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header3.xml" ContentType="application/vnd.openxmlformats-officedocument.wordprocessingml.header+xml"/>
  <Override PartName="/word/footer6.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7.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footer8.xml" ContentType="application/vnd.openxmlformats-officedocument.wordprocessingml.footer+xml"/>
  <Override PartName="/word/footer9.xml" ContentType="application/vnd.openxmlformats-officedocument.wordprocessingml.footer+xml"/>
  <Override PartName="/word/header8.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header9.xml" ContentType="application/vnd.openxmlformats-officedocument.wordprocessingml.header+xml"/>
  <Override PartName="/word/footer13.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4.xml" ContentType="application/vnd.openxmlformats-officedocument.wordprocessingml.footer+xml"/>
  <Override PartName="/word/footer15.xml" ContentType="application/vnd.openxmlformats-officedocument.wordprocessingml.footer+xml"/>
  <Override PartName="/word/header12.xml" ContentType="application/vnd.openxmlformats-officedocument.wordprocessingml.header+xml"/>
  <Override PartName="/word/footer16.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7.xml" ContentType="application/vnd.openxmlformats-officedocument.wordprocessingml.footer+xml"/>
  <Override PartName="/word/footer18.xml" ContentType="application/vnd.openxmlformats-officedocument.wordprocessingml.footer+xml"/>
  <Override PartName="/word/header15.xml" ContentType="application/vnd.openxmlformats-officedocument.wordprocessingml.header+xml"/>
  <Override PartName="/word/footer19.xml" ContentType="application/vnd.openxmlformats-officedocument.wordprocessingml.footer+xml"/>
  <Override PartName="/word/header16.xml" ContentType="application/vnd.openxmlformats-officedocument.wordprocessingml.header+xml"/>
  <Override PartName="/word/footer20.xml" ContentType="application/vnd.openxmlformats-officedocument.wordprocessingml.footer+xml"/>
  <Override PartName="/word/footer21.xml" ContentType="application/vnd.openxmlformats-officedocument.wordprocessingml.footer+xml"/>
  <Override PartName="/word/header17.xml" ContentType="application/vnd.openxmlformats-officedocument.wordprocessingml.header+xml"/>
  <Override PartName="/word/footer22.xml" ContentType="application/vnd.openxmlformats-officedocument.wordprocessingml.footer+xml"/>
  <Override PartName="/word/header18.xml" ContentType="application/vnd.openxmlformats-officedocument.wordprocessingml.header+xml"/>
  <Override PartName="/word/footer23.xml" ContentType="application/vnd.openxmlformats-officedocument.wordprocessingml.footer+xml"/>
  <Override PartName="/word/footer24.xml" ContentType="application/vnd.openxmlformats-officedocument.wordprocessingml.footer+xml"/>
  <Override PartName="/word/header19.xml" ContentType="application/vnd.openxmlformats-officedocument.wordprocessingml.header+xml"/>
  <Override PartName="/word/footer25.xml" ContentType="application/vnd.openxmlformats-officedocument.wordprocessingml.footer+xml"/>
  <Override PartName="/word/header20.xml" ContentType="application/vnd.openxmlformats-officedocument.wordprocessingml.header+xml"/>
  <Override PartName="/word/header21.xml" ContentType="application/vnd.openxmlformats-officedocument.wordprocessingml.header+xml"/>
  <Override PartName="/word/footer26.xml" ContentType="application/vnd.openxmlformats-officedocument.wordprocessingml.footer+xml"/>
  <Override PartName="/word/footer27.xml" ContentType="application/vnd.openxmlformats-officedocument.wordprocessingml.footer+xml"/>
  <Override PartName="/word/header22.xml" ContentType="application/vnd.openxmlformats-officedocument.wordprocessingml.header+xml"/>
  <Override PartName="/word/footer28.xml" ContentType="application/vnd.openxmlformats-officedocument.wordprocessingml.footer+xml"/>
  <Override PartName="/word/header23.xml" ContentType="application/vnd.openxmlformats-officedocument.wordprocessingml.header+xml"/>
  <Override PartName="/word/footer29.xml" ContentType="application/vnd.openxmlformats-officedocument.wordprocessingml.footer+xml"/>
  <Override PartName="/word/footer30.xml" ContentType="application/vnd.openxmlformats-officedocument.wordprocessingml.footer+xml"/>
  <Override PartName="/word/header24.xml" ContentType="application/vnd.openxmlformats-officedocument.wordprocessingml.header+xml"/>
  <Override PartName="/word/header25.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footer33.xml" ContentType="application/vnd.openxmlformats-officedocument.wordprocessingml.footer+xml"/>
  <Override PartName="/word/footer34.xml" ContentType="application/vnd.openxmlformats-officedocument.wordprocessingml.footer+xml"/>
  <Override PartName="/word/footer35.xml" ContentType="application/vnd.openxmlformats-officedocument.wordprocessingml.footer+xml"/>
  <Override PartName="/word/footer36.xml" ContentType="application/vnd.openxmlformats-officedocument.wordprocessingml.footer+xml"/>
  <Override PartName="/word/footer37.xml" ContentType="application/vnd.openxmlformats-officedocument.wordprocessingml.footer+xml"/>
  <Override PartName="/word/footer38.xml" ContentType="application/vnd.openxmlformats-officedocument.wordprocessingml.footer+xml"/>
  <Override PartName="/word/header26.xml" ContentType="application/vnd.openxmlformats-officedocument.wordprocessingml.header+xml"/>
  <Override PartName="/word/header27.xml" ContentType="application/vnd.openxmlformats-officedocument.wordprocessingml.header+xml"/>
  <Override PartName="/word/footer39.xml" ContentType="application/vnd.openxmlformats-officedocument.wordprocessingml.footer+xml"/>
  <Override PartName="/word/footer40.xml" ContentType="application/vnd.openxmlformats-officedocument.wordprocessingml.footer+xml"/>
  <Override PartName="/word/footer41.xml" ContentType="application/vnd.openxmlformats-officedocument.wordprocessingml.footer+xml"/>
  <Override PartName="/word/footer42.xml" ContentType="application/vnd.openxmlformats-officedocument.wordprocessingml.footer+xml"/>
  <Override PartName="/word/header28.xml" ContentType="application/vnd.openxmlformats-officedocument.wordprocessingml.header+xml"/>
  <Override PartName="/word/header29.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header30.xml" ContentType="application/vnd.openxmlformats-officedocument.wordprocessingml.header+xml"/>
  <Override PartName="/word/footer45.xml" ContentType="application/vnd.openxmlformats-officedocument.wordprocessingml.footer+xml"/>
  <Override PartName="/word/footer46.xml" ContentType="application/vnd.openxmlformats-officedocument.wordprocessingml.footer+xml"/>
  <Override PartName="/word/footer47.xml" ContentType="application/vnd.openxmlformats-officedocument.wordprocessingml.footer+xml"/>
  <Override PartName="/word/header31.xml" ContentType="application/vnd.openxmlformats-officedocument.wordprocessingml.header+xml"/>
  <Override PartName="/word/header32.xml" ContentType="application/vnd.openxmlformats-officedocument.wordprocessingml.header+xml"/>
  <Override PartName="/word/footer48.xml" ContentType="application/vnd.openxmlformats-officedocument.wordprocessingml.footer+xml"/>
  <Override PartName="/word/header33.xml" ContentType="application/vnd.openxmlformats-officedocument.wordprocessingml.header+xml"/>
  <Override PartName="/word/footer49.xml" ContentType="application/vnd.openxmlformats-officedocument.wordprocessingml.footer+xml"/>
  <Override PartName="/word/footer50.xml" ContentType="application/vnd.openxmlformats-officedocument.wordprocessingml.footer+xml"/>
  <Override PartName="/word/footer51.xml" ContentType="application/vnd.openxmlformats-officedocument.wordprocessingml.footer+xml"/>
  <Override PartName="/word/header34.xml" ContentType="application/vnd.openxmlformats-officedocument.wordprocessingml.header+xml"/>
  <Override PartName="/word/footer52.xml" ContentType="application/vnd.openxmlformats-officedocument.wordprocessingml.footer+xml"/>
  <Override PartName="/word/header35.xml" ContentType="application/vnd.openxmlformats-officedocument.wordprocessingml.header+xml"/>
  <Override PartName="/word/footer53.xml" ContentType="application/vnd.openxmlformats-officedocument.wordprocessingml.footer+xml"/>
  <Override PartName="/word/footer54.xml" ContentType="application/vnd.openxmlformats-officedocument.wordprocessingml.footer+xml"/>
  <Override PartName="/word/header36.xml" ContentType="application/vnd.openxmlformats-officedocument.wordprocessingml.header+xml"/>
  <Override PartName="/word/header37.xml" ContentType="application/vnd.openxmlformats-officedocument.wordprocessingml.header+xml"/>
  <Override PartName="/word/footer55.xml" ContentType="application/vnd.openxmlformats-officedocument.wordprocessingml.footer+xml"/>
  <Override PartName="/word/header38.xml" ContentType="application/vnd.openxmlformats-officedocument.wordprocessingml.header+xml"/>
  <Override PartName="/word/footer56.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ackground w:color="FFFFFF"/>
  <w:body>
    <w:p w:rsidRPr="00703CF3" w:rsidR="00D96546" w:rsidP="002222E3" w:rsidRDefault="00FE473E" w14:paraId="244C7C4B" w14:textId="704FEFDC">
      <w:pPr>
        <w:spacing w:line="240" w:lineRule="auto"/>
        <w:ind w:firstLine="0"/>
        <w:rPr>
          <w:rFonts w:ascii="Helvetica" w:hAnsi="Helvetica" w:cs="Helvetica-Bold"/>
          <w:b/>
          <w:bCs/>
        </w:rPr>
      </w:pPr>
      <w:r w:rsidRPr="001320E7">
        <w:rPr>
          <w:rFonts w:ascii="Helvetica" w:hAnsi="Helvetica" w:cs="Helvetica-Bold"/>
          <w:b/>
          <w:bCs/>
          <w:outline/>
          <w:color w:val="FFFFFF" w:themeColor="background1"/>
          <w:sz w:val="78"/>
          <w:szCs w:val="78"/>
          <w14:shadow w14:blurRad="0" w14:dist="25400" w14:dir="2700000" w14:sx="0" w14:sy="0" w14:kx="0" w14:ky="0" w14:algn="none">
            <w14:srgbClr w14:val="000000">
              <w14:alpha w14:val="50000"/>
            </w14:srgbClr>
          </w14:shadow>
          <w14:textOutline w14:w="9525" w14:cap="flat" w14:cmpd="sng" w14:algn="ctr">
            <w14:solidFill>
              <w14:schemeClr w14:val="bg1">
                <w14:alpha w14:val="50000"/>
                <w14:lumMod w14:val="75000"/>
              </w14:schemeClr>
            </w14:solidFill>
            <w14:prstDash w14:val="solid"/>
            <w14:round/>
          </w14:textOutline>
          <w14:textFill>
            <w14:solidFill>
              <w14:srgbClr w14:val="FFFFFF"/>
            </w14:solidFill>
          </w14:textFill>
        </w:rPr>
        <w:t>20</w:t>
      </w:r>
      <w:r>
        <w:rPr>
          <w:rFonts w:ascii="Helvetica" w:hAnsi="Helvetica" w:cs="Helvetica-Bold"/>
          <w:b/>
          <w:bCs/>
          <w:sz w:val="78"/>
          <w:szCs w:val="78"/>
        </w:rPr>
        <w:t>2</w:t>
      </w:r>
      <w:r w:rsidR="005A74E8">
        <w:rPr>
          <w:rFonts w:ascii="Helvetica" w:hAnsi="Helvetica" w:cs="Helvetica-Bold"/>
          <w:b/>
          <w:bCs/>
          <w:sz w:val="78"/>
          <w:szCs w:val="78"/>
        </w:rPr>
        <w:t>1</w:t>
      </w:r>
      <w:r>
        <w:rPr>
          <w:rFonts w:ascii="Helvetica" w:hAnsi="Helvetica" w:cs="Helvetica-Bold"/>
          <w:b/>
          <w:bCs/>
          <w:sz w:val="78"/>
          <w:szCs w:val="78"/>
        </w:rPr>
        <w:t xml:space="preserve"> </w:t>
      </w:r>
    </w:p>
    <w:p w:rsidRPr="00AE1ECB" w:rsidR="008D4C81" w:rsidP="002222E3" w:rsidRDefault="008D4C81" w14:paraId="244C7C4C" w14:textId="77777777">
      <w:pPr>
        <w:spacing w:line="240" w:lineRule="auto"/>
        <w:ind w:firstLine="0"/>
        <w:rPr>
          <w:rFonts w:ascii="Helvetica" w:hAnsi="Helvetica" w:cs="Helvetica"/>
          <w:sz w:val="56"/>
          <w:szCs w:val="56"/>
        </w:rPr>
      </w:pPr>
      <w:r w:rsidRPr="00AE1ECB">
        <w:rPr>
          <w:rFonts w:ascii="Helvetica" w:hAnsi="Helvetica" w:cs="Helvetica"/>
          <w:sz w:val="56"/>
          <w:szCs w:val="56"/>
        </w:rPr>
        <w:t>Instructions for Form 5500</w:t>
      </w:r>
    </w:p>
    <w:p w:rsidRPr="00AE1ECB" w:rsidR="008D4C81" w:rsidP="002222E3" w:rsidRDefault="008D4C81" w14:paraId="244C7C4D" w14:textId="77777777">
      <w:pPr>
        <w:pBdr>
          <w:bottom w:val="single" w:color="auto" w:sz="18" w:space="1"/>
        </w:pBdr>
        <w:spacing w:line="240" w:lineRule="auto"/>
        <w:ind w:firstLine="0"/>
        <w:rPr>
          <w:rFonts w:ascii="Helvetica" w:hAnsi="Helvetica" w:cs="FranklinGothic-Demi"/>
          <w:sz w:val="28"/>
          <w:szCs w:val="28"/>
        </w:rPr>
      </w:pPr>
      <w:r w:rsidRPr="00AE1ECB">
        <w:rPr>
          <w:rFonts w:ascii="Helvetica" w:hAnsi="Helvetica" w:cs="FranklinGothic-Demi"/>
          <w:b/>
          <w:sz w:val="28"/>
          <w:szCs w:val="28"/>
        </w:rPr>
        <w:t>Annual Return/Report of Employee Benefit Plan</w:t>
      </w:r>
    </w:p>
    <w:p w:rsidRPr="00AE1ECB" w:rsidR="008D4C81" w:rsidP="002222E3" w:rsidRDefault="008D4C81" w14:paraId="244C7C4E" w14:textId="77777777">
      <w:pPr>
        <w:spacing w:line="240" w:lineRule="auto"/>
        <w:ind w:firstLine="0"/>
        <w:rPr>
          <w:rFonts w:ascii="Helvetica" w:hAnsi="Helvetica" w:cs="FranklinGothic-Demi"/>
          <w:sz w:val="28"/>
          <w:szCs w:val="28"/>
        </w:rPr>
        <w:sectPr w:rsidRPr="00AE1ECB" w:rsidR="008D4C81" w:rsidSect="00217494">
          <w:headerReference w:type="even" r:id="rId13"/>
          <w:footerReference w:type="even" r:id="rId14"/>
          <w:footerReference w:type="default" r:id="rId15"/>
          <w:headerReference w:type="first" r:id="rId16"/>
          <w:footerReference w:type="first" r:id="rId17"/>
          <w:endnotePr>
            <w:numFmt w:val="decimal"/>
          </w:endnotePr>
          <w:pgSz w:w="12240" w:h="15840" w:code="1"/>
          <w:pgMar w:top="1008" w:right="994" w:bottom="576" w:left="994" w:header="432" w:footer="432" w:gutter="0"/>
          <w:cols w:space="720"/>
          <w:titlePg/>
          <w:docGrid w:linePitch="326"/>
        </w:sectPr>
      </w:pPr>
    </w:p>
    <w:p w:rsidRPr="00AE1ECB" w:rsidR="008D4C81" w:rsidP="0063377C" w:rsidRDefault="008D4C81" w14:paraId="244C7C4F" w14:textId="77777777">
      <w:pPr>
        <w:spacing w:before="60" w:line="240" w:lineRule="auto"/>
        <w:ind w:firstLine="0"/>
        <w:rPr>
          <w:rFonts w:ascii="Helvetica" w:hAnsi="Helvetica" w:cs="DGKOB A+ Helvetica"/>
          <w:sz w:val="18"/>
          <w:szCs w:val="18"/>
        </w:rPr>
      </w:pPr>
      <w:r w:rsidRPr="00AE1ECB">
        <w:rPr>
          <w:rFonts w:ascii="Helvetica" w:hAnsi="Helvetica" w:cs="DGKOB A+ Helvetica"/>
          <w:sz w:val="18"/>
          <w:szCs w:val="18"/>
        </w:rPr>
        <w:t>Code section references are to the Internal Revenue Code unless otherwise noted. ERISA refers to the Employee Retirement Income Security Act of 1974.</w:t>
      </w:r>
    </w:p>
    <w:p w:rsidRPr="00AE1ECB" w:rsidR="008D4C81" w:rsidP="002222E3" w:rsidRDefault="008D4C81" w14:paraId="244C7C50" w14:textId="77777777">
      <w:pPr>
        <w:spacing w:before="60" w:line="240" w:lineRule="auto"/>
        <w:ind w:firstLine="0"/>
        <w:rPr>
          <w:rFonts w:ascii="Helvetica" w:hAnsi="Helvetica" w:cs="DGKOC D+ Helvetica"/>
          <w:b/>
          <w:bCs/>
          <w:sz w:val="32"/>
          <w:szCs w:val="32"/>
        </w:rPr>
      </w:pPr>
      <w:r w:rsidRPr="00AE1ECB">
        <w:rPr>
          <w:rFonts w:ascii="Helvetica" w:hAnsi="Helvetica" w:cs="DGKOC D+ Helvetica"/>
          <w:b/>
          <w:bCs/>
          <w:sz w:val="32"/>
          <w:szCs w:val="32"/>
        </w:rPr>
        <w:t>EFAST2 Processing System</w:t>
      </w:r>
    </w:p>
    <w:p w:rsidRPr="00AE1ECB" w:rsidR="008D4C81" w:rsidP="0063377C" w:rsidRDefault="008D4C81" w14:paraId="244C7C51" w14:textId="4D6EE2F7">
      <w:pPr>
        <w:spacing w:before="60" w:line="240" w:lineRule="auto"/>
        <w:ind w:firstLine="0"/>
        <w:rPr>
          <w:rFonts w:ascii="Helvetica" w:hAnsi="Helvetica" w:cs="DGKOB A+ Helvetica"/>
          <w:sz w:val="18"/>
          <w:szCs w:val="18"/>
        </w:rPr>
      </w:pPr>
      <w:r w:rsidRPr="00AE1ECB">
        <w:rPr>
          <w:rFonts w:ascii="Helvetica" w:hAnsi="Helvetica" w:cs="DGKOB A+ Helvetica"/>
          <w:sz w:val="18"/>
          <w:szCs w:val="18"/>
        </w:rPr>
        <w:t xml:space="preserve">Under the computerized ERISA Filing Acceptance System (EFAST2), you must electronically file your </w:t>
      </w:r>
      <w:r w:rsidR="00BC6F5A">
        <w:rPr>
          <w:rFonts w:ascii="Helvetica" w:hAnsi="Helvetica" w:cs="DGKOB A+ Helvetica"/>
          <w:sz w:val="18"/>
          <w:szCs w:val="18"/>
        </w:rPr>
        <w:t>202</w:t>
      </w:r>
      <w:r w:rsidR="005A74E8">
        <w:rPr>
          <w:rFonts w:ascii="Helvetica" w:hAnsi="Helvetica" w:cs="DGKOB A+ Helvetica"/>
          <w:sz w:val="18"/>
          <w:szCs w:val="18"/>
        </w:rPr>
        <w:t>1</w:t>
      </w:r>
      <w:r w:rsidRPr="00AE1ECB" w:rsidR="00023024">
        <w:rPr>
          <w:rFonts w:ascii="Helvetica" w:hAnsi="Helvetica" w:cs="DGKOB A+ Helvetica"/>
          <w:sz w:val="18"/>
          <w:szCs w:val="18"/>
        </w:rPr>
        <w:t xml:space="preserve"> </w:t>
      </w:r>
      <w:r w:rsidRPr="00AE1ECB">
        <w:rPr>
          <w:rFonts w:ascii="Helvetica" w:hAnsi="Helvetica" w:cs="DGKOB A+ Helvetica"/>
          <w:sz w:val="18"/>
          <w:szCs w:val="18"/>
        </w:rPr>
        <w:t>Form 55</w:t>
      </w:r>
      <w:r w:rsidRPr="00AE1ECB">
        <w:rPr>
          <w:rFonts w:ascii="Helvetica" w:hAnsi="Helvetica" w:cs="DGKOB A+ Helvetica"/>
          <w:sz w:val="18"/>
          <w:szCs w:val="18"/>
        </w:rPr>
        <w:t xml:space="preserve">0. Your Form 5500 entries will be initially screened electronically. For more information, see the instructions for </w:t>
      </w:r>
      <w:r w:rsidRPr="00AE1ECB">
        <w:rPr>
          <w:rFonts w:ascii="Helvetica" w:hAnsi="Helvetica" w:cs="DGKOC C+ Helvetica"/>
          <w:i/>
          <w:iCs/>
          <w:sz w:val="18"/>
          <w:szCs w:val="18"/>
        </w:rPr>
        <w:t>Electronic Filing Requirement</w:t>
      </w:r>
      <w:r w:rsidRPr="00AE1ECB">
        <w:rPr>
          <w:rFonts w:ascii="Helvetica" w:hAnsi="Helvetica" w:cs="DGKOB A+ Helvetica"/>
          <w:sz w:val="18"/>
          <w:szCs w:val="18"/>
        </w:rPr>
        <w:t xml:space="preserve"> and the EFAST2 website at </w:t>
      </w:r>
      <w:r w:rsidRPr="00AE1ECB">
        <w:rPr>
          <w:rFonts w:ascii="Helvetica" w:hAnsi="Helvetica" w:cs="DGKOC C+ Helvetica"/>
          <w:i/>
          <w:iCs/>
          <w:sz w:val="18"/>
          <w:szCs w:val="18"/>
        </w:rPr>
        <w:t>www.efast.dol.gov</w:t>
      </w:r>
      <w:r w:rsidRPr="00AE1ECB">
        <w:rPr>
          <w:rFonts w:ascii="Helvetica" w:hAnsi="Helvetica" w:cs="DGKOB A+ Helvetica"/>
          <w:sz w:val="18"/>
          <w:szCs w:val="18"/>
        </w:rPr>
        <w:t xml:space="preserve">. You cannot file a paper Form 5500 by mail or other delivery service. </w:t>
      </w:r>
    </w:p>
    <w:p w:rsidRPr="00AE1ECB" w:rsidR="008D4C81" w:rsidP="0063377C" w:rsidRDefault="008D4C81" w14:paraId="244C7C52" w14:textId="77777777">
      <w:pPr>
        <w:spacing w:before="60" w:line="240" w:lineRule="auto"/>
        <w:ind w:firstLine="0"/>
        <w:rPr>
          <w:rFonts w:ascii="Helvetica" w:hAnsi="Helvetica" w:cs="DGKOC D+ Helvetica"/>
          <w:bCs/>
          <w:position w:val="-5"/>
          <w:sz w:val="26"/>
          <w:szCs w:val="26"/>
        </w:rPr>
      </w:pPr>
      <w:r w:rsidRPr="00AE1ECB">
        <w:rPr>
          <w:rFonts w:ascii="Helvetica" w:hAnsi="Helvetica" w:cs="DGKOC D+ Helvetica"/>
          <w:b/>
          <w:bCs/>
          <w:position w:val="-5"/>
          <w:sz w:val="26"/>
          <w:szCs w:val="26"/>
        </w:rPr>
        <w:t>About the Form 5500</w:t>
      </w:r>
    </w:p>
    <w:p w:rsidRPr="00AE1ECB" w:rsidR="008D4C81" w:rsidP="0063377C" w:rsidRDefault="008D4C81" w14:paraId="244C7C53" w14:textId="77777777">
      <w:pPr>
        <w:spacing w:before="60" w:line="240" w:lineRule="auto"/>
        <w:ind w:firstLine="0"/>
        <w:rPr>
          <w:rFonts w:ascii="Helvetica" w:hAnsi="Helvetica" w:cs="DGKOB A+ Helvetica"/>
          <w:sz w:val="18"/>
          <w:szCs w:val="18"/>
        </w:rPr>
      </w:pPr>
      <w:r w:rsidRPr="00AE1ECB">
        <w:rPr>
          <w:rFonts w:ascii="Helvetica" w:hAnsi="Helvetica" w:cs="DGKOB A+ Helvetica"/>
          <w:sz w:val="18"/>
          <w:szCs w:val="18"/>
        </w:rPr>
        <w:t xml:space="preserve">The Form 5500, Annual Return/Report of Employee Benefit Plan, including all required schedules and attachments (Form 5500 return/report), is used to report information concerning employee benefit plans and Direct Filing Entities (DFEs). Any administrator or sponsor of an employee benefit plan subject to ERISA must file information about each benefit plan every year (pursuant to Code section 6058 and ERISA sections 104 and 4065). Some plans participate in certain trusts, accounts, and other investment arrangements that file a Form 5500 </w:t>
      </w:r>
      <w:r w:rsidR="009F67D9">
        <w:rPr>
          <w:rFonts w:ascii="Helvetica" w:hAnsi="Helvetica" w:cs="DGKOB A+ Helvetica"/>
          <w:sz w:val="18"/>
          <w:szCs w:val="18"/>
        </w:rPr>
        <w:t>A</w:t>
      </w:r>
      <w:r w:rsidRPr="00AE1ECB">
        <w:rPr>
          <w:rFonts w:ascii="Helvetica" w:hAnsi="Helvetica" w:cs="DGKOB A+ Helvetica"/>
          <w:sz w:val="18"/>
          <w:szCs w:val="18"/>
        </w:rPr>
        <w:t xml:space="preserve">nnual </w:t>
      </w:r>
      <w:r w:rsidR="009F67D9">
        <w:rPr>
          <w:rFonts w:ascii="Helvetica" w:hAnsi="Helvetica" w:cs="DGKOB A+ Helvetica"/>
          <w:sz w:val="18"/>
          <w:szCs w:val="18"/>
        </w:rPr>
        <w:t>R</w:t>
      </w:r>
      <w:r w:rsidRPr="00AE1ECB">
        <w:rPr>
          <w:rFonts w:ascii="Helvetica" w:hAnsi="Helvetica" w:cs="DGKOB A+ Helvetica"/>
          <w:sz w:val="18"/>
          <w:szCs w:val="18"/>
        </w:rPr>
        <w:t>eturn/</w:t>
      </w:r>
      <w:r w:rsidR="009F67D9">
        <w:rPr>
          <w:rFonts w:ascii="Helvetica" w:hAnsi="Helvetica" w:cs="DGKOB A+ Helvetica"/>
          <w:sz w:val="18"/>
          <w:szCs w:val="18"/>
        </w:rPr>
        <w:t>R</w:t>
      </w:r>
      <w:r w:rsidRPr="00AE1ECB">
        <w:rPr>
          <w:rFonts w:ascii="Helvetica" w:hAnsi="Helvetica" w:cs="DGKOB A+ Helvetica"/>
          <w:sz w:val="18"/>
          <w:szCs w:val="18"/>
        </w:rPr>
        <w:t xml:space="preserve">eport as DFEs. See </w:t>
      </w:r>
      <w:r w:rsidRPr="00AE1ECB">
        <w:rPr>
          <w:rFonts w:ascii="Helvetica" w:hAnsi="Helvetica" w:cs="DGKOC C+ Helvetica"/>
          <w:i/>
          <w:iCs/>
          <w:sz w:val="18"/>
          <w:szCs w:val="18"/>
        </w:rPr>
        <w:t>Who Must File</w:t>
      </w:r>
      <w:r w:rsidRPr="00AE1ECB">
        <w:rPr>
          <w:rFonts w:ascii="Helvetica" w:hAnsi="Helvetica" w:cs="DGKOB A+ Helvetica"/>
          <w:sz w:val="18"/>
          <w:szCs w:val="18"/>
        </w:rPr>
        <w:t xml:space="preserve"> and </w:t>
      </w:r>
      <w:r w:rsidRPr="00AE1ECB">
        <w:rPr>
          <w:rFonts w:ascii="Helvetica" w:hAnsi="Helvetica" w:cs="DGKOC C+ Helvetica"/>
          <w:i/>
          <w:iCs/>
          <w:sz w:val="18"/>
          <w:szCs w:val="18"/>
        </w:rPr>
        <w:t xml:space="preserve">When </w:t>
      </w:r>
      <w:proofErr w:type="gramStart"/>
      <w:r w:rsidRPr="00AE1ECB">
        <w:rPr>
          <w:rFonts w:ascii="Helvetica" w:hAnsi="Helvetica" w:cs="DGKOC C+ Helvetica"/>
          <w:i/>
          <w:iCs/>
          <w:sz w:val="18"/>
          <w:szCs w:val="18"/>
        </w:rPr>
        <w:t>To</w:t>
      </w:r>
      <w:proofErr w:type="gramEnd"/>
      <w:r w:rsidRPr="00AE1ECB">
        <w:rPr>
          <w:rFonts w:ascii="Helvetica" w:hAnsi="Helvetica" w:cs="DGKOC C+ Helvetica"/>
          <w:i/>
          <w:iCs/>
          <w:sz w:val="18"/>
          <w:szCs w:val="18"/>
        </w:rPr>
        <w:t xml:space="preserve"> File</w:t>
      </w:r>
      <w:r w:rsidRPr="00AE1ECB">
        <w:rPr>
          <w:rFonts w:ascii="Helvetica" w:hAnsi="Helvetica" w:cs="DGKOB A+ Helvetica"/>
          <w:sz w:val="18"/>
          <w:szCs w:val="18"/>
        </w:rPr>
        <w:t>.</w:t>
      </w:r>
    </w:p>
    <w:p w:rsidRPr="00AE1ECB" w:rsidR="008D4C81" w:rsidP="0063377C" w:rsidRDefault="008D4C81" w14:paraId="244C7C54" w14:textId="77777777">
      <w:pPr>
        <w:tabs>
          <w:tab w:val="clear" w:pos="432"/>
          <w:tab w:val="left" w:pos="270"/>
        </w:tabs>
        <w:spacing w:before="60" w:line="240" w:lineRule="auto"/>
        <w:ind w:firstLine="0"/>
        <w:rPr>
          <w:rFonts w:ascii="Helvetica" w:hAnsi="Helvetica" w:cs="DGKOB A+ Helvetica"/>
          <w:sz w:val="18"/>
          <w:szCs w:val="18"/>
        </w:rPr>
      </w:pPr>
      <w:r w:rsidRPr="00AE1ECB">
        <w:rPr>
          <w:rFonts w:ascii="Helvetica" w:hAnsi="Helvetica" w:cs="DGKOB A+ Helvetica"/>
          <w:sz w:val="18"/>
          <w:szCs w:val="18"/>
        </w:rPr>
        <w:tab/>
        <w:t xml:space="preserve">The Internal Revenue Service (IRS), </w:t>
      </w:r>
      <w:proofErr w:type="spellStart"/>
      <w:r w:rsidRPr="00AE1ECB">
        <w:rPr>
          <w:rFonts w:ascii="Helvetica" w:hAnsi="Helvetica" w:cs="DGKOB A+ Helvetica"/>
          <w:sz w:val="18"/>
          <w:szCs w:val="18"/>
        </w:rPr>
        <w:t>partment</w:t>
      </w:r>
      <w:proofErr w:type="spellEnd"/>
      <w:r w:rsidRPr="00AE1ECB">
        <w:rPr>
          <w:rFonts w:ascii="Helvetica" w:hAnsi="Helvetica" w:cs="DGKOB A+ Helvetica"/>
          <w:sz w:val="18"/>
          <w:szCs w:val="18"/>
        </w:rPr>
        <w:t xml:space="preserve"> of Labor (DOL), and Pension Benefit Guaranty Corporation (PBGC) have consolidated certain returns and report forms to reduce the filing burden for plan administrators and employers. Employers and administrators who comply with the instructions for the Form 5500 generally will satisfy the annual reporting requirements for the IRS and DOL.</w:t>
      </w:r>
    </w:p>
    <w:p w:rsidRPr="00AE1ECB" w:rsidR="008D4C81" w:rsidP="0063377C" w:rsidRDefault="008D4C81" w14:paraId="244C7C55" w14:textId="77777777">
      <w:pPr>
        <w:tabs>
          <w:tab w:val="clear" w:pos="432"/>
          <w:tab w:val="left" w:pos="270"/>
        </w:tabs>
        <w:spacing w:before="60" w:line="240" w:lineRule="auto"/>
        <w:ind w:firstLine="0"/>
        <w:rPr>
          <w:rFonts w:ascii="Helvetica" w:hAnsi="Helvetica" w:cs="DGKOB A+ Helvetica"/>
          <w:sz w:val="18"/>
          <w:szCs w:val="18"/>
        </w:rPr>
      </w:pPr>
      <w:r w:rsidRPr="00AE1ECB">
        <w:rPr>
          <w:rFonts w:ascii="Helvetica" w:hAnsi="Helvetica" w:cs="DGKOB A+ Helvetica"/>
          <w:sz w:val="18"/>
          <w:szCs w:val="18"/>
        </w:rPr>
        <w:tab/>
        <w:t>Defined contribution and defined benefit pension plans may have to file additional information with the IRS including Form 5330, Return of Excise Taxes Related to Employee Benefit Plans, Form 5310-A, Notice of Plan Merger or Consolidation, Spinoff, or Transfer of Plan Assets or Liabilities; Notice of Qualified Separate Lines of Business</w:t>
      </w:r>
      <w:r w:rsidRPr="00AE1ECB" w:rsidR="00FC0B21">
        <w:rPr>
          <w:rFonts w:ascii="Helvetica" w:hAnsi="Helvetica" w:cs="DGKOB A+ Helvetica"/>
          <w:sz w:val="18"/>
          <w:szCs w:val="18"/>
        </w:rPr>
        <w:t>,</w:t>
      </w:r>
      <w:r w:rsidRPr="00AE1ECB" w:rsidR="00E61944">
        <w:rPr>
          <w:rFonts w:ascii="Helvetica" w:hAnsi="Helvetica" w:cs="DGKOB A+ Helvetica"/>
          <w:sz w:val="18"/>
          <w:szCs w:val="18"/>
        </w:rPr>
        <w:t xml:space="preserve"> and Form 8955-SSA, Annual Registration Statement Identifying Separated Participants with Deferred Vested Benefits. </w:t>
      </w:r>
      <w:r w:rsidRPr="00AE1ECB">
        <w:rPr>
          <w:rFonts w:ascii="Helvetica" w:hAnsi="Helvetica" w:cs="DGKOB A+ Helvetica"/>
          <w:sz w:val="18"/>
          <w:szCs w:val="18"/>
        </w:rPr>
        <w:t xml:space="preserve">See </w:t>
      </w:r>
      <w:r w:rsidRPr="00AE1ECB" w:rsidR="002C376E">
        <w:rPr>
          <w:rFonts w:ascii="Helvetica" w:hAnsi="Helvetica" w:cs="DGKOC C+ Helvetica"/>
          <w:i/>
          <w:iCs/>
          <w:sz w:val="18"/>
          <w:szCs w:val="18"/>
        </w:rPr>
        <w:t>www.irs.</w:t>
      </w:r>
      <w:r w:rsidRPr="00AE1ECB">
        <w:rPr>
          <w:rFonts w:ascii="Helvetica" w:hAnsi="Helvetica" w:cs="DGKOC C+ Helvetica"/>
          <w:i/>
          <w:iCs/>
          <w:sz w:val="18"/>
          <w:szCs w:val="18"/>
        </w:rPr>
        <w:t>gov</w:t>
      </w:r>
      <w:r w:rsidRPr="00AE1ECB">
        <w:rPr>
          <w:rFonts w:ascii="Helvetica" w:hAnsi="Helvetica" w:cs="DGKOB A+ Helvetica"/>
          <w:sz w:val="18"/>
          <w:szCs w:val="18"/>
        </w:rPr>
        <w:t xml:space="preserve"> for more information.</w:t>
      </w:r>
    </w:p>
    <w:p w:rsidRPr="00AE1ECB" w:rsidR="008D4C81" w:rsidP="0063377C" w:rsidRDefault="008D4C81" w14:paraId="244C7C56" w14:textId="77777777">
      <w:pPr>
        <w:tabs>
          <w:tab w:val="clear" w:pos="432"/>
          <w:tab w:val="left" w:pos="270"/>
        </w:tabs>
        <w:spacing w:before="60" w:line="240" w:lineRule="auto"/>
        <w:ind w:firstLine="0"/>
        <w:rPr>
          <w:rFonts w:ascii="Helvetica" w:hAnsi="Helvetica" w:cs="DGKOB A+ Helvetica"/>
          <w:sz w:val="18"/>
          <w:szCs w:val="18"/>
        </w:rPr>
      </w:pPr>
      <w:r w:rsidRPr="00AE1ECB">
        <w:rPr>
          <w:rFonts w:ascii="Helvetica" w:hAnsi="Helvetica" w:cs="DGKOB A+ Helvetica"/>
          <w:sz w:val="18"/>
          <w:szCs w:val="18"/>
        </w:rPr>
        <w:tab/>
        <w:t>Plans covered by the PBGC have special additional requirements, including premiums and reporting certain transactions directly with that agency. See PBGC’s website (</w:t>
      </w:r>
      <w:r w:rsidRPr="00AE1ECB">
        <w:rPr>
          <w:rFonts w:ascii="Helvetica" w:hAnsi="Helvetica" w:cs="DGKOC C+ Helvetica"/>
          <w:i/>
          <w:iCs/>
          <w:sz w:val="18"/>
          <w:szCs w:val="18"/>
        </w:rPr>
        <w:t>www.pbgc.gov/practitioners/</w:t>
      </w:r>
      <w:r w:rsidRPr="00AE1ECB">
        <w:rPr>
          <w:rFonts w:ascii="Helvetica" w:hAnsi="Helvetica" w:cs="DGKOB A+ Helvetica"/>
          <w:sz w:val="18"/>
          <w:szCs w:val="18"/>
        </w:rPr>
        <w:t>) for information on premium payments and reporting and disclosure.</w:t>
      </w:r>
    </w:p>
    <w:p w:rsidRPr="00AE1ECB" w:rsidR="00040D0B" w:rsidP="0063377C" w:rsidRDefault="008D4C81" w14:paraId="244C7C57" w14:textId="3205FBB1">
      <w:pPr>
        <w:tabs>
          <w:tab w:val="clear" w:pos="432"/>
          <w:tab w:val="left" w:pos="270"/>
        </w:tabs>
        <w:spacing w:before="60" w:line="240" w:lineRule="auto"/>
        <w:ind w:firstLine="0"/>
        <w:rPr>
          <w:rFonts w:ascii="Helvetica" w:hAnsi="Helvetica" w:cs="DGKOB A+ Helvetica"/>
          <w:sz w:val="18"/>
          <w:szCs w:val="18"/>
        </w:rPr>
      </w:pPr>
      <w:r w:rsidRPr="00AE1ECB">
        <w:rPr>
          <w:rFonts w:ascii="Helvetica" w:hAnsi="Helvetica" w:cs="DGKOB A+ Helvetica"/>
          <w:sz w:val="18"/>
          <w:szCs w:val="18"/>
        </w:rPr>
        <w:tab/>
        <w:t xml:space="preserve">Each Form 5500 must accurately reflect the characteristics and operations </w:t>
      </w:r>
      <w:r w:rsidRPr="00641584" w:rsidR="00641584">
        <w:rPr>
          <w:rFonts w:ascii="Helvetica" w:hAnsi="Helvetica" w:cs="DGKOB A+ Helvetica"/>
          <w:sz w:val="18"/>
          <w:szCs w:val="18"/>
        </w:rPr>
        <w:t>that applied during the reporting year of the plan or arrangement</w:t>
      </w:r>
      <w:r w:rsidRPr="00AE1ECB">
        <w:rPr>
          <w:rFonts w:ascii="Helvetica" w:hAnsi="Helvetica" w:cs="DGKOB A+ Helvetica"/>
          <w:sz w:val="18"/>
          <w:szCs w:val="18"/>
        </w:rPr>
        <w:t xml:space="preserve">. The requirements for completing the Form 5500 will vary according to the type of plan or arrangement. The section </w:t>
      </w:r>
      <w:r w:rsidRPr="00AE1ECB">
        <w:rPr>
          <w:rFonts w:ascii="Helvetica" w:hAnsi="Helvetica" w:cs="DGKOC C+ Helvetica"/>
          <w:i/>
          <w:iCs/>
          <w:sz w:val="18"/>
          <w:szCs w:val="18"/>
        </w:rPr>
        <w:t xml:space="preserve">What </w:t>
      </w:r>
      <w:proofErr w:type="gramStart"/>
      <w:r w:rsidRPr="00AE1ECB">
        <w:rPr>
          <w:rFonts w:ascii="Helvetica" w:hAnsi="Helvetica" w:cs="DGKOC C+ Helvetica"/>
          <w:i/>
          <w:iCs/>
          <w:sz w:val="18"/>
          <w:szCs w:val="18"/>
        </w:rPr>
        <w:t>To</w:t>
      </w:r>
      <w:proofErr w:type="gramEnd"/>
      <w:r w:rsidRPr="00AE1ECB">
        <w:rPr>
          <w:rFonts w:ascii="Helvetica" w:hAnsi="Helvetica" w:cs="DGKOC C+ Helvetica"/>
          <w:i/>
          <w:iCs/>
          <w:sz w:val="18"/>
          <w:szCs w:val="18"/>
        </w:rPr>
        <w:t xml:space="preserve"> File </w:t>
      </w:r>
      <w:r w:rsidRPr="00AE1ECB">
        <w:rPr>
          <w:rFonts w:ascii="Helvetica" w:hAnsi="Helvetica" w:cs="DGKOB A+ Helvetica"/>
          <w:sz w:val="18"/>
          <w:szCs w:val="18"/>
        </w:rPr>
        <w:t xml:space="preserve">summarizes what information must be reported for different types of plans and arrangements. </w:t>
      </w:r>
      <w:proofErr w:type="gramStart"/>
      <w:r w:rsidRPr="00AE1ECB">
        <w:rPr>
          <w:rFonts w:ascii="Helvetica" w:hAnsi="Helvetica" w:cs="DGKOB A+ Helvetica"/>
          <w:sz w:val="18"/>
          <w:szCs w:val="18"/>
        </w:rPr>
        <w:t xml:space="preserve">The </w:t>
      </w:r>
      <w:r w:rsidRPr="00AE1ECB">
        <w:rPr>
          <w:rFonts w:ascii="Helvetica" w:hAnsi="Helvetica" w:cs="DGKOC C+ Helvetica"/>
          <w:i/>
          <w:iCs/>
          <w:sz w:val="18"/>
          <w:szCs w:val="18"/>
        </w:rPr>
        <w:t>Quick Reference Chart of Form 5500, Schedules and Attachments,</w:t>
      </w:r>
      <w:proofErr w:type="gramEnd"/>
      <w:r w:rsidRPr="00AE1ECB">
        <w:rPr>
          <w:rFonts w:ascii="Helvetica" w:hAnsi="Helvetica" w:cs="DGKOB A+ Helvetica"/>
          <w:sz w:val="18"/>
          <w:szCs w:val="18"/>
        </w:rPr>
        <w:t xml:space="preserve"> gives a brief guide to the annual return/report requirements of the </w:t>
      </w:r>
      <w:r w:rsidR="00BC6F5A">
        <w:rPr>
          <w:rFonts w:ascii="Helvetica" w:hAnsi="Helvetica" w:cs="DGKOB A+ Helvetica"/>
          <w:sz w:val="18"/>
          <w:szCs w:val="18"/>
        </w:rPr>
        <w:t>202</w:t>
      </w:r>
      <w:r w:rsidR="005A74E8">
        <w:rPr>
          <w:rFonts w:ascii="Helvetica" w:hAnsi="Helvetica" w:cs="DGKOB A+ Helvetica"/>
          <w:sz w:val="18"/>
          <w:szCs w:val="18"/>
        </w:rPr>
        <w:t>1</w:t>
      </w:r>
      <w:r w:rsidRPr="00AE1ECB" w:rsidR="00322AC1">
        <w:rPr>
          <w:rFonts w:ascii="Helvetica" w:hAnsi="Helvetica" w:cs="DGKOB A+ Helvetica"/>
          <w:sz w:val="18"/>
          <w:szCs w:val="18"/>
        </w:rPr>
        <w:t xml:space="preserve"> </w:t>
      </w:r>
      <w:r w:rsidRPr="00AE1ECB">
        <w:rPr>
          <w:rFonts w:ascii="Helvetica" w:hAnsi="Helvetica" w:cs="DGKOB A+ Helvetica"/>
          <w:sz w:val="18"/>
          <w:szCs w:val="18"/>
        </w:rPr>
        <w:t xml:space="preserve">Form 5500. </w:t>
      </w:r>
      <w:r w:rsidRPr="00AE1ECB" w:rsidR="00040D0B">
        <w:rPr>
          <w:rFonts w:ascii="Helvetica" w:hAnsi="Helvetica" w:cs="DGKOB A+ Helvetica"/>
          <w:bCs/>
          <w:sz w:val="18"/>
          <w:szCs w:val="18"/>
        </w:rPr>
        <w:t>See also the “</w:t>
      </w:r>
      <w:r w:rsidRPr="00AE1ECB" w:rsidR="00040D0B">
        <w:rPr>
          <w:rFonts w:ascii="Helvetica" w:hAnsi="Helvetica" w:cs="DGKOB A+ Helvetica"/>
          <w:bCs/>
          <w:i/>
          <w:sz w:val="18"/>
          <w:szCs w:val="18"/>
        </w:rPr>
        <w:t>Troubleshooters Guide to Filing the ERISA Annual Reports</w:t>
      </w:r>
      <w:r w:rsidRPr="00AE1ECB" w:rsidR="00040D0B">
        <w:rPr>
          <w:rFonts w:ascii="Helvetica" w:hAnsi="Helvetica" w:cs="DGKOB A+ Helvetica"/>
          <w:bCs/>
          <w:sz w:val="18"/>
          <w:szCs w:val="18"/>
        </w:rPr>
        <w:t xml:space="preserve">” available on </w:t>
      </w:r>
      <w:hyperlink w:history="1" r:id="rId18">
        <w:r w:rsidRPr="00AE1ECB" w:rsidR="00040D0B">
          <w:rPr>
            <w:rStyle w:val="Hyperlink"/>
            <w:rFonts w:ascii="Helvetica" w:hAnsi="Helvetica" w:cs="DGKOB A+ Helvetica"/>
            <w:bCs/>
            <w:sz w:val="18"/>
            <w:szCs w:val="18"/>
          </w:rPr>
          <w:t>www.dol.gov/ebsa</w:t>
        </w:r>
      </w:hyperlink>
      <w:r w:rsidRPr="00AE1ECB" w:rsidR="00040D0B">
        <w:rPr>
          <w:rFonts w:ascii="Helvetica" w:hAnsi="Helvetica" w:cs="DGKOB A+ Helvetica"/>
          <w:bCs/>
          <w:sz w:val="18"/>
          <w:szCs w:val="18"/>
        </w:rPr>
        <w:t xml:space="preserve">, which is intended to </w:t>
      </w:r>
      <w:r w:rsidRPr="00AE1ECB" w:rsidR="00040D0B">
        <w:rPr>
          <w:rFonts w:ascii="Helvetica" w:hAnsi="Helvetica" w:cs="DGKOB A+ Helvetica"/>
          <w:bCs/>
          <w:sz w:val="18"/>
          <w:szCs w:val="18"/>
        </w:rPr>
        <w:t xml:space="preserve">help filers comply with the Form 5500 and Form 5500-SF annual reporting requirements and avoid common reporting errors. </w:t>
      </w:r>
    </w:p>
    <w:p w:rsidRPr="00AE1ECB" w:rsidR="008D4C81" w:rsidP="0063377C" w:rsidRDefault="008D4C81" w14:paraId="244C7C58" w14:textId="77777777">
      <w:pPr>
        <w:tabs>
          <w:tab w:val="clear" w:pos="432"/>
          <w:tab w:val="left" w:pos="270"/>
        </w:tabs>
        <w:spacing w:before="60" w:line="240" w:lineRule="auto"/>
        <w:ind w:firstLine="216"/>
        <w:rPr>
          <w:rFonts w:ascii="Helvetica" w:hAnsi="Helvetica" w:cs="DGKOB A+ Helvetica"/>
          <w:sz w:val="18"/>
          <w:szCs w:val="18"/>
        </w:rPr>
      </w:pPr>
      <w:r w:rsidRPr="00AE1ECB">
        <w:rPr>
          <w:rFonts w:ascii="Helvetica" w:hAnsi="Helvetica" w:cs="DGKOB A+ Helvetica"/>
          <w:sz w:val="18"/>
          <w:szCs w:val="18"/>
        </w:rPr>
        <w:tab/>
        <w:t xml:space="preserve">The Form 5500 must be filed electronically as noted above. </w:t>
      </w:r>
      <w:r w:rsidRPr="00AE1ECB" w:rsidR="004775B5">
        <w:rPr>
          <w:rFonts w:ascii="Helvetica" w:hAnsi="Helvetica" w:cs="DGKOB A+ Helvetica"/>
          <w:sz w:val="18"/>
          <w:szCs w:val="18"/>
        </w:rPr>
        <w:t>See Section 3 – Electronic Filing Requirement</w:t>
      </w:r>
      <w:r w:rsidRPr="00AE1ECB" w:rsidR="00B542F4">
        <w:rPr>
          <w:rFonts w:ascii="Helvetica" w:hAnsi="Helvetica" w:cs="DGKOB A+ Helvetica"/>
          <w:sz w:val="18"/>
          <w:szCs w:val="18"/>
        </w:rPr>
        <w:t xml:space="preserve"> and the</w:t>
      </w:r>
      <w:r w:rsidR="00BC17F8">
        <w:rPr>
          <w:rFonts w:ascii="Helvetica" w:hAnsi="Helvetica" w:cs="DGKOB A+ Helvetica"/>
          <w:sz w:val="18"/>
          <w:szCs w:val="18"/>
        </w:rPr>
        <w:t xml:space="preserve"> EFAST2 website at www.efast</w:t>
      </w:r>
      <w:r w:rsidRPr="00AE1ECB" w:rsidR="00972BCD">
        <w:rPr>
          <w:rFonts w:ascii="Helvetica" w:hAnsi="Helvetica" w:cs="DGKOB A+ Helvetica"/>
          <w:sz w:val="18"/>
          <w:szCs w:val="18"/>
        </w:rPr>
        <w:t>.do</w:t>
      </w:r>
      <w:r w:rsidRPr="00AE1ECB" w:rsidR="00B542F4">
        <w:rPr>
          <w:rFonts w:ascii="Helvetica" w:hAnsi="Helvetica" w:cs="DGKOB A+ Helvetica"/>
          <w:sz w:val="18"/>
          <w:szCs w:val="18"/>
        </w:rPr>
        <w:t>l.gov.</w:t>
      </w:r>
      <w:r w:rsidRPr="00AE1ECB" w:rsidDel="004775B5" w:rsidR="004775B5">
        <w:rPr>
          <w:rFonts w:ascii="Helvetica" w:hAnsi="Helvetica" w:cs="DGKOB A+ Helvetica"/>
          <w:sz w:val="18"/>
          <w:szCs w:val="18"/>
        </w:rPr>
        <w:t xml:space="preserve"> </w:t>
      </w:r>
      <w:r w:rsidRPr="00AE1ECB">
        <w:rPr>
          <w:rFonts w:ascii="Helvetica" w:hAnsi="Helvetica" w:cs="DGKOB A+ Helvetica"/>
          <w:sz w:val="18"/>
          <w:szCs w:val="18"/>
        </w:rPr>
        <w:t>Your Form 5500 entries will be initially screened electronically. Your entries must satisfy this screening for your filing to be received. Once received, your form may be subject to further detailed review, and your filing may be rejected based upon this further review.</w:t>
      </w:r>
    </w:p>
    <w:p w:rsidRPr="00AE1ECB" w:rsidR="008D4C81" w:rsidP="0063377C" w:rsidRDefault="008D4C81" w14:paraId="244C7C59" w14:textId="77777777">
      <w:pPr>
        <w:tabs>
          <w:tab w:val="clear" w:pos="432"/>
          <w:tab w:val="left" w:pos="270"/>
        </w:tabs>
        <w:spacing w:before="60" w:line="240" w:lineRule="auto"/>
        <w:ind w:firstLine="0"/>
        <w:rPr>
          <w:rFonts w:ascii="Helvetica" w:hAnsi="Helvetica" w:cs="FranklinGothic-Demi"/>
          <w:sz w:val="18"/>
          <w:szCs w:val="18"/>
        </w:rPr>
      </w:pPr>
      <w:r w:rsidRPr="00AE1ECB">
        <w:rPr>
          <w:rFonts w:ascii="Helvetica" w:hAnsi="Helvetica" w:cs="FranklinGothic-Demi"/>
          <w:sz w:val="18"/>
          <w:szCs w:val="18"/>
        </w:rPr>
        <w:tab/>
        <w:t>ERISA and the Code provide for the assessment or imposition of penalties for not submittin</w:t>
      </w:r>
      <w:r w:rsidRPr="00A02219">
        <w:rPr>
          <w:rFonts w:ascii="Helvetica" w:hAnsi="Helvetica" w:cs="FranklinGothic-Demi"/>
          <w:sz w:val="18"/>
          <w:szCs w:val="18"/>
        </w:rPr>
        <w:t>g</w:t>
      </w:r>
      <w:r w:rsidRPr="00AE1ECB">
        <w:rPr>
          <w:rFonts w:ascii="Helvetica" w:hAnsi="Helvetica" w:cs="FranklinGothic-Demi"/>
          <w:b/>
          <w:sz w:val="18"/>
          <w:szCs w:val="18"/>
        </w:rPr>
        <w:t xml:space="preserve"> </w:t>
      </w:r>
      <w:r w:rsidRPr="00D82894">
        <w:rPr>
          <w:rFonts w:ascii="Helvetica" w:hAnsi="Helvetica" w:cs="FranklinGothic-Demi"/>
          <w:sz w:val="18"/>
          <w:szCs w:val="18"/>
        </w:rPr>
        <w:t>the required information when due.</w:t>
      </w:r>
      <w:r w:rsidRPr="00AE1ECB">
        <w:rPr>
          <w:rFonts w:ascii="Helvetica" w:hAnsi="Helvetica" w:cs="FranklinGothic-Demi"/>
          <w:b/>
          <w:sz w:val="18"/>
          <w:szCs w:val="18"/>
        </w:rPr>
        <w:t xml:space="preserve"> See </w:t>
      </w:r>
      <w:r w:rsidRPr="00AE1ECB">
        <w:rPr>
          <w:rFonts w:ascii="Helvetica" w:hAnsi="Helvetica" w:cs="FranklinGothic-Demi"/>
          <w:b/>
          <w:i/>
          <w:sz w:val="18"/>
          <w:szCs w:val="18"/>
        </w:rPr>
        <w:t>Penalties</w:t>
      </w:r>
      <w:r w:rsidRPr="00AE1ECB">
        <w:rPr>
          <w:rFonts w:ascii="Helvetica" w:hAnsi="Helvetica" w:cs="FranklinGothic-Demi"/>
          <w:b/>
          <w:sz w:val="18"/>
          <w:szCs w:val="18"/>
        </w:rPr>
        <w:t>.</w:t>
      </w:r>
    </w:p>
    <w:p w:rsidRPr="00AE1ECB" w:rsidR="008D4C81" w:rsidP="0063377C" w:rsidRDefault="008D4C81" w14:paraId="244C7C5A" w14:textId="77777777">
      <w:pPr>
        <w:tabs>
          <w:tab w:val="clear" w:pos="432"/>
          <w:tab w:val="left" w:pos="270"/>
        </w:tabs>
        <w:spacing w:before="60" w:line="240" w:lineRule="auto"/>
        <w:ind w:firstLine="0"/>
        <w:rPr>
          <w:rFonts w:ascii="Helvetica" w:hAnsi="Helvetica" w:cs="FranklinGothic-Demi"/>
          <w:sz w:val="18"/>
          <w:szCs w:val="18"/>
        </w:rPr>
      </w:pPr>
      <w:r w:rsidRPr="00AE1ECB">
        <w:rPr>
          <w:rFonts w:ascii="Helvetica" w:hAnsi="Helvetica" w:cs="FranklinGothic-Demi"/>
          <w:sz w:val="18"/>
          <w:szCs w:val="18"/>
        </w:rPr>
        <w:tab/>
        <w:t>Annual reports filed under Title I of ERISA must be made available by plan administrators to plan participants and beneficiaries and by the DOL to the public pursuant to ERISA sections 104 and 106. Pursuant to Section 504 of the Pension Protection Act of 2006 (PPA)</w:t>
      </w:r>
      <w:r w:rsidRPr="00AE1ECB" w:rsidR="004775B5">
        <w:rPr>
          <w:rFonts w:ascii="Helvetica" w:hAnsi="Helvetica" w:cs="FranklinGothic-Demi"/>
          <w:sz w:val="18"/>
          <w:szCs w:val="18"/>
        </w:rPr>
        <w:t xml:space="preserve"> Pub. L. 109-280</w:t>
      </w:r>
      <w:r w:rsidRPr="00AE1ECB">
        <w:rPr>
          <w:rFonts w:ascii="Helvetica" w:hAnsi="Helvetica" w:cs="FranklinGothic-Demi"/>
          <w:sz w:val="18"/>
          <w:szCs w:val="18"/>
        </w:rPr>
        <w:t>, this availability for defined benefit pension plans must include the posting of identification and basic plan information and actuarial information</w:t>
      </w:r>
      <w:r w:rsidRPr="00AE1ECB" w:rsidR="00EA0084">
        <w:rPr>
          <w:rFonts w:ascii="Helvetica" w:hAnsi="Helvetica" w:cs="FranklinGothic-Demi"/>
          <w:sz w:val="18"/>
          <w:szCs w:val="18"/>
        </w:rPr>
        <w:t xml:space="preserve"> (Form 5500, Schedule SB or MB, and all of the Schedule SB or MB attachments)</w:t>
      </w:r>
      <w:r w:rsidRPr="00AE1ECB">
        <w:rPr>
          <w:rFonts w:ascii="Helvetica" w:hAnsi="Helvetica" w:cs="FranklinGothic-Demi"/>
          <w:sz w:val="18"/>
          <w:szCs w:val="18"/>
        </w:rPr>
        <w:t xml:space="preserve"> on any plan sponsor intranet website (or website maintained by the plan administrator on behalf of the plan sponsor) that is used for the purpose of communicating with employees and not the public. Section 504 also requires DOL to display such information on DOL’s website within 90 days after the filing of the plan’s annual return/report. </w:t>
      </w:r>
      <w:r w:rsidRPr="00AE1ECB" w:rsidR="00EA0084">
        <w:rPr>
          <w:rFonts w:ascii="Helvetica" w:hAnsi="Helvetica" w:cs="FranklinGothic-Demi"/>
          <w:sz w:val="18"/>
          <w:szCs w:val="18"/>
        </w:rPr>
        <w:t>To see plan year 2009 and later</w:t>
      </w:r>
      <w:r w:rsidRPr="00AE1ECB">
        <w:rPr>
          <w:rFonts w:ascii="Helvetica" w:hAnsi="Helvetica" w:cs="FranklinGothic-Demi"/>
          <w:sz w:val="18"/>
          <w:szCs w:val="18"/>
        </w:rPr>
        <w:t xml:space="preserve"> Forms 5500, including actuarial information, see </w:t>
      </w:r>
      <w:r w:rsidRPr="00AE1ECB">
        <w:rPr>
          <w:rFonts w:ascii="Helvetica" w:hAnsi="Helvetica" w:cs="FranklinGothic-Demi"/>
          <w:i/>
          <w:sz w:val="18"/>
          <w:szCs w:val="18"/>
        </w:rPr>
        <w:t xml:space="preserve">www.dol.gov/ebsa. </w:t>
      </w:r>
      <w:r w:rsidRPr="00AE1ECB">
        <w:rPr>
          <w:rFonts w:ascii="Helvetica" w:hAnsi="Helvetica" w:cs="FranklinGothic-Demi"/>
          <w:sz w:val="18"/>
          <w:szCs w:val="18"/>
        </w:rPr>
        <w:t>See</w:t>
      </w:r>
      <w:r w:rsidRPr="00AE1ECB">
        <w:rPr>
          <w:rFonts w:ascii="Helvetica" w:hAnsi="Helvetica" w:cs="FranklinGothic-Demi"/>
          <w:i/>
          <w:sz w:val="18"/>
          <w:szCs w:val="18"/>
        </w:rPr>
        <w:t xml:space="preserve"> www.dol.gov/ebsa/actuarialsearch.html </w:t>
      </w:r>
      <w:r w:rsidRPr="00AE1ECB">
        <w:rPr>
          <w:rFonts w:ascii="Helvetica" w:hAnsi="Helvetica" w:cs="FranklinGothic-Demi"/>
          <w:sz w:val="18"/>
          <w:szCs w:val="18"/>
        </w:rPr>
        <w:t>for 2008</w:t>
      </w:r>
      <w:r w:rsidRPr="00AE1ECB">
        <w:rPr>
          <w:rFonts w:ascii="Helvetica" w:hAnsi="Helvetica" w:cs="FranklinGothic-Demi"/>
          <w:i/>
          <w:sz w:val="18"/>
          <w:szCs w:val="18"/>
        </w:rPr>
        <w:t xml:space="preserve"> </w:t>
      </w:r>
      <w:r w:rsidRPr="00AE1ECB">
        <w:rPr>
          <w:rFonts w:ascii="Helvetica" w:hAnsi="Helvetica" w:cs="FranklinGothic-Demi"/>
          <w:sz w:val="18"/>
          <w:szCs w:val="18"/>
        </w:rPr>
        <w:t>and short plan year 2009 actuarial information filed under the previous paper-based system.</w:t>
      </w:r>
    </w:p>
    <w:p w:rsidRPr="00AE1ECB" w:rsidR="00677D00" w:rsidP="002222E3" w:rsidRDefault="008D4C81" w14:paraId="244C7C5B" w14:textId="77777777">
      <w:pPr>
        <w:tabs>
          <w:tab w:val="clear" w:pos="432"/>
          <w:tab w:val="left" w:pos="270"/>
        </w:tabs>
        <w:spacing w:before="60" w:line="240" w:lineRule="auto"/>
        <w:ind w:firstLine="0"/>
        <w:rPr>
          <w:rFonts w:ascii="Helvetica" w:hAnsi="Helvetica" w:cs="DGKOC D+ Helvetica"/>
          <w:b/>
          <w:bCs/>
          <w:position w:val="-5"/>
          <w:sz w:val="26"/>
          <w:szCs w:val="26"/>
        </w:rPr>
      </w:pPr>
      <w:r w:rsidRPr="00AE1ECB">
        <w:rPr>
          <w:rFonts w:ascii="Helvetica" w:hAnsi="Helvetica" w:cs="DGKOC D+ Helvetica"/>
          <w:b/>
          <w:bCs/>
          <w:position w:val="-5"/>
          <w:sz w:val="26"/>
          <w:szCs w:val="26"/>
        </w:rPr>
        <w:t xml:space="preserve">Changes to </w:t>
      </w:r>
      <w:proofErr w:type="gramStart"/>
      <w:r w:rsidRPr="00AE1ECB">
        <w:rPr>
          <w:rFonts w:ascii="Helvetica" w:hAnsi="Helvetica" w:cs="DGKOC D+ Helvetica"/>
          <w:b/>
          <w:bCs/>
          <w:position w:val="-5"/>
          <w:sz w:val="26"/>
          <w:szCs w:val="26"/>
        </w:rPr>
        <w:t>Note</w:t>
      </w:r>
      <w:proofErr w:type="gramEnd"/>
    </w:p>
    <w:p w:rsidR="0055382D" w:rsidP="00BF2EB0" w:rsidRDefault="0055382D" w14:paraId="7962AAE8" w14:textId="2FF354DE">
      <w:pPr>
        <w:pStyle w:val="NoSpacing"/>
        <w:spacing w:before="60"/>
        <w:rPr>
          <w:rFonts w:ascii="Helvetica" w:hAnsi="Helvetica" w:cs="Helvetica"/>
          <w:sz w:val="18"/>
          <w:szCs w:val="18"/>
        </w:rPr>
      </w:pPr>
      <w:r w:rsidRPr="0055382D">
        <w:rPr>
          <w:rFonts w:ascii="Helvetica" w:hAnsi="Helvetica" w:cs="Helvetica"/>
          <w:b/>
          <w:sz w:val="18"/>
          <w:szCs w:val="18"/>
        </w:rPr>
        <w:t>Retroactively adopted plan permitted by SECURE Act section 201.</w:t>
      </w:r>
      <w:r w:rsidRPr="0055382D">
        <w:rPr>
          <w:rFonts w:ascii="Helvetica" w:hAnsi="Helvetica" w:cs="Helvetica"/>
          <w:sz w:val="18"/>
          <w:szCs w:val="18"/>
        </w:rPr>
        <w:t xml:space="preserve"> New Checkbox E is added to Part I for a plan</w:t>
      </w:r>
      <w:r w:rsidR="00AD635B">
        <w:rPr>
          <w:rFonts w:ascii="Helvetica" w:hAnsi="Helvetica" w:cs="Helvetica"/>
          <w:sz w:val="18"/>
          <w:szCs w:val="18"/>
        </w:rPr>
        <w:t xml:space="preserve"> sponsor who</w:t>
      </w:r>
      <w:r w:rsidRPr="0055382D">
        <w:rPr>
          <w:rFonts w:ascii="Helvetica" w:hAnsi="Helvetica" w:cs="Helvetica"/>
          <w:sz w:val="18"/>
          <w:szCs w:val="18"/>
        </w:rPr>
        <w:t xml:space="preserve"> adopted </w:t>
      </w:r>
      <w:r w:rsidR="00AD635B">
        <w:rPr>
          <w:rFonts w:ascii="Helvetica" w:hAnsi="Helvetica" w:cs="Helvetica"/>
          <w:sz w:val="18"/>
          <w:szCs w:val="18"/>
        </w:rPr>
        <w:t>the plan in the 2021 plan year and treated the plan as being adop</w:t>
      </w:r>
      <w:r w:rsidR="00F65196">
        <w:rPr>
          <w:rFonts w:ascii="Helvetica" w:hAnsi="Helvetica" w:cs="Helvetica"/>
          <w:sz w:val="18"/>
          <w:szCs w:val="18"/>
        </w:rPr>
        <w:t>t</w:t>
      </w:r>
      <w:r w:rsidR="00AD635B">
        <w:rPr>
          <w:rFonts w:ascii="Helvetica" w:hAnsi="Helvetica" w:cs="Helvetica"/>
          <w:sz w:val="18"/>
          <w:szCs w:val="18"/>
        </w:rPr>
        <w:t xml:space="preserve">ed and effective in the 2020 plan year pursuant to </w:t>
      </w:r>
      <w:r w:rsidRPr="0055382D">
        <w:rPr>
          <w:rFonts w:ascii="Helvetica" w:hAnsi="Helvetica" w:cs="Helvetica"/>
          <w:sz w:val="18"/>
          <w:szCs w:val="18"/>
        </w:rPr>
        <w:t>SECURE Act section 201</w:t>
      </w:r>
      <w:r w:rsidR="00AD635B">
        <w:rPr>
          <w:rFonts w:ascii="Helvetica" w:hAnsi="Helvetica" w:cs="Helvetica"/>
          <w:sz w:val="18"/>
          <w:szCs w:val="18"/>
        </w:rPr>
        <w:t xml:space="preserve">. </w:t>
      </w:r>
      <w:r w:rsidRPr="00AD635B" w:rsidR="00AD635B">
        <w:rPr>
          <w:rFonts w:ascii="Helvetica" w:hAnsi="Helvetica" w:cs="Helvetica"/>
          <w:sz w:val="18"/>
          <w:szCs w:val="18"/>
        </w:rPr>
        <w:t>For defined benefit plans in this category, the 2021 instructions provide information about how to report data regarding 2020 funding requirements (i.e., Schedule SB data).</w:t>
      </w:r>
    </w:p>
    <w:p w:rsidR="00AD635B" w:rsidP="00BF2EB0" w:rsidRDefault="00AD635B" w14:paraId="48323E61" w14:textId="5D9FE564">
      <w:pPr>
        <w:pStyle w:val="NoSpacing"/>
        <w:spacing w:before="60"/>
        <w:rPr>
          <w:rFonts w:ascii="Helvetica" w:hAnsi="Helvetica" w:cs="Helvetica"/>
          <w:sz w:val="18"/>
          <w:szCs w:val="18"/>
        </w:rPr>
      </w:pPr>
      <w:r>
        <w:rPr>
          <w:rFonts w:ascii="Helvetica" w:hAnsi="Helvetica" w:cs="Helvetica"/>
          <w:b/>
          <w:sz w:val="18"/>
          <w:szCs w:val="18"/>
        </w:rPr>
        <w:t>Administrative Penalties.</w:t>
      </w:r>
      <w:r>
        <w:rPr>
          <w:rFonts w:ascii="Helvetica" w:hAnsi="Helvetica" w:cs="Helvetica"/>
          <w:sz w:val="18"/>
          <w:szCs w:val="18"/>
        </w:rPr>
        <w:t xml:space="preserve"> </w:t>
      </w:r>
      <w:r w:rsidRPr="00AD635B">
        <w:rPr>
          <w:rFonts w:ascii="Helvetica" w:hAnsi="Helvetica" w:cs="Helvetica"/>
          <w:sz w:val="18"/>
          <w:szCs w:val="18"/>
        </w:rPr>
        <w:t>The instructions have been updated to reflect an increase to $2,259 per day in the maximum civil penalty amount assessable under Employee Retirement Income Security Act section 502(c)(2), as required by the Federal Civil Penalties Inflation Adjustment Act Improvements Act of 2015. The increased penalty under section 502(c)(2) is applicable for civil penalties assessed after Jan. 15, 2021, whose associated violation(s) occurred after Nov. 2, 2015. (86 FR 2964 (January 14, 2021)).</w:t>
      </w:r>
    </w:p>
    <w:p w:rsidR="00503F00" w:rsidP="00BF2EB0" w:rsidRDefault="00503F00" w14:paraId="043418C1" w14:textId="450F0147">
      <w:pPr>
        <w:pStyle w:val="NoSpacing"/>
        <w:spacing w:before="60"/>
        <w:rPr>
          <w:rFonts w:ascii="Helvetica" w:hAnsi="Helvetica" w:cs="Helvetica"/>
          <w:sz w:val="18"/>
          <w:szCs w:val="18"/>
        </w:rPr>
      </w:pPr>
      <w:r w:rsidRPr="00FF6B66">
        <w:rPr>
          <w:rFonts w:ascii="Helvetica" w:hAnsi="Helvetica" w:cs="Helvetica"/>
          <w:b/>
          <w:sz w:val="18"/>
          <w:szCs w:val="18"/>
        </w:rPr>
        <w:t>Schedule MB.</w:t>
      </w:r>
      <w:r w:rsidRPr="00503F00">
        <w:rPr>
          <w:rFonts w:ascii="Helvetica" w:hAnsi="Helvetica" w:cs="Helvetica"/>
          <w:sz w:val="18"/>
          <w:szCs w:val="18"/>
        </w:rPr>
        <w:t xml:space="preserve"> A new line 3(d) has been added to require a multiemployer defined benefit plan to report the amount of withdrawal liability payments that is included in line 3(b) employer contributions.</w:t>
      </w:r>
    </w:p>
    <w:p w:rsidRPr="0055382D" w:rsidR="00503F00" w:rsidP="00BF2EB0" w:rsidRDefault="00503F00" w14:paraId="46EBFF55" w14:textId="468CCFAC">
      <w:pPr>
        <w:pStyle w:val="NoSpacing"/>
        <w:spacing w:before="60"/>
        <w:rPr>
          <w:rFonts w:ascii="Helvetica" w:hAnsi="Helvetica" w:cs="Helvetica"/>
          <w:sz w:val="18"/>
          <w:szCs w:val="18"/>
        </w:rPr>
      </w:pPr>
      <w:r w:rsidRPr="00FF6B66">
        <w:rPr>
          <w:rFonts w:ascii="Helvetica" w:hAnsi="Helvetica" w:cs="Helvetica"/>
          <w:b/>
          <w:sz w:val="18"/>
          <w:szCs w:val="18"/>
        </w:rPr>
        <w:lastRenderedPageBreak/>
        <w:t>Schedule SB.</w:t>
      </w:r>
      <w:r w:rsidRPr="00503F00">
        <w:rPr>
          <w:rFonts w:ascii="Helvetica" w:hAnsi="Helvetica" w:cs="Helvetica"/>
          <w:sz w:val="18"/>
          <w:szCs w:val="18"/>
        </w:rPr>
        <w:t xml:space="preserve"> Line 6 is broken down into new lines 6a, 6b, and 6c requiring that the target normal cost and expected plan-related expenses be reported separately.  Line 6a reports the present value of current plan year accruals decreased by any mandatory employee contributions. Line 6b reports expected plan-related expenses, and line 6c reports the sum of lines 6a and 6b. Line 31a makes a conforming change to reflect that it is total target normal cost as reported on line 6c.</w:t>
      </w:r>
    </w:p>
    <w:p w:rsidRPr="00AE1ECB" w:rsidR="008D4C81" w:rsidP="00FE473E" w:rsidRDefault="008D4C81" w14:paraId="244C7C63" w14:textId="026EB6EE">
      <w:pPr>
        <w:pStyle w:val="NoSpacing"/>
        <w:spacing w:before="60"/>
        <w:rPr>
          <w:rFonts w:ascii="Helvetica" w:hAnsi="Helvetica" w:cs="DGKOB A+ Helvetica"/>
          <w:sz w:val="18"/>
          <w:szCs w:val="18"/>
        </w:rPr>
      </w:pPr>
      <w:r w:rsidRPr="00AE1ECB">
        <w:rPr>
          <w:rFonts w:ascii="Helvetica" w:hAnsi="Helvetica" w:cs="DGKOC D+ Helvetica"/>
          <w:b/>
          <w:bCs/>
          <w:sz w:val="18"/>
          <w:szCs w:val="18"/>
        </w:rPr>
        <w:t xml:space="preserve">Table of Contents </w:t>
      </w:r>
      <w:r w:rsidRPr="00AE1ECB">
        <w:rPr>
          <w:rFonts w:ascii="Helvetica" w:hAnsi="Helvetica" w:cs="DGKOC D+ Helvetica"/>
          <w:b/>
          <w:bCs/>
          <w:sz w:val="18"/>
          <w:szCs w:val="18"/>
        </w:rPr>
        <w:tab/>
      </w:r>
      <w:r w:rsidR="002F49D1">
        <w:rPr>
          <w:rFonts w:ascii="Helvetica" w:hAnsi="Helvetica" w:cs="DGKOC D+ Helvetica"/>
          <w:b/>
          <w:bCs/>
          <w:sz w:val="18"/>
          <w:szCs w:val="18"/>
        </w:rPr>
        <w:tab/>
      </w:r>
      <w:r w:rsidR="002F49D1">
        <w:rPr>
          <w:rFonts w:ascii="Helvetica" w:hAnsi="Helvetica" w:cs="DGKOC D+ Helvetica"/>
          <w:b/>
          <w:bCs/>
          <w:sz w:val="18"/>
          <w:szCs w:val="18"/>
        </w:rPr>
        <w:tab/>
      </w:r>
      <w:r w:rsidR="002F49D1">
        <w:rPr>
          <w:rFonts w:ascii="Helvetica" w:hAnsi="Helvetica" w:cs="DGKOC D+ Helvetica"/>
          <w:b/>
          <w:bCs/>
          <w:sz w:val="18"/>
          <w:szCs w:val="18"/>
        </w:rPr>
        <w:tab/>
      </w:r>
      <w:r w:rsidRPr="00AE1ECB">
        <w:rPr>
          <w:rFonts w:ascii="Helvetica" w:hAnsi="Helvetica" w:cs="DGKOC D+ Helvetica"/>
          <w:b/>
          <w:bCs/>
          <w:sz w:val="18"/>
          <w:szCs w:val="18"/>
        </w:rPr>
        <w:t>Page</w:t>
      </w:r>
    </w:p>
    <w:p w:rsidRPr="00AE1ECB" w:rsidR="008D4C81" w:rsidP="0063377C" w:rsidRDefault="008D4C81" w14:paraId="244C7C64" w14:textId="77777777">
      <w:pPr>
        <w:pStyle w:val="CM114"/>
        <w:tabs>
          <w:tab w:val="right" w:leader="dot" w:pos="4680"/>
        </w:tabs>
        <w:spacing w:before="60" w:line="196" w:lineRule="atLeast"/>
        <w:rPr>
          <w:rFonts w:ascii="Helvetica" w:hAnsi="Helvetica" w:cs="DGKOB A+ Helvetica"/>
          <w:sz w:val="18"/>
          <w:szCs w:val="18"/>
        </w:rPr>
      </w:pPr>
      <w:r w:rsidRPr="00AE1ECB">
        <w:rPr>
          <w:rFonts w:ascii="Helvetica" w:hAnsi="Helvetica" w:cs="DGKOH F+ Helvetica"/>
          <w:b/>
          <w:bCs/>
          <w:i/>
          <w:iCs/>
          <w:sz w:val="18"/>
          <w:szCs w:val="18"/>
        </w:rPr>
        <w:t>Section 1: Who Must File</w:t>
      </w:r>
      <w:r w:rsidRPr="00AE1ECB">
        <w:rPr>
          <w:rFonts w:ascii="Helvetica" w:hAnsi="Helvetica" w:cs="DGKOH F+ Helvetica"/>
          <w:bCs/>
          <w:i/>
          <w:iCs/>
          <w:sz w:val="18"/>
          <w:szCs w:val="18"/>
        </w:rPr>
        <w:t xml:space="preserve"> </w:t>
      </w:r>
      <w:r w:rsidRPr="00AE1ECB">
        <w:rPr>
          <w:rFonts w:ascii="Helvetica" w:hAnsi="Helvetica" w:cs="DGKOH F+ Helvetica"/>
          <w:bCs/>
          <w:i/>
          <w:iCs/>
          <w:sz w:val="18"/>
          <w:szCs w:val="18"/>
        </w:rPr>
        <w:tab/>
      </w:r>
      <w:r w:rsidR="00533694">
        <w:rPr>
          <w:rFonts w:ascii="Helvetica" w:hAnsi="Helvetica" w:cs="DGKOB A+ Helvetica"/>
          <w:sz w:val="18"/>
          <w:szCs w:val="18"/>
        </w:rPr>
        <w:t>2</w:t>
      </w:r>
    </w:p>
    <w:p w:rsidR="008F41BD" w:rsidP="002222E3" w:rsidRDefault="008D4C81" w14:paraId="7A4609A9" w14:textId="77777777">
      <w:pPr>
        <w:pStyle w:val="CM114"/>
        <w:tabs>
          <w:tab w:val="left" w:pos="180"/>
          <w:tab w:val="right" w:leader="dot" w:pos="4680"/>
        </w:tabs>
        <w:spacing w:line="196" w:lineRule="atLeast"/>
        <w:rPr>
          <w:rFonts w:ascii="Helvetica" w:hAnsi="Helvetica" w:cs="DGKOB A+ Helvetica"/>
          <w:sz w:val="18"/>
          <w:szCs w:val="18"/>
        </w:rPr>
      </w:pPr>
      <w:r w:rsidRPr="00AE1ECB">
        <w:rPr>
          <w:rFonts w:ascii="Helvetica" w:hAnsi="Helvetica" w:cs="DGKOB A+ Helvetica"/>
          <w:sz w:val="18"/>
          <w:szCs w:val="18"/>
        </w:rPr>
        <w:tab/>
        <w:t>Pension Benefit Plan</w:t>
      </w:r>
      <w:r w:rsidRPr="00AE1ECB">
        <w:rPr>
          <w:rFonts w:ascii="Helvetica" w:hAnsi="Helvetica" w:cs="DGKOB A+ Helvetica"/>
          <w:sz w:val="18"/>
          <w:szCs w:val="18"/>
        </w:rPr>
        <w:tab/>
      </w:r>
      <w:r w:rsidR="008F41BD">
        <w:rPr>
          <w:rFonts w:ascii="Helvetica" w:hAnsi="Helvetica" w:cs="DGKOB A+ Helvetica"/>
          <w:sz w:val="18"/>
          <w:szCs w:val="18"/>
        </w:rPr>
        <w:t>2</w:t>
      </w:r>
    </w:p>
    <w:p w:rsidRPr="00AE1ECB" w:rsidR="008D4C81" w:rsidP="002222E3" w:rsidRDefault="008D4C81" w14:paraId="244C7C65" w14:textId="08BDC646">
      <w:pPr>
        <w:pStyle w:val="CM114"/>
        <w:tabs>
          <w:tab w:val="left" w:pos="180"/>
          <w:tab w:val="right" w:leader="dot" w:pos="4680"/>
        </w:tabs>
        <w:spacing w:line="196" w:lineRule="atLeast"/>
        <w:rPr>
          <w:rFonts w:ascii="Helvetica" w:hAnsi="Helvetica" w:cs="DGKOB A+ Helvetica"/>
          <w:sz w:val="18"/>
          <w:szCs w:val="18"/>
        </w:rPr>
      </w:pPr>
      <w:r w:rsidRPr="00AE1ECB">
        <w:rPr>
          <w:rFonts w:ascii="Helvetica" w:hAnsi="Helvetica" w:cs="DGKOB A+ Helvetica"/>
          <w:sz w:val="18"/>
          <w:szCs w:val="18"/>
        </w:rPr>
        <w:tab/>
        <w:t xml:space="preserve">Welfare Benefit Plan </w:t>
      </w:r>
      <w:r w:rsidRPr="00AE1ECB">
        <w:rPr>
          <w:rFonts w:ascii="Helvetica" w:hAnsi="Helvetica" w:cs="DGKOB A+ Helvetica"/>
          <w:sz w:val="18"/>
          <w:szCs w:val="18"/>
        </w:rPr>
        <w:tab/>
      </w:r>
      <w:r w:rsidR="00AE7AE1">
        <w:rPr>
          <w:rFonts w:ascii="Helvetica" w:hAnsi="Helvetica" w:cs="DGKOB A+ Helvetica"/>
          <w:sz w:val="18"/>
          <w:szCs w:val="18"/>
        </w:rPr>
        <w:t>3</w:t>
      </w:r>
    </w:p>
    <w:p w:rsidRPr="00AE1ECB" w:rsidR="008D4C81" w:rsidP="002222E3" w:rsidRDefault="008D4C81" w14:paraId="244C7C66" w14:textId="77777777">
      <w:pPr>
        <w:pStyle w:val="CM114"/>
        <w:tabs>
          <w:tab w:val="left" w:pos="180"/>
          <w:tab w:val="right" w:leader="dot" w:pos="4680"/>
        </w:tabs>
        <w:spacing w:line="196" w:lineRule="atLeast"/>
        <w:rPr>
          <w:rFonts w:ascii="Helvetica" w:hAnsi="Helvetica" w:cs="DGKOB A+ Helvetica"/>
          <w:sz w:val="18"/>
          <w:szCs w:val="18"/>
        </w:rPr>
      </w:pPr>
      <w:r w:rsidRPr="00AE1ECB">
        <w:rPr>
          <w:rFonts w:ascii="Helvetica" w:hAnsi="Helvetica" w:cs="DGKOB A+ Helvetica"/>
          <w:sz w:val="18"/>
          <w:szCs w:val="18"/>
        </w:rPr>
        <w:tab/>
        <w:t>Direct Filing Entity (DFE)</w:t>
      </w:r>
      <w:r w:rsidRPr="00AE1ECB">
        <w:rPr>
          <w:rFonts w:ascii="Helvetica" w:hAnsi="Helvetica" w:cs="DGKOB A+ Helvetica"/>
          <w:sz w:val="18"/>
          <w:szCs w:val="18"/>
        </w:rPr>
        <w:tab/>
        <w:t>4</w:t>
      </w:r>
    </w:p>
    <w:p w:rsidRPr="00AE1ECB" w:rsidR="008D4C81" w:rsidP="002222E3" w:rsidRDefault="008D4C81" w14:paraId="244C7C67" w14:textId="77777777">
      <w:pPr>
        <w:pStyle w:val="CM114"/>
        <w:tabs>
          <w:tab w:val="right" w:leader="dot" w:pos="4680"/>
        </w:tabs>
        <w:spacing w:line="196" w:lineRule="atLeast"/>
        <w:rPr>
          <w:rFonts w:ascii="Helvetica" w:hAnsi="Helvetica" w:cs="DGKOB A+ Helvetica"/>
          <w:sz w:val="18"/>
          <w:szCs w:val="18"/>
        </w:rPr>
      </w:pPr>
      <w:r w:rsidRPr="00AE1ECB">
        <w:rPr>
          <w:rFonts w:ascii="Helvetica" w:hAnsi="Helvetica" w:cs="DGKOH F+ Helvetica"/>
          <w:b/>
          <w:bCs/>
          <w:i/>
          <w:iCs/>
          <w:sz w:val="18"/>
          <w:szCs w:val="18"/>
        </w:rPr>
        <w:t xml:space="preserve">Section 2: When </w:t>
      </w:r>
      <w:proofErr w:type="gramStart"/>
      <w:r w:rsidRPr="00AE1ECB">
        <w:rPr>
          <w:rFonts w:ascii="Helvetica" w:hAnsi="Helvetica" w:cs="DGKOH F+ Helvetica"/>
          <w:b/>
          <w:bCs/>
          <w:i/>
          <w:iCs/>
          <w:sz w:val="18"/>
          <w:szCs w:val="18"/>
        </w:rPr>
        <w:t>To</w:t>
      </w:r>
      <w:proofErr w:type="gramEnd"/>
      <w:r w:rsidRPr="00AE1ECB">
        <w:rPr>
          <w:rFonts w:ascii="Helvetica" w:hAnsi="Helvetica" w:cs="DGKOH F+ Helvetica"/>
          <w:b/>
          <w:bCs/>
          <w:i/>
          <w:iCs/>
          <w:sz w:val="18"/>
          <w:szCs w:val="18"/>
        </w:rPr>
        <w:t xml:space="preserve"> File</w:t>
      </w:r>
      <w:r w:rsidRPr="00AE1ECB">
        <w:rPr>
          <w:rFonts w:ascii="Helvetica" w:hAnsi="Helvetica" w:cs="DGKOH F+ Helvetica"/>
          <w:bCs/>
          <w:i/>
          <w:iCs/>
          <w:sz w:val="18"/>
          <w:szCs w:val="18"/>
        </w:rPr>
        <w:tab/>
      </w:r>
      <w:r w:rsidRPr="00AE1ECB">
        <w:rPr>
          <w:rFonts w:ascii="Helvetica" w:hAnsi="Helvetica" w:cs="DGKOB A+ Helvetica"/>
          <w:sz w:val="18"/>
          <w:szCs w:val="18"/>
        </w:rPr>
        <w:t>4</w:t>
      </w:r>
    </w:p>
    <w:p w:rsidRPr="00AE1ECB" w:rsidR="008D4C81" w:rsidP="002222E3" w:rsidRDefault="008D4C81" w14:paraId="244C7C68" w14:textId="77777777">
      <w:pPr>
        <w:pStyle w:val="CM114"/>
        <w:tabs>
          <w:tab w:val="left" w:pos="180"/>
          <w:tab w:val="right" w:leader="dot" w:pos="4680"/>
        </w:tabs>
        <w:spacing w:line="196" w:lineRule="atLeast"/>
        <w:rPr>
          <w:rFonts w:ascii="Helvetica" w:hAnsi="Helvetica" w:cs="DGKOB A+ Helvetica"/>
          <w:sz w:val="18"/>
          <w:szCs w:val="18"/>
        </w:rPr>
      </w:pPr>
      <w:r w:rsidRPr="00AE1ECB">
        <w:rPr>
          <w:rFonts w:ascii="Helvetica" w:hAnsi="Helvetica" w:cs="DGKOB A+ Helvetica"/>
          <w:sz w:val="18"/>
          <w:szCs w:val="18"/>
        </w:rPr>
        <w:tab/>
        <w:t xml:space="preserve">Extension of Time </w:t>
      </w:r>
      <w:proofErr w:type="gramStart"/>
      <w:r w:rsidRPr="00AE1ECB">
        <w:rPr>
          <w:rFonts w:ascii="Helvetica" w:hAnsi="Helvetica" w:cs="DGKOB A+ Helvetica"/>
          <w:sz w:val="18"/>
          <w:szCs w:val="18"/>
        </w:rPr>
        <w:t>To</w:t>
      </w:r>
      <w:proofErr w:type="gramEnd"/>
      <w:r w:rsidRPr="00AE1ECB">
        <w:rPr>
          <w:rFonts w:ascii="Helvetica" w:hAnsi="Helvetica" w:cs="DGKOB A+ Helvetica"/>
          <w:sz w:val="18"/>
          <w:szCs w:val="18"/>
        </w:rPr>
        <w:t xml:space="preserve"> File </w:t>
      </w:r>
      <w:r w:rsidRPr="00AE1ECB">
        <w:rPr>
          <w:rFonts w:ascii="Helvetica" w:hAnsi="Helvetica" w:cs="DGKOB A+ Helvetica"/>
          <w:sz w:val="18"/>
          <w:szCs w:val="18"/>
        </w:rPr>
        <w:tab/>
      </w:r>
      <w:r w:rsidR="00FD1169">
        <w:rPr>
          <w:rFonts w:ascii="Helvetica" w:hAnsi="Helvetica" w:cs="DGKOB A+ Helvetica"/>
          <w:sz w:val="18"/>
          <w:szCs w:val="18"/>
        </w:rPr>
        <w:t>4</w:t>
      </w:r>
    </w:p>
    <w:p w:rsidRPr="00AE1ECB" w:rsidR="008D4C81" w:rsidP="002222E3" w:rsidRDefault="008D4C81" w14:paraId="244C7C69" w14:textId="77777777">
      <w:pPr>
        <w:pStyle w:val="CM114"/>
        <w:tabs>
          <w:tab w:val="right" w:leader="dot" w:pos="4680"/>
        </w:tabs>
        <w:spacing w:line="196" w:lineRule="atLeast"/>
        <w:rPr>
          <w:rFonts w:ascii="Helvetica" w:hAnsi="Helvetica" w:cs="DGKOB A+ Helvetica"/>
          <w:sz w:val="18"/>
          <w:szCs w:val="18"/>
        </w:rPr>
      </w:pPr>
      <w:r w:rsidRPr="00AE1ECB">
        <w:rPr>
          <w:rFonts w:ascii="Helvetica" w:hAnsi="Helvetica" w:cs="DGKOH F+ Helvetica"/>
          <w:b/>
          <w:bCs/>
          <w:i/>
          <w:iCs/>
          <w:sz w:val="18"/>
          <w:szCs w:val="18"/>
        </w:rPr>
        <w:t>Section 3: Electronic Filing Requirement</w:t>
      </w:r>
      <w:r w:rsidRPr="00AE1ECB">
        <w:rPr>
          <w:rFonts w:ascii="Helvetica" w:hAnsi="Helvetica" w:cs="DGKOH F+ Helvetica"/>
          <w:bCs/>
          <w:i/>
          <w:iCs/>
          <w:sz w:val="18"/>
          <w:szCs w:val="18"/>
        </w:rPr>
        <w:tab/>
      </w:r>
      <w:r w:rsidRPr="00AE1ECB">
        <w:rPr>
          <w:rFonts w:ascii="Helvetica" w:hAnsi="Helvetica" w:cs="DGKOB A+ Helvetica"/>
          <w:sz w:val="18"/>
          <w:szCs w:val="18"/>
        </w:rPr>
        <w:t>5</w:t>
      </w:r>
    </w:p>
    <w:p w:rsidRPr="00AE1ECB" w:rsidR="008D4C81" w:rsidP="002222E3" w:rsidRDefault="008D4C81" w14:paraId="244C7C6A" w14:textId="457C7BF2">
      <w:pPr>
        <w:pStyle w:val="CM114"/>
        <w:tabs>
          <w:tab w:val="left" w:pos="180"/>
          <w:tab w:val="right" w:leader="dot" w:pos="4680"/>
        </w:tabs>
        <w:spacing w:line="196" w:lineRule="atLeast"/>
        <w:rPr>
          <w:rFonts w:ascii="Helvetica" w:hAnsi="Helvetica" w:cs="DGKOB A+ Helvetica"/>
          <w:sz w:val="18"/>
          <w:szCs w:val="18"/>
        </w:rPr>
      </w:pPr>
      <w:r w:rsidRPr="00AE1ECB">
        <w:rPr>
          <w:rFonts w:ascii="Helvetica" w:hAnsi="Helvetica" w:cs="DGKOB A+ Helvetica"/>
          <w:sz w:val="18"/>
          <w:szCs w:val="18"/>
        </w:rPr>
        <w:tab/>
        <w:t>Amended Return/Report</w:t>
      </w:r>
      <w:r w:rsidRPr="00AE1ECB">
        <w:rPr>
          <w:rFonts w:ascii="Helvetica" w:hAnsi="Helvetica" w:cs="DGKOB A+ Helvetica"/>
          <w:sz w:val="18"/>
          <w:szCs w:val="18"/>
        </w:rPr>
        <w:tab/>
      </w:r>
      <w:r w:rsidR="003F2165">
        <w:rPr>
          <w:rFonts w:ascii="Helvetica" w:hAnsi="Helvetica" w:cs="DGKOB A+ Helvetica"/>
          <w:sz w:val="18"/>
          <w:szCs w:val="18"/>
        </w:rPr>
        <w:t>6</w:t>
      </w:r>
    </w:p>
    <w:p w:rsidRPr="00AE1ECB" w:rsidR="008D4C81" w:rsidP="002222E3" w:rsidRDefault="008D4C81" w14:paraId="244C7C6B" w14:textId="77777777">
      <w:pPr>
        <w:pStyle w:val="CM114"/>
        <w:tabs>
          <w:tab w:val="left" w:pos="180"/>
          <w:tab w:val="right" w:leader="dot" w:pos="4680"/>
        </w:tabs>
        <w:spacing w:line="196" w:lineRule="atLeast"/>
        <w:rPr>
          <w:rFonts w:ascii="Helvetica" w:hAnsi="Helvetica" w:cs="DGKOH F+ Helvetica"/>
          <w:bCs/>
          <w:i/>
          <w:iCs/>
          <w:sz w:val="18"/>
          <w:szCs w:val="18"/>
        </w:rPr>
      </w:pPr>
      <w:r w:rsidRPr="00AE1ECB">
        <w:rPr>
          <w:rFonts w:ascii="Helvetica" w:hAnsi="Helvetica" w:cs="DGKOB A+ Helvetica"/>
          <w:sz w:val="18"/>
          <w:szCs w:val="18"/>
        </w:rPr>
        <w:tab/>
        <w:t>Final Return/Report</w:t>
      </w:r>
      <w:r w:rsidRPr="00AE1ECB">
        <w:rPr>
          <w:rFonts w:ascii="Helvetica" w:hAnsi="Helvetica" w:cs="DGKOB A+ Helvetica"/>
          <w:sz w:val="18"/>
          <w:szCs w:val="18"/>
        </w:rPr>
        <w:tab/>
      </w:r>
      <w:r w:rsidRPr="00AE1ECB">
        <w:rPr>
          <w:rFonts w:ascii="Helvetica" w:hAnsi="Helvetica" w:cs="DGKOH F+ Helvetica"/>
          <w:bCs/>
          <w:iCs/>
          <w:sz w:val="18"/>
          <w:szCs w:val="18"/>
        </w:rPr>
        <w:t>6</w:t>
      </w:r>
    </w:p>
    <w:p w:rsidRPr="00AE1ECB" w:rsidR="008D4C81" w:rsidP="002222E3" w:rsidRDefault="008D4C81" w14:paraId="244C7C6C" w14:textId="77777777">
      <w:pPr>
        <w:pStyle w:val="CM114"/>
        <w:tabs>
          <w:tab w:val="left" w:pos="180"/>
          <w:tab w:val="right" w:leader="dot" w:pos="4680"/>
        </w:tabs>
        <w:spacing w:line="196" w:lineRule="atLeast"/>
        <w:rPr>
          <w:rFonts w:ascii="Helvetica" w:hAnsi="Helvetica" w:cs="DGKOH F+ Helvetica"/>
          <w:bCs/>
          <w:i/>
          <w:iCs/>
          <w:sz w:val="18"/>
          <w:szCs w:val="18"/>
        </w:rPr>
      </w:pPr>
      <w:r w:rsidRPr="00AE1ECB">
        <w:rPr>
          <w:rFonts w:ascii="Helvetica" w:hAnsi="Helvetica" w:cs="DGKOH F+ Helvetica"/>
          <w:bCs/>
          <w:i/>
          <w:iCs/>
          <w:sz w:val="18"/>
          <w:szCs w:val="18"/>
        </w:rPr>
        <w:tab/>
      </w:r>
      <w:r w:rsidRPr="00AE1ECB">
        <w:rPr>
          <w:rFonts w:ascii="Helvetica" w:hAnsi="Helvetica" w:cs="DGKOB A+ Helvetica"/>
          <w:sz w:val="18"/>
          <w:szCs w:val="18"/>
        </w:rPr>
        <w:t>Signature</w:t>
      </w:r>
      <w:r w:rsidRPr="00AE1ECB">
        <w:rPr>
          <w:rFonts w:ascii="Helvetica" w:hAnsi="Helvetica" w:cs="DGKOH F+ Helvetica"/>
          <w:bCs/>
          <w:i/>
          <w:iCs/>
          <w:sz w:val="18"/>
          <w:szCs w:val="18"/>
        </w:rPr>
        <w:t xml:space="preserve"> </w:t>
      </w:r>
      <w:r w:rsidRPr="00AE1ECB">
        <w:rPr>
          <w:rFonts w:ascii="Helvetica" w:hAnsi="Helvetica" w:cs="DGKOH F+ Helvetica"/>
          <w:bCs/>
          <w:iCs/>
          <w:sz w:val="18"/>
          <w:szCs w:val="18"/>
        </w:rPr>
        <w:t>and Date</w:t>
      </w:r>
      <w:r w:rsidRPr="00AE1ECB">
        <w:rPr>
          <w:rFonts w:ascii="Helvetica" w:hAnsi="Helvetica" w:cs="DGKOH F+ Helvetica"/>
          <w:bCs/>
          <w:i/>
          <w:iCs/>
          <w:sz w:val="18"/>
          <w:szCs w:val="18"/>
        </w:rPr>
        <w:tab/>
      </w:r>
      <w:r w:rsidRPr="00AE1ECB">
        <w:rPr>
          <w:rFonts w:ascii="Helvetica" w:hAnsi="Helvetica" w:cs="DGKOH F+ Helvetica"/>
          <w:bCs/>
          <w:iCs/>
          <w:sz w:val="18"/>
          <w:szCs w:val="18"/>
        </w:rPr>
        <w:t>6</w:t>
      </w:r>
    </w:p>
    <w:p w:rsidRPr="00AE1ECB" w:rsidR="008D4C81" w:rsidP="002222E3" w:rsidRDefault="008D4C81" w14:paraId="244C7C6D" w14:textId="53ABCA48">
      <w:pPr>
        <w:pStyle w:val="CM114"/>
        <w:tabs>
          <w:tab w:val="left" w:pos="180"/>
          <w:tab w:val="right" w:leader="dot" w:pos="4680"/>
        </w:tabs>
        <w:spacing w:line="196" w:lineRule="atLeast"/>
        <w:rPr>
          <w:rFonts w:ascii="Helvetica" w:hAnsi="Helvetica" w:cs="DGKOH F+ Helvetica"/>
          <w:bCs/>
          <w:iCs/>
          <w:sz w:val="18"/>
          <w:szCs w:val="18"/>
        </w:rPr>
      </w:pPr>
      <w:r w:rsidRPr="00AE1ECB">
        <w:rPr>
          <w:rFonts w:ascii="Helvetica" w:hAnsi="Helvetica" w:cs="DGKOH F+ Helvetica"/>
          <w:bCs/>
          <w:i/>
          <w:iCs/>
          <w:sz w:val="18"/>
          <w:szCs w:val="18"/>
        </w:rPr>
        <w:tab/>
      </w:r>
      <w:r w:rsidRPr="00AE1ECB">
        <w:rPr>
          <w:rFonts w:ascii="Helvetica" w:hAnsi="Helvetica" w:cs="DGKOB A+ Helvetica"/>
          <w:sz w:val="18"/>
          <w:szCs w:val="18"/>
        </w:rPr>
        <w:t>Change</w:t>
      </w:r>
      <w:r w:rsidRPr="00AE1ECB">
        <w:rPr>
          <w:rFonts w:ascii="Helvetica" w:hAnsi="Helvetica" w:cs="DGKOH F+ Helvetica"/>
          <w:bCs/>
          <w:iCs/>
          <w:sz w:val="18"/>
          <w:szCs w:val="18"/>
        </w:rPr>
        <w:t xml:space="preserve"> in Plan Year</w:t>
      </w:r>
      <w:r w:rsidRPr="00AE1ECB">
        <w:rPr>
          <w:rFonts w:ascii="Helvetica" w:hAnsi="Helvetica" w:cs="DGKOH F+ Helvetica"/>
          <w:bCs/>
          <w:iCs/>
          <w:sz w:val="18"/>
          <w:szCs w:val="18"/>
        </w:rPr>
        <w:tab/>
      </w:r>
      <w:r w:rsidR="005D48D3">
        <w:rPr>
          <w:rFonts w:ascii="Helvetica" w:hAnsi="Helvetica" w:cs="DGKOH F+ Helvetica"/>
          <w:bCs/>
          <w:iCs/>
          <w:sz w:val="18"/>
          <w:szCs w:val="18"/>
        </w:rPr>
        <w:t>7</w:t>
      </w:r>
    </w:p>
    <w:p w:rsidRPr="00AE1ECB" w:rsidR="008D4C81" w:rsidP="002222E3" w:rsidRDefault="008D4C81" w14:paraId="244C7C6E" w14:textId="007BFE0F">
      <w:pPr>
        <w:pStyle w:val="CM114"/>
        <w:tabs>
          <w:tab w:val="left" w:pos="180"/>
          <w:tab w:val="right" w:leader="dot" w:pos="4680"/>
        </w:tabs>
        <w:spacing w:line="196" w:lineRule="atLeast"/>
        <w:rPr>
          <w:rFonts w:ascii="Helvetica" w:hAnsi="Helvetica" w:cs="DGKOH F+ Helvetica"/>
          <w:bCs/>
          <w:iCs/>
          <w:sz w:val="18"/>
          <w:szCs w:val="18"/>
        </w:rPr>
      </w:pPr>
      <w:r w:rsidRPr="00AE1ECB">
        <w:rPr>
          <w:rFonts w:ascii="Helvetica" w:hAnsi="Helvetica" w:cs="DGKOH F+ Helvetica"/>
          <w:bCs/>
          <w:iCs/>
          <w:sz w:val="18"/>
          <w:szCs w:val="18"/>
        </w:rPr>
        <w:tab/>
        <w:t>Penalties</w:t>
      </w:r>
      <w:r w:rsidRPr="00AE1ECB">
        <w:rPr>
          <w:rFonts w:ascii="Helvetica" w:hAnsi="Helvetica" w:cs="DGKOH F+ Helvetica"/>
          <w:bCs/>
          <w:iCs/>
          <w:sz w:val="18"/>
          <w:szCs w:val="18"/>
        </w:rPr>
        <w:tab/>
      </w:r>
      <w:r w:rsidR="005D48D3">
        <w:rPr>
          <w:rFonts w:ascii="Helvetica" w:hAnsi="Helvetica" w:cs="DGKOH F+ Helvetica"/>
          <w:bCs/>
          <w:iCs/>
          <w:sz w:val="18"/>
          <w:szCs w:val="18"/>
        </w:rPr>
        <w:t>7</w:t>
      </w:r>
    </w:p>
    <w:p w:rsidRPr="00AE1ECB" w:rsidR="008D4C81" w:rsidP="002222E3" w:rsidRDefault="008D4C81" w14:paraId="244C7C6F" w14:textId="77777777">
      <w:pPr>
        <w:pStyle w:val="CM114"/>
        <w:tabs>
          <w:tab w:val="left" w:pos="270"/>
          <w:tab w:val="right" w:leader="dot" w:pos="4680"/>
        </w:tabs>
        <w:spacing w:line="196" w:lineRule="atLeast"/>
        <w:rPr>
          <w:rFonts w:ascii="Helvetica" w:hAnsi="Helvetica" w:cs="DGKOH F+ Helvetica"/>
          <w:bCs/>
          <w:iCs/>
          <w:sz w:val="18"/>
          <w:szCs w:val="18"/>
        </w:rPr>
      </w:pPr>
      <w:r w:rsidRPr="00AE1ECB">
        <w:rPr>
          <w:rFonts w:ascii="Helvetica" w:hAnsi="Helvetica" w:cs="DGKOH F+ Helvetica"/>
          <w:bCs/>
          <w:iCs/>
          <w:sz w:val="18"/>
          <w:szCs w:val="18"/>
        </w:rPr>
        <w:tab/>
        <w:t>Administrative Penalties</w:t>
      </w:r>
      <w:r w:rsidRPr="00AE1ECB">
        <w:rPr>
          <w:rFonts w:ascii="Helvetica" w:hAnsi="Helvetica" w:cs="DGKOH F+ Helvetica"/>
          <w:bCs/>
          <w:iCs/>
          <w:sz w:val="18"/>
          <w:szCs w:val="18"/>
        </w:rPr>
        <w:tab/>
      </w:r>
      <w:r w:rsidRPr="00AE1ECB" w:rsidR="005365F6">
        <w:rPr>
          <w:rFonts w:ascii="Helvetica" w:hAnsi="Helvetica" w:cs="DGKOH F+ Helvetica"/>
          <w:bCs/>
          <w:iCs/>
          <w:sz w:val="18"/>
          <w:szCs w:val="18"/>
        </w:rPr>
        <w:t>7</w:t>
      </w:r>
    </w:p>
    <w:p w:rsidRPr="00AE1ECB" w:rsidR="008D4C81" w:rsidP="002222E3" w:rsidRDefault="008D4C81" w14:paraId="244C7C70" w14:textId="77777777">
      <w:pPr>
        <w:pStyle w:val="CM114"/>
        <w:tabs>
          <w:tab w:val="left" w:pos="270"/>
          <w:tab w:val="right" w:leader="dot" w:pos="4680"/>
        </w:tabs>
        <w:spacing w:line="196" w:lineRule="atLeast"/>
        <w:rPr>
          <w:rFonts w:ascii="Helvetica" w:hAnsi="Helvetica" w:cs="DGKOB A+ Helvetica"/>
          <w:sz w:val="18"/>
          <w:szCs w:val="18"/>
        </w:rPr>
      </w:pPr>
      <w:r w:rsidRPr="00AE1ECB">
        <w:rPr>
          <w:rFonts w:ascii="Helvetica" w:hAnsi="Helvetica" w:cs="DGKOH F+ Helvetica"/>
          <w:bCs/>
          <w:iCs/>
          <w:sz w:val="18"/>
          <w:szCs w:val="18"/>
        </w:rPr>
        <w:tab/>
        <w:t>Other Penalties</w:t>
      </w:r>
      <w:r w:rsidRPr="00AE1ECB">
        <w:rPr>
          <w:rFonts w:ascii="Helvetica" w:hAnsi="Helvetica" w:cs="DGKOH F+ Helvetica"/>
          <w:bCs/>
          <w:i/>
          <w:iCs/>
          <w:sz w:val="18"/>
          <w:szCs w:val="18"/>
        </w:rPr>
        <w:tab/>
      </w:r>
      <w:r w:rsidRPr="00AE1ECB">
        <w:rPr>
          <w:rFonts w:ascii="Helvetica" w:hAnsi="Helvetica" w:cs="DGKOB A+ Helvetica"/>
          <w:sz w:val="18"/>
          <w:szCs w:val="18"/>
        </w:rPr>
        <w:t>7</w:t>
      </w:r>
    </w:p>
    <w:p w:rsidRPr="00AE1ECB" w:rsidR="008D4C81" w:rsidP="002222E3" w:rsidRDefault="008D4C81" w14:paraId="244C7C71" w14:textId="77777777">
      <w:pPr>
        <w:pStyle w:val="CM114"/>
        <w:tabs>
          <w:tab w:val="right" w:leader="dot" w:pos="4680"/>
        </w:tabs>
        <w:spacing w:line="196" w:lineRule="atLeast"/>
        <w:rPr>
          <w:rFonts w:ascii="Helvetica" w:hAnsi="Helvetica" w:cs="DGKOB A+ Helvetica"/>
          <w:b/>
          <w:sz w:val="18"/>
          <w:szCs w:val="18"/>
        </w:rPr>
      </w:pPr>
      <w:r w:rsidRPr="00AE1ECB">
        <w:rPr>
          <w:rFonts w:ascii="Helvetica" w:hAnsi="Helvetica" w:cs="DGKOH F+ Helvetica"/>
          <w:b/>
          <w:bCs/>
          <w:i/>
          <w:iCs/>
          <w:sz w:val="18"/>
          <w:szCs w:val="18"/>
        </w:rPr>
        <w:t xml:space="preserve">Section 4: What </w:t>
      </w:r>
      <w:proofErr w:type="gramStart"/>
      <w:r w:rsidRPr="00AE1ECB">
        <w:rPr>
          <w:rFonts w:ascii="Helvetica" w:hAnsi="Helvetica" w:cs="DGKOH F+ Helvetica"/>
          <w:b/>
          <w:bCs/>
          <w:i/>
          <w:iCs/>
          <w:sz w:val="18"/>
          <w:szCs w:val="18"/>
        </w:rPr>
        <w:t>To</w:t>
      </w:r>
      <w:proofErr w:type="gramEnd"/>
      <w:r w:rsidRPr="00AE1ECB">
        <w:rPr>
          <w:rFonts w:ascii="Helvetica" w:hAnsi="Helvetica" w:cs="DGKOH F+ Helvetica"/>
          <w:b/>
          <w:bCs/>
          <w:i/>
          <w:iCs/>
          <w:sz w:val="18"/>
          <w:szCs w:val="18"/>
        </w:rPr>
        <w:t xml:space="preserve"> File </w:t>
      </w:r>
      <w:r w:rsidRPr="00AE1ECB">
        <w:rPr>
          <w:rFonts w:ascii="Helvetica" w:hAnsi="Helvetica" w:cs="DGKOH F+ Helvetica"/>
          <w:bCs/>
          <w:i/>
          <w:iCs/>
          <w:sz w:val="18"/>
          <w:szCs w:val="18"/>
        </w:rPr>
        <w:tab/>
      </w:r>
      <w:r w:rsidRPr="00AE1ECB">
        <w:rPr>
          <w:rFonts w:ascii="Helvetica" w:hAnsi="Helvetica" w:cs="DGKOB A+ Helvetica"/>
          <w:sz w:val="18"/>
          <w:szCs w:val="18"/>
        </w:rPr>
        <w:t>7</w:t>
      </w:r>
    </w:p>
    <w:p w:rsidRPr="00AE1ECB" w:rsidR="008D4C81" w:rsidP="002222E3" w:rsidRDefault="008D4C81" w14:paraId="244C7C72" w14:textId="2FCE2705">
      <w:pPr>
        <w:pStyle w:val="CM114"/>
        <w:tabs>
          <w:tab w:val="left" w:pos="180"/>
          <w:tab w:val="right" w:leader="dot" w:pos="4680"/>
        </w:tabs>
        <w:spacing w:line="196" w:lineRule="atLeast"/>
        <w:rPr>
          <w:rFonts w:ascii="Helvetica" w:hAnsi="Helvetica" w:cs="DGKOB A+ Helvetica"/>
          <w:sz w:val="18"/>
          <w:szCs w:val="18"/>
        </w:rPr>
      </w:pPr>
      <w:r w:rsidRPr="00AE1ECB">
        <w:rPr>
          <w:rFonts w:ascii="Helvetica" w:hAnsi="Helvetica" w:cs="DGKOB A+ Helvetica"/>
          <w:sz w:val="18"/>
          <w:szCs w:val="18"/>
        </w:rPr>
        <w:tab/>
        <w:t>Form 5500 Schedules</w:t>
      </w:r>
      <w:r w:rsidRPr="00AE1ECB">
        <w:rPr>
          <w:rFonts w:ascii="Helvetica" w:hAnsi="Helvetica" w:cs="DGKOB A+ Helvetica"/>
          <w:sz w:val="18"/>
          <w:szCs w:val="18"/>
        </w:rPr>
        <w:tab/>
      </w:r>
      <w:r w:rsidR="00F34ADB">
        <w:rPr>
          <w:rFonts w:ascii="Helvetica" w:hAnsi="Helvetica" w:cs="DGKOB A+ Helvetica"/>
          <w:sz w:val="18"/>
          <w:szCs w:val="18"/>
        </w:rPr>
        <w:t>8</w:t>
      </w:r>
    </w:p>
    <w:p w:rsidRPr="00AE1ECB" w:rsidR="008D4C81" w:rsidP="002222E3" w:rsidRDefault="00D02196" w14:paraId="244C7C73" w14:textId="12BBACAF">
      <w:pPr>
        <w:pStyle w:val="CM114"/>
        <w:tabs>
          <w:tab w:val="left" w:pos="180"/>
          <w:tab w:val="left" w:pos="360"/>
          <w:tab w:val="right" w:leader="dot" w:pos="4680"/>
        </w:tabs>
        <w:spacing w:line="196" w:lineRule="atLeast"/>
        <w:rPr>
          <w:rFonts w:ascii="Helvetica" w:hAnsi="Helvetica" w:cs="DGKOB A+ Helvetica"/>
          <w:sz w:val="18"/>
          <w:szCs w:val="18"/>
        </w:rPr>
      </w:pPr>
      <w:r>
        <w:rPr>
          <w:rFonts w:ascii="Helvetica" w:hAnsi="Helvetica" w:cs="DGKOB A+ Helvetica"/>
          <w:sz w:val="18"/>
          <w:szCs w:val="18"/>
        </w:rPr>
        <w:tab/>
      </w:r>
      <w:r>
        <w:rPr>
          <w:rFonts w:ascii="Helvetica" w:hAnsi="Helvetica" w:cs="DGKOB A+ Helvetica"/>
          <w:sz w:val="18"/>
          <w:szCs w:val="18"/>
        </w:rPr>
        <w:tab/>
        <w:t xml:space="preserve">Pension Schedules </w:t>
      </w:r>
      <w:r>
        <w:rPr>
          <w:rFonts w:ascii="Helvetica" w:hAnsi="Helvetica" w:cs="DGKOB A+ Helvetica"/>
          <w:sz w:val="18"/>
          <w:szCs w:val="18"/>
        </w:rPr>
        <w:tab/>
      </w:r>
      <w:r w:rsidR="00F34ADB">
        <w:rPr>
          <w:rFonts w:ascii="Helvetica" w:hAnsi="Helvetica" w:cs="DGKOB A+ Helvetica"/>
          <w:sz w:val="18"/>
          <w:szCs w:val="18"/>
        </w:rPr>
        <w:t>8</w:t>
      </w:r>
    </w:p>
    <w:p w:rsidRPr="00AE1ECB" w:rsidR="008D4C81" w:rsidP="002222E3" w:rsidRDefault="008D4C81" w14:paraId="244C7C74" w14:textId="77777777">
      <w:pPr>
        <w:pStyle w:val="CM114"/>
        <w:tabs>
          <w:tab w:val="left" w:pos="180"/>
          <w:tab w:val="left" w:pos="360"/>
          <w:tab w:val="right" w:leader="dot" w:pos="4680"/>
        </w:tabs>
        <w:spacing w:line="196" w:lineRule="atLeast"/>
        <w:rPr>
          <w:rFonts w:ascii="Helvetica" w:hAnsi="Helvetica" w:cs="DGKOB A+ Helvetica"/>
          <w:sz w:val="18"/>
          <w:szCs w:val="18"/>
        </w:rPr>
      </w:pPr>
      <w:r w:rsidRPr="00AE1ECB">
        <w:rPr>
          <w:rFonts w:ascii="Helvetica" w:hAnsi="Helvetica" w:cs="DGKOB A+ Helvetica"/>
          <w:sz w:val="18"/>
          <w:szCs w:val="18"/>
        </w:rPr>
        <w:tab/>
      </w:r>
      <w:r w:rsidRPr="00AE1ECB">
        <w:rPr>
          <w:rFonts w:ascii="Helvetica" w:hAnsi="Helvetica" w:cs="DGKOB A+ Helvetica"/>
          <w:sz w:val="18"/>
          <w:szCs w:val="18"/>
        </w:rPr>
        <w:tab/>
        <w:t>General Schedules</w:t>
      </w:r>
      <w:r w:rsidRPr="00AE1ECB">
        <w:rPr>
          <w:rFonts w:ascii="Helvetica" w:hAnsi="Helvetica" w:cs="DGKOB A+ Helvetica"/>
          <w:sz w:val="18"/>
          <w:szCs w:val="18"/>
        </w:rPr>
        <w:tab/>
      </w:r>
      <w:r w:rsidRPr="00AE1ECB" w:rsidR="005365F6">
        <w:rPr>
          <w:rFonts w:ascii="Helvetica" w:hAnsi="Helvetica" w:cs="DGKOB A+ Helvetica"/>
          <w:sz w:val="18"/>
          <w:szCs w:val="18"/>
        </w:rPr>
        <w:t>8</w:t>
      </w:r>
    </w:p>
    <w:p w:rsidRPr="00AE1ECB" w:rsidR="008D4C81" w:rsidP="002222E3" w:rsidRDefault="008D4C81" w14:paraId="244C7C75" w14:textId="77777777">
      <w:pPr>
        <w:pStyle w:val="CM114"/>
        <w:tabs>
          <w:tab w:val="left" w:pos="180"/>
          <w:tab w:val="right" w:leader="dot" w:pos="4680"/>
        </w:tabs>
        <w:spacing w:line="196" w:lineRule="atLeast"/>
        <w:rPr>
          <w:rFonts w:ascii="Helvetica" w:hAnsi="Helvetica" w:cs="DGKOB A+ Helvetica"/>
          <w:sz w:val="18"/>
          <w:szCs w:val="18"/>
        </w:rPr>
      </w:pPr>
      <w:r w:rsidRPr="00AE1ECB">
        <w:rPr>
          <w:rFonts w:ascii="Helvetica" w:hAnsi="Helvetica" w:cs="DGKOB A+ Helvetica"/>
          <w:sz w:val="18"/>
          <w:szCs w:val="18"/>
        </w:rPr>
        <w:tab/>
        <w:t>Pension Benefit Plan Filing Requirements</w:t>
      </w:r>
      <w:r w:rsidRPr="00AE1ECB">
        <w:rPr>
          <w:rFonts w:ascii="Helvetica" w:hAnsi="Helvetica" w:cs="DGKOB A+ Helvetica"/>
          <w:sz w:val="18"/>
          <w:szCs w:val="18"/>
        </w:rPr>
        <w:tab/>
        <w:t>8</w:t>
      </w:r>
    </w:p>
    <w:p w:rsidRPr="00AE1ECB" w:rsidR="008D4C81" w:rsidP="002222E3" w:rsidRDefault="008D4C81" w14:paraId="244C7C76" w14:textId="77777777">
      <w:pPr>
        <w:pStyle w:val="CM114"/>
        <w:tabs>
          <w:tab w:val="left" w:pos="180"/>
          <w:tab w:val="left" w:pos="360"/>
          <w:tab w:val="right" w:leader="dot" w:pos="4680"/>
        </w:tabs>
        <w:spacing w:line="196" w:lineRule="atLeast"/>
        <w:rPr>
          <w:rFonts w:ascii="Helvetica" w:hAnsi="Helvetica" w:cs="DGKOB A+ Helvetica"/>
          <w:sz w:val="18"/>
          <w:szCs w:val="18"/>
        </w:rPr>
      </w:pPr>
      <w:r w:rsidRPr="00AE1ECB">
        <w:rPr>
          <w:rFonts w:ascii="Helvetica" w:hAnsi="Helvetica" w:cs="DGKOB A+ Helvetica"/>
          <w:sz w:val="18"/>
          <w:szCs w:val="18"/>
        </w:rPr>
        <w:tab/>
      </w:r>
      <w:r w:rsidRPr="00AE1ECB">
        <w:rPr>
          <w:rFonts w:ascii="Helvetica" w:hAnsi="Helvetica" w:cs="DGKOB A+ Helvetica"/>
          <w:sz w:val="18"/>
          <w:szCs w:val="18"/>
        </w:rPr>
        <w:tab/>
        <w:t>Limited Pension Plan Reporting</w:t>
      </w:r>
      <w:r w:rsidRPr="00AE1ECB">
        <w:rPr>
          <w:rFonts w:ascii="Helvetica" w:hAnsi="Helvetica" w:cs="DGKOB A+ Helvetica"/>
          <w:sz w:val="18"/>
          <w:szCs w:val="18"/>
        </w:rPr>
        <w:tab/>
      </w:r>
      <w:r w:rsidRPr="00AE1ECB" w:rsidR="005365F6">
        <w:rPr>
          <w:rFonts w:ascii="Helvetica" w:hAnsi="Helvetica" w:cs="DGKOB A+ Helvetica"/>
          <w:sz w:val="18"/>
          <w:szCs w:val="18"/>
        </w:rPr>
        <w:t>9</w:t>
      </w:r>
    </w:p>
    <w:p w:rsidRPr="00AE1ECB" w:rsidR="008D4C81" w:rsidP="002222E3" w:rsidRDefault="008D4C81" w14:paraId="244C7C77" w14:textId="77777777">
      <w:pPr>
        <w:pStyle w:val="CM114"/>
        <w:tabs>
          <w:tab w:val="left" w:pos="180"/>
          <w:tab w:val="right" w:leader="dot" w:pos="4680"/>
        </w:tabs>
        <w:spacing w:line="196" w:lineRule="atLeast"/>
        <w:rPr>
          <w:rFonts w:ascii="Helvetica" w:hAnsi="Helvetica" w:cs="DGKOB A+ Helvetica"/>
          <w:sz w:val="18"/>
          <w:szCs w:val="18"/>
        </w:rPr>
      </w:pPr>
      <w:r w:rsidRPr="00AE1ECB">
        <w:rPr>
          <w:rFonts w:ascii="Helvetica" w:hAnsi="Helvetica" w:cs="DGKOB A+ Helvetica"/>
          <w:sz w:val="18"/>
          <w:szCs w:val="18"/>
        </w:rPr>
        <w:tab/>
        <w:t>Welfare Benefit Plan Filing Requirements</w:t>
      </w:r>
      <w:r w:rsidRPr="00AE1ECB">
        <w:rPr>
          <w:rFonts w:ascii="Helvetica" w:hAnsi="Helvetica" w:cs="DGKOB A+ Helvetica"/>
          <w:sz w:val="18"/>
          <w:szCs w:val="18"/>
        </w:rPr>
        <w:tab/>
        <w:t>9</w:t>
      </w:r>
    </w:p>
    <w:p w:rsidRPr="00AE1ECB" w:rsidR="008D4C81" w:rsidP="002222E3" w:rsidRDefault="008D4C81" w14:paraId="244C7C78" w14:textId="44DC6797">
      <w:pPr>
        <w:pStyle w:val="CM114"/>
        <w:tabs>
          <w:tab w:val="left" w:pos="180"/>
          <w:tab w:val="right" w:leader="dot" w:pos="4680"/>
        </w:tabs>
        <w:spacing w:line="196" w:lineRule="atLeast"/>
        <w:rPr>
          <w:rFonts w:ascii="Helvetica" w:hAnsi="Helvetica" w:cs="DGKOB A+ Helvetica"/>
          <w:sz w:val="18"/>
          <w:szCs w:val="18"/>
        </w:rPr>
      </w:pPr>
      <w:r w:rsidRPr="00AE1ECB">
        <w:rPr>
          <w:rFonts w:ascii="Helvetica" w:hAnsi="Helvetica" w:cs="DGKOB A+ Helvetica"/>
          <w:sz w:val="18"/>
          <w:szCs w:val="18"/>
        </w:rPr>
        <w:tab/>
        <w:t>Direct Filing Entity (DFE) Filing Requirements</w:t>
      </w:r>
      <w:r w:rsidRPr="00AE1ECB">
        <w:rPr>
          <w:rFonts w:ascii="Helvetica" w:hAnsi="Helvetica" w:cs="DGKOB A+ Helvetica"/>
          <w:sz w:val="18"/>
          <w:szCs w:val="18"/>
        </w:rPr>
        <w:tab/>
      </w:r>
      <w:r w:rsidR="005D48D3">
        <w:rPr>
          <w:rFonts w:ascii="Helvetica" w:hAnsi="Helvetica" w:cs="DGKOB A+ Helvetica"/>
          <w:sz w:val="18"/>
          <w:szCs w:val="18"/>
        </w:rPr>
        <w:t>10</w:t>
      </w:r>
    </w:p>
    <w:p w:rsidRPr="00AE1ECB" w:rsidR="008D4C81" w:rsidP="002222E3" w:rsidRDefault="008D4C81" w14:paraId="244C7C79" w14:textId="77777777">
      <w:pPr>
        <w:pStyle w:val="CM114"/>
        <w:tabs>
          <w:tab w:val="left" w:pos="180"/>
          <w:tab w:val="left" w:pos="360"/>
          <w:tab w:val="right" w:leader="dot" w:pos="4680"/>
        </w:tabs>
        <w:spacing w:line="196" w:lineRule="atLeast"/>
        <w:rPr>
          <w:rFonts w:ascii="Helvetica" w:hAnsi="Helvetica" w:cs="DGKOB A+ Helvetica"/>
          <w:sz w:val="18"/>
          <w:szCs w:val="18"/>
        </w:rPr>
      </w:pPr>
      <w:r w:rsidRPr="00AE1ECB">
        <w:rPr>
          <w:rFonts w:ascii="Helvetica" w:hAnsi="Helvetica" w:cs="DGKOB A+ Helvetica"/>
          <w:sz w:val="18"/>
          <w:szCs w:val="18"/>
        </w:rPr>
        <w:tab/>
      </w:r>
      <w:r w:rsidRPr="00AE1ECB">
        <w:rPr>
          <w:rFonts w:ascii="Helvetica" w:hAnsi="Helvetica" w:cs="DGKOB A+ Helvetica"/>
          <w:sz w:val="18"/>
          <w:szCs w:val="18"/>
        </w:rPr>
        <w:tab/>
        <w:t>Master Trust Investment Account (MTIA)</w:t>
      </w:r>
      <w:r w:rsidRPr="00AE1ECB">
        <w:rPr>
          <w:rFonts w:ascii="Helvetica" w:hAnsi="Helvetica" w:cs="DGKOB A+ Helvetica"/>
          <w:sz w:val="18"/>
          <w:szCs w:val="18"/>
        </w:rPr>
        <w:tab/>
      </w:r>
      <w:r w:rsidRPr="00AE1ECB" w:rsidR="005365F6">
        <w:rPr>
          <w:rFonts w:ascii="Helvetica" w:hAnsi="Helvetica" w:cs="DGKOB A+ Helvetica"/>
          <w:sz w:val="18"/>
          <w:szCs w:val="18"/>
        </w:rPr>
        <w:t>10</w:t>
      </w:r>
    </w:p>
    <w:p w:rsidRPr="00AE1ECB" w:rsidR="008D4C81" w:rsidP="002222E3" w:rsidRDefault="008D4C81" w14:paraId="244C7C7A" w14:textId="736C1A1B">
      <w:pPr>
        <w:pStyle w:val="CM114"/>
        <w:tabs>
          <w:tab w:val="left" w:pos="180"/>
          <w:tab w:val="left" w:pos="360"/>
          <w:tab w:val="right" w:leader="dot" w:pos="4680"/>
        </w:tabs>
        <w:spacing w:line="196" w:lineRule="atLeast"/>
        <w:rPr>
          <w:rFonts w:ascii="Helvetica" w:hAnsi="Helvetica" w:cs="DGKOB A+ Helvetica"/>
          <w:sz w:val="18"/>
          <w:szCs w:val="18"/>
        </w:rPr>
      </w:pPr>
      <w:r w:rsidRPr="00AE1ECB">
        <w:rPr>
          <w:rFonts w:ascii="Helvetica" w:hAnsi="Helvetica" w:cs="DGKOB A+ Helvetica"/>
          <w:sz w:val="18"/>
          <w:szCs w:val="18"/>
        </w:rPr>
        <w:tab/>
      </w:r>
      <w:r w:rsidRPr="00AE1ECB">
        <w:rPr>
          <w:rFonts w:ascii="Helvetica" w:hAnsi="Helvetica" w:cs="DGKOB A+ Helvetica"/>
          <w:sz w:val="18"/>
          <w:szCs w:val="18"/>
        </w:rPr>
        <w:tab/>
        <w:t>Common/Collective Trust (CCT) and Poo</w:t>
      </w:r>
      <w:r w:rsidR="00EB5E05">
        <w:rPr>
          <w:rFonts w:ascii="Helvetica" w:hAnsi="Helvetica" w:cs="DGKOB A+ Helvetica"/>
          <w:sz w:val="18"/>
          <w:szCs w:val="18"/>
        </w:rPr>
        <w:t xml:space="preserve">led </w:t>
      </w:r>
      <w:r w:rsidR="00EB5E05">
        <w:rPr>
          <w:rFonts w:ascii="Helvetica" w:hAnsi="Helvetica" w:cs="DGKOB A+ Helvetica"/>
          <w:sz w:val="18"/>
          <w:szCs w:val="18"/>
        </w:rPr>
        <w:br/>
      </w:r>
      <w:r w:rsidR="00EB5E05">
        <w:rPr>
          <w:rFonts w:ascii="Helvetica" w:hAnsi="Helvetica" w:cs="DGKOB A+ Helvetica"/>
          <w:sz w:val="18"/>
          <w:szCs w:val="18"/>
        </w:rPr>
        <w:tab/>
      </w:r>
      <w:r w:rsidR="00EB5E05">
        <w:rPr>
          <w:rFonts w:ascii="Helvetica" w:hAnsi="Helvetica" w:cs="DGKOB A+ Helvetica"/>
          <w:sz w:val="18"/>
          <w:szCs w:val="18"/>
        </w:rPr>
        <w:tab/>
        <w:t>Separate Account (PSA)</w:t>
      </w:r>
      <w:r w:rsidR="00EB5E05">
        <w:rPr>
          <w:rFonts w:ascii="Helvetica" w:hAnsi="Helvetica" w:cs="DGKOB A+ Helvetica"/>
          <w:sz w:val="18"/>
          <w:szCs w:val="18"/>
        </w:rPr>
        <w:tab/>
      </w:r>
      <w:r w:rsidR="00C734CF">
        <w:rPr>
          <w:rFonts w:ascii="Helvetica" w:hAnsi="Helvetica" w:cs="DGKOB A+ Helvetica"/>
          <w:sz w:val="18"/>
          <w:szCs w:val="18"/>
        </w:rPr>
        <w:t>1</w:t>
      </w:r>
      <w:r w:rsidR="00BB49B1">
        <w:rPr>
          <w:rFonts w:ascii="Helvetica" w:hAnsi="Helvetica" w:cs="DGKOB A+ Helvetica"/>
          <w:sz w:val="18"/>
          <w:szCs w:val="18"/>
        </w:rPr>
        <w:t>0</w:t>
      </w:r>
      <w:r w:rsidRPr="00AE1ECB" w:rsidR="00C734CF">
        <w:rPr>
          <w:rFonts w:ascii="Helvetica" w:hAnsi="Helvetica" w:cs="DGKOB A+ Helvetica"/>
          <w:sz w:val="18"/>
          <w:szCs w:val="18"/>
        </w:rPr>
        <w:t xml:space="preserve"> </w:t>
      </w:r>
    </w:p>
    <w:p w:rsidRPr="00AE1ECB" w:rsidR="008D4C81" w:rsidP="002222E3" w:rsidRDefault="008D4C81" w14:paraId="244C7C7B" w14:textId="77777777">
      <w:pPr>
        <w:pStyle w:val="CM114"/>
        <w:tabs>
          <w:tab w:val="left" w:pos="180"/>
          <w:tab w:val="right" w:leader="dot" w:pos="4680"/>
        </w:tabs>
        <w:spacing w:line="196" w:lineRule="atLeast"/>
        <w:rPr>
          <w:rFonts w:ascii="Helvetica" w:hAnsi="Helvetica" w:cs="DGKOB A+ Helvetica"/>
          <w:sz w:val="18"/>
          <w:szCs w:val="18"/>
        </w:rPr>
      </w:pPr>
      <w:r w:rsidRPr="00AE1ECB">
        <w:rPr>
          <w:rFonts w:ascii="Helvetica" w:hAnsi="Helvetica" w:cs="DGKOB A+ Helvetica"/>
          <w:sz w:val="18"/>
          <w:szCs w:val="18"/>
        </w:rPr>
        <w:tab/>
        <w:t xml:space="preserve">    103-12 Investment Entity (103-12 IE)</w:t>
      </w:r>
      <w:r w:rsidRPr="00AE1ECB">
        <w:rPr>
          <w:rFonts w:ascii="Helvetica" w:hAnsi="Helvetica" w:cs="DGKOB A+ Helvetica"/>
          <w:sz w:val="18"/>
          <w:szCs w:val="18"/>
        </w:rPr>
        <w:tab/>
        <w:t>1</w:t>
      </w:r>
      <w:r w:rsidRPr="00AE1ECB" w:rsidR="005365F6">
        <w:rPr>
          <w:rFonts w:ascii="Helvetica" w:hAnsi="Helvetica" w:cs="DGKOB A+ Helvetica"/>
          <w:sz w:val="18"/>
          <w:szCs w:val="18"/>
        </w:rPr>
        <w:t>1</w:t>
      </w:r>
    </w:p>
    <w:p w:rsidRPr="00AE1ECB" w:rsidR="008D4C81" w:rsidP="002222E3" w:rsidRDefault="008D4C81" w14:paraId="244C7C7C" w14:textId="77777777">
      <w:pPr>
        <w:pStyle w:val="CM114"/>
        <w:tabs>
          <w:tab w:val="left" w:pos="180"/>
          <w:tab w:val="right" w:leader="dot" w:pos="4680"/>
        </w:tabs>
        <w:spacing w:line="196" w:lineRule="atLeast"/>
        <w:rPr>
          <w:rFonts w:ascii="Helvetica" w:hAnsi="Helvetica" w:cs="DGKOB A+ Helvetica"/>
          <w:sz w:val="18"/>
          <w:szCs w:val="18"/>
        </w:rPr>
      </w:pPr>
      <w:r w:rsidRPr="00AE1ECB">
        <w:rPr>
          <w:rFonts w:ascii="Helvetica" w:hAnsi="Helvetica" w:cs="DGKOB A+ Helvetica"/>
          <w:sz w:val="18"/>
          <w:szCs w:val="18"/>
        </w:rPr>
        <w:tab/>
        <w:t xml:space="preserve">    Group Insurance Arrangement (GIA)</w:t>
      </w:r>
      <w:r w:rsidRPr="00AE1ECB">
        <w:rPr>
          <w:rFonts w:ascii="Helvetica" w:hAnsi="Helvetica" w:cs="DGKOB A+ Helvetica"/>
          <w:sz w:val="18"/>
          <w:szCs w:val="18"/>
        </w:rPr>
        <w:tab/>
        <w:t>11</w:t>
      </w:r>
    </w:p>
    <w:p w:rsidRPr="00AE1ECB" w:rsidR="008D4C81" w:rsidP="002222E3" w:rsidRDefault="008D4C81" w14:paraId="244C7C7D" w14:textId="77777777">
      <w:pPr>
        <w:pStyle w:val="CM114"/>
        <w:tabs>
          <w:tab w:val="left" w:pos="180"/>
          <w:tab w:val="left" w:pos="360"/>
          <w:tab w:val="right" w:leader="dot" w:pos="4680"/>
        </w:tabs>
        <w:spacing w:line="196" w:lineRule="atLeast"/>
        <w:rPr>
          <w:rFonts w:ascii="Helvetica" w:hAnsi="Helvetica" w:cs="DGKOB A+ Helvetica"/>
          <w:sz w:val="18"/>
          <w:szCs w:val="18"/>
        </w:rPr>
      </w:pPr>
      <w:r w:rsidRPr="00AE1ECB">
        <w:rPr>
          <w:rFonts w:ascii="Helvetica" w:hAnsi="Helvetica" w:cs="DGKOB A+ Helvetica"/>
          <w:sz w:val="18"/>
          <w:szCs w:val="18"/>
        </w:rPr>
        <w:tab/>
        <w:t xml:space="preserve">Quick Reference Chart of Form 5500, Schedules, and </w:t>
      </w:r>
      <w:r w:rsidRPr="00AE1ECB">
        <w:rPr>
          <w:rFonts w:ascii="Helvetica" w:hAnsi="Helvetica" w:cs="DGKOB A+ Helvetica"/>
          <w:sz w:val="18"/>
          <w:szCs w:val="18"/>
        </w:rPr>
        <w:br/>
      </w:r>
      <w:r w:rsidRPr="00AE1ECB">
        <w:rPr>
          <w:rFonts w:ascii="Helvetica" w:hAnsi="Helvetica" w:cs="DGKOB A+ Helvetica"/>
          <w:sz w:val="18"/>
          <w:szCs w:val="18"/>
        </w:rPr>
        <w:tab/>
      </w:r>
      <w:r w:rsidRPr="00AE1ECB">
        <w:rPr>
          <w:rFonts w:ascii="Helvetica" w:hAnsi="Helvetica" w:cs="DGKOB A+ Helvetica"/>
          <w:sz w:val="18"/>
          <w:szCs w:val="18"/>
        </w:rPr>
        <w:tab/>
        <w:t>Attachments</w:t>
      </w:r>
      <w:r w:rsidRPr="00AE1ECB">
        <w:rPr>
          <w:rFonts w:ascii="Helvetica" w:hAnsi="Helvetica" w:cs="DGKOB A+ Helvetica"/>
          <w:sz w:val="18"/>
          <w:szCs w:val="18"/>
        </w:rPr>
        <w:tab/>
        <w:t>12</w:t>
      </w:r>
    </w:p>
    <w:p w:rsidRPr="00AE1ECB" w:rsidR="008D4C81" w:rsidP="002222E3" w:rsidRDefault="008D4C81" w14:paraId="244C7C7E" w14:textId="1532843C">
      <w:pPr>
        <w:pStyle w:val="CM114"/>
        <w:tabs>
          <w:tab w:val="left" w:pos="180"/>
          <w:tab w:val="left" w:pos="360"/>
          <w:tab w:val="right" w:leader="dot" w:pos="4680"/>
        </w:tabs>
        <w:spacing w:line="196" w:lineRule="atLeast"/>
        <w:rPr>
          <w:rFonts w:ascii="Helvetica" w:hAnsi="Helvetica" w:cs="DGKOB A+ Helvetica"/>
          <w:sz w:val="18"/>
          <w:szCs w:val="18"/>
        </w:rPr>
      </w:pPr>
      <w:r w:rsidRPr="00AE1ECB">
        <w:rPr>
          <w:rFonts w:ascii="Helvetica" w:hAnsi="Helvetica" w:cs="DGKOB A+ Helvetica"/>
          <w:b/>
          <w:i/>
          <w:sz w:val="18"/>
          <w:szCs w:val="18"/>
        </w:rPr>
        <w:t xml:space="preserve">Section 5: Line-by-Line Instructions for the </w:t>
      </w:r>
      <w:r w:rsidR="00BC6F5A">
        <w:rPr>
          <w:rFonts w:ascii="Helvetica" w:hAnsi="Helvetica" w:cs="DGKOB A+ Helvetica"/>
          <w:b/>
          <w:i/>
          <w:sz w:val="18"/>
          <w:szCs w:val="18"/>
        </w:rPr>
        <w:t>202</w:t>
      </w:r>
      <w:r w:rsidR="00562E96">
        <w:rPr>
          <w:rFonts w:ascii="Helvetica" w:hAnsi="Helvetica" w:cs="DGKOB A+ Helvetica"/>
          <w:b/>
          <w:i/>
          <w:sz w:val="18"/>
          <w:szCs w:val="18"/>
        </w:rPr>
        <w:t>1</w:t>
      </w:r>
      <w:r w:rsidRPr="00AE1ECB" w:rsidR="00036FE1">
        <w:rPr>
          <w:rFonts w:ascii="Helvetica" w:hAnsi="Helvetica" w:cs="DGKOB A+ Helvetica"/>
          <w:b/>
          <w:i/>
          <w:sz w:val="18"/>
          <w:szCs w:val="18"/>
        </w:rPr>
        <w:t xml:space="preserve">    </w:t>
      </w:r>
      <w:r w:rsidRPr="00AE1ECB">
        <w:rPr>
          <w:rFonts w:ascii="Helvetica" w:hAnsi="Helvetica" w:cs="DGKOB A+ Helvetica"/>
          <w:b/>
          <w:i/>
          <w:sz w:val="18"/>
          <w:szCs w:val="18"/>
        </w:rPr>
        <w:br/>
      </w:r>
      <w:r w:rsidRPr="00AE1ECB">
        <w:rPr>
          <w:rFonts w:ascii="Helvetica" w:hAnsi="Helvetica" w:cs="DGKOB A+ Helvetica"/>
          <w:b/>
          <w:i/>
          <w:sz w:val="18"/>
          <w:szCs w:val="18"/>
        </w:rPr>
        <w:tab/>
        <w:t>Form 5500 and Schedules</w:t>
      </w:r>
      <w:r w:rsidRPr="00AE1ECB">
        <w:rPr>
          <w:rFonts w:ascii="Helvetica" w:hAnsi="Helvetica" w:cs="DGKOB A+ Helvetica"/>
          <w:sz w:val="18"/>
          <w:szCs w:val="18"/>
        </w:rPr>
        <w:tab/>
        <w:t>14</w:t>
      </w:r>
    </w:p>
    <w:p w:rsidRPr="00AE1ECB" w:rsidR="008D4C81" w:rsidP="002222E3" w:rsidRDefault="008D4C81" w14:paraId="244C7C7F" w14:textId="4E07A02D">
      <w:pPr>
        <w:pStyle w:val="CM114"/>
        <w:tabs>
          <w:tab w:val="left" w:pos="180"/>
          <w:tab w:val="left" w:pos="360"/>
          <w:tab w:val="right" w:leader="dot" w:pos="4680"/>
        </w:tabs>
        <w:spacing w:line="196" w:lineRule="atLeast"/>
        <w:rPr>
          <w:rFonts w:ascii="Helvetica" w:hAnsi="Helvetica" w:cs="DGKOB A+ Helvetica"/>
          <w:sz w:val="18"/>
          <w:szCs w:val="18"/>
        </w:rPr>
      </w:pPr>
      <w:r w:rsidRPr="00AE1ECB">
        <w:rPr>
          <w:rFonts w:ascii="Helvetica" w:hAnsi="Helvetica" w:cs="DGKOB A+ Helvetica"/>
          <w:sz w:val="18"/>
          <w:szCs w:val="18"/>
        </w:rPr>
        <w:tab/>
      </w:r>
      <w:r w:rsidR="00C734CF">
        <w:rPr>
          <w:rFonts w:ascii="Helvetica" w:hAnsi="Helvetica" w:cs="DGKOB A+ Helvetica"/>
          <w:sz w:val="18"/>
          <w:szCs w:val="18"/>
        </w:rPr>
        <w:tab/>
      </w:r>
      <w:r w:rsidRPr="00AE1ECB">
        <w:rPr>
          <w:rFonts w:ascii="Helvetica" w:hAnsi="Helvetica" w:cs="DGKOB A+ Helvetica"/>
          <w:sz w:val="18"/>
          <w:szCs w:val="18"/>
        </w:rPr>
        <w:t xml:space="preserve">Part I (Form 5500) – Annual Return/Report Identification </w:t>
      </w:r>
      <w:r w:rsidRPr="00AE1ECB">
        <w:rPr>
          <w:rFonts w:ascii="Helvetica" w:hAnsi="Helvetica" w:cs="DGKOB A+ Helvetica"/>
          <w:sz w:val="18"/>
          <w:szCs w:val="18"/>
        </w:rPr>
        <w:tab/>
      </w:r>
      <w:r w:rsidRPr="00AE1ECB">
        <w:rPr>
          <w:rFonts w:ascii="Helvetica" w:hAnsi="Helvetica" w:cs="DGKOB A+ Helvetica"/>
          <w:sz w:val="18"/>
          <w:szCs w:val="18"/>
        </w:rPr>
        <w:tab/>
        <w:t>Information</w:t>
      </w:r>
      <w:r w:rsidRPr="00AE1ECB">
        <w:rPr>
          <w:rFonts w:ascii="Helvetica" w:hAnsi="Helvetica" w:cs="DGKOB A+ Helvetica"/>
          <w:sz w:val="18"/>
          <w:szCs w:val="18"/>
        </w:rPr>
        <w:tab/>
        <w:t>14</w:t>
      </w:r>
    </w:p>
    <w:p w:rsidRPr="00AE1ECB" w:rsidR="008D4C81" w:rsidP="002222E3" w:rsidRDefault="008D4C81" w14:paraId="244C7C80" w14:textId="77777777">
      <w:pPr>
        <w:pStyle w:val="CM114"/>
        <w:tabs>
          <w:tab w:val="left" w:pos="180"/>
          <w:tab w:val="left" w:pos="360"/>
          <w:tab w:val="right" w:leader="dot" w:pos="4680"/>
        </w:tabs>
        <w:spacing w:line="196" w:lineRule="atLeast"/>
        <w:rPr>
          <w:rFonts w:ascii="Helvetica" w:hAnsi="Helvetica" w:cs="DGKOB A+ Helvetica"/>
          <w:sz w:val="18"/>
          <w:szCs w:val="18"/>
        </w:rPr>
      </w:pPr>
      <w:r w:rsidRPr="00AE1ECB">
        <w:rPr>
          <w:rFonts w:ascii="Helvetica" w:hAnsi="Helvetica" w:cs="DGKOB A+ Helvetica"/>
          <w:sz w:val="18"/>
          <w:szCs w:val="18"/>
        </w:rPr>
        <w:tab/>
        <w:t>Part II (Form 5500) – Basic Plan Information</w:t>
      </w:r>
      <w:r w:rsidRPr="00AE1ECB">
        <w:rPr>
          <w:rFonts w:ascii="Helvetica" w:hAnsi="Helvetica" w:cs="DGKOB A+ Helvetica"/>
          <w:sz w:val="18"/>
          <w:szCs w:val="18"/>
        </w:rPr>
        <w:tab/>
        <w:t>15</w:t>
      </w:r>
    </w:p>
    <w:p w:rsidRPr="00AE1ECB" w:rsidR="0062438F" w:rsidP="002222E3" w:rsidRDefault="008D4C81" w14:paraId="244C7C81" w14:textId="77777777">
      <w:pPr>
        <w:pStyle w:val="CM114"/>
        <w:tabs>
          <w:tab w:val="left" w:pos="180"/>
          <w:tab w:val="left" w:pos="360"/>
          <w:tab w:val="right" w:leader="dot" w:pos="4680"/>
        </w:tabs>
        <w:spacing w:line="196" w:lineRule="atLeast"/>
        <w:rPr>
          <w:rFonts w:ascii="Helvetica" w:hAnsi="Helvetica" w:cs="DGKOB A+ Helvetica"/>
          <w:sz w:val="18"/>
          <w:szCs w:val="18"/>
        </w:rPr>
      </w:pPr>
      <w:r w:rsidRPr="00AE1ECB">
        <w:rPr>
          <w:rFonts w:ascii="Helvetica" w:hAnsi="Helvetica" w:cs="DGKOB A+ Helvetica"/>
          <w:sz w:val="18"/>
          <w:szCs w:val="18"/>
        </w:rPr>
        <w:tab/>
      </w:r>
      <w:r w:rsidRPr="00AE1ECB" w:rsidR="0062438F">
        <w:rPr>
          <w:rFonts w:ascii="Helvetica" w:hAnsi="Helvetica" w:cs="DGKOB A+ Helvetica"/>
          <w:bCs/>
          <w:sz w:val="18"/>
          <w:szCs w:val="18"/>
        </w:rPr>
        <w:t>M-1 Compliance Information</w:t>
      </w:r>
      <w:r w:rsidRPr="00AE1ECB" w:rsidR="002B11E4">
        <w:rPr>
          <w:rFonts w:ascii="Helvetica" w:hAnsi="Helvetica" w:cs="DGKOB A+ Helvetica"/>
          <w:bCs/>
          <w:sz w:val="18"/>
          <w:szCs w:val="18"/>
        </w:rPr>
        <w:tab/>
        <w:t>18</w:t>
      </w:r>
    </w:p>
    <w:p w:rsidRPr="00AE1ECB" w:rsidR="008D4C81" w:rsidP="002222E3" w:rsidRDefault="0062438F" w14:paraId="244C7C82" w14:textId="77777777">
      <w:pPr>
        <w:pStyle w:val="CM114"/>
        <w:tabs>
          <w:tab w:val="left" w:pos="180"/>
          <w:tab w:val="left" w:pos="360"/>
          <w:tab w:val="right" w:leader="dot" w:pos="4680"/>
        </w:tabs>
        <w:spacing w:line="196" w:lineRule="atLeast"/>
        <w:rPr>
          <w:rFonts w:ascii="Helvetica" w:hAnsi="Helvetica" w:cs="DGKOB A+ Helvetica"/>
          <w:sz w:val="18"/>
          <w:szCs w:val="18"/>
        </w:rPr>
      </w:pPr>
      <w:r w:rsidRPr="00AE1ECB">
        <w:rPr>
          <w:rFonts w:ascii="Helvetica" w:hAnsi="Helvetica" w:cs="DGKOB A+ Helvetica"/>
          <w:sz w:val="18"/>
          <w:szCs w:val="18"/>
        </w:rPr>
        <w:tab/>
      </w:r>
      <w:r w:rsidRPr="00AE1ECB" w:rsidR="008D4C81">
        <w:rPr>
          <w:rFonts w:ascii="Helvetica" w:hAnsi="Helvetica" w:cs="DGKOB A+ Helvetica"/>
          <w:sz w:val="18"/>
          <w:szCs w:val="18"/>
        </w:rPr>
        <w:t xml:space="preserve">Schedule A – </w:t>
      </w:r>
      <w:r w:rsidRPr="00AE1ECB" w:rsidR="008D4C81">
        <w:rPr>
          <w:rFonts w:ascii="Helvetica" w:hAnsi="Helvetica" w:cs="DGKOB A+ Helvetica"/>
          <w:i/>
          <w:sz w:val="18"/>
          <w:szCs w:val="18"/>
        </w:rPr>
        <w:t>Insurance Information</w:t>
      </w:r>
      <w:r w:rsidRPr="00AE1ECB" w:rsidR="008D4C81">
        <w:rPr>
          <w:rFonts w:ascii="Helvetica" w:hAnsi="Helvetica" w:cs="DGKOB A+ Helvetica"/>
          <w:sz w:val="18"/>
          <w:szCs w:val="18"/>
        </w:rPr>
        <w:tab/>
        <w:t>21</w:t>
      </w:r>
    </w:p>
    <w:p w:rsidRPr="00AE1ECB" w:rsidR="008D4C81" w:rsidP="002222E3" w:rsidRDefault="008D4C81" w14:paraId="244C7C83" w14:textId="77777777">
      <w:pPr>
        <w:pStyle w:val="CM114"/>
        <w:tabs>
          <w:tab w:val="left" w:pos="180"/>
          <w:tab w:val="left" w:pos="360"/>
          <w:tab w:val="right" w:leader="dot" w:pos="4680"/>
        </w:tabs>
        <w:spacing w:line="196" w:lineRule="atLeast"/>
        <w:rPr>
          <w:rFonts w:ascii="Helvetica" w:hAnsi="Helvetica" w:cs="DGKOB A+ Helvetica"/>
          <w:sz w:val="18"/>
          <w:szCs w:val="18"/>
        </w:rPr>
      </w:pPr>
      <w:r w:rsidRPr="00AE1ECB">
        <w:rPr>
          <w:rFonts w:ascii="Helvetica" w:hAnsi="Helvetica" w:cs="DGKOB A+ Helvetica"/>
          <w:sz w:val="18"/>
          <w:szCs w:val="18"/>
        </w:rPr>
        <w:tab/>
        <w:t xml:space="preserve">Schedule C – </w:t>
      </w:r>
      <w:r w:rsidRPr="00AE1ECB">
        <w:rPr>
          <w:rFonts w:ascii="Helvetica" w:hAnsi="Helvetica" w:cs="DGKOB A+ Helvetica"/>
          <w:i/>
          <w:sz w:val="18"/>
          <w:szCs w:val="18"/>
        </w:rPr>
        <w:t>Service Provider Information</w:t>
      </w:r>
      <w:r w:rsidRPr="00AE1ECB">
        <w:rPr>
          <w:rFonts w:ascii="Helvetica" w:hAnsi="Helvetica" w:cs="DGKOB A+ Helvetica"/>
          <w:sz w:val="18"/>
          <w:szCs w:val="18"/>
        </w:rPr>
        <w:tab/>
        <w:t>24</w:t>
      </w:r>
    </w:p>
    <w:p w:rsidRPr="00AE1ECB" w:rsidR="008D4C81" w:rsidP="002222E3" w:rsidRDefault="008D4C81" w14:paraId="244C7C84" w14:textId="77777777">
      <w:pPr>
        <w:pStyle w:val="CM114"/>
        <w:tabs>
          <w:tab w:val="left" w:pos="180"/>
          <w:tab w:val="left" w:pos="360"/>
          <w:tab w:val="right" w:leader="dot" w:pos="4680"/>
        </w:tabs>
        <w:spacing w:line="196" w:lineRule="atLeast"/>
        <w:rPr>
          <w:rFonts w:ascii="Helvetica" w:hAnsi="Helvetica" w:cs="DGKOB A+ Helvetica"/>
          <w:sz w:val="18"/>
          <w:szCs w:val="18"/>
        </w:rPr>
      </w:pPr>
      <w:r w:rsidRPr="00AE1ECB">
        <w:rPr>
          <w:rFonts w:ascii="Helvetica" w:hAnsi="Helvetica" w:cs="DGKOB A+ Helvetica"/>
          <w:sz w:val="18"/>
          <w:szCs w:val="18"/>
        </w:rPr>
        <w:tab/>
        <w:t xml:space="preserve">Schedule D – </w:t>
      </w:r>
      <w:r w:rsidRPr="00AE1ECB">
        <w:rPr>
          <w:rFonts w:ascii="Helvetica" w:hAnsi="Helvetica" w:cs="DGKOB A+ Helvetica"/>
          <w:i/>
          <w:sz w:val="18"/>
          <w:szCs w:val="18"/>
        </w:rPr>
        <w:t>DFE/Participating Plan Information</w:t>
      </w:r>
      <w:r w:rsidRPr="00AE1ECB">
        <w:rPr>
          <w:rFonts w:ascii="Helvetica" w:hAnsi="Helvetica" w:cs="DGKOB A+ Helvetica"/>
          <w:sz w:val="18"/>
          <w:szCs w:val="18"/>
        </w:rPr>
        <w:tab/>
        <w:t>29</w:t>
      </w:r>
    </w:p>
    <w:p w:rsidRPr="00AE1ECB" w:rsidR="008D4C81" w:rsidP="002222E3" w:rsidRDefault="008D4C81" w14:paraId="244C7C85" w14:textId="77777777">
      <w:pPr>
        <w:pStyle w:val="CM114"/>
        <w:tabs>
          <w:tab w:val="left" w:pos="180"/>
          <w:tab w:val="left" w:pos="360"/>
          <w:tab w:val="right" w:leader="dot" w:pos="4680"/>
        </w:tabs>
        <w:spacing w:line="196" w:lineRule="atLeast"/>
        <w:rPr>
          <w:rFonts w:ascii="Helvetica" w:hAnsi="Helvetica" w:cs="DGKOB A+ Helvetica"/>
          <w:sz w:val="18"/>
          <w:szCs w:val="18"/>
        </w:rPr>
      </w:pPr>
      <w:r w:rsidRPr="00AE1ECB">
        <w:rPr>
          <w:rFonts w:ascii="Helvetica" w:hAnsi="Helvetica" w:cs="DGKOB A+ Helvetica"/>
          <w:sz w:val="18"/>
          <w:szCs w:val="18"/>
        </w:rPr>
        <w:tab/>
        <w:t xml:space="preserve">Schedule G – </w:t>
      </w:r>
      <w:r w:rsidRPr="00AE1ECB">
        <w:rPr>
          <w:rFonts w:ascii="Helvetica" w:hAnsi="Helvetica" w:cs="DGKOB A+ Helvetica"/>
          <w:i/>
          <w:sz w:val="18"/>
          <w:szCs w:val="18"/>
        </w:rPr>
        <w:t>Financial Transaction Schedules</w:t>
      </w:r>
      <w:r w:rsidRPr="00AE1ECB">
        <w:rPr>
          <w:rFonts w:ascii="Helvetica" w:hAnsi="Helvetica" w:cs="DGKOB A+ Helvetica"/>
          <w:sz w:val="18"/>
          <w:szCs w:val="18"/>
        </w:rPr>
        <w:tab/>
        <w:t>31</w:t>
      </w:r>
    </w:p>
    <w:p w:rsidRPr="00AE1ECB" w:rsidR="008D4C81" w:rsidP="002222E3" w:rsidRDefault="008D4C81" w14:paraId="244C7C86" w14:textId="77777777">
      <w:pPr>
        <w:pStyle w:val="CM114"/>
        <w:tabs>
          <w:tab w:val="left" w:pos="180"/>
          <w:tab w:val="left" w:pos="360"/>
          <w:tab w:val="right" w:leader="dot" w:pos="4680"/>
        </w:tabs>
        <w:spacing w:line="196" w:lineRule="atLeast"/>
        <w:rPr>
          <w:rFonts w:ascii="Helvetica" w:hAnsi="Helvetica" w:cs="DGKOB A+ Helvetica"/>
          <w:sz w:val="18"/>
          <w:szCs w:val="18"/>
        </w:rPr>
      </w:pPr>
      <w:r w:rsidRPr="00AE1ECB">
        <w:rPr>
          <w:rFonts w:ascii="Helvetica" w:hAnsi="Helvetica" w:cs="DGKOB A+ Helvetica"/>
          <w:sz w:val="18"/>
          <w:szCs w:val="18"/>
        </w:rPr>
        <w:tab/>
        <w:t xml:space="preserve">Schedule H – </w:t>
      </w:r>
      <w:r w:rsidRPr="00AE1ECB">
        <w:rPr>
          <w:rFonts w:ascii="Helvetica" w:hAnsi="Helvetica" w:cs="DGKOB A+ Helvetica"/>
          <w:i/>
          <w:sz w:val="18"/>
          <w:szCs w:val="18"/>
        </w:rPr>
        <w:t>Financial Information</w:t>
      </w:r>
      <w:r w:rsidRPr="00AE1ECB">
        <w:rPr>
          <w:rFonts w:ascii="Helvetica" w:hAnsi="Helvetica" w:cs="DGKOB A+ Helvetica"/>
          <w:sz w:val="18"/>
          <w:szCs w:val="18"/>
        </w:rPr>
        <w:tab/>
        <w:t>33</w:t>
      </w:r>
    </w:p>
    <w:p w:rsidRPr="00AE1ECB" w:rsidR="008D4C81" w:rsidP="002222E3" w:rsidRDefault="008D4C81" w14:paraId="244C7C87" w14:textId="6C40D177">
      <w:pPr>
        <w:pStyle w:val="CM114"/>
        <w:tabs>
          <w:tab w:val="left" w:pos="180"/>
          <w:tab w:val="left" w:pos="360"/>
          <w:tab w:val="right" w:leader="dot" w:pos="4680"/>
        </w:tabs>
        <w:spacing w:line="196" w:lineRule="atLeast"/>
        <w:rPr>
          <w:rFonts w:ascii="Helvetica" w:hAnsi="Helvetica" w:cs="DGKOB A+ Helvetica"/>
          <w:sz w:val="18"/>
          <w:szCs w:val="18"/>
        </w:rPr>
      </w:pPr>
      <w:r w:rsidRPr="00AE1ECB">
        <w:rPr>
          <w:rFonts w:ascii="Helvetica" w:hAnsi="Helvetica" w:cs="DGKOB A+ Helvetica"/>
          <w:sz w:val="18"/>
          <w:szCs w:val="18"/>
        </w:rPr>
        <w:tab/>
        <w:t xml:space="preserve">Schedule I – </w:t>
      </w:r>
      <w:r w:rsidRPr="00AE1ECB">
        <w:rPr>
          <w:rFonts w:ascii="Helvetica" w:hAnsi="Helvetica" w:cs="DGKOB A+ Helvetica"/>
          <w:i/>
          <w:sz w:val="18"/>
          <w:szCs w:val="18"/>
        </w:rPr>
        <w:t>Financial Information – Small Plan</w:t>
      </w:r>
      <w:r w:rsidRPr="00AE1ECB">
        <w:rPr>
          <w:rFonts w:ascii="Helvetica" w:hAnsi="Helvetica" w:cs="DGKOB A+ Helvetica"/>
          <w:sz w:val="18"/>
          <w:szCs w:val="18"/>
        </w:rPr>
        <w:tab/>
      </w:r>
      <w:r w:rsidRPr="00AE1ECB" w:rsidR="005D48D3">
        <w:rPr>
          <w:rFonts w:ascii="Helvetica" w:hAnsi="Helvetica" w:cs="DGKOB A+ Helvetica"/>
          <w:sz w:val="18"/>
          <w:szCs w:val="18"/>
        </w:rPr>
        <w:t>4</w:t>
      </w:r>
      <w:r w:rsidR="00AC0495">
        <w:rPr>
          <w:rFonts w:ascii="Helvetica" w:hAnsi="Helvetica" w:cs="DGKOB A+ Helvetica"/>
          <w:sz w:val="18"/>
          <w:szCs w:val="18"/>
        </w:rPr>
        <w:t>3</w:t>
      </w:r>
    </w:p>
    <w:p w:rsidRPr="00AE1ECB" w:rsidR="008D4C81" w:rsidP="002222E3" w:rsidRDefault="008D4C81" w14:paraId="244C7C88" w14:textId="0DB0A331">
      <w:pPr>
        <w:pStyle w:val="CM114"/>
        <w:tabs>
          <w:tab w:val="left" w:pos="180"/>
          <w:tab w:val="left" w:pos="360"/>
          <w:tab w:val="right" w:leader="dot" w:pos="4680"/>
        </w:tabs>
        <w:spacing w:line="196" w:lineRule="atLeast"/>
        <w:rPr>
          <w:rFonts w:ascii="Helvetica" w:hAnsi="Helvetica" w:cs="DGKOB A+ Helvetica"/>
          <w:sz w:val="18"/>
          <w:szCs w:val="18"/>
        </w:rPr>
      </w:pPr>
      <w:r w:rsidRPr="00AE1ECB">
        <w:rPr>
          <w:rFonts w:ascii="Helvetica" w:hAnsi="Helvetica" w:cs="DGKOB A+ Helvetica"/>
          <w:sz w:val="18"/>
          <w:szCs w:val="18"/>
        </w:rPr>
        <w:tab/>
        <w:t xml:space="preserve">Schedule MB – </w:t>
      </w:r>
      <w:r w:rsidRPr="00AE1ECB">
        <w:rPr>
          <w:rFonts w:ascii="Helvetica" w:hAnsi="Helvetica" w:cs="DGKOB A+ Helvetica"/>
          <w:i/>
          <w:sz w:val="18"/>
          <w:szCs w:val="18"/>
        </w:rPr>
        <w:t xml:space="preserve">Multiemployer Defined Benefit Plan and </w:t>
      </w:r>
      <w:r w:rsidRPr="00AE1ECB">
        <w:rPr>
          <w:rFonts w:ascii="Helvetica" w:hAnsi="Helvetica" w:cs="DGKOB A+ Helvetica"/>
          <w:i/>
          <w:sz w:val="18"/>
          <w:szCs w:val="18"/>
        </w:rPr>
        <w:br/>
      </w:r>
      <w:r w:rsidRPr="00AE1ECB">
        <w:rPr>
          <w:rFonts w:ascii="Helvetica" w:hAnsi="Helvetica" w:cs="DGKOB A+ Helvetica"/>
          <w:i/>
          <w:sz w:val="18"/>
          <w:szCs w:val="18"/>
        </w:rPr>
        <w:tab/>
      </w:r>
      <w:r w:rsidRPr="00AE1ECB">
        <w:rPr>
          <w:rFonts w:ascii="Helvetica" w:hAnsi="Helvetica" w:cs="DGKOB A+ Helvetica"/>
          <w:i/>
          <w:sz w:val="18"/>
          <w:szCs w:val="18"/>
        </w:rPr>
        <w:tab/>
        <w:t xml:space="preserve">Certain Money Purchase Plan Actuarial </w:t>
      </w:r>
      <w:r w:rsidRPr="00AE1ECB">
        <w:rPr>
          <w:rFonts w:ascii="Helvetica" w:hAnsi="Helvetica" w:cs="DGKOB A+ Helvetica"/>
          <w:i/>
          <w:sz w:val="18"/>
          <w:szCs w:val="18"/>
        </w:rPr>
        <w:br/>
      </w:r>
      <w:r w:rsidRPr="00AE1ECB">
        <w:rPr>
          <w:rFonts w:ascii="Helvetica" w:hAnsi="Helvetica" w:cs="DGKOB A+ Helvetica"/>
          <w:i/>
          <w:sz w:val="18"/>
          <w:szCs w:val="18"/>
        </w:rPr>
        <w:tab/>
      </w:r>
      <w:r w:rsidRPr="00AE1ECB">
        <w:rPr>
          <w:rFonts w:ascii="Helvetica" w:hAnsi="Helvetica" w:cs="DGKOB A+ Helvetica"/>
          <w:i/>
          <w:sz w:val="18"/>
          <w:szCs w:val="18"/>
        </w:rPr>
        <w:tab/>
        <w:t>Information</w:t>
      </w:r>
      <w:r w:rsidRPr="00AE1ECB">
        <w:rPr>
          <w:rFonts w:ascii="Helvetica" w:hAnsi="Helvetica" w:cs="DGKOB A+ Helvetica"/>
          <w:sz w:val="18"/>
          <w:szCs w:val="18"/>
        </w:rPr>
        <w:tab/>
      </w:r>
      <w:r w:rsidRPr="00AE1ECB" w:rsidR="005D48D3">
        <w:rPr>
          <w:rFonts w:ascii="Helvetica" w:hAnsi="Helvetica" w:cs="DGKOB A+ Helvetica"/>
          <w:sz w:val="18"/>
          <w:szCs w:val="18"/>
        </w:rPr>
        <w:t>5</w:t>
      </w:r>
      <w:r w:rsidR="00AC0495">
        <w:rPr>
          <w:rFonts w:ascii="Helvetica" w:hAnsi="Helvetica" w:cs="DGKOB A+ Helvetica"/>
          <w:sz w:val="18"/>
          <w:szCs w:val="18"/>
        </w:rPr>
        <w:t>1</w:t>
      </w:r>
    </w:p>
    <w:p w:rsidRPr="00AE1ECB" w:rsidR="008D4C81" w:rsidP="002222E3" w:rsidRDefault="008D4C81" w14:paraId="244C7C89" w14:textId="304D6C5D">
      <w:pPr>
        <w:pStyle w:val="CM114"/>
        <w:tabs>
          <w:tab w:val="left" w:pos="180"/>
          <w:tab w:val="left" w:pos="360"/>
          <w:tab w:val="right" w:leader="dot" w:pos="4680"/>
        </w:tabs>
        <w:spacing w:line="196" w:lineRule="atLeast"/>
        <w:rPr>
          <w:rFonts w:ascii="Helvetica" w:hAnsi="Helvetica" w:cs="DGKOB A+ Helvetica"/>
          <w:sz w:val="18"/>
          <w:szCs w:val="18"/>
        </w:rPr>
      </w:pPr>
      <w:r w:rsidRPr="00AE1ECB">
        <w:rPr>
          <w:rFonts w:ascii="Helvetica" w:hAnsi="Helvetica" w:cs="DGKOB A+ Helvetica"/>
          <w:sz w:val="18"/>
          <w:szCs w:val="18"/>
        </w:rPr>
        <w:tab/>
        <w:t xml:space="preserve">Schedule R – </w:t>
      </w:r>
      <w:r w:rsidRPr="00AE1ECB">
        <w:rPr>
          <w:rFonts w:ascii="Helvetica" w:hAnsi="Helvetica" w:cs="DGKOB A+ Helvetica"/>
          <w:i/>
          <w:sz w:val="18"/>
          <w:szCs w:val="18"/>
        </w:rPr>
        <w:t>Retirement Plan Information</w:t>
      </w:r>
      <w:r w:rsidRPr="00AE1ECB">
        <w:rPr>
          <w:rFonts w:ascii="Helvetica" w:hAnsi="Helvetica" w:cs="DGKOB A+ Helvetica"/>
          <w:sz w:val="18"/>
          <w:szCs w:val="18"/>
        </w:rPr>
        <w:tab/>
      </w:r>
      <w:r w:rsidRPr="00AE1ECB" w:rsidR="005D48D3">
        <w:rPr>
          <w:rFonts w:ascii="Helvetica" w:hAnsi="Helvetica" w:cs="DGKOB A+ Helvetica"/>
          <w:sz w:val="18"/>
          <w:szCs w:val="18"/>
        </w:rPr>
        <w:t>5</w:t>
      </w:r>
      <w:r w:rsidR="00AC0495">
        <w:rPr>
          <w:rFonts w:ascii="Helvetica" w:hAnsi="Helvetica" w:cs="DGKOB A+ Helvetica"/>
          <w:sz w:val="18"/>
          <w:szCs w:val="18"/>
        </w:rPr>
        <w:t>8</w:t>
      </w:r>
    </w:p>
    <w:p w:rsidRPr="00AE1ECB" w:rsidR="008D4C81" w:rsidP="002222E3" w:rsidRDefault="008D4C81" w14:paraId="244C7C8A" w14:textId="2542EEFF">
      <w:pPr>
        <w:pStyle w:val="CM114"/>
        <w:tabs>
          <w:tab w:val="left" w:pos="180"/>
          <w:tab w:val="left" w:pos="360"/>
          <w:tab w:val="right" w:leader="dot" w:pos="4680"/>
        </w:tabs>
        <w:spacing w:line="196" w:lineRule="atLeast"/>
        <w:rPr>
          <w:rFonts w:ascii="Helvetica" w:hAnsi="Helvetica" w:cs="DGKOB A+ Helvetica"/>
          <w:sz w:val="18"/>
          <w:szCs w:val="18"/>
        </w:rPr>
      </w:pPr>
      <w:r w:rsidRPr="00AE1ECB">
        <w:rPr>
          <w:rFonts w:ascii="Helvetica" w:hAnsi="Helvetica" w:cs="DGKOB A+ Helvetica"/>
          <w:sz w:val="18"/>
          <w:szCs w:val="18"/>
        </w:rPr>
        <w:tab/>
        <w:t xml:space="preserve">Schedule SB – </w:t>
      </w:r>
      <w:r w:rsidRPr="00AE1ECB">
        <w:rPr>
          <w:rFonts w:ascii="Helvetica" w:hAnsi="Helvetica" w:cs="DGKOB A+ Helvetica"/>
          <w:i/>
          <w:sz w:val="18"/>
          <w:szCs w:val="18"/>
        </w:rPr>
        <w:t xml:space="preserve">Single-Employer Defined Benefit Plan </w:t>
      </w:r>
      <w:r w:rsidRPr="00AE1ECB">
        <w:rPr>
          <w:rFonts w:ascii="Helvetica" w:hAnsi="Helvetica" w:cs="DGKOB A+ Helvetica"/>
          <w:i/>
          <w:sz w:val="18"/>
          <w:szCs w:val="18"/>
        </w:rPr>
        <w:br/>
      </w:r>
      <w:r w:rsidRPr="00AE1ECB">
        <w:rPr>
          <w:rFonts w:ascii="Helvetica" w:hAnsi="Helvetica" w:cs="DGKOB A+ Helvetica"/>
          <w:i/>
          <w:sz w:val="18"/>
          <w:szCs w:val="18"/>
        </w:rPr>
        <w:tab/>
      </w:r>
      <w:r w:rsidRPr="00AE1ECB">
        <w:rPr>
          <w:rFonts w:ascii="Helvetica" w:hAnsi="Helvetica" w:cs="DGKOB A+ Helvetica"/>
          <w:i/>
          <w:sz w:val="18"/>
          <w:szCs w:val="18"/>
        </w:rPr>
        <w:tab/>
        <w:t>Actuarial Information</w:t>
      </w:r>
      <w:r w:rsidRPr="00AE1ECB">
        <w:rPr>
          <w:rFonts w:ascii="Helvetica" w:hAnsi="Helvetica" w:cs="DGKOB A+ Helvetica"/>
          <w:sz w:val="18"/>
          <w:szCs w:val="18"/>
        </w:rPr>
        <w:tab/>
      </w:r>
      <w:r w:rsidR="005D48D3">
        <w:rPr>
          <w:rFonts w:ascii="Helvetica" w:hAnsi="Helvetica" w:cs="DGKOB A+ Helvetica"/>
          <w:sz w:val="18"/>
          <w:szCs w:val="18"/>
        </w:rPr>
        <w:t>6</w:t>
      </w:r>
      <w:r w:rsidR="00AC0495">
        <w:rPr>
          <w:rFonts w:ascii="Helvetica" w:hAnsi="Helvetica" w:cs="DGKOB A+ Helvetica"/>
          <w:sz w:val="18"/>
          <w:szCs w:val="18"/>
        </w:rPr>
        <w:t>3</w:t>
      </w:r>
    </w:p>
    <w:p w:rsidRPr="00AE1ECB" w:rsidR="008D4C81" w:rsidP="002222E3" w:rsidRDefault="008D4C81" w14:paraId="244C7C8B" w14:textId="13D783DB">
      <w:pPr>
        <w:pStyle w:val="CM114"/>
        <w:tabs>
          <w:tab w:val="left" w:pos="180"/>
          <w:tab w:val="left" w:pos="360"/>
          <w:tab w:val="right" w:leader="dot" w:pos="4680"/>
        </w:tabs>
        <w:spacing w:line="196" w:lineRule="atLeast"/>
        <w:rPr>
          <w:rFonts w:ascii="Helvetica" w:hAnsi="Helvetica" w:cs="DGKOB A+ Helvetica"/>
          <w:sz w:val="18"/>
          <w:szCs w:val="18"/>
        </w:rPr>
      </w:pPr>
      <w:r w:rsidRPr="00AE1ECB">
        <w:rPr>
          <w:rFonts w:ascii="Helvetica" w:hAnsi="Helvetica" w:cs="DGKOB A+ Helvetica"/>
          <w:b/>
          <w:i/>
          <w:sz w:val="18"/>
          <w:szCs w:val="18"/>
        </w:rPr>
        <w:t>Paperwork Reduction Act Notice</w:t>
      </w:r>
      <w:r w:rsidRPr="00AE1ECB">
        <w:rPr>
          <w:rFonts w:ascii="Helvetica" w:hAnsi="Helvetica" w:cs="DGKOB A+ Helvetica"/>
          <w:b/>
          <w:sz w:val="18"/>
          <w:szCs w:val="18"/>
        </w:rPr>
        <w:t xml:space="preserve"> </w:t>
      </w:r>
      <w:r w:rsidRPr="00AE1ECB">
        <w:rPr>
          <w:rFonts w:ascii="Helvetica" w:hAnsi="Helvetica" w:cs="DGKOB A+ Helvetica"/>
          <w:sz w:val="18"/>
          <w:szCs w:val="18"/>
        </w:rPr>
        <w:tab/>
      </w:r>
      <w:r w:rsidR="005D48D3">
        <w:rPr>
          <w:rFonts w:ascii="Helvetica" w:hAnsi="Helvetica" w:cs="DGKOB A+ Helvetica"/>
          <w:sz w:val="18"/>
          <w:szCs w:val="18"/>
        </w:rPr>
        <w:t>7</w:t>
      </w:r>
      <w:r w:rsidR="00AC0495">
        <w:rPr>
          <w:rFonts w:ascii="Helvetica" w:hAnsi="Helvetica" w:cs="DGKOB A+ Helvetica"/>
          <w:sz w:val="18"/>
          <w:szCs w:val="18"/>
        </w:rPr>
        <w:t>7</w:t>
      </w:r>
    </w:p>
    <w:p w:rsidRPr="00AE1ECB" w:rsidR="008D4C81" w:rsidP="002222E3" w:rsidRDefault="008D4C81" w14:paraId="244C7C8C" w14:textId="4DEA2C85">
      <w:pPr>
        <w:pStyle w:val="CM114"/>
        <w:tabs>
          <w:tab w:val="left" w:pos="180"/>
          <w:tab w:val="left" w:pos="360"/>
          <w:tab w:val="right" w:leader="dot" w:pos="4680"/>
        </w:tabs>
        <w:spacing w:line="196" w:lineRule="atLeast"/>
        <w:rPr>
          <w:rFonts w:ascii="Helvetica" w:hAnsi="Helvetica" w:cs="DGKOB A+ Helvetica"/>
          <w:sz w:val="18"/>
          <w:szCs w:val="18"/>
        </w:rPr>
      </w:pPr>
      <w:r w:rsidRPr="00AE1ECB">
        <w:rPr>
          <w:rFonts w:ascii="Helvetica" w:hAnsi="Helvetica" w:cs="DGKOB A+ Helvetica"/>
          <w:b/>
          <w:i/>
          <w:sz w:val="18"/>
          <w:szCs w:val="18"/>
        </w:rPr>
        <w:t>Codes for Principal Business Activity</w:t>
      </w:r>
      <w:r w:rsidRPr="00AE1ECB">
        <w:rPr>
          <w:rFonts w:ascii="Helvetica" w:hAnsi="Helvetica" w:cs="DGKOB A+ Helvetica"/>
          <w:sz w:val="18"/>
          <w:szCs w:val="18"/>
        </w:rPr>
        <w:tab/>
      </w:r>
      <w:r w:rsidR="005D48D3">
        <w:rPr>
          <w:rFonts w:ascii="Helvetica" w:hAnsi="Helvetica" w:cs="DGKOB A+ Helvetica"/>
          <w:sz w:val="18"/>
          <w:szCs w:val="18"/>
        </w:rPr>
        <w:t>7</w:t>
      </w:r>
      <w:r w:rsidR="00AC0495">
        <w:rPr>
          <w:rFonts w:ascii="Helvetica" w:hAnsi="Helvetica" w:cs="DGKOB A+ Helvetica"/>
          <w:sz w:val="18"/>
          <w:szCs w:val="18"/>
        </w:rPr>
        <w:t>8</w:t>
      </w:r>
    </w:p>
    <w:p w:rsidRPr="00AE1ECB" w:rsidR="008D4C81" w:rsidP="002222E3" w:rsidRDefault="008D4C81" w14:paraId="244C7C8D" w14:textId="359134E3">
      <w:pPr>
        <w:pStyle w:val="CM114"/>
        <w:tabs>
          <w:tab w:val="left" w:pos="180"/>
          <w:tab w:val="left" w:pos="360"/>
          <w:tab w:val="right" w:leader="dot" w:pos="4680"/>
        </w:tabs>
        <w:spacing w:line="196" w:lineRule="atLeast"/>
        <w:rPr>
          <w:rFonts w:ascii="Helvetica" w:hAnsi="Helvetica" w:cs="DGKOB A+ Helvetica"/>
          <w:sz w:val="18"/>
          <w:szCs w:val="18"/>
        </w:rPr>
      </w:pPr>
      <w:r w:rsidRPr="00AE1ECB">
        <w:rPr>
          <w:rFonts w:ascii="Helvetica" w:hAnsi="Helvetica" w:cs="DGKOB A+ Helvetica"/>
          <w:b/>
          <w:i/>
          <w:sz w:val="18"/>
          <w:szCs w:val="18"/>
        </w:rPr>
        <w:t>ERISA Compliance Quick Checklist</w:t>
      </w:r>
      <w:r w:rsidRPr="00AE1ECB">
        <w:rPr>
          <w:rFonts w:ascii="Helvetica" w:hAnsi="Helvetica" w:cs="DGKOB A+ Helvetica"/>
          <w:sz w:val="18"/>
          <w:szCs w:val="18"/>
        </w:rPr>
        <w:tab/>
      </w:r>
      <w:r w:rsidRPr="00AE1ECB" w:rsidR="005D48D3">
        <w:rPr>
          <w:rFonts w:ascii="Helvetica" w:hAnsi="Helvetica" w:cs="DGKOB A+ Helvetica"/>
          <w:sz w:val="18"/>
          <w:szCs w:val="18"/>
        </w:rPr>
        <w:t>8</w:t>
      </w:r>
      <w:r w:rsidR="00AC0495">
        <w:rPr>
          <w:rFonts w:ascii="Helvetica" w:hAnsi="Helvetica" w:cs="DGKOB A+ Helvetica"/>
          <w:sz w:val="18"/>
          <w:szCs w:val="18"/>
        </w:rPr>
        <w:t>1</w:t>
      </w:r>
    </w:p>
    <w:p w:rsidRPr="00AE1ECB" w:rsidR="008D4C81" w:rsidP="002222E3" w:rsidRDefault="008D4C81" w14:paraId="244C7C8E" w14:textId="1EA6BC63">
      <w:pPr>
        <w:pStyle w:val="CM114"/>
        <w:tabs>
          <w:tab w:val="left" w:pos="180"/>
          <w:tab w:val="left" w:pos="360"/>
          <w:tab w:val="right" w:leader="dot" w:pos="4680"/>
        </w:tabs>
        <w:spacing w:line="196" w:lineRule="atLeast"/>
        <w:rPr>
          <w:rFonts w:ascii="Helvetica" w:hAnsi="Helvetica" w:cs="DGKOB A+ Helvetica"/>
          <w:sz w:val="18"/>
          <w:szCs w:val="18"/>
        </w:rPr>
      </w:pPr>
      <w:r w:rsidRPr="00AE1ECB">
        <w:rPr>
          <w:rFonts w:ascii="Helvetica" w:hAnsi="Helvetica" w:cs="DGKOB A+ Helvetica"/>
          <w:b/>
          <w:i/>
          <w:sz w:val="18"/>
          <w:szCs w:val="18"/>
        </w:rPr>
        <w:t>Index</w:t>
      </w:r>
      <w:r w:rsidRPr="00AE1ECB">
        <w:rPr>
          <w:rFonts w:ascii="Helvetica" w:hAnsi="Helvetica" w:cs="DGKOB A+ Helvetica"/>
          <w:sz w:val="18"/>
          <w:szCs w:val="18"/>
        </w:rPr>
        <w:tab/>
      </w:r>
      <w:r w:rsidRPr="00AE1ECB" w:rsidR="005365F6">
        <w:rPr>
          <w:rFonts w:ascii="Helvetica" w:hAnsi="Helvetica" w:cs="DGKOB A+ Helvetica"/>
          <w:sz w:val="18"/>
          <w:szCs w:val="18"/>
        </w:rPr>
        <w:t>8</w:t>
      </w:r>
      <w:r w:rsidR="00AC0495">
        <w:rPr>
          <w:rFonts w:ascii="Helvetica" w:hAnsi="Helvetica" w:cs="DGKOB A+ Helvetica"/>
          <w:sz w:val="18"/>
          <w:szCs w:val="18"/>
        </w:rPr>
        <w:t>2</w:t>
      </w:r>
    </w:p>
    <w:p w:rsidRPr="00AE1ECB" w:rsidR="008D4C81" w:rsidP="0063377C" w:rsidRDefault="008D4C81" w14:paraId="244C7C8F" w14:textId="77777777">
      <w:pPr>
        <w:pBdr>
          <w:bottom w:val="single" w:color="auto" w:sz="18" w:space="1"/>
        </w:pBdr>
        <w:tabs>
          <w:tab w:val="clear" w:pos="432"/>
          <w:tab w:val="left" w:pos="270"/>
        </w:tabs>
        <w:spacing w:before="60" w:line="240" w:lineRule="auto"/>
        <w:ind w:firstLine="0"/>
        <w:rPr>
          <w:rFonts w:ascii="Helvetica" w:hAnsi="Helvetica" w:cs="DGKOB A+ Helvetica"/>
          <w:sz w:val="18"/>
          <w:szCs w:val="18"/>
        </w:rPr>
      </w:pPr>
    </w:p>
    <w:p w:rsidRPr="00AE1ECB" w:rsidR="008D4C81" w:rsidP="0063377C" w:rsidRDefault="008D4C81" w14:paraId="244C7C90" w14:textId="77777777">
      <w:pPr>
        <w:tabs>
          <w:tab w:val="clear" w:pos="432"/>
          <w:tab w:val="left" w:pos="270"/>
        </w:tabs>
        <w:spacing w:before="60" w:line="240" w:lineRule="auto"/>
        <w:ind w:firstLine="0"/>
        <w:rPr>
          <w:rFonts w:ascii="Helvetica" w:hAnsi="Helvetica"/>
          <w:b/>
          <w:bCs/>
          <w:sz w:val="26"/>
          <w:szCs w:val="26"/>
        </w:rPr>
      </w:pPr>
      <w:r w:rsidRPr="00AE1ECB">
        <w:rPr>
          <w:rFonts w:ascii="Helvetica" w:hAnsi="Helvetica"/>
          <w:b/>
          <w:bCs/>
          <w:sz w:val="26"/>
          <w:szCs w:val="26"/>
        </w:rPr>
        <w:t xml:space="preserve">How </w:t>
      </w:r>
      <w:proofErr w:type="gramStart"/>
      <w:r w:rsidRPr="00AE1ECB">
        <w:rPr>
          <w:rFonts w:ascii="Helvetica" w:hAnsi="Helvetica"/>
          <w:b/>
          <w:bCs/>
          <w:sz w:val="26"/>
          <w:szCs w:val="26"/>
        </w:rPr>
        <w:t>To</w:t>
      </w:r>
      <w:proofErr w:type="gramEnd"/>
      <w:r w:rsidRPr="00AE1ECB">
        <w:rPr>
          <w:rFonts w:ascii="Helvetica" w:hAnsi="Helvetica"/>
          <w:b/>
          <w:bCs/>
          <w:sz w:val="26"/>
          <w:szCs w:val="26"/>
        </w:rPr>
        <w:t xml:space="preserve"> Get Assistance</w:t>
      </w:r>
    </w:p>
    <w:p w:rsidRPr="00AE1ECB" w:rsidR="008D4C81" w:rsidP="0063377C" w:rsidRDefault="008D4C81" w14:paraId="244C7C91" w14:textId="1598C8E6">
      <w:pPr>
        <w:tabs>
          <w:tab w:val="clear" w:pos="432"/>
          <w:tab w:val="left" w:pos="270"/>
        </w:tabs>
        <w:spacing w:before="60" w:line="240" w:lineRule="auto"/>
        <w:ind w:firstLine="0"/>
        <w:rPr>
          <w:rFonts w:ascii="Helvetica" w:hAnsi="Helvetica" w:cs="DGKOB A+ Helvetica"/>
          <w:sz w:val="18"/>
          <w:szCs w:val="18"/>
        </w:rPr>
      </w:pPr>
      <w:r w:rsidRPr="00AE1ECB">
        <w:rPr>
          <w:rFonts w:ascii="Helvetica" w:hAnsi="Helvetica" w:cs="DGKOB A+ Helvetica"/>
          <w:sz w:val="18"/>
          <w:szCs w:val="18"/>
        </w:rPr>
        <w:t xml:space="preserve">If you need help completing this form or have related questions, call the EFAST2 Help </w:t>
      </w:r>
      <w:r w:rsidR="00257CD2">
        <w:rPr>
          <w:rFonts w:ascii="Helvetica" w:hAnsi="Helvetica" w:cs="DGKOB A+ Helvetica"/>
          <w:sz w:val="18"/>
          <w:szCs w:val="18"/>
        </w:rPr>
        <w:t>Desk</w:t>
      </w:r>
      <w:r w:rsidRPr="00AE1ECB">
        <w:rPr>
          <w:rFonts w:ascii="Helvetica" w:hAnsi="Helvetica" w:cs="DGKOB A+ Helvetica"/>
          <w:sz w:val="18"/>
          <w:szCs w:val="18"/>
        </w:rPr>
        <w:t xml:space="preserve"> at 1-866-GO-EFAST </w:t>
      </w:r>
    </w:p>
    <w:p w:rsidRPr="00AE1ECB" w:rsidR="008D4C81" w:rsidP="00397934" w:rsidRDefault="008D4C81" w14:paraId="244C7C92" w14:textId="215FDE46">
      <w:pPr>
        <w:tabs>
          <w:tab w:val="clear" w:pos="432"/>
          <w:tab w:val="left" w:pos="270"/>
        </w:tabs>
        <w:spacing w:before="60" w:line="240" w:lineRule="auto"/>
        <w:ind w:firstLine="0"/>
        <w:rPr>
          <w:rFonts w:ascii="Helvetica" w:hAnsi="Helvetica" w:cs="DGKOB A+ Helvetica"/>
          <w:sz w:val="18"/>
          <w:szCs w:val="18"/>
        </w:rPr>
      </w:pPr>
      <w:r w:rsidRPr="00AE1ECB">
        <w:rPr>
          <w:rFonts w:ascii="Helvetica" w:hAnsi="Helvetica" w:cs="DGKOB A+ Helvetica"/>
          <w:sz w:val="18"/>
          <w:szCs w:val="18"/>
        </w:rPr>
        <w:t>(1-866-463-3278) (toll-free)</w:t>
      </w:r>
      <w:r w:rsidRPr="00AE1ECB" w:rsidR="00EA0084">
        <w:rPr>
          <w:rFonts w:ascii="Helvetica" w:hAnsi="Helvetica" w:cs="DGKOB A+ Helvetica"/>
          <w:sz w:val="18"/>
          <w:szCs w:val="18"/>
        </w:rPr>
        <w:t xml:space="preserve"> or access the EFAST2 or IRS websites</w:t>
      </w:r>
      <w:r w:rsidRPr="00AE1ECB">
        <w:rPr>
          <w:rFonts w:ascii="Helvetica" w:hAnsi="Helvetica" w:cs="DGKOB A+ Helvetica"/>
          <w:sz w:val="18"/>
          <w:szCs w:val="18"/>
        </w:rPr>
        <w:t xml:space="preserve">. The EFAST2 Help </w:t>
      </w:r>
      <w:r w:rsidR="00257CD2">
        <w:rPr>
          <w:rFonts w:ascii="Helvetica" w:hAnsi="Helvetica" w:cs="DGKOB A+ Helvetica"/>
          <w:sz w:val="18"/>
          <w:szCs w:val="18"/>
        </w:rPr>
        <w:t>Desk</w:t>
      </w:r>
      <w:r w:rsidRPr="00AE1ECB">
        <w:rPr>
          <w:rFonts w:ascii="Helvetica" w:hAnsi="Helvetica" w:cs="DGKOB A+ Helvetica"/>
          <w:sz w:val="18"/>
          <w:szCs w:val="18"/>
        </w:rPr>
        <w:t xml:space="preserve"> is available Monday through Friday from 8:00 am to 8:00 pm, Eastern Time.</w:t>
      </w:r>
    </w:p>
    <w:p w:rsidRPr="00AE1ECB" w:rsidR="008D4C81" w:rsidP="0063377C" w:rsidRDefault="008D4C81" w14:paraId="244C7C93" w14:textId="77777777">
      <w:pPr>
        <w:tabs>
          <w:tab w:val="clear" w:pos="432"/>
          <w:tab w:val="left" w:pos="270"/>
        </w:tabs>
        <w:spacing w:before="60" w:line="240" w:lineRule="auto"/>
        <w:ind w:firstLine="216"/>
        <w:rPr>
          <w:rFonts w:ascii="Helvetica" w:hAnsi="Helvetica" w:cs="DGKOB A+ Helvetica"/>
          <w:sz w:val="18"/>
          <w:szCs w:val="18"/>
        </w:rPr>
      </w:pPr>
      <w:r w:rsidRPr="00AE1ECB">
        <w:rPr>
          <w:rFonts w:ascii="Helvetica" w:hAnsi="Helvetica" w:cs="DGKOB A+ Helvetica"/>
          <w:sz w:val="18"/>
          <w:szCs w:val="18"/>
        </w:rPr>
        <w:t xml:space="preserve">You can access the EFAST2 website 24 hours a day, 7 days a week at </w:t>
      </w:r>
      <w:r w:rsidRPr="00AE1ECB">
        <w:rPr>
          <w:rFonts w:ascii="Helvetica" w:hAnsi="Helvetica" w:cs="DGKOC C+ Helvetica"/>
          <w:i/>
          <w:iCs/>
          <w:sz w:val="18"/>
          <w:szCs w:val="18"/>
        </w:rPr>
        <w:t>www.efast.dol.gov</w:t>
      </w:r>
      <w:r w:rsidRPr="00AE1ECB">
        <w:rPr>
          <w:rFonts w:ascii="Helvetica" w:hAnsi="Helvetica" w:cs="DGKOB A+ Helvetica"/>
          <w:sz w:val="18"/>
          <w:szCs w:val="18"/>
        </w:rPr>
        <w:t xml:space="preserve"> to:</w:t>
      </w:r>
    </w:p>
    <w:p w:rsidRPr="00AE1ECB" w:rsidR="008D4C81" w:rsidP="002E2184" w:rsidRDefault="008D4C81" w14:paraId="244C7C94" w14:textId="77777777">
      <w:pPr>
        <w:tabs>
          <w:tab w:val="clear" w:pos="432"/>
          <w:tab w:val="left" w:pos="270"/>
        </w:tabs>
        <w:spacing w:before="60" w:line="240" w:lineRule="auto"/>
        <w:ind w:left="173" w:hanging="173"/>
        <w:rPr>
          <w:rFonts w:ascii="Helvetica" w:hAnsi="Helvetica" w:cs="DGKOB A+ Helvetica"/>
          <w:sz w:val="18"/>
          <w:szCs w:val="18"/>
        </w:rPr>
      </w:pPr>
      <w:r w:rsidRPr="00AE1ECB">
        <w:rPr>
          <w:rFonts w:ascii="Helvetica" w:hAnsi="Helvetica" w:cs="DGKOB A+ Helvetica"/>
          <w:sz w:val="18"/>
          <w:szCs w:val="18"/>
        </w:rPr>
        <w:sym w:font="Symbol" w:char="F0B7"/>
      </w:r>
      <w:r w:rsidRPr="00AE1ECB" w:rsidR="007C4948">
        <w:rPr>
          <w:rFonts w:ascii="Helvetica" w:hAnsi="Helvetica" w:cs="DGKOB A+ Helvetica"/>
          <w:sz w:val="18"/>
          <w:szCs w:val="18"/>
        </w:rPr>
        <w:t xml:space="preserve"> </w:t>
      </w:r>
      <w:r w:rsidRPr="00AE1ECB">
        <w:rPr>
          <w:rFonts w:ascii="Helvetica" w:hAnsi="Helvetica" w:cs="DGKOB A+ Helvetica"/>
          <w:sz w:val="18"/>
          <w:szCs w:val="18"/>
        </w:rPr>
        <w:t>File the Form 5500-SF or 5500, and any needed schedules</w:t>
      </w:r>
      <w:r w:rsidRPr="00AE1ECB" w:rsidR="003D4129">
        <w:rPr>
          <w:rFonts w:ascii="Helvetica" w:hAnsi="Helvetica" w:cs="DGKOB A+ Helvetica"/>
          <w:sz w:val="18"/>
          <w:szCs w:val="18"/>
        </w:rPr>
        <w:t xml:space="preserve"> </w:t>
      </w:r>
      <w:r w:rsidRPr="00AE1ECB">
        <w:rPr>
          <w:rFonts w:ascii="Helvetica" w:hAnsi="Helvetica" w:cs="DGKOB A+ Helvetica"/>
          <w:sz w:val="18"/>
          <w:szCs w:val="18"/>
        </w:rPr>
        <w:t>or attachments.</w:t>
      </w:r>
    </w:p>
    <w:p w:rsidRPr="00AE1ECB" w:rsidR="008D4C81" w:rsidP="00155E7B" w:rsidRDefault="008D4C81" w14:paraId="244C7C95" w14:textId="77777777">
      <w:pPr>
        <w:tabs>
          <w:tab w:val="clear" w:pos="432"/>
          <w:tab w:val="left" w:pos="270"/>
        </w:tabs>
        <w:spacing w:line="240" w:lineRule="auto"/>
        <w:ind w:firstLine="0"/>
        <w:rPr>
          <w:rFonts w:ascii="Helvetica" w:hAnsi="Helvetica" w:cs="DGKOB A+ Helvetica"/>
          <w:sz w:val="18"/>
          <w:szCs w:val="18"/>
        </w:rPr>
      </w:pPr>
      <w:r w:rsidRPr="00AE1ECB">
        <w:rPr>
          <w:rFonts w:ascii="Helvetica" w:hAnsi="Helvetica" w:cs="DGKOB A+ Helvetica"/>
          <w:sz w:val="18"/>
          <w:szCs w:val="18"/>
        </w:rPr>
        <w:sym w:font="Symbol" w:char="F0B7"/>
      </w:r>
      <w:r w:rsidRPr="00AE1ECB">
        <w:rPr>
          <w:rFonts w:ascii="Helvetica" w:hAnsi="Helvetica" w:cs="DGKOB A+ Helvetica"/>
          <w:sz w:val="18"/>
          <w:szCs w:val="18"/>
        </w:rPr>
        <w:t xml:space="preserve"> Check on the status of a filing you submitted.</w:t>
      </w:r>
    </w:p>
    <w:p w:rsidRPr="00AE1ECB" w:rsidR="008D4C81" w:rsidP="002D59B6" w:rsidRDefault="008D4C81" w14:paraId="244C7C96" w14:textId="77777777">
      <w:pPr>
        <w:tabs>
          <w:tab w:val="clear" w:pos="432"/>
          <w:tab w:val="left" w:pos="270"/>
        </w:tabs>
        <w:spacing w:line="240" w:lineRule="auto"/>
        <w:ind w:firstLine="0"/>
        <w:rPr>
          <w:rFonts w:ascii="Helvetica" w:hAnsi="Helvetica" w:cs="DGKOB A+ Helvetica"/>
          <w:sz w:val="18"/>
          <w:szCs w:val="18"/>
        </w:rPr>
      </w:pPr>
      <w:r w:rsidRPr="00AE1ECB">
        <w:rPr>
          <w:rFonts w:ascii="Helvetica" w:hAnsi="Helvetica" w:cs="DGKOB A+ Helvetica"/>
          <w:sz w:val="18"/>
          <w:szCs w:val="18"/>
        </w:rPr>
        <w:sym w:font="Symbol" w:char="F0B7"/>
      </w:r>
      <w:r w:rsidRPr="00AE1ECB">
        <w:rPr>
          <w:rFonts w:ascii="Helvetica" w:hAnsi="Helvetica" w:cs="DGKOB A+ Helvetica"/>
          <w:sz w:val="18"/>
          <w:szCs w:val="18"/>
        </w:rPr>
        <w:t xml:space="preserve"> View filings posted by EFAST2.</w:t>
      </w:r>
    </w:p>
    <w:p w:rsidRPr="00AE1ECB" w:rsidR="008D4C81" w:rsidP="002D59B6" w:rsidRDefault="008D4C81" w14:paraId="244C7C97" w14:textId="77777777">
      <w:pPr>
        <w:tabs>
          <w:tab w:val="clear" w:pos="432"/>
          <w:tab w:val="left" w:pos="270"/>
        </w:tabs>
        <w:spacing w:line="240" w:lineRule="auto"/>
        <w:ind w:firstLine="0"/>
        <w:rPr>
          <w:rFonts w:ascii="Helvetica" w:hAnsi="Helvetica" w:cs="DGKOB A+ Helvetica"/>
          <w:sz w:val="18"/>
          <w:szCs w:val="18"/>
        </w:rPr>
      </w:pPr>
      <w:r w:rsidRPr="00AE1ECB">
        <w:rPr>
          <w:rFonts w:ascii="Helvetica" w:hAnsi="Helvetica" w:cs="DGKOB A+ Helvetica"/>
          <w:sz w:val="18"/>
          <w:szCs w:val="18"/>
        </w:rPr>
        <w:sym w:font="Symbol" w:char="F0B7"/>
      </w:r>
      <w:r w:rsidRPr="00AE1ECB">
        <w:rPr>
          <w:rFonts w:ascii="Helvetica" w:hAnsi="Helvetica" w:cs="DGKOB A+ Helvetica"/>
          <w:sz w:val="18"/>
          <w:szCs w:val="18"/>
        </w:rPr>
        <w:t xml:space="preserve"> Register for electronic credentials to sign or submit filings.</w:t>
      </w:r>
    </w:p>
    <w:p w:rsidRPr="00AE1ECB" w:rsidR="008D4C81" w:rsidP="009077C3" w:rsidRDefault="008D4C81" w14:paraId="244C7C98" w14:textId="77777777">
      <w:pPr>
        <w:tabs>
          <w:tab w:val="clear" w:pos="432"/>
          <w:tab w:val="left" w:pos="270"/>
        </w:tabs>
        <w:spacing w:line="240" w:lineRule="auto"/>
        <w:ind w:firstLine="0"/>
        <w:rPr>
          <w:rFonts w:ascii="Helvetica" w:hAnsi="Helvetica" w:cs="DGKOB A+ Helvetica"/>
          <w:sz w:val="18"/>
          <w:szCs w:val="18"/>
        </w:rPr>
      </w:pPr>
      <w:r w:rsidRPr="00AE1ECB">
        <w:rPr>
          <w:rFonts w:ascii="Helvetica" w:hAnsi="Helvetica" w:cs="DGKOB A+ Helvetica"/>
          <w:sz w:val="18"/>
          <w:szCs w:val="18"/>
        </w:rPr>
        <w:sym w:font="Symbol" w:char="F0B7"/>
      </w:r>
      <w:r w:rsidRPr="00AE1ECB">
        <w:rPr>
          <w:rFonts w:ascii="Helvetica" w:hAnsi="Helvetica" w:cs="DGKOB A+ Helvetica"/>
          <w:sz w:val="18"/>
          <w:szCs w:val="18"/>
        </w:rPr>
        <w:t xml:space="preserve"> View forms and related instructions.</w:t>
      </w:r>
    </w:p>
    <w:p w:rsidRPr="00AE1ECB" w:rsidR="008D4C81" w:rsidP="009077C3" w:rsidRDefault="008D4C81" w14:paraId="244C7C99" w14:textId="77777777">
      <w:pPr>
        <w:tabs>
          <w:tab w:val="clear" w:pos="432"/>
          <w:tab w:val="left" w:pos="270"/>
        </w:tabs>
        <w:spacing w:line="240" w:lineRule="auto"/>
        <w:ind w:left="173" w:hanging="173"/>
        <w:rPr>
          <w:rFonts w:ascii="Helvetica" w:hAnsi="Helvetica" w:cs="DGKOB A+ Helvetica"/>
          <w:sz w:val="18"/>
          <w:szCs w:val="18"/>
        </w:rPr>
      </w:pPr>
      <w:r w:rsidRPr="00AE1ECB">
        <w:rPr>
          <w:rFonts w:ascii="Helvetica" w:hAnsi="Helvetica" w:cs="DGKOB A+ Helvetica"/>
          <w:sz w:val="18"/>
          <w:szCs w:val="18"/>
        </w:rPr>
        <w:sym w:font="Symbol" w:char="F0B7"/>
      </w:r>
      <w:r w:rsidRPr="00AE1ECB">
        <w:rPr>
          <w:rFonts w:ascii="Helvetica" w:hAnsi="Helvetica" w:cs="DGKOB A+ Helvetica"/>
          <w:sz w:val="18"/>
          <w:szCs w:val="18"/>
        </w:rPr>
        <w:t xml:space="preserve"> Get information regarding EFAST2, including approved software vendors.</w:t>
      </w:r>
    </w:p>
    <w:p w:rsidRPr="00AE1ECB" w:rsidR="008D4C81" w:rsidP="00B20591" w:rsidRDefault="008D4C81" w14:paraId="244C7C9A" w14:textId="77777777">
      <w:pPr>
        <w:tabs>
          <w:tab w:val="clear" w:pos="432"/>
          <w:tab w:val="left" w:pos="270"/>
        </w:tabs>
        <w:spacing w:line="240" w:lineRule="auto"/>
        <w:ind w:left="173" w:hanging="173"/>
        <w:rPr>
          <w:rFonts w:ascii="Helvetica" w:hAnsi="Helvetica" w:cs="DGKOB A+ Helvetica"/>
          <w:sz w:val="18"/>
          <w:szCs w:val="18"/>
        </w:rPr>
      </w:pPr>
      <w:r w:rsidRPr="00AE1ECB">
        <w:rPr>
          <w:rFonts w:ascii="Helvetica" w:hAnsi="Helvetica" w:cs="DGKOB A+ Helvetica"/>
          <w:sz w:val="18"/>
          <w:szCs w:val="18"/>
        </w:rPr>
        <w:sym w:font="Symbol" w:char="F0B7"/>
      </w:r>
      <w:r w:rsidRPr="00AE1ECB" w:rsidR="007C4948">
        <w:rPr>
          <w:rFonts w:ascii="Helvetica" w:hAnsi="Helvetica" w:cs="DGKOB A+ Helvetica"/>
          <w:sz w:val="18"/>
          <w:szCs w:val="18"/>
        </w:rPr>
        <w:t xml:space="preserve"> </w:t>
      </w:r>
      <w:r w:rsidRPr="00AE1ECB">
        <w:rPr>
          <w:rFonts w:ascii="Helvetica" w:hAnsi="Helvetica" w:cs="DGKOB A+ Helvetica"/>
          <w:sz w:val="18"/>
          <w:szCs w:val="18"/>
        </w:rPr>
        <w:t xml:space="preserve">See answers to frequently asked questions about the Form 5500-SF, the Form </w:t>
      </w:r>
      <w:proofErr w:type="gramStart"/>
      <w:r w:rsidRPr="00AE1ECB">
        <w:rPr>
          <w:rFonts w:ascii="Helvetica" w:hAnsi="Helvetica" w:cs="DGKOB A+ Helvetica"/>
          <w:sz w:val="18"/>
          <w:szCs w:val="18"/>
        </w:rPr>
        <w:t>5500</w:t>
      </w:r>
      <w:proofErr w:type="gramEnd"/>
      <w:r w:rsidRPr="00AE1ECB">
        <w:rPr>
          <w:rFonts w:ascii="Helvetica" w:hAnsi="Helvetica" w:cs="DGKOB A+ Helvetica"/>
          <w:sz w:val="18"/>
          <w:szCs w:val="18"/>
        </w:rPr>
        <w:t xml:space="preserve"> and its schedules, and EFAST2.</w:t>
      </w:r>
    </w:p>
    <w:p w:rsidRPr="00AE1ECB" w:rsidR="008D4C81" w:rsidP="00B20591" w:rsidRDefault="008D4C81" w14:paraId="244C7C9B" w14:textId="77777777">
      <w:pPr>
        <w:tabs>
          <w:tab w:val="clear" w:pos="432"/>
          <w:tab w:val="left" w:pos="270"/>
        </w:tabs>
        <w:spacing w:line="240" w:lineRule="auto"/>
        <w:ind w:left="173" w:hanging="173"/>
        <w:rPr>
          <w:rFonts w:ascii="Helvetica" w:hAnsi="Helvetica" w:cs="DGKOB A+ Helvetica"/>
          <w:sz w:val="18"/>
          <w:szCs w:val="18"/>
        </w:rPr>
      </w:pPr>
      <w:r w:rsidRPr="00AE1ECB">
        <w:rPr>
          <w:rFonts w:ascii="Helvetica" w:hAnsi="Helvetica" w:cs="DGKOB A+ Helvetica"/>
          <w:sz w:val="18"/>
          <w:szCs w:val="18"/>
        </w:rPr>
        <w:sym w:font="Symbol" w:char="F0B7"/>
      </w:r>
      <w:r w:rsidRPr="00AE1ECB" w:rsidR="007C4948">
        <w:rPr>
          <w:rFonts w:ascii="Helvetica" w:hAnsi="Helvetica" w:cs="DGKOB A+ Helvetica"/>
          <w:sz w:val="18"/>
          <w:szCs w:val="18"/>
        </w:rPr>
        <w:t xml:space="preserve"> </w:t>
      </w:r>
      <w:r w:rsidRPr="00AE1ECB">
        <w:rPr>
          <w:rFonts w:ascii="Helvetica" w:hAnsi="Helvetica" w:cs="DGKOB A+ Helvetica"/>
          <w:sz w:val="18"/>
          <w:szCs w:val="18"/>
        </w:rPr>
        <w:t>Access the main EBSA and DOL websites for news,</w:t>
      </w:r>
      <w:r w:rsidRPr="00AE1ECB" w:rsidR="00206675">
        <w:rPr>
          <w:rFonts w:ascii="Helvetica" w:hAnsi="Helvetica" w:cs="DGKOB A+ Helvetica"/>
          <w:sz w:val="18"/>
          <w:szCs w:val="18"/>
        </w:rPr>
        <w:t xml:space="preserve"> regulations, and publications.</w:t>
      </w:r>
    </w:p>
    <w:p w:rsidRPr="00AE1ECB" w:rsidR="008D4C81" w:rsidP="00B20591" w:rsidRDefault="008D4C81" w14:paraId="244C7C9C" w14:textId="77777777">
      <w:pPr>
        <w:tabs>
          <w:tab w:val="clear" w:pos="432"/>
          <w:tab w:val="left" w:pos="270"/>
        </w:tabs>
        <w:spacing w:before="60" w:line="240" w:lineRule="auto"/>
        <w:ind w:firstLine="0"/>
        <w:rPr>
          <w:rFonts w:ascii="Helvetica" w:hAnsi="Helvetica" w:cs="DGKOB A+ Helvetica"/>
          <w:sz w:val="18"/>
          <w:szCs w:val="18"/>
        </w:rPr>
      </w:pPr>
      <w:r w:rsidRPr="00AE1ECB">
        <w:rPr>
          <w:rFonts w:ascii="Helvetica" w:hAnsi="Helvetica" w:cs="DGKOB A+ Helvetica"/>
          <w:sz w:val="18"/>
          <w:szCs w:val="18"/>
        </w:rPr>
        <w:tab/>
        <w:t xml:space="preserve">You can access the IRS website 24 hours a day, 7 days a week at </w:t>
      </w:r>
      <w:r w:rsidRPr="00AE1ECB">
        <w:rPr>
          <w:rFonts w:ascii="Helvetica" w:hAnsi="Helvetica" w:cs="DGKOC C+ Helvetica"/>
          <w:i/>
          <w:iCs/>
          <w:sz w:val="18"/>
          <w:szCs w:val="18"/>
        </w:rPr>
        <w:t>www.irs.gov</w:t>
      </w:r>
      <w:r w:rsidRPr="00AE1ECB">
        <w:rPr>
          <w:rFonts w:ascii="Helvetica" w:hAnsi="Helvetica" w:cs="DGKOB A+ Helvetica"/>
          <w:sz w:val="18"/>
          <w:szCs w:val="18"/>
        </w:rPr>
        <w:t xml:space="preserve"> to:</w:t>
      </w:r>
    </w:p>
    <w:p w:rsidRPr="00AE1ECB" w:rsidR="008D4C81" w:rsidP="00B20591" w:rsidRDefault="008D4C81" w14:paraId="244C7C9D" w14:textId="77777777">
      <w:pPr>
        <w:tabs>
          <w:tab w:val="clear" w:pos="432"/>
          <w:tab w:val="left" w:pos="270"/>
        </w:tabs>
        <w:spacing w:before="60" w:line="240" w:lineRule="auto"/>
        <w:ind w:firstLine="0"/>
        <w:rPr>
          <w:rFonts w:ascii="Helvetica" w:hAnsi="Helvetica" w:cs="DGKOB A+ Helvetica"/>
          <w:sz w:val="18"/>
          <w:szCs w:val="18"/>
        </w:rPr>
      </w:pPr>
      <w:r w:rsidRPr="00AE1ECB">
        <w:rPr>
          <w:rFonts w:ascii="Helvetica" w:hAnsi="Helvetica" w:cs="DGKOB A+ Helvetica"/>
          <w:sz w:val="18"/>
          <w:szCs w:val="18"/>
        </w:rPr>
        <w:sym w:font="Symbol" w:char="F0B7"/>
      </w:r>
      <w:r w:rsidRPr="00AE1ECB" w:rsidR="007C4948">
        <w:rPr>
          <w:rFonts w:ascii="Helvetica" w:hAnsi="Helvetica" w:cs="DGKOB A+ Helvetica"/>
          <w:sz w:val="18"/>
          <w:szCs w:val="18"/>
        </w:rPr>
        <w:t xml:space="preserve"> </w:t>
      </w:r>
      <w:r w:rsidRPr="00AE1ECB">
        <w:rPr>
          <w:rFonts w:ascii="Helvetica" w:hAnsi="Helvetica" w:cs="DGKOB A+ Helvetica"/>
          <w:sz w:val="18"/>
          <w:szCs w:val="18"/>
        </w:rPr>
        <w:t>View forms, instructions, and publications.</w:t>
      </w:r>
    </w:p>
    <w:p w:rsidRPr="00AE1ECB" w:rsidR="008D4C81" w:rsidP="002222E3" w:rsidRDefault="008D4C81" w14:paraId="244C7C9E" w14:textId="77777777">
      <w:pPr>
        <w:tabs>
          <w:tab w:val="clear" w:pos="432"/>
          <w:tab w:val="left" w:pos="270"/>
        </w:tabs>
        <w:spacing w:line="240" w:lineRule="auto"/>
        <w:ind w:firstLine="0"/>
        <w:rPr>
          <w:rFonts w:ascii="Helvetica" w:hAnsi="Helvetica" w:cs="DGKOB A+ Helvetica"/>
          <w:sz w:val="18"/>
          <w:szCs w:val="18"/>
        </w:rPr>
      </w:pPr>
      <w:r w:rsidRPr="00AE1ECB">
        <w:rPr>
          <w:rFonts w:ascii="Helvetica" w:hAnsi="Helvetica" w:cs="DGKOB A+ Helvetica"/>
          <w:sz w:val="18"/>
          <w:szCs w:val="18"/>
        </w:rPr>
        <w:sym w:font="Symbol" w:char="F0B7"/>
      </w:r>
      <w:r w:rsidRPr="00AE1ECB">
        <w:rPr>
          <w:rFonts w:ascii="Helvetica" w:hAnsi="Helvetica" w:cs="DGKOB A+ Helvetica"/>
          <w:sz w:val="18"/>
          <w:szCs w:val="18"/>
        </w:rPr>
        <w:t xml:space="preserve"> See answers to frequently asked tax questions.</w:t>
      </w:r>
    </w:p>
    <w:p w:rsidRPr="00AE1ECB" w:rsidR="008D4C81" w:rsidP="002222E3" w:rsidRDefault="008D4C81" w14:paraId="244C7C9F" w14:textId="77777777">
      <w:pPr>
        <w:tabs>
          <w:tab w:val="clear" w:pos="432"/>
          <w:tab w:val="left" w:pos="270"/>
        </w:tabs>
        <w:spacing w:line="240" w:lineRule="auto"/>
        <w:ind w:firstLine="0"/>
        <w:rPr>
          <w:rFonts w:ascii="Helvetica" w:hAnsi="Helvetica" w:cs="DGKOB A+ Helvetica"/>
          <w:sz w:val="18"/>
          <w:szCs w:val="18"/>
        </w:rPr>
      </w:pPr>
      <w:r w:rsidRPr="00AE1ECB">
        <w:rPr>
          <w:rFonts w:ascii="Helvetica" w:hAnsi="Helvetica" w:cs="DGKOB A+ Helvetica"/>
          <w:sz w:val="18"/>
          <w:szCs w:val="18"/>
        </w:rPr>
        <w:sym w:font="Symbol" w:char="F0B7"/>
      </w:r>
      <w:r w:rsidRPr="00AE1ECB" w:rsidR="007C4948">
        <w:rPr>
          <w:rFonts w:ascii="Helvetica" w:hAnsi="Helvetica" w:cs="DGKOB A+ Helvetica"/>
          <w:sz w:val="18"/>
          <w:szCs w:val="18"/>
        </w:rPr>
        <w:t xml:space="preserve"> </w:t>
      </w:r>
      <w:r w:rsidRPr="00AE1ECB">
        <w:rPr>
          <w:rFonts w:ascii="Helvetica" w:hAnsi="Helvetica" w:cs="DGKOB A+ Helvetica"/>
          <w:sz w:val="18"/>
          <w:szCs w:val="18"/>
        </w:rPr>
        <w:t>Search publications on-line by topic or keyword.</w:t>
      </w:r>
    </w:p>
    <w:p w:rsidRPr="00AE1ECB" w:rsidR="008D4C81" w:rsidP="002222E3" w:rsidRDefault="008D4C81" w14:paraId="244C7CA0" w14:textId="77777777">
      <w:pPr>
        <w:tabs>
          <w:tab w:val="clear" w:pos="432"/>
          <w:tab w:val="left" w:pos="270"/>
        </w:tabs>
        <w:spacing w:line="240" w:lineRule="auto"/>
        <w:ind w:firstLine="0"/>
        <w:rPr>
          <w:rFonts w:ascii="Helvetica" w:hAnsi="Helvetica" w:cs="DGKOB A+ Helvetica"/>
          <w:sz w:val="18"/>
          <w:szCs w:val="18"/>
        </w:rPr>
      </w:pPr>
      <w:r w:rsidRPr="00AE1ECB">
        <w:rPr>
          <w:rFonts w:ascii="Helvetica" w:hAnsi="Helvetica" w:cs="DGKOB A+ Helvetica"/>
          <w:sz w:val="18"/>
          <w:szCs w:val="18"/>
        </w:rPr>
        <w:sym w:font="Symbol" w:char="F0B7"/>
      </w:r>
      <w:r w:rsidRPr="00AE1ECB" w:rsidR="007C4948">
        <w:rPr>
          <w:rFonts w:ascii="Helvetica" w:hAnsi="Helvetica" w:cs="DGKOB A+ Helvetica"/>
          <w:sz w:val="18"/>
          <w:szCs w:val="18"/>
        </w:rPr>
        <w:t xml:space="preserve"> </w:t>
      </w:r>
      <w:r w:rsidRPr="00AE1ECB">
        <w:rPr>
          <w:rFonts w:ascii="Helvetica" w:hAnsi="Helvetica" w:cs="DGKOB A+ Helvetica"/>
          <w:sz w:val="18"/>
          <w:szCs w:val="18"/>
        </w:rPr>
        <w:t>Send comments or request help by e-mail.</w:t>
      </w:r>
    </w:p>
    <w:p w:rsidRPr="00AE1ECB" w:rsidR="008D4C81" w:rsidP="002222E3" w:rsidRDefault="008D4C81" w14:paraId="244C7CA1" w14:textId="77777777">
      <w:pPr>
        <w:tabs>
          <w:tab w:val="clear" w:pos="432"/>
          <w:tab w:val="left" w:pos="270"/>
        </w:tabs>
        <w:spacing w:line="240" w:lineRule="auto"/>
        <w:ind w:firstLine="0"/>
        <w:rPr>
          <w:rFonts w:ascii="Helvetica" w:hAnsi="Helvetica" w:cs="DGKOB A+ Helvetica"/>
          <w:sz w:val="18"/>
          <w:szCs w:val="18"/>
        </w:rPr>
      </w:pPr>
      <w:r w:rsidRPr="00AE1ECB">
        <w:rPr>
          <w:rFonts w:ascii="Helvetica" w:hAnsi="Helvetica" w:cs="DGKOB A+ Helvetica"/>
          <w:sz w:val="18"/>
          <w:szCs w:val="18"/>
        </w:rPr>
        <w:sym w:font="Symbol" w:char="F0B7"/>
      </w:r>
      <w:r w:rsidRPr="00AE1ECB" w:rsidR="007C4948">
        <w:rPr>
          <w:rFonts w:ascii="Helvetica" w:hAnsi="Helvetica" w:cs="DGKOB A+ Helvetica"/>
          <w:sz w:val="18"/>
          <w:szCs w:val="18"/>
        </w:rPr>
        <w:t xml:space="preserve"> </w:t>
      </w:r>
      <w:r w:rsidRPr="00AE1ECB">
        <w:rPr>
          <w:rFonts w:ascii="Helvetica" w:hAnsi="Helvetica" w:cs="DGKOB A+ Helvetica"/>
          <w:sz w:val="18"/>
          <w:szCs w:val="18"/>
        </w:rPr>
        <w:t>Sign up to receive local a</w:t>
      </w:r>
      <w:r w:rsidRPr="00AE1ECB" w:rsidR="00620548">
        <w:rPr>
          <w:rFonts w:ascii="Helvetica" w:hAnsi="Helvetica" w:cs="DGKOB A+ Helvetica"/>
          <w:sz w:val="18"/>
          <w:szCs w:val="18"/>
        </w:rPr>
        <w:t>nd national tax news by e-mail.</w:t>
      </w:r>
    </w:p>
    <w:p w:rsidR="008D4C81" w:rsidP="002222E3" w:rsidRDefault="008D4C81" w14:paraId="244C7CA2" w14:textId="77777777">
      <w:pPr>
        <w:tabs>
          <w:tab w:val="clear" w:pos="432"/>
          <w:tab w:val="left" w:pos="270"/>
        </w:tabs>
        <w:spacing w:before="60" w:line="240" w:lineRule="auto"/>
        <w:ind w:firstLine="0"/>
        <w:rPr>
          <w:rFonts w:ascii="Helvetica" w:hAnsi="Helvetica" w:cs="DGKOB A+ Helvetica"/>
          <w:sz w:val="18"/>
          <w:szCs w:val="18"/>
        </w:rPr>
      </w:pPr>
      <w:r w:rsidRPr="00AE1ECB">
        <w:rPr>
          <w:rFonts w:ascii="Helvetica" w:hAnsi="Helvetica" w:cs="DGKOB A+ Helvetica"/>
          <w:sz w:val="18"/>
          <w:szCs w:val="18"/>
        </w:rPr>
        <w:tab/>
        <w:t xml:space="preserve">You can order </w:t>
      </w:r>
      <w:r w:rsidRPr="00AE1ECB" w:rsidR="004C247E">
        <w:rPr>
          <w:rFonts w:ascii="Helvetica" w:hAnsi="Helvetica" w:cs="DGKOB A+ Helvetica"/>
          <w:sz w:val="18"/>
          <w:szCs w:val="18"/>
        </w:rPr>
        <w:t xml:space="preserve">other </w:t>
      </w:r>
      <w:r w:rsidRPr="00AE1ECB" w:rsidR="0076266A">
        <w:rPr>
          <w:rFonts w:ascii="Helvetica" w:hAnsi="Helvetica" w:cs="DGKOB A+ Helvetica"/>
          <w:sz w:val="18"/>
          <w:szCs w:val="18"/>
        </w:rPr>
        <w:t xml:space="preserve">IRS </w:t>
      </w:r>
      <w:r w:rsidRPr="00AE1ECB">
        <w:rPr>
          <w:rFonts w:ascii="Helvetica" w:hAnsi="Helvetica" w:cs="DGKOB A+ Helvetica"/>
          <w:sz w:val="18"/>
          <w:szCs w:val="18"/>
        </w:rPr>
        <w:t xml:space="preserve">forms and publications </w:t>
      </w:r>
      <w:r w:rsidR="00023024">
        <w:rPr>
          <w:rFonts w:ascii="Helvetica" w:hAnsi="Helvetica" w:cs="DGKOB A+ Helvetica"/>
          <w:sz w:val="18"/>
          <w:szCs w:val="18"/>
        </w:rPr>
        <w:t>at http://www.irs.gov/orderforms</w:t>
      </w:r>
      <w:r w:rsidRPr="00AE1ECB">
        <w:rPr>
          <w:rFonts w:ascii="Helvetica" w:hAnsi="Helvetica" w:cs="DGKOB A+ Helvetica"/>
          <w:sz w:val="18"/>
          <w:szCs w:val="18"/>
        </w:rPr>
        <w:t xml:space="preserve">. You can order EBSA publications by calling </w:t>
      </w:r>
      <w:r w:rsidRPr="00AE1ECB">
        <w:rPr>
          <w:rFonts w:ascii="Helvetica" w:hAnsi="Helvetica" w:cs="DGKOC D+ Helvetica"/>
          <w:b/>
          <w:bCs/>
          <w:sz w:val="18"/>
          <w:szCs w:val="18"/>
        </w:rPr>
        <w:t>1-866-444-EBSA</w:t>
      </w:r>
      <w:r w:rsidRPr="00AE1ECB">
        <w:rPr>
          <w:rFonts w:ascii="Helvetica" w:hAnsi="Helvetica" w:cs="DGKOB A+ Helvetica"/>
          <w:sz w:val="18"/>
          <w:szCs w:val="18"/>
        </w:rPr>
        <w:t xml:space="preserve"> (3272).</w:t>
      </w:r>
    </w:p>
    <w:p w:rsidRPr="00AE1ECB" w:rsidR="007040F0" w:rsidP="0063377C" w:rsidRDefault="007040F0" w14:paraId="244C7CA3" w14:textId="77777777">
      <w:pPr>
        <w:pBdr>
          <w:bottom w:val="single" w:color="auto" w:sz="18" w:space="1"/>
        </w:pBdr>
        <w:tabs>
          <w:tab w:val="clear" w:pos="432"/>
          <w:tab w:val="left" w:pos="270"/>
        </w:tabs>
        <w:spacing w:before="60" w:line="240" w:lineRule="auto"/>
        <w:ind w:firstLine="0"/>
        <w:rPr>
          <w:rFonts w:ascii="Helvetica" w:hAnsi="Helvetica" w:cs="DGKOB A+ Helvetica"/>
          <w:sz w:val="18"/>
          <w:szCs w:val="18"/>
        </w:rPr>
      </w:pPr>
    </w:p>
    <w:p w:rsidRPr="00AE1ECB" w:rsidR="008D4C81" w:rsidP="0063377C" w:rsidRDefault="008D4C81" w14:paraId="244C7CA4" w14:textId="77777777">
      <w:pPr>
        <w:tabs>
          <w:tab w:val="clear" w:pos="432"/>
          <w:tab w:val="left" w:pos="270"/>
        </w:tabs>
        <w:spacing w:before="60" w:line="240" w:lineRule="auto"/>
        <w:ind w:firstLine="0"/>
        <w:rPr>
          <w:rFonts w:ascii="Helvetica" w:hAnsi="Helvetica" w:cs="DGKOC D+ Helvetica"/>
          <w:b/>
          <w:bCs/>
          <w:sz w:val="26"/>
          <w:szCs w:val="26"/>
        </w:rPr>
      </w:pPr>
      <w:r w:rsidRPr="00AE1ECB">
        <w:rPr>
          <w:rFonts w:ascii="Helvetica" w:hAnsi="Helvetica" w:cs="DGKOC D+ Helvetica"/>
          <w:b/>
          <w:bCs/>
          <w:sz w:val="26"/>
          <w:szCs w:val="26"/>
        </w:rPr>
        <w:t>Section 1: Who Must File</w:t>
      </w:r>
    </w:p>
    <w:p w:rsidRPr="00AE1ECB" w:rsidR="008D4C81" w:rsidP="002222E3" w:rsidRDefault="008D4C81" w14:paraId="244C7CA5" w14:textId="77777777">
      <w:pPr>
        <w:tabs>
          <w:tab w:val="clear" w:pos="432"/>
          <w:tab w:val="left" w:pos="270"/>
        </w:tabs>
        <w:spacing w:before="60" w:line="240" w:lineRule="auto"/>
        <w:ind w:firstLine="0"/>
        <w:rPr>
          <w:rFonts w:ascii="Helvetica" w:hAnsi="Helvetica" w:cs="DGKOB A+ Helvetica"/>
          <w:sz w:val="18"/>
          <w:szCs w:val="18"/>
        </w:rPr>
      </w:pPr>
      <w:r w:rsidRPr="00AE1ECB">
        <w:rPr>
          <w:rFonts w:ascii="Helvetica" w:hAnsi="Helvetica" w:cs="DGKOB A+ Helvetica"/>
          <w:sz w:val="18"/>
          <w:szCs w:val="18"/>
        </w:rPr>
        <w:t>A return/report must be filed every year for every pension benefit plan, welfare benefit plan, and for every entity that files as a DFE as specified below (pursuant to Code section 6058 and ERISA sections 104 and 4065).</w:t>
      </w:r>
    </w:p>
    <w:p w:rsidR="008D4C81" w:rsidP="0063377C" w:rsidRDefault="008D4C81" w14:paraId="244C7CA6" w14:textId="786EEED7">
      <w:pPr>
        <w:tabs>
          <w:tab w:val="clear" w:pos="432"/>
          <w:tab w:val="left" w:pos="270"/>
        </w:tabs>
        <w:spacing w:before="60" w:line="240" w:lineRule="auto"/>
        <w:ind w:firstLine="0"/>
        <w:rPr>
          <w:rFonts w:ascii="Helvetica" w:hAnsi="Helvetica" w:cs="DGKOB A+ Helvetica"/>
          <w:sz w:val="18"/>
          <w:szCs w:val="18"/>
        </w:rPr>
      </w:pPr>
      <w:r w:rsidRPr="00AE1ECB">
        <w:rPr>
          <w:rFonts w:ascii="Helvetica" w:hAnsi="Helvetica" w:cs="DGKOB A+ Helvetica"/>
          <w:sz w:val="18"/>
          <w:szCs w:val="18"/>
        </w:rPr>
        <w:tab/>
        <w:t>If you are a small plan (generally under 100 participants at the beginning of the plan year), you may be eligible to file the Form 5500-SF instead of the Form 5500. For more information, see the instructions to the Form 5500-SF.</w:t>
      </w:r>
    </w:p>
    <w:p w:rsidR="003055AC" w:rsidP="005D25FF" w:rsidRDefault="003055AC" w14:paraId="6D577D29" w14:textId="77777777">
      <w:pPr>
        <w:tabs>
          <w:tab w:val="clear" w:pos="432"/>
        </w:tabs>
        <w:spacing w:line="240" w:lineRule="auto"/>
        <w:ind w:firstLine="0"/>
        <w:rPr>
          <w:rFonts w:ascii="Helvetica" w:hAnsi="Helvetica"/>
          <w:b/>
          <w:bCs/>
          <w:sz w:val="22"/>
          <w:szCs w:val="22"/>
        </w:rPr>
      </w:pPr>
    </w:p>
    <w:p w:rsidRPr="00AE1ECB" w:rsidR="008D4C81" w:rsidP="005D25FF" w:rsidRDefault="008D4C81" w14:paraId="244C7CA7" w14:textId="6EAFE7AB">
      <w:pPr>
        <w:tabs>
          <w:tab w:val="clear" w:pos="432"/>
        </w:tabs>
        <w:spacing w:line="240" w:lineRule="auto"/>
        <w:ind w:firstLine="0"/>
        <w:rPr>
          <w:rFonts w:ascii="Helvetica" w:hAnsi="Helvetica"/>
          <w:b/>
          <w:bCs/>
          <w:sz w:val="22"/>
          <w:szCs w:val="22"/>
        </w:rPr>
      </w:pPr>
      <w:r w:rsidRPr="00AE1ECB">
        <w:rPr>
          <w:rFonts w:ascii="Helvetica" w:hAnsi="Helvetica"/>
          <w:b/>
          <w:bCs/>
          <w:sz w:val="22"/>
          <w:szCs w:val="22"/>
        </w:rPr>
        <w:t>Pension Benefit Plan</w:t>
      </w:r>
    </w:p>
    <w:p w:rsidRPr="00AE1ECB" w:rsidR="008D4C81" w:rsidP="0063377C" w:rsidRDefault="008D4C81" w14:paraId="244C7CA8" w14:textId="77777777">
      <w:pPr>
        <w:tabs>
          <w:tab w:val="clear" w:pos="432"/>
          <w:tab w:val="left" w:pos="270"/>
        </w:tabs>
        <w:spacing w:before="60" w:line="240" w:lineRule="auto"/>
        <w:ind w:firstLine="0"/>
        <w:rPr>
          <w:rFonts w:ascii="Helvetica" w:hAnsi="Helvetica" w:cs="DGKOB A+ Helvetica"/>
          <w:sz w:val="18"/>
          <w:szCs w:val="18"/>
        </w:rPr>
      </w:pPr>
      <w:r w:rsidRPr="00AE1ECB">
        <w:rPr>
          <w:rFonts w:ascii="Helvetica" w:hAnsi="Helvetica" w:cs="DGKOB A+ Helvetica"/>
          <w:sz w:val="18"/>
          <w:szCs w:val="18"/>
        </w:rPr>
        <w:t xml:space="preserve">All pension benefit plans covered by ERISA must file an annual return/report except as provided in this section. The return/ report must be filed </w:t>
      </w:r>
      <w:proofErr w:type="gramStart"/>
      <w:r w:rsidRPr="00AE1ECB">
        <w:rPr>
          <w:rFonts w:ascii="Helvetica" w:hAnsi="Helvetica" w:cs="DGKOB A+ Helvetica"/>
          <w:sz w:val="18"/>
          <w:szCs w:val="18"/>
        </w:rPr>
        <w:t>whether or not</w:t>
      </w:r>
      <w:proofErr w:type="gramEnd"/>
      <w:r w:rsidRPr="00AE1ECB">
        <w:rPr>
          <w:rFonts w:ascii="Helvetica" w:hAnsi="Helvetica" w:cs="DGKOB A+ Helvetica"/>
          <w:sz w:val="18"/>
          <w:szCs w:val="18"/>
        </w:rPr>
        <w:t xml:space="preserve"> the plan is “tax-qualified,” benefits no longer accrue, contributions were not made this plan year, or contributions are no longer made. Pension benefit plans required to file include both defined benefit plans and defined contribution plans.</w:t>
      </w:r>
    </w:p>
    <w:p w:rsidRPr="00AE1ECB" w:rsidR="008D4C81" w:rsidP="0063377C" w:rsidRDefault="008D4C81" w14:paraId="244C7CA9" w14:textId="77777777">
      <w:pPr>
        <w:tabs>
          <w:tab w:val="clear" w:pos="432"/>
          <w:tab w:val="left" w:pos="270"/>
        </w:tabs>
        <w:spacing w:before="60" w:line="240" w:lineRule="auto"/>
        <w:ind w:firstLine="0"/>
        <w:rPr>
          <w:rFonts w:ascii="Helvetica" w:hAnsi="Helvetica" w:cs="DGKOB A+ Helvetica"/>
          <w:sz w:val="18"/>
          <w:szCs w:val="18"/>
        </w:rPr>
      </w:pPr>
      <w:r w:rsidRPr="00AE1ECB">
        <w:rPr>
          <w:rFonts w:ascii="Helvetica" w:hAnsi="Helvetica" w:cs="DGKOB A+ Helvetica"/>
          <w:sz w:val="18"/>
          <w:szCs w:val="18"/>
        </w:rPr>
        <w:tab/>
        <w:t>The following are among the pension benefit plans for which a return/report must be filed.</w:t>
      </w:r>
    </w:p>
    <w:p w:rsidRPr="00AE1ECB" w:rsidR="008D4C81" w:rsidP="0063377C" w:rsidRDefault="007C4948" w14:paraId="244C7CAA" w14:textId="77777777">
      <w:pPr>
        <w:tabs>
          <w:tab w:val="clear" w:pos="432"/>
          <w:tab w:val="left" w:pos="270"/>
        </w:tabs>
        <w:spacing w:before="60" w:line="240" w:lineRule="auto"/>
        <w:ind w:firstLine="0"/>
        <w:rPr>
          <w:rFonts w:ascii="Helvetica" w:hAnsi="Helvetica" w:cs="DGKOB A+ Helvetica"/>
          <w:sz w:val="18"/>
          <w:szCs w:val="18"/>
        </w:rPr>
      </w:pPr>
      <w:r w:rsidRPr="00AE1ECB">
        <w:rPr>
          <w:rFonts w:ascii="Helvetica" w:hAnsi="Helvetica" w:cs="DGKOB A+ Helvetica"/>
          <w:sz w:val="18"/>
          <w:szCs w:val="18"/>
        </w:rPr>
        <w:tab/>
        <w:t>1.</w:t>
      </w:r>
      <w:r w:rsidRPr="00AE1ECB" w:rsidR="008D4C81">
        <w:rPr>
          <w:rFonts w:ascii="Helvetica" w:hAnsi="Helvetica" w:cs="DGKOB A+ Helvetica"/>
          <w:sz w:val="18"/>
          <w:szCs w:val="18"/>
        </w:rPr>
        <w:t xml:space="preserve"> Profit-sharing plans, stock bonus plans, money purchase plans, 401(k) plans, etc.</w:t>
      </w:r>
    </w:p>
    <w:p w:rsidRPr="00AE1ECB" w:rsidR="008D4C81" w:rsidP="00397934" w:rsidRDefault="0067083D" w14:paraId="244C7CAB" w14:textId="77777777">
      <w:pPr>
        <w:tabs>
          <w:tab w:val="clear" w:pos="432"/>
          <w:tab w:val="left" w:pos="270"/>
        </w:tabs>
        <w:spacing w:line="240" w:lineRule="auto"/>
        <w:ind w:firstLine="0"/>
        <w:rPr>
          <w:rFonts w:ascii="Helvetica" w:hAnsi="Helvetica" w:cs="DGKOB A+ Helvetica"/>
          <w:sz w:val="18"/>
          <w:szCs w:val="18"/>
        </w:rPr>
      </w:pPr>
      <w:r w:rsidRPr="00AE1ECB">
        <w:rPr>
          <w:rFonts w:ascii="Helvetica" w:hAnsi="Helvetica" w:cs="DGKOB A+ Helvetica"/>
          <w:sz w:val="18"/>
          <w:szCs w:val="18"/>
        </w:rPr>
        <w:tab/>
        <w:t xml:space="preserve">2. </w:t>
      </w:r>
      <w:r w:rsidRPr="00AE1ECB" w:rsidR="008D4C81">
        <w:rPr>
          <w:rFonts w:ascii="Helvetica" w:hAnsi="Helvetica" w:cs="DGKOB A+ Helvetica"/>
          <w:sz w:val="18"/>
          <w:szCs w:val="18"/>
        </w:rPr>
        <w:t>Annuity arrangements under Code section 403(b)(1) and custodial accounts established under Code section 403(b)(7) for regulated investment company stock.</w:t>
      </w:r>
      <w:r w:rsidRPr="00AE1ECB" w:rsidR="00EA0084">
        <w:rPr>
          <w:rFonts w:ascii="Helvetica" w:hAnsi="Helvetica" w:cs="DGKOB A+ Helvetica"/>
          <w:sz w:val="18"/>
          <w:szCs w:val="18"/>
        </w:rPr>
        <w:t xml:space="preserve"> For more information regarding filing requirements for 403(b) plans subject to Title I of ERISA, see Field Assistance Bulletins 2009-02 and 2010-01. </w:t>
      </w:r>
    </w:p>
    <w:p w:rsidRPr="00AE1ECB" w:rsidR="008D4C81" w:rsidP="00155E7B" w:rsidRDefault="0067083D" w14:paraId="244C7CAC" w14:textId="77777777">
      <w:pPr>
        <w:tabs>
          <w:tab w:val="clear" w:pos="432"/>
          <w:tab w:val="left" w:pos="270"/>
        </w:tabs>
        <w:spacing w:line="240" w:lineRule="auto"/>
        <w:ind w:firstLine="0"/>
        <w:rPr>
          <w:rFonts w:ascii="Helvetica" w:hAnsi="Helvetica" w:cs="DGKOB A+ Helvetica"/>
          <w:sz w:val="18"/>
          <w:szCs w:val="18"/>
        </w:rPr>
      </w:pPr>
      <w:r w:rsidRPr="00AE1ECB">
        <w:rPr>
          <w:rFonts w:ascii="Helvetica" w:hAnsi="Helvetica" w:cs="DGKOB A+ Helvetica"/>
          <w:sz w:val="18"/>
          <w:szCs w:val="18"/>
        </w:rPr>
        <w:tab/>
        <w:t xml:space="preserve">3. </w:t>
      </w:r>
      <w:r w:rsidRPr="00AE1ECB" w:rsidR="008D4C81">
        <w:rPr>
          <w:rFonts w:ascii="Helvetica" w:hAnsi="Helvetica" w:cs="DGKOB A+ Helvetica"/>
          <w:sz w:val="18"/>
          <w:szCs w:val="18"/>
        </w:rPr>
        <w:t>Individual retirement accounts (IRAs) established by an employer under Code section 408(c).</w:t>
      </w:r>
    </w:p>
    <w:p w:rsidRPr="00AE1ECB" w:rsidR="008D4C81" w:rsidP="002D59B6" w:rsidRDefault="0067083D" w14:paraId="244C7CAD" w14:textId="77777777">
      <w:pPr>
        <w:tabs>
          <w:tab w:val="clear" w:pos="432"/>
          <w:tab w:val="left" w:pos="270"/>
        </w:tabs>
        <w:spacing w:line="240" w:lineRule="auto"/>
        <w:ind w:firstLine="0"/>
        <w:rPr>
          <w:rFonts w:ascii="Helvetica" w:hAnsi="Helvetica" w:cs="DGKOB A+ Helvetica"/>
          <w:sz w:val="18"/>
          <w:szCs w:val="18"/>
        </w:rPr>
      </w:pPr>
      <w:r w:rsidRPr="00AE1ECB">
        <w:rPr>
          <w:rFonts w:ascii="Helvetica" w:hAnsi="Helvetica" w:cs="DGKOB A+ Helvetica"/>
          <w:sz w:val="18"/>
          <w:szCs w:val="18"/>
        </w:rPr>
        <w:tab/>
        <w:t xml:space="preserve">4. </w:t>
      </w:r>
      <w:r w:rsidRPr="00AE1ECB" w:rsidR="008D4C81">
        <w:rPr>
          <w:rFonts w:ascii="Helvetica" w:hAnsi="Helvetica" w:cs="DGKOB A+ Helvetica"/>
          <w:sz w:val="18"/>
          <w:szCs w:val="18"/>
        </w:rPr>
        <w:t>Church pension plans electing coverage under Code section 410(d).</w:t>
      </w:r>
    </w:p>
    <w:p w:rsidRPr="00AE1ECB" w:rsidR="008D4C81" w:rsidP="002D59B6" w:rsidRDefault="0067083D" w14:paraId="244C7CAE" w14:textId="77777777">
      <w:pPr>
        <w:tabs>
          <w:tab w:val="clear" w:pos="432"/>
          <w:tab w:val="left" w:pos="270"/>
        </w:tabs>
        <w:spacing w:line="240" w:lineRule="auto"/>
        <w:ind w:firstLine="0"/>
        <w:rPr>
          <w:rFonts w:ascii="Helvetica" w:hAnsi="Helvetica" w:cs="DGKOB A+ Helvetica"/>
          <w:sz w:val="18"/>
          <w:szCs w:val="18"/>
        </w:rPr>
      </w:pPr>
      <w:r w:rsidRPr="00AE1ECB">
        <w:rPr>
          <w:rFonts w:ascii="Helvetica" w:hAnsi="Helvetica" w:cs="DGKOB A+ Helvetica"/>
          <w:sz w:val="18"/>
          <w:szCs w:val="18"/>
        </w:rPr>
        <w:tab/>
        <w:t xml:space="preserve">5. </w:t>
      </w:r>
      <w:r w:rsidRPr="00AE1ECB" w:rsidR="008D4C81">
        <w:rPr>
          <w:rFonts w:ascii="Helvetica" w:hAnsi="Helvetica" w:cs="DGKOB A+ Helvetica"/>
          <w:sz w:val="18"/>
          <w:szCs w:val="18"/>
        </w:rPr>
        <w:t xml:space="preserve">Pension benefit plans that cover residents of Puerto Rico, the U.S. Virgin Islands, Guam, Wake Island, or American </w:t>
      </w:r>
      <w:r w:rsidRPr="00AE1ECB" w:rsidR="008D4C81">
        <w:rPr>
          <w:rFonts w:ascii="Helvetica" w:hAnsi="Helvetica" w:cs="DGKOB A+ Helvetica"/>
          <w:sz w:val="18"/>
          <w:szCs w:val="18"/>
        </w:rPr>
        <w:lastRenderedPageBreak/>
        <w:t>Samoa. This includes a plan that elects to have the provisions of section 1022(i)(2) of ERISA apply.</w:t>
      </w:r>
    </w:p>
    <w:p w:rsidRPr="00AE1ECB" w:rsidR="00040D0B" w:rsidP="009077C3" w:rsidRDefault="0067083D" w14:paraId="244C7CAF" w14:textId="77777777">
      <w:pPr>
        <w:tabs>
          <w:tab w:val="clear" w:pos="432"/>
          <w:tab w:val="left" w:pos="270"/>
        </w:tabs>
        <w:spacing w:line="240" w:lineRule="auto"/>
        <w:ind w:firstLine="0"/>
        <w:rPr>
          <w:rFonts w:ascii="Helvetica" w:hAnsi="Helvetica" w:cs="DGKOB A+ Helvetica"/>
          <w:sz w:val="18"/>
          <w:szCs w:val="18"/>
        </w:rPr>
      </w:pPr>
      <w:r w:rsidRPr="00AE1ECB">
        <w:rPr>
          <w:rFonts w:ascii="Helvetica" w:hAnsi="Helvetica" w:cs="DGKOB A+ Helvetica"/>
          <w:sz w:val="18"/>
          <w:szCs w:val="18"/>
        </w:rPr>
        <w:tab/>
        <w:t xml:space="preserve">6. </w:t>
      </w:r>
      <w:r w:rsidRPr="00AE1ECB" w:rsidR="008D4C81">
        <w:rPr>
          <w:rFonts w:ascii="Helvetica" w:hAnsi="Helvetica" w:cs="DGKOB A+ Helvetica"/>
          <w:sz w:val="18"/>
          <w:szCs w:val="18"/>
        </w:rPr>
        <w:t>Plans that satisfy the Actual Deferral Percentage requirements of Code section 401(k)(3)(A)(ii) by adopting the ‘‘SIMPLE’’ provisions of section 401(k)(11).</w:t>
      </w:r>
    </w:p>
    <w:p w:rsidR="00001549" w:rsidP="00FB358A" w:rsidRDefault="008D4C81" w14:paraId="244C7CB0" w14:textId="77777777">
      <w:pPr>
        <w:tabs>
          <w:tab w:val="clear" w:pos="432"/>
          <w:tab w:val="left" w:pos="270"/>
        </w:tabs>
        <w:spacing w:before="60" w:line="240" w:lineRule="auto"/>
        <w:ind w:firstLine="0"/>
        <w:rPr>
          <w:rFonts w:ascii="Helvetica" w:hAnsi="Helvetica" w:cs="DGKOB A+ Helvetica"/>
          <w:sz w:val="18"/>
          <w:szCs w:val="18"/>
        </w:rPr>
      </w:pPr>
      <w:r w:rsidRPr="00AE1ECB">
        <w:rPr>
          <w:rFonts w:ascii="Helvetica" w:hAnsi="Helvetica" w:cs="DGKOB A+ Helvetica"/>
          <w:sz w:val="18"/>
          <w:szCs w:val="18"/>
        </w:rPr>
        <w:tab/>
        <w:t xml:space="preserve">See </w:t>
      </w:r>
      <w:r w:rsidRPr="00AE1ECB">
        <w:rPr>
          <w:rFonts w:ascii="Helvetica" w:hAnsi="Helvetica" w:cs="DGKOC C+ Helvetica"/>
          <w:i/>
          <w:iCs/>
          <w:sz w:val="18"/>
          <w:szCs w:val="18"/>
        </w:rPr>
        <w:t xml:space="preserve">What </w:t>
      </w:r>
      <w:proofErr w:type="gramStart"/>
      <w:r w:rsidRPr="00AE1ECB">
        <w:rPr>
          <w:rFonts w:ascii="Helvetica" w:hAnsi="Helvetica" w:cs="DGKOC C+ Helvetica"/>
          <w:i/>
          <w:iCs/>
          <w:sz w:val="18"/>
          <w:szCs w:val="18"/>
        </w:rPr>
        <w:t>To</w:t>
      </w:r>
      <w:proofErr w:type="gramEnd"/>
      <w:r w:rsidRPr="00AE1ECB">
        <w:rPr>
          <w:rFonts w:ascii="Helvetica" w:hAnsi="Helvetica" w:cs="DGKOC C+ Helvetica"/>
          <w:i/>
          <w:iCs/>
          <w:sz w:val="18"/>
          <w:szCs w:val="18"/>
        </w:rPr>
        <w:t xml:space="preserve"> File</w:t>
      </w:r>
      <w:r w:rsidRPr="00AE1ECB">
        <w:rPr>
          <w:rFonts w:ascii="Helvetica" w:hAnsi="Helvetica" w:cs="DGKOB A+ Helvetica"/>
          <w:sz w:val="18"/>
          <w:szCs w:val="18"/>
        </w:rPr>
        <w:t xml:space="preserve"> for more information about what must be completed for pension plans.</w:t>
      </w:r>
    </w:p>
    <w:p w:rsidRPr="00AE1ECB" w:rsidR="008D4C81" w:rsidP="00FB358A" w:rsidRDefault="008D4C81" w14:paraId="244C7CB1" w14:textId="77777777">
      <w:pPr>
        <w:tabs>
          <w:tab w:val="clear" w:pos="432"/>
          <w:tab w:val="left" w:pos="270"/>
        </w:tabs>
        <w:spacing w:before="60" w:line="240" w:lineRule="auto"/>
        <w:ind w:firstLine="0"/>
        <w:rPr>
          <w:rFonts w:ascii="Helvetica" w:hAnsi="Helvetica" w:cs="DGKOC D+ Helvetica"/>
          <w:b/>
          <w:bCs/>
          <w:sz w:val="22"/>
          <w:szCs w:val="22"/>
        </w:rPr>
      </w:pPr>
      <w:r w:rsidRPr="00AE1ECB">
        <w:rPr>
          <w:rFonts w:ascii="Helvetica" w:hAnsi="Helvetica" w:cs="DGKOC D+ Helvetica"/>
          <w:b/>
          <w:bCs/>
          <w:sz w:val="22"/>
          <w:szCs w:val="22"/>
        </w:rPr>
        <w:t>Do Not File a Form 5500 for a Pension Benefit Plan That Is Any of the Following:</w:t>
      </w:r>
    </w:p>
    <w:p w:rsidRPr="00AE1ECB" w:rsidR="008D4C81" w:rsidP="00FB358A" w:rsidRDefault="0067083D" w14:paraId="244C7CB2" w14:textId="77777777">
      <w:pPr>
        <w:tabs>
          <w:tab w:val="clear" w:pos="432"/>
          <w:tab w:val="left" w:pos="270"/>
        </w:tabs>
        <w:spacing w:before="60" w:line="240" w:lineRule="auto"/>
        <w:ind w:firstLine="0"/>
        <w:rPr>
          <w:rFonts w:ascii="Helvetica" w:hAnsi="Helvetica" w:cs="DGKOB A+ Helvetica"/>
          <w:sz w:val="18"/>
          <w:szCs w:val="18"/>
        </w:rPr>
      </w:pPr>
      <w:r w:rsidRPr="00AE1ECB">
        <w:rPr>
          <w:rFonts w:ascii="Helvetica" w:hAnsi="Helvetica" w:cs="DGKOB A+ Helvetica"/>
          <w:sz w:val="18"/>
          <w:szCs w:val="18"/>
        </w:rPr>
        <w:tab/>
        <w:t xml:space="preserve">1. </w:t>
      </w:r>
      <w:r w:rsidRPr="00AE1ECB" w:rsidR="008D4C81">
        <w:rPr>
          <w:rFonts w:ascii="Helvetica" w:hAnsi="Helvetica" w:cs="DGKOB A+ Helvetica"/>
          <w:sz w:val="18"/>
          <w:szCs w:val="18"/>
        </w:rPr>
        <w:t>An unfunded excess benefit plan. See ERISA section 4(b)(5).</w:t>
      </w:r>
    </w:p>
    <w:p w:rsidRPr="00AE1ECB" w:rsidR="008D4C81" w:rsidP="00397934" w:rsidRDefault="008D4C81" w14:paraId="244C7CB3" w14:textId="77777777">
      <w:pPr>
        <w:tabs>
          <w:tab w:val="clear" w:pos="432"/>
          <w:tab w:val="left" w:pos="270"/>
        </w:tabs>
        <w:spacing w:line="240" w:lineRule="auto"/>
        <w:ind w:firstLine="0"/>
        <w:rPr>
          <w:rFonts w:ascii="Helvetica" w:hAnsi="Helvetica" w:cs="DGKOB A+ Helvetica"/>
          <w:sz w:val="18"/>
          <w:szCs w:val="18"/>
        </w:rPr>
      </w:pPr>
      <w:r w:rsidRPr="00AE1ECB">
        <w:rPr>
          <w:rFonts w:ascii="Helvetica" w:hAnsi="Helvetica" w:cs="DGKOB A+ Helvetica"/>
          <w:sz w:val="18"/>
          <w:szCs w:val="18"/>
        </w:rPr>
        <w:tab/>
        <w:t>2. An annuity or custodial account arrangement under Code sections 403(b)(1) or (7) not established or maintained by an employer as described in DOL Regulation 29 CFR 2510.3-2(f).</w:t>
      </w:r>
    </w:p>
    <w:p w:rsidRPr="00AE1ECB" w:rsidR="008D4C81" w:rsidP="00155E7B" w:rsidRDefault="0067083D" w14:paraId="244C7CB4" w14:textId="77777777">
      <w:pPr>
        <w:tabs>
          <w:tab w:val="clear" w:pos="432"/>
          <w:tab w:val="left" w:pos="270"/>
        </w:tabs>
        <w:spacing w:line="240" w:lineRule="auto"/>
        <w:ind w:firstLine="0"/>
        <w:rPr>
          <w:rFonts w:ascii="Helvetica" w:hAnsi="Helvetica" w:cs="DGKOB A+ Helvetica"/>
          <w:sz w:val="18"/>
          <w:szCs w:val="18"/>
        </w:rPr>
      </w:pPr>
      <w:r w:rsidRPr="00AE1ECB">
        <w:rPr>
          <w:rFonts w:ascii="Helvetica" w:hAnsi="Helvetica" w:cs="DGKOB A+ Helvetica"/>
          <w:sz w:val="18"/>
          <w:szCs w:val="18"/>
        </w:rPr>
        <w:tab/>
        <w:t xml:space="preserve">3. </w:t>
      </w:r>
      <w:r w:rsidRPr="00AE1ECB" w:rsidR="008D4C81">
        <w:rPr>
          <w:rFonts w:ascii="Helvetica" w:hAnsi="Helvetica" w:cs="DGKOB A+ Helvetica"/>
          <w:sz w:val="18"/>
          <w:szCs w:val="18"/>
        </w:rPr>
        <w:t>A Savings Incentive Match Plan for Employees of Small Employers (SIMPLE) that involves SIMPLE IRAs under Code section 408(p).</w:t>
      </w:r>
    </w:p>
    <w:p w:rsidRPr="00AE1ECB" w:rsidR="008D4C81" w:rsidP="002D59B6" w:rsidRDefault="0067083D" w14:paraId="244C7CB5" w14:textId="77777777">
      <w:pPr>
        <w:tabs>
          <w:tab w:val="clear" w:pos="432"/>
          <w:tab w:val="left" w:pos="270"/>
        </w:tabs>
        <w:spacing w:line="240" w:lineRule="auto"/>
        <w:ind w:firstLine="0"/>
        <w:rPr>
          <w:rFonts w:ascii="Helvetica" w:hAnsi="Helvetica" w:cs="DGKOB A+ Helvetica"/>
          <w:sz w:val="18"/>
          <w:szCs w:val="18"/>
        </w:rPr>
      </w:pPr>
      <w:r w:rsidRPr="00AE1ECB">
        <w:rPr>
          <w:rFonts w:ascii="Helvetica" w:hAnsi="Helvetica" w:cs="DGKOB A+ Helvetica"/>
          <w:sz w:val="18"/>
          <w:szCs w:val="18"/>
        </w:rPr>
        <w:tab/>
        <w:t xml:space="preserve">4. </w:t>
      </w:r>
      <w:r w:rsidRPr="00AE1ECB" w:rsidR="008D4C81">
        <w:rPr>
          <w:rFonts w:ascii="Helvetica" w:hAnsi="Helvetica" w:cs="DGKOB A+ Helvetica"/>
          <w:sz w:val="18"/>
          <w:szCs w:val="18"/>
        </w:rPr>
        <w:t>A simplified employee pension (SEP) or a salary reduction SEP described in Code section 408(k) that conforms to the alternative method of compliance in 29 CFR 2520.104-48 or 2520.104-49. A SEP is a pension plan that meets certain minimum qualifications regarding eligibility and employer contributions.</w:t>
      </w:r>
    </w:p>
    <w:p w:rsidRPr="00AE1ECB" w:rsidR="008D4C81" w:rsidP="002D59B6" w:rsidRDefault="0067083D" w14:paraId="244C7CB6" w14:textId="77777777">
      <w:pPr>
        <w:tabs>
          <w:tab w:val="clear" w:pos="432"/>
          <w:tab w:val="left" w:pos="270"/>
        </w:tabs>
        <w:spacing w:line="240" w:lineRule="auto"/>
        <w:ind w:firstLine="0"/>
        <w:rPr>
          <w:rFonts w:ascii="Helvetica" w:hAnsi="Helvetica" w:cs="DGKOB A+ Helvetica"/>
          <w:sz w:val="18"/>
          <w:szCs w:val="18"/>
        </w:rPr>
      </w:pPr>
      <w:r w:rsidRPr="00AE1ECB">
        <w:rPr>
          <w:rFonts w:ascii="Helvetica" w:hAnsi="Helvetica" w:cs="DGKOB A+ Helvetica"/>
          <w:sz w:val="18"/>
          <w:szCs w:val="18"/>
        </w:rPr>
        <w:tab/>
        <w:t xml:space="preserve">5. </w:t>
      </w:r>
      <w:r w:rsidRPr="00AE1ECB" w:rsidR="008D4C81">
        <w:rPr>
          <w:rFonts w:ascii="Helvetica" w:hAnsi="Helvetica" w:cs="DGKOB A+ Helvetica"/>
          <w:sz w:val="18"/>
          <w:szCs w:val="18"/>
        </w:rPr>
        <w:t>A church pension benefit plan not electing coverage under Code section 410(d).</w:t>
      </w:r>
    </w:p>
    <w:p w:rsidRPr="00AE1ECB" w:rsidR="008D4C81" w:rsidP="009077C3" w:rsidRDefault="0067083D" w14:paraId="244C7CB7" w14:textId="02A43D4A">
      <w:pPr>
        <w:tabs>
          <w:tab w:val="clear" w:pos="432"/>
          <w:tab w:val="left" w:pos="270"/>
        </w:tabs>
        <w:spacing w:line="240" w:lineRule="auto"/>
        <w:ind w:firstLine="0"/>
        <w:rPr>
          <w:rFonts w:ascii="Helvetica" w:hAnsi="Helvetica" w:cs="DGKOB A+ Helvetica"/>
          <w:sz w:val="18"/>
          <w:szCs w:val="18"/>
        </w:rPr>
      </w:pPr>
      <w:r w:rsidRPr="00AE1ECB">
        <w:rPr>
          <w:rFonts w:ascii="Helvetica" w:hAnsi="Helvetica" w:cs="DGKOB A+ Helvetica"/>
          <w:sz w:val="18"/>
          <w:szCs w:val="18"/>
        </w:rPr>
        <w:tab/>
        <w:t xml:space="preserve">6. </w:t>
      </w:r>
      <w:r w:rsidRPr="00AE1ECB" w:rsidR="008D4C81">
        <w:rPr>
          <w:rFonts w:ascii="Helvetica" w:hAnsi="Helvetica" w:cs="DGKOB A+ Helvetica"/>
          <w:sz w:val="18"/>
          <w:szCs w:val="18"/>
        </w:rPr>
        <w:t>A pension plan that is maintained outside the United States primarily for the benefit of persons substantially all of whom are nonresident aliens.</w:t>
      </w:r>
      <w:r w:rsidRPr="00AE1ECB" w:rsidR="00866160">
        <w:rPr>
          <w:rFonts w:ascii="Helvetica" w:hAnsi="Helvetica"/>
          <w:sz w:val="18"/>
          <w:szCs w:val="18"/>
        </w:rPr>
        <w:t xml:space="preserve"> However, certain foreign plans are required to file the </w:t>
      </w:r>
      <w:r w:rsidRPr="00AE1ECB" w:rsidR="00866160">
        <w:rPr>
          <w:rFonts w:ascii="Helvetica" w:hAnsi="Helvetica"/>
          <w:b/>
          <w:bCs/>
          <w:sz w:val="18"/>
          <w:szCs w:val="18"/>
        </w:rPr>
        <w:t>Form 5500-EZ</w:t>
      </w:r>
      <w:r w:rsidRPr="00AE1ECB" w:rsidR="00866160">
        <w:rPr>
          <w:rFonts w:ascii="Helvetica" w:hAnsi="Helvetica"/>
          <w:sz w:val="18"/>
          <w:szCs w:val="18"/>
        </w:rPr>
        <w:t xml:space="preserve"> </w:t>
      </w:r>
      <w:r w:rsidR="004933C8">
        <w:rPr>
          <w:rFonts w:ascii="Helvetica" w:hAnsi="Helvetica"/>
          <w:sz w:val="18"/>
          <w:szCs w:val="18"/>
        </w:rPr>
        <w:t xml:space="preserve">on paper </w:t>
      </w:r>
      <w:r w:rsidRPr="00AE1ECB" w:rsidR="00866160">
        <w:rPr>
          <w:rFonts w:ascii="Helvetica" w:hAnsi="Helvetica"/>
          <w:sz w:val="18"/>
          <w:szCs w:val="18"/>
        </w:rPr>
        <w:t>with the IRS</w:t>
      </w:r>
      <w:r w:rsidR="007B0256">
        <w:rPr>
          <w:rFonts w:ascii="Helvetica" w:hAnsi="Helvetica"/>
          <w:sz w:val="18"/>
          <w:szCs w:val="18"/>
        </w:rPr>
        <w:t xml:space="preserve"> </w:t>
      </w:r>
      <w:r w:rsidRPr="007B0256" w:rsidR="007B0256">
        <w:rPr>
          <w:rFonts w:ascii="Helvetica" w:hAnsi="Helvetica"/>
          <w:sz w:val="18"/>
          <w:szCs w:val="18"/>
        </w:rPr>
        <w:t>or electronically with EFAST2</w:t>
      </w:r>
      <w:r w:rsidRPr="00AE1ECB" w:rsidR="00866160">
        <w:rPr>
          <w:rFonts w:ascii="Helvetica" w:hAnsi="Helvetica"/>
          <w:sz w:val="18"/>
          <w:szCs w:val="18"/>
        </w:rPr>
        <w:t xml:space="preserve">. </w:t>
      </w:r>
      <w:r w:rsidR="007A6236">
        <w:rPr>
          <w:rFonts w:ascii="Helvetica" w:hAnsi="Helvetica"/>
          <w:sz w:val="18"/>
          <w:szCs w:val="18"/>
        </w:rPr>
        <w:t xml:space="preserve">A </w:t>
      </w:r>
      <w:r w:rsidR="004933C8">
        <w:rPr>
          <w:rFonts w:ascii="Helvetica" w:hAnsi="Helvetica"/>
          <w:sz w:val="18"/>
          <w:szCs w:val="18"/>
        </w:rPr>
        <w:t>foreign plan must file the Form 5500-EZ electronically with EFAST2 instead of filing a paper Form 5500-</w:t>
      </w:r>
      <w:r w:rsidR="00F0597F">
        <w:rPr>
          <w:rFonts w:ascii="Helvetica" w:hAnsi="Helvetica"/>
          <w:sz w:val="18"/>
          <w:szCs w:val="18"/>
        </w:rPr>
        <w:t>EZ with the IRS, if the filer</w:t>
      </w:r>
      <w:r w:rsidR="00892B65">
        <w:rPr>
          <w:rFonts w:ascii="Helvetica" w:hAnsi="Helvetica"/>
          <w:sz w:val="18"/>
          <w:szCs w:val="18"/>
        </w:rPr>
        <w:t xml:space="preserve"> is required to file at least 250</w:t>
      </w:r>
      <w:r w:rsidR="00F0597F">
        <w:rPr>
          <w:rFonts w:ascii="Helvetica" w:hAnsi="Helvetica"/>
          <w:sz w:val="18"/>
          <w:szCs w:val="18"/>
        </w:rPr>
        <w:t xml:space="preserve"> returns of any type with the IRS</w:t>
      </w:r>
      <w:r w:rsidR="007A6236">
        <w:rPr>
          <w:rFonts w:ascii="Helvetica" w:hAnsi="Helvetica"/>
          <w:sz w:val="18"/>
          <w:szCs w:val="18"/>
        </w:rPr>
        <w:t xml:space="preserve"> during the calendar year</w:t>
      </w:r>
      <w:r w:rsidR="00F0597F">
        <w:rPr>
          <w:rFonts w:ascii="Helvetica" w:hAnsi="Helvetica"/>
          <w:sz w:val="18"/>
          <w:szCs w:val="18"/>
        </w:rPr>
        <w:t>, including information returns (for example, Forms W-2 and Forms 1099), income tax returns, employment tax returns, and excise tax returns. For more information on filing Form 5500-EZ, s</w:t>
      </w:r>
      <w:r w:rsidRPr="00AE1ECB" w:rsidR="00866160">
        <w:rPr>
          <w:rFonts w:ascii="Helvetica" w:hAnsi="Helvetica"/>
          <w:sz w:val="18"/>
          <w:szCs w:val="18"/>
        </w:rPr>
        <w:t xml:space="preserve">ee the </w:t>
      </w:r>
      <w:r w:rsidR="00F0597F">
        <w:rPr>
          <w:rFonts w:ascii="Helvetica" w:hAnsi="Helvetica"/>
          <w:sz w:val="18"/>
          <w:szCs w:val="18"/>
        </w:rPr>
        <w:t>I</w:t>
      </w:r>
      <w:r w:rsidRPr="00AE1ECB" w:rsidR="00F0597F">
        <w:rPr>
          <w:rFonts w:ascii="Helvetica" w:hAnsi="Helvetica"/>
          <w:sz w:val="18"/>
          <w:szCs w:val="18"/>
        </w:rPr>
        <w:t xml:space="preserve">nstructions </w:t>
      </w:r>
      <w:r w:rsidR="00F0597F">
        <w:rPr>
          <w:rFonts w:ascii="Helvetica" w:hAnsi="Helvetica"/>
          <w:sz w:val="18"/>
          <w:szCs w:val="18"/>
        </w:rPr>
        <w:t>for</w:t>
      </w:r>
      <w:r w:rsidRPr="00AE1ECB" w:rsidR="00866160">
        <w:rPr>
          <w:rFonts w:ascii="Helvetica" w:hAnsi="Helvetica"/>
          <w:sz w:val="18"/>
          <w:szCs w:val="18"/>
        </w:rPr>
        <w:t xml:space="preserve"> Form 5500-EZ</w:t>
      </w:r>
      <w:r w:rsidR="00F0597F">
        <w:rPr>
          <w:rFonts w:ascii="Helvetica" w:hAnsi="Helvetica"/>
          <w:sz w:val="18"/>
          <w:szCs w:val="18"/>
        </w:rPr>
        <w:t>, or</w:t>
      </w:r>
      <w:r w:rsidRPr="00AE1ECB" w:rsidR="00866160">
        <w:rPr>
          <w:rFonts w:ascii="Helvetica" w:hAnsi="Helvetica"/>
          <w:sz w:val="18"/>
          <w:szCs w:val="18"/>
        </w:rPr>
        <w:t xml:space="preserve"> go to </w:t>
      </w:r>
      <w:hyperlink w:history="1" r:id="rId19">
        <w:r w:rsidRPr="00AE1ECB" w:rsidR="00866160">
          <w:rPr>
            <w:rStyle w:val="Hyperlink"/>
            <w:rFonts w:ascii="Helvetica" w:hAnsi="Helvetica"/>
            <w:i/>
            <w:iCs/>
            <w:sz w:val="18"/>
            <w:szCs w:val="18"/>
          </w:rPr>
          <w:t>www.irs.gov</w:t>
        </w:r>
      </w:hyperlink>
      <w:r w:rsidRPr="00AE1ECB" w:rsidR="00866160">
        <w:rPr>
          <w:rFonts w:ascii="Helvetica" w:hAnsi="Helvetica"/>
          <w:i/>
          <w:iCs/>
          <w:sz w:val="18"/>
          <w:szCs w:val="18"/>
        </w:rPr>
        <w:t>.</w:t>
      </w:r>
    </w:p>
    <w:p w:rsidRPr="00AE1ECB" w:rsidR="008D4C81" w:rsidP="009077C3" w:rsidRDefault="0067083D" w14:paraId="244C7CB8" w14:textId="77777777">
      <w:pPr>
        <w:tabs>
          <w:tab w:val="clear" w:pos="432"/>
          <w:tab w:val="left" w:pos="270"/>
        </w:tabs>
        <w:spacing w:line="240" w:lineRule="auto"/>
        <w:ind w:firstLine="0"/>
        <w:rPr>
          <w:rFonts w:ascii="Helvetica" w:hAnsi="Helvetica" w:cs="DGKOB A+ Helvetica"/>
          <w:sz w:val="18"/>
          <w:szCs w:val="18"/>
        </w:rPr>
      </w:pPr>
      <w:r w:rsidRPr="00AE1ECB">
        <w:rPr>
          <w:rFonts w:ascii="Helvetica" w:hAnsi="Helvetica" w:cs="DGKOB A+ Helvetica"/>
          <w:sz w:val="18"/>
          <w:szCs w:val="18"/>
        </w:rPr>
        <w:tab/>
        <w:t xml:space="preserve">7. </w:t>
      </w:r>
      <w:r w:rsidRPr="00AE1ECB" w:rsidR="008D4C81">
        <w:rPr>
          <w:rFonts w:ascii="Helvetica" w:hAnsi="Helvetica" w:cs="DGKOB A+ Helvetica"/>
          <w:sz w:val="18"/>
          <w:szCs w:val="18"/>
        </w:rPr>
        <w:t>An unfunded pension plan for a select group of management or highly compensated employees that meets the requirements of 29 CFR 2520.104-23, including timely filing of a registration statement with the DOL.</w:t>
      </w:r>
    </w:p>
    <w:p w:rsidRPr="00AE1ECB" w:rsidR="008D4C81" w:rsidP="00B20591" w:rsidRDefault="0067083D" w14:paraId="244C7CB9" w14:textId="77777777">
      <w:pPr>
        <w:tabs>
          <w:tab w:val="clear" w:pos="432"/>
          <w:tab w:val="left" w:pos="270"/>
          <w:tab w:val="left" w:pos="450"/>
        </w:tabs>
        <w:spacing w:line="240" w:lineRule="auto"/>
        <w:ind w:firstLine="0"/>
        <w:rPr>
          <w:rFonts w:ascii="Helvetica" w:hAnsi="Helvetica" w:cs="DGKOB A+ Helvetica"/>
          <w:sz w:val="18"/>
          <w:szCs w:val="18"/>
        </w:rPr>
      </w:pPr>
      <w:r w:rsidRPr="00AE1ECB">
        <w:rPr>
          <w:rFonts w:ascii="Helvetica" w:hAnsi="Helvetica" w:cs="DGKOB A+ Helvetica"/>
          <w:sz w:val="18"/>
          <w:szCs w:val="18"/>
        </w:rPr>
        <w:tab/>
        <w:t xml:space="preserve">8. </w:t>
      </w:r>
      <w:r w:rsidRPr="00AE1ECB" w:rsidR="008D4C81">
        <w:rPr>
          <w:rFonts w:ascii="Helvetica" w:hAnsi="Helvetica" w:cs="DGKOB A+ Helvetica"/>
          <w:sz w:val="18"/>
          <w:szCs w:val="18"/>
        </w:rPr>
        <w:t xml:space="preserve">An </w:t>
      </w:r>
      <w:proofErr w:type="gramStart"/>
      <w:r w:rsidRPr="00AE1ECB" w:rsidR="008D4C81">
        <w:rPr>
          <w:rFonts w:ascii="Helvetica" w:hAnsi="Helvetica" w:cs="DGKOB A+ Helvetica"/>
          <w:sz w:val="18"/>
          <w:szCs w:val="18"/>
        </w:rPr>
        <w:t>unfunded dues</w:t>
      </w:r>
      <w:proofErr w:type="gramEnd"/>
      <w:r w:rsidRPr="00AE1ECB" w:rsidR="008D4C81">
        <w:rPr>
          <w:rFonts w:ascii="Helvetica" w:hAnsi="Helvetica" w:cs="DGKOB A+ Helvetica"/>
          <w:sz w:val="18"/>
          <w:szCs w:val="18"/>
        </w:rPr>
        <w:t xml:space="preserve"> financed pension benefit plan that meets the alternative method of compliance provided by 29 CFR 2520.104-27.</w:t>
      </w:r>
    </w:p>
    <w:p w:rsidRPr="00AE1ECB" w:rsidR="008D4C81" w:rsidP="00B20591" w:rsidRDefault="0067083D" w14:paraId="244C7CBA" w14:textId="77777777">
      <w:pPr>
        <w:tabs>
          <w:tab w:val="clear" w:pos="432"/>
          <w:tab w:val="left" w:pos="270"/>
          <w:tab w:val="left" w:pos="450"/>
        </w:tabs>
        <w:spacing w:line="240" w:lineRule="auto"/>
        <w:ind w:firstLine="0"/>
        <w:rPr>
          <w:rFonts w:ascii="Helvetica" w:hAnsi="Helvetica" w:cs="DGKOB A+ Helvetica"/>
          <w:sz w:val="18"/>
          <w:szCs w:val="18"/>
        </w:rPr>
      </w:pPr>
      <w:r w:rsidRPr="00AE1ECB">
        <w:rPr>
          <w:rFonts w:ascii="Helvetica" w:hAnsi="Helvetica" w:cs="DGKOB A+ Helvetica"/>
          <w:sz w:val="18"/>
          <w:szCs w:val="18"/>
        </w:rPr>
        <w:tab/>
        <w:t xml:space="preserve">9. </w:t>
      </w:r>
      <w:r w:rsidRPr="00AE1ECB" w:rsidR="008D4C81">
        <w:rPr>
          <w:rFonts w:ascii="Helvetica" w:hAnsi="Helvetica" w:cs="DGKOB A+ Helvetica"/>
          <w:sz w:val="18"/>
          <w:szCs w:val="18"/>
        </w:rPr>
        <w:t>An individual retirement account or annuity not considered a pension plan under 29 CFR 2510.3-2(d).</w:t>
      </w:r>
    </w:p>
    <w:p w:rsidRPr="00AE1ECB" w:rsidR="008D4C81" w:rsidP="00B20591" w:rsidRDefault="0067083D" w14:paraId="244C7CBB" w14:textId="77777777">
      <w:pPr>
        <w:tabs>
          <w:tab w:val="clear" w:pos="432"/>
          <w:tab w:val="left" w:pos="270"/>
          <w:tab w:val="left" w:pos="450"/>
        </w:tabs>
        <w:spacing w:line="240" w:lineRule="auto"/>
        <w:ind w:firstLine="0"/>
        <w:rPr>
          <w:rFonts w:ascii="Helvetica" w:hAnsi="Helvetica" w:cs="DGKOB A+ Helvetica"/>
          <w:sz w:val="18"/>
          <w:szCs w:val="18"/>
        </w:rPr>
      </w:pPr>
      <w:r w:rsidRPr="00AE1ECB">
        <w:rPr>
          <w:rFonts w:ascii="Helvetica" w:hAnsi="Helvetica" w:cs="DGKOB A+ Helvetica"/>
          <w:sz w:val="18"/>
          <w:szCs w:val="18"/>
        </w:rPr>
        <w:tab/>
        <w:t xml:space="preserve">10. </w:t>
      </w:r>
      <w:r w:rsidRPr="00AE1ECB" w:rsidR="008D4C81">
        <w:rPr>
          <w:rFonts w:ascii="Helvetica" w:hAnsi="Helvetica" w:cs="DGKOB A+ Helvetica"/>
          <w:sz w:val="18"/>
          <w:szCs w:val="18"/>
        </w:rPr>
        <w:t>A governmental plan.</w:t>
      </w:r>
    </w:p>
    <w:p w:rsidRPr="00AE1ECB" w:rsidR="008D4C81" w:rsidP="00B20591" w:rsidRDefault="008D4C81" w14:paraId="244C7CBC" w14:textId="70E285E8">
      <w:pPr>
        <w:tabs>
          <w:tab w:val="clear" w:pos="432"/>
          <w:tab w:val="left" w:pos="270"/>
          <w:tab w:val="left" w:pos="450"/>
        </w:tabs>
        <w:spacing w:line="240" w:lineRule="auto"/>
        <w:ind w:firstLine="0"/>
        <w:rPr>
          <w:rFonts w:ascii="Helvetica" w:hAnsi="Helvetica" w:cs="DGKOB A+ Helvetica"/>
          <w:sz w:val="18"/>
          <w:szCs w:val="18"/>
        </w:rPr>
      </w:pPr>
      <w:r w:rsidRPr="00AE1ECB">
        <w:rPr>
          <w:rFonts w:ascii="Helvetica" w:hAnsi="Helvetica" w:cs="DGKOB A+ Helvetica"/>
          <w:sz w:val="18"/>
          <w:szCs w:val="18"/>
        </w:rPr>
        <w:tab/>
        <w:t>11.</w:t>
      </w:r>
      <w:r w:rsidRPr="00AE1ECB" w:rsidR="00220292">
        <w:rPr>
          <w:rFonts w:ascii="Helvetica" w:hAnsi="Helvetica"/>
          <w:sz w:val="18"/>
          <w:szCs w:val="18"/>
        </w:rPr>
        <w:t xml:space="preserve"> A “one-participant plan,” as defined below. However, certain one-participant plans are required to file the </w:t>
      </w:r>
      <w:r w:rsidRPr="00AE1ECB" w:rsidR="00220292">
        <w:rPr>
          <w:rFonts w:ascii="Helvetica" w:hAnsi="Helvetica"/>
          <w:b/>
          <w:bCs/>
          <w:sz w:val="18"/>
          <w:szCs w:val="18"/>
        </w:rPr>
        <w:t>Form 5500-EZ</w:t>
      </w:r>
      <w:r w:rsidRPr="00AE1ECB" w:rsidR="00220292">
        <w:rPr>
          <w:rFonts w:ascii="Helvetica" w:hAnsi="Helvetica"/>
          <w:sz w:val="18"/>
          <w:szCs w:val="18"/>
        </w:rPr>
        <w:t xml:space="preserve">, Annual Return of </w:t>
      </w:r>
      <w:proofErr w:type="gramStart"/>
      <w:r w:rsidR="00F36D69">
        <w:rPr>
          <w:rFonts w:ascii="Helvetica" w:hAnsi="Helvetica"/>
          <w:sz w:val="18"/>
          <w:szCs w:val="18"/>
        </w:rPr>
        <w:t>A</w:t>
      </w:r>
      <w:proofErr w:type="gramEnd"/>
      <w:r w:rsidR="00F36D69">
        <w:rPr>
          <w:rFonts w:ascii="Helvetica" w:hAnsi="Helvetica"/>
          <w:sz w:val="18"/>
          <w:szCs w:val="18"/>
        </w:rPr>
        <w:t xml:space="preserve"> </w:t>
      </w:r>
      <w:r w:rsidRPr="00AE1ECB" w:rsidR="00220292">
        <w:rPr>
          <w:rFonts w:ascii="Helvetica" w:hAnsi="Helvetica"/>
          <w:sz w:val="18"/>
          <w:szCs w:val="18"/>
        </w:rPr>
        <w:t>One-Participant (Owners</w:t>
      </w:r>
      <w:r w:rsidR="002B585A">
        <w:rPr>
          <w:rFonts w:ascii="Helvetica" w:hAnsi="Helvetica"/>
          <w:sz w:val="18"/>
          <w:szCs w:val="18"/>
        </w:rPr>
        <w:t>/Partners</w:t>
      </w:r>
      <w:r w:rsidRPr="00AE1ECB" w:rsidR="00220292">
        <w:rPr>
          <w:rFonts w:ascii="Helvetica" w:hAnsi="Helvetica"/>
          <w:sz w:val="18"/>
          <w:szCs w:val="18"/>
        </w:rPr>
        <w:t xml:space="preserve"> and Their Spouses) Retirement Plan</w:t>
      </w:r>
      <w:r w:rsidR="00F4249B">
        <w:rPr>
          <w:rFonts w:ascii="Helvetica" w:hAnsi="Helvetica"/>
          <w:sz w:val="18"/>
          <w:szCs w:val="18"/>
        </w:rPr>
        <w:t xml:space="preserve"> </w:t>
      </w:r>
      <w:r w:rsidR="00937CA5">
        <w:rPr>
          <w:rFonts w:ascii="Helvetica" w:hAnsi="Helvetica"/>
          <w:sz w:val="18"/>
          <w:szCs w:val="18"/>
        </w:rPr>
        <w:t>o</w:t>
      </w:r>
      <w:r w:rsidR="00F4249B">
        <w:rPr>
          <w:rFonts w:ascii="Helvetica" w:hAnsi="Helvetica"/>
          <w:sz w:val="18"/>
          <w:szCs w:val="18"/>
        </w:rPr>
        <w:t>r A Foreign P</w:t>
      </w:r>
      <w:r w:rsidR="00F15069">
        <w:rPr>
          <w:rFonts w:ascii="Helvetica" w:hAnsi="Helvetica"/>
          <w:sz w:val="18"/>
          <w:szCs w:val="18"/>
        </w:rPr>
        <w:t>l</w:t>
      </w:r>
      <w:r w:rsidR="002B585A">
        <w:rPr>
          <w:rFonts w:ascii="Helvetica" w:hAnsi="Helvetica"/>
          <w:sz w:val="18"/>
          <w:szCs w:val="18"/>
        </w:rPr>
        <w:t>an,</w:t>
      </w:r>
      <w:r w:rsidRPr="00AE1ECB" w:rsidR="00220292">
        <w:rPr>
          <w:rFonts w:ascii="Helvetica" w:hAnsi="Helvetica"/>
          <w:sz w:val="18"/>
          <w:szCs w:val="18"/>
        </w:rPr>
        <w:t xml:space="preserve"> </w:t>
      </w:r>
      <w:r w:rsidR="00486889">
        <w:rPr>
          <w:rFonts w:ascii="Helvetica" w:hAnsi="Helvetica"/>
          <w:sz w:val="18"/>
          <w:szCs w:val="18"/>
        </w:rPr>
        <w:t xml:space="preserve">on paper </w:t>
      </w:r>
      <w:r w:rsidRPr="00AE1ECB" w:rsidR="00220292">
        <w:rPr>
          <w:rFonts w:ascii="Helvetica" w:hAnsi="Helvetica"/>
          <w:sz w:val="18"/>
          <w:szCs w:val="18"/>
        </w:rPr>
        <w:t>with the IRS</w:t>
      </w:r>
      <w:r w:rsidR="00E743AC">
        <w:rPr>
          <w:rFonts w:ascii="Helvetica" w:hAnsi="Helvetica"/>
          <w:sz w:val="18"/>
          <w:szCs w:val="18"/>
        </w:rPr>
        <w:t xml:space="preserve"> or</w:t>
      </w:r>
      <w:r w:rsidRPr="00AE1ECB" w:rsidR="00220292">
        <w:rPr>
          <w:rFonts w:ascii="Helvetica" w:hAnsi="Helvetica"/>
          <w:sz w:val="18"/>
          <w:szCs w:val="18"/>
        </w:rPr>
        <w:t xml:space="preserve"> electronically with EFAST2</w:t>
      </w:r>
      <w:r w:rsidR="007A6236">
        <w:rPr>
          <w:rFonts w:ascii="Helvetica" w:hAnsi="Helvetica"/>
          <w:sz w:val="18"/>
          <w:szCs w:val="18"/>
        </w:rPr>
        <w:t>. A one-participant plan must file the Form 5500-EZ electronically with EFAST2</w:t>
      </w:r>
      <w:r w:rsidR="00486889">
        <w:rPr>
          <w:rFonts w:ascii="Helvetica" w:hAnsi="Helvetica"/>
          <w:sz w:val="18"/>
          <w:szCs w:val="18"/>
        </w:rPr>
        <w:t xml:space="preserve"> instead of filing </w:t>
      </w:r>
      <w:r w:rsidR="006A068E">
        <w:rPr>
          <w:rFonts w:ascii="Helvetica" w:hAnsi="Helvetica"/>
          <w:sz w:val="18"/>
          <w:szCs w:val="18"/>
        </w:rPr>
        <w:t xml:space="preserve">a </w:t>
      </w:r>
      <w:r w:rsidR="00486889">
        <w:rPr>
          <w:rFonts w:ascii="Helvetica" w:hAnsi="Helvetica"/>
          <w:sz w:val="18"/>
          <w:szCs w:val="18"/>
        </w:rPr>
        <w:t>paper Form 5500-EZ with the IRS, if the filer is required to file at least 250 returns of any type with the IRS</w:t>
      </w:r>
      <w:r w:rsidR="007A6236">
        <w:rPr>
          <w:rFonts w:ascii="Helvetica" w:hAnsi="Helvetica"/>
          <w:sz w:val="18"/>
          <w:szCs w:val="18"/>
        </w:rPr>
        <w:t xml:space="preserve"> during the calendar year</w:t>
      </w:r>
      <w:r w:rsidR="00486889">
        <w:rPr>
          <w:rFonts w:ascii="Helvetica" w:hAnsi="Helvetica"/>
          <w:sz w:val="18"/>
          <w:szCs w:val="18"/>
        </w:rPr>
        <w:t>, including information returns (for example, Forms W-2 and Forms 1099), income tax returns, employment tax returns, and excise tax returns</w:t>
      </w:r>
      <w:r w:rsidRPr="00AE1ECB" w:rsidR="00220292">
        <w:rPr>
          <w:rFonts w:ascii="Helvetica" w:hAnsi="Helvetica"/>
          <w:sz w:val="18"/>
          <w:szCs w:val="18"/>
        </w:rPr>
        <w:t xml:space="preserve">. </w:t>
      </w:r>
      <w:r w:rsidR="00486889">
        <w:rPr>
          <w:rFonts w:ascii="Helvetica" w:hAnsi="Helvetica"/>
          <w:sz w:val="18"/>
          <w:szCs w:val="18"/>
        </w:rPr>
        <w:t xml:space="preserve">For more information on filing Form 5500-EZ, see the Instructions for Form 5500-EZ, or go to </w:t>
      </w:r>
      <w:hyperlink w:history="1" r:id="rId20">
        <w:r w:rsidRPr="009672BF" w:rsidR="00486889">
          <w:rPr>
            <w:rStyle w:val="Hyperlink"/>
            <w:rFonts w:ascii="Helvetica" w:hAnsi="Helvetica"/>
            <w:sz w:val="18"/>
            <w:szCs w:val="18"/>
          </w:rPr>
          <w:t>www.irs.gov</w:t>
        </w:r>
      </w:hyperlink>
      <w:r w:rsidR="00486889">
        <w:rPr>
          <w:rFonts w:ascii="Helvetica" w:hAnsi="Helvetica"/>
          <w:sz w:val="18"/>
          <w:szCs w:val="18"/>
        </w:rPr>
        <w:t xml:space="preserve">. </w:t>
      </w:r>
      <w:r w:rsidRPr="00AE1ECB" w:rsidR="00220292">
        <w:rPr>
          <w:rFonts w:ascii="Helvetica" w:hAnsi="Helvetica"/>
          <w:sz w:val="18"/>
          <w:szCs w:val="18"/>
        </w:rPr>
        <w:t>For this purpose, a “one-participant plan” is</w:t>
      </w:r>
      <w:r w:rsidRPr="00AE1ECB">
        <w:rPr>
          <w:rFonts w:ascii="Helvetica" w:hAnsi="Helvetica" w:cs="DGKOB A+ Helvetica"/>
          <w:sz w:val="18"/>
          <w:szCs w:val="18"/>
        </w:rPr>
        <w:t>:</w:t>
      </w:r>
    </w:p>
    <w:p w:rsidRPr="00AE1ECB" w:rsidR="008D4C81" w:rsidP="00FB358A" w:rsidRDefault="0067083D" w14:paraId="244C7CBD" w14:textId="77777777">
      <w:pPr>
        <w:tabs>
          <w:tab w:val="clear" w:pos="432"/>
          <w:tab w:val="left" w:pos="270"/>
          <w:tab w:val="left" w:pos="450"/>
        </w:tabs>
        <w:spacing w:line="240" w:lineRule="auto"/>
        <w:ind w:firstLine="0"/>
        <w:rPr>
          <w:rFonts w:ascii="Helvetica" w:hAnsi="Helvetica" w:cs="DGKOB A+ Helvetica"/>
          <w:sz w:val="18"/>
          <w:szCs w:val="18"/>
        </w:rPr>
      </w:pPr>
      <w:r w:rsidRPr="00AE1ECB">
        <w:rPr>
          <w:rFonts w:ascii="Helvetica" w:hAnsi="Helvetica" w:cs="DGKOB A+ Helvetica"/>
          <w:sz w:val="18"/>
          <w:szCs w:val="18"/>
        </w:rPr>
        <w:tab/>
        <w:t>a.</w:t>
      </w:r>
      <w:r w:rsidRPr="00AE1ECB" w:rsidR="008D4C81">
        <w:rPr>
          <w:rFonts w:ascii="Helvetica" w:hAnsi="Helvetica" w:cs="DGKOB A+ Helvetica"/>
          <w:sz w:val="18"/>
          <w:szCs w:val="18"/>
        </w:rPr>
        <w:t xml:space="preserve"> a pension benefit plan that covers only an individual or an individual and his or her spouse who wholly own a trade or business, whether incorporated or unincorporated; or</w:t>
      </w:r>
    </w:p>
    <w:p w:rsidRPr="00AE1ECB" w:rsidR="008D4C81" w:rsidP="00397934" w:rsidRDefault="008D4C81" w14:paraId="244C7CBE" w14:textId="77777777">
      <w:pPr>
        <w:tabs>
          <w:tab w:val="clear" w:pos="432"/>
          <w:tab w:val="left" w:pos="270"/>
          <w:tab w:val="left" w:pos="450"/>
        </w:tabs>
        <w:spacing w:line="240" w:lineRule="auto"/>
        <w:ind w:firstLine="0"/>
        <w:rPr>
          <w:rFonts w:ascii="Helvetica" w:hAnsi="Helvetica" w:cs="DGKOB A+ Helvetica"/>
          <w:sz w:val="18"/>
          <w:szCs w:val="18"/>
        </w:rPr>
      </w:pPr>
      <w:r w:rsidRPr="00AE1ECB">
        <w:rPr>
          <w:rFonts w:ascii="Helvetica" w:hAnsi="Helvetica" w:cs="DGKOB A+ Helvetica"/>
          <w:sz w:val="18"/>
          <w:szCs w:val="18"/>
        </w:rPr>
        <w:tab/>
        <w:t>b. a pension benefit plan for a partnership that covers only the partners or the partners and the partners’ spouses</w:t>
      </w:r>
      <w:r w:rsidR="00821664">
        <w:rPr>
          <w:rFonts w:ascii="Helvetica" w:hAnsi="Helvetica" w:cs="DGKOB A+ Helvetica"/>
          <w:sz w:val="18"/>
          <w:szCs w:val="18"/>
        </w:rPr>
        <w:t xml:space="preserve"> (treating </w:t>
      </w:r>
      <w:r w:rsidR="00821664">
        <w:rPr>
          <w:rFonts w:ascii="Helvetica" w:hAnsi="Helvetica" w:cs="DGKOB A+ Helvetica"/>
          <w:sz w:val="18"/>
          <w:szCs w:val="18"/>
        </w:rPr>
        <w:t xml:space="preserve">2% shareholder of an S corporation, as defined in IRC </w:t>
      </w:r>
      <w:r w:rsidRPr="00D71870" w:rsidR="00821664">
        <w:t>§</w:t>
      </w:r>
      <w:r w:rsidR="00821664">
        <w:rPr>
          <w:rFonts w:ascii="Helvetica" w:hAnsi="Helvetica" w:cs="DGKOB A+ Helvetica"/>
          <w:sz w:val="18"/>
          <w:szCs w:val="18"/>
        </w:rPr>
        <w:t>1372(b), as a partner)</w:t>
      </w:r>
      <w:r w:rsidRPr="00AE1ECB">
        <w:rPr>
          <w:rFonts w:ascii="Helvetica" w:hAnsi="Helvetica" w:cs="DGKOB A+ Helvetica"/>
          <w:sz w:val="18"/>
          <w:szCs w:val="18"/>
        </w:rPr>
        <w:t>.</w:t>
      </w:r>
    </w:p>
    <w:p w:rsidRPr="00AE1ECB" w:rsidR="008D4C81" w:rsidP="0063377C" w:rsidRDefault="008D4C81" w14:paraId="244C7CBF" w14:textId="28ABE9AE">
      <w:pPr>
        <w:tabs>
          <w:tab w:val="clear" w:pos="432"/>
          <w:tab w:val="left" w:pos="270"/>
        </w:tabs>
        <w:spacing w:before="60" w:line="240" w:lineRule="auto"/>
        <w:ind w:firstLine="0"/>
        <w:rPr>
          <w:rFonts w:ascii="Helvetica" w:hAnsi="Helvetica" w:cs="DGKOB A+ Helvetica"/>
          <w:sz w:val="18"/>
          <w:szCs w:val="18"/>
        </w:rPr>
      </w:pPr>
      <w:r w:rsidRPr="00AE1ECB">
        <w:rPr>
          <w:rFonts w:ascii="Helvetica" w:hAnsi="Helvetica" w:cs="DGKOB A+ Helvetica"/>
          <w:sz w:val="18"/>
          <w:szCs w:val="18"/>
        </w:rPr>
        <w:t xml:space="preserve">See the instructions to the Form 5500-EZ for eligibility conditions and filing requirements. For more information, go to </w:t>
      </w:r>
      <w:r w:rsidRPr="00AE1ECB">
        <w:rPr>
          <w:rFonts w:ascii="Helvetica" w:hAnsi="Helvetica" w:cs="DGKOC C+ Helvetica"/>
          <w:i/>
          <w:iCs/>
          <w:sz w:val="18"/>
          <w:szCs w:val="18"/>
        </w:rPr>
        <w:t>www.irs.gov/ep</w:t>
      </w:r>
      <w:r w:rsidRPr="00AE1ECB">
        <w:rPr>
          <w:rFonts w:ascii="Helvetica" w:hAnsi="Helvetica" w:cs="DGKOB A+ Helvetica"/>
          <w:sz w:val="18"/>
          <w:szCs w:val="18"/>
        </w:rPr>
        <w:t>.</w:t>
      </w:r>
    </w:p>
    <w:p w:rsidRPr="00AE1ECB" w:rsidR="008D4C81" w:rsidP="0063377C" w:rsidRDefault="008D4C81" w14:paraId="244C7CC0" w14:textId="77777777">
      <w:pPr>
        <w:tabs>
          <w:tab w:val="clear" w:pos="432"/>
          <w:tab w:val="left" w:pos="270"/>
        </w:tabs>
        <w:spacing w:before="60" w:line="240" w:lineRule="auto"/>
        <w:ind w:firstLine="0"/>
        <w:rPr>
          <w:rFonts w:ascii="Helvetica" w:hAnsi="Helvetica"/>
          <w:b/>
          <w:bCs/>
          <w:sz w:val="22"/>
          <w:szCs w:val="22"/>
        </w:rPr>
      </w:pPr>
      <w:r w:rsidRPr="00AE1ECB">
        <w:rPr>
          <w:rFonts w:ascii="Helvetica" w:hAnsi="Helvetica"/>
          <w:b/>
          <w:bCs/>
          <w:sz w:val="22"/>
          <w:szCs w:val="22"/>
        </w:rPr>
        <w:t>Welfare Benefit Plan</w:t>
      </w:r>
    </w:p>
    <w:p w:rsidRPr="00AE1ECB" w:rsidR="008D4C81" w:rsidP="0063377C" w:rsidRDefault="008D4C81" w14:paraId="244C7CC1" w14:textId="77777777">
      <w:pPr>
        <w:tabs>
          <w:tab w:val="clear" w:pos="432"/>
          <w:tab w:val="left" w:pos="270"/>
        </w:tabs>
        <w:spacing w:before="60" w:line="240" w:lineRule="auto"/>
        <w:ind w:firstLine="0"/>
        <w:rPr>
          <w:rFonts w:ascii="Helvetica" w:hAnsi="Helvetica" w:cs="DGKOB A+ Helvetica"/>
          <w:sz w:val="18"/>
          <w:szCs w:val="18"/>
        </w:rPr>
      </w:pPr>
      <w:r w:rsidRPr="00AE1ECB">
        <w:rPr>
          <w:rFonts w:ascii="Helvetica" w:hAnsi="Helvetica" w:cs="DGKOB A+ Helvetica"/>
          <w:sz w:val="18"/>
          <w:szCs w:val="18"/>
        </w:rPr>
        <w:t xml:space="preserve">All welfare benefit plans covered by ERISA are required to file a Form 5500 except as provided in this section. Welfare benefit plans provide benefits such as medical, dental, life insurance, apprenticeship and training, scholarship funds, severance pay, disability, etc. See </w:t>
      </w:r>
      <w:r w:rsidRPr="00AE1ECB">
        <w:rPr>
          <w:rFonts w:ascii="Helvetica" w:hAnsi="Helvetica" w:cs="DGKOC C+ Helvetica"/>
          <w:i/>
          <w:iCs/>
          <w:sz w:val="18"/>
          <w:szCs w:val="18"/>
        </w:rPr>
        <w:t xml:space="preserve">What </w:t>
      </w:r>
      <w:proofErr w:type="gramStart"/>
      <w:r w:rsidRPr="00AE1ECB">
        <w:rPr>
          <w:rFonts w:ascii="Helvetica" w:hAnsi="Helvetica" w:cs="DGKOC C+ Helvetica"/>
          <w:i/>
          <w:iCs/>
          <w:sz w:val="18"/>
          <w:szCs w:val="18"/>
        </w:rPr>
        <w:t>To</w:t>
      </w:r>
      <w:proofErr w:type="gramEnd"/>
      <w:r w:rsidRPr="00AE1ECB">
        <w:rPr>
          <w:rFonts w:ascii="Helvetica" w:hAnsi="Helvetica" w:cs="DGKOC C+ Helvetica"/>
          <w:i/>
          <w:iCs/>
          <w:sz w:val="18"/>
          <w:szCs w:val="18"/>
        </w:rPr>
        <w:t xml:space="preserve"> File</w:t>
      </w:r>
      <w:r w:rsidRPr="00AE1ECB">
        <w:rPr>
          <w:rFonts w:ascii="Helvetica" w:hAnsi="Helvetica" w:cs="DGKOB A+ Helvetica"/>
          <w:sz w:val="18"/>
          <w:szCs w:val="18"/>
        </w:rPr>
        <w:t xml:space="preserve"> for more information.</w:t>
      </w:r>
    </w:p>
    <w:p w:rsidRPr="00AE1ECB" w:rsidR="008D4C81" w:rsidP="0063377C" w:rsidRDefault="0067083D" w14:paraId="244C7CC2" w14:textId="77777777">
      <w:pPr>
        <w:tabs>
          <w:tab w:val="clear" w:pos="432"/>
          <w:tab w:val="left" w:pos="270"/>
        </w:tabs>
        <w:spacing w:before="60" w:line="240" w:lineRule="auto"/>
        <w:ind w:firstLine="0"/>
        <w:rPr>
          <w:rFonts w:ascii="Helvetica" w:hAnsi="Helvetica" w:cs="DGKOB A+ Helvetica"/>
          <w:sz w:val="18"/>
          <w:szCs w:val="18"/>
        </w:rPr>
      </w:pPr>
      <w:r w:rsidRPr="00AE1ECB">
        <w:rPr>
          <w:rFonts w:ascii="Helvetica" w:hAnsi="Helvetica" w:cs="DGKOC D+ Helvetica"/>
          <w:b/>
          <w:bCs/>
          <w:sz w:val="18"/>
          <w:szCs w:val="18"/>
        </w:rPr>
        <w:t xml:space="preserve">Reminder: </w:t>
      </w:r>
      <w:r w:rsidRPr="00AE1ECB" w:rsidR="00FA26C5">
        <w:rPr>
          <w:rFonts w:ascii="Helvetica" w:hAnsi="Helvetica" w:cs="DGKOB A+ Helvetica"/>
          <w:sz w:val="18"/>
          <w:szCs w:val="18"/>
        </w:rPr>
        <w:t>The administrator of an employee welfare benefit plan that provides benefits wholly or partially through a Multiple</w:t>
      </w:r>
      <w:r w:rsidR="00A52247">
        <w:rPr>
          <w:rFonts w:ascii="Helvetica" w:hAnsi="Helvetica" w:cs="DGKOB A+ Helvetica"/>
          <w:sz w:val="18"/>
          <w:szCs w:val="18"/>
        </w:rPr>
        <w:t>-</w:t>
      </w:r>
      <w:r w:rsidRPr="00AE1ECB" w:rsidR="00FA26C5">
        <w:rPr>
          <w:rFonts w:ascii="Helvetica" w:hAnsi="Helvetica" w:cs="DGKOB A+ Helvetica"/>
          <w:sz w:val="18"/>
          <w:szCs w:val="18"/>
        </w:rPr>
        <w:t xml:space="preserve">Employer Welfare Arrangement (MEWA) as defined in ERISA section 3(40) must file a Form 5500, unless otherwise exempt. Plans required to file a Form M-1, </w:t>
      </w:r>
      <w:r w:rsidRPr="00AE1ECB" w:rsidR="00FA26C5">
        <w:rPr>
          <w:rFonts w:ascii="Helvetica" w:hAnsi="Helvetica" w:cs="DGKOB A+ Helvetica"/>
          <w:i/>
          <w:sz w:val="18"/>
          <w:szCs w:val="18"/>
        </w:rPr>
        <w:t>Report for Multiple</w:t>
      </w:r>
      <w:r w:rsidR="00A52247">
        <w:rPr>
          <w:rFonts w:ascii="Helvetica" w:hAnsi="Helvetica" w:cs="DGKOB A+ Helvetica"/>
          <w:i/>
          <w:sz w:val="18"/>
          <w:szCs w:val="18"/>
        </w:rPr>
        <w:t>-</w:t>
      </w:r>
      <w:r w:rsidRPr="00AE1ECB" w:rsidR="00FA26C5">
        <w:rPr>
          <w:rFonts w:ascii="Helvetica" w:hAnsi="Helvetica" w:cs="DGKOB A+ Helvetica"/>
          <w:i/>
          <w:sz w:val="18"/>
          <w:szCs w:val="18"/>
        </w:rPr>
        <w:t>Employer Welfare Arrangements (MEWAs) and Certain Entities Claiming Exception (ECEs)</w:t>
      </w:r>
      <w:r w:rsidRPr="00AE1ECB" w:rsidR="00FA26C5">
        <w:rPr>
          <w:rFonts w:ascii="Helvetica" w:hAnsi="Helvetica" w:cs="DGKOB A+ Helvetica"/>
          <w:sz w:val="18"/>
          <w:szCs w:val="18"/>
        </w:rPr>
        <w:t>, are not eligible for the filing exemption in 29 CFR 2520.104-20 described below.  Such plans are required to file the Form 5500 regardless of the plan size or type of funding.</w:t>
      </w:r>
      <w:r w:rsidRPr="00F61BE7" w:rsidR="00F61BE7">
        <w:rPr>
          <w:rFonts w:ascii="ArialMT" w:hAnsi="ArialMT"/>
          <w:color w:val="FF0000"/>
          <w:sz w:val="18"/>
          <w:szCs w:val="18"/>
        </w:rPr>
        <w:t xml:space="preserve"> </w:t>
      </w:r>
    </w:p>
    <w:p w:rsidRPr="00AE1ECB" w:rsidR="008D4C81" w:rsidP="00FB358A" w:rsidRDefault="008D4C81" w14:paraId="244C7CC3" w14:textId="77777777">
      <w:pPr>
        <w:tabs>
          <w:tab w:val="clear" w:pos="432"/>
          <w:tab w:val="left" w:pos="270"/>
        </w:tabs>
        <w:spacing w:before="60" w:line="240" w:lineRule="auto"/>
        <w:ind w:firstLine="0"/>
        <w:rPr>
          <w:rFonts w:ascii="Helvetica" w:hAnsi="Helvetica" w:cs="DGKOC D+ Helvetica"/>
          <w:b/>
          <w:bCs/>
          <w:sz w:val="22"/>
          <w:szCs w:val="20"/>
        </w:rPr>
      </w:pPr>
      <w:r w:rsidRPr="00AE1ECB">
        <w:rPr>
          <w:rFonts w:ascii="Helvetica" w:hAnsi="Helvetica" w:cs="DGKOC D+ Helvetica"/>
          <w:b/>
          <w:bCs/>
          <w:sz w:val="22"/>
          <w:szCs w:val="20"/>
        </w:rPr>
        <w:t>Do Not File a Form 5500 for a Welfare Benefit Plan That Is Any of the Following:</w:t>
      </w:r>
    </w:p>
    <w:p w:rsidRPr="00AE1ECB" w:rsidR="008D4C81" w:rsidP="00FB358A" w:rsidRDefault="0067083D" w14:paraId="244C7CC4" w14:textId="77777777">
      <w:pPr>
        <w:tabs>
          <w:tab w:val="clear" w:pos="432"/>
          <w:tab w:val="left" w:pos="270"/>
        </w:tabs>
        <w:spacing w:before="60" w:line="240" w:lineRule="auto"/>
        <w:ind w:firstLine="0"/>
        <w:rPr>
          <w:rFonts w:ascii="Helvetica" w:hAnsi="Helvetica" w:cs="DGKOB A+ Helvetica"/>
          <w:sz w:val="18"/>
          <w:szCs w:val="18"/>
        </w:rPr>
      </w:pPr>
      <w:r w:rsidRPr="00AE1ECB">
        <w:rPr>
          <w:rFonts w:ascii="Helvetica" w:hAnsi="Helvetica" w:cs="DGKOB A+ Helvetica"/>
          <w:sz w:val="18"/>
          <w:szCs w:val="18"/>
        </w:rPr>
        <w:tab/>
        <w:t>1.</w:t>
      </w:r>
      <w:r w:rsidRPr="00AE1ECB" w:rsidR="008D4C81">
        <w:rPr>
          <w:rFonts w:ascii="Helvetica" w:hAnsi="Helvetica" w:cs="DGKOB A+ Helvetica"/>
          <w:sz w:val="18"/>
          <w:szCs w:val="18"/>
        </w:rPr>
        <w:t xml:space="preserve"> A welfare benefit plan that covered fewer than 100 participants as of the beginning of the plan year and is unfunded, fully insured, or a combination of insured and unfunded</w:t>
      </w:r>
      <w:r w:rsidRPr="00AE1ECB" w:rsidR="00047EC0">
        <w:rPr>
          <w:rFonts w:ascii="Helvetica" w:hAnsi="Helvetica" w:cs="DGKOB A+ Helvetica"/>
          <w:sz w:val="18"/>
          <w:szCs w:val="18"/>
        </w:rPr>
        <w:t>,</w:t>
      </w:r>
      <w:r w:rsidRPr="00AE1ECB" w:rsidR="00701977">
        <w:t xml:space="preserve"> </w:t>
      </w:r>
      <w:r w:rsidRPr="00F61BE7" w:rsidR="00F61BE7">
        <w:rPr>
          <w:rFonts w:ascii="Helvetica" w:hAnsi="Helvetica" w:cs="DGKOB A+ Helvetica"/>
          <w:sz w:val="18"/>
          <w:szCs w:val="18"/>
        </w:rPr>
        <w:t>and which is not subject to the Form M-1 requirements under § 2520.101-2,</w:t>
      </w:r>
      <w:r w:rsidR="00F61BE7">
        <w:rPr>
          <w:rFonts w:ascii="Helvetica" w:hAnsi="Helvetica" w:cs="DGKOB A+ Helvetica"/>
          <w:sz w:val="18"/>
          <w:szCs w:val="18"/>
        </w:rPr>
        <w:t xml:space="preserve"> </w:t>
      </w:r>
      <w:r w:rsidRPr="00AE1ECB" w:rsidR="00701977">
        <w:rPr>
          <w:rFonts w:ascii="Helvetica" w:hAnsi="Helvetica" w:cs="DGKOB A+ Helvetica"/>
          <w:sz w:val="18"/>
          <w:szCs w:val="18"/>
        </w:rPr>
        <w:t xml:space="preserve">as specified in 29 CFR 2520.104-20. </w:t>
      </w:r>
    </w:p>
    <w:p w:rsidRPr="00AE1ECB" w:rsidR="008D4C81" w:rsidP="00FB358A" w:rsidRDefault="0067083D" w14:paraId="244C7CC5" w14:textId="77777777">
      <w:pPr>
        <w:tabs>
          <w:tab w:val="clear" w:pos="432"/>
          <w:tab w:val="left" w:pos="270"/>
        </w:tabs>
        <w:spacing w:before="60" w:line="240" w:lineRule="auto"/>
        <w:ind w:firstLine="0"/>
        <w:rPr>
          <w:rFonts w:ascii="Helvetica" w:hAnsi="Helvetica" w:cs="DGKOB A+ Helvetica"/>
          <w:sz w:val="18"/>
          <w:szCs w:val="18"/>
        </w:rPr>
      </w:pPr>
      <w:r w:rsidRPr="00AE1ECB">
        <w:rPr>
          <w:rFonts w:ascii="Helvetica" w:hAnsi="Helvetica" w:cs="DGKOC D+ Helvetica"/>
          <w:b/>
          <w:bCs/>
          <w:sz w:val="18"/>
          <w:szCs w:val="18"/>
        </w:rPr>
        <w:t>Note.</w:t>
      </w:r>
      <w:r w:rsidRPr="00AE1ECB" w:rsidR="008D4C81">
        <w:rPr>
          <w:rFonts w:ascii="Helvetica" w:hAnsi="Helvetica" w:cs="DGKOC D+ Helvetica"/>
          <w:b/>
          <w:bCs/>
          <w:sz w:val="18"/>
          <w:szCs w:val="18"/>
        </w:rPr>
        <w:t xml:space="preserve"> </w:t>
      </w:r>
      <w:r w:rsidRPr="00AE1ECB" w:rsidR="008D4C81">
        <w:rPr>
          <w:rFonts w:ascii="Helvetica" w:hAnsi="Helvetica" w:cs="DGKOB A+ Helvetica"/>
          <w:sz w:val="18"/>
          <w:szCs w:val="18"/>
        </w:rPr>
        <w:t xml:space="preserve">To determine whether the plan covers fewer than 100 participants for purposes of these filing exemptions for insured and unfunded welfare plans, see instructions for lines 5 and 6 on counting participants in a welfare plan. </w:t>
      </w:r>
      <w:r w:rsidRPr="00AE1ECB" w:rsidR="008D4C81">
        <w:rPr>
          <w:rFonts w:ascii="Helvetica" w:hAnsi="Helvetica" w:cs="DGKOC C+ Helvetica"/>
          <w:i/>
          <w:iCs/>
          <w:sz w:val="18"/>
          <w:szCs w:val="18"/>
        </w:rPr>
        <w:t>See also</w:t>
      </w:r>
      <w:r w:rsidRPr="00AE1ECB" w:rsidR="008D4C81">
        <w:rPr>
          <w:rFonts w:ascii="Helvetica" w:hAnsi="Helvetica" w:cs="DGKOB A+ Helvetica"/>
          <w:sz w:val="18"/>
          <w:szCs w:val="18"/>
        </w:rPr>
        <w:t xml:space="preserve"> 29 CFR 2510.3-3(d).</w:t>
      </w:r>
    </w:p>
    <w:p w:rsidRPr="00AE1ECB" w:rsidR="008D4C81" w:rsidP="00FB358A" w:rsidRDefault="008D4C81" w14:paraId="244C7CC6" w14:textId="77777777">
      <w:pPr>
        <w:tabs>
          <w:tab w:val="clear" w:pos="432"/>
          <w:tab w:val="left" w:pos="270"/>
          <w:tab w:val="left" w:pos="450"/>
        </w:tabs>
        <w:spacing w:line="240" w:lineRule="auto"/>
        <w:ind w:firstLine="216"/>
        <w:rPr>
          <w:rFonts w:ascii="Helvetica" w:hAnsi="Helvetica" w:cs="DGKOB A+ Helvetica"/>
          <w:sz w:val="18"/>
          <w:szCs w:val="18"/>
        </w:rPr>
      </w:pPr>
      <w:r w:rsidRPr="00AE1ECB">
        <w:rPr>
          <w:rFonts w:ascii="Helvetica" w:hAnsi="Helvetica" w:cs="DGKOB A+ Helvetica"/>
          <w:sz w:val="18"/>
          <w:szCs w:val="18"/>
        </w:rPr>
        <w:tab/>
      </w:r>
      <w:r w:rsidRPr="00AE1ECB" w:rsidR="001220F1">
        <w:rPr>
          <w:rFonts w:ascii="Helvetica" w:hAnsi="Helvetica" w:cs="DGKOB A+ Helvetica"/>
          <w:sz w:val="18"/>
          <w:szCs w:val="18"/>
        </w:rPr>
        <w:t>a. An</w:t>
      </w:r>
      <w:r w:rsidRPr="00AE1ECB">
        <w:rPr>
          <w:rFonts w:ascii="Helvetica" w:hAnsi="Helvetica" w:cs="DGKOB A+ Helvetica"/>
          <w:sz w:val="18"/>
          <w:szCs w:val="18"/>
        </w:rPr>
        <w:t xml:space="preserve"> </w:t>
      </w:r>
      <w:r w:rsidRPr="00AE1ECB">
        <w:rPr>
          <w:rFonts w:ascii="Helvetica" w:hAnsi="Helvetica" w:cs="DGKOC C+ Helvetica"/>
          <w:i/>
          <w:iCs/>
          <w:sz w:val="18"/>
          <w:szCs w:val="18"/>
        </w:rPr>
        <w:t>unfunded welfare benefit plan</w:t>
      </w:r>
      <w:r w:rsidRPr="00AE1ECB">
        <w:rPr>
          <w:rFonts w:ascii="Helvetica" w:hAnsi="Helvetica" w:cs="DGKOB A+ Helvetica"/>
          <w:sz w:val="18"/>
          <w:szCs w:val="18"/>
        </w:rPr>
        <w:t xml:space="preserve"> has its benefits paid as needed directly from the general assets of the employer or employee organization that sponsors the plan.</w:t>
      </w:r>
    </w:p>
    <w:p w:rsidRPr="00AE1ECB" w:rsidR="008D4C81" w:rsidP="00155E7B" w:rsidRDefault="0067083D" w14:paraId="244C7CC7" w14:textId="77777777">
      <w:pPr>
        <w:tabs>
          <w:tab w:val="clear" w:pos="432"/>
          <w:tab w:val="left" w:pos="270"/>
        </w:tabs>
        <w:spacing w:before="60" w:line="240" w:lineRule="auto"/>
        <w:ind w:firstLine="0"/>
        <w:rPr>
          <w:rFonts w:ascii="Helvetica" w:hAnsi="Helvetica" w:cs="DGKOB A+ Helvetica"/>
          <w:sz w:val="18"/>
          <w:szCs w:val="18"/>
        </w:rPr>
      </w:pPr>
      <w:r w:rsidRPr="00AE1ECB">
        <w:rPr>
          <w:rFonts w:ascii="Helvetica" w:hAnsi="Helvetica" w:cs="DGKOC D+ Helvetica"/>
          <w:b/>
          <w:bCs/>
          <w:sz w:val="18"/>
          <w:szCs w:val="18"/>
        </w:rPr>
        <w:t xml:space="preserve">Note. </w:t>
      </w:r>
      <w:r w:rsidRPr="00AE1ECB" w:rsidR="008D4C81">
        <w:rPr>
          <w:rFonts w:ascii="Helvetica" w:hAnsi="Helvetica" w:cs="DGKOB A+ Helvetica"/>
          <w:sz w:val="18"/>
          <w:szCs w:val="18"/>
        </w:rPr>
        <w:t>Plans that are NOT unfunded include those plans that received employee (or former employee) contributions during the plan year and/or used a trust or separately maintained fund (including a Code section 501(c)(9) trust) to hold plan assets or act as a conduit for the transfer of plan assets during the year. A welfare benefit plan with employee contributions that is associated with a cafeteria plan under Code section 125 may be treated for annual reporting purposes as an unfunded welfare plan if it meets the requirements of DOL Technical Release 92-01, 57 Fed. Reg. 23272 (June 2, 1992) and 58 Fed. Reg. 45359 (Aug. 27, 1993). The mere receipt of COBRA contributions or other after-tax participant contributions (e.g., retiree contributions) by a cafeteria plan would not by itself affect the availability of the relief provided for cafeteria plans that otherwise meet the requirements of DOL Technical Release 92-01. See 61 Fed. Reg. 41220, 41222-23 (Aug. 7, 1996).</w:t>
      </w:r>
    </w:p>
    <w:p w:rsidRPr="00AE1ECB" w:rsidR="008D4C81" w:rsidP="00397934" w:rsidRDefault="0067083D" w14:paraId="244C7CC8" w14:textId="77777777">
      <w:pPr>
        <w:tabs>
          <w:tab w:val="clear" w:pos="432"/>
          <w:tab w:val="left" w:pos="270"/>
          <w:tab w:val="left" w:pos="450"/>
        </w:tabs>
        <w:spacing w:line="240" w:lineRule="auto"/>
        <w:ind w:firstLine="0"/>
        <w:rPr>
          <w:rFonts w:ascii="Helvetica" w:hAnsi="Helvetica" w:cs="DGKOB A+ Helvetica"/>
          <w:sz w:val="18"/>
          <w:szCs w:val="18"/>
        </w:rPr>
      </w:pPr>
      <w:r w:rsidRPr="00AE1ECB">
        <w:rPr>
          <w:rFonts w:ascii="Helvetica" w:hAnsi="Helvetica" w:cs="DGKOB A+ Helvetica"/>
          <w:sz w:val="18"/>
          <w:szCs w:val="18"/>
        </w:rPr>
        <w:tab/>
        <w:t>b.</w:t>
      </w:r>
      <w:r w:rsidRPr="00AE1ECB" w:rsidR="008D4C81">
        <w:rPr>
          <w:rFonts w:ascii="Helvetica" w:hAnsi="Helvetica" w:cs="DGKOB A+ Helvetica"/>
          <w:sz w:val="18"/>
          <w:szCs w:val="18"/>
        </w:rPr>
        <w:t xml:space="preserve"> A </w:t>
      </w:r>
      <w:r w:rsidRPr="00AE1ECB" w:rsidR="008D4C81">
        <w:rPr>
          <w:rFonts w:ascii="Helvetica" w:hAnsi="Helvetica" w:cs="DGKOC C+ Helvetica"/>
          <w:i/>
          <w:iCs/>
          <w:sz w:val="18"/>
          <w:szCs w:val="18"/>
        </w:rPr>
        <w:t>fully insured welfare benefit plan</w:t>
      </w:r>
      <w:r w:rsidRPr="00AE1ECB" w:rsidR="008D4C81">
        <w:rPr>
          <w:rFonts w:ascii="Helvetica" w:hAnsi="Helvetica" w:cs="DGKOB A+ Helvetica"/>
          <w:sz w:val="18"/>
          <w:szCs w:val="18"/>
        </w:rPr>
        <w:t xml:space="preserve"> has its benefits provided exclusively through insurance contracts or policies, the premiums of which must be paid directly to the insurance carrier by the employer or employee organization from its general assets or partly from its general assets and partly from contributions by its employees or members (which the employer or employee organization forwards within three (3) months of receipt). The insurance contracts or policies discussed above must be issued by an insurance company or similar organization (such as Blue Cross, Blue Shield or a health maintenance organization) that is qualified to do business in any state.</w:t>
      </w:r>
    </w:p>
    <w:p w:rsidRPr="00AE1ECB" w:rsidR="008D4C81" w:rsidP="00397934" w:rsidRDefault="0067083D" w14:paraId="244C7CC9" w14:textId="77777777">
      <w:pPr>
        <w:tabs>
          <w:tab w:val="clear" w:pos="432"/>
          <w:tab w:val="left" w:pos="270"/>
          <w:tab w:val="left" w:pos="450"/>
        </w:tabs>
        <w:spacing w:line="240" w:lineRule="auto"/>
        <w:ind w:firstLine="0"/>
        <w:rPr>
          <w:rFonts w:ascii="Helvetica" w:hAnsi="Helvetica" w:cs="DGKOB A+ Helvetica"/>
          <w:sz w:val="18"/>
          <w:szCs w:val="18"/>
        </w:rPr>
      </w:pPr>
      <w:r w:rsidRPr="00AE1ECB">
        <w:rPr>
          <w:rFonts w:ascii="Helvetica" w:hAnsi="Helvetica" w:cs="DGKOB A+ Helvetica"/>
          <w:sz w:val="18"/>
          <w:szCs w:val="18"/>
        </w:rPr>
        <w:lastRenderedPageBreak/>
        <w:tab/>
        <w:t xml:space="preserve">c. </w:t>
      </w:r>
      <w:r w:rsidRPr="00AE1ECB" w:rsidR="008D4C81">
        <w:rPr>
          <w:rFonts w:ascii="Helvetica" w:hAnsi="Helvetica" w:cs="DGKOB A+ Helvetica"/>
          <w:sz w:val="18"/>
          <w:szCs w:val="18"/>
        </w:rPr>
        <w:t xml:space="preserve">A </w:t>
      </w:r>
      <w:r w:rsidRPr="00AE1ECB" w:rsidR="008D4C81">
        <w:rPr>
          <w:rFonts w:ascii="Helvetica" w:hAnsi="Helvetica" w:cs="DGKOC C+ Helvetica"/>
          <w:i/>
          <w:iCs/>
          <w:sz w:val="18"/>
          <w:szCs w:val="18"/>
        </w:rPr>
        <w:t>combination unfunded/insured welfare benefit plan</w:t>
      </w:r>
      <w:r w:rsidRPr="00AE1ECB" w:rsidR="008D4C81">
        <w:rPr>
          <w:rFonts w:ascii="Helvetica" w:hAnsi="Helvetica" w:cs="DGKOB A+ Helvetica"/>
          <w:sz w:val="18"/>
          <w:szCs w:val="18"/>
        </w:rPr>
        <w:t xml:space="preserve"> has its benefits provided partially as an unfunded plan and partially as a fully insured plan. An example of such a plan is a welfare benefit plan that provides medical benefits as in </w:t>
      </w:r>
      <w:r w:rsidRPr="00AE1ECB" w:rsidR="008D4C81">
        <w:rPr>
          <w:rFonts w:ascii="Helvetica" w:hAnsi="Helvetica"/>
          <w:b/>
          <w:bCs/>
          <w:sz w:val="18"/>
          <w:szCs w:val="18"/>
        </w:rPr>
        <w:t>a</w:t>
      </w:r>
      <w:r w:rsidRPr="00AE1ECB" w:rsidR="008D4C81">
        <w:rPr>
          <w:rFonts w:ascii="Helvetica" w:hAnsi="Helvetica" w:cs="DGKOB A+ Helvetica"/>
          <w:sz w:val="18"/>
          <w:szCs w:val="18"/>
        </w:rPr>
        <w:t xml:space="preserve"> above and life insurance benefits as in </w:t>
      </w:r>
      <w:r w:rsidRPr="00AE1ECB" w:rsidR="008D4C81">
        <w:rPr>
          <w:rFonts w:ascii="Helvetica" w:hAnsi="Helvetica"/>
          <w:b/>
          <w:bCs/>
          <w:sz w:val="18"/>
          <w:szCs w:val="18"/>
        </w:rPr>
        <w:t>b</w:t>
      </w:r>
      <w:r w:rsidRPr="00AE1ECB" w:rsidR="008D4C81">
        <w:rPr>
          <w:rFonts w:ascii="Helvetica" w:hAnsi="Helvetica" w:cs="DGKOB A+ Helvetica"/>
          <w:sz w:val="18"/>
          <w:szCs w:val="18"/>
        </w:rPr>
        <w:t xml:space="preserve"> above. See 29 CFR 2520.104-20.</w:t>
      </w:r>
    </w:p>
    <w:p w:rsidRPr="00AE1ECB" w:rsidR="008D4C81" w:rsidP="00397934" w:rsidRDefault="0067083D" w14:paraId="244C7CCA" w14:textId="77777777">
      <w:pPr>
        <w:tabs>
          <w:tab w:val="clear" w:pos="432"/>
          <w:tab w:val="left" w:pos="270"/>
          <w:tab w:val="left" w:pos="450"/>
        </w:tabs>
        <w:spacing w:line="240" w:lineRule="auto"/>
        <w:ind w:firstLine="0"/>
        <w:rPr>
          <w:rFonts w:ascii="Helvetica" w:hAnsi="Helvetica" w:cs="DGKOB A+ Helvetica"/>
          <w:sz w:val="18"/>
          <w:szCs w:val="18"/>
        </w:rPr>
      </w:pPr>
      <w:r w:rsidRPr="00AE1ECB">
        <w:rPr>
          <w:rFonts w:ascii="Helvetica" w:hAnsi="Helvetica" w:cs="DGKOB A+ Helvetica"/>
          <w:sz w:val="18"/>
          <w:szCs w:val="18"/>
        </w:rPr>
        <w:tab/>
        <w:t xml:space="preserve">2. </w:t>
      </w:r>
      <w:r w:rsidRPr="00AE1ECB" w:rsidR="008D4C81">
        <w:rPr>
          <w:rFonts w:ascii="Helvetica" w:hAnsi="Helvetica" w:cs="DGKOB A+ Helvetica"/>
          <w:sz w:val="18"/>
          <w:szCs w:val="18"/>
        </w:rPr>
        <w:t>A welfare benefit plan maintained outside the United States primarily for persons substantially all of whom are nonresident aliens.</w:t>
      </w:r>
    </w:p>
    <w:p w:rsidRPr="00AE1ECB" w:rsidR="008D4C81" w:rsidP="00155E7B" w:rsidRDefault="0067083D" w14:paraId="244C7CCB" w14:textId="77777777">
      <w:pPr>
        <w:tabs>
          <w:tab w:val="clear" w:pos="432"/>
          <w:tab w:val="left" w:pos="270"/>
          <w:tab w:val="left" w:pos="450"/>
        </w:tabs>
        <w:spacing w:line="240" w:lineRule="auto"/>
        <w:ind w:firstLine="0"/>
        <w:rPr>
          <w:rFonts w:ascii="Helvetica" w:hAnsi="Helvetica" w:cs="DGKOB A+ Helvetica"/>
          <w:sz w:val="18"/>
          <w:szCs w:val="18"/>
        </w:rPr>
      </w:pPr>
      <w:r w:rsidRPr="00AE1ECB">
        <w:rPr>
          <w:rFonts w:ascii="Helvetica" w:hAnsi="Helvetica" w:cs="DGKOB A+ Helvetica"/>
          <w:sz w:val="18"/>
          <w:szCs w:val="18"/>
        </w:rPr>
        <w:tab/>
        <w:t xml:space="preserve">3. </w:t>
      </w:r>
      <w:r w:rsidRPr="00AE1ECB" w:rsidR="008D4C81">
        <w:rPr>
          <w:rFonts w:ascii="Helvetica" w:hAnsi="Helvetica" w:cs="DGKOB A+ Helvetica"/>
          <w:sz w:val="18"/>
          <w:szCs w:val="18"/>
        </w:rPr>
        <w:t>A governmental plan.</w:t>
      </w:r>
    </w:p>
    <w:p w:rsidRPr="00AE1ECB" w:rsidR="008D4C81" w:rsidP="002D59B6" w:rsidRDefault="0067083D" w14:paraId="244C7CCC" w14:textId="77777777">
      <w:pPr>
        <w:tabs>
          <w:tab w:val="clear" w:pos="432"/>
          <w:tab w:val="left" w:pos="270"/>
          <w:tab w:val="left" w:pos="450"/>
        </w:tabs>
        <w:spacing w:line="240" w:lineRule="auto"/>
        <w:ind w:firstLine="0"/>
        <w:rPr>
          <w:rFonts w:ascii="Helvetica" w:hAnsi="Helvetica" w:cs="DGKOB A+ Helvetica"/>
          <w:sz w:val="18"/>
          <w:szCs w:val="18"/>
        </w:rPr>
      </w:pPr>
      <w:r w:rsidRPr="00AE1ECB">
        <w:rPr>
          <w:rFonts w:ascii="Helvetica" w:hAnsi="Helvetica" w:cs="DGKOB A+ Helvetica"/>
          <w:sz w:val="18"/>
          <w:szCs w:val="18"/>
        </w:rPr>
        <w:tab/>
        <w:t xml:space="preserve">4. </w:t>
      </w:r>
      <w:r w:rsidRPr="00AE1ECB" w:rsidR="008D4C81">
        <w:rPr>
          <w:rFonts w:ascii="Helvetica" w:hAnsi="Helvetica" w:cs="DGKOB A+ Helvetica"/>
          <w:sz w:val="18"/>
          <w:szCs w:val="18"/>
        </w:rPr>
        <w:t>An unfunded or insured welfare benefit plan maintained for a select group of management or highly compensated employees, which meets the requirements of 29 CFR 2520.104-24.</w:t>
      </w:r>
    </w:p>
    <w:p w:rsidRPr="00AE1ECB" w:rsidR="008D4C81" w:rsidP="002D59B6" w:rsidRDefault="0067083D" w14:paraId="244C7CCD" w14:textId="77777777">
      <w:pPr>
        <w:tabs>
          <w:tab w:val="clear" w:pos="432"/>
          <w:tab w:val="left" w:pos="270"/>
          <w:tab w:val="left" w:pos="450"/>
        </w:tabs>
        <w:spacing w:line="240" w:lineRule="auto"/>
        <w:ind w:firstLine="0"/>
        <w:rPr>
          <w:rFonts w:ascii="Helvetica" w:hAnsi="Helvetica" w:cs="DGKOB A+ Helvetica"/>
          <w:sz w:val="18"/>
          <w:szCs w:val="18"/>
        </w:rPr>
      </w:pPr>
      <w:r w:rsidRPr="00AE1ECB">
        <w:rPr>
          <w:rFonts w:ascii="Helvetica" w:hAnsi="Helvetica" w:cs="DGKOB A+ Helvetica"/>
          <w:sz w:val="18"/>
          <w:szCs w:val="18"/>
        </w:rPr>
        <w:tab/>
        <w:t xml:space="preserve">5. </w:t>
      </w:r>
      <w:r w:rsidRPr="00AE1ECB" w:rsidR="008D4C81">
        <w:rPr>
          <w:rFonts w:ascii="Helvetica" w:hAnsi="Helvetica" w:cs="DGKOB A+ Helvetica"/>
          <w:sz w:val="18"/>
          <w:szCs w:val="18"/>
        </w:rPr>
        <w:t>An employee benefit plan maintained only to comply with workers’ compensation, unemployment compensation, or disability insurance laws.</w:t>
      </w:r>
    </w:p>
    <w:p w:rsidRPr="00AE1ECB" w:rsidR="008D4C81" w:rsidP="009077C3" w:rsidRDefault="0067083D" w14:paraId="244C7CCE" w14:textId="77777777">
      <w:pPr>
        <w:tabs>
          <w:tab w:val="clear" w:pos="432"/>
          <w:tab w:val="left" w:pos="270"/>
          <w:tab w:val="left" w:pos="450"/>
        </w:tabs>
        <w:spacing w:line="240" w:lineRule="auto"/>
        <w:ind w:firstLine="0"/>
        <w:rPr>
          <w:rFonts w:ascii="Helvetica" w:hAnsi="Helvetica" w:cs="DGKOB A+ Helvetica"/>
          <w:sz w:val="18"/>
          <w:szCs w:val="18"/>
        </w:rPr>
      </w:pPr>
      <w:r w:rsidRPr="00AE1ECB">
        <w:rPr>
          <w:rFonts w:ascii="Helvetica" w:hAnsi="Helvetica" w:cs="DGKOB A+ Helvetica"/>
          <w:sz w:val="18"/>
          <w:szCs w:val="18"/>
        </w:rPr>
        <w:tab/>
        <w:t xml:space="preserve">6. </w:t>
      </w:r>
      <w:r w:rsidRPr="00AE1ECB" w:rsidR="008D4C81">
        <w:rPr>
          <w:rFonts w:ascii="Helvetica" w:hAnsi="Helvetica" w:cs="DGKOB A+ Helvetica"/>
          <w:sz w:val="18"/>
          <w:szCs w:val="18"/>
        </w:rPr>
        <w:t>A welfare benefit plan that participates in a group insurance arrangement that files a Form 5500 on behalf of the welfare benefit plan as specified in 29 CFR 2520.103-2. See 29 CFR 2520.104-43.</w:t>
      </w:r>
    </w:p>
    <w:p w:rsidRPr="00AE1ECB" w:rsidR="008D4C81" w:rsidP="009077C3" w:rsidRDefault="0067083D" w14:paraId="244C7CCF" w14:textId="77777777">
      <w:pPr>
        <w:tabs>
          <w:tab w:val="clear" w:pos="432"/>
          <w:tab w:val="left" w:pos="270"/>
          <w:tab w:val="left" w:pos="450"/>
        </w:tabs>
        <w:spacing w:line="240" w:lineRule="auto"/>
        <w:ind w:firstLine="0"/>
        <w:rPr>
          <w:rFonts w:ascii="Helvetica" w:hAnsi="Helvetica" w:cs="DGKOB A+ Helvetica"/>
          <w:sz w:val="18"/>
          <w:szCs w:val="18"/>
        </w:rPr>
      </w:pPr>
      <w:r w:rsidRPr="00AE1ECB">
        <w:rPr>
          <w:rFonts w:ascii="Helvetica" w:hAnsi="Helvetica" w:cs="DGKOB A+ Helvetica"/>
          <w:sz w:val="18"/>
          <w:szCs w:val="18"/>
        </w:rPr>
        <w:tab/>
        <w:t>7. A</w:t>
      </w:r>
      <w:r w:rsidRPr="00AE1ECB" w:rsidR="008D4C81">
        <w:rPr>
          <w:rFonts w:ascii="Helvetica" w:hAnsi="Helvetica" w:cs="DGKOB A+ Helvetica"/>
          <w:sz w:val="18"/>
          <w:szCs w:val="18"/>
        </w:rPr>
        <w:t xml:space="preserve">n apprenticeship or training plan meeting </w:t>
      </w:r>
      <w:proofErr w:type="gramStart"/>
      <w:r w:rsidRPr="00AE1ECB" w:rsidR="008D4C81">
        <w:rPr>
          <w:rFonts w:ascii="Helvetica" w:hAnsi="Helvetica" w:cs="DGKOB A+ Helvetica"/>
          <w:sz w:val="18"/>
          <w:szCs w:val="18"/>
        </w:rPr>
        <w:t>all of</w:t>
      </w:r>
      <w:proofErr w:type="gramEnd"/>
      <w:r w:rsidRPr="00AE1ECB" w:rsidR="008D4C81">
        <w:rPr>
          <w:rFonts w:ascii="Helvetica" w:hAnsi="Helvetica" w:cs="DGKOB A+ Helvetica"/>
          <w:sz w:val="18"/>
          <w:szCs w:val="18"/>
        </w:rPr>
        <w:t xml:space="preserve"> the conditions specified in 29 CFR 2520.104-22.</w:t>
      </w:r>
    </w:p>
    <w:p w:rsidRPr="00AE1ECB" w:rsidR="008D4C81" w:rsidP="00B20591" w:rsidRDefault="0067083D" w14:paraId="244C7CD0" w14:textId="77777777">
      <w:pPr>
        <w:tabs>
          <w:tab w:val="clear" w:pos="432"/>
          <w:tab w:val="left" w:pos="270"/>
          <w:tab w:val="left" w:pos="450"/>
        </w:tabs>
        <w:spacing w:line="240" w:lineRule="auto"/>
        <w:ind w:firstLine="0"/>
        <w:rPr>
          <w:rFonts w:ascii="Helvetica" w:hAnsi="Helvetica" w:cs="DGKOB A+ Helvetica"/>
          <w:sz w:val="18"/>
          <w:szCs w:val="18"/>
        </w:rPr>
      </w:pPr>
      <w:r w:rsidRPr="00AE1ECB">
        <w:rPr>
          <w:rFonts w:ascii="Helvetica" w:hAnsi="Helvetica" w:cs="DGKOB A+ Helvetica"/>
          <w:sz w:val="18"/>
          <w:szCs w:val="18"/>
        </w:rPr>
        <w:tab/>
        <w:t>8.</w:t>
      </w:r>
      <w:r w:rsidRPr="00AE1ECB" w:rsidR="008D4C81">
        <w:rPr>
          <w:rFonts w:ascii="Helvetica" w:hAnsi="Helvetica" w:cs="DGKOB A+ Helvetica"/>
          <w:sz w:val="18"/>
          <w:szCs w:val="18"/>
        </w:rPr>
        <w:t xml:space="preserve"> An </w:t>
      </w:r>
      <w:proofErr w:type="gramStart"/>
      <w:r w:rsidRPr="00AE1ECB" w:rsidR="008D4C81">
        <w:rPr>
          <w:rFonts w:ascii="Helvetica" w:hAnsi="Helvetica" w:cs="DGKOB A+ Helvetica"/>
          <w:sz w:val="18"/>
          <w:szCs w:val="18"/>
        </w:rPr>
        <w:t>unfunded dues</w:t>
      </w:r>
      <w:proofErr w:type="gramEnd"/>
      <w:r w:rsidRPr="00AE1ECB" w:rsidR="008D4C81">
        <w:rPr>
          <w:rFonts w:ascii="Helvetica" w:hAnsi="Helvetica" w:cs="DGKOB A+ Helvetica"/>
          <w:sz w:val="18"/>
          <w:szCs w:val="18"/>
        </w:rPr>
        <w:t xml:space="preserve"> financed welfare benefit plan exempted by 29 CFR 2520.104-26.</w:t>
      </w:r>
    </w:p>
    <w:p w:rsidRPr="00AE1ECB" w:rsidR="008D4C81" w:rsidP="00B20591" w:rsidRDefault="008D4C81" w14:paraId="244C7CD1" w14:textId="535A7DAD">
      <w:pPr>
        <w:tabs>
          <w:tab w:val="clear" w:pos="432"/>
          <w:tab w:val="left" w:pos="270"/>
          <w:tab w:val="left" w:pos="450"/>
        </w:tabs>
        <w:spacing w:line="240" w:lineRule="auto"/>
        <w:ind w:firstLine="0"/>
        <w:rPr>
          <w:rFonts w:ascii="Helvetica" w:hAnsi="Helvetica" w:cs="DGKOB A+ Helvetica"/>
          <w:sz w:val="18"/>
          <w:szCs w:val="18"/>
        </w:rPr>
      </w:pPr>
      <w:r w:rsidRPr="00AE1ECB">
        <w:rPr>
          <w:rFonts w:ascii="Helvetica" w:hAnsi="Helvetica" w:cs="DGKOB A+ Helvetica"/>
          <w:sz w:val="18"/>
          <w:szCs w:val="18"/>
        </w:rPr>
        <w:t xml:space="preserve"> </w:t>
      </w:r>
      <w:r w:rsidR="00751406">
        <w:rPr>
          <w:rFonts w:ascii="Helvetica" w:hAnsi="Helvetica" w:cs="DGKOB A+ Helvetica"/>
          <w:sz w:val="18"/>
          <w:szCs w:val="18"/>
        </w:rPr>
        <w:tab/>
        <w:t xml:space="preserve">9. </w:t>
      </w:r>
      <w:r w:rsidRPr="00AE1ECB">
        <w:rPr>
          <w:rFonts w:ascii="Helvetica" w:hAnsi="Helvetica" w:cs="DGKOB A+ Helvetica"/>
          <w:sz w:val="18"/>
          <w:szCs w:val="18"/>
        </w:rPr>
        <w:t>A church plan under ERISA section 3(33).</w:t>
      </w:r>
    </w:p>
    <w:p w:rsidR="008D4C81" w:rsidP="00B20591" w:rsidRDefault="0067083D" w14:paraId="244C7CD2" w14:textId="77777777">
      <w:pPr>
        <w:tabs>
          <w:tab w:val="clear" w:pos="432"/>
          <w:tab w:val="left" w:pos="270"/>
          <w:tab w:val="left" w:pos="450"/>
        </w:tabs>
        <w:spacing w:line="240" w:lineRule="auto"/>
        <w:ind w:firstLine="0"/>
        <w:rPr>
          <w:rFonts w:ascii="Helvetica" w:hAnsi="Helvetica" w:cs="DGKOB A+ Helvetica"/>
          <w:sz w:val="18"/>
          <w:szCs w:val="18"/>
        </w:rPr>
      </w:pPr>
      <w:r w:rsidRPr="00AE1ECB">
        <w:rPr>
          <w:rFonts w:ascii="Helvetica" w:hAnsi="Helvetica" w:cs="DGKOB A+ Helvetica"/>
          <w:sz w:val="18"/>
          <w:szCs w:val="18"/>
        </w:rPr>
        <w:tab/>
        <w:t xml:space="preserve">10. </w:t>
      </w:r>
      <w:r w:rsidRPr="00AE1ECB" w:rsidR="008D4C81">
        <w:rPr>
          <w:rFonts w:ascii="Helvetica" w:hAnsi="Helvetica" w:cs="DGKOB A+ Helvetica"/>
          <w:sz w:val="18"/>
          <w:szCs w:val="18"/>
        </w:rPr>
        <w:t xml:space="preserve">A welfare benefit plan maintained solely for </w:t>
      </w:r>
      <w:r w:rsidRPr="00AE1ECB" w:rsidR="008D4C81">
        <w:rPr>
          <w:rFonts w:ascii="Helvetica" w:hAnsi="Helvetica" w:cs="DGKOC C+ Helvetica"/>
          <w:i/>
          <w:iCs/>
          <w:sz w:val="18"/>
          <w:szCs w:val="18"/>
        </w:rPr>
        <w:t>(1)</w:t>
      </w:r>
      <w:r w:rsidRPr="00AE1ECB" w:rsidR="008D4C81">
        <w:rPr>
          <w:rFonts w:ascii="Helvetica" w:hAnsi="Helvetica" w:cs="DGKOB A+ Helvetica"/>
          <w:sz w:val="18"/>
          <w:szCs w:val="18"/>
        </w:rPr>
        <w:t xml:space="preserve"> an individual or an individual and his or her spouse, who wholly own a trade or business, whether incorporated or unincorporated, or </w:t>
      </w:r>
      <w:r w:rsidRPr="00AE1ECB" w:rsidR="008D4C81">
        <w:rPr>
          <w:rFonts w:ascii="Helvetica" w:hAnsi="Helvetica" w:cs="DGKOC C+ Helvetica"/>
          <w:i/>
          <w:iCs/>
          <w:sz w:val="18"/>
          <w:szCs w:val="18"/>
        </w:rPr>
        <w:t>(2)</w:t>
      </w:r>
      <w:r w:rsidRPr="00AE1ECB" w:rsidR="008D4C81">
        <w:rPr>
          <w:rFonts w:ascii="Helvetica" w:hAnsi="Helvetica" w:cs="DGKOB A+ Helvetica"/>
          <w:sz w:val="18"/>
          <w:szCs w:val="18"/>
        </w:rPr>
        <w:t xml:space="preserve"> partners or the partners and the partners’ spouses in a partnership. See 29 CFR 2510.3-3(b).</w:t>
      </w:r>
    </w:p>
    <w:p w:rsidRPr="00AE1ECB" w:rsidR="008D4C81" w:rsidP="0063377C" w:rsidRDefault="008D4C81" w14:paraId="244C7CD3" w14:textId="77777777">
      <w:pPr>
        <w:tabs>
          <w:tab w:val="clear" w:pos="432"/>
          <w:tab w:val="left" w:pos="270"/>
          <w:tab w:val="left" w:pos="450"/>
        </w:tabs>
        <w:spacing w:before="60" w:line="240" w:lineRule="auto"/>
        <w:ind w:firstLine="0"/>
        <w:rPr>
          <w:rFonts w:ascii="Helvetica" w:hAnsi="Helvetica"/>
          <w:b/>
          <w:bCs/>
          <w:sz w:val="22"/>
          <w:szCs w:val="22"/>
        </w:rPr>
      </w:pPr>
      <w:r w:rsidRPr="00AE1ECB">
        <w:rPr>
          <w:rFonts w:ascii="Helvetica" w:hAnsi="Helvetica"/>
          <w:b/>
          <w:bCs/>
          <w:sz w:val="22"/>
          <w:szCs w:val="22"/>
        </w:rPr>
        <w:t>Direct Filing Entity (DFE)</w:t>
      </w:r>
    </w:p>
    <w:p w:rsidR="005456CA" w:rsidP="0063377C" w:rsidRDefault="008D4C81" w14:paraId="244C7CD4" w14:textId="77777777">
      <w:pPr>
        <w:tabs>
          <w:tab w:val="clear" w:pos="432"/>
          <w:tab w:val="left" w:pos="270"/>
          <w:tab w:val="left" w:pos="450"/>
        </w:tabs>
        <w:spacing w:before="60" w:line="240" w:lineRule="auto"/>
        <w:ind w:firstLine="0"/>
        <w:rPr>
          <w:rFonts w:ascii="Helvetica" w:hAnsi="Helvetica" w:cs="DGKOB A+ Helvetica"/>
          <w:sz w:val="18"/>
          <w:szCs w:val="18"/>
        </w:rPr>
      </w:pPr>
      <w:r w:rsidRPr="00AE1ECB">
        <w:rPr>
          <w:rFonts w:ascii="Helvetica" w:hAnsi="Helvetica" w:cs="DGKOB A+ Helvetica"/>
          <w:sz w:val="18"/>
          <w:szCs w:val="18"/>
        </w:rPr>
        <w:t xml:space="preserve">Some plans participate in certain trusts, accounts, and other investment arrangements that file the Form 5500 </w:t>
      </w:r>
      <w:r w:rsidR="009F67D9">
        <w:rPr>
          <w:rFonts w:ascii="Helvetica" w:hAnsi="Helvetica" w:cs="DGKOB A+ Helvetica"/>
          <w:sz w:val="18"/>
          <w:szCs w:val="18"/>
        </w:rPr>
        <w:t>A</w:t>
      </w:r>
      <w:r w:rsidRPr="00AE1ECB">
        <w:rPr>
          <w:rFonts w:ascii="Helvetica" w:hAnsi="Helvetica" w:cs="DGKOB A+ Helvetica"/>
          <w:sz w:val="18"/>
          <w:szCs w:val="18"/>
        </w:rPr>
        <w:t xml:space="preserve">nnual </w:t>
      </w:r>
      <w:r w:rsidR="009F67D9">
        <w:rPr>
          <w:rFonts w:ascii="Helvetica" w:hAnsi="Helvetica" w:cs="DGKOB A+ Helvetica"/>
          <w:sz w:val="18"/>
          <w:szCs w:val="18"/>
        </w:rPr>
        <w:t>R</w:t>
      </w:r>
      <w:r w:rsidRPr="00AE1ECB">
        <w:rPr>
          <w:rFonts w:ascii="Helvetica" w:hAnsi="Helvetica" w:cs="DGKOB A+ Helvetica"/>
          <w:sz w:val="18"/>
          <w:szCs w:val="18"/>
        </w:rPr>
        <w:t>eturn/</w:t>
      </w:r>
      <w:r w:rsidR="009F67D9">
        <w:rPr>
          <w:rFonts w:ascii="Helvetica" w:hAnsi="Helvetica" w:cs="DGKOB A+ Helvetica"/>
          <w:sz w:val="18"/>
          <w:szCs w:val="18"/>
        </w:rPr>
        <w:t>R</w:t>
      </w:r>
      <w:r w:rsidRPr="00AE1ECB">
        <w:rPr>
          <w:rFonts w:ascii="Helvetica" w:hAnsi="Helvetica" w:cs="DGKOB A+ Helvetica"/>
          <w:sz w:val="18"/>
          <w:szCs w:val="18"/>
        </w:rPr>
        <w:t xml:space="preserve">eport as a DFE in accordance with the </w:t>
      </w:r>
      <w:r w:rsidRPr="00AE1ECB">
        <w:rPr>
          <w:rFonts w:ascii="Helvetica" w:hAnsi="Helvetica" w:cs="DGKOC C+ Helvetica"/>
          <w:i/>
          <w:iCs/>
          <w:sz w:val="18"/>
          <w:szCs w:val="18"/>
        </w:rPr>
        <w:t>Direct Filing Entity (DFE) Filing Requirements</w:t>
      </w:r>
      <w:r w:rsidRPr="00AE1ECB">
        <w:rPr>
          <w:rFonts w:ascii="Helvetica" w:hAnsi="Helvetica" w:cs="DGKOB A+ Helvetica"/>
          <w:sz w:val="18"/>
          <w:szCs w:val="18"/>
        </w:rPr>
        <w:t xml:space="preserve">. A Form 5500 must be filed for a master trust investment account (MTIA). A Form 5500 is not required but may be filed for a common/collective trust (CCT), pooled separate account (PSA), 103-12 investment entity (103-12 IE), or group insurance arrangement (GIA). Plans that participate in CCTs, PSAs, 103-12 IEs, or GIAs that file as DFEs, however, generally are eligible for certain annual reporting relief. For </w:t>
      </w:r>
      <w:r w:rsidR="005456CA">
        <w:rPr>
          <w:rFonts w:ascii="Helvetica" w:hAnsi="Helvetica" w:cs="DGKOB A+ Helvetica"/>
          <w:sz w:val="18"/>
          <w:szCs w:val="18"/>
        </w:rPr>
        <w:t xml:space="preserve">reporting purposes, a CCT, PSA, </w:t>
      </w:r>
    </w:p>
    <w:p w:rsidRPr="00AE1ECB" w:rsidR="008D4C81" w:rsidP="00A47552" w:rsidRDefault="008D4C81" w14:paraId="244C7CD5" w14:textId="77777777">
      <w:pPr>
        <w:tabs>
          <w:tab w:val="clear" w:pos="432"/>
          <w:tab w:val="left" w:pos="270"/>
          <w:tab w:val="left" w:pos="450"/>
        </w:tabs>
        <w:spacing w:line="240" w:lineRule="auto"/>
        <w:ind w:firstLine="0"/>
        <w:rPr>
          <w:rFonts w:ascii="Helvetica" w:hAnsi="Helvetica" w:cs="DGKOB A+ Helvetica"/>
          <w:sz w:val="18"/>
          <w:szCs w:val="18"/>
        </w:rPr>
      </w:pPr>
      <w:r w:rsidRPr="00AE1ECB">
        <w:rPr>
          <w:rFonts w:ascii="Helvetica" w:hAnsi="Helvetica" w:cs="DGKOB A+ Helvetica"/>
          <w:sz w:val="18"/>
          <w:szCs w:val="18"/>
        </w:rPr>
        <w:t xml:space="preserve">103-12 IE, or GIA is not considered a DFE unless a Form 5500 and all required attachments are filed for it in accordance with the </w:t>
      </w:r>
      <w:r w:rsidRPr="0052060A">
        <w:rPr>
          <w:rFonts w:ascii="Helvetica" w:hAnsi="Helvetica" w:cs="DGKOC C+ Helvetica"/>
          <w:i/>
          <w:iCs/>
          <w:color w:val="000000"/>
          <w:sz w:val="18"/>
          <w:szCs w:val="18"/>
        </w:rPr>
        <w:t>Direct Filing Entity (DFE) Filing Requirements</w:t>
      </w:r>
      <w:r w:rsidRPr="00AE1ECB">
        <w:rPr>
          <w:rFonts w:ascii="Helvetica" w:hAnsi="Helvetica" w:cs="DGKOB A+ Helvetica"/>
          <w:sz w:val="18"/>
          <w:szCs w:val="18"/>
        </w:rPr>
        <w:t>.</w:t>
      </w:r>
    </w:p>
    <w:p w:rsidRPr="00AE1ECB" w:rsidR="008D4C81" w:rsidP="0063377C" w:rsidRDefault="0067083D" w14:paraId="244C7CD6" w14:textId="77777777">
      <w:pPr>
        <w:tabs>
          <w:tab w:val="clear" w:pos="432"/>
          <w:tab w:val="left" w:pos="270"/>
          <w:tab w:val="left" w:pos="450"/>
        </w:tabs>
        <w:spacing w:before="60" w:line="240" w:lineRule="auto"/>
        <w:ind w:firstLine="0"/>
        <w:rPr>
          <w:rFonts w:ascii="Helvetica" w:hAnsi="Helvetica" w:cs="DGKOB A+ Helvetica"/>
          <w:sz w:val="18"/>
          <w:szCs w:val="18"/>
        </w:rPr>
      </w:pPr>
      <w:r w:rsidRPr="00AE1ECB">
        <w:rPr>
          <w:rFonts w:ascii="Helvetica" w:hAnsi="Helvetica" w:cs="DGKOC D+ Helvetica"/>
          <w:b/>
          <w:bCs/>
          <w:sz w:val="18"/>
          <w:szCs w:val="18"/>
        </w:rPr>
        <w:t xml:space="preserve">Note. </w:t>
      </w:r>
      <w:r w:rsidRPr="00AE1ECB" w:rsidR="008D4C81">
        <w:rPr>
          <w:rFonts w:ascii="Helvetica" w:hAnsi="Helvetica" w:cs="DGKOB A+ Helvetica"/>
          <w:sz w:val="18"/>
          <w:szCs w:val="18"/>
        </w:rPr>
        <w:t>Special requirements also apply to Schedules D and H attached to the Form 5500 filed by plans participating in MTIAs, CCTs, PSAs, and 103-12 IEs. See these schedules and their instructions.</w:t>
      </w:r>
    </w:p>
    <w:p w:rsidRPr="00AE1ECB" w:rsidR="008D4C81" w:rsidP="00FB358A" w:rsidRDefault="008D4C81" w14:paraId="244C7CD7" w14:textId="77777777">
      <w:pPr>
        <w:pBdr>
          <w:bottom w:val="single" w:color="auto" w:sz="18" w:space="1"/>
        </w:pBdr>
        <w:tabs>
          <w:tab w:val="clear" w:pos="432"/>
          <w:tab w:val="left" w:pos="270"/>
          <w:tab w:val="left" w:pos="450"/>
        </w:tabs>
        <w:spacing w:before="60" w:line="240" w:lineRule="auto"/>
        <w:ind w:firstLine="0"/>
        <w:rPr>
          <w:rFonts w:ascii="Helvetica" w:hAnsi="Helvetica" w:cs="DGKOB A+ Helvetica"/>
          <w:sz w:val="18"/>
          <w:szCs w:val="18"/>
        </w:rPr>
      </w:pPr>
    </w:p>
    <w:p w:rsidRPr="00AE1ECB" w:rsidR="008D4C81" w:rsidP="0063377C" w:rsidRDefault="008D4C81" w14:paraId="244C7CD8" w14:textId="77777777">
      <w:pPr>
        <w:tabs>
          <w:tab w:val="clear" w:pos="432"/>
          <w:tab w:val="left" w:pos="270"/>
          <w:tab w:val="left" w:pos="450"/>
        </w:tabs>
        <w:spacing w:before="60" w:line="240" w:lineRule="auto"/>
        <w:ind w:firstLine="0"/>
        <w:rPr>
          <w:rFonts w:ascii="Helvetica" w:hAnsi="Helvetica" w:cs="DGKOB A+ Helvetica"/>
          <w:sz w:val="26"/>
        </w:rPr>
      </w:pPr>
      <w:r w:rsidRPr="00AE1ECB">
        <w:rPr>
          <w:rFonts w:ascii="Helvetica" w:hAnsi="Helvetica" w:cs="DGKOC D+ Helvetica"/>
          <w:b/>
          <w:bCs/>
          <w:sz w:val="26"/>
        </w:rPr>
        <w:t xml:space="preserve">Section 2: When </w:t>
      </w:r>
      <w:proofErr w:type="gramStart"/>
      <w:r w:rsidRPr="00AE1ECB">
        <w:rPr>
          <w:rFonts w:ascii="Helvetica" w:hAnsi="Helvetica" w:cs="DGKOC D+ Helvetica"/>
          <w:b/>
          <w:bCs/>
          <w:sz w:val="26"/>
        </w:rPr>
        <w:t>To</w:t>
      </w:r>
      <w:proofErr w:type="gramEnd"/>
      <w:r w:rsidRPr="00AE1ECB">
        <w:rPr>
          <w:rFonts w:ascii="Helvetica" w:hAnsi="Helvetica" w:cs="DGKOC D+ Helvetica"/>
          <w:b/>
          <w:bCs/>
          <w:sz w:val="26"/>
        </w:rPr>
        <w:t xml:space="preserve"> File</w:t>
      </w:r>
    </w:p>
    <w:p w:rsidRPr="00AE1ECB" w:rsidR="008D4C81" w:rsidP="0063377C" w:rsidRDefault="008D4C81" w14:paraId="244C7CD9" w14:textId="73ADDCC4">
      <w:pPr>
        <w:tabs>
          <w:tab w:val="clear" w:pos="432"/>
          <w:tab w:val="left" w:pos="270"/>
          <w:tab w:val="left" w:pos="450"/>
        </w:tabs>
        <w:spacing w:before="60" w:line="240" w:lineRule="auto"/>
        <w:ind w:firstLine="0"/>
        <w:rPr>
          <w:rFonts w:ascii="Helvetica" w:hAnsi="Helvetica" w:cs="DGKOB A+ Helvetica"/>
          <w:sz w:val="18"/>
          <w:szCs w:val="18"/>
        </w:rPr>
      </w:pPr>
      <w:r w:rsidRPr="00AE1ECB">
        <w:rPr>
          <w:rFonts w:ascii="Helvetica" w:hAnsi="Helvetica" w:cs="DGKOC D+ Helvetica"/>
          <w:b/>
          <w:bCs/>
          <w:sz w:val="18"/>
          <w:szCs w:val="18"/>
        </w:rPr>
        <w:t>Plans and GIAs</w:t>
      </w:r>
      <w:r w:rsidRPr="00AE1ECB" w:rsidR="00586701">
        <w:rPr>
          <w:rFonts w:ascii="Helvetica" w:hAnsi="Helvetica" w:cs="DGKOC D+ Helvetica"/>
          <w:b/>
          <w:bCs/>
          <w:sz w:val="17"/>
          <w:szCs w:val="17"/>
        </w:rPr>
        <w:t xml:space="preserve">. </w:t>
      </w:r>
      <w:r w:rsidRPr="00AE1ECB">
        <w:rPr>
          <w:rFonts w:ascii="Helvetica" w:hAnsi="Helvetica" w:cs="DGKOB A+ Helvetica"/>
          <w:sz w:val="18"/>
          <w:szCs w:val="18"/>
        </w:rPr>
        <w:t xml:space="preserve">File </w:t>
      </w:r>
      <w:r w:rsidR="00BC6F5A">
        <w:rPr>
          <w:rFonts w:ascii="Helvetica" w:hAnsi="Helvetica" w:cs="DGKOB A+ Helvetica"/>
          <w:sz w:val="18"/>
          <w:szCs w:val="18"/>
        </w:rPr>
        <w:t>202</w:t>
      </w:r>
      <w:r w:rsidR="00562E96">
        <w:rPr>
          <w:rFonts w:ascii="Helvetica" w:hAnsi="Helvetica" w:cs="DGKOB A+ Helvetica"/>
          <w:sz w:val="18"/>
          <w:szCs w:val="18"/>
        </w:rPr>
        <w:t>1</w:t>
      </w:r>
      <w:r w:rsidRPr="00AE1ECB" w:rsidR="00125E7C">
        <w:rPr>
          <w:rFonts w:ascii="Helvetica" w:hAnsi="Helvetica" w:cs="DGKOB A+ Helvetica"/>
          <w:sz w:val="18"/>
          <w:szCs w:val="18"/>
        </w:rPr>
        <w:t xml:space="preserve"> </w:t>
      </w:r>
      <w:r w:rsidRPr="00AE1ECB">
        <w:rPr>
          <w:rFonts w:ascii="Helvetica" w:hAnsi="Helvetica" w:cs="DGKOB A+ Helvetica"/>
          <w:sz w:val="18"/>
          <w:szCs w:val="18"/>
        </w:rPr>
        <w:t>returns/reports for plan and GIA</w:t>
      </w:r>
      <w:r w:rsidRPr="00AE1ECB">
        <w:rPr>
          <w:rFonts w:ascii="Helvetica" w:hAnsi="Helvetica" w:cs="DGKOB A+ Helvetica"/>
          <w:sz w:val="17"/>
          <w:szCs w:val="17"/>
        </w:rPr>
        <w:t xml:space="preserve"> </w:t>
      </w:r>
      <w:r w:rsidRPr="00AE1ECB">
        <w:rPr>
          <w:rFonts w:ascii="Helvetica" w:hAnsi="Helvetica" w:cs="DGKOB A+ Helvetica"/>
          <w:sz w:val="18"/>
          <w:szCs w:val="18"/>
        </w:rPr>
        <w:t xml:space="preserve">years that began in </w:t>
      </w:r>
      <w:r w:rsidR="00BC6F5A">
        <w:rPr>
          <w:rFonts w:ascii="Helvetica" w:hAnsi="Helvetica" w:cs="DGKOB A+ Helvetica"/>
          <w:sz w:val="18"/>
          <w:szCs w:val="18"/>
        </w:rPr>
        <w:t>202</w:t>
      </w:r>
      <w:r w:rsidR="00562E96">
        <w:rPr>
          <w:rFonts w:ascii="Helvetica" w:hAnsi="Helvetica" w:cs="DGKOB A+ Helvetica"/>
          <w:sz w:val="18"/>
          <w:szCs w:val="18"/>
        </w:rPr>
        <w:t>1</w:t>
      </w:r>
      <w:r w:rsidRPr="00AE1ECB">
        <w:rPr>
          <w:rFonts w:ascii="Helvetica" w:hAnsi="Helvetica" w:cs="DGKOB A+ Helvetica"/>
          <w:sz w:val="18"/>
          <w:szCs w:val="18"/>
        </w:rPr>
        <w:t xml:space="preserve">. All required forms, schedules, statements, and attachments must be filed by the last day of the 7th calendar month after the end of the plan or GIA year (not to exceed 12 months in length) that began in </w:t>
      </w:r>
      <w:r w:rsidR="00BC6F5A">
        <w:rPr>
          <w:rFonts w:ascii="Helvetica" w:hAnsi="Helvetica" w:cs="DGKOB A+ Helvetica"/>
          <w:sz w:val="18"/>
          <w:szCs w:val="18"/>
        </w:rPr>
        <w:t>202</w:t>
      </w:r>
      <w:r w:rsidR="00562E96">
        <w:rPr>
          <w:rFonts w:ascii="Helvetica" w:hAnsi="Helvetica" w:cs="DGKOB A+ Helvetica"/>
          <w:sz w:val="18"/>
          <w:szCs w:val="18"/>
        </w:rPr>
        <w:t>1</w:t>
      </w:r>
      <w:r w:rsidRPr="00AE1ECB">
        <w:rPr>
          <w:rFonts w:ascii="Helvetica" w:hAnsi="Helvetica" w:cs="DGKOB A+ Helvetica"/>
          <w:sz w:val="18"/>
          <w:szCs w:val="18"/>
        </w:rPr>
        <w:t xml:space="preserve">. If the plan or GIA year differs from the </w:t>
      </w:r>
      <w:r w:rsidR="00BC6F5A">
        <w:rPr>
          <w:rFonts w:ascii="Helvetica" w:hAnsi="Helvetica" w:cs="DGKOB A+ Helvetica"/>
          <w:sz w:val="18"/>
          <w:szCs w:val="18"/>
        </w:rPr>
        <w:t>202</w:t>
      </w:r>
      <w:r w:rsidR="00562E96">
        <w:rPr>
          <w:rFonts w:ascii="Helvetica" w:hAnsi="Helvetica" w:cs="DGKOB A+ Helvetica"/>
          <w:sz w:val="18"/>
          <w:szCs w:val="18"/>
        </w:rPr>
        <w:t>1</w:t>
      </w:r>
      <w:r w:rsidRPr="00AE1ECB" w:rsidR="00125E7C">
        <w:rPr>
          <w:rFonts w:ascii="Helvetica" w:hAnsi="Helvetica" w:cs="DGKOB A+ Helvetica"/>
          <w:sz w:val="18"/>
          <w:szCs w:val="18"/>
        </w:rPr>
        <w:t xml:space="preserve"> </w:t>
      </w:r>
      <w:r w:rsidRPr="00AE1ECB">
        <w:rPr>
          <w:rFonts w:ascii="Helvetica" w:hAnsi="Helvetica" w:cs="DGKOB A+ Helvetica"/>
          <w:sz w:val="18"/>
          <w:szCs w:val="18"/>
        </w:rPr>
        <w:t>calendar year, fill in the fiscal year beginning and ending dates in the space provided.</w:t>
      </w:r>
    </w:p>
    <w:p w:rsidRPr="00AE1ECB" w:rsidR="008D4C81" w:rsidP="0063377C" w:rsidRDefault="008D4C81" w14:paraId="244C7CDA" w14:textId="09A8BAF2">
      <w:pPr>
        <w:tabs>
          <w:tab w:val="clear" w:pos="432"/>
          <w:tab w:val="left" w:pos="270"/>
          <w:tab w:val="left" w:pos="450"/>
        </w:tabs>
        <w:spacing w:before="60" w:line="240" w:lineRule="auto"/>
        <w:ind w:firstLine="0"/>
        <w:rPr>
          <w:rFonts w:ascii="Helvetica" w:hAnsi="Helvetica" w:cs="DGKOB A+ Helvetica"/>
          <w:sz w:val="18"/>
          <w:szCs w:val="18"/>
        </w:rPr>
      </w:pPr>
      <w:r w:rsidRPr="00AE1ECB">
        <w:rPr>
          <w:rFonts w:ascii="Helvetica" w:hAnsi="Helvetica" w:cs="DGKOC D+ Helvetica"/>
          <w:b/>
          <w:bCs/>
          <w:sz w:val="18"/>
          <w:szCs w:val="18"/>
        </w:rPr>
        <w:t>DFEs other than GIAs</w:t>
      </w:r>
      <w:r w:rsidRPr="00AE1ECB" w:rsidR="00586701">
        <w:rPr>
          <w:rFonts w:ascii="Helvetica" w:hAnsi="Helvetica" w:cs="DGKOC D+ Helvetica"/>
          <w:b/>
          <w:bCs/>
          <w:sz w:val="18"/>
          <w:szCs w:val="18"/>
        </w:rPr>
        <w:t xml:space="preserve">. </w:t>
      </w:r>
      <w:r w:rsidRPr="00AE1ECB">
        <w:rPr>
          <w:rFonts w:ascii="Helvetica" w:hAnsi="Helvetica" w:cs="DGKOB A+ Helvetica"/>
          <w:sz w:val="18"/>
          <w:szCs w:val="18"/>
        </w:rPr>
        <w:t xml:space="preserve">File </w:t>
      </w:r>
      <w:r w:rsidR="00BC6F5A">
        <w:rPr>
          <w:rFonts w:ascii="Helvetica" w:hAnsi="Helvetica" w:cs="DGKOB A+ Helvetica"/>
          <w:sz w:val="18"/>
          <w:szCs w:val="18"/>
        </w:rPr>
        <w:t>202</w:t>
      </w:r>
      <w:r w:rsidR="00562E96">
        <w:rPr>
          <w:rFonts w:ascii="Helvetica" w:hAnsi="Helvetica" w:cs="DGKOB A+ Helvetica"/>
          <w:sz w:val="18"/>
          <w:szCs w:val="18"/>
        </w:rPr>
        <w:t>1</w:t>
      </w:r>
      <w:r w:rsidRPr="00AE1ECB" w:rsidR="00125E7C">
        <w:rPr>
          <w:rFonts w:ascii="Helvetica" w:hAnsi="Helvetica" w:cs="DGKOB A+ Helvetica"/>
          <w:sz w:val="18"/>
          <w:szCs w:val="18"/>
        </w:rPr>
        <w:t xml:space="preserve"> </w:t>
      </w:r>
      <w:r w:rsidRPr="00AE1ECB">
        <w:rPr>
          <w:rFonts w:ascii="Helvetica" w:hAnsi="Helvetica" w:cs="DGKOB A+ Helvetica"/>
          <w:sz w:val="18"/>
          <w:szCs w:val="18"/>
        </w:rPr>
        <w:t xml:space="preserve">returns/reports no later than 9½ months after the end of the DFE year that ended in </w:t>
      </w:r>
      <w:r w:rsidR="00BC6F5A">
        <w:rPr>
          <w:rFonts w:ascii="Helvetica" w:hAnsi="Helvetica" w:cs="DGKOB A+ Helvetica"/>
          <w:sz w:val="18"/>
          <w:szCs w:val="18"/>
        </w:rPr>
        <w:t>202</w:t>
      </w:r>
      <w:r w:rsidR="00562E96">
        <w:rPr>
          <w:rFonts w:ascii="Helvetica" w:hAnsi="Helvetica" w:cs="DGKOB A+ Helvetica"/>
          <w:sz w:val="18"/>
          <w:szCs w:val="18"/>
        </w:rPr>
        <w:t>1</w:t>
      </w:r>
      <w:r w:rsidRPr="00AE1ECB">
        <w:rPr>
          <w:rFonts w:ascii="Helvetica" w:hAnsi="Helvetica" w:cs="DGKOB A+ Helvetica"/>
          <w:sz w:val="18"/>
          <w:szCs w:val="18"/>
        </w:rPr>
        <w:t xml:space="preserve">. A Form 5500 filed for a DFE must report information for the DFE year (not to exceed 12 months in length). If the DFE year differs from the </w:t>
      </w:r>
      <w:r w:rsidR="00BC6F5A">
        <w:rPr>
          <w:rFonts w:ascii="Helvetica" w:hAnsi="Helvetica" w:cs="DGKOB A+ Helvetica"/>
          <w:sz w:val="18"/>
          <w:szCs w:val="18"/>
        </w:rPr>
        <w:t>202</w:t>
      </w:r>
      <w:r w:rsidR="00562E96">
        <w:rPr>
          <w:rFonts w:ascii="Helvetica" w:hAnsi="Helvetica" w:cs="DGKOB A+ Helvetica"/>
          <w:sz w:val="18"/>
          <w:szCs w:val="18"/>
        </w:rPr>
        <w:t>1</w:t>
      </w:r>
      <w:r w:rsidRPr="00AE1ECB" w:rsidR="00125E7C">
        <w:rPr>
          <w:rFonts w:ascii="Helvetica" w:hAnsi="Helvetica" w:cs="DGKOB A+ Helvetica"/>
          <w:sz w:val="18"/>
          <w:szCs w:val="18"/>
        </w:rPr>
        <w:t xml:space="preserve"> </w:t>
      </w:r>
      <w:r w:rsidRPr="00AE1ECB">
        <w:rPr>
          <w:rFonts w:ascii="Helvetica" w:hAnsi="Helvetica" w:cs="DGKOB A+ Helvetica"/>
          <w:sz w:val="18"/>
          <w:szCs w:val="18"/>
        </w:rPr>
        <w:t>calendar year, fill in the fiscal year beginning and ending dates in the space provided.</w:t>
      </w:r>
    </w:p>
    <w:p w:rsidRPr="00AE1ECB" w:rsidR="008D4C81" w:rsidP="0063377C" w:rsidRDefault="008D4C81" w14:paraId="244C7CDB" w14:textId="77777777">
      <w:pPr>
        <w:tabs>
          <w:tab w:val="clear" w:pos="432"/>
          <w:tab w:val="left" w:pos="270"/>
          <w:tab w:val="left" w:pos="450"/>
        </w:tabs>
        <w:spacing w:before="60" w:line="240" w:lineRule="auto"/>
        <w:ind w:firstLine="0"/>
        <w:rPr>
          <w:rFonts w:ascii="Helvetica" w:hAnsi="Helvetica" w:cs="DGKOB A+ Helvetica"/>
          <w:sz w:val="18"/>
          <w:szCs w:val="18"/>
        </w:rPr>
      </w:pPr>
      <w:r w:rsidRPr="00AE1ECB">
        <w:rPr>
          <w:rFonts w:ascii="Helvetica" w:hAnsi="Helvetica" w:cs="DGKOC D+ Helvetica"/>
          <w:b/>
          <w:bCs/>
          <w:sz w:val="18"/>
          <w:szCs w:val="18"/>
        </w:rPr>
        <w:t>Short Years</w:t>
      </w:r>
      <w:r w:rsidRPr="00AE1ECB" w:rsidR="00586701">
        <w:rPr>
          <w:rFonts w:ascii="Helvetica" w:hAnsi="Helvetica" w:cs="DGKOC D+ Helvetica"/>
          <w:b/>
          <w:bCs/>
          <w:sz w:val="18"/>
          <w:szCs w:val="18"/>
        </w:rPr>
        <w:t xml:space="preserve">. </w:t>
      </w:r>
      <w:r w:rsidRPr="00AE1ECB">
        <w:rPr>
          <w:rFonts w:ascii="Helvetica" w:hAnsi="Helvetica" w:cs="DGKOB A+ Helvetica"/>
          <w:sz w:val="18"/>
          <w:szCs w:val="18"/>
        </w:rPr>
        <w:t xml:space="preserve">For a plan year of less than 12 months (short plan year), file the form and applicable schedules by the last day of the 7th calendar month after the short plan year ends or by the extended due date, if filing under an authorized extension of time. Fill in the short plan year beginning and ending dates in the space provided and check the appropriate box in Part I, line B, of the Form 5500. For purposes of this return/report, the short plan year ends on the date of the change in accounting period or upon the complete distribution of assets of the plan. Also see the instructions for </w:t>
      </w:r>
      <w:r w:rsidRPr="00AE1ECB">
        <w:rPr>
          <w:rFonts w:ascii="Helvetica" w:hAnsi="Helvetica" w:cs="DGKOC C+ Helvetica"/>
          <w:i/>
          <w:iCs/>
          <w:sz w:val="18"/>
          <w:szCs w:val="18"/>
        </w:rPr>
        <w:t>Final Return/ Report</w:t>
      </w:r>
      <w:r w:rsidRPr="00AE1ECB">
        <w:rPr>
          <w:rFonts w:ascii="Helvetica" w:hAnsi="Helvetica" w:cs="DGKOB A+ Helvetica"/>
          <w:sz w:val="18"/>
          <w:szCs w:val="18"/>
        </w:rPr>
        <w:t xml:space="preserve"> to determine if “the final return/report” box in line B should be checked.</w:t>
      </w:r>
    </w:p>
    <w:p w:rsidR="00015848" w:rsidP="00FE473E" w:rsidRDefault="008D4C81" w14:paraId="244C7CDD" w14:textId="29189442">
      <w:pPr>
        <w:tabs>
          <w:tab w:val="clear" w:pos="432"/>
          <w:tab w:val="left" w:pos="270"/>
          <w:tab w:val="left" w:pos="450"/>
        </w:tabs>
        <w:spacing w:before="60" w:line="240" w:lineRule="auto"/>
        <w:ind w:firstLine="0"/>
        <w:rPr>
          <w:rFonts w:ascii="Helvetica" w:hAnsi="Helvetica" w:cs="Helvetica"/>
          <w:b/>
          <w:bCs/>
          <w:color w:val="000000"/>
          <w:sz w:val="22"/>
          <w:szCs w:val="22"/>
        </w:rPr>
      </w:pPr>
      <w:r w:rsidRPr="00AE1ECB">
        <w:rPr>
          <w:rStyle w:val="Strong"/>
          <w:rFonts w:ascii="Helvetica" w:hAnsi="Helvetica" w:cs="Arial"/>
          <w:color w:val="000000"/>
          <w:sz w:val="18"/>
          <w:szCs w:val="18"/>
        </w:rPr>
        <w:t xml:space="preserve">Notes. </w:t>
      </w:r>
      <w:r w:rsidRPr="00AE1ECB">
        <w:rPr>
          <w:rStyle w:val="Strong"/>
          <w:rFonts w:ascii="Helvetica" w:hAnsi="Helvetica" w:cs="Arial"/>
          <w:i/>
          <w:iCs/>
          <w:color w:val="000000"/>
          <w:sz w:val="18"/>
          <w:szCs w:val="18"/>
        </w:rPr>
        <w:t xml:space="preserve">(1) </w:t>
      </w:r>
      <w:r w:rsidRPr="00AE1ECB">
        <w:rPr>
          <w:rFonts w:ascii="Helvetica" w:hAnsi="Helvetica" w:cs="Arial"/>
          <w:color w:val="000000"/>
          <w:sz w:val="18"/>
          <w:szCs w:val="18"/>
        </w:rPr>
        <w:t>If the filing due date falls on a Saturday, Sunday, or Federal holiday, the return/report may be filed on the next day</w:t>
      </w:r>
      <w:r w:rsidRPr="00AE1ECB">
        <w:rPr>
          <w:rFonts w:ascii="Helvetica" w:hAnsi="Helvetica" w:cs="Arial"/>
          <w:color w:val="000000"/>
          <w:position w:val="6"/>
          <w:sz w:val="18"/>
          <w:szCs w:val="18"/>
          <w:vertAlign w:val="superscript"/>
        </w:rPr>
        <w:t xml:space="preserve"> </w:t>
      </w:r>
      <w:r w:rsidRPr="00AE1ECB">
        <w:rPr>
          <w:rFonts w:ascii="Helvetica" w:hAnsi="Helvetica" w:cs="Arial"/>
          <w:color w:val="000000"/>
          <w:sz w:val="18"/>
          <w:szCs w:val="18"/>
        </w:rPr>
        <w:t xml:space="preserve">that is not a Saturday, Sunday, or Federal holiday. </w:t>
      </w:r>
      <w:r w:rsidRPr="00AE1ECB">
        <w:rPr>
          <w:rFonts w:ascii="Helvetica" w:hAnsi="Helvetica" w:cs="Arial"/>
          <w:b/>
          <w:bCs/>
          <w:i/>
          <w:iCs/>
          <w:color w:val="000000"/>
          <w:sz w:val="18"/>
          <w:szCs w:val="18"/>
        </w:rPr>
        <w:t xml:space="preserve">(2) </w:t>
      </w:r>
      <w:r w:rsidRPr="00AE1ECB">
        <w:rPr>
          <w:rFonts w:ascii="Helvetica" w:hAnsi="Helvetica" w:cs="Arial"/>
          <w:color w:val="000000"/>
          <w:sz w:val="18"/>
          <w:szCs w:val="18"/>
        </w:rPr>
        <w:t xml:space="preserve">If the </w:t>
      </w:r>
      <w:r w:rsidR="00BC6F5A">
        <w:rPr>
          <w:rFonts w:ascii="Helvetica" w:hAnsi="Helvetica" w:cs="Arial"/>
          <w:color w:val="000000"/>
          <w:sz w:val="18"/>
          <w:szCs w:val="18"/>
        </w:rPr>
        <w:t>2021</w:t>
      </w:r>
      <w:r w:rsidRPr="00AE1ECB" w:rsidR="00125E7C">
        <w:rPr>
          <w:rFonts w:ascii="Helvetica" w:hAnsi="Helvetica" w:cs="Arial"/>
          <w:color w:val="000000"/>
          <w:sz w:val="18"/>
          <w:szCs w:val="18"/>
        </w:rPr>
        <w:t xml:space="preserve"> </w:t>
      </w:r>
      <w:r w:rsidRPr="00AE1ECB">
        <w:rPr>
          <w:rFonts w:ascii="Helvetica" w:hAnsi="Helvetica" w:cs="Arial"/>
          <w:color w:val="000000"/>
          <w:sz w:val="18"/>
          <w:szCs w:val="18"/>
        </w:rPr>
        <w:t>Form 5500 is not available before the plan or DFE filing</w:t>
      </w:r>
      <w:r w:rsidRPr="00AE1ECB" w:rsidR="008E5D1A">
        <w:rPr>
          <w:rFonts w:ascii="Helvetica" w:hAnsi="Helvetica" w:cs="Arial"/>
          <w:color w:val="000000"/>
          <w:sz w:val="18"/>
          <w:szCs w:val="18"/>
        </w:rPr>
        <w:t xml:space="preserve"> is due</w:t>
      </w:r>
      <w:r w:rsidRPr="00AE1ECB" w:rsidR="006A0399">
        <w:rPr>
          <w:rFonts w:ascii="Helvetica" w:hAnsi="Helvetica" w:cs="Arial"/>
          <w:color w:val="000000"/>
          <w:sz w:val="18"/>
          <w:szCs w:val="18"/>
        </w:rPr>
        <w:t>,</w:t>
      </w:r>
      <w:r w:rsidRPr="00AE1ECB">
        <w:rPr>
          <w:rFonts w:ascii="Helvetica" w:hAnsi="Helvetica" w:cs="Arial"/>
          <w:color w:val="000000"/>
          <w:sz w:val="18"/>
          <w:szCs w:val="18"/>
        </w:rPr>
        <w:t xml:space="preserve"> use the </w:t>
      </w:r>
      <w:r w:rsidR="00BC6F5A">
        <w:rPr>
          <w:rFonts w:ascii="Helvetica" w:hAnsi="Helvetica" w:cs="Arial"/>
          <w:color w:val="000000"/>
          <w:sz w:val="18"/>
          <w:szCs w:val="18"/>
        </w:rPr>
        <w:t>202</w:t>
      </w:r>
      <w:r w:rsidR="00562E96">
        <w:rPr>
          <w:rFonts w:ascii="Helvetica" w:hAnsi="Helvetica" w:cs="Arial"/>
          <w:color w:val="000000"/>
          <w:sz w:val="18"/>
          <w:szCs w:val="18"/>
        </w:rPr>
        <w:t>1</w:t>
      </w:r>
      <w:r w:rsidRPr="00AE1ECB" w:rsidR="00125E7C">
        <w:rPr>
          <w:rFonts w:ascii="Helvetica" w:hAnsi="Helvetica" w:cs="Arial"/>
          <w:color w:val="000000"/>
          <w:sz w:val="18"/>
          <w:szCs w:val="18"/>
        </w:rPr>
        <w:t xml:space="preserve"> </w:t>
      </w:r>
      <w:r w:rsidRPr="00AE1ECB">
        <w:rPr>
          <w:rFonts w:ascii="Helvetica" w:hAnsi="Helvetica" w:cs="Arial"/>
          <w:color w:val="000000"/>
          <w:sz w:val="18"/>
          <w:szCs w:val="18"/>
        </w:rPr>
        <w:t xml:space="preserve">Form 5500 and enter the </w:t>
      </w:r>
      <w:r w:rsidR="00BC6F5A">
        <w:rPr>
          <w:rFonts w:ascii="Helvetica" w:hAnsi="Helvetica" w:cs="Arial"/>
          <w:color w:val="000000"/>
          <w:sz w:val="18"/>
          <w:szCs w:val="18"/>
        </w:rPr>
        <w:t>2021</w:t>
      </w:r>
      <w:r w:rsidRPr="00AE1ECB" w:rsidR="00125E7C">
        <w:rPr>
          <w:rFonts w:ascii="Helvetica" w:hAnsi="Helvetica" w:cs="Arial"/>
          <w:color w:val="000000"/>
          <w:sz w:val="18"/>
          <w:szCs w:val="18"/>
        </w:rPr>
        <w:t xml:space="preserve"> </w:t>
      </w:r>
      <w:r w:rsidRPr="00AE1ECB">
        <w:rPr>
          <w:rFonts w:ascii="Helvetica" w:hAnsi="Helvetica" w:cs="Arial"/>
          <w:color w:val="000000"/>
          <w:sz w:val="18"/>
          <w:szCs w:val="18"/>
        </w:rPr>
        <w:t>fiscal year beginning and ending dates on the line provided at the top of the form.</w:t>
      </w:r>
      <w:r w:rsidRPr="00AE1ECB" w:rsidR="008A5169">
        <w:rPr>
          <w:rFonts w:ascii="Helvetica" w:hAnsi="Helvetica" w:cs="Arial"/>
          <w:color w:val="000000"/>
          <w:sz w:val="18"/>
          <w:szCs w:val="18"/>
        </w:rPr>
        <w:t xml:space="preserve"> </w:t>
      </w:r>
    </w:p>
    <w:p w:rsidRPr="00AE1ECB" w:rsidR="008D4C81" w:rsidP="0052060A" w:rsidRDefault="008D4C81" w14:paraId="244C7CDF" w14:textId="32C6C745">
      <w:pPr>
        <w:tabs>
          <w:tab w:val="clear" w:pos="432"/>
          <w:tab w:val="left" w:pos="450"/>
        </w:tabs>
        <w:spacing w:before="60" w:line="240" w:lineRule="auto"/>
        <w:ind w:firstLine="0"/>
        <w:rPr>
          <w:rFonts w:ascii="Helvetica" w:hAnsi="Helvetica" w:cs="Helvetica"/>
          <w:b/>
          <w:bCs/>
          <w:color w:val="000000"/>
          <w:sz w:val="20"/>
          <w:szCs w:val="20"/>
        </w:rPr>
      </w:pPr>
      <w:r w:rsidRPr="00AE1ECB">
        <w:rPr>
          <w:rFonts w:ascii="Helvetica" w:hAnsi="Helvetica" w:cs="Helvetica"/>
          <w:b/>
          <w:bCs/>
          <w:color w:val="000000"/>
          <w:sz w:val="22"/>
          <w:szCs w:val="22"/>
        </w:rPr>
        <w:t xml:space="preserve">Extension of Time </w:t>
      </w:r>
      <w:proofErr w:type="gramStart"/>
      <w:r w:rsidRPr="00AE1ECB">
        <w:rPr>
          <w:rFonts w:ascii="Helvetica" w:hAnsi="Helvetica" w:cs="Helvetica"/>
          <w:b/>
          <w:bCs/>
          <w:color w:val="000000"/>
          <w:sz w:val="22"/>
          <w:szCs w:val="22"/>
        </w:rPr>
        <w:t>To</w:t>
      </w:r>
      <w:proofErr w:type="gramEnd"/>
      <w:r w:rsidRPr="00AE1ECB">
        <w:rPr>
          <w:rFonts w:ascii="Helvetica" w:hAnsi="Helvetica" w:cs="Helvetica"/>
          <w:b/>
          <w:bCs/>
          <w:color w:val="000000"/>
          <w:sz w:val="22"/>
          <w:szCs w:val="22"/>
        </w:rPr>
        <w:t xml:space="preserve"> File</w:t>
      </w:r>
      <w:r w:rsidR="00865C9B">
        <w:rPr>
          <w:rFonts w:ascii="Helvetica" w:hAnsi="Helvetica" w:cs="Helvetica"/>
          <w:b/>
          <w:bCs/>
          <w:color w:val="000000"/>
          <w:sz w:val="22"/>
          <w:szCs w:val="22"/>
        </w:rPr>
        <w:t xml:space="preserve"> </w:t>
      </w:r>
      <w:r w:rsidRPr="00AE1ECB">
        <w:rPr>
          <w:rFonts w:ascii="Helvetica" w:hAnsi="Helvetica" w:cs="Helvetica"/>
          <w:b/>
          <w:bCs/>
          <w:color w:val="000000"/>
          <w:sz w:val="20"/>
          <w:szCs w:val="20"/>
        </w:rPr>
        <w:t>Using Form 5558</w:t>
      </w:r>
    </w:p>
    <w:p w:rsidRPr="00AE1ECB" w:rsidR="008D4C81" w:rsidP="0063377C" w:rsidRDefault="008D4C81" w14:paraId="244C7CE0" w14:textId="77777777">
      <w:pPr>
        <w:tabs>
          <w:tab w:val="clear" w:pos="432"/>
          <w:tab w:val="left" w:pos="270"/>
          <w:tab w:val="left" w:pos="450"/>
        </w:tabs>
        <w:spacing w:before="60" w:line="240" w:lineRule="auto"/>
        <w:ind w:firstLine="0"/>
        <w:rPr>
          <w:rFonts w:ascii="Helvetica" w:hAnsi="Helvetica" w:cs="Helvetica"/>
          <w:color w:val="000000"/>
          <w:w w:val="90"/>
          <w:sz w:val="18"/>
          <w:szCs w:val="18"/>
        </w:rPr>
      </w:pPr>
      <w:r w:rsidRPr="00AE1ECB">
        <w:rPr>
          <w:rFonts w:ascii="Helvetica" w:hAnsi="Helvetica" w:cs="Helvetica"/>
          <w:color w:val="000000"/>
          <w:sz w:val="18"/>
          <w:szCs w:val="18"/>
        </w:rPr>
        <w:t xml:space="preserve">A plan or GIA may obtain a one-time extension of time to file a Form 5500 </w:t>
      </w:r>
      <w:r w:rsidR="009F67D9">
        <w:rPr>
          <w:rFonts w:ascii="Helvetica" w:hAnsi="Helvetica" w:cs="Helvetica"/>
          <w:color w:val="000000"/>
          <w:sz w:val="18"/>
          <w:szCs w:val="18"/>
        </w:rPr>
        <w:t>A</w:t>
      </w:r>
      <w:r w:rsidRPr="00AE1ECB">
        <w:rPr>
          <w:rFonts w:ascii="Helvetica" w:hAnsi="Helvetica" w:cs="Helvetica"/>
          <w:color w:val="000000"/>
          <w:sz w:val="18"/>
          <w:szCs w:val="18"/>
        </w:rPr>
        <w:t xml:space="preserve">nnual </w:t>
      </w:r>
      <w:r w:rsidR="009F67D9">
        <w:rPr>
          <w:rFonts w:ascii="Helvetica" w:hAnsi="Helvetica" w:cs="Helvetica"/>
          <w:color w:val="000000"/>
          <w:sz w:val="18"/>
          <w:szCs w:val="18"/>
        </w:rPr>
        <w:t>R</w:t>
      </w:r>
      <w:r w:rsidRPr="00AE1ECB">
        <w:rPr>
          <w:rFonts w:ascii="Helvetica" w:hAnsi="Helvetica" w:cs="Helvetica"/>
          <w:color w:val="000000"/>
          <w:sz w:val="18"/>
          <w:szCs w:val="18"/>
        </w:rPr>
        <w:t>eturn/</w:t>
      </w:r>
      <w:r w:rsidR="009F67D9">
        <w:rPr>
          <w:rFonts w:ascii="Helvetica" w:hAnsi="Helvetica" w:cs="Helvetica"/>
          <w:color w:val="000000"/>
          <w:sz w:val="18"/>
          <w:szCs w:val="18"/>
        </w:rPr>
        <w:t>R</w:t>
      </w:r>
      <w:r w:rsidRPr="00AE1ECB">
        <w:rPr>
          <w:rFonts w:ascii="Helvetica" w:hAnsi="Helvetica" w:cs="Helvetica"/>
          <w:color w:val="000000"/>
          <w:sz w:val="18"/>
          <w:szCs w:val="18"/>
        </w:rPr>
        <w:t xml:space="preserve">eport (up to 2½ months) by filing IRS Form 5558, Application for Extension of Time </w:t>
      </w:r>
      <w:proofErr w:type="gramStart"/>
      <w:r w:rsidRPr="00AE1ECB">
        <w:rPr>
          <w:rFonts w:ascii="Helvetica" w:hAnsi="Helvetica" w:cs="Helvetica"/>
          <w:color w:val="000000"/>
          <w:sz w:val="18"/>
          <w:szCs w:val="18"/>
        </w:rPr>
        <w:t>To</w:t>
      </w:r>
      <w:proofErr w:type="gramEnd"/>
      <w:r w:rsidRPr="00AE1ECB">
        <w:rPr>
          <w:rFonts w:ascii="Helvetica" w:hAnsi="Helvetica" w:cs="Helvetica"/>
          <w:color w:val="000000"/>
          <w:sz w:val="18"/>
          <w:szCs w:val="18"/>
        </w:rPr>
        <w:t xml:space="preserve"> File Certain Employee Plan Returns, on or before the normal due date (not including any extensions) of the return/report. </w:t>
      </w:r>
      <w:r w:rsidRPr="00AE1ECB">
        <w:rPr>
          <w:rFonts w:ascii="Helvetica" w:hAnsi="Helvetica" w:cs="Helvetica"/>
          <w:b/>
          <w:color w:val="000000"/>
          <w:sz w:val="18"/>
          <w:szCs w:val="18"/>
        </w:rPr>
        <w:t>You MUST file</w:t>
      </w:r>
      <w:r w:rsidRPr="0052060A">
        <w:rPr>
          <w:rFonts w:ascii="Helvetica" w:hAnsi="Helvetica" w:cs="DGKOB A+ Helvetica"/>
          <w:b/>
          <w:bCs/>
          <w:color w:val="000000"/>
          <w:sz w:val="18"/>
          <w:szCs w:val="18"/>
        </w:rPr>
        <w:t xml:space="preserve"> </w:t>
      </w:r>
      <w:r w:rsidRPr="00AE1ECB">
        <w:rPr>
          <w:rFonts w:ascii="Helvetica" w:hAnsi="Helvetica" w:cs="Helvetica"/>
          <w:b/>
          <w:color w:val="000000"/>
          <w:sz w:val="18"/>
          <w:szCs w:val="18"/>
        </w:rPr>
        <w:t>Form 5558 with the IRS.</w:t>
      </w:r>
      <w:r w:rsidRPr="00AE1ECB">
        <w:rPr>
          <w:rFonts w:ascii="Helvetica" w:hAnsi="Helvetica" w:cs="Helvetica"/>
          <w:color w:val="000000"/>
          <w:sz w:val="18"/>
          <w:szCs w:val="18"/>
        </w:rPr>
        <w:t xml:space="preserve"> Approved copies of the Form 5558 will not be returned to the filer. A copy of the completed extension request must, however, be retained with</w:t>
      </w:r>
      <w:r w:rsidR="00CE1D06">
        <w:rPr>
          <w:rFonts w:ascii="Helvetica" w:hAnsi="Helvetica" w:cs="Helvetica"/>
          <w:color w:val="000000"/>
          <w:sz w:val="18"/>
          <w:szCs w:val="18"/>
        </w:rPr>
        <w:t>e</w:t>
      </w:r>
      <w:r w:rsidRPr="00AE1ECB">
        <w:rPr>
          <w:rFonts w:ascii="Helvetica" w:hAnsi="Helvetica" w:cs="Helvetica"/>
          <w:color w:val="000000"/>
          <w:sz w:val="18"/>
          <w:szCs w:val="18"/>
        </w:rPr>
        <w:t xml:space="preserve"> the filer’s records</w:t>
      </w:r>
      <w:r w:rsidRPr="00AE1ECB">
        <w:rPr>
          <w:rFonts w:ascii="Helvetica" w:hAnsi="Helvetica" w:cs="Helvetica"/>
          <w:color w:val="000000"/>
          <w:w w:val="90"/>
          <w:sz w:val="18"/>
          <w:szCs w:val="18"/>
        </w:rPr>
        <w:t xml:space="preserve">. </w:t>
      </w:r>
    </w:p>
    <w:p w:rsidRPr="00AE1ECB" w:rsidR="008D4C81" w:rsidP="0063377C" w:rsidRDefault="008D4C81" w14:paraId="244C7CE1" w14:textId="77777777">
      <w:pPr>
        <w:tabs>
          <w:tab w:val="clear" w:pos="432"/>
          <w:tab w:val="left" w:pos="270"/>
          <w:tab w:val="left" w:pos="450"/>
        </w:tabs>
        <w:spacing w:before="60" w:line="240" w:lineRule="auto"/>
        <w:ind w:firstLine="0"/>
        <w:rPr>
          <w:rFonts w:ascii="Helvetica" w:hAnsi="Helvetica" w:cs="Helvetica"/>
          <w:color w:val="000000"/>
          <w:sz w:val="18"/>
          <w:szCs w:val="18"/>
        </w:rPr>
      </w:pPr>
      <w:r w:rsidRPr="00AE1ECB">
        <w:rPr>
          <w:rFonts w:ascii="Helvetica" w:hAnsi="Helvetica" w:cs="Helvetica"/>
          <w:color w:val="000000"/>
          <w:sz w:val="18"/>
          <w:szCs w:val="18"/>
        </w:rPr>
        <w:tab/>
        <w:t xml:space="preserve">File Form 5558 with the Department of the Treasury, Internal Revenue Service Center, Ogden, UT </w:t>
      </w:r>
      <w:r w:rsidRPr="00AE1ECB" w:rsidR="008F3E62">
        <w:rPr>
          <w:rFonts w:ascii="Helvetica" w:hAnsi="Helvetica" w:cs="Helvetica"/>
          <w:color w:val="000000"/>
          <w:sz w:val="18"/>
          <w:szCs w:val="18"/>
        </w:rPr>
        <w:t>84201-0045</w:t>
      </w:r>
      <w:r w:rsidRPr="00AE1ECB">
        <w:rPr>
          <w:rFonts w:ascii="Helvetica" w:hAnsi="Helvetica" w:cs="Helvetica"/>
          <w:color w:val="000000"/>
          <w:sz w:val="18"/>
          <w:szCs w:val="18"/>
        </w:rPr>
        <w:t>.</w:t>
      </w:r>
    </w:p>
    <w:p w:rsidRPr="00AE1ECB" w:rsidR="008D4C81" w:rsidP="0063377C" w:rsidRDefault="008D4C81" w14:paraId="244C7CE2" w14:textId="77777777">
      <w:pPr>
        <w:tabs>
          <w:tab w:val="clear" w:pos="432"/>
          <w:tab w:val="left" w:pos="270"/>
          <w:tab w:val="left" w:pos="450"/>
        </w:tabs>
        <w:spacing w:before="60" w:line="240" w:lineRule="auto"/>
        <w:ind w:firstLine="0"/>
        <w:rPr>
          <w:rFonts w:ascii="Helvetica" w:hAnsi="Helvetica" w:cs="Helvetica"/>
          <w:b/>
          <w:color w:val="000000"/>
          <w:sz w:val="20"/>
          <w:szCs w:val="18"/>
        </w:rPr>
      </w:pPr>
      <w:r w:rsidRPr="00AE1ECB">
        <w:rPr>
          <w:rFonts w:ascii="Helvetica" w:hAnsi="Helvetica" w:cs="Helvetica"/>
          <w:b/>
          <w:color w:val="000000"/>
          <w:sz w:val="20"/>
          <w:szCs w:val="18"/>
        </w:rPr>
        <w:t xml:space="preserve">Using Extension of Time </w:t>
      </w:r>
      <w:proofErr w:type="gramStart"/>
      <w:r w:rsidRPr="00AE1ECB">
        <w:rPr>
          <w:rFonts w:ascii="Helvetica" w:hAnsi="Helvetica" w:cs="Helvetica"/>
          <w:b/>
          <w:color w:val="000000"/>
          <w:sz w:val="20"/>
          <w:szCs w:val="18"/>
        </w:rPr>
        <w:t>To</w:t>
      </w:r>
      <w:proofErr w:type="gramEnd"/>
      <w:r w:rsidRPr="00AE1ECB">
        <w:rPr>
          <w:rFonts w:ascii="Helvetica" w:hAnsi="Helvetica" w:cs="Helvetica"/>
          <w:b/>
          <w:color w:val="000000"/>
          <w:sz w:val="20"/>
          <w:szCs w:val="18"/>
        </w:rPr>
        <w:t xml:space="preserve"> File Federal Income Tax Return</w:t>
      </w:r>
    </w:p>
    <w:p w:rsidR="008D4C81" w:rsidP="0063377C" w:rsidRDefault="008D4C81" w14:paraId="244C7CE3" w14:textId="7192F768">
      <w:pPr>
        <w:tabs>
          <w:tab w:val="clear" w:pos="432"/>
          <w:tab w:val="left" w:pos="270"/>
          <w:tab w:val="left" w:pos="450"/>
        </w:tabs>
        <w:spacing w:before="60" w:line="240" w:lineRule="auto"/>
        <w:ind w:firstLine="0"/>
        <w:rPr>
          <w:rFonts w:ascii="Helvetica" w:hAnsi="Helvetica" w:cs="DGKOB A+ Helvetica"/>
          <w:color w:val="000000"/>
          <w:sz w:val="18"/>
          <w:szCs w:val="18"/>
        </w:rPr>
      </w:pPr>
      <w:r w:rsidRPr="00AE1ECB">
        <w:rPr>
          <w:rFonts w:ascii="Helvetica" w:hAnsi="Helvetica" w:cs="Helvetica"/>
          <w:color w:val="000000"/>
          <w:sz w:val="18"/>
          <w:szCs w:val="18"/>
        </w:rPr>
        <w:t xml:space="preserve">An automatic extension of time to file the Form 5500 </w:t>
      </w:r>
      <w:r w:rsidR="009F67D9">
        <w:rPr>
          <w:rFonts w:ascii="Helvetica" w:hAnsi="Helvetica" w:cs="Helvetica"/>
          <w:color w:val="000000"/>
          <w:sz w:val="18"/>
          <w:szCs w:val="18"/>
        </w:rPr>
        <w:t>A</w:t>
      </w:r>
      <w:r w:rsidRPr="00AE1ECB">
        <w:rPr>
          <w:rFonts w:ascii="Helvetica" w:hAnsi="Helvetica" w:cs="Helvetica"/>
          <w:color w:val="000000"/>
          <w:sz w:val="18"/>
          <w:szCs w:val="18"/>
        </w:rPr>
        <w:t xml:space="preserve">nnual </w:t>
      </w:r>
      <w:r w:rsidR="009F67D9">
        <w:rPr>
          <w:rFonts w:ascii="Helvetica" w:hAnsi="Helvetica" w:cs="Helvetica"/>
          <w:color w:val="000000"/>
          <w:sz w:val="18"/>
          <w:szCs w:val="18"/>
        </w:rPr>
        <w:t>R</w:t>
      </w:r>
      <w:r w:rsidRPr="00AE1ECB">
        <w:rPr>
          <w:rFonts w:ascii="Helvetica" w:hAnsi="Helvetica" w:cs="Helvetica"/>
          <w:color w:val="000000"/>
          <w:sz w:val="18"/>
          <w:szCs w:val="18"/>
        </w:rPr>
        <w:t>eturn/</w:t>
      </w:r>
      <w:r w:rsidR="009F67D9">
        <w:rPr>
          <w:rFonts w:ascii="Helvetica" w:hAnsi="Helvetica" w:cs="Helvetica"/>
          <w:color w:val="000000"/>
          <w:sz w:val="18"/>
          <w:szCs w:val="18"/>
        </w:rPr>
        <w:t>R</w:t>
      </w:r>
      <w:r w:rsidRPr="00AE1ECB">
        <w:rPr>
          <w:rFonts w:ascii="Helvetica" w:hAnsi="Helvetica" w:cs="Helvetica"/>
          <w:color w:val="000000"/>
          <w:sz w:val="18"/>
          <w:szCs w:val="18"/>
        </w:rPr>
        <w:t xml:space="preserve">eport until the due date of the federal income tax return of the employer will be granted if all of the following conditions are met: </w:t>
      </w:r>
      <w:r w:rsidRPr="00AE1ECB">
        <w:rPr>
          <w:rFonts w:ascii="Helvetica" w:hAnsi="Helvetica" w:cs="Helvetica"/>
          <w:b/>
          <w:bCs/>
          <w:color w:val="000000"/>
          <w:sz w:val="18"/>
          <w:szCs w:val="18"/>
        </w:rPr>
        <w:t>(1)</w:t>
      </w:r>
      <w:r w:rsidRPr="00AE1ECB">
        <w:rPr>
          <w:rFonts w:ascii="Helvetica" w:hAnsi="Helvetica" w:cs="Helvetica"/>
          <w:color w:val="000000"/>
          <w:sz w:val="18"/>
          <w:szCs w:val="18"/>
        </w:rPr>
        <w:t xml:space="preserve"> the plan year and the employer’s tax year are the same; </w:t>
      </w:r>
      <w:r w:rsidRPr="00AE1ECB">
        <w:rPr>
          <w:rFonts w:ascii="Helvetica" w:hAnsi="Helvetica" w:cs="Helvetica"/>
          <w:b/>
          <w:color w:val="000000"/>
          <w:sz w:val="18"/>
          <w:szCs w:val="18"/>
        </w:rPr>
        <w:t>(2)</w:t>
      </w:r>
      <w:r w:rsidRPr="00AE1ECB">
        <w:rPr>
          <w:rFonts w:ascii="Helvetica" w:hAnsi="Helvetica" w:cs="Helvetica"/>
          <w:color w:val="000000"/>
          <w:sz w:val="18"/>
          <w:szCs w:val="18"/>
        </w:rPr>
        <w:t xml:space="preserve"> the employer has been granted an extension of time to file its federal income tax return to a date later than the normal due date for filing the Form 5500; and </w:t>
      </w:r>
      <w:r w:rsidRPr="00AE1ECB">
        <w:rPr>
          <w:rFonts w:ascii="Helvetica" w:hAnsi="Helvetica" w:cs="Helvetica"/>
          <w:b/>
          <w:bCs/>
          <w:color w:val="000000"/>
          <w:sz w:val="18"/>
          <w:szCs w:val="18"/>
        </w:rPr>
        <w:t>(3)</w:t>
      </w:r>
      <w:r w:rsidRPr="00AE1ECB">
        <w:rPr>
          <w:rFonts w:ascii="Helvetica" w:hAnsi="Helvetica" w:cs="Helvetica"/>
          <w:color w:val="000000"/>
          <w:sz w:val="18"/>
          <w:szCs w:val="18"/>
        </w:rPr>
        <w:t xml:space="preserve"> a copy of the application for extension of time to file the federal income tax return is maintained with the filer’s records. An extension granted by using this automatic extension procedure CANNOT be extended further by filing a Form 5558, nor can it be extended beyond a total of 9½ months beyond the close of the plan year.</w:t>
      </w:r>
      <w:r w:rsidRPr="0052060A">
        <w:rPr>
          <w:rFonts w:ascii="Helvetica" w:hAnsi="Helvetica" w:cs="DGKOB A+ Helvetica"/>
          <w:color w:val="000000"/>
          <w:sz w:val="18"/>
          <w:szCs w:val="18"/>
        </w:rPr>
        <w:t xml:space="preserve"> </w:t>
      </w:r>
    </w:p>
    <w:p w:rsidRPr="0052060A" w:rsidR="00484842" w:rsidP="0063377C" w:rsidRDefault="00484842" w14:paraId="4CFBFA6E" w14:textId="64789C83">
      <w:pPr>
        <w:tabs>
          <w:tab w:val="clear" w:pos="432"/>
          <w:tab w:val="left" w:pos="270"/>
          <w:tab w:val="left" w:pos="450"/>
        </w:tabs>
        <w:spacing w:before="60" w:line="240" w:lineRule="auto"/>
        <w:ind w:firstLine="0"/>
        <w:rPr>
          <w:rFonts w:ascii="Helvetica" w:hAnsi="Helvetica" w:cs="DGKOB A+ Helvetica"/>
          <w:color w:val="000000"/>
          <w:sz w:val="18"/>
          <w:szCs w:val="18"/>
        </w:rPr>
      </w:pPr>
      <w:r w:rsidRPr="00B946D2">
        <w:rPr>
          <w:rFonts w:ascii="Helvetica" w:hAnsi="Helvetica" w:cs="DGKOB A+ Helvetica"/>
          <w:b/>
          <w:color w:val="000000"/>
          <w:sz w:val="18"/>
          <w:szCs w:val="18"/>
        </w:rPr>
        <w:t>Note.</w:t>
      </w:r>
      <w:r w:rsidRPr="00484842">
        <w:rPr>
          <w:rFonts w:ascii="Helvetica" w:hAnsi="Helvetica" w:cs="DGKOB A+ Helvetica"/>
          <w:color w:val="000000"/>
          <w:sz w:val="18"/>
          <w:szCs w:val="18"/>
        </w:rPr>
        <w:t xml:space="preserve">  A tax-exempt organization is not required to file a federal income tax return. However, if the organization uses a Form 8868 to request an extension for its Form 990 series return, the filer is automatically granted an extension of time to file the Form 5500 until the extended due date of filing Form 990 series if all conditions listed above are met. An extension granted by using this automatic extension procedure cannot be extended beyond a total of 9½ months beyond the close of the plan year.</w:t>
      </w:r>
    </w:p>
    <w:p w:rsidRPr="0052060A" w:rsidR="008D4C81" w:rsidP="0063377C" w:rsidRDefault="008D4C81" w14:paraId="244C7CE4" w14:textId="77777777">
      <w:pPr>
        <w:tabs>
          <w:tab w:val="clear" w:pos="432"/>
          <w:tab w:val="left" w:pos="270"/>
          <w:tab w:val="left" w:pos="450"/>
        </w:tabs>
        <w:spacing w:before="60" w:line="240" w:lineRule="auto"/>
        <w:ind w:firstLine="0"/>
        <w:rPr>
          <w:rFonts w:ascii="Helvetica" w:hAnsi="Helvetica" w:cs="DGKOB A+ Helvetica"/>
          <w:color w:val="000000"/>
          <w:sz w:val="18"/>
          <w:szCs w:val="18"/>
        </w:rPr>
      </w:pPr>
      <w:r w:rsidRPr="00AE1ECB">
        <w:rPr>
          <w:rFonts w:ascii="Helvetica" w:hAnsi="Helvetica" w:cs="Helvetica"/>
          <w:b/>
          <w:bCs/>
          <w:color w:val="000000"/>
          <w:sz w:val="18"/>
          <w:szCs w:val="18"/>
        </w:rPr>
        <w:t>Note.</w:t>
      </w:r>
      <w:r w:rsidRPr="00AE1ECB" w:rsidR="0067083D">
        <w:rPr>
          <w:rFonts w:ascii="Helvetica" w:hAnsi="Helvetica" w:cs="Helvetica"/>
          <w:color w:val="000000"/>
          <w:sz w:val="18"/>
          <w:szCs w:val="18"/>
        </w:rPr>
        <w:t xml:space="preserve"> </w:t>
      </w:r>
      <w:r w:rsidRPr="00AE1ECB">
        <w:rPr>
          <w:rFonts w:ascii="Helvetica" w:hAnsi="Helvetica" w:cs="Helvetica"/>
          <w:color w:val="000000"/>
          <w:sz w:val="18"/>
          <w:szCs w:val="18"/>
        </w:rPr>
        <w:t xml:space="preserve">An extension of time to file the Form 5500 does not operate as an extension of time to file a Form 5500 filed for a DFE (other than a GIA), to file PBGC premiums or annual financial and actuarial reports (if required by section 4010 of ERISA) or to file the </w:t>
      </w:r>
      <w:r w:rsidRPr="00AE1ECB" w:rsidR="00E93AAE">
        <w:rPr>
          <w:rFonts w:ascii="Helvetica" w:hAnsi="Helvetica" w:cs="Helvetica"/>
          <w:color w:val="000000"/>
          <w:sz w:val="18"/>
          <w:szCs w:val="18"/>
        </w:rPr>
        <w:t xml:space="preserve">Form 8955-SSA (Annual Registration Statement Identifying Separated </w:t>
      </w:r>
      <w:r w:rsidRPr="00AE1ECB" w:rsidR="00937350">
        <w:rPr>
          <w:rFonts w:ascii="Helvetica" w:hAnsi="Helvetica" w:cs="Helvetica"/>
          <w:color w:val="000000"/>
          <w:sz w:val="18"/>
          <w:szCs w:val="18"/>
        </w:rPr>
        <w:t>Participants with</w:t>
      </w:r>
      <w:r w:rsidRPr="00AE1ECB" w:rsidR="00E93AAE">
        <w:rPr>
          <w:rFonts w:ascii="Helvetica" w:hAnsi="Helvetica" w:cs="Helvetica"/>
          <w:color w:val="000000"/>
          <w:sz w:val="18"/>
          <w:szCs w:val="18"/>
        </w:rPr>
        <w:t xml:space="preserve"> </w:t>
      </w:r>
      <w:r w:rsidRPr="00AE1ECB" w:rsidR="00937350">
        <w:rPr>
          <w:rFonts w:ascii="Helvetica" w:hAnsi="Helvetica" w:cs="Helvetica"/>
          <w:color w:val="000000"/>
          <w:sz w:val="18"/>
          <w:szCs w:val="18"/>
        </w:rPr>
        <w:t>Deferred Vested Benefits)</w:t>
      </w:r>
      <w:r w:rsidRPr="00AE1ECB">
        <w:rPr>
          <w:rFonts w:ascii="Helvetica" w:hAnsi="Helvetica" w:cs="Helvetica"/>
          <w:color w:val="000000"/>
          <w:sz w:val="18"/>
          <w:szCs w:val="18"/>
        </w:rPr>
        <w:t xml:space="preserve"> </w:t>
      </w:r>
      <w:r w:rsidRPr="00AE1ECB" w:rsidR="00133716">
        <w:rPr>
          <w:rFonts w:ascii="Helvetica" w:hAnsi="Helvetica" w:cs="Helvetica"/>
          <w:color w:val="000000"/>
          <w:sz w:val="18"/>
          <w:szCs w:val="18"/>
        </w:rPr>
        <w:t>(</w:t>
      </w:r>
      <w:r w:rsidRPr="00AE1ECB">
        <w:rPr>
          <w:rFonts w:ascii="Helvetica" w:hAnsi="Helvetica" w:cs="Helvetica"/>
          <w:color w:val="000000"/>
          <w:sz w:val="18"/>
          <w:szCs w:val="18"/>
        </w:rPr>
        <w:t>required to be filed with the IRS under Code section 6057</w:t>
      </w:r>
      <w:r w:rsidRPr="00AE1ECB" w:rsidR="00867512">
        <w:rPr>
          <w:rFonts w:ascii="Helvetica" w:hAnsi="Helvetica" w:cs="Helvetica"/>
          <w:color w:val="000000"/>
          <w:sz w:val="18"/>
          <w:szCs w:val="18"/>
        </w:rPr>
        <w:t>(a)</w:t>
      </w:r>
      <w:r w:rsidRPr="00AE1ECB">
        <w:rPr>
          <w:rFonts w:ascii="Helvetica" w:hAnsi="Helvetica" w:cs="Helvetica"/>
          <w:color w:val="000000"/>
          <w:sz w:val="18"/>
          <w:szCs w:val="18"/>
        </w:rPr>
        <w:t>).</w:t>
      </w:r>
      <w:r w:rsidRPr="0052060A">
        <w:rPr>
          <w:rFonts w:ascii="Helvetica" w:hAnsi="Helvetica" w:cs="DGKOB A+ Helvetica"/>
          <w:color w:val="000000"/>
          <w:sz w:val="18"/>
          <w:szCs w:val="18"/>
        </w:rPr>
        <w:t xml:space="preserve"> </w:t>
      </w:r>
    </w:p>
    <w:p w:rsidRPr="0052060A" w:rsidR="008D4C81" w:rsidP="004308EE" w:rsidRDefault="008D4C81" w14:paraId="244C7CE5" w14:textId="77777777">
      <w:pPr>
        <w:keepNext/>
        <w:spacing w:before="100" w:beforeAutospacing="1" w:line="240" w:lineRule="auto"/>
        <w:ind w:firstLine="0"/>
        <w:rPr>
          <w:rFonts w:ascii="Helvetica" w:hAnsi="Helvetica" w:cs="Helvetica"/>
          <w:b/>
          <w:bCs/>
          <w:color w:val="000000"/>
          <w:sz w:val="20"/>
          <w:szCs w:val="20"/>
        </w:rPr>
      </w:pPr>
      <w:r w:rsidRPr="0052060A">
        <w:rPr>
          <w:rFonts w:ascii="Helvetica" w:hAnsi="Helvetica" w:cs="Helvetica"/>
          <w:b/>
          <w:bCs/>
          <w:color w:val="000000"/>
          <w:sz w:val="20"/>
          <w:szCs w:val="20"/>
        </w:rPr>
        <w:lastRenderedPageBreak/>
        <w:t>Other Extensions of Time</w:t>
      </w:r>
    </w:p>
    <w:p w:rsidR="0050530E" w:rsidP="0063377C" w:rsidRDefault="008D4C81" w14:paraId="244C7CE6" w14:textId="77777777">
      <w:pPr>
        <w:tabs>
          <w:tab w:val="clear" w:pos="432"/>
          <w:tab w:val="left" w:pos="270"/>
          <w:tab w:val="left" w:pos="450"/>
        </w:tabs>
        <w:spacing w:before="60" w:line="240" w:lineRule="auto"/>
        <w:ind w:firstLine="0"/>
        <w:rPr>
          <w:rFonts w:ascii="Helvetica" w:hAnsi="Helvetica" w:cs="Helvetica"/>
          <w:b/>
          <w:bCs/>
          <w:color w:val="000000"/>
          <w:sz w:val="20"/>
          <w:szCs w:val="20"/>
        </w:rPr>
      </w:pPr>
      <w:r w:rsidRPr="00AE1ECB">
        <w:rPr>
          <w:rFonts w:ascii="Helvetica" w:hAnsi="Helvetica" w:cs="Helvetica"/>
          <w:color w:val="000000"/>
          <w:sz w:val="18"/>
          <w:szCs w:val="18"/>
        </w:rPr>
        <w:t xml:space="preserve">The IRS, DOL, and PBGC may announce special extensions of time under certain circumstances, such as extensions for </w:t>
      </w:r>
      <w:proofErr w:type="gramStart"/>
      <w:r w:rsidRPr="00AE1ECB">
        <w:rPr>
          <w:rFonts w:ascii="Helvetica" w:hAnsi="Helvetica" w:cs="Helvetica"/>
          <w:color w:val="000000"/>
          <w:sz w:val="18"/>
          <w:szCs w:val="18"/>
        </w:rPr>
        <w:t>Presidentially-declared</w:t>
      </w:r>
      <w:proofErr w:type="gramEnd"/>
      <w:r w:rsidRPr="00AE1ECB">
        <w:rPr>
          <w:rFonts w:ascii="Helvetica" w:hAnsi="Helvetica" w:cs="Helvetica"/>
          <w:color w:val="000000"/>
          <w:sz w:val="18"/>
          <w:szCs w:val="18"/>
        </w:rPr>
        <w:t xml:space="preserve"> disasters or for service in, or in support of, the Armed Forces of the United States in a combat zone. See </w:t>
      </w:r>
      <w:r w:rsidRPr="00AE1ECB">
        <w:rPr>
          <w:rFonts w:ascii="Helvetica" w:hAnsi="Helvetica" w:cs="Helvetica"/>
          <w:i/>
          <w:color w:val="000000"/>
          <w:sz w:val="18"/>
          <w:szCs w:val="18"/>
        </w:rPr>
        <w:t>www.irs.gov, www.efast.dol.gov,</w:t>
      </w:r>
      <w:r w:rsidRPr="00AE1ECB">
        <w:rPr>
          <w:rFonts w:ascii="Helvetica" w:hAnsi="Helvetica" w:cs="Helvetica"/>
          <w:color w:val="000000"/>
          <w:sz w:val="18"/>
          <w:szCs w:val="18"/>
        </w:rPr>
        <w:t xml:space="preserve"> and </w:t>
      </w:r>
      <w:r w:rsidRPr="00AE1ECB">
        <w:rPr>
          <w:rFonts w:ascii="Helvetica" w:hAnsi="Helvetica" w:cs="Helvetica"/>
          <w:i/>
          <w:color w:val="000000"/>
          <w:sz w:val="18"/>
          <w:szCs w:val="18"/>
        </w:rPr>
        <w:t>www.pbgc.gov/practitioners</w:t>
      </w:r>
      <w:r w:rsidRPr="00AE1ECB">
        <w:rPr>
          <w:rFonts w:ascii="Helvetica" w:hAnsi="Helvetica" w:cs="Helvetica"/>
          <w:color w:val="000000"/>
          <w:sz w:val="18"/>
          <w:szCs w:val="18"/>
        </w:rPr>
        <w:t xml:space="preserve"> for announcements regarding such special extensions. If you are relying on one of these announced special extensions, check the appropriate box on Form 5500, Part I, line D, and enter a description of the announced authority for the extension. </w:t>
      </w:r>
    </w:p>
    <w:p w:rsidRPr="00AE1ECB" w:rsidR="008D4C81" w:rsidP="0063377C" w:rsidRDefault="008D4C81" w14:paraId="244C7CE7" w14:textId="77777777">
      <w:pPr>
        <w:tabs>
          <w:tab w:val="clear" w:pos="432"/>
          <w:tab w:val="left" w:pos="270"/>
          <w:tab w:val="left" w:pos="450"/>
        </w:tabs>
        <w:spacing w:before="60" w:line="240" w:lineRule="auto"/>
        <w:ind w:firstLine="0"/>
        <w:rPr>
          <w:rFonts w:ascii="Helvetica" w:hAnsi="Helvetica" w:cs="Helvetica"/>
          <w:b/>
          <w:bCs/>
          <w:color w:val="000000"/>
          <w:sz w:val="20"/>
          <w:szCs w:val="20"/>
        </w:rPr>
      </w:pPr>
      <w:r w:rsidRPr="00AE1ECB">
        <w:rPr>
          <w:rFonts w:ascii="Helvetica" w:hAnsi="Helvetica" w:cs="Helvetica"/>
          <w:b/>
          <w:bCs/>
          <w:color w:val="000000"/>
          <w:sz w:val="20"/>
          <w:szCs w:val="20"/>
        </w:rPr>
        <w:t>Delinquent Filer Voluntary Compliance (DFVC) Program</w:t>
      </w:r>
    </w:p>
    <w:p w:rsidRPr="00AE1ECB" w:rsidR="008D4C81" w:rsidP="0063377C" w:rsidRDefault="008D4C81" w14:paraId="244C7CE8" w14:textId="77777777">
      <w:pPr>
        <w:tabs>
          <w:tab w:val="clear" w:pos="432"/>
          <w:tab w:val="left" w:pos="270"/>
          <w:tab w:val="left" w:pos="450"/>
        </w:tabs>
        <w:spacing w:before="60" w:line="240" w:lineRule="auto"/>
        <w:ind w:firstLine="0"/>
        <w:rPr>
          <w:rFonts w:ascii="Helvetica" w:hAnsi="Helvetica" w:cs="Helvetica"/>
          <w:color w:val="000000"/>
          <w:sz w:val="18"/>
          <w:szCs w:val="18"/>
        </w:rPr>
      </w:pPr>
      <w:r w:rsidRPr="00AE1ECB">
        <w:rPr>
          <w:rFonts w:ascii="Helvetica" w:hAnsi="Helvetica" w:cs="Helvetica"/>
          <w:color w:val="000000"/>
          <w:sz w:val="18"/>
          <w:szCs w:val="18"/>
        </w:rPr>
        <w:t xml:space="preserve">The DFVC Program facilitates voluntary compliance by plan administrators who are delinquent in filing annual reports under Title I of ERISA by permitting administrators to pay reduced civil penalties for voluntarily complying with their DOL annual reporting obligations. If the Form 5500 is being filed under the DFVC Program, check the appropriate box in Form 5500, Part I, line D, to indicate that the Form 5500 is being filed under the DFVC Program. See </w:t>
      </w:r>
      <w:r w:rsidRPr="00AE1ECB">
        <w:rPr>
          <w:rFonts w:ascii="Helvetica" w:hAnsi="Helvetica" w:cs="Helvetica"/>
          <w:i/>
          <w:color w:val="000000"/>
          <w:sz w:val="18"/>
          <w:szCs w:val="18"/>
        </w:rPr>
        <w:t>www.efast.dol.gov</w:t>
      </w:r>
      <w:r w:rsidRPr="00AE1ECB">
        <w:rPr>
          <w:rFonts w:ascii="Helvetica" w:hAnsi="Helvetica" w:cs="Helvetica"/>
          <w:color w:val="000000"/>
          <w:sz w:val="18"/>
          <w:szCs w:val="18"/>
        </w:rPr>
        <w:t xml:space="preserve"> for additional information</w:t>
      </w:r>
      <w:r w:rsidRPr="00AE1ECB" w:rsidR="00F63355">
        <w:rPr>
          <w:rFonts w:ascii="Helvetica" w:hAnsi="Helvetica" w:cs="Helvetica"/>
          <w:color w:val="000000"/>
          <w:sz w:val="18"/>
          <w:szCs w:val="18"/>
        </w:rPr>
        <w:t>.</w:t>
      </w:r>
    </w:p>
    <w:p w:rsidRPr="00AE1ECB" w:rsidR="00A65C70" w:rsidP="0063377C" w:rsidRDefault="008D4C81" w14:paraId="244C7CE9" w14:textId="77777777">
      <w:pPr>
        <w:tabs>
          <w:tab w:val="clear" w:pos="432"/>
          <w:tab w:val="left" w:pos="270"/>
          <w:tab w:val="left" w:pos="450"/>
        </w:tabs>
        <w:spacing w:before="60" w:after="60" w:line="240" w:lineRule="auto"/>
        <w:ind w:firstLine="0"/>
        <w:rPr>
          <w:rFonts w:ascii="Helvetica" w:hAnsi="Helvetica" w:cs="Helvetica"/>
          <w:color w:val="000000"/>
          <w:sz w:val="18"/>
          <w:szCs w:val="18"/>
        </w:rPr>
      </w:pPr>
      <w:r w:rsidRPr="00AE1ECB">
        <w:rPr>
          <w:rFonts w:ascii="Helvetica" w:hAnsi="Helvetica" w:cs="Helvetica"/>
          <w:color w:val="000000"/>
          <w:sz w:val="18"/>
          <w:szCs w:val="18"/>
        </w:rPr>
        <w:tab/>
        <w:t xml:space="preserve">Plan administrators are reminded that they can use the online calculator available at </w:t>
      </w:r>
      <w:r w:rsidRPr="00AE1ECB">
        <w:rPr>
          <w:rFonts w:ascii="Helvetica" w:hAnsi="Helvetica" w:cs="Helvetica"/>
          <w:i/>
          <w:iCs/>
          <w:color w:val="000000"/>
          <w:sz w:val="18"/>
          <w:szCs w:val="18"/>
        </w:rPr>
        <w:t>www.dol.gov/ebsa/calculator/dfvcpmain.html</w:t>
      </w:r>
      <w:r w:rsidRPr="00AE1ECB">
        <w:rPr>
          <w:rFonts w:ascii="Helvetica" w:hAnsi="Helvetica" w:cs="Helvetica"/>
          <w:color w:val="000000"/>
          <w:sz w:val="18"/>
          <w:szCs w:val="18"/>
        </w:rPr>
        <w:t xml:space="preserve"> to compute the penalties due under the program. Payments under the DFVC Program also may be submitted electronically. For information on how to pay DFVC Program payments online, go to </w:t>
      </w:r>
      <w:hyperlink w:history="1" r:id="rId21">
        <w:r w:rsidRPr="00AE1ECB" w:rsidR="0097339E">
          <w:rPr>
            <w:rStyle w:val="Hyperlink"/>
            <w:rFonts w:ascii="Helvetica" w:hAnsi="Helvetica" w:cs="Helvetica"/>
            <w:i/>
            <w:iCs/>
            <w:sz w:val="18"/>
            <w:szCs w:val="18"/>
          </w:rPr>
          <w:t>www.dol.gov/ebsa</w:t>
        </w:r>
      </w:hyperlink>
      <w:r w:rsidRPr="00AE1ECB">
        <w:rPr>
          <w:rFonts w:ascii="Helvetica" w:hAnsi="Helvetica" w:cs="Helvetica"/>
          <w:color w:val="000000"/>
          <w:sz w:val="18"/>
          <w:szCs w:val="18"/>
        </w:rPr>
        <w:t>.</w:t>
      </w:r>
    </w:p>
    <w:p w:rsidRPr="00AE1ECB" w:rsidR="00A65C70" w:rsidP="00FB358A" w:rsidRDefault="001320E7" w14:paraId="244C7CEA" w14:textId="1AA377F5">
      <w:pPr>
        <w:tabs>
          <w:tab w:val="clear" w:pos="432"/>
        </w:tabs>
        <w:spacing w:before="60" w:line="240" w:lineRule="auto"/>
        <w:ind w:firstLine="0"/>
        <w:contextualSpacing/>
        <w:rPr>
          <w:rFonts w:ascii="Helvetica" w:hAnsi="Helvetica" w:eastAsia="Calibri" w:cs="Helvetica"/>
          <w:i/>
          <w:sz w:val="18"/>
          <w:szCs w:val="18"/>
        </w:rPr>
      </w:pPr>
      <w:r w:rsidRPr="00AE1ECB">
        <w:rPr>
          <w:rFonts w:ascii="Helvetica" w:hAnsi="Helvetica" w:eastAsia="Calibri" w:cs="Helvetica"/>
          <w:i/>
          <w:noProof/>
          <w:sz w:val="18"/>
          <w:szCs w:val="18"/>
        </w:rPr>
        <w:drawing>
          <wp:anchor distT="0" distB="0" distL="114300" distR="114300" simplePos="0" relativeHeight="251681280" behindDoc="0" locked="0" layoutInCell="1" allowOverlap="1" wp14:editId="244C8C0C" wp14:anchorId="244C8C0B">
            <wp:simplePos x="0" y="0"/>
            <wp:positionH relativeFrom="column">
              <wp:posOffset>-25400</wp:posOffset>
            </wp:positionH>
            <wp:positionV relativeFrom="paragraph">
              <wp:posOffset>14605</wp:posOffset>
            </wp:positionV>
            <wp:extent cx="182245" cy="182245"/>
            <wp:effectExtent l="0" t="0" r="0" b="0"/>
            <wp:wrapSquare wrapText="bothSides"/>
            <wp:docPr id="11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182245" cy="182245"/>
                    </a:xfrm>
                    <a:prstGeom prst="rect">
                      <a:avLst/>
                    </a:prstGeom>
                    <a:noFill/>
                  </pic:spPr>
                </pic:pic>
              </a:graphicData>
            </a:graphic>
            <wp14:sizeRelH relativeFrom="page">
              <wp14:pctWidth>0</wp14:pctWidth>
            </wp14:sizeRelH>
            <wp14:sizeRelV relativeFrom="page">
              <wp14:pctHeight>0</wp14:pctHeight>
            </wp14:sizeRelV>
          </wp:anchor>
        </w:drawing>
      </w:r>
      <w:r w:rsidRPr="00AE1ECB" w:rsidR="00A65C70">
        <w:rPr>
          <w:rFonts w:ascii="Helvetica" w:hAnsi="Helvetica" w:eastAsia="Calibri" w:cs="Helvetica"/>
          <w:i/>
          <w:sz w:val="18"/>
          <w:szCs w:val="18"/>
        </w:rPr>
        <w:t xml:space="preserve">Filers who wish to participate in the DFVC Program for </w:t>
      </w:r>
      <w:r w:rsidRPr="00AE1ECB" w:rsidR="007A06D4">
        <w:rPr>
          <w:rFonts w:ascii="Helvetica" w:hAnsi="Helvetica" w:eastAsia="Calibri" w:cs="Helvetica"/>
          <w:i/>
          <w:sz w:val="18"/>
          <w:szCs w:val="18"/>
        </w:rPr>
        <w:t xml:space="preserve">plan years prior to </w:t>
      </w:r>
      <w:r w:rsidR="00C0715B">
        <w:rPr>
          <w:rFonts w:ascii="Helvetica" w:hAnsi="Helvetica" w:eastAsia="Calibri" w:cs="Helvetica"/>
          <w:i/>
          <w:sz w:val="18"/>
          <w:szCs w:val="18"/>
        </w:rPr>
        <w:t>20</w:t>
      </w:r>
      <w:r w:rsidR="002514BE">
        <w:rPr>
          <w:rFonts w:ascii="Helvetica" w:hAnsi="Helvetica" w:eastAsia="Calibri" w:cs="Helvetica"/>
          <w:i/>
          <w:sz w:val="18"/>
          <w:szCs w:val="18"/>
        </w:rPr>
        <w:t>20</w:t>
      </w:r>
      <w:r w:rsidRPr="00AE1ECB" w:rsidR="00C0715B">
        <w:rPr>
          <w:rFonts w:ascii="Helvetica" w:hAnsi="Helvetica" w:eastAsia="Calibri" w:cs="Helvetica"/>
          <w:i/>
          <w:sz w:val="18"/>
          <w:szCs w:val="18"/>
        </w:rPr>
        <w:t xml:space="preserve"> </w:t>
      </w:r>
      <w:r w:rsidRPr="00AE1ECB" w:rsidR="00A65C70">
        <w:rPr>
          <w:rFonts w:ascii="Helvetica" w:hAnsi="Helvetica" w:eastAsia="Calibri" w:cs="Helvetica"/>
          <w:i/>
          <w:sz w:val="18"/>
          <w:szCs w:val="18"/>
        </w:rPr>
        <w:t xml:space="preserve">must use the </w:t>
      </w:r>
      <w:r w:rsidR="00BC6F5A">
        <w:rPr>
          <w:rFonts w:ascii="Helvetica" w:hAnsi="Helvetica" w:eastAsia="Calibri" w:cs="Helvetica"/>
          <w:i/>
          <w:sz w:val="18"/>
          <w:szCs w:val="18"/>
        </w:rPr>
        <w:t>202</w:t>
      </w:r>
      <w:r w:rsidR="00562E96">
        <w:rPr>
          <w:rFonts w:ascii="Helvetica" w:hAnsi="Helvetica" w:eastAsia="Calibri" w:cs="Helvetica"/>
          <w:i/>
          <w:sz w:val="18"/>
          <w:szCs w:val="18"/>
        </w:rPr>
        <w:t>1</w:t>
      </w:r>
      <w:r w:rsidRPr="00AE1ECB" w:rsidR="00C0715B">
        <w:rPr>
          <w:rFonts w:ascii="Helvetica" w:hAnsi="Helvetica" w:eastAsia="Calibri" w:cs="Helvetica"/>
          <w:i/>
          <w:sz w:val="18"/>
          <w:szCs w:val="18"/>
        </w:rPr>
        <w:t xml:space="preserve"> </w:t>
      </w:r>
      <w:r w:rsidRPr="00AE1ECB" w:rsidR="00A65C70">
        <w:rPr>
          <w:rFonts w:ascii="Helvetica" w:hAnsi="Helvetica" w:eastAsia="Calibri" w:cs="Helvetica"/>
          <w:i/>
          <w:sz w:val="18"/>
          <w:szCs w:val="18"/>
        </w:rPr>
        <w:t xml:space="preserve">version of Form 5500 or, if applicable, Form 5500-SF. Use the Form 5500 Version Selection Tool available at </w:t>
      </w:r>
      <w:hyperlink w:history="1" r:id="rId23">
        <w:r w:rsidRPr="00AE1ECB" w:rsidR="00A65C70">
          <w:rPr>
            <w:rFonts w:ascii="Helvetica" w:hAnsi="Helvetica" w:eastAsia="Calibri" w:cs="Helvetica"/>
            <w:i/>
            <w:color w:val="0000FF"/>
            <w:sz w:val="18"/>
            <w:szCs w:val="18"/>
            <w:u w:val="single"/>
          </w:rPr>
          <w:t>www.efast.dol.gov</w:t>
        </w:r>
      </w:hyperlink>
      <w:r w:rsidRPr="00AE1ECB" w:rsidR="00A65C70">
        <w:rPr>
          <w:rFonts w:ascii="Helvetica" w:hAnsi="Helvetica" w:eastAsia="Calibri" w:cs="Helvetica"/>
          <w:i/>
          <w:sz w:val="18"/>
          <w:szCs w:val="18"/>
        </w:rPr>
        <w:t xml:space="preserve"> for further information.</w:t>
      </w:r>
    </w:p>
    <w:p w:rsidRPr="00AE1ECB" w:rsidR="008D4C81" w:rsidP="00B946D2" w:rsidRDefault="008D4C81" w14:paraId="244C7CEC" w14:textId="77777777">
      <w:pPr>
        <w:tabs>
          <w:tab w:val="clear" w:pos="432"/>
        </w:tabs>
        <w:spacing w:before="60" w:line="240" w:lineRule="auto"/>
        <w:ind w:firstLine="0"/>
        <w:rPr>
          <w:rFonts w:ascii="Helvetica" w:hAnsi="Helvetica" w:cs="Helvetica"/>
          <w:b/>
          <w:bCs/>
          <w:color w:val="000000"/>
          <w:w w:val="90"/>
          <w:sz w:val="26"/>
          <w:szCs w:val="26"/>
        </w:rPr>
      </w:pPr>
      <w:r w:rsidRPr="00AE1ECB">
        <w:rPr>
          <w:rFonts w:ascii="Helvetica" w:hAnsi="Helvetica" w:cs="Helvetica"/>
          <w:b/>
          <w:bCs/>
          <w:color w:val="000000"/>
          <w:w w:val="90"/>
          <w:sz w:val="26"/>
          <w:szCs w:val="26"/>
        </w:rPr>
        <w:t>Section</w:t>
      </w:r>
      <w:r w:rsidRPr="00AE1ECB">
        <w:rPr>
          <w:rFonts w:ascii="Helvetica" w:hAnsi="Helvetica" w:cs="Helvetica"/>
          <w:b/>
          <w:bCs/>
          <w:color w:val="000000"/>
          <w:spacing w:val="1"/>
          <w:w w:val="90"/>
          <w:sz w:val="26"/>
          <w:szCs w:val="26"/>
        </w:rPr>
        <w:t xml:space="preserve"> </w:t>
      </w:r>
      <w:r w:rsidRPr="00AE1ECB">
        <w:rPr>
          <w:rFonts w:ascii="Helvetica" w:hAnsi="Helvetica" w:cs="Helvetica"/>
          <w:b/>
          <w:bCs/>
          <w:color w:val="000000"/>
          <w:w w:val="90"/>
          <w:sz w:val="26"/>
          <w:szCs w:val="26"/>
        </w:rPr>
        <w:t>3:</w:t>
      </w:r>
      <w:r w:rsidRPr="00AE1ECB">
        <w:rPr>
          <w:rFonts w:ascii="Helvetica" w:hAnsi="Helvetica" w:cs="Helvetica"/>
          <w:b/>
          <w:bCs/>
          <w:color w:val="000000"/>
          <w:spacing w:val="1"/>
          <w:w w:val="90"/>
          <w:sz w:val="26"/>
          <w:szCs w:val="26"/>
        </w:rPr>
        <w:t xml:space="preserve"> </w:t>
      </w:r>
      <w:r w:rsidRPr="00AE1ECB">
        <w:rPr>
          <w:rFonts w:ascii="Helvetica" w:hAnsi="Helvetica" w:cs="Helvetica"/>
          <w:b/>
          <w:bCs/>
          <w:color w:val="000000"/>
          <w:w w:val="90"/>
          <w:sz w:val="26"/>
          <w:szCs w:val="26"/>
        </w:rPr>
        <w:t>Electronic</w:t>
      </w:r>
      <w:r w:rsidRPr="00AE1ECB">
        <w:rPr>
          <w:rFonts w:ascii="Helvetica" w:hAnsi="Helvetica" w:cs="Helvetica"/>
          <w:b/>
          <w:bCs/>
          <w:color w:val="000000"/>
          <w:spacing w:val="1"/>
          <w:w w:val="90"/>
          <w:sz w:val="26"/>
          <w:szCs w:val="26"/>
        </w:rPr>
        <w:t xml:space="preserve"> </w:t>
      </w:r>
      <w:r w:rsidRPr="00AE1ECB">
        <w:rPr>
          <w:rFonts w:ascii="Helvetica" w:hAnsi="Helvetica" w:cs="Helvetica"/>
          <w:b/>
          <w:bCs/>
          <w:color w:val="000000"/>
          <w:w w:val="90"/>
          <w:sz w:val="26"/>
          <w:szCs w:val="26"/>
        </w:rPr>
        <w:t>Filing</w:t>
      </w:r>
      <w:r w:rsidRPr="00AE1ECB">
        <w:rPr>
          <w:rFonts w:ascii="Helvetica" w:hAnsi="Helvetica" w:cs="Helvetica"/>
          <w:b/>
          <w:bCs/>
          <w:color w:val="000000"/>
          <w:spacing w:val="1"/>
          <w:w w:val="90"/>
          <w:sz w:val="26"/>
          <w:szCs w:val="26"/>
        </w:rPr>
        <w:t xml:space="preserve"> </w:t>
      </w:r>
      <w:r w:rsidRPr="00AE1ECB">
        <w:rPr>
          <w:rFonts w:ascii="Helvetica" w:hAnsi="Helvetica" w:cs="Helvetica"/>
          <w:b/>
          <w:bCs/>
          <w:color w:val="000000"/>
          <w:w w:val="90"/>
          <w:sz w:val="26"/>
          <w:szCs w:val="26"/>
        </w:rPr>
        <w:t>Requirement</w:t>
      </w:r>
    </w:p>
    <w:p w:rsidRPr="00AE1ECB" w:rsidR="008D4C81" w:rsidP="0063377C" w:rsidRDefault="008D4C81" w14:paraId="244C7CED" w14:textId="668E8968">
      <w:pPr>
        <w:tabs>
          <w:tab w:val="clear" w:pos="432"/>
          <w:tab w:val="left" w:pos="270"/>
          <w:tab w:val="left" w:pos="450"/>
        </w:tabs>
        <w:spacing w:before="60" w:line="240" w:lineRule="auto"/>
        <w:ind w:firstLine="0"/>
        <w:rPr>
          <w:rFonts w:ascii="Helvetica" w:hAnsi="Helvetica" w:cs="Helvetica"/>
          <w:color w:val="000000"/>
          <w:sz w:val="18"/>
          <w:szCs w:val="18"/>
        </w:rPr>
      </w:pPr>
      <w:r w:rsidRPr="00AE1ECB">
        <w:rPr>
          <w:rFonts w:ascii="Helvetica" w:hAnsi="Helvetica" w:cs="Helvetica"/>
          <w:color w:val="000000"/>
          <w:sz w:val="18"/>
          <w:szCs w:val="18"/>
        </w:rPr>
        <w:t xml:space="preserve">Under the computerized ERISA Filing Acceptance System (EFAST2), you must file your </w:t>
      </w:r>
      <w:r w:rsidR="00BC6F5A">
        <w:rPr>
          <w:rFonts w:ascii="Helvetica" w:hAnsi="Helvetica" w:cs="Helvetica"/>
          <w:color w:val="000000"/>
          <w:sz w:val="18"/>
          <w:szCs w:val="18"/>
        </w:rPr>
        <w:t>202</w:t>
      </w:r>
      <w:r w:rsidR="00562E96">
        <w:rPr>
          <w:rFonts w:ascii="Helvetica" w:hAnsi="Helvetica" w:cs="Helvetica"/>
          <w:color w:val="000000"/>
          <w:sz w:val="18"/>
          <w:szCs w:val="18"/>
        </w:rPr>
        <w:t>1</w:t>
      </w:r>
      <w:r w:rsidRPr="00AE1ECB" w:rsidR="00C0715B">
        <w:rPr>
          <w:rFonts w:ascii="Helvetica" w:hAnsi="Helvetica" w:cs="Helvetica"/>
          <w:color w:val="000000"/>
          <w:sz w:val="18"/>
          <w:szCs w:val="18"/>
        </w:rPr>
        <w:t xml:space="preserve"> </w:t>
      </w:r>
      <w:r w:rsidRPr="00AE1ECB">
        <w:rPr>
          <w:rFonts w:ascii="Helvetica" w:hAnsi="Helvetica" w:cs="Helvetica"/>
          <w:color w:val="000000"/>
          <w:sz w:val="18"/>
          <w:szCs w:val="18"/>
        </w:rPr>
        <w:t xml:space="preserve">Form 5500 </w:t>
      </w:r>
      <w:r w:rsidR="009F67D9">
        <w:rPr>
          <w:rFonts w:ascii="Helvetica" w:hAnsi="Helvetica" w:cs="Helvetica"/>
          <w:color w:val="000000"/>
          <w:sz w:val="18"/>
          <w:szCs w:val="18"/>
        </w:rPr>
        <w:t>A</w:t>
      </w:r>
      <w:r w:rsidRPr="00AE1ECB">
        <w:rPr>
          <w:rFonts w:ascii="Helvetica" w:hAnsi="Helvetica" w:cs="Helvetica"/>
          <w:color w:val="000000"/>
          <w:sz w:val="18"/>
          <w:szCs w:val="18"/>
        </w:rPr>
        <w:t xml:space="preserve">nnual </w:t>
      </w:r>
      <w:r w:rsidR="009F67D9">
        <w:rPr>
          <w:rFonts w:ascii="Helvetica" w:hAnsi="Helvetica" w:cs="Helvetica"/>
          <w:color w:val="000000"/>
          <w:sz w:val="18"/>
          <w:szCs w:val="18"/>
        </w:rPr>
        <w:t>R</w:t>
      </w:r>
      <w:r w:rsidRPr="00AE1ECB">
        <w:rPr>
          <w:rFonts w:ascii="Helvetica" w:hAnsi="Helvetica" w:cs="Helvetica"/>
          <w:color w:val="000000"/>
          <w:sz w:val="18"/>
          <w:szCs w:val="18"/>
        </w:rPr>
        <w:t xml:space="preserve">eturn/ </w:t>
      </w:r>
      <w:r w:rsidR="009F67D9">
        <w:rPr>
          <w:rFonts w:ascii="Helvetica" w:hAnsi="Helvetica" w:cs="Helvetica"/>
          <w:color w:val="000000"/>
          <w:sz w:val="18"/>
          <w:szCs w:val="18"/>
        </w:rPr>
        <w:t>R</w:t>
      </w:r>
      <w:r w:rsidRPr="00AE1ECB">
        <w:rPr>
          <w:rFonts w:ascii="Helvetica" w:hAnsi="Helvetica" w:cs="Helvetica"/>
          <w:color w:val="000000"/>
          <w:sz w:val="18"/>
          <w:szCs w:val="18"/>
        </w:rPr>
        <w:t xml:space="preserve">eport electronically. You may file online using EFAST2’s web-based filing system or you may file through an EFAST2-approved vendor. Detailed information on electronic filing is available at </w:t>
      </w:r>
      <w:r w:rsidRPr="00AE1ECB">
        <w:rPr>
          <w:rFonts w:ascii="Helvetica" w:hAnsi="Helvetica" w:cs="Helvetica"/>
          <w:i/>
          <w:iCs/>
          <w:color w:val="000000"/>
          <w:sz w:val="18"/>
          <w:szCs w:val="18"/>
        </w:rPr>
        <w:t>www.efast.dol.gov</w:t>
      </w:r>
      <w:r w:rsidRPr="00AE1ECB">
        <w:rPr>
          <w:rFonts w:ascii="Helvetica" w:hAnsi="Helvetica" w:cs="Helvetica"/>
          <w:color w:val="000000"/>
          <w:sz w:val="18"/>
          <w:szCs w:val="18"/>
        </w:rPr>
        <w:t xml:space="preserve">. For telephone assistance, call the EFAST2 Help </w:t>
      </w:r>
      <w:r w:rsidR="00D22DF5">
        <w:rPr>
          <w:rFonts w:ascii="Helvetica" w:hAnsi="Helvetica" w:cs="Helvetica"/>
          <w:color w:val="000000"/>
          <w:sz w:val="18"/>
          <w:szCs w:val="18"/>
        </w:rPr>
        <w:t>Desk</w:t>
      </w:r>
      <w:r w:rsidR="00651885">
        <w:rPr>
          <w:rFonts w:ascii="Helvetica" w:hAnsi="Helvetica" w:cs="Helvetica"/>
          <w:color w:val="000000"/>
          <w:sz w:val="18"/>
          <w:szCs w:val="18"/>
        </w:rPr>
        <w:t xml:space="preserve"> </w:t>
      </w:r>
      <w:r w:rsidRPr="00AE1ECB">
        <w:rPr>
          <w:rFonts w:ascii="Helvetica" w:hAnsi="Helvetica" w:cs="Helvetica"/>
          <w:color w:val="000000"/>
          <w:sz w:val="18"/>
          <w:szCs w:val="18"/>
        </w:rPr>
        <w:t xml:space="preserve">at 1-866-GO-EFAST (1-866-463-3278). The EFAST2 Help </w:t>
      </w:r>
      <w:r w:rsidR="00D22DF5">
        <w:rPr>
          <w:rFonts w:ascii="Helvetica" w:hAnsi="Helvetica" w:cs="Helvetica"/>
          <w:color w:val="000000"/>
          <w:sz w:val="18"/>
          <w:szCs w:val="18"/>
        </w:rPr>
        <w:t>Desk</w:t>
      </w:r>
      <w:r w:rsidRPr="00AE1ECB" w:rsidR="00D22DF5">
        <w:rPr>
          <w:rFonts w:ascii="Helvetica" w:hAnsi="Helvetica" w:cs="Helvetica"/>
          <w:color w:val="000000"/>
          <w:sz w:val="18"/>
          <w:szCs w:val="18"/>
        </w:rPr>
        <w:t xml:space="preserve"> </w:t>
      </w:r>
      <w:r w:rsidRPr="00AE1ECB">
        <w:rPr>
          <w:rFonts w:ascii="Helvetica" w:hAnsi="Helvetica" w:cs="Helvetica"/>
          <w:color w:val="000000"/>
          <w:sz w:val="18"/>
          <w:szCs w:val="18"/>
        </w:rPr>
        <w:t xml:space="preserve">is available Monday through Friday from 8:00 am to 8:00 pm, Eastern Time. </w:t>
      </w:r>
    </w:p>
    <w:p w:rsidR="008D4C81" w:rsidP="0063377C" w:rsidRDefault="001320E7" w14:paraId="244C7CEE" w14:textId="77777777">
      <w:pPr>
        <w:tabs>
          <w:tab w:val="clear" w:pos="432"/>
          <w:tab w:val="left" w:pos="270"/>
          <w:tab w:val="left" w:pos="450"/>
        </w:tabs>
        <w:spacing w:before="60" w:line="240" w:lineRule="auto"/>
        <w:ind w:firstLine="0"/>
        <w:rPr>
          <w:rFonts w:ascii="Helvetica" w:hAnsi="Helvetica" w:cs="Helvetica"/>
          <w:i/>
          <w:iCs/>
          <w:color w:val="000000"/>
          <w:sz w:val="18"/>
          <w:szCs w:val="18"/>
        </w:rPr>
      </w:pPr>
      <w:r w:rsidRPr="00AE1ECB">
        <w:rPr>
          <w:noProof/>
        </w:rPr>
        <w:drawing>
          <wp:anchor distT="0" distB="0" distL="114300" distR="114300" simplePos="0" relativeHeight="251630080" behindDoc="0" locked="0" layoutInCell="1" allowOverlap="1" wp14:editId="244C8C0E" wp14:anchorId="244C8C0D">
            <wp:simplePos x="0" y="0"/>
            <wp:positionH relativeFrom="column">
              <wp:posOffset>26035</wp:posOffset>
            </wp:positionH>
            <wp:positionV relativeFrom="paragraph">
              <wp:posOffset>62865</wp:posOffset>
            </wp:positionV>
            <wp:extent cx="182245" cy="182245"/>
            <wp:effectExtent l="0" t="0" r="0" b="0"/>
            <wp:wrapSquare wrapText="bothSides"/>
            <wp:docPr id="8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182245" cy="182245"/>
                    </a:xfrm>
                    <a:prstGeom prst="rect">
                      <a:avLst/>
                    </a:prstGeom>
                    <a:noFill/>
                  </pic:spPr>
                </pic:pic>
              </a:graphicData>
            </a:graphic>
            <wp14:sizeRelH relativeFrom="page">
              <wp14:pctWidth>0</wp14:pctWidth>
            </wp14:sizeRelH>
            <wp14:sizeRelV relativeFrom="page">
              <wp14:pctHeight>0</wp14:pctHeight>
            </wp14:sizeRelV>
          </wp:anchor>
        </w:drawing>
      </w:r>
      <w:r w:rsidRPr="00AE1ECB" w:rsidR="008D4C81">
        <w:rPr>
          <w:rFonts w:ascii="Helvetica" w:hAnsi="Helvetica" w:cs="Helvetica"/>
          <w:i/>
          <w:iCs/>
          <w:color w:val="000000"/>
          <w:sz w:val="18"/>
          <w:szCs w:val="18"/>
        </w:rPr>
        <w:t>Annual returns/reports filed under Title I of ERISA must be made available by plan administrators to plan participants and beneficiaries and by the DOL to the</w:t>
      </w:r>
      <w:r w:rsidRPr="00AE1ECB" w:rsidR="008D4C81">
        <w:rPr>
          <w:rFonts w:ascii="Helvetica" w:hAnsi="Helvetica" w:cs="Helvetica"/>
          <w:color w:val="000000"/>
          <w:sz w:val="18"/>
          <w:szCs w:val="18"/>
        </w:rPr>
        <w:t xml:space="preserve"> </w:t>
      </w:r>
      <w:r w:rsidRPr="00AE1ECB" w:rsidR="008D4C81">
        <w:rPr>
          <w:rFonts w:ascii="Helvetica" w:hAnsi="Helvetica" w:cs="Helvetica"/>
          <w:i/>
          <w:iCs/>
          <w:color w:val="000000"/>
          <w:sz w:val="18"/>
          <w:szCs w:val="18"/>
        </w:rPr>
        <w:t>public pursuant to ERISA sections 104 and 106. Even though</w:t>
      </w:r>
      <w:r w:rsidRPr="00AE1ECB" w:rsidR="008D4C81">
        <w:rPr>
          <w:rFonts w:ascii="Helvetica" w:hAnsi="Helvetica" w:cs="Helvetica"/>
          <w:color w:val="000000"/>
          <w:sz w:val="18"/>
          <w:szCs w:val="18"/>
        </w:rPr>
        <w:t xml:space="preserve"> </w:t>
      </w:r>
      <w:r w:rsidRPr="00AE1ECB" w:rsidR="008D4C81">
        <w:rPr>
          <w:rFonts w:ascii="Helvetica" w:hAnsi="Helvetica" w:cs="Helvetica"/>
          <w:i/>
          <w:iCs/>
          <w:color w:val="000000"/>
          <w:sz w:val="18"/>
          <w:szCs w:val="18"/>
        </w:rPr>
        <w:t>the Form 5500 must be filed electronically, the administrator</w:t>
      </w:r>
      <w:r w:rsidRPr="00AE1ECB" w:rsidR="008D4C81">
        <w:rPr>
          <w:rFonts w:ascii="Helvetica" w:hAnsi="Helvetica" w:cs="Helvetica"/>
          <w:color w:val="000000"/>
          <w:sz w:val="18"/>
          <w:szCs w:val="18"/>
        </w:rPr>
        <w:t xml:space="preserve"> </w:t>
      </w:r>
      <w:r w:rsidRPr="00AE1ECB" w:rsidR="008D4C81">
        <w:rPr>
          <w:rFonts w:ascii="Helvetica" w:hAnsi="Helvetica" w:cs="Helvetica"/>
          <w:i/>
          <w:iCs/>
          <w:color w:val="000000"/>
          <w:sz w:val="18"/>
          <w:szCs w:val="18"/>
        </w:rPr>
        <w:t>must keep a copy of the Form 5500, including schedules and</w:t>
      </w:r>
      <w:r w:rsidRPr="00AE1ECB" w:rsidR="008D4C81">
        <w:rPr>
          <w:rFonts w:ascii="Helvetica" w:hAnsi="Helvetica" w:cs="Helvetica"/>
          <w:color w:val="000000"/>
          <w:sz w:val="18"/>
          <w:szCs w:val="18"/>
        </w:rPr>
        <w:t xml:space="preserve"> </w:t>
      </w:r>
      <w:r w:rsidRPr="00AE1ECB" w:rsidR="008D4C81">
        <w:rPr>
          <w:rFonts w:ascii="Helvetica" w:hAnsi="Helvetica" w:cs="Helvetica"/>
          <w:i/>
          <w:iCs/>
          <w:color w:val="000000"/>
          <w:sz w:val="18"/>
          <w:szCs w:val="18"/>
        </w:rPr>
        <w:t>attachments, with all required signatures on file as part of the</w:t>
      </w:r>
      <w:r w:rsidRPr="00AE1ECB" w:rsidR="008D4C81">
        <w:rPr>
          <w:rFonts w:ascii="Helvetica" w:hAnsi="Helvetica" w:cs="Helvetica"/>
          <w:color w:val="000000"/>
          <w:sz w:val="18"/>
          <w:szCs w:val="18"/>
        </w:rPr>
        <w:t xml:space="preserve"> </w:t>
      </w:r>
      <w:r w:rsidRPr="00AE1ECB" w:rsidR="008D4C81">
        <w:rPr>
          <w:rFonts w:ascii="Helvetica" w:hAnsi="Helvetica" w:cs="Helvetica"/>
          <w:i/>
          <w:iCs/>
          <w:color w:val="000000"/>
          <w:sz w:val="18"/>
          <w:szCs w:val="18"/>
        </w:rPr>
        <w:t>plan’s records and must make a paper copy available upon</w:t>
      </w:r>
      <w:r w:rsidRPr="00AE1ECB" w:rsidR="008D4C81">
        <w:rPr>
          <w:rFonts w:ascii="Helvetica" w:hAnsi="Helvetica" w:cs="Helvetica"/>
          <w:color w:val="000000"/>
          <w:sz w:val="18"/>
          <w:szCs w:val="18"/>
        </w:rPr>
        <w:t xml:space="preserve"> </w:t>
      </w:r>
      <w:r w:rsidRPr="00AE1ECB" w:rsidR="008D4C81">
        <w:rPr>
          <w:rFonts w:ascii="Helvetica" w:hAnsi="Helvetica" w:cs="Helvetica"/>
          <w:i/>
          <w:iCs/>
          <w:color w:val="000000"/>
          <w:sz w:val="18"/>
          <w:szCs w:val="18"/>
        </w:rPr>
        <w:t>request to participants, beneficiaries, and the DOL as required</w:t>
      </w:r>
      <w:r w:rsidRPr="00AE1ECB" w:rsidR="008D4C81">
        <w:rPr>
          <w:rFonts w:ascii="Helvetica" w:hAnsi="Helvetica" w:cs="Helvetica"/>
          <w:color w:val="000000"/>
          <w:sz w:val="18"/>
          <w:szCs w:val="18"/>
        </w:rPr>
        <w:t xml:space="preserve"> </w:t>
      </w:r>
      <w:r w:rsidRPr="00AE1ECB" w:rsidR="008D4C81">
        <w:rPr>
          <w:rFonts w:ascii="Helvetica" w:hAnsi="Helvetica" w:cs="Helvetica"/>
          <w:i/>
          <w:iCs/>
          <w:color w:val="000000"/>
          <w:sz w:val="18"/>
          <w:szCs w:val="18"/>
        </w:rPr>
        <w:t>by section 104 of ERISA and 29 CFR 2520.103-1. Filers may</w:t>
      </w:r>
      <w:r w:rsidRPr="00AE1ECB" w:rsidR="008D4C81">
        <w:rPr>
          <w:rFonts w:ascii="Helvetica" w:hAnsi="Helvetica" w:cs="Helvetica"/>
          <w:color w:val="000000"/>
          <w:sz w:val="18"/>
          <w:szCs w:val="18"/>
        </w:rPr>
        <w:t xml:space="preserve"> </w:t>
      </w:r>
      <w:r w:rsidRPr="00AE1ECB" w:rsidR="008D4C81">
        <w:rPr>
          <w:rFonts w:ascii="Helvetica" w:hAnsi="Helvetica" w:cs="Helvetica"/>
          <w:i/>
          <w:iCs/>
          <w:color w:val="000000"/>
          <w:sz w:val="18"/>
          <w:szCs w:val="18"/>
        </w:rPr>
        <w:t>use electronic media for record maintenance and retention, so</w:t>
      </w:r>
      <w:r w:rsidRPr="00AE1ECB" w:rsidR="008D4C81">
        <w:rPr>
          <w:rFonts w:ascii="Helvetica" w:hAnsi="Helvetica" w:cs="Helvetica"/>
          <w:color w:val="000000"/>
          <w:sz w:val="18"/>
          <w:szCs w:val="18"/>
        </w:rPr>
        <w:t xml:space="preserve"> </w:t>
      </w:r>
      <w:r w:rsidRPr="00AE1ECB" w:rsidR="008D4C81">
        <w:rPr>
          <w:rFonts w:ascii="Helvetica" w:hAnsi="Helvetica" w:cs="Helvetica"/>
          <w:i/>
          <w:iCs/>
          <w:color w:val="000000"/>
          <w:sz w:val="18"/>
          <w:szCs w:val="18"/>
        </w:rPr>
        <w:t>long as they meet the applicable requirements.</w:t>
      </w:r>
      <w:r w:rsidR="00090791">
        <w:rPr>
          <w:rFonts w:ascii="Helvetica" w:hAnsi="Helvetica" w:cs="Helvetica"/>
          <w:i/>
          <w:iCs/>
          <w:color w:val="000000"/>
          <w:sz w:val="18"/>
          <w:szCs w:val="18"/>
        </w:rPr>
        <w:t xml:space="preserve"> (See 29 CFR 2520.107-1)</w:t>
      </w:r>
      <w:r w:rsidR="00F678D7">
        <w:rPr>
          <w:rFonts w:ascii="Helvetica" w:hAnsi="Helvetica" w:cs="Helvetica"/>
          <w:i/>
          <w:iCs/>
          <w:color w:val="000000"/>
          <w:sz w:val="18"/>
          <w:szCs w:val="18"/>
        </w:rPr>
        <w:t>.</w:t>
      </w:r>
    </w:p>
    <w:p w:rsidRPr="0053607D" w:rsidR="00AE2FDB" w:rsidP="0063377C" w:rsidRDefault="0053607D" w14:paraId="244C7CEF" w14:textId="77777777">
      <w:pPr>
        <w:tabs>
          <w:tab w:val="clear" w:pos="432"/>
          <w:tab w:val="left" w:pos="270"/>
          <w:tab w:val="left" w:pos="450"/>
        </w:tabs>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Note.</w:t>
      </w:r>
      <w:r w:rsidRPr="00AE1ECB">
        <w:rPr>
          <w:rFonts w:ascii="Helvetica" w:hAnsi="Helvetica" w:cs="Helvetica"/>
          <w:color w:val="000000"/>
          <w:sz w:val="18"/>
          <w:szCs w:val="18"/>
        </w:rPr>
        <w:t xml:space="preserve"> </w:t>
      </w:r>
      <w:r w:rsidRPr="002E68F5" w:rsidR="00AE2FDB">
        <w:rPr>
          <w:rFonts w:ascii="Helvetica" w:hAnsi="Helvetica" w:cs="Helvetica"/>
          <w:iCs/>
          <w:color w:val="000000"/>
          <w:sz w:val="18"/>
          <w:szCs w:val="18"/>
        </w:rPr>
        <w:t>Effective for</w:t>
      </w:r>
      <w:r w:rsidRPr="0053607D" w:rsidR="00AE2FDB">
        <w:rPr>
          <w:rFonts w:ascii="Helvetica" w:hAnsi="Helvetica" w:cs="Helvetica"/>
          <w:i/>
          <w:iCs/>
          <w:color w:val="000000"/>
          <w:sz w:val="18"/>
          <w:szCs w:val="18"/>
        </w:rPr>
        <w:t xml:space="preserve"> </w:t>
      </w:r>
      <w:r w:rsidRPr="0053607D" w:rsidR="00AE2FDB">
        <w:rPr>
          <w:rFonts w:ascii="Helvetica" w:hAnsi="Helvetica" w:cs="Helvetica"/>
          <w:sz w:val="18"/>
          <w:szCs w:val="18"/>
        </w:rPr>
        <w:t xml:space="preserve">plan years beginning after 2019, a one-participant plan or a foreign plan can file Form 5500-EZ electronically </w:t>
      </w:r>
      <w:r w:rsidR="00821664">
        <w:rPr>
          <w:rFonts w:ascii="Helvetica" w:hAnsi="Helvetica" w:cs="Helvetica"/>
          <w:sz w:val="18"/>
          <w:szCs w:val="18"/>
        </w:rPr>
        <w:t xml:space="preserve">using the </w:t>
      </w:r>
      <w:r w:rsidRPr="0053607D" w:rsidR="00AE2FDB">
        <w:rPr>
          <w:rFonts w:ascii="Helvetica" w:hAnsi="Helvetica" w:cs="Helvetica"/>
          <w:sz w:val="18"/>
          <w:szCs w:val="18"/>
        </w:rPr>
        <w:t xml:space="preserve">EFAST2 filing system. Information filed on Form 5500-EZ </w:t>
      </w:r>
      <w:r w:rsidR="009541C3">
        <w:rPr>
          <w:rFonts w:ascii="Helvetica" w:hAnsi="Helvetica" w:cs="Helvetica"/>
          <w:sz w:val="18"/>
          <w:szCs w:val="18"/>
        </w:rPr>
        <w:t>using</w:t>
      </w:r>
      <w:r w:rsidRPr="0053607D" w:rsidR="00AE2FDB">
        <w:rPr>
          <w:rFonts w:ascii="Helvetica" w:hAnsi="Helvetica" w:cs="Helvetica"/>
          <w:sz w:val="18"/>
          <w:szCs w:val="18"/>
        </w:rPr>
        <w:t xml:space="preserve"> EFAST2 is required to be made available to the public. However, information filed with EFAST2 using Form 5500-EZ will not be published on the internet.</w:t>
      </w:r>
    </w:p>
    <w:p w:rsidRPr="00AE1ECB" w:rsidR="008D4C81" w:rsidP="0063377C" w:rsidRDefault="008D4C81" w14:paraId="244C7CF0" w14:textId="26C7B500">
      <w:pPr>
        <w:tabs>
          <w:tab w:val="clear" w:pos="432"/>
          <w:tab w:val="left" w:pos="270"/>
          <w:tab w:val="left" w:pos="450"/>
        </w:tabs>
        <w:spacing w:before="60" w:line="240" w:lineRule="auto"/>
        <w:ind w:firstLine="0"/>
        <w:rPr>
          <w:rFonts w:ascii="Helvetica" w:hAnsi="Helvetica" w:cs="Helvetica"/>
          <w:color w:val="000000"/>
          <w:sz w:val="18"/>
          <w:szCs w:val="18"/>
        </w:rPr>
      </w:pPr>
      <w:r w:rsidRPr="00AE1ECB">
        <w:rPr>
          <w:rFonts w:ascii="Helvetica" w:hAnsi="Helvetica" w:cs="Helvetica"/>
          <w:color w:val="000000"/>
          <w:sz w:val="18"/>
          <w:szCs w:val="18"/>
        </w:rPr>
        <w:tab/>
        <w:t xml:space="preserve">Generally, questions on the Form 5500 relate to the plan year entered at the top of the first page of the form. Therefore, answer all questions on the </w:t>
      </w:r>
      <w:r w:rsidR="00BC6F5A">
        <w:rPr>
          <w:rFonts w:ascii="Helvetica" w:hAnsi="Helvetica" w:cs="Helvetica"/>
          <w:color w:val="000000"/>
          <w:sz w:val="18"/>
          <w:szCs w:val="18"/>
        </w:rPr>
        <w:t>202</w:t>
      </w:r>
      <w:r w:rsidR="00562E96">
        <w:rPr>
          <w:rFonts w:ascii="Helvetica" w:hAnsi="Helvetica" w:cs="Helvetica"/>
          <w:color w:val="000000"/>
          <w:sz w:val="18"/>
          <w:szCs w:val="18"/>
        </w:rPr>
        <w:t>1</w:t>
      </w:r>
      <w:r w:rsidRPr="00AE1ECB" w:rsidR="00BA2D26">
        <w:rPr>
          <w:rFonts w:ascii="Helvetica" w:hAnsi="Helvetica" w:cs="Helvetica"/>
          <w:color w:val="000000"/>
          <w:sz w:val="18"/>
          <w:szCs w:val="18"/>
        </w:rPr>
        <w:t xml:space="preserve"> </w:t>
      </w:r>
      <w:r w:rsidRPr="00AE1ECB">
        <w:rPr>
          <w:rFonts w:ascii="Helvetica" w:hAnsi="Helvetica" w:cs="Helvetica"/>
          <w:color w:val="000000"/>
          <w:sz w:val="18"/>
          <w:szCs w:val="18"/>
        </w:rPr>
        <w:t xml:space="preserve">Form 5500 with respect to </w:t>
      </w:r>
      <w:r w:rsidRPr="00AE1ECB">
        <w:rPr>
          <w:rFonts w:ascii="Helvetica" w:hAnsi="Helvetica" w:cs="Helvetica"/>
          <w:color w:val="000000"/>
          <w:sz w:val="18"/>
          <w:szCs w:val="18"/>
        </w:rPr>
        <w:t xml:space="preserve">the </w:t>
      </w:r>
      <w:r w:rsidR="00BC6F5A">
        <w:rPr>
          <w:rFonts w:ascii="Helvetica" w:hAnsi="Helvetica" w:cs="Helvetica"/>
          <w:color w:val="000000"/>
          <w:sz w:val="18"/>
          <w:szCs w:val="18"/>
        </w:rPr>
        <w:t>202</w:t>
      </w:r>
      <w:r w:rsidR="00562E96">
        <w:rPr>
          <w:rFonts w:ascii="Helvetica" w:hAnsi="Helvetica" w:cs="Helvetica"/>
          <w:color w:val="000000"/>
          <w:sz w:val="18"/>
          <w:szCs w:val="18"/>
        </w:rPr>
        <w:t>1</w:t>
      </w:r>
      <w:r w:rsidRPr="00AE1ECB" w:rsidR="00BA2D26">
        <w:rPr>
          <w:rFonts w:ascii="Helvetica" w:hAnsi="Helvetica" w:cs="Helvetica"/>
          <w:color w:val="000000"/>
          <w:sz w:val="18"/>
          <w:szCs w:val="18"/>
        </w:rPr>
        <w:t xml:space="preserve"> </w:t>
      </w:r>
      <w:r w:rsidRPr="00AE1ECB">
        <w:rPr>
          <w:rFonts w:ascii="Helvetica" w:hAnsi="Helvetica" w:cs="Helvetica"/>
          <w:color w:val="000000"/>
          <w:sz w:val="18"/>
          <w:szCs w:val="18"/>
        </w:rPr>
        <w:t xml:space="preserve">plan year unless otherwise explicitly stated in the instructions or on the form itself. </w:t>
      </w:r>
    </w:p>
    <w:p w:rsidRPr="00AE1ECB" w:rsidR="008D4C81" w:rsidP="0063377C" w:rsidRDefault="008D4C81" w14:paraId="244C7CF1" w14:textId="77777777">
      <w:pPr>
        <w:tabs>
          <w:tab w:val="clear" w:pos="432"/>
          <w:tab w:val="left" w:pos="270"/>
          <w:tab w:val="left" w:pos="450"/>
        </w:tabs>
        <w:spacing w:before="60" w:line="240" w:lineRule="auto"/>
        <w:ind w:firstLine="0"/>
        <w:rPr>
          <w:rFonts w:ascii="Helvetica" w:hAnsi="Helvetica" w:cs="Helvetica"/>
          <w:color w:val="000000"/>
          <w:sz w:val="18"/>
          <w:szCs w:val="18"/>
        </w:rPr>
      </w:pPr>
      <w:r w:rsidRPr="00AE1ECB">
        <w:rPr>
          <w:rFonts w:ascii="Helvetica" w:hAnsi="Helvetica" w:cs="Helvetica"/>
          <w:color w:val="000000"/>
          <w:sz w:val="18"/>
          <w:szCs w:val="18"/>
        </w:rPr>
        <w:tab/>
        <w:t xml:space="preserve">Your entries must be in the proper format </w:t>
      </w:r>
      <w:proofErr w:type="gramStart"/>
      <w:r w:rsidRPr="00AE1ECB">
        <w:rPr>
          <w:rFonts w:ascii="Helvetica" w:hAnsi="Helvetica" w:cs="Helvetica"/>
          <w:color w:val="000000"/>
          <w:sz w:val="18"/>
          <w:szCs w:val="18"/>
        </w:rPr>
        <w:t>in order for</w:t>
      </w:r>
      <w:proofErr w:type="gramEnd"/>
      <w:r w:rsidRPr="00AE1ECB">
        <w:rPr>
          <w:rFonts w:ascii="Helvetica" w:hAnsi="Helvetica" w:cs="Helvetica"/>
          <w:color w:val="000000"/>
          <w:sz w:val="18"/>
          <w:szCs w:val="18"/>
        </w:rPr>
        <w:t xml:space="preserve"> the EFAST2 system to process your filing. For example, if a question requires you to enter a dollar amount, you cannot enter a word. Your software will not let you submit your return/ report unless all entries are in the proper format. To reduce the possibility of correspondence and penalties: </w:t>
      </w:r>
    </w:p>
    <w:p w:rsidRPr="00AE1ECB" w:rsidR="008D4C81" w:rsidP="0063377C" w:rsidRDefault="008D4C81" w14:paraId="244C7CF2" w14:textId="77777777">
      <w:pPr>
        <w:tabs>
          <w:tab w:val="clear" w:pos="432"/>
          <w:tab w:val="left" w:pos="270"/>
          <w:tab w:val="left" w:pos="450"/>
        </w:tabs>
        <w:spacing w:before="60" w:line="240" w:lineRule="auto"/>
        <w:ind w:firstLine="0"/>
        <w:rPr>
          <w:rFonts w:ascii="Helvetica" w:hAnsi="Helvetica" w:cs="Helvetica"/>
          <w:color w:val="000000"/>
          <w:sz w:val="18"/>
          <w:szCs w:val="18"/>
        </w:rPr>
      </w:pPr>
      <w:r w:rsidRPr="00AE1ECB">
        <w:rPr>
          <w:rFonts w:ascii="Helvetica" w:hAnsi="Helvetica" w:cs="Helvetica"/>
          <w:color w:val="000000"/>
          <w:sz w:val="18"/>
          <w:szCs w:val="18"/>
        </w:rPr>
        <w:sym w:font="Symbol" w:char="F0B7"/>
      </w:r>
      <w:r w:rsidRPr="00AE1ECB">
        <w:rPr>
          <w:rFonts w:ascii="Helvetica" w:hAnsi="Helvetica" w:cs="Helvetica"/>
          <w:color w:val="000000"/>
          <w:sz w:val="18"/>
          <w:szCs w:val="18"/>
        </w:rPr>
        <w:t xml:space="preserve">  Complete all lines on the Form 5500 unless otherwise specified. </w:t>
      </w:r>
      <w:proofErr w:type="gramStart"/>
      <w:r w:rsidRPr="00AE1ECB">
        <w:rPr>
          <w:rFonts w:ascii="Helvetica" w:hAnsi="Helvetica" w:cs="Helvetica"/>
          <w:color w:val="000000"/>
          <w:sz w:val="18"/>
          <w:szCs w:val="18"/>
        </w:rPr>
        <w:t>Also</w:t>
      </w:r>
      <w:proofErr w:type="gramEnd"/>
      <w:r w:rsidRPr="00AE1ECB">
        <w:rPr>
          <w:rFonts w:ascii="Helvetica" w:hAnsi="Helvetica" w:cs="Helvetica"/>
          <w:color w:val="000000"/>
          <w:sz w:val="18"/>
          <w:szCs w:val="18"/>
        </w:rPr>
        <w:t xml:space="preserve"> complete and electronically attach, as required, applicable schedules and attachments. </w:t>
      </w:r>
    </w:p>
    <w:p w:rsidRPr="00AE1ECB" w:rsidR="008D4C81" w:rsidP="00FB358A" w:rsidRDefault="008D4C81" w14:paraId="244C7CF3" w14:textId="77777777">
      <w:pPr>
        <w:tabs>
          <w:tab w:val="clear" w:pos="432"/>
          <w:tab w:val="left" w:pos="270"/>
          <w:tab w:val="left" w:pos="450"/>
        </w:tabs>
        <w:spacing w:line="240" w:lineRule="auto"/>
        <w:ind w:firstLine="0"/>
        <w:rPr>
          <w:rFonts w:ascii="Helvetica" w:hAnsi="Helvetica" w:cs="Helvetica"/>
          <w:color w:val="000000"/>
          <w:sz w:val="18"/>
          <w:szCs w:val="18"/>
        </w:rPr>
      </w:pPr>
      <w:r w:rsidRPr="00AE1ECB">
        <w:rPr>
          <w:rFonts w:ascii="Helvetica" w:hAnsi="Helvetica" w:cs="Helvetica"/>
          <w:color w:val="000000"/>
          <w:sz w:val="18"/>
          <w:szCs w:val="18"/>
        </w:rPr>
        <w:sym w:font="Symbol" w:char="F0B7"/>
      </w:r>
      <w:r w:rsidRPr="00AE1ECB">
        <w:rPr>
          <w:rFonts w:ascii="Helvetica" w:hAnsi="Helvetica" w:cs="Helvetica"/>
          <w:color w:val="000000"/>
          <w:sz w:val="18"/>
          <w:szCs w:val="18"/>
        </w:rPr>
        <w:t xml:space="preserve">  Do not enter “N/A” or “Not Applicable” on the Form 5500 unless specifically permitted. “Yes” or “No” questions on the forms and schedules cannot be left blank, unless specifically permitted. Answer either “Yes” or “No,” but not both. </w:t>
      </w:r>
    </w:p>
    <w:p w:rsidRPr="00AE1ECB" w:rsidR="008D4C81" w:rsidP="0063377C" w:rsidRDefault="008D4C81" w14:paraId="244C7CF4" w14:textId="77777777">
      <w:pPr>
        <w:tabs>
          <w:tab w:val="clear" w:pos="432"/>
          <w:tab w:val="left" w:pos="270"/>
          <w:tab w:val="left" w:pos="450"/>
        </w:tabs>
        <w:spacing w:before="60" w:line="240" w:lineRule="auto"/>
        <w:ind w:firstLine="0"/>
        <w:rPr>
          <w:rFonts w:ascii="Helvetica" w:hAnsi="Helvetica" w:cs="Helvetica"/>
          <w:color w:val="000000"/>
          <w:sz w:val="18"/>
          <w:szCs w:val="18"/>
        </w:rPr>
      </w:pPr>
      <w:r w:rsidRPr="00AE1ECB">
        <w:rPr>
          <w:rFonts w:ascii="Helvetica" w:hAnsi="Helvetica" w:cs="Helvetica"/>
          <w:color w:val="000000"/>
          <w:sz w:val="18"/>
          <w:szCs w:val="18"/>
        </w:rPr>
        <w:tab/>
        <w:t xml:space="preserve">All schedules and attachments to the Form 5500 must be properly </w:t>
      </w:r>
      <w:proofErr w:type="gramStart"/>
      <w:r w:rsidRPr="00AE1ECB">
        <w:rPr>
          <w:rFonts w:ascii="Helvetica" w:hAnsi="Helvetica" w:cs="Helvetica"/>
          <w:color w:val="000000"/>
          <w:sz w:val="18"/>
          <w:szCs w:val="18"/>
        </w:rPr>
        <w:t>identified, and</w:t>
      </w:r>
      <w:proofErr w:type="gramEnd"/>
      <w:r w:rsidRPr="00AE1ECB">
        <w:rPr>
          <w:rFonts w:ascii="Helvetica" w:hAnsi="Helvetica" w:cs="Helvetica"/>
          <w:color w:val="000000"/>
          <w:sz w:val="18"/>
          <w:szCs w:val="18"/>
        </w:rPr>
        <w:t xml:space="preserve"> must include the name of the plan or DFE, EIN, and plan number (PN) as found on the Form 5500, lines, 1a, 2b, and 1b, respectively. At the top of each attachment, indicate the schedule and line, if any (e.g., Schedule H, line 4i) to which the attachment relates. </w:t>
      </w:r>
    </w:p>
    <w:p w:rsidRPr="00AE1ECB" w:rsidR="008D4C81" w:rsidP="0063377C" w:rsidRDefault="008D4C81" w14:paraId="244C7CF5" w14:textId="56779B70">
      <w:pPr>
        <w:tabs>
          <w:tab w:val="clear" w:pos="432"/>
          <w:tab w:val="left" w:pos="270"/>
          <w:tab w:val="left" w:pos="450"/>
        </w:tabs>
        <w:spacing w:before="60" w:line="240" w:lineRule="auto"/>
        <w:ind w:firstLine="0"/>
        <w:rPr>
          <w:rFonts w:ascii="Helvetica" w:hAnsi="Helvetica" w:cs="Helvetica"/>
          <w:color w:val="000000"/>
          <w:sz w:val="18"/>
          <w:szCs w:val="18"/>
        </w:rPr>
      </w:pPr>
      <w:r w:rsidRPr="00AE1ECB">
        <w:rPr>
          <w:rFonts w:ascii="Helvetica" w:hAnsi="Helvetica" w:cs="Helvetica"/>
          <w:color w:val="000000"/>
          <w:sz w:val="18"/>
          <w:szCs w:val="18"/>
        </w:rPr>
        <w:tab/>
      </w:r>
      <w:r w:rsidRPr="00AE1ECB" w:rsidR="00056058">
        <w:rPr>
          <w:rFonts w:ascii="Helvetica" w:hAnsi="Helvetica" w:cs="Helvetica"/>
          <w:color w:val="000000"/>
          <w:sz w:val="18"/>
          <w:szCs w:val="18"/>
        </w:rPr>
        <w:t>C</w:t>
      </w:r>
      <w:r w:rsidRPr="00AE1ECB">
        <w:rPr>
          <w:rFonts w:ascii="Helvetica" w:hAnsi="Helvetica" w:cs="Helvetica"/>
          <w:color w:val="000000"/>
          <w:sz w:val="18"/>
          <w:szCs w:val="18"/>
        </w:rPr>
        <w:t xml:space="preserve">heck your return/report for errors before signing or submitting it to EFAST2. Your filing software or, if you are using it, the EFAST2 web-based filing system will allow you to check your return/report for errors. If, after reasonable attempts to correct your filing to eliminate any identified problem or problems, you are unable to address them, or you believe that you are receiving the message in error, call the EFAST2 Help </w:t>
      </w:r>
      <w:r w:rsidR="00D22DF5">
        <w:rPr>
          <w:rFonts w:ascii="Helvetica" w:hAnsi="Helvetica" w:cs="Helvetica"/>
          <w:color w:val="000000"/>
          <w:sz w:val="18"/>
          <w:szCs w:val="18"/>
        </w:rPr>
        <w:t>Desk</w:t>
      </w:r>
      <w:r w:rsidRPr="00AE1ECB" w:rsidR="00D22DF5">
        <w:rPr>
          <w:rFonts w:ascii="Helvetica" w:hAnsi="Helvetica" w:cs="Helvetica"/>
          <w:color w:val="000000"/>
          <w:sz w:val="18"/>
          <w:szCs w:val="18"/>
        </w:rPr>
        <w:t xml:space="preserve"> </w:t>
      </w:r>
      <w:r w:rsidRPr="00AE1ECB">
        <w:rPr>
          <w:rFonts w:ascii="Helvetica" w:hAnsi="Helvetica" w:cs="Helvetica"/>
          <w:color w:val="000000"/>
          <w:sz w:val="18"/>
          <w:szCs w:val="18"/>
        </w:rPr>
        <w:t xml:space="preserve">at 1-866-GO-EFAST (1-866-463-3278) or contact the service provider you used to help prepare and file your annual return/report. </w:t>
      </w:r>
    </w:p>
    <w:p w:rsidRPr="00AE1ECB" w:rsidR="008D4C81" w:rsidP="0063377C" w:rsidRDefault="008D4C81" w14:paraId="244C7CF6" w14:textId="77777777">
      <w:pPr>
        <w:tabs>
          <w:tab w:val="clear" w:pos="432"/>
          <w:tab w:val="left" w:pos="270"/>
          <w:tab w:val="left" w:pos="450"/>
        </w:tabs>
        <w:spacing w:before="60" w:line="240" w:lineRule="auto"/>
        <w:ind w:firstLine="0"/>
        <w:rPr>
          <w:rFonts w:ascii="Helvetica" w:hAnsi="Helvetica" w:cs="Helvetica"/>
          <w:color w:val="000000"/>
          <w:sz w:val="18"/>
          <w:szCs w:val="18"/>
        </w:rPr>
      </w:pPr>
      <w:r w:rsidRPr="00AE1ECB">
        <w:rPr>
          <w:rFonts w:ascii="Helvetica" w:hAnsi="Helvetica" w:cs="Helvetica"/>
          <w:color w:val="000000"/>
          <w:sz w:val="18"/>
          <w:szCs w:val="18"/>
        </w:rPr>
        <w:tab/>
        <w:t xml:space="preserve">Once you complete the return/report and finish the electronic signature process, you can electronically submit it to EFAST2. When you electronically submit your return/report, EFAST2 is designed to immediately notify you if your submission was received and whether the return/report is ready to be processed by EFAST2. If EFAST2 does not notify you that your submission was successfully received and is ready to be processed, you will need to take steps to correct the problem or you may be deemed a non-filer subject to penalties from DOL, IRS, and/or PBGC. </w:t>
      </w:r>
    </w:p>
    <w:p w:rsidRPr="00AE1ECB" w:rsidR="008D4C81" w:rsidP="0063377C" w:rsidRDefault="008D4C81" w14:paraId="244C7CF7" w14:textId="4592FABE">
      <w:pPr>
        <w:tabs>
          <w:tab w:val="clear" w:pos="432"/>
          <w:tab w:val="left" w:pos="270"/>
          <w:tab w:val="left" w:pos="450"/>
        </w:tabs>
        <w:spacing w:before="60" w:line="240" w:lineRule="auto"/>
        <w:ind w:firstLine="0"/>
        <w:rPr>
          <w:rFonts w:ascii="Helvetica" w:hAnsi="Helvetica" w:cs="Helvetica"/>
          <w:color w:val="000000"/>
          <w:sz w:val="18"/>
          <w:szCs w:val="18"/>
        </w:rPr>
      </w:pPr>
      <w:r w:rsidRPr="00AE1ECB">
        <w:rPr>
          <w:rFonts w:ascii="Helvetica" w:hAnsi="Helvetica" w:cs="Helvetica"/>
          <w:color w:val="000000"/>
          <w:sz w:val="18"/>
          <w:szCs w:val="18"/>
        </w:rPr>
        <w:tab/>
        <w:t>Once EFAST2 receives your return/report, the EFAST2 system should be able to provide a filing status within 20 minutes. The person submitting the filing should check back into the EFAST2 system to determine the filing status of your return/report. The filing status message will include a list of any filing errors or warnings that EFAST2 may have identified in your filing. If EFAST2 did not identify any filing errors or warnings, EFAST2 will show the filing status of your return/ report as “</w:t>
      </w:r>
      <w:proofErr w:type="spellStart"/>
      <w:r w:rsidRPr="00AE1ECB">
        <w:rPr>
          <w:rFonts w:ascii="Helvetica" w:hAnsi="Helvetica" w:cs="Helvetica"/>
          <w:color w:val="000000"/>
          <w:sz w:val="18"/>
          <w:szCs w:val="18"/>
        </w:rPr>
        <w:t>Filing_Received</w:t>
      </w:r>
      <w:proofErr w:type="spellEnd"/>
      <w:r w:rsidRPr="00AE1ECB">
        <w:rPr>
          <w:rFonts w:ascii="Helvetica" w:hAnsi="Helvetica" w:cs="Helvetica"/>
          <w:color w:val="000000"/>
          <w:sz w:val="18"/>
          <w:szCs w:val="18"/>
        </w:rPr>
        <w:t xml:space="preserve">.” Persons other than the submitter can check whether the filing was received by the system by calling the EFAST2 Help </w:t>
      </w:r>
      <w:r w:rsidR="00D22DF5">
        <w:rPr>
          <w:rFonts w:ascii="Helvetica" w:hAnsi="Helvetica" w:cs="Helvetica"/>
          <w:color w:val="000000"/>
          <w:sz w:val="18"/>
          <w:szCs w:val="18"/>
        </w:rPr>
        <w:t>Desk</w:t>
      </w:r>
      <w:r w:rsidRPr="00AE1ECB" w:rsidR="00D22DF5">
        <w:rPr>
          <w:rFonts w:ascii="Helvetica" w:hAnsi="Helvetica" w:cs="Helvetica"/>
          <w:color w:val="000000"/>
          <w:sz w:val="18"/>
          <w:szCs w:val="18"/>
        </w:rPr>
        <w:t xml:space="preserve"> </w:t>
      </w:r>
      <w:r w:rsidRPr="00AE1ECB">
        <w:rPr>
          <w:rFonts w:ascii="Helvetica" w:hAnsi="Helvetica" w:cs="Helvetica"/>
          <w:color w:val="000000"/>
          <w:sz w:val="18"/>
          <w:szCs w:val="18"/>
        </w:rPr>
        <w:t xml:space="preserve">at 1-866-GO-EFAST (1-866-463-3278) and using the automated telephone system. </w:t>
      </w:r>
    </w:p>
    <w:p w:rsidRPr="00AE1ECB" w:rsidR="008D4C81" w:rsidP="0063377C" w:rsidRDefault="008D4C81" w14:paraId="244C7CF8" w14:textId="77777777">
      <w:pPr>
        <w:tabs>
          <w:tab w:val="clear" w:pos="432"/>
          <w:tab w:val="left" w:pos="270"/>
          <w:tab w:val="left" w:pos="450"/>
        </w:tabs>
        <w:spacing w:before="60" w:line="240" w:lineRule="auto"/>
        <w:ind w:firstLine="0"/>
        <w:rPr>
          <w:rFonts w:ascii="Helvetica" w:hAnsi="Helvetica" w:cs="Helvetica"/>
          <w:color w:val="000000"/>
          <w:sz w:val="18"/>
          <w:szCs w:val="18"/>
        </w:rPr>
      </w:pPr>
      <w:r w:rsidRPr="00AE1ECB">
        <w:rPr>
          <w:rFonts w:ascii="Helvetica" w:hAnsi="Helvetica" w:cs="Helvetica"/>
          <w:color w:val="000000"/>
          <w:sz w:val="18"/>
          <w:szCs w:val="18"/>
        </w:rPr>
        <w:tab/>
        <w:t>To reduce the possibility of correspondence and penalties from the DOL, IRS, and/or PBGC, you should do the following: (1) Before submitting your return/report to EFAST2, check it for errors, and (2) after you have submitted it to EFAST2, verify that you have received a filing status of “</w:t>
      </w:r>
      <w:r w:rsidRPr="00AE1ECB" w:rsidR="0081031D">
        <w:rPr>
          <w:rFonts w:ascii="Helvetica" w:hAnsi="Helvetica" w:cs="Helvetica"/>
          <w:color w:val="000000"/>
          <w:sz w:val="18"/>
          <w:szCs w:val="18"/>
        </w:rPr>
        <w:t>Filing Received</w:t>
      </w:r>
      <w:r w:rsidRPr="00AE1ECB">
        <w:rPr>
          <w:rFonts w:ascii="Helvetica" w:hAnsi="Helvetica" w:cs="Helvetica"/>
          <w:color w:val="000000"/>
          <w:sz w:val="18"/>
          <w:szCs w:val="18"/>
        </w:rPr>
        <w:t>” and attempt to correct and resolve any errors or warnings listed in the status report.</w:t>
      </w:r>
    </w:p>
    <w:p w:rsidRPr="00AE1ECB" w:rsidR="008D4C81" w:rsidP="0063377C" w:rsidRDefault="008D4C81" w14:paraId="244C7CF9" w14:textId="77777777">
      <w:pPr>
        <w:tabs>
          <w:tab w:val="clear" w:pos="432"/>
          <w:tab w:val="left" w:pos="270"/>
          <w:tab w:val="left" w:pos="450"/>
        </w:tabs>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Note.</w:t>
      </w:r>
      <w:r w:rsidRPr="00AE1ECB" w:rsidR="007C4948">
        <w:rPr>
          <w:rFonts w:ascii="Helvetica" w:hAnsi="Helvetica" w:cs="Helvetica"/>
          <w:color w:val="000000"/>
          <w:sz w:val="18"/>
          <w:szCs w:val="18"/>
        </w:rPr>
        <w:t xml:space="preserve"> </w:t>
      </w:r>
      <w:r w:rsidRPr="00AE1ECB">
        <w:rPr>
          <w:rFonts w:ascii="Helvetica" w:hAnsi="Helvetica" w:cs="Helvetica"/>
          <w:color w:val="000000"/>
          <w:sz w:val="18"/>
          <w:szCs w:val="18"/>
        </w:rPr>
        <w:t xml:space="preserve">Even after being received by the EFAST2 system, your return/report filing may be subject to further detailed review by DOL, IRS, and/or PBGC, and your filing may be deemed deficient based upon this further review. See Penalties on Page </w:t>
      </w:r>
      <w:r w:rsidR="00FD1169">
        <w:rPr>
          <w:rFonts w:ascii="Helvetica" w:hAnsi="Helvetica" w:cs="Helvetica"/>
          <w:color w:val="000000"/>
          <w:sz w:val="18"/>
          <w:szCs w:val="18"/>
        </w:rPr>
        <w:t>7</w:t>
      </w:r>
      <w:r w:rsidRPr="00AE1ECB">
        <w:rPr>
          <w:rFonts w:ascii="Helvetica" w:hAnsi="Helvetica" w:cs="Helvetica"/>
          <w:color w:val="000000"/>
          <w:sz w:val="18"/>
          <w:szCs w:val="18"/>
        </w:rPr>
        <w:t>.</w:t>
      </w:r>
    </w:p>
    <w:p w:rsidRPr="00AE1ECB" w:rsidR="008D4C81" w:rsidP="0063377C" w:rsidRDefault="001320E7" w14:paraId="244C7CFA" w14:textId="32AA29CF">
      <w:pPr>
        <w:tabs>
          <w:tab w:val="clear" w:pos="432"/>
          <w:tab w:val="left" w:pos="270"/>
          <w:tab w:val="left" w:pos="450"/>
        </w:tabs>
        <w:spacing w:before="60" w:line="240" w:lineRule="auto"/>
        <w:ind w:firstLine="0"/>
        <w:rPr>
          <w:rFonts w:ascii="Helvetica" w:hAnsi="Helvetica" w:cs="Helvetica"/>
          <w:color w:val="000000"/>
          <w:sz w:val="18"/>
          <w:szCs w:val="18"/>
        </w:rPr>
      </w:pPr>
      <w:r w:rsidRPr="00AE1ECB">
        <w:rPr>
          <w:noProof/>
        </w:rPr>
        <w:drawing>
          <wp:anchor distT="0" distB="0" distL="114300" distR="114300" simplePos="0" relativeHeight="251631104" behindDoc="0" locked="0" layoutInCell="1" allowOverlap="1" wp14:editId="244C8C10" wp14:anchorId="244C8C0F">
            <wp:simplePos x="0" y="0"/>
            <wp:positionH relativeFrom="column">
              <wp:posOffset>40640</wp:posOffset>
            </wp:positionH>
            <wp:positionV relativeFrom="paragraph">
              <wp:posOffset>50165</wp:posOffset>
            </wp:positionV>
            <wp:extent cx="182245" cy="182245"/>
            <wp:effectExtent l="0" t="0" r="0" b="0"/>
            <wp:wrapSquare wrapText="bothSides"/>
            <wp:docPr id="8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182245" cy="182245"/>
                    </a:xfrm>
                    <a:prstGeom prst="rect">
                      <a:avLst/>
                    </a:prstGeom>
                    <a:noFill/>
                  </pic:spPr>
                </pic:pic>
              </a:graphicData>
            </a:graphic>
            <wp14:sizeRelH relativeFrom="page">
              <wp14:pctWidth>0</wp14:pctWidth>
            </wp14:sizeRelH>
            <wp14:sizeRelV relativeFrom="page">
              <wp14:pctHeight>0</wp14:pctHeight>
            </wp14:sizeRelV>
          </wp:anchor>
        </w:drawing>
      </w:r>
      <w:r w:rsidRPr="00AE1ECB" w:rsidR="008D4C81">
        <w:rPr>
          <w:rFonts w:ascii="Helvetica" w:hAnsi="Helvetica" w:cs="Helvetica"/>
          <w:i/>
          <w:iCs/>
          <w:color w:val="000000"/>
          <w:sz w:val="18"/>
          <w:szCs w:val="18"/>
        </w:rPr>
        <w:t>Do not enter social security numbers in response to questions asking for an employer identification number</w:t>
      </w:r>
      <w:r w:rsidRPr="00AE1ECB" w:rsidR="008D4C81">
        <w:rPr>
          <w:rFonts w:ascii="Helvetica" w:hAnsi="Helvetica" w:cs="Helvetica"/>
          <w:color w:val="000000"/>
          <w:sz w:val="18"/>
          <w:szCs w:val="18"/>
        </w:rPr>
        <w:t xml:space="preserve"> </w:t>
      </w:r>
      <w:r w:rsidRPr="00AE1ECB" w:rsidR="008D4C81">
        <w:rPr>
          <w:rFonts w:ascii="Helvetica" w:hAnsi="Helvetica" w:cs="Helvetica"/>
          <w:i/>
          <w:iCs/>
          <w:color w:val="000000"/>
          <w:sz w:val="18"/>
          <w:szCs w:val="18"/>
        </w:rPr>
        <w:lastRenderedPageBreak/>
        <w:t xml:space="preserve">(EIN). Because of privacy concerns, the inclusion of a social security number </w:t>
      </w:r>
      <w:r w:rsidRPr="00AE1ECB" w:rsidR="00FF3A2C">
        <w:rPr>
          <w:rFonts w:ascii="Helvetica" w:hAnsi="Helvetica" w:cs="Helvetica"/>
          <w:i/>
          <w:iCs/>
          <w:color w:val="000000"/>
          <w:sz w:val="18"/>
          <w:szCs w:val="18"/>
        </w:rPr>
        <w:t xml:space="preserve">or any portion thereof </w:t>
      </w:r>
      <w:r w:rsidRPr="00AE1ECB" w:rsidR="008D4C81">
        <w:rPr>
          <w:rFonts w:ascii="Helvetica" w:hAnsi="Helvetica" w:cs="Helvetica"/>
          <w:i/>
          <w:iCs/>
          <w:color w:val="000000"/>
          <w:sz w:val="18"/>
          <w:szCs w:val="18"/>
        </w:rPr>
        <w:t>on the Form 5500 or on a schedule or</w:t>
      </w:r>
      <w:r w:rsidRPr="00AE1ECB" w:rsidR="008D4C81">
        <w:rPr>
          <w:rFonts w:ascii="Helvetica" w:hAnsi="Helvetica" w:cs="Helvetica"/>
          <w:color w:val="000000"/>
          <w:sz w:val="18"/>
          <w:szCs w:val="18"/>
        </w:rPr>
        <w:t xml:space="preserve"> </w:t>
      </w:r>
      <w:r w:rsidRPr="00AE1ECB" w:rsidR="008D4C81">
        <w:rPr>
          <w:rFonts w:ascii="Helvetica" w:hAnsi="Helvetica" w:cs="Helvetica"/>
          <w:i/>
          <w:iCs/>
          <w:color w:val="000000"/>
          <w:sz w:val="18"/>
          <w:szCs w:val="18"/>
        </w:rPr>
        <w:t>attachment that is open to public inspection may result in the</w:t>
      </w:r>
      <w:r w:rsidRPr="00AE1ECB" w:rsidR="008D4C81">
        <w:rPr>
          <w:rFonts w:ascii="Helvetica" w:hAnsi="Helvetica" w:cs="Helvetica"/>
          <w:color w:val="000000"/>
          <w:sz w:val="18"/>
          <w:szCs w:val="18"/>
        </w:rPr>
        <w:t xml:space="preserve"> </w:t>
      </w:r>
      <w:r w:rsidRPr="00AE1ECB" w:rsidR="008D4C81">
        <w:rPr>
          <w:rFonts w:ascii="Helvetica" w:hAnsi="Helvetica" w:cs="Helvetica"/>
          <w:i/>
          <w:iCs/>
          <w:color w:val="000000"/>
          <w:sz w:val="18"/>
          <w:szCs w:val="18"/>
        </w:rPr>
        <w:t>rejection of the filing. If you discover a filing disclosed on the</w:t>
      </w:r>
      <w:r w:rsidRPr="00AE1ECB" w:rsidR="008D4C81">
        <w:rPr>
          <w:rFonts w:ascii="Helvetica" w:hAnsi="Helvetica" w:cs="Helvetica"/>
          <w:color w:val="000000"/>
          <w:sz w:val="18"/>
          <w:szCs w:val="18"/>
        </w:rPr>
        <w:t xml:space="preserve"> </w:t>
      </w:r>
      <w:r w:rsidRPr="00AE1ECB" w:rsidR="008D4C81">
        <w:rPr>
          <w:rFonts w:ascii="Helvetica" w:hAnsi="Helvetica" w:cs="Helvetica"/>
          <w:i/>
          <w:iCs/>
          <w:color w:val="000000"/>
          <w:sz w:val="18"/>
          <w:szCs w:val="18"/>
        </w:rPr>
        <w:t>EFAST2 website that contains a social security number,</w:t>
      </w:r>
      <w:r w:rsidRPr="00AE1ECB" w:rsidR="008D4C81">
        <w:rPr>
          <w:rFonts w:ascii="Helvetica" w:hAnsi="Helvetica" w:cs="Helvetica"/>
          <w:color w:val="000000"/>
          <w:sz w:val="18"/>
          <w:szCs w:val="18"/>
        </w:rPr>
        <w:t xml:space="preserve"> </w:t>
      </w:r>
      <w:r w:rsidRPr="00AE1ECB" w:rsidR="008D4C81">
        <w:rPr>
          <w:rFonts w:ascii="Helvetica" w:hAnsi="Helvetica" w:cs="Helvetica"/>
          <w:i/>
          <w:iCs/>
          <w:color w:val="000000"/>
          <w:sz w:val="18"/>
          <w:szCs w:val="18"/>
        </w:rPr>
        <w:t xml:space="preserve">immediately call the EFAST2 Help </w:t>
      </w:r>
      <w:r w:rsidR="00D22DF5">
        <w:rPr>
          <w:rFonts w:ascii="Helvetica" w:hAnsi="Helvetica" w:cs="Helvetica"/>
          <w:i/>
          <w:iCs/>
          <w:color w:val="000000"/>
          <w:sz w:val="18"/>
          <w:szCs w:val="18"/>
        </w:rPr>
        <w:t>Desk</w:t>
      </w:r>
      <w:r w:rsidRPr="00AE1ECB" w:rsidR="00D22DF5">
        <w:rPr>
          <w:rFonts w:ascii="Helvetica" w:hAnsi="Helvetica" w:cs="Helvetica"/>
          <w:i/>
          <w:iCs/>
          <w:color w:val="000000"/>
          <w:sz w:val="18"/>
          <w:szCs w:val="18"/>
        </w:rPr>
        <w:t xml:space="preserve"> </w:t>
      </w:r>
      <w:r w:rsidRPr="00AE1ECB" w:rsidR="008D4C81">
        <w:rPr>
          <w:rFonts w:ascii="Helvetica" w:hAnsi="Helvetica" w:cs="Helvetica"/>
          <w:i/>
          <w:iCs/>
          <w:color w:val="000000"/>
          <w:sz w:val="18"/>
          <w:szCs w:val="18"/>
        </w:rPr>
        <w:t>at 1-866-GO-EFAST</w:t>
      </w:r>
      <w:r w:rsidRPr="00AE1ECB" w:rsidR="008D4C81">
        <w:rPr>
          <w:rFonts w:ascii="Helvetica" w:hAnsi="Helvetica" w:cs="Helvetica"/>
          <w:color w:val="000000"/>
          <w:sz w:val="18"/>
          <w:szCs w:val="18"/>
        </w:rPr>
        <w:t xml:space="preserve"> </w:t>
      </w:r>
      <w:r w:rsidRPr="00AE1ECB" w:rsidR="008D4C81">
        <w:rPr>
          <w:rFonts w:ascii="Helvetica" w:hAnsi="Helvetica" w:cs="Helvetica"/>
          <w:i/>
          <w:iCs/>
          <w:color w:val="000000"/>
          <w:sz w:val="18"/>
          <w:szCs w:val="18"/>
        </w:rPr>
        <w:t>(1-866-463-3278).</w:t>
      </w:r>
      <w:r w:rsidRPr="00AE1ECB" w:rsidR="008D4C81">
        <w:rPr>
          <w:rFonts w:ascii="Helvetica" w:hAnsi="Helvetica" w:cs="Helvetica"/>
          <w:color w:val="000000"/>
          <w:sz w:val="18"/>
          <w:szCs w:val="18"/>
        </w:rPr>
        <w:t xml:space="preserve"> </w:t>
      </w:r>
    </w:p>
    <w:p w:rsidRPr="00AE1ECB" w:rsidR="008D4C81" w:rsidP="0063377C" w:rsidRDefault="008D4C81" w14:paraId="244C7CFB" w14:textId="77777777">
      <w:pPr>
        <w:tabs>
          <w:tab w:val="clear" w:pos="432"/>
          <w:tab w:val="left" w:pos="270"/>
          <w:tab w:val="left" w:pos="450"/>
        </w:tabs>
        <w:spacing w:before="60" w:line="240" w:lineRule="auto"/>
        <w:ind w:firstLine="0"/>
        <w:rPr>
          <w:rFonts w:ascii="Helvetica" w:hAnsi="Helvetica" w:cs="Helvetica"/>
          <w:color w:val="000000"/>
          <w:sz w:val="18"/>
          <w:szCs w:val="18"/>
        </w:rPr>
      </w:pPr>
      <w:r w:rsidRPr="00AE1ECB">
        <w:rPr>
          <w:rFonts w:ascii="Helvetica" w:hAnsi="Helvetica" w:cs="Helvetica"/>
          <w:i/>
          <w:iCs/>
          <w:color w:val="000000"/>
          <w:sz w:val="18"/>
          <w:szCs w:val="18"/>
        </w:rPr>
        <w:tab/>
      </w:r>
      <w:r w:rsidRPr="00AE1ECB">
        <w:rPr>
          <w:rFonts w:ascii="Helvetica" w:hAnsi="Helvetica" w:cs="Helvetica"/>
          <w:color w:val="000000"/>
          <w:sz w:val="18"/>
          <w:szCs w:val="18"/>
        </w:rPr>
        <w:tab/>
        <w:t xml:space="preserve">Employers without an EIN must apply for one as soon as possible. The EBSA does not issue EINs. To apply for an EIN from the IRS: </w:t>
      </w:r>
    </w:p>
    <w:p w:rsidRPr="00AE1ECB" w:rsidR="008D4C81" w:rsidP="00155E7B" w:rsidRDefault="008D4C81" w14:paraId="244C7CFC" w14:textId="32EB1172">
      <w:pPr>
        <w:tabs>
          <w:tab w:val="clear" w:pos="432"/>
          <w:tab w:val="left" w:pos="270"/>
          <w:tab w:val="left" w:pos="450"/>
        </w:tabs>
        <w:spacing w:line="240" w:lineRule="auto"/>
        <w:ind w:left="29" w:hanging="29"/>
        <w:rPr>
          <w:rFonts w:ascii="Helvetica" w:hAnsi="Helvetica" w:cs="Helvetica"/>
          <w:color w:val="000000"/>
          <w:sz w:val="18"/>
          <w:szCs w:val="18"/>
        </w:rPr>
      </w:pPr>
      <w:r w:rsidRPr="00AE1ECB">
        <w:rPr>
          <w:rFonts w:ascii="Helvetica" w:hAnsi="Helvetica" w:cs="Helvetica"/>
          <w:color w:val="000000"/>
          <w:sz w:val="18"/>
          <w:szCs w:val="18"/>
        </w:rPr>
        <w:sym w:font="Symbol" w:char="F0B7"/>
      </w:r>
      <w:r w:rsidRPr="00AE1ECB">
        <w:rPr>
          <w:rFonts w:ascii="Helvetica" w:hAnsi="Helvetica" w:cs="Helvetica"/>
          <w:color w:val="000000"/>
          <w:sz w:val="18"/>
          <w:szCs w:val="18"/>
        </w:rPr>
        <w:t xml:space="preserve"> Mail or fax Form SS-4, Application for Employer Identification Number, obtained </w:t>
      </w:r>
      <w:r w:rsidR="00BA2D26">
        <w:rPr>
          <w:rFonts w:ascii="Helvetica" w:hAnsi="Helvetica" w:cs="Helvetica"/>
          <w:color w:val="000000"/>
          <w:sz w:val="18"/>
          <w:szCs w:val="18"/>
        </w:rPr>
        <w:t xml:space="preserve">at </w:t>
      </w:r>
      <w:r w:rsidRPr="00FB358A" w:rsidR="00BA2D26">
        <w:rPr>
          <w:rFonts w:ascii="Helvetica" w:hAnsi="Helvetica" w:cs="Helvetica"/>
          <w:i/>
          <w:color w:val="000000"/>
          <w:sz w:val="18"/>
          <w:szCs w:val="18"/>
        </w:rPr>
        <w:t>http://www.irs.gov/orderforms</w:t>
      </w:r>
      <w:r w:rsidR="00BA2D26">
        <w:rPr>
          <w:rFonts w:ascii="Helvetica" w:hAnsi="Helvetica" w:cs="Helvetica"/>
          <w:color w:val="000000"/>
          <w:sz w:val="18"/>
          <w:szCs w:val="18"/>
        </w:rPr>
        <w:t>.</w:t>
      </w:r>
      <w:r w:rsidRPr="00AE1ECB">
        <w:rPr>
          <w:rFonts w:ascii="Helvetica" w:hAnsi="Helvetica" w:cs="Helvetica"/>
          <w:color w:val="000000"/>
          <w:sz w:val="18"/>
          <w:szCs w:val="18"/>
        </w:rPr>
        <w:t xml:space="preserve"> </w:t>
      </w:r>
    </w:p>
    <w:p w:rsidRPr="00AE1ECB" w:rsidR="008D4C81" w:rsidP="00155E7B" w:rsidRDefault="008D4C81" w14:paraId="244C7CFD" w14:textId="5820494C">
      <w:pPr>
        <w:tabs>
          <w:tab w:val="clear" w:pos="432"/>
          <w:tab w:val="left" w:pos="270"/>
          <w:tab w:val="left" w:pos="450"/>
        </w:tabs>
        <w:spacing w:line="240" w:lineRule="auto"/>
        <w:ind w:left="25" w:hanging="25"/>
        <w:rPr>
          <w:rFonts w:ascii="Helvetica" w:hAnsi="Helvetica" w:cs="Helvetica"/>
          <w:color w:val="000000"/>
          <w:sz w:val="18"/>
          <w:szCs w:val="18"/>
        </w:rPr>
      </w:pPr>
      <w:r w:rsidRPr="00AE1ECB">
        <w:rPr>
          <w:rFonts w:ascii="Helvetica" w:hAnsi="Helvetica" w:cs="Helvetica"/>
          <w:color w:val="000000"/>
          <w:sz w:val="18"/>
          <w:szCs w:val="18"/>
        </w:rPr>
        <w:sym w:font="Symbol" w:char="F0B7"/>
      </w:r>
      <w:r w:rsidRPr="00AE1ECB" w:rsidR="007C4948">
        <w:rPr>
          <w:rFonts w:ascii="Helvetica" w:hAnsi="Helvetica" w:cs="Helvetica"/>
          <w:color w:val="000000"/>
          <w:sz w:val="18"/>
          <w:szCs w:val="18"/>
        </w:rPr>
        <w:t xml:space="preserve"> </w:t>
      </w:r>
      <w:r w:rsidR="00615E39">
        <w:rPr>
          <w:rFonts w:ascii="Helvetica" w:hAnsi="Helvetica" w:cs="Helvetica"/>
          <w:iCs/>
          <w:color w:val="000000"/>
          <w:sz w:val="18"/>
          <w:szCs w:val="18"/>
        </w:rPr>
        <w:t xml:space="preserve">See </w:t>
      </w:r>
      <w:r w:rsidRPr="00B549D3" w:rsidR="00174C65">
        <w:rPr>
          <w:rFonts w:ascii="Helvetica" w:hAnsi="Helvetica" w:cs="Helvetica"/>
          <w:i/>
          <w:iCs/>
          <w:color w:val="000000"/>
          <w:sz w:val="18"/>
          <w:szCs w:val="18"/>
        </w:rPr>
        <w:t>https://www.</w:t>
      </w:r>
      <w:r w:rsidRPr="00B549D3" w:rsidR="00C76445">
        <w:rPr>
          <w:rFonts w:ascii="Helvetica" w:hAnsi="Helvetica" w:cs="Helvetica"/>
          <w:i/>
          <w:iCs/>
          <w:color w:val="000000"/>
          <w:sz w:val="18"/>
          <w:szCs w:val="18"/>
        </w:rPr>
        <w:t>IRS.gov/Businesses</w:t>
      </w:r>
      <w:r w:rsidR="00C76445">
        <w:rPr>
          <w:rFonts w:ascii="Helvetica" w:hAnsi="Helvetica" w:cs="Helvetica"/>
          <w:iCs/>
          <w:color w:val="000000"/>
          <w:sz w:val="18"/>
          <w:szCs w:val="18"/>
        </w:rPr>
        <w:t xml:space="preserve"> and click on “Employer ID Numbers”</w:t>
      </w:r>
      <w:r w:rsidR="00615E39">
        <w:rPr>
          <w:rFonts w:ascii="Helvetica" w:hAnsi="Helvetica" w:cs="Helvetica"/>
          <w:iCs/>
          <w:color w:val="000000"/>
          <w:sz w:val="18"/>
          <w:szCs w:val="18"/>
        </w:rPr>
        <w:t xml:space="preserve"> for additional information.</w:t>
      </w:r>
      <w:r w:rsidR="00AB7730">
        <w:rPr>
          <w:rFonts w:ascii="Helvetica" w:hAnsi="Helvetica" w:cs="Helvetica"/>
          <w:iCs/>
          <w:color w:val="000000"/>
          <w:sz w:val="18"/>
          <w:szCs w:val="18"/>
        </w:rPr>
        <w:t xml:space="preserve"> </w:t>
      </w:r>
      <w:r w:rsidRPr="00AE1ECB">
        <w:rPr>
          <w:rFonts w:ascii="Helvetica" w:hAnsi="Helvetica" w:cs="Helvetica"/>
          <w:color w:val="000000"/>
          <w:sz w:val="18"/>
          <w:szCs w:val="18"/>
        </w:rPr>
        <w:t xml:space="preserve">The EIN is issued immediately once the application information is validated. (The online application process is not yet available for corporations with addresses in foreign </w:t>
      </w:r>
      <w:r w:rsidRPr="00AE1ECB" w:rsidR="00056058">
        <w:rPr>
          <w:rFonts w:ascii="Helvetica" w:hAnsi="Helvetica" w:cs="Helvetica"/>
          <w:color w:val="000000"/>
          <w:sz w:val="18"/>
          <w:szCs w:val="18"/>
        </w:rPr>
        <w:t>countries</w:t>
      </w:r>
      <w:r w:rsidR="00C76445">
        <w:rPr>
          <w:rFonts w:ascii="Helvetica" w:hAnsi="Helvetica" w:cs="Helvetica"/>
          <w:color w:val="000000"/>
          <w:sz w:val="18"/>
          <w:szCs w:val="18"/>
        </w:rPr>
        <w:t xml:space="preserve"> or Puerto Rico.</w:t>
      </w:r>
      <w:r w:rsidRPr="00AE1ECB" w:rsidR="00056058">
        <w:rPr>
          <w:rFonts w:ascii="Helvetica" w:hAnsi="Helvetica" w:cs="Helvetica"/>
          <w:color w:val="000000"/>
          <w:sz w:val="18"/>
          <w:szCs w:val="18"/>
        </w:rPr>
        <w:t>)</w:t>
      </w:r>
    </w:p>
    <w:p w:rsidRPr="00AE1ECB" w:rsidR="006A0399" w:rsidP="0063377C" w:rsidRDefault="008C2817" w14:paraId="244C7CFE" w14:textId="69A8D8A0">
      <w:pPr>
        <w:tabs>
          <w:tab w:val="clear" w:pos="432"/>
          <w:tab w:val="left" w:pos="270"/>
          <w:tab w:val="left" w:pos="450"/>
        </w:tabs>
        <w:spacing w:before="60" w:line="240" w:lineRule="auto"/>
        <w:ind w:firstLine="0"/>
        <w:rPr>
          <w:rFonts w:ascii="Helvetica" w:hAnsi="Helvetica" w:cs="Helvetica"/>
          <w:color w:val="000000"/>
          <w:sz w:val="18"/>
          <w:szCs w:val="18"/>
        </w:rPr>
      </w:pPr>
      <w:r>
        <w:rPr>
          <w:rFonts w:ascii="Helvetica" w:hAnsi="Helvetica" w:cs="Helvetica"/>
          <w:i/>
          <w:iCs/>
          <w:color w:val="000000"/>
          <w:sz w:val="18"/>
          <w:szCs w:val="18"/>
        </w:rPr>
        <w:tab/>
      </w:r>
      <w:r w:rsidRPr="00AE1ECB" w:rsidR="006A0399">
        <w:rPr>
          <w:rFonts w:ascii="Helvetica" w:hAnsi="Helvetica" w:cs="Helvetica"/>
          <w:i/>
          <w:iCs/>
          <w:color w:val="000000"/>
          <w:sz w:val="18"/>
          <w:szCs w:val="18"/>
        </w:rPr>
        <w:t>Do not attach a copy of the annual registration statement</w:t>
      </w:r>
      <w:r w:rsidRPr="00AE1ECB" w:rsidR="006A0399">
        <w:rPr>
          <w:rFonts w:ascii="Helvetica" w:hAnsi="Helvetica" w:cs="Helvetica"/>
          <w:color w:val="000000"/>
          <w:sz w:val="18"/>
          <w:szCs w:val="18"/>
        </w:rPr>
        <w:t xml:space="preserve"> (IRS Form 8955-SSA) </w:t>
      </w:r>
      <w:r w:rsidRPr="00AE1ECB" w:rsidR="006A0399">
        <w:rPr>
          <w:rFonts w:ascii="Helvetica" w:hAnsi="Helvetica" w:cs="Helvetica"/>
          <w:i/>
          <w:iCs/>
          <w:color w:val="000000"/>
          <w:sz w:val="18"/>
          <w:szCs w:val="18"/>
        </w:rPr>
        <w:t>identifying separated participants with deferred vested benefits,</w:t>
      </w:r>
      <w:r w:rsidRPr="00AE1ECB" w:rsidR="006A0399">
        <w:rPr>
          <w:rFonts w:ascii="Helvetica" w:hAnsi="Helvetica" w:cs="Helvetica"/>
          <w:color w:val="000000"/>
          <w:sz w:val="18"/>
          <w:szCs w:val="18"/>
        </w:rPr>
        <w:t xml:space="preserve"> </w:t>
      </w:r>
      <w:r w:rsidRPr="00AE1ECB" w:rsidR="006A0399">
        <w:rPr>
          <w:rFonts w:ascii="Helvetica" w:hAnsi="Helvetica" w:cs="Helvetica"/>
          <w:i/>
          <w:iCs/>
          <w:color w:val="000000"/>
          <w:sz w:val="18"/>
          <w:szCs w:val="18"/>
        </w:rPr>
        <w:t>or a previous year</w:t>
      </w:r>
      <w:r w:rsidRPr="00AE1ECB" w:rsidR="00FD14F1">
        <w:rPr>
          <w:rFonts w:ascii="Helvetica" w:hAnsi="Helvetica" w:cs="Helvetica"/>
          <w:i/>
          <w:iCs/>
          <w:color w:val="000000"/>
          <w:sz w:val="18"/>
          <w:szCs w:val="18"/>
        </w:rPr>
        <w:t>’</w:t>
      </w:r>
      <w:r w:rsidRPr="00AE1ECB" w:rsidR="008D0F5F">
        <w:rPr>
          <w:rFonts w:ascii="Helvetica" w:hAnsi="Helvetica" w:cs="Helvetica"/>
          <w:i/>
          <w:iCs/>
          <w:color w:val="000000"/>
          <w:sz w:val="18"/>
          <w:szCs w:val="18"/>
        </w:rPr>
        <w:t>s</w:t>
      </w:r>
      <w:r w:rsidRPr="00AE1ECB" w:rsidR="006A0399">
        <w:rPr>
          <w:rFonts w:ascii="Helvetica" w:hAnsi="Helvetica" w:cs="Helvetica"/>
          <w:i/>
          <w:iCs/>
          <w:color w:val="000000"/>
          <w:sz w:val="18"/>
          <w:szCs w:val="18"/>
        </w:rPr>
        <w:t xml:space="preserve"> Schedule SSA (Form 5500) to your </w:t>
      </w:r>
      <w:r w:rsidR="00BC6F5A">
        <w:rPr>
          <w:rFonts w:ascii="Helvetica" w:hAnsi="Helvetica" w:cs="Helvetica"/>
          <w:i/>
          <w:iCs/>
          <w:color w:val="000000"/>
          <w:sz w:val="18"/>
          <w:szCs w:val="18"/>
        </w:rPr>
        <w:t>202</w:t>
      </w:r>
      <w:r w:rsidR="00562E96">
        <w:rPr>
          <w:rFonts w:ascii="Helvetica" w:hAnsi="Helvetica" w:cs="Helvetica"/>
          <w:i/>
          <w:iCs/>
          <w:color w:val="000000"/>
          <w:sz w:val="18"/>
          <w:szCs w:val="18"/>
        </w:rPr>
        <w:t>1</w:t>
      </w:r>
      <w:r w:rsidRPr="00AE1ECB" w:rsidR="00BA2D26">
        <w:rPr>
          <w:rFonts w:ascii="Helvetica" w:hAnsi="Helvetica" w:cs="Helvetica"/>
          <w:i/>
          <w:iCs/>
          <w:color w:val="000000"/>
          <w:sz w:val="18"/>
          <w:szCs w:val="18"/>
        </w:rPr>
        <w:t xml:space="preserve"> </w:t>
      </w:r>
      <w:r w:rsidRPr="00AE1ECB" w:rsidR="006A0399">
        <w:rPr>
          <w:rFonts w:ascii="Helvetica" w:hAnsi="Helvetica" w:cs="Helvetica"/>
          <w:i/>
          <w:iCs/>
          <w:color w:val="000000"/>
          <w:sz w:val="18"/>
          <w:szCs w:val="18"/>
        </w:rPr>
        <w:t xml:space="preserve">Form 5500 </w:t>
      </w:r>
      <w:r w:rsidR="009F67D9">
        <w:rPr>
          <w:rFonts w:ascii="Helvetica" w:hAnsi="Helvetica" w:cs="Helvetica"/>
          <w:i/>
          <w:iCs/>
          <w:color w:val="000000"/>
          <w:sz w:val="18"/>
          <w:szCs w:val="18"/>
        </w:rPr>
        <w:t>A</w:t>
      </w:r>
      <w:r w:rsidRPr="00AE1ECB" w:rsidR="006A0399">
        <w:rPr>
          <w:rFonts w:ascii="Helvetica" w:hAnsi="Helvetica" w:cs="Helvetica"/>
          <w:i/>
          <w:iCs/>
          <w:color w:val="000000"/>
          <w:sz w:val="18"/>
          <w:szCs w:val="18"/>
        </w:rPr>
        <w:t xml:space="preserve">nnual </w:t>
      </w:r>
      <w:r w:rsidR="009F67D9">
        <w:rPr>
          <w:rFonts w:ascii="Helvetica" w:hAnsi="Helvetica" w:cs="Helvetica"/>
          <w:i/>
          <w:iCs/>
          <w:color w:val="000000"/>
          <w:sz w:val="18"/>
          <w:szCs w:val="18"/>
        </w:rPr>
        <w:t>R</w:t>
      </w:r>
      <w:r w:rsidRPr="00AE1ECB" w:rsidR="006A0399">
        <w:rPr>
          <w:rFonts w:ascii="Helvetica" w:hAnsi="Helvetica" w:cs="Helvetica"/>
          <w:i/>
          <w:iCs/>
          <w:color w:val="000000"/>
          <w:sz w:val="18"/>
          <w:szCs w:val="18"/>
        </w:rPr>
        <w:t>eturn/</w:t>
      </w:r>
      <w:r w:rsidR="009F67D9">
        <w:rPr>
          <w:rFonts w:ascii="Helvetica" w:hAnsi="Helvetica" w:cs="Helvetica"/>
          <w:i/>
          <w:iCs/>
          <w:color w:val="000000"/>
          <w:sz w:val="18"/>
          <w:szCs w:val="18"/>
        </w:rPr>
        <w:t>R</w:t>
      </w:r>
      <w:r w:rsidRPr="00AE1ECB" w:rsidR="006A0399">
        <w:rPr>
          <w:rFonts w:ascii="Helvetica" w:hAnsi="Helvetica" w:cs="Helvetica"/>
          <w:i/>
          <w:iCs/>
          <w:color w:val="000000"/>
          <w:sz w:val="18"/>
          <w:szCs w:val="18"/>
        </w:rPr>
        <w:t>eport. The annual registration</w:t>
      </w:r>
      <w:r w:rsidRPr="00AE1ECB" w:rsidR="006A0399">
        <w:rPr>
          <w:rFonts w:ascii="Helvetica" w:hAnsi="Helvetica" w:cs="Helvetica"/>
          <w:color w:val="000000"/>
          <w:sz w:val="18"/>
          <w:szCs w:val="18"/>
        </w:rPr>
        <w:t xml:space="preserve"> </w:t>
      </w:r>
      <w:r w:rsidRPr="00AE1ECB" w:rsidR="006A0399">
        <w:rPr>
          <w:rFonts w:ascii="Helvetica" w:hAnsi="Helvetica" w:cs="Helvetica"/>
          <w:i/>
          <w:iCs/>
          <w:color w:val="000000"/>
          <w:sz w:val="18"/>
          <w:szCs w:val="18"/>
        </w:rPr>
        <w:t>statement must be filed directly with the IRS and cannot be</w:t>
      </w:r>
      <w:r w:rsidRPr="00AE1ECB" w:rsidR="006A0399">
        <w:rPr>
          <w:rFonts w:ascii="Helvetica" w:hAnsi="Helvetica" w:cs="Helvetica"/>
          <w:color w:val="000000"/>
          <w:sz w:val="18"/>
          <w:szCs w:val="18"/>
        </w:rPr>
        <w:t xml:space="preserve"> </w:t>
      </w:r>
      <w:r w:rsidRPr="00AE1ECB" w:rsidR="006A0399">
        <w:rPr>
          <w:rFonts w:ascii="Helvetica" w:hAnsi="Helvetica" w:cs="Helvetica"/>
          <w:i/>
          <w:iCs/>
          <w:color w:val="000000"/>
          <w:sz w:val="18"/>
          <w:szCs w:val="18"/>
        </w:rPr>
        <w:t>attached to a Form 5500 submission with EFAST2.</w:t>
      </w:r>
      <w:r w:rsidRPr="00AE1ECB" w:rsidR="006A0399">
        <w:rPr>
          <w:rFonts w:ascii="Helvetica" w:hAnsi="Helvetica" w:cs="Helvetica"/>
          <w:color w:val="000000"/>
          <w:sz w:val="18"/>
          <w:szCs w:val="18"/>
        </w:rPr>
        <w:t xml:space="preserve"> </w:t>
      </w:r>
    </w:p>
    <w:p w:rsidRPr="00AE1ECB" w:rsidR="008D4C81" w:rsidP="0063377C" w:rsidRDefault="008D4C81" w14:paraId="244C7CFF" w14:textId="77777777">
      <w:pPr>
        <w:tabs>
          <w:tab w:val="clear" w:pos="432"/>
          <w:tab w:val="left" w:pos="270"/>
          <w:tab w:val="left" w:pos="450"/>
        </w:tabs>
        <w:spacing w:before="60" w:line="240" w:lineRule="auto"/>
        <w:ind w:firstLine="0"/>
        <w:rPr>
          <w:rFonts w:ascii="Helvetica" w:hAnsi="Helvetica" w:cs="Helvetica"/>
          <w:b/>
          <w:bCs/>
          <w:color w:val="000000"/>
          <w:sz w:val="26"/>
          <w:szCs w:val="26"/>
        </w:rPr>
      </w:pPr>
      <w:r w:rsidRPr="00AE1ECB">
        <w:rPr>
          <w:rFonts w:ascii="Helvetica" w:hAnsi="Helvetica" w:cs="Helvetica"/>
          <w:b/>
          <w:bCs/>
          <w:color w:val="000000"/>
          <w:sz w:val="26"/>
          <w:szCs w:val="26"/>
        </w:rPr>
        <w:t>Amended</w:t>
      </w:r>
      <w:r w:rsidRPr="00AE1ECB">
        <w:rPr>
          <w:rFonts w:ascii="Helvetica" w:hAnsi="Helvetica" w:cs="Helvetica"/>
          <w:b/>
          <w:bCs/>
          <w:color w:val="000000"/>
          <w:spacing w:val="1"/>
          <w:sz w:val="26"/>
          <w:szCs w:val="26"/>
        </w:rPr>
        <w:t xml:space="preserve"> </w:t>
      </w:r>
      <w:r w:rsidRPr="00AE1ECB">
        <w:rPr>
          <w:rFonts w:ascii="Helvetica" w:hAnsi="Helvetica" w:cs="Helvetica"/>
          <w:b/>
          <w:bCs/>
          <w:color w:val="000000"/>
          <w:sz w:val="26"/>
          <w:szCs w:val="26"/>
        </w:rPr>
        <w:t>Return/Report</w:t>
      </w:r>
    </w:p>
    <w:p w:rsidRPr="00AE1ECB" w:rsidR="008D4C81" w:rsidP="0063377C" w:rsidRDefault="008D4C81" w14:paraId="244C7D00" w14:textId="0D8B612C">
      <w:pPr>
        <w:tabs>
          <w:tab w:val="clear" w:pos="432"/>
          <w:tab w:val="left" w:pos="270"/>
          <w:tab w:val="left" w:pos="450"/>
        </w:tabs>
        <w:spacing w:before="60" w:line="240" w:lineRule="auto"/>
        <w:ind w:firstLine="0"/>
        <w:rPr>
          <w:rFonts w:ascii="Helvetica" w:hAnsi="Helvetica" w:cs="Helvetica"/>
          <w:color w:val="000000"/>
          <w:sz w:val="18"/>
          <w:szCs w:val="18"/>
        </w:rPr>
      </w:pPr>
      <w:r w:rsidRPr="00AE1ECB">
        <w:rPr>
          <w:rFonts w:ascii="Helvetica" w:hAnsi="Helvetica" w:cs="Helvetica"/>
          <w:color w:val="000000"/>
          <w:sz w:val="18"/>
          <w:szCs w:val="18"/>
        </w:rPr>
        <w:t xml:space="preserve">File an amended return/report to correct errors and/or omissions in a previously filed annual return/report for the </w:t>
      </w:r>
      <w:r w:rsidR="00BC6F5A">
        <w:rPr>
          <w:rFonts w:ascii="Helvetica" w:hAnsi="Helvetica" w:cs="Helvetica"/>
          <w:color w:val="000000"/>
          <w:sz w:val="18"/>
          <w:szCs w:val="18"/>
        </w:rPr>
        <w:t>202</w:t>
      </w:r>
      <w:r w:rsidR="00562E96">
        <w:rPr>
          <w:rFonts w:ascii="Helvetica" w:hAnsi="Helvetica" w:cs="Helvetica"/>
          <w:color w:val="000000"/>
          <w:sz w:val="18"/>
          <w:szCs w:val="18"/>
        </w:rPr>
        <w:t>1</w:t>
      </w:r>
      <w:r w:rsidRPr="00AE1ECB" w:rsidR="00BA2D26">
        <w:rPr>
          <w:rFonts w:ascii="Helvetica" w:hAnsi="Helvetica" w:cs="Helvetica"/>
          <w:color w:val="000000"/>
          <w:sz w:val="18"/>
          <w:szCs w:val="18"/>
        </w:rPr>
        <w:t xml:space="preserve"> </w:t>
      </w:r>
      <w:r w:rsidRPr="00AE1ECB">
        <w:rPr>
          <w:rFonts w:ascii="Helvetica" w:hAnsi="Helvetica" w:cs="Helvetica"/>
          <w:color w:val="000000"/>
          <w:sz w:val="18"/>
          <w:szCs w:val="18"/>
        </w:rPr>
        <w:t xml:space="preserve">plan year. The amended Form 5500 and any amended schedules and/or attachments must conform to the requirements in these instructions. See the DOL website at </w:t>
      </w:r>
      <w:r w:rsidRPr="00AE1ECB">
        <w:rPr>
          <w:rFonts w:ascii="Helvetica" w:hAnsi="Helvetica" w:cs="Helvetica"/>
          <w:i/>
          <w:iCs/>
          <w:color w:val="000000"/>
          <w:sz w:val="18"/>
          <w:szCs w:val="18"/>
        </w:rPr>
        <w:t>www.efast.dol.gov</w:t>
      </w:r>
      <w:r w:rsidRPr="00AE1ECB">
        <w:rPr>
          <w:rFonts w:ascii="Helvetica" w:hAnsi="Helvetica" w:cs="Helvetica"/>
          <w:color w:val="000000"/>
          <w:sz w:val="18"/>
          <w:szCs w:val="18"/>
        </w:rPr>
        <w:t xml:space="preserve"> for information on filing amended returns/ reports for prior years. </w:t>
      </w:r>
    </w:p>
    <w:p w:rsidR="008D4C81" w:rsidP="0063377C" w:rsidRDefault="001320E7" w14:paraId="244C7D01" w14:textId="37689BDE">
      <w:pPr>
        <w:tabs>
          <w:tab w:val="clear" w:pos="432"/>
          <w:tab w:val="left" w:pos="270"/>
          <w:tab w:val="left" w:pos="450"/>
        </w:tabs>
        <w:spacing w:before="60" w:line="240" w:lineRule="auto"/>
        <w:ind w:right="-101" w:firstLine="0"/>
        <w:rPr>
          <w:rFonts w:ascii="Helvetica" w:hAnsi="Helvetica" w:cs="Helvetica"/>
          <w:i/>
          <w:color w:val="000000"/>
          <w:sz w:val="18"/>
          <w:szCs w:val="18"/>
        </w:rPr>
      </w:pPr>
      <w:r w:rsidRPr="00AE1ECB">
        <w:rPr>
          <w:noProof/>
        </w:rPr>
        <w:drawing>
          <wp:anchor distT="0" distB="0" distL="114300" distR="114300" simplePos="0" relativeHeight="251632128" behindDoc="0" locked="0" layoutInCell="1" allowOverlap="1" wp14:editId="244C8C12" wp14:anchorId="244C8C11">
            <wp:simplePos x="0" y="0"/>
            <wp:positionH relativeFrom="column">
              <wp:posOffset>0</wp:posOffset>
            </wp:positionH>
            <wp:positionV relativeFrom="paragraph">
              <wp:posOffset>73660</wp:posOffset>
            </wp:positionV>
            <wp:extent cx="180340" cy="166370"/>
            <wp:effectExtent l="0" t="0" r="0" b="0"/>
            <wp:wrapSquare wrapText="bothSides"/>
            <wp:docPr id="82"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24" cstate="print">
                      <a:extLst>
                        <a:ext uri="{28A0092B-C50C-407E-A947-70E740481C1C}">
                          <a14:useLocalDpi xmlns:a14="http://schemas.microsoft.com/office/drawing/2010/main" val="0"/>
                        </a:ext>
                      </a:extLst>
                    </a:blip>
                    <a:srcRect/>
                    <a:stretch>
                      <a:fillRect/>
                    </a:stretch>
                  </pic:blipFill>
                  <pic:spPr bwMode="auto">
                    <a:xfrm>
                      <a:off x="0" y="0"/>
                      <a:ext cx="180340" cy="166370"/>
                    </a:xfrm>
                    <a:prstGeom prst="rect">
                      <a:avLst/>
                    </a:prstGeom>
                    <a:noFill/>
                  </pic:spPr>
                </pic:pic>
              </a:graphicData>
            </a:graphic>
            <wp14:sizeRelH relativeFrom="page">
              <wp14:pctWidth>0</wp14:pctWidth>
            </wp14:sizeRelH>
            <wp14:sizeRelV relativeFrom="page">
              <wp14:pctHeight>0</wp14:pctHeight>
            </wp14:sizeRelV>
          </wp:anchor>
        </w:drawing>
      </w:r>
      <w:r w:rsidRPr="00AE1ECB" w:rsidR="008D4C81">
        <w:rPr>
          <w:rFonts w:ascii="Helvetica" w:hAnsi="Helvetica" w:cs="Helvetica"/>
          <w:i/>
          <w:color w:val="000000"/>
          <w:sz w:val="18"/>
          <w:szCs w:val="18"/>
        </w:rPr>
        <w:t xml:space="preserve">Check the line B box for “an amended return/report” if you filed a previous </w:t>
      </w:r>
      <w:r w:rsidR="00BC6F5A">
        <w:rPr>
          <w:rFonts w:ascii="Helvetica" w:hAnsi="Helvetica" w:cs="Helvetica"/>
          <w:i/>
          <w:color w:val="000000"/>
          <w:sz w:val="18"/>
          <w:szCs w:val="18"/>
        </w:rPr>
        <w:t>202</w:t>
      </w:r>
      <w:r w:rsidR="00562E96">
        <w:rPr>
          <w:rFonts w:ascii="Helvetica" w:hAnsi="Helvetica" w:cs="Helvetica"/>
          <w:i/>
          <w:color w:val="000000"/>
          <w:sz w:val="18"/>
          <w:szCs w:val="18"/>
        </w:rPr>
        <w:t>1</w:t>
      </w:r>
      <w:r w:rsidRPr="00AE1ECB" w:rsidR="00E32F98">
        <w:rPr>
          <w:rFonts w:ascii="Helvetica" w:hAnsi="Helvetica" w:cs="Helvetica"/>
          <w:i/>
          <w:color w:val="000000"/>
          <w:sz w:val="18"/>
          <w:szCs w:val="18"/>
        </w:rPr>
        <w:t xml:space="preserve"> </w:t>
      </w:r>
      <w:r w:rsidRPr="00AE1ECB" w:rsidR="008D4C81">
        <w:rPr>
          <w:rFonts w:ascii="Helvetica" w:hAnsi="Helvetica" w:cs="Helvetica"/>
          <w:i/>
          <w:color w:val="000000"/>
          <w:sz w:val="18"/>
          <w:szCs w:val="18"/>
        </w:rPr>
        <w:t>annual return/report that was given a “</w:t>
      </w:r>
      <w:proofErr w:type="spellStart"/>
      <w:r w:rsidRPr="00AE1ECB" w:rsidR="008D4C81">
        <w:rPr>
          <w:rFonts w:ascii="Helvetica" w:hAnsi="Helvetica" w:cs="Helvetica"/>
          <w:i/>
          <w:color w:val="000000"/>
          <w:sz w:val="18"/>
          <w:szCs w:val="18"/>
        </w:rPr>
        <w:t>Filing_Received</w:t>
      </w:r>
      <w:proofErr w:type="spellEnd"/>
      <w:r w:rsidRPr="00AE1ECB" w:rsidR="008D4C81">
        <w:rPr>
          <w:rFonts w:ascii="Helvetica" w:hAnsi="Helvetica" w:cs="Helvetica"/>
          <w:i/>
          <w:color w:val="000000"/>
          <w:sz w:val="18"/>
          <w:szCs w:val="18"/>
        </w:rPr>
        <w:t>,” “</w:t>
      </w:r>
      <w:proofErr w:type="spellStart"/>
      <w:r w:rsidRPr="00AE1ECB" w:rsidR="008D4C81">
        <w:rPr>
          <w:rFonts w:ascii="Helvetica" w:hAnsi="Helvetica" w:cs="Helvetica"/>
          <w:i/>
          <w:color w:val="000000"/>
          <w:sz w:val="18"/>
          <w:szCs w:val="18"/>
        </w:rPr>
        <w:t>Filing_Error</w:t>
      </w:r>
      <w:proofErr w:type="spellEnd"/>
      <w:r w:rsidRPr="00AE1ECB" w:rsidR="008D4C81">
        <w:rPr>
          <w:rFonts w:ascii="Helvetica" w:hAnsi="Helvetica" w:cs="Helvetica"/>
          <w:i/>
          <w:color w:val="000000"/>
          <w:sz w:val="18"/>
          <w:szCs w:val="18"/>
        </w:rPr>
        <w:t>,” or “</w:t>
      </w:r>
      <w:proofErr w:type="spellStart"/>
      <w:r w:rsidRPr="00AE1ECB" w:rsidR="008D4C81">
        <w:rPr>
          <w:rFonts w:ascii="Helvetica" w:hAnsi="Helvetica" w:cs="Helvetica"/>
          <w:i/>
          <w:color w:val="000000"/>
          <w:sz w:val="18"/>
          <w:szCs w:val="18"/>
        </w:rPr>
        <w:t>Filing_Stopped</w:t>
      </w:r>
      <w:proofErr w:type="spellEnd"/>
      <w:r w:rsidRPr="00AE1ECB" w:rsidR="008D4C81">
        <w:rPr>
          <w:rFonts w:ascii="Helvetica" w:hAnsi="Helvetica" w:cs="Helvetica"/>
          <w:i/>
          <w:color w:val="000000"/>
          <w:sz w:val="18"/>
          <w:szCs w:val="18"/>
        </w:rPr>
        <w:t xml:space="preserve">” status by EFAST2. Do not check the line B box for “an amended return/report” if your previous submission attempts were not successfully received by EFAST2 because of problems with the transmission of your return/report. For more information, go to the EFAST2 website at </w:t>
      </w:r>
      <w:r w:rsidRPr="00AE1ECB" w:rsidR="008D4C81">
        <w:rPr>
          <w:rFonts w:ascii="Helvetica" w:hAnsi="Helvetica" w:cs="Helvetica"/>
          <w:color w:val="000000"/>
          <w:sz w:val="18"/>
          <w:szCs w:val="18"/>
        </w:rPr>
        <w:t>www.efast.dol.gov</w:t>
      </w:r>
      <w:r w:rsidRPr="00AE1ECB" w:rsidR="008D4C81">
        <w:rPr>
          <w:rFonts w:ascii="Helvetica" w:hAnsi="Helvetica" w:cs="Helvetica"/>
          <w:i/>
          <w:color w:val="000000"/>
          <w:sz w:val="18"/>
          <w:szCs w:val="18"/>
        </w:rPr>
        <w:t xml:space="preserve"> or call the EFAST2 Help </w:t>
      </w:r>
      <w:r w:rsidR="00B549D3">
        <w:rPr>
          <w:rFonts w:ascii="Helvetica" w:hAnsi="Helvetica" w:cs="Helvetica"/>
          <w:i/>
          <w:color w:val="000000"/>
          <w:sz w:val="18"/>
          <w:szCs w:val="18"/>
        </w:rPr>
        <w:t>Desk</w:t>
      </w:r>
      <w:r w:rsidRPr="00AE1ECB" w:rsidR="00B549D3">
        <w:rPr>
          <w:rFonts w:ascii="Helvetica" w:hAnsi="Helvetica" w:cs="Helvetica"/>
          <w:i/>
          <w:color w:val="000000"/>
          <w:sz w:val="18"/>
          <w:szCs w:val="18"/>
        </w:rPr>
        <w:t xml:space="preserve"> </w:t>
      </w:r>
      <w:r w:rsidRPr="00AE1ECB" w:rsidR="008D4C81">
        <w:rPr>
          <w:rFonts w:ascii="Helvetica" w:hAnsi="Helvetica" w:cs="Helvetica"/>
          <w:i/>
          <w:color w:val="000000"/>
          <w:sz w:val="18"/>
          <w:szCs w:val="18"/>
        </w:rPr>
        <w:t>at 1-866-GO-EFAST (1-866-463-3278).</w:t>
      </w:r>
    </w:p>
    <w:p w:rsidRPr="00AE1ECB" w:rsidR="008D4C81" w:rsidP="0063377C" w:rsidRDefault="008D4C81" w14:paraId="244C7D02" w14:textId="77777777">
      <w:pPr>
        <w:tabs>
          <w:tab w:val="clear" w:pos="432"/>
          <w:tab w:val="left" w:pos="270"/>
          <w:tab w:val="left" w:pos="450"/>
        </w:tabs>
        <w:spacing w:before="60" w:line="240" w:lineRule="auto"/>
        <w:ind w:firstLine="0"/>
        <w:rPr>
          <w:rFonts w:ascii="Helvetica" w:hAnsi="Helvetica" w:cs="Helvetica"/>
          <w:b/>
          <w:bCs/>
          <w:color w:val="000000"/>
          <w:sz w:val="26"/>
          <w:szCs w:val="26"/>
        </w:rPr>
      </w:pPr>
      <w:r w:rsidRPr="00AE1ECB">
        <w:rPr>
          <w:rFonts w:ascii="Helvetica" w:hAnsi="Helvetica" w:cs="Helvetica"/>
          <w:b/>
          <w:bCs/>
          <w:color w:val="000000"/>
          <w:sz w:val="26"/>
          <w:szCs w:val="26"/>
        </w:rPr>
        <w:t>Final</w:t>
      </w:r>
      <w:r w:rsidRPr="00AE1ECB">
        <w:rPr>
          <w:rFonts w:ascii="Helvetica" w:hAnsi="Helvetica" w:cs="Helvetica"/>
          <w:b/>
          <w:bCs/>
          <w:color w:val="000000"/>
          <w:spacing w:val="1"/>
          <w:sz w:val="26"/>
          <w:szCs w:val="26"/>
        </w:rPr>
        <w:t xml:space="preserve"> </w:t>
      </w:r>
      <w:r w:rsidRPr="00AE1ECB">
        <w:rPr>
          <w:rFonts w:ascii="Helvetica" w:hAnsi="Helvetica" w:cs="Helvetica"/>
          <w:b/>
          <w:bCs/>
          <w:color w:val="000000"/>
          <w:sz w:val="26"/>
          <w:szCs w:val="26"/>
        </w:rPr>
        <w:t>Return/Report</w:t>
      </w:r>
    </w:p>
    <w:p w:rsidRPr="00AE1ECB" w:rsidR="007040F0" w:rsidP="0063377C" w:rsidRDefault="008D4C81" w14:paraId="244C7D03" w14:textId="77777777">
      <w:pPr>
        <w:tabs>
          <w:tab w:val="clear" w:pos="432"/>
          <w:tab w:val="left" w:pos="270"/>
          <w:tab w:val="left" w:pos="450"/>
        </w:tabs>
        <w:spacing w:before="60" w:line="240" w:lineRule="auto"/>
        <w:ind w:firstLine="0"/>
        <w:rPr>
          <w:rFonts w:ascii="Helvetica" w:hAnsi="Helvetica" w:cs="Helvetica"/>
          <w:color w:val="000000"/>
          <w:sz w:val="18"/>
          <w:szCs w:val="18"/>
        </w:rPr>
      </w:pPr>
      <w:r w:rsidRPr="00AE1ECB">
        <w:rPr>
          <w:rFonts w:ascii="Helvetica" w:hAnsi="Helvetica" w:cs="Helvetica"/>
          <w:color w:val="000000"/>
          <w:sz w:val="18"/>
          <w:szCs w:val="18"/>
        </w:rPr>
        <w:t xml:space="preserve">If all assets under the plan (including insurance/annuity contracts) have been distributed to the participants and beneficiaries or legally transferred to the control of another plan, and when all liabilities for which benefits may be paid under a welfare benefit plan have been satisfied, check the final return/report box in Part I, line B at the top of the Form 5500. </w:t>
      </w:r>
      <w:r w:rsidRPr="00790274" w:rsidR="00790274">
        <w:rPr>
          <w:rFonts w:ascii="Helvetica" w:hAnsi="Helvetica" w:cs="Helvetica"/>
          <w:color w:val="000000"/>
          <w:sz w:val="18"/>
          <w:szCs w:val="18"/>
        </w:rPr>
        <w:t>Do not mark the final return/report box if you are reporting participants and/or assets at the end of the plan year</w:t>
      </w:r>
      <w:r w:rsidR="00790274">
        <w:rPr>
          <w:rFonts w:ascii="Helvetica" w:hAnsi="Helvetica" w:cs="Helvetica"/>
          <w:color w:val="000000"/>
          <w:sz w:val="18"/>
          <w:szCs w:val="18"/>
        </w:rPr>
        <w:t xml:space="preserve">. </w:t>
      </w:r>
      <w:r w:rsidRPr="00AE1ECB">
        <w:rPr>
          <w:rFonts w:ascii="Helvetica" w:hAnsi="Helvetica" w:cs="Helvetica"/>
          <w:color w:val="000000"/>
          <w:sz w:val="18"/>
          <w:szCs w:val="18"/>
        </w:rPr>
        <w:t xml:space="preserve">If a trustee is appointed for a terminated defined benefit plan pursuant to ERISA section 4042, the last plan year for which a return/report must be filed is the year in which the trustee is appointed. </w:t>
      </w:r>
      <w:r w:rsidRPr="00790274" w:rsidR="00790274">
        <w:rPr>
          <w:rFonts w:ascii="Helvetica" w:hAnsi="Helvetica" w:cs="Helvetica"/>
          <w:color w:val="000000"/>
          <w:sz w:val="18"/>
          <w:szCs w:val="18"/>
        </w:rPr>
        <w:t>If you are in this situation you may contact PBGCTrusteedPlan@dol.gov for further information.</w:t>
      </w:r>
    </w:p>
    <w:p w:rsidRPr="00AE1ECB" w:rsidR="008D4C81" w:rsidP="0063377C" w:rsidRDefault="008D4C81" w14:paraId="244C7D04" w14:textId="77777777">
      <w:pPr>
        <w:widowControl w:val="0"/>
        <w:tabs>
          <w:tab w:val="clear" w:pos="432"/>
        </w:tabs>
        <w:autoSpaceDE w:val="0"/>
        <w:autoSpaceDN w:val="0"/>
        <w:adjustRightInd w:val="0"/>
        <w:spacing w:before="60" w:line="240" w:lineRule="auto"/>
        <w:ind w:firstLine="0"/>
        <w:rPr>
          <w:rFonts w:ascii="Helvetica" w:hAnsi="Helvetica" w:cs="Helvetica"/>
          <w:color w:val="000000"/>
          <w:w w:val="90"/>
          <w:sz w:val="22"/>
          <w:szCs w:val="22"/>
        </w:rPr>
      </w:pPr>
      <w:r w:rsidRPr="00AE1ECB">
        <w:rPr>
          <w:rFonts w:ascii="Helvetica" w:hAnsi="Helvetica" w:cs="Helvetica"/>
          <w:b/>
          <w:bCs/>
          <w:color w:val="000000"/>
          <w:sz w:val="22"/>
          <w:szCs w:val="22"/>
        </w:rPr>
        <w:t>Examples</w:t>
      </w:r>
      <w:r w:rsidRPr="00AE1ECB">
        <w:rPr>
          <w:rFonts w:ascii="Helvetica" w:hAnsi="Helvetica"/>
          <w:b/>
          <w:w w:val="90"/>
          <w:sz w:val="22"/>
          <w:szCs w:val="22"/>
        </w:rPr>
        <w:t>:</w:t>
      </w:r>
    </w:p>
    <w:p w:rsidRPr="00AE1ECB" w:rsidR="008D4C81" w:rsidP="0063377C" w:rsidRDefault="008D4C81" w14:paraId="244C7D05" w14:textId="77777777">
      <w:pPr>
        <w:widowControl w:val="0"/>
        <w:tabs>
          <w:tab w:val="clear" w:pos="432"/>
        </w:tabs>
        <w:autoSpaceDE w:val="0"/>
        <w:autoSpaceDN w:val="0"/>
        <w:adjustRightInd w:val="0"/>
        <w:spacing w:before="60" w:line="240" w:lineRule="auto"/>
        <w:ind w:left="14" w:firstLine="0"/>
        <w:rPr>
          <w:rFonts w:ascii="Helvetica" w:hAnsi="Helvetica" w:cs="Helvetica"/>
          <w:b/>
          <w:bCs/>
          <w:color w:val="000000"/>
          <w:sz w:val="20"/>
          <w:szCs w:val="20"/>
        </w:rPr>
      </w:pPr>
      <w:r w:rsidRPr="00AE1ECB">
        <w:rPr>
          <w:rFonts w:ascii="Helvetica" w:hAnsi="Helvetica" w:cs="Helvetica"/>
          <w:b/>
          <w:bCs/>
          <w:color w:val="000000"/>
          <w:sz w:val="20"/>
          <w:szCs w:val="20"/>
        </w:rPr>
        <w:t>Mergers/Consolidations</w:t>
      </w:r>
    </w:p>
    <w:p w:rsidRPr="00AE1ECB" w:rsidR="008D4C81" w:rsidP="0063377C" w:rsidRDefault="008D4C81" w14:paraId="244C7D06" w14:textId="77777777">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color w:val="000000"/>
          <w:sz w:val="18"/>
          <w:szCs w:val="18"/>
        </w:rPr>
        <w:t>A final return/report should be filed for the plan year (12 months or less) that ends when all plan assets were legally transferred to the control of another plan.</w:t>
      </w:r>
    </w:p>
    <w:p w:rsidRPr="00AE1ECB" w:rsidR="008D4C81" w:rsidP="004308EE" w:rsidRDefault="008D4C81" w14:paraId="244C7D07" w14:textId="687596B7">
      <w:pPr>
        <w:keepNext/>
        <w:widowControl w:val="0"/>
        <w:tabs>
          <w:tab w:val="clear" w:pos="432"/>
        </w:tabs>
        <w:autoSpaceDE w:val="0"/>
        <w:autoSpaceDN w:val="0"/>
        <w:adjustRightInd w:val="0"/>
        <w:spacing w:before="60" w:line="186" w:lineRule="exact"/>
        <w:ind w:left="14" w:firstLine="0"/>
        <w:rPr>
          <w:rFonts w:ascii="Helvetica" w:hAnsi="Helvetica" w:cs="Helvetica"/>
          <w:color w:val="000000"/>
          <w:sz w:val="20"/>
          <w:szCs w:val="20"/>
        </w:rPr>
      </w:pPr>
      <w:r w:rsidRPr="00AE1ECB">
        <w:rPr>
          <w:rFonts w:ascii="Helvetica" w:hAnsi="Helvetica" w:cs="Helvetica"/>
          <w:b/>
          <w:bCs/>
          <w:color w:val="000000"/>
          <w:sz w:val="20"/>
          <w:szCs w:val="20"/>
        </w:rPr>
        <w:t>Pension and Welfare Plans That Terminated Without</w:t>
      </w:r>
      <w:r w:rsidR="008D120B">
        <w:rPr>
          <w:rFonts w:ascii="Helvetica" w:hAnsi="Helvetica" w:cs="Helvetica"/>
          <w:b/>
          <w:bCs/>
          <w:color w:val="000000"/>
          <w:sz w:val="20"/>
          <w:szCs w:val="20"/>
        </w:rPr>
        <w:t xml:space="preserve"> </w:t>
      </w:r>
    </w:p>
    <w:p w:rsidRPr="00AE1ECB" w:rsidR="008D4C81" w:rsidP="004308EE" w:rsidRDefault="008D4C81" w14:paraId="244C7D08" w14:textId="77777777">
      <w:pPr>
        <w:keepNext/>
        <w:widowControl w:val="0"/>
        <w:tabs>
          <w:tab w:val="clear" w:pos="432"/>
        </w:tabs>
        <w:autoSpaceDE w:val="0"/>
        <w:autoSpaceDN w:val="0"/>
        <w:adjustRightInd w:val="0"/>
        <w:spacing w:before="60" w:line="186" w:lineRule="exact"/>
        <w:ind w:left="13" w:firstLine="0"/>
        <w:rPr>
          <w:rFonts w:ascii="Helvetica" w:hAnsi="Helvetica" w:cs="Helvetica"/>
          <w:color w:val="000000"/>
          <w:sz w:val="20"/>
          <w:szCs w:val="20"/>
        </w:rPr>
      </w:pPr>
      <w:r w:rsidRPr="00AE1ECB">
        <w:rPr>
          <w:rFonts w:ascii="Helvetica" w:hAnsi="Helvetica" w:cs="Helvetica"/>
          <w:b/>
          <w:bCs/>
          <w:color w:val="000000"/>
          <w:sz w:val="20"/>
          <w:szCs w:val="20"/>
        </w:rPr>
        <w:t>Distributing All Assets</w:t>
      </w:r>
    </w:p>
    <w:p w:rsidRPr="00AE1ECB" w:rsidR="008D4C81" w:rsidP="0063377C" w:rsidRDefault="008D4C81" w14:paraId="244C7D09" w14:textId="77777777">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color w:val="000000"/>
          <w:sz w:val="18"/>
          <w:szCs w:val="18"/>
        </w:rPr>
        <w:t xml:space="preserve">If the plan was terminated, but all plan assets were not distributed, a return/report must be filed for each year the plan </w:t>
      </w:r>
      <w:r w:rsidRPr="00AE1ECB">
        <w:rPr>
          <w:rFonts w:ascii="Helvetica" w:hAnsi="Helvetica" w:cs="Helvetica"/>
          <w:color w:val="000000"/>
          <w:sz w:val="18"/>
          <w:szCs w:val="18"/>
        </w:rPr>
        <w:t xml:space="preserve">has assets. The return/report must be filed by the plan administrator, if designated, or by the person or persons who </w:t>
      </w:r>
      <w:proofErr w:type="gramStart"/>
      <w:r w:rsidRPr="00AE1ECB">
        <w:rPr>
          <w:rFonts w:ascii="Helvetica" w:hAnsi="Helvetica" w:cs="Helvetica"/>
          <w:color w:val="000000"/>
          <w:sz w:val="18"/>
          <w:szCs w:val="18"/>
        </w:rPr>
        <w:t>actually control</w:t>
      </w:r>
      <w:proofErr w:type="gramEnd"/>
      <w:r w:rsidRPr="00AE1ECB">
        <w:rPr>
          <w:rFonts w:ascii="Helvetica" w:hAnsi="Helvetica" w:cs="Helvetica"/>
          <w:color w:val="000000"/>
          <w:sz w:val="18"/>
          <w:szCs w:val="18"/>
        </w:rPr>
        <w:t xml:space="preserve"> the plan’s assets/property.</w:t>
      </w:r>
    </w:p>
    <w:p w:rsidR="00044A72" w:rsidP="0063377C" w:rsidRDefault="00044A72" w14:paraId="7E5D537A" w14:textId="77777777">
      <w:pPr>
        <w:widowControl w:val="0"/>
        <w:tabs>
          <w:tab w:val="clear" w:pos="432"/>
        </w:tabs>
        <w:autoSpaceDE w:val="0"/>
        <w:autoSpaceDN w:val="0"/>
        <w:adjustRightInd w:val="0"/>
        <w:spacing w:before="60" w:line="186" w:lineRule="exact"/>
        <w:ind w:left="14" w:firstLine="0"/>
        <w:rPr>
          <w:rFonts w:ascii="Helvetica" w:hAnsi="Helvetica" w:cs="Helvetica"/>
          <w:b/>
          <w:bCs/>
          <w:color w:val="000000"/>
          <w:sz w:val="20"/>
          <w:szCs w:val="20"/>
        </w:rPr>
      </w:pPr>
    </w:p>
    <w:p w:rsidRPr="00AE1ECB" w:rsidR="008D4C81" w:rsidP="0063377C" w:rsidRDefault="008D4C81" w14:paraId="244C7D0A" w14:textId="5C1074CA">
      <w:pPr>
        <w:widowControl w:val="0"/>
        <w:tabs>
          <w:tab w:val="clear" w:pos="432"/>
        </w:tabs>
        <w:autoSpaceDE w:val="0"/>
        <w:autoSpaceDN w:val="0"/>
        <w:adjustRightInd w:val="0"/>
        <w:spacing w:before="60" w:line="186" w:lineRule="exact"/>
        <w:ind w:left="14" w:firstLine="0"/>
        <w:rPr>
          <w:rFonts w:ascii="Helvetica" w:hAnsi="Helvetica" w:cs="Helvetica"/>
          <w:b/>
          <w:bCs/>
          <w:color w:val="000000"/>
          <w:sz w:val="20"/>
          <w:szCs w:val="20"/>
        </w:rPr>
      </w:pPr>
      <w:r w:rsidRPr="00AE1ECB">
        <w:rPr>
          <w:rFonts w:ascii="Helvetica" w:hAnsi="Helvetica" w:cs="Helvetica"/>
          <w:b/>
          <w:bCs/>
          <w:color w:val="000000"/>
          <w:sz w:val="20"/>
          <w:szCs w:val="20"/>
        </w:rPr>
        <w:t xml:space="preserve">Welfare Plans Still Liable </w:t>
      </w:r>
      <w:proofErr w:type="gramStart"/>
      <w:r w:rsidRPr="00AE1ECB">
        <w:rPr>
          <w:rFonts w:ascii="Helvetica" w:hAnsi="Helvetica" w:cs="Helvetica"/>
          <w:b/>
          <w:bCs/>
          <w:color w:val="000000"/>
          <w:sz w:val="20"/>
          <w:szCs w:val="20"/>
        </w:rPr>
        <w:t>To</w:t>
      </w:r>
      <w:proofErr w:type="gramEnd"/>
      <w:r w:rsidRPr="00AE1ECB">
        <w:rPr>
          <w:rFonts w:ascii="Helvetica" w:hAnsi="Helvetica" w:cs="Helvetica"/>
          <w:b/>
          <w:bCs/>
          <w:color w:val="000000"/>
          <w:sz w:val="20"/>
          <w:szCs w:val="20"/>
        </w:rPr>
        <w:t xml:space="preserve"> Pay Benefits</w:t>
      </w:r>
    </w:p>
    <w:p w:rsidRPr="0052060A" w:rsidR="008D4C81" w:rsidP="0063377C" w:rsidRDefault="008D4C81" w14:paraId="244C7D0B" w14:textId="77777777">
      <w:pPr>
        <w:widowControl w:val="0"/>
        <w:autoSpaceDE w:val="0"/>
        <w:autoSpaceDN w:val="0"/>
        <w:adjustRightInd w:val="0"/>
        <w:spacing w:before="60" w:line="240" w:lineRule="auto"/>
        <w:ind w:firstLine="0"/>
        <w:rPr>
          <w:rFonts w:ascii="Helvetica" w:hAnsi="Helvetica" w:cs="Helvetica"/>
          <w:color w:val="000000"/>
          <w:sz w:val="15"/>
          <w:szCs w:val="14"/>
        </w:rPr>
      </w:pPr>
      <w:r w:rsidRPr="00AE1ECB">
        <w:rPr>
          <w:rFonts w:ascii="Helvetica" w:hAnsi="Helvetica" w:cs="Helvetica"/>
          <w:color w:val="000000"/>
          <w:sz w:val="18"/>
          <w:szCs w:val="18"/>
        </w:rPr>
        <w:t>A welfare plan cannot file a final return/report if the plan is still liable to pay benefits for claims that were incurred prior to the termination date, but not yet paid. See 29 CFR 2520.104b-2(g)(2)(ii).</w:t>
      </w:r>
    </w:p>
    <w:p w:rsidRPr="0052060A" w:rsidR="008D4C81" w:rsidP="0063377C" w:rsidRDefault="008D4C81" w14:paraId="244C7D0C" w14:textId="77777777">
      <w:pPr>
        <w:widowControl w:val="0"/>
        <w:autoSpaceDE w:val="0"/>
        <w:autoSpaceDN w:val="0"/>
        <w:adjustRightInd w:val="0"/>
        <w:spacing w:before="60" w:line="240" w:lineRule="auto"/>
        <w:ind w:firstLine="0"/>
        <w:rPr>
          <w:rFonts w:ascii="Helvetica" w:hAnsi="Helvetica" w:cs="Helvetica"/>
          <w:color w:val="000000"/>
          <w:sz w:val="15"/>
          <w:szCs w:val="14"/>
        </w:rPr>
      </w:pPr>
      <w:r w:rsidRPr="00AE1ECB">
        <w:rPr>
          <w:rFonts w:ascii="Helvetica" w:hAnsi="Helvetica" w:cs="Helvetica"/>
          <w:b/>
          <w:bCs/>
          <w:color w:val="000000"/>
          <w:w w:val="90"/>
          <w:sz w:val="26"/>
          <w:szCs w:val="26"/>
        </w:rPr>
        <w:t>Signature</w:t>
      </w:r>
      <w:r w:rsidRPr="00AE1ECB">
        <w:rPr>
          <w:rFonts w:ascii="Helvetica" w:hAnsi="Helvetica" w:cs="Helvetica"/>
          <w:b/>
          <w:bCs/>
          <w:color w:val="000000"/>
          <w:spacing w:val="1"/>
          <w:w w:val="90"/>
          <w:sz w:val="26"/>
          <w:szCs w:val="26"/>
        </w:rPr>
        <w:t xml:space="preserve"> </w:t>
      </w:r>
      <w:r w:rsidRPr="00AE1ECB">
        <w:rPr>
          <w:rFonts w:ascii="Helvetica" w:hAnsi="Helvetica" w:cs="Helvetica"/>
          <w:b/>
          <w:bCs/>
          <w:color w:val="000000"/>
          <w:w w:val="90"/>
          <w:sz w:val="26"/>
          <w:szCs w:val="26"/>
        </w:rPr>
        <w:t>and</w:t>
      </w:r>
      <w:r w:rsidRPr="00AE1ECB">
        <w:rPr>
          <w:rFonts w:ascii="Helvetica" w:hAnsi="Helvetica" w:cs="Helvetica"/>
          <w:b/>
          <w:bCs/>
          <w:color w:val="000000"/>
          <w:spacing w:val="1"/>
          <w:w w:val="90"/>
          <w:sz w:val="26"/>
          <w:szCs w:val="26"/>
        </w:rPr>
        <w:t xml:space="preserve"> </w:t>
      </w:r>
      <w:r w:rsidRPr="00AE1ECB">
        <w:rPr>
          <w:rFonts w:ascii="Helvetica" w:hAnsi="Helvetica" w:cs="Helvetica"/>
          <w:b/>
          <w:bCs/>
          <w:color w:val="000000"/>
          <w:w w:val="90"/>
          <w:sz w:val="26"/>
          <w:szCs w:val="26"/>
        </w:rPr>
        <w:t>Date</w:t>
      </w:r>
    </w:p>
    <w:p w:rsidRPr="00AE1ECB" w:rsidR="009B2803" w:rsidP="0063377C" w:rsidRDefault="008D4C81" w14:paraId="244C7D0D" w14:textId="77777777">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color w:val="000000"/>
          <w:sz w:val="18"/>
          <w:szCs w:val="18"/>
        </w:rPr>
        <w:t xml:space="preserve">For purposes of Title I of ERISA, the plan administrator is required to file the Form 5500. If the plan administrator does not sign a filing, the filing status will indicate that there is an error with your filing, and your filing will be subject to further review, correspondence, rejection, and civil penalties. </w:t>
      </w:r>
    </w:p>
    <w:p w:rsidRPr="00AE1ECB" w:rsidR="009B2803" w:rsidP="0063377C" w:rsidRDefault="009B2803" w14:paraId="244C7D0E" w14:textId="77777777">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color w:val="000000"/>
          <w:sz w:val="18"/>
          <w:szCs w:val="18"/>
        </w:rPr>
        <w:t xml:space="preserve">The plan administrator must electronically sign the Form 5500 or 5500-SF submitted to EFAST2.  </w:t>
      </w:r>
    </w:p>
    <w:p w:rsidRPr="005C2B69" w:rsidR="000708E1" w:rsidP="0063377C" w:rsidRDefault="001320E7" w14:paraId="244C7D0F" w14:textId="77777777">
      <w:pPr>
        <w:widowControl w:val="0"/>
        <w:tabs>
          <w:tab w:val="clear" w:pos="432"/>
        </w:tabs>
        <w:autoSpaceDE w:val="0"/>
        <w:autoSpaceDN w:val="0"/>
        <w:adjustRightInd w:val="0"/>
        <w:spacing w:before="60" w:line="240" w:lineRule="auto"/>
        <w:ind w:firstLine="0"/>
        <w:rPr>
          <w:rFonts w:ascii="Helvetica" w:hAnsi="Helvetica" w:cs="Helvetica"/>
          <w:i/>
          <w:color w:val="000000"/>
          <w:sz w:val="18"/>
          <w:szCs w:val="18"/>
        </w:rPr>
      </w:pPr>
      <w:r w:rsidRPr="005C2B69">
        <w:rPr>
          <w:rFonts w:ascii="Helvetica" w:hAnsi="Helvetica" w:cs="Helvetica"/>
          <w:i/>
          <w:noProof/>
          <w:color w:val="000000"/>
          <w:sz w:val="18"/>
          <w:szCs w:val="18"/>
        </w:rPr>
        <w:drawing>
          <wp:anchor distT="0" distB="0" distL="114300" distR="114300" simplePos="0" relativeHeight="251682304" behindDoc="0" locked="0" layoutInCell="1" allowOverlap="1" wp14:editId="244C8C14" wp14:anchorId="244C8C13">
            <wp:simplePos x="0" y="0"/>
            <wp:positionH relativeFrom="column">
              <wp:posOffset>17145</wp:posOffset>
            </wp:positionH>
            <wp:positionV relativeFrom="paragraph">
              <wp:posOffset>69215</wp:posOffset>
            </wp:positionV>
            <wp:extent cx="178435" cy="184785"/>
            <wp:effectExtent l="0" t="0" r="0" b="0"/>
            <wp:wrapSquare wrapText="bothSides"/>
            <wp:docPr id="117" name="Picture 1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7"/>
                    <pic:cNvPicPr>
                      <a:picLocks noChangeAspect="1" noChangeArrowheads="1"/>
                    </pic:cNvPicPr>
                  </pic:nvPicPr>
                  <pic:blipFill>
                    <a:blip r:embed="rId25" cstate="print">
                      <a:extLst>
                        <a:ext uri="{28A0092B-C50C-407E-A947-70E740481C1C}">
                          <a14:useLocalDpi xmlns:a14="http://schemas.microsoft.com/office/drawing/2010/main" val="0"/>
                        </a:ext>
                      </a:extLst>
                    </a:blip>
                    <a:srcRect/>
                    <a:stretch>
                      <a:fillRect/>
                    </a:stretch>
                  </pic:blipFill>
                  <pic:spPr bwMode="auto">
                    <a:xfrm>
                      <a:off x="0" y="0"/>
                      <a:ext cx="178435" cy="184785"/>
                    </a:xfrm>
                    <a:prstGeom prst="rect">
                      <a:avLst/>
                    </a:prstGeom>
                    <a:noFill/>
                  </pic:spPr>
                </pic:pic>
              </a:graphicData>
            </a:graphic>
            <wp14:sizeRelH relativeFrom="page">
              <wp14:pctWidth>0</wp14:pctWidth>
            </wp14:sizeRelH>
            <wp14:sizeRelV relativeFrom="page">
              <wp14:pctHeight>0</wp14:pctHeight>
            </wp14:sizeRelV>
          </wp:anchor>
        </w:drawing>
      </w:r>
      <w:r w:rsidRPr="005C2B69" w:rsidR="009F6B94">
        <w:rPr>
          <w:rFonts w:ascii="Helvetica" w:hAnsi="Helvetica" w:cs="Helvetica"/>
          <w:i/>
          <w:color w:val="000000"/>
          <w:sz w:val="18"/>
          <w:szCs w:val="18"/>
        </w:rPr>
        <w:t>After submitting your filing, you must check the Filing Status. If the filing status is "Processing Stopped"</w:t>
      </w:r>
      <w:r w:rsidR="00512737">
        <w:rPr>
          <w:rFonts w:ascii="Helvetica" w:hAnsi="Helvetica" w:cs="Helvetica"/>
          <w:i/>
          <w:color w:val="000000"/>
          <w:sz w:val="18"/>
          <w:szCs w:val="18"/>
        </w:rPr>
        <w:t xml:space="preserve"> or “</w:t>
      </w:r>
      <w:proofErr w:type="spellStart"/>
      <w:r w:rsidR="00512737">
        <w:rPr>
          <w:rFonts w:ascii="Helvetica" w:hAnsi="Helvetica" w:cs="Helvetica"/>
          <w:i/>
          <w:color w:val="000000"/>
          <w:sz w:val="18"/>
          <w:szCs w:val="18"/>
        </w:rPr>
        <w:t>Unprocessable</w:t>
      </w:r>
      <w:proofErr w:type="spellEnd"/>
      <w:r w:rsidR="00512737">
        <w:rPr>
          <w:rFonts w:ascii="Helvetica" w:hAnsi="Helvetica" w:cs="Helvetica"/>
          <w:i/>
          <w:color w:val="000000"/>
          <w:sz w:val="18"/>
          <w:szCs w:val="18"/>
        </w:rPr>
        <w:t>”</w:t>
      </w:r>
      <w:r w:rsidRPr="005C2B69" w:rsidR="009F6B94">
        <w:rPr>
          <w:rFonts w:ascii="Helvetica" w:hAnsi="Helvetica" w:cs="Helvetica"/>
          <w:i/>
          <w:color w:val="000000"/>
          <w:sz w:val="18"/>
          <w:szCs w:val="18"/>
        </w:rPr>
        <w:t>, it is possible your submission was not sent with a valid electronic signature as required, and depending on the error, may be considered not to have been filed. By looking closer at the Filing Status, you can see specific error messages applicable to the transmitted filing and determine whether it was sent with a valid electronic signature and what other errors may need to be corrected</w:t>
      </w:r>
      <w:r w:rsidRPr="005C2B69" w:rsidR="000708E1">
        <w:rPr>
          <w:rFonts w:ascii="Helvetica" w:hAnsi="Helvetica" w:cs="Helvetica"/>
          <w:i/>
          <w:color w:val="000000"/>
          <w:sz w:val="18"/>
          <w:szCs w:val="18"/>
        </w:rPr>
        <w:t>.</w:t>
      </w:r>
    </w:p>
    <w:p w:rsidRPr="00AE1ECB" w:rsidR="009B2803" w:rsidP="0022119C" w:rsidRDefault="009B2803" w14:paraId="244C7D10" w14:textId="77777777">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color w:val="000000"/>
          <w:sz w:val="18"/>
          <w:szCs w:val="18"/>
        </w:rPr>
        <w:t>Note</w:t>
      </w:r>
      <w:r w:rsidRPr="00AE1ECB">
        <w:rPr>
          <w:rFonts w:ascii="Helvetica" w:hAnsi="Helvetica" w:cs="Helvetica"/>
          <w:color w:val="000000"/>
          <w:sz w:val="18"/>
          <w:szCs w:val="18"/>
        </w:rPr>
        <w:t>. If the plan administrator is an entity, the electronic signature must be in the name of a person authorized to sign on behalf of the plan administrator.</w:t>
      </w:r>
    </w:p>
    <w:p w:rsidRPr="00D13213" w:rsidR="00AC65DF" w:rsidP="000A0F55" w:rsidRDefault="00AC65DF" w14:paraId="244C7D11" w14:textId="77777777">
      <w:pPr>
        <w:spacing w:before="60" w:line="240" w:lineRule="auto"/>
        <w:ind w:firstLine="0"/>
        <w:rPr>
          <w:rFonts w:ascii="Helvetica" w:hAnsi="Helvetica" w:cs="Helvetica"/>
          <w:sz w:val="18"/>
          <w:szCs w:val="18"/>
        </w:rPr>
      </w:pPr>
      <w:r w:rsidRPr="00D13213">
        <w:rPr>
          <w:rFonts w:ascii="Helvetica" w:hAnsi="Helvetica" w:cs="Helvetica"/>
          <w:b/>
          <w:sz w:val="18"/>
          <w:szCs w:val="18"/>
        </w:rPr>
        <w:t>Authorized Service Provider Signatures</w:t>
      </w:r>
      <w:r w:rsidRPr="00D13213">
        <w:rPr>
          <w:rFonts w:ascii="Helvetica" w:hAnsi="Helvetica" w:cs="Helvetica"/>
          <w:sz w:val="18"/>
          <w:szCs w:val="18"/>
        </w:rPr>
        <w:t>. A statement for service providers that use this electronic signature option is in the IFILE application. The statement provides that, by signing the electronic filing, the service provider is attesting: (1) that the service provider has been authorized in writing by the plan administrator, plan sponsor/employer, or DFE, as applicable, to electronically submit the return/report; (2) that a copy of the specific written authorization will be kept in the service provider’s records; (3) that, in addition to any other required schedules or attachments, the electronic filing includes a true and correct PDF copy of the completed Form 5500 (without schedules or attachments) bearing the manual signature of t</w:t>
      </w:r>
      <w:r w:rsidR="00E868B0">
        <w:rPr>
          <w:rFonts w:ascii="Helvetica" w:hAnsi="Helvetica" w:cs="Helvetica"/>
          <w:sz w:val="18"/>
          <w:szCs w:val="18"/>
        </w:rPr>
        <w:t>he plan administrator, employer</w:t>
      </w:r>
      <w:r w:rsidRPr="00D13213">
        <w:rPr>
          <w:rFonts w:ascii="Helvetica" w:hAnsi="Helvetica" w:cs="Helvetica"/>
          <w:sz w:val="18"/>
          <w:szCs w:val="18"/>
        </w:rPr>
        <w:t>/plan sponsor, or DFE, as applicable, under penalty of perjury; (4) that the service provider advised the plan administrator, employer/plan sponsor, or DFE, as applicable, that by selecting this electronic signature option, the image of the plan administrator’s, employer/plan sponsor’s, or DFE’s manual signature will be included with the rest of the return/report posted by the Department of Labor on the Internet for public disclosure; and (5) that the service provider will communicate to the plan administrator, employer/plan sponsor, or DFE, as applicable, any inquiries and information received from EFAST2, DOL, IRS or PBGC regarding the return/report.</w:t>
      </w:r>
    </w:p>
    <w:p w:rsidRPr="00AE1ECB" w:rsidR="008D4C81" w:rsidP="00FB358A" w:rsidRDefault="008D4C81" w14:paraId="244C7D14" w14:textId="77777777">
      <w:pPr>
        <w:widowControl w:val="0"/>
        <w:tabs>
          <w:tab w:val="clear" w:pos="432"/>
          <w:tab w:val="left" w:pos="90"/>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color w:val="000000"/>
          <w:sz w:val="18"/>
          <w:szCs w:val="18"/>
        </w:rPr>
        <w:t>Note.</w:t>
      </w:r>
      <w:r w:rsidRPr="00AE1ECB">
        <w:rPr>
          <w:rFonts w:ascii="Helvetica" w:hAnsi="Helvetica" w:cs="Helvetica"/>
          <w:color w:val="000000"/>
          <w:sz w:val="18"/>
          <w:szCs w:val="18"/>
        </w:rPr>
        <w:t xml:space="preserve"> The Code permits either the plan sponsor/employer or the administrator to sign the filing. However, any Form 5500 that is not electronically signed by the plan administrator will be subject to rejection and civil penalties under Title I of ERISA.</w:t>
      </w:r>
    </w:p>
    <w:p w:rsidRPr="00AE1ECB" w:rsidR="008D4C81" w:rsidP="00B946D2" w:rsidRDefault="008D4C81" w14:paraId="244C7D15" w14:textId="433058CF">
      <w:pPr>
        <w:widowControl w:val="0"/>
        <w:tabs>
          <w:tab w:val="clear" w:pos="432"/>
        </w:tabs>
        <w:autoSpaceDE w:val="0"/>
        <w:autoSpaceDN w:val="0"/>
        <w:adjustRightInd w:val="0"/>
        <w:spacing w:before="60" w:line="240" w:lineRule="auto"/>
        <w:ind w:firstLine="187"/>
        <w:rPr>
          <w:rFonts w:ascii="Helvetica" w:hAnsi="Helvetica" w:cs="Helvetica"/>
          <w:color w:val="000000"/>
          <w:sz w:val="18"/>
          <w:szCs w:val="18"/>
        </w:rPr>
      </w:pPr>
      <w:r w:rsidRPr="00AE1ECB">
        <w:rPr>
          <w:rFonts w:ascii="Helvetica" w:hAnsi="Helvetica" w:cs="Helvetica"/>
          <w:color w:val="000000"/>
          <w:sz w:val="18"/>
          <w:szCs w:val="18"/>
        </w:rPr>
        <w:t xml:space="preserve">For DFE filings, a person authorized to sign on behalf of the DFE must sign for the DFE. </w:t>
      </w:r>
    </w:p>
    <w:p w:rsidR="008D120B" w:rsidRDefault="008D120B" w14:paraId="2D53A21F" w14:textId="77777777">
      <w:pPr>
        <w:tabs>
          <w:tab w:val="clear" w:pos="432"/>
        </w:tabs>
        <w:spacing w:line="240" w:lineRule="auto"/>
        <w:ind w:firstLine="0"/>
        <w:rPr>
          <w:rFonts w:ascii="Helvetica" w:hAnsi="Helvetica" w:cs="Helvetica"/>
          <w:color w:val="000000"/>
          <w:sz w:val="18"/>
          <w:szCs w:val="18"/>
        </w:rPr>
      </w:pPr>
      <w:r>
        <w:rPr>
          <w:rFonts w:ascii="Helvetica" w:hAnsi="Helvetica" w:cs="Helvetica"/>
          <w:color w:val="000000"/>
          <w:sz w:val="18"/>
          <w:szCs w:val="18"/>
        </w:rPr>
        <w:br w:type="page"/>
      </w:r>
    </w:p>
    <w:p w:rsidRPr="00AE1ECB" w:rsidR="008D4C81" w:rsidP="00B946D2" w:rsidRDefault="008D4C81" w14:paraId="244C7D16" w14:textId="30CBC9C7">
      <w:pPr>
        <w:widowControl w:val="0"/>
        <w:tabs>
          <w:tab w:val="clear" w:pos="432"/>
        </w:tabs>
        <w:autoSpaceDE w:val="0"/>
        <w:autoSpaceDN w:val="0"/>
        <w:adjustRightInd w:val="0"/>
        <w:spacing w:before="60" w:line="240" w:lineRule="auto"/>
        <w:ind w:firstLine="187"/>
        <w:rPr>
          <w:rFonts w:ascii="Helvetica" w:hAnsi="Helvetica" w:cs="Helvetica"/>
          <w:color w:val="000000"/>
          <w:sz w:val="18"/>
          <w:szCs w:val="18"/>
        </w:rPr>
      </w:pPr>
      <w:r w:rsidRPr="00AE1ECB">
        <w:rPr>
          <w:rFonts w:ascii="Helvetica" w:hAnsi="Helvetica" w:cs="Helvetica"/>
          <w:color w:val="000000"/>
          <w:sz w:val="18"/>
          <w:szCs w:val="18"/>
        </w:rPr>
        <w:lastRenderedPageBreak/>
        <w:t xml:space="preserve">The Form 5500 </w:t>
      </w:r>
      <w:r w:rsidR="009F67D9">
        <w:rPr>
          <w:rFonts w:ascii="Helvetica" w:hAnsi="Helvetica" w:cs="Helvetica"/>
          <w:color w:val="000000"/>
          <w:sz w:val="18"/>
          <w:szCs w:val="18"/>
        </w:rPr>
        <w:t>A</w:t>
      </w:r>
      <w:r w:rsidRPr="00AE1ECB">
        <w:rPr>
          <w:rFonts w:ascii="Helvetica" w:hAnsi="Helvetica" w:cs="Helvetica"/>
          <w:color w:val="000000"/>
          <w:sz w:val="18"/>
          <w:szCs w:val="18"/>
        </w:rPr>
        <w:t xml:space="preserve">nnual </w:t>
      </w:r>
      <w:r w:rsidR="009F67D9">
        <w:rPr>
          <w:rFonts w:ascii="Helvetica" w:hAnsi="Helvetica" w:cs="Helvetica"/>
          <w:color w:val="000000"/>
          <w:sz w:val="18"/>
          <w:szCs w:val="18"/>
        </w:rPr>
        <w:t>R</w:t>
      </w:r>
      <w:r w:rsidRPr="00AE1ECB">
        <w:rPr>
          <w:rFonts w:ascii="Helvetica" w:hAnsi="Helvetica" w:cs="Helvetica"/>
          <w:color w:val="000000"/>
          <w:sz w:val="18"/>
          <w:szCs w:val="18"/>
        </w:rPr>
        <w:t>eturn/</w:t>
      </w:r>
      <w:r w:rsidR="009F67D9">
        <w:rPr>
          <w:rFonts w:ascii="Helvetica" w:hAnsi="Helvetica" w:cs="Helvetica"/>
          <w:color w:val="000000"/>
          <w:sz w:val="18"/>
          <w:szCs w:val="18"/>
        </w:rPr>
        <w:t>R</w:t>
      </w:r>
      <w:r w:rsidRPr="00AE1ECB">
        <w:rPr>
          <w:rFonts w:ascii="Helvetica" w:hAnsi="Helvetica" w:cs="Helvetica"/>
          <w:color w:val="000000"/>
          <w:sz w:val="18"/>
          <w:szCs w:val="18"/>
        </w:rPr>
        <w:t xml:space="preserve">eport must be filed electronically and signed. To obtain an electronic signature, go to </w:t>
      </w:r>
      <w:r w:rsidRPr="00AE1ECB" w:rsidR="00FC467C">
        <w:rPr>
          <w:rFonts w:ascii="Helvetica" w:hAnsi="Helvetica" w:cs="Helvetica"/>
          <w:i/>
          <w:iCs/>
          <w:color w:val="000000"/>
          <w:sz w:val="18"/>
          <w:szCs w:val="18"/>
        </w:rPr>
        <w:t>www.efast.</w:t>
      </w:r>
      <w:r w:rsidRPr="00AE1ECB">
        <w:rPr>
          <w:rFonts w:ascii="Helvetica" w:hAnsi="Helvetica" w:cs="Helvetica"/>
          <w:i/>
          <w:iCs/>
          <w:color w:val="000000"/>
          <w:sz w:val="18"/>
          <w:szCs w:val="18"/>
        </w:rPr>
        <w:t>dol.gov</w:t>
      </w:r>
      <w:r w:rsidRPr="00AE1ECB">
        <w:rPr>
          <w:rFonts w:ascii="Helvetica" w:hAnsi="Helvetica" w:cs="Helvetica"/>
          <w:color w:val="000000"/>
          <w:sz w:val="18"/>
          <w:szCs w:val="18"/>
        </w:rPr>
        <w:t xml:space="preserve"> and register in EFAST2 as a signer. You will be provided with a </w:t>
      </w:r>
      <w:proofErr w:type="spellStart"/>
      <w:r w:rsidRPr="00AE1ECB">
        <w:rPr>
          <w:rFonts w:ascii="Helvetica" w:hAnsi="Helvetica" w:cs="Helvetica"/>
          <w:color w:val="000000"/>
          <w:sz w:val="18"/>
          <w:szCs w:val="18"/>
        </w:rPr>
        <w:t>UserID</w:t>
      </w:r>
      <w:proofErr w:type="spellEnd"/>
      <w:r w:rsidRPr="00AE1ECB">
        <w:rPr>
          <w:rFonts w:ascii="Helvetica" w:hAnsi="Helvetica" w:cs="Helvetica"/>
          <w:color w:val="000000"/>
          <w:sz w:val="18"/>
          <w:szCs w:val="18"/>
        </w:rPr>
        <w:t xml:space="preserve"> and PIN. Both the </w:t>
      </w:r>
      <w:proofErr w:type="spellStart"/>
      <w:r w:rsidRPr="00AE1ECB">
        <w:rPr>
          <w:rFonts w:ascii="Helvetica" w:hAnsi="Helvetica" w:cs="Helvetica"/>
          <w:color w:val="000000"/>
          <w:sz w:val="18"/>
          <w:szCs w:val="18"/>
        </w:rPr>
        <w:t>UserID</w:t>
      </w:r>
      <w:proofErr w:type="spellEnd"/>
      <w:r w:rsidRPr="00AE1ECB">
        <w:rPr>
          <w:rFonts w:ascii="Helvetica" w:hAnsi="Helvetica" w:cs="Helvetica"/>
          <w:color w:val="000000"/>
          <w:sz w:val="18"/>
          <w:szCs w:val="18"/>
        </w:rPr>
        <w:t xml:space="preserve"> and PIN are needed to sign the Form 5500. The plan administrator must keep a copy of the Form 5500, including schedules and attachments with all required signatures on file as part of the plan’s records. See 29 CFR 2520.103-1.</w:t>
      </w:r>
    </w:p>
    <w:p w:rsidRPr="00AE1ECB" w:rsidR="008D4C81" w:rsidP="0063377C" w:rsidRDefault="008D4C81" w14:paraId="244C7D17" w14:textId="77777777">
      <w:pPr>
        <w:widowControl w:val="0"/>
        <w:tabs>
          <w:tab w:val="clear" w:pos="432"/>
        </w:tabs>
        <w:autoSpaceDE w:val="0"/>
        <w:autoSpaceDN w:val="0"/>
        <w:adjustRightInd w:val="0"/>
        <w:spacing w:before="60" w:line="240" w:lineRule="auto"/>
        <w:ind w:firstLine="187"/>
        <w:rPr>
          <w:rFonts w:ascii="Helvetica" w:hAnsi="Helvetica" w:cs="Helvetica"/>
          <w:color w:val="000000"/>
          <w:sz w:val="18"/>
          <w:szCs w:val="18"/>
        </w:rPr>
      </w:pPr>
      <w:r w:rsidRPr="00AE1ECB">
        <w:rPr>
          <w:rFonts w:ascii="Helvetica" w:hAnsi="Helvetica" w:cs="Helvetica"/>
          <w:color w:val="000000"/>
          <w:sz w:val="18"/>
          <w:szCs w:val="18"/>
        </w:rPr>
        <w:t>Electronic signatures on annual returns/reports filed under EFAST2 are governed by the applicable statutory and regulatory requirements.</w:t>
      </w:r>
    </w:p>
    <w:p w:rsidRPr="00AE1ECB" w:rsidR="008D4C81" w:rsidP="0063377C" w:rsidRDefault="008D4C81" w14:paraId="244C7D18" w14:textId="77777777">
      <w:pPr>
        <w:widowControl w:val="0"/>
        <w:tabs>
          <w:tab w:val="clear" w:pos="432"/>
        </w:tabs>
        <w:autoSpaceDE w:val="0"/>
        <w:autoSpaceDN w:val="0"/>
        <w:adjustRightInd w:val="0"/>
        <w:spacing w:before="60" w:line="240" w:lineRule="auto"/>
        <w:ind w:firstLine="0"/>
        <w:rPr>
          <w:rFonts w:ascii="Helvetica" w:hAnsi="Helvetica" w:cs="Helvetica"/>
          <w:color w:val="000000"/>
          <w:w w:val="90"/>
          <w:sz w:val="26"/>
          <w:szCs w:val="26"/>
        </w:rPr>
      </w:pPr>
      <w:r w:rsidRPr="00AE1ECB">
        <w:rPr>
          <w:rFonts w:ascii="Helvetica" w:hAnsi="Helvetica" w:cs="Helvetica"/>
          <w:b/>
          <w:bCs/>
          <w:color w:val="000000"/>
          <w:w w:val="90"/>
          <w:sz w:val="26"/>
          <w:szCs w:val="26"/>
        </w:rPr>
        <w:t>Change</w:t>
      </w:r>
      <w:r w:rsidRPr="00AE1ECB">
        <w:rPr>
          <w:rFonts w:ascii="Helvetica" w:hAnsi="Helvetica" w:cs="Helvetica"/>
          <w:b/>
          <w:bCs/>
          <w:color w:val="000000"/>
          <w:spacing w:val="1"/>
          <w:w w:val="90"/>
          <w:sz w:val="26"/>
          <w:szCs w:val="26"/>
        </w:rPr>
        <w:t xml:space="preserve"> </w:t>
      </w:r>
      <w:r w:rsidRPr="00AE1ECB">
        <w:rPr>
          <w:rFonts w:ascii="Helvetica" w:hAnsi="Helvetica" w:cs="Helvetica"/>
          <w:b/>
          <w:bCs/>
          <w:color w:val="000000"/>
          <w:w w:val="90"/>
          <w:sz w:val="26"/>
          <w:szCs w:val="26"/>
        </w:rPr>
        <w:t>in</w:t>
      </w:r>
      <w:r w:rsidRPr="00AE1ECB">
        <w:rPr>
          <w:rFonts w:ascii="Helvetica" w:hAnsi="Helvetica" w:cs="Helvetica"/>
          <w:b/>
          <w:bCs/>
          <w:color w:val="000000"/>
          <w:spacing w:val="1"/>
          <w:w w:val="90"/>
          <w:sz w:val="26"/>
          <w:szCs w:val="26"/>
        </w:rPr>
        <w:t xml:space="preserve"> </w:t>
      </w:r>
      <w:r w:rsidRPr="00AE1ECB">
        <w:rPr>
          <w:rFonts w:ascii="Helvetica" w:hAnsi="Helvetica" w:cs="Helvetica"/>
          <w:b/>
          <w:bCs/>
          <w:color w:val="000000"/>
          <w:w w:val="90"/>
          <w:sz w:val="26"/>
          <w:szCs w:val="26"/>
        </w:rPr>
        <w:t>Plan</w:t>
      </w:r>
      <w:r w:rsidRPr="00AE1ECB">
        <w:rPr>
          <w:rFonts w:ascii="Helvetica" w:hAnsi="Helvetica" w:cs="Helvetica"/>
          <w:b/>
          <w:bCs/>
          <w:color w:val="000000"/>
          <w:spacing w:val="1"/>
          <w:w w:val="90"/>
          <w:sz w:val="26"/>
          <w:szCs w:val="26"/>
        </w:rPr>
        <w:t xml:space="preserve"> </w:t>
      </w:r>
      <w:r w:rsidRPr="00AE1ECB">
        <w:rPr>
          <w:rFonts w:ascii="Helvetica" w:hAnsi="Helvetica" w:cs="Helvetica"/>
          <w:b/>
          <w:bCs/>
          <w:color w:val="000000"/>
          <w:w w:val="90"/>
          <w:sz w:val="26"/>
          <w:szCs w:val="26"/>
        </w:rPr>
        <w:t>Year</w:t>
      </w:r>
    </w:p>
    <w:p w:rsidRPr="00AE1ECB" w:rsidR="008D4C81" w:rsidP="00FB358A" w:rsidRDefault="008D4C81" w14:paraId="244C7D19" w14:textId="77777777">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color w:val="000000"/>
          <w:sz w:val="18"/>
          <w:szCs w:val="18"/>
        </w:rPr>
        <w:t>Generally, only defined benefit pension plans need to get approval for a change in the plan year. See Code section 412(d)(1). However, under Rev</w:t>
      </w:r>
      <w:r w:rsidR="00E77723">
        <w:rPr>
          <w:rFonts w:ascii="Helvetica" w:hAnsi="Helvetica" w:cs="Helvetica"/>
          <w:color w:val="000000"/>
          <w:sz w:val="18"/>
          <w:szCs w:val="18"/>
        </w:rPr>
        <w:t>enue Procedure</w:t>
      </w:r>
      <w:r w:rsidRPr="00AE1ECB">
        <w:rPr>
          <w:rFonts w:ascii="Helvetica" w:hAnsi="Helvetica" w:cs="Helvetica"/>
          <w:color w:val="000000"/>
          <w:sz w:val="18"/>
          <w:szCs w:val="18"/>
        </w:rPr>
        <w:t xml:space="preserve"> 87-27, 1987-1 C.B. 769, these pension plans may be eligible for automatic approval of a change in plan year. </w:t>
      </w:r>
    </w:p>
    <w:p w:rsidRPr="00AE1ECB" w:rsidR="008D4C81" w:rsidP="0063377C" w:rsidRDefault="00AE0337" w14:paraId="244C7D1A" w14:textId="77777777">
      <w:pPr>
        <w:widowControl w:val="0"/>
        <w:tabs>
          <w:tab w:val="clear" w:pos="432"/>
        </w:tabs>
        <w:autoSpaceDE w:val="0"/>
        <w:autoSpaceDN w:val="0"/>
        <w:adjustRightInd w:val="0"/>
        <w:spacing w:before="60" w:line="240" w:lineRule="auto"/>
        <w:ind w:firstLine="187"/>
        <w:rPr>
          <w:rFonts w:ascii="Helvetica" w:hAnsi="Helvetica" w:cs="Helvetica"/>
          <w:color w:val="000000"/>
          <w:sz w:val="18"/>
          <w:szCs w:val="18"/>
        </w:rPr>
      </w:pPr>
      <w:r w:rsidRPr="00AE1ECB">
        <w:rPr>
          <w:rFonts w:ascii="Helvetica" w:hAnsi="Helvetica" w:cs="Helvetica"/>
          <w:color w:val="000000"/>
          <w:sz w:val="18"/>
          <w:szCs w:val="18"/>
        </w:rPr>
        <w:t xml:space="preserve">If a change in plan year </w:t>
      </w:r>
      <w:r w:rsidRPr="00AE1ECB" w:rsidR="00677C5F">
        <w:rPr>
          <w:rFonts w:ascii="Helvetica" w:hAnsi="Helvetica" w:cs="Helvetica"/>
          <w:color w:val="000000"/>
          <w:sz w:val="18"/>
          <w:szCs w:val="18"/>
        </w:rPr>
        <w:t>for a pension or welfare benefit plan creates a short plan year, file the form and applicable schedules by the last day of the 7th calendar month after the short plan year ends or by the extended due date, if filing under an authorized extension of time. Fill in the short plan year beginning and ending dates in the space provided in Part I and check the appropriate box in Part I, line B of the Form 5500</w:t>
      </w:r>
      <w:r w:rsidRPr="00AE1ECB" w:rsidR="00586701">
        <w:rPr>
          <w:rFonts w:ascii="Helvetica" w:hAnsi="Helvetica" w:cs="Helvetica"/>
          <w:color w:val="000000"/>
          <w:sz w:val="18"/>
          <w:szCs w:val="18"/>
        </w:rPr>
        <w:t xml:space="preserve">. </w:t>
      </w:r>
      <w:r w:rsidRPr="00AE1ECB" w:rsidR="00677C5F">
        <w:rPr>
          <w:rFonts w:ascii="Helvetica" w:hAnsi="Helvetica" w:cs="Helvetica"/>
          <w:color w:val="000000"/>
          <w:sz w:val="18"/>
          <w:szCs w:val="18"/>
        </w:rPr>
        <w:t xml:space="preserve">For purposes of this return/report, the short plan year ends on the date of the change in accounting period or upon the complete distribution of assets of the plan. Also, see the instructions for the </w:t>
      </w:r>
      <w:r w:rsidRPr="00AE1ECB" w:rsidR="00677C5F">
        <w:rPr>
          <w:rFonts w:ascii="Helvetica" w:hAnsi="Helvetica" w:cs="Helvetica"/>
          <w:i/>
          <w:color w:val="000000"/>
          <w:sz w:val="18"/>
          <w:szCs w:val="18"/>
        </w:rPr>
        <w:t>Final Return/Report</w:t>
      </w:r>
      <w:r w:rsidRPr="00AE1ECB" w:rsidR="00677C5F">
        <w:rPr>
          <w:rFonts w:ascii="Helvetica" w:hAnsi="Helvetica" w:cs="Helvetica"/>
          <w:color w:val="000000"/>
          <w:sz w:val="18"/>
          <w:szCs w:val="18"/>
        </w:rPr>
        <w:t xml:space="preserve"> to determine if “final return/report” in line B should be checked.</w:t>
      </w:r>
    </w:p>
    <w:p w:rsidRPr="0052060A" w:rsidR="008D4C81" w:rsidP="0052060A" w:rsidRDefault="008D4C81" w14:paraId="244C7D1B" w14:textId="77777777">
      <w:pPr>
        <w:spacing w:before="60" w:line="240" w:lineRule="auto"/>
        <w:ind w:firstLine="0"/>
        <w:rPr>
          <w:rFonts w:ascii="Helvetica" w:hAnsi="Helvetica" w:cs="Helvetica"/>
          <w:b/>
          <w:bCs/>
          <w:color w:val="000000"/>
          <w:sz w:val="26"/>
          <w:szCs w:val="26"/>
        </w:rPr>
      </w:pPr>
      <w:r w:rsidRPr="0052060A">
        <w:rPr>
          <w:rFonts w:ascii="Helvetica" w:hAnsi="Helvetica" w:cs="Helvetica"/>
          <w:b/>
          <w:bCs/>
          <w:color w:val="000000"/>
          <w:sz w:val="26"/>
          <w:szCs w:val="26"/>
        </w:rPr>
        <w:t>Penalties</w:t>
      </w:r>
    </w:p>
    <w:p w:rsidRPr="00AE1ECB" w:rsidR="008D4C81" w:rsidP="0063377C" w:rsidRDefault="008D4C81" w14:paraId="244C7D1C" w14:textId="77777777">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color w:val="000000"/>
          <w:sz w:val="18"/>
          <w:szCs w:val="18"/>
        </w:rPr>
        <w:t>Plan administrators and plan sponsors must provide complete and accurate information and must otherwise comply fully with the filing requirements. ERISA and the Code provide for the DOL and the IRS, respectively, to assess or impose penalties for not giving complete and accurate information and for not filing complete and accurate statements and returns/reports. Certain penalties are administrative (i.e., they may be imposed or assessed by one of the governmental agencies delegated to administer the collection of the annual return/report data). Others require a legal conviction.</w:t>
      </w:r>
    </w:p>
    <w:p w:rsidRPr="00AE1ECB" w:rsidR="008D4C81" w:rsidP="0063377C" w:rsidRDefault="008D4C81" w14:paraId="244C7D1D" w14:textId="77777777">
      <w:pPr>
        <w:widowControl w:val="0"/>
        <w:tabs>
          <w:tab w:val="clear" w:pos="432"/>
        </w:tabs>
        <w:autoSpaceDE w:val="0"/>
        <w:autoSpaceDN w:val="0"/>
        <w:adjustRightInd w:val="0"/>
        <w:spacing w:before="60" w:line="240" w:lineRule="auto"/>
        <w:ind w:firstLine="0"/>
        <w:rPr>
          <w:rFonts w:ascii="Helvetica" w:hAnsi="Helvetica" w:cs="Helvetica"/>
          <w:color w:val="000000"/>
          <w:sz w:val="20"/>
          <w:szCs w:val="20"/>
        </w:rPr>
      </w:pPr>
      <w:r w:rsidRPr="00AE1ECB">
        <w:rPr>
          <w:rFonts w:ascii="Helvetica" w:hAnsi="Helvetica" w:cs="Helvetica"/>
          <w:b/>
          <w:bCs/>
          <w:color w:val="000000"/>
          <w:sz w:val="20"/>
          <w:szCs w:val="20"/>
        </w:rPr>
        <w:t>Administrative Penalties</w:t>
      </w:r>
    </w:p>
    <w:p w:rsidR="008D4C81" w:rsidP="0063377C" w:rsidRDefault="008D4C81" w14:paraId="244C7D1E"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color w:val="000000"/>
          <w:sz w:val="18"/>
          <w:szCs w:val="18"/>
        </w:rPr>
        <w:t>Listed below are various penalties under ERISA and the Code that may be assessed or imposed for not meeting the annual return/report filing requirements. Generally, whether the penalty is under ERISA or the Code, or both, depends upon the agency for which the information is required to be filed. One or more of the following administrative penalties may be assessed or imposed in the event of incomplete filings or filings received after the due date unless it is determined that your failure to file properly is for reasonable cause:</w:t>
      </w:r>
    </w:p>
    <w:p w:rsidRPr="00F16B95" w:rsidR="00F24F6D" w:rsidP="00FD1169" w:rsidRDefault="00F24F6D" w14:paraId="244C7D1F" w14:textId="60151EF8">
      <w:pPr>
        <w:pStyle w:val="NoSpacing"/>
        <w:spacing w:before="60"/>
        <w:ind w:firstLine="180"/>
        <w:rPr>
          <w:rFonts w:ascii="Helvetica" w:hAnsi="Helvetica" w:cs="Helvetica"/>
          <w:sz w:val="18"/>
          <w:szCs w:val="18"/>
        </w:rPr>
      </w:pPr>
      <w:r w:rsidRPr="006E18B4">
        <w:rPr>
          <w:rFonts w:ascii="Helvetica" w:hAnsi="Helvetica" w:cs="Helvetica"/>
          <w:sz w:val="18"/>
          <w:szCs w:val="18"/>
        </w:rPr>
        <w:t>1. A penalty of up to $2,</w:t>
      </w:r>
      <w:r w:rsidR="0077404E">
        <w:rPr>
          <w:rFonts w:ascii="Helvetica" w:hAnsi="Helvetica" w:cs="Helvetica"/>
          <w:sz w:val="18"/>
          <w:szCs w:val="18"/>
        </w:rPr>
        <w:t>2</w:t>
      </w:r>
      <w:r w:rsidR="00AD635B">
        <w:rPr>
          <w:rFonts w:ascii="Helvetica" w:hAnsi="Helvetica" w:cs="Helvetica"/>
          <w:sz w:val="18"/>
          <w:szCs w:val="18"/>
        </w:rPr>
        <w:t>59</w:t>
      </w:r>
      <w:r w:rsidRPr="006E18B4" w:rsidR="0077404E">
        <w:rPr>
          <w:rFonts w:ascii="Helvetica" w:hAnsi="Helvetica" w:cs="Helvetica"/>
          <w:sz w:val="18"/>
          <w:szCs w:val="18"/>
        </w:rPr>
        <w:t xml:space="preserve"> </w:t>
      </w:r>
      <w:r w:rsidRPr="006E18B4">
        <w:rPr>
          <w:rFonts w:ascii="Helvetica" w:hAnsi="Helvetica" w:cs="Helvetica"/>
          <w:sz w:val="18"/>
          <w:szCs w:val="18"/>
        </w:rPr>
        <w:t xml:space="preserve">a day for each day a plan administrator fails or refuses to file a complete and accurate report. See ERISA section 502(c)(2), 29 CFR 2560.502c-2, and the Federal Civil Penalties Inflation Adjustment Act of 1990, as amended by the Federal Civil Penalties Inflation Adjustment Act Improvements Act of 2015 (2015 Inflation Adjustment Act). Pub. L. No. 114-74; 129 Stat. 599 and the DOL’s implementing regulation at </w:t>
      </w:r>
      <w:r w:rsidRPr="006E18B4" w:rsidR="00B419B0">
        <w:rPr>
          <w:rFonts w:ascii="Helvetica" w:hAnsi="Helvetica" w:cs="Helvetica"/>
          <w:sz w:val="18"/>
          <w:szCs w:val="18"/>
        </w:rPr>
        <w:t>8</w:t>
      </w:r>
      <w:r w:rsidR="006A0D4B">
        <w:rPr>
          <w:rFonts w:ascii="Helvetica" w:hAnsi="Helvetica" w:cs="Helvetica"/>
          <w:sz w:val="18"/>
          <w:szCs w:val="18"/>
        </w:rPr>
        <w:t>6</w:t>
      </w:r>
      <w:r w:rsidRPr="006E18B4" w:rsidR="00B419B0">
        <w:rPr>
          <w:rFonts w:ascii="Helvetica" w:hAnsi="Helvetica" w:cs="Helvetica"/>
          <w:sz w:val="18"/>
          <w:szCs w:val="18"/>
        </w:rPr>
        <w:t xml:space="preserve"> </w:t>
      </w:r>
      <w:r w:rsidRPr="006E18B4">
        <w:rPr>
          <w:rFonts w:ascii="Helvetica" w:hAnsi="Helvetica" w:cs="Helvetica"/>
          <w:sz w:val="18"/>
          <w:szCs w:val="18"/>
        </w:rPr>
        <w:t xml:space="preserve">FR </w:t>
      </w:r>
      <w:r w:rsidR="0077404E">
        <w:rPr>
          <w:rFonts w:ascii="Helvetica" w:hAnsi="Helvetica" w:cs="Helvetica"/>
          <w:sz w:val="18"/>
          <w:szCs w:val="18"/>
        </w:rPr>
        <w:t>2</w:t>
      </w:r>
      <w:r w:rsidR="006A0D4B">
        <w:rPr>
          <w:rFonts w:ascii="Helvetica" w:hAnsi="Helvetica" w:cs="Helvetica"/>
          <w:sz w:val="18"/>
          <w:szCs w:val="18"/>
        </w:rPr>
        <w:t>964</w:t>
      </w:r>
      <w:r w:rsidRPr="006E18B4" w:rsidR="0077404E">
        <w:rPr>
          <w:rFonts w:ascii="Helvetica" w:hAnsi="Helvetica" w:cs="Helvetica"/>
          <w:sz w:val="18"/>
          <w:szCs w:val="18"/>
        </w:rPr>
        <w:t xml:space="preserve"> </w:t>
      </w:r>
      <w:r w:rsidRPr="006E18B4">
        <w:rPr>
          <w:rFonts w:ascii="Helvetica" w:hAnsi="Helvetica" w:cs="Helvetica"/>
          <w:sz w:val="18"/>
          <w:szCs w:val="18"/>
        </w:rPr>
        <w:t xml:space="preserve">(Jan. </w:t>
      </w:r>
      <w:r w:rsidR="0077404E">
        <w:rPr>
          <w:rFonts w:ascii="Helvetica" w:hAnsi="Helvetica" w:cs="Helvetica"/>
          <w:sz w:val="18"/>
          <w:szCs w:val="18"/>
        </w:rPr>
        <w:t>1</w:t>
      </w:r>
      <w:r w:rsidR="006A0D4B">
        <w:rPr>
          <w:rFonts w:ascii="Helvetica" w:hAnsi="Helvetica" w:cs="Helvetica"/>
          <w:sz w:val="18"/>
          <w:szCs w:val="18"/>
        </w:rPr>
        <w:t>4</w:t>
      </w:r>
      <w:r w:rsidRPr="006E18B4">
        <w:rPr>
          <w:rFonts w:ascii="Helvetica" w:hAnsi="Helvetica" w:cs="Helvetica"/>
          <w:sz w:val="18"/>
          <w:szCs w:val="18"/>
        </w:rPr>
        <w:t xml:space="preserve">, </w:t>
      </w:r>
      <w:r w:rsidRPr="006E18B4" w:rsidR="00B419B0">
        <w:rPr>
          <w:rFonts w:ascii="Helvetica" w:hAnsi="Helvetica" w:cs="Helvetica"/>
          <w:sz w:val="18"/>
          <w:szCs w:val="18"/>
        </w:rPr>
        <w:t>20</w:t>
      </w:r>
      <w:r w:rsidR="0077404E">
        <w:rPr>
          <w:rFonts w:ascii="Helvetica" w:hAnsi="Helvetica" w:cs="Helvetica"/>
          <w:sz w:val="18"/>
          <w:szCs w:val="18"/>
        </w:rPr>
        <w:t>2</w:t>
      </w:r>
      <w:r w:rsidR="006A0D4B">
        <w:rPr>
          <w:rFonts w:ascii="Helvetica" w:hAnsi="Helvetica" w:cs="Helvetica"/>
          <w:sz w:val="18"/>
          <w:szCs w:val="18"/>
        </w:rPr>
        <w:t>1</w:t>
      </w:r>
      <w:r w:rsidRPr="006E18B4">
        <w:rPr>
          <w:rFonts w:ascii="Helvetica" w:hAnsi="Helvetica" w:cs="Helvetica"/>
          <w:sz w:val="18"/>
          <w:szCs w:val="18"/>
        </w:rPr>
        <w:t xml:space="preserve">). The 2015 Inflation Adjustment Act requires agencies to adjust the levels of civil monetary penalties with an initial catch-up adjustment, followed by annual adjustments for inflation. Because the Federal Civil Penalties Inflation Adjustment Improvements Act of 2015 (Pub. L. No. 114-74; 129 Stat. 599), requires the penalty amount to be adjusted annually after the Form 5500 and its schedules, attachments, and instructions are published for filing, be sure to check </w:t>
      </w:r>
      <w:r w:rsidRPr="006E18B4">
        <w:rPr>
          <w:rFonts w:ascii="Helvetica" w:hAnsi="Helvetica" w:cs="Helvetica"/>
          <w:sz w:val="18"/>
          <w:szCs w:val="18"/>
        </w:rPr>
        <w:t xml:space="preserve">DOL’s website for any possible required inflation adjustments of the maximum penalty amount that may have been published in the Federal Register after the instructions have been posted. </w:t>
      </w:r>
    </w:p>
    <w:p w:rsidRPr="00AE1ECB" w:rsidR="008D4C81" w:rsidP="00155E7B" w:rsidRDefault="008D4C81" w14:paraId="244C7D20" w14:textId="22CFFC78">
      <w:pPr>
        <w:widowControl w:val="0"/>
        <w:autoSpaceDE w:val="0"/>
        <w:autoSpaceDN w:val="0"/>
        <w:adjustRightInd w:val="0"/>
        <w:spacing w:line="240" w:lineRule="auto"/>
        <w:ind w:firstLine="187"/>
        <w:rPr>
          <w:rFonts w:ascii="Helvetica" w:hAnsi="Helvetica" w:cs="Helvetica"/>
          <w:color w:val="000000"/>
          <w:sz w:val="18"/>
          <w:szCs w:val="18"/>
        </w:rPr>
      </w:pPr>
      <w:r w:rsidRPr="00AE1ECB">
        <w:rPr>
          <w:rFonts w:ascii="Helvetica" w:hAnsi="Helvetica" w:cs="Helvetica"/>
          <w:color w:val="000000"/>
          <w:sz w:val="18"/>
          <w:szCs w:val="18"/>
        </w:rPr>
        <w:t>2. A penalty of $25</w:t>
      </w:r>
      <w:r w:rsidR="0077404E">
        <w:rPr>
          <w:rFonts w:ascii="Helvetica" w:hAnsi="Helvetica" w:cs="Helvetica"/>
          <w:color w:val="000000"/>
          <w:sz w:val="18"/>
          <w:szCs w:val="18"/>
        </w:rPr>
        <w:t>0</w:t>
      </w:r>
      <w:r w:rsidRPr="00AE1ECB">
        <w:rPr>
          <w:rFonts w:ascii="Helvetica" w:hAnsi="Helvetica" w:cs="Helvetica"/>
          <w:color w:val="000000"/>
          <w:sz w:val="18"/>
          <w:szCs w:val="18"/>
        </w:rPr>
        <w:t xml:space="preserve"> a day (up to $15</w:t>
      </w:r>
      <w:r w:rsidR="0077404E">
        <w:rPr>
          <w:rFonts w:ascii="Helvetica" w:hAnsi="Helvetica" w:cs="Helvetica"/>
          <w:color w:val="000000"/>
          <w:sz w:val="18"/>
          <w:szCs w:val="18"/>
        </w:rPr>
        <w:t>0</w:t>
      </w:r>
      <w:r w:rsidRPr="00AE1ECB">
        <w:rPr>
          <w:rFonts w:ascii="Helvetica" w:hAnsi="Helvetica" w:cs="Helvetica"/>
          <w:color w:val="000000"/>
          <w:sz w:val="18"/>
          <w:szCs w:val="18"/>
        </w:rPr>
        <w:t>,000) for not filing returns for certain plans of deferred compensation, trusts and annuities, and bond purchase plans by the due date(s). See Code section 6652(e).</w:t>
      </w:r>
    </w:p>
    <w:p w:rsidRPr="00AE1ECB" w:rsidR="00E160BE" w:rsidP="002D59B6" w:rsidRDefault="008D4C81" w14:paraId="244C7D21" w14:textId="77777777">
      <w:pPr>
        <w:widowControl w:val="0"/>
        <w:autoSpaceDE w:val="0"/>
        <w:autoSpaceDN w:val="0"/>
        <w:adjustRightInd w:val="0"/>
        <w:spacing w:line="240" w:lineRule="auto"/>
        <w:ind w:firstLine="187"/>
        <w:rPr>
          <w:rFonts w:ascii="Helvetica" w:hAnsi="Helvetica" w:cs="Helvetica"/>
          <w:color w:val="000000"/>
          <w:sz w:val="18"/>
          <w:szCs w:val="18"/>
        </w:rPr>
      </w:pPr>
      <w:r w:rsidRPr="00AE1ECB">
        <w:rPr>
          <w:rFonts w:ascii="Helvetica" w:hAnsi="Helvetica" w:cs="Helvetica"/>
          <w:color w:val="000000"/>
          <w:sz w:val="18"/>
          <w:szCs w:val="18"/>
        </w:rPr>
        <w:t>3. A penalty of $1,000</w:t>
      </w:r>
      <w:r w:rsidRPr="00AE1ECB" w:rsidR="004A169C">
        <w:rPr>
          <w:rFonts w:ascii="Helvetica" w:hAnsi="Helvetica" w:cs="Helvetica"/>
          <w:color w:val="000000"/>
          <w:sz w:val="18"/>
          <w:szCs w:val="18"/>
        </w:rPr>
        <w:t xml:space="preserve"> for</w:t>
      </w:r>
      <w:r w:rsidRPr="00AE1ECB" w:rsidR="004A169C">
        <w:t xml:space="preserve"> </w:t>
      </w:r>
      <w:r w:rsidRPr="00AE1ECB" w:rsidR="004A169C">
        <w:rPr>
          <w:rFonts w:ascii="Helvetica" w:hAnsi="Helvetica" w:cs="Helvetica"/>
          <w:color w:val="000000"/>
          <w:sz w:val="18"/>
          <w:szCs w:val="18"/>
        </w:rPr>
        <w:t xml:space="preserve">each failure </w:t>
      </w:r>
      <w:r w:rsidRPr="00AE1ECB" w:rsidR="00087300">
        <w:rPr>
          <w:rFonts w:ascii="Helvetica" w:hAnsi="Helvetica" w:cs="Helvetica"/>
          <w:color w:val="000000"/>
          <w:sz w:val="18"/>
          <w:szCs w:val="18"/>
        </w:rPr>
        <w:t>to file</w:t>
      </w:r>
      <w:r w:rsidRPr="00AE1ECB">
        <w:rPr>
          <w:rFonts w:ascii="Helvetica" w:hAnsi="Helvetica" w:cs="Helvetica"/>
          <w:color w:val="000000"/>
          <w:sz w:val="18"/>
          <w:szCs w:val="18"/>
        </w:rPr>
        <w:t xml:space="preserve"> an actuarial statement (Schedule MB (Form 5500) or Schedule SB (Form 5500)) required by the applicable instructions</w:t>
      </w:r>
      <w:r w:rsidRPr="00AE1ECB" w:rsidR="00E5740B">
        <w:rPr>
          <w:rFonts w:ascii="Helvetica" w:hAnsi="Helvetica" w:cs="Helvetica"/>
          <w:color w:val="000000"/>
          <w:sz w:val="18"/>
          <w:szCs w:val="18"/>
        </w:rPr>
        <w:t>. See Code section 6692.</w:t>
      </w:r>
    </w:p>
    <w:p w:rsidRPr="00AE1ECB" w:rsidR="008D4C81" w:rsidP="0063377C" w:rsidRDefault="008D4C81" w14:paraId="244C7D22" w14:textId="77777777">
      <w:pPr>
        <w:widowControl w:val="0"/>
        <w:autoSpaceDE w:val="0"/>
        <w:autoSpaceDN w:val="0"/>
        <w:adjustRightInd w:val="0"/>
        <w:spacing w:before="60" w:line="240" w:lineRule="auto"/>
        <w:ind w:firstLine="0"/>
        <w:rPr>
          <w:rFonts w:ascii="Helvetica" w:hAnsi="Helvetica" w:cs="Helvetica"/>
          <w:b/>
          <w:color w:val="000000"/>
          <w:sz w:val="20"/>
          <w:szCs w:val="20"/>
        </w:rPr>
      </w:pPr>
      <w:r w:rsidRPr="00AE1ECB">
        <w:rPr>
          <w:rFonts w:ascii="Helvetica" w:hAnsi="Helvetica" w:cs="Helvetica"/>
          <w:b/>
          <w:color w:val="000000"/>
          <w:sz w:val="20"/>
          <w:szCs w:val="20"/>
        </w:rPr>
        <w:t>Other Penalties</w:t>
      </w:r>
    </w:p>
    <w:p w:rsidRPr="00AE1ECB" w:rsidR="008D4C81" w:rsidP="00155E7B" w:rsidRDefault="008D4C81" w14:paraId="244C7D23" w14:textId="77777777">
      <w:pPr>
        <w:widowControl w:val="0"/>
        <w:autoSpaceDE w:val="0"/>
        <w:autoSpaceDN w:val="0"/>
        <w:adjustRightInd w:val="0"/>
        <w:spacing w:line="240" w:lineRule="auto"/>
        <w:ind w:firstLine="187"/>
        <w:rPr>
          <w:rFonts w:ascii="Helvetica" w:hAnsi="Helvetica" w:cs="Helvetica"/>
          <w:color w:val="000000"/>
          <w:w w:val="90"/>
          <w:sz w:val="18"/>
          <w:szCs w:val="18"/>
        </w:rPr>
      </w:pPr>
      <w:r w:rsidRPr="00AE1ECB">
        <w:rPr>
          <w:rFonts w:ascii="Helvetica" w:hAnsi="Helvetica" w:cs="Helvetica"/>
          <w:color w:val="000000"/>
          <w:sz w:val="18"/>
          <w:szCs w:val="18"/>
        </w:rPr>
        <w:t>1.</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Any individual who willfully violates any provision of Part 1 of Title I of ERISA shall on conviction be fined not more than $100,000 or imprisoned not more than 10 years, or both. See ERISA section 501</w:t>
      </w:r>
      <w:r w:rsidRPr="00AE1ECB">
        <w:rPr>
          <w:rFonts w:ascii="Helvetica" w:hAnsi="Helvetica" w:cs="Helvetica"/>
          <w:color w:val="000000"/>
          <w:w w:val="90"/>
          <w:sz w:val="18"/>
          <w:szCs w:val="18"/>
        </w:rPr>
        <w:t>.</w:t>
      </w:r>
    </w:p>
    <w:p w:rsidR="008D4C81" w:rsidP="00155E7B" w:rsidRDefault="008D4C81" w14:paraId="244C7D24" w14:textId="77777777">
      <w:pPr>
        <w:widowControl w:val="0"/>
        <w:tabs>
          <w:tab w:val="clear" w:pos="432"/>
        </w:tabs>
        <w:autoSpaceDE w:val="0"/>
        <w:autoSpaceDN w:val="0"/>
        <w:adjustRightInd w:val="0"/>
        <w:spacing w:line="240" w:lineRule="auto"/>
        <w:ind w:firstLine="187"/>
        <w:rPr>
          <w:rFonts w:ascii="Helvetica" w:hAnsi="Helvetica" w:cs="Helvetica"/>
          <w:color w:val="000000"/>
          <w:sz w:val="18"/>
          <w:szCs w:val="18"/>
        </w:rPr>
      </w:pPr>
      <w:r w:rsidRPr="00AE1ECB">
        <w:rPr>
          <w:rFonts w:ascii="Helvetica" w:hAnsi="Helvetica" w:cs="Helvetica"/>
          <w:color w:val="000000"/>
          <w:sz w:val="18"/>
          <w:szCs w:val="18"/>
        </w:rPr>
        <w:t>2. A penalty up to $10,000, five (5) years imprisonment, or</w:t>
      </w:r>
      <w:r w:rsidRPr="00AE1ECB">
        <w:rPr>
          <w:rFonts w:ascii="Helvetica" w:hAnsi="Helvetica" w:cs="Helvetica"/>
          <w:color w:val="000000"/>
          <w:w w:val="86"/>
          <w:sz w:val="18"/>
          <w:szCs w:val="18"/>
        </w:rPr>
        <w:t xml:space="preserve"> </w:t>
      </w:r>
      <w:r w:rsidRPr="00AE1ECB">
        <w:rPr>
          <w:rFonts w:ascii="Helvetica" w:hAnsi="Helvetica" w:cs="Helvetica"/>
          <w:color w:val="000000"/>
          <w:sz w:val="18"/>
          <w:szCs w:val="18"/>
        </w:rPr>
        <w:t>both, may be imposed for making any false statement or representation of fact, knowing it to be false, or for knowingly concealing or not disclosing any fact required by ERISA. See section 1027, Title 18, U.S. Code, as amended by section 111 of ERISA.</w:t>
      </w:r>
    </w:p>
    <w:p w:rsidRPr="00AE1ECB" w:rsidR="00ED638A" w:rsidP="00155E7B" w:rsidRDefault="00ED638A" w14:paraId="244C7D25" w14:textId="77777777">
      <w:pPr>
        <w:widowControl w:val="0"/>
        <w:tabs>
          <w:tab w:val="clear" w:pos="432"/>
        </w:tabs>
        <w:autoSpaceDE w:val="0"/>
        <w:autoSpaceDN w:val="0"/>
        <w:adjustRightInd w:val="0"/>
        <w:spacing w:line="240" w:lineRule="auto"/>
        <w:ind w:firstLine="187"/>
        <w:rPr>
          <w:rFonts w:ascii="Helvetica" w:hAnsi="Helvetica" w:cs="Helvetica"/>
          <w:color w:val="000000"/>
          <w:sz w:val="18"/>
          <w:szCs w:val="18"/>
        </w:rPr>
      </w:pPr>
    </w:p>
    <w:p w:rsidRPr="00AE1ECB" w:rsidR="008D4C81" w:rsidP="0063377C" w:rsidRDefault="008D4C81" w14:paraId="244C7D26" w14:textId="77777777">
      <w:pPr>
        <w:widowControl w:val="0"/>
        <w:pBdr>
          <w:top w:val="single" w:color="auto" w:sz="18" w:space="5"/>
        </w:pBdr>
        <w:autoSpaceDE w:val="0"/>
        <w:autoSpaceDN w:val="0"/>
        <w:adjustRightInd w:val="0"/>
        <w:spacing w:before="60" w:line="240" w:lineRule="auto"/>
        <w:ind w:firstLine="0"/>
        <w:rPr>
          <w:rFonts w:ascii="Helvetica" w:hAnsi="Helvetica" w:cs="Helvetica"/>
          <w:b/>
          <w:bCs/>
          <w:color w:val="000000"/>
          <w:sz w:val="26"/>
          <w:szCs w:val="26"/>
        </w:rPr>
      </w:pPr>
      <w:r w:rsidRPr="00AE1ECB">
        <w:rPr>
          <w:rFonts w:ascii="Helvetica" w:hAnsi="Helvetica" w:cs="Helvetica"/>
          <w:b/>
          <w:bCs/>
          <w:color w:val="000000"/>
          <w:sz w:val="26"/>
          <w:szCs w:val="26"/>
        </w:rPr>
        <w:t>Section</w:t>
      </w:r>
      <w:r w:rsidRPr="00AE1ECB">
        <w:rPr>
          <w:rFonts w:ascii="Helvetica" w:hAnsi="Helvetica" w:cs="Helvetica"/>
          <w:b/>
          <w:bCs/>
          <w:color w:val="000000"/>
          <w:spacing w:val="1"/>
          <w:sz w:val="26"/>
          <w:szCs w:val="26"/>
        </w:rPr>
        <w:t xml:space="preserve"> </w:t>
      </w:r>
      <w:r w:rsidRPr="00AE1ECB">
        <w:rPr>
          <w:rFonts w:ascii="Helvetica" w:hAnsi="Helvetica" w:cs="Helvetica"/>
          <w:b/>
          <w:bCs/>
          <w:color w:val="000000"/>
          <w:sz w:val="26"/>
          <w:szCs w:val="26"/>
        </w:rPr>
        <w:t>4:</w:t>
      </w:r>
      <w:r w:rsidRPr="00AE1ECB">
        <w:rPr>
          <w:rFonts w:ascii="Helvetica" w:hAnsi="Helvetica" w:cs="Helvetica"/>
          <w:b/>
          <w:bCs/>
          <w:color w:val="000000"/>
          <w:spacing w:val="1"/>
          <w:sz w:val="26"/>
          <w:szCs w:val="26"/>
        </w:rPr>
        <w:t xml:space="preserve"> </w:t>
      </w:r>
      <w:r w:rsidRPr="00AE1ECB">
        <w:rPr>
          <w:rFonts w:ascii="Helvetica" w:hAnsi="Helvetica" w:cs="Helvetica"/>
          <w:b/>
          <w:bCs/>
          <w:color w:val="000000"/>
          <w:sz w:val="26"/>
          <w:szCs w:val="26"/>
        </w:rPr>
        <w:t>What</w:t>
      </w:r>
      <w:r w:rsidRPr="00AE1ECB">
        <w:rPr>
          <w:rFonts w:ascii="Helvetica" w:hAnsi="Helvetica" w:cs="Helvetica"/>
          <w:b/>
          <w:bCs/>
          <w:color w:val="000000"/>
          <w:spacing w:val="1"/>
          <w:sz w:val="26"/>
          <w:szCs w:val="26"/>
        </w:rPr>
        <w:t xml:space="preserve"> </w:t>
      </w:r>
      <w:proofErr w:type="gramStart"/>
      <w:r w:rsidRPr="00AE1ECB">
        <w:rPr>
          <w:rFonts w:ascii="Helvetica" w:hAnsi="Helvetica" w:cs="Helvetica"/>
          <w:b/>
          <w:bCs/>
          <w:color w:val="000000"/>
          <w:sz w:val="26"/>
          <w:szCs w:val="26"/>
        </w:rPr>
        <w:t>To</w:t>
      </w:r>
      <w:proofErr w:type="gramEnd"/>
      <w:r w:rsidRPr="00AE1ECB">
        <w:rPr>
          <w:rFonts w:ascii="Helvetica" w:hAnsi="Helvetica" w:cs="Helvetica"/>
          <w:b/>
          <w:bCs/>
          <w:color w:val="000000"/>
          <w:spacing w:val="1"/>
          <w:sz w:val="26"/>
          <w:szCs w:val="26"/>
        </w:rPr>
        <w:t xml:space="preserve"> </w:t>
      </w:r>
      <w:r w:rsidRPr="00AE1ECB">
        <w:rPr>
          <w:rFonts w:ascii="Helvetica" w:hAnsi="Helvetica" w:cs="Helvetica"/>
          <w:b/>
          <w:bCs/>
          <w:color w:val="000000"/>
          <w:sz w:val="26"/>
          <w:szCs w:val="26"/>
        </w:rPr>
        <w:t>File</w:t>
      </w:r>
    </w:p>
    <w:p w:rsidRPr="00AE1ECB" w:rsidR="008D4C81" w:rsidP="0063377C" w:rsidRDefault="008D4C81" w14:paraId="244C7D27" w14:textId="77777777">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color w:val="000000"/>
          <w:sz w:val="18"/>
          <w:szCs w:val="18"/>
        </w:rPr>
        <w:t xml:space="preserve">The Form 5500 reporting requirements vary depending on whether the Form 5500 is being filed for a ‘‘large plan,’’ a ‘‘small plan,’’ and/or a DFE, and on the </w:t>
      </w:r>
      <w:proofErr w:type="gramStart"/>
      <w:r w:rsidRPr="00AE1ECB">
        <w:rPr>
          <w:rFonts w:ascii="Helvetica" w:hAnsi="Helvetica" w:cs="Helvetica"/>
          <w:color w:val="000000"/>
          <w:sz w:val="18"/>
          <w:szCs w:val="18"/>
        </w:rPr>
        <w:t>particular type of plan</w:t>
      </w:r>
      <w:proofErr w:type="gramEnd"/>
      <w:r w:rsidRPr="00AE1ECB">
        <w:rPr>
          <w:rFonts w:ascii="Helvetica" w:hAnsi="Helvetica" w:cs="Helvetica"/>
          <w:color w:val="000000"/>
          <w:sz w:val="18"/>
          <w:szCs w:val="18"/>
        </w:rPr>
        <w:t xml:space="preserve"> or DFE involved (e.g., welfare plan, pension plan, common/collective trust (CCT), pooled separate account (PSA), master trust investment account (MTIA), 103-12 IE, or group insurance arrangement (GIA)).</w:t>
      </w:r>
    </w:p>
    <w:p w:rsidRPr="00AE1ECB" w:rsidR="008D4C81" w:rsidP="0063377C" w:rsidRDefault="008D4C81" w14:paraId="244C7D28" w14:textId="77777777">
      <w:pPr>
        <w:widowControl w:val="0"/>
        <w:tabs>
          <w:tab w:val="clear" w:pos="432"/>
        </w:tabs>
        <w:autoSpaceDE w:val="0"/>
        <w:autoSpaceDN w:val="0"/>
        <w:adjustRightInd w:val="0"/>
        <w:spacing w:before="60" w:line="240" w:lineRule="auto"/>
        <w:ind w:firstLine="187"/>
        <w:rPr>
          <w:rFonts w:ascii="Helvetica" w:hAnsi="Helvetica" w:cs="Helvetica"/>
          <w:color w:val="000000"/>
          <w:sz w:val="18"/>
          <w:szCs w:val="18"/>
        </w:rPr>
      </w:pPr>
      <w:r w:rsidRPr="00AE1ECB">
        <w:rPr>
          <w:rFonts w:ascii="Helvetica" w:hAnsi="Helvetica" w:cs="Helvetica"/>
          <w:color w:val="000000"/>
          <w:sz w:val="18"/>
          <w:szCs w:val="18"/>
        </w:rPr>
        <w:t xml:space="preserve">The instructions below provide detailed information about each of the Form 5500 </w:t>
      </w:r>
      <w:proofErr w:type="gramStart"/>
      <w:r w:rsidRPr="00AE1ECB">
        <w:rPr>
          <w:rFonts w:ascii="Helvetica" w:hAnsi="Helvetica" w:cs="Helvetica"/>
          <w:color w:val="000000"/>
          <w:sz w:val="18"/>
          <w:szCs w:val="18"/>
        </w:rPr>
        <w:t>schedules</w:t>
      </w:r>
      <w:proofErr w:type="gramEnd"/>
      <w:r w:rsidRPr="00AE1ECB">
        <w:rPr>
          <w:rFonts w:ascii="Helvetica" w:hAnsi="Helvetica" w:cs="Helvetica"/>
          <w:color w:val="000000"/>
          <w:sz w:val="18"/>
          <w:szCs w:val="18"/>
        </w:rPr>
        <w:t xml:space="preserve"> and which plans and DFEs are required to file them.</w:t>
      </w:r>
    </w:p>
    <w:p w:rsidRPr="00AE1ECB" w:rsidR="008D4C81" w:rsidP="0063377C" w:rsidRDefault="008D4C81" w14:paraId="244C7D29" w14:textId="77777777">
      <w:pPr>
        <w:widowControl w:val="0"/>
        <w:tabs>
          <w:tab w:val="clear" w:pos="432"/>
        </w:tabs>
        <w:autoSpaceDE w:val="0"/>
        <w:autoSpaceDN w:val="0"/>
        <w:adjustRightInd w:val="0"/>
        <w:spacing w:before="60" w:line="240" w:lineRule="auto"/>
        <w:ind w:firstLine="187"/>
        <w:rPr>
          <w:rFonts w:ascii="Helvetica" w:hAnsi="Helvetica" w:cs="Helvetica"/>
          <w:color w:val="000000"/>
          <w:sz w:val="18"/>
          <w:szCs w:val="18"/>
        </w:rPr>
      </w:pPr>
      <w:r w:rsidRPr="00AE1ECB">
        <w:rPr>
          <w:rFonts w:ascii="Helvetica" w:hAnsi="Helvetica" w:cs="Helvetica"/>
          <w:color w:val="000000"/>
          <w:sz w:val="18"/>
          <w:szCs w:val="18"/>
        </w:rPr>
        <w:t>The schedules are grouped in the instructions by type:</w:t>
      </w:r>
      <w:r w:rsidRPr="00AE1ECB" w:rsidR="008D0F5F">
        <w:rPr>
          <w:rFonts w:ascii="Helvetica" w:hAnsi="Helvetica" w:cs="Helvetica"/>
          <w:color w:val="000000"/>
          <w:sz w:val="18"/>
          <w:szCs w:val="18"/>
        </w:rPr>
        <w:t xml:space="preserve">    </w:t>
      </w:r>
      <w:proofErr w:type="gramStart"/>
      <w:r w:rsidRPr="00AE1ECB" w:rsidR="008D0F5F">
        <w:rPr>
          <w:rFonts w:ascii="Helvetica" w:hAnsi="Helvetica" w:cs="Helvetica"/>
          <w:color w:val="000000"/>
          <w:sz w:val="18"/>
          <w:szCs w:val="18"/>
        </w:rPr>
        <w:t xml:space="preserve">   </w:t>
      </w:r>
      <w:r w:rsidRPr="00AE1ECB">
        <w:rPr>
          <w:rFonts w:ascii="Helvetica" w:hAnsi="Helvetica" w:cs="Helvetica"/>
          <w:b/>
          <w:color w:val="000000"/>
          <w:sz w:val="18"/>
          <w:szCs w:val="18"/>
        </w:rPr>
        <w:t>(</w:t>
      </w:r>
      <w:proofErr w:type="gramEnd"/>
      <w:r w:rsidRPr="00AE1ECB">
        <w:rPr>
          <w:rFonts w:ascii="Helvetica" w:hAnsi="Helvetica" w:cs="Helvetica"/>
          <w:b/>
          <w:color w:val="000000"/>
          <w:sz w:val="18"/>
          <w:szCs w:val="18"/>
        </w:rPr>
        <w:t xml:space="preserve">1) </w:t>
      </w:r>
      <w:r w:rsidRPr="00AE1ECB">
        <w:rPr>
          <w:rFonts w:ascii="Helvetica" w:hAnsi="Helvetica" w:cs="Helvetica"/>
          <w:color w:val="000000"/>
          <w:sz w:val="18"/>
          <w:szCs w:val="18"/>
        </w:rPr>
        <w:t xml:space="preserve">Pension Benefit Schedules and </w:t>
      </w:r>
      <w:r w:rsidRPr="00AE1ECB">
        <w:rPr>
          <w:rFonts w:ascii="Helvetica" w:hAnsi="Helvetica" w:cs="Helvetica"/>
          <w:b/>
          <w:color w:val="000000"/>
          <w:sz w:val="18"/>
          <w:szCs w:val="18"/>
        </w:rPr>
        <w:t>(2)</w:t>
      </w:r>
      <w:r w:rsidRPr="00AE1ECB">
        <w:rPr>
          <w:rFonts w:ascii="Helvetica" w:hAnsi="Helvetica" w:cs="Helvetica"/>
          <w:color w:val="000000"/>
          <w:sz w:val="18"/>
          <w:szCs w:val="18"/>
        </w:rPr>
        <w:t xml:space="preserve"> General Schedules. Each schedule is listed separately with a description of the subject matter covered by the schedule and the plans and DFEs that are required to file the schedule.</w:t>
      </w:r>
    </w:p>
    <w:p w:rsidRPr="00AE1ECB" w:rsidR="008D4C81" w:rsidP="0063377C" w:rsidRDefault="008D4C81" w14:paraId="244C7D2A" w14:textId="77777777">
      <w:pPr>
        <w:widowControl w:val="0"/>
        <w:tabs>
          <w:tab w:val="clear" w:pos="432"/>
        </w:tabs>
        <w:autoSpaceDE w:val="0"/>
        <w:autoSpaceDN w:val="0"/>
        <w:adjustRightInd w:val="0"/>
        <w:spacing w:before="60" w:line="240" w:lineRule="auto"/>
        <w:ind w:firstLine="187"/>
        <w:rPr>
          <w:rFonts w:ascii="Helvetica" w:hAnsi="Helvetica" w:cs="Helvetica"/>
          <w:color w:val="000000"/>
          <w:sz w:val="18"/>
          <w:szCs w:val="18"/>
        </w:rPr>
      </w:pPr>
      <w:r w:rsidRPr="00AE1ECB">
        <w:rPr>
          <w:rFonts w:ascii="Helvetica" w:hAnsi="Helvetica" w:cs="Helvetica"/>
          <w:color w:val="000000"/>
          <w:sz w:val="18"/>
          <w:szCs w:val="18"/>
        </w:rPr>
        <w:t xml:space="preserve">Filing requirements also are listed by type of filer: </w:t>
      </w:r>
      <w:r w:rsidRPr="00AE1ECB" w:rsidR="008D0F5F">
        <w:rPr>
          <w:rFonts w:ascii="Helvetica" w:hAnsi="Helvetica" w:cs="Helvetica"/>
          <w:color w:val="000000"/>
          <w:sz w:val="18"/>
          <w:szCs w:val="18"/>
        </w:rPr>
        <w:t xml:space="preserve">           </w:t>
      </w:r>
      <w:proofErr w:type="gramStart"/>
      <w:r w:rsidRPr="00AE1ECB" w:rsidR="008D0F5F">
        <w:rPr>
          <w:rFonts w:ascii="Helvetica" w:hAnsi="Helvetica" w:cs="Helvetica"/>
          <w:color w:val="000000"/>
          <w:sz w:val="18"/>
          <w:szCs w:val="18"/>
        </w:rPr>
        <w:t xml:space="preserve">   </w:t>
      </w:r>
      <w:r w:rsidRPr="00AE1ECB">
        <w:rPr>
          <w:rFonts w:ascii="Helvetica" w:hAnsi="Helvetica" w:cs="Helvetica"/>
          <w:b/>
          <w:color w:val="000000"/>
          <w:sz w:val="18"/>
          <w:szCs w:val="18"/>
        </w:rPr>
        <w:t>(</w:t>
      </w:r>
      <w:proofErr w:type="gramEnd"/>
      <w:r w:rsidRPr="00AE1ECB">
        <w:rPr>
          <w:rFonts w:ascii="Helvetica" w:hAnsi="Helvetica" w:cs="Helvetica"/>
          <w:b/>
          <w:color w:val="000000"/>
          <w:sz w:val="18"/>
          <w:szCs w:val="18"/>
        </w:rPr>
        <w:t>1)</w:t>
      </w:r>
      <w:r w:rsidRPr="00AE1ECB">
        <w:rPr>
          <w:rFonts w:ascii="Helvetica" w:hAnsi="Helvetica" w:cs="Helvetica"/>
          <w:color w:val="000000"/>
          <w:sz w:val="18"/>
          <w:szCs w:val="18"/>
        </w:rPr>
        <w:t xml:space="preserve"> Pension Benefit Plan Filing Requirements; </w:t>
      </w:r>
      <w:r w:rsidRPr="00AE1ECB">
        <w:rPr>
          <w:rFonts w:ascii="Helvetica" w:hAnsi="Helvetica" w:cs="Helvetica"/>
          <w:b/>
          <w:color w:val="000000"/>
          <w:sz w:val="18"/>
          <w:szCs w:val="18"/>
        </w:rPr>
        <w:t>(2)</w:t>
      </w:r>
      <w:r w:rsidRPr="00AE1ECB">
        <w:rPr>
          <w:rFonts w:ascii="Helvetica" w:hAnsi="Helvetica" w:cs="Helvetica"/>
          <w:color w:val="000000"/>
          <w:sz w:val="18"/>
          <w:szCs w:val="18"/>
        </w:rPr>
        <w:t xml:space="preserve"> Welfare Benefit Plan Filing Requirements; and </w:t>
      </w:r>
      <w:r w:rsidRPr="00AE1ECB">
        <w:rPr>
          <w:rFonts w:ascii="Helvetica" w:hAnsi="Helvetica" w:cs="Helvetica"/>
          <w:b/>
          <w:color w:val="000000"/>
          <w:sz w:val="18"/>
          <w:szCs w:val="18"/>
        </w:rPr>
        <w:t>(3)</w:t>
      </w:r>
      <w:r w:rsidRPr="00AE1ECB">
        <w:rPr>
          <w:rFonts w:ascii="Helvetica" w:hAnsi="Helvetica" w:cs="Helvetica"/>
          <w:color w:val="000000"/>
          <w:sz w:val="18"/>
          <w:szCs w:val="18"/>
        </w:rPr>
        <w:t xml:space="preserve"> DFE Filing Requirements. For each filer type there is a separate list of the schedules that must be filed with the Form 5500 (including where applicable, separate lists for large plan filers, small plan filers, and different types of DFEs).</w:t>
      </w:r>
    </w:p>
    <w:p w:rsidRPr="00AE1ECB" w:rsidR="008D4C81" w:rsidP="0063377C" w:rsidRDefault="008D4C81" w14:paraId="244C7D2B" w14:textId="77777777">
      <w:pPr>
        <w:widowControl w:val="0"/>
        <w:tabs>
          <w:tab w:val="clear" w:pos="432"/>
        </w:tabs>
        <w:autoSpaceDE w:val="0"/>
        <w:autoSpaceDN w:val="0"/>
        <w:adjustRightInd w:val="0"/>
        <w:spacing w:before="60" w:line="240" w:lineRule="auto"/>
        <w:ind w:firstLine="187"/>
        <w:rPr>
          <w:rFonts w:ascii="Helvetica" w:hAnsi="Helvetica" w:cs="Helvetica"/>
          <w:color w:val="000000"/>
          <w:sz w:val="18"/>
          <w:szCs w:val="18"/>
        </w:rPr>
      </w:pPr>
      <w:r w:rsidRPr="00AE1ECB">
        <w:rPr>
          <w:rFonts w:ascii="Helvetica" w:hAnsi="Helvetica" w:cs="Helvetica"/>
          <w:color w:val="000000"/>
          <w:sz w:val="18"/>
          <w:szCs w:val="18"/>
        </w:rPr>
        <w:t>The filing requirements also are summarized in a “</w:t>
      </w:r>
      <w:r w:rsidRPr="00AE1ECB">
        <w:rPr>
          <w:rFonts w:ascii="Helvetica" w:hAnsi="Helvetica" w:cs="Helvetica"/>
          <w:i/>
          <w:color w:val="000000"/>
          <w:sz w:val="18"/>
          <w:szCs w:val="18"/>
        </w:rPr>
        <w:t>Quick Reference Chart of Form 5500, Schedules, and Attachments</w:t>
      </w:r>
      <w:r w:rsidRPr="00AE1ECB">
        <w:rPr>
          <w:rFonts w:ascii="Helvetica" w:hAnsi="Helvetica" w:cs="Helvetica"/>
          <w:color w:val="000000"/>
          <w:sz w:val="18"/>
          <w:szCs w:val="18"/>
        </w:rPr>
        <w:t>.”</w:t>
      </w:r>
    </w:p>
    <w:p w:rsidRPr="00AE1ECB" w:rsidR="008D4C81" w:rsidP="0063377C" w:rsidRDefault="008D4C81" w14:paraId="244C7D2C" w14:textId="77777777">
      <w:pPr>
        <w:widowControl w:val="0"/>
        <w:tabs>
          <w:tab w:val="clear" w:pos="432"/>
        </w:tabs>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Generally, a return/report filed for a pension benefit plan or welfare benefit plan that covered fewer than 100 participants as of the beginning of the plan year should be completed following the requirements below for a “small plan,” and a return/report filed for a plan that covered 100 or more participants as of the beginning of the plan year should be completed following the requirements below for a “large plan.”</w:t>
      </w:r>
    </w:p>
    <w:p w:rsidRPr="00AE1ECB" w:rsidR="008D4C81" w:rsidP="0063377C" w:rsidRDefault="008D4C81" w14:paraId="244C7D2D" w14:textId="77777777">
      <w:pPr>
        <w:widowControl w:val="0"/>
        <w:tabs>
          <w:tab w:val="clear" w:pos="432"/>
        </w:tabs>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Use the number of participants required to be entered in line 5 of the Form 5500 to determine whether a plan is a “small plan” or “large plan.”</w:t>
      </w:r>
    </w:p>
    <w:p w:rsidRPr="00AE1ECB" w:rsidR="008D4C81" w:rsidP="0063377C" w:rsidRDefault="008D4C81" w14:paraId="244C7D2E" w14:textId="77777777">
      <w:pPr>
        <w:widowControl w:val="0"/>
        <w:tabs>
          <w:tab w:val="clear" w:pos="432"/>
        </w:tabs>
        <w:autoSpaceDE w:val="0"/>
        <w:autoSpaceDN w:val="0"/>
        <w:adjustRightInd w:val="0"/>
        <w:spacing w:before="60" w:line="240" w:lineRule="auto"/>
        <w:ind w:firstLine="0"/>
        <w:rPr>
          <w:rFonts w:ascii="Helvetica" w:hAnsi="Helvetica" w:cs="Helvetica"/>
          <w:color w:val="000000"/>
          <w:sz w:val="20"/>
          <w:szCs w:val="18"/>
        </w:rPr>
      </w:pPr>
      <w:r w:rsidRPr="00AE1ECB">
        <w:rPr>
          <w:rFonts w:ascii="Helvetica" w:hAnsi="Helvetica" w:cs="Helvetica"/>
          <w:b/>
          <w:color w:val="000000"/>
          <w:sz w:val="20"/>
          <w:szCs w:val="18"/>
        </w:rPr>
        <w:t>Exceptions</w:t>
      </w:r>
      <w:r w:rsidRPr="00AE1ECB">
        <w:rPr>
          <w:rFonts w:ascii="Helvetica" w:hAnsi="Helvetica" w:cs="Helvetica"/>
          <w:color w:val="000000"/>
          <w:sz w:val="20"/>
          <w:szCs w:val="18"/>
        </w:rPr>
        <w:t>:</w:t>
      </w:r>
    </w:p>
    <w:p w:rsidRPr="00AE1ECB" w:rsidR="008D4C81" w:rsidP="0063377C" w:rsidRDefault="008D4C81" w14:paraId="244C7D2F" w14:textId="42852FE7">
      <w:pPr>
        <w:widowControl w:val="0"/>
        <w:tabs>
          <w:tab w:val="clear" w:pos="432"/>
        </w:tabs>
        <w:autoSpaceDE w:val="0"/>
        <w:autoSpaceDN w:val="0"/>
        <w:adjustRightInd w:val="0"/>
        <w:spacing w:before="60" w:line="240" w:lineRule="auto"/>
        <w:ind w:firstLine="216"/>
        <w:rPr>
          <w:rFonts w:ascii="Helvetica" w:hAnsi="Helvetica" w:cs="Helvetica"/>
          <w:i/>
          <w:color w:val="000000"/>
          <w:sz w:val="18"/>
          <w:szCs w:val="18"/>
        </w:rPr>
      </w:pPr>
      <w:r w:rsidRPr="00AE1ECB">
        <w:rPr>
          <w:rFonts w:ascii="Helvetica" w:hAnsi="Helvetica" w:cs="Helvetica"/>
          <w:b/>
          <w:i/>
          <w:color w:val="000000"/>
          <w:sz w:val="18"/>
          <w:szCs w:val="18"/>
        </w:rPr>
        <w:t>(1)</w:t>
      </w:r>
      <w:r w:rsidRPr="00AE1ECB">
        <w:rPr>
          <w:rFonts w:ascii="Helvetica" w:hAnsi="Helvetica" w:cs="Helvetica"/>
          <w:i/>
          <w:color w:val="000000"/>
          <w:sz w:val="18"/>
          <w:szCs w:val="18"/>
        </w:rPr>
        <w:t xml:space="preserve"> </w:t>
      </w:r>
      <w:r w:rsidRPr="00AE1ECB">
        <w:rPr>
          <w:rFonts w:ascii="Helvetica" w:hAnsi="Helvetica" w:cs="Helvetica"/>
          <w:b/>
          <w:i/>
          <w:color w:val="000000"/>
          <w:sz w:val="18"/>
          <w:szCs w:val="18"/>
        </w:rPr>
        <w:t>80-120 Participant Rule:</w:t>
      </w:r>
      <w:r w:rsidRPr="00AE1ECB">
        <w:rPr>
          <w:rFonts w:ascii="Helvetica" w:hAnsi="Helvetica" w:cs="Helvetica"/>
          <w:i/>
          <w:color w:val="000000"/>
          <w:sz w:val="18"/>
          <w:szCs w:val="18"/>
        </w:rPr>
        <w:t xml:space="preserve"> If the number of participants reported on line 5 is between 80 and 120, and a Form 5500 </w:t>
      </w:r>
      <w:r w:rsidR="009F67D9">
        <w:rPr>
          <w:rFonts w:ascii="Helvetica" w:hAnsi="Helvetica" w:cs="Helvetica"/>
          <w:i/>
          <w:color w:val="000000"/>
          <w:sz w:val="18"/>
          <w:szCs w:val="18"/>
        </w:rPr>
        <w:t>A</w:t>
      </w:r>
      <w:r w:rsidRPr="00AE1ECB">
        <w:rPr>
          <w:rFonts w:ascii="Helvetica" w:hAnsi="Helvetica" w:cs="Helvetica"/>
          <w:i/>
          <w:color w:val="000000"/>
          <w:sz w:val="18"/>
          <w:szCs w:val="18"/>
        </w:rPr>
        <w:t xml:space="preserve">nnual </w:t>
      </w:r>
      <w:r w:rsidR="009F67D9">
        <w:rPr>
          <w:rFonts w:ascii="Helvetica" w:hAnsi="Helvetica" w:cs="Helvetica"/>
          <w:i/>
          <w:color w:val="000000"/>
          <w:sz w:val="18"/>
          <w:szCs w:val="18"/>
        </w:rPr>
        <w:t>R</w:t>
      </w:r>
      <w:r w:rsidRPr="00AE1ECB">
        <w:rPr>
          <w:rFonts w:ascii="Helvetica" w:hAnsi="Helvetica" w:cs="Helvetica"/>
          <w:i/>
          <w:color w:val="000000"/>
          <w:sz w:val="18"/>
          <w:szCs w:val="18"/>
        </w:rPr>
        <w:t>eturn/</w:t>
      </w:r>
      <w:r w:rsidR="009F67D9">
        <w:rPr>
          <w:rFonts w:ascii="Helvetica" w:hAnsi="Helvetica" w:cs="Helvetica"/>
          <w:i/>
          <w:color w:val="000000"/>
          <w:sz w:val="18"/>
          <w:szCs w:val="18"/>
        </w:rPr>
        <w:t>R</w:t>
      </w:r>
      <w:r w:rsidRPr="00AE1ECB">
        <w:rPr>
          <w:rFonts w:ascii="Helvetica" w:hAnsi="Helvetica" w:cs="Helvetica"/>
          <w:i/>
          <w:color w:val="000000"/>
          <w:sz w:val="18"/>
          <w:szCs w:val="18"/>
        </w:rPr>
        <w:t xml:space="preserve">eport was filed for the prior plan year, you may elect to complete the return/report in the same category (‘‘large plan’’ or ‘‘small plan’’) as was filed for the prior return/report. </w:t>
      </w:r>
      <w:r w:rsidRPr="00AE1ECB" w:rsidR="00FD14F1">
        <w:rPr>
          <w:rFonts w:ascii="Helvetica" w:hAnsi="Helvetica" w:cs="Helvetica"/>
          <w:bCs/>
          <w:i/>
          <w:color w:val="000000"/>
          <w:sz w:val="18"/>
          <w:szCs w:val="18"/>
        </w:rPr>
        <w:t xml:space="preserve">Thus, if a Form 5500-SF or a Form 5500 </w:t>
      </w:r>
      <w:r w:rsidR="009F67D9">
        <w:rPr>
          <w:rFonts w:ascii="Helvetica" w:hAnsi="Helvetica" w:cs="Helvetica"/>
          <w:bCs/>
          <w:i/>
          <w:color w:val="000000"/>
          <w:sz w:val="18"/>
          <w:szCs w:val="18"/>
        </w:rPr>
        <w:t>A</w:t>
      </w:r>
      <w:r w:rsidRPr="00AE1ECB" w:rsidR="00FD14F1">
        <w:rPr>
          <w:rFonts w:ascii="Helvetica" w:hAnsi="Helvetica" w:cs="Helvetica"/>
          <w:bCs/>
          <w:i/>
          <w:color w:val="000000"/>
          <w:sz w:val="18"/>
          <w:szCs w:val="18"/>
        </w:rPr>
        <w:t xml:space="preserve">nnual </w:t>
      </w:r>
      <w:r w:rsidR="009F67D9">
        <w:rPr>
          <w:rFonts w:ascii="Helvetica" w:hAnsi="Helvetica" w:cs="Helvetica"/>
          <w:bCs/>
          <w:i/>
          <w:color w:val="000000"/>
          <w:sz w:val="18"/>
          <w:szCs w:val="18"/>
        </w:rPr>
        <w:t>R</w:t>
      </w:r>
      <w:r w:rsidRPr="00AE1ECB" w:rsidR="00FD14F1">
        <w:rPr>
          <w:rFonts w:ascii="Helvetica" w:hAnsi="Helvetica" w:cs="Helvetica"/>
          <w:bCs/>
          <w:i/>
          <w:color w:val="000000"/>
          <w:sz w:val="18"/>
          <w:szCs w:val="18"/>
        </w:rPr>
        <w:t>eturn/</w:t>
      </w:r>
      <w:r w:rsidR="009F67D9">
        <w:rPr>
          <w:rFonts w:ascii="Helvetica" w:hAnsi="Helvetica" w:cs="Helvetica"/>
          <w:bCs/>
          <w:i/>
          <w:color w:val="000000"/>
          <w:sz w:val="18"/>
          <w:szCs w:val="18"/>
        </w:rPr>
        <w:t>R</w:t>
      </w:r>
      <w:r w:rsidRPr="00AE1ECB" w:rsidR="00FD14F1">
        <w:rPr>
          <w:rFonts w:ascii="Helvetica" w:hAnsi="Helvetica" w:cs="Helvetica"/>
          <w:bCs/>
          <w:i/>
          <w:color w:val="000000"/>
          <w:sz w:val="18"/>
          <w:szCs w:val="18"/>
        </w:rPr>
        <w:t xml:space="preserve">eport </w:t>
      </w:r>
      <w:r w:rsidRPr="00AE1ECB" w:rsidR="00FD14F1">
        <w:rPr>
          <w:rFonts w:ascii="Helvetica" w:hAnsi="Helvetica" w:cs="Helvetica"/>
          <w:bCs/>
          <w:i/>
          <w:color w:val="000000"/>
          <w:sz w:val="18"/>
          <w:szCs w:val="18"/>
        </w:rPr>
        <w:lastRenderedPageBreak/>
        <w:t xml:space="preserve">was filed for the </w:t>
      </w:r>
      <w:r w:rsidR="00BC6F5A">
        <w:rPr>
          <w:rFonts w:ascii="Helvetica" w:hAnsi="Helvetica" w:cs="Helvetica"/>
          <w:bCs/>
          <w:i/>
          <w:color w:val="000000"/>
          <w:sz w:val="18"/>
          <w:szCs w:val="18"/>
        </w:rPr>
        <w:t>20</w:t>
      </w:r>
      <w:r w:rsidR="00B470F6">
        <w:rPr>
          <w:rFonts w:ascii="Helvetica" w:hAnsi="Helvetica" w:cs="Helvetica"/>
          <w:bCs/>
          <w:i/>
          <w:color w:val="000000"/>
          <w:sz w:val="18"/>
          <w:szCs w:val="18"/>
        </w:rPr>
        <w:t>20</w:t>
      </w:r>
      <w:r w:rsidRPr="00AE1ECB" w:rsidR="00E32F98">
        <w:rPr>
          <w:rFonts w:ascii="Helvetica" w:hAnsi="Helvetica" w:cs="Helvetica"/>
          <w:bCs/>
          <w:i/>
          <w:color w:val="000000"/>
          <w:sz w:val="18"/>
          <w:szCs w:val="18"/>
        </w:rPr>
        <w:t xml:space="preserve"> </w:t>
      </w:r>
      <w:r w:rsidRPr="00AE1ECB" w:rsidR="00FD14F1">
        <w:rPr>
          <w:rFonts w:ascii="Helvetica" w:hAnsi="Helvetica" w:cs="Helvetica"/>
          <w:bCs/>
          <w:i/>
          <w:color w:val="000000"/>
          <w:sz w:val="18"/>
          <w:szCs w:val="18"/>
        </w:rPr>
        <w:t xml:space="preserve">plan year as a small plan, </w:t>
      </w:r>
      <w:r w:rsidRPr="00AE1ECB">
        <w:rPr>
          <w:rFonts w:ascii="Helvetica" w:hAnsi="Helvetica" w:cs="Helvetica"/>
          <w:i/>
          <w:color w:val="000000"/>
          <w:sz w:val="18"/>
          <w:szCs w:val="18"/>
        </w:rPr>
        <w:t xml:space="preserve">including the Schedule I if applicable, and the number entered on line 5 of the </w:t>
      </w:r>
      <w:r w:rsidR="00BC6F5A">
        <w:rPr>
          <w:rFonts w:ascii="Helvetica" w:hAnsi="Helvetica" w:cs="Helvetica"/>
          <w:i/>
          <w:color w:val="000000"/>
          <w:sz w:val="18"/>
          <w:szCs w:val="18"/>
        </w:rPr>
        <w:t>202</w:t>
      </w:r>
      <w:r w:rsidR="00562E96">
        <w:rPr>
          <w:rFonts w:ascii="Helvetica" w:hAnsi="Helvetica" w:cs="Helvetica"/>
          <w:i/>
          <w:color w:val="000000"/>
          <w:sz w:val="18"/>
          <w:szCs w:val="18"/>
        </w:rPr>
        <w:t>1</w:t>
      </w:r>
      <w:r w:rsidRPr="00AE1ECB" w:rsidR="00E32F98">
        <w:rPr>
          <w:rFonts w:ascii="Helvetica" w:hAnsi="Helvetica" w:cs="Helvetica"/>
          <w:i/>
          <w:color w:val="000000"/>
          <w:sz w:val="18"/>
          <w:szCs w:val="18"/>
        </w:rPr>
        <w:t xml:space="preserve"> </w:t>
      </w:r>
      <w:r w:rsidRPr="00AE1ECB">
        <w:rPr>
          <w:rFonts w:ascii="Helvetica" w:hAnsi="Helvetica" w:cs="Helvetica"/>
          <w:i/>
          <w:color w:val="000000"/>
          <w:sz w:val="18"/>
          <w:szCs w:val="18"/>
        </w:rPr>
        <w:t xml:space="preserve">Form 5500 is 120 or less, you may elect to complete the </w:t>
      </w:r>
      <w:r w:rsidR="00BC6F5A">
        <w:rPr>
          <w:rFonts w:ascii="Helvetica" w:hAnsi="Helvetica" w:cs="Helvetica"/>
          <w:i/>
          <w:color w:val="000000"/>
          <w:sz w:val="18"/>
          <w:szCs w:val="18"/>
        </w:rPr>
        <w:t>202</w:t>
      </w:r>
      <w:r w:rsidR="00562E96">
        <w:rPr>
          <w:rFonts w:ascii="Helvetica" w:hAnsi="Helvetica" w:cs="Helvetica"/>
          <w:i/>
          <w:color w:val="000000"/>
          <w:sz w:val="18"/>
          <w:szCs w:val="18"/>
        </w:rPr>
        <w:t>1</w:t>
      </w:r>
      <w:r w:rsidRPr="00AE1ECB" w:rsidR="00E32F98">
        <w:rPr>
          <w:rFonts w:ascii="Helvetica" w:hAnsi="Helvetica" w:cs="Helvetica"/>
          <w:i/>
          <w:color w:val="000000"/>
          <w:sz w:val="18"/>
          <w:szCs w:val="18"/>
        </w:rPr>
        <w:t xml:space="preserve"> </w:t>
      </w:r>
      <w:r w:rsidRPr="00AE1ECB">
        <w:rPr>
          <w:rFonts w:ascii="Helvetica" w:hAnsi="Helvetica" w:cs="Helvetica"/>
          <w:i/>
          <w:color w:val="000000"/>
          <w:sz w:val="18"/>
          <w:szCs w:val="18"/>
        </w:rPr>
        <w:t>Form 5500 and schedules in accordance with the instructions for a small plan, including for eligible filers, filing the Form 5500-SF instead of the Form 5500.</w:t>
      </w:r>
    </w:p>
    <w:p w:rsidR="00CE14ED" w:rsidP="00420F4F" w:rsidRDefault="008D4C81" w14:paraId="244C7D31" w14:textId="2798F7AA">
      <w:pPr>
        <w:widowControl w:val="0"/>
        <w:tabs>
          <w:tab w:val="clear" w:pos="432"/>
        </w:tabs>
        <w:autoSpaceDE w:val="0"/>
        <w:autoSpaceDN w:val="0"/>
        <w:adjustRightInd w:val="0"/>
        <w:spacing w:line="240" w:lineRule="auto"/>
        <w:ind w:firstLine="216"/>
        <w:rPr>
          <w:rFonts w:ascii="Helvetica" w:hAnsi="Helvetica" w:cs="Helvetica"/>
          <w:b/>
          <w:bCs/>
          <w:color w:val="000000"/>
          <w:sz w:val="26"/>
          <w:szCs w:val="26"/>
        </w:rPr>
      </w:pPr>
      <w:r w:rsidRPr="00AE1ECB">
        <w:rPr>
          <w:rFonts w:ascii="Helvetica" w:hAnsi="Helvetica" w:cs="Helvetica"/>
          <w:b/>
          <w:i/>
          <w:color w:val="000000"/>
          <w:sz w:val="18"/>
          <w:szCs w:val="18"/>
        </w:rPr>
        <w:t>(2) Short Plan Year Rule:</w:t>
      </w:r>
      <w:r w:rsidRPr="00AE1ECB" w:rsidR="007C4948">
        <w:rPr>
          <w:rFonts w:ascii="Helvetica" w:hAnsi="Helvetica" w:cs="Helvetica"/>
          <w:i/>
          <w:color w:val="000000"/>
          <w:sz w:val="18"/>
          <w:szCs w:val="18"/>
        </w:rPr>
        <w:t xml:space="preserve"> </w:t>
      </w:r>
      <w:r w:rsidRPr="00AE1ECB">
        <w:rPr>
          <w:rFonts w:ascii="Helvetica" w:hAnsi="Helvetica" w:cs="Helvetica"/>
          <w:i/>
          <w:color w:val="000000"/>
          <w:sz w:val="18"/>
          <w:szCs w:val="18"/>
        </w:rPr>
        <w:t xml:space="preserve">If the plan had a short plan year of seven (7) months or less for either the prior plan year or the plan year being reported on the </w:t>
      </w:r>
      <w:r w:rsidR="00BC6F5A">
        <w:rPr>
          <w:rFonts w:ascii="Helvetica" w:hAnsi="Helvetica" w:cs="Helvetica"/>
          <w:i/>
          <w:color w:val="000000"/>
          <w:sz w:val="18"/>
          <w:szCs w:val="18"/>
        </w:rPr>
        <w:t>202</w:t>
      </w:r>
      <w:r w:rsidR="00562E96">
        <w:rPr>
          <w:rFonts w:ascii="Helvetica" w:hAnsi="Helvetica" w:cs="Helvetica"/>
          <w:i/>
          <w:color w:val="000000"/>
          <w:sz w:val="18"/>
          <w:szCs w:val="18"/>
        </w:rPr>
        <w:t>1</w:t>
      </w:r>
      <w:r w:rsidRPr="00AE1ECB" w:rsidR="00E32F98">
        <w:rPr>
          <w:rFonts w:ascii="Helvetica" w:hAnsi="Helvetica" w:cs="Helvetica"/>
          <w:i/>
          <w:color w:val="000000"/>
          <w:sz w:val="18"/>
          <w:szCs w:val="18"/>
        </w:rPr>
        <w:t xml:space="preserve"> </w:t>
      </w:r>
      <w:r w:rsidRPr="00AE1ECB">
        <w:rPr>
          <w:rFonts w:ascii="Helvetica" w:hAnsi="Helvetica" w:cs="Helvetica"/>
          <w:i/>
          <w:color w:val="000000"/>
          <w:sz w:val="18"/>
          <w:szCs w:val="18"/>
        </w:rPr>
        <w:t xml:space="preserve">Form 5500, an election can be made to defer filing the accountant’s report in accordance with 29 CFR 2520.104-50. If such an election was made for the prior plan year, the </w:t>
      </w:r>
      <w:r w:rsidR="00BC6F5A">
        <w:rPr>
          <w:rFonts w:ascii="Helvetica" w:hAnsi="Helvetica" w:cs="Helvetica"/>
          <w:i/>
          <w:color w:val="000000"/>
          <w:sz w:val="18"/>
          <w:szCs w:val="18"/>
        </w:rPr>
        <w:t>202</w:t>
      </w:r>
      <w:r w:rsidR="00562E96">
        <w:rPr>
          <w:rFonts w:ascii="Helvetica" w:hAnsi="Helvetica" w:cs="Helvetica"/>
          <w:i/>
          <w:color w:val="000000"/>
          <w:sz w:val="18"/>
          <w:szCs w:val="18"/>
        </w:rPr>
        <w:t>1</w:t>
      </w:r>
      <w:r w:rsidRPr="00AE1ECB" w:rsidR="00E32F98">
        <w:rPr>
          <w:rFonts w:ascii="Helvetica" w:hAnsi="Helvetica" w:cs="Helvetica"/>
          <w:i/>
          <w:color w:val="000000"/>
          <w:sz w:val="18"/>
          <w:szCs w:val="18"/>
        </w:rPr>
        <w:t xml:space="preserve"> </w:t>
      </w:r>
      <w:r w:rsidRPr="00AE1ECB">
        <w:rPr>
          <w:rFonts w:ascii="Helvetica" w:hAnsi="Helvetica" w:cs="Helvetica"/>
          <w:i/>
          <w:color w:val="000000"/>
          <w:sz w:val="18"/>
          <w:szCs w:val="18"/>
        </w:rPr>
        <w:t>Form 5500 must be completed following the requirements for a large plan, including the attachment of the Schedule H and the accountant’s reports, regardless of the number of participants entered in Part II, line 5</w:t>
      </w:r>
      <w:r w:rsidRPr="00AE1ECB">
        <w:rPr>
          <w:rFonts w:ascii="Helvetica" w:hAnsi="Helvetica" w:cs="Helvetica"/>
          <w:color w:val="000000"/>
          <w:sz w:val="18"/>
          <w:szCs w:val="18"/>
        </w:rPr>
        <w:t>.</w:t>
      </w:r>
    </w:p>
    <w:p w:rsidRPr="00AE1ECB" w:rsidR="008D4C81" w:rsidP="0063377C" w:rsidRDefault="008D4C81" w14:paraId="244C7D32" w14:textId="77777777">
      <w:pPr>
        <w:widowControl w:val="0"/>
        <w:tabs>
          <w:tab w:val="clear" w:pos="432"/>
        </w:tabs>
        <w:autoSpaceDE w:val="0"/>
        <w:autoSpaceDN w:val="0"/>
        <w:adjustRightInd w:val="0"/>
        <w:spacing w:before="60" w:line="240" w:lineRule="auto"/>
        <w:ind w:firstLine="0"/>
        <w:rPr>
          <w:rFonts w:ascii="Helvetica" w:hAnsi="Helvetica" w:cs="Helvetica"/>
          <w:b/>
          <w:bCs/>
          <w:color w:val="000000"/>
          <w:sz w:val="26"/>
          <w:szCs w:val="26"/>
        </w:rPr>
      </w:pPr>
      <w:r w:rsidRPr="00AE1ECB">
        <w:rPr>
          <w:rFonts w:ascii="Helvetica" w:hAnsi="Helvetica" w:cs="Helvetica"/>
          <w:b/>
          <w:bCs/>
          <w:color w:val="000000"/>
          <w:sz w:val="26"/>
          <w:szCs w:val="26"/>
        </w:rPr>
        <w:t>Form</w:t>
      </w:r>
      <w:r w:rsidRPr="00AE1ECB">
        <w:rPr>
          <w:rFonts w:ascii="Helvetica" w:hAnsi="Helvetica" w:cs="Helvetica"/>
          <w:b/>
          <w:bCs/>
          <w:color w:val="000000"/>
          <w:spacing w:val="1"/>
          <w:sz w:val="26"/>
          <w:szCs w:val="26"/>
        </w:rPr>
        <w:t xml:space="preserve"> </w:t>
      </w:r>
      <w:r w:rsidRPr="00AE1ECB">
        <w:rPr>
          <w:rFonts w:ascii="Helvetica" w:hAnsi="Helvetica" w:cs="Helvetica"/>
          <w:b/>
          <w:bCs/>
          <w:color w:val="000000"/>
          <w:sz w:val="26"/>
          <w:szCs w:val="26"/>
        </w:rPr>
        <w:t>5500</w:t>
      </w:r>
      <w:r w:rsidRPr="00AE1ECB">
        <w:rPr>
          <w:rFonts w:ascii="Helvetica" w:hAnsi="Helvetica" w:cs="Helvetica"/>
          <w:b/>
          <w:bCs/>
          <w:color w:val="000000"/>
          <w:spacing w:val="1"/>
          <w:sz w:val="26"/>
          <w:szCs w:val="26"/>
        </w:rPr>
        <w:t xml:space="preserve"> </w:t>
      </w:r>
      <w:r w:rsidRPr="00AE1ECB">
        <w:rPr>
          <w:rFonts w:ascii="Helvetica" w:hAnsi="Helvetica" w:cs="Helvetica"/>
          <w:b/>
          <w:bCs/>
          <w:color w:val="000000"/>
          <w:sz w:val="26"/>
          <w:szCs w:val="26"/>
        </w:rPr>
        <w:t>Schedules</w:t>
      </w:r>
    </w:p>
    <w:p w:rsidRPr="00AE1ECB" w:rsidR="008D4C81" w:rsidP="0063377C" w:rsidRDefault="008D4C81" w14:paraId="244C7D33" w14:textId="77777777">
      <w:pPr>
        <w:widowControl w:val="0"/>
        <w:tabs>
          <w:tab w:val="clear" w:pos="432"/>
        </w:tabs>
        <w:autoSpaceDE w:val="0"/>
        <w:autoSpaceDN w:val="0"/>
        <w:adjustRightInd w:val="0"/>
        <w:spacing w:before="60" w:line="240" w:lineRule="auto"/>
        <w:ind w:firstLine="0"/>
        <w:rPr>
          <w:rFonts w:ascii="Helvetica" w:hAnsi="Helvetica" w:cs="Helvetica"/>
          <w:b/>
          <w:bCs/>
          <w:color w:val="000000"/>
          <w:sz w:val="22"/>
          <w:szCs w:val="22"/>
        </w:rPr>
      </w:pPr>
      <w:r w:rsidRPr="00AE1ECB">
        <w:rPr>
          <w:rFonts w:ascii="Helvetica" w:hAnsi="Helvetica" w:cs="Helvetica"/>
          <w:b/>
          <w:bCs/>
          <w:color w:val="000000"/>
          <w:sz w:val="22"/>
          <w:szCs w:val="22"/>
        </w:rPr>
        <w:t>Pension Schedules</w:t>
      </w:r>
    </w:p>
    <w:p w:rsidRPr="00AE1ECB" w:rsidR="008D4C81" w:rsidP="002A3E1B" w:rsidRDefault="008D4C81" w14:paraId="244C7D34" w14:textId="77777777">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Schedule R</w:t>
      </w:r>
      <w:r w:rsidRPr="00AE1ECB" w:rsidR="007C4948">
        <w:rPr>
          <w:rFonts w:ascii="Helvetica" w:hAnsi="Helvetica" w:cs="Helvetica"/>
          <w:b/>
          <w:bCs/>
          <w:color w:val="000000"/>
          <w:sz w:val="18"/>
          <w:szCs w:val="18"/>
        </w:rPr>
        <w:t xml:space="preserve"> </w:t>
      </w:r>
      <w:r w:rsidRPr="00AE1ECB">
        <w:rPr>
          <w:rFonts w:ascii="Helvetica" w:hAnsi="Helvetica" w:cs="Helvetica"/>
          <w:b/>
          <w:bCs/>
          <w:i/>
          <w:iCs/>
          <w:color w:val="000000"/>
          <w:sz w:val="18"/>
          <w:szCs w:val="18"/>
        </w:rPr>
        <w:t>(Retirement Plan Information)</w:t>
      </w:r>
      <w:r w:rsidRPr="00AE1ECB">
        <w:rPr>
          <w:rFonts w:ascii="Helvetica" w:hAnsi="Helvetica" w:cs="Helvetica"/>
          <w:color w:val="000000"/>
          <w:spacing w:val="25"/>
          <w:sz w:val="18"/>
          <w:szCs w:val="18"/>
        </w:rPr>
        <w:t xml:space="preserve"> </w:t>
      </w:r>
      <w:r w:rsidRPr="00AE1ECB" w:rsidR="007C4948">
        <w:rPr>
          <w:rFonts w:ascii="Helvetica" w:hAnsi="Helvetica" w:cs="Helvetica"/>
          <w:color w:val="000000"/>
          <w:sz w:val="18"/>
          <w:szCs w:val="18"/>
        </w:rPr>
        <w:t>–</w:t>
      </w:r>
      <w:r w:rsidRPr="00AE1ECB" w:rsidR="007C4948">
        <w:rPr>
          <w:rFonts w:ascii="Helvetica" w:hAnsi="Helvetica" w:cs="Helvetica"/>
          <w:color w:val="000000"/>
          <w:spacing w:val="-25"/>
          <w:sz w:val="18"/>
          <w:szCs w:val="18"/>
        </w:rPr>
        <w:t xml:space="preserve"> </w:t>
      </w:r>
      <w:r w:rsidRPr="00AE1ECB" w:rsidR="007C4948">
        <w:rPr>
          <w:rFonts w:ascii="Helvetica" w:hAnsi="Helvetica" w:cs="Helvetica"/>
          <w:color w:val="000000"/>
          <w:sz w:val="18"/>
          <w:szCs w:val="18"/>
        </w:rPr>
        <w:t>is</w:t>
      </w:r>
      <w:r w:rsidRPr="00AE1ECB">
        <w:rPr>
          <w:rFonts w:ascii="Helvetica" w:hAnsi="Helvetica" w:cs="Helvetica"/>
          <w:color w:val="000000"/>
          <w:sz w:val="18"/>
          <w:szCs w:val="18"/>
        </w:rPr>
        <w:t xml:space="preserve"> required for a pension benefit plan that is a defined benefit plan or is otherwise subject to Code section 412 or ERISA section 302. Schedule R may also be required for certain </w:t>
      </w:r>
      <w:r w:rsidRPr="00AE1ECB" w:rsidR="003A7304">
        <w:rPr>
          <w:rFonts w:ascii="Helvetica" w:hAnsi="Helvetica" w:cs="Helvetica"/>
          <w:color w:val="000000"/>
          <w:sz w:val="18"/>
          <w:szCs w:val="18"/>
        </w:rPr>
        <w:t xml:space="preserve">other pension benefit plans unless otherwise specified under </w:t>
      </w:r>
      <w:r w:rsidRPr="00AE1ECB" w:rsidR="003A7304">
        <w:rPr>
          <w:rFonts w:ascii="Helvetica" w:hAnsi="Helvetica" w:cs="Helvetica"/>
          <w:i/>
          <w:color w:val="000000"/>
          <w:sz w:val="18"/>
          <w:szCs w:val="18"/>
        </w:rPr>
        <w:t>l</w:t>
      </w:r>
      <w:r w:rsidRPr="00AE1ECB">
        <w:rPr>
          <w:rFonts w:ascii="Helvetica" w:hAnsi="Helvetica" w:cs="Helvetica"/>
          <w:i/>
          <w:color w:val="000000"/>
          <w:sz w:val="18"/>
          <w:szCs w:val="18"/>
        </w:rPr>
        <w:t>imited Pension</w:t>
      </w:r>
      <w:r w:rsidRPr="00AE1ECB">
        <w:rPr>
          <w:rFonts w:ascii="Helvetica" w:hAnsi="Helvetica" w:cs="Helvetica"/>
          <w:color w:val="000000"/>
          <w:sz w:val="18"/>
          <w:szCs w:val="18"/>
        </w:rPr>
        <w:t xml:space="preserve"> </w:t>
      </w:r>
      <w:r w:rsidRPr="00AE1ECB">
        <w:rPr>
          <w:rFonts w:ascii="Helvetica" w:hAnsi="Helvetica" w:cs="Helvetica"/>
          <w:i/>
          <w:iCs/>
          <w:color w:val="000000"/>
          <w:sz w:val="18"/>
          <w:szCs w:val="18"/>
        </w:rPr>
        <w:t>Plan Reporting</w:t>
      </w:r>
      <w:r w:rsidRPr="00AE1ECB">
        <w:rPr>
          <w:rFonts w:ascii="Helvetica" w:hAnsi="Helvetica" w:cs="Helvetica"/>
          <w:color w:val="000000"/>
          <w:sz w:val="18"/>
          <w:szCs w:val="18"/>
        </w:rPr>
        <w:t>. For additional information, see the Schedule R instructions.</w:t>
      </w:r>
    </w:p>
    <w:p w:rsidRPr="00AE1ECB" w:rsidR="00821664" w:rsidP="00B2794D" w:rsidRDefault="00B2794D" w14:paraId="244C7D35" w14:textId="77777777">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 xml:space="preserve">Schedule MB </w:t>
      </w:r>
      <w:r w:rsidRPr="00AE1ECB">
        <w:rPr>
          <w:rFonts w:ascii="Helvetica" w:hAnsi="Helvetica" w:cs="Helvetica"/>
          <w:b/>
          <w:bCs/>
          <w:i/>
          <w:iCs/>
          <w:color w:val="000000"/>
          <w:sz w:val="18"/>
          <w:szCs w:val="18"/>
        </w:rPr>
        <w:t>(Multiemployer Defined Benefit Plan and</w:t>
      </w:r>
      <w:r>
        <w:rPr>
          <w:rFonts w:ascii="Helvetica" w:hAnsi="Helvetica" w:cs="Helvetica"/>
          <w:b/>
          <w:bCs/>
          <w:i/>
          <w:iCs/>
          <w:color w:val="000000"/>
          <w:sz w:val="18"/>
          <w:szCs w:val="18"/>
        </w:rPr>
        <w:t xml:space="preserve"> </w:t>
      </w:r>
      <w:r w:rsidRPr="00AE1ECB">
        <w:rPr>
          <w:rFonts w:ascii="Helvetica" w:hAnsi="Helvetica" w:cs="Helvetica"/>
          <w:b/>
          <w:bCs/>
          <w:i/>
          <w:iCs/>
          <w:color w:val="000000"/>
          <w:sz w:val="18"/>
          <w:szCs w:val="18"/>
        </w:rPr>
        <w:t>Certain Money Purchase Plan Actuarial Information)</w:t>
      </w:r>
      <w:r w:rsidRPr="00AE1ECB">
        <w:rPr>
          <w:rFonts w:ascii="Helvetica" w:hAnsi="Helvetica" w:cs="Helvetica"/>
          <w:color w:val="000000"/>
          <w:sz w:val="18"/>
          <w:szCs w:val="18"/>
        </w:rPr>
        <w:t xml:space="preserve"> – is required for most multiemployer defined benefit plans and for defined contribution pension plans that currently amortize a waiver of the minimum funding requirements specified in the instructions for the Schedule MB. For additional information, see the instructions for the Schedule MB and the Schedule R.</w:t>
      </w:r>
    </w:p>
    <w:p w:rsidR="008D4C81" w:rsidP="00DD7356" w:rsidRDefault="008D4C81" w14:paraId="244C7D36" w14:textId="77777777">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Schedule SB</w:t>
      </w:r>
      <w:r w:rsidRPr="00AE1ECB" w:rsidR="008D0F5F">
        <w:rPr>
          <w:rFonts w:ascii="Helvetica" w:hAnsi="Helvetica" w:cs="Helvetica"/>
          <w:color w:val="000000"/>
          <w:sz w:val="18"/>
          <w:szCs w:val="18"/>
        </w:rPr>
        <w:t xml:space="preserve"> </w:t>
      </w:r>
      <w:r w:rsidRPr="00AE1ECB">
        <w:rPr>
          <w:rFonts w:ascii="Helvetica" w:hAnsi="Helvetica" w:cs="Helvetica"/>
          <w:b/>
          <w:bCs/>
          <w:i/>
          <w:iCs/>
          <w:color w:val="000000"/>
          <w:sz w:val="18"/>
          <w:szCs w:val="18"/>
        </w:rPr>
        <w:t>(Single-Employer Defined Benefit Plan Actuarial Information)</w:t>
      </w:r>
      <w:r w:rsidRPr="00AE1ECB">
        <w:rPr>
          <w:rFonts w:ascii="Helvetica" w:hAnsi="Helvetica" w:cs="Helvetica"/>
          <w:color w:val="000000"/>
          <w:spacing w:val="25"/>
          <w:sz w:val="18"/>
          <w:szCs w:val="18"/>
        </w:rPr>
        <w:t xml:space="preserve"> </w:t>
      </w:r>
      <w:r w:rsidRPr="00AE1ECB">
        <w:rPr>
          <w:rFonts w:ascii="Helvetica" w:hAnsi="Helvetica" w:cs="Helvetica"/>
          <w:color w:val="000000"/>
          <w:sz w:val="18"/>
          <w:szCs w:val="18"/>
        </w:rPr>
        <w:t>–</w:t>
      </w:r>
      <w:r w:rsidRPr="00AE1ECB">
        <w:rPr>
          <w:rFonts w:ascii="Helvetica" w:hAnsi="Helvetica" w:cs="Helvetica"/>
          <w:color w:val="000000"/>
          <w:spacing w:val="-25"/>
          <w:sz w:val="18"/>
          <w:szCs w:val="18"/>
        </w:rPr>
        <w:t xml:space="preserve"> </w:t>
      </w:r>
      <w:r w:rsidRPr="00AE1ECB">
        <w:rPr>
          <w:rFonts w:ascii="Helvetica" w:hAnsi="Helvetica" w:cs="Helvetica"/>
          <w:color w:val="000000"/>
          <w:sz w:val="18"/>
          <w:szCs w:val="18"/>
        </w:rPr>
        <w:t>is required for most single-employer defined benefit plans, including multiple-employer defined benefit pension plans. For additional information, see the instructions for the Schedule SB.</w:t>
      </w:r>
    </w:p>
    <w:p w:rsidRPr="00AE1ECB" w:rsidR="008D4C81" w:rsidP="00DD7356" w:rsidRDefault="008D4C81" w14:paraId="244C7D37" w14:textId="77777777">
      <w:pPr>
        <w:widowControl w:val="0"/>
        <w:tabs>
          <w:tab w:val="clear" w:pos="432"/>
        </w:tabs>
        <w:autoSpaceDE w:val="0"/>
        <w:autoSpaceDN w:val="0"/>
        <w:adjustRightInd w:val="0"/>
        <w:spacing w:before="60" w:line="240" w:lineRule="auto"/>
        <w:ind w:firstLine="0"/>
        <w:rPr>
          <w:rFonts w:ascii="Helvetica" w:hAnsi="Helvetica" w:cs="Helvetica"/>
          <w:color w:val="000000"/>
          <w:sz w:val="22"/>
          <w:szCs w:val="22"/>
        </w:rPr>
      </w:pPr>
      <w:r w:rsidRPr="00AE1ECB">
        <w:rPr>
          <w:rFonts w:ascii="Helvetica" w:hAnsi="Helvetica" w:cs="Helvetica"/>
          <w:b/>
          <w:bCs/>
          <w:color w:val="000000"/>
          <w:sz w:val="22"/>
          <w:szCs w:val="22"/>
        </w:rPr>
        <w:t>General Schedules</w:t>
      </w:r>
    </w:p>
    <w:p w:rsidRPr="00AE1ECB" w:rsidR="008D4C81" w:rsidP="0063377C" w:rsidRDefault="008D4C81" w14:paraId="244C7D38" w14:textId="77777777">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Schedule H</w:t>
      </w:r>
      <w:r w:rsidRPr="00AE1ECB">
        <w:rPr>
          <w:rFonts w:ascii="Helvetica" w:hAnsi="Helvetica" w:cs="Helvetica"/>
          <w:color w:val="000000"/>
          <w:sz w:val="18"/>
          <w:szCs w:val="18"/>
        </w:rPr>
        <w:t xml:space="preserve"> </w:t>
      </w:r>
      <w:r w:rsidRPr="00AE1ECB">
        <w:rPr>
          <w:rFonts w:ascii="Helvetica" w:hAnsi="Helvetica" w:cs="Helvetica"/>
          <w:b/>
          <w:bCs/>
          <w:i/>
          <w:iCs/>
          <w:color w:val="000000"/>
          <w:sz w:val="18"/>
          <w:szCs w:val="18"/>
        </w:rPr>
        <w:t>(Financial Information)</w:t>
      </w:r>
      <w:r w:rsidRPr="00AE1ECB">
        <w:rPr>
          <w:rFonts w:ascii="Helvetica" w:hAnsi="Helvetica" w:cs="Helvetica"/>
          <w:color w:val="000000"/>
          <w:spacing w:val="25"/>
          <w:sz w:val="18"/>
          <w:szCs w:val="18"/>
        </w:rPr>
        <w:t xml:space="preserve"> </w:t>
      </w:r>
      <w:r w:rsidRPr="00AE1ECB" w:rsidR="00586701">
        <w:rPr>
          <w:rFonts w:ascii="Helvetica" w:hAnsi="Helvetica" w:cs="Helvetica"/>
          <w:color w:val="000000"/>
          <w:sz w:val="18"/>
          <w:szCs w:val="18"/>
        </w:rPr>
        <w:t>–</w:t>
      </w:r>
      <w:r w:rsidRPr="00AE1ECB" w:rsidR="00586701">
        <w:rPr>
          <w:rFonts w:ascii="Helvetica" w:hAnsi="Helvetica" w:cs="Helvetica"/>
          <w:color w:val="000000"/>
          <w:spacing w:val="-25"/>
          <w:sz w:val="18"/>
          <w:szCs w:val="18"/>
        </w:rPr>
        <w:t xml:space="preserve"> </w:t>
      </w:r>
      <w:r w:rsidRPr="00AE1ECB" w:rsidR="00586701">
        <w:rPr>
          <w:rFonts w:ascii="Helvetica" w:hAnsi="Helvetica" w:cs="Helvetica"/>
          <w:color w:val="000000"/>
          <w:sz w:val="18"/>
          <w:szCs w:val="18"/>
        </w:rPr>
        <w:t>is</w:t>
      </w:r>
      <w:r w:rsidRPr="00AE1ECB">
        <w:rPr>
          <w:rFonts w:ascii="Helvetica" w:hAnsi="Helvetica" w:cs="Helvetica"/>
          <w:color w:val="000000"/>
          <w:sz w:val="18"/>
          <w:szCs w:val="18"/>
        </w:rPr>
        <w:t xml:space="preserve"> required for pension benefit plans and welfare benefit plans filing as “large plans” and for all DFE filings. Employee benefit plans, 103-12 IEs, and GIAs filing the Schedule H are generally required to engage an independent qualified public accountant (IQPA) and attach a report of the IQPA pursuant to ERISA section 103(a)(3)(A). These plans and DFEs are also generally required to attach to the Form 5500 a </w:t>
      </w:r>
      <w:r w:rsidRPr="00AE1ECB">
        <w:rPr>
          <w:rFonts w:ascii="Helvetica" w:hAnsi="Helvetica" w:cs="Helvetica"/>
          <w:b/>
          <w:color w:val="000000"/>
          <w:sz w:val="18"/>
          <w:szCs w:val="18"/>
        </w:rPr>
        <w:t xml:space="preserve">“Schedule of Assets (Held </w:t>
      </w:r>
      <w:proofErr w:type="gramStart"/>
      <w:r w:rsidRPr="00AE1ECB">
        <w:rPr>
          <w:rFonts w:ascii="Helvetica" w:hAnsi="Helvetica" w:cs="Helvetica"/>
          <w:b/>
          <w:color w:val="000000"/>
          <w:sz w:val="18"/>
          <w:szCs w:val="18"/>
        </w:rPr>
        <w:t>At</w:t>
      </w:r>
      <w:proofErr w:type="gramEnd"/>
      <w:r w:rsidRPr="00AE1ECB">
        <w:rPr>
          <w:rFonts w:ascii="Helvetica" w:hAnsi="Helvetica" w:cs="Helvetica"/>
          <w:b/>
          <w:color w:val="000000"/>
          <w:sz w:val="18"/>
          <w:szCs w:val="18"/>
        </w:rPr>
        <w:t xml:space="preserve"> </w:t>
      </w:r>
      <w:r w:rsidRPr="00AE1ECB">
        <w:rPr>
          <w:rFonts w:ascii="Helvetica" w:hAnsi="Helvetica" w:cs="Helvetica"/>
          <w:b/>
          <w:bCs/>
          <w:color w:val="000000"/>
          <w:sz w:val="18"/>
          <w:szCs w:val="18"/>
        </w:rPr>
        <w:t>End of Year),”</w:t>
      </w:r>
      <w:r w:rsidRPr="00AE1ECB">
        <w:rPr>
          <w:rFonts w:ascii="Helvetica" w:hAnsi="Helvetica" w:cs="Helvetica"/>
          <w:color w:val="000000"/>
          <w:sz w:val="18"/>
          <w:szCs w:val="18"/>
        </w:rPr>
        <w:t xml:space="preserve"> and, if applicable, a “</w:t>
      </w:r>
      <w:r w:rsidRPr="00AE1ECB">
        <w:rPr>
          <w:rFonts w:ascii="Helvetica" w:hAnsi="Helvetica" w:cs="Helvetica"/>
          <w:b/>
          <w:color w:val="000000"/>
          <w:sz w:val="18"/>
          <w:szCs w:val="18"/>
        </w:rPr>
        <w:t xml:space="preserve">Schedule of Assets </w:t>
      </w:r>
      <w:r w:rsidRPr="00AE1ECB">
        <w:rPr>
          <w:rFonts w:ascii="Helvetica" w:hAnsi="Helvetica" w:cs="Helvetica"/>
          <w:b/>
          <w:bCs/>
          <w:color w:val="000000"/>
          <w:sz w:val="18"/>
          <w:szCs w:val="18"/>
        </w:rPr>
        <w:t>(Acquired and Disposed of Within Year),”</w:t>
      </w:r>
      <w:r w:rsidRPr="00AE1ECB">
        <w:rPr>
          <w:rFonts w:ascii="Helvetica" w:hAnsi="Helvetica" w:cs="Helvetica"/>
          <w:color w:val="000000"/>
          <w:sz w:val="18"/>
          <w:szCs w:val="18"/>
        </w:rPr>
        <w:t xml:space="preserve"> a </w:t>
      </w:r>
      <w:r w:rsidRPr="00AE1ECB">
        <w:rPr>
          <w:rFonts w:ascii="Helvetica" w:hAnsi="Helvetica" w:cs="Helvetica"/>
          <w:b/>
          <w:color w:val="000000"/>
          <w:sz w:val="18"/>
          <w:szCs w:val="18"/>
        </w:rPr>
        <w:t xml:space="preserve">“Schedule of </w:t>
      </w:r>
      <w:r w:rsidRPr="00AE1ECB">
        <w:rPr>
          <w:rFonts w:ascii="Helvetica" w:hAnsi="Helvetica" w:cs="Helvetica"/>
          <w:b/>
          <w:bCs/>
          <w:color w:val="000000"/>
          <w:sz w:val="18"/>
          <w:szCs w:val="18"/>
        </w:rPr>
        <w:t>Reportable Transactions,”</w:t>
      </w:r>
      <w:r w:rsidRPr="00AE1ECB">
        <w:rPr>
          <w:rFonts w:ascii="Helvetica" w:hAnsi="Helvetica" w:cs="Helvetica"/>
          <w:color w:val="000000"/>
          <w:sz w:val="18"/>
          <w:szCs w:val="18"/>
        </w:rPr>
        <w:t xml:space="preserve"> and a </w:t>
      </w:r>
      <w:r w:rsidRPr="00AE1ECB">
        <w:rPr>
          <w:rFonts w:ascii="Helvetica" w:hAnsi="Helvetica" w:cs="Helvetica"/>
          <w:b/>
          <w:color w:val="000000"/>
          <w:sz w:val="18"/>
          <w:szCs w:val="18"/>
        </w:rPr>
        <w:t xml:space="preserve">“Schedule of Delinquent </w:t>
      </w:r>
      <w:r w:rsidRPr="00AE1ECB">
        <w:rPr>
          <w:rFonts w:ascii="Helvetica" w:hAnsi="Helvetica" w:cs="Helvetica"/>
          <w:b/>
          <w:bCs/>
          <w:color w:val="000000"/>
          <w:sz w:val="18"/>
          <w:szCs w:val="18"/>
        </w:rPr>
        <w:t>Participant Contributions.”</w:t>
      </w:r>
      <w:r w:rsidRPr="00AE1ECB">
        <w:rPr>
          <w:rFonts w:ascii="Helvetica" w:hAnsi="Helvetica" w:cs="Helvetica"/>
          <w:color w:val="000000"/>
          <w:sz w:val="18"/>
          <w:szCs w:val="18"/>
        </w:rPr>
        <w:t xml:space="preserve"> For additional information, see the Schedule H instructions.</w:t>
      </w:r>
    </w:p>
    <w:p w:rsidRPr="00AE1ECB" w:rsidR="008D4C81" w:rsidP="0063377C" w:rsidRDefault="008D4C81" w14:paraId="244C7D39" w14:textId="77777777">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Exceptions:</w:t>
      </w:r>
      <w:r w:rsidRPr="00AE1ECB">
        <w:rPr>
          <w:rFonts w:ascii="Helvetica" w:hAnsi="Helvetica" w:cs="Helvetica"/>
          <w:color w:val="000000"/>
          <w:sz w:val="18"/>
          <w:szCs w:val="18"/>
        </w:rPr>
        <w:t xml:space="preserve"> Insured, unfunded, or combination unfunded/insured welfare plans, as described in 29 CFR 2520.104-44(b)(1) and certain pension plans and arrangements, as described in 29 CFR 2520.104-44(b)(2) and in </w:t>
      </w:r>
      <w:r w:rsidRPr="00AE1ECB">
        <w:rPr>
          <w:rFonts w:ascii="Helvetica" w:hAnsi="Helvetica" w:cs="Helvetica"/>
          <w:i/>
          <w:iCs/>
          <w:color w:val="000000"/>
          <w:sz w:val="18"/>
          <w:szCs w:val="18"/>
        </w:rPr>
        <w:t>Limited Pension Plan Reporting</w:t>
      </w:r>
      <w:r w:rsidRPr="00AE1ECB">
        <w:rPr>
          <w:rFonts w:ascii="Helvetica" w:hAnsi="Helvetica" w:cs="Helvetica"/>
          <w:color w:val="000000"/>
          <w:sz w:val="18"/>
          <w:szCs w:val="18"/>
        </w:rPr>
        <w:t>, are exempt from completing the Schedule H.</w:t>
      </w:r>
    </w:p>
    <w:p w:rsidRPr="00AE1ECB" w:rsidR="008D4C81" w:rsidP="0063377C" w:rsidRDefault="008D4C81" w14:paraId="244C7D3A" w14:textId="77777777">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Schedule I</w:t>
      </w:r>
      <w:r w:rsidRPr="00AE1ECB">
        <w:rPr>
          <w:rFonts w:ascii="Helvetica" w:hAnsi="Helvetica" w:cs="Helvetica"/>
          <w:color w:val="000000"/>
          <w:sz w:val="18"/>
          <w:szCs w:val="18"/>
        </w:rPr>
        <w:t xml:space="preserve"> </w:t>
      </w:r>
      <w:r w:rsidRPr="00AE1ECB">
        <w:rPr>
          <w:rFonts w:ascii="Helvetica" w:hAnsi="Helvetica" w:cs="Helvetica"/>
          <w:b/>
          <w:bCs/>
          <w:i/>
          <w:iCs/>
          <w:color w:val="000000"/>
          <w:sz w:val="18"/>
          <w:szCs w:val="18"/>
        </w:rPr>
        <w:t xml:space="preserve">(Financial Information - Small </w:t>
      </w:r>
      <w:proofErr w:type="gramStart"/>
      <w:r w:rsidRPr="00AE1ECB">
        <w:rPr>
          <w:rFonts w:ascii="Helvetica" w:hAnsi="Helvetica" w:cs="Helvetica"/>
          <w:b/>
          <w:bCs/>
          <w:i/>
          <w:iCs/>
          <w:color w:val="000000"/>
          <w:sz w:val="18"/>
          <w:szCs w:val="18"/>
        </w:rPr>
        <w:t>Plan)</w:t>
      </w:r>
      <w:r w:rsidRPr="00AE1ECB">
        <w:rPr>
          <w:rFonts w:ascii="Helvetica" w:hAnsi="Helvetica" w:cs="Helvetica"/>
          <w:color w:val="000000"/>
          <w:sz w:val="18"/>
          <w:szCs w:val="18"/>
        </w:rPr>
        <w:t xml:space="preserve">  </w:t>
      </w:r>
      <w:r w:rsidRPr="00AE1ECB">
        <w:rPr>
          <w:rFonts w:ascii="Helvetica" w:hAnsi="Helvetica" w:cs="Helvetica"/>
          <w:color w:val="000000"/>
          <w:spacing w:val="20"/>
          <w:sz w:val="18"/>
          <w:szCs w:val="18"/>
        </w:rPr>
        <w:t>–</w:t>
      </w:r>
      <w:proofErr w:type="gramEnd"/>
      <w:r w:rsidRPr="00AE1ECB">
        <w:rPr>
          <w:rFonts w:ascii="Helvetica" w:hAnsi="Helvetica" w:cs="Helvetica"/>
          <w:color w:val="000000"/>
          <w:spacing w:val="-20"/>
          <w:sz w:val="18"/>
          <w:szCs w:val="18"/>
        </w:rPr>
        <w:t xml:space="preserve"> </w:t>
      </w:r>
      <w:r w:rsidRPr="00AE1ECB">
        <w:rPr>
          <w:rFonts w:ascii="Helvetica" w:hAnsi="Helvetica" w:cs="Helvetica"/>
          <w:color w:val="000000"/>
          <w:spacing w:val="20"/>
          <w:sz w:val="18"/>
          <w:szCs w:val="18"/>
        </w:rPr>
        <w:t xml:space="preserve">is </w:t>
      </w:r>
      <w:r w:rsidRPr="00AE1ECB">
        <w:rPr>
          <w:rFonts w:ascii="Helvetica" w:hAnsi="Helvetica" w:cs="Helvetica"/>
          <w:color w:val="000000"/>
          <w:sz w:val="18"/>
          <w:szCs w:val="18"/>
        </w:rPr>
        <w:t xml:space="preserve">required for all pension benefit plans and welfare benefit plans filing the Form 5500 </w:t>
      </w:r>
      <w:r w:rsidR="009F67D9">
        <w:rPr>
          <w:rFonts w:ascii="Helvetica" w:hAnsi="Helvetica" w:cs="Helvetica"/>
          <w:color w:val="000000"/>
          <w:sz w:val="18"/>
          <w:szCs w:val="18"/>
        </w:rPr>
        <w:t>A</w:t>
      </w:r>
      <w:r w:rsidRPr="00AE1ECB">
        <w:rPr>
          <w:rFonts w:ascii="Helvetica" w:hAnsi="Helvetica" w:cs="Helvetica"/>
          <w:color w:val="000000"/>
          <w:sz w:val="18"/>
          <w:szCs w:val="18"/>
        </w:rPr>
        <w:t xml:space="preserve">nnual </w:t>
      </w:r>
      <w:r w:rsidR="009F67D9">
        <w:rPr>
          <w:rFonts w:ascii="Helvetica" w:hAnsi="Helvetica" w:cs="Helvetica"/>
          <w:color w:val="000000"/>
          <w:sz w:val="18"/>
          <w:szCs w:val="18"/>
        </w:rPr>
        <w:t>R</w:t>
      </w:r>
      <w:r w:rsidRPr="00AE1ECB">
        <w:rPr>
          <w:rFonts w:ascii="Helvetica" w:hAnsi="Helvetica" w:cs="Helvetica"/>
          <w:color w:val="000000"/>
          <w:sz w:val="18"/>
          <w:szCs w:val="18"/>
        </w:rPr>
        <w:t>eturn/</w:t>
      </w:r>
      <w:r w:rsidR="009F67D9">
        <w:rPr>
          <w:rFonts w:ascii="Helvetica" w:hAnsi="Helvetica" w:cs="Helvetica"/>
          <w:color w:val="000000"/>
          <w:sz w:val="18"/>
          <w:szCs w:val="18"/>
        </w:rPr>
        <w:t>R</w:t>
      </w:r>
      <w:r w:rsidRPr="00AE1ECB">
        <w:rPr>
          <w:rFonts w:ascii="Helvetica" w:hAnsi="Helvetica" w:cs="Helvetica"/>
          <w:color w:val="000000"/>
          <w:sz w:val="18"/>
          <w:szCs w:val="18"/>
        </w:rPr>
        <w:t xml:space="preserve">eport, rather than the Form 5500-SF, as ‘‘small plans,’’ except for certain pension benefit plans and arrangements described in 29 CFR 2520.104-44(b)(2) and </w:t>
      </w:r>
      <w:r w:rsidRPr="00AE1ECB">
        <w:rPr>
          <w:rFonts w:ascii="Helvetica" w:hAnsi="Helvetica" w:cs="Helvetica"/>
          <w:i/>
          <w:color w:val="000000"/>
          <w:sz w:val="18"/>
          <w:szCs w:val="18"/>
        </w:rPr>
        <w:t>Limited Pension Plan Reporting</w:t>
      </w:r>
      <w:r w:rsidRPr="00AE1ECB">
        <w:rPr>
          <w:rFonts w:ascii="Helvetica" w:hAnsi="Helvetica" w:cs="Helvetica"/>
          <w:color w:val="000000"/>
          <w:sz w:val="18"/>
          <w:szCs w:val="18"/>
        </w:rPr>
        <w:t>. For additional information, see the Schedule I instructions.</w:t>
      </w:r>
    </w:p>
    <w:p w:rsidRPr="00AE1ECB" w:rsidR="00FD14F1" w:rsidP="0063377C" w:rsidRDefault="00FD14F1" w14:paraId="244C7D3B" w14:textId="77777777">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color w:val="000000"/>
          <w:sz w:val="18"/>
          <w:szCs w:val="18"/>
        </w:rPr>
        <w:t>Note</w:t>
      </w:r>
      <w:r w:rsidRPr="00AE1ECB">
        <w:rPr>
          <w:rFonts w:ascii="Helvetica" w:hAnsi="Helvetica" w:cs="Helvetica"/>
          <w:color w:val="000000"/>
          <w:sz w:val="18"/>
          <w:szCs w:val="18"/>
        </w:rPr>
        <w:t xml:space="preserve">. A welfare plan that would have been eligible for the filing </w:t>
      </w:r>
      <w:r w:rsidRPr="00AE1ECB">
        <w:rPr>
          <w:rFonts w:ascii="Helvetica" w:hAnsi="Helvetica" w:cs="Helvetica"/>
          <w:color w:val="000000"/>
          <w:sz w:val="18"/>
          <w:szCs w:val="18"/>
        </w:rPr>
        <w:t>exemption under 29 CFR 2520.104-20</w:t>
      </w:r>
      <w:r w:rsidRPr="00AE1ECB" w:rsidR="00D576CD">
        <w:rPr>
          <w:rFonts w:ascii="Helvetica" w:hAnsi="Helvetica" w:cs="Helvetica"/>
          <w:color w:val="000000"/>
          <w:sz w:val="18"/>
          <w:szCs w:val="18"/>
        </w:rPr>
        <w:t>,</w:t>
      </w:r>
      <w:r w:rsidRPr="00AE1ECB">
        <w:rPr>
          <w:rFonts w:ascii="Helvetica" w:hAnsi="Helvetica" w:cs="Helvetica"/>
          <w:color w:val="000000"/>
          <w:sz w:val="18"/>
          <w:szCs w:val="18"/>
        </w:rPr>
        <w:t xml:space="preserve"> but for the fact that it is required to file a Form M-1</w:t>
      </w:r>
      <w:r w:rsidRPr="00AE1ECB" w:rsidR="00D576CD">
        <w:rPr>
          <w:rFonts w:ascii="Helvetica" w:hAnsi="Helvetica" w:cs="Helvetica"/>
          <w:color w:val="000000"/>
          <w:sz w:val="18"/>
          <w:szCs w:val="18"/>
        </w:rPr>
        <w:t>,</w:t>
      </w:r>
      <w:r w:rsidRPr="00AE1ECB">
        <w:rPr>
          <w:rFonts w:ascii="Helvetica" w:hAnsi="Helvetica" w:cs="Helvetica"/>
          <w:color w:val="000000"/>
          <w:sz w:val="18"/>
          <w:szCs w:val="18"/>
        </w:rPr>
        <w:t xml:space="preserve"> is exempt from completing a Schedule I if it meets the requirements of 29 CFR 2520.104-44(b)(1).</w:t>
      </w:r>
    </w:p>
    <w:p w:rsidRPr="00AE1ECB" w:rsidR="008D4C81" w:rsidP="0063377C" w:rsidRDefault="008D4C81" w14:paraId="244C7D3C" w14:textId="77777777">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Schedule A</w:t>
      </w:r>
      <w:r w:rsidRPr="00AE1ECB">
        <w:rPr>
          <w:rFonts w:ascii="Helvetica" w:hAnsi="Helvetica" w:cs="Helvetica"/>
          <w:color w:val="000000"/>
          <w:sz w:val="18"/>
          <w:szCs w:val="18"/>
        </w:rPr>
        <w:t xml:space="preserve"> </w:t>
      </w:r>
      <w:r w:rsidRPr="00AE1ECB">
        <w:rPr>
          <w:rFonts w:ascii="Helvetica" w:hAnsi="Helvetica" w:cs="Helvetica"/>
          <w:b/>
          <w:bCs/>
          <w:i/>
          <w:iCs/>
          <w:color w:val="000000"/>
          <w:sz w:val="18"/>
          <w:szCs w:val="18"/>
        </w:rPr>
        <w:t>(Insurance Information)</w:t>
      </w:r>
      <w:r w:rsidRPr="00AE1ECB">
        <w:rPr>
          <w:rFonts w:ascii="Helvetica" w:hAnsi="Helvetica" w:cs="Helvetica"/>
          <w:color w:val="000000"/>
          <w:spacing w:val="25"/>
          <w:sz w:val="18"/>
          <w:szCs w:val="18"/>
        </w:rPr>
        <w:t xml:space="preserve"> </w:t>
      </w:r>
      <w:proofErr w:type="gramStart"/>
      <w:r w:rsidRPr="00AE1ECB">
        <w:rPr>
          <w:rFonts w:ascii="Helvetica" w:hAnsi="Helvetica" w:cs="Helvetica"/>
          <w:color w:val="000000"/>
          <w:sz w:val="18"/>
          <w:szCs w:val="18"/>
        </w:rPr>
        <w:t>–</w:t>
      </w:r>
      <w:r w:rsidRPr="00AE1ECB">
        <w:rPr>
          <w:rFonts w:ascii="Helvetica" w:hAnsi="Helvetica" w:cs="Helvetica"/>
          <w:color w:val="000000"/>
          <w:spacing w:val="-25"/>
          <w:sz w:val="18"/>
          <w:szCs w:val="18"/>
        </w:rPr>
        <w:t xml:space="preserve"> </w:t>
      </w:r>
      <w:r w:rsidRPr="00AE1ECB">
        <w:rPr>
          <w:rFonts w:ascii="Helvetica" w:hAnsi="Helvetica" w:cs="Helvetica"/>
          <w:color w:val="000000"/>
          <w:sz w:val="18"/>
          <w:szCs w:val="18"/>
        </w:rPr>
        <w:t xml:space="preserve"> is</w:t>
      </w:r>
      <w:proofErr w:type="gramEnd"/>
      <w:r w:rsidRPr="00AE1ECB">
        <w:rPr>
          <w:rFonts w:ascii="Helvetica" w:hAnsi="Helvetica" w:cs="Helvetica"/>
          <w:color w:val="000000"/>
          <w:sz w:val="18"/>
          <w:szCs w:val="18"/>
        </w:rPr>
        <w:t xml:space="preserve"> required if any benefits under an employee benefit plan are provided by an insurance company, insurance service or other similar organization (such as Blue Cross, Blue Shield, or a health maintenance organization). This includes investment contracts with insurance companies, such as guaranteed investment contracts and pooled separate accounts. For additional information, see the Schedule A instructions.</w:t>
      </w:r>
    </w:p>
    <w:p w:rsidRPr="00AE1ECB" w:rsidR="008D4C81" w:rsidP="0063377C" w:rsidRDefault="008D4C81" w14:paraId="244C7D3D" w14:textId="77777777">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color w:val="000000"/>
          <w:sz w:val="18"/>
          <w:szCs w:val="18"/>
        </w:rPr>
        <w:t>Note.</w:t>
      </w:r>
      <w:r w:rsidRPr="00AE1ECB">
        <w:rPr>
          <w:rFonts w:ascii="Helvetica" w:hAnsi="Helvetica" w:cs="Helvetica"/>
          <w:color w:val="000000"/>
          <w:sz w:val="18"/>
          <w:szCs w:val="18"/>
        </w:rPr>
        <w:t xml:space="preserve"> Do not file Schedule A for Administrative Services Only (ASO) contracts. Do not file Schedule A if a Schedule A is filed for the contract as part of the Form 5500 filed directly by a master trust investment account (MTIA) or 103-12 IE.</w:t>
      </w:r>
    </w:p>
    <w:p w:rsidRPr="00AE1ECB" w:rsidR="008D4C81" w:rsidP="0063377C" w:rsidRDefault="00CD38E0" w14:paraId="244C7D3E" w14:textId="77777777">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color w:val="000000"/>
          <w:sz w:val="18"/>
          <w:szCs w:val="18"/>
        </w:rPr>
        <w:t>Schedule C</w:t>
      </w:r>
      <w:r w:rsidRPr="00AE1ECB" w:rsidR="008D4C81">
        <w:rPr>
          <w:rFonts w:ascii="Helvetica" w:hAnsi="Helvetica" w:cs="Helvetica"/>
          <w:b/>
          <w:color w:val="000000"/>
          <w:sz w:val="18"/>
          <w:szCs w:val="18"/>
        </w:rPr>
        <w:t xml:space="preserve"> </w:t>
      </w:r>
      <w:r w:rsidRPr="00AE1ECB" w:rsidR="008D4C81">
        <w:rPr>
          <w:rFonts w:ascii="Helvetica" w:hAnsi="Helvetica" w:cs="Helvetica"/>
          <w:b/>
          <w:i/>
          <w:color w:val="000000"/>
          <w:sz w:val="18"/>
          <w:szCs w:val="18"/>
        </w:rPr>
        <w:t>(Service Provider Information)</w:t>
      </w:r>
      <w:r w:rsidRPr="00AE1ECB" w:rsidR="008D4C81">
        <w:rPr>
          <w:rFonts w:ascii="Helvetica" w:hAnsi="Helvetica" w:cs="Helvetica"/>
          <w:color w:val="000000"/>
          <w:sz w:val="18"/>
          <w:szCs w:val="18"/>
        </w:rPr>
        <w:t xml:space="preserve"> </w:t>
      </w:r>
      <w:r w:rsidRPr="00AE1ECB" w:rsidR="00D342D8">
        <w:rPr>
          <w:rFonts w:ascii="Helvetica" w:hAnsi="Helvetica" w:cs="Helvetica"/>
          <w:color w:val="000000"/>
          <w:sz w:val="18"/>
          <w:szCs w:val="18"/>
        </w:rPr>
        <w:t>– is</w:t>
      </w:r>
      <w:r w:rsidRPr="00AE1ECB" w:rsidR="008D4C81">
        <w:rPr>
          <w:rFonts w:ascii="Helvetica" w:hAnsi="Helvetica" w:cs="Helvetica"/>
          <w:color w:val="000000"/>
          <w:sz w:val="18"/>
          <w:szCs w:val="18"/>
        </w:rPr>
        <w:t xml:space="preserve"> required for a large plan, MTIA, 103-12 IE, or GIA if </w:t>
      </w:r>
      <w:r w:rsidRPr="00AE1ECB" w:rsidR="008D4C81">
        <w:rPr>
          <w:rFonts w:ascii="Helvetica" w:hAnsi="Helvetica" w:cs="Helvetica"/>
          <w:b/>
          <w:color w:val="000000"/>
          <w:sz w:val="18"/>
          <w:szCs w:val="18"/>
        </w:rPr>
        <w:t>(1)</w:t>
      </w:r>
      <w:r w:rsidRPr="00AE1ECB" w:rsidR="008D4C81">
        <w:rPr>
          <w:rFonts w:ascii="Helvetica" w:hAnsi="Helvetica" w:cs="Helvetica"/>
          <w:color w:val="000000"/>
          <w:sz w:val="18"/>
          <w:szCs w:val="18"/>
        </w:rPr>
        <w:t xml:space="preserve"> any service provider who rendered services to the plan or DFE during the plan or DFE year received $5,000 or more in compensation, directly or indirectly from the plan or DFE, or </w:t>
      </w:r>
      <w:r w:rsidRPr="00AE1ECB" w:rsidR="008D4C81">
        <w:rPr>
          <w:rFonts w:ascii="Helvetica" w:hAnsi="Helvetica" w:cs="Helvetica"/>
          <w:b/>
          <w:color w:val="000000"/>
          <w:sz w:val="18"/>
          <w:szCs w:val="18"/>
        </w:rPr>
        <w:t>(2)</w:t>
      </w:r>
      <w:r w:rsidRPr="00AE1ECB" w:rsidR="008D4C81">
        <w:rPr>
          <w:rFonts w:ascii="Helvetica" w:hAnsi="Helvetica" w:cs="Helvetica"/>
          <w:color w:val="000000"/>
          <w:sz w:val="18"/>
          <w:szCs w:val="18"/>
        </w:rPr>
        <w:t xml:space="preserve"> an accountant and/or enrolled actuary has been terminated. For additional information, see the Schedule C instructions.</w:t>
      </w:r>
    </w:p>
    <w:p w:rsidRPr="00AE1ECB" w:rsidR="008D4C81" w:rsidP="0063377C" w:rsidRDefault="00CD38E0" w14:paraId="244C7D3F" w14:textId="77777777">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color w:val="000000"/>
          <w:sz w:val="18"/>
          <w:szCs w:val="18"/>
        </w:rPr>
        <w:t xml:space="preserve">Schedule D </w:t>
      </w:r>
      <w:r w:rsidRPr="00AE1ECB" w:rsidR="008D4C81">
        <w:rPr>
          <w:rFonts w:ascii="Helvetica" w:hAnsi="Helvetica" w:cs="Helvetica"/>
          <w:b/>
          <w:i/>
          <w:color w:val="000000"/>
          <w:sz w:val="18"/>
          <w:szCs w:val="18"/>
        </w:rPr>
        <w:t>(DFE/Participating Plan Information)</w:t>
      </w:r>
      <w:r w:rsidRPr="00AE1ECB" w:rsidR="008D4C81">
        <w:rPr>
          <w:rFonts w:ascii="Helvetica" w:hAnsi="Helvetica" w:cs="Helvetica"/>
          <w:color w:val="000000"/>
          <w:sz w:val="18"/>
          <w:szCs w:val="18"/>
        </w:rPr>
        <w:t xml:space="preserve"> </w:t>
      </w:r>
      <w:r w:rsidRPr="00AE1ECB" w:rsidR="00586701">
        <w:rPr>
          <w:rFonts w:ascii="Helvetica" w:hAnsi="Helvetica" w:cs="Helvetica"/>
          <w:color w:val="000000"/>
          <w:sz w:val="18"/>
          <w:szCs w:val="18"/>
        </w:rPr>
        <w:t>– Part</w:t>
      </w:r>
      <w:r w:rsidRPr="00AE1ECB" w:rsidR="008D4C81">
        <w:rPr>
          <w:rFonts w:ascii="Helvetica" w:hAnsi="Helvetica" w:cs="Helvetica"/>
          <w:color w:val="000000"/>
          <w:sz w:val="18"/>
          <w:szCs w:val="18"/>
        </w:rPr>
        <w:t xml:space="preserve"> I is required for a plan or DFE that invested or participated in any MTIAs, 103-12 IEs, CCTs, and/or PSAs. Part II is required when the Form 5500 is filed for a DFE. For additional information, see the Schedule D instructions.</w:t>
      </w:r>
    </w:p>
    <w:p w:rsidRPr="00AE1ECB" w:rsidR="00902C06" w:rsidP="0063377C" w:rsidRDefault="008D4C81" w14:paraId="244C7D40" w14:textId="77777777">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color w:val="000000"/>
          <w:sz w:val="18"/>
          <w:szCs w:val="18"/>
        </w:rPr>
        <w:t xml:space="preserve">Schedule G </w:t>
      </w:r>
      <w:r w:rsidRPr="00AE1ECB">
        <w:rPr>
          <w:rFonts w:ascii="Helvetica" w:hAnsi="Helvetica" w:cs="Helvetica"/>
          <w:b/>
          <w:i/>
          <w:color w:val="000000"/>
          <w:sz w:val="18"/>
          <w:szCs w:val="18"/>
        </w:rPr>
        <w:t xml:space="preserve">(Financial Transaction </w:t>
      </w:r>
      <w:proofErr w:type="gramStart"/>
      <w:r w:rsidRPr="00AE1ECB">
        <w:rPr>
          <w:rFonts w:ascii="Helvetica" w:hAnsi="Helvetica" w:cs="Helvetica"/>
          <w:b/>
          <w:i/>
          <w:color w:val="000000"/>
          <w:sz w:val="18"/>
          <w:szCs w:val="18"/>
        </w:rPr>
        <w:t>Schedules)</w:t>
      </w:r>
      <w:r w:rsidRPr="00AE1ECB">
        <w:rPr>
          <w:rFonts w:ascii="Helvetica" w:hAnsi="Helvetica" w:cs="Helvetica"/>
          <w:i/>
          <w:color w:val="000000"/>
          <w:sz w:val="18"/>
          <w:szCs w:val="18"/>
        </w:rPr>
        <w:t xml:space="preserve"> </w:t>
      </w:r>
      <w:r w:rsidRPr="00AE1ECB">
        <w:rPr>
          <w:rFonts w:ascii="Helvetica" w:hAnsi="Helvetica" w:cs="Helvetica"/>
          <w:color w:val="000000"/>
          <w:sz w:val="18"/>
          <w:szCs w:val="18"/>
        </w:rPr>
        <w:t xml:space="preserve"> –</w:t>
      </w:r>
      <w:proofErr w:type="gramEnd"/>
      <w:r w:rsidRPr="00AE1ECB">
        <w:rPr>
          <w:rFonts w:ascii="Helvetica" w:hAnsi="Helvetica" w:cs="Helvetica"/>
          <w:color w:val="000000"/>
          <w:sz w:val="18"/>
          <w:szCs w:val="18"/>
        </w:rPr>
        <w:t xml:space="preserve"> is required for a large plan, MTIA, 103-12 IE, or GIA when Schedule H (Financial Information) lines 4b, 4c, and/or 4d are checked ‘‘Yes.’’ Part I of the Schedule G reports loans or fixed income obligations in default or classified as uncollectible. Part II of the Schedule G reports leases in default or classified as uncollectible. Part III of the Schedule G reports nonexempt transactions. For additional information, see the Schedule G instructions.</w:t>
      </w:r>
    </w:p>
    <w:p w:rsidRPr="00AE1ECB" w:rsidR="008D4C81" w:rsidP="006F7D69" w:rsidRDefault="001320E7" w14:paraId="244C7D41" w14:textId="77777777">
      <w:pPr>
        <w:widowControl w:val="0"/>
        <w:tabs>
          <w:tab w:val="clear" w:pos="432"/>
        </w:tabs>
        <w:autoSpaceDE w:val="0"/>
        <w:autoSpaceDN w:val="0"/>
        <w:adjustRightInd w:val="0"/>
        <w:spacing w:before="60" w:line="240" w:lineRule="auto"/>
        <w:ind w:firstLine="0"/>
        <w:rPr>
          <w:rFonts w:ascii="Helvetica" w:hAnsi="Helvetica" w:cs="Helvetica"/>
          <w:i/>
          <w:color w:val="000000"/>
          <w:sz w:val="18"/>
          <w:szCs w:val="18"/>
        </w:rPr>
      </w:pPr>
      <w:r w:rsidRPr="00AE1ECB">
        <w:rPr>
          <w:noProof/>
        </w:rPr>
        <w:drawing>
          <wp:anchor distT="0" distB="0" distL="114300" distR="114300" simplePos="0" relativeHeight="251652608" behindDoc="0" locked="0" layoutInCell="1" allowOverlap="1" wp14:editId="244C8C18" wp14:anchorId="244C8C17">
            <wp:simplePos x="0" y="0"/>
            <wp:positionH relativeFrom="column">
              <wp:posOffset>25400</wp:posOffset>
            </wp:positionH>
            <wp:positionV relativeFrom="paragraph">
              <wp:posOffset>56515</wp:posOffset>
            </wp:positionV>
            <wp:extent cx="178435" cy="184785"/>
            <wp:effectExtent l="0" t="0" r="0" b="0"/>
            <wp:wrapSquare wrapText="bothSides"/>
            <wp:docPr id="81"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25" cstate="print">
                      <a:extLst>
                        <a:ext uri="{28A0092B-C50C-407E-A947-70E740481C1C}">
                          <a14:useLocalDpi xmlns:a14="http://schemas.microsoft.com/office/drawing/2010/main" val="0"/>
                        </a:ext>
                      </a:extLst>
                    </a:blip>
                    <a:srcRect/>
                    <a:stretch>
                      <a:fillRect/>
                    </a:stretch>
                  </pic:blipFill>
                  <pic:spPr bwMode="auto">
                    <a:xfrm>
                      <a:off x="0" y="0"/>
                      <a:ext cx="178435" cy="184785"/>
                    </a:xfrm>
                    <a:prstGeom prst="rect">
                      <a:avLst/>
                    </a:prstGeom>
                    <a:noFill/>
                  </pic:spPr>
                </pic:pic>
              </a:graphicData>
            </a:graphic>
            <wp14:sizeRelH relativeFrom="page">
              <wp14:pctWidth>0</wp14:pctWidth>
            </wp14:sizeRelH>
            <wp14:sizeRelV relativeFrom="page">
              <wp14:pctHeight>0</wp14:pctHeight>
            </wp14:sizeRelV>
          </wp:anchor>
        </w:drawing>
      </w:r>
      <w:r w:rsidRPr="00AE1ECB" w:rsidR="008D4C81">
        <w:rPr>
          <w:rFonts w:ascii="Helvetica" w:hAnsi="Helvetica" w:cs="Helvetica"/>
          <w:i/>
          <w:color w:val="000000"/>
          <w:sz w:val="18"/>
          <w:szCs w:val="18"/>
        </w:rPr>
        <w:t>An unfunded, fully insured, or combination unfunded/ insured welfare plan with 100 or more participants exempt under 29 CFR 2520.104-44 from completing Schedule H must still complete Schedule G, Part III, to report nonexempt transactions.</w:t>
      </w:r>
    </w:p>
    <w:p w:rsidRPr="00AE1ECB" w:rsidR="008D4C81" w:rsidP="0063377C" w:rsidRDefault="008D4C81" w14:paraId="244C7D42" w14:textId="77777777">
      <w:pPr>
        <w:widowControl w:val="0"/>
        <w:tabs>
          <w:tab w:val="clear" w:pos="432"/>
        </w:tabs>
        <w:autoSpaceDE w:val="0"/>
        <w:autoSpaceDN w:val="0"/>
        <w:adjustRightInd w:val="0"/>
        <w:spacing w:before="60" w:line="240" w:lineRule="auto"/>
        <w:ind w:left="14" w:firstLine="0"/>
        <w:rPr>
          <w:rFonts w:ascii="Helvetica" w:hAnsi="Helvetica" w:cs="Helvetica"/>
          <w:b/>
          <w:bCs/>
          <w:color w:val="000000"/>
          <w:sz w:val="26"/>
          <w:szCs w:val="26"/>
        </w:rPr>
      </w:pPr>
      <w:r w:rsidRPr="00AE1ECB">
        <w:rPr>
          <w:rFonts w:ascii="Helvetica" w:hAnsi="Helvetica" w:cs="Helvetica"/>
          <w:b/>
          <w:bCs/>
          <w:color w:val="000000"/>
          <w:sz w:val="26"/>
          <w:szCs w:val="26"/>
        </w:rPr>
        <w:t>Pension</w:t>
      </w:r>
      <w:r w:rsidRPr="00AE1ECB">
        <w:rPr>
          <w:rFonts w:ascii="Helvetica" w:hAnsi="Helvetica" w:cs="Helvetica"/>
          <w:b/>
          <w:bCs/>
          <w:color w:val="000000"/>
          <w:spacing w:val="1"/>
          <w:sz w:val="26"/>
          <w:szCs w:val="26"/>
        </w:rPr>
        <w:t xml:space="preserve"> </w:t>
      </w:r>
      <w:r w:rsidRPr="00AE1ECB">
        <w:rPr>
          <w:rFonts w:ascii="Helvetica" w:hAnsi="Helvetica" w:cs="Helvetica"/>
          <w:b/>
          <w:bCs/>
          <w:color w:val="000000"/>
          <w:sz w:val="26"/>
          <w:szCs w:val="26"/>
        </w:rPr>
        <w:t>Benefit</w:t>
      </w:r>
      <w:r w:rsidRPr="00AE1ECB">
        <w:rPr>
          <w:rFonts w:ascii="Helvetica" w:hAnsi="Helvetica" w:cs="Helvetica"/>
          <w:b/>
          <w:bCs/>
          <w:color w:val="000000"/>
          <w:spacing w:val="1"/>
          <w:sz w:val="26"/>
          <w:szCs w:val="26"/>
        </w:rPr>
        <w:t xml:space="preserve"> </w:t>
      </w:r>
      <w:r w:rsidRPr="00AE1ECB">
        <w:rPr>
          <w:rFonts w:ascii="Helvetica" w:hAnsi="Helvetica" w:cs="Helvetica"/>
          <w:b/>
          <w:bCs/>
          <w:color w:val="000000"/>
          <w:sz w:val="26"/>
          <w:szCs w:val="26"/>
        </w:rPr>
        <w:t>Plan</w:t>
      </w:r>
      <w:r w:rsidRPr="00AE1ECB">
        <w:rPr>
          <w:rFonts w:ascii="Helvetica" w:hAnsi="Helvetica" w:cs="Helvetica"/>
          <w:b/>
          <w:bCs/>
          <w:color w:val="000000"/>
          <w:spacing w:val="1"/>
          <w:sz w:val="26"/>
          <w:szCs w:val="26"/>
        </w:rPr>
        <w:t xml:space="preserve"> </w:t>
      </w:r>
      <w:r w:rsidRPr="00AE1ECB">
        <w:rPr>
          <w:rFonts w:ascii="Helvetica" w:hAnsi="Helvetica" w:cs="Helvetica"/>
          <w:b/>
          <w:bCs/>
          <w:color w:val="000000"/>
          <w:sz w:val="26"/>
          <w:szCs w:val="26"/>
        </w:rPr>
        <w:t>Filing Requirements</w:t>
      </w:r>
    </w:p>
    <w:p w:rsidRPr="00AE1ECB" w:rsidR="008D4C81" w:rsidP="0063377C" w:rsidRDefault="008D4C81" w14:paraId="244C7D43"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color w:val="000000"/>
          <w:sz w:val="18"/>
          <w:szCs w:val="18"/>
        </w:rPr>
        <w:t xml:space="preserve">Pension benefit plan filers must complete the Form 5500 </w:t>
      </w:r>
      <w:r w:rsidR="009F67D9">
        <w:rPr>
          <w:rFonts w:ascii="Helvetica" w:hAnsi="Helvetica" w:cs="Helvetica"/>
          <w:color w:val="000000"/>
          <w:sz w:val="18"/>
          <w:szCs w:val="18"/>
        </w:rPr>
        <w:t>A</w:t>
      </w:r>
      <w:r w:rsidRPr="00AE1ECB">
        <w:rPr>
          <w:rFonts w:ascii="Helvetica" w:hAnsi="Helvetica" w:cs="Helvetica"/>
          <w:color w:val="000000"/>
          <w:sz w:val="18"/>
          <w:szCs w:val="18"/>
        </w:rPr>
        <w:t xml:space="preserve">nnual </w:t>
      </w:r>
      <w:r w:rsidR="009F67D9">
        <w:rPr>
          <w:rFonts w:ascii="Helvetica" w:hAnsi="Helvetica" w:cs="Helvetica"/>
          <w:color w:val="000000"/>
          <w:sz w:val="18"/>
          <w:szCs w:val="18"/>
        </w:rPr>
        <w:t>R</w:t>
      </w:r>
      <w:r w:rsidRPr="00AE1ECB">
        <w:rPr>
          <w:rFonts w:ascii="Helvetica" w:hAnsi="Helvetica" w:cs="Helvetica"/>
          <w:color w:val="000000"/>
          <w:sz w:val="18"/>
          <w:szCs w:val="18"/>
        </w:rPr>
        <w:t>eturn/</w:t>
      </w:r>
      <w:r w:rsidR="009F67D9">
        <w:rPr>
          <w:rFonts w:ascii="Helvetica" w:hAnsi="Helvetica" w:cs="Helvetica"/>
          <w:color w:val="000000"/>
          <w:sz w:val="18"/>
          <w:szCs w:val="18"/>
        </w:rPr>
        <w:t>R</w:t>
      </w:r>
      <w:r w:rsidRPr="00AE1ECB">
        <w:rPr>
          <w:rFonts w:ascii="Helvetica" w:hAnsi="Helvetica" w:cs="Helvetica"/>
          <w:color w:val="000000"/>
          <w:sz w:val="18"/>
          <w:szCs w:val="18"/>
        </w:rPr>
        <w:t>eport, including the signature block and, unless otherwise specified, attach the following schedules and information:</w:t>
      </w:r>
    </w:p>
    <w:p w:rsidRPr="00AE1ECB" w:rsidR="008D4C81" w:rsidP="0063377C" w:rsidRDefault="008D4C81" w14:paraId="244C7D44" w14:textId="77777777">
      <w:pPr>
        <w:widowControl w:val="0"/>
        <w:tabs>
          <w:tab w:val="clear" w:pos="432"/>
        </w:tabs>
        <w:autoSpaceDE w:val="0"/>
        <w:autoSpaceDN w:val="0"/>
        <w:adjustRightInd w:val="0"/>
        <w:spacing w:before="60" w:line="240" w:lineRule="auto"/>
        <w:ind w:firstLine="0"/>
        <w:rPr>
          <w:rFonts w:ascii="Helvetica" w:hAnsi="Helvetica" w:cs="Helvetica"/>
          <w:color w:val="000000"/>
          <w:sz w:val="16"/>
          <w:szCs w:val="18"/>
        </w:rPr>
      </w:pPr>
      <w:r w:rsidRPr="00AE1ECB">
        <w:rPr>
          <w:rFonts w:ascii="Helvetica" w:hAnsi="Helvetica" w:cs="Helvetica"/>
          <w:b/>
          <w:bCs/>
          <w:color w:val="000000"/>
          <w:sz w:val="22"/>
        </w:rPr>
        <w:t>Small Pension Plan</w:t>
      </w:r>
    </w:p>
    <w:p w:rsidRPr="00AE1ECB" w:rsidR="008D4C81" w:rsidP="0063377C" w:rsidRDefault="008D4C81" w14:paraId="244C7D45"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color w:val="000000"/>
          <w:sz w:val="18"/>
          <w:szCs w:val="18"/>
        </w:rPr>
        <w:t>The following schedules (including any additional information required by the instructions to the schedules) must be attached to a Form 5500 filed for a small pension plan that is neither exempt from filing nor is filing the Form 5500-SF:</w:t>
      </w:r>
    </w:p>
    <w:p w:rsidRPr="00AE1ECB" w:rsidR="008D4C81" w:rsidP="00155E7B" w:rsidRDefault="008D4C81" w14:paraId="244C7D46" w14:textId="77777777">
      <w:pPr>
        <w:widowControl w:val="0"/>
        <w:tabs>
          <w:tab w:val="clear" w:pos="432"/>
        </w:tabs>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1.</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Schedule A (as many as needed), to report insurance, annuity, and investment contracts held by the plan.</w:t>
      </w:r>
    </w:p>
    <w:p w:rsidRPr="00AE1ECB" w:rsidR="008D4C81" w:rsidP="00155E7B" w:rsidRDefault="008D4C81" w14:paraId="244C7D47" w14:textId="77777777">
      <w:pPr>
        <w:widowControl w:val="0"/>
        <w:tabs>
          <w:tab w:val="clear" w:pos="432"/>
        </w:tabs>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2.</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Schedule D, Part I, to list any CCTs, PSAs, MTIAs, and 103-12 IEs in which the plan participated at any time during the plan year.</w:t>
      </w:r>
    </w:p>
    <w:p w:rsidRPr="00AE1ECB" w:rsidR="008D4C81" w:rsidP="002D59B6" w:rsidRDefault="008D4C81" w14:paraId="244C7D48" w14:textId="77777777">
      <w:pPr>
        <w:widowControl w:val="0"/>
        <w:tabs>
          <w:tab w:val="clear" w:pos="432"/>
        </w:tabs>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3.</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Schedule I, to report small plan financial information, unless exempt.</w:t>
      </w:r>
    </w:p>
    <w:p w:rsidRPr="00AE1ECB" w:rsidR="008D4C81" w:rsidP="002D59B6" w:rsidRDefault="008D4C81" w14:paraId="244C7D49" w14:textId="77777777">
      <w:pPr>
        <w:widowControl w:val="0"/>
        <w:tabs>
          <w:tab w:val="clear" w:pos="432"/>
        </w:tabs>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4.</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Schedule MB or SB, to report actuarial information, if applicable.</w:t>
      </w:r>
    </w:p>
    <w:p w:rsidRPr="00AE1ECB" w:rsidR="008D4C81" w:rsidP="009077C3" w:rsidRDefault="008D4C81" w14:paraId="244C7D4A" w14:textId="77777777">
      <w:pPr>
        <w:widowControl w:val="0"/>
        <w:tabs>
          <w:tab w:val="clear" w:pos="432"/>
        </w:tabs>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5.</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Schedule R, to report retirement plan information, if applicable.</w:t>
      </w:r>
    </w:p>
    <w:p w:rsidRPr="00AE1ECB" w:rsidR="00325F9C" w:rsidP="0063377C" w:rsidRDefault="001320E7" w14:paraId="244C7D4B" w14:textId="77777777">
      <w:pPr>
        <w:widowControl w:val="0"/>
        <w:autoSpaceDE w:val="0"/>
        <w:autoSpaceDN w:val="0"/>
        <w:adjustRightInd w:val="0"/>
        <w:spacing w:before="60" w:line="240" w:lineRule="auto"/>
        <w:ind w:firstLine="0"/>
        <w:rPr>
          <w:rFonts w:ascii="Helvetica" w:hAnsi="Helvetica" w:cs="Helvetica"/>
          <w:color w:val="000000"/>
          <w:w w:val="90"/>
          <w:sz w:val="18"/>
          <w:szCs w:val="18"/>
        </w:rPr>
      </w:pPr>
      <w:r w:rsidRPr="00AE1ECB">
        <w:rPr>
          <w:noProof/>
        </w:rPr>
        <w:lastRenderedPageBreak/>
        <w:drawing>
          <wp:anchor distT="0" distB="0" distL="114300" distR="114300" simplePos="0" relativeHeight="251633152" behindDoc="0" locked="0" layoutInCell="1" allowOverlap="1" wp14:editId="244C8C1A" wp14:anchorId="244C8C19">
            <wp:simplePos x="0" y="0"/>
            <wp:positionH relativeFrom="column">
              <wp:posOffset>22860</wp:posOffset>
            </wp:positionH>
            <wp:positionV relativeFrom="paragraph">
              <wp:posOffset>62865</wp:posOffset>
            </wp:positionV>
            <wp:extent cx="180975" cy="185420"/>
            <wp:effectExtent l="0" t="0" r="0" b="0"/>
            <wp:wrapSquare wrapText="bothSides"/>
            <wp:docPr id="80"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26" cstate="print">
                      <a:extLst>
                        <a:ext uri="{28A0092B-C50C-407E-A947-70E740481C1C}">
                          <a14:useLocalDpi xmlns:a14="http://schemas.microsoft.com/office/drawing/2010/main" val="0"/>
                        </a:ext>
                      </a:extLst>
                    </a:blip>
                    <a:srcRect/>
                    <a:stretch>
                      <a:fillRect/>
                    </a:stretch>
                  </pic:blipFill>
                  <pic:spPr bwMode="auto">
                    <a:xfrm>
                      <a:off x="0" y="0"/>
                      <a:ext cx="180975" cy="185420"/>
                    </a:xfrm>
                    <a:prstGeom prst="rect">
                      <a:avLst/>
                    </a:prstGeom>
                    <a:noFill/>
                  </pic:spPr>
                </pic:pic>
              </a:graphicData>
            </a:graphic>
            <wp14:sizeRelH relativeFrom="page">
              <wp14:pctWidth>0</wp14:pctWidth>
            </wp14:sizeRelH>
            <wp14:sizeRelV relativeFrom="page">
              <wp14:pctHeight>0</wp14:pctHeight>
            </wp14:sizeRelV>
          </wp:anchor>
        </w:drawing>
      </w:r>
      <w:r w:rsidRPr="00AE1ECB" w:rsidR="008D4C81">
        <w:rPr>
          <w:rFonts w:ascii="Helvetica" w:hAnsi="Helvetica" w:cs="Helvetica"/>
          <w:i/>
          <w:iCs/>
          <w:color w:val="000000"/>
          <w:sz w:val="18"/>
          <w:szCs w:val="18"/>
        </w:rPr>
        <w:t xml:space="preserve">If Schedule I, line 4k, is checked “No,” you must attach the report of the independent qualified public accountant (IQPA) or a statement that the plan is eligible and elects to defer attaching the IQPA’s opinion pursuant to 29 CFR 2520.104-50 in connection with a short plan year of seven </w:t>
      </w:r>
      <w:r w:rsidRPr="00AE1ECB" w:rsidR="008D4C81">
        <w:rPr>
          <w:rFonts w:ascii="Helvetica" w:hAnsi="Helvetica" w:cs="Helvetica"/>
          <w:i/>
          <w:iCs/>
          <w:color w:val="000000"/>
          <w:w w:val="90"/>
          <w:sz w:val="18"/>
          <w:szCs w:val="18"/>
        </w:rPr>
        <w:t>months or less.</w:t>
      </w:r>
    </w:p>
    <w:p w:rsidRPr="00AE1ECB" w:rsidR="008D4C81" w:rsidP="0063377C" w:rsidRDefault="008D4C81" w14:paraId="244C7D4C" w14:textId="77777777">
      <w:pPr>
        <w:widowControl w:val="0"/>
        <w:tabs>
          <w:tab w:val="clear" w:pos="432"/>
        </w:tabs>
        <w:autoSpaceDE w:val="0"/>
        <w:autoSpaceDN w:val="0"/>
        <w:adjustRightInd w:val="0"/>
        <w:spacing w:before="60" w:line="240" w:lineRule="auto"/>
        <w:ind w:left="14" w:firstLine="0"/>
        <w:rPr>
          <w:rFonts w:ascii="Helvetica" w:hAnsi="Helvetica" w:cs="Helvetica"/>
          <w:b/>
          <w:bCs/>
          <w:color w:val="000000"/>
          <w:sz w:val="22"/>
          <w:szCs w:val="22"/>
        </w:rPr>
      </w:pPr>
      <w:r w:rsidRPr="00AE1ECB">
        <w:rPr>
          <w:rFonts w:ascii="Helvetica" w:hAnsi="Helvetica" w:cs="Helvetica"/>
          <w:b/>
          <w:bCs/>
          <w:color w:val="000000"/>
          <w:sz w:val="22"/>
          <w:szCs w:val="22"/>
        </w:rPr>
        <w:t>Large Pension Plan</w:t>
      </w:r>
    </w:p>
    <w:p w:rsidRPr="00AE1ECB" w:rsidR="008D4C81" w:rsidP="0063377C" w:rsidRDefault="008D4C81" w14:paraId="244C7D4D" w14:textId="77777777">
      <w:pPr>
        <w:widowControl w:val="0"/>
        <w:tabs>
          <w:tab w:val="clear" w:pos="432"/>
        </w:tabs>
        <w:autoSpaceDE w:val="0"/>
        <w:autoSpaceDN w:val="0"/>
        <w:adjustRightInd w:val="0"/>
        <w:spacing w:before="60" w:line="240" w:lineRule="auto"/>
        <w:ind w:left="14" w:firstLine="0"/>
        <w:rPr>
          <w:rFonts w:ascii="Helvetica" w:hAnsi="Helvetica" w:cs="Helvetica"/>
          <w:color w:val="000000"/>
          <w:sz w:val="18"/>
          <w:szCs w:val="18"/>
        </w:rPr>
      </w:pPr>
      <w:r w:rsidRPr="00AE1ECB">
        <w:rPr>
          <w:rFonts w:ascii="Helvetica" w:hAnsi="Helvetica" w:cs="Helvetica"/>
          <w:color w:val="000000"/>
          <w:sz w:val="18"/>
          <w:szCs w:val="18"/>
        </w:rPr>
        <w:t>The following schedules (including any additional information required by the instructions to the schedules) must be attached to a Form 5500 filed for a large pension plan:</w:t>
      </w:r>
    </w:p>
    <w:p w:rsidRPr="00AE1ECB" w:rsidR="008D4C81" w:rsidP="00155E7B" w:rsidRDefault="008D4C81" w14:paraId="244C7D4E" w14:textId="77777777">
      <w:pPr>
        <w:widowControl w:val="0"/>
        <w:tabs>
          <w:tab w:val="clear" w:pos="432"/>
        </w:tabs>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1.</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 xml:space="preserve">Schedule A (as many as needed), to report insurance, annuity, and investment contracts held by the plan. </w:t>
      </w:r>
    </w:p>
    <w:p w:rsidRPr="00AE1ECB" w:rsidR="008D4C81" w:rsidP="00155E7B" w:rsidRDefault="008D4C81" w14:paraId="244C7D4F" w14:textId="77777777">
      <w:pPr>
        <w:widowControl w:val="0"/>
        <w:tabs>
          <w:tab w:val="clear" w:pos="432"/>
        </w:tabs>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2.</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 xml:space="preserve">Schedule C, if applicable, to report information on service providers and, if applicable, any terminated accountants or enrolled actuaries. </w:t>
      </w:r>
    </w:p>
    <w:p w:rsidRPr="00AE1ECB" w:rsidR="008D4C81" w:rsidP="002D59B6" w:rsidRDefault="008D4C81" w14:paraId="244C7D50" w14:textId="77777777">
      <w:pPr>
        <w:widowControl w:val="0"/>
        <w:tabs>
          <w:tab w:val="clear" w:pos="432"/>
        </w:tabs>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3.</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Schedule D, Part I, to list any CCTs, PSAs, MTIAs, and 103-12 IEs in which the plan invested at any time during the plan year.</w:t>
      </w:r>
    </w:p>
    <w:p w:rsidRPr="00AE1ECB" w:rsidR="008D4C81" w:rsidP="002D59B6" w:rsidRDefault="008D4C81" w14:paraId="244C7D51" w14:textId="77777777">
      <w:pPr>
        <w:widowControl w:val="0"/>
        <w:tabs>
          <w:tab w:val="clear" w:pos="432"/>
        </w:tabs>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4.</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Schedule G, to report loans or fixed income obligations in default or determined to be uncollectible as of the end of the plan year, leases in default or classified as uncollectible, and nonexempt transactions, i.e., file Schedule G if Schedule H (Form 5500) lines 4b, 4c, and/or 4d are checked ‘‘Yes.’’</w:t>
      </w:r>
    </w:p>
    <w:p w:rsidRPr="00AE1ECB" w:rsidR="008D4C81" w:rsidP="009077C3" w:rsidRDefault="008D4C81" w14:paraId="244C7D52" w14:textId="77777777">
      <w:pPr>
        <w:widowControl w:val="0"/>
        <w:tabs>
          <w:tab w:val="clear" w:pos="432"/>
        </w:tabs>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5.</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Schedule H, to report large plan financial information, unless exempt.</w:t>
      </w:r>
    </w:p>
    <w:p w:rsidRPr="00AE1ECB" w:rsidR="008D4C81" w:rsidP="009077C3" w:rsidRDefault="008D4C81" w14:paraId="244C7D53" w14:textId="77777777">
      <w:pPr>
        <w:widowControl w:val="0"/>
        <w:tabs>
          <w:tab w:val="clear" w:pos="432"/>
        </w:tabs>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6.</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Schedule MB or SB, to report actuarial information, if applicable.</w:t>
      </w:r>
    </w:p>
    <w:p w:rsidRPr="00AE1ECB" w:rsidR="009D16E3" w:rsidP="009077C3" w:rsidRDefault="008D4C81" w14:paraId="244C7D54" w14:textId="77777777">
      <w:pPr>
        <w:widowControl w:val="0"/>
        <w:tabs>
          <w:tab w:val="clear" w:pos="432"/>
        </w:tabs>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7.</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Schedule R, to report retirement p</w:t>
      </w:r>
      <w:r w:rsidRPr="00AE1ECB" w:rsidR="00EC1A44">
        <w:rPr>
          <w:rFonts w:ascii="Helvetica" w:hAnsi="Helvetica" w:cs="Helvetica"/>
          <w:color w:val="000000"/>
          <w:sz w:val="18"/>
          <w:szCs w:val="18"/>
        </w:rPr>
        <w:t>lan information, if applicable.</w:t>
      </w:r>
    </w:p>
    <w:p w:rsidRPr="00AE1ECB" w:rsidR="008D4C81" w:rsidP="0063377C" w:rsidRDefault="00FD4244" w14:paraId="244C7D55" w14:textId="77777777">
      <w:pPr>
        <w:widowControl w:val="0"/>
        <w:tabs>
          <w:tab w:val="clear" w:pos="432"/>
        </w:tabs>
        <w:autoSpaceDE w:val="0"/>
        <w:autoSpaceDN w:val="0"/>
        <w:adjustRightInd w:val="0"/>
        <w:spacing w:before="60" w:line="240" w:lineRule="auto"/>
        <w:ind w:firstLine="0"/>
        <w:rPr>
          <w:rFonts w:ascii="Helvetica" w:hAnsi="Helvetica" w:cs="Helvetica"/>
          <w:b/>
          <w:bCs/>
          <w:color w:val="000000"/>
          <w:sz w:val="22"/>
          <w:szCs w:val="22"/>
        </w:rPr>
      </w:pPr>
      <w:r w:rsidRPr="00AE1ECB">
        <w:rPr>
          <w:rFonts w:ascii="Helvetica" w:hAnsi="Helvetica" w:cs="Helvetica"/>
          <w:b/>
          <w:bCs/>
          <w:color w:val="000000"/>
          <w:sz w:val="22"/>
          <w:szCs w:val="22"/>
        </w:rPr>
        <w:t>Eligible</w:t>
      </w:r>
      <w:r w:rsidRPr="00AE1ECB" w:rsidR="00D3529B">
        <w:rPr>
          <w:rFonts w:ascii="Helvetica" w:hAnsi="Helvetica" w:cs="Helvetica"/>
          <w:b/>
          <w:bCs/>
          <w:color w:val="000000"/>
          <w:sz w:val="22"/>
          <w:szCs w:val="22"/>
        </w:rPr>
        <w:t xml:space="preserve"> Combined Plans </w:t>
      </w:r>
    </w:p>
    <w:p w:rsidRPr="00AE1ECB" w:rsidR="00D3529B" w:rsidP="0063377C" w:rsidRDefault="001524E1" w14:paraId="244C7D56" w14:textId="77777777">
      <w:pPr>
        <w:widowControl w:val="0"/>
        <w:tabs>
          <w:tab w:val="clear" w:pos="432"/>
        </w:tabs>
        <w:autoSpaceDE w:val="0"/>
        <w:autoSpaceDN w:val="0"/>
        <w:adjustRightInd w:val="0"/>
        <w:spacing w:before="60" w:line="240" w:lineRule="auto"/>
        <w:ind w:firstLine="0"/>
        <w:rPr>
          <w:rFonts w:ascii="Helvetica" w:hAnsi="Helvetica" w:cs="Helvetica"/>
          <w:bCs/>
          <w:color w:val="000000"/>
          <w:sz w:val="18"/>
          <w:szCs w:val="18"/>
        </w:rPr>
      </w:pPr>
      <w:r w:rsidRPr="00AE1ECB">
        <w:rPr>
          <w:rFonts w:ascii="Helvetica" w:hAnsi="Helvetica" w:cs="Helvetica"/>
          <w:bCs/>
          <w:color w:val="000000"/>
          <w:sz w:val="18"/>
          <w:szCs w:val="18"/>
        </w:rPr>
        <w:t>Section 903 of PPA</w:t>
      </w:r>
      <w:r w:rsidRPr="00AE1ECB" w:rsidR="00920A30">
        <w:rPr>
          <w:rFonts w:ascii="Helvetica" w:hAnsi="Helvetica" w:cs="Helvetica"/>
          <w:bCs/>
          <w:color w:val="000000"/>
          <w:sz w:val="18"/>
          <w:szCs w:val="18"/>
        </w:rPr>
        <w:t xml:space="preserve"> established rules for a new type of pension plan, an “eligible combined plan,” effective for plan years beginning after December 31, 2009. See Code section 414(x) and ERISA section 210(e). An eligible combined plan consists of a defined benefit plan and a defined contribution plan that includes a qualified cash or deferred arrangement under Code section 401(k), with the assets of the two plans held in a single trust, but clearly identified and allocated between the plans. The eligible combined plan design is available only to employers that employed an average of at least two, but no</w:t>
      </w:r>
      <w:r w:rsidRPr="00AE1ECB" w:rsidR="004061EB">
        <w:rPr>
          <w:rFonts w:ascii="Helvetica" w:hAnsi="Helvetica" w:cs="Helvetica"/>
          <w:bCs/>
          <w:color w:val="000000"/>
          <w:sz w:val="18"/>
          <w:szCs w:val="18"/>
        </w:rPr>
        <w:t>t</w:t>
      </w:r>
      <w:r w:rsidRPr="00AE1ECB" w:rsidR="00920A30">
        <w:rPr>
          <w:rFonts w:ascii="Helvetica" w:hAnsi="Helvetica" w:cs="Helvetica"/>
          <w:bCs/>
          <w:color w:val="000000"/>
          <w:sz w:val="18"/>
          <w:szCs w:val="18"/>
        </w:rPr>
        <w:t xml:space="preserve"> more than 500 employees, on business day</w:t>
      </w:r>
      <w:r w:rsidRPr="00AE1ECB" w:rsidR="00084EF1">
        <w:rPr>
          <w:rFonts w:ascii="Helvetica" w:hAnsi="Helvetica" w:cs="Helvetica"/>
          <w:bCs/>
          <w:color w:val="000000"/>
          <w:sz w:val="18"/>
          <w:szCs w:val="18"/>
        </w:rPr>
        <w:t>s</w:t>
      </w:r>
      <w:r w:rsidRPr="00AE1ECB" w:rsidR="00920A30">
        <w:rPr>
          <w:rFonts w:ascii="Helvetica" w:hAnsi="Helvetica" w:cs="Helvetica"/>
          <w:bCs/>
          <w:color w:val="000000"/>
          <w:sz w:val="18"/>
          <w:szCs w:val="18"/>
        </w:rPr>
        <w:t xml:space="preserve"> during the calendar year preceding the plan year as of which the eligible combined plan is established and that employ</w:t>
      </w:r>
      <w:r w:rsidRPr="00AE1ECB" w:rsidR="00F52186">
        <w:rPr>
          <w:rFonts w:ascii="Helvetica" w:hAnsi="Helvetica" w:cs="Helvetica"/>
          <w:bCs/>
          <w:color w:val="000000"/>
          <w:sz w:val="18"/>
          <w:szCs w:val="18"/>
        </w:rPr>
        <w:t>s</w:t>
      </w:r>
      <w:r w:rsidRPr="00AE1ECB" w:rsidR="00920A30">
        <w:rPr>
          <w:rFonts w:ascii="Helvetica" w:hAnsi="Helvetica" w:cs="Helvetica"/>
          <w:bCs/>
          <w:color w:val="000000"/>
          <w:sz w:val="18"/>
          <w:szCs w:val="18"/>
        </w:rPr>
        <w:t xml:space="preserve"> at least two employees on the first day of the plan year</w:t>
      </w:r>
      <w:r w:rsidRPr="00AE1ECB" w:rsidR="00FB38D8">
        <w:rPr>
          <w:rFonts w:ascii="Helvetica" w:hAnsi="Helvetica" w:cs="Helvetica"/>
          <w:bCs/>
          <w:color w:val="000000"/>
          <w:sz w:val="18"/>
          <w:szCs w:val="18"/>
        </w:rPr>
        <w:t xml:space="preserve"> that the plan is established</w:t>
      </w:r>
      <w:r w:rsidRPr="00AE1ECB" w:rsidR="00920A30">
        <w:rPr>
          <w:rFonts w:ascii="Helvetica" w:hAnsi="Helvetica" w:cs="Helvetica"/>
          <w:bCs/>
          <w:color w:val="000000"/>
          <w:sz w:val="18"/>
          <w:szCs w:val="18"/>
        </w:rPr>
        <w:t>. Because an eligible combined plan includes both a defined benefit plan and a defined contribution plan, the Form 5500 filed for the plan must include all the information, schedules, and attachments that would be required for either a defined benefit plan (such as a Schedule SB) or a defined contribution plan.</w:t>
      </w:r>
      <w:r w:rsidRPr="00AE1ECB" w:rsidR="00D3529B">
        <w:rPr>
          <w:rFonts w:ascii="Helvetica" w:hAnsi="Helvetica" w:cs="Helvetica"/>
          <w:bCs/>
          <w:color w:val="000000"/>
          <w:sz w:val="18"/>
          <w:szCs w:val="18"/>
        </w:rPr>
        <w:t xml:space="preserve"> </w:t>
      </w:r>
    </w:p>
    <w:p w:rsidRPr="00AE1ECB" w:rsidR="008D4C81" w:rsidP="0063377C" w:rsidRDefault="008D4C81" w14:paraId="244C7D57" w14:textId="77777777">
      <w:pPr>
        <w:widowControl w:val="0"/>
        <w:tabs>
          <w:tab w:val="clear" w:pos="432"/>
        </w:tabs>
        <w:autoSpaceDE w:val="0"/>
        <w:autoSpaceDN w:val="0"/>
        <w:adjustRightInd w:val="0"/>
        <w:spacing w:before="60" w:line="240" w:lineRule="auto"/>
        <w:ind w:left="14" w:firstLine="0"/>
        <w:rPr>
          <w:rFonts w:ascii="Helvetica" w:hAnsi="Helvetica" w:cs="Helvetica"/>
          <w:color w:val="000000"/>
          <w:sz w:val="22"/>
          <w:szCs w:val="22"/>
        </w:rPr>
      </w:pPr>
      <w:r w:rsidRPr="00AE1ECB">
        <w:rPr>
          <w:rFonts w:ascii="Helvetica" w:hAnsi="Helvetica" w:cs="Helvetica"/>
          <w:b/>
          <w:bCs/>
          <w:color w:val="000000"/>
          <w:sz w:val="22"/>
          <w:szCs w:val="22"/>
        </w:rPr>
        <w:t>Limited Pension Plan Reporting</w:t>
      </w:r>
    </w:p>
    <w:p w:rsidRPr="00AE1ECB" w:rsidR="008D4C81" w:rsidP="0063377C" w:rsidRDefault="008D4C81" w14:paraId="244C7D58" w14:textId="77777777">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color w:val="000000"/>
          <w:sz w:val="18"/>
          <w:szCs w:val="18"/>
        </w:rPr>
        <w:t xml:space="preserve">The pension benefit </w:t>
      </w:r>
      <w:proofErr w:type="gramStart"/>
      <w:r w:rsidRPr="00AE1ECB">
        <w:rPr>
          <w:rFonts w:ascii="Helvetica" w:hAnsi="Helvetica" w:cs="Helvetica"/>
          <w:color w:val="000000"/>
          <w:sz w:val="18"/>
          <w:szCs w:val="18"/>
        </w:rPr>
        <w:t>plans</w:t>
      </w:r>
      <w:proofErr w:type="gramEnd"/>
      <w:r w:rsidRPr="00AE1ECB">
        <w:rPr>
          <w:rFonts w:ascii="Helvetica" w:hAnsi="Helvetica" w:cs="Helvetica"/>
          <w:color w:val="000000"/>
          <w:sz w:val="18"/>
          <w:szCs w:val="18"/>
        </w:rPr>
        <w:t xml:space="preserve"> or arrangements described below are eligible for limited annual reporting:</w:t>
      </w:r>
    </w:p>
    <w:p w:rsidRPr="00AE1ECB" w:rsidR="008D4C81" w:rsidP="00155E7B" w:rsidRDefault="008D4C81" w14:paraId="244C7D59" w14:textId="77777777">
      <w:pPr>
        <w:widowControl w:val="0"/>
        <w:tabs>
          <w:tab w:val="clear" w:pos="432"/>
        </w:tabs>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 xml:space="preserve">1. </w:t>
      </w:r>
      <w:r w:rsidRPr="00AE1ECB">
        <w:rPr>
          <w:rFonts w:ascii="Helvetica" w:hAnsi="Helvetica" w:cs="Helvetica"/>
          <w:b/>
          <w:bCs/>
          <w:color w:val="000000"/>
          <w:sz w:val="18"/>
          <w:szCs w:val="18"/>
        </w:rPr>
        <w:t>IRA Plans:</w:t>
      </w:r>
      <w:r w:rsidRPr="00AE1ECB">
        <w:rPr>
          <w:rFonts w:ascii="Helvetica" w:hAnsi="Helvetica" w:cs="Helvetica"/>
          <w:color w:val="000000"/>
          <w:sz w:val="18"/>
          <w:szCs w:val="18"/>
        </w:rPr>
        <w:t xml:space="preserve"> A pension plan using individual retirement accounts or annuities (as described in Code section 408) as the sole funding vehicle for providing pension benefits need complete only Form 5500, Part I and Part II, lines 1 through 4, and 8 (enter pension feature code 2N).</w:t>
      </w:r>
    </w:p>
    <w:p w:rsidRPr="00AE1ECB" w:rsidR="008D4C81" w:rsidP="00155E7B" w:rsidRDefault="008D4C81" w14:paraId="244C7D5A" w14:textId="77777777">
      <w:pPr>
        <w:widowControl w:val="0"/>
        <w:tabs>
          <w:tab w:val="left" w:pos="5880"/>
        </w:tabs>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 xml:space="preserve">2. </w:t>
      </w:r>
      <w:r w:rsidRPr="00AE1ECB">
        <w:rPr>
          <w:rFonts w:ascii="Helvetica" w:hAnsi="Helvetica" w:cs="Helvetica"/>
          <w:b/>
          <w:bCs/>
          <w:color w:val="000000"/>
          <w:sz w:val="18"/>
          <w:szCs w:val="18"/>
        </w:rPr>
        <w:t>Fully Insured Pension Plan:</w:t>
      </w:r>
      <w:r w:rsidRPr="00AE1ECB">
        <w:rPr>
          <w:rFonts w:ascii="Helvetica" w:hAnsi="Helvetica" w:cs="Helvetica"/>
          <w:color w:val="000000"/>
          <w:sz w:val="18"/>
          <w:szCs w:val="18"/>
        </w:rPr>
        <w:t xml:space="preserve"> A pension benefit plan providing benefits exclusively through an insurance contract or contracts that are fully guaranteed and that meet all of the conditions of 29 CFR 2520.104-44(b)(2) during the entire plan year must complete all the requirements listed under this </w:t>
      </w:r>
      <w:r w:rsidRPr="00AE1ECB">
        <w:rPr>
          <w:rFonts w:ascii="Helvetica" w:hAnsi="Helvetica" w:cs="Helvetica"/>
          <w:i/>
          <w:iCs/>
          <w:color w:val="000000"/>
          <w:sz w:val="18"/>
          <w:szCs w:val="18"/>
        </w:rPr>
        <w:t>Pension Benefit Plan Filing Requirements</w:t>
      </w:r>
      <w:r w:rsidRPr="00AE1ECB">
        <w:rPr>
          <w:rFonts w:ascii="Helvetica" w:hAnsi="Helvetica" w:cs="Helvetica"/>
          <w:color w:val="000000"/>
          <w:sz w:val="18"/>
          <w:szCs w:val="18"/>
        </w:rPr>
        <w:t xml:space="preserve"> section, except that such a plan is exempt from attaching Schedule H, Schedule I, and an independent qualified public accountant’s opinion, and from the requirement to engage an IQPA. </w:t>
      </w:r>
    </w:p>
    <w:p w:rsidRPr="00AE1ECB" w:rsidR="008D4C81" w:rsidP="0063377C" w:rsidRDefault="008D4C81" w14:paraId="244C7D5B" w14:textId="77777777">
      <w:pPr>
        <w:widowControl w:val="0"/>
        <w:autoSpaceDE w:val="0"/>
        <w:autoSpaceDN w:val="0"/>
        <w:adjustRightInd w:val="0"/>
        <w:spacing w:before="60" w:line="240" w:lineRule="auto"/>
        <w:ind w:firstLine="216"/>
        <w:rPr>
          <w:rFonts w:ascii="Helvetica" w:hAnsi="Helvetica" w:cs="Helvetica"/>
          <w:color w:val="000000"/>
          <w:w w:val="90"/>
          <w:sz w:val="18"/>
          <w:szCs w:val="18"/>
        </w:rPr>
      </w:pPr>
      <w:r w:rsidRPr="00AE1ECB">
        <w:rPr>
          <w:rFonts w:ascii="Helvetica" w:hAnsi="Helvetica" w:cs="Helvetica"/>
          <w:color w:val="000000"/>
          <w:sz w:val="18"/>
          <w:szCs w:val="18"/>
        </w:rPr>
        <w:t>A pension benefit plan that has insurance contracts of the type described in 29 CFR 2520.104-44 as well as other assets must complete all requirements for a pension benefit plan, except that the value of the plan’s allocated contracts (see below) should not be reported in Part I of Schedule H or I. All other assets should be reported on Schedule H or Schedule I, and any other required schedules. If Schedule H is filed, attach an accountant’s report in accordance with the Schedule H instructions</w:t>
      </w:r>
      <w:r w:rsidRPr="00AE1ECB">
        <w:rPr>
          <w:rFonts w:ascii="Helvetica" w:hAnsi="Helvetica" w:cs="Helvetica"/>
          <w:color w:val="000000"/>
          <w:w w:val="90"/>
          <w:sz w:val="18"/>
          <w:szCs w:val="18"/>
        </w:rPr>
        <w:t>.</w:t>
      </w:r>
    </w:p>
    <w:p w:rsidRPr="00AE1ECB" w:rsidR="008D4C81" w:rsidP="0063377C" w:rsidRDefault="008D4C81" w14:paraId="244C7D5C" w14:textId="7A1841B5">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Note.</w:t>
      </w:r>
      <w:r w:rsidRPr="00AE1ECB">
        <w:rPr>
          <w:rFonts w:ascii="Helvetica" w:hAnsi="Helvetica" w:cs="Helvetica"/>
          <w:color w:val="000000"/>
          <w:sz w:val="18"/>
          <w:szCs w:val="18"/>
        </w:rPr>
        <w:t xml:space="preserve"> For purposes of the annual return/report and the alternative method of compliance set forth in 29 CFR 2520.104-44, a contract </w:t>
      </w:r>
      <w:proofErr w:type="gramStart"/>
      <w:r w:rsidRPr="00AE1ECB">
        <w:rPr>
          <w:rFonts w:ascii="Helvetica" w:hAnsi="Helvetica" w:cs="Helvetica"/>
          <w:color w:val="000000"/>
          <w:sz w:val="18"/>
          <w:szCs w:val="18"/>
        </w:rPr>
        <w:t>is considered to be</w:t>
      </w:r>
      <w:proofErr w:type="gramEnd"/>
      <w:r w:rsidRPr="00AE1ECB">
        <w:rPr>
          <w:rFonts w:ascii="Helvetica" w:hAnsi="Helvetica" w:cs="Helvetica"/>
          <w:color w:val="000000"/>
          <w:sz w:val="18"/>
          <w:szCs w:val="18"/>
        </w:rPr>
        <w:t xml:space="preserve"> ‘‘allocated’’ only if the insurance company or organization that issued the contract unconditionally guarantees, upon receipt of the required premium or consideration, to provide a retirement benefit of a specified amount. This amount must be provided to each participant without adjustment for fluctuations in the market value of the underlying assets of the company or organization, and each participant must have a legal right to such benefits, which is legally enforceable directly against the insurance company or organization. For example, deposit administration, immediate participation guarantee, and guaranteed investment contracts are NOT allocated contracts for Form 5500 </w:t>
      </w:r>
      <w:r w:rsidR="009F67D9">
        <w:rPr>
          <w:rFonts w:ascii="Helvetica" w:hAnsi="Helvetica" w:cs="Helvetica"/>
          <w:color w:val="000000"/>
          <w:sz w:val="18"/>
          <w:szCs w:val="18"/>
        </w:rPr>
        <w:t>A</w:t>
      </w:r>
      <w:r w:rsidRPr="00AE1ECB">
        <w:rPr>
          <w:rFonts w:ascii="Helvetica" w:hAnsi="Helvetica" w:cs="Helvetica"/>
          <w:color w:val="000000"/>
          <w:sz w:val="18"/>
          <w:szCs w:val="18"/>
        </w:rPr>
        <w:t xml:space="preserve">nnual </w:t>
      </w:r>
      <w:r w:rsidR="009F67D9">
        <w:rPr>
          <w:rFonts w:ascii="Helvetica" w:hAnsi="Helvetica" w:cs="Helvetica"/>
          <w:color w:val="000000"/>
          <w:sz w:val="18"/>
          <w:szCs w:val="18"/>
        </w:rPr>
        <w:t>R</w:t>
      </w:r>
      <w:r w:rsidRPr="00AE1ECB">
        <w:rPr>
          <w:rFonts w:ascii="Helvetica" w:hAnsi="Helvetica" w:cs="Helvetica"/>
          <w:color w:val="000000"/>
          <w:sz w:val="18"/>
          <w:szCs w:val="18"/>
        </w:rPr>
        <w:t>eturn/</w:t>
      </w:r>
      <w:r w:rsidR="009F67D9">
        <w:rPr>
          <w:rFonts w:ascii="Helvetica" w:hAnsi="Helvetica" w:cs="Helvetica"/>
          <w:color w:val="000000"/>
          <w:sz w:val="18"/>
          <w:szCs w:val="18"/>
        </w:rPr>
        <w:t>R</w:t>
      </w:r>
      <w:r w:rsidRPr="00AE1ECB">
        <w:rPr>
          <w:rFonts w:ascii="Helvetica" w:hAnsi="Helvetica" w:cs="Helvetica"/>
          <w:color w:val="000000"/>
          <w:sz w:val="18"/>
          <w:szCs w:val="18"/>
        </w:rPr>
        <w:t>eport purposes.</w:t>
      </w:r>
    </w:p>
    <w:p w:rsidRPr="00AE1ECB" w:rsidR="008D4C81" w:rsidP="0063377C" w:rsidRDefault="008D4C81" w14:paraId="244C7D5D" w14:textId="77777777">
      <w:pPr>
        <w:widowControl w:val="0"/>
        <w:tabs>
          <w:tab w:val="clear" w:pos="432"/>
        </w:tabs>
        <w:autoSpaceDE w:val="0"/>
        <w:autoSpaceDN w:val="0"/>
        <w:adjustRightInd w:val="0"/>
        <w:spacing w:before="60" w:line="240" w:lineRule="exact"/>
        <w:ind w:firstLine="0"/>
        <w:rPr>
          <w:rFonts w:ascii="Helvetica" w:hAnsi="Helvetica" w:cs="Helvetica"/>
          <w:color w:val="000000"/>
          <w:sz w:val="22"/>
        </w:rPr>
      </w:pPr>
      <w:r w:rsidRPr="00AE1ECB">
        <w:rPr>
          <w:rFonts w:ascii="Helvetica" w:hAnsi="Helvetica" w:cs="Helvetica"/>
          <w:b/>
          <w:bCs/>
          <w:color w:val="000000"/>
          <w:sz w:val="22"/>
        </w:rPr>
        <w:t>Welfare</w:t>
      </w:r>
      <w:r w:rsidRPr="00AE1ECB">
        <w:rPr>
          <w:rFonts w:ascii="Helvetica" w:hAnsi="Helvetica" w:cs="Helvetica"/>
          <w:b/>
          <w:bCs/>
          <w:color w:val="000000"/>
          <w:spacing w:val="1"/>
          <w:sz w:val="22"/>
        </w:rPr>
        <w:t xml:space="preserve"> </w:t>
      </w:r>
      <w:r w:rsidRPr="00AE1ECB">
        <w:rPr>
          <w:rFonts w:ascii="Helvetica" w:hAnsi="Helvetica" w:cs="Helvetica"/>
          <w:b/>
          <w:bCs/>
          <w:color w:val="000000"/>
          <w:sz w:val="22"/>
        </w:rPr>
        <w:t>Benefit</w:t>
      </w:r>
      <w:r w:rsidRPr="00AE1ECB">
        <w:rPr>
          <w:rFonts w:ascii="Helvetica" w:hAnsi="Helvetica" w:cs="Helvetica"/>
          <w:b/>
          <w:bCs/>
          <w:color w:val="000000"/>
          <w:spacing w:val="1"/>
          <w:sz w:val="22"/>
        </w:rPr>
        <w:t xml:space="preserve"> </w:t>
      </w:r>
      <w:r w:rsidRPr="00AE1ECB">
        <w:rPr>
          <w:rFonts w:ascii="Helvetica" w:hAnsi="Helvetica" w:cs="Helvetica"/>
          <w:b/>
          <w:bCs/>
          <w:color w:val="000000"/>
          <w:sz w:val="22"/>
        </w:rPr>
        <w:t>Plan</w:t>
      </w:r>
      <w:r w:rsidRPr="00AE1ECB">
        <w:rPr>
          <w:rFonts w:ascii="Helvetica" w:hAnsi="Helvetica" w:cs="Helvetica"/>
          <w:b/>
          <w:bCs/>
          <w:color w:val="000000"/>
          <w:spacing w:val="1"/>
          <w:sz w:val="22"/>
        </w:rPr>
        <w:t xml:space="preserve"> </w:t>
      </w:r>
      <w:r w:rsidRPr="00AE1ECB">
        <w:rPr>
          <w:rFonts w:ascii="Helvetica" w:hAnsi="Helvetica" w:cs="Helvetica"/>
          <w:b/>
          <w:bCs/>
          <w:color w:val="000000"/>
          <w:sz w:val="22"/>
        </w:rPr>
        <w:t>Filing</w:t>
      </w:r>
      <w:r w:rsidRPr="00AE1ECB">
        <w:rPr>
          <w:rFonts w:ascii="Helvetica" w:hAnsi="Helvetica" w:cs="Helvetica"/>
          <w:b/>
          <w:bCs/>
          <w:color w:val="000000"/>
          <w:spacing w:val="1"/>
          <w:sz w:val="22"/>
        </w:rPr>
        <w:t xml:space="preserve"> </w:t>
      </w:r>
      <w:r w:rsidRPr="00AE1ECB">
        <w:rPr>
          <w:rFonts w:ascii="Helvetica" w:hAnsi="Helvetica" w:cs="Helvetica"/>
          <w:b/>
          <w:bCs/>
          <w:color w:val="000000"/>
          <w:sz w:val="22"/>
        </w:rPr>
        <w:t>Requirements</w:t>
      </w:r>
    </w:p>
    <w:p w:rsidRPr="00AE1ECB" w:rsidR="00DE4793" w:rsidP="0063377C" w:rsidRDefault="008D4C81" w14:paraId="244C7D5E" w14:textId="77777777">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color w:val="000000"/>
          <w:sz w:val="18"/>
          <w:szCs w:val="18"/>
        </w:rPr>
        <w:t xml:space="preserve">Welfare benefit plan filers must complete the Form 5500 </w:t>
      </w:r>
      <w:r w:rsidR="009F67D9">
        <w:rPr>
          <w:rFonts w:ascii="Helvetica" w:hAnsi="Helvetica" w:cs="Helvetica"/>
          <w:color w:val="000000"/>
          <w:sz w:val="18"/>
          <w:szCs w:val="18"/>
        </w:rPr>
        <w:t>A</w:t>
      </w:r>
      <w:r w:rsidRPr="00AE1ECB">
        <w:rPr>
          <w:rFonts w:ascii="Helvetica" w:hAnsi="Helvetica" w:cs="Helvetica"/>
          <w:color w:val="000000"/>
          <w:sz w:val="18"/>
          <w:szCs w:val="18"/>
        </w:rPr>
        <w:t xml:space="preserve">nnual </w:t>
      </w:r>
      <w:r w:rsidR="009F67D9">
        <w:rPr>
          <w:rFonts w:ascii="Helvetica" w:hAnsi="Helvetica" w:cs="Helvetica"/>
          <w:color w:val="000000"/>
          <w:sz w:val="18"/>
          <w:szCs w:val="18"/>
        </w:rPr>
        <w:t>R</w:t>
      </w:r>
      <w:r w:rsidRPr="00AE1ECB">
        <w:rPr>
          <w:rFonts w:ascii="Helvetica" w:hAnsi="Helvetica" w:cs="Helvetica"/>
          <w:color w:val="000000"/>
          <w:sz w:val="18"/>
          <w:szCs w:val="18"/>
        </w:rPr>
        <w:t>eturn/</w:t>
      </w:r>
      <w:r w:rsidR="009F67D9">
        <w:rPr>
          <w:rFonts w:ascii="Helvetica" w:hAnsi="Helvetica" w:cs="Helvetica"/>
          <w:color w:val="000000"/>
          <w:sz w:val="18"/>
          <w:szCs w:val="18"/>
        </w:rPr>
        <w:t>R</w:t>
      </w:r>
      <w:r w:rsidRPr="00AE1ECB">
        <w:rPr>
          <w:rFonts w:ascii="Helvetica" w:hAnsi="Helvetica" w:cs="Helvetica"/>
          <w:color w:val="000000"/>
          <w:sz w:val="18"/>
          <w:szCs w:val="18"/>
        </w:rPr>
        <w:t>eport, including the signature block and, unless otherwise specified, attach the following schedules and information:</w:t>
      </w:r>
    </w:p>
    <w:p w:rsidRPr="00AE1ECB" w:rsidR="008D4C81" w:rsidP="0063377C" w:rsidRDefault="008D4C81" w14:paraId="244C7D5F" w14:textId="77777777">
      <w:pPr>
        <w:widowControl w:val="0"/>
        <w:tabs>
          <w:tab w:val="clear" w:pos="432"/>
        </w:tabs>
        <w:autoSpaceDE w:val="0"/>
        <w:autoSpaceDN w:val="0"/>
        <w:adjustRightInd w:val="0"/>
        <w:spacing w:before="60" w:line="240" w:lineRule="auto"/>
        <w:ind w:firstLine="0"/>
        <w:rPr>
          <w:rFonts w:ascii="Helvetica" w:hAnsi="Helvetica" w:cs="Helvetica"/>
          <w:color w:val="000000"/>
          <w:sz w:val="22"/>
          <w:szCs w:val="22"/>
        </w:rPr>
      </w:pPr>
      <w:r w:rsidRPr="00AE1ECB">
        <w:rPr>
          <w:rFonts w:ascii="Helvetica" w:hAnsi="Helvetica" w:cs="Helvetica"/>
          <w:b/>
          <w:bCs/>
          <w:color w:val="000000"/>
          <w:sz w:val="22"/>
          <w:szCs w:val="22"/>
        </w:rPr>
        <w:t>Small Welfare Plan</w:t>
      </w:r>
    </w:p>
    <w:p w:rsidRPr="00AE1ECB" w:rsidR="008D4C81" w:rsidP="0063377C" w:rsidRDefault="008D4C81" w14:paraId="244C7D60"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color w:val="000000"/>
          <w:sz w:val="18"/>
          <w:szCs w:val="18"/>
        </w:rPr>
        <w:t xml:space="preserve">The following schedules (including any additional information required by the instructions to the schedules) must be attached to a Form 5500 filed for a small welfare plan that is neither exempt from filing nor filing the Form 5500-SF: </w:t>
      </w:r>
    </w:p>
    <w:p w:rsidRPr="00AE1ECB" w:rsidR="008D4C81" w:rsidP="00155E7B" w:rsidRDefault="008D4C81" w14:paraId="244C7D61" w14:textId="77777777">
      <w:pPr>
        <w:widowControl w:val="0"/>
        <w:tabs>
          <w:tab w:val="clear" w:pos="432"/>
        </w:tabs>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1.</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Schedule A (as many as needed), to report insurance contracts held by the plan.</w:t>
      </w:r>
    </w:p>
    <w:p w:rsidRPr="00AE1ECB" w:rsidR="008D4C81" w:rsidP="00155E7B" w:rsidRDefault="008D4C81" w14:paraId="244C7D62" w14:textId="77777777">
      <w:pPr>
        <w:widowControl w:val="0"/>
        <w:tabs>
          <w:tab w:val="clear" w:pos="432"/>
        </w:tabs>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2.</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Schedule D, Part I, to list any CCTs, PSAs, MTIAs, and 103-12 IEs in which the plan participated at any time during the plan year.</w:t>
      </w:r>
    </w:p>
    <w:p w:rsidRPr="00AE1ECB" w:rsidR="002A585F" w:rsidP="0093324F" w:rsidRDefault="008D4C81" w14:paraId="244C7D65" w14:textId="596A436B">
      <w:pPr>
        <w:widowControl w:val="0"/>
        <w:tabs>
          <w:tab w:val="clear" w:pos="432"/>
        </w:tabs>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3.</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Schedule I, to report small plan financial information.</w:t>
      </w:r>
    </w:p>
    <w:p w:rsidRPr="00AE1ECB" w:rsidR="00FD14F1" w:rsidP="0063377C" w:rsidRDefault="001320E7" w14:paraId="244C7D66" w14:textId="77777777">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noProof/>
          <w:color w:val="000000"/>
          <w:sz w:val="18"/>
          <w:szCs w:val="18"/>
        </w:rPr>
        <w:drawing>
          <wp:anchor distT="0" distB="0" distL="114300" distR="114300" simplePos="0" relativeHeight="251678208" behindDoc="0" locked="0" layoutInCell="1" allowOverlap="1" wp14:editId="244C8C1C" wp14:anchorId="244C8C1B">
            <wp:simplePos x="0" y="0"/>
            <wp:positionH relativeFrom="column">
              <wp:posOffset>0</wp:posOffset>
            </wp:positionH>
            <wp:positionV relativeFrom="paragraph">
              <wp:posOffset>59690</wp:posOffset>
            </wp:positionV>
            <wp:extent cx="198755" cy="193675"/>
            <wp:effectExtent l="0" t="0" r="0" b="0"/>
            <wp:wrapSquare wrapText="bothSides"/>
            <wp:docPr id="110"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27" cstate="print">
                      <a:extLst>
                        <a:ext uri="{28A0092B-C50C-407E-A947-70E740481C1C}">
                          <a14:useLocalDpi xmlns:a14="http://schemas.microsoft.com/office/drawing/2010/main" val="0"/>
                        </a:ext>
                      </a:extLst>
                    </a:blip>
                    <a:srcRect/>
                    <a:stretch>
                      <a:fillRect/>
                    </a:stretch>
                  </pic:blipFill>
                  <pic:spPr bwMode="auto">
                    <a:xfrm>
                      <a:off x="0" y="0"/>
                      <a:ext cx="198755" cy="193675"/>
                    </a:xfrm>
                    <a:prstGeom prst="rect">
                      <a:avLst/>
                    </a:prstGeom>
                    <a:noFill/>
                    <a:ln>
                      <a:noFill/>
                    </a:ln>
                  </pic:spPr>
                </pic:pic>
              </a:graphicData>
            </a:graphic>
            <wp14:sizeRelH relativeFrom="page">
              <wp14:pctWidth>0</wp14:pctWidth>
            </wp14:sizeRelH>
            <wp14:sizeRelV relativeFrom="page">
              <wp14:pctHeight>0</wp14:pctHeight>
            </wp14:sizeRelV>
          </wp:anchor>
        </w:drawing>
      </w:r>
      <w:r w:rsidRPr="00AE1ECB" w:rsidR="00FD14F1">
        <w:rPr>
          <w:rFonts w:ascii="Helvetica" w:hAnsi="Helvetica" w:cs="Helvetica"/>
          <w:i/>
          <w:iCs/>
          <w:color w:val="000000"/>
          <w:sz w:val="18"/>
          <w:szCs w:val="18"/>
        </w:rPr>
        <w:t xml:space="preserve">A welfare plan that covered fewer than 100 participants as of the beginning of the plan year </w:t>
      </w:r>
      <w:r w:rsidRPr="00AE1ECB" w:rsidR="00FD14F1">
        <w:rPr>
          <w:rFonts w:ascii="Helvetica" w:hAnsi="Helvetica" w:cs="Helvetica"/>
          <w:i/>
          <w:color w:val="000000"/>
          <w:sz w:val="18"/>
          <w:szCs w:val="18"/>
        </w:rPr>
        <w:t>and is required to file a</w:t>
      </w:r>
      <w:r w:rsidRPr="00AE1ECB" w:rsidR="00FD14F1">
        <w:rPr>
          <w:rFonts w:ascii="Helvetica" w:hAnsi="Helvetica" w:cs="Helvetica"/>
          <w:color w:val="000000"/>
          <w:sz w:val="18"/>
          <w:szCs w:val="18"/>
        </w:rPr>
        <w:t xml:space="preserve"> Form M-1,</w:t>
      </w:r>
      <w:r w:rsidRPr="00AE1ECB" w:rsidR="00FD14F1">
        <w:rPr>
          <w:rFonts w:ascii="Helvetica" w:hAnsi="Helvetica" w:cs="Helvetica"/>
          <w:i/>
          <w:color w:val="000000"/>
          <w:sz w:val="18"/>
          <w:szCs w:val="18"/>
        </w:rPr>
        <w:t xml:space="preserve"> </w:t>
      </w:r>
      <w:r w:rsidRPr="00AE1ECB" w:rsidR="00FD14F1">
        <w:rPr>
          <w:rFonts w:ascii="Helvetica" w:hAnsi="Helvetica" w:cs="Helvetica"/>
          <w:color w:val="000000"/>
          <w:sz w:val="18"/>
          <w:szCs w:val="18"/>
        </w:rPr>
        <w:t>Report for Multiple</w:t>
      </w:r>
      <w:r w:rsidR="00A52247">
        <w:rPr>
          <w:rFonts w:ascii="Helvetica" w:hAnsi="Helvetica" w:cs="Helvetica"/>
          <w:color w:val="000000"/>
          <w:sz w:val="18"/>
          <w:szCs w:val="18"/>
        </w:rPr>
        <w:t>-</w:t>
      </w:r>
      <w:r w:rsidRPr="00AE1ECB" w:rsidR="00FD14F1">
        <w:rPr>
          <w:rFonts w:ascii="Helvetica" w:hAnsi="Helvetica" w:cs="Helvetica"/>
          <w:color w:val="000000"/>
          <w:sz w:val="18"/>
          <w:szCs w:val="18"/>
        </w:rPr>
        <w:t>Employer Welfare Arrangements (MEWAs) and Certain Entities Claiming Exception (ECEs</w:t>
      </w:r>
      <w:r w:rsidRPr="00AE1ECB" w:rsidR="00FD14F1">
        <w:rPr>
          <w:rFonts w:ascii="Helvetica" w:hAnsi="Helvetica" w:cs="Helvetica"/>
          <w:i/>
          <w:color w:val="000000"/>
          <w:sz w:val="18"/>
          <w:szCs w:val="18"/>
        </w:rPr>
        <w:t xml:space="preserve">), is exempt from attaching Schedule I if the plan meets the requirements of </w:t>
      </w:r>
      <w:r w:rsidRPr="00AE1ECB" w:rsidR="00FD14F1">
        <w:rPr>
          <w:rFonts w:ascii="Helvetica" w:hAnsi="Helvetica" w:cs="Helvetica"/>
          <w:i/>
          <w:iCs/>
          <w:color w:val="000000"/>
          <w:sz w:val="18"/>
          <w:szCs w:val="18"/>
        </w:rPr>
        <w:t xml:space="preserve">29 CFR 2520.104-44. However, Schedule G, Part III, must be attached to the Form 5500 to report any nonexempt transactions. </w:t>
      </w:r>
    </w:p>
    <w:p w:rsidRPr="00AE1ECB" w:rsidR="008D4C81" w:rsidP="0063377C" w:rsidRDefault="008D4C81" w14:paraId="244C7D67" w14:textId="77777777">
      <w:pPr>
        <w:widowControl w:val="0"/>
        <w:tabs>
          <w:tab w:val="clear" w:pos="432"/>
        </w:tabs>
        <w:autoSpaceDE w:val="0"/>
        <w:autoSpaceDN w:val="0"/>
        <w:adjustRightInd w:val="0"/>
        <w:spacing w:before="60" w:line="240" w:lineRule="auto"/>
        <w:ind w:firstLine="0"/>
        <w:rPr>
          <w:rFonts w:ascii="Helvetica" w:hAnsi="Helvetica" w:cs="Helvetica"/>
          <w:b/>
          <w:bCs/>
          <w:color w:val="000000"/>
          <w:sz w:val="22"/>
          <w:szCs w:val="22"/>
        </w:rPr>
      </w:pPr>
      <w:r w:rsidRPr="00AE1ECB">
        <w:rPr>
          <w:rFonts w:ascii="Helvetica" w:hAnsi="Helvetica" w:cs="Helvetica"/>
          <w:b/>
          <w:bCs/>
          <w:color w:val="000000"/>
          <w:sz w:val="22"/>
          <w:szCs w:val="22"/>
        </w:rPr>
        <w:t xml:space="preserve">Large Welfare Plan </w:t>
      </w:r>
    </w:p>
    <w:p w:rsidRPr="00AE1ECB" w:rsidR="008D4C81" w:rsidP="0063377C" w:rsidRDefault="008D4C81" w14:paraId="244C7D68"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color w:val="000000"/>
          <w:sz w:val="18"/>
          <w:szCs w:val="18"/>
        </w:rPr>
        <w:t>The following schedules (including any additional information required by the instructions to the schedules) must be attached to a Form 5500 filed for a large welfare plan:</w:t>
      </w:r>
    </w:p>
    <w:p w:rsidRPr="00AE1ECB" w:rsidR="008D4C81" w:rsidP="00155E7B" w:rsidRDefault="008D4C81" w14:paraId="244C7D69" w14:textId="77777777">
      <w:pPr>
        <w:widowControl w:val="0"/>
        <w:tabs>
          <w:tab w:val="clear" w:pos="432"/>
        </w:tabs>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1.</w:t>
      </w:r>
      <w:r w:rsidRPr="00AE1ECB" w:rsidR="00ED5C95">
        <w:rPr>
          <w:rFonts w:ascii="Helvetica" w:hAnsi="Helvetica" w:cs="Helvetica"/>
          <w:color w:val="000000"/>
          <w:sz w:val="18"/>
          <w:szCs w:val="18"/>
        </w:rPr>
        <w:t xml:space="preserve"> </w:t>
      </w:r>
      <w:r w:rsidRPr="00AE1ECB">
        <w:rPr>
          <w:rFonts w:ascii="Helvetica" w:hAnsi="Helvetica" w:cs="Helvetica"/>
          <w:color w:val="000000"/>
          <w:sz w:val="18"/>
          <w:szCs w:val="18"/>
        </w:rPr>
        <w:t>Schedule A (as many as needed), to report insurance and investment contracts held by the plan.</w:t>
      </w:r>
    </w:p>
    <w:p w:rsidRPr="00AE1ECB" w:rsidR="008D4C81" w:rsidP="00155E7B" w:rsidRDefault="008D4C81" w14:paraId="244C7D6A" w14:textId="77777777">
      <w:pPr>
        <w:widowControl w:val="0"/>
        <w:tabs>
          <w:tab w:val="clear" w:pos="432"/>
        </w:tabs>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2. Schedule C, if applicable, to report information on service providers and any terminated accountants or actuaries.</w:t>
      </w:r>
    </w:p>
    <w:p w:rsidRPr="00AE1ECB" w:rsidR="008D4C81" w:rsidP="002D59B6" w:rsidRDefault="008D4C81" w14:paraId="244C7D6B" w14:textId="77777777">
      <w:pPr>
        <w:widowControl w:val="0"/>
        <w:tabs>
          <w:tab w:val="clear" w:pos="432"/>
        </w:tabs>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3. Schedule D, Part I, to list any CCTs, PSAs, MTIAs, and 103-12 IEs in which the plan invested at any time during the plan year.</w:t>
      </w:r>
    </w:p>
    <w:p w:rsidRPr="00AE1ECB" w:rsidR="008D4C81" w:rsidP="002D59B6" w:rsidRDefault="008D4C81" w14:paraId="244C7D6C" w14:textId="77777777">
      <w:pPr>
        <w:widowControl w:val="0"/>
        <w:tabs>
          <w:tab w:val="clear" w:pos="432"/>
        </w:tabs>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4. Schedule G, to report loans or fixed income obligations in default or determined to be uncollectible as of the end of the plan year, leases in default or classified as uncollectible, and nonexempt transactions, i.e., file Schedule G if Schedule H (Form 5500) lines 4b, 4c, and/or 4d are checked ‘‘Yes’’ or if a large welfare plan that is not required to file a Schedule H has nonexempt transactions.</w:t>
      </w:r>
    </w:p>
    <w:p w:rsidRPr="00AE1ECB" w:rsidR="008D4C81" w:rsidP="009077C3" w:rsidRDefault="008D4C81" w14:paraId="244C7D6D" w14:textId="77777777">
      <w:pPr>
        <w:widowControl w:val="0"/>
        <w:tabs>
          <w:tab w:val="clear" w:pos="432"/>
        </w:tabs>
        <w:autoSpaceDE w:val="0"/>
        <w:autoSpaceDN w:val="0"/>
        <w:adjustRightInd w:val="0"/>
        <w:spacing w:line="240" w:lineRule="auto"/>
        <w:ind w:firstLine="0"/>
        <w:rPr>
          <w:rFonts w:ascii="Helvetica" w:hAnsi="Helvetica" w:cs="Helvetica"/>
          <w:color w:val="000000"/>
          <w:sz w:val="18"/>
          <w:szCs w:val="18"/>
        </w:rPr>
      </w:pPr>
      <w:r w:rsidRPr="00AE1ECB">
        <w:rPr>
          <w:rFonts w:ascii="Helvetica" w:hAnsi="Helvetica" w:cs="Helvetica"/>
          <w:color w:val="000000"/>
          <w:sz w:val="18"/>
          <w:szCs w:val="18"/>
        </w:rPr>
        <w:lastRenderedPageBreak/>
        <w:t>5. Schedule H, to repor</w:t>
      </w:r>
      <w:r w:rsidRPr="00AE1ECB" w:rsidR="0067083D">
        <w:rPr>
          <w:rFonts w:ascii="Helvetica" w:hAnsi="Helvetica" w:cs="Helvetica"/>
          <w:color w:val="000000"/>
          <w:sz w:val="18"/>
          <w:szCs w:val="18"/>
        </w:rPr>
        <w:t xml:space="preserve">t financial information, unless </w:t>
      </w:r>
      <w:r w:rsidRPr="00AE1ECB">
        <w:rPr>
          <w:rFonts w:ascii="Helvetica" w:hAnsi="Helvetica" w:cs="Helvetica"/>
          <w:color w:val="000000"/>
          <w:sz w:val="18"/>
          <w:szCs w:val="18"/>
        </w:rPr>
        <w:t>exempt.</w:t>
      </w:r>
    </w:p>
    <w:p w:rsidRPr="00AE1ECB" w:rsidR="005479A4" w:rsidP="0063377C" w:rsidRDefault="001320E7" w14:paraId="244C7D6E" w14:textId="77777777">
      <w:pPr>
        <w:widowControl w:val="0"/>
        <w:autoSpaceDE w:val="0"/>
        <w:autoSpaceDN w:val="0"/>
        <w:adjustRightInd w:val="0"/>
        <w:spacing w:before="60" w:line="240" w:lineRule="auto"/>
        <w:ind w:firstLine="0"/>
        <w:rPr>
          <w:rFonts w:ascii="Helvetica" w:hAnsi="Helvetica" w:cs="Helvetica"/>
          <w:i/>
          <w:iCs/>
          <w:color w:val="000000"/>
          <w:sz w:val="18"/>
          <w:szCs w:val="18"/>
        </w:rPr>
      </w:pPr>
      <w:r w:rsidRPr="00AE1ECB">
        <w:rPr>
          <w:noProof/>
        </w:rPr>
        <w:drawing>
          <wp:anchor distT="0" distB="0" distL="114300" distR="114300" simplePos="0" relativeHeight="251635200" behindDoc="0" locked="0" layoutInCell="1" allowOverlap="1" wp14:editId="244C8C1E" wp14:anchorId="244C8C1D">
            <wp:simplePos x="0" y="0"/>
            <wp:positionH relativeFrom="column">
              <wp:posOffset>0</wp:posOffset>
            </wp:positionH>
            <wp:positionV relativeFrom="paragraph">
              <wp:posOffset>97790</wp:posOffset>
            </wp:positionV>
            <wp:extent cx="198755" cy="193675"/>
            <wp:effectExtent l="0" t="0" r="0" b="0"/>
            <wp:wrapSquare wrapText="bothSides"/>
            <wp:docPr id="79"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27" cstate="print">
                      <a:extLst>
                        <a:ext uri="{28A0092B-C50C-407E-A947-70E740481C1C}">
                          <a14:useLocalDpi xmlns:a14="http://schemas.microsoft.com/office/drawing/2010/main" val="0"/>
                        </a:ext>
                      </a:extLst>
                    </a:blip>
                    <a:srcRect/>
                    <a:stretch>
                      <a:fillRect/>
                    </a:stretch>
                  </pic:blipFill>
                  <pic:spPr bwMode="auto">
                    <a:xfrm>
                      <a:off x="0" y="0"/>
                      <a:ext cx="198755" cy="193675"/>
                    </a:xfrm>
                    <a:prstGeom prst="rect">
                      <a:avLst/>
                    </a:prstGeom>
                    <a:noFill/>
                  </pic:spPr>
                </pic:pic>
              </a:graphicData>
            </a:graphic>
            <wp14:sizeRelH relativeFrom="page">
              <wp14:pctWidth>0</wp14:pctWidth>
            </wp14:sizeRelH>
            <wp14:sizeRelV relativeFrom="page">
              <wp14:pctHeight>0</wp14:pctHeight>
            </wp14:sizeRelV>
          </wp:anchor>
        </w:drawing>
      </w:r>
      <w:r w:rsidRPr="00AE1ECB" w:rsidR="008D4C81">
        <w:rPr>
          <w:rFonts w:ascii="Helvetica" w:hAnsi="Helvetica" w:cs="Helvetica"/>
          <w:i/>
          <w:iCs/>
          <w:color w:val="000000"/>
          <w:sz w:val="18"/>
          <w:szCs w:val="18"/>
        </w:rPr>
        <w:t>Attach the report of the independent qualified public accountant (IQPA) identified on Schedule H, line 3c, unless line 3</w:t>
      </w:r>
      <w:proofErr w:type="gramStart"/>
      <w:r w:rsidRPr="00AE1ECB" w:rsidR="008D4C81">
        <w:rPr>
          <w:rFonts w:ascii="Helvetica" w:hAnsi="Helvetica" w:cs="Helvetica"/>
          <w:i/>
          <w:iCs/>
          <w:color w:val="000000"/>
          <w:sz w:val="18"/>
          <w:szCs w:val="18"/>
        </w:rPr>
        <w:t>d(</w:t>
      </w:r>
      <w:proofErr w:type="gramEnd"/>
      <w:r w:rsidRPr="00AE1ECB" w:rsidR="008D4C81">
        <w:rPr>
          <w:rFonts w:ascii="Helvetica" w:hAnsi="Helvetica" w:cs="Helvetica"/>
          <w:i/>
          <w:iCs/>
          <w:color w:val="000000"/>
          <w:sz w:val="18"/>
          <w:szCs w:val="18"/>
        </w:rPr>
        <w:t>2) is checked.</w:t>
      </w:r>
    </w:p>
    <w:p w:rsidRPr="00AE1ECB" w:rsidR="008D4C81" w:rsidP="0063377C" w:rsidRDefault="001320E7" w14:paraId="244C7D6F"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noProof/>
        </w:rPr>
        <w:drawing>
          <wp:anchor distT="0" distB="0" distL="114300" distR="114300" simplePos="0" relativeHeight="251634176" behindDoc="0" locked="0" layoutInCell="1" allowOverlap="1" wp14:editId="244C8C20" wp14:anchorId="244C8C1F">
            <wp:simplePos x="0" y="0"/>
            <wp:positionH relativeFrom="column">
              <wp:posOffset>0</wp:posOffset>
            </wp:positionH>
            <wp:positionV relativeFrom="paragraph">
              <wp:posOffset>53975</wp:posOffset>
            </wp:positionV>
            <wp:extent cx="179705" cy="184785"/>
            <wp:effectExtent l="0" t="0" r="0" b="0"/>
            <wp:wrapSquare wrapText="bothSides"/>
            <wp:docPr id="78"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28" cstate="print">
                      <a:extLst>
                        <a:ext uri="{28A0092B-C50C-407E-A947-70E740481C1C}">
                          <a14:useLocalDpi xmlns:a14="http://schemas.microsoft.com/office/drawing/2010/main" val="0"/>
                        </a:ext>
                      </a:extLst>
                    </a:blip>
                    <a:srcRect/>
                    <a:stretch>
                      <a:fillRect/>
                    </a:stretch>
                  </pic:blipFill>
                  <pic:spPr bwMode="auto">
                    <a:xfrm>
                      <a:off x="0" y="0"/>
                      <a:ext cx="179705" cy="184785"/>
                    </a:xfrm>
                    <a:prstGeom prst="rect">
                      <a:avLst/>
                    </a:prstGeom>
                    <a:noFill/>
                  </pic:spPr>
                </pic:pic>
              </a:graphicData>
            </a:graphic>
            <wp14:sizeRelH relativeFrom="page">
              <wp14:pctWidth>0</wp14:pctWidth>
            </wp14:sizeRelH>
            <wp14:sizeRelV relativeFrom="page">
              <wp14:pctHeight>0</wp14:pctHeight>
            </wp14:sizeRelV>
          </wp:anchor>
        </w:drawing>
      </w:r>
      <w:r w:rsidRPr="00AE1ECB" w:rsidR="008D4C81">
        <w:rPr>
          <w:rFonts w:ascii="Helvetica" w:hAnsi="Helvetica" w:cs="Helvetica"/>
          <w:i/>
          <w:iCs/>
          <w:color w:val="000000"/>
          <w:sz w:val="18"/>
          <w:szCs w:val="18"/>
        </w:rPr>
        <w:t>Neither Schedule H nor an IQPA’s opinion should be attached to a Form 5500 filed for an unfunded, fully insured or combination unfunded/insured welfare plan that covered 100 or more participants as of the beginning of the plan year that meets the requirements of 29 CFR 2520.104-44. However, Schedule G, Part III, must be attached to the Form 5500 to report any nonexempt transactions. A welfare benefit plan that uses a ‘‘voluntary employees’ beneficiary association’’ (VEBA) under Code section 501(c)(9) is generally not exempt from the requirement of engaging an IQPA.</w:t>
      </w:r>
    </w:p>
    <w:p w:rsidRPr="00AE1ECB" w:rsidR="008D4C81" w:rsidP="0063377C" w:rsidRDefault="008D4C81" w14:paraId="244C7D70" w14:textId="77777777">
      <w:pPr>
        <w:widowControl w:val="0"/>
        <w:tabs>
          <w:tab w:val="clear" w:pos="432"/>
        </w:tabs>
        <w:autoSpaceDE w:val="0"/>
        <w:autoSpaceDN w:val="0"/>
        <w:adjustRightInd w:val="0"/>
        <w:spacing w:before="60" w:line="240" w:lineRule="auto"/>
        <w:ind w:firstLine="0"/>
        <w:rPr>
          <w:rFonts w:ascii="Helvetica" w:hAnsi="Helvetica" w:cs="Helvetica"/>
          <w:b/>
          <w:bCs/>
          <w:color w:val="000000"/>
          <w:sz w:val="26"/>
          <w:szCs w:val="26"/>
        </w:rPr>
      </w:pPr>
      <w:r w:rsidRPr="00AE1ECB">
        <w:rPr>
          <w:rFonts w:ascii="Helvetica" w:hAnsi="Helvetica" w:cs="Helvetica"/>
          <w:b/>
          <w:bCs/>
          <w:color w:val="000000"/>
          <w:sz w:val="26"/>
          <w:szCs w:val="26"/>
        </w:rPr>
        <w:t>Direct</w:t>
      </w:r>
      <w:r w:rsidRPr="00AE1ECB">
        <w:rPr>
          <w:rFonts w:ascii="Helvetica" w:hAnsi="Helvetica" w:cs="Helvetica"/>
          <w:b/>
          <w:bCs/>
          <w:color w:val="000000"/>
          <w:spacing w:val="1"/>
          <w:sz w:val="26"/>
          <w:szCs w:val="26"/>
        </w:rPr>
        <w:t xml:space="preserve"> </w:t>
      </w:r>
      <w:r w:rsidRPr="00AE1ECB">
        <w:rPr>
          <w:rFonts w:ascii="Helvetica" w:hAnsi="Helvetica" w:cs="Helvetica"/>
          <w:b/>
          <w:bCs/>
          <w:color w:val="000000"/>
          <w:sz w:val="26"/>
          <w:szCs w:val="26"/>
        </w:rPr>
        <w:t>Filing</w:t>
      </w:r>
      <w:r w:rsidRPr="00AE1ECB">
        <w:rPr>
          <w:rFonts w:ascii="Helvetica" w:hAnsi="Helvetica" w:cs="Helvetica"/>
          <w:b/>
          <w:bCs/>
          <w:color w:val="000000"/>
          <w:spacing w:val="1"/>
          <w:sz w:val="26"/>
          <w:szCs w:val="26"/>
        </w:rPr>
        <w:t xml:space="preserve"> </w:t>
      </w:r>
      <w:r w:rsidRPr="00AE1ECB">
        <w:rPr>
          <w:rFonts w:ascii="Helvetica" w:hAnsi="Helvetica" w:cs="Helvetica"/>
          <w:b/>
          <w:bCs/>
          <w:color w:val="000000"/>
          <w:sz w:val="26"/>
          <w:szCs w:val="26"/>
        </w:rPr>
        <w:t>Entity</w:t>
      </w:r>
      <w:r w:rsidRPr="00AE1ECB">
        <w:rPr>
          <w:rFonts w:ascii="Helvetica" w:hAnsi="Helvetica" w:cs="Helvetica"/>
          <w:b/>
          <w:bCs/>
          <w:color w:val="000000"/>
          <w:spacing w:val="1"/>
          <w:sz w:val="26"/>
          <w:szCs w:val="26"/>
        </w:rPr>
        <w:t xml:space="preserve"> </w:t>
      </w:r>
      <w:r w:rsidRPr="00AE1ECB">
        <w:rPr>
          <w:rFonts w:ascii="Helvetica" w:hAnsi="Helvetica" w:cs="Helvetica"/>
          <w:b/>
          <w:bCs/>
          <w:color w:val="000000"/>
          <w:sz w:val="26"/>
          <w:szCs w:val="26"/>
        </w:rPr>
        <w:t>(DFE)</w:t>
      </w:r>
      <w:r w:rsidRPr="00AE1ECB">
        <w:rPr>
          <w:rFonts w:ascii="Helvetica" w:hAnsi="Helvetica" w:cs="Helvetica"/>
          <w:b/>
          <w:bCs/>
          <w:color w:val="000000"/>
          <w:spacing w:val="1"/>
          <w:sz w:val="26"/>
          <w:szCs w:val="26"/>
        </w:rPr>
        <w:t xml:space="preserve"> </w:t>
      </w:r>
      <w:r w:rsidRPr="00AE1ECB">
        <w:rPr>
          <w:rFonts w:ascii="Helvetica" w:hAnsi="Helvetica" w:cs="Helvetica"/>
          <w:b/>
          <w:bCs/>
          <w:color w:val="000000"/>
          <w:sz w:val="26"/>
          <w:szCs w:val="26"/>
        </w:rPr>
        <w:t>Filing Requirements</w:t>
      </w:r>
    </w:p>
    <w:p w:rsidRPr="00AE1ECB" w:rsidR="008D4C81" w:rsidP="0063377C" w:rsidRDefault="008D4C81" w14:paraId="244C7D71" w14:textId="77777777">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color w:val="000000"/>
          <w:sz w:val="18"/>
          <w:szCs w:val="18"/>
        </w:rPr>
        <w:t xml:space="preserve">Some plans participate in certain trusts, accounts, and other investment arrangements that file the Form 5500 </w:t>
      </w:r>
      <w:r w:rsidR="009F67D9">
        <w:rPr>
          <w:rFonts w:ascii="Helvetica" w:hAnsi="Helvetica" w:cs="Helvetica"/>
          <w:color w:val="000000"/>
          <w:sz w:val="18"/>
          <w:szCs w:val="18"/>
        </w:rPr>
        <w:t>A</w:t>
      </w:r>
      <w:r w:rsidRPr="00AE1ECB">
        <w:rPr>
          <w:rFonts w:ascii="Helvetica" w:hAnsi="Helvetica" w:cs="Helvetica"/>
          <w:color w:val="000000"/>
          <w:sz w:val="18"/>
          <w:szCs w:val="18"/>
        </w:rPr>
        <w:t xml:space="preserve">nnual </w:t>
      </w:r>
      <w:r w:rsidR="009F67D9">
        <w:rPr>
          <w:rFonts w:ascii="Helvetica" w:hAnsi="Helvetica" w:cs="Helvetica"/>
          <w:color w:val="000000"/>
          <w:sz w:val="18"/>
          <w:szCs w:val="18"/>
        </w:rPr>
        <w:t>R</w:t>
      </w:r>
      <w:r w:rsidRPr="00AE1ECB">
        <w:rPr>
          <w:rFonts w:ascii="Helvetica" w:hAnsi="Helvetica" w:cs="Helvetica"/>
          <w:color w:val="000000"/>
          <w:sz w:val="18"/>
          <w:szCs w:val="18"/>
        </w:rPr>
        <w:t>eturn/</w:t>
      </w:r>
      <w:r w:rsidR="009F67D9">
        <w:rPr>
          <w:rFonts w:ascii="Helvetica" w:hAnsi="Helvetica" w:cs="Helvetica"/>
          <w:color w:val="000000"/>
          <w:sz w:val="18"/>
          <w:szCs w:val="18"/>
        </w:rPr>
        <w:t>R</w:t>
      </w:r>
      <w:r w:rsidRPr="00AE1ECB">
        <w:rPr>
          <w:rFonts w:ascii="Helvetica" w:hAnsi="Helvetica" w:cs="Helvetica"/>
          <w:color w:val="000000"/>
          <w:sz w:val="18"/>
          <w:szCs w:val="18"/>
        </w:rPr>
        <w:t>eport as a DFE. A Form 5500 must be filed for a master trust investment account (MTIA). A Form 5500 is not required but may be filed for a common/collective trust (CCT), pooled separate account (PSA), 103-12 investment entity (103-12 IE), or group insurance arrangement (GIA). However, plans that participate in CCTs, PSAs, 103-12 IEs, or GIAs that file as DFEs generally are eligible for certain annual reporting relief. For reporting purposes, a CCT, PSA, 103-12 IE, or GIA is considered a DFE only when a Form 5500 and all required schedules and attachments are filed for it in accordance with the following instructions.</w:t>
      </w:r>
    </w:p>
    <w:p w:rsidRPr="00AE1ECB" w:rsidR="008D4C81" w:rsidP="0063377C" w:rsidRDefault="008D4C81" w14:paraId="244C7D72" w14:textId="77777777">
      <w:pPr>
        <w:widowControl w:val="0"/>
        <w:tabs>
          <w:tab w:val="clear" w:pos="432"/>
        </w:tabs>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Only one Form 5500 should be filed for each DFE for all plans participating in the DFE; however, the Form 5500 filed for the DFE, including all required schedules and attachments, must report information for the DFE year (not to exceed 12 months in length) that ends with or within the participating plan’s year.</w:t>
      </w:r>
    </w:p>
    <w:p w:rsidRPr="00AE1ECB" w:rsidR="008D4C81" w:rsidP="0063377C" w:rsidRDefault="008D4C81" w14:paraId="244C7D73" w14:textId="77777777">
      <w:pPr>
        <w:widowControl w:val="0"/>
        <w:tabs>
          <w:tab w:val="clear" w:pos="432"/>
        </w:tabs>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 xml:space="preserve">Any Form 5500 filed for a DFE is an integral part of the annual report of each participating plan, and the plan administrator may be subject to penalties for failing to file a complete annual report unless both the DFE Form 5500 and the plan’s Form 5500 are properly filed. The information required for a Form 5500 filed for a DFE varies according to the type of DFE. The following paragraphs provide specific guidance for the reporting requirements for each type of DFE. </w:t>
      </w:r>
    </w:p>
    <w:p w:rsidRPr="00AE1ECB" w:rsidR="008D4C81" w:rsidP="0063377C" w:rsidRDefault="008D4C81" w14:paraId="244C7D74" w14:textId="77777777">
      <w:pPr>
        <w:widowControl w:val="0"/>
        <w:autoSpaceDE w:val="0"/>
        <w:autoSpaceDN w:val="0"/>
        <w:adjustRightInd w:val="0"/>
        <w:spacing w:before="60" w:line="240" w:lineRule="auto"/>
        <w:ind w:left="14" w:firstLine="0"/>
        <w:rPr>
          <w:rFonts w:ascii="Helvetica" w:hAnsi="Helvetica" w:cs="Helvetica"/>
          <w:color w:val="000000"/>
        </w:rPr>
      </w:pPr>
      <w:r w:rsidRPr="00AE1ECB">
        <w:rPr>
          <w:rFonts w:ascii="Helvetica" w:hAnsi="Helvetica" w:cs="Helvetica"/>
          <w:b/>
          <w:bCs/>
          <w:color w:val="000000"/>
          <w:sz w:val="22"/>
        </w:rPr>
        <w:t>Master Trust Investment Account (MTIA</w:t>
      </w:r>
      <w:r w:rsidRPr="00AE1ECB">
        <w:rPr>
          <w:rFonts w:ascii="Helvetica" w:hAnsi="Helvetica" w:cs="Helvetica"/>
          <w:b/>
          <w:bCs/>
          <w:color w:val="000000"/>
        </w:rPr>
        <w:t>)</w:t>
      </w:r>
    </w:p>
    <w:p w:rsidRPr="00AE1ECB" w:rsidR="008D4C81" w:rsidP="0063377C" w:rsidRDefault="008D4C81" w14:paraId="244C7D75"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color w:val="000000"/>
          <w:sz w:val="18"/>
          <w:szCs w:val="18"/>
        </w:rPr>
        <w:t xml:space="preserve">The administrator filing a Form 5500 for an employee benefit plan is required to file or have a designee file a Form 5500 for each MTIA in which the plan participated at any time during the plan year. For reporting purposes, a ‘‘master trust’’ is a trust for which a regulated financial institution (as defined below) serves as trustee or custodian (regardless of whether such institution exercises discretionary authority or control with respect to the management of assets held in the trust), and in which assets of more than one plan sponsored by a single employer or by a group of employers under common control are held. </w:t>
      </w:r>
    </w:p>
    <w:p w:rsidRPr="00AE1ECB" w:rsidR="008D4C81" w:rsidP="0063377C" w:rsidRDefault="008D4C81" w14:paraId="244C7D76" w14:textId="77777777">
      <w:pPr>
        <w:widowControl w:val="0"/>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 xml:space="preserve">‘‘Common control’’ is determined </w:t>
      </w:r>
      <w:proofErr w:type="gramStart"/>
      <w:r w:rsidRPr="00AE1ECB">
        <w:rPr>
          <w:rFonts w:ascii="Helvetica" w:hAnsi="Helvetica" w:cs="Helvetica"/>
          <w:color w:val="000000"/>
          <w:sz w:val="18"/>
          <w:szCs w:val="18"/>
        </w:rPr>
        <w:t>on the basis of</w:t>
      </w:r>
      <w:proofErr w:type="gramEnd"/>
      <w:r w:rsidRPr="00AE1ECB">
        <w:rPr>
          <w:rFonts w:ascii="Helvetica" w:hAnsi="Helvetica" w:cs="Helvetica"/>
          <w:color w:val="000000"/>
          <w:sz w:val="18"/>
          <w:szCs w:val="18"/>
        </w:rPr>
        <w:t xml:space="preserve"> all relevant facts and circumstances (whether or not such employers are incorporated).</w:t>
      </w:r>
    </w:p>
    <w:p w:rsidRPr="00AE1ECB" w:rsidR="008D4C81" w:rsidP="0063377C" w:rsidRDefault="008D4C81" w14:paraId="244C7D77" w14:textId="77777777">
      <w:pPr>
        <w:widowControl w:val="0"/>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 xml:space="preserve">A ‘‘regulated financial institution’’ means a bank, trust company, or similar financial institution that is regulated, supervised, and subject to periodic examination by a state or federal agency. A securities brokerage firm is not a ‘‘similar financial institution’’ as used here. See DOL Advisory Opinion 93-21A (available at </w:t>
      </w:r>
      <w:r w:rsidRPr="00AE1ECB">
        <w:rPr>
          <w:rFonts w:ascii="Helvetica" w:hAnsi="Helvetica" w:cs="Helvetica"/>
          <w:i/>
          <w:iCs/>
          <w:color w:val="000000"/>
          <w:sz w:val="18"/>
          <w:szCs w:val="18"/>
        </w:rPr>
        <w:t>www.dol.gov/ebsa</w:t>
      </w:r>
      <w:r w:rsidRPr="00AE1ECB">
        <w:rPr>
          <w:rFonts w:ascii="Helvetica" w:hAnsi="Helvetica" w:cs="Helvetica"/>
          <w:color w:val="000000"/>
          <w:sz w:val="18"/>
          <w:szCs w:val="18"/>
        </w:rPr>
        <w:t>).</w:t>
      </w:r>
    </w:p>
    <w:p w:rsidRPr="00AE1ECB" w:rsidR="008D4C81" w:rsidP="0063377C" w:rsidRDefault="008D4C81" w14:paraId="244C7D78" w14:textId="77777777">
      <w:pPr>
        <w:widowControl w:val="0"/>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 xml:space="preserve">The assets of a master trust are considered for reporting purposes to be held in one or more ‘‘investment accounts.’’ A </w:t>
      </w:r>
      <w:r w:rsidRPr="00AE1ECB">
        <w:rPr>
          <w:rFonts w:ascii="Helvetica" w:hAnsi="Helvetica" w:cs="Helvetica"/>
          <w:color w:val="000000"/>
          <w:sz w:val="18"/>
          <w:szCs w:val="18"/>
        </w:rPr>
        <w:t xml:space="preserve">‘‘master trust investment account’’ may consist of a pool of assets or a single asset. Each pool of assets held in a master trust must be treated as a separate MTIA if each plan that </w:t>
      </w:r>
      <w:proofErr w:type="gramStart"/>
      <w:r w:rsidRPr="00AE1ECB">
        <w:rPr>
          <w:rFonts w:ascii="Helvetica" w:hAnsi="Helvetica" w:cs="Helvetica"/>
          <w:color w:val="000000"/>
          <w:sz w:val="18"/>
          <w:szCs w:val="18"/>
        </w:rPr>
        <w:t>has an interest in the pool</w:t>
      </w:r>
      <w:proofErr w:type="gramEnd"/>
      <w:r w:rsidRPr="00AE1ECB">
        <w:rPr>
          <w:rFonts w:ascii="Helvetica" w:hAnsi="Helvetica" w:cs="Helvetica"/>
          <w:color w:val="000000"/>
          <w:sz w:val="18"/>
          <w:szCs w:val="18"/>
        </w:rPr>
        <w:t xml:space="preserve"> has the same fractional interest in each asset in the pool as its fractional interest in the pool, and if each such plan may not dispose of its interest in any asset in the pool without disposing of its interest in the pool. A master trust may also contain assets that are not held in such a pool. Each such asset must be treated as a separate MTIA.</w:t>
      </w:r>
    </w:p>
    <w:p w:rsidRPr="00AE1ECB" w:rsidR="008D4C81" w:rsidP="0063377C" w:rsidRDefault="008D4C81" w14:paraId="244C7D79"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Notes.</w:t>
      </w:r>
      <w:r w:rsidRPr="00AE1ECB">
        <w:rPr>
          <w:rFonts w:ascii="Helvetica" w:hAnsi="Helvetica" w:cs="Helvetica"/>
          <w:b/>
          <w:bCs/>
          <w:color w:val="000000"/>
          <w:spacing w:val="90"/>
          <w:sz w:val="18"/>
          <w:szCs w:val="18"/>
        </w:rPr>
        <w:t xml:space="preserve"> </w:t>
      </w:r>
      <w:r w:rsidRPr="00AE1ECB">
        <w:rPr>
          <w:rFonts w:ascii="Helvetica" w:hAnsi="Helvetica" w:cs="Helvetica"/>
          <w:b/>
          <w:bCs/>
          <w:i/>
          <w:iCs/>
          <w:color w:val="000000"/>
          <w:sz w:val="18"/>
          <w:szCs w:val="18"/>
        </w:rPr>
        <w:t>(1)</w:t>
      </w:r>
      <w:r w:rsidRPr="00AE1ECB">
        <w:rPr>
          <w:rFonts w:ascii="Helvetica" w:hAnsi="Helvetica" w:cs="Helvetica"/>
          <w:color w:val="000000"/>
          <w:sz w:val="18"/>
          <w:szCs w:val="18"/>
        </w:rPr>
        <w:t xml:space="preserve"> If an MTIA consists solely of one plan’s asset(s) during the reporting period, the plan may report the asset(s) either as an investment account on an MTIA Form 5500, or as a plan asset(s) that is not part of the master trust (and therefore subject to all instructions concerning assets not held in a master trust) on the plan’s Form 5500. </w:t>
      </w:r>
      <w:r w:rsidRPr="00AE1ECB">
        <w:rPr>
          <w:rFonts w:ascii="Helvetica" w:hAnsi="Helvetica" w:cs="Helvetica"/>
          <w:b/>
          <w:bCs/>
          <w:i/>
          <w:iCs/>
          <w:color w:val="000000"/>
          <w:sz w:val="18"/>
          <w:szCs w:val="18"/>
        </w:rPr>
        <w:t>(2)</w:t>
      </w:r>
      <w:r w:rsidRPr="00AE1ECB">
        <w:rPr>
          <w:rFonts w:ascii="Helvetica" w:hAnsi="Helvetica" w:cs="Helvetica"/>
          <w:color w:val="000000"/>
          <w:sz w:val="18"/>
          <w:szCs w:val="18"/>
        </w:rPr>
        <w:t xml:space="preserve"> If a master trust holds assets attributable to participant or beneficiary directed transactions under an individual account plan and the assets are interests in registered investment companies, interests in contracts issued by an insurance company licensed to do business in any state, interests in common/collective trusts maintained by a bank, trust company or similar institution, or the assets have a current value that is readily determinable on an established market, those assets may be treated as a single MTIA.</w:t>
      </w:r>
    </w:p>
    <w:p w:rsidRPr="00AE1ECB" w:rsidR="008D4C81" w:rsidP="0063377C" w:rsidRDefault="008D4C81" w14:paraId="244C7D7A" w14:textId="77777777">
      <w:pPr>
        <w:widowControl w:val="0"/>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 xml:space="preserve">The Form 5500 submitted for the MTIA must comply with the Form 5500 instructions for a </w:t>
      </w:r>
      <w:r w:rsidRPr="00AE1ECB">
        <w:rPr>
          <w:rFonts w:ascii="Helvetica" w:hAnsi="Helvetica" w:cs="Helvetica"/>
          <w:i/>
          <w:color w:val="000000"/>
          <w:sz w:val="18"/>
          <w:szCs w:val="18"/>
        </w:rPr>
        <w:t>Large Pension Plan</w:t>
      </w:r>
      <w:r w:rsidRPr="00AE1ECB">
        <w:rPr>
          <w:rFonts w:ascii="Helvetica" w:hAnsi="Helvetica" w:cs="Helvetica"/>
          <w:color w:val="000000"/>
          <w:sz w:val="18"/>
          <w:szCs w:val="18"/>
        </w:rPr>
        <w:t>, unless otherwise specified in the forms and instructions. The MTIA must file:</w:t>
      </w:r>
    </w:p>
    <w:p w:rsidRPr="00AE1ECB" w:rsidR="008D4C81" w:rsidP="00155E7B" w:rsidRDefault="008D4C81" w14:paraId="244C7D7B" w14:textId="77777777">
      <w:pPr>
        <w:widowControl w:val="0"/>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1.</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Form 5500, except lines C, D, 1c, 2d, and 5 through 9. Be certain to enter ‘‘M’’ in Part I, line A, as the DFE code.</w:t>
      </w:r>
    </w:p>
    <w:p w:rsidRPr="00AE1ECB" w:rsidR="008D4C81" w:rsidP="00155E7B" w:rsidRDefault="008D4C81" w14:paraId="244C7D7C" w14:textId="77777777">
      <w:pPr>
        <w:widowControl w:val="0"/>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2.</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Schedule A (as many as needed) to report insurance, annuity and investment contracts held by the MTIA.</w:t>
      </w:r>
    </w:p>
    <w:p w:rsidRPr="00AE1ECB" w:rsidR="008D4C81" w:rsidP="002D59B6" w:rsidRDefault="008D4C81" w14:paraId="244C7D7D" w14:textId="77777777">
      <w:pPr>
        <w:widowControl w:val="0"/>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3.</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Schedule C, if applicable, to report service provider information. Part III is not required for an MTIA.</w:t>
      </w:r>
    </w:p>
    <w:p w:rsidRPr="00AE1ECB" w:rsidR="008D4C81" w:rsidP="002D59B6" w:rsidRDefault="008D4C81" w14:paraId="244C7D7E" w14:textId="77777777">
      <w:pPr>
        <w:widowControl w:val="0"/>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4.</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Schedule D, to list CCTs, PSAs, and 103-12 IEs in which the MTIA invested at any time during the MTIA year and to list all plans that participated in the MTIA during its year.</w:t>
      </w:r>
    </w:p>
    <w:p w:rsidRPr="00AE1ECB" w:rsidR="008D4C81" w:rsidP="009077C3" w:rsidRDefault="008D4C81" w14:paraId="244C7D7F" w14:textId="77777777">
      <w:pPr>
        <w:widowControl w:val="0"/>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5.</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Schedule G, to report loans or fixed income obligations in default or determined to be uncollectible as of the end of the MTIA year, all leases in default or classified as uncollectible, and nonexempt transactions.</w:t>
      </w:r>
    </w:p>
    <w:p w:rsidRPr="00AE1ECB" w:rsidR="008D4C81" w:rsidP="009077C3" w:rsidRDefault="008D4C81" w14:paraId="244C7D80" w14:textId="77777777">
      <w:pPr>
        <w:widowControl w:val="0"/>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6.</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Schedule H, except lines 1</w:t>
      </w:r>
      <w:proofErr w:type="gramStart"/>
      <w:r w:rsidRPr="00AE1ECB">
        <w:rPr>
          <w:rFonts w:ascii="Helvetica" w:hAnsi="Helvetica" w:cs="Helvetica"/>
          <w:color w:val="000000"/>
          <w:sz w:val="18"/>
          <w:szCs w:val="18"/>
        </w:rPr>
        <w:t>b(</w:t>
      </w:r>
      <w:proofErr w:type="gramEnd"/>
      <w:r w:rsidRPr="00AE1ECB">
        <w:rPr>
          <w:rFonts w:ascii="Helvetica" w:hAnsi="Helvetica" w:cs="Helvetica"/>
          <w:color w:val="000000"/>
          <w:sz w:val="18"/>
          <w:szCs w:val="18"/>
        </w:rPr>
        <w:t xml:space="preserve">1), 1b(2), 1c(8), 1g, 1h, 1i, 2a, 2b(1)(E), 2e, 2f, 2g, 4a, 4e, 4f, 4g, 4h, 4k, 4l, 4m, 4n, and 5, to report financial information. An independent qualified public </w:t>
      </w:r>
      <w:proofErr w:type="spellStart"/>
      <w:r w:rsidRPr="00AE1ECB">
        <w:rPr>
          <w:rFonts w:ascii="Helvetica" w:hAnsi="Helvetica" w:cs="Helvetica"/>
          <w:color w:val="000000"/>
          <w:sz w:val="18"/>
          <w:szCs w:val="18"/>
        </w:rPr>
        <w:t>accountant’s</w:t>
      </w:r>
      <w:proofErr w:type="spellEnd"/>
      <w:r w:rsidRPr="00AE1ECB">
        <w:rPr>
          <w:rFonts w:ascii="Helvetica" w:hAnsi="Helvetica" w:cs="Helvetica"/>
          <w:color w:val="000000"/>
          <w:sz w:val="18"/>
          <w:szCs w:val="18"/>
        </w:rPr>
        <w:t xml:space="preserve"> (IQPA’s) opinion is not required for an MTIA.</w:t>
      </w:r>
    </w:p>
    <w:p w:rsidR="0072625C" w:rsidP="00B20591" w:rsidRDefault="008D4C81" w14:paraId="244C7D81" w14:textId="4C09E7AC">
      <w:pPr>
        <w:widowControl w:val="0"/>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7.</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Additional information required by the instructions to the above schedules, including, for example, the schedules of assets held for investment and the schedule of reportable transactions. For purposes of the schedule of reportable transactions, the 5% figure shall be determined by comparing the current value of the transaction at the transaction date with the current value of the investment account assets at the beginning of the applicable fiscal year of the MTIA. All attach</w:t>
      </w:r>
      <w:r w:rsidR="00231E4B">
        <w:rPr>
          <w:rFonts w:ascii="Helvetica" w:hAnsi="Helvetica" w:cs="Helvetica"/>
          <w:color w:val="000000"/>
          <w:sz w:val="18"/>
          <w:szCs w:val="18"/>
        </w:rPr>
        <w:t>ments must be properly labeled.</w:t>
      </w:r>
    </w:p>
    <w:p w:rsidR="003055AC" w:rsidP="00B20591" w:rsidRDefault="003055AC" w14:paraId="33099A3C" w14:textId="74966754">
      <w:pPr>
        <w:widowControl w:val="0"/>
        <w:autoSpaceDE w:val="0"/>
        <w:autoSpaceDN w:val="0"/>
        <w:adjustRightInd w:val="0"/>
        <w:spacing w:line="240" w:lineRule="auto"/>
        <w:ind w:firstLine="216"/>
        <w:rPr>
          <w:rFonts w:ascii="Helvetica" w:hAnsi="Helvetica" w:cs="Helvetica"/>
          <w:color w:val="000000"/>
          <w:sz w:val="18"/>
          <w:szCs w:val="18"/>
        </w:rPr>
      </w:pPr>
    </w:p>
    <w:p w:rsidRPr="00AE1ECB" w:rsidR="008D4C81" w:rsidP="006A439D" w:rsidRDefault="008D4C81" w14:paraId="244C7D82" w14:textId="73C38DDE">
      <w:pPr>
        <w:tabs>
          <w:tab w:val="clear" w:pos="432"/>
        </w:tabs>
        <w:spacing w:line="240" w:lineRule="auto"/>
        <w:ind w:firstLine="0"/>
        <w:rPr>
          <w:rFonts w:ascii="Helvetica" w:hAnsi="Helvetica" w:cs="Helvetica"/>
          <w:color w:val="000000"/>
          <w:sz w:val="22"/>
          <w:szCs w:val="22"/>
        </w:rPr>
      </w:pPr>
      <w:r w:rsidRPr="00AE1ECB">
        <w:rPr>
          <w:rFonts w:ascii="Helvetica" w:hAnsi="Helvetica" w:cs="Helvetica"/>
          <w:b/>
          <w:bCs/>
          <w:color w:val="000000"/>
          <w:sz w:val="22"/>
          <w:szCs w:val="22"/>
        </w:rPr>
        <w:t>Common/Collective Trust (CCT) and Pooled Separate Account (PSA)</w:t>
      </w:r>
    </w:p>
    <w:p w:rsidRPr="00AE1ECB" w:rsidR="008D4C81" w:rsidP="0063377C" w:rsidRDefault="008D4C81" w14:paraId="244C7D83"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color w:val="000000"/>
          <w:sz w:val="18"/>
          <w:szCs w:val="18"/>
        </w:rPr>
        <w:t>A Form 5500 is not required to be filed for a CCT or PSA. However, the administrator of a large plan or DFE that participates in a CCT or PSA that files as specified below is entitled to reporting relief that is not available to plans or DFEs participating in a CCT or PSA for which a Form 5500 is not filed.</w:t>
      </w:r>
    </w:p>
    <w:p w:rsidR="00310D0A" w:rsidP="0063377C" w:rsidRDefault="008D4C81" w14:paraId="244C7D84" w14:textId="77777777">
      <w:pPr>
        <w:widowControl w:val="0"/>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 xml:space="preserve">For reporting purposes, ‘‘common/collective trust’’ and ‘‘pooled separate account’’ are, respectively: </w:t>
      </w:r>
      <w:r w:rsidRPr="00AE1ECB">
        <w:rPr>
          <w:rFonts w:ascii="Helvetica" w:hAnsi="Helvetica" w:cs="Helvetica"/>
          <w:b/>
          <w:bCs/>
          <w:color w:val="000000"/>
          <w:sz w:val="18"/>
          <w:szCs w:val="18"/>
        </w:rPr>
        <w:t>(1)</w:t>
      </w:r>
      <w:r w:rsidRPr="00AE1ECB">
        <w:rPr>
          <w:rFonts w:ascii="Helvetica" w:hAnsi="Helvetica" w:cs="Helvetica"/>
          <w:color w:val="000000"/>
          <w:sz w:val="18"/>
          <w:szCs w:val="18"/>
        </w:rPr>
        <w:t xml:space="preserve"> a trust maintained by a bank, trust company, or similar institution or </w:t>
      </w:r>
      <w:r w:rsidRPr="00AE1ECB">
        <w:rPr>
          <w:rFonts w:ascii="Helvetica" w:hAnsi="Helvetica" w:cs="Helvetica"/>
          <w:b/>
          <w:bCs/>
          <w:color w:val="000000"/>
          <w:sz w:val="18"/>
          <w:szCs w:val="18"/>
        </w:rPr>
        <w:lastRenderedPageBreak/>
        <w:t xml:space="preserve">(2) </w:t>
      </w:r>
      <w:r w:rsidRPr="00AE1ECB">
        <w:rPr>
          <w:rFonts w:ascii="Helvetica" w:hAnsi="Helvetica" w:cs="Helvetica"/>
          <w:color w:val="000000"/>
          <w:sz w:val="18"/>
          <w:szCs w:val="18"/>
        </w:rPr>
        <w:t xml:space="preserve">an account maintained by an insurance carrier, which </w:t>
      </w:r>
      <w:r w:rsidRPr="00AE1ECB" w:rsidR="00056058">
        <w:rPr>
          <w:rFonts w:ascii="Helvetica" w:hAnsi="Helvetica" w:cs="Helvetica"/>
          <w:color w:val="000000"/>
          <w:sz w:val="18"/>
          <w:szCs w:val="18"/>
        </w:rPr>
        <w:t xml:space="preserve">is </w:t>
      </w:r>
      <w:r w:rsidRPr="00AE1ECB">
        <w:rPr>
          <w:rFonts w:ascii="Helvetica" w:hAnsi="Helvetica" w:cs="Helvetica"/>
          <w:color w:val="000000"/>
          <w:sz w:val="18"/>
          <w:szCs w:val="18"/>
        </w:rPr>
        <w:t xml:space="preserve">regulated, supervised, and subject to periodic examination by a state or federal agency in the case of a CCT, or by a state agency in the case of a PSA, for the collective investment and reinvestment of assets contributed thereto from employee benefit plans maintained by more than one employer or controlled group of corporations as that term is used in Code section 1563. See 29 CFR 2520.103-3, 103-4, 103-5, and </w:t>
      </w:r>
    </w:p>
    <w:p w:rsidRPr="00AE1ECB" w:rsidR="008D4C81" w:rsidP="0063377C" w:rsidRDefault="008D4C81" w14:paraId="244C7D85"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color w:val="000000"/>
          <w:sz w:val="18"/>
          <w:szCs w:val="18"/>
        </w:rPr>
        <w:t>103-9.</w:t>
      </w:r>
    </w:p>
    <w:p w:rsidRPr="00AE1ECB" w:rsidR="008D4C81" w:rsidP="0063377C" w:rsidRDefault="008D4C81" w14:paraId="244C7D86"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Note.</w:t>
      </w:r>
      <w:r w:rsidRPr="00AE1ECB" w:rsidR="0067083D">
        <w:rPr>
          <w:rFonts w:ascii="Helvetica" w:hAnsi="Helvetica" w:cs="Helvetica"/>
          <w:color w:val="000000"/>
          <w:sz w:val="18"/>
          <w:szCs w:val="18"/>
        </w:rPr>
        <w:t xml:space="preserve"> </w:t>
      </w:r>
      <w:r w:rsidRPr="00AE1ECB">
        <w:rPr>
          <w:rFonts w:ascii="Helvetica" w:hAnsi="Helvetica" w:cs="Helvetica"/>
          <w:color w:val="000000"/>
          <w:sz w:val="18"/>
          <w:szCs w:val="18"/>
        </w:rPr>
        <w:t>For reporting purposes, a separate account that is not considered to be holding plan assets pursuant to 29 CFR 2510.3-101(h)(1)(iii) does not constitute a pooled separate account.</w:t>
      </w:r>
    </w:p>
    <w:p w:rsidRPr="00AE1ECB" w:rsidR="008D4C81" w:rsidP="0063377C" w:rsidRDefault="008D4C81" w14:paraId="244C7D87" w14:textId="77777777">
      <w:pPr>
        <w:widowControl w:val="0"/>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 xml:space="preserve">The Form 5500 submitted for a CCT or PSA must comply with the Form 5500 instructions for </w:t>
      </w:r>
      <w:r w:rsidRPr="00AE1ECB">
        <w:rPr>
          <w:rFonts w:ascii="Helvetica" w:hAnsi="Helvetica" w:cs="Helvetica"/>
          <w:i/>
          <w:color w:val="000000"/>
          <w:sz w:val="18"/>
          <w:szCs w:val="18"/>
        </w:rPr>
        <w:t>a Large Pension Plan</w:t>
      </w:r>
      <w:r w:rsidRPr="00AE1ECB">
        <w:rPr>
          <w:rFonts w:ascii="Helvetica" w:hAnsi="Helvetica" w:cs="Helvetica"/>
          <w:color w:val="000000"/>
          <w:sz w:val="18"/>
          <w:szCs w:val="18"/>
        </w:rPr>
        <w:t xml:space="preserve">, unless otherwise specified in the forms and instructions. </w:t>
      </w:r>
    </w:p>
    <w:p w:rsidRPr="00AE1ECB" w:rsidR="008D4C81" w:rsidP="0063377C" w:rsidRDefault="008D4C81" w14:paraId="244C7D88" w14:textId="77777777">
      <w:pPr>
        <w:widowControl w:val="0"/>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 xml:space="preserve">The CCT or PSA must file: </w:t>
      </w:r>
    </w:p>
    <w:p w:rsidRPr="00AE1ECB" w:rsidR="008D4C81" w:rsidP="0063377C" w:rsidRDefault="008D4C81" w14:paraId="244C7D89" w14:textId="77777777">
      <w:pPr>
        <w:widowControl w:val="0"/>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1. Form 5500, except lines C, D, 1c, 2d, and 5 through 9. Enter ‘‘C’’ or ‘‘P,’’ as appropriate, in Part I, line A, as the DFE code.</w:t>
      </w:r>
    </w:p>
    <w:p w:rsidR="005456CA" w:rsidP="00155E7B" w:rsidRDefault="008D4C81" w14:paraId="244C7D8A" w14:textId="77777777">
      <w:pPr>
        <w:widowControl w:val="0"/>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w w:val="84"/>
          <w:sz w:val="18"/>
          <w:szCs w:val="18"/>
        </w:rPr>
        <w:t>2.</w:t>
      </w:r>
      <w:r w:rsidRPr="00AE1ECB">
        <w:rPr>
          <w:rFonts w:ascii="Helvetica" w:hAnsi="Helvetica" w:cs="Helvetica"/>
          <w:color w:val="000000"/>
          <w:spacing w:val="45"/>
          <w:w w:val="84"/>
          <w:sz w:val="18"/>
          <w:szCs w:val="18"/>
        </w:rPr>
        <w:t xml:space="preserve"> </w:t>
      </w:r>
      <w:r w:rsidRPr="00AE1ECB">
        <w:rPr>
          <w:rFonts w:ascii="Helvetica" w:hAnsi="Helvetica" w:cs="Helvetica"/>
          <w:color w:val="000000"/>
          <w:sz w:val="18"/>
          <w:szCs w:val="18"/>
        </w:rPr>
        <w:t>Schedule D, to list all CCTs, PSAs, MTIAs, and</w:t>
      </w:r>
    </w:p>
    <w:p w:rsidRPr="00AE1ECB" w:rsidR="008D4C81" w:rsidP="00155E7B" w:rsidRDefault="008D4C81" w14:paraId="244C7D8B" w14:textId="77777777">
      <w:pPr>
        <w:widowControl w:val="0"/>
        <w:autoSpaceDE w:val="0"/>
        <w:autoSpaceDN w:val="0"/>
        <w:adjustRightInd w:val="0"/>
        <w:spacing w:line="240" w:lineRule="auto"/>
        <w:ind w:firstLine="0"/>
        <w:rPr>
          <w:rFonts w:ascii="Helvetica" w:hAnsi="Helvetica" w:cs="Helvetica"/>
          <w:color w:val="000000"/>
          <w:sz w:val="18"/>
          <w:szCs w:val="18"/>
        </w:rPr>
      </w:pPr>
      <w:r w:rsidRPr="00AE1ECB">
        <w:rPr>
          <w:rFonts w:ascii="Helvetica" w:hAnsi="Helvetica" w:cs="Helvetica"/>
          <w:color w:val="000000"/>
          <w:sz w:val="18"/>
          <w:szCs w:val="18"/>
        </w:rPr>
        <w:t>103-12 IEs in which the CCT or PSA invested at any time during the CCT or PSA year and to list in Part II all plans that participated in the CCT or PSA during its year.</w:t>
      </w:r>
    </w:p>
    <w:p w:rsidRPr="00AE1ECB" w:rsidR="008D4C81" w:rsidP="00155E7B" w:rsidRDefault="008D4C81" w14:paraId="244C7D8C" w14:textId="77777777">
      <w:pPr>
        <w:widowControl w:val="0"/>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3. Schedule H, except lines 1</w:t>
      </w:r>
      <w:proofErr w:type="gramStart"/>
      <w:r w:rsidRPr="00AE1ECB">
        <w:rPr>
          <w:rFonts w:ascii="Helvetica" w:hAnsi="Helvetica" w:cs="Helvetica"/>
          <w:color w:val="000000"/>
          <w:sz w:val="18"/>
          <w:szCs w:val="18"/>
        </w:rPr>
        <w:t>b(</w:t>
      </w:r>
      <w:proofErr w:type="gramEnd"/>
      <w:r w:rsidRPr="00AE1ECB">
        <w:rPr>
          <w:rFonts w:ascii="Helvetica" w:hAnsi="Helvetica" w:cs="Helvetica"/>
          <w:color w:val="000000"/>
          <w:sz w:val="18"/>
          <w:szCs w:val="18"/>
        </w:rPr>
        <w:t>1), 1b(2), 1c(8), 1d, 1e, 1g, 1h, 1i, 2a, 2b(1)(E), 2e, 2f, and 2g, to report financial information. Part IV and an accountant’s (IQPA’s) opinion are not required for a CCT or PSA.</w:t>
      </w:r>
    </w:p>
    <w:p w:rsidR="00960D7A" w:rsidP="0063377C" w:rsidRDefault="001320E7" w14:paraId="244C7D8D" w14:textId="105754FC">
      <w:pPr>
        <w:widowControl w:val="0"/>
        <w:autoSpaceDE w:val="0"/>
        <w:autoSpaceDN w:val="0"/>
        <w:adjustRightInd w:val="0"/>
        <w:spacing w:before="60" w:line="240" w:lineRule="auto"/>
        <w:ind w:firstLine="0"/>
        <w:rPr>
          <w:rFonts w:ascii="Helvetica" w:hAnsi="Helvetica" w:cs="Helvetica"/>
          <w:i/>
          <w:iCs/>
          <w:color w:val="000000"/>
          <w:sz w:val="18"/>
          <w:szCs w:val="18"/>
        </w:rPr>
      </w:pPr>
      <w:r w:rsidRPr="00AE1ECB">
        <w:rPr>
          <w:noProof/>
        </w:rPr>
        <w:drawing>
          <wp:anchor distT="0" distB="0" distL="114300" distR="114300" simplePos="0" relativeHeight="251636224" behindDoc="0" locked="0" layoutInCell="1" allowOverlap="1" wp14:editId="244C8C22" wp14:anchorId="244C8C21">
            <wp:simplePos x="0" y="0"/>
            <wp:positionH relativeFrom="column">
              <wp:posOffset>0</wp:posOffset>
            </wp:positionH>
            <wp:positionV relativeFrom="paragraph">
              <wp:posOffset>47625</wp:posOffset>
            </wp:positionV>
            <wp:extent cx="178435" cy="179705"/>
            <wp:effectExtent l="0" t="0" r="0" b="0"/>
            <wp:wrapSquare wrapText="bothSides"/>
            <wp:docPr id="77"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29" cstate="print">
                      <a:extLst>
                        <a:ext uri="{28A0092B-C50C-407E-A947-70E740481C1C}">
                          <a14:useLocalDpi xmlns:a14="http://schemas.microsoft.com/office/drawing/2010/main" val="0"/>
                        </a:ext>
                      </a:extLst>
                    </a:blip>
                    <a:srcRect/>
                    <a:stretch>
                      <a:fillRect/>
                    </a:stretch>
                  </pic:blipFill>
                  <pic:spPr bwMode="auto">
                    <a:xfrm>
                      <a:off x="0" y="0"/>
                      <a:ext cx="178435" cy="179705"/>
                    </a:xfrm>
                    <a:prstGeom prst="rect">
                      <a:avLst/>
                    </a:prstGeom>
                    <a:noFill/>
                  </pic:spPr>
                </pic:pic>
              </a:graphicData>
            </a:graphic>
            <wp14:sizeRelH relativeFrom="page">
              <wp14:pctWidth>0</wp14:pctWidth>
            </wp14:sizeRelH>
            <wp14:sizeRelV relativeFrom="page">
              <wp14:pctHeight>0</wp14:pctHeight>
            </wp14:sizeRelV>
          </wp:anchor>
        </w:drawing>
      </w:r>
      <w:r w:rsidRPr="00AE1ECB" w:rsidR="008D4C81">
        <w:rPr>
          <w:rFonts w:ascii="Helvetica" w:hAnsi="Helvetica" w:cs="Helvetica"/>
          <w:i/>
          <w:iCs/>
          <w:color w:val="000000"/>
          <w:sz w:val="18"/>
          <w:szCs w:val="18"/>
        </w:rPr>
        <w:t>Different requirements apply to the Schedules D and H attached to the Form 5500 filed by plans and DFEs participating in CCTs and PSAs, depending upon whether a DFE Form 5500 has been filed for the CCT or PSA. See the instructions for these schedules.</w:t>
      </w:r>
    </w:p>
    <w:p w:rsidRPr="00AE1ECB" w:rsidR="008D4C81" w:rsidP="0063377C" w:rsidRDefault="008D4C81" w14:paraId="244C7D8E" w14:textId="77777777">
      <w:pPr>
        <w:widowControl w:val="0"/>
        <w:autoSpaceDE w:val="0"/>
        <w:autoSpaceDN w:val="0"/>
        <w:adjustRightInd w:val="0"/>
        <w:spacing w:before="60" w:line="240" w:lineRule="auto"/>
        <w:ind w:firstLine="0"/>
        <w:rPr>
          <w:rFonts w:ascii="Helvetica" w:hAnsi="Helvetica" w:cs="Helvetica"/>
          <w:b/>
          <w:bCs/>
          <w:color w:val="000000"/>
          <w:sz w:val="22"/>
        </w:rPr>
      </w:pPr>
      <w:r w:rsidRPr="00AE1ECB">
        <w:rPr>
          <w:rFonts w:ascii="Helvetica" w:hAnsi="Helvetica" w:cs="Helvetica"/>
          <w:b/>
          <w:bCs/>
          <w:color w:val="000000"/>
          <w:sz w:val="22"/>
        </w:rPr>
        <w:t>103-12 Investment Entity (103-12 IE)</w:t>
      </w:r>
    </w:p>
    <w:p w:rsidRPr="00AE1ECB" w:rsidR="008D4C81" w:rsidP="0063377C" w:rsidRDefault="008D4C81" w14:paraId="244C7D8F"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color w:val="000000"/>
          <w:sz w:val="18"/>
          <w:szCs w:val="18"/>
        </w:rPr>
        <w:t xml:space="preserve">DOL Regulation 2520.103-12 provides an alternative method of reporting for plans that invest in an entity (other than an MTIA, CCT, or PSA), whose underlying assets include ‘‘plan assets’’ within the meaning of 29 CFR 2510.3-101 of two or more plans that are not members of a ‘‘related group’’ of employee benefit plans. Such an entity for which a Form 5500 is filed constitutes a ‘‘103-12 IE.’’ A Form 5500 is not required to be filed for such entities; however, filing a Form 5500 as a 103-12 IE provides certain reporting relief, including the limitation of the examination and report of the independent qualified public accountant (IQPA) provided by 29 CFR 2520.103-12(d), to participating plans and DFEs. For this reporting purpose, a ‘‘related group’’ of employee benefit plans consists of each group of two or more employee benefit plans </w:t>
      </w:r>
      <w:r w:rsidRPr="00AE1ECB">
        <w:rPr>
          <w:rFonts w:ascii="Helvetica" w:hAnsi="Helvetica" w:cs="Helvetica"/>
          <w:b/>
          <w:color w:val="000000"/>
          <w:sz w:val="18"/>
          <w:szCs w:val="18"/>
        </w:rPr>
        <w:t>(1)</w:t>
      </w:r>
      <w:r w:rsidRPr="00AE1ECB">
        <w:rPr>
          <w:rFonts w:ascii="Helvetica" w:hAnsi="Helvetica" w:cs="Helvetica"/>
          <w:color w:val="000000"/>
          <w:sz w:val="18"/>
          <w:szCs w:val="18"/>
        </w:rPr>
        <w:t xml:space="preserve"> each of which receives 10% or more of its aggregate contributions from the same employer or from a member of the same controlled group of corporations (as determined under Code section 1563(a), without regard to Code section 1563(a)(4) thereof); or </w:t>
      </w:r>
      <w:r w:rsidRPr="00AE1ECB">
        <w:rPr>
          <w:rFonts w:ascii="Helvetica" w:hAnsi="Helvetica" w:cs="Helvetica"/>
          <w:b/>
          <w:bCs/>
          <w:color w:val="000000"/>
          <w:sz w:val="18"/>
          <w:szCs w:val="18"/>
        </w:rPr>
        <w:t>(2)</w:t>
      </w:r>
      <w:r w:rsidRPr="00AE1ECB">
        <w:rPr>
          <w:rFonts w:ascii="Helvetica" w:hAnsi="Helvetica" w:cs="Helvetica"/>
          <w:color w:val="000000"/>
          <w:sz w:val="18"/>
          <w:szCs w:val="18"/>
        </w:rPr>
        <w:t xml:space="preserve"> each of which is either maintained by, or maintained pursuant to a collective-bargaining agreement negotiated by, the same employee organization or affiliated employee organizations. For purposes of this paragraph, an ‘‘affiliate’’ of an employee organization means any person controlling, controlled by, or under common control with such organization. See 29 CFR 2520.103-12.</w:t>
      </w:r>
    </w:p>
    <w:p w:rsidR="008D4C81" w:rsidP="0063377C" w:rsidRDefault="008D4C81" w14:paraId="244C7D90" w14:textId="44380F3E">
      <w:pPr>
        <w:widowControl w:val="0"/>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 xml:space="preserve">The Form 5500 submitted for a 103-12 IE must comply with the Form 5500 instructions for a </w:t>
      </w:r>
      <w:r w:rsidRPr="00AE1ECB">
        <w:rPr>
          <w:rFonts w:ascii="Helvetica" w:hAnsi="Helvetica" w:cs="Helvetica"/>
          <w:i/>
          <w:color w:val="000000"/>
          <w:sz w:val="18"/>
          <w:szCs w:val="18"/>
        </w:rPr>
        <w:t>Large Pension Plan</w:t>
      </w:r>
      <w:r w:rsidRPr="00AE1ECB">
        <w:rPr>
          <w:rFonts w:ascii="Helvetica" w:hAnsi="Helvetica" w:cs="Helvetica"/>
          <w:color w:val="000000"/>
          <w:sz w:val="18"/>
          <w:szCs w:val="18"/>
        </w:rPr>
        <w:t xml:space="preserve">, unless otherwise specified in the forms and instructions. The </w:t>
      </w:r>
      <w:r w:rsidRPr="00AE1ECB" w:rsidR="007203F3">
        <w:rPr>
          <w:rFonts w:ascii="Helvetica" w:hAnsi="Helvetica" w:cs="Helvetica"/>
          <w:color w:val="000000"/>
          <w:sz w:val="18"/>
          <w:szCs w:val="18"/>
        </w:rPr>
        <w:t xml:space="preserve">         </w:t>
      </w:r>
      <w:r w:rsidRPr="00AE1ECB">
        <w:rPr>
          <w:rFonts w:ascii="Helvetica" w:hAnsi="Helvetica" w:cs="Helvetica"/>
          <w:color w:val="000000"/>
          <w:sz w:val="18"/>
          <w:szCs w:val="18"/>
        </w:rPr>
        <w:t>103-12 IE must file:</w:t>
      </w:r>
    </w:p>
    <w:p w:rsidRPr="00AE1ECB" w:rsidR="008D4C81" w:rsidP="0063377C" w:rsidRDefault="008D4C81" w14:paraId="244C7D91" w14:textId="77777777">
      <w:pPr>
        <w:widowControl w:val="0"/>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1.</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Form 5500, except lines C, D, 1c, 2d, and 5 through 9. Enter ‘‘E’’ in part I, line A, as the DFE code.</w:t>
      </w:r>
    </w:p>
    <w:p w:rsidRPr="00AE1ECB" w:rsidR="008D4C81" w:rsidP="00155E7B" w:rsidRDefault="008D4C81" w14:paraId="244C7D92" w14:textId="77777777">
      <w:pPr>
        <w:widowControl w:val="0"/>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2.</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Schedule A (as many as needed), to report insurance, annuity and investment contracts held by the 103-12 IE.</w:t>
      </w:r>
    </w:p>
    <w:p w:rsidRPr="00AE1ECB" w:rsidR="008D4C81" w:rsidP="00155E7B" w:rsidRDefault="008D4C81" w14:paraId="244C7D93" w14:textId="77777777">
      <w:pPr>
        <w:widowControl w:val="0"/>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3.</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Schedule C, if applicable, to report service provider information and any terminated accountants.</w:t>
      </w:r>
    </w:p>
    <w:p w:rsidR="005456CA" w:rsidP="00155E7B" w:rsidRDefault="008D4C81" w14:paraId="244C7D94" w14:textId="77777777">
      <w:pPr>
        <w:widowControl w:val="0"/>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4.</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Schedule D, to list all CCTs, PSAs, and 103-12 IEs in which the 103-12 IE invested at any time during the</w:t>
      </w:r>
      <w:r w:rsidR="005456CA">
        <w:rPr>
          <w:rFonts w:ascii="Helvetica" w:hAnsi="Helvetica" w:cs="Helvetica"/>
          <w:color w:val="000000"/>
          <w:sz w:val="18"/>
          <w:szCs w:val="18"/>
        </w:rPr>
        <w:t xml:space="preserve"> </w:t>
      </w:r>
    </w:p>
    <w:p w:rsidRPr="00AE1ECB" w:rsidR="008D4C81" w:rsidP="00155E7B" w:rsidRDefault="008D4C81" w14:paraId="244C7D95" w14:textId="77777777">
      <w:pPr>
        <w:widowControl w:val="0"/>
        <w:autoSpaceDE w:val="0"/>
        <w:autoSpaceDN w:val="0"/>
        <w:adjustRightInd w:val="0"/>
        <w:spacing w:line="240" w:lineRule="auto"/>
        <w:ind w:firstLine="0"/>
        <w:rPr>
          <w:rFonts w:ascii="Helvetica" w:hAnsi="Helvetica" w:cs="Helvetica"/>
          <w:color w:val="000000"/>
          <w:sz w:val="18"/>
          <w:szCs w:val="18"/>
        </w:rPr>
      </w:pPr>
      <w:r w:rsidRPr="00AE1ECB">
        <w:rPr>
          <w:rFonts w:ascii="Helvetica" w:hAnsi="Helvetica" w:cs="Helvetica"/>
          <w:color w:val="000000"/>
          <w:sz w:val="18"/>
          <w:szCs w:val="18"/>
        </w:rPr>
        <w:t>103-12 IE’s year, and to list all plans that participated in the 103-12 IE during its year.</w:t>
      </w:r>
    </w:p>
    <w:p w:rsidR="008D4C81" w:rsidP="00155E7B" w:rsidRDefault="008D4C81" w14:paraId="244C7D96" w14:textId="4F57DA30">
      <w:pPr>
        <w:widowControl w:val="0"/>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5.</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Schedule G, to report loans or fixed income obligations in default or determined to be uncollectible as of the end of the 103-12 IE year, leases in default or classified as uncollectible, and nonexempt transactions.</w:t>
      </w:r>
    </w:p>
    <w:p w:rsidRPr="00AE1ECB" w:rsidR="008D4C81" w:rsidP="00155E7B" w:rsidRDefault="008D4C81" w14:paraId="244C7D97" w14:textId="03EC66B4">
      <w:pPr>
        <w:widowControl w:val="0"/>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6.</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Schedule H, except lines 1</w:t>
      </w:r>
      <w:proofErr w:type="gramStart"/>
      <w:r w:rsidRPr="00AE1ECB">
        <w:rPr>
          <w:rFonts w:ascii="Helvetica" w:hAnsi="Helvetica" w:cs="Helvetica"/>
          <w:color w:val="000000"/>
          <w:sz w:val="18"/>
          <w:szCs w:val="18"/>
        </w:rPr>
        <w:t>b(</w:t>
      </w:r>
      <w:proofErr w:type="gramEnd"/>
      <w:r w:rsidRPr="00AE1ECB">
        <w:rPr>
          <w:rFonts w:ascii="Helvetica" w:hAnsi="Helvetica" w:cs="Helvetica"/>
          <w:color w:val="000000"/>
          <w:sz w:val="18"/>
          <w:szCs w:val="18"/>
        </w:rPr>
        <w:t>1), 1b(2), 1c(8), 1d, 1e, 1g, 1h, 1i, 2a, 2b(1)(E), 2e, 2f, 2g, 4a, 4e, 4f, 4g, 4h, 4j, 4k, 4l, 4m, 4n, and 5, to report financial information.</w:t>
      </w:r>
    </w:p>
    <w:p w:rsidRPr="00AE1ECB" w:rsidR="008D4C81" w:rsidP="00155E7B" w:rsidRDefault="008D4C81" w14:paraId="244C7D98" w14:textId="77777777">
      <w:pPr>
        <w:widowControl w:val="0"/>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7.</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Additional information required by the instructions to the above schedules, including, for example, the report of the independent qualified public accountant (IQPA) identified on Schedule H, line 3c, and the schedule(s) of assets held for investment. All attachments must be properly labeled.</w:t>
      </w:r>
    </w:p>
    <w:p w:rsidRPr="00AE1ECB" w:rsidR="008D4C81" w:rsidP="0063377C" w:rsidRDefault="008D4C81" w14:paraId="244C7D99" w14:textId="77777777">
      <w:pPr>
        <w:widowControl w:val="0"/>
        <w:autoSpaceDE w:val="0"/>
        <w:autoSpaceDN w:val="0"/>
        <w:adjustRightInd w:val="0"/>
        <w:spacing w:before="60" w:line="240" w:lineRule="auto"/>
        <w:ind w:firstLine="0"/>
        <w:rPr>
          <w:rFonts w:ascii="Helvetica" w:hAnsi="Helvetica" w:cs="Helvetica"/>
          <w:color w:val="000000"/>
          <w:sz w:val="22"/>
          <w:szCs w:val="22"/>
        </w:rPr>
      </w:pPr>
      <w:r w:rsidRPr="00AE1ECB">
        <w:rPr>
          <w:rFonts w:ascii="Helvetica" w:hAnsi="Helvetica" w:cs="Helvetica"/>
          <w:b/>
          <w:bCs/>
          <w:color w:val="000000"/>
          <w:sz w:val="22"/>
          <w:szCs w:val="22"/>
        </w:rPr>
        <w:t>Group Insurance Arrangement (GIA)</w:t>
      </w:r>
    </w:p>
    <w:p w:rsidRPr="00AE1ECB" w:rsidR="008D4C81" w:rsidP="0063377C" w:rsidRDefault="008D4C81" w14:paraId="244C7D9A"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color w:val="000000"/>
          <w:sz w:val="18"/>
          <w:szCs w:val="18"/>
        </w:rPr>
        <w:t xml:space="preserve">Each welfare benefit plan that is part of a group insurance arrangement is exempt from the requirement to file a Form 5500 if a consolidated Form 5500 report for all the plans in the arrangement was filed in accordance with 29 CFR 2520.104-43. For reporting purposes, a ‘‘group insurance arrangement’’ provides benefits to the employees of two or more unaffiliated employers (not in connection with a multiemployer plan or a </w:t>
      </w:r>
      <w:proofErr w:type="gramStart"/>
      <w:r w:rsidRPr="00AE1ECB">
        <w:rPr>
          <w:rFonts w:ascii="Helvetica" w:hAnsi="Helvetica" w:cs="Helvetica"/>
          <w:color w:val="000000"/>
          <w:sz w:val="18"/>
          <w:szCs w:val="18"/>
        </w:rPr>
        <w:t>collectively-bargained</w:t>
      </w:r>
      <w:proofErr w:type="gramEnd"/>
      <w:r w:rsidRPr="00AE1ECB">
        <w:rPr>
          <w:rFonts w:ascii="Helvetica" w:hAnsi="Helvetica" w:cs="Helvetica"/>
          <w:color w:val="000000"/>
          <w:sz w:val="18"/>
          <w:szCs w:val="18"/>
        </w:rPr>
        <w:t xml:space="preserve"> multiple-employer plan), fully insures one or more welfare plans of each participating employer, uses a trust or other entity as the holder of the insurance contracts, and uses a trust as the conduit for payment of premiums to the insurance company. The GIA must file:</w:t>
      </w:r>
    </w:p>
    <w:p w:rsidRPr="00AE1ECB" w:rsidR="008D4C81" w:rsidP="0063377C" w:rsidRDefault="008D4C81" w14:paraId="244C7D9B" w14:textId="77777777">
      <w:pPr>
        <w:widowControl w:val="0"/>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pacing w:val="45"/>
          <w:sz w:val="18"/>
          <w:szCs w:val="18"/>
        </w:rPr>
        <w:t xml:space="preserve">1. </w:t>
      </w:r>
      <w:r w:rsidRPr="00AE1ECB">
        <w:rPr>
          <w:rFonts w:ascii="Helvetica" w:hAnsi="Helvetica" w:cs="Helvetica"/>
          <w:color w:val="000000"/>
          <w:sz w:val="18"/>
          <w:szCs w:val="18"/>
        </w:rPr>
        <w:t xml:space="preserve">Form 5500, except lines C and 2d. (Enter ‘‘G’’ in Part I, line A, as the DFE code). </w:t>
      </w:r>
    </w:p>
    <w:p w:rsidRPr="00AE1ECB" w:rsidR="008D4C81" w:rsidP="00155E7B" w:rsidRDefault="008D4C81" w14:paraId="244C7D9C" w14:textId="77777777">
      <w:pPr>
        <w:widowControl w:val="0"/>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2.</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Schedule A (as many as needed), to report insurance, annuity and investment contracts held by the GIA.</w:t>
      </w:r>
    </w:p>
    <w:p w:rsidRPr="00AE1ECB" w:rsidR="008D4C81" w:rsidP="00155E7B" w:rsidRDefault="008D4C81" w14:paraId="244C7D9D" w14:textId="77777777">
      <w:pPr>
        <w:widowControl w:val="0"/>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3.</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 xml:space="preserve">Schedule C, if applicable, to report service provider information and any terminated accountants. </w:t>
      </w:r>
    </w:p>
    <w:p w:rsidRPr="00AE1ECB" w:rsidR="008D4C81" w:rsidP="00155E7B" w:rsidRDefault="008D4C81" w14:paraId="244C7D9E" w14:textId="77777777">
      <w:pPr>
        <w:widowControl w:val="0"/>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4. Schedule D, to list all CCTs, PSAs, and 103-12 IEs in which the GIA invested at any time during the GIA year, and to list all plans that participated in the GIA during its year.</w:t>
      </w:r>
    </w:p>
    <w:p w:rsidRPr="00AE1ECB" w:rsidR="008D4C81" w:rsidP="00155E7B" w:rsidRDefault="008D4C81" w14:paraId="244C7D9F" w14:textId="77777777">
      <w:pPr>
        <w:widowControl w:val="0"/>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5.</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Schedule G, to report loans or fixed income obligations in default or determined to be uncollectible as of the end of the GIA year, leases in default or classified as uncollectible, and nonexempt transactions.</w:t>
      </w:r>
    </w:p>
    <w:p w:rsidRPr="00AE1ECB" w:rsidR="008D4C81" w:rsidP="00155E7B" w:rsidRDefault="008D4C81" w14:paraId="244C7DA0" w14:textId="77777777">
      <w:pPr>
        <w:widowControl w:val="0"/>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6.</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Schedule H, except lines 4a, 4e, 4f,</w:t>
      </w:r>
      <w:r w:rsidR="006117D2">
        <w:rPr>
          <w:rFonts w:ascii="Helvetica" w:hAnsi="Helvetica" w:cs="Helvetica"/>
          <w:color w:val="000000"/>
          <w:sz w:val="18"/>
          <w:szCs w:val="18"/>
        </w:rPr>
        <w:t xml:space="preserve"> 4g, 4h, 4k, 4m, 4n,</w:t>
      </w:r>
      <w:r w:rsidR="00E32F98">
        <w:rPr>
          <w:rFonts w:ascii="Helvetica" w:hAnsi="Helvetica" w:cs="Helvetica"/>
          <w:color w:val="000000"/>
          <w:sz w:val="18"/>
          <w:szCs w:val="18"/>
        </w:rPr>
        <w:t xml:space="preserve"> </w:t>
      </w:r>
      <w:r w:rsidRPr="00AE1ECB">
        <w:rPr>
          <w:rFonts w:ascii="Helvetica" w:hAnsi="Helvetica" w:cs="Helvetica"/>
          <w:color w:val="000000"/>
          <w:sz w:val="18"/>
          <w:szCs w:val="18"/>
        </w:rPr>
        <w:t>and 5, to report financial information.</w:t>
      </w:r>
    </w:p>
    <w:p w:rsidRPr="00AE1ECB" w:rsidR="008D4C81" w:rsidP="00155E7B" w:rsidRDefault="008D4C81" w14:paraId="244C7DA1" w14:textId="77777777">
      <w:pPr>
        <w:widowControl w:val="0"/>
        <w:autoSpaceDE w:val="0"/>
        <w:autoSpaceDN w:val="0"/>
        <w:adjustRightInd w:val="0"/>
        <w:spacing w:line="240" w:lineRule="auto"/>
        <w:ind w:firstLine="216"/>
        <w:rPr>
          <w:rFonts w:ascii="Helvetica" w:hAnsi="Helvetica" w:cs="Helvetica"/>
          <w:color w:val="000000"/>
          <w:sz w:val="18"/>
          <w:szCs w:val="18"/>
        </w:rPr>
        <w:sectPr w:rsidRPr="00AE1ECB" w:rsidR="008D4C81" w:rsidSect="0093324F">
          <w:footerReference w:type="even" r:id="rId30"/>
          <w:footerReference w:type="default" r:id="rId31"/>
          <w:endnotePr>
            <w:numFmt w:val="decimal"/>
          </w:endnotePr>
          <w:type w:val="continuous"/>
          <w:pgSz w:w="12240" w:h="15840" w:code="1"/>
          <w:pgMar w:top="646" w:right="634" w:bottom="432" w:left="994" w:header="432" w:footer="432" w:gutter="0"/>
          <w:cols w:space="540" w:num="2"/>
          <w:titlePg/>
          <w:rtlGutter/>
          <w:docGrid w:linePitch="326"/>
        </w:sectPr>
      </w:pPr>
      <w:r w:rsidRPr="00AE1ECB">
        <w:rPr>
          <w:rFonts w:ascii="Helvetica" w:hAnsi="Helvetica" w:cs="Helvetica"/>
          <w:color w:val="000000"/>
          <w:sz w:val="18"/>
          <w:szCs w:val="18"/>
        </w:rPr>
        <w:t>7.</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Additional information required by the instructions to the above schedules, including, for example, the report of the independent qualified public accountant (IQPA) identified on Schedule H, line 3c, the schedules of assets held for investment and the schedule of reportable transactions. (All attachments must be properly labeled.)</w:t>
      </w:r>
    </w:p>
    <w:p w:rsidR="00BD5AA8" w:rsidP="00155E7B" w:rsidRDefault="00160258" w14:paraId="244C7DAC" w14:textId="77777777">
      <w:pPr>
        <w:tabs>
          <w:tab w:val="clear" w:pos="432"/>
        </w:tabs>
        <w:spacing w:line="240" w:lineRule="auto"/>
        <w:ind w:firstLine="0"/>
        <w:rPr>
          <w:rFonts w:ascii="Helvetica" w:hAnsi="Helvetica" w:cs="Helvetica"/>
          <w:color w:val="000000"/>
          <w:sz w:val="18"/>
          <w:szCs w:val="18"/>
        </w:rPr>
      </w:pPr>
      <w:r>
        <w:rPr>
          <w:rFonts w:ascii="Helvetica" w:hAnsi="Helvetica" w:cs="Helvetica"/>
          <w:color w:val="000000"/>
          <w:sz w:val="18"/>
          <w:szCs w:val="18"/>
        </w:rPr>
        <w:br w:type="page"/>
      </w:r>
    </w:p>
    <w:tbl>
      <w:tblPr>
        <w:tblW w:w="11003" w:type="dxa"/>
        <w:tblBorders>
          <w:top w:val="single" w:color="000000" w:sz="4" w:space="0"/>
          <w:bottom w:val="single" w:color="000000" w:sz="4" w:space="0"/>
          <w:insideH w:val="single" w:color="000000" w:sz="4" w:space="0"/>
          <w:insideV w:val="single" w:color="000000" w:sz="4" w:space="0"/>
        </w:tblBorders>
        <w:tblLook w:val="00A0" w:firstRow="1" w:lastRow="0" w:firstColumn="1" w:lastColumn="0" w:noHBand="0" w:noVBand="0"/>
      </w:tblPr>
      <w:tblGrid>
        <w:gridCol w:w="1804"/>
        <w:gridCol w:w="1804"/>
        <w:gridCol w:w="1900"/>
        <w:gridCol w:w="1805"/>
        <w:gridCol w:w="1885"/>
        <w:gridCol w:w="1805"/>
      </w:tblGrid>
      <w:tr w:rsidRPr="00AE1ECB" w:rsidR="008D4C81" w:rsidTr="004C56F5" w14:paraId="244C7DAE" w14:textId="77777777">
        <w:tc>
          <w:tcPr>
            <w:tcW w:w="11003" w:type="dxa"/>
            <w:gridSpan w:val="6"/>
          </w:tcPr>
          <w:p w:rsidRPr="00AE1ECB" w:rsidR="008D4C81" w:rsidP="00155E7B" w:rsidRDefault="008D4C81" w14:paraId="244C7DAD" w14:textId="77777777">
            <w:pPr>
              <w:tabs>
                <w:tab w:val="clear" w:pos="432"/>
                <w:tab w:val="left" w:pos="1549"/>
              </w:tabs>
              <w:spacing w:line="240" w:lineRule="auto"/>
              <w:ind w:firstLine="0"/>
              <w:jc w:val="center"/>
              <w:rPr>
                <w:rFonts w:ascii="Helvetica" w:hAnsi="Helvetica" w:cs="Helvetica"/>
                <w:b/>
                <w:color w:val="000000"/>
                <w:sz w:val="30"/>
                <w:szCs w:val="30"/>
              </w:rPr>
            </w:pPr>
            <w:r w:rsidRPr="00AE1ECB">
              <w:rPr>
                <w:rFonts w:ascii="Helvetica" w:hAnsi="Helvetica" w:cs="Helvetica"/>
                <w:b/>
                <w:color w:val="000000"/>
                <w:sz w:val="30"/>
                <w:szCs w:val="30"/>
              </w:rPr>
              <w:lastRenderedPageBreak/>
              <w:t>Quick Reference Chart of Form 5500, Schedules, and Attachments (Not Applicable for Form 5500-SF Filers)</w:t>
            </w:r>
            <w:r w:rsidRPr="00AE1ECB">
              <w:rPr>
                <w:rFonts w:ascii="Helvetica" w:hAnsi="Helvetica" w:cs="Helvetica"/>
                <w:b/>
                <w:color w:val="000000"/>
                <w:sz w:val="30"/>
                <w:szCs w:val="30"/>
                <w:vertAlign w:val="superscript"/>
              </w:rPr>
              <w:t>1</w:t>
            </w:r>
          </w:p>
        </w:tc>
      </w:tr>
      <w:tr w:rsidRPr="00AE1ECB" w:rsidR="008D4C81" w:rsidTr="004C56F5" w14:paraId="244C7DB7" w14:textId="77777777">
        <w:tc>
          <w:tcPr>
            <w:tcW w:w="1804" w:type="dxa"/>
          </w:tcPr>
          <w:p w:rsidRPr="00AE1ECB" w:rsidR="008D4C81" w:rsidP="00902C06" w:rsidRDefault="008D4C81" w14:paraId="244C7DAF" w14:textId="77777777">
            <w:pPr>
              <w:tabs>
                <w:tab w:val="clear" w:pos="432"/>
              </w:tabs>
              <w:spacing w:line="240" w:lineRule="auto"/>
              <w:ind w:firstLine="0"/>
              <w:rPr>
                <w:rFonts w:ascii="Helvetica" w:hAnsi="Helvetica" w:cs="Helvetica"/>
                <w:color w:val="000000"/>
                <w:sz w:val="17"/>
                <w:szCs w:val="17"/>
              </w:rPr>
            </w:pPr>
          </w:p>
        </w:tc>
        <w:tc>
          <w:tcPr>
            <w:tcW w:w="1804" w:type="dxa"/>
          </w:tcPr>
          <w:p w:rsidRPr="00AE1ECB" w:rsidR="008D4C81" w:rsidP="0063377C" w:rsidRDefault="008D4C81" w14:paraId="244C7DB0" w14:textId="77777777">
            <w:pPr>
              <w:tabs>
                <w:tab w:val="clear" w:pos="432"/>
              </w:tabs>
              <w:spacing w:before="60" w:line="240" w:lineRule="auto"/>
              <w:ind w:firstLine="0"/>
              <w:jc w:val="center"/>
              <w:rPr>
                <w:rFonts w:ascii="Helvetica" w:hAnsi="Helvetica" w:cs="Helvetica"/>
                <w:color w:val="000000"/>
                <w:sz w:val="17"/>
                <w:szCs w:val="17"/>
              </w:rPr>
            </w:pPr>
            <w:r w:rsidRPr="00AE1ECB">
              <w:rPr>
                <w:rFonts w:ascii="Helvetica" w:hAnsi="Helvetica" w:cs="Helvetica"/>
                <w:b/>
                <w:color w:val="000000"/>
                <w:sz w:val="17"/>
                <w:szCs w:val="17"/>
              </w:rPr>
              <w:t>Large</w:t>
            </w:r>
          </w:p>
          <w:p w:rsidRPr="00AE1ECB" w:rsidR="008D4C81" w:rsidP="00902C06" w:rsidRDefault="008D4C81" w14:paraId="244C7DB1" w14:textId="77777777">
            <w:pPr>
              <w:tabs>
                <w:tab w:val="clear" w:pos="432"/>
              </w:tabs>
              <w:spacing w:line="240" w:lineRule="auto"/>
              <w:ind w:firstLine="0"/>
              <w:jc w:val="center"/>
              <w:rPr>
                <w:rFonts w:ascii="Helvetica" w:hAnsi="Helvetica" w:cs="Helvetica"/>
                <w:color w:val="000000"/>
                <w:sz w:val="17"/>
                <w:szCs w:val="17"/>
              </w:rPr>
            </w:pPr>
            <w:r w:rsidRPr="00AE1ECB">
              <w:rPr>
                <w:rFonts w:ascii="Helvetica" w:hAnsi="Helvetica" w:cs="Helvetica"/>
                <w:b/>
                <w:color w:val="000000"/>
                <w:sz w:val="17"/>
                <w:szCs w:val="17"/>
              </w:rPr>
              <w:t>Pension</w:t>
            </w:r>
            <w:r w:rsidRPr="00AE1ECB">
              <w:rPr>
                <w:rFonts w:ascii="Helvetica" w:hAnsi="Helvetica" w:cs="Helvetica"/>
                <w:color w:val="000000"/>
                <w:sz w:val="17"/>
                <w:szCs w:val="17"/>
              </w:rPr>
              <w:t xml:space="preserve"> </w:t>
            </w:r>
            <w:r w:rsidRPr="00AE1ECB">
              <w:rPr>
                <w:rFonts w:ascii="Helvetica" w:hAnsi="Helvetica" w:cs="Helvetica"/>
                <w:b/>
                <w:color w:val="000000"/>
                <w:sz w:val="17"/>
                <w:szCs w:val="17"/>
              </w:rPr>
              <w:t>Plan</w:t>
            </w:r>
          </w:p>
        </w:tc>
        <w:tc>
          <w:tcPr>
            <w:tcW w:w="1900" w:type="dxa"/>
          </w:tcPr>
          <w:p w:rsidRPr="00AE1ECB" w:rsidR="008D4C81" w:rsidP="0063377C" w:rsidRDefault="008D4C81" w14:paraId="244C7DB2" w14:textId="77777777">
            <w:pPr>
              <w:tabs>
                <w:tab w:val="clear" w:pos="432"/>
              </w:tabs>
              <w:spacing w:before="60" w:line="240" w:lineRule="auto"/>
              <w:ind w:firstLine="0"/>
              <w:jc w:val="center"/>
              <w:rPr>
                <w:rFonts w:ascii="Helvetica" w:hAnsi="Helvetica" w:cs="Helvetica"/>
                <w:b/>
                <w:color w:val="000000"/>
                <w:sz w:val="17"/>
                <w:szCs w:val="17"/>
              </w:rPr>
            </w:pPr>
            <w:r w:rsidRPr="00AE1ECB">
              <w:rPr>
                <w:rFonts w:ascii="Helvetica" w:hAnsi="Helvetica" w:cs="Helvetica"/>
                <w:b/>
                <w:color w:val="000000"/>
                <w:sz w:val="17"/>
                <w:szCs w:val="17"/>
              </w:rPr>
              <w:t>Small</w:t>
            </w:r>
          </w:p>
          <w:p w:rsidRPr="00AE1ECB" w:rsidR="008D4C81" w:rsidP="00902C06" w:rsidRDefault="008D4C81" w14:paraId="244C7DB3" w14:textId="77777777">
            <w:pPr>
              <w:tabs>
                <w:tab w:val="clear" w:pos="432"/>
              </w:tabs>
              <w:spacing w:line="240" w:lineRule="auto"/>
              <w:ind w:firstLine="0"/>
              <w:jc w:val="center"/>
              <w:rPr>
                <w:rFonts w:ascii="Helvetica" w:hAnsi="Helvetica" w:cs="Helvetica"/>
                <w:color w:val="000000"/>
                <w:sz w:val="17"/>
                <w:szCs w:val="17"/>
              </w:rPr>
            </w:pPr>
            <w:r w:rsidRPr="00AE1ECB">
              <w:rPr>
                <w:rFonts w:ascii="Helvetica" w:hAnsi="Helvetica" w:cs="Helvetica"/>
                <w:b/>
                <w:color w:val="000000"/>
                <w:sz w:val="17"/>
                <w:szCs w:val="17"/>
              </w:rPr>
              <w:t>Pension Plan</w:t>
            </w:r>
            <w:r w:rsidRPr="00AE1ECB">
              <w:rPr>
                <w:rFonts w:ascii="Helvetica" w:hAnsi="Helvetica" w:cs="Helvetica"/>
                <w:color w:val="000000"/>
                <w:sz w:val="17"/>
                <w:szCs w:val="17"/>
                <w:vertAlign w:val="superscript"/>
              </w:rPr>
              <w:t>2</w:t>
            </w:r>
          </w:p>
        </w:tc>
        <w:tc>
          <w:tcPr>
            <w:tcW w:w="1805" w:type="dxa"/>
          </w:tcPr>
          <w:p w:rsidRPr="00AE1ECB" w:rsidR="008D4C81" w:rsidP="0063377C" w:rsidRDefault="008D4C81" w14:paraId="244C7DB4" w14:textId="77777777">
            <w:pPr>
              <w:tabs>
                <w:tab w:val="clear" w:pos="432"/>
              </w:tabs>
              <w:spacing w:before="60" w:line="240" w:lineRule="auto"/>
              <w:ind w:firstLine="0"/>
              <w:jc w:val="center"/>
              <w:rPr>
                <w:rFonts w:ascii="Helvetica" w:hAnsi="Helvetica" w:cs="Helvetica"/>
                <w:b/>
                <w:color w:val="000000"/>
                <w:sz w:val="17"/>
                <w:szCs w:val="17"/>
              </w:rPr>
            </w:pPr>
            <w:r w:rsidRPr="00AE1ECB">
              <w:rPr>
                <w:rFonts w:ascii="Helvetica" w:hAnsi="Helvetica" w:cs="Helvetica"/>
                <w:b/>
                <w:color w:val="000000"/>
                <w:sz w:val="17"/>
                <w:szCs w:val="17"/>
              </w:rPr>
              <w:t xml:space="preserve">Large Welfare </w:t>
            </w:r>
            <w:r w:rsidRPr="00AE1ECB">
              <w:rPr>
                <w:rFonts w:ascii="Helvetica" w:hAnsi="Helvetica" w:cs="Helvetica"/>
                <w:b/>
                <w:color w:val="000000"/>
                <w:sz w:val="17"/>
                <w:szCs w:val="17"/>
              </w:rPr>
              <w:br/>
              <w:t>Plan</w:t>
            </w:r>
          </w:p>
        </w:tc>
        <w:tc>
          <w:tcPr>
            <w:tcW w:w="1885" w:type="dxa"/>
          </w:tcPr>
          <w:p w:rsidRPr="00AE1ECB" w:rsidR="008D4C81" w:rsidP="0063377C" w:rsidRDefault="008D4C81" w14:paraId="244C7DB5" w14:textId="77777777">
            <w:pPr>
              <w:tabs>
                <w:tab w:val="clear" w:pos="432"/>
              </w:tabs>
              <w:spacing w:before="60" w:line="240" w:lineRule="auto"/>
              <w:ind w:firstLine="0"/>
              <w:jc w:val="center"/>
              <w:rPr>
                <w:rFonts w:ascii="Helvetica" w:hAnsi="Helvetica" w:cs="Helvetica"/>
                <w:color w:val="000000"/>
                <w:sz w:val="17"/>
                <w:szCs w:val="17"/>
              </w:rPr>
            </w:pPr>
            <w:r w:rsidRPr="00AE1ECB">
              <w:rPr>
                <w:rFonts w:ascii="Helvetica" w:hAnsi="Helvetica" w:cs="Helvetica"/>
                <w:b/>
                <w:color w:val="000000"/>
                <w:sz w:val="17"/>
                <w:szCs w:val="17"/>
              </w:rPr>
              <w:t xml:space="preserve">Small Welfare </w:t>
            </w:r>
            <w:r w:rsidRPr="00AE1ECB">
              <w:rPr>
                <w:rFonts w:ascii="Helvetica" w:hAnsi="Helvetica" w:cs="Helvetica"/>
                <w:b/>
                <w:color w:val="000000"/>
                <w:sz w:val="17"/>
                <w:szCs w:val="17"/>
              </w:rPr>
              <w:br/>
              <w:t>Plan</w:t>
            </w:r>
            <w:r w:rsidRPr="00AE1ECB">
              <w:rPr>
                <w:rFonts w:ascii="Helvetica" w:hAnsi="Helvetica" w:cs="Helvetica"/>
                <w:b/>
                <w:color w:val="000000"/>
                <w:sz w:val="17"/>
                <w:szCs w:val="17"/>
                <w:vertAlign w:val="superscript"/>
              </w:rPr>
              <w:t>2</w:t>
            </w:r>
          </w:p>
        </w:tc>
        <w:tc>
          <w:tcPr>
            <w:tcW w:w="1805" w:type="dxa"/>
            <w:vAlign w:val="bottom"/>
          </w:tcPr>
          <w:p w:rsidRPr="00AE1ECB" w:rsidR="008D4C81" w:rsidP="00902C06" w:rsidRDefault="008D4C81" w14:paraId="244C7DB6" w14:textId="77777777">
            <w:pPr>
              <w:tabs>
                <w:tab w:val="clear" w:pos="432"/>
              </w:tabs>
              <w:spacing w:line="240" w:lineRule="auto"/>
              <w:ind w:firstLine="0"/>
              <w:jc w:val="center"/>
              <w:rPr>
                <w:rFonts w:ascii="Helvetica" w:hAnsi="Helvetica" w:cs="Helvetica"/>
                <w:b/>
                <w:color w:val="000000"/>
                <w:sz w:val="17"/>
                <w:szCs w:val="17"/>
              </w:rPr>
            </w:pPr>
            <w:r w:rsidRPr="00AE1ECB">
              <w:rPr>
                <w:rFonts w:ascii="Helvetica" w:hAnsi="Helvetica" w:cs="Helvetica"/>
                <w:b/>
                <w:color w:val="000000"/>
                <w:sz w:val="17"/>
                <w:szCs w:val="17"/>
              </w:rPr>
              <w:t>DFE</w:t>
            </w:r>
          </w:p>
        </w:tc>
      </w:tr>
      <w:tr w:rsidRPr="00AE1ECB" w:rsidR="008D4C81" w:rsidTr="004C56F5" w14:paraId="244C7DBE" w14:textId="77777777">
        <w:trPr>
          <w:trHeight w:val="395"/>
        </w:trPr>
        <w:tc>
          <w:tcPr>
            <w:tcW w:w="1804" w:type="dxa"/>
            <w:vAlign w:val="center"/>
          </w:tcPr>
          <w:p w:rsidRPr="00AE1ECB" w:rsidR="008D4C81" w:rsidP="00902C06" w:rsidRDefault="008D4C81" w14:paraId="244C7DB8" w14:textId="77777777">
            <w:pPr>
              <w:tabs>
                <w:tab w:val="clear" w:pos="432"/>
              </w:tabs>
              <w:spacing w:line="240" w:lineRule="auto"/>
              <w:ind w:firstLine="0"/>
              <w:jc w:val="center"/>
              <w:rPr>
                <w:rFonts w:ascii="Helvetica" w:hAnsi="Helvetica" w:cs="Helvetica"/>
                <w:b/>
                <w:color w:val="000000"/>
                <w:sz w:val="17"/>
                <w:szCs w:val="17"/>
              </w:rPr>
            </w:pPr>
            <w:r w:rsidRPr="00AE1ECB">
              <w:rPr>
                <w:rFonts w:ascii="Helvetica" w:hAnsi="Helvetica" w:cs="Helvetica"/>
                <w:b/>
                <w:color w:val="000000"/>
                <w:sz w:val="17"/>
                <w:szCs w:val="17"/>
              </w:rPr>
              <w:t>Form 5500</w:t>
            </w:r>
          </w:p>
        </w:tc>
        <w:tc>
          <w:tcPr>
            <w:tcW w:w="1804" w:type="dxa"/>
            <w:vAlign w:val="center"/>
          </w:tcPr>
          <w:p w:rsidRPr="00AE1ECB" w:rsidR="008D4C81" w:rsidP="00902C06" w:rsidRDefault="008D4C81" w14:paraId="244C7DB9"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Must complete.</w:t>
            </w:r>
          </w:p>
        </w:tc>
        <w:tc>
          <w:tcPr>
            <w:tcW w:w="1900" w:type="dxa"/>
            <w:vAlign w:val="center"/>
          </w:tcPr>
          <w:p w:rsidRPr="00AE1ECB" w:rsidR="008D4C81" w:rsidP="00902C06" w:rsidRDefault="008D4C81" w14:paraId="244C7DBA"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Must complete.</w:t>
            </w:r>
          </w:p>
        </w:tc>
        <w:tc>
          <w:tcPr>
            <w:tcW w:w="1805" w:type="dxa"/>
            <w:vAlign w:val="center"/>
          </w:tcPr>
          <w:p w:rsidRPr="00AE1ECB" w:rsidR="008D4C81" w:rsidP="00902C06" w:rsidRDefault="008D4C81" w14:paraId="244C7DBB"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Must complete.</w:t>
            </w:r>
            <w:r w:rsidRPr="00AE1ECB">
              <w:rPr>
                <w:rFonts w:ascii="Helvetica" w:hAnsi="Helvetica" w:cs="Helvetica"/>
                <w:color w:val="000000"/>
                <w:sz w:val="17"/>
                <w:szCs w:val="17"/>
                <w:vertAlign w:val="superscript"/>
              </w:rPr>
              <w:t>3</w:t>
            </w:r>
          </w:p>
        </w:tc>
        <w:tc>
          <w:tcPr>
            <w:tcW w:w="1885" w:type="dxa"/>
            <w:vAlign w:val="center"/>
          </w:tcPr>
          <w:p w:rsidRPr="00AE1ECB" w:rsidR="008D4C81" w:rsidP="00902C06" w:rsidRDefault="008D4C81" w14:paraId="244C7DBC"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Must complete.</w:t>
            </w:r>
            <w:r w:rsidRPr="00AE1ECB">
              <w:rPr>
                <w:rFonts w:ascii="Helvetica" w:hAnsi="Helvetica" w:cs="Helvetica"/>
                <w:color w:val="000000"/>
                <w:sz w:val="17"/>
                <w:szCs w:val="17"/>
                <w:vertAlign w:val="superscript"/>
              </w:rPr>
              <w:t>3</w:t>
            </w:r>
          </w:p>
        </w:tc>
        <w:tc>
          <w:tcPr>
            <w:tcW w:w="1805" w:type="dxa"/>
            <w:vAlign w:val="center"/>
          </w:tcPr>
          <w:p w:rsidRPr="00AE1ECB" w:rsidR="008D4C81" w:rsidP="00902C06" w:rsidRDefault="008D4C81" w14:paraId="244C7DBD"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Must complete.</w:t>
            </w:r>
          </w:p>
        </w:tc>
      </w:tr>
      <w:tr w:rsidRPr="00AE1ECB" w:rsidR="008D4C81" w:rsidTr="00D316FE" w14:paraId="244C7DC5" w14:textId="77777777">
        <w:trPr>
          <w:trHeight w:val="926"/>
        </w:trPr>
        <w:tc>
          <w:tcPr>
            <w:tcW w:w="1804" w:type="dxa"/>
            <w:vAlign w:val="center"/>
          </w:tcPr>
          <w:p w:rsidRPr="00AE1ECB" w:rsidR="008D4C81" w:rsidP="00902C06" w:rsidRDefault="008D4C81" w14:paraId="244C7DBF" w14:textId="77777777">
            <w:pPr>
              <w:tabs>
                <w:tab w:val="clear" w:pos="432"/>
              </w:tabs>
              <w:spacing w:line="240" w:lineRule="auto"/>
              <w:ind w:firstLine="0"/>
              <w:jc w:val="center"/>
              <w:rPr>
                <w:rFonts w:ascii="Helvetica" w:hAnsi="Helvetica" w:cs="Helvetica"/>
                <w:color w:val="000000"/>
                <w:sz w:val="17"/>
                <w:szCs w:val="17"/>
              </w:rPr>
            </w:pPr>
            <w:r w:rsidRPr="00AE1ECB">
              <w:rPr>
                <w:rFonts w:ascii="Helvetica" w:hAnsi="Helvetica" w:cs="Helvetica"/>
                <w:b/>
                <w:color w:val="000000"/>
                <w:sz w:val="17"/>
                <w:szCs w:val="17"/>
              </w:rPr>
              <w:t xml:space="preserve">Schedule A </w:t>
            </w:r>
            <w:r w:rsidRPr="00AE1ECB">
              <w:rPr>
                <w:rFonts w:ascii="Helvetica" w:hAnsi="Helvetica" w:cs="Helvetica"/>
                <w:color w:val="000000"/>
                <w:sz w:val="17"/>
                <w:szCs w:val="17"/>
              </w:rPr>
              <w:t>(Insurance Information)</w:t>
            </w:r>
          </w:p>
        </w:tc>
        <w:tc>
          <w:tcPr>
            <w:tcW w:w="1804" w:type="dxa"/>
            <w:vAlign w:val="center"/>
          </w:tcPr>
          <w:p w:rsidRPr="00AE1ECB" w:rsidR="008D4C81" w:rsidP="00902C06" w:rsidRDefault="008D4C81" w14:paraId="244C7DC0"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Must complete if plan has insurance contracts.</w:t>
            </w:r>
          </w:p>
        </w:tc>
        <w:tc>
          <w:tcPr>
            <w:tcW w:w="1900" w:type="dxa"/>
            <w:vAlign w:val="center"/>
          </w:tcPr>
          <w:p w:rsidRPr="00AE1ECB" w:rsidR="008D4C81" w:rsidP="00902C06" w:rsidRDefault="008D4C81" w14:paraId="244C7DC1"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Must complete if plan has insurance contracts.</w:t>
            </w:r>
            <w:r w:rsidRPr="00AE1ECB">
              <w:rPr>
                <w:rFonts w:ascii="Helvetica" w:hAnsi="Helvetica" w:cs="Helvetica"/>
                <w:color w:val="000000"/>
                <w:sz w:val="17"/>
                <w:szCs w:val="17"/>
                <w:vertAlign w:val="superscript"/>
              </w:rPr>
              <w:t>4</w:t>
            </w:r>
          </w:p>
        </w:tc>
        <w:tc>
          <w:tcPr>
            <w:tcW w:w="1805" w:type="dxa"/>
            <w:vAlign w:val="center"/>
          </w:tcPr>
          <w:p w:rsidRPr="00AE1ECB" w:rsidR="008D4C81" w:rsidP="00902C06" w:rsidRDefault="008D4C81" w14:paraId="244C7DC2"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Must complete if plan has insurance contracts.</w:t>
            </w:r>
          </w:p>
        </w:tc>
        <w:tc>
          <w:tcPr>
            <w:tcW w:w="1885" w:type="dxa"/>
            <w:vAlign w:val="center"/>
          </w:tcPr>
          <w:p w:rsidRPr="00AE1ECB" w:rsidR="008D4C81" w:rsidP="00902C06" w:rsidRDefault="008D4C81" w14:paraId="244C7DC3"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Must complete if plan has insurance contracts.</w:t>
            </w:r>
            <w:r w:rsidRPr="00AE1ECB">
              <w:rPr>
                <w:rFonts w:ascii="Helvetica" w:hAnsi="Helvetica" w:cs="Helvetica"/>
                <w:color w:val="000000"/>
                <w:sz w:val="17"/>
                <w:szCs w:val="17"/>
                <w:vertAlign w:val="superscript"/>
              </w:rPr>
              <w:t>4</w:t>
            </w:r>
          </w:p>
        </w:tc>
        <w:tc>
          <w:tcPr>
            <w:tcW w:w="1805" w:type="dxa"/>
            <w:vAlign w:val="center"/>
          </w:tcPr>
          <w:p w:rsidRPr="00AE1ECB" w:rsidR="008D4C81" w:rsidP="00902C06" w:rsidRDefault="008D4C81" w14:paraId="244C7DC4"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Must complete if MTIA, 103-12 IE, or GIA has insurance contracts.</w:t>
            </w:r>
          </w:p>
        </w:tc>
      </w:tr>
      <w:tr w:rsidRPr="00AE1ECB" w:rsidR="008D4C81" w:rsidTr="00D316FE" w14:paraId="244C7DCC" w14:textId="77777777">
        <w:trPr>
          <w:trHeight w:val="2951"/>
        </w:trPr>
        <w:tc>
          <w:tcPr>
            <w:tcW w:w="1804" w:type="dxa"/>
            <w:vAlign w:val="center"/>
          </w:tcPr>
          <w:p w:rsidRPr="00AE1ECB" w:rsidR="008D4C81" w:rsidP="00902C06" w:rsidRDefault="008D4C81" w14:paraId="244C7DC6" w14:textId="77777777">
            <w:pPr>
              <w:tabs>
                <w:tab w:val="clear" w:pos="432"/>
              </w:tabs>
              <w:spacing w:line="240" w:lineRule="auto"/>
              <w:ind w:firstLine="0"/>
              <w:jc w:val="center"/>
              <w:rPr>
                <w:rFonts w:ascii="Helvetica" w:hAnsi="Helvetica" w:cs="Helvetica"/>
                <w:color w:val="000000"/>
                <w:sz w:val="17"/>
                <w:szCs w:val="17"/>
              </w:rPr>
            </w:pPr>
            <w:r w:rsidRPr="00AE1ECB">
              <w:rPr>
                <w:rFonts w:ascii="Helvetica" w:hAnsi="Helvetica" w:cs="Helvetica"/>
                <w:b/>
                <w:color w:val="000000"/>
                <w:sz w:val="17"/>
                <w:szCs w:val="17"/>
              </w:rPr>
              <w:t xml:space="preserve">Schedule C </w:t>
            </w:r>
            <w:r w:rsidRPr="00AE1ECB">
              <w:rPr>
                <w:rFonts w:ascii="Helvetica" w:hAnsi="Helvetica" w:cs="Helvetica"/>
                <w:color w:val="000000"/>
                <w:sz w:val="17"/>
                <w:szCs w:val="17"/>
              </w:rPr>
              <w:t>(Service Provider Information)</w:t>
            </w:r>
          </w:p>
        </w:tc>
        <w:tc>
          <w:tcPr>
            <w:tcW w:w="1804" w:type="dxa"/>
            <w:vAlign w:val="center"/>
          </w:tcPr>
          <w:p w:rsidRPr="00AE1ECB" w:rsidR="008D4C81" w:rsidP="00902C06" w:rsidRDefault="008D4C81" w14:paraId="244C7DC7"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Must complete Part I if service provider was paid $5,000 or more, Part II if a service provider failed to provide information necessary for the completion of Part I, and Part III if an accountant or actuary was terminated.</w:t>
            </w:r>
          </w:p>
        </w:tc>
        <w:tc>
          <w:tcPr>
            <w:tcW w:w="1900" w:type="dxa"/>
            <w:shd w:val="clear" w:color="auto" w:fill="BFBFBF"/>
            <w:vAlign w:val="center"/>
          </w:tcPr>
          <w:p w:rsidRPr="00AE1ECB" w:rsidR="008D4C81" w:rsidP="00902C06" w:rsidRDefault="008D4C81" w14:paraId="244C7DC8"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Not required.</w:t>
            </w:r>
          </w:p>
        </w:tc>
        <w:tc>
          <w:tcPr>
            <w:tcW w:w="1805" w:type="dxa"/>
            <w:vAlign w:val="center"/>
          </w:tcPr>
          <w:p w:rsidRPr="00AE1ECB" w:rsidR="008D4C81" w:rsidP="00902C06" w:rsidRDefault="008D4C81" w14:paraId="244C7DC9"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Must complete Part I if service provider was paid $5,000 or more, Part II if a service provider failed to provide information necessary for the completion of Part I, and Part III if an accountant or actuary was terminated.</w:t>
            </w:r>
          </w:p>
        </w:tc>
        <w:tc>
          <w:tcPr>
            <w:tcW w:w="1885" w:type="dxa"/>
            <w:shd w:val="clear" w:color="auto" w:fill="BFBFBF"/>
            <w:vAlign w:val="center"/>
          </w:tcPr>
          <w:p w:rsidRPr="00AE1ECB" w:rsidR="008D4C81" w:rsidP="00902C06" w:rsidRDefault="008D4C81" w14:paraId="244C7DCA"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Not required.</w:t>
            </w:r>
          </w:p>
        </w:tc>
        <w:tc>
          <w:tcPr>
            <w:tcW w:w="1805" w:type="dxa"/>
            <w:vAlign w:val="center"/>
          </w:tcPr>
          <w:p w:rsidRPr="00AE1ECB" w:rsidR="008D4C81" w:rsidP="00902C06" w:rsidRDefault="008D4C81" w14:paraId="244C7DCB"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MTIAs, GIAs, and 103-12 IEs must complete Part I if service provider paid $5,000 or more, and Part II if a service provider failed to provide information necessary for the completion of Part I. GIAs and 103-12 IEs must complete Part III if accountant was terminated.</w:t>
            </w:r>
          </w:p>
        </w:tc>
      </w:tr>
      <w:tr w:rsidRPr="00AE1ECB" w:rsidR="008D4C81" w:rsidTr="00D316FE" w14:paraId="244C7DD4" w14:textId="77777777">
        <w:trPr>
          <w:trHeight w:val="1430"/>
        </w:trPr>
        <w:tc>
          <w:tcPr>
            <w:tcW w:w="1804" w:type="dxa"/>
            <w:vAlign w:val="center"/>
          </w:tcPr>
          <w:p w:rsidRPr="00AE1ECB" w:rsidR="008D4C81" w:rsidP="00902C06" w:rsidRDefault="008D4C81" w14:paraId="244C7DCD" w14:textId="77777777">
            <w:pPr>
              <w:tabs>
                <w:tab w:val="clear" w:pos="432"/>
              </w:tabs>
              <w:spacing w:line="240" w:lineRule="auto"/>
              <w:ind w:firstLine="0"/>
              <w:jc w:val="center"/>
              <w:rPr>
                <w:rFonts w:ascii="Helvetica" w:hAnsi="Helvetica" w:cs="Helvetica"/>
                <w:color w:val="000000"/>
                <w:sz w:val="17"/>
                <w:szCs w:val="17"/>
              </w:rPr>
            </w:pPr>
            <w:r w:rsidRPr="00AE1ECB">
              <w:rPr>
                <w:rFonts w:ascii="Helvetica" w:hAnsi="Helvetica" w:cs="Helvetica"/>
                <w:b/>
                <w:color w:val="000000"/>
                <w:sz w:val="17"/>
                <w:szCs w:val="17"/>
              </w:rPr>
              <w:t xml:space="preserve">Schedule D </w:t>
            </w:r>
            <w:r w:rsidRPr="00AE1ECB">
              <w:rPr>
                <w:rFonts w:ascii="Helvetica" w:hAnsi="Helvetica" w:cs="Helvetica"/>
                <w:color w:val="000000"/>
                <w:sz w:val="17"/>
                <w:szCs w:val="17"/>
              </w:rPr>
              <w:t>(DFE/Participating Plan Information)</w:t>
            </w:r>
          </w:p>
        </w:tc>
        <w:tc>
          <w:tcPr>
            <w:tcW w:w="1804" w:type="dxa"/>
            <w:vAlign w:val="center"/>
          </w:tcPr>
          <w:p w:rsidRPr="00AE1ECB" w:rsidR="008D4C81" w:rsidP="00902C06" w:rsidRDefault="008D4C81" w14:paraId="244C7DCE"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Must complete Part I if plan participated in a CCT, PSA, MTIA, or 103-12 IE.</w:t>
            </w:r>
          </w:p>
        </w:tc>
        <w:tc>
          <w:tcPr>
            <w:tcW w:w="1900" w:type="dxa"/>
            <w:vAlign w:val="center"/>
          </w:tcPr>
          <w:p w:rsidRPr="00AE1ECB" w:rsidR="008D4C81" w:rsidP="00902C06" w:rsidRDefault="008D4C81" w14:paraId="244C7DCF"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Must complete Part I if plan participated in a CCT, PSA, MTIA, or 103-12 IE.</w:t>
            </w:r>
            <w:r w:rsidRPr="00AE1ECB">
              <w:rPr>
                <w:rFonts w:ascii="Helvetica" w:hAnsi="Helvetica" w:cs="Helvetica"/>
                <w:color w:val="000000"/>
                <w:sz w:val="17"/>
                <w:szCs w:val="17"/>
                <w:vertAlign w:val="superscript"/>
              </w:rPr>
              <w:t>4</w:t>
            </w:r>
          </w:p>
        </w:tc>
        <w:tc>
          <w:tcPr>
            <w:tcW w:w="1805" w:type="dxa"/>
            <w:vAlign w:val="center"/>
          </w:tcPr>
          <w:p w:rsidRPr="00AE1ECB" w:rsidR="008D4C81" w:rsidP="00902C06" w:rsidRDefault="008D4C81" w14:paraId="244C7DD0"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Must complete Part I if plan participated in a CCT, PSA, MTIA, or 103-12 IE.</w:t>
            </w:r>
          </w:p>
        </w:tc>
        <w:tc>
          <w:tcPr>
            <w:tcW w:w="1885" w:type="dxa"/>
            <w:vAlign w:val="center"/>
          </w:tcPr>
          <w:p w:rsidRPr="00AE1ECB" w:rsidR="008D4C81" w:rsidP="00902C06" w:rsidRDefault="008D4C81" w14:paraId="244C7DD1"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Must complete Part I if plan participated in a CCT, PSA, MTIA, or 103-12 IE.</w:t>
            </w:r>
            <w:r w:rsidRPr="00AE1ECB">
              <w:rPr>
                <w:rFonts w:ascii="Helvetica" w:hAnsi="Helvetica" w:cs="Helvetica"/>
                <w:color w:val="000000"/>
                <w:sz w:val="17"/>
                <w:szCs w:val="17"/>
                <w:vertAlign w:val="superscript"/>
              </w:rPr>
              <w:t>4</w:t>
            </w:r>
          </w:p>
        </w:tc>
        <w:tc>
          <w:tcPr>
            <w:tcW w:w="1805" w:type="dxa"/>
            <w:vAlign w:val="center"/>
          </w:tcPr>
          <w:p w:rsidR="000736A6" w:rsidP="00902C06" w:rsidRDefault="008D4C81" w14:paraId="244C7DD2"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 xml:space="preserve">All DFEs must complete Part II, and DFEs that invest in a CCT, PSA, or </w:t>
            </w:r>
          </w:p>
          <w:p w:rsidRPr="00AE1ECB" w:rsidR="008D4C81" w:rsidP="00902C06" w:rsidRDefault="008D4C81" w14:paraId="244C7DD3"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103-12 IE must also complete Part I.</w:t>
            </w:r>
          </w:p>
        </w:tc>
      </w:tr>
    </w:tbl>
    <w:p w:rsidRPr="00AE1ECB" w:rsidR="00893A11" w:rsidP="0076545E" w:rsidRDefault="00893A11" w14:paraId="244C7DD5" w14:textId="77777777">
      <w:pPr>
        <w:tabs>
          <w:tab w:val="clear" w:pos="432"/>
        </w:tabs>
        <w:spacing w:before="60" w:line="240" w:lineRule="auto"/>
        <w:ind w:firstLine="0"/>
        <w:jc w:val="center"/>
        <w:rPr>
          <w:rFonts w:ascii="Helvetica" w:hAnsi="Helvetica" w:cs="Helvetica"/>
          <w:b/>
          <w:color w:val="000000"/>
          <w:sz w:val="17"/>
          <w:szCs w:val="17"/>
        </w:rPr>
        <w:sectPr w:rsidRPr="00AE1ECB" w:rsidR="00893A11" w:rsidSect="00C72785">
          <w:headerReference w:type="even" r:id="rId32"/>
          <w:footerReference w:type="even" r:id="rId33"/>
          <w:headerReference w:type="first" r:id="rId34"/>
          <w:endnotePr>
            <w:numFmt w:val="decimal"/>
          </w:endnotePr>
          <w:type w:val="continuous"/>
          <w:pgSz w:w="12240" w:h="15840" w:code="1"/>
          <w:pgMar w:top="989" w:right="634" w:bottom="432" w:left="994" w:header="432" w:footer="432" w:gutter="0"/>
          <w:cols w:space="540"/>
          <w:titlePg/>
          <w:docGrid w:linePitch="326"/>
        </w:sectPr>
      </w:pPr>
    </w:p>
    <w:tbl>
      <w:tblPr>
        <w:tblW w:w="11003" w:type="dxa"/>
        <w:tblBorders>
          <w:top w:val="single" w:color="000000" w:sz="4" w:space="0"/>
          <w:bottom w:val="single" w:color="000000" w:sz="4" w:space="0"/>
          <w:insideH w:val="single" w:color="000000" w:sz="4" w:space="0"/>
          <w:insideV w:val="single" w:color="000000" w:sz="4" w:space="0"/>
        </w:tblBorders>
        <w:tblLook w:val="00A0" w:firstRow="1" w:lastRow="0" w:firstColumn="1" w:lastColumn="0" w:noHBand="0" w:noVBand="0"/>
      </w:tblPr>
      <w:tblGrid>
        <w:gridCol w:w="1804"/>
        <w:gridCol w:w="1804"/>
        <w:gridCol w:w="1900"/>
        <w:gridCol w:w="1805"/>
        <w:gridCol w:w="1885"/>
        <w:gridCol w:w="1805"/>
      </w:tblGrid>
      <w:tr w:rsidRPr="00AE1ECB" w:rsidR="008D4C81" w:rsidTr="004C56F5" w14:paraId="244C7DDD" w14:textId="77777777">
        <w:trPr>
          <w:trHeight w:val="1160"/>
        </w:trPr>
        <w:tc>
          <w:tcPr>
            <w:tcW w:w="1804" w:type="dxa"/>
            <w:vAlign w:val="center"/>
          </w:tcPr>
          <w:p w:rsidRPr="00AE1ECB" w:rsidR="008D4C81" w:rsidP="0076545E" w:rsidRDefault="008D4C81" w14:paraId="244C7DD6" w14:textId="77777777">
            <w:pPr>
              <w:tabs>
                <w:tab w:val="clear" w:pos="432"/>
              </w:tabs>
              <w:spacing w:before="60" w:line="240" w:lineRule="auto"/>
              <w:ind w:firstLine="0"/>
              <w:jc w:val="center"/>
              <w:rPr>
                <w:rFonts w:ascii="Helvetica" w:hAnsi="Helvetica" w:cs="Helvetica"/>
                <w:color w:val="000000"/>
                <w:sz w:val="17"/>
                <w:szCs w:val="17"/>
              </w:rPr>
            </w:pPr>
            <w:r w:rsidRPr="00AE1ECB">
              <w:rPr>
                <w:rFonts w:ascii="Helvetica" w:hAnsi="Helvetica" w:cs="Helvetica"/>
                <w:b/>
                <w:color w:val="000000"/>
                <w:sz w:val="17"/>
                <w:szCs w:val="17"/>
              </w:rPr>
              <w:t xml:space="preserve">Schedule G </w:t>
            </w:r>
            <w:r w:rsidRPr="00AE1ECB">
              <w:rPr>
                <w:rFonts w:ascii="Helvetica" w:hAnsi="Helvetica" w:cs="Helvetica"/>
                <w:color w:val="000000"/>
                <w:sz w:val="17"/>
                <w:szCs w:val="17"/>
              </w:rPr>
              <w:t>(Financial Schedules)</w:t>
            </w:r>
          </w:p>
        </w:tc>
        <w:tc>
          <w:tcPr>
            <w:tcW w:w="1804" w:type="dxa"/>
            <w:vAlign w:val="center"/>
          </w:tcPr>
          <w:p w:rsidRPr="00AE1ECB" w:rsidR="008D4C81" w:rsidP="0076545E" w:rsidRDefault="008D4C81" w14:paraId="244C7DD7" w14:textId="77777777">
            <w:pPr>
              <w:tabs>
                <w:tab w:val="clear" w:pos="432"/>
              </w:tabs>
              <w:spacing w:before="60" w:line="240" w:lineRule="auto"/>
              <w:ind w:firstLine="0"/>
              <w:rPr>
                <w:rFonts w:ascii="Helvetica" w:hAnsi="Helvetica" w:cs="Helvetica"/>
                <w:color w:val="000000"/>
                <w:sz w:val="17"/>
                <w:szCs w:val="17"/>
              </w:rPr>
            </w:pPr>
            <w:r w:rsidRPr="00AE1ECB">
              <w:rPr>
                <w:rFonts w:ascii="Helvetica" w:hAnsi="Helvetica" w:cs="Helvetica"/>
                <w:color w:val="000000"/>
                <w:sz w:val="17"/>
                <w:szCs w:val="17"/>
              </w:rPr>
              <w:t>Must complete if Schedule H, lines 4b, 4c, or 4d are “Yes.”</w:t>
            </w:r>
          </w:p>
        </w:tc>
        <w:tc>
          <w:tcPr>
            <w:tcW w:w="1900" w:type="dxa"/>
            <w:shd w:val="clear" w:color="auto" w:fill="BFBFBF"/>
            <w:vAlign w:val="center"/>
          </w:tcPr>
          <w:p w:rsidRPr="00AE1ECB" w:rsidR="008D4C81" w:rsidP="0076545E" w:rsidRDefault="008D4C81" w14:paraId="244C7DD8" w14:textId="77777777">
            <w:pPr>
              <w:tabs>
                <w:tab w:val="clear" w:pos="432"/>
              </w:tabs>
              <w:spacing w:before="60" w:line="240" w:lineRule="auto"/>
              <w:ind w:firstLine="0"/>
              <w:rPr>
                <w:rFonts w:ascii="Helvetica" w:hAnsi="Helvetica" w:cs="Helvetica"/>
                <w:color w:val="000000"/>
                <w:sz w:val="17"/>
                <w:szCs w:val="17"/>
              </w:rPr>
            </w:pPr>
            <w:r w:rsidRPr="00AE1ECB">
              <w:rPr>
                <w:rFonts w:ascii="Helvetica" w:hAnsi="Helvetica" w:cs="Helvetica"/>
                <w:color w:val="000000"/>
                <w:sz w:val="17"/>
                <w:szCs w:val="17"/>
              </w:rPr>
              <w:t>Not required.</w:t>
            </w:r>
          </w:p>
        </w:tc>
        <w:tc>
          <w:tcPr>
            <w:tcW w:w="1805" w:type="dxa"/>
            <w:vAlign w:val="center"/>
          </w:tcPr>
          <w:p w:rsidRPr="00AE1ECB" w:rsidR="008D4C81" w:rsidP="0076545E" w:rsidRDefault="008D4C81" w14:paraId="244C7DD9" w14:textId="77777777">
            <w:pPr>
              <w:tabs>
                <w:tab w:val="clear" w:pos="432"/>
              </w:tabs>
              <w:spacing w:before="60" w:line="240" w:lineRule="auto"/>
              <w:ind w:firstLine="0"/>
              <w:rPr>
                <w:rFonts w:ascii="Helvetica" w:hAnsi="Helvetica" w:cs="Helvetica"/>
                <w:color w:val="000000"/>
                <w:sz w:val="17"/>
                <w:szCs w:val="17"/>
              </w:rPr>
            </w:pPr>
            <w:r w:rsidRPr="00AE1ECB">
              <w:rPr>
                <w:rFonts w:ascii="Helvetica" w:hAnsi="Helvetica" w:cs="Helvetica"/>
                <w:color w:val="000000"/>
                <w:sz w:val="17"/>
                <w:szCs w:val="17"/>
              </w:rPr>
              <w:t>Must complete if Schedule H, lines 4b, 4c, or 4d are “Yes.”</w:t>
            </w:r>
            <w:r w:rsidRPr="00AE1ECB">
              <w:rPr>
                <w:rFonts w:ascii="Helvetica" w:hAnsi="Helvetica" w:cs="Helvetica"/>
                <w:color w:val="000000"/>
                <w:sz w:val="17"/>
                <w:szCs w:val="17"/>
                <w:vertAlign w:val="superscript"/>
              </w:rPr>
              <w:t>3</w:t>
            </w:r>
          </w:p>
        </w:tc>
        <w:tc>
          <w:tcPr>
            <w:tcW w:w="1885" w:type="dxa"/>
            <w:shd w:val="clear" w:color="auto" w:fill="BFBFBF"/>
            <w:vAlign w:val="center"/>
          </w:tcPr>
          <w:p w:rsidRPr="00AE1ECB" w:rsidR="008D4C81" w:rsidP="0076545E" w:rsidRDefault="008D4C81" w14:paraId="244C7DDA" w14:textId="77777777">
            <w:pPr>
              <w:tabs>
                <w:tab w:val="clear" w:pos="432"/>
              </w:tabs>
              <w:spacing w:before="60" w:line="240" w:lineRule="auto"/>
              <w:ind w:firstLine="0"/>
              <w:rPr>
                <w:rFonts w:ascii="Helvetica" w:hAnsi="Helvetica" w:cs="Helvetica"/>
                <w:color w:val="000000"/>
                <w:sz w:val="17"/>
                <w:szCs w:val="17"/>
              </w:rPr>
            </w:pPr>
            <w:r w:rsidRPr="00AE1ECB">
              <w:rPr>
                <w:rFonts w:ascii="Helvetica" w:hAnsi="Helvetica" w:cs="Helvetica"/>
                <w:color w:val="000000"/>
                <w:sz w:val="17"/>
                <w:szCs w:val="17"/>
              </w:rPr>
              <w:t>Not required</w:t>
            </w:r>
            <w:r w:rsidRPr="00AE1ECB" w:rsidR="00077399">
              <w:rPr>
                <w:rFonts w:ascii="Helvetica" w:hAnsi="Helvetica" w:cs="Helvetica"/>
                <w:color w:val="000000"/>
                <w:sz w:val="17"/>
                <w:szCs w:val="17"/>
              </w:rPr>
              <w:t xml:space="preserve"> </w:t>
            </w:r>
            <w:r w:rsidRPr="00AE1ECB" w:rsidR="00077399">
              <w:rPr>
                <w:rFonts w:ascii="Helvetica" w:hAnsi="Helvetica" w:cs="Helvetica"/>
                <w:color w:val="000000"/>
                <w:sz w:val="17"/>
                <w:szCs w:val="17"/>
                <w:vertAlign w:val="superscript"/>
              </w:rPr>
              <w:t>3</w:t>
            </w:r>
            <w:r w:rsidRPr="00AE1ECB" w:rsidR="00893A11">
              <w:rPr>
                <w:rFonts w:ascii="Helvetica" w:hAnsi="Helvetica" w:cs="Helvetica"/>
                <w:color w:val="000000"/>
                <w:sz w:val="17"/>
                <w:szCs w:val="17"/>
              </w:rPr>
              <w:t>.</w:t>
            </w:r>
          </w:p>
        </w:tc>
        <w:tc>
          <w:tcPr>
            <w:tcW w:w="1805" w:type="dxa"/>
            <w:vAlign w:val="center"/>
          </w:tcPr>
          <w:p w:rsidR="000736A6" w:rsidP="0076545E" w:rsidRDefault="008D4C81" w14:paraId="244C7DDB" w14:textId="77777777">
            <w:pPr>
              <w:tabs>
                <w:tab w:val="clear" w:pos="432"/>
              </w:tabs>
              <w:spacing w:before="60" w:line="240" w:lineRule="auto"/>
              <w:ind w:firstLine="0"/>
              <w:rPr>
                <w:rFonts w:ascii="Helvetica" w:hAnsi="Helvetica" w:cs="Helvetica"/>
                <w:color w:val="000000"/>
                <w:sz w:val="17"/>
                <w:szCs w:val="17"/>
              </w:rPr>
            </w:pPr>
            <w:r w:rsidRPr="00AE1ECB">
              <w:rPr>
                <w:rFonts w:ascii="Helvetica" w:hAnsi="Helvetica" w:cs="Helvetica"/>
                <w:color w:val="000000"/>
                <w:sz w:val="17"/>
                <w:szCs w:val="17"/>
              </w:rPr>
              <w:t xml:space="preserve">Must complete if Schedule H, lines 4b, 4c, or 4d for a GIA, MTIA, or </w:t>
            </w:r>
          </w:p>
          <w:p w:rsidRPr="00AE1ECB" w:rsidR="008D4C81" w:rsidP="0076545E" w:rsidRDefault="008D4C81" w14:paraId="244C7DDC" w14:textId="77777777">
            <w:pPr>
              <w:tabs>
                <w:tab w:val="clear" w:pos="432"/>
              </w:tabs>
              <w:spacing w:before="60" w:line="240" w:lineRule="auto"/>
              <w:ind w:firstLine="0"/>
              <w:rPr>
                <w:rFonts w:ascii="Helvetica" w:hAnsi="Helvetica" w:cs="Helvetica"/>
                <w:color w:val="000000"/>
                <w:sz w:val="17"/>
                <w:szCs w:val="17"/>
              </w:rPr>
            </w:pPr>
            <w:r w:rsidRPr="00AE1ECB">
              <w:rPr>
                <w:rFonts w:ascii="Helvetica" w:hAnsi="Helvetica" w:cs="Helvetica"/>
                <w:color w:val="000000"/>
                <w:sz w:val="17"/>
                <w:szCs w:val="17"/>
              </w:rPr>
              <w:t>103-12 IE are “Yes.”</w:t>
            </w:r>
          </w:p>
        </w:tc>
      </w:tr>
      <w:tr w:rsidRPr="00AE1ECB" w:rsidR="008D4C81" w:rsidTr="004C56F5" w14:paraId="244C7DE5" w14:textId="77777777">
        <w:trPr>
          <w:trHeight w:val="1340"/>
        </w:trPr>
        <w:tc>
          <w:tcPr>
            <w:tcW w:w="1804" w:type="dxa"/>
            <w:vAlign w:val="center"/>
          </w:tcPr>
          <w:p w:rsidRPr="00AE1ECB" w:rsidR="008D4C81" w:rsidP="00902C06" w:rsidRDefault="008D4C81" w14:paraId="244C7DDE" w14:textId="77777777">
            <w:pPr>
              <w:tabs>
                <w:tab w:val="clear" w:pos="432"/>
              </w:tabs>
              <w:spacing w:line="240" w:lineRule="auto"/>
              <w:ind w:firstLine="0"/>
              <w:jc w:val="center"/>
              <w:rPr>
                <w:rFonts w:ascii="Helvetica" w:hAnsi="Helvetica" w:cs="Helvetica"/>
                <w:color w:val="000000"/>
                <w:sz w:val="17"/>
                <w:szCs w:val="17"/>
              </w:rPr>
            </w:pPr>
            <w:r w:rsidRPr="00AE1ECB">
              <w:rPr>
                <w:rFonts w:ascii="Helvetica" w:hAnsi="Helvetica" w:cs="Helvetica"/>
                <w:b/>
                <w:color w:val="000000"/>
                <w:sz w:val="17"/>
                <w:szCs w:val="17"/>
              </w:rPr>
              <w:t xml:space="preserve">Schedule H </w:t>
            </w:r>
            <w:r w:rsidRPr="00AE1ECB">
              <w:rPr>
                <w:rFonts w:ascii="Helvetica" w:hAnsi="Helvetica" w:cs="Helvetica"/>
                <w:color w:val="000000"/>
                <w:sz w:val="17"/>
                <w:szCs w:val="17"/>
              </w:rPr>
              <w:t>(Financial Information)</w:t>
            </w:r>
          </w:p>
        </w:tc>
        <w:tc>
          <w:tcPr>
            <w:tcW w:w="1804" w:type="dxa"/>
            <w:vAlign w:val="center"/>
          </w:tcPr>
          <w:p w:rsidRPr="00AE1ECB" w:rsidR="008D4C81" w:rsidP="00902C06" w:rsidRDefault="008D4C81" w14:paraId="244C7DDF"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Must complete.</w:t>
            </w:r>
            <w:r w:rsidRPr="00AE1ECB">
              <w:rPr>
                <w:rFonts w:ascii="Helvetica" w:hAnsi="Helvetica" w:cs="Helvetica"/>
                <w:color w:val="000000"/>
                <w:sz w:val="17"/>
                <w:szCs w:val="17"/>
                <w:vertAlign w:val="superscript"/>
              </w:rPr>
              <w:t>5</w:t>
            </w:r>
          </w:p>
        </w:tc>
        <w:tc>
          <w:tcPr>
            <w:tcW w:w="1900" w:type="dxa"/>
            <w:shd w:val="clear" w:color="auto" w:fill="BFBFBF"/>
            <w:vAlign w:val="center"/>
          </w:tcPr>
          <w:p w:rsidRPr="00AE1ECB" w:rsidR="008D4C81" w:rsidP="00902C06" w:rsidRDefault="008D4C81" w14:paraId="244C7DE0"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Not required.</w:t>
            </w:r>
          </w:p>
        </w:tc>
        <w:tc>
          <w:tcPr>
            <w:tcW w:w="1805" w:type="dxa"/>
            <w:vAlign w:val="center"/>
          </w:tcPr>
          <w:p w:rsidRPr="00AE1ECB" w:rsidR="008D4C81" w:rsidP="00902C06" w:rsidRDefault="008D4C81" w14:paraId="244C7DE1"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Must complete.</w:t>
            </w:r>
            <w:r w:rsidRPr="00AE1ECB">
              <w:rPr>
                <w:rFonts w:ascii="Helvetica" w:hAnsi="Helvetica" w:cs="Helvetica"/>
                <w:color w:val="000000"/>
                <w:sz w:val="17"/>
                <w:szCs w:val="17"/>
                <w:vertAlign w:val="superscript"/>
              </w:rPr>
              <w:t>3, 5</w:t>
            </w:r>
          </w:p>
        </w:tc>
        <w:tc>
          <w:tcPr>
            <w:tcW w:w="1885" w:type="dxa"/>
            <w:shd w:val="clear" w:color="auto" w:fill="BFBFBF"/>
            <w:vAlign w:val="center"/>
          </w:tcPr>
          <w:p w:rsidRPr="00AE1ECB" w:rsidR="008D4C81" w:rsidP="00902C06" w:rsidRDefault="008D4C81" w14:paraId="244C7DE2"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Not required.</w:t>
            </w:r>
          </w:p>
        </w:tc>
        <w:tc>
          <w:tcPr>
            <w:tcW w:w="1805" w:type="dxa"/>
            <w:vAlign w:val="center"/>
          </w:tcPr>
          <w:p w:rsidR="00E36DB0" w:rsidP="00902C06" w:rsidRDefault="008D4C81" w14:paraId="244C7DE3"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 xml:space="preserve">All DFEs must complete Parts I, II, and III. MTIAs, </w:t>
            </w:r>
          </w:p>
          <w:p w:rsidRPr="00AE1ECB" w:rsidR="008D4C81" w:rsidP="00902C06" w:rsidRDefault="008D4C81" w14:paraId="244C7DE4"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103-12 IEs, and GIAs must also complete Part IV.</w:t>
            </w:r>
            <w:r w:rsidRPr="00AE1ECB">
              <w:rPr>
                <w:rFonts w:ascii="Helvetica" w:hAnsi="Helvetica" w:cs="Helvetica"/>
                <w:color w:val="000000"/>
                <w:sz w:val="17"/>
                <w:szCs w:val="17"/>
                <w:vertAlign w:val="superscript"/>
              </w:rPr>
              <w:t>5</w:t>
            </w:r>
          </w:p>
        </w:tc>
      </w:tr>
      <w:tr w:rsidRPr="00AE1ECB" w:rsidR="008D4C81" w:rsidTr="004C56F5" w14:paraId="244C7DEC" w14:textId="77777777">
        <w:tc>
          <w:tcPr>
            <w:tcW w:w="1804" w:type="dxa"/>
            <w:vAlign w:val="center"/>
          </w:tcPr>
          <w:p w:rsidRPr="00AE1ECB" w:rsidR="008D4C81" w:rsidP="00902C06" w:rsidRDefault="008D4C81" w14:paraId="244C7DE6" w14:textId="77777777">
            <w:pPr>
              <w:tabs>
                <w:tab w:val="clear" w:pos="432"/>
              </w:tabs>
              <w:spacing w:line="240" w:lineRule="auto"/>
              <w:ind w:firstLine="0"/>
              <w:jc w:val="center"/>
              <w:rPr>
                <w:rFonts w:ascii="Helvetica" w:hAnsi="Helvetica" w:cs="Helvetica"/>
                <w:color w:val="000000"/>
                <w:sz w:val="17"/>
                <w:szCs w:val="17"/>
              </w:rPr>
            </w:pPr>
            <w:r w:rsidRPr="00AE1ECB">
              <w:rPr>
                <w:rFonts w:ascii="Helvetica" w:hAnsi="Helvetica" w:cs="Helvetica"/>
                <w:b/>
                <w:color w:val="000000"/>
                <w:sz w:val="17"/>
                <w:szCs w:val="17"/>
              </w:rPr>
              <w:t xml:space="preserve">Schedule I </w:t>
            </w:r>
            <w:r w:rsidRPr="00AE1ECB">
              <w:rPr>
                <w:rFonts w:ascii="Helvetica" w:hAnsi="Helvetica" w:cs="Helvetica"/>
                <w:color w:val="000000"/>
                <w:sz w:val="17"/>
                <w:szCs w:val="17"/>
              </w:rPr>
              <w:t>(Financial Information)</w:t>
            </w:r>
          </w:p>
        </w:tc>
        <w:tc>
          <w:tcPr>
            <w:tcW w:w="1804" w:type="dxa"/>
            <w:shd w:val="clear" w:color="auto" w:fill="BFBFBF"/>
            <w:vAlign w:val="center"/>
          </w:tcPr>
          <w:p w:rsidRPr="00AE1ECB" w:rsidR="008D4C81" w:rsidP="00902C06" w:rsidRDefault="008D4C81" w14:paraId="244C7DE7"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Not required.</w:t>
            </w:r>
          </w:p>
        </w:tc>
        <w:tc>
          <w:tcPr>
            <w:tcW w:w="1900" w:type="dxa"/>
            <w:vAlign w:val="center"/>
          </w:tcPr>
          <w:p w:rsidRPr="00AE1ECB" w:rsidR="008D4C81" w:rsidP="00902C06" w:rsidRDefault="008D4C81" w14:paraId="244C7DE8"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Must complete.</w:t>
            </w:r>
            <w:r w:rsidRPr="00AE1ECB">
              <w:rPr>
                <w:rFonts w:ascii="Helvetica" w:hAnsi="Helvetica" w:cs="Helvetica"/>
                <w:color w:val="000000"/>
                <w:sz w:val="17"/>
                <w:szCs w:val="17"/>
                <w:vertAlign w:val="superscript"/>
              </w:rPr>
              <w:t>4</w:t>
            </w:r>
          </w:p>
        </w:tc>
        <w:tc>
          <w:tcPr>
            <w:tcW w:w="1805" w:type="dxa"/>
            <w:shd w:val="clear" w:color="auto" w:fill="BFBFBF"/>
            <w:vAlign w:val="center"/>
          </w:tcPr>
          <w:p w:rsidRPr="00AE1ECB" w:rsidR="008D4C81" w:rsidP="00902C06" w:rsidRDefault="008D4C81" w14:paraId="244C7DE9"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Not required.</w:t>
            </w:r>
          </w:p>
        </w:tc>
        <w:tc>
          <w:tcPr>
            <w:tcW w:w="1885" w:type="dxa"/>
            <w:vAlign w:val="center"/>
          </w:tcPr>
          <w:p w:rsidRPr="00AE1ECB" w:rsidR="008D4C81" w:rsidP="00902C06" w:rsidRDefault="008D4C81" w14:paraId="244C7DEA"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Must complete.</w:t>
            </w:r>
            <w:r w:rsidRPr="00AE1ECB">
              <w:rPr>
                <w:rFonts w:ascii="Helvetica" w:hAnsi="Helvetica" w:cs="Helvetica"/>
                <w:color w:val="000000"/>
                <w:sz w:val="17"/>
                <w:szCs w:val="17"/>
                <w:vertAlign w:val="superscript"/>
              </w:rPr>
              <w:t>4</w:t>
            </w:r>
          </w:p>
        </w:tc>
        <w:tc>
          <w:tcPr>
            <w:tcW w:w="1805" w:type="dxa"/>
            <w:shd w:val="clear" w:color="auto" w:fill="BFBFBF"/>
            <w:vAlign w:val="center"/>
          </w:tcPr>
          <w:p w:rsidRPr="00AE1ECB" w:rsidR="008D4C81" w:rsidP="00902C06" w:rsidRDefault="008D4C81" w14:paraId="244C7DEB"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Not required.</w:t>
            </w:r>
          </w:p>
        </w:tc>
      </w:tr>
      <w:tr w:rsidRPr="00AE1ECB" w:rsidR="008D4C81" w:rsidTr="004C56F5" w14:paraId="244C7DF3" w14:textId="77777777">
        <w:trPr>
          <w:trHeight w:val="1520"/>
        </w:trPr>
        <w:tc>
          <w:tcPr>
            <w:tcW w:w="1804" w:type="dxa"/>
            <w:vAlign w:val="center"/>
          </w:tcPr>
          <w:p w:rsidRPr="00AE1ECB" w:rsidR="008D4C81" w:rsidP="00902C06" w:rsidRDefault="008D4C81" w14:paraId="244C7DED" w14:textId="77777777">
            <w:pPr>
              <w:tabs>
                <w:tab w:val="clear" w:pos="432"/>
              </w:tabs>
              <w:spacing w:line="240" w:lineRule="auto"/>
              <w:ind w:firstLine="0"/>
              <w:jc w:val="center"/>
              <w:rPr>
                <w:rFonts w:ascii="Helvetica" w:hAnsi="Helvetica" w:cs="Helvetica"/>
                <w:color w:val="000000"/>
                <w:sz w:val="17"/>
                <w:szCs w:val="17"/>
              </w:rPr>
            </w:pPr>
            <w:r w:rsidRPr="00AE1ECB">
              <w:rPr>
                <w:rFonts w:ascii="Helvetica" w:hAnsi="Helvetica" w:cs="Helvetica"/>
                <w:b/>
                <w:color w:val="000000"/>
                <w:sz w:val="17"/>
                <w:szCs w:val="17"/>
              </w:rPr>
              <w:t xml:space="preserve">Schedule MB </w:t>
            </w:r>
            <w:r w:rsidRPr="00AE1ECB">
              <w:rPr>
                <w:rFonts w:ascii="Helvetica" w:hAnsi="Helvetica" w:cs="Helvetica"/>
                <w:color w:val="000000"/>
                <w:sz w:val="17"/>
                <w:szCs w:val="17"/>
              </w:rPr>
              <w:t>(Actuarial Information)</w:t>
            </w:r>
          </w:p>
        </w:tc>
        <w:tc>
          <w:tcPr>
            <w:tcW w:w="1804" w:type="dxa"/>
            <w:vAlign w:val="center"/>
          </w:tcPr>
          <w:p w:rsidRPr="00AE1ECB" w:rsidR="008D4C81" w:rsidP="00902C06" w:rsidRDefault="008D4C81" w14:paraId="244C7DEE"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Must complete if multiemployer defined benefit plan or money purchase plan subject to minimum funding standards.</w:t>
            </w:r>
            <w:r w:rsidRPr="00AE1ECB">
              <w:rPr>
                <w:rFonts w:ascii="Helvetica" w:hAnsi="Helvetica" w:cs="Helvetica"/>
                <w:color w:val="000000"/>
                <w:sz w:val="17"/>
                <w:szCs w:val="17"/>
                <w:vertAlign w:val="superscript"/>
              </w:rPr>
              <w:t>6</w:t>
            </w:r>
          </w:p>
        </w:tc>
        <w:tc>
          <w:tcPr>
            <w:tcW w:w="1900" w:type="dxa"/>
            <w:vAlign w:val="center"/>
          </w:tcPr>
          <w:p w:rsidRPr="00AE1ECB" w:rsidR="008D4C81" w:rsidP="00902C06" w:rsidRDefault="008D4C81" w14:paraId="244C7DEF"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Must complete if multiemployer defined benefit plan or money purchase plan subject to minimum funding standards.</w:t>
            </w:r>
            <w:r w:rsidRPr="00AE1ECB">
              <w:rPr>
                <w:rFonts w:ascii="Helvetica" w:hAnsi="Helvetica" w:cs="Helvetica"/>
                <w:color w:val="000000"/>
                <w:sz w:val="17"/>
                <w:szCs w:val="17"/>
                <w:vertAlign w:val="superscript"/>
              </w:rPr>
              <w:t>6</w:t>
            </w:r>
          </w:p>
        </w:tc>
        <w:tc>
          <w:tcPr>
            <w:tcW w:w="1805" w:type="dxa"/>
            <w:shd w:val="clear" w:color="auto" w:fill="BFBFBF"/>
            <w:vAlign w:val="center"/>
          </w:tcPr>
          <w:p w:rsidRPr="00AE1ECB" w:rsidR="008D4C81" w:rsidP="00902C06" w:rsidRDefault="008D4C81" w14:paraId="244C7DF0"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Not required.</w:t>
            </w:r>
          </w:p>
        </w:tc>
        <w:tc>
          <w:tcPr>
            <w:tcW w:w="1885" w:type="dxa"/>
            <w:shd w:val="clear" w:color="auto" w:fill="BFBFBF"/>
            <w:vAlign w:val="center"/>
          </w:tcPr>
          <w:p w:rsidRPr="00AE1ECB" w:rsidR="008D4C81" w:rsidP="00902C06" w:rsidRDefault="008D4C81" w14:paraId="244C7DF1"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Not required.</w:t>
            </w:r>
          </w:p>
        </w:tc>
        <w:tc>
          <w:tcPr>
            <w:tcW w:w="1805" w:type="dxa"/>
            <w:shd w:val="clear" w:color="auto" w:fill="BFBFBF"/>
            <w:vAlign w:val="center"/>
          </w:tcPr>
          <w:p w:rsidRPr="00AE1ECB" w:rsidR="008D4C81" w:rsidP="00902C06" w:rsidRDefault="008D4C81" w14:paraId="244C7DF2"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Not required.</w:t>
            </w:r>
          </w:p>
        </w:tc>
      </w:tr>
      <w:tr w:rsidRPr="00AE1ECB" w:rsidR="008D4C81" w:rsidTr="004C56F5" w14:paraId="244C7DFA" w14:textId="77777777">
        <w:tc>
          <w:tcPr>
            <w:tcW w:w="1804" w:type="dxa"/>
            <w:vAlign w:val="center"/>
          </w:tcPr>
          <w:p w:rsidRPr="00AE1ECB" w:rsidR="008D4C81" w:rsidP="00902C06" w:rsidRDefault="008D4C81" w14:paraId="244C7DF4" w14:textId="77777777">
            <w:pPr>
              <w:tabs>
                <w:tab w:val="clear" w:pos="432"/>
              </w:tabs>
              <w:spacing w:line="240" w:lineRule="auto"/>
              <w:ind w:firstLine="0"/>
              <w:jc w:val="center"/>
              <w:rPr>
                <w:rFonts w:ascii="Helvetica" w:hAnsi="Helvetica" w:cs="Helvetica"/>
                <w:color w:val="000000"/>
                <w:sz w:val="17"/>
                <w:szCs w:val="17"/>
              </w:rPr>
            </w:pPr>
            <w:r w:rsidRPr="00AE1ECB">
              <w:rPr>
                <w:rFonts w:ascii="Helvetica" w:hAnsi="Helvetica" w:cs="Helvetica"/>
                <w:b/>
                <w:color w:val="000000"/>
                <w:sz w:val="17"/>
                <w:szCs w:val="17"/>
              </w:rPr>
              <w:t xml:space="preserve">Schedule R </w:t>
            </w:r>
            <w:r w:rsidRPr="00AE1ECB">
              <w:rPr>
                <w:rFonts w:ascii="Helvetica" w:hAnsi="Helvetica" w:cs="Helvetica"/>
                <w:color w:val="000000"/>
                <w:sz w:val="17"/>
                <w:szCs w:val="17"/>
              </w:rPr>
              <w:t>(Pension Plan Information)</w:t>
            </w:r>
          </w:p>
        </w:tc>
        <w:tc>
          <w:tcPr>
            <w:tcW w:w="1804" w:type="dxa"/>
            <w:vAlign w:val="center"/>
          </w:tcPr>
          <w:p w:rsidRPr="00AE1ECB" w:rsidR="008D4C81" w:rsidP="00902C06" w:rsidRDefault="008D4C81" w14:paraId="244C7DF5"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Must complete.</w:t>
            </w:r>
            <w:r w:rsidRPr="00AE1ECB">
              <w:rPr>
                <w:rFonts w:ascii="Helvetica" w:hAnsi="Helvetica" w:cs="Helvetica"/>
                <w:color w:val="000000"/>
                <w:sz w:val="17"/>
                <w:szCs w:val="17"/>
                <w:vertAlign w:val="superscript"/>
              </w:rPr>
              <w:t>7</w:t>
            </w:r>
          </w:p>
        </w:tc>
        <w:tc>
          <w:tcPr>
            <w:tcW w:w="1900" w:type="dxa"/>
            <w:vAlign w:val="center"/>
          </w:tcPr>
          <w:p w:rsidRPr="00AE1ECB" w:rsidR="008D4C81" w:rsidP="00902C06" w:rsidRDefault="008D4C81" w14:paraId="244C7DF6"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Must complete.</w:t>
            </w:r>
            <w:r w:rsidRPr="00AE1ECB">
              <w:rPr>
                <w:rFonts w:ascii="Helvetica" w:hAnsi="Helvetica" w:cs="Helvetica"/>
                <w:color w:val="000000"/>
                <w:sz w:val="17"/>
                <w:szCs w:val="17"/>
                <w:vertAlign w:val="superscript"/>
              </w:rPr>
              <w:t>4, 7</w:t>
            </w:r>
          </w:p>
        </w:tc>
        <w:tc>
          <w:tcPr>
            <w:tcW w:w="1805" w:type="dxa"/>
            <w:shd w:val="clear" w:color="auto" w:fill="BFBFBF"/>
            <w:vAlign w:val="center"/>
          </w:tcPr>
          <w:p w:rsidRPr="00AE1ECB" w:rsidR="008D4C81" w:rsidP="00902C06" w:rsidRDefault="008D4C81" w14:paraId="244C7DF7"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Not required.</w:t>
            </w:r>
          </w:p>
        </w:tc>
        <w:tc>
          <w:tcPr>
            <w:tcW w:w="1885" w:type="dxa"/>
            <w:shd w:val="clear" w:color="auto" w:fill="BFBFBF"/>
            <w:vAlign w:val="center"/>
          </w:tcPr>
          <w:p w:rsidRPr="00AE1ECB" w:rsidR="008D4C81" w:rsidP="00902C06" w:rsidRDefault="008D4C81" w14:paraId="244C7DF8"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Not required.</w:t>
            </w:r>
          </w:p>
        </w:tc>
        <w:tc>
          <w:tcPr>
            <w:tcW w:w="1805" w:type="dxa"/>
            <w:shd w:val="clear" w:color="auto" w:fill="BFBFBF"/>
            <w:vAlign w:val="center"/>
          </w:tcPr>
          <w:p w:rsidRPr="00AE1ECB" w:rsidR="008D4C81" w:rsidP="00902C06" w:rsidRDefault="008D4C81" w14:paraId="244C7DF9"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Not required.</w:t>
            </w:r>
          </w:p>
        </w:tc>
      </w:tr>
      <w:tr w:rsidRPr="00AE1ECB" w:rsidR="008D4C81" w:rsidTr="00D316FE" w14:paraId="244C7E01" w14:textId="77777777">
        <w:trPr>
          <w:trHeight w:val="1313"/>
        </w:trPr>
        <w:tc>
          <w:tcPr>
            <w:tcW w:w="1804" w:type="dxa"/>
            <w:vAlign w:val="center"/>
          </w:tcPr>
          <w:p w:rsidRPr="00AE1ECB" w:rsidR="008D4C81" w:rsidP="00902C06" w:rsidRDefault="008D4C81" w14:paraId="244C7DFB" w14:textId="77777777">
            <w:pPr>
              <w:tabs>
                <w:tab w:val="clear" w:pos="432"/>
              </w:tabs>
              <w:spacing w:line="240" w:lineRule="auto"/>
              <w:ind w:firstLine="0"/>
              <w:jc w:val="center"/>
              <w:rPr>
                <w:rFonts w:ascii="Helvetica" w:hAnsi="Helvetica" w:cs="Helvetica"/>
                <w:color w:val="000000"/>
                <w:sz w:val="17"/>
                <w:szCs w:val="17"/>
              </w:rPr>
            </w:pPr>
            <w:r w:rsidRPr="00AE1ECB">
              <w:rPr>
                <w:rFonts w:ascii="Helvetica" w:hAnsi="Helvetica" w:cs="Helvetica"/>
                <w:b/>
                <w:color w:val="000000"/>
                <w:sz w:val="17"/>
                <w:szCs w:val="17"/>
              </w:rPr>
              <w:t xml:space="preserve">Schedule SB </w:t>
            </w:r>
            <w:r w:rsidRPr="00AE1ECB">
              <w:rPr>
                <w:rFonts w:ascii="Helvetica" w:hAnsi="Helvetica" w:cs="Helvetica"/>
                <w:color w:val="000000"/>
                <w:sz w:val="17"/>
                <w:szCs w:val="17"/>
              </w:rPr>
              <w:t>(Actuarial Information)</w:t>
            </w:r>
          </w:p>
        </w:tc>
        <w:tc>
          <w:tcPr>
            <w:tcW w:w="1804" w:type="dxa"/>
            <w:vAlign w:val="center"/>
          </w:tcPr>
          <w:p w:rsidRPr="00AE1ECB" w:rsidR="008D4C81" w:rsidP="00902C06" w:rsidRDefault="008D4C81" w14:paraId="244C7DFC"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 xml:space="preserve">Must complete if single-employer or multiple-employer defined benefit plan, including an eligible combined plan and subject to minimum funding </w:t>
            </w:r>
            <w:r w:rsidRPr="00AE1ECB" w:rsidR="007761C2">
              <w:rPr>
                <w:rFonts w:ascii="Helvetica" w:hAnsi="Helvetica" w:cs="Helvetica"/>
                <w:color w:val="000000"/>
                <w:sz w:val="17"/>
                <w:szCs w:val="17"/>
              </w:rPr>
              <w:t xml:space="preserve">standards. </w:t>
            </w:r>
          </w:p>
        </w:tc>
        <w:tc>
          <w:tcPr>
            <w:tcW w:w="1900" w:type="dxa"/>
            <w:vAlign w:val="center"/>
          </w:tcPr>
          <w:p w:rsidRPr="00AE1ECB" w:rsidR="008D4C81" w:rsidP="00902C06" w:rsidRDefault="008D4C81" w14:paraId="244C7DFD"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Must complete if single-employer or multiple-employer defined benefit plan, including an eligible combined plan and subject to minimum funding standards.</w:t>
            </w:r>
          </w:p>
        </w:tc>
        <w:tc>
          <w:tcPr>
            <w:tcW w:w="1805" w:type="dxa"/>
            <w:shd w:val="clear" w:color="auto" w:fill="BFBFBF"/>
            <w:vAlign w:val="center"/>
          </w:tcPr>
          <w:p w:rsidRPr="00AE1ECB" w:rsidR="008D4C81" w:rsidP="00902C06" w:rsidRDefault="008D4C81" w14:paraId="244C7DFE"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Not required.</w:t>
            </w:r>
          </w:p>
        </w:tc>
        <w:tc>
          <w:tcPr>
            <w:tcW w:w="1885" w:type="dxa"/>
            <w:shd w:val="clear" w:color="auto" w:fill="BFBFBF"/>
            <w:vAlign w:val="center"/>
          </w:tcPr>
          <w:p w:rsidRPr="00AE1ECB" w:rsidR="008D4C81" w:rsidP="00902C06" w:rsidRDefault="008D4C81" w14:paraId="244C7DFF"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Not required.</w:t>
            </w:r>
          </w:p>
        </w:tc>
        <w:tc>
          <w:tcPr>
            <w:tcW w:w="1805" w:type="dxa"/>
            <w:shd w:val="clear" w:color="auto" w:fill="BFBFBF"/>
            <w:vAlign w:val="center"/>
          </w:tcPr>
          <w:p w:rsidRPr="00AE1ECB" w:rsidR="008D4C81" w:rsidP="00902C06" w:rsidRDefault="008D4C81" w14:paraId="244C7E00"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Not required.</w:t>
            </w:r>
          </w:p>
        </w:tc>
      </w:tr>
      <w:tr w:rsidRPr="00AE1ECB" w:rsidR="008D4C81" w:rsidTr="004C56F5" w14:paraId="244C7E0A" w14:textId="77777777">
        <w:trPr>
          <w:trHeight w:val="440"/>
        </w:trPr>
        <w:tc>
          <w:tcPr>
            <w:tcW w:w="1804" w:type="dxa"/>
            <w:vAlign w:val="center"/>
          </w:tcPr>
          <w:p w:rsidRPr="00AE1ECB" w:rsidR="008D4C81" w:rsidP="00902C06" w:rsidRDefault="008D4C81" w14:paraId="244C7E02" w14:textId="77777777">
            <w:pPr>
              <w:tabs>
                <w:tab w:val="clear" w:pos="432"/>
              </w:tabs>
              <w:spacing w:line="240" w:lineRule="auto"/>
              <w:ind w:firstLine="0"/>
              <w:jc w:val="center"/>
              <w:rPr>
                <w:rFonts w:ascii="Helvetica" w:hAnsi="Helvetica" w:cs="Helvetica"/>
                <w:b/>
                <w:color w:val="000000"/>
                <w:sz w:val="17"/>
                <w:szCs w:val="17"/>
              </w:rPr>
            </w:pPr>
          </w:p>
        </w:tc>
        <w:tc>
          <w:tcPr>
            <w:tcW w:w="1804" w:type="dxa"/>
          </w:tcPr>
          <w:p w:rsidRPr="00AE1ECB" w:rsidR="008D4C81" w:rsidP="0063377C" w:rsidRDefault="008D4C81" w14:paraId="244C7E03" w14:textId="77777777">
            <w:pPr>
              <w:tabs>
                <w:tab w:val="clear" w:pos="432"/>
              </w:tabs>
              <w:spacing w:before="60" w:line="240" w:lineRule="auto"/>
              <w:ind w:firstLine="0"/>
              <w:jc w:val="center"/>
              <w:rPr>
                <w:rFonts w:ascii="Helvetica" w:hAnsi="Helvetica" w:cs="Helvetica"/>
                <w:color w:val="000000"/>
                <w:sz w:val="17"/>
                <w:szCs w:val="17"/>
              </w:rPr>
            </w:pPr>
            <w:r w:rsidRPr="00AE1ECB">
              <w:rPr>
                <w:rFonts w:ascii="Helvetica" w:hAnsi="Helvetica" w:cs="Helvetica"/>
                <w:b/>
                <w:color w:val="000000"/>
                <w:sz w:val="17"/>
                <w:szCs w:val="17"/>
              </w:rPr>
              <w:t>Large</w:t>
            </w:r>
          </w:p>
          <w:p w:rsidRPr="00AE1ECB" w:rsidR="008D4C81" w:rsidP="00902C06" w:rsidRDefault="008D4C81" w14:paraId="244C7E04" w14:textId="77777777">
            <w:pPr>
              <w:tabs>
                <w:tab w:val="clear" w:pos="432"/>
              </w:tabs>
              <w:spacing w:line="240" w:lineRule="auto"/>
              <w:ind w:firstLine="0"/>
              <w:jc w:val="center"/>
              <w:rPr>
                <w:rFonts w:ascii="Helvetica" w:hAnsi="Helvetica" w:cs="Helvetica"/>
                <w:color w:val="000000"/>
                <w:sz w:val="17"/>
                <w:szCs w:val="17"/>
              </w:rPr>
            </w:pPr>
            <w:r w:rsidRPr="00AE1ECB">
              <w:rPr>
                <w:rFonts w:ascii="Helvetica" w:hAnsi="Helvetica" w:cs="Helvetica"/>
                <w:b/>
                <w:color w:val="000000"/>
                <w:sz w:val="17"/>
                <w:szCs w:val="17"/>
              </w:rPr>
              <w:t>Pension</w:t>
            </w:r>
            <w:r w:rsidRPr="00AE1ECB">
              <w:rPr>
                <w:rFonts w:ascii="Helvetica" w:hAnsi="Helvetica" w:cs="Helvetica"/>
                <w:color w:val="000000"/>
                <w:sz w:val="17"/>
                <w:szCs w:val="17"/>
              </w:rPr>
              <w:t xml:space="preserve"> </w:t>
            </w:r>
            <w:r w:rsidRPr="00AE1ECB">
              <w:rPr>
                <w:rFonts w:ascii="Helvetica" w:hAnsi="Helvetica" w:cs="Helvetica"/>
                <w:b/>
                <w:color w:val="000000"/>
                <w:sz w:val="17"/>
                <w:szCs w:val="17"/>
              </w:rPr>
              <w:t>Plan</w:t>
            </w:r>
          </w:p>
        </w:tc>
        <w:tc>
          <w:tcPr>
            <w:tcW w:w="1900" w:type="dxa"/>
          </w:tcPr>
          <w:p w:rsidRPr="00AE1ECB" w:rsidR="008D4C81" w:rsidP="0063377C" w:rsidRDefault="008D4C81" w14:paraId="244C7E05" w14:textId="77777777">
            <w:pPr>
              <w:tabs>
                <w:tab w:val="clear" w:pos="432"/>
              </w:tabs>
              <w:spacing w:before="60" w:line="240" w:lineRule="auto"/>
              <w:ind w:firstLine="0"/>
              <w:jc w:val="center"/>
              <w:rPr>
                <w:rFonts w:ascii="Helvetica" w:hAnsi="Helvetica" w:cs="Helvetica"/>
                <w:b/>
                <w:color w:val="000000"/>
                <w:sz w:val="17"/>
                <w:szCs w:val="17"/>
              </w:rPr>
            </w:pPr>
            <w:r w:rsidRPr="00AE1ECB">
              <w:rPr>
                <w:rFonts w:ascii="Helvetica" w:hAnsi="Helvetica" w:cs="Helvetica"/>
                <w:b/>
                <w:color w:val="000000"/>
                <w:sz w:val="17"/>
                <w:szCs w:val="17"/>
              </w:rPr>
              <w:t>Small</w:t>
            </w:r>
          </w:p>
          <w:p w:rsidRPr="00AE1ECB" w:rsidR="008D4C81" w:rsidP="00902C06" w:rsidRDefault="008D4C81" w14:paraId="244C7E06" w14:textId="77777777">
            <w:pPr>
              <w:tabs>
                <w:tab w:val="clear" w:pos="432"/>
              </w:tabs>
              <w:spacing w:line="240" w:lineRule="auto"/>
              <w:ind w:firstLine="0"/>
              <w:jc w:val="center"/>
              <w:rPr>
                <w:rFonts w:ascii="Helvetica" w:hAnsi="Helvetica" w:cs="Helvetica"/>
                <w:color w:val="000000"/>
                <w:sz w:val="17"/>
                <w:szCs w:val="17"/>
              </w:rPr>
            </w:pPr>
            <w:r w:rsidRPr="00AE1ECB">
              <w:rPr>
                <w:rFonts w:ascii="Helvetica" w:hAnsi="Helvetica" w:cs="Helvetica"/>
                <w:b/>
                <w:color w:val="000000"/>
                <w:sz w:val="17"/>
                <w:szCs w:val="17"/>
              </w:rPr>
              <w:t>Pension Plan</w:t>
            </w:r>
            <w:r w:rsidRPr="00AE1ECB">
              <w:rPr>
                <w:rFonts w:ascii="Helvetica" w:hAnsi="Helvetica" w:cs="Helvetica"/>
                <w:color w:val="000000"/>
                <w:sz w:val="17"/>
                <w:szCs w:val="17"/>
                <w:vertAlign w:val="superscript"/>
              </w:rPr>
              <w:t>2</w:t>
            </w:r>
          </w:p>
        </w:tc>
        <w:tc>
          <w:tcPr>
            <w:tcW w:w="1805" w:type="dxa"/>
          </w:tcPr>
          <w:p w:rsidRPr="00AE1ECB" w:rsidR="008D4C81" w:rsidP="0063377C" w:rsidRDefault="008D4C81" w14:paraId="244C7E07" w14:textId="77777777">
            <w:pPr>
              <w:tabs>
                <w:tab w:val="clear" w:pos="432"/>
              </w:tabs>
              <w:spacing w:before="60" w:line="240" w:lineRule="auto"/>
              <w:ind w:firstLine="0"/>
              <w:jc w:val="center"/>
              <w:rPr>
                <w:rFonts w:ascii="Helvetica" w:hAnsi="Helvetica" w:cs="Helvetica"/>
                <w:b/>
                <w:color w:val="000000"/>
                <w:sz w:val="17"/>
                <w:szCs w:val="17"/>
              </w:rPr>
            </w:pPr>
            <w:r w:rsidRPr="00AE1ECB">
              <w:rPr>
                <w:rFonts w:ascii="Helvetica" w:hAnsi="Helvetica" w:cs="Helvetica"/>
                <w:b/>
                <w:color w:val="000000"/>
                <w:sz w:val="17"/>
                <w:szCs w:val="17"/>
              </w:rPr>
              <w:t xml:space="preserve">Large Welfare </w:t>
            </w:r>
            <w:r w:rsidRPr="00AE1ECB">
              <w:rPr>
                <w:rFonts w:ascii="Helvetica" w:hAnsi="Helvetica" w:cs="Helvetica"/>
                <w:b/>
                <w:color w:val="000000"/>
                <w:sz w:val="17"/>
                <w:szCs w:val="17"/>
              </w:rPr>
              <w:br/>
              <w:t>Plan</w:t>
            </w:r>
          </w:p>
        </w:tc>
        <w:tc>
          <w:tcPr>
            <w:tcW w:w="1885" w:type="dxa"/>
          </w:tcPr>
          <w:p w:rsidRPr="00AE1ECB" w:rsidR="008D4C81" w:rsidP="0063377C" w:rsidRDefault="008D4C81" w14:paraId="244C7E08" w14:textId="77777777">
            <w:pPr>
              <w:tabs>
                <w:tab w:val="clear" w:pos="432"/>
              </w:tabs>
              <w:spacing w:before="60" w:line="240" w:lineRule="auto"/>
              <w:ind w:firstLine="0"/>
              <w:jc w:val="center"/>
              <w:rPr>
                <w:rFonts w:ascii="Helvetica" w:hAnsi="Helvetica" w:cs="Helvetica"/>
                <w:color w:val="000000"/>
                <w:sz w:val="17"/>
                <w:szCs w:val="17"/>
              </w:rPr>
            </w:pPr>
            <w:r w:rsidRPr="00AE1ECB">
              <w:rPr>
                <w:rFonts w:ascii="Helvetica" w:hAnsi="Helvetica" w:cs="Helvetica"/>
                <w:b/>
                <w:color w:val="000000"/>
                <w:sz w:val="17"/>
                <w:szCs w:val="17"/>
              </w:rPr>
              <w:t xml:space="preserve">Small Welfare </w:t>
            </w:r>
            <w:r w:rsidRPr="00AE1ECB">
              <w:rPr>
                <w:rFonts w:ascii="Helvetica" w:hAnsi="Helvetica" w:cs="Helvetica"/>
                <w:b/>
                <w:color w:val="000000"/>
                <w:sz w:val="17"/>
                <w:szCs w:val="17"/>
              </w:rPr>
              <w:br/>
              <w:t>Plan</w:t>
            </w:r>
            <w:r w:rsidRPr="00AE1ECB">
              <w:rPr>
                <w:rFonts w:ascii="Helvetica" w:hAnsi="Helvetica" w:cs="Helvetica"/>
                <w:b/>
                <w:color w:val="000000"/>
                <w:sz w:val="17"/>
                <w:szCs w:val="17"/>
                <w:vertAlign w:val="superscript"/>
              </w:rPr>
              <w:t>2</w:t>
            </w:r>
          </w:p>
        </w:tc>
        <w:tc>
          <w:tcPr>
            <w:tcW w:w="1805" w:type="dxa"/>
            <w:vAlign w:val="bottom"/>
          </w:tcPr>
          <w:p w:rsidRPr="00AE1ECB" w:rsidR="008D4C81" w:rsidP="00902C06" w:rsidRDefault="008D4C81" w14:paraId="244C7E09" w14:textId="77777777">
            <w:pPr>
              <w:tabs>
                <w:tab w:val="clear" w:pos="432"/>
              </w:tabs>
              <w:spacing w:line="240" w:lineRule="auto"/>
              <w:ind w:firstLine="0"/>
              <w:jc w:val="center"/>
              <w:rPr>
                <w:rFonts w:ascii="Helvetica" w:hAnsi="Helvetica" w:cs="Helvetica"/>
                <w:b/>
                <w:color w:val="000000"/>
                <w:sz w:val="17"/>
                <w:szCs w:val="17"/>
              </w:rPr>
            </w:pPr>
            <w:r w:rsidRPr="00AE1ECB">
              <w:rPr>
                <w:rFonts w:ascii="Helvetica" w:hAnsi="Helvetica" w:cs="Helvetica"/>
                <w:b/>
                <w:color w:val="000000"/>
                <w:sz w:val="17"/>
                <w:szCs w:val="17"/>
              </w:rPr>
              <w:t>DFE</w:t>
            </w:r>
          </w:p>
        </w:tc>
      </w:tr>
      <w:tr w:rsidRPr="00AE1ECB" w:rsidR="008D4C81" w:rsidTr="004C56F5" w14:paraId="244C7E11" w14:textId="77777777">
        <w:trPr>
          <w:trHeight w:val="791"/>
        </w:trPr>
        <w:tc>
          <w:tcPr>
            <w:tcW w:w="1804" w:type="dxa"/>
            <w:vAlign w:val="center"/>
          </w:tcPr>
          <w:p w:rsidRPr="00AE1ECB" w:rsidR="008D4C81" w:rsidP="00902C06" w:rsidRDefault="008D4C81" w14:paraId="244C7E0B" w14:textId="77777777">
            <w:pPr>
              <w:tabs>
                <w:tab w:val="clear" w:pos="432"/>
              </w:tabs>
              <w:spacing w:line="240" w:lineRule="auto"/>
              <w:ind w:firstLine="0"/>
              <w:jc w:val="center"/>
              <w:rPr>
                <w:rFonts w:ascii="Helvetica" w:hAnsi="Helvetica" w:cs="Helvetica"/>
                <w:b/>
                <w:color w:val="000000"/>
                <w:sz w:val="17"/>
                <w:szCs w:val="17"/>
              </w:rPr>
            </w:pPr>
            <w:r w:rsidRPr="00AE1ECB">
              <w:rPr>
                <w:rFonts w:ascii="Helvetica" w:hAnsi="Helvetica" w:cs="Helvetica"/>
                <w:b/>
                <w:color w:val="000000"/>
                <w:sz w:val="17"/>
                <w:szCs w:val="17"/>
              </w:rPr>
              <w:t>Accountant’s Report</w:t>
            </w:r>
          </w:p>
        </w:tc>
        <w:tc>
          <w:tcPr>
            <w:tcW w:w="1804" w:type="dxa"/>
            <w:vAlign w:val="center"/>
          </w:tcPr>
          <w:p w:rsidRPr="00AE1ECB" w:rsidR="008D4C81" w:rsidP="00902C06" w:rsidRDefault="008D4C81" w14:paraId="244C7E0C"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Must attach.</w:t>
            </w:r>
          </w:p>
        </w:tc>
        <w:tc>
          <w:tcPr>
            <w:tcW w:w="1900" w:type="dxa"/>
            <w:vAlign w:val="center"/>
          </w:tcPr>
          <w:p w:rsidRPr="00AE1ECB" w:rsidR="008D4C81" w:rsidP="00902C06" w:rsidRDefault="008D4C81" w14:paraId="244C7E0D"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Not required unless Schedule I, line 4k, is checked “No.”</w:t>
            </w:r>
          </w:p>
        </w:tc>
        <w:tc>
          <w:tcPr>
            <w:tcW w:w="1805" w:type="dxa"/>
            <w:vAlign w:val="center"/>
          </w:tcPr>
          <w:p w:rsidRPr="00AE1ECB" w:rsidR="008D4C81" w:rsidP="00902C06" w:rsidRDefault="008D4C81" w14:paraId="244C7E0E"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Must attach.</w:t>
            </w:r>
            <w:r w:rsidRPr="00AE1ECB">
              <w:rPr>
                <w:rFonts w:ascii="Helvetica" w:hAnsi="Helvetica" w:cs="Helvetica"/>
                <w:color w:val="000000"/>
                <w:sz w:val="17"/>
                <w:szCs w:val="17"/>
                <w:vertAlign w:val="superscript"/>
              </w:rPr>
              <w:t>3</w:t>
            </w:r>
          </w:p>
        </w:tc>
        <w:tc>
          <w:tcPr>
            <w:tcW w:w="1885" w:type="dxa"/>
            <w:shd w:val="clear" w:color="auto" w:fill="BFBFBF"/>
            <w:vAlign w:val="center"/>
          </w:tcPr>
          <w:p w:rsidRPr="00AE1ECB" w:rsidR="008D4C81" w:rsidP="00902C06" w:rsidRDefault="008D4C81" w14:paraId="244C7E0F"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Not required.</w:t>
            </w:r>
          </w:p>
        </w:tc>
        <w:tc>
          <w:tcPr>
            <w:tcW w:w="1805" w:type="dxa"/>
            <w:vAlign w:val="center"/>
          </w:tcPr>
          <w:p w:rsidRPr="00AE1ECB" w:rsidR="008D4C81" w:rsidP="00902C06" w:rsidRDefault="008D4C81" w14:paraId="244C7E10" w14:textId="77777777">
            <w:pPr>
              <w:tabs>
                <w:tab w:val="clear" w:pos="432"/>
              </w:tabs>
              <w:spacing w:line="240" w:lineRule="auto"/>
              <w:ind w:firstLine="0"/>
              <w:rPr>
                <w:rFonts w:ascii="Helvetica" w:hAnsi="Helvetica" w:cs="Helvetica"/>
                <w:color w:val="000000"/>
                <w:sz w:val="17"/>
                <w:szCs w:val="17"/>
              </w:rPr>
            </w:pPr>
            <w:r w:rsidRPr="00AE1ECB">
              <w:rPr>
                <w:rFonts w:ascii="Helvetica" w:hAnsi="Helvetica" w:cs="Helvetica"/>
                <w:color w:val="000000"/>
                <w:sz w:val="17"/>
                <w:szCs w:val="17"/>
              </w:rPr>
              <w:t>Must attach for a GIA or 103-12 IE.</w:t>
            </w:r>
          </w:p>
        </w:tc>
      </w:tr>
    </w:tbl>
    <w:p w:rsidRPr="00AE1ECB" w:rsidR="008D4C81" w:rsidP="0076545E" w:rsidRDefault="008D4C81" w14:paraId="244C7E12" w14:textId="77777777">
      <w:pPr>
        <w:tabs>
          <w:tab w:val="clear" w:pos="432"/>
        </w:tabs>
        <w:spacing w:before="60" w:line="240" w:lineRule="auto"/>
        <w:ind w:firstLine="0"/>
        <w:rPr>
          <w:rFonts w:ascii="Helvetica" w:hAnsi="Helvetica" w:cs="Helvetica"/>
          <w:color w:val="000000"/>
          <w:sz w:val="18"/>
          <w:szCs w:val="18"/>
        </w:rPr>
        <w:sectPr w:rsidRPr="00AE1ECB" w:rsidR="008D4C81" w:rsidSect="00C72785">
          <w:headerReference w:type="default" r:id="rId35"/>
          <w:footerReference w:type="default" r:id="rId36"/>
          <w:footnotePr>
            <w:numStart w:val="3"/>
          </w:footnotePr>
          <w:endnotePr>
            <w:numFmt w:val="decimal"/>
          </w:endnotePr>
          <w:type w:val="continuous"/>
          <w:pgSz w:w="12240" w:h="15840" w:code="1"/>
          <w:pgMar w:top="989" w:right="634" w:bottom="432" w:left="994" w:header="432" w:footer="432" w:gutter="0"/>
          <w:cols w:space="540"/>
          <w:titlePg/>
          <w:docGrid w:linePitch="326"/>
        </w:sectPr>
      </w:pPr>
    </w:p>
    <w:p w:rsidRPr="00AE1ECB" w:rsidR="008D4C81" w:rsidP="0076545E" w:rsidRDefault="008D4C81" w14:paraId="244C7E13" w14:textId="77777777">
      <w:pPr>
        <w:tabs>
          <w:tab w:val="clear" w:pos="432"/>
        </w:tabs>
        <w:spacing w:before="60" w:line="240" w:lineRule="auto"/>
        <w:ind w:firstLine="0"/>
        <w:rPr>
          <w:rFonts w:ascii="Helvetica" w:hAnsi="Helvetica" w:cs="Helvetica"/>
          <w:color w:val="000000"/>
          <w:sz w:val="18"/>
          <w:szCs w:val="18"/>
        </w:rPr>
      </w:pPr>
    </w:p>
    <w:p w:rsidRPr="00AE1ECB" w:rsidR="008D4C81" w:rsidP="0076545E" w:rsidRDefault="008D4C81" w14:paraId="244C7E14" w14:textId="77777777">
      <w:pPr>
        <w:tabs>
          <w:tab w:val="clear" w:pos="432"/>
        </w:tabs>
        <w:spacing w:before="60" w:line="240" w:lineRule="auto"/>
        <w:ind w:firstLine="0"/>
        <w:rPr>
          <w:rFonts w:ascii="Helvetica" w:hAnsi="Helvetica" w:cs="Helvetica"/>
          <w:color w:val="000000"/>
          <w:sz w:val="16"/>
          <w:szCs w:val="16"/>
        </w:rPr>
      </w:pPr>
      <w:proofErr w:type="gramStart"/>
      <w:r w:rsidRPr="00AE1ECB">
        <w:rPr>
          <w:rFonts w:ascii="Helvetica" w:hAnsi="Helvetica" w:cs="Helvetica"/>
          <w:color w:val="000000"/>
          <w:sz w:val="16"/>
          <w:szCs w:val="16"/>
          <w:vertAlign w:val="superscript"/>
        </w:rPr>
        <w:t xml:space="preserve">1 </w:t>
      </w:r>
      <w:r w:rsidRPr="00AE1ECB">
        <w:rPr>
          <w:rFonts w:ascii="Helvetica" w:hAnsi="Helvetica" w:cs="Helvetica"/>
          <w:color w:val="000000"/>
          <w:sz w:val="16"/>
          <w:szCs w:val="16"/>
        </w:rPr>
        <w:t xml:space="preserve"> This</w:t>
      </w:r>
      <w:proofErr w:type="gramEnd"/>
      <w:r w:rsidRPr="00AE1ECB">
        <w:rPr>
          <w:rFonts w:ascii="Helvetica" w:hAnsi="Helvetica" w:cs="Helvetica"/>
          <w:color w:val="000000"/>
          <w:sz w:val="16"/>
          <w:szCs w:val="16"/>
        </w:rPr>
        <w:t xml:space="preserve"> chart provides only general guidance. Not all rules and requirements are reflected. Refer to specific Form 5500 instructions for complete information on filing requirements (e.g., </w:t>
      </w:r>
      <w:r w:rsidRPr="00AE1ECB">
        <w:rPr>
          <w:rFonts w:ascii="Helvetica" w:hAnsi="Helvetica" w:cs="Helvetica"/>
          <w:i/>
          <w:color w:val="000000"/>
          <w:sz w:val="16"/>
          <w:szCs w:val="16"/>
        </w:rPr>
        <w:t>Who Must File</w:t>
      </w:r>
      <w:r w:rsidRPr="00AE1ECB">
        <w:rPr>
          <w:rFonts w:ascii="Helvetica" w:hAnsi="Helvetica" w:cs="Helvetica"/>
          <w:color w:val="000000"/>
          <w:sz w:val="16"/>
          <w:szCs w:val="16"/>
        </w:rPr>
        <w:t xml:space="preserve"> and </w:t>
      </w:r>
      <w:r w:rsidRPr="00AE1ECB">
        <w:rPr>
          <w:rFonts w:ascii="Helvetica" w:hAnsi="Helvetica" w:cs="Helvetica"/>
          <w:i/>
          <w:color w:val="000000"/>
          <w:sz w:val="16"/>
          <w:szCs w:val="16"/>
        </w:rPr>
        <w:t xml:space="preserve">What </w:t>
      </w:r>
      <w:proofErr w:type="gramStart"/>
      <w:r w:rsidRPr="00AE1ECB">
        <w:rPr>
          <w:rFonts w:ascii="Helvetica" w:hAnsi="Helvetica" w:cs="Helvetica"/>
          <w:i/>
          <w:color w:val="000000"/>
          <w:sz w:val="16"/>
          <w:szCs w:val="16"/>
        </w:rPr>
        <w:t>To</w:t>
      </w:r>
      <w:proofErr w:type="gramEnd"/>
      <w:r w:rsidRPr="00AE1ECB">
        <w:rPr>
          <w:rFonts w:ascii="Helvetica" w:hAnsi="Helvetica" w:cs="Helvetica"/>
          <w:i/>
          <w:color w:val="000000"/>
          <w:sz w:val="16"/>
          <w:szCs w:val="16"/>
        </w:rPr>
        <w:t xml:space="preserve"> File</w:t>
      </w:r>
      <w:r w:rsidRPr="00AE1ECB">
        <w:rPr>
          <w:rFonts w:ascii="Helvetica" w:hAnsi="Helvetica" w:cs="Helvetica"/>
          <w:color w:val="000000"/>
          <w:sz w:val="16"/>
          <w:szCs w:val="16"/>
        </w:rPr>
        <w:t xml:space="preserve">). For example, a pension plan is exempt from filing any schedules if the plan uses Code section 408 individual retirement accounts as the sole funding vehicle for providing benefits. See </w:t>
      </w:r>
      <w:r w:rsidRPr="00AE1ECB">
        <w:rPr>
          <w:rFonts w:ascii="Helvetica" w:hAnsi="Helvetica" w:cs="Helvetica"/>
          <w:i/>
          <w:color w:val="000000"/>
          <w:sz w:val="16"/>
          <w:szCs w:val="16"/>
        </w:rPr>
        <w:t>Limited Pension Plan Reporting</w:t>
      </w:r>
      <w:r w:rsidRPr="00AE1ECB">
        <w:rPr>
          <w:rFonts w:ascii="Helvetica" w:hAnsi="Helvetica" w:cs="Helvetica"/>
          <w:color w:val="000000"/>
          <w:sz w:val="16"/>
          <w:szCs w:val="16"/>
        </w:rPr>
        <w:t>.</w:t>
      </w:r>
    </w:p>
    <w:p w:rsidRPr="00AE1ECB" w:rsidR="008D4C81" w:rsidP="0076545E" w:rsidRDefault="008D4C81" w14:paraId="244C7E15" w14:textId="77777777">
      <w:pPr>
        <w:tabs>
          <w:tab w:val="clear" w:pos="432"/>
        </w:tabs>
        <w:spacing w:before="60" w:line="240" w:lineRule="auto"/>
        <w:ind w:firstLine="0"/>
        <w:rPr>
          <w:rFonts w:ascii="Helvetica" w:hAnsi="Helvetica" w:cs="Helvetica"/>
          <w:color w:val="000000"/>
          <w:sz w:val="16"/>
          <w:szCs w:val="16"/>
        </w:rPr>
      </w:pPr>
      <w:proofErr w:type="gramStart"/>
      <w:r w:rsidRPr="00AE1ECB">
        <w:rPr>
          <w:rFonts w:ascii="Helvetica" w:hAnsi="Helvetica" w:cs="Helvetica"/>
          <w:color w:val="000000"/>
          <w:sz w:val="16"/>
          <w:szCs w:val="16"/>
          <w:vertAlign w:val="superscript"/>
        </w:rPr>
        <w:t>2</w:t>
      </w:r>
      <w:r w:rsidRPr="00AE1ECB">
        <w:rPr>
          <w:rFonts w:ascii="Helvetica" w:hAnsi="Helvetica" w:cs="Helvetica"/>
          <w:color w:val="000000"/>
          <w:sz w:val="16"/>
          <w:szCs w:val="16"/>
        </w:rPr>
        <w:t xml:space="preserve">  Pension</w:t>
      </w:r>
      <w:proofErr w:type="gramEnd"/>
      <w:r w:rsidRPr="00AE1ECB">
        <w:rPr>
          <w:rFonts w:ascii="Helvetica" w:hAnsi="Helvetica" w:cs="Helvetica"/>
          <w:color w:val="000000"/>
          <w:sz w:val="16"/>
          <w:szCs w:val="16"/>
        </w:rPr>
        <w:t xml:space="preserve"> plans and welfare plans with fewer than 100 participants at the beginning of the plan year that are not exempt from filing an annual return/report may be eligible to file the Form 5500-SF, a simplified report. In addition to the limitation on the number of participants, a Form 5500-SF may only be filed for a plan that is exempt from the requirement that the plan’s books and records be audited by an independent qualified public accountant (but not by reason of enhanced bonding), has 100 percent of its assets invested in certain secure investments with a readily determinable fair market value, holds no employer securities, and is not a multiemployer plan. See </w:t>
      </w:r>
      <w:r w:rsidRPr="00AE1ECB">
        <w:rPr>
          <w:rFonts w:ascii="Helvetica" w:hAnsi="Helvetica" w:cs="Helvetica"/>
          <w:i/>
          <w:color w:val="000000"/>
          <w:sz w:val="16"/>
          <w:szCs w:val="16"/>
        </w:rPr>
        <w:t>Who Must File</w:t>
      </w:r>
      <w:r w:rsidRPr="00AE1ECB">
        <w:rPr>
          <w:rFonts w:ascii="Helvetica" w:hAnsi="Helvetica" w:cs="Helvetica"/>
          <w:color w:val="000000"/>
          <w:sz w:val="16"/>
          <w:szCs w:val="16"/>
        </w:rPr>
        <w:t>.</w:t>
      </w:r>
    </w:p>
    <w:p w:rsidRPr="00AE1ECB" w:rsidR="008D4C81" w:rsidP="0076545E" w:rsidRDefault="008D4C81" w14:paraId="244C7E16" w14:textId="77777777">
      <w:pPr>
        <w:tabs>
          <w:tab w:val="clear" w:pos="432"/>
        </w:tabs>
        <w:spacing w:before="60" w:line="240" w:lineRule="auto"/>
        <w:ind w:firstLine="0"/>
        <w:rPr>
          <w:rFonts w:ascii="Helvetica" w:hAnsi="Helvetica" w:cs="Helvetica"/>
          <w:bCs/>
          <w:color w:val="000000"/>
          <w:sz w:val="16"/>
          <w:szCs w:val="16"/>
        </w:rPr>
      </w:pPr>
      <w:proofErr w:type="gramStart"/>
      <w:r w:rsidRPr="00AE1ECB">
        <w:rPr>
          <w:rFonts w:ascii="Helvetica" w:hAnsi="Helvetica" w:cs="Helvetica"/>
          <w:color w:val="000000"/>
          <w:sz w:val="16"/>
          <w:szCs w:val="16"/>
          <w:vertAlign w:val="superscript"/>
        </w:rPr>
        <w:t>3</w:t>
      </w:r>
      <w:r w:rsidRPr="00AE1ECB">
        <w:rPr>
          <w:rFonts w:ascii="Helvetica" w:hAnsi="Helvetica" w:cs="Helvetica"/>
          <w:color w:val="000000"/>
          <w:sz w:val="16"/>
          <w:szCs w:val="16"/>
        </w:rPr>
        <w:t xml:space="preserve">  Unfunded</w:t>
      </w:r>
      <w:proofErr w:type="gramEnd"/>
      <w:r w:rsidRPr="00AE1ECB">
        <w:rPr>
          <w:rFonts w:ascii="Helvetica" w:hAnsi="Helvetica" w:cs="Helvetica"/>
          <w:color w:val="000000"/>
          <w:sz w:val="16"/>
          <w:szCs w:val="16"/>
        </w:rPr>
        <w:t xml:space="preserve">, fully insured, or combination unfunded/fully insured welfare plans covering fewer than 100 participants at the beginning of the plan year that meet the requirements of 29 CFR 2520.104-20 are exempt from filing an annual report. See </w:t>
      </w:r>
      <w:r w:rsidRPr="00AE1ECB">
        <w:rPr>
          <w:rFonts w:ascii="Helvetica" w:hAnsi="Helvetica" w:cs="Helvetica"/>
          <w:i/>
          <w:color w:val="000000"/>
          <w:sz w:val="16"/>
          <w:szCs w:val="16"/>
        </w:rPr>
        <w:t>Who Must File</w:t>
      </w:r>
      <w:r w:rsidRPr="00AE1ECB">
        <w:rPr>
          <w:rFonts w:ascii="Helvetica" w:hAnsi="Helvetica" w:cs="Helvetica"/>
          <w:color w:val="000000"/>
          <w:sz w:val="16"/>
          <w:szCs w:val="16"/>
        </w:rPr>
        <w:t xml:space="preserve">. Such a plan with 100 or more participants must file an annual </w:t>
      </w:r>
      <w:proofErr w:type="gramStart"/>
      <w:r w:rsidRPr="00AE1ECB">
        <w:rPr>
          <w:rFonts w:ascii="Helvetica" w:hAnsi="Helvetica" w:cs="Helvetica"/>
          <w:color w:val="000000"/>
          <w:sz w:val="16"/>
          <w:szCs w:val="16"/>
        </w:rPr>
        <w:t>report, but</w:t>
      </w:r>
      <w:proofErr w:type="gramEnd"/>
      <w:r w:rsidRPr="00AE1ECB">
        <w:rPr>
          <w:rFonts w:ascii="Helvetica" w:hAnsi="Helvetica" w:cs="Helvetica"/>
          <w:color w:val="000000"/>
          <w:sz w:val="16"/>
          <w:szCs w:val="16"/>
        </w:rPr>
        <w:t xml:space="preserve"> is exempt under 29 CFR 2520.104-44 from the accountant’s report requirement and completing Schedule H, but MUST complete Schedule G, Part III, to report any nonexempt transactions. See </w:t>
      </w:r>
      <w:r w:rsidRPr="00AE1ECB">
        <w:rPr>
          <w:rFonts w:ascii="Helvetica" w:hAnsi="Helvetica" w:cs="Helvetica"/>
          <w:i/>
          <w:color w:val="000000"/>
          <w:sz w:val="16"/>
          <w:szCs w:val="16"/>
        </w:rPr>
        <w:t xml:space="preserve">What </w:t>
      </w:r>
      <w:proofErr w:type="gramStart"/>
      <w:r w:rsidRPr="00AE1ECB">
        <w:rPr>
          <w:rFonts w:ascii="Helvetica" w:hAnsi="Helvetica" w:cs="Helvetica"/>
          <w:i/>
          <w:color w:val="000000"/>
          <w:sz w:val="16"/>
          <w:szCs w:val="16"/>
        </w:rPr>
        <w:t>To</w:t>
      </w:r>
      <w:proofErr w:type="gramEnd"/>
      <w:r w:rsidRPr="00AE1ECB">
        <w:rPr>
          <w:rFonts w:ascii="Helvetica" w:hAnsi="Helvetica" w:cs="Helvetica"/>
          <w:i/>
          <w:color w:val="000000"/>
          <w:sz w:val="16"/>
          <w:szCs w:val="16"/>
        </w:rPr>
        <w:t xml:space="preserve"> File</w:t>
      </w:r>
      <w:r w:rsidRPr="00AE1ECB">
        <w:rPr>
          <w:rFonts w:ascii="Helvetica" w:hAnsi="Helvetica" w:cs="Helvetica"/>
          <w:color w:val="000000"/>
          <w:sz w:val="16"/>
          <w:szCs w:val="16"/>
        </w:rPr>
        <w:t>.</w:t>
      </w:r>
      <w:r w:rsidRPr="00AE1ECB" w:rsidR="00FA73E2">
        <w:rPr>
          <w:rFonts w:ascii="Helvetica" w:hAnsi="Helvetica" w:cs="Helvetica"/>
          <w:color w:val="000000"/>
          <w:sz w:val="16"/>
          <w:szCs w:val="16"/>
        </w:rPr>
        <w:t xml:space="preserve"> </w:t>
      </w:r>
      <w:r w:rsidRPr="00AE1ECB" w:rsidR="0025120E">
        <w:rPr>
          <w:rFonts w:ascii="Helvetica" w:hAnsi="Helvetica" w:cs="Helvetica"/>
          <w:bCs/>
          <w:color w:val="000000"/>
          <w:sz w:val="16"/>
          <w:szCs w:val="16"/>
        </w:rPr>
        <w:t xml:space="preserve">All </w:t>
      </w:r>
      <w:r w:rsidRPr="00AE1ECB" w:rsidR="00084EF1">
        <w:rPr>
          <w:rFonts w:ascii="Helvetica" w:hAnsi="Helvetica" w:cs="Helvetica"/>
          <w:bCs/>
          <w:color w:val="000000"/>
          <w:sz w:val="16"/>
          <w:szCs w:val="16"/>
        </w:rPr>
        <w:t>Plans required to file Form M-1 (</w:t>
      </w:r>
      <w:r w:rsidRPr="00AE1ECB" w:rsidR="0025120E">
        <w:rPr>
          <w:rFonts w:ascii="Helvetica" w:hAnsi="Helvetica" w:cs="Helvetica"/>
          <w:bCs/>
          <w:i/>
          <w:color w:val="000000"/>
          <w:sz w:val="16"/>
          <w:szCs w:val="16"/>
        </w:rPr>
        <w:t>Report for Multiple</w:t>
      </w:r>
      <w:r w:rsidR="00A52247">
        <w:rPr>
          <w:rFonts w:ascii="Helvetica" w:hAnsi="Helvetica" w:cs="Helvetica"/>
          <w:bCs/>
          <w:i/>
          <w:color w:val="000000"/>
          <w:sz w:val="16"/>
          <w:szCs w:val="16"/>
        </w:rPr>
        <w:t>-</w:t>
      </w:r>
      <w:r w:rsidRPr="00AE1ECB" w:rsidR="0025120E">
        <w:rPr>
          <w:rFonts w:ascii="Helvetica" w:hAnsi="Helvetica" w:cs="Helvetica"/>
          <w:bCs/>
          <w:i/>
          <w:color w:val="000000"/>
          <w:sz w:val="16"/>
          <w:szCs w:val="16"/>
        </w:rPr>
        <w:t>Employer Welfare Arrangements (MEWAs) and Certain Entities Claiming Exception (ECEs</w:t>
      </w:r>
      <w:r w:rsidRPr="00AE1ECB" w:rsidR="00084EF1">
        <w:rPr>
          <w:rFonts w:ascii="Helvetica" w:hAnsi="Helvetica" w:cs="Helvetica"/>
          <w:bCs/>
          <w:i/>
          <w:color w:val="000000"/>
          <w:sz w:val="16"/>
          <w:szCs w:val="16"/>
        </w:rPr>
        <w:t>)</w:t>
      </w:r>
      <w:r w:rsidRPr="00AE1ECB" w:rsidR="0025120E">
        <w:rPr>
          <w:rFonts w:ascii="Helvetica" w:hAnsi="Helvetica" w:cs="Helvetica"/>
          <w:bCs/>
          <w:i/>
          <w:color w:val="000000"/>
          <w:sz w:val="16"/>
          <w:szCs w:val="16"/>
        </w:rPr>
        <w:t>)</w:t>
      </w:r>
      <w:r w:rsidRPr="00AE1ECB" w:rsidR="0025120E">
        <w:rPr>
          <w:rFonts w:ascii="Helvetica" w:hAnsi="Helvetica" w:cs="Helvetica"/>
          <w:bCs/>
          <w:color w:val="000000"/>
          <w:sz w:val="16"/>
          <w:szCs w:val="16"/>
        </w:rPr>
        <w:t xml:space="preserve"> must file a Form 5500 regardless </w:t>
      </w:r>
      <w:r w:rsidRPr="00AE1ECB" w:rsidR="00084EF1">
        <w:rPr>
          <w:rFonts w:ascii="Helvetica" w:hAnsi="Helvetica" w:cs="Helvetica"/>
          <w:bCs/>
          <w:color w:val="000000"/>
          <w:sz w:val="16"/>
          <w:szCs w:val="16"/>
        </w:rPr>
        <w:t>of plan size or type of funding.</w:t>
      </w:r>
      <w:r w:rsidRPr="00AE1ECB" w:rsidR="0025120E">
        <w:rPr>
          <w:rFonts w:ascii="Helvetica" w:hAnsi="Helvetica" w:cs="Helvetica"/>
          <w:bCs/>
          <w:color w:val="000000"/>
          <w:sz w:val="16"/>
          <w:szCs w:val="16"/>
        </w:rPr>
        <w:t xml:space="preserve"> </w:t>
      </w:r>
    </w:p>
    <w:p w:rsidRPr="00AE1ECB" w:rsidR="00B00C39" w:rsidP="0076545E" w:rsidRDefault="00B00C39" w14:paraId="244C7E17" w14:textId="77777777">
      <w:pPr>
        <w:tabs>
          <w:tab w:val="clear" w:pos="432"/>
        </w:tabs>
        <w:spacing w:before="60" w:line="72" w:lineRule="auto"/>
        <w:ind w:firstLine="0"/>
        <w:rPr>
          <w:rFonts w:ascii="Helvetica" w:hAnsi="Helvetica" w:cs="Helvetica"/>
          <w:color w:val="000000"/>
          <w:sz w:val="16"/>
          <w:szCs w:val="16"/>
        </w:rPr>
      </w:pPr>
    </w:p>
    <w:p w:rsidRPr="00AE1ECB" w:rsidR="008D4C81" w:rsidP="0076545E" w:rsidRDefault="008D4C81" w14:paraId="244C7E18" w14:textId="77777777">
      <w:pPr>
        <w:tabs>
          <w:tab w:val="clear" w:pos="432"/>
        </w:tabs>
        <w:spacing w:before="60" w:line="240" w:lineRule="auto"/>
        <w:ind w:firstLine="0"/>
        <w:rPr>
          <w:rFonts w:ascii="Helvetica" w:hAnsi="Helvetica" w:cs="Helvetica"/>
          <w:color w:val="000000"/>
          <w:sz w:val="16"/>
          <w:szCs w:val="16"/>
        </w:rPr>
      </w:pPr>
      <w:proofErr w:type="gramStart"/>
      <w:r w:rsidRPr="00AE1ECB">
        <w:rPr>
          <w:rFonts w:ascii="Helvetica" w:hAnsi="Helvetica" w:cs="Helvetica"/>
          <w:color w:val="000000"/>
          <w:sz w:val="16"/>
          <w:szCs w:val="16"/>
          <w:vertAlign w:val="superscript"/>
        </w:rPr>
        <w:t>4</w:t>
      </w:r>
      <w:r w:rsidRPr="00AE1ECB">
        <w:rPr>
          <w:rFonts w:ascii="Helvetica" w:hAnsi="Helvetica" w:cs="Helvetica"/>
          <w:color w:val="000000"/>
          <w:sz w:val="16"/>
          <w:szCs w:val="16"/>
        </w:rPr>
        <w:t xml:space="preserve">  Do</w:t>
      </w:r>
      <w:proofErr w:type="gramEnd"/>
      <w:r w:rsidRPr="00AE1ECB">
        <w:rPr>
          <w:rFonts w:ascii="Helvetica" w:hAnsi="Helvetica" w:cs="Helvetica"/>
          <w:color w:val="000000"/>
          <w:sz w:val="16"/>
          <w:szCs w:val="16"/>
        </w:rPr>
        <w:t xml:space="preserve"> not complete if filing the Form 5500-SF instead of the Form 5500.</w:t>
      </w:r>
    </w:p>
    <w:p w:rsidRPr="00AE1ECB" w:rsidR="000E4244" w:rsidP="0076545E" w:rsidRDefault="000E4244" w14:paraId="244C7E19" w14:textId="77777777">
      <w:pPr>
        <w:tabs>
          <w:tab w:val="clear" w:pos="432"/>
        </w:tabs>
        <w:spacing w:before="60" w:line="120" w:lineRule="auto"/>
        <w:ind w:firstLine="0"/>
        <w:rPr>
          <w:rFonts w:ascii="Helvetica" w:hAnsi="Helvetica" w:cs="Helvetica"/>
          <w:color w:val="000000"/>
          <w:sz w:val="16"/>
          <w:szCs w:val="16"/>
        </w:rPr>
      </w:pPr>
    </w:p>
    <w:p w:rsidRPr="00AE1ECB" w:rsidR="008D4C81" w:rsidP="0076545E" w:rsidRDefault="008D4C81" w14:paraId="244C7E1A" w14:textId="77777777">
      <w:pPr>
        <w:tabs>
          <w:tab w:val="clear" w:pos="432"/>
        </w:tabs>
        <w:spacing w:before="60" w:line="240" w:lineRule="auto"/>
        <w:ind w:firstLine="0"/>
        <w:rPr>
          <w:rFonts w:ascii="Helvetica" w:hAnsi="Helvetica" w:cs="Helvetica"/>
          <w:color w:val="000000"/>
          <w:sz w:val="16"/>
          <w:szCs w:val="16"/>
        </w:rPr>
      </w:pPr>
      <w:proofErr w:type="gramStart"/>
      <w:r w:rsidRPr="00AE1ECB">
        <w:rPr>
          <w:rFonts w:ascii="Helvetica" w:hAnsi="Helvetica" w:cs="Helvetica"/>
          <w:color w:val="000000"/>
          <w:sz w:val="16"/>
          <w:szCs w:val="16"/>
          <w:vertAlign w:val="superscript"/>
        </w:rPr>
        <w:t>5</w:t>
      </w:r>
      <w:r w:rsidRPr="00AE1ECB">
        <w:rPr>
          <w:rFonts w:ascii="Helvetica" w:hAnsi="Helvetica" w:cs="Helvetica"/>
          <w:color w:val="000000"/>
          <w:sz w:val="16"/>
          <w:szCs w:val="16"/>
        </w:rPr>
        <w:t xml:space="preserve">  Schedules</w:t>
      </w:r>
      <w:proofErr w:type="gramEnd"/>
      <w:r w:rsidRPr="00AE1ECB">
        <w:rPr>
          <w:rFonts w:ascii="Helvetica" w:hAnsi="Helvetica" w:cs="Helvetica"/>
          <w:color w:val="000000"/>
          <w:sz w:val="16"/>
          <w:szCs w:val="16"/>
        </w:rPr>
        <w:t xml:space="preserve"> of assets and reportable (5%) transactions also must be filed with the Form 5500 if Schedule H, line 4i or 4j is “Yes.”</w:t>
      </w:r>
    </w:p>
    <w:p w:rsidRPr="00AE1ECB" w:rsidR="000E4244" w:rsidP="0076545E" w:rsidRDefault="000E4244" w14:paraId="244C7E1B" w14:textId="77777777">
      <w:pPr>
        <w:tabs>
          <w:tab w:val="clear" w:pos="432"/>
        </w:tabs>
        <w:spacing w:before="60" w:line="120" w:lineRule="auto"/>
        <w:ind w:firstLine="0"/>
        <w:rPr>
          <w:rFonts w:ascii="Helvetica" w:hAnsi="Helvetica" w:cs="Helvetica"/>
          <w:color w:val="000000"/>
          <w:sz w:val="16"/>
          <w:szCs w:val="16"/>
        </w:rPr>
      </w:pPr>
    </w:p>
    <w:p w:rsidRPr="00AE1ECB" w:rsidR="008D4C81" w:rsidP="0076545E" w:rsidRDefault="008D4C81" w14:paraId="244C7E1C" w14:textId="77777777">
      <w:pPr>
        <w:tabs>
          <w:tab w:val="clear" w:pos="432"/>
        </w:tabs>
        <w:spacing w:before="60" w:line="240" w:lineRule="auto"/>
        <w:ind w:firstLine="0"/>
        <w:rPr>
          <w:rFonts w:ascii="Helvetica" w:hAnsi="Helvetica" w:cs="Helvetica"/>
          <w:color w:val="000000"/>
          <w:sz w:val="16"/>
          <w:szCs w:val="16"/>
        </w:rPr>
      </w:pPr>
      <w:proofErr w:type="gramStart"/>
      <w:r w:rsidRPr="00AE1ECB">
        <w:rPr>
          <w:rFonts w:ascii="Helvetica" w:hAnsi="Helvetica" w:cs="Helvetica"/>
          <w:color w:val="000000"/>
          <w:sz w:val="16"/>
          <w:szCs w:val="16"/>
          <w:vertAlign w:val="superscript"/>
        </w:rPr>
        <w:t>6</w:t>
      </w:r>
      <w:r w:rsidRPr="00AE1ECB">
        <w:rPr>
          <w:rFonts w:ascii="Helvetica" w:hAnsi="Helvetica" w:cs="Helvetica"/>
          <w:color w:val="000000"/>
          <w:sz w:val="16"/>
          <w:szCs w:val="16"/>
        </w:rPr>
        <w:t xml:space="preserve">  Money</w:t>
      </w:r>
      <w:proofErr w:type="gramEnd"/>
      <w:r w:rsidRPr="00AE1ECB">
        <w:rPr>
          <w:rFonts w:ascii="Helvetica" w:hAnsi="Helvetica" w:cs="Helvetica"/>
          <w:color w:val="000000"/>
          <w:sz w:val="16"/>
          <w:szCs w:val="16"/>
        </w:rPr>
        <w:t xml:space="preserve"> purchase defined contribution plans that are amortizing a funding waiver are required to complete lines 3, 9, and 10 of the Schedule MB in accordance with the instructions. Also see instructions for line 5 of Schedule R and line 12a of Form 5500-SF.</w:t>
      </w:r>
    </w:p>
    <w:p w:rsidRPr="00AE1ECB" w:rsidR="000E4244" w:rsidP="0076545E" w:rsidRDefault="000E4244" w14:paraId="244C7E1D" w14:textId="77777777">
      <w:pPr>
        <w:tabs>
          <w:tab w:val="clear" w:pos="432"/>
        </w:tabs>
        <w:spacing w:before="60" w:line="120" w:lineRule="auto"/>
        <w:ind w:firstLine="0"/>
        <w:rPr>
          <w:rFonts w:ascii="Helvetica" w:hAnsi="Helvetica" w:cs="Helvetica"/>
          <w:color w:val="000000"/>
          <w:sz w:val="16"/>
          <w:szCs w:val="16"/>
        </w:rPr>
      </w:pPr>
    </w:p>
    <w:p w:rsidRPr="00AE1ECB" w:rsidR="008D4C81" w:rsidP="0076545E" w:rsidRDefault="008D4C81" w14:paraId="244C7E1E" w14:textId="77777777">
      <w:pPr>
        <w:tabs>
          <w:tab w:val="clear" w:pos="432"/>
        </w:tabs>
        <w:spacing w:before="60" w:line="240" w:lineRule="auto"/>
        <w:ind w:firstLine="0"/>
        <w:rPr>
          <w:rFonts w:ascii="Helvetica" w:hAnsi="Helvetica" w:cs="Helvetica"/>
          <w:color w:val="000000"/>
          <w:sz w:val="18"/>
          <w:szCs w:val="18"/>
        </w:rPr>
      </w:pPr>
      <w:proofErr w:type="gramStart"/>
      <w:r w:rsidRPr="00AE1ECB">
        <w:rPr>
          <w:rFonts w:ascii="Helvetica" w:hAnsi="Helvetica" w:cs="Helvetica"/>
          <w:color w:val="000000"/>
          <w:sz w:val="16"/>
          <w:szCs w:val="16"/>
          <w:vertAlign w:val="superscript"/>
        </w:rPr>
        <w:t>7</w:t>
      </w:r>
      <w:r w:rsidRPr="00AE1ECB">
        <w:rPr>
          <w:rFonts w:ascii="Helvetica" w:hAnsi="Helvetica" w:cs="Helvetica"/>
          <w:color w:val="000000"/>
          <w:sz w:val="16"/>
          <w:szCs w:val="16"/>
        </w:rPr>
        <w:t xml:space="preserve">  </w:t>
      </w:r>
      <w:r w:rsidRPr="00790274" w:rsidR="00790274">
        <w:rPr>
          <w:rFonts w:ascii="Helvetica" w:hAnsi="Helvetica" w:cs="Helvetica"/>
          <w:color w:val="000000"/>
          <w:sz w:val="16"/>
          <w:szCs w:val="16"/>
        </w:rPr>
        <w:t>Schedule</w:t>
      </w:r>
      <w:proofErr w:type="gramEnd"/>
      <w:r w:rsidRPr="00790274" w:rsidR="00790274">
        <w:rPr>
          <w:rFonts w:ascii="Helvetica" w:hAnsi="Helvetica" w:cs="Helvetica"/>
          <w:color w:val="000000"/>
          <w:sz w:val="16"/>
          <w:szCs w:val="16"/>
        </w:rPr>
        <w:t xml:space="preserve"> R should not be completed when the Form 5500 </w:t>
      </w:r>
      <w:r w:rsidR="009F67D9">
        <w:rPr>
          <w:rFonts w:ascii="Helvetica" w:hAnsi="Helvetica" w:cs="Helvetica"/>
          <w:color w:val="000000"/>
          <w:sz w:val="16"/>
          <w:szCs w:val="16"/>
        </w:rPr>
        <w:t>A</w:t>
      </w:r>
      <w:r w:rsidRPr="00790274" w:rsidR="00790274">
        <w:rPr>
          <w:rFonts w:ascii="Helvetica" w:hAnsi="Helvetica" w:cs="Helvetica"/>
          <w:color w:val="000000"/>
          <w:sz w:val="16"/>
          <w:szCs w:val="16"/>
        </w:rPr>
        <w:t xml:space="preserve">nnual </w:t>
      </w:r>
      <w:r w:rsidR="009F67D9">
        <w:rPr>
          <w:rFonts w:ascii="Helvetica" w:hAnsi="Helvetica" w:cs="Helvetica"/>
          <w:color w:val="000000"/>
          <w:sz w:val="16"/>
          <w:szCs w:val="16"/>
        </w:rPr>
        <w:t>R</w:t>
      </w:r>
      <w:r w:rsidRPr="00790274" w:rsidR="00790274">
        <w:rPr>
          <w:rFonts w:ascii="Helvetica" w:hAnsi="Helvetica" w:cs="Helvetica"/>
          <w:color w:val="000000"/>
          <w:sz w:val="16"/>
          <w:szCs w:val="16"/>
        </w:rPr>
        <w:t>eturn/</w:t>
      </w:r>
      <w:r w:rsidR="009F67D9">
        <w:rPr>
          <w:rFonts w:ascii="Helvetica" w:hAnsi="Helvetica" w:cs="Helvetica"/>
          <w:color w:val="000000"/>
          <w:sz w:val="16"/>
          <w:szCs w:val="16"/>
        </w:rPr>
        <w:t>R</w:t>
      </w:r>
      <w:r w:rsidRPr="00790274" w:rsidR="00790274">
        <w:rPr>
          <w:rFonts w:ascii="Helvetica" w:hAnsi="Helvetica" w:cs="Helvetica"/>
          <w:color w:val="000000"/>
          <w:sz w:val="16"/>
          <w:szCs w:val="16"/>
        </w:rPr>
        <w:t>eport is filed for a pension plan that uses, as the sole funding vehicle for providing benefits, individual retirement accounts or annuities (as described in Code section 408). See the Form 5500 instructions for Limited Pension Plan Reporting for more information.</w:t>
      </w:r>
      <w:r w:rsidRPr="00790274" w:rsidDel="00790274" w:rsidR="00790274">
        <w:rPr>
          <w:rFonts w:ascii="Helvetica" w:hAnsi="Helvetica" w:cs="Helvetica"/>
          <w:color w:val="000000"/>
          <w:sz w:val="16"/>
          <w:szCs w:val="16"/>
        </w:rPr>
        <w:t xml:space="preserve"> </w:t>
      </w:r>
    </w:p>
    <w:p w:rsidRPr="00AE1ECB" w:rsidR="008D4C81" w:rsidP="0076545E" w:rsidRDefault="008D4C81" w14:paraId="244C7E1F" w14:textId="77777777">
      <w:pPr>
        <w:tabs>
          <w:tab w:val="clear" w:pos="432"/>
        </w:tabs>
        <w:spacing w:before="60" w:line="240" w:lineRule="auto"/>
        <w:ind w:firstLine="0"/>
        <w:rPr>
          <w:rFonts w:ascii="Helvetica" w:hAnsi="Helvetica" w:cs="Helvetica"/>
          <w:b/>
          <w:bCs/>
          <w:color w:val="000000"/>
          <w:sz w:val="32"/>
          <w:szCs w:val="32"/>
        </w:rPr>
        <w:sectPr w:rsidRPr="00AE1ECB" w:rsidR="008D4C81" w:rsidSect="00CE2C03">
          <w:endnotePr>
            <w:numFmt w:val="decimal"/>
          </w:endnotePr>
          <w:type w:val="continuous"/>
          <w:pgSz w:w="12240" w:h="15840" w:code="1"/>
          <w:pgMar w:top="1008" w:right="634" w:bottom="432" w:left="994" w:header="432" w:footer="432" w:gutter="0"/>
          <w:cols w:space="540" w:num="2"/>
          <w:titlePg/>
          <w:docGrid w:linePitch="326"/>
        </w:sectPr>
      </w:pPr>
    </w:p>
    <w:p w:rsidRPr="00104BAB" w:rsidR="008D4C81" w:rsidP="0076545E" w:rsidRDefault="008D4C81" w14:paraId="244C7E20" w14:textId="77777777">
      <w:pPr>
        <w:pBdr>
          <w:top w:val="single" w:color="auto" w:sz="24" w:space="1"/>
        </w:pBdr>
        <w:tabs>
          <w:tab w:val="clear" w:pos="432"/>
        </w:tabs>
        <w:spacing w:before="60" w:line="240" w:lineRule="auto"/>
        <w:ind w:firstLine="0"/>
        <w:rPr>
          <w:rFonts w:ascii="Helvetica" w:hAnsi="Helvetica" w:cs="Helvetica"/>
          <w:color w:val="000000"/>
          <w:sz w:val="26"/>
          <w:szCs w:val="26"/>
        </w:rPr>
      </w:pPr>
      <w:r w:rsidRPr="00104BAB">
        <w:rPr>
          <w:rFonts w:ascii="Helvetica" w:hAnsi="Helvetica" w:cs="Helvetica"/>
          <w:b/>
          <w:bCs/>
          <w:color w:val="000000"/>
          <w:sz w:val="26"/>
          <w:szCs w:val="26"/>
        </w:rPr>
        <w:lastRenderedPageBreak/>
        <w:t>Section</w:t>
      </w:r>
      <w:r w:rsidRPr="00104BAB">
        <w:rPr>
          <w:rFonts w:ascii="Helvetica" w:hAnsi="Helvetica" w:cs="Helvetica"/>
          <w:b/>
          <w:bCs/>
          <w:color w:val="000000"/>
          <w:spacing w:val="1"/>
          <w:sz w:val="26"/>
          <w:szCs w:val="26"/>
        </w:rPr>
        <w:t xml:space="preserve"> </w:t>
      </w:r>
      <w:r w:rsidRPr="00104BAB">
        <w:rPr>
          <w:rFonts w:ascii="Helvetica" w:hAnsi="Helvetica" w:cs="Helvetica"/>
          <w:b/>
          <w:bCs/>
          <w:color w:val="000000"/>
          <w:sz w:val="26"/>
          <w:szCs w:val="26"/>
        </w:rPr>
        <w:t>5:</w:t>
      </w:r>
      <w:r w:rsidRPr="00104BAB">
        <w:rPr>
          <w:rFonts w:ascii="Helvetica" w:hAnsi="Helvetica" w:cs="Helvetica"/>
          <w:b/>
          <w:bCs/>
          <w:color w:val="000000"/>
          <w:spacing w:val="1"/>
          <w:sz w:val="26"/>
          <w:szCs w:val="26"/>
        </w:rPr>
        <w:t xml:space="preserve"> </w:t>
      </w:r>
      <w:r w:rsidRPr="00104BAB">
        <w:rPr>
          <w:rFonts w:ascii="Helvetica" w:hAnsi="Helvetica" w:cs="Helvetica"/>
          <w:b/>
          <w:bCs/>
          <w:color w:val="000000"/>
          <w:sz w:val="26"/>
          <w:szCs w:val="26"/>
        </w:rPr>
        <w:t>Line-by-Line</w:t>
      </w:r>
      <w:r w:rsidR="002359A4">
        <w:rPr>
          <w:rFonts w:ascii="Helvetica" w:hAnsi="Helvetica" w:cs="Helvetica"/>
          <w:b/>
          <w:bCs/>
          <w:color w:val="000000"/>
          <w:sz w:val="26"/>
          <w:szCs w:val="26"/>
        </w:rPr>
        <w:t xml:space="preserve"> </w:t>
      </w:r>
    </w:p>
    <w:p w:rsidRPr="00104BAB" w:rsidR="008D4C81" w:rsidP="0076545E" w:rsidRDefault="008D4C81" w14:paraId="244C7E21" w14:textId="76979819">
      <w:pPr>
        <w:tabs>
          <w:tab w:val="clear" w:pos="432"/>
        </w:tabs>
        <w:spacing w:before="60" w:line="240" w:lineRule="auto"/>
        <w:ind w:firstLine="0"/>
        <w:rPr>
          <w:rFonts w:ascii="Helvetica" w:hAnsi="Helvetica" w:cs="Helvetica"/>
          <w:b/>
          <w:bCs/>
          <w:color w:val="000000"/>
          <w:sz w:val="26"/>
          <w:szCs w:val="26"/>
        </w:rPr>
      </w:pPr>
      <w:r w:rsidRPr="00104BAB">
        <w:rPr>
          <w:rFonts w:ascii="Helvetica" w:hAnsi="Helvetica" w:cs="Helvetica"/>
          <w:b/>
          <w:bCs/>
          <w:color w:val="000000"/>
          <w:sz w:val="26"/>
          <w:szCs w:val="26"/>
        </w:rPr>
        <w:t>Instructions</w:t>
      </w:r>
      <w:r w:rsidRPr="00104BAB">
        <w:rPr>
          <w:rFonts w:ascii="Helvetica" w:hAnsi="Helvetica" w:cs="Helvetica"/>
          <w:b/>
          <w:bCs/>
          <w:color w:val="000000"/>
          <w:spacing w:val="1"/>
          <w:sz w:val="26"/>
          <w:szCs w:val="26"/>
        </w:rPr>
        <w:t xml:space="preserve"> </w:t>
      </w:r>
      <w:r w:rsidRPr="00104BAB">
        <w:rPr>
          <w:rFonts w:ascii="Helvetica" w:hAnsi="Helvetica" w:cs="Helvetica"/>
          <w:b/>
          <w:bCs/>
          <w:color w:val="000000"/>
          <w:sz w:val="26"/>
          <w:szCs w:val="26"/>
        </w:rPr>
        <w:t>for</w:t>
      </w:r>
      <w:r w:rsidRPr="00104BAB">
        <w:rPr>
          <w:rFonts w:ascii="Helvetica" w:hAnsi="Helvetica" w:cs="Helvetica"/>
          <w:b/>
          <w:bCs/>
          <w:color w:val="000000"/>
          <w:spacing w:val="1"/>
          <w:sz w:val="26"/>
          <w:szCs w:val="26"/>
        </w:rPr>
        <w:t xml:space="preserve"> </w:t>
      </w:r>
      <w:r w:rsidRPr="00104BAB">
        <w:rPr>
          <w:rFonts w:ascii="Helvetica" w:hAnsi="Helvetica" w:cs="Helvetica"/>
          <w:b/>
          <w:bCs/>
          <w:color w:val="000000"/>
          <w:sz w:val="26"/>
          <w:szCs w:val="26"/>
        </w:rPr>
        <w:t>the</w:t>
      </w:r>
      <w:r w:rsidRPr="00104BAB">
        <w:rPr>
          <w:rFonts w:ascii="Helvetica" w:hAnsi="Helvetica" w:cs="Helvetica"/>
          <w:b/>
          <w:bCs/>
          <w:color w:val="000000"/>
          <w:spacing w:val="1"/>
          <w:sz w:val="26"/>
          <w:szCs w:val="26"/>
        </w:rPr>
        <w:t xml:space="preserve"> </w:t>
      </w:r>
      <w:r w:rsidR="00BC6F5A">
        <w:rPr>
          <w:rFonts w:ascii="Helvetica" w:hAnsi="Helvetica" w:cs="Helvetica"/>
          <w:b/>
          <w:bCs/>
          <w:color w:val="000000"/>
          <w:sz w:val="26"/>
          <w:szCs w:val="26"/>
        </w:rPr>
        <w:t>202</w:t>
      </w:r>
      <w:r w:rsidR="00562E96">
        <w:rPr>
          <w:rFonts w:ascii="Helvetica" w:hAnsi="Helvetica" w:cs="Helvetica"/>
          <w:b/>
          <w:bCs/>
          <w:color w:val="000000"/>
          <w:sz w:val="26"/>
          <w:szCs w:val="26"/>
        </w:rPr>
        <w:t>1</w:t>
      </w:r>
    </w:p>
    <w:p w:rsidR="00B419B0" w:rsidP="00104BAB" w:rsidRDefault="008D4C81" w14:paraId="244C7E22" w14:textId="77777777">
      <w:pPr>
        <w:widowControl w:val="0"/>
        <w:autoSpaceDE w:val="0"/>
        <w:autoSpaceDN w:val="0"/>
        <w:adjustRightInd w:val="0"/>
        <w:spacing w:before="60" w:line="293" w:lineRule="exact"/>
        <w:ind w:firstLine="0"/>
        <w:rPr>
          <w:rFonts w:ascii="Helvetica" w:hAnsi="Helvetica" w:cs="Helvetica"/>
          <w:b/>
          <w:bCs/>
          <w:color w:val="000000"/>
          <w:sz w:val="22"/>
          <w:szCs w:val="22"/>
        </w:rPr>
      </w:pPr>
      <w:r w:rsidRPr="00104BAB">
        <w:rPr>
          <w:rFonts w:ascii="Helvetica" w:hAnsi="Helvetica" w:cs="Helvetica"/>
          <w:b/>
          <w:bCs/>
          <w:color w:val="000000"/>
          <w:sz w:val="26"/>
          <w:szCs w:val="26"/>
        </w:rPr>
        <w:t>Form</w:t>
      </w:r>
      <w:r w:rsidRPr="00104BAB">
        <w:rPr>
          <w:rFonts w:ascii="Helvetica" w:hAnsi="Helvetica" w:cs="Helvetica"/>
          <w:b/>
          <w:bCs/>
          <w:color w:val="000000"/>
          <w:spacing w:val="1"/>
          <w:sz w:val="26"/>
          <w:szCs w:val="26"/>
        </w:rPr>
        <w:t xml:space="preserve"> </w:t>
      </w:r>
      <w:r w:rsidRPr="00104BAB">
        <w:rPr>
          <w:rFonts w:ascii="Helvetica" w:hAnsi="Helvetica" w:cs="Helvetica"/>
          <w:b/>
          <w:bCs/>
          <w:color w:val="000000"/>
          <w:sz w:val="26"/>
          <w:szCs w:val="26"/>
        </w:rPr>
        <w:t>5500</w:t>
      </w:r>
      <w:r w:rsidRPr="00104BAB">
        <w:rPr>
          <w:rFonts w:ascii="Helvetica" w:hAnsi="Helvetica" w:cs="Helvetica"/>
          <w:b/>
          <w:bCs/>
          <w:color w:val="000000"/>
          <w:spacing w:val="1"/>
          <w:sz w:val="26"/>
          <w:szCs w:val="26"/>
        </w:rPr>
        <w:t xml:space="preserve"> </w:t>
      </w:r>
      <w:r w:rsidRPr="00104BAB">
        <w:rPr>
          <w:rFonts w:ascii="Helvetica" w:hAnsi="Helvetica" w:cs="Helvetica"/>
          <w:b/>
          <w:bCs/>
          <w:color w:val="000000"/>
          <w:sz w:val="26"/>
          <w:szCs w:val="26"/>
        </w:rPr>
        <w:t>and</w:t>
      </w:r>
      <w:r w:rsidRPr="00104BAB">
        <w:rPr>
          <w:rFonts w:ascii="Helvetica" w:hAnsi="Helvetica" w:cs="Helvetica"/>
          <w:b/>
          <w:bCs/>
          <w:color w:val="000000"/>
          <w:spacing w:val="1"/>
          <w:sz w:val="26"/>
          <w:szCs w:val="26"/>
        </w:rPr>
        <w:t xml:space="preserve"> </w:t>
      </w:r>
      <w:r w:rsidRPr="00104BAB">
        <w:rPr>
          <w:rFonts w:ascii="Helvetica" w:hAnsi="Helvetica" w:cs="Helvetica"/>
          <w:b/>
          <w:bCs/>
          <w:color w:val="000000"/>
          <w:sz w:val="26"/>
          <w:szCs w:val="26"/>
        </w:rPr>
        <w:t>Schedules</w:t>
      </w:r>
    </w:p>
    <w:p w:rsidRPr="00AE1ECB" w:rsidR="008D4C81" w:rsidP="00104BAB" w:rsidRDefault="008D4C81" w14:paraId="244C7E23" w14:textId="77777777">
      <w:pPr>
        <w:widowControl w:val="0"/>
        <w:autoSpaceDE w:val="0"/>
        <w:autoSpaceDN w:val="0"/>
        <w:adjustRightInd w:val="0"/>
        <w:spacing w:before="60" w:line="293" w:lineRule="exact"/>
        <w:ind w:firstLine="0"/>
        <w:rPr>
          <w:rFonts w:ascii="Helvetica" w:hAnsi="Helvetica" w:cs="Helvetica"/>
          <w:color w:val="000000"/>
          <w:sz w:val="22"/>
          <w:szCs w:val="22"/>
        </w:rPr>
      </w:pPr>
      <w:r w:rsidRPr="00AE1ECB">
        <w:rPr>
          <w:rFonts w:ascii="Helvetica" w:hAnsi="Helvetica" w:cs="Helvetica"/>
          <w:b/>
          <w:bCs/>
          <w:color w:val="000000"/>
          <w:sz w:val="22"/>
          <w:szCs w:val="22"/>
        </w:rPr>
        <w:t xml:space="preserve">Part I </w:t>
      </w:r>
      <w:r w:rsidRPr="00AE1ECB" w:rsidR="005B277C">
        <w:rPr>
          <w:rFonts w:ascii="Helvetica" w:hAnsi="Helvetica" w:cs="NCLAH N+ Helvetica"/>
          <w:b/>
          <w:bCs/>
          <w:sz w:val="22"/>
          <w:szCs w:val="22"/>
        </w:rPr>
        <w:t xml:space="preserve">– </w:t>
      </w:r>
      <w:r w:rsidRPr="00AE1ECB">
        <w:rPr>
          <w:rFonts w:ascii="Helvetica" w:hAnsi="Helvetica" w:cs="Helvetica"/>
          <w:b/>
          <w:bCs/>
          <w:color w:val="000000"/>
          <w:sz w:val="22"/>
          <w:szCs w:val="22"/>
        </w:rPr>
        <w:t>Annual Return/Report Identification Information</w:t>
      </w:r>
    </w:p>
    <w:p w:rsidRPr="00AE1ECB" w:rsidR="008D4C81" w:rsidP="0063377C" w:rsidRDefault="008D4C81" w14:paraId="244C7E24" w14:textId="7F567E98">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color w:val="000000"/>
          <w:sz w:val="18"/>
          <w:szCs w:val="18"/>
        </w:rPr>
        <w:t xml:space="preserve">File the </w:t>
      </w:r>
      <w:r w:rsidR="00BC6F5A">
        <w:rPr>
          <w:rFonts w:ascii="Helvetica" w:hAnsi="Helvetica" w:cs="Helvetica"/>
          <w:color w:val="000000"/>
          <w:sz w:val="18"/>
          <w:szCs w:val="18"/>
        </w:rPr>
        <w:t>202</w:t>
      </w:r>
      <w:r w:rsidR="00562E96">
        <w:rPr>
          <w:rFonts w:ascii="Helvetica" w:hAnsi="Helvetica" w:cs="Helvetica"/>
          <w:color w:val="000000"/>
          <w:sz w:val="18"/>
          <w:szCs w:val="18"/>
        </w:rPr>
        <w:t>1</w:t>
      </w:r>
      <w:r w:rsidRPr="00AE1ECB" w:rsidR="00E32F98">
        <w:rPr>
          <w:rFonts w:ascii="Helvetica" w:hAnsi="Helvetica" w:cs="Helvetica"/>
          <w:color w:val="000000"/>
          <w:sz w:val="18"/>
          <w:szCs w:val="18"/>
        </w:rPr>
        <w:t xml:space="preserve"> </w:t>
      </w:r>
      <w:r w:rsidRPr="00AE1ECB">
        <w:rPr>
          <w:rFonts w:ascii="Helvetica" w:hAnsi="Helvetica" w:cs="Helvetica"/>
          <w:color w:val="000000"/>
          <w:sz w:val="18"/>
          <w:szCs w:val="18"/>
        </w:rPr>
        <w:t xml:space="preserve">Form 5500 </w:t>
      </w:r>
      <w:r w:rsidR="009F67D9">
        <w:rPr>
          <w:rFonts w:ascii="Helvetica" w:hAnsi="Helvetica" w:cs="Helvetica"/>
          <w:color w:val="000000"/>
          <w:sz w:val="18"/>
          <w:szCs w:val="18"/>
        </w:rPr>
        <w:t>A</w:t>
      </w:r>
      <w:r w:rsidRPr="00AE1ECB">
        <w:rPr>
          <w:rFonts w:ascii="Helvetica" w:hAnsi="Helvetica" w:cs="Helvetica"/>
          <w:color w:val="000000"/>
          <w:sz w:val="18"/>
          <w:szCs w:val="18"/>
        </w:rPr>
        <w:t xml:space="preserve">nnual </w:t>
      </w:r>
      <w:r w:rsidR="009F67D9">
        <w:rPr>
          <w:rFonts w:ascii="Helvetica" w:hAnsi="Helvetica" w:cs="Helvetica"/>
          <w:color w:val="000000"/>
          <w:sz w:val="18"/>
          <w:szCs w:val="18"/>
        </w:rPr>
        <w:t>R</w:t>
      </w:r>
      <w:r w:rsidRPr="00AE1ECB">
        <w:rPr>
          <w:rFonts w:ascii="Helvetica" w:hAnsi="Helvetica" w:cs="Helvetica"/>
          <w:color w:val="000000"/>
          <w:sz w:val="18"/>
          <w:szCs w:val="18"/>
        </w:rPr>
        <w:t>eturn/</w:t>
      </w:r>
      <w:r w:rsidR="009F67D9">
        <w:rPr>
          <w:rFonts w:ascii="Helvetica" w:hAnsi="Helvetica" w:cs="Helvetica"/>
          <w:color w:val="000000"/>
          <w:sz w:val="18"/>
          <w:szCs w:val="18"/>
        </w:rPr>
        <w:t>R</w:t>
      </w:r>
      <w:r w:rsidRPr="00AE1ECB">
        <w:rPr>
          <w:rFonts w:ascii="Helvetica" w:hAnsi="Helvetica" w:cs="Helvetica"/>
          <w:color w:val="000000"/>
          <w:sz w:val="18"/>
          <w:szCs w:val="18"/>
        </w:rPr>
        <w:t xml:space="preserve">eport for a plan year that began in </w:t>
      </w:r>
      <w:r w:rsidR="00BC6F5A">
        <w:rPr>
          <w:rFonts w:ascii="Helvetica" w:hAnsi="Helvetica" w:cs="Helvetica"/>
          <w:color w:val="000000"/>
          <w:sz w:val="18"/>
          <w:szCs w:val="18"/>
        </w:rPr>
        <w:t>202</w:t>
      </w:r>
      <w:r w:rsidR="00562E96">
        <w:rPr>
          <w:rFonts w:ascii="Helvetica" w:hAnsi="Helvetica" w:cs="Helvetica"/>
          <w:color w:val="000000"/>
          <w:sz w:val="18"/>
          <w:szCs w:val="18"/>
        </w:rPr>
        <w:t>1</w:t>
      </w:r>
      <w:r w:rsidRPr="00AE1ECB" w:rsidR="00E32F98">
        <w:rPr>
          <w:rFonts w:ascii="Helvetica" w:hAnsi="Helvetica" w:cs="Helvetica"/>
          <w:color w:val="000000"/>
          <w:sz w:val="18"/>
          <w:szCs w:val="18"/>
        </w:rPr>
        <w:t xml:space="preserve"> </w:t>
      </w:r>
      <w:r w:rsidRPr="00AE1ECB">
        <w:rPr>
          <w:rFonts w:ascii="Helvetica" w:hAnsi="Helvetica" w:cs="Helvetica"/>
          <w:color w:val="000000"/>
          <w:sz w:val="18"/>
          <w:szCs w:val="18"/>
        </w:rPr>
        <w:t xml:space="preserve">or a DFE year that ended in </w:t>
      </w:r>
      <w:r w:rsidR="00BC6F5A">
        <w:rPr>
          <w:rFonts w:ascii="Helvetica" w:hAnsi="Helvetica" w:cs="Helvetica"/>
          <w:color w:val="000000"/>
          <w:sz w:val="18"/>
          <w:szCs w:val="18"/>
        </w:rPr>
        <w:t>202</w:t>
      </w:r>
      <w:r w:rsidR="00562E96">
        <w:rPr>
          <w:rFonts w:ascii="Helvetica" w:hAnsi="Helvetica" w:cs="Helvetica"/>
          <w:color w:val="000000"/>
          <w:sz w:val="18"/>
          <w:szCs w:val="18"/>
        </w:rPr>
        <w:t>1</w:t>
      </w:r>
      <w:r w:rsidRPr="00AE1ECB">
        <w:rPr>
          <w:rFonts w:ascii="Helvetica" w:hAnsi="Helvetica" w:cs="Helvetica"/>
          <w:color w:val="000000"/>
          <w:sz w:val="18"/>
          <w:szCs w:val="18"/>
        </w:rPr>
        <w:t xml:space="preserve">. </w:t>
      </w:r>
      <w:r w:rsidRPr="00AE1ECB" w:rsidR="00A416E4">
        <w:rPr>
          <w:rFonts w:ascii="Helvetica" w:hAnsi="Helvetica" w:cs="Helvetica"/>
          <w:color w:val="000000"/>
          <w:sz w:val="18"/>
          <w:szCs w:val="18"/>
        </w:rPr>
        <w:t>E</w:t>
      </w:r>
      <w:r w:rsidRPr="00AE1ECB">
        <w:rPr>
          <w:rFonts w:ascii="Helvetica" w:hAnsi="Helvetica" w:cs="Helvetica"/>
          <w:color w:val="000000"/>
          <w:sz w:val="18"/>
          <w:szCs w:val="18"/>
        </w:rPr>
        <w:t xml:space="preserve">nter the </w:t>
      </w:r>
      <w:r w:rsidRPr="00AE1ECB" w:rsidR="00667AD4">
        <w:rPr>
          <w:rFonts w:ascii="Helvetica" w:hAnsi="Helvetica" w:cs="Helvetica"/>
          <w:color w:val="000000"/>
          <w:sz w:val="18"/>
          <w:szCs w:val="18"/>
        </w:rPr>
        <w:t xml:space="preserve">beginning and ending </w:t>
      </w:r>
      <w:r w:rsidRPr="00AE1ECB">
        <w:rPr>
          <w:rFonts w:ascii="Helvetica" w:hAnsi="Helvetica" w:cs="Helvetica"/>
          <w:color w:val="000000"/>
          <w:sz w:val="18"/>
          <w:szCs w:val="18"/>
        </w:rPr>
        <w:t xml:space="preserve">dates in Part I. The </w:t>
      </w:r>
      <w:r w:rsidR="00BC6F5A">
        <w:rPr>
          <w:rFonts w:ascii="Helvetica" w:hAnsi="Helvetica" w:cs="Helvetica"/>
          <w:color w:val="000000"/>
          <w:sz w:val="18"/>
          <w:szCs w:val="18"/>
        </w:rPr>
        <w:t>202</w:t>
      </w:r>
      <w:r w:rsidR="00562E96">
        <w:rPr>
          <w:rFonts w:ascii="Helvetica" w:hAnsi="Helvetica" w:cs="Helvetica"/>
          <w:color w:val="000000"/>
          <w:sz w:val="18"/>
          <w:szCs w:val="18"/>
        </w:rPr>
        <w:t>1</w:t>
      </w:r>
      <w:r w:rsidRPr="00AE1ECB" w:rsidR="00E32F98">
        <w:rPr>
          <w:rFonts w:ascii="Helvetica" w:hAnsi="Helvetica" w:cs="Helvetica"/>
          <w:color w:val="000000"/>
          <w:sz w:val="18"/>
          <w:szCs w:val="18"/>
        </w:rPr>
        <w:t xml:space="preserve"> </w:t>
      </w:r>
      <w:r w:rsidRPr="00AE1ECB">
        <w:rPr>
          <w:rFonts w:ascii="Helvetica" w:hAnsi="Helvetica" w:cs="Helvetica"/>
          <w:color w:val="000000"/>
          <w:sz w:val="18"/>
          <w:szCs w:val="18"/>
        </w:rPr>
        <w:t xml:space="preserve">Form 5500 </w:t>
      </w:r>
      <w:r w:rsidR="009F67D9">
        <w:rPr>
          <w:rFonts w:ascii="Helvetica" w:hAnsi="Helvetica" w:cs="Helvetica"/>
          <w:color w:val="000000"/>
          <w:sz w:val="18"/>
          <w:szCs w:val="18"/>
        </w:rPr>
        <w:t>A</w:t>
      </w:r>
      <w:r w:rsidRPr="00AE1ECB">
        <w:rPr>
          <w:rFonts w:ascii="Helvetica" w:hAnsi="Helvetica" w:cs="Helvetica"/>
          <w:color w:val="000000"/>
          <w:sz w:val="18"/>
          <w:szCs w:val="18"/>
        </w:rPr>
        <w:t xml:space="preserve">nnual </w:t>
      </w:r>
      <w:r w:rsidR="009F67D9">
        <w:rPr>
          <w:rFonts w:ascii="Helvetica" w:hAnsi="Helvetica" w:cs="Helvetica"/>
          <w:color w:val="000000"/>
          <w:sz w:val="18"/>
          <w:szCs w:val="18"/>
        </w:rPr>
        <w:t>R</w:t>
      </w:r>
      <w:r w:rsidRPr="00AE1ECB">
        <w:rPr>
          <w:rFonts w:ascii="Helvetica" w:hAnsi="Helvetica" w:cs="Helvetica"/>
          <w:color w:val="000000"/>
          <w:sz w:val="18"/>
          <w:szCs w:val="18"/>
        </w:rPr>
        <w:t>eturn/</w:t>
      </w:r>
      <w:r w:rsidR="009F67D9">
        <w:rPr>
          <w:rFonts w:ascii="Helvetica" w:hAnsi="Helvetica" w:cs="Helvetica"/>
          <w:color w:val="000000"/>
          <w:sz w:val="18"/>
          <w:szCs w:val="18"/>
        </w:rPr>
        <w:t>R</w:t>
      </w:r>
      <w:r w:rsidRPr="00AE1ECB">
        <w:rPr>
          <w:rFonts w:ascii="Helvetica" w:hAnsi="Helvetica" w:cs="Helvetica"/>
          <w:color w:val="000000"/>
          <w:sz w:val="18"/>
          <w:szCs w:val="18"/>
        </w:rPr>
        <w:t xml:space="preserve">eport must be filed electronically. </w:t>
      </w:r>
    </w:p>
    <w:p w:rsidRPr="00AE1ECB" w:rsidR="008D4C81" w:rsidP="0063377C" w:rsidRDefault="008D4C81" w14:paraId="244C7E25" w14:textId="77777777">
      <w:pPr>
        <w:widowControl w:val="0"/>
        <w:autoSpaceDE w:val="0"/>
        <w:autoSpaceDN w:val="0"/>
        <w:adjustRightInd w:val="0"/>
        <w:spacing w:before="60" w:line="240" w:lineRule="auto"/>
        <w:ind w:firstLine="216"/>
        <w:rPr>
          <w:rFonts w:ascii="Helvetica" w:hAnsi="Helvetica" w:cs="Helvetica"/>
          <w:b/>
          <w:color w:val="000000"/>
          <w:sz w:val="18"/>
          <w:szCs w:val="18"/>
        </w:rPr>
      </w:pPr>
      <w:r w:rsidRPr="00AE1ECB">
        <w:rPr>
          <w:rFonts w:ascii="Helvetica" w:hAnsi="Helvetica" w:cs="Helvetica"/>
          <w:color w:val="000000"/>
          <w:sz w:val="18"/>
          <w:szCs w:val="18"/>
        </w:rPr>
        <w:t xml:space="preserve">One Form 5500 is generally filed for each plan or entity described in the instructions to the boxes in line A. </w:t>
      </w:r>
      <w:r w:rsidRPr="00AE1ECB">
        <w:rPr>
          <w:rFonts w:ascii="Helvetica" w:hAnsi="Helvetica" w:cs="Helvetica"/>
          <w:b/>
          <w:color w:val="000000"/>
          <w:sz w:val="18"/>
          <w:szCs w:val="18"/>
        </w:rPr>
        <w:t>Do not check more than one box.</w:t>
      </w:r>
    </w:p>
    <w:p w:rsidRPr="00AE1ECB" w:rsidR="008D4C81" w:rsidP="0063377C" w:rsidRDefault="008D4C81" w14:paraId="244C7E26" w14:textId="77777777">
      <w:pPr>
        <w:widowControl w:val="0"/>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A separate Form 5500, with line A (single-employer plan) checked, must be filed by each employer participating in a plan or program of benefits in which the funds attributable to each employer are available to pay benefits only for that employer’s employees, even if the plan is maintained by a controlled group.</w:t>
      </w:r>
    </w:p>
    <w:p w:rsidRPr="00AE1ECB" w:rsidR="008D4C81" w:rsidP="0063377C" w:rsidRDefault="008D4C81" w14:paraId="244C7E27" w14:textId="77777777">
      <w:pPr>
        <w:widowControl w:val="0"/>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A “controlled group” is generally considered one employer for Form 5500 reporting purposes. A “controlled group” is a controlled group of corporations under Code section 414(b), a group of trades or businesses under common control under Code section 414(c), or an affiliated service group under Code section 414(m).</w:t>
      </w:r>
    </w:p>
    <w:p w:rsidRPr="00AE1ECB" w:rsidR="008D4C81" w:rsidP="0063377C" w:rsidRDefault="008D4C81" w14:paraId="244C7E28"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 xml:space="preserve">Line </w:t>
      </w:r>
      <w:r w:rsidRPr="00AE1ECB" w:rsidR="00586701">
        <w:rPr>
          <w:rFonts w:ascii="Helvetica" w:hAnsi="Helvetica" w:cs="Helvetica"/>
          <w:b/>
          <w:bCs/>
          <w:color w:val="000000"/>
          <w:sz w:val="18"/>
          <w:szCs w:val="18"/>
        </w:rPr>
        <w:t xml:space="preserve">A </w:t>
      </w:r>
      <w:r w:rsidRPr="00AE1ECB" w:rsidR="00586701">
        <w:rPr>
          <w:rFonts w:ascii="Helvetica" w:hAnsi="Helvetica" w:cs="Helvetica"/>
          <w:b/>
          <w:bCs/>
          <w:color w:val="000000"/>
          <w:spacing w:val="-25"/>
          <w:sz w:val="18"/>
          <w:szCs w:val="18"/>
        </w:rPr>
        <w:t xml:space="preserve">– </w:t>
      </w:r>
      <w:r w:rsidRPr="00AE1ECB" w:rsidR="00586701">
        <w:rPr>
          <w:rFonts w:ascii="Helvetica" w:hAnsi="Helvetica" w:cs="Helvetica"/>
          <w:b/>
          <w:bCs/>
          <w:color w:val="000000"/>
          <w:spacing w:val="20"/>
          <w:sz w:val="18"/>
          <w:szCs w:val="18"/>
        </w:rPr>
        <w:t>Box</w:t>
      </w:r>
      <w:r w:rsidRPr="00AE1ECB">
        <w:rPr>
          <w:rFonts w:ascii="Helvetica" w:hAnsi="Helvetica" w:cs="Helvetica"/>
          <w:b/>
          <w:bCs/>
          <w:color w:val="000000"/>
          <w:spacing w:val="20"/>
          <w:sz w:val="18"/>
          <w:szCs w:val="18"/>
        </w:rPr>
        <w:t xml:space="preserve"> </w:t>
      </w:r>
      <w:r w:rsidRPr="00AE1ECB">
        <w:rPr>
          <w:rFonts w:ascii="Helvetica" w:hAnsi="Helvetica" w:cs="Helvetica"/>
          <w:b/>
          <w:bCs/>
          <w:color w:val="000000"/>
          <w:sz w:val="18"/>
          <w:szCs w:val="18"/>
        </w:rPr>
        <w:t>for</w:t>
      </w:r>
      <w:r w:rsidRPr="00AE1ECB">
        <w:rPr>
          <w:rFonts w:ascii="Helvetica" w:hAnsi="Helvetica" w:cs="Helvetica"/>
          <w:b/>
          <w:bCs/>
          <w:color w:val="000000"/>
          <w:spacing w:val="20"/>
          <w:sz w:val="18"/>
          <w:szCs w:val="18"/>
        </w:rPr>
        <w:t xml:space="preserve"> </w:t>
      </w:r>
      <w:r w:rsidRPr="00AE1ECB">
        <w:rPr>
          <w:rFonts w:ascii="Helvetica" w:hAnsi="Helvetica" w:cs="Helvetica"/>
          <w:b/>
          <w:bCs/>
          <w:color w:val="000000"/>
          <w:sz w:val="18"/>
          <w:szCs w:val="18"/>
        </w:rPr>
        <w:t>Multiemployer</w:t>
      </w:r>
      <w:r w:rsidRPr="00AE1ECB">
        <w:rPr>
          <w:rFonts w:ascii="Helvetica" w:hAnsi="Helvetica" w:cs="Helvetica"/>
          <w:b/>
          <w:bCs/>
          <w:color w:val="000000"/>
          <w:spacing w:val="20"/>
          <w:sz w:val="18"/>
          <w:szCs w:val="18"/>
        </w:rPr>
        <w:t xml:space="preserve"> </w:t>
      </w:r>
      <w:r w:rsidRPr="00AE1ECB">
        <w:rPr>
          <w:rFonts w:ascii="Helvetica" w:hAnsi="Helvetica" w:cs="Helvetica"/>
          <w:b/>
          <w:bCs/>
          <w:color w:val="000000"/>
          <w:sz w:val="18"/>
          <w:szCs w:val="18"/>
        </w:rPr>
        <w:t>Plan</w:t>
      </w:r>
      <w:r w:rsidRPr="00AE1ECB" w:rsidR="00586701">
        <w:rPr>
          <w:rFonts w:ascii="Helvetica" w:hAnsi="Helvetica" w:cs="Helvetica"/>
          <w:b/>
          <w:bCs/>
          <w:color w:val="000000"/>
          <w:sz w:val="18"/>
          <w:szCs w:val="18"/>
        </w:rPr>
        <w:t>.</w:t>
      </w:r>
      <w:r w:rsidRPr="00AE1ECB" w:rsidR="00586701">
        <w:rPr>
          <w:rFonts w:ascii="Helvetica" w:hAnsi="Helvetica" w:cs="Helvetica"/>
          <w:color w:val="000000"/>
          <w:sz w:val="18"/>
          <w:szCs w:val="18"/>
        </w:rPr>
        <w:t xml:space="preserve"> </w:t>
      </w:r>
      <w:r w:rsidRPr="00AE1ECB">
        <w:rPr>
          <w:rFonts w:ascii="Helvetica" w:hAnsi="Helvetica" w:cs="Helvetica"/>
          <w:color w:val="000000"/>
          <w:sz w:val="18"/>
          <w:szCs w:val="18"/>
        </w:rPr>
        <w:t xml:space="preserve">Check this box if the Form 5500 is filed for a multiemployer plan. A plan is a multiemployer plan if: </w:t>
      </w:r>
      <w:r w:rsidRPr="00AE1ECB">
        <w:rPr>
          <w:rFonts w:ascii="Helvetica" w:hAnsi="Helvetica" w:cs="Helvetica"/>
          <w:b/>
          <w:bCs/>
          <w:color w:val="000000"/>
          <w:sz w:val="18"/>
          <w:szCs w:val="18"/>
        </w:rPr>
        <w:t>(a)</w:t>
      </w:r>
      <w:r w:rsidRPr="00AE1ECB">
        <w:rPr>
          <w:rFonts w:ascii="Helvetica" w:hAnsi="Helvetica" w:cs="Helvetica"/>
          <w:color w:val="000000"/>
          <w:sz w:val="18"/>
          <w:szCs w:val="18"/>
        </w:rPr>
        <w:t xml:space="preserve"> more than one employer is required to contribute, </w:t>
      </w:r>
      <w:r w:rsidRPr="00AE1ECB">
        <w:rPr>
          <w:rFonts w:ascii="Helvetica" w:hAnsi="Helvetica" w:cs="Helvetica"/>
          <w:b/>
          <w:color w:val="000000"/>
          <w:sz w:val="18"/>
          <w:szCs w:val="18"/>
        </w:rPr>
        <w:t>(b)</w:t>
      </w:r>
      <w:r w:rsidRPr="00AE1ECB">
        <w:rPr>
          <w:rFonts w:ascii="Helvetica" w:hAnsi="Helvetica" w:cs="Helvetica"/>
          <w:color w:val="000000"/>
          <w:sz w:val="18"/>
          <w:szCs w:val="18"/>
        </w:rPr>
        <w:t xml:space="preserve"> the plan is maintained pursuant to one or more collective bargaining agreements between one or more employee organizations and more than one employer; </w:t>
      </w:r>
      <w:r w:rsidRPr="00AE1ECB">
        <w:rPr>
          <w:rFonts w:ascii="Helvetica" w:hAnsi="Helvetica" w:cs="Helvetica"/>
          <w:b/>
          <w:bCs/>
          <w:color w:val="000000"/>
          <w:sz w:val="18"/>
          <w:szCs w:val="18"/>
        </w:rPr>
        <w:t>(c)</w:t>
      </w:r>
      <w:r w:rsidRPr="00AE1ECB">
        <w:rPr>
          <w:rFonts w:ascii="Helvetica" w:hAnsi="Helvetica" w:cs="Helvetica"/>
          <w:color w:val="000000"/>
          <w:sz w:val="18"/>
          <w:szCs w:val="18"/>
        </w:rPr>
        <w:t xml:space="preserve"> an election under Code section 414(f)(5) and ERISA section 3(37)(E) has not been made; and </w:t>
      </w:r>
      <w:r w:rsidRPr="00AE1ECB">
        <w:rPr>
          <w:rFonts w:ascii="Helvetica" w:hAnsi="Helvetica" w:cs="Helvetica"/>
          <w:b/>
          <w:bCs/>
          <w:color w:val="000000"/>
          <w:sz w:val="18"/>
          <w:szCs w:val="18"/>
        </w:rPr>
        <w:t>(d)</w:t>
      </w:r>
      <w:r w:rsidRPr="00AE1ECB">
        <w:rPr>
          <w:rFonts w:ascii="Helvetica" w:hAnsi="Helvetica" w:cs="Helvetica"/>
          <w:color w:val="000000"/>
          <w:sz w:val="18"/>
          <w:szCs w:val="18"/>
        </w:rPr>
        <w:t xml:space="preserve"> the plan meets any other applicable conditions of 29 CFR 2510.3-37. A plan that has made a proper election under ERISA section 3(37)(G) and Code section 414(f)(6) on or before August 17, 2007, is also a multiemployer plan. Participating employers do not file individually for these plans.</w:t>
      </w:r>
    </w:p>
    <w:p w:rsidR="00396BD3" w:rsidP="0063377C" w:rsidRDefault="008D4C81" w14:paraId="244C7E29"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 xml:space="preserve">Line </w:t>
      </w:r>
      <w:r w:rsidRPr="00AE1ECB" w:rsidR="00586701">
        <w:rPr>
          <w:rFonts w:ascii="Helvetica" w:hAnsi="Helvetica" w:cs="Helvetica"/>
          <w:b/>
          <w:bCs/>
          <w:color w:val="000000"/>
          <w:sz w:val="18"/>
          <w:szCs w:val="18"/>
        </w:rPr>
        <w:t xml:space="preserve">A </w:t>
      </w:r>
      <w:r w:rsidRPr="00AE1ECB" w:rsidR="00586701">
        <w:rPr>
          <w:rFonts w:ascii="Helvetica" w:hAnsi="Helvetica" w:cs="Helvetica"/>
          <w:b/>
          <w:bCs/>
          <w:color w:val="000000"/>
          <w:spacing w:val="-25"/>
          <w:sz w:val="18"/>
          <w:szCs w:val="18"/>
        </w:rPr>
        <w:t xml:space="preserve">– </w:t>
      </w:r>
      <w:r w:rsidRPr="00AE1ECB" w:rsidR="00586701">
        <w:rPr>
          <w:rFonts w:ascii="Helvetica" w:hAnsi="Helvetica" w:cs="Helvetica"/>
          <w:b/>
          <w:bCs/>
          <w:color w:val="000000"/>
          <w:spacing w:val="20"/>
          <w:sz w:val="18"/>
          <w:szCs w:val="18"/>
        </w:rPr>
        <w:t>Box</w:t>
      </w:r>
      <w:r w:rsidRPr="00AE1ECB">
        <w:rPr>
          <w:rFonts w:ascii="Helvetica" w:hAnsi="Helvetica" w:cs="Helvetica"/>
          <w:b/>
          <w:bCs/>
          <w:color w:val="000000"/>
          <w:spacing w:val="20"/>
          <w:sz w:val="18"/>
          <w:szCs w:val="18"/>
        </w:rPr>
        <w:t xml:space="preserve"> </w:t>
      </w:r>
      <w:r w:rsidRPr="00AE1ECB">
        <w:rPr>
          <w:rFonts w:ascii="Helvetica" w:hAnsi="Helvetica" w:cs="Helvetica"/>
          <w:b/>
          <w:bCs/>
          <w:color w:val="000000"/>
          <w:sz w:val="18"/>
          <w:szCs w:val="18"/>
        </w:rPr>
        <w:t>for</w:t>
      </w:r>
      <w:r w:rsidRPr="00AE1ECB">
        <w:rPr>
          <w:rFonts w:ascii="Helvetica" w:hAnsi="Helvetica" w:cs="Helvetica"/>
          <w:b/>
          <w:bCs/>
          <w:color w:val="000000"/>
          <w:spacing w:val="20"/>
          <w:sz w:val="18"/>
          <w:szCs w:val="18"/>
        </w:rPr>
        <w:t xml:space="preserve"> </w:t>
      </w:r>
      <w:r w:rsidRPr="00AE1ECB">
        <w:rPr>
          <w:rFonts w:ascii="Helvetica" w:hAnsi="Helvetica" w:cs="Helvetica"/>
          <w:b/>
          <w:bCs/>
          <w:color w:val="000000"/>
          <w:sz w:val="18"/>
          <w:szCs w:val="18"/>
        </w:rPr>
        <w:t>Single-Employer</w:t>
      </w:r>
      <w:r w:rsidRPr="00AE1ECB">
        <w:rPr>
          <w:rFonts w:ascii="Helvetica" w:hAnsi="Helvetica" w:cs="Helvetica"/>
          <w:b/>
          <w:bCs/>
          <w:color w:val="000000"/>
          <w:spacing w:val="20"/>
          <w:sz w:val="18"/>
          <w:szCs w:val="18"/>
        </w:rPr>
        <w:t xml:space="preserve"> </w:t>
      </w:r>
      <w:r w:rsidRPr="00AE1ECB">
        <w:rPr>
          <w:rFonts w:ascii="Helvetica" w:hAnsi="Helvetica" w:cs="Helvetica"/>
          <w:b/>
          <w:bCs/>
          <w:color w:val="000000"/>
          <w:sz w:val="18"/>
          <w:szCs w:val="18"/>
        </w:rPr>
        <w:t>Plan</w:t>
      </w:r>
      <w:r w:rsidRPr="00AE1ECB" w:rsidR="00586701">
        <w:rPr>
          <w:rFonts w:ascii="Helvetica" w:hAnsi="Helvetica" w:cs="Helvetica"/>
          <w:b/>
          <w:bCs/>
          <w:color w:val="000000"/>
          <w:sz w:val="18"/>
          <w:szCs w:val="18"/>
        </w:rPr>
        <w:t>.</w:t>
      </w:r>
      <w:r w:rsidRPr="00AE1ECB" w:rsidR="00586701">
        <w:rPr>
          <w:rFonts w:ascii="Helvetica" w:hAnsi="Helvetica" w:cs="Helvetica"/>
          <w:color w:val="000000"/>
          <w:sz w:val="18"/>
          <w:szCs w:val="18"/>
        </w:rPr>
        <w:t xml:space="preserve"> </w:t>
      </w:r>
      <w:r w:rsidRPr="00AE1ECB">
        <w:rPr>
          <w:rFonts w:ascii="Helvetica" w:hAnsi="Helvetica" w:cs="Helvetica"/>
          <w:color w:val="000000"/>
          <w:sz w:val="18"/>
          <w:szCs w:val="18"/>
        </w:rPr>
        <w:t xml:space="preserve">Check this box if the Form 5500 is filed for a single-employer plan. A single-employer plan for this Form 5500 reporting purpose is an employee benefit plan maintained by one employer or one employee organization. </w:t>
      </w:r>
    </w:p>
    <w:p w:rsidR="00426143" w:rsidP="0063377C" w:rsidRDefault="008D4C81" w14:paraId="244C7E2A"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 xml:space="preserve">Line </w:t>
      </w:r>
      <w:r w:rsidRPr="00AE1ECB" w:rsidR="00586701">
        <w:rPr>
          <w:rFonts w:ascii="Helvetica" w:hAnsi="Helvetica" w:cs="Helvetica"/>
          <w:b/>
          <w:bCs/>
          <w:color w:val="000000"/>
          <w:sz w:val="18"/>
          <w:szCs w:val="18"/>
        </w:rPr>
        <w:t xml:space="preserve">A </w:t>
      </w:r>
      <w:r w:rsidRPr="00AE1ECB" w:rsidR="00586701">
        <w:rPr>
          <w:rFonts w:ascii="Helvetica" w:hAnsi="Helvetica" w:cs="Helvetica"/>
          <w:b/>
          <w:bCs/>
          <w:color w:val="000000"/>
          <w:spacing w:val="-25"/>
          <w:sz w:val="18"/>
          <w:szCs w:val="18"/>
        </w:rPr>
        <w:t xml:space="preserve">– </w:t>
      </w:r>
      <w:r w:rsidRPr="00AE1ECB" w:rsidR="00586701">
        <w:rPr>
          <w:rFonts w:ascii="Helvetica" w:hAnsi="Helvetica" w:cs="Helvetica"/>
          <w:b/>
          <w:bCs/>
          <w:color w:val="000000"/>
          <w:spacing w:val="20"/>
          <w:sz w:val="18"/>
          <w:szCs w:val="18"/>
        </w:rPr>
        <w:t>Box</w:t>
      </w:r>
      <w:r w:rsidRPr="00AE1ECB">
        <w:rPr>
          <w:rFonts w:ascii="Helvetica" w:hAnsi="Helvetica" w:cs="Helvetica"/>
          <w:b/>
          <w:bCs/>
          <w:color w:val="000000"/>
          <w:spacing w:val="20"/>
          <w:sz w:val="18"/>
          <w:szCs w:val="18"/>
        </w:rPr>
        <w:t xml:space="preserve"> </w:t>
      </w:r>
      <w:r w:rsidRPr="00AE1ECB">
        <w:rPr>
          <w:rFonts w:ascii="Helvetica" w:hAnsi="Helvetica" w:cs="Helvetica"/>
          <w:b/>
          <w:bCs/>
          <w:color w:val="000000"/>
          <w:sz w:val="18"/>
          <w:szCs w:val="18"/>
        </w:rPr>
        <w:t>for</w:t>
      </w:r>
      <w:r w:rsidRPr="00AE1ECB">
        <w:rPr>
          <w:rFonts w:ascii="Helvetica" w:hAnsi="Helvetica" w:cs="Helvetica"/>
          <w:b/>
          <w:bCs/>
          <w:color w:val="000000"/>
          <w:spacing w:val="20"/>
          <w:sz w:val="18"/>
          <w:szCs w:val="18"/>
        </w:rPr>
        <w:t xml:space="preserve"> </w:t>
      </w:r>
      <w:r w:rsidRPr="00AE1ECB">
        <w:rPr>
          <w:rFonts w:ascii="Helvetica" w:hAnsi="Helvetica" w:cs="Helvetica"/>
          <w:b/>
          <w:bCs/>
          <w:color w:val="000000"/>
          <w:sz w:val="18"/>
          <w:szCs w:val="18"/>
        </w:rPr>
        <w:t>Multiple-Employer</w:t>
      </w:r>
      <w:r w:rsidRPr="00AE1ECB">
        <w:rPr>
          <w:rFonts w:ascii="Helvetica" w:hAnsi="Helvetica" w:cs="Helvetica"/>
          <w:b/>
          <w:bCs/>
          <w:color w:val="000000"/>
          <w:spacing w:val="20"/>
          <w:sz w:val="18"/>
          <w:szCs w:val="18"/>
        </w:rPr>
        <w:t xml:space="preserve"> </w:t>
      </w:r>
      <w:r w:rsidRPr="00AE1ECB">
        <w:rPr>
          <w:rFonts w:ascii="Helvetica" w:hAnsi="Helvetica" w:cs="Helvetica"/>
          <w:b/>
          <w:bCs/>
          <w:color w:val="000000"/>
          <w:sz w:val="18"/>
          <w:szCs w:val="18"/>
        </w:rPr>
        <w:t>Plan</w:t>
      </w:r>
      <w:r w:rsidRPr="00AE1ECB" w:rsidR="00586701">
        <w:rPr>
          <w:rFonts w:ascii="Helvetica" w:hAnsi="Helvetica" w:cs="Helvetica"/>
          <w:b/>
          <w:bCs/>
          <w:color w:val="000000"/>
          <w:sz w:val="18"/>
          <w:szCs w:val="18"/>
        </w:rPr>
        <w:t>.</w:t>
      </w:r>
      <w:r w:rsidRPr="00AE1ECB" w:rsidR="00586701">
        <w:rPr>
          <w:rFonts w:ascii="Helvetica" w:hAnsi="Helvetica" w:cs="Helvetica"/>
          <w:color w:val="000000"/>
          <w:sz w:val="18"/>
          <w:szCs w:val="18"/>
        </w:rPr>
        <w:t xml:space="preserve"> </w:t>
      </w:r>
      <w:r w:rsidRPr="00AE1ECB">
        <w:rPr>
          <w:rFonts w:ascii="Helvetica" w:hAnsi="Helvetica" w:cs="Helvetica"/>
          <w:color w:val="000000"/>
          <w:sz w:val="18"/>
          <w:szCs w:val="18"/>
        </w:rPr>
        <w:t>Check this box if</w:t>
      </w:r>
      <w:r w:rsidR="00431A34">
        <w:rPr>
          <w:rFonts w:ascii="Helvetica" w:hAnsi="Helvetica" w:cs="Helvetica"/>
          <w:color w:val="000000"/>
          <w:sz w:val="18"/>
          <w:szCs w:val="18"/>
        </w:rPr>
        <w:t xml:space="preserve"> the</w:t>
      </w:r>
      <w:r w:rsidRPr="00AE1ECB">
        <w:rPr>
          <w:rFonts w:ascii="Helvetica" w:hAnsi="Helvetica" w:cs="Helvetica"/>
          <w:color w:val="000000"/>
          <w:sz w:val="18"/>
          <w:szCs w:val="18"/>
        </w:rPr>
        <w:t xml:space="preserve"> Form 5500 is being filed for a multiple-employer plan. A multiple-employer plan is a plan that is maintained by more than one employer and is not one of the plans already described. A multiple-employer plan can be collectively bargained and collectively funded, but if covered by PBGC termination insurance, must have properly elected before September 27, 1981, not to be treated as a multiemployer plan under Code section 414(f)(5) or ERISA sections 3(37)(E) and 4001(a)(3)</w:t>
      </w:r>
      <w:r w:rsidRPr="00AE1ECB" w:rsidR="007761C2">
        <w:rPr>
          <w:rFonts w:ascii="Helvetica" w:hAnsi="Helvetica" w:cs="Helvetica"/>
          <w:color w:val="000000"/>
          <w:sz w:val="18"/>
          <w:szCs w:val="18"/>
        </w:rPr>
        <w:t xml:space="preserve">, and have not revoked that election or made an election to be treated as a multiemployer plan under Code section 414(f)(6) or ERISA section 3(37)(G). </w:t>
      </w:r>
      <w:r w:rsidRPr="00AE1ECB">
        <w:rPr>
          <w:rFonts w:ascii="Helvetica" w:hAnsi="Helvetica" w:cs="Helvetica"/>
          <w:color w:val="000000"/>
          <w:sz w:val="18"/>
          <w:szCs w:val="18"/>
        </w:rPr>
        <w:t xml:space="preserve">Participating employers do not file individually for this type of plan. </w:t>
      </w:r>
    </w:p>
    <w:p w:rsidRPr="00426143" w:rsidR="008D4C81" w:rsidP="0063377C" w:rsidRDefault="00426143" w14:paraId="244C7E2B"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426143">
        <w:rPr>
          <w:rFonts w:ascii="Helvetica" w:hAnsi="Helvetica" w:cs="Helvetica"/>
          <w:b/>
          <w:color w:val="000000"/>
          <w:sz w:val="18"/>
          <w:szCs w:val="18"/>
        </w:rPr>
        <w:t>Note</w:t>
      </w:r>
      <w:r>
        <w:rPr>
          <w:rFonts w:ascii="Helvetica" w:hAnsi="Helvetica" w:cs="Helvetica"/>
          <w:color w:val="000000"/>
          <w:sz w:val="18"/>
          <w:szCs w:val="18"/>
        </w:rPr>
        <w:t xml:space="preserve">. </w:t>
      </w:r>
      <w:r w:rsidRPr="00426143" w:rsidR="008D4C81">
        <w:rPr>
          <w:rFonts w:ascii="Helvetica" w:hAnsi="Helvetica" w:cs="Helvetica"/>
          <w:color w:val="000000"/>
          <w:sz w:val="18"/>
          <w:szCs w:val="18"/>
        </w:rPr>
        <w:t xml:space="preserve">Do </w:t>
      </w:r>
      <w:r w:rsidRPr="00426143" w:rsidR="008D4C81">
        <w:rPr>
          <w:rFonts w:ascii="Helvetica" w:hAnsi="Helvetica" w:cs="Helvetica"/>
          <w:b/>
          <w:color w:val="000000"/>
          <w:sz w:val="18"/>
          <w:szCs w:val="18"/>
        </w:rPr>
        <w:t>not</w:t>
      </w:r>
      <w:r w:rsidRPr="00426143" w:rsidR="008D4C81">
        <w:rPr>
          <w:rFonts w:ascii="Helvetica" w:hAnsi="Helvetica" w:cs="Helvetica"/>
          <w:color w:val="000000"/>
          <w:sz w:val="18"/>
          <w:szCs w:val="18"/>
        </w:rPr>
        <w:t xml:space="preserve"> check this box if</w:t>
      </w:r>
      <w:r w:rsidR="00B64FA9">
        <w:rPr>
          <w:rFonts w:ascii="Helvetica" w:hAnsi="Helvetica" w:cs="Helvetica"/>
          <w:color w:val="000000"/>
          <w:sz w:val="18"/>
          <w:szCs w:val="18"/>
        </w:rPr>
        <w:t xml:space="preserve"> </w:t>
      </w:r>
      <w:proofErr w:type="gramStart"/>
      <w:r w:rsidR="00B64FA9">
        <w:rPr>
          <w:rFonts w:ascii="Helvetica" w:hAnsi="Helvetica" w:cs="Helvetica"/>
          <w:color w:val="000000"/>
          <w:sz w:val="18"/>
          <w:szCs w:val="18"/>
        </w:rPr>
        <w:t>all of</w:t>
      </w:r>
      <w:proofErr w:type="gramEnd"/>
      <w:r w:rsidRPr="00426143" w:rsidR="008D4C81">
        <w:rPr>
          <w:rFonts w:ascii="Helvetica" w:hAnsi="Helvetica" w:cs="Helvetica"/>
          <w:color w:val="000000"/>
          <w:sz w:val="18"/>
          <w:szCs w:val="18"/>
        </w:rPr>
        <w:t xml:space="preserve"> the employers maintaining the plan are members of the same controlled group</w:t>
      </w:r>
      <w:r>
        <w:rPr>
          <w:rFonts w:ascii="Helvetica" w:hAnsi="Helvetica" w:cs="Helvetica"/>
          <w:color w:val="000000"/>
          <w:sz w:val="18"/>
          <w:szCs w:val="18"/>
        </w:rPr>
        <w:t xml:space="preserve"> </w:t>
      </w:r>
      <w:r w:rsidRPr="00426143">
        <w:rPr>
          <w:rFonts w:ascii="Helvetica" w:hAnsi="Helvetica" w:cs="Helvetica"/>
          <w:color w:val="000000"/>
          <w:sz w:val="18"/>
          <w:szCs w:val="18"/>
        </w:rPr>
        <w:t>or affiliated service group under Code sections 414(b), (c), or (m)</w:t>
      </w:r>
      <w:r w:rsidRPr="00426143" w:rsidR="008D4C81">
        <w:rPr>
          <w:rFonts w:ascii="Helvetica" w:hAnsi="Helvetica" w:cs="Helvetica"/>
          <w:color w:val="000000"/>
          <w:sz w:val="18"/>
          <w:szCs w:val="18"/>
        </w:rPr>
        <w:t>.</w:t>
      </w:r>
    </w:p>
    <w:p w:rsidRPr="007D4DB9" w:rsidR="00396BD3" w:rsidP="0063377C" w:rsidRDefault="001772C5" w14:paraId="244C7E2C" w14:textId="77777777">
      <w:pPr>
        <w:widowControl w:val="0"/>
        <w:autoSpaceDE w:val="0"/>
        <w:autoSpaceDN w:val="0"/>
        <w:adjustRightInd w:val="0"/>
        <w:spacing w:before="60" w:line="240" w:lineRule="auto"/>
        <w:ind w:firstLine="187"/>
        <w:rPr>
          <w:rFonts w:ascii="Helvetica" w:hAnsi="Helvetica" w:cs="Helvetica"/>
          <w:color w:val="000000"/>
          <w:sz w:val="18"/>
          <w:szCs w:val="18"/>
        </w:rPr>
      </w:pPr>
      <w:r>
        <w:rPr>
          <w:rFonts w:ascii="Helvetica" w:hAnsi="Helvetica" w:cs="Helvetica"/>
          <w:color w:val="000000"/>
          <w:sz w:val="18"/>
          <w:szCs w:val="18"/>
        </w:rPr>
        <w:t>Except as provided below, m</w:t>
      </w:r>
      <w:r w:rsidR="00A52247">
        <w:rPr>
          <w:rFonts w:ascii="Helvetica" w:hAnsi="Helvetica" w:cs="Helvetica"/>
          <w:color w:val="000000"/>
          <w:sz w:val="18"/>
          <w:szCs w:val="18"/>
        </w:rPr>
        <w:t>ultiple-</w:t>
      </w:r>
      <w:r w:rsidRPr="007D4DB9" w:rsidR="00396BD3">
        <w:rPr>
          <w:rFonts w:ascii="Helvetica" w:hAnsi="Helvetica" w:cs="Helvetica"/>
          <w:color w:val="000000"/>
          <w:sz w:val="18"/>
          <w:szCs w:val="18"/>
        </w:rPr>
        <w:t>empl</w:t>
      </w:r>
      <w:r w:rsidR="00A52247">
        <w:rPr>
          <w:rFonts w:ascii="Helvetica" w:hAnsi="Helvetica" w:cs="Helvetica"/>
          <w:color w:val="000000"/>
          <w:sz w:val="18"/>
          <w:szCs w:val="18"/>
        </w:rPr>
        <w:t>oyer pension plans and multiple-</w:t>
      </w:r>
      <w:r w:rsidRPr="007D4DB9" w:rsidR="00396BD3">
        <w:rPr>
          <w:rFonts w:ascii="Helvetica" w:hAnsi="Helvetica" w:cs="Helvetica"/>
          <w:color w:val="000000"/>
          <w:sz w:val="18"/>
          <w:szCs w:val="18"/>
        </w:rPr>
        <w:t xml:space="preserve">employer welfare plans required to file a Form 5500 must include an attachment using the format below that </w:t>
      </w:r>
      <w:r w:rsidRPr="007D4DB9" w:rsidR="00396BD3">
        <w:rPr>
          <w:rFonts w:ascii="Helvetica" w:hAnsi="Helvetica" w:cs="Helvetica"/>
          <w:b/>
          <w:i/>
          <w:color w:val="000000"/>
          <w:sz w:val="18"/>
          <w:szCs w:val="18"/>
        </w:rPr>
        <w:t>(1)</w:t>
      </w:r>
      <w:r w:rsidRPr="007D4DB9" w:rsidR="00396BD3">
        <w:rPr>
          <w:rFonts w:ascii="Helvetica" w:hAnsi="Helvetica" w:cs="Helvetica"/>
          <w:color w:val="000000"/>
          <w:sz w:val="18"/>
          <w:szCs w:val="18"/>
        </w:rPr>
        <w:t xml:space="preserve"> lists each participating employer in the plan during th</w:t>
      </w:r>
      <w:r w:rsidR="00F533DD">
        <w:rPr>
          <w:rFonts w:ascii="Helvetica" w:hAnsi="Helvetica" w:cs="Helvetica"/>
          <w:color w:val="000000"/>
          <w:sz w:val="18"/>
          <w:szCs w:val="18"/>
        </w:rPr>
        <w:t>e plan year, identified by name and</w:t>
      </w:r>
      <w:r w:rsidRPr="007D4DB9" w:rsidR="00396BD3">
        <w:rPr>
          <w:rFonts w:ascii="Helvetica" w:hAnsi="Helvetica" w:cs="Helvetica"/>
          <w:color w:val="000000"/>
          <w:sz w:val="18"/>
          <w:szCs w:val="18"/>
        </w:rPr>
        <w:t xml:space="preserve"> employer identification number (EIN), and </w:t>
      </w:r>
      <w:r w:rsidRPr="007D4DB9" w:rsidR="00396BD3">
        <w:rPr>
          <w:rFonts w:ascii="Helvetica" w:hAnsi="Helvetica" w:cs="Helvetica"/>
          <w:b/>
          <w:i/>
          <w:color w:val="000000"/>
          <w:sz w:val="18"/>
          <w:szCs w:val="18"/>
        </w:rPr>
        <w:t>(2)</w:t>
      </w:r>
      <w:r w:rsidRPr="007D4DB9" w:rsidR="00396BD3">
        <w:rPr>
          <w:rFonts w:ascii="Helvetica" w:hAnsi="Helvetica" w:cs="Helvetica"/>
          <w:color w:val="000000"/>
          <w:sz w:val="18"/>
          <w:szCs w:val="18"/>
        </w:rPr>
        <w:t xml:space="preserve"> includes a good faith estimate of each employer</w:t>
      </w:r>
      <w:r w:rsidR="00431A34">
        <w:rPr>
          <w:rFonts w:ascii="Helvetica" w:hAnsi="Helvetica" w:cs="Helvetica"/>
          <w:color w:val="000000"/>
          <w:sz w:val="18"/>
          <w:szCs w:val="18"/>
        </w:rPr>
        <w:t>’</w:t>
      </w:r>
      <w:r w:rsidRPr="007D4DB9" w:rsidR="00396BD3">
        <w:rPr>
          <w:rFonts w:ascii="Helvetica" w:hAnsi="Helvetica" w:cs="Helvetica"/>
          <w:color w:val="000000"/>
          <w:sz w:val="18"/>
          <w:szCs w:val="18"/>
        </w:rPr>
        <w:t>s percentage of the total contributions (including employer and participant contributions) made by all participating employers during the year. Any employer who was obligated to make contributions to the plan for the plan year</w:t>
      </w:r>
      <w:r w:rsidR="00F533DD">
        <w:rPr>
          <w:rFonts w:ascii="Helvetica" w:hAnsi="Helvetica" w:cs="Helvetica"/>
          <w:color w:val="000000"/>
          <w:sz w:val="18"/>
          <w:szCs w:val="18"/>
        </w:rPr>
        <w:t>, made contributions to the plan for the plan year,</w:t>
      </w:r>
      <w:r w:rsidR="006472E7">
        <w:rPr>
          <w:rFonts w:ascii="Helvetica" w:hAnsi="Helvetica" w:cs="Helvetica"/>
          <w:color w:val="000000"/>
          <w:sz w:val="18"/>
          <w:szCs w:val="18"/>
        </w:rPr>
        <w:t xml:space="preserve"> </w:t>
      </w:r>
      <w:r w:rsidRPr="007D4DB9" w:rsidR="00396BD3">
        <w:rPr>
          <w:rFonts w:ascii="Helvetica" w:hAnsi="Helvetica" w:cs="Helvetica"/>
          <w:color w:val="000000"/>
          <w:sz w:val="18"/>
          <w:szCs w:val="18"/>
        </w:rPr>
        <w:t>or whose employees were covered under the plan is a “participating employer” for this purpose. If a participating employer made no contributions, enter “-0-” in element (c).</w:t>
      </w:r>
    </w:p>
    <w:p w:rsidRPr="007D4DB9" w:rsidR="00396BD3" w:rsidP="0063377C" w:rsidRDefault="00396BD3" w14:paraId="244C7E2D" w14:textId="77777777">
      <w:pPr>
        <w:widowControl w:val="0"/>
        <w:autoSpaceDE w:val="0"/>
        <w:autoSpaceDN w:val="0"/>
        <w:adjustRightInd w:val="0"/>
        <w:spacing w:before="60" w:line="240" w:lineRule="auto"/>
        <w:ind w:firstLine="187"/>
        <w:rPr>
          <w:rFonts w:ascii="Helvetica" w:hAnsi="Helvetica" w:cs="Helvetica"/>
          <w:color w:val="000000"/>
          <w:sz w:val="18"/>
          <w:szCs w:val="18"/>
        </w:rPr>
      </w:pPr>
      <w:r w:rsidRPr="007D4DB9">
        <w:rPr>
          <w:rFonts w:ascii="Helvetica" w:hAnsi="Helvetica" w:cs="Helvetica"/>
          <w:color w:val="000000"/>
          <w:sz w:val="18"/>
          <w:szCs w:val="18"/>
        </w:rPr>
        <w:t>The attachment must be properly identified at t</w:t>
      </w:r>
      <w:r w:rsidR="006160FC">
        <w:rPr>
          <w:rFonts w:ascii="Helvetica" w:hAnsi="Helvetica" w:cs="Helvetica"/>
          <w:color w:val="000000"/>
          <w:sz w:val="18"/>
          <w:szCs w:val="18"/>
        </w:rPr>
        <w:t>he top with the label “Multiple-</w:t>
      </w:r>
      <w:r w:rsidRPr="007D4DB9">
        <w:rPr>
          <w:rFonts w:ascii="Helvetica" w:hAnsi="Helvetica" w:cs="Helvetica"/>
          <w:color w:val="000000"/>
          <w:sz w:val="18"/>
          <w:szCs w:val="18"/>
        </w:rPr>
        <w:t xml:space="preserve">Employer Plan Participating Employer Information,” and the name of the plan, EIN, and plan number (PN) as found on the plan’s Form 5500. </w:t>
      </w:r>
    </w:p>
    <w:p w:rsidRPr="007D4DB9" w:rsidR="00396BD3" w:rsidP="0063377C" w:rsidRDefault="00396BD3" w14:paraId="244C7E2E" w14:textId="77777777">
      <w:pPr>
        <w:widowControl w:val="0"/>
        <w:autoSpaceDE w:val="0"/>
        <w:autoSpaceDN w:val="0"/>
        <w:adjustRightInd w:val="0"/>
        <w:spacing w:before="60" w:line="240" w:lineRule="auto"/>
        <w:ind w:firstLine="187"/>
        <w:rPr>
          <w:rFonts w:ascii="Helvetica" w:hAnsi="Helvetica" w:cs="Helvetica"/>
          <w:color w:val="000000"/>
          <w:sz w:val="18"/>
          <w:szCs w:val="18"/>
        </w:rPr>
      </w:pPr>
      <w:r w:rsidRPr="007D4DB9">
        <w:rPr>
          <w:rFonts w:ascii="Helvetica" w:hAnsi="Helvetica" w:cs="Helvetica"/>
          <w:color w:val="000000"/>
          <w:sz w:val="18"/>
          <w:szCs w:val="18"/>
        </w:rPr>
        <w:t>Multiple</w:t>
      </w:r>
      <w:r w:rsidR="006160FC">
        <w:rPr>
          <w:rFonts w:ascii="Helvetica" w:hAnsi="Helvetica" w:cs="Helvetica"/>
          <w:color w:val="000000"/>
          <w:sz w:val="18"/>
          <w:szCs w:val="18"/>
        </w:rPr>
        <w:t>-</w:t>
      </w:r>
      <w:r w:rsidRPr="007D4DB9">
        <w:rPr>
          <w:rFonts w:ascii="Helvetica" w:hAnsi="Helvetica" w:cs="Helvetica"/>
          <w:color w:val="000000"/>
          <w:sz w:val="18"/>
          <w:szCs w:val="18"/>
        </w:rPr>
        <w:t>employer welfare plans that are exempt under 29 CFR 2520.104-44 from the obligation to file financial statements with their annual report are required to include only a list of participating employers with the cor</w:t>
      </w:r>
      <w:r w:rsidR="00F533DD">
        <w:rPr>
          <w:rFonts w:ascii="Helvetica" w:hAnsi="Helvetica" w:cs="Helvetica"/>
          <w:color w:val="000000"/>
          <w:sz w:val="18"/>
          <w:szCs w:val="18"/>
        </w:rPr>
        <w:t xml:space="preserve">responding EIN/PN numbers in elements (a) and (b) of the </w:t>
      </w:r>
      <w:r w:rsidRPr="007D4DB9" w:rsidR="00F533DD">
        <w:rPr>
          <w:rFonts w:ascii="Helvetica" w:hAnsi="Helvetica" w:cs="Helvetica"/>
          <w:color w:val="000000"/>
          <w:sz w:val="18"/>
          <w:szCs w:val="18"/>
        </w:rPr>
        <w:t>“</w:t>
      </w:r>
      <w:r w:rsidR="006160FC">
        <w:rPr>
          <w:rFonts w:ascii="Helvetica" w:hAnsi="Helvetica" w:cs="Helvetica"/>
          <w:color w:val="000000"/>
          <w:sz w:val="18"/>
          <w:szCs w:val="18"/>
        </w:rPr>
        <w:t>Multiple-</w:t>
      </w:r>
      <w:r w:rsidRPr="007D4DB9">
        <w:rPr>
          <w:rFonts w:ascii="Helvetica" w:hAnsi="Helvetica" w:cs="Helvetica"/>
          <w:color w:val="000000"/>
          <w:sz w:val="18"/>
          <w:szCs w:val="18"/>
        </w:rPr>
        <w:t xml:space="preserve">Employer Plan Participating Employer Information” attachment </w:t>
      </w:r>
      <w:r w:rsidR="00F533DD">
        <w:rPr>
          <w:rFonts w:ascii="Helvetica" w:hAnsi="Helvetica" w:cs="Helvetica"/>
          <w:color w:val="000000"/>
          <w:sz w:val="18"/>
          <w:szCs w:val="18"/>
        </w:rPr>
        <w:t>included with their Form 5500</w:t>
      </w:r>
      <w:r w:rsidRPr="007D4DB9">
        <w:rPr>
          <w:rFonts w:ascii="Helvetica" w:hAnsi="Helvetica" w:cs="Helvetica"/>
          <w:color w:val="000000"/>
          <w:sz w:val="18"/>
          <w:szCs w:val="18"/>
        </w:rPr>
        <w:t>.</w:t>
      </w:r>
    </w:p>
    <w:p w:rsidRPr="007D4DB9" w:rsidR="00396BD3" w:rsidP="0063377C" w:rsidRDefault="00396BD3" w14:paraId="244C7E2F" w14:textId="77777777">
      <w:pPr>
        <w:widowControl w:val="0"/>
        <w:autoSpaceDE w:val="0"/>
        <w:autoSpaceDN w:val="0"/>
        <w:adjustRightInd w:val="0"/>
        <w:spacing w:before="60" w:after="60" w:line="240" w:lineRule="auto"/>
        <w:ind w:firstLine="187"/>
        <w:rPr>
          <w:rFonts w:ascii="Helvetica" w:hAnsi="Helvetica" w:cs="Helvetica"/>
          <w:color w:val="000000"/>
          <w:sz w:val="18"/>
          <w:szCs w:val="18"/>
        </w:rPr>
      </w:pPr>
      <w:r w:rsidRPr="007D4DB9">
        <w:rPr>
          <w:rFonts w:ascii="Helvetica" w:hAnsi="Helvetica" w:cs="Helvetica"/>
          <w:color w:val="000000"/>
          <w:sz w:val="18"/>
          <w:szCs w:val="18"/>
        </w:rPr>
        <w:t xml:space="preserve">Complete as many entries as needed to report the required information for all participating employers. </w:t>
      </w:r>
    </w:p>
    <w:tbl>
      <w:tblPr>
        <w:tblW w:w="0" w:type="auto"/>
        <w:tblInd w:w="-72" w:type="dxa"/>
        <w:tblBorders>
          <w:top w:val="single" w:color="000000" w:sz="4" w:space="0"/>
          <w:bottom w:val="single" w:color="000000" w:sz="4" w:space="0"/>
          <w:insideH w:val="single" w:color="000000" w:sz="4" w:space="0"/>
          <w:insideV w:val="single" w:color="000000" w:sz="4" w:space="0"/>
        </w:tblBorders>
        <w:tblLook w:val="00A0" w:firstRow="1" w:lastRow="0" w:firstColumn="1" w:lastColumn="0" w:noHBand="0" w:noVBand="0"/>
      </w:tblPr>
      <w:tblGrid>
        <w:gridCol w:w="2487"/>
        <w:gridCol w:w="1365"/>
        <w:gridCol w:w="1256"/>
      </w:tblGrid>
      <w:tr w:rsidRPr="007F42EC" w:rsidR="00396BD3" w:rsidTr="006160FC" w14:paraId="244C7E32" w14:textId="77777777">
        <w:trPr>
          <w:trHeight w:val="359"/>
        </w:trPr>
        <w:tc>
          <w:tcPr>
            <w:tcW w:w="5324" w:type="dxa"/>
            <w:gridSpan w:val="3"/>
            <w:vAlign w:val="center"/>
          </w:tcPr>
          <w:p w:rsidR="00396BD3" w:rsidP="00902C06" w:rsidRDefault="006160FC" w14:paraId="244C7E30" w14:textId="77777777">
            <w:pPr>
              <w:widowControl w:val="0"/>
              <w:autoSpaceDE w:val="0"/>
              <w:autoSpaceDN w:val="0"/>
              <w:adjustRightInd w:val="0"/>
              <w:spacing w:before="60" w:line="240" w:lineRule="auto"/>
              <w:ind w:firstLine="0"/>
              <w:jc w:val="center"/>
              <w:rPr>
                <w:rFonts w:ascii="Helvetica" w:hAnsi="Helvetica" w:cs="Helvetica"/>
                <w:b/>
                <w:color w:val="000000"/>
                <w:sz w:val="18"/>
                <w:szCs w:val="14"/>
              </w:rPr>
            </w:pPr>
            <w:r>
              <w:rPr>
                <w:rFonts w:ascii="Helvetica" w:hAnsi="Helvetica" w:cs="Helvetica"/>
                <w:b/>
                <w:color w:val="000000"/>
                <w:sz w:val="18"/>
                <w:szCs w:val="14"/>
              </w:rPr>
              <w:t>Multiple-</w:t>
            </w:r>
            <w:r w:rsidRPr="007F42EC" w:rsidR="00396BD3">
              <w:rPr>
                <w:rFonts w:ascii="Helvetica" w:hAnsi="Helvetica" w:cs="Helvetica"/>
                <w:b/>
                <w:color w:val="000000"/>
                <w:sz w:val="18"/>
                <w:szCs w:val="14"/>
              </w:rPr>
              <w:t>Employer Plan Participating Employer Information</w:t>
            </w:r>
          </w:p>
          <w:p w:rsidRPr="00793205" w:rsidR="00396BD3" w:rsidP="00902C06" w:rsidRDefault="00396BD3" w14:paraId="244C7E31" w14:textId="77777777">
            <w:pPr>
              <w:widowControl w:val="0"/>
              <w:autoSpaceDE w:val="0"/>
              <w:autoSpaceDN w:val="0"/>
              <w:adjustRightInd w:val="0"/>
              <w:spacing w:before="60" w:line="240" w:lineRule="auto"/>
              <w:ind w:firstLine="0"/>
              <w:jc w:val="center"/>
              <w:rPr>
                <w:rFonts w:ascii="Helvetica" w:hAnsi="Helvetica" w:cs="Helvetica"/>
                <w:b/>
                <w:color w:val="000000"/>
                <w:sz w:val="13"/>
                <w:szCs w:val="13"/>
              </w:rPr>
            </w:pPr>
            <w:r w:rsidRPr="00793205">
              <w:rPr>
                <w:rFonts w:ascii="Helvetica" w:hAnsi="Helvetica" w:cs="Helvetica"/>
                <w:b/>
                <w:color w:val="000000"/>
                <w:sz w:val="13"/>
                <w:szCs w:val="13"/>
              </w:rPr>
              <w:t>(Insert Name of Plan and EIN/PN as shown on the Form 5500)</w:t>
            </w:r>
          </w:p>
        </w:tc>
      </w:tr>
      <w:tr w:rsidRPr="00AE1ECB" w:rsidR="00396BD3" w:rsidTr="006160FC" w14:paraId="244C7E36" w14:textId="77777777">
        <w:trPr>
          <w:trHeight w:val="346"/>
        </w:trPr>
        <w:tc>
          <w:tcPr>
            <w:tcW w:w="2610" w:type="dxa"/>
            <w:vAlign w:val="center"/>
          </w:tcPr>
          <w:p w:rsidRPr="00AE1ECB" w:rsidR="00396BD3" w:rsidP="00902C06" w:rsidRDefault="00396BD3" w14:paraId="244C7E33" w14:textId="77777777">
            <w:pPr>
              <w:widowControl w:val="0"/>
              <w:autoSpaceDE w:val="0"/>
              <w:autoSpaceDN w:val="0"/>
              <w:adjustRightInd w:val="0"/>
              <w:spacing w:before="32" w:line="240" w:lineRule="auto"/>
              <w:ind w:firstLine="0"/>
              <w:jc w:val="center"/>
              <w:rPr>
                <w:rFonts w:ascii="Helvetica" w:hAnsi="Helvetica" w:cs="Helvetica"/>
                <w:color w:val="000000"/>
                <w:sz w:val="14"/>
                <w:szCs w:val="14"/>
              </w:rPr>
            </w:pPr>
            <w:r>
              <w:rPr>
                <w:rFonts w:ascii="Helvetica" w:hAnsi="Helvetica" w:cs="Helvetica"/>
                <w:color w:val="000000"/>
                <w:sz w:val="14"/>
                <w:szCs w:val="14"/>
              </w:rPr>
              <w:t xml:space="preserve">(a) </w:t>
            </w:r>
            <w:r w:rsidRPr="007F42EC">
              <w:rPr>
                <w:rFonts w:ascii="Helvetica" w:hAnsi="Helvetica" w:cs="Helvetica"/>
                <w:color w:val="000000"/>
                <w:sz w:val="14"/>
                <w:szCs w:val="14"/>
              </w:rPr>
              <w:t xml:space="preserve">Name of </w:t>
            </w:r>
            <w:r>
              <w:rPr>
                <w:rFonts w:ascii="Helvetica" w:hAnsi="Helvetica" w:cs="Helvetica"/>
                <w:color w:val="000000"/>
                <w:sz w:val="14"/>
                <w:szCs w:val="14"/>
              </w:rPr>
              <w:t>participating</w:t>
            </w:r>
            <w:r w:rsidRPr="007F42EC">
              <w:rPr>
                <w:rFonts w:ascii="Helvetica" w:hAnsi="Helvetica" w:cs="Helvetica"/>
                <w:color w:val="000000"/>
                <w:sz w:val="14"/>
                <w:szCs w:val="14"/>
              </w:rPr>
              <w:t xml:space="preserve"> employer</w:t>
            </w:r>
          </w:p>
        </w:tc>
        <w:tc>
          <w:tcPr>
            <w:tcW w:w="1440" w:type="dxa"/>
            <w:vAlign w:val="center"/>
          </w:tcPr>
          <w:p w:rsidRPr="00AE1ECB" w:rsidR="00396BD3" w:rsidP="00902C06" w:rsidRDefault="00396BD3" w14:paraId="244C7E34" w14:textId="77777777">
            <w:pPr>
              <w:widowControl w:val="0"/>
              <w:autoSpaceDE w:val="0"/>
              <w:autoSpaceDN w:val="0"/>
              <w:adjustRightInd w:val="0"/>
              <w:spacing w:before="32" w:line="240" w:lineRule="auto"/>
              <w:ind w:firstLine="0"/>
              <w:jc w:val="center"/>
              <w:rPr>
                <w:rFonts w:ascii="Helvetica" w:hAnsi="Helvetica" w:cs="Helvetica"/>
                <w:color w:val="000000"/>
                <w:sz w:val="14"/>
                <w:szCs w:val="14"/>
              </w:rPr>
            </w:pPr>
            <w:r>
              <w:rPr>
                <w:rFonts w:ascii="Helvetica" w:hAnsi="Helvetica" w:cs="Helvetica"/>
                <w:color w:val="000000"/>
                <w:sz w:val="14"/>
                <w:szCs w:val="14"/>
              </w:rPr>
              <w:t xml:space="preserve">(b) </w:t>
            </w:r>
            <w:r w:rsidRPr="007F42EC">
              <w:rPr>
                <w:rFonts w:ascii="Helvetica" w:hAnsi="Helvetica" w:cs="Helvetica"/>
                <w:color w:val="000000"/>
                <w:sz w:val="14"/>
                <w:szCs w:val="14"/>
              </w:rPr>
              <w:t>EIN</w:t>
            </w:r>
          </w:p>
        </w:tc>
        <w:tc>
          <w:tcPr>
            <w:tcW w:w="1274" w:type="dxa"/>
            <w:vAlign w:val="center"/>
          </w:tcPr>
          <w:p w:rsidRPr="00AE1ECB" w:rsidR="00396BD3" w:rsidP="00902C06" w:rsidRDefault="00396BD3" w14:paraId="244C7E35" w14:textId="77777777">
            <w:pPr>
              <w:widowControl w:val="0"/>
              <w:autoSpaceDE w:val="0"/>
              <w:autoSpaceDN w:val="0"/>
              <w:adjustRightInd w:val="0"/>
              <w:spacing w:before="32" w:line="240" w:lineRule="auto"/>
              <w:ind w:firstLine="0"/>
              <w:jc w:val="center"/>
              <w:rPr>
                <w:rFonts w:ascii="Helvetica" w:hAnsi="Helvetica" w:cs="Helvetica"/>
                <w:color w:val="000000"/>
                <w:sz w:val="14"/>
                <w:szCs w:val="14"/>
              </w:rPr>
            </w:pPr>
            <w:r>
              <w:rPr>
                <w:rFonts w:ascii="Helvetica" w:hAnsi="Helvetica" w:cs="Helvetica"/>
                <w:color w:val="000000"/>
                <w:sz w:val="14"/>
                <w:szCs w:val="14"/>
              </w:rPr>
              <w:t xml:space="preserve">(c) </w:t>
            </w:r>
            <w:r w:rsidRPr="00310D0A">
              <w:rPr>
                <w:rFonts w:ascii="Helvetica" w:hAnsi="Helvetica" w:cs="Helvetica"/>
                <w:color w:val="000000"/>
                <w:sz w:val="14"/>
                <w:szCs w:val="14"/>
              </w:rPr>
              <w:t>Percent of Total Contributions</w:t>
            </w:r>
          </w:p>
        </w:tc>
      </w:tr>
      <w:tr w:rsidRPr="00AE1ECB" w:rsidR="00396BD3" w:rsidTr="006160FC" w14:paraId="244C7E3A" w14:textId="77777777">
        <w:trPr>
          <w:trHeight w:val="350"/>
        </w:trPr>
        <w:tc>
          <w:tcPr>
            <w:tcW w:w="2610" w:type="dxa"/>
            <w:vAlign w:val="center"/>
          </w:tcPr>
          <w:p w:rsidRPr="00AE1ECB" w:rsidR="00396BD3" w:rsidP="00902C06" w:rsidRDefault="00396BD3" w14:paraId="244C7E37" w14:textId="77777777">
            <w:pPr>
              <w:widowControl w:val="0"/>
              <w:autoSpaceDE w:val="0"/>
              <w:autoSpaceDN w:val="0"/>
              <w:adjustRightInd w:val="0"/>
              <w:spacing w:before="32" w:line="240" w:lineRule="auto"/>
              <w:ind w:firstLine="0"/>
              <w:jc w:val="center"/>
              <w:rPr>
                <w:rFonts w:ascii="Helvetica" w:hAnsi="Helvetica" w:cs="Helvetica"/>
                <w:color w:val="000000"/>
                <w:sz w:val="14"/>
                <w:szCs w:val="14"/>
              </w:rPr>
            </w:pPr>
            <w:r>
              <w:rPr>
                <w:rFonts w:ascii="Helvetica" w:hAnsi="Helvetica" w:cs="Helvetica"/>
                <w:color w:val="000000"/>
                <w:sz w:val="14"/>
                <w:szCs w:val="14"/>
              </w:rPr>
              <w:t xml:space="preserve">(a) </w:t>
            </w:r>
            <w:r w:rsidRPr="007F42EC">
              <w:rPr>
                <w:rFonts w:ascii="Helvetica" w:hAnsi="Helvetica" w:cs="Helvetica"/>
                <w:color w:val="000000"/>
                <w:sz w:val="14"/>
                <w:szCs w:val="14"/>
              </w:rPr>
              <w:t xml:space="preserve">Name of </w:t>
            </w:r>
            <w:r>
              <w:rPr>
                <w:rFonts w:ascii="Helvetica" w:hAnsi="Helvetica" w:cs="Helvetica"/>
                <w:color w:val="000000"/>
                <w:sz w:val="14"/>
                <w:szCs w:val="14"/>
              </w:rPr>
              <w:t>participating</w:t>
            </w:r>
            <w:r w:rsidRPr="007F42EC">
              <w:rPr>
                <w:rFonts w:ascii="Helvetica" w:hAnsi="Helvetica" w:cs="Helvetica"/>
                <w:color w:val="000000"/>
                <w:sz w:val="14"/>
                <w:szCs w:val="14"/>
              </w:rPr>
              <w:t xml:space="preserve"> employer</w:t>
            </w:r>
          </w:p>
        </w:tc>
        <w:tc>
          <w:tcPr>
            <w:tcW w:w="1440" w:type="dxa"/>
            <w:vAlign w:val="center"/>
          </w:tcPr>
          <w:p w:rsidRPr="00AE1ECB" w:rsidR="00396BD3" w:rsidP="00902C06" w:rsidRDefault="00396BD3" w14:paraId="244C7E38" w14:textId="77777777">
            <w:pPr>
              <w:widowControl w:val="0"/>
              <w:autoSpaceDE w:val="0"/>
              <w:autoSpaceDN w:val="0"/>
              <w:adjustRightInd w:val="0"/>
              <w:spacing w:before="32" w:line="240" w:lineRule="auto"/>
              <w:ind w:firstLine="0"/>
              <w:jc w:val="center"/>
              <w:rPr>
                <w:rFonts w:ascii="Helvetica" w:hAnsi="Helvetica" w:cs="Helvetica"/>
                <w:color w:val="000000"/>
                <w:sz w:val="14"/>
                <w:szCs w:val="14"/>
              </w:rPr>
            </w:pPr>
            <w:r>
              <w:rPr>
                <w:rFonts w:ascii="Helvetica" w:hAnsi="Helvetica" w:cs="Helvetica"/>
                <w:color w:val="000000"/>
                <w:sz w:val="14"/>
                <w:szCs w:val="14"/>
              </w:rPr>
              <w:t xml:space="preserve">(b) </w:t>
            </w:r>
            <w:r w:rsidRPr="007F42EC">
              <w:rPr>
                <w:rFonts w:ascii="Helvetica" w:hAnsi="Helvetica" w:cs="Helvetica"/>
                <w:color w:val="000000"/>
                <w:sz w:val="14"/>
                <w:szCs w:val="14"/>
              </w:rPr>
              <w:t>EIN</w:t>
            </w:r>
          </w:p>
        </w:tc>
        <w:tc>
          <w:tcPr>
            <w:tcW w:w="1274" w:type="dxa"/>
            <w:vAlign w:val="center"/>
          </w:tcPr>
          <w:p w:rsidRPr="00AE1ECB" w:rsidR="00396BD3" w:rsidP="00902C06" w:rsidRDefault="00396BD3" w14:paraId="244C7E39" w14:textId="77777777">
            <w:pPr>
              <w:widowControl w:val="0"/>
              <w:autoSpaceDE w:val="0"/>
              <w:autoSpaceDN w:val="0"/>
              <w:adjustRightInd w:val="0"/>
              <w:spacing w:before="32" w:line="240" w:lineRule="auto"/>
              <w:ind w:firstLine="0"/>
              <w:jc w:val="center"/>
              <w:rPr>
                <w:rFonts w:ascii="Helvetica" w:hAnsi="Helvetica" w:cs="Helvetica"/>
                <w:color w:val="000000"/>
                <w:sz w:val="14"/>
                <w:szCs w:val="14"/>
              </w:rPr>
            </w:pPr>
            <w:r>
              <w:rPr>
                <w:rFonts w:ascii="Helvetica" w:hAnsi="Helvetica" w:cs="Helvetica"/>
                <w:color w:val="000000"/>
                <w:sz w:val="14"/>
                <w:szCs w:val="14"/>
              </w:rPr>
              <w:t xml:space="preserve">(c) </w:t>
            </w:r>
            <w:r w:rsidRPr="00310D0A">
              <w:rPr>
                <w:rFonts w:ascii="Helvetica" w:hAnsi="Helvetica" w:cs="Helvetica"/>
                <w:color w:val="000000"/>
                <w:sz w:val="14"/>
                <w:szCs w:val="14"/>
              </w:rPr>
              <w:t>Percent of Total Contributions</w:t>
            </w:r>
          </w:p>
        </w:tc>
      </w:tr>
    </w:tbl>
    <w:p w:rsidRPr="00AE1ECB" w:rsidR="008D4C81" w:rsidP="0063377C" w:rsidRDefault="008D4C81" w14:paraId="244C7E3B" w14:textId="77777777">
      <w:pPr>
        <w:widowControl w:val="0"/>
        <w:autoSpaceDE w:val="0"/>
        <w:autoSpaceDN w:val="0"/>
        <w:adjustRightInd w:val="0"/>
        <w:spacing w:before="60" w:after="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 xml:space="preserve">Line </w:t>
      </w:r>
      <w:r w:rsidRPr="00AE1ECB" w:rsidR="00586701">
        <w:rPr>
          <w:rFonts w:ascii="Helvetica" w:hAnsi="Helvetica" w:cs="Helvetica"/>
          <w:b/>
          <w:bCs/>
          <w:color w:val="000000"/>
          <w:sz w:val="18"/>
          <w:szCs w:val="18"/>
        </w:rPr>
        <w:t>A –Box</w:t>
      </w:r>
      <w:r w:rsidRPr="00AE1ECB">
        <w:rPr>
          <w:rFonts w:ascii="Helvetica" w:hAnsi="Helvetica" w:cs="Helvetica"/>
          <w:b/>
          <w:bCs/>
          <w:color w:val="000000"/>
          <w:sz w:val="18"/>
          <w:szCs w:val="18"/>
        </w:rPr>
        <w:t xml:space="preserve"> for Direct Filing Entity (DFE)</w:t>
      </w:r>
      <w:r w:rsidRPr="00AE1ECB" w:rsidR="00586701">
        <w:rPr>
          <w:rFonts w:ascii="Helvetica" w:hAnsi="Helvetica" w:cs="Helvetica"/>
          <w:b/>
          <w:bCs/>
          <w:color w:val="000000"/>
          <w:sz w:val="18"/>
          <w:szCs w:val="18"/>
        </w:rPr>
        <w:t>.</w:t>
      </w:r>
      <w:r w:rsidRPr="00AE1ECB" w:rsidR="00586701">
        <w:rPr>
          <w:rFonts w:ascii="Helvetica" w:hAnsi="Helvetica" w:cs="Helvetica"/>
          <w:i/>
          <w:color w:val="000000"/>
          <w:sz w:val="18"/>
          <w:szCs w:val="18"/>
        </w:rPr>
        <w:t xml:space="preserve"> </w:t>
      </w:r>
      <w:r w:rsidRPr="00AE1ECB">
        <w:rPr>
          <w:rFonts w:ascii="Helvetica" w:hAnsi="Helvetica" w:cs="Helvetica"/>
          <w:color w:val="000000"/>
          <w:sz w:val="18"/>
          <w:szCs w:val="18"/>
        </w:rPr>
        <w:t>Check this box and enter the correct letter from the following chart in the space provided to indicate the type of entity.</w:t>
      </w:r>
    </w:p>
    <w:tbl>
      <w:tblPr>
        <w:tblW w:w="0" w:type="auto"/>
        <w:tblBorders>
          <w:top w:val="single" w:color="000000" w:sz="4" w:space="0"/>
          <w:bottom w:val="single" w:color="000000" w:sz="4" w:space="0"/>
          <w:insideH w:val="single" w:color="000000" w:sz="4" w:space="0"/>
          <w:insideV w:val="single" w:color="000000" w:sz="4" w:space="0"/>
        </w:tblBorders>
        <w:tblLook w:val="00A0" w:firstRow="1" w:lastRow="0" w:firstColumn="1" w:lastColumn="0" w:noHBand="0" w:noVBand="0"/>
      </w:tblPr>
      <w:tblGrid>
        <w:gridCol w:w="2546"/>
        <w:gridCol w:w="2490"/>
      </w:tblGrid>
      <w:tr w:rsidRPr="00AE1ECB" w:rsidR="008D4C81" w:rsidTr="004C56F5" w14:paraId="244C7E40" w14:textId="77777777">
        <w:trPr>
          <w:trHeight w:val="602"/>
        </w:trPr>
        <w:tc>
          <w:tcPr>
            <w:tcW w:w="2626" w:type="dxa"/>
          </w:tcPr>
          <w:p w:rsidRPr="00AE1ECB" w:rsidR="008D4C81" w:rsidP="00902C06" w:rsidRDefault="008D4C81" w14:paraId="244C7E3C" w14:textId="77777777">
            <w:pPr>
              <w:widowControl w:val="0"/>
              <w:autoSpaceDE w:val="0"/>
              <w:autoSpaceDN w:val="0"/>
              <w:adjustRightInd w:val="0"/>
              <w:spacing w:before="32" w:line="240" w:lineRule="auto"/>
              <w:ind w:firstLine="0"/>
              <w:jc w:val="center"/>
              <w:rPr>
                <w:rFonts w:ascii="Helvetica" w:hAnsi="Helvetica" w:cs="Helvetica"/>
                <w:b/>
                <w:color w:val="000000"/>
                <w:sz w:val="14"/>
                <w:szCs w:val="14"/>
              </w:rPr>
            </w:pPr>
            <w:r w:rsidRPr="00AE1ECB">
              <w:rPr>
                <w:rFonts w:ascii="Helvetica" w:hAnsi="Helvetica" w:cs="Helvetica"/>
                <w:b/>
                <w:color w:val="000000"/>
                <w:sz w:val="14"/>
                <w:szCs w:val="14"/>
              </w:rPr>
              <w:t>Type of entity</w:t>
            </w:r>
          </w:p>
          <w:p w:rsidRPr="00AE1ECB" w:rsidR="008D4C81" w:rsidP="00902C06" w:rsidRDefault="001320E7" w14:paraId="244C7E3D" w14:textId="77777777">
            <w:pPr>
              <w:widowControl w:val="0"/>
              <w:autoSpaceDE w:val="0"/>
              <w:autoSpaceDN w:val="0"/>
              <w:adjustRightInd w:val="0"/>
              <w:spacing w:before="32" w:line="240" w:lineRule="auto"/>
              <w:ind w:firstLine="0"/>
              <w:jc w:val="center"/>
              <w:rPr>
                <w:rFonts w:ascii="Helvetica" w:hAnsi="Helvetica" w:cs="Helvetica"/>
                <w:b/>
                <w:color w:val="000000"/>
                <w:sz w:val="14"/>
                <w:szCs w:val="14"/>
              </w:rPr>
            </w:pPr>
            <w:r w:rsidRPr="00AE1ECB">
              <w:rPr>
                <w:noProof/>
              </w:rPr>
              <mc:AlternateContent>
                <mc:Choice Requires="wps">
                  <w:drawing>
                    <wp:anchor distT="0" distB="0" distL="114300" distR="114300" simplePos="0" relativeHeight="251660800" behindDoc="1" locked="0" layoutInCell="1" allowOverlap="1" wp14:editId="244C8C24" wp14:anchorId="244C8C23">
                      <wp:simplePos x="0" y="0"/>
                      <wp:positionH relativeFrom="page">
                        <wp:posOffset>690880</wp:posOffset>
                      </wp:positionH>
                      <wp:positionV relativeFrom="page">
                        <wp:posOffset>153035</wp:posOffset>
                      </wp:positionV>
                      <wp:extent cx="156845" cy="53975"/>
                      <wp:effectExtent l="5080" t="635" r="0" b="2540"/>
                      <wp:wrapNone/>
                      <wp:docPr id="76" name="Freeform 11"/>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156845" cy="53975"/>
                              </a:xfrm>
                              <a:custGeom>
                                <a:avLst/>
                                <a:gdLst>
                                  <a:gd name="T0" fmla="*/ 0 w 427"/>
                                  <a:gd name="T1" fmla="*/ 0 h 147"/>
                                  <a:gd name="T2" fmla="*/ 426 w 427"/>
                                  <a:gd name="T3" fmla="*/ 0 h 147"/>
                                  <a:gd name="T4" fmla="*/ 213 w 427"/>
                                  <a:gd name="T5" fmla="*/ 146 h 147"/>
                                  <a:gd name="T6" fmla="*/ 0 w 427"/>
                                  <a:gd name="T7" fmla="*/ 0 h 147"/>
                                  <a:gd name="T8" fmla="*/ 0 w 427"/>
                                  <a:gd name="T9" fmla="*/ 0 h 147"/>
                                </a:gdLst>
                                <a:ahLst/>
                                <a:cxnLst>
                                  <a:cxn ang="0">
                                    <a:pos x="T0" y="T1"/>
                                  </a:cxn>
                                  <a:cxn ang="0">
                                    <a:pos x="T2" y="T3"/>
                                  </a:cxn>
                                  <a:cxn ang="0">
                                    <a:pos x="T4" y="T5"/>
                                  </a:cxn>
                                  <a:cxn ang="0">
                                    <a:pos x="T6" y="T7"/>
                                  </a:cxn>
                                  <a:cxn ang="0">
                                    <a:pos x="T8" y="T9"/>
                                  </a:cxn>
                                </a:cxnLst>
                                <a:rect l="0" t="0" r="r" b="b"/>
                                <a:pathLst>
                                  <a:path w="427" h="147">
                                    <a:moveTo>
                                      <a:pt x="0" y="0"/>
                                    </a:moveTo>
                                    <a:lnTo>
                                      <a:pt x="426" y="0"/>
                                    </a:lnTo>
                                    <a:lnTo>
                                      <a:pt x="213" y="146"/>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Freeform 11" style="position:absolute;margin-left:54.4pt;margin-top:12.05pt;width:12.35pt;height:4.25pt;z-index:-25165568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coordsize="427,147" o:spid="_x0000_s1026" fillcolor="black" stroked="f" path="m,l426,,213,14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xsjrZQMAAFUIAAAOAAAAZHJzL2Uyb0RvYy54bWysVttu2zAMfR+wfxD0OCD1pc7FQZ2ia5dh&#10;QLcVaPYBii3HxmzJk5Q43bB/Hylf6qRpVwzLgy1ZRxTJQx3m4nJfFmTHlc6liKh35lLCRSyTXGwi&#10;+m21HM0o0YaJhBVS8Ig+cE0vF2/fXNTVnPsyk0XCFQEjQs/rKqKZMdXccXSc8ZLpM1lxAYupVCUz&#10;MFUbJ1GsButl4fiuO3FqqZJKyZhrDV9vmkW6sPbTlMfma5pqbkgRUfDN2KeyzzU+ncUFm28Uq7I8&#10;bt1g/+BFyXIBh/ambphhZKvyJ6bKPFZSy9ScxbJ0ZJrmMbcxQDSeexTNfcYqbmOB5OiqT5P+f2bj&#10;L7s7RfIkotMJJYKVwNFScY4ZJ56H+akrPQfYfXWnMEJd3cr4uyZCXmdMbPiVUrLOOEvAK4t3Djbg&#10;RMNWsq4/ywSss62RNlX7VJVoEJJA9paRh54Rvjckho/eeDILxpTEsDQ+D6djdMhh825vvNXmI5fW&#10;DtvdatPwmcDIspG0Ia2A+7QsgNp3DnFJTQJ/2nLfQ7wDSEa84AnEH0ACf3LazvkA5JKTdoIBxPfO&#10;T9uBsHuXvWBy2hKQ1oOeiWt6ADnpD1zSv1kJDyC9FeBi02WbZR0B8V60DMCIQJUgsUhIJTVyjXQA&#10;o6umXtgcULj6DBiyjuDzlvuXwZBaBHeF8jIYsodgyzNE8jIYkoTgcOhGs6mNVYHaHOuMogR0Zt3U&#10;WsUMpsgmAoakjijWIcmg0KHY8Hspd3wlLcIc3Qo463G1EEMU1KJ1zuoZ4LrV7l1ZW1BpFgXF1MbQ&#10;rXfvBteQc2wrLqTmze3DOOw17APCPAyuopZFnizzosBAtNqsrwtFdgw12P7a4w9ghS0BIXFbc0zz&#10;BaSgzRmKgtXUX6HnB+57PxwtJ7PpKFgG41E4dWcj1wvfhxM3CIOb5W/MpxfMszxJuLjNBe/03Qte&#10;p59tp2mU2So8MhaO/bGl6sD7Vwap5FYkVqNQMT+0Y8Pyohk7hx7bJEPY3dsmwuorSmojzWuZPIC8&#10;Ktn0NujFMMik+klJDX0tovrHlilOSfFJgESHXhBgI7STYDz1YaKGK+vhChMxmIqooXCLcXhtmua5&#10;rVS+yeAkz+ZCyCuQ9TRH/bX+NV61E+hdNoK2z2JzHM4t6vHfwOIPAAAA//8DAFBLAwQUAAYACAAA&#10;ACEALACUAeAAAAAJAQAADwAAAGRycy9kb3ducmV2LnhtbEyPy07DMBRE90j8g3WR2FGnCURRGqdC&#10;CBY8uiAgdXsT38YBP6LYbUO/HncFy9GMZs5U69lodqDJD84KWC4SYGQ7JwfbC/j8eLopgPmAVqJ2&#10;lgT8kId1fXlRYSnd0b7ToQk9iyXWlyhAhTCWnPtOkUG/cCPZ6O3cZDBEOfVcTniM5UbzNElybnCw&#10;cUHhSA+Kuu9mbwQ8vn29tHjablQ+P79utroYmlMhxPXVfL8CFmgOf2E440d0qCNT6/ZWeqajToqI&#10;HgSkt0tg50CW3QFrBWRpDryu+P8H9S8AAAD//wMAUEsBAi0AFAAGAAgAAAAhALaDOJL+AAAA4QEA&#10;ABMAAAAAAAAAAAAAAAAAAAAAAFtDb250ZW50X1R5cGVzXS54bWxQSwECLQAUAAYACAAAACEAOP0h&#10;/9YAAACUAQAACwAAAAAAAAAAAAAAAAAvAQAAX3JlbHMvLnJlbHNQSwECLQAUAAYACAAAACEAEsbI&#10;62UDAABVCAAADgAAAAAAAAAAAAAAAAAuAgAAZHJzL2Uyb0RvYy54bWxQSwECLQAUAAYACAAAACEA&#10;LACUAeAAAAAJAQAADwAAAAAAAAAAAAAAAAC/BQAAZHJzL2Rvd25yZXYueG1sUEsFBgAAAAAEAAQA&#10;8wAAAMwGAAAAAA==&#10;" w14:anchorId="0ADD06F1">
                      <v:path o:connecttype="custom" o:connectlocs="0,0;156478,0;78239,53608;0,0;0,0" o:connectangles="0,0,0,0,0"/>
                      <w10:wrap anchorx="page" anchory="page"/>
                    </v:shape>
                  </w:pict>
                </mc:Fallback>
              </mc:AlternateContent>
            </w:r>
          </w:p>
        </w:tc>
        <w:tc>
          <w:tcPr>
            <w:tcW w:w="2626" w:type="dxa"/>
          </w:tcPr>
          <w:p w:rsidRPr="00AE1ECB" w:rsidR="008D4C81" w:rsidP="00902C06" w:rsidRDefault="008D4C81" w14:paraId="244C7E3E" w14:textId="77777777">
            <w:pPr>
              <w:widowControl w:val="0"/>
              <w:autoSpaceDE w:val="0"/>
              <w:autoSpaceDN w:val="0"/>
              <w:adjustRightInd w:val="0"/>
              <w:spacing w:before="32" w:line="240" w:lineRule="auto"/>
              <w:ind w:firstLine="0"/>
              <w:jc w:val="center"/>
              <w:rPr>
                <w:rFonts w:ascii="Helvetica" w:hAnsi="Helvetica" w:cs="Helvetica"/>
                <w:b/>
                <w:color w:val="000000"/>
                <w:sz w:val="14"/>
                <w:szCs w:val="14"/>
              </w:rPr>
            </w:pPr>
            <w:r w:rsidRPr="00AE1ECB">
              <w:rPr>
                <w:rFonts w:ascii="Helvetica" w:hAnsi="Helvetica" w:cs="Helvetica"/>
                <w:b/>
                <w:color w:val="000000"/>
                <w:sz w:val="14"/>
                <w:szCs w:val="14"/>
              </w:rPr>
              <w:t xml:space="preserve">Enter the </w:t>
            </w:r>
            <w:proofErr w:type="gramStart"/>
            <w:r w:rsidRPr="00AE1ECB">
              <w:rPr>
                <w:rFonts w:ascii="Helvetica" w:hAnsi="Helvetica" w:cs="Helvetica"/>
                <w:b/>
                <w:color w:val="000000"/>
                <w:sz w:val="14"/>
                <w:szCs w:val="14"/>
              </w:rPr>
              <w:t>letter</w:t>
            </w:r>
            <w:proofErr w:type="gramEnd"/>
          </w:p>
          <w:p w:rsidRPr="00AE1ECB" w:rsidR="008D4C81" w:rsidP="00902C06" w:rsidRDefault="001320E7" w14:paraId="244C7E3F" w14:textId="77777777">
            <w:pPr>
              <w:widowControl w:val="0"/>
              <w:autoSpaceDE w:val="0"/>
              <w:autoSpaceDN w:val="0"/>
              <w:adjustRightInd w:val="0"/>
              <w:spacing w:before="32" w:line="240" w:lineRule="auto"/>
              <w:ind w:firstLine="0"/>
              <w:jc w:val="center"/>
              <w:rPr>
                <w:rFonts w:ascii="Helvetica" w:hAnsi="Helvetica" w:cs="Helvetica"/>
                <w:b/>
                <w:color w:val="000000"/>
                <w:sz w:val="14"/>
                <w:szCs w:val="14"/>
              </w:rPr>
            </w:pPr>
            <w:r w:rsidRPr="00AE1ECB">
              <w:rPr>
                <w:noProof/>
              </w:rPr>
              <mc:AlternateContent>
                <mc:Choice Requires="wps">
                  <w:drawing>
                    <wp:anchor distT="0" distB="0" distL="114300" distR="114300" simplePos="0" relativeHeight="251661824" behindDoc="1" locked="0" layoutInCell="1" allowOverlap="1" wp14:editId="244C8C26" wp14:anchorId="244C8C25">
                      <wp:simplePos x="0" y="0"/>
                      <wp:positionH relativeFrom="page">
                        <wp:posOffset>671195</wp:posOffset>
                      </wp:positionH>
                      <wp:positionV relativeFrom="page">
                        <wp:posOffset>153035</wp:posOffset>
                      </wp:positionV>
                      <wp:extent cx="151765" cy="53975"/>
                      <wp:effectExtent l="4445" t="635" r="5715" b="2540"/>
                      <wp:wrapNone/>
                      <wp:docPr id="75" name="Freeform 12"/>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151765" cy="53975"/>
                              </a:xfrm>
                              <a:custGeom>
                                <a:avLst/>
                                <a:gdLst>
                                  <a:gd name="T0" fmla="*/ 0 w 413"/>
                                  <a:gd name="T1" fmla="*/ 0 h 147"/>
                                  <a:gd name="T2" fmla="*/ 426 w 413"/>
                                  <a:gd name="T3" fmla="*/ 0 h 147"/>
                                  <a:gd name="T4" fmla="*/ 213 w 413"/>
                                  <a:gd name="T5" fmla="*/ 146 h 147"/>
                                  <a:gd name="T6" fmla="*/ 0 w 413"/>
                                  <a:gd name="T7" fmla="*/ 0 h 147"/>
                                  <a:gd name="T8" fmla="*/ 0 w 413"/>
                                  <a:gd name="T9" fmla="*/ 0 h 147"/>
                                </a:gdLst>
                                <a:ahLst/>
                                <a:cxnLst>
                                  <a:cxn ang="0">
                                    <a:pos x="T0" y="T1"/>
                                  </a:cxn>
                                  <a:cxn ang="0">
                                    <a:pos x="T2" y="T3"/>
                                  </a:cxn>
                                  <a:cxn ang="0">
                                    <a:pos x="T4" y="T5"/>
                                  </a:cxn>
                                  <a:cxn ang="0">
                                    <a:pos x="T6" y="T7"/>
                                  </a:cxn>
                                  <a:cxn ang="0">
                                    <a:pos x="T8" y="T9"/>
                                  </a:cxn>
                                </a:cxnLst>
                                <a:rect l="0" t="0" r="r" b="b"/>
                                <a:pathLst>
                                  <a:path w="413" h="147">
                                    <a:moveTo>
                                      <a:pt x="0" y="0"/>
                                    </a:moveTo>
                                    <a:lnTo>
                                      <a:pt x="426" y="0"/>
                                    </a:lnTo>
                                    <a:lnTo>
                                      <a:pt x="213" y="146"/>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Freeform 12" style="position:absolute;margin-left:52.85pt;margin-top:12.05pt;width:11.95pt;height:4.25pt;z-index:-25165465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coordsize="413,147" o:spid="_x0000_s1026" fillcolor="black" stroked="f" path="m,l426,,213,14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LT6raQMAAFUIAAAOAAAAZHJzL2Uyb0RvYy54bWysVmFv2zYQ/V6g/4HgxwKOREW2IyNK0SZ1&#10;USDbCjT7AbREWcIkUiNpy2mx/767k+TKntMVw/JBJsWnx7t7x8fcvj00Ndsr6yqjUy6uQs6Uzkxe&#10;6W3Kf39az244c17qXNZGq5Q/K8ff3r1+ddu1KxWZ0tS5sgxItFt1bcpL79tVELisVI10V6ZVGhYL&#10;YxvpYWq3QW5lB+xNHURhuAg6Y/PWmkw5B28f+kV+R/xFoTL/W1E45VmdcojN09PSc4PP4O5WrrZW&#10;tmWVDWHI/xBFIysNmx6pHqSXbGerf1A1VWaNM4W/ykwTmKKoMkU5QDYiPMvmSylbRblAcVx7LJP7&#10;/2izX/efLavylC/nnGnZgEZrqxRWnIkI69O1bgWwL+1nixm69tFkfzimzX0p9Va9s9Z0pZI5RCUQ&#10;H5x8gBMHn7JN94vJgV3uvKFSHQrbICEUgR1IkeejIurgWQYvxVwsFxBYBkvz6wRixA3kavw22zn/&#10;URnikftH53s9cxiRGvmQ0hNoXzQ1SPsmYCHrWCyuB+2PEHECKZmIl+eQaAKJo8VlnusJKGQXeeIJ&#10;JBLXl3kg7WPIIl5cZlpMQC/ktTyBXIwHDulxqxdYkhPIkQW02I7VluUoQHbQgwIwYtAlKCwK0hqH&#10;WqMcoOhT3y9yBShcfQEMVUcwCQb7/RgMpUXw2Cg/BkP1EEw6/yszFAnBydCCxNx/NORqwW3OfcZy&#10;Bj6z6RuplR5LRIWAIetSjn3ISmh0aDZ835i9ejKE8GenAvb6vlrrKQp6kYIjPwPcuDr+tsQFnUYo&#10;aKYhh3F9/O1xvTjnXFltnOpPH+ZBx/CYENZhchSdqat8XdU1JuLsdnNfW7aX6MH0N2x/AqupBbTB&#10;z/pt+jdgBUPN0BTIU78lIorD91EyWy9ulrN4Hc9nyTK8mYUieZ8swjiJH9Z/YT1FvCqrPFf6sdJq&#10;9HcR/5x/DjdN78zk8KhYMo/mJNVJ9D+ZpDU7nZNHoWN+GMZeVnU/Dk4jpiJD2uMvFYL8FS21t+aN&#10;yZ/BXq3p7za4i2FQGvuVsw7utZS7P3fSKs7qTxosOhFxjBchTeL5MoKJna5spitSZ0CVcs/hFOPw&#10;3veX56611baEnQTVQpt3YOtFhf5L8fVRDRO4uyiD4Z7Fy3E6J9T3/wbu/gYAAP//AwBQSwMEFAAG&#10;AAgAAAAhAMLn2k3iAAAACQEAAA8AAABkcnMvZG93bnJldi54bWxMj0FLw0AQhe+C/2EZwYvYTaOm&#10;GrMpai3oQbCtIN6m2TEJ3Z0N2W0b++vdnvT4mI/3vimmgzViR71vHSsYjxIQxJXTLdcKPlbzy1sQ&#10;PiBrNI5JwQ95mJanJwXm2u15QbtlqEUsYZ+jgiaELpfSVw1Z9CPXEcfbt+sthhj7Wuoe97HcGpkm&#10;SSYtthwXGuzoqaFqs9xaBV8Xi3p4NYd3fPmcbMzseTV7ezwodX42PNyDCDSEPxiO+lEdyui0dlvW&#10;XpiYk5tJRBWk12MQRyC9y0CsFVylGciykP8/KH8BAAD//wMAUEsBAi0AFAAGAAgAAAAhALaDOJL+&#10;AAAA4QEAABMAAAAAAAAAAAAAAAAAAAAAAFtDb250ZW50X1R5cGVzXS54bWxQSwECLQAUAAYACAAA&#10;ACEAOP0h/9YAAACUAQAACwAAAAAAAAAAAAAAAAAvAQAAX3JlbHMvLnJlbHNQSwECLQAUAAYACAAA&#10;ACEAUi0+q2kDAABVCAAADgAAAAAAAAAAAAAAAAAuAgAAZHJzL2Uyb0RvYy54bWxQSwECLQAUAAYA&#10;CAAAACEAwufaTeIAAAAJAQAADwAAAAAAAAAAAAAAAADDBQAAZHJzL2Rvd25yZXYueG1sUEsFBgAA&#10;AAAEAAQA8wAAANIGAAAAAA==&#10;" w14:anchorId="48BFC529">
                      <v:path o:connecttype="custom" o:connectlocs="0,0;156542,0;78271,53608;0,0;0,0" o:connectangles="0,0,0,0,0"/>
                      <w10:wrap anchorx="page" anchory="page"/>
                    </v:shape>
                  </w:pict>
                </mc:Fallback>
              </mc:AlternateContent>
            </w:r>
          </w:p>
        </w:tc>
      </w:tr>
      <w:tr w:rsidRPr="00AE1ECB" w:rsidR="008D4C81" w:rsidTr="004C56F5" w14:paraId="244C7E44" w14:textId="77777777">
        <w:trPr>
          <w:trHeight w:val="440"/>
        </w:trPr>
        <w:tc>
          <w:tcPr>
            <w:tcW w:w="2626" w:type="dxa"/>
            <w:vAlign w:val="center"/>
          </w:tcPr>
          <w:p w:rsidRPr="00AE1ECB" w:rsidR="008D4C81" w:rsidP="00902C06" w:rsidRDefault="008D4C81" w14:paraId="244C7E41" w14:textId="77777777">
            <w:pPr>
              <w:widowControl w:val="0"/>
              <w:autoSpaceDE w:val="0"/>
              <w:autoSpaceDN w:val="0"/>
              <w:adjustRightInd w:val="0"/>
              <w:spacing w:before="32" w:line="240" w:lineRule="auto"/>
              <w:ind w:firstLine="0"/>
              <w:jc w:val="center"/>
              <w:rPr>
                <w:rFonts w:ascii="Helvetica" w:hAnsi="Helvetica" w:cs="Helvetica"/>
                <w:color w:val="000000"/>
                <w:sz w:val="14"/>
                <w:szCs w:val="14"/>
              </w:rPr>
            </w:pPr>
            <w:r w:rsidRPr="00AE1ECB">
              <w:rPr>
                <w:rFonts w:ascii="Helvetica" w:hAnsi="Helvetica" w:cs="Helvetica"/>
                <w:color w:val="000000"/>
                <w:sz w:val="14"/>
                <w:szCs w:val="14"/>
              </w:rPr>
              <w:t>Master Trust</w:t>
            </w:r>
          </w:p>
          <w:p w:rsidRPr="00AE1ECB" w:rsidR="008D4C81" w:rsidP="00902C06" w:rsidRDefault="008D4C81" w14:paraId="244C7E42" w14:textId="77777777">
            <w:pPr>
              <w:widowControl w:val="0"/>
              <w:autoSpaceDE w:val="0"/>
              <w:autoSpaceDN w:val="0"/>
              <w:adjustRightInd w:val="0"/>
              <w:spacing w:before="32" w:line="240" w:lineRule="auto"/>
              <w:ind w:firstLine="0"/>
              <w:jc w:val="center"/>
              <w:rPr>
                <w:rFonts w:ascii="Helvetica" w:hAnsi="Helvetica" w:cs="Helvetica"/>
                <w:color w:val="000000"/>
                <w:sz w:val="14"/>
                <w:szCs w:val="14"/>
              </w:rPr>
            </w:pPr>
            <w:r w:rsidRPr="00AE1ECB">
              <w:rPr>
                <w:rFonts w:ascii="Helvetica" w:hAnsi="Helvetica" w:cs="Helvetica"/>
                <w:color w:val="000000"/>
                <w:sz w:val="14"/>
                <w:szCs w:val="14"/>
              </w:rPr>
              <w:t>Investment Account</w:t>
            </w:r>
          </w:p>
        </w:tc>
        <w:tc>
          <w:tcPr>
            <w:tcW w:w="2626" w:type="dxa"/>
            <w:vAlign w:val="center"/>
          </w:tcPr>
          <w:p w:rsidRPr="00AE1ECB" w:rsidR="008D4C81" w:rsidP="00902C06" w:rsidRDefault="008D4C81" w14:paraId="244C7E43" w14:textId="77777777">
            <w:pPr>
              <w:widowControl w:val="0"/>
              <w:autoSpaceDE w:val="0"/>
              <w:autoSpaceDN w:val="0"/>
              <w:adjustRightInd w:val="0"/>
              <w:spacing w:before="32" w:line="240" w:lineRule="auto"/>
              <w:ind w:firstLine="0"/>
              <w:jc w:val="center"/>
              <w:rPr>
                <w:rFonts w:ascii="Helvetica" w:hAnsi="Helvetica" w:cs="Helvetica"/>
                <w:color w:val="000000"/>
                <w:sz w:val="14"/>
                <w:szCs w:val="14"/>
              </w:rPr>
            </w:pPr>
            <w:r w:rsidRPr="00AE1ECB">
              <w:rPr>
                <w:rFonts w:ascii="Helvetica" w:hAnsi="Helvetica" w:cs="Helvetica"/>
                <w:color w:val="000000"/>
                <w:sz w:val="14"/>
                <w:szCs w:val="14"/>
              </w:rPr>
              <w:t>M</w:t>
            </w:r>
          </w:p>
        </w:tc>
      </w:tr>
      <w:tr w:rsidRPr="00AE1ECB" w:rsidR="008D4C81" w:rsidTr="004C56F5" w14:paraId="244C7E47" w14:textId="77777777">
        <w:trPr>
          <w:trHeight w:val="296"/>
        </w:trPr>
        <w:tc>
          <w:tcPr>
            <w:tcW w:w="2626" w:type="dxa"/>
            <w:vAlign w:val="center"/>
          </w:tcPr>
          <w:p w:rsidRPr="00AE1ECB" w:rsidR="008D4C81" w:rsidP="00902C06" w:rsidRDefault="008D4C81" w14:paraId="244C7E45" w14:textId="77777777">
            <w:pPr>
              <w:widowControl w:val="0"/>
              <w:autoSpaceDE w:val="0"/>
              <w:autoSpaceDN w:val="0"/>
              <w:adjustRightInd w:val="0"/>
              <w:spacing w:before="32" w:line="240" w:lineRule="auto"/>
              <w:ind w:firstLine="0"/>
              <w:jc w:val="center"/>
              <w:rPr>
                <w:rFonts w:ascii="Helvetica" w:hAnsi="Helvetica" w:cs="Helvetica"/>
                <w:color w:val="000000"/>
                <w:sz w:val="14"/>
                <w:szCs w:val="14"/>
              </w:rPr>
            </w:pPr>
            <w:r w:rsidRPr="00AE1ECB">
              <w:rPr>
                <w:rFonts w:ascii="Helvetica" w:hAnsi="Helvetica" w:cs="Helvetica"/>
                <w:color w:val="000000"/>
                <w:sz w:val="14"/>
                <w:szCs w:val="14"/>
              </w:rPr>
              <w:t>Common/Collective Trust</w:t>
            </w:r>
          </w:p>
        </w:tc>
        <w:tc>
          <w:tcPr>
            <w:tcW w:w="2626" w:type="dxa"/>
            <w:vAlign w:val="center"/>
          </w:tcPr>
          <w:p w:rsidRPr="00AE1ECB" w:rsidR="008D4C81" w:rsidP="00902C06" w:rsidRDefault="008D4C81" w14:paraId="244C7E46" w14:textId="77777777">
            <w:pPr>
              <w:widowControl w:val="0"/>
              <w:autoSpaceDE w:val="0"/>
              <w:autoSpaceDN w:val="0"/>
              <w:adjustRightInd w:val="0"/>
              <w:spacing w:before="32" w:line="240" w:lineRule="auto"/>
              <w:ind w:firstLine="0"/>
              <w:jc w:val="center"/>
              <w:rPr>
                <w:rFonts w:ascii="Helvetica" w:hAnsi="Helvetica" w:cs="Helvetica"/>
                <w:color w:val="000000"/>
                <w:sz w:val="14"/>
                <w:szCs w:val="14"/>
              </w:rPr>
            </w:pPr>
            <w:r w:rsidRPr="00AE1ECB">
              <w:rPr>
                <w:rFonts w:ascii="Helvetica" w:hAnsi="Helvetica" w:cs="Helvetica"/>
                <w:color w:val="000000"/>
                <w:sz w:val="14"/>
                <w:szCs w:val="14"/>
              </w:rPr>
              <w:t>C</w:t>
            </w:r>
          </w:p>
        </w:tc>
      </w:tr>
      <w:tr w:rsidRPr="00AE1ECB" w:rsidR="008D4C81" w:rsidTr="004C56F5" w14:paraId="244C7E4B" w14:textId="77777777">
        <w:trPr>
          <w:trHeight w:val="485"/>
        </w:trPr>
        <w:tc>
          <w:tcPr>
            <w:tcW w:w="2626" w:type="dxa"/>
            <w:vAlign w:val="center"/>
          </w:tcPr>
          <w:p w:rsidRPr="00AE1ECB" w:rsidR="008D4C81" w:rsidP="00902C06" w:rsidRDefault="008D4C81" w14:paraId="244C7E48" w14:textId="77777777">
            <w:pPr>
              <w:widowControl w:val="0"/>
              <w:autoSpaceDE w:val="0"/>
              <w:autoSpaceDN w:val="0"/>
              <w:adjustRightInd w:val="0"/>
              <w:spacing w:before="32" w:line="240" w:lineRule="auto"/>
              <w:ind w:firstLine="0"/>
              <w:jc w:val="center"/>
              <w:rPr>
                <w:rFonts w:ascii="Helvetica" w:hAnsi="Helvetica" w:cs="Helvetica"/>
                <w:color w:val="000000"/>
                <w:sz w:val="14"/>
                <w:szCs w:val="14"/>
              </w:rPr>
            </w:pPr>
            <w:r w:rsidRPr="00AE1ECB">
              <w:rPr>
                <w:rFonts w:ascii="Helvetica" w:hAnsi="Helvetica" w:cs="Helvetica"/>
                <w:color w:val="000000"/>
                <w:sz w:val="14"/>
                <w:szCs w:val="14"/>
              </w:rPr>
              <w:t>Pooled Separate</w:t>
            </w:r>
          </w:p>
          <w:p w:rsidRPr="00AE1ECB" w:rsidR="008D4C81" w:rsidP="00902C06" w:rsidRDefault="008D4C81" w14:paraId="244C7E49" w14:textId="77777777">
            <w:pPr>
              <w:widowControl w:val="0"/>
              <w:autoSpaceDE w:val="0"/>
              <w:autoSpaceDN w:val="0"/>
              <w:adjustRightInd w:val="0"/>
              <w:spacing w:before="32" w:line="240" w:lineRule="auto"/>
              <w:ind w:firstLine="0"/>
              <w:jc w:val="center"/>
              <w:rPr>
                <w:rFonts w:ascii="Helvetica" w:hAnsi="Helvetica" w:cs="Helvetica"/>
                <w:color w:val="000000"/>
                <w:sz w:val="14"/>
                <w:szCs w:val="14"/>
              </w:rPr>
            </w:pPr>
            <w:r w:rsidRPr="00AE1ECB">
              <w:rPr>
                <w:rFonts w:ascii="Helvetica" w:hAnsi="Helvetica" w:cs="Helvetica"/>
                <w:color w:val="000000"/>
                <w:sz w:val="14"/>
                <w:szCs w:val="14"/>
              </w:rPr>
              <w:t>Account</w:t>
            </w:r>
          </w:p>
        </w:tc>
        <w:tc>
          <w:tcPr>
            <w:tcW w:w="2626" w:type="dxa"/>
            <w:vAlign w:val="center"/>
          </w:tcPr>
          <w:p w:rsidRPr="00AE1ECB" w:rsidR="008D4C81" w:rsidP="00902C06" w:rsidRDefault="008D4C81" w14:paraId="244C7E4A" w14:textId="77777777">
            <w:pPr>
              <w:widowControl w:val="0"/>
              <w:autoSpaceDE w:val="0"/>
              <w:autoSpaceDN w:val="0"/>
              <w:adjustRightInd w:val="0"/>
              <w:spacing w:before="32" w:line="240" w:lineRule="auto"/>
              <w:ind w:firstLine="0"/>
              <w:jc w:val="center"/>
              <w:rPr>
                <w:rFonts w:ascii="Helvetica" w:hAnsi="Helvetica" w:cs="Helvetica"/>
                <w:color w:val="000000"/>
                <w:sz w:val="14"/>
                <w:szCs w:val="14"/>
              </w:rPr>
            </w:pPr>
            <w:r w:rsidRPr="00AE1ECB">
              <w:rPr>
                <w:rFonts w:ascii="Helvetica" w:hAnsi="Helvetica" w:cs="Helvetica"/>
                <w:color w:val="000000"/>
                <w:sz w:val="14"/>
                <w:szCs w:val="14"/>
              </w:rPr>
              <w:t>P</w:t>
            </w:r>
          </w:p>
        </w:tc>
      </w:tr>
      <w:tr w:rsidRPr="00AE1ECB" w:rsidR="008D4C81" w:rsidTr="004C56F5" w14:paraId="244C7E4F" w14:textId="77777777">
        <w:trPr>
          <w:trHeight w:val="431"/>
        </w:trPr>
        <w:tc>
          <w:tcPr>
            <w:tcW w:w="2626" w:type="dxa"/>
            <w:vAlign w:val="center"/>
          </w:tcPr>
          <w:p w:rsidRPr="00AE1ECB" w:rsidR="008D4C81" w:rsidP="00902C06" w:rsidRDefault="008D4C81" w14:paraId="244C7E4C" w14:textId="77777777">
            <w:pPr>
              <w:widowControl w:val="0"/>
              <w:autoSpaceDE w:val="0"/>
              <w:autoSpaceDN w:val="0"/>
              <w:adjustRightInd w:val="0"/>
              <w:spacing w:before="32" w:line="240" w:lineRule="auto"/>
              <w:ind w:firstLine="0"/>
              <w:jc w:val="center"/>
              <w:rPr>
                <w:rFonts w:ascii="Helvetica" w:hAnsi="Helvetica" w:cs="Helvetica"/>
                <w:color w:val="000000"/>
                <w:sz w:val="14"/>
                <w:szCs w:val="14"/>
              </w:rPr>
            </w:pPr>
            <w:r w:rsidRPr="00AE1ECB">
              <w:rPr>
                <w:rFonts w:ascii="Helvetica" w:hAnsi="Helvetica" w:cs="Helvetica"/>
                <w:color w:val="000000"/>
                <w:sz w:val="14"/>
                <w:szCs w:val="14"/>
              </w:rPr>
              <w:t>103-12 Investment</w:t>
            </w:r>
          </w:p>
          <w:p w:rsidRPr="00AE1ECB" w:rsidR="008D4C81" w:rsidP="00902C06" w:rsidRDefault="008D4C81" w14:paraId="244C7E4D" w14:textId="77777777">
            <w:pPr>
              <w:widowControl w:val="0"/>
              <w:autoSpaceDE w:val="0"/>
              <w:autoSpaceDN w:val="0"/>
              <w:adjustRightInd w:val="0"/>
              <w:spacing w:before="32" w:line="240" w:lineRule="auto"/>
              <w:ind w:firstLine="0"/>
              <w:jc w:val="center"/>
              <w:rPr>
                <w:rFonts w:ascii="Helvetica" w:hAnsi="Helvetica" w:cs="Helvetica"/>
                <w:color w:val="000000"/>
                <w:sz w:val="14"/>
                <w:szCs w:val="14"/>
              </w:rPr>
            </w:pPr>
            <w:r w:rsidRPr="00AE1ECB">
              <w:rPr>
                <w:rFonts w:ascii="Helvetica" w:hAnsi="Helvetica" w:cs="Helvetica"/>
                <w:color w:val="000000"/>
                <w:sz w:val="14"/>
                <w:szCs w:val="14"/>
              </w:rPr>
              <w:t>Entity</w:t>
            </w:r>
          </w:p>
        </w:tc>
        <w:tc>
          <w:tcPr>
            <w:tcW w:w="2626" w:type="dxa"/>
            <w:vAlign w:val="center"/>
          </w:tcPr>
          <w:p w:rsidRPr="00AE1ECB" w:rsidR="008D4C81" w:rsidP="00902C06" w:rsidRDefault="008D4C81" w14:paraId="244C7E4E" w14:textId="77777777">
            <w:pPr>
              <w:widowControl w:val="0"/>
              <w:autoSpaceDE w:val="0"/>
              <w:autoSpaceDN w:val="0"/>
              <w:adjustRightInd w:val="0"/>
              <w:spacing w:before="32" w:line="240" w:lineRule="auto"/>
              <w:ind w:firstLine="0"/>
              <w:jc w:val="center"/>
              <w:rPr>
                <w:rFonts w:ascii="Helvetica" w:hAnsi="Helvetica" w:cs="Helvetica"/>
                <w:color w:val="000000"/>
                <w:sz w:val="14"/>
                <w:szCs w:val="14"/>
              </w:rPr>
            </w:pPr>
            <w:r w:rsidRPr="00AE1ECB">
              <w:rPr>
                <w:rFonts w:ascii="Helvetica" w:hAnsi="Helvetica" w:cs="Helvetica"/>
                <w:color w:val="000000"/>
                <w:sz w:val="14"/>
                <w:szCs w:val="14"/>
              </w:rPr>
              <w:t>E</w:t>
            </w:r>
          </w:p>
        </w:tc>
      </w:tr>
      <w:tr w:rsidRPr="00AE1ECB" w:rsidR="008D4C81" w:rsidTr="004C56F5" w14:paraId="244C7E53" w14:textId="77777777">
        <w:trPr>
          <w:trHeight w:val="449"/>
        </w:trPr>
        <w:tc>
          <w:tcPr>
            <w:tcW w:w="2626" w:type="dxa"/>
            <w:vAlign w:val="center"/>
          </w:tcPr>
          <w:p w:rsidRPr="00AE1ECB" w:rsidR="008D4C81" w:rsidP="00902C06" w:rsidRDefault="008D4C81" w14:paraId="244C7E50" w14:textId="77777777">
            <w:pPr>
              <w:widowControl w:val="0"/>
              <w:autoSpaceDE w:val="0"/>
              <w:autoSpaceDN w:val="0"/>
              <w:adjustRightInd w:val="0"/>
              <w:spacing w:before="32" w:line="240" w:lineRule="auto"/>
              <w:ind w:firstLine="0"/>
              <w:jc w:val="center"/>
              <w:rPr>
                <w:rFonts w:ascii="Helvetica" w:hAnsi="Helvetica" w:cs="Helvetica"/>
                <w:color w:val="000000"/>
                <w:sz w:val="14"/>
                <w:szCs w:val="14"/>
              </w:rPr>
            </w:pPr>
            <w:r w:rsidRPr="00AE1ECB">
              <w:rPr>
                <w:rFonts w:ascii="Helvetica" w:hAnsi="Helvetica" w:cs="Helvetica"/>
                <w:color w:val="000000"/>
                <w:sz w:val="14"/>
                <w:szCs w:val="14"/>
              </w:rPr>
              <w:t>Group Insurance</w:t>
            </w:r>
          </w:p>
          <w:p w:rsidRPr="00AE1ECB" w:rsidR="008D4C81" w:rsidP="00902C06" w:rsidRDefault="008D4C81" w14:paraId="244C7E51" w14:textId="77777777">
            <w:pPr>
              <w:widowControl w:val="0"/>
              <w:autoSpaceDE w:val="0"/>
              <w:autoSpaceDN w:val="0"/>
              <w:adjustRightInd w:val="0"/>
              <w:spacing w:before="32" w:line="240" w:lineRule="auto"/>
              <w:ind w:firstLine="0"/>
              <w:jc w:val="center"/>
              <w:rPr>
                <w:rFonts w:ascii="Helvetica" w:hAnsi="Helvetica" w:cs="Helvetica"/>
                <w:color w:val="000000"/>
                <w:sz w:val="14"/>
                <w:szCs w:val="14"/>
              </w:rPr>
            </w:pPr>
            <w:r w:rsidRPr="00AE1ECB">
              <w:rPr>
                <w:rFonts w:ascii="Helvetica" w:hAnsi="Helvetica" w:cs="Helvetica"/>
                <w:color w:val="000000"/>
                <w:sz w:val="14"/>
                <w:szCs w:val="14"/>
              </w:rPr>
              <w:t>Arrangement</w:t>
            </w:r>
          </w:p>
        </w:tc>
        <w:tc>
          <w:tcPr>
            <w:tcW w:w="2626" w:type="dxa"/>
            <w:vAlign w:val="center"/>
          </w:tcPr>
          <w:p w:rsidRPr="00AE1ECB" w:rsidR="008D4C81" w:rsidP="00902C06" w:rsidRDefault="008D4C81" w14:paraId="244C7E52" w14:textId="77777777">
            <w:pPr>
              <w:widowControl w:val="0"/>
              <w:autoSpaceDE w:val="0"/>
              <w:autoSpaceDN w:val="0"/>
              <w:adjustRightInd w:val="0"/>
              <w:spacing w:before="32" w:line="240" w:lineRule="auto"/>
              <w:ind w:firstLine="0"/>
              <w:jc w:val="center"/>
              <w:rPr>
                <w:rFonts w:ascii="Helvetica" w:hAnsi="Helvetica" w:cs="Helvetica"/>
                <w:color w:val="000000"/>
                <w:sz w:val="14"/>
                <w:szCs w:val="14"/>
              </w:rPr>
            </w:pPr>
            <w:r w:rsidRPr="00AE1ECB">
              <w:rPr>
                <w:rFonts w:ascii="Helvetica" w:hAnsi="Helvetica" w:cs="Helvetica"/>
                <w:color w:val="000000"/>
                <w:sz w:val="14"/>
                <w:szCs w:val="14"/>
              </w:rPr>
              <w:t>G</w:t>
            </w:r>
          </w:p>
        </w:tc>
      </w:tr>
    </w:tbl>
    <w:p w:rsidRPr="00AE1ECB" w:rsidR="008D4C81" w:rsidP="0063377C" w:rsidRDefault="008D4C81" w14:paraId="244C7E54"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color w:val="000000"/>
          <w:sz w:val="18"/>
          <w:szCs w:val="18"/>
        </w:rPr>
        <w:t>Note</w:t>
      </w:r>
      <w:r w:rsidRPr="00AE1ECB">
        <w:rPr>
          <w:rFonts w:ascii="Helvetica" w:hAnsi="Helvetica" w:cs="Helvetica"/>
          <w:b/>
          <w:bCs/>
          <w:color w:val="000000"/>
          <w:sz w:val="18"/>
          <w:szCs w:val="18"/>
        </w:rPr>
        <w:t>.</w:t>
      </w:r>
      <w:r w:rsidRPr="00AE1ECB" w:rsidR="007C4948">
        <w:rPr>
          <w:rFonts w:ascii="Helvetica" w:hAnsi="Helvetica" w:cs="Helvetica"/>
          <w:color w:val="000000"/>
          <w:sz w:val="18"/>
          <w:szCs w:val="18"/>
        </w:rPr>
        <w:t xml:space="preserve"> </w:t>
      </w:r>
      <w:r w:rsidRPr="00AE1ECB">
        <w:rPr>
          <w:rFonts w:ascii="Helvetica" w:hAnsi="Helvetica" w:cs="Helvetica"/>
          <w:color w:val="000000"/>
          <w:sz w:val="18"/>
          <w:szCs w:val="18"/>
        </w:rPr>
        <w:t xml:space="preserve">A separate annual report with “M” entered as the DFE code on Form 5500, line A, must be filed for each MTIA. See instructions on page </w:t>
      </w:r>
      <w:r w:rsidR="009B300A">
        <w:rPr>
          <w:rFonts w:ascii="Helvetica" w:hAnsi="Helvetica" w:cs="Helvetica"/>
          <w:color w:val="000000"/>
          <w:sz w:val="18"/>
          <w:szCs w:val="18"/>
        </w:rPr>
        <w:t>10</w:t>
      </w:r>
      <w:r w:rsidRPr="00AE1ECB">
        <w:rPr>
          <w:rFonts w:ascii="Helvetica" w:hAnsi="Helvetica" w:cs="Helvetica"/>
          <w:color w:val="000000"/>
          <w:sz w:val="18"/>
          <w:szCs w:val="18"/>
        </w:rPr>
        <w:t>.</w:t>
      </w:r>
    </w:p>
    <w:p w:rsidRPr="00AE1ECB" w:rsidR="008D4C81" w:rsidP="0063377C" w:rsidRDefault="008D4C81" w14:paraId="244C7E55"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 xml:space="preserve">Line </w:t>
      </w:r>
      <w:r w:rsidRPr="00AE1ECB" w:rsidR="00586701">
        <w:rPr>
          <w:rFonts w:ascii="Helvetica" w:hAnsi="Helvetica" w:cs="Helvetica"/>
          <w:b/>
          <w:bCs/>
          <w:color w:val="000000"/>
          <w:sz w:val="18"/>
          <w:szCs w:val="18"/>
        </w:rPr>
        <w:t xml:space="preserve">B </w:t>
      </w:r>
      <w:r w:rsidRPr="00AE1ECB" w:rsidR="005B277C">
        <w:rPr>
          <w:rFonts w:ascii="Helvetica" w:hAnsi="Helvetica" w:cs="Helvetica"/>
          <w:b/>
          <w:bCs/>
          <w:color w:val="000000"/>
          <w:spacing w:val="-25"/>
          <w:sz w:val="18"/>
          <w:szCs w:val="18"/>
        </w:rPr>
        <w:t xml:space="preserve">– </w:t>
      </w:r>
      <w:r w:rsidRPr="00AE1ECB" w:rsidR="00586701">
        <w:rPr>
          <w:rFonts w:ascii="Helvetica" w:hAnsi="Helvetica" w:cs="Helvetica"/>
          <w:b/>
          <w:bCs/>
          <w:color w:val="000000"/>
          <w:spacing w:val="20"/>
          <w:sz w:val="18"/>
          <w:szCs w:val="18"/>
        </w:rPr>
        <w:t>Box</w:t>
      </w:r>
      <w:r w:rsidRPr="00AE1ECB">
        <w:rPr>
          <w:rFonts w:ascii="Helvetica" w:hAnsi="Helvetica" w:cs="Helvetica"/>
          <w:b/>
          <w:bCs/>
          <w:color w:val="000000"/>
          <w:spacing w:val="20"/>
          <w:sz w:val="18"/>
          <w:szCs w:val="18"/>
        </w:rPr>
        <w:t xml:space="preserve"> </w:t>
      </w:r>
      <w:r w:rsidRPr="00AE1ECB">
        <w:rPr>
          <w:rFonts w:ascii="Helvetica" w:hAnsi="Helvetica" w:cs="Helvetica"/>
          <w:b/>
          <w:bCs/>
          <w:color w:val="000000"/>
          <w:sz w:val="18"/>
          <w:szCs w:val="18"/>
        </w:rPr>
        <w:t>for</w:t>
      </w:r>
      <w:r w:rsidRPr="00AE1ECB">
        <w:rPr>
          <w:rFonts w:ascii="Helvetica" w:hAnsi="Helvetica" w:cs="Helvetica"/>
          <w:b/>
          <w:bCs/>
          <w:color w:val="000000"/>
          <w:spacing w:val="20"/>
          <w:sz w:val="18"/>
          <w:szCs w:val="18"/>
        </w:rPr>
        <w:t xml:space="preserve"> </w:t>
      </w:r>
      <w:r w:rsidRPr="00AE1ECB">
        <w:rPr>
          <w:rFonts w:ascii="Helvetica" w:hAnsi="Helvetica" w:cs="Helvetica"/>
          <w:b/>
          <w:bCs/>
          <w:color w:val="000000"/>
          <w:sz w:val="18"/>
          <w:szCs w:val="18"/>
        </w:rPr>
        <w:t>First</w:t>
      </w:r>
      <w:r w:rsidRPr="00AE1ECB">
        <w:rPr>
          <w:rFonts w:ascii="Helvetica" w:hAnsi="Helvetica" w:cs="Helvetica"/>
          <w:b/>
          <w:bCs/>
          <w:color w:val="000000"/>
          <w:spacing w:val="20"/>
          <w:sz w:val="18"/>
          <w:szCs w:val="18"/>
        </w:rPr>
        <w:t xml:space="preserve"> </w:t>
      </w:r>
      <w:r w:rsidRPr="00AE1ECB">
        <w:rPr>
          <w:rFonts w:ascii="Helvetica" w:hAnsi="Helvetica" w:cs="Helvetica"/>
          <w:b/>
          <w:bCs/>
          <w:color w:val="000000"/>
          <w:sz w:val="18"/>
          <w:szCs w:val="18"/>
        </w:rPr>
        <w:t>Return/Report</w:t>
      </w:r>
      <w:r w:rsidRPr="00AE1ECB" w:rsidR="00586701">
        <w:rPr>
          <w:rFonts w:ascii="Helvetica" w:hAnsi="Helvetica" w:cs="Helvetica"/>
          <w:b/>
          <w:bCs/>
          <w:color w:val="000000"/>
          <w:sz w:val="18"/>
          <w:szCs w:val="18"/>
        </w:rPr>
        <w:t>.</w:t>
      </w:r>
      <w:r w:rsidRPr="00AE1ECB" w:rsidR="00586701">
        <w:rPr>
          <w:rFonts w:ascii="Helvetica" w:hAnsi="Helvetica" w:cs="Helvetica"/>
          <w:color w:val="000000"/>
          <w:sz w:val="18"/>
          <w:szCs w:val="18"/>
        </w:rPr>
        <w:t xml:space="preserve"> </w:t>
      </w:r>
      <w:r w:rsidRPr="00AE1ECB">
        <w:rPr>
          <w:rFonts w:ascii="Helvetica" w:hAnsi="Helvetica" w:cs="Helvetica"/>
          <w:color w:val="000000"/>
          <w:sz w:val="18"/>
          <w:szCs w:val="18"/>
        </w:rPr>
        <w:t xml:space="preserve">Check this box if an </w:t>
      </w:r>
      <w:r w:rsidRPr="00AE1ECB">
        <w:rPr>
          <w:rFonts w:ascii="Helvetica" w:hAnsi="Helvetica" w:cs="Helvetica"/>
          <w:bCs/>
          <w:color w:val="000000"/>
          <w:sz w:val="18"/>
          <w:szCs w:val="18"/>
        </w:rPr>
        <w:t>annual</w:t>
      </w:r>
      <w:r w:rsidRPr="00AE1ECB">
        <w:rPr>
          <w:rFonts w:ascii="Helvetica" w:hAnsi="Helvetica" w:cs="Helvetica"/>
          <w:color w:val="000000"/>
          <w:sz w:val="18"/>
          <w:szCs w:val="18"/>
        </w:rPr>
        <w:t xml:space="preserve"> return/report has not been previously filed for this plan or DFE. </w:t>
      </w:r>
      <w:proofErr w:type="gramStart"/>
      <w:r w:rsidRPr="00AE1ECB">
        <w:rPr>
          <w:rFonts w:ascii="Helvetica" w:hAnsi="Helvetica" w:cs="Helvetica"/>
          <w:color w:val="000000"/>
          <w:sz w:val="18"/>
          <w:szCs w:val="18"/>
        </w:rPr>
        <w:t>For the purpose of</w:t>
      </w:r>
      <w:proofErr w:type="gramEnd"/>
      <w:r w:rsidRPr="00AE1ECB">
        <w:rPr>
          <w:rFonts w:ascii="Helvetica" w:hAnsi="Helvetica" w:cs="Helvetica"/>
          <w:color w:val="000000"/>
          <w:sz w:val="18"/>
          <w:szCs w:val="18"/>
        </w:rPr>
        <w:t xml:space="preserve"> completing this box, the Form 5500-EZ is not considered an annual return/report.</w:t>
      </w:r>
    </w:p>
    <w:p w:rsidRPr="00AE1ECB" w:rsidR="006A542F" w:rsidP="0063377C" w:rsidRDefault="008D4C81" w14:paraId="244C7E57" w14:textId="344391FE">
      <w:pPr>
        <w:widowControl w:val="0"/>
        <w:tabs>
          <w:tab w:val="clear" w:pos="432"/>
          <w:tab w:val="left" w:pos="450"/>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 xml:space="preserve">Line </w:t>
      </w:r>
      <w:r w:rsidRPr="00AE1ECB" w:rsidR="00586701">
        <w:rPr>
          <w:rFonts w:ascii="Helvetica" w:hAnsi="Helvetica" w:cs="Helvetica"/>
          <w:b/>
          <w:bCs/>
          <w:color w:val="000000"/>
          <w:sz w:val="18"/>
          <w:szCs w:val="18"/>
        </w:rPr>
        <w:t xml:space="preserve">B </w:t>
      </w:r>
      <w:r w:rsidRPr="00AE1ECB" w:rsidR="00586701">
        <w:rPr>
          <w:rFonts w:ascii="Helvetica" w:hAnsi="Helvetica" w:cs="Helvetica"/>
          <w:b/>
          <w:bCs/>
          <w:color w:val="000000"/>
          <w:spacing w:val="-25"/>
          <w:sz w:val="18"/>
          <w:szCs w:val="18"/>
        </w:rPr>
        <w:t xml:space="preserve">– </w:t>
      </w:r>
      <w:r w:rsidRPr="00AE1ECB" w:rsidR="00586701">
        <w:rPr>
          <w:rFonts w:ascii="Helvetica" w:hAnsi="Helvetica" w:cs="Helvetica"/>
          <w:b/>
          <w:bCs/>
          <w:color w:val="000000"/>
          <w:spacing w:val="20"/>
          <w:sz w:val="18"/>
          <w:szCs w:val="18"/>
        </w:rPr>
        <w:t>Box</w:t>
      </w:r>
      <w:r w:rsidRPr="00AE1ECB">
        <w:rPr>
          <w:rFonts w:ascii="Helvetica" w:hAnsi="Helvetica" w:cs="Helvetica"/>
          <w:b/>
          <w:bCs/>
          <w:color w:val="000000"/>
          <w:spacing w:val="20"/>
          <w:sz w:val="18"/>
          <w:szCs w:val="18"/>
        </w:rPr>
        <w:t xml:space="preserve"> </w:t>
      </w:r>
      <w:r w:rsidRPr="00AE1ECB">
        <w:rPr>
          <w:rFonts w:ascii="Helvetica" w:hAnsi="Helvetica" w:cs="Helvetica"/>
          <w:b/>
          <w:bCs/>
          <w:color w:val="000000"/>
          <w:sz w:val="18"/>
          <w:szCs w:val="18"/>
        </w:rPr>
        <w:t>for</w:t>
      </w:r>
      <w:r w:rsidRPr="00AE1ECB">
        <w:rPr>
          <w:rFonts w:ascii="Helvetica" w:hAnsi="Helvetica" w:cs="Helvetica"/>
          <w:b/>
          <w:bCs/>
          <w:color w:val="000000"/>
          <w:spacing w:val="20"/>
          <w:sz w:val="18"/>
          <w:szCs w:val="18"/>
        </w:rPr>
        <w:t xml:space="preserve"> </w:t>
      </w:r>
      <w:r w:rsidRPr="00AE1ECB">
        <w:rPr>
          <w:rFonts w:ascii="Helvetica" w:hAnsi="Helvetica" w:cs="Helvetica"/>
          <w:b/>
          <w:bCs/>
          <w:color w:val="000000"/>
          <w:sz w:val="18"/>
          <w:szCs w:val="18"/>
        </w:rPr>
        <w:t>Amended</w:t>
      </w:r>
      <w:r w:rsidRPr="00AE1ECB">
        <w:rPr>
          <w:rFonts w:ascii="Helvetica" w:hAnsi="Helvetica" w:cs="Helvetica"/>
          <w:b/>
          <w:bCs/>
          <w:color w:val="000000"/>
          <w:spacing w:val="20"/>
          <w:sz w:val="18"/>
          <w:szCs w:val="18"/>
        </w:rPr>
        <w:t xml:space="preserve"> </w:t>
      </w:r>
      <w:r w:rsidRPr="00AE1ECB">
        <w:rPr>
          <w:rFonts w:ascii="Helvetica" w:hAnsi="Helvetica" w:cs="Helvetica"/>
          <w:b/>
          <w:bCs/>
          <w:color w:val="000000"/>
          <w:sz w:val="18"/>
          <w:szCs w:val="18"/>
        </w:rPr>
        <w:t>Return/Report</w:t>
      </w:r>
      <w:r w:rsidRPr="00AE1ECB" w:rsidR="00586701">
        <w:rPr>
          <w:rFonts w:ascii="Helvetica" w:hAnsi="Helvetica" w:cs="Helvetica"/>
          <w:b/>
          <w:bCs/>
          <w:color w:val="000000"/>
          <w:sz w:val="18"/>
          <w:szCs w:val="18"/>
        </w:rPr>
        <w:t>.</w:t>
      </w:r>
      <w:r w:rsidRPr="00AE1ECB" w:rsidR="00586701">
        <w:rPr>
          <w:rFonts w:ascii="Helvetica" w:hAnsi="Helvetica" w:cs="Helvetica"/>
          <w:color w:val="000000"/>
          <w:sz w:val="18"/>
          <w:szCs w:val="18"/>
        </w:rPr>
        <w:t xml:space="preserve"> </w:t>
      </w:r>
      <w:r w:rsidRPr="00AE1ECB">
        <w:rPr>
          <w:rFonts w:ascii="Helvetica" w:hAnsi="Helvetica" w:cs="Helvetica"/>
          <w:color w:val="000000"/>
          <w:sz w:val="18"/>
          <w:szCs w:val="18"/>
        </w:rPr>
        <w:t xml:space="preserve">Check this box if you have already filed for the </w:t>
      </w:r>
      <w:r w:rsidR="00BC6F5A">
        <w:rPr>
          <w:rFonts w:ascii="Helvetica" w:hAnsi="Helvetica" w:cs="Helvetica"/>
          <w:color w:val="000000"/>
          <w:sz w:val="18"/>
          <w:szCs w:val="18"/>
        </w:rPr>
        <w:t>202</w:t>
      </w:r>
      <w:r w:rsidR="00562E96">
        <w:rPr>
          <w:rFonts w:ascii="Helvetica" w:hAnsi="Helvetica" w:cs="Helvetica"/>
          <w:color w:val="000000"/>
          <w:sz w:val="18"/>
          <w:szCs w:val="18"/>
        </w:rPr>
        <w:t>1</w:t>
      </w:r>
      <w:r w:rsidRPr="00AE1ECB" w:rsidR="00E32F98">
        <w:rPr>
          <w:rFonts w:ascii="Helvetica" w:hAnsi="Helvetica" w:cs="Helvetica"/>
          <w:color w:val="000000"/>
          <w:sz w:val="18"/>
          <w:szCs w:val="18"/>
        </w:rPr>
        <w:t xml:space="preserve"> </w:t>
      </w:r>
      <w:r w:rsidRPr="00AE1ECB">
        <w:rPr>
          <w:rFonts w:ascii="Helvetica" w:hAnsi="Helvetica" w:cs="Helvetica"/>
          <w:color w:val="000000"/>
          <w:sz w:val="18"/>
          <w:szCs w:val="18"/>
        </w:rPr>
        <w:t>plan year and are now filing an amended return/report to correct errors and/or omissions on the previously filed return/report. See instructions on page 6.</w:t>
      </w:r>
    </w:p>
    <w:p w:rsidRPr="00AE1ECB" w:rsidR="008D4C81" w:rsidP="0063377C" w:rsidRDefault="001320E7" w14:paraId="244C7E58" w14:textId="24A28E01">
      <w:pPr>
        <w:tabs>
          <w:tab w:val="clear" w:pos="432"/>
          <w:tab w:val="left" w:pos="270"/>
          <w:tab w:val="left" w:pos="450"/>
        </w:tabs>
        <w:spacing w:before="60" w:line="240" w:lineRule="auto"/>
        <w:ind w:right="-101" w:firstLine="0"/>
        <w:rPr>
          <w:rFonts w:ascii="Helvetica" w:hAnsi="Helvetica" w:cs="Helvetica"/>
          <w:i/>
          <w:color w:val="000000"/>
          <w:sz w:val="18"/>
          <w:szCs w:val="18"/>
        </w:rPr>
      </w:pPr>
      <w:r w:rsidRPr="00AE1ECB">
        <w:rPr>
          <w:noProof/>
        </w:rPr>
        <w:drawing>
          <wp:anchor distT="0" distB="0" distL="114300" distR="114300" simplePos="0" relativeHeight="251653632" behindDoc="0" locked="0" layoutInCell="1" allowOverlap="1" wp14:editId="244C8C28" wp14:anchorId="244C8C27">
            <wp:simplePos x="0" y="0"/>
            <wp:positionH relativeFrom="column">
              <wp:posOffset>0</wp:posOffset>
            </wp:positionH>
            <wp:positionV relativeFrom="paragraph">
              <wp:posOffset>41275</wp:posOffset>
            </wp:positionV>
            <wp:extent cx="180340" cy="166370"/>
            <wp:effectExtent l="0" t="0" r="0" b="0"/>
            <wp:wrapSquare wrapText="bothSides"/>
            <wp:docPr id="74"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24" cstate="print">
                      <a:extLst>
                        <a:ext uri="{28A0092B-C50C-407E-A947-70E740481C1C}">
                          <a14:useLocalDpi xmlns:a14="http://schemas.microsoft.com/office/drawing/2010/main" val="0"/>
                        </a:ext>
                      </a:extLst>
                    </a:blip>
                    <a:srcRect/>
                    <a:stretch>
                      <a:fillRect/>
                    </a:stretch>
                  </pic:blipFill>
                  <pic:spPr bwMode="auto">
                    <a:xfrm>
                      <a:off x="0" y="0"/>
                      <a:ext cx="180340" cy="166370"/>
                    </a:xfrm>
                    <a:prstGeom prst="rect">
                      <a:avLst/>
                    </a:prstGeom>
                    <a:noFill/>
                  </pic:spPr>
                </pic:pic>
              </a:graphicData>
            </a:graphic>
            <wp14:sizeRelH relativeFrom="page">
              <wp14:pctWidth>0</wp14:pctWidth>
            </wp14:sizeRelH>
            <wp14:sizeRelV relativeFrom="page">
              <wp14:pctHeight>0</wp14:pctHeight>
            </wp14:sizeRelV>
          </wp:anchor>
        </w:drawing>
      </w:r>
      <w:r w:rsidRPr="00AE1ECB" w:rsidR="008D4C81">
        <w:rPr>
          <w:rFonts w:ascii="Helvetica" w:hAnsi="Helvetica" w:cs="Helvetica"/>
          <w:i/>
          <w:color w:val="000000"/>
          <w:sz w:val="18"/>
          <w:szCs w:val="18"/>
        </w:rPr>
        <w:t xml:space="preserve">Check the line B box for an “amended return/report” if you filed a previous </w:t>
      </w:r>
      <w:r w:rsidR="00BC6F5A">
        <w:rPr>
          <w:rFonts w:ascii="Helvetica" w:hAnsi="Helvetica" w:cs="Helvetica"/>
          <w:i/>
          <w:color w:val="000000"/>
          <w:sz w:val="18"/>
          <w:szCs w:val="18"/>
        </w:rPr>
        <w:t>202</w:t>
      </w:r>
      <w:r w:rsidR="00562E96">
        <w:rPr>
          <w:rFonts w:ascii="Helvetica" w:hAnsi="Helvetica" w:cs="Helvetica"/>
          <w:i/>
          <w:color w:val="000000"/>
          <w:sz w:val="18"/>
          <w:szCs w:val="18"/>
        </w:rPr>
        <w:t>1</w:t>
      </w:r>
      <w:r w:rsidRPr="00AE1ECB" w:rsidR="00E32F98">
        <w:rPr>
          <w:rFonts w:ascii="Helvetica" w:hAnsi="Helvetica" w:cs="Helvetica"/>
          <w:i/>
          <w:color w:val="000000"/>
          <w:sz w:val="18"/>
          <w:szCs w:val="18"/>
        </w:rPr>
        <w:t xml:space="preserve"> </w:t>
      </w:r>
      <w:r w:rsidRPr="00AE1ECB" w:rsidR="008D4C81">
        <w:rPr>
          <w:rFonts w:ascii="Helvetica" w:hAnsi="Helvetica" w:cs="Helvetica"/>
          <w:i/>
          <w:color w:val="000000"/>
          <w:sz w:val="18"/>
          <w:szCs w:val="18"/>
        </w:rPr>
        <w:t>annual return/report that was given a “</w:t>
      </w:r>
      <w:proofErr w:type="spellStart"/>
      <w:r w:rsidRPr="00AE1ECB" w:rsidR="008D4C81">
        <w:rPr>
          <w:rFonts w:ascii="Helvetica" w:hAnsi="Helvetica" w:cs="Helvetica"/>
          <w:i/>
          <w:color w:val="000000"/>
          <w:sz w:val="18"/>
          <w:szCs w:val="18"/>
        </w:rPr>
        <w:t>Filing_Received</w:t>
      </w:r>
      <w:proofErr w:type="spellEnd"/>
      <w:r w:rsidRPr="00AE1ECB" w:rsidR="008D4C81">
        <w:rPr>
          <w:rFonts w:ascii="Helvetica" w:hAnsi="Helvetica" w:cs="Helvetica"/>
          <w:i/>
          <w:color w:val="000000"/>
          <w:sz w:val="18"/>
          <w:szCs w:val="18"/>
        </w:rPr>
        <w:t>,” “</w:t>
      </w:r>
      <w:proofErr w:type="spellStart"/>
      <w:r w:rsidRPr="00AE1ECB" w:rsidR="008D4C81">
        <w:rPr>
          <w:rFonts w:ascii="Helvetica" w:hAnsi="Helvetica" w:cs="Helvetica"/>
          <w:i/>
          <w:color w:val="000000"/>
          <w:sz w:val="18"/>
          <w:szCs w:val="18"/>
        </w:rPr>
        <w:t>Filing_Error</w:t>
      </w:r>
      <w:proofErr w:type="spellEnd"/>
      <w:r w:rsidRPr="00AE1ECB" w:rsidR="008D4C81">
        <w:rPr>
          <w:rFonts w:ascii="Helvetica" w:hAnsi="Helvetica" w:cs="Helvetica"/>
          <w:i/>
          <w:color w:val="000000"/>
          <w:sz w:val="18"/>
          <w:szCs w:val="18"/>
        </w:rPr>
        <w:t>,” or “</w:t>
      </w:r>
      <w:proofErr w:type="spellStart"/>
      <w:r w:rsidRPr="00AE1ECB" w:rsidR="008D4C81">
        <w:rPr>
          <w:rFonts w:ascii="Helvetica" w:hAnsi="Helvetica" w:cs="Helvetica"/>
          <w:i/>
          <w:color w:val="000000"/>
          <w:sz w:val="18"/>
          <w:szCs w:val="18"/>
        </w:rPr>
        <w:t>Filing_Stopped</w:t>
      </w:r>
      <w:proofErr w:type="spellEnd"/>
      <w:r w:rsidRPr="00AE1ECB" w:rsidR="008D4C81">
        <w:rPr>
          <w:rFonts w:ascii="Helvetica" w:hAnsi="Helvetica" w:cs="Helvetica"/>
          <w:i/>
          <w:color w:val="000000"/>
          <w:sz w:val="18"/>
          <w:szCs w:val="18"/>
        </w:rPr>
        <w:t xml:space="preserve">” status by EFAST2. Do not check the line B box for an “amended return/report” if your previous submission attempts were not </w:t>
      </w:r>
      <w:r w:rsidRPr="00AE1ECB" w:rsidR="008D4C81">
        <w:rPr>
          <w:rFonts w:ascii="Helvetica" w:hAnsi="Helvetica" w:cs="Helvetica"/>
          <w:i/>
          <w:color w:val="000000"/>
          <w:sz w:val="18"/>
          <w:szCs w:val="18"/>
        </w:rPr>
        <w:lastRenderedPageBreak/>
        <w:t xml:space="preserve">successfully received by EFAST2 because of problems with the transmission of your return/report. For more information, go to the EFAST2 website at </w:t>
      </w:r>
      <w:r w:rsidRPr="00AE1ECB" w:rsidR="008D4C81">
        <w:rPr>
          <w:rFonts w:ascii="Helvetica" w:hAnsi="Helvetica" w:cs="Helvetica"/>
          <w:color w:val="000000"/>
          <w:sz w:val="18"/>
          <w:szCs w:val="18"/>
        </w:rPr>
        <w:t>www.efast.dol.gov</w:t>
      </w:r>
      <w:r w:rsidRPr="00AE1ECB" w:rsidR="008D4C81">
        <w:rPr>
          <w:rFonts w:ascii="Helvetica" w:hAnsi="Helvetica" w:cs="Helvetica"/>
          <w:i/>
          <w:color w:val="000000"/>
          <w:sz w:val="18"/>
          <w:szCs w:val="18"/>
        </w:rPr>
        <w:t xml:space="preserve"> or call the EFAST2 Help </w:t>
      </w:r>
      <w:r w:rsidR="00B549D3">
        <w:rPr>
          <w:rFonts w:ascii="Helvetica" w:hAnsi="Helvetica" w:cs="Helvetica"/>
          <w:i/>
          <w:color w:val="000000"/>
          <w:sz w:val="18"/>
          <w:szCs w:val="18"/>
        </w:rPr>
        <w:t>Desk</w:t>
      </w:r>
      <w:r w:rsidRPr="00AE1ECB" w:rsidR="00B549D3">
        <w:rPr>
          <w:rFonts w:ascii="Helvetica" w:hAnsi="Helvetica" w:cs="Helvetica"/>
          <w:i/>
          <w:color w:val="000000"/>
          <w:sz w:val="18"/>
          <w:szCs w:val="18"/>
        </w:rPr>
        <w:t xml:space="preserve"> </w:t>
      </w:r>
      <w:r w:rsidRPr="00AE1ECB" w:rsidR="008D4C81">
        <w:rPr>
          <w:rFonts w:ascii="Helvetica" w:hAnsi="Helvetica" w:cs="Helvetica"/>
          <w:i/>
          <w:color w:val="000000"/>
          <w:sz w:val="18"/>
          <w:szCs w:val="18"/>
        </w:rPr>
        <w:t>at 1-866-GO-EFAST (1-866-463-3278).</w:t>
      </w:r>
    </w:p>
    <w:p w:rsidRPr="00AE1ECB" w:rsidR="008D4C81" w:rsidP="0063377C" w:rsidRDefault="008D4C81" w14:paraId="244C7E59"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 xml:space="preserve">Line </w:t>
      </w:r>
      <w:r w:rsidRPr="00AE1ECB" w:rsidR="00586701">
        <w:rPr>
          <w:rFonts w:ascii="Helvetica" w:hAnsi="Helvetica" w:cs="Helvetica"/>
          <w:b/>
          <w:bCs/>
          <w:color w:val="000000"/>
          <w:sz w:val="18"/>
          <w:szCs w:val="18"/>
        </w:rPr>
        <w:t xml:space="preserve">B </w:t>
      </w:r>
      <w:r w:rsidRPr="00AE1ECB" w:rsidR="00586701">
        <w:rPr>
          <w:rFonts w:ascii="Helvetica" w:hAnsi="Helvetica" w:cs="Helvetica"/>
          <w:b/>
          <w:bCs/>
          <w:color w:val="000000"/>
          <w:spacing w:val="-25"/>
          <w:sz w:val="18"/>
          <w:szCs w:val="18"/>
        </w:rPr>
        <w:t xml:space="preserve">– </w:t>
      </w:r>
      <w:r w:rsidRPr="00AE1ECB" w:rsidR="00586701">
        <w:rPr>
          <w:rFonts w:ascii="Helvetica" w:hAnsi="Helvetica" w:cs="Helvetica"/>
          <w:b/>
          <w:bCs/>
          <w:color w:val="000000"/>
          <w:spacing w:val="20"/>
          <w:sz w:val="18"/>
          <w:szCs w:val="18"/>
        </w:rPr>
        <w:t>Box</w:t>
      </w:r>
      <w:r w:rsidRPr="00AE1ECB">
        <w:rPr>
          <w:rFonts w:ascii="Helvetica" w:hAnsi="Helvetica" w:cs="Helvetica"/>
          <w:b/>
          <w:bCs/>
          <w:color w:val="000000"/>
          <w:spacing w:val="20"/>
          <w:sz w:val="18"/>
          <w:szCs w:val="18"/>
        </w:rPr>
        <w:t xml:space="preserve"> </w:t>
      </w:r>
      <w:r w:rsidRPr="00AE1ECB">
        <w:rPr>
          <w:rFonts w:ascii="Helvetica" w:hAnsi="Helvetica" w:cs="Helvetica"/>
          <w:b/>
          <w:bCs/>
          <w:color w:val="000000"/>
          <w:sz w:val="18"/>
          <w:szCs w:val="18"/>
        </w:rPr>
        <w:t>for</w:t>
      </w:r>
      <w:r w:rsidRPr="00AE1ECB">
        <w:rPr>
          <w:rFonts w:ascii="Helvetica" w:hAnsi="Helvetica" w:cs="Helvetica"/>
          <w:b/>
          <w:bCs/>
          <w:color w:val="000000"/>
          <w:spacing w:val="20"/>
          <w:sz w:val="18"/>
          <w:szCs w:val="18"/>
        </w:rPr>
        <w:t xml:space="preserve"> </w:t>
      </w:r>
      <w:r w:rsidRPr="00AE1ECB">
        <w:rPr>
          <w:rFonts w:ascii="Helvetica" w:hAnsi="Helvetica" w:cs="Helvetica"/>
          <w:b/>
          <w:bCs/>
          <w:color w:val="000000"/>
          <w:sz w:val="18"/>
          <w:szCs w:val="18"/>
        </w:rPr>
        <w:t>Final</w:t>
      </w:r>
      <w:r w:rsidRPr="00AE1ECB">
        <w:rPr>
          <w:rFonts w:ascii="Helvetica" w:hAnsi="Helvetica" w:cs="Helvetica"/>
          <w:b/>
          <w:bCs/>
          <w:color w:val="000000"/>
          <w:spacing w:val="20"/>
          <w:sz w:val="18"/>
          <w:szCs w:val="18"/>
        </w:rPr>
        <w:t xml:space="preserve"> </w:t>
      </w:r>
      <w:r w:rsidRPr="00AE1ECB">
        <w:rPr>
          <w:rFonts w:ascii="Helvetica" w:hAnsi="Helvetica" w:cs="Helvetica"/>
          <w:b/>
          <w:bCs/>
          <w:color w:val="000000"/>
          <w:sz w:val="18"/>
          <w:szCs w:val="18"/>
        </w:rPr>
        <w:t>Return/Report</w:t>
      </w:r>
      <w:r w:rsidRPr="00AE1ECB" w:rsidR="00586701">
        <w:rPr>
          <w:rFonts w:ascii="Helvetica" w:hAnsi="Helvetica" w:cs="Helvetica"/>
          <w:b/>
          <w:bCs/>
          <w:color w:val="000000"/>
          <w:sz w:val="18"/>
          <w:szCs w:val="18"/>
        </w:rPr>
        <w:t>.</w:t>
      </w:r>
      <w:r w:rsidRPr="00AE1ECB" w:rsidR="00586701">
        <w:rPr>
          <w:rFonts w:ascii="Helvetica" w:hAnsi="Helvetica" w:cs="Helvetica"/>
          <w:color w:val="000000"/>
          <w:sz w:val="18"/>
          <w:szCs w:val="18"/>
        </w:rPr>
        <w:t xml:space="preserve"> </w:t>
      </w:r>
      <w:r w:rsidRPr="00AE1ECB">
        <w:rPr>
          <w:rFonts w:ascii="Helvetica" w:hAnsi="Helvetica" w:cs="Helvetica"/>
          <w:color w:val="000000"/>
          <w:sz w:val="18"/>
          <w:szCs w:val="18"/>
        </w:rPr>
        <w:t xml:space="preserve">Check this box if this Form 5500 is the last annual return/report required to be submitted for this plan. (See </w:t>
      </w:r>
      <w:r w:rsidRPr="00AE1ECB">
        <w:rPr>
          <w:rFonts w:ascii="Helvetica" w:hAnsi="Helvetica" w:cs="Helvetica"/>
          <w:i/>
          <w:color w:val="000000"/>
          <w:sz w:val="18"/>
          <w:szCs w:val="18"/>
        </w:rPr>
        <w:t>Final Return/Report</w:t>
      </w:r>
      <w:r w:rsidRPr="00AE1ECB">
        <w:rPr>
          <w:rFonts w:ascii="Helvetica" w:hAnsi="Helvetica" w:cs="Helvetica"/>
          <w:color w:val="000000"/>
          <w:sz w:val="18"/>
          <w:szCs w:val="18"/>
        </w:rPr>
        <w:t>.)</w:t>
      </w:r>
    </w:p>
    <w:p w:rsidRPr="00AE1ECB" w:rsidR="008D4C81" w:rsidP="0063377C" w:rsidRDefault="008D4C81" w14:paraId="244C7E5A" w14:textId="0B2E7B15">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Note.</w:t>
      </w:r>
      <w:r w:rsidRPr="00AE1ECB" w:rsidR="007C4948">
        <w:rPr>
          <w:rFonts w:ascii="Helvetica" w:hAnsi="Helvetica" w:cs="Helvetica"/>
          <w:color w:val="000000"/>
          <w:sz w:val="18"/>
          <w:szCs w:val="18"/>
        </w:rPr>
        <w:t xml:space="preserve"> </w:t>
      </w:r>
      <w:r w:rsidRPr="00AE1ECB">
        <w:rPr>
          <w:rFonts w:ascii="Helvetica" w:hAnsi="Helvetica" w:cs="Helvetica"/>
          <w:color w:val="000000"/>
          <w:sz w:val="18"/>
          <w:szCs w:val="18"/>
        </w:rPr>
        <w:t xml:space="preserve">Do not check box B (Final Return/Report) if “4R” is entered on line 8b for a welfare plan that is not required to file a Form 5500 for the next plan year because the welfare plan has become eligible for an annual reporting exemption. For example, certain unfunded and insured welfare plans may be required to file the </w:t>
      </w:r>
      <w:r w:rsidR="00BC6F5A">
        <w:rPr>
          <w:rFonts w:ascii="Helvetica" w:hAnsi="Helvetica" w:cs="Helvetica"/>
          <w:color w:val="000000"/>
          <w:sz w:val="18"/>
          <w:szCs w:val="18"/>
        </w:rPr>
        <w:t>202</w:t>
      </w:r>
      <w:r w:rsidR="00562E96">
        <w:rPr>
          <w:rFonts w:ascii="Helvetica" w:hAnsi="Helvetica" w:cs="Helvetica"/>
          <w:color w:val="000000"/>
          <w:sz w:val="18"/>
          <w:szCs w:val="18"/>
        </w:rPr>
        <w:t>1</w:t>
      </w:r>
      <w:r w:rsidRPr="00AE1ECB" w:rsidR="00E32F98">
        <w:rPr>
          <w:rFonts w:ascii="Helvetica" w:hAnsi="Helvetica" w:cs="Helvetica"/>
          <w:color w:val="000000"/>
          <w:sz w:val="18"/>
          <w:szCs w:val="18"/>
        </w:rPr>
        <w:t xml:space="preserve"> </w:t>
      </w:r>
      <w:r w:rsidRPr="00AE1ECB">
        <w:rPr>
          <w:rFonts w:ascii="Helvetica" w:hAnsi="Helvetica" w:cs="Helvetica"/>
          <w:color w:val="000000"/>
          <w:sz w:val="18"/>
          <w:szCs w:val="18"/>
        </w:rPr>
        <w:t xml:space="preserve">Form 5500 and be exempt from filing a Form 5500 for the plan year </w:t>
      </w:r>
      <w:r w:rsidR="00BC6F5A">
        <w:rPr>
          <w:rFonts w:ascii="Helvetica" w:hAnsi="Helvetica" w:cs="Helvetica"/>
          <w:color w:val="000000"/>
          <w:sz w:val="18"/>
          <w:szCs w:val="18"/>
        </w:rPr>
        <w:t>2021</w:t>
      </w:r>
      <w:r w:rsidRPr="00AE1ECB" w:rsidR="00E32F98">
        <w:rPr>
          <w:rFonts w:ascii="Helvetica" w:hAnsi="Helvetica" w:cs="Helvetica"/>
          <w:color w:val="000000"/>
          <w:sz w:val="18"/>
          <w:szCs w:val="18"/>
        </w:rPr>
        <w:t xml:space="preserve"> </w:t>
      </w:r>
      <w:r w:rsidRPr="00AE1ECB">
        <w:rPr>
          <w:rFonts w:ascii="Helvetica" w:hAnsi="Helvetica" w:cs="Helvetica"/>
          <w:color w:val="000000"/>
          <w:sz w:val="18"/>
          <w:szCs w:val="18"/>
        </w:rPr>
        <w:t xml:space="preserve">if the number of participants covered as of the beginning of the </w:t>
      </w:r>
      <w:r w:rsidR="00BC6F5A">
        <w:rPr>
          <w:rFonts w:ascii="Helvetica" w:hAnsi="Helvetica" w:cs="Helvetica"/>
          <w:color w:val="000000"/>
          <w:sz w:val="18"/>
          <w:szCs w:val="18"/>
        </w:rPr>
        <w:t>2021</w:t>
      </w:r>
      <w:r w:rsidRPr="00AE1ECB" w:rsidR="00E32F98">
        <w:rPr>
          <w:rFonts w:ascii="Helvetica" w:hAnsi="Helvetica" w:cs="Helvetica"/>
          <w:color w:val="000000"/>
          <w:sz w:val="18"/>
          <w:szCs w:val="18"/>
        </w:rPr>
        <w:t xml:space="preserve"> </w:t>
      </w:r>
      <w:r w:rsidRPr="00AE1ECB">
        <w:rPr>
          <w:rFonts w:ascii="Helvetica" w:hAnsi="Helvetica" w:cs="Helvetica"/>
          <w:color w:val="000000"/>
          <w:sz w:val="18"/>
          <w:szCs w:val="18"/>
        </w:rPr>
        <w:t xml:space="preserve">plan year drops below 100. See </w:t>
      </w:r>
      <w:r w:rsidRPr="00AE1ECB">
        <w:rPr>
          <w:rFonts w:ascii="Helvetica" w:hAnsi="Helvetica" w:cs="Helvetica"/>
          <w:i/>
          <w:color w:val="000000"/>
          <w:sz w:val="18"/>
          <w:szCs w:val="18"/>
        </w:rPr>
        <w:t>Who Must File</w:t>
      </w:r>
      <w:r w:rsidRPr="00AE1ECB">
        <w:rPr>
          <w:rFonts w:ascii="Helvetica" w:hAnsi="Helvetica" w:cs="Helvetica"/>
          <w:color w:val="000000"/>
          <w:sz w:val="18"/>
          <w:szCs w:val="18"/>
        </w:rPr>
        <w:t>. Should the number of participants covered by such a plan increase to 100 or more in a future year, the plan must resume filing Form 5500 and enter ‘‘4S’’ on line 8b on that year’s Form 5500. See 29 CFR 2520.104-20.</w:t>
      </w:r>
    </w:p>
    <w:p w:rsidRPr="00AE1ECB" w:rsidR="008D4C81" w:rsidP="0063377C" w:rsidRDefault="008D4C81" w14:paraId="244C7E5B"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 xml:space="preserve">Line </w:t>
      </w:r>
      <w:r w:rsidRPr="00AE1ECB" w:rsidR="00586701">
        <w:rPr>
          <w:rFonts w:ascii="Helvetica" w:hAnsi="Helvetica" w:cs="Helvetica"/>
          <w:b/>
          <w:bCs/>
          <w:color w:val="000000"/>
          <w:sz w:val="18"/>
          <w:szCs w:val="18"/>
        </w:rPr>
        <w:t xml:space="preserve">B </w:t>
      </w:r>
      <w:r w:rsidRPr="00AE1ECB" w:rsidR="00586701">
        <w:rPr>
          <w:rFonts w:ascii="Helvetica" w:hAnsi="Helvetica" w:cs="Helvetica"/>
          <w:b/>
          <w:bCs/>
          <w:color w:val="000000"/>
          <w:spacing w:val="-25"/>
          <w:sz w:val="18"/>
          <w:szCs w:val="18"/>
        </w:rPr>
        <w:t xml:space="preserve">– </w:t>
      </w:r>
      <w:r w:rsidRPr="00AE1ECB" w:rsidR="00586701">
        <w:rPr>
          <w:rFonts w:ascii="Helvetica" w:hAnsi="Helvetica" w:cs="Helvetica"/>
          <w:b/>
          <w:bCs/>
          <w:color w:val="000000"/>
          <w:spacing w:val="20"/>
          <w:sz w:val="18"/>
          <w:szCs w:val="18"/>
        </w:rPr>
        <w:t>Box</w:t>
      </w:r>
      <w:r w:rsidRPr="00AE1ECB">
        <w:rPr>
          <w:rFonts w:ascii="Helvetica" w:hAnsi="Helvetica" w:cs="Helvetica"/>
          <w:b/>
          <w:bCs/>
          <w:color w:val="000000"/>
          <w:spacing w:val="20"/>
          <w:sz w:val="18"/>
          <w:szCs w:val="18"/>
        </w:rPr>
        <w:t xml:space="preserve"> </w:t>
      </w:r>
      <w:r w:rsidRPr="00AE1ECB">
        <w:rPr>
          <w:rFonts w:ascii="Helvetica" w:hAnsi="Helvetica" w:cs="Helvetica"/>
          <w:b/>
          <w:bCs/>
          <w:color w:val="000000"/>
          <w:sz w:val="18"/>
          <w:szCs w:val="18"/>
        </w:rPr>
        <w:t>for</w:t>
      </w:r>
      <w:r w:rsidRPr="00AE1ECB">
        <w:rPr>
          <w:rFonts w:ascii="Helvetica" w:hAnsi="Helvetica" w:cs="Helvetica"/>
          <w:b/>
          <w:bCs/>
          <w:color w:val="000000"/>
          <w:spacing w:val="20"/>
          <w:sz w:val="18"/>
          <w:szCs w:val="18"/>
        </w:rPr>
        <w:t xml:space="preserve"> </w:t>
      </w:r>
      <w:r w:rsidRPr="00AE1ECB">
        <w:rPr>
          <w:rFonts w:ascii="Helvetica" w:hAnsi="Helvetica" w:cs="Helvetica"/>
          <w:b/>
          <w:bCs/>
          <w:color w:val="000000"/>
          <w:sz w:val="18"/>
          <w:szCs w:val="18"/>
        </w:rPr>
        <w:t>Short</w:t>
      </w:r>
      <w:r w:rsidRPr="00AE1ECB">
        <w:rPr>
          <w:rFonts w:ascii="Helvetica" w:hAnsi="Helvetica" w:cs="Helvetica"/>
          <w:b/>
          <w:bCs/>
          <w:color w:val="000000"/>
          <w:spacing w:val="20"/>
          <w:sz w:val="18"/>
          <w:szCs w:val="18"/>
        </w:rPr>
        <w:t xml:space="preserve"> </w:t>
      </w:r>
      <w:r w:rsidRPr="00AE1ECB">
        <w:rPr>
          <w:rFonts w:ascii="Helvetica" w:hAnsi="Helvetica" w:cs="Helvetica"/>
          <w:b/>
          <w:bCs/>
          <w:color w:val="000000"/>
          <w:sz w:val="18"/>
          <w:szCs w:val="18"/>
        </w:rPr>
        <w:t>Plan</w:t>
      </w:r>
      <w:r w:rsidRPr="00AE1ECB">
        <w:rPr>
          <w:rFonts w:ascii="Helvetica" w:hAnsi="Helvetica" w:cs="Helvetica"/>
          <w:b/>
          <w:bCs/>
          <w:color w:val="000000"/>
          <w:spacing w:val="20"/>
          <w:sz w:val="18"/>
          <w:szCs w:val="18"/>
        </w:rPr>
        <w:t xml:space="preserve"> </w:t>
      </w:r>
      <w:r w:rsidRPr="00AE1ECB">
        <w:rPr>
          <w:rFonts w:ascii="Helvetica" w:hAnsi="Helvetica" w:cs="Helvetica"/>
          <w:b/>
          <w:bCs/>
          <w:color w:val="000000"/>
          <w:sz w:val="18"/>
          <w:szCs w:val="18"/>
        </w:rPr>
        <w:t>Year</w:t>
      </w:r>
      <w:r w:rsidRPr="00AE1ECB">
        <w:rPr>
          <w:rFonts w:ascii="Helvetica" w:hAnsi="Helvetica" w:cs="Helvetica"/>
          <w:b/>
          <w:bCs/>
          <w:color w:val="000000"/>
          <w:spacing w:val="20"/>
          <w:sz w:val="18"/>
          <w:szCs w:val="18"/>
        </w:rPr>
        <w:t xml:space="preserve"> </w:t>
      </w:r>
      <w:r w:rsidRPr="00AE1ECB">
        <w:rPr>
          <w:rFonts w:ascii="Helvetica" w:hAnsi="Helvetica" w:cs="Helvetica"/>
          <w:b/>
          <w:bCs/>
          <w:color w:val="000000"/>
          <w:sz w:val="18"/>
          <w:szCs w:val="18"/>
        </w:rPr>
        <w:t>Return/Report</w:t>
      </w:r>
      <w:r w:rsidRPr="00AE1ECB" w:rsidR="00586701">
        <w:rPr>
          <w:rFonts w:ascii="Helvetica" w:hAnsi="Helvetica" w:cs="Helvetica"/>
          <w:b/>
          <w:bCs/>
          <w:color w:val="000000"/>
          <w:sz w:val="18"/>
          <w:szCs w:val="18"/>
        </w:rPr>
        <w:t>.</w:t>
      </w:r>
      <w:r w:rsidRPr="00AE1ECB" w:rsidR="00586701">
        <w:rPr>
          <w:rFonts w:ascii="Helvetica" w:hAnsi="Helvetica" w:cs="Helvetica"/>
          <w:color w:val="000000"/>
          <w:sz w:val="18"/>
          <w:szCs w:val="18"/>
        </w:rPr>
        <w:t xml:space="preserve"> </w:t>
      </w:r>
      <w:r w:rsidRPr="00AE1ECB">
        <w:rPr>
          <w:rFonts w:ascii="Helvetica" w:hAnsi="Helvetica" w:cs="Helvetica"/>
          <w:color w:val="000000"/>
          <w:sz w:val="18"/>
          <w:szCs w:val="18"/>
        </w:rPr>
        <w:t>Check this box if this Form 5500 is being filed for a plan year period of less than 12 months. Provide the dates in Part I, Plan Year Beginning and Ending.</w:t>
      </w:r>
    </w:p>
    <w:p w:rsidRPr="00AE1ECB" w:rsidR="008D4C81" w:rsidP="0063377C" w:rsidRDefault="008D4C81" w14:paraId="244C7E5C"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 xml:space="preserve">Line </w:t>
      </w:r>
      <w:r w:rsidRPr="00AE1ECB" w:rsidR="00586701">
        <w:rPr>
          <w:rFonts w:ascii="Helvetica" w:hAnsi="Helvetica" w:cs="Helvetica"/>
          <w:b/>
          <w:bCs/>
          <w:color w:val="000000"/>
          <w:sz w:val="18"/>
          <w:szCs w:val="18"/>
        </w:rPr>
        <w:t xml:space="preserve">C </w:t>
      </w:r>
      <w:r w:rsidRPr="00AE1ECB" w:rsidR="00586701">
        <w:rPr>
          <w:rFonts w:ascii="Helvetica" w:hAnsi="Helvetica" w:cs="Helvetica"/>
          <w:b/>
          <w:bCs/>
          <w:color w:val="000000"/>
          <w:spacing w:val="-25"/>
          <w:sz w:val="18"/>
          <w:szCs w:val="18"/>
        </w:rPr>
        <w:t xml:space="preserve">– </w:t>
      </w:r>
      <w:r w:rsidRPr="00AE1ECB" w:rsidR="00586701">
        <w:rPr>
          <w:rFonts w:ascii="Helvetica" w:hAnsi="Helvetica" w:cs="Helvetica"/>
          <w:b/>
          <w:bCs/>
          <w:color w:val="000000"/>
          <w:spacing w:val="20"/>
          <w:sz w:val="18"/>
          <w:szCs w:val="18"/>
        </w:rPr>
        <w:t>Box</w:t>
      </w:r>
      <w:r w:rsidRPr="00AE1ECB">
        <w:rPr>
          <w:rFonts w:ascii="Helvetica" w:hAnsi="Helvetica" w:cs="Helvetica"/>
          <w:b/>
          <w:bCs/>
          <w:color w:val="000000"/>
          <w:spacing w:val="20"/>
          <w:sz w:val="18"/>
          <w:szCs w:val="18"/>
        </w:rPr>
        <w:t xml:space="preserve"> </w:t>
      </w:r>
      <w:r w:rsidRPr="00AE1ECB">
        <w:rPr>
          <w:rFonts w:ascii="Helvetica" w:hAnsi="Helvetica" w:cs="Helvetica"/>
          <w:b/>
          <w:bCs/>
          <w:color w:val="000000"/>
          <w:sz w:val="18"/>
          <w:szCs w:val="18"/>
        </w:rPr>
        <w:t>for</w:t>
      </w:r>
      <w:r w:rsidRPr="00AE1ECB">
        <w:rPr>
          <w:rFonts w:ascii="Helvetica" w:hAnsi="Helvetica" w:cs="Helvetica"/>
          <w:b/>
          <w:bCs/>
          <w:color w:val="000000"/>
          <w:spacing w:val="20"/>
          <w:sz w:val="18"/>
          <w:szCs w:val="18"/>
        </w:rPr>
        <w:t xml:space="preserve"> </w:t>
      </w:r>
      <w:r w:rsidRPr="00AE1ECB">
        <w:rPr>
          <w:rFonts w:ascii="Helvetica" w:hAnsi="Helvetica" w:cs="Helvetica"/>
          <w:b/>
          <w:bCs/>
          <w:color w:val="000000"/>
          <w:sz w:val="18"/>
          <w:szCs w:val="18"/>
        </w:rPr>
        <w:t>Collectively-Bargained</w:t>
      </w:r>
      <w:r w:rsidRPr="00AE1ECB">
        <w:rPr>
          <w:rFonts w:ascii="Helvetica" w:hAnsi="Helvetica" w:cs="Helvetica"/>
          <w:b/>
          <w:bCs/>
          <w:color w:val="000000"/>
          <w:spacing w:val="20"/>
          <w:sz w:val="18"/>
          <w:szCs w:val="18"/>
        </w:rPr>
        <w:t xml:space="preserve"> </w:t>
      </w:r>
      <w:r w:rsidRPr="00AE1ECB">
        <w:rPr>
          <w:rFonts w:ascii="Helvetica" w:hAnsi="Helvetica" w:cs="Helvetica"/>
          <w:b/>
          <w:bCs/>
          <w:color w:val="000000"/>
          <w:sz w:val="18"/>
          <w:szCs w:val="18"/>
        </w:rPr>
        <w:t>Plan</w:t>
      </w:r>
      <w:r w:rsidRPr="00AE1ECB" w:rsidR="00586701">
        <w:rPr>
          <w:rFonts w:ascii="Helvetica" w:hAnsi="Helvetica" w:cs="Helvetica"/>
          <w:b/>
          <w:bCs/>
          <w:color w:val="000000"/>
          <w:sz w:val="18"/>
          <w:szCs w:val="18"/>
        </w:rPr>
        <w:t>.</w:t>
      </w:r>
      <w:r w:rsidRPr="00AE1ECB" w:rsidR="00586701">
        <w:rPr>
          <w:rFonts w:ascii="Helvetica" w:hAnsi="Helvetica" w:cs="Helvetica"/>
          <w:color w:val="000000"/>
          <w:sz w:val="18"/>
          <w:szCs w:val="18"/>
        </w:rPr>
        <w:t xml:space="preserve"> </w:t>
      </w:r>
      <w:r w:rsidRPr="00AE1ECB">
        <w:rPr>
          <w:rFonts w:ascii="Helvetica" w:hAnsi="Helvetica" w:cs="Helvetica"/>
          <w:color w:val="000000"/>
          <w:sz w:val="18"/>
          <w:szCs w:val="18"/>
        </w:rPr>
        <w:t>Check this box when the contributions to the plan and/or the benefits paid by the plan are subject to the collective bargaining process (even if the plan is not established and administered by a joint board of trustees and even if only some of the employees covered by the plan are members of a collective bargaining unit that negotiates contributions and/or benefits). The contributions and/or benefits do not have to be identical for all employees under the plan.</w:t>
      </w:r>
    </w:p>
    <w:p w:rsidRPr="00AE1ECB" w:rsidR="008D4C81" w:rsidP="0063377C" w:rsidRDefault="008D4C81" w14:paraId="244C7E5D"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color w:val="000000"/>
          <w:sz w:val="18"/>
          <w:szCs w:val="18"/>
        </w:rPr>
        <w:t>Line</w:t>
      </w:r>
      <w:r w:rsidRPr="00AE1ECB">
        <w:rPr>
          <w:rFonts w:ascii="Helvetica" w:hAnsi="Helvetica" w:cs="Helvetica"/>
          <w:b/>
          <w:bCs/>
          <w:color w:val="000000"/>
          <w:sz w:val="18"/>
          <w:szCs w:val="18"/>
        </w:rPr>
        <w:t xml:space="preserve"> </w:t>
      </w:r>
      <w:r w:rsidRPr="00AE1ECB" w:rsidR="00586701">
        <w:rPr>
          <w:rFonts w:ascii="Helvetica" w:hAnsi="Helvetica" w:cs="Helvetica"/>
          <w:b/>
          <w:bCs/>
          <w:color w:val="000000"/>
          <w:sz w:val="18"/>
          <w:szCs w:val="18"/>
        </w:rPr>
        <w:t xml:space="preserve">D </w:t>
      </w:r>
      <w:r w:rsidRPr="00AE1ECB" w:rsidR="00586701">
        <w:rPr>
          <w:rFonts w:ascii="Helvetica" w:hAnsi="Helvetica" w:cs="Helvetica"/>
          <w:b/>
          <w:bCs/>
          <w:color w:val="000000"/>
          <w:spacing w:val="-25"/>
          <w:sz w:val="18"/>
          <w:szCs w:val="18"/>
        </w:rPr>
        <w:t xml:space="preserve">– </w:t>
      </w:r>
      <w:r w:rsidRPr="00AE1ECB" w:rsidR="00586701">
        <w:rPr>
          <w:rFonts w:ascii="Helvetica" w:hAnsi="Helvetica" w:cs="Helvetica"/>
          <w:b/>
          <w:bCs/>
          <w:color w:val="000000"/>
          <w:spacing w:val="20"/>
          <w:sz w:val="18"/>
          <w:szCs w:val="18"/>
        </w:rPr>
        <w:t>Box</w:t>
      </w:r>
      <w:r w:rsidRPr="00AE1ECB">
        <w:rPr>
          <w:rFonts w:ascii="Helvetica" w:hAnsi="Helvetica" w:cs="Helvetica"/>
          <w:b/>
          <w:bCs/>
          <w:color w:val="000000"/>
          <w:spacing w:val="20"/>
          <w:sz w:val="18"/>
          <w:szCs w:val="18"/>
        </w:rPr>
        <w:t xml:space="preserve"> </w:t>
      </w:r>
      <w:r w:rsidRPr="00AE1ECB">
        <w:rPr>
          <w:rFonts w:ascii="Helvetica" w:hAnsi="Helvetica" w:cs="Helvetica"/>
          <w:b/>
          <w:bCs/>
          <w:color w:val="000000"/>
          <w:sz w:val="18"/>
          <w:szCs w:val="18"/>
        </w:rPr>
        <w:t>for</w:t>
      </w:r>
      <w:r w:rsidRPr="00AE1ECB">
        <w:rPr>
          <w:rFonts w:ascii="Helvetica" w:hAnsi="Helvetica" w:cs="Helvetica"/>
          <w:b/>
          <w:bCs/>
          <w:color w:val="000000"/>
          <w:spacing w:val="20"/>
          <w:sz w:val="18"/>
          <w:szCs w:val="18"/>
        </w:rPr>
        <w:t xml:space="preserve"> </w:t>
      </w:r>
      <w:r w:rsidRPr="00AE1ECB">
        <w:rPr>
          <w:rFonts w:ascii="Helvetica" w:hAnsi="Helvetica" w:cs="Helvetica"/>
          <w:b/>
          <w:bCs/>
          <w:color w:val="000000"/>
          <w:sz w:val="18"/>
          <w:szCs w:val="18"/>
        </w:rPr>
        <w:t>Extension and DFVC Program</w:t>
      </w:r>
      <w:r w:rsidRPr="00AE1ECB" w:rsidR="00586701">
        <w:rPr>
          <w:rFonts w:ascii="Helvetica" w:hAnsi="Helvetica" w:cs="Helvetica"/>
          <w:b/>
          <w:bCs/>
          <w:color w:val="000000"/>
          <w:sz w:val="18"/>
          <w:szCs w:val="18"/>
        </w:rPr>
        <w:t>.</w:t>
      </w:r>
      <w:r w:rsidRPr="00AE1ECB" w:rsidR="00586701">
        <w:rPr>
          <w:rFonts w:ascii="Helvetica" w:hAnsi="Helvetica" w:cs="Helvetica"/>
          <w:color w:val="000000"/>
          <w:sz w:val="18"/>
          <w:szCs w:val="18"/>
        </w:rPr>
        <w:t xml:space="preserve"> </w:t>
      </w:r>
      <w:r w:rsidRPr="00AE1ECB">
        <w:rPr>
          <w:rFonts w:ascii="Helvetica" w:hAnsi="Helvetica" w:cs="Helvetica"/>
          <w:color w:val="000000"/>
          <w:sz w:val="18"/>
          <w:szCs w:val="18"/>
        </w:rPr>
        <w:t>Check the appropriate box here if:</w:t>
      </w:r>
    </w:p>
    <w:p w:rsidRPr="00AE1ECB" w:rsidR="008D4C81" w:rsidP="0063377C" w:rsidRDefault="008D4C81" w14:paraId="244C7E5E" w14:textId="77777777">
      <w:pPr>
        <w:pStyle w:val="ListParagraph"/>
        <w:widowControl w:val="0"/>
        <w:numPr>
          <w:ilvl w:val="0"/>
          <w:numId w:val="5"/>
        </w:numPr>
        <w:tabs>
          <w:tab w:val="clear" w:pos="360"/>
          <w:tab w:val="left" w:pos="270"/>
        </w:tabs>
        <w:autoSpaceDE w:val="0"/>
        <w:autoSpaceDN w:val="0"/>
        <w:adjustRightInd w:val="0"/>
        <w:spacing w:before="60" w:after="0"/>
        <w:ind w:left="0" w:right="0" w:firstLine="0"/>
        <w:jc w:val="left"/>
        <w:outlineLvl w:val="0"/>
        <w:rPr>
          <w:rFonts w:ascii="Helvetica" w:hAnsi="Helvetica" w:cs="Helvetica"/>
          <w:color w:val="000000"/>
          <w:sz w:val="18"/>
          <w:szCs w:val="18"/>
        </w:rPr>
      </w:pPr>
      <w:r w:rsidRPr="00AE1ECB">
        <w:rPr>
          <w:rFonts w:ascii="Helvetica" w:hAnsi="Helvetica" w:cs="Helvetica"/>
          <w:color w:val="000000"/>
          <w:sz w:val="18"/>
          <w:szCs w:val="18"/>
        </w:rPr>
        <w:t xml:space="preserve">You filed for an extension of time to file this form with the IRS using a completed </w:t>
      </w:r>
      <w:r w:rsidRPr="00AE1ECB">
        <w:rPr>
          <w:rFonts w:ascii="Helvetica" w:hAnsi="Helvetica" w:cs="Helvetica"/>
          <w:b/>
          <w:color w:val="000000"/>
          <w:sz w:val="18"/>
          <w:szCs w:val="18"/>
        </w:rPr>
        <w:t>Form 5558</w:t>
      </w:r>
      <w:r w:rsidRPr="00AE1ECB">
        <w:rPr>
          <w:rFonts w:ascii="Helvetica" w:hAnsi="Helvetica" w:cs="Helvetica"/>
          <w:color w:val="000000"/>
          <w:sz w:val="18"/>
          <w:szCs w:val="18"/>
        </w:rPr>
        <w:t xml:space="preserve">, Application for Extension of Time </w:t>
      </w:r>
      <w:proofErr w:type="gramStart"/>
      <w:r w:rsidRPr="00AE1ECB">
        <w:rPr>
          <w:rFonts w:ascii="Helvetica" w:hAnsi="Helvetica" w:cs="Helvetica"/>
          <w:color w:val="000000"/>
          <w:sz w:val="18"/>
          <w:szCs w:val="18"/>
        </w:rPr>
        <w:t>To</w:t>
      </w:r>
      <w:proofErr w:type="gramEnd"/>
      <w:r w:rsidRPr="00AE1ECB">
        <w:rPr>
          <w:rFonts w:ascii="Helvetica" w:hAnsi="Helvetica" w:cs="Helvetica"/>
          <w:color w:val="000000"/>
          <w:sz w:val="18"/>
          <w:szCs w:val="18"/>
        </w:rPr>
        <w:t xml:space="preserve"> File Certain Employee Plan Returns (maintain a copy of the Form 5558 with the filer’s records); </w:t>
      </w:r>
    </w:p>
    <w:p w:rsidRPr="00AE1ECB" w:rsidR="008D4C81" w:rsidP="00902C06" w:rsidRDefault="008D4C81" w14:paraId="244C7E5F" w14:textId="77777777">
      <w:pPr>
        <w:pStyle w:val="ListParagraph"/>
        <w:widowControl w:val="0"/>
        <w:numPr>
          <w:ilvl w:val="0"/>
          <w:numId w:val="5"/>
        </w:numPr>
        <w:tabs>
          <w:tab w:val="clear" w:pos="360"/>
          <w:tab w:val="left" w:pos="270"/>
        </w:tabs>
        <w:autoSpaceDE w:val="0"/>
        <w:autoSpaceDN w:val="0"/>
        <w:adjustRightInd w:val="0"/>
        <w:spacing w:after="0"/>
        <w:ind w:left="0" w:right="0" w:firstLine="0"/>
        <w:jc w:val="left"/>
        <w:outlineLvl w:val="0"/>
        <w:rPr>
          <w:rFonts w:ascii="Helvetica" w:hAnsi="Helvetica" w:cs="Helvetica"/>
          <w:color w:val="000000"/>
          <w:sz w:val="18"/>
          <w:szCs w:val="18"/>
        </w:rPr>
      </w:pPr>
      <w:r w:rsidRPr="00AE1ECB">
        <w:rPr>
          <w:rFonts w:ascii="Helvetica" w:hAnsi="Helvetica" w:cs="Helvetica"/>
          <w:color w:val="000000"/>
          <w:sz w:val="18"/>
          <w:szCs w:val="18"/>
        </w:rPr>
        <w:t>You are filing using the automatic extension of time to file Form 5500 until the due date of the federal income tax return of the employer (maintain a copy of the employer’s extension of time to file the income tax return with the filer’s records</w:t>
      </w:r>
      <w:proofErr w:type="gramStart"/>
      <w:r w:rsidRPr="00AE1ECB">
        <w:rPr>
          <w:rFonts w:ascii="Helvetica" w:hAnsi="Helvetica" w:cs="Helvetica"/>
          <w:color w:val="000000"/>
          <w:sz w:val="18"/>
          <w:szCs w:val="18"/>
        </w:rPr>
        <w:t>);</w:t>
      </w:r>
      <w:proofErr w:type="gramEnd"/>
    </w:p>
    <w:p w:rsidRPr="00AE1ECB" w:rsidR="008D4C81" w:rsidP="00902C06" w:rsidRDefault="008D4C81" w14:paraId="244C7E60" w14:textId="77777777">
      <w:pPr>
        <w:pStyle w:val="ListParagraph"/>
        <w:widowControl w:val="0"/>
        <w:numPr>
          <w:ilvl w:val="0"/>
          <w:numId w:val="5"/>
        </w:numPr>
        <w:tabs>
          <w:tab w:val="clear" w:pos="360"/>
          <w:tab w:val="left" w:pos="270"/>
        </w:tabs>
        <w:autoSpaceDE w:val="0"/>
        <w:autoSpaceDN w:val="0"/>
        <w:adjustRightInd w:val="0"/>
        <w:spacing w:after="0"/>
        <w:ind w:left="0" w:right="0" w:firstLine="0"/>
        <w:jc w:val="left"/>
        <w:outlineLvl w:val="0"/>
        <w:rPr>
          <w:rFonts w:ascii="Helvetica" w:hAnsi="Helvetica" w:cs="Helvetica"/>
          <w:color w:val="000000"/>
          <w:sz w:val="18"/>
          <w:szCs w:val="18"/>
        </w:rPr>
      </w:pPr>
      <w:r w:rsidRPr="00AE1ECB">
        <w:rPr>
          <w:rFonts w:ascii="Helvetica" w:hAnsi="Helvetica" w:cs="Helvetica"/>
          <w:color w:val="000000"/>
          <w:sz w:val="18"/>
          <w:szCs w:val="18"/>
        </w:rPr>
        <w:t>You are filing using a special extension of time to file the Form 5500 that has been announced by the IRS, DOL, and PBGC. If you checked that you are using a special extension of time, enter a description of the extension of time in the space provided.</w:t>
      </w:r>
    </w:p>
    <w:p w:rsidRPr="004E52B8" w:rsidR="004E52B8" w:rsidP="004E52B8" w:rsidRDefault="008D4C81" w14:paraId="3BB57948" w14:textId="63174FC6">
      <w:pPr>
        <w:pStyle w:val="ListParagraph"/>
        <w:widowControl w:val="0"/>
        <w:numPr>
          <w:ilvl w:val="0"/>
          <w:numId w:val="5"/>
        </w:numPr>
        <w:tabs>
          <w:tab w:val="clear" w:pos="360"/>
          <w:tab w:val="left" w:pos="270"/>
        </w:tabs>
        <w:autoSpaceDE w:val="0"/>
        <w:autoSpaceDN w:val="0"/>
        <w:adjustRightInd w:val="0"/>
        <w:spacing w:after="0"/>
        <w:ind w:left="0" w:right="0" w:firstLine="0"/>
        <w:jc w:val="left"/>
        <w:outlineLvl w:val="0"/>
        <w:rPr>
          <w:rFonts w:ascii="Helvetica" w:hAnsi="Helvetica" w:cs="Helvetica"/>
          <w:color w:val="000000"/>
          <w:sz w:val="18"/>
          <w:szCs w:val="18"/>
        </w:rPr>
      </w:pPr>
      <w:r w:rsidRPr="00AE1ECB">
        <w:rPr>
          <w:rFonts w:ascii="Helvetica" w:hAnsi="Helvetica" w:cs="Helvetica"/>
          <w:color w:val="000000"/>
          <w:sz w:val="18"/>
          <w:szCs w:val="18"/>
        </w:rPr>
        <w:t xml:space="preserve">You are filing under DOL’s Delinquent Filer Voluntary Compliance (DFVC) Program. </w:t>
      </w:r>
    </w:p>
    <w:p w:rsidR="006A439D" w:rsidP="0063377C" w:rsidRDefault="004E52B8" w14:paraId="20A4E327" w14:textId="6D3E7C24">
      <w:pPr>
        <w:widowControl w:val="0"/>
        <w:autoSpaceDE w:val="0"/>
        <w:autoSpaceDN w:val="0"/>
        <w:adjustRightInd w:val="0"/>
        <w:spacing w:before="60" w:line="200" w:lineRule="exact"/>
        <w:ind w:firstLine="0"/>
        <w:rPr>
          <w:rFonts w:ascii="Helvetica" w:hAnsi="Helvetica" w:cs="Helvetica"/>
          <w:bCs/>
          <w:color w:val="000000"/>
          <w:sz w:val="18"/>
          <w:szCs w:val="18"/>
        </w:rPr>
      </w:pPr>
      <w:r>
        <w:rPr>
          <w:rFonts w:ascii="Helvetica" w:hAnsi="Helvetica" w:cs="Helvetica"/>
          <w:b/>
          <w:bCs/>
          <w:color w:val="000000"/>
          <w:sz w:val="18"/>
          <w:szCs w:val="18"/>
        </w:rPr>
        <w:t>Line E –</w:t>
      </w:r>
      <w:r w:rsidR="005B4015">
        <w:rPr>
          <w:rFonts w:ascii="Helvetica" w:hAnsi="Helvetica" w:cs="Helvetica"/>
          <w:b/>
          <w:bCs/>
          <w:color w:val="000000"/>
          <w:sz w:val="18"/>
          <w:szCs w:val="18"/>
        </w:rPr>
        <w:t xml:space="preserve"> </w:t>
      </w:r>
      <w:r>
        <w:rPr>
          <w:rFonts w:ascii="Helvetica" w:hAnsi="Helvetica" w:cs="Helvetica"/>
          <w:b/>
          <w:bCs/>
          <w:color w:val="000000"/>
          <w:sz w:val="18"/>
          <w:szCs w:val="18"/>
        </w:rPr>
        <w:t xml:space="preserve">Box for a retroactively adopted plan </w:t>
      </w:r>
      <w:r w:rsidR="003F5A16">
        <w:rPr>
          <w:rFonts w:ascii="Helvetica" w:hAnsi="Helvetica" w:cs="Helvetica"/>
          <w:b/>
          <w:bCs/>
          <w:color w:val="000000"/>
          <w:sz w:val="18"/>
          <w:szCs w:val="18"/>
        </w:rPr>
        <w:t xml:space="preserve">as </w:t>
      </w:r>
      <w:r>
        <w:rPr>
          <w:rFonts w:ascii="Helvetica" w:hAnsi="Helvetica" w:cs="Helvetica"/>
          <w:b/>
          <w:bCs/>
          <w:color w:val="000000"/>
          <w:sz w:val="18"/>
          <w:szCs w:val="18"/>
        </w:rPr>
        <w:t>permitted by SECURE Act section 201</w:t>
      </w:r>
      <w:r w:rsidR="00C770A7">
        <w:rPr>
          <w:rFonts w:ascii="Helvetica" w:hAnsi="Helvetica" w:cs="Helvetica"/>
          <w:b/>
          <w:bCs/>
          <w:color w:val="000000"/>
          <w:sz w:val="18"/>
          <w:szCs w:val="18"/>
        </w:rPr>
        <w:t>.</w:t>
      </w:r>
      <w:r w:rsidR="003F5A16">
        <w:rPr>
          <w:rFonts w:ascii="Helvetica" w:hAnsi="Helvetica" w:cs="Helvetica"/>
          <w:b/>
          <w:bCs/>
          <w:color w:val="000000"/>
          <w:sz w:val="18"/>
          <w:szCs w:val="18"/>
        </w:rPr>
        <w:t xml:space="preserve"> </w:t>
      </w:r>
      <w:r w:rsidR="00C770A7">
        <w:rPr>
          <w:rFonts w:ascii="Helvetica" w:hAnsi="Helvetica" w:cs="Helvetica"/>
          <w:bCs/>
          <w:color w:val="000000"/>
          <w:sz w:val="18"/>
          <w:szCs w:val="18"/>
        </w:rPr>
        <w:t xml:space="preserve">Check this box </w:t>
      </w:r>
      <w:r w:rsidR="006A0D4B">
        <w:rPr>
          <w:rFonts w:ascii="Helvetica" w:hAnsi="Helvetica" w:cs="Helvetica"/>
          <w:bCs/>
          <w:color w:val="000000"/>
          <w:sz w:val="18"/>
          <w:szCs w:val="18"/>
        </w:rPr>
        <w:t>if the plan sponsor adopted the plan during the 2021 plan year (i.e., by the due date, including extension, for filing the plan sponsor’s tax return for the 2020 taxable year)</w:t>
      </w:r>
      <w:r w:rsidR="003F5A16">
        <w:rPr>
          <w:rFonts w:ascii="Helvetica" w:hAnsi="Helvetica" w:cs="Helvetica"/>
          <w:bCs/>
          <w:color w:val="000000"/>
          <w:sz w:val="18"/>
          <w:szCs w:val="18"/>
        </w:rPr>
        <w:t xml:space="preserve"> and e</w:t>
      </w:r>
      <w:r w:rsidR="006A0D4B">
        <w:rPr>
          <w:rFonts w:ascii="Helvetica" w:hAnsi="Helvetica" w:cs="Helvetica"/>
          <w:bCs/>
          <w:color w:val="000000"/>
          <w:sz w:val="18"/>
          <w:szCs w:val="18"/>
        </w:rPr>
        <w:t xml:space="preserve">lected to treat the plan as having been adopted before the 2021 plan year began (i.e., at the close as of the last day of the sponsor’s taxable year) as permitted by section 201 of the Setting Every Community Up for Retirement Enhancement Act of 2019 (SECURE ACT). Plans in this situation are not required to file a 2020 Form 5500. However, if the plan is a defined benefit pension plan, the 2020 Schedule SB (Form 5500) must be included as an attachment to the 2021 Schedule SB (Form 5500) as part of the 2021 Form 5500. Please see </w:t>
      </w:r>
      <w:r w:rsidR="006A0D4B">
        <w:rPr>
          <w:rFonts w:ascii="Helvetica" w:hAnsi="Helvetica" w:cs="Helvetica"/>
          <w:b/>
          <w:bCs/>
          <w:color w:val="000000"/>
          <w:sz w:val="18"/>
          <w:szCs w:val="18"/>
        </w:rPr>
        <w:t xml:space="preserve">Instructions for Schedule </w:t>
      </w:r>
      <w:r w:rsidRPr="004308EE" w:rsidR="006A0D4B">
        <w:rPr>
          <w:rFonts w:ascii="Helvetica" w:hAnsi="Helvetica" w:cs="Helvetica"/>
          <w:bCs/>
          <w:color w:val="000000"/>
          <w:sz w:val="18"/>
          <w:szCs w:val="18"/>
        </w:rPr>
        <w:t>SB</w:t>
      </w:r>
      <w:r w:rsidR="006A0D4B">
        <w:rPr>
          <w:rFonts w:ascii="Helvetica" w:hAnsi="Helvetica" w:cs="Helvetica"/>
          <w:bCs/>
          <w:color w:val="000000"/>
          <w:sz w:val="18"/>
          <w:szCs w:val="18"/>
        </w:rPr>
        <w:t xml:space="preserve"> for more information.</w:t>
      </w:r>
    </w:p>
    <w:p w:rsidR="00B61307" w:rsidP="0063377C" w:rsidRDefault="00B61307" w14:paraId="112D54E3" w14:textId="77777777">
      <w:pPr>
        <w:widowControl w:val="0"/>
        <w:autoSpaceDE w:val="0"/>
        <w:autoSpaceDN w:val="0"/>
        <w:adjustRightInd w:val="0"/>
        <w:spacing w:before="60" w:line="200" w:lineRule="exact"/>
        <w:ind w:firstLine="0"/>
        <w:rPr>
          <w:rFonts w:ascii="Helvetica" w:hAnsi="Helvetica" w:cs="Helvetica"/>
          <w:bCs/>
          <w:color w:val="000000"/>
          <w:sz w:val="18"/>
          <w:szCs w:val="18"/>
        </w:rPr>
      </w:pPr>
    </w:p>
    <w:p w:rsidRPr="00AE1ECB" w:rsidR="008D4C81" w:rsidP="0063377C" w:rsidRDefault="001320E7" w14:paraId="244C7E62" w14:textId="7CD06D07">
      <w:pPr>
        <w:widowControl w:val="0"/>
        <w:autoSpaceDE w:val="0"/>
        <w:autoSpaceDN w:val="0"/>
        <w:adjustRightInd w:val="0"/>
        <w:spacing w:before="60" w:line="200" w:lineRule="exact"/>
        <w:ind w:firstLine="0"/>
        <w:rPr>
          <w:rFonts w:ascii="Helvetica" w:hAnsi="Helvetica" w:cs="Helvetica"/>
          <w:color w:val="000000"/>
          <w:sz w:val="22"/>
          <w:szCs w:val="22"/>
        </w:rPr>
      </w:pPr>
      <w:r w:rsidRPr="00AE1ECB">
        <w:rPr>
          <w:noProof/>
        </w:rPr>
        <mc:AlternateContent>
          <mc:Choice Requires="wps">
            <w:drawing>
              <wp:anchor distT="0" distB="0" distL="114300" distR="114300" simplePos="0" relativeHeight="251654656" behindDoc="1" locked="0" layoutInCell="1" allowOverlap="1" wp14:editId="244C8C2A" wp14:anchorId="244C8C29">
                <wp:simplePos x="0" y="0"/>
                <wp:positionH relativeFrom="page">
                  <wp:posOffset>533400</wp:posOffset>
                </wp:positionH>
                <wp:positionV relativeFrom="page">
                  <wp:posOffset>-956310</wp:posOffset>
                </wp:positionV>
                <wp:extent cx="3888740" cy="0"/>
                <wp:effectExtent l="19050" t="15240" r="16510" b="13335"/>
                <wp:wrapNone/>
                <wp:docPr id="73" name="Freeform 14"/>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3888740" cy="0"/>
                        </a:xfrm>
                        <a:custGeom>
                          <a:avLst/>
                          <a:gdLst>
                            <a:gd name="T0" fmla="*/ 0 w 10560"/>
                            <a:gd name="T1" fmla="*/ 10560 w 10560"/>
                          </a:gdLst>
                          <a:ahLst/>
                          <a:cxnLst>
                            <a:cxn ang="0">
                              <a:pos x="T0" y="0"/>
                            </a:cxn>
                            <a:cxn ang="0">
                              <a:pos x="T1" y="0"/>
                            </a:cxn>
                          </a:cxnLst>
                          <a:rect l="0" t="0" r="r" b="b"/>
                          <a:pathLst>
                            <a:path w="10560">
                              <a:moveTo>
                                <a:pt x="0" y="0"/>
                              </a:moveTo>
                              <a:lnTo>
                                <a:pt x="10560" y="0"/>
                              </a:lnTo>
                            </a:path>
                          </a:pathLst>
                        </a:custGeom>
                        <a:noFill/>
                        <a:ln w="25400">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Freeform 14" style="position:absolute;margin-left:42pt;margin-top:-75.3pt;width:306.2pt;height:0;z-index:-25166182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coordsize="10560,0" o:spid="_x0000_s1026" filled="f" strokeweight="2pt" path="m,l10560,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TGkk5wIAAFoGAAAOAAAAZHJzL2Uyb0RvYy54bWysVVtr2zAUfh/sPwg9DlLbqXOpqVNKnIzB&#10;LoV2P0CR5AuTJU9S4nRj/31Hsp06KYMx5gfnyOfofN+55vbuWAt04NpUSqY4ugox4pIqVskixV+f&#10;tpMlRsYSyYhQkqf4mRt8t3r75rZtEj5VpRKMawROpEnaJsWltU0SBIaWvCbmSjVcgjJXuiYWjroI&#10;mCYteK9FMA3DedAqzRqtKDcGvmadEq+8/zzn1H7Jc8MtEikGbta/tX/v3DtY3ZKk0KQpK9rTIP/A&#10;oiaVBNCTq4xYgva6euWqrqhWRuX2iqo6UHleUe5jgGii8CKax5I03McCyTHNKU3m/7mlnw8PGlUs&#10;xYtrjCSpoUZbzbnLOIpil5+2MQmYPTYP2kVomo+KfjNIqnVJZMHvtVZtyQkDVpGzD84uuIOBq2jX&#10;flIMvJO9VT5Vx1zXziEkAR19RZ5PFeFHiyh8vF4ul4sYCkcHXUCS4SLdG/ueK++EHD4a2xWTgeRL&#10;wfp4nuB+Xguo67sAhahFUTibD6U/GUUjI28wNgTUYvBLygGKHmWPBRKCZDj+DrpRxoXkgEe8wcgp&#10;/2AL+Je2gPoCoaGXL7tYYwRdvOu6uCHWMfP4IKIW6uEDdV9qdeBPyuvsRbYB5UUr5Niquz/m1enh&#10;ikODWneCh3VsRxWRalsJ4UsipCMzncVhlx6jRMWc1vExutithUYH4kbUP76LQDM202ovmffmem3T&#10;y5ZUopMBXfj0Quv0WXBN5Gfw5014s1lulvEkns43kzjMssn9dh1P5ttoMcuus/U6i365ykVxUlaM&#10;cenYDfsgiv9u3vrN1E3yaSOcRXEW7NY/r4MNzmn4LEMsw2+X7GGuuvncKfYMM6ZVt+BgIYNQKv0D&#10;oxaWW4rN9z3RHCPxQcKc3kSxGyrrD/FsMYWDHmt2Yw2RFFyl2GLocSeubbdB942uihKQIt/1Ut3D&#10;bOeVm0O/BDpW/QEWmI+gX7ZuQ47P3urlL2H1GwAA//8DAFBLAwQUAAYACAAAACEA+ci4ld8AAAAM&#10;AQAADwAAAGRycy9kb3ducmV2LnhtbEyPQUvDQBCF74L/YRnBW7up1FBjNkVKg3ixpBa8TrJjEszO&#10;LtlNG/+960H0+OY93nwv385mEGcafW9ZwWqZgCBurO65VXB6KxcbED4gaxwsk4Iv8rAtrq9yzLS9&#10;cEXnY2hFLGGfoYIuBJdJ6ZuODPqldcTR+7CjwRDl2Eo94iWWm0HeJUkqDfYcP3ToaNdR83mcjIKD&#10;Ox32WOpdi69TVb2493JfPyt1ezM/PYIINIe/MPzgR3QoIlNtJ9ZeDAo26zglKFis7pMUREykD+ka&#10;RP17kkUu/48ovgEAAP//AwBQSwECLQAUAAYACAAAACEAtoM4kv4AAADhAQAAEwAAAAAAAAAAAAAA&#10;AAAAAAAAW0NvbnRlbnRfVHlwZXNdLnhtbFBLAQItABQABgAIAAAAIQA4/SH/1gAAAJQBAAALAAAA&#10;AAAAAAAAAAAAAC8BAABfcmVscy8ucmVsc1BLAQItABQABgAIAAAAIQA6TGkk5wIAAFoGAAAOAAAA&#10;AAAAAAAAAAAAAC4CAABkcnMvZTJvRG9jLnhtbFBLAQItABQABgAIAAAAIQD5yLiV3wAAAAwBAAAP&#10;AAAAAAAAAAAAAAAAAEEFAABkcnMvZG93bnJldi54bWxQSwUGAAAAAAQABADzAAAATQYAAAAA&#10;" w14:anchorId="2A0ECDD5">
                <v:path o:connecttype="custom" o:connectlocs="0,0;3888740,0" o:connectangles="0,0"/>
                <w10:wrap anchorx="page" anchory="page"/>
              </v:shape>
            </w:pict>
          </mc:Fallback>
        </mc:AlternateContent>
      </w:r>
      <w:r w:rsidRPr="00AE1ECB">
        <w:rPr>
          <w:noProof/>
        </w:rPr>
        <mc:AlternateContent>
          <mc:Choice Requires="wps">
            <w:drawing>
              <wp:anchor distT="0" distB="0" distL="114300" distR="114300" simplePos="0" relativeHeight="251655680" behindDoc="1" locked="0" layoutInCell="1" allowOverlap="1" wp14:editId="244C8C2C" wp14:anchorId="244C8C2B">
                <wp:simplePos x="0" y="0"/>
                <wp:positionH relativeFrom="page">
                  <wp:posOffset>2091055</wp:posOffset>
                </wp:positionH>
                <wp:positionV relativeFrom="page">
                  <wp:posOffset>3953510</wp:posOffset>
                </wp:positionV>
                <wp:extent cx="4445" cy="0"/>
                <wp:effectExtent l="233680" t="229235" r="228600" b="237490"/>
                <wp:wrapNone/>
                <wp:docPr id="72" name="Freeform 15"/>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4445" cy="0"/>
                        </a:xfrm>
                        <a:custGeom>
                          <a:avLst/>
                          <a:gdLst/>
                          <a:ahLst/>
                          <a:cxnLst>
                            <a:cxn ang="0">
                              <a:pos x="0" y="0"/>
                            </a:cxn>
                            <a:cxn ang="0">
                              <a:pos x="0" y="0"/>
                            </a:cxn>
                          </a:cxnLst>
                          <a:rect l="0" t="0" r="r" b="b"/>
                          <a:pathLst>
                            <a:path>
                              <a:moveTo>
                                <a:pt x="0" y="0"/>
                              </a:moveTo>
                              <a:lnTo>
                                <a:pt x="0" y="0"/>
                              </a:lnTo>
                            </a:path>
                          </a:pathLst>
                        </a:custGeom>
                        <a:noFill/>
                        <a:ln w="457200">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Freeform 15" style="position:absolute;margin-left:164.65pt;margin-top:311.3pt;width:.35pt;height:0;z-index:-25166080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coordsize="4445,0" o:spid="_x0000_s1026" filled="f" strokeweight="36pt" path="m,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mAWarwIAAPEFAAAOAAAAZHJzL2Uyb0RvYy54bWysVG1v0zAQ/o7Ef7D8vUtT0r1ES6epLwhp&#10;wKSNH+DaTmPh+ILtNh2I/87ZSbp2ExIg8iE5587PPfd6fbOvNdlJ6xSYgqZnY0qk4SCU2RT0y+Nq&#10;dEmJ88wIpsHIgj5JR29mb99ct00uJ1CBFtISBDEub5uCVt43eZI4XsmauTNopEFlCbZmHo92kwjL&#10;WkSvdTIZj8+TFqxoLHDpHP5ddEo6i/hlKbn/XJZOeqILitx8fNv4Xod3Mrtm+cayplK8p8H+gUXN&#10;lEGnB6gF84xsrXoFVStuwUHpzzjUCZSl4jLGgNGk4xfRPFSskTEWTI5rDmly/w+Wf9rdW6JEQS8m&#10;lBhWY41WVsqQcZJOQ37axuVo9tDc2xCha+6Af3XEwLxiZiNvrYW2kkwgqzTYJycXwsHhVbJuP4JA&#10;dLb1EFO1L20dADEJZB8r8nSoiNx7wvFnlmVTSvigSFg+3OJb599LiAhsd+d8V0kxSKwaJL43KAZP&#10;KBGkHLyEYwPuhWPER5u/Mu2u9A4s9tvLTrOUYKetu05rmA+8oncUw7eGnXyE+Me/pvOs1eb3Vp0O&#10;qQR8rEAnREeB31GqDKyU1jFX2pAWMzy9wDmK+XCglQjqQMbZzXquLdmxMDnxicVFzbGZha0RES60&#10;wLKXPVO6k9G9jgnFivaBh9rG0fhxNb5aXi4vs1E2OV+OsvFiMbpdzbPR+Sq9mC7eLebzRfozUEuz&#10;vFJCSBPYDWOaZn82Bv3C6AbsMKgnUZwEu4rP62CTUxoxzRjL8O2yPbR7NzZrEE/Y+ha6vYN7EoUK&#10;7HdKWtw5BXXftsxKSvQHg+NzlWZZWFLxEAtDiT3WrI81zHCEKqin2NRBnPtusW0bqzYVekpjWQ3c&#10;4siVKkxInM2OVX/AvRIj6HdgWFzH52j1vKlnvwAAAP//AwBQSwMEFAAGAAgAAAAhAGWJ6M7cAAAA&#10;CwEAAA8AAABkcnMvZG93bnJldi54bWxMj8FOwzAMhu9IvEPkSdxYulSroDSdEIgDxw0QV6/J2mqN&#10;UyVpV94eIyHB0fan399f7RY3iNmG2HvSsFlnICw13vTUanh/e7m9AxETksHBk9XwZSPs6uurCkvj&#10;L7S38yG1gkMolqihS2kspYxNZx3GtR8t8e3kg8PEY2ilCXjhcDdIlWWFdNgTf+hwtE+dbc6HyWnY&#10;brZNmqePz32LJ+mfA8ZXVWh9s1oeH0Aku6Q/GH70WR1qdjr6iUwUg4Zc3eeMaiiUKkAwkecZtzv+&#10;bmRdyf8d6m8AAAD//wMAUEsBAi0AFAAGAAgAAAAhALaDOJL+AAAA4QEAABMAAAAAAAAAAAAAAAAA&#10;AAAAAFtDb250ZW50X1R5cGVzXS54bWxQSwECLQAUAAYACAAAACEAOP0h/9YAAACUAQAACwAAAAAA&#10;AAAAAAAAAAAvAQAAX3JlbHMvLnJlbHNQSwECLQAUAAYACAAAACEANJgFmq8CAADxBQAADgAAAAAA&#10;AAAAAAAAAAAuAgAAZHJzL2Uyb0RvYy54bWxQSwECLQAUAAYACAAAACEAZYnoztwAAAALAQAADwAA&#10;AAAAAAAAAAAAAAAJBQAAZHJzL2Rvd25yZXYueG1sUEsFBgAAAAAEAAQA8wAAABIGAAAAAA==&#10;" w14:anchorId="6D6D5A5E">
                <v:path o:connecttype="custom" o:connectlocs="0,0;0,0" o:connectangles="0,0"/>
                <w10:wrap anchorx="page" anchory="page"/>
              </v:shape>
            </w:pict>
          </mc:Fallback>
        </mc:AlternateContent>
      </w:r>
      <w:r w:rsidRPr="00AE1ECB">
        <w:rPr>
          <w:noProof/>
        </w:rPr>
        <mc:AlternateContent>
          <mc:Choice Requires="wps">
            <w:drawing>
              <wp:anchor distT="0" distB="0" distL="114300" distR="114300" simplePos="0" relativeHeight="251656704" behindDoc="1" locked="0" layoutInCell="1" allowOverlap="1" wp14:editId="244C8C2E" wp14:anchorId="244C8C2D">
                <wp:simplePos x="0" y="0"/>
                <wp:positionH relativeFrom="page">
                  <wp:posOffset>2091055</wp:posOffset>
                </wp:positionH>
                <wp:positionV relativeFrom="page">
                  <wp:posOffset>4478655</wp:posOffset>
                </wp:positionV>
                <wp:extent cx="4445" cy="0"/>
                <wp:effectExtent l="300355" t="297180" r="295275" b="293370"/>
                <wp:wrapNone/>
                <wp:docPr id="71" name="Freeform 16"/>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4445" cy="0"/>
                        </a:xfrm>
                        <a:custGeom>
                          <a:avLst/>
                          <a:gdLst/>
                          <a:ahLst/>
                          <a:cxnLst>
                            <a:cxn ang="0">
                              <a:pos x="0" y="0"/>
                            </a:cxn>
                            <a:cxn ang="0">
                              <a:pos x="0" y="0"/>
                            </a:cxn>
                          </a:cxnLst>
                          <a:rect l="0" t="0" r="r" b="b"/>
                          <a:pathLst>
                            <a:path>
                              <a:moveTo>
                                <a:pt x="0" y="0"/>
                              </a:moveTo>
                              <a:lnTo>
                                <a:pt x="0" y="0"/>
                              </a:lnTo>
                            </a:path>
                          </a:pathLst>
                        </a:custGeom>
                        <a:noFill/>
                        <a:ln w="584200">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Freeform 16" style="position:absolute;margin-left:164.65pt;margin-top:352.65pt;width:.35pt;height:0;z-index:-25165977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coordsize="4445,0" o:spid="_x0000_s1026" filled="f" strokeweight="46pt" path="m,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zEn6sQIAAPEFAAAOAAAAZHJzL2Uyb0RvYy54bWysVF9v0zAQf0fiO1h+79KUtOuipdPUtAhp&#10;wKSND+A6TmOR+IztNh2I787ZSbp2ExIg8uDc+c53v/t7fXNoarIXxkpQGY0vxpQIxaGQapvRL4/r&#10;0ZwS65gqWA1KZPRJWHqzePvmutWpmEAFdSEMQSPKpq3OaOWcTqPI8ko0zF6AFgqFJZiGOWTNNioM&#10;a9F6U0eT8XgWtWAKbYALa/E274R0EeyXpeDuc1la4UidUcTmwmnCufFntLhm6dYwXUnew2D/gKJh&#10;UqHTo6mcOUZ2Rr4y1UhuwELpLjg0EZSl5CLEgNHE4xfRPFRMixALJsfqY5rs/zPLP+3vDZFFRi9j&#10;ShRrsEZrI4TPOIlnPj+ttimqPeh74yO0+g74V0sULCumtuLWGGgrwQpEFXv96OyBZyw+JZv2IxRo&#10;ne0chFQdStN4g5gEcggVeTpWRBwc4XiZJMmUEj4IIpYOr/jOuvcCggW2v7Ouq2QxUKwaKH5QSHpP&#10;SBGE7L14VoN94Rjto85fqXZPegcG++1lpxlKsNM2Xadp5jyu4B1J/29gLx4h3LjXcJ6ltfq9VidD&#10;KN4+VqAjgiOP7yRVCtayrkOuakXajE7nCc5RyIeFWhZe7MFYs90sa0P2zE9O+EJxUXKqZmCnimDO&#10;t8Cqpx2TdUej+zokFCvaB+5rG0bjx9X4ajVfzZNRMpmtRsk4z0e362Uymq3jy2n+Ll8u8/inhxYn&#10;aSWLQiiPbhjTOPmzMegXRjdgx0E9i+Is2HX4XgcbncMIacZYhn+X7aHdu7HZQPGErW+g2zu4J5Go&#10;wHynpMWdk1H7bceMoKT+oHB8ruIk8UsqMMn0coKMOZVsTiVMcTSVUUexqT25dN1i22kjtxV6ikNZ&#10;FdziyJXST0iYzQ5Vz+BeCRH0O9AvrlM+aD1v6sUvAAAA//8DAFBLAwQUAAYACAAAACEAdVEPvd4A&#10;AAALAQAADwAAAGRycy9kb3ducmV2LnhtbEyPwU7DMBBE70j8g7VI3KjdRhQa4lQIxAEhpFL4ADde&#10;nIC9jmI3Df16FgkJbrs7o9k31XoKXow4pC6ShvlMgUBqou3IaXh7fbi4BpGyIWt8JNTwhQnW9elJ&#10;ZUobD/SC4zY7wSGUSqOhzbkvpUxNi8GkWeyRWHuPQzCZ18FJO5gDhwcvF0otZTAd8YfW9HjXYvO5&#10;3QcN43zj3HElPWW7PD7eq+eP7ilrfX423d6AyDjlPzP84DM61My0i3uySXgNxWJVsFXDlbrkgR1F&#10;objd7vci60r+71B/AwAA//8DAFBLAQItABQABgAIAAAAIQC2gziS/gAAAOEBAAATAAAAAAAAAAAA&#10;AAAAAAAAAABbQ29udGVudF9UeXBlc10ueG1sUEsBAi0AFAAGAAgAAAAhADj9If/WAAAAlAEAAAsA&#10;AAAAAAAAAAAAAAAALwEAAF9yZWxzLy5yZWxzUEsBAi0AFAAGAAgAAAAhANvMSfqxAgAA8QUAAA4A&#10;AAAAAAAAAAAAAAAALgIAAGRycy9lMm9Eb2MueG1sUEsBAi0AFAAGAAgAAAAhAHVRD73eAAAACwEA&#10;AA8AAAAAAAAAAAAAAAAACwUAAGRycy9kb3ducmV2LnhtbFBLBQYAAAAABAAEAPMAAAAWBgAAAAA=&#10;" w14:anchorId="4C0B3715">
                <v:path o:connecttype="custom" o:connectlocs="0,0;0,0" o:connectangles="0,0"/>
                <w10:wrap anchorx="page" anchory="page"/>
              </v:shape>
            </w:pict>
          </mc:Fallback>
        </mc:AlternateContent>
      </w:r>
      <w:r w:rsidRPr="00AE1ECB">
        <w:rPr>
          <w:noProof/>
        </w:rPr>
        <mc:AlternateContent>
          <mc:Choice Requires="wps">
            <w:drawing>
              <wp:anchor distT="0" distB="0" distL="114300" distR="114300" simplePos="0" relativeHeight="251657728" behindDoc="1" locked="0" layoutInCell="1" allowOverlap="1" wp14:editId="244C8C30" wp14:anchorId="244C8C2F">
                <wp:simplePos x="0" y="0"/>
                <wp:positionH relativeFrom="page">
                  <wp:posOffset>2091055</wp:posOffset>
                </wp:positionH>
                <wp:positionV relativeFrom="page">
                  <wp:posOffset>5062855</wp:posOffset>
                </wp:positionV>
                <wp:extent cx="4445" cy="0"/>
                <wp:effectExtent l="300355" t="300355" r="295275" b="299720"/>
                <wp:wrapNone/>
                <wp:docPr id="70" name="Freeform 17"/>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4445" cy="0"/>
                        </a:xfrm>
                        <a:custGeom>
                          <a:avLst/>
                          <a:gdLst/>
                          <a:ahLst/>
                          <a:cxnLst>
                            <a:cxn ang="0">
                              <a:pos x="0" y="0"/>
                            </a:cxn>
                            <a:cxn ang="0">
                              <a:pos x="0" y="0"/>
                            </a:cxn>
                          </a:cxnLst>
                          <a:rect l="0" t="0" r="r" b="b"/>
                          <a:pathLst>
                            <a:path>
                              <a:moveTo>
                                <a:pt x="0" y="0"/>
                              </a:moveTo>
                              <a:lnTo>
                                <a:pt x="0" y="0"/>
                              </a:lnTo>
                            </a:path>
                          </a:pathLst>
                        </a:custGeom>
                        <a:noFill/>
                        <a:ln w="584200">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Freeform 17" style="position:absolute;margin-left:164.65pt;margin-top:398.65pt;width:.35pt;height:0;z-index:-25165875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coordsize="4445,0" o:spid="_x0000_s1026" filled="f" strokeweight="46pt" path="m,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SoAEsQIAAPEFAAAOAAAAZHJzL2Uyb0RvYy54bWysVF9v0zAQf0fiO1h+79KUdO2ipdPUtAhp&#10;wKSND+DaThPh+ILtNh2I787ZSbp2ExIg8uDc+c53v/t7fXOoFdlLYyvQGY0vxpRIzUFUepvRL4/r&#10;0ZwS65gWTIGWGX2Slt4s3r65bptUTqAEJaQhaETbtG0yWjrXpFFkeSlrZi+gkRqFBZiaOWTNNhKG&#10;tWi9VtFkPL6MWjCiMcCltXibd0K6CPaLQnL3uSisdERlFLG5cJpwbvwZLa5ZujWsKSvew2D/gKJm&#10;lUanR1M5c4zsTPXKVF1xAxYKd8GhjqAoKi5DDBhNPH4RzUPJGhliweTY5pgm+//M8k/7e0MqkdEZ&#10;pkezGmu0NlL6jJN45vPTNjZFtYfm3vgIbXMH/KslGpYl01t5awy0pWQCUcVePzp74BmLT8mm/QgC&#10;rbOdg5CqQ2FqbxCTQA6hIk/HisiDIxwvkySZUsIHQcTS4RXfWfdeQrDA9nfWdZUUA8XKgeIHjaT3&#10;hBRByN6LZxuwLxyjfdT5K9XuSe/AYL+97DRDCXbapuu0hjmPK3hH0v9r2MtHCDfuNZxnqdK/1+pk&#10;CMXbxwp0RHDk8Z2kSsO6UirkSmnSZnQ6T3COQj4sqEp4sQdjzXazVIbsmZ+c8IXiouRUzcBOi2DO&#10;t8Cqpx2rVEejexUSihXtA/e1DaPx42p8tZqv5skomVyuRsk4z0e362UyulzHs2n+Ll8u8/inhxYn&#10;aVkJIbVHN4xpnPzZGPQLoxuw46CeRXEW7Dp8r4ONzmGENGMsw7/L9tDu3dhsQDxh6xvo9g7uSSRK&#10;MN8paXHnZNR+2zEjKVEfNI7PVZwkfkkFJpnOJsiYU8nmVMI0R1MZdRSb2pNL1y22XWOqbYme4lBW&#10;Dbc4ckXlJyTMZoeqZ3CvhAj6HegX1ykftJ439eIXAAAA//8DAFBLAwQUAAYACAAAACEAtgzbWt4A&#10;AAALAQAADwAAAGRycy9kb3ducmV2LnhtbEyP0UrDQBBF3wX/YRnBN7tpA61Jsymi+CAi2OoHbLPT&#10;TXR3NmS3aezXO4KgbzNzL3fOrTaTd2LEIXaBFMxnGQikJpiOrIL3t8ebWxAxaTLaBUIFXxhhU19e&#10;VLo04URbHHfJCg6hWGoFbUp9KWVsWvQ6zkKPxNohDF4nXgcrzaBPHO6dXGTZUnrdEX9odY/3LTaf&#10;u6NXMM5frT0X0lEyy/PTQ/by0T0npa6vprs1iIRT+jPDDz6jQ81M+3AkE4VTkC+KnK0KVsWKB3bk&#10;ecbt9r8XWVfyf4f6GwAA//8DAFBLAQItABQABgAIAAAAIQC2gziS/gAAAOEBAAATAAAAAAAAAAAA&#10;AAAAAAAAAABbQ29udGVudF9UeXBlc10ueG1sUEsBAi0AFAAGAAgAAAAhADj9If/WAAAAlAEAAAsA&#10;AAAAAAAAAAAAAAAALwEAAF9yZWxzLy5yZWxzUEsBAi0AFAAGAAgAAAAhAMFKgASxAgAA8QUAAA4A&#10;AAAAAAAAAAAAAAAALgIAAGRycy9lMm9Eb2MueG1sUEsBAi0AFAAGAAgAAAAhALYM21reAAAACwEA&#10;AA8AAAAAAAAAAAAAAAAACwUAAGRycy9kb3ducmV2LnhtbFBLBQYAAAAABAAEAPMAAAAWBgAAAAA=&#10;" w14:anchorId="65E73726">
                <v:path o:connecttype="custom" o:connectlocs="0,0;0,0" o:connectangles="0,0"/>
                <w10:wrap anchorx="page" anchory="page"/>
              </v:shape>
            </w:pict>
          </mc:Fallback>
        </mc:AlternateContent>
      </w:r>
      <w:r w:rsidRPr="00AE1ECB" w:rsidR="008D4C81">
        <w:rPr>
          <w:rFonts w:ascii="Helvetica" w:hAnsi="Helvetica" w:cs="Helvetica"/>
          <w:b/>
          <w:bCs/>
          <w:color w:val="000000"/>
          <w:sz w:val="22"/>
          <w:szCs w:val="22"/>
        </w:rPr>
        <w:t xml:space="preserve">Part II </w:t>
      </w:r>
      <w:r w:rsidRPr="00AE1ECB" w:rsidR="005B277C">
        <w:rPr>
          <w:rFonts w:ascii="Helvetica" w:hAnsi="Helvetica" w:cs="Helvetica"/>
          <w:b/>
          <w:bCs/>
          <w:color w:val="000000"/>
          <w:sz w:val="22"/>
          <w:szCs w:val="22"/>
        </w:rPr>
        <w:t xml:space="preserve">– </w:t>
      </w:r>
      <w:r w:rsidRPr="00AE1ECB" w:rsidR="008D4C81">
        <w:rPr>
          <w:rFonts w:ascii="Helvetica" w:hAnsi="Helvetica" w:cs="Helvetica"/>
          <w:b/>
          <w:bCs/>
          <w:color w:val="000000"/>
          <w:sz w:val="22"/>
          <w:szCs w:val="22"/>
        </w:rPr>
        <w:t>Basic Plan Information</w:t>
      </w:r>
    </w:p>
    <w:p w:rsidRPr="00AE1ECB" w:rsidR="008D4C81" w:rsidP="0063377C" w:rsidRDefault="008D4C81" w14:paraId="244C7E63"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1a.</w:t>
      </w:r>
      <w:r w:rsidRPr="00AE1ECB">
        <w:rPr>
          <w:rFonts w:ascii="Helvetica" w:hAnsi="Helvetica" w:cs="Helvetica"/>
          <w:color w:val="000000"/>
          <w:spacing w:val="90"/>
          <w:sz w:val="18"/>
          <w:szCs w:val="18"/>
        </w:rPr>
        <w:t xml:space="preserve"> </w:t>
      </w:r>
      <w:r w:rsidRPr="00AE1ECB">
        <w:rPr>
          <w:rFonts w:ascii="Helvetica" w:hAnsi="Helvetica" w:cs="Helvetica"/>
          <w:color w:val="000000"/>
          <w:sz w:val="18"/>
          <w:szCs w:val="18"/>
        </w:rPr>
        <w:t>Enter the formal name of the plan or DFE or enough information to identify the plan or DFE. Abbreviate if necessary. If an annual return/report has previously been filed on behalf of the plan, regardless of the type of form that was filed (Form 5500, Form 5500-EZ, or Form 5500-SF)</w:t>
      </w:r>
      <w:r w:rsidR="00677D00">
        <w:rPr>
          <w:rFonts w:ascii="Helvetica" w:hAnsi="Helvetica" w:cs="Helvetica"/>
          <w:color w:val="000000"/>
          <w:sz w:val="18"/>
          <w:szCs w:val="18"/>
        </w:rPr>
        <w:t>,</w:t>
      </w:r>
      <w:r w:rsidRPr="00AE1ECB">
        <w:rPr>
          <w:rFonts w:ascii="Helvetica" w:hAnsi="Helvetica" w:cs="Helvetica"/>
          <w:color w:val="000000"/>
          <w:sz w:val="18"/>
          <w:szCs w:val="18"/>
        </w:rPr>
        <w:t xml:space="preserve"> use the same name or abbreviation as was used on the prior filings. Once you use an abbreviation, continue to use it for that plan on all future annual return/report filings with the IRS, DOL, and PBGC. Do not use the same name or abbreviation for any other plan, even if the first plan is terminated.</w:t>
      </w:r>
      <w:r w:rsidR="00677D00">
        <w:rPr>
          <w:rFonts w:ascii="Helvetica" w:hAnsi="Helvetica" w:cs="Helvetica"/>
          <w:color w:val="000000"/>
          <w:sz w:val="18"/>
          <w:szCs w:val="18"/>
        </w:rPr>
        <w:t xml:space="preserve"> </w:t>
      </w:r>
      <w:r w:rsidRPr="00677D00" w:rsidR="00677D00">
        <w:rPr>
          <w:rFonts w:ascii="Helvetica" w:hAnsi="Helvetica" w:cs="Helvetica"/>
          <w:color w:val="000000"/>
          <w:sz w:val="18"/>
          <w:szCs w:val="18"/>
        </w:rPr>
        <w:t xml:space="preserve">If the plan has changed its name from the prior year filing(s), complete </w:t>
      </w:r>
      <w:r w:rsidR="005F5575">
        <w:rPr>
          <w:rFonts w:ascii="Helvetica" w:hAnsi="Helvetica" w:cs="Helvetica"/>
          <w:color w:val="000000"/>
          <w:sz w:val="18"/>
          <w:szCs w:val="18"/>
        </w:rPr>
        <w:t>l</w:t>
      </w:r>
      <w:r w:rsidRPr="00677D00" w:rsidR="00677D00">
        <w:rPr>
          <w:rFonts w:ascii="Helvetica" w:hAnsi="Helvetica" w:cs="Helvetica"/>
          <w:color w:val="000000"/>
          <w:sz w:val="18"/>
          <w:szCs w:val="18"/>
        </w:rPr>
        <w:t>ine 4 to indicate that the plan was previously identified by a different name.</w:t>
      </w:r>
    </w:p>
    <w:p w:rsidRPr="00AE1ECB" w:rsidR="008D4C81" w:rsidP="00F16B95" w:rsidRDefault="008D4C81" w14:paraId="244C7E64" w14:textId="77777777">
      <w:pPr>
        <w:widowControl w:val="0"/>
        <w:autoSpaceDE w:val="0"/>
        <w:autoSpaceDN w:val="0"/>
        <w:adjustRightInd w:val="0"/>
        <w:spacing w:line="240" w:lineRule="auto"/>
        <w:ind w:firstLine="0"/>
        <w:rPr>
          <w:rFonts w:ascii="Helvetica" w:hAnsi="Helvetica" w:cs="Helvetica"/>
          <w:color w:val="000000"/>
          <w:w w:val="90"/>
          <w:sz w:val="18"/>
          <w:szCs w:val="18"/>
        </w:rPr>
      </w:pPr>
      <w:r w:rsidRPr="00AE1ECB">
        <w:rPr>
          <w:rFonts w:ascii="Helvetica" w:hAnsi="Helvetica" w:cs="Helvetica"/>
          <w:b/>
          <w:bCs/>
          <w:color w:val="000000"/>
          <w:sz w:val="18"/>
          <w:szCs w:val="18"/>
        </w:rPr>
        <w:t>Line 1b</w:t>
      </w:r>
      <w:r w:rsidRPr="00AE1ECB" w:rsidR="00586701">
        <w:rPr>
          <w:rFonts w:ascii="Helvetica" w:hAnsi="Helvetica" w:cs="Helvetica"/>
          <w:b/>
          <w:bCs/>
          <w:color w:val="000000"/>
          <w:sz w:val="18"/>
          <w:szCs w:val="18"/>
        </w:rPr>
        <w:t>.</w:t>
      </w:r>
      <w:r w:rsidRPr="00AE1ECB" w:rsidR="00586701">
        <w:rPr>
          <w:rFonts w:ascii="Helvetica" w:hAnsi="Helvetica" w:cs="Helvetica"/>
          <w:color w:val="000000"/>
          <w:spacing w:val="90"/>
          <w:sz w:val="18"/>
          <w:szCs w:val="18"/>
        </w:rPr>
        <w:t xml:space="preserve"> </w:t>
      </w:r>
      <w:r w:rsidRPr="00AE1ECB">
        <w:rPr>
          <w:rFonts w:ascii="Helvetica" w:hAnsi="Helvetica" w:cs="Helvetica"/>
          <w:color w:val="000000"/>
          <w:sz w:val="18"/>
          <w:szCs w:val="18"/>
        </w:rPr>
        <w:t>Enter the three-digit plan or entity number (PN) the</w:t>
      </w:r>
      <w:r w:rsidR="000E2E1D">
        <w:rPr>
          <w:rFonts w:ascii="Helvetica" w:hAnsi="Helvetica" w:cs="Helvetica"/>
          <w:color w:val="000000"/>
          <w:sz w:val="18"/>
          <w:szCs w:val="18"/>
        </w:rPr>
        <w:t xml:space="preserve"> </w:t>
      </w:r>
      <w:r w:rsidRPr="00AE1ECB">
        <w:rPr>
          <w:rFonts w:ascii="Helvetica" w:hAnsi="Helvetica" w:cs="Helvetica"/>
          <w:color w:val="000000"/>
          <w:sz w:val="18"/>
          <w:szCs w:val="18"/>
        </w:rPr>
        <w:t>employer or plan administrator assigned to the plan or DFE. This three-digit number, in conjunction with the employer identification number (EIN) entered on line 2b, is used by the IRS, DOL, and PBGC as a unique 12-digit number to identify the plan or DFE</w:t>
      </w:r>
      <w:r w:rsidRPr="00AE1ECB">
        <w:rPr>
          <w:rFonts w:ascii="Helvetica" w:hAnsi="Helvetica" w:cs="Helvetica"/>
          <w:color w:val="000000"/>
          <w:w w:val="90"/>
          <w:sz w:val="18"/>
          <w:szCs w:val="18"/>
        </w:rPr>
        <w:t>.</w:t>
      </w:r>
    </w:p>
    <w:p w:rsidRPr="00AE1ECB" w:rsidR="008D4C81" w:rsidP="0063377C" w:rsidRDefault="008D4C81" w14:paraId="244C7E65" w14:textId="77777777">
      <w:pPr>
        <w:widowControl w:val="0"/>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 xml:space="preserve"> Start at 001 for plans providing pension benefits, plans providing pension and welfare benefits, or DFEs as illustrated in the table below. Start at 501 for plans providing only welfare benefits and GIAs. Do not use 888 or 999.</w:t>
      </w:r>
    </w:p>
    <w:p w:rsidRPr="00AE1ECB" w:rsidR="008D4C81" w:rsidP="0063377C" w:rsidRDefault="008D4C81" w14:paraId="244C7E66" w14:textId="77777777">
      <w:pPr>
        <w:widowControl w:val="0"/>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Once you use a plan or DFE number, continue to use it for that plan or DFE on all future filings with the IRS, DOL, and PBGC. Do not use it for any other plan or DFE, even if the first plan or DFE is terminated.</w:t>
      </w:r>
    </w:p>
    <w:p w:rsidRPr="00AE1ECB" w:rsidR="008D4C81" w:rsidP="00902C06" w:rsidRDefault="008D4C81" w14:paraId="244C7E67" w14:textId="77777777">
      <w:pPr>
        <w:widowControl w:val="0"/>
        <w:autoSpaceDE w:val="0"/>
        <w:autoSpaceDN w:val="0"/>
        <w:adjustRightInd w:val="0"/>
        <w:spacing w:before="32" w:line="240" w:lineRule="auto"/>
        <w:ind w:firstLine="216"/>
        <w:rPr>
          <w:rFonts w:ascii="Helvetica" w:hAnsi="Helvetica" w:cs="Helvetica"/>
          <w:color w:val="000000"/>
          <w:sz w:val="18"/>
          <w:szCs w:val="18"/>
        </w:rPr>
      </w:pPr>
    </w:p>
    <w:tbl>
      <w:tblPr>
        <w:tblW w:w="5000" w:type="pct"/>
        <w:tblBorders>
          <w:top w:val="single" w:color="000000" w:sz="4" w:space="0"/>
          <w:bottom w:val="single" w:color="000000" w:sz="4" w:space="0"/>
          <w:insideH w:val="single" w:color="000000" w:sz="4" w:space="0"/>
          <w:insideV w:val="single" w:color="000000" w:sz="4" w:space="0"/>
        </w:tblBorders>
        <w:tblLook w:val="00A0" w:firstRow="1" w:lastRow="0" w:firstColumn="1" w:lastColumn="0" w:noHBand="0" w:noVBand="0"/>
      </w:tblPr>
      <w:tblGrid>
        <w:gridCol w:w="2433"/>
        <w:gridCol w:w="2603"/>
      </w:tblGrid>
      <w:tr w:rsidRPr="00AE1ECB" w:rsidR="008D4C81" w:rsidTr="002B2945" w14:paraId="244C7E6B" w14:textId="77777777">
        <w:trPr>
          <w:trHeight w:val="836"/>
        </w:trPr>
        <w:tc>
          <w:tcPr>
            <w:tcW w:w="2416" w:type="pct"/>
          </w:tcPr>
          <w:p w:rsidRPr="00AE1ECB" w:rsidR="008D4C81" w:rsidP="00902C06" w:rsidRDefault="001320E7" w14:paraId="244C7E68" w14:textId="77777777">
            <w:pPr>
              <w:widowControl w:val="0"/>
              <w:tabs>
                <w:tab w:val="clear" w:pos="432"/>
                <w:tab w:val="left" w:pos="540"/>
                <w:tab w:val="left" w:pos="2250"/>
              </w:tabs>
              <w:autoSpaceDE w:val="0"/>
              <w:autoSpaceDN w:val="0"/>
              <w:adjustRightInd w:val="0"/>
              <w:spacing w:before="32" w:line="240" w:lineRule="auto"/>
              <w:ind w:left="450" w:firstLine="0"/>
              <w:jc w:val="both"/>
              <w:rPr>
                <w:rFonts w:ascii="Helvetica" w:hAnsi="Helvetica"/>
                <w:b/>
                <w:sz w:val="18"/>
                <w:szCs w:val="18"/>
              </w:rPr>
            </w:pPr>
            <w:r w:rsidRPr="00AE1ECB">
              <w:rPr>
                <w:noProof/>
              </w:rPr>
              <mc:AlternateContent>
                <mc:Choice Requires="wps">
                  <w:drawing>
                    <wp:anchor distT="0" distB="0" distL="114300" distR="114300" simplePos="0" relativeHeight="251659776" behindDoc="1" locked="0" layoutInCell="1" allowOverlap="1" wp14:editId="244C8C32" wp14:anchorId="244C8C31">
                      <wp:simplePos x="0" y="0"/>
                      <wp:positionH relativeFrom="page">
                        <wp:posOffset>1229995</wp:posOffset>
                      </wp:positionH>
                      <wp:positionV relativeFrom="page">
                        <wp:posOffset>297815</wp:posOffset>
                      </wp:positionV>
                      <wp:extent cx="151765" cy="53975"/>
                      <wp:effectExtent l="1270" t="2540" r="8890" b="635"/>
                      <wp:wrapNone/>
                      <wp:docPr id="69" name="Freeform 18"/>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151765" cy="53975"/>
                              </a:xfrm>
                              <a:custGeom>
                                <a:avLst/>
                                <a:gdLst>
                                  <a:gd name="T0" fmla="*/ 0 w 413"/>
                                  <a:gd name="T1" fmla="*/ 0 h 147"/>
                                  <a:gd name="T2" fmla="*/ 426 w 413"/>
                                  <a:gd name="T3" fmla="*/ 0 h 147"/>
                                  <a:gd name="T4" fmla="*/ 213 w 413"/>
                                  <a:gd name="T5" fmla="*/ 146 h 147"/>
                                  <a:gd name="T6" fmla="*/ 0 w 413"/>
                                  <a:gd name="T7" fmla="*/ 0 h 147"/>
                                  <a:gd name="T8" fmla="*/ 0 w 413"/>
                                  <a:gd name="T9" fmla="*/ 0 h 147"/>
                                </a:gdLst>
                                <a:ahLst/>
                                <a:cxnLst>
                                  <a:cxn ang="0">
                                    <a:pos x="T0" y="T1"/>
                                  </a:cxn>
                                  <a:cxn ang="0">
                                    <a:pos x="T2" y="T3"/>
                                  </a:cxn>
                                  <a:cxn ang="0">
                                    <a:pos x="T4" y="T5"/>
                                  </a:cxn>
                                  <a:cxn ang="0">
                                    <a:pos x="T6" y="T7"/>
                                  </a:cxn>
                                  <a:cxn ang="0">
                                    <a:pos x="T8" y="T9"/>
                                  </a:cxn>
                                </a:cxnLst>
                                <a:rect l="0" t="0" r="r" b="b"/>
                                <a:pathLst>
                                  <a:path w="413" h="147">
                                    <a:moveTo>
                                      <a:pt x="0" y="0"/>
                                    </a:moveTo>
                                    <a:lnTo>
                                      <a:pt x="426" y="0"/>
                                    </a:lnTo>
                                    <a:lnTo>
                                      <a:pt x="213" y="146"/>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Freeform 18" style="position:absolute;margin-left:96.85pt;margin-top:23.45pt;width:11.95pt;height:4.25pt;z-index:-25165670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coordsize="413,147" o:spid="_x0000_s1026" fillcolor="black" stroked="f" path="m,l426,,213,14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F3FvZwMAAFUIAAAOAAAAZHJzL2Uyb0RvYy54bWysVl1vmzAUfZ+0/2D5cVIKpoQEVFL1Y5km&#10;dVulZj/AARPQwGa2E9JN+++7Nh8lWdpV0/IANj4c33vP5TgXl/uqRDsmVSF4jMmZixHjiUgLvonx&#10;19VyMsdIacpTWgrOYvzIFL5cvH1z0dQR80QuypRJBCRcRU0d41zrOnIcleSsoupM1IzDYiZkRTVM&#10;5cZJJW2AvSodz3UDpxEyraVImFLw9LZdxAvLn2Us0V+yTDGNyhhDbNpepb2uzdVZXNBoI2mdF0kX&#10;Bv2HKCpacNh0oLqlmqKtLP6gqopECiUyfZaIyhFZViTM5gDZEPcom4ec1szmAsVR9VAm9f9ok8+7&#10;e4mKNMZBiBGnFWi0lIyZiiMyN/VpahUB7KG+lyZDVd+J5JtCXNzklG/YlZSiyRlNISpi8M7BC2ai&#10;4FW0bj6JFNjpVgtbqn0mK0MIRUB7q8jjoAjba5TAQzIls2CKUQJL0/NwNrUb0Kh/N9kq/YEJy0N3&#10;d0q3eqYwsmqkXUor0D6rSpD2nYNc1CCfnHfaDxByAMkR8WfHEG8E8b3gNM/5COSikzz+COKR89M8&#10;kPYQMvGD00zBCPRMXrMDyMl44CMdtnqGBbpjBBlYHGj5vto07wVI9rxTAEYIusQIawSphTJaGzlA&#10;0VXbLzQClFl9BgxVN2ArGOz3MhhKa8B9o7wMhuoZsNX5r8xQJAMOuxa0zO1LXa4S3ObYZyRG4DPr&#10;tpFqqk2JbCFgiJoYmz5EOTQ6NJt5XokdWwmL0EdfBez1tFryMQp60QZn/Qxw/Wp/ry0XdJpFQTN1&#10;OfTr/b3FteIccyWlUMx83qAiBD8MbEKmDqNPUYmySJdFWZpElNysb0qJdtR4sP112x/AStsCXJjX&#10;2m3aJ2AFXc2MKVhP/RkSz3evvXCyDOazib/0p5Nw5s4nLgmvw8D1Q/92+cvUk/hRXqQp43cFZ72/&#10;E/91/tmdNK0zW4c3ioVTb2qlOoj+lUlKseWp9SjjmO+7saZF2Y6dw4htkSHt/t7WurfU1prXIn0E&#10;e5WiPdvgLIZBLuQPjBo412Ksvm+pZBiVHzlYdEh83xyEduJPZx5M5HhlPV6hPAGqGGsMX7EZ3uj2&#10;8NzWstjksBOxteDiCmw9K4z/Wv9vo+omcHbZDLpz1hyO47lFPf0bWPwGAAD//wMAUEsDBBQABgAI&#10;AAAAIQCIxb2+4wAAAAkBAAAPAAAAZHJzL2Rvd25yZXYueG1sTI9BT8JAEIXvJv6HzZh4MbAFoZXa&#10;LVGRRA8kAibG29CubcPubNNdoPLrHU96fJkv732TzXtrxFF3vnGkYDSMQGgqXNlQpeB9uxzcgfAB&#10;qUTjSCv41h7m+eVFhmnpTrTWx02oBJeQT1FBHUKbSumLWlv0Q9dq4tuX6ywGjl0lyw5PXG6NHEdR&#10;LC02xAs1tvqp1sV+c7AKPm/WVf9qzm/48pHszeJ5u1g9npW6vuof7kEE3Yc/GH71WR1ydtq5A5Ve&#10;GM6z24RRBZN4BoKB8SiJQewUTKcTkHkm/3+Q/wAAAP//AwBQSwECLQAUAAYACAAAACEAtoM4kv4A&#10;AADhAQAAEwAAAAAAAAAAAAAAAAAAAAAAW0NvbnRlbnRfVHlwZXNdLnhtbFBLAQItABQABgAIAAAA&#10;IQA4/SH/1gAAAJQBAAALAAAAAAAAAAAAAAAAAC8BAABfcmVscy8ucmVsc1BLAQItABQABgAIAAAA&#10;IQDbF3FvZwMAAFUIAAAOAAAAAAAAAAAAAAAAAC4CAABkcnMvZTJvRG9jLnhtbFBLAQItABQABgAI&#10;AAAAIQCIxb2+4wAAAAkBAAAPAAAAAAAAAAAAAAAAAMEFAABkcnMvZG93bnJldi54bWxQSwUGAAAA&#10;AAQABADzAAAA0QYAAAAA&#10;" w14:anchorId="477E3CB7">
                      <v:path o:connecttype="custom" o:connectlocs="0,0;156542,0;78271,53608;0,0;0,0" o:connectangles="0,0,0,0,0"/>
                      <w10:wrap anchorx="page" anchory="page"/>
                    </v:shape>
                  </w:pict>
                </mc:Fallback>
              </mc:AlternateContent>
            </w:r>
            <w:r w:rsidRPr="00AE1ECB" w:rsidR="008D4C81">
              <w:rPr>
                <w:rFonts w:ascii="Helvetica" w:hAnsi="Helvetica"/>
                <w:b/>
                <w:sz w:val="18"/>
                <w:szCs w:val="18"/>
              </w:rPr>
              <w:t>For each Form 5500 with the same EIN</w:t>
            </w:r>
            <w:proofErr w:type="gramStart"/>
            <w:r w:rsidRPr="00AE1ECB" w:rsidR="008D4C81">
              <w:rPr>
                <w:rFonts w:ascii="Helvetica" w:hAnsi="Helvetica"/>
                <w:b/>
                <w:sz w:val="18"/>
                <w:szCs w:val="18"/>
              </w:rPr>
              <w:t xml:space="preserve">   (</w:t>
            </w:r>
            <w:proofErr w:type="gramEnd"/>
            <w:r w:rsidRPr="00AE1ECB" w:rsidR="008D4C81">
              <w:rPr>
                <w:rFonts w:ascii="Helvetica" w:hAnsi="Helvetica"/>
                <w:b/>
                <w:sz w:val="18"/>
                <w:szCs w:val="18"/>
              </w:rPr>
              <w:t>line 2b), when</w:t>
            </w:r>
          </w:p>
        </w:tc>
        <w:tc>
          <w:tcPr>
            <w:tcW w:w="2584" w:type="pct"/>
          </w:tcPr>
          <w:p w:rsidRPr="00AE1ECB" w:rsidR="008D4C81" w:rsidP="00902C06" w:rsidRDefault="008D4C81" w14:paraId="244C7E69" w14:textId="77777777">
            <w:pPr>
              <w:widowControl w:val="0"/>
              <w:autoSpaceDE w:val="0"/>
              <w:autoSpaceDN w:val="0"/>
              <w:adjustRightInd w:val="0"/>
              <w:spacing w:before="32" w:line="240" w:lineRule="auto"/>
              <w:ind w:firstLine="0"/>
              <w:jc w:val="center"/>
              <w:rPr>
                <w:rFonts w:ascii="Helvetica" w:hAnsi="Helvetica"/>
                <w:b/>
                <w:sz w:val="18"/>
                <w:szCs w:val="18"/>
              </w:rPr>
            </w:pPr>
            <w:r w:rsidRPr="00AE1ECB">
              <w:rPr>
                <w:rFonts w:ascii="Helvetica" w:hAnsi="Helvetica"/>
                <w:b/>
                <w:sz w:val="18"/>
                <w:szCs w:val="18"/>
              </w:rPr>
              <w:t xml:space="preserve">Assign </w:t>
            </w:r>
            <w:proofErr w:type="gramStart"/>
            <w:r w:rsidRPr="00AE1ECB">
              <w:rPr>
                <w:rFonts w:ascii="Helvetica" w:hAnsi="Helvetica"/>
                <w:b/>
                <w:sz w:val="18"/>
                <w:szCs w:val="18"/>
              </w:rPr>
              <w:t>PN</w:t>
            </w:r>
            <w:proofErr w:type="gramEnd"/>
          </w:p>
          <w:p w:rsidRPr="00AE1ECB" w:rsidR="008D4C81" w:rsidP="00902C06" w:rsidRDefault="001320E7" w14:paraId="244C7E6A" w14:textId="77777777">
            <w:pPr>
              <w:widowControl w:val="0"/>
              <w:autoSpaceDE w:val="0"/>
              <w:autoSpaceDN w:val="0"/>
              <w:adjustRightInd w:val="0"/>
              <w:spacing w:before="32" w:line="240" w:lineRule="auto"/>
              <w:ind w:firstLine="0"/>
              <w:jc w:val="center"/>
              <w:rPr>
                <w:rFonts w:ascii="Helvetica" w:hAnsi="Helvetica"/>
                <w:b/>
                <w:sz w:val="18"/>
                <w:szCs w:val="18"/>
              </w:rPr>
            </w:pPr>
            <w:r w:rsidRPr="00AE1ECB">
              <w:rPr>
                <w:noProof/>
              </w:rPr>
              <mc:AlternateContent>
                <mc:Choice Requires="wps">
                  <w:drawing>
                    <wp:anchor distT="0" distB="0" distL="114300" distR="114300" simplePos="0" relativeHeight="251658752" behindDoc="1" locked="0" layoutInCell="1" allowOverlap="1" wp14:editId="244C8C34" wp14:anchorId="244C8C33">
                      <wp:simplePos x="0" y="0"/>
                      <wp:positionH relativeFrom="page">
                        <wp:posOffset>677545</wp:posOffset>
                      </wp:positionH>
                      <wp:positionV relativeFrom="page">
                        <wp:posOffset>204470</wp:posOffset>
                      </wp:positionV>
                      <wp:extent cx="156845" cy="53975"/>
                      <wp:effectExtent l="1270" t="4445" r="3810" b="8255"/>
                      <wp:wrapNone/>
                      <wp:docPr id="68" name="Freeform 19"/>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156845" cy="53975"/>
                              </a:xfrm>
                              <a:custGeom>
                                <a:avLst/>
                                <a:gdLst>
                                  <a:gd name="T0" fmla="*/ 0 w 427"/>
                                  <a:gd name="T1" fmla="*/ 0 h 147"/>
                                  <a:gd name="T2" fmla="*/ 426 w 427"/>
                                  <a:gd name="T3" fmla="*/ 0 h 147"/>
                                  <a:gd name="T4" fmla="*/ 213 w 427"/>
                                  <a:gd name="T5" fmla="*/ 146 h 147"/>
                                  <a:gd name="T6" fmla="*/ 0 w 427"/>
                                  <a:gd name="T7" fmla="*/ 0 h 147"/>
                                  <a:gd name="T8" fmla="*/ 0 w 427"/>
                                  <a:gd name="T9" fmla="*/ 0 h 147"/>
                                </a:gdLst>
                                <a:ahLst/>
                                <a:cxnLst>
                                  <a:cxn ang="0">
                                    <a:pos x="T0" y="T1"/>
                                  </a:cxn>
                                  <a:cxn ang="0">
                                    <a:pos x="T2" y="T3"/>
                                  </a:cxn>
                                  <a:cxn ang="0">
                                    <a:pos x="T4" y="T5"/>
                                  </a:cxn>
                                  <a:cxn ang="0">
                                    <a:pos x="T6" y="T7"/>
                                  </a:cxn>
                                  <a:cxn ang="0">
                                    <a:pos x="T8" y="T9"/>
                                  </a:cxn>
                                </a:cxnLst>
                                <a:rect l="0" t="0" r="r" b="b"/>
                                <a:pathLst>
                                  <a:path w="427" h="147">
                                    <a:moveTo>
                                      <a:pt x="0" y="0"/>
                                    </a:moveTo>
                                    <a:lnTo>
                                      <a:pt x="426" y="0"/>
                                    </a:lnTo>
                                    <a:lnTo>
                                      <a:pt x="213" y="146"/>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Freeform 19" style="position:absolute;margin-left:53.35pt;margin-top:16.1pt;width:12.35pt;height:4.25pt;z-index:-25165772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coordsize="427,147" o:spid="_x0000_s1026" fillcolor="black" stroked="f" path="m,l426,,213,14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aO9AZAMAAFUIAAAOAAAAZHJzL2Uyb0RvYy54bWysVmtvmzAU/T5p/8Hyx0kpj0ISUEnVxzJN&#10;6rZKzX6AY0xAA5vZTkg37b/v2jxK0rSqpuUD2Phwfe85l+NcXO6rEu2YVIXgCfbOXIwYpyIt+CbB&#10;31fLyRwjpQlPSSk4S/AjU/hy8f7dRVPHzBe5KFMmEQThKm7qBOda17HjKJqziqgzUTMOi5mQFdEw&#10;lRsnlaSB6FXp+K47dRoh01oKypSCp7ftIl7Y+FnGqP6WZYppVCYYctP2Ku11ba7O4oLEG0nqvKBd&#10;GuQfsqhIwWHTIdQt0QRtZfEsVFVQKZTI9BkVlSOyrKDM1gDVeO5RNQ85qZmtBchR9UCT+n9h6dfd&#10;vURFmuApKMVJBRotJWOGceRFhp+mVjHAHup7aSpU9Z2gPxTi4iYnfMOupBRNzkgKWXkG7xy8YCYK&#10;XkXr5otIITrZamGp2meyMgGBBLS3ijwOirC9RhQeeuF0HoQYUVgKz6NZaDcgcf8u3Sr9iQkbh+zu&#10;lG71TGFk1Ui7klagfVaVIO0HB7moQYE/67QfIN4BJEde8AzijyCBPz0d53wEctHJOMEI4nvnp+NA&#10;2UPKXjA9HWk6Ar1Q1+wAcjIfkH7Y6oUo0QFkiOJAy/dsk7wXgO55pwCMEHSJEdYIUgtltDZygKKr&#10;tl9IDCiz+gIYWDfg807718FArQH3jfI6GNgzYKszVPI6GEgyYPtN9OD23tUqwW2OfUZiBD6zbnut&#10;JtpQZImAIWoSbPoQ5dDo0GzmeSV2bCUsQh99FbDX02rJxyjoRZuc9TPA9av9vbaxoNMsCpqpo7Jf&#10;7+8trhXnOBYthWLm8wYVIflhYAsyPIw+RSXKIl0WZWkKUXKzvikl2hHjwfbXbX8AK20LcGFea7dp&#10;n4AVdJwZU7Ce+jvy/MC99qPJcjqfTYJlEE6imTufuF50HU3dIApul38Mn14Q50WaMn5XcNb7uxe8&#10;zT+7k6Z1ZuvwRrEo9EMr1UH2byxSii1PrUcZx/zYjTUpynbsHGZsSYay+3vLdW+prTWvRfoI9ipF&#10;e7bBWQyDXMhfGDVwriVY/dwSyTAqP3Ow6MgLAnMQ2kkQznyYyPHKerxCOIVQCdYYvmIzvNHt4bmt&#10;ZbHJYSfPcsHFFdh6Vhj/tf7fZtVN4OyyFXTnrDkcx3OLevo3sPgLAAD//wMAUEsDBBQABgAIAAAA&#10;IQD1qYp64AAAAAkBAAAPAAAAZHJzL2Rvd25yZXYueG1sTI/LTsMwEEX3SPyDNUjsqN20SqM0ToUQ&#10;LHh0QUDqdhJP40BsR7Hbhn497gqWV3N075liM5meHWn0nbMS5jMBjGzjVGdbCZ8fT3cZMB/QKuyd&#10;JQk/5GFTXl8VmCt3su90rELLYon1OUrQIQw5577RZNDP3EA23vZuNBhiHFuuRjzFctPzRIiUG+xs&#10;XNA40IOm5rs6GAmPb18vNZ53W51Oz6/bXZ911TmT8vZmul8DCzSFPxgu+lEdyuhUu4NVnvUxi3QV&#10;UQmLJAF2ARbzJbBawlKsgJcF//9B+QsAAP//AwBQSwECLQAUAAYACAAAACEAtoM4kv4AAADhAQAA&#10;EwAAAAAAAAAAAAAAAAAAAAAAW0NvbnRlbnRfVHlwZXNdLnhtbFBLAQItABQABgAIAAAAIQA4/SH/&#10;1gAAAJQBAAALAAAAAAAAAAAAAAAAAC8BAABfcmVscy8ucmVsc1BLAQItABQABgAIAAAAIQCnaO9A&#10;ZAMAAFUIAAAOAAAAAAAAAAAAAAAAAC4CAABkcnMvZTJvRG9jLnhtbFBLAQItABQABgAIAAAAIQD1&#10;qYp64AAAAAkBAAAPAAAAAAAAAAAAAAAAAL4FAABkcnMvZG93bnJldi54bWxQSwUGAAAAAAQABADz&#10;AAAAywYAAAAA&#10;" w14:anchorId="2E943625">
                      <v:path o:connecttype="custom" o:connectlocs="0,0;156478,0;78239,53608;0,0;0,0" o:connectangles="0,0,0,0,0"/>
                      <w10:wrap anchorx="page" anchory="page"/>
                    </v:shape>
                  </w:pict>
                </mc:Fallback>
              </mc:AlternateContent>
            </w:r>
          </w:p>
        </w:tc>
      </w:tr>
      <w:tr w:rsidRPr="00AE1ECB" w:rsidR="008D4C81" w:rsidTr="004C56F5" w14:paraId="244C7E6E" w14:textId="77777777">
        <w:tc>
          <w:tcPr>
            <w:tcW w:w="2416" w:type="pct"/>
          </w:tcPr>
          <w:p w:rsidRPr="00AE1ECB" w:rsidR="008D4C81" w:rsidP="00902C06" w:rsidRDefault="008D4C81" w14:paraId="244C7E6C" w14:textId="77777777">
            <w:pPr>
              <w:widowControl w:val="0"/>
              <w:autoSpaceDE w:val="0"/>
              <w:autoSpaceDN w:val="0"/>
              <w:adjustRightInd w:val="0"/>
              <w:spacing w:before="32" w:line="240" w:lineRule="auto"/>
              <w:ind w:firstLine="0"/>
              <w:rPr>
                <w:rFonts w:ascii="Helvetica" w:hAnsi="Helvetica"/>
                <w:sz w:val="18"/>
                <w:szCs w:val="18"/>
              </w:rPr>
            </w:pPr>
            <w:r w:rsidRPr="00AE1ECB">
              <w:rPr>
                <w:rFonts w:ascii="Helvetica" w:hAnsi="Helvetica"/>
                <w:sz w:val="18"/>
                <w:szCs w:val="18"/>
              </w:rPr>
              <w:t>Part II, line 8a is completed, or Part I, line A, for a DFE is checked and an M, C, P, or E is entered</w:t>
            </w:r>
          </w:p>
        </w:tc>
        <w:tc>
          <w:tcPr>
            <w:tcW w:w="2584" w:type="pct"/>
          </w:tcPr>
          <w:p w:rsidRPr="00AE1ECB" w:rsidR="008D4C81" w:rsidP="00902C06" w:rsidRDefault="008D4C81" w14:paraId="244C7E6D" w14:textId="77777777">
            <w:pPr>
              <w:widowControl w:val="0"/>
              <w:autoSpaceDE w:val="0"/>
              <w:autoSpaceDN w:val="0"/>
              <w:adjustRightInd w:val="0"/>
              <w:spacing w:before="32" w:line="240" w:lineRule="auto"/>
              <w:ind w:firstLine="0"/>
              <w:rPr>
                <w:rFonts w:ascii="Helvetica" w:hAnsi="Helvetica"/>
                <w:sz w:val="18"/>
                <w:szCs w:val="18"/>
              </w:rPr>
            </w:pPr>
            <w:r w:rsidRPr="00AE1ECB">
              <w:rPr>
                <w:rFonts w:ascii="Helvetica" w:hAnsi="Helvetica"/>
                <w:sz w:val="18"/>
                <w:szCs w:val="18"/>
              </w:rPr>
              <w:t>001 to the first plan or DFE. Consecutively number others as 002, 003…</w:t>
            </w:r>
          </w:p>
        </w:tc>
      </w:tr>
      <w:tr w:rsidRPr="00AE1ECB" w:rsidR="008D4C81" w:rsidTr="004C56F5" w14:paraId="244C7E71" w14:textId="77777777">
        <w:trPr>
          <w:trHeight w:val="953"/>
        </w:trPr>
        <w:tc>
          <w:tcPr>
            <w:tcW w:w="2416" w:type="pct"/>
          </w:tcPr>
          <w:p w:rsidRPr="00AE1ECB" w:rsidR="008D4C81" w:rsidP="00902C06" w:rsidRDefault="008D4C81" w14:paraId="244C7E6F" w14:textId="77777777">
            <w:pPr>
              <w:widowControl w:val="0"/>
              <w:autoSpaceDE w:val="0"/>
              <w:autoSpaceDN w:val="0"/>
              <w:adjustRightInd w:val="0"/>
              <w:spacing w:before="32" w:line="240" w:lineRule="auto"/>
              <w:ind w:firstLine="0"/>
              <w:rPr>
                <w:rFonts w:ascii="Helvetica" w:hAnsi="Helvetica"/>
                <w:sz w:val="18"/>
                <w:szCs w:val="18"/>
              </w:rPr>
            </w:pPr>
            <w:r w:rsidRPr="00AE1ECB">
              <w:rPr>
                <w:rFonts w:ascii="Helvetica" w:hAnsi="Helvetica"/>
                <w:sz w:val="18"/>
                <w:szCs w:val="18"/>
              </w:rPr>
              <w:t>Part II, line 8b is completed and 8a is not checked, or Part I, line A, for a DFE is checked and a G is entered</w:t>
            </w:r>
          </w:p>
        </w:tc>
        <w:tc>
          <w:tcPr>
            <w:tcW w:w="2584" w:type="pct"/>
          </w:tcPr>
          <w:p w:rsidRPr="00AE1ECB" w:rsidR="008D4C81" w:rsidP="00902C06" w:rsidRDefault="008D4C81" w14:paraId="244C7E70" w14:textId="77777777">
            <w:pPr>
              <w:widowControl w:val="0"/>
              <w:autoSpaceDE w:val="0"/>
              <w:autoSpaceDN w:val="0"/>
              <w:adjustRightInd w:val="0"/>
              <w:spacing w:before="32" w:line="240" w:lineRule="auto"/>
              <w:ind w:firstLine="0"/>
              <w:rPr>
                <w:rFonts w:ascii="Helvetica" w:hAnsi="Helvetica"/>
                <w:sz w:val="18"/>
                <w:szCs w:val="18"/>
              </w:rPr>
            </w:pPr>
            <w:r w:rsidRPr="00AE1ECB">
              <w:rPr>
                <w:rFonts w:ascii="Helvetica" w:hAnsi="Helvetica"/>
                <w:sz w:val="18"/>
                <w:szCs w:val="18"/>
              </w:rPr>
              <w:t>501 to the first plan or GIA. Consecutively number others as 502, 503…</w:t>
            </w:r>
          </w:p>
        </w:tc>
      </w:tr>
    </w:tbl>
    <w:p w:rsidRPr="00AE1ECB" w:rsidR="008D4C81" w:rsidP="0063377C" w:rsidRDefault="008D4C81" w14:paraId="244C7E72"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color w:val="000000"/>
          <w:sz w:val="18"/>
          <w:szCs w:val="18"/>
        </w:rPr>
        <w:t>Exception</w:t>
      </w:r>
      <w:r w:rsidRPr="00AE1ECB" w:rsidR="00586701">
        <w:rPr>
          <w:rFonts w:ascii="Helvetica" w:hAnsi="Helvetica" w:cs="Helvetica"/>
          <w:b/>
          <w:color w:val="000000"/>
          <w:sz w:val="18"/>
          <w:szCs w:val="18"/>
        </w:rPr>
        <w:t>.</w:t>
      </w:r>
      <w:r w:rsidRPr="00AE1ECB" w:rsidR="00586701">
        <w:rPr>
          <w:rFonts w:ascii="Helvetica" w:hAnsi="Helvetica" w:cs="Helvetica"/>
          <w:color w:val="000000"/>
          <w:sz w:val="18"/>
          <w:szCs w:val="18"/>
        </w:rPr>
        <w:t xml:space="preserve"> </w:t>
      </w:r>
      <w:r w:rsidRPr="00AE1ECB">
        <w:rPr>
          <w:rFonts w:ascii="Helvetica" w:hAnsi="Helvetica" w:cs="Helvetica"/>
          <w:color w:val="000000"/>
          <w:sz w:val="18"/>
          <w:szCs w:val="18"/>
        </w:rPr>
        <w:t>If Part II, line 8a is completed and 333 (or a higher number in a sequence beginning with 333) was previously assigned to the plan, that number may be entered on line 1b.</w:t>
      </w:r>
    </w:p>
    <w:p w:rsidRPr="00AE1ECB" w:rsidR="008D4C81" w:rsidP="0063377C" w:rsidRDefault="008D4C81" w14:paraId="244C7E73"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color w:val="000000"/>
          <w:sz w:val="18"/>
          <w:szCs w:val="18"/>
        </w:rPr>
        <w:t>Line 1c</w:t>
      </w:r>
      <w:r w:rsidRPr="00AE1ECB" w:rsidR="00586701">
        <w:rPr>
          <w:rFonts w:ascii="Helvetica" w:hAnsi="Helvetica" w:cs="Helvetica"/>
          <w:b/>
          <w:color w:val="000000"/>
          <w:sz w:val="18"/>
          <w:szCs w:val="18"/>
        </w:rPr>
        <w:t>.</w:t>
      </w:r>
      <w:r w:rsidRPr="00AE1ECB" w:rsidR="00586701">
        <w:rPr>
          <w:rFonts w:ascii="Helvetica" w:hAnsi="Helvetica" w:cs="Helvetica"/>
          <w:color w:val="000000"/>
          <w:sz w:val="18"/>
          <w:szCs w:val="18"/>
        </w:rPr>
        <w:t xml:space="preserve"> </w:t>
      </w:r>
      <w:r w:rsidRPr="00AE1ECB">
        <w:rPr>
          <w:rFonts w:ascii="Helvetica" w:hAnsi="Helvetica" w:cs="Helvetica"/>
          <w:color w:val="000000"/>
          <w:sz w:val="18"/>
          <w:szCs w:val="18"/>
        </w:rPr>
        <w:t>Enter the date the plan first became effective.</w:t>
      </w:r>
    </w:p>
    <w:p w:rsidRPr="00AE1ECB" w:rsidR="008D4C81" w:rsidP="0063377C" w:rsidRDefault="008D4C81" w14:paraId="244C7E74"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color w:val="000000"/>
          <w:sz w:val="18"/>
          <w:szCs w:val="18"/>
        </w:rPr>
        <w:t>Line 2a.</w:t>
      </w:r>
      <w:r w:rsidRPr="00AE1ECB">
        <w:rPr>
          <w:rFonts w:ascii="Helvetica" w:hAnsi="Helvetica" w:cs="Helvetica"/>
          <w:color w:val="000000"/>
          <w:sz w:val="18"/>
          <w:szCs w:val="18"/>
        </w:rPr>
        <w:t xml:space="preserve"> Limit your response to the information required in each row as specified below:</w:t>
      </w:r>
    </w:p>
    <w:p w:rsidRPr="00AE1ECB" w:rsidR="008D4C81" w:rsidP="0063377C" w:rsidRDefault="008D4C81" w14:paraId="244C7E75" w14:textId="77777777">
      <w:pPr>
        <w:widowControl w:val="0"/>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1. Enter the name of the plan sponsor or, in the case of a Form 5500 filed for a DFE, the name of the insurance company, financial institution, or other sponsor of the DFE (e.g., in the case of a GIA, the trust or other entity that holds the insurance contract, or in the case of an MTIA, one of the sponsoring employers). If the plan covers only the employees of one employer, enter the employer’s name.</w:t>
      </w:r>
    </w:p>
    <w:p w:rsidRPr="00AE1ECB" w:rsidR="008D4C81" w:rsidP="0063377C" w:rsidRDefault="008D4C81" w14:paraId="244C7E76" w14:textId="77777777">
      <w:pPr>
        <w:widowControl w:val="0"/>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The term ‘‘plan sponsor’’ means:</w:t>
      </w:r>
    </w:p>
    <w:p w:rsidRPr="00AE1ECB" w:rsidR="008D4C81" w:rsidP="0063377C" w:rsidRDefault="008D4C81" w14:paraId="244C7E77" w14:textId="77777777">
      <w:pPr>
        <w:pStyle w:val="ListParagraph"/>
        <w:widowControl w:val="0"/>
        <w:numPr>
          <w:ilvl w:val="0"/>
          <w:numId w:val="15"/>
        </w:numPr>
        <w:tabs>
          <w:tab w:val="clear" w:pos="360"/>
          <w:tab w:val="left" w:pos="270"/>
        </w:tabs>
        <w:autoSpaceDE w:val="0"/>
        <w:autoSpaceDN w:val="0"/>
        <w:adjustRightInd w:val="0"/>
        <w:spacing w:before="60" w:after="0"/>
        <w:ind w:left="0" w:right="0" w:firstLine="0"/>
        <w:jc w:val="left"/>
        <w:outlineLvl w:val="0"/>
        <w:rPr>
          <w:rFonts w:ascii="Helvetica" w:hAnsi="Helvetica" w:cs="Helvetica"/>
          <w:color w:val="000000"/>
          <w:sz w:val="18"/>
          <w:szCs w:val="18"/>
        </w:rPr>
      </w:pPr>
      <w:r w:rsidRPr="00AE1ECB">
        <w:rPr>
          <w:rFonts w:ascii="Helvetica" w:hAnsi="Helvetica" w:cs="Helvetica"/>
          <w:color w:val="000000"/>
          <w:sz w:val="18"/>
          <w:szCs w:val="18"/>
        </w:rPr>
        <w:t xml:space="preserve">The employer, for an employee benefit plan that a single employer established or </w:t>
      </w:r>
      <w:proofErr w:type="gramStart"/>
      <w:r w:rsidRPr="00AE1ECB">
        <w:rPr>
          <w:rFonts w:ascii="Helvetica" w:hAnsi="Helvetica" w:cs="Helvetica"/>
          <w:color w:val="000000"/>
          <w:sz w:val="18"/>
          <w:szCs w:val="18"/>
        </w:rPr>
        <w:t>maintains;</w:t>
      </w:r>
      <w:proofErr w:type="gramEnd"/>
    </w:p>
    <w:p w:rsidRPr="00AE1ECB" w:rsidR="008D4C81" w:rsidP="00902C06" w:rsidRDefault="008D4C81" w14:paraId="244C7E78" w14:textId="77777777">
      <w:pPr>
        <w:pStyle w:val="ListParagraph"/>
        <w:widowControl w:val="0"/>
        <w:numPr>
          <w:ilvl w:val="0"/>
          <w:numId w:val="15"/>
        </w:numPr>
        <w:tabs>
          <w:tab w:val="clear" w:pos="360"/>
          <w:tab w:val="left" w:pos="270"/>
        </w:tabs>
        <w:autoSpaceDE w:val="0"/>
        <w:autoSpaceDN w:val="0"/>
        <w:adjustRightInd w:val="0"/>
        <w:spacing w:after="0"/>
        <w:ind w:left="0" w:right="0" w:firstLine="0"/>
        <w:jc w:val="left"/>
        <w:outlineLvl w:val="0"/>
        <w:rPr>
          <w:rFonts w:ascii="Helvetica" w:hAnsi="Helvetica" w:cs="Helvetica"/>
          <w:color w:val="000000"/>
          <w:sz w:val="18"/>
          <w:szCs w:val="18"/>
        </w:rPr>
      </w:pPr>
      <w:r w:rsidRPr="00AE1ECB">
        <w:rPr>
          <w:rFonts w:ascii="Helvetica" w:hAnsi="Helvetica" w:cs="Helvetica"/>
          <w:color w:val="000000"/>
          <w:sz w:val="18"/>
          <w:szCs w:val="18"/>
        </w:rPr>
        <w:t>The employee organization in the case of a plan of an employee organization; or</w:t>
      </w:r>
    </w:p>
    <w:p w:rsidRPr="00AE1ECB" w:rsidR="008D4C81" w:rsidP="00902C06" w:rsidRDefault="008D4C81" w14:paraId="244C7E79" w14:textId="77777777">
      <w:pPr>
        <w:pStyle w:val="ListParagraph"/>
        <w:widowControl w:val="0"/>
        <w:numPr>
          <w:ilvl w:val="0"/>
          <w:numId w:val="15"/>
        </w:numPr>
        <w:tabs>
          <w:tab w:val="clear" w:pos="360"/>
          <w:tab w:val="left" w:pos="270"/>
        </w:tabs>
        <w:autoSpaceDE w:val="0"/>
        <w:autoSpaceDN w:val="0"/>
        <w:adjustRightInd w:val="0"/>
        <w:spacing w:after="0"/>
        <w:ind w:left="0" w:right="0" w:firstLine="0"/>
        <w:jc w:val="left"/>
        <w:outlineLvl w:val="0"/>
        <w:rPr>
          <w:rFonts w:ascii="Helvetica" w:hAnsi="Helvetica" w:cs="Helvetica"/>
          <w:color w:val="000000"/>
          <w:sz w:val="18"/>
          <w:szCs w:val="18"/>
        </w:rPr>
      </w:pPr>
      <w:r w:rsidRPr="00AE1ECB">
        <w:rPr>
          <w:rFonts w:ascii="Helvetica" w:hAnsi="Helvetica" w:cs="Helvetica"/>
          <w:color w:val="000000"/>
          <w:sz w:val="18"/>
          <w:szCs w:val="18"/>
        </w:rPr>
        <w:t>The association, committee, joint board of trustees, or other similar group of representatives of the parties who establish or maintain the plan, if the plan is established or maintained jointly by one or more employers and one or more employee organizations, or by two or more employers.</w:t>
      </w:r>
    </w:p>
    <w:p w:rsidRPr="00AE1ECB" w:rsidR="008D4C81" w:rsidP="0063377C" w:rsidRDefault="008D4C81" w14:paraId="244C7E7A"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color w:val="000000"/>
          <w:sz w:val="18"/>
          <w:szCs w:val="18"/>
        </w:rPr>
        <w:lastRenderedPageBreak/>
        <w:t>Note.</w:t>
      </w:r>
      <w:r w:rsidRPr="00AE1ECB">
        <w:rPr>
          <w:rFonts w:ascii="Helvetica" w:hAnsi="Helvetica" w:cs="Helvetica"/>
          <w:color w:val="000000"/>
          <w:sz w:val="18"/>
          <w:szCs w:val="18"/>
        </w:rPr>
        <w:t xml:space="preserve"> In the case of a multiple-employer plan, file only one annual return/report for the plan. If an association or other entity is not the sponsor, enter the name of a participating employer as sponsor. A plan of a controlled group of corporations should enter the name of one of the sponsoring members. In either case, the same name must be used in all subsequent filings of the Form 5500 for the multiple-employer plan or controlled group (see instructions to line 4 concerning change in sponsorship). </w:t>
      </w:r>
    </w:p>
    <w:p w:rsidRPr="00AE1ECB" w:rsidR="008D4C81" w:rsidP="00155E7B" w:rsidRDefault="008D4C81" w14:paraId="244C7E7B" w14:textId="77777777">
      <w:pPr>
        <w:widowControl w:val="0"/>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2. Enter any ‘‘in care of’’ (C/O) name.</w:t>
      </w:r>
    </w:p>
    <w:p w:rsidRPr="00AE1ECB" w:rsidR="008D4C81" w:rsidP="00155E7B" w:rsidRDefault="008D4C81" w14:paraId="244C7E7C" w14:textId="77777777">
      <w:pPr>
        <w:widowControl w:val="0"/>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3. Enter the</w:t>
      </w:r>
      <w:r w:rsidRPr="00AE1ECB" w:rsidR="009B2803">
        <w:rPr>
          <w:rFonts w:ascii="Helvetica" w:hAnsi="Helvetica" w:cs="Helvetica"/>
          <w:color w:val="000000"/>
          <w:sz w:val="18"/>
          <w:szCs w:val="18"/>
        </w:rPr>
        <w:t xml:space="preserve"> current</w:t>
      </w:r>
      <w:r w:rsidRPr="00AE1ECB">
        <w:rPr>
          <w:rFonts w:ascii="Helvetica" w:hAnsi="Helvetica" w:cs="Helvetica"/>
          <w:color w:val="000000"/>
          <w:sz w:val="18"/>
          <w:szCs w:val="18"/>
        </w:rPr>
        <w:t xml:space="preserve"> street address. A post office box number may be entered if the Post Office does not deliver mail to the sponsor’s street address.</w:t>
      </w:r>
    </w:p>
    <w:p w:rsidRPr="00AE1ECB" w:rsidR="008D4C81" w:rsidP="00155E7B" w:rsidRDefault="008D4C81" w14:paraId="244C7E7D" w14:textId="77777777">
      <w:pPr>
        <w:widowControl w:val="0"/>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4. Enter the name of the city.</w:t>
      </w:r>
    </w:p>
    <w:p w:rsidR="008D4C81" w:rsidP="00155E7B" w:rsidRDefault="008D4C81" w14:paraId="244C7E7E" w14:textId="77777777">
      <w:pPr>
        <w:widowControl w:val="0"/>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5. Enter the two-character abbreviation of the U.S. state or possession and zip code.</w:t>
      </w:r>
    </w:p>
    <w:p w:rsidRPr="00AE1ECB" w:rsidR="008D4C81" w:rsidP="00155E7B" w:rsidRDefault="008D4C81" w14:paraId="244C7E7F" w14:textId="77777777">
      <w:pPr>
        <w:widowControl w:val="0"/>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6. Enter the foreign routing code, if applicable. Leave U.S. state and zip code blank if entering a foreign routing code and country name.</w:t>
      </w:r>
    </w:p>
    <w:p w:rsidRPr="00AE1ECB" w:rsidR="008D4C81" w:rsidP="00155E7B" w:rsidRDefault="008D4C81" w14:paraId="244C7E80" w14:textId="77777777">
      <w:pPr>
        <w:widowControl w:val="0"/>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7. Enter the foreign country, if applicable.</w:t>
      </w:r>
      <w:r w:rsidR="007B0256">
        <w:rPr>
          <w:rFonts w:ascii="Helvetica" w:hAnsi="Helvetica" w:cs="Helvetica"/>
          <w:color w:val="000000"/>
          <w:sz w:val="18"/>
          <w:szCs w:val="18"/>
        </w:rPr>
        <w:t xml:space="preserve"> </w:t>
      </w:r>
    </w:p>
    <w:p w:rsidRPr="00AE1ECB" w:rsidR="008D4C81" w:rsidP="00155E7B" w:rsidRDefault="008D4C81" w14:paraId="244C7E81" w14:textId="77777777">
      <w:pPr>
        <w:widowControl w:val="0"/>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 xml:space="preserve">8. Enter the D/B/A (the doing business as) or trade name of the sponsor if different from the plan sponsor’s name. </w:t>
      </w:r>
    </w:p>
    <w:p w:rsidRPr="00AE1ECB" w:rsidR="008D4C81" w:rsidP="00155E7B" w:rsidRDefault="008D4C81" w14:paraId="244C7E82" w14:textId="77777777">
      <w:pPr>
        <w:widowControl w:val="0"/>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 xml:space="preserve">9. Enter any second address. Use only a street address here, not a P.O. </w:t>
      </w:r>
      <w:r w:rsidR="00835658">
        <w:rPr>
          <w:rFonts w:ascii="Helvetica" w:hAnsi="Helvetica" w:cs="Helvetica"/>
          <w:color w:val="000000"/>
          <w:sz w:val="18"/>
          <w:szCs w:val="18"/>
        </w:rPr>
        <w:t>B</w:t>
      </w:r>
      <w:r w:rsidRPr="00AE1ECB">
        <w:rPr>
          <w:rFonts w:ascii="Helvetica" w:hAnsi="Helvetica" w:cs="Helvetica"/>
          <w:color w:val="000000"/>
          <w:sz w:val="18"/>
          <w:szCs w:val="18"/>
        </w:rPr>
        <w:t>ox.</w:t>
      </w:r>
    </w:p>
    <w:p w:rsidRPr="00AE1ECB" w:rsidR="00F0674D" w:rsidP="00155E7B" w:rsidRDefault="00F0674D" w14:paraId="244C7E83" w14:textId="77777777">
      <w:pPr>
        <w:widowControl w:val="0"/>
        <w:autoSpaceDE w:val="0"/>
        <w:autoSpaceDN w:val="0"/>
        <w:adjustRightInd w:val="0"/>
        <w:spacing w:line="240" w:lineRule="auto"/>
        <w:ind w:firstLine="0"/>
        <w:rPr>
          <w:rFonts w:ascii="Helvetica" w:hAnsi="Helvetica" w:cs="Helvetica"/>
          <w:color w:val="000000"/>
          <w:sz w:val="18"/>
          <w:szCs w:val="18"/>
        </w:rPr>
      </w:pPr>
      <w:r w:rsidRPr="00AE1ECB">
        <w:rPr>
          <w:rFonts w:ascii="Helvetica" w:hAnsi="Helvetica" w:cs="Helvetica"/>
          <w:b/>
          <w:color w:val="000000"/>
          <w:sz w:val="18"/>
          <w:szCs w:val="18"/>
        </w:rPr>
        <w:t>Note</w:t>
      </w:r>
      <w:r w:rsidRPr="00AE1ECB">
        <w:rPr>
          <w:rFonts w:ascii="Helvetica" w:hAnsi="Helvetica" w:cs="Helvetica"/>
          <w:color w:val="000000"/>
          <w:sz w:val="18"/>
          <w:szCs w:val="18"/>
        </w:rPr>
        <w:t xml:space="preserve">. </w:t>
      </w:r>
      <w:r w:rsidR="005D47A1">
        <w:rPr>
          <w:rFonts w:ascii="Helvetica" w:hAnsi="Helvetica" w:cs="Helvetica"/>
          <w:color w:val="000000"/>
          <w:sz w:val="18"/>
          <w:szCs w:val="18"/>
        </w:rPr>
        <w:t>Use</w:t>
      </w:r>
      <w:r w:rsidRPr="00AE1ECB">
        <w:rPr>
          <w:rFonts w:ascii="Helvetica" w:hAnsi="Helvetica" w:cs="Helvetica"/>
          <w:color w:val="000000"/>
          <w:sz w:val="18"/>
          <w:szCs w:val="18"/>
        </w:rPr>
        <w:t xml:space="preserve"> the IRS Form 8822-B</w:t>
      </w:r>
      <w:r w:rsidRPr="00AE1ECB" w:rsidR="00210C61">
        <w:rPr>
          <w:rFonts w:ascii="Helvetica" w:hAnsi="Helvetica" w:cs="Helvetica"/>
          <w:color w:val="000000"/>
          <w:sz w:val="18"/>
          <w:szCs w:val="18"/>
        </w:rPr>
        <w:t>, Change of Address – Business,</w:t>
      </w:r>
      <w:r w:rsidRPr="00AE1ECB">
        <w:rPr>
          <w:rFonts w:ascii="Helvetica" w:hAnsi="Helvetica" w:cs="Helvetica"/>
          <w:color w:val="000000"/>
          <w:sz w:val="18"/>
          <w:szCs w:val="18"/>
        </w:rPr>
        <w:t xml:space="preserve"> to notify the</w:t>
      </w:r>
      <w:r w:rsidRPr="00AE1ECB" w:rsidR="00787BBA">
        <w:rPr>
          <w:rFonts w:ascii="Helvetica" w:hAnsi="Helvetica" w:cs="Helvetica"/>
          <w:color w:val="000000"/>
          <w:sz w:val="18"/>
          <w:szCs w:val="18"/>
        </w:rPr>
        <w:t xml:space="preserve"> IRS</w:t>
      </w:r>
      <w:r w:rsidRPr="00AE1ECB">
        <w:rPr>
          <w:rFonts w:ascii="Helvetica" w:hAnsi="Helvetica" w:cs="Helvetica"/>
          <w:color w:val="000000"/>
          <w:sz w:val="18"/>
          <w:szCs w:val="18"/>
        </w:rPr>
        <w:t xml:space="preserve"> </w:t>
      </w:r>
      <w:r w:rsidRPr="00AE1ECB" w:rsidR="007A567D">
        <w:rPr>
          <w:rFonts w:ascii="Helvetica" w:hAnsi="Helvetica" w:cs="Helvetica"/>
          <w:bCs/>
          <w:color w:val="000000"/>
          <w:sz w:val="18"/>
          <w:szCs w:val="18"/>
        </w:rPr>
        <w:t>if the address provided here is a change in your business mailing address or your business location</w:t>
      </w:r>
      <w:r w:rsidRPr="00AE1ECB">
        <w:rPr>
          <w:rFonts w:ascii="Helvetica" w:hAnsi="Helvetica" w:cs="Helvetica"/>
          <w:color w:val="000000"/>
          <w:sz w:val="18"/>
          <w:szCs w:val="18"/>
        </w:rPr>
        <w:t>.</w:t>
      </w:r>
    </w:p>
    <w:p w:rsidRPr="00AE1ECB" w:rsidR="008D4C81" w:rsidP="0063377C" w:rsidRDefault="008D4C81" w14:paraId="244C7E84"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color w:val="000000"/>
          <w:sz w:val="18"/>
          <w:szCs w:val="18"/>
        </w:rPr>
        <w:t>Line 2b</w:t>
      </w:r>
      <w:r w:rsidRPr="00AE1ECB" w:rsidR="00586701">
        <w:rPr>
          <w:rFonts w:ascii="Helvetica" w:hAnsi="Helvetica" w:cs="Helvetica"/>
          <w:color w:val="000000"/>
          <w:sz w:val="18"/>
          <w:szCs w:val="18"/>
        </w:rPr>
        <w:t xml:space="preserve">. </w:t>
      </w:r>
      <w:r w:rsidRPr="00AE1ECB">
        <w:rPr>
          <w:rFonts w:ascii="Helvetica" w:hAnsi="Helvetica" w:cs="Helvetica"/>
          <w:color w:val="000000"/>
          <w:sz w:val="18"/>
          <w:szCs w:val="18"/>
        </w:rPr>
        <w:t>Enter the nine-digit employer identification number (EIN) assigned to the plan sponsor/employer, for example, 00-1234567. In the case of a DFE, enter the employer identification number (EIN) assigned to the CCT, PSA, MTIA, 103-12 IE, or GIA.</w:t>
      </w:r>
    </w:p>
    <w:p w:rsidRPr="00AE1ECB" w:rsidR="008D4C81" w:rsidP="0063377C" w:rsidRDefault="008D4C81" w14:paraId="244C7E85" w14:textId="77777777">
      <w:pPr>
        <w:widowControl w:val="0"/>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 xml:space="preserve">Do not use a social security number in lieu of an EIN. The Form 5500 is open to public inspection, and the contents are public information and are subject to publication on the Internet. Because of privacy concerns, the inclusion of a social security number </w:t>
      </w:r>
      <w:r w:rsidRPr="00AE1ECB" w:rsidR="00FE6660">
        <w:rPr>
          <w:rFonts w:ascii="Helvetica" w:hAnsi="Helvetica" w:cs="Helvetica"/>
          <w:color w:val="000000"/>
          <w:sz w:val="18"/>
          <w:szCs w:val="18"/>
          <w:lang w:bidi="en-US"/>
        </w:rPr>
        <w:t xml:space="preserve">or any portion thereof </w:t>
      </w:r>
      <w:r w:rsidRPr="00AE1ECB">
        <w:rPr>
          <w:rFonts w:ascii="Helvetica" w:hAnsi="Helvetica" w:cs="Helvetica"/>
          <w:color w:val="000000"/>
          <w:sz w:val="18"/>
          <w:szCs w:val="18"/>
        </w:rPr>
        <w:t xml:space="preserve">on this line may result in the rejection of the filing. </w:t>
      </w:r>
    </w:p>
    <w:p w:rsidRPr="00AE1ECB" w:rsidR="008D4C81" w:rsidP="0063377C" w:rsidRDefault="008D4C81" w14:paraId="244C7E86" w14:textId="77777777">
      <w:pPr>
        <w:widowControl w:val="0"/>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Employers without an EIN must apply for one as soon as possible. The EBSA does not issue EINs. To apply for an EIN from the IRS:</w:t>
      </w:r>
    </w:p>
    <w:p w:rsidRPr="00AE1ECB" w:rsidR="008D4C81" w:rsidP="0063377C" w:rsidRDefault="008D4C81" w14:paraId="244C7E87" w14:textId="77777777">
      <w:pPr>
        <w:pStyle w:val="ListParagraph"/>
        <w:spacing w:before="60" w:after="0"/>
        <w:ind w:left="0" w:right="0" w:firstLine="0"/>
        <w:jc w:val="left"/>
        <w:rPr>
          <w:rFonts w:ascii="Helvetica" w:hAnsi="Helvetica"/>
          <w:sz w:val="18"/>
          <w:szCs w:val="18"/>
        </w:rPr>
      </w:pPr>
      <w:r w:rsidRPr="00AE1ECB">
        <w:rPr>
          <w:rFonts w:ascii="Helvetica" w:hAnsi="Helvetica"/>
          <w:sz w:val="18"/>
          <w:szCs w:val="18"/>
        </w:rPr>
        <w:t xml:space="preserve">Mail or fax Form SS-4, Application for Employer Identification Number, obtained </w:t>
      </w:r>
      <w:r w:rsidR="00FB50E7">
        <w:rPr>
          <w:rFonts w:ascii="Helvetica" w:hAnsi="Helvetica"/>
          <w:sz w:val="18"/>
          <w:szCs w:val="18"/>
        </w:rPr>
        <w:t>a</w:t>
      </w:r>
      <w:r w:rsidR="007F3211">
        <w:rPr>
          <w:rFonts w:ascii="Helvetica" w:hAnsi="Helvetica"/>
          <w:sz w:val="18"/>
          <w:szCs w:val="18"/>
        </w:rPr>
        <w:t>t www.irs</w:t>
      </w:r>
      <w:r w:rsidR="00FB50E7">
        <w:rPr>
          <w:rFonts w:ascii="Helvetica" w:hAnsi="Helvetica"/>
          <w:sz w:val="18"/>
          <w:szCs w:val="18"/>
        </w:rPr>
        <w:t>.gov/orderforms.</w:t>
      </w:r>
    </w:p>
    <w:p w:rsidRPr="00AE1ECB" w:rsidR="008D4C81" w:rsidP="006D0A44" w:rsidRDefault="00615E39" w14:paraId="244C7E88" w14:textId="27872349">
      <w:pPr>
        <w:pStyle w:val="ListParagraph"/>
        <w:spacing w:after="0"/>
        <w:ind w:left="0" w:right="0" w:firstLine="0"/>
        <w:jc w:val="left"/>
        <w:rPr>
          <w:rFonts w:ascii="Helvetica" w:hAnsi="Helvetica"/>
          <w:sz w:val="18"/>
          <w:szCs w:val="18"/>
        </w:rPr>
      </w:pPr>
      <w:r>
        <w:rPr>
          <w:rFonts w:ascii="Helvetica" w:hAnsi="Helvetica" w:cs="Helvetica"/>
          <w:iCs/>
          <w:color w:val="000000"/>
          <w:sz w:val="18"/>
          <w:szCs w:val="18"/>
        </w:rPr>
        <w:t xml:space="preserve">See </w:t>
      </w:r>
      <w:r w:rsidRPr="00B549D3" w:rsidR="00174C65">
        <w:rPr>
          <w:rFonts w:ascii="Helvetica" w:hAnsi="Helvetica" w:cs="Helvetica"/>
          <w:i/>
          <w:iCs/>
          <w:color w:val="000000"/>
          <w:sz w:val="18"/>
          <w:szCs w:val="18"/>
        </w:rPr>
        <w:t>https://www</w:t>
      </w:r>
      <w:r w:rsidR="00651885">
        <w:rPr>
          <w:rFonts w:ascii="Helvetica" w:hAnsi="Helvetica" w:cs="Helvetica"/>
          <w:i/>
          <w:iCs/>
          <w:color w:val="000000"/>
          <w:sz w:val="18"/>
          <w:szCs w:val="18"/>
        </w:rPr>
        <w:t>.</w:t>
      </w:r>
      <w:r w:rsidRPr="00B549D3" w:rsidR="00B549D3">
        <w:rPr>
          <w:rFonts w:ascii="Helvetica" w:hAnsi="Helvetica" w:cs="Helvetica"/>
          <w:i/>
          <w:iCs/>
          <w:color w:val="000000"/>
          <w:sz w:val="18"/>
          <w:szCs w:val="18"/>
        </w:rPr>
        <w:t>IRS.gov/Businesses</w:t>
      </w:r>
      <w:r>
        <w:rPr>
          <w:rFonts w:ascii="Helvetica" w:hAnsi="Helvetica" w:cs="Helvetica"/>
          <w:iCs/>
          <w:color w:val="000000"/>
          <w:sz w:val="18"/>
          <w:szCs w:val="18"/>
        </w:rPr>
        <w:t xml:space="preserve"> </w:t>
      </w:r>
      <w:r w:rsidR="00B549D3">
        <w:rPr>
          <w:rFonts w:ascii="Helvetica" w:hAnsi="Helvetica" w:cs="Helvetica"/>
          <w:iCs/>
          <w:color w:val="000000"/>
          <w:sz w:val="18"/>
          <w:szCs w:val="18"/>
        </w:rPr>
        <w:t xml:space="preserve">and click on “Employer ID Numbers” </w:t>
      </w:r>
      <w:r>
        <w:rPr>
          <w:rFonts w:ascii="Helvetica" w:hAnsi="Helvetica" w:cs="Helvetica"/>
          <w:iCs/>
          <w:color w:val="000000"/>
          <w:sz w:val="18"/>
          <w:szCs w:val="18"/>
        </w:rPr>
        <w:t xml:space="preserve">for additional information. </w:t>
      </w:r>
      <w:r w:rsidRPr="00AE1ECB" w:rsidR="008D4C81">
        <w:rPr>
          <w:rFonts w:ascii="Helvetica" w:hAnsi="Helvetica"/>
          <w:sz w:val="18"/>
          <w:szCs w:val="18"/>
        </w:rPr>
        <w:t>The EIN is issued immediately once the application information is validated. (The online application process is not yet available for corporations with addresses in foreign countries or Puerto Rico.)</w:t>
      </w:r>
    </w:p>
    <w:p w:rsidRPr="00AE1ECB" w:rsidR="008D4C81" w:rsidP="0063377C" w:rsidRDefault="008D4C81" w14:paraId="244C7E89" w14:textId="77777777">
      <w:pPr>
        <w:widowControl w:val="0"/>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A multiple-employer plan or plan of a controlled group of corporations should use the EIN of the sponsor identified in line 2a. The EIN must be used in all subsequent filings of the Form 5500 for these plans (see instructions to line 4 concerning change in EIN).</w:t>
      </w:r>
    </w:p>
    <w:p w:rsidRPr="00AE1ECB" w:rsidR="008D4C81" w:rsidP="0063377C" w:rsidRDefault="008D4C81" w14:paraId="244C7E8A" w14:textId="77777777">
      <w:pPr>
        <w:widowControl w:val="0"/>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If the plan sponsor is a group of individuals, get a single EIN for the group. When you apply for the EIN, provide the name of the group, such as ‘‘Joint Board of Trustees of the Local 187 Machinists’ Retirement Plan.’’ (If filing Form SS-4, enter the group name on line 1.)</w:t>
      </w:r>
    </w:p>
    <w:p w:rsidRPr="00AE1ECB" w:rsidR="008D4C81" w:rsidP="0063377C" w:rsidRDefault="008D4C81" w14:paraId="244C7E8B"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Note.</w:t>
      </w:r>
      <w:r w:rsidRPr="00AE1ECB">
        <w:rPr>
          <w:rFonts w:ascii="Helvetica" w:hAnsi="Helvetica" w:cs="Helvetica"/>
          <w:color w:val="000000"/>
          <w:sz w:val="18"/>
          <w:szCs w:val="18"/>
        </w:rPr>
        <w:t xml:space="preserve"> EINs for funds (trusts or custodial accounts) associated with plans (other than DFEs) are generally not required to be furnished on the Form 5500; the IRS will issue EINs for such funds for other reporting purposes. EINs may be obtained as explained above. Plan sponsors should use the trust EIN </w:t>
      </w:r>
      <w:r w:rsidRPr="00AE1ECB">
        <w:rPr>
          <w:rFonts w:ascii="Helvetica" w:hAnsi="Helvetica" w:cs="Helvetica"/>
          <w:color w:val="000000"/>
          <w:sz w:val="18"/>
          <w:szCs w:val="18"/>
        </w:rPr>
        <w:t>described above when opening a bank account or conducting other transactions for a trust that require an EIN.</w:t>
      </w:r>
    </w:p>
    <w:p w:rsidR="00677FF4" w:rsidP="0063377C" w:rsidRDefault="008D4C81" w14:paraId="244C7E8C"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2d.</w:t>
      </w:r>
      <w:r w:rsidRPr="00AE1ECB">
        <w:rPr>
          <w:rFonts w:ascii="Helvetica" w:hAnsi="Helvetica" w:cs="Helvetica"/>
          <w:color w:val="000000"/>
          <w:spacing w:val="90"/>
          <w:sz w:val="18"/>
          <w:szCs w:val="18"/>
        </w:rPr>
        <w:t xml:space="preserve"> </w:t>
      </w:r>
      <w:r w:rsidRPr="00AE1ECB">
        <w:rPr>
          <w:rFonts w:ascii="Helvetica" w:hAnsi="Helvetica" w:cs="Helvetica"/>
          <w:color w:val="000000"/>
          <w:sz w:val="18"/>
          <w:szCs w:val="18"/>
        </w:rPr>
        <w:t xml:space="preserve">Enter the six-digit business code from the list of business codes on pages </w:t>
      </w:r>
      <w:r w:rsidR="009B300A">
        <w:rPr>
          <w:rFonts w:ascii="Helvetica" w:hAnsi="Helvetica" w:cs="Helvetica"/>
          <w:color w:val="000000"/>
          <w:sz w:val="18"/>
          <w:szCs w:val="18"/>
        </w:rPr>
        <w:t>7</w:t>
      </w:r>
      <w:r w:rsidR="00677FF4">
        <w:rPr>
          <w:rFonts w:ascii="Helvetica" w:hAnsi="Helvetica" w:cs="Helvetica"/>
          <w:color w:val="000000"/>
          <w:sz w:val="18"/>
          <w:szCs w:val="18"/>
        </w:rPr>
        <w:t>8</w:t>
      </w:r>
      <w:r w:rsidRPr="00AE1ECB">
        <w:rPr>
          <w:rFonts w:ascii="Helvetica" w:hAnsi="Helvetica" w:cs="Helvetica"/>
          <w:color w:val="000000"/>
          <w:sz w:val="18"/>
          <w:szCs w:val="18"/>
        </w:rPr>
        <w:t xml:space="preserve">, </w:t>
      </w:r>
      <w:r w:rsidR="009B300A">
        <w:rPr>
          <w:rFonts w:ascii="Helvetica" w:hAnsi="Helvetica" w:cs="Helvetica"/>
          <w:color w:val="000000"/>
          <w:sz w:val="18"/>
          <w:szCs w:val="18"/>
        </w:rPr>
        <w:t>7</w:t>
      </w:r>
      <w:r w:rsidR="00677FF4">
        <w:rPr>
          <w:rFonts w:ascii="Helvetica" w:hAnsi="Helvetica" w:cs="Helvetica"/>
          <w:color w:val="000000"/>
          <w:sz w:val="18"/>
          <w:szCs w:val="18"/>
        </w:rPr>
        <w:t>9</w:t>
      </w:r>
      <w:r w:rsidRPr="00AE1ECB">
        <w:rPr>
          <w:rFonts w:ascii="Helvetica" w:hAnsi="Helvetica" w:cs="Helvetica"/>
          <w:color w:val="000000"/>
          <w:sz w:val="18"/>
          <w:szCs w:val="18"/>
        </w:rPr>
        <w:t xml:space="preserve">, and </w:t>
      </w:r>
      <w:r w:rsidR="00210331">
        <w:rPr>
          <w:rFonts w:ascii="Helvetica" w:hAnsi="Helvetica" w:cs="Helvetica"/>
          <w:color w:val="000000"/>
          <w:sz w:val="18"/>
          <w:szCs w:val="18"/>
        </w:rPr>
        <w:t>80</w:t>
      </w:r>
      <w:r w:rsidR="00677FF4">
        <w:rPr>
          <w:rFonts w:ascii="Helvetica" w:hAnsi="Helvetica" w:cs="Helvetica"/>
          <w:color w:val="000000"/>
          <w:sz w:val="18"/>
          <w:szCs w:val="18"/>
        </w:rPr>
        <w:t xml:space="preserve"> that:</w:t>
      </w:r>
    </w:p>
    <w:p w:rsidR="00677FF4" w:rsidP="00210331" w:rsidRDefault="00677FF4" w14:paraId="244C7E8D" w14:textId="77777777">
      <w:pPr>
        <w:widowControl w:val="0"/>
        <w:numPr>
          <w:ilvl w:val="0"/>
          <w:numId w:val="36"/>
        </w:numPr>
        <w:tabs>
          <w:tab w:val="clear" w:pos="432"/>
          <w:tab w:val="left" w:pos="180"/>
        </w:tabs>
        <w:autoSpaceDE w:val="0"/>
        <w:autoSpaceDN w:val="0"/>
        <w:adjustRightInd w:val="0"/>
        <w:spacing w:before="60" w:line="240" w:lineRule="auto"/>
        <w:ind w:left="180" w:hanging="180"/>
        <w:rPr>
          <w:rFonts w:ascii="Helvetica" w:hAnsi="Helvetica" w:cs="Helvetica"/>
          <w:color w:val="000000"/>
          <w:sz w:val="18"/>
          <w:szCs w:val="18"/>
        </w:rPr>
      </w:pPr>
      <w:r>
        <w:rPr>
          <w:rFonts w:ascii="Helvetica" w:hAnsi="Helvetica" w:cs="Helvetica"/>
          <w:color w:val="000000"/>
          <w:sz w:val="18"/>
          <w:szCs w:val="18"/>
        </w:rPr>
        <w:t>In the case of a single-employer plan, best describes the primary nature of the plan sponsor’s business, and</w:t>
      </w:r>
    </w:p>
    <w:p w:rsidR="00677FF4" w:rsidP="00210331" w:rsidRDefault="00677FF4" w14:paraId="244C7E8E" w14:textId="77777777">
      <w:pPr>
        <w:widowControl w:val="0"/>
        <w:numPr>
          <w:ilvl w:val="0"/>
          <w:numId w:val="36"/>
        </w:numPr>
        <w:tabs>
          <w:tab w:val="clear" w:pos="432"/>
          <w:tab w:val="left" w:pos="180"/>
        </w:tabs>
        <w:autoSpaceDE w:val="0"/>
        <w:autoSpaceDN w:val="0"/>
        <w:adjustRightInd w:val="0"/>
        <w:spacing w:before="60" w:line="240" w:lineRule="auto"/>
        <w:ind w:left="180" w:hanging="180"/>
        <w:rPr>
          <w:rFonts w:ascii="Helvetica" w:hAnsi="Helvetica" w:cs="Helvetica"/>
          <w:color w:val="000000"/>
          <w:sz w:val="18"/>
          <w:szCs w:val="18"/>
        </w:rPr>
      </w:pPr>
      <w:r>
        <w:rPr>
          <w:rFonts w:ascii="Helvetica" w:hAnsi="Helvetica" w:cs="Helvetica"/>
          <w:color w:val="000000"/>
          <w:sz w:val="18"/>
          <w:szCs w:val="18"/>
        </w:rPr>
        <w:t xml:space="preserve">In the case of a multiemployer plan, best describes the predominant industry in which the active participants are employed (e.g., 484120 </w:t>
      </w:r>
      <w:r w:rsidR="00713AF4">
        <w:rPr>
          <w:rFonts w:ascii="Helvetica" w:hAnsi="Helvetica" w:cs="Helvetica"/>
          <w:color w:val="000000"/>
          <w:sz w:val="18"/>
          <w:szCs w:val="18"/>
        </w:rPr>
        <w:t>-</w:t>
      </w:r>
      <w:r>
        <w:rPr>
          <w:rFonts w:ascii="Helvetica" w:hAnsi="Helvetica" w:cs="Helvetica"/>
          <w:color w:val="000000"/>
          <w:sz w:val="18"/>
          <w:szCs w:val="18"/>
        </w:rPr>
        <w:t xml:space="preserve"> General Freight T</w:t>
      </w:r>
      <w:r w:rsidR="00713AF4">
        <w:rPr>
          <w:rFonts w:ascii="Helvetica" w:hAnsi="Helvetica" w:cs="Helvetica"/>
          <w:color w:val="000000"/>
          <w:sz w:val="18"/>
          <w:szCs w:val="18"/>
        </w:rPr>
        <w:t>rucking, Long-distance, 236110 -</w:t>
      </w:r>
      <w:r>
        <w:rPr>
          <w:rFonts w:ascii="Helvetica" w:hAnsi="Helvetica" w:cs="Helvetica"/>
          <w:color w:val="000000"/>
          <w:sz w:val="18"/>
          <w:szCs w:val="18"/>
        </w:rPr>
        <w:t xml:space="preserve"> Residential Building Construction).</w:t>
      </w:r>
    </w:p>
    <w:p w:rsidRPr="00AE1ECB" w:rsidR="008D4C81" w:rsidP="0063377C" w:rsidRDefault="00677FF4" w14:paraId="244C7E8F" w14:textId="77777777">
      <w:pPr>
        <w:widowControl w:val="0"/>
        <w:autoSpaceDE w:val="0"/>
        <w:autoSpaceDN w:val="0"/>
        <w:adjustRightInd w:val="0"/>
        <w:spacing w:before="60" w:line="240" w:lineRule="auto"/>
        <w:ind w:firstLine="0"/>
        <w:rPr>
          <w:rFonts w:ascii="Helvetica" w:hAnsi="Helvetica" w:cs="Helvetica"/>
          <w:color w:val="000000"/>
          <w:sz w:val="18"/>
          <w:szCs w:val="18"/>
        </w:rPr>
      </w:pPr>
      <w:r>
        <w:rPr>
          <w:rFonts w:ascii="Helvetica" w:hAnsi="Helvetica" w:cs="Helvetica"/>
          <w:color w:val="000000"/>
          <w:sz w:val="18"/>
          <w:szCs w:val="18"/>
        </w:rPr>
        <w:t xml:space="preserve">Do not enter code 525100 (Insurance &amp; Employee Benefit Funds) or 813930 (Labor Unions and Similar Labor Organizations) unless </w:t>
      </w:r>
      <w:r w:rsidR="00B815A4">
        <w:rPr>
          <w:rFonts w:ascii="Helvetica" w:hAnsi="Helvetica" w:cs="Helvetica"/>
          <w:color w:val="000000"/>
          <w:sz w:val="18"/>
          <w:szCs w:val="18"/>
        </w:rPr>
        <w:t>the predominant industry in which the active participants are employed is the industry of insurance and employee benefit funds, or labor unions and similar labor organizations.</w:t>
      </w:r>
      <w:r>
        <w:rPr>
          <w:rFonts w:ascii="Helvetica" w:hAnsi="Helvetica" w:cs="Helvetica"/>
          <w:color w:val="000000"/>
          <w:sz w:val="18"/>
          <w:szCs w:val="18"/>
        </w:rPr>
        <w:t xml:space="preserve"> </w:t>
      </w:r>
    </w:p>
    <w:p w:rsidRPr="00AE1ECB" w:rsidR="008D4C81" w:rsidP="0063377C" w:rsidRDefault="008D4C81" w14:paraId="244C7E90" w14:textId="77777777">
      <w:pPr>
        <w:widowControl w:val="0"/>
        <w:autoSpaceDE w:val="0"/>
        <w:autoSpaceDN w:val="0"/>
        <w:adjustRightInd w:val="0"/>
        <w:spacing w:before="60" w:line="240" w:lineRule="auto"/>
        <w:ind w:firstLine="0"/>
        <w:rPr>
          <w:rFonts w:ascii="Helvetica" w:hAnsi="Helvetica" w:cs="Helvetica"/>
          <w:color w:val="000000"/>
          <w:w w:val="90"/>
          <w:sz w:val="18"/>
          <w:szCs w:val="18"/>
        </w:rPr>
      </w:pPr>
      <w:r w:rsidRPr="00AE1ECB">
        <w:rPr>
          <w:rFonts w:ascii="Helvetica" w:hAnsi="Helvetica" w:cs="Helvetica"/>
          <w:b/>
          <w:bCs/>
          <w:color w:val="000000"/>
          <w:sz w:val="18"/>
          <w:szCs w:val="18"/>
        </w:rPr>
        <w:t>Line 3a.</w:t>
      </w:r>
      <w:r w:rsidR="00AA3244">
        <w:rPr>
          <w:rFonts w:ascii="Helvetica" w:hAnsi="Helvetica" w:cs="Helvetica"/>
          <w:color w:val="000000"/>
          <w:spacing w:val="90"/>
          <w:sz w:val="18"/>
          <w:szCs w:val="18"/>
        </w:rPr>
        <w:t xml:space="preserve"> </w:t>
      </w:r>
      <w:r w:rsidRPr="00AE1ECB">
        <w:rPr>
          <w:rFonts w:ascii="Helvetica" w:hAnsi="Helvetica" w:cs="Helvetica"/>
          <w:bCs/>
          <w:color w:val="000000"/>
          <w:sz w:val="18"/>
          <w:szCs w:val="18"/>
        </w:rPr>
        <w:t>Please</w:t>
      </w:r>
      <w:r w:rsidRPr="00AE1ECB">
        <w:rPr>
          <w:rFonts w:ascii="Helvetica" w:hAnsi="Helvetica" w:cs="Helvetica"/>
          <w:color w:val="000000"/>
          <w:sz w:val="18"/>
          <w:szCs w:val="18"/>
        </w:rPr>
        <w:t xml:space="preserve"> limit your response to the information </w:t>
      </w:r>
      <w:r w:rsidRPr="00AE1ECB">
        <w:rPr>
          <w:rFonts w:ascii="Helvetica" w:hAnsi="Helvetica" w:cs="Helvetica"/>
          <w:bCs/>
          <w:color w:val="000000"/>
          <w:sz w:val="18"/>
          <w:szCs w:val="18"/>
        </w:rPr>
        <w:t>required</w:t>
      </w:r>
      <w:r w:rsidRPr="00AE1ECB">
        <w:rPr>
          <w:rFonts w:ascii="Helvetica" w:hAnsi="Helvetica" w:cs="Helvetica"/>
          <w:color w:val="000000"/>
          <w:w w:val="90"/>
          <w:sz w:val="18"/>
          <w:szCs w:val="18"/>
        </w:rPr>
        <w:t>:</w:t>
      </w:r>
    </w:p>
    <w:p w:rsidRPr="00AE1ECB" w:rsidR="0016571F" w:rsidP="0063377C" w:rsidRDefault="008D4C81" w14:paraId="244C7E91" w14:textId="77777777">
      <w:pPr>
        <w:widowControl w:val="0"/>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1.</w:t>
      </w:r>
      <w:r w:rsidRPr="00AE1ECB" w:rsidR="00987D04">
        <w:rPr>
          <w:rFonts w:ascii="Helvetica" w:hAnsi="Helvetica" w:cs="Helvetica"/>
          <w:color w:val="000000"/>
          <w:spacing w:val="45"/>
          <w:sz w:val="18"/>
          <w:szCs w:val="18"/>
        </w:rPr>
        <w:t xml:space="preserve"> </w:t>
      </w:r>
      <w:bookmarkStart w:name="OLE_LINK2" w:id="2"/>
      <w:bookmarkStart w:name="OLE_LINK1" w:id="3"/>
      <w:r w:rsidRPr="00AE1ECB" w:rsidR="0091527F">
        <w:rPr>
          <w:rFonts w:ascii="Helvetica" w:hAnsi="Helvetica" w:cs="Helvetica"/>
          <w:color w:val="000000"/>
          <w:sz w:val="18"/>
          <w:szCs w:val="18"/>
        </w:rPr>
        <w:t>Enter the name and address of the plan administrator unless the administrator is the sponsor identified in line 2</w:t>
      </w:r>
      <w:r w:rsidR="00AA3244">
        <w:rPr>
          <w:rFonts w:ascii="Helvetica" w:hAnsi="Helvetica" w:cs="Helvetica"/>
          <w:color w:val="000000"/>
          <w:sz w:val="18"/>
          <w:szCs w:val="18"/>
        </w:rPr>
        <w:t xml:space="preserve">. </w:t>
      </w:r>
      <w:r w:rsidRPr="00AE1ECB" w:rsidR="0091527F">
        <w:rPr>
          <w:rFonts w:ascii="Helvetica" w:hAnsi="Helvetica" w:cs="Helvetica"/>
          <w:color w:val="000000"/>
          <w:sz w:val="18"/>
          <w:szCs w:val="18"/>
        </w:rPr>
        <w:t>If both the plan administrator name and address are the same as the plan sponsor name and address,</w:t>
      </w:r>
      <w:r w:rsidR="000E1174">
        <w:rPr>
          <w:rFonts w:ascii="Helvetica" w:hAnsi="Helvetica" w:cs="Helvetica"/>
          <w:color w:val="000000"/>
          <w:sz w:val="18"/>
          <w:szCs w:val="18"/>
        </w:rPr>
        <w:t xml:space="preserve"> check the “Same as Plan Sponsor</w:t>
      </w:r>
      <w:r w:rsidRPr="00AE1ECB" w:rsidR="0091527F">
        <w:rPr>
          <w:rFonts w:ascii="Helvetica" w:hAnsi="Helvetica" w:cs="Helvetica"/>
          <w:color w:val="000000"/>
          <w:sz w:val="18"/>
          <w:szCs w:val="18"/>
        </w:rPr>
        <w:t>” box and disreg</w:t>
      </w:r>
      <w:r w:rsidR="00367417">
        <w:rPr>
          <w:rFonts w:ascii="Helvetica" w:hAnsi="Helvetica" w:cs="Helvetica"/>
          <w:color w:val="000000"/>
          <w:sz w:val="18"/>
          <w:szCs w:val="18"/>
        </w:rPr>
        <w:t xml:space="preserve">ard items 2 through 6 below. </w:t>
      </w:r>
      <w:r w:rsidRPr="00AE1ECB" w:rsidR="00F65F57">
        <w:rPr>
          <w:rFonts w:ascii="Helvetica" w:hAnsi="Helvetica" w:cs="Helvetica"/>
          <w:color w:val="000000"/>
          <w:sz w:val="18"/>
          <w:szCs w:val="18"/>
        </w:rPr>
        <w:t>If the Form 5500 is submitted for a DFE, check the appropriate box in Part I, line A, and enter the appropriate DFE code.</w:t>
      </w:r>
      <w:bookmarkEnd w:id="2"/>
    </w:p>
    <w:bookmarkEnd w:id="3"/>
    <w:p w:rsidRPr="00AE1ECB" w:rsidR="008D4C81" w:rsidP="0063377C" w:rsidRDefault="008D4C81" w14:paraId="244C7E92" w14:textId="77777777">
      <w:pPr>
        <w:widowControl w:val="0"/>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The term “plan administrator” means:</w:t>
      </w:r>
    </w:p>
    <w:p w:rsidRPr="00AE1ECB" w:rsidR="008D4C81" w:rsidP="0063377C" w:rsidRDefault="008D4C81" w14:paraId="244C7E93" w14:textId="77777777">
      <w:pPr>
        <w:pStyle w:val="ListParagraph"/>
        <w:numPr>
          <w:ilvl w:val="0"/>
          <w:numId w:val="16"/>
        </w:numPr>
        <w:tabs>
          <w:tab w:val="clear" w:pos="216"/>
          <w:tab w:val="clear" w:pos="360"/>
          <w:tab w:val="left" w:pos="240"/>
        </w:tabs>
        <w:spacing w:before="60" w:after="0"/>
        <w:ind w:left="360" w:right="0" w:hanging="144"/>
        <w:jc w:val="left"/>
        <w:rPr>
          <w:rFonts w:ascii="Helvetica" w:hAnsi="Helvetica"/>
          <w:sz w:val="18"/>
          <w:szCs w:val="18"/>
        </w:rPr>
      </w:pPr>
      <w:r w:rsidRPr="00AE1ECB">
        <w:rPr>
          <w:rFonts w:ascii="Helvetica" w:hAnsi="Helvetica"/>
          <w:sz w:val="18"/>
          <w:szCs w:val="18"/>
        </w:rPr>
        <w:t xml:space="preserve">The person or group of persons specified as the administrator by the instrument under which the plan is </w:t>
      </w:r>
      <w:proofErr w:type="gramStart"/>
      <w:r w:rsidRPr="00AE1ECB">
        <w:rPr>
          <w:rFonts w:ascii="Helvetica" w:hAnsi="Helvetica"/>
          <w:sz w:val="18"/>
          <w:szCs w:val="18"/>
        </w:rPr>
        <w:t>operated;</w:t>
      </w:r>
      <w:proofErr w:type="gramEnd"/>
      <w:r w:rsidRPr="00AE1ECB">
        <w:rPr>
          <w:rFonts w:ascii="Helvetica" w:hAnsi="Helvetica"/>
          <w:sz w:val="18"/>
          <w:szCs w:val="18"/>
        </w:rPr>
        <w:t xml:space="preserve"> </w:t>
      </w:r>
    </w:p>
    <w:p w:rsidRPr="00AE1ECB" w:rsidR="008D4C81" w:rsidP="006D0A44" w:rsidRDefault="008D4C81" w14:paraId="244C7E94" w14:textId="77777777">
      <w:pPr>
        <w:pStyle w:val="ListParagraph"/>
        <w:numPr>
          <w:ilvl w:val="0"/>
          <w:numId w:val="16"/>
        </w:numPr>
        <w:ind w:left="360" w:right="0" w:hanging="144"/>
        <w:jc w:val="left"/>
        <w:rPr>
          <w:rFonts w:ascii="Helvetica" w:hAnsi="Helvetica"/>
          <w:sz w:val="18"/>
          <w:szCs w:val="18"/>
        </w:rPr>
      </w:pPr>
      <w:r w:rsidRPr="00AE1ECB">
        <w:rPr>
          <w:rFonts w:ascii="Helvetica" w:hAnsi="Helvetica"/>
          <w:sz w:val="18"/>
          <w:szCs w:val="18"/>
        </w:rPr>
        <w:t xml:space="preserve">The plan sponsor/employer if an administrator is not so designated; or </w:t>
      </w:r>
    </w:p>
    <w:p w:rsidRPr="00AE1ECB" w:rsidR="008D4C81" w:rsidP="00155E7B" w:rsidRDefault="008D4C81" w14:paraId="244C7E95" w14:textId="77777777">
      <w:pPr>
        <w:pStyle w:val="ListParagraph"/>
        <w:numPr>
          <w:ilvl w:val="0"/>
          <w:numId w:val="16"/>
        </w:numPr>
        <w:spacing w:after="0"/>
        <w:ind w:left="360" w:right="0" w:hanging="144"/>
        <w:jc w:val="left"/>
        <w:rPr>
          <w:rFonts w:ascii="Helvetica" w:hAnsi="Helvetica"/>
          <w:sz w:val="18"/>
          <w:szCs w:val="18"/>
        </w:rPr>
      </w:pPr>
      <w:r w:rsidRPr="00AE1ECB">
        <w:rPr>
          <w:rFonts w:ascii="Helvetica" w:hAnsi="Helvetica"/>
          <w:sz w:val="18"/>
          <w:szCs w:val="18"/>
        </w:rPr>
        <w:t xml:space="preserve">Any other person prescribed by regulations if an administrator is not </w:t>
      </w:r>
      <w:proofErr w:type="gramStart"/>
      <w:r w:rsidRPr="00AE1ECB">
        <w:rPr>
          <w:rFonts w:ascii="Helvetica" w:hAnsi="Helvetica"/>
          <w:sz w:val="18"/>
          <w:szCs w:val="18"/>
        </w:rPr>
        <w:t>designated</w:t>
      </w:r>
      <w:proofErr w:type="gramEnd"/>
      <w:r w:rsidRPr="00AE1ECB">
        <w:rPr>
          <w:rFonts w:ascii="Helvetica" w:hAnsi="Helvetica"/>
          <w:sz w:val="18"/>
          <w:szCs w:val="18"/>
        </w:rPr>
        <w:t xml:space="preserve"> and a plan sponsor cannot be identified.</w:t>
      </w:r>
    </w:p>
    <w:p w:rsidRPr="00AE1ECB" w:rsidR="008D4C81" w:rsidP="006D0A44" w:rsidRDefault="0033131E" w14:paraId="244C7E96" w14:textId="77777777">
      <w:pPr>
        <w:widowControl w:val="0"/>
        <w:autoSpaceDE w:val="0"/>
        <w:autoSpaceDN w:val="0"/>
        <w:adjustRightInd w:val="0"/>
        <w:spacing w:before="60" w:line="240" w:lineRule="auto"/>
        <w:ind w:firstLine="216"/>
        <w:rPr>
          <w:rFonts w:ascii="Helvetica" w:hAnsi="Helvetica" w:cs="Helvetica"/>
          <w:color w:val="000000"/>
          <w:w w:val="90"/>
          <w:sz w:val="18"/>
          <w:szCs w:val="18"/>
        </w:rPr>
      </w:pPr>
      <w:r w:rsidRPr="00AE1ECB">
        <w:rPr>
          <w:rFonts w:ascii="Helvetica" w:hAnsi="Helvetica" w:cs="Helvetica"/>
          <w:color w:val="000000"/>
          <w:w w:val="90"/>
          <w:sz w:val="18"/>
          <w:szCs w:val="18"/>
        </w:rPr>
        <w:t>2</w:t>
      </w:r>
      <w:r w:rsidRPr="00AE1ECB" w:rsidR="008D4C81">
        <w:rPr>
          <w:rFonts w:ascii="Helvetica" w:hAnsi="Helvetica" w:cs="Helvetica"/>
          <w:color w:val="000000"/>
          <w:w w:val="90"/>
          <w:sz w:val="18"/>
          <w:szCs w:val="18"/>
        </w:rPr>
        <w:t>.</w:t>
      </w:r>
      <w:r w:rsidRPr="00AE1ECB" w:rsidR="008D4C81">
        <w:rPr>
          <w:rFonts w:ascii="Helvetica" w:hAnsi="Helvetica" w:cs="Helvetica"/>
          <w:color w:val="000000"/>
          <w:spacing w:val="45"/>
          <w:w w:val="90"/>
          <w:sz w:val="18"/>
          <w:szCs w:val="18"/>
        </w:rPr>
        <w:t xml:space="preserve"> </w:t>
      </w:r>
      <w:r w:rsidRPr="00AE1ECB" w:rsidR="008D4C81">
        <w:rPr>
          <w:rFonts w:ascii="Helvetica" w:hAnsi="Helvetica" w:cs="Helvetica"/>
          <w:color w:val="000000"/>
          <w:sz w:val="18"/>
          <w:szCs w:val="18"/>
        </w:rPr>
        <w:t>Enter</w:t>
      </w:r>
      <w:r w:rsidRPr="00AE1ECB" w:rsidR="008D4C81">
        <w:rPr>
          <w:rFonts w:ascii="Helvetica" w:hAnsi="Helvetica" w:cs="Helvetica"/>
          <w:color w:val="000000"/>
          <w:w w:val="90"/>
          <w:sz w:val="18"/>
          <w:szCs w:val="18"/>
        </w:rPr>
        <w:t xml:space="preserve"> </w:t>
      </w:r>
      <w:r w:rsidRPr="00AE1ECB" w:rsidR="008D4C81">
        <w:rPr>
          <w:rFonts w:ascii="Helvetica" w:hAnsi="Helvetica" w:cs="Helvetica"/>
          <w:color w:val="000000"/>
          <w:sz w:val="18"/>
          <w:szCs w:val="18"/>
        </w:rPr>
        <w:t>any “in care of” (C/O) name.</w:t>
      </w:r>
    </w:p>
    <w:p w:rsidRPr="00AE1ECB" w:rsidR="008D4C81" w:rsidP="00155E7B" w:rsidRDefault="008D4C81" w14:paraId="244C7E97" w14:textId="77777777">
      <w:pPr>
        <w:widowControl w:val="0"/>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3.</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 xml:space="preserve">Enter the </w:t>
      </w:r>
      <w:r w:rsidRPr="00AE1ECB" w:rsidR="00DB2A72">
        <w:rPr>
          <w:rFonts w:ascii="Helvetica" w:hAnsi="Helvetica" w:cs="Helvetica"/>
          <w:color w:val="000000"/>
          <w:sz w:val="18"/>
          <w:szCs w:val="18"/>
        </w:rPr>
        <w:t xml:space="preserve">current </w:t>
      </w:r>
      <w:r w:rsidRPr="00AE1ECB">
        <w:rPr>
          <w:rFonts w:ascii="Helvetica" w:hAnsi="Helvetica" w:cs="Helvetica"/>
          <w:color w:val="000000"/>
          <w:sz w:val="18"/>
          <w:szCs w:val="18"/>
        </w:rPr>
        <w:t>street address. A post office box number may be entered if the Post Office does not deliver mail to the administrator’s street address.</w:t>
      </w:r>
    </w:p>
    <w:p w:rsidRPr="00AE1ECB" w:rsidR="008D4C81" w:rsidP="00155E7B" w:rsidRDefault="008D4C81" w14:paraId="244C7E98" w14:textId="77777777">
      <w:pPr>
        <w:widowControl w:val="0"/>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4.</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Enter the name of the city.</w:t>
      </w:r>
    </w:p>
    <w:p w:rsidRPr="00AE1ECB" w:rsidR="008D4C81" w:rsidP="00155E7B" w:rsidRDefault="008D4C81" w14:paraId="244C7E99" w14:textId="77777777">
      <w:pPr>
        <w:widowControl w:val="0"/>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5.</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Enter the two-character abbreviation of the U.S. state or possession and zip code.</w:t>
      </w:r>
    </w:p>
    <w:p w:rsidRPr="00AE1ECB" w:rsidR="008D4C81" w:rsidP="00155E7B" w:rsidRDefault="008D4C81" w14:paraId="244C7E9A" w14:textId="77777777">
      <w:pPr>
        <w:widowControl w:val="0"/>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6.</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Enter the foreign routing code and foreign country, if applicable. Leave U.S. state and zip code blank if entering foreign routing code and country information.</w:t>
      </w:r>
    </w:p>
    <w:p w:rsidRPr="00AE1ECB" w:rsidR="008D4C81" w:rsidP="0063377C" w:rsidRDefault="008D4C81" w14:paraId="244C7E9B"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3b</w:t>
      </w:r>
      <w:r w:rsidRPr="00AE1ECB" w:rsidR="00586701">
        <w:rPr>
          <w:rFonts w:ascii="Helvetica" w:hAnsi="Helvetica" w:cs="Helvetica"/>
          <w:b/>
          <w:bCs/>
          <w:color w:val="000000"/>
          <w:sz w:val="18"/>
          <w:szCs w:val="18"/>
        </w:rPr>
        <w:t>.</w:t>
      </w:r>
      <w:r w:rsidRPr="00AE1ECB" w:rsidR="00586701">
        <w:rPr>
          <w:rFonts w:ascii="Helvetica" w:hAnsi="Helvetica" w:cs="Helvetica"/>
          <w:color w:val="000000"/>
          <w:spacing w:val="90"/>
          <w:sz w:val="18"/>
          <w:szCs w:val="18"/>
        </w:rPr>
        <w:t xml:space="preserve"> </w:t>
      </w:r>
      <w:r w:rsidRPr="00AE1ECB">
        <w:rPr>
          <w:rFonts w:ascii="Helvetica" w:hAnsi="Helvetica" w:cs="Helvetica"/>
          <w:color w:val="000000"/>
          <w:sz w:val="18"/>
          <w:szCs w:val="18"/>
        </w:rPr>
        <w:t>Enter the plan administrator’s nine-digit EIN. A plan administrator must have an EIN for Form 5500 reporting purposes. If the plan administrator does not have an EIN, apply for one as explained in the instructions for line 2b. One EIN should be entered for a group of individuals who are, collectively, the plan administrator.</w:t>
      </w:r>
    </w:p>
    <w:p w:rsidRPr="00AE1ECB" w:rsidR="008D4C81" w:rsidP="0063377C" w:rsidRDefault="008D4C81" w14:paraId="244C7E9C"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Note.</w:t>
      </w:r>
      <w:r w:rsidRPr="00AE1ECB">
        <w:rPr>
          <w:rFonts w:ascii="Helvetica" w:hAnsi="Helvetica" w:cs="Helvetica"/>
          <w:color w:val="000000"/>
          <w:sz w:val="18"/>
          <w:szCs w:val="18"/>
        </w:rPr>
        <w:t xml:space="preserve"> Employees of the plan sponsor who perform administrative functions for the plan are generally not the plan administrator unless specifically designated in the plan document. If an employee of the plan sponsor is designated as the plan administrator, that employee must get an EIN. </w:t>
      </w:r>
    </w:p>
    <w:p w:rsidRPr="00AE1ECB" w:rsidR="008D4C81" w:rsidP="0063377C" w:rsidRDefault="008D4C81" w14:paraId="244C7E9D"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4.</w:t>
      </w:r>
      <w:r w:rsidRPr="00AE1ECB">
        <w:rPr>
          <w:rFonts w:ascii="Helvetica" w:hAnsi="Helvetica" w:cs="Helvetica"/>
          <w:color w:val="000000"/>
          <w:spacing w:val="90"/>
          <w:sz w:val="18"/>
          <w:szCs w:val="18"/>
        </w:rPr>
        <w:t xml:space="preserve"> </w:t>
      </w:r>
      <w:r w:rsidRPr="00AE1ECB">
        <w:rPr>
          <w:rFonts w:ascii="Helvetica" w:hAnsi="Helvetica" w:cs="Helvetica"/>
          <w:color w:val="000000"/>
          <w:sz w:val="18"/>
          <w:szCs w:val="18"/>
        </w:rPr>
        <w:t xml:space="preserve">If the plan sponsor’s or DFE’s name and/or EIN have changed </w:t>
      </w:r>
      <w:r w:rsidRPr="00DF0649" w:rsidR="00DF0649">
        <w:rPr>
          <w:rFonts w:ascii="Helvetica" w:hAnsi="Helvetica" w:cs="Helvetica"/>
          <w:color w:val="000000"/>
          <w:sz w:val="18"/>
          <w:szCs w:val="18"/>
        </w:rPr>
        <w:t xml:space="preserve">or the plan name has changed </w:t>
      </w:r>
      <w:r w:rsidRPr="00AE1ECB">
        <w:rPr>
          <w:rFonts w:ascii="Helvetica" w:hAnsi="Helvetica" w:cs="Helvetica"/>
          <w:color w:val="000000"/>
          <w:sz w:val="18"/>
          <w:szCs w:val="18"/>
        </w:rPr>
        <w:t xml:space="preserve">since the last return/report was filed for this plan or DFE, enter the plan sponsor’s or DFE’s name, EIN, </w:t>
      </w:r>
      <w:r w:rsidRPr="00DF0649" w:rsidR="00DF0649">
        <w:rPr>
          <w:rFonts w:ascii="Helvetica" w:hAnsi="Helvetica" w:cs="Helvetica"/>
          <w:color w:val="000000"/>
          <w:sz w:val="18"/>
          <w:szCs w:val="18"/>
        </w:rPr>
        <w:t xml:space="preserve">the plan name, </w:t>
      </w:r>
      <w:r w:rsidRPr="00AE1ECB">
        <w:rPr>
          <w:rFonts w:ascii="Helvetica" w:hAnsi="Helvetica" w:cs="Helvetica"/>
          <w:color w:val="000000"/>
          <w:sz w:val="18"/>
          <w:szCs w:val="18"/>
        </w:rPr>
        <w:t>and the plan number as it appeared on the last return/report filed.</w:t>
      </w:r>
    </w:p>
    <w:p w:rsidRPr="00AE1ECB" w:rsidR="003C6876" w:rsidP="0063377C" w:rsidRDefault="001320E7" w14:paraId="244C7E9E" w14:textId="77777777">
      <w:pPr>
        <w:widowControl w:val="0"/>
        <w:tabs>
          <w:tab w:val="clear" w:pos="432"/>
        </w:tabs>
        <w:autoSpaceDE w:val="0"/>
        <w:autoSpaceDN w:val="0"/>
        <w:adjustRightInd w:val="0"/>
        <w:spacing w:before="60" w:line="240" w:lineRule="auto"/>
        <w:ind w:firstLine="0"/>
        <w:rPr>
          <w:rFonts w:ascii="Helvetica" w:hAnsi="Helvetica" w:cs="Helvetica"/>
          <w:iCs/>
          <w:color w:val="000000"/>
          <w:sz w:val="18"/>
          <w:szCs w:val="18"/>
        </w:rPr>
      </w:pPr>
      <w:r w:rsidRPr="00AE1ECB">
        <w:rPr>
          <w:noProof/>
        </w:rPr>
        <w:drawing>
          <wp:anchor distT="0" distB="0" distL="114300" distR="114300" simplePos="0" relativeHeight="251638272" behindDoc="0" locked="1" layoutInCell="1" allowOverlap="1" wp14:editId="244C8C36" wp14:anchorId="244C8C35">
            <wp:simplePos x="0" y="0"/>
            <wp:positionH relativeFrom="column">
              <wp:posOffset>4445</wp:posOffset>
            </wp:positionH>
            <wp:positionV relativeFrom="paragraph">
              <wp:posOffset>102870</wp:posOffset>
            </wp:positionV>
            <wp:extent cx="184785" cy="184785"/>
            <wp:effectExtent l="0" t="0" r="0" b="0"/>
            <wp:wrapSquare wrapText="bothSides"/>
            <wp:docPr id="67"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1"/>
                    <pic:cNvPicPr>
                      <a:picLocks noChangeAspect="1" noChangeArrowheads="1"/>
                    </pic:cNvPicPr>
                  </pic:nvPicPr>
                  <pic:blipFill>
                    <a:blip r:embed="rId37" cstate="print">
                      <a:extLst>
                        <a:ext uri="{28A0092B-C50C-407E-A947-70E740481C1C}">
                          <a14:useLocalDpi xmlns:a14="http://schemas.microsoft.com/office/drawing/2010/main" val="0"/>
                        </a:ext>
                      </a:extLst>
                    </a:blip>
                    <a:srcRect/>
                    <a:stretch>
                      <a:fillRect/>
                    </a:stretch>
                  </pic:blipFill>
                  <pic:spPr bwMode="auto">
                    <a:xfrm>
                      <a:off x="0" y="0"/>
                      <a:ext cx="184785" cy="184785"/>
                    </a:xfrm>
                    <a:prstGeom prst="rect">
                      <a:avLst/>
                    </a:prstGeom>
                    <a:noFill/>
                  </pic:spPr>
                </pic:pic>
              </a:graphicData>
            </a:graphic>
            <wp14:sizeRelH relativeFrom="page">
              <wp14:pctWidth>0</wp14:pctWidth>
            </wp14:sizeRelH>
            <wp14:sizeRelV relativeFrom="page">
              <wp14:pctHeight>0</wp14:pctHeight>
            </wp14:sizeRelV>
          </wp:anchor>
        </w:drawing>
      </w:r>
      <w:r w:rsidRPr="00AE1ECB" w:rsidR="008D4C81">
        <w:rPr>
          <w:rFonts w:ascii="Helvetica" w:hAnsi="Helvetica" w:cs="Helvetica"/>
          <w:i/>
          <w:iCs/>
          <w:color w:val="000000"/>
          <w:sz w:val="18"/>
          <w:szCs w:val="18"/>
        </w:rPr>
        <w:t xml:space="preserve">The failure to indicate on line 4 that a plan sponsor was previously identified by a different name or a different employer identification number (EIN) </w:t>
      </w:r>
      <w:r w:rsidRPr="00DF0649" w:rsidR="00DF0649">
        <w:rPr>
          <w:rFonts w:ascii="Helvetica" w:hAnsi="Helvetica" w:cs="Helvetica"/>
          <w:i/>
          <w:iCs/>
          <w:color w:val="000000"/>
          <w:sz w:val="18"/>
          <w:szCs w:val="18"/>
        </w:rPr>
        <w:t xml:space="preserve">or that the plan name has </w:t>
      </w:r>
      <w:r w:rsidRPr="00DF0649" w:rsidR="00DF0649">
        <w:rPr>
          <w:rFonts w:ascii="Helvetica" w:hAnsi="Helvetica" w:cs="Helvetica"/>
          <w:i/>
          <w:iCs/>
          <w:color w:val="000000"/>
          <w:sz w:val="18"/>
          <w:szCs w:val="18"/>
        </w:rPr>
        <w:lastRenderedPageBreak/>
        <w:t xml:space="preserve">been changed </w:t>
      </w:r>
      <w:r w:rsidRPr="00AE1ECB" w:rsidR="008D4C81">
        <w:rPr>
          <w:rFonts w:ascii="Helvetica" w:hAnsi="Helvetica" w:cs="Helvetica"/>
          <w:i/>
          <w:iCs/>
          <w:color w:val="000000"/>
          <w:sz w:val="18"/>
          <w:szCs w:val="18"/>
        </w:rPr>
        <w:t>could result in correspondence from the DOL and</w:t>
      </w:r>
      <w:r w:rsidR="00DF0649">
        <w:rPr>
          <w:rFonts w:ascii="Helvetica" w:hAnsi="Helvetica" w:cs="Helvetica"/>
          <w:i/>
          <w:iCs/>
          <w:color w:val="000000"/>
          <w:sz w:val="18"/>
          <w:szCs w:val="18"/>
        </w:rPr>
        <w:t>/or</w:t>
      </w:r>
      <w:r w:rsidRPr="00AE1ECB" w:rsidR="008D4C81">
        <w:rPr>
          <w:rFonts w:ascii="Helvetica" w:hAnsi="Helvetica" w:cs="Helvetica"/>
          <w:i/>
          <w:iCs/>
          <w:color w:val="000000"/>
          <w:sz w:val="18"/>
          <w:szCs w:val="18"/>
        </w:rPr>
        <w:t xml:space="preserve"> the IRS.</w:t>
      </w:r>
    </w:p>
    <w:p w:rsidRPr="00AE1ECB" w:rsidR="008D4C81" w:rsidP="0063377C" w:rsidRDefault="008D4C81" w14:paraId="244C7E9F" w14:textId="77777777">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Lines 5 and 6.</w:t>
      </w:r>
      <w:r w:rsidRPr="00AE1ECB">
        <w:rPr>
          <w:rFonts w:ascii="Helvetica" w:hAnsi="Helvetica" w:cs="Helvetica"/>
          <w:color w:val="000000"/>
          <w:spacing w:val="90"/>
          <w:sz w:val="18"/>
          <w:szCs w:val="18"/>
        </w:rPr>
        <w:t xml:space="preserve"> </w:t>
      </w:r>
      <w:r w:rsidRPr="00AE1ECB">
        <w:rPr>
          <w:rFonts w:ascii="Helvetica" w:hAnsi="Helvetica" w:cs="Helvetica"/>
          <w:color w:val="000000"/>
          <w:sz w:val="18"/>
          <w:szCs w:val="18"/>
        </w:rPr>
        <w:t xml:space="preserve">All filers </w:t>
      </w:r>
      <w:r w:rsidRPr="00AE1ECB">
        <w:rPr>
          <w:rFonts w:ascii="Helvetica" w:hAnsi="Helvetica" w:cs="Helvetica"/>
          <w:b/>
          <w:bCs/>
          <w:color w:val="000000"/>
          <w:sz w:val="18"/>
          <w:szCs w:val="18"/>
        </w:rPr>
        <w:t>must</w:t>
      </w:r>
      <w:r w:rsidRPr="00AE1ECB">
        <w:rPr>
          <w:rFonts w:ascii="Helvetica" w:hAnsi="Helvetica" w:cs="Helvetica"/>
          <w:color w:val="000000"/>
          <w:sz w:val="18"/>
          <w:szCs w:val="18"/>
        </w:rPr>
        <w:t xml:space="preserve"> complete both lines 5 and 6 unless the Form 5500 is filed for an IRA Plan described in </w:t>
      </w:r>
      <w:r w:rsidRPr="00AE1ECB">
        <w:rPr>
          <w:rFonts w:ascii="Helvetica" w:hAnsi="Helvetica" w:cs="Helvetica"/>
          <w:i/>
          <w:iCs/>
          <w:color w:val="000000"/>
          <w:sz w:val="18"/>
          <w:szCs w:val="18"/>
        </w:rPr>
        <w:t>Limited Pension Plan Reporting</w:t>
      </w:r>
      <w:r w:rsidRPr="00AE1ECB">
        <w:rPr>
          <w:rFonts w:ascii="Helvetica" w:hAnsi="Helvetica" w:cs="Helvetica"/>
          <w:color w:val="000000"/>
          <w:sz w:val="18"/>
          <w:szCs w:val="18"/>
        </w:rPr>
        <w:t xml:space="preserve"> or for a DFE.</w:t>
      </w:r>
      <w:r w:rsidR="00307273">
        <w:rPr>
          <w:rFonts w:ascii="Helvetica" w:hAnsi="Helvetica" w:cs="Helvetica"/>
          <w:color w:val="000000"/>
          <w:sz w:val="18"/>
          <w:szCs w:val="18"/>
        </w:rPr>
        <w:t xml:space="preserve"> Note. Welfare plans complete only lines 5, 6</w:t>
      </w:r>
      <w:proofErr w:type="gramStart"/>
      <w:r w:rsidR="00307273">
        <w:rPr>
          <w:rFonts w:ascii="Helvetica" w:hAnsi="Helvetica" w:cs="Helvetica"/>
          <w:color w:val="000000"/>
          <w:sz w:val="18"/>
          <w:szCs w:val="18"/>
        </w:rPr>
        <w:t>a(</w:t>
      </w:r>
      <w:proofErr w:type="gramEnd"/>
      <w:r w:rsidR="00307273">
        <w:rPr>
          <w:rFonts w:ascii="Helvetica" w:hAnsi="Helvetica" w:cs="Helvetica"/>
          <w:color w:val="000000"/>
          <w:sz w:val="18"/>
          <w:szCs w:val="18"/>
        </w:rPr>
        <w:t>1), 6a(2), 6b, 6c, and 6d.</w:t>
      </w:r>
    </w:p>
    <w:p w:rsidRPr="00AE1ECB" w:rsidR="008D4C81" w:rsidP="0063377C" w:rsidRDefault="008D4C81" w14:paraId="244C7EA0" w14:textId="77777777">
      <w:pPr>
        <w:widowControl w:val="0"/>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The description of ‘‘participant’’ in the instructions below is only for purposes of these lines.</w:t>
      </w:r>
    </w:p>
    <w:p w:rsidRPr="00AE1ECB" w:rsidR="008D4C81" w:rsidP="0063377C" w:rsidRDefault="008D4C81" w14:paraId="244C7EA1" w14:textId="77777777">
      <w:pPr>
        <w:widowControl w:val="0"/>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An individual becomes a participant covered under an employee welfare benefit plan on the earliest of:</w:t>
      </w:r>
    </w:p>
    <w:p w:rsidRPr="00AE1ECB" w:rsidR="008D4C81" w:rsidP="0063377C" w:rsidRDefault="008D4C81" w14:paraId="244C7EA2" w14:textId="77777777">
      <w:pPr>
        <w:pStyle w:val="ListParagraph"/>
        <w:widowControl w:val="0"/>
        <w:numPr>
          <w:ilvl w:val="0"/>
          <w:numId w:val="17"/>
        </w:numPr>
        <w:tabs>
          <w:tab w:val="clear" w:pos="360"/>
          <w:tab w:val="left" w:pos="270"/>
        </w:tabs>
        <w:autoSpaceDE w:val="0"/>
        <w:autoSpaceDN w:val="0"/>
        <w:adjustRightInd w:val="0"/>
        <w:spacing w:before="60" w:after="0"/>
        <w:ind w:left="0" w:right="0" w:firstLine="0"/>
        <w:jc w:val="left"/>
        <w:outlineLvl w:val="0"/>
        <w:rPr>
          <w:rFonts w:ascii="Helvetica" w:hAnsi="Helvetica" w:cs="Helvetica"/>
          <w:color w:val="000000"/>
          <w:sz w:val="18"/>
          <w:szCs w:val="18"/>
        </w:rPr>
      </w:pPr>
      <w:r w:rsidRPr="00AE1ECB">
        <w:rPr>
          <w:rFonts w:ascii="Helvetica" w:hAnsi="Helvetica" w:cs="Helvetica"/>
          <w:color w:val="000000"/>
          <w:sz w:val="18"/>
          <w:szCs w:val="18"/>
        </w:rPr>
        <w:t xml:space="preserve">the date designated by the plan as the date on which the individual begins participation in the </w:t>
      </w:r>
      <w:proofErr w:type="gramStart"/>
      <w:r w:rsidRPr="00AE1ECB">
        <w:rPr>
          <w:rFonts w:ascii="Helvetica" w:hAnsi="Helvetica" w:cs="Helvetica"/>
          <w:color w:val="000000"/>
          <w:sz w:val="18"/>
          <w:szCs w:val="18"/>
        </w:rPr>
        <w:t>plan;</w:t>
      </w:r>
      <w:proofErr w:type="gramEnd"/>
    </w:p>
    <w:p w:rsidRPr="00AE1ECB" w:rsidR="008D4C81" w:rsidP="00CF3D56" w:rsidRDefault="008D4C81" w14:paraId="244C7EA3" w14:textId="77777777">
      <w:pPr>
        <w:pStyle w:val="ListParagraph"/>
        <w:widowControl w:val="0"/>
        <w:numPr>
          <w:ilvl w:val="0"/>
          <w:numId w:val="17"/>
        </w:numPr>
        <w:tabs>
          <w:tab w:val="clear" w:pos="360"/>
          <w:tab w:val="left" w:pos="270"/>
        </w:tabs>
        <w:autoSpaceDE w:val="0"/>
        <w:autoSpaceDN w:val="0"/>
        <w:adjustRightInd w:val="0"/>
        <w:spacing w:after="0"/>
        <w:ind w:left="0" w:right="0" w:firstLine="0"/>
        <w:jc w:val="left"/>
        <w:outlineLvl w:val="0"/>
        <w:rPr>
          <w:rFonts w:ascii="Helvetica" w:hAnsi="Helvetica" w:cs="Helvetica"/>
          <w:color w:val="000000"/>
          <w:sz w:val="18"/>
          <w:szCs w:val="18"/>
        </w:rPr>
      </w:pPr>
      <w:r w:rsidRPr="00AE1ECB">
        <w:rPr>
          <w:rFonts w:ascii="Helvetica" w:hAnsi="Helvetica" w:cs="Helvetica"/>
          <w:color w:val="000000"/>
          <w:sz w:val="18"/>
          <w:szCs w:val="18"/>
        </w:rPr>
        <w:t>the date on which the individual becomes eligible under the plan for a benefit subject only to occurrence of the contingency for which the benefit is provided; or</w:t>
      </w:r>
    </w:p>
    <w:p w:rsidRPr="00AE1ECB" w:rsidR="008D4C81" w:rsidP="00CF3D56" w:rsidRDefault="008D4C81" w14:paraId="244C7EA4" w14:textId="77777777">
      <w:pPr>
        <w:pStyle w:val="ListParagraph"/>
        <w:widowControl w:val="0"/>
        <w:numPr>
          <w:ilvl w:val="0"/>
          <w:numId w:val="17"/>
        </w:numPr>
        <w:tabs>
          <w:tab w:val="clear" w:pos="360"/>
          <w:tab w:val="left" w:pos="270"/>
        </w:tabs>
        <w:autoSpaceDE w:val="0"/>
        <w:autoSpaceDN w:val="0"/>
        <w:adjustRightInd w:val="0"/>
        <w:spacing w:after="0"/>
        <w:ind w:left="0" w:right="0" w:firstLine="0"/>
        <w:jc w:val="left"/>
        <w:outlineLvl w:val="0"/>
        <w:rPr>
          <w:rFonts w:ascii="Helvetica" w:hAnsi="Helvetica" w:cs="Helvetica"/>
          <w:color w:val="000000"/>
          <w:sz w:val="18"/>
          <w:szCs w:val="18"/>
        </w:rPr>
      </w:pPr>
      <w:r w:rsidRPr="00AE1ECB">
        <w:rPr>
          <w:rFonts w:ascii="Helvetica" w:hAnsi="Helvetica" w:cs="Helvetica"/>
          <w:color w:val="000000"/>
          <w:sz w:val="18"/>
          <w:szCs w:val="18"/>
        </w:rPr>
        <w:t xml:space="preserve">the date on which the individual </w:t>
      </w:r>
      <w:proofErr w:type="gramStart"/>
      <w:r w:rsidRPr="00AE1ECB">
        <w:rPr>
          <w:rFonts w:ascii="Helvetica" w:hAnsi="Helvetica" w:cs="Helvetica"/>
          <w:color w:val="000000"/>
          <w:sz w:val="18"/>
          <w:szCs w:val="18"/>
        </w:rPr>
        <w:t>makes a contribution</w:t>
      </w:r>
      <w:proofErr w:type="gramEnd"/>
      <w:r w:rsidRPr="00AE1ECB">
        <w:rPr>
          <w:rFonts w:ascii="Helvetica" w:hAnsi="Helvetica" w:cs="Helvetica"/>
          <w:color w:val="000000"/>
          <w:sz w:val="18"/>
          <w:szCs w:val="18"/>
        </w:rPr>
        <w:t xml:space="preserve"> to the plan, whether voluntary or mandatory.</w:t>
      </w:r>
    </w:p>
    <w:p w:rsidRPr="00AE1ECB" w:rsidR="008D4C81" w:rsidP="008C2817" w:rsidRDefault="008C2817" w14:paraId="244C7EA5" w14:textId="77777777">
      <w:pPr>
        <w:widowControl w:val="0"/>
        <w:tabs>
          <w:tab w:val="clear" w:pos="432"/>
          <w:tab w:val="left" w:pos="270"/>
        </w:tabs>
        <w:autoSpaceDE w:val="0"/>
        <w:autoSpaceDN w:val="0"/>
        <w:adjustRightInd w:val="0"/>
        <w:spacing w:before="60" w:line="240" w:lineRule="auto"/>
        <w:ind w:firstLine="0"/>
        <w:rPr>
          <w:rFonts w:ascii="Helvetica" w:hAnsi="Helvetica" w:cs="Helvetica"/>
          <w:color w:val="000000"/>
          <w:sz w:val="18"/>
          <w:szCs w:val="18"/>
        </w:rPr>
      </w:pPr>
      <w:r>
        <w:rPr>
          <w:rFonts w:ascii="Helvetica" w:hAnsi="Helvetica" w:cs="Helvetica"/>
          <w:color w:val="000000"/>
          <w:sz w:val="18"/>
          <w:szCs w:val="18"/>
        </w:rPr>
        <w:tab/>
      </w:r>
      <w:r w:rsidRPr="00AE1ECB" w:rsidR="008D4C81">
        <w:rPr>
          <w:rFonts w:ascii="Helvetica" w:hAnsi="Helvetica" w:cs="Helvetica"/>
          <w:color w:val="000000"/>
          <w:sz w:val="18"/>
          <w:szCs w:val="18"/>
        </w:rPr>
        <w:t>See 29 CFR 2510.3-3(d)(1). This includes former employees who are receiving group health continuation coverage benefits pursuant to Part 6 of ERISA and who are covered by the employee welfare benefit plan. Covered dependents are not counted as participants. A child who is an “alternate recipient” entitled to health benefits under a qualified medical child support order (QMCSO) should not be counted as a participant for lines 5 and 6. An individual is not a participant covered under an employee welfare plan on the earliest date on which the individual (a) is ineligible to receive any benefit under the plan even if the contingency for which such benefit is provided should occur, and (b) is not designated by the plan as a participant. See 29 CFR 2510.3-3(d)(2).</w:t>
      </w:r>
    </w:p>
    <w:p w:rsidRPr="00AE1ECB" w:rsidR="008D4C81" w:rsidP="0063377C" w:rsidRDefault="001320E7" w14:paraId="244C7EA6" w14:textId="77777777">
      <w:pPr>
        <w:widowControl w:val="0"/>
        <w:autoSpaceDE w:val="0"/>
        <w:autoSpaceDN w:val="0"/>
        <w:adjustRightInd w:val="0"/>
        <w:spacing w:before="60" w:line="240" w:lineRule="auto"/>
        <w:ind w:firstLine="0"/>
        <w:rPr>
          <w:rFonts w:ascii="Helvetica" w:hAnsi="Helvetica" w:cs="Helvetica"/>
          <w:i/>
          <w:iCs/>
          <w:color w:val="000000"/>
          <w:sz w:val="18"/>
          <w:szCs w:val="18"/>
        </w:rPr>
      </w:pPr>
      <w:r w:rsidRPr="00AE1ECB">
        <w:rPr>
          <w:noProof/>
        </w:rPr>
        <w:drawing>
          <wp:anchor distT="0" distB="0" distL="114300" distR="114300" simplePos="0" relativeHeight="251637248" behindDoc="0" locked="0" layoutInCell="1" allowOverlap="1" wp14:editId="244C8C38" wp14:anchorId="244C8C37">
            <wp:simplePos x="0" y="0"/>
            <wp:positionH relativeFrom="column">
              <wp:posOffset>0</wp:posOffset>
            </wp:positionH>
            <wp:positionV relativeFrom="paragraph">
              <wp:posOffset>80010</wp:posOffset>
            </wp:positionV>
            <wp:extent cx="198755" cy="193675"/>
            <wp:effectExtent l="0" t="0" r="0" b="0"/>
            <wp:wrapSquare wrapText="bothSides"/>
            <wp:docPr id="66" name="Pictur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pic:cNvPicPr>
                      <a:picLocks noChangeAspect="1" noChangeArrowheads="1"/>
                    </pic:cNvPicPr>
                  </pic:nvPicPr>
                  <pic:blipFill>
                    <a:blip r:embed="rId27" cstate="print">
                      <a:extLst>
                        <a:ext uri="{28A0092B-C50C-407E-A947-70E740481C1C}">
                          <a14:useLocalDpi xmlns:a14="http://schemas.microsoft.com/office/drawing/2010/main" val="0"/>
                        </a:ext>
                      </a:extLst>
                    </a:blip>
                    <a:srcRect/>
                    <a:stretch>
                      <a:fillRect/>
                    </a:stretch>
                  </pic:blipFill>
                  <pic:spPr bwMode="auto">
                    <a:xfrm>
                      <a:off x="0" y="0"/>
                      <a:ext cx="198755" cy="193675"/>
                    </a:xfrm>
                    <a:prstGeom prst="rect">
                      <a:avLst/>
                    </a:prstGeom>
                    <a:noFill/>
                  </pic:spPr>
                </pic:pic>
              </a:graphicData>
            </a:graphic>
            <wp14:sizeRelH relativeFrom="page">
              <wp14:pctWidth>0</wp14:pctWidth>
            </wp14:sizeRelH>
            <wp14:sizeRelV relativeFrom="page">
              <wp14:pctHeight>0</wp14:pctHeight>
            </wp14:sizeRelV>
          </wp:anchor>
        </w:drawing>
      </w:r>
      <w:r w:rsidRPr="00AE1ECB" w:rsidR="008D4C81">
        <w:rPr>
          <w:rFonts w:ascii="Helvetica" w:hAnsi="Helvetica" w:cs="Helvetica"/>
          <w:i/>
          <w:iCs/>
          <w:color w:val="000000"/>
          <w:sz w:val="18"/>
          <w:szCs w:val="18"/>
        </w:rPr>
        <w:t xml:space="preserve">Before counting the number of participants, especially in a welfare benefit plan, it is important to determine whether the plan sponsor has established one or more plans for Form 5500/Form 5500-SF reporting purposes. As a matter of plan design, plan sponsors can offer benefits through various structures and combinations. For example, a plan sponsor could create (i) one plan providing major medical benefits, dental benefits, and vision benefits, (ii) two plans with one providing major medical benefits and the other providing self-insured dental and vision benefits; or (iii) three separate plans. You must review the governing documents and actual operations to determine whether welfare benefits are being provided under a single plan or separate plans. </w:t>
      </w:r>
    </w:p>
    <w:p w:rsidRPr="00AE1ECB" w:rsidR="008D4C81" w:rsidP="0063377C" w:rsidRDefault="008D4C81" w14:paraId="244C7EA7" w14:textId="77777777">
      <w:pPr>
        <w:widowControl w:val="0"/>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i/>
          <w:iCs/>
          <w:color w:val="000000"/>
          <w:sz w:val="18"/>
          <w:szCs w:val="18"/>
        </w:rPr>
        <w:t xml:space="preserve">The fact that you have separate insurance policies for each different welfare benefit does not necessarily mean that you have separate plans. Some plan sponsors use a “wrap” document to incorporate various benefits and insurance policies into one comprehensive plan. In addition, whether a benefit </w:t>
      </w:r>
      <w:r w:rsidRPr="00AE1ECB">
        <w:rPr>
          <w:rFonts w:ascii="Helvetica" w:hAnsi="Helvetica" w:cs="Helvetica"/>
          <w:color w:val="000000"/>
          <w:sz w:val="18"/>
          <w:szCs w:val="18"/>
        </w:rPr>
        <w:t>arrangement</w:t>
      </w:r>
      <w:r w:rsidRPr="00AE1ECB">
        <w:rPr>
          <w:rFonts w:ascii="Helvetica" w:hAnsi="Helvetica" w:cs="Helvetica"/>
          <w:i/>
          <w:iCs/>
          <w:color w:val="000000"/>
          <w:sz w:val="18"/>
          <w:szCs w:val="18"/>
        </w:rPr>
        <w:t xml:space="preserve"> is deemed to be a single plan may be different for purposes other than Form 5500/Form 5500-SF reporting. For example, special rules may apply for purposes of HIPAA, COBRA, and Internal Revenue Code compliance. If you need help determining whether you have a single welfare benefit plan for Form 5500/Form 5500-SF reporting purposes, you should consult a qualified benefits consultant or legal counsel.</w:t>
      </w:r>
    </w:p>
    <w:p w:rsidRPr="00AE1ECB" w:rsidR="008D4C81" w:rsidP="0063377C" w:rsidRDefault="008D4C81" w14:paraId="244C7EA8" w14:textId="77777777">
      <w:pPr>
        <w:widowControl w:val="0"/>
        <w:tabs>
          <w:tab w:val="clear" w:pos="432"/>
        </w:tabs>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For pension benefit plans, “alternate payees” entitled to benefits under a qualified domestic relations order are not to be counted as participants for this line.</w:t>
      </w:r>
    </w:p>
    <w:p w:rsidRPr="00AE1ECB" w:rsidR="008D4C81" w:rsidP="0063377C" w:rsidRDefault="008D4C81" w14:paraId="244C7EA9" w14:textId="77777777">
      <w:pPr>
        <w:widowControl w:val="0"/>
        <w:tabs>
          <w:tab w:val="clear" w:pos="432"/>
        </w:tabs>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For pension benefit plans, “participant” for this line means any individual who is included in one of the categories below:</w:t>
      </w:r>
    </w:p>
    <w:p w:rsidRPr="00AE1ECB" w:rsidR="008D4C81" w:rsidP="0063377C" w:rsidRDefault="008D4C81" w14:paraId="244C7EAA" w14:textId="77777777">
      <w:pPr>
        <w:widowControl w:val="0"/>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1.</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 xml:space="preserve">Active participants (i.e., any individuals who are currently in employment covered by the plan and who are earning or </w:t>
      </w:r>
      <w:r w:rsidRPr="00AE1ECB">
        <w:rPr>
          <w:rFonts w:ascii="Helvetica" w:hAnsi="Helvetica" w:cs="Helvetica"/>
          <w:color w:val="000000"/>
          <w:sz w:val="18"/>
          <w:szCs w:val="18"/>
        </w:rPr>
        <w:t>retaining credited service under the plan). This includes any individuals who are eligible to elect to have the employer make payments under a Code section 401(k) qualified cash or deferred arrangement. Active participants also include any nonvested individuals who are earning or retaining credited service under the plan. This does not include (a) nonvested former employees who have incurred the break in service period specified in the plan or (b) former employees who have received a “cash-out” distribution or deemed distribution of their entire nonforfeitable accrued benefit.</w:t>
      </w:r>
    </w:p>
    <w:p w:rsidRPr="00AE1ECB" w:rsidR="008D4C81" w:rsidP="00CF3D56" w:rsidRDefault="008D4C81" w14:paraId="244C7EAB" w14:textId="77777777">
      <w:pPr>
        <w:widowControl w:val="0"/>
        <w:autoSpaceDE w:val="0"/>
        <w:autoSpaceDN w:val="0"/>
        <w:adjustRightInd w:val="0"/>
        <w:spacing w:line="240" w:lineRule="auto"/>
        <w:ind w:firstLine="216"/>
        <w:rPr>
          <w:rFonts w:ascii="Helvetica" w:hAnsi="Helvetica" w:cs="Helvetica"/>
          <w:color w:val="000000"/>
          <w:w w:val="90"/>
          <w:sz w:val="18"/>
          <w:szCs w:val="18"/>
        </w:rPr>
      </w:pPr>
      <w:r w:rsidRPr="00AE1ECB">
        <w:rPr>
          <w:rFonts w:ascii="Helvetica" w:hAnsi="Helvetica" w:cs="Helvetica"/>
          <w:color w:val="000000"/>
          <w:sz w:val="18"/>
          <w:szCs w:val="18"/>
        </w:rPr>
        <w:t>2.</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 xml:space="preserve">Retired or separated participants receiving benefits (i.e., individuals who are retired or separated from employment covered by the plan and who are receiving benefits under the plan). This does not include any individual to whom an insurance company has made an irrevocable commitment to pay all the benefits to which the individual is entitled under the </w:t>
      </w:r>
      <w:r w:rsidRPr="00AE1ECB">
        <w:rPr>
          <w:rFonts w:ascii="Helvetica" w:hAnsi="Helvetica" w:cs="Helvetica"/>
          <w:color w:val="000000"/>
          <w:w w:val="90"/>
          <w:sz w:val="18"/>
          <w:szCs w:val="18"/>
        </w:rPr>
        <w:t>plan.</w:t>
      </w:r>
    </w:p>
    <w:p w:rsidRPr="00AE1ECB" w:rsidR="008D4C81" w:rsidP="00CF3D56" w:rsidRDefault="008D4C81" w14:paraId="244C7EAC" w14:textId="77777777">
      <w:pPr>
        <w:widowControl w:val="0"/>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3.</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Other retired or separated participants entitled to future benefits (i.e., any individuals who are retired or separated from employment covered by the plan and who are entitled to begin receiving benefits under the plan in the future). This does not include any individual to whom an insurance company has made an irrevocable commitment to pay all the benefits to which the individual is entitled under the plan.</w:t>
      </w:r>
    </w:p>
    <w:p w:rsidR="008D4C81" w:rsidP="00CF3D56" w:rsidRDefault="008D4C81" w14:paraId="244C7EAD" w14:textId="77777777">
      <w:pPr>
        <w:widowControl w:val="0"/>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4.</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Deceased individuals who had one or more beneficiaries who are receiving or are entitled to receive benefits under the plan. This does not include any individual to whom an insurance company has made an irrevocable commitment to pay all the benefits to which the beneficiaries of that individual are entitled under the plan.</w:t>
      </w:r>
    </w:p>
    <w:p w:rsidRPr="00AE1ECB" w:rsidR="008D4C81" w:rsidP="0063377C" w:rsidRDefault="008D4C81" w14:paraId="244C7EAE" w14:textId="77777777">
      <w:pPr>
        <w:widowControl w:val="0"/>
        <w:autoSpaceDE w:val="0"/>
        <w:autoSpaceDN w:val="0"/>
        <w:adjustRightInd w:val="0"/>
        <w:spacing w:before="60" w:line="240" w:lineRule="auto"/>
        <w:ind w:firstLine="0"/>
        <w:rPr>
          <w:rFonts w:ascii="Helvetica" w:hAnsi="Helvetica" w:cs="Helvetica"/>
          <w:color w:val="000000"/>
          <w:w w:val="90"/>
          <w:sz w:val="18"/>
          <w:szCs w:val="18"/>
        </w:rPr>
      </w:pPr>
      <w:r w:rsidRPr="00AE1ECB">
        <w:rPr>
          <w:rFonts w:ascii="Helvetica" w:hAnsi="Helvetica" w:cs="Helvetica"/>
          <w:b/>
          <w:bCs/>
          <w:color w:val="000000"/>
          <w:sz w:val="18"/>
          <w:szCs w:val="18"/>
        </w:rPr>
        <w:t xml:space="preserve">Line </w:t>
      </w:r>
      <w:r w:rsidRPr="00AE1ECB">
        <w:rPr>
          <w:rFonts w:ascii="Helvetica" w:hAnsi="Helvetica" w:cs="Helvetica"/>
          <w:b/>
          <w:color w:val="000000"/>
          <w:sz w:val="18"/>
          <w:szCs w:val="18"/>
        </w:rPr>
        <w:t>6g</w:t>
      </w:r>
      <w:r w:rsidRPr="00AE1ECB">
        <w:rPr>
          <w:rFonts w:ascii="Helvetica" w:hAnsi="Helvetica" w:cs="Helvetica"/>
          <w:b/>
          <w:bCs/>
          <w:color w:val="000000"/>
          <w:sz w:val="18"/>
          <w:szCs w:val="18"/>
        </w:rPr>
        <w:t>.</w:t>
      </w:r>
      <w:r w:rsidRPr="00AE1ECB">
        <w:rPr>
          <w:rFonts w:ascii="Helvetica" w:hAnsi="Helvetica" w:cs="Helvetica"/>
          <w:color w:val="000000"/>
          <w:spacing w:val="90"/>
          <w:sz w:val="18"/>
          <w:szCs w:val="18"/>
        </w:rPr>
        <w:t xml:space="preserve"> </w:t>
      </w:r>
      <w:r w:rsidRPr="00AE1ECB">
        <w:rPr>
          <w:rFonts w:ascii="Helvetica" w:hAnsi="Helvetica" w:cs="Helvetica"/>
          <w:color w:val="000000"/>
          <w:sz w:val="18"/>
          <w:szCs w:val="18"/>
        </w:rPr>
        <w:t xml:space="preserve">Enter the number of participants included on line 6f (total participants at the end of the plan year) who have account balances. For example, for a Code section 401(k) plan the number entered on line 6g should be the number of participants counted on line 6f who have </w:t>
      </w:r>
      <w:proofErr w:type="gramStart"/>
      <w:r w:rsidRPr="00AE1ECB">
        <w:rPr>
          <w:rFonts w:ascii="Helvetica" w:hAnsi="Helvetica" w:cs="Helvetica"/>
          <w:color w:val="000000"/>
          <w:sz w:val="18"/>
          <w:szCs w:val="18"/>
        </w:rPr>
        <w:t>made a contribution</w:t>
      </w:r>
      <w:proofErr w:type="gramEnd"/>
      <w:r w:rsidRPr="00AE1ECB">
        <w:rPr>
          <w:rFonts w:ascii="Helvetica" w:hAnsi="Helvetica" w:cs="Helvetica"/>
          <w:color w:val="000000"/>
          <w:sz w:val="18"/>
          <w:szCs w:val="18"/>
        </w:rPr>
        <w:t>, or for whom a contribution has been made, to the plan for this plan year or any prior plan year. Defined benefit plans should leave line 6g blank</w:t>
      </w:r>
      <w:r w:rsidRPr="00AE1ECB">
        <w:rPr>
          <w:rFonts w:ascii="Helvetica" w:hAnsi="Helvetica" w:cs="Helvetica"/>
          <w:color w:val="000000"/>
          <w:w w:val="90"/>
          <w:sz w:val="18"/>
          <w:szCs w:val="18"/>
        </w:rPr>
        <w:t>.</w:t>
      </w:r>
    </w:p>
    <w:p w:rsidRPr="00AE1ECB" w:rsidR="008D4C81" w:rsidP="0063377C" w:rsidRDefault="008D4C81" w14:paraId="244C7EAF"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6h.</w:t>
      </w:r>
      <w:r w:rsidRPr="00AE1ECB" w:rsidR="00ED5BCE">
        <w:rPr>
          <w:rFonts w:ascii="Helvetica" w:hAnsi="Helvetica" w:cs="Helvetica"/>
          <w:color w:val="000000"/>
          <w:spacing w:val="90"/>
          <w:sz w:val="18"/>
          <w:szCs w:val="18"/>
        </w:rPr>
        <w:t xml:space="preserve"> </w:t>
      </w:r>
      <w:r w:rsidRPr="00AE1ECB">
        <w:rPr>
          <w:rFonts w:ascii="Helvetica" w:hAnsi="Helvetica" w:cs="Helvetica"/>
          <w:color w:val="000000"/>
          <w:sz w:val="18"/>
          <w:szCs w:val="18"/>
        </w:rPr>
        <w:t xml:space="preserve">Include any individual who terminated employment during this plan year, </w:t>
      </w:r>
      <w:proofErr w:type="gramStart"/>
      <w:r w:rsidRPr="00AE1ECB">
        <w:rPr>
          <w:rFonts w:ascii="Helvetica" w:hAnsi="Helvetica" w:cs="Helvetica"/>
          <w:color w:val="000000"/>
          <w:sz w:val="18"/>
          <w:szCs w:val="18"/>
        </w:rPr>
        <w:t>whether or not</w:t>
      </w:r>
      <w:proofErr w:type="gramEnd"/>
      <w:r w:rsidRPr="00AE1ECB">
        <w:rPr>
          <w:rFonts w:ascii="Helvetica" w:hAnsi="Helvetica" w:cs="Helvetica"/>
          <w:color w:val="000000"/>
          <w:sz w:val="18"/>
          <w:szCs w:val="18"/>
        </w:rPr>
        <w:t xml:space="preserve"> he or she (a) incurred a break in service, (b) received an irrevocable commitment from an insurance company to pay all the benefits to which he or she is entitled under the plan, and/or (c) received a cash distribution or deemed cash distribution of his or her nonforfeitable accrued benefit. Multiemployer plans and multiple-employer plans that are collectively bargained do not have to complete line 6h.</w:t>
      </w:r>
    </w:p>
    <w:p w:rsidRPr="00AE1ECB" w:rsidR="008D4C81" w:rsidP="0063377C" w:rsidRDefault="008D4C81" w14:paraId="244C7EB0" w14:textId="06616138">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7.</w:t>
      </w:r>
      <w:r w:rsidRPr="00AE1ECB">
        <w:rPr>
          <w:rFonts w:ascii="Helvetica" w:hAnsi="Helvetica" w:cs="Helvetica"/>
          <w:color w:val="000000"/>
          <w:spacing w:val="90"/>
          <w:sz w:val="18"/>
          <w:szCs w:val="18"/>
        </w:rPr>
        <w:t xml:space="preserve"> </w:t>
      </w:r>
      <w:r w:rsidRPr="00AE1ECB">
        <w:rPr>
          <w:rFonts w:ascii="Helvetica" w:hAnsi="Helvetica" w:cs="Helvetica"/>
          <w:color w:val="000000"/>
          <w:sz w:val="18"/>
          <w:szCs w:val="18"/>
        </w:rPr>
        <w:t xml:space="preserve">Only multiemployer plans should complete line 7. Multiemployer plans must enter the total number of employers obligated to contribute to the plan. For purposes of line 7 of the Form 5500, an employer obligated to contribute is defined as an employer who, during the </w:t>
      </w:r>
      <w:r w:rsidR="00BC6F5A">
        <w:rPr>
          <w:rFonts w:ascii="Helvetica" w:hAnsi="Helvetica" w:cs="Helvetica"/>
          <w:color w:val="000000"/>
          <w:sz w:val="18"/>
          <w:szCs w:val="18"/>
        </w:rPr>
        <w:t>202</w:t>
      </w:r>
      <w:r w:rsidR="00562E96">
        <w:rPr>
          <w:rFonts w:ascii="Helvetica" w:hAnsi="Helvetica" w:cs="Helvetica"/>
          <w:color w:val="000000"/>
          <w:sz w:val="18"/>
          <w:szCs w:val="18"/>
        </w:rPr>
        <w:t>1</w:t>
      </w:r>
      <w:r w:rsidRPr="00AE1ECB" w:rsidR="006F3919">
        <w:rPr>
          <w:rFonts w:ascii="Helvetica" w:hAnsi="Helvetica" w:cs="Helvetica"/>
          <w:color w:val="000000"/>
          <w:sz w:val="18"/>
          <w:szCs w:val="18"/>
        </w:rPr>
        <w:t xml:space="preserve"> </w:t>
      </w:r>
      <w:r w:rsidRPr="00AE1ECB">
        <w:rPr>
          <w:rFonts w:ascii="Helvetica" w:hAnsi="Helvetica" w:cs="Helvetica"/>
          <w:color w:val="000000"/>
          <w:sz w:val="18"/>
          <w:szCs w:val="18"/>
        </w:rPr>
        <w:t>plan year, is a party to the collective bargaining agreement(s) pursuant to which the plan is maintained or who may otherwise be subject to withdrawal liability pursuant to ERISA section 4203. Any two or more contributing entities (e.g., places of business with separate collective bargaining agreements) that have the same nine-digit employer identification number (EIN) must be aggregated and counted as one employer for this purpose.</w:t>
      </w:r>
    </w:p>
    <w:p w:rsidRPr="00AE1ECB" w:rsidR="008D4C81" w:rsidP="0063377C" w:rsidRDefault="008D4C81" w14:paraId="244C7EB1"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8 - Benefits Provided Under the Plan.</w:t>
      </w:r>
      <w:r w:rsidRPr="00AE1ECB">
        <w:rPr>
          <w:rFonts w:ascii="Helvetica" w:hAnsi="Helvetica" w:cs="Helvetica"/>
          <w:color w:val="000000"/>
          <w:spacing w:val="90"/>
          <w:sz w:val="18"/>
          <w:szCs w:val="18"/>
        </w:rPr>
        <w:t xml:space="preserve"> </w:t>
      </w:r>
      <w:r w:rsidRPr="00AE1ECB" w:rsidR="007761C2">
        <w:rPr>
          <w:rFonts w:ascii="Helvetica" w:hAnsi="Helvetica" w:cs="Helvetica"/>
          <w:color w:val="000000"/>
          <w:sz w:val="18"/>
          <w:szCs w:val="18"/>
        </w:rPr>
        <w:t>In the boxes for line 8a and 8b, as appropriate, enter all applicable plan characteristic</w:t>
      </w:r>
      <w:r w:rsidRPr="00AE1ECB" w:rsidR="00AD766B">
        <w:rPr>
          <w:rFonts w:ascii="Helvetica" w:hAnsi="Helvetica" w:cs="Helvetica"/>
          <w:color w:val="000000"/>
          <w:sz w:val="18"/>
          <w:szCs w:val="18"/>
        </w:rPr>
        <w:t>s</w:t>
      </w:r>
      <w:r w:rsidRPr="00AE1ECB" w:rsidR="007761C2">
        <w:rPr>
          <w:rFonts w:ascii="Helvetica" w:hAnsi="Helvetica" w:cs="Helvetica"/>
          <w:color w:val="000000"/>
          <w:sz w:val="18"/>
          <w:szCs w:val="18"/>
        </w:rPr>
        <w:t xml:space="preserve"> codes </w:t>
      </w:r>
      <w:r w:rsidRPr="00641584" w:rsidR="00641584">
        <w:rPr>
          <w:rFonts w:ascii="Helvetica" w:hAnsi="Helvetica" w:cs="Helvetica"/>
          <w:color w:val="000000"/>
          <w:sz w:val="18"/>
          <w:szCs w:val="18"/>
        </w:rPr>
        <w:t>that applied during the reporting year</w:t>
      </w:r>
      <w:r w:rsidR="00641584">
        <w:rPr>
          <w:rFonts w:ascii="Helvetica" w:hAnsi="Helvetica" w:cs="Helvetica"/>
          <w:color w:val="000000"/>
          <w:sz w:val="18"/>
          <w:szCs w:val="18"/>
        </w:rPr>
        <w:t xml:space="preserve"> </w:t>
      </w:r>
      <w:r w:rsidRPr="00AE1ECB" w:rsidR="007761C2">
        <w:rPr>
          <w:rFonts w:ascii="Helvetica" w:hAnsi="Helvetica" w:cs="Helvetica"/>
          <w:color w:val="000000"/>
          <w:sz w:val="18"/>
          <w:szCs w:val="18"/>
        </w:rPr>
        <w:t>from the List of Plan Characteristic</w:t>
      </w:r>
      <w:r w:rsidRPr="00AE1ECB" w:rsidR="00AD766B">
        <w:rPr>
          <w:rFonts w:ascii="Helvetica" w:hAnsi="Helvetica" w:cs="Helvetica"/>
          <w:color w:val="000000"/>
          <w:sz w:val="18"/>
          <w:szCs w:val="18"/>
        </w:rPr>
        <w:t>s</w:t>
      </w:r>
      <w:r w:rsidRPr="00AE1ECB" w:rsidR="007761C2">
        <w:rPr>
          <w:rFonts w:ascii="Helvetica" w:hAnsi="Helvetica" w:cs="Helvetica"/>
          <w:color w:val="000000"/>
          <w:sz w:val="18"/>
          <w:szCs w:val="18"/>
        </w:rPr>
        <w:t xml:space="preserve"> Codes on pages 19 and 20 that describe the characteristics of the plan being reported.</w:t>
      </w:r>
    </w:p>
    <w:p w:rsidRPr="00AE1ECB" w:rsidR="008D4C81" w:rsidP="0063377C" w:rsidRDefault="008D4C81" w14:paraId="244C7EB2" w14:textId="77777777">
      <w:pPr>
        <w:spacing w:before="60" w:line="240" w:lineRule="auto"/>
        <w:ind w:firstLine="0"/>
        <w:rPr>
          <w:rFonts w:ascii="Helvetica" w:hAnsi="Helvetica" w:cs="Arial"/>
          <w:sz w:val="18"/>
          <w:szCs w:val="18"/>
        </w:rPr>
      </w:pPr>
      <w:r w:rsidRPr="00AE1ECB">
        <w:rPr>
          <w:rFonts w:ascii="Helvetica" w:hAnsi="Helvetica" w:cs="Arial"/>
          <w:b/>
          <w:sz w:val="18"/>
          <w:szCs w:val="18"/>
        </w:rPr>
        <w:t>Note.</w:t>
      </w:r>
      <w:r w:rsidRPr="00AE1ECB" w:rsidR="00ED5BCE">
        <w:rPr>
          <w:rFonts w:ascii="Helvetica" w:hAnsi="Helvetica" w:cs="Arial"/>
          <w:sz w:val="18"/>
          <w:szCs w:val="18"/>
        </w:rPr>
        <w:t xml:space="preserve"> </w:t>
      </w:r>
      <w:r w:rsidRPr="00AE1ECB">
        <w:rPr>
          <w:rFonts w:ascii="Helvetica" w:hAnsi="Helvetica" w:cs="Arial"/>
          <w:sz w:val="18"/>
          <w:szCs w:val="18"/>
        </w:rPr>
        <w:t>In the case of an eligible combined plan</w:t>
      </w:r>
      <w:r w:rsidRPr="00AE1ECB" w:rsidR="007761C2">
        <w:rPr>
          <w:rFonts w:ascii="Helvetica" w:hAnsi="Helvetica" w:cs="Arial"/>
          <w:sz w:val="18"/>
          <w:szCs w:val="18"/>
        </w:rPr>
        <w:t xml:space="preserve"> under Code section 414(x) and ERISA section 210(e)</w:t>
      </w:r>
      <w:r w:rsidRPr="00AE1ECB">
        <w:rPr>
          <w:rFonts w:ascii="Helvetica" w:hAnsi="Helvetica" w:cs="Arial"/>
          <w:sz w:val="18"/>
          <w:szCs w:val="18"/>
        </w:rPr>
        <w:t xml:space="preserve">, the codes entered in </w:t>
      </w:r>
      <w:r w:rsidRPr="00AE1ECB">
        <w:rPr>
          <w:rFonts w:ascii="Helvetica" w:hAnsi="Helvetica" w:cs="Arial"/>
          <w:sz w:val="18"/>
          <w:szCs w:val="18"/>
        </w:rPr>
        <w:lastRenderedPageBreak/>
        <w:t>line 8a must include any codes applicable for either the defined benefit pension features or the defined contribution pension features of the plan.</w:t>
      </w:r>
    </w:p>
    <w:p w:rsidRPr="00AE1ECB" w:rsidR="00972BF7" w:rsidP="0063377C" w:rsidRDefault="001320E7" w14:paraId="244C7EB3" w14:textId="77777777">
      <w:pPr>
        <w:tabs>
          <w:tab w:val="clear" w:pos="432"/>
          <w:tab w:val="left" w:pos="270"/>
        </w:tabs>
        <w:autoSpaceDE w:val="0"/>
        <w:autoSpaceDN w:val="0"/>
        <w:adjustRightInd w:val="0"/>
        <w:spacing w:before="60" w:line="240" w:lineRule="auto"/>
        <w:ind w:right="346" w:firstLine="0"/>
        <w:rPr>
          <w:rFonts w:ascii="Helvetica" w:hAnsi="Helvetica" w:cs="NCLAD L+ Helvetica"/>
          <w:i/>
          <w:sz w:val="18"/>
          <w:szCs w:val="18"/>
        </w:rPr>
      </w:pPr>
      <w:r w:rsidRPr="00AE1ECB">
        <w:rPr>
          <w:rFonts w:ascii="Helvetica" w:hAnsi="Helvetica" w:cs="NCLAD L+ Helvetica"/>
          <w:i/>
          <w:noProof/>
          <w:sz w:val="18"/>
          <w:szCs w:val="18"/>
        </w:rPr>
        <w:drawing>
          <wp:anchor distT="0" distB="0" distL="114300" distR="114300" simplePos="0" relativeHeight="251676160" behindDoc="1" locked="1" layoutInCell="1" allowOverlap="1" wp14:editId="244C8C3A" wp14:anchorId="244C8C39">
            <wp:simplePos x="0" y="0"/>
            <wp:positionH relativeFrom="column">
              <wp:posOffset>40640</wp:posOffset>
            </wp:positionH>
            <wp:positionV relativeFrom="paragraph">
              <wp:posOffset>49530</wp:posOffset>
            </wp:positionV>
            <wp:extent cx="180340" cy="185420"/>
            <wp:effectExtent l="0" t="0" r="0" b="0"/>
            <wp:wrapTight wrapText="bothSides">
              <wp:wrapPolygon edited="0">
                <wp:start x="0" y="0"/>
                <wp:lineTo x="0" y="19973"/>
                <wp:lineTo x="18254" y="19973"/>
                <wp:lineTo x="18254" y="0"/>
                <wp:lineTo x="0" y="0"/>
              </wp:wrapPolygon>
            </wp:wrapTight>
            <wp:docPr id="107" name="Picture 1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7"/>
                    <pic:cNvPicPr>
                      <a:picLocks noChangeAspect="1" noChangeArrowheads="1"/>
                    </pic:cNvPicPr>
                  </pic:nvPicPr>
                  <pic:blipFill>
                    <a:blip r:embed="rId38" cstate="print">
                      <a:extLst>
                        <a:ext uri="{28A0092B-C50C-407E-A947-70E740481C1C}">
                          <a14:useLocalDpi xmlns:a14="http://schemas.microsoft.com/office/drawing/2010/main" val="0"/>
                        </a:ext>
                      </a:extLst>
                    </a:blip>
                    <a:srcRect/>
                    <a:stretch>
                      <a:fillRect/>
                    </a:stretch>
                  </pic:blipFill>
                  <pic:spPr bwMode="auto">
                    <a:xfrm>
                      <a:off x="0" y="0"/>
                      <a:ext cx="180340" cy="185420"/>
                    </a:xfrm>
                    <a:prstGeom prst="rect">
                      <a:avLst/>
                    </a:prstGeom>
                    <a:noFill/>
                  </pic:spPr>
                </pic:pic>
              </a:graphicData>
            </a:graphic>
            <wp14:sizeRelH relativeFrom="page">
              <wp14:pctWidth>0</wp14:pctWidth>
            </wp14:sizeRelH>
            <wp14:sizeRelV relativeFrom="page">
              <wp14:pctHeight>0</wp14:pctHeight>
            </wp14:sizeRelV>
          </wp:anchor>
        </w:drawing>
      </w:r>
      <w:r w:rsidRPr="00AE1ECB" w:rsidR="00972BF7">
        <w:rPr>
          <w:rFonts w:ascii="Helvetica" w:hAnsi="Helvetica" w:cs="NCLAD L+ Helvetica"/>
          <w:i/>
          <w:sz w:val="18"/>
          <w:szCs w:val="18"/>
        </w:rPr>
        <w:t xml:space="preserve">For plan sponsors of Puerto Rico plans, enter characteristic code 3C </w:t>
      </w:r>
      <w:r w:rsidRPr="00AE1ECB" w:rsidR="00972BF7">
        <w:rPr>
          <w:rFonts w:ascii="Helvetica" w:hAnsi="Helvetica" w:cs="NCLAD L+ Helvetica"/>
          <w:i/>
          <w:sz w:val="18"/>
          <w:szCs w:val="18"/>
          <w:u w:val="single"/>
        </w:rPr>
        <w:t>only</w:t>
      </w:r>
      <w:r w:rsidRPr="00AE1ECB" w:rsidR="00972BF7">
        <w:rPr>
          <w:rFonts w:ascii="Helvetica" w:hAnsi="Helvetica" w:cs="NCLAD L+ Helvetica"/>
          <w:i/>
          <w:sz w:val="18"/>
          <w:szCs w:val="18"/>
        </w:rPr>
        <w:t xml:space="preserve"> if: </w:t>
      </w:r>
    </w:p>
    <w:p w:rsidRPr="00AE1ECB" w:rsidR="00972BF7" w:rsidP="00B67CBF" w:rsidRDefault="00972BF7" w14:paraId="244C7EB4" w14:textId="77777777">
      <w:pPr>
        <w:numPr>
          <w:ilvl w:val="0"/>
          <w:numId w:val="18"/>
        </w:numPr>
        <w:tabs>
          <w:tab w:val="clear" w:pos="432"/>
          <w:tab w:val="left" w:pos="270"/>
        </w:tabs>
        <w:autoSpaceDE w:val="0"/>
        <w:autoSpaceDN w:val="0"/>
        <w:adjustRightInd w:val="0"/>
        <w:spacing w:line="240" w:lineRule="auto"/>
        <w:ind w:left="0" w:firstLine="0"/>
        <w:rPr>
          <w:rFonts w:ascii="Helvetica" w:hAnsi="Helvetica" w:cs="NCLAD L+ Helvetica"/>
          <w:i/>
          <w:sz w:val="18"/>
          <w:szCs w:val="18"/>
        </w:rPr>
      </w:pPr>
      <w:r w:rsidRPr="00AE1ECB">
        <w:rPr>
          <w:rFonts w:ascii="Helvetica" w:hAnsi="Helvetica" w:cs="NCLAD L+ Helvetica"/>
          <w:i/>
          <w:sz w:val="18"/>
          <w:szCs w:val="18"/>
        </w:rPr>
        <w:t xml:space="preserve">only Puerto Rico </w:t>
      </w:r>
      <w:r w:rsidRPr="00AE1ECB" w:rsidR="00133716">
        <w:rPr>
          <w:rFonts w:ascii="Helvetica" w:hAnsi="Helvetica" w:cs="NCLAD L+ Helvetica"/>
          <w:i/>
          <w:sz w:val="18"/>
          <w:szCs w:val="18"/>
        </w:rPr>
        <w:t>residents participate,</w:t>
      </w:r>
    </w:p>
    <w:p w:rsidRPr="00AE1ECB" w:rsidR="00972BF7" w:rsidP="00CF3D56" w:rsidRDefault="00133716" w14:paraId="244C7EB5" w14:textId="77777777">
      <w:pPr>
        <w:numPr>
          <w:ilvl w:val="0"/>
          <w:numId w:val="18"/>
        </w:numPr>
        <w:tabs>
          <w:tab w:val="clear" w:pos="432"/>
          <w:tab w:val="left" w:pos="270"/>
        </w:tabs>
        <w:autoSpaceDE w:val="0"/>
        <w:autoSpaceDN w:val="0"/>
        <w:adjustRightInd w:val="0"/>
        <w:spacing w:line="240" w:lineRule="auto"/>
        <w:ind w:left="0" w:firstLine="0"/>
        <w:rPr>
          <w:rFonts w:ascii="Helvetica" w:hAnsi="Helvetica" w:cs="NCLAD L+ Helvetica"/>
          <w:i/>
          <w:sz w:val="18"/>
          <w:szCs w:val="18"/>
        </w:rPr>
      </w:pPr>
      <w:r w:rsidRPr="00AE1ECB">
        <w:rPr>
          <w:rFonts w:ascii="Helvetica" w:hAnsi="Helvetica" w:cs="NCLAD L+ Helvetica"/>
          <w:i/>
          <w:sz w:val="18"/>
          <w:szCs w:val="18"/>
        </w:rPr>
        <w:t>t</w:t>
      </w:r>
      <w:r w:rsidRPr="00AE1ECB" w:rsidR="00972BF7">
        <w:rPr>
          <w:rFonts w:ascii="Helvetica" w:hAnsi="Helvetica" w:cs="NCLAD L+ Helvetica"/>
          <w:i/>
          <w:sz w:val="18"/>
          <w:szCs w:val="18"/>
        </w:rPr>
        <w:t xml:space="preserve">he trust is exempt from income tax under </w:t>
      </w:r>
      <w:r w:rsidRPr="00AE1ECB">
        <w:rPr>
          <w:rFonts w:ascii="Helvetica" w:hAnsi="Helvetica" w:cs="NCLAD L+ Helvetica"/>
          <w:i/>
          <w:sz w:val="18"/>
          <w:szCs w:val="18"/>
        </w:rPr>
        <w:t xml:space="preserve">the </w:t>
      </w:r>
      <w:r w:rsidRPr="00AE1ECB" w:rsidR="00972BF7">
        <w:rPr>
          <w:rFonts w:ascii="Helvetica" w:hAnsi="Helvetica" w:cs="NCLAD L+ Helvetica"/>
          <w:i/>
          <w:sz w:val="18"/>
          <w:szCs w:val="18"/>
        </w:rPr>
        <w:t xml:space="preserve">laws </w:t>
      </w:r>
      <w:proofErr w:type="gramStart"/>
      <w:r w:rsidRPr="00AE1ECB" w:rsidR="00972BF7">
        <w:rPr>
          <w:rFonts w:ascii="Helvetica" w:hAnsi="Helvetica" w:cs="NCLAD L+ Helvetica"/>
          <w:i/>
          <w:sz w:val="18"/>
          <w:szCs w:val="18"/>
        </w:rPr>
        <w:t>of  Puerto</w:t>
      </w:r>
      <w:proofErr w:type="gramEnd"/>
      <w:r w:rsidRPr="00AE1ECB" w:rsidR="00972BF7">
        <w:rPr>
          <w:rFonts w:ascii="Helvetica" w:hAnsi="Helvetica" w:cs="NCLAD L+ Helvetica"/>
          <w:i/>
          <w:sz w:val="18"/>
          <w:szCs w:val="18"/>
        </w:rPr>
        <w:t xml:space="preserve"> Rico, and</w:t>
      </w:r>
    </w:p>
    <w:p w:rsidRPr="00B67CBF" w:rsidR="00547C51" w:rsidP="00B67CBF" w:rsidRDefault="00133716" w14:paraId="244C7EB8" w14:textId="53C03BC7">
      <w:pPr>
        <w:numPr>
          <w:ilvl w:val="0"/>
          <w:numId w:val="18"/>
        </w:numPr>
        <w:tabs>
          <w:tab w:val="clear" w:pos="432"/>
          <w:tab w:val="left" w:pos="270"/>
        </w:tabs>
        <w:autoSpaceDE w:val="0"/>
        <w:autoSpaceDN w:val="0"/>
        <w:adjustRightInd w:val="0"/>
        <w:spacing w:line="240" w:lineRule="auto"/>
        <w:ind w:left="0" w:firstLine="0"/>
        <w:rPr>
          <w:rFonts w:ascii="Helvetica" w:hAnsi="Helvetica" w:cs="NCLAD L+ Helvetica"/>
          <w:i/>
          <w:sz w:val="18"/>
          <w:szCs w:val="18"/>
        </w:rPr>
      </w:pPr>
      <w:r w:rsidRPr="00AE1ECB">
        <w:rPr>
          <w:rFonts w:ascii="Helvetica" w:hAnsi="Helvetica" w:cs="NCLAD L+ Helvetica"/>
          <w:i/>
          <w:sz w:val="18"/>
          <w:szCs w:val="18"/>
        </w:rPr>
        <w:t>t</w:t>
      </w:r>
      <w:r w:rsidRPr="00AE1ECB" w:rsidR="00972BF7">
        <w:rPr>
          <w:rFonts w:ascii="Helvetica" w:hAnsi="Helvetica" w:cs="NCLAD L+ Helvetica"/>
          <w:i/>
          <w:sz w:val="18"/>
          <w:szCs w:val="18"/>
        </w:rPr>
        <w:t xml:space="preserve">he plan administrator has not made the election under </w:t>
      </w:r>
      <w:r w:rsidRPr="00AE1ECB" w:rsidR="00BC25C6">
        <w:rPr>
          <w:rFonts w:ascii="Helvetica" w:hAnsi="Helvetica" w:cs="NCLAD L+ Helvetica"/>
          <w:i/>
          <w:sz w:val="18"/>
          <w:szCs w:val="18"/>
        </w:rPr>
        <w:t xml:space="preserve">ERISA </w:t>
      </w:r>
      <w:r w:rsidRPr="00AE1ECB" w:rsidR="00972BF7">
        <w:rPr>
          <w:rFonts w:ascii="Helvetica" w:hAnsi="Helvetica" w:cs="NCLAD L+ Helvetica"/>
          <w:i/>
          <w:sz w:val="18"/>
          <w:szCs w:val="18"/>
        </w:rPr>
        <w:t xml:space="preserve">section 1022(i)(2), and, therefore, the plan is </w:t>
      </w:r>
      <w:r w:rsidRPr="00AE1ECB" w:rsidR="00972BF7">
        <w:rPr>
          <w:rFonts w:ascii="Helvetica" w:hAnsi="Helvetica" w:cs="NCLAD L+ Helvetica"/>
          <w:i/>
          <w:sz w:val="18"/>
          <w:szCs w:val="18"/>
          <w:u w:val="single"/>
        </w:rPr>
        <w:t>not</w:t>
      </w:r>
      <w:r w:rsidRPr="00AE1ECB" w:rsidR="00972BF7">
        <w:rPr>
          <w:rFonts w:ascii="Helvetica" w:hAnsi="Helvetica" w:cs="NCLAD L+ Helvetica"/>
          <w:i/>
          <w:sz w:val="18"/>
          <w:szCs w:val="18"/>
        </w:rPr>
        <w:t xml:space="preserve"> intended to qualify under section 401(a) of the Internal Revenue Code (U.S). </w:t>
      </w:r>
    </w:p>
    <w:p w:rsidRPr="00AE1ECB" w:rsidR="008D4C81" w:rsidP="00CF3D56" w:rsidRDefault="008D4C81" w14:paraId="244C7EB9" w14:textId="77777777">
      <w:pPr>
        <w:widowControl w:val="0"/>
        <w:autoSpaceDE w:val="0"/>
        <w:autoSpaceDN w:val="0"/>
        <w:adjustRightInd w:val="0"/>
        <w:spacing w:before="80" w:line="240" w:lineRule="auto"/>
        <w:ind w:firstLine="0"/>
        <w:rPr>
          <w:rFonts w:ascii="Helvetica" w:hAnsi="Helvetica" w:cs="Helvetica"/>
          <w:color w:val="000000"/>
          <w:w w:val="90"/>
          <w:sz w:val="18"/>
          <w:szCs w:val="18"/>
        </w:rPr>
      </w:pPr>
      <w:r w:rsidRPr="00AE1ECB">
        <w:rPr>
          <w:rFonts w:ascii="Helvetica" w:hAnsi="Helvetica" w:cs="Helvetica"/>
          <w:b/>
          <w:bCs/>
          <w:color w:val="000000"/>
          <w:sz w:val="18"/>
          <w:szCs w:val="18"/>
        </w:rPr>
        <w:t>Line 9 - Funding and Benefit Arrangements</w:t>
      </w:r>
      <w:r w:rsidRPr="00AE1ECB" w:rsidR="00586701">
        <w:rPr>
          <w:rFonts w:ascii="Helvetica" w:hAnsi="Helvetica" w:cs="Helvetica"/>
          <w:b/>
          <w:bCs/>
          <w:color w:val="000000"/>
          <w:sz w:val="18"/>
          <w:szCs w:val="18"/>
        </w:rPr>
        <w:t>.</w:t>
      </w:r>
      <w:r w:rsidRPr="00AE1ECB" w:rsidR="00586701">
        <w:rPr>
          <w:rFonts w:ascii="Helvetica" w:hAnsi="Helvetica" w:cs="Helvetica"/>
          <w:color w:val="000000"/>
          <w:spacing w:val="90"/>
          <w:sz w:val="18"/>
          <w:szCs w:val="18"/>
        </w:rPr>
        <w:t xml:space="preserve"> </w:t>
      </w:r>
      <w:r w:rsidRPr="00AE1ECB">
        <w:rPr>
          <w:rFonts w:ascii="Helvetica" w:hAnsi="Helvetica" w:cs="Helvetica"/>
          <w:color w:val="000000"/>
          <w:sz w:val="18"/>
          <w:szCs w:val="18"/>
        </w:rPr>
        <w:t xml:space="preserve">Check all boxes that apply to indicate the funding and benefit arrangements used during the plan year. The ‘‘funding arrangement’’ is the method for the receipt, holding, investment, and transmittal of plan assets prior to the time the plan </w:t>
      </w:r>
      <w:proofErr w:type="gramStart"/>
      <w:r w:rsidRPr="00AE1ECB">
        <w:rPr>
          <w:rFonts w:ascii="Helvetica" w:hAnsi="Helvetica" w:cs="Helvetica"/>
          <w:color w:val="000000"/>
          <w:sz w:val="18"/>
          <w:szCs w:val="18"/>
        </w:rPr>
        <w:t>actually provides</w:t>
      </w:r>
      <w:proofErr w:type="gramEnd"/>
      <w:r w:rsidRPr="00AE1ECB">
        <w:rPr>
          <w:rFonts w:ascii="Helvetica" w:hAnsi="Helvetica" w:cs="Helvetica"/>
          <w:color w:val="000000"/>
          <w:sz w:val="18"/>
          <w:szCs w:val="18"/>
        </w:rPr>
        <w:t xml:space="preserve"> benefits. The ‘‘benefit arrangement’’ is the method by which the plan provides benefits to participants. For purposes of line 9:</w:t>
      </w:r>
    </w:p>
    <w:p w:rsidRPr="00AE1ECB" w:rsidR="008D4C81" w:rsidP="0063377C" w:rsidRDefault="008D4C81" w14:paraId="244C7EBA" w14:textId="77777777">
      <w:pPr>
        <w:widowControl w:val="0"/>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b/>
          <w:bCs/>
          <w:color w:val="000000"/>
          <w:sz w:val="18"/>
          <w:szCs w:val="18"/>
        </w:rPr>
        <w:t>‘‘Insurance’’</w:t>
      </w:r>
      <w:r w:rsidRPr="00AE1ECB">
        <w:rPr>
          <w:rFonts w:ascii="Helvetica" w:hAnsi="Helvetica" w:cs="Helvetica"/>
          <w:color w:val="000000"/>
          <w:sz w:val="18"/>
          <w:szCs w:val="18"/>
        </w:rPr>
        <w:t xml:space="preserve"> means the plan has an account, contract, or policy with an insurance company, insurance service, or other similar organization (such as Blue Cross, Blue Shield, or a health maintenance organization) during the plan or DFE year. (This includes investments with insurance companies such as guaranteed investment contracts (GICs).) An annuity account arrangement under Code section 403(b)(1) that is required to complete the Form 5500 should mark “insurance” for both the plan funding arrangement and plan benefit arrangement. Do not check ‘‘insurance’’ if the sole function of the insurance company </w:t>
      </w:r>
      <w:proofErr w:type="gramStart"/>
      <w:r w:rsidRPr="00AE1ECB">
        <w:rPr>
          <w:rFonts w:ascii="Helvetica" w:hAnsi="Helvetica" w:cs="Helvetica"/>
          <w:color w:val="000000"/>
          <w:sz w:val="18"/>
          <w:szCs w:val="18"/>
        </w:rPr>
        <w:t>was</w:t>
      </w:r>
      <w:proofErr w:type="gramEnd"/>
      <w:r w:rsidRPr="00AE1ECB">
        <w:rPr>
          <w:rFonts w:ascii="Helvetica" w:hAnsi="Helvetica" w:cs="Helvetica"/>
          <w:color w:val="000000"/>
          <w:sz w:val="18"/>
          <w:szCs w:val="18"/>
        </w:rPr>
        <w:t xml:space="preserve"> to provide administrative services.</w:t>
      </w:r>
    </w:p>
    <w:p w:rsidRPr="00AE1ECB" w:rsidR="008D4C81" w:rsidP="0063377C" w:rsidRDefault="008D4C81" w14:paraId="244C7EBB" w14:textId="77777777">
      <w:pPr>
        <w:widowControl w:val="0"/>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b/>
          <w:bCs/>
          <w:color w:val="000000"/>
          <w:sz w:val="18"/>
          <w:szCs w:val="18"/>
        </w:rPr>
        <w:t>‘‘Code section 412(e)(3) insurance contracts’’</w:t>
      </w:r>
      <w:r w:rsidRPr="00AE1ECB">
        <w:rPr>
          <w:rFonts w:ascii="Helvetica" w:hAnsi="Helvetica" w:cs="Helvetica"/>
          <w:color w:val="000000"/>
          <w:sz w:val="18"/>
          <w:szCs w:val="18"/>
        </w:rPr>
        <w:t xml:space="preserve"> are contracts that provide retirement benefits under a plan that are guaranteed by an insurance carrier. In general, such contracts must provide for level premium payments over the individual’s period of participation in the plan (to retirement age), premiums must be timely paid as currently required under the contract, no rights under the contract may be subject to a security interest, and no policy loans may be outstanding. If a plan is funded exclusively by the purchase of such contracts, the otherwise applicable minimum funding requirements of section 412 of the Code and section 302 of ERISA do not apply for the year and neither the Schedule MB nor the Schedule SB is required to be filed.</w:t>
      </w:r>
    </w:p>
    <w:p w:rsidRPr="00AE1ECB" w:rsidR="008D4C81" w:rsidP="0063377C" w:rsidRDefault="008D4C81" w14:paraId="244C7EBC" w14:textId="04F13A1B">
      <w:pPr>
        <w:widowControl w:val="0"/>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b/>
          <w:bCs/>
          <w:color w:val="000000"/>
          <w:sz w:val="18"/>
          <w:szCs w:val="18"/>
        </w:rPr>
        <w:t>‘‘Trust’’</w:t>
      </w:r>
      <w:r w:rsidRPr="00AE1ECB">
        <w:rPr>
          <w:rFonts w:ascii="Helvetica" w:hAnsi="Helvetica" w:cs="Helvetica"/>
          <w:color w:val="000000"/>
          <w:sz w:val="18"/>
          <w:szCs w:val="18"/>
        </w:rPr>
        <w:t xml:space="preserve"> includes any fund or account that receives, holds, transmits, or invests plan assets other than an account or policy of an insurance company. A custodial account arrangement under Code section 403(b)(7) that is required to complete the Form 5500 should mark “trust” for both the plan funding arrangement and the plan benefit arrangement.</w:t>
      </w:r>
    </w:p>
    <w:p w:rsidRPr="00AE1ECB" w:rsidR="008D4C81" w:rsidP="0063377C" w:rsidRDefault="008D4C81" w14:paraId="244C7EBD" w14:textId="46365955">
      <w:pPr>
        <w:widowControl w:val="0"/>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b/>
          <w:bCs/>
          <w:color w:val="000000"/>
          <w:sz w:val="18"/>
          <w:szCs w:val="18"/>
        </w:rPr>
        <w:t>‘‘General assets of the sponsor’’</w:t>
      </w:r>
      <w:r w:rsidRPr="00AE1ECB">
        <w:rPr>
          <w:rFonts w:ascii="Helvetica" w:hAnsi="Helvetica" w:cs="Helvetica"/>
          <w:color w:val="000000"/>
          <w:sz w:val="18"/>
          <w:szCs w:val="18"/>
        </w:rPr>
        <w:t xml:space="preserve"> means either the plan had no </w:t>
      </w:r>
      <w:proofErr w:type="gramStart"/>
      <w:r w:rsidRPr="00AE1ECB">
        <w:rPr>
          <w:rFonts w:ascii="Helvetica" w:hAnsi="Helvetica" w:cs="Helvetica"/>
          <w:color w:val="000000"/>
          <w:sz w:val="18"/>
          <w:szCs w:val="18"/>
        </w:rPr>
        <w:t>assets</w:t>
      </w:r>
      <w:proofErr w:type="gramEnd"/>
      <w:r w:rsidRPr="00AE1ECB">
        <w:rPr>
          <w:rFonts w:ascii="Helvetica" w:hAnsi="Helvetica" w:cs="Helvetica"/>
          <w:color w:val="000000"/>
          <w:sz w:val="18"/>
          <w:szCs w:val="18"/>
        </w:rPr>
        <w:t xml:space="preserve"> or some assets were commingled with the general assets of the plan sponsor prior to the time the plan actually provided the benefits promised.</w:t>
      </w:r>
    </w:p>
    <w:p w:rsidRPr="00AE1ECB" w:rsidR="0033131E" w:rsidP="0063377C" w:rsidRDefault="008D4C81" w14:paraId="244C7EBE" w14:textId="59F78046">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i/>
          <w:iCs/>
          <w:color w:val="000000"/>
          <w:sz w:val="18"/>
          <w:szCs w:val="18"/>
        </w:rPr>
        <w:t>Example</w:t>
      </w:r>
      <w:r w:rsidRPr="00AE1ECB" w:rsidR="00586701">
        <w:rPr>
          <w:rFonts w:ascii="Helvetica" w:hAnsi="Helvetica" w:cs="Helvetica"/>
          <w:b/>
          <w:bCs/>
          <w:i/>
          <w:iCs/>
          <w:color w:val="000000"/>
          <w:sz w:val="18"/>
          <w:szCs w:val="18"/>
        </w:rPr>
        <w:t>.</w:t>
      </w:r>
      <w:r w:rsidRPr="00AE1ECB" w:rsidR="00586701">
        <w:rPr>
          <w:rFonts w:ascii="Helvetica" w:hAnsi="Helvetica" w:cs="Helvetica"/>
          <w:color w:val="000000"/>
          <w:sz w:val="18"/>
          <w:szCs w:val="18"/>
        </w:rPr>
        <w:t xml:space="preserve"> </w:t>
      </w:r>
      <w:r w:rsidRPr="00AE1ECB">
        <w:rPr>
          <w:rFonts w:ascii="Helvetica" w:hAnsi="Helvetica" w:cs="Helvetica"/>
          <w:color w:val="000000"/>
          <w:sz w:val="18"/>
          <w:szCs w:val="18"/>
        </w:rPr>
        <w:t>If the plan holds all its assets invested in registered investment companies and other non-insurance company investments until it purchases annuities to pay out the benefits promised under the plan, box 9</w:t>
      </w:r>
      <w:proofErr w:type="gramStart"/>
      <w:r w:rsidRPr="00AE1ECB">
        <w:rPr>
          <w:rFonts w:ascii="Helvetica" w:hAnsi="Helvetica" w:cs="Helvetica"/>
          <w:color w:val="000000"/>
          <w:sz w:val="18"/>
          <w:szCs w:val="18"/>
        </w:rPr>
        <w:t>a(</w:t>
      </w:r>
      <w:proofErr w:type="gramEnd"/>
      <w:r w:rsidRPr="00AE1ECB">
        <w:rPr>
          <w:rFonts w:ascii="Helvetica" w:hAnsi="Helvetica" w:cs="Helvetica"/>
          <w:color w:val="000000"/>
          <w:sz w:val="18"/>
          <w:szCs w:val="18"/>
        </w:rPr>
        <w:t>3) should be checked as the funding arrangement and box 9b(1) should be checked as the benefit arrangement.</w:t>
      </w:r>
    </w:p>
    <w:p w:rsidRPr="00AE1ECB" w:rsidR="008D4C81" w:rsidP="0063377C" w:rsidRDefault="008D4C81" w14:paraId="244C7EBF"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Note.</w:t>
      </w:r>
      <w:r w:rsidRPr="00AE1ECB" w:rsidR="00ED5BCE">
        <w:rPr>
          <w:rFonts w:ascii="Helvetica" w:hAnsi="Helvetica" w:cs="Helvetica"/>
          <w:color w:val="000000"/>
          <w:sz w:val="18"/>
          <w:szCs w:val="18"/>
        </w:rPr>
        <w:t xml:space="preserve"> </w:t>
      </w:r>
      <w:r w:rsidRPr="00AE1ECB">
        <w:rPr>
          <w:rFonts w:ascii="Helvetica" w:hAnsi="Helvetica" w:cs="Helvetica"/>
          <w:color w:val="000000"/>
          <w:sz w:val="18"/>
          <w:szCs w:val="18"/>
        </w:rPr>
        <w:t>An employee benefit plan that checks boxes 9</w:t>
      </w:r>
      <w:proofErr w:type="gramStart"/>
      <w:r w:rsidRPr="00AE1ECB">
        <w:rPr>
          <w:rFonts w:ascii="Helvetica" w:hAnsi="Helvetica" w:cs="Helvetica"/>
          <w:color w:val="000000"/>
          <w:sz w:val="18"/>
          <w:szCs w:val="18"/>
        </w:rPr>
        <w:t>a(</w:t>
      </w:r>
      <w:proofErr w:type="gramEnd"/>
      <w:r w:rsidRPr="00AE1ECB">
        <w:rPr>
          <w:rFonts w:ascii="Helvetica" w:hAnsi="Helvetica" w:cs="Helvetica"/>
          <w:color w:val="000000"/>
          <w:sz w:val="18"/>
          <w:szCs w:val="18"/>
        </w:rPr>
        <w:t xml:space="preserve">1), 9a(2), 9b(1), and/or 9b(2) must attach </w:t>
      </w:r>
      <w:r w:rsidRPr="00AE1ECB">
        <w:rPr>
          <w:rFonts w:ascii="Helvetica" w:hAnsi="Helvetica" w:cs="Helvetica"/>
          <w:b/>
          <w:i/>
          <w:color w:val="000000"/>
          <w:sz w:val="18"/>
          <w:szCs w:val="18"/>
        </w:rPr>
        <w:t xml:space="preserve">Schedule A (Form </w:t>
      </w:r>
      <w:r w:rsidRPr="00AE1ECB">
        <w:rPr>
          <w:rFonts w:ascii="Helvetica" w:hAnsi="Helvetica" w:cs="Helvetica"/>
          <w:b/>
          <w:bCs/>
          <w:i/>
          <w:iCs/>
          <w:color w:val="000000"/>
          <w:sz w:val="18"/>
          <w:szCs w:val="18"/>
        </w:rPr>
        <w:t>5500)</w:t>
      </w:r>
      <w:r w:rsidRPr="00AE1ECB">
        <w:rPr>
          <w:rFonts w:ascii="Helvetica" w:hAnsi="Helvetica" w:cs="Helvetica"/>
          <w:color w:val="000000"/>
          <w:sz w:val="18"/>
          <w:szCs w:val="18"/>
        </w:rPr>
        <w:t xml:space="preserve">, Insurance Information, to provide information concerning each contract year ending with or within the plan year. See the instructions to the Schedule A and enter the </w:t>
      </w:r>
      <w:r w:rsidRPr="00AE1ECB">
        <w:rPr>
          <w:rFonts w:ascii="Helvetica" w:hAnsi="Helvetica" w:cs="Helvetica"/>
          <w:color w:val="000000"/>
          <w:sz w:val="18"/>
          <w:szCs w:val="18"/>
        </w:rPr>
        <w:t>number of Schedules A on line 10</w:t>
      </w:r>
      <w:proofErr w:type="gramStart"/>
      <w:r w:rsidRPr="00AE1ECB">
        <w:rPr>
          <w:rFonts w:ascii="Helvetica" w:hAnsi="Helvetica" w:cs="Helvetica"/>
          <w:color w:val="000000"/>
          <w:sz w:val="18"/>
          <w:szCs w:val="18"/>
        </w:rPr>
        <w:t>b(</w:t>
      </w:r>
      <w:proofErr w:type="gramEnd"/>
      <w:r w:rsidRPr="00AE1ECB">
        <w:rPr>
          <w:rFonts w:ascii="Helvetica" w:hAnsi="Helvetica" w:cs="Helvetica"/>
          <w:color w:val="000000"/>
          <w:sz w:val="18"/>
          <w:szCs w:val="18"/>
        </w:rPr>
        <w:t>3), if applicable.</w:t>
      </w:r>
    </w:p>
    <w:p w:rsidRPr="00AE1ECB" w:rsidR="008D4C81" w:rsidP="0063377C" w:rsidRDefault="008D4C81" w14:paraId="244C7EC0"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10</w:t>
      </w:r>
      <w:r w:rsidRPr="00AE1ECB" w:rsidR="00586701">
        <w:rPr>
          <w:rFonts w:ascii="Helvetica" w:hAnsi="Helvetica" w:cs="Helvetica"/>
          <w:b/>
          <w:bCs/>
          <w:color w:val="000000"/>
          <w:sz w:val="18"/>
          <w:szCs w:val="18"/>
        </w:rPr>
        <w:t>.</w:t>
      </w:r>
      <w:r w:rsidRPr="00AE1ECB" w:rsidR="00586701">
        <w:rPr>
          <w:rFonts w:ascii="Helvetica" w:hAnsi="Helvetica" w:cs="Helvetica"/>
          <w:color w:val="000000"/>
          <w:spacing w:val="90"/>
          <w:sz w:val="18"/>
          <w:szCs w:val="18"/>
        </w:rPr>
        <w:t xml:space="preserve"> </w:t>
      </w:r>
      <w:r w:rsidRPr="00AE1ECB">
        <w:rPr>
          <w:rFonts w:ascii="Helvetica" w:hAnsi="Helvetica" w:cs="Helvetica"/>
          <w:color w:val="000000"/>
          <w:sz w:val="18"/>
          <w:szCs w:val="18"/>
        </w:rPr>
        <w:t>Check the boxes on line 10 to indicate the schedules being filed and, where applicable, count the schedules and enter the number of attached schedules in the space provided.</w:t>
      </w:r>
    </w:p>
    <w:p w:rsidRPr="00AE1ECB" w:rsidR="00B16F1F" w:rsidP="0063377C" w:rsidRDefault="00050596" w14:paraId="244C7EC1" w14:textId="77777777">
      <w:pPr>
        <w:widowControl w:val="0"/>
        <w:autoSpaceDE w:val="0"/>
        <w:autoSpaceDN w:val="0"/>
        <w:adjustRightInd w:val="0"/>
        <w:spacing w:before="60" w:line="240" w:lineRule="auto"/>
        <w:ind w:firstLine="0"/>
        <w:rPr>
          <w:rFonts w:ascii="Helvetica" w:hAnsi="Helvetica" w:cs="Helvetica"/>
          <w:color w:val="000000"/>
          <w:sz w:val="22"/>
          <w:szCs w:val="22"/>
        </w:rPr>
      </w:pPr>
      <w:r w:rsidRPr="00AE1ECB">
        <w:rPr>
          <w:rFonts w:ascii="Helvetica" w:hAnsi="Helvetica" w:cs="Helvetica"/>
          <w:b/>
          <w:color w:val="000000"/>
          <w:sz w:val="22"/>
          <w:szCs w:val="22"/>
        </w:rPr>
        <w:t>Form M-1 Compliance Information (to be provided by all welfare plans).</w:t>
      </w:r>
    </w:p>
    <w:p w:rsidRPr="00AE1ECB" w:rsidR="00B16F1F" w:rsidP="0063377C" w:rsidRDefault="00B16F1F" w14:paraId="244C7EC2"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color w:val="000000"/>
          <w:sz w:val="18"/>
          <w:szCs w:val="18"/>
        </w:rPr>
        <w:t>Line 11a</w:t>
      </w:r>
      <w:r w:rsidRPr="00AE1ECB">
        <w:rPr>
          <w:rFonts w:ascii="Helvetica" w:hAnsi="Helvetica" w:cs="Helvetica"/>
          <w:color w:val="000000"/>
          <w:sz w:val="18"/>
          <w:szCs w:val="18"/>
        </w:rPr>
        <w:t>. All plans providing welfare benefits must complete Part III,</w:t>
      </w:r>
      <w:r w:rsidRPr="00AE1ECB" w:rsidR="00526574">
        <w:rPr>
          <w:rFonts w:ascii="Helvetica" w:hAnsi="Helvetica" w:cs="Helvetica"/>
          <w:color w:val="000000"/>
          <w:sz w:val="18"/>
          <w:szCs w:val="18"/>
        </w:rPr>
        <w:t xml:space="preserve"> line 11a by answering either “Yes” or “No”.</w:t>
      </w:r>
      <w:r w:rsidRPr="00AE1ECB">
        <w:rPr>
          <w:rFonts w:ascii="Helvetica" w:hAnsi="Helvetica" w:cs="Helvetica"/>
          <w:color w:val="000000"/>
          <w:sz w:val="18"/>
          <w:szCs w:val="18"/>
        </w:rPr>
        <w:t xml:space="preserve"> Do not </w:t>
      </w:r>
      <w:r w:rsidRPr="00AE1ECB" w:rsidR="00526574">
        <w:rPr>
          <w:rFonts w:ascii="Helvetica" w:hAnsi="Helvetica" w:cs="Helvetica"/>
          <w:color w:val="000000"/>
          <w:sz w:val="18"/>
          <w:szCs w:val="18"/>
        </w:rPr>
        <w:t xml:space="preserve">leave the answer blank. </w:t>
      </w:r>
      <w:r w:rsidRPr="00AE1ECB" w:rsidR="00E87968">
        <w:rPr>
          <w:rFonts w:ascii="Helvetica" w:hAnsi="Helvetica" w:cs="Helvetica"/>
          <w:color w:val="000000"/>
          <w:sz w:val="18"/>
          <w:szCs w:val="18"/>
        </w:rPr>
        <w:t>I</w:t>
      </w:r>
      <w:r w:rsidRPr="00AE1ECB">
        <w:rPr>
          <w:rFonts w:ascii="Helvetica" w:hAnsi="Helvetica" w:cs="Helvetica"/>
          <w:color w:val="000000"/>
          <w:sz w:val="18"/>
          <w:szCs w:val="18"/>
        </w:rPr>
        <w:t>f the plan is a multiple</w:t>
      </w:r>
      <w:r w:rsidR="006160FC">
        <w:rPr>
          <w:rFonts w:ascii="Helvetica" w:hAnsi="Helvetica" w:cs="Helvetica"/>
          <w:color w:val="000000"/>
          <w:sz w:val="18"/>
          <w:szCs w:val="18"/>
        </w:rPr>
        <w:t>-</w:t>
      </w:r>
      <w:r w:rsidRPr="00AE1ECB">
        <w:rPr>
          <w:rFonts w:ascii="Helvetica" w:hAnsi="Helvetica" w:cs="Helvetica"/>
          <w:color w:val="000000"/>
          <w:sz w:val="18"/>
          <w:szCs w:val="18"/>
        </w:rPr>
        <w:t>employer welfare arrangement or an Entity Claiming Exception (ECE) subject to the Form M-1</w:t>
      </w:r>
      <w:r w:rsidRPr="00AE1ECB" w:rsidR="00E87968">
        <w:rPr>
          <w:rFonts w:ascii="Helvetica" w:hAnsi="Helvetica" w:cs="Helvetica"/>
          <w:color w:val="000000"/>
          <w:sz w:val="18"/>
          <w:szCs w:val="18"/>
        </w:rPr>
        <w:t>,</w:t>
      </w:r>
      <w:r w:rsidRPr="00AE1ECB" w:rsidR="00E87968">
        <w:t xml:space="preserve"> </w:t>
      </w:r>
      <w:r w:rsidRPr="00AE1ECB" w:rsidR="00E87968">
        <w:rPr>
          <w:rFonts w:ascii="Helvetica" w:hAnsi="Helvetica" w:cs="Helvetica"/>
          <w:i/>
          <w:color w:val="000000"/>
          <w:sz w:val="18"/>
          <w:szCs w:val="18"/>
        </w:rPr>
        <w:t>Report for Multiple</w:t>
      </w:r>
      <w:r w:rsidR="006160FC">
        <w:rPr>
          <w:rFonts w:ascii="Helvetica" w:hAnsi="Helvetica" w:cs="Helvetica"/>
          <w:i/>
          <w:color w:val="000000"/>
          <w:sz w:val="18"/>
          <w:szCs w:val="18"/>
        </w:rPr>
        <w:t>-</w:t>
      </w:r>
      <w:r w:rsidRPr="00AE1ECB" w:rsidR="00E87968">
        <w:rPr>
          <w:rFonts w:ascii="Helvetica" w:hAnsi="Helvetica" w:cs="Helvetica"/>
          <w:i/>
          <w:color w:val="000000"/>
          <w:sz w:val="18"/>
          <w:szCs w:val="18"/>
        </w:rPr>
        <w:t>Employer Welfare Arrangements (MEWAs) and Certain Ent</w:t>
      </w:r>
      <w:r w:rsidRPr="00AE1ECB" w:rsidR="00DC230C">
        <w:rPr>
          <w:rFonts w:ascii="Helvetica" w:hAnsi="Helvetica" w:cs="Helvetica"/>
          <w:i/>
          <w:color w:val="000000"/>
          <w:sz w:val="18"/>
          <w:szCs w:val="18"/>
        </w:rPr>
        <w:t xml:space="preserve">ities Claiming Exception (ECEs) </w:t>
      </w:r>
      <w:r w:rsidRPr="00AE1ECB">
        <w:rPr>
          <w:rFonts w:ascii="Helvetica" w:hAnsi="Helvetica" w:cs="Helvetica"/>
          <w:color w:val="000000"/>
          <w:sz w:val="18"/>
          <w:szCs w:val="18"/>
        </w:rPr>
        <w:t>filing requirements</w:t>
      </w:r>
      <w:r w:rsidR="003E7F73">
        <w:rPr>
          <w:rFonts w:ascii="Helvetica" w:hAnsi="Helvetica" w:cs="Helvetica"/>
          <w:color w:val="000000"/>
          <w:sz w:val="18"/>
          <w:szCs w:val="18"/>
        </w:rPr>
        <w:t>,</w:t>
      </w:r>
      <w:r w:rsidRPr="00AE1ECB" w:rsidR="00E87968">
        <w:t xml:space="preserve"> </w:t>
      </w:r>
      <w:r w:rsidRPr="00AE1ECB" w:rsidR="00E87968">
        <w:rPr>
          <w:rFonts w:ascii="Helvetica" w:hAnsi="Helvetica" w:cs="Helvetica"/>
          <w:color w:val="000000"/>
          <w:sz w:val="18"/>
          <w:szCs w:val="18"/>
        </w:rPr>
        <w:t>check “Yes” and complet</w:t>
      </w:r>
      <w:r w:rsidR="002005EC">
        <w:rPr>
          <w:rFonts w:ascii="Helvetica" w:hAnsi="Helvetica" w:cs="Helvetica"/>
          <w:color w:val="000000"/>
          <w:sz w:val="18"/>
          <w:szCs w:val="18"/>
        </w:rPr>
        <w:t>e line 11, elements 11b and 11c</w:t>
      </w:r>
      <w:r w:rsidRPr="00AE1ECB" w:rsidR="00E87968">
        <w:rPr>
          <w:rFonts w:ascii="Helvetica" w:hAnsi="Helvetica" w:cs="Helvetica"/>
          <w:color w:val="000000"/>
          <w:sz w:val="18"/>
          <w:szCs w:val="18"/>
        </w:rPr>
        <w:t xml:space="preserve">. </w:t>
      </w:r>
      <w:r w:rsidRPr="00676CCB" w:rsidR="00E87968">
        <w:rPr>
          <w:rFonts w:ascii="Helvetica" w:hAnsi="Helvetica" w:cs="Helvetica"/>
          <w:color w:val="000000"/>
          <w:sz w:val="18"/>
          <w:szCs w:val="18"/>
        </w:rPr>
        <w:t>If the answer is “</w:t>
      </w:r>
      <w:r w:rsidRPr="00676CCB">
        <w:rPr>
          <w:rFonts w:ascii="Helvetica" w:hAnsi="Helvetica" w:cs="Helvetica"/>
          <w:color w:val="000000"/>
          <w:sz w:val="18"/>
          <w:szCs w:val="18"/>
        </w:rPr>
        <w:t>No</w:t>
      </w:r>
      <w:r w:rsidR="006451DB">
        <w:rPr>
          <w:rFonts w:ascii="Helvetica" w:hAnsi="Helvetica" w:cs="Helvetica"/>
          <w:color w:val="000000"/>
          <w:sz w:val="18"/>
          <w:szCs w:val="18"/>
        </w:rPr>
        <w:t>,”</w:t>
      </w:r>
      <w:r w:rsidRPr="00676CCB" w:rsidR="00E87968">
        <w:rPr>
          <w:rFonts w:ascii="Helvetica" w:hAnsi="Helvetica" w:cs="Helvetica"/>
          <w:color w:val="000000"/>
          <w:sz w:val="18"/>
          <w:szCs w:val="18"/>
        </w:rPr>
        <w:t xml:space="preserve"> </w:t>
      </w:r>
      <w:r w:rsidRPr="00676CCB">
        <w:rPr>
          <w:rFonts w:ascii="Helvetica" w:hAnsi="Helvetica" w:cs="Helvetica"/>
          <w:color w:val="000000"/>
          <w:sz w:val="18"/>
          <w:szCs w:val="18"/>
        </w:rPr>
        <w:t>skip elements 11b and 11c of line 11.</w:t>
      </w:r>
    </w:p>
    <w:p w:rsidR="00050596" w:rsidP="0063377C" w:rsidRDefault="00DA3B1D" w14:paraId="244C7EC3" w14:textId="0B163B6A">
      <w:pPr>
        <w:widowControl w:val="0"/>
        <w:autoSpaceDE w:val="0"/>
        <w:autoSpaceDN w:val="0"/>
        <w:adjustRightInd w:val="0"/>
        <w:spacing w:before="60" w:line="240" w:lineRule="auto"/>
        <w:ind w:firstLine="0"/>
        <w:rPr>
          <w:rFonts w:ascii="Helvetica" w:hAnsi="Helvetica" w:cs="Helvetica"/>
          <w:bCs/>
          <w:color w:val="000000"/>
          <w:sz w:val="18"/>
          <w:szCs w:val="18"/>
        </w:rPr>
      </w:pPr>
      <w:r>
        <w:rPr>
          <w:rFonts w:ascii="Helvetica" w:hAnsi="Helvetica" w:cs="Helvetica"/>
          <w:bCs/>
          <w:color w:val="000000"/>
          <w:sz w:val="18"/>
          <w:szCs w:val="18"/>
        </w:rPr>
        <w:tab/>
      </w:r>
      <w:r w:rsidRPr="00AE1ECB" w:rsidR="00050596">
        <w:rPr>
          <w:rFonts w:ascii="Helvetica" w:hAnsi="Helvetica" w:cs="Helvetica"/>
          <w:bCs/>
          <w:color w:val="000000"/>
          <w:sz w:val="18"/>
          <w:szCs w:val="18"/>
        </w:rPr>
        <w:t>Generally, a Form M-1</w:t>
      </w:r>
      <w:r w:rsidRPr="00AE1ECB" w:rsidR="00DC230C">
        <w:rPr>
          <w:rFonts w:ascii="Helvetica" w:hAnsi="Helvetica" w:cs="Helvetica"/>
          <w:bCs/>
          <w:color w:val="000000"/>
          <w:sz w:val="18"/>
          <w:szCs w:val="18"/>
        </w:rPr>
        <w:t xml:space="preserve"> </w:t>
      </w:r>
      <w:r w:rsidRPr="00AE1ECB" w:rsidR="00050596">
        <w:rPr>
          <w:rFonts w:ascii="Helvetica" w:hAnsi="Helvetica" w:cs="Helvetica"/>
          <w:bCs/>
          <w:color w:val="000000"/>
          <w:sz w:val="18"/>
          <w:szCs w:val="18"/>
        </w:rPr>
        <w:t>must be filed each year by Mar</w:t>
      </w:r>
      <w:r w:rsidR="007D2ABC">
        <w:rPr>
          <w:rFonts w:ascii="Helvetica" w:hAnsi="Helvetica" w:cs="Helvetica"/>
          <w:bCs/>
          <w:color w:val="000000"/>
          <w:sz w:val="18"/>
          <w:szCs w:val="18"/>
        </w:rPr>
        <w:t>ch 1</w:t>
      </w:r>
      <w:r w:rsidRPr="007D2ABC" w:rsidR="007D2ABC">
        <w:rPr>
          <w:rFonts w:ascii="Helvetica" w:hAnsi="Helvetica" w:cs="Helvetica"/>
          <w:bCs/>
          <w:color w:val="000000"/>
          <w:sz w:val="18"/>
          <w:szCs w:val="18"/>
          <w:vertAlign w:val="superscript"/>
        </w:rPr>
        <w:t>st</w:t>
      </w:r>
      <w:r w:rsidR="007D2ABC">
        <w:rPr>
          <w:rFonts w:ascii="Helvetica" w:hAnsi="Helvetica" w:cs="Helvetica"/>
          <w:bCs/>
          <w:color w:val="000000"/>
          <w:sz w:val="18"/>
          <w:szCs w:val="18"/>
        </w:rPr>
        <w:t xml:space="preserve"> </w:t>
      </w:r>
      <w:r w:rsidRPr="00AE1ECB" w:rsidR="00050596">
        <w:rPr>
          <w:rFonts w:ascii="Helvetica" w:hAnsi="Helvetica" w:cs="Helvetica"/>
          <w:bCs/>
          <w:color w:val="000000"/>
          <w:sz w:val="18"/>
          <w:szCs w:val="18"/>
        </w:rPr>
        <w:t>following the calendar year in which a plan operates subject to th</w:t>
      </w:r>
      <w:r w:rsidR="007D2ABC">
        <w:rPr>
          <w:rFonts w:ascii="Helvetica" w:hAnsi="Helvetica" w:cs="Helvetica"/>
          <w:bCs/>
          <w:color w:val="000000"/>
          <w:sz w:val="18"/>
          <w:szCs w:val="18"/>
        </w:rPr>
        <w:t xml:space="preserve">e Form M-1 filing requirement. </w:t>
      </w:r>
      <w:r w:rsidRPr="00AE1ECB" w:rsidR="00050596">
        <w:rPr>
          <w:rFonts w:ascii="Helvetica" w:hAnsi="Helvetica" w:cs="Helvetica"/>
          <w:bCs/>
          <w:color w:val="000000"/>
          <w:sz w:val="18"/>
          <w:szCs w:val="18"/>
        </w:rPr>
        <w:t xml:space="preserve">(For example, a plan MEWA that was operating in </w:t>
      </w:r>
      <w:r w:rsidR="00BC6F5A">
        <w:rPr>
          <w:rFonts w:ascii="Helvetica" w:hAnsi="Helvetica" w:cs="Helvetica"/>
          <w:bCs/>
          <w:color w:val="000000"/>
          <w:sz w:val="18"/>
          <w:szCs w:val="18"/>
        </w:rPr>
        <w:t>202</w:t>
      </w:r>
      <w:r w:rsidR="00562E96">
        <w:rPr>
          <w:rFonts w:ascii="Helvetica" w:hAnsi="Helvetica" w:cs="Helvetica"/>
          <w:bCs/>
          <w:color w:val="000000"/>
          <w:sz w:val="18"/>
          <w:szCs w:val="18"/>
        </w:rPr>
        <w:t>1</w:t>
      </w:r>
      <w:r w:rsidRPr="00AE1ECB" w:rsidR="003A68D6">
        <w:rPr>
          <w:rFonts w:ascii="Helvetica" w:hAnsi="Helvetica" w:cs="Helvetica"/>
          <w:bCs/>
          <w:color w:val="000000"/>
          <w:sz w:val="18"/>
          <w:szCs w:val="18"/>
        </w:rPr>
        <w:t xml:space="preserve"> </w:t>
      </w:r>
      <w:r w:rsidRPr="00AE1ECB" w:rsidR="00050596">
        <w:rPr>
          <w:rFonts w:ascii="Helvetica" w:hAnsi="Helvetica" w:cs="Helvetica"/>
          <w:bCs/>
          <w:color w:val="000000"/>
          <w:sz w:val="18"/>
          <w:szCs w:val="18"/>
        </w:rPr>
        <w:t xml:space="preserve">must file the </w:t>
      </w:r>
      <w:r w:rsidR="00BC6F5A">
        <w:rPr>
          <w:rFonts w:ascii="Helvetica" w:hAnsi="Helvetica" w:cs="Helvetica"/>
          <w:bCs/>
          <w:color w:val="000000"/>
          <w:sz w:val="18"/>
          <w:szCs w:val="18"/>
        </w:rPr>
        <w:t>202</w:t>
      </w:r>
      <w:r w:rsidR="00562E96">
        <w:rPr>
          <w:rFonts w:ascii="Helvetica" w:hAnsi="Helvetica" w:cs="Helvetica"/>
          <w:bCs/>
          <w:color w:val="000000"/>
          <w:sz w:val="18"/>
          <w:szCs w:val="18"/>
        </w:rPr>
        <w:t>1</w:t>
      </w:r>
      <w:r w:rsidRPr="00AE1ECB" w:rsidR="003A68D6">
        <w:rPr>
          <w:rFonts w:ascii="Helvetica" w:hAnsi="Helvetica" w:cs="Helvetica"/>
          <w:bCs/>
          <w:color w:val="000000"/>
          <w:sz w:val="18"/>
          <w:szCs w:val="18"/>
        </w:rPr>
        <w:t xml:space="preserve"> </w:t>
      </w:r>
      <w:r w:rsidRPr="00AE1ECB" w:rsidR="00050596">
        <w:rPr>
          <w:rFonts w:ascii="Helvetica" w:hAnsi="Helvetica" w:cs="Helvetica"/>
          <w:bCs/>
          <w:color w:val="000000"/>
          <w:sz w:val="18"/>
          <w:szCs w:val="18"/>
        </w:rPr>
        <w:t>Form M-</w:t>
      </w:r>
      <w:r w:rsidR="002E6AA8">
        <w:rPr>
          <w:rFonts w:ascii="Helvetica" w:hAnsi="Helvetica" w:cs="Helvetica"/>
          <w:bCs/>
          <w:color w:val="000000"/>
          <w:sz w:val="18"/>
          <w:szCs w:val="18"/>
        </w:rPr>
        <w:t xml:space="preserve">1 annual report by March 1, </w:t>
      </w:r>
      <w:r w:rsidR="00BC6F5A">
        <w:rPr>
          <w:rFonts w:ascii="Helvetica" w:hAnsi="Helvetica" w:cs="Helvetica"/>
          <w:bCs/>
          <w:color w:val="000000"/>
          <w:sz w:val="18"/>
          <w:szCs w:val="18"/>
        </w:rPr>
        <w:t>202</w:t>
      </w:r>
      <w:r w:rsidR="00562E96">
        <w:rPr>
          <w:rFonts w:ascii="Helvetica" w:hAnsi="Helvetica" w:cs="Helvetica"/>
          <w:bCs/>
          <w:color w:val="000000"/>
          <w:sz w:val="18"/>
          <w:szCs w:val="18"/>
        </w:rPr>
        <w:t>2</w:t>
      </w:r>
      <w:r w:rsidRPr="00AE1ECB" w:rsidR="00050596">
        <w:rPr>
          <w:rFonts w:ascii="Helvetica" w:hAnsi="Helvetica" w:cs="Helvetica"/>
          <w:bCs/>
          <w:color w:val="000000"/>
          <w:sz w:val="18"/>
          <w:szCs w:val="18"/>
        </w:rPr>
        <w:t>.)  In addition, Form M-1 filings are necessary in the case of certain registration, o</w:t>
      </w:r>
      <w:r w:rsidR="003B5D84">
        <w:rPr>
          <w:rFonts w:ascii="Helvetica" w:hAnsi="Helvetica" w:cs="Helvetica"/>
          <w:bCs/>
          <w:color w:val="000000"/>
          <w:sz w:val="18"/>
          <w:szCs w:val="18"/>
        </w:rPr>
        <w:t xml:space="preserve">rigination, or special events. </w:t>
      </w:r>
      <w:r w:rsidRPr="00AE1ECB" w:rsidR="00050596">
        <w:rPr>
          <w:rFonts w:ascii="Helvetica" w:hAnsi="Helvetica" w:cs="Helvetica"/>
          <w:bCs/>
          <w:color w:val="000000"/>
          <w:sz w:val="18"/>
          <w:szCs w:val="18"/>
        </w:rPr>
        <w:t>See</w:t>
      </w:r>
      <w:r w:rsidRPr="00AE1ECB" w:rsidR="003A4700">
        <w:rPr>
          <w:rFonts w:ascii="Helvetica" w:hAnsi="Helvetica" w:cs="Helvetica"/>
          <w:bCs/>
          <w:color w:val="000000"/>
          <w:sz w:val="18"/>
          <w:szCs w:val="18"/>
        </w:rPr>
        <w:t xml:space="preserve"> the instructions for Form M-1</w:t>
      </w:r>
      <w:r w:rsidR="003E7F73">
        <w:rPr>
          <w:rFonts w:ascii="Helvetica" w:hAnsi="Helvetica" w:cs="Helvetica"/>
          <w:bCs/>
          <w:color w:val="000000"/>
          <w:sz w:val="18"/>
          <w:szCs w:val="18"/>
        </w:rPr>
        <w:t xml:space="preserve"> </w:t>
      </w:r>
      <w:r w:rsidR="00A2413D">
        <w:rPr>
          <w:rFonts w:ascii="Helvetica" w:hAnsi="Helvetica" w:cs="Helvetica"/>
          <w:bCs/>
          <w:color w:val="000000"/>
          <w:sz w:val="18"/>
          <w:szCs w:val="18"/>
        </w:rPr>
        <w:t xml:space="preserve">at </w:t>
      </w:r>
      <w:hyperlink w:history="1" r:id="rId39">
        <w:r w:rsidRPr="00AE1ECB" w:rsidR="00135B45">
          <w:rPr>
            <w:rStyle w:val="Hyperlink"/>
            <w:rFonts w:ascii="Helvetica" w:hAnsi="Helvetica" w:cs="Helvetica"/>
            <w:sz w:val="18"/>
            <w:szCs w:val="18"/>
          </w:rPr>
          <w:t>http://www.askebsa.dol.gov/mewa</w:t>
        </w:r>
      </w:hyperlink>
      <w:r w:rsidRPr="00AE1ECB" w:rsidR="00050596">
        <w:rPr>
          <w:rFonts w:ascii="Helvetica" w:hAnsi="Helvetica" w:cs="Helvetica"/>
          <w:color w:val="000000"/>
          <w:sz w:val="18"/>
          <w:szCs w:val="18"/>
        </w:rPr>
        <w:t>,</w:t>
      </w:r>
      <w:r w:rsidR="003B5D84">
        <w:rPr>
          <w:rFonts w:ascii="Helvetica" w:hAnsi="Helvetica" w:cs="Helvetica"/>
          <w:color w:val="000000"/>
          <w:sz w:val="18"/>
          <w:szCs w:val="18"/>
        </w:rPr>
        <w:t xml:space="preserve"> </w:t>
      </w:r>
      <w:r w:rsidRPr="00AE1ECB" w:rsidR="00050596">
        <w:rPr>
          <w:rFonts w:ascii="Helvetica" w:hAnsi="Helvetica" w:cs="Helvetica"/>
          <w:bCs/>
          <w:color w:val="000000"/>
          <w:sz w:val="18"/>
          <w:szCs w:val="18"/>
        </w:rPr>
        <w:t>and 29 CFR 2520.101-2 for more informatio</w:t>
      </w:r>
      <w:r w:rsidRPr="00AE1ECB" w:rsidR="00FA536A">
        <w:rPr>
          <w:rFonts w:ascii="Helvetica" w:hAnsi="Helvetica" w:cs="Helvetica"/>
          <w:bCs/>
          <w:color w:val="000000"/>
          <w:sz w:val="18"/>
          <w:szCs w:val="18"/>
        </w:rPr>
        <w:t xml:space="preserve">n regarding the Form M-1 filing </w:t>
      </w:r>
      <w:r w:rsidRPr="00AE1ECB" w:rsidR="00050596">
        <w:rPr>
          <w:rFonts w:ascii="Helvetica" w:hAnsi="Helvetica" w:cs="Helvetica"/>
          <w:bCs/>
          <w:color w:val="000000"/>
          <w:sz w:val="18"/>
          <w:szCs w:val="18"/>
        </w:rPr>
        <w:t>require</w:t>
      </w:r>
      <w:r w:rsidRPr="00AE1ECB" w:rsidR="00787BBA">
        <w:rPr>
          <w:rFonts w:ascii="Helvetica" w:hAnsi="Helvetica" w:cs="Helvetica"/>
          <w:bCs/>
          <w:color w:val="000000"/>
          <w:sz w:val="18"/>
          <w:szCs w:val="18"/>
        </w:rPr>
        <w:t xml:space="preserve">ments for plan MEWAs and ECEs. </w:t>
      </w:r>
    </w:p>
    <w:p w:rsidRPr="00AE1ECB" w:rsidR="00D543D8" w:rsidP="0063377C" w:rsidRDefault="00D543D8" w14:paraId="244C7EC4" w14:textId="77777777">
      <w:pPr>
        <w:widowControl w:val="0"/>
        <w:autoSpaceDE w:val="0"/>
        <w:autoSpaceDN w:val="0"/>
        <w:adjustRightInd w:val="0"/>
        <w:spacing w:before="60" w:line="240" w:lineRule="auto"/>
        <w:ind w:firstLine="0"/>
        <w:rPr>
          <w:rFonts w:ascii="Helvetica" w:hAnsi="Helvetica" w:cs="Helvetica"/>
          <w:bCs/>
          <w:color w:val="000000"/>
          <w:sz w:val="18"/>
          <w:szCs w:val="18"/>
        </w:rPr>
      </w:pPr>
      <w:r w:rsidRPr="00AE1ECB">
        <w:rPr>
          <w:rFonts w:ascii="Helvetica" w:hAnsi="Helvetica" w:cs="Helvetica"/>
          <w:b/>
          <w:bCs/>
          <w:color w:val="000000"/>
          <w:sz w:val="18"/>
          <w:szCs w:val="18"/>
        </w:rPr>
        <w:t>Line 11b.</w:t>
      </w:r>
      <w:r w:rsidRPr="00AE1ECB">
        <w:rPr>
          <w:rFonts w:ascii="Helvetica" w:hAnsi="Helvetica" w:cs="Helvetica"/>
          <w:bCs/>
          <w:color w:val="000000"/>
          <w:sz w:val="18"/>
          <w:szCs w:val="18"/>
        </w:rPr>
        <w:t xml:space="preserve"> All plans that answered ‘‘Yes’’ in line 11a must complete line 11b by answering either ‘‘Yes’’ or ‘‘No.’’ Do not leave the answer blank. </w:t>
      </w:r>
    </w:p>
    <w:p w:rsidR="00EC7087" w:rsidP="0063377C" w:rsidRDefault="00D543D8" w14:paraId="244C7EC5" w14:textId="6EF20581">
      <w:pPr>
        <w:widowControl w:val="0"/>
        <w:autoSpaceDE w:val="0"/>
        <w:autoSpaceDN w:val="0"/>
        <w:adjustRightInd w:val="0"/>
        <w:spacing w:before="60" w:line="240" w:lineRule="auto"/>
        <w:ind w:firstLine="0"/>
        <w:rPr>
          <w:rFonts w:ascii="Helvetica" w:hAnsi="Helvetica" w:cs="Helvetica"/>
          <w:bCs/>
          <w:color w:val="000000"/>
          <w:sz w:val="18"/>
          <w:szCs w:val="18"/>
        </w:rPr>
      </w:pPr>
      <w:r w:rsidRPr="00AE1ECB">
        <w:rPr>
          <w:rFonts w:ascii="Helvetica" w:hAnsi="Helvetica" w:cs="Helvetica"/>
          <w:b/>
          <w:bCs/>
          <w:color w:val="000000"/>
          <w:sz w:val="18"/>
          <w:szCs w:val="18"/>
        </w:rPr>
        <w:t>Line 11c.</w:t>
      </w:r>
      <w:r w:rsidRPr="00AE1ECB">
        <w:rPr>
          <w:rFonts w:ascii="Helvetica" w:hAnsi="Helvetica" w:cs="Helvetica"/>
          <w:bCs/>
          <w:color w:val="000000"/>
          <w:sz w:val="18"/>
          <w:szCs w:val="18"/>
        </w:rPr>
        <w:t xml:space="preserve"> All plans that answered ‘‘Yes’’ in line 11a must enter a Receipt Confirmation Code for the </w:t>
      </w:r>
      <w:r w:rsidR="00BC6F5A">
        <w:rPr>
          <w:rFonts w:ascii="Helvetica" w:hAnsi="Helvetica" w:cs="Helvetica"/>
          <w:bCs/>
          <w:color w:val="000000"/>
          <w:sz w:val="18"/>
          <w:szCs w:val="18"/>
        </w:rPr>
        <w:t>202</w:t>
      </w:r>
      <w:r w:rsidR="00562E96">
        <w:rPr>
          <w:rFonts w:ascii="Helvetica" w:hAnsi="Helvetica" w:cs="Helvetica"/>
          <w:bCs/>
          <w:color w:val="000000"/>
          <w:sz w:val="18"/>
          <w:szCs w:val="18"/>
        </w:rPr>
        <w:t>1</w:t>
      </w:r>
      <w:r w:rsidRPr="00AE1ECB" w:rsidR="003F2F0C">
        <w:rPr>
          <w:rFonts w:ascii="Helvetica" w:hAnsi="Helvetica" w:cs="Helvetica"/>
          <w:bCs/>
          <w:color w:val="000000"/>
          <w:sz w:val="18"/>
          <w:szCs w:val="18"/>
        </w:rPr>
        <w:t xml:space="preserve"> </w:t>
      </w:r>
      <w:r w:rsidRPr="00AE1ECB">
        <w:rPr>
          <w:rFonts w:ascii="Helvetica" w:hAnsi="Helvetica" w:cs="Helvetica"/>
          <w:bCs/>
          <w:color w:val="000000"/>
          <w:sz w:val="18"/>
          <w:szCs w:val="18"/>
        </w:rPr>
        <w:t>Form M–1 annual report that was required to be filed with the Department</w:t>
      </w:r>
      <w:r w:rsidRPr="00AE1ECB" w:rsidR="00E5740B">
        <w:rPr>
          <w:rFonts w:ascii="Helvetica" w:hAnsi="Helvetica" w:cs="Helvetica"/>
          <w:bCs/>
          <w:color w:val="000000"/>
          <w:sz w:val="18"/>
          <w:szCs w:val="18"/>
        </w:rPr>
        <w:t xml:space="preserve"> of Labor </w:t>
      </w:r>
      <w:r w:rsidRPr="00AE1ECB">
        <w:rPr>
          <w:rFonts w:ascii="Helvetica" w:hAnsi="Helvetica" w:cs="Helvetica"/>
          <w:bCs/>
          <w:color w:val="000000"/>
          <w:sz w:val="18"/>
          <w:szCs w:val="18"/>
        </w:rPr>
        <w:t xml:space="preserve">under the Form M–1 filing requirements. The Receipt Confirmation Code is a unique code generated by the Form M–1 electronic filing system. You can find this code under the ‘‘completed filings’’ area when you log into your Form M–1 electronic filing system at http://www.askebsa.dol.gov/mewa. </w:t>
      </w:r>
    </w:p>
    <w:p w:rsidRPr="00AE1ECB" w:rsidR="00050596" w:rsidP="00DA3B1D" w:rsidRDefault="00DA3B1D" w14:paraId="244C7EC6" w14:textId="532E1730">
      <w:pPr>
        <w:widowControl w:val="0"/>
        <w:tabs>
          <w:tab w:val="clear" w:pos="432"/>
          <w:tab w:val="left" w:pos="270"/>
        </w:tabs>
        <w:autoSpaceDE w:val="0"/>
        <w:autoSpaceDN w:val="0"/>
        <w:adjustRightInd w:val="0"/>
        <w:spacing w:before="60" w:line="240" w:lineRule="auto"/>
        <w:ind w:firstLine="0"/>
        <w:rPr>
          <w:rFonts w:ascii="Helvetica" w:hAnsi="Helvetica" w:cs="Helvetica"/>
          <w:bCs/>
          <w:color w:val="000000"/>
          <w:sz w:val="18"/>
          <w:szCs w:val="18"/>
        </w:rPr>
      </w:pPr>
      <w:r>
        <w:rPr>
          <w:rFonts w:ascii="Helvetica" w:hAnsi="Helvetica" w:cs="Helvetica"/>
          <w:bCs/>
          <w:color w:val="000000"/>
          <w:sz w:val="18"/>
          <w:szCs w:val="18"/>
        </w:rPr>
        <w:tab/>
      </w:r>
      <w:r w:rsidRPr="00AE1ECB" w:rsidR="00D543D8">
        <w:rPr>
          <w:rFonts w:ascii="Helvetica" w:hAnsi="Helvetica" w:cs="Helvetica"/>
          <w:bCs/>
          <w:color w:val="000000"/>
          <w:sz w:val="18"/>
          <w:szCs w:val="18"/>
        </w:rPr>
        <w:t xml:space="preserve">If a plan </w:t>
      </w:r>
      <w:r w:rsidR="00EC7087">
        <w:rPr>
          <w:rFonts w:ascii="Helvetica" w:hAnsi="Helvetica" w:cs="Helvetica"/>
          <w:bCs/>
          <w:color w:val="000000"/>
          <w:sz w:val="18"/>
          <w:szCs w:val="18"/>
        </w:rPr>
        <w:t xml:space="preserve">that is subject to the Form M-1 filing requirements </w:t>
      </w:r>
      <w:r w:rsidRPr="00AE1ECB" w:rsidR="00D543D8">
        <w:rPr>
          <w:rFonts w:ascii="Helvetica" w:hAnsi="Helvetica" w:cs="Helvetica"/>
          <w:bCs/>
          <w:color w:val="000000"/>
          <w:sz w:val="18"/>
          <w:szCs w:val="18"/>
        </w:rPr>
        <w:t xml:space="preserve">was not required to file a </w:t>
      </w:r>
      <w:r w:rsidR="00BC6F5A">
        <w:rPr>
          <w:rFonts w:ascii="Helvetica" w:hAnsi="Helvetica" w:cs="Helvetica"/>
          <w:bCs/>
          <w:color w:val="000000"/>
          <w:sz w:val="18"/>
          <w:szCs w:val="18"/>
        </w:rPr>
        <w:t>202</w:t>
      </w:r>
      <w:r w:rsidR="00562E96">
        <w:rPr>
          <w:rFonts w:ascii="Helvetica" w:hAnsi="Helvetica" w:cs="Helvetica"/>
          <w:bCs/>
          <w:color w:val="000000"/>
          <w:sz w:val="18"/>
          <w:szCs w:val="18"/>
        </w:rPr>
        <w:t>1</w:t>
      </w:r>
      <w:r w:rsidR="00741838">
        <w:rPr>
          <w:rFonts w:ascii="Helvetica" w:hAnsi="Helvetica" w:cs="Helvetica"/>
          <w:bCs/>
          <w:color w:val="000000"/>
          <w:sz w:val="18"/>
          <w:szCs w:val="18"/>
        </w:rPr>
        <w:t xml:space="preserve"> </w:t>
      </w:r>
      <w:r w:rsidRPr="00AE1ECB" w:rsidR="00D543D8">
        <w:rPr>
          <w:rFonts w:ascii="Helvetica" w:hAnsi="Helvetica" w:cs="Helvetica"/>
          <w:bCs/>
          <w:color w:val="000000"/>
          <w:sz w:val="18"/>
          <w:szCs w:val="18"/>
        </w:rPr>
        <w:t xml:space="preserve">Form M–1 annual report, enter the Receipt Confirmation Code for the most recent Form M–1 that was required to be filed under the Form M–1 filing requirements on or before the date of filing the </w:t>
      </w:r>
      <w:r w:rsidR="00BC6F5A">
        <w:rPr>
          <w:rFonts w:ascii="Helvetica" w:hAnsi="Helvetica" w:cs="Helvetica"/>
          <w:bCs/>
          <w:color w:val="000000"/>
          <w:sz w:val="18"/>
          <w:szCs w:val="18"/>
        </w:rPr>
        <w:t>202</w:t>
      </w:r>
      <w:r w:rsidR="00562E96">
        <w:rPr>
          <w:rFonts w:ascii="Helvetica" w:hAnsi="Helvetica" w:cs="Helvetica"/>
          <w:bCs/>
          <w:color w:val="000000"/>
          <w:sz w:val="18"/>
          <w:szCs w:val="18"/>
        </w:rPr>
        <w:t>1</w:t>
      </w:r>
      <w:r w:rsidRPr="00AE1ECB" w:rsidR="003F2F0C">
        <w:rPr>
          <w:rFonts w:ascii="Helvetica" w:hAnsi="Helvetica" w:cs="Helvetica"/>
          <w:bCs/>
          <w:color w:val="000000"/>
          <w:sz w:val="18"/>
          <w:szCs w:val="18"/>
        </w:rPr>
        <w:t xml:space="preserve"> </w:t>
      </w:r>
      <w:r w:rsidRPr="00AE1ECB" w:rsidR="00D543D8">
        <w:rPr>
          <w:rFonts w:ascii="Helvetica" w:hAnsi="Helvetica" w:cs="Helvetica"/>
          <w:bCs/>
          <w:color w:val="000000"/>
          <w:sz w:val="18"/>
          <w:szCs w:val="18"/>
        </w:rPr>
        <w:t xml:space="preserve">Form 5500. (For example, if a plan was not required to file a </w:t>
      </w:r>
      <w:r w:rsidR="00BC6F5A">
        <w:rPr>
          <w:rFonts w:ascii="Helvetica" w:hAnsi="Helvetica" w:cs="Helvetica"/>
          <w:bCs/>
          <w:color w:val="000000"/>
          <w:sz w:val="18"/>
          <w:szCs w:val="18"/>
        </w:rPr>
        <w:t>202</w:t>
      </w:r>
      <w:r w:rsidR="00562E96">
        <w:rPr>
          <w:rFonts w:ascii="Helvetica" w:hAnsi="Helvetica" w:cs="Helvetica"/>
          <w:bCs/>
          <w:color w:val="000000"/>
          <w:sz w:val="18"/>
          <w:szCs w:val="18"/>
        </w:rPr>
        <w:t>1</w:t>
      </w:r>
      <w:r w:rsidRPr="00AE1ECB" w:rsidR="003F2F0C">
        <w:rPr>
          <w:rFonts w:ascii="Helvetica" w:hAnsi="Helvetica" w:cs="Helvetica"/>
          <w:bCs/>
          <w:color w:val="000000"/>
          <w:sz w:val="18"/>
          <w:szCs w:val="18"/>
        </w:rPr>
        <w:t xml:space="preserve"> </w:t>
      </w:r>
      <w:r w:rsidRPr="00AE1ECB" w:rsidR="00D543D8">
        <w:rPr>
          <w:rFonts w:ascii="Helvetica" w:hAnsi="Helvetica" w:cs="Helvetica"/>
          <w:bCs/>
          <w:color w:val="000000"/>
          <w:sz w:val="18"/>
          <w:szCs w:val="18"/>
        </w:rPr>
        <w:t xml:space="preserve">Form M–1 annual report by March 1, </w:t>
      </w:r>
      <w:r w:rsidR="00BC6F5A">
        <w:rPr>
          <w:rFonts w:ascii="Helvetica" w:hAnsi="Helvetica" w:cs="Helvetica"/>
          <w:bCs/>
          <w:color w:val="000000"/>
          <w:sz w:val="18"/>
          <w:szCs w:val="18"/>
        </w:rPr>
        <w:t>202</w:t>
      </w:r>
      <w:r w:rsidR="00562E96">
        <w:rPr>
          <w:rFonts w:ascii="Helvetica" w:hAnsi="Helvetica" w:cs="Helvetica"/>
          <w:bCs/>
          <w:color w:val="000000"/>
          <w:sz w:val="18"/>
          <w:szCs w:val="18"/>
        </w:rPr>
        <w:t>2</w:t>
      </w:r>
      <w:r w:rsidRPr="00AE1ECB" w:rsidR="003F2F0C">
        <w:rPr>
          <w:rFonts w:ascii="Helvetica" w:hAnsi="Helvetica" w:cs="Helvetica"/>
          <w:bCs/>
          <w:color w:val="000000"/>
          <w:sz w:val="18"/>
          <w:szCs w:val="18"/>
        </w:rPr>
        <w:t xml:space="preserve"> </w:t>
      </w:r>
      <w:r w:rsidRPr="00AE1ECB" w:rsidR="00D543D8">
        <w:rPr>
          <w:rFonts w:ascii="Helvetica" w:hAnsi="Helvetica" w:cs="Helvetica"/>
          <w:bCs/>
          <w:color w:val="000000"/>
          <w:sz w:val="18"/>
          <w:szCs w:val="18"/>
        </w:rPr>
        <w:t xml:space="preserve">for the </w:t>
      </w:r>
      <w:r w:rsidR="00BC6F5A">
        <w:rPr>
          <w:rFonts w:ascii="Helvetica" w:hAnsi="Helvetica" w:cs="Helvetica"/>
          <w:bCs/>
          <w:color w:val="000000"/>
          <w:sz w:val="18"/>
          <w:szCs w:val="18"/>
        </w:rPr>
        <w:t>202</w:t>
      </w:r>
      <w:r w:rsidR="00562E96">
        <w:rPr>
          <w:rFonts w:ascii="Helvetica" w:hAnsi="Helvetica" w:cs="Helvetica"/>
          <w:bCs/>
          <w:color w:val="000000"/>
          <w:sz w:val="18"/>
          <w:szCs w:val="18"/>
        </w:rPr>
        <w:t>1</w:t>
      </w:r>
      <w:r w:rsidRPr="00AE1ECB" w:rsidR="003F2F0C">
        <w:rPr>
          <w:rFonts w:ascii="Helvetica" w:hAnsi="Helvetica" w:cs="Helvetica"/>
          <w:bCs/>
          <w:color w:val="000000"/>
          <w:sz w:val="18"/>
          <w:szCs w:val="18"/>
        </w:rPr>
        <w:t xml:space="preserve"> </w:t>
      </w:r>
      <w:r w:rsidRPr="00AE1ECB" w:rsidR="00D543D8">
        <w:rPr>
          <w:rFonts w:ascii="Helvetica" w:hAnsi="Helvetica" w:cs="Helvetica"/>
          <w:bCs/>
          <w:color w:val="000000"/>
          <w:sz w:val="18"/>
          <w:szCs w:val="18"/>
        </w:rPr>
        <w:t xml:space="preserve">calendar year because it experienced a registration event between October 1 and </w:t>
      </w:r>
      <w:proofErr w:type="gramStart"/>
      <w:r w:rsidRPr="00AE1ECB" w:rsidR="00D543D8">
        <w:rPr>
          <w:rFonts w:ascii="Helvetica" w:hAnsi="Helvetica" w:cs="Helvetica"/>
          <w:bCs/>
          <w:color w:val="000000"/>
          <w:sz w:val="18"/>
          <w:szCs w:val="18"/>
        </w:rPr>
        <w:t xml:space="preserve">December 31, </w:t>
      </w:r>
      <w:r w:rsidR="00BC6F5A">
        <w:rPr>
          <w:rFonts w:ascii="Helvetica" w:hAnsi="Helvetica" w:cs="Helvetica"/>
          <w:bCs/>
          <w:color w:val="000000"/>
          <w:sz w:val="18"/>
          <w:szCs w:val="18"/>
        </w:rPr>
        <w:t>202</w:t>
      </w:r>
      <w:r w:rsidR="00562E96">
        <w:rPr>
          <w:rFonts w:ascii="Helvetica" w:hAnsi="Helvetica" w:cs="Helvetica"/>
          <w:bCs/>
          <w:color w:val="000000"/>
          <w:sz w:val="18"/>
          <w:szCs w:val="18"/>
        </w:rPr>
        <w:t>1</w:t>
      </w:r>
      <w:r w:rsidRPr="00AE1ECB" w:rsidR="00D543D8">
        <w:rPr>
          <w:rFonts w:ascii="Helvetica" w:hAnsi="Helvetica" w:cs="Helvetica"/>
          <w:bCs/>
          <w:color w:val="000000"/>
          <w:sz w:val="18"/>
          <w:szCs w:val="18"/>
        </w:rPr>
        <w:t>, and</w:t>
      </w:r>
      <w:proofErr w:type="gramEnd"/>
      <w:r w:rsidRPr="00AE1ECB" w:rsidR="00D543D8">
        <w:rPr>
          <w:rFonts w:ascii="Helvetica" w:hAnsi="Helvetica" w:cs="Helvetica"/>
          <w:bCs/>
          <w:color w:val="000000"/>
          <w:sz w:val="18"/>
          <w:szCs w:val="18"/>
        </w:rPr>
        <w:t xml:space="preserve"> made a timely Form M–1 registration filing, the plan must enter on line 11c of the </w:t>
      </w:r>
      <w:r w:rsidR="00BC6F5A">
        <w:rPr>
          <w:rFonts w:ascii="Helvetica" w:hAnsi="Helvetica" w:cs="Helvetica"/>
          <w:bCs/>
          <w:color w:val="000000"/>
          <w:sz w:val="18"/>
          <w:szCs w:val="18"/>
        </w:rPr>
        <w:t>202</w:t>
      </w:r>
      <w:r w:rsidR="00562E96">
        <w:rPr>
          <w:rFonts w:ascii="Helvetica" w:hAnsi="Helvetica" w:cs="Helvetica"/>
          <w:bCs/>
          <w:color w:val="000000"/>
          <w:sz w:val="18"/>
          <w:szCs w:val="18"/>
        </w:rPr>
        <w:t>1</w:t>
      </w:r>
      <w:r w:rsidRPr="00AE1ECB" w:rsidR="003F2F0C">
        <w:rPr>
          <w:rFonts w:ascii="Helvetica" w:hAnsi="Helvetica" w:cs="Helvetica"/>
          <w:bCs/>
          <w:color w:val="000000"/>
          <w:sz w:val="18"/>
          <w:szCs w:val="18"/>
        </w:rPr>
        <w:t xml:space="preserve"> </w:t>
      </w:r>
      <w:r w:rsidRPr="00AE1ECB" w:rsidR="00D543D8">
        <w:rPr>
          <w:rFonts w:ascii="Helvetica" w:hAnsi="Helvetica" w:cs="Helvetica"/>
          <w:bCs/>
          <w:color w:val="000000"/>
          <w:sz w:val="18"/>
          <w:szCs w:val="18"/>
        </w:rPr>
        <w:t>Form 5500 the Receipt Confirmation Code issued for the Form M–1 registration filing.)</w:t>
      </w:r>
    </w:p>
    <w:p w:rsidR="00B61307" w:rsidP="0063377C" w:rsidRDefault="00AC0495" w14:paraId="244C7EC7" w14:textId="6B4C0CF5">
      <w:pPr>
        <w:widowControl w:val="0"/>
        <w:autoSpaceDE w:val="0"/>
        <w:autoSpaceDN w:val="0"/>
        <w:adjustRightInd w:val="0"/>
        <w:spacing w:before="60" w:line="240" w:lineRule="auto"/>
        <w:ind w:firstLine="0"/>
        <w:rPr>
          <w:rFonts w:ascii="Helvetica" w:hAnsi="Helvetica" w:cs="Helvetica"/>
          <w:i/>
          <w:color w:val="000000"/>
          <w:sz w:val="18"/>
          <w:szCs w:val="18"/>
        </w:rPr>
      </w:pPr>
      <w:r w:rsidRPr="00AE1ECB">
        <w:rPr>
          <w:rFonts w:ascii="Helvetica" w:hAnsi="Helvetica" w:cs="Helvetica"/>
          <w:noProof/>
          <w:color w:val="000000"/>
          <w:sz w:val="18"/>
          <w:szCs w:val="18"/>
        </w:rPr>
        <w:drawing>
          <wp:anchor distT="0" distB="0" distL="114300" distR="114300" simplePos="0" relativeHeight="251679232" behindDoc="1" locked="0" layoutInCell="1" allowOverlap="1" wp14:editId="513C7740" wp14:anchorId="244C8C3B">
            <wp:simplePos x="0" y="0"/>
            <wp:positionH relativeFrom="column">
              <wp:posOffset>41275</wp:posOffset>
            </wp:positionH>
            <wp:positionV relativeFrom="paragraph">
              <wp:posOffset>48260</wp:posOffset>
            </wp:positionV>
            <wp:extent cx="179705" cy="191135"/>
            <wp:effectExtent l="0" t="0" r="0" b="0"/>
            <wp:wrapTight wrapText="bothSides">
              <wp:wrapPolygon edited="0">
                <wp:start x="0" y="0"/>
                <wp:lineTo x="0" y="19375"/>
                <wp:lineTo x="18318" y="19375"/>
                <wp:lineTo x="18318" y="0"/>
                <wp:lineTo x="0" y="0"/>
              </wp:wrapPolygon>
            </wp:wrapTight>
            <wp:docPr id="111"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40" cstate="print">
                      <a:extLst>
                        <a:ext uri="{28A0092B-C50C-407E-A947-70E740481C1C}">
                          <a14:useLocalDpi xmlns:a14="http://schemas.microsoft.com/office/drawing/2010/main" val="0"/>
                        </a:ext>
                      </a:extLst>
                    </a:blip>
                    <a:srcRect/>
                    <a:stretch>
                      <a:fillRect/>
                    </a:stretch>
                  </pic:blipFill>
                  <pic:spPr bwMode="auto">
                    <a:xfrm>
                      <a:off x="0" y="0"/>
                      <a:ext cx="179705" cy="191135"/>
                    </a:xfrm>
                    <a:prstGeom prst="rect">
                      <a:avLst/>
                    </a:prstGeom>
                    <a:noFill/>
                    <a:ln>
                      <a:noFill/>
                    </a:ln>
                  </pic:spPr>
                </pic:pic>
              </a:graphicData>
            </a:graphic>
            <wp14:sizeRelH relativeFrom="page">
              <wp14:pctWidth>0</wp14:pctWidth>
            </wp14:sizeRelH>
            <wp14:sizeRelV relativeFrom="page">
              <wp14:pctHeight>0</wp14:pctHeight>
            </wp14:sizeRelV>
          </wp:anchor>
        </w:drawing>
      </w:r>
      <w:r w:rsidRPr="00AE1ECB" w:rsidR="00D52FB3">
        <w:rPr>
          <w:rFonts w:ascii="Helvetica" w:hAnsi="Helvetica" w:cs="Helvetica"/>
          <w:i/>
          <w:color w:val="000000"/>
          <w:sz w:val="18"/>
          <w:szCs w:val="18"/>
        </w:rPr>
        <w:t xml:space="preserve"> A welfare benefit plan’s failure to answer line 11a, and if applicable, lines 11b and 11c, or enter a valid Receipt Confirmation Code in line 11c, will subject the Form 5500 filing to rejection as incomplete and civil penalties may be assessed pursuant to ERISA Section 502(c)(2) and 29 CFR 2560.502c-2.</w:t>
      </w:r>
    </w:p>
    <w:p w:rsidR="00B61307" w:rsidRDefault="00B61307" w14:paraId="5F9A0AAA" w14:textId="77777777">
      <w:pPr>
        <w:tabs>
          <w:tab w:val="clear" w:pos="432"/>
        </w:tabs>
        <w:spacing w:line="240" w:lineRule="auto"/>
        <w:ind w:firstLine="0"/>
        <w:rPr>
          <w:rFonts w:ascii="Helvetica" w:hAnsi="Helvetica" w:cs="Helvetica"/>
          <w:i/>
          <w:color w:val="000000"/>
          <w:sz w:val="18"/>
          <w:szCs w:val="18"/>
        </w:rPr>
      </w:pPr>
      <w:r>
        <w:rPr>
          <w:rFonts w:ascii="Helvetica" w:hAnsi="Helvetica" w:cs="Helvetica"/>
          <w:i/>
          <w:color w:val="000000"/>
          <w:sz w:val="18"/>
          <w:szCs w:val="18"/>
        </w:rPr>
        <w:br w:type="page"/>
      </w:r>
    </w:p>
    <w:p w:rsidRPr="00AE1ECB" w:rsidR="008D4C81" w:rsidP="0063377C" w:rsidRDefault="008D4C81" w14:paraId="270AFB01" w14:textId="77777777">
      <w:pPr>
        <w:widowControl w:val="0"/>
        <w:autoSpaceDE w:val="0"/>
        <w:autoSpaceDN w:val="0"/>
        <w:adjustRightInd w:val="0"/>
        <w:spacing w:before="60" w:line="240" w:lineRule="auto"/>
        <w:ind w:firstLine="0"/>
        <w:rPr>
          <w:rFonts w:ascii="Helvetica" w:hAnsi="Helvetica" w:cs="Helvetica"/>
          <w:color w:val="000000"/>
          <w:sz w:val="18"/>
          <w:szCs w:val="18"/>
        </w:rPr>
      </w:pPr>
    </w:p>
    <w:p w:rsidRPr="00AE1ECB" w:rsidR="00526574" w:rsidP="00C56E55" w:rsidRDefault="00526574" w14:paraId="244C7ED8" w14:textId="2A3C6395">
      <w:pPr>
        <w:widowControl w:val="0"/>
        <w:autoSpaceDE w:val="0"/>
        <w:autoSpaceDN w:val="0"/>
        <w:adjustRightInd w:val="0"/>
        <w:spacing w:before="60" w:line="240" w:lineRule="auto"/>
        <w:ind w:firstLine="0"/>
        <w:rPr>
          <w:rFonts w:ascii="Helvetica" w:hAnsi="Helvetica" w:cs="Helvetica"/>
          <w:color w:val="000000"/>
          <w:sz w:val="18"/>
          <w:szCs w:val="18"/>
        </w:rPr>
        <w:sectPr w:rsidRPr="00AE1ECB" w:rsidR="00526574" w:rsidSect="00B72CA2">
          <w:headerReference w:type="even" r:id="rId41"/>
          <w:headerReference w:type="default" r:id="rId42"/>
          <w:footerReference w:type="even" r:id="rId43"/>
          <w:footerReference w:type="default" r:id="rId44"/>
          <w:headerReference w:type="first" r:id="rId45"/>
          <w:footerReference w:type="first" r:id="rId46"/>
          <w:endnotePr>
            <w:numFmt w:val="decimal"/>
          </w:endnotePr>
          <w:pgSz w:w="12240" w:h="15840" w:code="1"/>
          <w:pgMar w:top="1008" w:right="634" w:bottom="432" w:left="994" w:header="432" w:footer="432" w:gutter="0"/>
          <w:cols w:space="540" w:num="2"/>
          <w:titlePg/>
          <w:rtlGutter/>
          <w:docGrid w:linePitch="326"/>
        </w:sectPr>
      </w:pPr>
    </w:p>
    <w:p w:rsidRPr="00AE1ECB" w:rsidR="008D4C81" w:rsidP="00C56E55" w:rsidRDefault="008D4C81" w14:paraId="244C7ED9" w14:textId="77777777">
      <w:pPr>
        <w:pBdr>
          <w:top w:val="single" w:color="auto" w:sz="8" w:space="3"/>
          <w:bottom w:val="single" w:color="auto" w:sz="8" w:space="0"/>
        </w:pBdr>
        <w:tabs>
          <w:tab w:val="clear" w:pos="432"/>
          <w:tab w:val="left" w:pos="270"/>
          <w:tab w:val="right" w:leader="dot" w:pos="4680"/>
        </w:tabs>
        <w:autoSpaceDE w:val="0"/>
        <w:autoSpaceDN w:val="0"/>
        <w:adjustRightInd w:val="0"/>
        <w:spacing w:before="60" w:line="240" w:lineRule="auto"/>
        <w:ind w:right="346" w:firstLine="0"/>
        <w:jc w:val="center"/>
        <w:rPr>
          <w:rFonts w:ascii="Helvetica" w:hAnsi="Helvetica"/>
          <w:sz w:val="16"/>
          <w:szCs w:val="16"/>
        </w:rPr>
      </w:pPr>
    </w:p>
    <w:p w:rsidRPr="00AE1ECB" w:rsidR="008D4C81" w:rsidP="00C56E55" w:rsidRDefault="008D4C81" w14:paraId="244C7EDA" w14:textId="77777777">
      <w:pPr>
        <w:pBdr>
          <w:top w:val="single" w:color="auto" w:sz="8" w:space="3"/>
          <w:bottom w:val="single" w:color="auto" w:sz="8" w:space="0"/>
        </w:pBdr>
        <w:tabs>
          <w:tab w:val="clear" w:pos="432"/>
          <w:tab w:val="left" w:pos="270"/>
          <w:tab w:val="right" w:leader="dot" w:pos="4680"/>
        </w:tabs>
        <w:autoSpaceDE w:val="0"/>
        <w:autoSpaceDN w:val="0"/>
        <w:adjustRightInd w:val="0"/>
        <w:spacing w:before="60" w:line="240" w:lineRule="auto"/>
        <w:ind w:right="346" w:firstLine="0"/>
        <w:jc w:val="center"/>
        <w:rPr>
          <w:rFonts w:ascii="Helvetica" w:hAnsi="Helvetica"/>
          <w:b/>
          <w:sz w:val="20"/>
          <w:szCs w:val="20"/>
        </w:rPr>
      </w:pPr>
      <w:r w:rsidRPr="00AE1ECB">
        <w:rPr>
          <w:rFonts w:ascii="Helvetica" w:hAnsi="Helvetica"/>
          <w:b/>
          <w:sz w:val="20"/>
          <w:szCs w:val="20"/>
        </w:rPr>
        <w:t>LIST OF PLAN CHARACTERISTICS CODES FOR LINES 8a AND 8b</w:t>
      </w:r>
    </w:p>
    <w:p w:rsidRPr="00AE1ECB" w:rsidR="008D4C81" w:rsidP="00C56E55" w:rsidRDefault="008D4C81" w14:paraId="244C7EDB" w14:textId="77777777">
      <w:pPr>
        <w:pBdr>
          <w:top w:val="single" w:color="auto" w:sz="8" w:space="3"/>
          <w:bottom w:val="single" w:color="auto" w:sz="8" w:space="0"/>
        </w:pBdr>
        <w:tabs>
          <w:tab w:val="clear" w:pos="432"/>
          <w:tab w:val="left" w:pos="270"/>
          <w:tab w:val="right" w:leader="dot" w:pos="4680"/>
        </w:tabs>
        <w:autoSpaceDE w:val="0"/>
        <w:autoSpaceDN w:val="0"/>
        <w:adjustRightInd w:val="0"/>
        <w:spacing w:before="60" w:line="240" w:lineRule="auto"/>
        <w:ind w:right="346" w:firstLine="0"/>
        <w:jc w:val="center"/>
        <w:rPr>
          <w:rFonts w:ascii="Helvetica" w:hAnsi="Helvetica"/>
          <w:b/>
          <w:sz w:val="16"/>
          <w:szCs w:val="16"/>
        </w:rPr>
      </w:pPr>
    </w:p>
    <w:p w:rsidRPr="00AE1ECB" w:rsidR="008D4C81" w:rsidP="00C56E55" w:rsidRDefault="008D4C81" w14:paraId="244C7EDC" w14:textId="77777777">
      <w:pPr>
        <w:tabs>
          <w:tab w:val="clear" w:pos="432"/>
          <w:tab w:val="left" w:pos="270"/>
          <w:tab w:val="right" w:leader="dot" w:pos="4680"/>
        </w:tabs>
        <w:autoSpaceDE w:val="0"/>
        <w:autoSpaceDN w:val="0"/>
        <w:adjustRightInd w:val="0"/>
        <w:spacing w:before="60" w:line="240" w:lineRule="auto"/>
        <w:ind w:right="346" w:firstLine="0"/>
        <w:rPr>
          <w:rFonts w:ascii="Helvetica" w:hAnsi="Helvetica"/>
          <w:sz w:val="20"/>
          <w:szCs w:val="20"/>
        </w:rPr>
        <w:sectPr w:rsidRPr="00AE1ECB" w:rsidR="008D4C81" w:rsidSect="00CE2C03">
          <w:footerReference w:type="first" r:id="rId47"/>
          <w:endnotePr>
            <w:numFmt w:val="decimal"/>
          </w:endnotePr>
          <w:type w:val="continuous"/>
          <w:pgSz w:w="12240" w:h="15840" w:code="1"/>
          <w:pgMar w:top="1008" w:right="634" w:bottom="432" w:left="994" w:header="576" w:footer="432" w:gutter="0"/>
          <w:cols w:space="547"/>
          <w:titlePg/>
          <w:rtlGutter/>
          <w:docGrid w:linePitch="326"/>
        </w:sectPr>
      </w:pPr>
    </w:p>
    <w:tbl>
      <w:tblPr>
        <w:tblW w:w="0" w:type="auto"/>
        <w:tblBorders>
          <w:top w:val="single" w:color="000000" w:sz="2" w:space="0"/>
          <w:bottom w:val="single" w:color="000000" w:sz="4" w:space="0"/>
          <w:insideH w:val="single" w:color="000000" w:sz="4" w:space="0"/>
          <w:insideV w:val="single" w:color="000000" w:sz="4" w:space="0"/>
        </w:tblBorders>
        <w:tblLayout w:type="fixed"/>
        <w:tblLook w:val="0000" w:firstRow="0" w:lastRow="0" w:firstColumn="0" w:lastColumn="0" w:noHBand="0" w:noVBand="0"/>
      </w:tblPr>
      <w:tblGrid>
        <w:gridCol w:w="828"/>
        <w:gridCol w:w="4274"/>
      </w:tblGrid>
      <w:tr w:rsidRPr="00AE1ECB" w:rsidR="008D4C81" w:rsidTr="009F4425" w14:paraId="244C7EDF" w14:textId="77777777">
        <w:trPr>
          <w:trHeight w:val="320"/>
        </w:trPr>
        <w:tc>
          <w:tcPr>
            <w:tcW w:w="828" w:type="dxa"/>
            <w:tcBorders>
              <w:top w:val="nil"/>
            </w:tcBorders>
            <w:vAlign w:val="center"/>
          </w:tcPr>
          <w:p w:rsidRPr="00AE1ECB" w:rsidR="008D4C81" w:rsidP="00C56E55" w:rsidRDefault="008D4C81" w14:paraId="244C7EDD" w14:textId="77777777">
            <w:pPr>
              <w:widowControl w:val="0"/>
              <w:tabs>
                <w:tab w:val="clear" w:pos="432"/>
              </w:tabs>
              <w:autoSpaceDE w:val="0"/>
              <w:autoSpaceDN w:val="0"/>
              <w:adjustRightInd w:val="0"/>
              <w:spacing w:before="60" w:line="240" w:lineRule="auto"/>
              <w:ind w:firstLine="0"/>
              <w:rPr>
                <w:rFonts w:ascii="Helvetica" w:hAnsi="Helvetica" w:cs="NCLAH N+ Helvetica"/>
                <w:color w:val="221E1F"/>
                <w:sz w:val="16"/>
                <w:szCs w:val="16"/>
              </w:rPr>
            </w:pPr>
            <w:r w:rsidRPr="00AE1ECB">
              <w:rPr>
                <w:rFonts w:ascii="Helvetica" w:hAnsi="Helvetica" w:cs="NCLAH N+ Helvetica"/>
                <w:b/>
                <w:bCs/>
                <w:color w:val="221E1F"/>
                <w:sz w:val="16"/>
                <w:szCs w:val="16"/>
              </w:rPr>
              <w:t xml:space="preserve">CODE </w:t>
            </w:r>
          </w:p>
        </w:tc>
        <w:tc>
          <w:tcPr>
            <w:tcW w:w="4274" w:type="dxa"/>
            <w:tcBorders>
              <w:top w:val="nil"/>
            </w:tcBorders>
            <w:vAlign w:val="center"/>
          </w:tcPr>
          <w:p w:rsidRPr="00AE1ECB" w:rsidR="008D4C81" w:rsidP="00C56E55" w:rsidRDefault="008D4C81" w14:paraId="244C7EDE" w14:textId="77777777">
            <w:pPr>
              <w:widowControl w:val="0"/>
              <w:tabs>
                <w:tab w:val="clear" w:pos="432"/>
              </w:tabs>
              <w:autoSpaceDE w:val="0"/>
              <w:autoSpaceDN w:val="0"/>
              <w:adjustRightInd w:val="0"/>
              <w:spacing w:before="60" w:line="240" w:lineRule="auto"/>
              <w:ind w:firstLine="0"/>
              <w:rPr>
                <w:rFonts w:ascii="Helvetica" w:hAnsi="Helvetica" w:cs="NCLAH N+ Helvetica"/>
                <w:color w:val="221E1F"/>
                <w:sz w:val="16"/>
                <w:szCs w:val="16"/>
              </w:rPr>
            </w:pPr>
            <w:r w:rsidRPr="00AE1ECB">
              <w:rPr>
                <w:rFonts w:ascii="Helvetica" w:hAnsi="Helvetica" w:cs="NCLAH N+ Helvetica"/>
                <w:b/>
                <w:bCs/>
                <w:color w:val="221E1F"/>
                <w:sz w:val="16"/>
                <w:szCs w:val="16"/>
              </w:rPr>
              <w:t xml:space="preserve">Defined Benefit Pension Features </w:t>
            </w:r>
          </w:p>
        </w:tc>
      </w:tr>
      <w:tr w:rsidRPr="00AE1ECB" w:rsidR="008D4C81" w:rsidTr="009F4425" w14:paraId="244C7EE2" w14:textId="77777777">
        <w:trPr>
          <w:trHeight w:val="322"/>
        </w:trPr>
        <w:tc>
          <w:tcPr>
            <w:tcW w:w="828" w:type="dxa"/>
            <w:vAlign w:val="center"/>
          </w:tcPr>
          <w:p w:rsidRPr="00AE1ECB" w:rsidR="008D4C81" w:rsidP="00D6750B" w:rsidRDefault="008D4C81" w14:paraId="244C7EE0" w14:textId="77777777">
            <w:pPr>
              <w:widowControl w:val="0"/>
              <w:tabs>
                <w:tab w:val="clear" w:pos="432"/>
              </w:tabs>
              <w:autoSpaceDE w:val="0"/>
              <w:autoSpaceDN w:val="0"/>
              <w:adjustRightInd w:val="0"/>
              <w:spacing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 xml:space="preserve">1A </w:t>
            </w:r>
          </w:p>
        </w:tc>
        <w:tc>
          <w:tcPr>
            <w:tcW w:w="4274" w:type="dxa"/>
            <w:vAlign w:val="center"/>
          </w:tcPr>
          <w:p w:rsidRPr="00AE1ECB" w:rsidR="008D4C81" w:rsidP="00D6750B" w:rsidRDefault="008D4C81" w14:paraId="244C7EE1" w14:textId="77777777">
            <w:pPr>
              <w:widowControl w:val="0"/>
              <w:tabs>
                <w:tab w:val="clear" w:pos="432"/>
              </w:tabs>
              <w:autoSpaceDE w:val="0"/>
              <w:autoSpaceDN w:val="0"/>
              <w:adjustRightInd w:val="0"/>
              <w:spacing w:line="240" w:lineRule="auto"/>
              <w:ind w:firstLine="0"/>
              <w:rPr>
                <w:rFonts w:ascii="Helvetica" w:hAnsi="Helvetica" w:cs="NCLAD L+ Helvetica"/>
                <w:color w:val="221E1F"/>
                <w:sz w:val="16"/>
                <w:szCs w:val="16"/>
              </w:rPr>
            </w:pPr>
            <w:r w:rsidRPr="00AE1ECB">
              <w:rPr>
                <w:rFonts w:ascii="Helvetica" w:hAnsi="Helvetica" w:cs="NCLAD L+ Helvetica"/>
                <w:color w:val="221E1F"/>
                <w:sz w:val="16"/>
                <w:szCs w:val="16"/>
              </w:rPr>
              <w:t xml:space="preserve">Benefits are primarily pay related. </w:t>
            </w:r>
          </w:p>
        </w:tc>
      </w:tr>
      <w:tr w:rsidRPr="00AE1ECB" w:rsidR="008D4C81" w:rsidTr="009F4425" w14:paraId="244C7EE5" w14:textId="77777777">
        <w:trPr>
          <w:trHeight w:val="517"/>
        </w:trPr>
        <w:tc>
          <w:tcPr>
            <w:tcW w:w="828" w:type="dxa"/>
          </w:tcPr>
          <w:p w:rsidRPr="00AE1ECB" w:rsidR="008D4C81" w:rsidP="0063377C" w:rsidRDefault="008D4C81" w14:paraId="244C7EE3" w14:textId="77777777">
            <w:pPr>
              <w:widowControl w:val="0"/>
              <w:tabs>
                <w:tab w:val="clear" w:pos="432"/>
              </w:tabs>
              <w:autoSpaceDE w:val="0"/>
              <w:autoSpaceDN w:val="0"/>
              <w:adjustRightInd w:val="0"/>
              <w:spacing w:before="60"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 xml:space="preserve">1B </w:t>
            </w:r>
          </w:p>
        </w:tc>
        <w:tc>
          <w:tcPr>
            <w:tcW w:w="4274" w:type="dxa"/>
            <w:vAlign w:val="center"/>
          </w:tcPr>
          <w:p w:rsidRPr="00AE1ECB" w:rsidR="008D4C81" w:rsidP="00D6750B" w:rsidRDefault="008D4C81" w14:paraId="244C7EE4" w14:textId="77777777">
            <w:pPr>
              <w:widowControl w:val="0"/>
              <w:tabs>
                <w:tab w:val="clear" w:pos="432"/>
              </w:tabs>
              <w:autoSpaceDE w:val="0"/>
              <w:autoSpaceDN w:val="0"/>
              <w:adjustRightInd w:val="0"/>
              <w:spacing w:line="240" w:lineRule="auto"/>
              <w:ind w:firstLine="0"/>
              <w:rPr>
                <w:rFonts w:ascii="Helvetica" w:hAnsi="Helvetica" w:cs="NCLAD L+ Helvetica"/>
                <w:color w:val="221E1F"/>
                <w:sz w:val="16"/>
                <w:szCs w:val="16"/>
              </w:rPr>
            </w:pPr>
            <w:r w:rsidRPr="00AE1ECB">
              <w:rPr>
                <w:rFonts w:ascii="Helvetica" w:hAnsi="Helvetica" w:cs="NCLAD L+ Helvetica"/>
                <w:color w:val="221E1F"/>
                <w:sz w:val="16"/>
                <w:szCs w:val="16"/>
              </w:rPr>
              <w:t xml:space="preserve">Benefits are primarily flat dollar (includes dollars per year of service). </w:t>
            </w:r>
          </w:p>
        </w:tc>
      </w:tr>
      <w:tr w:rsidRPr="00AE1ECB" w:rsidR="008D4C81" w:rsidTr="009F4425" w14:paraId="244C7EE8" w14:textId="77777777">
        <w:trPr>
          <w:trHeight w:val="2492"/>
        </w:trPr>
        <w:tc>
          <w:tcPr>
            <w:tcW w:w="828" w:type="dxa"/>
          </w:tcPr>
          <w:p w:rsidRPr="00AE1ECB" w:rsidR="008D4C81" w:rsidP="0063377C" w:rsidRDefault="008D4C81" w14:paraId="244C7EE6" w14:textId="77777777">
            <w:pPr>
              <w:widowControl w:val="0"/>
              <w:tabs>
                <w:tab w:val="clear" w:pos="432"/>
              </w:tabs>
              <w:autoSpaceDE w:val="0"/>
              <w:autoSpaceDN w:val="0"/>
              <w:adjustRightInd w:val="0"/>
              <w:spacing w:before="60"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 xml:space="preserve">1C </w:t>
            </w:r>
          </w:p>
        </w:tc>
        <w:tc>
          <w:tcPr>
            <w:tcW w:w="4274" w:type="dxa"/>
          </w:tcPr>
          <w:p w:rsidRPr="00AE1ECB" w:rsidR="008D4C81" w:rsidP="00AF5B20" w:rsidRDefault="008D4C81" w14:paraId="244C7EE7" w14:textId="40BBACED">
            <w:pPr>
              <w:widowControl w:val="0"/>
              <w:tabs>
                <w:tab w:val="clear" w:pos="432"/>
              </w:tabs>
              <w:autoSpaceDE w:val="0"/>
              <w:autoSpaceDN w:val="0"/>
              <w:adjustRightInd w:val="0"/>
              <w:spacing w:before="60" w:line="240" w:lineRule="auto"/>
              <w:ind w:firstLine="0"/>
              <w:rPr>
                <w:rFonts w:ascii="Helvetica" w:hAnsi="Helvetica" w:cs="NCLAD L+ Helvetica"/>
                <w:color w:val="221E1F"/>
                <w:sz w:val="16"/>
                <w:szCs w:val="16"/>
              </w:rPr>
            </w:pPr>
            <w:r w:rsidRPr="00AE1ECB">
              <w:rPr>
                <w:rFonts w:ascii="Helvetica" w:hAnsi="Helvetica" w:cs="NCLAD L+ Helvetica"/>
                <w:color w:val="221E1F"/>
                <w:sz w:val="16"/>
                <w:szCs w:val="16"/>
              </w:rPr>
              <w:t>Cash balance or similar plan – Plan has a “cash balance” formula. For this purpose, a “cash balance” formula is a benefit formula in a defined benefit plan by whatever name (for example, personal account plan, pension equity plan, life cycle plan, cash account plan, etc.) that rather than, or in addition to, expressing the accrued benefit as a life annuity commencing at normal retirement age, defines benefits for each employee in terms more common to a defined contribution plan such as a single sum distribution amount (for example, 10</w:t>
            </w:r>
            <w:r w:rsidR="006744A6">
              <w:rPr>
                <w:rFonts w:ascii="Helvetica" w:hAnsi="Helvetica" w:cs="NCLAD L+ Helvetica"/>
                <w:color w:val="221E1F"/>
                <w:sz w:val="16"/>
                <w:szCs w:val="16"/>
              </w:rPr>
              <w:t>%</w:t>
            </w:r>
            <w:r w:rsidRPr="00AE1ECB">
              <w:rPr>
                <w:rFonts w:ascii="Helvetica" w:hAnsi="Helvetica" w:cs="NCLAD L+ Helvetica"/>
                <w:color w:val="221E1F"/>
                <w:sz w:val="16"/>
                <w:szCs w:val="16"/>
              </w:rPr>
              <w:t xml:space="preserve"> of final average pay times years of service, or the amount of the employee’s hypothetical account balance). </w:t>
            </w:r>
          </w:p>
        </w:tc>
      </w:tr>
      <w:tr w:rsidRPr="00AE1ECB" w:rsidR="008D4C81" w:rsidTr="009F4425" w14:paraId="244C7EEB" w14:textId="77777777">
        <w:trPr>
          <w:trHeight w:val="720"/>
        </w:trPr>
        <w:tc>
          <w:tcPr>
            <w:tcW w:w="828" w:type="dxa"/>
          </w:tcPr>
          <w:p w:rsidRPr="00AE1ECB" w:rsidR="008D4C81" w:rsidP="0063377C" w:rsidRDefault="008D4C81" w14:paraId="244C7EE9" w14:textId="77777777">
            <w:pPr>
              <w:widowControl w:val="0"/>
              <w:tabs>
                <w:tab w:val="clear" w:pos="432"/>
              </w:tabs>
              <w:autoSpaceDE w:val="0"/>
              <w:autoSpaceDN w:val="0"/>
              <w:adjustRightInd w:val="0"/>
              <w:spacing w:before="60"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 xml:space="preserve">1D </w:t>
            </w:r>
          </w:p>
        </w:tc>
        <w:tc>
          <w:tcPr>
            <w:tcW w:w="4274" w:type="dxa"/>
          </w:tcPr>
          <w:p w:rsidRPr="00AE1ECB" w:rsidR="008D4C81" w:rsidP="0063377C" w:rsidRDefault="008D4C81" w14:paraId="244C7EEA" w14:textId="77777777">
            <w:pPr>
              <w:widowControl w:val="0"/>
              <w:tabs>
                <w:tab w:val="clear" w:pos="432"/>
              </w:tabs>
              <w:autoSpaceDE w:val="0"/>
              <w:autoSpaceDN w:val="0"/>
              <w:adjustRightInd w:val="0"/>
              <w:spacing w:before="60" w:line="240" w:lineRule="auto"/>
              <w:ind w:firstLine="0"/>
              <w:rPr>
                <w:rFonts w:ascii="Helvetica" w:hAnsi="Helvetica" w:cs="NCLAD L+ Helvetica"/>
                <w:color w:val="221E1F"/>
                <w:sz w:val="16"/>
                <w:szCs w:val="16"/>
              </w:rPr>
            </w:pPr>
            <w:r w:rsidRPr="00AE1ECB">
              <w:rPr>
                <w:rFonts w:ascii="Helvetica" w:hAnsi="Helvetica" w:cs="NCLAD L+ Helvetica"/>
                <w:color w:val="221E1F"/>
                <w:sz w:val="16"/>
                <w:szCs w:val="16"/>
              </w:rPr>
              <w:t xml:space="preserve">Floor-offset plan – to offset for retirement benefits provided by an employer-sponsored defined contribution plan. </w:t>
            </w:r>
          </w:p>
        </w:tc>
      </w:tr>
      <w:tr w:rsidRPr="00AE1ECB" w:rsidR="008D4C81" w:rsidTr="009F4425" w14:paraId="244C7EEE" w14:textId="77777777">
        <w:trPr>
          <w:trHeight w:val="720"/>
        </w:trPr>
        <w:tc>
          <w:tcPr>
            <w:tcW w:w="828" w:type="dxa"/>
          </w:tcPr>
          <w:p w:rsidRPr="00AE1ECB" w:rsidR="008D4C81" w:rsidP="0063377C" w:rsidRDefault="008D4C81" w14:paraId="244C7EEC" w14:textId="77777777">
            <w:pPr>
              <w:widowControl w:val="0"/>
              <w:tabs>
                <w:tab w:val="clear" w:pos="432"/>
              </w:tabs>
              <w:autoSpaceDE w:val="0"/>
              <w:autoSpaceDN w:val="0"/>
              <w:adjustRightInd w:val="0"/>
              <w:spacing w:before="60"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 xml:space="preserve">1E </w:t>
            </w:r>
          </w:p>
        </w:tc>
        <w:tc>
          <w:tcPr>
            <w:tcW w:w="4274" w:type="dxa"/>
          </w:tcPr>
          <w:p w:rsidRPr="00AE1ECB" w:rsidR="008D4C81" w:rsidP="0063377C" w:rsidRDefault="008D4C81" w14:paraId="244C7EED" w14:textId="77777777">
            <w:pPr>
              <w:widowControl w:val="0"/>
              <w:tabs>
                <w:tab w:val="clear" w:pos="432"/>
              </w:tabs>
              <w:autoSpaceDE w:val="0"/>
              <w:autoSpaceDN w:val="0"/>
              <w:adjustRightInd w:val="0"/>
              <w:spacing w:before="60" w:line="240" w:lineRule="auto"/>
              <w:ind w:firstLine="0"/>
              <w:rPr>
                <w:rFonts w:ascii="Helvetica" w:hAnsi="Helvetica" w:cs="NCLAD L+ Helvetica"/>
                <w:color w:val="221E1F"/>
                <w:sz w:val="16"/>
                <w:szCs w:val="16"/>
              </w:rPr>
            </w:pPr>
            <w:r w:rsidRPr="00AE1ECB">
              <w:rPr>
                <w:rFonts w:ascii="Helvetica" w:hAnsi="Helvetica" w:cs="NCLAD L+ Helvetica"/>
                <w:color w:val="221E1F"/>
                <w:sz w:val="16"/>
                <w:szCs w:val="16"/>
              </w:rPr>
              <w:t xml:space="preserve">Code section 401(h) arrangement – Plan contains separate accounts under Code section 401(h) to provide employee health benefits. </w:t>
            </w:r>
          </w:p>
        </w:tc>
      </w:tr>
      <w:tr w:rsidRPr="00AE1ECB" w:rsidR="008D4C81" w:rsidTr="009F4425" w14:paraId="244C7EF1" w14:textId="77777777">
        <w:trPr>
          <w:trHeight w:val="773"/>
        </w:trPr>
        <w:tc>
          <w:tcPr>
            <w:tcW w:w="828" w:type="dxa"/>
          </w:tcPr>
          <w:p w:rsidRPr="00AE1ECB" w:rsidR="008D4C81" w:rsidP="0063377C" w:rsidRDefault="008D4C81" w14:paraId="244C7EEF" w14:textId="77777777">
            <w:pPr>
              <w:widowControl w:val="0"/>
              <w:tabs>
                <w:tab w:val="clear" w:pos="432"/>
              </w:tabs>
              <w:autoSpaceDE w:val="0"/>
              <w:autoSpaceDN w:val="0"/>
              <w:adjustRightInd w:val="0"/>
              <w:spacing w:before="60"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 xml:space="preserve">1F </w:t>
            </w:r>
          </w:p>
        </w:tc>
        <w:tc>
          <w:tcPr>
            <w:tcW w:w="4274" w:type="dxa"/>
          </w:tcPr>
          <w:p w:rsidRPr="00AE1ECB" w:rsidR="008D4C81" w:rsidP="0063377C" w:rsidRDefault="008D4C81" w14:paraId="244C7EF0" w14:textId="77777777">
            <w:pPr>
              <w:widowControl w:val="0"/>
              <w:tabs>
                <w:tab w:val="clear" w:pos="432"/>
              </w:tabs>
              <w:autoSpaceDE w:val="0"/>
              <w:autoSpaceDN w:val="0"/>
              <w:adjustRightInd w:val="0"/>
              <w:spacing w:before="60" w:line="240" w:lineRule="auto"/>
              <w:ind w:firstLine="0"/>
              <w:rPr>
                <w:rFonts w:ascii="Helvetica" w:hAnsi="Helvetica" w:cs="NCLAD L+ Helvetica"/>
                <w:color w:val="221E1F"/>
                <w:sz w:val="16"/>
                <w:szCs w:val="16"/>
              </w:rPr>
            </w:pPr>
            <w:r w:rsidRPr="00AE1ECB">
              <w:rPr>
                <w:rFonts w:ascii="Helvetica" w:hAnsi="Helvetica" w:cs="NCLAD L+ Helvetica"/>
                <w:color w:val="221E1F"/>
                <w:sz w:val="16"/>
                <w:szCs w:val="16"/>
              </w:rPr>
              <w:t xml:space="preserve">Code section 414(k) arrangement – Benefits are based partly on the balance of the separate account of the participant (also include appropriate defined contribution pension feature codes). </w:t>
            </w:r>
          </w:p>
        </w:tc>
      </w:tr>
      <w:tr w:rsidRPr="00AE1ECB" w:rsidR="008D4C81" w:rsidTr="009F4425" w14:paraId="244C7EF4" w14:textId="77777777">
        <w:trPr>
          <w:trHeight w:val="1538"/>
        </w:trPr>
        <w:tc>
          <w:tcPr>
            <w:tcW w:w="828" w:type="dxa"/>
          </w:tcPr>
          <w:p w:rsidRPr="00AE1ECB" w:rsidR="008D4C81" w:rsidP="0063377C" w:rsidRDefault="008D4C81" w14:paraId="244C7EF2" w14:textId="77777777">
            <w:pPr>
              <w:widowControl w:val="0"/>
              <w:tabs>
                <w:tab w:val="clear" w:pos="432"/>
              </w:tabs>
              <w:autoSpaceDE w:val="0"/>
              <w:autoSpaceDN w:val="0"/>
              <w:adjustRightInd w:val="0"/>
              <w:spacing w:before="60"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 xml:space="preserve">1H </w:t>
            </w:r>
          </w:p>
        </w:tc>
        <w:tc>
          <w:tcPr>
            <w:tcW w:w="4274" w:type="dxa"/>
          </w:tcPr>
          <w:p w:rsidRPr="00AE1ECB" w:rsidR="008D4C81" w:rsidP="0063377C" w:rsidRDefault="008D4C81" w14:paraId="244C7EF3" w14:textId="77777777">
            <w:pPr>
              <w:widowControl w:val="0"/>
              <w:tabs>
                <w:tab w:val="clear" w:pos="432"/>
              </w:tabs>
              <w:autoSpaceDE w:val="0"/>
              <w:autoSpaceDN w:val="0"/>
              <w:adjustRightInd w:val="0"/>
              <w:spacing w:before="60" w:line="240" w:lineRule="auto"/>
              <w:ind w:firstLine="0"/>
              <w:rPr>
                <w:rFonts w:ascii="Helvetica" w:hAnsi="Helvetica" w:cs="NCLAD L+ Helvetica"/>
                <w:color w:val="221E1F"/>
                <w:sz w:val="16"/>
                <w:szCs w:val="16"/>
              </w:rPr>
            </w:pPr>
            <w:r w:rsidRPr="00AE1ECB">
              <w:rPr>
                <w:rFonts w:ascii="Helvetica" w:hAnsi="Helvetica" w:cs="NCLAD L+ Helvetica"/>
                <w:color w:val="221E1F"/>
                <w:sz w:val="16"/>
                <w:szCs w:val="16"/>
              </w:rPr>
              <w:t xml:space="preserve">Plan covered by PBGC that was terminated and closed out for PBGC purposes – Before the end of the plan year (or a prior plan year), (1) the plan terminated in a standard (or distress) termination and completed the distribution of plan assets in satisfaction of all benefit liabilities (or all ERISA Title IV benefits for distress termination); or (2) a trustee was appointed for a terminated plan pursuant to ERISA section 4042. </w:t>
            </w:r>
          </w:p>
        </w:tc>
      </w:tr>
      <w:tr w:rsidRPr="00AE1ECB" w:rsidR="008D4C81" w:rsidTr="009F4425" w14:paraId="244C7EF7" w14:textId="77777777">
        <w:trPr>
          <w:trHeight w:val="701"/>
        </w:trPr>
        <w:tc>
          <w:tcPr>
            <w:tcW w:w="828" w:type="dxa"/>
          </w:tcPr>
          <w:p w:rsidRPr="00AE1ECB" w:rsidR="008D4C81" w:rsidP="0063377C" w:rsidRDefault="008D4C81" w14:paraId="244C7EF5" w14:textId="77777777">
            <w:pPr>
              <w:widowControl w:val="0"/>
              <w:tabs>
                <w:tab w:val="clear" w:pos="432"/>
              </w:tabs>
              <w:autoSpaceDE w:val="0"/>
              <w:autoSpaceDN w:val="0"/>
              <w:adjustRightInd w:val="0"/>
              <w:spacing w:before="60"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 xml:space="preserve">1I </w:t>
            </w:r>
          </w:p>
        </w:tc>
        <w:tc>
          <w:tcPr>
            <w:tcW w:w="4274" w:type="dxa"/>
          </w:tcPr>
          <w:p w:rsidRPr="00AE1ECB" w:rsidR="008D4C81" w:rsidP="0063377C" w:rsidRDefault="008D4C81" w14:paraId="244C7EF6" w14:textId="77777777">
            <w:pPr>
              <w:widowControl w:val="0"/>
              <w:tabs>
                <w:tab w:val="clear" w:pos="432"/>
              </w:tabs>
              <w:autoSpaceDE w:val="0"/>
              <w:autoSpaceDN w:val="0"/>
              <w:adjustRightInd w:val="0"/>
              <w:spacing w:before="60" w:line="240" w:lineRule="auto"/>
              <w:ind w:firstLine="0"/>
              <w:rPr>
                <w:rFonts w:ascii="Helvetica" w:hAnsi="Helvetica" w:cs="NCLAD L+ Helvetica"/>
                <w:color w:val="221E1F"/>
                <w:sz w:val="16"/>
                <w:szCs w:val="16"/>
              </w:rPr>
            </w:pPr>
            <w:r w:rsidRPr="00AE1ECB">
              <w:rPr>
                <w:rFonts w:ascii="Helvetica" w:hAnsi="Helvetica" w:cs="NCLAD L+ Helvetica"/>
                <w:color w:val="221E1F"/>
                <w:sz w:val="16"/>
                <w:szCs w:val="16"/>
              </w:rPr>
              <w:t xml:space="preserve">Frozen plan – As of the last day of the plan year, the plan provides that no participant will get any new benefit accrual (whether because of service or compensation). </w:t>
            </w:r>
          </w:p>
        </w:tc>
      </w:tr>
      <w:tr w:rsidRPr="00AE1ECB" w:rsidR="008D4C81" w:rsidTr="009F4425" w14:paraId="244C7EFA" w14:textId="77777777">
        <w:trPr>
          <w:trHeight w:val="320"/>
        </w:trPr>
        <w:tc>
          <w:tcPr>
            <w:tcW w:w="828" w:type="dxa"/>
            <w:vAlign w:val="center"/>
          </w:tcPr>
          <w:p w:rsidRPr="00AE1ECB" w:rsidR="008D4C81" w:rsidP="00D6750B" w:rsidRDefault="008D4C81" w14:paraId="244C7EF8" w14:textId="77777777">
            <w:pPr>
              <w:widowControl w:val="0"/>
              <w:tabs>
                <w:tab w:val="clear" w:pos="432"/>
              </w:tabs>
              <w:autoSpaceDE w:val="0"/>
              <w:autoSpaceDN w:val="0"/>
              <w:adjustRightInd w:val="0"/>
              <w:spacing w:line="240" w:lineRule="auto"/>
              <w:ind w:firstLine="0"/>
              <w:jc w:val="center"/>
              <w:rPr>
                <w:rFonts w:ascii="Helvetica" w:hAnsi="Helvetica" w:cs="NCLAH N+ Helvetica"/>
                <w:color w:val="221E1F"/>
                <w:sz w:val="16"/>
                <w:szCs w:val="16"/>
              </w:rPr>
            </w:pPr>
            <w:r w:rsidRPr="00AE1ECB">
              <w:rPr>
                <w:rFonts w:ascii="Helvetica" w:hAnsi="Helvetica" w:cs="NCLAH N+ Helvetica"/>
                <w:b/>
                <w:bCs/>
                <w:color w:val="221E1F"/>
                <w:sz w:val="16"/>
                <w:szCs w:val="16"/>
              </w:rPr>
              <w:t xml:space="preserve">CODE </w:t>
            </w:r>
          </w:p>
        </w:tc>
        <w:tc>
          <w:tcPr>
            <w:tcW w:w="4274" w:type="dxa"/>
            <w:vAlign w:val="center"/>
          </w:tcPr>
          <w:p w:rsidRPr="00AE1ECB" w:rsidR="008D4C81" w:rsidP="00D6750B" w:rsidRDefault="008D4C81" w14:paraId="244C7EF9" w14:textId="77777777">
            <w:pPr>
              <w:widowControl w:val="0"/>
              <w:tabs>
                <w:tab w:val="clear" w:pos="432"/>
              </w:tabs>
              <w:autoSpaceDE w:val="0"/>
              <w:autoSpaceDN w:val="0"/>
              <w:adjustRightInd w:val="0"/>
              <w:spacing w:line="240" w:lineRule="auto"/>
              <w:ind w:firstLine="0"/>
              <w:rPr>
                <w:rFonts w:ascii="Helvetica" w:hAnsi="Helvetica" w:cs="NCLAH N+ Helvetica"/>
                <w:color w:val="221E1F"/>
                <w:sz w:val="16"/>
                <w:szCs w:val="16"/>
              </w:rPr>
            </w:pPr>
            <w:r w:rsidRPr="00AE1ECB">
              <w:rPr>
                <w:rFonts w:ascii="Helvetica" w:hAnsi="Helvetica" w:cs="NCLAH N+ Helvetica"/>
                <w:b/>
                <w:bCs/>
                <w:color w:val="221E1F"/>
                <w:sz w:val="16"/>
                <w:szCs w:val="16"/>
              </w:rPr>
              <w:t xml:space="preserve">Defined Contribution Pension Features </w:t>
            </w:r>
          </w:p>
        </w:tc>
      </w:tr>
      <w:tr w:rsidRPr="00AE1ECB" w:rsidR="008D4C81" w:rsidTr="009F4425" w14:paraId="244C7EFD" w14:textId="77777777">
        <w:trPr>
          <w:trHeight w:val="2177"/>
        </w:trPr>
        <w:tc>
          <w:tcPr>
            <w:tcW w:w="828" w:type="dxa"/>
          </w:tcPr>
          <w:p w:rsidRPr="00AE1ECB" w:rsidR="008D4C81" w:rsidP="0063377C" w:rsidRDefault="008D4C81" w14:paraId="244C7EFB" w14:textId="77777777">
            <w:pPr>
              <w:widowControl w:val="0"/>
              <w:tabs>
                <w:tab w:val="clear" w:pos="432"/>
              </w:tabs>
              <w:autoSpaceDE w:val="0"/>
              <w:autoSpaceDN w:val="0"/>
              <w:adjustRightInd w:val="0"/>
              <w:spacing w:before="60"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 xml:space="preserve">2A </w:t>
            </w:r>
          </w:p>
        </w:tc>
        <w:tc>
          <w:tcPr>
            <w:tcW w:w="4274" w:type="dxa"/>
          </w:tcPr>
          <w:p w:rsidRPr="00AE1ECB" w:rsidR="008D4C81" w:rsidP="0063377C" w:rsidRDefault="00641584" w14:paraId="244C7EFC" w14:textId="77777777">
            <w:pPr>
              <w:widowControl w:val="0"/>
              <w:tabs>
                <w:tab w:val="clear" w:pos="432"/>
              </w:tabs>
              <w:autoSpaceDE w:val="0"/>
              <w:autoSpaceDN w:val="0"/>
              <w:adjustRightInd w:val="0"/>
              <w:spacing w:before="60" w:line="240" w:lineRule="auto"/>
              <w:ind w:firstLine="0"/>
              <w:rPr>
                <w:rFonts w:ascii="Helvetica" w:hAnsi="Helvetica" w:cs="NCLAD L+ Helvetica"/>
                <w:color w:val="221E1F"/>
                <w:sz w:val="16"/>
                <w:szCs w:val="16"/>
              </w:rPr>
            </w:pPr>
            <w:r w:rsidRPr="00641584">
              <w:rPr>
                <w:rFonts w:ascii="Helvetica" w:hAnsi="Helvetica" w:cs="NCLAD L+ Helvetica"/>
                <w:color w:val="221E1F"/>
                <w:sz w:val="16"/>
                <w:szCs w:val="16"/>
              </w:rPr>
              <w:t xml:space="preserve">Use this code if employer contributions in the return year were based on one of the following allocation types: </w:t>
            </w:r>
            <w:r w:rsidRPr="00AE1ECB" w:rsidR="008D4C81">
              <w:rPr>
                <w:rFonts w:ascii="Helvetica" w:hAnsi="Helvetica" w:cs="NCLAD L+ Helvetica"/>
                <w:color w:val="221E1F"/>
                <w:sz w:val="16"/>
                <w:szCs w:val="16"/>
              </w:rPr>
              <w:t xml:space="preserve">Age/service weighted or new comparability or similar plan – Age/service weighted plan: Allocations are based on age, service, or age and service. New comparability or similar plan: Allocations are based on participant classifications and a classification(s) consists entirely or predominantly of highly compensated employees; or the plan provides an additional allocation rate on compensation above a specified threshold, and the threshold or additional rate exceeds the maximum threshold or rate allowed under the permitted disparity rules of Code section 401(l). </w:t>
            </w:r>
          </w:p>
        </w:tc>
      </w:tr>
      <w:tr w:rsidRPr="00AE1ECB" w:rsidR="008D4C81" w:rsidTr="009F4425" w14:paraId="244C7F00" w14:textId="77777777">
        <w:trPr>
          <w:trHeight w:val="320"/>
        </w:trPr>
        <w:tc>
          <w:tcPr>
            <w:tcW w:w="828" w:type="dxa"/>
            <w:vAlign w:val="center"/>
          </w:tcPr>
          <w:p w:rsidRPr="00AE1ECB" w:rsidR="008D4C81" w:rsidP="00D6750B" w:rsidRDefault="008D4C81" w14:paraId="244C7EFE" w14:textId="77777777">
            <w:pPr>
              <w:widowControl w:val="0"/>
              <w:tabs>
                <w:tab w:val="clear" w:pos="432"/>
              </w:tabs>
              <w:autoSpaceDE w:val="0"/>
              <w:autoSpaceDN w:val="0"/>
              <w:adjustRightInd w:val="0"/>
              <w:spacing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 xml:space="preserve">2B </w:t>
            </w:r>
          </w:p>
        </w:tc>
        <w:tc>
          <w:tcPr>
            <w:tcW w:w="4274" w:type="dxa"/>
            <w:vAlign w:val="center"/>
          </w:tcPr>
          <w:p w:rsidRPr="00AE1ECB" w:rsidR="008D4C81" w:rsidP="00D6750B" w:rsidRDefault="008D4C81" w14:paraId="244C7EFF" w14:textId="77777777">
            <w:pPr>
              <w:widowControl w:val="0"/>
              <w:tabs>
                <w:tab w:val="clear" w:pos="432"/>
              </w:tabs>
              <w:autoSpaceDE w:val="0"/>
              <w:autoSpaceDN w:val="0"/>
              <w:adjustRightInd w:val="0"/>
              <w:spacing w:line="240" w:lineRule="auto"/>
              <w:ind w:firstLine="0"/>
              <w:rPr>
                <w:rFonts w:ascii="Helvetica" w:hAnsi="Helvetica" w:cs="NCLAD L+ Helvetica"/>
                <w:color w:val="221E1F"/>
                <w:sz w:val="16"/>
                <w:szCs w:val="16"/>
              </w:rPr>
            </w:pPr>
            <w:r w:rsidRPr="00AE1ECB">
              <w:rPr>
                <w:rFonts w:ascii="Helvetica" w:hAnsi="Helvetica" w:cs="NCLAD L+ Helvetica"/>
                <w:color w:val="221E1F"/>
                <w:sz w:val="16"/>
                <w:szCs w:val="16"/>
              </w:rPr>
              <w:t xml:space="preserve">Target benefit plan. </w:t>
            </w:r>
          </w:p>
        </w:tc>
      </w:tr>
      <w:tr w:rsidRPr="00AE1ECB" w:rsidR="008D4C81" w:rsidTr="009F4425" w14:paraId="244C7F03" w14:textId="77777777">
        <w:trPr>
          <w:trHeight w:val="322"/>
        </w:trPr>
        <w:tc>
          <w:tcPr>
            <w:tcW w:w="828" w:type="dxa"/>
            <w:vAlign w:val="center"/>
          </w:tcPr>
          <w:p w:rsidRPr="00AE1ECB" w:rsidR="008D4C81" w:rsidP="00D6750B" w:rsidRDefault="008D4C81" w14:paraId="244C7F01" w14:textId="77777777">
            <w:pPr>
              <w:widowControl w:val="0"/>
              <w:tabs>
                <w:tab w:val="clear" w:pos="432"/>
              </w:tabs>
              <w:autoSpaceDE w:val="0"/>
              <w:autoSpaceDN w:val="0"/>
              <w:adjustRightInd w:val="0"/>
              <w:spacing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 xml:space="preserve">2C </w:t>
            </w:r>
          </w:p>
        </w:tc>
        <w:tc>
          <w:tcPr>
            <w:tcW w:w="4274" w:type="dxa"/>
            <w:vAlign w:val="center"/>
          </w:tcPr>
          <w:p w:rsidRPr="00AE1ECB" w:rsidR="008D4C81" w:rsidP="00D6750B" w:rsidRDefault="008D4C81" w14:paraId="244C7F02" w14:textId="77777777">
            <w:pPr>
              <w:widowControl w:val="0"/>
              <w:tabs>
                <w:tab w:val="clear" w:pos="432"/>
              </w:tabs>
              <w:autoSpaceDE w:val="0"/>
              <w:autoSpaceDN w:val="0"/>
              <w:adjustRightInd w:val="0"/>
              <w:spacing w:line="240" w:lineRule="auto"/>
              <w:ind w:firstLine="0"/>
              <w:rPr>
                <w:rFonts w:ascii="Helvetica" w:hAnsi="Helvetica" w:cs="NCLAD L+ Helvetica"/>
                <w:color w:val="221E1F"/>
                <w:sz w:val="16"/>
                <w:szCs w:val="16"/>
              </w:rPr>
            </w:pPr>
            <w:r w:rsidRPr="00AE1ECB">
              <w:rPr>
                <w:rFonts w:ascii="Helvetica" w:hAnsi="Helvetica" w:cs="NCLAD L+ Helvetica"/>
                <w:color w:val="221E1F"/>
                <w:sz w:val="16"/>
                <w:szCs w:val="16"/>
              </w:rPr>
              <w:t>Money purchase (other than target benefit)</w:t>
            </w:r>
            <w:r w:rsidR="006744A6">
              <w:rPr>
                <w:rFonts w:ascii="Helvetica" w:hAnsi="Helvetica" w:cs="NCLAD L+ Helvetica"/>
                <w:color w:val="221E1F"/>
                <w:sz w:val="16"/>
                <w:szCs w:val="16"/>
              </w:rPr>
              <w:t xml:space="preserve"> plan</w:t>
            </w:r>
            <w:r w:rsidRPr="00AE1ECB">
              <w:rPr>
                <w:rFonts w:ascii="Helvetica" w:hAnsi="Helvetica" w:cs="NCLAD L+ Helvetica"/>
                <w:color w:val="221E1F"/>
                <w:sz w:val="16"/>
                <w:szCs w:val="16"/>
              </w:rPr>
              <w:t xml:space="preserve">. </w:t>
            </w:r>
          </w:p>
        </w:tc>
      </w:tr>
      <w:tr w:rsidRPr="00AE1ECB" w:rsidR="008D4C81" w:rsidTr="00F9340A" w14:paraId="244C7F06" w14:textId="77777777">
        <w:tblPrEx>
          <w:tblBorders>
            <w:bottom w:val="single" w:color="000000" w:sz="2" w:space="0"/>
          </w:tblBorders>
        </w:tblPrEx>
        <w:trPr>
          <w:trHeight w:val="720"/>
        </w:trPr>
        <w:tc>
          <w:tcPr>
            <w:tcW w:w="828" w:type="dxa"/>
            <w:tcBorders>
              <w:top w:val="nil"/>
            </w:tcBorders>
          </w:tcPr>
          <w:p w:rsidRPr="00AE1ECB" w:rsidR="008D4C81" w:rsidP="0063377C" w:rsidRDefault="008D4C81" w14:paraId="244C7F04" w14:textId="77777777">
            <w:pPr>
              <w:widowControl w:val="0"/>
              <w:tabs>
                <w:tab w:val="clear" w:pos="432"/>
              </w:tabs>
              <w:autoSpaceDE w:val="0"/>
              <w:autoSpaceDN w:val="0"/>
              <w:adjustRightInd w:val="0"/>
              <w:spacing w:before="60"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 xml:space="preserve">2D </w:t>
            </w:r>
          </w:p>
        </w:tc>
        <w:tc>
          <w:tcPr>
            <w:tcW w:w="4274" w:type="dxa"/>
            <w:tcBorders>
              <w:top w:val="nil"/>
            </w:tcBorders>
          </w:tcPr>
          <w:p w:rsidRPr="00AE1ECB" w:rsidR="008D4C81" w:rsidP="0063377C" w:rsidRDefault="008D4C81" w14:paraId="244C7F05" w14:textId="77777777">
            <w:pPr>
              <w:widowControl w:val="0"/>
              <w:tabs>
                <w:tab w:val="clear" w:pos="432"/>
              </w:tabs>
              <w:autoSpaceDE w:val="0"/>
              <w:autoSpaceDN w:val="0"/>
              <w:adjustRightInd w:val="0"/>
              <w:spacing w:before="60" w:line="240" w:lineRule="auto"/>
              <w:ind w:firstLine="0"/>
              <w:rPr>
                <w:rFonts w:ascii="Helvetica" w:hAnsi="Helvetica" w:cs="NCLAD L+ Helvetica"/>
                <w:color w:val="221E1F"/>
                <w:sz w:val="16"/>
                <w:szCs w:val="16"/>
              </w:rPr>
            </w:pPr>
            <w:r w:rsidRPr="00AE1ECB">
              <w:rPr>
                <w:rFonts w:ascii="Helvetica" w:hAnsi="Helvetica" w:cs="NCLAD L+ Helvetica"/>
                <w:color w:val="221E1F"/>
                <w:sz w:val="16"/>
                <w:szCs w:val="16"/>
              </w:rPr>
              <w:t xml:space="preserve">Offset plan – Plan benefits are subject to offset for retirement benefits provided in another plan or arrangement of the employer. </w:t>
            </w:r>
          </w:p>
        </w:tc>
      </w:tr>
      <w:tr w:rsidRPr="00AE1ECB" w:rsidR="008D4C81" w:rsidTr="000E7EF7" w14:paraId="244C7F09" w14:textId="77777777">
        <w:tblPrEx>
          <w:tblBorders>
            <w:bottom w:val="single" w:color="000000" w:sz="2" w:space="0"/>
          </w:tblBorders>
        </w:tblPrEx>
        <w:trPr>
          <w:trHeight w:val="320"/>
        </w:trPr>
        <w:tc>
          <w:tcPr>
            <w:tcW w:w="828" w:type="dxa"/>
            <w:tcBorders>
              <w:bottom w:val="nil"/>
            </w:tcBorders>
            <w:vAlign w:val="center"/>
          </w:tcPr>
          <w:p w:rsidRPr="00AE1ECB" w:rsidR="008D4C81" w:rsidP="00D6750B" w:rsidRDefault="008D4C81" w14:paraId="244C7F07" w14:textId="77777777">
            <w:pPr>
              <w:widowControl w:val="0"/>
              <w:tabs>
                <w:tab w:val="clear" w:pos="432"/>
              </w:tabs>
              <w:autoSpaceDE w:val="0"/>
              <w:autoSpaceDN w:val="0"/>
              <w:adjustRightInd w:val="0"/>
              <w:spacing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 xml:space="preserve">2E </w:t>
            </w:r>
          </w:p>
        </w:tc>
        <w:tc>
          <w:tcPr>
            <w:tcW w:w="4274" w:type="dxa"/>
            <w:tcBorders>
              <w:bottom w:val="nil"/>
            </w:tcBorders>
            <w:vAlign w:val="center"/>
          </w:tcPr>
          <w:p w:rsidRPr="00AE1ECB" w:rsidR="008D4C81" w:rsidP="00D6750B" w:rsidRDefault="008D4C81" w14:paraId="244C7F08" w14:textId="77777777">
            <w:pPr>
              <w:widowControl w:val="0"/>
              <w:tabs>
                <w:tab w:val="clear" w:pos="432"/>
              </w:tabs>
              <w:autoSpaceDE w:val="0"/>
              <w:autoSpaceDN w:val="0"/>
              <w:adjustRightInd w:val="0"/>
              <w:spacing w:line="240" w:lineRule="auto"/>
              <w:ind w:firstLine="0"/>
              <w:rPr>
                <w:rFonts w:ascii="Helvetica" w:hAnsi="Helvetica" w:cs="NCLAD L+ Helvetica"/>
                <w:color w:val="221E1F"/>
                <w:sz w:val="16"/>
                <w:szCs w:val="16"/>
              </w:rPr>
            </w:pPr>
            <w:r w:rsidRPr="00AE1ECB">
              <w:rPr>
                <w:rFonts w:ascii="Helvetica" w:hAnsi="Helvetica" w:cs="NCLAD L+ Helvetica"/>
                <w:color w:val="221E1F"/>
                <w:sz w:val="16"/>
                <w:szCs w:val="16"/>
              </w:rPr>
              <w:t>Profit-sharing</w:t>
            </w:r>
            <w:r w:rsidR="006744A6">
              <w:rPr>
                <w:rFonts w:ascii="Helvetica" w:hAnsi="Helvetica" w:cs="NCLAD L+ Helvetica"/>
                <w:color w:val="221E1F"/>
                <w:sz w:val="16"/>
                <w:szCs w:val="16"/>
              </w:rPr>
              <w:t xml:space="preserve"> plan</w:t>
            </w:r>
            <w:r w:rsidRPr="00AE1ECB">
              <w:rPr>
                <w:rFonts w:ascii="Helvetica" w:hAnsi="Helvetica" w:cs="NCLAD L+ Helvetica"/>
                <w:color w:val="221E1F"/>
                <w:sz w:val="16"/>
                <w:szCs w:val="16"/>
              </w:rPr>
              <w:t xml:space="preserve">. </w:t>
            </w:r>
          </w:p>
        </w:tc>
      </w:tr>
      <w:tr w:rsidRPr="00AE1ECB" w:rsidR="008D4C81" w:rsidTr="000E7EF7" w14:paraId="244C7F0C" w14:textId="77777777">
        <w:tblPrEx>
          <w:tblBorders>
            <w:bottom w:val="single" w:color="000000" w:sz="2" w:space="0"/>
          </w:tblBorders>
        </w:tblPrEx>
        <w:trPr>
          <w:trHeight w:val="557"/>
        </w:trPr>
        <w:tc>
          <w:tcPr>
            <w:tcW w:w="828" w:type="dxa"/>
            <w:tcBorders>
              <w:top w:val="nil"/>
              <w:bottom w:val="single" w:color="000000" w:sz="4" w:space="0"/>
            </w:tcBorders>
          </w:tcPr>
          <w:p w:rsidRPr="00AE1ECB" w:rsidR="008D4C81" w:rsidP="0063377C" w:rsidRDefault="008D4C81" w14:paraId="244C7F0A" w14:textId="77777777">
            <w:pPr>
              <w:widowControl w:val="0"/>
              <w:tabs>
                <w:tab w:val="clear" w:pos="432"/>
              </w:tabs>
              <w:autoSpaceDE w:val="0"/>
              <w:autoSpaceDN w:val="0"/>
              <w:adjustRightInd w:val="0"/>
              <w:spacing w:before="60"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 xml:space="preserve">2F </w:t>
            </w:r>
          </w:p>
        </w:tc>
        <w:tc>
          <w:tcPr>
            <w:tcW w:w="4274" w:type="dxa"/>
            <w:tcBorders>
              <w:top w:val="nil"/>
              <w:bottom w:val="single" w:color="000000" w:sz="4" w:space="0"/>
            </w:tcBorders>
          </w:tcPr>
          <w:p w:rsidRPr="00AE1ECB" w:rsidR="008D4C81" w:rsidP="0063377C" w:rsidRDefault="008D4C81" w14:paraId="244C7F0B" w14:textId="77777777">
            <w:pPr>
              <w:widowControl w:val="0"/>
              <w:tabs>
                <w:tab w:val="clear" w:pos="432"/>
              </w:tabs>
              <w:autoSpaceDE w:val="0"/>
              <w:autoSpaceDN w:val="0"/>
              <w:adjustRightInd w:val="0"/>
              <w:spacing w:before="60" w:line="240" w:lineRule="auto"/>
              <w:ind w:firstLine="0"/>
              <w:rPr>
                <w:rFonts w:ascii="Helvetica" w:hAnsi="Helvetica" w:cs="NCLAD L+ Helvetica"/>
                <w:color w:val="221E1F"/>
                <w:sz w:val="16"/>
                <w:szCs w:val="16"/>
              </w:rPr>
            </w:pPr>
            <w:r w:rsidRPr="00AE1ECB">
              <w:rPr>
                <w:rFonts w:ascii="Helvetica" w:hAnsi="Helvetica" w:cs="NCLAD L+ Helvetica"/>
                <w:color w:val="221E1F"/>
                <w:sz w:val="16"/>
                <w:szCs w:val="16"/>
              </w:rPr>
              <w:t xml:space="preserve">ERISA section 404(c) plan – This plan, or any part of it, is intended to meet the conditions of 29 CFR 2550.404c-1. </w:t>
            </w:r>
          </w:p>
        </w:tc>
      </w:tr>
      <w:tr w:rsidRPr="00AE1ECB" w:rsidR="008D4C81" w:rsidTr="000E7EF7" w14:paraId="244C7F0F" w14:textId="77777777">
        <w:tblPrEx>
          <w:tblBorders>
            <w:bottom w:val="single" w:color="000000" w:sz="2" w:space="0"/>
          </w:tblBorders>
        </w:tblPrEx>
        <w:trPr>
          <w:trHeight w:val="809"/>
        </w:trPr>
        <w:tc>
          <w:tcPr>
            <w:tcW w:w="828" w:type="dxa"/>
            <w:tcBorders>
              <w:top w:val="single" w:color="000000" w:sz="4" w:space="0"/>
            </w:tcBorders>
          </w:tcPr>
          <w:p w:rsidRPr="00AE1ECB" w:rsidR="008D4C81" w:rsidP="0063377C" w:rsidRDefault="008D4C81" w14:paraId="244C7F0D" w14:textId="77777777">
            <w:pPr>
              <w:widowControl w:val="0"/>
              <w:tabs>
                <w:tab w:val="clear" w:pos="432"/>
              </w:tabs>
              <w:autoSpaceDE w:val="0"/>
              <w:autoSpaceDN w:val="0"/>
              <w:adjustRightInd w:val="0"/>
              <w:spacing w:before="60"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 xml:space="preserve">2G </w:t>
            </w:r>
          </w:p>
        </w:tc>
        <w:tc>
          <w:tcPr>
            <w:tcW w:w="4274" w:type="dxa"/>
            <w:tcBorders>
              <w:top w:val="single" w:color="000000" w:sz="4" w:space="0"/>
            </w:tcBorders>
          </w:tcPr>
          <w:p w:rsidRPr="00AE1ECB" w:rsidR="008D4C81" w:rsidP="0063377C" w:rsidRDefault="008D4C81" w14:paraId="244C7F0E" w14:textId="77777777">
            <w:pPr>
              <w:widowControl w:val="0"/>
              <w:tabs>
                <w:tab w:val="clear" w:pos="432"/>
              </w:tabs>
              <w:autoSpaceDE w:val="0"/>
              <w:autoSpaceDN w:val="0"/>
              <w:adjustRightInd w:val="0"/>
              <w:spacing w:before="60" w:line="240" w:lineRule="auto"/>
              <w:ind w:firstLine="0"/>
              <w:rPr>
                <w:rFonts w:ascii="Helvetica" w:hAnsi="Helvetica" w:cs="NCLAD L+ Helvetica"/>
                <w:color w:val="221E1F"/>
                <w:sz w:val="16"/>
                <w:szCs w:val="16"/>
              </w:rPr>
            </w:pPr>
            <w:r w:rsidRPr="00AE1ECB">
              <w:rPr>
                <w:rFonts w:ascii="Helvetica" w:hAnsi="Helvetica" w:cs="NCLAD L+ Helvetica"/>
                <w:color w:val="221E1F"/>
                <w:sz w:val="16"/>
                <w:szCs w:val="16"/>
              </w:rPr>
              <w:t xml:space="preserve">Total participant-directed account plan – Participants </w:t>
            </w:r>
            <w:proofErr w:type="gramStart"/>
            <w:r w:rsidRPr="00AE1ECB">
              <w:rPr>
                <w:rFonts w:ascii="Helvetica" w:hAnsi="Helvetica" w:cs="NCLAD L+ Helvetica"/>
                <w:color w:val="221E1F"/>
                <w:sz w:val="16"/>
                <w:szCs w:val="16"/>
              </w:rPr>
              <w:t>have the opportunity to</w:t>
            </w:r>
            <w:proofErr w:type="gramEnd"/>
            <w:r w:rsidRPr="00AE1ECB">
              <w:rPr>
                <w:rFonts w:ascii="Helvetica" w:hAnsi="Helvetica" w:cs="NCLAD L+ Helvetica"/>
                <w:color w:val="221E1F"/>
                <w:sz w:val="16"/>
                <w:szCs w:val="16"/>
              </w:rPr>
              <w:t xml:space="preserve"> direct the investment of all the assets allocated to their individual accounts, regardless of whether 29 CFR 2550.404c-1 is intended to be met. </w:t>
            </w:r>
          </w:p>
        </w:tc>
      </w:tr>
      <w:tr w:rsidRPr="00AE1ECB" w:rsidR="008D4C81" w:rsidTr="00F9340A" w14:paraId="244C7F12" w14:textId="77777777">
        <w:tblPrEx>
          <w:tblBorders>
            <w:bottom w:val="single" w:color="000000" w:sz="2" w:space="0"/>
          </w:tblBorders>
        </w:tblPrEx>
        <w:trPr>
          <w:trHeight w:val="980"/>
        </w:trPr>
        <w:tc>
          <w:tcPr>
            <w:tcW w:w="828" w:type="dxa"/>
          </w:tcPr>
          <w:p w:rsidRPr="00AE1ECB" w:rsidR="008D4C81" w:rsidP="0063377C" w:rsidRDefault="008D4C81" w14:paraId="244C7F10" w14:textId="77777777">
            <w:pPr>
              <w:widowControl w:val="0"/>
              <w:tabs>
                <w:tab w:val="clear" w:pos="432"/>
              </w:tabs>
              <w:autoSpaceDE w:val="0"/>
              <w:autoSpaceDN w:val="0"/>
              <w:adjustRightInd w:val="0"/>
              <w:spacing w:before="60"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 xml:space="preserve">2H </w:t>
            </w:r>
          </w:p>
        </w:tc>
        <w:tc>
          <w:tcPr>
            <w:tcW w:w="4274" w:type="dxa"/>
          </w:tcPr>
          <w:p w:rsidRPr="00AE1ECB" w:rsidR="008D4C81" w:rsidP="0063377C" w:rsidRDefault="008D4C81" w14:paraId="244C7F11" w14:textId="77777777">
            <w:pPr>
              <w:widowControl w:val="0"/>
              <w:tabs>
                <w:tab w:val="clear" w:pos="432"/>
              </w:tabs>
              <w:autoSpaceDE w:val="0"/>
              <w:autoSpaceDN w:val="0"/>
              <w:adjustRightInd w:val="0"/>
              <w:spacing w:before="60" w:line="240" w:lineRule="auto"/>
              <w:ind w:firstLine="0"/>
              <w:rPr>
                <w:rFonts w:ascii="Helvetica" w:hAnsi="Helvetica" w:cs="NCLAD L+ Helvetica"/>
                <w:color w:val="221E1F"/>
                <w:sz w:val="16"/>
                <w:szCs w:val="16"/>
              </w:rPr>
            </w:pPr>
            <w:r w:rsidRPr="00AE1ECB">
              <w:rPr>
                <w:rFonts w:ascii="Helvetica" w:hAnsi="Helvetica" w:cs="NCLAD L+ Helvetica"/>
                <w:color w:val="221E1F"/>
                <w:sz w:val="16"/>
                <w:szCs w:val="16"/>
              </w:rPr>
              <w:t xml:space="preserve">Partial participant-directed account plan – Participants </w:t>
            </w:r>
            <w:proofErr w:type="gramStart"/>
            <w:r w:rsidRPr="00AE1ECB">
              <w:rPr>
                <w:rFonts w:ascii="Helvetica" w:hAnsi="Helvetica" w:cs="NCLAD L+ Helvetica"/>
                <w:color w:val="221E1F"/>
                <w:sz w:val="16"/>
                <w:szCs w:val="16"/>
              </w:rPr>
              <w:t>have the opportunity to</w:t>
            </w:r>
            <w:proofErr w:type="gramEnd"/>
            <w:r w:rsidRPr="00AE1ECB">
              <w:rPr>
                <w:rFonts w:ascii="Helvetica" w:hAnsi="Helvetica" w:cs="NCLAD L+ Helvetica"/>
                <w:color w:val="221E1F"/>
                <w:sz w:val="16"/>
                <w:szCs w:val="16"/>
              </w:rPr>
              <w:t xml:space="preserve"> direct the investment of a portion of the assets allocated to their individual accounts, regardless of whether 29 CFR 2550.404c-1 is intended to be met. </w:t>
            </w:r>
          </w:p>
        </w:tc>
      </w:tr>
      <w:tr w:rsidRPr="00AE1ECB" w:rsidR="008D4C81" w:rsidTr="00C87AA9" w14:paraId="244C7F15" w14:textId="77777777">
        <w:tblPrEx>
          <w:tblBorders>
            <w:bottom w:val="single" w:color="000000" w:sz="2" w:space="0"/>
          </w:tblBorders>
        </w:tblPrEx>
        <w:trPr>
          <w:trHeight w:val="296"/>
        </w:trPr>
        <w:tc>
          <w:tcPr>
            <w:tcW w:w="828" w:type="dxa"/>
          </w:tcPr>
          <w:p w:rsidRPr="00AE1ECB" w:rsidR="008D4C81" w:rsidP="0063377C" w:rsidRDefault="008D4C81" w14:paraId="244C7F13" w14:textId="77777777">
            <w:pPr>
              <w:widowControl w:val="0"/>
              <w:tabs>
                <w:tab w:val="clear" w:pos="432"/>
              </w:tabs>
              <w:autoSpaceDE w:val="0"/>
              <w:autoSpaceDN w:val="0"/>
              <w:adjustRightInd w:val="0"/>
              <w:spacing w:before="60"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2I</w:t>
            </w:r>
          </w:p>
        </w:tc>
        <w:tc>
          <w:tcPr>
            <w:tcW w:w="4274" w:type="dxa"/>
          </w:tcPr>
          <w:p w:rsidRPr="00AE1ECB" w:rsidR="008D4C81" w:rsidP="0063377C" w:rsidRDefault="008D4C81" w14:paraId="244C7F14" w14:textId="77777777">
            <w:pPr>
              <w:widowControl w:val="0"/>
              <w:tabs>
                <w:tab w:val="clear" w:pos="432"/>
              </w:tabs>
              <w:autoSpaceDE w:val="0"/>
              <w:autoSpaceDN w:val="0"/>
              <w:adjustRightInd w:val="0"/>
              <w:spacing w:before="60" w:line="240" w:lineRule="auto"/>
              <w:ind w:firstLine="0"/>
              <w:rPr>
                <w:rFonts w:ascii="Helvetica" w:hAnsi="Helvetica" w:cs="NCLAD L+ Helvetica"/>
                <w:color w:val="221E1F"/>
                <w:sz w:val="16"/>
                <w:szCs w:val="16"/>
              </w:rPr>
            </w:pPr>
            <w:r w:rsidRPr="00AE1ECB">
              <w:rPr>
                <w:rFonts w:ascii="Helvetica" w:hAnsi="Helvetica" w:cs="NCLAD L+ Helvetica"/>
                <w:color w:val="221E1F"/>
                <w:sz w:val="16"/>
                <w:szCs w:val="16"/>
              </w:rPr>
              <w:t>Stock bonus.</w:t>
            </w:r>
          </w:p>
        </w:tc>
      </w:tr>
      <w:tr w:rsidRPr="00AE1ECB" w:rsidR="008D4C81" w:rsidTr="00F9340A" w14:paraId="244C7F18" w14:textId="77777777">
        <w:tblPrEx>
          <w:tblBorders>
            <w:bottom w:val="single" w:color="000000" w:sz="2" w:space="0"/>
          </w:tblBorders>
        </w:tblPrEx>
        <w:trPr>
          <w:trHeight w:val="980"/>
        </w:trPr>
        <w:tc>
          <w:tcPr>
            <w:tcW w:w="828" w:type="dxa"/>
          </w:tcPr>
          <w:p w:rsidRPr="00AE1ECB" w:rsidR="008D4C81" w:rsidP="0063377C" w:rsidRDefault="008D4C81" w14:paraId="244C7F16" w14:textId="77777777">
            <w:pPr>
              <w:widowControl w:val="0"/>
              <w:tabs>
                <w:tab w:val="clear" w:pos="432"/>
              </w:tabs>
              <w:autoSpaceDE w:val="0"/>
              <w:autoSpaceDN w:val="0"/>
              <w:adjustRightInd w:val="0"/>
              <w:spacing w:before="60"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 xml:space="preserve">2J </w:t>
            </w:r>
          </w:p>
        </w:tc>
        <w:tc>
          <w:tcPr>
            <w:tcW w:w="4274" w:type="dxa"/>
          </w:tcPr>
          <w:p w:rsidRPr="00AE1ECB" w:rsidR="008D4C81" w:rsidP="0063377C" w:rsidRDefault="008D4C81" w14:paraId="244C7F17" w14:textId="77777777">
            <w:pPr>
              <w:widowControl w:val="0"/>
              <w:tabs>
                <w:tab w:val="clear" w:pos="432"/>
              </w:tabs>
              <w:autoSpaceDE w:val="0"/>
              <w:autoSpaceDN w:val="0"/>
              <w:adjustRightInd w:val="0"/>
              <w:spacing w:before="60" w:line="240" w:lineRule="auto"/>
              <w:ind w:firstLine="0"/>
              <w:rPr>
                <w:rFonts w:ascii="Helvetica" w:hAnsi="Helvetica" w:cs="NCLAD L+ Helvetica"/>
                <w:color w:val="221E1F"/>
                <w:sz w:val="16"/>
                <w:szCs w:val="16"/>
              </w:rPr>
            </w:pPr>
            <w:r w:rsidRPr="00AE1ECB">
              <w:rPr>
                <w:rFonts w:ascii="Helvetica" w:hAnsi="Helvetica" w:cs="NCLAD L+ Helvetica"/>
                <w:color w:val="221E1F"/>
                <w:sz w:val="16"/>
                <w:szCs w:val="16"/>
              </w:rPr>
              <w:t xml:space="preserve">Code section 401(k) feature – A cash or deferred arrangement described in Code section 401(k) that is part of a qualified defined contribution plan that provides for an election by employees to defer part of their compensation or receive these amounts in cash. </w:t>
            </w:r>
          </w:p>
        </w:tc>
      </w:tr>
      <w:tr w:rsidRPr="00AE1ECB" w:rsidR="008D4C81" w:rsidTr="00F9340A" w14:paraId="244C7F1B" w14:textId="77777777">
        <w:tblPrEx>
          <w:tblBorders>
            <w:bottom w:val="single" w:color="000000" w:sz="2" w:space="0"/>
          </w:tblBorders>
        </w:tblPrEx>
        <w:trPr>
          <w:trHeight w:val="1295"/>
        </w:trPr>
        <w:tc>
          <w:tcPr>
            <w:tcW w:w="828" w:type="dxa"/>
          </w:tcPr>
          <w:p w:rsidRPr="00AE1ECB" w:rsidR="008D4C81" w:rsidP="0063377C" w:rsidRDefault="008D4C81" w14:paraId="244C7F19" w14:textId="77777777">
            <w:pPr>
              <w:widowControl w:val="0"/>
              <w:tabs>
                <w:tab w:val="clear" w:pos="432"/>
              </w:tabs>
              <w:autoSpaceDE w:val="0"/>
              <w:autoSpaceDN w:val="0"/>
              <w:adjustRightInd w:val="0"/>
              <w:spacing w:before="60"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 xml:space="preserve">2K </w:t>
            </w:r>
          </w:p>
        </w:tc>
        <w:tc>
          <w:tcPr>
            <w:tcW w:w="4274" w:type="dxa"/>
          </w:tcPr>
          <w:p w:rsidRPr="00AE1ECB" w:rsidR="008D4C81" w:rsidP="00EC7AB4" w:rsidRDefault="008D4C81" w14:paraId="244C7F1A" w14:textId="7AE5E6F9">
            <w:pPr>
              <w:widowControl w:val="0"/>
              <w:tabs>
                <w:tab w:val="clear" w:pos="432"/>
              </w:tabs>
              <w:autoSpaceDE w:val="0"/>
              <w:autoSpaceDN w:val="0"/>
              <w:adjustRightInd w:val="0"/>
              <w:spacing w:before="60" w:line="240" w:lineRule="auto"/>
              <w:ind w:firstLine="0"/>
              <w:rPr>
                <w:rFonts w:ascii="Helvetica" w:hAnsi="Helvetica" w:cs="NCLAD L+ Helvetica"/>
                <w:color w:val="221E1F"/>
                <w:sz w:val="16"/>
                <w:szCs w:val="16"/>
              </w:rPr>
            </w:pPr>
            <w:r w:rsidRPr="00AE1ECB">
              <w:rPr>
                <w:rFonts w:ascii="Helvetica" w:hAnsi="Helvetica" w:cs="NCLAD L+ Helvetica"/>
                <w:color w:val="221E1F"/>
                <w:sz w:val="16"/>
                <w:szCs w:val="16"/>
              </w:rPr>
              <w:t xml:space="preserve">Code section 401(m) arrangement – Employee contributions are allocated to separate accounts under the plan or employer contributions are based, in whole or in part, on employee deferrals or contributions to the plan. Not applicable if plan is </w:t>
            </w:r>
            <w:r w:rsidR="006744A6">
              <w:rPr>
                <w:rFonts w:ascii="Helvetica" w:hAnsi="Helvetica" w:cs="NCLAD L+ Helvetica"/>
                <w:color w:val="221E1F"/>
                <w:sz w:val="16"/>
                <w:szCs w:val="16"/>
              </w:rPr>
              <w:t xml:space="preserve">a Code section </w:t>
            </w:r>
            <w:r w:rsidRPr="00AE1ECB">
              <w:rPr>
                <w:rFonts w:ascii="Helvetica" w:hAnsi="Helvetica" w:cs="NCLAD L+ Helvetica"/>
                <w:color w:val="221E1F"/>
                <w:sz w:val="16"/>
                <w:szCs w:val="16"/>
              </w:rPr>
              <w:t xml:space="preserve">401(k) </w:t>
            </w:r>
            <w:r w:rsidR="006744A6">
              <w:rPr>
                <w:rFonts w:ascii="Helvetica" w:hAnsi="Helvetica" w:cs="NCLAD L+ Helvetica"/>
                <w:color w:val="221E1F"/>
                <w:sz w:val="16"/>
                <w:szCs w:val="16"/>
              </w:rPr>
              <w:t xml:space="preserve">plan </w:t>
            </w:r>
            <w:r w:rsidRPr="00AE1ECB">
              <w:rPr>
                <w:rFonts w:ascii="Helvetica" w:hAnsi="Helvetica" w:cs="NCLAD L+ Helvetica"/>
                <w:color w:val="221E1F"/>
                <w:sz w:val="16"/>
                <w:szCs w:val="16"/>
              </w:rPr>
              <w:t xml:space="preserve">with only QNECs and/or QMACs. </w:t>
            </w:r>
            <w:proofErr w:type="gramStart"/>
            <w:r w:rsidRPr="00AE1ECB">
              <w:rPr>
                <w:rFonts w:ascii="Helvetica" w:hAnsi="Helvetica" w:cs="NCLAD L+ Helvetica"/>
                <w:color w:val="221E1F"/>
                <w:sz w:val="16"/>
                <w:szCs w:val="16"/>
              </w:rPr>
              <w:t>Also</w:t>
            </w:r>
            <w:proofErr w:type="gramEnd"/>
            <w:r w:rsidRPr="00AE1ECB">
              <w:rPr>
                <w:rFonts w:ascii="Helvetica" w:hAnsi="Helvetica" w:cs="NCLAD L+ Helvetica"/>
                <w:color w:val="221E1F"/>
                <w:sz w:val="16"/>
                <w:szCs w:val="16"/>
              </w:rPr>
              <w:t xml:space="preserve"> not applicable if </w:t>
            </w:r>
            <w:r w:rsidR="006744A6">
              <w:rPr>
                <w:rFonts w:ascii="Helvetica" w:hAnsi="Helvetica" w:cs="NCLAD L+ Helvetica"/>
                <w:color w:val="221E1F"/>
                <w:sz w:val="16"/>
                <w:szCs w:val="16"/>
              </w:rPr>
              <w:t xml:space="preserve">plan is a </w:t>
            </w:r>
            <w:r w:rsidRPr="00AE1ECB">
              <w:rPr>
                <w:rFonts w:ascii="Helvetica" w:hAnsi="Helvetica" w:cs="NCLAD L+ Helvetica"/>
                <w:color w:val="221E1F"/>
                <w:sz w:val="16"/>
                <w:szCs w:val="16"/>
              </w:rPr>
              <w:t xml:space="preserve">Code section 403(b)(1), 403(b)(7), or 408 arrangement/accounts annuities. </w:t>
            </w:r>
          </w:p>
        </w:tc>
      </w:tr>
      <w:tr w:rsidRPr="00AE1ECB" w:rsidR="008D4C81" w:rsidTr="00F9340A" w14:paraId="244C7F1E" w14:textId="77777777">
        <w:tblPrEx>
          <w:tblBorders>
            <w:bottom w:val="single" w:color="000000" w:sz="2" w:space="0"/>
          </w:tblBorders>
        </w:tblPrEx>
        <w:trPr>
          <w:trHeight w:val="320"/>
        </w:trPr>
        <w:tc>
          <w:tcPr>
            <w:tcW w:w="828" w:type="dxa"/>
            <w:vAlign w:val="center"/>
          </w:tcPr>
          <w:p w:rsidRPr="00AE1ECB" w:rsidR="008D4C81" w:rsidP="00D6750B" w:rsidRDefault="008D4C81" w14:paraId="244C7F1C" w14:textId="77777777">
            <w:pPr>
              <w:widowControl w:val="0"/>
              <w:tabs>
                <w:tab w:val="clear" w:pos="432"/>
              </w:tabs>
              <w:autoSpaceDE w:val="0"/>
              <w:autoSpaceDN w:val="0"/>
              <w:adjustRightInd w:val="0"/>
              <w:spacing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 xml:space="preserve">2L </w:t>
            </w:r>
          </w:p>
        </w:tc>
        <w:tc>
          <w:tcPr>
            <w:tcW w:w="4274" w:type="dxa"/>
            <w:vAlign w:val="center"/>
          </w:tcPr>
          <w:p w:rsidRPr="00AE1ECB" w:rsidR="008D4C81" w:rsidP="00D6750B" w:rsidRDefault="00E45CFC" w14:paraId="244C7F1D" w14:textId="77777777">
            <w:pPr>
              <w:widowControl w:val="0"/>
              <w:tabs>
                <w:tab w:val="clear" w:pos="432"/>
              </w:tabs>
              <w:autoSpaceDE w:val="0"/>
              <w:autoSpaceDN w:val="0"/>
              <w:adjustRightInd w:val="0"/>
              <w:spacing w:line="240" w:lineRule="auto"/>
              <w:ind w:firstLine="0"/>
              <w:rPr>
                <w:rFonts w:ascii="Helvetica" w:hAnsi="Helvetica" w:cs="NCLAD L+ Helvetica"/>
                <w:color w:val="221E1F"/>
                <w:sz w:val="16"/>
                <w:szCs w:val="16"/>
              </w:rPr>
            </w:pPr>
            <w:r w:rsidRPr="00AE1ECB">
              <w:rPr>
                <w:rFonts w:ascii="Helvetica" w:hAnsi="Helvetica" w:cs="NCLAD L+ Helvetica"/>
                <w:color w:val="221E1F"/>
                <w:sz w:val="16"/>
                <w:szCs w:val="16"/>
              </w:rPr>
              <w:t>An annuity contract purchased by Code section 501(c)(3) organization or public school as described in Code section 403(b)(1) arrangement.”</w:t>
            </w:r>
          </w:p>
        </w:tc>
      </w:tr>
      <w:tr w:rsidRPr="00AE1ECB" w:rsidR="008D4C81" w:rsidTr="00F9340A" w14:paraId="244C7F21" w14:textId="77777777">
        <w:tblPrEx>
          <w:tblBorders>
            <w:bottom w:val="single" w:color="000000" w:sz="2" w:space="0"/>
          </w:tblBorders>
        </w:tblPrEx>
        <w:trPr>
          <w:trHeight w:val="322"/>
        </w:trPr>
        <w:tc>
          <w:tcPr>
            <w:tcW w:w="828" w:type="dxa"/>
            <w:vAlign w:val="center"/>
          </w:tcPr>
          <w:p w:rsidRPr="00AE1ECB" w:rsidR="008D4C81" w:rsidP="00D6750B" w:rsidRDefault="008D4C81" w14:paraId="244C7F1F" w14:textId="77777777">
            <w:pPr>
              <w:widowControl w:val="0"/>
              <w:tabs>
                <w:tab w:val="clear" w:pos="432"/>
              </w:tabs>
              <w:autoSpaceDE w:val="0"/>
              <w:autoSpaceDN w:val="0"/>
              <w:adjustRightInd w:val="0"/>
              <w:spacing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 xml:space="preserve">2M </w:t>
            </w:r>
          </w:p>
        </w:tc>
        <w:tc>
          <w:tcPr>
            <w:tcW w:w="4274" w:type="dxa"/>
            <w:vAlign w:val="center"/>
          </w:tcPr>
          <w:p w:rsidRPr="00AE1ECB" w:rsidR="008D4C81" w:rsidP="00D6750B" w:rsidRDefault="00210C61" w14:paraId="244C7F20" w14:textId="77777777">
            <w:pPr>
              <w:widowControl w:val="0"/>
              <w:tabs>
                <w:tab w:val="clear" w:pos="432"/>
              </w:tabs>
              <w:autoSpaceDE w:val="0"/>
              <w:autoSpaceDN w:val="0"/>
              <w:adjustRightInd w:val="0"/>
              <w:spacing w:line="240" w:lineRule="auto"/>
              <w:ind w:firstLine="0"/>
              <w:rPr>
                <w:rFonts w:ascii="Helvetica" w:hAnsi="Helvetica" w:cs="NCLAD L+ Helvetica"/>
                <w:color w:val="221E1F"/>
                <w:sz w:val="16"/>
                <w:szCs w:val="16"/>
              </w:rPr>
            </w:pPr>
            <w:r w:rsidRPr="00AE1ECB">
              <w:rPr>
                <w:rFonts w:ascii="Helvetica" w:hAnsi="Helvetica" w:cs="NCLAD L+ Helvetica"/>
                <w:color w:val="221E1F"/>
                <w:sz w:val="16"/>
                <w:szCs w:val="16"/>
              </w:rPr>
              <w:t>Custodial accounts for regulated investment company stock as described in Code section 403(b)(7).</w:t>
            </w:r>
          </w:p>
        </w:tc>
      </w:tr>
      <w:tr w:rsidRPr="00AE1ECB" w:rsidR="008D4C81" w:rsidTr="00F9340A" w14:paraId="244C7F24" w14:textId="77777777">
        <w:tblPrEx>
          <w:tblBorders>
            <w:bottom w:val="single" w:color="000000" w:sz="2" w:space="0"/>
          </w:tblBorders>
        </w:tblPrEx>
        <w:trPr>
          <w:trHeight w:val="320"/>
        </w:trPr>
        <w:tc>
          <w:tcPr>
            <w:tcW w:w="828" w:type="dxa"/>
            <w:vAlign w:val="center"/>
          </w:tcPr>
          <w:p w:rsidRPr="00AE1ECB" w:rsidR="008D4C81" w:rsidP="00D6750B" w:rsidRDefault="008D4C81" w14:paraId="244C7F22" w14:textId="77777777">
            <w:pPr>
              <w:widowControl w:val="0"/>
              <w:tabs>
                <w:tab w:val="clear" w:pos="432"/>
              </w:tabs>
              <w:autoSpaceDE w:val="0"/>
              <w:autoSpaceDN w:val="0"/>
              <w:adjustRightInd w:val="0"/>
              <w:spacing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 xml:space="preserve">2N </w:t>
            </w:r>
          </w:p>
        </w:tc>
        <w:tc>
          <w:tcPr>
            <w:tcW w:w="4274" w:type="dxa"/>
            <w:vAlign w:val="center"/>
          </w:tcPr>
          <w:p w:rsidRPr="00AE1ECB" w:rsidR="008D4C81" w:rsidP="00D6750B" w:rsidRDefault="008D4C81" w14:paraId="244C7F23" w14:textId="77777777">
            <w:pPr>
              <w:widowControl w:val="0"/>
              <w:tabs>
                <w:tab w:val="clear" w:pos="432"/>
              </w:tabs>
              <w:autoSpaceDE w:val="0"/>
              <w:autoSpaceDN w:val="0"/>
              <w:adjustRightInd w:val="0"/>
              <w:spacing w:line="240" w:lineRule="auto"/>
              <w:ind w:firstLine="0"/>
              <w:rPr>
                <w:rFonts w:ascii="Helvetica" w:hAnsi="Helvetica" w:cs="NCLAD L+ Helvetica"/>
                <w:color w:val="221E1F"/>
                <w:sz w:val="16"/>
                <w:szCs w:val="16"/>
              </w:rPr>
            </w:pPr>
            <w:r w:rsidRPr="00AE1ECB">
              <w:rPr>
                <w:rFonts w:ascii="Helvetica" w:hAnsi="Helvetica" w:cs="NCLAD L+ Helvetica"/>
                <w:color w:val="221E1F"/>
                <w:sz w:val="16"/>
                <w:szCs w:val="16"/>
              </w:rPr>
              <w:t>Code section 408 accounts and annuities – See Limited Pension Plan Reporting instructions for pension plan utilizing Code section 408 individual retirement accounts or annuities as the funding vehicle for providing benefits.</w:t>
            </w:r>
          </w:p>
        </w:tc>
      </w:tr>
      <w:tr w:rsidRPr="00AE1ECB" w:rsidR="008D4C81" w:rsidTr="004B0AF5" w14:paraId="244C7F27" w14:textId="77777777">
        <w:tblPrEx>
          <w:tblBorders>
            <w:bottom w:val="single" w:color="000000" w:sz="2" w:space="0"/>
          </w:tblBorders>
        </w:tblPrEx>
        <w:trPr>
          <w:trHeight w:val="278"/>
        </w:trPr>
        <w:tc>
          <w:tcPr>
            <w:tcW w:w="828" w:type="dxa"/>
          </w:tcPr>
          <w:p w:rsidRPr="00AE1ECB" w:rsidR="008D4C81" w:rsidP="0063377C" w:rsidRDefault="008D4C81" w14:paraId="244C7F25" w14:textId="77777777">
            <w:pPr>
              <w:widowControl w:val="0"/>
              <w:tabs>
                <w:tab w:val="clear" w:pos="432"/>
              </w:tabs>
              <w:autoSpaceDE w:val="0"/>
              <w:autoSpaceDN w:val="0"/>
              <w:adjustRightInd w:val="0"/>
              <w:spacing w:before="60"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2O</w:t>
            </w:r>
          </w:p>
        </w:tc>
        <w:tc>
          <w:tcPr>
            <w:tcW w:w="4274" w:type="dxa"/>
          </w:tcPr>
          <w:p w:rsidRPr="00AE1ECB" w:rsidR="008D4C81" w:rsidP="0063377C" w:rsidRDefault="008D4C81" w14:paraId="244C7F26" w14:textId="77777777">
            <w:pPr>
              <w:widowControl w:val="0"/>
              <w:tabs>
                <w:tab w:val="clear" w:pos="432"/>
              </w:tabs>
              <w:autoSpaceDE w:val="0"/>
              <w:autoSpaceDN w:val="0"/>
              <w:adjustRightInd w:val="0"/>
              <w:spacing w:before="60" w:line="240" w:lineRule="auto"/>
              <w:ind w:firstLine="0"/>
              <w:rPr>
                <w:rFonts w:ascii="Helvetica" w:hAnsi="Helvetica" w:cs="NCLAD L+ Helvetica"/>
                <w:color w:val="221E1F"/>
                <w:sz w:val="16"/>
                <w:szCs w:val="16"/>
              </w:rPr>
            </w:pPr>
            <w:r w:rsidRPr="00AE1ECB">
              <w:rPr>
                <w:rFonts w:ascii="Helvetica" w:hAnsi="Helvetica" w:cs="NCLAD L+ Helvetica"/>
                <w:color w:val="221E1F"/>
                <w:sz w:val="16"/>
                <w:szCs w:val="16"/>
              </w:rPr>
              <w:t>ESOP other than a leveraged ESOP.</w:t>
            </w:r>
          </w:p>
        </w:tc>
      </w:tr>
      <w:tr w:rsidRPr="00AE1ECB" w:rsidR="008D4C81" w:rsidTr="00F9340A" w14:paraId="244C7F2A" w14:textId="77777777">
        <w:tblPrEx>
          <w:tblBorders>
            <w:bottom w:val="single" w:color="000000" w:sz="2" w:space="0"/>
          </w:tblBorders>
        </w:tblPrEx>
        <w:trPr>
          <w:trHeight w:val="520"/>
        </w:trPr>
        <w:tc>
          <w:tcPr>
            <w:tcW w:w="828" w:type="dxa"/>
          </w:tcPr>
          <w:p w:rsidRPr="00AE1ECB" w:rsidR="008D4C81" w:rsidP="0063377C" w:rsidRDefault="008D4C81" w14:paraId="244C7F28" w14:textId="77777777">
            <w:pPr>
              <w:widowControl w:val="0"/>
              <w:tabs>
                <w:tab w:val="clear" w:pos="432"/>
              </w:tabs>
              <w:autoSpaceDE w:val="0"/>
              <w:autoSpaceDN w:val="0"/>
              <w:adjustRightInd w:val="0"/>
              <w:spacing w:before="60"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2P</w:t>
            </w:r>
          </w:p>
        </w:tc>
        <w:tc>
          <w:tcPr>
            <w:tcW w:w="4274" w:type="dxa"/>
          </w:tcPr>
          <w:p w:rsidRPr="00AE1ECB" w:rsidR="008D4C81" w:rsidP="0063377C" w:rsidRDefault="008D4C81" w14:paraId="244C7F29" w14:textId="77777777">
            <w:pPr>
              <w:widowControl w:val="0"/>
              <w:tabs>
                <w:tab w:val="clear" w:pos="432"/>
              </w:tabs>
              <w:autoSpaceDE w:val="0"/>
              <w:autoSpaceDN w:val="0"/>
              <w:adjustRightInd w:val="0"/>
              <w:spacing w:before="60" w:line="240" w:lineRule="auto"/>
              <w:ind w:firstLine="0"/>
              <w:rPr>
                <w:rFonts w:ascii="Helvetica" w:hAnsi="Helvetica" w:cs="NCLAD L+ Helvetica"/>
                <w:color w:val="221E1F"/>
                <w:sz w:val="16"/>
                <w:szCs w:val="16"/>
              </w:rPr>
            </w:pPr>
            <w:r w:rsidRPr="00AE1ECB">
              <w:rPr>
                <w:rFonts w:ascii="Helvetica" w:hAnsi="Helvetica" w:cs="NCLAD L+ Helvetica"/>
                <w:color w:val="221E1F"/>
                <w:sz w:val="16"/>
                <w:szCs w:val="16"/>
              </w:rPr>
              <w:t>Leveraged ESOP – An ESOP that acquires employer securities with borrowed money or other debt-financing techniques.</w:t>
            </w:r>
          </w:p>
        </w:tc>
      </w:tr>
      <w:tr w:rsidRPr="00AE1ECB" w:rsidR="008D4C81" w:rsidTr="00C87AA9" w14:paraId="244C7F2D" w14:textId="77777777">
        <w:tblPrEx>
          <w:tblBorders>
            <w:bottom w:val="single" w:color="000000" w:sz="2" w:space="0"/>
          </w:tblBorders>
        </w:tblPrEx>
        <w:trPr>
          <w:trHeight w:val="395"/>
        </w:trPr>
        <w:tc>
          <w:tcPr>
            <w:tcW w:w="828" w:type="dxa"/>
          </w:tcPr>
          <w:p w:rsidRPr="00AE1ECB" w:rsidR="008D4C81" w:rsidP="0063377C" w:rsidRDefault="008D4C81" w14:paraId="244C7F2B" w14:textId="77777777">
            <w:pPr>
              <w:widowControl w:val="0"/>
              <w:tabs>
                <w:tab w:val="clear" w:pos="432"/>
              </w:tabs>
              <w:autoSpaceDE w:val="0"/>
              <w:autoSpaceDN w:val="0"/>
              <w:adjustRightInd w:val="0"/>
              <w:spacing w:before="60"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2Q</w:t>
            </w:r>
          </w:p>
        </w:tc>
        <w:tc>
          <w:tcPr>
            <w:tcW w:w="4274" w:type="dxa"/>
          </w:tcPr>
          <w:p w:rsidRPr="00AE1ECB" w:rsidR="008D4C81" w:rsidP="0063377C" w:rsidRDefault="008D4C81" w14:paraId="244C7F2C" w14:textId="77777777">
            <w:pPr>
              <w:widowControl w:val="0"/>
              <w:tabs>
                <w:tab w:val="clear" w:pos="432"/>
              </w:tabs>
              <w:autoSpaceDE w:val="0"/>
              <w:autoSpaceDN w:val="0"/>
              <w:adjustRightInd w:val="0"/>
              <w:spacing w:before="60" w:line="240" w:lineRule="auto"/>
              <w:ind w:firstLine="0"/>
              <w:rPr>
                <w:rFonts w:ascii="Helvetica" w:hAnsi="Helvetica" w:cs="NCLAD L+ Helvetica"/>
                <w:color w:val="221E1F"/>
                <w:sz w:val="16"/>
                <w:szCs w:val="16"/>
              </w:rPr>
            </w:pPr>
            <w:r w:rsidRPr="00AE1ECB">
              <w:rPr>
                <w:rFonts w:ascii="Helvetica" w:hAnsi="Helvetica" w:cs="NCLAD L+ Helvetica"/>
                <w:color w:val="221E1F"/>
                <w:sz w:val="16"/>
                <w:szCs w:val="16"/>
              </w:rPr>
              <w:t>The employer maintaining this ESOP is an S corporation.</w:t>
            </w:r>
          </w:p>
        </w:tc>
      </w:tr>
      <w:tr w:rsidRPr="00AE1ECB" w:rsidR="008D4C81" w:rsidTr="00F9340A" w14:paraId="244C7F30" w14:textId="77777777">
        <w:tblPrEx>
          <w:tblBorders>
            <w:bottom w:val="single" w:color="000000" w:sz="2" w:space="0"/>
          </w:tblBorders>
        </w:tblPrEx>
        <w:trPr>
          <w:trHeight w:val="520"/>
        </w:trPr>
        <w:tc>
          <w:tcPr>
            <w:tcW w:w="828" w:type="dxa"/>
          </w:tcPr>
          <w:p w:rsidRPr="00AE1ECB" w:rsidR="008D4C81" w:rsidP="0063377C" w:rsidRDefault="008D4C81" w14:paraId="244C7F2E" w14:textId="77777777">
            <w:pPr>
              <w:widowControl w:val="0"/>
              <w:tabs>
                <w:tab w:val="clear" w:pos="432"/>
              </w:tabs>
              <w:autoSpaceDE w:val="0"/>
              <w:autoSpaceDN w:val="0"/>
              <w:adjustRightInd w:val="0"/>
              <w:spacing w:before="60"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 xml:space="preserve">2R </w:t>
            </w:r>
          </w:p>
        </w:tc>
        <w:tc>
          <w:tcPr>
            <w:tcW w:w="4274" w:type="dxa"/>
          </w:tcPr>
          <w:p w:rsidRPr="00AE1ECB" w:rsidR="008D4C81" w:rsidP="0063377C" w:rsidRDefault="008D4C81" w14:paraId="244C7F2F" w14:textId="77777777">
            <w:pPr>
              <w:widowControl w:val="0"/>
              <w:tabs>
                <w:tab w:val="clear" w:pos="432"/>
              </w:tabs>
              <w:autoSpaceDE w:val="0"/>
              <w:autoSpaceDN w:val="0"/>
              <w:adjustRightInd w:val="0"/>
              <w:spacing w:before="60" w:line="240" w:lineRule="auto"/>
              <w:ind w:firstLine="0"/>
              <w:rPr>
                <w:rFonts w:ascii="Helvetica" w:hAnsi="Helvetica" w:cs="NCLAD L+ Helvetica"/>
                <w:color w:val="221E1F"/>
                <w:sz w:val="16"/>
                <w:szCs w:val="16"/>
              </w:rPr>
            </w:pPr>
            <w:r w:rsidRPr="00AE1ECB">
              <w:rPr>
                <w:rFonts w:ascii="Helvetica" w:hAnsi="Helvetica" w:cs="NCLAD L+ Helvetica"/>
                <w:color w:val="221E1F"/>
                <w:sz w:val="16"/>
                <w:szCs w:val="16"/>
              </w:rPr>
              <w:t xml:space="preserve">Participant-directed brokerage accounts provided as an investment option under the plan. </w:t>
            </w:r>
          </w:p>
        </w:tc>
      </w:tr>
      <w:tr w:rsidRPr="00AE1ECB" w:rsidR="008D4C81" w:rsidTr="00F9340A" w14:paraId="244C7F33" w14:textId="77777777">
        <w:tblPrEx>
          <w:tblBorders>
            <w:bottom w:val="single" w:color="000000" w:sz="2" w:space="0"/>
          </w:tblBorders>
        </w:tblPrEx>
        <w:trPr>
          <w:trHeight w:val="517"/>
        </w:trPr>
        <w:tc>
          <w:tcPr>
            <w:tcW w:w="828" w:type="dxa"/>
          </w:tcPr>
          <w:p w:rsidRPr="00AE1ECB" w:rsidR="008D4C81" w:rsidP="0063377C" w:rsidRDefault="008D4C81" w14:paraId="244C7F31" w14:textId="77777777">
            <w:pPr>
              <w:widowControl w:val="0"/>
              <w:tabs>
                <w:tab w:val="clear" w:pos="432"/>
              </w:tabs>
              <w:autoSpaceDE w:val="0"/>
              <w:autoSpaceDN w:val="0"/>
              <w:adjustRightInd w:val="0"/>
              <w:spacing w:before="60"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 xml:space="preserve">2S </w:t>
            </w:r>
          </w:p>
        </w:tc>
        <w:tc>
          <w:tcPr>
            <w:tcW w:w="4274" w:type="dxa"/>
          </w:tcPr>
          <w:p w:rsidRPr="00AE1ECB" w:rsidR="008D4C81" w:rsidP="0063377C" w:rsidRDefault="00210C61" w14:paraId="244C7F32" w14:textId="77777777">
            <w:pPr>
              <w:widowControl w:val="0"/>
              <w:tabs>
                <w:tab w:val="clear" w:pos="432"/>
              </w:tabs>
              <w:autoSpaceDE w:val="0"/>
              <w:autoSpaceDN w:val="0"/>
              <w:adjustRightInd w:val="0"/>
              <w:spacing w:before="60" w:line="240" w:lineRule="auto"/>
              <w:ind w:firstLine="0"/>
              <w:rPr>
                <w:rFonts w:ascii="Helvetica" w:hAnsi="Helvetica" w:cs="NCLAD L+ Helvetica"/>
                <w:color w:val="221E1F"/>
                <w:sz w:val="16"/>
                <w:szCs w:val="16"/>
              </w:rPr>
            </w:pPr>
            <w:r w:rsidRPr="00AE1ECB">
              <w:rPr>
                <w:rFonts w:ascii="Helvetica" w:hAnsi="Helvetica" w:cs="NCLAD L+ Helvetica"/>
                <w:color w:val="221E1F"/>
                <w:sz w:val="16"/>
                <w:szCs w:val="16"/>
              </w:rPr>
              <w:t>401(k) plan or 403(b) plan that provides for automatic enrollment in plan that has elective contributions deducted from payroll</w:t>
            </w:r>
          </w:p>
        </w:tc>
      </w:tr>
      <w:tr w:rsidRPr="00AE1ECB" w:rsidR="008D4C81" w:rsidTr="00F9340A" w14:paraId="244C7F36" w14:textId="77777777">
        <w:tblPrEx>
          <w:tblBorders>
            <w:bottom w:val="single" w:color="000000" w:sz="2" w:space="0"/>
          </w:tblBorders>
        </w:tblPrEx>
        <w:trPr>
          <w:trHeight w:val="720"/>
        </w:trPr>
        <w:tc>
          <w:tcPr>
            <w:tcW w:w="828" w:type="dxa"/>
          </w:tcPr>
          <w:p w:rsidRPr="00AE1ECB" w:rsidR="008D4C81" w:rsidP="0063377C" w:rsidRDefault="008D4C81" w14:paraId="244C7F34" w14:textId="77777777">
            <w:pPr>
              <w:widowControl w:val="0"/>
              <w:tabs>
                <w:tab w:val="clear" w:pos="432"/>
              </w:tabs>
              <w:autoSpaceDE w:val="0"/>
              <w:autoSpaceDN w:val="0"/>
              <w:adjustRightInd w:val="0"/>
              <w:spacing w:before="60"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 xml:space="preserve">2T </w:t>
            </w:r>
          </w:p>
        </w:tc>
        <w:tc>
          <w:tcPr>
            <w:tcW w:w="4274" w:type="dxa"/>
          </w:tcPr>
          <w:p w:rsidRPr="00AE1ECB" w:rsidR="008D4C81" w:rsidP="0063377C" w:rsidRDefault="008D4C81" w14:paraId="244C7F35" w14:textId="77777777">
            <w:pPr>
              <w:widowControl w:val="0"/>
              <w:tabs>
                <w:tab w:val="clear" w:pos="432"/>
              </w:tabs>
              <w:autoSpaceDE w:val="0"/>
              <w:autoSpaceDN w:val="0"/>
              <w:adjustRightInd w:val="0"/>
              <w:spacing w:before="60" w:line="240" w:lineRule="auto"/>
              <w:ind w:firstLine="0"/>
              <w:rPr>
                <w:rFonts w:ascii="Helvetica" w:hAnsi="Helvetica" w:cs="NCLAD L+ Helvetica"/>
                <w:color w:val="221E1F"/>
                <w:sz w:val="16"/>
                <w:szCs w:val="16"/>
              </w:rPr>
            </w:pPr>
            <w:r w:rsidRPr="00AE1ECB">
              <w:rPr>
                <w:rFonts w:ascii="Helvetica" w:hAnsi="Helvetica" w:cs="NCLAD L+ Helvetica"/>
                <w:color w:val="221E1F"/>
                <w:sz w:val="16"/>
                <w:szCs w:val="16"/>
              </w:rPr>
              <w:t xml:space="preserve">Total or partial participant-directed account plan – plan uses default investment account for participants who fail to direct assets in their account. </w:t>
            </w:r>
          </w:p>
        </w:tc>
      </w:tr>
      <w:tr w:rsidRPr="00AE1ECB" w:rsidR="008D4C81" w:rsidTr="00F9340A" w14:paraId="244C7F39" w14:textId="77777777">
        <w:tblPrEx>
          <w:tblBorders>
            <w:bottom w:val="single" w:color="000000" w:sz="2" w:space="0"/>
          </w:tblBorders>
        </w:tblPrEx>
        <w:trPr>
          <w:trHeight w:val="322"/>
        </w:trPr>
        <w:tc>
          <w:tcPr>
            <w:tcW w:w="828" w:type="dxa"/>
            <w:vAlign w:val="center"/>
          </w:tcPr>
          <w:p w:rsidRPr="00AE1ECB" w:rsidR="008D4C81" w:rsidP="00D6750B" w:rsidRDefault="008D4C81" w14:paraId="244C7F37" w14:textId="77777777">
            <w:pPr>
              <w:widowControl w:val="0"/>
              <w:tabs>
                <w:tab w:val="clear" w:pos="432"/>
              </w:tabs>
              <w:autoSpaceDE w:val="0"/>
              <w:autoSpaceDN w:val="0"/>
              <w:adjustRightInd w:val="0"/>
              <w:spacing w:line="240" w:lineRule="auto"/>
              <w:ind w:firstLine="0"/>
              <w:jc w:val="center"/>
              <w:rPr>
                <w:rFonts w:ascii="Helvetica" w:hAnsi="Helvetica" w:cs="NCLAH N+ Helvetica"/>
                <w:color w:val="221E1F"/>
                <w:sz w:val="16"/>
                <w:szCs w:val="16"/>
              </w:rPr>
            </w:pPr>
            <w:r w:rsidRPr="00AE1ECB">
              <w:rPr>
                <w:rFonts w:ascii="Helvetica" w:hAnsi="Helvetica" w:cs="NCLAH N+ Helvetica"/>
                <w:b/>
                <w:bCs/>
                <w:color w:val="221E1F"/>
                <w:sz w:val="16"/>
                <w:szCs w:val="16"/>
              </w:rPr>
              <w:t xml:space="preserve">CODE </w:t>
            </w:r>
          </w:p>
        </w:tc>
        <w:tc>
          <w:tcPr>
            <w:tcW w:w="4274" w:type="dxa"/>
            <w:vAlign w:val="center"/>
          </w:tcPr>
          <w:p w:rsidRPr="00AE1ECB" w:rsidR="008D4C81" w:rsidP="00D6750B" w:rsidRDefault="008D4C81" w14:paraId="244C7F38" w14:textId="77777777">
            <w:pPr>
              <w:widowControl w:val="0"/>
              <w:tabs>
                <w:tab w:val="clear" w:pos="432"/>
              </w:tabs>
              <w:autoSpaceDE w:val="0"/>
              <w:autoSpaceDN w:val="0"/>
              <w:adjustRightInd w:val="0"/>
              <w:spacing w:line="240" w:lineRule="auto"/>
              <w:ind w:firstLine="0"/>
              <w:rPr>
                <w:rFonts w:ascii="Helvetica" w:hAnsi="Helvetica" w:cs="NCLAH N+ Helvetica"/>
                <w:color w:val="221E1F"/>
                <w:sz w:val="16"/>
                <w:szCs w:val="16"/>
              </w:rPr>
            </w:pPr>
            <w:r w:rsidRPr="00AE1ECB">
              <w:rPr>
                <w:rFonts w:ascii="Helvetica" w:hAnsi="Helvetica" w:cs="NCLAH N+ Helvetica"/>
                <w:b/>
                <w:bCs/>
                <w:color w:val="221E1F"/>
                <w:sz w:val="16"/>
                <w:szCs w:val="16"/>
              </w:rPr>
              <w:t xml:space="preserve">Other Pension Benefit Features </w:t>
            </w:r>
          </w:p>
        </w:tc>
      </w:tr>
      <w:tr w:rsidRPr="00AE1ECB" w:rsidR="008D4C81" w:rsidTr="00F9340A" w14:paraId="244C7F3C" w14:textId="77777777">
        <w:tblPrEx>
          <w:tblBorders>
            <w:bottom w:val="single" w:color="000000" w:sz="2" w:space="0"/>
          </w:tblBorders>
        </w:tblPrEx>
        <w:trPr>
          <w:trHeight w:val="320"/>
        </w:trPr>
        <w:tc>
          <w:tcPr>
            <w:tcW w:w="828" w:type="dxa"/>
            <w:vAlign w:val="center"/>
          </w:tcPr>
          <w:p w:rsidRPr="00AE1ECB" w:rsidR="008D4C81" w:rsidP="00D6750B" w:rsidRDefault="008D4C81" w14:paraId="244C7F3A" w14:textId="77777777">
            <w:pPr>
              <w:widowControl w:val="0"/>
              <w:tabs>
                <w:tab w:val="clear" w:pos="432"/>
              </w:tabs>
              <w:autoSpaceDE w:val="0"/>
              <w:autoSpaceDN w:val="0"/>
              <w:adjustRightInd w:val="0"/>
              <w:spacing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 xml:space="preserve">3B </w:t>
            </w:r>
          </w:p>
        </w:tc>
        <w:tc>
          <w:tcPr>
            <w:tcW w:w="4274" w:type="dxa"/>
            <w:vAlign w:val="center"/>
          </w:tcPr>
          <w:p w:rsidRPr="00AE1ECB" w:rsidR="008D4C81" w:rsidP="00D6750B" w:rsidRDefault="00641584" w14:paraId="244C7F3B" w14:textId="77777777">
            <w:pPr>
              <w:widowControl w:val="0"/>
              <w:tabs>
                <w:tab w:val="clear" w:pos="432"/>
              </w:tabs>
              <w:autoSpaceDE w:val="0"/>
              <w:autoSpaceDN w:val="0"/>
              <w:adjustRightInd w:val="0"/>
              <w:spacing w:line="240" w:lineRule="auto"/>
              <w:ind w:firstLine="0"/>
              <w:rPr>
                <w:rFonts w:ascii="Helvetica" w:hAnsi="Helvetica" w:cs="NCLAD L+ Helvetica"/>
                <w:color w:val="221E1F"/>
                <w:sz w:val="16"/>
                <w:szCs w:val="16"/>
              </w:rPr>
            </w:pPr>
            <w:r w:rsidRPr="00641584">
              <w:rPr>
                <w:rFonts w:ascii="Helvetica" w:hAnsi="Helvetica" w:cs="NCLAD L+ Helvetica"/>
                <w:color w:val="221E1F"/>
                <w:sz w:val="16"/>
                <w:szCs w:val="16"/>
              </w:rPr>
              <w:t>Use this code if the plan covered self-employed individuals in the return year</w:t>
            </w:r>
            <w:r w:rsidRPr="00641584" w:rsidR="00B44CE4">
              <w:rPr>
                <w:rFonts w:ascii="Helvetica" w:hAnsi="Helvetica" w:cs="NCLAD L+ Helvetica"/>
                <w:color w:val="221E1F"/>
                <w:sz w:val="16"/>
                <w:szCs w:val="16"/>
              </w:rPr>
              <w:t>.</w:t>
            </w:r>
          </w:p>
        </w:tc>
      </w:tr>
      <w:tr w:rsidRPr="00AE1ECB" w:rsidR="008D4C81" w:rsidTr="00F9340A" w14:paraId="244C7F3F" w14:textId="77777777">
        <w:tblPrEx>
          <w:tblBorders>
            <w:bottom w:val="single" w:color="000000" w:sz="2" w:space="0"/>
          </w:tblBorders>
        </w:tblPrEx>
        <w:trPr>
          <w:trHeight w:val="520"/>
        </w:trPr>
        <w:tc>
          <w:tcPr>
            <w:tcW w:w="828" w:type="dxa"/>
          </w:tcPr>
          <w:p w:rsidRPr="00AE1ECB" w:rsidR="008D4C81" w:rsidP="0063377C" w:rsidRDefault="008D4C81" w14:paraId="244C7F3D" w14:textId="77777777">
            <w:pPr>
              <w:widowControl w:val="0"/>
              <w:tabs>
                <w:tab w:val="clear" w:pos="432"/>
              </w:tabs>
              <w:autoSpaceDE w:val="0"/>
              <w:autoSpaceDN w:val="0"/>
              <w:adjustRightInd w:val="0"/>
              <w:spacing w:before="60"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 xml:space="preserve">3C </w:t>
            </w:r>
          </w:p>
        </w:tc>
        <w:tc>
          <w:tcPr>
            <w:tcW w:w="4274" w:type="dxa"/>
          </w:tcPr>
          <w:p w:rsidRPr="00AE1ECB" w:rsidR="008D4C81" w:rsidP="0077404E" w:rsidRDefault="008D4C81" w14:paraId="244C7F3E" w14:textId="514A837C">
            <w:pPr>
              <w:widowControl w:val="0"/>
              <w:tabs>
                <w:tab w:val="clear" w:pos="432"/>
              </w:tabs>
              <w:autoSpaceDE w:val="0"/>
              <w:autoSpaceDN w:val="0"/>
              <w:adjustRightInd w:val="0"/>
              <w:spacing w:before="60" w:line="240" w:lineRule="auto"/>
              <w:ind w:firstLine="0"/>
              <w:rPr>
                <w:rFonts w:ascii="Helvetica" w:hAnsi="Helvetica" w:cs="NCLAD L+ Helvetica"/>
                <w:color w:val="221E1F"/>
                <w:sz w:val="16"/>
                <w:szCs w:val="16"/>
              </w:rPr>
            </w:pPr>
            <w:r w:rsidRPr="00AE1ECB">
              <w:rPr>
                <w:rFonts w:ascii="Helvetica" w:hAnsi="Helvetica" w:cs="NCLAD L+ Helvetica"/>
                <w:color w:val="221E1F"/>
                <w:sz w:val="16"/>
                <w:szCs w:val="16"/>
              </w:rPr>
              <w:t xml:space="preserve">Plan not intended to be qualified </w:t>
            </w:r>
            <w:r w:rsidR="0077404E">
              <w:rPr>
                <w:rFonts w:ascii="Helvetica" w:hAnsi="Helvetica" w:cs="NCLAD L+ Helvetica"/>
                <w:color w:val="221E1F"/>
                <w:sz w:val="16"/>
                <w:szCs w:val="16"/>
              </w:rPr>
              <w:t>-</w:t>
            </w:r>
            <w:r w:rsidRPr="00AE1ECB" w:rsidR="0077404E">
              <w:rPr>
                <w:rFonts w:ascii="Helvetica" w:hAnsi="Helvetica" w:cs="NCLAD L+ Helvetica"/>
                <w:color w:val="221E1F"/>
                <w:sz w:val="16"/>
                <w:szCs w:val="16"/>
              </w:rPr>
              <w:t xml:space="preserve"> </w:t>
            </w:r>
            <w:r w:rsidRPr="00AE1ECB">
              <w:rPr>
                <w:rFonts w:ascii="Helvetica" w:hAnsi="Helvetica" w:cs="NCLAD L+ Helvetica"/>
                <w:color w:val="221E1F"/>
                <w:sz w:val="16"/>
                <w:szCs w:val="16"/>
              </w:rPr>
              <w:t xml:space="preserve">A plan not intended to be qualified under Code sections 401, 403, or 408. </w:t>
            </w:r>
          </w:p>
        </w:tc>
      </w:tr>
      <w:tr w:rsidRPr="00AE1ECB" w:rsidR="008D4C81" w:rsidTr="00F9340A" w14:paraId="244C7F42" w14:textId="77777777">
        <w:tblPrEx>
          <w:tblBorders>
            <w:bottom w:val="single" w:color="000000" w:sz="2" w:space="0"/>
          </w:tblBorders>
        </w:tblPrEx>
        <w:trPr>
          <w:trHeight w:val="323"/>
        </w:trPr>
        <w:tc>
          <w:tcPr>
            <w:tcW w:w="828" w:type="dxa"/>
          </w:tcPr>
          <w:p w:rsidRPr="00AE1ECB" w:rsidR="008D4C81" w:rsidP="0063377C" w:rsidRDefault="008D4C81" w14:paraId="244C7F40" w14:textId="77777777">
            <w:pPr>
              <w:widowControl w:val="0"/>
              <w:tabs>
                <w:tab w:val="clear" w:pos="432"/>
              </w:tabs>
              <w:autoSpaceDE w:val="0"/>
              <w:autoSpaceDN w:val="0"/>
              <w:adjustRightInd w:val="0"/>
              <w:spacing w:before="60"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3D</w:t>
            </w:r>
          </w:p>
        </w:tc>
        <w:tc>
          <w:tcPr>
            <w:tcW w:w="4274" w:type="dxa"/>
          </w:tcPr>
          <w:p w:rsidRPr="00AE1ECB" w:rsidR="008D4C81" w:rsidP="00F06C43" w:rsidRDefault="008D4C81" w14:paraId="244C7F41" w14:textId="26557F54">
            <w:pPr>
              <w:widowControl w:val="0"/>
              <w:tabs>
                <w:tab w:val="clear" w:pos="432"/>
              </w:tabs>
              <w:autoSpaceDE w:val="0"/>
              <w:autoSpaceDN w:val="0"/>
              <w:adjustRightInd w:val="0"/>
              <w:spacing w:before="60" w:line="240" w:lineRule="auto"/>
              <w:ind w:firstLine="0"/>
              <w:rPr>
                <w:rFonts w:ascii="Helvetica" w:hAnsi="Helvetica" w:cs="NCLAD L+ Helvetica"/>
                <w:color w:val="221E1F"/>
                <w:sz w:val="16"/>
                <w:szCs w:val="16"/>
              </w:rPr>
            </w:pPr>
            <w:r w:rsidRPr="00AE1ECB">
              <w:rPr>
                <w:rFonts w:ascii="Helvetica" w:hAnsi="Helvetica" w:cs="NCLAD L+ Helvetica"/>
                <w:color w:val="221E1F"/>
                <w:sz w:val="16"/>
                <w:szCs w:val="16"/>
              </w:rPr>
              <w:t xml:space="preserve">Pre-approved pension plan </w:t>
            </w:r>
            <w:r w:rsidR="0077404E">
              <w:rPr>
                <w:rFonts w:ascii="Helvetica" w:hAnsi="Helvetica" w:cs="NCLAD L+ Helvetica"/>
                <w:color w:val="221E1F"/>
                <w:sz w:val="16"/>
                <w:szCs w:val="16"/>
              </w:rPr>
              <w:t xml:space="preserve">- </w:t>
            </w:r>
            <w:r w:rsidR="00F06C43">
              <w:rPr>
                <w:rFonts w:ascii="Helvetica" w:hAnsi="Helvetica" w:cs="NCLAD L+ Helvetica"/>
                <w:color w:val="221E1F"/>
                <w:sz w:val="16"/>
                <w:szCs w:val="16"/>
              </w:rPr>
              <w:t>A pre-approved plan under sections 401, 403(a), and 4975(e)(7) of the Code that is subject to a favorable opinion letter from the IRS</w:t>
            </w:r>
            <w:r w:rsidR="00F678D7">
              <w:rPr>
                <w:rFonts w:ascii="Helvetica" w:hAnsi="Helvetica" w:cs="NCLAD L+ Helvetica"/>
                <w:color w:val="221E1F"/>
                <w:sz w:val="16"/>
                <w:szCs w:val="16"/>
              </w:rPr>
              <w:t>.</w:t>
            </w:r>
          </w:p>
        </w:tc>
      </w:tr>
      <w:tr w:rsidRPr="00AE1ECB" w:rsidR="008D4C81" w:rsidTr="00F9340A" w14:paraId="244C7F45" w14:textId="77777777">
        <w:tblPrEx>
          <w:tblBorders>
            <w:bottom w:val="single" w:color="000000" w:sz="2" w:space="0"/>
          </w:tblBorders>
        </w:tblPrEx>
        <w:trPr>
          <w:trHeight w:val="323"/>
        </w:trPr>
        <w:tc>
          <w:tcPr>
            <w:tcW w:w="828" w:type="dxa"/>
            <w:tcBorders>
              <w:bottom w:val="single" w:color="000000" w:sz="2" w:space="0"/>
            </w:tcBorders>
          </w:tcPr>
          <w:p w:rsidRPr="00AE1ECB" w:rsidR="008D4C81" w:rsidP="0063377C" w:rsidRDefault="008D4C81" w14:paraId="244C7F43" w14:textId="77777777">
            <w:pPr>
              <w:widowControl w:val="0"/>
              <w:tabs>
                <w:tab w:val="clear" w:pos="432"/>
              </w:tabs>
              <w:autoSpaceDE w:val="0"/>
              <w:autoSpaceDN w:val="0"/>
              <w:adjustRightInd w:val="0"/>
              <w:spacing w:before="60"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 xml:space="preserve">3F </w:t>
            </w:r>
          </w:p>
        </w:tc>
        <w:tc>
          <w:tcPr>
            <w:tcW w:w="4274" w:type="dxa"/>
            <w:tcBorders>
              <w:bottom w:val="single" w:color="000000" w:sz="2" w:space="0"/>
            </w:tcBorders>
          </w:tcPr>
          <w:p w:rsidRPr="00AE1ECB" w:rsidR="008D4C81" w:rsidP="0063377C" w:rsidRDefault="008D4C81" w14:paraId="244C7F44" w14:textId="77777777">
            <w:pPr>
              <w:widowControl w:val="0"/>
              <w:tabs>
                <w:tab w:val="clear" w:pos="432"/>
              </w:tabs>
              <w:autoSpaceDE w:val="0"/>
              <w:autoSpaceDN w:val="0"/>
              <w:adjustRightInd w:val="0"/>
              <w:spacing w:before="60" w:line="240" w:lineRule="auto"/>
              <w:ind w:firstLine="0"/>
              <w:rPr>
                <w:rFonts w:ascii="Helvetica" w:hAnsi="Helvetica" w:cs="NCLAD L+ Helvetica"/>
                <w:color w:val="221E1F"/>
                <w:sz w:val="16"/>
                <w:szCs w:val="16"/>
              </w:rPr>
            </w:pPr>
            <w:r w:rsidRPr="00AE1ECB">
              <w:rPr>
                <w:rFonts w:ascii="Helvetica" w:hAnsi="Helvetica" w:cs="NCLAD L+ Helvetica"/>
                <w:color w:val="221E1F"/>
                <w:sz w:val="16"/>
                <w:szCs w:val="16"/>
              </w:rPr>
              <w:t xml:space="preserve">Plan sponsor(s) received services of leased employees, as defined in Code section 414(n), during the plan year. </w:t>
            </w:r>
          </w:p>
        </w:tc>
      </w:tr>
    </w:tbl>
    <w:p w:rsidRPr="00AE1ECB" w:rsidR="00B60418" w:rsidP="0076545E" w:rsidRDefault="00B60418" w14:paraId="244C7F46" w14:textId="77777777">
      <w:pPr>
        <w:tabs>
          <w:tab w:val="clear" w:pos="432"/>
          <w:tab w:val="left" w:pos="270"/>
          <w:tab w:val="right" w:leader="dot" w:pos="4680"/>
        </w:tabs>
        <w:autoSpaceDE w:val="0"/>
        <w:autoSpaceDN w:val="0"/>
        <w:adjustRightInd w:val="0"/>
        <w:spacing w:before="60" w:line="240" w:lineRule="auto"/>
        <w:ind w:right="346" w:firstLine="0"/>
        <w:rPr>
          <w:rFonts w:ascii="Helvetica" w:hAnsi="Helvetica"/>
          <w:sz w:val="20"/>
          <w:szCs w:val="20"/>
        </w:rPr>
        <w:sectPr w:rsidRPr="00AE1ECB" w:rsidR="00B60418" w:rsidSect="00CE2C03">
          <w:endnotePr>
            <w:numFmt w:val="decimal"/>
          </w:endnotePr>
          <w:type w:val="continuous"/>
          <w:pgSz w:w="12240" w:h="15840" w:code="1"/>
          <w:pgMar w:top="1008" w:right="634" w:bottom="432" w:left="994" w:header="576" w:footer="576" w:gutter="0"/>
          <w:cols w:space="547" w:num="2"/>
          <w:titlePg/>
          <w:docGrid w:linePitch="326"/>
        </w:sectPr>
      </w:pPr>
    </w:p>
    <w:p w:rsidRPr="00AE1ECB" w:rsidR="008D4C81" w:rsidP="0076545E" w:rsidRDefault="008D4C81" w14:paraId="244C7F47" w14:textId="77777777">
      <w:pPr>
        <w:tabs>
          <w:tab w:val="clear" w:pos="432"/>
          <w:tab w:val="left" w:pos="270"/>
          <w:tab w:val="right" w:leader="dot" w:pos="4680"/>
        </w:tabs>
        <w:autoSpaceDE w:val="0"/>
        <w:autoSpaceDN w:val="0"/>
        <w:adjustRightInd w:val="0"/>
        <w:spacing w:before="60" w:line="240" w:lineRule="auto"/>
        <w:ind w:right="346" w:firstLine="0"/>
        <w:rPr>
          <w:rFonts w:ascii="Helvetica" w:hAnsi="Helvetica"/>
          <w:sz w:val="20"/>
          <w:szCs w:val="20"/>
        </w:rPr>
        <w:sectPr w:rsidRPr="00AE1ECB" w:rsidR="008D4C81" w:rsidSect="00CE2C03">
          <w:footerReference w:type="first" r:id="rId48"/>
          <w:endnotePr>
            <w:numFmt w:val="decimal"/>
          </w:endnotePr>
          <w:type w:val="continuous"/>
          <w:pgSz w:w="12240" w:h="15840" w:code="1"/>
          <w:pgMar w:top="1008" w:right="634" w:bottom="432" w:left="994" w:header="576" w:footer="432" w:gutter="0"/>
          <w:cols w:space="547" w:num="2"/>
          <w:titlePg/>
          <w:docGrid w:linePitch="326"/>
        </w:sectPr>
      </w:pPr>
    </w:p>
    <w:p w:rsidRPr="00AE1ECB" w:rsidR="008D4C81" w:rsidP="0076545E" w:rsidRDefault="008D4C81" w14:paraId="244C7F48" w14:textId="77777777">
      <w:pPr>
        <w:pBdr>
          <w:top w:val="single" w:color="auto" w:sz="8" w:space="1"/>
          <w:bottom w:val="single" w:color="auto" w:sz="8" w:space="1"/>
        </w:pBdr>
        <w:tabs>
          <w:tab w:val="clear" w:pos="432"/>
          <w:tab w:val="left" w:pos="270"/>
          <w:tab w:val="right" w:leader="dot" w:pos="4680"/>
        </w:tabs>
        <w:autoSpaceDE w:val="0"/>
        <w:autoSpaceDN w:val="0"/>
        <w:adjustRightInd w:val="0"/>
        <w:spacing w:before="60" w:line="240" w:lineRule="auto"/>
        <w:ind w:right="346" w:firstLine="0"/>
        <w:jc w:val="center"/>
        <w:rPr>
          <w:rFonts w:ascii="Helvetica" w:hAnsi="Helvetica"/>
          <w:b/>
          <w:sz w:val="20"/>
          <w:szCs w:val="20"/>
        </w:rPr>
      </w:pPr>
    </w:p>
    <w:p w:rsidRPr="00AE1ECB" w:rsidR="008D4C81" w:rsidP="0076545E" w:rsidRDefault="008D4C81" w14:paraId="244C7F49" w14:textId="77777777">
      <w:pPr>
        <w:pBdr>
          <w:top w:val="single" w:color="auto" w:sz="8" w:space="1"/>
          <w:bottom w:val="single" w:color="auto" w:sz="8" w:space="1"/>
        </w:pBdr>
        <w:tabs>
          <w:tab w:val="clear" w:pos="432"/>
          <w:tab w:val="left" w:pos="270"/>
          <w:tab w:val="right" w:leader="dot" w:pos="4680"/>
        </w:tabs>
        <w:autoSpaceDE w:val="0"/>
        <w:autoSpaceDN w:val="0"/>
        <w:adjustRightInd w:val="0"/>
        <w:spacing w:before="60" w:line="240" w:lineRule="auto"/>
        <w:ind w:right="346" w:firstLine="0"/>
        <w:jc w:val="center"/>
        <w:rPr>
          <w:rFonts w:ascii="Helvetica" w:hAnsi="Helvetica"/>
          <w:b/>
          <w:sz w:val="20"/>
          <w:szCs w:val="20"/>
        </w:rPr>
      </w:pPr>
      <w:r w:rsidRPr="00AE1ECB">
        <w:rPr>
          <w:rFonts w:ascii="Helvetica" w:hAnsi="Helvetica"/>
          <w:b/>
          <w:sz w:val="20"/>
          <w:szCs w:val="20"/>
        </w:rPr>
        <w:t>LIST OF PLAN CHARACTERISTICS CODES FOR LINES 8a AND 8b (Continued)</w:t>
      </w:r>
    </w:p>
    <w:p w:rsidRPr="00AE1ECB" w:rsidR="008D4C81" w:rsidP="0076545E" w:rsidRDefault="008D4C81" w14:paraId="244C7F4A" w14:textId="77777777">
      <w:pPr>
        <w:pBdr>
          <w:top w:val="single" w:color="auto" w:sz="8" w:space="1"/>
          <w:bottom w:val="single" w:color="auto" w:sz="8" w:space="1"/>
        </w:pBdr>
        <w:tabs>
          <w:tab w:val="clear" w:pos="432"/>
          <w:tab w:val="left" w:pos="270"/>
          <w:tab w:val="right" w:leader="dot" w:pos="4680"/>
        </w:tabs>
        <w:autoSpaceDE w:val="0"/>
        <w:autoSpaceDN w:val="0"/>
        <w:adjustRightInd w:val="0"/>
        <w:spacing w:before="60" w:line="240" w:lineRule="auto"/>
        <w:ind w:right="346" w:firstLine="0"/>
        <w:jc w:val="center"/>
        <w:rPr>
          <w:rFonts w:ascii="Helvetica" w:hAnsi="Helvetica"/>
          <w:sz w:val="16"/>
          <w:szCs w:val="16"/>
        </w:rPr>
      </w:pPr>
    </w:p>
    <w:p w:rsidRPr="00AE1ECB" w:rsidR="008D4C81" w:rsidP="0076545E" w:rsidRDefault="008D4C81" w14:paraId="244C7F4B" w14:textId="77777777">
      <w:pPr>
        <w:tabs>
          <w:tab w:val="clear" w:pos="432"/>
          <w:tab w:val="left" w:pos="270"/>
          <w:tab w:val="right" w:leader="dot" w:pos="4680"/>
        </w:tabs>
        <w:autoSpaceDE w:val="0"/>
        <w:autoSpaceDN w:val="0"/>
        <w:adjustRightInd w:val="0"/>
        <w:spacing w:before="60" w:line="240" w:lineRule="auto"/>
        <w:ind w:right="346" w:firstLine="0"/>
        <w:rPr>
          <w:rFonts w:ascii="Helvetica" w:hAnsi="Helvetica"/>
          <w:sz w:val="20"/>
          <w:szCs w:val="20"/>
        </w:rPr>
        <w:sectPr w:rsidRPr="00AE1ECB" w:rsidR="008D4C81" w:rsidSect="00CE2C03">
          <w:headerReference w:type="first" r:id="rId49"/>
          <w:footerReference w:type="first" r:id="rId50"/>
          <w:endnotePr>
            <w:numFmt w:val="decimal"/>
          </w:endnotePr>
          <w:type w:val="continuous"/>
          <w:pgSz w:w="12240" w:h="15840" w:code="1"/>
          <w:pgMar w:top="1008" w:right="634" w:bottom="432" w:left="994" w:header="576" w:footer="576" w:gutter="0"/>
          <w:cols w:space="547"/>
          <w:titlePg/>
          <w:rtlGutter/>
          <w:docGrid w:linePitch="326"/>
        </w:sectPr>
      </w:pPr>
    </w:p>
    <w:p w:rsidRPr="00AE1ECB" w:rsidR="008D4C81" w:rsidP="0076545E" w:rsidRDefault="008D4C81" w14:paraId="244C7F4C" w14:textId="77777777">
      <w:pPr>
        <w:tabs>
          <w:tab w:val="clear" w:pos="432"/>
          <w:tab w:val="left" w:pos="270"/>
          <w:tab w:val="right" w:leader="dot" w:pos="4680"/>
        </w:tabs>
        <w:autoSpaceDE w:val="0"/>
        <w:autoSpaceDN w:val="0"/>
        <w:adjustRightInd w:val="0"/>
        <w:spacing w:before="60" w:line="240" w:lineRule="auto"/>
        <w:ind w:right="346" w:firstLine="0"/>
        <w:rPr>
          <w:rFonts w:ascii="Helvetica" w:hAnsi="Helvetica"/>
          <w:sz w:val="20"/>
          <w:szCs w:val="20"/>
        </w:rPr>
      </w:pPr>
    </w:p>
    <w:tbl>
      <w:tblPr>
        <w:tblW w:w="0" w:type="auto"/>
        <w:tblBorders>
          <w:top w:val="single" w:color="000000" w:sz="2" w:space="0"/>
          <w:bottom w:val="single" w:color="auto" w:sz="8" w:space="0"/>
          <w:insideH w:val="single" w:color="000000" w:sz="4" w:space="0"/>
          <w:insideV w:val="single" w:color="000000" w:sz="4" w:space="0"/>
        </w:tblBorders>
        <w:tblLayout w:type="fixed"/>
        <w:tblLook w:val="0000" w:firstRow="0" w:lastRow="0" w:firstColumn="0" w:lastColumn="0" w:noHBand="0" w:noVBand="0"/>
      </w:tblPr>
      <w:tblGrid>
        <w:gridCol w:w="828"/>
        <w:gridCol w:w="4274"/>
      </w:tblGrid>
      <w:tr w:rsidRPr="00AE1ECB" w:rsidR="008D4C81" w:rsidTr="009F4425" w14:paraId="244C7F4F" w14:textId="77777777">
        <w:trPr>
          <w:trHeight w:val="517"/>
        </w:trPr>
        <w:tc>
          <w:tcPr>
            <w:tcW w:w="828" w:type="dxa"/>
            <w:tcBorders>
              <w:top w:val="nil"/>
            </w:tcBorders>
          </w:tcPr>
          <w:p w:rsidRPr="00AE1ECB" w:rsidR="008D4C81" w:rsidP="0063377C" w:rsidRDefault="008D4C81" w14:paraId="244C7F4D" w14:textId="77777777">
            <w:pPr>
              <w:widowControl w:val="0"/>
              <w:tabs>
                <w:tab w:val="clear" w:pos="432"/>
              </w:tabs>
              <w:autoSpaceDE w:val="0"/>
              <w:autoSpaceDN w:val="0"/>
              <w:adjustRightInd w:val="0"/>
              <w:spacing w:before="60"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 xml:space="preserve">3H </w:t>
            </w:r>
          </w:p>
        </w:tc>
        <w:tc>
          <w:tcPr>
            <w:tcW w:w="4274" w:type="dxa"/>
            <w:tcBorders>
              <w:top w:val="nil"/>
            </w:tcBorders>
          </w:tcPr>
          <w:p w:rsidRPr="00AE1ECB" w:rsidR="008D4C81" w:rsidP="00EC7AB4" w:rsidRDefault="008D4C81" w14:paraId="244C7F4E" w14:textId="36D471FD">
            <w:pPr>
              <w:widowControl w:val="0"/>
              <w:tabs>
                <w:tab w:val="clear" w:pos="432"/>
              </w:tabs>
              <w:autoSpaceDE w:val="0"/>
              <w:autoSpaceDN w:val="0"/>
              <w:adjustRightInd w:val="0"/>
              <w:spacing w:before="60" w:line="240" w:lineRule="auto"/>
              <w:ind w:firstLine="0"/>
              <w:rPr>
                <w:rFonts w:ascii="Helvetica" w:hAnsi="Helvetica" w:cs="NCLAD L+ Helvetica"/>
                <w:color w:val="221E1F"/>
                <w:sz w:val="16"/>
                <w:szCs w:val="16"/>
              </w:rPr>
            </w:pPr>
            <w:r w:rsidRPr="00AE1ECB">
              <w:rPr>
                <w:rFonts w:ascii="Helvetica" w:hAnsi="Helvetica" w:cs="NCLAD L+ Helvetica"/>
                <w:color w:val="221E1F"/>
                <w:sz w:val="16"/>
                <w:szCs w:val="16"/>
              </w:rPr>
              <w:t xml:space="preserve">Plan sponsor(s) is (are) a member(s) of a controlled group </w:t>
            </w:r>
            <w:r w:rsidR="006A068E">
              <w:rPr>
                <w:rFonts w:ascii="Helvetica" w:hAnsi="Helvetica" w:cs="NCLAD L+ Helvetica"/>
                <w:color w:val="221E1F"/>
                <w:sz w:val="16"/>
                <w:szCs w:val="16"/>
              </w:rPr>
              <w:t xml:space="preserve">under Code section </w:t>
            </w:r>
            <w:r w:rsidRPr="00AE1ECB">
              <w:rPr>
                <w:rFonts w:ascii="Helvetica" w:hAnsi="Helvetica" w:cs="NCLAD L+ Helvetica"/>
                <w:color w:val="221E1F"/>
                <w:sz w:val="16"/>
                <w:szCs w:val="16"/>
              </w:rPr>
              <w:t>414(b)</w:t>
            </w:r>
            <w:r w:rsidR="006A068E">
              <w:rPr>
                <w:rFonts w:ascii="Helvetica" w:hAnsi="Helvetica" w:cs="NCLAD L+ Helvetica"/>
                <w:color w:val="221E1F"/>
                <w:sz w:val="16"/>
                <w:szCs w:val="16"/>
              </w:rPr>
              <w:t xml:space="preserve"> or </w:t>
            </w:r>
            <w:r w:rsidRPr="00AE1ECB">
              <w:rPr>
                <w:rFonts w:ascii="Helvetica" w:hAnsi="Helvetica" w:cs="NCLAD L+ Helvetica"/>
                <w:color w:val="221E1F"/>
                <w:sz w:val="16"/>
                <w:szCs w:val="16"/>
              </w:rPr>
              <w:t>(c)</w:t>
            </w:r>
            <w:r w:rsidR="006A068E">
              <w:rPr>
                <w:rFonts w:ascii="Helvetica" w:hAnsi="Helvetica" w:cs="NCLAD L+ Helvetica"/>
                <w:color w:val="221E1F"/>
                <w:sz w:val="16"/>
                <w:szCs w:val="16"/>
              </w:rPr>
              <w:t xml:space="preserve"> or of an affiliated service group under section 414</w:t>
            </w:r>
            <w:r w:rsidRPr="00AE1ECB">
              <w:rPr>
                <w:rFonts w:ascii="Helvetica" w:hAnsi="Helvetica" w:cs="NCLAD L+ Helvetica"/>
                <w:color w:val="221E1F"/>
                <w:sz w:val="16"/>
                <w:szCs w:val="16"/>
              </w:rPr>
              <w:t xml:space="preserve">(m). </w:t>
            </w:r>
          </w:p>
        </w:tc>
      </w:tr>
      <w:tr w:rsidRPr="00AE1ECB" w:rsidR="008D4C81" w:rsidTr="009F4425" w14:paraId="244C7F52" w14:textId="77777777">
        <w:trPr>
          <w:trHeight w:val="720"/>
        </w:trPr>
        <w:tc>
          <w:tcPr>
            <w:tcW w:w="828" w:type="dxa"/>
          </w:tcPr>
          <w:p w:rsidRPr="00AE1ECB" w:rsidR="008D4C81" w:rsidP="0063377C" w:rsidRDefault="008D4C81" w14:paraId="244C7F50" w14:textId="77777777">
            <w:pPr>
              <w:widowControl w:val="0"/>
              <w:tabs>
                <w:tab w:val="clear" w:pos="432"/>
              </w:tabs>
              <w:autoSpaceDE w:val="0"/>
              <w:autoSpaceDN w:val="0"/>
              <w:adjustRightInd w:val="0"/>
              <w:spacing w:before="60"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3I</w:t>
            </w:r>
          </w:p>
        </w:tc>
        <w:tc>
          <w:tcPr>
            <w:tcW w:w="4274" w:type="dxa"/>
          </w:tcPr>
          <w:p w:rsidRPr="00AE1ECB" w:rsidR="008D4C81" w:rsidP="0063377C" w:rsidRDefault="008D4C81" w14:paraId="244C7F51" w14:textId="77777777">
            <w:pPr>
              <w:widowControl w:val="0"/>
              <w:tabs>
                <w:tab w:val="clear" w:pos="432"/>
              </w:tabs>
              <w:autoSpaceDE w:val="0"/>
              <w:autoSpaceDN w:val="0"/>
              <w:adjustRightInd w:val="0"/>
              <w:spacing w:before="60" w:line="240" w:lineRule="auto"/>
              <w:ind w:firstLine="0"/>
              <w:rPr>
                <w:rFonts w:ascii="Helvetica" w:hAnsi="Helvetica" w:cs="NCLAD L+ Helvetica"/>
                <w:color w:val="221E1F"/>
                <w:sz w:val="16"/>
                <w:szCs w:val="16"/>
              </w:rPr>
            </w:pPr>
            <w:r w:rsidRPr="00AE1ECB">
              <w:rPr>
                <w:rFonts w:ascii="Helvetica" w:hAnsi="Helvetica" w:cs="NCLAD L+ Helvetica"/>
                <w:color w:val="221E1F"/>
                <w:sz w:val="16"/>
                <w:szCs w:val="16"/>
              </w:rPr>
              <w:t>Plan requiring that all or part of employer contributions be invested and held, at least for a limited period, in employer securities.</w:t>
            </w:r>
          </w:p>
        </w:tc>
      </w:tr>
      <w:tr w:rsidRPr="00AE1ECB" w:rsidR="008D4C81" w:rsidTr="009F4425" w14:paraId="244C7F55" w14:textId="77777777">
        <w:trPr>
          <w:trHeight w:val="720"/>
        </w:trPr>
        <w:tc>
          <w:tcPr>
            <w:tcW w:w="828" w:type="dxa"/>
          </w:tcPr>
          <w:p w:rsidRPr="00AE1ECB" w:rsidR="008D4C81" w:rsidP="0063377C" w:rsidRDefault="008D4C81" w14:paraId="244C7F53" w14:textId="77777777">
            <w:pPr>
              <w:widowControl w:val="0"/>
              <w:tabs>
                <w:tab w:val="clear" w:pos="432"/>
              </w:tabs>
              <w:autoSpaceDE w:val="0"/>
              <w:autoSpaceDN w:val="0"/>
              <w:adjustRightInd w:val="0"/>
              <w:spacing w:before="60"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 xml:space="preserve">3J </w:t>
            </w:r>
          </w:p>
        </w:tc>
        <w:tc>
          <w:tcPr>
            <w:tcW w:w="4274" w:type="dxa"/>
          </w:tcPr>
          <w:p w:rsidRPr="00AE1ECB" w:rsidR="008D4C81" w:rsidP="00AF5B20" w:rsidRDefault="008D4C81" w14:paraId="244C7F54" w14:textId="0F25CB6F">
            <w:pPr>
              <w:widowControl w:val="0"/>
              <w:tabs>
                <w:tab w:val="clear" w:pos="432"/>
              </w:tabs>
              <w:autoSpaceDE w:val="0"/>
              <w:autoSpaceDN w:val="0"/>
              <w:adjustRightInd w:val="0"/>
              <w:spacing w:before="60" w:line="240" w:lineRule="auto"/>
              <w:ind w:firstLine="0"/>
              <w:rPr>
                <w:rFonts w:ascii="Helvetica" w:hAnsi="Helvetica" w:cs="NCLAD L+ Helvetica"/>
                <w:color w:val="221E1F"/>
                <w:sz w:val="16"/>
                <w:szCs w:val="16"/>
              </w:rPr>
            </w:pPr>
            <w:r w:rsidRPr="00AE1ECB">
              <w:rPr>
                <w:rFonts w:ascii="Helvetica" w:hAnsi="Helvetica" w:cs="NCLAD L+ Helvetica"/>
                <w:color w:val="221E1F"/>
                <w:sz w:val="16"/>
                <w:szCs w:val="16"/>
              </w:rPr>
              <w:t xml:space="preserve">U.S.-based plan that covers residents of Puerto Rico and is qualified under both Code section 401 and section 1165 of </w:t>
            </w:r>
            <w:r w:rsidR="006744A6">
              <w:rPr>
                <w:rFonts w:ascii="Helvetica" w:hAnsi="Helvetica" w:cs="NCLAD L+ Helvetica"/>
                <w:color w:val="221E1F"/>
                <w:sz w:val="16"/>
                <w:szCs w:val="16"/>
              </w:rPr>
              <w:t xml:space="preserve">the Internal Revenue Code of </w:t>
            </w:r>
            <w:r w:rsidRPr="00AE1ECB">
              <w:rPr>
                <w:rFonts w:ascii="Helvetica" w:hAnsi="Helvetica" w:cs="NCLAD L+ Helvetica"/>
                <w:color w:val="221E1F"/>
                <w:sz w:val="16"/>
                <w:szCs w:val="16"/>
              </w:rPr>
              <w:t xml:space="preserve">Puerto Rico. </w:t>
            </w:r>
          </w:p>
        </w:tc>
      </w:tr>
      <w:tr w:rsidRPr="00AE1ECB" w:rsidR="008D4C81" w:rsidTr="009F4425" w14:paraId="244C7F58" w14:textId="77777777">
        <w:trPr>
          <w:trHeight w:val="322"/>
        </w:trPr>
        <w:tc>
          <w:tcPr>
            <w:tcW w:w="828" w:type="dxa"/>
            <w:vAlign w:val="center"/>
          </w:tcPr>
          <w:p w:rsidRPr="00AE1ECB" w:rsidR="008D4C81" w:rsidP="002E2184" w:rsidRDefault="008D4C81" w14:paraId="244C7F56" w14:textId="77777777">
            <w:pPr>
              <w:widowControl w:val="0"/>
              <w:tabs>
                <w:tab w:val="clear" w:pos="432"/>
              </w:tabs>
              <w:autoSpaceDE w:val="0"/>
              <w:autoSpaceDN w:val="0"/>
              <w:adjustRightInd w:val="0"/>
              <w:spacing w:line="240" w:lineRule="auto"/>
              <w:ind w:firstLine="0"/>
              <w:jc w:val="center"/>
              <w:rPr>
                <w:rFonts w:ascii="Helvetica" w:hAnsi="Helvetica" w:cs="NCLAH N+ Helvetica"/>
                <w:color w:val="221E1F"/>
                <w:sz w:val="16"/>
                <w:szCs w:val="16"/>
              </w:rPr>
            </w:pPr>
            <w:r w:rsidRPr="00AE1ECB">
              <w:rPr>
                <w:rFonts w:ascii="Helvetica" w:hAnsi="Helvetica" w:cs="NCLAH N+ Helvetica"/>
                <w:b/>
                <w:bCs/>
                <w:color w:val="221E1F"/>
                <w:sz w:val="16"/>
                <w:szCs w:val="16"/>
              </w:rPr>
              <w:t xml:space="preserve">CODE </w:t>
            </w:r>
          </w:p>
        </w:tc>
        <w:tc>
          <w:tcPr>
            <w:tcW w:w="4274" w:type="dxa"/>
            <w:vAlign w:val="center"/>
          </w:tcPr>
          <w:p w:rsidRPr="00AE1ECB" w:rsidR="008D4C81" w:rsidP="002E2184" w:rsidRDefault="008D4C81" w14:paraId="244C7F57" w14:textId="77777777">
            <w:pPr>
              <w:widowControl w:val="0"/>
              <w:tabs>
                <w:tab w:val="clear" w:pos="432"/>
              </w:tabs>
              <w:autoSpaceDE w:val="0"/>
              <w:autoSpaceDN w:val="0"/>
              <w:adjustRightInd w:val="0"/>
              <w:spacing w:line="240" w:lineRule="auto"/>
              <w:ind w:firstLine="0"/>
              <w:rPr>
                <w:rFonts w:ascii="Helvetica" w:hAnsi="Helvetica" w:cs="NCLAH N+ Helvetica"/>
                <w:color w:val="221E1F"/>
                <w:sz w:val="16"/>
                <w:szCs w:val="16"/>
              </w:rPr>
            </w:pPr>
            <w:r w:rsidRPr="00AE1ECB">
              <w:rPr>
                <w:rFonts w:ascii="Helvetica" w:hAnsi="Helvetica" w:cs="NCLAH N+ Helvetica"/>
                <w:b/>
                <w:bCs/>
                <w:color w:val="221E1F"/>
                <w:sz w:val="16"/>
                <w:szCs w:val="16"/>
              </w:rPr>
              <w:t xml:space="preserve">Welfare Benefit Features </w:t>
            </w:r>
          </w:p>
        </w:tc>
      </w:tr>
      <w:tr w:rsidRPr="00AE1ECB" w:rsidR="008D4C81" w:rsidTr="009F4425" w14:paraId="244C7F5B" w14:textId="77777777">
        <w:trPr>
          <w:trHeight w:val="320"/>
        </w:trPr>
        <w:tc>
          <w:tcPr>
            <w:tcW w:w="828" w:type="dxa"/>
            <w:vAlign w:val="center"/>
          </w:tcPr>
          <w:p w:rsidRPr="00AE1ECB" w:rsidR="008D4C81" w:rsidP="002E2184" w:rsidRDefault="008D4C81" w14:paraId="244C7F59" w14:textId="77777777">
            <w:pPr>
              <w:widowControl w:val="0"/>
              <w:tabs>
                <w:tab w:val="clear" w:pos="432"/>
              </w:tabs>
              <w:autoSpaceDE w:val="0"/>
              <w:autoSpaceDN w:val="0"/>
              <w:adjustRightInd w:val="0"/>
              <w:spacing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 xml:space="preserve">4A </w:t>
            </w:r>
          </w:p>
        </w:tc>
        <w:tc>
          <w:tcPr>
            <w:tcW w:w="4274" w:type="dxa"/>
            <w:vAlign w:val="center"/>
          </w:tcPr>
          <w:p w:rsidRPr="00AE1ECB" w:rsidR="008D4C81" w:rsidP="002E2184" w:rsidRDefault="008D4C81" w14:paraId="244C7F5A" w14:textId="77777777">
            <w:pPr>
              <w:widowControl w:val="0"/>
              <w:tabs>
                <w:tab w:val="clear" w:pos="432"/>
              </w:tabs>
              <w:autoSpaceDE w:val="0"/>
              <w:autoSpaceDN w:val="0"/>
              <w:adjustRightInd w:val="0"/>
              <w:spacing w:line="240" w:lineRule="auto"/>
              <w:ind w:firstLine="0"/>
              <w:rPr>
                <w:rFonts w:ascii="Helvetica" w:hAnsi="Helvetica" w:cs="NCLAD L+ Helvetica"/>
                <w:color w:val="221E1F"/>
                <w:sz w:val="16"/>
                <w:szCs w:val="16"/>
              </w:rPr>
            </w:pPr>
            <w:r w:rsidRPr="00AE1ECB">
              <w:rPr>
                <w:rFonts w:ascii="Helvetica" w:hAnsi="Helvetica" w:cs="NCLAD L+ Helvetica"/>
                <w:color w:val="221E1F"/>
                <w:sz w:val="16"/>
                <w:szCs w:val="16"/>
              </w:rPr>
              <w:t xml:space="preserve">Health (other than vision or dental). </w:t>
            </w:r>
          </w:p>
        </w:tc>
      </w:tr>
      <w:tr w:rsidRPr="00AE1ECB" w:rsidR="008D4C81" w:rsidTr="009F4425" w14:paraId="244C7F5E" w14:textId="77777777">
        <w:trPr>
          <w:trHeight w:val="320"/>
        </w:trPr>
        <w:tc>
          <w:tcPr>
            <w:tcW w:w="828" w:type="dxa"/>
            <w:vAlign w:val="center"/>
          </w:tcPr>
          <w:p w:rsidRPr="00AE1ECB" w:rsidR="008D4C81" w:rsidP="002E2184" w:rsidRDefault="008D4C81" w14:paraId="244C7F5C" w14:textId="77777777">
            <w:pPr>
              <w:widowControl w:val="0"/>
              <w:tabs>
                <w:tab w:val="clear" w:pos="432"/>
              </w:tabs>
              <w:autoSpaceDE w:val="0"/>
              <w:autoSpaceDN w:val="0"/>
              <w:adjustRightInd w:val="0"/>
              <w:spacing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 xml:space="preserve">4B </w:t>
            </w:r>
          </w:p>
        </w:tc>
        <w:tc>
          <w:tcPr>
            <w:tcW w:w="4274" w:type="dxa"/>
            <w:vAlign w:val="center"/>
          </w:tcPr>
          <w:p w:rsidRPr="00AE1ECB" w:rsidR="008D4C81" w:rsidP="002E2184" w:rsidRDefault="008D4C81" w14:paraId="244C7F5D" w14:textId="77777777">
            <w:pPr>
              <w:widowControl w:val="0"/>
              <w:tabs>
                <w:tab w:val="clear" w:pos="432"/>
              </w:tabs>
              <w:autoSpaceDE w:val="0"/>
              <w:autoSpaceDN w:val="0"/>
              <w:adjustRightInd w:val="0"/>
              <w:spacing w:line="240" w:lineRule="auto"/>
              <w:ind w:firstLine="0"/>
              <w:rPr>
                <w:rFonts w:ascii="Helvetica" w:hAnsi="Helvetica" w:cs="NCLAD L+ Helvetica"/>
                <w:color w:val="221E1F"/>
                <w:sz w:val="16"/>
                <w:szCs w:val="16"/>
              </w:rPr>
            </w:pPr>
            <w:r w:rsidRPr="00AE1ECB">
              <w:rPr>
                <w:rFonts w:ascii="Helvetica" w:hAnsi="Helvetica" w:cs="NCLAD L+ Helvetica"/>
                <w:color w:val="221E1F"/>
                <w:sz w:val="16"/>
                <w:szCs w:val="16"/>
              </w:rPr>
              <w:t xml:space="preserve">Life insurance. </w:t>
            </w:r>
          </w:p>
        </w:tc>
      </w:tr>
      <w:tr w:rsidRPr="00AE1ECB" w:rsidR="008D4C81" w:rsidTr="009F4425" w14:paraId="244C7F61" w14:textId="77777777">
        <w:trPr>
          <w:trHeight w:val="322"/>
        </w:trPr>
        <w:tc>
          <w:tcPr>
            <w:tcW w:w="828" w:type="dxa"/>
            <w:vAlign w:val="center"/>
          </w:tcPr>
          <w:p w:rsidRPr="00AE1ECB" w:rsidR="008D4C81" w:rsidP="002E2184" w:rsidRDefault="008D4C81" w14:paraId="244C7F5F" w14:textId="77777777">
            <w:pPr>
              <w:widowControl w:val="0"/>
              <w:tabs>
                <w:tab w:val="clear" w:pos="432"/>
              </w:tabs>
              <w:autoSpaceDE w:val="0"/>
              <w:autoSpaceDN w:val="0"/>
              <w:adjustRightInd w:val="0"/>
              <w:spacing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 xml:space="preserve">4C </w:t>
            </w:r>
          </w:p>
        </w:tc>
        <w:tc>
          <w:tcPr>
            <w:tcW w:w="4274" w:type="dxa"/>
            <w:vAlign w:val="center"/>
          </w:tcPr>
          <w:p w:rsidRPr="00AE1ECB" w:rsidR="008D4C81" w:rsidP="002E2184" w:rsidRDefault="008D4C81" w14:paraId="244C7F60" w14:textId="77777777">
            <w:pPr>
              <w:widowControl w:val="0"/>
              <w:tabs>
                <w:tab w:val="clear" w:pos="432"/>
              </w:tabs>
              <w:autoSpaceDE w:val="0"/>
              <w:autoSpaceDN w:val="0"/>
              <w:adjustRightInd w:val="0"/>
              <w:spacing w:line="240" w:lineRule="auto"/>
              <w:ind w:firstLine="0"/>
              <w:rPr>
                <w:rFonts w:ascii="Helvetica" w:hAnsi="Helvetica" w:cs="NCLAD L+ Helvetica"/>
                <w:color w:val="221E1F"/>
                <w:sz w:val="16"/>
                <w:szCs w:val="16"/>
              </w:rPr>
            </w:pPr>
            <w:r w:rsidRPr="00AE1ECB">
              <w:rPr>
                <w:rFonts w:ascii="Helvetica" w:hAnsi="Helvetica" w:cs="NCLAD L+ Helvetica"/>
                <w:color w:val="221E1F"/>
                <w:sz w:val="16"/>
                <w:szCs w:val="16"/>
              </w:rPr>
              <w:t xml:space="preserve">Supplemental unemployment. </w:t>
            </w:r>
          </w:p>
        </w:tc>
      </w:tr>
      <w:tr w:rsidRPr="00AE1ECB" w:rsidR="008D4C81" w:rsidTr="009F4425" w14:paraId="244C7F64" w14:textId="77777777">
        <w:trPr>
          <w:trHeight w:val="320"/>
        </w:trPr>
        <w:tc>
          <w:tcPr>
            <w:tcW w:w="828" w:type="dxa"/>
            <w:vAlign w:val="center"/>
          </w:tcPr>
          <w:p w:rsidRPr="00AE1ECB" w:rsidR="008D4C81" w:rsidP="002E2184" w:rsidRDefault="008D4C81" w14:paraId="244C7F62" w14:textId="77777777">
            <w:pPr>
              <w:widowControl w:val="0"/>
              <w:tabs>
                <w:tab w:val="clear" w:pos="432"/>
              </w:tabs>
              <w:autoSpaceDE w:val="0"/>
              <w:autoSpaceDN w:val="0"/>
              <w:adjustRightInd w:val="0"/>
              <w:spacing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 xml:space="preserve">4D </w:t>
            </w:r>
          </w:p>
        </w:tc>
        <w:tc>
          <w:tcPr>
            <w:tcW w:w="4274" w:type="dxa"/>
            <w:vAlign w:val="center"/>
          </w:tcPr>
          <w:p w:rsidRPr="00AE1ECB" w:rsidR="008D4C81" w:rsidP="002E2184" w:rsidRDefault="008D4C81" w14:paraId="244C7F63" w14:textId="77777777">
            <w:pPr>
              <w:widowControl w:val="0"/>
              <w:tabs>
                <w:tab w:val="clear" w:pos="432"/>
              </w:tabs>
              <w:autoSpaceDE w:val="0"/>
              <w:autoSpaceDN w:val="0"/>
              <w:adjustRightInd w:val="0"/>
              <w:spacing w:line="240" w:lineRule="auto"/>
              <w:ind w:firstLine="0"/>
              <w:rPr>
                <w:rFonts w:ascii="Helvetica" w:hAnsi="Helvetica" w:cs="NCLAD L+ Helvetica"/>
                <w:color w:val="221E1F"/>
                <w:sz w:val="16"/>
                <w:szCs w:val="16"/>
              </w:rPr>
            </w:pPr>
            <w:r w:rsidRPr="00AE1ECB">
              <w:rPr>
                <w:rFonts w:ascii="Helvetica" w:hAnsi="Helvetica" w:cs="NCLAD L+ Helvetica"/>
                <w:color w:val="221E1F"/>
                <w:sz w:val="16"/>
                <w:szCs w:val="16"/>
              </w:rPr>
              <w:t xml:space="preserve">Dental. </w:t>
            </w:r>
          </w:p>
        </w:tc>
      </w:tr>
      <w:tr w:rsidRPr="00AE1ECB" w:rsidR="008D4C81" w:rsidTr="009F4425" w14:paraId="244C7F67" w14:textId="77777777">
        <w:trPr>
          <w:trHeight w:val="320"/>
        </w:trPr>
        <w:tc>
          <w:tcPr>
            <w:tcW w:w="828" w:type="dxa"/>
            <w:vAlign w:val="center"/>
          </w:tcPr>
          <w:p w:rsidRPr="00AE1ECB" w:rsidR="008D4C81" w:rsidP="002E2184" w:rsidRDefault="008D4C81" w14:paraId="244C7F65" w14:textId="77777777">
            <w:pPr>
              <w:widowControl w:val="0"/>
              <w:tabs>
                <w:tab w:val="clear" w:pos="432"/>
              </w:tabs>
              <w:autoSpaceDE w:val="0"/>
              <w:autoSpaceDN w:val="0"/>
              <w:adjustRightInd w:val="0"/>
              <w:spacing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 xml:space="preserve">4E </w:t>
            </w:r>
          </w:p>
        </w:tc>
        <w:tc>
          <w:tcPr>
            <w:tcW w:w="4274" w:type="dxa"/>
            <w:vAlign w:val="center"/>
          </w:tcPr>
          <w:p w:rsidRPr="00AE1ECB" w:rsidR="008D4C81" w:rsidP="002E2184" w:rsidRDefault="008D4C81" w14:paraId="244C7F66" w14:textId="77777777">
            <w:pPr>
              <w:widowControl w:val="0"/>
              <w:tabs>
                <w:tab w:val="clear" w:pos="432"/>
              </w:tabs>
              <w:autoSpaceDE w:val="0"/>
              <w:autoSpaceDN w:val="0"/>
              <w:adjustRightInd w:val="0"/>
              <w:spacing w:line="240" w:lineRule="auto"/>
              <w:ind w:firstLine="0"/>
              <w:rPr>
                <w:rFonts w:ascii="Helvetica" w:hAnsi="Helvetica" w:cs="NCLAD L+ Helvetica"/>
                <w:color w:val="221E1F"/>
                <w:sz w:val="16"/>
                <w:szCs w:val="16"/>
              </w:rPr>
            </w:pPr>
            <w:r w:rsidRPr="00AE1ECB">
              <w:rPr>
                <w:rFonts w:ascii="Helvetica" w:hAnsi="Helvetica" w:cs="NCLAD L+ Helvetica"/>
                <w:color w:val="221E1F"/>
                <w:sz w:val="16"/>
                <w:szCs w:val="16"/>
              </w:rPr>
              <w:t xml:space="preserve">Vision. </w:t>
            </w:r>
          </w:p>
        </w:tc>
      </w:tr>
      <w:tr w:rsidRPr="00AE1ECB" w:rsidR="008D4C81" w:rsidTr="009F4425" w14:paraId="244C7F6A" w14:textId="77777777">
        <w:trPr>
          <w:trHeight w:val="322"/>
        </w:trPr>
        <w:tc>
          <w:tcPr>
            <w:tcW w:w="828" w:type="dxa"/>
            <w:vAlign w:val="center"/>
          </w:tcPr>
          <w:p w:rsidRPr="00AE1ECB" w:rsidR="008D4C81" w:rsidP="002E2184" w:rsidRDefault="008D4C81" w14:paraId="244C7F68" w14:textId="77777777">
            <w:pPr>
              <w:widowControl w:val="0"/>
              <w:tabs>
                <w:tab w:val="clear" w:pos="432"/>
              </w:tabs>
              <w:autoSpaceDE w:val="0"/>
              <w:autoSpaceDN w:val="0"/>
              <w:adjustRightInd w:val="0"/>
              <w:spacing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 xml:space="preserve">4F </w:t>
            </w:r>
          </w:p>
        </w:tc>
        <w:tc>
          <w:tcPr>
            <w:tcW w:w="4274" w:type="dxa"/>
            <w:vAlign w:val="center"/>
          </w:tcPr>
          <w:p w:rsidRPr="00AE1ECB" w:rsidR="008D4C81" w:rsidP="002E2184" w:rsidRDefault="008D4C81" w14:paraId="244C7F69" w14:textId="77777777">
            <w:pPr>
              <w:widowControl w:val="0"/>
              <w:tabs>
                <w:tab w:val="clear" w:pos="432"/>
              </w:tabs>
              <w:autoSpaceDE w:val="0"/>
              <w:autoSpaceDN w:val="0"/>
              <w:adjustRightInd w:val="0"/>
              <w:spacing w:line="240" w:lineRule="auto"/>
              <w:ind w:firstLine="0"/>
              <w:rPr>
                <w:rFonts w:ascii="Helvetica" w:hAnsi="Helvetica" w:cs="NCLAD L+ Helvetica"/>
                <w:color w:val="221E1F"/>
                <w:sz w:val="16"/>
                <w:szCs w:val="16"/>
              </w:rPr>
            </w:pPr>
            <w:r w:rsidRPr="00AE1ECB">
              <w:rPr>
                <w:rFonts w:ascii="Helvetica" w:hAnsi="Helvetica" w:cs="NCLAD L+ Helvetica"/>
                <w:color w:val="221E1F"/>
                <w:sz w:val="16"/>
                <w:szCs w:val="16"/>
              </w:rPr>
              <w:t xml:space="preserve">Temporary disability (accident and sickness). </w:t>
            </w:r>
          </w:p>
        </w:tc>
      </w:tr>
      <w:tr w:rsidRPr="00AE1ECB" w:rsidR="008D4C81" w:rsidTr="009F4425" w14:paraId="244C7F6D" w14:textId="77777777">
        <w:trPr>
          <w:trHeight w:val="320"/>
        </w:trPr>
        <w:tc>
          <w:tcPr>
            <w:tcW w:w="828" w:type="dxa"/>
            <w:vAlign w:val="center"/>
          </w:tcPr>
          <w:p w:rsidRPr="00AE1ECB" w:rsidR="008D4C81" w:rsidP="002E2184" w:rsidRDefault="008D4C81" w14:paraId="244C7F6B" w14:textId="77777777">
            <w:pPr>
              <w:widowControl w:val="0"/>
              <w:tabs>
                <w:tab w:val="clear" w:pos="432"/>
              </w:tabs>
              <w:autoSpaceDE w:val="0"/>
              <w:autoSpaceDN w:val="0"/>
              <w:adjustRightInd w:val="0"/>
              <w:spacing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 xml:space="preserve">4G </w:t>
            </w:r>
          </w:p>
        </w:tc>
        <w:tc>
          <w:tcPr>
            <w:tcW w:w="4274" w:type="dxa"/>
            <w:vAlign w:val="center"/>
          </w:tcPr>
          <w:p w:rsidRPr="00AE1ECB" w:rsidR="008D4C81" w:rsidP="002E2184" w:rsidRDefault="008D4C81" w14:paraId="244C7F6C" w14:textId="77777777">
            <w:pPr>
              <w:widowControl w:val="0"/>
              <w:tabs>
                <w:tab w:val="clear" w:pos="432"/>
              </w:tabs>
              <w:autoSpaceDE w:val="0"/>
              <w:autoSpaceDN w:val="0"/>
              <w:adjustRightInd w:val="0"/>
              <w:spacing w:line="240" w:lineRule="auto"/>
              <w:ind w:firstLine="0"/>
              <w:rPr>
                <w:rFonts w:ascii="Helvetica" w:hAnsi="Helvetica" w:cs="NCLAD L+ Helvetica"/>
                <w:color w:val="221E1F"/>
                <w:sz w:val="16"/>
                <w:szCs w:val="16"/>
              </w:rPr>
            </w:pPr>
            <w:r w:rsidRPr="00AE1ECB">
              <w:rPr>
                <w:rFonts w:ascii="Helvetica" w:hAnsi="Helvetica" w:cs="NCLAD L+ Helvetica"/>
                <w:color w:val="221E1F"/>
                <w:sz w:val="16"/>
                <w:szCs w:val="16"/>
              </w:rPr>
              <w:t xml:space="preserve">Prepaid legal. </w:t>
            </w:r>
          </w:p>
        </w:tc>
      </w:tr>
      <w:tr w:rsidRPr="00AE1ECB" w:rsidR="008D4C81" w:rsidTr="009F4425" w14:paraId="244C7F70" w14:textId="77777777">
        <w:trPr>
          <w:trHeight w:val="320"/>
        </w:trPr>
        <w:tc>
          <w:tcPr>
            <w:tcW w:w="828" w:type="dxa"/>
            <w:vAlign w:val="center"/>
          </w:tcPr>
          <w:p w:rsidRPr="00AE1ECB" w:rsidR="008D4C81" w:rsidP="002E2184" w:rsidRDefault="008D4C81" w14:paraId="244C7F6E" w14:textId="77777777">
            <w:pPr>
              <w:widowControl w:val="0"/>
              <w:tabs>
                <w:tab w:val="clear" w:pos="432"/>
              </w:tabs>
              <w:autoSpaceDE w:val="0"/>
              <w:autoSpaceDN w:val="0"/>
              <w:adjustRightInd w:val="0"/>
              <w:spacing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 xml:space="preserve">4H </w:t>
            </w:r>
          </w:p>
        </w:tc>
        <w:tc>
          <w:tcPr>
            <w:tcW w:w="4274" w:type="dxa"/>
            <w:vAlign w:val="center"/>
          </w:tcPr>
          <w:p w:rsidRPr="00AE1ECB" w:rsidR="008D4C81" w:rsidP="002E2184" w:rsidRDefault="008D4C81" w14:paraId="244C7F6F" w14:textId="77777777">
            <w:pPr>
              <w:widowControl w:val="0"/>
              <w:tabs>
                <w:tab w:val="clear" w:pos="432"/>
              </w:tabs>
              <w:autoSpaceDE w:val="0"/>
              <w:autoSpaceDN w:val="0"/>
              <w:adjustRightInd w:val="0"/>
              <w:spacing w:line="240" w:lineRule="auto"/>
              <w:ind w:firstLine="0"/>
              <w:rPr>
                <w:rFonts w:ascii="Helvetica" w:hAnsi="Helvetica" w:cs="NCLAD L+ Helvetica"/>
                <w:color w:val="221E1F"/>
                <w:sz w:val="16"/>
                <w:szCs w:val="16"/>
              </w:rPr>
            </w:pPr>
            <w:r w:rsidRPr="00AE1ECB">
              <w:rPr>
                <w:rFonts w:ascii="Helvetica" w:hAnsi="Helvetica" w:cs="NCLAD L+ Helvetica"/>
                <w:color w:val="221E1F"/>
                <w:sz w:val="16"/>
                <w:szCs w:val="16"/>
              </w:rPr>
              <w:t xml:space="preserve">Long-term disability. </w:t>
            </w:r>
          </w:p>
        </w:tc>
      </w:tr>
      <w:tr w:rsidRPr="00AE1ECB" w:rsidR="008D4C81" w:rsidTr="009F4425" w14:paraId="244C7F73" w14:textId="77777777">
        <w:trPr>
          <w:trHeight w:val="322"/>
        </w:trPr>
        <w:tc>
          <w:tcPr>
            <w:tcW w:w="828" w:type="dxa"/>
            <w:vAlign w:val="center"/>
          </w:tcPr>
          <w:p w:rsidRPr="00AE1ECB" w:rsidR="008D4C81" w:rsidP="002E2184" w:rsidRDefault="008D4C81" w14:paraId="244C7F71" w14:textId="77777777">
            <w:pPr>
              <w:widowControl w:val="0"/>
              <w:tabs>
                <w:tab w:val="clear" w:pos="432"/>
              </w:tabs>
              <w:autoSpaceDE w:val="0"/>
              <w:autoSpaceDN w:val="0"/>
              <w:adjustRightInd w:val="0"/>
              <w:spacing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 xml:space="preserve">4I </w:t>
            </w:r>
          </w:p>
        </w:tc>
        <w:tc>
          <w:tcPr>
            <w:tcW w:w="4274" w:type="dxa"/>
            <w:vAlign w:val="center"/>
          </w:tcPr>
          <w:p w:rsidRPr="00AE1ECB" w:rsidR="008D4C81" w:rsidP="002E2184" w:rsidRDefault="008D4C81" w14:paraId="244C7F72" w14:textId="77777777">
            <w:pPr>
              <w:widowControl w:val="0"/>
              <w:tabs>
                <w:tab w:val="clear" w:pos="432"/>
              </w:tabs>
              <w:autoSpaceDE w:val="0"/>
              <w:autoSpaceDN w:val="0"/>
              <w:adjustRightInd w:val="0"/>
              <w:spacing w:line="240" w:lineRule="auto"/>
              <w:ind w:firstLine="0"/>
              <w:rPr>
                <w:rFonts w:ascii="Helvetica" w:hAnsi="Helvetica" w:cs="NCLAD L+ Helvetica"/>
                <w:color w:val="221E1F"/>
                <w:sz w:val="16"/>
                <w:szCs w:val="16"/>
              </w:rPr>
            </w:pPr>
            <w:r w:rsidRPr="00AE1ECB">
              <w:rPr>
                <w:rFonts w:ascii="Helvetica" w:hAnsi="Helvetica" w:cs="NCLAD L+ Helvetica"/>
                <w:color w:val="221E1F"/>
                <w:sz w:val="16"/>
                <w:szCs w:val="16"/>
              </w:rPr>
              <w:t xml:space="preserve">Severance </w:t>
            </w:r>
            <w:proofErr w:type="gramStart"/>
            <w:r w:rsidRPr="00AE1ECB">
              <w:rPr>
                <w:rFonts w:ascii="Helvetica" w:hAnsi="Helvetica" w:cs="NCLAD L+ Helvetica"/>
                <w:color w:val="221E1F"/>
                <w:sz w:val="16"/>
                <w:szCs w:val="16"/>
              </w:rPr>
              <w:t>pay</w:t>
            </w:r>
            <w:proofErr w:type="gramEnd"/>
            <w:r w:rsidRPr="00AE1ECB">
              <w:rPr>
                <w:rFonts w:ascii="Helvetica" w:hAnsi="Helvetica" w:cs="NCLAD L+ Helvetica"/>
                <w:color w:val="221E1F"/>
                <w:sz w:val="16"/>
                <w:szCs w:val="16"/>
              </w:rPr>
              <w:t xml:space="preserve">. </w:t>
            </w:r>
          </w:p>
        </w:tc>
      </w:tr>
      <w:tr w:rsidRPr="00AE1ECB" w:rsidR="008D4C81" w:rsidTr="009F4425" w14:paraId="244C7F76" w14:textId="77777777">
        <w:trPr>
          <w:trHeight w:val="322"/>
        </w:trPr>
        <w:tc>
          <w:tcPr>
            <w:tcW w:w="828" w:type="dxa"/>
            <w:tcBorders>
              <w:bottom w:val="single" w:color="auto" w:sz="8" w:space="0"/>
            </w:tcBorders>
            <w:vAlign w:val="center"/>
          </w:tcPr>
          <w:p w:rsidRPr="00AE1ECB" w:rsidR="008D4C81" w:rsidP="002E2184" w:rsidRDefault="008D4C81" w14:paraId="244C7F74" w14:textId="77777777">
            <w:pPr>
              <w:widowControl w:val="0"/>
              <w:tabs>
                <w:tab w:val="clear" w:pos="432"/>
              </w:tabs>
              <w:autoSpaceDE w:val="0"/>
              <w:autoSpaceDN w:val="0"/>
              <w:adjustRightInd w:val="0"/>
              <w:spacing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 xml:space="preserve">4J </w:t>
            </w:r>
          </w:p>
        </w:tc>
        <w:tc>
          <w:tcPr>
            <w:tcW w:w="4274" w:type="dxa"/>
            <w:tcBorders>
              <w:bottom w:val="single" w:color="auto" w:sz="8" w:space="0"/>
            </w:tcBorders>
            <w:vAlign w:val="center"/>
          </w:tcPr>
          <w:p w:rsidRPr="00AE1ECB" w:rsidR="008D4C81" w:rsidP="002E2184" w:rsidRDefault="008D4C81" w14:paraId="244C7F75" w14:textId="77777777">
            <w:pPr>
              <w:widowControl w:val="0"/>
              <w:tabs>
                <w:tab w:val="clear" w:pos="432"/>
              </w:tabs>
              <w:autoSpaceDE w:val="0"/>
              <w:autoSpaceDN w:val="0"/>
              <w:adjustRightInd w:val="0"/>
              <w:spacing w:line="240" w:lineRule="auto"/>
              <w:ind w:firstLine="0"/>
              <w:rPr>
                <w:rFonts w:ascii="Helvetica" w:hAnsi="Helvetica" w:cs="NCLAD L+ Helvetica"/>
                <w:color w:val="221E1F"/>
                <w:sz w:val="16"/>
                <w:szCs w:val="16"/>
              </w:rPr>
            </w:pPr>
            <w:r w:rsidRPr="00AE1ECB">
              <w:rPr>
                <w:rFonts w:ascii="Helvetica" w:hAnsi="Helvetica" w:cs="NCLAD L+ Helvetica"/>
                <w:color w:val="221E1F"/>
                <w:sz w:val="16"/>
                <w:szCs w:val="16"/>
              </w:rPr>
              <w:t xml:space="preserve">Apprenticeship and training. </w:t>
            </w:r>
          </w:p>
        </w:tc>
      </w:tr>
    </w:tbl>
    <w:p w:rsidRPr="00AE1ECB" w:rsidR="008D4C81" w:rsidP="002E2184" w:rsidRDefault="008D4C81" w14:paraId="244C7F77" w14:textId="77777777">
      <w:pPr>
        <w:tabs>
          <w:tab w:val="clear" w:pos="432"/>
          <w:tab w:val="left" w:pos="270"/>
          <w:tab w:val="right" w:leader="dot" w:pos="4680"/>
        </w:tabs>
        <w:autoSpaceDE w:val="0"/>
        <w:autoSpaceDN w:val="0"/>
        <w:adjustRightInd w:val="0"/>
        <w:spacing w:line="240" w:lineRule="auto"/>
        <w:ind w:right="346" w:firstLine="0"/>
        <w:rPr>
          <w:rFonts w:ascii="Helvetica" w:hAnsi="Helvetica"/>
          <w:sz w:val="20"/>
          <w:szCs w:val="20"/>
        </w:rPr>
      </w:pPr>
    </w:p>
    <w:p w:rsidRPr="00AE1ECB" w:rsidR="008D4C81" w:rsidP="002E2184" w:rsidRDefault="008D4C81" w14:paraId="244C7F78" w14:textId="77777777">
      <w:pPr>
        <w:tabs>
          <w:tab w:val="clear" w:pos="432"/>
          <w:tab w:val="left" w:pos="270"/>
          <w:tab w:val="right" w:leader="dot" w:pos="4680"/>
        </w:tabs>
        <w:autoSpaceDE w:val="0"/>
        <w:autoSpaceDN w:val="0"/>
        <w:adjustRightInd w:val="0"/>
        <w:spacing w:line="240" w:lineRule="auto"/>
        <w:ind w:right="346" w:firstLine="0"/>
        <w:rPr>
          <w:rFonts w:ascii="Helvetica" w:hAnsi="Helvetica"/>
          <w:sz w:val="20"/>
          <w:szCs w:val="20"/>
        </w:rPr>
      </w:pPr>
      <w:r w:rsidRPr="00AE1ECB">
        <w:rPr>
          <w:rFonts w:ascii="Helvetica" w:hAnsi="Helvetica"/>
          <w:sz w:val="20"/>
          <w:szCs w:val="20"/>
        </w:rPr>
        <w:br w:type="column"/>
      </w:r>
    </w:p>
    <w:tbl>
      <w:tblPr>
        <w:tblW w:w="0" w:type="auto"/>
        <w:tblBorders>
          <w:top w:val="single" w:color="000000" w:sz="2" w:space="0"/>
          <w:bottom w:val="single" w:color="000000" w:sz="4" w:space="0"/>
          <w:insideH w:val="single" w:color="000000" w:sz="4" w:space="0"/>
          <w:insideV w:val="single" w:color="000000" w:sz="4" w:space="0"/>
        </w:tblBorders>
        <w:tblLayout w:type="fixed"/>
        <w:tblLook w:val="0000" w:firstRow="0" w:lastRow="0" w:firstColumn="0" w:lastColumn="0" w:noHBand="0" w:noVBand="0"/>
      </w:tblPr>
      <w:tblGrid>
        <w:gridCol w:w="828"/>
        <w:gridCol w:w="4274"/>
      </w:tblGrid>
      <w:tr w:rsidRPr="00AE1ECB" w:rsidR="008D4C81" w:rsidTr="009F4425" w14:paraId="244C7F7B" w14:textId="77777777">
        <w:trPr>
          <w:trHeight w:val="320"/>
        </w:trPr>
        <w:tc>
          <w:tcPr>
            <w:tcW w:w="828" w:type="dxa"/>
            <w:tcBorders>
              <w:top w:val="nil"/>
            </w:tcBorders>
          </w:tcPr>
          <w:p w:rsidRPr="00AE1ECB" w:rsidR="008D4C81" w:rsidP="0063377C" w:rsidRDefault="008D4C81" w14:paraId="244C7F79" w14:textId="77777777">
            <w:pPr>
              <w:widowControl w:val="0"/>
              <w:tabs>
                <w:tab w:val="clear" w:pos="432"/>
              </w:tabs>
              <w:autoSpaceDE w:val="0"/>
              <w:autoSpaceDN w:val="0"/>
              <w:adjustRightInd w:val="0"/>
              <w:spacing w:before="60"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 xml:space="preserve">4K </w:t>
            </w:r>
          </w:p>
        </w:tc>
        <w:tc>
          <w:tcPr>
            <w:tcW w:w="4274" w:type="dxa"/>
            <w:tcBorders>
              <w:top w:val="nil"/>
              <w:right w:val="nil"/>
            </w:tcBorders>
          </w:tcPr>
          <w:p w:rsidRPr="00AE1ECB" w:rsidR="008D4C81" w:rsidP="0063377C" w:rsidRDefault="008D4C81" w14:paraId="244C7F7A" w14:textId="77777777">
            <w:pPr>
              <w:widowControl w:val="0"/>
              <w:tabs>
                <w:tab w:val="clear" w:pos="432"/>
              </w:tabs>
              <w:autoSpaceDE w:val="0"/>
              <w:autoSpaceDN w:val="0"/>
              <w:adjustRightInd w:val="0"/>
              <w:spacing w:before="60" w:line="240" w:lineRule="auto"/>
              <w:ind w:firstLine="0"/>
              <w:rPr>
                <w:rFonts w:ascii="Helvetica" w:hAnsi="Helvetica" w:cs="NCLAD L+ Helvetica"/>
                <w:color w:val="221E1F"/>
                <w:sz w:val="16"/>
                <w:szCs w:val="16"/>
              </w:rPr>
            </w:pPr>
            <w:r w:rsidRPr="00AE1ECB">
              <w:rPr>
                <w:rFonts w:ascii="Helvetica" w:hAnsi="Helvetica" w:cs="NCLAD L+ Helvetica"/>
                <w:color w:val="221E1F"/>
                <w:sz w:val="16"/>
                <w:szCs w:val="16"/>
              </w:rPr>
              <w:t xml:space="preserve">Scholarship (funded). </w:t>
            </w:r>
          </w:p>
        </w:tc>
      </w:tr>
      <w:tr w:rsidRPr="00AE1ECB" w:rsidR="008D4C81" w:rsidTr="009F4425" w14:paraId="244C7F7E" w14:textId="77777777">
        <w:trPr>
          <w:trHeight w:val="520"/>
        </w:trPr>
        <w:tc>
          <w:tcPr>
            <w:tcW w:w="828" w:type="dxa"/>
          </w:tcPr>
          <w:p w:rsidRPr="00AE1ECB" w:rsidR="008D4C81" w:rsidP="0063377C" w:rsidRDefault="008D4C81" w14:paraId="244C7F7C" w14:textId="77777777">
            <w:pPr>
              <w:widowControl w:val="0"/>
              <w:tabs>
                <w:tab w:val="clear" w:pos="432"/>
              </w:tabs>
              <w:autoSpaceDE w:val="0"/>
              <w:autoSpaceDN w:val="0"/>
              <w:adjustRightInd w:val="0"/>
              <w:spacing w:before="60"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 xml:space="preserve">4L </w:t>
            </w:r>
          </w:p>
        </w:tc>
        <w:tc>
          <w:tcPr>
            <w:tcW w:w="4274" w:type="dxa"/>
          </w:tcPr>
          <w:p w:rsidRPr="00AE1ECB" w:rsidR="008D4C81" w:rsidP="0063377C" w:rsidRDefault="008D4C81" w14:paraId="244C7F7D" w14:textId="77777777">
            <w:pPr>
              <w:widowControl w:val="0"/>
              <w:tabs>
                <w:tab w:val="clear" w:pos="432"/>
              </w:tabs>
              <w:autoSpaceDE w:val="0"/>
              <w:autoSpaceDN w:val="0"/>
              <w:adjustRightInd w:val="0"/>
              <w:spacing w:before="60" w:line="240" w:lineRule="auto"/>
              <w:ind w:firstLine="0"/>
              <w:rPr>
                <w:rFonts w:ascii="Helvetica" w:hAnsi="Helvetica" w:cs="NCLAD L+ Helvetica"/>
                <w:color w:val="221E1F"/>
                <w:sz w:val="16"/>
                <w:szCs w:val="16"/>
              </w:rPr>
            </w:pPr>
            <w:r w:rsidRPr="00AE1ECB">
              <w:rPr>
                <w:rFonts w:ascii="Helvetica" w:hAnsi="Helvetica" w:cs="NCLAD L+ Helvetica"/>
                <w:color w:val="221E1F"/>
                <w:sz w:val="16"/>
                <w:szCs w:val="16"/>
              </w:rPr>
              <w:t xml:space="preserve">Death benefits (include travel accident but not life insurance). </w:t>
            </w:r>
          </w:p>
        </w:tc>
      </w:tr>
      <w:tr w:rsidRPr="00AE1ECB" w:rsidR="008D4C81" w:rsidTr="009F4425" w14:paraId="244C7F81" w14:textId="77777777">
        <w:trPr>
          <w:trHeight w:val="517"/>
        </w:trPr>
        <w:tc>
          <w:tcPr>
            <w:tcW w:w="828" w:type="dxa"/>
          </w:tcPr>
          <w:p w:rsidRPr="00AE1ECB" w:rsidR="008D4C81" w:rsidP="0063377C" w:rsidRDefault="008D4C81" w14:paraId="244C7F7F" w14:textId="77777777">
            <w:pPr>
              <w:widowControl w:val="0"/>
              <w:tabs>
                <w:tab w:val="clear" w:pos="432"/>
              </w:tabs>
              <w:autoSpaceDE w:val="0"/>
              <w:autoSpaceDN w:val="0"/>
              <w:adjustRightInd w:val="0"/>
              <w:spacing w:before="60"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 xml:space="preserve">4P </w:t>
            </w:r>
          </w:p>
        </w:tc>
        <w:tc>
          <w:tcPr>
            <w:tcW w:w="4274" w:type="dxa"/>
          </w:tcPr>
          <w:p w:rsidRPr="00AE1ECB" w:rsidR="008D4C81" w:rsidP="0063377C" w:rsidRDefault="008D4C81" w14:paraId="244C7F80" w14:textId="77777777">
            <w:pPr>
              <w:widowControl w:val="0"/>
              <w:tabs>
                <w:tab w:val="clear" w:pos="432"/>
              </w:tabs>
              <w:autoSpaceDE w:val="0"/>
              <w:autoSpaceDN w:val="0"/>
              <w:adjustRightInd w:val="0"/>
              <w:spacing w:before="60" w:line="240" w:lineRule="auto"/>
              <w:ind w:firstLine="0"/>
              <w:rPr>
                <w:rFonts w:ascii="Helvetica" w:hAnsi="Helvetica" w:cs="NCLAD L+ Helvetica"/>
                <w:color w:val="221E1F"/>
                <w:sz w:val="16"/>
                <w:szCs w:val="16"/>
              </w:rPr>
            </w:pPr>
            <w:r w:rsidRPr="00AE1ECB">
              <w:rPr>
                <w:rFonts w:ascii="Helvetica" w:hAnsi="Helvetica" w:cs="NCLAD L+ Helvetica"/>
                <w:color w:val="221E1F"/>
                <w:sz w:val="16"/>
                <w:szCs w:val="16"/>
              </w:rPr>
              <w:t xml:space="preserve">Taft-Hartley Financial Assistance for Employee Housing Expenses. </w:t>
            </w:r>
          </w:p>
        </w:tc>
      </w:tr>
      <w:tr w:rsidRPr="00AE1ECB" w:rsidR="008D4C81" w:rsidTr="009F4425" w14:paraId="244C7F84" w14:textId="77777777">
        <w:trPr>
          <w:trHeight w:val="322"/>
        </w:trPr>
        <w:tc>
          <w:tcPr>
            <w:tcW w:w="828" w:type="dxa"/>
            <w:vAlign w:val="center"/>
          </w:tcPr>
          <w:p w:rsidRPr="00AE1ECB" w:rsidR="008D4C81" w:rsidP="002E2184" w:rsidRDefault="008D4C81" w14:paraId="244C7F82" w14:textId="77777777">
            <w:pPr>
              <w:widowControl w:val="0"/>
              <w:tabs>
                <w:tab w:val="clear" w:pos="432"/>
              </w:tabs>
              <w:autoSpaceDE w:val="0"/>
              <w:autoSpaceDN w:val="0"/>
              <w:adjustRightInd w:val="0"/>
              <w:spacing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 xml:space="preserve">4Q </w:t>
            </w:r>
          </w:p>
        </w:tc>
        <w:tc>
          <w:tcPr>
            <w:tcW w:w="4274" w:type="dxa"/>
            <w:vAlign w:val="center"/>
          </w:tcPr>
          <w:p w:rsidRPr="00AE1ECB" w:rsidR="008D4C81" w:rsidP="002E2184" w:rsidRDefault="008D4C81" w14:paraId="244C7F83" w14:textId="77777777">
            <w:pPr>
              <w:widowControl w:val="0"/>
              <w:tabs>
                <w:tab w:val="clear" w:pos="432"/>
              </w:tabs>
              <w:autoSpaceDE w:val="0"/>
              <w:autoSpaceDN w:val="0"/>
              <w:adjustRightInd w:val="0"/>
              <w:spacing w:line="240" w:lineRule="auto"/>
              <w:ind w:firstLine="0"/>
              <w:rPr>
                <w:rFonts w:ascii="Helvetica" w:hAnsi="Helvetica" w:cs="NCLAD L+ Helvetica"/>
                <w:color w:val="221E1F"/>
                <w:sz w:val="16"/>
                <w:szCs w:val="16"/>
              </w:rPr>
            </w:pPr>
            <w:r w:rsidRPr="00AE1ECB">
              <w:rPr>
                <w:rFonts w:ascii="Helvetica" w:hAnsi="Helvetica" w:cs="NCLAD L+ Helvetica"/>
                <w:color w:val="221E1F"/>
                <w:sz w:val="16"/>
                <w:szCs w:val="16"/>
              </w:rPr>
              <w:t xml:space="preserve">Other. </w:t>
            </w:r>
          </w:p>
        </w:tc>
      </w:tr>
      <w:tr w:rsidRPr="00AE1ECB" w:rsidR="008D4C81" w:rsidTr="009F4425" w14:paraId="244C7F87" w14:textId="77777777">
        <w:trPr>
          <w:trHeight w:val="720"/>
        </w:trPr>
        <w:tc>
          <w:tcPr>
            <w:tcW w:w="828" w:type="dxa"/>
          </w:tcPr>
          <w:p w:rsidRPr="00AE1ECB" w:rsidR="008D4C81" w:rsidP="0063377C" w:rsidRDefault="008D4C81" w14:paraId="244C7F85" w14:textId="77777777">
            <w:pPr>
              <w:widowControl w:val="0"/>
              <w:tabs>
                <w:tab w:val="clear" w:pos="432"/>
              </w:tabs>
              <w:autoSpaceDE w:val="0"/>
              <w:autoSpaceDN w:val="0"/>
              <w:adjustRightInd w:val="0"/>
              <w:spacing w:before="60"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 xml:space="preserve">4R </w:t>
            </w:r>
          </w:p>
        </w:tc>
        <w:tc>
          <w:tcPr>
            <w:tcW w:w="4274" w:type="dxa"/>
          </w:tcPr>
          <w:p w:rsidRPr="00AE1ECB" w:rsidR="008D4C81" w:rsidP="0063377C" w:rsidRDefault="008D4C81" w14:paraId="244C7F86" w14:textId="77777777">
            <w:pPr>
              <w:widowControl w:val="0"/>
              <w:tabs>
                <w:tab w:val="clear" w:pos="432"/>
              </w:tabs>
              <w:autoSpaceDE w:val="0"/>
              <w:autoSpaceDN w:val="0"/>
              <w:adjustRightInd w:val="0"/>
              <w:spacing w:before="60" w:line="240" w:lineRule="auto"/>
              <w:ind w:firstLine="0"/>
              <w:rPr>
                <w:rFonts w:ascii="Helvetica" w:hAnsi="Helvetica" w:cs="NCLAD L+ Helvetica"/>
                <w:color w:val="221E1F"/>
                <w:sz w:val="16"/>
                <w:szCs w:val="16"/>
              </w:rPr>
            </w:pPr>
            <w:r w:rsidRPr="00AE1ECB">
              <w:rPr>
                <w:rFonts w:ascii="Helvetica" w:hAnsi="Helvetica" w:cs="NCLAD L+ Helvetica"/>
                <w:color w:val="221E1F"/>
                <w:sz w:val="16"/>
                <w:szCs w:val="16"/>
              </w:rPr>
              <w:t xml:space="preserve">Unfunded, fully insured, or combination unfunded/fully insured welfare plan that will not file an annual report for next plan year pursuant to 29 CFR 2520.104-20. </w:t>
            </w:r>
          </w:p>
        </w:tc>
      </w:tr>
      <w:tr w:rsidRPr="00AE1ECB" w:rsidR="008D4C81" w:rsidTr="004B0AF5" w14:paraId="244C7F8A" w14:textId="77777777">
        <w:trPr>
          <w:trHeight w:val="746"/>
        </w:trPr>
        <w:tc>
          <w:tcPr>
            <w:tcW w:w="828" w:type="dxa"/>
          </w:tcPr>
          <w:p w:rsidRPr="00AE1ECB" w:rsidR="008D4C81" w:rsidP="0063377C" w:rsidRDefault="008D4C81" w14:paraId="244C7F88" w14:textId="77777777">
            <w:pPr>
              <w:widowControl w:val="0"/>
              <w:tabs>
                <w:tab w:val="clear" w:pos="432"/>
              </w:tabs>
              <w:autoSpaceDE w:val="0"/>
              <w:autoSpaceDN w:val="0"/>
              <w:adjustRightInd w:val="0"/>
              <w:spacing w:before="60"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 xml:space="preserve">4S </w:t>
            </w:r>
          </w:p>
        </w:tc>
        <w:tc>
          <w:tcPr>
            <w:tcW w:w="4274" w:type="dxa"/>
          </w:tcPr>
          <w:p w:rsidRPr="00AE1ECB" w:rsidR="008D4C81" w:rsidP="0063377C" w:rsidRDefault="008D4C81" w14:paraId="244C7F89" w14:textId="77777777">
            <w:pPr>
              <w:widowControl w:val="0"/>
              <w:tabs>
                <w:tab w:val="clear" w:pos="432"/>
              </w:tabs>
              <w:autoSpaceDE w:val="0"/>
              <w:autoSpaceDN w:val="0"/>
              <w:adjustRightInd w:val="0"/>
              <w:spacing w:before="60" w:line="240" w:lineRule="auto"/>
              <w:ind w:firstLine="0"/>
              <w:rPr>
                <w:rFonts w:ascii="Helvetica" w:hAnsi="Helvetica" w:cs="NCLAD L+ Helvetica"/>
                <w:color w:val="221E1F"/>
                <w:sz w:val="16"/>
                <w:szCs w:val="16"/>
              </w:rPr>
            </w:pPr>
            <w:r w:rsidRPr="00AE1ECB">
              <w:rPr>
                <w:rFonts w:ascii="Helvetica" w:hAnsi="Helvetica" w:cs="NCLAD L+ Helvetica"/>
                <w:color w:val="221E1F"/>
                <w:sz w:val="16"/>
                <w:szCs w:val="16"/>
              </w:rPr>
              <w:t xml:space="preserve">Unfunded, fully insured, or combination unfunded/fully insured welfare plan that stopped filing annual reports in an earlier plan year pursuant to 29 CFR 2520.104-20. </w:t>
            </w:r>
          </w:p>
        </w:tc>
      </w:tr>
      <w:tr w:rsidRPr="00AE1ECB" w:rsidR="008D4C81" w:rsidTr="009F4425" w14:paraId="244C7F8D" w14:textId="77777777">
        <w:trPr>
          <w:trHeight w:val="520"/>
        </w:trPr>
        <w:tc>
          <w:tcPr>
            <w:tcW w:w="828" w:type="dxa"/>
          </w:tcPr>
          <w:p w:rsidRPr="00AE1ECB" w:rsidR="008D4C81" w:rsidP="0063377C" w:rsidRDefault="008D4C81" w14:paraId="244C7F8B" w14:textId="77777777">
            <w:pPr>
              <w:widowControl w:val="0"/>
              <w:tabs>
                <w:tab w:val="clear" w:pos="432"/>
              </w:tabs>
              <w:autoSpaceDE w:val="0"/>
              <w:autoSpaceDN w:val="0"/>
              <w:adjustRightInd w:val="0"/>
              <w:spacing w:before="60"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 xml:space="preserve">4T </w:t>
            </w:r>
          </w:p>
        </w:tc>
        <w:tc>
          <w:tcPr>
            <w:tcW w:w="4274" w:type="dxa"/>
          </w:tcPr>
          <w:p w:rsidRPr="00AE1ECB" w:rsidR="008D4C81" w:rsidP="0063377C" w:rsidRDefault="008D4C81" w14:paraId="244C7F8C" w14:textId="77777777">
            <w:pPr>
              <w:widowControl w:val="0"/>
              <w:tabs>
                <w:tab w:val="clear" w:pos="432"/>
              </w:tabs>
              <w:autoSpaceDE w:val="0"/>
              <w:autoSpaceDN w:val="0"/>
              <w:adjustRightInd w:val="0"/>
              <w:spacing w:before="60" w:line="240" w:lineRule="auto"/>
              <w:ind w:firstLine="0"/>
              <w:rPr>
                <w:rFonts w:ascii="Helvetica" w:hAnsi="Helvetica" w:cs="NCLAD L+ Helvetica"/>
                <w:color w:val="221E1F"/>
                <w:sz w:val="16"/>
                <w:szCs w:val="16"/>
              </w:rPr>
            </w:pPr>
            <w:r w:rsidRPr="00AE1ECB">
              <w:rPr>
                <w:rFonts w:ascii="Helvetica" w:hAnsi="Helvetica" w:cs="NCLAD L+ Helvetica"/>
                <w:color w:val="221E1F"/>
                <w:sz w:val="16"/>
                <w:szCs w:val="16"/>
              </w:rPr>
              <w:t xml:space="preserve">10 or more employer plan under Code section 419A(f)(6). </w:t>
            </w:r>
          </w:p>
        </w:tc>
      </w:tr>
      <w:tr w:rsidRPr="00AE1ECB" w:rsidR="008D4C81" w:rsidTr="009F4425" w14:paraId="244C7F90" w14:textId="77777777">
        <w:trPr>
          <w:trHeight w:val="520"/>
        </w:trPr>
        <w:tc>
          <w:tcPr>
            <w:tcW w:w="828" w:type="dxa"/>
          </w:tcPr>
          <w:p w:rsidRPr="00AE1ECB" w:rsidR="008D4C81" w:rsidP="0063377C" w:rsidRDefault="008D4C81" w14:paraId="244C7F8E" w14:textId="77777777">
            <w:pPr>
              <w:widowControl w:val="0"/>
              <w:tabs>
                <w:tab w:val="clear" w:pos="432"/>
              </w:tabs>
              <w:autoSpaceDE w:val="0"/>
              <w:autoSpaceDN w:val="0"/>
              <w:adjustRightInd w:val="0"/>
              <w:spacing w:before="60" w:line="240" w:lineRule="auto"/>
              <w:ind w:firstLine="0"/>
              <w:jc w:val="center"/>
              <w:rPr>
                <w:rFonts w:ascii="Helvetica" w:hAnsi="Helvetica" w:cs="NCLAD L+ Helvetica"/>
                <w:color w:val="221E1F"/>
                <w:sz w:val="16"/>
                <w:szCs w:val="16"/>
              </w:rPr>
            </w:pPr>
            <w:r w:rsidRPr="00AE1ECB">
              <w:rPr>
                <w:rFonts w:ascii="Helvetica" w:hAnsi="Helvetica" w:cs="NCLAD L+ Helvetica"/>
                <w:color w:val="221E1F"/>
                <w:sz w:val="16"/>
                <w:szCs w:val="16"/>
              </w:rPr>
              <w:t>4U</w:t>
            </w:r>
          </w:p>
        </w:tc>
        <w:tc>
          <w:tcPr>
            <w:tcW w:w="4274" w:type="dxa"/>
          </w:tcPr>
          <w:p w:rsidRPr="00AE1ECB" w:rsidR="008D4C81" w:rsidP="0063377C" w:rsidRDefault="008D4C81" w14:paraId="244C7F8F" w14:textId="77777777">
            <w:pPr>
              <w:widowControl w:val="0"/>
              <w:tabs>
                <w:tab w:val="clear" w:pos="432"/>
              </w:tabs>
              <w:autoSpaceDE w:val="0"/>
              <w:autoSpaceDN w:val="0"/>
              <w:adjustRightInd w:val="0"/>
              <w:spacing w:before="60" w:line="240" w:lineRule="auto"/>
              <w:ind w:firstLine="0"/>
              <w:rPr>
                <w:rFonts w:ascii="Helvetica" w:hAnsi="Helvetica" w:cs="NCLAD L+ Helvetica"/>
                <w:color w:val="221E1F"/>
                <w:sz w:val="16"/>
                <w:szCs w:val="16"/>
              </w:rPr>
            </w:pPr>
            <w:proofErr w:type="gramStart"/>
            <w:r w:rsidRPr="00AE1ECB">
              <w:rPr>
                <w:rFonts w:ascii="Helvetica" w:hAnsi="Helvetica" w:cs="NCLAD L+ Helvetica"/>
                <w:color w:val="221E1F"/>
                <w:sz w:val="16"/>
                <w:szCs w:val="16"/>
              </w:rPr>
              <w:t>Collectively-bargained</w:t>
            </w:r>
            <w:proofErr w:type="gramEnd"/>
            <w:r w:rsidRPr="00AE1ECB">
              <w:rPr>
                <w:rFonts w:ascii="Helvetica" w:hAnsi="Helvetica" w:cs="NCLAD L+ Helvetica"/>
                <w:color w:val="221E1F"/>
                <w:sz w:val="16"/>
                <w:szCs w:val="16"/>
              </w:rPr>
              <w:t xml:space="preserve"> welfare benefit arrangement under Code section 419A(f)(5).</w:t>
            </w:r>
          </w:p>
        </w:tc>
      </w:tr>
    </w:tbl>
    <w:p w:rsidRPr="00AE1ECB" w:rsidR="008D4C81" w:rsidP="002E2184" w:rsidRDefault="008D4C81" w14:paraId="244C7F91" w14:textId="77777777">
      <w:pPr>
        <w:tabs>
          <w:tab w:val="clear" w:pos="432"/>
          <w:tab w:val="left" w:pos="270"/>
          <w:tab w:val="right" w:leader="dot" w:pos="4680"/>
        </w:tabs>
        <w:autoSpaceDE w:val="0"/>
        <w:autoSpaceDN w:val="0"/>
        <w:adjustRightInd w:val="0"/>
        <w:spacing w:line="240" w:lineRule="auto"/>
        <w:ind w:right="346" w:firstLine="0"/>
        <w:rPr>
          <w:rFonts w:ascii="Helvetica" w:hAnsi="Helvetica"/>
          <w:sz w:val="20"/>
          <w:szCs w:val="20"/>
        </w:rPr>
      </w:pPr>
    </w:p>
    <w:p w:rsidRPr="00AE1ECB" w:rsidR="008D4C81" w:rsidP="002E2184" w:rsidRDefault="008D4C81" w14:paraId="244C7F92" w14:textId="77777777">
      <w:pPr>
        <w:tabs>
          <w:tab w:val="clear" w:pos="432"/>
          <w:tab w:val="left" w:pos="270"/>
          <w:tab w:val="right" w:leader="dot" w:pos="4680"/>
        </w:tabs>
        <w:autoSpaceDE w:val="0"/>
        <w:autoSpaceDN w:val="0"/>
        <w:adjustRightInd w:val="0"/>
        <w:spacing w:line="240" w:lineRule="auto"/>
        <w:ind w:right="346" w:firstLine="0"/>
        <w:rPr>
          <w:rFonts w:ascii="Helvetica" w:hAnsi="Helvetica"/>
          <w:sz w:val="20"/>
          <w:szCs w:val="20"/>
        </w:rPr>
      </w:pPr>
    </w:p>
    <w:p w:rsidRPr="00AE1ECB" w:rsidR="008D4C81" w:rsidP="002E2184" w:rsidRDefault="008D4C81" w14:paraId="244C7F93" w14:textId="77777777">
      <w:pPr>
        <w:tabs>
          <w:tab w:val="clear" w:pos="432"/>
          <w:tab w:val="left" w:pos="270"/>
          <w:tab w:val="right" w:leader="dot" w:pos="4680"/>
        </w:tabs>
        <w:autoSpaceDE w:val="0"/>
        <w:autoSpaceDN w:val="0"/>
        <w:adjustRightInd w:val="0"/>
        <w:spacing w:line="240" w:lineRule="auto"/>
        <w:ind w:right="346" w:firstLine="0"/>
        <w:rPr>
          <w:rFonts w:ascii="Helvetica" w:hAnsi="Helvetica"/>
          <w:sz w:val="20"/>
          <w:szCs w:val="20"/>
        </w:rPr>
        <w:sectPr w:rsidRPr="00AE1ECB" w:rsidR="008D4C81" w:rsidSect="00CE2C03">
          <w:endnotePr>
            <w:numFmt w:val="decimal"/>
          </w:endnotePr>
          <w:type w:val="continuous"/>
          <w:pgSz w:w="12240" w:h="15840" w:code="1"/>
          <w:pgMar w:top="1008" w:right="634" w:bottom="432" w:left="994" w:header="576" w:footer="576" w:gutter="0"/>
          <w:cols w:space="547" w:num="2"/>
          <w:titlePg/>
          <w:docGrid w:linePitch="326"/>
        </w:sectPr>
      </w:pPr>
    </w:p>
    <w:p w:rsidRPr="00AE1ECB" w:rsidR="008D4C81" w:rsidP="002E2184" w:rsidRDefault="008D4C81" w14:paraId="244C7F94" w14:textId="77777777">
      <w:pPr>
        <w:tabs>
          <w:tab w:val="clear" w:pos="432"/>
          <w:tab w:val="left" w:pos="270"/>
          <w:tab w:val="right" w:leader="dot" w:pos="4680"/>
        </w:tabs>
        <w:autoSpaceDE w:val="0"/>
        <w:autoSpaceDN w:val="0"/>
        <w:adjustRightInd w:val="0"/>
        <w:spacing w:line="240" w:lineRule="auto"/>
        <w:ind w:right="346" w:firstLine="0"/>
        <w:rPr>
          <w:rFonts w:ascii="Helvetica" w:hAnsi="Helvetica"/>
          <w:sz w:val="20"/>
          <w:szCs w:val="20"/>
        </w:rPr>
      </w:pPr>
    </w:p>
    <w:p w:rsidRPr="00AE1ECB" w:rsidR="008D4C81" w:rsidP="002E2184" w:rsidRDefault="008D4C81" w14:paraId="244C7FA8" w14:textId="77777777">
      <w:pPr>
        <w:widowControl w:val="0"/>
        <w:autoSpaceDE w:val="0"/>
        <w:autoSpaceDN w:val="0"/>
        <w:adjustRightInd w:val="0"/>
        <w:spacing w:before="120" w:line="240" w:lineRule="auto"/>
        <w:ind w:firstLine="216"/>
        <w:rPr>
          <w:rFonts w:ascii="Helvetica" w:hAnsi="Helvetica" w:cs="Helvetica"/>
          <w:color w:val="000000"/>
          <w:sz w:val="18"/>
          <w:szCs w:val="18"/>
        </w:rPr>
      </w:pPr>
    </w:p>
    <w:p w:rsidRPr="00AE1ECB" w:rsidR="008D4C81" w:rsidP="002E2184" w:rsidRDefault="008D4C81" w14:paraId="244C7FA9" w14:textId="77777777">
      <w:pPr>
        <w:widowControl w:val="0"/>
        <w:autoSpaceDE w:val="0"/>
        <w:autoSpaceDN w:val="0"/>
        <w:adjustRightInd w:val="0"/>
        <w:spacing w:before="120" w:line="240" w:lineRule="auto"/>
        <w:ind w:firstLine="216"/>
        <w:rPr>
          <w:rFonts w:ascii="Helvetica" w:hAnsi="Helvetica" w:cs="Helvetica"/>
          <w:color w:val="000000"/>
          <w:sz w:val="18"/>
          <w:szCs w:val="18"/>
        </w:rPr>
        <w:sectPr w:rsidRPr="00AE1ECB" w:rsidR="008D4C81" w:rsidSect="00CE2C03">
          <w:endnotePr>
            <w:numFmt w:val="decimal"/>
          </w:endnotePr>
          <w:type w:val="continuous"/>
          <w:pgSz w:w="12240" w:h="15840" w:code="1"/>
          <w:pgMar w:top="1008" w:right="634" w:bottom="432" w:left="994" w:header="432" w:footer="432" w:gutter="0"/>
          <w:cols w:space="540" w:num="2"/>
          <w:titlePg/>
          <w:docGrid w:linePitch="326"/>
        </w:sectPr>
      </w:pPr>
    </w:p>
    <w:p w:rsidRPr="00AE1ECB" w:rsidR="008D4C81" w:rsidP="002E2184" w:rsidRDefault="008D4C81" w14:paraId="244C7FAA" w14:textId="77777777">
      <w:pPr>
        <w:pBdr>
          <w:top w:val="single" w:color="auto" w:sz="18" w:space="1"/>
        </w:pBdr>
        <w:tabs>
          <w:tab w:val="clear" w:pos="432"/>
          <w:tab w:val="left" w:pos="270"/>
          <w:tab w:val="right" w:leader="dot" w:pos="4680"/>
        </w:tabs>
        <w:autoSpaceDE w:val="0"/>
        <w:autoSpaceDN w:val="0"/>
        <w:adjustRightInd w:val="0"/>
        <w:spacing w:line="240" w:lineRule="auto"/>
        <w:ind w:firstLine="0"/>
        <w:rPr>
          <w:rFonts w:ascii="Helvetica" w:hAnsi="Helvetica" w:cs="NCLAH N+ Helvetica"/>
          <w:bCs/>
          <w:color w:val="221E1F"/>
          <w:sz w:val="12"/>
          <w:szCs w:val="12"/>
        </w:rPr>
      </w:pPr>
    </w:p>
    <w:p w:rsidRPr="00AE1ECB" w:rsidR="008D4C81" w:rsidP="002E2184" w:rsidRDefault="00BC6F5A" w14:paraId="244C7FAB" w14:textId="69C5081E">
      <w:pPr>
        <w:pBdr>
          <w:top w:val="single" w:color="auto" w:sz="18" w:space="1"/>
        </w:pBdr>
        <w:tabs>
          <w:tab w:val="clear" w:pos="432"/>
          <w:tab w:val="left" w:pos="270"/>
          <w:tab w:val="right" w:leader="dot" w:pos="4680"/>
        </w:tabs>
        <w:autoSpaceDE w:val="0"/>
        <w:autoSpaceDN w:val="0"/>
        <w:adjustRightInd w:val="0"/>
        <w:spacing w:line="240" w:lineRule="auto"/>
        <w:ind w:firstLine="0"/>
        <w:rPr>
          <w:rFonts w:ascii="Helvetica" w:hAnsi="Helvetica" w:cs="NCLAH N+ Helvetica"/>
          <w:b/>
          <w:bCs/>
          <w:color w:val="221E1F"/>
          <w:sz w:val="26"/>
          <w:szCs w:val="18"/>
        </w:rPr>
      </w:pPr>
      <w:r>
        <w:rPr>
          <w:rFonts w:ascii="Helvetica" w:hAnsi="Helvetica" w:cs="NCLAH N+ Helvetica"/>
          <w:b/>
          <w:bCs/>
          <w:color w:val="221E1F"/>
          <w:sz w:val="26"/>
          <w:szCs w:val="18"/>
        </w:rPr>
        <w:t>202</w:t>
      </w:r>
      <w:r w:rsidR="00562E96">
        <w:rPr>
          <w:rFonts w:ascii="Helvetica" w:hAnsi="Helvetica" w:cs="NCLAH N+ Helvetica"/>
          <w:b/>
          <w:bCs/>
          <w:color w:val="221E1F"/>
          <w:sz w:val="26"/>
          <w:szCs w:val="18"/>
        </w:rPr>
        <w:t>1</w:t>
      </w:r>
      <w:r w:rsidRPr="00AE1ECB" w:rsidR="003A68D6">
        <w:rPr>
          <w:rFonts w:ascii="Helvetica" w:hAnsi="Helvetica" w:cs="NCLAH N+ Helvetica"/>
          <w:b/>
          <w:bCs/>
          <w:color w:val="221E1F"/>
          <w:sz w:val="26"/>
          <w:szCs w:val="18"/>
        </w:rPr>
        <w:t xml:space="preserve"> </w:t>
      </w:r>
      <w:r w:rsidRPr="00AE1ECB" w:rsidR="008D4C81">
        <w:rPr>
          <w:rFonts w:ascii="Helvetica" w:hAnsi="Helvetica" w:cs="NCLAH N+ Helvetica"/>
          <w:b/>
          <w:bCs/>
          <w:color w:val="221E1F"/>
          <w:sz w:val="26"/>
          <w:szCs w:val="18"/>
        </w:rPr>
        <w:t>Instructions for Schedule A</w:t>
      </w:r>
    </w:p>
    <w:p w:rsidRPr="00AE1ECB" w:rsidR="008D4C81" w:rsidP="002E2184" w:rsidRDefault="008D4C81" w14:paraId="244C7FAC" w14:textId="77777777">
      <w:pPr>
        <w:tabs>
          <w:tab w:val="clear" w:pos="432"/>
          <w:tab w:val="left" w:pos="270"/>
          <w:tab w:val="right" w:leader="dot" w:pos="4680"/>
        </w:tabs>
        <w:autoSpaceDE w:val="0"/>
        <w:autoSpaceDN w:val="0"/>
        <w:adjustRightInd w:val="0"/>
        <w:spacing w:line="240" w:lineRule="auto"/>
        <w:ind w:firstLine="0"/>
        <w:rPr>
          <w:rFonts w:ascii="Helvetica" w:hAnsi="Helvetica" w:cs="NCLAH N+ Helvetica"/>
          <w:b/>
          <w:bCs/>
          <w:color w:val="221E1F"/>
          <w:sz w:val="26"/>
          <w:szCs w:val="18"/>
        </w:rPr>
      </w:pPr>
      <w:r w:rsidRPr="00AE1ECB">
        <w:rPr>
          <w:rFonts w:ascii="Helvetica" w:hAnsi="Helvetica" w:cs="NCLAH N+ Helvetica"/>
          <w:b/>
          <w:bCs/>
          <w:color w:val="221E1F"/>
          <w:sz w:val="26"/>
          <w:szCs w:val="18"/>
        </w:rPr>
        <w:t>(Form 5500)</w:t>
      </w:r>
    </w:p>
    <w:p w:rsidRPr="00AE1ECB" w:rsidR="008D4C81" w:rsidP="002E2184" w:rsidRDefault="008D4C81" w14:paraId="244C7FAD" w14:textId="77777777">
      <w:pPr>
        <w:pBdr>
          <w:bottom w:val="single" w:color="auto" w:sz="12" w:space="1"/>
        </w:pBdr>
        <w:tabs>
          <w:tab w:val="clear" w:pos="432"/>
          <w:tab w:val="left" w:pos="270"/>
          <w:tab w:val="right" w:leader="dot" w:pos="4680"/>
        </w:tabs>
        <w:autoSpaceDE w:val="0"/>
        <w:autoSpaceDN w:val="0"/>
        <w:adjustRightInd w:val="0"/>
        <w:spacing w:line="240" w:lineRule="auto"/>
        <w:ind w:firstLine="0"/>
        <w:rPr>
          <w:rFonts w:ascii="Helvetica" w:hAnsi="Helvetica" w:cs="NCLAH N+ Helvetica"/>
          <w:b/>
          <w:bCs/>
          <w:i/>
          <w:color w:val="221E1F"/>
          <w:sz w:val="26"/>
          <w:szCs w:val="18"/>
        </w:rPr>
      </w:pPr>
      <w:r w:rsidRPr="00AE1ECB">
        <w:rPr>
          <w:rFonts w:ascii="Helvetica" w:hAnsi="Helvetica" w:cs="NCLAH N+ Helvetica"/>
          <w:b/>
          <w:bCs/>
          <w:i/>
          <w:color w:val="221E1F"/>
          <w:sz w:val="26"/>
          <w:szCs w:val="18"/>
        </w:rPr>
        <w:t>Insurance Information</w:t>
      </w:r>
    </w:p>
    <w:p w:rsidRPr="00AE1ECB" w:rsidR="008D4C81" w:rsidP="002E2184" w:rsidRDefault="008D4C81" w14:paraId="244C7FAE" w14:textId="77777777">
      <w:pPr>
        <w:pBdr>
          <w:bottom w:val="single" w:color="auto" w:sz="12" w:space="1"/>
        </w:pBdr>
        <w:tabs>
          <w:tab w:val="clear" w:pos="432"/>
          <w:tab w:val="left" w:pos="270"/>
          <w:tab w:val="right" w:leader="dot" w:pos="4680"/>
        </w:tabs>
        <w:autoSpaceDE w:val="0"/>
        <w:autoSpaceDN w:val="0"/>
        <w:adjustRightInd w:val="0"/>
        <w:spacing w:line="240" w:lineRule="auto"/>
        <w:ind w:firstLine="0"/>
        <w:rPr>
          <w:rFonts w:ascii="Helvetica" w:hAnsi="Helvetica" w:cs="NCLAH N+ Helvetica"/>
          <w:b/>
          <w:bCs/>
          <w:color w:val="221E1F"/>
          <w:sz w:val="12"/>
          <w:szCs w:val="12"/>
        </w:rPr>
      </w:pPr>
    </w:p>
    <w:p w:rsidRPr="00AE1ECB" w:rsidR="008D4C81" w:rsidP="002E2184" w:rsidRDefault="008D4C81" w14:paraId="244C7FAF" w14:textId="77777777">
      <w:pPr>
        <w:tabs>
          <w:tab w:val="clear" w:pos="432"/>
          <w:tab w:val="left" w:pos="270"/>
          <w:tab w:val="right" w:leader="dot" w:pos="4680"/>
        </w:tabs>
        <w:autoSpaceDE w:val="0"/>
        <w:autoSpaceDN w:val="0"/>
        <w:adjustRightInd w:val="0"/>
        <w:spacing w:before="120" w:line="240" w:lineRule="auto"/>
        <w:ind w:firstLine="0"/>
        <w:rPr>
          <w:rFonts w:ascii="Helvetica" w:hAnsi="Helvetica" w:cs="NCLAH N+ Helvetica"/>
          <w:b/>
          <w:bCs/>
          <w:color w:val="221E1F"/>
          <w:sz w:val="22"/>
          <w:szCs w:val="22"/>
        </w:rPr>
      </w:pPr>
      <w:r w:rsidRPr="00AE1ECB">
        <w:rPr>
          <w:rFonts w:ascii="Helvetica" w:hAnsi="Helvetica" w:cs="NCLAH N+ Helvetica"/>
          <w:b/>
          <w:bCs/>
          <w:color w:val="221E1F"/>
          <w:sz w:val="22"/>
          <w:szCs w:val="22"/>
        </w:rPr>
        <w:t>General Instructions</w:t>
      </w:r>
    </w:p>
    <w:p w:rsidRPr="00AE1ECB" w:rsidR="008D4C81" w:rsidP="0063377C" w:rsidRDefault="008D4C81" w14:paraId="244C7FB0"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NCLAH N+ Helvetica"/>
          <w:b/>
          <w:bCs/>
          <w:color w:val="221E1F"/>
          <w:sz w:val="20"/>
          <w:szCs w:val="20"/>
        </w:rPr>
      </w:pPr>
      <w:r w:rsidRPr="00AE1ECB">
        <w:rPr>
          <w:rFonts w:ascii="Helvetica" w:hAnsi="Helvetica" w:cs="NCLAH N+ Helvetica"/>
          <w:b/>
          <w:bCs/>
          <w:color w:val="221E1F"/>
          <w:sz w:val="20"/>
          <w:szCs w:val="20"/>
        </w:rPr>
        <w:t xml:space="preserve">Who Must </w:t>
      </w:r>
      <w:proofErr w:type="gramStart"/>
      <w:r w:rsidRPr="00AE1ECB">
        <w:rPr>
          <w:rFonts w:ascii="Helvetica" w:hAnsi="Helvetica" w:cs="NCLAH N+ Helvetica"/>
          <w:b/>
          <w:bCs/>
          <w:color w:val="221E1F"/>
          <w:sz w:val="20"/>
          <w:szCs w:val="20"/>
        </w:rPr>
        <w:t>File</w:t>
      </w:r>
      <w:proofErr w:type="gramEnd"/>
    </w:p>
    <w:p w:rsidRPr="00AE1ECB" w:rsidR="008D4C81" w:rsidP="0063377C" w:rsidRDefault="008D4C81" w14:paraId="244C7FB1" w14:textId="77777777">
      <w:pPr>
        <w:tabs>
          <w:tab w:val="clear" w:pos="432"/>
          <w:tab w:val="left" w:pos="270"/>
        </w:tabs>
        <w:autoSpaceDE w:val="0"/>
        <w:autoSpaceDN w:val="0"/>
        <w:adjustRightInd w:val="0"/>
        <w:spacing w:before="60" w:line="240" w:lineRule="auto"/>
        <w:ind w:firstLine="0"/>
        <w:rPr>
          <w:rFonts w:ascii="Helvetica" w:hAnsi="Helvetica"/>
          <w:sz w:val="18"/>
        </w:rPr>
      </w:pPr>
      <w:r w:rsidRPr="00AE1ECB">
        <w:rPr>
          <w:rFonts w:ascii="Helvetica" w:hAnsi="Helvetica"/>
          <w:sz w:val="18"/>
        </w:rPr>
        <w:t xml:space="preserve">Schedule A (Form 5500) must be attached to the Form 5500 filed for every defined benefit pension plan, defined contribution pension plan, and welfare benefit plan required to file a Form 5500 if any benefits under the plan are provided by an insurance company, insurance service, or other similar organization (such as Blue Cross, Blue Shield, or a health maintenance organization). This includes investment contracts with insurance companies such as guaranteed investment </w:t>
      </w:r>
      <w:r w:rsidRPr="00AE1ECB" w:rsidR="00AC17BF">
        <w:rPr>
          <w:rFonts w:ascii="Helvetica" w:hAnsi="Helvetica"/>
          <w:sz w:val="18"/>
        </w:rPr>
        <w:t xml:space="preserve">contracts </w:t>
      </w:r>
      <w:r w:rsidRPr="00AE1ECB">
        <w:rPr>
          <w:rFonts w:ascii="Helvetica" w:hAnsi="Helvetica"/>
          <w:sz w:val="18"/>
        </w:rPr>
        <w:t>(GICs). In addition, Schedules A must be attached to a Form 5500 filed for GIAs, MTIAs, and 103-12 IEs for each insurance or annuity contract held in the MTIA, or 103-12 IE or by the GIA.</w:t>
      </w:r>
    </w:p>
    <w:p w:rsidRPr="00AE1ECB" w:rsidR="008D4C81" w:rsidP="0063377C" w:rsidRDefault="001320E7" w14:paraId="244C7FB2" w14:textId="77777777">
      <w:pPr>
        <w:tabs>
          <w:tab w:val="clear" w:pos="432"/>
          <w:tab w:val="right" w:leader="dot" w:pos="4680"/>
        </w:tabs>
        <w:autoSpaceDE w:val="0"/>
        <w:autoSpaceDN w:val="0"/>
        <w:adjustRightInd w:val="0"/>
        <w:spacing w:before="60" w:line="240" w:lineRule="auto"/>
        <w:ind w:firstLine="0"/>
        <w:rPr>
          <w:rFonts w:ascii="Helvetica" w:hAnsi="Helvetica"/>
          <w:i/>
          <w:sz w:val="18"/>
        </w:rPr>
      </w:pPr>
      <w:r w:rsidRPr="00AE1ECB">
        <w:rPr>
          <w:noProof/>
        </w:rPr>
        <w:drawing>
          <wp:anchor distT="0" distB="0" distL="114300" distR="114300" simplePos="0" relativeHeight="251639296" behindDoc="0" locked="0" layoutInCell="1" allowOverlap="1" wp14:editId="244C8C3E" wp14:anchorId="244C8C3D">
            <wp:simplePos x="0" y="0"/>
            <wp:positionH relativeFrom="column">
              <wp:posOffset>-6985</wp:posOffset>
            </wp:positionH>
            <wp:positionV relativeFrom="paragraph">
              <wp:posOffset>76835</wp:posOffset>
            </wp:positionV>
            <wp:extent cx="217170" cy="203200"/>
            <wp:effectExtent l="0" t="0" r="0" b="0"/>
            <wp:wrapSquare wrapText="bothSides"/>
            <wp:docPr id="65" name="Picture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3"/>
                    <pic:cNvPicPr preferRelativeResize="0">
                      <a:picLocks noChangeAspect="1" noChangeArrowheads="1"/>
                    </pic:cNvPicPr>
                  </pic:nvPicPr>
                  <pic:blipFill>
                    <a:blip r:embed="rId51" cstate="print">
                      <a:extLst>
                        <a:ext uri="{28A0092B-C50C-407E-A947-70E740481C1C}">
                          <a14:useLocalDpi xmlns:a14="http://schemas.microsoft.com/office/drawing/2010/main" val="0"/>
                        </a:ext>
                      </a:extLst>
                    </a:blip>
                    <a:srcRect/>
                    <a:stretch>
                      <a:fillRect/>
                    </a:stretch>
                  </pic:blipFill>
                  <pic:spPr bwMode="auto">
                    <a:xfrm>
                      <a:off x="0" y="0"/>
                      <a:ext cx="217170" cy="203200"/>
                    </a:xfrm>
                    <a:prstGeom prst="rect">
                      <a:avLst/>
                    </a:prstGeom>
                    <a:noFill/>
                  </pic:spPr>
                </pic:pic>
              </a:graphicData>
            </a:graphic>
            <wp14:sizeRelH relativeFrom="page">
              <wp14:pctWidth>0</wp14:pctWidth>
            </wp14:sizeRelH>
            <wp14:sizeRelV relativeFrom="page">
              <wp14:pctHeight>0</wp14:pctHeight>
            </wp14:sizeRelV>
          </wp:anchor>
        </w:drawing>
      </w:r>
      <w:r w:rsidRPr="00AE1ECB" w:rsidR="008D4C81">
        <w:rPr>
          <w:rFonts w:ascii="Helvetica" w:hAnsi="Helvetica"/>
          <w:i/>
          <w:sz w:val="18"/>
        </w:rPr>
        <w:t>If Form 5500 line 9</w:t>
      </w:r>
      <w:proofErr w:type="gramStart"/>
      <w:r w:rsidRPr="00AE1ECB" w:rsidR="008D4C81">
        <w:rPr>
          <w:rFonts w:ascii="Helvetica" w:hAnsi="Helvetica"/>
          <w:i/>
          <w:sz w:val="18"/>
        </w:rPr>
        <w:t>a(</w:t>
      </w:r>
      <w:proofErr w:type="gramEnd"/>
      <w:r w:rsidRPr="00AE1ECB" w:rsidR="008D4C81">
        <w:rPr>
          <w:rFonts w:ascii="Helvetica" w:hAnsi="Helvetica"/>
          <w:i/>
          <w:sz w:val="18"/>
        </w:rPr>
        <w:t>1), 9a(2), 9b(1), or 9b(2) is checked, indicating that either the plan funding arrangement or plan benefit arrangement includes an account, policy, or contract with an insurance company (or similar organization), at least one Schedule A would be required to be attached to the Form 5500 filed for a pension or welfare plan to provide information concerning the contract year ending with or within the plan year.</w:t>
      </w:r>
    </w:p>
    <w:p w:rsidRPr="00AE1ECB" w:rsidR="008D4C81" w:rsidP="0063377C" w:rsidRDefault="008D4C81" w14:paraId="244C7FB3" w14:textId="77777777">
      <w:pPr>
        <w:tabs>
          <w:tab w:val="clear" w:pos="432"/>
          <w:tab w:val="left" w:pos="180"/>
          <w:tab w:val="right" w:leader="dot" w:pos="4680"/>
        </w:tabs>
        <w:autoSpaceDE w:val="0"/>
        <w:autoSpaceDN w:val="0"/>
        <w:adjustRightInd w:val="0"/>
        <w:spacing w:before="60" w:line="240" w:lineRule="auto"/>
        <w:ind w:firstLine="0"/>
        <w:rPr>
          <w:rFonts w:ascii="Helvetica" w:hAnsi="Helvetica"/>
          <w:sz w:val="18"/>
        </w:rPr>
      </w:pPr>
      <w:r w:rsidRPr="00AE1ECB">
        <w:rPr>
          <w:rFonts w:ascii="Helvetica" w:hAnsi="Helvetica"/>
          <w:sz w:val="18"/>
        </w:rPr>
        <w:tab/>
        <w:t xml:space="preserve">Do not file Schedule A for a contract that is an Administrative Services Only (ASO) contract, a fidelity bond or policy, or a fiduciary liability insurance policy. Also, if a Schedule A for a contract or policy is filed as part of a Form 5500 for an MTIA or 103-12 IE that holds the contract, do not include a Schedule A for the contract or policy on the Form 5500s filed for the plans participating in the </w:t>
      </w:r>
      <w:r w:rsidRPr="00AE1ECB" w:rsidR="00AC17BF">
        <w:rPr>
          <w:rFonts w:ascii="Helvetica" w:hAnsi="Helvetica"/>
          <w:sz w:val="18"/>
        </w:rPr>
        <w:t>M</w:t>
      </w:r>
      <w:r w:rsidRPr="00AE1ECB">
        <w:rPr>
          <w:rFonts w:ascii="Helvetica" w:hAnsi="Helvetica"/>
          <w:sz w:val="18"/>
        </w:rPr>
        <w:t>TIA or 103-12 IE.</w:t>
      </w:r>
    </w:p>
    <w:p w:rsidRPr="00AE1ECB" w:rsidR="008D4C81" w:rsidP="0063377C" w:rsidRDefault="008D4C81" w14:paraId="244C7FB4" w14:textId="77777777">
      <w:pPr>
        <w:tabs>
          <w:tab w:val="clear" w:pos="432"/>
          <w:tab w:val="left" w:pos="180"/>
          <w:tab w:val="right" w:leader="dot" w:pos="4680"/>
        </w:tabs>
        <w:autoSpaceDE w:val="0"/>
        <w:autoSpaceDN w:val="0"/>
        <w:adjustRightInd w:val="0"/>
        <w:spacing w:before="60" w:line="240" w:lineRule="auto"/>
        <w:ind w:firstLine="0"/>
        <w:rPr>
          <w:rFonts w:ascii="Helvetica" w:hAnsi="Helvetica" w:cs="NCLAH M+ Helvetica"/>
          <w:iCs/>
          <w:color w:val="221E1F"/>
          <w:sz w:val="18"/>
          <w:szCs w:val="18"/>
        </w:rPr>
      </w:pPr>
      <w:r w:rsidRPr="00AE1ECB">
        <w:rPr>
          <w:rFonts w:ascii="Helvetica" w:hAnsi="Helvetica" w:cs="NCLAH M+ Helvetica"/>
          <w:iCs/>
          <w:color w:val="221E1F"/>
          <w:sz w:val="18"/>
          <w:szCs w:val="18"/>
        </w:rPr>
        <w:tab/>
        <w:t>Check the Schedule A box on the Form 5500 (Part II, line 10</w:t>
      </w:r>
      <w:proofErr w:type="gramStart"/>
      <w:r w:rsidRPr="00AE1ECB">
        <w:rPr>
          <w:rFonts w:ascii="Helvetica" w:hAnsi="Helvetica" w:cs="NCLAH M+ Helvetica"/>
          <w:iCs/>
          <w:color w:val="221E1F"/>
          <w:sz w:val="18"/>
          <w:szCs w:val="18"/>
        </w:rPr>
        <w:t>b(</w:t>
      </w:r>
      <w:proofErr w:type="gramEnd"/>
      <w:r w:rsidRPr="00AE1ECB">
        <w:rPr>
          <w:rFonts w:ascii="Helvetica" w:hAnsi="Helvetica" w:cs="NCLAH M+ Helvetica"/>
          <w:iCs/>
          <w:color w:val="221E1F"/>
          <w:sz w:val="18"/>
          <w:szCs w:val="18"/>
        </w:rPr>
        <w:t>3)), and enter the number attached in the space provided if one or more Schedules A are attached to the Form 5500.</w:t>
      </w:r>
    </w:p>
    <w:p w:rsidRPr="00AE1ECB" w:rsidR="008D4C81" w:rsidP="0063377C" w:rsidRDefault="008D4C81" w14:paraId="244C7FB5"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NCLAH M+ Helvetica"/>
          <w:iCs/>
          <w:color w:val="221E1F"/>
          <w:sz w:val="22"/>
          <w:szCs w:val="22"/>
        </w:rPr>
      </w:pPr>
      <w:r w:rsidRPr="00AE1ECB">
        <w:rPr>
          <w:rFonts w:ascii="Helvetica" w:hAnsi="Helvetica" w:cs="NCLAH M+ Helvetica"/>
          <w:b/>
          <w:bCs/>
          <w:iCs/>
          <w:color w:val="221E1F"/>
          <w:sz w:val="22"/>
          <w:szCs w:val="22"/>
        </w:rPr>
        <w:t>Specific Instructions</w:t>
      </w:r>
    </w:p>
    <w:p w:rsidRPr="00AE1ECB" w:rsidR="008D4C81" w:rsidP="0063377C" w:rsidRDefault="008D4C81" w14:paraId="244C7FB6"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NCLAH M+ Helvetica"/>
          <w:iCs/>
          <w:color w:val="221E1F"/>
          <w:sz w:val="18"/>
          <w:szCs w:val="18"/>
        </w:rPr>
      </w:pPr>
      <w:r w:rsidRPr="00AE1ECB">
        <w:rPr>
          <w:rFonts w:ascii="Helvetica" w:hAnsi="Helvetica" w:cs="NCLAH M+ Helvetica"/>
          <w:iCs/>
          <w:color w:val="221E1F"/>
          <w:sz w:val="18"/>
          <w:szCs w:val="18"/>
        </w:rPr>
        <w:t>Information entered on Schedule A should pertain to the insurance contract or policy year ending with or within the plan year (for reporting purposes, a year cannot exceed 12 months).</w:t>
      </w:r>
    </w:p>
    <w:p w:rsidRPr="00AE1ECB" w:rsidR="008D4C81" w:rsidP="0063377C" w:rsidRDefault="008D4C81" w14:paraId="244C7FB7" w14:textId="030C6BB1">
      <w:pPr>
        <w:tabs>
          <w:tab w:val="clear" w:pos="432"/>
          <w:tab w:val="left" w:pos="270"/>
          <w:tab w:val="right" w:leader="dot" w:pos="4680"/>
        </w:tabs>
        <w:autoSpaceDE w:val="0"/>
        <w:autoSpaceDN w:val="0"/>
        <w:adjustRightInd w:val="0"/>
        <w:spacing w:before="60" w:line="240" w:lineRule="auto"/>
        <w:ind w:firstLine="0"/>
        <w:rPr>
          <w:rFonts w:ascii="Helvetica" w:hAnsi="Helvetica" w:cs="NCLAH M+ Helvetica"/>
          <w:iCs/>
          <w:color w:val="221E1F"/>
          <w:sz w:val="18"/>
          <w:szCs w:val="18"/>
        </w:rPr>
      </w:pPr>
      <w:r w:rsidRPr="00AE1ECB">
        <w:rPr>
          <w:rFonts w:ascii="Helvetica" w:hAnsi="Helvetica" w:cs="NCLAH M+ Helvetica"/>
          <w:b/>
          <w:bCs/>
          <w:i/>
          <w:iCs/>
          <w:color w:val="221E1F"/>
          <w:sz w:val="18"/>
          <w:szCs w:val="18"/>
        </w:rPr>
        <w:t>Example</w:t>
      </w:r>
      <w:r w:rsidRPr="00AE1ECB" w:rsidR="00CC21E7">
        <w:rPr>
          <w:rFonts w:ascii="Helvetica" w:hAnsi="Helvetica" w:cs="NCLAH M+ Helvetica"/>
          <w:b/>
          <w:bCs/>
          <w:i/>
          <w:iCs/>
          <w:color w:val="221E1F"/>
          <w:sz w:val="18"/>
          <w:szCs w:val="18"/>
        </w:rPr>
        <w:t>.</w:t>
      </w:r>
      <w:r w:rsidRPr="00AE1ECB" w:rsidR="00CC21E7">
        <w:rPr>
          <w:rFonts w:ascii="Helvetica" w:hAnsi="Helvetica" w:cs="NCLAH M+ Helvetica"/>
          <w:b/>
          <w:bCs/>
          <w:iCs/>
          <w:color w:val="221E1F"/>
          <w:sz w:val="18"/>
          <w:szCs w:val="18"/>
        </w:rPr>
        <w:t xml:space="preserve"> </w:t>
      </w:r>
      <w:r w:rsidRPr="00AE1ECB">
        <w:rPr>
          <w:rFonts w:ascii="Helvetica" w:hAnsi="Helvetica" w:cs="NCLAH M+ Helvetica"/>
          <w:iCs/>
          <w:color w:val="221E1F"/>
          <w:sz w:val="18"/>
          <w:szCs w:val="18"/>
        </w:rPr>
        <w:t xml:space="preserve">If an insurance contract year begins on July 1 and ends on June 30, and the plan year begins on January 1 and ends on December 31, the information on the Schedule A attached to the </w:t>
      </w:r>
      <w:r w:rsidR="00BC6F5A">
        <w:rPr>
          <w:rFonts w:ascii="Helvetica" w:hAnsi="Helvetica" w:cs="NCLAH M+ Helvetica"/>
          <w:iCs/>
          <w:color w:val="221E1F"/>
          <w:sz w:val="18"/>
          <w:szCs w:val="18"/>
        </w:rPr>
        <w:t>202</w:t>
      </w:r>
      <w:r w:rsidR="00562E96">
        <w:rPr>
          <w:rFonts w:ascii="Helvetica" w:hAnsi="Helvetica" w:cs="NCLAH M+ Helvetica"/>
          <w:iCs/>
          <w:color w:val="221E1F"/>
          <w:sz w:val="18"/>
          <w:szCs w:val="18"/>
        </w:rPr>
        <w:t>1</w:t>
      </w:r>
      <w:r w:rsidRPr="00AE1ECB" w:rsidR="0051238D">
        <w:rPr>
          <w:rFonts w:ascii="Helvetica" w:hAnsi="Helvetica" w:cs="NCLAH M+ Helvetica"/>
          <w:iCs/>
          <w:color w:val="221E1F"/>
          <w:sz w:val="18"/>
          <w:szCs w:val="18"/>
        </w:rPr>
        <w:t xml:space="preserve"> </w:t>
      </w:r>
      <w:r w:rsidRPr="00AE1ECB">
        <w:rPr>
          <w:rFonts w:ascii="Helvetica" w:hAnsi="Helvetica" w:cs="NCLAH M+ Helvetica"/>
          <w:iCs/>
          <w:color w:val="221E1F"/>
          <w:sz w:val="18"/>
          <w:szCs w:val="18"/>
        </w:rPr>
        <w:t xml:space="preserve">Form 5500 should be for the insurance contract year ending on June 30, </w:t>
      </w:r>
      <w:r w:rsidR="00BC6F5A">
        <w:rPr>
          <w:rFonts w:ascii="Helvetica" w:hAnsi="Helvetica" w:cs="NCLAH M+ Helvetica"/>
          <w:iCs/>
          <w:color w:val="221E1F"/>
          <w:sz w:val="18"/>
          <w:szCs w:val="18"/>
        </w:rPr>
        <w:t>202</w:t>
      </w:r>
      <w:r w:rsidR="00562E96">
        <w:rPr>
          <w:rFonts w:ascii="Helvetica" w:hAnsi="Helvetica" w:cs="NCLAH M+ Helvetica"/>
          <w:iCs/>
          <w:color w:val="221E1F"/>
          <w:sz w:val="18"/>
          <w:szCs w:val="18"/>
        </w:rPr>
        <w:t>1</w:t>
      </w:r>
      <w:r w:rsidRPr="00AE1ECB">
        <w:rPr>
          <w:rFonts w:ascii="Helvetica" w:hAnsi="Helvetica" w:cs="NCLAH M+ Helvetica"/>
          <w:iCs/>
          <w:color w:val="221E1F"/>
          <w:sz w:val="18"/>
          <w:szCs w:val="18"/>
        </w:rPr>
        <w:t>.</w:t>
      </w:r>
    </w:p>
    <w:p w:rsidRPr="00AE1ECB" w:rsidR="008D4C81" w:rsidP="0063377C" w:rsidRDefault="008D4C81" w14:paraId="244C7FB8"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NCLAH M+ Helvetica"/>
          <w:iCs/>
          <w:color w:val="221E1F"/>
          <w:sz w:val="18"/>
          <w:szCs w:val="18"/>
        </w:rPr>
      </w:pPr>
      <w:r w:rsidRPr="00AE1ECB">
        <w:rPr>
          <w:rFonts w:ascii="Helvetica" w:hAnsi="Helvetica" w:cs="NCLAH M+ Helvetica"/>
          <w:b/>
          <w:bCs/>
          <w:iCs/>
          <w:color w:val="221E1F"/>
          <w:sz w:val="18"/>
          <w:szCs w:val="18"/>
        </w:rPr>
        <w:t>Exception</w:t>
      </w:r>
      <w:r w:rsidRPr="00AE1ECB" w:rsidR="00CC21E7">
        <w:rPr>
          <w:rFonts w:ascii="Helvetica" w:hAnsi="Helvetica" w:cs="NCLAH M+ Helvetica"/>
          <w:b/>
          <w:bCs/>
          <w:iCs/>
          <w:color w:val="221E1F"/>
          <w:sz w:val="18"/>
          <w:szCs w:val="18"/>
        </w:rPr>
        <w:t xml:space="preserve">. </w:t>
      </w:r>
      <w:r w:rsidRPr="00AE1ECB">
        <w:rPr>
          <w:rFonts w:ascii="Helvetica" w:hAnsi="Helvetica" w:cs="NCLAH M+ Helvetica"/>
          <w:iCs/>
          <w:color w:val="221E1F"/>
          <w:sz w:val="18"/>
          <w:szCs w:val="18"/>
        </w:rPr>
        <w:t xml:space="preserve">If the insurance company maintains records </w:t>
      </w:r>
      <w:proofErr w:type="gramStart"/>
      <w:r w:rsidRPr="00AE1ECB">
        <w:rPr>
          <w:rFonts w:ascii="Helvetica" w:hAnsi="Helvetica" w:cs="NCLAH M+ Helvetica"/>
          <w:iCs/>
          <w:color w:val="221E1F"/>
          <w:sz w:val="18"/>
          <w:szCs w:val="18"/>
        </w:rPr>
        <w:t>on the basis of</w:t>
      </w:r>
      <w:proofErr w:type="gramEnd"/>
      <w:r w:rsidRPr="00AE1ECB">
        <w:rPr>
          <w:rFonts w:ascii="Helvetica" w:hAnsi="Helvetica" w:cs="NCLAH M+ Helvetica"/>
          <w:iCs/>
          <w:color w:val="221E1F"/>
          <w:sz w:val="18"/>
          <w:szCs w:val="18"/>
        </w:rPr>
        <w:t xml:space="preserve"> a plan year rather than a policy or contract year, the information entered on Schedule A may pertain to the plan year instead of the policy or contract year.</w:t>
      </w:r>
    </w:p>
    <w:p w:rsidRPr="00AE1ECB" w:rsidR="008D4C81" w:rsidP="0063377C" w:rsidRDefault="008D4C81" w14:paraId="244C7FB9"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NCLAH M+ Helvetica"/>
          <w:iCs/>
          <w:color w:val="221E1F"/>
          <w:sz w:val="18"/>
          <w:szCs w:val="18"/>
        </w:rPr>
      </w:pPr>
      <w:r w:rsidRPr="00AE1ECB">
        <w:rPr>
          <w:rFonts w:ascii="Helvetica" w:hAnsi="Helvetica" w:cs="NCLAH M+ Helvetica"/>
          <w:iCs/>
          <w:color w:val="221E1F"/>
          <w:sz w:val="18"/>
          <w:szCs w:val="18"/>
        </w:rPr>
        <w:tab/>
        <w:t>Include only the contracts issued to or held by the plan, GIA, MTIA, or 103-12 IE for which the Form 5500 is being filed.</w:t>
      </w:r>
    </w:p>
    <w:p w:rsidRPr="00AE1ECB" w:rsidR="008D4C81" w:rsidP="0063377C" w:rsidRDefault="008D4C81" w14:paraId="244C7FBA"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NCLAH M+ Helvetica"/>
          <w:iCs/>
          <w:color w:val="221E1F"/>
          <w:sz w:val="18"/>
          <w:szCs w:val="18"/>
        </w:rPr>
      </w:pPr>
      <w:r w:rsidRPr="00AE1ECB">
        <w:rPr>
          <w:rFonts w:ascii="Helvetica" w:hAnsi="Helvetica" w:cs="NCLAH M+ Helvetica"/>
          <w:b/>
          <w:iCs/>
          <w:color w:val="221E1F"/>
          <w:sz w:val="18"/>
          <w:szCs w:val="18"/>
        </w:rPr>
        <w:t>Lines A, B, C, and D.</w:t>
      </w:r>
      <w:r w:rsidRPr="00AE1ECB">
        <w:rPr>
          <w:rFonts w:ascii="Helvetica" w:hAnsi="Helvetica" w:cs="NCLAH M+ Helvetica"/>
          <w:iCs/>
          <w:color w:val="221E1F"/>
          <w:sz w:val="18"/>
          <w:szCs w:val="18"/>
        </w:rPr>
        <w:t xml:space="preserve"> This information must be the same as reported in Part II of the Form 5500 to which this Schedule A is attached.</w:t>
      </w:r>
    </w:p>
    <w:p w:rsidRPr="00AE1ECB" w:rsidR="008D4C81" w:rsidP="0063377C" w:rsidRDefault="008D4C81" w14:paraId="244C7FBB"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NCLAH M+ Helvetica"/>
          <w:iCs/>
          <w:color w:val="221E1F"/>
          <w:sz w:val="18"/>
          <w:szCs w:val="18"/>
        </w:rPr>
      </w:pPr>
      <w:r w:rsidRPr="00AE1ECB">
        <w:rPr>
          <w:rFonts w:ascii="Helvetica" w:hAnsi="Helvetica" w:cs="NCLAH M+ Helvetica"/>
          <w:iCs/>
          <w:color w:val="221E1F"/>
          <w:sz w:val="18"/>
          <w:szCs w:val="18"/>
        </w:rPr>
        <w:tab/>
        <w:t>Do not use a social security number in lieu of an EIN. The Schedule A and its attachments are open to public inspection, and the contents are public information and are subject to publication on the Internet. Because of privacy concerns, the inclusion of a social security number</w:t>
      </w:r>
      <w:r w:rsidRPr="00AE1ECB" w:rsidR="00FF3A2C">
        <w:rPr>
          <w:rFonts w:ascii="Helvetica" w:hAnsi="Helvetica" w:cs="NCLAH M+ Helvetica"/>
          <w:iCs/>
          <w:color w:val="221E1F"/>
          <w:sz w:val="18"/>
          <w:szCs w:val="18"/>
        </w:rPr>
        <w:t xml:space="preserve"> or any portion </w:t>
      </w:r>
      <w:r w:rsidRPr="00AE1ECB" w:rsidR="00956F89">
        <w:rPr>
          <w:rFonts w:ascii="Helvetica" w:hAnsi="Helvetica" w:cs="NCLAH M+ Helvetica"/>
          <w:iCs/>
          <w:color w:val="221E1F"/>
          <w:sz w:val="18"/>
          <w:szCs w:val="18"/>
        </w:rPr>
        <w:t>thereof on</w:t>
      </w:r>
      <w:r w:rsidRPr="00AE1ECB">
        <w:rPr>
          <w:rFonts w:ascii="Helvetica" w:hAnsi="Helvetica" w:cs="NCLAH M+ Helvetica"/>
          <w:iCs/>
          <w:color w:val="221E1F"/>
          <w:sz w:val="18"/>
          <w:szCs w:val="18"/>
        </w:rPr>
        <w:t xml:space="preserve"> </w:t>
      </w:r>
      <w:r w:rsidRPr="00AE1ECB">
        <w:rPr>
          <w:rFonts w:ascii="Helvetica" w:hAnsi="Helvetica" w:cs="NCLAH M+ Helvetica"/>
          <w:iCs/>
          <w:color w:val="221E1F"/>
          <w:sz w:val="18"/>
          <w:szCs w:val="18"/>
        </w:rPr>
        <w:t>this Schedule A or any of its attachments may result in the rejection of the filing.</w:t>
      </w:r>
    </w:p>
    <w:p w:rsidRPr="00AE1ECB" w:rsidR="008D4C81" w:rsidP="0063377C" w:rsidRDefault="008D4C81" w14:paraId="244C7FBC" w14:textId="77777777">
      <w:pPr>
        <w:tabs>
          <w:tab w:val="clear" w:pos="432"/>
          <w:tab w:val="left" w:pos="270"/>
        </w:tabs>
        <w:autoSpaceDE w:val="0"/>
        <w:autoSpaceDN w:val="0"/>
        <w:adjustRightInd w:val="0"/>
        <w:spacing w:before="60" w:line="240" w:lineRule="auto"/>
        <w:ind w:firstLine="0"/>
        <w:rPr>
          <w:rFonts w:ascii="Helvetica" w:hAnsi="Helvetica" w:cs="NCLAH M+ Helvetica"/>
          <w:bCs/>
          <w:iCs/>
          <w:color w:val="221E1F"/>
          <w:sz w:val="18"/>
          <w:szCs w:val="18"/>
        </w:rPr>
      </w:pPr>
      <w:r w:rsidRPr="00AE1ECB">
        <w:rPr>
          <w:rFonts w:ascii="Helvetica" w:hAnsi="Helvetica" w:cs="NCLAH M+ Helvetica"/>
          <w:iCs/>
          <w:color w:val="221E1F"/>
          <w:sz w:val="18"/>
          <w:szCs w:val="18"/>
        </w:rPr>
        <w:tab/>
        <w:t xml:space="preserve">You can apply for an EIN from the IRS online, by fax, or by mail depending on how soon you need to use the EIN. For more information, see </w:t>
      </w:r>
      <w:r w:rsidRPr="00AE1ECB">
        <w:rPr>
          <w:rFonts w:ascii="Helvetica" w:hAnsi="Helvetica" w:cs="NCLAH M+ Helvetica"/>
          <w:i/>
          <w:iCs/>
          <w:color w:val="221E1F"/>
          <w:sz w:val="18"/>
          <w:szCs w:val="18"/>
        </w:rPr>
        <w:t xml:space="preserve">Section 3: Electronic Filing </w:t>
      </w:r>
      <w:r w:rsidRPr="00AE1ECB">
        <w:rPr>
          <w:rFonts w:ascii="Helvetica" w:hAnsi="Helvetica" w:cs="NCLAH M+ Helvetica"/>
          <w:bCs/>
          <w:i/>
          <w:iCs/>
          <w:color w:val="221E1F"/>
          <w:sz w:val="18"/>
          <w:szCs w:val="18"/>
        </w:rPr>
        <w:t>Requirement</w:t>
      </w:r>
      <w:r w:rsidRPr="00AE1ECB">
        <w:rPr>
          <w:rFonts w:ascii="Helvetica" w:hAnsi="Helvetica" w:cs="NCLAH M+ Helvetica"/>
          <w:bCs/>
          <w:iCs/>
          <w:color w:val="221E1F"/>
          <w:sz w:val="18"/>
          <w:szCs w:val="18"/>
        </w:rPr>
        <w:t xml:space="preserve"> under </w:t>
      </w:r>
      <w:r w:rsidRPr="00AE1ECB">
        <w:rPr>
          <w:rFonts w:ascii="Helvetica" w:hAnsi="Helvetica" w:cs="NCLAH M+ Helvetica"/>
          <w:bCs/>
          <w:i/>
          <w:iCs/>
          <w:color w:val="221E1F"/>
          <w:sz w:val="18"/>
          <w:szCs w:val="18"/>
        </w:rPr>
        <w:t>General Instructions to Form 5500</w:t>
      </w:r>
      <w:r w:rsidRPr="00AE1ECB">
        <w:rPr>
          <w:rFonts w:ascii="Helvetica" w:hAnsi="Helvetica" w:cs="NCLAH M+ Helvetica"/>
          <w:bCs/>
          <w:iCs/>
          <w:color w:val="221E1F"/>
          <w:sz w:val="18"/>
          <w:szCs w:val="18"/>
        </w:rPr>
        <w:t>. The EBSA does not issue EINs.</w:t>
      </w:r>
    </w:p>
    <w:p w:rsidRPr="00AE1ECB" w:rsidR="008D4C81" w:rsidP="0063377C" w:rsidRDefault="008D4C81" w14:paraId="244C7FBD" w14:textId="77777777">
      <w:pPr>
        <w:tabs>
          <w:tab w:val="clear" w:pos="432"/>
          <w:tab w:val="left" w:pos="270"/>
        </w:tabs>
        <w:autoSpaceDE w:val="0"/>
        <w:autoSpaceDN w:val="0"/>
        <w:adjustRightInd w:val="0"/>
        <w:spacing w:before="60" w:line="240" w:lineRule="auto"/>
        <w:ind w:firstLine="0"/>
        <w:rPr>
          <w:rFonts w:ascii="Helvetica" w:hAnsi="Helvetica" w:cs="NCLAH M+ Helvetica"/>
          <w:b/>
          <w:bCs/>
          <w:iCs/>
          <w:color w:val="221E1F"/>
          <w:sz w:val="20"/>
          <w:szCs w:val="20"/>
        </w:rPr>
      </w:pPr>
      <w:r w:rsidRPr="00AE1ECB">
        <w:rPr>
          <w:rFonts w:ascii="Helvetica" w:hAnsi="Helvetica" w:cs="NCLAH M+ Helvetica"/>
          <w:b/>
          <w:bCs/>
          <w:iCs/>
          <w:color w:val="221E1F"/>
          <w:sz w:val="20"/>
          <w:szCs w:val="20"/>
        </w:rPr>
        <w:t xml:space="preserve">Part I </w:t>
      </w:r>
      <w:r w:rsidRPr="00AE1ECB" w:rsidR="00E278EA">
        <w:rPr>
          <w:rFonts w:ascii="Helvetica" w:hAnsi="Helvetica" w:cs="NCLAH M+ Helvetica"/>
          <w:b/>
          <w:bCs/>
          <w:iCs/>
          <w:color w:val="221E1F"/>
          <w:sz w:val="20"/>
          <w:szCs w:val="20"/>
        </w:rPr>
        <w:t xml:space="preserve">– </w:t>
      </w:r>
      <w:r w:rsidRPr="00AE1ECB">
        <w:rPr>
          <w:rFonts w:ascii="Helvetica" w:hAnsi="Helvetica" w:cs="NCLAH M+ Helvetica"/>
          <w:b/>
          <w:bCs/>
          <w:iCs/>
          <w:color w:val="221E1F"/>
          <w:sz w:val="20"/>
          <w:szCs w:val="20"/>
        </w:rPr>
        <w:t>Information Concerning Insurance Contract Coverage, Fees, and Commissions</w:t>
      </w:r>
    </w:p>
    <w:p w:rsidRPr="00AE1ECB" w:rsidR="008D4C81" w:rsidP="0063377C" w:rsidRDefault="008D4C81" w14:paraId="244C7FBE" w14:textId="77777777">
      <w:pPr>
        <w:tabs>
          <w:tab w:val="clear" w:pos="432"/>
          <w:tab w:val="left" w:pos="270"/>
        </w:tabs>
        <w:autoSpaceDE w:val="0"/>
        <w:autoSpaceDN w:val="0"/>
        <w:adjustRightInd w:val="0"/>
        <w:spacing w:before="60" w:line="240" w:lineRule="auto"/>
        <w:ind w:firstLine="0"/>
        <w:rPr>
          <w:rFonts w:ascii="Helvetica" w:hAnsi="Helvetica" w:cs="NCLAH M+ Helvetica"/>
          <w:bCs/>
          <w:iCs/>
          <w:color w:val="221E1F"/>
          <w:sz w:val="18"/>
          <w:szCs w:val="18"/>
        </w:rPr>
      </w:pPr>
      <w:r w:rsidRPr="00AE1ECB">
        <w:rPr>
          <w:rFonts w:ascii="Helvetica" w:hAnsi="Helvetica" w:cs="NCLAH M+ Helvetica"/>
          <w:b/>
          <w:bCs/>
          <w:iCs/>
          <w:color w:val="221E1F"/>
          <w:sz w:val="18"/>
          <w:szCs w:val="18"/>
        </w:rPr>
        <w:t>Line 1(c).</w:t>
      </w:r>
      <w:r w:rsidRPr="00AE1ECB">
        <w:rPr>
          <w:rFonts w:ascii="Helvetica" w:hAnsi="Helvetica" w:cs="NCLAH M+ Helvetica"/>
          <w:bCs/>
          <w:iCs/>
          <w:color w:val="221E1F"/>
          <w:sz w:val="18"/>
          <w:szCs w:val="18"/>
        </w:rPr>
        <w:t xml:space="preserve"> Enter the code number assigned by the National Association of Insurance Commissioners (NAIC) to the insurance company. If none has been assigned, enter zeros</w:t>
      </w:r>
      <w:proofErr w:type="gramStart"/>
      <w:r w:rsidRPr="00AE1ECB">
        <w:rPr>
          <w:rFonts w:ascii="Helvetica" w:hAnsi="Helvetica" w:cs="NCLAH M+ Helvetica"/>
          <w:bCs/>
          <w:iCs/>
          <w:color w:val="221E1F"/>
          <w:sz w:val="18"/>
          <w:szCs w:val="18"/>
        </w:rPr>
        <w:t xml:space="preserve">   </w:t>
      </w:r>
      <w:r w:rsidRPr="00AE1ECB" w:rsidR="00AC17BF">
        <w:rPr>
          <w:rFonts w:ascii="Helvetica" w:hAnsi="Helvetica" w:cs="NCLAH M+ Helvetica"/>
          <w:bCs/>
          <w:iCs/>
          <w:color w:val="221E1F"/>
          <w:sz w:val="18"/>
          <w:szCs w:val="18"/>
        </w:rPr>
        <w:t>“</w:t>
      </w:r>
      <w:proofErr w:type="gramEnd"/>
      <w:r w:rsidRPr="00AE1ECB">
        <w:rPr>
          <w:rFonts w:ascii="Helvetica" w:hAnsi="Helvetica" w:cs="NCLAH M+ Helvetica"/>
          <w:bCs/>
          <w:iCs/>
          <w:color w:val="221E1F"/>
          <w:sz w:val="18"/>
          <w:szCs w:val="18"/>
        </w:rPr>
        <w:t>0</w:t>
      </w:r>
      <w:r w:rsidRPr="00AE1ECB" w:rsidR="00AC17BF">
        <w:rPr>
          <w:rFonts w:ascii="Helvetica" w:hAnsi="Helvetica" w:cs="NCLAH M+ Helvetica"/>
          <w:bCs/>
          <w:iCs/>
          <w:color w:val="221E1F"/>
          <w:sz w:val="18"/>
          <w:szCs w:val="18"/>
        </w:rPr>
        <w:t>”</w:t>
      </w:r>
      <w:r w:rsidRPr="00AE1ECB">
        <w:rPr>
          <w:rFonts w:ascii="Helvetica" w:hAnsi="Helvetica" w:cs="NCLAH M+ Helvetica"/>
          <w:bCs/>
          <w:iCs/>
          <w:color w:val="221E1F"/>
          <w:sz w:val="18"/>
          <w:szCs w:val="18"/>
        </w:rPr>
        <w:t xml:space="preserve"> in the spaces provided.</w:t>
      </w:r>
    </w:p>
    <w:p w:rsidRPr="00AE1ECB" w:rsidR="008D4C81" w:rsidP="0063377C" w:rsidRDefault="008D4C81" w14:paraId="244C7FBF" w14:textId="77777777">
      <w:pPr>
        <w:tabs>
          <w:tab w:val="clear" w:pos="432"/>
          <w:tab w:val="left" w:pos="270"/>
        </w:tabs>
        <w:autoSpaceDE w:val="0"/>
        <w:autoSpaceDN w:val="0"/>
        <w:adjustRightInd w:val="0"/>
        <w:spacing w:before="60" w:line="240" w:lineRule="auto"/>
        <w:ind w:firstLine="0"/>
        <w:rPr>
          <w:rFonts w:ascii="Helvetica" w:hAnsi="Helvetica" w:cs="NCLAH M+ Helvetica"/>
          <w:iCs/>
          <w:color w:val="221E1F"/>
          <w:sz w:val="18"/>
          <w:szCs w:val="18"/>
        </w:rPr>
      </w:pPr>
      <w:r w:rsidRPr="00AE1ECB">
        <w:rPr>
          <w:rFonts w:ascii="Helvetica" w:hAnsi="Helvetica" w:cs="NCLAH M+ Helvetica"/>
          <w:b/>
          <w:bCs/>
          <w:iCs/>
          <w:color w:val="221E1F"/>
          <w:sz w:val="18"/>
          <w:szCs w:val="18"/>
        </w:rPr>
        <w:t xml:space="preserve">Line 1(d). </w:t>
      </w:r>
      <w:r w:rsidRPr="00AE1ECB">
        <w:rPr>
          <w:rFonts w:ascii="Helvetica" w:hAnsi="Helvetica" w:cs="NCLAH M+ Helvetica"/>
          <w:iCs/>
          <w:color w:val="221E1F"/>
          <w:sz w:val="18"/>
          <w:szCs w:val="18"/>
        </w:rPr>
        <w:t>If individual policies with the same carrier are grouped as a unit for purposes of this report, and the group</w:t>
      </w:r>
      <w:r w:rsidRPr="00AE1ECB">
        <w:rPr>
          <w:rFonts w:ascii="Helvetica" w:hAnsi="Helvetica" w:cs="NCLAH M+ Helvetica"/>
          <w:b/>
          <w:bCs/>
          <w:iCs/>
          <w:color w:val="221E1F"/>
          <w:sz w:val="18"/>
          <w:szCs w:val="18"/>
        </w:rPr>
        <w:t xml:space="preserve"> </w:t>
      </w:r>
      <w:r w:rsidRPr="00AE1ECB">
        <w:rPr>
          <w:rFonts w:ascii="Helvetica" w:hAnsi="Helvetica" w:cs="NCLAH M+ Helvetica"/>
          <w:iCs/>
          <w:color w:val="221E1F"/>
          <w:sz w:val="18"/>
          <w:szCs w:val="18"/>
        </w:rPr>
        <w:t>does not have one identification number, you may use the contract or identification number of one of the individual contracts, provided this number is used consistently to report these contracts as a group and the plan administrator maintains the records necessary to disclose all the individual contract numbers in the group upon request. Use separate Schedules A to report individual contracts that cannot be grouped as a unit.</w:t>
      </w:r>
    </w:p>
    <w:p w:rsidRPr="00AE1ECB" w:rsidR="008D4C81" w:rsidP="0063377C" w:rsidRDefault="008D4C81" w14:paraId="244C7FC0" w14:textId="77777777">
      <w:pPr>
        <w:tabs>
          <w:tab w:val="clear" w:pos="432"/>
          <w:tab w:val="left" w:pos="270"/>
        </w:tabs>
        <w:autoSpaceDE w:val="0"/>
        <w:autoSpaceDN w:val="0"/>
        <w:adjustRightInd w:val="0"/>
        <w:spacing w:before="60" w:line="240" w:lineRule="auto"/>
        <w:ind w:right="-86" w:firstLine="0"/>
        <w:rPr>
          <w:rFonts w:ascii="Helvetica" w:hAnsi="Helvetica" w:cs="NCLAH M+ Helvetica"/>
          <w:bCs/>
          <w:iCs/>
          <w:color w:val="221E1F"/>
          <w:sz w:val="18"/>
          <w:szCs w:val="18"/>
        </w:rPr>
      </w:pPr>
      <w:r w:rsidRPr="00AE1ECB">
        <w:rPr>
          <w:rFonts w:ascii="Helvetica" w:hAnsi="Helvetica" w:cs="NCLAH M+ Helvetica"/>
          <w:b/>
          <w:bCs/>
          <w:iCs/>
          <w:color w:val="221E1F"/>
          <w:sz w:val="18"/>
          <w:szCs w:val="18"/>
        </w:rPr>
        <w:t xml:space="preserve">Line 1(e). </w:t>
      </w:r>
      <w:r w:rsidRPr="00AE1ECB">
        <w:rPr>
          <w:rFonts w:ascii="Helvetica" w:hAnsi="Helvetica" w:cs="NCLAH M+ Helvetica"/>
          <w:bCs/>
          <w:iCs/>
          <w:color w:val="221E1F"/>
          <w:sz w:val="18"/>
          <w:szCs w:val="18"/>
        </w:rPr>
        <w:t>Since plan coverage may fluctuate during the year, the administrator should estimate the number of persons that were covered by the contract at the end of the policy or contract year. Where contracts covering individual employees are grouped, compute entries as of the end of the plan year.</w:t>
      </w:r>
    </w:p>
    <w:p w:rsidRPr="00AE1ECB" w:rsidR="008D4C81" w:rsidP="0063377C" w:rsidRDefault="00ED5BCE" w14:paraId="244C7FC1" w14:textId="77777777">
      <w:pPr>
        <w:tabs>
          <w:tab w:val="clear" w:pos="432"/>
          <w:tab w:val="left" w:pos="270"/>
        </w:tabs>
        <w:autoSpaceDE w:val="0"/>
        <w:autoSpaceDN w:val="0"/>
        <w:adjustRightInd w:val="0"/>
        <w:spacing w:before="60" w:line="240" w:lineRule="auto"/>
        <w:ind w:firstLine="0"/>
        <w:rPr>
          <w:rFonts w:ascii="Helvetica" w:hAnsi="Helvetica" w:cs="NCLAH M+ Helvetica"/>
          <w:bCs/>
          <w:iCs/>
          <w:color w:val="221E1F"/>
          <w:sz w:val="18"/>
          <w:szCs w:val="18"/>
        </w:rPr>
      </w:pPr>
      <w:r w:rsidRPr="00AE1ECB">
        <w:rPr>
          <w:rFonts w:ascii="Helvetica" w:hAnsi="Helvetica" w:cs="NCLAH M+ Helvetica"/>
          <w:b/>
          <w:bCs/>
          <w:iCs/>
          <w:color w:val="221E1F"/>
          <w:sz w:val="18"/>
          <w:szCs w:val="18"/>
        </w:rPr>
        <w:t xml:space="preserve">Line 1(f) and (g). </w:t>
      </w:r>
      <w:r w:rsidRPr="00AE1ECB" w:rsidR="008D4C81">
        <w:rPr>
          <w:rFonts w:ascii="Helvetica" w:hAnsi="Helvetica" w:cs="NCLAH M+ Helvetica"/>
          <w:bCs/>
          <w:iCs/>
          <w:color w:val="221E1F"/>
          <w:sz w:val="18"/>
          <w:szCs w:val="18"/>
        </w:rPr>
        <w:t>Enter the beginning and ending dates of the policy year for the contract identified in 1(d). Leave 1(f) blank if separate contracts covering individual employees are grouped.</w:t>
      </w:r>
    </w:p>
    <w:p w:rsidRPr="00AE1ECB" w:rsidR="008D4C81" w:rsidP="0063377C" w:rsidRDefault="008D4C81" w14:paraId="244C7FC2" w14:textId="77777777">
      <w:pPr>
        <w:tabs>
          <w:tab w:val="clear" w:pos="432"/>
          <w:tab w:val="left" w:pos="270"/>
        </w:tabs>
        <w:autoSpaceDE w:val="0"/>
        <w:autoSpaceDN w:val="0"/>
        <w:adjustRightInd w:val="0"/>
        <w:spacing w:before="60" w:line="240" w:lineRule="auto"/>
        <w:ind w:firstLine="0"/>
        <w:rPr>
          <w:rFonts w:ascii="Helvetica" w:hAnsi="Helvetica" w:cs="NCLAH M+ Helvetica"/>
          <w:bCs/>
          <w:iCs/>
          <w:color w:val="221E1F"/>
          <w:sz w:val="18"/>
          <w:szCs w:val="18"/>
        </w:rPr>
      </w:pPr>
      <w:r w:rsidRPr="00AE1ECB">
        <w:rPr>
          <w:rFonts w:ascii="Helvetica" w:hAnsi="Helvetica" w:cs="NCLAH M+ Helvetica"/>
          <w:b/>
          <w:bCs/>
          <w:iCs/>
          <w:color w:val="221E1F"/>
          <w:sz w:val="18"/>
          <w:szCs w:val="18"/>
        </w:rPr>
        <w:t>Line 2</w:t>
      </w:r>
      <w:r w:rsidRPr="00AE1ECB" w:rsidR="00CC21E7">
        <w:rPr>
          <w:rFonts w:ascii="Helvetica" w:hAnsi="Helvetica" w:cs="NCLAH M+ Helvetica"/>
          <w:b/>
          <w:bCs/>
          <w:iCs/>
          <w:color w:val="221E1F"/>
          <w:sz w:val="18"/>
          <w:szCs w:val="18"/>
        </w:rPr>
        <w:t xml:space="preserve">. </w:t>
      </w:r>
      <w:r w:rsidRPr="00AE1ECB">
        <w:rPr>
          <w:rFonts w:ascii="Helvetica" w:hAnsi="Helvetica" w:cs="NCLAH M+ Helvetica"/>
          <w:bCs/>
          <w:iCs/>
          <w:color w:val="221E1F"/>
          <w:sz w:val="18"/>
          <w:szCs w:val="18"/>
        </w:rPr>
        <w:t>Report on line 2 the total of all insurance fees and commissions directly or indirectly attributable to the contract or policy placed with or retained by the plan.</w:t>
      </w:r>
    </w:p>
    <w:p w:rsidRPr="00AE1ECB" w:rsidR="008D4C81" w:rsidP="0063377C" w:rsidRDefault="008D4C81" w14:paraId="244C7FC3" w14:textId="77777777">
      <w:pPr>
        <w:tabs>
          <w:tab w:val="clear" w:pos="432"/>
          <w:tab w:val="left" w:pos="270"/>
        </w:tabs>
        <w:autoSpaceDE w:val="0"/>
        <w:autoSpaceDN w:val="0"/>
        <w:adjustRightInd w:val="0"/>
        <w:spacing w:before="60" w:line="240" w:lineRule="auto"/>
        <w:ind w:firstLine="0"/>
        <w:rPr>
          <w:rFonts w:ascii="Helvetica" w:hAnsi="Helvetica" w:cs="NCLAH M+ Helvetica"/>
          <w:bCs/>
          <w:iCs/>
          <w:color w:val="221E1F"/>
          <w:sz w:val="18"/>
          <w:szCs w:val="18"/>
        </w:rPr>
      </w:pPr>
      <w:r w:rsidRPr="00AE1ECB">
        <w:rPr>
          <w:rFonts w:ascii="Helvetica" w:hAnsi="Helvetica" w:cs="NCLAH M+ Helvetica"/>
          <w:b/>
          <w:bCs/>
          <w:iCs/>
          <w:color w:val="221E1F"/>
          <w:sz w:val="18"/>
          <w:szCs w:val="18"/>
        </w:rPr>
        <w:t>Totals</w:t>
      </w:r>
      <w:r w:rsidRPr="00AE1ECB" w:rsidR="00CC21E7">
        <w:rPr>
          <w:rFonts w:ascii="Helvetica" w:hAnsi="Helvetica" w:cs="NCLAH M+ Helvetica"/>
          <w:b/>
          <w:bCs/>
          <w:iCs/>
          <w:color w:val="221E1F"/>
          <w:sz w:val="18"/>
          <w:szCs w:val="18"/>
        </w:rPr>
        <w:t>.</w:t>
      </w:r>
      <w:r w:rsidRPr="00AE1ECB" w:rsidR="00CC21E7">
        <w:rPr>
          <w:rFonts w:ascii="Helvetica" w:hAnsi="Helvetica" w:cs="NCLAH M+ Helvetica"/>
          <w:bCs/>
          <w:iCs/>
          <w:color w:val="221E1F"/>
          <w:sz w:val="18"/>
          <w:szCs w:val="18"/>
        </w:rPr>
        <w:t xml:space="preserve"> </w:t>
      </w:r>
      <w:r w:rsidRPr="00AE1ECB">
        <w:rPr>
          <w:rFonts w:ascii="Helvetica" w:hAnsi="Helvetica" w:cs="NCLAH M+ Helvetica"/>
          <w:bCs/>
          <w:iCs/>
          <w:color w:val="221E1F"/>
          <w:sz w:val="18"/>
          <w:szCs w:val="18"/>
        </w:rPr>
        <w:t xml:space="preserve">Enter on line 2 the total of all such commissions and fees paid to agents, brokers, and other persons listed on line 3. Complete a separate line 3 item (elements </w:t>
      </w:r>
      <w:r w:rsidRPr="00AE1ECB">
        <w:rPr>
          <w:rFonts w:ascii="Helvetica" w:hAnsi="Helvetica" w:cs="NCLAH M+ Helvetica"/>
          <w:b/>
          <w:bCs/>
          <w:iCs/>
          <w:color w:val="221E1F"/>
          <w:sz w:val="18"/>
          <w:szCs w:val="18"/>
        </w:rPr>
        <w:t>(a)</w:t>
      </w:r>
      <w:r w:rsidRPr="00AE1ECB">
        <w:rPr>
          <w:rFonts w:ascii="Helvetica" w:hAnsi="Helvetica" w:cs="NCLAH M+ Helvetica"/>
          <w:bCs/>
          <w:iCs/>
          <w:color w:val="221E1F"/>
          <w:sz w:val="18"/>
          <w:szCs w:val="18"/>
        </w:rPr>
        <w:t xml:space="preserve"> through </w:t>
      </w:r>
      <w:r w:rsidRPr="00AE1ECB">
        <w:rPr>
          <w:rFonts w:ascii="Helvetica" w:hAnsi="Helvetica" w:cs="NCLAH M+ Helvetica"/>
          <w:b/>
          <w:bCs/>
          <w:iCs/>
          <w:color w:val="221E1F"/>
          <w:sz w:val="18"/>
          <w:szCs w:val="18"/>
        </w:rPr>
        <w:t>(e)</w:t>
      </w:r>
      <w:r w:rsidRPr="00AE1ECB">
        <w:rPr>
          <w:rFonts w:ascii="Helvetica" w:hAnsi="Helvetica" w:cs="NCLAH M+ Helvetica"/>
          <w:bCs/>
          <w:iCs/>
          <w:color w:val="221E1F"/>
          <w:sz w:val="18"/>
          <w:szCs w:val="18"/>
        </w:rPr>
        <w:t>) for each person listed.</w:t>
      </w:r>
    </w:p>
    <w:p w:rsidRPr="00AE1ECB" w:rsidR="008D4C81" w:rsidP="0063377C" w:rsidRDefault="008D4C81" w14:paraId="244C7FC4" w14:textId="77777777">
      <w:pPr>
        <w:tabs>
          <w:tab w:val="clear" w:pos="432"/>
          <w:tab w:val="left" w:pos="270"/>
        </w:tabs>
        <w:autoSpaceDE w:val="0"/>
        <w:autoSpaceDN w:val="0"/>
        <w:adjustRightInd w:val="0"/>
        <w:spacing w:before="60" w:line="240" w:lineRule="auto"/>
        <w:ind w:firstLine="0"/>
        <w:rPr>
          <w:rFonts w:ascii="Helvetica" w:hAnsi="Helvetica" w:cs="NCLAH M+ Helvetica"/>
          <w:bCs/>
          <w:iCs/>
          <w:color w:val="221E1F"/>
          <w:sz w:val="18"/>
          <w:szCs w:val="18"/>
        </w:rPr>
      </w:pPr>
      <w:r w:rsidRPr="00AE1ECB">
        <w:rPr>
          <w:rFonts w:ascii="Helvetica" w:hAnsi="Helvetica" w:cs="NCLAH M+ Helvetica"/>
          <w:bCs/>
          <w:iCs/>
          <w:color w:val="221E1F"/>
          <w:sz w:val="18"/>
          <w:szCs w:val="18"/>
        </w:rPr>
        <w:tab/>
        <w:t>For purposes of lines 2 and 3, commissions and fees include sales and base commissions and all other monetary and non-monetary forms of compensation where the broker’s agent’s, or other person’s eligibility for the payment or the amount of the payment is based, in whole or in part, on the value (e.g., policy amounts, premiums) of contracts or policies (or classes thereof) placed with or retained by an ERISA plan, including, for example, persistency and profitability bonuses. The amount (or pro rata share of the total) of such commissions or fees attributable to the contract or policy placed with or retained by the plan must be reported in line 2 and in line 3, element (b) and/or (c), as appropriate.</w:t>
      </w:r>
    </w:p>
    <w:p w:rsidRPr="00AE1ECB" w:rsidR="008D4C81" w:rsidP="0063377C" w:rsidRDefault="008D4C81" w14:paraId="244C7FC5" w14:textId="77777777">
      <w:pPr>
        <w:tabs>
          <w:tab w:val="clear" w:pos="432"/>
          <w:tab w:val="left" w:pos="270"/>
        </w:tabs>
        <w:autoSpaceDE w:val="0"/>
        <w:autoSpaceDN w:val="0"/>
        <w:adjustRightInd w:val="0"/>
        <w:spacing w:before="60" w:line="240" w:lineRule="auto"/>
        <w:ind w:firstLine="0"/>
        <w:rPr>
          <w:rFonts w:ascii="Helvetica" w:hAnsi="Helvetica" w:cs="DGKOB A+ Helvetica"/>
          <w:i/>
          <w:sz w:val="18"/>
          <w:szCs w:val="18"/>
        </w:rPr>
      </w:pPr>
      <w:r w:rsidRPr="00AE1ECB">
        <w:rPr>
          <w:rFonts w:ascii="Helvetica" w:hAnsi="Helvetica" w:cs="NCLAH M+ Helvetica"/>
          <w:bCs/>
          <w:iCs/>
          <w:color w:val="221E1F"/>
          <w:sz w:val="18"/>
          <w:szCs w:val="18"/>
        </w:rPr>
        <w:tab/>
        <w:t xml:space="preserve">Insurers must provide plan administrators with a proportionate allocation of commissions and fees attributable to each contract. Any reasonable method of allocating commissions and fees to policies or contracts is acceptable, provided the method is disclosed to the plan administrator. A reasonable allocation method could, in the Department of </w:t>
      </w:r>
      <w:r w:rsidRPr="00AE1ECB">
        <w:rPr>
          <w:rFonts w:ascii="Helvetica" w:hAnsi="Helvetica" w:cs="DGKOB A+ Helvetica"/>
          <w:sz w:val="18"/>
          <w:szCs w:val="18"/>
        </w:rPr>
        <w:t xml:space="preserve">Labor’s view, allocate fees and commissions to a Schedule A based on a calendar year calculation even if the plan year or policy year was not a calendar year. For additional information on these Schedule A reporting requirements, see ERISA Advisory Opinion 2005-02A, available on the Internet at </w:t>
      </w:r>
      <w:r w:rsidRPr="00AE1ECB">
        <w:rPr>
          <w:rFonts w:ascii="Helvetica" w:hAnsi="Helvetica" w:cs="DGKOB A+ Helvetica"/>
          <w:i/>
          <w:sz w:val="18"/>
          <w:szCs w:val="18"/>
        </w:rPr>
        <w:t>www.dol.gov/ebsa.</w:t>
      </w:r>
    </w:p>
    <w:p w:rsidRPr="00AE1ECB" w:rsidR="008D4C81" w:rsidP="0063377C" w:rsidRDefault="008D4C81" w14:paraId="244C7FC6" w14:textId="77777777">
      <w:pPr>
        <w:tabs>
          <w:tab w:val="clear" w:pos="432"/>
          <w:tab w:val="left" w:pos="270"/>
        </w:tabs>
        <w:autoSpaceDE w:val="0"/>
        <w:autoSpaceDN w:val="0"/>
        <w:adjustRightInd w:val="0"/>
        <w:spacing w:before="60" w:line="240" w:lineRule="auto"/>
        <w:ind w:firstLine="0"/>
        <w:rPr>
          <w:rFonts w:ascii="Helvetica" w:hAnsi="Helvetica" w:cs="NCLAH M+ Helvetica"/>
          <w:bCs/>
          <w:iCs/>
          <w:color w:val="221E1F"/>
          <w:sz w:val="18"/>
          <w:szCs w:val="18"/>
        </w:rPr>
      </w:pPr>
      <w:r w:rsidRPr="00AE1ECB">
        <w:rPr>
          <w:rFonts w:ascii="Helvetica" w:hAnsi="Helvetica" w:cs="NCLAH M+ Helvetica"/>
          <w:bCs/>
          <w:iCs/>
          <w:color w:val="221E1F"/>
          <w:sz w:val="18"/>
          <w:szCs w:val="18"/>
        </w:rPr>
        <w:tab/>
        <w:t xml:space="preserve">Where benefits under a plan are purchased from and guaranteed by an insurance company, insurance service, or </w:t>
      </w:r>
      <w:r w:rsidRPr="00AE1ECB">
        <w:rPr>
          <w:rFonts w:ascii="Helvetica" w:hAnsi="Helvetica" w:cs="NCLAH M+ Helvetica"/>
          <w:bCs/>
          <w:iCs/>
          <w:color w:val="221E1F"/>
          <w:sz w:val="18"/>
          <w:szCs w:val="18"/>
        </w:rPr>
        <w:lastRenderedPageBreak/>
        <w:t>other similar organization, and the contract or policy is reported on a Schedule A, payments of reasonable monetary compensation by the insurer out of its general assets to affiliates or third parties for performing administrative activities necessary for the insurer to fulfill its contractual obligation to provide benefits, where there is no direct or indirect charge to the plan for the administrative services other than the insurance premium, then the payments for administrative services by the insurer to the affiliates or third parties do not need to be reported on lines 2 and 3 of Schedule A. This would include compensation for services such as recordkeeping and claims processing services provided by a third party pursuant to a contract with the insurer to provide those services but would not include compensation provided by the insurer incidental to the sale or renewal of a policy, such as finder’s fees, insurance brokerage commissions and fees, or similar fees.</w:t>
      </w:r>
    </w:p>
    <w:p w:rsidRPr="00AE1ECB" w:rsidR="008D4C81" w:rsidP="0063377C" w:rsidRDefault="008D4C81" w14:paraId="244C7FC7" w14:textId="77777777">
      <w:pPr>
        <w:tabs>
          <w:tab w:val="clear" w:pos="432"/>
          <w:tab w:val="left" w:pos="270"/>
        </w:tabs>
        <w:autoSpaceDE w:val="0"/>
        <w:autoSpaceDN w:val="0"/>
        <w:adjustRightInd w:val="0"/>
        <w:spacing w:before="60" w:line="240" w:lineRule="auto"/>
        <w:ind w:firstLine="0"/>
        <w:rPr>
          <w:rFonts w:ascii="Helvetica" w:hAnsi="Helvetica" w:cs="NCLAH M+ Helvetica"/>
          <w:bCs/>
          <w:iCs/>
          <w:color w:val="221E1F"/>
          <w:sz w:val="18"/>
          <w:szCs w:val="18"/>
        </w:rPr>
      </w:pPr>
      <w:r w:rsidRPr="00AE1ECB">
        <w:rPr>
          <w:rFonts w:ascii="Helvetica" w:hAnsi="Helvetica" w:cs="DGKOB A+ Helvetica"/>
          <w:sz w:val="18"/>
          <w:szCs w:val="18"/>
        </w:rPr>
        <w:tab/>
        <w:t xml:space="preserve">Schedule A reporting also is not required for compensation paid by the insurer to a “general agent” or “manager” for that general agent’s or manager’s management of an agency or performance of administrative functions for the insurer. For this purpose, (1) a “general agent” or “manager” does not include brokers representing insureds, and (2) payments would not be treated as paid for managing an agency or performance of administrative functions where the recipient’s eligibility for the payment or the amount of the payment is dependent or based on the value (e.g., policy amounts, premiums) of contracts or </w:t>
      </w:r>
      <w:r w:rsidRPr="00AE1ECB">
        <w:rPr>
          <w:rFonts w:ascii="Helvetica" w:hAnsi="Helvetica" w:cs="NCLAH M+ Helvetica"/>
          <w:bCs/>
          <w:iCs/>
          <w:color w:val="221E1F"/>
          <w:sz w:val="18"/>
          <w:szCs w:val="18"/>
        </w:rPr>
        <w:t>policies (or classes thereof) placed with or retained by ERISA plan(s).</w:t>
      </w:r>
    </w:p>
    <w:p w:rsidRPr="00AE1ECB" w:rsidR="008D4C81" w:rsidP="0063377C" w:rsidRDefault="008D4C81" w14:paraId="244C7FC8" w14:textId="77777777">
      <w:pPr>
        <w:tabs>
          <w:tab w:val="clear" w:pos="432"/>
          <w:tab w:val="left" w:pos="270"/>
        </w:tabs>
        <w:autoSpaceDE w:val="0"/>
        <w:autoSpaceDN w:val="0"/>
        <w:adjustRightInd w:val="0"/>
        <w:spacing w:before="60" w:line="240" w:lineRule="auto"/>
        <w:ind w:firstLine="0"/>
        <w:rPr>
          <w:rFonts w:ascii="Helvetica" w:hAnsi="Helvetica" w:cs="DGKOB A+ Helvetica"/>
          <w:sz w:val="18"/>
          <w:szCs w:val="18"/>
        </w:rPr>
      </w:pPr>
      <w:r w:rsidRPr="00AE1ECB">
        <w:rPr>
          <w:rFonts w:ascii="Helvetica" w:hAnsi="Helvetica" w:cs="NCLAH M+ Helvetica"/>
          <w:bCs/>
          <w:iCs/>
          <w:color w:val="221E1F"/>
          <w:sz w:val="18"/>
          <w:szCs w:val="18"/>
        </w:rPr>
        <w:tab/>
        <w:t xml:space="preserve">Schedule A reporting is not required for occasional non-monetary gifts or meals of insubstantial value that are tax deductible for federal income tax purposes by the person </w:t>
      </w:r>
      <w:r w:rsidRPr="00AE1ECB">
        <w:rPr>
          <w:rFonts w:ascii="Helvetica" w:hAnsi="Helvetica" w:cs="DGKOB A+ Helvetica"/>
          <w:sz w:val="18"/>
          <w:szCs w:val="18"/>
        </w:rPr>
        <w:t xml:space="preserve">providing the gift or meal and would not be taxable income to </w:t>
      </w:r>
      <w:r w:rsidRPr="00AE1ECB">
        <w:rPr>
          <w:rFonts w:ascii="Helvetica" w:hAnsi="Helvetica" w:cs="NCLAH M+ Helvetica"/>
          <w:bCs/>
          <w:iCs/>
          <w:color w:val="221E1F"/>
          <w:sz w:val="18"/>
          <w:szCs w:val="18"/>
        </w:rPr>
        <w:t xml:space="preserve">the recipient. For this exemption to be available, the gift or gratuity must be both occasional and insubstantial. For this exemption to apply, the gift must be valued at less than $50, the aggregate value of gifts from one source in a calendar year must be less than $100, but gifts with a value of less than $10 do not need to be counted toward the $100 annual limit. If the $100 aggregate value limit is exceeded, then the aggregate value of all the gifts will be reportable. For this purpose, non-monetary gifts of less than $10 also do not need to be included in calculating the aggregate value of all gifts required to be reported if the $100 </w:t>
      </w:r>
      <w:r w:rsidRPr="00AE1ECB">
        <w:rPr>
          <w:rFonts w:ascii="Helvetica" w:hAnsi="Helvetica" w:cs="DGKOB A+ Helvetica"/>
          <w:sz w:val="18"/>
          <w:szCs w:val="18"/>
        </w:rPr>
        <w:t xml:space="preserve">limit is exceeded. </w:t>
      </w:r>
    </w:p>
    <w:p w:rsidRPr="00AE1ECB" w:rsidR="008D4C81" w:rsidP="0063377C" w:rsidRDefault="008D4C81" w14:paraId="244C7FC9" w14:textId="77777777">
      <w:pPr>
        <w:tabs>
          <w:tab w:val="clear" w:pos="432"/>
          <w:tab w:val="left" w:pos="270"/>
        </w:tabs>
        <w:autoSpaceDE w:val="0"/>
        <w:autoSpaceDN w:val="0"/>
        <w:adjustRightInd w:val="0"/>
        <w:spacing w:before="60" w:line="240" w:lineRule="auto"/>
        <w:ind w:firstLine="0"/>
        <w:rPr>
          <w:rFonts w:ascii="Helvetica" w:hAnsi="Helvetica" w:cs="NCLAH M+ Helvetica"/>
          <w:bCs/>
          <w:iCs/>
          <w:color w:val="221E1F"/>
          <w:sz w:val="18"/>
          <w:szCs w:val="18"/>
        </w:rPr>
      </w:pPr>
      <w:r w:rsidRPr="00AE1ECB">
        <w:rPr>
          <w:rFonts w:ascii="Helvetica" w:hAnsi="Helvetica" w:cs="NCLAH M+ Helvetica"/>
          <w:bCs/>
          <w:iCs/>
          <w:color w:val="221E1F"/>
          <w:sz w:val="18"/>
          <w:szCs w:val="18"/>
        </w:rPr>
        <w:tab/>
        <w:t xml:space="preserve">Gifts from multiple employees of one service provider should be treated as originating from a single source when calculating whether the $100 threshold applies. On the other hand, in applying the threshold to an occasional gift received from one source by multiple employees of a single service provider, the amount received by each employee should be separately determined in applying the $50 and $100 thresholds. For example, if six employees of a broker attend a business conference put on by an insurer designed to educate and explain the insurer’s products for employee benefit plans, and the insurer provides, at no cost to the attendees, refreshments valued at $20 per individual, the gratuities would not be reportable on lines 2 and 3 of the Schedule </w:t>
      </w:r>
      <w:proofErr w:type="spellStart"/>
      <w:r w:rsidRPr="00AE1ECB">
        <w:rPr>
          <w:rFonts w:ascii="Helvetica" w:hAnsi="Helvetica" w:cs="NCLAH M+ Helvetica"/>
          <w:bCs/>
          <w:iCs/>
          <w:color w:val="221E1F"/>
          <w:sz w:val="18"/>
          <w:szCs w:val="18"/>
        </w:rPr>
        <w:t>A</w:t>
      </w:r>
      <w:proofErr w:type="spellEnd"/>
      <w:r w:rsidRPr="00AE1ECB">
        <w:rPr>
          <w:rFonts w:ascii="Helvetica" w:hAnsi="Helvetica" w:cs="NCLAH M+ Helvetica"/>
          <w:bCs/>
          <w:iCs/>
          <w:color w:val="221E1F"/>
          <w:sz w:val="18"/>
          <w:szCs w:val="18"/>
        </w:rPr>
        <w:t xml:space="preserve"> even though the total cost of the refreshments for all the employees would be $120.</w:t>
      </w:r>
    </w:p>
    <w:p w:rsidRPr="00AE1ECB" w:rsidR="008D4C81" w:rsidP="0063377C" w:rsidRDefault="008D4C81" w14:paraId="244C7FCA" w14:textId="77777777">
      <w:pPr>
        <w:tabs>
          <w:tab w:val="clear" w:pos="432"/>
          <w:tab w:val="left" w:pos="270"/>
        </w:tabs>
        <w:autoSpaceDE w:val="0"/>
        <w:autoSpaceDN w:val="0"/>
        <w:adjustRightInd w:val="0"/>
        <w:spacing w:before="60" w:line="240" w:lineRule="auto"/>
        <w:ind w:firstLine="0"/>
        <w:rPr>
          <w:rFonts w:ascii="Helvetica" w:hAnsi="Helvetica" w:cs="NCLAH M+ Helvetica"/>
          <w:bCs/>
          <w:iCs/>
          <w:color w:val="221E1F"/>
          <w:sz w:val="18"/>
          <w:szCs w:val="18"/>
        </w:rPr>
      </w:pPr>
      <w:r w:rsidRPr="00AE1ECB">
        <w:rPr>
          <w:rFonts w:ascii="Helvetica" w:hAnsi="Helvetica" w:cs="NCLAH M+ Helvetica"/>
          <w:bCs/>
          <w:iCs/>
          <w:color w:val="221E1F"/>
          <w:sz w:val="18"/>
          <w:szCs w:val="18"/>
        </w:rPr>
        <w:tab/>
        <w:t>These thresholds are for purposes of Schedule A reporting. Filers are cautioned that the payment or receipt of gifts and gratuities of any amount by plan fiduciaries may violate ERISA and give rise to civil liabilities and criminal penalties.</w:t>
      </w:r>
    </w:p>
    <w:p w:rsidRPr="00AE1ECB" w:rsidR="008D4C81" w:rsidP="0063377C" w:rsidRDefault="008D4C81" w14:paraId="244C7FCB" w14:textId="77777777">
      <w:pPr>
        <w:tabs>
          <w:tab w:val="clear" w:pos="432"/>
          <w:tab w:val="left" w:pos="270"/>
        </w:tabs>
        <w:autoSpaceDE w:val="0"/>
        <w:autoSpaceDN w:val="0"/>
        <w:adjustRightInd w:val="0"/>
        <w:spacing w:before="60" w:line="240" w:lineRule="auto"/>
        <w:ind w:firstLine="0"/>
        <w:rPr>
          <w:rFonts w:ascii="Helvetica" w:hAnsi="Helvetica" w:cs="NCLAH M+ Helvetica"/>
          <w:bCs/>
          <w:iCs/>
          <w:color w:val="221E1F"/>
          <w:sz w:val="18"/>
          <w:szCs w:val="18"/>
        </w:rPr>
      </w:pPr>
      <w:r w:rsidRPr="00AE1ECB">
        <w:rPr>
          <w:rFonts w:ascii="Helvetica" w:hAnsi="Helvetica" w:cs="NCLAH M+ Helvetica"/>
          <w:b/>
          <w:bCs/>
          <w:iCs/>
          <w:color w:val="221E1F"/>
          <w:sz w:val="18"/>
          <w:szCs w:val="18"/>
        </w:rPr>
        <w:t>Line 3</w:t>
      </w:r>
      <w:r w:rsidRPr="00AE1ECB" w:rsidR="00CC21E7">
        <w:rPr>
          <w:rFonts w:ascii="Helvetica" w:hAnsi="Helvetica" w:cs="NCLAH M+ Helvetica"/>
          <w:b/>
          <w:bCs/>
          <w:iCs/>
          <w:color w:val="221E1F"/>
          <w:sz w:val="18"/>
          <w:szCs w:val="18"/>
        </w:rPr>
        <w:t>.</w:t>
      </w:r>
      <w:r w:rsidRPr="00AE1ECB" w:rsidR="00CC21E7">
        <w:rPr>
          <w:rFonts w:ascii="Helvetica" w:hAnsi="Helvetica" w:cs="NCLAH M+ Helvetica"/>
          <w:bCs/>
          <w:iCs/>
          <w:color w:val="221E1F"/>
          <w:sz w:val="18"/>
          <w:szCs w:val="18"/>
        </w:rPr>
        <w:t xml:space="preserve"> </w:t>
      </w:r>
      <w:r w:rsidRPr="00AE1ECB">
        <w:rPr>
          <w:rFonts w:ascii="Helvetica" w:hAnsi="Helvetica" w:cs="NCLAH M+ Helvetica"/>
          <w:bCs/>
          <w:iCs/>
          <w:color w:val="221E1F"/>
          <w:sz w:val="18"/>
          <w:szCs w:val="18"/>
        </w:rPr>
        <w:t xml:space="preserve">Identify agents, brokers, and other persons individually in descending order of the amount paid. Complete as many entries as necessary to report all required information. </w:t>
      </w:r>
      <w:r w:rsidRPr="00AE1ECB">
        <w:rPr>
          <w:rFonts w:ascii="Helvetica" w:hAnsi="Helvetica" w:cs="NCLAH M+ Helvetica"/>
          <w:bCs/>
          <w:iCs/>
          <w:color w:val="221E1F"/>
          <w:sz w:val="18"/>
          <w:szCs w:val="18"/>
        </w:rPr>
        <w:t xml:space="preserve">Complete elements </w:t>
      </w:r>
      <w:r w:rsidRPr="00AE1ECB">
        <w:rPr>
          <w:rFonts w:ascii="Helvetica" w:hAnsi="Helvetica" w:cs="NCLAH M+ Helvetica"/>
          <w:b/>
          <w:bCs/>
          <w:iCs/>
          <w:color w:val="221E1F"/>
          <w:sz w:val="18"/>
          <w:szCs w:val="18"/>
        </w:rPr>
        <w:t>(a)</w:t>
      </w:r>
      <w:r w:rsidRPr="00AE1ECB">
        <w:rPr>
          <w:rFonts w:ascii="Helvetica" w:hAnsi="Helvetica" w:cs="NCLAH M+ Helvetica"/>
          <w:bCs/>
          <w:iCs/>
          <w:color w:val="221E1F"/>
          <w:sz w:val="18"/>
          <w:szCs w:val="18"/>
        </w:rPr>
        <w:t xml:space="preserve"> through </w:t>
      </w:r>
      <w:r w:rsidRPr="00AE1ECB">
        <w:rPr>
          <w:rFonts w:ascii="Helvetica" w:hAnsi="Helvetica" w:cs="NCLAH M+ Helvetica"/>
          <w:b/>
          <w:bCs/>
          <w:iCs/>
          <w:color w:val="221E1F"/>
          <w:sz w:val="18"/>
          <w:szCs w:val="18"/>
        </w:rPr>
        <w:t>(e)</w:t>
      </w:r>
      <w:r w:rsidRPr="00AE1ECB">
        <w:rPr>
          <w:rFonts w:ascii="Helvetica" w:hAnsi="Helvetica" w:cs="NCLAH M+ Helvetica"/>
          <w:bCs/>
          <w:iCs/>
          <w:color w:val="221E1F"/>
          <w:sz w:val="18"/>
          <w:szCs w:val="18"/>
        </w:rPr>
        <w:t xml:space="preserve"> for each person as specified below. </w:t>
      </w:r>
    </w:p>
    <w:p w:rsidRPr="00AE1ECB" w:rsidR="008D4C81" w:rsidP="0063377C" w:rsidRDefault="008D4C81" w14:paraId="244C7FCC" w14:textId="77777777">
      <w:pPr>
        <w:tabs>
          <w:tab w:val="clear" w:pos="432"/>
          <w:tab w:val="left" w:pos="270"/>
        </w:tabs>
        <w:autoSpaceDE w:val="0"/>
        <w:autoSpaceDN w:val="0"/>
        <w:adjustRightInd w:val="0"/>
        <w:spacing w:before="60" w:line="240" w:lineRule="auto"/>
        <w:ind w:firstLine="0"/>
        <w:rPr>
          <w:rFonts w:ascii="Helvetica" w:hAnsi="Helvetica" w:cs="NCLAH M+ Helvetica"/>
          <w:bCs/>
          <w:iCs/>
          <w:color w:val="221E1F"/>
          <w:sz w:val="18"/>
          <w:szCs w:val="18"/>
        </w:rPr>
      </w:pPr>
      <w:r w:rsidRPr="00AE1ECB">
        <w:rPr>
          <w:rFonts w:ascii="Helvetica" w:hAnsi="Helvetica" w:cs="NCLAH M+ Helvetica"/>
          <w:b/>
          <w:bCs/>
          <w:iCs/>
          <w:color w:val="221E1F"/>
          <w:sz w:val="18"/>
          <w:szCs w:val="18"/>
        </w:rPr>
        <w:t>Element (a)</w:t>
      </w:r>
      <w:r w:rsidRPr="00AE1ECB" w:rsidR="00CC21E7">
        <w:rPr>
          <w:rFonts w:ascii="Helvetica" w:hAnsi="Helvetica" w:cs="NCLAH M+ Helvetica"/>
          <w:b/>
          <w:bCs/>
          <w:iCs/>
          <w:color w:val="221E1F"/>
          <w:sz w:val="18"/>
          <w:szCs w:val="18"/>
        </w:rPr>
        <w:t>.</w:t>
      </w:r>
      <w:r w:rsidRPr="00AE1ECB" w:rsidR="00CC21E7">
        <w:rPr>
          <w:rFonts w:ascii="Helvetica" w:hAnsi="Helvetica" w:cs="NCLAH M+ Helvetica"/>
          <w:bCs/>
          <w:iCs/>
          <w:color w:val="221E1F"/>
          <w:sz w:val="18"/>
          <w:szCs w:val="18"/>
        </w:rPr>
        <w:t xml:space="preserve"> </w:t>
      </w:r>
      <w:r w:rsidRPr="00AE1ECB">
        <w:rPr>
          <w:rFonts w:ascii="Helvetica" w:hAnsi="Helvetica" w:cs="NCLAH M+ Helvetica"/>
          <w:bCs/>
          <w:iCs/>
          <w:color w:val="221E1F"/>
          <w:sz w:val="18"/>
          <w:szCs w:val="18"/>
        </w:rPr>
        <w:t>Enter the name and address of the agents,</w:t>
      </w:r>
      <w:r w:rsidRPr="00AE1ECB">
        <w:rPr>
          <w:rFonts w:ascii="Helvetica" w:hAnsi="Helvetica" w:cs="NCLAH M+ Helvetica"/>
          <w:bCs/>
          <w:iCs/>
          <w:color w:val="221E1F"/>
          <w:sz w:val="18"/>
          <w:szCs w:val="18"/>
        </w:rPr>
        <w:br/>
        <w:t>brokers, or other persons to whom commissions or fees were paid.</w:t>
      </w:r>
    </w:p>
    <w:p w:rsidRPr="00AE1ECB" w:rsidR="008D4C81" w:rsidP="0063377C" w:rsidRDefault="008D4C81" w14:paraId="244C7FCD" w14:textId="77777777">
      <w:pPr>
        <w:tabs>
          <w:tab w:val="clear" w:pos="432"/>
          <w:tab w:val="left" w:pos="270"/>
        </w:tabs>
        <w:autoSpaceDE w:val="0"/>
        <w:autoSpaceDN w:val="0"/>
        <w:adjustRightInd w:val="0"/>
        <w:spacing w:before="60" w:line="240" w:lineRule="auto"/>
        <w:ind w:firstLine="0"/>
        <w:rPr>
          <w:rFonts w:ascii="Helvetica" w:hAnsi="Helvetica" w:cs="NCLAH M+ Helvetica"/>
          <w:bCs/>
          <w:iCs/>
          <w:color w:val="221E1F"/>
          <w:sz w:val="18"/>
          <w:szCs w:val="18"/>
        </w:rPr>
      </w:pPr>
      <w:r w:rsidRPr="00AE1ECB">
        <w:rPr>
          <w:rFonts w:ascii="Helvetica" w:hAnsi="Helvetica" w:cs="NCLAH M+ Helvetica"/>
          <w:b/>
          <w:bCs/>
          <w:iCs/>
          <w:color w:val="221E1F"/>
          <w:sz w:val="18"/>
          <w:szCs w:val="18"/>
        </w:rPr>
        <w:t>Element (b)</w:t>
      </w:r>
      <w:r w:rsidRPr="00AE1ECB" w:rsidR="00CC21E7">
        <w:rPr>
          <w:rFonts w:ascii="Helvetica" w:hAnsi="Helvetica" w:cs="NCLAH M+ Helvetica"/>
          <w:b/>
          <w:bCs/>
          <w:iCs/>
          <w:color w:val="221E1F"/>
          <w:sz w:val="18"/>
          <w:szCs w:val="18"/>
        </w:rPr>
        <w:t>.</w:t>
      </w:r>
      <w:r w:rsidRPr="00AE1ECB" w:rsidR="00CC21E7">
        <w:rPr>
          <w:rFonts w:ascii="Helvetica" w:hAnsi="Helvetica" w:cs="NCLAH M+ Helvetica"/>
          <w:bCs/>
          <w:iCs/>
          <w:color w:val="221E1F"/>
          <w:sz w:val="18"/>
          <w:szCs w:val="18"/>
        </w:rPr>
        <w:t xml:space="preserve"> </w:t>
      </w:r>
      <w:r w:rsidRPr="00AE1ECB">
        <w:rPr>
          <w:rFonts w:ascii="Helvetica" w:hAnsi="Helvetica" w:cs="NCLAH M+ Helvetica"/>
          <w:bCs/>
          <w:iCs/>
          <w:color w:val="221E1F"/>
          <w:sz w:val="18"/>
          <w:szCs w:val="18"/>
        </w:rPr>
        <w:t>Report all sales and base commissions here. For purposes of this element, sales and/or base commissions are monetary amounts paid by an insurer that are charged directly to the contract or policy and that are paid to a licensed agent or broker for the sale or placement of the contract or policy. All other payments should be reported in element</w:t>
      </w:r>
      <w:r w:rsidRPr="00AE1ECB">
        <w:rPr>
          <w:rFonts w:ascii="Helvetica" w:hAnsi="Helvetica" w:cs="NCLAH M+ Helvetica"/>
          <w:b/>
          <w:bCs/>
          <w:iCs/>
          <w:color w:val="221E1F"/>
          <w:sz w:val="18"/>
          <w:szCs w:val="18"/>
        </w:rPr>
        <w:t xml:space="preserve"> (c)</w:t>
      </w:r>
      <w:r w:rsidRPr="00AE1ECB">
        <w:rPr>
          <w:rFonts w:ascii="Helvetica" w:hAnsi="Helvetica" w:cs="NCLAH M+ Helvetica"/>
          <w:bCs/>
          <w:iCs/>
          <w:color w:val="221E1F"/>
          <w:sz w:val="18"/>
          <w:szCs w:val="18"/>
        </w:rPr>
        <w:t xml:space="preserve"> as fees.</w:t>
      </w:r>
    </w:p>
    <w:p w:rsidRPr="00AE1ECB" w:rsidR="008D4C81" w:rsidP="0063377C" w:rsidRDefault="008D4C81" w14:paraId="244C7FCE" w14:textId="77777777">
      <w:pPr>
        <w:tabs>
          <w:tab w:val="clear" w:pos="432"/>
          <w:tab w:val="left" w:pos="270"/>
        </w:tabs>
        <w:autoSpaceDE w:val="0"/>
        <w:autoSpaceDN w:val="0"/>
        <w:adjustRightInd w:val="0"/>
        <w:spacing w:before="60" w:line="240" w:lineRule="auto"/>
        <w:ind w:firstLine="0"/>
        <w:rPr>
          <w:rFonts w:ascii="Helvetica" w:hAnsi="Helvetica" w:cs="NCLAH M+ Helvetica"/>
          <w:bCs/>
          <w:iCs/>
          <w:color w:val="221E1F"/>
          <w:sz w:val="18"/>
          <w:szCs w:val="18"/>
        </w:rPr>
      </w:pPr>
      <w:r w:rsidRPr="00AE1ECB">
        <w:rPr>
          <w:rFonts w:ascii="Helvetica" w:hAnsi="Helvetica" w:cs="NCLAH M+ Helvetica"/>
          <w:b/>
          <w:bCs/>
          <w:iCs/>
          <w:color w:val="221E1F"/>
          <w:sz w:val="18"/>
          <w:szCs w:val="18"/>
        </w:rPr>
        <w:t>Element (c).</w:t>
      </w:r>
      <w:r w:rsidRPr="00AE1ECB">
        <w:rPr>
          <w:rFonts w:ascii="Helvetica" w:hAnsi="Helvetica" w:cs="NCLAH M+ Helvetica"/>
          <w:bCs/>
          <w:iCs/>
          <w:color w:val="221E1F"/>
          <w:sz w:val="18"/>
          <w:szCs w:val="18"/>
        </w:rPr>
        <w:t xml:space="preserve"> Fees to be reported here represent payments by an insurer attributable directly or indirectly to a contract or policy to agents, brokers, and other persons for items other than sales and/or base commissions (e.g., service fees, consulting fees, </w:t>
      </w:r>
      <w:proofErr w:type="gramStart"/>
      <w:r w:rsidRPr="00AE1ECB">
        <w:rPr>
          <w:rFonts w:ascii="Helvetica" w:hAnsi="Helvetica" w:cs="NCLAH M+ Helvetica"/>
          <w:bCs/>
          <w:iCs/>
          <w:color w:val="221E1F"/>
          <w:sz w:val="18"/>
          <w:szCs w:val="18"/>
        </w:rPr>
        <w:t>finders</w:t>
      </w:r>
      <w:proofErr w:type="gramEnd"/>
      <w:r w:rsidRPr="00AE1ECB">
        <w:rPr>
          <w:rFonts w:ascii="Helvetica" w:hAnsi="Helvetica" w:cs="NCLAH M+ Helvetica"/>
          <w:bCs/>
          <w:iCs/>
          <w:color w:val="221E1F"/>
          <w:sz w:val="18"/>
          <w:szCs w:val="18"/>
        </w:rPr>
        <w:t xml:space="preserve"> fees, profitability and persistency bonuses, awards, prizes, and non-monetary forms of compensation). Fees paid to persons other than agents and brokers should be reported here, </w:t>
      </w:r>
      <w:r w:rsidRPr="00AE1ECB">
        <w:rPr>
          <w:rFonts w:ascii="Helvetica" w:hAnsi="Helvetica" w:cs="NCLAH M+ Helvetica"/>
          <w:b/>
          <w:bCs/>
          <w:iCs/>
          <w:color w:val="221E1F"/>
          <w:sz w:val="18"/>
          <w:szCs w:val="18"/>
        </w:rPr>
        <w:t>not</w:t>
      </w:r>
      <w:r w:rsidRPr="00AE1ECB">
        <w:rPr>
          <w:rFonts w:ascii="Helvetica" w:hAnsi="Helvetica" w:cs="NCLAH M+ Helvetica"/>
          <w:bCs/>
          <w:iCs/>
          <w:color w:val="221E1F"/>
          <w:sz w:val="18"/>
          <w:szCs w:val="18"/>
        </w:rPr>
        <w:t xml:space="preserve"> in Parts II and III on Schedule A as acquisition costs, administrative charges, etc.</w:t>
      </w:r>
    </w:p>
    <w:p w:rsidRPr="00AE1ECB" w:rsidR="008D4C81" w:rsidP="0063377C" w:rsidRDefault="008D4C81" w14:paraId="244C7FCF" w14:textId="77777777">
      <w:pPr>
        <w:tabs>
          <w:tab w:val="clear" w:pos="432"/>
          <w:tab w:val="left" w:pos="270"/>
        </w:tabs>
        <w:autoSpaceDE w:val="0"/>
        <w:autoSpaceDN w:val="0"/>
        <w:adjustRightInd w:val="0"/>
        <w:spacing w:before="60" w:line="240" w:lineRule="auto"/>
        <w:ind w:firstLine="0"/>
        <w:rPr>
          <w:rFonts w:ascii="Helvetica" w:hAnsi="Helvetica" w:cs="NCLAH M+ Helvetica"/>
          <w:bCs/>
          <w:iCs/>
          <w:color w:val="221E1F"/>
          <w:sz w:val="18"/>
          <w:szCs w:val="18"/>
        </w:rPr>
      </w:pPr>
      <w:r w:rsidRPr="00AE1ECB">
        <w:rPr>
          <w:rFonts w:ascii="Helvetica" w:hAnsi="Helvetica" w:cs="NCLAH M+ Helvetica"/>
          <w:b/>
          <w:bCs/>
          <w:iCs/>
          <w:color w:val="221E1F"/>
          <w:sz w:val="18"/>
          <w:szCs w:val="18"/>
        </w:rPr>
        <w:t>Element (d)</w:t>
      </w:r>
      <w:r w:rsidRPr="00AE1ECB" w:rsidR="00CC21E7">
        <w:rPr>
          <w:rFonts w:ascii="Helvetica" w:hAnsi="Helvetica" w:cs="NCLAH M+ Helvetica"/>
          <w:b/>
          <w:bCs/>
          <w:iCs/>
          <w:color w:val="221E1F"/>
          <w:sz w:val="18"/>
          <w:szCs w:val="18"/>
        </w:rPr>
        <w:t>.</w:t>
      </w:r>
      <w:r w:rsidRPr="00AE1ECB" w:rsidR="00CC21E7">
        <w:rPr>
          <w:rFonts w:ascii="Helvetica" w:hAnsi="Helvetica" w:cs="NCLAH M+ Helvetica"/>
          <w:bCs/>
          <w:iCs/>
          <w:color w:val="221E1F"/>
          <w:sz w:val="18"/>
          <w:szCs w:val="18"/>
        </w:rPr>
        <w:t xml:space="preserve"> </w:t>
      </w:r>
      <w:r w:rsidRPr="00AE1ECB">
        <w:rPr>
          <w:rFonts w:ascii="Helvetica" w:hAnsi="Helvetica" w:cs="NCLAH M+ Helvetica"/>
          <w:bCs/>
          <w:iCs/>
          <w:color w:val="221E1F"/>
          <w:sz w:val="18"/>
          <w:szCs w:val="18"/>
        </w:rPr>
        <w:t>Enter the purpose(s) for which fees were paid.</w:t>
      </w:r>
    </w:p>
    <w:p w:rsidRPr="00AE1ECB" w:rsidR="008D4C81" w:rsidP="0063377C" w:rsidRDefault="008D4C81" w14:paraId="244C7FD0" w14:textId="77777777">
      <w:pPr>
        <w:tabs>
          <w:tab w:val="clear" w:pos="432"/>
          <w:tab w:val="left" w:pos="270"/>
        </w:tabs>
        <w:autoSpaceDE w:val="0"/>
        <w:autoSpaceDN w:val="0"/>
        <w:adjustRightInd w:val="0"/>
        <w:spacing w:before="60" w:line="240" w:lineRule="auto"/>
        <w:ind w:firstLine="0"/>
        <w:rPr>
          <w:rFonts w:ascii="Helvetica" w:hAnsi="Helvetica" w:cs="NCLAH M+ Helvetica"/>
          <w:bCs/>
          <w:iCs/>
          <w:color w:val="221E1F"/>
          <w:sz w:val="18"/>
          <w:szCs w:val="18"/>
        </w:rPr>
      </w:pPr>
      <w:r w:rsidRPr="00AE1ECB">
        <w:rPr>
          <w:rFonts w:ascii="Helvetica" w:hAnsi="Helvetica" w:cs="NCLAH M+ Helvetica"/>
          <w:b/>
          <w:bCs/>
          <w:iCs/>
          <w:color w:val="221E1F"/>
          <w:sz w:val="18"/>
          <w:szCs w:val="18"/>
        </w:rPr>
        <w:t>Element (e)</w:t>
      </w:r>
      <w:r w:rsidRPr="00AE1ECB" w:rsidR="00CC21E7">
        <w:rPr>
          <w:rFonts w:ascii="Helvetica" w:hAnsi="Helvetica" w:cs="NCLAH M+ Helvetica"/>
          <w:b/>
          <w:bCs/>
          <w:iCs/>
          <w:color w:val="221E1F"/>
          <w:sz w:val="18"/>
          <w:szCs w:val="18"/>
        </w:rPr>
        <w:t>.</w:t>
      </w:r>
      <w:r w:rsidRPr="00AE1ECB" w:rsidR="00CC21E7">
        <w:rPr>
          <w:rFonts w:ascii="Helvetica" w:hAnsi="Helvetica" w:cs="NCLAH M+ Helvetica"/>
          <w:bCs/>
          <w:iCs/>
          <w:color w:val="221E1F"/>
          <w:sz w:val="18"/>
          <w:szCs w:val="18"/>
        </w:rPr>
        <w:t xml:space="preserve"> </w:t>
      </w:r>
      <w:r w:rsidRPr="00AE1ECB">
        <w:rPr>
          <w:rFonts w:ascii="Helvetica" w:hAnsi="Helvetica" w:cs="NCLAH M+ Helvetica"/>
          <w:bCs/>
          <w:iCs/>
          <w:color w:val="221E1F"/>
          <w:sz w:val="18"/>
          <w:szCs w:val="18"/>
        </w:rPr>
        <w:t xml:space="preserve">Enter the most appropriate organization code for the broker, agent, or other person entered in element </w:t>
      </w:r>
      <w:r w:rsidRPr="00AE1ECB">
        <w:rPr>
          <w:rFonts w:ascii="Helvetica" w:hAnsi="Helvetica" w:cs="NCLAH M+ Helvetica"/>
          <w:b/>
          <w:bCs/>
          <w:iCs/>
          <w:color w:val="221E1F"/>
          <w:sz w:val="18"/>
          <w:szCs w:val="18"/>
        </w:rPr>
        <w:t>(a)</w:t>
      </w:r>
      <w:r w:rsidRPr="00AE1ECB">
        <w:rPr>
          <w:rFonts w:ascii="Helvetica" w:hAnsi="Helvetica" w:cs="NCLAH M+ Helvetica"/>
          <w:bCs/>
          <w:iCs/>
          <w:color w:val="221E1F"/>
          <w:sz w:val="18"/>
          <w:szCs w:val="18"/>
        </w:rPr>
        <w:t>.</w:t>
      </w:r>
    </w:p>
    <w:p w:rsidRPr="00AE1ECB" w:rsidR="008D4C81" w:rsidP="0063377C" w:rsidRDefault="008D4C81" w14:paraId="244C7FD1" w14:textId="77777777">
      <w:pPr>
        <w:tabs>
          <w:tab w:val="clear" w:pos="432"/>
          <w:tab w:val="left" w:pos="270"/>
        </w:tabs>
        <w:autoSpaceDE w:val="0"/>
        <w:autoSpaceDN w:val="0"/>
        <w:adjustRightInd w:val="0"/>
        <w:spacing w:before="60" w:line="240" w:lineRule="auto"/>
        <w:ind w:firstLine="0"/>
        <w:rPr>
          <w:rFonts w:ascii="Helvetica" w:hAnsi="Helvetica" w:cs="NCLAH M+ Helvetica"/>
          <w:b/>
          <w:bCs/>
          <w:iCs/>
          <w:color w:val="221E1F"/>
          <w:sz w:val="18"/>
          <w:szCs w:val="18"/>
        </w:rPr>
      </w:pPr>
      <w:r w:rsidRPr="00AE1ECB">
        <w:rPr>
          <w:rFonts w:ascii="Helvetica" w:hAnsi="Helvetica" w:cs="NCLAH M+ Helvetica"/>
          <w:b/>
          <w:bCs/>
          <w:iCs/>
          <w:color w:val="221E1F"/>
          <w:sz w:val="18"/>
          <w:szCs w:val="18"/>
        </w:rPr>
        <w:t>Code</w:t>
      </w:r>
      <w:r w:rsidRPr="00AE1ECB">
        <w:rPr>
          <w:rFonts w:ascii="Helvetica" w:hAnsi="Helvetica" w:cs="NCLAH M+ Helvetica"/>
          <w:b/>
          <w:bCs/>
          <w:iCs/>
          <w:color w:val="221E1F"/>
          <w:sz w:val="18"/>
          <w:szCs w:val="18"/>
        </w:rPr>
        <w:tab/>
        <w:t>Type of Organization</w:t>
      </w:r>
    </w:p>
    <w:p w:rsidRPr="00AE1ECB" w:rsidR="008D4C81" w:rsidP="0063377C" w:rsidRDefault="008D4C81" w14:paraId="244C7FD2" w14:textId="77777777">
      <w:pPr>
        <w:tabs>
          <w:tab w:val="clear" w:pos="432"/>
          <w:tab w:val="left" w:pos="270"/>
        </w:tabs>
        <w:autoSpaceDE w:val="0"/>
        <w:autoSpaceDN w:val="0"/>
        <w:adjustRightInd w:val="0"/>
        <w:spacing w:before="60" w:line="240" w:lineRule="auto"/>
        <w:ind w:left="720" w:hanging="720"/>
        <w:rPr>
          <w:rFonts w:ascii="Helvetica" w:hAnsi="Helvetica" w:cs="NCLAH M+ Helvetica"/>
          <w:bCs/>
          <w:iCs/>
          <w:color w:val="221E1F"/>
          <w:sz w:val="18"/>
          <w:szCs w:val="18"/>
        </w:rPr>
      </w:pPr>
      <w:r w:rsidRPr="00AE1ECB">
        <w:rPr>
          <w:rFonts w:ascii="Helvetica" w:hAnsi="Helvetica" w:cs="NCLAH M+ Helvetica"/>
          <w:b/>
          <w:bCs/>
          <w:iCs/>
          <w:color w:val="221E1F"/>
          <w:sz w:val="18"/>
          <w:szCs w:val="18"/>
        </w:rPr>
        <w:t>1</w:t>
      </w:r>
      <w:r w:rsidRPr="00AE1ECB">
        <w:rPr>
          <w:rFonts w:ascii="Helvetica" w:hAnsi="Helvetica" w:cs="NCLAH M+ Helvetica"/>
          <w:bCs/>
          <w:iCs/>
          <w:color w:val="221E1F"/>
          <w:sz w:val="18"/>
          <w:szCs w:val="18"/>
        </w:rPr>
        <w:tab/>
      </w:r>
      <w:r w:rsidRPr="00AE1ECB">
        <w:rPr>
          <w:rFonts w:ascii="Helvetica" w:hAnsi="Helvetica" w:cs="NCLAH M+ Helvetica"/>
          <w:bCs/>
          <w:iCs/>
          <w:color w:val="221E1F"/>
          <w:sz w:val="18"/>
          <w:szCs w:val="18"/>
        </w:rPr>
        <w:tab/>
        <w:t>Banking, Savings &amp; Loan Association, Credit Union, or other similar financial institution</w:t>
      </w:r>
    </w:p>
    <w:p w:rsidRPr="00AE1ECB" w:rsidR="008D4C81" w:rsidP="00CF3D56" w:rsidRDefault="008D4C81" w14:paraId="244C7FD3" w14:textId="77777777">
      <w:pPr>
        <w:tabs>
          <w:tab w:val="clear" w:pos="432"/>
          <w:tab w:val="left" w:pos="270"/>
        </w:tabs>
        <w:autoSpaceDE w:val="0"/>
        <w:autoSpaceDN w:val="0"/>
        <w:adjustRightInd w:val="0"/>
        <w:spacing w:line="240" w:lineRule="auto"/>
        <w:ind w:firstLine="0"/>
        <w:rPr>
          <w:rFonts w:ascii="Helvetica" w:hAnsi="Helvetica" w:cs="NCLAH M+ Helvetica"/>
          <w:bCs/>
          <w:iCs/>
          <w:color w:val="221E1F"/>
          <w:sz w:val="18"/>
          <w:szCs w:val="18"/>
        </w:rPr>
      </w:pPr>
      <w:r w:rsidRPr="00AE1ECB">
        <w:rPr>
          <w:rFonts w:ascii="Helvetica" w:hAnsi="Helvetica" w:cs="NCLAH M+ Helvetica"/>
          <w:b/>
          <w:bCs/>
          <w:iCs/>
          <w:color w:val="221E1F"/>
          <w:sz w:val="18"/>
          <w:szCs w:val="18"/>
        </w:rPr>
        <w:t>2</w:t>
      </w:r>
      <w:r w:rsidRPr="00AE1ECB">
        <w:rPr>
          <w:rFonts w:ascii="Helvetica" w:hAnsi="Helvetica" w:cs="NCLAH M+ Helvetica"/>
          <w:bCs/>
          <w:iCs/>
          <w:color w:val="221E1F"/>
          <w:sz w:val="18"/>
          <w:szCs w:val="18"/>
        </w:rPr>
        <w:tab/>
      </w:r>
      <w:r w:rsidRPr="00AE1ECB">
        <w:rPr>
          <w:rFonts w:ascii="Helvetica" w:hAnsi="Helvetica" w:cs="NCLAH M+ Helvetica"/>
          <w:bCs/>
          <w:iCs/>
          <w:color w:val="221E1F"/>
          <w:sz w:val="18"/>
          <w:szCs w:val="18"/>
        </w:rPr>
        <w:tab/>
        <w:t>Trust Company</w:t>
      </w:r>
    </w:p>
    <w:p w:rsidRPr="00AE1ECB" w:rsidR="008D4C81" w:rsidP="00CF3D56" w:rsidRDefault="008D4C81" w14:paraId="244C7FD4" w14:textId="77777777">
      <w:pPr>
        <w:tabs>
          <w:tab w:val="clear" w:pos="432"/>
          <w:tab w:val="left" w:pos="270"/>
        </w:tabs>
        <w:autoSpaceDE w:val="0"/>
        <w:autoSpaceDN w:val="0"/>
        <w:adjustRightInd w:val="0"/>
        <w:spacing w:line="240" w:lineRule="auto"/>
        <w:ind w:firstLine="0"/>
        <w:rPr>
          <w:rFonts w:ascii="Helvetica" w:hAnsi="Helvetica" w:cs="NCLAH M+ Helvetica"/>
          <w:bCs/>
          <w:iCs/>
          <w:color w:val="221E1F"/>
          <w:sz w:val="18"/>
          <w:szCs w:val="18"/>
        </w:rPr>
      </w:pPr>
      <w:r w:rsidRPr="00AE1ECB">
        <w:rPr>
          <w:rFonts w:ascii="Helvetica" w:hAnsi="Helvetica" w:cs="NCLAH M+ Helvetica"/>
          <w:b/>
          <w:bCs/>
          <w:iCs/>
          <w:color w:val="221E1F"/>
          <w:sz w:val="18"/>
          <w:szCs w:val="18"/>
        </w:rPr>
        <w:t>3</w:t>
      </w:r>
      <w:r w:rsidRPr="00AE1ECB">
        <w:rPr>
          <w:rFonts w:ascii="Helvetica" w:hAnsi="Helvetica" w:cs="NCLAH M+ Helvetica"/>
          <w:bCs/>
          <w:iCs/>
          <w:color w:val="221E1F"/>
          <w:sz w:val="18"/>
          <w:szCs w:val="18"/>
        </w:rPr>
        <w:tab/>
      </w:r>
      <w:r w:rsidRPr="00AE1ECB">
        <w:rPr>
          <w:rFonts w:ascii="Helvetica" w:hAnsi="Helvetica" w:cs="NCLAH M+ Helvetica"/>
          <w:bCs/>
          <w:iCs/>
          <w:color w:val="221E1F"/>
          <w:sz w:val="18"/>
          <w:szCs w:val="18"/>
        </w:rPr>
        <w:tab/>
        <w:t>Insurance Agent or Broker</w:t>
      </w:r>
    </w:p>
    <w:p w:rsidRPr="00AE1ECB" w:rsidR="008D4C81" w:rsidP="00CF3D56" w:rsidRDefault="008D4C81" w14:paraId="244C7FD5" w14:textId="77777777">
      <w:pPr>
        <w:tabs>
          <w:tab w:val="clear" w:pos="432"/>
          <w:tab w:val="left" w:pos="270"/>
        </w:tabs>
        <w:autoSpaceDE w:val="0"/>
        <w:autoSpaceDN w:val="0"/>
        <w:adjustRightInd w:val="0"/>
        <w:spacing w:line="240" w:lineRule="auto"/>
        <w:ind w:firstLine="0"/>
        <w:rPr>
          <w:rFonts w:ascii="Helvetica" w:hAnsi="Helvetica" w:cs="NCLAH M+ Helvetica"/>
          <w:bCs/>
          <w:iCs/>
          <w:color w:val="221E1F"/>
          <w:sz w:val="18"/>
          <w:szCs w:val="18"/>
        </w:rPr>
      </w:pPr>
      <w:r w:rsidRPr="00AE1ECB">
        <w:rPr>
          <w:rFonts w:ascii="Helvetica" w:hAnsi="Helvetica" w:cs="NCLAH M+ Helvetica"/>
          <w:b/>
          <w:bCs/>
          <w:iCs/>
          <w:color w:val="221E1F"/>
          <w:sz w:val="18"/>
          <w:szCs w:val="18"/>
        </w:rPr>
        <w:t>4</w:t>
      </w:r>
      <w:r w:rsidRPr="00AE1ECB">
        <w:rPr>
          <w:rFonts w:ascii="Helvetica" w:hAnsi="Helvetica" w:cs="NCLAH M+ Helvetica"/>
          <w:bCs/>
          <w:iCs/>
          <w:color w:val="221E1F"/>
          <w:sz w:val="18"/>
          <w:szCs w:val="18"/>
        </w:rPr>
        <w:tab/>
      </w:r>
      <w:r w:rsidRPr="00AE1ECB">
        <w:rPr>
          <w:rFonts w:ascii="Helvetica" w:hAnsi="Helvetica" w:cs="NCLAH M+ Helvetica"/>
          <w:bCs/>
          <w:iCs/>
          <w:color w:val="221E1F"/>
          <w:sz w:val="18"/>
          <w:szCs w:val="18"/>
        </w:rPr>
        <w:tab/>
        <w:t>Agent or Broker other than insurance</w:t>
      </w:r>
    </w:p>
    <w:p w:rsidRPr="00AE1ECB" w:rsidR="008D4C81" w:rsidP="00CF3D56" w:rsidRDefault="008D4C81" w14:paraId="244C7FD6" w14:textId="77777777">
      <w:pPr>
        <w:tabs>
          <w:tab w:val="clear" w:pos="432"/>
          <w:tab w:val="left" w:pos="270"/>
        </w:tabs>
        <w:autoSpaceDE w:val="0"/>
        <w:autoSpaceDN w:val="0"/>
        <w:adjustRightInd w:val="0"/>
        <w:spacing w:line="240" w:lineRule="auto"/>
        <w:ind w:firstLine="0"/>
        <w:rPr>
          <w:rFonts w:ascii="Helvetica" w:hAnsi="Helvetica" w:cs="NCLAH M+ Helvetica"/>
          <w:bCs/>
          <w:iCs/>
          <w:color w:val="221E1F"/>
          <w:sz w:val="18"/>
          <w:szCs w:val="18"/>
        </w:rPr>
      </w:pPr>
      <w:r w:rsidRPr="00AE1ECB">
        <w:rPr>
          <w:rFonts w:ascii="Helvetica" w:hAnsi="Helvetica" w:cs="NCLAH M+ Helvetica"/>
          <w:b/>
          <w:bCs/>
          <w:iCs/>
          <w:color w:val="221E1F"/>
          <w:sz w:val="18"/>
          <w:szCs w:val="18"/>
        </w:rPr>
        <w:t>5</w:t>
      </w:r>
      <w:r w:rsidRPr="00AE1ECB">
        <w:rPr>
          <w:rFonts w:ascii="Helvetica" w:hAnsi="Helvetica" w:cs="NCLAH M+ Helvetica"/>
          <w:bCs/>
          <w:iCs/>
          <w:color w:val="221E1F"/>
          <w:sz w:val="18"/>
          <w:szCs w:val="18"/>
        </w:rPr>
        <w:tab/>
      </w:r>
      <w:r w:rsidRPr="00AE1ECB">
        <w:rPr>
          <w:rFonts w:ascii="Helvetica" w:hAnsi="Helvetica" w:cs="NCLAH M+ Helvetica"/>
          <w:bCs/>
          <w:iCs/>
          <w:color w:val="221E1F"/>
          <w:sz w:val="18"/>
          <w:szCs w:val="18"/>
        </w:rPr>
        <w:tab/>
        <w:t>Third party administrator</w:t>
      </w:r>
    </w:p>
    <w:p w:rsidRPr="00AE1ECB" w:rsidR="008D4C81" w:rsidP="00CF3D56" w:rsidRDefault="008D4C81" w14:paraId="244C7FD7" w14:textId="77777777">
      <w:pPr>
        <w:tabs>
          <w:tab w:val="clear" w:pos="432"/>
          <w:tab w:val="left" w:pos="270"/>
        </w:tabs>
        <w:autoSpaceDE w:val="0"/>
        <w:autoSpaceDN w:val="0"/>
        <w:adjustRightInd w:val="0"/>
        <w:spacing w:line="240" w:lineRule="auto"/>
        <w:ind w:firstLine="0"/>
        <w:rPr>
          <w:rFonts w:ascii="Helvetica" w:hAnsi="Helvetica" w:cs="NCLAH M+ Helvetica"/>
          <w:bCs/>
          <w:iCs/>
          <w:color w:val="221E1F"/>
          <w:sz w:val="18"/>
          <w:szCs w:val="18"/>
        </w:rPr>
      </w:pPr>
      <w:r w:rsidRPr="00AE1ECB">
        <w:rPr>
          <w:rFonts w:ascii="Helvetica" w:hAnsi="Helvetica" w:cs="NCLAH M+ Helvetica"/>
          <w:b/>
          <w:bCs/>
          <w:iCs/>
          <w:color w:val="221E1F"/>
          <w:sz w:val="18"/>
          <w:szCs w:val="18"/>
        </w:rPr>
        <w:t>6</w:t>
      </w:r>
      <w:r w:rsidRPr="00AE1ECB">
        <w:rPr>
          <w:rFonts w:ascii="Helvetica" w:hAnsi="Helvetica" w:cs="NCLAH M+ Helvetica"/>
          <w:bCs/>
          <w:iCs/>
          <w:color w:val="221E1F"/>
          <w:sz w:val="18"/>
          <w:szCs w:val="18"/>
        </w:rPr>
        <w:tab/>
      </w:r>
      <w:r w:rsidRPr="00AE1ECB">
        <w:rPr>
          <w:rFonts w:ascii="Helvetica" w:hAnsi="Helvetica" w:cs="NCLAH M+ Helvetica"/>
          <w:bCs/>
          <w:iCs/>
          <w:color w:val="221E1F"/>
          <w:sz w:val="18"/>
          <w:szCs w:val="18"/>
        </w:rPr>
        <w:tab/>
        <w:t>Investment Company/Mutual Fund</w:t>
      </w:r>
    </w:p>
    <w:p w:rsidRPr="00AE1ECB" w:rsidR="008D4C81" w:rsidP="00CF3D56" w:rsidRDefault="008D4C81" w14:paraId="244C7FD8" w14:textId="77777777">
      <w:pPr>
        <w:tabs>
          <w:tab w:val="clear" w:pos="432"/>
          <w:tab w:val="left" w:pos="270"/>
        </w:tabs>
        <w:autoSpaceDE w:val="0"/>
        <w:autoSpaceDN w:val="0"/>
        <w:adjustRightInd w:val="0"/>
        <w:spacing w:line="240" w:lineRule="auto"/>
        <w:ind w:firstLine="0"/>
        <w:rPr>
          <w:rFonts w:ascii="Helvetica" w:hAnsi="Helvetica" w:cs="NCLAH M+ Helvetica"/>
          <w:bCs/>
          <w:iCs/>
          <w:color w:val="221E1F"/>
          <w:sz w:val="18"/>
          <w:szCs w:val="18"/>
        </w:rPr>
      </w:pPr>
      <w:r w:rsidRPr="00AE1ECB">
        <w:rPr>
          <w:rFonts w:ascii="Helvetica" w:hAnsi="Helvetica" w:cs="NCLAH M+ Helvetica"/>
          <w:b/>
          <w:bCs/>
          <w:iCs/>
          <w:color w:val="221E1F"/>
          <w:sz w:val="18"/>
          <w:szCs w:val="18"/>
        </w:rPr>
        <w:t>7</w:t>
      </w:r>
      <w:r w:rsidRPr="00AE1ECB">
        <w:rPr>
          <w:rFonts w:ascii="Helvetica" w:hAnsi="Helvetica" w:cs="NCLAH M+ Helvetica"/>
          <w:bCs/>
          <w:iCs/>
          <w:color w:val="221E1F"/>
          <w:sz w:val="18"/>
          <w:szCs w:val="18"/>
        </w:rPr>
        <w:tab/>
      </w:r>
      <w:r w:rsidRPr="00AE1ECB">
        <w:rPr>
          <w:rFonts w:ascii="Helvetica" w:hAnsi="Helvetica" w:cs="NCLAH M+ Helvetica"/>
          <w:bCs/>
          <w:iCs/>
          <w:color w:val="221E1F"/>
          <w:sz w:val="18"/>
          <w:szCs w:val="18"/>
        </w:rPr>
        <w:tab/>
        <w:t>Investment Manager/Adviser</w:t>
      </w:r>
    </w:p>
    <w:p w:rsidRPr="00AE1ECB" w:rsidR="008D4C81" w:rsidP="00CF3D56" w:rsidRDefault="008D4C81" w14:paraId="244C7FD9" w14:textId="77777777">
      <w:pPr>
        <w:tabs>
          <w:tab w:val="clear" w:pos="432"/>
          <w:tab w:val="left" w:pos="270"/>
        </w:tabs>
        <w:autoSpaceDE w:val="0"/>
        <w:autoSpaceDN w:val="0"/>
        <w:adjustRightInd w:val="0"/>
        <w:spacing w:line="240" w:lineRule="auto"/>
        <w:ind w:firstLine="0"/>
        <w:rPr>
          <w:rFonts w:ascii="Helvetica" w:hAnsi="Helvetica" w:cs="NCLAH M+ Helvetica"/>
          <w:bCs/>
          <w:iCs/>
          <w:color w:val="221E1F"/>
          <w:sz w:val="18"/>
          <w:szCs w:val="18"/>
        </w:rPr>
      </w:pPr>
      <w:r w:rsidRPr="00AE1ECB">
        <w:rPr>
          <w:rFonts w:ascii="Helvetica" w:hAnsi="Helvetica" w:cs="NCLAH M+ Helvetica"/>
          <w:b/>
          <w:bCs/>
          <w:iCs/>
          <w:color w:val="221E1F"/>
          <w:sz w:val="18"/>
          <w:szCs w:val="18"/>
        </w:rPr>
        <w:t>8</w:t>
      </w:r>
      <w:r w:rsidRPr="00AE1ECB">
        <w:rPr>
          <w:rFonts w:ascii="Helvetica" w:hAnsi="Helvetica" w:cs="NCLAH M+ Helvetica"/>
          <w:bCs/>
          <w:iCs/>
          <w:color w:val="221E1F"/>
          <w:sz w:val="18"/>
          <w:szCs w:val="18"/>
        </w:rPr>
        <w:tab/>
      </w:r>
      <w:r w:rsidRPr="00AE1ECB">
        <w:rPr>
          <w:rFonts w:ascii="Helvetica" w:hAnsi="Helvetica" w:cs="NCLAH M+ Helvetica"/>
          <w:bCs/>
          <w:iCs/>
          <w:color w:val="221E1F"/>
          <w:sz w:val="18"/>
          <w:szCs w:val="18"/>
        </w:rPr>
        <w:tab/>
        <w:t>Labor Union</w:t>
      </w:r>
    </w:p>
    <w:p w:rsidRPr="00AE1ECB" w:rsidR="008D4C81" w:rsidP="00CF3D56" w:rsidRDefault="008D4C81" w14:paraId="244C7FDA" w14:textId="77777777">
      <w:pPr>
        <w:tabs>
          <w:tab w:val="clear" w:pos="432"/>
          <w:tab w:val="left" w:pos="270"/>
        </w:tabs>
        <w:autoSpaceDE w:val="0"/>
        <w:autoSpaceDN w:val="0"/>
        <w:adjustRightInd w:val="0"/>
        <w:spacing w:line="240" w:lineRule="auto"/>
        <w:ind w:left="720" w:hanging="720"/>
        <w:rPr>
          <w:rFonts w:ascii="Helvetica" w:hAnsi="Helvetica" w:cs="NCLAH M+ Helvetica"/>
          <w:bCs/>
          <w:iCs/>
          <w:color w:val="221E1F"/>
          <w:sz w:val="18"/>
          <w:szCs w:val="18"/>
        </w:rPr>
      </w:pPr>
      <w:r w:rsidRPr="00AE1ECB">
        <w:rPr>
          <w:rFonts w:ascii="Helvetica" w:hAnsi="Helvetica" w:cs="NCLAH M+ Helvetica"/>
          <w:b/>
          <w:bCs/>
          <w:iCs/>
          <w:color w:val="221E1F"/>
          <w:sz w:val="18"/>
          <w:szCs w:val="18"/>
        </w:rPr>
        <w:t>9</w:t>
      </w:r>
      <w:r w:rsidRPr="00AE1ECB">
        <w:rPr>
          <w:rFonts w:ascii="Helvetica" w:hAnsi="Helvetica" w:cs="NCLAH M+ Helvetica"/>
          <w:bCs/>
          <w:iCs/>
          <w:color w:val="221E1F"/>
          <w:sz w:val="18"/>
          <w:szCs w:val="18"/>
        </w:rPr>
        <w:tab/>
      </w:r>
      <w:r w:rsidRPr="00AE1ECB">
        <w:rPr>
          <w:rFonts w:ascii="Helvetica" w:hAnsi="Helvetica" w:cs="NCLAH M+ Helvetica"/>
          <w:bCs/>
          <w:iCs/>
          <w:color w:val="221E1F"/>
          <w:sz w:val="18"/>
          <w:szCs w:val="18"/>
        </w:rPr>
        <w:tab/>
        <w:t>Foreign entity (e.g., an agent or broker, bank, insurance company, etc., not operating within the jurisdictional boundaries of the United States)</w:t>
      </w:r>
    </w:p>
    <w:p w:rsidRPr="00AE1ECB" w:rsidR="008D4C81" w:rsidP="00CF3D56" w:rsidRDefault="008D4C81" w14:paraId="244C7FDB" w14:textId="77777777">
      <w:pPr>
        <w:tabs>
          <w:tab w:val="clear" w:pos="432"/>
          <w:tab w:val="left" w:pos="270"/>
        </w:tabs>
        <w:autoSpaceDE w:val="0"/>
        <w:autoSpaceDN w:val="0"/>
        <w:adjustRightInd w:val="0"/>
        <w:spacing w:line="240" w:lineRule="auto"/>
        <w:ind w:firstLine="0"/>
        <w:rPr>
          <w:rFonts w:ascii="Helvetica" w:hAnsi="Helvetica" w:cs="NCLAH M+ Helvetica"/>
          <w:bCs/>
          <w:iCs/>
          <w:color w:val="221E1F"/>
          <w:sz w:val="18"/>
          <w:szCs w:val="18"/>
        </w:rPr>
      </w:pPr>
      <w:r w:rsidRPr="00AE1ECB">
        <w:rPr>
          <w:rFonts w:ascii="Helvetica" w:hAnsi="Helvetica" w:cs="NCLAH M+ Helvetica"/>
          <w:b/>
          <w:bCs/>
          <w:iCs/>
          <w:color w:val="221E1F"/>
          <w:sz w:val="18"/>
          <w:szCs w:val="18"/>
        </w:rPr>
        <w:t>0</w:t>
      </w:r>
      <w:r w:rsidRPr="00AE1ECB">
        <w:rPr>
          <w:rFonts w:ascii="Helvetica" w:hAnsi="Helvetica" w:cs="NCLAH M+ Helvetica"/>
          <w:bCs/>
          <w:iCs/>
          <w:color w:val="221E1F"/>
          <w:sz w:val="18"/>
          <w:szCs w:val="18"/>
        </w:rPr>
        <w:tab/>
      </w:r>
      <w:r w:rsidRPr="00AE1ECB">
        <w:rPr>
          <w:rFonts w:ascii="Helvetica" w:hAnsi="Helvetica" w:cs="NCLAH M+ Helvetica"/>
          <w:bCs/>
          <w:iCs/>
          <w:color w:val="221E1F"/>
          <w:sz w:val="18"/>
          <w:szCs w:val="18"/>
        </w:rPr>
        <w:tab/>
        <w:t>Other</w:t>
      </w:r>
    </w:p>
    <w:p w:rsidRPr="00AE1ECB" w:rsidR="008D4C81" w:rsidP="0063377C" w:rsidRDefault="008D4C81" w14:paraId="244C7FDC" w14:textId="0E8C1662">
      <w:pPr>
        <w:tabs>
          <w:tab w:val="clear" w:pos="432"/>
          <w:tab w:val="left" w:pos="270"/>
        </w:tabs>
        <w:autoSpaceDE w:val="0"/>
        <w:autoSpaceDN w:val="0"/>
        <w:adjustRightInd w:val="0"/>
        <w:spacing w:before="60" w:line="240" w:lineRule="auto"/>
        <w:ind w:firstLine="0"/>
        <w:rPr>
          <w:rFonts w:ascii="Helvetica" w:hAnsi="Helvetica" w:cs="DGKOB A+ Helvetica"/>
          <w:sz w:val="18"/>
          <w:szCs w:val="18"/>
        </w:rPr>
      </w:pPr>
      <w:r w:rsidRPr="00AE1ECB">
        <w:rPr>
          <w:rFonts w:ascii="Helvetica" w:hAnsi="Helvetica" w:cs="NCLAH M+ Helvetica"/>
          <w:bCs/>
          <w:iCs/>
          <w:color w:val="221E1F"/>
          <w:sz w:val="18"/>
          <w:szCs w:val="18"/>
        </w:rPr>
        <w:tab/>
        <w:t>For</w:t>
      </w:r>
      <w:r w:rsidRPr="00AE1ECB">
        <w:rPr>
          <w:rFonts w:ascii="Helvetica" w:hAnsi="Helvetica" w:cs="DGKOB A+ Helvetica"/>
          <w:sz w:val="18"/>
          <w:szCs w:val="18"/>
        </w:rPr>
        <w:t xml:space="preserve"> plans, GIAs, MTIAs, and 103-12 IEs required to file Part I of Schedule C, commissions and fees listed on the Schedule A are not required to be reported again on Schedule C. The amount of the compensation that must be reported on Schedule A must, however, be </w:t>
      </w:r>
      <w:proofErr w:type="gramStart"/>
      <w:r w:rsidRPr="00AE1ECB">
        <w:rPr>
          <w:rFonts w:ascii="Helvetica" w:hAnsi="Helvetica" w:cs="DGKOB A+ Helvetica"/>
          <w:sz w:val="18"/>
          <w:szCs w:val="18"/>
        </w:rPr>
        <w:t>taken into account</w:t>
      </w:r>
      <w:proofErr w:type="gramEnd"/>
      <w:r w:rsidRPr="00AE1ECB">
        <w:rPr>
          <w:rFonts w:ascii="Helvetica" w:hAnsi="Helvetica" w:cs="DGKOB A+ Helvetica"/>
          <w:sz w:val="18"/>
          <w:szCs w:val="18"/>
        </w:rPr>
        <w:t xml:space="preserve"> in determining whether the agent’s, broker’s, or other person’s direct or indirect compensation in relation to the plan or DFE is $5,000 or more and, thus, requiring the compensation not listed on the Schedule A to be reported on the Schedule C. See FAQs about the Schedule C available on the EBSA website at </w:t>
      </w:r>
      <w:r w:rsidRPr="00AE1ECB">
        <w:rPr>
          <w:rFonts w:ascii="Helvetica" w:hAnsi="Helvetica" w:cs="DGKOC C+ Helvetica"/>
          <w:i/>
          <w:iCs/>
          <w:sz w:val="18"/>
          <w:szCs w:val="18"/>
        </w:rPr>
        <w:t>www.dol.gov/ebsa/faqs</w:t>
      </w:r>
      <w:r w:rsidRPr="00AE1ECB">
        <w:rPr>
          <w:rFonts w:ascii="Helvetica" w:hAnsi="Helvetica" w:cs="DGKOB A+ Helvetica"/>
          <w:sz w:val="18"/>
          <w:szCs w:val="18"/>
        </w:rPr>
        <w:t>.</w:t>
      </w:r>
    </w:p>
    <w:p w:rsidRPr="00AE1ECB" w:rsidR="008D4C81" w:rsidP="0063377C" w:rsidRDefault="008D4C81" w14:paraId="244C7FDD" w14:textId="77777777">
      <w:pPr>
        <w:tabs>
          <w:tab w:val="clear" w:pos="432"/>
          <w:tab w:val="left" w:pos="270"/>
        </w:tabs>
        <w:autoSpaceDE w:val="0"/>
        <w:autoSpaceDN w:val="0"/>
        <w:adjustRightInd w:val="0"/>
        <w:spacing w:before="60" w:line="240" w:lineRule="auto"/>
        <w:ind w:firstLine="0"/>
        <w:rPr>
          <w:rFonts w:ascii="Helvetica" w:hAnsi="Helvetica" w:cs="NCLAH M+ Helvetica"/>
          <w:bCs/>
          <w:iCs/>
          <w:color w:val="221E1F"/>
          <w:sz w:val="20"/>
          <w:szCs w:val="20"/>
        </w:rPr>
      </w:pPr>
      <w:r w:rsidRPr="00AE1ECB">
        <w:rPr>
          <w:rFonts w:ascii="Helvetica" w:hAnsi="Helvetica" w:cs="NCLAH M+ Helvetica"/>
          <w:b/>
          <w:bCs/>
          <w:iCs/>
          <w:color w:val="221E1F"/>
          <w:sz w:val="20"/>
          <w:szCs w:val="20"/>
        </w:rPr>
        <w:t xml:space="preserve">Part II </w:t>
      </w:r>
      <w:r w:rsidRPr="00AE1ECB" w:rsidR="00E278EA">
        <w:rPr>
          <w:rFonts w:ascii="Helvetica" w:hAnsi="Helvetica" w:cs="NCLAH M+ Helvetica"/>
          <w:b/>
          <w:bCs/>
          <w:iCs/>
          <w:color w:val="221E1F"/>
          <w:sz w:val="20"/>
          <w:szCs w:val="20"/>
        </w:rPr>
        <w:t xml:space="preserve">– </w:t>
      </w:r>
      <w:r w:rsidRPr="00AE1ECB">
        <w:rPr>
          <w:rFonts w:ascii="Helvetica" w:hAnsi="Helvetica" w:cs="NCLAH M+ Helvetica"/>
          <w:b/>
          <w:bCs/>
          <w:iCs/>
          <w:color w:val="221E1F"/>
          <w:sz w:val="20"/>
          <w:szCs w:val="20"/>
        </w:rPr>
        <w:t>Investment and Annuity Contract Information</w:t>
      </w:r>
    </w:p>
    <w:p w:rsidRPr="00AE1ECB" w:rsidR="008D4C81" w:rsidP="0063377C" w:rsidRDefault="008D4C81" w14:paraId="244C7FDE" w14:textId="77777777">
      <w:pPr>
        <w:tabs>
          <w:tab w:val="clear" w:pos="432"/>
          <w:tab w:val="left" w:pos="270"/>
        </w:tabs>
        <w:autoSpaceDE w:val="0"/>
        <w:autoSpaceDN w:val="0"/>
        <w:adjustRightInd w:val="0"/>
        <w:spacing w:before="60" w:line="240" w:lineRule="auto"/>
        <w:ind w:firstLine="0"/>
        <w:rPr>
          <w:rFonts w:ascii="Helvetica" w:hAnsi="Helvetica" w:cs="NCLAH M+ Helvetica"/>
          <w:bCs/>
          <w:iCs/>
          <w:color w:val="221E1F"/>
          <w:sz w:val="18"/>
          <w:szCs w:val="18"/>
        </w:rPr>
      </w:pPr>
      <w:r w:rsidRPr="00AE1ECB">
        <w:rPr>
          <w:rFonts w:ascii="Helvetica" w:hAnsi="Helvetica" w:cs="NCLAH M+ Helvetica"/>
          <w:b/>
          <w:bCs/>
          <w:iCs/>
          <w:color w:val="221E1F"/>
          <w:sz w:val="18"/>
          <w:szCs w:val="18"/>
        </w:rPr>
        <w:t>Line 4</w:t>
      </w:r>
      <w:r w:rsidRPr="00AE1ECB" w:rsidR="00CC21E7">
        <w:rPr>
          <w:rFonts w:ascii="Helvetica" w:hAnsi="Helvetica" w:cs="NCLAH M+ Helvetica"/>
          <w:b/>
          <w:bCs/>
          <w:iCs/>
          <w:color w:val="221E1F"/>
          <w:sz w:val="18"/>
          <w:szCs w:val="18"/>
        </w:rPr>
        <w:t>.</w:t>
      </w:r>
      <w:r w:rsidRPr="00AE1ECB" w:rsidR="00CC21E7">
        <w:rPr>
          <w:rFonts w:ascii="Helvetica" w:hAnsi="Helvetica" w:cs="NCLAH M+ Helvetica"/>
          <w:bCs/>
          <w:iCs/>
          <w:color w:val="221E1F"/>
          <w:sz w:val="18"/>
          <w:szCs w:val="18"/>
        </w:rPr>
        <w:t xml:space="preserve"> </w:t>
      </w:r>
      <w:r w:rsidRPr="00AE1ECB">
        <w:rPr>
          <w:rFonts w:ascii="Helvetica" w:hAnsi="Helvetica" w:cs="NCLAH M+ Helvetica"/>
          <w:bCs/>
          <w:iCs/>
          <w:color w:val="221E1F"/>
          <w:sz w:val="18"/>
          <w:szCs w:val="18"/>
        </w:rPr>
        <w:t>Enter the current value of the plan’s interest at year end in the contract reported on line 7, e.g., deposit administration (DA), immediate participation guarantee (IPG), or guaranteed investment contracts (GIC).</w:t>
      </w:r>
    </w:p>
    <w:p w:rsidRPr="00AE1ECB" w:rsidR="008D4C81" w:rsidP="0063377C" w:rsidRDefault="008D4C81" w14:paraId="244C7FDF" w14:textId="77777777">
      <w:pPr>
        <w:tabs>
          <w:tab w:val="clear" w:pos="432"/>
          <w:tab w:val="left" w:pos="270"/>
        </w:tabs>
        <w:autoSpaceDE w:val="0"/>
        <w:autoSpaceDN w:val="0"/>
        <w:adjustRightInd w:val="0"/>
        <w:spacing w:before="60" w:line="240" w:lineRule="auto"/>
        <w:ind w:firstLine="0"/>
        <w:rPr>
          <w:rFonts w:ascii="Helvetica" w:hAnsi="Helvetica" w:cs="NCLAH M+ Helvetica"/>
          <w:bCs/>
          <w:iCs/>
          <w:color w:val="221E1F"/>
          <w:sz w:val="18"/>
          <w:szCs w:val="18"/>
        </w:rPr>
      </w:pPr>
      <w:r w:rsidRPr="00AE1ECB">
        <w:rPr>
          <w:rFonts w:ascii="Helvetica" w:hAnsi="Helvetica" w:cs="NCLAH M+ Helvetica"/>
          <w:b/>
          <w:bCs/>
          <w:iCs/>
          <w:color w:val="221E1F"/>
          <w:sz w:val="18"/>
          <w:szCs w:val="18"/>
        </w:rPr>
        <w:t>Exception</w:t>
      </w:r>
      <w:r w:rsidRPr="00AE1ECB" w:rsidR="00CC21E7">
        <w:rPr>
          <w:rFonts w:ascii="Helvetica" w:hAnsi="Helvetica" w:cs="NCLAH M+ Helvetica"/>
          <w:b/>
          <w:bCs/>
          <w:iCs/>
          <w:color w:val="221E1F"/>
          <w:sz w:val="18"/>
          <w:szCs w:val="18"/>
        </w:rPr>
        <w:t>.</w:t>
      </w:r>
      <w:r w:rsidRPr="00AE1ECB" w:rsidR="00CC21E7">
        <w:rPr>
          <w:rFonts w:ascii="Helvetica" w:hAnsi="Helvetica" w:cs="NCLAH M+ Helvetica"/>
          <w:bCs/>
          <w:iCs/>
          <w:color w:val="221E1F"/>
          <w:sz w:val="18"/>
          <w:szCs w:val="18"/>
        </w:rPr>
        <w:t xml:space="preserve"> </w:t>
      </w:r>
      <w:r w:rsidRPr="00AE1ECB">
        <w:rPr>
          <w:rFonts w:ascii="Helvetica" w:hAnsi="Helvetica" w:cs="NCLAH M+ Helvetica"/>
          <w:bCs/>
          <w:iCs/>
          <w:color w:val="221E1F"/>
          <w:sz w:val="18"/>
          <w:szCs w:val="18"/>
        </w:rPr>
        <w:t xml:space="preserve">Contracts reported on line 7 need not be included on line 4 if </w:t>
      </w:r>
      <w:r w:rsidRPr="00AE1ECB">
        <w:rPr>
          <w:rFonts w:ascii="Helvetica" w:hAnsi="Helvetica" w:cs="NCLAH M+ Helvetica"/>
          <w:b/>
          <w:bCs/>
          <w:i/>
          <w:iCs/>
          <w:color w:val="221E1F"/>
          <w:sz w:val="18"/>
          <w:szCs w:val="18"/>
        </w:rPr>
        <w:t>(1)</w:t>
      </w:r>
      <w:r w:rsidRPr="00AE1ECB">
        <w:rPr>
          <w:rFonts w:ascii="Helvetica" w:hAnsi="Helvetica" w:cs="NCLAH M+ Helvetica"/>
          <w:bCs/>
          <w:iCs/>
          <w:color w:val="221E1F"/>
          <w:sz w:val="18"/>
          <w:szCs w:val="18"/>
        </w:rPr>
        <w:t xml:space="preserve"> the Schedule A is filed for a defined benefit pension plan and the contract was entered into before March 20, 1992, or </w:t>
      </w:r>
      <w:r w:rsidRPr="00AE1ECB">
        <w:rPr>
          <w:rFonts w:ascii="Helvetica" w:hAnsi="Helvetica" w:cs="NCLAH M+ Helvetica"/>
          <w:b/>
          <w:bCs/>
          <w:i/>
          <w:iCs/>
          <w:color w:val="221E1F"/>
          <w:sz w:val="18"/>
          <w:szCs w:val="18"/>
        </w:rPr>
        <w:t>(2)</w:t>
      </w:r>
      <w:r w:rsidRPr="00AE1ECB">
        <w:rPr>
          <w:rFonts w:ascii="Helvetica" w:hAnsi="Helvetica" w:cs="NCLAH M+ Helvetica"/>
          <w:bCs/>
          <w:iCs/>
          <w:color w:val="221E1F"/>
          <w:sz w:val="18"/>
          <w:szCs w:val="18"/>
        </w:rPr>
        <w:t xml:space="preserve"> the Schedule A is filed for a defined contribution pension plan and the contract is a fully benefit-responsive contract, i.e., it provides a liquidity guarantee by a financially responsible third party of principal and previously accrued interest for liquidations, transfers, loans, or hardship withdrawals initiated by plan participants exercising their rights </w:t>
      </w:r>
      <w:r w:rsidRPr="00AE1ECB">
        <w:rPr>
          <w:rFonts w:ascii="Helvetica" w:hAnsi="Helvetica" w:cs="DGKOB A+ Helvetica"/>
          <w:sz w:val="18"/>
          <w:szCs w:val="18"/>
        </w:rPr>
        <w:t xml:space="preserve">to withdraw, borrow, or transfer funds under the terms of a </w:t>
      </w:r>
      <w:r w:rsidRPr="00AE1ECB">
        <w:rPr>
          <w:rFonts w:ascii="Helvetica" w:hAnsi="Helvetica" w:cs="DGKOB A+ Helvetica"/>
          <w:sz w:val="18"/>
          <w:szCs w:val="18"/>
        </w:rPr>
        <w:lastRenderedPageBreak/>
        <w:t xml:space="preserve">defined contribution plan that does not include substantial </w:t>
      </w:r>
      <w:r w:rsidRPr="00AE1ECB">
        <w:rPr>
          <w:rFonts w:ascii="Helvetica" w:hAnsi="Helvetica" w:cs="NCLAH M+ Helvetica"/>
          <w:bCs/>
          <w:iCs/>
          <w:color w:val="221E1F"/>
          <w:sz w:val="18"/>
          <w:szCs w:val="18"/>
        </w:rPr>
        <w:t>restrictions to participants’ access to plan funds.</w:t>
      </w:r>
    </w:p>
    <w:p w:rsidRPr="00AE1ECB" w:rsidR="008D4C81" w:rsidP="0063377C" w:rsidRDefault="008D4C81" w14:paraId="244C7FE0" w14:textId="77777777">
      <w:pPr>
        <w:tabs>
          <w:tab w:val="clear" w:pos="432"/>
          <w:tab w:val="left" w:pos="270"/>
        </w:tabs>
        <w:autoSpaceDE w:val="0"/>
        <w:autoSpaceDN w:val="0"/>
        <w:adjustRightInd w:val="0"/>
        <w:spacing w:before="60" w:line="240" w:lineRule="auto"/>
        <w:ind w:firstLine="0"/>
        <w:rPr>
          <w:rFonts w:ascii="Helvetica" w:hAnsi="Helvetica" w:cs="NCLAH M+ Helvetica"/>
          <w:bCs/>
          <w:iCs/>
          <w:color w:val="221E1F"/>
          <w:sz w:val="18"/>
          <w:szCs w:val="18"/>
        </w:rPr>
      </w:pPr>
      <w:r w:rsidRPr="00AE1ECB">
        <w:rPr>
          <w:rFonts w:ascii="Helvetica" w:hAnsi="Helvetica" w:cs="NCLAH M+ Helvetica"/>
          <w:b/>
          <w:bCs/>
          <w:iCs/>
          <w:color w:val="221E1F"/>
          <w:sz w:val="18"/>
          <w:szCs w:val="18"/>
        </w:rPr>
        <w:t>Important Reminder</w:t>
      </w:r>
      <w:r w:rsidRPr="00AE1ECB" w:rsidR="00CC21E7">
        <w:rPr>
          <w:rFonts w:ascii="Helvetica" w:hAnsi="Helvetica" w:cs="NCLAH M+ Helvetica"/>
          <w:b/>
          <w:bCs/>
          <w:iCs/>
          <w:color w:val="221E1F"/>
          <w:sz w:val="18"/>
          <w:szCs w:val="18"/>
        </w:rPr>
        <w:t xml:space="preserve">. </w:t>
      </w:r>
      <w:r w:rsidRPr="00AE1ECB">
        <w:rPr>
          <w:rFonts w:ascii="Helvetica" w:hAnsi="Helvetica" w:cs="NCLAH M+ Helvetica"/>
          <w:bCs/>
          <w:iCs/>
          <w:color w:val="221E1F"/>
          <w:sz w:val="18"/>
          <w:szCs w:val="18"/>
        </w:rPr>
        <w:t>Plans may treat multiple individual annuity contracts, including Code section 403(b)(1) annuity contracts, issued by the same insurance company as a single group contract for reporting purposes on Schedule A.</w:t>
      </w:r>
    </w:p>
    <w:p w:rsidRPr="00AE1ECB" w:rsidR="008D4C81" w:rsidP="0063377C" w:rsidRDefault="008D4C81" w14:paraId="244C7FE1" w14:textId="77777777">
      <w:pPr>
        <w:tabs>
          <w:tab w:val="clear" w:pos="432"/>
          <w:tab w:val="left" w:pos="270"/>
        </w:tabs>
        <w:autoSpaceDE w:val="0"/>
        <w:autoSpaceDN w:val="0"/>
        <w:adjustRightInd w:val="0"/>
        <w:spacing w:before="60" w:line="240" w:lineRule="auto"/>
        <w:ind w:firstLine="0"/>
        <w:rPr>
          <w:rFonts w:ascii="Helvetica" w:hAnsi="Helvetica" w:cs="NCLAH M+ Helvetica"/>
          <w:bCs/>
          <w:iCs/>
          <w:color w:val="221E1F"/>
          <w:sz w:val="18"/>
          <w:szCs w:val="18"/>
        </w:rPr>
      </w:pPr>
      <w:r w:rsidRPr="00AE1ECB">
        <w:rPr>
          <w:rFonts w:ascii="Helvetica" w:hAnsi="Helvetica" w:cs="NCLAH M+ Helvetica"/>
          <w:b/>
          <w:bCs/>
          <w:iCs/>
          <w:color w:val="221E1F"/>
          <w:sz w:val="18"/>
          <w:szCs w:val="18"/>
        </w:rPr>
        <w:t>Line 6a</w:t>
      </w:r>
      <w:r w:rsidRPr="00AE1ECB" w:rsidR="00CC21E7">
        <w:rPr>
          <w:rFonts w:ascii="Helvetica" w:hAnsi="Helvetica" w:cs="NCLAH M+ Helvetica"/>
          <w:b/>
          <w:bCs/>
          <w:iCs/>
          <w:color w:val="221E1F"/>
          <w:sz w:val="18"/>
          <w:szCs w:val="18"/>
        </w:rPr>
        <w:t>.</w:t>
      </w:r>
      <w:r w:rsidRPr="00AE1ECB" w:rsidR="00CC21E7">
        <w:rPr>
          <w:rFonts w:ascii="Helvetica" w:hAnsi="Helvetica" w:cs="NCLAH M+ Helvetica"/>
          <w:bCs/>
          <w:iCs/>
          <w:color w:val="221E1F"/>
          <w:sz w:val="18"/>
          <w:szCs w:val="18"/>
        </w:rPr>
        <w:t xml:space="preserve"> </w:t>
      </w:r>
      <w:r w:rsidRPr="00AE1ECB">
        <w:rPr>
          <w:rFonts w:ascii="Helvetica" w:hAnsi="Helvetica" w:cs="NCLAH M+ Helvetica"/>
          <w:bCs/>
          <w:iCs/>
          <w:color w:val="221E1F"/>
          <w:sz w:val="18"/>
          <w:szCs w:val="18"/>
        </w:rPr>
        <w:t>The rate information called for here may be furnished by attaching the appropriate schedules of current rates filed with the appropriate state insurance department or by providing a statement regarding the basis of the rates. Enter “see attached” if appropriate.</w:t>
      </w:r>
    </w:p>
    <w:p w:rsidRPr="00AE1ECB" w:rsidR="008D4C81" w:rsidP="0063377C" w:rsidRDefault="008D4C81" w14:paraId="244C7FE2" w14:textId="77777777">
      <w:pPr>
        <w:tabs>
          <w:tab w:val="clear" w:pos="432"/>
          <w:tab w:val="left" w:pos="270"/>
        </w:tabs>
        <w:autoSpaceDE w:val="0"/>
        <w:autoSpaceDN w:val="0"/>
        <w:adjustRightInd w:val="0"/>
        <w:spacing w:before="60" w:line="240" w:lineRule="auto"/>
        <w:ind w:firstLine="0"/>
        <w:rPr>
          <w:rFonts w:ascii="Helvetica" w:hAnsi="Helvetica" w:cs="NCLAH M+ Helvetica"/>
          <w:bCs/>
          <w:iCs/>
          <w:color w:val="221E1F"/>
          <w:sz w:val="18"/>
          <w:szCs w:val="18"/>
        </w:rPr>
      </w:pPr>
      <w:r w:rsidRPr="00AE1ECB">
        <w:rPr>
          <w:rFonts w:ascii="Helvetica" w:hAnsi="Helvetica" w:cs="NCLAH M+ Helvetica"/>
          <w:b/>
          <w:bCs/>
          <w:iCs/>
          <w:color w:val="221E1F"/>
          <w:sz w:val="18"/>
          <w:szCs w:val="18"/>
        </w:rPr>
        <w:t>Lines 7a through 7f</w:t>
      </w:r>
      <w:r w:rsidRPr="00AE1ECB" w:rsidR="00CC21E7">
        <w:rPr>
          <w:rFonts w:ascii="Helvetica" w:hAnsi="Helvetica" w:cs="NCLAH M+ Helvetica"/>
          <w:b/>
          <w:bCs/>
          <w:iCs/>
          <w:color w:val="221E1F"/>
          <w:sz w:val="18"/>
          <w:szCs w:val="18"/>
        </w:rPr>
        <w:t>.</w:t>
      </w:r>
      <w:r w:rsidRPr="00AE1ECB" w:rsidR="00CC21E7">
        <w:rPr>
          <w:rFonts w:ascii="Helvetica" w:hAnsi="Helvetica" w:cs="NCLAH M+ Helvetica"/>
          <w:bCs/>
          <w:iCs/>
          <w:color w:val="221E1F"/>
          <w:sz w:val="18"/>
          <w:szCs w:val="18"/>
        </w:rPr>
        <w:t xml:space="preserve"> </w:t>
      </w:r>
      <w:r w:rsidRPr="00AE1ECB">
        <w:rPr>
          <w:rFonts w:ascii="Helvetica" w:hAnsi="Helvetica" w:cs="NCLAH M+ Helvetica"/>
          <w:bCs/>
          <w:iCs/>
          <w:color w:val="221E1F"/>
          <w:sz w:val="18"/>
          <w:szCs w:val="18"/>
        </w:rPr>
        <w:t>Report contracts with unallocated funds. Do not include portions of these contracts maintained in separate accounts. Show deposit fund amounts rather than experience credit records when both are maintained.</w:t>
      </w:r>
    </w:p>
    <w:p w:rsidRPr="00AE1ECB" w:rsidR="008D4C81" w:rsidP="0063377C" w:rsidRDefault="008D4C81" w14:paraId="244C7FE3" w14:textId="77777777">
      <w:pPr>
        <w:tabs>
          <w:tab w:val="clear" w:pos="432"/>
          <w:tab w:val="left" w:pos="270"/>
        </w:tabs>
        <w:autoSpaceDE w:val="0"/>
        <w:autoSpaceDN w:val="0"/>
        <w:adjustRightInd w:val="0"/>
        <w:spacing w:before="60" w:line="240" w:lineRule="auto"/>
        <w:ind w:firstLine="0"/>
        <w:rPr>
          <w:rFonts w:ascii="Helvetica" w:hAnsi="Helvetica" w:cs="NCLAH M+ Helvetica"/>
          <w:bCs/>
          <w:iCs/>
          <w:color w:val="221E1F"/>
          <w:sz w:val="20"/>
          <w:szCs w:val="20"/>
        </w:rPr>
      </w:pPr>
      <w:r w:rsidRPr="00AE1ECB">
        <w:rPr>
          <w:rFonts w:ascii="Helvetica" w:hAnsi="Helvetica" w:cs="NCLAH M+ Helvetica"/>
          <w:b/>
          <w:bCs/>
          <w:iCs/>
          <w:color w:val="221E1F"/>
          <w:sz w:val="20"/>
          <w:szCs w:val="20"/>
        </w:rPr>
        <w:t xml:space="preserve">Part III </w:t>
      </w:r>
      <w:r w:rsidRPr="00AE1ECB" w:rsidR="00E278EA">
        <w:rPr>
          <w:rFonts w:ascii="Helvetica" w:hAnsi="Helvetica" w:cs="NCLAH M+ Helvetica"/>
          <w:b/>
          <w:bCs/>
          <w:iCs/>
          <w:color w:val="221E1F"/>
          <w:sz w:val="20"/>
          <w:szCs w:val="20"/>
        </w:rPr>
        <w:t xml:space="preserve">– </w:t>
      </w:r>
      <w:r w:rsidRPr="00AE1ECB">
        <w:rPr>
          <w:rFonts w:ascii="Helvetica" w:hAnsi="Helvetica" w:cs="NCLAH M+ Helvetica"/>
          <w:b/>
          <w:bCs/>
          <w:iCs/>
          <w:color w:val="221E1F"/>
          <w:sz w:val="20"/>
          <w:szCs w:val="20"/>
        </w:rPr>
        <w:t>Welfare Benefit Contract Information</w:t>
      </w:r>
    </w:p>
    <w:p w:rsidRPr="00AE1ECB" w:rsidR="008D4C81" w:rsidP="0063377C" w:rsidRDefault="008D4C81" w14:paraId="244C7FE4" w14:textId="77777777">
      <w:pPr>
        <w:tabs>
          <w:tab w:val="clear" w:pos="432"/>
          <w:tab w:val="left" w:pos="270"/>
        </w:tabs>
        <w:autoSpaceDE w:val="0"/>
        <w:autoSpaceDN w:val="0"/>
        <w:adjustRightInd w:val="0"/>
        <w:spacing w:before="60" w:line="240" w:lineRule="auto"/>
        <w:ind w:firstLine="0"/>
        <w:rPr>
          <w:rFonts w:ascii="Helvetica" w:hAnsi="Helvetica" w:cs="NCLAH M+ Helvetica"/>
          <w:bCs/>
          <w:iCs/>
          <w:color w:val="221E1F"/>
          <w:sz w:val="18"/>
          <w:szCs w:val="18"/>
        </w:rPr>
      </w:pPr>
      <w:r w:rsidRPr="00AE1ECB">
        <w:rPr>
          <w:rFonts w:ascii="Helvetica" w:hAnsi="Helvetica" w:cs="NCLAH M+ Helvetica"/>
          <w:b/>
          <w:bCs/>
          <w:iCs/>
          <w:color w:val="221E1F"/>
          <w:sz w:val="18"/>
          <w:szCs w:val="18"/>
        </w:rPr>
        <w:t>Line 8i</w:t>
      </w:r>
      <w:r w:rsidRPr="00AE1ECB" w:rsidR="00CC21E7">
        <w:rPr>
          <w:rFonts w:ascii="Helvetica" w:hAnsi="Helvetica" w:cs="NCLAH M+ Helvetica"/>
          <w:b/>
          <w:bCs/>
          <w:iCs/>
          <w:color w:val="221E1F"/>
          <w:sz w:val="18"/>
          <w:szCs w:val="18"/>
        </w:rPr>
        <w:t>.</w:t>
      </w:r>
      <w:r w:rsidRPr="00AE1ECB" w:rsidR="00CC21E7">
        <w:rPr>
          <w:rFonts w:ascii="Helvetica" w:hAnsi="Helvetica" w:cs="NCLAH M+ Helvetica"/>
          <w:bCs/>
          <w:iCs/>
          <w:color w:val="221E1F"/>
          <w:sz w:val="18"/>
          <w:szCs w:val="18"/>
        </w:rPr>
        <w:t xml:space="preserve"> </w:t>
      </w:r>
      <w:r w:rsidRPr="00AE1ECB">
        <w:rPr>
          <w:rFonts w:ascii="Helvetica" w:hAnsi="Helvetica" w:cs="NCLAH M+ Helvetica"/>
          <w:bCs/>
          <w:iCs/>
          <w:color w:val="221E1F"/>
          <w:sz w:val="18"/>
          <w:szCs w:val="18"/>
        </w:rPr>
        <w:t>Report a stop-loss insurance policy that is an asset of the plan.</w:t>
      </w:r>
    </w:p>
    <w:p w:rsidRPr="00AE1ECB" w:rsidR="008D4C81" w:rsidP="0063377C" w:rsidRDefault="008D4C81" w14:paraId="244C7FE5" w14:textId="77777777">
      <w:pPr>
        <w:tabs>
          <w:tab w:val="clear" w:pos="432"/>
          <w:tab w:val="left" w:pos="270"/>
        </w:tabs>
        <w:autoSpaceDE w:val="0"/>
        <w:autoSpaceDN w:val="0"/>
        <w:adjustRightInd w:val="0"/>
        <w:spacing w:before="60" w:line="240" w:lineRule="auto"/>
        <w:ind w:firstLine="0"/>
        <w:rPr>
          <w:rFonts w:ascii="Helvetica" w:hAnsi="Helvetica" w:cs="NCLAH M+ Helvetica"/>
          <w:bCs/>
          <w:iCs/>
          <w:color w:val="221E1F"/>
          <w:sz w:val="18"/>
          <w:szCs w:val="18"/>
        </w:rPr>
      </w:pPr>
      <w:r w:rsidRPr="00AE1ECB">
        <w:rPr>
          <w:rFonts w:ascii="Helvetica" w:hAnsi="Helvetica" w:cs="NCLAH M+ Helvetica"/>
          <w:b/>
          <w:bCs/>
          <w:iCs/>
          <w:color w:val="221E1F"/>
          <w:sz w:val="18"/>
          <w:szCs w:val="18"/>
        </w:rPr>
        <w:t>Note.</w:t>
      </w:r>
      <w:r w:rsidRPr="00AE1ECB" w:rsidR="00ED5BCE">
        <w:rPr>
          <w:rFonts w:ascii="Helvetica" w:hAnsi="Helvetica" w:cs="DGKOB A+ Helvetica"/>
          <w:color w:val="221E1F"/>
          <w:sz w:val="18"/>
          <w:szCs w:val="18"/>
        </w:rPr>
        <w:t xml:space="preserve"> </w:t>
      </w:r>
      <w:r w:rsidRPr="00AE1ECB">
        <w:rPr>
          <w:rFonts w:ascii="Helvetica" w:hAnsi="Helvetica" w:cs="NCLAH M+ Helvetica"/>
          <w:bCs/>
          <w:iCs/>
          <w:color w:val="221E1F"/>
          <w:sz w:val="18"/>
          <w:szCs w:val="18"/>
        </w:rPr>
        <w:t>Employers sponsoring welfare plans may purchase a stop-loss insurance policy with the employer as the insured to help the employer manage its risk associated with its liabilities under the plan. These employer contracts with premiums paid exclusively out of the employer’s general assets without any employee contributions generally are not plan assets and are not reportable on Schedule A.</w:t>
      </w:r>
    </w:p>
    <w:p w:rsidRPr="00FD5171" w:rsidR="008D4C81" w:rsidP="0063377C" w:rsidRDefault="00FD5171" w14:paraId="244C8003" w14:textId="4F9CEBD6">
      <w:pPr>
        <w:tabs>
          <w:tab w:val="clear" w:pos="432"/>
          <w:tab w:val="left" w:pos="270"/>
        </w:tabs>
        <w:autoSpaceDE w:val="0"/>
        <w:autoSpaceDN w:val="0"/>
        <w:adjustRightInd w:val="0"/>
        <w:spacing w:before="60" w:line="240" w:lineRule="auto"/>
        <w:ind w:firstLine="0"/>
        <w:rPr>
          <w:rFonts w:ascii="Helvetica" w:hAnsi="Helvetica" w:cs="NCLAH M+ Helvetica"/>
          <w:b/>
          <w:bCs/>
          <w:iCs/>
          <w:color w:val="221E1F"/>
          <w:sz w:val="20"/>
          <w:szCs w:val="20"/>
        </w:rPr>
      </w:pPr>
      <w:r>
        <w:rPr>
          <w:rFonts w:ascii="Helvetica" w:hAnsi="Helvetica" w:cs="NCLAH M+ Helvetica"/>
          <w:b/>
          <w:bCs/>
          <w:iCs/>
          <w:color w:val="221E1F"/>
          <w:sz w:val="20"/>
          <w:szCs w:val="20"/>
        </w:rPr>
        <w:br w:type="column"/>
      </w:r>
      <w:r w:rsidRPr="00AE1ECB" w:rsidR="008D4C81">
        <w:rPr>
          <w:rFonts w:ascii="Helvetica" w:hAnsi="Helvetica" w:cs="NCLAH M+ Helvetica"/>
          <w:b/>
          <w:bCs/>
          <w:iCs/>
          <w:color w:val="221E1F"/>
          <w:sz w:val="20"/>
          <w:szCs w:val="20"/>
        </w:rPr>
        <w:t xml:space="preserve">Part IV </w:t>
      </w:r>
      <w:r w:rsidRPr="00AE1ECB" w:rsidR="00E278EA">
        <w:rPr>
          <w:rFonts w:ascii="Helvetica" w:hAnsi="Helvetica" w:cs="NCLAH M+ Helvetica"/>
          <w:b/>
          <w:bCs/>
          <w:iCs/>
          <w:color w:val="221E1F"/>
          <w:sz w:val="20"/>
          <w:szCs w:val="20"/>
        </w:rPr>
        <w:t xml:space="preserve">– </w:t>
      </w:r>
      <w:r w:rsidRPr="00AE1ECB" w:rsidR="008D4C81">
        <w:rPr>
          <w:rFonts w:ascii="Helvetica" w:hAnsi="Helvetica" w:cs="NCLAH M+ Helvetica"/>
          <w:b/>
          <w:bCs/>
          <w:iCs/>
          <w:color w:val="221E1F"/>
          <w:sz w:val="20"/>
          <w:szCs w:val="20"/>
        </w:rPr>
        <w:t>Provision of Information</w:t>
      </w:r>
    </w:p>
    <w:p w:rsidRPr="00AE1ECB" w:rsidR="008D4C81" w:rsidP="0063377C" w:rsidRDefault="008D4C81" w14:paraId="244C8004" w14:textId="77777777">
      <w:pPr>
        <w:tabs>
          <w:tab w:val="clear" w:pos="432"/>
          <w:tab w:val="left" w:pos="270"/>
        </w:tabs>
        <w:autoSpaceDE w:val="0"/>
        <w:autoSpaceDN w:val="0"/>
        <w:adjustRightInd w:val="0"/>
        <w:spacing w:before="60" w:line="240" w:lineRule="auto"/>
        <w:ind w:firstLine="0"/>
        <w:rPr>
          <w:rFonts w:ascii="Helvetica" w:hAnsi="Helvetica" w:cs="NCLAH M+ Helvetica"/>
          <w:bCs/>
          <w:iCs/>
          <w:color w:val="221E1F"/>
          <w:sz w:val="18"/>
          <w:szCs w:val="18"/>
        </w:rPr>
      </w:pPr>
      <w:r w:rsidRPr="00AE1ECB">
        <w:rPr>
          <w:rFonts w:ascii="Helvetica" w:hAnsi="Helvetica" w:cs="NCLAH M+ Helvetica"/>
          <w:bCs/>
          <w:iCs/>
          <w:color w:val="221E1F"/>
          <w:sz w:val="18"/>
          <w:szCs w:val="18"/>
        </w:rPr>
        <w:t>The insurance company, insurance service, or other similar organization is required under ERISA section 103(a)(2) to provide the plan administrator with the information needed to complete this return/report. If you do not receive this information in a timely manner, contact the insurance company, insurance service, or other similar organization.</w:t>
      </w:r>
    </w:p>
    <w:p w:rsidRPr="00AE1ECB" w:rsidR="008D4C81" w:rsidP="003D178E" w:rsidRDefault="008D4C81" w14:paraId="244C8005" w14:textId="1CDAC973">
      <w:pPr>
        <w:tabs>
          <w:tab w:val="clear" w:pos="432"/>
          <w:tab w:val="left" w:pos="270"/>
        </w:tabs>
        <w:autoSpaceDE w:val="0"/>
        <w:autoSpaceDN w:val="0"/>
        <w:adjustRightInd w:val="0"/>
        <w:spacing w:line="240" w:lineRule="auto"/>
        <w:ind w:firstLine="0"/>
        <w:rPr>
          <w:rFonts w:ascii="Helvetica" w:hAnsi="Helvetica" w:cs="NCLAD L+ Helvetica"/>
          <w:color w:val="221E1F"/>
          <w:sz w:val="18"/>
          <w:szCs w:val="18"/>
        </w:rPr>
      </w:pPr>
      <w:r w:rsidRPr="00AE1ECB">
        <w:rPr>
          <w:rFonts w:ascii="Helvetica" w:hAnsi="Helvetica" w:cs="NCLAH M+ Helvetica"/>
          <w:b/>
          <w:bCs/>
          <w:iCs/>
          <w:color w:val="221E1F"/>
          <w:sz w:val="18"/>
          <w:szCs w:val="18"/>
        </w:rPr>
        <w:t>Lines 11 and 12</w:t>
      </w:r>
      <w:r w:rsidRPr="00AE1ECB" w:rsidR="00CC21E7">
        <w:rPr>
          <w:rFonts w:ascii="Helvetica" w:hAnsi="Helvetica" w:cs="NCLAH M+ Helvetica"/>
          <w:b/>
          <w:bCs/>
          <w:iCs/>
          <w:color w:val="221E1F"/>
          <w:sz w:val="18"/>
          <w:szCs w:val="18"/>
        </w:rPr>
        <w:t>.</w:t>
      </w:r>
      <w:r w:rsidRPr="00AE1ECB" w:rsidR="00CC21E7">
        <w:rPr>
          <w:rFonts w:ascii="Helvetica" w:hAnsi="Helvetica" w:cs="NCLAH M+ Helvetica"/>
          <w:bCs/>
          <w:iCs/>
          <w:color w:val="221E1F"/>
          <w:sz w:val="18"/>
          <w:szCs w:val="18"/>
        </w:rPr>
        <w:t xml:space="preserve"> </w:t>
      </w:r>
      <w:r w:rsidRPr="00AE1ECB">
        <w:rPr>
          <w:rFonts w:ascii="Helvetica" w:hAnsi="Helvetica" w:cs="NCLAH M+ Helvetica"/>
          <w:bCs/>
          <w:iCs/>
          <w:color w:val="221E1F"/>
          <w:sz w:val="18"/>
          <w:szCs w:val="18"/>
        </w:rPr>
        <w:t>If information is missing on Schedule A due to a refusal by the insurance company, insurance service, or</w:t>
      </w:r>
      <w:r w:rsidR="00473E1E">
        <w:rPr>
          <w:rFonts w:ascii="Helvetica" w:hAnsi="Helvetica" w:cs="NCLAH M+ Helvetica"/>
          <w:bCs/>
          <w:iCs/>
          <w:color w:val="221E1F"/>
          <w:sz w:val="18"/>
          <w:szCs w:val="18"/>
        </w:rPr>
        <w:t xml:space="preserve"> </w:t>
      </w:r>
      <w:r w:rsidRPr="00AE1ECB">
        <w:rPr>
          <w:rFonts w:ascii="Helvetica" w:hAnsi="Helvetica" w:cs="NCLAD L+ Helvetica"/>
          <w:color w:val="221E1F"/>
          <w:sz w:val="18"/>
          <w:szCs w:val="18"/>
        </w:rPr>
        <w:t>other similar organization to provide information, check “Yes” on line 11 and enter a description of the information not provided on line 12. If you received all the information necessary to receive the Schedule A, check “No” and leave line 12 blank.</w:t>
      </w:r>
    </w:p>
    <w:p w:rsidRPr="00AE1ECB" w:rsidR="008D4C81" w:rsidP="0063377C" w:rsidRDefault="001320E7" w14:paraId="244C8006" w14:textId="77777777">
      <w:pPr>
        <w:tabs>
          <w:tab w:val="clear" w:pos="432"/>
          <w:tab w:val="left" w:pos="90"/>
          <w:tab w:val="right" w:leader="dot" w:pos="4680"/>
        </w:tabs>
        <w:autoSpaceDE w:val="0"/>
        <w:autoSpaceDN w:val="0"/>
        <w:adjustRightInd w:val="0"/>
        <w:spacing w:before="60" w:line="240" w:lineRule="auto"/>
        <w:ind w:firstLine="0"/>
        <w:rPr>
          <w:rFonts w:ascii="Helvetica" w:hAnsi="Helvetica" w:cs="NCLAD L+ Helvetica"/>
          <w:i/>
          <w:color w:val="221E1F"/>
          <w:sz w:val="18"/>
          <w:szCs w:val="18"/>
        </w:rPr>
        <w:sectPr w:rsidRPr="00AE1ECB" w:rsidR="008D4C81" w:rsidSect="00CE2C03">
          <w:headerReference w:type="even" r:id="rId52"/>
          <w:headerReference w:type="default" r:id="rId53"/>
          <w:footerReference w:type="even" r:id="rId54"/>
          <w:footerReference w:type="default" r:id="rId55"/>
          <w:headerReference w:type="first" r:id="rId56"/>
          <w:footerReference w:type="first" r:id="rId57"/>
          <w:endnotePr>
            <w:numFmt w:val="decimal"/>
          </w:endnotePr>
          <w:pgSz w:w="12240" w:h="15840" w:code="1"/>
          <w:pgMar w:top="1008" w:right="634" w:bottom="576" w:left="994" w:header="576" w:footer="432" w:gutter="0"/>
          <w:cols w:space="533" w:num="2"/>
          <w:titlePg/>
          <w:rtlGutter/>
          <w:docGrid w:linePitch="326"/>
        </w:sectPr>
      </w:pPr>
      <w:r w:rsidRPr="00AE1ECB">
        <w:rPr>
          <w:noProof/>
        </w:rPr>
        <w:drawing>
          <wp:anchor distT="0" distB="0" distL="114300" distR="114300" simplePos="0" relativeHeight="251675136" behindDoc="1" locked="0" layoutInCell="1" allowOverlap="1" wp14:editId="70D43BBE" wp14:anchorId="244C8C3F">
            <wp:simplePos x="0" y="0"/>
            <wp:positionH relativeFrom="margin">
              <wp:posOffset>3524250</wp:posOffset>
            </wp:positionH>
            <wp:positionV relativeFrom="paragraph">
              <wp:posOffset>57785</wp:posOffset>
            </wp:positionV>
            <wp:extent cx="206375" cy="197485"/>
            <wp:effectExtent l="0" t="0" r="3175" b="0"/>
            <wp:wrapTight wrapText="bothSides">
              <wp:wrapPolygon edited="0">
                <wp:start x="0" y="0"/>
                <wp:lineTo x="0" y="18752"/>
                <wp:lineTo x="19938" y="18752"/>
                <wp:lineTo x="19938" y="0"/>
                <wp:lineTo x="0" y="0"/>
              </wp:wrapPolygon>
            </wp:wrapTight>
            <wp:docPr id="106"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preferRelativeResize="0">
                      <a:picLocks noChangeAspect="1" noChangeArrowheads="1"/>
                    </pic:cNvPicPr>
                  </pic:nvPicPr>
                  <pic:blipFill>
                    <a:blip r:embed="rId58" cstate="print">
                      <a:extLst>
                        <a:ext uri="{28A0092B-C50C-407E-A947-70E740481C1C}">
                          <a14:useLocalDpi xmlns:a14="http://schemas.microsoft.com/office/drawing/2010/main" val="0"/>
                        </a:ext>
                      </a:extLst>
                    </a:blip>
                    <a:srcRect/>
                    <a:stretch>
                      <a:fillRect/>
                    </a:stretch>
                  </pic:blipFill>
                  <pic:spPr bwMode="auto">
                    <a:xfrm>
                      <a:off x="0" y="0"/>
                      <a:ext cx="206375" cy="197485"/>
                    </a:xfrm>
                    <a:prstGeom prst="rect">
                      <a:avLst/>
                    </a:prstGeom>
                    <a:noFill/>
                  </pic:spPr>
                </pic:pic>
              </a:graphicData>
            </a:graphic>
            <wp14:sizeRelH relativeFrom="page">
              <wp14:pctWidth>0</wp14:pctWidth>
            </wp14:sizeRelH>
            <wp14:sizeRelV relativeFrom="page">
              <wp14:pctHeight>0</wp14:pctHeight>
            </wp14:sizeRelV>
          </wp:anchor>
        </w:drawing>
      </w:r>
      <w:r w:rsidRPr="00AE1ECB" w:rsidR="008D4C81">
        <w:rPr>
          <w:rFonts w:ascii="Helvetica" w:hAnsi="Helvetica" w:cs="NCLAD L+ Helvetica"/>
          <w:i/>
          <w:color w:val="221E1F"/>
          <w:sz w:val="18"/>
          <w:szCs w:val="18"/>
        </w:rPr>
        <w:t xml:space="preserve">As noted above, the insurance company, insurance service, or other similar organization is statutorily required to provide you with all of the information necessary to complete the Schedule </w:t>
      </w:r>
      <w:proofErr w:type="gramStart"/>
      <w:r w:rsidRPr="00AE1ECB" w:rsidR="008D4C81">
        <w:rPr>
          <w:rFonts w:ascii="Helvetica" w:hAnsi="Helvetica" w:cs="NCLAD L+ Helvetica"/>
          <w:i/>
          <w:color w:val="221E1F"/>
          <w:sz w:val="18"/>
          <w:szCs w:val="18"/>
        </w:rPr>
        <w:t>A, but</w:t>
      </w:r>
      <w:proofErr w:type="gramEnd"/>
      <w:r w:rsidRPr="00AE1ECB" w:rsidR="008D4C81">
        <w:rPr>
          <w:rFonts w:ascii="Helvetica" w:hAnsi="Helvetica" w:cs="NCLAD L+ Helvetica"/>
          <w:i/>
          <w:color w:val="221E1F"/>
          <w:sz w:val="18"/>
          <w:szCs w:val="18"/>
        </w:rPr>
        <w:t xml:space="preserve"> need not provide the information on a Schedule A itself.</w:t>
      </w:r>
    </w:p>
    <w:p w:rsidRPr="00AE1ECB" w:rsidR="008D4C81" w:rsidP="002E2184" w:rsidRDefault="00BC6F5A" w14:paraId="244C8007" w14:textId="2F43601B">
      <w:pPr>
        <w:pBdr>
          <w:top w:val="single" w:color="auto" w:sz="18" w:space="1"/>
        </w:pBdr>
        <w:tabs>
          <w:tab w:val="clear" w:pos="432"/>
          <w:tab w:val="left" w:pos="270"/>
          <w:tab w:val="right" w:leader="dot" w:pos="4680"/>
        </w:tabs>
        <w:autoSpaceDE w:val="0"/>
        <w:autoSpaceDN w:val="0"/>
        <w:adjustRightInd w:val="0"/>
        <w:spacing w:before="120" w:line="240" w:lineRule="auto"/>
        <w:ind w:right="173" w:firstLine="0"/>
        <w:rPr>
          <w:rFonts w:ascii="Helvetica" w:hAnsi="Helvetica" w:cs="NCLAD L+ Helvetica"/>
          <w:b/>
          <w:color w:val="221E1F"/>
          <w:sz w:val="26"/>
        </w:rPr>
      </w:pPr>
      <w:r>
        <w:rPr>
          <w:rFonts w:ascii="Helvetica" w:hAnsi="Helvetica" w:cs="NCLAD L+ Helvetica"/>
          <w:b/>
          <w:color w:val="221E1F"/>
          <w:sz w:val="26"/>
        </w:rPr>
        <w:lastRenderedPageBreak/>
        <w:t>202</w:t>
      </w:r>
      <w:r w:rsidR="00562E96">
        <w:rPr>
          <w:rFonts w:ascii="Helvetica" w:hAnsi="Helvetica" w:cs="NCLAD L+ Helvetica"/>
          <w:b/>
          <w:color w:val="221E1F"/>
          <w:sz w:val="26"/>
        </w:rPr>
        <w:t>1</w:t>
      </w:r>
      <w:r w:rsidRPr="00AE1ECB" w:rsidR="0051238D">
        <w:rPr>
          <w:rFonts w:ascii="Helvetica" w:hAnsi="Helvetica" w:cs="NCLAD L+ Helvetica"/>
          <w:b/>
          <w:color w:val="221E1F"/>
          <w:sz w:val="26"/>
        </w:rPr>
        <w:t xml:space="preserve"> </w:t>
      </w:r>
      <w:r w:rsidRPr="00AE1ECB" w:rsidR="008D4C81">
        <w:rPr>
          <w:rFonts w:ascii="Helvetica" w:hAnsi="Helvetica" w:cs="NCLAD L+ Helvetica"/>
          <w:b/>
          <w:color w:val="221E1F"/>
          <w:sz w:val="26"/>
        </w:rPr>
        <w:t>Instructions for Schedule C</w:t>
      </w:r>
    </w:p>
    <w:p w:rsidRPr="00AE1ECB" w:rsidR="008D4C81" w:rsidP="002E2184" w:rsidRDefault="008D4C81" w14:paraId="244C8008" w14:textId="77777777">
      <w:pPr>
        <w:tabs>
          <w:tab w:val="clear" w:pos="432"/>
          <w:tab w:val="left" w:pos="270"/>
          <w:tab w:val="right" w:leader="dot" w:pos="4680"/>
        </w:tabs>
        <w:autoSpaceDE w:val="0"/>
        <w:autoSpaceDN w:val="0"/>
        <w:adjustRightInd w:val="0"/>
        <w:spacing w:line="240" w:lineRule="auto"/>
        <w:ind w:right="173" w:firstLine="0"/>
        <w:rPr>
          <w:rFonts w:ascii="Helvetica" w:hAnsi="Helvetica" w:cs="NCLAD L+ Helvetica"/>
          <w:b/>
          <w:color w:val="221E1F"/>
          <w:sz w:val="26"/>
        </w:rPr>
      </w:pPr>
      <w:r w:rsidRPr="00AE1ECB">
        <w:rPr>
          <w:rFonts w:ascii="Helvetica" w:hAnsi="Helvetica" w:cs="NCLAD L+ Helvetica"/>
          <w:b/>
          <w:color w:val="221E1F"/>
          <w:sz w:val="26"/>
        </w:rPr>
        <w:t>(Form 5500)</w:t>
      </w:r>
    </w:p>
    <w:p w:rsidRPr="00AE1ECB" w:rsidR="008D4C81" w:rsidP="002E2184" w:rsidRDefault="008D4C81" w14:paraId="244C8009" w14:textId="77777777">
      <w:pPr>
        <w:pBdr>
          <w:bottom w:val="single" w:color="auto" w:sz="8" w:space="1"/>
        </w:pBdr>
        <w:tabs>
          <w:tab w:val="clear" w:pos="432"/>
          <w:tab w:val="left" w:pos="270"/>
          <w:tab w:val="right" w:leader="dot" w:pos="4680"/>
        </w:tabs>
        <w:autoSpaceDE w:val="0"/>
        <w:autoSpaceDN w:val="0"/>
        <w:adjustRightInd w:val="0"/>
        <w:spacing w:line="240" w:lineRule="auto"/>
        <w:ind w:right="173" w:firstLine="0"/>
        <w:rPr>
          <w:rFonts w:ascii="Helvetica" w:hAnsi="Helvetica" w:cs="NCLAD L+ Helvetica"/>
          <w:b/>
          <w:i/>
          <w:color w:val="221E1F"/>
          <w:sz w:val="26"/>
        </w:rPr>
      </w:pPr>
      <w:r w:rsidRPr="00AE1ECB">
        <w:rPr>
          <w:rFonts w:ascii="Helvetica" w:hAnsi="Helvetica" w:cs="NCLAD L+ Helvetica"/>
          <w:b/>
          <w:i/>
          <w:color w:val="221E1F"/>
          <w:sz w:val="26"/>
        </w:rPr>
        <w:t>Service Provider Information</w:t>
      </w:r>
    </w:p>
    <w:p w:rsidRPr="00AE1ECB" w:rsidR="008D4C81" w:rsidP="002E2184" w:rsidRDefault="008D4C81" w14:paraId="244C800A" w14:textId="77777777">
      <w:pPr>
        <w:tabs>
          <w:tab w:val="clear" w:pos="432"/>
          <w:tab w:val="left" w:pos="270"/>
          <w:tab w:val="right" w:leader="dot" w:pos="4680"/>
        </w:tabs>
        <w:autoSpaceDE w:val="0"/>
        <w:autoSpaceDN w:val="0"/>
        <w:adjustRightInd w:val="0"/>
        <w:spacing w:before="120" w:line="240" w:lineRule="auto"/>
        <w:ind w:right="-8" w:firstLine="0"/>
        <w:rPr>
          <w:rFonts w:ascii="Helvetica" w:hAnsi="Helvetica" w:cs="NCLAD L+ Helvetica"/>
          <w:b/>
          <w:color w:val="221E1F"/>
          <w:sz w:val="22"/>
          <w:szCs w:val="22"/>
        </w:rPr>
      </w:pPr>
      <w:r w:rsidRPr="00AE1ECB">
        <w:rPr>
          <w:rFonts w:ascii="Helvetica" w:hAnsi="Helvetica" w:cs="NCLAD L+ Helvetica"/>
          <w:b/>
          <w:color w:val="221E1F"/>
          <w:sz w:val="22"/>
          <w:szCs w:val="22"/>
        </w:rPr>
        <w:t>General Instructions</w:t>
      </w:r>
    </w:p>
    <w:p w:rsidRPr="00AE1ECB" w:rsidR="008D4C81" w:rsidP="0063377C" w:rsidRDefault="008D4C81" w14:paraId="244C800B"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NCLAD L+ Helvetica"/>
          <w:b/>
          <w:color w:val="221E1F"/>
          <w:sz w:val="20"/>
          <w:szCs w:val="20"/>
        </w:rPr>
      </w:pPr>
      <w:r w:rsidRPr="00AE1ECB">
        <w:rPr>
          <w:rFonts w:ascii="Helvetica" w:hAnsi="Helvetica" w:cs="NCLAD L+ Helvetica"/>
          <w:b/>
          <w:color w:val="221E1F"/>
          <w:sz w:val="20"/>
          <w:szCs w:val="20"/>
        </w:rPr>
        <w:t xml:space="preserve">Who Must </w:t>
      </w:r>
      <w:proofErr w:type="gramStart"/>
      <w:r w:rsidRPr="00AE1ECB">
        <w:rPr>
          <w:rFonts w:ascii="Helvetica" w:hAnsi="Helvetica" w:cs="NCLAD L+ Helvetica"/>
          <w:b/>
          <w:color w:val="221E1F"/>
          <w:sz w:val="20"/>
          <w:szCs w:val="20"/>
        </w:rPr>
        <w:t>File</w:t>
      </w:r>
      <w:proofErr w:type="gramEnd"/>
    </w:p>
    <w:p w:rsidRPr="00AE1ECB" w:rsidR="008D4C81" w:rsidP="0063377C" w:rsidRDefault="008D4C81" w14:paraId="244C800C" w14:textId="77777777">
      <w:pPr>
        <w:tabs>
          <w:tab w:val="clear" w:pos="432"/>
          <w:tab w:val="left" w:pos="270"/>
          <w:tab w:val="right" w:leader="dot" w:pos="4680"/>
        </w:tabs>
        <w:autoSpaceDE w:val="0"/>
        <w:autoSpaceDN w:val="0"/>
        <w:adjustRightInd w:val="0"/>
        <w:spacing w:before="60" w:line="240" w:lineRule="auto"/>
        <w:ind w:right="-14" w:firstLine="0"/>
        <w:rPr>
          <w:rFonts w:ascii="Helvetica" w:hAnsi="Helvetica" w:cs="NCLAD L+ Helvetica"/>
          <w:color w:val="221E1F"/>
          <w:sz w:val="18"/>
          <w:szCs w:val="18"/>
        </w:rPr>
      </w:pPr>
      <w:r w:rsidRPr="00AE1ECB">
        <w:rPr>
          <w:rFonts w:ascii="Helvetica" w:hAnsi="Helvetica" w:cs="NCLAD L+ Helvetica"/>
          <w:color w:val="221E1F"/>
          <w:sz w:val="18"/>
          <w:szCs w:val="18"/>
        </w:rPr>
        <w:t>Schedule C (Form 5500) must be attached to a Form 5500 filed for a large pension or welfare benefit plan, an MTIA, a 103-12 IE, or a GIA to report certain information concerning service providers. Remember to check the Schedule C box on the Form 5500 (Part II, line 10</w:t>
      </w:r>
      <w:proofErr w:type="gramStart"/>
      <w:r w:rsidRPr="00AE1ECB">
        <w:rPr>
          <w:rFonts w:ascii="Helvetica" w:hAnsi="Helvetica" w:cs="NCLAD L+ Helvetica"/>
          <w:color w:val="221E1F"/>
          <w:sz w:val="18"/>
          <w:szCs w:val="18"/>
        </w:rPr>
        <w:t>b(</w:t>
      </w:r>
      <w:proofErr w:type="gramEnd"/>
      <w:r w:rsidRPr="00AE1ECB">
        <w:rPr>
          <w:rFonts w:ascii="Helvetica" w:hAnsi="Helvetica" w:cs="NCLAD L+ Helvetica"/>
          <w:color w:val="221E1F"/>
          <w:sz w:val="18"/>
          <w:szCs w:val="18"/>
        </w:rPr>
        <w:t>4)) if a Schedule C is attached to the Form 5500.</w:t>
      </w:r>
    </w:p>
    <w:p w:rsidRPr="00AE1ECB" w:rsidR="008D4C81" w:rsidP="0063377C" w:rsidRDefault="008D4C81" w14:paraId="244C800D" w14:textId="77777777">
      <w:pPr>
        <w:tabs>
          <w:tab w:val="clear" w:pos="432"/>
          <w:tab w:val="left" w:pos="270"/>
          <w:tab w:val="right" w:leader="dot" w:pos="4680"/>
        </w:tabs>
        <w:autoSpaceDE w:val="0"/>
        <w:autoSpaceDN w:val="0"/>
        <w:adjustRightInd w:val="0"/>
        <w:spacing w:before="60" w:line="240" w:lineRule="auto"/>
        <w:ind w:right="-14" w:firstLine="0"/>
        <w:rPr>
          <w:rFonts w:ascii="Helvetica" w:hAnsi="Helvetica" w:cs="NCLAD L+ Helvetica"/>
          <w:color w:val="221E1F"/>
          <w:sz w:val="18"/>
          <w:szCs w:val="18"/>
        </w:rPr>
      </w:pPr>
      <w:r w:rsidRPr="00AE1ECB">
        <w:rPr>
          <w:rFonts w:ascii="Helvetica" w:hAnsi="Helvetica" w:cs="NCLAD L+ Helvetica"/>
          <w:color w:val="221E1F"/>
          <w:sz w:val="18"/>
          <w:szCs w:val="18"/>
        </w:rPr>
        <w:tab/>
        <w:t>Part I of the Schedule C must be completed to report persons who rendered services to or who had transactions with the plan (or with the DFE in the case of a Schedule C filed by a DFE) during the reporting year if the person received, directly or indirectly, $5,000 or more in reportable compensation in connection with services rendered or their position with the plan or DFE, except:</w:t>
      </w:r>
    </w:p>
    <w:p w:rsidRPr="00AE1ECB" w:rsidR="008D4C81" w:rsidP="0063377C" w:rsidRDefault="008D4C81" w14:paraId="244C800E" w14:textId="77777777">
      <w:pPr>
        <w:tabs>
          <w:tab w:val="clear" w:pos="432"/>
          <w:tab w:val="left" w:pos="270"/>
          <w:tab w:val="right" w:leader="dot" w:pos="4680"/>
        </w:tabs>
        <w:autoSpaceDE w:val="0"/>
        <w:autoSpaceDN w:val="0"/>
        <w:adjustRightInd w:val="0"/>
        <w:spacing w:before="60" w:line="240" w:lineRule="auto"/>
        <w:ind w:right="-14" w:firstLine="0"/>
        <w:rPr>
          <w:rFonts w:ascii="Helvetica" w:hAnsi="Helvetica" w:cs="NCLAD L+ Helvetica"/>
          <w:color w:val="221E1F"/>
          <w:sz w:val="18"/>
          <w:szCs w:val="18"/>
        </w:rPr>
      </w:pPr>
      <w:r w:rsidRPr="00AE1ECB">
        <w:rPr>
          <w:rFonts w:ascii="Helvetica" w:hAnsi="Helvetica" w:cs="NCLAD L+ Helvetica"/>
          <w:color w:val="221E1F"/>
          <w:sz w:val="18"/>
          <w:szCs w:val="18"/>
        </w:rPr>
        <w:tab/>
        <w:t xml:space="preserve">1. Employees of the plan whose only compensation in relation to the plan was less than $25,000 for the plan </w:t>
      </w:r>
      <w:proofErr w:type="gramStart"/>
      <w:r w:rsidRPr="00AE1ECB">
        <w:rPr>
          <w:rFonts w:ascii="Helvetica" w:hAnsi="Helvetica" w:cs="NCLAD L+ Helvetica"/>
          <w:color w:val="221E1F"/>
          <w:sz w:val="18"/>
          <w:szCs w:val="18"/>
        </w:rPr>
        <w:t>year;</w:t>
      </w:r>
      <w:proofErr w:type="gramEnd"/>
    </w:p>
    <w:p w:rsidRPr="00AE1ECB" w:rsidR="008D4C81" w:rsidP="002E2184" w:rsidRDefault="008D4C81" w14:paraId="244C800F" w14:textId="77777777">
      <w:pPr>
        <w:tabs>
          <w:tab w:val="clear" w:pos="432"/>
          <w:tab w:val="left" w:pos="270"/>
          <w:tab w:val="right" w:leader="dot" w:pos="4680"/>
        </w:tabs>
        <w:autoSpaceDE w:val="0"/>
        <w:autoSpaceDN w:val="0"/>
        <w:adjustRightInd w:val="0"/>
        <w:spacing w:line="240" w:lineRule="auto"/>
        <w:ind w:right="-8" w:firstLine="0"/>
        <w:rPr>
          <w:rFonts w:ascii="Helvetica" w:hAnsi="Helvetica" w:cs="NCLAD L+ Helvetica"/>
          <w:color w:val="221E1F"/>
          <w:sz w:val="18"/>
          <w:szCs w:val="18"/>
        </w:rPr>
      </w:pPr>
      <w:r w:rsidRPr="00AE1ECB">
        <w:rPr>
          <w:rFonts w:ascii="Helvetica" w:hAnsi="Helvetica" w:cs="NCLAD L+ Helvetica"/>
          <w:color w:val="221E1F"/>
          <w:sz w:val="18"/>
          <w:szCs w:val="18"/>
        </w:rPr>
        <w:tab/>
        <w:t xml:space="preserve">2. Employees of the plan sponsor or other business entity where the plan sponsor or business entity is reported on the Schedule C as a service provider, provided the employee did not separately receive reportable direct or indirect compensation in relation to the </w:t>
      </w:r>
      <w:proofErr w:type="gramStart"/>
      <w:r w:rsidRPr="00AE1ECB">
        <w:rPr>
          <w:rFonts w:ascii="Helvetica" w:hAnsi="Helvetica" w:cs="NCLAD L+ Helvetica"/>
          <w:color w:val="221E1F"/>
          <w:sz w:val="18"/>
          <w:szCs w:val="18"/>
        </w:rPr>
        <w:t>plan;</w:t>
      </w:r>
      <w:proofErr w:type="gramEnd"/>
    </w:p>
    <w:p w:rsidRPr="00AE1ECB" w:rsidR="008D4C81" w:rsidP="002E2184" w:rsidRDefault="008D4C81" w14:paraId="244C8010" w14:textId="77777777">
      <w:pPr>
        <w:tabs>
          <w:tab w:val="clear" w:pos="432"/>
          <w:tab w:val="left" w:pos="270"/>
          <w:tab w:val="right" w:leader="dot" w:pos="4680"/>
        </w:tabs>
        <w:autoSpaceDE w:val="0"/>
        <w:autoSpaceDN w:val="0"/>
        <w:adjustRightInd w:val="0"/>
        <w:spacing w:line="240" w:lineRule="auto"/>
        <w:ind w:right="-8" w:firstLine="0"/>
        <w:rPr>
          <w:rFonts w:ascii="Helvetica" w:hAnsi="Helvetica" w:cs="NCLAD L+ Helvetica"/>
          <w:color w:val="221E1F"/>
          <w:sz w:val="18"/>
          <w:szCs w:val="18"/>
        </w:rPr>
      </w:pPr>
      <w:r w:rsidRPr="00AE1ECB">
        <w:rPr>
          <w:rFonts w:ascii="Helvetica" w:hAnsi="Helvetica" w:cs="NCLAD L+ Helvetica"/>
          <w:color w:val="221E1F"/>
          <w:sz w:val="18"/>
          <w:szCs w:val="18"/>
        </w:rPr>
        <w:tab/>
        <w:t xml:space="preserve">3. Persons </w:t>
      </w:r>
      <w:r w:rsidRPr="00AE1ECB" w:rsidR="0008784D">
        <w:rPr>
          <w:rFonts w:ascii="Helvetica" w:hAnsi="Helvetica" w:cs="NCLAD L+ Helvetica"/>
          <w:color w:val="221E1F"/>
          <w:sz w:val="18"/>
          <w:szCs w:val="18"/>
        </w:rPr>
        <w:t xml:space="preserve">whose </w:t>
      </w:r>
      <w:r w:rsidRPr="00AE1ECB">
        <w:rPr>
          <w:rFonts w:ascii="Helvetica" w:hAnsi="Helvetica" w:cs="NCLAD L+ Helvetica"/>
          <w:color w:val="221E1F"/>
          <w:sz w:val="18"/>
          <w:szCs w:val="18"/>
        </w:rPr>
        <w:t xml:space="preserve">only compensation in relation to the plan consists of insurance fees and commissions listed in a Schedule A filed for the plan; and </w:t>
      </w:r>
    </w:p>
    <w:p w:rsidRPr="00AE1ECB" w:rsidR="008D4C81" w:rsidP="002E2184" w:rsidRDefault="008D4C81" w14:paraId="244C8011" w14:textId="77777777">
      <w:pPr>
        <w:tabs>
          <w:tab w:val="clear" w:pos="432"/>
          <w:tab w:val="left" w:pos="270"/>
          <w:tab w:val="right" w:leader="dot" w:pos="4680"/>
        </w:tabs>
        <w:autoSpaceDE w:val="0"/>
        <w:autoSpaceDN w:val="0"/>
        <w:adjustRightInd w:val="0"/>
        <w:spacing w:line="240" w:lineRule="auto"/>
        <w:ind w:right="-8" w:firstLine="0"/>
        <w:rPr>
          <w:rFonts w:ascii="Helvetica" w:hAnsi="Helvetica" w:cs="NCLAD L+ Helvetica"/>
          <w:color w:val="221E1F"/>
          <w:sz w:val="18"/>
          <w:szCs w:val="18"/>
        </w:rPr>
      </w:pPr>
      <w:r w:rsidRPr="00AE1ECB">
        <w:rPr>
          <w:rFonts w:ascii="Helvetica" w:hAnsi="Helvetica" w:cs="NCLAD L+ Helvetica"/>
          <w:color w:val="221E1F"/>
          <w:sz w:val="18"/>
          <w:szCs w:val="18"/>
        </w:rPr>
        <w:tab/>
        <w:t>4. Payments made directly by the plan sponsor that are not reimbursed by the plan.</w:t>
      </w:r>
      <w:r w:rsidRPr="00AE1ECB" w:rsidR="005E23B1">
        <w:rPr>
          <w:rFonts w:ascii="Helvetica" w:hAnsi="Helvetica" w:cs="NCLAD L+ Helvetica"/>
          <w:color w:val="221E1F"/>
          <w:sz w:val="18"/>
          <w:szCs w:val="18"/>
        </w:rPr>
        <w:t xml:space="preserve"> In the case of a multiemployer </w:t>
      </w:r>
      <w:proofErr w:type="gramStart"/>
      <w:r w:rsidRPr="00AE1ECB" w:rsidR="005E23B1">
        <w:rPr>
          <w:rFonts w:ascii="Helvetica" w:hAnsi="Helvetica" w:cs="NCLAD L+ Helvetica"/>
          <w:color w:val="221E1F"/>
          <w:sz w:val="18"/>
          <w:szCs w:val="18"/>
        </w:rPr>
        <w:t>or  multiple</w:t>
      </w:r>
      <w:proofErr w:type="gramEnd"/>
      <w:r w:rsidRPr="00AE1ECB" w:rsidR="00AA1439">
        <w:rPr>
          <w:rFonts w:ascii="Helvetica" w:hAnsi="Helvetica" w:cs="NCLAD L+ Helvetica"/>
          <w:color w:val="221E1F"/>
          <w:sz w:val="18"/>
          <w:szCs w:val="18"/>
        </w:rPr>
        <w:t>-</w:t>
      </w:r>
      <w:r w:rsidRPr="00AE1ECB" w:rsidR="005E23B1">
        <w:rPr>
          <w:rFonts w:ascii="Helvetica" w:hAnsi="Helvetica" w:cs="NCLAD L+ Helvetica"/>
          <w:color w:val="221E1F"/>
          <w:sz w:val="18"/>
          <w:szCs w:val="18"/>
        </w:rPr>
        <w:t xml:space="preserve">employer plan, where the “plan sponsor” would be the joint board of trustees for the plan, payments by contributing employers, directly or through an employer association, or by participating employee organizations, should be treated the same as payments by </w:t>
      </w:r>
      <w:r w:rsidRPr="00AE1ECB" w:rsidR="00CB133F">
        <w:rPr>
          <w:rFonts w:ascii="Helvetica" w:hAnsi="Helvetica" w:cs="NCLAD L+ Helvetica"/>
          <w:color w:val="221E1F"/>
          <w:sz w:val="18"/>
          <w:szCs w:val="18"/>
        </w:rPr>
        <w:t>a plan sponsor</w:t>
      </w:r>
      <w:r w:rsidRPr="00AE1ECB" w:rsidR="005E23B1">
        <w:rPr>
          <w:rFonts w:ascii="Helvetica" w:hAnsi="Helvetica" w:cs="NCLAD L+ Helvetica"/>
          <w:color w:val="221E1F"/>
          <w:sz w:val="18"/>
          <w:szCs w:val="18"/>
        </w:rPr>
        <w:t>.</w:t>
      </w:r>
    </w:p>
    <w:p w:rsidRPr="00AE1ECB" w:rsidR="008D4C81" w:rsidP="0063377C" w:rsidRDefault="008D4C81" w14:paraId="244C8012" w14:textId="77777777">
      <w:pPr>
        <w:tabs>
          <w:tab w:val="clear" w:pos="432"/>
          <w:tab w:val="left" w:pos="270"/>
          <w:tab w:val="right" w:leader="dot" w:pos="4680"/>
        </w:tabs>
        <w:autoSpaceDE w:val="0"/>
        <w:autoSpaceDN w:val="0"/>
        <w:adjustRightInd w:val="0"/>
        <w:spacing w:before="60" w:line="240" w:lineRule="auto"/>
        <w:ind w:right="-14" w:firstLine="0"/>
        <w:rPr>
          <w:rFonts w:ascii="Helvetica" w:hAnsi="Helvetica" w:cs="NCLAD L+ Helvetica"/>
          <w:color w:val="221E1F"/>
          <w:sz w:val="18"/>
          <w:szCs w:val="18"/>
        </w:rPr>
      </w:pPr>
      <w:r w:rsidRPr="00AE1ECB">
        <w:rPr>
          <w:rFonts w:ascii="Helvetica" w:hAnsi="Helvetica" w:cs="NCLAD L+ Helvetica"/>
          <w:color w:val="221E1F"/>
          <w:sz w:val="18"/>
          <w:szCs w:val="18"/>
        </w:rPr>
        <w:tab/>
        <w:t>Only line 1 of Part I of the Schedule C must be completed for persons who received only “eligible indirect compensation” as defined below.</w:t>
      </w:r>
      <w:r w:rsidR="00ED5C95">
        <w:rPr>
          <w:rFonts w:ascii="Helvetica" w:hAnsi="Helvetica" w:cs="NCLAD L+ Helvetica"/>
          <w:color w:val="221E1F"/>
          <w:sz w:val="18"/>
          <w:szCs w:val="18"/>
        </w:rPr>
        <w:t xml:space="preserve"> </w:t>
      </w:r>
    </w:p>
    <w:p w:rsidRPr="00AE1ECB" w:rsidR="008D4C81" w:rsidP="0063377C" w:rsidRDefault="008D4C81" w14:paraId="244C8013"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NCLAD L+ Helvetica"/>
          <w:color w:val="221E1F"/>
          <w:sz w:val="18"/>
          <w:szCs w:val="18"/>
        </w:rPr>
      </w:pPr>
      <w:r w:rsidRPr="00AE1ECB">
        <w:rPr>
          <w:rFonts w:ascii="Helvetica" w:hAnsi="Helvetica" w:cs="NCLAD L+ Helvetica"/>
          <w:color w:val="221E1F"/>
          <w:sz w:val="18"/>
          <w:szCs w:val="18"/>
        </w:rPr>
        <w:tab/>
        <w:t>Part II of the Schedule C must be completed to report service providers who fail or refuse to provide information necessary to complete Part I of this Schedule.</w:t>
      </w:r>
    </w:p>
    <w:p w:rsidRPr="00AE1ECB" w:rsidR="008D4C81" w:rsidP="0063377C" w:rsidRDefault="008D4C81" w14:paraId="244C8014" w14:textId="46CAC69F">
      <w:pPr>
        <w:tabs>
          <w:tab w:val="clear" w:pos="432"/>
          <w:tab w:val="left" w:pos="270"/>
          <w:tab w:val="right" w:leader="dot" w:pos="4680"/>
        </w:tabs>
        <w:autoSpaceDE w:val="0"/>
        <w:autoSpaceDN w:val="0"/>
        <w:adjustRightInd w:val="0"/>
        <w:spacing w:before="60" w:line="240" w:lineRule="auto"/>
        <w:ind w:right="-14" w:firstLine="0"/>
        <w:rPr>
          <w:rFonts w:ascii="Helvetica" w:hAnsi="Helvetica" w:cs="Helvetica"/>
          <w:sz w:val="18"/>
          <w:szCs w:val="18"/>
        </w:rPr>
      </w:pPr>
      <w:r w:rsidRPr="00AE1ECB">
        <w:rPr>
          <w:rFonts w:ascii="Helvetica" w:hAnsi="Helvetica" w:cs="Helvetica"/>
          <w:sz w:val="18"/>
          <w:szCs w:val="18"/>
        </w:rPr>
        <w:tab/>
        <w:t xml:space="preserve">Part III of the Schedule C must be completed to report a termination in the appointment of an accountant or enrolled actuary during the </w:t>
      </w:r>
      <w:r w:rsidR="00BC6F5A">
        <w:rPr>
          <w:rFonts w:ascii="Helvetica" w:hAnsi="Helvetica" w:cs="Helvetica"/>
          <w:sz w:val="18"/>
          <w:szCs w:val="18"/>
        </w:rPr>
        <w:t>202</w:t>
      </w:r>
      <w:r w:rsidR="00562E96">
        <w:rPr>
          <w:rFonts w:ascii="Helvetica" w:hAnsi="Helvetica" w:cs="Helvetica"/>
          <w:sz w:val="18"/>
          <w:szCs w:val="18"/>
        </w:rPr>
        <w:t>1</w:t>
      </w:r>
      <w:r w:rsidRPr="00AE1ECB" w:rsidR="0051238D">
        <w:rPr>
          <w:rFonts w:ascii="Helvetica" w:hAnsi="Helvetica" w:cs="Helvetica"/>
          <w:sz w:val="18"/>
          <w:szCs w:val="18"/>
        </w:rPr>
        <w:t xml:space="preserve"> </w:t>
      </w:r>
      <w:r w:rsidRPr="00AE1ECB">
        <w:rPr>
          <w:rFonts w:ascii="Helvetica" w:hAnsi="Helvetica" w:cs="Helvetica"/>
          <w:sz w:val="18"/>
          <w:szCs w:val="18"/>
        </w:rPr>
        <w:t>plan year.</w:t>
      </w:r>
    </w:p>
    <w:p w:rsidRPr="00AE1ECB" w:rsidR="008D4C81" w:rsidP="0063377C" w:rsidRDefault="008D4C81" w14:paraId="244C8015" w14:textId="77777777">
      <w:pPr>
        <w:tabs>
          <w:tab w:val="clear" w:pos="432"/>
          <w:tab w:val="left" w:pos="270"/>
          <w:tab w:val="right" w:leader="dot" w:pos="4680"/>
        </w:tabs>
        <w:autoSpaceDE w:val="0"/>
        <w:autoSpaceDN w:val="0"/>
        <w:adjustRightInd w:val="0"/>
        <w:spacing w:before="60" w:line="240" w:lineRule="auto"/>
        <w:ind w:right="-14" w:firstLine="0"/>
        <w:rPr>
          <w:rFonts w:ascii="Helvetica" w:hAnsi="Helvetica" w:cs="Helvetica"/>
          <w:sz w:val="18"/>
          <w:szCs w:val="18"/>
        </w:rPr>
      </w:pPr>
      <w:r w:rsidRPr="00AE1ECB">
        <w:rPr>
          <w:rFonts w:ascii="Helvetica" w:hAnsi="Helvetica" w:cs="Helvetica"/>
          <w:sz w:val="18"/>
          <w:szCs w:val="18"/>
        </w:rPr>
        <w:tab/>
        <w:t xml:space="preserve">For plans, GIAs, MTIAs, and 103-12 IEs required to file Part I of Schedule C, commissions and fees listed on the Schedule A are not required to be reported again on Schedule C. The amount of the compensation that must be reported on Schedule A must, however, be </w:t>
      </w:r>
      <w:proofErr w:type="gramStart"/>
      <w:r w:rsidRPr="00AE1ECB">
        <w:rPr>
          <w:rFonts w:ascii="Helvetica" w:hAnsi="Helvetica" w:cs="Helvetica"/>
          <w:sz w:val="18"/>
          <w:szCs w:val="18"/>
        </w:rPr>
        <w:t>taken into account</w:t>
      </w:r>
      <w:proofErr w:type="gramEnd"/>
      <w:r w:rsidRPr="00AE1ECB">
        <w:rPr>
          <w:rFonts w:ascii="Helvetica" w:hAnsi="Helvetica" w:cs="Helvetica"/>
          <w:sz w:val="18"/>
          <w:szCs w:val="18"/>
        </w:rPr>
        <w:t xml:space="preserve"> in determining whether the service provider’s direct or indirect compensation in relation to the plan or DFE is $5,000 or more and, thus, requiring the compensation not listed on the Schedule A to be reported on the Schedule C</w:t>
      </w:r>
      <w:r w:rsidRPr="00AE1ECB" w:rsidR="00CC21E7">
        <w:rPr>
          <w:rFonts w:ascii="Helvetica" w:hAnsi="Helvetica" w:cs="Helvetica"/>
          <w:sz w:val="18"/>
          <w:szCs w:val="18"/>
        </w:rPr>
        <w:t xml:space="preserve">. </w:t>
      </w:r>
      <w:r w:rsidRPr="00AE1ECB">
        <w:rPr>
          <w:rFonts w:ascii="Helvetica" w:hAnsi="Helvetica" w:cs="Helvetica"/>
          <w:sz w:val="18"/>
          <w:szCs w:val="18"/>
        </w:rPr>
        <w:t xml:space="preserve">See FAQs about the Schedule C available on the EBSA website at </w:t>
      </w:r>
      <w:r w:rsidRPr="00AE1ECB">
        <w:rPr>
          <w:rFonts w:ascii="Helvetica" w:hAnsi="Helvetica" w:cs="Helvetica"/>
          <w:i/>
          <w:sz w:val="18"/>
          <w:szCs w:val="18"/>
        </w:rPr>
        <w:t>www.dol.gov/ebsa/faqs</w:t>
      </w:r>
      <w:r w:rsidRPr="00AE1ECB">
        <w:rPr>
          <w:rFonts w:ascii="Helvetica" w:hAnsi="Helvetica" w:cs="Helvetica"/>
          <w:sz w:val="18"/>
          <w:szCs w:val="18"/>
        </w:rPr>
        <w:t>.</w:t>
      </w:r>
    </w:p>
    <w:p w:rsidRPr="00AE1ECB" w:rsidR="008D4C81" w:rsidP="0063377C" w:rsidRDefault="001320E7" w14:paraId="244C8016" w14:textId="77777777">
      <w:pPr>
        <w:tabs>
          <w:tab w:val="clear" w:pos="432"/>
          <w:tab w:val="left" w:pos="270"/>
          <w:tab w:val="right" w:leader="dot" w:pos="4680"/>
        </w:tabs>
        <w:autoSpaceDE w:val="0"/>
        <w:autoSpaceDN w:val="0"/>
        <w:adjustRightInd w:val="0"/>
        <w:spacing w:before="60" w:line="240" w:lineRule="auto"/>
        <w:ind w:right="-14" w:firstLine="0"/>
        <w:rPr>
          <w:rFonts w:ascii="Helvetica" w:hAnsi="Helvetica" w:cs="Helvetica-Oblique"/>
          <w:i/>
          <w:iCs/>
          <w:sz w:val="18"/>
          <w:szCs w:val="18"/>
        </w:rPr>
      </w:pPr>
      <w:r w:rsidRPr="00AE1ECB">
        <w:rPr>
          <w:noProof/>
        </w:rPr>
        <w:drawing>
          <wp:anchor distT="0" distB="0" distL="114300" distR="114300" simplePos="0" relativeHeight="251640320" behindDoc="0" locked="0" layoutInCell="1" allowOverlap="1" wp14:editId="244C8C42" wp14:anchorId="244C8C41">
            <wp:simplePos x="0" y="0"/>
            <wp:positionH relativeFrom="column">
              <wp:posOffset>4445</wp:posOffset>
            </wp:positionH>
            <wp:positionV relativeFrom="paragraph">
              <wp:posOffset>77470</wp:posOffset>
            </wp:positionV>
            <wp:extent cx="209550" cy="191135"/>
            <wp:effectExtent l="0" t="0" r="0" b="0"/>
            <wp:wrapSquare wrapText="bothSides"/>
            <wp:docPr id="64"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5"/>
                    <pic:cNvPicPr preferRelativeResize="0">
                      <a:picLocks noChangeAspect="1" noChangeArrowheads="1"/>
                    </pic:cNvPicPr>
                  </pic:nvPicPr>
                  <pic:blipFill>
                    <a:blip r:embed="rId59" cstate="print">
                      <a:extLst>
                        <a:ext uri="{28A0092B-C50C-407E-A947-70E740481C1C}">
                          <a14:useLocalDpi xmlns:a14="http://schemas.microsoft.com/office/drawing/2010/main" val="0"/>
                        </a:ext>
                      </a:extLst>
                    </a:blip>
                    <a:srcRect/>
                    <a:stretch>
                      <a:fillRect/>
                    </a:stretch>
                  </pic:blipFill>
                  <pic:spPr bwMode="auto">
                    <a:xfrm>
                      <a:off x="0" y="0"/>
                      <a:ext cx="209550" cy="191135"/>
                    </a:xfrm>
                    <a:prstGeom prst="rect">
                      <a:avLst/>
                    </a:prstGeom>
                    <a:noFill/>
                  </pic:spPr>
                </pic:pic>
              </a:graphicData>
            </a:graphic>
            <wp14:sizeRelH relativeFrom="page">
              <wp14:pctWidth>0</wp14:pctWidth>
            </wp14:sizeRelH>
            <wp14:sizeRelV relativeFrom="page">
              <wp14:pctHeight>0</wp14:pctHeight>
            </wp14:sizeRelV>
          </wp:anchor>
        </w:drawing>
      </w:r>
      <w:r w:rsidRPr="00AE1ECB" w:rsidR="008D4C81">
        <w:rPr>
          <w:rFonts w:ascii="Helvetica" w:hAnsi="Helvetica" w:cs="Helvetica-Oblique"/>
          <w:i/>
          <w:iCs/>
          <w:sz w:val="18"/>
          <w:szCs w:val="18"/>
        </w:rPr>
        <w:t>Health and welfare plans that meet the conditions of the limited exemption at 29 CFR 2520.104-44 or Technical Release 92-01 are not required to complete and file a Schedule C.</w:t>
      </w:r>
    </w:p>
    <w:p w:rsidRPr="00AE1ECB" w:rsidR="008D4C81" w:rsidP="0063377C" w:rsidRDefault="00EC5F92" w14:paraId="244C8017"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Bold"/>
          <w:b/>
          <w:bCs/>
          <w:sz w:val="18"/>
          <w:szCs w:val="18"/>
        </w:rPr>
        <w:t xml:space="preserve">Lines A, B, C, and D. </w:t>
      </w:r>
      <w:r w:rsidRPr="00AE1ECB" w:rsidR="008D4C81">
        <w:rPr>
          <w:rFonts w:ascii="Helvetica" w:hAnsi="Helvetica" w:cs="Helvetica"/>
          <w:sz w:val="18"/>
          <w:szCs w:val="18"/>
        </w:rPr>
        <w:t>This information must be the same as reported in Part II of the Form 5500 to which this Schedule C is attached.</w:t>
      </w:r>
    </w:p>
    <w:p w:rsidRPr="00AE1ECB" w:rsidR="008D4C81" w:rsidP="0063377C" w:rsidRDefault="008D4C81" w14:paraId="244C8018"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
          <w:sz w:val="18"/>
          <w:szCs w:val="18"/>
        </w:rPr>
        <w:tab/>
        <w:t xml:space="preserve">Do not use a social security number in line D in lieu of an EIN. The Schedule C and its attachments are open to public inspection, and the contents are public information subject to publication on the Internet. Because of privacy concerns, the inclusion of a social security number </w:t>
      </w:r>
      <w:r w:rsidRPr="00AE1ECB" w:rsidR="00FF3A2C">
        <w:rPr>
          <w:rFonts w:ascii="Helvetica" w:hAnsi="Helvetica" w:cs="Helvetica"/>
          <w:sz w:val="18"/>
          <w:szCs w:val="18"/>
        </w:rPr>
        <w:t>or any portion thereof</w:t>
      </w:r>
      <w:r w:rsidRPr="00AE1ECB" w:rsidR="00956F89">
        <w:rPr>
          <w:rFonts w:ascii="Helvetica" w:hAnsi="Helvetica" w:cs="Helvetica"/>
          <w:sz w:val="18"/>
          <w:szCs w:val="18"/>
        </w:rPr>
        <w:t xml:space="preserve"> </w:t>
      </w:r>
      <w:r w:rsidRPr="00AE1ECB">
        <w:rPr>
          <w:rFonts w:ascii="Helvetica" w:hAnsi="Helvetica" w:cs="Helvetica"/>
          <w:sz w:val="18"/>
          <w:szCs w:val="18"/>
        </w:rPr>
        <w:t xml:space="preserve">on this Schedule C or any of its attachments may result in the rejection of the filing. </w:t>
      </w:r>
    </w:p>
    <w:p w:rsidRPr="00AE1ECB" w:rsidR="008D4C81" w:rsidP="0063377C" w:rsidRDefault="008D4C81" w14:paraId="244C8019"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
          <w:sz w:val="18"/>
          <w:szCs w:val="18"/>
        </w:rPr>
        <w:tab/>
        <w:t xml:space="preserve">You can apply for an EIN from the IRS online, by fax, or by mail depending on how soon you need to use the EIN. For more information, see </w:t>
      </w:r>
      <w:r w:rsidRPr="00AE1ECB">
        <w:rPr>
          <w:rFonts w:ascii="Helvetica" w:hAnsi="Helvetica" w:cs="Helvetica-Oblique"/>
          <w:i/>
          <w:iCs/>
          <w:sz w:val="18"/>
          <w:szCs w:val="18"/>
        </w:rPr>
        <w:t xml:space="preserve">Section 3: Electronic Filing Requirement </w:t>
      </w:r>
      <w:r w:rsidRPr="00AE1ECB">
        <w:rPr>
          <w:rFonts w:ascii="Helvetica" w:hAnsi="Helvetica" w:cs="Helvetica"/>
          <w:sz w:val="18"/>
          <w:szCs w:val="18"/>
        </w:rPr>
        <w:t xml:space="preserve">under </w:t>
      </w:r>
      <w:r w:rsidRPr="00AE1ECB">
        <w:rPr>
          <w:rFonts w:ascii="Helvetica" w:hAnsi="Helvetica" w:cs="Helvetica-Oblique"/>
          <w:i/>
          <w:iCs/>
          <w:sz w:val="18"/>
          <w:szCs w:val="18"/>
        </w:rPr>
        <w:t>General Instructions to Form 5500</w:t>
      </w:r>
      <w:r w:rsidRPr="00AE1ECB">
        <w:rPr>
          <w:rFonts w:ascii="Helvetica" w:hAnsi="Helvetica" w:cs="Helvetica"/>
          <w:sz w:val="18"/>
          <w:szCs w:val="18"/>
        </w:rPr>
        <w:t>. The EBSA does not issue EINs.</w:t>
      </w:r>
    </w:p>
    <w:p w:rsidRPr="00AE1ECB" w:rsidR="008D4C81" w:rsidP="0063377C" w:rsidRDefault="008D4C81" w14:paraId="244C801A"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
          <w:sz w:val="18"/>
          <w:szCs w:val="18"/>
        </w:rPr>
        <w:tab/>
        <w:t>Do not list the PBGC or the IRS on Schedule C as service providers.</w:t>
      </w:r>
    </w:p>
    <w:p w:rsidRPr="00AE1ECB" w:rsidR="008D4C81" w:rsidP="0063377C" w:rsidRDefault="008D4C81" w14:paraId="244C801B"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
          <w:sz w:val="18"/>
          <w:szCs w:val="18"/>
        </w:rPr>
        <w:tab/>
        <w:t xml:space="preserve">Either the cash or accrual basis may be used for the recognition of transactions reported on the Schedule C </w:t>
      </w:r>
      <w:proofErr w:type="gramStart"/>
      <w:r w:rsidRPr="00AE1ECB">
        <w:rPr>
          <w:rFonts w:ascii="Helvetica" w:hAnsi="Helvetica" w:cs="Helvetica"/>
          <w:sz w:val="18"/>
          <w:szCs w:val="18"/>
        </w:rPr>
        <w:t>as long as</w:t>
      </w:r>
      <w:proofErr w:type="gramEnd"/>
      <w:r w:rsidRPr="00AE1ECB">
        <w:rPr>
          <w:rFonts w:ascii="Helvetica" w:hAnsi="Helvetica" w:cs="Helvetica"/>
          <w:sz w:val="18"/>
          <w:szCs w:val="18"/>
        </w:rPr>
        <w:t xml:space="preserve"> you use one method consistently.</w:t>
      </w:r>
    </w:p>
    <w:p w:rsidRPr="00AE1ECB" w:rsidR="008D4C81" w:rsidP="0063377C" w:rsidRDefault="008D4C81" w14:paraId="244C801C"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
          <w:sz w:val="18"/>
          <w:szCs w:val="18"/>
        </w:rPr>
        <w:tab/>
        <w:t xml:space="preserve">If service provider compensation is reported on a Schedule C filed as a part of a Form 5500 filed for a MTIA or a </w:t>
      </w:r>
      <w:r w:rsidR="00DB797E">
        <w:rPr>
          <w:rFonts w:ascii="Helvetica" w:hAnsi="Helvetica" w:cs="Helvetica"/>
          <w:sz w:val="18"/>
          <w:szCs w:val="18"/>
        </w:rPr>
        <w:t xml:space="preserve">           </w:t>
      </w:r>
      <w:r w:rsidRPr="00AE1ECB">
        <w:rPr>
          <w:rFonts w:ascii="Helvetica" w:hAnsi="Helvetica" w:cs="Helvetica"/>
          <w:sz w:val="18"/>
          <w:szCs w:val="18"/>
        </w:rPr>
        <w:t>103-12 IE, do not report the same compensation again on the Schedule C filed for the plans that participate in the MTIA or 103-12 IE.</w:t>
      </w:r>
    </w:p>
    <w:p w:rsidRPr="00AE1ECB" w:rsidR="008D4C81" w:rsidP="0063377C" w:rsidRDefault="008D4C81" w14:paraId="244C801D"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Helvetica"/>
          <w:b/>
          <w:sz w:val="22"/>
          <w:szCs w:val="22"/>
        </w:rPr>
      </w:pPr>
      <w:r w:rsidRPr="00AE1ECB">
        <w:rPr>
          <w:rFonts w:ascii="Helvetica" w:hAnsi="Helvetica" w:cs="Helvetica"/>
          <w:b/>
          <w:sz w:val="22"/>
          <w:szCs w:val="22"/>
        </w:rPr>
        <w:t>Specific Instructions</w:t>
      </w:r>
    </w:p>
    <w:p w:rsidRPr="00AE1ECB" w:rsidR="008D4C81" w:rsidP="0063377C" w:rsidRDefault="00ED5BCE" w14:paraId="244C801E"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Helvetica-Bold"/>
          <w:b/>
          <w:bCs/>
          <w:sz w:val="20"/>
          <w:szCs w:val="20"/>
        </w:rPr>
      </w:pPr>
      <w:r w:rsidRPr="00AE1ECB">
        <w:rPr>
          <w:rFonts w:ascii="Helvetica" w:hAnsi="Helvetica" w:cs="Helvetica-Bold"/>
          <w:b/>
          <w:bCs/>
          <w:sz w:val="20"/>
          <w:szCs w:val="20"/>
        </w:rPr>
        <w:t xml:space="preserve">Part I </w:t>
      </w:r>
      <w:r w:rsidRPr="00AE1ECB" w:rsidR="00E278EA">
        <w:rPr>
          <w:rFonts w:ascii="Helvetica" w:hAnsi="Helvetica" w:cs="NCLAH N+ Helvetica"/>
          <w:b/>
          <w:bCs/>
          <w:sz w:val="22"/>
          <w:szCs w:val="22"/>
        </w:rPr>
        <w:t xml:space="preserve">– </w:t>
      </w:r>
      <w:r w:rsidRPr="00AE1ECB" w:rsidR="008D4C81">
        <w:rPr>
          <w:rFonts w:ascii="Helvetica" w:hAnsi="Helvetica" w:cs="Helvetica-Bold"/>
          <w:b/>
          <w:bCs/>
          <w:sz w:val="20"/>
          <w:szCs w:val="20"/>
        </w:rPr>
        <w:t xml:space="preserve">Service Provider Information </w:t>
      </w:r>
    </w:p>
    <w:p w:rsidRPr="00AE1ECB" w:rsidR="008D4C81" w:rsidP="0063377C" w:rsidRDefault="008D4C81" w14:paraId="244C801F"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Helvetica"/>
          <w:sz w:val="18"/>
          <w:szCs w:val="18"/>
        </w:rPr>
      </w:pPr>
      <w:r w:rsidRPr="00AE1ECB">
        <w:rPr>
          <w:rFonts w:ascii="Helvetica" w:hAnsi="Helvetica" w:cs="Helvetica"/>
          <w:sz w:val="18"/>
          <w:szCs w:val="18"/>
        </w:rPr>
        <w:t>You must enter the information required for each person who rendered services to or had transactions with the plan and who received $5,000 or more in total direct or indirect compensation in connection with services rendered to the plan or the person’s position with the plan during the plan year.</w:t>
      </w:r>
    </w:p>
    <w:p w:rsidRPr="00AE1ECB" w:rsidR="008D4C81" w:rsidP="0063377C" w:rsidRDefault="008D4C81" w14:paraId="244C8020"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Helvetica"/>
          <w:sz w:val="18"/>
          <w:szCs w:val="18"/>
        </w:rPr>
      </w:pPr>
      <w:r w:rsidRPr="00AE1ECB">
        <w:rPr>
          <w:rFonts w:ascii="Helvetica" w:hAnsi="Helvetica" w:cs="Helvetica-BoldOblique"/>
          <w:b/>
          <w:bCs/>
          <w:i/>
          <w:iCs/>
          <w:sz w:val="18"/>
          <w:szCs w:val="18"/>
        </w:rPr>
        <w:tab/>
        <w:t>Example</w:t>
      </w:r>
      <w:r w:rsidRPr="00AE1ECB" w:rsidR="00CC21E7">
        <w:rPr>
          <w:rFonts w:ascii="Helvetica" w:hAnsi="Helvetica" w:cs="Helvetica-BoldOblique"/>
          <w:b/>
          <w:bCs/>
          <w:i/>
          <w:iCs/>
          <w:sz w:val="18"/>
          <w:szCs w:val="18"/>
        </w:rPr>
        <w:t xml:space="preserve">. </w:t>
      </w:r>
      <w:r w:rsidRPr="00AE1ECB">
        <w:rPr>
          <w:rFonts w:ascii="Helvetica" w:hAnsi="Helvetica" w:cs="Helvetica"/>
          <w:sz w:val="18"/>
          <w:szCs w:val="18"/>
        </w:rPr>
        <w:t>A plan had service providers, A, B, C, and D, who received $12,000, $6,000, $4,500, and $430, respectively, in direct and indirect compensation from the plan. Service providers A and B must be identified separately by name, EIN, etc. As service providers C and D each received less than $5,000, they do not need to be reported on the Schedule C.</w:t>
      </w:r>
    </w:p>
    <w:p w:rsidRPr="00AE1ECB" w:rsidR="008D4C81" w:rsidP="0063377C" w:rsidRDefault="008D4C81" w14:paraId="244C8021"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
          <w:sz w:val="18"/>
          <w:szCs w:val="18"/>
        </w:rPr>
        <w:tab/>
        <w:t xml:space="preserve">For Schedule C purposes, reportable compensation includes money and any other thing of value (for example, gifts, awards, trips) received by a person, directly or indirectly, from the plan (including fees charged as a percentage of assets and deducted from investment returns) in connection with services rendered to the plan, or the person’s position with the plan. The term “person” for this purpose includes individuals, </w:t>
      </w:r>
      <w:proofErr w:type="gramStart"/>
      <w:r w:rsidRPr="00AE1ECB">
        <w:rPr>
          <w:rFonts w:ascii="Helvetica" w:hAnsi="Helvetica" w:cs="Helvetica"/>
          <w:sz w:val="18"/>
          <w:szCs w:val="18"/>
        </w:rPr>
        <w:t>trades</w:t>
      </w:r>
      <w:proofErr w:type="gramEnd"/>
      <w:r w:rsidRPr="00AE1ECB">
        <w:rPr>
          <w:rFonts w:ascii="Helvetica" w:hAnsi="Helvetica" w:cs="Helvetica"/>
          <w:sz w:val="18"/>
          <w:szCs w:val="18"/>
        </w:rPr>
        <w:t xml:space="preserve"> and businesses (whether incorporated or unincorporated). See ERISA section 3(9).</w:t>
      </w:r>
    </w:p>
    <w:p w:rsidRPr="00AE1ECB" w:rsidR="008D4C81" w:rsidP="0063377C" w:rsidRDefault="00ED5BCE" w14:paraId="244C8022"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BoldOblique"/>
          <w:b/>
          <w:bCs/>
          <w:i/>
          <w:iCs/>
          <w:sz w:val="18"/>
          <w:szCs w:val="18"/>
        </w:rPr>
        <w:tab/>
        <w:t>Direct Compensation:</w:t>
      </w:r>
      <w:r w:rsidRPr="00AE1ECB" w:rsidR="008D4C81">
        <w:rPr>
          <w:rFonts w:ascii="Helvetica" w:hAnsi="Helvetica" w:cs="Helvetica-BoldOblique"/>
          <w:b/>
          <w:bCs/>
          <w:i/>
          <w:iCs/>
          <w:sz w:val="18"/>
          <w:szCs w:val="18"/>
        </w:rPr>
        <w:t xml:space="preserve"> </w:t>
      </w:r>
      <w:r w:rsidRPr="00AE1ECB" w:rsidR="008D4C81">
        <w:rPr>
          <w:rFonts w:ascii="Helvetica" w:hAnsi="Helvetica" w:cs="Helvetica"/>
          <w:sz w:val="18"/>
          <w:szCs w:val="18"/>
        </w:rPr>
        <w:t>Payments made directly by the plan for services rendered to the plan or because of a person’s position with the plan are reportable as direct compensation. Direct payments by the plan would include, for example, direct payments by the plan out of a plan account, charges to plan forfeiture accounts and fee recapture accounts, charges to a plan’s trust account before allocations are made to individual participant accounts, and direct charges to plan participant individual accounts. Payments made by the plan sponsor, which are not reimbursed by the plan, are not subject to Schedule C reporting requirements even if the sponsor is paying for services rendered to the plan.</w:t>
      </w:r>
    </w:p>
    <w:p w:rsidRPr="00AE1ECB" w:rsidR="008D4C81" w:rsidP="0063377C" w:rsidRDefault="008D4C81" w14:paraId="244C8023"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BoldOblique"/>
          <w:b/>
          <w:bCs/>
          <w:i/>
          <w:iCs/>
          <w:sz w:val="18"/>
          <w:szCs w:val="18"/>
        </w:rPr>
        <w:tab/>
        <w:t xml:space="preserve">Indirect Compensation: </w:t>
      </w:r>
      <w:r w:rsidRPr="00AE1ECB">
        <w:rPr>
          <w:rFonts w:ascii="Helvetica" w:hAnsi="Helvetica" w:cs="Helvetica"/>
          <w:sz w:val="18"/>
          <w:szCs w:val="18"/>
        </w:rPr>
        <w:t xml:space="preserve">Compensation received from sources other than directly from the plan or plan sponsor is reportable on Schedule C as indirect compensation from the </w:t>
      </w:r>
      <w:r w:rsidRPr="00AE1ECB">
        <w:rPr>
          <w:rFonts w:ascii="Helvetica" w:hAnsi="Helvetica" w:cs="Helvetica"/>
          <w:sz w:val="18"/>
          <w:szCs w:val="18"/>
        </w:rPr>
        <w:lastRenderedPageBreak/>
        <w:t>plan if the compensation was received in connection with services rendered to the plan during the plan year or the person’s position with the plan. For this purpose, compensation is considered to have been received in connection with services rendered to the plan or the person’s position with the plan if the person’s eligibility for a payment is based, in whole or in part, on services that were rendered to the plan or on a transaction or series of transactions with the plan. Indirect compensation would not include compensation that would have been received had the service not been rendered or the transaction had not taken place and that cannot be reasonably allocated to the services performed or transaction(s) with the plan.</w:t>
      </w:r>
    </w:p>
    <w:p w:rsidRPr="00AE1ECB" w:rsidR="008D4C81" w:rsidP="0063377C" w:rsidRDefault="008D4C81" w14:paraId="244C8024"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
          <w:sz w:val="18"/>
          <w:szCs w:val="18"/>
        </w:rPr>
        <w:tab/>
        <w:t xml:space="preserve">Persons that provide investment management, recordkeeping, claims processing, participant communication, brokerage, and other services to the plan as part of an investment contract or transaction </w:t>
      </w:r>
      <w:proofErr w:type="gramStart"/>
      <w:r w:rsidRPr="00AE1ECB">
        <w:rPr>
          <w:rFonts w:ascii="Helvetica" w:hAnsi="Helvetica" w:cs="Helvetica"/>
          <w:sz w:val="18"/>
          <w:szCs w:val="18"/>
        </w:rPr>
        <w:t>are considered to be</w:t>
      </w:r>
      <w:proofErr w:type="gramEnd"/>
      <w:r w:rsidRPr="00AE1ECB">
        <w:rPr>
          <w:rFonts w:ascii="Helvetica" w:hAnsi="Helvetica" w:cs="Helvetica"/>
          <w:sz w:val="18"/>
          <w:szCs w:val="18"/>
        </w:rPr>
        <w:t xml:space="preserve"> providing services to the plan for purposes of Schedule C reporting and would be required to be identified in Part I if they received $5,000 or more in reportable compensation for providing those services.</w:t>
      </w:r>
    </w:p>
    <w:p w:rsidRPr="00AE1ECB" w:rsidR="008D4C81" w:rsidP="0063377C" w:rsidRDefault="001320E7" w14:paraId="244C8025"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Helvetica"/>
          <w:sz w:val="18"/>
          <w:szCs w:val="18"/>
        </w:rPr>
      </w:pPr>
      <w:r w:rsidRPr="00AE1ECB">
        <w:rPr>
          <w:noProof/>
        </w:rPr>
        <w:drawing>
          <wp:anchor distT="0" distB="0" distL="114300" distR="114300" simplePos="0" relativeHeight="251641344" behindDoc="0" locked="1" layoutInCell="1" allowOverlap="1" wp14:editId="244C8C44" wp14:anchorId="244C8C43">
            <wp:simplePos x="0" y="0"/>
            <wp:positionH relativeFrom="column">
              <wp:posOffset>3562350</wp:posOffset>
            </wp:positionH>
            <wp:positionV relativeFrom="paragraph">
              <wp:posOffset>928370</wp:posOffset>
            </wp:positionV>
            <wp:extent cx="178435" cy="184785"/>
            <wp:effectExtent l="0" t="0" r="0" b="0"/>
            <wp:wrapSquare wrapText="bothSides"/>
            <wp:docPr id="63" name="Picture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6"/>
                    <pic:cNvPicPr>
                      <a:picLocks noChangeAspect="1" noChangeArrowheads="1"/>
                    </pic:cNvPicPr>
                  </pic:nvPicPr>
                  <pic:blipFill>
                    <a:blip r:embed="rId25" cstate="print">
                      <a:extLst>
                        <a:ext uri="{28A0092B-C50C-407E-A947-70E740481C1C}">
                          <a14:useLocalDpi xmlns:a14="http://schemas.microsoft.com/office/drawing/2010/main" val="0"/>
                        </a:ext>
                      </a:extLst>
                    </a:blip>
                    <a:srcRect/>
                    <a:stretch>
                      <a:fillRect/>
                    </a:stretch>
                  </pic:blipFill>
                  <pic:spPr bwMode="auto">
                    <a:xfrm>
                      <a:off x="0" y="0"/>
                      <a:ext cx="178435" cy="184785"/>
                    </a:xfrm>
                    <a:prstGeom prst="rect">
                      <a:avLst/>
                    </a:prstGeom>
                    <a:noFill/>
                  </pic:spPr>
                </pic:pic>
              </a:graphicData>
            </a:graphic>
            <wp14:sizeRelH relativeFrom="page">
              <wp14:pctWidth>0</wp14:pctWidth>
            </wp14:sizeRelH>
            <wp14:sizeRelV relativeFrom="page">
              <wp14:pctHeight>0</wp14:pctHeight>
            </wp14:sizeRelV>
          </wp:anchor>
        </w:drawing>
      </w:r>
      <w:r w:rsidRPr="00AE1ECB" w:rsidR="008D4C81">
        <w:rPr>
          <w:rFonts w:ascii="Helvetica" w:hAnsi="Helvetica" w:cs="Helvetica"/>
          <w:sz w:val="18"/>
          <w:szCs w:val="18"/>
        </w:rPr>
        <w:tab/>
        <w:t>Examples of reportable indirect compensation include fees and expense reimbursement payments received by a person from mutual funds, bank commingled trusts, insurance company pooled separate accounts, and other separately managed accounts and pooled investment funds in which the plan invests that are charged against the fund or account and reflected in the value of the plan’s investment (such as management fees paid by a mutual fund to its investment adviser, sub-transfer agency fees, shareholder servicing fees, account maintenance fees, and 12b-1 distribution fees). The investment of plan assets and payment of premiums for insurance contracts, however, are not in and of themselves payments for services rendered to the plan for purposes of Schedule C reporting and the investment and payment of premiums themselves are not reportable compensation for purposes of Part I of the Schedule C.</w:t>
      </w:r>
    </w:p>
    <w:p w:rsidRPr="00AE1ECB" w:rsidR="008D4C81" w:rsidP="0063377C" w:rsidRDefault="008D4C81" w14:paraId="244C8026"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
          <w:sz w:val="18"/>
          <w:szCs w:val="18"/>
        </w:rPr>
        <w:tab/>
        <w:t>In the case of charges against an investment fund, reportable “indirect compensation” includes, for example, the fund’s investment adviser asset-based investment management fee from the fund, brokerage commissions and fees charged in connection with purchases and sales of interests in the fund, fees related to purchases and sales of interests in the fund (including 12b-1 fees), fees for providing services to plan investors or plan participants such as communication and other shareholder services, and fees relating to the administration of the employee benefit plan such as recordkeeping services, Form 5500 return/report filing and other compliance services. Amounts charged against the fund for other ordinary operating expenses, such as attorneys’ fees, accountants’ fees, printers fees, are not reportable indirect compensation for Schedule C purposes. Also, brokerage costs associated with a broker-dealer effecting securities transactions within the portfolio of a mutual fund or for the portfolio of an investment fund that holds “plan assets” for ERISA purposes should be treated for Schedule C purposes as an operating expense of the investment fund, not reportable indirect compensation paid to a plan service provider or in connection with a transaction with the plan.</w:t>
      </w:r>
    </w:p>
    <w:p w:rsidRPr="00AE1ECB" w:rsidR="008D4C81" w:rsidP="0063377C" w:rsidRDefault="008D4C81" w14:paraId="244C8027"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
          <w:sz w:val="18"/>
          <w:szCs w:val="18"/>
        </w:rPr>
        <w:tab/>
        <w:t xml:space="preserve">Other examples of reportable indirect compensation are finder’s fees, float revenue, brokerage commissions (regardless of whether the broker is granted discretion), research or other products or services, other than execution, received from a broker-dealer or other third party in connection with securities transactions (soft dollars), and other </w:t>
      </w:r>
      <w:proofErr w:type="gramStart"/>
      <w:r w:rsidRPr="00AE1ECB">
        <w:rPr>
          <w:rFonts w:ascii="Helvetica" w:hAnsi="Helvetica" w:cs="Helvetica"/>
          <w:sz w:val="18"/>
          <w:szCs w:val="18"/>
        </w:rPr>
        <w:t>transaction based</w:t>
      </w:r>
      <w:proofErr w:type="gramEnd"/>
      <w:r w:rsidRPr="00AE1ECB">
        <w:rPr>
          <w:rFonts w:ascii="Helvetica" w:hAnsi="Helvetica" w:cs="Helvetica"/>
          <w:sz w:val="18"/>
          <w:szCs w:val="18"/>
        </w:rPr>
        <w:t xml:space="preserve"> fees received in connection with transactions or </w:t>
      </w:r>
      <w:r w:rsidRPr="00AE1ECB">
        <w:rPr>
          <w:rFonts w:ascii="Helvetica" w:hAnsi="Helvetica" w:cs="Helvetica"/>
          <w:sz w:val="18"/>
          <w:szCs w:val="18"/>
        </w:rPr>
        <w:t>services involving the plan whether or not they are capitalized as investment costs.</w:t>
      </w:r>
    </w:p>
    <w:p w:rsidRPr="00AE1ECB" w:rsidR="008D4C81" w:rsidP="0063377C" w:rsidRDefault="008D4C81" w14:paraId="244C8028"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
          <w:sz w:val="18"/>
          <w:szCs w:val="18"/>
        </w:rPr>
        <w:tab/>
        <w:t xml:space="preserve">For more information, see FAQs about the Schedule C, available on the EBSA website at </w:t>
      </w:r>
      <w:hyperlink w:history="1" r:id="rId60">
        <w:r w:rsidRPr="00AE1ECB">
          <w:rPr>
            <w:rStyle w:val="Hyperlink"/>
            <w:rFonts w:ascii="Helvetica" w:hAnsi="Helvetica" w:cs="Helvetica-Oblique"/>
            <w:i/>
            <w:iCs/>
            <w:sz w:val="18"/>
            <w:szCs w:val="18"/>
          </w:rPr>
          <w:t>www.dol.gov/ebsa/faqs</w:t>
        </w:r>
      </w:hyperlink>
      <w:r w:rsidRPr="00AE1ECB">
        <w:rPr>
          <w:rFonts w:ascii="Helvetica" w:hAnsi="Helvetica" w:cs="Helvetica"/>
          <w:sz w:val="18"/>
          <w:szCs w:val="18"/>
        </w:rPr>
        <w:t>.</w:t>
      </w:r>
    </w:p>
    <w:p w:rsidRPr="00AE1ECB" w:rsidR="008D4C81" w:rsidP="0063377C" w:rsidRDefault="008D4C81" w14:paraId="244C8029" w14:textId="77777777">
      <w:pPr>
        <w:tabs>
          <w:tab w:val="clear" w:pos="432"/>
          <w:tab w:val="left" w:pos="270"/>
          <w:tab w:val="right" w:leader="dot" w:pos="4680"/>
        </w:tabs>
        <w:autoSpaceDE w:val="0"/>
        <w:autoSpaceDN w:val="0"/>
        <w:adjustRightInd w:val="0"/>
        <w:spacing w:before="60" w:line="240" w:lineRule="auto"/>
        <w:ind w:right="-14" w:firstLine="0"/>
        <w:rPr>
          <w:rFonts w:ascii="Helvetica" w:hAnsi="Helvetica" w:cs="Helvetica-BoldOblique"/>
          <w:b/>
          <w:bCs/>
          <w:iCs/>
          <w:sz w:val="18"/>
          <w:szCs w:val="18"/>
        </w:rPr>
      </w:pPr>
      <w:r w:rsidRPr="00AE1ECB">
        <w:rPr>
          <w:rFonts w:ascii="Helvetica" w:hAnsi="Helvetica" w:cs="Helvetica-BoldOblique"/>
          <w:b/>
          <w:bCs/>
          <w:iCs/>
          <w:sz w:val="18"/>
          <w:szCs w:val="18"/>
        </w:rPr>
        <w:t>Special rules for non-monetary compensation of insubstantial value, guaranteed benefit insurance policies, bundled service arrangements, and allocating compensation among multiple plans:</w:t>
      </w:r>
    </w:p>
    <w:p w:rsidRPr="00AE1ECB" w:rsidR="008D4C81" w:rsidP="0063377C" w:rsidRDefault="008D4C81" w14:paraId="244C802A"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BoldOblique"/>
          <w:b/>
          <w:bCs/>
          <w:i/>
          <w:iCs/>
          <w:sz w:val="18"/>
          <w:szCs w:val="18"/>
        </w:rPr>
        <w:tab/>
        <w:t>Excluda</w:t>
      </w:r>
      <w:r w:rsidRPr="00AE1ECB" w:rsidR="00ED5BCE">
        <w:rPr>
          <w:rFonts w:ascii="Helvetica" w:hAnsi="Helvetica" w:cs="Helvetica-BoldOblique"/>
          <w:b/>
          <w:bCs/>
          <w:i/>
          <w:iCs/>
          <w:sz w:val="18"/>
          <w:szCs w:val="18"/>
        </w:rPr>
        <w:t>ble Non-Monetary Compensation:</w:t>
      </w:r>
      <w:r w:rsidRPr="00AE1ECB">
        <w:rPr>
          <w:rFonts w:ascii="Helvetica" w:hAnsi="Helvetica" w:cs="Helvetica-BoldOblique"/>
          <w:b/>
          <w:bCs/>
          <w:i/>
          <w:iCs/>
          <w:sz w:val="18"/>
          <w:szCs w:val="18"/>
        </w:rPr>
        <w:t xml:space="preserve"> </w:t>
      </w:r>
      <w:r w:rsidRPr="00AE1ECB">
        <w:rPr>
          <w:rFonts w:ascii="Helvetica" w:hAnsi="Helvetica" w:cs="Helvetica"/>
          <w:sz w:val="18"/>
          <w:szCs w:val="18"/>
        </w:rPr>
        <w:t xml:space="preserve">You may exclude non-monetary compensation of insubstantial value (such as gifts or meals of insubstantial value) that is tax deductible for federal income tax purposes by the person providing the gift or meal and would not be taxable income to the recipient. The gift or gratuity must be valued at less than $50, and the aggregate value of gifts from one source in a calendar year must be less than $100, but gifts with a value of less than $10 do not need to be counted toward the $100 limit. If the $100 aggregate value limit is exceeded, then the value of all the gifts over $10 will be reportable. Gifts received by one person from multiple employees of one entity must be treated as originating from a single source when calculating whether the $100 threshold applies. On the other hand, gifts received from one person by multiple employees of one entity can be treated as separate compensation when calculating the $50 and $100 thresholds. For more information, see FAQs about the Schedule C, available on the EBSA website at </w:t>
      </w:r>
      <w:hyperlink w:history="1" r:id="rId61">
        <w:r w:rsidRPr="00AE1ECB" w:rsidR="00A40D05">
          <w:rPr>
            <w:rStyle w:val="Hyperlink"/>
            <w:rFonts w:ascii="Helvetica" w:hAnsi="Helvetica" w:cs="Helvetica-Oblique"/>
            <w:i/>
            <w:iCs/>
            <w:sz w:val="18"/>
            <w:szCs w:val="18"/>
          </w:rPr>
          <w:t>www.dol.gov/ebsa/faqs</w:t>
        </w:r>
      </w:hyperlink>
      <w:r w:rsidRPr="00AE1ECB">
        <w:rPr>
          <w:rFonts w:ascii="Helvetica" w:hAnsi="Helvetica" w:cs="Helvetica"/>
          <w:sz w:val="18"/>
          <w:szCs w:val="18"/>
        </w:rPr>
        <w:t>.</w:t>
      </w:r>
    </w:p>
    <w:p w:rsidRPr="00AE1ECB" w:rsidR="008D4C81" w:rsidP="0063377C" w:rsidRDefault="008D4C81" w14:paraId="244C802B" w14:textId="77777777">
      <w:pPr>
        <w:widowControl w:val="0"/>
        <w:autoSpaceDE w:val="0"/>
        <w:autoSpaceDN w:val="0"/>
        <w:adjustRightInd w:val="0"/>
        <w:spacing w:before="60" w:line="240" w:lineRule="auto"/>
        <w:ind w:firstLine="0"/>
        <w:rPr>
          <w:rFonts w:ascii="Helvetica" w:hAnsi="Helvetica" w:cs="Helvetica"/>
          <w:i/>
          <w:iCs/>
          <w:color w:val="000000"/>
          <w:sz w:val="18"/>
          <w:szCs w:val="18"/>
        </w:rPr>
      </w:pPr>
      <w:r w:rsidRPr="00AE1ECB">
        <w:rPr>
          <w:rFonts w:ascii="Helvetica" w:hAnsi="Helvetica" w:cs="Helvetica-Bold"/>
          <w:bCs/>
          <w:i/>
          <w:iCs/>
          <w:sz w:val="18"/>
          <w:szCs w:val="18"/>
        </w:rPr>
        <w:t xml:space="preserve">These thresholds are for purposes of Schedule C reporting only. Filers are strongly cautioned that gifts and gratuities of any amount paid to or received by plan </w:t>
      </w:r>
      <w:r w:rsidRPr="00AE1ECB">
        <w:rPr>
          <w:rFonts w:ascii="Helvetica" w:hAnsi="Helvetica" w:cs="Helvetica"/>
          <w:i/>
          <w:iCs/>
          <w:color w:val="000000"/>
          <w:sz w:val="18"/>
          <w:szCs w:val="18"/>
        </w:rPr>
        <w:t>fiduciaries may violate ERISA and give rise to civil liabilities and</w:t>
      </w:r>
      <w:r w:rsidRPr="00AE1ECB">
        <w:rPr>
          <w:rFonts w:ascii="Helvetica" w:hAnsi="Helvetica" w:cs="Helvetica"/>
          <w:i/>
          <w:iCs/>
          <w:color w:val="000000"/>
          <w:w w:val="90"/>
          <w:sz w:val="18"/>
          <w:szCs w:val="18"/>
        </w:rPr>
        <w:t xml:space="preserve"> </w:t>
      </w:r>
      <w:r w:rsidRPr="00AE1ECB">
        <w:rPr>
          <w:rFonts w:ascii="Helvetica" w:hAnsi="Helvetica" w:cs="Helvetica"/>
          <w:i/>
          <w:iCs/>
          <w:color w:val="000000"/>
          <w:sz w:val="18"/>
          <w:szCs w:val="18"/>
        </w:rPr>
        <w:t>criminal penalties.</w:t>
      </w:r>
    </w:p>
    <w:p w:rsidRPr="00AE1ECB" w:rsidR="008D4C81" w:rsidP="0063377C" w:rsidRDefault="008D4C81" w14:paraId="244C802C"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i/>
          <w:iCs/>
          <w:color w:val="000000"/>
          <w:sz w:val="18"/>
          <w:szCs w:val="18"/>
        </w:rPr>
        <w:tab/>
        <w:t>Fully Insured Group Health and Similarly Fully Insured Benefits:</w:t>
      </w:r>
      <w:r w:rsidRPr="00AE1ECB" w:rsidR="00ED5BCE">
        <w:rPr>
          <w:rFonts w:ascii="Helvetica" w:hAnsi="Helvetica" w:cs="Helvetica"/>
          <w:color w:val="000000"/>
          <w:sz w:val="18"/>
          <w:szCs w:val="18"/>
        </w:rPr>
        <w:t xml:space="preserve"> </w:t>
      </w:r>
      <w:r w:rsidRPr="00AE1ECB">
        <w:rPr>
          <w:rFonts w:ascii="Helvetica" w:hAnsi="Helvetica" w:cs="Helvetica"/>
          <w:color w:val="000000"/>
          <w:sz w:val="18"/>
          <w:szCs w:val="18"/>
        </w:rPr>
        <w:t xml:space="preserve">Where benefits under a plan are purchased from and guaranteed by an insurance company, insurance service, or other similar organization, and the contract or policy is reported on a Schedule A, payments of reasonable monetary compensation by the insurer out of its general assets to persons for performing administrative activities necessary for the insurer to fulfill its contractual obligation to provide benefits, where there is no direct or indirect charge to the plan for the administrative services other than the insurance premium, would not be treated as indirect compensation for services provided to the plan for Schedule C reporting purposes. This would include compensation for services such as recordkeeping and claims processing services provided by a third party pursuant to a contract with the insurer to provide those </w:t>
      </w:r>
      <w:proofErr w:type="gramStart"/>
      <w:r w:rsidRPr="00AE1ECB">
        <w:rPr>
          <w:rFonts w:ascii="Helvetica" w:hAnsi="Helvetica" w:cs="Helvetica"/>
          <w:color w:val="000000"/>
          <w:sz w:val="18"/>
          <w:szCs w:val="18"/>
        </w:rPr>
        <w:t>services, but</w:t>
      </w:r>
      <w:proofErr w:type="gramEnd"/>
      <w:r w:rsidRPr="00AE1ECB">
        <w:rPr>
          <w:rFonts w:ascii="Helvetica" w:hAnsi="Helvetica" w:cs="Helvetica"/>
          <w:color w:val="000000"/>
          <w:sz w:val="18"/>
          <w:szCs w:val="18"/>
        </w:rPr>
        <w:t xml:space="preserve"> would not include compensation provided by the insurer incidental to the sale or renewal of a policy, such as finder’s fees, insurance brokerage commissions and fees, or similar fees. Insurance investment contracts are not eligible for this exception.</w:t>
      </w:r>
    </w:p>
    <w:p w:rsidRPr="00AE1ECB" w:rsidR="008D4C81" w:rsidP="0063377C" w:rsidRDefault="00ED5BCE" w14:paraId="244C802D"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Helvetica"/>
          <w:bCs/>
          <w:iCs/>
          <w:color w:val="000000"/>
          <w:sz w:val="18"/>
          <w:szCs w:val="18"/>
        </w:rPr>
      </w:pPr>
      <w:r w:rsidRPr="00AE1ECB">
        <w:rPr>
          <w:rFonts w:ascii="Helvetica" w:hAnsi="Helvetica" w:cs="Helvetica"/>
          <w:b/>
          <w:bCs/>
          <w:i/>
          <w:iCs/>
          <w:color w:val="000000"/>
          <w:sz w:val="18"/>
          <w:szCs w:val="18"/>
        </w:rPr>
        <w:tab/>
        <w:t xml:space="preserve">Bundled Service Arrangements: </w:t>
      </w:r>
      <w:r w:rsidRPr="00AE1ECB" w:rsidR="008D4C81">
        <w:rPr>
          <w:rFonts w:ascii="Helvetica" w:hAnsi="Helvetica" w:cs="Helvetica"/>
          <w:bCs/>
          <w:iCs/>
          <w:color w:val="000000"/>
          <w:sz w:val="18"/>
          <w:szCs w:val="18"/>
        </w:rPr>
        <w:t>For Schedule C</w:t>
      </w:r>
    </w:p>
    <w:p w:rsidRPr="00AE1ECB" w:rsidR="008D4C81" w:rsidP="00CF3D56" w:rsidRDefault="008D4C81" w14:paraId="244C802E" w14:textId="77777777">
      <w:pPr>
        <w:widowControl w:val="0"/>
        <w:autoSpaceDE w:val="0"/>
        <w:autoSpaceDN w:val="0"/>
        <w:adjustRightInd w:val="0"/>
        <w:spacing w:line="240" w:lineRule="auto"/>
        <w:ind w:left="14" w:firstLine="0"/>
        <w:rPr>
          <w:rFonts w:ascii="Helvetica" w:hAnsi="Helvetica" w:cs="Helvetica"/>
          <w:color w:val="000000"/>
          <w:w w:val="90"/>
          <w:sz w:val="18"/>
          <w:szCs w:val="18"/>
        </w:rPr>
      </w:pPr>
      <w:r w:rsidRPr="00AE1ECB">
        <w:rPr>
          <w:rFonts w:ascii="Helvetica" w:hAnsi="Helvetica" w:cs="Helvetica"/>
          <w:color w:val="000000"/>
          <w:sz w:val="18"/>
          <w:szCs w:val="18"/>
        </w:rPr>
        <w:t>reporting purposes, a bundled service arrangement includes any service arrangements where the plan hires one company to provide a range of services either directly from the company, through affiliates or subcontractors, or through a combination, which are priced to the plan as a single package rather than on a service-by-service basis. A bundled service arrangement would also include an investment transaction in which the plan receives a range of services either directly from the investment provider, through affiliates or subcontractors, or through a</w:t>
      </w:r>
      <w:r w:rsidRPr="00AE1ECB">
        <w:rPr>
          <w:rFonts w:ascii="Helvetica" w:hAnsi="Helvetica" w:cs="Helvetica"/>
          <w:color w:val="000000"/>
          <w:w w:val="90"/>
          <w:sz w:val="18"/>
          <w:szCs w:val="18"/>
        </w:rPr>
        <w:t xml:space="preserve"> </w:t>
      </w:r>
      <w:r w:rsidRPr="00AE1ECB">
        <w:rPr>
          <w:rFonts w:ascii="Helvetica" w:hAnsi="Helvetica" w:cs="Helvetica"/>
          <w:color w:val="000000"/>
          <w:sz w:val="18"/>
          <w:szCs w:val="18"/>
        </w:rPr>
        <w:t>combination</w:t>
      </w:r>
      <w:r w:rsidRPr="00AE1ECB">
        <w:rPr>
          <w:rFonts w:ascii="Helvetica" w:hAnsi="Helvetica" w:cs="Helvetica"/>
          <w:color w:val="000000"/>
          <w:w w:val="90"/>
          <w:sz w:val="18"/>
          <w:szCs w:val="18"/>
        </w:rPr>
        <w:t>.</w:t>
      </w:r>
    </w:p>
    <w:p w:rsidRPr="00AE1ECB" w:rsidR="008D4C81" w:rsidP="0063377C" w:rsidRDefault="008D4C81" w14:paraId="244C802F"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color w:val="000000"/>
          <w:sz w:val="18"/>
          <w:szCs w:val="18"/>
        </w:rPr>
        <w:tab/>
        <w:t xml:space="preserve">Direct payments by the plan to the bundled service provider should be reported as direct compensation to the bundled </w:t>
      </w:r>
      <w:r w:rsidRPr="00AE1ECB">
        <w:rPr>
          <w:rFonts w:ascii="Helvetica" w:hAnsi="Helvetica" w:cs="Helvetica"/>
          <w:color w:val="000000"/>
          <w:sz w:val="18"/>
          <w:szCs w:val="18"/>
        </w:rPr>
        <w:lastRenderedPageBreak/>
        <w:t>service provider. Such direct payments by the plan do not need to be allocated among affiliates or subcontractors and do not need to be reported as indirect compensation received by the affiliates or subcontractors unless the amount paid to the affiliate or subcontractor is set on a per transaction basis, e.g., brokerage fees and commissions.</w:t>
      </w:r>
    </w:p>
    <w:p w:rsidRPr="00AE1ECB" w:rsidR="008D4C81" w:rsidP="0063377C" w:rsidRDefault="008D4C81" w14:paraId="244C8030"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color w:val="000000"/>
          <w:sz w:val="18"/>
          <w:szCs w:val="18"/>
        </w:rPr>
        <w:tab/>
        <w:t>Fees charged to the plan’s investment and reflected in the net value of the investment, such as management fees paid by mutual funds to their investment advisers, float revenue, commissions (including “soft dollars”), finder’s fees, 12b-1 distribution fees, account maintenance fees, and shareholder servicing fees, must, subject to the alternative reporting option for “eligible indirect compensation,” described below, be treated as separate reportable compensation by the person receiving the fee for purposes of Schedule C reporting.</w:t>
      </w:r>
    </w:p>
    <w:p w:rsidRPr="00AE1ECB" w:rsidR="008D4C81" w:rsidP="0063377C" w:rsidRDefault="008D4C81" w14:paraId="244C8031"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
          <w:sz w:val="18"/>
          <w:szCs w:val="18"/>
        </w:rPr>
        <w:tab/>
        <w:t>For each person who is a fiduciary to the plan or provides one or more of the following services to the plan  –  contract administrator, consulting, investment advisory (plan or participants), investment management, securities brokerage, or recordkeeping  –  commissions and other transaction based fees, finder’s fees, float revenue, soft dollar and other non-monetary compensation, would also be required to be treated as separate compensation for Schedule C purposes even if those fees were paid from mutual fund management fees or other fees charged to the plan’s investment and reflected in the net value of the investment.</w:t>
      </w:r>
    </w:p>
    <w:p w:rsidRPr="00AE1ECB" w:rsidR="008D4C81" w:rsidP="0063377C" w:rsidRDefault="008D4C81" w14:paraId="244C8032"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
          <w:sz w:val="18"/>
          <w:szCs w:val="18"/>
        </w:rPr>
        <w:tab/>
        <w:t>Other revenue sharing payments among members of a bundled service arrangement do not need to be allocated among affiliates or subcontractors and treated as indirect compensation received by the affiliates or subcontractors in determining whether the affiliate or subcontractor must be separately identified on line 2 of the Schedule C.</w:t>
      </w:r>
    </w:p>
    <w:p w:rsidRPr="00AE1ECB" w:rsidR="008D4C81" w:rsidP="0063377C" w:rsidRDefault="008D4C81" w14:paraId="244C8033"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Helvetica"/>
          <w:i/>
          <w:sz w:val="18"/>
          <w:szCs w:val="18"/>
        </w:rPr>
      </w:pPr>
      <w:r w:rsidRPr="00AE1ECB">
        <w:rPr>
          <w:rFonts w:ascii="Helvetica" w:hAnsi="Helvetica" w:cs="Helvetica"/>
          <w:sz w:val="18"/>
          <w:szCs w:val="18"/>
        </w:rPr>
        <w:tab/>
        <w:t xml:space="preserve">For more information about bundled arrangements for reporting purposes, see FAQs about the </w:t>
      </w:r>
      <w:r w:rsidRPr="00AE1ECB" w:rsidR="001320E7">
        <w:rPr>
          <w:noProof/>
        </w:rPr>
        <mc:AlternateContent>
          <mc:Choice Requires="wps">
            <w:drawing>
              <wp:anchor distT="0" distB="0" distL="114300" distR="114300" simplePos="0" relativeHeight="251662848" behindDoc="1" locked="0" layoutInCell="1" allowOverlap="1" wp14:editId="244C8C46" wp14:anchorId="244C8C45">
                <wp:simplePos x="0" y="0"/>
                <wp:positionH relativeFrom="page">
                  <wp:posOffset>533400</wp:posOffset>
                </wp:positionH>
                <wp:positionV relativeFrom="page">
                  <wp:posOffset>-956310</wp:posOffset>
                </wp:positionV>
                <wp:extent cx="3888740" cy="0"/>
                <wp:effectExtent l="19050" t="15240" r="16510" b="13335"/>
                <wp:wrapNone/>
                <wp:docPr id="62" name="Freeform 28"/>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3888740" cy="0"/>
                        </a:xfrm>
                        <a:custGeom>
                          <a:avLst/>
                          <a:gdLst>
                            <a:gd name="T0" fmla="*/ 0 w 10560"/>
                            <a:gd name="T1" fmla="*/ 10560 w 10560"/>
                          </a:gdLst>
                          <a:ahLst/>
                          <a:cxnLst>
                            <a:cxn ang="0">
                              <a:pos x="T0" y="0"/>
                            </a:cxn>
                            <a:cxn ang="0">
                              <a:pos x="T1" y="0"/>
                            </a:cxn>
                          </a:cxnLst>
                          <a:rect l="0" t="0" r="r" b="b"/>
                          <a:pathLst>
                            <a:path w="10560">
                              <a:moveTo>
                                <a:pt x="0" y="0"/>
                              </a:moveTo>
                              <a:lnTo>
                                <a:pt x="10560" y="0"/>
                              </a:lnTo>
                            </a:path>
                          </a:pathLst>
                        </a:custGeom>
                        <a:noFill/>
                        <a:ln w="25400">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Freeform 28" style="position:absolute;margin-left:42pt;margin-top:-75.3pt;width:306.2pt;height:0;z-index:-25165363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coordsize="10560,0" o:spid="_x0000_s1026" filled="f" strokeweight="2pt" path="m,l10560,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Tc86AIAAFoGAAAOAAAAZHJzL2Uyb0RvYy54bWysVW1r2zAQ/j7YfxD6OEhtp26ahjql5GUM&#10;9lJo9wMUSY7NZJ0nKXG6sf++k2ynTspgjPmDc/Kd7nnuNbd3h0qRvTS2BJ3R5CKmRGoOotTbjH59&#10;Wo+mlFjHtGAKtMzos7T0bv72zW1Tz+QYClBCGoJOtJ01dUYL5+pZFFleyIrZC6ilRmUOpmIOj2Yb&#10;CcMa9F6paBzHk6gBI2oDXFqLX5etks6D/zyX3H3JcysdURlFbi68TXhv/Dua37LZ1rC6KHlHg/0D&#10;i4qVGkGPrpbMMbIz5StXVckNWMjdBYcqgjwvuQwxYDRJfBbNY8FqGWLB5Nj6mCb7/9zyz/sHQ0qR&#10;0cmYEs0qrNHaSOkzTsZTn5+mtjM0e6wfjI/Q1h+Bf7NEw6JgeivvjYGmkEwgq8TbRycX/MHiVbJp&#10;PoFA72znIKTqkJvKO8QkkEOoyPOxIvLgCMePl9Pp9DrFwvFeF7FZf5HvrHsvIThh+4/WtcUUKIVS&#10;iC6eJ7yfVwrr+i4iMWlIEl9N+tIfjZKBUTAYGiLqtvfLih6KH3SHhRLBZHj+HroG60PywAPeaOSV&#10;f7BF/HNbRH2BMNjL511sKMEu3rRdXDPnmQV8FEmD9QiB+i8V7OUTBJ07yzaivGiVHlq194e8Wj1e&#10;8WhY61YIsJ7toCIa1qVSoSRKezLjqzRu02NBlcJrPR9rtpuFMmTP/IiGJ3QRaoZmBnZaBG++11ad&#10;7FipWhnRVUgvtk6XBd9EYQZ/3sQ3q+lqmo7S8WQ1SuPlcnS/XqSjyTq5vlpeLheLZfLLVy5JZ0Up&#10;hNSeXb8PkvTv5q3bTO0kHzfCSRQnwa7D8zrY6JRGyDLG0v+2ye7nqp3PDYhnnDED7YLDhYxCAeYH&#10;JQ0ut4za7ztmJCXqg8Y5vUlSP1QuHNKr6zEezFCzGWqY5ugqo45ij3tx4doNuqtNuS0QKQldr+Ee&#10;Zzsv/RyGJdCy6g64wEIE3bL1G3J4DlYvfwnz3wAAAP//AwBQSwMEFAAGAAgAAAAhAPnIuJXfAAAA&#10;DAEAAA8AAABkcnMvZG93bnJldi54bWxMj0FLw0AQhe+C/2EZwVu7qdRQYzZFSoN4saQWvE6yYxLM&#10;zi7ZTRv/vetB9PjmPd58L9/OZhBnGn1vWcFqmYAgbqzuuVVweisXGxA+IGscLJOCL/KwLa6vcsy0&#10;vXBF52NoRSxhn6GCLgSXSembjgz6pXXE0fuwo8EQ5dhKPeIllptB3iVJKg32HD906GjXUfN5nIyC&#10;gzsd9ljqXYuvU1W9uPdyXz8rdXszPz2CCDSHvzD84Ed0KCJTbSfWXgwKNus4JShYrO6TFERMpA/p&#10;GkT9e5JFLv+PKL4BAAD//wMAUEsBAi0AFAAGAAgAAAAhALaDOJL+AAAA4QEAABMAAAAAAAAAAAAA&#10;AAAAAAAAAFtDb250ZW50X1R5cGVzXS54bWxQSwECLQAUAAYACAAAACEAOP0h/9YAAACUAQAACwAA&#10;AAAAAAAAAAAAAAAvAQAAX3JlbHMvLnJlbHNQSwECLQAUAAYACAAAACEAT/k3POgCAABaBgAADgAA&#10;AAAAAAAAAAAAAAAuAgAAZHJzL2Uyb0RvYy54bWxQSwECLQAUAAYACAAAACEA+ci4ld8AAAAMAQAA&#10;DwAAAAAAAAAAAAAAAABCBQAAZHJzL2Rvd25yZXYueG1sUEsFBgAAAAAEAAQA8wAAAE4GAAAAAA==&#10;" w14:anchorId="4D137001">
                <v:path o:connecttype="custom" o:connectlocs="0,0;3888740,0" o:connectangles="0,0"/>
                <w10:wrap anchorx="page" anchory="page"/>
              </v:shape>
            </w:pict>
          </mc:Fallback>
        </mc:AlternateContent>
      </w:r>
      <w:r w:rsidRPr="00AE1ECB" w:rsidR="001320E7">
        <w:rPr>
          <w:noProof/>
        </w:rPr>
        <mc:AlternateContent>
          <mc:Choice Requires="wps">
            <w:drawing>
              <wp:anchor distT="0" distB="0" distL="114300" distR="114300" simplePos="0" relativeHeight="251663872" behindDoc="1" locked="0" layoutInCell="1" allowOverlap="1" wp14:editId="244C8C48" wp14:anchorId="244C8C47">
                <wp:simplePos x="0" y="0"/>
                <wp:positionH relativeFrom="page">
                  <wp:posOffset>575310</wp:posOffset>
                </wp:positionH>
                <wp:positionV relativeFrom="page">
                  <wp:posOffset>8161655</wp:posOffset>
                </wp:positionV>
                <wp:extent cx="152400" cy="127635"/>
                <wp:effectExtent l="3810" t="8255" r="5715" b="6985"/>
                <wp:wrapNone/>
                <wp:docPr id="61" name="Freeform 29"/>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152400" cy="127635"/>
                        </a:xfrm>
                        <a:custGeom>
                          <a:avLst/>
                          <a:gdLst>
                            <a:gd name="T0" fmla="*/ 0 w 414"/>
                            <a:gd name="T1" fmla="*/ 346 h 347"/>
                            <a:gd name="T2" fmla="*/ 200 w 414"/>
                            <a:gd name="T3" fmla="*/ 0 h 347"/>
                            <a:gd name="T4" fmla="*/ 413 w 414"/>
                            <a:gd name="T5" fmla="*/ 346 h 347"/>
                            <a:gd name="T6" fmla="*/ 0 w 414"/>
                            <a:gd name="T7" fmla="*/ 346 h 347"/>
                            <a:gd name="T8" fmla="*/ 0 w 414"/>
                            <a:gd name="T9" fmla="*/ 346 h 347"/>
                          </a:gdLst>
                          <a:ahLst/>
                          <a:cxnLst>
                            <a:cxn ang="0">
                              <a:pos x="T0" y="T1"/>
                            </a:cxn>
                            <a:cxn ang="0">
                              <a:pos x="T2" y="T3"/>
                            </a:cxn>
                            <a:cxn ang="0">
                              <a:pos x="T4" y="T5"/>
                            </a:cxn>
                            <a:cxn ang="0">
                              <a:pos x="T6" y="T7"/>
                            </a:cxn>
                            <a:cxn ang="0">
                              <a:pos x="T8" y="T9"/>
                            </a:cxn>
                          </a:cxnLst>
                          <a:rect l="0" t="0" r="r" b="b"/>
                          <a:pathLst>
                            <a:path w="414" h="347">
                              <a:moveTo>
                                <a:pt x="0" y="346"/>
                              </a:moveTo>
                              <a:lnTo>
                                <a:pt x="200" y="0"/>
                              </a:lnTo>
                              <a:lnTo>
                                <a:pt x="413" y="346"/>
                              </a:lnTo>
                              <a:lnTo>
                                <a:pt x="0" y="3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Freeform 29" style="position:absolute;margin-left:45.3pt;margin-top:642.65pt;width:12pt;height:10.05pt;z-index:-25165260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coordsize="414,347" o:spid="_x0000_s1026" stroked="f" path="m,346l200,,413,346,,34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JWKdagMAAGAIAAAOAAAAZHJzL2Uyb0RvYy54bWysVl1vmzAUfZ+0/2D5cVLKR0hSUEnVtcs0&#10;qdsqNfsBjjEBDWxmOyHdtP++axsS0ibVNC0PYOPD5d5zro9zdb2rK7RlUpWCpzi48DFinIqs5OsU&#10;f1suRpcYKU14RirBWYqfmMLX87dvrtomYaEoRJUxiSAIV0nbpLjQukk8T9GC1URdiIZxWMyFrImG&#10;qVx7mSQtRK8rL/T9qdcKmTVSUKYUPL1zi3hu4+c5o/prniumUZViyE3bq7TXlbl68yuSrCVpipJ2&#10;aZB/yKImJYeP7kPdEU3QRpYvQtUllUKJXF9QUXsiz0vKbA1QTeA/q+axIA2ztQA5qtnTpP5fWPpl&#10;+yBRmaV4GmDESQ0aLSRjhnEUxoaftlEJwB6bB2kqVM29oN8V4uK2IHzNbqQUbcFIBlkFBu8dvWAm&#10;Cl5Fq/azyCA62WhhqdrlsjYBgQS0s4o87RVhO40oPAwmYeSDbhSWgnA2HU/sF0jSv0w3Sn9kwgYi&#10;23ulnaAZjKwcWVfTEoLkdQXavvOQj1oUBVEn/h4CBOwh42iKCjSOZs9B4QAEDXg60ngA8k/HiQaQ&#10;KBifjjMZgM5mNB2AzuQzG0DOxoGdui//TJx4ADmK40Hn95yTopeB7ninA4wQNIvR18jSCGUkN6KA&#10;sEvXNiQBlFk9AwbmDXjcdcDrYKDXgPt2eR0MDBqw1RoqeR0MNBmw3Ro92N27WiWYznO7kRiB3axc&#10;MzVEG4osETBEbYpNN6IixabhzPNabNlSWIQ+bA6gvCv+sF7xIQ460qZnjQ2y6lf7e2OjQb9Z1CFe&#10;v97fHc7FeomilVDM7HRQEgrYD2xRhovBplSiKrNFWVWmGCXXq9tKoi0BO17YX1fQEayybcCFec19&#10;xj0BV+h4M/5g7fVXHIBDvA/j0WJ6ORtFi2gyimf+5cgP4vfx1I/i6G7x23AaRElRZhnj9yVnvdUH&#10;0d9ZaXfoOJO2Zm9UiyfhxMp1lP1Rkb79nSpSig3PrFsZ8/zQjTUpKzf2jjO2JEPZ/d1x3burc+mV&#10;yJ7AaaVwxxwcyzAohPyJUQtHXIrVjw2RDKPqEwe3joMoAom1nUSTWQgTOVxZDVcIpxAqxRrDTjbD&#10;W+3O0U0jy3UBXwosF1zcgMPnpXFiexS4rLoJHGO2gu7INefkcG5Rhz8G8z8AAAD//wMAUEsDBBQA&#10;BgAIAAAAIQA3ud8k4gAAAAwBAAAPAAAAZHJzL2Rvd25yZXYueG1sTI/NTsMwEITvSLyDtUjcqN2/&#10;qA1xKoQoQlwqSivg5sbbJDReR7Hbhrdne4Lb7sxo9tts0btGnLALtScNw4ECgVR4W1OpYfO+vJuB&#10;CNGQNY0n1PCDARb59VVmUuvP9IandSwFl1BIjYYqxjaVMhQVOhMGvkVib+87ZyKvXSltZ85c7ho5&#10;UiqRztTEFyrT4mOFxWF9dBri/uN5uW3V92rzYpPXwh0+8etJ69ub/uEeRMQ+/oXhgs/okDPTzh/J&#10;BtFomKuEk6yPZtMxiEtiOGFpx8NYTScg80z+fyL/BQAA//8DAFBLAQItABQABgAIAAAAIQC2gziS&#10;/gAAAOEBAAATAAAAAAAAAAAAAAAAAAAAAABbQ29udGVudF9UeXBlc10ueG1sUEsBAi0AFAAGAAgA&#10;AAAhADj9If/WAAAAlAEAAAsAAAAAAAAAAAAAAAAALwEAAF9yZWxzLy5yZWxzUEsBAi0AFAAGAAgA&#10;AAAhABQlYp1qAwAAYAgAAA4AAAAAAAAAAAAAAAAALgIAAGRycy9lMm9Eb2MueG1sUEsBAi0AFAAG&#10;AAgAAAAhADe53yTiAAAADAEAAA8AAAAAAAAAAAAAAAAAxAUAAGRycy9kb3ducmV2LnhtbFBLBQYA&#10;AAAABAAEAPMAAADTBgAAAAA=&#10;" w14:anchorId="061608E7">
                <v:path o:connecttype="custom" o:connectlocs="0,127267;73623,0;152032,127267;0,127267;0,127267" o:connectangles="0,0,0,0,0"/>
                <w10:wrap anchorx="page" anchory="page"/>
              </v:shape>
            </w:pict>
          </mc:Fallback>
        </mc:AlternateContent>
      </w:r>
      <w:r w:rsidRPr="00AE1ECB">
        <w:rPr>
          <w:rFonts w:ascii="Helvetica" w:hAnsi="Helvetica" w:cs="Helvetica"/>
          <w:sz w:val="18"/>
          <w:szCs w:val="18"/>
        </w:rPr>
        <w:t xml:space="preserve">Schedule C, available on the EBSA website at </w:t>
      </w:r>
      <w:r w:rsidRPr="00AE1ECB" w:rsidR="00EC0893">
        <w:rPr>
          <w:rFonts w:ascii="Helvetica" w:hAnsi="Helvetica" w:cs="Helvetica"/>
          <w:i/>
          <w:sz w:val="18"/>
          <w:szCs w:val="18"/>
        </w:rPr>
        <w:t>www.dol.gov/</w:t>
      </w:r>
      <w:r w:rsidRPr="00AE1ECB">
        <w:rPr>
          <w:rFonts w:ascii="Helvetica" w:hAnsi="Helvetica" w:cs="Helvetica"/>
          <w:i/>
          <w:sz w:val="18"/>
          <w:szCs w:val="18"/>
        </w:rPr>
        <w:t>ebsa/faqs.</w:t>
      </w:r>
    </w:p>
    <w:p w:rsidRPr="00AE1ECB" w:rsidR="008D4C81" w:rsidP="0063377C" w:rsidRDefault="008D4C81" w14:paraId="244C8034"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
          <w:sz w:val="18"/>
          <w:szCs w:val="18"/>
        </w:rPr>
        <w:tab/>
      </w:r>
      <w:r w:rsidRPr="00AE1ECB">
        <w:rPr>
          <w:rFonts w:ascii="Helvetica" w:hAnsi="Helvetica" w:cs="Helvetica"/>
          <w:b/>
          <w:i/>
          <w:sz w:val="18"/>
          <w:szCs w:val="18"/>
        </w:rPr>
        <w:t>Allocating Compensation Among Multiple Plans</w:t>
      </w:r>
      <w:r w:rsidRPr="00AE1ECB">
        <w:rPr>
          <w:rFonts w:ascii="Helvetica" w:hAnsi="Helvetica" w:cs="Helvetica"/>
          <w:b/>
          <w:sz w:val="18"/>
          <w:szCs w:val="18"/>
        </w:rPr>
        <w:t>:</w:t>
      </w:r>
      <w:r w:rsidRPr="00AE1ECB">
        <w:rPr>
          <w:rFonts w:ascii="Helvetica" w:hAnsi="Helvetica" w:cs="Helvetica"/>
          <w:sz w:val="18"/>
          <w:szCs w:val="18"/>
        </w:rPr>
        <w:t xml:space="preserve"> Where reportable compensation is received by a person in connection with several plans or DFEs, any reasonable method of allocating the compensation among the plans or DFEs may be used provided that the allocation method is disclosed to the plan administrator. In calculating the $5,000 threshold for purposes of determining whether a person must be identified in Part I, include the amount of compensation received by the person that is attributable to the plan or DFE filing the Form 5500, not the aggregate amount received in connection with all the plans or DFEs.</w:t>
      </w:r>
    </w:p>
    <w:p w:rsidRPr="00AE1ECB" w:rsidR="008D4C81" w:rsidP="0063377C" w:rsidRDefault="008D4C81" w14:paraId="244C8035"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
          <w:sz w:val="18"/>
          <w:szCs w:val="18"/>
        </w:rPr>
        <w:tab/>
      </w:r>
      <w:r w:rsidRPr="00AE1ECB">
        <w:rPr>
          <w:rFonts w:ascii="Helvetica" w:hAnsi="Helvetica" w:cs="Helvetica"/>
          <w:b/>
          <w:i/>
          <w:sz w:val="18"/>
          <w:szCs w:val="18"/>
        </w:rPr>
        <w:t>Affiliates</w:t>
      </w:r>
      <w:r w:rsidRPr="00AE1ECB">
        <w:rPr>
          <w:rFonts w:ascii="Helvetica" w:hAnsi="Helvetica" w:cs="Helvetica"/>
          <w:b/>
          <w:sz w:val="18"/>
          <w:szCs w:val="18"/>
        </w:rPr>
        <w:t xml:space="preserve">: </w:t>
      </w:r>
      <w:r w:rsidRPr="00AE1ECB">
        <w:rPr>
          <w:rFonts w:ascii="Helvetica" w:hAnsi="Helvetica" w:cs="Helvetica"/>
          <w:sz w:val="18"/>
          <w:szCs w:val="18"/>
        </w:rPr>
        <w:t xml:space="preserve"> For purposes of Schedule C reporting, an “affiliate” of a person includes any person, directly or indirectly, through one or more intermediaries, controlling, controlled by, or under common control with the person applying principles consistent with the regulations prescribed under section 414(c) of the Code.</w:t>
      </w:r>
    </w:p>
    <w:p w:rsidR="008D4C81" w:rsidP="0063377C" w:rsidRDefault="008D4C81" w14:paraId="244C8036"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
          <w:b/>
          <w:sz w:val="18"/>
          <w:szCs w:val="18"/>
        </w:rPr>
        <w:t>Line 1</w:t>
      </w:r>
      <w:r w:rsidRPr="00AE1ECB" w:rsidR="00CC21E7">
        <w:rPr>
          <w:rFonts w:ascii="Helvetica" w:hAnsi="Helvetica" w:cs="Helvetica"/>
          <w:b/>
          <w:sz w:val="18"/>
          <w:szCs w:val="18"/>
        </w:rPr>
        <w:t>.</w:t>
      </w:r>
      <w:r w:rsidRPr="00AE1ECB" w:rsidR="00CC21E7">
        <w:rPr>
          <w:rFonts w:ascii="Helvetica" w:hAnsi="Helvetica" w:cs="Helvetica"/>
          <w:sz w:val="18"/>
          <w:szCs w:val="18"/>
        </w:rPr>
        <w:t xml:space="preserve"> </w:t>
      </w:r>
      <w:r w:rsidRPr="00AE1ECB">
        <w:rPr>
          <w:rFonts w:ascii="Helvetica" w:hAnsi="Helvetica" w:cs="Helvetica"/>
          <w:sz w:val="18"/>
          <w:szCs w:val="18"/>
        </w:rPr>
        <w:t>Check “Yes” or “No” on line 1a to indicate whether you are relying on the alternative reporting option for a person or persons who received only “eligible indirect compensation.” If you check “Yes” on line 1a, provide as many entries in line 1b as necessary to identify the person or persons who provided you with the necessary disclosures regarding the eligible indirect compensation. If any indirect compensation is either not of the type described below or if the plan did not receive the written disclosures described below, the indirect compensation is not “eligible indirect compensation” for purposes of Part 1.</w:t>
      </w:r>
    </w:p>
    <w:p w:rsidRPr="00AE1ECB" w:rsidR="00CE24DD" w:rsidP="0063377C" w:rsidRDefault="00CE24DD" w14:paraId="244C8037"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Helvetica"/>
          <w:sz w:val="18"/>
          <w:szCs w:val="18"/>
        </w:rPr>
      </w:pPr>
    </w:p>
    <w:p w:rsidRPr="00AE1ECB" w:rsidR="008D4C81" w:rsidP="0063377C" w:rsidRDefault="008D4C81" w14:paraId="244C8038"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
          <w:sz w:val="18"/>
          <w:szCs w:val="18"/>
        </w:rPr>
        <w:tab/>
      </w:r>
      <w:r w:rsidRPr="00AE1ECB">
        <w:rPr>
          <w:rFonts w:ascii="Helvetica" w:hAnsi="Helvetica" w:cs="Helvetica"/>
          <w:b/>
          <w:i/>
          <w:sz w:val="18"/>
          <w:szCs w:val="18"/>
        </w:rPr>
        <w:t>(1) Eligible Indirect Compensation:</w:t>
      </w:r>
      <w:r w:rsidRPr="00AE1ECB" w:rsidR="00C52B09">
        <w:rPr>
          <w:rFonts w:ascii="Helvetica" w:hAnsi="Helvetica" w:cs="Helvetica"/>
          <w:sz w:val="18"/>
          <w:szCs w:val="18"/>
        </w:rPr>
        <w:t xml:space="preserve"> </w:t>
      </w:r>
      <w:r w:rsidRPr="00AE1ECB">
        <w:rPr>
          <w:rFonts w:ascii="Helvetica" w:hAnsi="Helvetica" w:cs="Helvetica"/>
          <w:sz w:val="18"/>
          <w:szCs w:val="18"/>
        </w:rPr>
        <w:t>The types of indirect compensation that can be treated as eligible indirect compensation are indirect compensation that is fees or expense reimbursement payments charged to investment funds and reflected in the value of the investment or return on investment of the participating plan or its participants</w:t>
      </w:r>
      <w:r w:rsidR="00F06C43">
        <w:rPr>
          <w:rFonts w:ascii="Helvetica" w:hAnsi="Helvetica" w:cs="Helvetica"/>
          <w:sz w:val="18"/>
          <w:szCs w:val="18"/>
        </w:rPr>
        <w:t>,</w:t>
      </w:r>
      <w:r w:rsidRPr="00AE1ECB">
        <w:rPr>
          <w:rFonts w:ascii="Helvetica" w:hAnsi="Helvetica" w:cs="Helvetica"/>
          <w:sz w:val="18"/>
          <w:szCs w:val="18"/>
        </w:rPr>
        <w:t xml:space="preserve"> finder’s fees</w:t>
      </w:r>
      <w:r w:rsidR="00F06C43">
        <w:rPr>
          <w:rFonts w:ascii="Helvetica" w:hAnsi="Helvetica" w:cs="Helvetica"/>
          <w:sz w:val="18"/>
          <w:szCs w:val="18"/>
        </w:rPr>
        <w:t>,</w:t>
      </w:r>
      <w:r w:rsidRPr="00AE1ECB">
        <w:rPr>
          <w:rFonts w:ascii="Helvetica" w:hAnsi="Helvetica" w:cs="Helvetica"/>
          <w:sz w:val="18"/>
          <w:szCs w:val="18"/>
        </w:rPr>
        <w:t xml:space="preserve"> “soft dollar” revenue, float revenue, and/or brokerage commissions or other transaction-based fees for transactions or services involving the plan that were not paid directly by the plan or plan sponsor (whether or not they are capitalized as investment costs).</w:t>
      </w:r>
    </w:p>
    <w:p w:rsidRPr="00AE1ECB" w:rsidR="008D4C81" w:rsidP="0063377C" w:rsidRDefault="008D4C81" w14:paraId="244C8039"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color w:val="000000"/>
          <w:sz w:val="18"/>
          <w:szCs w:val="18"/>
        </w:rPr>
        <w:tab/>
        <w:t>Investment funds or accounts for this purpose would include mutual funds, bank commingled trusts, including common and collective trusts, insurance company pooled separate accounts, and other separately managed accounts and pooled investment vehicles in which the plan invests. Investment funds or accounts would also include separately managed investment accounts that contain assets of individual plans.</w:t>
      </w:r>
    </w:p>
    <w:p w:rsidRPr="00AE1ECB" w:rsidR="008D4C81" w:rsidP="0063377C" w:rsidRDefault="008D4C81" w14:paraId="244C803A"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color w:val="000000"/>
          <w:sz w:val="18"/>
          <w:szCs w:val="18"/>
        </w:rPr>
        <w:tab/>
        <w:t>(</w:t>
      </w:r>
      <w:r w:rsidRPr="00AE1ECB">
        <w:rPr>
          <w:rFonts w:ascii="Helvetica" w:hAnsi="Helvetica" w:cs="Helvetica"/>
          <w:b/>
          <w:i/>
          <w:color w:val="000000"/>
          <w:sz w:val="18"/>
          <w:szCs w:val="18"/>
        </w:rPr>
        <w:t>2) Required Written Disclosures:</w:t>
      </w:r>
      <w:r w:rsidRPr="00AE1ECB">
        <w:rPr>
          <w:rFonts w:ascii="Helvetica" w:hAnsi="Helvetica" w:cs="Helvetica"/>
          <w:color w:val="000000"/>
          <w:sz w:val="18"/>
          <w:szCs w:val="18"/>
        </w:rPr>
        <w:t xml:space="preserve">  For the types of indirect compensation described above to be treated as eligible indirect compensation for purposes of completing line 1, you must have received written materials that disclosed and described (a) the existence of the indirect compensation; (b) the services provided for the indirect compensation or the purpose for payment of the indirect compensation; (c) the amount (or estimate) of the compensation or a description of the formula used to calculate or determine the compensation; and (d) the identity of the party or parties paying and receiving the compensation. The written disclosures for a bundled arrangement must separately disclose and describe each element or indirect compensation that would be required to be separately reported if you were not relying on this alternative reporting option.</w:t>
      </w:r>
    </w:p>
    <w:p w:rsidRPr="00AE1ECB" w:rsidR="008D4C81" w:rsidP="0063377C" w:rsidRDefault="001320E7" w14:paraId="244C803B" w14:textId="77777777">
      <w:pPr>
        <w:widowControl w:val="0"/>
        <w:tabs>
          <w:tab w:val="clear" w:pos="432"/>
          <w:tab w:val="left" w:pos="0"/>
        </w:tabs>
        <w:autoSpaceDE w:val="0"/>
        <w:autoSpaceDN w:val="0"/>
        <w:adjustRightInd w:val="0"/>
        <w:spacing w:before="60" w:line="240" w:lineRule="auto"/>
        <w:ind w:firstLine="0"/>
        <w:rPr>
          <w:rFonts w:ascii="Helvetica" w:hAnsi="Helvetica" w:cs="Helvetica"/>
          <w:i/>
          <w:iCs/>
          <w:color w:val="000000"/>
          <w:sz w:val="18"/>
          <w:szCs w:val="18"/>
        </w:rPr>
      </w:pPr>
      <w:r w:rsidRPr="00AE1ECB">
        <w:rPr>
          <w:noProof/>
        </w:rPr>
        <w:drawing>
          <wp:anchor distT="0" distB="0" distL="114300" distR="114300" simplePos="0" relativeHeight="251642368" behindDoc="0" locked="0" layoutInCell="1" allowOverlap="1" wp14:editId="244C8C4A" wp14:anchorId="244C8C49">
            <wp:simplePos x="0" y="0"/>
            <wp:positionH relativeFrom="column">
              <wp:posOffset>38735</wp:posOffset>
            </wp:positionH>
            <wp:positionV relativeFrom="paragraph">
              <wp:posOffset>74930</wp:posOffset>
            </wp:positionV>
            <wp:extent cx="179705" cy="184785"/>
            <wp:effectExtent l="0" t="0" r="0" b="0"/>
            <wp:wrapSquare wrapText="bothSides"/>
            <wp:docPr id="60" name="Picture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7"/>
                    <pic:cNvPicPr>
                      <a:picLocks noChangeAspect="1" noChangeArrowheads="1"/>
                    </pic:cNvPicPr>
                  </pic:nvPicPr>
                  <pic:blipFill>
                    <a:blip r:embed="rId28" cstate="print">
                      <a:extLst>
                        <a:ext uri="{28A0092B-C50C-407E-A947-70E740481C1C}">
                          <a14:useLocalDpi xmlns:a14="http://schemas.microsoft.com/office/drawing/2010/main" val="0"/>
                        </a:ext>
                      </a:extLst>
                    </a:blip>
                    <a:srcRect/>
                    <a:stretch>
                      <a:fillRect/>
                    </a:stretch>
                  </pic:blipFill>
                  <pic:spPr bwMode="auto">
                    <a:xfrm>
                      <a:off x="0" y="0"/>
                      <a:ext cx="179705" cy="184785"/>
                    </a:xfrm>
                    <a:prstGeom prst="rect">
                      <a:avLst/>
                    </a:prstGeom>
                    <a:noFill/>
                  </pic:spPr>
                </pic:pic>
              </a:graphicData>
            </a:graphic>
            <wp14:sizeRelH relativeFrom="page">
              <wp14:pctWidth>0</wp14:pctWidth>
            </wp14:sizeRelH>
            <wp14:sizeRelV relativeFrom="page">
              <wp14:pctHeight>0</wp14:pctHeight>
            </wp14:sizeRelV>
          </wp:anchor>
        </w:drawing>
      </w:r>
      <w:r w:rsidRPr="00AE1ECB" w:rsidR="008D4C81">
        <w:rPr>
          <w:rFonts w:ascii="Helvetica" w:hAnsi="Helvetica" w:cs="Helvetica"/>
          <w:i/>
          <w:iCs/>
          <w:color w:val="000000"/>
          <w:sz w:val="18"/>
          <w:szCs w:val="18"/>
        </w:rPr>
        <w:t>If any person received eligible indirect compensation and either direct compensation and/or indirect compensation that does not meet the requirements of this line to be eligible indirect compensation, you cannot rely on the alternative reporting option for that person and must complete line 2 for each such person who received $5,000 or more in direct and indirect compensation.</w:t>
      </w:r>
    </w:p>
    <w:p w:rsidRPr="00AE1ECB" w:rsidR="008D4C81" w:rsidP="0063377C" w:rsidRDefault="008D4C81" w14:paraId="244C803C" w14:textId="77777777">
      <w:pPr>
        <w:widowControl w:val="0"/>
        <w:autoSpaceDE w:val="0"/>
        <w:autoSpaceDN w:val="0"/>
        <w:adjustRightInd w:val="0"/>
        <w:spacing w:before="60" w:line="240" w:lineRule="auto"/>
        <w:ind w:firstLine="0"/>
        <w:rPr>
          <w:rFonts w:ascii="Helvetica" w:hAnsi="Helvetica" w:cs="Helvetica"/>
          <w:color w:val="000000"/>
          <w:w w:val="90"/>
          <w:sz w:val="18"/>
          <w:szCs w:val="18"/>
        </w:rPr>
      </w:pPr>
      <w:r w:rsidRPr="00AE1ECB">
        <w:rPr>
          <w:rFonts w:ascii="Helvetica" w:hAnsi="Helvetica" w:cs="Helvetica"/>
          <w:b/>
          <w:bCs/>
          <w:iCs/>
          <w:color w:val="000000"/>
          <w:sz w:val="18"/>
          <w:szCs w:val="18"/>
        </w:rPr>
        <w:t>Line 2</w:t>
      </w:r>
      <w:r w:rsidRPr="00AE1ECB" w:rsidR="00CC21E7">
        <w:rPr>
          <w:rFonts w:ascii="Helvetica" w:hAnsi="Helvetica" w:cs="Helvetica"/>
          <w:b/>
          <w:bCs/>
          <w:iCs/>
          <w:color w:val="000000"/>
          <w:sz w:val="18"/>
          <w:szCs w:val="18"/>
        </w:rPr>
        <w:t>.</w:t>
      </w:r>
      <w:r w:rsidRPr="00AE1ECB" w:rsidR="00CC21E7">
        <w:rPr>
          <w:rFonts w:ascii="Helvetica" w:hAnsi="Helvetica" w:cs="Helvetica"/>
          <w:iCs/>
          <w:color w:val="000000"/>
          <w:sz w:val="18"/>
          <w:szCs w:val="18"/>
        </w:rPr>
        <w:t xml:space="preserve"> </w:t>
      </w:r>
      <w:r w:rsidRPr="00AE1ECB">
        <w:rPr>
          <w:rFonts w:ascii="Helvetica" w:hAnsi="Helvetica" w:cs="Helvetica"/>
          <w:iCs/>
          <w:color w:val="000000"/>
          <w:sz w:val="18"/>
          <w:szCs w:val="18"/>
        </w:rPr>
        <w:t>Except for those persons and eligible</w:t>
      </w:r>
      <w:r w:rsidRPr="00AE1ECB">
        <w:rPr>
          <w:rFonts w:ascii="Helvetica" w:hAnsi="Helvetica" w:cs="Helvetica"/>
          <w:i/>
          <w:iCs/>
          <w:color w:val="000000"/>
          <w:sz w:val="18"/>
          <w:szCs w:val="18"/>
        </w:rPr>
        <w:t xml:space="preserve"> </w:t>
      </w:r>
      <w:r w:rsidRPr="00AE1ECB">
        <w:rPr>
          <w:rFonts w:ascii="Helvetica" w:hAnsi="Helvetica" w:cs="Helvetica"/>
          <w:iCs/>
          <w:color w:val="000000"/>
          <w:sz w:val="18"/>
          <w:szCs w:val="18"/>
        </w:rPr>
        <w:t>indirect</w:t>
      </w:r>
      <w:r w:rsidRPr="00AE1ECB">
        <w:rPr>
          <w:rFonts w:ascii="Helvetica" w:hAnsi="Helvetica" w:cs="Helvetica"/>
          <w:color w:val="000000"/>
          <w:sz w:val="18"/>
          <w:szCs w:val="18"/>
        </w:rPr>
        <w:t xml:space="preserve"> </w:t>
      </w:r>
      <w:r w:rsidRPr="00AE1ECB">
        <w:rPr>
          <w:rFonts w:ascii="Helvetica" w:hAnsi="Helvetica" w:cs="Helvetica"/>
          <w:iCs/>
          <w:color w:val="000000"/>
          <w:sz w:val="18"/>
          <w:szCs w:val="18"/>
        </w:rPr>
        <w:t>compensation for which you answered “Yes” to line 1 above,</w:t>
      </w:r>
      <w:r w:rsidRPr="00AE1ECB">
        <w:rPr>
          <w:rFonts w:ascii="Helvetica" w:hAnsi="Helvetica" w:cs="Helvetica"/>
          <w:color w:val="000000"/>
          <w:sz w:val="18"/>
          <w:szCs w:val="18"/>
        </w:rPr>
        <w:t xml:space="preserve"> complete as many entries as needed to list each person receiving, directly or indirectly, $5,000 or more in total direct and indirect compensation. Start with the most highly compensated and list in descending order of compensation. Enter in element (a) the person’s name and complete elements (a) through (h) as specified below. Use as many entries as necessary to list all persons and information required to be</w:t>
      </w:r>
      <w:r w:rsidRPr="00AE1ECB">
        <w:rPr>
          <w:rFonts w:ascii="Helvetica" w:hAnsi="Helvetica" w:cs="Helvetica"/>
          <w:color w:val="000000"/>
          <w:w w:val="90"/>
          <w:sz w:val="18"/>
          <w:szCs w:val="18"/>
        </w:rPr>
        <w:t xml:space="preserve"> reported.</w:t>
      </w:r>
    </w:p>
    <w:p w:rsidRPr="00AE1ECB" w:rsidR="008D4C81" w:rsidP="0063377C" w:rsidRDefault="008D4C81" w14:paraId="244C803D"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color w:val="000000"/>
          <w:sz w:val="18"/>
          <w:szCs w:val="18"/>
        </w:rPr>
        <w:tab/>
      </w:r>
      <w:r w:rsidRPr="00AE1ECB">
        <w:rPr>
          <w:rFonts w:ascii="Helvetica" w:hAnsi="Helvetica" w:cs="Helvetica"/>
          <w:b/>
          <w:color w:val="000000"/>
          <w:sz w:val="18"/>
          <w:szCs w:val="18"/>
        </w:rPr>
        <w:t>Element (a)</w:t>
      </w:r>
      <w:r w:rsidRPr="00AE1ECB" w:rsidR="00CC21E7">
        <w:rPr>
          <w:rFonts w:ascii="Helvetica" w:hAnsi="Helvetica" w:cs="Helvetica"/>
          <w:b/>
          <w:color w:val="000000"/>
          <w:sz w:val="18"/>
          <w:szCs w:val="18"/>
        </w:rPr>
        <w:t>.</w:t>
      </w:r>
      <w:r w:rsidRPr="00AE1ECB" w:rsidR="00CC21E7">
        <w:rPr>
          <w:rFonts w:ascii="Helvetica" w:hAnsi="Helvetica" w:cs="Helvetica"/>
          <w:color w:val="000000"/>
          <w:sz w:val="18"/>
          <w:szCs w:val="18"/>
        </w:rPr>
        <w:t xml:space="preserve"> </w:t>
      </w:r>
      <w:r w:rsidRPr="00AE1ECB">
        <w:rPr>
          <w:rFonts w:ascii="Helvetica" w:hAnsi="Helvetica" w:cs="Helvetica"/>
          <w:color w:val="000000"/>
          <w:sz w:val="18"/>
          <w:szCs w:val="18"/>
        </w:rPr>
        <w:t xml:space="preserve">Enter the EIN for the person identified in element (a). If the name of an individual is entered in element (a) and the individual does not have an EIN, enter the EIN of the individual’s employer. If the person is self-employed and does not have an EIN, you may enter the person’s address and telephone number. Do not use a social security number in lieu of an EIN. The Schedule C and its attachments are open to public inspection and are subject to publication on the Internet. Because of privacy concerns, the inclusion of a social security number </w:t>
      </w:r>
      <w:r w:rsidRPr="00AE1ECB" w:rsidR="00FF3A2C">
        <w:rPr>
          <w:rFonts w:ascii="Helvetica" w:hAnsi="Helvetica" w:cs="Helvetica"/>
          <w:color w:val="000000"/>
          <w:sz w:val="18"/>
          <w:szCs w:val="18"/>
        </w:rPr>
        <w:t xml:space="preserve">or any portion thereof </w:t>
      </w:r>
      <w:r w:rsidRPr="00AE1ECB">
        <w:rPr>
          <w:rFonts w:ascii="Helvetica" w:hAnsi="Helvetica" w:cs="Helvetica"/>
          <w:color w:val="000000"/>
          <w:sz w:val="18"/>
          <w:szCs w:val="18"/>
        </w:rPr>
        <w:t>on this Schedule C or any of its attachments may result in the rejection of the filing.</w:t>
      </w:r>
    </w:p>
    <w:p w:rsidR="001B10F8" w:rsidP="0063377C" w:rsidRDefault="008D4C81" w14:paraId="2B499B9F" w14:textId="02185938">
      <w:pPr>
        <w:tabs>
          <w:tab w:val="clear" w:pos="432"/>
          <w:tab w:val="left" w:pos="270"/>
          <w:tab w:val="right" w:leader="dot" w:pos="4680"/>
        </w:tabs>
        <w:autoSpaceDE w:val="0"/>
        <w:autoSpaceDN w:val="0"/>
        <w:adjustRightInd w:val="0"/>
        <w:spacing w:before="60" w:line="240" w:lineRule="auto"/>
        <w:ind w:firstLine="0"/>
        <w:rPr>
          <w:rFonts w:ascii="Helvetica" w:hAnsi="Helvetica" w:cs="Helvetica"/>
          <w:color w:val="000000"/>
          <w:w w:val="90"/>
          <w:sz w:val="18"/>
          <w:szCs w:val="18"/>
        </w:rPr>
        <w:sectPr w:rsidR="001B10F8" w:rsidSect="00117C4C">
          <w:headerReference w:type="even" r:id="rId62"/>
          <w:headerReference w:type="default" r:id="rId63"/>
          <w:footerReference w:type="even" r:id="rId64"/>
          <w:footerReference w:type="default" r:id="rId65"/>
          <w:headerReference w:type="first" r:id="rId66"/>
          <w:footerReference w:type="first" r:id="rId67"/>
          <w:endnotePr>
            <w:numFmt w:val="decimal"/>
          </w:endnotePr>
          <w:pgSz w:w="12240" w:h="15840" w:code="1"/>
          <w:pgMar w:top="1008" w:right="634" w:bottom="432" w:left="994" w:header="576" w:footer="432" w:gutter="0"/>
          <w:cols w:space="547" w:num="2"/>
          <w:docGrid w:linePitch="326"/>
        </w:sectPr>
      </w:pPr>
      <w:r w:rsidRPr="00AE1ECB">
        <w:rPr>
          <w:rFonts w:ascii="Helvetica" w:hAnsi="Helvetica" w:cs="Helvetica"/>
          <w:b/>
          <w:bCs/>
          <w:color w:val="000000"/>
          <w:sz w:val="18"/>
          <w:szCs w:val="18"/>
        </w:rPr>
        <w:tab/>
        <w:t>Element (b).</w:t>
      </w:r>
      <w:r w:rsidRPr="00AE1ECB">
        <w:rPr>
          <w:rFonts w:ascii="Helvetica" w:hAnsi="Helvetica" w:cs="Helvetica"/>
          <w:color w:val="000000"/>
          <w:spacing w:val="90"/>
          <w:sz w:val="18"/>
          <w:szCs w:val="18"/>
        </w:rPr>
        <w:t xml:space="preserve"> </w:t>
      </w:r>
      <w:r w:rsidRPr="00AE1ECB">
        <w:rPr>
          <w:rFonts w:ascii="Helvetica" w:hAnsi="Helvetica" w:cs="Helvetica"/>
          <w:color w:val="000000"/>
          <w:sz w:val="18"/>
          <w:szCs w:val="18"/>
        </w:rPr>
        <w:t>Select from the list below all codes that describe</w:t>
      </w:r>
      <w:r w:rsidRPr="00AE1ECB" w:rsidR="00716063">
        <w:rPr>
          <w:rFonts w:ascii="Helvetica" w:hAnsi="Helvetica" w:cs="Helvetica"/>
          <w:color w:val="000000"/>
          <w:sz w:val="18"/>
          <w:szCs w:val="18"/>
        </w:rPr>
        <w:t xml:space="preserve"> both the kind of </w:t>
      </w:r>
      <w:r w:rsidRPr="00AE1ECB">
        <w:rPr>
          <w:rFonts w:ascii="Helvetica" w:hAnsi="Helvetica" w:cs="Helvetica"/>
          <w:color w:val="000000"/>
          <w:sz w:val="18"/>
          <w:szCs w:val="18"/>
        </w:rPr>
        <w:t xml:space="preserve">services provided and </w:t>
      </w:r>
      <w:r w:rsidRPr="00AE1ECB" w:rsidR="00716063">
        <w:rPr>
          <w:rFonts w:ascii="Helvetica" w:hAnsi="Helvetica" w:cs="Helvetica"/>
          <w:color w:val="000000"/>
          <w:sz w:val="18"/>
          <w:szCs w:val="18"/>
        </w:rPr>
        <w:t xml:space="preserve">the type of </w:t>
      </w:r>
      <w:r w:rsidRPr="00AE1ECB">
        <w:rPr>
          <w:rFonts w:ascii="Helvetica" w:hAnsi="Helvetica" w:cs="Helvetica"/>
          <w:color w:val="000000"/>
          <w:sz w:val="18"/>
          <w:szCs w:val="18"/>
        </w:rPr>
        <w:t>compensation received. Enter as many codes as apply:</w:t>
      </w:r>
    </w:p>
    <w:p w:rsidRPr="00AE1ECB" w:rsidR="008D4C81" w:rsidP="001B10F8" w:rsidRDefault="008D4C81" w14:paraId="244C8040" w14:textId="149972E5">
      <w:pPr>
        <w:widowControl w:val="0"/>
        <w:tabs>
          <w:tab w:val="left" w:pos="813"/>
        </w:tabs>
        <w:autoSpaceDE w:val="0"/>
        <w:autoSpaceDN w:val="0"/>
        <w:adjustRightInd w:val="0"/>
        <w:spacing w:before="60" w:line="240" w:lineRule="auto"/>
        <w:ind w:firstLine="0"/>
        <w:rPr>
          <w:rFonts w:ascii="Helvetica" w:hAnsi="Helvetica" w:cs="Helvetica"/>
          <w:b/>
          <w:color w:val="000000"/>
          <w:w w:val="93"/>
          <w:sz w:val="16"/>
          <w:szCs w:val="16"/>
        </w:rPr>
      </w:pPr>
      <w:r w:rsidRPr="00AE1ECB">
        <w:rPr>
          <w:rFonts w:ascii="Helvetica" w:hAnsi="Helvetica" w:cs="Helvetica"/>
          <w:b/>
          <w:color w:val="000000"/>
          <w:sz w:val="16"/>
          <w:szCs w:val="16"/>
        </w:rPr>
        <w:lastRenderedPageBreak/>
        <w:t>Code   Service</w:t>
      </w:r>
      <w:r w:rsidRPr="00AE1ECB" w:rsidR="00716063">
        <w:rPr>
          <w:rFonts w:ascii="Helvetica" w:hAnsi="Helvetica" w:cs="Helvetica"/>
          <w:b/>
          <w:color w:val="000000"/>
          <w:sz w:val="16"/>
          <w:szCs w:val="16"/>
        </w:rPr>
        <w:t>/Compensation</w:t>
      </w:r>
    </w:p>
    <w:p w:rsidRPr="00AE1ECB" w:rsidR="008D4C81" w:rsidP="00CF3D56" w:rsidRDefault="008D4C81" w14:paraId="244C8041" w14:textId="77777777">
      <w:pPr>
        <w:widowControl w:val="0"/>
        <w:tabs>
          <w:tab w:val="left" w:pos="813"/>
        </w:tabs>
        <w:autoSpaceDE w:val="0"/>
        <w:autoSpaceDN w:val="0"/>
        <w:adjustRightInd w:val="0"/>
        <w:spacing w:before="40" w:line="240" w:lineRule="auto"/>
        <w:ind w:firstLine="270"/>
        <w:rPr>
          <w:rFonts w:ascii="Helvetica" w:hAnsi="Helvetica" w:cs="Helvetica"/>
          <w:color w:val="000000"/>
          <w:sz w:val="15"/>
          <w:szCs w:val="15"/>
        </w:rPr>
      </w:pPr>
      <w:r w:rsidRPr="00AE1ECB">
        <w:rPr>
          <w:rFonts w:ascii="Helvetica" w:hAnsi="Helvetica" w:cs="Helvetica"/>
          <w:b/>
          <w:bCs/>
          <w:color w:val="000000"/>
          <w:sz w:val="15"/>
          <w:szCs w:val="15"/>
        </w:rPr>
        <w:t>10</w:t>
      </w:r>
      <w:r w:rsidRPr="00AE1ECB">
        <w:rPr>
          <w:rFonts w:ascii="Helvetica" w:hAnsi="Helvetica" w:cs="Helvetica"/>
          <w:color w:val="000000"/>
          <w:sz w:val="15"/>
          <w:szCs w:val="15"/>
        </w:rPr>
        <w:tab/>
        <w:t>Accounting (including auditing)</w:t>
      </w:r>
    </w:p>
    <w:p w:rsidRPr="00AE1ECB" w:rsidR="008D4C81" w:rsidP="00CF3D56" w:rsidRDefault="008D4C81" w14:paraId="244C8042" w14:textId="77777777">
      <w:pPr>
        <w:widowControl w:val="0"/>
        <w:tabs>
          <w:tab w:val="left" w:pos="813"/>
        </w:tabs>
        <w:autoSpaceDE w:val="0"/>
        <w:autoSpaceDN w:val="0"/>
        <w:adjustRightInd w:val="0"/>
        <w:spacing w:before="40" w:line="240" w:lineRule="auto"/>
        <w:ind w:firstLine="270"/>
        <w:rPr>
          <w:rFonts w:ascii="Helvetica" w:hAnsi="Helvetica" w:cs="Helvetica"/>
          <w:color w:val="000000"/>
          <w:sz w:val="15"/>
          <w:szCs w:val="15"/>
        </w:rPr>
      </w:pPr>
      <w:r w:rsidRPr="00AE1ECB">
        <w:rPr>
          <w:rFonts w:ascii="Helvetica" w:hAnsi="Helvetica" w:cs="Helvetica"/>
          <w:b/>
          <w:bCs/>
          <w:color w:val="000000"/>
          <w:sz w:val="15"/>
          <w:szCs w:val="15"/>
        </w:rPr>
        <w:t>11</w:t>
      </w:r>
      <w:r w:rsidRPr="00AE1ECB">
        <w:rPr>
          <w:rFonts w:ascii="Helvetica" w:hAnsi="Helvetica" w:cs="Helvetica"/>
          <w:color w:val="000000"/>
          <w:sz w:val="15"/>
          <w:szCs w:val="15"/>
        </w:rPr>
        <w:tab/>
        <w:t>Actuarial</w:t>
      </w:r>
    </w:p>
    <w:p w:rsidRPr="00AE1ECB" w:rsidR="008D4C81" w:rsidP="00CF3D56" w:rsidRDefault="008D4C81" w14:paraId="244C8043" w14:textId="77777777">
      <w:pPr>
        <w:widowControl w:val="0"/>
        <w:tabs>
          <w:tab w:val="left" w:pos="813"/>
        </w:tabs>
        <w:autoSpaceDE w:val="0"/>
        <w:autoSpaceDN w:val="0"/>
        <w:adjustRightInd w:val="0"/>
        <w:spacing w:before="40" w:line="240" w:lineRule="auto"/>
        <w:ind w:firstLine="270"/>
        <w:rPr>
          <w:rFonts w:ascii="Helvetica" w:hAnsi="Helvetica" w:cs="Helvetica"/>
          <w:bCs/>
          <w:color w:val="000000"/>
          <w:sz w:val="15"/>
          <w:szCs w:val="15"/>
        </w:rPr>
      </w:pPr>
      <w:r w:rsidRPr="00AE1ECB">
        <w:rPr>
          <w:rFonts w:ascii="Helvetica" w:hAnsi="Helvetica" w:cs="Helvetica"/>
          <w:b/>
          <w:bCs/>
          <w:color w:val="000000"/>
          <w:sz w:val="15"/>
          <w:szCs w:val="15"/>
        </w:rPr>
        <w:t>12</w:t>
      </w:r>
      <w:r w:rsidRPr="00AE1ECB">
        <w:rPr>
          <w:rFonts w:ascii="Helvetica" w:hAnsi="Helvetica" w:cs="Helvetica"/>
          <w:bCs/>
          <w:color w:val="000000"/>
          <w:sz w:val="15"/>
          <w:szCs w:val="15"/>
        </w:rPr>
        <w:tab/>
        <w:t>Claims processing</w:t>
      </w:r>
    </w:p>
    <w:p w:rsidRPr="00AE1ECB" w:rsidR="008D4C81" w:rsidP="00CF3D56" w:rsidRDefault="008D4C81" w14:paraId="244C8044" w14:textId="77777777">
      <w:pPr>
        <w:widowControl w:val="0"/>
        <w:tabs>
          <w:tab w:val="left" w:pos="813"/>
        </w:tabs>
        <w:autoSpaceDE w:val="0"/>
        <w:autoSpaceDN w:val="0"/>
        <w:adjustRightInd w:val="0"/>
        <w:spacing w:before="40" w:line="240" w:lineRule="auto"/>
        <w:ind w:firstLine="270"/>
        <w:rPr>
          <w:rFonts w:ascii="Helvetica" w:hAnsi="Helvetica" w:cs="Helvetica"/>
          <w:bCs/>
          <w:color w:val="000000"/>
          <w:sz w:val="15"/>
          <w:szCs w:val="15"/>
        </w:rPr>
      </w:pPr>
      <w:r w:rsidRPr="00AE1ECB">
        <w:rPr>
          <w:rFonts w:ascii="Helvetica" w:hAnsi="Helvetica" w:cs="Helvetica"/>
          <w:b/>
          <w:bCs/>
          <w:color w:val="000000"/>
          <w:sz w:val="15"/>
          <w:szCs w:val="15"/>
        </w:rPr>
        <w:t>13</w:t>
      </w:r>
      <w:r w:rsidRPr="00AE1ECB">
        <w:rPr>
          <w:rFonts w:ascii="Helvetica" w:hAnsi="Helvetica" w:cs="Helvetica"/>
          <w:bCs/>
          <w:color w:val="000000"/>
          <w:sz w:val="15"/>
          <w:szCs w:val="15"/>
        </w:rPr>
        <w:tab/>
        <w:t>Contract Administrator</w:t>
      </w:r>
    </w:p>
    <w:p w:rsidRPr="00AE1ECB" w:rsidR="008D4C81" w:rsidP="00CF3D56" w:rsidRDefault="008D4C81" w14:paraId="244C8045" w14:textId="77777777">
      <w:pPr>
        <w:widowControl w:val="0"/>
        <w:tabs>
          <w:tab w:val="left" w:pos="813"/>
        </w:tabs>
        <w:autoSpaceDE w:val="0"/>
        <w:autoSpaceDN w:val="0"/>
        <w:adjustRightInd w:val="0"/>
        <w:spacing w:before="40" w:line="240" w:lineRule="auto"/>
        <w:ind w:firstLine="270"/>
        <w:rPr>
          <w:rFonts w:ascii="Helvetica" w:hAnsi="Helvetica" w:cs="Helvetica"/>
          <w:bCs/>
          <w:color w:val="000000"/>
          <w:sz w:val="15"/>
          <w:szCs w:val="15"/>
        </w:rPr>
      </w:pPr>
      <w:r w:rsidRPr="00AE1ECB">
        <w:rPr>
          <w:rFonts w:ascii="Helvetica" w:hAnsi="Helvetica" w:cs="Helvetica"/>
          <w:b/>
          <w:bCs/>
          <w:color w:val="000000"/>
          <w:sz w:val="15"/>
          <w:szCs w:val="15"/>
        </w:rPr>
        <w:t>14</w:t>
      </w:r>
      <w:r w:rsidRPr="00AE1ECB">
        <w:rPr>
          <w:rFonts w:ascii="Helvetica" w:hAnsi="Helvetica" w:cs="Helvetica"/>
          <w:bCs/>
          <w:color w:val="000000"/>
          <w:sz w:val="15"/>
          <w:szCs w:val="15"/>
        </w:rPr>
        <w:tab/>
        <w:t>Plan Administrator</w:t>
      </w:r>
    </w:p>
    <w:p w:rsidRPr="00AE1ECB" w:rsidR="008D4C81" w:rsidP="00CF3D56" w:rsidRDefault="008D4C81" w14:paraId="244C8046" w14:textId="77777777">
      <w:pPr>
        <w:widowControl w:val="0"/>
        <w:tabs>
          <w:tab w:val="left" w:pos="813"/>
        </w:tabs>
        <w:autoSpaceDE w:val="0"/>
        <w:autoSpaceDN w:val="0"/>
        <w:adjustRightInd w:val="0"/>
        <w:spacing w:before="40" w:line="240" w:lineRule="auto"/>
        <w:ind w:firstLine="270"/>
        <w:rPr>
          <w:rFonts w:ascii="Helvetica" w:hAnsi="Helvetica" w:cs="Helvetica"/>
          <w:bCs/>
          <w:color w:val="000000"/>
          <w:sz w:val="15"/>
          <w:szCs w:val="15"/>
        </w:rPr>
      </w:pPr>
      <w:r w:rsidRPr="00AE1ECB">
        <w:rPr>
          <w:rFonts w:ascii="Helvetica" w:hAnsi="Helvetica" w:cs="Helvetica"/>
          <w:b/>
          <w:bCs/>
          <w:color w:val="000000"/>
          <w:sz w:val="15"/>
          <w:szCs w:val="15"/>
        </w:rPr>
        <w:t>15</w:t>
      </w:r>
      <w:r w:rsidRPr="00AE1ECB">
        <w:rPr>
          <w:rFonts w:ascii="Helvetica" w:hAnsi="Helvetica" w:cs="Helvetica"/>
          <w:bCs/>
          <w:color w:val="000000"/>
          <w:sz w:val="15"/>
          <w:szCs w:val="15"/>
        </w:rPr>
        <w:tab/>
        <w:t>Recordkeeping and information management (computing,</w:t>
      </w:r>
    </w:p>
    <w:p w:rsidRPr="00AE1ECB" w:rsidR="008D4C81" w:rsidP="00CF3D56" w:rsidRDefault="008D4C81" w14:paraId="244C8047" w14:textId="77777777">
      <w:pPr>
        <w:widowControl w:val="0"/>
        <w:tabs>
          <w:tab w:val="left" w:pos="813"/>
        </w:tabs>
        <w:autoSpaceDE w:val="0"/>
        <w:autoSpaceDN w:val="0"/>
        <w:adjustRightInd w:val="0"/>
        <w:spacing w:before="40" w:line="240" w:lineRule="auto"/>
        <w:ind w:firstLine="270"/>
        <w:rPr>
          <w:rFonts w:ascii="Helvetica" w:hAnsi="Helvetica" w:cs="Helvetica"/>
          <w:bCs/>
          <w:color w:val="000000"/>
          <w:sz w:val="15"/>
          <w:szCs w:val="15"/>
        </w:rPr>
      </w:pPr>
      <w:r w:rsidRPr="00AE1ECB">
        <w:rPr>
          <w:rFonts w:ascii="Helvetica" w:hAnsi="Helvetica" w:cs="Helvetica"/>
          <w:bCs/>
          <w:color w:val="000000"/>
          <w:sz w:val="15"/>
          <w:szCs w:val="15"/>
        </w:rPr>
        <w:tab/>
      </w:r>
      <w:r w:rsidRPr="00AE1ECB">
        <w:rPr>
          <w:rFonts w:ascii="Helvetica" w:hAnsi="Helvetica" w:cs="Helvetica"/>
          <w:bCs/>
          <w:color w:val="000000"/>
          <w:sz w:val="15"/>
          <w:szCs w:val="15"/>
        </w:rPr>
        <w:tab/>
        <w:t>tabulating, data processing, etc.)</w:t>
      </w:r>
    </w:p>
    <w:p w:rsidRPr="00AE1ECB" w:rsidR="008D4C81" w:rsidP="00CF3D56" w:rsidRDefault="008D4C81" w14:paraId="244C8048" w14:textId="77777777">
      <w:pPr>
        <w:widowControl w:val="0"/>
        <w:tabs>
          <w:tab w:val="left" w:pos="813"/>
        </w:tabs>
        <w:autoSpaceDE w:val="0"/>
        <w:autoSpaceDN w:val="0"/>
        <w:adjustRightInd w:val="0"/>
        <w:spacing w:before="40" w:line="240" w:lineRule="auto"/>
        <w:ind w:firstLine="270"/>
        <w:rPr>
          <w:rFonts w:ascii="Helvetica" w:hAnsi="Helvetica" w:cs="Helvetica"/>
          <w:bCs/>
          <w:color w:val="000000"/>
          <w:sz w:val="15"/>
          <w:szCs w:val="15"/>
        </w:rPr>
      </w:pPr>
      <w:r w:rsidRPr="00AE1ECB">
        <w:rPr>
          <w:rFonts w:ascii="Helvetica" w:hAnsi="Helvetica" w:cs="Helvetica"/>
          <w:b/>
          <w:bCs/>
          <w:color w:val="000000"/>
          <w:sz w:val="15"/>
          <w:szCs w:val="15"/>
        </w:rPr>
        <w:t>16</w:t>
      </w:r>
      <w:r w:rsidRPr="00AE1ECB">
        <w:rPr>
          <w:rFonts w:ascii="Helvetica" w:hAnsi="Helvetica" w:cs="Helvetica"/>
          <w:bCs/>
          <w:color w:val="000000"/>
          <w:sz w:val="15"/>
          <w:szCs w:val="15"/>
        </w:rPr>
        <w:tab/>
        <w:t>Consulting (general)</w:t>
      </w:r>
    </w:p>
    <w:p w:rsidRPr="00AE1ECB" w:rsidR="008D4C81" w:rsidP="00CF3D56" w:rsidRDefault="008D4C81" w14:paraId="244C8049" w14:textId="77777777">
      <w:pPr>
        <w:widowControl w:val="0"/>
        <w:tabs>
          <w:tab w:val="left" w:pos="813"/>
        </w:tabs>
        <w:autoSpaceDE w:val="0"/>
        <w:autoSpaceDN w:val="0"/>
        <w:adjustRightInd w:val="0"/>
        <w:spacing w:before="40" w:line="240" w:lineRule="auto"/>
        <w:ind w:firstLine="270"/>
        <w:rPr>
          <w:rFonts w:ascii="Helvetica" w:hAnsi="Helvetica" w:cs="Helvetica"/>
          <w:bCs/>
          <w:color w:val="000000"/>
          <w:sz w:val="15"/>
          <w:szCs w:val="15"/>
        </w:rPr>
      </w:pPr>
      <w:r w:rsidRPr="00AE1ECB">
        <w:rPr>
          <w:rFonts w:ascii="Helvetica" w:hAnsi="Helvetica" w:cs="Helvetica"/>
          <w:b/>
          <w:bCs/>
          <w:color w:val="000000"/>
          <w:sz w:val="15"/>
          <w:szCs w:val="15"/>
        </w:rPr>
        <w:t>17</w:t>
      </w:r>
      <w:r w:rsidRPr="00AE1ECB">
        <w:rPr>
          <w:rFonts w:ascii="Helvetica" w:hAnsi="Helvetica" w:cs="Helvetica"/>
          <w:bCs/>
          <w:color w:val="000000"/>
          <w:sz w:val="15"/>
          <w:szCs w:val="15"/>
        </w:rPr>
        <w:tab/>
        <w:t>Consulting (pension)</w:t>
      </w:r>
    </w:p>
    <w:p w:rsidRPr="00AE1ECB" w:rsidR="008D4C81" w:rsidP="00CF3D56" w:rsidRDefault="008D4C81" w14:paraId="244C804A" w14:textId="77777777">
      <w:pPr>
        <w:widowControl w:val="0"/>
        <w:tabs>
          <w:tab w:val="left" w:pos="813"/>
        </w:tabs>
        <w:autoSpaceDE w:val="0"/>
        <w:autoSpaceDN w:val="0"/>
        <w:adjustRightInd w:val="0"/>
        <w:spacing w:before="40" w:line="240" w:lineRule="auto"/>
        <w:ind w:firstLine="270"/>
        <w:rPr>
          <w:rFonts w:ascii="Helvetica" w:hAnsi="Helvetica" w:cs="Helvetica"/>
          <w:bCs/>
          <w:color w:val="000000"/>
          <w:sz w:val="15"/>
          <w:szCs w:val="15"/>
        </w:rPr>
      </w:pPr>
      <w:r w:rsidRPr="00AE1ECB">
        <w:rPr>
          <w:rFonts w:ascii="Helvetica" w:hAnsi="Helvetica" w:cs="Helvetica"/>
          <w:b/>
          <w:bCs/>
          <w:color w:val="000000"/>
          <w:sz w:val="15"/>
          <w:szCs w:val="15"/>
        </w:rPr>
        <w:t>18</w:t>
      </w:r>
      <w:r w:rsidRPr="00AE1ECB">
        <w:rPr>
          <w:rFonts w:ascii="Helvetica" w:hAnsi="Helvetica" w:cs="Helvetica"/>
          <w:bCs/>
          <w:color w:val="000000"/>
          <w:sz w:val="15"/>
          <w:szCs w:val="15"/>
        </w:rPr>
        <w:tab/>
        <w:t>Custodial (other than securities)</w:t>
      </w:r>
    </w:p>
    <w:p w:rsidRPr="00AE1ECB" w:rsidR="008D4C81" w:rsidP="00CF3D56" w:rsidRDefault="008D4C81" w14:paraId="244C804B" w14:textId="77777777">
      <w:pPr>
        <w:widowControl w:val="0"/>
        <w:tabs>
          <w:tab w:val="left" w:pos="813"/>
        </w:tabs>
        <w:autoSpaceDE w:val="0"/>
        <w:autoSpaceDN w:val="0"/>
        <w:adjustRightInd w:val="0"/>
        <w:spacing w:before="40" w:line="240" w:lineRule="auto"/>
        <w:ind w:firstLine="270"/>
        <w:rPr>
          <w:rFonts w:ascii="Helvetica" w:hAnsi="Helvetica" w:cs="Helvetica"/>
          <w:bCs/>
          <w:color w:val="000000"/>
          <w:sz w:val="15"/>
          <w:szCs w:val="15"/>
        </w:rPr>
      </w:pPr>
      <w:r w:rsidRPr="00AE1ECB">
        <w:rPr>
          <w:rFonts w:ascii="Helvetica" w:hAnsi="Helvetica" w:cs="Helvetica"/>
          <w:b/>
          <w:bCs/>
          <w:color w:val="000000"/>
          <w:sz w:val="15"/>
          <w:szCs w:val="15"/>
        </w:rPr>
        <w:t>19</w:t>
      </w:r>
      <w:r w:rsidRPr="00AE1ECB">
        <w:rPr>
          <w:rFonts w:ascii="Helvetica" w:hAnsi="Helvetica" w:cs="Helvetica"/>
          <w:bCs/>
          <w:color w:val="000000"/>
          <w:sz w:val="15"/>
          <w:szCs w:val="15"/>
        </w:rPr>
        <w:tab/>
        <w:t>Custodial (securities)</w:t>
      </w:r>
    </w:p>
    <w:p w:rsidRPr="00AE1ECB" w:rsidR="008D4C81" w:rsidP="00CF3D56" w:rsidRDefault="008D4C81" w14:paraId="244C804C" w14:textId="77777777">
      <w:pPr>
        <w:widowControl w:val="0"/>
        <w:tabs>
          <w:tab w:val="left" w:pos="813"/>
        </w:tabs>
        <w:autoSpaceDE w:val="0"/>
        <w:autoSpaceDN w:val="0"/>
        <w:adjustRightInd w:val="0"/>
        <w:spacing w:before="40" w:line="240" w:lineRule="auto"/>
        <w:ind w:firstLine="270"/>
        <w:rPr>
          <w:rFonts w:ascii="Helvetica" w:hAnsi="Helvetica" w:cs="Helvetica"/>
          <w:bCs/>
          <w:color w:val="000000"/>
          <w:sz w:val="15"/>
          <w:szCs w:val="15"/>
        </w:rPr>
      </w:pPr>
      <w:r w:rsidRPr="00AE1ECB">
        <w:rPr>
          <w:rFonts w:ascii="Helvetica" w:hAnsi="Helvetica" w:cs="Helvetica"/>
          <w:b/>
          <w:bCs/>
          <w:color w:val="000000"/>
          <w:sz w:val="15"/>
          <w:szCs w:val="15"/>
        </w:rPr>
        <w:t>20</w:t>
      </w:r>
      <w:r w:rsidRPr="00AE1ECB">
        <w:rPr>
          <w:rFonts w:ascii="Helvetica" w:hAnsi="Helvetica" w:cs="Helvetica"/>
          <w:bCs/>
          <w:color w:val="000000"/>
          <w:sz w:val="15"/>
          <w:szCs w:val="15"/>
        </w:rPr>
        <w:tab/>
        <w:t>Trustee (individual)</w:t>
      </w:r>
    </w:p>
    <w:p w:rsidRPr="00AE1ECB" w:rsidR="008D4C81" w:rsidP="00CF3D56" w:rsidRDefault="008D4C81" w14:paraId="244C804D" w14:textId="77777777">
      <w:pPr>
        <w:widowControl w:val="0"/>
        <w:tabs>
          <w:tab w:val="left" w:pos="813"/>
        </w:tabs>
        <w:autoSpaceDE w:val="0"/>
        <w:autoSpaceDN w:val="0"/>
        <w:adjustRightInd w:val="0"/>
        <w:spacing w:before="40" w:line="240" w:lineRule="auto"/>
        <w:ind w:firstLine="270"/>
        <w:rPr>
          <w:rFonts w:ascii="Helvetica" w:hAnsi="Helvetica" w:cs="Helvetica"/>
          <w:bCs/>
          <w:color w:val="000000"/>
          <w:sz w:val="15"/>
          <w:szCs w:val="15"/>
        </w:rPr>
      </w:pPr>
      <w:r w:rsidRPr="00AE1ECB">
        <w:rPr>
          <w:rFonts w:ascii="Helvetica" w:hAnsi="Helvetica" w:cs="Helvetica"/>
          <w:b/>
          <w:bCs/>
          <w:color w:val="000000"/>
          <w:sz w:val="15"/>
          <w:szCs w:val="15"/>
        </w:rPr>
        <w:t>21</w:t>
      </w:r>
      <w:r w:rsidRPr="00AE1ECB">
        <w:rPr>
          <w:rFonts w:ascii="Helvetica" w:hAnsi="Helvetica" w:cs="Helvetica"/>
          <w:bCs/>
          <w:color w:val="000000"/>
          <w:sz w:val="15"/>
          <w:szCs w:val="15"/>
        </w:rPr>
        <w:tab/>
        <w:t>Trustee (bank, trust company, or similar financial institution)</w:t>
      </w:r>
    </w:p>
    <w:p w:rsidRPr="00AE1ECB" w:rsidR="008D4C81" w:rsidP="00CF3D56" w:rsidRDefault="008D4C81" w14:paraId="244C804E" w14:textId="77777777">
      <w:pPr>
        <w:widowControl w:val="0"/>
        <w:tabs>
          <w:tab w:val="left" w:pos="813"/>
        </w:tabs>
        <w:autoSpaceDE w:val="0"/>
        <w:autoSpaceDN w:val="0"/>
        <w:adjustRightInd w:val="0"/>
        <w:spacing w:before="40" w:line="240" w:lineRule="auto"/>
        <w:ind w:firstLine="270"/>
        <w:rPr>
          <w:rFonts w:ascii="Helvetica" w:hAnsi="Helvetica" w:cs="Helvetica"/>
          <w:bCs/>
          <w:color w:val="000000"/>
          <w:sz w:val="15"/>
          <w:szCs w:val="15"/>
        </w:rPr>
      </w:pPr>
      <w:r w:rsidRPr="00AE1ECB">
        <w:rPr>
          <w:rFonts w:ascii="Helvetica" w:hAnsi="Helvetica" w:cs="Helvetica"/>
          <w:b/>
          <w:bCs/>
          <w:color w:val="000000"/>
          <w:sz w:val="15"/>
          <w:szCs w:val="15"/>
        </w:rPr>
        <w:t>22</w:t>
      </w:r>
      <w:r w:rsidRPr="00AE1ECB">
        <w:rPr>
          <w:rFonts w:ascii="Helvetica" w:hAnsi="Helvetica" w:cs="Helvetica"/>
          <w:bCs/>
          <w:color w:val="000000"/>
          <w:sz w:val="15"/>
          <w:szCs w:val="15"/>
        </w:rPr>
        <w:tab/>
        <w:t>Insurance agents and brokers</w:t>
      </w:r>
    </w:p>
    <w:p w:rsidRPr="00AE1ECB" w:rsidR="008D4C81" w:rsidP="00CF3D56" w:rsidRDefault="008D4C81" w14:paraId="244C804F" w14:textId="77777777">
      <w:pPr>
        <w:widowControl w:val="0"/>
        <w:tabs>
          <w:tab w:val="left" w:pos="813"/>
        </w:tabs>
        <w:autoSpaceDE w:val="0"/>
        <w:autoSpaceDN w:val="0"/>
        <w:adjustRightInd w:val="0"/>
        <w:spacing w:before="40" w:line="240" w:lineRule="auto"/>
        <w:ind w:firstLine="270"/>
        <w:rPr>
          <w:rFonts w:ascii="Helvetica" w:hAnsi="Helvetica" w:cs="Helvetica"/>
          <w:bCs/>
          <w:color w:val="000000"/>
          <w:sz w:val="15"/>
          <w:szCs w:val="15"/>
        </w:rPr>
      </w:pPr>
      <w:r w:rsidRPr="00AE1ECB">
        <w:rPr>
          <w:rFonts w:ascii="Helvetica" w:hAnsi="Helvetica" w:cs="Helvetica"/>
          <w:b/>
          <w:bCs/>
          <w:color w:val="000000"/>
          <w:sz w:val="15"/>
          <w:szCs w:val="15"/>
        </w:rPr>
        <w:t>23</w:t>
      </w:r>
      <w:r w:rsidRPr="00AE1ECB">
        <w:rPr>
          <w:rFonts w:ascii="Helvetica" w:hAnsi="Helvetica" w:cs="Helvetica"/>
          <w:bCs/>
          <w:color w:val="000000"/>
          <w:sz w:val="15"/>
          <w:szCs w:val="15"/>
        </w:rPr>
        <w:tab/>
        <w:t>Insurance services</w:t>
      </w:r>
    </w:p>
    <w:p w:rsidRPr="00AE1ECB" w:rsidR="008D4C81" w:rsidP="00CF3D56" w:rsidRDefault="008D4C81" w14:paraId="244C8050" w14:textId="77777777">
      <w:pPr>
        <w:widowControl w:val="0"/>
        <w:tabs>
          <w:tab w:val="left" w:pos="813"/>
        </w:tabs>
        <w:autoSpaceDE w:val="0"/>
        <w:autoSpaceDN w:val="0"/>
        <w:adjustRightInd w:val="0"/>
        <w:spacing w:before="40" w:line="240" w:lineRule="auto"/>
        <w:ind w:firstLine="270"/>
        <w:rPr>
          <w:rFonts w:ascii="Helvetica" w:hAnsi="Helvetica" w:cs="Helvetica"/>
          <w:bCs/>
          <w:color w:val="000000"/>
          <w:sz w:val="15"/>
          <w:szCs w:val="15"/>
        </w:rPr>
      </w:pPr>
      <w:r w:rsidRPr="00AE1ECB">
        <w:rPr>
          <w:rFonts w:ascii="Helvetica" w:hAnsi="Helvetica" w:cs="Helvetica"/>
          <w:b/>
          <w:bCs/>
          <w:color w:val="000000"/>
          <w:sz w:val="15"/>
          <w:szCs w:val="15"/>
        </w:rPr>
        <w:t>24</w:t>
      </w:r>
      <w:r w:rsidRPr="00AE1ECB">
        <w:rPr>
          <w:rFonts w:ascii="Helvetica" w:hAnsi="Helvetica" w:cs="Helvetica"/>
          <w:bCs/>
          <w:color w:val="000000"/>
          <w:sz w:val="15"/>
          <w:szCs w:val="15"/>
        </w:rPr>
        <w:tab/>
        <w:t>Trustee (discretionary)</w:t>
      </w:r>
    </w:p>
    <w:p w:rsidRPr="00AE1ECB" w:rsidR="008D4C81" w:rsidP="00CF3D56" w:rsidRDefault="008D4C81" w14:paraId="244C8051" w14:textId="77777777">
      <w:pPr>
        <w:widowControl w:val="0"/>
        <w:tabs>
          <w:tab w:val="left" w:pos="813"/>
        </w:tabs>
        <w:autoSpaceDE w:val="0"/>
        <w:autoSpaceDN w:val="0"/>
        <w:adjustRightInd w:val="0"/>
        <w:spacing w:before="40" w:line="240" w:lineRule="auto"/>
        <w:ind w:firstLine="270"/>
        <w:rPr>
          <w:rFonts w:ascii="Helvetica" w:hAnsi="Helvetica" w:cs="Helvetica"/>
          <w:bCs/>
          <w:color w:val="000000"/>
          <w:sz w:val="15"/>
          <w:szCs w:val="15"/>
        </w:rPr>
      </w:pPr>
      <w:r w:rsidRPr="00AE1ECB">
        <w:rPr>
          <w:rFonts w:ascii="Helvetica" w:hAnsi="Helvetica" w:cs="Helvetica"/>
          <w:b/>
          <w:bCs/>
          <w:color w:val="000000"/>
          <w:sz w:val="15"/>
          <w:szCs w:val="15"/>
        </w:rPr>
        <w:t>25</w:t>
      </w:r>
      <w:r w:rsidRPr="00AE1ECB">
        <w:rPr>
          <w:rFonts w:ascii="Helvetica" w:hAnsi="Helvetica" w:cs="Helvetica"/>
          <w:bCs/>
          <w:color w:val="000000"/>
          <w:sz w:val="15"/>
          <w:szCs w:val="15"/>
        </w:rPr>
        <w:tab/>
        <w:t>Trustee (directed)</w:t>
      </w:r>
    </w:p>
    <w:p w:rsidRPr="00AE1ECB" w:rsidR="008D4C81" w:rsidP="00CF3D56" w:rsidRDefault="008D4C81" w14:paraId="244C8052" w14:textId="77777777">
      <w:pPr>
        <w:widowControl w:val="0"/>
        <w:tabs>
          <w:tab w:val="left" w:pos="813"/>
        </w:tabs>
        <w:autoSpaceDE w:val="0"/>
        <w:autoSpaceDN w:val="0"/>
        <w:adjustRightInd w:val="0"/>
        <w:spacing w:before="40" w:line="240" w:lineRule="auto"/>
        <w:ind w:firstLine="274"/>
        <w:rPr>
          <w:rFonts w:ascii="Helvetica" w:hAnsi="Helvetica" w:cs="Helvetica"/>
          <w:bCs/>
          <w:color w:val="000000"/>
          <w:sz w:val="15"/>
          <w:szCs w:val="15"/>
        </w:rPr>
      </w:pPr>
      <w:r w:rsidRPr="00AE1ECB">
        <w:rPr>
          <w:rFonts w:ascii="Helvetica" w:hAnsi="Helvetica" w:cs="Helvetica"/>
          <w:b/>
          <w:bCs/>
          <w:color w:val="000000"/>
          <w:sz w:val="15"/>
          <w:szCs w:val="15"/>
        </w:rPr>
        <w:t>26</w:t>
      </w:r>
      <w:r w:rsidRPr="00AE1ECB">
        <w:rPr>
          <w:rFonts w:ascii="Helvetica" w:hAnsi="Helvetica" w:cs="Helvetica"/>
          <w:bCs/>
          <w:color w:val="000000"/>
          <w:sz w:val="15"/>
          <w:szCs w:val="15"/>
        </w:rPr>
        <w:tab/>
        <w:t xml:space="preserve">Investment </w:t>
      </w:r>
      <w:proofErr w:type="gramStart"/>
      <w:r w:rsidRPr="00AE1ECB">
        <w:rPr>
          <w:rFonts w:ascii="Helvetica" w:hAnsi="Helvetica" w:cs="Helvetica"/>
          <w:bCs/>
          <w:color w:val="000000"/>
          <w:sz w:val="15"/>
          <w:szCs w:val="15"/>
        </w:rPr>
        <w:t>advisory</w:t>
      </w:r>
      <w:proofErr w:type="gramEnd"/>
      <w:r w:rsidRPr="00AE1ECB">
        <w:rPr>
          <w:rFonts w:ascii="Helvetica" w:hAnsi="Helvetica" w:cs="Helvetica"/>
          <w:bCs/>
          <w:color w:val="000000"/>
          <w:sz w:val="15"/>
          <w:szCs w:val="15"/>
        </w:rPr>
        <w:t xml:space="preserve"> (participants)</w:t>
      </w:r>
    </w:p>
    <w:p w:rsidRPr="00AE1ECB" w:rsidR="008D4C81" w:rsidP="00CF3D56" w:rsidRDefault="008D4C81" w14:paraId="244C8053" w14:textId="77777777">
      <w:pPr>
        <w:widowControl w:val="0"/>
        <w:tabs>
          <w:tab w:val="left" w:pos="813"/>
        </w:tabs>
        <w:autoSpaceDE w:val="0"/>
        <w:autoSpaceDN w:val="0"/>
        <w:adjustRightInd w:val="0"/>
        <w:spacing w:before="40" w:line="240" w:lineRule="auto"/>
        <w:ind w:firstLine="274"/>
        <w:rPr>
          <w:rFonts w:ascii="Helvetica" w:hAnsi="Helvetica" w:cs="Helvetica"/>
          <w:bCs/>
          <w:color w:val="000000"/>
          <w:sz w:val="15"/>
          <w:szCs w:val="15"/>
        </w:rPr>
      </w:pPr>
      <w:r w:rsidRPr="00AE1ECB">
        <w:rPr>
          <w:rFonts w:ascii="Helvetica" w:hAnsi="Helvetica" w:cs="Helvetica"/>
          <w:b/>
          <w:bCs/>
          <w:color w:val="000000"/>
          <w:sz w:val="15"/>
          <w:szCs w:val="15"/>
        </w:rPr>
        <w:t>27</w:t>
      </w:r>
      <w:r w:rsidRPr="00AE1ECB">
        <w:rPr>
          <w:rFonts w:ascii="Helvetica" w:hAnsi="Helvetica" w:cs="Helvetica"/>
          <w:bCs/>
          <w:color w:val="000000"/>
          <w:sz w:val="15"/>
          <w:szCs w:val="15"/>
        </w:rPr>
        <w:tab/>
        <w:t xml:space="preserve">Investment </w:t>
      </w:r>
      <w:proofErr w:type="gramStart"/>
      <w:r w:rsidRPr="00AE1ECB">
        <w:rPr>
          <w:rFonts w:ascii="Helvetica" w:hAnsi="Helvetica" w:cs="Helvetica"/>
          <w:bCs/>
          <w:color w:val="000000"/>
          <w:sz w:val="15"/>
          <w:szCs w:val="15"/>
        </w:rPr>
        <w:t>advisory</w:t>
      </w:r>
      <w:proofErr w:type="gramEnd"/>
      <w:r w:rsidRPr="00AE1ECB">
        <w:rPr>
          <w:rFonts w:ascii="Helvetica" w:hAnsi="Helvetica" w:cs="Helvetica"/>
          <w:bCs/>
          <w:color w:val="000000"/>
          <w:sz w:val="15"/>
          <w:szCs w:val="15"/>
        </w:rPr>
        <w:t xml:space="preserve"> (plan)</w:t>
      </w:r>
    </w:p>
    <w:p w:rsidRPr="00AE1ECB" w:rsidR="008D4C81" w:rsidP="00CF3D56" w:rsidRDefault="008D4C81" w14:paraId="244C8054" w14:textId="77777777">
      <w:pPr>
        <w:widowControl w:val="0"/>
        <w:tabs>
          <w:tab w:val="left" w:pos="813"/>
        </w:tabs>
        <w:autoSpaceDE w:val="0"/>
        <w:autoSpaceDN w:val="0"/>
        <w:adjustRightInd w:val="0"/>
        <w:spacing w:before="40" w:line="240" w:lineRule="auto"/>
        <w:ind w:firstLine="274"/>
        <w:rPr>
          <w:rFonts w:ascii="Helvetica" w:hAnsi="Helvetica" w:cs="Helvetica"/>
          <w:bCs/>
          <w:color w:val="000000"/>
          <w:sz w:val="15"/>
          <w:szCs w:val="15"/>
        </w:rPr>
      </w:pPr>
      <w:r w:rsidRPr="00AE1ECB">
        <w:rPr>
          <w:rFonts w:ascii="Helvetica" w:hAnsi="Helvetica" w:cs="Helvetica"/>
          <w:b/>
          <w:bCs/>
          <w:color w:val="000000"/>
          <w:sz w:val="15"/>
          <w:szCs w:val="15"/>
        </w:rPr>
        <w:t>28</w:t>
      </w:r>
      <w:r w:rsidRPr="00AE1ECB">
        <w:rPr>
          <w:rFonts w:ascii="Helvetica" w:hAnsi="Helvetica" w:cs="Helvetica"/>
          <w:bCs/>
          <w:color w:val="000000"/>
          <w:sz w:val="15"/>
          <w:szCs w:val="15"/>
        </w:rPr>
        <w:tab/>
        <w:t>Investment management</w:t>
      </w:r>
    </w:p>
    <w:p w:rsidRPr="00AE1ECB" w:rsidR="008D4C81" w:rsidP="00CF3D56" w:rsidRDefault="008D4C81" w14:paraId="244C8055" w14:textId="77777777">
      <w:pPr>
        <w:widowControl w:val="0"/>
        <w:tabs>
          <w:tab w:val="left" w:pos="813"/>
        </w:tabs>
        <w:autoSpaceDE w:val="0"/>
        <w:autoSpaceDN w:val="0"/>
        <w:adjustRightInd w:val="0"/>
        <w:spacing w:before="40" w:line="240" w:lineRule="auto"/>
        <w:ind w:firstLine="274"/>
        <w:rPr>
          <w:rFonts w:ascii="Helvetica" w:hAnsi="Helvetica" w:cs="Helvetica"/>
          <w:bCs/>
          <w:color w:val="000000"/>
          <w:sz w:val="15"/>
          <w:szCs w:val="15"/>
        </w:rPr>
      </w:pPr>
      <w:r w:rsidRPr="00AE1ECB">
        <w:rPr>
          <w:rFonts w:ascii="Helvetica" w:hAnsi="Helvetica" w:cs="Helvetica"/>
          <w:b/>
          <w:bCs/>
          <w:color w:val="000000"/>
          <w:sz w:val="15"/>
          <w:szCs w:val="15"/>
        </w:rPr>
        <w:t>29</w:t>
      </w:r>
      <w:r w:rsidRPr="00AE1ECB">
        <w:rPr>
          <w:rFonts w:ascii="Helvetica" w:hAnsi="Helvetica" w:cs="Helvetica"/>
          <w:bCs/>
          <w:color w:val="000000"/>
          <w:sz w:val="15"/>
          <w:szCs w:val="15"/>
        </w:rPr>
        <w:tab/>
        <w:t>Legal</w:t>
      </w:r>
    </w:p>
    <w:p w:rsidRPr="00AE1ECB" w:rsidR="008D4C81" w:rsidP="00CF3D56" w:rsidRDefault="008D4C81" w14:paraId="244C8056" w14:textId="77777777">
      <w:pPr>
        <w:widowControl w:val="0"/>
        <w:tabs>
          <w:tab w:val="left" w:pos="813"/>
        </w:tabs>
        <w:autoSpaceDE w:val="0"/>
        <w:autoSpaceDN w:val="0"/>
        <w:adjustRightInd w:val="0"/>
        <w:spacing w:before="40" w:line="240" w:lineRule="auto"/>
        <w:ind w:firstLine="274"/>
        <w:rPr>
          <w:rFonts w:ascii="Helvetica" w:hAnsi="Helvetica" w:cs="Helvetica"/>
          <w:bCs/>
          <w:color w:val="000000"/>
          <w:sz w:val="15"/>
          <w:szCs w:val="15"/>
        </w:rPr>
      </w:pPr>
      <w:r w:rsidRPr="00AE1ECB">
        <w:rPr>
          <w:rFonts w:ascii="Helvetica" w:hAnsi="Helvetica" w:cs="Helvetica"/>
          <w:b/>
          <w:bCs/>
          <w:color w:val="000000"/>
          <w:sz w:val="15"/>
          <w:szCs w:val="15"/>
        </w:rPr>
        <w:t>30</w:t>
      </w:r>
      <w:r w:rsidRPr="00AE1ECB">
        <w:rPr>
          <w:rFonts w:ascii="Helvetica" w:hAnsi="Helvetica" w:cs="Helvetica"/>
          <w:bCs/>
          <w:color w:val="000000"/>
          <w:sz w:val="15"/>
          <w:szCs w:val="15"/>
        </w:rPr>
        <w:tab/>
        <w:t>Employee (plan)</w:t>
      </w:r>
    </w:p>
    <w:p w:rsidRPr="00AE1ECB" w:rsidR="008D4C81" w:rsidP="0063377C" w:rsidRDefault="008D4C81" w14:paraId="244C8057" w14:textId="77777777">
      <w:pPr>
        <w:tabs>
          <w:tab w:val="clear" w:pos="432"/>
          <w:tab w:val="left" w:pos="270"/>
          <w:tab w:val="right" w:leader="dot" w:pos="4680"/>
        </w:tabs>
        <w:autoSpaceDE w:val="0"/>
        <w:autoSpaceDN w:val="0"/>
        <w:adjustRightInd w:val="0"/>
        <w:spacing w:before="60" w:line="240" w:lineRule="auto"/>
        <w:ind w:right="-8" w:firstLine="0"/>
        <w:rPr>
          <w:rFonts w:ascii="Helvetica" w:hAnsi="Helvetica" w:cs="Helvetica"/>
          <w:bCs/>
          <w:color w:val="000000"/>
          <w:sz w:val="15"/>
          <w:szCs w:val="15"/>
        </w:rPr>
      </w:pPr>
      <w:r w:rsidRPr="00AE1ECB">
        <w:rPr>
          <w:rFonts w:ascii="Helvetica" w:hAnsi="Helvetica" w:cs="Helvetica"/>
          <w:bCs/>
          <w:color w:val="000000"/>
          <w:w w:val="93"/>
          <w:sz w:val="15"/>
          <w:szCs w:val="15"/>
        </w:rPr>
        <w:tab/>
      </w:r>
      <w:r w:rsidRPr="00AE1ECB">
        <w:rPr>
          <w:rFonts w:ascii="Helvetica" w:hAnsi="Helvetica" w:cs="Helvetica"/>
          <w:b/>
          <w:bCs/>
          <w:color w:val="000000"/>
          <w:sz w:val="15"/>
          <w:szCs w:val="15"/>
        </w:rPr>
        <w:t xml:space="preserve">31  </w:t>
      </w:r>
      <w:r w:rsidRPr="00AE1ECB">
        <w:rPr>
          <w:rFonts w:ascii="Helvetica" w:hAnsi="Helvetica" w:cs="Helvetica"/>
          <w:bCs/>
          <w:color w:val="000000"/>
          <w:sz w:val="15"/>
          <w:szCs w:val="15"/>
        </w:rPr>
        <w:t xml:space="preserve">       Named </w:t>
      </w:r>
      <w:proofErr w:type="gramStart"/>
      <w:r w:rsidRPr="00AE1ECB">
        <w:rPr>
          <w:rFonts w:ascii="Helvetica" w:hAnsi="Helvetica" w:cs="Helvetica"/>
          <w:bCs/>
          <w:color w:val="000000"/>
          <w:sz w:val="15"/>
          <w:szCs w:val="15"/>
        </w:rPr>
        <w:t>fiduciary</w:t>
      </w:r>
      <w:proofErr w:type="gramEnd"/>
    </w:p>
    <w:p w:rsidRPr="00AE1ECB" w:rsidR="008D4C81" w:rsidP="00CF3D56" w:rsidRDefault="008D4C81" w14:paraId="244C8058" w14:textId="77777777">
      <w:pPr>
        <w:widowControl w:val="0"/>
        <w:tabs>
          <w:tab w:val="left" w:pos="813"/>
        </w:tabs>
        <w:autoSpaceDE w:val="0"/>
        <w:autoSpaceDN w:val="0"/>
        <w:adjustRightInd w:val="0"/>
        <w:spacing w:before="40" w:line="240" w:lineRule="auto"/>
        <w:ind w:firstLine="274"/>
        <w:rPr>
          <w:rFonts w:ascii="Helvetica" w:hAnsi="Helvetica" w:cs="Helvetica"/>
          <w:bCs/>
          <w:color w:val="000000"/>
          <w:sz w:val="15"/>
          <w:szCs w:val="15"/>
        </w:rPr>
      </w:pPr>
      <w:r w:rsidRPr="00AE1ECB">
        <w:rPr>
          <w:rFonts w:ascii="Helvetica" w:hAnsi="Helvetica" w:cs="Helvetica"/>
          <w:b/>
          <w:bCs/>
          <w:color w:val="000000"/>
          <w:sz w:val="15"/>
          <w:szCs w:val="15"/>
        </w:rPr>
        <w:t>32</w:t>
      </w:r>
      <w:r w:rsidRPr="00AE1ECB">
        <w:rPr>
          <w:rFonts w:ascii="Helvetica" w:hAnsi="Helvetica" w:cs="Helvetica"/>
          <w:bCs/>
          <w:color w:val="000000"/>
          <w:sz w:val="15"/>
          <w:szCs w:val="15"/>
        </w:rPr>
        <w:tab/>
        <w:t xml:space="preserve">Real estate </w:t>
      </w:r>
      <w:proofErr w:type="gramStart"/>
      <w:r w:rsidRPr="00AE1ECB">
        <w:rPr>
          <w:rFonts w:ascii="Helvetica" w:hAnsi="Helvetica" w:cs="Helvetica"/>
          <w:bCs/>
          <w:color w:val="000000"/>
          <w:sz w:val="15"/>
          <w:szCs w:val="15"/>
        </w:rPr>
        <w:t>brokerage</w:t>
      </w:r>
      <w:proofErr w:type="gramEnd"/>
    </w:p>
    <w:p w:rsidRPr="00AE1ECB" w:rsidR="008D4C81" w:rsidP="00CF3D56" w:rsidRDefault="008D4C81" w14:paraId="244C8059" w14:textId="77777777">
      <w:pPr>
        <w:widowControl w:val="0"/>
        <w:tabs>
          <w:tab w:val="left" w:pos="813"/>
        </w:tabs>
        <w:autoSpaceDE w:val="0"/>
        <w:autoSpaceDN w:val="0"/>
        <w:adjustRightInd w:val="0"/>
        <w:spacing w:before="40" w:line="240" w:lineRule="auto"/>
        <w:ind w:firstLine="274"/>
        <w:rPr>
          <w:rFonts w:ascii="Helvetica" w:hAnsi="Helvetica" w:cs="Helvetica"/>
          <w:bCs/>
          <w:color w:val="000000"/>
          <w:sz w:val="15"/>
          <w:szCs w:val="15"/>
        </w:rPr>
      </w:pPr>
      <w:r w:rsidRPr="00AE1ECB">
        <w:rPr>
          <w:rFonts w:ascii="Helvetica" w:hAnsi="Helvetica" w:cs="Helvetica"/>
          <w:b/>
          <w:bCs/>
          <w:color w:val="000000"/>
          <w:sz w:val="15"/>
          <w:szCs w:val="15"/>
        </w:rPr>
        <w:t>33</w:t>
      </w:r>
      <w:r w:rsidRPr="00AE1ECB">
        <w:rPr>
          <w:rFonts w:ascii="Helvetica" w:hAnsi="Helvetica" w:cs="Helvetica"/>
          <w:bCs/>
          <w:color w:val="000000"/>
          <w:sz w:val="15"/>
          <w:szCs w:val="15"/>
        </w:rPr>
        <w:tab/>
        <w:t>Securities brokerage</w:t>
      </w:r>
    </w:p>
    <w:p w:rsidRPr="00AE1ECB" w:rsidR="008D4C81" w:rsidP="00CF3D56" w:rsidRDefault="008D4C81" w14:paraId="244C805A" w14:textId="77777777">
      <w:pPr>
        <w:widowControl w:val="0"/>
        <w:tabs>
          <w:tab w:val="left" w:pos="813"/>
        </w:tabs>
        <w:autoSpaceDE w:val="0"/>
        <w:autoSpaceDN w:val="0"/>
        <w:adjustRightInd w:val="0"/>
        <w:spacing w:before="40" w:line="240" w:lineRule="auto"/>
        <w:ind w:firstLine="274"/>
        <w:rPr>
          <w:rFonts w:ascii="Helvetica" w:hAnsi="Helvetica" w:cs="Helvetica"/>
          <w:bCs/>
          <w:color w:val="000000"/>
          <w:sz w:val="15"/>
          <w:szCs w:val="15"/>
        </w:rPr>
      </w:pPr>
      <w:r w:rsidRPr="00AE1ECB">
        <w:rPr>
          <w:rFonts w:ascii="Helvetica" w:hAnsi="Helvetica" w:cs="Helvetica"/>
          <w:b/>
          <w:bCs/>
          <w:color w:val="000000"/>
          <w:sz w:val="15"/>
          <w:szCs w:val="15"/>
        </w:rPr>
        <w:t>34</w:t>
      </w:r>
      <w:r w:rsidRPr="00AE1ECB">
        <w:rPr>
          <w:rFonts w:ascii="Helvetica" w:hAnsi="Helvetica" w:cs="Helvetica"/>
          <w:bCs/>
          <w:color w:val="000000"/>
          <w:sz w:val="15"/>
          <w:szCs w:val="15"/>
        </w:rPr>
        <w:tab/>
        <w:t>Valuation (appraisals, etc.)</w:t>
      </w:r>
    </w:p>
    <w:p w:rsidRPr="00AE1ECB" w:rsidR="008D4C81" w:rsidP="00CF3D56" w:rsidRDefault="008D4C81" w14:paraId="244C805B" w14:textId="77777777">
      <w:pPr>
        <w:widowControl w:val="0"/>
        <w:tabs>
          <w:tab w:val="left" w:pos="813"/>
        </w:tabs>
        <w:autoSpaceDE w:val="0"/>
        <w:autoSpaceDN w:val="0"/>
        <w:adjustRightInd w:val="0"/>
        <w:spacing w:before="40" w:line="240" w:lineRule="auto"/>
        <w:ind w:firstLine="274"/>
        <w:rPr>
          <w:rFonts w:ascii="Helvetica" w:hAnsi="Helvetica" w:cs="Helvetica"/>
          <w:bCs/>
          <w:color w:val="000000"/>
          <w:sz w:val="15"/>
          <w:szCs w:val="15"/>
        </w:rPr>
      </w:pPr>
      <w:r w:rsidRPr="00AE1ECB">
        <w:rPr>
          <w:rFonts w:ascii="Helvetica" w:hAnsi="Helvetica" w:cs="Helvetica"/>
          <w:b/>
          <w:bCs/>
          <w:color w:val="000000"/>
          <w:sz w:val="15"/>
          <w:szCs w:val="15"/>
        </w:rPr>
        <w:t>35</w:t>
      </w:r>
      <w:r w:rsidRPr="00AE1ECB">
        <w:rPr>
          <w:rFonts w:ascii="Helvetica" w:hAnsi="Helvetica" w:cs="Helvetica"/>
          <w:bCs/>
          <w:color w:val="000000"/>
          <w:sz w:val="15"/>
          <w:szCs w:val="15"/>
        </w:rPr>
        <w:tab/>
        <w:t>Employee (plan sponsor)</w:t>
      </w:r>
    </w:p>
    <w:p w:rsidRPr="00AE1ECB" w:rsidR="008D4C81" w:rsidP="00CF3D56" w:rsidRDefault="008D4C81" w14:paraId="244C805C" w14:textId="77777777">
      <w:pPr>
        <w:widowControl w:val="0"/>
        <w:tabs>
          <w:tab w:val="left" w:pos="813"/>
        </w:tabs>
        <w:autoSpaceDE w:val="0"/>
        <w:autoSpaceDN w:val="0"/>
        <w:adjustRightInd w:val="0"/>
        <w:spacing w:before="40" w:line="240" w:lineRule="auto"/>
        <w:ind w:firstLine="274"/>
        <w:rPr>
          <w:rFonts w:ascii="Helvetica" w:hAnsi="Helvetica" w:cs="Helvetica"/>
          <w:bCs/>
          <w:color w:val="000000"/>
          <w:sz w:val="15"/>
          <w:szCs w:val="15"/>
        </w:rPr>
      </w:pPr>
      <w:r w:rsidRPr="00AE1ECB">
        <w:rPr>
          <w:rFonts w:ascii="Helvetica" w:hAnsi="Helvetica" w:cs="Helvetica"/>
          <w:b/>
          <w:bCs/>
          <w:color w:val="000000"/>
          <w:sz w:val="15"/>
          <w:szCs w:val="15"/>
        </w:rPr>
        <w:t>36</w:t>
      </w:r>
      <w:r w:rsidRPr="00AE1ECB">
        <w:rPr>
          <w:rFonts w:ascii="Helvetica" w:hAnsi="Helvetica" w:cs="Helvetica"/>
          <w:bCs/>
          <w:color w:val="000000"/>
          <w:sz w:val="15"/>
          <w:szCs w:val="15"/>
        </w:rPr>
        <w:tab/>
        <w:t>Copying and duplicating</w:t>
      </w:r>
    </w:p>
    <w:p w:rsidRPr="00AE1ECB" w:rsidR="008D4C81" w:rsidP="00CF3D56" w:rsidRDefault="008D4C81" w14:paraId="244C805D" w14:textId="77777777">
      <w:pPr>
        <w:widowControl w:val="0"/>
        <w:tabs>
          <w:tab w:val="left" w:pos="813"/>
        </w:tabs>
        <w:autoSpaceDE w:val="0"/>
        <w:autoSpaceDN w:val="0"/>
        <w:adjustRightInd w:val="0"/>
        <w:spacing w:before="40" w:line="240" w:lineRule="auto"/>
        <w:ind w:firstLine="274"/>
        <w:rPr>
          <w:rFonts w:ascii="Helvetica" w:hAnsi="Helvetica" w:cs="Helvetica"/>
          <w:bCs/>
          <w:color w:val="000000"/>
          <w:sz w:val="15"/>
          <w:szCs w:val="15"/>
        </w:rPr>
      </w:pPr>
      <w:r w:rsidRPr="00AE1ECB">
        <w:rPr>
          <w:rFonts w:ascii="Helvetica" w:hAnsi="Helvetica" w:cs="Helvetica"/>
          <w:b/>
          <w:bCs/>
          <w:color w:val="000000"/>
          <w:sz w:val="15"/>
          <w:szCs w:val="15"/>
        </w:rPr>
        <w:t>37</w:t>
      </w:r>
      <w:r w:rsidRPr="00AE1ECB">
        <w:rPr>
          <w:rFonts w:ascii="Helvetica" w:hAnsi="Helvetica" w:cs="Helvetica"/>
          <w:bCs/>
          <w:color w:val="000000"/>
          <w:sz w:val="15"/>
          <w:szCs w:val="15"/>
        </w:rPr>
        <w:tab/>
        <w:t>Participant loan processing</w:t>
      </w:r>
    </w:p>
    <w:p w:rsidRPr="00AE1ECB" w:rsidR="008D4C81" w:rsidP="00CF3D56" w:rsidRDefault="008D4C81" w14:paraId="244C805E" w14:textId="77777777">
      <w:pPr>
        <w:widowControl w:val="0"/>
        <w:tabs>
          <w:tab w:val="left" w:pos="813"/>
        </w:tabs>
        <w:autoSpaceDE w:val="0"/>
        <w:autoSpaceDN w:val="0"/>
        <w:adjustRightInd w:val="0"/>
        <w:spacing w:before="40" w:line="240" w:lineRule="auto"/>
        <w:ind w:firstLine="274"/>
        <w:rPr>
          <w:rFonts w:ascii="Helvetica" w:hAnsi="Helvetica" w:cs="Helvetica"/>
          <w:bCs/>
          <w:color w:val="000000"/>
          <w:sz w:val="15"/>
          <w:szCs w:val="15"/>
        </w:rPr>
      </w:pPr>
      <w:r w:rsidRPr="00AE1ECB">
        <w:rPr>
          <w:rFonts w:ascii="Helvetica" w:hAnsi="Helvetica" w:cs="Helvetica"/>
          <w:b/>
          <w:bCs/>
          <w:color w:val="000000"/>
          <w:sz w:val="15"/>
          <w:szCs w:val="15"/>
        </w:rPr>
        <w:t>38</w:t>
      </w:r>
      <w:r w:rsidRPr="00AE1ECB">
        <w:rPr>
          <w:rFonts w:ascii="Helvetica" w:hAnsi="Helvetica" w:cs="Helvetica"/>
          <w:bCs/>
          <w:color w:val="000000"/>
          <w:sz w:val="15"/>
          <w:szCs w:val="15"/>
        </w:rPr>
        <w:tab/>
        <w:t>Participant communication</w:t>
      </w:r>
    </w:p>
    <w:p w:rsidRPr="00AE1ECB" w:rsidR="008D4C81" w:rsidP="00CF3D56" w:rsidRDefault="008D4C81" w14:paraId="244C805F" w14:textId="77777777">
      <w:pPr>
        <w:widowControl w:val="0"/>
        <w:tabs>
          <w:tab w:val="left" w:pos="813"/>
        </w:tabs>
        <w:autoSpaceDE w:val="0"/>
        <w:autoSpaceDN w:val="0"/>
        <w:adjustRightInd w:val="0"/>
        <w:spacing w:before="40" w:line="240" w:lineRule="auto"/>
        <w:ind w:left="720" w:hanging="446"/>
        <w:rPr>
          <w:rFonts w:ascii="Helvetica" w:hAnsi="Helvetica" w:cs="Helvetica"/>
          <w:bCs/>
          <w:color w:val="000000"/>
          <w:sz w:val="15"/>
          <w:szCs w:val="15"/>
        </w:rPr>
      </w:pPr>
      <w:r w:rsidRPr="00AE1ECB">
        <w:rPr>
          <w:rFonts w:ascii="Helvetica" w:hAnsi="Helvetica" w:cs="Helvetica"/>
          <w:b/>
          <w:bCs/>
          <w:color w:val="000000"/>
          <w:sz w:val="15"/>
          <w:szCs w:val="15"/>
        </w:rPr>
        <w:t>40</w:t>
      </w:r>
      <w:r w:rsidRPr="00AE1ECB">
        <w:rPr>
          <w:rFonts w:ascii="Helvetica" w:hAnsi="Helvetica" w:cs="Helvetica"/>
          <w:bCs/>
          <w:color w:val="000000"/>
          <w:sz w:val="15"/>
          <w:szCs w:val="15"/>
        </w:rPr>
        <w:tab/>
      </w:r>
      <w:r w:rsidRPr="00AE1ECB">
        <w:rPr>
          <w:rFonts w:ascii="Helvetica" w:hAnsi="Helvetica" w:cs="Helvetica"/>
          <w:bCs/>
          <w:color w:val="000000"/>
          <w:sz w:val="15"/>
          <w:szCs w:val="15"/>
        </w:rPr>
        <w:tab/>
        <w:t>Foreign entity (e.g., an agent or broker, bank, insurance</w:t>
      </w:r>
    </w:p>
    <w:p w:rsidRPr="00AE1ECB" w:rsidR="008D4C81" w:rsidP="00CF3D56" w:rsidRDefault="008D4C81" w14:paraId="244C8060" w14:textId="77777777">
      <w:pPr>
        <w:widowControl w:val="0"/>
        <w:tabs>
          <w:tab w:val="left" w:pos="813"/>
        </w:tabs>
        <w:autoSpaceDE w:val="0"/>
        <w:autoSpaceDN w:val="0"/>
        <w:adjustRightInd w:val="0"/>
        <w:spacing w:before="40" w:line="240" w:lineRule="auto"/>
        <w:ind w:left="813" w:hanging="446"/>
        <w:rPr>
          <w:rFonts w:ascii="Helvetica" w:hAnsi="Helvetica" w:cs="Helvetica"/>
          <w:bCs/>
          <w:color w:val="000000"/>
          <w:sz w:val="15"/>
          <w:szCs w:val="15"/>
        </w:rPr>
      </w:pPr>
      <w:r w:rsidRPr="00AE1ECB">
        <w:rPr>
          <w:rFonts w:ascii="Helvetica" w:hAnsi="Helvetica" w:cs="Helvetica"/>
          <w:bCs/>
          <w:color w:val="000000"/>
          <w:sz w:val="15"/>
          <w:szCs w:val="15"/>
        </w:rPr>
        <w:tab/>
      </w:r>
      <w:r w:rsidRPr="00AE1ECB">
        <w:rPr>
          <w:rFonts w:ascii="Helvetica" w:hAnsi="Helvetica" w:cs="Helvetica"/>
          <w:bCs/>
          <w:color w:val="000000"/>
          <w:sz w:val="15"/>
          <w:szCs w:val="15"/>
        </w:rPr>
        <w:tab/>
        <w:t>company, etc. not operating within jurisdictional boundaries of the United States)</w:t>
      </w:r>
    </w:p>
    <w:p w:rsidRPr="00AE1ECB" w:rsidR="008D4C81" w:rsidP="00CF3D56" w:rsidRDefault="008D4C81" w14:paraId="244C8061" w14:textId="77777777">
      <w:pPr>
        <w:widowControl w:val="0"/>
        <w:tabs>
          <w:tab w:val="left" w:pos="813"/>
        </w:tabs>
        <w:autoSpaceDE w:val="0"/>
        <w:autoSpaceDN w:val="0"/>
        <w:adjustRightInd w:val="0"/>
        <w:spacing w:before="40" w:line="240" w:lineRule="auto"/>
        <w:ind w:firstLine="274"/>
        <w:rPr>
          <w:rFonts w:ascii="Helvetica" w:hAnsi="Helvetica" w:cs="Helvetica"/>
          <w:bCs/>
          <w:color w:val="000000"/>
          <w:sz w:val="15"/>
          <w:szCs w:val="15"/>
        </w:rPr>
      </w:pPr>
      <w:r w:rsidRPr="00AE1ECB">
        <w:rPr>
          <w:rFonts w:ascii="Helvetica" w:hAnsi="Helvetica" w:cs="Helvetica"/>
          <w:b/>
          <w:bCs/>
          <w:color w:val="000000"/>
          <w:sz w:val="15"/>
          <w:szCs w:val="15"/>
        </w:rPr>
        <w:t>49</w:t>
      </w:r>
      <w:r w:rsidRPr="00AE1ECB">
        <w:rPr>
          <w:rFonts w:ascii="Helvetica" w:hAnsi="Helvetica" w:cs="Helvetica"/>
          <w:bCs/>
          <w:color w:val="000000"/>
          <w:sz w:val="15"/>
          <w:szCs w:val="15"/>
        </w:rPr>
        <w:tab/>
        <w:t>Other services</w:t>
      </w:r>
    </w:p>
    <w:p w:rsidRPr="00AE1ECB" w:rsidR="008D4C81" w:rsidP="00CF3D56" w:rsidRDefault="008D4C81" w14:paraId="244C8062" w14:textId="77777777">
      <w:pPr>
        <w:widowControl w:val="0"/>
        <w:tabs>
          <w:tab w:val="left" w:pos="813"/>
        </w:tabs>
        <w:autoSpaceDE w:val="0"/>
        <w:autoSpaceDN w:val="0"/>
        <w:adjustRightInd w:val="0"/>
        <w:spacing w:before="40" w:line="240" w:lineRule="auto"/>
        <w:ind w:firstLine="274"/>
        <w:rPr>
          <w:rFonts w:ascii="Helvetica" w:hAnsi="Helvetica" w:cs="Helvetica"/>
          <w:bCs/>
          <w:color w:val="000000"/>
          <w:sz w:val="15"/>
          <w:szCs w:val="15"/>
        </w:rPr>
      </w:pPr>
      <w:r w:rsidRPr="00AE1ECB">
        <w:rPr>
          <w:rFonts w:ascii="Helvetica" w:hAnsi="Helvetica" w:cs="Helvetica"/>
          <w:b/>
          <w:bCs/>
          <w:color w:val="000000"/>
          <w:sz w:val="15"/>
          <w:szCs w:val="15"/>
        </w:rPr>
        <w:t>50</w:t>
      </w:r>
      <w:r w:rsidRPr="00AE1ECB">
        <w:rPr>
          <w:rFonts w:ascii="Helvetica" w:hAnsi="Helvetica" w:cs="Helvetica"/>
          <w:bCs/>
          <w:color w:val="000000"/>
          <w:sz w:val="15"/>
          <w:szCs w:val="15"/>
        </w:rPr>
        <w:tab/>
      </w:r>
      <w:r w:rsidRPr="00AE1ECB" w:rsidR="00CB133F">
        <w:rPr>
          <w:rFonts w:ascii="Helvetica" w:hAnsi="Helvetica" w:cs="Helvetica"/>
          <w:bCs/>
          <w:color w:val="000000"/>
          <w:sz w:val="15"/>
          <w:szCs w:val="15"/>
        </w:rPr>
        <w:t xml:space="preserve">Direct </w:t>
      </w:r>
      <w:r w:rsidRPr="00AE1ECB">
        <w:rPr>
          <w:rFonts w:ascii="Helvetica" w:hAnsi="Helvetica" w:cs="Helvetica"/>
          <w:bCs/>
          <w:color w:val="000000"/>
          <w:sz w:val="15"/>
          <w:szCs w:val="15"/>
        </w:rPr>
        <w:t>payment from the plan</w:t>
      </w:r>
    </w:p>
    <w:p w:rsidRPr="00AE1ECB" w:rsidR="008D4C81" w:rsidP="00CF3D56" w:rsidRDefault="008D4C81" w14:paraId="244C8063" w14:textId="77777777">
      <w:pPr>
        <w:widowControl w:val="0"/>
        <w:tabs>
          <w:tab w:val="left" w:pos="813"/>
        </w:tabs>
        <w:autoSpaceDE w:val="0"/>
        <w:autoSpaceDN w:val="0"/>
        <w:adjustRightInd w:val="0"/>
        <w:spacing w:before="40" w:line="240" w:lineRule="auto"/>
        <w:ind w:firstLine="274"/>
        <w:rPr>
          <w:rFonts w:ascii="Helvetica" w:hAnsi="Helvetica" w:cs="Helvetica"/>
          <w:bCs/>
          <w:color w:val="000000"/>
          <w:sz w:val="15"/>
          <w:szCs w:val="15"/>
        </w:rPr>
      </w:pPr>
      <w:r w:rsidRPr="00AE1ECB">
        <w:rPr>
          <w:rFonts w:ascii="Helvetica" w:hAnsi="Helvetica" w:cs="Helvetica"/>
          <w:b/>
          <w:bCs/>
          <w:color w:val="000000"/>
          <w:sz w:val="15"/>
          <w:szCs w:val="15"/>
        </w:rPr>
        <w:t>51</w:t>
      </w:r>
      <w:r w:rsidRPr="00AE1ECB">
        <w:rPr>
          <w:rFonts w:ascii="Helvetica" w:hAnsi="Helvetica" w:cs="Helvetica"/>
          <w:bCs/>
          <w:color w:val="000000"/>
          <w:sz w:val="15"/>
          <w:szCs w:val="15"/>
        </w:rPr>
        <w:tab/>
        <w:t xml:space="preserve">Investment management fees paid directly by </w:t>
      </w:r>
      <w:proofErr w:type="gramStart"/>
      <w:r w:rsidRPr="00AE1ECB">
        <w:rPr>
          <w:rFonts w:ascii="Helvetica" w:hAnsi="Helvetica" w:cs="Helvetica"/>
          <w:bCs/>
          <w:color w:val="000000"/>
          <w:sz w:val="15"/>
          <w:szCs w:val="15"/>
        </w:rPr>
        <w:t>plan</w:t>
      </w:r>
      <w:proofErr w:type="gramEnd"/>
    </w:p>
    <w:p w:rsidRPr="00AE1ECB" w:rsidR="008D4C81" w:rsidP="00CF3D56" w:rsidRDefault="008D4C81" w14:paraId="244C8064" w14:textId="77777777">
      <w:pPr>
        <w:widowControl w:val="0"/>
        <w:tabs>
          <w:tab w:val="left" w:pos="813"/>
        </w:tabs>
        <w:autoSpaceDE w:val="0"/>
        <w:autoSpaceDN w:val="0"/>
        <w:adjustRightInd w:val="0"/>
        <w:spacing w:before="40" w:line="240" w:lineRule="auto"/>
        <w:ind w:firstLine="274"/>
        <w:rPr>
          <w:rFonts w:ascii="Helvetica" w:hAnsi="Helvetica" w:cs="Helvetica"/>
          <w:bCs/>
          <w:color w:val="000000"/>
          <w:sz w:val="15"/>
          <w:szCs w:val="15"/>
        </w:rPr>
      </w:pPr>
      <w:r w:rsidRPr="00AE1ECB">
        <w:rPr>
          <w:rFonts w:ascii="Helvetica" w:hAnsi="Helvetica" w:cs="Helvetica"/>
          <w:b/>
          <w:bCs/>
          <w:color w:val="000000"/>
          <w:sz w:val="15"/>
          <w:szCs w:val="15"/>
        </w:rPr>
        <w:t>52</w:t>
      </w:r>
      <w:r w:rsidRPr="00AE1ECB">
        <w:rPr>
          <w:rFonts w:ascii="Helvetica" w:hAnsi="Helvetica" w:cs="Helvetica"/>
          <w:bCs/>
          <w:color w:val="000000"/>
          <w:sz w:val="15"/>
          <w:szCs w:val="15"/>
        </w:rPr>
        <w:tab/>
        <w:t xml:space="preserve">Investment management fees paid indirectly by </w:t>
      </w:r>
      <w:proofErr w:type="gramStart"/>
      <w:r w:rsidRPr="00AE1ECB">
        <w:rPr>
          <w:rFonts w:ascii="Helvetica" w:hAnsi="Helvetica" w:cs="Helvetica"/>
          <w:bCs/>
          <w:color w:val="000000"/>
          <w:sz w:val="15"/>
          <w:szCs w:val="15"/>
        </w:rPr>
        <w:t>plan</w:t>
      </w:r>
      <w:proofErr w:type="gramEnd"/>
    </w:p>
    <w:p w:rsidRPr="00AE1ECB" w:rsidR="008D4C81" w:rsidP="00CF3D56" w:rsidRDefault="008D4C81" w14:paraId="244C8065" w14:textId="77777777">
      <w:pPr>
        <w:widowControl w:val="0"/>
        <w:tabs>
          <w:tab w:val="left" w:pos="813"/>
        </w:tabs>
        <w:autoSpaceDE w:val="0"/>
        <w:autoSpaceDN w:val="0"/>
        <w:adjustRightInd w:val="0"/>
        <w:spacing w:before="40" w:line="240" w:lineRule="auto"/>
        <w:ind w:firstLine="274"/>
        <w:rPr>
          <w:rFonts w:ascii="Helvetica" w:hAnsi="Helvetica" w:cs="Helvetica"/>
          <w:bCs/>
          <w:color w:val="000000"/>
          <w:sz w:val="15"/>
          <w:szCs w:val="15"/>
        </w:rPr>
      </w:pPr>
      <w:r w:rsidRPr="00AE1ECB">
        <w:rPr>
          <w:rFonts w:ascii="Helvetica" w:hAnsi="Helvetica" w:cs="Helvetica"/>
          <w:b/>
          <w:bCs/>
          <w:color w:val="000000"/>
          <w:sz w:val="15"/>
          <w:szCs w:val="15"/>
        </w:rPr>
        <w:t>53</w:t>
      </w:r>
      <w:r w:rsidRPr="00AE1ECB">
        <w:rPr>
          <w:rFonts w:ascii="Helvetica" w:hAnsi="Helvetica" w:cs="Helvetica"/>
          <w:bCs/>
          <w:color w:val="000000"/>
          <w:sz w:val="15"/>
          <w:szCs w:val="15"/>
        </w:rPr>
        <w:tab/>
        <w:t>Insurance brokerage commissions and fees</w:t>
      </w:r>
    </w:p>
    <w:p w:rsidRPr="00AE1ECB" w:rsidR="008D4C81" w:rsidP="00CF3D56" w:rsidRDefault="008D4C81" w14:paraId="244C8066" w14:textId="77777777">
      <w:pPr>
        <w:widowControl w:val="0"/>
        <w:tabs>
          <w:tab w:val="left" w:pos="813"/>
        </w:tabs>
        <w:autoSpaceDE w:val="0"/>
        <w:autoSpaceDN w:val="0"/>
        <w:adjustRightInd w:val="0"/>
        <w:spacing w:before="40" w:line="240" w:lineRule="auto"/>
        <w:ind w:firstLine="274"/>
        <w:rPr>
          <w:rFonts w:ascii="Helvetica" w:hAnsi="Helvetica" w:cs="Helvetica"/>
          <w:bCs/>
          <w:color w:val="000000"/>
          <w:sz w:val="15"/>
          <w:szCs w:val="15"/>
        </w:rPr>
      </w:pPr>
      <w:r w:rsidRPr="00AE1ECB">
        <w:rPr>
          <w:rFonts w:ascii="Helvetica" w:hAnsi="Helvetica" w:cs="Helvetica"/>
          <w:b/>
          <w:bCs/>
          <w:color w:val="000000"/>
          <w:sz w:val="15"/>
          <w:szCs w:val="15"/>
        </w:rPr>
        <w:t>54</w:t>
      </w:r>
      <w:r w:rsidRPr="00AE1ECB">
        <w:rPr>
          <w:rFonts w:ascii="Helvetica" w:hAnsi="Helvetica" w:cs="Helvetica"/>
          <w:bCs/>
          <w:color w:val="000000"/>
          <w:sz w:val="15"/>
          <w:szCs w:val="15"/>
        </w:rPr>
        <w:tab/>
        <w:t>Sales loads (front end and deferred)</w:t>
      </w:r>
    </w:p>
    <w:p w:rsidRPr="00AE1ECB" w:rsidR="008D4C81" w:rsidP="00CF3D56" w:rsidRDefault="008D4C81" w14:paraId="244C8067" w14:textId="77777777">
      <w:pPr>
        <w:widowControl w:val="0"/>
        <w:tabs>
          <w:tab w:val="left" w:pos="813"/>
        </w:tabs>
        <w:autoSpaceDE w:val="0"/>
        <w:autoSpaceDN w:val="0"/>
        <w:adjustRightInd w:val="0"/>
        <w:spacing w:before="40" w:line="240" w:lineRule="auto"/>
        <w:ind w:firstLine="274"/>
        <w:rPr>
          <w:rFonts w:ascii="Helvetica" w:hAnsi="Helvetica" w:cs="Helvetica"/>
          <w:bCs/>
          <w:color w:val="000000"/>
          <w:sz w:val="15"/>
          <w:szCs w:val="15"/>
        </w:rPr>
      </w:pPr>
      <w:r w:rsidRPr="00AE1ECB">
        <w:rPr>
          <w:rFonts w:ascii="Helvetica" w:hAnsi="Helvetica" w:cs="Helvetica"/>
          <w:b/>
          <w:bCs/>
          <w:color w:val="000000"/>
          <w:sz w:val="15"/>
          <w:szCs w:val="15"/>
        </w:rPr>
        <w:t>55</w:t>
      </w:r>
      <w:r w:rsidRPr="00AE1ECB">
        <w:rPr>
          <w:rFonts w:ascii="Helvetica" w:hAnsi="Helvetica" w:cs="Helvetica"/>
          <w:bCs/>
          <w:color w:val="000000"/>
          <w:sz w:val="15"/>
          <w:szCs w:val="15"/>
        </w:rPr>
        <w:tab/>
        <w:t>Other commissions</w:t>
      </w:r>
    </w:p>
    <w:p w:rsidRPr="00AE1ECB" w:rsidR="008D4C81" w:rsidP="00CF3D56" w:rsidRDefault="008D4C81" w14:paraId="244C8068" w14:textId="77777777">
      <w:pPr>
        <w:widowControl w:val="0"/>
        <w:tabs>
          <w:tab w:val="left" w:pos="813"/>
        </w:tabs>
        <w:autoSpaceDE w:val="0"/>
        <w:autoSpaceDN w:val="0"/>
        <w:adjustRightInd w:val="0"/>
        <w:spacing w:before="40" w:line="240" w:lineRule="auto"/>
        <w:ind w:firstLine="274"/>
        <w:rPr>
          <w:rFonts w:ascii="Helvetica" w:hAnsi="Helvetica" w:cs="Helvetica"/>
          <w:bCs/>
          <w:color w:val="000000"/>
          <w:sz w:val="15"/>
          <w:szCs w:val="15"/>
        </w:rPr>
      </w:pPr>
      <w:r w:rsidRPr="00AE1ECB">
        <w:rPr>
          <w:rFonts w:ascii="Helvetica" w:hAnsi="Helvetica" w:cs="Helvetica"/>
          <w:b/>
          <w:bCs/>
          <w:color w:val="000000"/>
          <w:sz w:val="15"/>
          <w:szCs w:val="15"/>
        </w:rPr>
        <w:t>56</w:t>
      </w:r>
      <w:r w:rsidRPr="00AE1ECB">
        <w:rPr>
          <w:rFonts w:ascii="Helvetica" w:hAnsi="Helvetica" w:cs="Helvetica"/>
          <w:bCs/>
          <w:color w:val="000000"/>
          <w:sz w:val="15"/>
          <w:szCs w:val="15"/>
        </w:rPr>
        <w:tab/>
        <w:t>Non-monetary compensation</w:t>
      </w:r>
    </w:p>
    <w:p w:rsidRPr="00AE1ECB" w:rsidR="008D4C81" w:rsidP="00CF3D56" w:rsidRDefault="008D4C81" w14:paraId="244C8069" w14:textId="77777777">
      <w:pPr>
        <w:widowControl w:val="0"/>
        <w:tabs>
          <w:tab w:val="left" w:pos="813"/>
        </w:tabs>
        <w:autoSpaceDE w:val="0"/>
        <w:autoSpaceDN w:val="0"/>
        <w:adjustRightInd w:val="0"/>
        <w:spacing w:before="40" w:line="240" w:lineRule="auto"/>
        <w:ind w:firstLine="274"/>
        <w:rPr>
          <w:rFonts w:ascii="Helvetica" w:hAnsi="Helvetica" w:cs="Helvetica"/>
          <w:bCs/>
          <w:color w:val="000000"/>
          <w:sz w:val="15"/>
          <w:szCs w:val="15"/>
        </w:rPr>
      </w:pPr>
      <w:r w:rsidRPr="00AE1ECB">
        <w:rPr>
          <w:rFonts w:ascii="Helvetica" w:hAnsi="Helvetica" w:cs="Helvetica"/>
          <w:b/>
          <w:bCs/>
          <w:color w:val="000000"/>
          <w:sz w:val="15"/>
          <w:szCs w:val="15"/>
        </w:rPr>
        <w:t>57</w:t>
      </w:r>
      <w:r w:rsidRPr="00AE1ECB">
        <w:rPr>
          <w:rFonts w:ascii="Helvetica" w:hAnsi="Helvetica" w:cs="Helvetica"/>
          <w:bCs/>
          <w:color w:val="000000"/>
          <w:sz w:val="15"/>
          <w:szCs w:val="15"/>
        </w:rPr>
        <w:tab/>
        <w:t>Redemption fees</w:t>
      </w:r>
    </w:p>
    <w:p w:rsidRPr="00AE1ECB" w:rsidR="008D4C81" w:rsidP="00CF3D56" w:rsidRDefault="008D4C81" w14:paraId="244C806A" w14:textId="77777777">
      <w:pPr>
        <w:widowControl w:val="0"/>
        <w:tabs>
          <w:tab w:val="left" w:pos="813"/>
        </w:tabs>
        <w:autoSpaceDE w:val="0"/>
        <w:autoSpaceDN w:val="0"/>
        <w:adjustRightInd w:val="0"/>
        <w:spacing w:before="40" w:line="240" w:lineRule="auto"/>
        <w:ind w:firstLine="274"/>
        <w:rPr>
          <w:rFonts w:ascii="Helvetica" w:hAnsi="Helvetica" w:cs="Helvetica"/>
          <w:bCs/>
          <w:color w:val="000000"/>
          <w:sz w:val="15"/>
          <w:szCs w:val="15"/>
        </w:rPr>
      </w:pPr>
      <w:r w:rsidRPr="00AE1ECB">
        <w:rPr>
          <w:rFonts w:ascii="Helvetica" w:hAnsi="Helvetica" w:cs="Helvetica"/>
          <w:b/>
          <w:bCs/>
          <w:color w:val="000000"/>
          <w:sz w:val="15"/>
          <w:szCs w:val="15"/>
        </w:rPr>
        <w:t>58</w:t>
      </w:r>
      <w:r w:rsidRPr="00AE1ECB">
        <w:rPr>
          <w:rFonts w:ascii="Helvetica" w:hAnsi="Helvetica" w:cs="Helvetica"/>
          <w:bCs/>
          <w:color w:val="000000"/>
          <w:sz w:val="15"/>
          <w:szCs w:val="15"/>
        </w:rPr>
        <w:tab/>
        <w:t>Product termination fees (surrender charges, etc.)</w:t>
      </w:r>
    </w:p>
    <w:p w:rsidRPr="00AE1ECB" w:rsidR="008D4C81" w:rsidP="00CF3D56" w:rsidRDefault="008D4C81" w14:paraId="244C806B" w14:textId="77777777">
      <w:pPr>
        <w:widowControl w:val="0"/>
        <w:tabs>
          <w:tab w:val="left" w:pos="813"/>
        </w:tabs>
        <w:autoSpaceDE w:val="0"/>
        <w:autoSpaceDN w:val="0"/>
        <w:adjustRightInd w:val="0"/>
        <w:spacing w:before="40" w:line="240" w:lineRule="auto"/>
        <w:ind w:firstLine="274"/>
        <w:rPr>
          <w:rFonts w:ascii="Helvetica" w:hAnsi="Helvetica" w:cs="Helvetica"/>
          <w:bCs/>
          <w:color w:val="000000"/>
          <w:sz w:val="15"/>
          <w:szCs w:val="15"/>
        </w:rPr>
      </w:pPr>
      <w:r w:rsidRPr="00AE1ECB">
        <w:rPr>
          <w:rFonts w:ascii="Helvetica" w:hAnsi="Helvetica" w:cs="Helvetica"/>
          <w:b/>
          <w:bCs/>
          <w:color w:val="000000"/>
          <w:sz w:val="15"/>
          <w:szCs w:val="15"/>
        </w:rPr>
        <w:t>59</w:t>
      </w:r>
      <w:r w:rsidRPr="00AE1ECB">
        <w:rPr>
          <w:rFonts w:ascii="Helvetica" w:hAnsi="Helvetica" w:cs="Helvetica"/>
          <w:bCs/>
          <w:color w:val="000000"/>
          <w:sz w:val="15"/>
          <w:szCs w:val="15"/>
        </w:rPr>
        <w:tab/>
        <w:t>Shareholder servicing fees</w:t>
      </w:r>
    </w:p>
    <w:p w:rsidRPr="00AE1ECB" w:rsidR="008D4C81" w:rsidP="00CF3D56" w:rsidRDefault="008D4C81" w14:paraId="244C806C" w14:textId="77777777">
      <w:pPr>
        <w:widowControl w:val="0"/>
        <w:tabs>
          <w:tab w:val="left" w:pos="813"/>
        </w:tabs>
        <w:autoSpaceDE w:val="0"/>
        <w:autoSpaceDN w:val="0"/>
        <w:adjustRightInd w:val="0"/>
        <w:spacing w:before="40" w:line="240" w:lineRule="auto"/>
        <w:ind w:firstLine="274"/>
        <w:rPr>
          <w:rFonts w:ascii="Helvetica" w:hAnsi="Helvetica" w:cs="Helvetica"/>
          <w:bCs/>
          <w:color w:val="000000"/>
          <w:sz w:val="15"/>
          <w:szCs w:val="15"/>
        </w:rPr>
      </w:pPr>
      <w:r w:rsidRPr="00AE1ECB">
        <w:rPr>
          <w:rFonts w:ascii="Helvetica" w:hAnsi="Helvetica" w:cs="Helvetica"/>
          <w:b/>
          <w:bCs/>
          <w:color w:val="000000"/>
          <w:sz w:val="15"/>
          <w:szCs w:val="15"/>
        </w:rPr>
        <w:t>60</w:t>
      </w:r>
      <w:r w:rsidRPr="00AE1ECB">
        <w:rPr>
          <w:rFonts w:ascii="Helvetica" w:hAnsi="Helvetica" w:cs="Helvetica"/>
          <w:bCs/>
          <w:color w:val="000000"/>
          <w:sz w:val="15"/>
          <w:szCs w:val="15"/>
        </w:rPr>
        <w:tab/>
        <w:t>Sub-transfer agency fees</w:t>
      </w:r>
    </w:p>
    <w:p w:rsidRPr="00AE1ECB" w:rsidR="008D4C81" w:rsidP="00CF3D56" w:rsidRDefault="008D4C81" w14:paraId="244C806D" w14:textId="77777777">
      <w:pPr>
        <w:widowControl w:val="0"/>
        <w:tabs>
          <w:tab w:val="left" w:pos="813"/>
        </w:tabs>
        <w:autoSpaceDE w:val="0"/>
        <w:autoSpaceDN w:val="0"/>
        <w:adjustRightInd w:val="0"/>
        <w:spacing w:before="40" w:line="240" w:lineRule="auto"/>
        <w:ind w:firstLine="274"/>
        <w:rPr>
          <w:rFonts w:ascii="Helvetica" w:hAnsi="Helvetica" w:cs="Helvetica"/>
          <w:bCs/>
          <w:color w:val="000000"/>
          <w:sz w:val="15"/>
          <w:szCs w:val="15"/>
        </w:rPr>
      </w:pPr>
      <w:r w:rsidRPr="00AE1ECB">
        <w:rPr>
          <w:rFonts w:ascii="Helvetica" w:hAnsi="Helvetica" w:cs="Helvetica"/>
          <w:b/>
          <w:bCs/>
          <w:color w:val="000000"/>
          <w:sz w:val="15"/>
          <w:szCs w:val="15"/>
        </w:rPr>
        <w:t>61</w:t>
      </w:r>
      <w:r w:rsidRPr="00AE1ECB">
        <w:rPr>
          <w:rFonts w:ascii="Helvetica" w:hAnsi="Helvetica" w:cs="Helvetica"/>
          <w:bCs/>
          <w:color w:val="000000"/>
          <w:sz w:val="15"/>
          <w:szCs w:val="15"/>
        </w:rPr>
        <w:tab/>
        <w:t>Finders’ fees/placement fees</w:t>
      </w:r>
    </w:p>
    <w:p w:rsidRPr="00AE1ECB" w:rsidR="008D4C81" w:rsidP="00CF3D56" w:rsidRDefault="008D4C81" w14:paraId="244C806E" w14:textId="77777777">
      <w:pPr>
        <w:widowControl w:val="0"/>
        <w:tabs>
          <w:tab w:val="left" w:pos="813"/>
        </w:tabs>
        <w:autoSpaceDE w:val="0"/>
        <w:autoSpaceDN w:val="0"/>
        <w:adjustRightInd w:val="0"/>
        <w:spacing w:before="40" w:line="240" w:lineRule="auto"/>
        <w:ind w:firstLine="274"/>
        <w:rPr>
          <w:rFonts w:ascii="Helvetica" w:hAnsi="Helvetica" w:cs="Helvetica"/>
          <w:bCs/>
          <w:color w:val="000000"/>
          <w:sz w:val="15"/>
          <w:szCs w:val="15"/>
        </w:rPr>
      </w:pPr>
      <w:r w:rsidRPr="00AE1ECB">
        <w:rPr>
          <w:rFonts w:ascii="Helvetica" w:hAnsi="Helvetica" w:cs="Helvetica"/>
          <w:b/>
          <w:bCs/>
          <w:color w:val="000000"/>
          <w:sz w:val="15"/>
          <w:szCs w:val="15"/>
        </w:rPr>
        <w:t>62</w:t>
      </w:r>
      <w:r w:rsidRPr="00AE1ECB">
        <w:rPr>
          <w:rFonts w:ascii="Helvetica" w:hAnsi="Helvetica" w:cs="Helvetica"/>
          <w:bCs/>
          <w:color w:val="000000"/>
          <w:sz w:val="15"/>
          <w:szCs w:val="15"/>
        </w:rPr>
        <w:tab/>
        <w:t>Float revenue</w:t>
      </w:r>
    </w:p>
    <w:p w:rsidRPr="00AE1ECB" w:rsidR="008D4C81" w:rsidP="00CF3D56" w:rsidRDefault="008D4C81" w14:paraId="244C806F" w14:textId="77777777">
      <w:pPr>
        <w:widowControl w:val="0"/>
        <w:tabs>
          <w:tab w:val="left" w:pos="813"/>
        </w:tabs>
        <w:autoSpaceDE w:val="0"/>
        <w:autoSpaceDN w:val="0"/>
        <w:adjustRightInd w:val="0"/>
        <w:spacing w:before="40" w:line="240" w:lineRule="auto"/>
        <w:ind w:firstLine="274"/>
        <w:rPr>
          <w:rFonts w:ascii="Helvetica" w:hAnsi="Helvetica" w:cs="Helvetica"/>
          <w:bCs/>
          <w:color w:val="000000"/>
          <w:sz w:val="15"/>
          <w:szCs w:val="15"/>
        </w:rPr>
      </w:pPr>
      <w:r w:rsidRPr="00AE1ECB">
        <w:rPr>
          <w:rFonts w:ascii="Helvetica" w:hAnsi="Helvetica" w:cs="Helvetica"/>
          <w:b/>
          <w:bCs/>
          <w:color w:val="000000"/>
          <w:sz w:val="15"/>
          <w:szCs w:val="15"/>
        </w:rPr>
        <w:t>63</w:t>
      </w:r>
      <w:r w:rsidRPr="00AE1ECB">
        <w:rPr>
          <w:rFonts w:ascii="Helvetica" w:hAnsi="Helvetica" w:cs="Helvetica"/>
          <w:bCs/>
          <w:color w:val="000000"/>
          <w:sz w:val="15"/>
          <w:szCs w:val="15"/>
        </w:rPr>
        <w:tab/>
        <w:t>Distribution (12b-1) fees</w:t>
      </w:r>
    </w:p>
    <w:p w:rsidRPr="00AE1ECB" w:rsidR="008D4C81" w:rsidP="00CF3D56" w:rsidRDefault="008D4C81" w14:paraId="244C8070" w14:textId="77777777">
      <w:pPr>
        <w:widowControl w:val="0"/>
        <w:tabs>
          <w:tab w:val="left" w:pos="813"/>
        </w:tabs>
        <w:autoSpaceDE w:val="0"/>
        <w:autoSpaceDN w:val="0"/>
        <w:adjustRightInd w:val="0"/>
        <w:spacing w:before="40" w:line="240" w:lineRule="auto"/>
        <w:ind w:firstLine="274"/>
        <w:rPr>
          <w:rFonts w:ascii="Helvetica" w:hAnsi="Helvetica" w:cs="Helvetica"/>
          <w:bCs/>
          <w:color w:val="000000"/>
          <w:sz w:val="15"/>
          <w:szCs w:val="15"/>
        </w:rPr>
      </w:pPr>
      <w:r w:rsidRPr="00AE1ECB">
        <w:rPr>
          <w:rFonts w:ascii="Helvetica" w:hAnsi="Helvetica" w:cs="Helvetica"/>
          <w:b/>
          <w:bCs/>
          <w:color w:val="000000"/>
          <w:sz w:val="15"/>
          <w:szCs w:val="15"/>
        </w:rPr>
        <w:t>64</w:t>
      </w:r>
      <w:r w:rsidRPr="00AE1ECB">
        <w:rPr>
          <w:rFonts w:ascii="Helvetica" w:hAnsi="Helvetica" w:cs="Helvetica"/>
          <w:bCs/>
          <w:color w:val="000000"/>
          <w:sz w:val="15"/>
          <w:szCs w:val="15"/>
        </w:rPr>
        <w:tab/>
        <w:t>Recordkeeping fees</w:t>
      </w:r>
    </w:p>
    <w:p w:rsidRPr="00AE1ECB" w:rsidR="008D4C81" w:rsidP="00CF3D56" w:rsidRDefault="008D4C81" w14:paraId="244C8071" w14:textId="77777777">
      <w:pPr>
        <w:widowControl w:val="0"/>
        <w:tabs>
          <w:tab w:val="left" w:pos="813"/>
        </w:tabs>
        <w:autoSpaceDE w:val="0"/>
        <w:autoSpaceDN w:val="0"/>
        <w:adjustRightInd w:val="0"/>
        <w:spacing w:before="40" w:line="240" w:lineRule="auto"/>
        <w:ind w:firstLine="274"/>
        <w:rPr>
          <w:rFonts w:ascii="Helvetica" w:hAnsi="Helvetica" w:cs="Helvetica"/>
          <w:bCs/>
          <w:color w:val="000000"/>
          <w:sz w:val="15"/>
          <w:szCs w:val="15"/>
        </w:rPr>
      </w:pPr>
      <w:r w:rsidRPr="00AE1ECB">
        <w:rPr>
          <w:rFonts w:ascii="Helvetica" w:hAnsi="Helvetica" w:cs="Helvetica"/>
          <w:b/>
          <w:bCs/>
          <w:color w:val="000000"/>
          <w:sz w:val="15"/>
          <w:szCs w:val="15"/>
        </w:rPr>
        <w:t>65</w:t>
      </w:r>
      <w:r w:rsidRPr="00AE1ECB">
        <w:rPr>
          <w:rFonts w:ascii="Helvetica" w:hAnsi="Helvetica" w:cs="Helvetica"/>
          <w:bCs/>
          <w:color w:val="000000"/>
          <w:sz w:val="15"/>
          <w:szCs w:val="15"/>
        </w:rPr>
        <w:tab/>
        <w:t>Account maintenance fees</w:t>
      </w:r>
    </w:p>
    <w:p w:rsidRPr="00AE1ECB" w:rsidR="008D4C81" w:rsidP="00CF3D56" w:rsidRDefault="008D4C81" w14:paraId="244C8072" w14:textId="77777777">
      <w:pPr>
        <w:widowControl w:val="0"/>
        <w:tabs>
          <w:tab w:val="left" w:pos="813"/>
        </w:tabs>
        <w:autoSpaceDE w:val="0"/>
        <w:autoSpaceDN w:val="0"/>
        <w:adjustRightInd w:val="0"/>
        <w:spacing w:before="40" w:line="240" w:lineRule="auto"/>
        <w:ind w:firstLine="274"/>
        <w:rPr>
          <w:rFonts w:ascii="Helvetica" w:hAnsi="Helvetica" w:cs="Helvetica"/>
          <w:bCs/>
          <w:color w:val="000000"/>
          <w:sz w:val="15"/>
          <w:szCs w:val="15"/>
        </w:rPr>
      </w:pPr>
      <w:r w:rsidRPr="00AE1ECB">
        <w:rPr>
          <w:rFonts w:ascii="Helvetica" w:hAnsi="Helvetica" w:cs="Helvetica"/>
          <w:b/>
          <w:bCs/>
          <w:color w:val="000000"/>
          <w:sz w:val="15"/>
          <w:szCs w:val="15"/>
        </w:rPr>
        <w:t>66</w:t>
      </w:r>
      <w:r w:rsidRPr="00AE1ECB">
        <w:rPr>
          <w:rFonts w:ascii="Helvetica" w:hAnsi="Helvetica" w:cs="Helvetica"/>
          <w:bCs/>
          <w:color w:val="000000"/>
          <w:sz w:val="15"/>
          <w:szCs w:val="15"/>
        </w:rPr>
        <w:tab/>
        <w:t>Insurance mortality and expense charge</w:t>
      </w:r>
    </w:p>
    <w:p w:rsidRPr="00AE1ECB" w:rsidR="008D4C81" w:rsidP="00CF3D56" w:rsidRDefault="008D4C81" w14:paraId="244C8073" w14:textId="77777777">
      <w:pPr>
        <w:widowControl w:val="0"/>
        <w:tabs>
          <w:tab w:val="left" w:pos="813"/>
        </w:tabs>
        <w:autoSpaceDE w:val="0"/>
        <w:autoSpaceDN w:val="0"/>
        <w:adjustRightInd w:val="0"/>
        <w:spacing w:before="40" w:line="240" w:lineRule="auto"/>
        <w:ind w:firstLine="274"/>
        <w:rPr>
          <w:rFonts w:ascii="Helvetica" w:hAnsi="Helvetica" w:cs="Helvetica"/>
          <w:bCs/>
          <w:color w:val="000000"/>
          <w:sz w:val="15"/>
          <w:szCs w:val="15"/>
        </w:rPr>
      </w:pPr>
      <w:r w:rsidRPr="00AE1ECB">
        <w:rPr>
          <w:rFonts w:ascii="Helvetica" w:hAnsi="Helvetica" w:cs="Helvetica"/>
          <w:b/>
          <w:bCs/>
          <w:color w:val="000000"/>
          <w:sz w:val="15"/>
          <w:szCs w:val="15"/>
        </w:rPr>
        <w:t>67</w:t>
      </w:r>
      <w:r w:rsidRPr="00AE1ECB">
        <w:rPr>
          <w:rFonts w:ascii="Helvetica" w:hAnsi="Helvetica" w:cs="Helvetica"/>
          <w:bCs/>
          <w:color w:val="000000"/>
          <w:sz w:val="15"/>
          <w:szCs w:val="15"/>
        </w:rPr>
        <w:tab/>
        <w:t>Other insurance wrap fees</w:t>
      </w:r>
    </w:p>
    <w:p w:rsidRPr="00AE1ECB" w:rsidR="008D4C81" w:rsidP="00CF3D56" w:rsidRDefault="008D4C81" w14:paraId="244C8074" w14:textId="77777777">
      <w:pPr>
        <w:widowControl w:val="0"/>
        <w:tabs>
          <w:tab w:val="left" w:pos="813"/>
        </w:tabs>
        <w:autoSpaceDE w:val="0"/>
        <w:autoSpaceDN w:val="0"/>
        <w:adjustRightInd w:val="0"/>
        <w:spacing w:before="40" w:line="240" w:lineRule="auto"/>
        <w:ind w:firstLine="274"/>
        <w:rPr>
          <w:rFonts w:ascii="Helvetica" w:hAnsi="Helvetica" w:cs="Helvetica"/>
          <w:bCs/>
          <w:color w:val="000000"/>
          <w:sz w:val="15"/>
          <w:szCs w:val="15"/>
        </w:rPr>
      </w:pPr>
      <w:r w:rsidRPr="00AE1ECB">
        <w:rPr>
          <w:rFonts w:ascii="Helvetica" w:hAnsi="Helvetica" w:cs="Helvetica"/>
          <w:b/>
          <w:bCs/>
          <w:color w:val="000000"/>
          <w:sz w:val="15"/>
          <w:szCs w:val="15"/>
        </w:rPr>
        <w:t>68</w:t>
      </w:r>
      <w:r w:rsidRPr="00AE1ECB">
        <w:rPr>
          <w:rFonts w:ascii="Helvetica" w:hAnsi="Helvetica" w:cs="Helvetica"/>
          <w:bCs/>
          <w:color w:val="000000"/>
          <w:sz w:val="15"/>
          <w:szCs w:val="15"/>
        </w:rPr>
        <w:tab/>
        <w:t>“’Soft dollars’ commissions”</w:t>
      </w:r>
    </w:p>
    <w:p w:rsidRPr="00AE1ECB" w:rsidR="008D4C81" w:rsidP="00CF3D56" w:rsidRDefault="008D4C81" w14:paraId="244C8075" w14:textId="77777777">
      <w:pPr>
        <w:widowControl w:val="0"/>
        <w:tabs>
          <w:tab w:val="left" w:pos="813"/>
        </w:tabs>
        <w:autoSpaceDE w:val="0"/>
        <w:autoSpaceDN w:val="0"/>
        <w:adjustRightInd w:val="0"/>
        <w:spacing w:before="40" w:line="240" w:lineRule="auto"/>
        <w:ind w:firstLine="274"/>
        <w:rPr>
          <w:rFonts w:ascii="Helvetica" w:hAnsi="Helvetica" w:cs="Helvetica"/>
          <w:bCs/>
          <w:color w:val="000000"/>
          <w:sz w:val="15"/>
          <w:szCs w:val="15"/>
        </w:rPr>
      </w:pPr>
      <w:r w:rsidRPr="00AE1ECB">
        <w:rPr>
          <w:rFonts w:ascii="Helvetica" w:hAnsi="Helvetica" w:cs="Helvetica"/>
          <w:b/>
          <w:bCs/>
          <w:color w:val="000000"/>
          <w:sz w:val="15"/>
          <w:szCs w:val="15"/>
        </w:rPr>
        <w:t>70</w:t>
      </w:r>
      <w:r w:rsidRPr="00AE1ECB">
        <w:rPr>
          <w:rFonts w:ascii="Helvetica" w:hAnsi="Helvetica" w:cs="Helvetica"/>
          <w:bCs/>
          <w:color w:val="000000"/>
          <w:sz w:val="15"/>
          <w:szCs w:val="15"/>
        </w:rPr>
        <w:tab/>
        <w:t>Consulting fees</w:t>
      </w:r>
    </w:p>
    <w:p w:rsidRPr="00AE1ECB" w:rsidR="008D4C81" w:rsidP="00CF3D56" w:rsidRDefault="008D4C81" w14:paraId="244C8076" w14:textId="77777777">
      <w:pPr>
        <w:widowControl w:val="0"/>
        <w:tabs>
          <w:tab w:val="left" w:pos="813"/>
        </w:tabs>
        <w:autoSpaceDE w:val="0"/>
        <w:autoSpaceDN w:val="0"/>
        <w:adjustRightInd w:val="0"/>
        <w:spacing w:before="40" w:line="240" w:lineRule="auto"/>
        <w:ind w:firstLine="274"/>
        <w:rPr>
          <w:rFonts w:ascii="Helvetica" w:hAnsi="Helvetica" w:cs="Helvetica"/>
          <w:bCs/>
          <w:color w:val="000000"/>
          <w:sz w:val="15"/>
          <w:szCs w:val="15"/>
        </w:rPr>
      </w:pPr>
      <w:r w:rsidRPr="00AE1ECB">
        <w:rPr>
          <w:rFonts w:ascii="Helvetica" w:hAnsi="Helvetica" w:cs="Helvetica"/>
          <w:b/>
          <w:bCs/>
          <w:color w:val="000000"/>
          <w:sz w:val="15"/>
          <w:szCs w:val="15"/>
        </w:rPr>
        <w:t>71</w:t>
      </w:r>
      <w:r w:rsidRPr="00AE1ECB">
        <w:rPr>
          <w:rFonts w:ascii="Helvetica" w:hAnsi="Helvetica" w:cs="Helvetica"/>
          <w:bCs/>
          <w:color w:val="000000"/>
          <w:sz w:val="15"/>
          <w:szCs w:val="15"/>
        </w:rPr>
        <w:tab/>
        <w:t>Securities brokerage commissions and fees</w:t>
      </w:r>
    </w:p>
    <w:p w:rsidRPr="00AE1ECB" w:rsidR="008D4C81" w:rsidP="00CF3D56" w:rsidRDefault="008D4C81" w14:paraId="244C8077" w14:textId="77777777">
      <w:pPr>
        <w:widowControl w:val="0"/>
        <w:tabs>
          <w:tab w:val="left" w:pos="813"/>
        </w:tabs>
        <w:autoSpaceDE w:val="0"/>
        <w:autoSpaceDN w:val="0"/>
        <w:adjustRightInd w:val="0"/>
        <w:spacing w:before="40" w:line="240" w:lineRule="auto"/>
        <w:ind w:firstLine="274"/>
        <w:rPr>
          <w:rFonts w:ascii="Helvetica" w:hAnsi="Helvetica" w:cs="Helvetica"/>
          <w:bCs/>
          <w:color w:val="000000"/>
          <w:sz w:val="15"/>
          <w:szCs w:val="15"/>
        </w:rPr>
      </w:pPr>
      <w:r w:rsidRPr="00AE1ECB">
        <w:rPr>
          <w:rFonts w:ascii="Helvetica" w:hAnsi="Helvetica" w:cs="Helvetica"/>
          <w:b/>
          <w:bCs/>
          <w:color w:val="000000"/>
          <w:sz w:val="15"/>
          <w:szCs w:val="15"/>
        </w:rPr>
        <w:t>72</w:t>
      </w:r>
      <w:r w:rsidRPr="00AE1ECB">
        <w:rPr>
          <w:rFonts w:ascii="Helvetica" w:hAnsi="Helvetica" w:cs="Helvetica"/>
          <w:bCs/>
          <w:color w:val="000000"/>
          <w:sz w:val="15"/>
          <w:szCs w:val="15"/>
        </w:rPr>
        <w:tab/>
        <w:t>Other investment fees and expenses</w:t>
      </w:r>
    </w:p>
    <w:p w:rsidRPr="00AE1ECB" w:rsidR="008D4C81" w:rsidP="00CF3D56" w:rsidRDefault="008D4C81" w14:paraId="244C8078" w14:textId="77777777">
      <w:pPr>
        <w:widowControl w:val="0"/>
        <w:tabs>
          <w:tab w:val="left" w:pos="813"/>
        </w:tabs>
        <w:autoSpaceDE w:val="0"/>
        <w:autoSpaceDN w:val="0"/>
        <w:adjustRightInd w:val="0"/>
        <w:spacing w:before="40" w:line="240" w:lineRule="auto"/>
        <w:ind w:firstLine="274"/>
        <w:rPr>
          <w:rFonts w:ascii="Helvetica" w:hAnsi="Helvetica" w:cs="Helvetica"/>
          <w:bCs/>
          <w:color w:val="000000"/>
          <w:sz w:val="15"/>
          <w:szCs w:val="15"/>
        </w:rPr>
      </w:pPr>
      <w:r w:rsidRPr="00AE1ECB">
        <w:rPr>
          <w:rFonts w:ascii="Helvetica" w:hAnsi="Helvetica" w:cs="Helvetica"/>
          <w:b/>
          <w:bCs/>
          <w:color w:val="000000"/>
          <w:sz w:val="15"/>
          <w:szCs w:val="15"/>
        </w:rPr>
        <w:t>73</w:t>
      </w:r>
      <w:r w:rsidRPr="00AE1ECB">
        <w:rPr>
          <w:rFonts w:ascii="Helvetica" w:hAnsi="Helvetica" w:cs="Helvetica"/>
          <w:bCs/>
          <w:color w:val="000000"/>
          <w:sz w:val="15"/>
          <w:szCs w:val="15"/>
        </w:rPr>
        <w:tab/>
        <w:t>Other insurance fees and expenses</w:t>
      </w:r>
    </w:p>
    <w:p w:rsidRPr="00AE1ECB" w:rsidR="008D4C81" w:rsidP="00CF3D56" w:rsidRDefault="008D4C81" w14:paraId="244C8079" w14:textId="77777777">
      <w:pPr>
        <w:widowControl w:val="0"/>
        <w:tabs>
          <w:tab w:val="left" w:pos="813"/>
        </w:tabs>
        <w:autoSpaceDE w:val="0"/>
        <w:autoSpaceDN w:val="0"/>
        <w:adjustRightInd w:val="0"/>
        <w:spacing w:before="40" w:line="240" w:lineRule="auto"/>
        <w:ind w:firstLine="274"/>
        <w:rPr>
          <w:rFonts w:ascii="Helvetica" w:hAnsi="Helvetica" w:cs="Helvetica"/>
          <w:bCs/>
          <w:color w:val="000000"/>
          <w:sz w:val="15"/>
          <w:szCs w:val="15"/>
        </w:rPr>
      </w:pPr>
      <w:r w:rsidRPr="00AE1ECB">
        <w:rPr>
          <w:rFonts w:ascii="Helvetica" w:hAnsi="Helvetica" w:cs="Helvetica"/>
          <w:b/>
          <w:bCs/>
          <w:color w:val="000000"/>
          <w:sz w:val="15"/>
          <w:szCs w:val="15"/>
        </w:rPr>
        <w:t>99</w:t>
      </w:r>
      <w:r w:rsidRPr="00AE1ECB">
        <w:rPr>
          <w:rFonts w:ascii="Helvetica" w:hAnsi="Helvetica" w:cs="Helvetica"/>
          <w:bCs/>
          <w:color w:val="000000"/>
          <w:sz w:val="15"/>
          <w:szCs w:val="15"/>
        </w:rPr>
        <w:tab/>
        <w:t>Other fees</w:t>
      </w:r>
    </w:p>
    <w:p w:rsidRPr="00AE1ECB" w:rsidR="008D4C81" w:rsidP="00CF3D56" w:rsidRDefault="001320E7" w14:paraId="244C807A" w14:textId="77777777">
      <w:pPr>
        <w:tabs>
          <w:tab w:val="clear" w:pos="432"/>
          <w:tab w:val="left" w:pos="270"/>
          <w:tab w:val="right" w:leader="dot" w:pos="4680"/>
        </w:tabs>
        <w:autoSpaceDE w:val="0"/>
        <w:autoSpaceDN w:val="0"/>
        <w:adjustRightInd w:val="0"/>
        <w:spacing w:before="120" w:line="240" w:lineRule="auto"/>
        <w:ind w:right="-8" w:firstLine="270"/>
        <w:rPr>
          <w:rFonts w:ascii="Helvetica" w:hAnsi="Helvetica" w:cs="Helvetica"/>
          <w:color w:val="000000"/>
          <w:sz w:val="18"/>
          <w:szCs w:val="18"/>
        </w:rPr>
      </w:pPr>
      <w:r w:rsidRPr="00AE1ECB">
        <w:rPr>
          <w:noProof/>
        </w:rPr>
        <mc:AlternateContent>
          <mc:Choice Requires="wps">
            <w:drawing>
              <wp:anchor distT="0" distB="0" distL="114300" distR="114300" simplePos="0" relativeHeight="251664896" behindDoc="1" locked="0" layoutInCell="1" allowOverlap="1" wp14:editId="244C8C4C" wp14:anchorId="244C8C4B">
                <wp:simplePos x="0" y="0"/>
                <wp:positionH relativeFrom="page">
                  <wp:posOffset>533400</wp:posOffset>
                </wp:positionH>
                <wp:positionV relativeFrom="page">
                  <wp:posOffset>-956310</wp:posOffset>
                </wp:positionV>
                <wp:extent cx="3888740" cy="0"/>
                <wp:effectExtent l="19050" t="15240" r="16510" b="13335"/>
                <wp:wrapNone/>
                <wp:docPr id="59" name="Freeform 30"/>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3888740" cy="0"/>
                        </a:xfrm>
                        <a:custGeom>
                          <a:avLst/>
                          <a:gdLst>
                            <a:gd name="T0" fmla="*/ 0 w 10560"/>
                            <a:gd name="T1" fmla="*/ 10560 w 10560"/>
                          </a:gdLst>
                          <a:ahLst/>
                          <a:cxnLst>
                            <a:cxn ang="0">
                              <a:pos x="T0" y="0"/>
                            </a:cxn>
                            <a:cxn ang="0">
                              <a:pos x="T1" y="0"/>
                            </a:cxn>
                          </a:cxnLst>
                          <a:rect l="0" t="0" r="r" b="b"/>
                          <a:pathLst>
                            <a:path w="10560">
                              <a:moveTo>
                                <a:pt x="0" y="0"/>
                              </a:moveTo>
                              <a:lnTo>
                                <a:pt x="10560" y="0"/>
                              </a:lnTo>
                            </a:path>
                          </a:pathLst>
                        </a:custGeom>
                        <a:noFill/>
                        <a:ln w="25400">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Freeform 30" style="position:absolute;margin-left:42pt;margin-top:-75.3pt;width:306.2pt;height:0;z-index:-25165158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coordsize="10560,0" o:spid="_x0000_s1026" filled="f" strokeweight="2pt" path="m,l10560,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eQ646gIAAFoGAAAOAAAAZHJzL2Uyb0RvYy54bWysVW1r2zAQ/j7YfxD6OEhtp06amDqlxMkY&#10;7KXQ7gcokvzCZMmTlDjd2H/fSbZTJ2UwxvzBOflO99w995Lbu2Mt0IFrUymZ4ugqxIhLqlglixR/&#10;fdpOFhgZSyQjQkme4mdu8N3q7Zvbtkn4VJVKMK4ROJEmaZsUl9Y2SRAYWvKamCvVcAnKXOmaWDjq&#10;ImCatOC9FsE0DOdBqzRrtKLcGPiadUq88v7znFP7Jc8Nt0ikGGKz/q39e+feweqWJIUmTVnRPgzy&#10;D1HUpJIAenKVEUvQXlevXNUV1cqo3F5RVQcqzyvKfQ6QTRReZPNYkob7XIAc05xoMv/PLf18eNCo&#10;YimeLTGSpIYabTXnjnF07flpG5OA2WPzoF2Gpvmo6DeDpFqXRBb8XmvVlpwwiCpyfAZnF9zBwFW0&#10;az8pBt7J3ipP1THXtXMIJKCjr8jzqSL8aBGFj9eLxeImhsLRQReQZLhI98a+58o7IYePxnbFZCD5&#10;UrA+nye4n9cC6vouQCFqURTO5kPpT0bRyMgbjA0BtRj8knKAokfZY4GEgAwXv4NulHEpOeBR3GDk&#10;lH+wBfxLW0B9gdDQy5ddrDGCLt51XdwQ6yLz+CCiFurhE3VfanXgT8rr7AXbgPKiFXJs1d0fx9Xp&#10;4YpDg1p3god10Y4qItW2EsKXREgXzHQWhx09RomKOa2Lx+hitxYaHYgbUf/4LgLN2EyrvWTem+u1&#10;TS9bUolOBnTh6YXW6VlwTeRn8OcyXG4Wm0U8iafzzSQOs2xyv13Hk/k2upll19l6nUW/XOWiOCkr&#10;xrh00Q37IIr/bt76zdRN8mkjnGVxluzWP6+TDc7D8CxDLsNvR/YwV27TmWSn2DPMmFbdgoOFDEKp&#10;9A+MWlhuKTbf90RzjMQHCXO6jGI3VNYf4tnNFA56rNmNNURScJVii6HHnbi23QbdN7oqSkCKfNdL&#10;dQ+znVduDv0S6KLqD7DAfAb9snUbcnz2Vi9/CavfAAAA//8DAFBLAwQUAAYACAAAACEA+ci4ld8A&#10;AAAMAQAADwAAAGRycy9kb3ducmV2LnhtbEyPQUvDQBCF74L/YRnBW7up1FBjNkVKg3ixpBa8TrJj&#10;EszOLtlNG/+960H0+OY93nwv385mEGcafW9ZwWqZgCBurO65VXB6KxcbED4gaxwsk4Iv8rAtrq9y&#10;zLS9cEXnY2hFLGGfoYIuBJdJ6ZuODPqldcTR+7CjwRDl2Eo94iWWm0HeJUkqDfYcP3ToaNdR83mc&#10;jIKDOx32WOpdi69TVb2493JfPyt1ezM/PYIINIe/MPzgR3QoIlNtJ9ZeDAo26zglKFis7pMUREyk&#10;D+kaRP17kkUu/48ovgEAAP//AwBQSwECLQAUAAYACAAAACEAtoM4kv4AAADhAQAAEwAAAAAAAAAA&#10;AAAAAAAAAAAAW0NvbnRlbnRfVHlwZXNdLnhtbFBLAQItABQABgAIAAAAIQA4/SH/1gAAAJQBAAAL&#10;AAAAAAAAAAAAAAAAAC8BAABfcmVscy8ucmVsc1BLAQItABQABgAIAAAAIQAyeQ646gIAAFoGAAAO&#10;AAAAAAAAAAAAAAAAAC4CAABkcnMvZTJvRG9jLnhtbFBLAQItABQABgAIAAAAIQD5yLiV3wAAAAwB&#10;AAAPAAAAAAAAAAAAAAAAAEQFAABkcnMvZG93bnJldi54bWxQSwUGAAAAAAQABADzAAAAUAYAAAAA&#10;" w14:anchorId="08A9AEC1">
                <v:path o:connecttype="custom" o:connectlocs="0,0;3888740,0" o:connectangles="0,0"/>
                <w10:wrap anchorx="page" anchory="page"/>
              </v:shape>
            </w:pict>
          </mc:Fallback>
        </mc:AlternateContent>
      </w:r>
      <w:r w:rsidRPr="00AE1ECB" w:rsidR="008D4C81">
        <w:rPr>
          <w:rFonts w:ascii="Helvetica" w:hAnsi="Helvetica" w:cs="Helvetica"/>
          <w:b/>
          <w:bCs/>
          <w:color w:val="000000"/>
          <w:sz w:val="18"/>
          <w:szCs w:val="18"/>
        </w:rPr>
        <w:t>Element (c).</w:t>
      </w:r>
      <w:r w:rsidRPr="00AE1ECB" w:rsidR="008D4C81">
        <w:rPr>
          <w:rFonts w:ascii="Helvetica" w:hAnsi="Helvetica" w:cs="Helvetica"/>
          <w:color w:val="000000"/>
          <w:spacing w:val="90"/>
          <w:sz w:val="18"/>
          <w:szCs w:val="18"/>
        </w:rPr>
        <w:t xml:space="preserve"> </w:t>
      </w:r>
      <w:r w:rsidRPr="00AE1ECB" w:rsidR="008D4C81">
        <w:rPr>
          <w:rFonts w:ascii="Helvetica" w:hAnsi="Helvetica" w:cs="Helvetica"/>
          <w:color w:val="000000"/>
          <w:sz w:val="18"/>
          <w:szCs w:val="18"/>
        </w:rPr>
        <w:t>Enter any relationship of the person identified in element</w:t>
      </w:r>
      <w:r w:rsidRPr="00AE1ECB" w:rsidR="008D4C81">
        <w:rPr>
          <w:rFonts w:ascii="Helvetica" w:hAnsi="Helvetica" w:cs="Helvetica"/>
          <w:b/>
          <w:bCs/>
          <w:color w:val="000000"/>
          <w:sz w:val="18"/>
          <w:szCs w:val="18"/>
        </w:rPr>
        <w:t xml:space="preserve"> (a)</w:t>
      </w:r>
      <w:r w:rsidRPr="00AE1ECB" w:rsidR="008D4C81">
        <w:rPr>
          <w:rFonts w:ascii="Helvetica" w:hAnsi="Helvetica" w:cs="Helvetica"/>
          <w:color w:val="000000"/>
          <w:sz w:val="18"/>
          <w:szCs w:val="18"/>
        </w:rPr>
        <w:t xml:space="preserve"> to the plan sponsor, to the participating employer or employee organization, or to any person known to be a party-in-interest, for example, employee of employer, vice-president of employer, union officer, affiliate of plan recordkeeper, etc.</w:t>
      </w:r>
    </w:p>
    <w:p w:rsidRPr="00AE1ECB" w:rsidR="008D4C81" w:rsidP="0063377C" w:rsidRDefault="00B00C39" w14:paraId="244C807B" w14:textId="77777777">
      <w:pPr>
        <w:tabs>
          <w:tab w:val="clear" w:pos="432"/>
          <w:tab w:val="left" w:pos="270"/>
          <w:tab w:val="right" w:leader="dot" w:pos="4680"/>
        </w:tabs>
        <w:autoSpaceDE w:val="0"/>
        <w:autoSpaceDN w:val="0"/>
        <w:adjustRightInd w:val="0"/>
        <w:spacing w:before="60" w:line="240" w:lineRule="auto"/>
        <w:ind w:right="-8" w:firstLine="0"/>
        <w:rPr>
          <w:rFonts w:ascii="Helvetica" w:hAnsi="Helvetica" w:cs="Helvetica"/>
          <w:color w:val="000000"/>
          <w:sz w:val="18"/>
          <w:szCs w:val="18"/>
        </w:rPr>
      </w:pPr>
      <w:r w:rsidRPr="00AE1ECB">
        <w:rPr>
          <w:rFonts w:ascii="Helvetica" w:hAnsi="Helvetica" w:cs="Helvetica"/>
          <w:b/>
          <w:bCs/>
          <w:color w:val="000000"/>
          <w:sz w:val="18"/>
          <w:szCs w:val="18"/>
        </w:rPr>
        <w:tab/>
      </w:r>
      <w:r w:rsidRPr="00AE1ECB" w:rsidR="008D4C81">
        <w:rPr>
          <w:rFonts w:ascii="Helvetica" w:hAnsi="Helvetica" w:cs="Helvetica"/>
          <w:b/>
          <w:bCs/>
          <w:color w:val="000000"/>
          <w:sz w:val="18"/>
          <w:szCs w:val="18"/>
        </w:rPr>
        <w:t>Element (d).</w:t>
      </w:r>
      <w:r w:rsidRPr="00AE1ECB" w:rsidR="008D4C81">
        <w:rPr>
          <w:rFonts w:ascii="Helvetica" w:hAnsi="Helvetica" w:cs="Helvetica"/>
          <w:color w:val="000000"/>
          <w:spacing w:val="90"/>
          <w:sz w:val="18"/>
          <w:szCs w:val="18"/>
        </w:rPr>
        <w:t xml:space="preserve"> </w:t>
      </w:r>
      <w:r w:rsidRPr="00AE1ECB" w:rsidR="008D4C81">
        <w:rPr>
          <w:rFonts w:ascii="Helvetica" w:hAnsi="Helvetica" w:cs="Helvetica"/>
          <w:color w:val="000000"/>
          <w:sz w:val="18"/>
          <w:szCs w:val="18"/>
        </w:rPr>
        <w:t xml:space="preserve">Enter the total amount of compensation received directly from the plan for services rendered to the plan during the plan year. If a service provider charges the plan a fee or </w:t>
      </w:r>
      <w:proofErr w:type="gramStart"/>
      <w:r w:rsidRPr="00AE1ECB" w:rsidR="008D4C81">
        <w:rPr>
          <w:rFonts w:ascii="Helvetica" w:hAnsi="Helvetica" w:cs="Helvetica"/>
          <w:color w:val="000000"/>
          <w:sz w:val="18"/>
          <w:szCs w:val="18"/>
        </w:rPr>
        <w:t>commission, but</w:t>
      </w:r>
      <w:proofErr w:type="gramEnd"/>
      <w:r w:rsidRPr="00AE1ECB" w:rsidR="008D4C81">
        <w:rPr>
          <w:rFonts w:ascii="Helvetica" w:hAnsi="Helvetica" w:cs="Helvetica"/>
          <w:color w:val="000000"/>
          <w:sz w:val="18"/>
          <w:szCs w:val="18"/>
        </w:rPr>
        <w:t xml:space="preserve"> agrees to offset the fee or commission with any revenue received from a party other than the plan or plan sponsor, for example, as part of a commission recapture or other offset arrangement, only the amount paid directly by the plan after any revenue sharing offset should be entered in element </w:t>
      </w:r>
      <w:r w:rsidRPr="00AE1ECB" w:rsidR="008D4C81">
        <w:rPr>
          <w:rFonts w:ascii="Helvetica" w:hAnsi="Helvetica" w:cs="Helvetica"/>
          <w:b/>
          <w:color w:val="000000"/>
          <w:sz w:val="18"/>
          <w:szCs w:val="18"/>
        </w:rPr>
        <w:t>(d)</w:t>
      </w:r>
      <w:r w:rsidRPr="00AE1ECB" w:rsidR="008D4C81">
        <w:rPr>
          <w:rFonts w:ascii="Helvetica" w:hAnsi="Helvetica" w:cs="Helvetica"/>
          <w:color w:val="000000"/>
          <w:sz w:val="18"/>
          <w:szCs w:val="18"/>
        </w:rPr>
        <w:t>.</w:t>
      </w:r>
      <w:r w:rsidRPr="00AE1ECB" w:rsidR="005E23B1">
        <w:rPr>
          <w:rFonts w:ascii="Helvetica" w:hAnsi="Helvetica" w:cs="Helvetica"/>
          <w:color w:val="000000"/>
          <w:sz w:val="18"/>
          <w:szCs w:val="18"/>
        </w:rPr>
        <w:t xml:space="preserve"> Enter in element (d)</w:t>
      </w:r>
      <w:r w:rsidRPr="00AE1ECB" w:rsidR="00E52172">
        <w:rPr>
          <w:rFonts w:ascii="Helvetica" w:hAnsi="Helvetica" w:cs="Helvetica"/>
          <w:color w:val="000000"/>
          <w:sz w:val="18"/>
          <w:szCs w:val="18"/>
        </w:rPr>
        <w:t>,</w:t>
      </w:r>
      <w:r w:rsidRPr="00AE1ECB" w:rsidR="005E23B1">
        <w:rPr>
          <w:rFonts w:ascii="Helvetica" w:hAnsi="Helvetica" w:cs="Helvetica"/>
          <w:color w:val="000000"/>
          <w:sz w:val="18"/>
          <w:szCs w:val="18"/>
        </w:rPr>
        <w:t xml:space="preserve"> as direct payments by the plan, amounts that a plan sponsor, or contributing employer or participating employee organization in the case</w:t>
      </w:r>
      <w:r w:rsidRPr="00AE1ECB" w:rsidR="00AA1439">
        <w:rPr>
          <w:rFonts w:ascii="Helvetica" w:hAnsi="Helvetica" w:cs="Helvetica"/>
          <w:color w:val="000000"/>
          <w:sz w:val="18"/>
          <w:szCs w:val="18"/>
        </w:rPr>
        <w:t xml:space="preserve"> of a multiemployer or multiple-</w:t>
      </w:r>
      <w:r w:rsidRPr="00AE1ECB" w:rsidR="005E23B1">
        <w:rPr>
          <w:rFonts w:ascii="Helvetica" w:hAnsi="Helvetica" w:cs="Helvetica"/>
          <w:color w:val="000000"/>
          <w:sz w:val="18"/>
          <w:szCs w:val="18"/>
        </w:rPr>
        <w:t>employer plan, pays a plan third-party service provider that are reimbursed by the plan.</w:t>
      </w:r>
    </w:p>
    <w:p w:rsidRPr="00AE1ECB" w:rsidR="008D4C81" w:rsidP="0063377C" w:rsidRDefault="008D4C81" w14:paraId="244C807C"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Note.</w:t>
      </w:r>
      <w:r w:rsidRPr="00AE1ECB">
        <w:rPr>
          <w:rFonts w:ascii="Helvetica" w:hAnsi="Helvetica" w:cs="Helvetica"/>
          <w:color w:val="000000"/>
          <w:sz w:val="18"/>
          <w:szCs w:val="18"/>
        </w:rPr>
        <w:t xml:space="preserve"> Do not leave element </w:t>
      </w:r>
      <w:r w:rsidRPr="00AE1ECB">
        <w:rPr>
          <w:rFonts w:ascii="Helvetica" w:hAnsi="Helvetica" w:cs="Helvetica"/>
          <w:b/>
          <w:bCs/>
          <w:color w:val="000000"/>
          <w:sz w:val="18"/>
          <w:szCs w:val="18"/>
        </w:rPr>
        <w:t>(d)</w:t>
      </w:r>
      <w:r w:rsidRPr="00AE1ECB">
        <w:rPr>
          <w:rFonts w:ascii="Helvetica" w:hAnsi="Helvetica" w:cs="Helvetica"/>
          <w:color w:val="000000"/>
          <w:sz w:val="18"/>
          <w:szCs w:val="18"/>
        </w:rPr>
        <w:t xml:space="preserve"> blank. If no direct compensation was received, enter “0”.</w:t>
      </w:r>
    </w:p>
    <w:p w:rsidRPr="00AE1ECB" w:rsidR="008D4C81" w:rsidP="0063377C" w:rsidRDefault="00B00C39" w14:paraId="244C807D"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ab/>
      </w:r>
      <w:r w:rsidRPr="00AE1ECB" w:rsidR="008D4C81">
        <w:rPr>
          <w:rFonts w:ascii="Helvetica" w:hAnsi="Helvetica" w:cs="Helvetica"/>
          <w:b/>
          <w:bCs/>
          <w:color w:val="000000"/>
          <w:sz w:val="18"/>
          <w:szCs w:val="18"/>
        </w:rPr>
        <w:t>Element (e).</w:t>
      </w:r>
      <w:r w:rsidRPr="00AE1ECB" w:rsidR="008D4C81">
        <w:rPr>
          <w:rFonts w:ascii="Helvetica" w:hAnsi="Helvetica" w:cs="Helvetica"/>
          <w:color w:val="000000"/>
          <w:spacing w:val="90"/>
          <w:sz w:val="18"/>
          <w:szCs w:val="18"/>
        </w:rPr>
        <w:t xml:space="preserve"> </w:t>
      </w:r>
      <w:r w:rsidRPr="00AE1ECB" w:rsidR="008D4C81">
        <w:rPr>
          <w:rFonts w:ascii="Helvetica" w:hAnsi="Helvetica" w:cs="Helvetica"/>
          <w:color w:val="000000"/>
          <w:sz w:val="18"/>
          <w:szCs w:val="18"/>
        </w:rPr>
        <w:t xml:space="preserve">Check “Yes” if the person identified in element </w:t>
      </w:r>
      <w:r w:rsidRPr="00AE1ECB" w:rsidR="008D4C81">
        <w:rPr>
          <w:rFonts w:ascii="Helvetica" w:hAnsi="Helvetica" w:cs="Helvetica"/>
          <w:b/>
          <w:bCs/>
          <w:color w:val="000000"/>
          <w:sz w:val="18"/>
          <w:szCs w:val="18"/>
        </w:rPr>
        <w:t>(a)</w:t>
      </w:r>
      <w:r w:rsidRPr="00AE1ECB" w:rsidR="008D4C81">
        <w:rPr>
          <w:rFonts w:ascii="Helvetica" w:hAnsi="Helvetica" w:cs="Helvetica"/>
          <w:color w:val="000000"/>
          <w:sz w:val="18"/>
          <w:szCs w:val="18"/>
        </w:rPr>
        <w:t xml:space="preserve">, or any related person, received during the plan year indirect compensation in connection with the person’s position with the plan or services provided to the plan. (See instructions above on definition of indirect compensation.) If the answer is “No,” skip elements </w:t>
      </w:r>
      <w:r w:rsidRPr="00AE1ECB" w:rsidR="008D4C81">
        <w:rPr>
          <w:rFonts w:ascii="Helvetica" w:hAnsi="Helvetica" w:cs="Helvetica"/>
          <w:b/>
          <w:color w:val="000000"/>
          <w:sz w:val="18"/>
          <w:szCs w:val="18"/>
        </w:rPr>
        <w:t>(f)</w:t>
      </w:r>
      <w:r w:rsidRPr="00AE1ECB" w:rsidR="008D4C81">
        <w:rPr>
          <w:rFonts w:ascii="Helvetica" w:hAnsi="Helvetica" w:cs="Helvetica"/>
          <w:color w:val="000000"/>
          <w:sz w:val="18"/>
          <w:szCs w:val="18"/>
        </w:rPr>
        <w:t xml:space="preserve"> through </w:t>
      </w:r>
      <w:r w:rsidRPr="00AE1ECB" w:rsidR="008D4C81">
        <w:rPr>
          <w:rFonts w:ascii="Helvetica" w:hAnsi="Helvetica" w:cs="Helvetica"/>
          <w:b/>
          <w:bCs/>
          <w:color w:val="000000"/>
          <w:sz w:val="18"/>
          <w:szCs w:val="18"/>
        </w:rPr>
        <w:t xml:space="preserve">(h) </w:t>
      </w:r>
      <w:r w:rsidRPr="00AE1ECB" w:rsidR="008D4C81">
        <w:rPr>
          <w:rFonts w:ascii="Helvetica" w:hAnsi="Helvetica" w:cs="Helvetica"/>
          <w:color w:val="000000"/>
          <w:sz w:val="18"/>
          <w:szCs w:val="18"/>
        </w:rPr>
        <w:t xml:space="preserve">for the person identified in element </w:t>
      </w:r>
      <w:r w:rsidRPr="00AE1ECB" w:rsidR="008D4C81">
        <w:rPr>
          <w:rFonts w:ascii="Helvetica" w:hAnsi="Helvetica" w:cs="Helvetica"/>
          <w:b/>
          <w:color w:val="000000"/>
          <w:sz w:val="18"/>
          <w:szCs w:val="18"/>
        </w:rPr>
        <w:t>(a).</w:t>
      </w:r>
    </w:p>
    <w:p w:rsidRPr="00AE1ECB" w:rsidR="008D4C81" w:rsidP="0063377C" w:rsidRDefault="00B00C39" w14:paraId="244C807E"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color w:val="000000"/>
          <w:sz w:val="18"/>
          <w:szCs w:val="18"/>
        </w:rPr>
        <w:tab/>
      </w:r>
      <w:r w:rsidRPr="00AE1ECB" w:rsidR="008D4C81">
        <w:rPr>
          <w:rFonts w:ascii="Helvetica" w:hAnsi="Helvetica" w:cs="Helvetica"/>
          <w:b/>
          <w:color w:val="000000"/>
          <w:sz w:val="18"/>
          <w:szCs w:val="18"/>
        </w:rPr>
        <w:t>Element (f)</w:t>
      </w:r>
      <w:r w:rsidRPr="00AE1ECB" w:rsidR="00CC21E7">
        <w:rPr>
          <w:rFonts w:ascii="Helvetica" w:hAnsi="Helvetica" w:cs="Helvetica"/>
          <w:b/>
          <w:color w:val="000000"/>
          <w:sz w:val="18"/>
          <w:szCs w:val="18"/>
        </w:rPr>
        <w:t>.</w:t>
      </w:r>
      <w:r w:rsidRPr="00AE1ECB" w:rsidR="00CC21E7">
        <w:rPr>
          <w:rFonts w:ascii="Helvetica" w:hAnsi="Helvetica" w:cs="Helvetica"/>
          <w:color w:val="000000"/>
          <w:sz w:val="18"/>
          <w:szCs w:val="18"/>
        </w:rPr>
        <w:t xml:space="preserve"> </w:t>
      </w:r>
      <w:r w:rsidRPr="00AE1ECB" w:rsidR="008D4C81">
        <w:rPr>
          <w:rFonts w:ascii="Helvetica" w:hAnsi="Helvetica" w:cs="Helvetica"/>
          <w:color w:val="000000"/>
          <w:sz w:val="18"/>
          <w:szCs w:val="18"/>
        </w:rPr>
        <w:t>Check “Yes” if any of the indirect compensation was eligible indirect compensation for which the plan received the necessary disclosures. See instructions for line 1 for definition of eligible indirect compensation. Check “No” if none of the indirect compensation was eligible indirect compensation.</w:t>
      </w:r>
    </w:p>
    <w:p w:rsidRPr="00AE1ECB" w:rsidR="008D4C81" w:rsidP="0063377C" w:rsidRDefault="008D4C81" w14:paraId="244C807F" w14:textId="77777777">
      <w:pPr>
        <w:tabs>
          <w:tab w:val="clear" w:pos="432"/>
          <w:tab w:val="left" w:pos="270"/>
          <w:tab w:val="right" w:leader="dot" w:pos="4680"/>
        </w:tabs>
        <w:autoSpaceDE w:val="0"/>
        <w:autoSpaceDN w:val="0"/>
        <w:adjustRightInd w:val="0"/>
        <w:spacing w:before="60" w:line="240" w:lineRule="auto"/>
        <w:ind w:firstLine="274"/>
        <w:rPr>
          <w:rFonts w:ascii="Helvetica" w:hAnsi="Helvetica" w:cs="Helvetica"/>
          <w:color w:val="000000"/>
          <w:sz w:val="18"/>
          <w:szCs w:val="18"/>
        </w:rPr>
      </w:pPr>
      <w:r w:rsidRPr="00AE1ECB">
        <w:rPr>
          <w:rFonts w:ascii="Helvetica" w:hAnsi="Helvetica" w:cs="Helvetica"/>
          <w:b/>
          <w:color w:val="000000"/>
          <w:sz w:val="18"/>
          <w:szCs w:val="18"/>
        </w:rPr>
        <w:t>Element (g)</w:t>
      </w:r>
      <w:r w:rsidRPr="00AE1ECB" w:rsidR="00CC21E7">
        <w:rPr>
          <w:rFonts w:ascii="Helvetica" w:hAnsi="Helvetica" w:cs="Helvetica"/>
          <w:b/>
          <w:color w:val="000000"/>
          <w:sz w:val="18"/>
          <w:szCs w:val="18"/>
        </w:rPr>
        <w:t>.</w:t>
      </w:r>
      <w:r w:rsidRPr="00AE1ECB" w:rsidR="00CC21E7">
        <w:rPr>
          <w:rFonts w:ascii="Helvetica" w:hAnsi="Helvetica" w:cs="Helvetica"/>
          <w:color w:val="000000"/>
          <w:sz w:val="18"/>
          <w:szCs w:val="18"/>
        </w:rPr>
        <w:t xml:space="preserve"> </w:t>
      </w:r>
      <w:r w:rsidRPr="00AE1ECB">
        <w:rPr>
          <w:rFonts w:ascii="Helvetica" w:hAnsi="Helvetica" w:cs="Helvetica"/>
          <w:color w:val="000000"/>
          <w:sz w:val="18"/>
          <w:szCs w:val="18"/>
        </w:rPr>
        <w:t>Enter the total of all indirect compensation that is not eligible indirect compensation for which the plan received the necessary disclosure. Do not leave blank. If none, enter “0”.</w:t>
      </w:r>
    </w:p>
    <w:p w:rsidRPr="00AE1ECB" w:rsidR="005E23B1" w:rsidP="0063377C" w:rsidRDefault="00B00C39" w14:paraId="244C8080"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color w:val="000000"/>
          <w:sz w:val="18"/>
          <w:szCs w:val="18"/>
        </w:rPr>
        <w:tab/>
      </w:r>
      <w:r w:rsidRPr="00AE1ECB" w:rsidR="008D4C81">
        <w:rPr>
          <w:rFonts w:ascii="Helvetica" w:hAnsi="Helvetica" w:cs="Helvetica"/>
          <w:b/>
          <w:color w:val="000000"/>
          <w:sz w:val="18"/>
          <w:szCs w:val="18"/>
        </w:rPr>
        <w:t>Element (h)</w:t>
      </w:r>
      <w:r w:rsidRPr="00AE1ECB" w:rsidR="00CC21E7">
        <w:rPr>
          <w:rFonts w:ascii="Helvetica" w:hAnsi="Helvetica" w:cs="Helvetica"/>
          <w:b/>
          <w:color w:val="000000"/>
          <w:sz w:val="18"/>
          <w:szCs w:val="18"/>
        </w:rPr>
        <w:t>.</w:t>
      </w:r>
      <w:r w:rsidRPr="00AE1ECB" w:rsidR="00CC21E7">
        <w:rPr>
          <w:rFonts w:ascii="Helvetica" w:hAnsi="Helvetica" w:cs="Helvetica"/>
          <w:color w:val="000000"/>
          <w:sz w:val="18"/>
          <w:szCs w:val="18"/>
        </w:rPr>
        <w:t xml:space="preserve"> </w:t>
      </w:r>
      <w:r w:rsidRPr="00AE1ECB" w:rsidR="008D4C81">
        <w:rPr>
          <w:rFonts w:ascii="Helvetica" w:hAnsi="Helvetica" w:cs="Helvetica"/>
          <w:color w:val="000000"/>
          <w:sz w:val="18"/>
          <w:szCs w:val="18"/>
        </w:rPr>
        <w:t xml:space="preserve">Check “Yes” if the service provider, instead of an amount or an estimated amount, gave the plan a formula or other description of the method used to determine some or </w:t>
      </w:r>
      <w:proofErr w:type="gramStart"/>
      <w:r w:rsidRPr="00AE1ECB" w:rsidR="008D4C81">
        <w:rPr>
          <w:rFonts w:ascii="Helvetica" w:hAnsi="Helvetica" w:cs="Helvetica"/>
          <w:color w:val="000000"/>
          <w:sz w:val="18"/>
          <w:szCs w:val="18"/>
        </w:rPr>
        <w:t>all of</w:t>
      </w:r>
      <w:proofErr w:type="gramEnd"/>
      <w:r w:rsidRPr="00AE1ECB" w:rsidR="008D4C81">
        <w:rPr>
          <w:rFonts w:ascii="Helvetica" w:hAnsi="Helvetica" w:cs="Helvetica"/>
          <w:color w:val="000000"/>
          <w:sz w:val="18"/>
          <w:szCs w:val="18"/>
        </w:rPr>
        <w:t xml:space="preserve"> the indirect compensation received.</w:t>
      </w:r>
    </w:p>
    <w:p w:rsidRPr="00AE1ECB" w:rsidR="008D4C81" w:rsidP="0063377C" w:rsidRDefault="008D4C81" w14:paraId="244C8081"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color w:val="000000"/>
          <w:sz w:val="18"/>
          <w:szCs w:val="18"/>
        </w:rPr>
        <w:t>Line 3</w:t>
      </w:r>
      <w:r w:rsidRPr="00AE1ECB" w:rsidR="00CC21E7">
        <w:rPr>
          <w:rFonts w:ascii="Helvetica" w:hAnsi="Helvetica" w:cs="Helvetica"/>
          <w:color w:val="000000"/>
          <w:sz w:val="18"/>
          <w:szCs w:val="18"/>
        </w:rPr>
        <w:t xml:space="preserve">. </w:t>
      </w:r>
      <w:r w:rsidRPr="00AE1ECB">
        <w:rPr>
          <w:rFonts w:ascii="Helvetica" w:hAnsi="Helvetica" w:cs="Helvetica"/>
          <w:color w:val="000000"/>
          <w:sz w:val="18"/>
          <w:szCs w:val="18"/>
        </w:rPr>
        <w:t>For each person identified in line 2 who is a fiduciary to the plan or provides one or more of the following services to the plan  –  contract administrator, consulting</w:t>
      </w:r>
      <w:r w:rsidRPr="00AE1ECB" w:rsidR="005E23B1">
        <w:rPr>
          <w:rFonts w:ascii="Helvetica" w:hAnsi="Helvetica" w:cs="Helvetica"/>
          <w:color w:val="000000"/>
          <w:sz w:val="18"/>
          <w:szCs w:val="18"/>
        </w:rPr>
        <w:t xml:space="preserve"> custodial</w:t>
      </w:r>
      <w:r w:rsidRPr="00AE1ECB">
        <w:rPr>
          <w:rFonts w:ascii="Helvetica" w:hAnsi="Helvetica" w:cs="Helvetica"/>
          <w:color w:val="000000"/>
          <w:sz w:val="18"/>
          <w:szCs w:val="18"/>
        </w:rPr>
        <w:t xml:space="preserve">, investment advisory (plan or participants), investment management, </w:t>
      </w:r>
      <w:r w:rsidRPr="00AE1ECB" w:rsidR="005E23B1">
        <w:rPr>
          <w:rFonts w:ascii="Helvetica" w:hAnsi="Helvetica" w:cs="Helvetica"/>
          <w:color w:val="000000"/>
          <w:sz w:val="18"/>
          <w:szCs w:val="18"/>
        </w:rPr>
        <w:t>broker</w:t>
      </w:r>
      <w:r w:rsidRPr="00AE1ECB">
        <w:rPr>
          <w:rFonts w:ascii="Helvetica" w:hAnsi="Helvetica" w:cs="Helvetica"/>
          <w:color w:val="000000"/>
          <w:sz w:val="18"/>
          <w:szCs w:val="18"/>
        </w:rPr>
        <w:t>, or recordkeeping  –  enter the requested information for each source from whom the person received indirect compensation if (1) the amount of the compensation was $1,000 or more, or (2) the plan was given a formula or other description of the method used to determine the indirect compensation rather than an amount or estimated amount of the indirect compensation.</w:t>
      </w:r>
    </w:p>
    <w:p w:rsidRPr="00AE1ECB" w:rsidR="008D4C81" w:rsidP="0063377C" w:rsidRDefault="008D4C81" w14:paraId="244C8082" w14:textId="77777777">
      <w:pPr>
        <w:widowControl w:val="0"/>
        <w:autoSpaceDE w:val="0"/>
        <w:autoSpaceDN w:val="0"/>
        <w:adjustRightInd w:val="0"/>
        <w:spacing w:before="60" w:line="240" w:lineRule="auto"/>
        <w:ind w:firstLine="0"/>
        <w:rPr>
          <w:rFonts w:ascii="Helvetica" w:hAnsi="Helvetica" w:cs="Helvetica"/>
          <w:b/>
          <w:bCs/>
          <w:color w:val="000000"/>
          <w:sz w:val="20"/>
          <w:szCs w:val="20"/>
        </w:rPr>
      </w:pPr>
      <w:r w:rsidRPr="00AE1ECB">
        <w:rPr>
          <w:rFonts w:ascii="Helvetica" w:hAnsi="Helvetica" w:cs="Helvetica"/>
          <w:b/>
          <w:bCs/>
          <w:color w:val="000000"/>
          <w:sz w:val="20"/>
          <w:szCs w:val="20"/>
        </w:rPr>
        <w:t xml:space="preserve">Part II </w:t>
      </w:r>
      <w:r w:rsidRPr="00AE1ECB" w:rsidR="00E278EA">
        <w:rPr>
          <w:rFonts w:ascii="Helvetica" w:hAnsi="Helvetica" w:cs="NCLAH N+ Helvetica"/>
          <w:b/>
          <w:bCs/>
          <w:sz w:val="22"/>
          <w:szCs w:val="22"/>
        </w:rPr>
        <w:t>–</w:t>
      </w:r>
      <w:r w:rsidRPr="00AE1ECB">
        <w:rPr>
          <w:rFonts w:ascii="Helvetica" w:hAnsi="Helvetica" w:cs="Helvetica"/>
          <w:b/>
          <w:bCs/>
          <w:color w:val="000000"/>
          <w:sz w:val="20"/>
          <w:szCs w:val="20"/>
        </w:rPr>
        <w:t xml:space="preserve">Service Providers Who Fail or Refuse </w:t>
      </w:r>
      <w:proofErr w:type="gramStart"/>
      <w:r w:rsidRPr="00AE1ECB">
        <w:rPr>
          <w:rFonts w:ascii="Helvetica" w:hAnsi="Helvetica" w:cs="Helvetica"/>
          <w:b/>
          <w:bCs/>
          <w:color w:val="000000"/>
          <w:sz w:val="20"/>
          <w:szCs w:val="20"/>
        </w:rPr>
        <w:t>To</w:t>
      </w:r>
      <w:proofErr w:type="gramEnd"/>
      <w:r w:rsidRPr="00AE1ECB">
        <w:rPr>
          <w:rFonts w:ascii="Helvetica" w:hAnsi="Helvetica" w:cs="Helvetica"/>
          <w:b/>
          <w:bCs/>
          <w:color w:val="000000"/>
          <w:sz w:val="20"/>
          <w:szCs w:val="20"/>
        </w:rPr>
        <w:t xml:space="preserve"> Provide</w:t>
      </w:r>
      <w:r w:rsidRPr="00AE1ECB">
        <w:rPr>
          <w:rFonts w:ascii="Helvetica" w:hAnsi="Helvetica" w:cs="Helvetica"/>
          <w:b/>
          <w:bCs/>
          <w:color w:val="000000"/>
          <w:w w:val="90"/>
          <w:sz w:val="20"/>
          <w:szCs w:val="20"/>
        </w:rPr>
        <w:t xml:space="preserve"> </w:t>
      </w:r>
      <w:r w:rsidRPr="00AE1ECB">
        <w:rPr>
          <w:rFonts w:ascii="Helvetica" w:hAnsi="Helvetica" w:cs="Helvetica"/>
          <w:b/>
          <w:bCs/>
          <w:color w:val="000000"/>
          <w:sz w:val="20"/>
          <w:szCs w:val="20"/>
        </w:rPr>
        <w:t>Information</w:t>
      </w:r>
    </w:p>
    <w:p w:rsidRPr="00AE1ECB" w:rsidR="008D4C81" w:rsidP="0063377C" w:rsidRDefault="008D4C81" w14:paraId="244C8083" w14:textId="77777777">
      <w:pPr>
        <w:widowControl w:val="0"/>
        <w:autoSpaceDE w:val="0"/>
        <w:autoSpaceDN w:val="0"/>
        <w:adjustRightInd w:val="0"/>
        <w:spacing w:before="60" w:line="240" w:lineRule="auto"/>
        <w:ind w:firstLine="0"/>
        <w:rPr>
          <w:rFonts w:ascii="Helvetica" w:hAnsi="Helvetica" w:cs="Helvetica"/>
          <w:color w:val="000000"/>
          <w:w w:val="90"/>
          <w:sz w:val="18"/>
          <w:szCs w:val="18"/>
        </w:rPr>
      </w:pPr>
      <w:r w:rsidRPr="00AE1ECB">
        <w:rPr>
          <w:rFonts w:ascii="Helvetica" w:hAnsi="Helvetica" w:cs="Helvetica"/>
          <w:b/>
          <w:bCs/>
          <w:color w:val="000000"/>
          <w:sz w:val="18"/>
          <w:szCs w:val="18"/>
        </w:rPr>
        <w:t>Line 4.</w:t>
      </w:r>
      <w:r w:rsidRPr="00AE1ECB">
        <w:rPr>
          <w:rFonts w:ascii="Helvetica" w:hAnsi="Helvetica" w:cs="Helvetica"/>
          <w:color w:val="000000"/>
          <w:spacing w:val="90"/>
          <w:sz w:val="18"/>
          <w:szCs w:val="18"/>
        </w:rPr>
        <w:t xml:space="preserve"> </w:t>
      </w:r>
      <w:r w:rsidRPr="00AE1ECB">
        <w:rPr>
          <w:rFonts w:ascii="Helvetica" w:hAnsi="Helvetica" w:cs="Helvetica"/>
          <w:color w:val="000000"/>
          <w:sz w:val="18"/>
          <w:szCs w:val="18"/>
        </w:rPr>
        <w:t>Provide the requested information for each plan fiduciary or service provider who you believe failed or refused to provide any of the information necessary to complete Part I of this schedule</w:t>
      </w:r>
      <w:r w:rsidRPr="00AE1ECB">
        <w:rPr>
          <w:rFonts w:ascii="Helvetica" w:hAnsi="Helvetica" w:cs="Helvetica"/>
          <w:color w:val="000000"/>
          <w:w w:val="90"/>
          <w:sz w:val="18"/>
          <w:szCs w:val="18"/>
        </w:rPr>
        <w:t>.</w:t>
      </w:r>
    </w:p>
    <w:p w:rsidRPr="00AE1ECB" w:rsidR="001B10F8" w:rsidP="0063377C" w:rsidRDefault="008D4C81" w14:paraId="7065EBEF" w14:textId="7D3EDAA0">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Important Reminder.</w:t>
      </w:r>
      <w:r w:rsidRPr="00AE1ECB">
        <w:rPr>
          <w:rFonts w:ascii="Helvetica" w:hAnsi="Helvetica" w:cs="Helvetica"/>
          <w:color w:val="000000"/>
          <w:spacing w:val="90"/>
          <w:sz w:val="18"/>
          <w:szCs w:val="18"/>
        </w:rPr>
        <w:t xml:space="preserve"> </w:t>
      </w:r>
      <w:r w:rsidRPr="00AE1ECB">
        <w:rPr>
          <w:rFonts w:ascii="Helvetica" w:hAnsi="Helvetica" w:cs="Helvetica"/>
          <w:color w:val="000000"/>
          <w:sz w:val="18"/>
          <w:szCs w:val="18"/>
        </w:rPr>
        <w:t>Before identifying a fiduciary or service provider as a person who failed or refused to provide information, you should contact the fiduciary or service provider to request the necessary information and tell them that you will list them on the Schedule C as a fiduciary or service provider who failed or refused to provide information if they do not provide the necessary information.</w:t>
      </w:r>
    </w:p>
    <w:p w:rsidR="005F5B02" w:rsidRDefault="005F5B02" w14:paraId="74EC1F59" w14:textId="77777777">
      <w:pPr>
        <w:tabs>
          <w:tab w:val="clear" w:pos="432"/>
        </w:tabs>
        <w:spacing w:line="240" w:lineRule="auto"/>
        <w:ind w:firstLine="0"/>
        <w:rPr>
          <w:rFonts w:ascii="Helvetica" w:hAnsi="Helvetica" w:cs="Helvetica"/>
          <w:b/>
          <w:bCs/>
          <w:color w:val="000000"/>
          <w:sz w:val="20"/>
          <w:szCs w:val="18"/>
        </w:rPr>
      </w:pPr>
      <w:r>
        <w:rPr>
          <w:rFonts w:ascii="Helvetica" w:hAnsi="Helvetica" w:cs="Helvetica"/>
          <w:b/>
          <w:bCs/>
          <w:color w:val="000000"/>
          <w:sz w:val="20"/>
          <w:szCs w:val="18"/>
        </w:rPr>
        <w:br w:type="page"/>
      </w:r>
    </w:p>
    <w:p w:rsidRPr="00AE1ECB" w:rsidR="00AA74B5" w:rsidP="0063377C" w:rsidRDefault="008D4C81" w14:paraId="244C8087" w14:textId="02D30825">
      <w:pPr>
        <w:widowControl w:val="0"/>
        <w:autoSpaceDE w:val="0"/>
        <w:autoSpaceDN w:val="0"/>
        <w:adjustRightInd w:val="0"/>
        <w:spacing w:before="60" w:line="240" w:lineRule="auto"/>
        <w:ind w:firstLine="0"/>
        <w:rPr>
          <w:rFonts w:ascii="Helvetica" w:hAnsi="Helvetica" w:cs="Helvetica"/>
          <w:b/>
          <w:bCs/>
          <w:color w:val="000000"/>
          <w:sz w:val="20"/>
          <w:szCs w:val="18"/>
        </w:rPr>
      </w:pPr>
      <w:r w:rsidRPr="00AE1ECB">
        <w:rPr>
          <w:rFonts w:ascii="Helvetica" w:hAnsi="Helvetica" w:cs="Helvetica"/>
          <w:b/>
          <w:bCs/>
          <w:color w:val="000000"/>
          <w:sz w:val="20"/>
          <w:szCs w:val="18"/>
        </w:rPr>
        <w:lastRenderedPageBreak/>
        <w:t xml:space="preserve">Part III </w:t>
      </w:r>
      <w:r w:rsidRPr="00AE1ECB" w:rsidR="00E278EA">
        <w:rPr>
          <w:rFonts w:ascii="Helvetica" w:hAnsi="Helvetica" w:cs="Helvetica"/>
          <w:b/>
          <w:bCs/>
          <w:color w:val="000000"/>
          <w:sz w:val="20"/>
          <w:szCs w:val="18"/>
        </w:rPr>
        <w:t xml:space="preserve">– </w:t>
      </w:r>
      <w:r w:rsidRPr="00AE1ECB">
        <w:rPr>
          <w:rFonts w:ascii="Helvetica" w:hAnsi="Helvetica" w:cs="Helvetica"/>
          <w:b/>
          <w:bCs/>
          <w:color w:val="000000"/>
          <w:sz w:val="20"/>
          <w:szCs w:val="18"/>
        </w:rPr>
        <w:t>Termination Information on Accountants and Enrolled Actuaries</w:t>
      </w:r>
    </w:p>
    <w:p w:rsidRPr="00AE1ECB" w:rsidR="008D4C81" w:rsidP="0063377C" w:rsidRDefault="008D4C81" w14:paraId="244C8088" w14:textId="7333AEB9">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color w:val="000000"/>
          <w:sz w:val="18"/>
          <w:szCs w:val="18"/>
        </w:rPr>
        <w:t xml:space="preserve">Complete Part III if there was a termination in the appointment of an accountant or enrolled actuary during the </w:t>
      </w:r>
      <w:r w:rsidR="00BC6F5A">
        <w:rPr>
          <w:rFonts w:ascii="Helvetica" w:hAnsi="Helvetica" w:cs="Helvetica"/>
          <w:color w:val="000000"/>
          <w:sz w:val="18"/>
          <w:szCs w:val="18"/>
        </w:rPr>
        <w:t>202</w:t>
      </w:r>
      <w:r w:rsidR="00562E96">
        <w:rPr>
          <w:rFonts w:ascii="Helvetica" w:hAnsi="Helvetica" w:cs="Helvetica"/>
          <w:color w:val="000000"/>
          <w:sz w:val="18"/>
          <w:szCs w:val="18"/>
        </w:rPr>
        <w:t>1</w:t>
      </w:r>
      <w:r w:rsidRPr="00AE1ECB" w:rsidR="0051238D">
        <w:rPr>
          <w:rFonts w:ascii="Helvetica" w:hAnsi="Helvetica" w:cs="Helvetica"/>
          <w:color w:val="000000"/>
          <w:sz w:val="18"/>
          <w:szCs w:val="18"/>
        </w:rPr>
        <w:t xml:space="preserve"> </w:t>
      </w:r>
      <w:r w:rsidRPr="00AE1ECB">
        <w:rPr>
          <w:rFonts w:ascii="Helvetica" w:hAnsi="Helvetica" w:cs="Helvetica"/>
          <w:color w:val="000000"/>
          <w:sz w:val="18"/>
          <w:szCs w:val="18"/>
        </w:rPr>
        <w:t xml:space="preserve">plan year. This information must be provided on the Form 5500 for the plan year during which the termination occurred. For example, if an accountant was terminated in the </w:t>
      </w:r>
      <w:r w:rsidR="00BC6F5A">
        <w:rPr>
          <w:rFonts w:ascii="Helvetica" w:hAnsi="Helvetica" w:cs="Helvetica"/>
          <w:color w:val="000000"/>
          <w:sz w:val="18"/>
          <w:szCs w:val="18"/>
        </w:rPr>
        <w:t>202</w:t>
      </w:r>
      <w:r w:rsidR="00562E96">
        <w:rPr>
          <w:rFonts w:ascii="Helvetica" w:hAnsi="Helvetica" w:cs="Helvetica"/>
          <w:color w:val="000000"/>
          <w:sz w:val="18"/>
          <w:szCs w:val="18"/>
        </w:rPr>
        <w:t>1</w:t>
      </w:r>
      <w:r w:rsidRPr="00AE1ECB" w:rsidR="0051238D">
        <w:rPr>
          <w:rFonts w:ascii="Helvetica" w:hAnsi="Helvetica" w:cs="Helvetica"/>
          <w:color w:val="000000"/>
          <w:sz w:val="18"/>
          <w:szCs w:val="18"/>
        </w:rPr>
        <w:t xml:space="preserve"> </w:t>
      </w:r>
      <w:r w:rsidRPr="00AE1ECB">
        <w:rPr>
          <w:rFonts w:ascii="Helvetica" w:hAnsi="Helvetica" w:cs="Helvetica"/>
          <w:color w:val="000000"/>
          <w:sz w:val="18"/>
          <w:szCs w:val="18"/>
        </w:rPr>
        <w:t xml:space="preserve">plan year after completing work on an audit for the </w:t>
      </w:r>
      <w:r w:rsidR="00BC6F5A">
        <w:rPr>
          <w:rFonts w:ascii="Helvetica" w:hAnsi="Helvetica" w:cs="Helvetica"/>
          <w:color w:val="000000"/>
          <w:sz w:val="18"/>
          <w:szCs w:val="18"/>
        </w:rPr>
        <w:t>20</w:t>
      </w:r>
      <w:r w:rsidR="00562E96">
        <w:rPr>
          <w:rFonts w:ascii="Helvetica" w:hAnsi="Helvetica" w:cs="Helvetica"/>
          <w:color w:val="000000"/>
          <w:sz w:val="18"/>
          <w:szCs w:val="18"/>
        </w:rPr>
        <w:t>20</w:t>
      </w:r>
      <w:r w:rsidRPr="00AE1ECB" w:rsidR="0051238D">
        <w:rPr>
          <w:rFonts w:ascii="Helvetica" w:hAnsi="Helvetica" w:cs="Helvetica"/>
          <w:color w:val="000000"/>
          <w:sz w:val="18"/>
          <w:szCs w:val="18"/>
        </w:rPr>
        <w:t xml:space="preserve"> </w:t>
      </w:r>
      <w:r w:rsidRPr="00AE1ECB">
        <w:rPr>
          <w:rFonts w:ascii="Helvetica" w:hAnsi="Helvetica" w:cs="Helvetica"/>
          <w:color w:val="000000"/>
          <w:sz w:val="18"/>
          <w:szCs w:val="18"/>
        </w:rPr>
        <w:t xml:space="preserve">plan year, the termination should be reported on the Schedule C filed with the </w:t>
      </w:r>
      <w:r w:rsidR="00BC6F5A">
        <w:rPr>
          <w:rFonts w:ascii="Helvetica" w:hAnsi="Helvetica" w:cs="Helvetica"/>
          <w:color w:val="000000"/>
          <w:sz w:val="18"/>
          <w:szCs w:val="18"/>
        </w:rPr>
        <w:t>202</w:t>
      </w:r>
      <w:r w:rsidR="00562E96">
        <w:rPr>
          <w:rFonts w:ascii="Helvetica" w:hAnsi="Helvetica" w:cs="Helvetica"/>
          <w:color w:val="000000"/>
          <w:sz w:val="18"/>
          <w:szCs w:val="18"/>
        </w:rPr>
        <w:t>1</w:t>
      </w:r>
      <w:r w:rsidRPr="00AE1ECB" w:rsidR="0051238D">
        <w:rPr>
          <w:rFonts w:ascii="Helvetica" w:hAnsi="Helvetica" w:cs="Helvetica"/>
          <w:color w:val="000000"/>
          <w:sz w:val="18"/>
          <w:szCs w:val="18"/>
        </w:rPr>
        <w:t xml:space="preserve"> </w:t>
      </w:r>
      <w:r w:rsidRPr="00AE1ECB">
        <w:rPr>
          <w:rFonts w:ascii="Helvetica" w:hAnsi="Helvetica" w:cs="Helvetica"/>
          <w:color w:val="000000"/>
          <w:sz w:val="18"/>
          <w:szCs w:val="18"/>
        </w:rPr>
        <w:t xml:space="preserve">plan year Form 5500. If the accountant is a firm (such as a corporation, partnership, etc.), report when the service provider (not an individual within the firm) was terminated. An enrolled actuary is </w:t>
      </w:r>
      <w:proofErr w:type="gramStart"/>
      <w:r w:rsidRPr="00AE1ECB">
        <w:rPr>
          <w:rFonts w:ascii="Helvetica" w:hAnsi="Helvetica" w:cs="Helvetica"/>
          <w:color w:val="000000"/>
          <w:sz w:val="18"/>
          <w:szCs w:val="18"/>
        </w:rPr>
        <w:t>by definition an</w:t>
      </w:r>
      <w:proofErr w:type="gramEnd"/>
      <w:r w:rsidRPr="00AE1ECB">
        <w:rPr>
          <w:rFonts w:ascii="Helvetica" w:hAnsi="Helvetica" w:cs="Helvetica"/>
          <w:color w:val="000000"/>
          <w:sz w:val="18"/>
          <w:szCs w:val="18"/>
        </w:rPr>
        <w:t xml:space="preserve"> individual and not a firm, and you must report when the individual is terminated.</w:t>
      </w:r>
    </w:p>
    <w:p w:rsidRPr="00AE1ECB" w:rsidR="008D4C81" w:rsidP="0063377C" w:rsidRDefault="008D4C81" w14:paraId="244C8089" w14:textId="77777777">
      <w:pPr>
        <w:widowControl w:val="0"/>
        <w:autoSpaceDE w:val="0"/>
        <w:autoSpaceDN w:val="0"/>
        <w:adjustRightInd w:val="0"/>
        <w:spacing w:before="60" w:line="240" w:lineRule="auto"/>
        <w:ind w:firstLine="216"/>
        <w:rPr>
          <w:rFonts w:ascii="Helvetica" w:hAnsi="Helvetica" w:cs="Helvetica"/>
          <w:color w:val="000000"/>
          <w:w w:val="90"/>
          <w:sz w:val="18"/>
          <w:szCs w:val="18"/>
        </w:rPr>
      </w:pPr>
      <w:r w:rsidRPr="00AE1ECB">
        <w:rPr>
          <w:rFonts w:ascii="Helvetica" w:hAnsi="Helvetica" w:cs="Helvetica"/>
          <w:color w:val="000000"/>
          <w:sz w:val="18"/>
          <w:szCs w:val="18"/>
        </w:rPr>
        <w:t xml:space="preserve">Provide an explanation of the reasons for the termination of an accountant or enrolled actuary. Include a description of any </w:t>
      </w:r>
      <w:r w:rsidRPr="00AE1ECB">
        <w:rPr>
          <w:rFonts w:ascii="Helvetica" w:hAnsi="Helvetica" w:cs="Helvetica"/>
          <w:color w:val="000000"/>
          <w:sz w:val="18"/>
          <w:szCs w:val="18"/>
        </w:rPr>
        <w:t>material disputes or matters of disagreement concerning the termination, even if resolved prior to the termination. If an individual is listed, and the individual does not have an EIN, the EIN to be entered should be the EIN of the individual’s employer.</w:t>
      </w:r>
    </w:p>
    <w:p w:rsidRPr="00AE1ECB" w:rsidR="008D4C81" w:rsidP="0063377C" w:rsidRDefault="008D4C81" w14:paraId="244C808A" w14:textId="77777777">
      <w:pPr>
        <w:widowControl w:val="0"/>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 xml:space="preserve">Do not use a social security number in lieu of an EIN. The Schedule C and its attachments are open to public inspection, and the contents are public information and are subject to publication on the Internet. Because of privacy concerns, the inclusion of a social security </w:t>
      </w:r>
      <w:r w:rsidRPr="00AE1ECB" w:rsidR="00956F89">
        <w:rPr>
          <w:rFonts w:ascii="Helvetica" w:hAnsi="Helvetica" w:cs="Helvetica"/>
          <w:color w:val="000000"/>
          <w:sz w:val="18"/>
          <w:szCs w:val="18"/>
        </w:rPr>
        <w:t>number</w:t>
      </w:r>
      <w:r w:rsidRPr="00AE1ECB" w:rsidR="00956F89">
        <w:rPr>
          <w:rFonts w:ascii="Helvetica" w:hAnsi="Helvetica" w:cs="Helvetica"/>
          <w:i/>
          <w:iCs/>
          <w:color w:val="000000"/>
          <w:sz w:val="18"/>
          <w:szCs w:val="18"/>
        </w:rPr>
        <w:t xml:space="preserve"> </w:t>
      </w:r>
      <w:r w:rsidRPr="00AE1ECB" w:rsidR="00956F89">
        <w:rPr>
          <w:rFonts w:ascii="Helvetica" w:hAnsi="Helvetica" w:cs="Helvetica"/>
          <w:iCs/>
          <w:color w:val="000000"/>
          <w:sz w:val="18"/>
          <w:szCs w:val="18"/>
        </w:rPr>
        <w:t>or</w:t>
      </w:r>
      <w:r w:rsidRPr="00AE1ECB" w:rsidR="005A0BB0">
        <w:rPr>
          <w:rFonts w:ascii="Helvetica" w:hAnsi="Helvetica" w:cs="Helvetica"/>
          <w:iCs/>
          <w:color w:val="000000"/>
          <w:sz w:val="18"/>
          <w:szCs w:val="18"/>
        </w:rPr>
        <w:t xml:space="preserve"> any portion thereof</w:t>
      </w:r>
      <w:r w:rsidRPr="00AE1ECB" w:rsidR="00956F89">
        <w:rPr>
          <w:rFonts w:ascii="Helvetica" w:hAnsi="Helvetica" w:cs="Helvetica"/>
          <w:i/>
          <w:iCs/>
          <w:color w:val="000000"/>
          <w:sz w:val="18"/>
          <w:szCs w:val="18"/>
        </w:rPr>
        <w:t xml:space="preserve"> </w:t>
      </w:r>
      <w:r w:rsidRPr="00AE1ECB" w:rsidR="005A0BB0">
        <w:rPr>
          <w:rFonts w:ascii="Helvetica" w:hAnsi="Helvetica" w:cs="Helvetica"/>
          <w:color w:val="000000"/>
          <w:sz w:val="18"/>
          <w:szCs w:val="18"/>
        </w:rPr>
        <w:t>on</w:t>
      </w:r>
      <w:r w:rsidRPr="00AE1ECB">
        <w:rPr>
          <w:rFonts w:ascii="Helvetica" w:hAnsi="Helvetica" w:cs="Helvetica"/>
          <w:color w:val="000000"/>
          <w:sz w:val="18"/>
          <w:szCs w:val="18"/>
        </w:rPr>
        <w:t xml:space="preserve"> this Schedule C or any of its attachments may result in the rejection of the filing.</w:t>
      </w:r>
    </w:p>
    <w:p w:rsidRPr="00AE1ECB" w:rsidR="008D4C81" w:rsidP="0063377C" w:rsidRDefault="008D4C81" w14:paraId="244C808B" w14:textId="77777777">
      <w:pPr>
        <w:widowControl w:val="0"/>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The plan administrator must also provide the terminated accountant or enrolled actuary with a copy of the explanation for the termination provided in Part III of the Schedule C, along with a completed copy of the notice below.</w:t>
      </w:r>
    </w:p>
    <w:p w:rsidRPr="00AE1ECB" w:rsidR="008D4C81" w:rsidP="0076545E" w:rsidRDefault="008D4C81" w14:paraId="244C808C" w14:textId="77777777">
      <w:pPr>
        <w:widowControl w:val="0"/>
        <w:autoSpaceDE w:val="0"/>
        <w:autoSpaceDN w:val="0"/>
        <w:adjustRightInd w:val="0"/>
        <w:spacing w:before="60" w:line="160" w:lineRule="exact"/>
        <w:ind w:left="413"/>
        <w:jc w:val="both"/>
        <w:rPr>
          <w:rFonts w:ascii="Helvetica" w:hAnsi="Helvetica" w:cs="Helvetica"/>
          <w:color w:val="000000"/>
          <w:sz w:val="18"/>
          <w:szCs w:val="18"/>
        </w:rPr>
        <w:sectPr w:rsidRPr="00AE1ECB" w:rsidR="008D4C81" w:rsidSect="000E6325">
          <w:endnotePr>
            <w:numFmt w:val="decimal"/>
          </w:endnotePr>
          <w:pgSz w:w="12240" w:h="15840" w:code="1"/>
          <w:pgMar w:top="1008" w:right="634" w:bottom="432" w:left="994" w:header="576" w:footer="432" w:gutter="0"/>
          <w:cols w:space="547" w:num="2"/>
          <w:docGrid w:linePitch="326"/>
        </w:sectPr>
      </w:pPr>
    </w:p>
    <w:p w:rsidRPr="00AE1ECB" w:rsidR="008D4C81" w:rsidP="0076545E" w:rsidRDefault="008D4C81" w14:paraId="244C808D" w14:textId="77777777">
      <w:pPr>
        <w:widowControl w:val="0"/>
        <w:autoSpaceDE w:val="0"/>
        <w:autoSpaceDN w:val="0"/>
        <w:adjustRightInd w:val="0"/>
        <w:spacing w:before="60" w:line="160" w:lineRule="exact"/>
        <w:ind w:left="413"/>
        <w:jc w:val="both"/>
        <w:rPr>
          <w:rFonts w:ascii="Helvetica" w:hAnsi="Helvetica" w:cs="Helvetica"/>
          <w:color w:val="000000"/>
          <w:sz w:val="18"/>
          <w:szCs w:val="18"/>
        </w:rPr>
      </w:pPr>
    </w:p>
    <w:p w:rsidRPr="00AE1ECB" w:rsidR="008D4C81" w:rsidP="0076545E" w:rsidRDefault="008D4C81" w14:paraId="244C808E" w14:textId="77777777">
      <w:pPr>
        <w:widowControl w:val="0"/>
        <w:autoSpaceDE w:val="0"/>
        <w:autoSpaceDN w:val="0"/>
        <w:adjustRightInd w:val="0"/>
        <w:spacing w:before="60" w:line="160" w:lineRule="exact"/>
        <w:ind w:left="413"/>
        <w:jc w:val="both"/>
        <w:rPr>
          <w:rFonts w:ascii="Helvetica" w:hAnsi="Helvetica" w:cs="Helvetica"/>
          <w:color w:val="000000"/>
          <w:sz w:val="18"/>
          <w:szCs w:val="18"/>
        </w:rPr>
        <w:sectPr w:rsidRPr="00AE1ECB" w:rsidR="008D4C81" w:rsidSect="00CE2C03">
          <w:endnotePr>
            <w:numFmt w:val="decimal"/>
          </w:endnotePr>
          <w:type w:val="continuous"/>
          <w:pgSz w:w="12240" w:h="15840" w:code="1"/>
          <w:pgMar w:top="1008" w:right="634" w:bottom="432" w:left="994" w:header="576" w:footer="576" w:gutter="0"/>
          <w:cols w:space="547" w:num="2"/>
          <w:titlePg/>
          <w:docGrid w:linePitch="326"/>
        </w:sectPr>
      </w:pPr>
    </w:p>
    <w:p w:rsidRPr="00AE1ECB" w:rsidR="008D4C81" w:rsidP="0076545E" w:rsidRDefault="008D4C81" w14:paraId="244C808F" w14:textId="77777777">
      <w:pPr>
        <w:widowControl w:val="0"/>
        <w:autoSpaceDE w:val="0"/>
        <w:autoSpaceDN w:val="0"/>
        <w:adjustRightInd w:val="0"/>
        <w:spacing w:before="60" w:line="160" w:lineRule="exact"/>
        <w:ind w:left="413"/>
        <w:jc w:val="both"/>
        <w:rPr>
          <w:rFonts w:ascii="Helvetica" w:hAnsi="Helvetica" w:cs="Helvetica"/>
          <w:color w:val="000000"/>
          <w:sz w:val="18"/>
          <w:szCs w:val="18"/>
        </w:rPr>
      </w:pPr>
    </w:p>
    <w:p w:rsidRPr="00AE1ECB" w:rsidR="008D4C81" w:rsidP="0076545E" w:rsidRDefault="008D4C81" w14:paraId="244C8090" w14:textId="77777777">
      <w:pPr>
        <w:widowControl w:val="0"/>
        <w:autoSpaceDE w:val="0"/>
        <w:autoSpaceDN w:val="0"/>
        <w:adjustRightInd w:val="0"/>
        <w:spacing w:before="60" w:line="160" w:lineRule="exact"/>
        <w:ind w:left="413"/>
        <w:jc w:val="both"/>
        <w:rPr>
          <w:rFonts w:ascii="Helvetica" w:hAnsi="Helvetica" w:cs="Helvetica"/>
          <w:color w:val="000000"/>
          <w:sz w:val="18"/>
          <w:szCs w:val="18"/>
        </w:rPr>
      </w:pPr>
    </w:p>
    <w:p w:rsidRPr="00AE1ECB" w:rsidR="008D4C81" w:rsidP="0076545E" w:rsidRDefault="008D4C81" w14:paraId="244C8091" w14:textId="77777777">
      <w:pPr>
        <w:widowControl w:val="0"/>
        <w:autoSpaceDE w:val="0"/>
        <w:autoSpaceDN w:val="0"/>
        <w:adjustRightInd w:val="0"/>
        <w:spacing w:before="60" w:line="160" w:lineRule="exact"/>
        <w:ind w:left="413"/>
        <w:jc w:val="both"/>
        <w:rPr>
          <w:rFonts w:ascii="Helvetica" w:hAnsi="Helvetica" w:cs="Helvetica"/>
          <w:color w:val="000000"/>
          <w:sz w:val="18"/>
          <w:szCs w:val="18"/>
        </w:rPr>
      </w:pPr>
    </w:p>
    <w:p w:rsidRPr="00AE1ECB" w:rsidR="008D4C81" w:rsidP="0076545E" w:rsidRDefault="008D4C81" w14:paraId="244C8092" w14:textId="77777777">
      <w:pPr>
        <w:tabs>
          <w:tab w:val="clear" w:pos="432"/>
        </w:tabs>
        <w:spacing w:before="60" w:line="240" w:lineRule="auto"/>
        <w:ind w:firstLine="0"/>
        <w:rPr>
          <w:rFonts w:ascii="Helvetica" w:hAnsi="Helvetica" w:cs="Helvetica"/>
          <w:b/>
          <w:color w:val="000000"/>
          <w:sz w:val="20"/>
          <w:szCs w:val="20"/>
        </w:rPr>
      </w:pPr>
    </w:p>
    <w:p w:rsidRPr="00AE1ECB" w:rsidR="008D4C81" w:rsidP="0076545E" w:rsidRDefault="001320E7" w14:paraId="244C8093" w14:textId="77777777">
      <w:pPr>
        <w:widowControl w:val="0"/>
        <w:tabs>
          <w:tab w:val="clear" w:pos="432"/>
        </w:tabs>
        <w:autoSpaceDE w:val="0"/>
        <w:autoSpaceDN w:val="0"/>
        <w:adjustRightInd w:val="0"/>
        <w:spacing w:before="60" w:line="240" w:lineRule="auto"/>
        <w:ind w:firstLine="0"/>
        <w:jc w:val="center"/>
        <w:rPr>
          <w:rFonts w:ascii="Helvetica" w:hAnsi="Helvetica" w:cs="Helvetica"/>
          <w:b/>
          <w:color w:val="000000"/>
          <w:sz w:val="20"/>
          <w:szCs w:val="20"/>
        </w:rPr>
      </w:pPr>
      <w:r w:rsidRPr="00AE1ECB">
        <w:rPr>
          <w:noProof/>
        </w:rPr>
        <mc:AlternateContent>
          <mc:Choice Requires="wps">
            <w:drawing>
              <wp:anchor distT="0" distB="0" distL="114300" distR="114300" simplePos="0" relativeHeight="251644416" behindDoc="0" locked="0" layoutInCell="1" allowOverlap="1" wp14:editId="244C8C4E" wp14:anchorId="244C8C4D">
                <wp:simplePos x="0" y="0"/>
                <wp:positionH relativeFrom="column">
                  <wp:posOffset>-31115</wp:posOffset>
                </wp:positionH>
                <wp:positionV relativeFrom="paragraph">
                  <wp:posOffset>-116205</wp:posOffset>
                </wp:positionV>
                <wp:extent cx="3887470" cy="0"/>
                <wp:effectExtent l="6985" t="7620" r="10795" b="11430"/>
                <wp:wrapNone/>
                <wp:docPr id="58" name="AutoShape 31"/>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3887470" cy="0"/>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type id="_x0000_t32" coordsize="21600,21600" o:oned="t" filled="f" o:spt="32" path="m,l21600,21600e" w14:anchorId="7640C864">
                <v:path fillok="f" arrowok="t" o:connecttype="none"/>
                <o:lock v:ext="edit" shapetype="t"/>
              </v:shapetype>
              <v:shape id="AutoShape 31" style="position:absolute;margin-left:-2.45pt;margin-top:-9.15pt;width:306.1pt;height:0;z-index:2516444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spid="_x0000_s1026" type="#_x0000_t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zgslIAIAAD0EAAAOAAAAZHJzL2Uyb0RvYy54bWysU8uO2jAU3VfqP1jeQwiEV0QYjRLoZtoi&#10;zfQDjO0kVh3bsg0BVf33XptHS7upqmbh+HHvuY9z7urp1El05NYJrQqcDkcYcUU1E6op8Je37WCB&#10;kfNEMSK14gU+c4ef1u/frXqT87FutWTcIgBRLu9NgVvvTZ4kjra8I26oDVfwWGvbEQ9H2yTMkh7Q&#10;O5mMR6NZ0mvLjNWUOwe31eURryN+XXPqP9e14x7JAkNuPq42rvuwJusVyRtLTCvoNQ3yD1l0RCgI&#10;eoeqiCfoYMUfUJ2gVjtd+yHVXaLrWlAea4Bq0tFv1by2xPBYCzTHmXub3P+DpZ+OO4sEK/AUmFKk&#10;A46eD17H0GiShgb1xuVgV6qdDSXSk3o1L5p+dUjpsiWq4dH67WzAOXokDy7h4AyE2fcfNQMbAgFi&#10;t0617QIk9AGdIinnOyn85BGFy8liMc/mwB29vSUkvzka6/wHrjsUNgV23hLRtL7USgH12qYxDDm+&#10;OA+FgOPNIURVeiukjAqQCvUFXk7H0+jgtBQsPAYzZ5t9KS06kqCh+IWuANiDmdUHxSJYywnbXPee&#10;CHnZg71UAQ8Kg3Suu4tIvi1Hy81is8gG2Xi2GWSjqho8b8tsMNum82k1qcqySr+H1NIsbwVjXIXs&#10;boJNs78TxHV0LlK7S/behuQRPZYIyd7+MenIbCDzIou9ZuedDd0IJINGo/F1nsIQ/HqOVj+nfv0D&#10;AAD//wMAUEsDBBQABgAIAAAAIQAtGqIh3gAAAAoBAAAPAAAAZHJzL2Rvd25yZXYueG1sTI9PT8JA&#10;EMXvJnyHzZhwMbBbUITaLSEmHDwKJF6X7thWu7NNd0srn94xMdHT/Ht57zfZdnSNuGAXak8akrkC&#10;gVR4W1Op4XTcz9YgQjRkTeMJNXxhgG0+uclMav1Ar3g5xFKwCYXUaKhibFMpQ1GhM2HuWyS+vfvO&#10;mchjV0rbmYHNXSMXSq2kMzVxQmVafK6w+Dz0TgOG/iFRu40rTy/X4e5tcf0Y2qPW09tx9wQi4hj/&#10;xPCDz+iQM9PZ92SDaDTM7jes5JqslyBYsFKP3Jx/NzLP5P8X8m8AAAD//wMAUEsBAi0AFAAGAAgA&#10;AAAhALaDOJL+AAAA4QEAABMAAAAAAAAAAAAAAAAAAAAAAFtDb250ZW50X1R5cGVzXS54bWxQSwEC&#10;LQAUAAYACAAAACEAOP0h/9YAAACUAQAACwAAAAAAAAAAAAAAAAAvAQAAX3JlbHMvLnJlbHNQSwEC&#10;LQAUAAYACAAAACEAIM4LJSACAAA9BAAADgAAAAAAAAAAAAAAAAAuAgAAZHJzL2Uyb0RvYy54bWxQ&#10;SwECLQAUAAYACAAAACEALRqiId4AAAAKAQAADwAAAAAAAAAAAAAAAAB6BAAAZHJzL2Rvd25yZXYu&#10;eG1sUEsFBgAAAAAEAAQA8wAAAIUFAAAAAA==&#10;"/>
            </w:pict>
          </mc:Fallback>
        </mc:AlternateContent>
      </w:r>
      <w:r w:rsidRPr="00AE1ECB" w:rsidR="008D4C81">
        <w:rPr>
          <w:rFonts w:ascii="Helvetica" w:hAnsi="Helvetica" w:cs="Helvetica"/>
          <w:b/>
          <w:color w:val="000000"/>
          <w:sz w:val="20"/>
          <w:szCs w:val="20"/>
        </w:rPr>
        <w:t>Notice to Terminated Accountant</w:t>
      </w:r>
    </w:p>
    <w:p w:rsidRPr="00AE1ECB" w:rsidR="008D4C81" w:rsidP="0076545E" w:rsidRDefault="008D4C81" w14:paraId="244C8094" w14:textId="77777777">
      <w:pPr>
        <w:widowControl w:val="0"/>
        <w:tabs>
          <w:tab w:val="clear" w:pos="432"/>
        </w:tabs>
        <w:autoSpaceDE w:val="0"/>
        <w:autoSpaceDN w:val="0"/>
        <w:adjustRightInd w:val="0"/>
        <w:spacing w:before="60" w:line="240" w:lineRule="auto"/>
        <w:ind w:firstLine="0"/>
        <w:jc w:val="center"/>
        <w:rPr>
          <w:rFonts w:ascii="Helvetica" w:hAnsi="Helvetica" w:cs="Helvetica"/>
          <w:b/>
          <w:color w:val="000000"/>
          <w:sz w:val="20"/>
          <w:szCs w:val="20"/>
        </w:rPr>
      </w:pPr>
      <w:r w:rsidRPr="00AE1ECB">
        <w:rPr>
          <w:rFonts w:ascii="Helvetica" w:hAnsi="Helvetica" w:cs="Helvetica"/>
          <w:b/>
          <w:color w:val="000000"/>
          <w:sz w:val="20"/>
          <w:szCs w:val="20"/>
        </w:rPr>
        <w:t>or Enrolled Actuary</w:t>
      </w:r>
    </w:p>
    <w:p w:rsidRPr="00AE1ECB" w:rsidR="008D4C81" w:rsidP="0076545E" w:rsidRDefault="008D4C81" w14:paraId="244C8095" w14:textId="77777777">
      <w:pPr>
        <w:widowControl w:val="0"/>
        <w:tabs>
          <w:tab w:val="clear" w:pos="432"/>
        </w:tabs>
        <w:autoSpaceDE w:val="0"/>
        <w:autoSpaceDN w:val="0"/>
        <w:adjustRightInd w:val="0"/>
        <w:spacing w:before="60" w:line="160" w:lineRule="exact"/>
        <w:ind w:firstLine="0"/>
        <w:jc w:val="center"/>
        <w:rPr>
          <w:rFonts w:ascii="Helvetica" w:hAnsi="Helvetica" w:cs="Helvetica"/>
          <w:b/>
          <w:color w:val="000000"/>
          <w:sz w:val="20"/>
          <w:szCs w:val="20"/>
        </w:rPr>
      </w:pPr>
    </w:p>
    <w:p w:rsidRPr="00AE1ECB" w:rsidR="008D4C81" w:rsidP="0076545E" w:rsidRDefault="008D4C81" w14:paraId="244C8096" w14:textId="20C2E479">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color w:val="000000"/>
          <w:sz w:val="18"/>
          <w:szCs w:val="18"/>
        </w:rPr>
        <w:t xml:space="preserve">I, as plan administrator, verify that the explanation that is reproduced below or attached to this notice is the explanation concerning your termination reported on the Schedule C (Form 5500) attached to the </w:t>
      </w:r>
      <w:r w:rsidR="00BC6F5A">
        <w:rPr>
          <w:rFonts w:ascii="Helvetica" w:hAnsi="Helvetica" w:cs="Helvetica"/>
          <w:color w:val="000000"/>
          <w:sz w:val="18"/>
          <w:szCs w:val="18"/>
        </w:rPr>
        <w:t>202</w:t>
      </w:r>
      <w:r w:rsidR="00562E96">
        <w:rPr>
          <w:rFonts w:ascii="Helvetica" w:hAnsi="Helvetica" w:cs="Helvetica"/>
          <w:color w:val="000000"/>
          <w:sz w:val="18"/>
          <w:szCs w:val="18"/>
        </w:rPr>
        <w:t>1</w:t>
      </w:r>
      <w:r w:rsidRPr="00AE1ECB" w:rsidR="0051238D">
        <w:rPr>
          <w:rFonts w:ascii="Helvetica" w:hAnsi="Helvetica" w:cs="Helvetica"/>
          <w:color w:val="000000"/>
          <w:sz w:val="18"/>
          <w:szCs w:val="18"/>
        </w:rPr>
        <w:t xml:space="preserve"> </w:t>
      </w:r>
      <w:r w:rsidRPr="00AE1ECB">
        <w:rPr>
          <w:rFonts w:ascii="Helvetica" w:hAnsi="Helvetica" w:cs="Helvetica"/>
          <w:color w:val="000000"/>
          <w:sz w:val="18"/>
          <w:szCs w:val="18"/>
        </w:rPr>
        <w:t xml:space="preserve">Form 5500, Annual Return/Report of Employee Benefit Plan, for the </w:t>
      </w:r>
      <w:r w:rsidRPr="00AE1ECB">
        <w:rPr>
          <w:rFonts w:ascii="Helvetica" w:hAnsi="Helvetica" w:cs="Helvetica"/>
          <w:color w:val="000000"/>
          <w:sz w:val="18"/>
          <w:szCs w:val="18"/>
          <w:u w:val="single"/>
        </w:rPr>
        <w:t xml:space="preserve"> __________________________________________________________</w:t>
      </w:r>
      <w:r w:rsidRPr="00AE1ECB">
        <w:rPr>
          <w:rFonts w:ascii="Helvetica" w:hAnsi="Helvetica" w:cs="Helvetica"/>
          <w:color w:val="000000"/>
          <w:sz w:val="18"/>
          <w:szCs w:val="18"/>
        </w:rPr>
        <w:t xml:space="preserve">(enter name of plan). This Form 5500 is identified in line 2b by the nine-digit </w:t>
      </w:r>
      <w:proofErr w:type="gramStart"/>
      <w:r w:rsidRPr="00AE1ECB">
        <w:rPr>
          <w:rFonts w:ascii="Helvetica" w:hAnsi="Helvetica" w:cs="Helvetica"/>
          <w:color w:val="000000"/>
          <w:sz w:val="18"/>
          <w:szCs w:val="18"/>
        </w:rPr>
        <w:t xml:space="preserve">EIN </w:t>
      </w:r>
      <w:r w:rsidRPr="00AE1ECB">
        <w:rPr>
          <w:rFonts w:ascii="Helvetica" w:hAnsi="Helvetica" w:cs="Helvetica"/>
          <w:color w:val="000000"/>
          <w:spacing w:val="315"/>
          <w:sz w:val="18"/>
          <w:szCs w:val="18"/>
          <w:u w:val="single"/>
        </w:rPr>
        <w:t xml:space="preserve"> </w:t>
      </w:r>
      <w:r w:rsidRPr="00AE1ECB">
        <w:rPr>
          <w:rFonts w:ascii="Helvetica" w:hAnsi="Helvetica" w:cs="Helvetica"/>
          <w:color w:val="000000"/>
          <w:sz w:val="18"/>
          <w:szCs w:val="18"/>
        </w:rPr>
        <w:t>-</w:t>
      </w:r>
      <w:proofErr w:type="gramEnd"/>
      <w:r w:rsidRPr="00AE1ECB">
        <w:rPr>
          <w:rFonts w:ascii="Helvetica" w:hAnsi="Helvetica" w:cs="Helvetica"/>
          <w:color w:val="000000"/>
          <w:sz w:val="18"/>
          <w:szCs w:val="18"/>
        </w:rPr>
        <w:t xml:space="preserve"> </w:t>
      </w:r>
      <w:r w:rsidRPr="00AE1ECB">
        <w:rPr>
          <w:rFonts w:ascii="Helvetica" w:hAnsi="Helvetica" w:cs="Helvetica"/>
          <w:color w:val="000000"/>
          <w:spacing w:val="1035"/>
          <w:sz w:val="18"/>
          <w:szCs w:val="18"/>
          <w:u w:val="single"/>
        </w:rPr>
        <w:t xml:space="preserve"> </w:t>
      </w:r>
      <w:r w:rsidRPr="00AE1ECB">
        <w:rPr>
          <w:rFonts w:ascii="Helvetica" w:hAnsi="Helvetica" w:cs="Helvetica"/>
          <w:color w:val="000000"/>
          <w:sz w:val="18"/>
          <w:szCs w:val="18"/>
        </w:rPr>
        <w:t>(enter sponsor’s EIN), and in line 1b by the three-digit   PN________(enter plan number).</w:t>
      </w:r>
    </w:p>
    <w:p w:rsidRPr="00AE1ECB" w:rsidR="008D4C81" w:rsidP="0076545E" w:rsidRDefault="008D4C81" w14:paraId="244C8097"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color w:val="000000"/>
          <w:sz w:val="18"/>
          <w:szCs w:val="18"/>
        </w:rPr>
        <w:t xml:space="preserve">You </w:t>
      </w:r>
      <w:proofErr w:type="gramStart"/>
      <w:r w:rsidRPr="00AE1ECB">
        <w:rPr>
          <w:rFonts w:ascii="Helvetica" w:hAnsi="Helvetica" w:cs="Helvetica"/>
          <w:color w:val="000000"/>
          <w:sz w:val="18"/>
          <w:szCs w:val="18"/>
        </w:rPr>
        <w:t>have the opportunity to</w:t>
      </w:r>
      <w:proofErr w:type="gramEnd"/>
      <w:r w:rsidRPr="00AE1ECB">
        <w:rPr>
          <w:rFonts w:ascii="Helvetica" w:hAnsi="Helvetica" w:cs="Helvetica"/>
          <w:color w:val="000000"/>
          <w:sz w:val="18"/>
          <w:szCs w:val="18"/>
        </w:rPr>
        <w:t xml:space="preserve"> comment to the Department of Labor concerning any aspect of this explanation. Comments should include the name, EIN, and PN of the plan and be submitted to: Office of Enforcement, Employee Benefits Security Administration, U.S. Department of Labor, 200 Constitution Avenue, N.W., Washington, DC 20210. </w:t>
      </w:r>
    </w:p>
    <w:p w:rsidRPr="00AE1ECB" w:rsidR="008D4C81" w:rsidP="0076545E" w:rsidRDefault="008D4C81" w14:paraId="244C8098" w14:textId="77777777">
      <w:pPr>
        <w:widowControl w:val="0"/>
        <w:autoSpaceDE w:val="0"/>
        <w:autoSpaceDN w:val="0"/>
        <w:adjustRightInd w:val="0"/>
        <w:spacing w:before="60" w:line="240" w:lineRule="auto"/>
        <w:ind w:left="933" w:hanging="933"/>
        <w:jc w:val="both"/>
        <w:rPr>
          <w:rFonts w:ascii="Helvetica" w:hAnsi="Helvetica" w:cs="Helvetica"/>
          <w:color w:val="000000"/>
          <w:sz w:val="18"/>
          <w:szCs w:val="18"/>
        </w:rPr>
      </w:pPr>
    </w:p>
    <w:p w:rsidRPr="00AE1ECB" w:rsidR="008D4C81" w:rsidP="0076545E" w:rsidRDefault="008D4C81" w14:paraId="244C8099" w14:textId="77777777">
      <w:pPr>
        <w:widowControl w:val="0"/>
        <w:autoSpaceDE w:val="0"/>
        <w:autoSpaceDN w:val="0"/>
        <w:adjustRightInd w:val="0"/>
        <w:spacing w:before="60" w:line="240" w:lineRule="auto"/>
        <w:ind w:left="933" w:hanging="933"/>
        <w:jc w:val="both"/>
        <w:rPr>
          <w:rFonts w:ascii="Helvetica" w:hAnsi="Helvetica" w:cs="Helvetica"/>
          <w:color w:val="000000"/>
          <w:sz w:val="18"/>
          <w:szCs w:val="18"/>
        </w:rPr>
      </w:pPr>
      <w:r w:rsidRPr="00AE1ECB">
        <w:rPr>
          <w:rFonts w:ascii="Helvetica" w:hAnsi="Helvetica" w:cs="Helvetica"/>
          <w:color w:val="000000"/>
          <w:sz w:val="18"/>
          <w:szCs w:val="18"/>
        </w:rPr>
        <w:t>Signed</w:t>
      </w:r>
    </w:p>
    <w:p w:rsidRPr="00AE1ECB" w:rsidR="008D4C81" w:rsidP="0076545E" w:rsidRDefault="008D4C81" w14:paraId="244C809A" w14:textId="77777777">
      <w:pPr>
        <w:widowControl w:val="0"/>
        <w:autoSpaceDE w:val="0"/>
        <w:autoSpaceDN w:val="0"/>
        <w:adjustRightInd w:val="0"/>
        <w:spacing w:before="60" w:line="240" w:lineRule="auto"/>
        <w:ind w:left="933" w:hanging="933"/>
        <w:jc w:val="both"/>
        <w:rPr>
          <w:rFonts w:ascii="Helvetica" w:hAnsi="Helvetica" w:cs="Helvetica"/>
          <w:color w:val="000000"/>
          <w:sz w:val="18"/>
          <w:szCs w:val="18"/>
        </w:rPr>
      </w:pPr>
      <w:r w:rsidRPr="00AE1ECB">
        <w:rPr>
          <w:rFonts w:ascii="Helvetica" w:hAnsi="Helvetica" w:cs="Helvetica"/>
          <w:color w:val="000000"/>
          <w:sz w:val="18"/>
          <w:szCs w:val="18"/>
        </w:rPr>
        <w:t>Dated</w:t>
      </w:r>
    </w:p>
    <w:p w:rsidRPr="00AE1ECB" w:rsidR="008D4C81" w:rsidP="0076545E" w:rsidRDefault="008D4C81" w14:paraId="244C809B" w14:textId="77777777">
      <w:pPr>
        <w:widowControl w:val="0"/>
        <w:autoSpaceDE w:val="0"/>
        <w:autoSpaceDN w:val="0"/>
        <w:adjustRightInd w:val="0"/>
        <w:spacing w:before="60" w:line="240" w:lineRule="auto"/>
        <w:ind w:left="933" w:hanging="933"/>
        <w:jc w:val="both"/>
        <w:rPr>
          <w:rFonts w:ascii="Helvetica" w:hAnsi="Helvetica" w:cs="Helvetica"/>
          <w:color w:val="000000"/>
          <w:sz w:val="18"/>
          <w:szCs w:val="18"/>
        </w:rPr>
        <w:sectPr w:rsidRPr="00AE1ECB" w:rsidR="008D4C81" w:rsidSect="00CE2C03">
          <w:endnotePr>
            <w:numFmt w:val="decimal"/>
          </w:endnotePr>
          <w:type w:val="continuous"/>
          <w:pgSz w:w="12240" w:h="15840" w:code="1"/>
          <w:pgMar w:top="1008" w:right="634" w:bottom="432" w:left="994" w:header="576" w:footer="576" w:gutter="0"/>
          <w:cols w:space="547"/>
          <w:titlePg/>
          <w:docGrid w:linePitch="326"/>
        </w:sectPr>
      </w:pPr>
    </w:p>
    <w:p w:rsidRPr="00AE1ECB" w:rsidR="008D4C81" w:rsidP="0076545E" w:rsidRDefault="001320E7" w14:paraId="244C809C" w14:textId="77777777">
      <w:pPr>
        <w:widowControl w:val="0"/>
        <w:autoSpaceDE w:val="0"/>
        <w:autoSpaceDN w:val="0"/>
        <w:adjustRightInd w:val="0"/>
        <w:spacing w:before="60" w:line="240" w:lineRule="auto"/>
        <w:ind w:left="933" w:hanging="933"/>
        <w:jc w:val="both"/>
        <w:rPr>
          <w:rFonts w:ascii="Helvetica" w:hAnsi="Helvetica" w:cs="Helvetica"/>
          <w:color w:val="000000"/>
          <w:sz w:val="18"/>
          <w:szCs w:val="18"/>
        </w:rPr>
      </w:pPr>
      <w:r w:rsidRPr="00AE1ECB">
        <w:rPr>
          <w:noProof/>
        </w:rPr>
        <mc:AlternateContent>
          <mc:Choice Requires="wps">
            <w:drawing>
              <wp:anchor distT="0" distB="0" distL="114300" distR="114300" simplePos="0" relativeHeight="251643392" behindDoc="0" locked="0" layoutInCell="1" allowOverlap="1" wp14:editId="244C8C50" wp14:anchorId="244C8C4F">
                <wp:simplePos x="0" y="0"/>
                <wp:positionH relativeFrom="column">
                  <wp:posOffset>-31115</wp:posOffset>
                </wp:positionH>
                <wp:positionV relativeFrom="paragraph">
                  <wp:posOffset>6971030</wp:posOffset>
                </wp:positionV>
                <wp:extent cx="3887470" cy="137160"/>
                <wp:effectExtent l="0" t="0" r="1270" b="0"/>
                <wp:wrapNone/>
                <wp:docPr id="57" name="Text Box 3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887470" cy="13716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Pr="0067638F" w:rsidR="00EE28AF" w:rsidP="002A7F7B" w:rsidRDefault="00EE28AF" w14:paraId="244C8CE6" w14:textId="77777777">
                            <w:pPr>
                              <w:tabs>
                                <w:tab w:val="left" w:pos="1890"/>
                                <w:tab w:val="left" w:pos="1980"/>
                                <w:tab w:val="left" w:pos="5130"/>
                              </w:tabs>
                              <w:ind w:firstLine="0"/>
                              <w:rPr>
                                <w:rFonts w:ascii="Helvetica" w:hAnsi="Helvetica"/>
                                <w:b/>
                                <w:sz w:val="18"/>
                                <w:szCs w:val="18"/>
                              </w:rPr>
                            </w:pPr>
                            <w:bookmarkStart w:name="_top" w:id="4"/>
                            <w:bookmarkEnd w:id="4"/>
                            <w:r>
                              <w:rPr>
                                <w:rFonts w:ascii="Helvetica" w:hAnsi="Helvetica"/>
                                <w:b/>
                                <w:bCs/>
                                <w:sz w:val="18"/>
                                <w:szCs w:val="18"/>
                              </w:rPr>
                              <w:t>Instructions for Schedule C</w:t>
                            </w:r>
                            <w:r w:rsidRPr="0067638F">
                              <w:rPr>
                                <w:rFonts w:ascii="Helvetica" w:hAnsi="Helvetica"/>
                                <w:b/>
                                <w:bCs/>
                                <w:sz w:val="18"/>
                                <w:szCs w:val="18"/>
                              </w:rPr>
                              <w:t xml:space="preserve"> (Form 5500)</w:t>
                            </w:r>
                            <w:r>
                              <w:tab/>
                            </w:r>
                            <w:r w:rsidRPr="004F7AE2">
                              <w:rPr>
                                <w:sz w:val="18"/>
                                <w:szCs w:val="18"/>
                              </w:rPr>
                              <w:t>-</w:t>
                            </w:r>
                            <w:r w:rsidRPr="004F7AE2">
                              <w:rPr>
                                <w:rFonts w:ascii="Helvetica" w:hAnsi="Helvetica"/>
                                <w:b/>
                                <w:sz w:val="18"/>
                                <w:szCs w:val="18"/>
                              </w:rPr>
                              <w:t>25-</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id="_x0000_t202" coordsize="21600,21600" o:spt="202" path="m,l,21600r21600,l21600,xe" w14:anchorId="244C8C4F">
                <v:stroke joinstyle="miter"/>
                <v:path gradientshapeok="t" o:connecttype="rect"/>
              </v:shapetype>
              <v:shape id="Text Box 32" style="position:absolute;left:0;text-align:left;margin-left:-2.45pt;margin-top:548.9pt;width:306.1pt;height:10.8pt;z-index:2516433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26"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VmihQIAABEFAAAOAAAAZHJzL2Uyb0RvYy54bWysVG1v2yAQ/j5p/wHxPfVLnTi26lRNukyT&#10;uhep3Q8gBsdoGBiQ2F21/74DJ2nWbdI0zR8wcMfD3T3PcXU9dALtmbFcyQonFzFGTNaKcrmt8OeH&#10;9WSOkXVEUiKUZBV+ZBZfL16/uup1yVLVKkGZQQAibdnrCrfO6TKKbN2yjtgLpZkEY6NMRxwszTai&#10;hvSA3okojeNZ1CtDtVE1sxZ2b0cjXgT8pmG1+9g0ljkkKgyxuTCaMG78GC2uSLk1RLe8PoRB/iGK&#10;jnAJl56gbokjaGf4L1Adr42yqnEXteoi1TS8ZiEHyCaJX2Rz3xLNQi5QHKtPZbL/D7b+sP9kEKcV&#10;nuYYSdIBRw9scGipBnSZ+vr02pbgdq/B0Q2wDzyHXK2+U/UXi6RatURu2Y0xqm8ZoRBf4k9GZ0dH&#10;HOtBNv17ReEesnMqAA2N6XzxoBwI0IGnxxM3PpYaNi/n8zzLwVSDLbnMk1kgLyLl8bQ21r1lqkN+&#10;UmED3Ad0sr+zzkdDyqOLv8wqwemaCxEWZrtZCYP2BHSyDl9I4IWbkN5ZKn9sRBx3IEi4w9t8uIH3&#10;pyJJs3iZFpP1bJ5PsnU2nRR5PJ/ESbEsZnFWZLfr7z7AJCtbTimTd1yyowaT7O84PnTDqJ6gQtRX&#10;uJim05GiPyYZh+93SXbcQUsK3lV4fnIipSf2jaSQNikd4WKcRz+HH6oMNTj+Q1WCDDzzowbcsBkA&#10;xWtjo+gjCMIo4AuohXcEJq0y3zDqoScrbL/uiGEYiXcSRFUkWeabOCyyaZ7CwpxbNucWImuAqrDD&#10;aJyu3Nj4O234toWbRhlLdQNCbHjQyHNUB/lC34VkDm+Eb+zzdfB6fskWPwAAAP//AwBQSwMEFAAG&#10;AAgAAAAhAGA9XA/fAAAADAEAAA8AAABkcnMvZG93bnJldi54bWxMj89Og0AQxu8mvsNmTLyYdkER&#10;hLI0aqLx2toHGNgtkLKzhN0W+vaOJz3ON798f8rtYgdxMZPvHSmI1xEIQ43TPbUKDt8fqxcQPiBp&#10;HBwZBVfjYVvd3pRYaDfTzlz2oRVsQr5ABV0IYyGlbzpj0a/daIh/RzdZDHxOrdQTzmxuB/kYRam0&#10;2BMndDia9840p/3ZKjh+zQ/P+Vx/hkO2S9I37LPaXZW6v1teNyCCWcIfDL/1uTpU3Kl2Z9JeDApW&#10;Sc4k61Ge8QYm0ih7AlGzFMd5ArIq5f8R1Q8AAAD//wMAUEsBAi0AFAAGAAgAAAAhALaDOJL+AAAA&#10;4QEAABMAAAAAAAAAAAAAAAAAAAAAAFtDb250ZW50X1R5cGVzXS54bWxQSwECLQAUAAYACAAAACEA&#10;OP0h/9YAAACUAQAACwAAAAAAAAAAAAAAAAAvAQAAX3JlbHMvLnJlbHNQSwECLQAUAAYACAAAACEA&#10;fpVZooUCAAARBQAADgAAAAAAAAAAAAAAAAAuAgAAZHJzL2Uyb0RvYy54bWxQSwECLQAUAAYACAAA&#10;ACEAYD1cD98AAAAMAQAADwAAAAAAAAAAAAAAAADfBAAAZHJzL2Rvd25yZXYueG1sUEsFBgAAAAAE&#10;AAQA8wAAAOsFAAAAAA==&#10;">
                <v:textbox>
                  <w:txbxContent>
                    <w:p w:rsidRPr="0067638F" w:rsidR="00EE28AF" w:rsidP="002A7F7B" w:rsidRDefault="00EE28AF" w14:paraId="244C8CE6" w14:textId="77777777">
                      <w:pPr>
                        <w:tabs>
                          <w:tab w:val="left" w:pos="1890"/>
                          <w:tab w:val="left" w:pos="1980"/>
                          <w:tab w:val="left" w:pos="5130"/>
                        </w:tabs>
                        <w:ind w:firstLine="0"/>
                        <w:rPr>
                          <w:rFonts w:ascii="Helvetica" w:hAnsi="Helvetica"/>
                          <w:b/>
                          <w:sz w:val="18"/>
                          <w:szCs w:val="18"/>
                        </w:rPr>
                      </w:pPr>
                      <w:bookmarkStart w:name="_top" w:id="246"/>
                      <w:bookmarkEnd w:id="246"/>
                      <w:r>
                        <w:rPr>
                          <w:rFonts w:ascii="Helvetica" w:hAnsi="Helvetica"/>
                          <w:b/>
                          <w:bCs/>
                          <w:sz w:val="18"/>
                          <w:szCs w:val="18"/>
                        </w:rPr>
                        <w:t>Instructions for Schedule C</w:t>
                      </w:r>
                      <w:r w:rsidRPr="0067638F">
                        <w:rPr>
                          <w:rFonts w:ascii="Helvetica" w:hAnsi="Helvetica"/>
                          <w:b/>
                          <w:bCs/>
                          <w:sz w:val="18"/>
                          <w:szCs w:val="18"/>
                        </w:rPr>
                        <w:t xml:space="preserve"> (Form 5500)</w:t>
                      </w:r>
                      <w:r>
                        <w:tab/>
                      </w:r>
                      <w:r w:rsidRPr="004F7AE2">
                        <w:rPr>
                          <w:sz w:val="18"/>
                          <w:szCs w:val="18"/>
                        </w:rPr>
                        <w:t>-</w:t>
                      </w:r>
                      <w:r w:rsidRPr="004F7AE2">
                        <w:rPr>
                          <w:rFonts w:ascii="Helvetica" w:hAnsi="Helvetica"/>
                          <w:b/>
                          <w:sz w:val="18"/>
                          <w:szCs w:val="18"/>
                        </w:rPr>
                        <w:t>25-</w:t>
                      </w:r>
                    </w:p>
                  </w:txbxContent>
                </v:textbox>
              </v:shape>
            </w:pict>
          </mc:Fallback>
        </mc:AlternateContent>
      </w:r>
    </w:p>
    <w:p w:rsidRPr="00AE1ECB" w:rsidR="008D4C81" w:rsidP="0076545E" w:rsidRDefault="008D4C81" w14:paraId="244C809D" w14:textId="77777777">
      <w:pPr>
        <w:widowControl w:val="0"/>
        <w:autoSpaceDE w:val="0"/>
        <w:autoSpaceDN w:val="0"/>
        <w:adjustRightInd w:val="0"/>
        <w:spacing w:before="60" w:line="240" w:lineRule="auto"/>
        <w:ind w:firstLine="0"/>
        <w:rPr>
          <w:rFonts w:ascii="Helvetica" w:hAnsi="Helvetica" w:cs="Helvetica"/>
          <w:color w:val="000000"/>
          <w:sz w:val="18"/>
          <w:szCs w:val="18"/>
        </w:rPr>
        <w:sectPr w:rsidRPr="00AE1ECB" w:rsidR="008D4C81" w:rsidSect="00CE2C03">
          <w:endnotePr>
            <w:numFmt w:val="decimal"/>
          </w:endnotePr>
          <w:type w:val="continuous"/>
          <w:pgSz w:w="12240" w:h="15840" w:code="1"/>
          <w:pgMar w:top="1008" w:right="634" w:bottom="432" w:left="994" w:header="576" w:footer="576" w:gutter="0"/>
          <w:cols w:space="547" w:num="2"/>
          <w:titlePg/>
          <w:docGrid w:linePitch="326"/>
        </w:sectPr>
      </w:pPr>
    </w:p>
    <w:p w:rsidRPr="00AE1ECB" w:rsidR="008D4C81" w:rsidP="0076545E" w:rsidRDefault="00BC6F5A" w14:paraId="244C809E" w14:textId="45441F93">
      <w:pPr>
        <w:pBdr>
          <w:top w:val="single" w:color="auto" w:sz="18" w:space="1"/>
        </w:pBdr>
        <w:tabs>
          <w:tab w:val="clear" w:pos="432"/>
          <w:tab w:val="left" w:pos="270"/>
          <w:tab w:val="right" w:leader="dot" w:pos="4680"/>
        </w:tabs>
        <w:autoSpaceDE w:val="0"/>
        <w:autoSpaceDN w:val="0"/>
        <w:adjustRightInd w:val="0"/>
        <w:spacing w:before="60" w:line="240" w:lineRule="auto"/>
        <w:ind w:firstLine="0"/>
        <w:rPr>
          <w:rFonts w:ascii="Helvetica" w:hAnsi="Helvetica" w:cs="DGKOC D+ Helvetica"/>
          <w:b/>
          <w:bCs/>
        </w:rPr>
      </w:pPr>
      <w:r>
        <w:rPr>
          <w:rFonts w:ascii="Helvetica" w:hAnsi="Helvetica" w:cs="DGKOC D+ Helvetica"/>
          <w:b/>
          <w:bCs/>
        </w:rPr>
        <w:lastRenderedPageBreak/>
        <w:t>202</w:t>
      </w:r>
      <w:r w:rsidR="00562E96">
        <w:rPr>
          <w:rFonts w:ascii="Helvetica" w:hAnsi="Helvetica" w:cs="DGKOC D+ Helvetica"/>
          <w:b/>
          <w:bCs/>
        </w:rPr>
        <w:t>1</w:t>
      </w:r>
      <w:r w:rsidRPr="00AE1ECB" w:rsidR="0051238D">
        <w:rPr>
          <w:rFonts w:ascii="Helvetica" w:hAnsi="Helvetica" w:cs="DGKOC D+ Helvetica"/>
          <w:b/>
          <w:bCs/>
        </w:rPr>
        <w:t xml:space="preserve"> </w:t>
      </w:r>
      <w:r w:rsidRPr="00AE1ECB" w:rsidR="008D4C81">
        <w:rPr>
          <w:rFonts w:ascii="Helvetica" w:hAnsi="Helvetica" w:cs="DGKOC D+ Helvetica"/>
          <w:b/>
          <w:bCs/>
        </w:rPr>
        <w:t xml:space="preserve">Instructions for Schedule D </w:t>
      </w:r>
    </w:p>
    <w:p w:rsidRPr="00AE1ECB" w:rsidR="008D4C81" w:rsidP="0076545E" w:rsidRDefault="008D4C81" w14:paraId="244C809F"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DGKOC D+ Helvetica"/>
          <w:b/>
          <w:bCs/>
        </w:rPr>
      </w:pPr>
      <w:r w:rsidRPr="00AE1ECB">
        <w:rPr>
          <w:rFonts w:ascii="Helvetica" w:hAnsi="Helvetica" w:cs="DGKOC D+ Helvetica"/>
          <w:b/>
          <w:bCs/>
        </w:rPr>
        <w:t>(Form 5500)</w:t>
      </w:r>
    </w:p>
    <w:p w:rsidRPr="00AE1ECB" w:rsidR="008D4C81" w:rsidP="0076545E" w:rsidRDefault="008D4C81" w14:paraId="244C80A0" w14:textId="77777777">
      <w:pPr>
        <w:pBdr>
          <w:bottom w:val="single" w:color="auto" w:sz="8" w:space="1"/>
        </w:pBdr>
        <w:tabs>
          <w:tab w:val="clear" w:pos="432"/>
          <w:tab w:val="left" w:pos="270"/>
          <w:tab w:val="right" w:leader="dot" w:pos="4680"/>
        </w:tabs>
        <w:autoSpaceDE w:val="0"/>
        <w:autoSpaceDN w:val="0"/>
        <w:adjustRightInd w:val="0"/>
        <w:spacing w:before="60" w:line="240" w:lineRule="auto"/>
        <w:ind w:firstLine="0"/>
        <w:rPr>
          <w:rFonts w:ascii="Helvetica" w:hAnsi="Helvetica" w:cs="DGKOC D+ Helvetica"/>
          <w:b/>
          <w:bCs/>
          <w:i/>
        </w:rPr>
      </w:pPr>
      <w:r w:rsidRPr="00AE1ECB">
        <w:rPr>
          <w:rFonts w:ascii="Helvetica" w:hAnsi="Helvetica" w:cs="DGKOC D+ Helvetica"/>
          <w:b/>
          <w:bCs/>
          <w:i/>
        </w:rPr>
        <w:t>DFE</w:t>
      </w:r>
      <w:r w:rsidRPr="00AE1ECB" w:rsidR="00E13FAE">
        <w:rPr>
          <w:rFonts w:ascii="Helvetica" w:hAnsi="Helvetica" w:cs="DGKOC D+ Helvetica"/>
          <w:b/>
          <w:bCs/>
          <w:i/>
        </w:rPr>
        <w:t xml:space="preserve"> </w:t>
      </w:r>
      <w:r w:rsidRPr="00AE1ECB">
        <w:rPr>
          <w:rFonts w:ascii="Helvetica" w:hAnsi="Helvetica" w:cs="DGKOC D+ Helvetica"/>
          <w:b/>
          <w:bCs/>
        </w:rPr>
        <w:t>/</w:t>
      </w:r>
      <w:r w:rsidRPr="00AE1ECB" w:rsidR="00E13FAE">
        <w:rPr>
          <w:rFonts w:ascii="Helvetica" w:hAnsi="Helvetica" w:cs="DGKOC D+ Helvetica"/>
          <w:b/>
          <w:bCs/>
        </w:rPr>
        <w:t xml:space="preserve"> </w:t>
      </w:r>
      <w:r w:rsidRPr="00AE1ECB">
        <w:rPr>
          <w:rFonts w:ascii="Helvetica" w:hAnsi="Helvetica" w:cs="DGKOC D+ Helvetica"/>
          <w:b/>
          <w:bCs/>
          <w:i/>
        </w:rPr>
        <w:t>Participating Plan Information</w:t>
      </w:r>
    </w:p>
    <w:p w:rsidRPr="00AE1ECB" w:rsidR="008D4C81" w:rsidP="0076545E" w:rsidRDefault="008D4C81" w14:paraId="244C80A1" w14:textId="77777777">
      <w:pPr>
        <w:pBdr>
          <w:bottom w:val="single" w:color="auto" w:sz="8" w:space="1"/>
        </w:pBdr>
        <w:tabs>
          <w:tab w:val="clear" w:pos="432"/>
          <w:tab w:val="left" w:pos="270"/>
          <w:tab w:val="right" w:leader="dot" w:pos="4680"/>
        </w:tabs>
        <w:autoSpaceDE w:val="0"/>
        <w:autoSpaceDN w:val="0"/>
        <w:adjustRightInd w:val="0"/>
        <w:spacing w:before="60" w:line="240" w:lineRule="auto"/>
        <w:ind w:firstLine="0"/>
        <w:rPr>
          <w:rFonts w:ascii="Helvetica" w:hAnsi="Helvetica" w:cs="DGKOC D+ Helvetica"/>
          <w:bCs/>
          <w:sz w:val="12"/>
          <w:szCs w:val="12"/>
        </w:rPr>
      </w:pPr>
    </w:p>
    <w:p w:rsidRPr="00AE1ECB" w:rsidR="008D4C81" w:rsidP="0063377C" w:rsidRDefault="008D4C81" w14:paraId="244C80A2"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DGKOC D+ Helvetica"/>
          <w:b/>
          <w:bCs/>
          <w:sz w:val="22"/>
          <w:szCs w:val="22"/>
        </w:rPr>
      </w:pPr>
      <w:r w:rsidRPr="00AE1ECB">
        <w:rPr>
          <w:rFonts w:ascii="Helvetica" w:hAnsi="Helvetica" w:cs="DGKOC D+ Helvetica"/>
          <w:b/>
          <w:bCs/>
          <w:sz w:val="22"/>
          <w:szCs w:val="22"/>
        </w:rPr>
        <w:t>General Instructions</w:t>
      </w:r>
    </w:p>
    <w:p w:rsidRPr="00AE1ECB" w:rsidR="008D4C81" w:rsidP="0063377C" w:rsidRDefault="008D4C81" w14:paraId="244C80A3" w14:textId="77777777">
      <w:pPr>
        <w:widowControl w:val="0"/>
        <w:tabs>
          <w:tab w:val="clear" w:pos="432"/>
        </w:tabs>
        <w:autoSpaceDE w:val="0"/>
        <w:autoSpaceDN w:val="0"/>
        <w:adjustRightInd w:val="0"/>
        <w:spacing w:before="60" w:line="240" w:lineRule="auto"/>
        <w:ind w:firstLine="0"/>
        <w:rPr>
          <w:rFonts w:ascii="Helvetica" w:hAnsi="Helvetica" w:cs="NCLAH N+ Helvetica"/>
          <w:b/>
          <w:sz w:val="20"/>
          <w:szCs w:val="20"/>
        </w:rPr>
      </w:pPr>
      <w:r w:rsidRPr="00AE1ECB">
        <w:rPr>
          <w:rFonts w:ascii="Helvetica" w:hAnsi="Helvetica" w:cs="NCLAH N+ Helvetica"/>
          <w:b/>
          <w:bCs/>
          <w:sz w:val="20"/>
          <w:szCs w:val="20"/>
        </w:rPr>
        <w:t xml:space="preserve">Purpose of Schedule </w:t>
      </w:r>
    </w:p>
    <w:p w:rsidRPr="00AE1ECB" w:rsidR="008D4C81" w:rsidP="0063377C" w:rsidRDefault="008D4C81" w14:paraId="244C80A4" w14:textId="77777777">
      <w:pPr>
        <w:widowControl w:val="0"/>
        <w:tabs>
          <w:tab w:val="clear" w:pos="432"/>
        </w:tabs>
        <w:autoSpaceDE w:val="0"/>
        <w:autoSpaceDN w:val="0"/>
        <w:adjustRightInd w:val="0"/>
        <w:spacing w:before="60" w:line="191" w:lineRule="atLeast"/>
        <w:ind w:firstLine="0"/>
        <w:rPr>
          <w:rFonts w:ascii="Helvetica" w:hAnsi="Helvetica" w:cs="DGKOB A+ Helvetica"/>
          <w:sz w:val="18"/>
          <w:szCs w:val="18"/>
        </w:rPr>
      </w:pPr>
      <w:r w:rsidRPr="00AE1ECB">
        <w:rPr>
          <w:rFonts w:ascii="Helvetica" w:hAnsi="Helvetica"/>
          <w:sz w:val="18"/>
          <w:szCs w:val="18"/>
        </w:rPr>
        <w:t xml:space="preserve">When the Form 5500 is filed for a plan or Direct Filing Entity </w:t>
      </w:r>
      <w:r w:rsidRPr="00AE1ECB">
        <w:rPr>
          <w:rFonts w:ascii="Helvetica" w:hAnsi="Helvetica" w:cs="DGKOB A+ Helvetica"/>
          <w:sz w:val="18"/>
          <w:szCs w:val="18"/>
        </w:rPr>
        <w:t xml:space="preserve">(DFE) that invested or participated in any master trust investment accounts (MTIAs), 103-12 Investment Entities (103-12 IEs), common/collective trusts (CCTs), and/or pooled separate accounts (PSAs), Part I provides information about these entities. When the Form 5500 is filed for a DFE, Part II provides information about plans participating in the DFE. </w:t>
      </w:r>
    </w:p>
    <w:p w:rsidRPr="00AE1ECB" w:rsidR="008D4C81" w:rsidP="0063377C" w:rsidRDefault="008D4C81" w14:paraId="244C80A5" w14:textId="77777777">
      <w:pPr>
        <w:widowControl w:val="0"/>
        <w:tabs>
          <w:tab w:val="clear" w:pos="432"/>
        </w:tabs>
        <w:autoSpaceDE w:val="0"/>
        <w:autoSpaceDN w:val="0"/>
        <w:adjustRightInd w:val="0"/>
        <w:spacing w:before="60" w:line="191" w:lineRule="atLeast"/>
        <w:ind w:firstLine="0"/>
        <w:rPr>
          <w:rFonts w:ascii="Helvetica" w:hAnsi="Helvetica" w:cs="DGKOB A+ Helvetica"/>
          <w:b/>
          <w:sz w:val="20"/>
          <w:szCs w:val="20"/>
        </w:rPr>
      </w:pPr>
      <w:r w:rsidRPr="00AE1ECB">
        <w:rPr>
          <w:rFonts w:ascii="Helvetica" w:hAnsi="Helvetica" w:cs="DGKOC D+ Helvetica"/>
          <w:b/>
          <w:bCs/>
          <w:sz w:val="20"/>
          <w:szCs w:val="20"/>
        </w:rPr>
        <w:t xml:space="preserve">Who Must </w:t>
      </w:r>
      <w:proofErr w:type="gramStart"/>
      <w:r w:rsidRPr="00AE1ECB">
        <w:rPr>
          <w:rFonts w:ascii="Helvetica" w:hAnsi="Helvetica" w:cs="DGKOC D+ Helvetica"/>
          <w:b/>
          <w:bCs/>
          <w:sz w:val="20"/>
          <w:szCs w:val="20"/>
        </w:rPr>
        <w:t>File</w:t>
      </w:r>
      <w:proofErr w:type="gramEnd"/>
      <w:r w:rsidRPr="00AE1ECB">
        <w:rPr>
          <w:rFonts w:ascii="Helvetica" w:hAnsi="Helvetica" w:cs="DGKOC D+ Helvetica"/>
          <w:b/>
          <w:bCs/>
          <w:sz w:val="20"/>
          <w:szCs w:val="20"/>
        </w:rPr>
        <w:t xml:space="preserve"> </w:t>
      </w:r>
    </w:p>
    <w:p w:rsidRPr="00AE1ECB" w:rsidR="008D4C81" w:rsidP="0063377C" w:rsidRDefault="008D4C81" w14:paraId="244C80A6"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DGKOB A+ Helvetica"/>
          <w:sz w:val="18"/>
          <w:szCs w:val="18"/>
        </w:rPr>
      </w:pPr>
      <w:r w:rsidRPr="00AE1ECB">
        <w:rPr>
          <w:rFonts w:ascii="Helvetica" w:hAnsi="Helvetica" w:cs="DGKOC D+ Helvetica"/>
          <w:b/>
          <w:bCs/>
          <w:sz w:val="18"/>
          <w:szCs w:val="18"/>
        </w:rPr>
        <w:t>Employee Benefit Plans</w:t>
      </w:r>
      <w:r w:rsidRPr="00AE1ECB">
        <w:rPr>
          <w:rFonts w:ascii="Helvetica" w:hAnsi="Helvetica" w:cs="DGKOC D+ Helvetica"/>
          <w:bCs/>
          <w:sz w:val="18"/>
          <w:szCs w:val="18"/>
        </w:rPr>
        <w:t xml:space="preserve">:  </w:t>
      </w:r>
      <w:r w:rsidRPr="00AE1ECB">
        <w:rPr>
          <w:rFonts w:ascii="Helvetica" w:hAnsi="Helvetica" w:cs="DGKOB A+ Helvetica"/>
          <w:sz w:val="18"/>
          <w:szCs w:val="18"/>
        </w:rPr>
        <w:t xml:space="preserve">Schedule D (Form 5500) must be attached to a Form 5500 filed for an employee benefit plan that participated or invested in one or more CCTs, PSAs, MTIAs, or 103-12 IEs at </w:t>
      </w:r>
      <w:proofErr w:type="spellStart"/>
      <w:r w:rsidRPr="00AE1ECB">
        <w:rPr>
          <w:rFonts w:ascii="Helvetica" w:hAnsi="Helvetica" w:cs="DGKOB A+ Helvetica"/>
          <w:sz w:val="18"/>
          <w:szCs w:val="18"/>
        </w:rPr>
        <w:t>anytime</w:t>
      </w:r>
      <w:proofErr w:type="spellEnd"/>
      <w:r w:rsidRPr="00AE1ECB">
        <w:rPr>
          <w:rFonts w:ascii="Helvetica" w:hAnsi="Helvetica" w:cs="DGKOB A+ Helvetica"/>
          <w:sz w:val="18"/>
          <w:szCs w:val="18"/>
        </w:rPr>
        <w:t xml:space="preserve"> during the plan year. </w:t>
      </w:r>
    </w:p>
    <w:p w:rsidRPr="00AE1ECB" w:rsidR="008D4C81" w:rsidP="0063377C" w:rsidRDefault="008D4C81" w14:paraId="244C80A7" w14:textId="77777777">
      <w:pPr>
        <w:widowControl w:val="0"/>
        <w:tabs>
          <w:tab w:val="clear" w:pos="432"/>
        </w:tabs>
        <w:autoSpaceDE w:val="0"/>
        <w:autoSpaceDN w:val="0"/>
        <w:adjustRightInd w:val="0"/>
        <w:spacing w:before="60" w:line="240" w:lineRule="auto"/>
        <w:ind w:firstLine="0"/>
        <w:rPr>
          <w:rFonts w:ascii="Helvetica" w:hAnsi="Helvetica" w:cs="DGKOC C+ Helvetica"/>
          <w:sz w:val="18"/>
          <w:szCs w:val="18"/>
        </w:rPr>
      </w:pPr>
      <w:r w:rsidRPr="00AE1ECB">
        <w:rPr>
          <w:rFonts w:ascii="Helvetica" w:hAnsi="Helvetica"/>
          <w:b/>
          <w:bCs/>
          <w:sz w:val="18"/>
          <w:szCs w:val="18"/>
        </w:rPr>
        <w:t xml:space="preserve">Direct Filing Entities:  </w:t>
      </w:r>
      <w:r w:rsidRPr="00AE1ECB">
        <w:rPr>
          <w:rFonts w:ascii="Helvetica" w:hAnsi="Helvetica" w:cs="DGKOB A+ Helvetica"/>
          <w:sz w:val="18"/>
          <w:szCs w:val="18"/>
        </w:rPr>
        <w:t xml:space="preserve">Schedule D (Form 5500) must be attached to a Form 5500 filed for a CCT, PSA, </w:t>
      </w:r>
      <w:proofErr w:type="gramStart"/>
      <w:r w:rsidRPr="00AE1ECB">
        <w:rPr>
          <w:rFonts w:ascii="Helvetica" w:hAnsi="Helvetica" w:cs="DGKOB A+ Helvetica"/>
          <w:sz w:val="18"/>
          <w:szCs w:val="18"/>
        </w:rPr>
        <w:t xml:space="preserve">MTIA, </w:t>
      </w:r>
      <w:r w:rsidR="00092EDC">
        <w:rPr>
          <w:rFonts w:ascii="Helvetica" w:hAnsi="Helvetica" w:cs="DGKOB A+ Helvetica"/>
          <w:sz w:val="18"/>
          <w:szCs w:val="18"/>
        </w:rPr>
        <w:t xml:space="preserve">  </w:t>
      </w:r>
      <w:proofErr w:type="gramEnd"/>
      <w:r w:rsidR="00092EDC">
        <w:rPr>
          <w:rFonts w:ascii="Helvetica" w:hAnsi="Helvetica" w:cs="DGKOB A+ Helvetica"/>
          <w:sz w:val="18"/>
          <w:szCs w:val="18"/>
        </w:rPr>
        <w:t xml:space="preserve">       </w:t>
      </w:r>
      <w:r w:rsidRPr="00AE1ECB">
        <w:rPr>
          <w:rFonts w:ascii="Helvetica" w:hAnsi="Helvetica" w:cs="DGKOB A+ Helvetica"/>
          <w:sz w:val="18"/>
          <w:szCs w:val="18"/>
        </w:rPr>
        <w:t xml:space="preserve">103-12 IE, or Group Insurance Arrangement (GIA), as a Direct Filing Entity (i.e., when a “DFE” is checked on Part I, line A, of the Form 5500). For more information, see instructions for </w:t>
      </w:r>
      <w:r w:rsidRPr="00AE1ECB">
        <w:rPr>
          <w:rFonts w:ascii="Helvetica" w:hAnsi="Helvetica" w:cs="DGKOC C+ Helvetica"/>
          <w:i/>
          <w:iCs/>
          <w:sz w:val="18"/>
          <w:szCs w:val="18"/>
        </w:rPr>
        <w:t xml:space="preserve">Direct Filing Entity (DFE) Filing Requirements. </w:t>
      </w:r>
    </w:p>
    <w:p w:rsidRPr="00AE1ECB" w:rsidR="008D4C81" w:rsidP="0063377C" w:rsidRDefault="008D4C81" w14:paraId="244C80A8" w14:textId="77777777">
      <w:pPr>
        <w:widowControl w:val="0"/>
        <w:tabs>
          <w:tab w:val="clear" w:pos="432"/>
        </w:tabs>
        <w:autoSpaceDE w:val="0"/>
        <w:autoSpaceDN w:val="0"/>
        <w:adjustRightInd w:val="0"/>
        <w:spacing w:before="60" w:line="240" w:lineRule="auto"/>
        <w:ind w:left="180" w:firstLine="0"/>
        <w:rPr>
          <w:rFonts w:ascii="Helvetica" w:hAnsi="Helvetica" w:cs="NCLAH N+ Helvetica"/>
          <w:sz w:val="18"/>
          <w:szCs w:val="18"/>
        </w:rPr>
      </w:pPr>
      <w:r w:rsidRPr="00AE1ECB">
        <w:rPr>
          <w:rFonts w:ascii="Helvetica" w:hAnsi="Helvetica" w:cs="NCLAH N+ Helvetica"/>
          <w:sz w:val="18"/>
          <w:szCs w:val="18"/>
        </w:rPr>
        <w:t xml:space="preserve">Check the Schedule D box on the Form 5500 (Part II, line </w:t>
      </w:r>
    </w:p>
    <w:p w:rsidRPr="00AE1ECB" w:rsidR="008D4C81" w:rsidP="00463B8F" w:rsidRDefault="008D4C81" w14:paraId="244C80A9" w14:textId="77777777">
      <w:pPr>
        <w:widowControl w:val="0"/>
        <w:tabs>
          <w:tab w:val="clear" w:pos="432"/>
        </w:tabs>
        <w:autoSpaceDE w:val="0"/>
        <w:autoSpaceDN w:val="0"/>
        <w:adjustRightInd w:val="0"/>
        <w:spacing w:line="240" w:lineRule="auto"/>
        <w:ind w:firstLine="0"/>
        <w:rPr>
          <w:rFonts w:ascii="Helvetica" w:hAnsi="Helvetica" w:cs="DGKOB A+ Helvetica"/>
          <w:sz w:val="18"/>
          <w:szCs w:val="18"/>
        </w:rPr>
      </w:pPr>
      <w:r w:rsidRPr="00AE1ECB">
        <w:rPr>
          <w:rFonts w:ascii="Helvetica" w:hAnsi="Helvetica" w:cs="DGKOB A+ Helvetica"/>
          <w:sz w:val="18"/>
          <w:szCs w:val="18"/>
        </w:rPr>
        <w:t>10</w:t>
      </w:r>
      <w:proofErr w:type="gramStart"/>
      <w:r w:rsidRPr="00AE1ECB">
        <w:rPr>
          <w:rFonts w:ascii="Helvetica" w:hAnsi="Helvetica" w:cs="DGKOB A+ Helvetica"/>
          <w:sz w:val="18"/>
          <w:szCs w:val="18"/>
        </w:rPr>
        <w:t>b(</w:t>
      </w:r>
      <w:proofErr w:type="gramEnd"/>
      <w:r w:rsidRPr="00AE1ECB">
        <w:rPr>
          <w:rFonts w:ascii="Helvetica" w:hAnsi="Helvetica" w:cs="DGKOB A+ Helvetica"/>
          <w:sz w:val="18"/>
          <w:szCs w:val="18"/>
        </w:rPr>
        <w:t xml:space="preserve">5)) if a Schedule D is attached to the Form 5500. Complete as many repeating entries as necessary to report the required </w:t>
      </w:r>
      <w:r w:rsidRPr="00AE1ECB">
        <w:rPr>
          <w:rFonts w:ascii="Helvetica" w:hAnsi="Helvetica" w:cs="DGKOC D+ Helvetica"/>
          <w:color w:val="000000"/>
          <w:sz w:val="18"/>
          <w:szCs w:val="18"/>
        </w:rPr>
        <w:t xml:space="preserve">information. </w:t>
      </w:r>
    </w:p>
    <w:p w:rsidRPr="00AE1ECB" w:rsidR="008D4C81" w:rsidP="0063377C" w:rsidRDefault="008D4C81" w14:paraId="244C80AA" w14:textId="77777777">
      <w:pPr>
        <w:widowControl w:val="0"/>
        <w:tabs>
          <w:tab w:val="clear" w:pos="432"/>
        </w:tabs>
        <w:autoSpaceDE w:val="0"/>
        <w:autoSpaceDN w:val="0"/>
        <w:adjustRightInd w:val="0"/>
        <w:spacing w:before="60" w:line="240" w:lineRule="auto"/>
        <w:ind w:firstLine="0"/>
        <w:rPr>
          <w:rFonts w:ascii="Helvetica" w:hAnsi="Helvetica" w:cs="DGKOB A+ Helvetica"/>
          <w:b/>
          <w:sz w:val="20"/>
          <w:szCs w:val="20"/>
        </w:rPr>
      </w:pPr>
      <w:r w:rsidRPr="00AE1ECB">
        <w:rPr>
          <w:rFonts w:ascii="Helvetica" w:hAnsi="Helvetica" w:cs="DGKOB A+ Helvetica"/>
          <w:b/>
          <w:sz w:val="20"/>
          <w:szCs w:val="20"/>
        </w:rPr>
        <w:t>Specific Instructions</w:t>
      </w:r>
    </w:p>
    <w:p w:rsidRPr="00AE1ECB" w:rsidR="008D4C81" w:rsidP="0063377C" w:rsidRDefault="008D4C81" w14:paraId="244C80AB" w14:textId="77777777">
      <w:pPr>
        <w:widowControl w:val="0"/>
        <w:tabs>
          <w:tab w:val="clear" w:pos="432"/>
        </w:tabs>
        <w:autoSpaceDE w:val="0"/>
        <w:autoSpaceDN w:val="0"/>
        <w:adjustRightInd w:val="0"/>
        <w:spacing w:before="60" w:line="240" w:lineRule="auto"/>
        <w:ind w:firstLine="0"/>
        <w:rPr>
          <w:rFonts w:ascii="Helvetica" w:hAnsi="Helvetica" w:cs="DGKOB A+ Helvetica"/>
          <w:color w:val="000000"/>
          <w:sz w:val="18"/>
          <w:szCs w:val="18"/>
        </w:rPr>
      </w:pPr>
      <w:r w:rsidRPr="00AE1ECB">
        <w:rPr>
          <w:rFonts w:ascii="Helvetica" w:hAnsi="Helvetica" w:cs="DGKOC D+ Helvetica"/>
          <w:b/>
          <w:bCs/>
          <w:color w:val="000000"/>
          <w:sz w:val="18"/>
          <w:szCs w:val="18"/>
        </w:rPr>
        <w:t xml:space="preserve">Lines A, B, C, and D. </w:t>
      </w:r>
      <w:r w:rsidRPr="00AE1ECB">
        <w:rPr>
          <w:rFonts w:ascii="Helvetica" w:hAnsi="Helvetica" w:cs="DGKOB A+ Helvetica"/>
          <w:color w:val="000000"/>
          <w:sz w:val="18"/>
          <w:szCs w:val="18"/>
        </w:rPr>
        <w:t>The information must be the same as reported in Part II of the Form 5500 to which this Schedule D is attached.</w:t>
      </w:r>
    </w:p>
    <w:p w:rsidRPr="00AE1ECB" w:rsidR="008D4C81" w:rsidP="0063377C" w:rsidRDefault="008D4C81" w14:paraId="244C80AC" w14:textId="77777777">
      <w:pPr>
        <w:widowControl w:val="0"/>
        <w:tabs>
          <w:tab w:val="clear" w:pos="432"/>
        </w:tabs>
        <w:autoSpaceDE w:val="0"/>
        <w:autoSpaceDN w:val="0"/>
        <w:adjustRightInd w:val="0"/>
        <w:spacing w:before="60" w:line="240" w:lineRule="auto"/>
        <w:ind w:firstLine="180"/>
        <w:rPr>
          <w:rFonts w:ascii="Helvetica" w:hAnsi="Helvetica" w:cs="DGKOB A+ Helvetica"/>
          <w:sz w:val="18"/>
          <w:szCs w:val="18"/>
        </w:rPr>
      </w:pPr>
      <w:r w:rsidRPr="00AE1ECB">
        <w:rPr>
          <w:rFonts w:ascii="Helvetica" w:hAnsi="Helvetica" w:cs="DGKOB A+ Helvetica"/>
          <w:sz w:val="18"/>
          <w:szCs w:val="18"/>
        </w:rPr>
        <w:t xml:space="preserve">Do not use a social security number in line D in lieu of an </w:t>
      </w:r>
      <w:r w:rsidRPr="00AE1ECB">
        <w:rPr>
          <w:rFonts w:ascii="Helvetica" w:hAnsi="Helvetica" w:cs="DGKOB A+ Helvetica"/>
          <w:color w:val="000000"/>
          <w:sz w:val="18"/>
          <w:szCs w:val="18"/>
        </w:rPr>
        <w:t xml:space="preserve">EIN. The Schedule D and its attachments are open to public inspection, and the contents are public information and </w:t>
      </w:r>
      <w:r w:rsidRPr="00AE1ECB" w:rsidR="00A71666">
        <w:rPr>
          <w:rFonts w:ascii="Helvetica" w:hAnsi="Helvetica" w:cs="DGKOB A+ Helvetica"/>
          <w:color w:val="000000"/>
          <w:sz w:val="18"/>
          <w:szCs w:val="18"/>
        </w:rPr>
        <w:t>are subject</w:t>
      </w:r>
      <w:r w:rsidRPr="00AE1ECB">
        <w:rPr>
          <w:rFonts w:ascii="Helvetica" w:hAnsi="Helvetica" w:cs="DGKOB A+ Helvetica"/>
          <w:color w:val="000000"/>
          <w:sz w:val="18"/>
          <w:szCs w:val="18"/>
        </w:rPr>
        <w:t xml:space="preserve"> to publication on the Internet</w:t>
      </w:r>
      <w:r w:rsidRPr="00AE1ECB" w:rsidR="00CC21E7">
        <w:rPr>
          <w:rFonts w:ascii="Helvetica" w:hAnsi="Helvetica" w:cs="DGKOB A+ Helvetica"/>
          <w:color w:val="000000"/>
          <w:sz w:val="18"/>
          <w:szCs w:val="18"/>
        </w:rPr>
        <w:t xml:space="preserve">. </w:t>
      </w:r>
      <w:r w:rsidRPr="00AE1ECB">
        <w:rPr>
          <w:rFonts w:ascii="Helvetica" w:hAnsi="Helvetica" w:cs="DGKOB A+ Helvetica"/>
          <w:color w:val="000000"/>
          <w:sz w:val="18"/>
          <w:szCs w:val="18"/>
        </w:rPr>
        <w:t xml:space="preserve">Because of privacy concerns, the inclusion of a social security number </w:t>
      </w:r>
      <w:r w:rsidRPr="00AE1ECB" w:rsidR="005A0BB0">
        <w:rPr>
          <w:rFonts w:ascii="Helvetica" w:hAnsi="Helvetica" w:cs="DGKOB A+ Helvetica"/>
          <w:color w:val="000000"/>
          <w:sz w:val="18"/>
          <w:szCs w:val="18"/>
        </w:rPr>
        <w:t xml:space="preserve">or any portion thereof </w:t>
      </w:r>
      <w:r w:rsidRPr="00AE1ECB">
        <w:rPr>
          <w:rFonts w:ascii="Helvetica" w:hAnsi="Helvetica" w:cs="DGKOB A+ Helvetica"/>
          <w:color w:val="000000"/>
          <w:sz w:val="18"/>
          <w:szCs w:val="18"/>
        </w:rPr>
        <w:t>on this Schedule D or any of its attachments may result in the rejection of the filing.</w:t>
      </w:r>
    </w:p>
    <w:p w:rsidRPr="00AE1ECB" w:rsidR="008D4C81" w:rsidP="0063377C" w:rsidRDefault="008D4C81" w14:paraId="244C80AD" w14:textId="77777777">
      <w:pPr>
        <w:widowControl w:val="0"/>
        <w:tabs>
          <w:tab w:val="clear" w:pos="432"/>
        </w:tabs>
        <w:autoSpaceDE w:val="0"/>
        <w:autoSpaceDN w:val="0"/>
        <w:adjustRightInd w:val="0"/>
        <w:spacing w:before="60" w:line="240" w:lineRule="auto"/>
        <w:ind w:firstLine="187"/>
        <w:rPr>
          <w:rFonts w:ascii="Helvetica" w:hAnsi="Helvetica" w:cs="DGKOB A+ Helvetica"/>
          <w:color w:val="000000"/>
          <w:sz w:val="18"/>
          <w:szCs w:val="18"/>
        </w:rPr>
      </w:pPr>
      <w:r w:rsidRPr="00AE1ECB">
        <w:rPr>
          <w:rFonts w:ascii="Helvetica" w:hAnsi="Helvetica" w:cs="DGKOB A+ Helvetica"/>
          <w:sz w:val="18"/>
          <w:szCs w:val="18"/>
        </w:rPr>
        <w:t>You</w:t>
      </w:r>
      <w:r w:rsidRPr="00AE1ECB">
        <w:rPr>
          <w:rFonts w:ascii="Helvetica" w:hAnsi="Helvetica" w:cs="DGKOB A+ Helvetica"/>
          <w:color w:val="000000"/>
          <w:sz w:val="18"/>
          <w:szCs w:val="18"/>
        </w:rPr>
        <w:t xml:space="preserve"> can apply for an EIN from the IRS online, by fax, or by mail depending on how soon you need to use the EIN. For more information, see </w:t>
      </w:r>
      <w:r w:rsidRPr="00AE1ECB">
        <w:rPr>
          <w:rFonts w:ascii="Helvetica" w:hAnsi="Helvetica" w:cs="DGKOC C+ Helvetica"/>
          <w:i/>
          <w:iCs/>
          <w:color w:val="000000"/>
          <w:sz w:val="18"/>
          <w:szCs w:val="18"/>
        </w:rPr>
        <w:t>Section 3: Electronic Filing Requirement</w:t>
      </w:r>
      <w:r w:rsidRPr="00AE1ECB">
        <w:rPr>
          <w:rFonts w:ascii="Helvetica" w:hAnsi="Helvetica" w:cs="DGKOB A+ Helvetica"/>
          <w:color w:val="000000"/>
          <w:sz w:val="18"/>
          <w:szCs w:val="18"/>
        </w:rPr>
        <w:t xml:space="preserve"> under </w:t>
      </w:r>
      <w:r w:rsidRPr="00AE1ECB">
        <w:rPr>
          <w:rFonts w:ascii="Helvetica" w:hAnsi="Helvetica" w:cs="DGKOC C+ Helvetica"/>
          <w:i/>
          <w:iCs/>
          <w:color w:val="000000"/>
          <w:sz w:val="18"/>
          <w:szCs w:val="18"/>
        </w:rPr>
        <w:t>General Instructions to Form 5500</w:t>
      </w:r>
      <w:r w:rsidRPr="00AE1ECB">
        <w:rPr>
          <w:rFonts w:ascii="Helvetica" w:hAnsi="Helvetica" w:cs="DGKOB A+ Helvetica"/>
          <w:color w:val="000000"/>
          <w:sz w:val="18"/>
          <w:szCs w:val="18"/>
        </w:rPr>
        <w:t>. The EBSA does not issue EINs.</w:t>
      </w:r>
    </w:p>
    <w:p w:rsidRPr="00AE1ECB" w:rsidR="008D4C81" w:rsidP="0063377C" w:rsidRDefault="008D4C81" w14:paraId="244C80AE" w14:textId="77777777">
      <w:pPr>
        <w:widowControl w:val="0"/>
        <w:tabs>
          <w:tab w:val="clear" w:pos="432"/>
        </w:tabs>
        <w:autoSpaceDE w:val="0"/>
        <w:autoSpaceDN w:val="0"/>
        <w:adjustRightInd w:val="0"/>
        <w:spacing w:before="60" w:line="186" w:lineRule="atLeast"/>
        <w:ind w:firstLine="0"/>
        <w:rPr>
          <w:rFonts w:ascii="Helvetica" w:hAnsi="Helvetica" w:cs="DGKOC D+ Helvetica"/>
          <w:b/>
          <w:bCs/>
          <w:sz w:val="20"/>
          <w:szCs w:val="20"/>
        </w:rPr>
      </w:pPr>
      <w:r w:rsidRPr="00AE1ECB">
        <w:rPr>
          <w:rFonts w:ascii="Helvetica" w:hAnsi="Helvetica" w:cs="DGKOC D+ Helvetica"/>
          <w:b/>
          <w:bCs/>
          <w:sz w:val="20"/>
          <w:szCs w:val="20"/>
        </w:rPr>
        <w:t xml:space="preserve">Part I </w:t>
      </w:r>
      <w:r w:rsidRPr="00AE1ECB" w:rsidR="00E278EA">
        <w:rPr>
          <w:rFonts w:ascii="Helvetica" w:hAnsi="Helvetica" w:cs="DGKOC D+ Helvetica"/>
          <w:b/>
          <w:bCs/>
          <w:sz w:val="20"/>
          <w:szCs w:val="20"/>
        </w:rPr>
        <w:t xml:space="preserve">– </w:t>
      </w:r>
      <w:r w:rsidRPr="00AE1ECB">
        <w:rPr>
          <w:rFonts w:ascii="Helvetica" w:hAnsi="Helvetica" w:cs="DGKOC D+ Helvetica"/>
          <w:b/>
          <w:bCs/>
          <w:sz w:val="20"/>
          <w:szCs w:val="20"/>
        </w:rPr>
        <w:t>Information on Interests in MTIAs, CCTs, PSAs, and 103-12 IEs (To Be Completed by Plans and DFEs)</w:t>
      </w:r>
    </w:p>
    <w:p w:rsidRPr="00AE1ECB" w:rsidR="008D4C81" w:rsidP="0063377C" w:rsidRDefault="008D4C81" w14:paraId="244C80AF" w14:textId="77777777">
      <w:pPr>
        <w:widowControl w:val="0"/>
        <w:tabs>
          <w:tab w:val="clear" w:pos="432"/>
        </w:tabs>
        <w:autoSpaceDE w:val="0"/>
        <w:autoSpaceDN w:val="0"/>
        <w:adjustRightInd w:val="0"/>
        <w:spacing w:before="60" w:line="240" w:lineRule="auto"/>
        <w:ind w:firstLine="0"/>
        <w:rPr>
          <w:rFonts w:ascii="Helvetica" w:hAnsi="Helvetica" w:cs="DGKOB A+ Helvetica"/>
          <w:color w:val="000000"/>
          <w:sz w:val="18"/>
          <w:szCs w:val="18"/>
        </w:rPr>
      </w:pPr>
      <w:r w:rsidRPr="00AE1ECB">
        <w:rPr>
          <w:rFonts w:ascii="Helvetica" w:hAnsi="Helvetica" w:cs="DGKOB A+ Helvetica"/>
          <w:color w:val="000000"/>
          <w:sz w:val="18"/>
          <w:szCs w:val="18"/>
        </w:rPr>
        <w:t xml:space="preserve">Complete as many repeating entries as necessary to enter the information specified below for all MTIAs, CCTs, PSAs, </w:t>
      </w:r>
      <w:proofErr w:type="gramStart"/>
      <w:r w:rsidRPr="00AE1ECB">
        <w:rPr>
          <w:rFonts w:ascii="Helvetica" w:hAnsi="Helvetica" w:cs="DGKOB A+ Helvetica"/>
          <w:color w:val="000000"/>
          <w:sz w:val="18"/>
          <w:szCs w:val="18"/>
        </w:rPr>
        <w:t>and  103</w:t>
      </w:r>
      <w:proofErr w:type="gramEnd"/>
      <w:r w:rsidRPr="00AE1ECB">
        <w:rPr>
          <w:rFonts w:ascii="Helvetica" w:hAnsi="Helvetica" w:cs="DGKOB A+ Helvetica"/>
          <w:color w:val="000000"/>
          <w:sz w:val="18"/>
          <w:szCs w:val="18"/>
        </w:rPr>
        <w:t>-12 IEs in which the plan or DFE filing the Form 5500 participated at any</w:t>
      </w:r>
      <w:r w:rsidRPr="00AE1ECB" w:rsidR="00AA74B5">
        <w:rPr>
          <w:rFonts w:ascii="Helvetica" w:hAnsi="Helvetica" w:cs="DGKOB A+ Helvetica"/>
          <w:color w:val="000000"/>
          <w:sz w:val="18"/>
          <w:szCs w:val="18"/>
        </w:rPr>
        <w:t xml:space="preserve"> </w:t>
      </w:r>
      <w:r w:rsidRPr="00AE1ECB">
        <w:rPr>
          <w:rFonts w:ascii="Helvetica" w:hAnsi="Helvetica" w:cs="DGKOB A+ Helvetica"/>
          <w:color w:val="000000"/>
          <w:sz w:val="18"/>
          <w:szCs w:val="18"/>
        </w:rPr>
        <w:t>time during the plan or DFE year.</w:t>
      </w:r>
    </w:p>
    <w:p w:rsidRPr="00AE1ECB" w:rsidR="008D4C81" w:rsidP="0063377C" w:rsidRDefault="008D4C81" w14:paraId="244C80B0" w14:textId="77777777">
      <w:pPr>
        <w:widowControl w:val="0"/>
        <w:tabs>
          <w:tab w:val="clear" w:pos="432"/>
        </w:tabs>
        <w:autoSpaceDE w:val="0"/>
        <w:autoSpaceDN w:val="0"/>
        <w:adjustRightInd w:val="0"/>
        <w:spacing w:before="60" w:line="240" w:lineRule="auto"/>
        <w:ind w:firstLine="187"/>
        <w:rPr>
          <w:rFonts w:ascii="Helvetica" w:hAnsi="Helvetica" w:cs="DGKOB A+ Helvetica"/>
          <w:color w:val="000000"/>
          <w:sz w:val="18"/>
          <w:szCs w:val="18"/>
        </w:rPr>
      </w:pPr>
      <w:r w:rsidRPr="00AE1ECB">
        <w:rPr>
          <w:rFonts w:ascii="Helvetica" w:hAnsi="Helvetica" w:cs="DGKOB A+ Helvetica"/>
          <w:color w:val="000000"/>
          <w:sz w:val="18"/>
          <w:szCs w:val="18"/>
        </w:rPr>
        <w:t xml:space="preserve">Complete a separate item (elements </w:t>
      </w:r>
      <w:r w:rsidRPr="00AE1ECB">
        <w:rPr>
          <w:rFonts w:ascii="Helvetica" w:hAnsi="Helvetica" w:cs="DGKOC D+ Helvetica"/>
          <w:b/>
          <w:bCs/>
          <w:color w:val="000000"/>
          <w:sz w:val="18"/>
          <w:szCs w:val="18"/>
        </w:rPr>
        <w:t>(a)</w:t>
      </w:r>
      <w:r w:rsidRPr="00AE1ECB">
        <w:rPr>
          <w:rFonts w:ascii="Helvetica" w:hAnsi="Helvetica" w:cs="DGKOB A+ Helvetica"/>
          <w:color w:val="000000"/>
          <w:sz w:val="18"/>
          <w:szCs w:val="18"/>
        </w:rPr>
        <w:t xml:space="preserve"> through </w:t>
      </w:r>
      <w:r w:rsidRPr="00AE1ECB">
        <w:rPr>
          <w:rFonts w:ascii="Helvetica" w:hAnsi="Helvetica" w:cs="DGKOC D+ Helvetica"/>
          <w:b/>
          <w:bCs/>
          <w:color w:val="000000"/>
          <w:sz w:val="18"/>
          <w:szCs w:val="18"/>
        </w:rPr>
        <w:t>(e)</w:t>
      </w:r>
      <w:r w:rsidRPr="00AE1ECB">
        <w:rPr>
          <w:rFonts w:ascii="Helvetica" w:hAnsi="Helvetica" w:cs="DGKOB A+ Helvetica"/>
          <w:color w:val="000000"/>
          <w:sz w:val="18"/>
          <w:szCs w:val="18"/>
        </w:rPr>
        <w:t>) for each MTIA, CCT, PSA, or 103-12 IE.</w:t>
      </w:r>
    </w:p>
    <w:p w:rsidRPr="00AE1ECB" w:rsidR="008D4C81" w:rsidP="0063377C" w:rsidRDefault="008D4C81" w14:paraId="244C80B1" w14:textId="77777777">
      <w:pPr>
        <w:widowControl w:val="0"/>
        <w:tabs>
          <w:tab w:val="clear" w:pos="432"/>
        </w:tabs>
        <w:autoSpaceDE w:val="0"/>
        <w:autoSpaceDN w:val="0"/>
        <w:adjustRightInd w:val="0"/>
        <w:spacing w:before="60" w:line="240" w:lineRule="auto"/>
        <w:ind w:firstLine="0"/>
        <w:rPr>
          <w:rFonts w:ascii="Helvetica" w:hAnsi="Helvetica" w:cs="DGKOB A+ Helvetica"/>
          <w:color w:val="000000"/>
          <w:sz w:val="18"/>
          <w:szCs w:val="18"/>
        </w:rPr>
      </w:pPr>
      <w:r w:rsidRPr="00AE1ECB">
        <w:rPr>
          <w:rFonts w:ascii="Helvetica" w:hAnsi="Helvetica" w:cs="DGKOC D+ Helvetica"/>
          <w:b/>
          <w:bCs/>
          <w:color w:val="000000"/>
          <w:sz w:val="18"/>
          <w:szCs w:val="18"/>
        </w:rPr>
        <w:t>Element (a)</w:t>
      </w:r>
      <w:r w:rsidRPr="00AE1ECB" w:rsidR="00CC21E7">
        <w:rPr>
          <w:rFonts w:ascii="Helvetica" w:hAnsi="Helvetica" w:cs="DGKOC D+ Helvetica"/>
          <w:b/>
          <w:bCs/>
          <w:color w:val="000000"/>
          <w:sz w:val="18"/>
          <w:szCs w:val="18"/>
        </w:rPr>
        <w:t xml:space="preserve">. </w:t>
      </w:r>
      <w:r w:rsidRPr="00AE1ECB">
        <w:rPr>
          <w:rFonts w:ascii="Helvetica" w:hAnsi="Helvetica" w:cs="DGKOB A+ Helvetica"/>
          <w:color w:val="000000"/>
          <w:sz w:val="18"/>
          <w:szCs w:val="18"/>
        </w:rPr>
        <w:t>Enter the name of the MTIA, CCT, PSA, or</w:t>
      </w:r>
      <w:r w:rsidRPr="00AE1ECB" w:rsidR="00AA74B5">
        <w:rPr>
          <w:rFonts w:ascii="Helvetica" w:hAnsi="Helvetica" w:cs="DGKOB A+ Helvetica"/>
          <w:color w:val="000000"/>
          <w:sz w:val="18"/>
          <w:szCs w:val="18"/>
        </w:rPr>
        <w:t xml:space="preserve"> </w:t>
      </w:r>
      <w:r w:rsidR="00092EDC">
        <w:rPr>
          <w:rFonts w:ascii="Helvetica" w:hAnsi="Helvetica" w:cs="DGKOB A+ Helvetica"/>
          <w:color w:val="000000"/>
          <w:sz w:val="18"/>
          <w:szCs w:val="18"/>
        </w:rPr>
        <w:t xml:space="preserve">   </w:t>
      </w:r>
      <w:r w:rsidRPr="00AE1ECB">
        <w:rPr>
          <w:rFonts w:ascii="Helvetica" w:hAnsi="Helvetica" w:cs="DGKOB A+ Helvetica"/>
          <w:color w:val="000000"/>
          <w:sz w:val="18"/>
          <w:szCs w:val="18"/>
        </w:rPr>
        <w:t xml:space="preserve">103-12 IE in which the plan or DFE filing the Form 5500 participated at any time during the plan or DFE year.  </w:t>
      </w:r>
    </w:p>
    <w:p w:rsidRPr="00AE1ECB" w:rsidR="008D4C81" w:rsidP="0063377C" w:rsidRDefault="008D4C81" w14:paraId="244C80B2" w14:textId="77777777">
      <w:pPr>
        <w:widowControl w:val="0"/>
        <w:tabs>
          <w:tab w:val="clear" w:pos="432"/>
        </w:tabs>
        <w:autoSpaceDE w:val="0"/>
        <w:autoSpaceDN w:val="0"/>
        <w:adjustRightInd w:val="0"/>
        <w:spacing w:before="60" w:line="240" w:lineRule="auto"/>
        <w:ind w:firstLine="0"/>
        <w:rPr>
          <w:rFonts w:ascii="Helvetica" w:hAnsi="Helvetica" w:cs="DGKOB A+ Helvetica"/>
          <w:sz w:val="18"/>
          <w:szCs w:val="18"/>
        </w:rPr>
      </w:pPr>
      <w:r w:rsidRPr="00AE1ECB">
        <w:rPr>
          <w:rFonts w:ascii="Helvetica" w:hAnsi="Helvetica" w:cs="NCLAH N+ Helvetica"/>
          <w:b/>
          <w:bCs/>
          <w:sz w:val="18"/>
          <w:szCs w:val="18"/>
        </w:rPr>
        <w:t>Element (b)</w:t>
      </w:r>
      <w:r w:rsidRPr="00AE1ECB" w:rsidR="00CC21E7">
        <w:rPr>
          <w:rFonts w:ascii="Helvetica" w:hAnsi="Helvetica" w:cs="NCLAH N+ Helvetica"/>
          <w:b/>
          <w:bCs/>
          <w:sz w:val="18"/>
          <w:szCs w:val="18"/>
        </w:rPr>
        <w:t xml:space="preserve">. </w:t>
      </w:r>
      <w:r w:rsidRPr="00AE1ECB">
        <w:rPr>
          <w:rFonts w:ascii="Helvetica" w:hAnsi="Helvetica" w:cs="DGKOB A+ Helvetica"/>
          <w:sz w:val="18"/>
          <w:szCs w:val="18"/>
        </w:rPr>
        <w:t>Enter the name of the sponsor of the MTIA, CCT, PSA, or 103-12 IE named in element</w:t>
      </w:r>
      <w:r w:rsidRPr="00AE1ECB">
        <w:rPr>
          <w:rFonts w:ascii="Helvetica" w:hAnsi="Helvetica" w:cs="NCLAH N+ Helvetica"/>
          <w:b/>
          <w:bCs/>
          <w:sz w:val="18"/>
          <w:szCs w:val="18"/>
        </w:rPr>
        <w:t xml:space="preserve"> (a)</w:t>
      </w:r>
      <w:r w:rsidRPr="00AE1ECB">
        <w:rPr>
          <w:rFonts w:ascii="Helvetica" w:hAnsi="Helvetica" w:cs="DGKOB A+ Helvetica"/>
          <w:sz w:val="18"/>
          <w:szCs w:val="18"/>
        </w:rPr>
        <w:t xml:space="preserve">. </w:t>
      </w:r>
    </w:p>
    <w:p w:rsidRPr="00AE1ECB" w:rsidR="008D4C81" w:rsidP="0063377C" w:rsidRDefault="008D4C81" w14:paraId="244C80B3" w14:textId="77777777">
      <w:pPr>
        <w:widowControl w:val="0"/>
        <w:tabs>
          <w:tab w:val="clear" w:pos="432"/>
        </w:tabs>
        <w:autoSpaceDE w:val="0"/>
        <w:autoSpaceDN w:val="0"/>
        <w:adjustRightInd w:val="0"/>
        <w:spacing w:before="60" w:line="240" w:lineRule="auto"/>
        <w:ind w:firstLine="0"/>
        <w:rPr>
          <w:rFonts w:ascii="Helvetica" w:hAnsi="Helvetica" w:cs="DGKOB A+ Helvetica"/>
          <w:sz w:val="18"/>
          <w:szCs w:val="18"/>
        </w:rPr>
      </w:pPr>
      <w:r w:rsidRPr="00AE1ECB">
        <w:rPr>
          <w:rFonts w:ascii="Helvetica" w:hAnsi="Helvetica" w:cs="DGKOC D+ Helvetica"/>
          <w:b/>
          <w:bCs/>
          <w:sz w:val="18"/>
          <w:szCs w:val="18"/>
        </w:rPr>
        <w:t>Element (c)</w:t>
      </w:r>
      <w:r w:rsidRPr="00AE1ECB" w:rsidR="00CC21E7">
        <w:rPr>
          <w:rFonts w:ascii="Helvetica" w:hAnsi="Helvetica" w:cs="DGKOC D+ Helvetica"/>
          <w:b/>
          <w:bCs/>
          <w:sz w:val="18"/>
          <w:szCs w:val="18"/>
        </w:rPr>
        <w:t xml:space="preserve">. </w:t>
      </w:r>
      <w:r w:rsidRPr="00AE1ECB">
        <w:rPr>
          <w:rFonts w:ascii="Helvetica" w:hAnsi="Helvetica" w:cs="DGKOB A+ Helvetica"/>
          <w:sz w:val="18"/>
          <w:szCs w:val="18"/>
        </w:rPr>
        <w:t xml:space="preserve">Enter the nine-digit employer identification </w:t>
      </w:r>
      <w:r w:rsidRPr="00AE1ECB">
        <w:rPr>
          <w:rFonts w:ascii="Helvetica" w:hAnsi="Helvetica" w:cs="DGKOB A+ Helvetica"/>
          <w:sz w:val="18"/>
          <w:szCs w:val="18"/>
        </w:rPr>
        <w:t xml:space="preserve">number (EIN) and three-digit plan/entity number (PN) for each MTIA, CCT, PSA, or 103-12 IE named in element </w:t>
      </w:r>
      <w:r w:rsidRPr="00AE1ECB">
        <w:rPr>
          <w:rFonts w:ascii="Helvetica" w:hAnsi="Helvetica" w:cs="DGKOC D+ Helvetica"/>
          <w:b/>
          <w:bCs/>
          <w:sz w:val="18"/>
          <w:szCs w:val="18"/>
        </w:rPr>
        <w:t>(a)</w:t>
      </w:r>
      <w:r w:rsidRPr="00AE1ECB">
        <w:rPr>
          <w:rFonts w:ascii="Helvetica" w:hAnsi="Helvetica" w:cs="DGKOC D+ Helvetica"/>
          <w:bCs/>
          <w:sz w:val="18"/>
          <w:szCs w:val="18"/>
        </w:rPr>
        <w:t>.</w:t>
      </w:r>
      <w:r w:rsidRPr="00AE1ECB">
        <w:rPr>
          <w:rFonts w:ascii="Helvetica" w:hAnsi="Helvetica" w:cs="DGKOC D+ Helvetica"/>
          <w:b/>
          <w:bCs/>
          <w:sz w:val="18"/>
          <w:szCs w:val="18"/>
        </w:rPr>
        <w:t xml:space="preserve"> </w:t>
      </w:r>
      <w:r w:rsidRPr="00AE1ECB">
        <w:rPr>
          <w:rFonts w:ascii="Helvetica" w:hAnsi="Helvetica" w:cs="DGKOC D+ Helvetica"/>
          <w:bCs/>
          <w:sz w:val="18"/>
          <w:szCs w:val="18"/>
        </w:rPr>
        <w:t>T</w:t>
      </w:r>
      <w:r w:rsidRPr="00AE1ECB">
        <w:rPr>
          <w:rFonts w:ascii="Helvetica" w:hAnsi="Helvetica" w:cs="DGKOB A+ Helvetica"/>
          <w:sz w:val="18"/>
          <w:szCs w:val="18"/>
        </w:rPr>
        <w:t xml:space="preserve">his </w:t>
      </w:r>
      <w:r w:rsidRPr="00AE1ECB">
        <w:rPr>
          <w:rFonts w:ascii="Helvetica" w:hAnsi="Helvetica" w:cs="DGKOC D+ Helvetica"/>
          <w:b/>
          <w:bCs/>
          <w:sz w:val="18"/>
          <w:szCs w:val="18"/>
        </w:rPr>
        <w:t>must</w:t>
      </w:r>
      <w:r w:rsidRPr="00AE1ECB">
        <w:rPr>
          <w:rFonts w:ascii="Helvetica" w:hAnsi="Helvetica" w:cs="DGKOB A+ Helvetica"/>
          <w:sz w:val="18"/>
          <w:szCs w:val="18"/>
        </w:rPr>
        <w:t xml:space="preserve"> be the same DFE EIN/PN as reported on lines 2b and 1b of the Form 5500 filed for the DFE. If a Form 5500 was </w:t>
      </w:r>
      <w:r w:rsidRPr="00AE1ECB">
        <w:rPr>
          <w:rFonts w:ascii="Helvetica" w:hAnsi="Helvetica" w:cs="DGKOC D+ Helvetica"/>
          <w:b/>
          <w:bCs/>
          <w:sz w:val="18"/>
          <w:szCs w:val="18"/>
        </w:rPr>
        <w:t>not</w:t>
      </w:r>
      <w:r w:rsidRPr="00AE1ECB">
        <w:rPr>
          <w:rFonts w:ascii="Helvetica" w:hAnsi="Helvetica" w:cs="DGKOB A+ Helvetica"/>
          <w:sz w:val="18"/>
          <w:szCs w:val="18"/>
        </w:rPr>
        <w:t xml:space="preserve"> filed for a CCT or PSA named in element </w:t>
      </w:r>
      <w:r w:rsidRPr="00AE1ECB">
        <w:rPr>
          <w:rFonts w:ascii="Helvetica" w:hAnsi="Helvetica" w:cs="DGKOC D+ Helvetica"/>
          <w:b/>
          <w:bCs/>
          <w:sz w:val="18"/>
          <w:szCs w:val="18"/>
        </w:rPr>
        <w:t>(a)</w:t>
      </w:r>
      <w:r w:rsidRPr="00AE1ECB">
        <w:rPr>
          <w:rFonts w:ascii="Helvetica" w:hAnsi="Helvetica" w:cs="DGKOB A+ Helvetica"/>
          <w:sz w:val="18"/>
          <w:szCs w:val="18"/>
        </w:rPr>
        <w:t xml:space="preserve">, enter the EIN for the CCT or PSA and enter 000 for the PN. Do not use a social security number </w:t>
      </w:r>
      <w:r w:rsidRPr="00AE1ECB" w:rsidR="005A0BB0">
        <w:rPr>
          <w:rFonts w:ascii="Helvetica" w:hAnsi="Helvetica" w:cs="Helvetica"/>
          <w:iCs/>
          <w:color w:val="000000"/>
          <w:sz w:val="18"/>
          <w:szCs w:val="18"/>
        </w:rPr>
        <w:t>or any portion thereof</w:t>
      </w:r>
      <w:r w:rsidRPr="00AE1ECB" w:rsidR="005A0BB0">
        <w:rPr>
          <w:rFonts w:ascii="Helvetica" w:hAnsi="Helvetica" w:cs="Helvetica"/>
          <w:i/>
          <w:iCs/>
          <w:color w:val="000000"/>
          <w:sz w:val="18"/>
          <w:szCs w:val="18"/>
        </w:rPr>
        <w:t xml:space="preserve"> </w:t>
      </w:r>
      <w:r w:rsidRPr="00AE1ECB">
        <w:rPr>
          <w:rFonts w:ascii="Helvetica" w:hAnsi="Helvetica" w:cs="DGKOB A+ Helvetica"/>
          <w:sz w:val="18"/>
          <w:szCs w:val="18"/>
        </w:rPr>
        <w:t xml:space="preserve">in lieu of an EIN. The Schedule D and its attachments are open to public inspection, and the contents are public information and are subject to publication on the Internet. Because of privacy concerns, the inclusion of a social security number </w:t>
      </w:r>
      <w:r w:rsidRPr="00AE1ECB" w:rsidR="00FE6660">
        <w:rPr>
          <w:rFonts w:ascii="Helvetica" w:hAnsi="Helvetica" w:cs="DGKOB A+ Helvetica"/>
          <w:color w:val="000000"/>
          <w:sz w:val="18"/>
          <w:szCs w:val="18"/>
        </w:rPr>
        <w:t xml:space="preserve">or any portion thereof </w:t>
      </w:r>
      <w:r w:rsidRPr="00AE1ECB">
        <w:rPr>
          <w:rFonts w:ascii="Helvetica" w:hAnsi="Helvetica" w:cs="DGKOB A+ Helvetica"/>
          <w:sz w:val="18"/>
          <w:szCs w:val="18"/>
        </w:rPr>
        <w:t>on this Schedule D or any of its attachments may result</w:t>
      </w:r>
      <w:r w:rsidRPr="00AE1ECB">
        <w:rPr>
          <w:rFonts w:ascii="Helvetica" w:hAnsi="Helvetica" w:cs="DGKOC D+ Helvetica"/>
          <w:b/>
          <w:bCs/>
          <w:sz w:val="18"/>
          <w:szCs w:val="18"/>
        </w:rPr>
        <w:t xml:space="preserve"> </w:t>
      </w:r>
      <w:r w:rsidRPr="00AE1ECB">
        <w:rPr>
          <w:rFonts w:ascii="Helvetica" w:hAnsi="Helvetica" w:cs="DGKOB A+ Helvetica"/>
          <w:sz w:val="18"/>
          <w:szCs w:val="18"/>
        </w:rPr>
        <w:t>in the rejection of the filing.</w:t>
      </w:r>
    </w:p>
    <w:p w:rsidR="00D65522" w:rsidP="00E1783B" w:rsidRDefault="008D4C81" w14:paraId="244C80B4" w14:textId="77777777">
      <w:pPr>
        <w:widowControl w:val="0"/>
        <w:tabs>
          <w:tab w:val="clear" w:pos="432"/>
        </w:tabs>
        <w:autoSpaceDE w:val="0"/>
        <w:autoSpaceDN w:val="0"/>
        <w:adjustRightInd w:val="0"/>
        <w:spacing w:before="60" w:line="240" w:lineRule="auto"/>
        <w:ind w:firstLine="0"/>
        <w:rPr>
          <w:rFonts w:ascii="Helvetica" w:hAnsi="Helvetica" w:cs="NCLAH N+ Helvetica"/>
          <w:color w:val="000000"/>
          <w:sz w:val="18"/>
          <w:szCs w:val="18"/>
        </w:rPr>
      </w:pPr>
      <w:r w:rsidRPr="00AE1ECB">
        <w:rPr>
          <w:rFonts w:ascii="Helvetica" w:hAnsi="Helvetica" w:cs="DGKOC D+ Helvetica"/>
          <w:b/>
          <w:bCs/>
          <w:color w:val="000000"/>
          <w:sz w:val="18"/>
          <w:szCs w:val="18"/>
        </w:rPr>
        <w:t>Element (d)</w:t>
      </w:r>
      <w:r w:rsidRPr="00AE1ECB" w:rsidR="00CC21E7">
        <w:rPr>
          <w:rFonts w:ascii="Helvetica" w:hAnsi="Helvetica" w:cs="DGKOC D+ Helvetica"/>
          <w:b/>
          <w:bCs/>
          <w:color w:val="000000"/>
          <w:sz w:val="18"/>
          <w:szCs w:val="18"/>
        </w:rPr>
        <w:t xml:space="preserve">. </w:t>
      </w:r>
      <w:r w:rsidRPr="00AE1ECB">
        <w:rPr>
          <w:rFonts w:ascii="Helvetica" w:hAnsi="Helvetica" w:cs="DGKOB A+ Helvetica"/>
          <w:color w:val="000000"/>
          <w:sz w:val="18"/>
          <w:szCs w:val="18"/>
        </w:rPr>
        <w:t xml:space="preserve">Enter an M, C, P, or E, as appropriate, (see table </w:t>
      </w:r>
      <w:r w:rsidRPr="00AE1ECB">
        <w:rPr>
          <w:rFonts w:ascii="Helvetica" w:hAnsi="Helvetica" w:cs="NCLAH N+ Helvetica"/>
          <w:color w:val="000000"/>
          <w:sz w:val="18"/>
          <w:szCs w:val="18"/>
        </w:rPr>
        <w:t>below) to identify the typ</w:t>
      </w:r>
      <w:r w:rsidR="00D65522">
        <w:rPr>
          <w:rFonts w:ascii="Helvetica" w:hAnsi="Helvetica" w:cs="NCLAH N+ Helvetica"/>
          <w:color w:val="000000"/>
          <w:sz w:val="18"/>
          <w:szCs w:val="18"/>
        </w:rPr>
        <w:t xml:space="preserve">e of entity (MTIA, CCT, PSA, or </w:t>
      </w:r>
    </w:p>
    <w:p w:rsidR="001B4CA1" w:rsidP="00E1783B" w:rsidRDefault="008D4C81" w14:paraId="244C80B5" w14:textId="77777777">
      <w:pPr>
        <w:widowControl w:val="0"/>
        <w:tabs>
          <w:tab w:val="clear" w:pos="432"/>
        </w:tabs>
        <w:autoSpaceDE w:val="0"/>
        <w:autoSpaceDN w:val="0"/>
        <w:adjustRightInd w:val="0"/>
        <w:spacing w:before="60" w:line="240" w:lineRule="auto"/>
        <w:ind w:firstLine="0"/>
        <w:rPr>
          <w:rFonts w:ascii="Helvetica" w:hAnsi="Helvetica" w:cs="DGKOB A+ Helvetica"/>
          <w:color w:val="000000"/>
          <w:sz w:val="18"/>
          <w:szCs w:val="18"/>
        </w:rPr>
      </w:pPr>
      <w:r w:rsidRPr="00AE1ECB">
        <w:rPr>
          <w:rFonts w:ascii="Helvetica" w:hAnsi="Helvetica" w:cs="NCLAH N+ Helvetica"/>
          <w:color w:val="000000"/>
          <w:sz w:val="18"/>
          <w:szCs w:val="18"/>
        </w:rPr>
        <w:t>103-12</w:t>
      </w:r>
      <w:r w:rsidRPr="00AE1ECB">
        <w:rPr>
          <w:rFonts w:ascii="Helvetica" w:hAnsi="Helvetica" w:cs="DGKOB A+ Helvetica"/>
          <w:color w:val="000000"/>
          <w:sz w:val="18"/>
          <w:szCs w:val="18"/>
        </w:rPr>
        <w:t xml:space="preserve"> IE).</w:t>
      </w:r>
    </w:p>
    <w:p w:rsidRPr="001B4CA1" w:rsidR="001B4CA1" w:rsidP="00E1783B" w:rsidRDefault="001B4CA1" w14:paraId="244C80B6" w14:textId="77777777">
      <w:pPr>
        <w:widowControl w:val="0"/>
        <w:tabs>
          <w:tab w:val="clear" w:pos="432"/>
        </w:tabs>
        <w:autoSpaceDE w:val="0"/>
        <w:autoSpaceDN w:val="0"/>
        <w:adjustRightInd w:val="0"/>
        <w:spacing w:before="60" w:line="240" w:lineRule="auto"/>
        <w:ind w:firstLine="0"/>
        <w:rPr>
          <w:rFonts w:ascii="Helvetica" w:hAnsi="Helvetica" w:cs="DGKOB A+ Helvetica"/>
          <w:color w:val="000000"/>
          <w:sz w:val="18"/>
          <w:szCs w:val="18"/>
        </w:rPr>
      </w:pPr>
    </w:p>
    <w:tbl>
      <w:tblPr>
        <w:tblW w:w="0" w:type="auto"/>
        <w:tblInd w:w="108" w:type="dxa"/>
        <w:tblBorders>
          <w:top w:val="single" w:color="000000" w:sz="4" w:space="0"/>
          <w:bottom w:val="single" w:color="000000" w:sz="4" w:space="0"/>
          <w:insideH w:val="single" w:color="000000" w:sz="4" w:space="0"/>
          <w:insideV w:val="single" w:color="000000" w:sz="6" w:space="0"/>
        </w:tblBorders>
        <w:tblLayout w:type="fixed"/>
        <w:tblLook w:val="0000" w:firstRow="0" w:lastRow="0" w:firstColumn="0" w:lastColumn="0" w:noHBand="0" w:noVBand="0"/>
      </w:tblPr>
      <w:tblGrid>
        <w:gridCol w:w="2557"/>
        <w:gridCol w:w="2545"/>
      </w:tblGrid>
      <w:tr w:rsidRPr="00AE1ECB" w:rsidR="008D4C81" w:rsidTr="00F333FC" w14:paraId="244C80BB" w14:textId="77777777">
        <w:trPr>
          <w:trHeight w:val="530"/>
        </w:trPr>
        <w:tc>
          <w:tcPr>
            <w:tcW w:w="2557" w:type="dxa"/>
          </w:tcPr>
          <w:p w:rsidRPr="00AE1ECB" w:rsidR="008D4C81" w:rsidP="0063377C" w:rsidRDefault="008D4C81" w14:paraId="244C80B7" w14:textId="77777777">
            <w:pPr>
              <w:widowControl w:val="0"/>
              <w:tabs>
                <w:tab w:val="clear" w:pos="432"/>
              </w:tabs>
              <w:autoSpaceDE w:val="0"/>
              <w:autoSpaceDN w:val="0"/>
              <w:adjustRightInd w:val="0"/>
              <w:spacing w:before="60" w:line="240" w:lineRule="auto"/>
              <w:ind w:firstLine="0"/>
              <w:jc w:val="center"/>
              <w:rPr>
                <w:rFonts w:ascii="Helvetica" w:hAnsi="Helvetica" w:cs="NCLAH N+ Helvetica"/>
                <w:b/>
                <w:bCs/>
                <w:color w:val="221E1F"/>
                <w:sz w:val="18"/>
                <w:szCs w:val="18"/>
              </w:rPr>
            </w:pPr>
            <w:r w:rsidRPr="00AE1ECB">
              <w:rPr>
                <w:rFonts w:ascii="Helvetica" w:hAnsi="Helvetica" w:cs="NCLAH N+ Helvetica"/>
                <w:b/>
                <w:bCs/>
                <w:color w:val="221E1F"/>
                <w:sz w:val="18"/>
                <w:szCs w:val="18"/>
              </w:rPr>
              <w:t xml:space="preserve">Type of entity </w:t>
            </w:r>
          </w:p>
          <w:p w:rsidRPr="00AE1ECB" w:rsidR="008D4C81" w:rsidP="0063377C" w:rsidRDefault="008D4C81" w14:paraId="244C80B8" w14:textId="77777777">
            <w:pPr>
              <w:widowControl w:val="0"/>
              <w:tabs>
                <w:tab w:val="clear" w:pos="432"/>
              </w:tabs>
              <w:autoSpaceDE w:val="0"/>
              <w:autoSpaceDN w:val="0"/>
              <w:adjustRightInd w:val="0"/>
              <w:spacing w:before="60" w:line="200" w:lineRule="exact"/>
              <w:ind w:firstLine="0"/>
              <w:jc w:val="center"/>
              <w:rPr>
                <w:rFonts w:ascii="Helvetica" w:hAnsi="Helvetica" w:cs="NCLAH N+ Helvetica"/>
                <w:color w:val="221E1F"/>
                <w:sz w:val="36"/>
                <w:szCs w:val="36"/>
              </w:rPr>
            </w:pPr>
            <w:r w:rsidRPr="00AE1ECB">
              <w:rPr>
                <w:rFonts w:ascii="Helvetica" w:hAnsi="Helvetica" w:cs="NCLAH N+ Helvetica"/>
                <w:b/>
                <w:color w:val="221E1F"/>
                <w:sz w:val="36"/>
                <w:szCs w:val="36"/>
              </w:rPr>
              <w:sym w:font="Webdings" w:char="F036"/>
            </w:r>
          </w:p>
        </w:tc>
        <w:tc>
          <w:tcPr>
            <w:tcW w:w="2545" w:type="dxa"/>
          </w:tcPr>
          <w:p w:rsidRPr="00AE1ECB" w:rsidR="008D4C81" w:rsidP="0063377C" w:rsidRDefault="008D4C81" w14:paraId="244C80B9" w14:textId="77777777">
            <w:pPr>
              <w:widowControl w:val="0"/>
              <w:tabs>
                <w:tab w:val="clear" w:pos="432"/>
              </w:tabs>
              <w:autoSpaceDE w:val="0"/>
              <w:autoSpaceDN w:val="0"/>
              <w:adjustRightInd w:val="0"/>
              <w:spacing w:before="60" w:line="240" w:lineRule="auto"/>
              <w:ind w:firstLine="0"/>
              <w:jc w:val="center"/>
              <w:rPr>
                <w:rFonts w:ascii="Helvetica" w:hAnsi="Helvetica" w:cs="NCLAH N+ Helvetica"/>
                <w:b/>
                <w:bCs/>
                <w:color w:val="221E1F"/>
                <w:sz w:val="18"/>
                <w:szCs w:val="18"/>
              </w:rPr>
            </w:pPr>
            <w:r w:rsidRPr="00AE1ECB">
              <w:rPr>
                <w:rFonts w:ascii="Helvetica" w:hAnsi="Helvetica" w:cs="NCLAH N+ Helvetica"/>
                <w:b/>
                <w:bCs/>
                <w:color w:val="221E1F"/>
                <w:sz w:val="18"/>
                <w:szCs w:val="18"/>
              </w:rPr>
              <w:t xml:space="preserve">Enter in (d) </w:t>
            </w:r>
          </w:p>
          <w:p w:rsidRPr="00AE1ECB" w:rsidR="008D4C81" w:rsidP="0063377C" w:rsidRDefault="008D4C81" w14:paraId="244C80BA" w14:textId="77777777">
            <w:pPr>
              <w:widowControl w:val="0"/>
              <w:tabs>
                <w:tab w:val="clear" w:pos="432"/>
              </w:tabs>
              <w:autoSpaceDE w:val="0"/>
              <w:autoSpaceDN w:val="0"/>
              <w:adjustRightInd w:val="0"/>
              <w:spacing w:before="60" w:line="200" w:lineRule="exact"/>
              <w:ind w:firstLine="0"/>
              <w:jc w:val="center"/>
              <w:rPr>
                <w:rFonts w:ascii="Helvetica" w:hAnsi="Helvetica" w:cs="NCLAH N+ Helvetica"/>
                <w:color w:val="221E1F"/>
                <w:sz w:val="18"/>
                <w:szCs w:val="18"/>
              </w:rPr>
            </w:pPr>
            <w:r w:rsidRPr="00AE1ECB">
              <w:rPr>
                <w:rFonts w:ascii="Helvetica" w:hAnsi="Helvetica" w:cs="NCLAH N+ Helvetica"/>
                <w:b/>
                <w:color w:val="221E1F"/>
                <w:sz w:val="36"/>
                <w:szCs w:val="36"/>
              </w:rPr>
              <w:sym w:font="Webdings" w:char="F036"/>
            </w:r>
          </w:p>
        </w:tc>
      </w:tr>
      <w:tr w:rsidRPr="00AE1ECB" w:rsidR="008D4C81" w:rsidTr="00F333FC" w14:paraId="244C80BE" w14:textId="77777777">
        <w:trPr>
          <w:trHeight w:val="322"/>
        </w:trPr>
        <w:tc>
          <w:tcPr>
            <w:tcW w:w="2557" w:type="dxa"/>
            <w:vAlign w:val="center"/>
          </w:tcPr>
          <w:p w:rsidRPr="00AE1ECB" w:rsidR="008D4C81" w:rsidP="00CF3D56" w:rsidRDefault="008D4C81" w14:paraId="244C80BC" w14:textId="77777777">
            <w:pPr>
              <w:widowControl w:val="0"/>
              <w:tabs>
                <w:tab w:val="clear" w:pos="432"/>
              </w:tabs>
              <w:autoSpaceDE w:val="0"/>
              <w:autoSpaceDN w:val="0"/>
              <w:adjustRightInd w:val="0"/>
              <w:spacing w:line="240" w:lineRule="auto"/>
              <w:ind w:firstLine="0"/>
              <w:jc w:val="center"/>
              <w:rPr>
                <w:rFonts w:ascii="Helvetica" w:hAnsi="Helvetica" w:cs="DGKOB A+ Helvetica"/>
                <w:color w:val="221E1F"/>
                <w:sz w:val="18"/>
                <w:szCs w:val="18"/>
              </w:rPr>
            </w:pPr>
            <w:r w:rsidRPr="00AE1ECB">
              <w:rPr>
                <w:rFonts w:ascii="Helvetica" w:hAnsi="Helvetica" w:cs="DGKOB A+ Helvetica"/>
                <w:color w:val="221E1F"/>
                <w:sz w:val="18"/>
                <w:szCs w:val="18"/>
              </w:rPr>
              <w:t xml:space="preserve">MTIA </w:t>
            </w:r>
          </w:p>
        </w:tc>
        <w:tc>
          <w:tcPr>
            <w:tcW w:w="2545" w:type="dxa"/>
            <w:vAlign w:val="center"/>
          </w:tcPr>
          <w:p w:rsidRPr="00AE1ECB" w:rsidR="008D4C81" w:rsidP="00CF3D56" w:rsidRDefault="008D4C81" w14:paraId="244C80BD" w14:textId="77777777">
            <w:pPr>
              <w:widowControl w:val="0"/>
              <w:tabs>
                <w:tab w:val="clear" w:pos="432"/>
              </w:tabs>
              <w:autoSpaceDE w:val="0"/>
              <w:autoSpaceDN w:val="0"/>
              <w:adjustRightInd w:val="0"/>
              <w:spacing w:line="240" w:lineRule="auto"/>
              <w:ind w:firstLine="0"/>
              <w:jc w:val="center"/>
              <w:rPr>
                <w:rFonts w:ascii="Helvetica" w:hAnsi="Helvetica" w:cs="DGKOB A+ Helvetica"/>
                <w:color w:val="221E1F"/>
                <w:sz w:val="18"/>
                <w:szCs w:val="18"/>
              </w:rPr>
            </w:pPr>
            <w:r w:rsidRPr="00AE1ECB">
              <w:rPr>
                <w:rFonts w:ascii="Helvetica" w:hAnsi="Helvetica" w:cs="DGKOB A+ Helvetica"/>
                <w:color w:val="221E1F"/>
                <w:sz w:val="18"/>
                <w:szCs w:val="18"/>
              </w:rPr>
              <w:t xml:space="preserve">M </w:t>
            </w:r>
          </w:p>
        </w:tc>
      </w:tr>
      <w:tr w:rsidRPr="00AE1ECB" w:rsidR="008D4C81" w:rsidTr="00F333FC" w14:paraId="244C80C1" w14:textId="77777777">
        <w:trPr>
          <w:trHeight w:val="320"/>
        </w:trPr>
        <w:tc>
          <w:tcPr>
            <w:tcW w:w="2557" w:type="dxa"/>
            <w:vAlign w:val="center"/>
          </w:tcPr>
          <w:p w:rsidRPr="00AE1ECB" w:rsidR="008D4C81" w:rsidP="00CF3D56" w:rsidRDefault="008D4C81" w14:paraId="244C80BF" w14:textId="77777777">
            <w:pPr>
              <w:widowControl w:val="0"/>
              <w:tabs>
                <w:tab w:val="clear" w:pos="432"/>
              </w:tabs>
              <w:autoSpaceDE w:val="0"/>
              <w:autoSpaceDN w:val="0"/>
              <w:adjustRightInd w:val="0"/>
              <w:spacing w:line="240" w:lineRule="auto"/>
              <w:ind w:firstLine="0"/>
              <w:jc w:val="center"/>
              <w:rPr>
                <w:rFonts w:ascii="Helvetica" w:hAnsi="Helvetica" w:cs="DGKOB A+ Helvetica"/>
                <w:color w:val="221E1F"/>
                <w:sz w:val="18"/>
                <w:szCs w:val="18"/>
              </w:rPr>
            </w:pPr>
            <w:r w:rsidRPr="00AE1ECB">
              <w:rPr>
                <w:rFonts w:ascii="Helvetica" w:hAnsi="Helvetica" w:cs="DGKOB A+ Helvetica"/>
                <w:color w:val="221E1F"/>
                <w:sz w:val="18"/>
                <w:szCs w:val="18"/>
              </w:rPr>
              <w:t xml:space="preserve">CCT </w:t>
            </w:r>
          </w:p>
        </w:tc>
        <w:tc>
          <w:tcPr>
            <w:tcW w:w="2545" w:type="dxa"/>
            <w:vAlign w:val="center"/>
          </w:tcPr>
          <w:p w:rsidRPr="00AE1ECB" w:rsidR="008D4C81" w:rsidP="00CF3D56" w:rsidRDefault="008D4C81" w14:paraId="244C80C0" w14:textId="77777777">
            <w:pPr>
              <w:widowControl w:val="0"/>
              <w:tabs>
                <w:tab w:val="clear" w:pos="432"/>
              </w:tabs>
              <w:autoSpaceDE w:val="0"/>
              <w:autoSpaceDN w:val="0"/>
              <w:adjustRightInd w:val="0"/>
              <w:spacing w:line="240" w:lineRule="auto"/>
              <w:ind w:firstLine="0"/>
              <w:jc w:val="center"/>
              <w:rPr>
                <w:rFonts w:ascii="Helvetica" w:hAnsi="Helvetica" w:cs="DGKOB A+ Helvetica"/>
                <w:color w:val="221E1F"/>
                <w:sz w:val="18"/>
                <w:szCs w:val="18"/>
              </w:rPr>
            </w:pPr>
            <w:r w:rsidRPr="00AE1ECB">
              <w:rPr>
                <w:rFonts w:ascii="Helvetica" w:hAnsi="Helvetica" w:cs="DGKOB A+ Helvetica"/>
                <w:color w:val="221E1F"/>
                <w:sz w:val="18"/>
                <w:szCs w:val="18"/>
              </w:rPr>
              <w:t xml:space="preserve">C </w:t>
            </w:r>
          </w:p>
        </w:tc>
      </w:tr>
      <w:tr w:rsidRPr="00AE1ECB" w:rsidR="008D4C81" w:rsidTr="00F333FC" w14:paraId="244C80C4" w14:textId="77777777">
        <w:trPr>
          <w:trHeight w:val="320"/>
        </w:trPr>
        <w:tc>
          <w:tcPr>
            <w:tcW w:w="2557" w:type="dxa"/>
            <w:vAlign w:val="center"/>
          </w:tcPr>
          <w:p w:rsidRPr="00AE1ECB" w:rsidR="008D4C81" w:rsidP="00CF3D56" w:rsidRDefault="008D4C81" w14:paraId="244C80C2" w14:textId="77777777">
            <w:pPr>
              <w:widowControl w:val="0"/>
              <w:tabs>
                <w:tab w:val="clear" w:pos="432"/>
              </w:tabs>
              <w:autoSpaceDE w:val="0"/>
              <w:autoSpaceDN w:val="0"/>
              <w:adjustRightInd w:val="0"/>
              <w:spacing w:line="240" w:lineRule="auto"/>
              <w:ind w:firstLine="0"/>
              <w:jc w:val="center"/>
              <w:rPr>
                <w:rFonts w:ascii="Helvetica" w:hAnsi="Helvetica" w:cs="DGKOB A+ Helvetica"/>
                <w:color w:val="221E1F"/>
                <w:sz w:val="18"/>
                <w:szCs w:val="18"/>
              </w:rPr>
            </w:pPr>
            <w:r w:rsidRPr="00AE1ECB">
              <w:rPr>
                <w:rFonts w:ascii="Helvetica" w:hAnsi="Helvetica" w:cs="DGKOB A+ Helvetica"/>
                <w:color w:val="221E1F"/>
                <w:sz w:val="18"/>
                <w:szCs w:val="18"/>
              </w:rPr>
              <w:t xml:space="preserve">PSA </w:t>
            </w:r>
          </w:p>
        </w:tc>
        <w:tc>
          <w:tcPr>
            <w:tcW w:w="2545" w:type="dxa"/>
            <w:vAlign w:val="center"/>
          </w:tcPr>
          <w:p w:rsidRPr="00AE1ECB" w:rsidR="008D4C81" w:rsidP="00CF3D56" w:rsidRDefault="008D4C81" w14:paraId="244C80C3" w14:textId="77777777">
            <w:pPr>
              <w:widowControl w:val="0"/>
              <w:tabs>
                <w:tab w:val="clear" w:pos="432"/>
              </w:tabs>
              <w:autoSpaceDE w:val="0"/>
              <w:autoSpaceDN w:val="0"/>
              <w:adjustRightInd w:val="0"/>
              <w:spacing w:line="240" w:lineRule="auto"/>
              <w:ind w:firstLine="0"/>
              <w:jc w:val="center"/>
              <w:rPr>
                <w:rFonts w:ascii="Helvetica" w:hAnsi="Helvetica" w:cs="DGKOB A+ Helvetica"/>
                <w:color w:val="221E1F"/>
                <w:sz w:val="18"/>
                <w:szCs w:val="18"/>
              </w:rPr>
            </w:pPr>
            <w:r w:rsidRPr="00AE1ECB">
              <w:rPr>
                <w:rFonts w:ascii="Helvetica" w:hAnsi="Helvetica" w:cs="DGKOB A+ Helvetica"/>
                <w:color w:val="221E1F"/>
                <w:sz w:val="18"/>
                <w:szCs w:val="18"/>
              </w:rPr>
              <w:t xml:space="preserve">P </w:t>
            </w:r>
          </w:p>
        </w:tc>
      </w:tr>
      <w:tr w:rsidRPr="00AE1ECB" w:rsidR="008D4C81" w:rsidTr="00F333FC" w14:paraId="244C80C7" w14:textId="77777777">
        <w:trPr>
          <w:trHeight w:val="322"/>
        </w:trPr>
        <w:tc>
          <w:tcPr>
            <w:tcW w:w="2557" w:type="dxa"/>
            <w:vAlign w:val="center"/>
          </w:tcPr>
          <w:p w:rsidRPr="00AE1ECB" w:rsidR="008D4C81" w:rsidP="00CF3D56" w:rsidRDefault="008D4C81" w14:paraId="244C80C5" w14:textId="77777777">
            <w:pPr>
              <w:widowControl w:val="0"/>
              <w:tabs>
                <w:tab w:val="clear" w:pos="432"/>
              </w:tabs>
              <w:autoSpaceDE w:val="0"/>
              <w:autoSpaceDN w:val="0"/>
              <w:adjustRightInd w:val="0"/>
              <w:spacing w:line="240" w:lineRule="auto"/>
              <w:ind w:firstLine="0"/>
              <w:jc w:val="center"/>
              <w:rPr>
                <w:rFonts w:ascii="Helvetica" w:hAnsi="Helvetica" w:cs="DGKOB A+ Helvetica"/>
                <w:color w:val="221E1F"/>
                <w:sz w:val="18"/>
                <w:szCs w:val="18"/>
              </w:rPr>
            </w:pPr>
            <w:r w:rsidRPr="00AE1ECB">
              <w:rPr>
                <w:rFonts w:ascii="Helvetica" w:hAnsi="Helvetica" w:cs="DGKOB A+ Helvetica"/>
                <w:color w:val="221E1F"/>
                <w:sz w:val="18"/>
                <w:szCs w:val="18"/>
              </w:rPr>
              <w:t xml:space="preserve">103-12 IE </w:t>
            </w:r>
          </w:p>
        </w:tc>
        <w:tc>
          <w:tcPr>
            <w:tcW w:w="2545" w:type="dxa"/>
            <w:vAlign w:val="center"/>
          </w:tcPr>
          <w:p w:rsidRPr="00AE1ECB" w:rsidR="008D4C81" w:rsidP="00CF3D56" w:rsidRDefault="008D4C81" w14:paraId="244C80C6" w14:textId="77777777">
            <w:pPr>
              <w:widowControl w:val="0"/>
              <w:tabs>
                <w:tab w:val="clear" w:pos="432"/>
              </w:tabs>
              <w:autoSpaceDE w:val="0"/>
              <w:autoSpaceDN w:val="0"/>
              <w:adjustRightInd w:val="0"/>
              <w:spacing w:line="240" w:lineRule="auto"/>
              <w:ind w:firstLine="0"/>
              <w:jc w:val="center"/>
              <w:rPr>
                <w:rFonts w:ascii="Helvetica" w:hAnsi="Helvetica" w:cs="DGKOB A+ Helvetica"/>
                <w:color w:val="221E1F"/>
                <w:sz w:val="18"/>
                <w:szCs w:val="18"/>
              </w:rPr>
            </w:pPr>
            <w:r w:rsidRPr="00AE1ECB">
              <w:rPr>
                <w:rFonts w:ascii="Helvetica" w:hAnsi="Helvetica" w:cs="DGKOB A+ Helvetica"/>
                <w:color w:val="221E1F"/>
                <w:sz w:val="18"/>
                <w:szCs w:val="18"/>
              </w:rPr>
              <w:t xml:space="preserve">E </w:t>
            </w:r>
          </w:p>
        </w:tc>
      </w:tr>
    </w:tbl>
    <w:p w:rsidRPr="00AE1ECB" w:rsidR="008D4C81" w:rsidP="0063377C" w:rsidRDefault="008D4C81" w14:paraId="244C80C8" w14:textId="77777777">
      <w:pPr>
        <w:widowControl w:val="0"/>
        <w:tabs>
          <w:tab w:val="clear" w:pos="432"/>
        </w:tabs>
        <w:autoSpaceDE w:val="0"/>
        <w:autoSpaceDN w:val="0"/>
        <w:adjustRightInd w:val="0"/>
        <w:spacing w:before="60" w:line="240" w:lineRule="auto"/>
        <w:ind w:firstLine="0"/>
        <w:rPr>
          <w:rFonts w:ascii="Helvetica" w:hAnsi="Helvetica" w:cs="DGKOB A+ Helvetica"/>
          <w:color w:val="000000"/>
          <w:sz w:val="18"/>
          <w:szCs w:val="18"/>
        </w:rPr>
      </w:pPr>
      <w:r w:rsidRPr="00AE1ECB">
        <w:rPr>
          <w:rFonts w:ascii="Helvetica" w:hAnsi="Helvetica" w:cs="NCLAH N+ Helvetica"/>
          <w:b/>
          <w:bCs/>
          <w:sz w:val="18"/>
          <w:szCs w:val="18"/>
        </w:rPr>
        <w:t>Element (e)</w:t>
      </w:r>
      <w:r w:rsidRPr="00AE1ECB" w:rsidR="00CC21E7">
        <w:rPr>
          <w:rFonts w:ascii="Helvetica" w:hAnsi="Helvetica" w:cs="NCLAH N+ Helvetica"/>
          <w:b/>
          <w:bCs/>
          <w:sz w:val="18"/>
          <w:szCs w:val="18"/>
        </w:rPr>
        <w:t xml:space="preserve">. </w:t>
      </w:r>
      <w:r w:rsidRPr="00AE1ECB">
        <w:rPr>
          <w:rFonts w:ascii="Helvetica" w:hAnsi="Helvetica" w:cs="DGKOB A+ Helvetica"/>
          <w:sz w:val="18"/>
          <w:szCs w:val="18"/>
        </w:rPr>
        <w:t xml:space="preserve">Enter the dollar value of the plan’s or DFE’s interest as of the end of the year. If the plan or DFE for which this Schedule D is filed had no interest in the MTIA, CCT, PSA, </w:t>
      </w:r>
      <w:r w:rsidRPr="00AE1ECB">
        <w:rPr>
          <w:rFonts w:ascii="Helvetica" w:hAnsi="Helvetica" w:cs="DGKOB A+ Helvetica"/>
          <w:color w:val="000000"/>
          <w:sz w:val="18"/>
          <w:szCs w:val="18"/>
        </w:rPr>
        <w:t>or 103-12 IE listed at the end of the year, enter ‘‘0’’.</w:t>
      </w:r>
    </w:p>
    <w:p w:rsidRPr="00AE1ECB" w:rsidR="008D4C81" w:rsidP="0063377C" w:rsidRDefault="008D4C81" w14:paraId="244C80C9" w14:textId="77777777">
      <w:pPr>
        <w:widowControl w:val="0"/>
        <w:tabs>
          <w:tab w:val="clear" w:pos="432"/>
        </w:tabs>
        <w:autoSpaceDE w:val="0"/>
        <w:autoSpaceDN w:val="0"/>
        <w:adjustRightInd w:val="0"/>
        <w:spacing w:before="60" w:line="240" w:lineRule="auto"/>
        <w:ind w:firstLine="187"/>
        <w:rPr>
          <w:rFonts w:ascii="Helvetica" w:hAnsi="Helvetica" w:cs="DGKOB A+ Helvetica"/>
          <w:sz w:val="18"/>
          <w:szCs w:val="18"/>
        </w:rPr>
      </w:pPr>
      <w:r w:rsidRPr="00AE1ECB">
        <w:rPr>
          <w:rFonts w:ascii="Helvetica" w:hAnsi="Helvetica" w:cs="DGKOH F+ Helvetica"/>
          <w:b/>
          <w:bCs/>
          <w:i/>
          <w:iCs/>
          <w:sz w:val="18"/>
          <w:szCs w:val="18"/>
        </w:rPr>
        <w:t xml:space="preserve">Example for Part I: </w:t>
      </w:r>
      <w:r w:rsidRPr="00AE1ECB">
        <w:rPr>
          <w:rFonts w:ascii="Helvetica" w:hAnsi="Helvetica" w:cs="DGKOB A+ Helvetica"/>
          <w:sz w:val="18"/>
          <w:szCs w:val="18"/>
        </w:rPr>
        <w:t xml:space="preserve">If a plan participates in an MTIA, the </w:t>
      </w:r>
      <w:r w:rsidRPr="00AE1ECB">
        <w:rPr>
          <w:rFonts w:ascii="Helvetica" w:hAnsi="Helvetica" w:cs="DGKOB A+ Helvetica"/>
          <w:color w:val="000000"/>
          <w:sz w:val="18"/>
          <w:szCs w:val="18"/>
        </w:rPr>
        <w:t xml:space="preserve">MTIA is named in element </w:t>
      </w:r>
      <w:r w:rsidRPr="00AE1ECB">
        <w:rPr>
          <w:rFonts w:ascii="Helvetica" w:hAnsi="Helvetica" w:cs="DGKOC D+ Helvetica"/>
          <w:b/>
          <w:bCs/>
          <w:color w:val="000000"/>
          <w:sz w:val="18"/>
          <w:szCs w:val="18"/>
        </w:rPr>
        <w:t>(a)</w:t>
      </w:r>
      <w:r w:rsidRPr="00AE1ECB">
        <w:rPr>
          <w:rFonts w:ascii="Helvetica" w:hAnsi="Helvetica" w:cs="DGKOB A+ Helvetica"/>
          <w:color w:val="000000"/>
          <w:sz w:val="18"/>
          <w:szCs w:val="18"/>
        </w:rPr>
        <w:t xml:space="preserve">; the MTIA’s sponsor is named in element </w:t>
      </w:r>
      <w:r w:rsidRPr="00AE1ECB">
        <w:rPr>
          <w:rFonts w:ascii="Helvetica" w:hAnsi="Helvetica" w:cs="DGKOB A+ Helvetica"/>
          <w:b/>
          <w:color w:val="000000"/>
          <w:sz w:val="18"/>
          <w:szCs w:val="18"/>
        </w:rPr>
        <w:t>(b)</w:t>
      </w:r>
      <w:r w:rsidRPr="00AE1ECB">
        <w:rPr>
          <w:rFonts w:ascii="Helvetica" w:hAnsi="Helvetica" w:cs="DGKOB A+ Helvetica"/>
          <w:color w:val="000000"/>
          <w:sz w:val="18"/>
          <w:szCs w:val="18"/>
        </w:rPr>
        <w:t xml:space="preserve">; the MTIA’s EIN and PN are entered in element </w:t>
      </w:r>
      <w:r w:rsidRPr="00AE1ECB">
        <w:rPr>
          <w:rFonts w:ascii="Helvetica" w:hAnsi="Helvetica" w:cs="DGKOB A+ Helvetica"/>
          <w:b/>
          <w:color w:val="000000"/>
          <w:sz w:val="18"/>
          <w:szCs w:val="18"/>
        </w:rPr>
        <w:t>(c)</w:t>
      </w:r>
      <w:r w:rsidRPr="00AE1ECB">
        <w:rPr>
          <w:rFonts w:ascii="Helvetica" w:hAnsi="Helvetica" w:cs="DGKOB A+ Helvetica"/>
          <w:color w:val="000000"/>
          <w:sz w:val="18"/>
          <w:szCs w:val="18"/>
        </w:rPr>
        <w:t xml:space="preserve"> (</w:t>
      </w:r>
      <w:r w:rsidRPr="00AE1ECB">
        <w:rPr>
          <w:rFonts w:ascii="Helvetica" w:hAnsi="Helvetica" w:cs="DGKOB A+ Helvetica"/>
          <w:sz w:val="18"/>
          <w:szCs w:val="18"/>
        </w:rPr>
        <w:t xml:space="preserve">such as: 12-3456789-001); an ‘‘M’’ is entered in element </w:t>
      </w:r>
      <w:r w:rsidRPr="00AE1ECB">
        <w:rPr>
          <w:rFonts w:ascii="Helvetica" w:hAnsi="Helvetica" w:cs="NCLAH N+ Helvetica"/>
          <w:b/>
          <w:bCs/>
          <w:sz w:val="18"/>
          <w:szCs w:val="18"/>
        </w:rPr>
        <w:t>(d)</w:t>
      </w:r>
      <w:r w:rsidRPr="00AE1ECB">
        <w:rPr>
          <w:rFonts w:ascii="Helvetica" w:hAnsi="Helvetica" w:cs="DGKOB A+ Helvetica"/>
          <w:sz w:val="18"/>
          <w:szCs w:val="18"/>
        </w:rPr>
        <w:t xml:space="preserve">; and the dollar value of the plan’s interest in the MTIA as of the end of plan year is entered in element </w:t>
      </w:r>
      <w:r w:rsidRPr="00AE1ECB">
        <w:rPr>
          <w:rFonts w:ascii="Helvetica" w:hAnsi="Helvetica" w:cs="DGKOB A+ Helvetica"/>
          <w:b/>
          <w:sz w:val="18"/>
          <w:szCs w:val="18"/>
        </w:rPr>
        <w:t>(e)</w:t>
      </w:r>
      <w:r w:rsidRPr="00AE1ECB">
        <w:rPr>
          <w:rFonts w:ascii="Helvetica" w:hAnsi="Helvetica" w:cs="DGKOB A+ Helvetica"/>
          <w:sz w:val="18"/>
          <w:szCs w:val="18"/>
        </w:rPr>
        <w:t>.</w:t>
      </w:r>
    </w:p>
    <w:p w:rsidRPr="00AE1ECB" w:rsidR="008D4C81" w:rsidP="0063377C" w:rsidRDefault="008D4C81" w14:paraId="244C80CA" w14:textId="77777777">
      <w:pPr>
        <w:widowControl w:val="0"/>
        <w:tabs>
          <w:tab w:val="clear" w:pos="432"/>
        </w:tabs>
        <w:autoSpaceDE w:val="0"/>
        <w:autoSpaceDN w:val="0"/>
        <w:adjustRightInd w:val="0"/>
        <w:spacing w:before="60" w:line="240" w:lineRule="auto"/>
        <w:ind w:firstLine="187"/>
        <w:rPr>
          <w:rFonts w:ascii="Helvetica" w:hAnsi="Helvetica" w:cs="DGKOB A+ Helvetica"/>
          <w:sz w:val="18"/>
          <w:szCs w:val="18"/>
        </w:rPr>
      </w:pPr>
      <w:r w:rsidRPr="00AE1ECB">
        <w:rPr>
          <w:rFonts w:ascii="Helvetica" w:hAnsi="Helvetica" w:cs="DGKOH F+ Helvetica"/>
          <w:bCs/>
          <w:iCs/>
          <w:sz w:val="18"/>
          <w:szCs w:val="18"/>
        </w:rPr>
        <w:t>If</w:t>
      </w:r>
      <w:r w:rsidRPr="00AE1ECB">
        <w:rPr>
          <w:rFonts w:ascii="Helvetica" w:hAnsi="Helvetica" w:cs="DGKOB A+ Helvetica"/>
          <w:sz w:val="18"/>
          <w:szCs w:val="18"/>
        </w:rPr>
        <w:t xml:space="preserve"> the plan also participates in a CCT for which a Form 5500 was </w:t>
      </w:r>
      <w:r w:rsidRPr="00AE1ECB">
        <w:rPr>
          <w:rFonts w:ascii="Helvetica" w:hAnsi="Helvetica" w:cs="DGKOB A+ Helvetica"/>
          <w:b/>
          <w:sz w:val="18"/>
          <w:szCs w:val="18"/>
        </w:rPr>
        <w:t>not</w:t>
      </w:r>
      <w:r w:rsidRPr="00AE1ECB">
        <w:rPr>
          <w:rFonts w:ascii="Helvetica" w:hAnsi="Helvetica" w:cs="DGKOB A+ Helvetica"/>
          <w:sz w:val="18"/>
          <w:szCs w:val="18"/>
        </w:rPr>
        <w:t xml:space="preserve"> filed, the CCT is named in another element </w:t>
      </w:r>
      <w:r w:rsidRPr="00AE1ECB">
        <w:rPr>
          <w:rFonts w:ascii="Helvetica" w:hAnsi="Helvetica" w:cs="DGKOB A+ Helvetica"/>
          <w:b/>
          <w:sz w:val="18"/>
          <w:szCs w:val="18"/>
        </w:rPr>
        <w:t>(a)</w:t>
      </w:r>
      <w:r w:rsidRPr="00AE1ECB">
        <w:rPr>
          <w:rFonts w:ascii="Helvetica" w:hAnsi="Helvetica" w:cs="DGKOB A+ Helvetica"/>
          <w:sz w:val="18"/>
          <w:szCs w:val="18"/>
        </w:rPr>
        <w:t xml:space="preserve">; the name of the CCT sponsor is entered in element </w:t>
      </w:r>
      <w:r w:rsidRPr="00AE1ECB">
        <w:rPr>
          <w:rFonts w:ascii="Helvetica" w:hAnsi="Helvetica" w:cs="DGKOB A+ Helvetica"/>
          <w:b/>
          <w:sz w:val="18"/>
          <w:szCs w:val="18"/>
        </w:rPr>
        <w:t>(b)</w:t>
      </w:r>
      <w:r w:rsidRPr="00AE1ECB">
        <w:rPr>
          <w:rFonts w:ascii="Helvetica" w:hAnsi="Helvetica" w:cs="DGKOB A+ Helvetica"/>
          <w:sz w:val="18"/>
          <w:szCs w:val="18"/>
        </w:rPr>
        <w:t xml:space="preserve">; the EIN for the CCT, followed by 000 is entered in element </w:t>
      </w:r>
      <w:r w:rsidRPr="00AE1ECB">
        <w:rPr>
          <w:rFonts w:ascii="Helvetica" w:hAnsi="Helvetica" w:cs="DGKOB A+ Helvetica"/>
          <w:b/>
          <w:sz w:val="18"/>
          <w:szCs w:val="18"/>
        </w:rPr>
        <w:t>(c)</w:t>
      </w:r>
      <w:r w:rsidRPr="00AE1ECB">
        <w:rPr>
          <w:rFonts w:ascii="Helvetica" w:hAnsi="Helvetica" w:cs="DGKOB A+ Helvetica"/>
          <w:sz w:val="18"/>
          <w:szCs w:val="18"/>
        </w:rPr>
        <w:t xml:space="preserve"> (such as: 99-8765432-000); a “C” is entered in element </w:t>
      </w:r>
      <w:r w:rsidRPr="00AE1ECB">
        <w:rPr>
          <w:rFonts w:ascii="Helvetica" w:hAnsi="Helvetica" w:cs="DGKOB A+ Helvetica"/>
          <w:b/>
          <w:sz w:val="18"/>
          <w:szCs w:val="18"/>
        </w:rPr>
        <w:t>(d)</w:t>
      </w:r>
      <w:r w:rsidRPr="00AE1ECB">
        <w:rPr>
          <w:rFonts w:ascii="Helvetica" w:hAnsi="Helvetica" w:cs="DGKOB A+ Helvetica"/>
          <w:sz w:val="18"/>
          <w:szCs w:val="18"/>
        </w:rPr>
        <w:t xml:space="preserve">; and the dollar value of the plan’s interest in the CCT is entered in element </w:t>
      </w:r>
      <w:r w:rsidRPr="00AE1ECB">
        <w:rPr>
          <w:rFonts w:ascii="Helvetica" w:hAnsi="Helvetica" w:cs="DGKOB A+ Helvetica"/>
          <w:b/>
          <w:sz w:val="18"/>
          <w:szCs w:val="18"/>
        </w:rPr>
        <w:t>(e)</w:t>
      </w:r>
      <w:r w:rsidRPr="00AE1ECB">
        <w:rPr>
          <w:rFonts w:ascii="Helvetica" w:hAnsi="Helvetica" w:cs="DGKOB A+ Helvetica"/>
          <w:sz w:val="18"/>
          <w:szCs w:val="18"/>
        </w:rPr>
        <w:t>.</w:t>
      </w:r>
    </w:p>
    <w:p w:rsidRPr="00AE1ECB" w:rsidR="008D4C81" w:rsidP="0063377C" w:rsidRDefault="008D4C81" w14:paraId="244C80CB" w14:textId="77777777">
      <w:pPr>
        <w:widowControl w:val="0"/>
        <w:tabs>
          <w:tab w:val="clear" w:pos="432"/>
        </w:tabs>
        <w:autoSpaceDE w:val="0"/>
        <w:autoSpaceDN w:val="0"/>
        <w:adjustRightInd w:val="0"/>
        <w:spacing w:before="60" w:line="240" w:lineRule="auto"/>
        <w:ind w:firstLine="187"/>
        <w:rPr>
          <w:rFonts w:ascii="Helvetica" w:hAnsi="Helvetica" w:cs="DGKOB A+ Helvetica"/>
          <w:sz w:val="18"/>
          <w:szCs w:val="18"/>
        </w:rPr>
      </w:pPr>
      <w:r w:rsidRPr="00AE1ECB">
        <w:rPr>
          <w:rFonts w:ascii="Helvetica" w:hAnsi="Helvetica" w:cs="DGKOH F+ Helvetica"/>
          <w:bCs/>
          <w:iCs/>
          <w:sz w:val="18"/>
          <w:szCs w:val="18"/>
        </w:rPr>
        <w:t>If</w:t>
      </w:r>
      <w:r w:rsidRPr="00AE1ECB">
        <w:rPr>
          <w:rFonts w:ascii="Helvetica" w:hAnsi="Helvetica" w:cs="DGKOB A+ Helvetica"/>
          <w:sz w:val="18"/>
          <w:szCs w:val="18"/>
        </w:rPr>
        <w:t xml:space="preserve"> the plan also participates in a PSA for which a Form 5500 </w:t>
      </w:r>
      <w:r w:rsidRPr="00AE1ECB">
        <w:rPr>
          <w:rFonts w:ascii="Helvetica" w:hAnsi="Helvetica" w:cs="DGKOB A+ Helvetica"/>
          <w:b/>
          <w:sz w:val="18"/>
          <w:szCs w:val="18"/>
        </w:rPr>
        <w:t>was</w:t>
      </w:r>
      <w:r w:rsidRPr="00AE1ECB">
        <w:rPr>
          <w:rFonts w:ascii="Helvetica" w:hAnsi="Helvetica" w:cs="DGKOB A+ Helvetica"/>
          <w:sz w:val="18"/>
          <w:szCs w:val="18"/>
        </w:rPr>
        <w:t xml:space="preserve"> filed, the PSA is named in a third element </w:t>
      </w:r>
      <w:r w:rsidRPr="00AE1ECB">
        <w:rPr>
          <w:rFonts w:ascii="Helvetica" w:hAnsi="Helvetica" w:cs="DGKOB A+ Helvetica"/>
          <w:b/>
          <w:sz w:val="18"/>
          <w:szCs w:val="18"/>
        </w:rPr>
        <w:t>(a)</w:t>
      </w:r>
      <w:r w:rsidRPr="00AE1ECB">
        <w:rPr>
          <w:rFonts w:ascii="Helvetica" w:hAnsi="Helvetica" w:cs="DGKOB A+ Helvetica"/>
          <w:sz w:val="18"/>
          <w:szCs w:val="18"/>
        </w:rPr>
        <w:t xml:space="preserve">; the name of the PSA sponsor is entered in element </w:t>
      </w:r>
      <w:r w:rsidRPr="00AE1ECB">
        <w:rPr>
          <w:rFonts w:ascii="Helvetica" w:hAnsi="Helvetica" w:cs="DGKOB A+ Helvetica"/>
          <w:b/>
          <w:sz w:val="18"/>
          <w:szCs w:val="18"/>
        </w:rPr>
        <w:t>(b)</w:t>
      </w:r>
      <w:r w:rsidRPr="00AE1ECB">
        <w:rPr>
          <w:rFonts w:ascii="Helvetica" w:hAnsi="Helvetica" w:cs="DGKOB A+ Helvetica"/>
          <w:sz w:val="18"/>
          <w:szCs w:val="18"/>
        </w:rPr>
        <w:t xml:space="preserve">; the PSA’s EIN and PN is entered in element </w:t>
      </w:r>
      <w:r w:rsidRPr="00AE1ECB">
        <w:rPr>
          <w:rFonts w:ascii="Helvetica" w:hAnsi="Helvetica" w:cs="DGKOB A+ Helvetica"/>
          <w:b/>
          <w:sz w:val="18"/>
          <w:szCs w:val="18"/>
        </w:rPr>
        <w:t>(c)</w:t>
      </w:r>
      <w:r w:rsidRPr="00AE1ECB">
        <w:rPr>
          <w:rFonts w:ascii="Helvetica" w:hAnsi="Helvetica" w:cs="DGKOB A+ Helvetica"/>
          <w:sz w:val="18"/>
          <w:szCs w:val="18"/>
        </w:rPr>
        <w:t xml:space="preserve"> (such as: 98-7655555-001); a “P” is entered in element </w:t>
      </w:r>
      <w:r w:rsidRPr="00AE1ECB">
        <w:rPr>
          <w:rFonts w:ascii="Helvetica" w:hAnsi="Helvetica" w:cs="DGKOB A+ Helvetica"/>
          <w:b/>
          <w:sz w:val="18"/>
          <w:szCs w:val="18"/>
        </w:rPr>
        <w:t>(d)</w:t>
      </w:r>
      <w:r w:rsidRPr="00AE1ECB">
        <w:rPr>
          <w:rFonts w:ascii="Helvetica" w:hAnsi="Helvetica" w:cs="DGKOB A+ Helvetica"/>
          <w:sz w:val="18"/>
          <w:szCs w:val="18"/>
        </w:rPr>
        <w:t xml:space="preserve">; and the dollar value of the plan’s interest in the PSA is entered in element </w:t>
      </w:r>
      <w:r w:rsidRPr="00AE1ECB">
        <w:rPr>
          <w:rFonts w:ascii="Helvetica" w:hAnsi="Helvetica" w:cs="DGKOB A+ Helvetica"/>
          <w:b/>
          <w:sz w:val="18"/>
          <w:szCs w:val="18"/>
        </w:rPr>
        <w:t>(e)</w:t>
      </w:r>
      <w:r w:rsidRPr="00AE1ECB">
        <w:rPr>
          <w:rFonts w:ascii="Helvetica" w:hAnsi="Helvetica" w:cs="DGKOB A+ Helvetica"/>
          <w:sz w:val="18"/>
          <w:szCs w:val="18"/>
        </w:rPr>
        <w:t>.</w:t>
      </w:r>
    </w:p>
    <w:p w:rsidRPr="00AE1ECB" w:rsidR="008D4C81" w:rsidP="0063377C" w:rsidRDefault="008D4C81" w14:paraId="244C80CC" w14:textId="77777777">
      <w:pPr>
        <w:widowControl w:val="0"/>
        <w:tabs>
          <w:tab w:val="clear" w:pos="432"/>
        </w:tabs>
        <w:autoSpaceDE w:val="0"/>
        <w:autoSpaceDN w:val="0"/>
        <w:adjustRightInd w:val="0"/>
        <w:spacing w:before="60" w:line="240" w:lineRule="auto"/>
        <w:ind w:firstLine="0"/>
        <w:rPr>
          <w:rFonts w:ascii="Helvetica" w:hAnsi="Helvetica" w:cs="DGKOC D+ Helvetica"/>
          <w:b/>
          <w:bCs/>
          <w:sz w:val="20"/>
          <w:szCs w:val="20"/>
        </w:rPr>
      </w:pPr>
      <w:r w:rsidRPr="00AE1ECB">
        <w:rPr>
          <w:rFonts w:ascii="Helvetica" w:hAnsi="Helvetica" w:cs="DGKOC D+ Helvetica"/>
          <w:b/>
          <w:bCs/>
          <w:sz w:val="20"/>
          <w:szCs w:val="20"/>
        </w:rPr>
        <w:t xml:space="preserve">Part II </w:t>
      </w:r>
      <w:r w:rsidRPr="00AE1ECB" w:rsidR="00E278EA">
        <w:rPr>
          <w:rFonts w:ascii="Helvetica" w:hAnsi="Helvetica" w:cs="DGKOC D+ Helvetica"/>
          <w:b/>
          <w:bCs/>
          <w:sz w:val="20"/>
          <w:szCs w:val="20"/>
        </w:rPr>
        <w:t xml:space="preserve">– </w:t>
      </w:r>
      <w:r w:rsidRPr="00AE1ECB">
        <w:rPr>
          <w:rFonts w:ascii="Helvetica" w:hAnsi="Helvetica" w:cs="DGKOC D+ Helvetica"/>
          <w:b/>
          <w:bCs/>
          <w:sz w:val="20"/>
          <w:szCs w:val="20"/>
        </w:rPr>
        <w:t xml:space="preserve">Information on Participating Plans </w:t>
      </w:r>
    </w:p>
    <w:p w:rsidRPr="00AE1ECB" w:rsidR="008D4C81" w:rsidP="00463B8F" w:rsidRDefault="008D4C81" w14:paraId="244C80CD" w14:textId="77777777">
      <w:pPr>
        <w:widowControl w:val="0"/>
        <w:tabs>
          <w:tab w:val="clear" w:pos="432"/>
        </w:tabs>
        <w:autoSpaceDE w:val="0"/>
        <w:autoSpaceDN w:val="0"/>
        <w:adjustRightInd w:val="0"/>
        <w:spacing w:line="240" w:lineRule="auto"/>
        <w:ind w:firstLine="0"/>
        <w:rPr>
          <w:rFonts w:ascii="Helvetica" w:hAnsi="Helvetica" w:cs="DGKOC D+ Helvetica"/>
          <w:b/>
          <w:bCs/>
          <w:sz w:val="20"/>
          <w:szCs w:val="20"/>
        </w:rPr>
      </w:pPr>
      <w:r w:rsidRPr="00AE1ECB">
        <w:rPr>
          <w:rFonts w:ascii="Helvetica" w:hAnsi="Helvetica" w:cs="DGKOC D+ Helvetica"/>
          <w:b/>
          <w:bCs/>
          <w:sz w:val="20"/>
          <w:szCs w:val="20"/>
        </w:rPr>
        <w:t>(To Be Completed Only by DFEs)</w:t>
      </w:r>
    </w:p>
    <w:p w:rsidRPr="00AE1ECB" w:rsidR="008D4C81" w:rsidP="0063377C" w:rsidRDefault="008D4C81" w14:paraId="244C80CE" w14:textId="77777777">
      <w:pPr>
        <w:widowControl w:val="0"/>
        <w:tabs>
          <w:tab w:val="clear" w:pos="432"/>
        </w:tabs>
        <w:autoSpaceDE w:val="0"/>
        <w:autoSpaceDN w:val="0"/>
        <w:adjustRightInd w:val="0"/>
        <w:spacing w:before="60" w:line="188" w:lineRule="atLeast"/>
        <w:ind w:firstLine="0"/>
        <w:rPr>
          <w:rFonts w:ascii="Helvetica" w:hAnsi="Helvetica" w:cs="DGKOB A+ Helvetica"/>
          <w:sz w:val="18"/>
          <w:szCs w:val="18"/>
        </w:rPr>
      </w:pPr>
      <w:r w:rsidRPr="00AE1ECB">
        <w:rPr>
          <w:rFonts w:ascii="Helvetica" w:hAnsi="Helvetica" w:cs="DGKOB A+ Helvetica"/>
          <w:sz w:val="18"/>
          <w:szCs w:val="18"/>
        </w:rPr>
        <w:t>Complete as many repeating entries as necessary to enter the information specified below for all plans invested or participated in the DFE at any time during the DFE year.</w:t>
      </w:r>
    </w:p>
    <w:p w:rsidRPr="00AE1ECB" w:rsidR="008D4C81" w:rsidP="003D178E" w:rsidRDefault="008D4C81" w14:paraId="244C80CF" w14:textId="77777777">
      <w:pPr>
        <w:widowControl w:val="0"/>
        <w:tabs>
          <w:tab w:val="clear" w:pos="432"/>
          <w:tab w:val="left" w:pos="180"/>
        </w:tabs>
        <w:autoSpaceDE w:val="0"/>
        <w:autoSpaceDN w:val="0"/>
        <w:adjustRightInd w:val="0"/>
        <w:spacing w:before="60" w:line="240" w:lineRule="auto"/>
        <w:ind w:firstLine="180"/>
        <w:rPr>
          <w:rFonts w:ascii="Helvetica" w:hAnsi="Helvetica" w:cs="DGKOB A+ Helvetica"/>
          <w:color w:val="000000"/>
          <w:sz w:val="18"/>
          <w:szCs w:val="18"/>
        </w:rPr>
      </w:pPr>
      <w:r w:rsidRPr="00AE1ECB">
        <w:rPr>
          <w:rFonts w:ascii="Helvetica" w:hAnsi="Helvetica" w:cs="DGKOB A+ Helvetica"/>
          <w:color w:val="000000"/>
          <w:sz w:val="18"/>
          <w:szCs w:val="18"/>
        </w:rPr>
        <w:t xml:space="preserve">Complete a separate item (elements </w:t>
      </w:r>
      <w:r w:rsidRPr="00AE1ECB">
        <w:rPr>
          <w:rFonts w:ascii="Helvetica" w:hAnsi="Helvetica" w:cs="DGKOB A+ Helvetica"/>
          <w:b/>
          <w:color w:val="000000"/>
          <w:sz w:val="18"/>
          <w:szCs w:val="18"/>
        </w:rPr>
        <w:t>(a)</w:t>
      </w:r>
      <w:r w:rsidRPr="00AE1ECB">
        <w:rPr>
          <w:rFonts w:ascii="Helvetica" w:hAnsi="Helvetica" w:cs="DGKOB A+ Helvetica"/>
          <w:color w:val="000000"/>
          <w:sz w:val="18"/>
          <w:szCs w:val="18"/>
        </w:rPr>
        <w:t xml:space="preserve"> through </w:t>
      </w:r>
      <w:r w:rsidRPr="00AE1ECB">
        <w:rPr>
          <w:rFonts w:ascii="Helvetica" w:hAnsi="Helvetica" w:cs="DGKOB A+ Helvetica"/>
          <w:b/>
          <w:color w:val="000000"/>
          <w:sz w:val="18"/>
          <w:szCs w:val="18"/>
        </w:rPr>
        <w:t>(c)</w:t>
      </w:r>
      <w:r w:rsidRPr="00AE1ECB">
        <w:rPr>
          <w:rFonts w:ascii="Helvetica" w:hAnsi="Helvetica" w:cs="DGKOB A+ Helvetica"/>
          <w:color w:val="000000"/>
          <w:sz w:val="18"/>
          <w:szCs w:val="18"/>
        </w:rPr>
        <w:t xml:space="preserve">) for each plan.  </w:t>
      </w:r>
    </w:p>
    <w:p w:rsidRPr="00AE1ECB" w:rsidR="008D4C81" w:rsidP="0063377C" w:rsidRDefault="008D4C81" w14:paraId="244C80D0" w14:textId="77777777">
      <w:pPr>
        <w:widowControl w:val="0"/>
        <w:tabs>
          <w:tab w:val="clear" w:pos="432"/>
        </w:tabs>
        <w:autoSpaceDE w:val="0"/>
        <w:autoSpaceDN w:val="0"/>
        <w:adjustRightInd w:val="0"/>
        <w:spacing w:before="60" w:line="240" w:lineRule="auto"/>
        <w:ind w:firstLine="0"/>
        <w:rPr>
          <w:rFonts w:ascii="Helvetica" w:hAnsi="Helvetica" w:cs="NCLAH N+ Helvetica"/>
          <w:color w:val="000000"/>
        </w:rPr>
      </w:pPr>
      <w:r w:rsidRPr="00AE1ECB">
        <w:rPr>
          <w:rFonts w:ascii="Helvetica" w:hAnsi="Helvetica" w:cs="DGKOB A+ Helvetica"/>
          <w:b/>
          <w:color w:val="000000"/>
          <w:sz w:val="18"/>
          <w:szCs w:val="18"/>
        </w:rPr>
        <w:t>Element (a)</w:t>
      </w:r>
      <w:r w:rsidRPr="00AE1ECB" w:rsidR="00CC21E7">
        <w:rPr>
          <w:rFonts w:ascii="Helvetica" w:hAnsi="Helvetica" w:cs="DGKOB A+ Helvetica"/>
          <w:b/>
          <w:color w:val="000000"/>
          <w:sz w:val="18"/>
          <w:szCs w:val="18"/>
        </w:rPr>
        <w:t>.</w:t>
      </w:r>
      <w:r w:rsidRPr="00AE1ECB" w:rsidR="00CC21E7">
        <w:rPr>
          <w:rFonts w:ascii="Helvetica" w:hAnsi="Helvetica" w:cs="DGKOB A+ Helvetica"/>
          <w:color w:val="000000"/>
          <w:sz w:val="18"/>
          <w:szCs w:val="18"/>
        </w:rPr>
        <w:t xml:space="preserve"> </w:t>
      </w:r>
      <w:r w:rsidRPr="00AE1ECB">
        <w:rPr>
          <w:rFonts w:ascii="Helvetica" w:hAnsi="Helvetica" w:cs="DGKOB A+ Helvetica"/>
          <w:color w:val="000000"/>
          <w:sz w:val="18"/>
          <w:szCs w:val="18"/>
        </w:rPr>
        <w:t xml:space="preserve">Enter the name of each plan that invested or participated in the DFE at any time during the DFE year. GIAs need not complete element </w:t>
      </w:r>
      <w:r w:rsidRPr="00AE1ECB">
        <w:rPr>
          <w:rFonts w:ascii="Helvetica" w:hAnsi="Helvetica" w:cs="DGKOB A+ Helvetica"/>
          <w:b/>
          <w:color w:val="000000"/>
          <w:sz w:val="18"/>
          <w:szCs w:val="18"/>
        </w:rPr>
        <w:t>(a)</w:t>
      </w:r>
      <w:r w:rsidRPr="00AE1ECB">
        <w:rPr>
          <w:rFonts w:ascii="Helvetica" w:hAnsi="Helvetica" w:cs="DGKOB A+ Helvetica"/>
          <w:color w:val="000000"/>
          <w:sz w:val="18"/>
          <w:szCs w:val="18"/>
        </w:rPr>
        <w:t xml:space="preserve">.    </w:t>
      </w:r>
    </w:p>
    <w:p w:rsidRPr="00AE1ECB" w:rsidR="008D4C81" w:rsidP="00E1783B" w:rsidRDefault="008D4C81" w14:paraId="244C80D1"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DGKOB A+ Helvetica"/>
          <w:sz w:val="18"/>
          <w:szCs w:val="18"/>
        </w:rPr>
      </w:pPr>
      <w:r w:rsidRPr="00AE1ECB">
        <w:rPr>
          <w:rFonts w:ascii="Helvetica" w:hAnsi="Helvetica" w:cs="DGKOC D+ Helvetica"/>
          <w:b/>
          <w:bCs/>
          <w:sz w:val="18"/>
          <w:szCs w:val="18"/>
        </w:rPr>
        <w:t>Element (b)</w:t>
      </w:r>
      <w:r w:rsidRPr="00AE1ECB" w:rsidR="00CC21E7">
        <w:rPr>
          <w:rFonts w:ascii="Helvetica" w:hAnsi="Helvetica" w:cs="DGKOC D+ Helvetica"/>
          <w:b/>
          <w:bCs/>
          <w:sz w:val="18"/>
          <w:szCs w:val="18"/>
        </w:rPr>
        <w:t>.</w:t>
      </w:r>
      <w:r w:rsidRPr="00AE1ECB" w:rsidR="00CC21E7">
        <w:rPr>
          <w:rFonts w:ascii="Helvetica" w:hAnsi="Helvetica" w:cs="DGKOB A+ Helvetica"/>
          <w:sz w:val="18"/>
          <w:szCs w:val="18"/>
        </w:rPr>
        <w:t xml:space="preserve"> </w:t>
      </w:r>
      <w:r w:rsidRPr="00AE1ECB">
        <w:rPr>
          <w:rFonts w:ascii="Helvetica" w:hAnsi="Helvetica" w:cs="DGKOB A+ Helvetica"/>
          <w:sz w:val="18"/>
          <w:szCs w:val="18"/>
        </w:rPr>
        <w:t xml:space="preserve">Enter the name of the sponsor of </w:t>
      </w:r>
      <w:proofErr w:type="gramStart"/>
      <w:r w:rsidRPr="00AE1ECB">
        <w:rPr>
          <w:rFonts w:ascii="Helvetica" w:hAnsi="Helvetica" w:cs="DGKOB A+ Helvetica"/>
          <w:sz w:val="18"/>
          <w:szCs w:val="18"/>
        </w:rPr>
        <w:t>each and every</w:t>
      </w:r>
      <w:proofErr w:type="gramEnd"/>
      <w:r w:rsidRPr="00AE1ECB">
        <w:rPr>
          <w:rFonts w:ascii="Helvetica" w:hAnsi="Helvetica" w:cs="DGKOB A+ Helvetica"/>
          <w:sz w:val="18"/>
          <w:szCs w:val="18"/>
        </w:rPr>
        <w:t xml:space="preserve"> plan investing or participating in the DFE.</w:t>
      </w:r>
    </w:p>
    <w:p w:rsidRPr="00AE1ECB" w:rsidR="002D59B6" w:rsidP="00E1783B" w:rsidRDefault="008D4C81" w14:paraId="244C80D2"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DGKOB A+ Helvetica"/>
          <w:sz w:val="18"/>
          <w:szCs w:val="18"/>
        </w:rPr>
        <w:sectPr w:rsidRPr="00AE1ECB" w:rsidR="002D59B6" w:rsidSect="00CE2C03">
          <w:headerReference w:type="even" r:id="rId68"/>
          <w:footerReference w:type="even" r:id="rId69"/>
          <w:footerReference w:type="default" r:id="rId70"/>
          <w:headerReference w:type="first" r:id="rId71"/>
          <w:footerReference w:type="first" r:id="rId72"/>
          <w:endnotePr>
            <w:numFmt w:val="decimal"/>
          </w:endnotePr>
          <w:pgSz w:w="12240" w:h="15840" w:code="1"/>
          <w:pgMar w:top="1008" w:right="634" w:bottom="245" w:left="994" w:header="576" w:footer="432" w:gutter="0"/>
          <w:cols w:space="562" w:num="2"/>
          <w:titlePg/>
          <w:rtlGutter/>
          <w:docGrid w:linePitch="326"/>
        </w:sectPr>
      </w:pPr>
      <w:r w:rsidRPr="00AE1ECB">
        <w:rPr>
          <w:rFonts w:ascii="Helvetica" w:hAnsi="Helvetica" w:cs="DGKOC D+ Helvetica"/>
          <w:b/>
          <w:bCs/>
          <w:sz w:val="18"/>
          <w:szCs w:val="18"/>
        </w:rPr>
        <w:t>Element (c)</w:t>
      </w:r>
      <w:r w:rsidRPr="00AE1ECB" w:rsidR="00CC21E7">
        <w:rPr>
          <w:rFonts w:ascii="Helvetica" w:hAnsi="Helvetica" w:cs="DGKOC D+ Helvetica"/>
          <w:b/>
          <w:bCs/>
          <w:sz w:val="18"/>
          <w:szCs w:val="18"/>
        </w:rPr>
        <w:t>.</w:t>
      </w:r>
      <w:r w:rsidRPr="00AE1ECB" w:rsidR="00CC21E7">
        <w:rPr>
          <w:rFonts w:ascii="Helvetica" w:hAnsi="Helvetica" w:cs="DGKOB A+ Helvetica"/>
          <w:sz w:val="18"/>
          <w:szCs w:val="18"/>
        </w:rPr>
        <w:t xml:space="preserve"> </w:t>
      </w:r>
      <w:r w:rsidRPr="00AE1ECB">
        <w:rPr>
          <w:rFonts w:ascii="Helvetica" w:hAnsi="Helvetica" w:cs="DGKOB A+ Helvetica"/>
          <w:sz w:val="18"/>
          <w:szCs w:val="18"/>
        </w:rPr>
        <w:t xml:space="preserve">Enter the nine-digit EIN and three-digit PN for each plan named in element </w:t>
      </w:r>
      <w:r w:rsidRPr="00AE1ECB">
        <w:rPr>
          <w:rFonts w:ascii="Helvetica" w:hAnsi="Helvetica" w:cs="DGKOC D+ Helvetica"/>
          <w:b/>
          <w:bCs/>
          <w:sz w:val="18"/>
          <w:szCs w:val="18"/>
        </w:rPr>
        <w:t>(a)</w:t>
      </w:r>
      <w:r w:rsidRPr="00AE1ECB">
        <w:rPr>
          <w:rFonts w:ascii="Helvetica" w:hAnsi="Helvetica" w:cs="DGKOC D+ Helvetica"/>
          <w:bCs/>
          <w:sz w:val="18"/>
          <w:szCs w:val="18"/>
        </w:rPr>
        <w:t>.</w:t>
      </w:r>
      <w:r w:rsidRPr="00AE1ECB">
        <w:rPr>
          <w:rFonts w:ascii="Helvetica" w:hAnsi="Helvetica" w:cs="DGKOC D+ Helvetica"/>
          <w:b/>
          <w:bCs/>
          <w:sz w:val="18"/>
          <w:szCs w:val="18"/>
        </w:rPr>
        <w:t xml:space="preserve"> </w:t>
      </w:r>
      <w:r w:rsidRPr="00AE1ECB">
        <w:rPr>
          <w:rFonts w:ascii="Helvetica" w:hAnsi="Helvetica" w:cs="DGKOB A+ Helvetica"/>
          <w:sz w:val="18"/>
          <w:szCs w:val="18"/>
        </w:rPr>
        <w:t xml:space="preserve">This is the EIN and PN </w:t>
      </w:r>
      <w:r w:rsidRPr="00AE1ECB">
        <w:rPr>
          <w:rFonts w:ascii="Helvetica" w:hAnsi="Helvetica" w:cs="DGKOB A+ Helvetica"/>
          <w:sz w:val="18"/>
          <w:szCs w:val="18"/>
        </w:rPr>
        <w:lastRenderedPageBreak/>
        <w:t xml:space="preserve">entered on lines 2b and 1b of the plan’s Form 5500 or Form 5500-SF. GIAs should enter the EIN of the sponsor listed in element </w:t>
      </w:r>
      <w:r w:rsidRPr="00AE1ECB">
        <w:rPr>
          <w:rFonts w:ascii="Helvetica" w:hAnsi="Helvetica"/>
          <w:b/>
          <w:bCs/>
          <w:sz w:val="18"/>
          <w:szCs w:val="18"/>
        </w:rPr>
        <w:t>(b)</w:t>
      </w:r>
      <w:r w:rsidRPr="00AE1ECB">
        <w:rPr>
          <w:rFonts w:ascii="Helvetica" w:hAnsi="Helvetica" w:cs="DGKOB A+ Helvetica"/>
          <w:sz w:val="18"/>
          <w:szCs w:val="18"/>
        </w:rPr>
        <w:t>. Do not use a social security number in lieu of an EIN. The Schedule D and its attachments are open to public inspection, and the contents are public information and are subject to publication on the Internet. Because of privacy concerns, the inclus</w:t>
      </w:r>
      <w:r w:rsidRPr="00AE1ECB" w:rsidR="00956F89">
        <w:rPr>
          <w:rFonts w:ascii="Helvetica" w:hAnsi="Helvetica" w:cs="DGKOB A+ Helvetica"/>
          <w:sz w:val="18"/>
          <w:szCs w:val="18"/>
        </w:rPr>
        <w:t>ion of a social security number</w:t>
      </w:r>
      <w:r w:rsidRPr="00AE1ECB" w:rsidR="005A0BB0">
        <w:rPr>
          <w:rFonts w:ascii="Helvetica" w:hAnsi="Helvetica" w:cs="Helvetica"/>
          <w:i/>
          <w:iCs/>
          <w:color w:val="000000"/>
          <w:sz w:val="18"/>
          <w:szCs w:val="18"/>
        </w:rPr>
        <w:t xml:space="preserve"> </w:t>
      </w:r>
      <w:r w:rsidRPr="00AE1ECB" w:rsidR="005A0BB0">
        <w:rPr>
          <w:rFonts w:ascii="Helvetica" w:hAnsi="Helvetica" w:cs="Helvetica"/>
          <w:iCs/>
          <w:color w:val="000000"/>
          <w:sz w:val="18"/>
          <w:szCs w:val="18"/>
        </w:rPr>
        <w:t>or any portion thereof</w:t>
      </w:r>
      <w:r w:rsidRPr="00AE1ECB" w:rsidR="005A0BB0">
        <w:rPr>
          <w:rFonts w:ascii="Helvetica" w:hAnsi="Helvetica" w:cs="Helvetica"/>
          <w:i/>
          <w:iCs/>
          <w:color w:val="000000"/>
          <w:sz w:val="18"/>
          <w:szCs w:val="18"/>
        </w:rPr>
        <w:t xml:space="preserve"> </w:t>
      </w:r>
      <w:r w:rsidRPr="00AE1ECB">
        <w:rPr>
          <w:rFonts w:ascii="Helvetica" w:hAnsi="Helvetica" w:cs="DGKOB A+ Helvetica"/>
          <w:sz w:val="18"/>
          <w:szCs w:val="18"/>
        </w:rPr>
        <w:t xml:space="preserve">on this Schedule D or any of its attachments may result in the rejection of the filing. </w:t>
      </w:r>
    </w:p>
    <w:p w:rsidRPr="00AE1ECB" w:rsidR="008D4C81" w:rsidP="002D59B6" w:rsidRDefault="00BC6F5A" w14:paraId="244C80D3" w14:textId="617C2FA1">
      <w:pPr>
        <w:pBdr>
          <w:top w:val="single" w:color="auto" w:sz="18" w:space="1"/>
        </w:pBdr>
        <w:tabs>
          <w:tab w:val="clear" w:pos="432"/>
          <w:tab w:val="left" w:pos="270"/>
          <w:tab w:val="right" w:leader="dot" w:pos="4680"/>
        </w:tabs>
        <w:autoSpaceDE w:val="0"/>
        <w:autoSpaceDN w:val="0"/>
        <w:adjustRightInd w:val="0"/>
        <w:spacing w:before="60" w:line="240" w:lineRule="auto"/>
        <w:ind w:firstLine="0"/>
        <w:rPr>
          <w:rFonts w:ascii="Helvetica" w:hAnsi="Helvetica" w:cs="Helvetica-Bold"/>
          <w:b/>
          <w:bCs/>
          <w:sz w:val="26"/>
          <w:szCs w:val="26"/>
        </w:rPr>
      </w:pPr>
      <w:r>
        <w:rPr>
          <w:rFonts w:ascii="Helvetica" w:hAnsi="Helvetica" w:cs="Helvetica-Bold"/>
          <w:b/>
          <w:bCs/>
          <w:sz w:val="26"/>
          <w:szCs w:val="26"/>
        </w:rPr>
        <w:lastRenderedPageBreak/>
        <w:t>202</w:t>
      </w:r>
      <w:r w:rsidR="00562E96">
        <w:rPr>
          <w:rFonts w:ascii="Helvetica" w:hAnsi="Helvetica" w:cs="Helvetica-Bold"/>
          <w:b/>
          <w:bCs/>
          <w:sz w:val="26"/>
          <w:szCs w:val="26"/>
        </w:rPr>
        <w:t>1</w:t>
      </w:r>
      <w:r w:rsidRPr="00AE1ECB" w:rsidR="0051238D">
        <w:rPr>
          <w:rFonts w:ascii="Helvetica" w:hAnsi="Helvetica" w:cs="Helvetica-Bold"/>
          <w:b/>
          <w:bCs/>
          <w:sz w:val="26"/>
          <w:szCs w:val="26"/>
        </w:rPr>
        <w:t xml:space="preserve"> </w:t>
      </w:r>
      <w:r w:rsidRPr="00AE1ECB" w:rsidR="008D4C81">
        <w:rPr>
          <w:rFonts w:ascii="Helvetica" w:hAnsi="Helvetica" w:cs="Helvetica-Bold"/>
          <w:b/>
          <w:bCs/>
          <w:sz w:val="26"/>
          <w:szCs w:val="26"/>
        </w:rPr>
        <w:t>Instructions for Schedule G</w:t>
      </w:r>
    </w:p>
    <w:p w:rsidRPr="00AE1ECB" w:rsidR="008D4C81" w:rsidP="002D59B6" w:rsidRDefault="008D4C81" w14:paraId="244C80D4" w14:textId="77777777">
      <w:pPr>
        <w:tabs>
          <w:tab w:val="clear" w:pos="432"/>
          <w:tab w:val="left" w:pos="270"/>
          <w:tab w:val="right" w:leader="dot" w:pos="4680"/>
        </w:tabs>
        <w:autoSpaceDE w:val="0"/>
        <w:autoSpaceDN w:val="0"/>
        <w:adjustRightInd w:val="0"/>
        <w:spacing w:line="240" w:lineRule="auto"/>
        <w:ind w:firstLine="0"/>
        <w:rPr>
          <w:rFonts w:ascii="Helvetica" w:hAnsi="Helvetica" w:cs="Helvetica-Bold"/>
          <w:b/>
          <w:bCs/>
          <w:sz w:val="26"/>
          <w:szCs w:val="26"/>
        </w:rPr>
      </w:pPr>
      <w:r w:rsidRPr="00AE1ECB">
        <w:rPr>
          <w:rFonts w:ascii="Helvetica" w:hAnsi="Helvetica" w:cs="Helvetica-Bold"/>
          <w:b/>
          <w:bCs/>
          <w:sz w:val="26"/>
          <w:szCs w:val="26"/>
        </w:rPr>
        <w:t>(Form 5500)</w:t>
      </w:r>
    </w:p>
    <w:p w:rsidRPr="00AE1ECB" w:rsidR="008D4C81" w:rsidP="002D59B6" w:rsidRDefault="008D4C81" w14:paraId="244C80D5" w14:textId="77777777">
      <w:pPr>
        <w:pBdr>
          <w:bottom w:val="single" w:color="auto" w:sz="8" w:space="1"/>
        </w:pBdr>
        <w:tabs>
          <w:tab w:val="clear" w:pos="432"/>
          <w:tab w:val="left" w:pos="270"/>
          <w:tab w:val="right" w:leader="dot" w:pos="4680"/>
        </w:tabs>
        <w:autoSpaceDE w:val="0"/>
        <w:autoSpaceDN w:val="0"/>
        <w:adjustRightInd w:val="0"/>
        <w:spacing w:line="240" w:lineRule="auto"/>
        <w:ind w:firstLine="0"/>
        <w:rPr>
          <w:rFonts w:ascii="Helvetica" w:hAnsi="Helvetica" w:cs="Helvetica-BoldOblique"/>
          <w:b/>
          <w:bCs/>
          <w:i/>
          <w:iCs/>
          <w:sz w:val="26"/>
          <w:szCs w:val="26"/>
        </w:rPr>
      </w:pPr>
      <w:r w:rsidRPr="00AE1ECB">
        <w:rPr>
          <w:rFonts w:ascii="Helvetica" w:hAnsi="Helvetica" w:cs="Helvetica-BoldOblique"/>
          <w:b/>
          <w:bCs/>
          <w:i/>
          <w:iCs/>
          <w:sz w:val="26"/>
          <w:szCs w:val="26"/>
        </w:rPr>
        <w:t>Financial Transaction Schedules</w:t>
      </w:r>
    </w:p>
    <w:p w:rsidRPr="00AE1ECB" w:rsidR="008D4C81" w:rsidP="002D59B6" w:rsidRDefault="008D4C81" w14:paraId="244C80D6" w14:textId="77777777">
      <w:pPr>
        <w:pBdr>
          <w:bottom w:val="single" w:color="auto" w:sz="8" w:space="1"/>
        </w:pBdr>
        <w:tabs>
          <w:tab w:val="clear" w:pos="432"/>
          <w:tab w:val="left" w:pos="270"/>
          <w:tab w:val="right" w:leader="dot" w:pos="4680"/>
        </w:tabs>
        <w:autoSpaceDE w:val="0"/>
        <w:autoSpaceDN w:val="0"/>
        <w:adjustRightInd w:val="0"/>
        <w:spacing w:line="240" w:lineRule="auto"/>
        <w:ind w:firstLine="0"/>
        <w:rPr>
          <w:rFonts w:ascii="Helvetica" w:hAnsi="Helvetica" w:cs="Helvetica-Bold"/>
          <w:bCs/>
          <w:sz w:val="12"/>
          <w:szCs w:val="12"/>
        </w:rPr>
      </w:pPr>
    </w:p>
    <w:p w:rsidRPr="00AE1ECB" w:rsidR="008D4C81" w:rsidP="002D59B6" w:rsidRDefault="008D4C81" w14:paraId="244C80D7" w14:textId="77777777">
      <w:pPr>
        <w:tabs>
          <w:tab w:val="clear" w:pos="432"/>
          <w:tab w:val="left" w:pos="270"/>
          <w:tab w:val="right" w:leader="dot" w:pos="4680"/>
        </w:tabs>
        <w:autoSpaceDE w:val="0"/>
        <w:autoSpaceDN w:val="0"/>
        <w:adjustRightInd w:val="0"/>
        <w:spacing w:before="120" w:line="240" w:lineRule="auto"/>
        <w:ind w:firstLine="0"/>
        <w:rPr>
          <w:rFonts w:ascii="Helvetica" w:hAnsi="Helvetica" w:cs="Helvetica-Bold"/>
          <w:b/>
          <w:bCs/>
          <w:sz w:val="22"/>
          <w:szCs w:val="22"/>
        </w:rPr>
      </w:pPr>
      <w:r w:rsidRPr="00AE1ECB">
        <w:rPr>
          <w:rFonts w:ascii="Helvetica" w:hAnsi="Helvetica" w:cs="Helvetica-Bold"/>
          <w:b/>
          <w:bCs/>
          <w:sz w:val="22"/>
          <w:szCs w:val="22"/>
        </w:rPr>
        <w:t>General Instructions</w:t>
      </w:r>
    </w:p>
    <w:p w:rsidRPr="00AE1ECB" w:rsidR="008D4C81" w:rsidP="0063377C" w:rsidRDefault="008D4C81" w14:paraId="244C80D8"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Helvetica-Bold"/>
          <w:b/>
          <w:bCs/>
          <w:sz w:val="20"/>
          <w:szCs w:val="20"/>
        </w:rPr>
      </w:pPr>
      <w:r w:rsidRPr="00AE1ECB">
        <w:rPr>
          <w:rFonts w:ascii="Helvetica" w:hAnsi="Helvetica" w:cs="Helvetica-Bold"/>
          <w:b/>
          <w:bCs/>
          <w:sz w:val="20"/>
          <w:szCs w:val="20"/>
        </w:rPr>
        <w:t xml:space="preserve">Who Must </w:t>
      </w:r>
      <w:proofErr w:type="gramStart"/>
      <w:r w:rsidRPr="00AE1ECB">
        <w:rPr>
          <w:rFonts w:ascii="Helvetica" w:hAnsi="Helvetica" w:cs="Helvetica-Bold"/>
          <w:b/>
          <w:bCs/>
          <w:sz w:val="20"/>
          <w:szCs w:val="20"/>
        </w:rPr>
        <w:t>File</w:t>
      </w:r>
      <w:proofErr w:type="gramEnd"/>
    </w:p>
    <w:p w:rsidRPr="00AE1ECB" w:rsidR="008D4C81" w:rsidP="0063377C" w:rsidRDefault="008D4C81" w14:paraId="244C80D9"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
          <w:sz w:val="18"/>
          <w:szCs w:val="18"/>
        </w:rPr>
        <w:t>Schedule G (Form 5500) must be attached to a Form 5500 filed for a</w:t>
      </w:r>
      <w:r w:rsidRPr="00AE1ECB" w:rsidR="0095607A">
        <w:rPr>
          <w:rFonts w:ascii="Helvetica" w:hAnsi="Helvetica" w:cs="Helvetica"/>
          <w:sz w:val="18"/>
          <w:szCs w:val="18"/>
        </w:rPr>
        <w:t xml:space="preserve"> large</w:t>
      </w:r>
      <w:r w:rsidRPr="00AE1ECB">
        <w:rPr>
          <w:rFonts w:ascii="Helvetica" w:hAnsi="Helvetica" w:cs="Helvetica"/>
          <w:sz w:val="18"/>
          <w:szCs w:val="18"/>
        </w:rPr>
        <w:t xml:space="preserve"> plan, MTIA, 103-12 IE, or GIA to report loans or fixed income obligations in default or determined to be uncollectible as of the end of the plan year, leases in default or classified as uncollectible, and nonexempt transactions. </w:t>
      </w:r>
    </w:p>
    <w:p w:rsidRPr="00AE1ECB" w:rsidR="008D4C81" w:rsidP="0063377C" w:rsidRDefault="008D4C81" w14:paraId="244C80DA" w14:textId="77777777">
      <w:pPr>
        <w:tabs>
          <w:tab w:val="clear" w:pos="432"/>
          <w:tab w:val="left" w:pos="180"/>
          <w:tab w:val="right" w:leader="dot" w:pos="4680"/>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
          <w:sz w:val="18"/>
          <w:szCs w:val="18"/>
        </w:rPr>
        <w:tab/>
        <w:t>Check the Schedule G box on the Form 5500 (Part II, line 10</w:t>
      </w:r>
      <w:proofErr w:type="gramStart"/>
      <w:r w:rsidRPr="00AE1ECB">
        <w:rPr>
          <w:rFonts w:ascii="Helvetica" w:hAnsi="Helvetica" w:cs="Helvetica"/>
          <w:sz w:val="18"/>
          <w:szCs w:val="18"/>
        </w:rPr>
        <w:t>b(</w:t>
      </w:r>
      <w:proofErr w:type="gramEnd"/>
      <w:r w:rsidRPr="00AE1ECB">
        <w:rPr>
          <w:rFonts w:ascii="Helvetica" w:hAnsi="Helvetica" w:cs="Helvetica"/>
          <w:sz w:val="18"/>
          <w:szCs w:val="18"/>
        </w:rPr>
        <w:t>6)) if a Schedule G is attached to the Form 5500. Complete as many entries as necessary to report the required information.</w:t>
      </w:r>
    </w:p>
    <w:p w:rsidRPr="00AE1ECB" w:rsidR="008D4C81" w:rsidP="0063377C" w:rsidRDefault="008D4C81" w14:paraId="244C80DB" w14:textId="77777777">
      <w:pPr>
        <w:tabs>
          <w:tab w:val="clear" w:pos="432"/>
          <w:tab w:val="left" w:pos="180"/>
          <w:tab w:val="right" w:leader="dot" w:pos="4680"/>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
          <w:sz w:val="18"/>
          <w:szCs w:val="18"/>
        </w:rPr>
        <w:tab/>
        <w:t>The Schedule G consists of three parts. Part I of the Schedule G reports any loans or fixed income obligations in default or determined to be uncollectible as of the end of the plan year. Part II of the Schedule G reports any leases in default or classified as uncollectible. Part III of the Schedule G reports nonexempt transactions.</w:t>
      </w:r>
    </w:p>
    <w:p w:rsidRPr="00AE1ECB" w:rsidR="008D4C81" w:rsidP="0063377C" w:rsidRDefault="008D4C81" w14:paraId="244C80DC"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Helvetica-Bold"/>
          <w:b/>
          <w:bCs/>
          <w:sz w:val="22"/>
          <w:szCs w:val="22"/>
        </w:rPr>
      </w:pPr>
      <w:r w:rsidRPr="00AE1ECB">
        <w:rPr>
          <w:rFonts w:ascii="Helvetica" w:hAnsi="Helvetica" w:cs="Helvetica-Bold"/>
          <w:b/>
          <w:bCs/>
          <w:sz w:val="22"/>
          <w:szCs w:val="22"/>
        </w:rPr>
        <w:t>Specific Instructions</w:t>
      </w:r>
    </w:p>
    <w:p w:rsidRPr="00AE1ECB" w:rsidR="008D4C81" w:rsidP="0063377C" w:rsidRDefault="008D4C81" w14:paraId="244C80DD"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Bold"/>
          <w:b/>
          <w:bCs/>
          <w:sz w:val="18"/>
          <w:szCs w:val="18"/>
        </w:rPr>
        <w:t xml:space="preserve">Lines A, B, C, and D. </w:t>
      </w:r>
      <w:r w:rsidRPr="00AE1ECB">
        <w:rPr>
          <w:rFonts w:ascii="Helvetica" w:hAnsi="Helvetica" w:cs="Helvetica"/>
          <w:sz w:val="18"/>
          <w:szCs w:val="18"/>
        </w:rPr>
        <w:t>This information must be the same as reported in Part II of the Form 5500 to which this Schedule G is attached.</w:t>
      </w:r>
    </w:p>
    <w:p w:rsidRPr="00AE1ECB" w:rsidR="008D4C81" w:rsidP="0063377C" w:rsidRDefault="008D4C81" w14:paraId="244C80DE" w14:textId="77777777">
      <w:pPr>
        <w:tabs>
          <w:tab w:val="clear" w:pos="432"/>
          <w:tab w:val="left" w:pos="180"/>
          <w:tab w:val="right" w:leader="dot" w:pos="4680"/>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
          <w:sz w:val="18"/>
          <w:szCs w:val="18"/>
        </w:rPr>
        <w:tab/>
        <w:t xml:space="preserve">Do not use a social security number in </w:t>
      </w:r>
      <w:r w:rsidR="007E0CFD">
        <w:rPr>
          <w:rFonts w:ascii="Helvetica" w:hAnsi="Helvetica" w:cs="Helvetica"/>
          <w:sz w:val="18"/>
          <w:szCs w:val="18"/>
        </w:rPr>
        <w:t>l</w:t>
      </w:r>
      <w:r w:rsidRPr="00AE1ECB">
        <w:rPr>
          <w:rFonts w:ascii="Helvetica" w:hAnsi="Helvetica" w:cs="Helvetica"/>
          <w:sz w:val="18"/>
          <w:szCs w:val="18"/>
        </w:rPr>
        <w:t xml:space="preserve">ine D in lieu of an EIN. The Schedule G and its attachments are open to public inspection, and the contents are public information and are subject to publication on the internet. Because of privacy concerns, the inclusion of a social security number </w:t>
      </w:r>
      <w:r w:rsidRPr="00AE1ECB" w:rsidR="005A0BB0">
        <w:rPr>
          <w:rFonts w:ascii="Helvetica" w:hAnsi="Helvetica" w:cs="Helvetica"/>
          <w:iCs/>
          <w:color w:val="000000"/>
          <w:sz w:val="18"/>
          <w:szCs w:val="18"/>
        </w:rPr>
        <w:t xml:space="preserve">or any portion thereof </w:t>
      </w:r>
      <w:r w:rsidRPr="00AE1ECB">
        <w:rPr>
          <w:rFonts w:ascii="Helvetica" w:hAnsi="Helvetica" w:cs="Helvetica"/>
          <w:sz w:val="18"/>
          <w:szCs w:val="18"/>
        </w:rPr>
        <w:t>on this Schedule G or any of its attachments may result in the rejection of the filing.</w:t>
      </w:r>
    </w:p>
    <w:p w:rsidRPr="00AE1ECB" w:rsidR="008D4C81" w:rsidP="0063377C" w:rsidRDefault="008D4C81" w14:paraId="244C80DF" w14:textId="77777777">
      <w:pPr>
        <w:tabs>
          <w:tab w:val="clear" w:pos="432"/>
          <w:tab w:val="left" w:pos="180"/>
          <w:tab w:val="right" w:leader="dot" w:pos="4680"/>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
          <w:sz w:val="18"/>
          <w:szCs w:val="18"/>
        </w:rPr>
        <w:tab/>
        <w:t xml:space="preserve">You can apply for an EIN from the IRS online, by fax, or by mail depending on how soon you need to use the EIN. For more information, </w:t>
      </w:r>
      <w:r w:rsidRPr="00AE1ECB">
        <w:rPr>
          <w:rFonts w:ascii="Helvetica" w:hAnsi="Helvetica" w:cs="Helvetica"/>
          <w:i/>
          <w:sz w:val="18"/>
          <w:szCs w:val="18"/>
        </w:rPr>
        <w:t xml:space="preserve">see Section 3: Electronic Filing Requirement </w:t>
      </w:r>
      <w:r w:rsidRPr="00AE1ECB">
        <w:rPr>
          <w:rFonts w:ascii="Helvetica" w:hAnsi="Helvetica" w:cs="Helvetica"/>
          <w:sz w:val="18"/>
          <w:szCs w:val="18"/>
        </w:rPr>
        <w:t xml:space="preserve">under </w:t>
      </w:r>
      <w:r w:rsidRPr="00AE1ECB">
        <w:rPr>
          <w:rFonts w:ascii="Helvetica" w:hAnsi="Helvetica" w:cs="Helvetica"/>
          <w:i/>
          <w:sz w:val="18"/>
          <w:szCs w:val="18"/>
        </w:rPr>
        <w:t>General Instructions to Form 5500.</w:t>
      </w:r>
      <w:r w:rsidRPr="00AE1ECB">
        <w:rPr>
          <w:rFonts w:ascii="Helvetica" w:hAnsi="Helvetica" w:cs="Helvetica"/>
          <w:sz w:val="18"/>
          <w:szCs w:val="18"/>
        </w:rPr>
        <w:t xml:space="preserve"> The EBSA does not issue EINs.</w:t>
      </w:r>
    </w:p>
    <w:p w:rsidRPr="00AE1ECB" w:rsidR="008D4C81" w:rsidP="0063377C" w:rsidRDefault="008D4C81" w14:paraId="244C80E0"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Helvetica-Bold"/>
          <w:b/>
          <w:bCs/>
          <w:sz w:val="20"/>
          <w:szCs w:val="20"/>
        </w:rPr>
      </w:pPr>
      <w:r w:rsidRPr="00AE1ECB">
        <w:rPr>
          <w:rFonts w:ascii="Helvetica" w:hAnsi="Helvetica" w:cs="Helvetica-Bold"/>
          <w:b/>
          <w:bCs/>
          <w:sz w:val="20"/>
          <w:szCs w:val="20"/>
        </w:rPr>
        <w:t xml:space="preserve">Part I </w:t>
      </w:r>
      <w:r w:rsidRPr="00AE1ECB" w:rsidR="00E278EA">
        <w:rPr>
          <w:rFonts w:ascii="Helvetica" w:hAnsi="Helvetica" w:cs="NCLAH N+ Helvetica"/>
          <w:b/>
          <w:bCs/>
          <w:sz w:val="20"/>
          <w:szCs w:val="22"/>
        </w:rPr>
        <w:t xml:space="preserve">– </w:t>
      </w:r>
      <w:r w:rsidRPr="00AE1ECB">
        <w:rPr>
          <w:rFonts w:ascii="Helvetica" w:hAnsi="Helvetica" w:cs="Helvetica-Bold"/>
          <w:b/>
          <w:bCs/>
          <w:sz w:val="20"/>
          <w:szCs w:val="20"/>
        </w:rPr>
        <w:t>Loans or Fixed Income Obligations in Default or Classified as Uncollectible</w:t>
      </w:r>
    </w:p>
    <w:p w:rsidRPr="00AE1ECB" w:rsidR="008D4C81" w:rsidP="0063377C" w:rsidRDefault="008D4C81" w14:paraId="244C80E1"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
          <w:sz w:val="18"/>
          <w:szCs w:val="18"/>
        </w:rPr>
        <w:t xml:space="preserve">List all loans or fixed income obligations in default or determined to be uncollectible as of the end of the plan year or the fiscal year of the GIA, MTIA, or 103-12 IE. Include: </w:t>
      </w:r>
    </w:p>
    <w:p w:rsidRPr="00AE1ECB" w:rsidR="008D4C81" w:rsidP="0063377C" w:rsidRDefault="008D4C81" w14:paraId="244C80E2" w14:textId="77777777">
      <w:pPr>
        <w:numPr>
          <w:ilvl w:val="0"/>
          <w:numId w:val="8"/>
        </w:numPr>
        <w:tabs>
          <w:tab w:val="clear" w:pos="432"/>
          <w:tab w:val="left" w:pos="90"/>
          <w:tab w:val="left" w:pos="1170"/>
          <w:tab w:val="right" w:leader="dot" w:pos="4680"/>
        </w:tabs>
        <w:autoSpaceDE w:val="0"/>
        <w:autoSpaceDN w:val="0"/>
        <w:adjustRightInd w:val="0"/>
        <w:spacing w:before="60" w:line="240" w:lineRule="auto"/>
        <w:ind w:left="0" w:firstLine="0"/>
        <w:contextualSpacing/>
        <w:rPr>
          <w:rFonts w:ascii="Helvetica" w:hAnsi="Helvetica" w:cs="Helvetica"/>
          <w:sz w:val="18"/>
          <w:szCs w:val="18"/>
        </w:rPr>
      </w:pPr>
      <w:r w:rsidRPr="00AE1ECB">
        <w:rPr>
          <w:rFonts w:ascii="Helvetica" w:hAnsi="Helvetica" w:cs="Helvetica"/>
          <w:sz w:val="18"/>
          <w:szCs w:val="18"/>
        </w:rPr>
        <w:t xml:space="preserve">  Obligations where the required payments have not been made by the due </w:t>
      </w:r>
      <w:proofErr w:type="gramStart"/>
      <w:r w:rsidRPr="00AE1ECB">
        <w:rPr>
          <w:rFonts w:ascii="Helvetica" w:hAnsi="Helvetica" w:cs="Helvetica"/>
          <w:sz w:val="18"/>
          <w:szCs w:val="18"/>
        </w:rPr>
        <w:t>date;</w:t>
      </w:r>
      <w:proofErr w:type="gramEnd"/>
    </w:p>
    <w:p w:rsidRPr="00AE1ECB" w:rsidR="008D4C81" w:rsidP="002D59B6" w:rsidRDefault="008D4C81" w14:paraId="244C80E3" w14:textId="77777777">
      <w:pPr>
        <w:numPr>
          <w:ilvl w:val="0"/>
          <w:numId w:val="7"/>
        </w:numPr>
        <w:tabs>
          <w:tab w:val="clear" w:pos="432"/>
          <w:tab w:val="left" w:pos="90"/>
        </w:tabs>
        <w:spacing w:line="240" w:lineRule="auto"/>
        <w:ind w:left="0" w:firstLine="0"/>
        <w:rPr>
          <w:rFonts w:ascii="Helvetica" w:hAnsi="Helvetica" w:cs="Helvetica"/>
          <w:sz w:val="18"/>
          <w:szCs w:val="18"/>
        </w:rPr>
      </w:pPr>
      <w:r w:rsidRPr="00AE1ECB">
        <w:rPr>
          <w:rFonts w:ascii="Helvetica" w:hAnsi="Helvetica" w:cs="Helvetica"/>
          <w:sz w:val="18"/>
          <w:szCs w:val="18"/>
        </w:rPr>
        <w:t xml:space="preserve">  Fixed income obligations that have matured, but have not been paid, for which it has been determined that payment will not be made; and</w:t>
      </w:r>
    </w:p>
    <w:p w:rsidRPr="00AE1ECB" w:rsidR="008D4C81" w:rsidP="002D59B6" w:rsidRDefault="008D4C81" w14:paraId="244C80E4" w14:textId="77777777">
      <w:pPr>
        <w:numPr>
          <w:ilvl w:val="0"/>
          <w:numId w:val="7"/>
        </w:numPr>
        <w:tabs>
          <w:tab w:val="clear" w:pos="432"/>
          <w:tab w:val="left" w:pos="90"/>
        </w:tabs>
        <w:spacing w:line="240" w:lineRule="auto"/>
        <w:ind w:left="0" w:firstLine="0"/>
        <w:rPr>
          <w:rFonts w:ascii="Helvetica" w:hAnsi="Helvetica" w:cs="Helvetica"/>
          <w:sz w:val="18"/>
          <w:szCs w:val="18"/>
        </w:rPr>
      </w:pPr>
      <w:r w:rsidRPr="00AE1ECB">
        <w:rPr>
          <w:rFonts w:ascii="Helvetica" w:hAnsi="Helvetica" w:cs="Helvetica"/>
          <w:sz w:val="18"/>
          <w:szCs w:val="18"/>
        </w:rPr>
        <w:t xml:space="preserve">  Loans that were in default even if renegotiated later during the year.</w:t>
      </w:r>
    </w:p>
    <w:p w:rsidRPr="00AE1ECB" w:rsidR="008D4C81" w:rsidP="0063377C" w:rsidRDefault="008D4C81" w14:paraId="244C80E5" w14:textId="77777777">
      <w:pPr>
        <w:tabs>
          <w:tab w:val="clear" w:pos="432"/>
          <w:tab w:val="left" w:pos="90"/>
        </w:tabs>
        <w:spacing w:before="60" w:line="240" w:lineRule="auto"/>
        <w:ind w:firstLine="0"/>
        <w:rPr>
          <w:rFonts w:ascii="Helvetica" w:hAnsi="Helvetica" w:cs="Helvetica"/>
          <w:i/>
          <w:sz w:val="18"/>
          <w:szCs w:val="18"/>
        </w:rPr>
      </w:pPr>
      <w:r w:rsidRPr="00AE1ECB">
        <w:rPr>
          <w:rFonts w:ascii="Helvetica" w:hAnsi="Helvetica" w:cs="Helvetica"/>
          <w:b/>
          <w:sz w:val="18"/>
          <w:szCs w:val="18"/>
        </w:rPr>
        <w:t>Note.</w:t>
      </w:r>
      <w:r w:rsidRPr="00AE1ECB">
        <w:rPr>
          <w:rFonts w:ascii="Helvetica" w:hAnsi="Helvetica" w:cs="Helvetica"/>
          <w:sz w:val="18"/>
          <w:szCs w:val="18"/>
        </w:rPr>
        <w:t xml:space="preserve"> </w:t>
      </w:r>
      <w:r w:rsidRPr="00AE1ECB">
        <w:rPr>
          <w:rFonts w:ascii="Helvetica" w:hAnsi="Helvetica" w:cs="Helvetica"/>
          <w:i/>
          <w:sz w:val="18"/>
          <w:szCs w:val="18"/>
        </w:rPr>
        <w:t xml:space="preserve">Identify in element </w:t>
      </w:r>
      <w:r w:rsidRPr="00AE1ECB">
        <w:rPr>
          <w:rFonts w:ascii="Helvetica" w:hAnsi="Helvetica" w:cs="Helvetica"/>
          <w:b/>
          <w:i/>
          <w:sz w:val="18"/>
          <w:szCs w:val="18"/>
        </w:rPr>
        <w:t>(a)</w:t>
      </w:r>
      <w:r w:rsidRPr="00AE1ECB">
        <w:rPr>
          <w:rFonts w:ascii="Helvetica" w:hAnsi="Helvetica" w:cs="Helvetica"/>
          <w:i/>
          <w:sz w:val="18"/>
          <w:szCs w:val="18"/>
        </w:rPr>
        <w:t xml:space="preserve"> each obligor known to be a party-in-interest to the plan.</w:t>
      </w:r>
    </w:p>
    <w:p w:rsidRPr="00AE1ECB" w:rsidR="008D4C81" w:rsidP="0063377C" w:rsidRDefault="008D4C81" w14:paraId="244C80E6"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Helvetica"/>
          <w:b/>
          <w:i/>
          <w:sz w:val="18"/>
          <w:szCs w:val="18"/>
        </w:rPr>
      </w:pPr>
      <w:r w:rsidRPr="00AE1ECB">
        <w:rPr>
          <w:rFonts w:ascii="Helvetica" w:hAnsi="Helvetica" w:cs="Helvetica"/>
          <w:sz w:val="18"/>
          <w:szCs w:val="18"/>
        </w:rPr>
        <w:tab/>
        <w:t xml:space="preserve">Provide, on a separate attachment, an explanation of what steps have been taken or will be taken to collect overdue amounts for each loan listed and label the attachment </w:t>
      </w:r>
      <w:r w:rsidRPr="00AE1ECB">
        <w:rPr>
          <w:rFonts w:ascii="Helvetica" w:hAnsi="Helvetica" w:cs="Helvetica"/>
          <w:b/>
          <w:i/>
          <w:sz w:val="18"/>
          <w:szCs w:val="18"/>
        </w:rPr>
        <w:t>“Schedule G, Part I – Overdue Loan Explanation.”</w:t>
      </w:r>
    </w:p>
    <w:p w:rsidRPr="00AE1ECB" w:rsidR="008D4C81" w:rsidP="0063377C" w:rsidRDefault="008D4C81" w14:paraId="244C80E7" w14:textId="77777777">
      <w:pPr>
        <w:tabs>
          <w:tab w:val="clear" w:pos="432"/>
          <w:tab w:val="left" w:pos="180"/>
          <w:tab w:val="right" w:leader="dot" w:pos="4680"/>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
          <w:sz w:val="18"/>
          <w:szCs w:val="18"/>
        </w:rPr>
        <w:tab/>
        <w:t xml:space="preserve">The due date, payment amount, and conditions for determining default in the case of a note or loan are usually contained in the documents establishing the note or loan. A loan is in default when the borrower is unable to pay the </w:t>
      </w:r>
      <w:r w:rsidRPr="00AE1ECB">
        <w:rPr>
          <w:rFonts w:ascii="Helvetica" w:hAnsi="Helvetica" w:cs="Helvetica"/>
          <w:sz w:val="18"/>
          <w:szCs w:val="18"/>
        </w:rPr>
        <w:t xml:space="preserve">obligation upon maturity. Obligations that require periodic repayment can default at any time. </w:t>
      </w:r>
      <w:proofErr w:type="gramStart"/>
      <w:r w:rsidRPr="00AE1ECB">
        <w:rPr>
          <w:rFonts w:ascii="Helvetica" w:hAnsi="Helvetica" w:cs="Helvetica"/>
          <w:sz w:val="18"/>
          <w:szCs w:val="18"/>
        </w:rPr>
        <w:t>Generally</w:t>
      </w:r>
      <w:proofErr w:type="gramEnd"/>
      <w:r w:rsidRPr="00AE1ECB">
        <w:rPr>
          <w:rFonts w:ascii="Helvetica" w:hAnsi="Helvetica" w:cs="Helvetica"/>
          <w:sz w:val="18"/>
          <w:szCs w:val="18"/>
        </w:rPr>
        <w:t xml:space="preserve"> loans and fixed income obligations are considered uncollectible when payment has not been made and there is little probability that payment will be made. A fixed income obligation has a fixed maturity date at a specified interest rate.</w:t>
      </w:r>
    </w:p>
    <w:p w:rsidRPr="00AE1ECB" w:rsidR="008D4C81" w:rsidP="0063377C" w:rsidRDefault="008D4C81" w14:paraId="244C80E8"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
          <w:sz w:val="18"/>
          <w:szCs w:val="18"/>
        </w:rPr>
        <w:tab/>
        <w:t>Do not report in Part I participant loans under an individual account plan with investment experience segregated for each account, that are made in accordance with 29 CFR 2550.408b-1, and that are secured solely by a portion of the participant’s vested accrued benefit. Report all other participant loans in default or classified as uncollectible on Part I, and list each such loan individually.</w:t>
      </w:r>
    </w:p>
    <w:p w:rsidRPr="00AE1ECB" w:rsidR="008D4C81" w:rsidP="0063377C" w:rsidRDefault="008D4C81" w14:paraId="244C80E9" w14:textId="77777777">
      <w:pPr>
        <w:tabs>
          <w:tab w:val="clear" w:pos="432"/>
          <w:tab w:val="left" w:pos="90"/>
        </w:tabs>
        <w:spacing w:before="60" w:line="240" w:lineRule="auto"/>
        <w:ind w:firstLine="0"/>
        <w:rPr>
          <w:rFonts w:ascii="Helvetica" w:hAnsi="Helvetica" w:cs="Helvetica-Bold"/>
          <w:b/>
          <w:bCs/>
          <w:sz w:val="20"/>
          <w:szCs w:val="20"/>
        </w:rPr>
      </w:pPr>
      <w:r w:rsidRPr="00AE1ECB">
        <w:rPr>
          <w:rFonts w:ascii="Helvetica" w:hAnsi="Helvetica" w:cs="Helvetica-Bold"/>
          <w:b/>
          <w:bCs/>
          <w:sz w:val="20"/>
          <w:szCs w:val="20"/>
        </w:rPr>
        <w:t xml:space="preserve">Part II </w:t>
      </w:r>
      <w:r w:rsidRPr="00AE1ECB" w:rsidR="00E278EA">
        <w:rPr>
          <w:rFonts w:ascii="Helvetica" w:hAnsi="Helvetica" w:cs="NCLAH N+ Helvetica"/>
          <w:b/>
          <w:bCs/>
          <w:sz w:val="20"/>
          <w:szCs w:val="22"/>
        </w:rPr>
        <w:t xml:space="preserve">– </w:t>
      </w:r>
      <w:r w:rsidRPr="00AE1ECB">
        <w:rPr>
          <w:rFonts w:ascii="Helvetica" w:hAnsi="Helvetica" w:cs="Helvetica-Bold"/>
          <w:b/>
          <w:bCs/>
          <w:sz w:val="20"/>
          <w:szCs w:val="20"/>
        </w:rPr>
        <w:t>Leases in Default or Classified as Uncollectible</w:t>
      </w:r>
    </w:p>
    <w:p w:rsidRPr="00AE1ECB" w:rsidR="008D4C81" w:rsidP="0063377C" w:rsidRDefault="008D4C81" w14:paraId="244C80EA"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Helvetica-Bold"/>
          <w:b/>
          <w:bCs/>
          <w:i/>
          <w:sz w:val="18"/>
          <w:szCs w:val="18"/>
        </w:rPr>
      </w:pPr>
      <w:r w:rsidRPr="00AE1ECB">
        <w:rPr>
          <w:rFonts w:ascii="Helvetica" w:hAnsi="Helvetica" w:cs="Helvetica"/>
          <w:sz w:val="18"/>
          <w:szCs w:val="18"/>
        </w:rPr>
        <w:t>List any leases in default or classified as uncollectible. A lease is an agreement conveying the right to use property, plant, or equipment for a stated period. A lease is in default when the required payment(s) has not been made. An uncollectible lease is one where the required payments have not been made and for which there is little probability that payment will be made. Provide, on a separate attachment, an explanation of what steps have been taken or will be taken to collect overdue amounts for each lease listed and label the attachment</w:t>
      </w:r>
      <w:r w:rsidRPr="00AE1ECB">
        <w:rPr>
          <w:rFonts w:ascii="Helvetica" w:hAnsi="Helvetica" w:cs="Helvetica-Bold"/>
          <w:bCs/>
          <w:sz w:val="20"/>
          <w:szCs w:val="20"/>
        </w:rPr>
        <w:t xml:space="preserve"> </w:t>
      </w:r>
      <w:r w:rsidRPr="00AE1ECB">
        <w:rPr>
          <w:rFonts w:ascii="Helvetica" w:hAnsi="Helvetica" w:cs="Helvetica-Bold"/>
          <w:b/>
          <w:bCs/>
          <w:i/>
          <w:sz w:val="18"/>
          <w:szCs w:val="18"/>
        </w:rPr>
        <w:t>“Schedule G, Part II – Overdue Lease Explanation.”</w:t>
      </w:r>
    </w:p>
    <w:p w:rsidRPr="00AE1ECB" w:rsidR="008D4C81" w:rsidP="0063377C" w:rsidRDefault="008D4C81" w14:paraId="244C80EB" w14:textId="77777777">
      <w:pPr>
        <w:tabs>
          <w:tab w:val="clear" w:pos="432"/>
          <w:tab w:val="left" w:pos="90"/>
        </w:tabs>
        <w:spacing w:before="60" w:line="240" w:lineRule="auto"/>
        <w:ind w:firstLine="0"/>
        <w:rPr>
          <w:rFonts w:ascii="Helvetica" w:hAnsi="Helvetica" w:cs="Helvetica-Bold"/>
          <w:b/>
          <w:bCs/>
          <w:sz w:val="20"/>
          <w:szCs w:val="20"/>
        </w:rPr>
      </w:pPr>
      <w:r w:rsidRPr="00AE1ECB">
        <w:rPr>
          <w:rFonts w:ascii="Helvetica" w:hAnsi="Helvetica" w:cs="Helvetica-Bold"/>
          <w:b/>
          <w:bCs/>
          <w:sz w:val="20"/>
          <w:szCs w:val="20"/>
        </w:rPr>
        <w:t xml:space="preserve">Part III </w:t>
      </w:r>
      <w:r w:rsidRPr="00AE1ECB" w:rsidR="00E278EA">
        <w:rPr>
          <w:rFonts w:ascii="Helvetica" w:hAnsi="Helvetica" w:cs="NCLAH N+ Helvetica"/>
          <w:b/>
          <w:bCs/>
          <w:sz w:val="20"/>
          <w:szCs w:val="22"/>
        </w:rPr>
        <w:t xml:space="preserve">– </w:t>
      </w:r>
      <w:r w:rsidRPr="00AE1ECB">
        <w:rPr>
          <w:rFonts w:ascii="Helvetica" w:hAnsi="Helvetica" w:cs="Helvetica-Bold"/>
          <w:b/>
          <w:bCs/>
          <w:sz w:val="20"/>
          <w:szCs w:val="20"/>
        </w:rPr>
        <w:t>Nonexempt Transactions</w:t>
      </w:r>
    </w:p>
    <w:p w:rsidRPr="00AE1ECB" w:rsidR="008D4C81" w:rsidP="0063377C" w:rsidRDefault="008D4C81" w14:paraId="244C80EC" w14:textId="77777777">
      <w:pPr>
        <w:tabs>
          <w:tab w:val="clear" w:pos="432"/>
          <w:tab w:val="left" w:pos="90"/>
        </w:tabs>
        <w:spacing w:before="60" w:line="240" w:lineRule="auto"/>
        <w:ind w:firstLine="0"/>
        <w:rPr>
          <w:rFonts w:ascii="Helvetica" w:hAnsi="Helvetica" w:cs="Helvetica"/>
          <w:sz w:val="18"/>
          <w:szCs w:val="18"/>
        </w:rPr>
      </w:pPr>
      <w:r w:rsidRPr="00AE1ECB">
        <w:rPr>
          <w:rFonts w:ascii="Helvetica" w:hAnsi="Helvetica" w:cs="Helvetica"/>
          <w:sz w:val="18"/>
          <w:szCs w:val="18"/>
        </w:rPr>
        <w:t>All nonexempt party-in-interest transactions must be reported, regardless of whether disclosed in the accountant’s report, unless the nonexempt transaction is:</w:t>
      </w:r>
    </w:p>
    <w:p w:rsidRPr="00AE1ECB" w:rsidR="008D4C81" w:rsidP="0063377C" w:rsidRDefault="008D4C81" w14:paraId="244C80ED" w14:textId="77777777">
      <w:pPr>
        <w:tabs>
          <w:tab w:val="left" w:pos="0"/>
          <w:tab w:val="left" w:pos="180"/>
        </w:tabs>
        <w:spacing w:before="60" w:line="240" w:lineRule="auto"/>
        <w:ind w:firstLine="0"/>
        <w:rPr>
          <w:rFonts w:ascii="Helvetica" w:hAnsi="Helvetica" w:cs="Helvetica"/>
          <w:sz w:val="18"/>
          <w:szCs w:val="18"/>
        </w:rPr>
      </w:pPr>
      <w:r w:rsidRPr="00AE1ECB">
        <w:rPr>
          <w:rFonts w:ascii="Helvetica" w:hAnsi="Helvetica" w:cs="Helvetica"/>
          <w:sz w:val="18"/>
          <w:szCs w:val="18"/>
        </w:rPr>
        <w:tab/>
        <w:t>1.</w:t>
      </w:r>
      <w:r w:rsidRPr="00AE1ECB">
        <w:rPr>
          <w:rFonts w:ascii="Helvetica" w:hAnsi="Helvetica" w:cs="Helvetica"/>
          <w:sz w:val="18"/>
          <w:szCs w:val="18"/>
        </w:rPr>
        <w:tab/>
        <w:t xml:space="preserve">Statutorily exempt under Part 4 of Title I of </w:t>
      </w:r>
      <w:proofErr w:type="gramStart"/>
      <w:r w:rsidRPr="00AE1ECB">
        <w:rPr>
          <w:rFonts w:ascii="Helvetica" w:hAnsi="Helvetica" w:cs="Helvetica"/>
          <w:sz w:val="18"/>
          <w:szCs w:val="18"/>
        </w:rPr>
        <w:t>ERISA;</w:t>
      </w:r>
      <w:proofErr w:type="gramEnd"/>
    </w:p>
    <w:p w:rsidRPr="00AE1ECB" w:rsidR="008D4C81" w:rsidP="002D59B6" w:rsidRDefault="008D4C81" w14:paraId="244C80EE" w14:textId="77777777">
      <w:pPr>
        <w:tabs>
          <w:tab w:val="left" w:pos="0"/>
          <w:tab w:val="left" w:pos="180"/>
        </w:tabs>
        <w:spacing w:line="240" w:lineRule="auto"/>
        <w:ind w:firstLine="0"/>
        <w:rPr>
          <w:rFonts w:ascii="Helvetica" w:hAnsi="Helvetica" w:cs="Helvetica"/>
          <w:sz w:val="18"/>
          <w:szCs w:val="18"/>
        </w:rPr>
      </w:pPr>
      <w:r w:rsidRPr="00AE1ECB">
        <w:rPr>
          <w:rFonts w:ascii="Helvetica" w:hAnsi="Helvetica" w:cs="Helvetica"/>
          <w:sz w:val="18"/>
          <w:szCs w:val="18"/>
        </w:rPr>
        <w:tab/>
        <w:t>2.</w:t>
      </w:r>
      <w:r w:rsidRPr="00AE1ECB">
        <w:rPr>
          <w:rFonts w:ascii="Helvetica" w:hAnsi="Helvetica" w:cs="Helvetica"/>
          <w:sz w:val="18"/>
          <w:szCs w:val="18"/>
        </w:rPr>
        <w:tab/>
        <w:t xml:space="preserve">Administratively exempt under ERISA section </w:t>
      </w:r>
      <w:proofErr w:type="gramStart"/>
      <w:r w:rsidRPr="00AE1ECB">
        <w:rPr>
          <w:rFonts w:ascii="Helvetica" w:hAnsi="Helvetica" w:cs="Helvetica"/>
          <w:sz w:val="18"/>
          <w:szCs w:val="18"/>
        </w:rPr>
        <w:t>408(a);</w:t>
      </w:r>
      <w:proofErr w:type="gramEnd"/>
    </w:p>
    <w:p w:rsidRPr="00AE1ECB" w:rsidR="008D4C81" w:rsidP="002D59B6" w:rsidRDefault="008D4C81" w14:paraId="244C80EF" w14:textId="77777777">
      <w:pPr>
        <w:tabs>
          <w:tab w:val="left" w:pos="0"/>
          <w:tab w:val="left" w:pos="180"/>
        </w:tabs>
        <w:spacing w:line="240" w:lineRule="auto"/>
        <w:ind w:firstLine="0"/>
        <w:rPr>
          <w:rFonts w:ascii="Helvetica" w:hAnsi="Helvetica" w:cs="Helvetica"/>
          <w:sz w:val="18"/>
          <w:szCs w:val="18"/>
        </w:rPr>
      </w:pPr>
      <w:r w:rsidRPr="00AE1ECB">
        <w:rPr>
          <w:rFonts w:ascii="Helvetica" w:hAnsi="Helvetica" w:cs="Helvetica"/>
          <w:sz w:val="18"/>
          <w:szCs w:val="18"/>
        </w:rPr>
        <w:tab/>
        <w:t>3.</w:t>
      </w:r>
      <w:r w:rsidRPr="00AE1ECB">
        <w:rPr>
          <w:rFonts w:ascii="Helvetica" w:hAnsi="Helvetica" w:cs="Helvetica"/>
          <w:sz w:val="18"/>
          <w:szCs w:val="18"/>
        </w:rPr>
        <w:tab/>
        <w:t xml:space="preserve">Exempt under Code sections 4975(c) or </w:t>
      </w:r>
      <w:proofErr w:type="gramStart"/>
      <w:r w:rsidRPr="00AE1ECB">
        <w:rPr>
          <w:rFonts w:ascii="Helvetica" w:hAnsi="Helvetica" w:cs="Helvetica"/>
          <w:sz w:val="18"/>
          <w:szCs w:val="18"/>
        </w:rPr>
        <w:t>4975(d);</w:t>
      </w:r>
      <w:proofErr w:type="gramEnd"/>
    </w:p>
    <w:p w:rsidRPr="00AE1ECB" w:rsidR="008D4C81" w:rsidP="002D59B6" w:rsidRDefault="008D4C81" w14:paraId="244C80F0" w14:textId="77777777">
      <w:pPr>
        <w:tabs>
          <w:tab w:val="left" w:pos="0"/>
          <w:tab w:val="left" w:pos="180"/>
        </w:tabs>
        <w:spacing w:line="240" w:lineRule="auto"/>
        <w:ind w:firstLine="0"/>
        <w:rPr>
          <w:rFonts w:ascii="Helvetica" w:hAnsi="Helvetica" w:cs="Helvetica"/>
          <w:sz w:val="18"/>
          <w:szCs w:val="18"/>
        </w:rPr>
      </w:pPr>
      <w:r w:rsidRPr="00AE1ECB">
        <w:rPr>
          <w:rFonts w:ascii="Helvetica" w:hAnsi="Helvetica" w:cs="Helvetica"/>
          <w:sz w:val="18"/>
          <w:szCs w:val="18"/>
        </w:rPr>
        <w:tab/>
        <w:t>4.</w:t>
      </w:r>
      <w:r w:rsidRPr="00AE1ECB">
        <w:rPr>
          <w:rFonts w:ascii="Helvetica" w:hAnsi="Helvetica" w:cs="Helvetica"/>
          <w:sz w:val="18"/>
          <w:szCs w:val="18"/>
        </w:rPr>
        <w:tab/>
        <w:t xml:space="preserve">The holding of participant contributions in the employer’s general assets for a welfare plan that meets the conditions of ERISA Technical Release </w:t>
      </w:r>
      <w:proofErr w:type="gramStart"/>
      <w:r w:rsidRPr="00AE1ECB">
        <w:rPr>
          <w:rFonts w:ascii="Helvetica" w:hAnsi="Helvetica" w:cs="Helvetica"/>
          <w:sz w:val="18"/>
          <w:szCs w:val="18"/>
        </w:rPr>
        <w:t>92-01;</w:t>
      </w:r>
      <w:proofErr w:type="gramEnd"/>
    </w:p>
    <w:p w:rsidRPr="00AE1ECB" w:rsidR="008D4C81" w:rsidP="002D59B6" w:rsidRDefault="008D4C81" w14:paraId="244C80F1" w14:textId="77777777">
      <w:pPr>
        <w:tabs>
          <w:tab w:val="left" w:pos="0"/>
          <w:tab w:val="left" w:pos="180"/>
        </w:tabs>
        <w:spacing w:line="240" w:lineRule="auto"/>
        <w:ind w:firstLine="0"/>
        <w:rPr>
          <w:rFonts w:ascii="Helvetica" w:hAnsi="Helvetica" w:cs="Helvetica"/>
          <w:sz w:val="18"/>
          <w:szCs w:val="18"/>
        </w:rPr>
      </w:pPr>
      <w:r w:rsidRPr="00AE1ECB">
        <w:rPr>
          <w:rFonts w:ascii="Helvetica" w:hAnsi="Helvetica" w:cs="Helvetica"/>
          <w:sz w:val="18"/>
          <w:szCs w:val="18"/>
        </w:rPr>
        <w:tab/>
        <w:t>5.</w:t>
      </w:r>
      <w:r w:rsidRPr="00AE1ECB">
        <w:rPr>
          <w:rFonts w:ascii="Helvetica" w:hAnsi="Helvetica" w:cs="Helvetica"/>
          <w:sz w:val="18"/>
          <w:szCs w:val="18"/>
        </w:rPr>
        <w:tab/>
        <w:t>A transaction of a 103-12 IE with parties other than</w:t>
      </w:r>
      <w:r w:rsidRPr="00AE1ECB">
        <w:rPr>
          <w:rFonts w:ascii="Helvetica" w:hAnsi="Helvetica" w:cs="Helvetica"/>
          <w:sz w:val="18"/>
          <w:szCs w:val="18"/>
        </w:rPr>
        <w:br/>
        <w:t>the plan; or</w:t>
      </w:r>
    </w:p>
    <w:p w:rsidRPr="00AE1ECB" w:rsidR="008D4C81" w:rsidP="002D59B6" w:rsidRDefault="008D4C81" w14:paraId="244C80F2" w14:textId="77777777">
      <w:pPr>
        <w:tabs>
          <w:tab w:val="left" w:pos="0"/>
          <w:tab w:val="left" w:pos="180"/>
        </w:tabs>
        <w:spacing w:line="240" w:lineRule="auto"/>
        <w:ind w:firstLine="0"/>
        <w:rPr>
          <w:rFonts w:ascii="Helvetica" w:hAnsi="Helvetica" w:cs="Helvetica"/>
          <w:sz w:val="18"/>
          <w:szCs w:val="18"/>
        </w:rPr>
      </w:pPr>
      <w:r w:rsidRPr="00AE1ECB">
        <w:rPr>
          <w:rFonts w:ascii="Helvetica" w:hAnsi="Helvetica" w:cs="Helvetica"/>
          <w:sz w:val="18"/>
          <w:szCs w:val="18"/>
        </w:rPr>
        <w:tab/>
        <w:t>6.</w:t>
      </w:r>
      <w:r w:rsidRPr="00AE1ECB">
        <w:rPr>
          <w:rFonts w:ascii="Helvetica" w:hAnsi="Helvetica" w:cs="Helvetica"/>
          <w:sz w:val="18"/>
          <w:szCs w:val="18"/>
        </w:rPr>
        <w:tab/>
        <w:t>A delinquent participant contribution or a delinquent participant loan repayment reported on Schedule H, line 4a.</w:t>
      </w:r>
    </w:p>
    <w:p w:rsidRPr="00AE1ECB" w:rsidR="008D4C81" w:rsidP="0063377C" w:rsidRDefault="008D4C81" w14:paraId="244C80F3"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Bold"/>
          <w:b/>
          <w:bCs/>
          <w:sz w:val="18"/>
          <w:szCs w:val="18"/>
        </w:rPr>
        <w:tab/>
        <w:t xml:space="preserve">Nonexempt transactions </w:t>
      </w:r>
      <w:r w:rsidRPr="00AE1ECB">
        <w:rPr>
          <w:rFonts w:ascii="Helvetica" w:hAnsi="Helvetica" w:cs="Helvetica"/>
          <w:sz w:val="18"/>
          <w:szCs w:val="18"/>
        </w:rPr>
        <w:t>with a party-in-interest include any direct or indirect:</w:t>
      </w:r>
    </w:p>
    <w:p w:rsidRPr="00AE1ECB" w:rsidR="008D4C81" w:rsidP="0063377C" w:rsidRDefault="008D4C81" w14:paraId="244C80F4" w14:textId="77777777">
      <w:pPr>
        <w:tabs>
          <w:tab w:val="clear" w:pos="432"/>
          <w:tab w:val="left" w:pos="90"/>
          <w:tab w:val="left" w:pos="270"/>
        </w:tabs>
        <w:spacing w:before="60" w:line="240" w:lineRule="auto"/>
        <w:ind w:left="180" w:firstLine="0"/>
        <w:rPr>
          <w:rFonts w:ascii="Helvetica" w:hAnsi="Helvetica" w:cs="Helvetica"/>
          <w:sz w:val="18"/>
          <w:szCs w:val="18"/>
        </w:rPr>
      </w:pPr>
      <w:r w:rsidRPr="00AE1ECB">
        <w:rPr>
          <w:rFonts w:ascii="Helvetica" w:hAnsi="Helvetica" w:cs="Helvetica-Bold"/>
          <w:b/>
          <w:bCs/>
          <w:sz w:val="18"/>
          <w:szCs w:val="18"/>
        </w:rPr>
        <w:t xml:space="preserve">A. </w:t>
      </w:r>
      <w:r w:rsidRPr="00AE1ECB">
        <w:rPr>
          <w:rFonts w:ascii="Helvetica" w:hAnsi="Helvetica" w:cs="Helvetica"/>
          <w:sz w:val="18"/>
          <w:szCs w:val="18"/>
        </w:rPr>
        <w:t>Sale or exchange, or lease, of any property between the plan and a party-in-interest.</w:t>
      </w:r>
    </w:p>
    <w:p w:rsidRPr="00AE1ECB" w:rsidR="008D4C81" w:rsidP="002D59B6" w:rsidRDefault="008D4C81" w14:paraId="244C80F5" w14:textId="77777777">
      <w:pPr>
        <w:tabs>
          <w:tab w:val="clear" w:pos="432"/>
          <w:tab w:val="left" w:pos="90"/>
          <w:tab w:val="left" w:pos="270"/>
        </w:tabs>
        <w:spacing w:line="240" w:lineRule="auto"/>
        <w:ind w:left="180" w:firstLine="0"/>
        <w:rPr>
          <w:rFonts w:ascii="Helvetica" w:hAnsi="Helvetica" w:cs="Helvetica"/>
          <w:sz w:val="18"/>
          <w:szCs w:val="18"/>
        </w:rPr>
      </w:pPr>
      <w:r w:rsidRPr="00AE1ECB">
        <w:rPr>
          <w:rFonts w:ascii="Helvetica" w:hAnsi="Helvetica" w:cs="Helvetica"/>
          <w:b/>
          <w:sz w:val="18"/>
          <w:szCs w:val="18"/>
        </w:rPr>
        <w:t xml:space="preserve">B. </w:t>
      </w:r>
      <w:r w:rsidRPr="00AE1ECB">
        <w:rPr>
          <w:rFonts w:ascii="Helvetica" w:hAnsi="Helvetica" w:cs="Helvetica"/>
          <w:sz w:val="18"/>
          <w:szCs w:val="18"/>
        </w:rPr>
        <w:t>Lending of money or other extension of credit between the plan and a party-in-interest.</w:t>
      </w:r>
    </w:p>
    <w:p w:rsidRPr="00AE1ECB" w:rsidR="008D4C81" w:rsidP="002D59B6" w:rsidRDefault="008D4C81" w14:paraId="244C80F6" w14:textId="77777777">
      <w:pPr>
        <w:tabs>
          <w:tab w:val="clear" w:pos="432"/>
          <w:tab w:val="left" w:pos="90"/>
          <w:tab w:val="left" w:pos="270"/>
        </w:tabs>
        <w:spacing w:line="240" w:lineRule="auto"/>
        <w:ind w:left="180" w:firstLine="0"/>
        <w:rPr>
          <w:rFonts w:ascii="Helvetica" w:hAnsi="Helvetica" w:cs="Helvetica"/>
          <w:sz w:val="18"/>
          <w:szCs w:val="18"/>
        </w:rPr>
      </w:pPr>
      <w:r w:rsidRPr="00AE1ECB">
        <w:rPr>
          <w:rFonts w:ascii="Helvetica" w:hAnsi="Helvetica" w:cs="Helvetica"/>
          <w:b/>
          <w:sz w:val="18"/>
          <w:szCs w:val="18"/>
        </w:rPr>
        <w:t xml:space="preserve">C. </w:t>
      </w:r>
      <w:r w:rsidRPr="00AE1ECB">
        <w:rPr>
          <w:rFonts w:ascii="Helvetica" w:hAnsi="Helvetica" w:cs="Helvetica"/>
          <w:sz w:val="18"/>
          <w:szCs w:val="18"/>
        </w:rPr>
        <w:t>Furnishing of goods, services, or facilities between the plan and a party-in-interest.</w:t>
      </w:r>
    </w:p>
    <w:p w:rsidRPr="00AE1ECB" w:rsidR="008D4C81" w:rsidP="002D59B6" w:rsidRDefault="008D4C81" w14:paraId="244C80F7" w14:textId="77777777">
      <w:pPr>
        <w:tabs>
          <w:tab w:val="clear" w:pos="432"/>
          <w:tab w:val="left" w:pos="90"/>
          <w:tab w:val="left" w:pos="270"/>
        </w:tabs>
        <w:spacing w:line="240" w:lineRule="auto"/>
        <w:ind w:left="180" w:firstLine="0"/>
        <w:rPr>
          <w:rFonts w:ascii="Helvetica" w:hAnsi="Helvetica" w:cs="Helvetica-Bold"/>
          <w:bCs/>
          <w:sz w:val="18"/>
          <w:szCs w:val="18"/>
        </w:rPr>
      </w:pPr>
      <w:r w:rsidRPr="00AE1ECB">
        <w:rPr>
          <w:rFonts w:ascii="Helvetica" w:hAnsi="Helvetica" w:cs="Helvetica"/>
          <w:b/>
          <w:sz w:val="18"/>
          <w:szCs w:val="18"/>
        </w:rPr>
        <w:t xml:space="preserve">D. </w:t>
      </w:r>
      <w:r w:rsidRPr="00AE1ECB">
        <w:rPr>
          <w:rFonts w:ascii="Helvetica" w:hAnsi="Helvetica" w:cs="Helvetica-Bold"/>
          <w:bCs/>
          <w:sz w:val="18"/>
          <w:szCs w:val="18"/>
        </w:rPr>
        <w:t>Transfer to, or use by or for the benefit of, a party-in-interest, of any income or assets of the plan.</w:t>
      </w:r>
    </w:p>
    <w:p w:rsidRPr="00AE1ECB" w:rsidR="008D4C81" w:rsidP="002D59B6" w:rsidRDefault="008D4C81" w14:paraId="244C80F8" w14:textId="77777777">
      <w:pPr>
        <w:tabs>
          <w:tab w:val="clear" w:pos="432"/>
          <w:tab w:val="left" w:pos="90"/>
          <w:tab w:val="left" w:pos="270"/>
        </w:tabs>
        <w:spacing w:line="240" w:lineRule="auto"/>
        <w:ind w:left="180" w:firstLine="0"/>
        <w:rPr>
          <w:rFonts w:ascii="Helvetica" w:hAnsi="Helvetica" w:cs="Helvetica-Bold"/>
          <w:bCs/>
          <w:sz w:val="18"/>
          <w:szCs w:val="18"/>
        </w:rPr>
      </w:pPr>
      <w:r w:rsidRPr="00AE1ECB">
        <w:rPr>
          <w:rFonts w:ascii="Helvetica" w:hAnsi="Helvetica" w:cs="Helvetica-Bold"/>
          <w:b/>
          <w:bCs/>
          <w:sz w:val="18"/>
          <w:szCs w:val="18"/>
        </w:rPr>
        <w:t xml:space="preserve">E. </w:t>
      </w:r>
      <w:r w:rsidRPr="00AE1ECB">
        <w:rPr>
          <w:rFonts w:ascii="Helvetica" w:hAnsi="Helvetica" w:cs="Helvetica-Bold"/>
          <w:bCs/>
          <w:sz w:val="18"/>
          <w:szCs w:val="18"/>
        </w:rPr>
        <w:t>Acquisition, on behalf of the plan, of any employer security or employer real property in violation of ERISA section 407(a).</w:t>
      </w:r>
    </w:p>
    <w:p w:rsidRPr="00AE1ECB" w:rsidR="008D4C81" w:rsidP="002D59B6" w:rsidRDefault="008D4C81" w14:paraId="244C80F9" w14:textId="77777777">
      <w:pPr>
        <w:tabs>
          <w:tab w:val="clear" w:pos="432"/>
          <w:tab w:val="left" w:pos="90"/>
          <w:tab w:val="left" w:pos="270"/>
        </w:tabs>
        <w:spacing w:line="240" w:lineRule="auto"/>
        <w:ind w:left="180" w:firstLine="0"/>
        <w:rPr>
          <w:rFonts w:ascii="Helvetica" w:hAnsi="Helvetica" w:cs="Helvetica"/>
          <w:sz w:val="18"/>
          <w:szCs w:val="18"/>
        </w:rPr>
      </w:pPr>
      <w:r w:rsidRPr="00AE1ECB">
        <w:rPr>
          <w:rFonts w:ascii="Helvetica" w:hAnsi="Helvetica" w:cs="Helvetica-Bold"/>
          <w:b/>
          <w:bCs/>
          <w:sz w:val="18"/>
          <w:szCs w:val="18"/>
        </w:rPr>
        <w:t xml:space="preserve">F. </w:t>
      </w:r>
      <w:r w:rsidRPr="00AE1ECB">
        <w:rPr>
          <w:rFonts w:ascii="Helvetica" w:hAnsi="Helvetica" w:cs="Helvetica"/>
          <w:sz w:val="18"/>
          <w:szCs w:val="18"/>
        </w:rPr>
        <w:t xml:space="preserve">Dealing with the assets of the plan for a fiduciary’s own interest or own </w:t>
      </w:r>
      <w:proofErr w:type="gramStart"/>
      <w:r w:rsidRPr="00AE1ECB">
        <w:rPr>
          <w:rFonts w:ascii="Helvetica" w:hAnsi="Helvetica" w:cs="Helvetica"/>
          <w:sz w:val="18"/>
          <w:szCs w:val="18"/>
        </w:rPr>
        <w:t>account</w:t>
      </w:r>
      <w:proofErr w:type="gramEnd"/>
    </w:p>
    <w:p w:rsidRPr="00AE1ECB" w:rsidR="008D4C81" w:rsidP="002D59B6" w:rsidRDefault="008D4C81" w14:paraId="244C80FA" w14:textId="77777777">
      <w:pPr>
        <w:tabs>
          <w:tab w:val="clear" w:pos="432"/>
          <w:tab w:val="left" w:pos="90"/>
          <w:tab w:val="left" w:pos="270"/>
        </w:tabs>
        <w:spacing w:line="240" w:lineRule="auto"/>
        <w:ind w:left="180" w:firstLine="0"/>
        <w:rPr>
          <w:rFonts w:ascii="Helvetica" w:hAnsi="Helvetica" w:cs="Helvetica"/>
          <w:sz w:val="18"/>
          <w:szCs w:val="18"/>
        </w:rPr>
      </w:pPr>
      <w:r w:rsidRPr="00AE1ECB">
        <w:rPr>
          <w:rFonts w:ascii="Helvetica" w:hAnsi="Helvetica" w:cs="Helvetica-Bold"/>
          <w:b/>
          <w:bCs/>
          <w:sz w:val="18"/>
          <w:szCs w:val="18"/>
        </w:rPr>
        <w:t xml:space="preserve">G. </w:t>
      </w:r>
      <w:r w:rsidRPr="00AE1ECB">
        <w:rPr>
          <w:rFonts w:ascii="Helvetica" w:hAnsi="Helvetica" w:cs="Helvetica"/>
          <w:sz w:val="18"/>
          <w:szCs w:val="18"/>
        </w:rPr>
        <w:t xml:space="preserve">Acting in a fiduciary’s individual or any other capacity in any transaction involving the plan on behalf of a party (or represent a party) whose interests are </w:t>
      </w:r>
      <w:proofErr w:type="gramStart"/>
      <w:r w:rsidRPr="00AE1ECB">
        <w:rPr>
          <w:rFonts w:ascii="Helvetica" w:hAnsi="Helvetica" w:cs="Helvetica"/>
          <w:sz w:val="18"/>
          <w:szCs w:val="18"/>
        </w:rPr>
        <w:t>adverse</w:t>
      </w:r>
      <w:proofErr w:type="gramEnd"/>
      <w:r w:rsidRPr="00AE1ECB">
        <w:rPr>
          <w:rFonts w:ascii="Helvetica" w:hAnsi="Helvetica" w:cs="Helvetica"/>
          <w:sz w:val="18"/>
          <w:szCs w:val="18"/>
        </w:rPr>
        <w:t xml:space="preserve"> to the interests of the plan or the interests of its participants or beneficiaries.</w:t>
      </w:r>
    </w:p>
    <w:p w:rsidRPr="00AE1ECB" w:rsidR="008D4C81" w:rsidP="002D59B6" w:rsidRDefault="008D4C81" w14:paraId="244C80FB" w14:textId="77777777">
      <w:pPr>
        <w:tabs>
          <w:tab w:val="clear" w:pos="432"/>
          <w:tab w:val="left" w:pos="90"/>
          <w:tab w:val="left" w:pos="270"/>
        </w:tabs>
        <w:spacing w:line="240" w:lineRule="auto"/>
        <w:ind w:left="180" w:firstLine="0"/>
        <w:rPr>
          <w:rFonts w:ascii="Helvetica" w:hAnsi="Helvetica" w:cs="Helvetica"/>
          <w:sz w:val="18"/>
          <w:szCs w:val="18"/>
        </w:rPr>
      </w:pPr>
      <w:r w:rsidRPr="00AE1ECB">
        <w:rPr>
          <w:rFonts w:ascii="Helvetica" w:hAnsi="Helvetica" w:cs="Helvetica-Bold"/>
          <w:b/>
          <w:bCs/>
          <w:sz w:val="18"/>
          <w:szCs w:val="18"/>
        </w:rPr>
        <w:t>H.</w:t>
      </w:r>
      <w:r w:rsidRPr="00AE1ECB">
        <w:rPr>
          <w:rFonts w:ascii="Helvetica" w:hAnsi="Helvetica" w:cs="Helvetica"/>
          <w:b/>
          <w:bCs/>
          <w:sz w:val="18"/>
          <w:szCs w:val="18"/>
        </w:rPr>
        <w:t xml:space="preserve"> </w:t>
      </w:r>
      <w:r w:rsidRPr="00AE1ECB" w:rsidR="00AA5ED3">
        <w:rPr>
          <w:rStyle w:val="ptext-25"/>
          <w:rFonts w:ascii="Helvetica" w:hAnsi="Helvetica" w:cs="Helvetica"/>
          <w:sz w:val="18"/>
          <w:szCs w:val="18"/>
          <w:lang w:val="en"/>
        </w:rPr>
        <w:t>A receipt</w:t>
      </w:r>
      <w:r w:rsidRPr="00AE1ECB" w:rsidR="00AA5ED3">
        <w:rPr>
          <w:rStyle w:val="ptext-25"/>
          <w:rFonts w:ascii="Helvetica" w:hAnsi="Helvetica" w:cs="Helvetica"/>
          <w:sz w:val="20"/>
          <w:szCs w:val="20"/>
          <w:lang w:val="en"/>
        </w:rPr>
        <w:t xml:space="preserve"> </w:t>
      </w:r>
      <w:r w:rsidRPr="00AE1ECB">
        <w:rPr>
          <w:rFonts w:ascii="Helvetica" w:hAnsi="Helvetica" w:cs="Helvetica"/>
          <w:sz w:val="18"/>
          <w:szCs w:val="18"/>
        </w:rPr>
        <w:t>of any consideration for his or her own personal account by a party-in-interest who is a fiduciary from any party dealing with the plan in connection with a transaction involving the income or assets of the plan.</w:t>
      </w:r>
    </w:p>
    <w:p w:rsidRPr="00AE1ECB" w:rsidR="008D4C81" w:rsidP="00C03254" w:rsidRDefault="008D4C81" w14:paraId="244C80FC" w14:textId="77777777">
      <w:pPr>
        <w:tabs>
          <w:tab w:val="clear" w:pos="432"/>
          <w:tab w:val="left" w:pos="90"/>
          <w:tab w:val="left" w:pos="360"/>
        </w:tabs>
        <w:spacing w:line="240" w:lineRule="auto"/>
        <w:ind w:left="180" w:firstLine="0"/>
        <w:rPr>
          <w:rFonts w:ascii="Helvetica" w:hAnsi="Helvetica" w:cs="Helvetica"/>
          <w:sz w:val="18"/>
          <w:szCs w:val="18"/>
        </w:rPr>
      </w:pPr>
      <w:r w:rsidRPr="00AE1ECB">
        <w:rPr>
          <w:rFonts w:ascii="Helvetica" w:hAnsi="Helvetica" w:cs="Helvetica"/>
          <w:sz w:val="18"/>
          <w:szCs w:val="18"/>
        </w:rPr>
        <w:lastRenderedPageBreak/>
        <w:tab/>
        <w:t>For purposes of this form, party-in-interest is deemed to include a disqualified person. See Code section 4975(e)(2). The term ‘‘party-in-interest’’ means, as to an employee benefit plan:</w:t>
      </w:r>
    </w:p>
    <w:p w:rsidRPr="00AE1ECB" w:rsidR="008D4C81" w:rsidP="0063377C" w:rsidRDefault="008D4C81" w14:paraId="244C80FD" w14:textId="77777777">
      <w:pPr>
        <w:tabs>
          <w:tab w:val="clear" w:pos="432"/>
          <w:tab w:val="left" w:pos="90"/>
          <w:tab w:val="left" w:pos="270"/>
        </w:tabs>
        <w:spacing w:before="60" w:line="240" w:lineRule="auto"/>
        <w:ind w:left="187" w:firstLine="0"/>
        <w:rPr>
          <w:rFonts w:ascii="Helvetica" w:hAnsi="Helvetica" w:cs="Helvetica"/>
          <w:sz w:val="18"/>
          <w:szCs w:val="18"/>
        </w:rPr>
      </w:pPr>
      <w:r w:rsidRPr="00AE1ECB">
        <w:rPr>
          <w:rFonts w:ascii="Helvetica" w:hAnsi="Helvetica" w:cs="Helvetica-Bold"/>
          <w:b/>
          <w:bCs/>
          <w:sz w:val="18"/>
          <w:szCs w:val="18"/>
        </w:rPr>
        <w:t xml:space="preserve">A. </w:t>
      </w:r>
      <w:r w:rsidRPr="00AE1ECB">
        <w:rPr>
          <w:rFonts w:ascii="Helvetica" w:hAnsi="Helvetica" w:cs="Helvetica"/>
          <w:sz w:val="18"/>
          <w:szCs w:val="18"/>
        </w:rPr>
        <w:t xml:space="preserve">Any fiduciary (including, but not limited to, any administrator, officer, trustee or custodian), counsel, or employee of the </w:t>
      </w:r>
      <w:proofErr w:type="gramStart"/>
      <w:r w:rsidRPr="00AE1ECB">
        <w:rPr>
          <w:rFonts w:ascii="Helvetica" w:hAnsi="Helvetica" w:cs="Helvetica"/>
          <w:sz w:val="18"/>
          <w:szCs w:val="18"/>
        </w:rPr>
        <w:t>plan;</w:t>
      </w:r>
      <w:proofErr w:type="gramEnd"/>
    </w:p>
    <w:p w:rsidRPr="00AE1ECB" w:rsidR="008D4C81" w:rsidP="009077C3" w:rsidRDefault="008D4C81" w14:paraId="244C80FE" w14:textId="77777777">
      <w:pPr>
        <w:tabs>
          <w:tab w:val="clear" w:pos="432"/>
          <w:tab w:val="left" w:pos="90"/>
          <w:tab w:val="left" w:pos="270"/>
        </w:tabs>
        <w:spacing w:line="240" w:lineRule="auto"/>
        <w:ind w:left="180" w:firstLine="0"/>
        <w:rPr>
          <w:rFonts w:ascii="Helvetica" w:hAnsi="Helvetica" w:cs="Helvetica"/>
          <w:sz w:val="18"/>
          <w:szCs w:val="18"/>
        </w:rPr>
      </w:pPr>
      <w:r w:rsidRPr="00AE1ECB">
        <w:rPr>
          <w:rFonts w:ascii="Helvetica" w:hAnsi="Helvetica" w:cs="Helvetica-Bold"/>
          <w:b/>
          <w:bCs/>
          <w:sz w:val="18"/>
          <w:szCs w:val="18"/>
        </w:rPr>
        <w:t xml:space="preserve">B. </w:t>
      </w:r>
      <w:r w:rsidRPr="00AE1ECB">
        <w:rPr>
          <w:rFonts w:ascii="Helvetica" w:hAnsi="Helvetica" w:cs="Helvetica"/>
          <w:sz w:val="18"/>
          <w:szCs w:val="18"/>
        </w:rPr>
        <w:t xml:space="preserve">A person providing services to the </w:t>
      </w:r>
      <w:proofErr w:type="gramStart"/>
      <w:r w:rsidRPr="00AE1ECB">
        <w:rPr>
          <w:rFonts w:ascii="Helvetica" w:hAnsi="Helvetica" w:cs="Helvetica"/>
          <w:sz w:val="18"/>
          <w:szCs w:val="18"/>
        </w:rPr>
        <w:t>plan;</w:t>
      </w:r>
      <w:proofErr w:type="gramEnd"/>
    </w:p>
    <w:p w:rsidRPr="00AE1ECB" w:rsidR="008D4C81" w:rsidP="009077C3" w:rsidRDefault="00C52B09" w14:paraId="244C80FF" w14:textId="77777777">
      <w:pPr>
        <w:tabs>
          <w:tab w:val="clear" w:pos="432"/>
          <w:tab w:val="left" w:pos="90"/>
          <w:tab w:val="left" w:pos="270"/>
        </w:tabs>
        <w:spacing w:line="240" w:lineRule="auto"/>
        <w:ind w:left="180" w:firstLine="0"/>
        <w:rPr>
          <w:rFonts w:ascii="Helvetica" w:hAnsi="Helvetica" w:cs="Helvetica"/>
          <w:sz w:val="18"/>
          <w:szCs w:val="18"/>
        </w:rPr>
      </w:pPr>
      <w:r w:rsidRPr="00AE1ECB">
        <w:rPr>
          <w:rFonts w:ascii="Helvetica" w:hAnsi="Helvetica" w:cs="Helvetica-Bold"/>
          <w:b/>
          <w:bCs/>
          <w:sz w:val="18"/>
          <w:szCs w:val="18"/>
        </w:rPr>
        <w:t xml:space="preserve">C. </w:t>
      </w:r>
      <w:r w:rsidRPr="00AE1ECB" w:rsidR="008D4C81">
        <w:rPr>
          <w:rFonts w:ascii="Helvetica" w:hAnsi="Helvetica" w:cs="Helvetica"/>
          <w:sz w:val="18"/>
          <w:szCs w:val="18"/>
        </w:rPr>
        <w:t xml:space="preserve">An employer, any of whose employees are covered by the </w:t>
      </w:r>
      <w:proofErr w:type="gramStart"/>
      <w:r w:rsidRPr="00AE1ECB" w:rsidR="008D4C81">
        <w:rPr>
          <w:rFonts w:ascii="Helvetica" w:hAnsi="Helvetica" w:cs="Helvetica"/>
          <w:sz w:val="18"/>
          <w:szCs w:val="18"/>
        </w:rPr>
        <w:t>plan;</w:t>
      </w:r>
      <w:proofErr w:type="gramEnd"/>
    </w:p>
    <w:p w:rsidRPr="00AE1ECB" w:rsidR="008D4C81" w:rsidP="009077C3" w:rsidRDefault="008D4C81" w14:paraId="244C8100" w14:textId="77777777">
      <w:pPr>
        <w:tabs>
          <w:tab w:val="clear" w:pos="432"/>
          <w:tab w:val="left" w:pos="90"/>
          <w:tab w:val="left" w:pos="270"/>
        </w:tabs>
        <w:spacing w:line="240" w:lineRule="auto"/>
        <w:ind w:left="180" w:firstLine="0"/>
        <w:rPr>
          <w:rFonts w:ascii="Helvetica" w:hAnsi="Helvetica" w:cs="Helvetica"/>
          <w:sz w:val="18"/>
          <w:szCs w:val="18"/>
        </w:rPr>
      </w:pPr>
      <w:r w:rsidRPr="00AE1ECB">
        <w:rPr>
          <w:rFonts w:ascii="Helvetica" w:hAnsi="Helvetica" w:cs="Helvetica-Bold"/>
          <w:b/>
          <w:bCs/>
          <w:sz w:val="18"/>
          <w:szCs w:val="18"/>
        </w:rPr>
        <w:t xml:space="preserve">D. </w:t>
      </w:r>
      <w:r w:rsidRPr="00AE1ECB">
        <w:rPr>
          <w:rFonts w:ascii="Helvetica" w:hAnsi="Helvetica" w:cs="Helvetica"/>
          <w:sz w:val="18"/>
          <w:szCs w:val="18"/>
        </w:rPr>
        <w:t xml:space="preserve">An employee organization, any of whose members are covered by the </w:t>
      </w:r>
      <w:proofErr w:type="gramStart"/>
      <w:r w:rsidRPr="00AE1ECB">
        <w:rPr>
          <w:rFonts w:ascii="Helvetica" w:hAnsi="Helvetica" w:cs="Helvetica"/>
          <w:sz w:val="18"/>
          <w:szCs w:val="18"/>
        </w:rPr>
        <w:t>plan;</w:t>
      </w:r>
      <w:proofErr w:type="gramEnd"/>
    </w:p>
    <w:p w:rsidRPr="00AE1ECB" w:rsidR="008D4C81" w:rsidP="009077C3" w:rsidRDefault="008D4C81" w14:paraId="244C8101" w14:textId="77777777">
      <w:pPr>
        <w:tabs>
          <w:tab w:val="clear" w:pos="432"/>
          <w:tab w:val="left" w:pos="90"/>
          <w:tab w:val="left" w:pos="270"/>
        </w:tabs>
        <w:spacing w:line="240" w:lineRule="auto"/>
        <w:ind w:left="180" w:firstLine="0"/>
        <w:rPr>
          <w:rFonts w:ascii="Helvetica" w:hAnsi="Helvetica" w:cs="Helvetica"/>
          <w:sz w:val="18"/>
          <w:szCs w:val="18"/>
        </w:rPr>
      </w:pPr>
      <w:r w:rsidRPr="00AE1ECB">
        <w:rPr>
          <w:rFonts w:ascii="Helvetica" w:hAnsi="Helvetica" w:cs="Helvetica-Bold"/>
          <w:b/>
          <w:bCs/>
          <w:sz w:val="18"/>
          <w:szCs w:val="18"/>
        </w:rPr>
        <w:t xml:space="preserve">E. </w:t>
      </w:r>
      <w:r w:rsidRPr="00AE1ECB">
        <w:rPr>
          <w:rFonts w:ascii="Helvetica" w:hAnsi="Helvetica" w:cs="Helvetica"/>
          <w:sz w:val="18"/>
          <w:szCs w:val="18"/>
        </w:rPr>
        <w:t xml:space="preserve">An owner, direct or indirect, of 50% or more of: </w:t>
      </w:r>
      <w:r w:rsidRPr="00AE1ECB">
        <w:rPr>
          <w:rFonts w:ascii="Helvetica" w:hAnsi="Helvetica" w:cs="Helvetica-Bold"/>
          <w:b/>
          <w:bCs/>
          <w:sz w:val="18"/>
          <w:szCs w:val="18"/>
        </w:rPr>
        <w:t xml:space="preserve">(1) </w:t>
      </w:r>
      <w:r w:rsidRPr="00AE1ECB">
        <w:rPr>
          <w:rFonts w:ascii="Helvetica" w:hAnsi="Helvetica" w:cs="Helvetica"/>
          <w:sz w:val="18"/>
          <w:szCs w:val="18"/>
        </w:rPr>
        <w:t xml:space="preserve">the combined voting power of all classes of stock entitled to vote or the total value of shares of all classes of stock of a corporation, </w:t>
      </w:r>
      <w:r w:rsidRPr="00AE1ECB">
        <w:rPr>
          <w:rFonts w:ascii="Helvetica" w:hAnsi="Helvetica" w:cs="Helvetica-Bold"/>
          <w:b/>
          <w:bCs/>
          <w:sz w:val="18"/>
          <w:szCs w:val="18"/>
        </w:rPr>
        <w:t xml:space="preserve">(2) </w:t>
      </w:r>
      <w:r w:rsidRPr="00AE1ECB">
        <w:rPr>
          <w:rFonts w:ascii="Helvetica" w:hAnsi="Helvetica" w:cs="Helvetica"/>
          <w:sz w:val="18"/>
          <w:szCs w:val="18"/>
        </w:rPr>
        <w:t xml:space="preserve">the capital interest or the profits interest of a partnership, or </w:t>
      </w:r>
      <w:r w:rsidRPr="00AE1ECB">
        <w:rPr>
          <w:rFonts w:ascii="Helvetica" w:hAnsi="Helvetica" w:cs="Helvetica-Bold"/>
          <w:b/>
          <w:bCs/>
          <w:sz w:val="18"/>
          <w:szCs w:val="18"/>
        </w:rPr>
        <w:t xml:space="preserve">(3) </w:t>
      </w:r>
      <w:r w:rsidRPr="00AE1ECB">
        <w:rPr>
          <w:rFonts w:ascii="Helvetica" w:hAnsi="Helvetica" w:cs="Helvetica"/>
          <w:sz w:val="18"/>
          <w:szCs w:val="18"/>
        </w:rPr>
        <w:t xml:space="preserve">the beneficial interest of a trust or unincorporated enterprise that is an employer or an employee organization described in C or </w:t>
      </w:r>
      <w:proofErr w:type="gramStart"/>
      <w:r w:rsidRPr="00AE1ECB">
        <w:rPr>
          <w:rFonts w:ascii="Helvetica" w:hAnsi="Helvetica" w:cs="Helvetica"/>
          <w:sz w:val="18"/>
          <w:szCs w:val="18"/>
        </w:rPr>
        <w:t>D;</w:t>
      </w:r>
      <w:proofErr w:type="gramEnd"/>
    </w:p>
    <w:p w:rsidRPr="00AE1ECB" w:rsidR="008D4C81" w:rsidP="009077C3" w:rsidRDefault="008D4C81" w14:paraId="244C8102" w14:textId="77777777">
      <w:pPr>
        <w:tabs>
          <w:tab w:val="clear" w:pos="432"/>
          <w:tab w:val="left" w:pos="90"/>
          <w:tab w:val="left" w:pos="270"/>
        </w:tabs>
        <w:spacing w:line="240" w:lineRule="auto"/>
        <w:ind w:left="180" w:firstLine="0"/>
        <w:rPr>
          <w:rFonts w:ascii="Helvetica" w:hAnsi="Helvetica" w:cs="Helvetica"/>
          <w:sz w:val="18"/>
          <w:szCs w:val="18"/>
        </w:rPr>
      </w:pPr>
      <w:r w:rsidRPr="00AE1ECB">
        <w:rPr>
          <w:rFonts w:ascii="Helvetica" w:hAnsi="Helvetica" w:cs="Helvetica-Bold"/>
          <w:b/>
          <w:bCs/>
          <w:sz w:val="18"/>
          <w:szCs w:val="18"/>
        </w:rPr>
        <w:t xml:space="preserve">F. </w:t>
      </w:r>
      <w:r w:rsidRPr="00AE1ECB">
        <w:rPr>
          <w:rFonts w:ascii="Helvetica" w:hAnsi="Helvetica" w:cs="Helvetica"/>
          <w:sz w:val="18"/>
          <w:szCs w:val="18"/>
        </w:rPr>
        <w:t xml:space="preserve">A relative of any individual described in A, B, C, or </w:t>
      </w:r>
      <w:proofErr w:type="gramStart"/>
      <w:r w:rsidRPr="00AE1ECB">
        <w:rPr>
          <w:rFonts w:ascii="Helvetica" w:hAnsi="Helvetica" w:cs="Helvetica"/>
          <w:sz w:val="18"/>
          <w:szCs w:val="18"/>
        </w:rPr>
        <w:t>E;</w:t>
      </w:r>
      <w:proofErr w:type="gramEnd"/>
    </w:p>
    <w:p w:rsidRPr="00AE1ECB" w:rsidR="008D4C81" w:rsidP="009077C3" w:rsidRDefault="001320E7" w14:paraId="244C8103" w14:textId="77777777">
      <w:pPr>
        <w:tabs>
          <w:tab w:val="clear" w:pos="432"/>
          <w:tab w:val="left" w:pos="90"/>
          <w:tab w:val="left" w:pos="270"/>
        </w:tabs>
        <w:spacing w:line="240" w:lineRule="auto"/>
        <w:ind w:left="180" w:firstLine="0"/>
        <w:rPr>
          <w:rFonts w:ascii="Helvetica" w:hAnsi="Helvetica" w:cs="Helvetica-Bold"/>
          <w:bCs/>
          <w:sz w:val="18"/>
          <w:szCs w:val="18"/>
        </w:rPr>
      </w:pPr>
      <w:r w:rsidRPr="00AE1ECB">
        <w:rPr>
          <w:rFonts w:ascii="Helvetica" w:hAnsi="Helvetica" w:cs="Helvetica"/>
          <w:i/>
          <w:noProof/>
          <w:sz w:val="18"/>
          <w:szCs w:val="18"/>
        </w:rPr>
        <w:drawing>
          <wp:anchor distT="0" distB="0" distL="114300" distR="114300" simplePos="0" relativeHeight="251680256" behindDoc="0" locked="0" layoutInCell="1" allowOverlap="1" wp14:editId="244C8C52" wp14:anchorId="244C8C51">
            <wp:simplePos x="0" y="0"/>
            <wp:positionH relativeFrom="column">
              <wp:posOffset>3554095</wp:posOffset>
            </wp:positionH>
            <wp:positionV relativeFrom="paragraph">
              <wp:posOffset>46355</wp:posOffset>
            </wp:positionV>
            <wp:extent cx="209550" cy="191135"/>
            <wp:effectExtent l="0" t="0" r="0" b="0"/>
            <wp:wrapSquare wrapText="bothSides"/>
            <wp:docPr id="115" name="Picture 1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5"/>
                    <pic:cNvPicPr preferRelativeResize="0">
                      <a:picLocks noChangeAspect="1" noChangeArrowheads="1"/>
                    </pic:cNvPicPr>
                  </pic:nvPicPr>
                  <pic:blipFill>
                    <a:blip r:embed="rId59" cstate="print">
                      <a:extLst>
                        <a:ext uri="{28A0092B-C50C-407E-A947-70E740481C1C}">
                          <a14:useLocalDpi xmlns:a14="http://schemas.microsoft.com/office/drawing/2010/main" val="0"/>
                        </a:ext>
                      </a:extLst>
                    </a:blip>
                    <a:srcRect/>
                    <a:stretch>
                      <a:fillRect/>
                    </a:stretch>
                  </pic:blipFill>
                  <pic:spPr bwMode="auto">
                    <a:xfrm>
                      <a:off x="0" y="0"/>
                      <a:ext cx="209550" cy="191135"/>
                    </a:xfrm>
                    <a:prstGeom prst="rect">
                      <a:avLst/>
                    </a:prstGeom>
                    <a:noFill/>
                  </pic:spPr>
                </pic:pic>
              </a:graphicData>
            </a:graphic>
            <wp14:sizeRelH relativeFrom="page">
              <wp14:pctWidth>0</wp14:pctWidth>
            </wp14:sizeRelH>
            <wp14:sizeRelV relativeFrom="page">
              <wp14:pctHeight>0</wp14:pctHeight>
            </wp14:sizeRelV>
          </wp:anchor>
        </w:drawing>
      </w:r>
      <w:r w:rsidRPr="00AE1ECB" w:rsidR="008D4C81">
        <w:rPr>
          <w:rFonts w:ascii="Helvetica" w:hAnsi="Helvetica" w:cs="Helvetica-Bold"/>
          <w:b/>
          <w:bCs/>
          <w:sz w:val="18"/>
          <w:szCs w:val="18"/>
        </w:rPr>
        <w:t xml:space="preserve">G. </w:t>
      </w:r>
      <w:r w:rsidRPr="00AE1ECB" w:rsidR="008D4C81">
        <w:rPr>
          <w:rFonts w:ascii="Helvetica" w:hAnsi="Helvetica" w:cs="Helvetica"/>
          <w:sz w:val="18"/>
          <w:szCs w:val="18"/>
        </w:rPr>
        <w:t xml:space="preserve">A corporation, partnership, or trust or estate of which (or in which) 50% or more of: </w:t>
      </w:r>
      <w:r w:rsidRPr="00AE1ECB" w:rsidR="008D4C81">
        <w:rPr>
          <w:rFonts w:ascii="Helvetica" w:hAnsi="Helvetica" w:cs="Helvetica-Bold"/>
          <w:b/>
          <w:bCs/>
          <w:sz w:val="18"/>
          <w:szCs w:val="18"/>
        </w:rPr>
        <w:t xml:space="preserve">(1) </w:t>
      </w:r>
      <w:r w:rsidRPr="00AE1ECB" w:rsidR="008D4C81">
        <w:rPr>
          <w:rFonts w:ascii="Helvetica" w:hAnsi="Helvetica" w:cs="Helvetica"/>
          <w:sz w:val="18"/>
          <w:szCs w:val="18"/>
        </w:rPr>
        <w:t xml:space="preserve">the combined voting power of all classes of stock entitled to vote or the total value of shares of all classes of stock of such corporation, </w:t>
      </w:r>
      <w:r w:rsidRPr="00AE1ECB" w:rsidR="008D4C81">
        <w:rPr>
          <w:rFonts w:ascii="Helvetica" w:hAnsi="Helvetica" w:cs="Helvetica-Bold"/>
          <w:b/>
          <w:bCs/>
          <w:sz w:val="18"/>
          <w:szCs w:val="18"/>
        </w:rPr>
        <w:t xml:space="preserve">(2) </w:t>
      </w:r>
      <w:r w:rsidRPr="00AE1ECB" w:rsidR="008D4C81">
        <w:rPr>
          <w:rFonts w:ascii="Helvetica" w:hAnsi="Helvetica" w:cs="Helvetica"/>
          <w:sz w:val="18"/>
          <w:szCs w:val="18"/>
        </w:rPr>
        <w:t xml:space="preserve">the capital interest or profits interest of such partnership, or </w:t>
      </w:r>
      <w:r w:rsidRPr="00AE1ECB" w:rsidR="008D4C81">
        <w:rPr>
          <w:rFonts w:ascii="Helvetica" w:hAnsi="Helvetica" w:cs="Helvetica-Bold"/>
          <w:b/>
          <w:bCs/>
          <w:sz w:val="18"/>
          <w:szCs w:val="18"/>
        </w:rPr>
        <w:t xml:space="preserve">(3) </w:t>
      </w:r>
      <w:r w:rsidRPr="00AE1ECB" w:rsidR="008D4C81">
        <w:rPr>
          <w:rFonts w:ascii="Helvetica" w:hAnsi="Helvetica" w:cs="Helvetica-Bold"/>
          <w:bCs/>
          <w:sz w:val="18"/>
          <w:szCs w:val="18"/>
        </w:rPr>
        <w:t>the beneficial interest of such trust or estate is owned directly or indirectly, or held by, persons described in A, B, C, D, or E;</w:t>
      </w:r>
    </w:p>
    <w:p w:rsidRPr="00AE1ECB" w:rsidR="008D4C81" w:rsidP="009077C3" w:rsidRDefault="008D4C81" w14:paraId="244C8104" w14:textId="77777777">
      <w:pPr>
        <w:tabs>
          <w:tab w:val="clear" w:pos="432"/>
          <w:tab w:val="left" w:pos="90"/>
          <w:tab w:val="left" w:pos="270"/>
        </w:tabs>
        <w:spacing w:line="240" w:lineRule="auto"/>
        <w:ind w:left="180" w:firstLine="0"/>
        <w:rPr>
          <w:rFonts w:ascii="Helvetica" w:hAnsi="Helvetica" w:cs="Helvetica-Bold"/>
          <w:bCs/>
          <w:sz w:val="18"/>
          <w:szCs w:val="18"/>
        </w:rPr>
      </w:pPr>
      <w:r w:rsidRPr="00AE1ECB">
        <w:rPr>
          <w:rFonts w:ascii="Helvetica" w:hAnsi="Helvetica" w:cs="Helvetica-Bold"/>
          <w:b/>
          <w:bCs/>
          <w:sz w:val="18"/>
          <w:szCs w:val="18"/>
        </w:rPr>
        <w:t>H.</w:t>
      </w:r>
      <w:r w:rsidRPr="00AE1ECB" w:rsidR="001D6350">
        <w:rPr>
          <w:rFonts w:ascii="Helvetica" w:hAnsi="Helvetica" w:cs="Helvetica-Bold"/>
          <w:b/>
          <w:bCs/>
          <w:sz w:val="18"/>
          <w:szCs w:val="18"/>
        </w:rPr>
        <w:t xml:space="preserve"> </w:t>
      </w:r>
      <w:r w:rsidRPr="00AE1ECB" w:rsidR="001D6350">
        <w:rPr>
          <w:rFonts w:ascii="Helvetica" w:hAnsi="Helvetica" w:cs="Helvetica-Bold"/>
          <w:bCs/>
          <w:sz w:val="18"/>
          <w:szCs w:val="18"/>
        </w:rPr>
        <w:t>A</w:t>
      </w:r>
      <w:r w:rsidRPr="00AE1ECB">
        <w:rPr>
          <w:rFonts w:ascii="Helvetica" w:hAnsi="Helvetica" w:cs="Helvetica-Bold"/>
          <w:bCs/>
          <w:sz w:val="18"/>
          <w:szCs w:val="18"/>
        </w:rPr>
        <w:t xml:space="preserve">n employee, officer, director (or individual having powers or responsibilities </w:t>
      </w:r>
      <w:proofErr w:type="gramStart"/>
      <w:r w:rsidRPr="00AE1ECB">
        <w:rPr>
          <w:rFonts w:ascii="Helvetica" w:hAnsi="Helvetica" w:cs="Helvetica-Bold"/>
          <w:bCs/>
          <w:sz w:val="18"/>
          <w:szCs w:val="18"/>
        </w:rPr>
        <w:t>similar to</w:t>
      </w:r>
      <w:proofErr w:type="gramEnd"/>
      <w:r w:rsidRPr="00AE1ECB">
        <w:rPr>
          <w:rFonts w:ascii="Helvetica" w:hAnsi="Helvetica" w:cs="Helvetica-Bold"/>
          <w:bCs/>
          <w:sz w:val="18"/>
          <w:szCs w:val="18"/>
        </w:rPr>
        <w:t xml:space="preserve"> those of </w:t>
      </w:r>
      <w:r w:rsidRPr="00AE1ECB" w:rsidR="00CF2D4A">
        <w:rPr>
          <w:rFonts w:ascii="Helvetica" w:hAnsi="Helvetica" w:cs="Helvetica-Bold"/>
          <w:bCs/>
          <w:sz w:val="18"/>
          <w:szCs w:val="18"/>
        </w:rPr>
        <w:t>officer</w:t>
      </w:r>
      <w:r w:rsidRPr="00AE1ECB" w:rsidR="00C40526">
        <w:rPr>
          <w:rFonts w:ascii="Helvetica" w:hAnsi="Helvetica" w:cs="Helvetica-Bold"/>
          <w:bCs/>
          <w:sz w:val="18"/>
          <w:szCs w:val="18"/>
        </w:rPr>
        <w:t>s or directors), or a 10%</w:t>
      </w:r>
      <w:r w:rsidRPr="00AE1ECB">
        <w:rPr>
          <w:rFonts w:ascii="Helvetica" w:hAnsi="Helvetica" w:cs="Helvetica-Bold"/>
          <w:bCs/>
          <w:sz w:val="18"/>
          <w:szCs w:val="18"/>
        </w:rPr>
        <w:t xml:space="preserve"> or more shareholder, directly or indirectly, of a person described in B, C, D, E, or G, or</w:t>
      </w:r>
      <w:r w:rsidRPr="00AE1ECB" w:rsidR="00E22C80">
        <w:rPr>
          <w:rFonts w:ascii="Helvetica" w:hAnsi="Helvetica" w:cs="Helvetica-Bold"/>
          <w:bCs/>
          <w:sz w:val="18"/>
          <w:szCs w:val="18"/>
        </w:rPr>
        <w:t xml:space="preserve"> of</w:t>
      </w:r>
      <w:r w:rsidRPr="00AE1ECB">
        <w:rPr>
          <w:rFonts w:ascii="Helvetica" w:hAnsi="Helvetica" w:cs="Helvetica-Bold"/>
          <w:bCs/>
          <w:sz w:val="18"/>
          <w:szCs w:val="18"/>
        </w:rPr>
        <w:t xml:space="preserve"> the employee benefit plan; or</w:t>
      </w:r>
    </w:p>
    <w:p w:rsidRPr="00AE1ECB" w:rsidR="008D4C81" w:rsidP="009077C3" w:rsidRDefault="008D4C81" w14:paraId="244C8105" w14:textId="77777777">
      <w:pPr>
        <w:tabs>
          <w:tab w:val="clear" w:pos="432"/>
          <w:tab w:val="left" w:pos="90"/>
          <w:tab w:val="left" w:pos="270"/>
        </w:tabs>
        <w:spacing w:line="240" w:lineRule="auto"/>
        <w:ind w:left="180" w:firstLine="0"/>
        <w:rPr>
          <w:rFonts w:ascii="Helvetica" w:hAnsi="Helvetica" w:cs="Helvetica-Bold"/>
          <w:bCs/>
          <w:sz w:val="18"/>
          <w:szCs w:val="18"/>
        </w:rPr>
      </w:pPr>
      <w:r w:rsidRPr="00AE1ECB">
        <w:rPr>
          <w:rFonts w:ascii="Helvetica" w:hAnsi="Helvetica" w:cs="Helvetica-Bold"/>
          <w:b/>
          <w:bCs/>
          <w:sz w:val="18"/>
          <w:szCs w:val="18"/>
        </w:rPr>
        <w:t xml:space="preserve">I. </w:t>
      </w:r>
      <w:r w:rsidRPr="00AE1ECB">
        <w:rPr>
          <w:rFonts w:ascii="Helvetica" w:hAnsi="Helvetica" w:cs="Helvetica-Bold"/>
          <w:bCs/>
          <w:sz w:val="18"/>
          <w:szCs w:val="18"/>
        </w:rPr>
        <w:t>A 10% or more (directly or indirectly in capital or profits) partner or joint venture of a person described in B, C, D, E, or G.</w:t>
      </w:r>
    </w:p>
    <w:p w:rsidRPr="00AE1ECB" w:rsidR="008D4C81" w:rsidP="0063377C" w:rsidRDefault="001320E7" w14:paraId="244C8106" w14:textId="77777777">
      <w:pPr>
        <w:tabs>
          <w:tab w:val="clear" w:pos="432"/>
          <w:tab w:val="left" w:pos="90"/>
        </w:tabs>
        <w:spacing w:before="60" w:line="240" w:lineRule="auto"/>
        <w:ind w:firstLine="0"/>
        <w:rPr>
          <w:rFonts w:ascii="Helvetica" w:hAnsi="Helvetica" w:cs="Helvetica"/>
          <w:i/>
          <w:sz w:val="18"/>
          <w:szCs w:val="18"/>
        </w:rPr>
      </w:pPr>
      <w:r w:rsidRPr="00AE1ECB">
        <w:rPr>
          <w:noProof/>
        </w:rPr>
        <w:drawing>
          <wp:anchor distT="0" distB="0" distL="114300" distR="114300" simplePos="0" relativeHeight="251649536" behindDoc="0" locked="0" layoutInCell="1" allowOverlap="1" wp14:editId="244C8C54" wp14:anchorId="244C8C53">
            <wp:simplePos x="0" y="0"/>
            <wp:positionH relativeFrom="page">
              <wp:posOffset>805180</wp:posOffset>
            </wp:positionH>
            <wp:positionV relativeFrom="paragraph">
              <wp:posOffset>52705</wp:posOffset>
            </wp:positionV>
            <wp:extent cx="178435" cy="184785"/>
            <wp:effectExtent l="0" t="0" r="0" b="0"/>
            <wp:wrapSquare wrapText="bothSides"/>
            <wp:docPr id="56" name="Picture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3"/>
                    <pic:cNvPicPr>
                      <a:picLocks noChangeAspect="1" noChangeArrowheads="1"/>
                    </pic:cNvPicPr>
                  </pic:nvPicPr>
                  <pic:blipFill>
                    <a:blip r:embed="rId73" cstate="print">
                      <a:extLst>
                        <a:ext uri="{28A0092B-C50C-407E-A947-70E740481C1C}">
                          <a14:useLocalDpi xmlns:a14="http://schemas.microsoft.com/office/drawing/2010/main" val="0"/>
                        </a:ext>
                      </a:extLst>
                    </a:blip>
                    <a:srcRect/>
                    <a:stretch>
                      <a:fillRect/>
                    </a:stretch>
                  </pic:blipFill>
                  <pic:spPr bwMode="auto">
                    <a:xfrm>
                      <a:off x="0" y="0"/>
                      <a:ext cx="178435" cy="184785"/>
                    </a:xfrm>
                    <a:prstGeom prst="rect">
                      <a:avLst/>
                    </a:prstGeom>
                    <a:noFill/>
                  </pic:spPr>
                </pic:pic>
              </a:graphicData>
            </a:graphic>
            <wp14:sizeRelH relativeFrom="page">
              <wp14:pctWidth>0</wp14:pctWidth>
            </wp14:sizeRelH>
            <wp14:sizeRelV relativeFrom="page">
              <wp14:pctHeight>0</wp14:pctHeight>
            </wp14:sizeRelV>
          </wp:anchor>
        </w:drawing>
      </w:r>
      <w:r w:rsidRPr="00AE1ECB" w:rsidR="008D4C81">
        <w:rPr>
          <w:rFonts w:ascii="Helvetica" w:hAnsi="Helvetica" w:cs="Helvetica"/>
          <w:i/>
          <w:sz w:val="18"/>
          <w:szCs w:val="18"/>
        </w:rPr>
        <w:t xml:space="preserve">An unfunded, fully insured, or combination unfunded/insured welfare plan with 100 or more </w:t>
      </w:r>
      <w:r w:rsidRPr="00AE1ECB" w:rsidR="008D4C81">
        <w:rPr>
          <w:rFonts w:ascii="Helvetica" w:hAnsi="Helvetica" w:cs="Helvetica"/>
          <w:i/>
          <w:sz w:val="18"/>
          <w:szCs w:val="18"/>
        </w:rPr>
        <w:t>participants exempt under 29 CFR 2520.104-44 from completing Schedule H must still complete Schedule G, Part III, to report nonexempt transactions.</w:t>
      </w:r>
    </w:p>
    <w:p w:rsidRPr="00AE1ECB" w:rsidR="002728B8" w:rsidP="0063377C" w:rsidRDefault="00C73CD2" w14:paraId="244C8107" w14:textId="77777777">
      <w:pPr>
        <w:tabs>
          <w:tab w:val="clear" w:pos="432"/>
          <w:tab w:val="left" w:pos="90"/>
        </w:tabs>
        <w:spacing w:before="60" w:line="240" w:lineRule="auto"/>
        <w:ind w:firstLine="0"/>
        <w:rPr>
          <w:rFonts w:ascii="Helvetica" w:hAnsi="Helvetica" w:cs="Helvetica"/>
          <w:i/>
          <w:sz w:val="18"/>
          <w:szCs w:val="18"/>
        </w:rPr>
      </w:pPr>
      <w:r w:rsidRPr="00AE1ECB">
        <w:rPr>
          <w:rFonts w:ascii="Helvetica" w:hAnsi="Helvetica" w:cs="Helvetica"/>
          <w:i/>
          <w:sz w:val="18"/>
          <w:szCs w:val="18"/>
        </w:rPr>
        <w:t xml:space="preserve">A </w:t>
      </w:r>
      <w:r w:rsidRPr="00AE1ECB" w:rsidR="001D35C9">
        <w:rPr>
          <w:rFonts w:ascii="Helvetica" w:hAnsi="Helvetica" w:cs="Helvetica"/>
          <w:i/>
          <w:sz w:val="18"/>
          <w:szCs w:val="18"/>
        </w:rPr>
        <w:t>p</w:t>
      </w:r>
      <w:r w:rsidRPr="00AE1ECB" w:rsidR="002728B8">
        <w:rPr>
          <w:rFonts w:ascii="Helvetica" w:hAnsi="Helvetica" w:cs="Helvetica"/>
          <w:i/>
          <w:sz w:val="18"/>
          <w:szCs w:val="18"/>
        </w:rPr>
        <w:t>lan that is required to file a Form M-1, Report for Multiple</w:t>
      </w:r>
      <w:r w:rsidR="006160FC">
        <w:rPr>
          <w:rFonts w:ascii="Helvetica" w:hAnsi="Helvetica" w:cs="Helvetica"/>
          <w:i/>
          <w:sz w:val="18"/>
          <w:szCs w:val="18"/>
        </w:rPr>
        <w:t>-</w:t>
      </w:r>
      <w:r w:rsidRPr="00AE1ECB" w:rsidR="002728B8">
        <w:rPr>
          <w:rFonts w:ascii="Helvetica" w:hAnsi="Helvetica" w:cs="Helvetica"/>
          <w:i/>
          <w:sz w:val="18"/>
          <w:szCs w:val="18"/>
        </w:rPr>
        <w:t>Employer Welfare Arrangements (MEWAs) and Certain Entities Claiming Exception (ECEs), but that is not required to file the Schedule I because it has fewer than 100 participants and meets the requirements of 29 CFR 2520.104-44, also must complete Schedule G, Part III, to report nonexempt transactions.</w:t>
      </w:r>
    </w:p>
    <w:p w:rsidRPr="00AE1ECB" w:rsidR="008D4C81" w:rsidP="0063377C" w:rsidRDefault="008D4C81" w14:paraId="244C8108" w14:textId="77777777">
      <w:pPr>
        <w:tabs>
          <w:tab w:val="clear" w:pos="432"/>
          <w:tab w:val="left" w:pos="180"/>
          <w:tab w:val="right" w:leader="dot" w:pos="4680"/>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
          <w:sz w:val="18"/>
          <w:szCs w:val="18"/>
        </w:rPr>
        <w:tab/>
        <w:t>If you are unsure whether a transaction is exempt or not, you should consult with either the plan’s independent qualified public accountant or legal counsel or both.</w:t>
      </w:r>
    </w:p>
    <w:p w:rsidRPr="00AE1ECB" w:rsidR="008D4C81" w:rsidP="0063377C" w:rsidRDefault="008D4C81" w14:paraId="244C8109" w14:textId="77777777">
      <w:pPr>
        <w:tabs>
          <w:tab w:val="clear" w:pos="432"/>
          <w:tab w:val="left" w:pos="180"/>
          <w:tab w:val="right" w:leader="dot" w:pos="4680"/>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
          <w:sz w:val="18"/>
          <w:szCs w:val="18"/>
        </w:rPr>
        <w:tab/>
        <w:t>You may indicate that an application for an administrative exemption is pending.</w:t>
      </w:r>
    </w:p>
    <w:p w:rsidRPr="00AE1ECB" w:rsidR="008D4C81" w:rsidP="0063377C" w:rsidRDefault="008D4C81" w14:paraId="244C810A" w14:textId="77777777">
      <w:pPr>
        <w:tabs>
          <w:tab w:val="clear" w:pos="432"/>
          <w:tab w:val="left" w:pos="180"/>
          <w:tab w:val="right" w:leader="dot" w:pos="4680"/>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
          <w:sz w:val="18"/>
          <w:szCs w:val="18"/>
        </w:rPr>
        <w:tab/>
        <w:t xml:space="preserve">If the plan is a qualified pension plan and a nonexempt prohibited transaction occurred with respect to a disqualified person, an IRS </w:t>
      </w:r>
      <w:r w:rsidRPr="00AE1ECB">
        <w:rPr>
          <w:rFonts w:ascii="Helvetica" w:hAnsi="Helvetica" w:cs="Helvetica-Bold"/>
          <w:b/>
          <w:bCs/>
          <w:sz w:val="18"/>
          <w:szCs w:val="18"/>
        </w:rPr>
        <w:t xml:space="preserve">Form 5330, </w:t>
      </w:r>
      <w:r w:rsidRPr="00AE1ECB">
        <w:rPr>
          <w:rFonts w:ascii="Helvetica" w:hAnsi="Helvetica" w:cs="Helvetica"/>
          <w:sz w:val="18"/>
          <w:szCs w:val="18"/>
        </w:rPr>
        <w:t>Return of Excise Taxes Related to Employee Benefit Plans, is required to be filed with the IRS to pay the excise tax on the transaction.</w:t>
      </w:r>
    </w:p>
    <w:p w:rsidRPr="00AE1ECB" w:rsidR="008D4C81" w:rsidP="0063377C" w:rsidRDefault="008D4C81" w14:paraId="244C810B" w14:textId="77777777">
      <w:pPr>
        <w:tabs>
          <w:tab w:val="clear" w:pos="432"/>
          <w:tab w:val="left" w:pos="90"/>
        </w:tabs>
        <w:spacing w:before="60" w:line="240" w:lineRule="auto"/>
        <w:ind w:firstLine="0"/>
        <w:rPr>
          <w:rFonts w:ascii="Helvetica" w:hAnsi="Helvetica" w:cs="Helvetica"/>
          <w:i/>
          <w:sz w:val="18"/>
          <w:szCs w:val="18"/>
        </w:rPr>
      </w:pPr>
      <w:r w:rsidRPr="00AE1ECB">
        <w:rPr>
          <w:rFonts w:ascii="Helvetica" w:hAnsi="Helvetica" w:cs="Helvetica"/>
          <w:i/>
          <w:sz w:val="18"/>
          <w:szCs w:val="18"/>
        </w:rPr>
        <w:t>The DOL Voluntary Fiduciary Correction Program (VFCP) describes how to apply, the specific transactions covered (which transactions include delinquent participation contributions to pension and welfare plans), and acceptable methods for correcting violations. In addition, applicants that satisfy both the VFCP requirements and the conditions of Prohibited Transaction Exemption (PTE) 2002-51 are eligible</w:t>
      </w:r>
      <w:r w:rsidRPr="00AE1ECB" w:rsidR="00E13F37">
        <w:rPr>
          <w:rFonts w:ascii="Helvetica" w:hAnsi="Helvetica" w:cs="Helvetica"/>
          <w:i/>
          <w:sz w:val="18"/>
          <w:szCs w:val="18"/>
        </w:rPr>
        <w:t xml:space="preserve"> </w:t>
      </w:r>
      <w:r w:rsidRPr="00AE1ECB">
        <w:rPr>
          <w:rFonts w:ascii="Helvetica" w:hAnsi="Helvetica" w:cs="Helvetica"/>
          <w:i/>
          <w:sz w:val="18"/>
          <w:szCs w:val="18"/>
        </w:rPr>
        <w:t xml:space="preserve">for immediate relief from payment of certain prohibited excise taxes for certain corrected </w:t>
      </w:r>
      <w:proofErr w:type="gramStart"/>
      <w:r w:rsidRPr="00AE1ECB">
        <w:rPr>
          <w:rFonts w:ascii="Helvetica" w:hAnsi="Helvetica" w:cs="Helvetica"/>
          <w:i/>
          <w:sz w:val="18"/>
          <w:szCs w:val="18"/>
        </w:rPr>
        <w:t>transactions, and</w:t>
      </w:r>
      <w:proofErr w:type="gramEnd"/>
      <w:r w:rsidRPr="00AE1ECB">
        <w:rPr>
          <w:rFonts w:ascii="Helvetica" w:hAnsi="Helvetica" w:cs="Helvetica"/>
          <w:i/>
          <w:sz w:val="18"/>
          <w:szCs w:val="18"/>
        </w:rPr>
        <w:t xml:space="preserve"> are also relieved from the obligation to file the Form 5330 with the IRS. For more information, see 71 Fed. Reg. 20261 (Apr. 19, 2006) </w:t>
      </w:r>
      <w:r w:rsidRPr="00386283">
        <w:rPr>
          <w:rFonts w:ascii="Helvetica" w:hAnsi="Helvetica" w:cs="Helvetica"/>
          <w:i/>
          <w:sz w:val="18"/>
          <w:szCs w:val="18"/>
        </w:rPr>
        <w:t xml:space="preserve">and 71 Fed. Reg. </w:t>
      </w:r>
      <w:r w:rsidRPr="00386283" w:rsidR="00386283">
        <w:rPr>
          <w:rFonts w:ascii="Helvetica" w:hAnsi="Helvetica" w:cs="Helvetica"/>
          <w:i/>
          <w:sz w:val="18"/>
          <w:szCs w:val="18"/>
        </w:rPr>
        <w:t>2013</w:t>
      </w:r>
      <w:r w:rsidRPr="00386283">
        <w:rPr>
          <w:rFonts w:ascii="Helvetica" w:hAnsi="Helvetica" w:cs="Helvetica"/>
          <w:i/>
          <w:sz w:val="18"/>
          <w:szCs w:val="18"/>
        </w:rPr>
        <w:t>5 (Apr. 19, 2006).</w:t>
      </w:r>
      <w:r w:rsidRPr="00AE1ECB">
        <w:rPr>
          <w:rFonts w:ascii="Helvetica" w:hAnsi="Helvetica" w:cs="Helvetica"/>
          <w:i/>
          <w:sz w:val="18"/>
          <w:szCs w:val="18"/>
        </w:rPr>
        <w:t xml:space="preserve"> If conditions of PTE 2002-51 are satisfied, corrected transactions should be treated as exempt under Code section 4975(c) for the purposes of answering Schedule G, Part III. Information about the VFCP is also available on the internet at </w:t>
      </w:r>
      <w:r w:rsidRPr="00AE1ECB">
        <w:rPr>
          <w:rFonts w:ascii="Helvetica" w:hAnsi="Helvetica" w:cs="Helvetica"/>
          <w:sz w:val="18"/>
          <w:szCs w:val="18"/>
        </w:rPr>
        <w:t>www.dol.gov/ebsa.</w:t>
      </w:r>
    </w:p>
    <w:p w:rsidRPr="00AE1ECB" w:rsidR="008D4C81" w:rsidP="00E1783B" w:rsidRDefault="008D4C81" w14:paraId="244C810C" w14:textId="77777777">
      <w:pPr>
        <w:tabs>
          <w:tab w:val="clear" w:pos="432"/>
          <w:tab w:val="left" w:pos="90"/>
        </w:tabs>
        <w:spacing w:before="60" w:line="240" w:lineRule="auto"/>
        <w:ind w:firstLine="0"/>
        <w:rPr>
          <w:rFonts w:ascii="Helvetica" w:hAnsi="Helvetica" w:cs="Helvetica"/>
          <w:i/>
          <w:sz w:val="18"/>
          <w:szCs w:val="18"/>
        </w:rPr>
      </w:pPr>
    </w:p>
    <w:p w:rsidRPr="00AE1ECB" w:rsidR="008D4C81" w:rsidP="00E1783B" w:rsidRDefault="008D4C81" w14:paraId="244C810D" w14:textId="77777777">
      <w:pPr>
        <w:tabs>
          <w:tab w:val="clear" w:pos="432"/>
          <w:tab w:val="left" w:pos="90"/>
        </w:tabs>
        <w:spacing w:before="60" w:line="240" w:lineRule="auto"/>
        <w:ind w:firstLine="0"/>
        <w:rPr>
          <w:rFonts w:ascii="Helvetica" w:hAnsi="Helvetica" w:cs="Helvetica"/>
          <w:i/>
          <w:sz w:val="18"/>
          <w:szCs w:val="18"/>
        </w:rPr>
        <w:sectPr w:rsidRPr="00AE1ECB" w:rsidR="008D4C81" w:rsidSect="00CE2C03">
          <w:headerReference w:type="even" r:id="rId74"/>
          <w:footerReference w:type="even" r:id="rId75"/>
          <w:footerReference w:type="default" r:id="rId76"/>
          <w:headerReference w:type="first" r:id="rId77"/>
          <w:footerReference w:type="first" r:id="rId78"/>
          <w:endnotePr>
            <w:numFmt w:val="decimal"/>
          </w:endnotePr>
          <w:pgSz w:w="12240" w:h="15840" w:code="1"/>
          <w:pgMar w:top="1008" w:right="634" w:bottom="245" w:left="994" w:header="576" w:footer="432" w:gutter="0"/>
          <w:cols w:space="547" w:num="2"/>
          <w:titlePg/>
          <w:rtlGutter/>
          <w:docGrid w:linePitch="326"/>
        </w:sectPr>
      </w:pPr>
    </w:p>
    <w:p w:rsidRPr="00AE1ECB" w:rsidR="008D4C81" w:rsidP="0063377C" w:rsidRDefault="008D4C81" w14:paraId="244C810E" w14:textId="77777777">
      <w:pPr>
        <w:tabs>
          <w:tab w:val="clear" w:pos="432"/>
          <w:tab w:val="left" w:pos="90"/>
        </w:tabs>
        <w:spacing w:before="60" w:line="240" w:lineRule="auto"/>
        <w:ind w:firstLine="0"/>
        <w:rPr>
          <w:rFonts w:ascii="Helvetica" w:hAnsi="Helvetica" w:cs="Helvetica"/>
          <w:i/>
          <w:sz w:val="18"/>
          <w:szCs w:val="18"/>
        </w:rPr>
      </w:pPr>
    </w:p>
    <w:p w:rsidRPr="00AE1ECB" w:rsidR="008D4C81" w:rsidP="0063377C" w:rsidRDefault="008D4C81" w14:paraId="244C810F" w14:textId="77777777">
      <w:pPr>
        <w:tabs>
          <w:tab w:val="clear" w:pos="432"/>
          <w:tab w:val="left" w:pos="90"/>
        </w:tabs>
        <w:spacing w:before="60" w:line="240" w:lineRule="auto"/>
        <w:ind w:firstLine="0"/>
        <w:rPr>
          <w:rFonts w:ascii="Helvetica" w:hAnsi="Helvetica" w:cs="Helvetica"/>
          <w:i/>
          <w:sz w:val="18"/>
          <w:szCs w:val="18"/>
        </w:rPr>
      </w:pPr>
    </w:p>
    <w:p w:rsidRPr="00AE1ECB" w:rsidR="008D4C81" w:rsidP="0063377C" w:rsidRDefault="008D4C81" w14:paraId="244C8110" w14:textId="77777777">
      <w:pPr>
        <w:tabs>
          <w:tab w:val="clear" w:pos="432"/>
          <w:tab w:val="left" w:pos="90"/>
        </w:tabs>
        <w:spacing w:before="60" w:line="240" w:lineRule="auto"/>
        <w:ind w:firstLine="0"/>
        <w:rPr>
          <w:rFonts w:ascii="Helvetica" w:hAnsi="Helvetica" w:cs="Helvetica"/>
          <w:i/>
          <w:sz w:val="18"/>
          <w:szCs w:val="18"/>
        </w:rPr>
      </w:pPr>
    </w:p>
    <w:p w:rsidRPr="00AE1ECB" w:rsidR="008D4C81" w:rsidP="0063377C" w:rsidRDefault="008D4C81" w14:paraId="244C8111" w14:textId="77777777">
      <w:pPr>
        <w:tabs>
          <w:tab w:val="clear" w:pos="432"/>
          <w:tab w:val="left" w:pos="90"/>
        </w:tabs>
        <w:spacing w:before="60" w:line="240" w:lineRule="auto"/>
        <w:ind w:firstLine="0"/>
        <w:rPr>
          <w:rFonts w:ascii="Helvetica" w:hAnsi="Helvetica" w:cs="Helvetica"/>
          <w:i/>
          <w:sz w:val="18"/>
          <w:szCs w:val="18"/>
        </w:rPr>
      </w:pPr>
    </w:p>
    <w:p w:rsidRPr="00AE1ECB" w:rsidR="008D4C81" w:rsidP="0063377C" w:rsidRDefault="008D4C81" w14:paraId="244C8112" w14:textId="77777777">
      <w:pPr>
        <w:tabs>
          <w:tab w:val="clear" w:pos="432"/>
          <w:tab w:val="left" w:pos="90"/>
        </w:tabs>
        <w:spacing w:before="60" w:line="240" w:lineRule="auto"/>
        <w:ind w:firstLine="0"/>
        <w:rPr>
          <w:rFonts w:ascii="Helvetica" w:hAnsi="Helvetica" w:cs="Helvetica"/>
          <w:i/>
          <w:sz w:val="18"/>
          <w:szCs w:val="18"/>
        </w:rPr>
      </w:pPr>
    </w:p>
    <w:p w:rsidRPr="00AE1ECB" w:rsidR="008D4C81" w:rsidP="0076545E" w:rsidRDefault="008D4C81" w14:paraId="244C8113" w14:textId="77777777">
      <w:pPr>
        <w:widowControl w:val="0"/>
        <w:autoSpaceDE w:val="0"/>
        <w:autoSpaceDN w:val="0"/>
        <w:adjustRightInd w:val="0"/>
        <w:spacing w:before="60" w:line="240" w:lineRule="auto"/>
        <w:ind w:firstLine="0"/>
        <w:rPr>
          <w:rFonts w:ascii="Helvetica" w:hAnsi="Helvetica" w:cs="Helvetica"/>
          <w:color w:val="000000"/>
          <w:sz w:val="18"/>
          <w:szCs w:val="18"/>
        </w:rPr>
        <w:sectPr w:rsidRPr="00AE1ECB" w:rsidR="008D4C81" w:rsidSect="00CE2C03">
          <w:endnotePr>
            <w:numFmt w:val="decimal"/>
          </w:endnotePr>
          <w:type w:val="continuous"/>
          <w:pgSz w:w="12240" w:h="15840" w:code="1"/>
          <w:pgMar w:top="1008" w:right="634" w:bottom="245" w:left="994" w:header="576" w:footer="288" w:gutter="0"/>
          <w:cols w:space="547" w:num="2"/>
          <w:titlePg/>
          <w:docGrid w:linePitch="326"/>
        </w:sectPr>
      </w:pPr>
    </w:p>
    <w:p w:rsidRPr="00AE1ECB" w:rsidR="008D4C81" w:rsidP="0076545E" w:rsidRDefault="00BC6F5A" w14:paraId="244C8114" w14:textId="743C1C89">
      <w:pPr>
        <w:pBdr>
          <w:top w:val="single" w:color="auto" w:sz="18" w:space="1"/>
        </w:pBdr>
        <w:tabs>
          <w:tab w:val="clear" w:pos="432"/>
        </w:tabs>
        <w:autoSpaceDE w:val="0"/>
        <w:autoSpaceDN w:val="0"/>
        <w:adjustRightInd w:val="0"/>
        <w:spacing w:before="60" w:line="240" w:lineRule="auto"/>
        <w:ind w:firstLine="0"/>
        <w:rPr>
          <w:rFonts w:ascii="Helvetica" w:hAnsi="Helvetica" w:cs="Helvetica-Bold"/>
          <w:b/>
          <w:bCs/>
          <w:sz w:val="26"/>
          <w:szCs w:val="26"/>
        </w:rPr>
      </w:pPr>
      <w:r>
        <w:rPr>
          <w:rFonts w:ascii="Helvetica" w:hAnsi="Helvetica" w:cs="Helvetica-Bold"/>
          <w:b/>
          <w:bCs/>
          <w:sz w:val="26"/>
          <w:szCs w:val="26"/>
        </w:rPr>
        <w:lastRenderedPageBreak/>
        <w:t>202</w:t>
      </w:r>
      <w:r w:rsidR="00562E96">
        <w:rPr>
          <w:rFonts w:ascii="Helvetica" w:hAnsi="Helvetica" w:cs="Helvetica-Bold"/>
          <w:b/>
          <w:bCs/>
          <w:sz w:val="26"/>
          <w:szCs w:val="26"/>
        </w:rPr>
        <w:t>1</w:t>
      </w:r>
      <w:r w:rsidRPr="00AE1ECB" w:rsidR="0051238D">
        <w:rPr>
          <w:rFonts w:ascii="Helvetica" w:hAnsi="Helvetica" w:cs="Helvetica-Bold"/>
          <w:b/>
          <w:bCs/>
          <w:sz w:val="26"/>
          <w:szCs w:val="26"/>
        </w:rPr>
        <w:t xml:space="preserve"> </w:t>
      </w:r>
      <w:r w:rsidRPr="00AE1ECB" w:rsidR="008D4C81">
        <w:rPr>
          <w:rFonts w:ascii="Helvetica" w:hAnsi="Helvetica" w:cs="Helvetica-Bold"/>
          <w:b/>
          <w:bCs/>
          <w:sz w:val="26"/>
          <w:szCs w:val="26"/>
        </w:rPr>
        <w:t xml:space="preserve">Instructions for Schedule H </w:t>
      </w:r>
    </w:p>
    <w:p w:rsidRPr="00AE1ECB" w:rsidR="008D4C81" w:rsidP="0076545E" w:rsidRDefault="008D4C81" w14:paraId="244C8115" w14:textId="77777777">
      <w:pPr>
        <w:tabs>
          <w:tab w:val="clear" w:pos="432"/>
        </w:tabs>
        <w:autoSpaceDE w:val="0"/>
        <w:autoSpaceDN w:val="0"/>
        <w:adjustRightInd w:val="0"/>
        <w:spacing w:before="60" w:line="240" w:lineRule="auto"/>
        <w:ind w:firstLine="0"/>
        <w:rPr>
          <w:rFonts w:ascii="Helvetica" w:hAnsi="Helvetica" w:cs="Helvetica-Bold"/>
          <w:b/>
          <w:bCs/>
          <w:sz w:val="26"/>
          <w:szCs w:val="26"/>
        </w:rPr>
      </w:pPr>
      <w:r w:rsidRPr="00AE1ECB">
        <w:rPr>
          <w:rFonts w:ascii="Helvetica" w:hAnsi="Helvetica" w:cs="Helvetica-Bold"/>
          <w:b/>
          <w:bCs/>
          <w:sz w:val="26"/>
          <w:szCs w:val="26"/>
        </w:rPr>
        <w:t xml:space="preserve">(Form 5500) </w:t>
      </w:r>
    </w:p>
    <w:p w:rsidRPr="00AE1ECB" w:rsidR="008D4C81" w:rsidP="0076545E" w:rsidRDefault="008D4C81" w14:paraId="244C8116" w14:textId="77777777">
      <w:pPr>
        <w:tabs>
          <w:tab w:val="clear" w:pos="432"/>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BoldOblique"/>
          <w:b/>
          <w:bCs/>
          <w:i/>
          <w:iCs/>
          <w:sz w:val="26"/>
          <w:szCs w:val="26"/>
        </w:rPr>
        <w:t>Financial Information</w:t>
      </w:r>
    </w:p>
    <w:p w:rsidRPr="00AE1ECB" w:rsidR="008D4C81" w:rsidP="0063377C" w:rsidRDefault="008D4C81" w14:paraId="244C8117" w14:textId="77777777">
      <w:pPr>
        <w:pBdr>
          <w:top w:val="single" w:color="auto" w:sz="8" w:space="1"/>
        </w:pBdr>
        <w:tabs>
          <w:tab w:val="clear" w:pos="432"/>
        </w:tabs>
        <w:autoSpaceDE w:val="0"/>
        <w:autoSpaceDN w:val="0"/>
        <w:adjustRightInd w:val="0"/>
        <w:spacing w:before="60" w:line="240" w:lineRule="auto"/>
        <w:ind w:firstLine="0"/>
        <w:rPr>
          <w:rFonts w:ascii="Helvetica" w:hAnsi="Helvetica" w:cs="Helvetica-Bold"/>
          <w:b/>
          <w:bCs/>
          <w:sz w:val="22"/>
          <w:szCs w:val="22"/>
        </w:rPr>
      </w:pPr>
      <w:r w:rsidRPr="00AE1ECB">
        <w:rPr>
          <w:rFonts w:ascii="Helvetica" w:hAnsi="Helvetica" w:cs="Helvetica-Bold"/>
          <w:b/>
          <w:bCs/>
          <w:sz w:val="22"/>
          <w:szCs w:val="22"/>
        </w:rPr>
        <w:t xml:space="preserve">General Instructions </w:t>
      </w:r>
    </w:p>
    <w:p w:rsidRPr="00AE1ECB" w:rsidR="008D4C81" w:rsidP="0063377C" w:rsidRDefault="008D4C81" w14:paraId="244C8118" w14:textId="77777777">
      <w:pPr>
        <w:tabs>
          <w:tab w:val="clear" w:pos="432"/>
        </w:tabs>
        <w:autoSpaceDE w:val="0"/>
        <w:autoSpaceDN w:val="0"/>
        <w:adjustRightInd w:val="0"/>
        <w:spacing w:before="60" w:line="240" w:lineRule="auto"/>
        <w:ind w:firstLine="0"/>
        <w:rPr>
          <w:rFonts w:ascii="Helvetica" w:hAnsi="Helvetica" w:cs="Helvetica-Oblique"/>
          <w:i/>
          <w:iCs/>
          <w:sz w:val="18"/>
          <w:szCs w:val="18"/>
        </w:rPr>
      </w:pPr>
      <w:r w:rsidRPr="00AE1ECB">
        <w:rPr>
          <w:rFonts w:ascii="Helvetica" w:hAnsi="Helvetica" w:cs="Helvetica-Bold"/>
          <w:b/>
          <w:bCs/>
          <w:sz w:val="20"/>
          <w:szCs w:val="20"/>
        </w:rPr>
        <w:t xml:space="preserve">Who Must </w:t>
      </w:r>
      <w:proofErr w:type="gramStart"/>
      <w:r w:rsidRPr="00AE1ECB">
        <w:rPr>
          <w:rFonts w:ascii="Helvetica" w:hAnsi="Helvetica" w:cs="Helvetica-Bold"/>
          <w:b/>
          <w:bCs/>
          <w:sz w:val="20"/>
          <w:szCs w:val="20"/>
        </w:rPr>
        <w:t>File</w:t>
      </w:r>
      <w:proofErr w:type="gramEnd"/>
      <w:r w:rsidRPr="00AE1ECB">
        <w:rPr>
          <w:rFonts w:ascii="Helvetica" w:hAnsi="Helvetica" w:cs="Helvetica-Bold"/>
          <w:b/>
          <w:bCs/>
          <w:sz w:val="20"/>
          <w:szCs w:val="20"/>
        </w:rPr>
        <w:t xml:space="preserve"> </w:t>
      </w:r>
    </w:p>
    <w:p w:rsidRPr="00AE1ECB" w:rsidR="008D4C81" w:rsidP="0063377C" w:rsidRDefault="008D4C81" w14:paraId="244C8119" w14:textId="77777777">
      <w:pPr>
        <w:tabs>
          <w:tab w:val="clear" w:pos="432"/>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
          <w:sz w:val="18"/>
          <w:szCs w:val="18"/>
        </w:rPr>
        <w:t xml:space="preserve">Schedule H (Form 5500) must be attached to a Form 5500 filed for a pension benefit plan or a welfare benefit plan that covered 100 or more participants as of the beginning of the plan year and a Form 5500 filed for an MTIA, CCT, PSA, 103-12 IE, or GIA. </w:t>
      </w:r>
      <w:r w:rsidRPr="00AE1ECB" w:rsidR="00CD1594">
        <w:rPr>
          <w:rFonts w:ascii="Helvetica" w:hAnsi="Helvetica" w:cs="Helvetica"/>
          <w:sz w:val="18"/>
          <w:szCs w:val="18"/>
        </w:rPr>
        <w:t xml:space="preserve">See the instructions to the Form 5500 in </w:t>
      </w:r>
      <w:r w:rsidRPr="00AE1ECB" w:rsidR="00CD1594">
        <w:rPr>
          <w:rFonts w:ascii="Helvetica" w:hAnsi="Helvetica" w:cs="Helvetica"/>
          <w:i/>
          <w:sz w:val="18"/>
          <w:szCs w:val="18"/>
        </w:rPr>
        <w:t>Section 4:  Direct Filing Entity (DFE) Filing Requirements</w:t>
      </w:r>
      <w:r w:rsidRPr="00AE1ECB" w:rsidR="00CD1594">
        <w:rPr>
          <w:rFonts w:ascii="Helvetica" w:hAnsi="Helvetica" w:cs="Helvetica"/>
          <w:sz w:val="18"/>
          <w:szCs w:val="18"/>
        </w:rPr>
        <w:t>.</w:t>
      </w:r>
    </w:p>
    <w:p w:rsidRPr="00AE1ECB" w:rsidR="008D4C81" w:rsidP="0063377C" w:rsidRDefault="008D4C81" w14:paraId="244C811A" w14:textId="77777777">
      <w:pPr>
        <w:tabs>
          <w:tab w:val="clear" w:pos="432"/>
        </w:tabs>
        <w:autoSpaceDE w:val="0"/>
        <w:autoSpaceDN w:val="0"/>
        <w:adjustRightInd w:val="0"/>
        <w:spacing w:before="60" w:line="240" w:lineRule="auto"/>
        <w:ind w:firstLine="0"/>
        <w:rPr>
          <w:rFonts w:ascii="Helvetica" w:hAnsi="Helvetica" w:cs="Helvetica-Oblique"/>
          <w:i/>
          <w:iCs/>
          <w:sz w:val="18"/>
          <w:szCs w:val="18"/>
        </w:rPr>
      </w:pPr>
      <w:r w:rsidRPr="00AE1ECB">
        <w:rPr>
          <w:rFonts w:ascii="Helvetica" w:hAnsi="Helvetica" w:cs="Helvetica-Bold"/>
          <w:b/>
          <w:bCs/>
          <w:sz w:val="18"/>
          <w:szCs w:val="18"/>
        </w:rPr>
        <w:t xml:space="preserve">Exceptions: (1) </w:t>
      </w:r>
      <w:r w:rsidRPr="00AE1ECB">
        <w:rPr>
          <w:rFonts w:ascii="Helvetica" w:hAnsi="Helvetica" w:cs="Helvetica-Bold"/>
          <w:bCs/>
          <w:sz w:val="18"/>
          <w:szCs w:val="18"/>
        </w:rPr>
        <w:t>Fully</w:t>
      </w:r>
      <w:r w:rsidRPr="00AE1ECB">
        <w:rPr>
          <w:rFonts w:ascii="Helvetica" w:hAnsi="Helvetica" w:cs="Helvetica-Bold"/>
          <w:b/>
          <w:bCs/>
          <w:sz w:val="18"/>
          <w:szCs w:val="18"/>
        </w:rPr>
        <w:t xml:space="preserve"> </w:t>
      </w:r>
      <w:r w:rsidRPr="00AE1ECB">
        <w:rPr>
          <w:rFonts w:ascii="Helvetica" w:hAnsi="Helvetica" w:cs="Helvetica"/>
          <w:sz w:val="18"/>
          <w:szCs w:val="18"/>
        </w:rPr>
        <w:t xml:space="preserve">insured, unfunded, or a combination of </w:t>
      </w:r>
    </w:p>
    <w:p w:rsidRPr="00AE1ECB" w:rsidR="008D4C81" w:rsidP="00E1783B" w:rsidRDefault="008D4C81" w14:paraId="244C811B" w14:textId="0F859747">
      <w:pPr>
        <w:tabs>
          <w:tab w:val="clear" w:pos="432"/>
        </w:tabs>
        <w:autoSpaceDE w:val="0"/>
        <w:autoSpaceDN w:val="0"/>
        <w:adjustRightInd w:val="0"/>
        <w:spacing w:line="240" w:lineRule="auto"/>
        <w:ind w:firstLine="0"/>
        <w:rPr>
          <w:rFonts w:ascii="Helvetica" w:hAnsi="Helvetica" w:cs="Helvetica"/>
          <w:sz w:val="18"/>
          <w:szCs w:val="18"/>
        </w:rPr>
      </w:pPr>
      <w:r w:rsidRPr="00AE1ECB">
        <w:rPr>
          <w:rFonts w:ascii="Helvetica" w:hAnsi="Helvetica" w:cs="Helvetica"/>
          <w:sz w:val="18"/>
          <w:szCs w:val="18"/>
        </w:rPr>
        <w:t xml:space="preserve">unfunded/insured welfare plans and fully insured pension plans that meet the requirements of 29 CFR 2520.104-44 are exempt from completing the Schedule H. </w:t>
      </w:r>
      <w:r w:rsidRPr="00AE1ECB">
        <w:rPr>
          <w:rFonts w:ascii="Helvetica" w:hAnsi="Helvetica" w:cs="Helvetica-Bold"/>
          <w:b/>
          <w:bCs/>
          <w:sz w:val="18"/>
          <w:szCs w:val="18"/>
        </w:rPr>
        <w:t xml:space="preserve">(2) </w:t>
      </w:r>
      <w:r w:rsidRPr="00AE1ECB">
        <w:rPr>
          <w:rFonts w:ascii="Helvetica" w:hAnsi="Helvetica" w:cs="Helvetica"/>
          <w:sz w:val="18"/>
          <w:szCs w:val="18"/>
        </w:rPr>
        <w:t xml:space="preserve">If a Schedule I was filed for the plan for the </w:t>
      </w:r>
      <w:r w:rsidR="00BC6F5A">
        <w:rPr>
          <w:rFonts w:ascii="Helvetica" w:hAnsi="Helvetica" w:cs="Helvetica"/>
          <w:sz w:val="18"/>
          <w:szCs w:val="18"/>
        </w:rPr>
        <w:t>20</w:t>
      </w:r>
      <w:r w:rsidR="00B470F6">
        <w:rPr>
          <w:rFonts w:ascii="Helvetica" w:hAnsi="Helvetica" w:cs="Helvetica"/>
          <w:sz w:val="18"/>
          <w:szCs w:val="18"/>
        </w:rPr>
        <w:t>20</w:t>
      </w:r>
      <w:r w:rsidRPr="00AE1ECB" w:rsidR="0051238D">
        <w:rPr>
          <w:rFonts w:ascii="Helvetica" w:hAnsi="Helvetica" w:cs="Helvetica"/>
          <w:sz w:val="18"/>
          <w:szCs w:val="18"/>
        </w:rPr>
        <w:t xml:space="preserve"> </w:t>
      </w:r>
      <w:r w:rsidRPr="00AE1ECB">
        <w:rPr>
          <w:rFonts w:ascii="Helvetica" w:hAnsi="Helvetica" w:cs="Helvetica"/>
          <w:sz w:val="18"/>
          <w:szCs w:val="18"/>
        </w:rPr>
        <w:t>plan year</w:t>
      </w:r>
      <w:r w:rsidRPr="00AE1ECB" w:rsidR="00AA1439">
        <w:rPr>
          <w:rFonts w:ascii="Helvetica" w:hAnsi="Helvetica" w:cs="Helvetica"/>
          <w:sz w:val="18"/>
          <w:szCs w:val="18"/>
        </w:rPr>
        <w:t xml:space="preserve"> or a Form 5500-SF</w:t>
      </w:r>
      <w:r w:rsidRPr="00AE1ECB">
        <w:rPr>
          <w:rFonts w:ascii="Helvetica" w:hAnsi="Helvetica" w:cs="Helvetica"/>
          <w:sz w:val="18"/>
          <w:szCs w:val="18"/>
        </w:rPr>
        <w:t xml:space="preserve"> and the plan covered fewer than 121 participants as of the beginning of the </w:t>
      </w:r>
      <w:r w:rsidR="00BC6F5A">
        <w:rPr>
          <w:rFonts w:ascii="Helvetica" w:hAnsi="Helvetica" w:cs="Helvetica"/>
          <w:sz w:val="18"/>
          <w:szCs w:val="18"/>
        </w:rPr>
        <w:t>202</w:t>
      </w:r>
      <w:r w:rsidR="00562E96">
        <w:rPr>
          <w:rFonts w:ascii="Helvetica" w:hAnsi="Helvetica" w:cs="Helvetica"/>
          <w:sz w:val="18"/>
          <w:szCs w:val="18"/>
        </w:rPr>
        <w:t>1</w:t>
      </w:r>
      <w:r w:rsidRPr="00AE1ECB" w:rsidR="0051238D">
        <w:rPr>
          <w:rFonts w:ascii="Helvetica" w:hAnsi="Helvetica" w:cs="Helvetica"/>
          <w:sz w:val="18"/>
          <w:szCs w:val="18"/>
        </w:rPr>
        <w:t xml:space="preserve"> </w:t>
      </w:r>
      <w:r w:rsidRPr="00AE1ECB">
        <w:rPr>
          <w:rFonts w:ascii="Helvetica" w:hAnsi="Helvetica" w:cs="Helvetica"/>
          <w:sz w:val="18"/>
          <w:szCs w:val="18"/>
        </w:rPr>
        <w:t xml:space="preserve">plan year, the Schedule I may be completed instead of a Schedule H. See </w:t>
      </w:r>
      <w:r w:rsidRPr="00AE1ECB">
        <w:rPr>
          <w:rFonts w:ascii="Helvetica" w:hAnsi="Helvetica" w:cs="Helvetica-Oblique"/>
          <w:i/>
          <w:iCs/>
          <w:sz w:val="18"/>
          <w:szCs w:val="18"/>
        </w:rPr>
        <w:t xml:space="preserve">What </w:t>
      </w:r>
      <w:proofErr w:type="gramStart"/>
      <w:r w:rsidRPr="00AE1ECB">
        <w:rPr>
          <w:rFonts w:ascii="Helvetica" w:hAnsi="Helvetica" w:cs="Helvetica-Oblique"/>
          <w:i/>
          <w:iCs/>
          <w:sz w:val="18"/>
          <w:szCs w:val="18"/>
        </w:rPr>
        <w:t>To</w:t>
      </w:r>
      <w:proofErr w:type="gramEnd"/>
      <w:r w:rsidRPr="00AE1ECB">
        <w:rPr>
          <w:rFonts w:ascii="Helvetica" w:hAnsi="Helvetica" w:cs="Helvetica-Oblique"/>
          <w:i/>
          <w:iCs/>
          <w:sz w:val="18"/>
          <w:szCs w:val="18"/>
        </w:rPr>
        <w:t xml:space="preserve"> File</w:t>
      </w:r>
      <w:r w:rsidRPr="00AE1ECB">
        <w:rPr>
          <w:rFonts w:ascii="Helvetica" w:hAnsi="Helvetica" w:cs="Helvetica"/>
          <w:sz w:val="18"/>
          <w:szCs w:val="18"/>
        </w:rPr>
        <w:t xml:space="preserve">. If eligible, such a plan may file the Form 5500-SF instead of the Form 5500 and its </w:t>
      </w:r>
      <w:r w:rsidRPr="00AE1ECB" w:rsidR="002E79D6">
        <w:rPr>
          <w:rFonts w:ascii="Helvetica" w:hAnsi="Helvetica" w:cs="Helvetica"/>
          <w:sz w:val="18"/>
          <w:szCs w:val="18"/>
        </w:rPr>
        <w:t xml:space="preserve">schedules, including the </w:t>
      </w:r>
      <w:r w:rsidRPr="00AE1ECB">
        <w:rPr>
          <w:rFonts w:ascii="Helvetica" w:hAnsi="Helvetica" w:cs="Helvetica"/>
          <w:sz w:val="18"/>
          <w:szCs w:val="18"/>
        </w:rPr>
        <w:t xml:space="preserve">Schedule I. See Instructions for Form 5500-SF. </w:t>
      </w:r>
      <w:r w:rsidRPr="00AE1ECB">
        <w:rPr>
          <w:rFonts w:ascii="Helvetica" w:hAnsi="Helvetica" w:cs="Helvetica-Bold"/>
          <w:b/>
          <w:bCs/>
          <w:sz w:val="18"/>
          <w:szCs w:val="18"/>
        </w:rPr>
        <w:t xml:space="preserve">(3) </w:t>
      </w:r>
      <w:r w:rsidRPr="00AE1ECB">
        <w:rPr>
          <w:rFonts w:ascii="Helvetica" w:hAnsi="Helvetica" w:cs="Helvetica"/>
          <w:sz w:val="18"/>
          <w:szCs w:val="18"/>
        </w:rPr>
        <w:t xml:space="preserve">Plans that file a Form 5500-SF for the </w:t>
      </w:r>
      <w:r w:rsidR="00BC6F5A">
        <w:rPr>
          <w:rFonts w:ascii="Helvetica" w:hAnsi="Helvetica" w:cs="Helvetica"/>
          <w:sz w:val="18"/>
          <w:szCs w:val="18"/>
        </w:rPr>
        <w:t>202</w:t>
      </w:r>
      <w:r w:rsidR="00562E96">
        <w:rPr>
          <w:rFonts w:ascii="Helvetica" w:hAnsi="Helvetica" w:cs="Helvetica"/>
          <w:sz w:val="18"/>
          <w:szCs w:val="18"/>
        </w:rPr>
        <w:t>1</w:t>
      </w:r>
      <w:r w:rsidRPr="00AE1ECB" w:rsidR="0051238D">
        <w:rPr>
          <w:rFonts w:ascii="Helvetica" w:hAnsi="Helvetica" w:cs="Helvetica"/>
          <w:sz w:val="18"/>
          <w:szCs w:val="18"/>
        </w:rPr>
        <w:t xml:space="preserve"> </w:t>
      </w:r>
      <w:r w:rsidRPr="00AE1ECB">
        <w:rPr>
          <w:rFonts w:ascii="Helvetica" w:hAnsi="Helvetica" w:cs="Helvetica"/>
          <w:sz w:val="18"/>
          <w:szCs w:val="18"/>
        </w:rPr>
        <w:t xml:space="preserve">plan year are not required to file a Schedule H for that year. </w:t>
      </w:r>
    </w:p>
    <w:p w:rsidRPr="00AE1ECB" w:rsidR="008D4C81" w:rsidP="0063377C" w:rsidRDefault="008D4C81" w14:paraId="244C811C" w14:textId="77777777">
      <w:pPr>
        <w:tabs>
          <w:tab w:val="clear" w:pos="432"/>
          <w:tab w:val="left" w:pos="270"/>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
          <w:sz w:val="18"/>
          <w:szCs w:val="18"/>
        </w:rPr>
        <w:tab/>
        <w:t xml:space="preserve">Check the Schedule H box on the Form 5500 (Part II, line </w:t>
      </w:r>
    </w:p>
    <w:p w:rsidRPr="00AE1ECB" w:rsidR="008D4C81" w:rsidP="00E1783B" w:rsidRDefault="008D4C81" w14:paraId="244C811D" w14:textId="77777777">
      <w:pPr>
        <w:tabs>
          <w:tab w:val="clear" w:pos="432"/>
        </w:tabs>
        <w:autoSpaceDE w:val="0"/>
        <w:autoSpaceDN w:val="0"/>
        <w:adjustRightInd w:val="0"/>
        <w:spacing w:line="240" w:lineRule="auto"/>
        <w:ind w:firstLine="0"/>
        <w:rPr>
          <w:rFonts w:ascii="Helvetica" w:hAnsi="Helvetica" w:cs="Helvetica"/>
          <w:sz w:val="18"/>
          <w:szCs w:val="18"/>
        </w:rPr>
      </w:pPr>
      <w:r w:rsidRPr="00AE1ECB">
        <w:rPr>
          <w:rFonts w:ascii="Helvetica" w:hAnsi="Helvetica" w:cs="Helvetica"/>
          <w:sz w:val="18"/>
          <w:szCs w:val="18"/>
        </w:rPr>
        <w:t>10</w:t>
      </w:r>
      <w:proofErr w:type="gramStart"/>
      <w:r w:rsidRPr="00AE1ECB">
        <w:rPr>
          <w:rFonts w:ascii="Helvetica" w:hAnsi="Helvetica" w:cs="Helvetica"/>
          <w:sz w:val="18"/>
          <w:szCs w:val="18"/>
        </w:rPr>
        <w:t>b(</w:t>
      </w:r>
      <w:proofErr w:type="gramEnd"/>
      <w:r w:rsidRPr="00AE1ECB">
        <w:rPr>
          <w:rFonts w:ascii="Helvetica" w:hAnsi="Helvetica" w:cs="Helvetica"/>
          <w:sz w:val="18"/>
          <w:szCs w:val="18"/>
        </w:rPr>
        <w:t xml:space="preserve">1)) if a Schedule H is attached to the Form 5500. Do not attach both a Schedule H and a Schedule I to the same </w:t>
      </w:r>
      <w:proofErr w:type="gramStart"/>
      <w:r w:rsidRPr="00AE1ECB">
        <w:rPr>
          <w:rFonts w:ascii="Helvetica" w:hAnsi="Helvetica" w:cs="Helvetica"/>
          <w:sz w:val="18"/>
          <w:szCs w:val="18"/>
        </w:rPr>
        <w:t>Form</w:t>
      </w:r>
      <w:proofErr w:type="gramEnd"/>
      <w:r w:rsidRPr="00AE1ECB">
        <w:rPr>
          <w:rFonts w:ascii="Helvetica" w:hAnsi="Helvetica" w:cs="Helvetica"/>
          <w:sz w:val="18"/>
          <w:szCs w:val="18"/>
        </w:rPr>
        <w:t xml:space="preserve"> </w:t>
      </w:r>
    </w:p>
    <w:p w:rsidRPr="00AE1ECB" w:rsidR="008D4C81" w:rsidP="00E1783B" w:rsidRDefault="008D4C81" w14:paraId="244C811E" w14:textId="77777777">
      <w:pPr>
        <w:tabs>
          <w:tab w:val="clear" w:pos="432"/>
        </w:tabs>
        <w:autoSpaceDE w:val="0"/>
        <w:autoSpaceDN w:val="0"/>
        <w:adjustRightInd w:val="0"/>
        <w:spacing w:line="240" w:lineRule="auto"/>
        <w:ind w:firstLine="0"/>
        <w:rPr>
          <w:rFonts w:ascii="Helvetica" w:hAnsi="Helvetica" w:cs="Helvetica"/>
          <w:sz w:val="18"/>
          <w:szCs w:val="18"/>
        </w:rPr>
      </w:pPr>
      <w:r w:rsidRPr="00AE1ECB">
        <w:rPr>
          <w:rFonts w:ascii="Helvetica" w:hAnsi="Helvetica" w:cs="Helvetica"/>
          <w:sz w:val="18"/>
          <w:szCs w:val="18"/>
        </w:rPr>
        <w:t xml:space="preserve">5500. </w:t>
      </w:r>
    </w:p>
    <w:p w:rsidRPr="00AE1ECB" w:rsidR="008D4C81" w:rsidP="0063377C" w:rsidRDefault="008D4C81" w14:paraId="244C811F" w14:textId="77777777">
      <w:pPr>
        <w:tabs>
          <w:tab w:val="clear" w:pos="432"/>
        </w:tabs>
        <w:autoSpaceDE w:val="0"/>
        <w:autoSpaceDN w:val="0"/>
        <w:adjustRightInd w:val="0"/>
        <w:spacing w:before="60" w:line="240" w:lineRule="auto"/>
        <w:ind w:firstLine="0"/>
        <w:rPr>
          <w:rFonts w:ascii="Helvetica" w:hAnsi="Helvetica" w:cs="Helvetica"/>
          <w:sz w:val="22"/>
          <w:szCs w:val="22"/>
        </w:rPr>
      </w:pPr>
      <w:r w:rsidRPr="00AE1ECB">
        <w:rPr>
          <w:rFonts w:ascii="Helvetica" w:hAnsi="Helvetica" w:cs="Helvetica-Bold"/>
          <w:b/>
          <w:bCs/>
          <w:sz w:val="22"/>
          <w:szCs w:val="22"/>
        </w:rPr>
        <w:t xml:space="preserve">Specific Instructions </w:t>
      </w:r>
    </w:p>
    <w:p w:rsidRPr="00AE1ECB" w:rsidR="008D4C81" w:rsidP="0063377C" w:rsidRDefault="008D4C81" w14:paraId="244C8120" w14:textId="77777777">
      <w:pPr>
        <w:tabs>
          <w:tab w:val="clear" w:pos="432"/>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Bold"/>
          <w:b/>
          <w:bCs/>
          <w:sz w:val="18"/>
          <w:szCs w:val="18"/>
        </w:rPr>
        <w:t xml:space="preserve">Lines A, B, C, and D. </w:t>
      </w:r>
      <w:r w:rsidRPr="00AE1ECB">
        <w:rPr>
          <w:rFonts w:ascii="Helvetica" w:hAnsi="Helvetica" w:cs="Helvetica"/>
          <w:sz w:val="18"/>
          <w:szCs w:val="18"/>
        </w:rPr>
        <w:t xml:space="preserve">This information must be the same as </w:t>
      </w:r>
    </w:p>
    <w:p w:rsidRPr="00AE1ECB" w:rsidR="008D4C81" w:rsidP="00E1783B" w:rsidRDefault="008D4C81" w14:paraId="244C8121" w14:textId="77777777">
      <w:pPr>
        <w:tabs>
          <w:tab w:val="clear" w:pos="432"/>
        </w:tabs>
        <w:autoSpaceDE w:val="0"/>
        <w:autoSpaceDN w:val="0"/>
        <w:adjustRightInd w:val="0"/>
        <w:spacing w:line="240" w:lineRule="auto"/>
        <w:ind w:firstLine="0"/>
        <w:rPr>
          <w:rFonts w:ascii="Helvetica" w:hAnsi="Helvetica" w:cs="Helvetica"/>
          <w:sz w:val="18"/>
          <w:szCs w:val="18"/>
        </w:rPr>
      </w:pPr>
      <w:r w:rsidRPr="00AE1ECB">
        <w:rPr>
          <w:rFonts w:ascii="Helvetica" w:hAnsi="Helvetica" w:cs="Helvetica"/>
          <w:sz w:val="18"/>
          <w:szCs w:val="18"/>
        </w:rPr>
        <w:t xml:space="preserve">reported in Part II of the Form 5500 to which this Schedule H is attached. </w:t>
      </w:r>
    </w:p>
    <w:p w:rsidRPr="00AE1ECB" w:rsidR="008D4C81" w:rsidP="0063377C" w:rsidRDefault="008D4C81" w14:paraId="244C8122" w14:textId="77777777">
      <w:pPr>
        <w:tabs>
          <w:tab w:val="clear" w:pos="432"/>
          <w:tab w:val="left" w:pos="270"/>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
          <w:sz w:val="18"/>
          <w:szCs w:val="18"/>
        </w:rPr>
        <w:tab/>
        <w:t xml:space="preserve">Do not use a social security number in line D in lieu of an EIN. The Schedule H and its attachments are open to public inspection, and the contents are public information and </w:t>
      </w:r>
      <w:proofErr w:type="gramStart"/>
      <w:r w:rsidRPr="00AE1ECB">
        <w:rPr>
          <w:rFonts w:ascii="Helvetica" w:hAnsi="Helvetica" w:cs="Helvetica"/>
          <w:sz w:val="18"/>
          <w:szCs w:val="18"/>
        </w:rPr>
        <w:t>are</w:t>
      </w:r>
      <w:proofErr w:type="gramEnd"/>
      <w:r w:rsidRPr="00AE1ECB">
        <w:rPr>
          <w:rFonts w:ascii="Helvetica" w:hAnsi="Helvetica" w:cs="Helvetica"/>
          <w:sz w:val="18"/>
          <w:szCs w:val="18"/>
        </w:rPr>
        <w:t xml:space="preserve"> </w:t>
      </w:r>
    </w:p>
    <w:p w:rsidRPr="00AE1ECB" w:rsidR="008D4C81" w:rsidP="00E1783B" w:rsidRDefault="008D4C81" w14:paraId="244C8123" w14:textId="77777777">
      <w:pPr>
        <w:tabs>
          <w:tab w:val="clear" w:pos="432"/>
        </w:tabs>
        <w:autoSpaceDE w:val="0"/>
        <w:autoSpaceDN w:val="0"/>
        <w:adjustRightInd w:val="0"/>
        <w:spacing w:line="240" w:lineRule="auto"/>
        <w:ind w:firstLine="0"/>
        <w:rPr>
          <w:rFonts w:ascii="Helvetica" w:hAnsi="Helvetica" w:cs="Helvetica"/>
          <w:sz w:val="18"/>
          <w:szCs w:val="18"/>
        </w:rPr>
      </w:pPr>
      <w:r w:rsidRPr="00AE1ECB">
        <w:rPr>
          <w:rFonts w:ascii="Helvetica" w:hAnsi="Helvetica" w:cs="Helvetica"/>
          <w:sz w:val="18"/>
          <w:szCs w:val="18"/>
        </w:rPr>
        <w:t>subject to publication on the Internet. Because of privacy concerns, the inclus</w:t>
      </w:r>
      <w:r w:rsidRPr="00AE1ECB" w:rsidR="00956F89">
        <w:rPr>
          <w:rFonts w:ascii="Helvetica" w:hAnsi="Helvetica" w:cs="Helvetica"/>
          <w:sz w:val="18"/>
          <w:szCs w:val="18"/>
        </w:rPr>
        <w:t>ion of a social security number</w:t>
      </w:r>
      <w:r w:rsidRPr="00AE1ECB" w:rsidR="005A0BB0">
        <w:rPr>
          <w:rFonts w:ascii="Helvetica" w:hAnsi="Helvetica" w:cs="Helvetica"/>
          <w:i/>
          <w:iCs/>
          <w:color w:val="000000"/>
          <w:sz w:val="18"/>
          <w:szCs w:val="18"/>
        </w:rPr>
        <w:t xml:space="preserve"> </w:t>
      </w:r>
      <w:r w:rsidRPr="00AE1ECB" w:rsidR="005A0BB0">
        <w:rPr>
          <w:rFonts w:ascii="Helvetica" w:hAnsi="Helvetica" w:cs="Helvetica"/>
          <w:iCs/>
          <w:color w:val="000000"/>
          <w:sz w:val="18"/>
          <w:szCs w:val="18"/>
        </w:rPr>
        <w:t>or any portion thereof</w:t>
      </w:r>
      <w:r w:rsidRPr="00AE1ECB" w:rsidR="005A0BB0">
        <w:rPr>
          <w:rFonts w:ascii="Helvetica" w:hAnsi="Helvetica" w:cs="Helvetica"/>
          <w:i/>
          <w:iCs/>
          <w:color w:val="000000"/>
          <w:sz w:val="18"/>
          <w:szCs w:val="18"/>
        </w:rPr>
        <w:t xml:space="preserve"> </w:t>
      </w:r>
      <w:r w:rsidRPr="00AE1ECB">
        <w:rPr>
          <w:rFonts w:ascii="Helvetica" w:hAnsi="Helvetica" w:cs="Helvetica"/>
          <w:sz w:val="18"/>
          <w:szCs w:val="18"/>
        </w:rPr>
        <w:t>on this Schedule H or any of its attachments may result in the rejection of the filing.</w:t>
      </w:r>
    </w:p>
    <w:p w:rsidRPr="00AE1ECB" w:rsidR="008D4C81" w:rsidP="0063377C" w:rsidRDefault="008D4C81" w14:paraId="244C8124" w14:textId="77777777">
      <w:pPr>
        <w:tabs>
          <w:tab w:val="clear" w:pos="432"/>
          <w:tab w:val="left" w:pos="270"/>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
          <w:sz w:val="18"/>
          <w:szCs w:val="18"/>
        </w:rPr>
        <w:tab/>
        <w:t xml:space="preserve">You can apply for an EIN from the IRS online, by fax, or by mail depending on how soon you need to use the </w:t>
      </w:r>
    </w:p>
    <w:p w:rsidRPr="00AE1ECB" w:rsidR="008D4C81" w:rsidP="00E1783B" w:rsidRDefault="008D4C81" w14:paraId="244C8125" w14:textId="77777777">
      <w:pPr>
        <w:tabs>
          <w:tab w:val="clear" w:pos="432"/>
        </w:tabs>
        <w:autoSpaceDE w:val="0"/>
        <w:autoSpaceDN w:val="0"/>
        <w:adjustRightInd w:val="0"/>
        <w:spacing w:line="240" w:lineRule="auto"/>
        <w:ind w:firstLine="0"/>
        <w:rPr>
          <w:rFonts w:ascii="Helvetica" w:hAnsi="Helvetica" w:cs="Helvetica"/>
          <w:sz w:val="18"/>
          <w:szCs w:val="18"/>
        </w:rPr>
      </w:pPr>
      <w:r w:rsidRPr="00AE1ECB">
        <w:rPr>
          <w:rFonts w:ascii="Helvetica" w:hAnsi="Helvetica" w:cs="Helvetica"/>
          <w:sz w:val="18"/>
          <w:szCs w:val="18"/>
        </w:rPr>
        <w:t xml:space="preserve">EIN. For more information, see </w:t>
      </w:r>
      <w:r w:rsidRPr="00AE1ECB">
        <w:rPr>
          <w:rFonts w:ascii="Helvetica" w:hAnsi="Helvetica" w:cs="Helvetica-Oblique"/>
          <w:i/>
          <w:iCs/>
          <w:sz w:val="18"/>
          <w:szCs w:val="18"/>
        </w:rPr>
        <w:t xml:space="preserve">Section 3: Electronic Filing Requirement </w:t>
      </w:r>
      <w:r w:rsidRPr="00AE1ECB">
        <w:rPr>
          <w:rFonts w:ascii="Helvetica" w:hAnsi="Helvetica" w:cs="Helvetica"/>
          <w:sz w:val="18"/>
          <w:szCs w:val="18"/>
        </w:rPr>
        <w:t xml:space="preserve">under </w:t>
      </w:r>
      <w:r w:rsidRPr="00AE1ECB">
        <w:rPr>
          <w:rFonts w:ascii="Helvetica" w:hAnsi="Helvetica" w:cs="Helvetica-Oblique"/>
          <w:i/>
          <w:iCs/>
          <w:sz w:val="18"/>
          <w:szCs w:val="18"/>
        </w:rPr>
        <w:t>General Instructions to Form 5500</w:t>
      </w:r>
      <w:r w:rsidRPr="00AE1ECB">
        <w:rPr>
          <w:rFonts w:ascii="Helvetica" w:hAnsi="Helvetica" w:cs="Helvetica"/>
          <w:sz w:val="18"/>
          <w:szCs w:val="18"/>
        </w:rPr>
        <w:t xml:space="preserve">. The EBSA does not issue EINs. </w:t>
      </w:r>
    </w:p>
    <w:p w:rsidRPr="00AE1ECB" w:rsidR="003C6876" w:rsidP="0063377C" w:rsidRDefault="003C6876" w14:paraId="244C8126" w14:textId="77777777">
      <w:pPr>
        <w:tabs>
          <w:tab w:val="clear" w:pos="432"/>
        </w:tabs>
        <w:autoSpaceDE w:val="0"/>
        <w:autoSpaceDN w:val="0"/>
        <w:adjustRightInd w:val="0"/>
        <w:spacing w:before="60" w:line="240" w:lineRule="auto"/>
        <w:ind w:firstLine="0"/>
        <w:rPr>
          <w:rFonts w:ascii="Helvetica" w:hAnsi="Helvetica" w:cs="Helvetica"/>
          <w:sz w:val="20"/>
          <w:szCs w:val="18"/>
        </w:rPr>
      </w:pPr>
      <w:r w:rsidRPr="00AE1ECB">
        <w:rPr>
          <w:rFonts w:ascii="Helvetica" w:hAnsi="Helvetica" w:cs="Helvetica"/>
          <w:b/>
          <w:sz w:val="20"/>
          <w:szCs w:val="18"/>
        </w:rPr>
        <w:t>Part I – Asset and Liability Statement</w:t>
      </w:r>
    </w:p>
    <w:p w:rsidRPr="00AE1ECB" w:rsidR="008D4C81" w:rsidP="0063377C" w:rsidRDefault="008D4C81" w14:paraId="244C8127" w14:textId="77777777">
      <w:pPr>
        <w:tabs>
          <w:tab w:val="clear" w:pos="432"/>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Bold"/>
          <w:b/>
          <w:bCs/>
          <w:sz w:val="18"/>
          <w:szCs w:val="18"/>
        </w:rPr>
        <w:t xml:space="preserve">Note. </w:t>
      </w:r>
      <w:r w:rsidRPr="00AE1ECB">
        <w:rPr>
          <w:rFonts w:ascii="Helvetica" w:hAnsi="Helvetica" w:cs="Helvetica"/>
          <w:sz w:val="18"/>
          <w:szCs w:val="18"/>
        </w:rPr>
        <w:t xml:space="preserve">The cash, modified cash, or accrual basis may be </w:t>
      </w:r>
      <w:proofErr w:type="gramStart"/>
      <w:r w:rsidRPr="00AE1ECB">
        <w:rPr>
          <w:rFonts w:ascii="Helvetica" w:hAnsi="Helvetica" w:cs="Helvetica"/>
          <w:sz w:val="18"/>
          <w:szCs w:val="18"/>
        </w:rPr>
        <w:t>used</w:t>
      </w:r>
      <w:proofErr w:type="gramEnd"/>
      <w:r w:rsidRPr="00AE1ECB">
        <w:rPr>
          <w:rFonts w:ascii="Helvetica" w:hAnsi="Helvetica" w:cs="Helvetica"/>
          <w:sz w:val="18"/>
          <w:szCs w:val="18"/>
        </w:rPr>
        <w:t xml:space="preserve"> </w:t>
      </w:r>
    </w:p>
    <w:p w:rsidRPr="00AE1ECB" w:rsidR="008D4C81" w:rsidP="00E1783B" w:rsidRDefault="008D4C81" w14:paraId="244C8128" w14:textId="77777777">
      <w:pPr>
        <w:tabs>
          <w:tab w:val="clear" w:pos="432"/>
        </w:tabs>
        <w:autoSpaceDE w:val="0"/>
        <w:autoSpaceDN w:val="0"/>
        <w:adjustRightInd w:val="0"/>
        <w:spacing w:line="240" w:lineRule="auto"/>
        <w:ind w:firstLine="0"/>
        <w:rPr>
          <w:rFonts w:ascii="Helvetica" w:hAnsi="Helvetica" w:cs="Helvetica"/>
          <w:sz w:val="18"/>
          <w:szCs w:val="18"/>
        </w:rPr>
      </w:pPr>
      <w:r w:rsidRPr="00AE1ECB">
        <w:rPr>
          <w:rFonts w:ascii="Helvetica" w:hAnsi="Helvetica" w:cs="Helvetica"/>
          <w:sz w:val="18"/>
          <w:szCs w:val="18"/>
        </w:rPr>
        <w:t xml:space="preserve">for recognition of transactions in Parts I and II, </w:t>
      </w:r>
      <w:proofErr w:type="gramStart"/>
      <w:r w:rsidRPr="00AE1ECB">
        <w:rPr>
          <w:rFonts w:ascii="Helvetica" w:hAnsi="Helvetica" w:cs="Helvetica"/>
          <w:sz w:val="18"/>
          <w:szCs w:val="18"/>
        </w:rPr>
        <w:t>as long as</w:t>
      </w:r>
      <w:proofErr w:type="gramEnd"/>
      <w:r w:rsidRPr="00AE1ECB">
        <w:rPr>
          <w:rFonts w:ascii="Helvetica" w:hAnsi="Helvetica" w:cs="Helvetica"/>
          <w:sz w:val="18"/>
          <w:szCs w:val="18"/>
        </w:rPr>
        <w:t xml:space="preserve"> you use one method consistently. Round off all amounts </w:t>
      </w:r>
      <w:proofErr w:type="gramStart"/>
      <w:r w:rsidRPr="00AE1ECB">
        <w:rPr>
          <w:rFonts w:ascii="Helvetica" w:hAnsi="Helvetica" w:cs="Helvetica"/>
          <w:sz w:val="18"/>
          <w:szCs w:val="18"/>
        </w:rPr>
        <w:t>reported</w:t>
      </w:r>
      <w:proofErr w:type="gramEnd"/>
      <w:r w:rsidRPr="00AE1ECB">
        <w:rPr>
          <w:rFonts w:ascii="Helvetica" w:hAnsi="Helvetica" w:cs="Helvetica"/>
          <w:sz w:val="18"/>
          <w:szCs w:val="18"/>
        </w:rPr>
        <w:t xml:space="preserve"> </w:t>
      </w:r>
    </w:p>
    <w:p w:rsidRPr="00AE1ECB" w:rsidR="008D4C81" w:rsidP="00E1783B" w:rsidRDefault="008D4C81" w14:paraId="244C8129" w14:textId="77777777">
      <w:pPr>
        <w:tabs>
          <w:tab w:val="clear" w:pos="432"/>
        </w:tabs>
        <w:autoSpaceDE w:val="0"/>
        <w:autoSpaceDN w:val="0"/>
        <w:adjustRightInd w:val="0"/>
        <w:spacing w:line="240" w:lineRule="auto"/>
        <w:ind w:firstLine="0"/>
        <w:rPr>
          <w:rFonts w:ascii="Helvetica" w:hAnsi="Helvetica" w:cs="Helvetica"/>
          <w:sz w:val="18"/>
          <w:szCs w:val="18"/>
        </w:rPr>
      </w:pPr>
      <w:r w:rsidRPr="00AE1ECB">
        <w:rPr>
          <w:rFonts w:ascii="Helvetica" w:hAnsi="Helvetica" w:cs="Helvetica"/>
          <w:sz w:val="18"/>
          <w:szCs w:val="18"/>
        </w:rPr>
        <w:t xml:space="preserve">on the Schedule H to the nearest dollar. Any other amounts are subject to rejection. Check all subtotals and totals carefully. </w:t>
      </w:r>
    </w:p>
    <w:p w:rsidRPr="00AE1ECB" w:rsidR="008D4C81" w:rsidP="0063377C" w:rsidRDefault="008D4C81" w14:paraId="244C812A" w14:textId="77777777">
      <w:pPr>
        <w:tabs>
          <w:tab w:val="clear" w:pos="432"/>
          <w:tab w:val="left" w:pos="270"/>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
          <w:sz w:val="18"/>
          <w:szCs w:val="18"/>
        </w:rPr>
        <w:tab/>
        <w:t>If the assets of two or more plans are maintained in a fund or account that is not a DFE, a registered investment company, or the general account of an insurance company under an unallocated contract (see the instructions for lines 1</w:t>
      </w:r>
      <w:proofErr w:type="gramStart"/>
      <w:r w:rsidRPr="00AE1ECB">
        <w:rPr>
          <w:rFonts w:ascii="Helvetica" w:hAnsi="Helvetica" w:cs="Helvetica"/>
          <w:sz w:val="18"/>
          <w:szCs w:val="18"/>
        </w:rPr>
        <w:t>c(</w:t>
      </w:r>
      <w:proofErr w:type="gramEnd"/>
      <w:r w:rsidRPr="00AE1ECB">
        <w:rPr>
          <w:rFonts w:ascii="Helvetica" w:hAnsi="Helvetica" w:cs="Helvetica"/>
          <w:sz w:val="18"/>
          <w:szCs w:val="18"/>
        </w:rPr>
        <w:t xml:space="preserve">9) through 1c(14)), complete Parts I and II of the Schedule H by entering the plan’s allocable part of each line item. </w:t>
      </w:r>
    </w:p>
    <w:p w:rsidRPr="00AE1ECB" w:rsidR="008D4C81" w:rsidP="0063377C" w:rsidRDefault="008D4C81" w14:paraId="244C812B" w14:textId="77777777">
      <w:pPr>
        <w:tabs>
          <w:tab w:val="clear" w:pos="432"/>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Bold"/>
          <w:b/>
          <w:bCs/>
          <w:sz w:val="18"/>
          <w:szCs w:val="18"/>
        </w:rPr>
        <w:t xml:space="preserve">Exception. </w:t>
      </w:r>
      <w:r w:rsidRPr="00AE1ECB">
        <w:rPr>
          <w:rFonts w:ascii="Helvetica" w:hAnsi="Helvetica" w:cs="Helvetica"/>
          <w:sz w:val="18"/>
          <w:szCs w:val="18"/>
        </w:rPr>
        <w:t xml:space="preserve">When completing Part II of the Schedule H for a plan or DFE that participates in a CCT or PSA for which a Form 5500 has not been filed, do not allocate the income of the CCT or PSA and expenses that were subtracted from the gross </w:t>
      </w:r>
      <w:r w:rsidRPr="00AE1ECB">
        <w:rPr>
          <w:rFonts w:ascii="Helvetica" w:hAnsi="Helvetica" w:cs="Helvetica"/>
          <w:sz w:val="18"/>
          <w:szCs w:val="18"/>
        </w:rPr>
        <w:t>income of the CCT or PSA in determining their net investment gain (loss). Instead, enter the CCT or PSA net gain (loss) on line 2</w:t>
      </w:r>
      <w:proofErr w:type="gramStart"/>
      <w:r w:rsidRPr="00AE1ECB">
        <w:rPr>
          <w:rFonts w:ascii="Helvetica" w:hAnsi="Helvetica" w:cs="Helvetica"/>
          <w:sz w:val="18"/>
          <w:szCs w:val="18"/>
        </w:rPr>
        <w:t>b(</w:t>
      </w:r>
      <w:proofErr w:type="gramEnd"/>
      <w:r w:rsidRPr="00AE1ECB">
        <w:rPr>
          <w:rFonts w:ascii="Helvetica" w:hAnsi="Helvetica" w:cs="Helvetica"/>
          <w:sz w:val="18"/>
          <w:szCs w:val="18"/>
        </w:rPr>
        <w:t xml:space="preserve">6) or (7) in accordance with the instructions for these lines. </w:t>
      </w:r>
    </w:p>
    <w:p w:rsidRPr="00AE1ECB" w:rsidR="008D4C81" w:rsidP="0063377C" w:rsidRDefault="008D4C81" w14:paraId="244C812C" w14:textId="77777777">
      <w:pPr>
        <w:tabs>
          <w:tab w:val="clear" w:pos="432"/>
          <w:tab w:val="left" w:pos="270"/>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
          <w:sz w:val="18"/>
          <w:szCs w:val="18"/>
        </w:rPr>
        <w:tab/>
        <w:t xml:space="preserve">If assets of one plan are maintained in two or more trust funds, report the combined financial information in Parts I and II. </w:t>
      </w:r>
    </w:p>
    <w:p w:rsidRPr="00AE1ECB" w:rsidR="008D4C81" w:rsidP="0063377C" w:rsidRDefault="008D4C81" w14:paraId="244C812D" w14:textId="77777777">
      <w:pPr>
        <w:tabs>
          <w:tab w:val="clear" w:pos="432"/>
          <w:tab w:val="left" w:pos="270"/>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Oblique"/>
          <w:i/>
          <w:iCs/>
          <w:sz w:val="18"/>
          <w:szCs w:val="18"/>
        </w:rPr>
        <w:tab/>
        <w:t xml:space="preserve">Current value </w:t>
      </w:r>
      <w:r w:rsidRPr="00AE1ECB">
        <w:rPr>
          <w:rFonts w:ascii="Helvetica" w:hAnsi="Helvetica" w:cs="Helvetica"/>
          <w:sz w:val="18"/>
          <w:szCs w:val="18"/>
        </w:rPr>
        <w:t>means fair market value where available. Otherwise, it means the fair value as determined in good faith under the terms of the plan by a trustee or a named fiduciary, assuming an orderly liquidation at time of the determination. See ERISA section 3(26).</w:t>
      </w:r>
    </w:p>
    <w:p w:rsidRPr="00AE1ECB" w:rsidR="008D4C81" w:rsidP="0063377C" w:rsidRDefault="008D4C81" w14:paraId="244C812E" w14:textId="13092E13">
      <w:pPr>
        <w:tabs>
          <w:tab w:val="clear" w:pos="432"/>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Bold"/>
          <w:b/>
          <w:bCs/>
          <w:sz w:val="18"/>
          <w:szCs w:val="18"/>
        </w:rPr>
        <w:t xml:space="preserve">Note. </w:t>
      </w:r>
      <w:r w:rsidRPr="00AE1ECB">
        <w:rPr>
          <w:rFonts w:ascii="Helvetica" w:hAnsi="Helvetica" w:cs="Helvetica"/>
          <w:sz w:val="18"/>
          <w:szCs w:val="18"/>
        </w:rPr>
        <w:t xml:space="preserve">For the </w:t>
      </w:r>
      <w:r w:rsidR="00BC6F5A">
        <w:rPr>
          <w:rFonts w:ascii="Helvetica" w:hAnsi="Helvetica" w:cs="Helvetica"/>
          <w:sz w:val="18"/>
          <w:szCs w:val="18"/>
        </w:rPr>
        <w:t>202</w:t>
      </w:r>
      <w:r w:rsidR="00562E96">
        <w:rPr>
          <w:rFonts w:ascii="Helvetica" w:hAnsi="Helvetica" w:cs="Helvetica"/>
          <w:sz w:val="18"/>
          <w:szCs w:val="18"/>
        </w:rPr>
        <w:t>1</w:t>
      </w:r>
      <w:r w:rsidRPr="00AE1ECB" w:rsidR="00A3027C">
        <w:rPr>
          <w:rFonts w:ascii="Helvetica" w:hAnsi="Helvetica" w:cs="Helvetica"/>
          <w:sz w:val="18"/>
          <w:szCs w:val="18"/>
        </w:rPr>
        <w:t xml:space="preserve"> </w:t>
      </w:r>
      <w:r w:rsidRPr="00AE1ECB">
        <w:rPr>
          <w:rFonts w:ascii="Helvetica" w:hAnsi="Helvetica" w:cs="Helvetica"/>
          <w:sz w:val="18"/>
          <w:szCs w:val="18"/>
        </w:rPr>
        <w:t>plan year, plans that provide participant-directed brokerage accounts as an investment alternative (and have entered pension feature code ‘‘2R’’ on line 8a of the Form 5500) may report investments in assets made through participant-directed brokerage accounts either:</w:t>
      </w:r>
    </w:p>
    <w:p w:rsidRPr="00AE1ECB" w:rsidR="008D4C81" w:rsidP="0063377C" w:rsidRDefault="008D4C81" w14:paraId="244C812F" w14:textId="77777777">
      <w:pPr>
        <w:tabs>
          <w:tab w:val="clear" w:pos="432"/>
          <w:tab w:val="left" w:pos="270"/>
        </w:tabs>
        <w:autoSpaceDE w:val="0"/>
        <w:autoSpaceDN w:val="0"/>
        <w:adjustRightInd w:val="0"/>
        <w:spacing w:before="60" w:line="240" w:lineRule="auto"/>
        <w:ind w:firstLine="0"/>
        <w:rPr>
          <w:rFonts w:ascii="Helvetica" w:hAnsi="Helvetica" w:cs="Helvetica-Oblique"/>
          <w:iCs/>
          <w:sz w:val="18"/>
          <w:szCs w:val="18"/>
        </w:rPr>
      </w:pPr>
      <w:r w:rsidRPr="00AE1ECB">
        <w:rPr>
          <w:rFonts w:ascii="Helvetica" w:hAnsi="Helvetica" w:cs="Helvetica"/>
          <w:sz w:val="18"/>
          <w:szCs w:val="18"/>
        </w:rPr>
        <w:tab/>
        <w:t xml:space="preserve">1. </w:t>
      </w:r>
      <w:r w:rsidRPr="00AE1ECB">
        <w:rPr>
          <w:rFonts w:ascii="Helvetica" w:hAnsi="Helvetica" w:cs="Helvetica-Oblique"/>
          <w:iCs/>
          <w:sz w:val="18"/>
          <w:szCs w:val="18"/>
        </w:rPr>
        <w:t>As individual investments on the applicable asset and liability categories in Part I and the income and expense categories in Part II, or</w:t>
      </w:r>
    </w:p>
    <w:p w:rsidRPr="00AE1ECB" w:rsidR="008D4C81" w:rsidP="00E1783B" w:rsidRDefault="008D4C81" w14:paraId="244C8130" w14:textId="77777777">
      <w:pPr>
        <w:tabs>
          <w:tab w:val="clear" w:pos="432"/>
          <w:tab w:val="left" w:pos="270"/>
        </w:tabs>
        <w:autoSpaceDE w:val="0"/>
        <w:autoSpaceDN w:val="0"/>
        <w:adjustRightInd w:val="0"/>
        <w:spacing w:line="240" w:lineRule="auto"/>
        <w:ind w:firstLine="0"/>
        <w:rPr>
          <w:rFonts w:ascii="Helvetica" w:hAnsi="Helvetica" w:cs="Helvetica-Oblique"/>
          <w:iCs/>
          <w:sz w:val="18"/>
          <w:szCs w:val="18"/>
        </w:rPr>
      </w:pPr>
      <w:r w:rsidRPr="00AE1ECB">
        <w:rPr>
          <w:rFonts w:ascii="Helvetica" w:hAnsi="Helvetica" w:cs="Helvetica"/>
          <w:sz w:val="18"/>
          <w:szCs w:val="18"/>
        </w:rPr>
        <w:tab/>
        <w:t xml:space="preserve">2. </w:t>
      </w:r>
      <w:r w:rsidRPr="00AE1ECB">
        <w:rPr>
          <w:rFonts w:ascii="Helvetica" w:hAnsi="Helvetica" w:cs="Helvetica-Oblique"/>
          <w:iCs/>
          <w:sz w:val="18"/>
          <w:szCs w:val="18"/>
        </w:rPr>
        <w:t xml:space="preserve">By </w:t>
      </w:r>
      <w:r w:rsidRPr="00AE1ECB">
        <w:rPr>
          <w:rFonts w:ascii="Helvetica" w:hAnsi="Helvetica" w:cs="Helvetica"/>
          <w:sz w:val="18"/>
          <w:szCs w:val="18"/>
        </w:rPr>
        <w:t>including</w:t>
      </w:r>
      <w:r w:rsidRPr="00AE1ECB">
        <w:rPr>
          <w:rFonts w:ascii="Helvetica" w:hAnsi="Helvetica" w:cs="Helvetica-Oblique"/>
          <w:iCs/>
          <w:sz w:val="18"/>
          <w:szCs w:val="18"/>
        </w:rPr>
        <w:t xml:space="preserve"> on line 1</w:t>
      </w:r>
      <w:proofErr w:type="gramStart"/>
      <w:r w:rsidRPr="00AE1ECB">
        <w:rPr>
          <w:rFonts w:ascii="Helvetica" w:hAnsi="Helvetica" w:cs="Helvetica-Oblique"/>
          <w:iCs/>
          <w:sz w:val="18"/>
          <w:szCs w:val="18"/>
        </w:rPr>
        <w:t>c(</w:t>
      </w:r>
      <w:proofErr w:type="gramEnd"/>
      <w:r w:rsidRPr="00AE1ECB">
        <w:rPr>
          <w:rFonts w:ascii="Helvetica" w:hAnsi="Helvetica" w:cs="Helvetica-Oblique"/>
          <w:iCs/>
          <w:sz w:val="18"/>
          <w:szCs w:val="18"/>
        </w:rPr>
        <w:t>15) the total aggregate value of the assets and on line 2c the total aggregate investment income (loss) before expenses, provided the assets are not loans, partnership or joint-venture interests, real property, employer securities, or investments that could result in a loss in excess of the account balance of the participant or beneficiary who directed the transaction. Expenses charged to the accounts must be reported on the applicable expense line items. Participant-directed brokerage account assets reported in the aggregate on line 1</w:t>
      </w:r>
      <w:proofErr w:type="gramStart"/>
      <w:r w:rsidRPr="00AE1ECB">
        <w:rPr>
          <w:rFonts w:ascii="Helvetica" w:hAnsi="Helvetica" w:cs="Helvetica-Oblique"/>
          <w:iCs/>
          <w:sz w:val="18"/>
          <w:szCs w:val="18"/>
        </w:rPr>
        <w:t>c(</w:t>
      </w:r>
      <w:proofErr w:type="gramEnd"/>
      <w:r w:rsidRPr="00AE1ECB">
        <w:rPr>
          <w:rFonts w:ascii="Helvetica" w:hAnsi="Helvetica" w:cs="Helvetica-Oblique"/>
          <w:iCs/>
          <w:sz w:val="18"/>
          <w:szCs w:val="18"/>
        </w:rPr>
        <w:t>15) should be treated as one asset held for investment for purposes of the line 4i schedules, except that investments in tangible personal property must continue to be reported as separate assets on the line 4i schedules.</w:t>
      </w:r>
    </w:p>
    <w:p w:rsidRPr="00AE1ECB" w:rsidR="008D4C81" w:rsidP="0063377C" w:rsidRDefault="008D4C81" w14:paraId="244C8131" w14:textId="77777777">
      <w:pPr>
        <w:tabs>
          <w:tab w:val="clear" w:pos="432"/>
          <w:tab w:val="left" w:pos="270"/>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
          <w:sz w:val="18"/>
          <w:szCs w:val="18"/>
        </w:rPr>
        <w:tab/>
      </w:r>
      <w:proofErr w:type="gramStart"/>
      <w:r w:rsidRPr="00AE1ECB">
        <w:rPr>
          <w:rFonts w:ascii="Helvetica" w:hAnsi="Helvetica" w:cs="Helvetica"/>
          <w:sz w:val="18"/>
          <w:szCs w:val="18"/>
        </w:rPr>
        <w:t>In the event that</w:t>
      </w:r>
      <w:proofErr w:type="gramEnd"/>
      <w:r w:rsidRPr="00AE1ECB">
        <w:rPr>
          <w:rFonts w:ascii="Helvetica" w:hAnsi="Helvetica" w:cs="Helvetica"/>
          <w:sz w:val="18"/>
          <w:szCs w:val="18"/>
        </w:rPr>
        <w:t xml:space="preserve"> investments made through a</w:t>
      </w:r>
    </w:p>
    <w:p w:rsidRPr="00AE1ECB" w:rsidR="008D4C81" w:rsidP="00E1783B" w:rsidRDefault="008D4C81" w14:paraId="244C8132" w14:textId="77777777">
      <w:pPr>
        <w:tabs>
          <w:tab w:val="clear" w:pos="432"/>
        </w:tabs>
        <w:autoSpaceDE w:val="0"/>
        <w:autoSpaceDN w:val="0"/>
        <w:adjustRightInd w:val="0"/>
        <w:spacing w:line="240" w:lineRule="auto"/>
        <w:ind w:firstLine="0"/>
        <w:rPr>
          <w:rFonts w:ascii="Helvetica" w:hAnsi="Helvetica" w:cs="Helvetica"/>
          <w:sz w:val="18"/>
          <w:szCs w:val="18"/>
        </w:rPr>
      </w:pPr>
      <w:r w:rsidRPr="00AE1ECB">
        <w:rPr>
          <w:rFonts w:ascii="Helvetica" w:hAnsi="Helvetica" w:cs="Helvetica"/>
          <w:sz w:val="18"/>
          <w:szCs w:val="18"/>
        </w:rPr>
        <w:t xml:space="preserve">participant-directed brokerage account </w:t>
      </w:r>
      <w:proofErr w:type="gramStart"/>
      <w:r w:rsidRPr="00AE1ECB">
        <w:rPr>
          <w:rFonts w:ascii="Helvetica" w:hAnsi="Helvetica" w:cs="Helvetica"/>
          <w:sz w:val="18"/>
          <w:szCs w:val="18"/>
        </w:rPr>
        <w:t>are</w:t>
      </w:r>
      <w:proofErr w:type="gramEnd"/>
      <w:r w:rsidRPr="00AE1ECB">
        <w:rPr>
          <w:rFonts w:ascii="Helvetica" w:hAnsi="Helvetica" w:cs="Helvetica"/>
          <w:sz w:val="18"/>
          <w:szCs w:val="18"/>
        </w:rPr>
        <w:t xml:space="preserve"> loans, partnership or joint venture interests, real property, employer securities, or investments that could result in a loss in excess of the account balance of the participant or beneficiary who directed the transaction, such assets must be broken out and treated as separate assets on the applicable asset and liability categories in Part I, income and expense categories in Part II, and on the line 4i schedules. The remaining assets in the participant-directed brokerage account may be reported in the aggregate as set forth in paragraph 2 above.</w:t>
      </w:r>
    </w:p>
    <w:p w:rsidRPr="00AE1ECB" w:rsidR="008D4C81" w:rsidP="0063377C" w:rsidRDefault="008D4C81" w14:paraId="244C8133" w14:textId="77777777">
      <w:pPr>
        <w:tabs>
          <w:tab w:val="clear" w:pos="432"/>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Bold"/>
          <w:b/>
          <w:bCs/>
          <w:sz w:val="18"/>
          <w:szCs w:val="18"/>
        </w:rPr>
        <w:t xml:space="preserve">Columns (a) and (b). </w:t>
      </w:r>
      <w:r w:rsidRPr="00AE1ECB">
        <w:rPr>
          <w:rFonts w:ascii="Helvetica" w:hAnsi="Helvetica" w:cs="Helvetica"/>
          <w:sz w:val="18"/>
          <w:szCs w:val="18"/>
        </w:rPr>
        <w:t>Enter the current value on each line as of the beginning and end of the plan year.</w:t>
      </w:r>
    </w:p>
    <w:p w:rsidRPr="00AE1ECB" w:rsidR="008D4C81" w:rsidP="0063377C" w:rsidRDefault="008D4C81" w14:paraId="244C8134" w14:textId="623959FB">
      <w:pPr>
        <w:tabs>
          <w:tab w:val="clear" w:pos="432"/>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Bold"/>
          <w:b/>
          <w:bCs/>
          <w:sz w:val="18"/>
          <w:szCs w:val="18"/>
        </w:rPr>
        <w:t xml:space="preserve">Note. </w:t>
      </w:r>
      <w:r w:rsidRPr="00AE1ECB">
        <w:rPr>
          <w:rFonts w:ascii="Helvetica" w:hAnsi="Helvetica" w:cs="Helvetica"/>
          <w:sz w:val="18"/>
          <w:szCs w:val="18"/>
        </w:rPr>
        <w:t xml:space="preserve">Amounts reported in column (a) must be the same as reported for the end of the plan year for corresponding line items of the return/report for the preceding plan year. Do not include contributions designated for the </w:t>
      </w:r>
      <w:r w:rsidR="00BC6F5A">
        <w:rPr>
          <w:rFonts w:ascii="Helvetica" w:hAnsi="Helvetica" w:cs="Helvetica"/>
          <w:sz w:val="18"/>
          <w:szCs w:val="18"/>
        </w:rPr>
        <w:t>202</w:t>
      </w:r>
      <w:r w:rsidR="00562E96">
        <w:rPr>
          <w:rFonts w:ascii="Helvetica" w:hAnsi="Helvetica" w:cs="Helvetica"/>
          <w:sz w:val="18"/>
          <w:szCs w:val="18"/>
        </w:rPr>
        <w:t>1</w:t>
      </w:r>
      <w:r w:rsidRPr="00AE1ECB" w:rsidR="0051238D">
        <w:rPr>
          <w:rFonts w:ascii="Helvetica" w:hAnsi="Helvetica" w:cs="Helvetica"/>
          <w:sz w:val="18"/>
          <w:szCs w:val="18"/>
        </w:rPr>
        <w:t xml:space="preserve"> </w:t>
      </w:r>
      <w:r w:rsidRPr="00AE1ECB">
        <w:rPr>
          <w:rFonts w:ascii="Helvetica" w:hAnsi="Helvetica" w:cs="Helvetica"/>
          <w:sz w:val="18"/>
          <w:szCs w:val="18"/>
        </w:rPr>
        <w:t>plan year in column (a).</w:t>
      </w:r>
    </w:p>
    <w:p w:rsidRPr="00AE1ECB" w:rsidR="008D4C81" w:rsidP="0063377C" w:rsidRDefault="008D4C81" w14:paraId="244C8135" w14:textId="77777777">
      <w:pPr>
        <w:tabs>
          <w:tab w:val="clear" w:pos="432"/>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Bold"/>
          <w:b/>
          <w:bCs/>
          <w:sz w:val="18"/>
          <w:szCs w:val="18"/>
        </w:rPr>
        <w:t xml:space="preserve">Line 1a. </w:t>
      </w:r>
      <w:r w:rsidRPr="00AE1ECB">
        <w:rPr>
          <w:rFonts w:ascii="Helvetica" w:hAnsi="Helvetica" w:cs="Helvetica"/>
          <w:sz w:val="18"/>
          <w:szCs w:val="18"/>
        </w:rPr>
        <w:t>Total noninterest bearing cash includes, among other things, cash on hand or cash in a noninterest bearing checking account.</w:t>
      </w:r>
    </w:p>
    <w:p w:rsidRPr="00AE1ECB" w:rsidR="008D4C81" w:rsidP="0063377C" w:rsidRDefault="008D4C81" w14:paraId="244C8136" w14:textId="77777777">
      <w:pPr>
        <w:tabs>
          <w:tab w:val="clear" w:pos="432"/>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Bold"/>
          <w:b/>
          <w:bCs/>
          <w:sz w:val="18"/>
          <w:szCs w:val="18"/>
        </w:rPr>
        <w:t>Line 1</w:t>
      </w:r>
      <w:proofErr w:type="gramStart"/>
      <w:r w:rsidRPr="00AE1ECB">
        <w:rPr>
          <w:rFonts w:ascii="Helvetica" w:hAnsi="Helvetica" w:cs="Helvetica-Bold"/>
          <w:b/>
          <w:bCs/>
          <w:sz w:val="18"/>
          <w:szCs w:val="18"/>
        </w:rPr>
        <w:t>b(</w:t>
      </w:r>
      <w:proofErr w:type="gramEnd"/>
      <w:r w:rsidRPr="00AE1ECB">
        <w:rPr>
          <w:rFonts w:ascii="Helvetica" w:hAnsi="Helvetica" w:cs="Helvetica-Bold"/>
          <w:b/>
          <w:bCs/>
          <w:sz w:val="18"/>
          <w:szCs w:val="18"/>
        </w:rPr>
        <w:t xml:space="preserve">1). </w:t>
      </w:r>
      <w:r w:rsidRPr="00AE1ECB">
        <w:rPr>
          <w:rFonts w:ascii="Helvetica" w:hAnsi="Helvetica" w:cs="Helvetica"/>
          <w:sz w:val="18"/>
          <w:szCs w:val="18"/>
        </w:rPr>
        <w:t>Noncash basis filers must include contributions due the plan by the employer but not yet paid. Do not include other amounts due from the employer such as the reimbursement of an expense or the repayment of a loan.</w:t>
      </w:r>
    </w:p>
    <w:p w:rsidRPr="00AE1ECB" w:rsidR="008D4C81" w:rsidP="0063377C" w:rsidRDefault="008D4C81" w14:paraId="244C8137" w14:textId="77777777">
      <w:pPr>
        <w:tabs>
          <w:tab w:val="clear" w:pos="432"/>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
          <w:b/>
          <w:sz w:val="18"/>
          <w:szCs w:val="18"/>
        </w:rPr>
        <w:t>Line 1</w:t>
      </w:r>
      <w:proofErr w:type="gramStart"/>
      <w:r w:rsidRPr="00AE1ECB">
        <w:rPr>
          <w:rFonts w:ascii="Helvetica" w:hAnsi="Helvetica" w:cs="Helvetica"/>
          <w:b/>
          <w:sz w:val="18"/>
          <w:szCs w:val="18"/>
        </w:rPr>
        <w:t>b(</w:t>
      </w:r>
      <w:proofErr w:type="gramEnd"/>
      <w:r w:rsidRPr="00AE1ECB">
        <w:rPr>
          <w:rFonts w:ascii="Helvetica" w:hAnsi="Helvetica" w:cs="Helvetica"/>
          <w:b/>
          <w:sz w:val="18"/>
          <w:szCs w:val="18"/>
        </w:rPr>
        <w:t xml:space="preserve">2). </w:t>
      </w:r>
      <w:r w:rsidRPr="00AE1ECB">
        <w:rPr>
          <w:rFonts w:ascii="Helvetica" w:hAnsi="Helvetica" w:cs="Helvetica"/>
          <w:sz w:val="18"/>
          <w:szCs w:val="18"/>
        </w:rPr>
        <w:t>Noncash basis filers must include contributions withheld by the employer from participants and amounts due directly from participants that have not yet been received by the plan. Do not include the repayment of participant loans.</w:t>
      </w:r>
    </w:p>
    <w:p w:rsidRPr="00AE1ECB" w:rsidR="008D4C81" w:rsidP="0063377C" w:rsidRDefault="008D4C81" w14:paraId="244C8138" w14:textId="77777777">
      <w:pPr>
        <w:tabs>
          <w:tab w:val="clear" w:pos="432"/>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
          <w:b/>
          <w:sz w:val="18"/>
          <w:szCs w:val="18"/>
        </w:rPr>
        <w:t>Line 1</w:t>
      </w:r>
      <w:proofErr w:type="gramStart"/>
      <w:r w:rsidRPr="00AE1ECB">
        <w:rPr>
          <w:rFonts w:ascii="Helvetica" w:hAnsi="Helvetica" w:cs="Helvetica"/>
          <w:b/>
          <w:sz w:val="18"/>
          <w:szCs w:val="18"/>
        </w:rPr>
        <w:t>b(</w:t>
      </w:r>
      <w:proofErr w:type="gramEnd"/>
      <w:r w:rsidRPr="00AE1ECB">
        <w:rPr>
          <w:rFonts w:ascii="Helvetica" w:hAnsi="Helvetica" w:cs="Helvetica"/>
          <w:b/>
          <w:sz w:val="18"/>
          <w:szCs w:val="18"/>
        </w:rPr>
        <w:t xml:space="preserve">3). </w:t>
      </w:r>
      <w:r w:rsidRPr="00AE1ECB">
        <w:rPr>
          <w:rFonts w:ascii="Helvetica" w:hAnsi="Helvetica" w:cs="Helvetica"/>
          <w:sz w:val="18"/>
          <w:szCs w:val="18"/>
        </w:rPr>
        <w:t>Noncash basis filers must include amounts due to the plan that are not includable in lines 1</w:t>
      </w:r>
      <w:proofErr w:type="gramStart"/>
      <w:r w:rsidRPr="00AE1ECB">
        <w:rPr>
          <w:rFonts w:ascii="Helvetica" w:hAnsi="Helvetica" w:cs="Helvetica"/>
          <w:sz w:val="18"/>
          <w:szCs w:val="18"/>
        </w:rPr>
        <w:t>b(</w:t>
      </w:r>
      <w:proofErr w:type="gramEnd"/>
      <w:r w:rsidRPr="00AE1ECB">
        <w:rPr>
          <w:rFonts w:ascii="Helvetica" w:hAnsi="Helvetica" w:cs="Helvetica"/>
          <w:sz w:val="18"/>
          <w:szCs w:val="18"/>
        </w:rPr>
        <w:t xml:space="preserve">1) or 1b(2). These </w:t>
      </w:r>
      <w:r w:rsidRPr="00AE1ECB">
        <w:rPr>
          <w:rFonts w:ascii="Helvetica" w:hAnsi="Helvetica" w:cs="Helvetica"/>
          <w:sz w:val="18"/>
          <w:szCs w:val="18"/>
        </w:rPr>
        <w:lastRenderedPageBreak/>
        <w:t>amounts may include investment income earned but not yet received by the plan and other amounts due to the plan such as amounts due from the employer or another plan for expense reimbursement or from a participant for the repayment of an overpayment of benefits.</w:t>
      </w:r>
    </w:p>
    <w:p w:rsidRPr="00AE1ECB" w:rsidR="008D4C81" w:rsidP="0063377C" w:rsidRDefault="008D4C81" w14:paraId="244C8139" w14:textId="77777777">
      <w:pPr>
        <w:tabs>
          <w:tab w:val="clear" w:pos="432"/>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
          <w:b/>
          <w:sz w:val="18"/>
          <w:szCs w:val="18"/>
        </w:rPr>
        <w:t>Line 1</w:t>
      </w:r>
      <w:proofErr w:type="gramStart"/>
      <w:r w:rsidRPr="00AE1ECB">
        <w:rPr>
          <w:rFonts w:ascii="Helvetica" w:hAnsi="Helvetica" w:cs="Helvetica"/>
          <w:b/>
          <w:sz w:val="18"/>
          <w:szCs w:val="18"/>
        </w:rPr>
        <w:t>c(</w:t>
      </w:r>
      <w:proofErr w:type="gramEnd"/>
      <w:r w:rsidRPr="00AE1ECB">
        <w:rPr>
          <w:rFonts w:ascii="Helvetica" w:hAnsi="Helvetica" w:cs="Helvetica"/>
          <w:b/>
          <w:sz w:val="18"/>
          <w:szCs w:val="18"/>
        </w:rPr>
        <w:t xml:space="preserve">1). </w:t>
      </w:r>
      <w:r w:rsidRPr="00AE1ECB">
        <w:rPr>
          <w:rFonts w:ascii="Helvetica" w:hAnsi="Helvetica" w:cs="Helvetica"/>
          <w:sz w:val="18"/>
          <w:szCs w:val="18"/>
        </w:rPr>
        <w:t xml:space="preserve">Include all assets that earn interest in a financial institution account such as </w:t>
      </w:r>
      <w:proofErr w:type="gramStart"/>
      <w:r w:rsidRPr="00AE1ECB">
        <w:rPr>
          <w:rFonts w:ascii="Helvetica" w:hAnsi="Helvetica" w:cs="Helvetica"/>
          <w:sz w:val="18"/>
          <w:szCs w:val="18"/>
        </w:rPr>
        <w:t>interest bearing</w:t>
      </w:r>
      <w:proofErr w:type="gramEnd"/>
      <w:r w:rsidRPr="00AE1ECB">
        <w:rPr>
          <w:rFonts w:ascii="Helvetica" w:hAnsi="Helvetica" w:cs="Helvetica"/>
          <w:sz w:val="18"/>
          <w:szCs w:val="18"/>
        </w:rPr>
        <w:t xml:space="preserve"> checking accounts, passbook savings accounts, or in money market accounts.</w:t>
      </w:r>
    </w:p>
    <w:p w:rsidRPr="00AE1ECB" w:rsidR="008D4C81" w:rsidP="0063377C" w:rsidRDefault="008D4C81" w14:paraId="244C813A" w14:textId="77777777">
      <w:pPr>
        <w:tabs>
          <w:tab w:val="clear" w:pos="432"/>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
          <w:b/>
          <w:sz w:val="18"/>
          <w:szCs w:val="18"/>
        </w:rPr>
        <w:t>Line 1</w:t>
      </w:r>
      <w:proofErr w:type="gramStart"/>
      <w:r w:rsidRPr="00AE1ECB">
        <w:rPr>
          <w:rFonts w:ascii="Helvetica" w:hAnsi="Helvetica" w:cs="Helvetica"/>
          <w:b/>
          <w:sz w:val="18"/>
          <w:szCs w:val="18"/>
        </w:rPr>
        <w:t>c(</w:t>
      </w:r>
      <w:proofErr w:type="gramEnd"/>
      <w:r w:rsidRPr="00AE1ECB">
        <w:rPr>
          <w:rFonts w:ascii="Helvetica" w:hAnsi="Helvetica" w:cs="Helvetica"/>
          <w:b/>
          <w:sz w:val="18"/>
          <w:szCs w:val="18"/>
        </w:rPr>
        <w:t>2).</w:t>
      </w:r>
      <w:r w:rsidRPr="00AE1ECB">
        <w:rPr>
          <w:rFonts w:ascii="Helvetica" w:hAnsi="Helvetica" w:cs="Helvetica"/>
          <w:sz w:val="18"/>
          <w:szCs w:val="18"/>
        </w:rPr>
        <w:t xml:space="preserve"> Include securities issued or guaranteed by the U.S. Government or its designated agencies such as U.S. Savings Bonds, Treasury Bonds, Treasury Bills, FNMA, and GNMA.</w:t>
      </w:r>
    </w:p>
    <w:p w:rsidRPr="00AE1ECB" w:rsidR="008D4C81" w:rsidP="0063377C" w:rsidRDefault="008D4C81" w14:paraId="244C813B" w14:textId="77777777">
      <w:pPr>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sz w:val="18"/>
          <w:szCs w:val="18"/>
        </w:rPr>
        <w:t>Line 1</w:t>
      </w:r>
      <w:proofErr w:type="gramStart"/>
      <w:r w:rsidRPr="00AE1ECB">
        <w:rPr>
          <w:rFonts w:ascii="Helvetica" w:hAnsi="Helvetica" w:cs="Helvetica"/>
          <w:b/>
          <w:sz w:val="18"/>
          <w:szCs w:val="18"/>
        </w:rPr>
        <w:t>c(</w:t>
      </w:r>
      <w:proofErr w:type="gramEnd"/>
      <w:r w:rsidRPr="00AE1ECB">
        <w:rPr>
          <w:rFonts w:ascii="Helvetica" w:hAnsi="Helvetica" w:cs="Helvetica"/>
          <w:b/>
          <w:sz w:val="18"/>
          <w:szCs w:val="18"/>
        </w:rPr>
        <w:t xml:space="preserve">3). </w:t>
      </w:r>
      <w:r w:rsidRPr="00AE1ECB">
        <w:rPr>
          <w:rFonts w:ascii="Helvetica" w:hAnsi="Helvetica" w:cs="Helvetica"/>
          <w:sz w:val="18"/>
          <w:szCs w:val="18"/>
        </w:rPr>
        <w:t>Include investment securities (other than employer securities defined below in line 1</w:t>
      </w:r>
      <w:proofErr w:type="gramStart"/>
      <w:r w:rsidRPr="00AE1ECB">
        <w:rPr>
          <w:rFonts w:ascii="Helvetica" w:hAnsi="Helvetica" w:cs="Helvetica"/>
          <w:sz w:val="18"/>
          <w:szCs w:val="18"/>
        </w:rPr>
        <w:t>d(</w:t>
      </w:r>
      <w:proofErr w:type="gramEnd"/>
      <w:r w:rsidRPr="00AE1ECB">
        <w:rPr>
          <w:rFonts w:ascii="Helvetica" w:hAnsi="Helvetica" w:cs="Helvetica"/>
          <w:sz w:val="18"/>
          <w:szCs w:val="18"/>
        </w:rPr>
        <w:t xml:space="preserve">1)) issued by a corporate entity at a stated interest rate repayable on a particular future date such as most bonds, debentures, convertible debentures, </w:t>
      </w:r>
      <w:r w:rsidRPr="00AE1ECB">
        <w:rPr>
          <w:rFonts w:ascii="Helvetica" w:hAnsi="Helvetica" w:cs="Helvetica"/>
          <w:color w:val="000000"/>
          <w:sz w:val="18"/>
          <w:szCs w:val="18"/>
        </w:rPr>
        <w:t>commercial paper and zero coupon bonds. Do not include debt securities of governmental units that should be reported on line 1</w:t>
      </w:r>
      <w:proofErr w:type="gramStart"/>
      <w:r w:rsidRPr="00AE1ECB">
        <w:rPr>
          <w:rFonts w:ascii="Helvetica" w:hAnsi="Helvetica" w:cs="Helvetica"/>
          <w:color w:val="000000"/>
          <w:sz w:val="18"/>
          <w:szCs w:val="18"/>
        </w:rPr>
        <w:t>c(</w:t>
      </w:r>
      <w:proofErr w:type="gramEnd"/>
      <w:r w:rsidRPr="00AE1ECB">
        <w:rPr>
          <w:rFonts w:ascii="Helvetica" w:hAnsi="Helvetica" w:cs="Helvetica"/>
          <w:color w:val="000000"/>
          <w:sz w:val="18"/>
          <w:szCs w:val="18"/>
        </w:rPr>
        <w:t xml:space="preserve">2) or 1c(15). </w:t>
      </w:r>
    </w:p>
    <w:p w:rsidRPr="00AE1ECB" w:rsidR="008D4C81" w:rsidP="0063377C" w:rsidRDefault="008D4C81" w14:paraId="244C813C" w14:textId="77777777">
      <w:pPr>
        <w:tabs>
          <w:tab w:val="clear" w:pos="432"/>
          <w:tab w:val="left" w:pos="270"/>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color w:val="000000"/>
          <w:sz w:val="18"/>
          <w:szCs w:val="18"/>
        </w:rPr>
        <w:tab/>
        <w:t xml:space="preserve">‘‘Preferred’’ means any of the above securities that are publicly traded on a recognized securities exchange and the securities have a rating of ‘‘A’’ or above. If the securities are not ‘‘Preferred,’’ they are listed as ‘‘Other.’’ </w:t>
      </w:r>
    </w:p>
    <w:p w:rsidRPr="00AE1ECB" w:rsidR="008D4C81" w:rsidP="0063377C" w:rsidRDefault="008D4C81" w14:paraId="244C813D" w14:textId="77777777">
      <w:pPr>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Bold"/>
          <w:b/>
          <w:bCs/>
          <w:color w:val="000000"/>
          <w:sz w:val="18"/>
          <w:szCs w:val="18"/>
        </w:rPr>
        <w:t xml:space="preserve">Line 1c(4)(A). </w:t>
      </w:r>
      <w:r w:rsidRPr="00AE1ECB">
        <w:rPr>
          <w:rFonts w:ascii="Helvetica" w:hAnsi="Helvetica" w:cs="Helvetica"/>
          <w:color w:val="000000"/>
          <w:sz w:val="18"/>
          <w:szCs w:val="18"/>
        </w:rPr>
        <w:t>Include stock issued by corporations (other than employer securities defined in line 1</w:t>
      </w:r>
      <w:proofErr w:type="gramStart"/>
      <w:r w:rsidRPr="00AE1ECB">
        <w:rPr>
          <w:rFonts w:ascii="Helvetica" w:hAnsi="Helvetica" w:cs="Helvetica"/>
          <w:color w:val="000000"/>
          <w:sz w:val="18"/>
          <w:szCs w:val="18"/>
        </w:rPr>
        <w:t>d(</w:t>
      </w:r>
      <w:proofErr w:type="gramEnd"/>
      <w:r w:rsidRPr="00AE1ECB">
        <w:rPr>
          <w:rFonts w:ascii="Helvetica" w:hAnsi="Helvetica" w:cs="Helvetica"/>
          <w:color w:val="000000"/>
          <w:sz w:val="18"/>
          <w:szCs w:val="18"/>
        </w:rPr>
        <w:t xml:space="preserve">1) below) which is accompanied by preferential rights such as the right to share in distributions of earnings at a higher rate or which has general priority over the common stock of the same entity. Include the value of warrants convertible into preferred stock. </w:t>
      </w:r>
    </w:p>
    <w:p w:rsidRPr="00AE1ECB" w:rsidR="008D4C81" w:rsidP="0063377C" w:rsidRDefault="008D4C81" w14:paraId="244C813E" w14:textId="77777777">
      <w:pPr>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Bold"/>
          <w:b/>
          <w:bCs/>
          <w:color w:val="000000"/>
          <w:sz w:val="18"/>
          <w:szCs w:val="18"/>
        </w:rPr>
        <w:t xml:space="preserve">Line 1c(4)(B). </w:t>
      </w:r>
      <w:r w:rsidRPr="00AE1ECB">
        <w:rPr>
          <w:rFonts w:ascii="Helvetica" w:hAnsi="Helvetica" w:cs="Helvetica"/>
          <w:color w:val="000000"/>
          <w:sz w:val="18"/>
          <w:szCs w:val="18"/>
        </w:rPr>
        <w:t>Include any stock (other than employer securities defined in line 1</w:t>
      </w:r>
      <w:proofErr w:type="gramStart"/>
      <w:r w:rsidRPr="00AE1ECB">
        <w:rPr>
          <w:rFonts w:ascii="Helvetica" w:hAnsi="Helvetica" w:cs="Helvetica"/>
          <w:color w:val="000000"/>
          <w:sz w:val="18"/>
          <w:szCs w:val="18"/>
        </w:rPr>
        <w:t>d(</w:t>
      </w:r>
      <w:proofErr w:type="gramEnd"/>
      <w:r w:rsidRPr="00AE1ECB">
        <w:rPr>
          <w:rFonts w:ascii="Helvetica" w:hAnsi="Helvetica" w:cs="Helvetica"/>
          <w:color w:val="000000"/>
          <w:sz w:val="18"/>
          <w:szCs w:val="18"/>
        </w:rPr>
        <w:t xml:space="preserve">1)) that represents regular ownership of the corporation and is not accompanied by preferential rights. Include the value of warrants convertible into common stock. </w:t>
      </w:r>
    </w:p>
    <w:p w:rsidRPr="00AE1ECB" w:rsidR="008D4C81" w:rsidP="0063377C" w:rsidRDefault="008D4C81" w14:paraId="244C813F" w14:textId="77777777">
      <w:pPr>
        <w:tabs>
          <w:tab w:val="clear" w:pos="432"/>
        </w:tabs>
        <w:autoSpaceDE w:val="0"/>
        <w:autoSpaceDN w:val="0"/>
        <w:adjustRightInd w:val="0"/>
        <w:spacing w:before="60" w:line="240" w:lineRule="auto"/>
        <w:ind w:firstLine="0"/>
        <w:rPr>
          <w:rFonts w:ascii="Helvetica" w:hAnsi="Helvetica" w:cs="Helvetica-Oblique"/>
          <w:i/>
          <w:iCs/>
          <w:color w:val="000000"/>
          <w:sz w:val="18"/>
          <w:szCs w:val="18"/>
        </w:rPr>
      </w:pPr>
      <w:r w:rsidRPr="00AE1ECB">
        <w:rPr>
          <w:rFonts w:ascii="Helvetica" w:hAnsi="Helvetica" w:cs="Helvetica-Bold"/>
          <w:b/>
          <w:bCs/>
          <w:color w:val="000000"/>
          <w:sz w:val="18"/>
          <w:szCs w:val="18"/>
        </w:rPr>
        <w:t>Line 1</w:t>
      </w:r>
      <w:proofErr w:type="gramStart"/>
      <w:r w:rsidRPr="00AE1ECB">
        <w:rPr>
          <w:rFonts w:ascii="Helvetica" w:hAnsi="Helvetica" w:cs="Helvetica-Bold"/>
          <w:b/>
          <w:bCs/>
          <w:color w:val="000000"/>
          <w:sz w:val="18"/>
          <w:szCs w:val="18"/>
        </w:rPr>
        <w:t>c(</w:t>
      </w:r>
      <w:proofErr w:type="gramEnd"/>
      <w:r w:rsidRPr="00AE1ECB">
        <w:rPr>
          <w:rFonts w:ascii="Helvetica" w:hAnsi="Helvetica" w:cs="Helvetica-Bold"/>
          <w:b/>
          <w:bCs/>
          <w:color w:val="000000"/>
          <w:sz w:val="18"/>
          <w:szCs w:val="18"/>
        </w:rPr>
        <w:t xml:space="preserve">5). </w:t>
      </w:r>
      <w:r w:rsidRPr="00AE1ECB">
        <w:rPr>
          <w:rFonts w:ascii="Helvetica" w:hAnsi="Helvetica" w:cs="Helvetica"/>
          <w:color w:val="000000"/>
          <w:sz w:val="18"/>
          <w:szCs w:val="18"/>
        </w:rPr>
        <w:t>Include the value of the plan’s participation in a partnership or joint venture if the underlying assets of the partnership or joint venture are not considered to be plan assets under 29 CFR 2510.3-101. Do not include the value of a plan’s interest in a partnership or joint venture that is a 103-12 Investment Entity (103-12 IE). Include the value of a 103-12 IE in line 1</w:t>
      </w:r>
      <w:proofErr w:type="gramStart"/>
      <w:r w:rsidRPr="00AE1ECB">
        <w:rPr>
          <w:rFonts w:ascii="Helvetica" w:hAnsi="Helvetica" w:cs="Helvetica"/>
          <w:color w:val="000000"/>
          <w:sz w:val="18"/>
          <w:szCs w:val="18"/>
        </w:rPr>
        <w:t>c(</w:t>
      </w:r>
      <w:proofErr w:type="gramEnd"/>
      <w:r w:rsidRPr="00AE1ECB">
        <w:rPr>
          <w:rFonts w:ascii="Helvetica" w:hAnsi="Helvetica" w:cs="Helvetica"/>
          <w:color w:val="000000"/>
          <w:sz w:val="18"/>
          <w:szCs w:val="18"/>
        </w:rPr>
        <w:t xml:space="preserve">12). </w:t>
      </w:r>
    </w:p>
    <w:p w:rsidRPr="00AE1ECB" w:rsidR="008D4C81" w:rsidP="0063377C" w:rsidRDefault="001320E7" w14:paraId="244C8140" w14:textId="77777777">
      <w:pPr>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noProof/>
        </w:rPr>
        <w:drawing>
          <wp:anchor distT="0" distB="0" distL="114300" distR="114300" simplePos="0" relativeHeight="251668992" behindDoc="1" locked="1" layoutInCell="1" allowOverlap="1" wp14:editId="189DEC21" wp14:anchorId="244C8C55">
            <wp:simplePos x="0" y="0"/>
            <wp:positionH relativeFrom="column">
              <wp:posOffset>3537585</wp:posOffset>
            </wp:positionH>
            <wp:positionV relativeFrom="paragraph">
              <wp:posOffset>-62230</wp:posOffset>
            </wp:positionV>
            <wp:extent cx="178435" cy="189865"/>
            <wp:effectExtent l="0" t="0" r="0" b="0"/>
            <wp:wrapTight wrapText="bothSides">
              <wp:wrapPolygon edited="0">
                <wp:start x="0" y="0"/>
                <wp:lineTo x="0" y="19505"/>
                <wp:lineTo x="18448" y="19505"/>
                <wp:lineTo x="18448" y="0"/>
                <wp:lineTo x="0" y="0"/>
              </wp:wrapPolygon>
            </wp:wrapTight>
            <wp:docPr id="55" name="Picture 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5"/>
                    <pic:cNvPicPr>
                      <a:picLocks noChangeAspect="1" noChangeArrowheads="1"/>
                    </pic:cNvPicPr>
                  </pic:nvPicPr>
                  <pic:blipFill>
                    <a:blip r:embed="rId79" cstate="print">
                      <a:extLst>
                        <a:ext uri="{28A0092B-C50C-407E-A947-70E740481C1C}">
                          <a14:useLocalDpi xmlns:a14="http://schemas.microsoft.com/office/drawing/2010/main" val="0"/>
                        </a:ext>
                      </a:extLst>
                    </a:blip>
                    <a:srcRect/>
                    <a:stretch>
                      <a:fillRect/>
                    </a:stretch>
                  </pic:blipFill>
                  <pic:spPr bwMode="auto">
                    <a:xfrm>
                      <a:off x="0" y="0"/>
                      <a:ext cx="178435" cy="189865"/>
                    </a:xfrm>
                    <a:prstGeom prst="rect">
                      <a:avLst/>
                    </a:prstGeom>
                    <a:noFill/>
                  </pic:spPr>
                </pic:pic>
              </a:graphicData>
            </a:graphic>
            <wp14:sizeRelH relativeFrom="page">
              <wp14:pctWidth>0</wp14:pctWidth>
            </wp14:sizeRelH>
            <wp14:sizeRelV relativeFrom="page">
              <wp14:pctHeight>0</wp14:pctHeight>
            </wp14:sizeRelV>
          </wp:anchor>
        </w:drawing>
      </w:r>
      <w:r w:rsidRPr="00AE1ECB" w:rsidR="008D4C81">
        <w:rPr>
          <w:rFonts w:ascii="Helvetica" w:hAnsi="Helvetica" w:cs="Helvetica-Bold"/>
          <w:b/>
          <w:bCs/>
          <w:color w:val="000000"/>
          <w:sz w:val="18"/>
          <w:szCs w:val="18"/>
        </w:rPr>
        <w:t>Line 1</w:t>
      </w:r>
      <w:proofErr w:type="gramStart"/>
      <w:r w:rsidRPr="00AE1ECB" w:rsidR="008D4C81">
        <w:rPr>
          <w:rFonts w:ascii="Helvetica" w:hAnsi="Helvetica" w:cs="Helvetica-Bold"/>
          <w:b/>
          <w:bCs/>
          <w:color w:val="000000"/>
          <w:sz w:val="18"/>
          <w:szCs w:val="18"/>
        </w:rPr>
        <w:t>c(</w:t>
      </w:r>
      <w:proofErr w:type="gramEnd"/>
      <w:r w:rsidRPr="00AE1ECB" w:rsidR="008D4C81">
        <w:rPr>
          <w:rFonts w:ascii="Helvetica" w:hAnsi="Helvetica" w:cs="Helvetica-Bold"/>
          <w:b/>
          <w:bCs/>
          <w:color w:val="000000"/>
          <w:sz w:val="18"/>
          <w:szCs w:val="18"/>
        </w:rPr>
        <w:t xml:space="preserve">6). </w:t>
      </w:r>
      <w:r w:rsidRPr="00AE1ECB" w:rsidR="008D4C81">
        <w:rPr>
          <w:rFonts w:ascii="Helvetica" w:hAnsi="Helvetica" w:cs="Helvetica"/>
          <w:color w:val="000000"/>
          <w:sz w:val="18"/>
          <w:szCs w:val="18"/>
        </w:rPr>
        <w:t xml:space="preserve">Include the current value of both income and non-income producing real property owned by the plan. Do not include the value of property that is employer real property or property used in plan operations that must be reported on lines 1d and 1e, respectively. </w:t>
      </w:r>
    </w:p>
    <w:p w:rsidRPr="00AE1ECB" w:rsidR="008D4C81" w:rsidP="0063377C" w:rsidRDefault="008D4C81" w14:paraId="244C8141" w14:textId="77777777">
      <w:pPr>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Bold"/>
          <w:b/>
          <w:bCs/>
          <w:color w:val="000000"/>
          <w:sz w:val="18"/>
          <w:szCs w:val="18"/>
        </w:rPr>
        <w:t>Line 1</w:t>
      </w:r>
      <w:proofErr w:type="gramStart"/>
      <w:r w:rsidRPr="00AE1ECB">
        <w:rPr>
          <w:rFonts w:ascii="Helvetica" w:hAnsi="Helvetica" w:cs="Helvetica-Bold"/>
          <w:b/>
          <w:bCs/>
          <w:color w:val="000000"/>
          <w:sz w:val="18"/>
          <w:szCs w:val="18"/>
        </w:rPr>
        <w:t>c(</w:t>
      </w:r>
      <w:proofErr w:type="gramEnd"/>
      <w:r w:rsidRPr="00AE1ECB">
        <w:rPr>
          <w:rFonts w:ascii="Helvetica" w:hAnsi="Helvetica" w:cs="Helvetica-Bold"/>
          <w:b/>
          <w:bCs/>
          <w:color w:val="000000"/>
          <w:sz w:val="18"/>
          <w:szCs w:val="18"/>
        </w:rPr>
        <w:t xml:space="preserve">7). </w:t>
      </w:r>
      <w:r w:rsidRPr="00AE1ECB">
        <w:rPr>
          <w:rFonts w:ascii="Helvetica" w:hAnsi="Helvetica" w:cs="Helvetica"/>
          <w:color w:val="000000"/>
          <w:sz w:val="18"/>
          <w:szCs w:val="18"/>
        </w:rPr>
        <w:t>Enter the current value of all loans made by the plan, except participant loans reportable on line 1</w:t>
      </w:r>
      <w:proofErr w:type="gramStart"/>
      <w:r w:rsidRPr="00AE1ECB">
        <w:rPr>
          <w:rFonts w:ascii="Helvetica" w:hAnsi="Helvetica" w:cs="Helvetica"/>
          <w:color w:val="000000"/>
          <w:sz w:val="18"/>
          <w:szCs w:val="18"/>
        </w:rPr>
        <w:t>c(</w:t>
      </w:r>
      <w:proofErr w:type="gramEnd"/>
      <w:r w:rsidRPr="00AE1ECB">
        <w:rPr>
          <w:rFonts w:ascii="Helvetica" w:hAnsi="Helvetica" w:cs="Helvetica"/>
          <w:color w:val="000000"/>
          <w:sz w:val="18"/>
          <w:szCs w:val="18"/>
        </w:rPr>
        <w:t xml:space="preserve">8). Include the sum of the value of loans for construction, securities loans, commercial and/or residential mortgage loans that are not subject to Code section 72(p) (either by making or participating in the loans directly or by purchasing loans originated by a third party), and other miscellaneous loans. </w:t>
      </w:r>
    </w:p>
    <w:p w:rsidRPr="00AE1ECB" w:rsidR="008D4C81" w:rsidP="0063377C" w:rsidRDefault="008D4C81" w14:paraId="244C8142" w14:textId="77777777">
      <w:pPr>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Bold"/>
          <w:b/>
          <w:bCs/>
          <w:color w:val="000000"/>
          <w:sz w:val="18"/>
          <w:szCs w:val="18"/>
        </w:rPr>
        <w:t>Line 1</w:t>
      </w:r>
      <w:proofErr w:type="gramStart"/>
      <w:r w:rsidRPr="00AE1ECB">
        <w:rPr>
          <w:rFonts w:ascii="Helvetica" w:hAnsi="Helvetica" w:cs="Helvetica-Bold"/>
          <w:b/>
          <w:bCs/>
          <w:color w:val="000000"/>
          <w:sz w:val="18"/>
          <w:szCs w:val="18"/>
        </w:rPr>
        <w:t>c(</w:t>
      </w:r>
      <w:proofErr w:type="gramEnd"/>
      <w:r w:rsidRPr="00AE1ECB">
        <w:rPr>
          <w:rFonts w:ascii="Helvetica" w:hAnsi="Helvetica" w:cs="Helvetica-Bold"/>
          <w:b/>
          <w:bCs/>
          <w:color w:val="000000"/>
          <w:sz w:val="18"/>
          <w:szCs w:val="18"/>
        </w:rPr>
        <w:t xml:space="preserve">8). </w:t>
      </w:r>
      <w:r w:rsidRPr="00AE1ECB">
        <w:rPr>
          <w:rFonts w:ascii="Helvetica" w:hAnsi="Helvetica" w:cs="Helvetica"/>
          <w:color w:val="000000"/>
          <w:sz w:val="18"/>
          <w:szCs w:val="18"/>
        </w:rPr>
        <w:t xml:space="preserve">Enter the current value of all loans to participants including residential mortgage loans that are subject to Code section 72(p). Include the sum of the value of the unpaid principal balances, plus accrued but unpaid interest, if any, for participant loans made under an individual account plan with investment experience segregated for each account, that are made in accordance with 29 CFR 2550.408b-1 and secured solely by a portion of the participant’s vested accrued benefit. When applicable, combine this amount with the current value of any other participant loans. Do not include in column (b) a participant loan that has been deemed distributed during the plan year under the provisions of Code section 72(p) and Treasury Regulations section 1.72(p)-1, if both of the following circumstances apply: </w:t>
      </w:r>
    </w:p>
    <w:p w:rsidRPr="00AE1ECB" w:rsidR="008D4C81" w:rsidP="0063377C" w:rsidRDefault="008D4C81" w14:paraId="244C8143" w14:textId="77777777">
      <w:pPr>
        <w:tabs>
          <w:tab w:val="clear" w:pos="432"/>
          <w:tab w:val="left" w:pos="270"/>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color w:val="000000"/>
          <w:sz w:val="18"/>
          <w:szCs w:val="18"/>
        </w:rPr>
        <w:tab/>
        <w:t xml:space="preserve">1. </w:t>
      </w:r>
      <w:r w:rsidRPr="00AE1ECB">
        <w:rPr>
          <w:rFonts w:ascii="Helvetica" w:hAnsi="Helvetica" w:cs="Helvetica"/>
          <w:sz w:val="18"/>
          <w:szCs w:val="18"/>
        </w:rPr>
        <w:t>Under</w:t>
      </w:r>
      <w:r w:rsidRPr="00AE1ECB">
        <w:rPr>
          <w:rFonts w:ascii="Helvetica" w:hAnsi="Helvetica" w:cs="Helvetica"/>
          <w:color w:val="000000"/>
          <w:sz w:val="18"/>
          <w:szCs w:val="18"/>
        </w:rPr>
        <w:t xml:space="preserve"> the plan, the participant loan is treated as a directed investment solely of the participant’s individual account; and </w:t>
      </w:r>
    </w:p>
    <w:p w:rsidRPr="00AE1ECB" w:rsidR="008D4C81" w:rsidP="00E1783B" w:rsidRDefault="008D4C81" w14:paraId="244C8144" w14:textId="77777777">
      <w:pPr>
        <w:tabs>
          <w:tab w:val="clear" w:pos="432"/>
          <w:tab w:val="left" w:pos="270"/>
        </w:tabs>
        <w:autoSpaceDE w:val="0"/>
        <w:autoSpaceDN w:val="0"/>
        <w:adjustRightInd w:val="0"/>
        <w:spacing w:line="240" w:lineRule="auto"/>
        <w:ind w:firstLine="0"/>
        <w:rPr>
          <w:rFonts w:ascii="Helvetica" w:hAnsi="Helvetica" w:cs="Helvetica"/>
          <w:color w:val="000000"/>
          <w:sz w:val="18"/>
          <w:szCs w:val="18"/>
        </w:rPr>
      </w:pPr>
      <w:r w:rsidRPr="00AE1ECB">
        <w:rPr>
          <w:rFonts w:ascii="Helvetica" w:hAnsi="Helvetica" w:cs="Helvetica"/>
          <w:color w:val="000000"/>
          <w:sz w:val="18"/>
          <w:szCs w:val="18"/>
        </w:rPr>
        <w:tab/>
        <w:t xml:space="preserve">2. As of the end of the plan year, the participant is not continuing repayment under the loan. </w:t>
      </w:r>
    </w:p>
    <w:p w:rsidRPr="00AE1ECB" w:rsidR="008D4C81" w:rsidP="0063377C" w:rsidRDefault="008D4C81" w14:paraId="244C8145" w14:textId="77777777">
      <w:pPr>
        <w:tabs>
          <w:tab w:val="clear" w:pos="432"/>
          <w:tab w:val="left" w:pos="270"/>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color w:val="000000"/>
          <w:sz w:val="18"/>
          <w:szCs w:val="18"/>
        </w:rPr>
        <w:tab/>
        <w:t xml:space="preserve">If </w:t>
      </w:r>
      <w:proofErr w:type="gramStart"/>
      <w:r w:rsidRPr="00AE1ECB">
        <w:rPr>
          <w:rFonts w:ascii="Helvetica" w:hAnsi="Helvetica" w:cs="Helvetica"/>
          <w:sz w:val="18"/>
          <w:szCs w:val="18"/>
        </w:rPr>
        <w:t>both</w:t>
      </w:r>
      <w:r w:rsidRPr="00AE1ECB">
        <w:rPr>
          <w:rFonts w:ascii="Helvetica" w:hAnsi="Helvetica" w:cs="Helvetica"/>
          <w:color w:val="000000"/>
          <w:sz w:val="18"/>
          <w:szCs w:val="18"/>
        </w:rPr>
        <w:t xml:space="preserve"> of these</w:t>
      </w:r>
      <w:proofErr w:type="gramEnd"/>
      <w:r w:rsidRPr="00AE1ECB">
        <w:rPr>
          <w:rFonts w:ascii="Helvetica" w:hAnsi="Helvetica" w:cs="Helvetica"/>
          <w:color w:val="000000"/>
          <w:sz w:val="18"/>
          <w:szCs w:val="18"/>
        </w:rPr>
        <w:t xml:space="preserve"> circumstances apply, report the loan as a deemed distribution on line 2g. However, if either of these circumstances does not apply, the current value of the participant loan (including interest accruing thereon after the deemed distribution) must be included in column (b) without regard to the occurrence of a deemed distribution. </w:t>
      </w:r>
    </w:p>
    <w:p w:rsidRPr="00AE1ECB" w:rsidR="008D4C81" w:rsidP="0063377C" w:rsidRDefault="008D4C81" w14:paraId="244C8146" w14:textId="77777777">
      <w:pPr>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Bold"/>
          <w:b/>
          <w:bCs/>
          <w:color w:val="000000"/>
          <w:sz w:val="18"/>
          <w:szCs w:val="18"/>
        </w:rPr>
        <w:t xml:space="preserve">Note. </w:t>
      </w:r>
      <w:r w:rsidRPr="00AE1ECB">
        <w:rPr>
          <w:rFonts w:ascii="Helvetica" w:hAnsi="Helvetica" w:cs="Helvetica"/>
          <w:color w:val="000000"/>
          <w:sz w:val="18"/>
          <w:szCs w:val="18"/>
        </w:rPr>
        <w:t>After a participant loan that has been deemed distributed is reported on line 2g, it is no longer to be reported as an asset on Schedule H or Schedule I unless, in a later year, the participant resumes repayment under the loan. However, such a loan (including interest accruing thereon after the deemed distribution) that has not been repaid is still considered outstanding for purposes of applying Code section 72(p)(2)(A) to determine the maximum amount of subsequent loans. Also, the deemed distribution is not treated as an actual distribution for other purposes, such as the qualification requirements of Code section 401, including, for example, the determination of top-heavy status under Code section 416 and the vesting requirements of Treasury Regulations section 1.411(a)-7(d)(5). See Q&amp;As 12 and 19 of Treasury Regulations section 1.72(p)-1.</w:t>
      </w:r>
    </w:p>
    <w:p w:rsidRPr="00AE1ECB" w:rsidR="008D4C81" w:rsidP="0063377C" w:rsidRDefault="008D4C81" w14:paraId="244C8147" w14:textId="77777777">
      <w:pPr>
        <w:tabs>
          <w:tab w:val="clear" w:pos="432"/>
          <w:tab w:val="left" w:pos="270"/>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color w:val="000000"/>
          <w:sz w:val="18"/>
          <w:szCs w:val="18"/>
        </w:rPr>
        <w:tab/>
        <w:t xml:space="preserve">The </w:t>
      </w:r>
      <w:r w:rsidRPr="00AE1ECB">
        <w:rPr>
          <w:rFonts w:ascii="Helvetica" w:hAnsi="Helvetica" w:cs="Helvetica"/>
          <w:sz w:val="18"/>
          <w:szCs w:val="18"/>
        </w:rPr>
        <w:t>entry</w:t>
      </w:r>
      <w:r w:rsidRPr="00AE1ECB">
        <w:rPr>
          <w:rFonts w:ascii="Helvetica" w:hAnsi="Helvetica" w:cs="Helvetica"/>
          <w:color w:val="000000"/>
          <w:sz w:val="18"/>
          <w:szCs w:val="18"/>
        </w:rPr>
        <w:t xml:space="preserve"> on line 1</w:t>
      </w:r>
      <w:proofErr w:type="gramStart"/>
      <w:r w:rsidRPr="00AE1ECB">
        <w:rPr>
          <w:rFonts w:ascii="Helvetica" w:hAnsi="Helvetica" w:cs="Helvetica"/>
          <w:color w:val="000000"/>
          <w:sz w:val="18"/>
          <w:szCs w:val="18"/>
        </w:rPr>
        <w:t>c(</w:t>
      </w:r>
      <w:proofErr w:type="gramEnd"/>
      <w:r w:rsidRPr="00AE1ECB">
        <w:rPr>
          <w:rFonts w:ascii="Helvetica" w:hAnsi="Helvetica" w:cs="Helvetica"/>
          <w:color w:val="000000"/>
          <w:sz w:val="18"/>
          <w:szCs w:val="18"/>
        </w:rPr>
        <w:t>8), column (b), of Schedule H (participant loans - end of year) or on line 1a, column (b), of Schedule I (plan assets - end of year) must include the current value of any participant loan that was reported as a deemed distribution on line 2g for any earlier year if the participant resumes repayment under the loan during the plan year. In addition, the amount to be entered on line 2g must be reduced by the amount of the participant loan that was reported as a deemed distribution on line 2g for the earlier year.</w:t>
      </w:r>
    </w:p>
    <w:p w:rsidRPr="00AE1ECB" w:rsidR="008D4C81" w:rsidP="0063377C" w:rsidRDefault="008D4C81" w14:paraId="244C8148" w14:textId="77777777">
      <w:pPr>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Bold"/>
          <w:b/>
          <w:bCs/>
          <w:color w:val="000000"/>
          <w:sz w:val="18"/>
          <w:szCs w:val="18"/>
        </w:rPr>
        <w:t>Lines 1</w:t>
      </w:r>
      <w:proofErr w:type="gramStart"/>
      <w:r w:rsidRPr="00AE1ECB">
        <w:rPr>
          <w:rFonts w:ascii="Helvetica" w:hAnsi="Helvetica" w:cs="Helvetica-Bold"/>
          <w:b/>
          <w:bCs/>
          <w:color w:val="000000"/>
          <w:sz w:val="18"/>
          <w:szCs w:val="18"/>
        </w:rPr>
        <w:t>c(</w:t>
      </w:r>
      <w:proofErr w:type="gramEnd"/>
      <w:r w:rsidRPr="00AE1ECB">
        <w:rPr>
          <w:rFonts w:ascii="Helvetica" w:hAnsi="Helvetica" w:cs="Helvetica-Bold"/>
          <w:b/>
          <w:bCs/>
          <w:color w:val="000000"/>
          <w:sz w:val="18"/>
          <w:szCs w:val="18"/>
        </w:rPr>
        <w:t xml:space="preserve">9), (10), (11), and (12). </w:t>
      </w:r>
      <w:r w:rsidRPr="00AE1ECB">
        <w:rPr>
          <w:rFonts w:ascii="Helvetica" w:hAnsi="Helvetica" w:cs="Helvetica"/>
          <w:color w:val="000000"/>
          <w:sz w:val="18"/>
          <w:szCs w:val="18"/>
        </w:rPr>
        <w:t xml:space="preserve">Enter the total current value of the plan’s or DFE’s interest in DFEs on the appropriate lines as of the beginning and end of the plan or DFE year. The value of the plan’s or DFE’s interest in each DFE at the end of the plan or DFE year must be reported on the Schedule D (Form 5500). </w:t>
      </w:r>
    </w:p>
    <w:p w:rsidRPr="00AE1ECB" w:rsidR="008D4C81" w:rsidP="0063377C" w:rsidRDefault="008D4C81" w14:paraId="244C8149" w14:textId="47398A7C">
      <w:pPr>
        <w:tabs>
          <w:tab w:val="clear" w:pos="432"/>
        </w:tabs>
        <w:autoSpaceDE w:val="0"/>
        <w:autoSpaceDN w:val="0"/>
        <w:adjustRightInd w:val="0"/>
        <w:spacing w:before="60" w:line="240" w:lineRule="auto"/>
        <w:ind w:firstLine="0"/>
        <w:rPr>
          <w:rFonts w:ascii="Helvetica" w:hAnsi="Helvetica" w:cs="Helvetica-Oblique"/>
          <w:i/>
          <w:iCs/>
          <w:color w:val="000000"/>
          <w:sz w:val="18"/>
          <w:szCs w:val="18"/>
        </w:rPr>
      </w:pPr>
      <w:r w:rsidRPr="00AE1ECB">
        <w:rPr>
          <w:rFonts w:ascii="Helvetica" w:hAnsi="Helvetica" w:cs="Helvetica-Oblique"/>
          <w:i/>
          <w:iCs/>
          <w:color w:val="000000"/>
          <w:sz w:val="18"/>
          <w:szCs w:val="18"/>
        </w:rPr>
        <w:t>The plan’s or DFE’s interest in common/collective trusts (CCTs) and pooled separate accounts (PSAs) for which a DFE Form 5500 has not been filed may not be included on lines 1</w:t>
      </w:r>
      <w:proofErr w:type="gramStart"/>
      <w:r w:rsidRPr="00AE1ECB">
        <w:rPr>
          <w:rFonts w:ascii="Helvetica" w:hAnsi="Helvetica" w:cs="Helvetica-Oblique"/>
          <w:i/>
          <w:iCs/>
          <w:color w:val="000000"/>
          <w:sz w:val="18"/>
          <w:szCs w:val="18"/>
        </w:rPr>
        <w:t>c(</w:t>
      </w:r>
      <w:proofErr w:type="gramEnd"/>
      <w:r w:rsidRPr="00AE1ECB">
        <w:rPr>
          <w:rFonts w:ascii="Helvetica" w:hAnsi="Helvetica" w:cs="Helvetica-Oblique"/>
          <w:i/>
          <w:iCs/>
          <w:color w:val="000000"/>
          <w:sz w:val="18"/>
          <w:szCs w:val="18"/>
        </w:rPr>
        <w:t xml:space="preserve">9) or 1c(10). The plan’s or DFE’s interest in the underlying assets of such CCTs and PSAs must be allocated and reported in the appropriate categories on a line-by-line basis on Part I of the Schedule H. </w:t>
      </w:r>
    </w:p>
    <w:p w:rsidRPr="00AE1ECB" w:rsidR="008D4C81" w:rsidP="0063377C" w:rsidRDefault="00C52B09" w14:paraId="244C814A" w14:textId="77777777">
      <w:pPr>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Bold"/>
          <w:b/>
          <w:bCs/>
          <w:color w:val="000000"/>
          <w:sz w:val="18"/>
          <w:szCs w:val="18"/>
        </w:rPr>
        <w:t xml:space="preserve">Note. </w:t>
      </w:r>
      <w:r w:rsidRPr="00AE1ECB" w:rsidR="008D4C81">
        <w:rPr>
          <w:rFonts w:ascii="Helvetica" w:hAnsi="Helvetica" w:cs="Helvetica"/>
          <w:color w:val="000000"/>
          <w:sz w:val="18"/>
          <w:szCs w:val="18"/>
        </w:rPr>
        <w:t>For reporting purposes, a separate account that is not considered to be holding plan assets pursuant to 29 CFR 2510.3-101(h)(1)(iii) does not constitute a PSA.</w:t>
      </w:r>
    </w:p>
    <w:p w:rsidRPr="00AE1ECB" w:rsidR="00493CEE" w:rsidP="0063377C" w:rsidRDefault="00493CEE" w14:paraId="244C814B" w14:textId="77777777">
      <w:pPr>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color w:val="000000"/>
          <w:sz w:val="18"/>
          <w:szCs w:val="18"/>
        </w:rPr>
        <w:t>Line 1</w:t>
      </w:r>
      <w:proofErr w:type="gramStart"/>
      <w:r w:rsidRPr="00AE1ECB">
        <w:rPr>
          <w:rFonts w:ascii="Helvetica" w:hAnsi="Helvetica" w:cs="Helvetica"/>
          <w:b/>
          <w:color w:val="000000"/>
          <w:sz w:val="18"/>
          <w:szCs w:val="18"/>
        </w:rPr>
        <w:t>c(</w:t>
      </w:r>
      <w:proofErr w:type="gramEnd"/>
      <w:r w:rsidRPr="00AE1ECB">
        <w:rPr>
          <w:rFonts w:ascii="Helvetica" w:hAnsi="Helvetica" w:cs="Helvetica"/>
          <w:b/>
          <w:color w:val="000000"/>
          <w:sz w:val="18"/>
          <w:szCs w:val="18"/>
        </w:rPr>
        <w:t>13).</w:t>
      </w:r>
      <w:r w:rsidRPr="00AE1ECB">
        <w:rPr>
          <w:rFonts w:ascii="Helvetica" w:hAnsi="Helvetica" w:cs="Helvetica"/>
          <w:color w:val="000000"/>
          <w:sz w:val="18"/>
          <w:szCs w:val="18"/>
        </w:rPr>
        <w:t xml:space="preserve"> A registered investment company is an investment company registered under the Investment Company Act of 1940. These are mutual funds (legally known as open-end companies), closed-end funds (legally known as closed-end companies), and UITs (legally known as unit investment trusts).</w:t>
      </w:r>
    </w:p>
    <w:p w:rsidRPr="00AE1ECB" w:rsidR="008D4C81" w:rsidP="0063377C" w:rsidRDefault="008D4C81" w14:paraId="244C814C" w14:textId="77777777">
      <w:pPr>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Bold"/>
          <w:b/>
          <w:bCs/>
          <w:color w:val="000000"/>
          <w:sz w:val="18"/>
          <w:szCs w:val="18"/>
        </w:rPr>
        <w:t>Line 1</w:t>
      </w:r>
      <w:proofErr w:type="gramStart"/>
      <w:r w:rsidRPr="00AE1ECB">
        <w:rPr>
          <w:rFonts w:ascii="Helvetica" w:hAnsi="Helvetica" w:cs="Helvetica-Bold"/>
          <w:b/>
          <w:bCs/>
          <w:color w:val="000000"/>
          <w:sz w:val="18"/>
          <w:szCs w:val="18"/>
        </w:rPr>
        <w:t>c(</w:t>
      </w:r>
      <w:proofErr w:type="gramEnd"/>
      <w:r w:rsidRPr="00AE1ECB">
        <w:rPr>
          <w:rFonts w:ascii="Helvetica" w:hAnsi="Helvetica" w:cs="Helvetica-Bold"/>
          <w:b/>
          <w:bCs/>
          <w:color w:val="000000"/>
          <w:sz w:val="18"/>
          <w:szCs w:val="18"/>
        </w:rPr>
        <w:t xml:space="preserve">14). </w:t>
      </w:r>
      <w:r w:rsidRPr="00AE1ECB">
        <w:rPr>
          <w:rFonts w:ascii="Helvetica" w:hAnsi="Helvetica" w:cs="Helvetica"/>
          <w:color w:val="000000"/>
          <w:sz w:val="18"/>
          <w:szCs w:val="18"/>
        </w:rPr>
        <w:t xml:space="preserve">Use the same method for determining the value of the insurance contracts reported here as you used for line 4 of Schedule A, or, if line 4 is not required, line 7 of Schedule A. </w:t>
      </w:r>
      <w:r w:rsidRPr="00AE1ECB">
        <w:rPr>
          <w:rFonts w:ascii="Helvetica" w:hAnsi="Helvetica" w:cs="Helvetica-Bold"/>
          <w:b/>
          <w:bCs/>
          <w:color w:val="000000"/>
          <w:sz w:val="18"/>
          <w:szCs w:val="18"/>
        </w:rPr>
        <w:t>Line 1</w:t>
      </w:r>
      <w:proofErr w:type="gramStart"/>
      <w:r w:rsidRPr="00AE1ECB">
        <w:rPr>
          <w:rFonts w:ascii="Helvetica" w:hAnsi="Helvetica" w:cs="Helvetica-Bold"/>
          <w:b/>
          <w:bCs/>
          <w:color w:val="000000"/>
          <w:sz w:val="18"/>
          <w:szCs w:val="18"/>
        </w:rPr>
        <w:t>c(</w:t>
      </w:r>
      <w:proofErr w:type="gramEnd"/>
      <w:r w:rsidRPr="00AE1ECB">
        <w:rPr>
          <w:rFonts w:ascii="Helvetica" w:hAnsi="Helvetica" w:cs="Helvetica-Bold"/>
          <w:b/>
          <w:bCs/>
          <w:color w:val="000000"/>
          <w:sz w:val="18"/>
          <w:szCs w:val="18"/>
        </w:rPr>
        <w:t xml:space="preserve">15). </w:t>
      </w:r>
      <w:r w:rsidRPr="00AE1ECB">
        <w:rPr>
          <w:rFonts w:ascii="Helvetica" w:hAnsi="Helvetica" w:cs="Helvetica"/>
          <w:color w:val="000000"/>
          <w:sz w:val="18"/>
          <w:szCs w:val="18"/>
        </w:rPr>
        <w:t>Include all other investments not includable in lines 1</w:t>
      </w:r>
      <w:proofErr w:type="gramStart"/>
      <w:r w:rsidRPr="00AE1ECB">
        <w:rPr>
          <w:rFonts w:ascii="Helvetica" w:hAnsi="Helvetica" w:cs="Helvetica"/>
          <w:color w:val="000000"/>
          <w:sz w:val="18"/>
          <w:szCs w:val="18"/>
        </w:rPr>
        <w:t>c(</w:t>
      </w:r>
      <w:proofErr w:type="gramEnd"/>
      <w:r w:rsidRPr="00AE1ECB">
        <w:rPr>
          <w:rFonts w:ascii="Helvetica" w:hAnsi="Helvetica" w:cs="Helvetica"/>
          <w:color w:val="000000"/>
          <w:sz w:val="18"/>
          <w:szCs w:val="18"/>
        </w:rPr>
        <w:t>1) through (14), such as options, index futures, state and municipal securities, collectibles, and other personal property.</w:t>
      </w:r>
    </w:p>
    <w:p w:rsidRPr="00AE1ECB" w:rsidR="008D4C81" w:rsidP="0063377C" w:rsidRDefault="008D4C81" w14:paraId="244C814D" w14:textId="77777777">
      <w:pPr>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Bold"/>
          <w:b/>
          <w:bCs/>
          <w:color w:val="000000"/>
          <w:sz w:val="18"/>
          <w:szCs w:val="18"/>
        </w:rPr>
        <w:t>Line 1</w:t>
      </w:r>
      <w:proofErr w:type="gramStart"/>
      <w:r w:rsidRPr="00AE1ECB">
        <w:rPr>
          <w:rFonts w:ascii="Helvetica" w:hAnsi="Helvetica" w:cs="Helvetica-Bold"/>
          <w:b/>
          <w:bCs/>
          <w:color w:val="000000"/>
          <w:sz w:val="18"/>
          <w:szCs w:val="18"/>
        </w:rPr>
        <w:t>d(</w:t>
      </w:r>
      <w:proofErr w:type="gramEnd"/>
      <w:r w:rsidRPr="00AE1ECB">
        <w:rPr>
          <w:rFonts w:ascii="Helvetica" w:hAnsi="Helvetica" w:cs="Helvetica-Bold"/>
          <w:b/>
          <w:bCs/>
          <w:color w:val="000000"/>
          <w:sz w:val="18"/>
          <w:szCs w:val="18"/>
        </w:rPr>
        <w:t xml:space="preserve">1). </w:t>
      </w:r>
      <w:r w:rsidRPr="00AE1ECB">
        <w:rPr>
          <w:rFonts w:ascii="Helvetica" w:hAnsi="Helvetica" w:cs="Helvetica"/>
          <w:color w:val="000000"/>
          <w:sz w:val="18"/>
          <w:szCs w:val="18"/>
        </w:rPr>
        <w:t xml:space="preserve">An employer security is any security issued by an employer (including affiliates) of employees covered by the plan. These may include common stocks, preferred stocks, bonds, zero coupon bonds, debentures, convertible </w:t>
      </w:r>
      <w:r w:rsidRPr="00AE1ECB" w:rsidR="00675B20">
        <w:rPr>
          <w:rFonts w:ascii="Helvetica" w:hAnsi="Helvetica" w:cs="Helvetica"/>
          <w:color w:val="000000"/>
          <w:sz w:val="18"/>
          <w:szCs w:val="18"/>
        </w:rPr>
        <w:t>debentures</w:t>
      </w:r>
      <w:r w:rsidRPr="00AE1ECB">
        <w:rPr>
          <w:rFonts w:ascii="Helvetica" w:hAnsi="Helvetica" w:cs="Helvetica"/>
          <w:color w:val="000000"/>
          <w:sz w:val="18"/>
          <w:szCs w:val="18"/>
        </w:rPr>
        <w:t xml:space="preserve">, </w:t>
      </w:r>
      <w:proofErr w:type="gramStart"/>
      <w:r w:rsidRPr="00AE1ECB">
        <w:rPr>
          <w:rFonts w:ascii="Helvetica" w:hAnsi="Helvetica" w:cs="Helvetica"/>
          <w:color w:val="000000"/>
          <w:sz w:val="18"/>
          <w:szCs w:val="18"/>
        </w:rPr>
        <w:t>notes</w:t>
      </w:r>
      <w:proofErr w:type="gramEnd"/>
      <w:r w:rsidRPr="00AE1ECB">
        <w:rPr>
          <w:rFonts w:ascii="Helvetica" w:hAnsi="Helvetica" w:cs="Helvetica"/>
          <w:color w:val="000000"/>
          <w:sz w:val="18"/>
          <w:szCs w:val="18"/>
        </w:rPr>
        <w:t xml:space="preserve"> and commercial paper.</w:t>
      </w:r>
    </w:p>
    <w:p w:rsidRPr="00AE1ECB" w:rsidR="008D4C81" w:rsidP="0063377C" w:rsidRDefault="008D4C81" w14:paraId="244C814E" w14:textId="77777777">
      <w:pPr>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Bold"/>
          <w:b/>
          <w:bCs/>
          <w:color w:val="000000"/>
          <w:sz w:val="18"/>
          <w:szCs w:val="18"/>
        </w:rPr>
        <w:lastRenderedPageBreak/>
        <w:t>Line 1</w:t>
      </w:r>
      <w:proofErr w:type="gramStart"/>
      <w:r w:rsidRPr="00AE1ECB">
        <w:rPr>
          <w:rFonts w:ascii="Helvetica" w:hAnsi="Helvetica" w:cs="Helvetica-Bold"/>
          <w:b/>
          <w:bCs/>
          <w:color w:val="000000"/>
          <w:sz w:val="18"/>
          <w:szCs w:val="18"/>
        </w:rPr>
        <w:t>d(</w:t>
      </w:r>
      <w:proofErr w:type="gramEnd"/>
      <w:r w:rsidRPr="00AE1ECB">
        <w:rPr>
          <w:rFonts w:ascii="Helvetica" w:hAnsi="Helvetica" w:cs="Helvetica-Bold"/>
          <w:b/>
          <w:bCs/>
          <w:color w:val="000000"/>
          <w:sz w:val="18"/>
          <w:szCs w:val="18"/>
        </w:rPr>
        <w:t xml:space="preserve">2). </w:t>
      </w:r>
      <w:r w:rsidRPr="00AE1ECB">
        <w:rPr>
          <w:rFonts w:ascii="Helvetica" w:hAnsi="Helvetica" w:cs="Helvetica"/>
          <w:color w:val="000000"/>
          <w:sz w:val="18"/>
          <w:szCs w:val="18"/>
        </w:rPr>
        <w:t xml:space="preserve">The term ‘‘employer real property’’ means real property (and related personal property) that is leased to an employer of employees covered by the plan, or to an affiliate of such employer. For purposes of determining the time at which a plan acquires employer real property for purposes of this line, such property shall be deemed to be acquired by the plan on the date on which the plan acquires the property or on the date on which the lease to the employer (or affiliate) is </w:t>
      </w:r>
      <w:proofErr w:type="gramStart"/>
      <w:r w:rsidRPr="00AE1ECB">
        <w:rPr>
          <w:rFonts w:ascii="Helvetica" w:hAnsi="Helvetica" w:cs="Helvetica"/>
          <w:color w:val="000000"/>
          <w:sz w:val="18"/>
          <w:szCs w:val="18"/>
        </w:rPr>
        <w:t>entered into</w:t>
      </w:r>
      <w:proofErr w:type="gramEnd"/>
      <w:r w:rsidRPr="00AE1ECB">
        <w:rPr>
          <w:rFonts w:ascii="Helvetica" w:hAnsi="Helvetica" w:cs="Helvetica"/>
          <w:color w:val="000000"/>
          <w:sz w:val="18"/>
          <w:szCs w:val="18"/>
        </w:rPr>
        <w:t>, whichever is later.</w:t>
      </w:r>
    </w:p>
    <w:p w:rsidRPr="00AE1ECB" w:rsidR="008D4C81" w:rsidP="0063377C" w:rsidRDefault="008D4C81" w14:paraId="244C814F" w14:textId="77777777">
      <w:pPr>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Bold"/>
          <w:b/>
          <w:bCs/>
          <w:color w:val="000000"/>
          <w:sz w:val="18"/>
          <w:szCs w:val="18"/>
        </w:rPr>
        <w:t xml:space="preserve">Line 1e. </w:t>
      </w:r>
      <w:r w:rsidRPr="00AE1ECB">
        <w:rPr>
          <w:rFonts w:ascii="Helvetica" w:hAnsi="Helvetica" w:cs="Helvetica"/>
          <w:color w:val="000000"/>
          <w:sz w:val="18"/>
          <w:szCs w:val="18"/>
        </w:rPr>
        <w:t>Include the current (not book) value of the buildings and other property used in the operation of the plan. Buildings or other property held as plan investments should be reported in 1</w:t>
      </w:r>
      <w:proofErr w:type="gramStart"/>
      <w:r w:rsidRPr="00AE1ECB">
        <w:rPr>
          <w:rFonts w:ascii="Helvetica" w:hAnsi="Helvetica" w:cs="Helvetica"/>
          <w:color w:val="000000"/>
          <w:sz w:val="18"/>
          <w:szCs w:val="18"/>
        </w:rPr>
        <w:t>c(</w:t>
      </w:r>
      <w:proofErr w:type="gramEnd"/>
      <w:r w:rsidRPr="00AE1ECB">
        <w:rPr>
          <w:rFonts w:ascii="Helvetica" w:hAnsi="Helvetica" w:cs="Helvetica"/>
          <w:color w:val="000000"/>
          <w:sz w:val="18"/>
          <w:szCs w:val="18"/>
        </w:rPr>
        <w:t>6) and 1d(2).</w:t>
      </w:r>
    </w:p>
    <w:p w:rsidRPr="00AE1ECB" w:rsidR="008D4C81" w:rsidP="0063377C" w:rsidRDefault="008D4C81" w14:paraId="244C8150" w14:textId="77777777">
      <w:pPr>
        <w:tabs>
          <w:tab w:val="clear" w:pos="432"/>
          <w:tab w:val="left" w:pos="270"/>
        </w:tabs>
        <w:autoSpaceDE w:val="0"/>
        <w:autoSpaceDN w:val="0"/>
        <w:adjustRightInd w:val="0"/>
        <w:spacing w:before="60" w:line="240" w:lineRule="auto"/>
        <w:ind w:firstLine="0"/>
        <w:rPr>
          <w:rFonts w:ascii="Helvetica" w:hAnsi="Helvetica" w:cs="Helvetica-Oblique"/>
          <w:i/>
          <w:iCs/>
          <w:color w:val="000000"/>
          <w:sz w:val="18"/>
          <w:szCs w:val="18"/>
        </w:rPr>
      </w:pPr>
      <w:r w:rsidRPr="00AE1ECB">
        <w:rPr>
          <w:rFonts w:ascii="Helvetica" w:hAnsi="Helvetica" w:cs="Helvetica-Oblique"/>
          <w:i/>
          <w:iCs/>
          <w:color w:val="000000"/>
          <w:sz w:val="18"/>
          <w:szCs w:val="18"/>
        </w:rPr>
        <w:tab/>
        <w:t>Do not include the value of future pension payments on lines 1g, h, i, j, or k.</w:t>
      </w:r>
    </w:p>
    <w:p w:rsidRPr="00AE1ECB" w:rsidR="008D4C81" w:rsidP="0063377C" w:rsidRDefault="008D4C81" w14:paraId="244C8151" w14:textId="77777777">
      <w:pPr>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Bold"/>
          <w:b/>
          <w:bCs/>
          <w:color w:val="000000"/>
          <w:sz w:val="18"/>
          <w:szCs w:val="18"/>
        </w:rPr>
        <w:t xml:space="preserve">Line 1g. </w:t>
      </w:r>
      <w:r w:rsidRPr="00AE1ECB">
        <w:rPr>
          <w:rFonts w:ascii="Helvetica" w:hAnsi="Helvetica" w:cs="Helvetica"/>
          <w:color w:val="000000"/>
          <w:sz w:val="18"/>
          <w:szCs w:val="18"/>
        </w:rPr>
        <w:t>Noncash basis plans must include the total amount of benefit claims that have been processed and approved for payment by the plan. Include welfare plan ‘‘incurred but not reported’’ (IBNR) benefit claims on this line.</w:t>
      </w:r>
    </w:p>
    <w:p w:rsidRPr="00AE1ECB" w:rsidR="008D4C81" w:rsidP="0063377C" w:rsidRDefault="008D4C81" w14:paraId="244C8152" w14:textId="77777777">
      <w:pPr>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Bold"/>
          <w:b/>
          <w:bCs/>
          <w:color w:val="000000"/>
          <w:sz w:val="18"/>
          <w:szCs w:val="18"/>
        </w:rPr>
        <w:t xml:space="preserve">Line 1h. </w:t>
      </w:r>
      <w:r w:rsidRPr="00AE1ECB">
        <w:rPr>
          <w:rFonts w:ascii="Helvetica" w:hAnsi="Helvetica" w:cs="Helvetica"/>
          <w:color w:val="000000"/>
          <w:sz w:val="18"/>
          <w:szCs w:val="18"/>
        </w:rPr>
        <w:t>Noncash basis plans must include the total amount of obligations owed by the plan which were incurred in the normal operations of the plan and have been approved for payment by the plan but have not been paid.</w:t>
      </w:r>
    </w:p>
    <w:p w:rsidRPr="00AE1ECB" w:rsidR="008D4C81" w:rsidP="0063377C" w:rsidRDefault="008D4C81" w14:paraId="244C8153" w14:textId="77777777">
      <w:pPr>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Bold"/>
          <w:b/>
          <w:bCs/>
          <w:color w:val="000000"/>
          <w:sz w:val="18"/>
          <w:szCs w:val="18"/>
        </w:rPr>
        <w:t xml:space="preserve">Line 1i. </w:t>
      </w:r>
      <w:r w:rsidRPr="00AE1ECB">
        <w:rPr>
          <w:rFonts w:ascii="Helvetica" w:hAnsi="Helvetica" w:cs="Helvetica"/>
          <w:color w:val="000000"/>
          <w:sz w:val="18"/>
          <w:szCs w:val="18"/>
        </w:rPr>
        <w:t>‘‘Acquisition indebtedness,’’ for debt-financed</w:t>
      </w:r>
      <w:r w:rsidRPr="00AE1ECB" w:rsidR="008D1238">
        <w:rPr>
          <w:rFonts w:ascii="Helvetica" w:hAnsi="Helvetica" w:cs="Helvetica"/>
          <w:color w:val="000000"/>
          <w:sz w:val="18"/>
          <w:szCs w:val="18"/>
        </w:rPr>
        <w:t xml:space="preserve"> </w:t>
      </w:r>
      <w:r w:rsidRPr="00AE1ECB">
        <w:rPr>
          <w:rFonts w:ascii="Helvetica" w:hAnsi="Helvetica" w:cs="Helvetica"/>
          <w:color w:val="000000"/>
          <w:sz w:val="18"/>
          <w:szCs w:val="18"/>
        </w:rPr>
        <w:t xml:space="preserve">property other than real </w:t>
      </w:r>
      <w:r w:rsidRPr="00AE1ECB" w:rsidR="008D1238">
        <w:rPr>
          <w:rFonts w:ascii="Helvetica" w:hAnsi="Helvetica" w:cs="Helvetica"/>
          <w:color w:val="000000"/>
          <w:sz w:val="18"/>
          <w:szCs w:val="18"/>
        </w:rPr>
        <w:t xml:space="preserve">property, means the outstanding </w:t>
      </w:r>
      <w:r w:rsidRPr="00AE1ECB">
        <w:rPr>
          <w:rFonts w:ascii="Helvetica" w:hAnsi="Helvetica" w:cs="Helvetica"/>
          <w:color w:val="000000"/>
          <w:sz w:val="18"/>
          <w:szCs w:val="18"/>
        </w:rPr>
        <w:t>amount of the principal debt incurred:</w:t>
      </w:r>
    </w:p>
    <w:p w:rsidRPr="00AE1ECB" w:rsidR="008D4C81" w:rsidP="0063377C" w:rsidRDefault="008D4C81" w14:paraId="244C8154" w14:textId="77777777">
      <w:pPr>
        <w:tabs>
          <w:tab w:val="clear" w:pos="432"/>
          <w:tab w:val="left" w:pos="270"/>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color w:val="000000"/>
          <w:sz w:val="18"/>
          <w:szCs w:val="18"/>
        </w:rPr>
        <w:tab/>
        <w:t>1. By the organization in acquiring or improving the</w:t>
      </w:r>
    </w:p>
    <w:p w:rsidRPr="00AE1ECB" w:rsidR="008D4C81" w:rsidP="00137370" w:rsidRDefault="008D4C81" w14:paraId="244C8155" w14:textId="77777777">
      <w:pPr>
        <w:tabs>
          <w:tab w:val="clear" w:pos="432"/>
        </w:tabs>
        <w:autoSpaceDE w:val="0"/>
        <w:autoSpaceDN w:val="0"/>
        <w:adjustRightInd w:val="0"/>
        <w:spacing w:line="240" w:lineRule="auto"/>
        <w:ind w:firstLine="0"/>
        <w:rPr>
          <w:rFonts w:ascii="Helvetica" w:hAnsi="Helvetica" w:cs="Helvetica"/>
          <w:color w:val="000000"/>
          <w:sz w:val="18"/>
          <w:szCs w:val="18"/>
        </w:rPr>
      </w:pPr>
      <w:proofErr w:type="gramStart"/>
      <w:r w:rsidRPr="00AE1ECB">
        <w:rPr>
          <w:rFonts w:ascii="Helvetica" w:hAnsi="Helvetica" w:cs="Helvetica"/>
          <w:color w:val="000000"/>
          <w:sz w:val="18"/>
          <w:szCs w:val="18"/>
        </w:rPr>
        <w:t>property;</w:t>
      </w:r>
      <w:proofErr w:type="gramEnd"/>
    </w:p>
    <w:p w:rsidRPr="00AE1ECB" w:rsidR="008D4C81" w:rsidP="00137370" w:rsidRDefault="008D4C81" w14:paraId="244C8156" w14:textId="77777777">
      <w:pPr>
        <w:tabs>
          <w:tab w:val="clear" w:pos="432"/>
          <w:tab w:val="left" w:pos="270"/>
        </w:tabs>
        <w:autoSpaceDE w:val="0"/>
        <w:autoSpaceDN w:val="0"/>
        <w:adjustRightInd w:val="0"/>
        <w:spacing w:line="240" w:lineRule="auto"/>
        <w:ind w:firstLine="0"/>
        <w:rPr>
          <w:rFonts w:ascii="Helvetica" w:hAnsi="Helvetica" w:cs="Helvetica"/>
          <w:sz w:val="18"/>
          <w:szCs w:val="18"/>
        </w:rPr>
      </w:pPr>
      <w:r w:rsidRPr="00AE1ECB">
        <w:rPr>
          <w:rFonts w:ascii="Helvetica" w:hAnsi="Helvetica" w:cs="Helvetica"/>
          <w:sz w:val="18"/>
          <w:szCs w:val="18"/>
        </w:rPr>
        <w:tab/>
        <w:t xml:space="preserve">2. </w:t>
      </w:r>
      <w:r w:rsidRPr="00AE1ECB">
        <w:rPr>
          <w:rFonts w:ascii="Helvetica" w:hAnsi="Helvetica" w:cs="Helvetica"/>
          <w:color w:val="000000"/>
          <w:sz w:val="18"/>
          <w:szCs w:val="18"/>
        </w:rPr>
        <w:t>Before</w:t>
      </w:r>
      <w:r w:rsidRPr="00AE1ECB">
        <w:rPr>
          <w:rFonts w:ascii="Helvetica" w:hAnsi="Helvetica" w:cs="Helvetica"/>
          <w:sz w:val="18"/>
          <w:szCs w:val="18"/>
        </w:rPr>
        <w:t xml:space="preserve"> the acquisition or improvement of the property if the debt was incurred only to acquire or improve the property; or </w:t>
      </w:r>
    </w:p>
    <w:p w:rsidRPr="00AE1ECB" w:rsidR="008D4C81" w:rsidP="00137370" w:rsidRDefault="008D4C81" w14:paraId="244C8157" w14:textId="77777777">
      <w:pPr>
        <w:tabs>
          <w:tab w:val="clear" w:pos="432"/>
          <w:tab w:val="left" w:pos="270"/>
        </w:tabs>
        <w:autoSpaceDE w:val="0"/>
        <w:autoSpaceDN w:val="0"/>
        <w:adjustRightInd w:val="0"/>
        <w:spacing w:line="240" w:lineRule="auto"/>
        <w:ind w:firstLine="0"/>
        <w:rPr>
          <w:rFonts w:ascii="Helvetica" w:hAnsi="Helvetica" w:cs="Helvetica"/>
          <w:sz w:val="18"/>
          <w:szCs w:val="18"/>
        </w:rPr>
      </w:pPr>
      <w:r w:rsidRPr="00AE1ECB">
        <w:rPr>
          <w:rFonts w:ascii="Helvetica" w:hAnsi="Helvetica" w:cs="Helvetica"/>
          <w:sz w:val="18"/>
          <w:szCs w:val="18"/>
        </w:rPr>
        <w:tab/>
        <w:t xml:space="preserve">3. </w:t>
      </w:r>
      <w:r w:rsidRPr="00AE1ECB">
        <w:rPr>
          <w:rFonts w:ascii="Helvetica" w:hAnsi="Helvetica" w:cs="Helvetica"/>
          <w:color w:val="000000"/>
          <w:sz w:val="18"/>
          <w:szCs w:val="18"/>
        </w:rPr>
        <w:t>After</w:t>
      </w:r>
      <w:r w:rsidRPr="00AE1ECB">
        <w:rPr>
          <w:rFonts w:ascii="Helvetica" w:hAnsi="Helvetica" w:cs="Helvetica"/>
          <w:sz w:val="18"/>
          <w:szCs w:val="18"/>
        </w:rPr>
        <w:t xml:space="preserve"> the acquisition or improvement of the property if the debt was incurred only to acquire or improve the property and was reasonably foreseeable at the time of such acquisition or improvement. For further explanation, see Code section 514(c). </w:t>
      </w:r>
    </w:p>
    <w:p w:rsidRPr="00AE1ECB" w:rsidR="008D4C81" w:rsidP="0063377C" w:rsidRDefault="008D4C81" w14:paraId="244C8158" w14:textId="77777777">
      <w:pPr>
        <w:tabs>
          <w:tab w:val="clear" w:pos="432"/>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Bold"/>
          <w:b/>
          <w:bCs/>
          <w:sz w:val="18"/>
          <w:szCs w:val="18"/>
        </w:rPr>
        <w:t xml:space="preserve">Line 1j. </w:t>
      </w:r>
      <w:r w:rsidRPr="00AE1ECB">
        <w:rPr>
          <w:rFonts w:ascii="Helvetica" w:hAnsi="Helvetica" w:cs="Helvetica"/>
          <w:sz w:val="18"/>
          <w:szCs w:val="18"/>
        </w:rPr>
        <w:t xml:space="preserve">Noncash basis plans must include amounts owed for any liabilities that would not be classified as benefit claims payable, operating payables, or acquisition indebtedness. </w:t>
      </w:r>
    </w:p>
    <w:p w:rsidRPr="00AE1ECB" w:rsidR="008D4C81" w:rsidP="0063377C" w:rsidRDefault="008D4C81" w14:paraId="244C8159" w14:textId="77777777">
      <w:pPr>
        <w:tabs>
          <w:tab w:val="clear" w:pos="432"/>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Bold"/>
          <w:b/>
          <w:bCs/>
          <w:sz w:val="18"/>
          <w:szCs w:val="18"/>
        </w:rPr>
        <w:t xml:space="preserve">Line 1l. </w:t>
      </w:r>
      <w:r w:rsidRPr="00AE1ECB" w:rsidR="00EC5F92">
        <w:rPr>
          <w:rFonts w:ascii="Helvetica" w:hAnsi="Helvetica" w:cs="Helvetica"/>
          <w:bCs/>
          <w:sz w:val="18"/>
          <w:szCs w:val="18"/>
        </w:rPr>
        <w:t>Enter the net assets as of the beginning and end of the plan year (Subtract line 1k from line 1f.)  The entry in column (b) must equal the sum of the entry in column (a) plus lines 2k and 2</w:t>
      </w:r>
      <w:proofErr w:type="gramStart"/>
      <w:r w:rsidRPr="00AE1ECB" w:rsidR="00EC5F92">
        <w:rPr>
          <w:rFonts w:ascii="Helvetica" w:hAnsi="Helvetica" w:cs="Helvetica"/>
          <w:bCs/>
          <w:sz w:val="18"/>
          <w:szCs w:val="18"/>
        </w:rPr>
        <w:t>l(</w:t>
      </w:r>
      <w:proofErr w:type="gramEnd"/>
      <w:r w:rsidRPr="00AE1ECB" w:rsidR="00EC5F92">
        <w:rPr>
          <w:rFonts w:ascii="Helvetica" w:hAnsi="Helvetica" w:cs="Helvetica"/>
          <w:bCs/>
          <w:sz w:val="18"/>
          <w:szCs w:val="18"/>
        </w:rPr>
        <w:t>1), minus 2l(2).</w:t>
      </w:r>
    </w:p>
    <w:p w:rsidRPr="00AE1ECB" w:rsidR="003C6876" w:rsidP="0063377C" w:rsidRDefault="003C6876" w14:paraId="244C815A" w14:textId="77777777">
      <w:pPr>
        <w:tabs>
          <w:tab w:val="clear" w:pos="432"/>
        </w:tabs>
        <w:autoSpaceDE w:val="0"/>
        <w:autoSpaceDN w:val="0"/>
        <w:adjustRightInd w:val="0"/>
        <w:spacing w:before="60" w:line="240" w:lineRule="auto"/>
        <w:ind w:firstLine="0"/>
        <w:rPr>
          <w:rFonts w:ascii="Helvetica" w:hAnsi="Helvetica" w:cs="Helvetica"/>
          <w:sz w:val="20"/>
          <w:szCs w:val="18"/>
        </w:rPr>
      </w:pPr>
      <w:r w:rsidRPr="00AE1ECB">
        <w:rPr>
          <w:rFonts w:ascii="Helvetica" w:hAnsi="Helvetica" w:cs="Helvetica"/>
          <w:b/>
          <w:sz w:val="20"/>
          <w:szCs w:val="18"/>
        </w:rPr>
        <w:t>Part II – Income and Expense Statement</w:t>
      </w:r>
    </w:p>
    <w:p w:rsidRPr="00AE1ECB" w:rsidR="008D4C81" w:rsidP="0063377C" w:rsidRDefault="008D4C81" w14:paraId="244C815B" w14:textId="77777777">
      <w:pPr>
        <w:tabs>
          <w:tab w:val="clear" w:pos="432"/>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Bold"/>
          <w:b/>
          <w:bCs/>
          <w:sz w:val="18"/>
          <w:szCs w:val="18"/>
        </w:rPr>
        <w:t xml:space="preserve">Line 2a. </w:t>
      </w:r>
      <w:r w:rsidRPr="00AE1ECB">
        <w:rPr>
          <w:rFonts w:ascii="Helvetica" w:hAnsi="Helvetica" w:cs="Helvetica"/>
          <w:sz w:val="18"/>
          <w:szCs w:val="18"/>
        </w:rPr>
        <w:t xml:space="preserve">Include the total cash contributions received and/or (for accrual basis plans) due to be received. </w:t>
      </w:r>
    </w:p>
    <w:p w:rsidRPr="00AE1ECB" w:rsidR="008D4C81" w:rsidP="0063377C" w:rsidRDefault="008D4C81" w14:paraId="244C815C" w14:textId="4D3DCC2C">
      <w:pPr>
        <w:tabs>
          <w:tab w:val="clear" w:pos="432"/>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Bold"/>
          <w:b/>
          <w:bCs/>
          <w:sz w:val="18"/>
          <w:szCs w:val="18"/>
        </w:rPr>
        <w:t xml:space="preserve">Note. </w:t>
      </w:r>
      <w:r w:rsidRPr="00AE1ECB">
        <w:rPr>
          <w:rFonts w:ascii="Helvetica" w:hAnsi="Helvetica" w:cs="Helvetica"/>
          <w:sz w:val="18"/>
          <w:szCs w:val="18"/>
        </w:rPr>
        <w:t xml:space="preserve">Plans using the accrual basis of accounting should not include contributions designated for years before the </w:t>
      </w:r>
      <w:r w:rsidR="00BC6F5A">
        <w:rPr>
          <w:rFonts w:ascii="Helvetica" w:hAnsi="Helvetica" w:cs="Helvetica"/>
          <w:sz w:val="18"/>
          <w:szCs w:val="18"/>
        </w:rPr>
        <w:t>202</w:t>
      </w:r>
      <w:r w:rsidR="00562E96">
        <w:rPr>
          <w:rFonts w:ascii="Helvetica" w:hAnsi="Helvetica" w:cs="Helvetica"/>
          <w:sz w:val="18"/>
          <w:szCs w:val="18"/>
        </w:rPr>
        <w:t>1</w:t>
      </w:r>
      <w:r w:rsidRPr="00AE1ECB" w:rsidR="0051238D">
        <w:rPr>
          <w:rFonts w:ascii="Helvetica" w:hAnsi="Helvetica" w:cs="Helvetica"/>
          <w:sz w:val="18"/>
          <w:szCs w:val="18"/>
        </w:rPr>
        <w:t xml:space="preserve"> </w:t>
      </w:r>
      <w:r w:rsidRPr="00AE1ECB">
        <w:rPr>
          <w:rFonts w:ascii="Helvetica" w:hAnsi="Helvetica" w:cs="Helvetica"/>
          <w:sz w:val="18"/>
          <w:szCs w:val="18"/>
        </w:rPr>
        <w:t xml:space="preserve">plan year on line 2a. </w:t>
      </w:r>
    </w:p>
    <w:p w:rsidRPr="00AE1ECB" w:rsidR="008D4C81" w:rsidP="0063377C" w:rsidRDefault="008D4C81" w14:paraId="244C815D" w14:textId="77777777">
      <w:pPr>
        <w:tabs>
          <w:tab w:val="clear" w:pos="432"/>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Bold"/>
          <w:b/>
          <w:bCs/>
          <w:sz w:val="18"/>
          <w:szCs w:val="18"/>
        </w:rPr>
        <w:t xml:space="preserve">Line 2a(1)(B). </w:t>
      </w:r>
      <w:r w:rsidRPr="00AE1ECB">
        <w:rPr>
          <w:rFonts w:ascii="Helvetica" w:hAnsi="Helvetica" w:cs="Helvetica"/>
          <w:sz w:val="18"/>
          <w:szCs w:val="18"/>
        </w:rPr>
        <w:t>For welfare plans, report all employee contributions, including all elective contributions under a cafeteria plan (Code section 125). For pension benefit plans, participant contributions, for purposes of this item, also include elective contributions under a qualified cash or deferred</w:t>
      </w:r>
      <w:r w:rsidR="0051238D">
        <w:rPr>
          <w:rFonts w:ascii="Helvetica" w:hAnsi="Helvetica" w:cs="Helvetica"/>
          <w:sz w:val="18"/>
          <w:szCs w:val="18"/>
        </w:rPr>
        <w:t xml:space="preserve"> </w:t>
      </w:r>
      <w:r w:rsidRPr="00AE1ECB">
        <w:rPr>
          <w:rFonts w:ascii="Helvetica" w:hAnsi="Helvetica" w:cs="Helvetica"/>
          <w:sz w:val="18"/>
          <w:szCs w:val="18"/>
        </w:rPr>
        <w:t xml:space="preserve">arrangement (Code section 401(k)). </w:t>
      </w:r>
    </w:p>
    <w:p w:rsidRPr="00AE1ECB" w:rsidR="008D4C81" w:rsidP="0063377C" w:rsidRDefault="008D4C81" w14:paraId="244C815E" w14:textId="77777777">
      <w:pPr>
        <w:tabs>
          <w:tab w:val="clear" w:pos="432"/>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Bold"/>
          <w:b/>
          <w:bCs/>
          <w:sz w:val="18"/>
          <w:szCs w:val="18"/>
        </w:rPr>
        <w:t>Line 2</w:t>
      </w:r>
      <w:proofErr w:type="gramStart"/>
      <w:r w:rsidRPr="00AE1ECB">
        <w:rPr>
          <w:rFonts w:ascii="Helvetica" w:hAnsi="Helvetica" w:cs="Helvetica-Bold"/>
          <w:b/>
          <w:bCs/>
          <w:sz w:val="18"/>
          <w:szCs w:val="18"/>
        </w:rPr>
        <w:t>a(</w:t>
      </w:r>
      <w:proofErr w:type="gramEnd"/>
      <w:r w:rsidRPr="00AE1ECB">
        <w:rPr>
          <w:rFonts w:ascii="Helvetica" w:hAnsi="Helvetica" w:cs="Helvetica-Bold"/>
          <w:b/>
          <w:bCs/>
          <w:sz w:val="18"/>
          <w:szCs w:val="18"/>
        </w:rPr>
        <w:t xml:space="preserve">2). </w:t>
      </w:r>
      <w:r w:rsidRPr="00AE1ECB">
        <w:rPr>
          <w:rFonts w:ascii="Helvetica" w:hAnsi="Helvetica" w:cs="Helvetica"/>
          <w:sz w:val="18"/>
          <w:szCs w:val="18"/>
        </w:rPr>
        <w:t xml:space="preserve">Use the current value, at date contributed, of securities or other noncash property. </w:t>
      </w:r>
    </w:p>
    <w:p w:rsidRPr="00AE1ECB" w:rsidR="008D4C81" w:rsidP="0063377C" w:rsidRDefault="008D4C81" w14:paraId="244C815F" w14:textId="77777777">
      <w:pPr>
        <w:tabs>
          <w:tab w:val="clear" w:pos="432"/>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Bold"/>
          <w:b/>
          <w:bCs/>
          <w:sz w:val="18"/>
          <w:szCs w:val="18"/>
        </w:rPr>
        <w:t xml:space="preserve">Line 2b(1)(A). </w:t>
      </w:r>
      <w:r w:rsidRPr="00AE1ECB">
        <w:rPr>
          <w:rFonts w:ascii="Helvetica" w:hAnsi="Helvetica" w:cs="Helvetica"/>
          <w:sz w:val="18"/>
          <w:szCs w:val="18"/>
        </w:rPr>
        <w:t>Enter interest earned on interest-bearing cash, including earnings from sweep accounts, STIF accounts, money market accounts, certificates of deposit, etc. This is the interest earned on the investments reported on line 1</w:t>
      </w:r>
      <w:proofErr w:type="gramStart"/>
      <w:r w:rsidRPr="00AE1ECB">
        <w:rPr>
          <w:rFonts w:ascii="Helvetica" w:hAnsi="Helvetica" w:cs="Helvetica"/>
          <w:sz w:val="18"/>
          <w:szCs w:val="18"/>
        </w:rPr>
        <w:t>c(</w:t>
      </w:r>
      <w:proofErr w:type="gramEnd"/>
      <w:r w:rsidRPr="00AE1ECB">
        <w:rPr>
          <w:rFonts w:ascii="Helvetica" w:hAnsi="Helvetica" w:cs="Helvetica"/>
          <w:sz w:val="18"/>
          <w:szCs w:val="18"/>
        </w:rPr>
        <w:t xml:space="preserve">1). </w:t>
      </w:r>
    </w:p>
    <w:p w:rsidRPr="00AE1ECB" w:rsidR="008D4C81" w:rsidP="0063377C" w:rsidRDefault="008D4C81" w14:paraId="244C8160" w14:textId="77777777">
      <w:pPr>
        <w:tabs>
          <w:tab w:val="clear" w:pos="432"/>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Bold"/>
          <w:b/>
          <w:bCs/>
          <w:sz w:val="18"/>
          <w:szCs w:val="18"/>
        </w:rPr>
        <w:t xml:space="preserve">Line 2b(1)(B). </w:t>
      </w:r>
      <w:r w:rsidRPr="00AE1ECB">
        <w:rPr>
          <w:rFonts w:ascii="Helvetica" w:hAnsi="Helvetica" w:cs="Helvetica"/>
          <w:sz w:val="18"/>
          <w:szCs w:val="18"/>
        </w:rPr>
        <w:t>Enter interest earned on U.S. Government Securities. This is the interest earned on the investments reported on line 1</w:t>
      </w:r>
      <w:proofErr w:type="gramStart"/>
      <w:r w:rsidRPr="00AE1ECB">
        <w:rPr>
          <w:rFonts w:ascii="Helvetica" w:hAnsi="Helvetica" w:cs="Helvetica"/>
          <w:sz w:val="18"/>
          <w:szCs w:val="18"/>
        </w:rPr>
        <w:t>c(</w:t>
      </w:r>
      <w:proofErr w:type="gramEnd"/>
      <w:r w:rsidRPr="00AE1ECB">
        <w:rPr>
          <w:rFonts w:ascii="Helvetica" w:hAnsi="Helvetica" w:cs="Helvetica"/>
          <w:sz w:val="18"/>
          <w:szCs w:val="18"/>
        </w:rPr>
        <w:t xml:space="preserve">2). </w:t>
      </w:r>
    </w:p>
    <w:p w:rsidRPr="00AE1ECB" w:rsidR="008D4C81" w:rsidP="0063377C" w:rsidRDefault="008D4C81" w14:paraId="244C8161" w14:textId="77777777">
      <w:pPr>
        <w:tabs>
          <w:tab w:val="clear" w:pos="432"/>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Bold"/>
          <w:b/>
          <w:bCs/>
          <w:sz w:val="18"/>
          <w:szCs w:val="18"/>
        </w:rPr>
        <w:t xml:space="preserve">Line 2b(1)(C). </w:t>
      </w:r>
      <w:r w:rsidRPr="00AE1ECB">
        <w:rPr>
          <w:rFonts w:ascii="Helvetica" w:hAnsi="Helvetica" w:cs="Helvetica"/>
          <w:sz w:val="18"/>
          <w:szCs w:val="18"/>
        </w:rPr>
        <w:t>Generally, this is the interest earned on securities that are reported on lines 1c(3)(A) and (B) and 1</w:t>
      </w:r>
      <w:proofErr w:type="gramStart"/>
      <w:r w:rsidRPr="00AE1ECB">
        <w:rPr>
          <w:rFonts w:ascii="Helvetica" w:hAnsi="Helvetica" w:cs="Helvetica"/>
          <w:sz w:val="18"/>
          <w:szCs w:val="18"/>
        </w:rPr>
        <w:t>d(</w:t>
      </w:r>
      <w:proofErr w:type="gramEnd"/>
      <w:r w:rsidRPr="00AE1ECB">
        <w:rPr>
          <w:rFonts w:ascii="Helvetica" w:hAnsi="Helvetica" w:cs="Helvetica"/>
          <w:sz w:val="18"/>
          <w:szCs w:val="18"/>
        </w:rPr>
        <w:t xml:space="preserve">1). </w:t>
      </w:r>
    </w:p>
    <w:p w:rsidRPr="00AE1ECB" w:rsidR="008D4C81" w:rsidP="0063377C" w:rsidRDefault="008D4C81" w14:paraId="244C8162" w14:textId="77777777">
      <w:pPr>
        <w:tabs>
          <w:tab w:val="clear" w:pos="432"/>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Bold"/>
          <w:b/>
          <w:bCs/>
          <w:sz w:val="18"/>
          <w:szCs w:val="18"/>
        </w:rPr>
        <w:t>Line 2</w:t>
      </w:r>
      <w:proofErr w:type="gramStart"/>
      <w:r w:rsidRPr="00AE1ECB">
        <w:rPr>
          <w:rFonts w:ascii="Helvetica" w:hAnsi="Helvetica" w:cs="Helvetica-Bold"/>
          <w:b/>
          <w:bCs/>
          <w:sz w:val="18"/>
          <w:szCs w:val="18"/>
        </w:rPr>
        <w:t>b(</w:t>
      </w:r>
      <w:proofErr w:type="gramEnd"/>
      <w:r w:rsidRPr="00AE1ECB">
        <w:rPr>
          <w:rFonts w:ascii="Helvetica" w:hAnsi="Helvetica" w:cs="Helvetica-Bold"/>
          <w:b/>
          <w:bCs/>
          <w:sz w:val="18"/>
          <w:szCs w:val="18"/>
        </w:rPr>
        <w:t xml:space="preserve">2). </w:t>
      </w:r>
      <w:r w:rsidRPr="00AE1ECB">
        <w:rPr>
          <w:rFonts w:ascii="Helvetica" w:hAnsi="Helvetica" w:cs="Helvetica"/>
          <w:sz w:val="18"/>
          <w:szCs w:val="18"/>
        </w:rPr>
        <w:t>Generally, the dividends are for investments reported on lines 1c(4)(A) and (B), 1</w:t>
      </w:r>
      <w:proofErr w:type="gramStart"/>
      <w:r w:rsidRPr="00AE1ECB">
        <w:rPr>
          <w:rFonts w:ascii="Helvetica" w:hAnsi="Helvetica" w:cs="Helvetica"/>
          <w:sz w:val="18"/>
          <w:szCs w:val="18"/>
        </w:rPr>
        <w:t>c(</w:t>
      </w:r>
      <w:proofErr w:type="gramEnd"/>
      <w:r w:rsidRPr="00AE1ECB">
        <w:rPr>
          <w:rFonts w:ascii="Helvetica" w:hAnsi="Helvetica" w:cs="Helvetica"/>
          <w:sz w:val="18"/>
          <w:szCs w:val="18"/>
        </w:rPr>
        <w:t xml:space="preserve">13), and 1d(1). For accrual basis plans, include any dividends declared for stock held on the date of record, but not yet received as of the end of the plan year. </w:t>
      </w:r>
    </w:p>
    <w:p w:rsidRPr="00AE1ECB" w:rsidR="008D4C81" w:rsidP="0063377C" w:rsidRDefault="008D4C81" w14:paraId="244C8163" w14:textId="77777777">
      <w:pPr>
        <w:tabs>
          <w:tab w:val="clear" w:pos="432"/>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Bold"/>
          <w:b/>
          <w:bCs/>
          <w:sz w:val="18"/>
          <w:szCs w:val="18"/>
        </w:rPr>
        <w:t>Line 2</w:t>
      </w:r>
      <w:proofErr w:type="gramStart"/>
      <w:r w:rsidRPr="00AE1ECB">
        <w:rPr>
          <w:rFonts w:ascii="Helvetica" w:hAnsi="Helvetica" w:cs="Helvetica-Bold"/>
          <w:b/>
          <w:bCs/>
          <w:sz w:val="18"/>
          <w:szCs w:val="18"/>
        </w:rPr>
        <w:t>b(</w:t>
      </w:r>
      <w:proofErr w:type="gramEnd"/>
      <w:r w:rsidRPr="00AE1ECB">
        <w:rPr>
          <w:rFonts w:ascii="Helvetica" w:hAnsi="Helvetica" w:cs="Helvetica-Bold"/>
          <w:b/>
          <w:bCs/>
          <w:sz w:val="18"/>
          <w:szCs w:val="18"/>
        </w:rPr>
        <w:t xml:space="preserve">3). </w:t>
      </w:r>
      <w:r w:rsidRPr="00AE1ECB">
        <w:rPr>
          <w:rFonts w:ascii="Helvetica" w:hAnsi="Helvetica" w:cs="Helvetica"/>
          <w:sz w:val="18"/>
          <w:szCs w:val="18"/>
        </w:rPr>
        <w:t>Generally, rents represent the income earned on the real property that is reported in lines 1</w:t>
      </w:r>
      <w:proofErr w:type="gramStart"/>
      <w:r w:rsidRPr="00AE1ECB">
        <w:rPr>
          <w:rFonts w:ascii="Helvetica" w:hAnsi="Helvetica" w:cs="Helvetica"/>
          <w:sz w:val="18"/>
          <w:szCs w:val="18"/>
        </w:rPr>
        <w:t>c(</w:t>
      </w:r>
      <w:proofErr w:type="gramEnd"/>
      <w:r w:rsidRPr="00AE1ECB">
        <w:rPr>
          <w:rFonts w:ascii="Helvetica" w:hAnsi="Helvetica" w:cs="Helvetica"/>
          <w:sz w:val="18"/>
          <w:szCs w:val="18"/>
        </w:rPr>
        <w:t xml:space="preserve">6) and 1d(2). Enter rents as a ‘‘Net’’ figure. Net rents are determined by taking the total rent received and subtracting all expenses directly associated with the property. If the real property is jointly used as income producing property and for the operation of the plan, net that portion of the expenses attributable to the income producing portion of the property against the total rents received. </w:t>
      </w:r>
    </w:p>
    <w:p w:rsidRPr="00AE1ECB" w:rsidR="008D4C81" w:rsidP="0063377C" w:rsidRDefault="008D4C81" w14:paraId="244C8164" w14:textId="77777777">
      <w:pPr>
        <w:tabs>
          <w:tab w:val="clear" w:pos="432"/>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Bold"/>
          <w:b/>
          <w:bCs/>
          <w:sz w:val="18"/>
          <w:szCs w:val="18"/>
        </w:rPr>
        <w:t>Line 2</w:t>
      </w:r>
      <w:proofErr w:type="gramStart"/>
      <w:r w:rsidRPr="00AE1ECB">
        <w:rPr>
          <w:rFonts w:ascii="Helvetica" w:hAnsi="Helvetica" w:cs="Helvetica-Bold"/>
          <w:b/>
          <w:bCs/>
          <w:sz w:val="18"/>
          <w:szCs w:val="18"/>
        </w:rPr>
        <w:t>b(</w:t>
      </w:r>
      <w:proofErr w:type="gramEnd"/>
      <w:r w:rsidRPr="00AE1ECB">
        <w:rPr>
          <w:rFonts w:ascii="Helvetica" w:hAnsi="Helvetica" w:cs="Helvetica-Bold"/>
          <w:b/>
          <w:bCs/>
          <w:sz w:val="18"/>
          <w:szCs w:val="18"/>
        </w:rPr>
        <w:t xml:space="preserve">4). </w:t>
      </w:r>
      <w:r w:rsidRPr="00AE1ECB">
        <w:rPr>
          <w:rFonts w:ascii="Helvetica" w:hAnsi="Helvetica" w:cs="Helvetica"/>
          <w:sz w:val="18"/>
          <w:szCs w:val="18"/>
        </w:rPr>
        <w:t xml:space="preserve">Enter in column (b), the total of net gain (loss) on sale of assets. This equals the sum of the net realized gain (or loss) on each asset held at the beginning of the plan </w:t>
      </w:r>
      <w:proofErr w:type="gramStart"/>
      <w:r w:rsidRPr="00AE1ECB">
        <w:rPr>
          <w:rFonts w:ascii="Helvetica" w:hAnsi="Helvetica" w:cs="Helvetica"/>
          <w:sz w:val="18"/>
          <w:szCs w:val="18"/>
        </w:rPr>
        <w:t>year</w:t>
      </w:r>
      <w:proofErr w:type="gramEnd"/>
      <w:r w:rsidRPr="00AE1ECB">
        <w:rPr>
          <w:rFonts w:ascii="Helvetica" w:hAnsi="Helvetica" w:cs="Helvetica"/>
          <w:sz w:val="18"/>
          <w:szCs w:val="18"/>
        </w:rPr>
        <w:t xml:space="preserve"> which was sold or exchanged during the plan year, and on each asset that was both acquired and disposed of within the plan year. </w:t>
      </w:r>
    </w:p>
    <w:p w:rsidRPr="00AE1ECB" w:rsidR="008D4C81" w:rsidP="0063377C" w:rsidRDefault="008D4C81" w14:paraId="244C8165" w14:textId="77777777">
      <w:pPr>
        <w:tabs>
          <w:tab w:val="clear" w:pos="432"/>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Bold"/>
          <w:b/>
          <w:bCs/>
          <w:sz w:val="18"/>
          <w:szCs w:val="18"/>
        </w:rPr>
        <w:t xml:space="preserve">Note. </w:t>
      </w:r>
      <w:r w:rsidRPr="00AE1ECB">
        <w:rPr>
          <w:rFonts w:ascii="Helvetica" w:hAnsi="Helvetica" w:cs="Helvetica"/>
          <w:sz w:val="18"/>
          <w:szCs w:val="18"/>
        </w:rPr>
        <w:t xml:space="preserve">As current value reporting is required for the Form 5500, assets are revalued to current value at the end of the plan year. For purposes of this form, the increase or decrease in the value of assets since the beginning of the plan year (if held on the first day of the plan year) or their acquisition date (if purchased during the plan year) is reported in line 2b(5) below, with two exceptions: </w:t>
      </w:r>
      <w:r w:rsidRPr="00AE1ECB">
        <w:rPr>
          <w:rFonts w:ascii="Helvetica" w:hAnsi="Helvetica" w:cs="Helvetica"/>
          <w:b/>
          <w:sz w:val="18"/>
          <w:szCs w:val="18"/>
        </w:rPr>
        <w:t>(1)</w:t>
      </w:r>
      <w:r w:rsidRPr="00AE1ECB">
        <w:rPr>
          <w:rFonts w:ascii="Helvetica" w:hAnsi="Helvetica" w:cs="Helvetica"/>
          <w:sz w:val="18"/>
          <w:szCs w:val="18"/>
        </w:rPr>
        <w:t xml:space="preserve"> the realized gain (or loss) on each asset that was disposed of during the plan year is reported in line 2b(4) (NOT on line 2b(5)), and </w:t>
      </w:r>
      <w:r w:rsidRPr="00AE1ECB">
        <w:rPr>
          <w:rFonts w:ascii="Helvetica" w:hAnsi="Helvetica" w:cs="Helvetica"/>
          <w:b/>
          <w:sz w:val="18"/>
          <w:szCs w:val="18"/>
        </w:rPr>
        <w:t>(2)</w:t>
      </w:r>
      <w:r w:rsidRPr="00AE1ECB">
        <w:rPr>
          <w:rFonts w:ascii="Helvetica" w:hAnsi="Helvetica" w:cs="Helvetica"/>
          <w:b/>
          <w:i/>
          <w:sz w:val="18"/>
          <w:szCs w:val="18"/>
        </w:rPr>
        <w:t xml:space="preserve"> </w:t>
      </w:r>
      <w:r w:rsidRPr="00AE1ECB">
        <w:rPr>
          <w:rFonts w:ascii="Helvetica" w:hAnsi="Helvetica" w:cs="Helvetica"/>
          <w:sz w:val="18"/>
          <w:szCs w:val="18"/>
        </w:rPr>
        <w:t>the net investment gain (or loss) from CCTs, PSAs, MTIAs, 103-12 IEs, and registered investment companies is reported in lines 2b(6) through (10).</w:t>
      </w:r>
    </w:p>
    <w:p w:rsidRPr="00AE1ECB" w:rsidR="008D4C81" w:rsidP="0063377C" w:rsidRDefault="008D4C81" w14:paraId="244C8166" w14:textId="77777777">
      <w:pPr>
        <w:tabs>
          <w:tab w:val="clear" w:pos="432"/>
          <w:tab w:val="left" w:pos="270"/>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
          <w:sz w:val="18"/>
          <w:szCs w:val="18"/>
        </w:rPr>
        <w:tab/>
        <w:t>The sum of the realized gain (or loss) of assets sold or exchanged during the plan year is to be calculated as follows:</w:t>
      </w:r>
    </w:p>
    <w:p w:rsidRPr="00AE1ECB" w:rsidR="008D4C81" w:rsidP="0063377C" w:rsidRDefault="008D4C81" w14:paraId="244C8167" w14:textId="77777777">
      <w:pPr>
        <w:tabs>
          <w:tab w:val="clear" w:pos="432"/>
          <w:tab w:val="left" w:pos="270"/>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
          <w:sz w:val="18"/>
          <w:szCs w:val="18"/>
        </w:rPr>
        <w:tab/>
        <w:t xml:space="preserve">1. Enter in line 2b(4)(A), column (a), the sum of the amount received for these former </w:t>
      </w:r>
      <w:proofErr w:type="gramStart"/>
      <w:r w:rsidRPr="00AE1ECB">
        <w:rPr>
          <w:rFonts w:ascii="Helvetica" w:hAnsi="Helvetica" w:cs="Helvetica"/>
          <w:sz w:val="18"/>
          <w:szCs w:val="18"/>
        </w:rPr>
        <w:t>assets;</w:t>
      </w:r>
      <w:proofErr w:type="gramEnd"/>
    </w:p>
    <w:p w:rsidRPr="00AE1ECB" w:rsidR="008D4C81" w:rsidP="00137370" w:rsidRDefault="008D4C81" w14:paraId="244C8168" w14:textId="77777777">
      <w:pPr>
        <w:tabs>
          <w:tab w:val="clear" w:pos="432"/>
          <w:tab w:val="left" w:pos="270"/>
        </w:tabs>
        <w:autoSpaceDE w:val="0"/>
        <w:autoSpaceDN w:val="0"/>
        <w:adjustRightInd w:val="0"/>
        <w:spacing w:line="240" w:lineRule="auto"/>
        <w:ind w:firstLine="0"/>
        <w:rPr>
          <w:rFonts w:ascii="Helvetica" w:hAnsi="Helvetica" w:cs="Helvetica"/>
          <w:sz w:val="18"/>
          <w:szCs w:val="18"/>
        </w:rPr>
      </w:pPr>
      <w:r w:rsidRPr="00AE1ECB">
        <w:rPr>
          <w:rFonts w:ascii="Helvetica" w:hAnsi="Helvetica" w:cs="Helvetica"/>
          <w:sz w:val="18"/>
          <w:szCs w:val="18"/>
        </w:rPr>
        <w:tab/>
        <w:t>2. Enter in line 2b(4)(B), column (a), the sum of the current value of these former assets as of the beginning of the plan year and the purchase price for assets both acquired and disposed of during the plan year; and</w:t>
      </w:r>
    </w:p>
    <w:p w:rsidRPr="00AE1ECB" w:rsidR="008D4C81" w:rsidP="00137370" w:rsidRDefault="008D4C81" w14:paraId="244C8169" w14:textId="77777777">
      <w:pPr>
        <w:tabs>
          <w:tab w:val="clear" w:pos="432"/>
          <w:tab w:val="left" w:pos="270"/>
        </w:tabs>
        <w:autoSpaceDE w:val="0"/>
        <w:autoSpaceDN w:val="0"/>
        <w:adjustRightInd w:val="0"/>
        <w:spacing w:line="240" w:lineRule="auto"/>
        <w:ind w:firstLine="0"/>
        <w:rPr>
          <w:rFonts w:ascii="Helvetica" w:hAnsi="Helvetica" w:cs="Helvetica"/>
          <w:sz w:val="18"/>
          <w:szCs w:val="18"/>
        </w:rPr>
      </w:pPr>
      <w:r w:rsidRPr="00AE1ECB">
        <w:rPr>
          <w:rFonts w:ascii="Helvetica" w:hAnsi="Helvetica" w:cs="Helvetica"/>
          <w:sz w:val="18"/>
          <w:szCs w:val="18"/>
        </w:rPr>
        <w:tab/>
        <w:t>3. Enter in 2</w:t>
      </w:r>
      <w:proofErr w:type="gramStart"/>
      <w:r w:rsidRPr="00AE1ECB">
        <w:rPr>
          <w:rFonts w:ascii="Helvetica" w:hAnsi="Helvetica" w:cs="Helvetica"/>
          <w:sz w:val="18"/>
          <w:szCs w:val="18"/>
        </w:rPr>
        <w:t>b(</w:t>
      </w:r>
      <w:proofErr w:type="gramEnd"/>
      <w:r w:rsidRPr="00AE1ECB">
        <w:rPr>
          <w:rFonts w:ascii="Helvetica" w:hAnsi="Helvetica" w:cs="Helvetica"/>
          <w:sz w:val="18"/>
          <w:szCs w:val="18"/>
        </w:rPr>
        <w:t>4) (C), column (b), the result obtained when 2b(4)(B) is subtracted from 2b(4)(A). If entering a negative number, enter a minus sign “–” to the left of the number.</w:t>
      </w:r>
    </w:p>
    <w:p w:rsidRPr="00AE1ECB" w:rsidR="008D4C81" w:rsidP="0063377C" w:rsidRDefault="008D4C81" w14:paraId="244C816A" w14:textId="77777777">
      <w:pPr>
        <w:tabs>
          <w:tab w:val="clear" w:pos="432"/>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
          <w:b/>
          <w:sz w:val="18"/>
          <w:szCs w:val="18"/>
        </w:rPr>
        <w:t>Note.</w:t>
      </w:r>
      <w:r w:rsidRPr="00AE1ECB" w:rsidR="00D4042E">
        <w:rPr>
          <w:rFonts w:ascii="Helvetica" w:hAnsi="Helvetica" w:cs="Helvetica"/>
          <w:sz w:val="18"/>
          <w:szCs w:val="18"/>
        </w:rPr>
        <w:t xml:space="preserve"> </w:t>
      </w:r>
      <w:r w:rsidRPr="00AE1ECB">
        <w:rPr>
          <w:rFonts w:ascii="Helvetica" w:hAnsi="Helvetica" w:cs="Helvetica"/>
          <w:sz w:val="18"/>
          <w:szCs w:val="18"/>
        </w:rPr>
        <w:t>Bond write-offs should be reported as realized losses.</w:t>
      </w:r>
    </w:p>
    <w:p w:rsidRPr="00AE1ECB" w:rsidR="008D4C81" w:rsidP="0063377C" w:rsidRDefault="008D4C81" w14:paraId="244C816B" w14:textId="77777777">
      <w:pPr>
        <w:tabs>
          <w:tab w:val="clear" w:pos="432"/>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Bold"/>
          <w:b/>
          <w:bCs/>
          <w:sz w:val="18"/>
          <w:szCs w:val="18"/>
        </w:rPr>
        <w:t>Line 2</w:t>
      </w:r>
      <w:proofErr w:type="gramStart"/>
      <w:r w:rsidRPr="00AE1ECB">
        <w:rPr>
          <w:rFonts w:ascii="Helvetica" w:hAnsi="Helvetica" w:cs="Helvetica-Bold"/>
          <w:b/>
          <w:bCs/>
          <w:sz w:val="18"/>
          <w:szCs w:val="18"/>
        </w:rPr>
        <w:t>b(</w:t>
      </w:r>
      <w:proofErr w:type="gramEnd"/>
      <w:r w:rsidRPr="00AE1ECB">
        <w:rPr>
          <w:rFonts w:ascii="Helvetica" w:hAnsi="Helvetica" w:cs="Helvetica-Bold"/>
          <w:b/>
          <w:bCs/>
          <w:sz w:val="18"/>
          <w:szCs w:val="18"/>
        </w:rPr>
        <w:t xml:space="preserve">5). </w:t>
      </w:r>
      <w:r w:rsidRPr="00AE1ECB">
        <w:rPr>
          <w:rFonts w:ascii="Helvetica" w:hAnsi="Helvetica" w:cs="Helvetica"/>
          <w:sz w:val="18"/>
          <w:szCs w:val="18"/>
        </w:rPr>
        <w:t>Subtract the current value of assets at the beginning of the year plus the cost of any assets acquired during the plan year from the current value of assets at the end of the year to obtain this figure. If entering a negative number, enter a minus sign “–” to the left of the number. Do not include the value of assets reportable in lines 2</w:t>
      </w:r>
      <w:proofErr w:type="gramStart"/>
      <w:r w:rsidRPr="00AE1ECB">
        <w:rPr>
          <w:rFonts w:ascii="Helvetica" w:hAnsi="Helvetica" w:cs="Helvetica"/>
          <w:sz w:val="18"/>
          <w:szCs w:val="18"/>
        </w:rPr>
        <w:t>b(</w:t>
      </w:r>
      <w:proofErr w:type="gramEnd"/>
      <w:r w:rsidRPr="00AE1ECB">
        <w:rPr>
          <w:rFonts w:ascii="Helvetica" w:hAnsi="Helvetica" w:cs="Helvetica"/>
          <w:sz w:val="18"/>
          <w:szCs w:val="18"/>
        </w:rPr>
        <w:t>4) and 2b(6) through 2b(10).</w:t>
      </w:r>
    </w:p>
    <w:p w:rsidRPr="00AE1ECB" w:rsidR="008D4C81" w:rsidP="0063377C" w:rsidRDefault="008D4C81" w14:paraId="244C816C" w14:textId="77777777">
      <w:pPr>
        <w:tabs>
          <w:tab w:val="clear" w:pos="432"/>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Bold"/>
          <w:b/>
          <w:bCs/>
          <w:sz w:val="18"/>
          <w:szCs w:val="18"/>
        </w:rPr>
        <w:t>Lines 2</w:t>
      </w:r>
      <w:proofErr w:type="gramStart"/>
      <w:r w:rsidRPr="00AE1ECB">
        <w:rPr>
          <w:rFonts w:ascii="Helvetica" w:hAnsi="Helvetica" w:cs="Helvetica-Bold"/>
          <w:b/>
          <w:bCs/>
          <w:sz w:val="18"/>
          <w:szCs w:val="18"/>
        </w:rPr>
        <w:t>b(</w:t>
      </w:r>
      <w:proofErr w:type="gramEnd"/>
      <w:r w:rsidRPr="00AE1ECB">
        <w:rPr>
          <w:rFonts w:ascii="Helvetica" w:hAnsi="Helvetica" w:cs="Helvetica-Bold"/>
          <w:b/>
          <w:bCs/>
          <w:sz w:val="18"/>
          <w:szCs w:val="18"/>
        </w:rPr>
        <w:t xml:space="preserve">6), (7), (8), and (9). </w:t>
      </w:r>
      <w:r w:rsidRPr="00AE1ECB">
        <w:rPr>
          <w:rFonts w:ascii="Helvetica" w:hAnsi="Helvetica" w:cs="Helvetica"/>
          <w:sz w:val="18"/>
          <w:szCs w:val="18"/>
        </w:rPr>
        <w:t>Report all earnings, expenses, gains or losses, and unrealized appreciation or depreciation included in computing the net investment gain (or loss) from all CCTs, PSAs, MTIAs, and 103-12 IEs here. If some plan funds are held in any of these entities and other plan funds are held in other funding media, complete all applicable subitems of line 2 to report plan earnings and expenses relating to the other funding media. The net investment gain (or loss) allocated to the plan for the plan year from the plan’s investment in these entities is equal to:</w:t>
      </w:r>
    </w:p>
    <w:p w:rsidRPr="00AE1ECB" w:rsidR="008D4C81" w:rsidP="0063377C" w:rsidRDefault="008D4C81" w14:paraId="244C816D" w14:textId="77777777">
      <w:pPr>
        <w:tabs>
          <w:tab w:val="clear" w:pos="432"/>
          <w:tab w:val="left" w:pos="270"/>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
          <w:sz w:val="18"/>
          <w:szCs w:val="18"/>
        </w:rPr>
        <w:tab/>
        <w:t>1. The sum of the current value of the plan’s interest in each entity at the end of the plan year,</w:t>
      </w:r>
    </w:p>
    <w:p w:rsidRPr="00AE1ECB" w:rsidR="008D4C81" w:rsidP="009077C3" w:rsidRDefault="008D4C81" w14:paraId="244C816E" w14:textId="77777777">
      <w:pPr>
        <w:tabs>
          <w:tab w:val="clear" w:pos="432"/>
          <w:tab w:val="left" w:pos="270"/>
        </w:tabs>
        <w:autoSpaceDE w:val="0"/>
        <w:autoSpaceDN w:val="0"/>
        <w:adjustRightInd w:val="0"/>
        <w:spacing w:line="240" w:lineRule="auto"/>
        <w:ind w:firstLine="0"/>
        <w:rPr>
          <w:rFonts w:ascii="Helvetica" w:hAnsi="Helvetica" w:cs="Helvetica"/>
          <w:sz w:val="18"/>
          <w:szCs w:val="18"/>
        </w:rPr>
      </w:pPr>
      <w:r w:rsidRPr="00AE1ECB">
        <w:rPr>
          <w:rFonts w:ascii="Helvetica" w:hAnsi="Helvetica" w:cs="Helvetica"/>
          <w:sz w:val="18"/>
          <w:szCs w:val="18"/>
        </w:rPr>
        <w:tab/>
        <w:t>2. Minus the current value of the plan’s interest in each entity at the beginning of the plan year,</w:t>
      </w:r>
    </w:p>
    <w:p w:rsidRPr="00AE1ECB" w:rsidR="008D4C81" w:rsidP="009077C3" w:rsidRDefault="008D4C81" w14:paraId="244C816F" w14:textId="77777777">
      <w:pPr>
        <w:tabs>
          <w:tab w:val="clear" w:pos="432"/>
          <w:tab w:val="left" w:pos="270"/>
        </w:tabs>
        <w:autoSpaceDE w:val="0"/>
        <w:autoSpaceDN w:val="0"/>
        <w:adjustRightInd w:val="0"/>
        <w:spacing w:line="240" w:lineRule="auto"/>
        <w:ind w:firstLine="0"/>
        <w:rPr>
          <w:rFonts w:ascii="Helvetica" w:hAnsi="Helvetica" w:cs="Helvetica"/>
          <w:sz w:val="18"/>
          <w:szCs w:val="18"/>
        </w:rPr>
      </w:pPr>
      <w:r w:rsidRPr="00AE1ECB">
        <w:rPr>
          <w:rFonts w:ascii="Helvetica" w:hAnsi="Helvetica" w:cs="Helvetica"/>
          <w:sz w:val="18"/>
          <w:szCs w:val="18"/>
        </w:rPr>
        <w:lastRenderedPageBreak/>
        <w:tab/>
        <w:t>3. Plus any amounts transferred out of each entity by the plan during the plan year, and</w:t>
      </w:r>
    </w:p>
    <w:p w:rsidRPr="00AE1ECB" w:rsidR="008D4C81" w:rsidP="009077C3" w:rsidRDefault="008D4C81" w14:paraId="244C8170" w14:textId="77777777">
      <w:pPr>
        <w:tabs>
          <w:tab w:val="clear" w:pos="432"/>
          <w:tab w:val="left" w:pos="270"/>
        </w:tabs>
        <w:autoSpaceDE w:val="0"/>
        <w:autoSpaceDN w:val="0"/>
        <w:adjustRightInd w:val="0"/>
        <w:spacing w:line="240" w:lineRule="auto"/>
        <w:ind w:firstLine="0"/>
        <w:rPr>
          <w:rFonts w:ascii="Helvetica" w:hAnsi="Helvetica" w:cs="Helvetica"/>
          <w:sz w:val="18"/>
          <w:szCs w:val="18"/>
        </w:rPr>
      </w:pPr>
      <w:r w:rsidRPr="00AE1ECB">
        <w:rPr>
          <w:rFonts w:ascii="Helvetica" w:hAnsi="Helvetica" w:cs="Helvetica"/>
          <w:sz w:val="18"/>
          <w:szCs w:val="18"/>
        </w:rPr>
        <w:tab/>
        <w:t>4. Minus any amounts transferred into each entity by the plan during the plan year.</w:t>
      </w:r>
    </w:p>
    <w:p w:rsidRPr="00AE1ECB" w:rsidR="008D4C81" w:rsidP="0063377C" w:rsidRDefault="008D4C81" w14:paraId="244C8171" w14:textId="77777777">
      <w:pPr>
        <w:tabs>
          <w:tab w:val="clear" w:pos="432"/>
          <w:tab w:val="left" w:pos="270"/>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
          <w:sz w:val="18"/>
          <w:szCs w:val="18"/>
        </w:rPr>
        <w:tab/>
        <w:t>Enter the net gain as a positive number or the net loss as a negative number.</w:t>
      </w:r>
    </w:p>
    <w:p w:rsidRPr="00AE1ECB" w:rsidR="008D4C81" w:rsidP="0063377C" w:rsidRDefault="008D4C81" w14:paraId="244C8172" w14:textId="77777777">
      <w:pPr>
        <w:tabs>
          <w:tab w:val="clear" w:pos="432"/>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Bold"/>
          <w:b/>
          <w:bCs/>
          <w:sz w:val="18"/>
          <w:szCs w:val="18"/>
        </w:rPr>
        <w:t xml:space="preserve">Note. </w:t>
      </w:r>
      <w:r w:rsidRPr="00AE1ECB">
        <w:rPr>
          <w:rFonts w:ascii="Helvetica" w:hAnsi="Helvetica" w:cs="Helvetica"/>
          <w:sz w:val="18"/>
          <w:szCs w:val="18"/>
        </w:rPr>
        <w:t>Enter the combined net investment gain or loss from all CCTs and PSAs, regardless of whether a DFE Form 5500 was filed for the CCTs and PSAs.</w:t>
      </w:r>
    </w:p>
    <w:p w:rsidRPr="00AE1ECB" w:rsidR="008D4C81" w:rsidP="0063377C" w:rsidRDefault="008D4C81" w14:paraId="244C8173" w14:textId="77777777">
      <w:pPr>
        <w:tabs>
          <w:tab w:val="clear" w:pos="432"/>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Bold"/>
          <w:b/>
          <w:bCs/>
          <w:sz w:val="18"/>
          <w:szCs w:val="18"/>
        </w:rPr>
        <w:t>Line 2</w:t>
      </w:r>
      <w:proofErr w:type="gramStart"/>
      <w:r w:rsidRPr="00AE1ECB">
        <w:rPr>
          <w:rFonts w:ascii="Helvetica" w:hAnsi="Helvetica" w:cs="Helvetica-Bold"/>
          <w:b/>
          <w:bCs/>
          <w:sz w:val="18"/>
          <w:szCs w:val="18"/>
        </w:rPr>
        <w:t>b(</w:t>
      </w:r>
      <w:proofErr w:type="gramEnd"/>
      <w:r w:rsidRPr="00AE1ECB">
        <w:rPr>
          <w:rFonts w:ascii="Helvetica" w:hAnsi="Helvetica" w:cs="Helvetica-Bold"/>
          <w:b/>
          <w:bCs/>
          <w:sz w:val="18"/>
          <w:szCs w:val="18"/>
        </w:rPr>
        <w:t xml:space="preserve">10). </w:t>
      </w:r>
      <w:r w:rsidRPr="00AE1ECB">
        <w:rPr>
          <w:rFonts w:ascii="Helvetica" w:hAnsi="Helvetica" w:cs="Helvetica"/>
          <w:sz w:val="18"/>
          <w:szCs w:val="18"/>
        </w:rPr>
        <w:t>Enter net investment gain (loss) from registered investment companies here. Compute in the same manner as discussed above for lines 2</w:t>
      </w:r>
      <w:proofErr w:type="gramStart"/>
      <w:r w:rsidRPr="00AE1ECB">
        <w:rPr>
          <w:rFonts w:ascii="Helvetica" w:hAnsi="Helvetica" w:cs="Helvetica"/>
          <w:sz w:val="18"/>
          <w:szCs w:val="18"/>
        </w:rPr>
        <w:t>b(</w:t>
      </w:r>
      <w:proofErr w:type="gramEnd"/>
      <w:r w:rsidRPr="00AE1ECB">
        <w:rPr>
          <w:rFonts w:ascii="Helvetica" w:hAnsi="Helvetica" w:cs="Helvetica"/>
          <w:sz w:val="18"/>
          <w:szCs w:val="18"/>
        </w:rPr>
        <w:t>6) through (9), except do not include dividends reported on line 2b(2)(C).</w:t>
      </w:r>
    </w:p>
    <w:p w:rsidRPr="00AE1ECB" w:rsidR="008D4C81" w:rsidP="0063377C" w:rsidRDefault="008D4C81" w14:paraId="244C8174" w14:textId="77777777">
      <w:pPr>
        <w:spacing w:before="60" w:line="240" w:lineRule="auto"/>
        <w:ind w:firstLine="0"/>
        <w:jc w:val="both"/>
        <w:rPr>
          <w:rFonts w:ascii="Helvetica" w:hAnsi="Helvetica"/>
          <w:sz w:val="18"/>
          <w:szCs w:val="18"/>
        </w:rPr>
      </w:pPr>
      <w:r w:rsidRPr="00AE1ECB">
        <w:rPr>
          <w:rFonts w:ascii="Helvetica" w:hAnsi="Helvetica" w:cs="Helvetica-Bold"/>
          <w:b/>
          <w:bCs/>
          <w:sz w:val="18"/>
          <w:szCs w:val="18"/>
        </w:rPr>
        <w:t xml:space="preserve">Line 2c. </w:t>
      </w:r>
      <w:r w:rsidRPr="00AE1ECB">
        <w:rPr>
          <w:rFonts w:ascii="Helvetica" w:hAnsi="Helvetica"/>
          <w:sz w:val="18"/>
          <w:szCs w:val="18"/>
        </w:rPr>
        <w:t>Include all other plan income earned that is not included in line 2a or 2b. Do not include transfers from other plans that should be reported in line 2l.</w:t>
      </w:r>
    </w:p>
    <w:p w:rsidRPr="00AE1ECB" w:rsidR="008D4C81" w:rsidP="0063377C" w:rsidRDefault="008D4C81" w14:paraId="244C8175" w14:textId="77777777">
      <w:pPr>
        <w:spacing w:before="60" w:line="240" w:lineRule="auto"/>
        <w:ind w:firstLine="0"/>
        <w:rPr>
          <w:rFonts w:ascii="Helvetica" w:hAnsi="Helvetica"/>
          <w:color w:val="000000"/>
          <w:sz w:val="18"/>
          <w:szCs w:val="18"/>
        </w:rPr>
      </w:pPr>
      <w:r w:rsidRPr="00AE1ECB">
        <w:rPr>
          <w:rFonts w:ascii="Helvetica" w:hAnsi="Helvetica" w:cs="Helvetica-Bold"/>
          <w:b/>
          <w:bCs/>
          <w:sz w:val="18"/>
          <w:szCs w:val="18"/>
        </w:rPr>
        <w:t>Line 2</w:t>
      </w:r>
      <w:proofErr w:type="gramStart"/>
      <w:r w:rsidRPr="00AE1ECB">
        <w:rPr>
          <w:rFonts w:ascii="Helvetica" w:hAnsi="Helvetica" w:cs="Helvetica-Bold"/>
          <w:b/>
          <w:bCs/>
          <w:sz w:val="18"/>
          <w:szCs w:val="18"/>
        </w:rPr>
        <w:t>e(</w:t>
      </w:r>
      <w:proofErr w:type="gramEnd"/>
      <w:r w:rsidRPr="00AE1ECB">
        <w:rPr>
          <w:rFonts w:ascii="Helvetica" w:hAnsi="Helvetica" w:cs="Helvetica-Bold"/>
          <w:b/>
          <w:bCs/>
          <w:sz w:val="18"/>
          <w:szCs w:val="18"/>
        </w:rPr>
        <w:t xml:space="preserve">1). </w:t>
      </w:r>
      <w:r w:rsidRPr="00AE1ECB">
        <w:rPr>
          <w:rFonts w:ascii="Helvetica" w:hAnsi="Helvetica"/>
          <w:sz w:val="18"/>
          <w:szCs w:val="18"/>
        </w:rPr>
        <w:t xml:space="preserve">Include the current value of all cash, securities, or other property at the date of distribution. Include all eligible </w:t>
      </w:r>
      <w:r w:rsidRPr="00AE1ECB">
        <w:rPr>
          <w:rFonts w:ascii="Helvetica" w:hAnsi="Helvetica"/>
          <w:color w:val="000000"/>
          <w:sz w:val="18"/>
          <w:szCs w:val="18"/>
        </w:rPr>
        <w:t>rollover distributions as defined in Code section 401(a)(31)(D) paid at the participant’s election to an eligible retirement plan (including an IRA within the meaning of section 401(a)(31)(E)).</w:t>
      </w:r>
    </w:p>
    <w:p w:rsidRPr="00AE1ECB" w:rsidR="008D4C81" w:rsidP="0063377C" w:rsidRDefault="008D4C81" w14:paraId="244C8176" w14:textId="77777777">
      <w:pPr>
        <w:spacing w:before="60" w:line="240" w:lineRule="auto"/>
        <w:ind w:firstLine="0"/>
        <w:rPr>
          <w:rFonts w:ascii="Helvetica" w:hAnsi="Helvetica"/>
          <w:color w:val="000000"/>
          <w:w w:val="90"/>
          <w:sz w:val="18"/>
          <w:szCs w:val="18"/>
        </w:rPr>
      </w:pPr>
      <w:r w:rsidRPr="00AE1ECB">
        <w:rPr>
          <w:rFonts w:ascii="Helvetica" w:hAnsi="Helvetica"/>
          <w:b/>
          <w:bCs/>
          <w:color w:val="000000"/>
          <w:sz w:val="18"/>
          <w:szCs w:val="18"/>
        </w:rPr>
        <w:t>Line 2</w:t>
      </w:r>
      <w:proofErr w:type="gramStart"/>
      <w:r w:rsidRPr="00AE1ECB">
        <w:rPr>
          <w:rFonts w:ascii="Helvetica" w:hAnsi="Helvetica"/>
          <w:b/>
          <w:bCs/>
          <w:color w:val="000000"/>
          <w:sz w:val="18"/>
          <w:szCs w:val="18"/>
        </w:rPr>
        <w:t>e(</w:t>
      </w:r>
      <w:proofErr w:type="gramEnd"/>
      <w:r w:rsidRPr="00AE1ECB">
        <w:rPr>
          <w:rFonts w:ascii="Helvetica" w:hAnsi="Helvetica"/>
          <w:b/>
          <w:bCs/>
          <w:color w:val="000000"/>
          <w:sz w:val="18"/>
          <w:szCs w:val="18"/>
        </w:rPr>
        <w:t>2).</w:t>
      </w:r>
      <w:r w:rsidRPr="00AE1ECB">
        <w:rPr>
          <w:rFonts w:ascii="Helvetica" w:hAnsi="Helvetica"/>
          <w:color w:val="000000"/>
          <w:spacing w:val="90"/>
          <w:sz w:val="18"/>
          <w:szCs w:val="18"/>
        </w:rPr>
        <w:t xml:space="preserve"> </w:t>
      </w:r>
      <w:r w:rsidRPr="00AE1ECB">
        <w:rPr>
          <w:rFonts w:ascii="Helvetica" w:hAnsi="Helvetica"/>
          <w:color w:val="000000"/>
          <w:sz w:val="18"/>
          <w:szCs w:val="18"/>
        </w:rPr>
        <w:t>Include payments to insurance companies and similar organizations such as Blue Cross, Blue Shield, and health maintenance organizations for the provision of plan benefits (e.g., paid-up annuities, accident insurance, health insurance, vision care, dental coverage, stop-loss insurance whose claims are paid to the plan (or which is otherwise an asset of the plan</w:t>
      </w:r>
      <w:r w:rsidR="00DD2683">
        <w:rPr>
          <w:rFonts w:ascii="Helvetica" w:hAnsi="Helvetica"/>
          <w:color w:val="000000"/>
          <w:sz w:val="18"/>
          <w:szCs w:val="18"/>
        </w:rPr>
        <w:t>)</w:t>
      </w:r>
      <w:r w:rsidRPr="00AE1ECB">
        <w:rPr>
          <w:rFonts w:ascii="Helvetica" w:hAnsi="Helvetica"/>
          <w:color w:val="000000"/>
          <w:sz w:val="18"/>
          <w:szCs w:val="18"/>
        </w:rPr>
        <w:t>), etc.</w:t>
      </w:r>
    </w:p>
    <w:p w:rsidRPr="00AE1ECB" w:rsidR="008D4C81" w:rsidP="0063377C" w:rsidRDefault="008D4C81" w14:paraId="244C8177" w14:textId="77777777">
      <w:pPr>
        <w:spacing w:before="60" w:line="240" w:lineRule="auto"/>
        <w:ind w:firstLine="0"/>
        <w:rPr>
          <w:rFonts w:ascii="Helvetica" w:hAnsi="Helvetica"/>
          <w:color w:val="000000"/>
          <w:sz w:val="18"/>
          <w:szCs w:val="18"/>
        </w:rPr>
      </w:pPr>
      <w:r w:rsidRPr="00AE1ECB">
        <w:rPr>
          <w:rFonts w:ascii="Helvetica" w:hAnsi="Helvetica"/>
          <w:b/>
          <w:bCs/>
          <w:color w:val="000000"/>
          <w:sz w:val="18"/>
          <w:szCs w:val="18"/>
        </w:rPr>
        <w:t>Line 2</w:t>
      </w:r>
      <w:proofErr w:type="gramStart"/>
      <w:r w:rsidRPr="00AE1ECB">
        <w:rPr>
          <w:rFonts w:ascii="Helvetica" w:hAnsi="Helvetica"/>
          <w:b/>
          <w:bCs/>
          <w:color w:val="000000"/>
          <w:sz w:val="18"/>
          <w:szCs w:val="18"/>
        </w:rPr>
        <w:t>e(</w:t>
      </w:r>
      <w:proofErr w:type="gramEnd"/>
      <w:r w:rsidRPr="00AE1ECB">
        <w:rPr>
          <w:rFonts w:ascii="Helvetica" w:hAnsi="Helvetica"/>
          <w:b/>
          <w:bCs/>
          <w:color w:val="000000"/>
          <w:sz w:val="18"/>
          <w:szCs w:val="18"/>
        </w:rPr>
        <w:t>3)</w:t>
      </w:r>
      <w:r w:rsidRPr="00AE1ECB" w:rsidR="00CC21E7">
        <w:rPr>
          <w:rFonts w:ascii="Helvetica" w:hAnsi="Helvetica"/>
          <w:b/>
          <w:bCs/>
          <w:color w:val="000000"/>
          <w:sz w:val="18"/>
          <w:szCs w:val="18"/>
        </w:rPr>
        <w:t>.</w:t>
      </w:r>
      <w:r w:rsidRPr="00AE1ECB" w:rsidR="00CC21E7">
        <w:rPr>
          <w:rFonts w:ascii="Helvetica" w:hAnsi="Helvetica"/>
          <w:color w:val="000000"/>
          <w:spacing w:val="90"/>
          <w:sz w:val="18"/>
          <w:szCs w:val="18"/>
        </w:rPr>
        <w:t xml:space="preserve"> </w:t>
      </w:r>
      <w:r w:rsidRPr="00AE1ECB">
        <w:rPr>
          <w:rFonts w:ascii="Helvetica" w:hAnsi="Helvetica"/>
          <w:color w:val="000000"/>
          <w:sz w:val="18"/>
          <w:szCs w:val="18"/>
        </w:rPr>
        <w:t xml:space="preserve">Include all payments made to other organizations or individuals providing benefits. Generally, these are individual providers of welfare benefits such as legal services, day care services, training, and apprenticeship services. </w:t>
      </w:r>
    </w:p>
    <w:p w:rsidRPr="00AE1ECB" w:rsidR="008D4C81" w:rsidP="0063377C" w:rsidRDefault="008D4C81" w14:paraId="244C8178" w14:textId="77777777">
      <w:pPr>
        <w:spacing w:before="60" w:line="240" w:lineRule="auto"/>
        <w:ind w:firstLine="0"/>
        <w:rPr>
          <w:rFonts w:ascii="Helvetica" w:hAnsi="Helvetica"/>
          <w:sz w:val="18"/>
          <w:szCs w:val="18"/>
        </w:rPr>
      </w:pPr>
      <w:r w:rsidRPr="00AE1ECB">
        <w:rPr>
          <w:rFonts w:ascii="Helvetica" w:hAnsi="Helvetica"/>
          <w:b/>
          <w:bCs/>
          <w:sz w:val="18"/>
          <w:szCs w:val="18"/>
        </w:rPr>
        <w:t>Line 2f</w:t>
      </w:r>
      <w:r w:rsidRPr="00AE1ECB" w:rsidR="00CC21E7">
        <w:rPr>
          <w:rFonts w:ascii="Helvetica" w:hAnsi="Helvetica"/>
          <w:b/>
          <w:bCs/>
          <w:sz w:val="18"/>
          <w:szCs w:val="18"/>
        </w:rPr>
        <w:t>.</w:t>
      </w:r>
      <w:r w:rsidRPr="00AE1ECB" w:rsidR="00CC21E7">
        <w:rPr>
          <w:rFonts w:ascii="Helvetica" w:hAnsi="Helvetica"/>
          <w:spacing w:val="90"/>
          <w:sz w:val="18"/>
          <w:szCs w:val="18"/>
        </w:rPr>
        <w:t xml:space="preserve"> </w:t>
      </w:r>
      <w:r w:rsidRPr="00AE1ECB">
        <w:rPr>
          <w:rFonts w:ascii="Helvetica" w:hAnsi="Helvetica"/>
          <w:sz w:val="18"/>
          <w:szCs w:val="18"/>
        </w:rPr>
        <w:t xml:space="preserve">Include on this line all distributions paid during the plan year of excess deferrals under Code section 402(g)(2)(A)(ii), excess contributions under Code section 401(k)(8), and excess aggregate contributions under Code section 401(m)(6). Include allocable income distributed. Also include on this line any elective deferrals and employee contributions distributed or returned to employees during the plan year, as well as any attributable income that was also distributed. </w:t>
      </w:r>
    </w:p>
    <w:p w:rsidRPr="00AE1ECB" w:rsidR="008D4C81" w:rsidP="0063377C" w:rsidRDefault="008D4C81" w14:paraId="244C8179" w14:textId="77777777">
      <w:pPr>
        <w:tabs>
          <w:tab w:val="clear" w:pos="432"/>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Bold"/>
          <w:b/>
          <w:bCs/>
          <w:sz w:val="18"/>
          <w:szCs w:val="18"/>
        </w:rPr>
        <w:t xml:space="preserve">Line 2g. </w:t>
      </w:r>
      <w:r w:rsidRPr="00AE1ECB">
        <w:rPr>
          <w:rFonts w:ascii="Helvetica" w:hAnsi="Helvetica" w:cs="Helvetica"/>
          <w:sz w:val="18"/>
          <w:szCs w:val="18"/>
        </w:rPr>
        <w:t>Report on line 2g a participant loan that has been deemed distributed during the plan year under the provisions of Code section 72(p) and Treasury Regulations section 1.72(p)-1 only if both of the following circumstances apply:</w:t>
      </w:r>
    </w:p>
    <w:p w:rsidRPr="00AE1ECB" w:rsidR="008D4C81" w:rsidP="0063377C" w:rsidRDefault="008D4C81" w14:paraId="244C817A" w14:textId="77777777">
      <w:pPr>
        <w:tabs>
          <w:tab w:val="clear" w:pos="432"/>
          <w:tab w:val="left" w:pos="270"/>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
          <w:sz w:val="18"/>
          <w:szCs w:val="18"/>
        </w:rPr>
        <w:tab/>
        <w:t>1. Under the plan, the participant loan is treated as a directed investment solely of the participant’s individual account; and</w:t>
      </w:r>
    </w:p>
    <w:p w:rsidRPr="00AE1ECB" w:rsidR="008D4C81" w:rsidP="009077C3" w:rsidRDefault="008D4C81" w14:paraId="244C817B" w14:textId="77777777">
      <w:pPr>
        <w:tabs>
          <w:tab w:val="clear" w:pos="432"/>
          <w:tab w:val="left" w:pos="270"/>
        </w:tabs>
        <w:autoSpaceDE w:val="0"/>
        <w:autoSpaceDN w:val="0"/>
        <w:adjustRightInd w:val="0"/>
        <w:spacing w:line="240" w:lineRule="auto"/>
        <w:ind w:firstLine="0"/>
        <w:rPr>
          <w:rFonts w:ascii="Helvetica" w:hAnsi="Helvetica" w:cs="Helvetica"/>
          <w:sz w:val="18"/>
          <w:szCs w:val="18"/>
        </w:rPr>
      </w:pPr>
      <w:r w:rsidRPr="00AE1ECB">
        <w:rPr>
          <w:rFonts w:ascii="Helvetica" w:hAnsi="Helvetica" w:cs="Helvetica"/>
          <w:sz w:val="18"/>
          <w:szCs w:val="18"/>
        </w:rPr>
        <w:tab/>
        <w:t xml:space="preserve">2. As of the end of the plan year, the participant is not continuing repayment under the loan. </w:t>
      </w:r>
    </w:p>
    <w:p w:rsidRPr="00AE1ECB" w:rsidR="008D4C81" w:rsidP="0063377C" w:rsidRDefault="008D4C81" w14:paraId="244C817C" w14:textId="77777777">
      <w:pPr>
        <w:tabs>
          <w:tab w:val="clear" w:pos="432"/>
          <w:tab w:val="left" w:pos="270"/>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
          <w:sz w:val="18"/>
          <w:szCs w:val="18"/>
        </w:rPr>
        <w:tab/>
        <w:t>If either of these circumstances does not apply, a deemed distribution of a participant loan should not be reported on line 2g. Instead, the current value of the participant loan (including interest accruing thereon after the deemed distribution) must be included on line 1</w:t>
      </w:r>
      <w:proofErr w:type="gramStart"/>
      <w:r w:rsidRPr="00AE1ECB">
        <w:rPr>
          <w:rFonts w:ascii="Helvetica" w:hAnsi="Helvetica" w:cs="Helvetica"/>
          <w:sz w:val="18"/>
          <w:szCs w:val="18"/>
        </w:rPr>
        <w:t>c(</w:t>
      </w:r>
      <w:proofErr w:type="gramEnd"/>
      <w:r w:rsidRPr="00AE1ECB">
        <w:rPr>
          <w:rFonts w:ascii="Helvetica" w:hAnsi="Helvetica" w:cs="Helvetica"/>
          <w:sz w:val="18"/>
          <w:szCs w:val="18"/>
        </w:rPr>
        <w:t xml:space="preserve">8), column (b) (participant loans – end of year), without regard to the occurrence of a deemed distribution. </w:t>
      </w:r>
    </w:p>
    <w:p w:rsidRPr="00AE1ECB" w:rsidR="008D4C81" w:rsidP="0063377C" w:rsidRDefault="008D4C81" w14:paraId="244C817D"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Note.</w:t>
      </w:r>
      <w:r w:rsidRPr="00AE1ECB">
        <w:rPr>
          <w:rFonts w:ascii="Helvetica" w:hAnsi="Helvetica" w:cs="Helvetica"/>
          <w:color w:val="000000"/>
          <w:sz w:val="18"/>
          <w:szCs w:val="18"/>
        </w:rPr>
        <w:t xml:space="preserve"> The amount to be reported on line 2g of Schedule H or Schedule I must be reduced if, during the plan year, a participant resumes repayment under a participant loan reported as a deemed distribution on line 2g for any earlier year. The amount of the required reduction is the amount of the participant loan reported as a deemed distribution on line 2g for the earlier year. If entering a negative number, enter a minus sign </w:t>
      </w:r>
      <w:proofErr w:type="gramStart"/>
      <w:r w:rsidRPr="00AE1ECB">
        <w:rPr>
          <w:rFonts w:ascii="Helvetica" w:hAnsi="Helvetica" w:cs="Helvetica"/>
          <w:color w:val="000000"/>
          <w:sz w:val="18"/>
          <w:szCs w:val="18"/>
        </w:rPr>
        <w:t>“</w:t>
      </w:r>
      <w:r w:rsidRPr="00AE1ECB">
        <w:rPr>
          <w:rFonts w:ascii="Helvetica" w:hAnsi="Helvetica" w:cs="Helvetica"/>
          <w:color w:val="000000"/>
          <w:spacing w:val="-25"/>
          <w:sz w:val="18"/>
          <w:szCs w:val="18"/>
        </w:rPr>
        <w:t xml:space="preserve"> </w:t>
      </w:r>
      <w:r w:rsidRPr="00AE1ECB">
        <w:rPr>
          <w:rFonts w:ascii="Helvetica" w:hAnsi="Helvetica" w:cs="Helvetica"/>
          <w:color w:val="000000"/>
          <w:sz w:val="18"/>
          <w:szCs w:val="18"/>
        </w:rPr>
        <w:t>–</w:t>
      </w:r>
      <w:proofErr w:type="gramEnd"/>
      <w:r w:rsidRPr="00AE1ECB">
        <w:rPr>
          <w:rFonts w:ascii="Helvetica" w:hAnsi="Helvetica" w:cs="Helvetica"/>
          <w:color w:val="000000"/>
          <w:spacing w:val="-25"/>
          <w:sz w:val="18"/>
          <w:szCs w:val="18"/>
        </w:rPr>
        <w:t xml:space="preserve"> </w:t>
      </w:r>
      <w:r w:rsidRPr="00AE1ECB">
        <w:rPr>
          <w:rFonts w:ascii="Helvetica" w:hAnsi="Helvetica" w:cs="Helvetica"/>
          <w:color w:val="000000"/>
          <w:sz w:val="18"/>
          <w:szCs w:val="18"/>
        </w:rPr>
        <w:t xml:space="preserve">” to the left of the number. The current value of the participant loan </w:t>
      </w:r>
      <w:r w:rsidRPr="00AE1ECB">
        <w:rPr>
          <w:rFonts w:ascii="Helvetica" w:hAnsi="Helvetica" w:cs="Helvetica"/>
          <w:color w:val="000000"/>
          <w:sz w:val="18"/>
          <w:szCs w:val="18"/>
        </w:rPr>
        <w:t>must then be included in line 1</w:t>
      </w:r>
      <w:proofErr w:type="gramStart"/>
      <w:r w:rsidRPr="00AE1ECB">
        <w:rPr>
          <w:rFonts w:ascii="Helvetica" w:hAnsi="Helvetica" w:cs="Helvetica"/>
          <w:color w:val="000000"/>
          <w:sz w:val="18"/>
          <w:szCs w:val="18"/>
        </w:rPr>
        <w:t>c(</w:t>
      </w:r>
      <w:proofErr w:type="gramEnd"/>
      <w:r w:rsidRPr="00AE1ECB">
        <w:rPr>
          <w:rFonts w:ascii="Helvetica" w:hAnsi="Helvetica" w:cs="Helvetica"/>
          <w:color w:val="000000"/>
          <w:sz w:val="18"/>
          <w:szCs w:val="18"/>
        </w:rPr>
        <w:t xml:space="preserve">8), column (b), of Schedule H (participant loans - end of year) or in line 1a, column (b), of Schedule I (plan assets - end of year). </w:t>
      </w:r>
    </w:p>
    <w:p w:rsidRPr="00AE1ECB" w:rsidR="008D4C81" w:rsidP="0063377C" w:rsidRDefault="008D4C81" w14:paraId="244C817E" w14:textId="77777777">
      <w:pPr>
        <w:widowControl w:val="0"/>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 xml:space="preserve">Although certain participant loans deemed distributed are to be reported on line 2g of the Schedule H or Schedule </w:t>
      </w:r>
      <w:proofErr w:type="gramStart"/>
      <w:r w:rsidRPr="00AE1ECB">
        <w:rPr>
          <w:rFonts w:ascii="Helvetica" w:hAnsi="Helvetica" w:cs="Helvetica"/>
          <w:color w:val="000000"/>
          <w:sz w:val="18"/>
          <w:szCs w:val="18"/>
        </w:rPr>
        <w:t>I, and</w:t>
      </w:r>
      <w:proofErr w:type="gramEnd"/>
      <w:r w:rsidRPr="00AE1ECB">
        <w:rPr>
          <w:rFonts w:ascii="Helvetica" w:hAnsi="Helvetica" w:cs="Helvetica"/>
          <w:color w:val="000000"/>
          <w:sz w:val="18"/>
          <w:szCs w:val="18"/>
        </w:rPr>
        <w:t xml:space="preserve"> are not to be reported on the Schedule H or Schedule I as an asset thereafter (unless the participant resumes repayment under the loan in a later year), they are still considered outstanding loans and are not treated as actual distributions for certain purposes. See Q&amp;As 12 and 19 of Treasury Regulations section 1.72(p)-1.</w:t>
      </w:r>
    </w:p>
    <w:p w:rsidRPr="00AE1ECB" w:rsidR="008D4C81" w:rsidP="0063377C" w:rsidRDefault="008D4C81" w14:paraId="244C817F"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2h.</w:t>
      </w:r>
      <w:r w:rsidRPr="00AE1ECB">
        <w:rPr>
          <w:rFonts w:ascii="Helvetica" w:hAnsi="Helvetica" w:cs="Helvetica"/>
          <w:color w:val="000000"/>
          <w:spacing w:val="90"/>
          <w:sz w:val="18"/>
          <w:szCs w:val="18"/>
        </w:rPr>
        <w:t xml:space="preserve"> </w:t>
      </w:r>
      <w:r w:rsidRPr="00AE1ECB">
        <w:rPr>
          <w:rFonts w:ascii="Helvetica" w:hAnsi="Helvetica" w:cs="Helvetica"/>
          <w:color w:val="000000"/>
          <w:sz w:val="18"/>
          <w:szCs w:val="18"/>
        </w:rPr>
        <w:t>Interest expense is a monetary charge for the use of money borrowed by the plan. This amount should include the total of interest paid or to be paid (for accrual basis plans) during the plan year.</w:t>
      </w:r>
    </w:p>
    <w:p w:rsidRPr="00AE1ECB" w:rsidR="008D4C81" w:rsidP="0063377C" w:rsidRDefault="008D4C81" w14:paraId="244C8180"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2i</w:t>
      </w:r>
      <w:r w:rsidRPr="00AE1ECB" w:rsidR="00CC21E7">
        <w:rPr>
          <w:rFonts w:ascii="Helvetica" w:hAnsi="Helvetica" w:cs="Helvetica"/>
          <w:b/>
          <w:bCs/>
          <w:color w:val="000000"/>
          <w:sz w:val="18"/>
          <w:szCs w:val="18"/>
        </w:rPr>
        <w:t>.</w:t>
      </w:r>
      <w:r w:rsidRPr="00AE1ECB" w:rsidR="00CC21E7">
        <w:rPr>
          <w:rFonts w:ascii="Helvetica" w:hAnsi="Helvetica" w:cs="Helvetica"/>
          <w:color w:val="000000"/>
          <w:spacing w:val="90"/>
          <w:sz w:val="18"/>
          <w:szCs w:val="18"/>
        </w:rPr>
        <w:t xml:space="preserve"> </w:t>
      </w:r>
      <w:r w:rsidRPr="00AE1ECB">
        <w:rPr>
          <w:rFonts w:ascii="Helvetica" w:hAnsi="Helvetica" w:cs="Helvetica"/>
          <w:color w:val="000000"/>
          <w:sz w:val="18"/>
          <w:szCs w:val="18"/>
        </w:rPr>
        <w:t>Report all administrative expenses (by specified category) paid by or charged to the plan, including those that were not subtracted from the gross income of CCTs, PSAs, MTIAs, and 103-12 IEs in determining their net investment gain(s) or loss(es). Expenses incurred in the general operations of the plan are classified as administrative expenses.</w:t>
      </w:r>
    </w:p>
    <w:p w:rsidRPr="00AE1ECB" w:rsidR="008D4C81" w:rsidP="0063377C" w:rsidRDefault="008D4C81" w14:paraId="244C8181"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2</w:t>
      </w:r>
      <w:proofErr w:type="gramStart"/>
      <w:r w:rsidRPr="00AE1ECB">
        <w:rPr>
          <w:rFonts w:ascii="Helvetica" w:hAnsi="Helvetica" w:cs="Helvetica"/>
          <w:b/>
          <w:bCs/>
          <w:color w:val="000000"/>
          <w:sz w:val="18"/>
          <w:szCs w:val="18"/>
        </w:rPr>
        <w:t>i(</w:t>
      </w:r>
      <w:proofErr w:type="gramEnd"/>
      <w:r w:rsidRPr="00AE1ECB">
        <w:rPr>
          <w:rFonts w:ascii="Helvetica" w:hAnsi="Helvetica" w:cs="Helvetica"/>
          <w:b/>
          <w:bCs/>
          <w:color w:val="000000"/>
          <w:sz w:val="18"/>
          <w:szCs w:val="18"/>
        </w:rPr>
        <w:t>1)</w:t>
      </w:r>
      <w:r w:rsidRPr="00AE1ECB" w:rsidR="00CC21E7">
        <w:rPr>
          <w:rFonts w:ascii="Helvetica" w:hAnsi="Helvetica" w:cs="Helvetica"/>
          <w:b/>
          <w:bCs/>
          <w:color w:val="000000"/>
          <w:sz w:val="18"/>
          <w:szCs w:val="18"/>
        </w:rPr>
        <w:t>.</w:t>
      </w:r>
      <w:r w:rsidRPr="00AE1ECB" w:rsidR="00CC21E7">
        <w:rPr>
          <w:rFonts w:ascii="Helvetica" w:hAnsi="Helvetica" w:cs="Helvetica"/>
          <w:color w:val="000000"/>
          <w:spacing w:val="90"/>
          <w:sz w:val="18"/>
          <w:szCs w:val="18"/>
        </w:rPr>
        <w:t xml:space="preserve"> </w:t>
      </w:r>
      <w:r w:rsidRPr="00AE1ECB">
        <w:rPr>
          <w:rFonts w:ascii="Helvetica" w:hAnsi="Helvetica" w:cs="Helvetica"/>
          <w:color w:val="000000"/>
          <w:sz w:val="18"/>
          <w:szCs w:val="18"/>
        </w:rPr>
        <w:t>Include the total fees paid (or in the case of accrual basis plans, costs incurred during the plan year but not paid as of the end of the plan year) by the plan for outside accounting, actuarial, legal, and valuation/appraisal services. Include fees for the annual audit of the plan by an independent qualified public accountant (IQPA); for payroll audits; for accounting/bookkeeping services; for actuarial services rendered to the plan; and to a lawyer for rendering legal opinions, litigation, and advice (but not for providing legal services as a benefit to plan participants). Report here fees and expenses for corporate trustees and individual plan trustees, including reimbursement of expenses associated with trustees, such as lost time, seminars, travel, meetings, etc. Include the fee(s) for valuations or appraisals to determine the cost, quality, or value of an item such as real property, personal property (gemstones, coins, etc.), and for valuations of closely held securities for which there is no ready market. Do not include amounts paid to plan employees to perform bookkeeping/ accounting functions that should be included in line 2</w:t>
      </w:r>
      <w:proofErr w:type="gramStart"/>
      <w:r w:rsidRPr="00AE1ECB">
        <w:rPr>
          <w:rFonts w:ascii="Helvetica" w:hAnsi="Helvetica" w:cs="Helvetica"/>
          <w:color w:val="000000"/>
          <w:sz w:val="18"/>
          <w:szCs w:val="18"/>
        </w:rPr>
        <w:t>i(</w:t>
      </w:r>
      <w:proofErr w:type="gramEnd"/>
      <w:r w:rsidRPr="00AE1ECB">
        <w:rPr>
          <w:rFonts w:ascii="Helvetica" w:hAnsi="Helvetica" w:cs="Helvetica"/>
          <w:color w:val="000000"/>
          <w:sz w:val="18"/>
          <w:szCs w:val="18"/>
        </w:rPr>
        <w:t>4).</w:t>
      </w:r>
    </w:p>
    <w:p w:rsidRPr="00AE1ECB" w:rsidR="008D4C81" w:rsidP="0063377C" w:rsidRDefault="008D4C81" w14:paraId="244C8182"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2</w:t>
      </w:r>
      <w:proofErr w:type="gramStart"/>
      <w:r w:rsidRPr="00AE1ECB">
        <w:rPr>
          <w:rFonts w:ascii="Helvetica" w:hAnsi="Helvetica" w:cs="Helvetica"/>
          <w:b/>
          <w:bCs/>
          <w:color w:val="000000"/>
          <w:sz w:val="18"/>
          <w:szCs w:val="18"/>
        </w:rPr>
        <w:t>i(</w:t>
      </w:r>
      <w:proofErr w:type="gramEnd"/>
      <w:r w:rsidRPr="00AE1ECB">
        <w:rPr>
          <w:rFonts w:ascii="Helvetica" w:hAnsi="Helvetica" w:cs="Helvetica"/>
          <w:b/>
          <w:bCs/>
          <w:color w:val="000000"/>
          <w:sz w:val="18"/>
          <w:szCs w:val="18"/>
        </w:rPr>
        <w:t>2)</w:t>
      </w:r>
      <w:r w:rsidRPr="00AE1ECB" w:rsidR="00CC21E7">
        <w:rPr>
          <w:rFonts w:ascii="Helvetica" w:hAnsi="Helvetica" w:cs="Helvetica"/>
          <w:b/>
          <w:bCs/>
          <w:color w:val="000000"/>
          <w:sz w:val="18"/>
          <w:szCs w:val="18"/>
        </w:rPr>
        <w:t>.</w:t>
      </w:r>
      <w:r w:rsidRPr="00AE1ECB" w:rsidR="00CC21E7">
        <w:rPr>
          <w:rFonts w:ascii="Helvetica" w:hAnsi="Helvetica" w:cs="Helvetica"/>
          <w:color w:val="000000"/>
          <w:spacing w:val="90"/>
          <w:sz w:val="18"/>
          <w:szCs w:val="18"/>
        </w:rPr>
        <w:t xml:space="preserve"> </w:t>
      </w:r>
      <w:r w:rsidRPr="00AE1ECB">
        <w:rPr>
          <w:rFonts w:ascii="Helvetica" w:hAnsi="Helvetica" w:cs="Helvetica"/>
          <w:color w:val="000000"/>
          <w:sz w:val="18"/>
          <w:szCs w:val="18"/>
        </w:rPr>
        <w:t>Enter the total fees paid (or in the case of accrual basis plans, costs incurred during the plan year but not paid as of the end of the plan year) to a contract administrator for performing administrative services for the plan. For purposes of the return/report, a contract administrator is any individual, partnership, or corporation, responsible for managing the clerical operations (e.g., handling membership rosters, claims payments, maintaining books and records) of the plan on a contractual basis. Do not include salaried staff or employees of the plan or banks or insurance carriers.</w:t>
      </w:r>
    </w:p>
    <w:p w:rsidRPr="00AE1ECB" w:rsidR="008D4C81" w:rsidP="0063377C" w:rsidRDefault="008D4C81" w14:paraId="244C8183" w14:textId="77777777">
      <w:pPr>
        <w:tabs>
          <w:tab w:val="clear" w:pos="432"/>
          <w:tab w:val="left" w:pos="270"/>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
          <w:b/>
          <w:bCs/>
          <w:sz w:val="18"/>
          <w:szCs w:val="18"/>
        </w:rPr>
        <w:t>Line 2</w:t>
      </w:r>
      <w:proofErr w:type="gramStart"/>
      <w:r w:rsidRPr="00AE1ECB">
        <w:rPr>
          <w:rFonts w:ascii="Helvetica" w:hAnsi="Helvetica" w:cs="Helvetica"/>
          <w:b/>
          <w:bCs/>
          <w:sz w:val="18"/>
          <w:szCs w:val="18"/>
        </w:rPr>
        <w:t>i(</w:t>
      </w:r>
      <w:proofErr w:type="gramEnd"/>
      <w:r w:rsidRPr="00AE1ECB">
        <w:rPr>
          <w:rFonts w:ascii="Helvetica" w:hAnsi="Helvetica" w:cs="Helvetica"/>
          <w:b/>
          <w:bCs/>
          <w:sz w:val="18"/>
          <w:szCs w:val="18"/>
        </w:rPr>
        <w:t>3)</w:t>
      </w:r>
      <w:r w:rsidRPr="00AE1ECB" w:rsidR="00CC21E7">
        <w:rPr>
          <w:rFonts w:ascii="Helvetica" w:hAnsi="Helvetica" w:cs="Helvetica"/>
          <w:b/>
          <w:bCs/>
          <w:sz w:val="18"/>
          <w:szCs w:val="18"/>
        </w:rPr>
        <w:t>.</w:t>
      </w:r>
      <w:r w:rsidRPr="00AE1ECB" w:rsidR="00CC21E7">
        <w:rPr>
          <w:rFonts w:ascii="Helvetica" w:hAnsi="Helvetica" w:cs="Helvetica"/>
          <w:sz w:val="18"/>
          <w:szCs w:val="18"/>
        </w:rPr>
        <w:t xml:space="preserve"> </w:t>
      </w:r>
      <w:r w:rsidRPr="00AE1ECB">
        <w:rPr>
          <w:rFonts w:ascii="Helvetica" w:hAnsi="Helvetica" w:cs="Helvetica"/>
          <w:sz w:val="18"/>
          <w:szCs w:val="18"/>
        </w:rPr>
        <w:t xml:space="preserve">Enter the total fees paid (or in the case of accrual basis plans, costs incurred during the plan year but not paid as of the end of the plan year) to an individual, partnership or corporation (or other person) for advice to the plan relating to its investment portfolio. These may include fees paid to manage the plan’s investments, fees for specific advice on a particular investment, and fees for the evaluation for the plan’s investment performance. </w:t>
      </w:r>
    </w:p>
    <w:p w:rsidRPr="00AE1ECB" w:rsidR="008D4C81" w:rsidP="0063377C" w:rsidRDefault="008D4C81" w14:paraId="244C8184" w14:textId="77777777">
      <w:pPr>
        <w:tabs>
          <w:tab w:val="clear" w:pos="432"/>
          <w:tab w:val="left" w:pos="270"/>
        </w:tabs>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
          <w:b/>
          <w:sz w:val="18"/>
          <w:szCs w:val="18"/>
        </w:rPr>
        <w:t>Line 2</w:t>
      </w:r>
      <w:proofErr w:type="gramStart"/>
      <w:r w:rsidRPr="00AE1ECB">
        <w:rPr>
          <w:rFonts w:ascii="Helvetica" w:hAnsi="Helvetica" w:cs="Helvetica"/>
          <w:b/>
          <w:sz w:val="18"/>
          <w:szCs w:val="18"/>
        </w:rPr>
        <w:t>i(</w:t>
      </w:r>
      <w:proofErr w:type="gramEnd"/>
      <w:r w:rsidRPr="00AE1ECB">
        <w:rPr>
          <w:rFonts w:ascii="Helvetica" w:hAnsi="Helvetica" w:cs="Helvetica"/>
          <w:b/>
          <w:sz w:val="18"/>
          <w:szCs w:val="18"/>
        </w:rPr>
        <w:t>4)</w:t>
      </w:r>
      <w:r w:rsidRPr="00AE1ECB" w:rsidR="00CC21E7">
        <w:rPr>
          <w:rFonts w:ascii="Helvetica" w:hAnsi="Helvetica" w:cs="Helvetica"/>
          <w:b/>
          <w:sz w:val="18"/>
          <w:szCs w:val="18"/>
        </w:rPr>
        <w:t>.</w:t>
      </w:r>
      <w:r w:rsidRPr="00AE1ECB" w:rsidR="00CC21E7">
        <w:rPr>
          <w:rFonts w:ascii="Helvetica" w:hAnsi="Helvetica" w:cs="Helvetica"/>
          <w:sz w:val="18"/>
          <w:szCs w:val="18"/>
        </w:rPr>
        <w:t xml:space="preserve"> </w:t>
      </w:r>
      <w:r w:rsidRPr="00AE1ECB">
        <w:rPr>
          <w:rFonts w:ascii="Helvetica" w:hAnsi="Helvetica" w:cs="Helvetica"/>
          <w:sz w:val="18"/>
          <w:szCs w:val="18"/>
        </w:rPr>
        <w:t>Other expenses are those that cannot be included in 2</w:t>
      </w:r>
      <w:proofErr w:type="gramStart"/>
      <w:r w:rsidRPr="00AE1ECB">
        <w:rPr>
          <w:rFonts w:ascii="Helvetica" w:hAnsi="Helvetica" w:cs="Helvetica"/>
          <w:sz w:val="18"/>
          <w:szCs w:val="18"/>
        </w:rPr>
        <w:t>i(</w:t>
      </w:r>
      <w:proofErr w:type="gramEnd"/>
      <w:r w:rsidRPr="00AE1ECB">
        <w:rPr>
          <w:rFonts w:ascii="Helvetica" w:hAnsi="Helvetica" w:cs="Helvetica"/>
          <w:sz w:val="18"/>
          <w:szCs w:val="18"/>
        </w:rPr>
        <w:t xml:space="preserve">1) through 2i(3). These may include plan expenditures such as salaries and other compensation and allowances (e.g., payment of premiums to provide health insurance benefits to plan employees), expenses for office supplies and equipment, cars, telephone, postage, rent, expenses associated with the ownership of a building used in the operation of the plan, and all </w:t>
      </w:r>
      <w:r w:rsidRPr="00AE1ECB">
        <w:rPr>
          <w:rFonts w:ascii="Helvetica" w:hAnsi="Helvetica" w:cs="Helvetica"/>
          <w:sz w:val="18"/>
          <w:szCs w:val="18"/>
        </w:rPr>
        <w:lastRenderedPageBreak/>
        <w:t xml:space="preserve">miscellaneous expenses. </w:t>
      </w:r>
      <w:r w:rsidRPr="00AE1ECB" w:rsidR="00CA7757">
        <w:rPr>
          <w:rFonts w:ascii="Helvetica" w:hAnsi="Helvetica" w:cs="Helvetica"/>
          <w:sz w:val="18"/>
          <w:szCs w:val="18"/>
        </w:rPr>
        <w:t>Include premium payments to the PBGC when paid from plan assets.</w:t>
      </w:r>
    </w:p>
    <w:p w:rsidRPr="00AE1ECB" w:rsidR="008D4C81" w:rsidP="0063377C" w:rsidRDefault="008D4C81" w14:paraId="244C8185"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2l.</w:t>
      </w:r>
      <w:r w:rsidRPr="00AE1ECB">
        <w:rPr>
          <w:rFonts w:ascii="Helvetica" w:hAnsi="Helvetica" w:cs="Helvetica"/>
          <w:color w:val="000000"/>
          <w:spacing w:val="90"/>
          <w:sz w:val="18"/>
          <w:szCs w:val="18"/>
        </w:rPr>
        <w:t xml:space="preserve"> </w:t>
      </w:r>
      <w:r w:rsidRPr="00AE1ECB">
        <w:rPr>
          <w:rFonts w:ascii="Helvetica" w:hAnsi="Helvetica" w:cs="Helvetica"/>
          <w:color w:val="000000"/>
          <w:sz w:val="18"/>
          <w:szCs w:val="18"/>
        </w:rPr>
        <w:t xml:space="preserve">Include in these reconciliation figures the value of all transfers of assets or liabilities into or out of the plan resulting from, among other things, </w:t>
      </w:r>
      <w:proofErr w:type="gramStart"/>
      <w:r w:rsidRPr="00AE1ECB">
        <w:rPr>
          <w:rFonts w:ascii="Helvetica" w:hAnsi="Helvetica" w:cs="Helvetica"/>
          <w:color w:val="000000"/>
          <w:sz w:val="18"/>
          <w:szCs w:val="18"/>
        </w:rPr>
        <w:t>mergers</w:t>
      </w:r>
      <w:proofErr w:type="gramEnd"/>
      <w:r w:rsidRPr="00AE1ECB">
        <w:rPr>
          <w:rFonts w:ascii="Helvetica" w:hAnsi="Helvetica" w:cs="Helvetica"/>
          <w:color w:val="000000"/>
          <w:sz w:val="18"/>
          <w:szCs w:val="18"/>
        </w:rPr>
        <w:t xml:space="preserve"> and consolidations. A transfer of assets or liabilities occurs when there is a reduction of assets or liabilities with respect to one plan and the receipt of these assets or the assumption of these liabilities by another plan. A transfer is not a shifting of one plan’s assets or liabilities from one investment to another. A transfer is not a distribution of all or part of an individual participant’s account balance that is reportable on IRS </w:t>
      </w:r>
      <w:r w:rsidRPr="00AE1ECB">
        <w:rPr>
          <w:rFonts w:ascii="Helvetica" w:hAnsi="Helvetica" w:cs="Helvetica"/>
          <w:b/>
          <w:color w:val="000000"/>
          <w:sz w:val="18"/>
          <w:szCs w:val="18"/>
        </w:rPr>
        <w:t>Form 1099-R</w:t>
      </w:r>
      <w:r w:rsidRPr="00AE1ECB">
        <w:rPr>
          <w:rFonts w:ascii="Helvetica" w:hAnsi="Helvetica" w:cs="Helvetica"/>
          <w:color w:val="000000"/>
          <w:sz w:val="18"/>
          <w:szCs w:val="18"/>
        </w:rPr>
        <w:t xml:space="preserve">, Distributions </w:t>
      </w:r>
      <w:proofErr w:type="gramStart"/>
      <w:r w:rsidRPr="00AE1ECB">
        <w:rPr>
          <w:rFonts w:ascii="Helvetica" w:hAnsi="Helvetica" w:cs="Helvetica"/>
          <w:color w:val="000000"/>
          <w:sz w:val="18"/>
          <w:szCs w:val="18"/>
        </w:rPr>
        <w:t>From</w:t>
      </w:r>
      <w:proofErr w:type="gramEnd"/>
      <w:r w:rsidRPr="00AE1ECB">
        <w:rPr>
          <w:rFonts w:ascii="Helvetica" w:hAnsi="Helvetica" w:cs="Helvetica"/>
          <w:color w:val="000000"/>
          <w:sz w:val="18"/>
          <w:szCs w:val="18"/>
        </w:rPr>
        <w:t xml:space="preserve"> Pensions, Annuities, Retirement or Profit-Sharing Plans, IRAs, Insurance Contracts, etc., (see the instructions for line 2e). Transfers out at the end of the year should be reported as occurring during the plan year. </w:t>
      </w:r>
    </w:p>
    <w:p w:rsidRPr="00AE1ECB" w:rsidR="00E2747E" w:rsidP="0063377C" w:rsidRDefault="008D4C81" w14:paraId="244C8186"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Note.</w:t>
      </w:r>
      <w:r w:rsidRPr="00AE1ECB" w:rsidR="00D4042E">
        <w:rPr>
          <w:rFonts w:ascii="Helvetica" w:hAnsi="Helvetica" w:cs="Helvetica"/>
          <w:color w:val="000000"/>
          <w:sz w:val="18"/>
          <w:szCs w:val="18"/>
        </w:rPr>
        <w:t xml:space="preserve"> </w:t>
      </w:r>
      <w:r w:rsidRPr="00AE1ECB">
        <w:rPr>
          <w:rFonts w:ascii="Helvetica" w:hAnsi="Helvetica" w:cs="Helvetica"/>
          <w:color w:val="000000"/>
          <w:sz w:val="18"/>
          <w:szCs w:val="18"/>
        </w:rPr>
        <w:t xml:space="preserve">If this Schedule H is filed for a CCT, PSA, MTIA, or </w:t>
      </w:r>
      <w:r w:rsidRPr="00AE1ECB" w:rsidR="007D06BB">
        <w:rPr>
          <w:rFonts w:ascii="Helvetica" w:hAnsi="Helvetica" w:cs="Helvetica"/>
          <w:color w:val="000000"/>
          <w:sz w:val="18"/>
          <w:szCs w:val="18"/>
        </w:rPr>
        <w:t xml:space="preserve">    </w:t>
      </w:r>
      <w:r w:rsidRPr="00AE1ECB">
        <w:rPr>
          <w:rFonts w:ascii="Helvetica" w:hAnsi="Helvetica" w:cs="Helvetica"/>
          <w:color w:val="000000"/>
          <w:sz w:val="18"/>
          <w:szCs w:val="18"/>
        </w:rPr>
        <w:t xml:space="preserve">103-12 IE, report the value of all asset transfers to the CCT, PSA, MTIA, or 103-12 IE, including those resulting from contributions to participating plans on line 2l(1), and report the total value of all assets transferred out of the CCT, PSA, MTIA, or 103-12 IE, including assets withdrawn for disbursement as benefit payments by participating plans, on line 2l(2). Contributions and benefit payments </w:t>
      </w:r>
      <w:proofErr w:type="gramStart"/>
      <w:r w:rsidRPr="00AE1ECB">
        <w:rPr>
          <w:rFonts w:ascii="Helvetica" w:hAnsi="Helvetica" w:cs="Helvetica"/>
          <w:color w:val="000000"/>
          <w:sz w:val="18"/>
          <w:szCs w:val="18"/>
        </w:rPr>
        <w:t>are considered to be</w:t>
      </w:r>
      <w:proofErr w:type="gramEnd"/>
      <w:r w:rsidRPr="00AE1ECB">
        <w:rPr>
          <w:rFonts w:ascii="Helvetica" w:hAnsi="Helvetica" w:cs="Helvetica"/>
          <w:color w:val="000000"/>
          <w:sz w:val="18"/>
          <w:szCs w:val="18"/>
        </w:rPr>
        <w:t xml:space="preserve"> made to/by the plan (not to/by a CCT, PSA, MTIA, or 103-12 IE).</w:t>
      </w:r>
    </w:p>
    <w:p w:rsidRPr="00AE1ECB" w:rsidR="003C6876" w:rsidP="0063377C" w:rsidRDefault="003C6876" w14:paraId="244C8187" w14:textId="77777777">
      <w:pPr>
        <w:widowControl w:val="0"/>
        <w:autoSpaceDE w:val="0"/>
        <w:autoSpaceDN w:val="0"/>
        <w:adjustRightInd w:val="0"/>
        <w:spacing w:before="60" w:line="240" w:lineRule="auto"/>
        <w:ind w:firstLine="0"/>
        <w:rPr>
          <w:rFonts w:ascii="Helvetica" w:hAnsi="Helvetica" w:cs="Helvetica"/>
          <w:color w:val="000000"/>
          <w:sz w:val="20"/>
          <w:szCs w:val="20"/>
        </w:rPr>
      </w:pPr>
      <w:r w:rsidRPr="00AE1ECB">
        <w:rPr>
          <w:rFonts w:ascii="Helvetica" w:hAnsi="Helvetica" w:cs="Helvetica"/>
          <w:b/>
          <w:color w:val="000000"/>
          <w:sz w:val="20"/>
          <w:szCs w:val="20"/>
        </w:rPr>
        <w:t>Part III – Accountant’s Opinion</w:t>
      </w:r>
    </w:p>
    <w:p w:rsidRPr="00AE1ECB" w:rsidR="00CA7757" w:rsidP="0063377C" w:rsidRDefault="008D4C81" w14:paraId="244C8188" w14:textId="77777777">
      <w:pPr>
        <w:spacing w:before="60" w:line="240" w:lineRule="auto"/>
        <w:ind w:firstLine="0"/>
        <w:rPr>
          <w:rFonts w:ascii="Helvetica" w:hAnsi="Helvetica"/>
          <w:sz w:val="18"/>
          <w:szCs w:val="18"/>
        </w:rPr>
      </w:pPr>
      <w:r w:rsidRPr="00AE1ECB">
        <w:rPr>
          <w:rFonts w:ascii="Helvetica" w:hAnsi="Helvetica"/>
          <w:b/>
          <w:bCs/>
          <w:sz w:val="18"/>
          <w:szCs w:val="18"/>
        </w:rPr>
        <w:t>Line 3</w:t>
      </w:r>
      <w:r w:rsidRPr="00AE1ECB" w:rsidR="00CC21E7">
        <w:rPr>
          <w:rFonts w:ascii="Helvetica" w:hAnsi="Helvetica"/>
          <w:b/>
          <w:bCs/>
          <w:sz w:val="18"/>
          <w:szCs w:val="18"/>
        </w:rPr>
        <w:t>.</w:t>
      </w:r>
      <w:r w:rsidRPr="00AE1ECB" w:rsidR="00CC21E7">
        <w:rPr>
          <w:rFonts w:ascii="Helvetica" w:hAnsi="Helvetica"/>
          <w:spacing w:val="90"/>
          <w:sz w:val="18"/>
          <w:szCs w:val="18"/>
        </w:rPr>
        <w:t xml:space="preserve"> </w:t>
      </w:r>
      <w:r w:rsidRPr="00AE1ECB">
        <w:rPr>
          <w:rFonts w:ascii="Helvetica" w:hAnsi="Helvetica"/>
          <w:sz w:val="18"/>
          <w:szCs w:val="18"/>
        </w:rPr>
        <w:t xml:space="preserve">The administrator of an employee benefit plan who files a Schedule H generally must engage an </w:t>
      </w:r>
      <w:r w:rsidRPr="00AE1ECB" w:rsidR="00CA7757">
        <w:rPr>
          <w:rFonts w:ascii="Helvetica" w:hAnsi="Helvetica"/>
          <w:sz w:val="18"/>
          <w:szCs w:val="18"/>
        </w:rPr>
        <w:t>Independent Qualified Public Accountant (</w:t>
      </w:r>
      <w:r w:rsidRPr="00AE1ECB">
        <w:rPr>
          <w:rFonts w:ascii="Helvetica" w:hAnsi="Helvetica"/>
          <w:sz w:val="18"/>
          <w:szCs w:val="18"/>
        </w:rPr>
        <w:t>IQPA</w:t>
      </w:r>
      <w:r w:rsidRPr="00AE1ECB" w:rsidR="00CA7757">
        <w:rPr>
          <w:rFonts w:ascii="Helvetica" w:hAnsi="Helvetica"/>
          <w:sz w:val="18"/>
          <w:szCs w:val="18"/>
        </w:rPr>
        <w:t>)</w:t>
      </w:r>
      <w:r w:rsidRPr="00AE1ECB">
        <w:rPr>
          <w:rFonts w:ascii="Helvetica" w:hAnsi="Helvetica"/>
          <w:sz w:val="18"/>
          <w:szCs w:val="18"/>
        </w:rPr>
        <w:t xml:space="preserve"> pursuant to ERISA section 103(a)(3)(A) and 29 CFR 2520.103-1(b). This requirement also applies to a Form 5500 filed for a 103-12 IE and for a GIA (see 29 CFR 2520.103-12 and 29 CFR 2520.103-2). The IQPA’s report must be attached to the Form 5500 when a Schedule H is attached unless line 3</w:t>
      </w:r>
      <w:proofErr w:type="gramStart"/>
      <w:r w:rsidRPr="00AE1ECB">
        <w:rPr>
          <w:rFonts w:ascii="Helvetica" w:hAnsi="Helvetica"/>
          <w:sz w:val="18"/>
          <w:szCs w:val="18"/>
        </w:rPr>
        <w:t>d(</w:t>
      </w:r>
      <w:proofErr w:type="gramEnd"/>
      <w:r w:rsidRPr="00AE1ECB">
        <w:rPr>
          <w:rFonts w:ascii="Helvetica" w:hAnsi="Helvetica"/>
          <w:sz w:val="18"/>
          <w:szCs w:val="18"/>
        </w:rPr>
        <w:t>1) or 3d(2) on the Schedule H is checked.</w:t>
      </w:r>
    </w:p>
    <w:p w:rsidRPr="00AE1ECB" w:rsidR="00E2747E" w:rsidP="0063377C" w:rsidRDefault="00CA7757" w14:paraId="244C8189" w14:textId="690FC453">
      <w:pPr>
        <w:spacing w:before="60" w:line="240" w:lineRule="auto"/>
        <w:ind w:firstLine="0"/>
        <w:rPr>
          <w:rFonts w:ascii="Helvetica" w:hAnsi="Helvetica"/>
          <w:sz w:val="18"/>
          <w:szCs w:val="18"/>
        </w:rPr>
      </w:pPr>
      <w:r w:rsidRPr="00AE1ECB">
        <w:rPr>
          <w:rFonts w:ascii="Helvetica" w:hAnsi="Helvetica"/>
          <w:b/>
          <w:sz w:val="18"/>
          <w:szCs w:val="18"/>
        </w:rPr>
        <w:t>Note</w:t>
      </w:r>
      <w:r w:rsidR="00142638">
        <w:rPr>
          <w:rFonts w:ascii="Helvetica" w:hAnsi="Helvetica"/>
          <w:b/>
          <w:sz w:val="18"/>
          <w:szCs w:val="18"/>
        </w:rPr>
        <w:t>s</w:t>
      </w:r>
      <w:r w:rsidRPr="00AE1ECB">
        <w:rPr>
          <w:rFonts w:ascii="Helvetica" w:hAnsi="Helvetica"/>
          <w:b/>
          <w:sz w:val="18"/>
          <w:szCs w:val="18"/>
        </w:rPr>
        <w:t>.</w:t>
      </w:r>
      <w:r w:rsidR="00142638">
        <w:rPr>
          <w:rFonts w:ascii="Helvetica" w:hAnsi="Helvetica"/>
          <w:b/>
          <w:sz w:val="18"/>
          <w:szCs w:val="18"/>
        </w:rPr>
        <w:t xml:space="preserve"> </w:t>
      </w:r>
      <w:r w:rsidRPr="00FD132F" w:rsidR="00142638">
        <w:rPr>
          <w:rFonts w:ascii="Helvetica" w:hAnsi="Helvetica"/>
          <w:b/>
          <w:i/>
          <w:sz w:val="18"/>
          <w:szCs w:val="18"/>
        </w:rPr>
        <w:t>(1)</w:t>
      </w:r>
      <w:r w:rsidRPr="00AE1ECB">
        <w:rPr>
          <w:rFonts w:ascii="Helvetica" w:hAnsi="Helvetica"/>
          <w:b/>
          <w:sz w:val="18"/>
          <w:szCs w:val="18"/>
        </w:rPr>
        <w:t xml:space="preserve"> </w:t>
      </w:r>
      <w:r w:rsidR="00142638">
        <w:rPr>
          <w:rFonts w:ascii="Helvetica" w:hAnsi="Helvetica"/>
          <w:sz w:val="18"/>
          <w:szCs w:val="18"/>
        </w:rPr>
        <w:t xml:space="preserve">The </w:t>
      </w:r>
      <w:r w:rsidRPr="00142638" w:rsidR="00142638">
        <w:rPr>
          <w:rFonts w:ascii="Helvetica" w:hAnsi="Helvetica"/>
          <w:sz w:val="18"/>
          <w:szCs w:val="18"/>
        </w:rPr>
        <w:t xml:space="preserve">Auditing Standards Board’s Statement on Auditing Standards (SAS) 136, </w:t>
      </w:r>
      <w:r w:rsidRPr="0017704D" w:rsidR="00142638">
        <w:rPr>
          <w:rFonts w:ascii="Helvetica" w:hAnsi="Helvetica"/>
          <w:i/>
          <w:sz w:val="18"/>
          <w:szCs w:val="18"/>
        </w:rPr>
        <w:t>Forming an Opinion and Reporting on Financial Statements of Employee Benefit Plans Subject to ERISA</w:t>
      </w:r>
      <w:r w:rsidRPr="00142638" w:rsidR="00142638">
        <w:rPr>
          <w:rFonts w:ascii="Helvetica" w:hAnsi="Helvetica"/>
          <w:sz w:val="18"/>
          <w:szCs w:val="18"/>
        </w:rPr>
        <w:t xml:space="preserve">, addresses the IQPA’s responsibility to form an opinion on the financial statements of employee benefit plans subject to ERISA. SAS 136 also addresses the form and content of the auditor’s report issued </w:t>
      </w:r>
      <w:proofErr w:type="gramStart"/>
      <w:r w:rsidRPr="00142638" w:rsidR="00142638">
        <w:rPr>
          <w:rFonts w:ascii="Helvetica" w:hAnsi="Helvetica"/>
          <w:sz w:val="18"/>
          <w:szCs w:val="18"/>
        </w:rPr>
        <w:t>as a result of</w:t>
      </w:r>
      <w:proofErr w:type="gramEnd"/>
      <w:r w:rsidRPr="00142638" w:rsidR="00142638">
        <w:rPr>
          <w:rFonts w:ascii="Helvetica" w:hAnsi="Helvetica"/>
          <w:sz w:val="18"/>
          <w:szCs w:val="18"/>
        </w:rPr>
        <w:t xml:space="preserve"> an audit of an ERISA plan’s financial statements. The SAS applies to audits of single employer, multiple </w:t>
      </w:r>
      <w:proofErr w:type="gramStart"/>
      <w:r w:rsidRPr="00142638" w:rsidR="00142638">
        <w:rPr>
          <w:rFonts w:ascii="Helvetica" w:hAnsi="Helvetica"/>
          <w:sz w:val="18"/>
          <w:szCs w:val="18"/>
        </w:rPr>
        <w:t>employer</w:t>
      </w:r>
      <w:proofErr w:type="gramEnd"/>
      <w:r w:rsidRPr="00142638" w:rsidR="00142638">
        <w:rPr>
          <w:rFonts w:ascii="Helvetica" w:hAnsi="Helvetica"/>
          <w:sz w:val="18"/>
          <w:szCs w:val="18"/>
        </w:rPr>
        <w:t>, and multiemployer plans subject to ERISA.  An IQPA Report generally consists of an Accountant’s Opinion, the plan or DFE</w:t>
      </w:r>
      <w:r w:rsidRPr="00142638" w:rsidDel="00142638" w:rsidR="00142638">
        <w:rPr>
          <w:rFonts w:ascii="Helvetica" w:hAnsi="Helvetica"/>
          <w:sz w:val="18"/>
          <w:szCs w:val="18"/>
        </w:rPr>
        <w:t xml:space="preserve"> </w:t>
      </w:r>
      <w:r w:rsidRPr="00AE1ECB">
        <w:rPr>
          <w:rFonts w:ascii="Helvetica" w:hAnsi="Helvetica"/>
          <w:sz w:val="18"/>
          <w:szCs w:val="18"/>
        </w:rPr>
        <w:t>Financial Statements, Notes to the Financial Statements, and Supplemental Schedules.</w:t>
      </w:r>
    </w:p>
    <w:p w:rsidRPr="00AE1ECB" w:rsidR="008D4C81" w:rsidP="0063377C" w:rsidRDefault="008D4C81" w14:paraId="244C818A" w14:textId="77777777">
      <w:pPr>
        <w:spacing w:before="60" w:line="240" w:lineRule="auto"/>
        <w:ind w:firstLine="216"/>
        <w:rPr>
          <w:rFonts w:ascii="Helvetica" w:hAnsi="Helvetica"/>
          <w:sz w:val="18"/>
          <w:szCs w:val="18"/>
        </w:rPr>
      </w:pPr>
      <w:r w:rsidRPr="00AE1ECB">
        <w:rPr>
          <w:rFonts w:ascii="Helvetica" w:hAnsi="Helvetica"/>
          <w:sz w:val="18"/>
          <w:szCs w:val="18"/>
        </w:rPr>
        <w:t xml:space="preserve">29 CFR 2520.103-1(b) requires that any separate financial statements prepared </w:t>
      </w:r>
      <w:proofErr w:type="gramStart"/>
      <w:r w:rsidRPr="00AE1ECB">
        <w:rPr>
          <w:rFonts w:ascii="Helvetica" w:hAnsi="Helvetica"/>
          <w:sz w:val="18"/>
          <w:szCs w:val="18"/>
        </w:rPr>
        <w:t>in order for</w:t>
      </w:r>
      <w:proofErr w:type="gramEnd"/>
      <w:r w:rsidRPr="00AE1ECB">
        <w:rPr>
          <w:rFonts w:ascii="Helvetica" w:hAnsi="Helvetica"/>
          <w:sz w:val="18"/>
          <w:szCs w:val="18"/>
        </w:rPr>
        <w:t xml:space="preserve"> the IQPA to form the opinion and notes to these financial statements must be attached to the Form 5500. Any separate statements must include the</w:t>
      </w:r>
      <w:r w:rsidRPr="00AE1ECB">
        <w:rPr>
          <w:rFonts w:ascii="Helvetica" w:hAnsi="Helvetica"/>
        </w:rPr>
        <w:t xml:space="preserve"> </w:t>
      </w:r>
      <w:r w:rsidRPr="00AE1ECB">
        <w:rPr>
          <w:rFonts w:ascii="Helvetica" w:hAnsi="Helvetica"/>
          <w:sz w:val="18"/>
          <w:szCs w:val="18"/>
        </w:rPr>
        <w:t>information required to be disclosed in Parts I and II of the Schedule H; however, they may be aggregated into categories in a manner other than that used on the Schedule H. The separate statements must consist of reproductions of Parts I and II or statements incorporating by reference Parts I and II. See ERISA section 103(a)(3)(A), and the DOL regulations 29 CFR 2520.103-1(a)(2) and (b), 2520.103-2, and 2520.104-50.</w:t>
      </w:r>
    </w:p>
    <w:p w:rsidRPr="00AE1ECB" w:rsidR="008D4C81" w:rsidP="00142638" w:rsidRDefault="00142638" w14:paraId="244C818B" w14:textId="138F10F4">
      <w:pPr>
        <w:widowControl w:val="0"/>
        <w:autoSpaceDE w:val="0"/>
        <w:autoSpaceDN w:val="0"/>
        <w:adjustRightInd w:val="0"/>
        <w:spacing w:before="60" w:line="240" w:lineRule="auto"/>
        <w:ind w:firstLine="180"/>
        <w:rPr>
          <w:rFonts w:ascii="Helvetica" w:hAnsi="Helvetica" w:cs="Helvetica"/>
          <w:color w:val="000000"/>
          <w:sz w:val="18"/>
          <w:szCs w:val="18"/>
        </w:rPr>
      </w:pPr>
      <w:r w:rsidRPr="003845EC">
        <w:rPr>
          <w:rFonts w:ascii="Helvetica" w:hAnsi="Helvetica" w:cs="Helvetica"/>
          <w:b/>
          <w:bCs/>
          <w:i/>
          <w:color w:val="000000"/>
          <w:sz w:val="18"/>
          <w:szCs w:val="18"/>
        </w:rPr>
        <w:t>(2)</w:t>
      </w:r>
      <w:r w:rsidRPr="00AE1ECB" w:rsidR="00D4042E">
        <w:rPr>
          <w:rFonts w:ascii="Helvetica" w:hAnsi="Helvetica" w:cs="Helvetica"/>
          <w:color w:val="000000"/>
          <w:sz w:val="18"/>
          <w:szCs w:val="18"/>
        </w:rPr>
        <w:t xml:space="preserve"> </w:t>
      </w:r>
      <w:r w:rsidRPr="00AE1ECB" w:rsidR="008D4C81">
        <w:rPr>
          <w:rFonts w:ascii="Helvetica" w:hAnsi="Helvetica" w:cs="Helvetica"/>
          <w:color w:val="000000"/>
          <w:sz w:val="18"/>
          <w:szCs w:val="18"/>
        </w:rPr>
        <w:t xml:space="preserve">Delinquent participant contributions reported on line 4a should be treated as part of the separate schedules referenced in ERISA section 103(a)(3)(A) and 29 CFR 2520.103-1(b) and 2520.103-2(b) for purposes of preparing the IQPA’s opinion described on line 3 even though they are no longer required to be listed on Part III of the Schedule G. If the information </w:t>
      </w:r>
      <w:r w:rsidRPr="00AE1ECB" w:rsidR="008D4C81">
        <w:rPr>
          <w:rFonts w:ascii="Helvetica" w:hAnsi="Helvetica" w:cs="Helvetica"/>
          <w:color w:val="000000"/>
          <w:sz w:val="18"/>
          <w:szCs w:val="18"/>
        </w:rPr>
        <w:t>contained on line 4a is not presented in accordance with regulatory requirements, i.e., when the IQPA concludes that the scheduled information required by line 4a does not contain all the required information or contains information that is inaccurate or is inconsistent with the plan’s financial statements, the IQPA report must make the appropriate disclosures in accordance with generally accepted auditing standards. Delinquent participant contributions that are exemp</w:t>
      </w:r>
      <w:r w:rsidRPr="00AE1ECB" w:rsidR="007D06BB">
        <w:rPr>
          <w:rFonts w:ascii="Helvetica" w:hAnsi="Helvetica" w:cs="Helvetica"/>
          <w:color w:val="000000"/>
          <w:sz w:val="18"/>
          <w:szCs w:val="18"/>
        </w:rPr>
        <w:t>t because they satisfy the DOL</w:t>
      </w:r>
      <w:r w:rsidR="00C31452">
        <w:rPr>
          <w:rFonts w:ascii="Helvetica" w:hAnsi="Helvetica" w:cs="Helvetica"/>
          <w:color w:val="000000"/>
          <w:sz w:val="18"/>
          <w:szCs w:val="18"/>
        </w:rPr>
        <w:t>’s</w:t>
      </w:r>
      <w:r w:rsidRPr="00AE1ECB" w:rsidR="007D06BB">
        <w:rPr>
          <w:rFonts w:ascii="Helvetica" w:hAnsi="Helvetica" w:cs="Helvetica"/>
          <w:color w:val="000000"/>
          <w:sz w:val="18"/>
          <w:szCs w:val="18"/>
        </w:rPr>
        <w:t xml:space="preserve"> Voluntary Fiduciary Correction P</w:t>
      </w:r>
      <w:r w:rsidRPr="00AE1ECB" w:rsidR="008D4C81">
        <w:rPr>
          <w:rFonts w:ascii="Helvetica" w:hAnsi="Helvetica" w:cs="Helvetica"/>
          <w:color w:val="000000"/>
          <w:sz w:val="18"/>
          <w:szCs w:val="18"/>
        </w:rPr>
        <w:t xml:space="preserve">rogram (VFCP) requirements and the conditions of prohibited transaction exemption (PTE) 2002-51 do not need to be treated as part of the schedule of nonexempt party-in-interest transactions. </w:t>
      </w:r>
    </w:p>
    <w:p w:rsidRPr="00AE1ECB" w:rsidR="008D4C81" w:rsidP="0063377C" w:rsidRDefault="008D4C81" w14:paraId="244C818C" w14:textId="77777777">
      <w:pPr>
        <w:widowControl w:val="0"/>
        <w:tabs>
          <w:tab w:val="clear" w:pos="432"/>
          <w:tab w:val="left" w:pos="270"/>
        </w:tabs>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If the required IQPA’s report is not attached to the Form 5500, the filing is subject to rejection as incomplete and penalties may be assessed.</w:t>
      </w:r>
    </w:p>
    <w:p w:rsidR="00C31452" w:rsidP="0063377C" w:rsidRDefault="008D4C81" w14:paraId="244C818D"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Lines 3</w:t>
      </w:r>
      <w:proofErr w:type="gramStart"/>
      <w:r w:rsidRPr="00AE1ECB">
        <w:rPr>
          <w:rFonts w:ascii="Helvetica" w:hAnsi="Helvetica" w:cs="Helvetica"/>
          <w:b/>
          <w:bCs/>
          <w:color w:val="000000"/>
          <w:sz w:val="18"/>
          <w:szCs w:val="18"/>
        </w:rPr>
        <w:t>a(</w:t>
      </w:r>
      <w:proofErr w:type="gramEnd"/>
      <w:r w:rsidRPr="00AE1ECB">
        <w:rPr>
          <w:rFonts w:ascii="Helvetica" w:hAnsi="Helvetica" w:cs="Helvetica"/>
          <w:b/>
          <w:bCs/>
          <w:color w:val="000000"/>
          <w:sz w:val="18"/>
          <w:szCs w:val="18"/>
        </w:rPr>
        <w:t>1) through 3a(4)</w:t>
      </w:r>
      <w:r w:rsidRPr="00AE1ECB" w:rsidR="00CC21E7">
        <w:rPr>
          <w:rFonts w:ascii="Helvetica" w:hAnsi="Helvetica" w:cs="Helvetica"/>
          <w:b/>
          <w:bCs/>
          <w:color w:val="000000"/>
          <w:sz w:val="18"/>
          <w:szCs w:val="18"/>
        </w:rPr>
        <w:t>.</w:t>
      </w:r>
      <w:r w:rsidRPr="00AE1ECB" w:rsidR="00CC21E7">
        <w:rPr>
          <w:rFonts w:ascii="Helvetica" w:hAnsi="Helvetica" w:cs="Helvetica"/>
          <w:color w:val="000000"/>
          <w:spacing w:val="90"/>
          <w:sz w:val="18"/>
          <w:szCs w:val="18"/>
        </w:rPr>
        <w:t xml:space="preserve"> </w:t>
      </w:r>
      <w:r w:rsidRPr="00AE1ECB">
        <w:rPr>
          <w:rFonts w:ascii="Helvetica" w:hAnsi="Helvetica" w:cs="Helvetica"/>
          <w:color w:val="000000"/>
          <w:sz w:val="18"/>
          <w:szCs w:val="18"/>
        </w:rPr>
        <w:t xml:space="preserve">These boxes identify the type of opinion offered by the </w:t>
      </w:r>
      <w:r w:rsidRPr="00AE1ECB" w:rsidR="00FD4244">
        <w:rPr>
          <w:rFonts w:ascii="Helvetica" w:hAnsi="Helvetica" w:cs="Helvetica"/>
          <w:color w:val="000000"/>
          <w:sz w:val="18"/>
          <w:szCs w:val="18"/>
        </w:rPr>
        <w:t>IQPA</w:t>
      </w:r>
      <w:r w:rsidRPr="00AE1ECB">
        <w:rPr>
          <w:rFonts w:ascii="Helvetica" w:hAnsi="Helvetica" w:cs="Helvetica"/>
          <w:color w:val="000000"/>
          <w:sz w:val="18"/>
          <w:szCs w:val="18"/>
        </w:rPr>
        <w:t>.</w:t>
      </w:r>
    </w:p>
    <w:p w:rsidRPr="00874E21" w:rsidR="0056302C" w:rsidP="0056302C" w:rsidRDefault="001320E7" w14:paraId="244C818E" w14:textId="77777777">
      <w:pPr>
        <w:widowControl w:val="0"/>
        <w:autoSpaceDE w:val="0"/>
        <w:autoSpaceDN w:val="0"/>
        <w:adjustRightInd w:val="0"/>
        <w:spacing w:before="60" w:line="240" w:lineRule="auto"/>
        <w:ind w:firstLine="0"/>
        <w:rPr>
          <w:rFonts w:ascii="Helvetica" w:hAnsi="Helvetica" w:cs="Helvetica"/>
          <w:color w:val="000000"/>
          <w:w w:val="90"/>
          <w:sz w:val="18"/>
          <w:szCs w:val="18"/>
        </w:rPr>
      </w:pPr>
      <w:r>
        <w:rPr>
          <w:noProof/>
        </w:rPr>
        <w:drawing>
          <wp:anchor distT="0" distB="0" distL="114300" distR="114300" simplePos="0" relativeHeight="251684352" behindDoc="0" locked="0" layoutInCell="1" allowOverlap="1" wp14:editId="244C8C58" wp14:anchorId="244C8C57">
            <wp:simplePos x="0" y="0"/>
            <wp:positionH relativeFrom="column">
              <wp:posOffset>29210</wp:posOffset>
            </wp:positionH>
            <wp:positionV relativeFrom="paragraph">
              <wp:posOffset>69215</wp:posOffset>
            </wp:positionV>
            <wp:extent cx="180975" cy="185420"/>
            <wp:effectExtent l="0" t="0" r="0" b="0"/>
            <wp:wrapSquare wrapText="bothSides"/>
            <wp:docPr id="15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6" cstate="print">
                      <a:extLst>
                        <a:ext uri="{28A0092B-C50C-407E-A947-70E740481C1C}">
                          <a14:useLocalDpi xmlns:a14="http://schemas.microsoft.com/office/drawing/2010/main" val="0"/>
                        </a:ext>
                      </a:extLst>
                    </a:blip>
                    <a:srcRect/>
                    <a:stretch>
                      <a:fillRect/>
                    </a:stretch>
                  </pic:blipFill>
                  <pic:spPr bwMode="auto">
                    <a:xfrm>
                      <a:off x="0" y="0"/>
                      <a:ext cx="180975" cy="185420"/>
                    </a:xfrm>
                    <a:prstGeom prst="rect">
                      <a:avLst/>
                    </a:prstGeom>
                    <a:noFill/>
                    <a:ln>
                      <a:noFill/>
                    </a:ln>
                  </pic:spPr>
                </pic:pic>
              </a:graphicData>
            </a:graphic>
            <wp14:sizeRelH relativeFrom="page">
              <wp14:pctWidth>0</wp14:pctWidth>
            </wp14:sizeRelH>
            <wp14:sizeRelV relativeFrom="page">
              <wp14:pctHeight>0</wp14:pctHeight>
            </wp14:sizeRelV>
          </wp:anchor>
        </w:drawing>
      </w:r>
      <w:r w:rsidR="0056302C">
        <w:rPr>
          <w:rFonts w:ascii="Helvetica" w:hAnsi="Helvetica" w:cs="Helvetica"/>
          <w:iCs/>
          <w:color w:val="000000"/>
          <w:sz w:val="18"/>
          <w:szCs w:val="18"/>
        </w:rPr>
        <w:t xml:space="preserve">The Plan Administrator should confirm with their IQPA whether the opinion was </w:t>
      </w:r>
      <w:r w:rsidR="00FD132F">
        <w:rPr>
          <w:rFonts w:ascii="Helvetica" w:hAnsi="Helvetica" w:cs="Helvetica"/>
          <w:iCs/>
          <w:color w:val="000000"/>
          <w:sz w:val="18"/>
          <w:szCs w:val="18"/>
        </w:rPr>
        <w:t xml:space="preserve">an </w:t>
      </w:r>
      <w:r w:rsidR="0056302C">
        <w:rPr>
          <w:rFonts w:ascii="Helvetica" w:hAnsi="Helvetica" w:cs="Helvetica"/>
          <w:iCs/>
          <w:color w:val="000000"/>
          <w:sz w:val="18"/>
          <w:szCs w:val="18"/>
        </w:rPr>
        <w:t xml:space="preserve">unmodified, qualified, disclaimer of, or adverse opinion before answering Line 3a. </w:t>
      </w:r>
    </w:p>
    <w:p w:rsidR="008D4C81" w:rsidP="0063377C" w:rsidRDefault="008D4C81" w14:paraId="244C8190" w14:textId="064D782B">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3</w:t>
      </w:r>
      <w:proofErr w:type="gramStart"/>
      <w:r w:rsidRPr="00AE1ECB">
        <w:rPr>
          <w:rFonts w:ascii="Helvetica" w:hAnsi="Helvetica" w:cs="Helvetica"/>
          <w:b/>
          <w:bCs/>
          <w:color w:val="000000"/>
          <w:sz w:val="18"/>
          <w:szCs w:val="18"/>
        </w:rPr>
        <w:t>a(</w:t>
      </w:r>
      <w:proofErr w:type="gramEnd"/>
      <w:r w:rsidRPr="00AE1ECB">
        <w:rPr>
          <w:rFonts w:ascii="Helvetica" w:hAnsi="Helvetica" w:cs="Helvetica"/>
          <w:b/>
          <w:bCs/>
          <w:color w:val="000000"/>
          <w:sz w:val="18"/>
          <w:szCs w:val="18"/>
        </w:rPr>
        <w:t>1)</w:t>
      </w:r>
      <w:r w:rsidRPr="00AE1ECB" w:rsidR="00CC21E7">
        <w:rPr>
          <w:rFonts w:ascii="Helvetica" w:hAnsi="Helvetica" w:cs="Helvetica"/>
          <w:b/>
          <w:bCs/>
          <w:color w:val="000000"/>
          <w:sz w:val="18"/>
          <w:szCs w:val="18"/>
        </w:rPr>
        <w:t>.</w:t>
      </w:r>
      <w:r w:rsidRPr="00AE1ECB" w:rsidR="00CC21E7">
        <w:rPr>
          <w:rFonts w:ascii="Helvetica" w:hAnsi="Helvetica" w:cs="Helvetica"/>
          <w:color w:val="000000"/>
          <w:spacing w:val="90"/>
          <w:sz w:val="18"/>
          <w:szCs w:val="18"/>
        </w:rPr>
        <w:t xml:space="preserve"> </w:t>
      </w:r>
      <w:r w:rsidRPr="00AE1ECB">
        <w:rPr>
          <w:rFonts w:ascii="Helvetica" w:hAnsi="Helvetica" w:cs="Helvetica"/>
          <w:color w:val="000000"/>
          <w:sz w:val="18"/>
          <w:szCs w:val="18"/>
        </w:rPr>
        <w:t xml:space="preserve">Check if an </w:t>
      </w:r>
      <w:r w:rsidR="001B77CF">
        <w:rPr>
          <w:rFonts w:ascii="Helvetica" w:hAnsi="Helvetica" w:cs="Helvetica"/>
          <w:color w:val="000000"/>
          <w:sz w:val="18"/>
          <w:szCs w:val="18"/>
        </w:rPr>
        <w:t>unmodified</w:t>
      </w:r>
      <w:r w:rsidRPr="00AE1ECB" w:rsidR="001B77CF">
        <w:rPr>
          <w:rFonts w:ascii="Helvetica" w:hAnsi="Helvetica" w:cs="Helvetica"/>
          <w:color w:val="000000"/>
          <w:sz w:val="18"/>
          <w:szCs w:val="18"/>
        </w:rPr>
        <w:t xml:space="preserve"> </w:t>
      </w:r>
      <w:r w:rsidRPr="00AE1ECB">
        <w:rPr>
          <w:rFonts w:ascii="Helvetica" w:hAnsi="Helvetica" w:cs="Helvetica"/>
          <w:color w:val="000000"/>
          <w:sz w:val="18"/>
          <w:szCs w:val="18"/>
        </w:rPr>
        <w:t>opinion was issued</w:t>
      </w:r>
      <w:r w:rsidR="00651E9B">
        <w:rPr>
          <w:rFonts w:ascii="Helvetica" w:hAnsi="Helvetica" w:cs="Helvetica"/>
          <w:color w:val="000000"/>
          <w:sz w:val="18"/>
          <w:szCs w:val="18"/>
        </w:rPr>
        <w:t xml:space="preserve"> pursuant to SAS 136</w:t>
      </w:r>
      <w:r w:rsidRPr="00AE1ECB">
        <w:rPr>
          <w:rFonts w:ascii="Helvetica" w:hAnsi="Helvetica" w:cs="Helvetica"/>
          <w:color w:val="000000"/>
          <w:sz w:val="18"/>
          <w:szCs w:val="18"/>
        </w:rPr>
        <w:t xml:space="preserve">. Generally, an </w:t>
      </w:r>
      <w:r w:rsidR="001B77CF">
        <w:rPr>
          <w:rFonts w:ascii="Helvetica" w:hAnsi="Helvetica" w:cs="Helvetica"/>
          <w:color w:val="000000"/>
          <w:sz w:val="18"/>
          <w:szCs w:val="18"/>
        </w:rPr>
        <w:t>unmodified</w:t>
      </w:r>
      <w:r w:rsidRPr="00AE1ECB" w:rsidR="001B77CF">
        <w:rPr>
          <w:rFonts w:ascii="Helvetica" w:hAnsi="Helvetica" w:cs="Helvetica"/>
          <w:color w:val="000000"/>
          <w:sz w:val="18"/>
          <w:szCs w:val="18"/>
        </w:rPr>
        <w:t xml:space="preserve"> </w:t>
      </w:r>
      <w:r w:rsidRPr="00AE1ECB">
        <w:rPr>
          <w:rFonts w:ascii="Helvetica" w:hAnsi="Helvetica" w:cs="Helvetica"/>
          <w:color w:val="000000"/>
          <w:sz w:val="18"/>
          <w:szCs w:val="18"/>
        </w:rPr>
        <w:t xml:space="preserve">opinion is issued when the IQPA concludes that the plan’s financial statements </w:t>
      </w:r>
      <w:r w:rsidR="001B77CF">
        <w:rPr>
          <w:rFonts w:ascii="Helvetica" w:hAnsi="Helvetica" w:cs="Helvetica"/>
          <w:color w:val="000000"/>
          <w:sz w:val="18"/>
          <w:szCs w:val="18"/>
        </w:rPr>
        <w:t>are presented</w:t>
      </w:r>
      <w:r w:rsidRPr="00AE1ECB" w:rsidR="001B77CF">
        <w:rPr>
          <w:rFonts w:ascii="Helvetica" w:hAnsi="Helvetica" w:cs="Helvetica"/>
          <w:color w:val="000000"/>
          <w:sz w:val="18"/>
          <w:szCs w:val="18"/>
        </w:rPr>
        <w:t xml:space="preserve"> </w:t>
      </w:r>
      <w:r w:rsidRPr="00AE1ECB">
        <w:rPr>
          <w:rFonts w:ascii="Helvetica" w:hAnsi="Helvetica" w:cs="Helvetica"/>
          <w:color w:val="000000"/>
          <w:sz w:val="18"/>
          <w:szCs w:val="18"/>
        </w:rPr>
        <w:t xml:space="preserve">fairly, in all material respects, in </w:t>
      </w:r>
      <w:r w:rsidR="001B77CF">
        <w:rPr>
          <w:rFonts w:ascii="Helvetica" w:hAnsi="Helvetica" w:cs="Helvetica"/>
          <w:color w:val="000000"/>
          <w:sz w:val="18"/>
          <w:szCs w:val="18"/>
        </w:rPr>
        <w:t>accordance</w:t>
      </w:r>
      <w:r w:rsidRPr="00AE1ECB" w:rsidR="001B77CF">
        <w:rPr>
          <w:rFonts w:ascii="Helvetica" w:hAnsi="Helvetica" w:cs="Helvetica"/>
          <w:color w:val="000000"/>
          <w:sz w:val="18"/>
          <w:szCs w:val="18"/>
        </w:rPr>
        <w:t xml:space="preserve"> </w:t>
      </w:r>
      <w:r w:rsidRPr="00AE1ECB">
        <w:rPr>
          <w:rFonts w:ascii="Helvetica" w:hAnsi="Helvetica" w:cs="Helvetica"/>
          <w:color w:val="000000"/>
          <w:sz w:val="18"/>
          <w:szCs w:val="18"/>
        </w:rPr>
        <w:t xml:space="preserve">with </w:t>
      </w:r>
      <w:r w:rsidR="001B77CF">
        <w:rPr>
          <w:rFonts w:ascii="Helvetica" w:hAnsi="Helvetica" w:cs="Helvetica"/>
          <w:color w:val="000000"/>
          <w:sz w:val="18"/>
          <w:szCs w:val="18"/>
        </w:rPr>
        <w:t>the applicable financial</w:t>
      </w:r>
      <w:r w:rsidR="00383A6A">
        <w:rPr>
          <w:rFonts w:ascii="Helvetica" w:hAnsi="Helvetica" w:cs="Helvetica"/>
          <w:color w:val="000000"/>
          <w:sz w:val="18"/>
          <w:szCs w:val="18"/>
        </w:rPr>
        <w:t xml:space="preserve"> reporting</w:t>
      </w:r>
      <w:r w:rsidR="001B77CF">
        <w:rPr>
          <w:rFonts w:ascii="Helvetica" w:hAnsi="Helvetica" w:cs="Helvetica"/>
          <w:color w:val="000000"/>
          <w:sz w:val="18"/>
          <w:szCs w:val="18"/>
        </w:rPr>
        <w:t xml:space="preserve"> framework (</w:t>
      </w:r>
      <w:r w:rsidRPr="00AE1ECB">
        <w:rPr>
          <w:rFonts w:ascii="Helvetica" w:hAnsi="Helvetica" w:cs="Helvetica"/>
          <w:color w:val="000000"/>
          <w:sz w:val="18"/>
          <w:szCs w:val="18"/>
        </w:rPr>
        <w:t>generally accepted acc</w:t>
      </w:r>
      <w:r w:rsidRPr="00AE1ECB" w:rsidR="00E45A74">
        <w:rPr>
          <w:rFonts w:ascii="Helvetica" w:hAnsi="Helvetica" w:cs="Helvetica"/>
          <w:color w:val="000000"/>
          <w:sz w:val="18"/>
          <w:szCs w:val="18"/>
        </w:rPr>
        <w:t xml:space="preserve">ounting principles (GAAP) </w:t>
      </w:r>
      <w:r w:rsidR="00AE2FDB">
        <w:rPr>
          <w:rFonts w:ascii="Helvetica" w:hAnsi="Helvetica" w:cs="Helvetica"/>
          <w:color w:val="000000"/>
          <w:sz w:val="18"/>
          <w:szCs w:val="18"/>
        </w:rPr>
        <w:t xml:space="preserve">or </w:t>
      </w:r>
      <w:r w:rsidR="00651E9B">
        <w:rPr>
          <w:rFonts w:ascii="Helvetica" w:hAnsi="Helvetica" w:cs="Helvetica"/>
          <w:color w:val="000000"/>
          <w:sz w:val="18"/>
          <w:szCs w:val="18"/>
        </w:rPr>
        <w:t>an</w:t>
      </w:r>
      <w:r w:rsidR="00AE2FDB">
        <w:rPr>
          <w:rFonts w:ascii="Helvetica" w:hAnsi="Helvetica" w:cs="Helvetica"/>
          <w:color w:val="000000"/>
          <w:sz w:val="18"/>
          <w:szCs w:val="18"/>
        </w:rPr>
        <w:t xml:space="preserve">other </w:t>
      </w:r>
      <w:r w:rsidR="00FB5380">
        <w:rPr>
          <w:rFonts w:ascii="Helvetica" w:hAnsi="Helvetica" w:cs="Helvetica"/>
          <w:color w:val="000000"/>
          <w:sz w:val="18"/>
          <w:szCs w:val="18"/>
        </w:rPr>
        <w:t xml:space="preserve">basis </w:t>
      </w:r>
      <w:r w:rsidR="00AE2FDB">
        <w:rPr>
          <w:rFonts w:ascii="Helvetica" w:hAnsi="Helvetica" w:cs="Helvetica"/>
          <w:color w:val="000000"/>
          <w:sz w:val="18"/>
          <w:szCs w:val="18"/>
        </w:rPr>
        <w:t xml:space="preserve">such as </w:t>
      </w:r>
      <w:r w:rsidR="004070B3">
        <w:rPr>
          <w:rFonts w:ascii="Helvetica" w:hAnsi="Helvetica" w:cs="Helvetica"/>
          <w:color w:val="000000"/>
          <w:sz w:val="18"/>
          <w:szCs w:val="18"/>
        </w:rPr>
        <w:t>modified</w:t>
      </w:r>
      <w:r w:rsidR="00FB5380">
        <w:rPr>
          <w:rFonts w:ascii="Helvetica" w:hAnsi="Helvetica" w:cs="Helvetica"/>
          <w:color w:val="000000"/>
          <w:sz w:val="18"/>
          <w:szCs w:val="18"/>
        </w:rPr>
        <w:t xml:space="preserve"> cash or</w:t>
      </w:r>
      <w:r w:rsidR="004070B3">
        <w:rPr>
          <w:rFonts w:ascii="Helvetica" w:hAnsi="Helvetica" w:cs="Helvetica"/>
          <w:color w:val="000000"/>
          <w:sz w:val="18"/>
          <w:szCs w:val="18"/>
        </w:rPr>
        <w:t xml:space="preserve"> </w:t>
      </w:r>
      <w:r w:rsidRPr="00AE1ECB">
        <w:rPr>
          <w:rFonts w:ascii="Helvetica" w:hAnsi="Helvetica" w:cs="Helvetica"/>
          <w:color w:val="000000"/>
          <w:sz w:val="18"/>
          <w:szCs w:val="18"/>
        </w:rPr>
        <w:t>cash basis</w:t>
      </w:r>
      <w:r w:rsidR="001B77CF">
        <w:rPr>
          <w:rFonts w:ascii="Helvetica" w:hAnsi="Helvetica" w:cs="Helvetica"/>
          <w:color w:val="000000"/>
          <w:sz w:val="18"/>
          <w:szCs w:val="18"/>
        </w:rPr>
        <w:t>)</w:t>
      </w:r>
      <w:r w:rsidR="00F031A4">
        <w:rPr>
          <w:rFonts w:ascii="Helvetica" w:hAnsi="Helvetica" w:cs="Helvetica"/>
          <w:color w:val="000000"/>
          <w:sz w:val="18"/>
          <w:szCs w:val="18"/>
        </w:rPr>
        <w:t>.</w:t>
      </w:r>
      <w:r w:rsidR="00263814">
        <w:rPr>
          <w:rFonts w:ascii="Helvetica" w:hAnsi="Helvetica" w:cs="Helvetica"/>
          <w:color w:val="000000"/>
          <w:sz w:val="18"/>
          <w:szCs w:val="18"/>
        </w:rPr>
        <w:t xml:space="preserve"> </w:t>
      </w:r>
      <w:r w:rsidRPr="00154EBF" w:rsidR="004070B3">
        <w:rPr>
          <w:rFonts w:ascii="Helvetica" w:hAnsi="Helvetica" w:cs="Helvetica"/>
          <w:color w:val="000000"/>
          <w:sz w:val="18"/>
          <w:szCs w:val="18"/>
        </w:rPr>
        <w:t>This also includes the form of opinion that SAS 136 permits an IQPA to issue when the IQPA has performed an ERISA section 103(a)(3)(C) audit pursuant to 29 CFR 2520.103-8 or 29 CFR 2520.103-12</w:t>
      </w:r>
      <w:r w:rsidR="004070B3">
        <w:rPr>
          <w:rFonts w:ascii="Helvetica" w:hAnsi="Helvetica" w:cs="Helvetica"/>
          <w:color w:val="000000"/>
          <w:sz w:val="18"/>
          <w:szCs w:val="18"/>
        </w:rPr>
        <w:t>,</w:t>
      </w:r>
      <w:r w:rsidRPr="00154EBF" w:rsidR="004070B3">
        <w:rPr>
          <w:rFonts w:ascii="Helvetica" w:hAnsi="Helvetica" w:cs="Helvetica"/>
          <w:color w:val="000000"/>
          <w:sz w:val="18"/>
          <w:szCs w:val="18"/>
        </w:rPr>
        <w:t xml:space="preserve"> </w:t>
      </w:r>
      <w:r w:rsidR="004070B3">
        <w:rPr>
          <w:rFonts w:ascii="Helvetica" w:hAnsi="Helvetica" w:cs="Helvetica"/>
          <w:color w:val="000000"/>
          <w:sz w:val="18"/>
          <w:szCs w:val="18"/>
        </w:rPr>
        <w:t xml:space="preserve">or both, </w:t>
      </w:r>
      <w:r w:rsidRPr="00154EBF" w:rsidR="004070B3">
        <w:rPr>
          <w:rFonts w:ascii="Helvetica" w:hAnsi="Helvetica" w:cs="Helvetica"/>
          <w:color w:val="000000"/>
          <w:sz w:val="18"/>
          <w:szCs w:val="18"/>
        </w:rPr>
        <w:t>and had no modifications.</w:t>
      </w:r>
    </w:p>
    <w:p w:rsidRPr="00AE1ECB" w:rsidR="004070B3" w:rsidP="00FD132F" w:rsidRDefault="004070B3" w14:paraId="244C8191" w14:textId="77777777">
      <w:pPr>
        <w:widowControl w:val="0"/>
        <w:autoSpaceDE w:val="0"/>
        <w:autoSpaceDN w:val="0"/>
        <w:adjustRightInd w:val="0"/>
        <w:spacing w:before="60" w:line="240" w:lineRule="auto"/>
        <w:ind w:firstLine="216"/>
        <w:rPr>
          <w:rFonts w:ascii="Helvetica" w:hAnsi="Helvetica" w:cs="Helvetica"/>
          <w:color w:val="000000"/>
          <w:sz w:val="18"/>
          <w:szCs w:val="18"/>
        </w:rPr>
      </w:pPr>
      <w:r>
        <w:rPr>
          <w:rFonts w:ascii="Helvetica" w:hAnsi="Helvetica" w:cs="Helvetica"/>
          <w:color w:val="000000"/>
          <w:sz w:val="18"/>
          <w:szCs w:val="18"/>
        </w:rPr>
        <w:t xml:space="preserve">Under 29 CFR 2520.103-8, </w:t>
      </w:r>
      <w:r w:rsidRPr="00AE1ECB">
        <w:rPr>
          <w:rFonts w:ascii="Helvetica" w:hAnsi="Helvetica" w:cs="Helvetica"/>
          <w:color w:val="000000"/>
          <w:sz w:val="18"/>
          <w:szCs w:val="18"/>
        </w:rPr>
        <w:t xml:space="preserve">the examination and report of an IQPA </w:t>
      </w:r>
      <w:r>
        <w:rPr>
          <w:rFonts w:ascii="Helvetica" w:hAnsi="Helvetica" w:cs="Helvetica"/>
          <w:color w:val="000000"/>
          <w:sz w:val="18"/>
          <w:szCs w:val="18"/>
        </w:rPr>
        <w:t xml:space="preserve">does not need to </w:t>
      </w:r>
      <w:r w:rsidRPr="00AE1ECB">
        <w:rPr>
          <w:rFonts w:ascii="Helvetica" w:hAnsi="Helvetica" w:cs="Helvetica"/>
          <w:color w:val="000000"/>
          <w:sz w:val="18"/>
          <w:szCs w:val="18"/>
        </w:rPr>
        <w:t xml:space="preserve">extend to statements or information regarding assets held by a bank, similar institution, or insurance carrier that is regulated and supervised and subject to periodic examination by a state or federal agency provided that the statements or information are prepared by and certified to by the bank or similar institution or </w:t>
      </w:r>
      <w:r>
        <w:rPr>
          <w:rFonts w:ascii="Helvetica" w:hAnsi="Helvetica" w:cs="Helvetica"/>
          <w:color w:val="000000"/>
          <w:sz w:val="18"/>
          <w:szCs w:val="18"/>
        </w:rPr>
        <w:t>the</w:t>
      </w:r>
      <w:r w:rsidRPr="00AE1ECB">
        <w:rPr>
          <w:rFonts w:ascii="Helvetica" w:hAnsi="Helvetica" w:cs="Helvetica"/>
          <w:color w:val="000000"/>
          <w:sz w:val="18"/>
          <w:szCs w:val="18"/>
        </w:rPr>
        <w:t xml:space="preserve"> insurance carrier</w:t>
      </w:r>
      <w:r>
        <w:rPr>
          <w:rFonts w:ascii="Helvetica" w:hAnsi="Helvetica" w:cs="Helvetica"/>
          <w:color w:val="000000"/>
          <w:sz w:val="18"/>
          <w:szCs w:val="18"/>
        </w:rPr>
        <w:t>.</w:t>
      </w:r>
      <w:r w:rsidRPr="00AE1ECB">
        <w:rPr>
          <w:rFonts w:ascii="Helvetica" w:hAnsi="Helvetica" w:cs="Helvetica"/>
          <w:color w:val="000000"/>
          <w:sz w:val="18"/>
          <w:szCs w:val="18"/>
        </w:rPr>
        <w:t xml:space="preserve"> The term ‘‘similar institution’’ as used here does not extend to securities brokerage firms (see DOL Advisory Opinion 93-21A). </w:t>
      </w:r>
      <w:r>
        <w:rPr>
          <w:rFonts w:ascii="Helvetica" w:hAnsi="Helvetica" w:cs="Helvetica"/>
          <w:color w:val="000000"/>
          <w:sz w:val="18"/>
          <w:szCs w:val="18"/>
        </w:rPr>
        <w:t xml:space="preserve"> Under 29 CFR </w:t>
      </w:r>
      <w:r w:rsidRPr="00AE1ECB">
        <w:rPr>
          <w:rFonts w:ascii="Helvetica" w:hAnsi="Helvetica" w:cs="Helvetica"/>
          <w:color w:val="000000"/>
          <w:sz w:val="18"/>
          <w:szCs w:val="18"/>
        </w:rPr>
        <w:t>2520.103-12</w:t>
      </w:r>
      <w:r>
        <w:rPr>
          <w:rFonts w:ascii="Helvetica" w:hAnsi="Helvetica" w:cs="Helvetica"/>
          <w:color w:val="000000"/>
          <w:sz w:val="18"/>
          <w:szCs w:val="18"/>
        </w:rPr>
        <w:t xml:space="preserve">, an audit of an employee benefit plan does not need extend to the investments in a pooled investment fund that files a separate audited Form 5500 as a 103-12 IE. For more information on filing requirements for 103-12 IEs, </w:t>
      </w:r>
      <w:r>
        <w:rPr>
          <w:rFonts w:ascii="Helvetica" w:hAnsi="Helvetica"/>
          <w:b/>
          <w:color w:val="000000"/>
          <w:sz w:val="18"/>
        </w:rPr>
        <w:t>S</w:t>
      </w:r>
      <w:r w:rsidRPr="00D85616">
        <w:rPr>
          <w:rFonts w:ascii="Helvetica" w:hAnsi="Helvetica"/>
          <w:b/>
          <w:color w:val="000000"/>
          <w:sz w:val="18"/>
        </w:rPr>
        <w:t>ee</w:t>
      </w:r>
      <w:r>
        <w:rPr>
          <w:rFonts w:ascii="Helvetica" w:hAnsi="Helvetica" w:cs="Helvetica"/>
          <w:color w:val="000000"/>
          <w:sz w:val="18"/>
          <w:szCs w:val="18"/>
        </w:rPr>
        <w:t xml:space="preserve"> </w:t>
      </w:r>
      <w:r w:rsidRPr="00180AD0">
        <w:rPr>
          <w:rFonts w:ascii="Helvetica" w:hAnsi="Helvetica" w:cs="Helvetica"/>
          <w:b/>
          <w:color w:val="000000"/>
          <w:sz w:val="18"/>
          <w:szCs w:val="18"/>
        </w:rPr>
        <w:t>Section 4: What to File</w:t>
      </w:r>
      <w:r>
        <w:rPr>
          <w:rFonts w:ascii="Helvetica" w:hAnsi="Helvetica" w:cs="Helvetica"/>
          <w:color w:val="000000"/>
          <w:sz w:val="18"/>
          <w:szCs w:val="18"/>
        </w:rPr>
        <w:t>.  Neither of t</w:t>
      </w:r>
      <w:r w:rsidRPr="00AE1ECB">
        <w:rPr>
          <w:rFonts w:ascii="Helvetica" w:hAnsi="Helvetica" w:cs="Helvetica"/>
          <w:color w:val="000000"/>
          <w:sz w:val="18"/>
          <w:szCs w:val="18"/>
        </w:rPr>
        <w:t xml:space="preserve">hese regulations exempt the plan administrator from engaging an IQPA </w:t>
      </w:r>
      <w:r>
        <w:rPr>
          <w:rFonts w:ascii="Helvetica" w:hAnsi="Helvetica" w:cs="Helvetica"/>
          <w:color w:val="000000"/>
          <w:sz w:val="18"/>
          <w:szCs w:val="18"/>
        </w:rPr>
        <w:t>n</w:t>
      </w:r>
      <w:r w:rsidRPr="00AE1ECB">
        <w:rPr>
          <w:rFonts w:ascii="Helvetica" w:hAnsi="Helvetica" w:cs="Helvetica"/>
          <w:color w:val="000000"/>
          <w:sz w:val="18"/>
          <w:szCs w:val="18"/>
        </w:rPr>
        <w:t>or from attaching the IQPA’s report to the Form 5500.</w:t>
      </w:r>
    </w:p>
    <w:p w:rsidRPr="00AE1ECB" w:rsidR="008D4C81" w:rsidP="0063377C" w:rsidRDefault="008D4C81" w14:paraId="244C8192"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3</w:t>
      </w:r>
      <w:proofErr w:type="gramStart"/>
      <w:r w:rsidRPr="00AE1ECB">
        <w:rPr>
          <w:rFonts w:ascii="Helvetica" w:hAnsi="Helvetica" w:cs="Helvetica"/>
          <w:b/>
          <w:bCs/>
          <w:color w:val="000000"/>
          <w:sz w:val="18"/>
          <w:szCs w:val="18"/>
        </w:rPr>
        <w:t>a(</w:t>
      </w:r>
      <w:proofErr w:type="gramEnd"/>
      <w:r w:rsidRPr="00AE1ECB">
        <w:rPr>
          <w:rFonts w:ascii="Helvetica" w:hAnsi="Helvetica" w:cs="Helvetica"/>
          <w:b/>
          <w:bCs/>
          <w:color w:val="000000"/>
          <w:sz w:val="18"/>
          <w:szCs w:val="18"/>
        </w:rPr>
        <w:t>2)</w:t>
      </w:r>
      <w:r w:rsidRPr="00AE1ECB" w:rsidR="00CC21E7">
        <w:rPr>
          <w:rFonts w:ascii="Helvetica" w:hAnsi="Helvetica" w:cs="Helvetica"/>
          <w:b/>
          <w:bCs/>
          <w:color w:val="000000"/>
          <w:sz w:val="18"/>
          <w:szCs w:val="18"/>
        </w:rPr>
        <w:t>.</w:t>
      </w:r>
      <w:r w:rsidRPr="00AE1ECB" w:rsidR="00CC21E7">
        <w:rPr>
          <w:rFonts w:ascii="Helvetica" w:hAnsi="Helvetica" w:cs="Helvetica"/>
          <w:color w:val="000000"/>
          <w:spacing w:val="90"/>
          <w:sz w:val="18"/>
          <w:szCs w:val="18"/>
        </w:rPr>
        <w:t xml:space="preserve"> </w:t>
      </w:r>
      <w:r w:rsidRPr="00AE1ECB">
        <w:rPr>
          <w:rFonts w:ascii="Helvetica" w:hAnsi="Helvetica" w:cs="Helvetica"/>
          <w:color w:val="000000"/>
          <w:sz w:val="18"/>
          <w:szCs w:val="18"/>
        </w:rPr>
        <w:t xml:space="preserve">Check if a qualified opinion was issued. Generally, a qualified opinion is issued by an IQPA when </w:t>
      </w:r>
      <w:r w:rsidRPr="001B77CF" w:rsidR="001B77CF">
        <w:rPr>
          <w:rFonts w:ascii="Helvetica" w:hAnsi="Helvetica" w:cs="Helvetica"/>
          <w:color w:val="000000"/>
          <w:sz w:val="18"/>
          <w:szCs w:val="18"/>
        </w:rPr>
        <w:t>(a) the IQPA, having obtained sufficient appropriate audit evidence, concludes that misstatements, individually or in the aggregate, are material but not pervasive to the financial statements or (b) the IQPA is unable to obtain sufficient appropriate audit evidence on which to base the opinion, but the auditor concludes that the possible effects on the financial statements of undetected misstatements, if any, could be material but not pervasive.</w:t>
      </w:r>
    </w:p>
    <w:p w:rsidR="008D4C81" w:rsidP="0063377C" w:rsidRDefault="008D4C81" w14:paraId="244C8193"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3</w:t>
      </w:r>
      <w:proofErr w:type="gramStart"/>
      <w:r w:rsidRPr="00AE1ECB">
        <w:rPr>
          <w:rFonts w:ascii="Helvetica" w:hAnsi="Helvetica" w:cs="Helvetica"/>
          <w:b/>
          <w:bCs/>
          <w:color w:val="000000"/>
          <w:sz w:val="18"/>
          <w:szCs w:val="18"/>
        </w:rPr>
        <w:t>a(</w:t>
      </w:r>
      <w:proofErr w:type="gramEnd"/>
      <w:r w:rsidRPr="00AE1ECB">
        <w:rPr>
          <w:rFonts w:ascii="Helvetica" w:hAnsi="Helvetica" w:cs="Helvetica"/>
          <w:b/>
          <w:bCs/>
          <w:color w:val="000000"/>
          <w:sz w:val="18"/>
          <w:szCs w:val="18"/>
        </w:rPr>
        <w:t>3)</w:t>
      </w:r>
      <w:r w:rsidRPr="00AE1ECB" w:rsidR="00CC21E7">
        <w:rPr>
          <w:rFonts w:ascii="Helvetica" w:hAnsi="Helvetica" w:cs="Helvetica"/>
          <w:b/>
          <w:bCs/>
          <w:color w:val="000000"/>
          <w:sz w:val="18"/>
          <w:szCs w:val="18"/>
        </w:rPr>
        <w:t>.</w:t>
      </w:r>
      <w:r w:rsidRPr="00AE1ECB" w:rsidR="00CC21E7">
        <w:rPr>
          <w:rFonts w:ascii="Helvetica" w:hAnsi="Helvetica" w:cs="Helvetica"/>
          <w:color w:val="000000"/>
          <w:spacing w:val="90"/>
          <w:sz w:val="18"/>
          <w:szCs w:val="18"/>
        </w:rPr>
        <w:t xml:space="preserve"> </w:t>
      </w:r>
      <w:r w:rsidRPr="00AE1ECB">
        <w:rPr>
          <w:rFonts w:ascii="Helvetica" w:hAnsi="Helvetica" w:cs="Helvetica"/>
          <w:color w:val="000000"/>
          <w:sz w:val="18"/>
          <w:szCs w:val="18"/>
        </w:rPr>
        <w:t>Check if a disclaimer of opinion was issued. A disclaimer of opinion is issued when the IQPA</w:t>
      </w:r>
      <w:r w:rsidR="001B77CF">
        <w:rPr>
          <w:rFonts w:ascii="Helvetica" w:hAnsi="Helvetica" w:cs="Helvetica"/>
          <w:color w:val="000000"/>
          <w:sz w:val="18"/>
          <w:szCs w:val="18"/>
        </w:rPr>
        <w:t xml:space="preserve"> </w:t>
      </w:r>
      <w:r w:rsidRPr="001B77CF" w:rsidR="001B77CF">
        <w:rPr>
          <w:rFonts w:ascii="Helvetica" w:hAnsi="Helvetica" w:cs="Helvetica"/>
          <w:color w:val="000000"/>
          <w:sz w:val="18"/>
          <w:szCs w:val="18"/>
        </w:rPr>
        <w:t>is unable to obtain sufficient appropriate audit evidence on which to base the opinion, and the IQPA concludes that the possible effects on the financial statements of undetected misstatements, if any, could be both material and pervasive</w:t>
      </w:r>
      <w:r w:rsidRPr="00AE1ECB">
        <w:rPr>
          <w:rFonts w:ascii="Helvetica" w:hAnsi="Helvetica" w:cs="Helvetica"/>
          <w:color w:val="000000"/>
          <w:sz w:val="18"/>
          <w:szCs w:val="18"/>
        </w:rPr>
        <w:t>.</w:t>
      </w:r>
    </w:p>
    <w:p w:rsidRPr="00AE1ECB" w:rsidR="008D4C81" w:rsidP="0063377C" w:rsidRDefault="008D4C81" w14:paraId="244C8195"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3</w:t>
      </w:r>
      <w:proofErr w:type="gramStart"/>
      <w:r w:rsidRPr="00AE1ECB">
        <w:rPr>
          <w:rFonts w:ascii="Helvetica" w:hAnsi="Helvetica" w:cs="Helvetica"/>
          <w:b/>
          <w:bCs/>
          <w:color w:val="000000"/>
          <w:sz w:val="18"/>
          <w:szCs w:val="18"/>
        </w:rPr>
        <w:t>a(</w:t>
      </w:r>
      <w:proofErr w:type="gramEnd"/>
      <w:r w:rsidRPr="00AE1ECB">
        <w:rPr>
          <w:rFonts w:ascii="Helvetica" w:hAnsi="Helvetica" w:cs="Helvetica"/>
          <w:b/>
          <w:bCs/>
          <w:color w:val="000000"/>
          <w:sz w:val="18"/>
          <w:szCs w:val="18"/>
        </w:rPr>
        <w:t>4)</w:t>
      </w:r>
      <w:r w:rsidRPr="00AE1ECB" w:rsidR="00CC21E7">
        <w:rPr>
          <w:rFonts w:ascii="Helvetica" w:hAnsi="Helvetica" w:cs="Helvetica"/>
          <w:b/>
          <w:bCs/>
          <w:color w:val="000000"/>
          <w:sz w:val="18"/>
          <w:szCs w:val="18"/>
        </w:rPr>
        <w:t>.</w:t>
      </w:r>
      <w:r w:rsidRPr="00AE1ECB" w:rsidR="00CC21E7">
        <w:rPr>
          <w:rFonts w:ascii="Helvetica" w:hAnsi="Helvetica" w:cs="Helvetica"/>
          <w:color w:val="000000"/>
          <w:spacing w:val="90"/>
          <w:sz w:val="18"/>
          <w:szCs w:val="18"/>
        </w:rPr>
        <w:t xml:space="preserve"> </w:t>
      </w:r>
      <w:r w:rsidRPr="00AE1ECB">
        <w:rPr>
          <w:rFonts w:ascii="Helvetica" w:hAnsi="Helvetica" w:cs="Helvetica"/>
          <w:color w:val="000000"/>
          <w:sz w:val="18"/>
          <w:szCs w:val="18"/>
        </w:rPr>
        <w:t>Check if the plan received an adverse accountant’s</w:t>
      </w:r>
      <w:r w:rsidRPr="00AE1ECB" w:rsidR="00CA7757">
        <w:rPr>
          <w:rFonts w:ascii="Helvetica" w:hAnsi="Helvetica" w:cs="Helvetica"/>
          <w:color w:val="000000"/>
          <w:sz w:val="18"/>
          <w:szCs w:val="18"/>
        </w:rPr>
        <w:t xml:space="preserve"> </w:t>
      </w:r>
      <w:r w:rsidRPr="00AE1ECB">
        <w:rPr>
          <w:rFonts w:ascii="Helvetica" w:hAnsi="Helvetica" w:cs="Helvetica"/>
          <w:color w:val="000000"/>
          <w:sz w:val="18"/>
          <w:szCs w:val="18"/>
        </w:rPr>
        <w:t xml:space="preserve">opinion. Generally, an adverse opinion is issued by an IQPA </w:t>
      </w:r>
      <w:r w:rsidRPr="00AE1ECB">
        <w:rPr>
          <w:rFonts w:ascii="Helvetica" w:hAnsi="Helvetica" w:cs="Helvetica"/>
          <w:color w:val="000000"/>
          <w:sz w:val="18"/>
          <w:szCs w:val="18"/>
        </w:rPr>
        <w:lastRenderedPageBreak/>
        <w:t>when</w:t>
      </w:r>
      <w:r w:rsidR="001B77CF">
        <w:rPr>
          <w:rFonts w:ascii="Helvetica" w:hAnsi="Helvetica" w:cs="Helvetica"/>
          <w:color w:val="000000"/>
          <w:sz w:val="18"/>
          <w:szCs w:val="18"/>
        </w:rPr>
        <w:t xml:space="preserve"> </w:t>
      </w:r>
      <w:r w:rsidRPr="001B77CF" w:rsidR="001B77CF">
        <w:rPr>
          <w:rFonts w:ascii="Helvetica" w:hAnsi="Helvetica" w:cs="Helvetica"/>
          <w:color w:val="000000"/>
          <w:sz w:val="18"/>
          <w:szCs w:val="18"/>
        </w:rPr>
        <w:t>the IQPA having obtained sufficient appropriate audit evidence, concludes that misstatements, individually or in the aggregate, are both material and pervasive to the financial statements</w:t>
      </w:r>
      <w:r w:rsidRPr="00AE1ECB">
        <w:rPr>
          <w:rFonts w:ascii="Helvetica" w:hAnsi="Helvetica" w:cs="Helvetica"/>
          <w:color w:val="000000"/>
          <w:sz w:val="18"/>
          <w:szCs w:val="18"/>
        </w:rPr>
        <w:t>.</w:t>
      </w:r>
    </w:p>
    <w:p w:rsidRPr="002E68F5" w:rsidR="000802C3" w:rsidP="0063377C" w:rsidRDefault="008D4C81" w14:paraId="244C8196" w14:textId="5A761B3D">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3b</w:t>
      </w:r>
      <w:r w:rsidRPr="00AE1ECB" w:rsidR="00CC21E7">
        <w:rPr>
          <w:rFonts w:ascii="Helvetica" w:hAnsi="Helvetica" w:cs="Helvetica"/>
          <w:b/>
          <w:bCs/>
          <w:color w:val="000000"/>
          <w:sz w:val="18"/>
          <w:szCs w:val="18"/>
        </w:rPr>
        <w:t>.</w:t>
      </w:r>
      <w:r w:rsidRPr="00AE1ECB" w:rsidR="00CC21E7">
        <w:rPr>
          <w:rFonts w:ascii="Helvetica" w:hAnsi="Helvetica" w:cs="Helvetica"/>
          <w:color w:val="000000"/>
          <w:spacing w:val="90"/>
          <w:sz w:val="18"/>
          <w:szCs w:val="18"/>
        </w:rPr>
        <w:t xml:space="preserve"> </w:t>
      </w:r>
      <w:r w:rsidRPr="00AE1ECB">
        <w:rPr>
          <w:rFonts w:ascii="Helvetica" w:hAnsi="Helvetica" w:cs="Helvetica"/>
          <w:color w:val="000000"/>
          <w:sz w:val="18"/>
          <w:szCs w:val="18"/>
        </w:rPr>
        <w:t>Check</w:t>
      </w:r>
      <w:r w:rsidR="00B72CCF">
        <w:rPr>
          <w:rFonts w:ascii="Helvetica" w:hAnsi="Helvetica" w:cs="Helvetica"/>
          <w:color w:val="000000"/>
          <w:sz w:val="18"/>
          <w:szCs w:val="18"/>
        </w:rPr>
        <w:t xml:space="preserve"> </w:t>
      </w:r>
      <w:r w:rsidRPr="00AE1ECB">
        <w:rPr>
          <w:rFonts w:ascii="Helvetica" w:hAnsi="Helvetica" w:cs="Helvetica"/>
          <w:color w:val="000000"/>
          <w:sz w:val="18"/>
          <w:szCs w:val="18"/>
        </w:rPr>
        <w:t>“</w:t>
      </w:r>
      <w:r w:rsidR="003D4B13">
        <w:rPr>
          <w:rFonts w:ascii="Helvetica" w:hAnsi="Helvetica" w:cs="Helvetica"/>
          <w:color w:val="000000"/>
          <w:sz w:val="18"/>
          <w:szCs w:val="18"/>
        </w:rPr>
        <w:t>DOL Regulation 2520.</w:t>
      </w:r>
      <w:r w:rsidR="00B72CCF">
        <w:rPr>
          <w:rFonts w:ascii="Helvetica" w:hAnsi="Helvetica" w:cs="Helvetica"/>
          <w:color w:val="000000"/>
          <w:sz w:val="18"/>
          <w:szCs w:val="18"/>
        </w:rPr>
        <w:t>103-8</w:t>
      </w:r>
      <w:r w:rsidRPr="00AE1ECB">
        <w:rPr>
          <w:rFonts w:ascii="Helvetica" w:hAnsi="Helvetica" w:cs="Helvetica"/>
          <w:color w:val="000000"/>
          <w:sz w:val="18"/>
          <w:szCs w:val="18"/>
        </w:rPr>
        <w:t xml:space="preserve">” </w:t>
      </w:r>
      <w:r w:rsidR="00B72CCF">
        <w:rPr>
          <w:rFonts w:ascii="Helvetica" w:hAnsi="Helvetica" w:cs="Helvetica"/>
          <w:color w:val="000000"/>
          <w:sz w:val="18"/>
          <w:szCs w:val="18"/>
        </w:rPr>
        <w:t>or “</w:t>
      </w:r>
      <w:r w:rsidR="003D4B13">
        <w:rPr>
          <w:rFonts w:ascii="Helvetica" w:hAnsi="Helvetica" w:cs="Helvetica"/>
          <w:color w:val="000000"/>
          <w:sz w:val="18"/>
          <w:szCs w:val="18"/>
        </w:rPr>
        <w:t>DOL Regulation 2520.</w:t>
      </w:r>
      <w:r w:rsidR="00B72CCF">
        <w:rPr>
          <w:rFonts w:ascii="Helvetica" w:hAnsi="Helvetica" w:cs="Helvetica"/>
          <w:color w:val="000000"/>
          <w:sz w:val="18"/>
          <w:szCs w:val="18"/>
        </w:rPr>
        <w:t xml:space="preserve">103-12(d)” (or both boxes, if applicable) </w:t>
      </w:r>
      <w:r w:rsidRPr="00AE1ECB">
        <w:rPr>
          <w:rFonts w:ascii="Helvetica" w:hAnsi="Helvetica" w:cs="Helvetica"/>
          <w:color w:val="000000"/>
          <w:sz w:val="18"/>
          <w:szCs w:val="18"/>
        </w:rPr>
        <w:t xml:space="preserve">if the </w:t>
      </w:r>
      <w:r w:rsidR="00B72CCF">
        <w:rPr>
          <w:rFonts w:ascii="Helvetica" w:hAnsi="Helvetica" w:cs="Helvetica"/>
          <w:color w:val="000000"/>
          <w:sz w:val="18"/>
          <w:szCs w:val="18"/>
        </w:rPr>
        <w:t xml:space="preserve">IQPA </w:t>
      </w:r>
      <w:r w:rsidR="003D4B13">
        <w:rPr>
          <w:rFonts w:ascii="Helvetica" w:hAnsi="Helvetica" w:cs="Helvetica"/>
          <w:color w:val="000000"/>
          <w:sz w:val="18"/>
          <w:szCs w:val="18"/>
        </w:rPr>
        <w:t xml:space="preserve">performed an ERISA Section 103(a)(3)(C) audit of the plan’s financial statements pursuant to DOL regulations 29 CFR 2520.103-8, 29 CFR 2520.103-12(d), or under both. If it was not performed pursuant to 29 CFR 2520.103-8 or 29 CFR 2520 103-12(d), check box (3). </w:t>
      </w:r>
    </w:p>
    <w:p w:rsidRPr="00AE1ECB" w:rsidR="008D4C81" w:rsidP="0063377C" w:rsidRDefault="008D4C81" w14:paraId="244C8197" w14:textId="7FFFEB0B">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Note.</w:t>
      </w:r>
      <w:r w:rsidRPr="00AE1ECB" w:rsidR="00D4042E">
        <w:rPr>
          <w:rFonts w:ascii="Helvetica" w:hAnsi="Helvetica" w:cs="Helvetica"/>
          <w:color w:val="000000"/>
          <w:sz w:val="18"/>
          <w:szCs w:val="18"/>
        </w:rPr>
        <w:t xml:space="preserve"> </w:t>
      </w:r>
      <w:r w:rsidRPr="00AE1ECB">
        <w:rPr>
          <w:rFonts w:ascii="Helvetica" w:hAnsi="Helvetica" w:cs="Helvetica"/>
          <w:color w:val="000000"/>
          <w:sz w:val="18"/>
          <w:szCs w:val="18"/>
        </w:rPr>
        <w:t>These regulations do not exempt the plan administrator from engaging an IQPA or from attaching the IQPA’s report to the Form 5500. If you check</w:t>
      </w:r>
      <w:r w:rsidR="00653BA2">
        <w:rPr>
          <w:rFonts w:ascii="Helvetica" w:hAnsi="Helvetica" w:cs="Helvetica"/>
          <w:color w:val="000000"/>
          <w:sz w:val="18"/>
          <w:szCs w:val="18"/>
        </w:rPr>
        <w:t xml:space="preserve"> box 103-8 or 103-12(d) or both</w:t>
      </w:r>
      <w:r w:rsidRPr="00AE1ECB">
        <w:rPr>
          <w:rFonts w:ascii="Helvetica" w:hAnsi="Helvetica" w:cs="Helvetica"/>
          <w:color w:val="000000"/>
          <w:sz w:val="18"/>
          <w:szCs w:val="18"/>
        </w:rPr>
        <w:t>, you must also check the appropriate box on line 3a to identify the type of opinion offered by the IQPA.</w:t>
      </w:r>
    </w:p>
    <w:p w:rsidRPr="00AE1ECB" w:rsidR="008D4C81" w:rsidP="0063377C" w:rsidRDefault="008D4C81" w14:paraId="244C8198"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3c.</w:t>
      </w:r>
      <w:r w:rsidRPr="00AE1ECB">
        <w:rPr>
          <w:rFonts w:ascii="Helvetica" w:hAnsi="Helvetica" w:cs="Helvetica"/>
          <w:color w:val="000000"/>
          <w:spacing w:val="90"/>
          <w:sz w:val="18"/>
          <w:szCs w:val="18"/>
        </w:rPr>
        <w:t xml:space="preserve"> </w:t>
      </w:r>
      <w:r w:rsidRPr="00AE1ECB">
        <w:rPr>
          <w:rFonts w:ascii="Helvetica" w:hAnsi="Helvetica" w:cs="Helvetica"/>
          <w:color w:val="000000"/>
          <w:sz w:val="18"/>
          <w:szCs w:val="18"/>
        </w:rPr>
        <w:t xml:space="preserve">Enter the name and EIN of the accountant (or accounting firm) in the space provided on line 3c. Do not use a social security number </w:t>
      </w:r>
      <w:r w:rsidRPr="00AE1ECB" w:rsidR="005A0BB0">
        <w:rPr>
          <w:rFonts w:ascii="Helvetica" w:hAnsi="Helvetica" w:cs="Helvetica"/>
          <w:iCs/>
          <w:color w:val="000000"/>
          <w:sz w:val="18"/>
          <w:szCs w:val="18"/>
        </w:rPr>
        <w:t>or any portion thereof</w:t>
      </w:r>
      <w:r w:rsidRPr="00AE1ECB" w:rsidR="005A0BB0">
        <w:rPr>
          <w:rFonts w:ascii="Helvetica" w:hAnsi="Helvetica" w:cs="Helvetica"/>
          <w:i/>
          <w:iCs/>
          <w:color w:val="000000"/>
          <w:sz w:val="18"/>
          <w:szCs w:val="18"/>
        </w:rPr>
        <w:t xml:space="preserve"> </w:t>
      </w:r>
      <w:r w:rsidRPr="00AE1ECB">
        <w:rPr>
          <w:rFonts w:ascii="Helvetica" w:hAnsi="Helvetica" w:cs="Helvetica"/>
          <w:color w:val="000000"/>
          <w:sz w:val="18"/>
          <w:szCs w:val="18"/>
        </w:rPr>
        <w:t>in lieu of an EIN. The Schedule H is open to public inspection, and the contents are public information and are subject to publication on the Internet. Because of privacy concerns, the inclusion of a social security number</w:t>
      </w:r>
      <w:r w:rsidRPr="00AE1ECB" w:rsidR="00956F89">
        <w:rPr>
          <w:rFonts w:ascii="Helvetica" w:hAnsi="Helvetica" w:cs="Helvetica"/>
          <w:color w:val="000000"/>
          <w:sz w:val="18"/>
          <w:szCs w:val="18"/>
        </w:rPr>
        <w:t xml:space="preserve"> </w:t>
      </w:r>
      <w:r w:rsidRPr="00AE1ECB" w:rsidR="00FE6660">
        <w:rPr>
          <w:rFonts w:ascii="Helvetica" w:hAnsi="Helvetica" w:cs="DGKOB A+ Helvetica"/>
          <w:color w:val="000000"/>
          <w:sz w:val="18"/>
          <w:szCs w:val="18"/>
        </w:rPr>
        <w:t xml:space="preserve">or any portion thereof </w:t>
      </w:r>
      <w:r w:rsidRPr="00AE1ECB">
        <w:rPr>
          <w:rFonts w:ascii="Helvetica" w:hAnsi="Helvetica" w:cs="Helvetica"/>
          <w:color w:val="000000"/>
          <w:sz w:val="18"/>
          <w:szCs w:val="18"/>
        </w:rPr>
        <w:t>on this Schedule H may result in the rejection of the filing.</w:t>
      </w:r>
    </w:p>
    <w:p w:rsidRPr="00AE1ECB" w:rsidR="008D4C81" w:rsidP="0063377C" w:rsidRDefault="008D4C81" w14:paraId="244C8199"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3</w:t>
      </w:r>
      <w:proofErr w:type="gramStart"/>
      <w:r w:rsidRPr="00AE1ECB">
        <w:rPr>
          <w:rFonts w:ascii="Helvetica" w:hAnsi="Helvetica" w:cs="Helvetica"/>
          <w:b/>
          <w:bCs/>
          <w:color w:val="000000"/>
          <w:sz w:val="18"/>
          <w:szCs w:val="18"/>
        </w:rPr>
        <w:t>d(</w:t>
      </w:r>
      <w:proofErr w:type="gramEnd"/>
      <w:r w:rsidRPr="00AE1ECB">
        <w:rPr>
          <w:rFonts w:ascii="Helvetica" w:hAnsi="Helvetica" w:cs="Helvetica"/>
          <w:b/>
          <w:bCs/>
          <w:color w:val="000000"/>
          <w:sz w:val="18"/>
          <w:szCs w:val="18"/>
        </w:rPr>
        <w:t>1)</w:t>
      </w:r>
      <w:r w:rsidRPr="00AE1ECB" w:rsidR="00CC21E7">
        <w:rPr>
          <w:rFonts w:ascii="Helvetica" w:hAnsi="Helvetica" w:cs="Helvetica"/>
          <w:b/>
          <w:bCs/>
          <w:color w:val="000000"/>
          <w:sz w:val="18"/>
          <w:szCs w:val="18"/>
        </w:rPr>
        <w:t>.</w:t>
      </w:r>
      <w:r w:rsidRPr="00AE1ECB" w:rsidR="00CC21E7">
        <w:rPr>
          <w:rFonts w:ascii="Helvetica" w:hAnsi="Helvetica" w:cs="Helvetica"/>
          <w:color w:val="000000"/>
          <w:spacing w:val="90"/>
          <w:sz w:val="18"/>
          <w:szCs w:val="18"/>
        </w:rPr>
        <w:t xml:space="preserve"> </w:t>
      </w:r>
      <w:r w:rsidRPr="00AE1ECB">
        <w:rPr>
          <w:rFonts w:ascii="Helvetica" w:hAnsi="Helvetica" w:cs="Helvetica"/>
          <w:color w:val="000000"/>
          <w:sz w:val="18"/>
          <w:szCs w:val="18"/>
        </w:rPr>
        <w:t>Check this box only if the Schedule H is being filed for a CCT, PSA, or MTIA.</w:t>
      </w:r>
    </w:p>
    <w:p w:rsidRPr="00AE1ECB" w:rsidR="008D4C81" w:rsidP="0063377C" w:rsidRDefault="008D4C81" w14:paraId="244C819A"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3</w:t>
      </w:r>
      <w:proofErr w:type="gramStart"/>
      <w:r w:rsidRPr="00AE1ECB">
        <w:rPr>
          <w:rFonts w:ascii="Helvetica" w:hAnsi="Helvetica" w:cs="Helvetica"/>
          <w:b/>
          <w:bCs/>
          <w:color w:val="000000"/>
          <w:sz w:val="18"/>
          <w:szCs w:val="18"/>
        </w:rPr>
        <w:t>d(</w:t>
      </w:r>
      <w:proofErr w:type="gramEnd"/>
      <w:r w:rsidRPr="00AE1ECB">
        <w:rPr>
          <w:rFonts w:ascii="Helvetica" w:hAnsi="Helvetica" w:cs="Helvetica"/>
          <w:b/>
          <w:bCs/>
          <w:color w:val="000000"/>
          <w:sz w:val="18"/>
          <w:szCs w:val="18"/>
        </w:rPr>
        <w:t>2)</w:t>
      </w:r>
      <w:r w:rsidRPr="00AE1ECB" w:rsidR="00CC21E7">
        <w:rPr>
          <w:rFonts w:ascii="Helvetica" w:hAnsi="Helvetica" w:cs="Helvetica"/>
          <w:b/>
          <w:bCs/>
          <w:color w:val="000000"/>
          <w:sz w:val="18"/>
          <w:szCs w:val="18"/>
        </w:rPr>
        <w:t>.</w:t>
      </w:r>
      <w:r w:rsidRPr="00AE1ECB" w:rsidR="00CC21E7">
        <w:rPr>
          <w:rFonts w:ascii="Helvetica" w:hAnsi="Helvetica" w:cs="Helvetica"/>
          <w:color w:val="000000"/>
          <w:spacing w:val="90"/>
          <w:sz w:val="18"/>
          <w:szCs w:val="18"/>
        </w:rPr>
        <w:t xml:space="preserve"> </w:t>
      </w:r>
      <w:r w:rsidRPr="00AE1ECB">
        <w:rPr>
          <w:rFonts w:ascii="Helvetica" w:hAnsi="Helvetica" w:cs="Helvetica"/>
          <w:color w:val="000000"/>
          <w:sz w:val="18"/>
          <w:szCs w:val="18"/>
        </w:rPr>
        <w:t xml:space="preserve">Check this box if the plan has elected to defer attaching the IQPA’s opinion for the first of two (2) consecutive plan years, one of which is a short plan year of seven (7) months or fewer. The Form 5500 for the first of the two (2) years must be complete and accurate, with all required attachments, except for the IQPA’s report, including an attachment explaining why one of the two (2) plan years is of seven (7) or fewer months duration and stating that the annual report for the immediately following plan year will include a report of an IQPA with respect to the financial statements and accompanying schedules for </w:t>
      </w:r>
      <w:proofErr w:type="gramStart"/>
      <w:r w:rsidRPr="00AE1ECB">
        <w:rPr>
          <w:rFonts w:ascii="Helvetica" w:hAnsi="Helvetica" w:cs="Helvetica"/>
          <w:color w:val="000000"/>
          <w:sz w:val="18"/>
          <w:szCs w:val="18"/>
        </w:rPr>
        <w:t>both of the two</w:t>
      </w:r>
      <w:proofErr w:type="gramEnd"/>
      <w:r w:rsidRPr="00AE1ECB">
        <w:rPr>
          <w:rFonts w:ascii="Helvetica" w:hAnsi="Helvetica" w:cs="Helvetica"/>
          <w:color w:val="000000"/>
          <w:sz w:val="18"/>
          <w:szCs w:val="18"/>
        </w:rPr>
        <w:t xml:space="preserve"> (2) plan years. The Form 5500 for the second year must include: </w:t>
      </w:r>
      <w:r w:rsidRPr="00AE1ECB">
        <w:rPr>
          <w:rFonts w:ascii="Helvetica" w:hAnsi="Helvetica" w:cs="Helvetica"/>
          <w:b/>
          <w:bCs/>
          <w:color w:val="000000"/>
          <w:sz w:val="18"/>
          <w:szCs w:val="18"/>
        </w:rPr>
        <w:t>(a)</w:t>
      </w:r>
      <w:r w:rsidRPr="00AE1ECB">
        <w:rPr>
          <w:rFonts w:ascii="Helvetica" w:hAnsi="Helvetica" w:cs="Helvetica"/>
          <w:color w:val="000000"/>
          <w:sz w:val="18"/>
          <w:szCs w:val="18"/>
        </w:rPr>
        <w:t xml:space="preserve"> financial schedules and statements for both plan years; </w:t>
      </w:r>
      <w:r w:rsidRPr="00AE1ECB">
        <w:rPr>
          <w:rFonts w:ascii="Helvetica" w:hAnsi="Helvetica" w:cs="Helvetica"/>
          <w:b/>
          <w:bCs/>
          <w:color w:val="000000"/>
          <w:sz w:val="18"/>
          <w:szCs w:val="18"/>
        </w:rPr>
        <w:t>(b)</w:t>
      </w:r>
      <w:r w:rsidRPr="00AE1ECB">
        <w:rPr>
          <w:rFonts w:ascii="Helvetica" w:hAnsi="Helvetica" w:cs="Helvetica"/>
          <w:color w:val="000000"/>
          <w:sz w:val="18"/>
          <w:szCs w:val="18"/>
        </w:rPr>
        <w:t xml:space="preserve"> a report of an IQPA with respect to the financial schedules and statements for each of the two (2) plan years (regardless of the number of participants covered at the beginning of each plan year); and </w:t>
      </w:r>
      <w:r w:rsidRPr="00AE1ECB">
        <w:rPr>
          <w:rFonts w:ascii="Helvetica" w:hAnsi="Helvetica" w:cs="Helvetica"/>
          <w:b/>
          <w:bCs/>
          <w:color w:val="000000"/>
          <w:sz w:val="18"/>
          <w:szCs w:val="18"/>
        </w:rPr>
        <w:t>(c)</w:t>
      </w:r>
      <w:r w:rsidRPr="00AE1ECB">
        <w:rPr>
          <w:rFonts w:ascii="Helvetica" w:hAnsi="Helvetica" w:cs="Helvetica"/>
          <w:color w:val="000000"/>
          <w:sz w:val="18"/>
          <w:szCs w:val="18"/>
        </w:rPr>
        <w:t xml:space="preserve"> a statement identifying any material differences between the unaudited financial information submitted with the first Form 5500 and the audited financial information submitted with the second Form 5500. See 29 CFR 2520.104-50.</w:t>
      </w:r>
    </w:p>
    <w:p w:rsidRPr="00AE1ECB" w:rsidR="008D4C81" w:rsidP="0063377C" w:rsidRDefault="008D4C81" w14:paraId="244C819B"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Note.</w:t>
      </w:r>
      <w:r w:rsidRPr="00AE1ECB" w:rsidR="00D4042E">
        <w:rPr>
          <w:rFonts w:ascii="Helvetica" w:hAnsi="Helvetica" w:cs="Helvetica"/>
          <w:color w:val="000000"/>
          <w:sz w:val="18"/>
          <w:szCs w:val="18"/>
        </w:rPr>
        <w:t xml:space="preserve"> </w:t>
      </w:r>
      <w:r w:rsidRPr="00AE1ECB">
        <w:rPr>
          <w:rFonts w:ascii="Helvetica" w:hAnsi="Helvetica" w:cs="Helvetica"/>
          <w:color w:val="000000"/>
          <w:sz w:val="18"/>
          <w:szCs w:val="18"/>
        </w:rPr>
        <w:t>Do not check the box on line 3</w:t>
      </w:r>
      <w:proofErr w:type="gramStart"/>
      <w:r w:rsidRPr="00AE1ECB">
        <w:rPr>
          <w:rFonts w:ascii="Helvetica" w:hAnsi="Helvetica" w:cs="Helvetica"/>
          <w:color w:val="000000"/>
          <w:sz w:val="18"/>
          <w:szCs w:val="18"/>
        </w:rPr>
        <w:t>d(</w:t>
      </w:r>
      <w:proofErr w:type="gramEnd"/>
      <w:r w:rsidRPr="00AE1ECB">
        <w:rPr>
          <w:rFonts w:ascii="Helvetica" w:hAnsi="Helvetica" w:cs="Helvetica"/>
          <w:color w:val="000000"/>
          <w:sz w:val="18"/>
          <w:szCs w:val="18"/>
        </w:rPr>
        <w:t xml:space="preserve">2) if the Form 5500 is filed for a 103-12 IE or a GIA. A deferral of the IQPA’s opinion is not permitted for a 103-12 IE or a GIA. If an “E” or “G” is entered on Form 5500, Part I, line </w:t>
      </w:r>
      <w:proofErr w:type="gramStart"/>
      <w:r w:rsidRPr="00AE1ECB">
        <w:rPr>
          <w:rFonts w:ascii="Helvetica" w:hAnsi="Helvetica" w:cs="Helvetica"/>
          <w:color w:val="000000"/>
          <w:sz w:val="18"/>
          <w:szCs w:val="18"/>
        </w:rPr>
        <w:t>A(</w:t>
      </w:r>
      <w:proofErr w:type="gramEnd"/>
      <w:r w:rsidRPr="00AE1ECB">
        <w:rPr>
          <w:rFonts w:ascii="Helvetica" w:hAnsi="Helvetica" w:cs="Helvetica"/>
          <w:color w:val="000000"/>
          <w:sz w:val="18"/>
          <w:szCs w:val="18"/>
        </w:rPr>
        <w:t>4), an IQPA’s opinion must be attached to the Form 5500 and the type of opinion must be reported on Schedule H, line 3a.</w:t>
      </w:r>
    </w:p>
    <w:p w:rsidRPr="00AE1ECB" w:rsidR="00B94EF1" w:rsidP="0063377C" w:rsidRDefault="00B94EF1" w14:paraId="244C819C" w14:textId="77777777">
      <w:pPr>
        <w:widowControl w:val="0"/>
        <w:autoSpaceDE w:val="0"/>
        <w:autoSpaceDN w:val="0"/>
        <w:adjustRightInd w:val="0"/>
        <w:spacing w:before="60" w:line="240" w:lineRule="auto"/>
        <w:ind w:firstLine="0"/>
        <w:rPr>
          <w:rFonts w:ascii="Helvetica" w:hAnsi="Helvetica" w:cs="Helvetica"/>
          <w:color w:val="000000"/>
          <w:sz w:val="20"/>
          <w:szCs w:val="18"/>
        </w:rPr>
      </w:pPr>
      <w:r w:rsidRPr="00AE1ECB">
        <w:rPr>
          <w:rFonts w:ascii="Helvetica" w:hAnsi="Helvetica" w:cs="Helvetica"/>
          <w:b/>
          <w:color w:val="000000"/>
          <w:sz w:val="20"/>
          <w:szCs w:val="18"/>
        </w:rPr>
        <w:t>Part IV – Compliance Questions</w:t>
      </w:r>
    </w:p>
    <w:p w:rsidRPr="00AE1ECB" w:rsidR="008D4C81" w:rsidP="0063377C" w:rsidRDefault="008D4C81" w14:paraId="244C819D" w14:textId="77777777">
      <w:pPr>
        <w:spacing w:before="60" w:line="240" w:lineRule="auto"/>
        <w:ind w:firstLine="0"/>
        <w:rPr>
          <w:rFonts w:ascii="Helvetica" w:hAnsi="Helvetica"/>
          <w:sz w:val="18"/>
          <w:szCs w:val="18"/>
        </w:rPr>
      </w:pPr>
      <w:r w:rsidRPr="00AE1ECB">
        <w:rPr>
          <w:rFonts w:ascii="Helvetica" w:hAnsi="Helvetica"/>
          <w:b/>
          <w:bCs/>
          <w:sz w:val="18"/>
          <w:szCs w:val="18"/>
        </w:rPr>
        <w:t xml:space="preserve">Lines 4a through </w:t>
      </w:r>
      <w:r w:rsidRPr="00AE1ECB" w:rsidR="00A57EB8">
        <w:rPr>
          <w:rFonts w:ascii="Helvetica" w:hAnsi="Helvetica"/>
          <w:b/>
          <w:bCs/>
          <w:sz w:val="18"/>
          <w:szCs w:val="18"/>
        </w:rPr>
        <w:t>4</w:t>
      </w:r>
      <w:r w:rsidR="00A57EB8">
        <w:rPr>
          <w:rFonts w:ascii="Helvetica" w:hAnsi="Helvetica"/>
          <w:b/>
          <w:bCs/>
          <w:sz w:val="18"/>
          <w:szCs w:val="18"/>
        </w:rPr>
        <w:t>n</w:t>
      </w:r>
      <w:r w:rsidRPr="00AE1ECB">
        <w:rPr>
          <w:rFonts w:ascii="Helvetica" w:hAnsi="Helvetica"/>
          <w:b/>
          <w:bCs/>
          <w:sz w:val="18"/>
          <w:szCs w:val="18"/>
        </w:rPr>
        <w:t>.</w:t>
      </w:r>
      <w:r w:rsidRPr="00AE1ECB">
        <w:rPr>
          <w:rFonts w:ascii="Helvetica" w:hAnsi="Helvetica"/>
          <w:spacing w:val="90"/>
          <w:sz w:val="18"/>
          <w:szCs w:val="18"/>
        </w:rPr>
        <w:t xml:space="preserve"> </w:t>
      </w:r>
      <w:r w:rsidRPr="00AE1ECB">
        <w:rPr>
          <w:rFonts w:ascii="Helvetica" w:hAnsi="Helvetica"/>
          <w:sz w:val="18"/>
          <w:szCs w:val="18"/>
        </w:rPr>
        <w:t>Plans completing Schedule H must answer all these lines</w:t>
      </w:r>
      <w:r w:rsidRPr="00AE1ECB" w:rsidR="00FC01C7">
        <w:rPr>
          <w:rFonts w:ascii="Helvetica" w:hAnsi="Helvetica"/>
          <w:sz w:val="18"/>
          <w:szCs w:val="18"/>
        </w:rPr>
        <w:t xml:space="preserve"> with</w:t>
      </w:r>
      <w:r w:rsidRPr="00AE1ECB">
        <w:rPr>
          <w:rFonts w:ascii="Helvetica" w:hAnsi="Helvetica"/>
          <w:sz w:val="18"/>
          <w:szCs w:val="18"/>
        </w:rPr>
        <w:t xml:space="preserve"> either ‘‘Yes’’ or ‘‘No.’’ Do not leave any answer blank, unless otherwise directed. For lines 4a through 4h and line 4l, if the answer is “Yes,” an amount must be entered. </w:t>
      </w:r>
    </w:p>
    <w:p w:rsidRPr="00AE1ECB" w:rsidR="008D4C81" w:rsidP="0063377C" w:rsidRDefault="008D4C81" w14:paraId="244C819E" w14:textId="77777777">
      <w:pPr>
        <w:widowControl w:val="0"/>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 xml:space="preserve">Report investments in CCTs, PSAs, MTIAs, and 103-12 IEs, but not the investments made by these entities. Plans with </w:t>
      </w:r>
      <w:proofErr w:type="gramStart"/>
      <w:r w:rsidRPr="00AE1ECB">
        <w:rPr>
          <w:rFonts w:ascii="Helvetica" w:hAnsi="Helvetica" w:cs="Helvetica"/>
          <w:color w:val="000000"/>
          <w:sz w:val="18"/>
          <w:szCs w:val="18"/>
        </w:rPr>
        <w:t>all of</w:t>
      </w:r>
      <w:proofErr w:type="gramEnd"/>
      <w:r w:rsidRPr="00AE1ECB">
        <w:rPr>
          <w:rFonts w:ascii="Helvetica" w:hAnsi="Helvetica" w:cs="Helvetica"/>
          <w:color w:val="000000"/>
          <w:sz w:val="18"/>
          <w:szCs w:val="18"/>
        </w:rPr>
        <w:t xml:space="preserve"> their funds held in a master trust should check ‘‘No’’ on line 4b, 4c, 4i, and 4j. CCTs and PSAs do not complete Part IV. MTIAs, 103-12 IEs, and GIAs do not complete lines 4a, 4e, 4f, 4g, 4h, 4k, 4m, or 4n. 103-12 IEs also do not complete line 4j and 4l. MTIAs also do not complete line 4l.</w:t>
      </w:r>
    </w:p>
    <w:p w:rsidRPr="00AE1ECB" w:rsidR="008D4C81" w:rsidP="00DF2F73" w:rsidRDefault="008D4C81" w14:paraId="244C819F"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4a</w:t>
      </w:r>
      <w:r w:rsidRPr="00AE1ECB" w:rsidR="00CC21E7">
        <w:rPr>
          <w:rFonts w:ascii="Helvetica" w:hAnsi="Helvetica" w:cs="Helvetica"/>
          <w:b/>
          <w:bCs/>
          <w:color w:val="000000"/>
          <w:sz w:val="18"/>
          <w:szCs w:val="18"/>
        </w:rPr>
        <w:t>.</w:t>
      </w:r>
      <w:r w:rsidRPr="00AE1ECB" w:rsidR="00CC21E7">
        <w:rPr>
          <w:rFonts w:ascii="Helvetica" w:hAnsi="Helvetica" w:cs="Helvetica"/>
          <w:color w:val="000000"/>
          <w:spacing w:val="90"/>
          <w:sz w:val="18"/>
          <w:szCs w:val="18"/>
        </w:rPr>
        <w:t xml:space="preserve"> </w:t>
      </w:r>
      <w:r w:rsidRPr="00AE1ECB">
        <w:rPr>
          <w:rFonts w:ascii="Helvetica" w:hAnsi="Helvetica" w:cs="Helvetica"/>
          <w:color w:val="000000"/>
          <w:sz w:val="18"/>
          <w:szCs w:val="18"/>
        </w:rPr>
        <w:t>Amounts paid by a participant or beneficiary to an employer and/or withheld by an employer for contribution to the plan are participant contributions that become plan assets as of the earliest date on which such contributions can reasonably be segregated from the employer’s general assets (see 29 CFR 2510.3-102). Plans that check “Yes” must enter the aggregate amount of all late contributions for the year. The total amount of the delinquent contributions should be included on line 4a of the Schedule H or I, as applicable, for the year in which the contributions were delinquent and should be carried over and reported again on line 4a of the Schedule H or I, as applicable, for each subsequent year until the year after the violation has been fully corrected, which correction includes payment of the late contributions and reimbursement of the plan for lost earnings or profits. If no participant contributions were received or withheld by the employer during the plan year, answer “No.”</w:t>
      </w:r>
    </w:p>
    <w:p w:rsidR="008D4C81" w:rsidP="0063377C" w:rsidRDefault="008D4C81" w14:paraId="244C81A0" w14:textId="77777777">
      <w:pPr>
        <w:widowControl w:val="0"/>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 xml:space="preserve">An employer holding these assets after that date commingled with its general assets will have engaged in a prohibited use of plan assets (see ERISA section 406). If such a nonexempt prohibited transaction occurred with respect to a disqualified person (see Code section 4975(e)(2)), file IRS </w:t>
      </w:r>
      <w:r w:rsidRPr="00AE1ECB">
        <w:rPr>
          <w:rFonts w:ascii="Helvetica" w:hAnsi="Helvetica" w:cs="Helvetica"/>
          <w:b/>
          <w:bCs/>
          <w:color w:val="000000"/>
          <w:sz w:val="18"/>
          <w:szCs w:val="18"/>
        </w:rPr>
        <w:t>Form 5330</w:t>
      </w:r>
      <w:r w:rsidRPr="00AE1ECB">
        <w:rPr>
          <w:rFonts w:ascii="Helvetica" w:hAnsi="Helvetica" w:cs="Helvetica"/>
          <w:color w:val="000000"/>
          <w:sz w:val="18"/>
          <w:szCs w:val="18"/>
        </w:rPr>
        <w:t>, Return of Excise Taxes Related to Employee Benefit Plans, with the IRS to pay any applicable excise tax on the transaction.</w:t>
      </w:r>
    </w:p>
    <w:p w:rsidRPr="00AE1ECB" w:rsidR="008D4C81" w:rsidP="0063377C" w:rsidRDefault="008D4C81" w14:paraId="244C81A2" w14:textId="77777777">
      <w:pPr>
        <w:widowControl w:val="0"/>
        <w:autoSpaceDE w:val="0"/>
        <w:autoSpaceDN w:val="0"/>
        <w:adjustRightInd w:val="0"/>
        <w:spacing w:before="60" w:after="60" w:line="240" w:lineRule="auto"/>
        <w:ind w:firstLine="216"/>
        <w:rPr>
          <w:rFonts w:ascii="Helvetica" w:hAnsi="Helvetica" w:cs="Helvetica"/>
          <w:i/>
          <w:iCs/>
          <w:color w:val="000000"/>
          <w:sz w:val="18"/>
          <w:szCs w:val="18"/>
        </w:rPr>
      </w:pPr>
      <w:r w:rsidRPr="00AE1ECB">
        <w:rPr>
          <w:rFonts w:ascii="Helvetica" w:hAnsi="Helvetica" w:cs="Helvetica"/>
          <w:color w:val="000000"/>
          <w:sz w:val="18"/>
          <w:szCs w:val="18"/>
        </w:rPr>
        <w:t xml:space="preserve">Participant loan repayments paid to and/or withheld by an employer for purposes of transmittal to the plan that were not transmitted to the plan in a timely fashion must be reported either on line 4a in accordance with the reporting requirements that apply to delinquent participant contributions or on line 4d. See Advisory Opinion 2002-02A, available at </w:t>
      </w:r>
      <w:r w:rsidRPr="00AE1ECB">
        <w:rPr>
          <w:rFonts w:ascii="Helvetica" w:hAnsi="Helvetica" w:cs="Helvetica"/>
          <w:i/>
          <w:iCs/>
          <w:color w:val="000000"/>
          <w:sz w:val="18"/>
          <w:szCs w:val="18"/>
        </w:rPr>
        <w:t>www.dol.gov/ebsa.</w:t>
      </w:r>
    </w:p>
    <w:p w:rsidRPr="00AE1ECB" w:rsidR="008D4C81" w:rsidP="0063377C" w:rsidRDefault="001320E7" w14:paraId="244C81A3" w14:textId="77777777">
      <w:pPr>
        <w:widowControl w:val="0"/>
        <w:autoSpaceDE w:val="0"/>
        <w:autoSpaceDN w:val="0"/>
        <w:adjustRightInd w:val="0"/>
        <w:spacing w:before="60" w:line="240" w:lineRule="auto"/>
        <w:ind w:firstLine="0"/>
        <w:rPr>
          <w:rFonts w:ascii="Helvetica" w:hAnsi="Helvetica" w:cs="Helvetica"/>
          <w:i/>
          <w:iCs/>
          <w:color w:val="000000"/>
          <w:sz w:val="18"/>
          <w:szCs w:val="18"/>
        </w:rPr>
      </w:pPr>
      <w:r w:rsidRPr="00AE1ECB">
        <w:rPr>
          <w:noProof/>
        </w:rPr>
        <w:drawing>
          <wp:anchor distT="0" distB="0" distL="114300" distR="114300" simplePos="0" relativeHeight="251665920" behindDoc="1" locked="1" layoutInCell="1" allowOverlap="1" wp14:editId="244C8C5A" wp14:anchorId="244C8C59">
            <wp:simplePos x="0" y="0"/>
            <wp:positionH relativeFrom="column">
              <wp:posOffset>21590</wp:posOffset>
            </wp:positionH>
            <wp:positionV relativeFrom="paragraph">
              <wp:posOffset>51435</wp:posOffset>
            </wp:positionV>
            <wp:extent cx="178435" cy="189865"/>
            <wp:effectExtent l="0" t="0" r="0" b="0"/>
            <wp:wrapTight wrapText="bothSides">
              <wp:wrapPolygon edited="0">
                <wp:start x="0" y="0"/>
                <wp:lineTo x="0" y="19505"/>
                <wp:lineTo x="18448" y="19505"/>
                <wp:lineTo x="18448" y="0"/>
                <wp:lineTo x="0" y="0"/>
              </wp:wrapPolygon>
            </wp:wrapTight>
            <wp:docPr id="54"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preferRelativeResize="0">
                      <a:picLocks noChangeAspect="1" noChangeArrowheads="1"/>
                    </pic:cNvPicPr>
                  </pic:nvPicPr>
                  <pic:blipFill>
                    <a:blip r:embed="rId80" cstate="print">
                      <a:extLst>
                        <a:ext uri="{28A0092B-C50C-407E-A947-70E740481C1C}">
                          <a14:useLocalDpi xmlns:a14="http://schemas.microsoft.com/office/drawing/2010/main" val="0"/>
                        </a:ext>
                      </a:extLst>
                    </a:blip>
                    <a:srcRect/>
                    <a:stretch>
                      <a:fillRect/>
                    </a:stretch>
                  </pic:blipFill>
                  <pic:spPr bwMode="auto">
                    <a:xfrm>
                      <a:off x="0" y="0"/>
                      <a:ext cx="178435" cy="189865"/>
                    </a:xfrm>
                    <a:prstGeom prst="rect">
                      <a:avLst/>
                    </a:prstGeom>
                    <a:noFill/>
                  </pic:spPr>
                </pic:pic>
              </a:graphicData>
            </a:graphic>
            <wp14:sizeRelH relativeFrom="page">
              <wp14:pctWidth>0</wp14:pctWidth>
            </wp14:sizeRelH>
            <wp14:sizeRelV relativeFrom="page">
              <wp14:pctHeight>0</wp14:pctHeight>
            </wp14:sizeRelV>
          </wp:anchor>
        </w:drawing>
      </w:r>
      <w:r w:rsidRPr="00AE1ECB" w:rsidR="008D4C81">
        <w:rPr>
          <w:rFonts w:ascii="Helvetica" w:hAnsi="Helvetica" w:cs="Helvetica"/>
          <w:i/>
          <w:color w:val="000000"/>
          <w:sz w:val="18"/>
          <w:szCs w:val="18"/>
        </w:rPr>
        <w:t xml:space="preserve">Delinquent participant contributions reported on line 4a should be treated as part of the separate schedules </w:t>
      </w:r>
      <w:r w:rsidRPr="00AE1ECB" w:rsidR="008D4C81">
        <w:rPr>
          <w:rFonts w:ascii="Helvetica" w:hAnsi="Helvetica" w:cs="Helvetica"/>
          <w:i/>
          <w:iCs/>
          <w:color w:val="000000"/>
          <w:sz w:val="18"/>
          <w:szCs w:val="18"/>
        </w:rPr>
        <w:t>referenced in ERISA section 103(a)(3)(A) and 29 CFR</w:t>
      </w:r>
      <w:r w:rsidRPr="00AE1ECB" w:rsidR="008D4C81">
        <w:rPr>
          <w:rFonts w:ascii="Helvetica" w:hAnsi="Helvetica" w:cs="Helvetica"/>
          <w:i/>
          <w:color w:val="000000"/>
          <w:sz w:val="18"/>
          <w:szCs w:val="18"/>
        </w:rPr>
        <w:t xml:space="preserve"> </w:t>
      </w:r>
      <w:r w:rsidRPr="00AE1ECB" w:rsidR="008D4C81">
        <w:rPr>
          <w:rFonts w:ascii="Helvetica" w:hAnsi="Helvetica" w:cs="Helvetica"/>
          <w:i/>
          <w:iCs/>
          <w:color w:val="000000"/>
          <w:sz w:val="18"/>
          <w:szCs w:val="18"/>
        </w:rPr>
        <w:t>2520.103-1(b) and 2520.103-2(b) for purposes of preparing the</w:t>
      </w:r>
      <w:r w:rsidRPr="00AE1ECB" w:rsidR="008D4C81">
        <w:rPr>
          <w:rFonts w:ascii="Helvetica" w:hAnsi="Helvetica" w:cs="Helvetica"/>
          <w:i/>
          <w:color w:val="000000"/>
          <w:sz w:val="18"/>
          <w:szCs w:val="18"/>
        </w:rPr>
        <w:t xml:space="preserve"> </w:t>
      </w:r>
      <w:r w:rsidRPr="00AE1ECB" w:rsidR="008D4C81">
        <w:rPr>
          <w:rFonts w:ascii="Helvetica" w:hAnsi="Helvetica" w:cs="Helvetica"/>
          <w:i/>
          <w:iCs/>
          <w:color w:val="000000"/>
          <w:sz w:val="18"/>
          <w:szCs w:val="18"/>
        </w:rPr>
        <w:t>IQPA’s opinion described on line 3 even though they are no</w:t>
      </w:r>
      <w:r w:rsidRPr="00AE1ECB" w:rsidR="008D4C81">
        <w:rPr>
          <w:rFonts w:ascii="Helvetica" w:hAnsi="Helvetica" w:cs="Helvetica"/>
          <w:i/>
          <w:color w:val="000000"/>
          <w:sz w:val="18"/>
          <w:szCs w:val="18"/>
        </w:rPr>
        <w:t xml:space="preserve"> </w:t>
      </w:r>
      <w:r w:rsidRPr="00AE1ECB" w:rsidR="008D4C81">
        <w:rPr>
          <w:rFonts w:ascii="Helvetica" w:hAnsi="Helvetica" w:cs="Helvetica"/>
          <w:i/>
          <w:iCs/>
          <w:color w:val="000000"/>
          <w:sz w:val="18"/>
          <w:szCs w:val="18"/>
        </w:rPr>
        <w:t>longer required to be listed on Part III of the Schedule G. If the</w:t>
      </w:r>
      <w:r w:rsidRPr="00AE1ECB" w:rsidR="008D4C81">
        <w:rPr>
          <w:rFonts w:ascii="Helvetica" w:hAnsi="Helvetica" w:cs="Helvetica"/>
          <w:i/>
          <w:color w:val="000000"/>
          <w:sz w:val="18"/>
          <w:szCs w:val="18"/>
        </w:rPr>
        <w:t xml:space="preserve"> </w:t>
      </w:r>
      <w:r w:rsidRPr="00AE1ECB" w:rsidR="008D4C81">
        <w:rPr>
          <w:rFonts w:ascii="Helvetica" w:hAnsi="Helvetica" w:cs="Helvetica"/>
          <w:i/>
          <w:iCs/>
          <w:color w:val="000000"/>
          <w:sz w:val="18"/>
          <w:szCs w:val="18"/>
        </w:rPr>
        <w:t xml:space="preserve">information contained on line 4a is not presented in accordance with regulatory requirements, i.e., when the IQPA concludes that the scheduled information required by line 4a does not contain all the required information or contains information that is inaccurate or is inconsistent with the plan’s financial statements, the IQPA report must make the appropriate disclosures in accordance with generally accepted auditing standards. For more information, see EBSA’s Frequently Asked Questions About Reporting Delinquent Contributions on the Form 5500, available on the Internet at </w:t>
      </w:r>
      <w:r w:rsidRPr="00AE1ECB" w:rsidR="008D4C81">
        <w:rPr>
          <w:rFonts w:ascii="Helvetica" w:hAnsi="Helvetica" w:cs="Helvetica"/>
          <w:iCs/>
          <w:sz w:val="18"/>
          <w:szCs w:val="18"/>
        </w:rPr>
        <w:t>www.dol.gov/ebsa</w:t>
      </w:r>
      <w:r w:rsidRPr="00AE1ECB" w:rsidR="008D4C81">
        <w:rPr>
          <w:rFonts w:ascii="Helvetica" w:hAnsi="Helvetica" w:cs="Helvetica"/>
          <w:iCs/>
          <w:color w:val="000000"/>
          <w:sz w:val="18"/>
          <w:szCs w:val="18"/>
        </w:rPr>
        <w:t>.</w:t>
      </w:r>
      <w:r w:rsidRPr="00AE1ECB" w:rsidR="008D4C81">
        <w:rPr>
          <w:rFonts w:ascii="Helvetica" w:hAnsi="Helvetica" w:cs="Helvetica"/>
          <w:i/>
          <w:iCs/>
          <w:color w:val="000000"/>
          <w:sz w:val="18"/>
          <w:szCs w:val="18"/>
        </w:rPr>
        <w:t xml:space="preserve"> These Frequently Asked Questions clarify that plans have an obligation to include delinquent participant contributions on their financial statements and supplemental schedules and that the IQPA’s report covers such delinquent contributions even though they are not required to be included on Part III of the Schedule G. Although all delinquent participant contributions must be reported on line 4a, delinquent contributions for which the DOL VFCP requirements and the conditions of PTE 2002-51 have been satisfied do not need to be treated as nonexempt party-in-interest transactions. </w:t>
      </w:r>
    </w:p>
    <w:p w:rsidRPr="00AE1ECB" w:rsidR="008D4C81" w:rsidP="0063377C" w:rsidRDefault="008D4C81" w14:paraId="244C81A4" w14:textId="77777777">
      <w:pPr>
        <w:widowControl w:val="0"/>
        <w:autoSpaceDE w:val="0"/>
        <w:autoSpaceDN w:val="0"/>
        <w:adjustRightInd w:val="0"/>
        <w:spacing w:before="60" w:line="240" w:lineRule="auto"/>
        <w:ind w:firstLine="216"/>
        <w:rPr>
          <w:rFonts w:ascii="Helvetica" w:hAnsi="Helvetica" w:cs="Helvetica"/>
          <w:i/>
          <w:iCs/>
          <w:color w:val="000000"/>
          <w:sz w:val="18"/>
          <w:szCs w:val="18"/>
        </w:rPr>
      </w:pPr>
      <w:r w:rsidRPr="00AE1ECB">
        <w:rPr>
          <w:rFonts w:ascii="Helvetica" w:hAnsi="Helvetica" w:cs="Helvetica"/>
          <w:i/>
          <w:iCs/>
          <w:color w:val="000000"/>
          <w:sz w:val="18"/>
          <w:szCs w:val="18"/>
        </w:rPr>
        <w:t>The VFCP describes how to apply, the specific transactions</w:t>
      </w:r>
      <w:r w:rsidRPr="00AE1ECB">
        <w:rPr>
          <w:rFonts w:ascii="Helvetica" w:hAnsi="Helvetica" w:cs="Helvetica"/>
          <w:color w:val="000000"/>
          <w:sz w:val="18"/>
          <w:szCs w:val="18"/>
        </w:rPr>
        <w:t xml:space="preserve"> </w:t>
      </w:r>
      <w:r w:rsidRPr="00AE1ECB">
        <w:rPr>
          <w:rFonts w:ascii="Helvetica" w:hAnsi="Helvetica" w:cs="Helvetica"/>
          <w:i/>
          <w:iCs/>
          <w:color w:val="000000"/>
          <w:sz w:val="18"/>
          <w:szCs w:val="18"/>
        </w:rPr>
        <w:t>covered (which transactions include delinquent participant</w:t>
      </w:r>
      <w:r w:rsidRPr="00AE1ECB">
        <w:rPr>
          <w:rFonts w:ascii="Helvetica" w:hAnsi="Helvetica" w:cs="Helvetica"/>
          <w:color w:val="000000"/>
          <w:sz w:val="18"/>
          <w:szCs w:val="18"/>
        </w:rPr>
        <w:t xml:space="preserve"> </w:t>
      </w:r>
      <w:r w:rsidRPr="00AE1ECB">
        <w:rPr>
          <w:rFonts w:ascii="Helvetica" w:hAnsi="Helvetica" w:cs="Helvetica"/>
          <w:i/>
          <w:iCs/>
          <w:color w:val="000000"/>
          <w:sz w:val="18"/>
          <w:szCs w:val="18"/>
        </w:rPr>
        <w:t>contributions to pension and welfare plans), and acceptable</w:t>
      </w:r>
      <w:r w:rsidRPr="00AE1ECB">
        <w:rPr>
          <w:rFonts w:ascii="Helvetica" w:hAnsi="Helvetica" w:cs="Helvetica"/>
          <w:color w:val="000000"/>
          <w:sz w:val="18"/>
          <w:szCs w:val="18"/>
        </w:rPr>
        <w:t xml:space="preserve"> </w:t>
      </w:r>
      <w:r w:rsidRPr="00AE1ECB">
        <w:rPr>
          <w:rFonts w:ascii="Helvetica" w:hAnsi="Helvetica" w:cs="Helvetica"/>
          <w:i/>
          <w:iCs/>
          <w:color w:val="000000"/>
          <w:sz w:val="18"/>
          <w:szCs w:val="18"/>
        </w:rPr>
        <w:t>methods for correcting violations. In addition, applicants that</w:t>
      </w:r>
      <w:r w:rsidRPr="00AE1ECB">
        <w:rPr>
          <w:rFonts w:ascii="Helvetica" w:hAnsi="Helvetica" w:cs="Helvetica"/>
          <w:color w:val="000000"/>
          <w:sz w:val="18"/>
          <w:szCs w:val="18"/>
        </w:rPr>
        <w:t xml:space="preserve"> </w:t>
      </w:r>
      <w:r w:rsidRPr="00AE1ECB">
        <w:rPr>
          <w:rFonts w:ascii="Helvetica" w:hAnsi="Helvetica" w:cs="Helvetica"/>
          <w:i/>
          <w:iCs/>
          <w:color w:val="000000"/>
          <w:sz w:val="18"/>
          <w:szCs w:val="18"/>
        </w:rPr>
        <w:t>satisfy both the VFCP requirements and the conditions of PTE</w:t>
      </w:r>
      <w:r w:rsidRPr="00AE1ECB">
        <w:rPr>
          <w:rFonts w:ascii="Helvetica" w:hAnsi="Helvetica" w:cs="Helvetica"/>
          <w:color w:val="000000"/>
          <w:sz w:val="18"/>
          <w:szCs w:val="18"/>
        </w:rPr>
        <w:t xml:space="preserve"> </w:t>
      </w:r>
      <w:r w:rsidRPr="00AE1ECB">
        <w:rPr>
          <w:rFonts w:ascii="Helvetica" w:hAnsi="Helvetica" w:cs="Helvetica"/>
          <w:i/>
          <w:iCs/>
          <w:color w:val="000000"/>
          <w:sz w:val="18"/>
          <w:szCs w:val="18"/>
        </w:rPr>
        <w:t xml:space="preserve">2002-51 are eligible for immediate relief from payment of certain prohibited transaction excise taxes for certain corrected </w:t>
      </w:r>
      <w:proofErr w:type="gramStart"/>
      <w:r w:rsidRPr="00AE1ECB">
        <w:rPr>
          <w:rFonts w:ascii="Helvetica" w:hAnsi="Helvetica" w:cs="Helvetica"/>
          <w:i/>
          <w:iCs/>
          <w:color w:val="000000"/>
          <w:sz w:val="18"/>
          <w:szCs w:val="18"/>
        </w:rPr>
        <w:t>transactions, and</w:t>
      </w:r>
      <w:proofErr w:type="gramEnd"/>
      <w:r w:rsidRPr="00AE1ECB">
        <w:rPr>
          <w:rFonts w:ascii="Helvetica" w:hAnsi="Helvetica" w:cs="Helvetica"/>
          <w:i/>
          <w:iCs/>
          <w:color w:val="000000"/>
          <w:sz w:val="18"/>
          <w:szCs w:val="18"/>
        </w:rPr>
        <w:t xml:space="preserve"> are also relieved from the obligation to file the IRS Form 5330 with the IRS. For more information, see 71 Fed. Reg. 20261 (Apr. 19, 2006) and 71 Fed. Reg. </w:t>
      </w:r>
      <w:r w:rsidR="00231AF3">
        <w:rPr>
          <w:rFonts w:ascii="Helvetica" w:hAnsi="Helvetica" w:cs="Helvetica"/>
          <w:i/>
          <w:iCs/>
          <w:color w:val="000000"/>
          <w:sz w:val="18"/>
          <w:szCs w:val="18"/>
        </w:rPr>
        <w:t>2013</w:t>
      </w:r>
      <w:r w:rsidRPr="00AE1ECB">
        <w:rPr>
          <w:rFonts w:ascii="Helvetica" w:hAnsi="Helvetica" w:cs="Helvetica"/>
          <w:i/>
          <w:iCs/>
          <w:color w:val="000000"/>
          <w:sz w:val="18"/>
          <w:szCs w:val="18"/>
        </w:rPr>
        <w:t xml:space="preserve">5 (Apr. 19, </w:t>
      </w:r>
      <w:r w:rsidRPr="00AE1ECB">
        <w:rPr>
          <w:rFonts w:ascii="Helvetica" w:hAnsi="Helvetica" w:cs="Helvetica"/>
          <w:i/>
          <w:iCs/>
          <w:color w:val="000000"/>
          <w:sz w:val="18"/>
          <w:szCs w:val="18"/>
        </w:rPr>
        <w:lastRenderedPageBreak/>
        <w:t xml:space="preserve">2006). Information about the VFCP is also available on the Internet at </w:t>
      </w:r>
      <w:r w:rsidRPr="00AE1ECB">
        <w:rPr>
          <w:rFonts w:ascii="Helvetica" w:hAnsi="Helvetica" w:cs="Helvetica"/>
          <w:iCs/>
          <w:sz w:val="18"/>
          <w:szCs w:val="18"/>
        </w:rPr>
        <w:t>www.dol.gov/ebsa</w:t>
      </w:r>
      <w:r w:rsidRPr="00AE1ECB">
        <w:rPr>
          <w:rFonts w:ascii="Helvetica" w:hAnsi="Helvetica" w:cs="Helvetica"/>
          <w:iCs/>
          <w:color w:val="000000"/>
          <w:sz w:val="18"/>
          <w:szCs w:val="18"/>
        </w:rPr>
        <w:t>.</w:t>
      </w:r>
      <w:r w:rsidRPr="00AE1ECB">
        <w:rPr>
          <w:rFonts w:ascii="Helvetica" w:hAnsi="Helvetica" w:cs="Helvetica"/>
          <w:i/>
          <w:iCs/>
          <w:color w:val="000000"/>
          <w:sz w:val="18"/>
          <w:szCs w:val="18"/>
        </w:rPr>
        <w:t xml:space="preserve"> </w:t>
      </w:r>
    </w:p>
    <w:p w:rsidRPr="00AE1ECB" w:rsidR="008D4C81" w:rsidP="0063377C" w:rsidRDefault="008D4C81" w14:paraId="244C81A5" w14:textId="77777777">
      <w:pPr>
        <w:widowControl w:val="0"/>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All delinquent participant contributions must be reported on line 4a even if violations have been corrected.</w:t>
      </w:r>
    </w:p>
    <w:p w:rsidR="00EC4E9D" w:rsidP="0063377C" w:rsidRDefault="008D4C81" w14:paraId="244C81A6"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4a Schedule.</w:t>
      </w:r>
      <w:r w:rsidRPr="00AE1ECB">
        <w:rPr>
          <w:rFonts w:ascii="Helvetica" w:hAnsi="Helvetica" w:cs="Helvetica"/>
          <w:color w:val="000000"/>
          <w:spacing w:val="90"/>
          <w:sz w:val="18"/>
          <w:szCs w:val="18"/>
        </w:rPr>
        <w:t xml:space="preserve"> </w:t>
      </w:r>
      <w:r w:rsidRPr="00AE1ECB">
        <w:rPr>
          <w:rFonts w:ascii="Helvetica" w:hAnsi="Helvetica" w:cs="Helvetica"/>
          <w:color w:val="000000"/>
          <w:sz w:val="18"/>
          <w:szCs w:val="18"/>
        </w:rPr>
        <w:t>Attach a Schedule of Delinquent Participant Contributions using the format below if you entered “Yes.” If you chose to include participant loan repayments on line 4a, you must apply the same supplemental schedule and IQPA disclosure requirements to the loan repayments as applied to delinquent transmittals of participant contributions.</w:t>
      </w:r>
    </w:p>
    <w:p w:rsidRPr="00AE1ECB" w:rsidR="008D4C81" w:rsidP="004A0E14" w:rsidRDefault="008D4C81" w14:paraId="244C81A8" w14:textId="6BA7644E">
      <w:pPr>
        <w:widowControl w:val="0"/>
        <w:pBdr>
          <w:top w:val="single" w:color="auto" w:sz="8" w:space="1"/>
        </w:pBdr>
        <w:autoSpaceDE w:val="0"/>
        <w:autoSpaceDN w:val="0"/>
        <w:adjustRightInd w:val="0"/>
        <w:spacing w:before="120" w:line="240" w:lineRule="auto"/>
        <w:ind w:firstLine="0"/>
        <w:jc w:val="center"/>
        <w:rPr>
          <w:rFonts w:ascii="Helvetica" w:hAnsi="Helvetica" w:cs="Helvetica"/>
          <w:color w:val="000000"/>
          <w:sz w:val="16"/>
          <w:szCs w:val="16"/>
        </w:rPr>
      </w:pPr>
      <w:r w:rsidRPr="00AE1ECB">
        <w:rPr>
          <w:rFonts w:ascii="Helvetica" w:hAnsi="Helvetica" w:cs="Helvetica"/>
          <w:b/>
          <w:bCs/>
          <w:color w:val="000000"/>
          <w:sz w:val="18"/>
          <w:szCs w:val="18"/>
        </w:rPr>
        <w:t xml:space="preserve">Schedule H </w:t>
      </w:r>
      <w:r w:rsidR="00ED638A">
        <w:rPr>
          <w:rFonts w:ascii="Helvetica" w:hAnsi="Helvetica" w:cs="Helvetica"/>
          <w:b/>
          <w:bCs/>
          <w:color w:val="000000"/>
          <w:sz w:val="18"/>
          <w:szCs w:val="18"/>
        </w:rPr>
        <w:t>L</w:t>
      </w:r>
      <w:r w:rsidRPr="00AE1ECB">
        <w:rPr>
          <w:rFonts w:ascii="Helvetica" w:hAnsi="Helvetica" w:cs="Helvetica"/>
          <w:b/>
          <w:bCs/>
          <w:color w:val="000000"/>
          <w:sz w:val="18"/>
          <w:szCs w:val="18"/>
        </w:rPr>
        <w:t xml:space="preserve">ine 4a </w:t>
      </w:r>
      <w:r w:rsidRPr="00AE1ECB" w:rsidR="00AE1F5A">
        <w:rPr>
          <w:rFonts w:ascii="Helvetica" w:hAnsi="Helvetica" w:cs="Helvetica"/>
          <w:b/>
          <w:bCs/>
          <w:color w:val="000000"/>
          <w:sz w:val="18"/>
          <w:szCs w:val="18"/>
        </w:rPr>
        <w:t>–</w:t>
      </w:r>
      <w:r w:rsidRPr="00AE1ECB">
        <w:rPr>
          <w:rFonts w:ascii="Helvetica" w:hAnsi="Helvetica" w:cs="Helvetica"/>
          <w:b/>
          <w:bCs/>
          <w:color w:val="000000"/>
          <w:sz w:val="18"/>
          <w:szCs w:val="18"/>
        </w:rPr>
        <w:t xml:space="preserve">Schedule of Delinquent </w:t>
      </w:r>
      <w:r w:rsidRPr="00AE1ECB">
        <w:rPr>
          <w:rFonts w:ascii="Helvetica" w:hAnsi="Helvetica" w:cs="Helvetica"/>
          <w:b/>
          <w:bCs/>
          <w:color w:val="000000"/>
          <w:sz w:val="18"/>
          <w:szCs w:val="18"/>
        </w:rPr>
        <w:br/>
        <w:t>Participant Contributions</w:t>
      </w:r>
    </w:p>
    <w:tbl>
      <w:tblPr>
        <w:tblW w:w="0" w:type="auto"/>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left w:w="0" w:type="dxa"/>
          <w:right w:w="0" w:type="dxa"/>
        </w:tblCellMar>
        <w:tblLook w:val="00A0" w:firstRow="1" w:lastRow="0" w:firstColumn="1" w:lastColumn="0" w:noHBand="0" w:noVBand="0"/>
      </w:tblPr>
      <w:tblGrid>
        <w:gridCol w:w="1123"/>
        <w:gridCol w:w="1019"/>
        <w:gridCol w:w="1055"/>
        <w:gridCol w:w="1049"/>
        <w:gridCol w:w="870"/>
      </w:tblGrid>
      <w:tr w:rsidRPr="00AE1ECB" w:rsidR="008D4C81" w:rsidTr="004C56F5" w14:paraId="244C81AC" w14:textId="77777777">
        <w:tc>
          <w:tcPr>
            <w:tcW w:w="0" w:type="auto"/>
          </w:tcPr>
          <w:p w:rsidRPr="00AE1ECB" w:rsidR="008D4C81" w:rsidP="0063377C" w:rsidRDefault="008D4C81" w14:paraId="244C81A9" w14:textId="77777777">
            <w:pPr>
              <w:widowControl w:val="0"/>
              <w:autoSpaceDE w:val="0"/>
              <w:autoSpaceDN w:val="0"/>
              <w:adjustRightInd w:val="0"/>
              <w:spacing w:before="60" w:line="240" w:lineRule="auto"/>
              <w:ind w:left="29" w:right="29" w:firstLine="0"/>
              <w:rPr>
                <w:rFonts w:ascii="Helvetica" w:hAnsi="Helvetica" w:cs="Helvetica"/>
                <w:color w:val="000000"/>
                <w:sz w:val="16"/>
                <w:szCs w:val="16"/>
              </w:rPr>
            </w:pPr>
            <w:r w:rsidRPr="00AE1ECB">
              <w:rPr>
                <w:rFonts w:ascii="Helvetica" w:hAnsi="Helvetica" w:cs="Helvetica"/>
                <w:color w:val="000000"/>
                <w:sz w:val="16"/>
                <w:szCs w:val="16"/>
              </w:rPr>
              <w:t>Participant Contributions Transferred Late to Plan</w:t>
            </w:r>
          </w:p>
        </w:tc>
        <w:tc>
          <w:tcPr>
            <w:tcW w:w="0" w:type="auto"/>
            <w:gridSpan w:val="3"/>
          </w:tcPr>
          <w:p w:rsidRPr="00AE1ECB" w:rsidR="008D4C81" w:rsidP="0063377C" w:rsidRDefault="008D4C81" w14:paraId="244C81AA" w14:textId="77777777">
            <w:pPr>
              <w:widowControl w:val="0"/>
              <w:autoSpaceDE w:val="0"/>
              <w:autoSpaceDN w:val="0"/>
              <w:adjustRightInd w:val="0"/>
              <w:spacing w:before="60" w:line="240" w:lineRule="auto"/>
              <w:ind w:left="95" w:firstLine="0"/>
              <w:jc w:val="center"/>
              <w:rPr>
                <w:rFonts w:ascii="Helvetica" w:hAnsi="Helvetica" w:cs="Helvetica"/>
                <w:i/>
                <w:color w:val="000000"/>
                <w:sz w:val="16"/>
                <w:szCs w:val="16"/>
              </w:rPr>
            </w:pPr>
            <w:r w:rsidRPr="00AE1ECB">
              <w:rPr>
                <w:rFonts w:ascii="Helvetica" w:hAnsi="Helvetica" w:cs="Helvetica"/>
                <w:color w:val="000000"/>
                <w:sz w:val="16"/>
                <w:szCs w:val="16"/>
              </w:rPr>
              <w:t xml:space="preserve">Total that </w:t>
            </w:r>
            <w:proofErr w:type="gramStart"/>
            <w:r w:rsidRPr="00AE1ECB">
              <w:rPr>
                <w:rFonts w:ascii="Helvetica" w:hAnsi="Helvetica" w:cs="Helvetica"/>
                <w:color w:val="000000"/>
                <w:sz w:val="16"/>
                <w:szCs w:val="16"/>
              </w:rPr>
              <w:t>Constitute</w:t>
            </w:r>
            <w:proofErr w:type="gramEnd"/>
            <w:r w:rsidRPr="00AE1ECB">
              <w:rPr>
                <w:rFonts w:ascii="Helvetica" w:hAnsi="Helvetica" w:cs="Helvetica"/>
                <w:color w:val="000000"/>
                <w:sz w:val="16"/>
                <w:szCs w:val="16"/>
              </w:rPr>
              <w:t xml:space="preserve"> Nonexempt Prohibited Transactions</w:t>
            </w:r>
          </w:p>
        </w:tc>
        <w:tc>
          <w:tcPr>
            <w:tcW w:w="0" w:type="auto"/>
            <w:vMerge w:val="restart"/>
          </w:tcPr>
          <w:p w:rsidRPr="00AE1ECB" w:rsidR="008D4C81" w:rsidP="0063377C" w:rsidRDefault="008D4C81" w14:paraId="244C81AB" w14:textId="77777777">
            <w:pPr>
              <w:widowControl w:val="0"/>
              <w:autoSpaceDE w:val="0"/>
              <w:autoSpaceDN w:val="0"/>
              <w:adjustRightInd w:val="0"/>
              <w:spacing w:before="60" w:line="240" w:lineRule="auto"/>
              <w:ind w:left="29" w:right="29" w:firstLine="0"/>
              <w:rPr>
                <w:rFonts w:ascii="Helvetica" w:hAnsi="Helvetica" w:cs="Helvetica"/>
                <w:color w:val="000000"/>
                <w:sz w:val="16"/>
                <w:szCs w:val="16"/>
              </w:rPr>
            </w:pPr>
            <w:r w:rsidRPr="00AE1ECB">
              <w:rPr>
                <w:rFonts w:ascii="Helvetica" w:hAnsi="Helvetica" w:cs="Helvetica"/>
                <w:color w:val="000000"/>
                <w:sz w:val="16"/>
                <w:szCs w:val="16"/>
              </w:rPr>
              <w:t>Total Fully Corrected Under VFCP and PTE 2002-51</w:t>
            </w:r>
          </w:p>
        </w:tc>
      </w:tr>
      <w:tr w:rsidRPr="00AE1ECB" w:rsidR="008D4C81" w:rsidTr="003D178E" w14:paraId="244C81B2" w14:textId="77777777">
        <w:trPr>
          <w:trHeight w:val="1385"/>
        </w:trPr>
        <w:tc>
          <w:tcPr>
            <w:tcW w:w="0" w:type="auto"/>
          </w:tcPr>
          <w:p w:rsidRPr="00AE1ECB" w:rsidR="008D4C81" w:rsidP="00D94C19" w:rsidRDefault="001320E7" w14:paraId="244C81AD" w14:textId="77777777">
            <w:pPr>
              <w:widowControl w:val="0"/>
              <w:autoSpaceDE w:val="0"/>
              <w:autoSpaceDN w:val="0"/>
              <w:adjustRightInd w:val="0"/>
              <w:spacing w:before="60" w:line="240" w:lineRule="auto"/>
              <w:ind w:left="29" w:firstLine="0"/>
              <w:rPr>
                <w:rFonts w:ascii="Helvetica" w:hAnsi="Helvetica" w:cs="Helvetica"/>
                <w:color w:val="000000"/>
                <w:sz w:val="16"/>
                <w:szCs w:val="16"/>
              </w:rPr>
            </w:pPr>
            <w:r w:rsidRPr="00AE1ECB">
              <w:rPr>
                <w:noProof/>
              </w:rPr>
              <mc:AlternateContent>
                <mc:Choice Requires="wps">
                  <w:drawing>
                    <wp:anchor distT="0" distB="0" distL="114300" distR="114300" simplePos="0" relativeHeight="251650560" behindDoc="0" locked="0" layoutInCell="1" allowOverlap="1" wp14:editId="244C8C5C" wp14:anchorId="244C8C5B">
                      <wp:simplePos x="0" y="0"/>
                      <wp:positionH relativeFrom="column">
                        <wp:posOffset>32385</wp:posOffset>
                      </wp:positionH>
                      <wp:positionV relativeFrom="paragraph">
                        <wp:posOffset>744855</wp:posOffset>
                      </wp:positionV>
                      <wp:extent cx="52070" cy="52070"/>
                      <wp:effectExtent l="13335" t="11430" r="10795" b="12700"/>
                      <wp:wrapNone/>
                      <wp:docPr id="53" name="Rectangle 38"/>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52070" cy="52070"/>
                              </a:xfrm>
                              <a:prstGeom prst="rect">
                                <a:avLst/>
                              </a:prstGeom>
                              <a:solidFill>
                                <a:srgbClr val="FFFFFF"/>
                              </a:solidFill>
                              <a:ln w="9525">
                                <a:solidFill>
                                  <a:srgbClr val="000000"/>
                                </a:solidFill>
                                <a:miter lim="800000"/>
                                <a:headEnd/>
                                <a:tailEnd/>
                              </a:ln>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id="Rectangle 38" style="position:absolute;margin-left:2.55pt;margin-top:58.65pt;width:4.1pt;height:4.1pt;z-index:2516505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26" w14:anchorId="700944C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tO/EHQIAADsEAAAOAAAAZHJzL2Uyb0RvYy54bWysU9tu2zAMfR+wfxD0vthJkzU14hRFugwD&#10;uq1Ytw9gZDkWptsoJU739aXkNEu3PQ3zg0Ca1NHhIbm4PhjN9hKDcrbm41HJmbTCNcpua/7t6/rN&#10;nLMQwTagnZU1f5SBXy9fv1r0vpIT1zndSGQEYkPV+5p3MfqqKILopIEwcl5aCrYODURycVs0CD2h&#10;G11MyvJt0TtsPDohQ6C/t0OQLzN+20oRP7dtkJHpmhO3mE/M5yadxXIB1RbBd0ocacA/sDCgLD16&#10;grqFCGyH6g8oowS64No4Es4Urm2VkLkGqmZc/lbNQwde5lpInOBPMoX/Bys+7e+RqabmswvOLBjq&#10;0RdSDexWS3YxTwL1PlSU9+DvMZUY/J0T3wOzbtVRmrxBdH0noSFa45RfvLiQnEBX2ab/6BqCh110&#10;WatDiyYBkgrskFvyeGqJPEQm6OdsUl5S3wRFBjPhQ/V81WOI76UzLBk1R2KeoWF/F+KQ+pySqTut&#10;mrXSOju43aw0sj3QbKzzl9lThedp2rK+5lezySwjv4iFc4gyf3+DMCrSkGtlaj4/JUGVNHtnG6IJ&#10;VQSlB5uq0/YoYtJt0H/jmkfSEN0wwbRxZHQOf3LW0/TWPPzYAUrO9AdLfbgaT6dp3LMznV1OyMHz&#10;yOY8AlYQVM0jZ4O5isOK7DyqbUcvjXPt1t1Q71qVlU19HVgdydKE5t4ctymtwLmfs37t/PIJAAD/&#10;/wMAUEsDBBQABgAIAAAAIQA+geG33QAAAAgBAAAPAAAAZHJzL2Rvd25yZXYueG1sTI/NTsMwEITv&#10;SLyDtUjcqPOjAA1xKgQqEsc2vXDbxG4SiNdR7LSBp2d7gtNod0az3xabxQ7iZCbfO1IQryIQhhqn&#10;e2oVHKrt3SMIH5A0Do6Mgm/jYVNeXxWYa3emnTntQyu4hHyOCroQxlxK33TGol+50RB7RzdZDDxO&#10;rdQTnrncDjKJontpsSe+0OFoXjrTfO1nq6DukwP+7Kq3yK63aXhfqs/541Wp25vl+QlEMEv4C8MF&#10;n9GhZKbazaS9GBRkMQd5HT+kIC5+ylqzJlkGsizk/wfKXwAAAP//AwBQSwECLQAUAAYACAAAACEA&#10;toM4kv4AAADhAQAAEwAAAAAAAAAAAAAAAAAAAAAAW0NvbnRlbnRfVHlwZXNdLnhtbFBLAQItABQA&#10;BgAIAAAAIQA4/SH/1gAAAJQBAAALAAAAAAAAAAAAAAAAAC8BAABfcmVscy8ucmVsc1BLAQItABQA&#10;BgAIAAAAIQCBtO/EHQIAADsEAAAOAAAAAAAAAAAAAAAAAC4CAABkcnMvZTJvRG9jLnhtbFBLAQIt&#10;ABQABgAIAAAAIQA+geG33QAAAAgBAAAPAAAAAAAAAAAAAAAAAHcEAABkcnMvZG93bnJldi54bWxQ&#10;SwUGAAAAAAQABADzAAAAgQUAAAAA&#10;"/>
                  </w:pict>
                </mc:Fallback>
              </mc:AlternateContent>
            </w:r>
            <w:r w:rsidRPr="00AE1ECB" w:rsidR="008D4C81">
              <w:rPr>
                <w:rFonts w:ascii="Helvetica" w:hAnsi="Helvetica" w:cs="Helvetica"/>
                <w:color w:val="000000"/>
                <w:sz w:val="16"/>
                <w:szCs w:val="16"/>
              </w:rPr>
              <w:t xml:space="preserve">Check </w:t>
            </w:r>
            <w:proofErr w:type="gramStart"/>
            <w:r w:rsidRPr="00AE1ECB" w:rsidR="008D4C81">
              <w:rPr>
                <w:rFonts w:ascii="Helvetica" w:hAnsi="Helvetica" w:cs="Helvetica"/>
                <w:color w:val="000000"/>
                <w:sz w:val="16"/>
                <w:szCs w:val="16"/>
              </w:rPr>
              <w:t>here  if</w:t>
            </w:r>
            <w:proofErr w:type="gramEnd"/>
            <w:r w:rsidRPr="00AE1ECB" w:rsidR="008D4C81">
              <w:rPr>
                <w:rFonts w:ascii="Helvetica" w:hAnsi="Helvetica" w:cs="Helvetica"/>
                <w:color w:val="000000"/>
                <w:sz w:val="16"/>
                <w:szCs w:val="16"/>
              </w:rPr>
              <w:t xml:space="preserve"> Late Participant Loan Repayments are included:</w:t>
            </w:r>
          </w:p>
        </w:tc>
        <w:tc>
          <w:tcPr>
            <w:tcW w:w="0" w:type="auto"/>
          </w:tcPr>
          <w:p w:rsidRPr="00AE1ECB" w:rsidR="008D4C81" w:rsidP="0063377C" w:rsidRDefault="008D4C81" w14:paraId="244C81AE" w14:textId="77777777">
            <w:pPr>
              <w:widowControl w:val="0"/>
              <w:autoSpaceDE w:val="0"/>
              <w:autoSpaceDN w:val="0"/>
              <w:adjustRightInd w:val="0"/>
              <w:spacing w:before="60" w:line="240" w:lineRule="auto"/>
              <w:ind w:left="29" w:firstLine="0"/>
              <w:rPr>
                <w:rFonts w:ascii="Helvetica" w:hAnsi="Helvetica" w:cs="Helvetica"/>
                <w:color w:val="000000"/>
                <w:sz w:val="16"/>
                <w:szCs w:val="16"/>
              </w:rPr>
            </w:pPr>
            <w:r w:rsidRPr="00AE1ECB">
              <w:rPr>
                <w:rFonts w:ascii="Helvetica" w:hAnsi="Helvetica" w:cs="Helvetica"/>
                <w:color w:val="000000"/>
                <w:sz w:val="16"/>
                <w:szCs w:val="16"/>
              </w:rPr>
              <w:t>Contributions   Not Corrected</w:t>
            </w:r>
          </w:p>
        </w:tc>
        <w:tc>
          <w:tcPr>
            <w:tcW w:w="0" w:type="auto"/>
          </w:tcPr>
          <w:p w:rsidRPr="00AE1ECB" w:rsidR="008D4C81" w:rsidP="0063377C" w:rsidRDefault="008D4C81" w14:paraId="244C81AF" w14:textId="77777777">
            <w:pPr>
              <w:widowControl w:val="0"/>
              <w:autoSpaceDE w:val="0"/>
              <w:autoSpaceDN w:val="0"/>
              <w:adjustRightInd w:val="0"/>
              <w:spacing w:before="60" w:line="240" w:lineRule="auto"/>
              <w:ind w:left="29" w:right="14" w:firstLine="0"/>
              <w:rPr>
                <w:rFonts w:ascii="Helvetica" w:hAnsi="Helvetica" w:cs="Helvetica"/>
                <w:color w:val="000000"/>
                <w:sz w:val="16"/>
                <w:szCs w:val="16"/>
              </w:rPr>
            </w:pPr>
            <w:r w:rsidRPr="00AE1ECB">
              <w:rPr>
                <w:rFonts w:ascii="Helvetica" w:hAnsi="Helvetica" w:cs="Helvetica"/>
                <w:color w:val="000000"/>
                <w:sz w:val="16"/>
                <w:szCs w:val="16"/>
              </w:rPr>
              <w:t>Contributions Corrected Outside VFCP</w:t>
            </w:r>
          </w:p>
        </w:tc>
        <w:tc>
          <w:tcPr>
            <w:tcW w:w="0" w:type="auto"/>
          </w:tcPr>
          <w:p w:rsidRPr="00AE1ECB" w:rsidR="008D4C81" w:rsidP="0063377C" w:rsidRDefault="008D4C81" w14:paraId="244C81B0" w14:textId="77777777">
            <w:pPr>
              <w:widowControl w:val="0"/>
              <w:autoSpaceDE w:val="0"/>
              <w:autoSpaceDN w:val="0"/>
              <w:adjustRightInd w:val="0"/>
              <w:spacing w:before="60" w:line="240" w:lineRule="auto"/>
              <w:ind w:left="29" w:firstLine="0"/>
              <w:rPr>
                <w:rFonts w:ascii="Helvetica" w:hAnsi="Helvetica" w:cs="Helvetica"/>
                <w:color w:val="000000"/>
                <w:sz w:val="16"/>
                <w:szCs w:val="16"/>
              </w:rPr>
            </w:pPr>
            <w:r w:rsidRPr="00AE1ECB">
              <w:rPr>
                <w:rFonts w:ascii="Helvetica" w:hAnsi="Helvetica" w:cs="Helvetica"/>
                <w:color w:val="000000"/>
                <w:sz w:val="16"/>
                <w:szCs w:val="16"/>
              </w:rPr>
              <w:t>Contributions Pending Correction in VFCP</w:t>
            </w:r>
          </w:p>
        </w:tc>
        <w:tc>
          <w:tcPr>
            <w:tcW w:w="0" w:type="auto"/>
            <w:vMerge/>
          </w:tcPr>
          <w:p w:rsidRPr="00AE1ECB" w:rsidR="008D4C81" w:rsidP="0063377C" w:rsidRDefault="008D4C81" w14:paraId="244C81B1" w14:textId="77777777">
            <w:pPr>
              <w:widowControl w:val="0"/>
              <w:autoSpaceDE w:val="0"/>
              <w:autoSpaceDN w:val="0"/>
              <w:adjustRightInd w:val="0"/>
              <w:spacing w:before="60" w:line="240" w:lineRule="auto"/>
              <w:ind w:firstLine="0"/>
              <w:rPr>
                <w:rFonts w:ascii="Helvetica" w:hAnsi="Helvetica" w:cs="Helvetica"/>
                <w:i/>
                <w:color w:val="000000"/>
                <w:sz w:val="16"/>
                <w:szCs w:val="16"/>
              </w:rPr>
            </w:pPr>
          </w:p>
        </w:tc>
      </w:tr>
    </w:tbl>
    <w:p w:rsidRPr="00AE1ECB" w:rsidR="008D4C81" w:rsidP="0063377C" w:rsidRDefault="008D4C81" w14:paraId="244C81B3"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color w:val="000000"/>
          <w:sz w:val="18"/>
          <w:szCs w:val="18"/>
        </w:rPr>
        <w:t>Line 4b</w:t>
      </w:r>
      <w:r w:rsidRPr="00AE1ECB" w:rsidR="00CC21E7">
        <w:rPr>
          <w:rFonts w:ascii="Helvetica" w:hAnsi="Helvetica" w:cs="Helvetica"/>
          <w:b/>
          <w:color w:val="000000"/>
          <w:sz w:val="18"/>
          <w:szCs w:val="18"/>
        </w:rPr>
        <w:t xml:space="preserve">. </w:t>
      </w:r>
      <w:r w:rsidRPr="00AE1ECB">
        <w:rPr>
          <w:rFonts w:ascii="Helvetica" w:hAnsi="Helvetica" w:cs="Helvetica"/>
          <w:color w:val="000000"/>
          <w:sz w:val="18"/>
          <w:szCs w:val="18"/>
        </w:rPr>
        <w:t>Plans that check “Yes” must enter the amount and complete Part I of Schedule G. The due date, payment amount and conditions for determining default of a note or loan are usually contained in the documents establishing the note or loan. A loan by the plan is in default when the borrower is unable to pay the obligation upon maturity. Obligations that require periodic repayment can default at any time. Generally, loans and fixed income obligations are considered uncollectible when payment has not been made and there is little probability that payment will be made. A fixed income obligation has a fixed maturity date at a specified interest rate. Do not include participant loans made under an individual account plan with investment experience segregated for each account that were made in accordance with 29 CFR 2550.408b-1 and secured solely by a portion of the participant’s vested accrued benefit.</w:t>
      </w:r>
    </w:p>
    <w:p w:rsidRPr="00AE1ECB" w:rsidR="008D4C81" w:rsidP="0063377C" w:rsidRDefault="008D4C81" w14:paraId="244C81B4"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color w:val="000000"/>
          <w:sz w:val="18"/>
          <w:szCs w:val="18"/>
        </w:rPr>
        <w:t>Line 4c</w:t>
      </w:r>
      <w:r w:rsidRPr="00AE1ECB" w:rsidR="00534B36">
        <w:rPr>
          <w:rFonts w:ascii="Helvetica" w:hAnsi="Helvetica" w:cs="Helvetica"/>
          <w:b/>
          <w:color w:val="000000"/>
          <w:sz w:val="18"/>
          <w:szCs w:val="18"/>
        </w:rPr>
        <w:t xml:space="preserve">. </w:t>
      </w:r>
      <w:r w:rsidRPr="00AE1ECB">
        <w:rPr>
          <w:rFonts w:ascii="Helvetica" w:hAnsi="Helvetica" w:cs="Helvetica"/>
          <w:color w:val="000000"/>
          <w:sz w:val="18"/>
          <w:szCs w:val="18"/>
        </w:rPr>
        <w:t xml:space="preserve">Plans that check “Yes” must enter the amount and complete Part II of Schedule G. A lease is an agreement conveying the right to use property, plant, or equipment for a stated period. A lease is in default when the required payment(s) has not been made. An uncollectible lease is one where the required payments have not been made and for which there is little probability that payment will be made. </w:t>
      </w:r>
    </w:p>
    <w:p w:rsidRPr="00AE1ECB" w:rsidR="008D4C81" w:rsidP="0063377C" w:rsidRDefault="008D4C81" w14:paraId="244C81B5" w14:textId="54C6AAEC">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color w:val="000000"/>
          <w:sz w:val="18"/>
          <w:szCs w:val="18"/>
        </w:rPr>
        <w:t xml:space="preserve">Line 4d. </w:t>
      </w:r>
      <w:r w:rsidRPr="00AE1ECB">
        <w:rPr>
          <w:rFonts w:ascii="Helvetica" w:hAnsi="Helvetica" w:cs="Helvetica"/>
          <w:color w:val="000000"/>
          <w:sz w:val="18"/>
          <w:szCs w:val="18"/>
        </w:rPr>
        <w:t>Plans that check “Yes” must enter the amount and complete Part III of Schedule G. Check ‘‘Yes’’ if any nonexempt</w:t>
      </w:r>
      <w:r w:rsidRPr="00AE1ECB">
        <w:rPr>
          <w:rFonts w:ascii="Helvetica" w:hAnsi="Helvetica" w:cs="Helvetica"/>
          <w:color w:val="000000"/>
          <w:w w:val="90"/>
          <w:sz w:val="18"/>
          <w:szCs w:val="18"/>
        </w:rPr>
        <w:t xml:space="preserve"> </w:t>
      </w:r>
      <w:r w:rsidRPr="00AE1ECB">
        <w:rPr>
          <w:rFonts w:ascii="Helvetica" w:hAnsi="Helvetica" w:cs="Helvetica"/>
          <w:color w:val="000000"/>
          <w:sz w:val="18"/>
          <w:szCs w:val="18"/>
        </w:rPr>
        <w:t>transaction with a party-in-interest occurred regardless of</w:t>
      </w:r>
      <w:r w:rsidRPr="00AE1ECB">
        <w:rPr>
          <w:rFonts w:ascii="Helvetica" w:hAnsi="Helvetica" w:cs="Helvetica"/>
          <w:color w:val="000000"/>
          <w:w w:val="90"/>
          <w:sz w:val="18"/>
          <w:szCs w:val="18"/>
        </w:rPr>
        <w:t xml:space="preserve"> </w:t>
      </w:r>
      <w:r w:rsidRPr="00AE1ECB">
        <w:rPr>
          <w:rFonts w:ascii="Helvetica" w:hAnsi="Helvetica" w:cs="Helvetica"/>
          <w:color w:val="000000"/>
          <w:sz w:val="18"/>
          <w:szCs w:val="18"/>
        </w:rPr>
        <w:t>whether the transaction is disclosed in the IQPA’s report. Do</w:t>
      </w:r>
      <w:r w:rsidRPr="00AE1ECB">
        <w:rPr>
          <w:rFonts w:ascii="Helvetica" w:hAnsi="Helvetica" w:cs="Helvetica"/>
          <w:color w:val="000000"/>
          <w:w w:val="90"/>
          <w:sz w:val="18"/>
          <w:szCs w:val="18"/>
        </w:rPr>
        <w:t xml:space="preserve"> </w:t>
      </w:r>
      <w:r w:rsidRPr="00AE1ECB">
        <w:rPr>
          <w:rFonts w:ascii="Helvetica" w:hAnsi="Helvetica" w:cs="Helvetica"/>
          <w:color w:val="000000"/>
          <w:sz w:val="18"/>
          <w:szCs w:val="18"/>
        </w:rPr>
        <w:t>not check “Yes” or complete Schedule G, Part III, with respect</w:t>
      </w:r>
      <w:r w:rsidRPr="00AE1ECB">
        <w:rPr>
          <w:rFonts w:ascii="Helvetica" w:hAnsi="Helvetica" w:cs="Helvetica"/>
          <w:color w:val="000000"/>
          <w:w w:val="90"/>
          <w:sz w:val="18"/>
          <w:szCs w:val="18"/>
        </w:rPr>
        <w:t xml:space="preserve"> </w:t>
      </w:r>
      <w:r w:rsidRPr="00AE1ECB">
        <w:rPr>
          <w:rFonts w:ascii="Helvetica" w:hAnsi="Helvetica" w:cs="Helvetica"/>
          <w:color w:val="000000"/>
          <w:sz w:val="18"/>
          <w:szCs w:val="18"/>
        </w:rPr>
        <w:t xml:space="preserve">to transactions that are: </w:t>
      </w:r>
      <w:r w:rsidRPr="00AE1ECB">
        <w:rPr>
          <w:rFonts w:ascii="Helvetica" w:hAnsi="Helvetica" w:cs="Helvetica"/>
          <w:b/>
          <w:bCs/>
          <w:color w:val="000000"/>
          <w:sz w:val="18"/>
          <w:szCs w:val="18"/>
        </w:rPr>
        <w:t>(1)</w:t>
      </w:r>
      <w:r w:rsidRPr="00AE1ECB">
        <w:rPr>
          <w:rFonts w:ascii="Helvetica" w:hAnsi="Helvetica" w:cs="Helvetica"/>
          <w:color w:val="000000"/>
          <w:sz w:val="18"/>
          <w:szCs w:val="18"/>
        </w:rPr>
        <w:t xml:space="preserve"> statutorily exempt under Part 4 of</w:t>
      </w:r>
      <w:r w:rsidRPr="00AE1ECB">
        <w:rPr>
          <w:rFonts w:ascii="Helvetica" w:hAnsi="Helvetica" w:cs="Helvetica"/>
          <w:color w:val="000000"/>
          <w:w w:val="90"/>
          <w:sz w:val="18"/>
          <w:szCs w:val="18"/>
        </w:rPr>
        <w:t xml:space="preserve"> </w:t>
      </w:r>
      <w:r w:rsidRPr="00AE1ECB">
        <w:rPr>
          <w:rFonts w:ascii="Helvetica" w:hAnsi="Helvetica" w:cs="Helvetica"/>
          <w:color w:val="000000"/>
          <w:sz w:val="18"/>
          <w:szCs w:val="18"/>
        </w:rPr>
        <w:t xml:space="preserve">Title I of ERISA; </w:t>
      </w:r>
      <w:r w:rsidRPr="00AE1ECB">
        <w:rPr>
          <w:rFonts w:ascii="Helvetica" w:hAnsi="Helvetica" w:cs="Helvetica"/>
          <w:b/>
          <w:bCs/>
          <w:color w:val="000000"/>
          <w:sz w:val="18"/>
          <w:szCs w:val="18"/>
        </w:rPr>
        <w:t>(2)</w:t>
      </w:r>
      <w:r w:rsidRPr="00AE1ECB">
        <w:rPr>
          <w:rFonts w:ascii="Helvetica" w:hAnsi="Helvetica" w:cs="Helvetica"/>
          <w:color w:val="000000"/>
          <w:sz w:val="18"/>
          <w:szCs w:val="18"/>
        </w:rPr>
        <w:t xml:space="preserve"> administratively exempt under ERISA</w:t>
      </w:r>
      <w:r w:rsidRPr="00AE1ECB">
        <w:rPr>
          <w:rFonts w:ascii="Helvetica" w:hAnsi="Helvetica" w:cs="Helvetica"/>
          <w:color w:val="000000"/>
          <w:w w:val="90"/>
          <w:sz w:val="18"/>
          <w:szCs w:val="18"/>
        </w:rPr>
        <w:t xml:space="preserve"> </w:t>
      </w:r>
      <w:r w:rsidRPr="00AE1ECB">
        <w:rPr>
          <w:rFonts w:ascii="Helvetica" w:hAnsi="Helvetica" w:cs="Helvetica"/>
          <w:color w:val="000000"/>
          <w:sz w:val="18"/>
          <w:szCs w:val="18"/>
        </w:rPr>
        <w:t xml:space="preserve">section 408(a); </w:t>
      </w:r>
      <w:r w:rsidRPr="00AE1ECB">
        <w:rPr>
          <w:rFonts w:ascii="Helvetica" w:hAnsi="Helvetica" w:cs="Helvetica"/>
          <w:b/>
          <w:bCs/>
          <w:color w:val="000000"/>
          <w:sz w:val="18"/>
          <w:szCs w:val="18"/>
        </w:rPr>
        <w:t>(3)</w:t>
      </w:r>
      <w:r w:rsidRPr="00AE1ECB">
        <w:rPr>
          <w:rFonts w:ascii="Helvetica" w:hAnsi="Helvetica" w:cs="Helvetica"/>
          <w:color w:val="000000"/>
          <w:sz w:val="18"/>
          <w:szCs w:val="18"/>
        </w:rPr>
        <w:t xml:space="preserve"> exempt under Code sections 4975(c) or</w:t>
      </w:r>
      <w:r w:rsidRPr="00AE1ECB">
        <w:rPr>
          <w:rFonts w:ascii="Helvetica" w:hAnsi="Helvetica" w:cs="Helvetica"/>
          <w:color w:val="000000"/>
          <w:w w:val="90"/>
          <w:sz w:val="18"/>
          <w:szCs w:val="18"/>
        </w:rPr>
        <w:t xml:space="preserve"> </w:t>
      </w:r>
      <w:r w:rsidRPr="00AE1ECB">
        <w:rPr>
          <w:rFonts w:ascii="Helvetica" w:hAnsi="Helvetica" w:cs="Helvetica"/>
          <w:color w:val="000000"/>
          <w:sz w:val="18"/>
          <w:szCs w:val="18"/>
        </w:rPr>
        <w:t xml:space="preserve">4975(d); </w:t>
      </w:r>
      <w:r w:rsidRPr="00AE1ECB">
        <w:rPr>
          <w:rFonts w:ascii="Helvetica" w:hAnsi="Helvetica" w:cs="Helvetica"/>
          <w:b/>
          <w:color w:val="000000"/>
          <w:sz w:val="18"/>
          <w:szCs w:val="18"/>
        </w:rPr>
        <w:t xml:space="preserve">(4) </w:t>
      </w:r>
      <w:r w:rsidRPr="00AE1ECB">
        <w:rPr>
          <w:rFonts w:ascii="Helvetica" w:hAnsi="Helvetica" w:cs="Helvetica"/>
          <w:color w:val="000000"/>
          <w:sz w:val="18"/>
          <w:szCs w:val="18"/>
        </w:rPr>
        <w:t>the holding of participant contributions in the</w:t>
      </w:r>
      <w:r w:rsidRPr="00AE1ECB">
        <w:rPr>
          <w:rFonts w:ascii="Helvetica" w:hAnsi="Helvetica" w:cs="Helvetica"/>
          <w:color w:val="000000"/>
          <w:w w:val="90"/>
          <w:sz w:val="18"/>
          <w:szCs w:val="18"/>
        </w:rPr>
        <w:t xml:space="preserve"> </w:t>
      </w:r>
      <w:r w:rsidRPr="00AE1ECB">
        <w:rPr>
          <w:rFonts w:ascii="Helvetica" w:hAnsi="Helvetica" w:cs="Helvetica"/>
          <w:color w:val="000000"/>
          <w:sz w:val="18"/>
          <w:szCs w:val="18"/>
        </w:rPr>
        <w:t>employer’s general assets for a welfare plan that meets the</w:t>
      </w:r>
      <w:r w:rsidRPr="00AE1ECB">
        <w:rPr>
          <w:rFonts w:ascii="Helvetica" w:hAnsi="Helvetica" w:cs="Helvetica"/>
          <w:color w:val="000000"/>
          <w:w w:val="90"/>
          <w:sz w:val="18"/>
          <w:szCs w:val="18"/>
        </w:rPr>
        <w:t xml:space="preserve"> </w:t>
      </w:r>
      <w:r w:rsidRPr="00AE1ECB">
        <w:rPr>
          <w:rFonts w:ascii="Helvetica" w:hAnsi="Helvetica" w:cs="Helvetica"/>
          <w:color w:val="000000"/>
          <w:sz w:val="18"/>
          <w:szCs w:val="18"/>
        </w:rPr>
        <w:t xml:space="preserve">conditions of ERISA Technical Release 92-01; </w:t>
      </w:r>
      <w:r w:rsidRPr="00AE1ECB">
        <w:rPr>
          <w:rFonts w:ascii="Helvetica" w:hAnsi="Helvetica" w:cs="Helvetica"/>
          <w:b/>
          <w:bCs/>
          <w:color w:val="000000"/>
          <w:sz w:val="18"/>
          <w:szCs w:val="18"/>
        </w:rPr>
        <w:t>(5)</w:t>
      </w:r>
      <w:r w:rsidRPr="00AE1ECB">
        <w:rPr>
          <w:rFonts w:ascii="Helvetica" w:hAnsi="Helvetica" w:cs="Helvetica"/>
          <w:color w:val="000000"/>
          <w:sz w:val="18"/>
          <w:szCs w:val="18"/>
        </w:rPr>
        <w:t xml:space="preserve"> a transaction</w:t>
      </w:r>
      <w:r w:rsidRPr="00AE1ECB">
        <w:rPr>
          <w:rFonts w:ascii="Helvetica" w:hAnsi="Helvetica" w:cs="Helvetica"/>
          <w:color w:val="000000"/>
          <w:w w:val="90"/>
          <w:sz w:val="18"/>
          <w:szCs w:val="18"/>
        </w:rPr>
        <w:t xml:space="preserve"> </w:t>
      </w:r>
      <w:r w:rsidRPr="00AE1ECB">
        <w:rPr>
          <w:rFonts w:ascii="Helvetica" w:hAnsi="Helvetica" w:cs="Helvetica"/>
          <w:color w:val="000000"/>
          <w:sz w:val="18"/>
          <w:szCs w:val="18"/>
        </w:rPr>
        <w:t xml:space="preserve">of a 103-12 IE with parties other than the plan; or </w:t>
      </w:r>
      <w:r w:rsidRPr="00AE1ECB">
        <w:rPr>
          <w:rFonts w:ascii="Helvetica" w:hAnsi="Helvetica" w:cs="Helvetica"/>
          <w:b/>
          <w:bCs/>
          <w:color w:val="000000"/>
          <w:sz w:val="18"/>
          <w:szCs w:val="18"/>
        </w:rPr>
        <w:t>(6)</w:t>
      </w:r>
      <w:r w:rsidRPr="00AE1ECB">
        <w:rPr>
          <w:rFonts w:ascii="Helvetica" w:hAnsi="Helvetica" w:cs="Helvetica"/>
          <w:color w:val="000000"/>
          <w:sz w:val="18"/>
          <w:szCs w:val="18"/>
        </w:rPr>
        <w:t xml:space="preserve"> delinquent</w:t>
      </w:r>
      <w:r w:rsidRPr="00AE1ECB">
        <w:rPr>
          <w:rFonts w:ascii="Helvetica" w:hAnsi="Helvetica" w:cs="Helvetica"/>
          <w:color w:val="000000"/>
          <w:w w:val="90"/>
          <w:sz w:val="18"/>
          <w:szCs w:val="18"/>
        </w:rPr>
        <w:t xml:space="preserve"> </w:t>
      </w:r>
      <w:r w:rsidRPr="00AE1ECB">
        <w:rPr>
          <w:rFonts w:ascii="Helvetica" w:hAnsi="Helvetica" w:cs="Helvetica"/>
          <w:color w:val="000000"/>
          <w:sz w:val="18"/>
          <w:szCs w:val="18"/>
        </w:rPr>
        <w:t>participant contributions or delinquent participant loan</w:t>
      </w:r>
      <w:r w:rsidRPr="00AE1ECB">
        <w:rPr>
          <w:rFonts w:ascii="Helvetica" w:hAnsi="Helvetica" w:cs="Helvetica"/>
          <w:color w:val="000000"/>
          <w:w w:val="90"/>
          <w:sz w:val="18"/>
          <w:szCs w:val="18"/>
        </w:rPr>
        <w:t xml:space="preserve"> </w:t>
      </w:r>
      <w:r w:rsidRPr="00AE1ECB">
        <w:rPr>
          <w:rFonts w:ascii="Helvetica" w:hAnsi="Helvetica" w:cs="Helvetica"/>
          <w:color w:val="000000"/>
          <w:sz w:val="18"/>
          <w:szCs w:val="18"/>
        </w:rPr>
        <w:t>repayments reported on line 4a.</w:t>
      </w:r>
    </w:p>
    <w:p w:rsidRPr="00AE1ECB" w:rsidR="008D4C81" w:rsidP="0063377C" w:rsidRDefault="008D4C81" w14:paraId="244C81B6"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Note.</w:t>
      </w:r>
      <w:r w:rsidRPr="00AE1ECB" w:rsidR="00D4042E">
        <w:rPr>
          <w:rFonts w:ascii="Helvetica" w:hAnsi="Helvetica" w:cs="Helvetica"/>
          <w:color w:val="000000"/>
          <w:sz w:val="18"/>
          <w:szCs w:val="18"/>
        </w:rPr>
        <w:t xml:space="preserve"> </w:t>
      </w:r>
      <w:r w:rsidRPr="00AE1ECB">
        <w:rPr>
          <w:rFonts w:ascii="Helvetica" w:hAnsi="Helvetica" w:cs="Helvetica"/>
          <w:color w:val="000000"/>
          <w:sz w:val="18"/>
          <w:szCs w:val="18"/>
        </w:rPr>
        <w:t>See the instructions for Part III of the Schedule G (Form 5500) concerning nonexempt transactions and party-in-interest.</w:t>
      </w:r>
    </w:p>
    <w:p w:rsidRPr="00AE1ECB" w:rsidR="008D4C81" w:rsidP="0063377C" w:rsidRDefault="008D4C81" w14:paraId="244C81B7" w14:textId="77777777">
      <w:pPr>
        <w:widowControl w:val="0"/>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You may indicate that an application for an administrative exemption is pending. If you are unsure as to whether a transaction is exempt or not, you should consult with either the plan’s IQPA or legal counsel or both.</w:t>
      </w:r>
    </w:p>
    <w:p w:rsidRPr="00AE1ECB" w:rsidR="008D4C81" w:rsidP="0063377C" w:rsidRDefault="001320E7" w14:paraId="244C81B8" w14:textId="77777777">
      <w:pPr>
        <w:widowControl w:val="0"/>
        <w:autoSpaceDE w:val="0"/>
        <w:autoSpaceDN w:val="0"/>
        <w:adjustRightInd w:val="0"/>
        <w:spacing w:before="60" w:line="240" w:lineRule="auto"/>
        <w:ind w:firstLine="0"/>
        <w:rPr>
          <w:rFonts w:ascii="Helvetica" w:hAnsi="Helvetica" w:cs="Helvetica"/>
          <w:i/>
          <w:color w:val="000000"/>
          <w:sz w:val="18"/>
          <w:szCs w:val="18"/>
        </w:rPr>
      </w:pPr>
      <w:r w:rsidRPr="00AE1ECB">
        <w:rPr>
          <w:noProof/>
        </w:rPr>
        <w:drawing>
          <wp:anchor distT="0" distB="0" distL="114300" distR="114300" simplePos="0" relativeHeight="251666944" behindDoc="1" locked="1" layoutInCell="1" allowOverlap="1" wp14:editId="27454EE1" wp14:anchorId="244C8C5F">
            <wp:simplePos x="0" y="0"/>
            <wp:positionH relativeFrom="column">
              <wp:posOffset>11430</wp:posOffset>
            </wp:positionH>
            <wp:positionV relativeFrom="paragraph">
              <wp:posOffset>33655</wp:posOffset>
            </wp:positionV>
            <wp:extent cx="178435" cy="189865"/>
            <wp:effectExtent l="0" t="0" r="0" b="0"/>
            <wp:wrapTight wrapText="bothSides">
              <wp:wrapPolygon edited="0">
                <wp:start x="0" y="0"/>
                <wp:lineTo x="0" y="19505"/>
                <wp:lineTo x="18448" y="19505"/>
                <wp:lineTo x="18448" y="0"/>
                <wp:lineTo x="0" y="0"/>
              </wp:wrapPolygon>
            </wp:wrapTight>
            <wp:docPr id="51" name="Picture 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0"/>
                    <pic:cNvPicPr preferRelativeResize="0">
                      <a:picLocks noChangeAspect="1" noChangeArrowheads="1"/>
                    </pic:cNvPicPr>
                  </pic:nvPicPr>
                  <pic:blipFill>
                    <a:blip r:embed="rId80" cstate="print">
                      <a:extLst>
                        <a:ext uri="{28A0092B-C50C-407E-A947-70E740481C1C}">
                          <a14:useLocalDpi xmlns:a14="http://schemas.microsoft.com/office/drawing/2010/main" val="0"/>
                        </a:ext>
                      </a:extLst>
                    </a:blip>
                    <a:srcRect/>
                    <a:stretch>
                      <a:fillRect/>
                    </a:stretch>
                  </pic:blipFill>
                  <pic:spPr bwMode="auto">
                    <a:xfrm>
                      <a:off x="0" y="0"/>
                      <a:ext cx="178435" cy="189865"/>
                    </a:xfrm>
                    <a:prstGeom prst="rect">
                      <a:avLst/>
                    </a:prstGeom>
                    <a:noFill/>
                  </pic:spPr>
                </pic:pic>
              </a:graphicData>
            </a:graphic>
            <wp14:sizeRelH relativeFrom="page">
              <wp14:pctWidth>0</wp14:pctWidth>
            </wp14:sizeRelH>
            <wp14:sizeRelV relativeFrom="page">
              <wp14:pctHeight>0</wp14:pctHeight>
            </wp14:sizeRelV>
          </wp:anchor>
        </w:drawing>
      </w:r>
      <w:r w:rsidRPr="00AE1ECB" w:rsidR="008D4C81">
        <w:rPr>
          <w:rFonts w:ascii="Helvetica" w:hAnsi="Helvetica" w:cs="Helvetica"/>
          <w:i/>
          <w:color w:val="000000"/>
          <w:sz w:val="18"/>
          <w:szCs w:val="18"/>
        </w:rPr>
        <w:t xml:space="preserve">Applicants that satisfy the VFCP requirements and the conditions of PTE 2002-51 (see the instructions for line 4a) are eligible for immediate relief from payment of certain prohibited transaction excise taxes for certain corrected </w:t>
      </w:r>
      <w:proofErr w:type="gramStart"/>
      <w:r w:rsidRPr="00AE1ECB" w:rsidR="008D4C81">
        <w:rPr>
          <w:rFonts w:ascii="Helvetica" w:hAnsi="Helvetica" w:cs="Helvetica"/>
          <w:i/>
          <w:color w:val="000000"/>
          <w:sz w:val="18"/>
          <w:szCs w:val="18"/>
        </w:rPr>
        <w:t>transactions, and</w:t>
      </w:r>
      <w:proofErr w:type="gramEnd"/>
      <w:r w:rsidRPr="00AE1ECB" w:rsidR="008D4C81">
        <w:rPr>
          <w:rFonts w:ascii="Helvetica" w:hAnsi="Helvetica" w:cs="Helvetica"/>
          <w:i/>
          <w:color w:val="000000"/>
          <w:sz w:val="18"/>
          <w:szCs w:val="18"/>
        </w:rPr>
        <w:t xml:space="preserve"> are also relieved from the obligation to file the IRS Form 5330 with the IRS. For more information, see 71 Fed. Reg. 20261 (Apr. 19, 2006) and 71 Fed. Reg. </w:t>
      </w:r>
      <w:r w:rsidR="00231AF3">
        <w:rPr>
          <w:rFonts w:ascii="Helvetica" w:hAnsi="Helvetica" w:cs="Helvetica"/>
          <w:i/>
          <w:color w:val="000000"/>
          <w:sz w:val="18"/>
          <w:szCs w:val="18"/>
        </w:rPr>
        <w:t>2013</w:t>
      </w:r>
      <w:r w:rsidRPr="00AE1ECB" w:rsidR="008D4C81">
        <w:rPr>
          <w:rFonts w:ascii="Helvetica" w:hAnsi="Helvetica" w:cs="Helvetica"/>
          <w:i/>
          <w:color w:val="000000"/>
          <w:sz w:val="18"/>
          <w:szCs w:val="18"/>
        </w:rPr>
        <w:t xml:space="preserve">5 (Apr. 19, 2006). When the conditions of PTE 2002-51 have been satisfied, the corrected transactions should be treated as exempt under Code section 4975(c) for the purposes of answering line 4d. </w:t>
      </w:r>
    </w:p>
    <w:p w:rsidRPr="00AE1ECB" w:rsidR="008D4C81" w:rsidP="0063377C" w:rsidRDefault="008D4C81" w14:paraId="244C81B9"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color w:val="000000"/>
          <w:sz w:val="18"/>
          <w:szCs w:val="18"/>
        </w:rPr>
        <w:t>Line 4e</w:t>
      </w:r>
      <w:r w:rsidRPr="00AE1ECB" w:rsidR="00534B36">
        <w:rPr>
          <w:rFonts w:ascii="Helvetica" w:hAnsi="Helvetica" w:cs="Helvetica"/>
          <w:b/>
          <w:color w:val="000000"/>
          <w:sz w:val="18"/>
          <w:szCs w:val="18"/>
        </w:rPr>
        <w:t>.</w:t>
      </w:r>
      <w:r w:rsidRPr="00AE1ECB" w:rsidR="00534B36">
        <w:rPr>
          <w:rFonts w:ascii="Helvetica" w:hAnsi="Helvetica" w:cs="Helvetica"/>
          <w:color w:val="000000"/>
          <w:sz w:val="18"/>
          <w:szCs w:val="18"/>
        </w:rPr>
        <w:t xml:space="preserve"> </w:t>
      </w:r>
      <w:r w:rsidRPr="00AE1ECB">
        <w:rPr>
          <w:rFonts w:ascii="Helvetica" w:hAnsi="Helvetica" w:cs="Helvetica"/>
          <w:color w:val="000000"/>
          <w:sz w:val="18"/>
          <w:szCs w:val="18"/>
        </w:rPr>
        <w:t>Plans that check “Yes” must enter the aggregate amount of fidelity bond coverage for all claims. Check ‘‘Yes’’</w:t>
      </w:r>
      <w:r w:rsidRPr="00AE1ECB">
        <w:rPr>
          <w:rFonts w:ascii="Helvetica" w:hAnsi="Helvetica" w:cs="Helvetica"/>
          <w:color w:val="000000"/>
          <w:w w:val="90"/>
          <w:sz w:val="18"/>
          <w:szCs w:val="18"/>
        </w:rPr>
        <w:t xml:space="preserve"> </w:t>
      </w:r>
      <w:r w:rsidRPr="00AE1ECB">
        <w:rPr>
          <w:rFonts w:ascii="Helvetica" w:hAnsi="Helvetica" w:cs="Helvetica"/>
          <w:color w:val="000000"/>
          <w:sz w:val="18"/>
          <w:szCs w:val="18"/>
        </w:rPr>
        <w:t>only if the plan itself (as opposed to the plan sponsor or</w:t>
      </w:r>
      <w:r w:rsidRPr="00AE1ECB">
        <w:rPr>
          <w:rFonts w:ascii="Helvetica" w:hAnsi="Helvetica" w:cs="Helvetica"/>
          <w:color w:val="000000"/>
          <w:w w:val="90"/>
          <w:sz w:val="18"/>
          <w:szCs w:val="18"/>
        </w:rPr>
        <w:t xml:space="preserve"> </w:t>
      </w:r>
      <w:r w:rsidRPr="00AE1ECB">
        <w:rPr>
          <w:rFonts w:ascii="Helvetica" w:hAnsi="Helvetica" w:cs="Helvetica"/>
          <w:color w:val="000000"/>
          <w:sz w:val="18"/>
          <w:szCs w:val="18"/>
        </w:rPr>
        <w:t>administrator) is a named insured under a fidelity bond from an</w:t>
      </w:r>
      <w:r w:rsidRPr="00AE1ECB">
        <w:rPr>
          <w:rFonts w:ascii="Helvetica" w:hAnsi="Helvetica" w:cs="Helvetica"/>
          <w:color w:val="000000"/>
          <w:w w:val="90"/>
          <w:sz w:val="18"/>
          <w:szCs w:val="18"/>
        </w:rPr>
        <w:t xml:space="preserve"> </w:t>
      </w:r>
      <w:r w:rsidRPr="00AE1ECB">
        <w:rPr>
          <w:rFonts w:ascii="Helvetica" w:hAnsi="Helvetica" w:cs="Helvetica"/>
          <w:color w:val="000000"/>
          <w:sz w:val="18"/>
          <w:szCs w:val="18"/>
        </w:rPr>
        <w:t>approved surety covering plan officials and that protects the</w:t>
      </w:r>
      <w:r w:rsidRPr="00AE1ECB">
        <w:rPr>
          <w:rFonts w:ascii="Helvetica" w:hAnsi="Helvetica" w:cs="Helvetica"/>
          <w:color w:val="000000"/>
          <w:w w:val="90"/>
          <w:sz w:val="18"/>
          <w:szCs w:val="18"/>
        </w:rPr>
        <w:t xml:space="preserve"> </w:t>
      </w:r>
      <w:r w:rsidRPr="00AE1ECB">
        <w:rPr>
          <w:rFonts w:ascii="Helvetica" w:hAnsi="Helvetica" w:cs="Helvetica"/>
          <w:color w:val="000000"/>
          <w:sz w:val="18"/>
          <w:szCs w:val="18"/>
        </w:rPr>
        <w:t>plan from losses due to fraud or dishonesty as described in 29 CFR Part 2580. Generally, every plan</w:t>
      </w:r>
      <w:r w:rsidRPr="00AE1ECB">
        <w:rPr>
          <w:rFonts w:ascii="Helvetica" w:hAnsi="Helvetica" w:cs="Helvetica"/>
          <w:color w:val="000000"/>
          <w:w w:val="90"/>
          <w:sz w:val="18"/>
          <w:szCs w:val="18"/>
        </w:rPr>
        <w:t xml:space="preserve"> </w:t>
      </w:r>
      <w:r w:rsidRPr="00AE1ECB">
        <w:rPr>
          <w:rFonts w:ascii="Helvetica" w:hAnsi="Helvetica" w:cs="Helvetica"/>
          <w:color w:val="000000"/>
          <w:sz w:val="18"/>
          <w:szCs w:val="18"/>
        </w:rPr>
        <w:t>official of an employee benefit plan who ‘‘handles’’ funds or</w:t>
      </w:r>
      <w:r w:rsidRPr="00AE1ECB">
        <w:rPr>
          <w:rFonts w:ascii="Helvetica" w:hAnsi="Helvetica" w:cs="Helvetica"/>
          <w:color w:val="000000"/>
          <w:w w:val="90"/>
          <w:sz w:val="18"/>
          <w:szCs w:val="18"/>
        </w:rPr>
        <w:t xml:space="preserve"> </w:t>
      </w:r>
      <w:r w:rsidRPr="00AE1ECB">
        <w:rPr>
          <w:rFonts w:ascii="Helvetica" w:hAnsi="Helvetica" w:cs="Helvetica"/>
          <w:color w:val="000000"/>
          <w:sz w:val="18"/>
          <w:szCs w:val="18"/>
        </w:rPr>
        <w:t>other property of such plan must be bonded. Generally, a</w:t>
      </w:r>
      <w:r w:rsidRPr="00AE1ECB">
        <w:rPr>
          <w:rFonts w:ascii="Helvetica" w:hAnsi="Helvetica" w:cs="Helvetica"/>
          <w:color w:val="000000"/>
          <w:w w:val="90"/>
          <w:sz w:val="18"/>
          <w:szCs w:val="18"/>
        </w:rPr>
        <w:t xml:space="preserve"> </w:t>
      </w:r>
      <w:r w:rsidRPr="00AE1ECB">
        <w:rPr>
          <w:rFonts w:ascii="Helvetica" w:hAnsi="Helvetica" w:cs="Helvetica"/>
          <w:color w:val="000000"/>
          <w:sz w:val="18"/>
          <w:szCs w:val="18"/>
        </w:rPr>
        <w:t xml:space="preserve">person shall be deemed to be ‘‘handling’’ funds or other property of a plan, </w:t>
      </w:r>
      <w:proofErr w:type="gramStart"/>
      <w:r w:rsidRPr="00AE1ECB">
        <w:rPr>
          <w:rFonts w:ascii="Helvetica" w:hAnsi="Helvetica" w:cs="Helvetica"/>
          <w:color w:val="000000"/>
          <w:sz w:val="18"/>
          <w:szCs w:val="18"/>
        </w:rPr>
        <w:t>so as to</w:t>
      </w:r>
      <w:proofErr w:type="gramEnd"/>
      <w:r w:rsidRPr="00AE1ECB">
        <w:rPr>
          <w:rFonts w:ascii="Helvetica" w:hAnsi="Helvetica" w:cs="Helvetica"/>
          <w:color w:val="000000"/>
          <w:sz w:val="18"/>
          <w:szCs w:val="18"/>
        </w:rPr>
        <w:t xml:space="preserve"> require bonding, whenever his or her duties or activities with respect to given funds are such that there is a risk that such funds could be lost in the event of fraud or dishonesty on the part of such person, acting either alone or in collusion with others. Section 412 of ERISA and 29 CFR Part 2580 describe the bonding requirements, including the definition of “handling” (29 CFR 2580.412-6), the permissible forms of bonds (29 CFR 2580.412-10), the amount of the bond (29 CFR Part 2580, subpart C), and certain exemptions such as the exemption for unfunded plans, certain banks and insurance companies (ERISA section 412), and the exemption allowing plan officials to purchase bonds from surety companies authorized by the Secretary of the Treasury as acceptable reinsurers on federal bonds (29 CFR 2580.412-23). Information concerning the list of approved sureties and reinsures is available on the Internet at </w:t>
      </w:r>
      <w:r w:rsidRPr="00AE1ECB" w:rsidR="00067443">
        <w:rPr>
          <w:rFonts w:ascii="Helvetica" w:hAnsi="Helvetica" w:cs="Helvetica"/>
          <w:i/>
          <w:sz w:val="18"/>
          <w:szCs w:val="18"/>
        </w:rPr>
        <w:t>www.fms.treas.gov/c570.</w:t>
      </w:r>
      <w:r w:rsidRPr="00AE1ECB">
        <w:rPr>
          <w:rFonts w:ascii="Helvetica" w:hAnsi="Helvetica" w:cs="Helvetica"/>
          <w:color w:val="000000"/>
          <w:sz w:val="18"/>
          <w:szCs w:val="18"/>
        </w:rPr>
        <w:t xml:space="preserve"> For more information on the fidelity bonding requirements, see Field Assistance Bulletin 2008-04, available on the Internet at </w:t>
      </w:r>
      <w:r w:rsidRPr="00AE1ECB" w:rsidR="00C36F64">
        <w:rPr>
          <w:rFonts w:ascii="Helvetica" w:hAnsi="Helvetica" w:cs="Helvetica"/>
          <w:i/>
          <w:color w:val="000000"/>
          <w:sz w:val="18"/>
          <w:szCs w:val="18"/>
        </w:rPr>
        <w:t>www.</w:t>
      </w:r>
      <w:r w:rsidRPr="00AE1ECB">
        <w:rPr>
          <w:rFonts w:ascii="Helvetica" w:hAnsi="Helvetica" w:cs="Helvetica"/>
          <w:i/>
          <w:color w:val="000000"/>
          <w:sz w:val="18"/>
          <w:szCs w:val="18"/>
        </w:rPr>
        <w:t>dol.gov/ebsa</w:t>
      </w:r>
      <w:r w:rsidRPr="00AE1ECB">
        <w:rPr>
          <w:rFonts w:ascii="Helvetica" w:hAnsi="Helvetica" w:cs="Helvetica"/>
          <w:color w:val="000000"/>
          <w:sz w:val="18"/>
          <w:szCs w:val="18"/>
        </w:rPr>
        <w:t xml:space="preserve">. </w:t>
      </w:r>
    </w:p>
    <w:p w:rsidRPr="00AE1ECB" w:rsidR="008D4C81" w:rsidP="0063377C" w:rsidRDefault="008D4C81" w14:paraId="244C81BA"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Note.</w:t>
      </w:r>
      <w:r w:rsidRPr="00AE1ECB">
        <w:rPr>
          <w:rFonts w:ascii="Helvetica" w:hAnsi="Helvetica" w:cs="Helvetica"/>
          <w:color w:val="000000"/>
          <w:sz w:val="18"/>
          <w:szCs w:val="18"/>
        </w:rPr>
        <w:t xml:space="preserve"> Plans are permitted under certain conditions to purchase fiduciary liability insurance. These fiduciary liability insurance policies are not written specifically to protect the plan from losses due to dishonest acts and cannot be reported as fidelity bonds on line 4e. </w:t>
      </w:r>
    </w:p>
    <w:p w:rsidRPr="00AE1ECB" w:rsidR="008D4C81" w:rsidP="0063377C" w:rsidRDefault="008D4C81" w14:paraId="244C81BB"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4f</w:t>
      </w:r>
      <w:r w:rsidRPr="00AE1ECB" w:rsidR="00534B36">
        <w:rPr>
          <w:rFonts w:ascii="Helvetica" w:hAnsi="Helvetica" w:cs="Helvetica"/>
          <w:b/>
          <w:bCs/>
          <w:color w:val="000000"/>
          <w:sz w:val="18"/>
          <w:szCs w:val="18"/>
        </w:rPr>
        <w:t>.</w:t>
      </w:r>
      <w:r w:rsidRPr="00AE1ECB" w:rsidR="00534B36">
        <w:rPr>
          <w:rFonts w:ascii="Helvetica" w:hAnsi="Helvetica" w:cs="Helvetica"/>
          <w:color w:val="000000"/>
          <w:spacing w:val="90"/>
          <w:sz w:val="18"/>
          <w:szCs w:val="18"/>
        </w:rPr>
        <w:t xml:space="preserve"> </w:t>
      </w:r>
      <w:r w:rsidRPr="00AE1ECB">
        <w:rPr>
          <w:rFonts w:ascii="Helvetica" w:hAnsi="Helvetica" w:cs="Helvetica"/>
          <w:color w:val="000000"/>
          <w:sz w:val="18"/>
          <w:szCs w:val="18"/>
        </w:rPr>
        <w:t xml:space="preserve">Check ‘‘Yes,’’ if the plan suffered or discovered any loss as a result of any dishonest or fraudulent act(s) even if the loss was reimbursed by the plan’s fidelity bond or from </w:t>
      </w:r>
      <w:proofErr w:type="gramStart"/>
      <w:r w:rsidRPr="00AE1ECB">
        <w:rPr>
          <w:rFonts w:ascii="Helvetica" w:hAnsi="Helvetica" w:cs="Helvetica"/>
          <w:color w:val="000000"/>
          <w:sz w:val="18"/>
          <w:szCs w:val="18"/>
        </w:rPr>
        <w:t>any  other</w:t>
      </w:r>
      <w:proofErr w:type="gramEnd"/>
      <w:r w:rsidRPr="00AE1ECB">
        <w:rPr>
          <w:rFonts w:ascii="Helvetica" w:hAnsi="Helvetica" w:cs="Helvetica"/>
          <w:color w:val="000000"/>
          <w:sz w:val="18"/>
          <w:szCs w:val="18"/>
        </w:rPr>
        <w:t xml:space="preserve"> source. If ‘‘Yes’’ is checked enter the full amount of the loss. If the full amount of the loss has not yet been determined, provide an </w:t>
      </w:r>
      <w:proofErr w:type="gramStart"/>
      <w:r w:rsidRPr="00AE1ECB">
        <w:rPr>
          <w:rFonts w:ascii="Helvetica" w:hAnsi="Helvetica" w:cs="Helvetica"/>
          <w:color w:val="000000"/>
          <w:sz w:val="18"/>
          <w:szCs w:val="18"/>
        </w:rPr>
        <w:t>estimate</w:t>
      </w:r>
      <w:proofErr w:type="gramEnd"/>
      <w:r w:rsidRPr="00AE1ECB">
        <w:rPr>
          <w:rFonts w:ascii="Helvetica" w:hAnsi="Helvetica" w:cs="Helvetica"/>
          <w:color w:val="000000"/>
          <w:sz w:val="18"/>
          <w:szCs w:val="18"/>
        </w:rPr>
        <w:t xml:space="preserve"> and disclose that the figure is an estimate as determined in good faith by a plan fiduciary. You must keep, in accordance with ERISA section 107, records showing how the estimate was determined.</w:t>
      </w:r>
    </w:p>
    <w:p w:rsidRPr="00AE1ECB" w:rsidR="008D4C81" w:rsidP="0063377C" w:rsidRDefault="00C07EFE" w14:paraId="244C81BC" w14:textId="29DE6FC5">
      <w:pPr>
        <w:widowControl w:val="0"/>
        <w:autoSpaceDE w:val="0"/>
        <w:autoSpaceDN w:val="0"/>
        <w:adjustRightInd w:val="0"/>
        <w:spacing w:before="60" w:line="240" w:lineRule="auto"/>
        <w:ind w:firstLine="0"/>
        <w:rPr>
          <w:rFonts w:ascii="Helvetica" w:hAnsi="Helvetica" w:cs="Helvetica"/>
          <w:i/>
          <w:color w:val="000000"/>
          <w:sz w:val="18"/>
          <w:szCs w:val="18"/>
        </w:rPr>
      </w:pPr>
      <w:r w:rsidRPr="00AE1ECB">
        <w:rPr>
          <w:noProof/>
        </w:rPr>
        <w:drawing>
          <wp:anchor distT="0" distB="0" distL="114300" distR="114300" simplePos="0" relativeHeight="251686400" behindDoc="1" locked="1" layoutInCell="1" allowOverlap="1" wp14:editId="252B59C9" wp14:anchorId="5572B21B">
            <wp:simplePos x="0" y="0"/>
            <wp:positionH relativeFrom="column">
              <wp:posOffset>0</wp:posOffset>
            </wp:positionH>
            <wp:positionV relativeFrom="paragraph">
              <wp:posOffset>24765</wp:posOffset>
            </wp:positionV>
            <wp:extent cx="178435" cy="189865"/>
            <wp:effectExtent l="0" t="0" r="0" b="0"/>
            <wp:wrapTight wrapText="bothSides">
              <wp:wrapPolygon edited="0">
                <wp:start x="0" y="0"/>
                <wp:lineTo x="0" y="19505"/>
                <wp:lineTo x="18448" y="19505"/>
                <wp:lineTo x="18448" y="0"/>
                <wp:lineTo x="0" y="0"/>
              </wp:wrapPolygon>
            </wp:wrapTight>
            <wp:docPr id="52" name="Picture 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9"/>
                    <pic:cNvPicPr>
                      <a:picLocks noChangeAspect="1" noChangeArrowheads="1"/>
                    </pic:cNvPicPr>
                  </pic:nvPicPr>
                  <pic:blipFill>
                    <a:blip r:embed="rId79" cstate="print">
                      <a:extLst>
                        <a:ext uri="{28A0092B-C50C-407E-A947-70E740481C1C}">
                          <a14:useLocalDpi xmlns:a14="http://schemas.microsoft.com/office/drawing/2010/main" val="0"/>
                        </a:ext>
                      </a:extLst>
                    </a:blip>
                    <a:srcRect/>
                    <a:stretch>
                      <a:fillRect/>
                    </a:stretch>
                  </pic:blipFill>
                  <pic:spPr bwMode="auto">
                    <a:xfrm>
                      <a:off x="0" y="0"/>
                      <a:ext cx="178435" cy="189865"/>
                    </a:xfrm>
                    <a:prstGeom prst="rect">
                      <a:avLst/>
                    </a:prstGeom>
                    <a:noFill/>
                  </pic:spPr>
                </pic:pic>
              </a:graphicData>
            </a:graphic>
            <wp14:sizeRelH relativeFrom="page">
              <wp14:pctWidth>0</wp14:pctWidth>
            </wp14:sizeRelH>
            <wp14:sizeRelV relativeFrom="page">
              <wp14:pctHeight>0</wp14:pctHeight>
            </wp14:sizeRelV>
          </wp:anchor>
        </w:drawing>
      </w:r>
      <w:r w:rsidRPr="00AE1ECB" w:rsidR="008D4C81">
        <w:rPr>
          <w:rFonts w:ascii="Helvetica" w:hAnsi="Helvetica" w:cs="Helvetica"/>
          <w:i/>
          <w:color w:val="000000"/>
          <w:sz w:val="18"/>
          <w:szCs w:val="18"/>
        </w:rPr>
        <w:t>Willful failure to report is a criminal offense. See ERISA section 501.</w:t>
      </w:r>
    </w:p>
    <w:p w:rsidRPr="00AE1ECB" w:rsidR="008D4C81" w:rsidP="004A0E14" w:rsidRDefault="008D4C81" w14:paraId="244C81BD" w14:textId="77777777">
      <w:pPr>
        <w:widowControl w:val="0"/>
        <w:tabs>
          <w:tab w:val="clear" w:pos="432"/>
          <w:tab w:val="left" w:pos="0"/>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Lines 4g and 4h.</w:t>
      </w:r>
      <w:r w:rsidRPr="00AE1ECB">
        <w:rPr>
          <w:rFonts w:ascii="Helvetica" w:hAnsi="Helvetica" w:cs="Helvetica"/>
          <w:color w:val="000000"/>
          <w:spacing w:val="90"/>
          <w:sz w:val="18"/>
          <w:szCs w:val="18"/>
        </w:rPr>
        <w:t xml:space="preserve"> </w:t>
      </w:r>
      <w:r w:rsidRPr="00AE1ECB">
        <w:rPr>
          <w:rFonts w:ascii="Helvetica" w:hAnsi="Helvetica" w:cs="Helvetica"/>
          <w:i/>
          <w:iCs/>
          <w:color w:val="000000"/>
          <w:sz w:val="18"/>
          <w:szCs w:val="18"/>
        </w:rPr>
        <w:t>Current value</w:t>
      </w:r>
      <w:r w:rsidRPr="00AE1ECB">
        <w:rPr>
          <w:rFonts w:ascii="Helvetica" w:hAnsi="Helvetica" w:cs="Helvetica"/>
          <w:color w:val="000000"/>
          <w:sz w:val="18"/>
          <w:szCs w:val="18"/>
        </w:rPr>
        <w:t xml:space="preserve"> means fair market value where available. Otherwise, it means the fair value as determined in good faith under the terms of the plan by a trustee or a named fiduciary, assuming an orderly liquidation at the time of the determination. See ERISA section 3(26).</w:t>
      </w:r>
    </w:p>
    <w:p w:rsidRPr="00AE1ECB" w:rsidR="008D4C81" w:rsidP="0063377C" w:rsidRDefault="008D4C81" w14:paraId="244C81BE" w14:textId="77777777">
      <w:pPr>
        <w:widowControl w:val="0"/>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 xml:space="preserve">An accurate assessment of fair market value is essential to a pension plan’s ability to comply with the requirements set forth in the Code (e.g., the exclusive benefit rule of Code section 401(a)(2), the limitations on benefits and contributions under Code section 415, and the minimum funding requirements under Code section 412) and must be determined annually. </w:t>
      </w:r>
    </w:p>
    <w:p w:rsidRPr="00AE1ECB" w:rsidR="008D4C81" w:rsidP="0063377C" w:rsidRDefault="008D4C81" w14:paraId="244C81BF"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color w:val="000000"/>
          <w:sz w:val="18"/>
          <w:szCs w:val="18"/>
        </w:rPr>
        <w:lastRenderedPageBreak/>
        <w:t xml:space="preserve">Examples of assets that may not have a readily determinable value on an established market (e.g., NYSE, AMEX, over the counter, etc.) include real estate, </w:t>
      </w:r>
      <w:proofErr w:type="spellStart"/>
      <w:r w:rsidRPr="00AE1ECB">
        <w:rPr>
          <w:rFonts w:ascii="Helvetica" w:hAnsi="Helvetica" w:cs="Helvetica"/>
          <w:color w:val="000000"/>
          <w:sz w:val="18"/>
          <w:szCs w:val="18"/>
        </w:rPr>
        <w:t>nonpublicly</w:t>
      </w:r>
      <w:proofErr w:type="spellEnd"/>
      <w:r w:rsidRPr="00AE1ECB">
        <w:rPr>
          <w:rFonts w:ascii="Helvetica" w:hAnsi="Helvetica" w:cs="Helvetica"/>
          <w:color w:val="000000"/>
          <w:sz w:val="18"/>
          <w:szCs w:val="18"/>
        </w:rPr>
        <w:t xml:space="preserve"> traded securities, shares in a limited partnership, and collectibles. Do not check “Yes” on line 4g for mutual fund shares or insurance company investment contracts for which the plan receives valuation information at least annually. Also, do not check ‘‘Yes’’ on line 4g if the plan is a defined contribution plan and the only assets the plan holds, that do not have a readily determinable value on an established market, are: </w:t>
      </w:r>
      <w:r w:rsidRPr="00AE1ECB">
        <w:rPr>
          <w:rFonts w:ascii="Helvetica" w:hAnsi="Helvetica" w:cs="Helvetica"/>
          <w:b/>
          <w:color w:val="000000"/>
          <w:sz w:val="18"/>
          <w:szCs w:val="18"/>
        </w:rPr>
        <w:t>(1)</w:t>
      </w:r>
      <w:r w:rsidRPr="00AE1ECB">
        <w:rPr>
          <w:rFonts w:ascii="Helvetica" w:hAnsi="Helvetica" w:cs="Helvetica"/>
          <w:color w:val="000000"/>
          <w:sz w:val="18"/>
          <w:szCs w:val="18"/>
        </w:rPr>
        <w:t xml:space="preserve"> participant loans not in default, or </w:t>
      </w:r>
      <w:r w:rsidRPr="00AE1ECB">
        <w:rPr>
          <w:rFonts w:ascii="Helvetica" w:hAnsi="Helvetica" w:cs="Helvetica"/>
          <w:b/>
          <w:color w:val="000000"/>
          <w:sz w:val="18"/>
          <w:szCs w:val="18"/>
        </w:rPr>
        <w:t>(2)</w:t>
      </w:r>
      <w:r w:rsidRPr="00AE1ECB">
        <w:rPr>
          <w:rFonts w:ascii="Helvetica" w:hAnsi="Helvetica" w:cs="Helvetica"/>
          <w:color w:val="000000"/>
          <w:sz w:val="18"/>
          <w:szCs w:val="18"/>
        </w:rPr>
        <w:t xml:space="preserve"> assets over which the participant exercises control within the meaning of section 404(c) of ERISA.</w:t>
      </w:r>
    </w:p>
    <w:p w:rsidRPr="00AE1ECB" w:rsidR="008D4C81" w:rsidP="0063377C" w:rsidRDefault="008D4C81" w14:paraId="244C81C0" w14:textId="77777777">
      <w:pPr>
        <w:widowControl w:val="0"/>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 xml:space="preserve">Although the current value of plan assets must be determined each year, there is no requirement that the assets (other than certain </w:t>
      </w:r>
      <w:proofErr w:type="spellStart"/>
      <w:r w:rsidRPr="00AE1ECB">
        <w:rPr>
          <w:rFonts w:ascii="Helvetica" w:hAnsi="Helvetica" w:cs="Helvetica"/>
          <w:color w:val="000000"/>
          <w:sz w:val="18"/>
          <w:szCs w:val="18"/>
        </w:rPr>
        <w:t>nonpublicly</w:t>
      </w:r>
      <w:proofErr w:type="spellEnd"/>
      <w:r w:rsidRPr="00AE1ECB">
        <w:rPr>
          <w:rFonts w:ascii="Helvetica" w:hAnsi="Helvetica" w:cs="Helvetica"/>
          <w:color w:val="000000"/>
          <w:sz w:val="18"/>
          <w:szCs w:val="18"/>
        </w:rPr>
        <w:t xml:space="preserve"> traded employer securities held in ESOPs) be valued every year by independent third-party appraisers. </w:t>
      </w:r>
    </w:p>
    <w:p w:rsidRPr="00AE1ECB" w:rsidR="008D4C81" w:rsidP="0063377C" w:rsidRDefault="008D4C81" w14:paraId="244C81C1" w14:textId="77777777">
      <w:pPr>
        <w:widowControl w:val="0"/>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Enter in the amount column the fair market value of the assets referred to on line 4g whose value was not readily determinable on an established market and which were not valued by an independent third-party appraiser in the plan year. Generally, as it relates to these questions, an appraisal by an independent third party is an evaluation of the value of an asset prepared by an individual or firm who knows how to judge the value of such assets and does not have an ongoing relationship with the plan or plan fiduciaries except for preparing the appraisals.</w:t>
      </w:r>
    </w:p>
    <w:p w:rsidRPr="00AE1ECB" w:rsidR="008D4C81" w:rsidP="0063377C" w:rsidRDefault="008D4C81" w14:paraId="244C81C2"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color w:val="000000"/>
          <w:sz w:val="18"/>
          <w:szCs w:val="18"/>
        </w:rPr>
        <w:t>Line 4i.</w:t>
      </w:r>
      <w:r w:rsidRPr="00AE1ECB">
        <w:rPr>
          <w:rFonts w:ascii="Helvetica" w:hAnsi="Helvetica" w:cs="Helvetica"/>
          <w:color w:val="000000"/>
          <w:sz w:val="18"/>
          <w:szCs w:val="18"/>
        </w:rPr>
        <w:t xml:space="preserve"> Check “Yes” if the plan had any assets held for investment </w:t>
      </w:r>
      <w:proofErr w:type="gramStart"/>
      <w:r w:rsidRPr="00AE1ECB">
        <w:rPr>
          <w:rFonts w:ascii="Helvetica" w:hAnsi="Helvetica" w:cs="Helvetica"/>
          <w:color w:val="000000"/>
          <w:sz w:val="18"/>
          <w:szCs w:val="18"/>
        </w:rPr>
        <w:t>purposes, and</w:t>
      </w:r>
      <w:proofErr w:type="gramEnd"/>
      <w:r w:rsidRPr="00AE1ECB">
        <w:rPr>
          <w:rFonts w:ascii="Helvetica" w:hAnsi="Helvetica" w:cs="Helvetica"/>
          <w:color w:val="000000"/>
          <w:sz w:val="18"/>
          <w:szCs w:val="18"/>
        </w:rPr>
        <w:t xml:space="preserve"> attach a schedule of assets held for investment purposes at end of year, a schedule of assets held for investment purposes that were both acquired and disposed of within the plan year, or both, as applicable. The schedules must use the format set forth below or a similar format. See 29 CFR 2520.103-11.</w:t>
      </w:r>
    </w:p>
    <w:p w:rsidRPr="00AE1ECB" w:rsidR="008D4C81" w:rsidP="0063377C" w:rsidRDefault="008D4C81" w14:paraId="244C81C3" w14:textId="77777777">
      <w:pPr>
        <w:widowControl w:val="0"/>
        <w:tabs>
          <w:tab w:val="clear" w:pos="432"/>
          <w:tab w:val="left" w:pos="360"/>
        </w:tabs>
        <w:autoSpaceDE w:val="0"/>
        <w:autoSpaceDN w:val="0"/>
        <w:adjustRightInd w:val="0"/>
        <w:spacing w:before="60" w:line="160" w:lineRule="exact"/>
        <w:ind w:firstLine="216"/>
        <w:jc w:val="both"/>
        <w:rPr>
          <w:rFonts w:ascii="Helvetica" w:hAnsi="Helvetica" w:cs="Helvetica"/>
          <w:color w:val="000000"/>
          <w:sz w:val="18"/>
          <w:szCs w:val="18"/>
        </w:rPr>
      </w:pPr>
      <w:r w:rsidRPr="00AE1ECB">
        <w:rPr>
          <w:rFonts w:ascii="Helvetica" w:hAnsi="Helvetica" w:cs="Helvetica"/>
          <w:color w:val="000000"/>
          <w:sz w:val="18"/>
          <w:szCs w:val="18"/>
        </w:rPr>
        <w:t>Assets held for investment purposes shall include:</w:t>
      </w:r>
    </w:p>
    <w:p w:rsidRPr="00AE1ECB" w:rsidR="008D4C81" w:rsidP="0063377C" w:rsidRDefault="008D4C81" w14:paraId="244C81C4" w14:textId="77777777">
      <w:pPr>
        <w:spacing w:before="60" w:line="240" w:lineRule="auto"/>
        <w:ind w:firstLine="0"/>
        <w:jc w:val="both"/>
        <w:rPr>
          <w:rFonts w:ascii="Helvetica" w:hAnsi="Helvetica"/>
          <w:sz w:val="18"/>
          <w:szCs w:val="18"/>
        </w:rPr>
      </w:pPr>
      <w:r w:rsidRPr="00AE1ECB">
        <w:rPr>
          <w:rFonts w:ascii="Helvetica" w:hAnsi="Helvetica"/>
          <w:sz w:val="18"/>
          <w:szCs w:val="18"/>
        </w:rPr>
        <w:sym w:font="Symbol" w:char="F0B7"/>
      </w:r>
      <w:r w:rsidRPr="00AE1ECB">
        <w:rPr>
          <w:rFonts w:ascii="Helvetica" w:hAnsi="Helvetica"/>
          <w:sz w:val="18"/>
          <w:szCs w:val="18"/>
        </w:rPr>
        <w:t xml:space="preserve"> Any investment asset held by the plan on the last day of the plan year; and</w:t>
      </w:r>
    </w:p>
    <w:p w:rsidRPr="00AE1ECB" w:rsidR="008D4C81" w:rsidP="009077C3" w:rsidRDefault="008D4C81" w14:paraId="244C81C5" w14:textId="77777777">
      <w:pPr>
        <w:spacing w:line="240" w:lineRule="auto"/>
        <w:ind w:firstLine="0"/>
        <w:jc w:val="both"/>
        <w:rPr>
          <w:rFonts w:ascii="Helvetica" w:hAnsi="Helvetica"/>
          <w:sz w:val="18"/>
          <w:szCs w:val="18"/>
        </w:rPr>
      </w:pPr>
      <w:r w:rsidRPr="00AE1ECB">
        <w:rPr>
          <w:rFonts w:ascii="Helvetica" w:hAnsi="Helvetica"/>
          <w:sz w:val="18"/>
          <w:szCs w:val="18"/>
        </w:rPr>
        <w:sym w:font="Symbol" w:char="F0B7"/>
      </w:r>
      <w:r w:rsidRPr="00AE1ECB" w:rsidR="00D4042E">
        <w:rPr>
          <w:rFonts w:ascii="Helvetica" w:hAnsi="Helvetica"/>
          <w:sz w:val="18"/>
          <w:szCs w:val="18"/>
        </w:rPr>
        <w:t xml:space="preserve"> </w:t>
      </w:r>
      <w:r w:rsidRPr="00AE1ECB">
        <w:rPr>
          <w:rFonts w:ascii="Helvetica" w:hAnsi="Helvetica"/>
          <w:sz w:val="18"/>
          <w:szCs w:val="18"/>
        </w:rPr>
        <w:t xml:space="preserve">Any investment asset purchased during the plan year and sold before the end of the plan year except: </w:t>
      </w:r>
    </w:p>
    <w:p w:rsidRPr="00AE1ECB" w:rsidR="008D4C81" w:rsidP="0063377C" w:rsidRDefault="008D4C81" w14:paraId="244C81C6" w14:textId="77777777">
      <w:pPr>
        <w:tabs>
          <w:tab w:val="clear" w:pos="432"/>
          <w:tab w:val="left" w:pos="360"/>
        </w:tabs>
        <w:spacing w:before="60" w:line="240" w:lineRule="auto"/>
        <w:ind w:right="360"/>
        <w:rPr>
          <w:rFonts w:ascii="Helvetica" w:hAnsi="Helvetica"/>
          <w:sz w:val="18"/>
          <w:szCs w:val="18"/>
        </w:rPr>
      </w:pPr>
      <w:r w:rsidRPr="00AE1ECB">
        <w:rPr>
          <w:rFonts w:ascii="Helvetica" w:hAnsi="Helvetica"/>
          <w:sz w:val="18"/>
          <w:szCs w:val="18"/>
        </w:rPr>
        <w:t>1. Debt obligations of the U.S. or any U.S. agency.</w:t>
      </w:r>
    </w:p>
    <w:p w:rsidRPr="00AE1ECB" w:rsidR="008D4C81" w:rsidP="009077C3" w:rsidRDefault="008D4C81" w14:paraId="244C81C7" w14:textId="77777777">
      <w:pPr>
        <w:tabs>
          <w:tab w:val="clear" w:pos="432"/>
          <w:tab w:val="left" w:pos="360"/>
        </w:tabs>
        <w:spacing w:line="240" w:lineRule="auto"/>
        <w:ind w:right="360" w:firstLine="450"/>
        <w:rPr>
          <w:rFonts w:ascii="Helvetica" w:hAnsi="Helvetica"/>
          <w:sz w:val="18"/>
          <w:szCs w:val="18"/>
        </w:rPr>
      </w:pPr>
      <w:r w:rsidRPr="00AE1ECB">
        <w:rPr>
          <w:rFonts w:ascii="Helvetica" w:hAnsi="Helvetica"/>
          <w:sz w:val="18"/>
          <w:szCs w:val="18"/>
        </w:rPr>
        <w:t>2. Interests issued by a company registered under the Investment Company Act of 1940 (e.g., a mutual fund).</w:t>
      </w:r>
    </w:p>
    <w:p w:rsidRPr="00AE1ECB" w:rsidR="008D4C81" w:rsidP="009077C3" w:rsidRDefault="008D4C81" w14:paraId="244C81C8" w14:textId="77777777">
      <w:pPr>
        <w:tabs>
          <w:tab w:val="clear" w:pos="432"/>
        </w:tabs>
        <w:spacing w:line="240" w:lineRule="auto"/>
        <w:ind w:right="360" w:firstLine="450"/>
        <w:rPr>
          <w:rFonts w:ascii="Helvetica" w:hAnsi="Helvetica"/>
          <w:sz w:val="18"/>
          <w:szCs w:val="18"/>
        </w:rPr>
      </w:pPr>
      <w:r w:rsidRPr="00AE1ECB">
        <w:rPr>
          <w:rFonts w:ascii="Helvetica" w:hAnsi="Helvetica"/>
          <w:sz w:val="18"/>
          <w:szCs w:val="18"/>
        </w:rPr>
        <w:t xml:space="preserve">3. Bank certificates of deposit with a maturity of one year or less. </w:t>
      </w:r>
    </w:p>
    <w:p w:rsidRPr="00AE1ECB" w:rsidR="008D4C81" w:rsidP="009077C3" w:rsidRDefault="008D4C81" w14:paraId="244C81C9" w14:textId="77777777">
      <w:pPr>
        <w:tabs>
          <w:tab w:val="clear" w:pos="432"/>
        </w:tabs>
        <w:spacing w:line="240" w:lineRule="auto"/>
        <w:ind w:right="360" w:firstLine="450"/>
        <w:rPr>
          <w:rFonts w:ascii="Helvetica" w:hAnsi="Helvetica"/>
          <w:sz w:val="18"/>
          <w:szCs w:val="18"/>
        </w:rPr>
      </w:pPr>
      <w:r w:rsidRPr="00AE1ECB">
        <w:rPr>
          <w:rFonts w:ascii="Helvetica" w:hAnsi="Helvetica"/>
          <w:sz w:val="18"/>
          <w:szCs w:val="18"/>
        </w:rPr>
        <w:t>4. Commercial paper with a maturity of 9 months or less if it is valued in the highest rating category by at least two nationally recognized statistical rating services and is issued by a company required to file reports with the Securities and Exchange Commission under section 13 of the Securities Exchange Act of 1934.</w:t>
      </w:r>
    </w:p>
    <w:p w:rsidRPr="00AE1ECB" w:rsidR="008D4C81" w:rsidP="009077C3" w:rsidRDefault="008D4C81" w14:paraId="244C81CA" w14:textId="77777777">
      <w:pPr>
        <w:tabs>
          <w:tab w:val="clear" w:pos="432"/>
          <w:tab w:val="left" w:pos="360"/>
        </w:tabs>
        <w:spacing w:line="240" w:lineRule="auto"/>
        <w:ind w:left="360" w:right="360" w:firstLine="90"/>
        <w:rPr>
          <w:rFonts w:ascii="Helvetica" w:hAnsi="Helvetica"/>
          <w:sz w:val="18"/>
          <w:szCs w:val="18"/>
        </w:rPr>
      </w:pPr>
      <w:r w:rsidRPr="00AE1ECB">
        <w:rPr>
          <w:rFonts w:ascii="Helvetica" w:hAnsi="Helvetica"/>
          <w:sz w:val="18"/>
          <w:szCs w:val="18"/>
        </w:rPr>
        <w:t xml:space="preserve">5. Participations in a bank common or collective trust. </w:t>
      </w:r>
    </w:p>
    <w:p w:rsidRPr="00AE1ECB" w:rsidR="008D4C81" w:rsidP="009077C3" w:rsidRDefault="008D4C81" w14:paraId="244C81CB" w14:textId="77777777">
      <w:pPr>
        <w:tabs>
          <w:tab w:val="clear" w:pos="432"/>
        </w:tabs>
        <w:spacing w:line="240" w:lineRule="auto"/>
        <w:ind w:right="360" w:firstLine="450"/>
        <w:rPr>
          <w:rFonts w:ascii="Helvetica" w:hAnsi="Helvetica"/>
          <w:sz w:val="18"/>
          <w:szCs w:val="18"/>
        </w:rPr>
      </w:pPr>
      <w:r w:rsidRPr="00AE1ECB">
        <w:rPr>
          <w:rFonts w:ascii="Helvetica" w:hAnsi="Helvetica"/>
          <w:sz w:val="18"/>
          <w:szCs w:val="18"/>
        </w:rPr>
        <w:t xml:space="preserve">6. Participations in an insurance company pooled separate account. </w:t>
      </w:r>
    </w:p>
    <w:p w:rsidRPr="00AE1ECB" w:rsidR="008D4C81" w:rsidP="009077C3" w:rsidRDefault="008D4C81" w14:paraId="244C81CC" w14:textId="77777777">
      <w:pPr>
        <w:tabs>
          <w:tab w:val="clear" w:pos="432"/>
        </w:tabs>
        <w:spacing w:line="240" w:lineRule="auto"/>
        <w:ind w:right="360" w:firstLine="450"/>
        <w:rPr>
          <w:rFonts w:ascii="Helvetica" w:hAnsi="Helvetica"/>
          <w:sz w:val="18"/>
          <w:szCs w:val="18"/>
        </w:rPr>
      </w:pPr>
      <w:r w:rsidRPr="00AE1ECB">
        <w:rPr>
          <w:rFonts w:ascii="Helvetica" w:hAnsi="Helvetica"/>
          <w:sz w:val="18"/>
          <w:szCs w:val="18"/>
        </w:rPr>
        <w:t xml:space="preserve">7. Securities purchased from a broker-dealer registered under the Securities Exchange Act of 1934 and either: </w:t>
      </w:r>
      <w:r w:rsidRPr="00AE1ECB">
        <w:rPr>
          <w:rFonts w:ascii="Helvetica" w:hAnsi="Helvetica"/>
          <w:b/>
          <w:sz w:val="18"/>
          <w:szCs w:val="18"/>
        </w:rPr>
        <w:t>(1)</w:t>
      </w:r>
      <w:r w:rsidRPr="00AE1ECB">
        <w:rPr>
          <w:rFonts w:ascii="Helvetica" w:hAnsi="Helvetica"/>
          <w:sz w:val="18"/>
          <w:szCs w:val="18"/>
        </w:rPr>
        <w:t xml:space="preserve"> listed on a national securities exchange and registered under section 6 of the Securities Exchange Act of 1934 or </w:t>
      </w:r>
      <w:r w:rsidRPr="00AE1ECB">
        <w:rPr>
          <w:rFonts w:ascii="Helvetica" w:hAnsi="Helvetica"/>
          <w:b/>
          <w:sz w:val="18"/>
          <w:szCs w:val="18"/>
        </w:rPr>
        <w:t>(2)</w:t>
      </w:r>
      <w:r w:rsidRPr="00AE1ECB">
        <w:rPr>
          <w:rFonts w:ascii="Helvetica" w:hAnsi="Helvetica"/>
          <w:sz w:val="18"/>
          <w:szCs w:val="18"/>
        </w:rPr>
        <w:t xml:space="preserve"> quoted on NASDAQ. </w:t>
      </w:r>
    </w:p>
    <w:p w:rsidRPr="00AE1ECB" w:rsidR="008D4C81" w:rsidP="0063377C" w:rsidRDefault="008D4C81" w14:paraId="244C81CD" w14:textId="77777777">
      <w:pPr>
        <w:widowControl w:val="0"/>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Assets held for investment purposes shall not include any investment that was not held by the plan on the last day of the plan year if that investment is reported in the annual report for that plan year in any of the following:</w:t>
      </w:r>
    </w:p>
    <w:p w:rsidRPr="00AE1ECB" w:rsidR="008D4C81" w:rsidP="0063377C" w:rsidRDefault="008D4C81" w14:paraId="244C81CE" w14:textId="77777777">
      <w:pPr>
        <w:widowControl w:val="0"/>
        <w:tabs>
          <w:tab w:val="clear" w:pos="432"/>
        </w:tabs>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1.</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 xml:space="preserve">The schedule of loans or fixed income obligations in default required by Schedule G, Part </w:t>
      </w:r>
      <w:proofErr w:type="gramStart"/>
      <w:r w:rsidRPr="00AE1ECB">
        <w:rPr>
          <w:rFonts w:ascii="Helvetica" w:hAnsi="Helvetica" w:cs="Helvetica"/>
          <w:color w:val="000000"/>
          <w:sz w:val="18"/>
          <w:szCs w:val="18"/>
        </w:rPr>
        <w:t>I;</w:t>
      </w:r>
      <w:proofErr w:type="gramEnd"/>
    </w:p>
    <w:p w:rsidRPr="00AE1ECB" w:rsidR="008D4C81" w:rsidP="009077C3" w:rsidRDefault="008D4C81" w14:paraId="244C81CF" w14:textId="77777777">
      <w:pPr>
        <w:widowControl w:val="0"/>
        <w:tabs>
          <w:tab w:val="clear" w:pos="432"/>
        </w:tabs>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 xml:space="preserve">2. The schedule of leases in default or classified as uncollectible required by Schedule G, Part </w:t>
      </w:r>
      <w:proofErr w:type="gramStart"/>
      <w:r w:rsidRPr="00AE1ECB">
        <w:rPr>
          <w:rFonts w:ascii="Helvetica" w:hAnsi="Helvetica" w:cs="Helvetica"/>
          <w:color w:val="000000"/>
          <w:sz w:val="18"/>
          <w:szCs w:val="18"/>
        </w:rPr>
        <w:t>II;</w:t>
      </w:r>
      <w:proofErr w:type="gramEnd"/>
      <w:r w:rsidRPr="00AE1ECB">
        <w:rPr>
          <w:rFonts w:ascii="Helvetica" w:hAnsi="Helvetica" w:cs="Helvetica"/>
          <w:color w:val="000000"/>
          <w:sz w:val="18"/>
          <w:szCs w:val="18"/>
        </w:rPr>
        <w:t xml:space="preserve"> </w:t>
      </w:r>
    </w:p>
    <w:p w:rsidRPr="00AE1ECB" w:rsidR="008D4C81" w:rsidP="009077C3" w:rsidRDefault="008D4C81" w14:paraId="244C81D0" w14:textId="77777777">
      <w:pPr>
        <w:widowControl w:val="0"/>
        <w:tabs>
          <w:tab w:val="clear" w:pos="432"/>
        </w:tabs>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 xml:space="preserve">3. The schedule of nonexempt transactions required by Schedule G, Part III; or  </w:t>
      </w:r>
    </w:p>
    <w:p w:rsidRPr="00AE1ECB" w:rsidR="008D4C81" w:rsidP="009077C3" w:rsidRDefault="008D4C81" w14:paraId="244C81D1" w14:textId="77777777">
      <w:pPr>
        <w:widowControl w:val="0"/>
        <w:tabs>
          <w:tab w:val="clear" w:pos="432"/>
        </w:tabs>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4. The schedule of reportable transactions required by Schedule H, line 4j.</w:t>
      </w:r>
    </w:p>
    <w:p w:rsidRPr="00AE1ECB" w:rsidR="008D4C81" w:rsidP="0063377C" w:rsidRDefault="008D4C81" w14:paraId="244C81D2" w14:textId="77777777">
      <w:pPr>
        <w:widowControl w:val="0"/>
        <w:autoSpaceDE w:val="0"/>
        <w:autoSpaceDN w:val="0"/>
        <w:adjustRightInd w:val="0"/>
        <w:spacing w:before="60" w:line="240" w:lineRule="auto"/>
        <w:ind w:firstLine="0"/>
        <w:rPr>
          <w:rFonts w:ascii="Helvetica" w:hAnsi="Helvetica" w:cs="Helvetica"/>
          <w:color w:val="000000"/>
          <w:sz w:val="18"/>
          <w:szCs w:val="18"/>
        </w:rPr>
        <w:sectPr w:rsidRPr="00AE1ECB" w:rsidR="008D4C81" w:rsidSect="00CE2C03">
          <w:headerReference w:type="even" r:id="rId81"/>
          <w:headerReference w:type="default" r:id="rId82"/>
          <w:footerReference w:type="even" r:id="rId83"/>
          <w:footerReference w:type="default" r:id="rId84"/>
          <w:headerReference w:type="first" r:id="rId85"/>
          <w:footerReference w:type="first" r:id="rId86"/>
          <w:endnotePr>
            <w:numFmt w:val="decimal"/>
          </w:endnotePr>
          <w:pgSz w:w="12240" w:h="15840" w:code="1"/>
          <w:pgMar w:top="1008" w:right="634" w:bottom="432" w:left="994" w:header="576" w:footer="432" w:gutter="0"/>
          <w:cols w:space="360" w:num="2"/>
          <w:titlePg/>
          <w:rtlGutter/>
          <w:docGrid w:linePitch="326"/>
        </w:sectPr>
      </w:pPr>
    </w:p>
    <w:p w:rsidRPr="00AE1ECB" w:rsidR="00E53D83" w:rsidP="0063377C" w:rsidRDefault="00E53D83" w14:paraId="244C81D3" w14:textId="77777777">
      <w:pPr>
        <w:widowControl w:val="0"/>
        <w:pBdr>
          <w:top w:val="single" w:color="auto" w:sz="12" w:space="1"/>
        </w:pBdr>
        <w:autoSpaceDE w:val="0"/>
        <w:autoSpaceDN w:val="0"/>
        <w:adjustRightInd w:val="0"/>
        <w:spacing w:before="60" w:line="120" w:lineRule="auto"/>
        <w:ind w:firstLine="0"/>
        <w:rPr>
          <w:rFonts w:ascii="Helvetica" w:hAnsi="Helvetica" w:cs="Helvetica"/>
          <w:b/>
          <w:bCs/>
          <w:color w:val="000000"/>
          <w:sz w:val="18"/>
          <w:szCs w:val="18"/>
        </w:rPr>
      </w:pPr>
    </w:p>
    <w:p w:rsidRPr="00AE1ECB" w:rsidR="008D4C81" w:rsidP="0063377C" w:rsidRDefault="008D4C81" w14:paraId="244C81D4" w14:textId="77777777">
      <w:pPr>
        <w:widowControl w:val="0"/>
        <w:pBdr>
          <w:top w:val="single" w:color="auto" w:sz="12" w:space="1"/>
        </w:pBdr>
        <w:autoSpaceDE w:val="0"/>
        <w:autoSpaceDN w:val="0"/>
        <w:adjustRightInd w:val="0"/>
        <w:spacing w:before="60" w:line="240" w:lineRule="auto"/>
        <w:ind w:firstLine="0"/>
        <w:rPr>
          <w:rFonts w:ascii="Helvetica" w:hAnsi="Helvetica" w:cs="Arial"/>
          <w:color w:val="000000"/>
          <w:sz w:val="18"/>
          <w:szCs w:val="18"/>
        </w:rPr>
      </w:pPr>
      <w:r w:rsidRPr="00AE1ECB">
        <w:rPr>
          <w:rFonts w:ascii="Helvetica" w:hAnsi="Helvetica" w:cs="Helvetica"/>
          <w:b/>
          <w:bCs/>
          <w:color w:val="000000"/>
          <w:sz w:val="18"/>
          <w:szCs w:val="18"/>
        </w:rPr>
        <w:t>Line</w:t>
      </w:r>
      <w:r w:rsidRPr="00AE1ECB">
        <w:rPr>
          <w:rFonts w:ascii="Helvetica" w:hAnsi="Helvetica" w:cs="Helvetica"/>
          <w:b/>
          <w:bCs/>
          <w:color w:val="000000"/>
          <w:spacing w:val="9"/>
          <w:sz w:val="18"/>
          <w:szCs w:val="18"/>
        </w:rPr>
        <w:t xml:space="preserve"> </w:t>
      </w:r>
      <w:r w:rsidRPr="00AE1ECB">
        <w:rPr>
          <w:rFonts w:ascii="Helvetica" w:hAnsi="Helvetica" w:cs="Helvetica"/>
          <w:b/>
          <w:bCs/>
          <w:color w:val="000000"/>
          <w:sz w:val="18"/>
          <w:szCs w:val="18"/>
        </w:rPr>
        <w:t>4i</w:t>
      </w:r>
      <w:r w:rsidRPr="00AE1ECB">
        <w:rPr>
          <w:rFonts w:ascii="Helvetica" w:hAnsi="Helvetica" w:cs="Helvetica"/>
          <w:b/>
          <w:bCs/>
          <w:color w:val="000000"/>
          <w:spacing w:val="9"/>
          <w:sz w:val="18"/>
          <w:szCs w:val="18"/>
        </w:rPr>
        <w:t xml:space="preserve"> </w:t>
      </w:r>
      <w:r w:rsidRPr="00AE1ECB">
        <w:rPr>
          <w:rFonts w:ascii="Helvetica" w:hAnsi="Helvetica" w:cs="Helvetica"/>
          <w:b/>
          <w:bCs/>
          <w:color w:val="000000"/>
          <w:sz w:val="18"/>
          <w:szCs w:val="18"/>
        </w:rPr>
        <w:t>schedules.</w:t>
      </w:r>
      <w:r w:rsidRPr="00AE1ECB">
        <w:rPr>
          <w:rFonts w:ascii="Helvetica" w:hAnsi="Helvetica" w:cs="Helvetica"/>
          <w:b/>
          <w:bCs/>
          <w:color w:val="000000"/>
          <w:spacing w:val="9"/>
          <w:sz w:val="18"/>
          <w:szCs w:val="18"/>
        </w:rPr>
        <w:t xml:space="preserve"> </w:t>
      </w:r>
      <w:r w:rsidRPr="00AE1ECB">
        <w:rPr>
          <w:rFonts w:ascii="Helvetica" w:hAnsi="Helvetica" w:cs="Arial"/>
          <w:color w:val="000000"/>
          <w:sz w:val="18"/>
          <w:szCs w:val="18"/>
        </w:rPr>
        <w:t>The</w:t>
      </w:r>
      <w:r w:rsidRPr="00AE1ECB">
        <w:rPr>
          <w:rFonts w:ascii="Helvetica" w:hAnsi="Helvetica" w:cs="Arial"/>
          <w:color w:val="000000"/>
          <w:spacing w:val="10"/>
          <w:sz w:val="18"/>
          <w:szCs w:val="18"/>
        </w:rPr>
        <w:t xml:space="preserve"> </w:t>
      </w:r>
      <w:r w:rsidRPr="00AE1ECB">
        <w:rPr>
          <w:rFonts w:ascii="Helvetica" w:hAnsi="Helvetica" w:cs="Arial"/>
          <w:color w:val="000000"/>
          <w:sz w:val="18"/>
          <w:szCs w:val="18"/>
        </w:rPr>
        <w:t>first</w:t>
      </w:r>
      <w:r w:rsidRPr="00AE1ECB">
        <w:rPr>
          <w:rFonts w:ascii="Helvetica" w:hAnsi="Helvetica" w:cs="Arial"/>
          <w:color w:val="000000"/>
          <w:spacing w:val="10"/>
          <w:sz w:val="18"/>
          <w:szCs w:val="18"/>
        </w:rPr>
        <w:t xml:space="preserve"> </w:t>
      </w:r>
      <w:r w:rsidRPr="00AE1ECB">
        <w:rPr>
          <w:rFonts w:ascii="Helvetica" w:hAnsi="Helvetica" w:cs="Arial"/>
          <w:color w:val="000000"/>
          <w:sz w:val="18"/>
          <w:szCs w:val="18"/>
        </w:rPr>
        <w:t>schedule</w:t>
      </w:r>
      <w:r w:rsidRPr="00AE1ECB">
        <w:rPr>
          <w:rFonts w:ascii="Helvetica" w:hAnsi="Helvetica" w:cs="Arial"/>
          <w:color w:val="000000"/>
          <w:spacing w:val="10"/>
          <w:sz w:val="18"/>
          <w:szCs w:val="18"/>
        </w:rPr>
        <w:t xml:space="preserve"> </w:t>
      </w:r>
      <w:r w:rsidRPr="00AE1ECB">
        <w:rPr>
          <w:rFonts w:ascii="Helvetica" w:hAnsi="Helvetica" w:cs="Arial"/>
          <w:color w:val="000000"/>
          <w:spacing w:val="-4"/>
          <w:sz w:val="18"/>
          <w:szCs w:val="18"/>
        </w:rPr>
        <w:t>r</w:t>
      </w:r>
      <w:r w:rsidRPr="00AE1ECB">
        <w:rPr>
          <w:rFonts w:ascii="Helvetica" w:hAnsi="Helvetica" w:cs="Arial"/>
          <w:color w:val="000000"/>
          <w:spacing w:val="2"/>
          <w:w w:val="97"/>
          <w:sz w:val="18"/>
          <w:szCs w:val="18"/>
        </w:rPr>
        <w:t>e</w:t>
      </w:r>
      <w:r w:rsidRPr="00AE1ECB">
        <w:rPr>
          <w:rFonts w:ascii="Helvetica" w:hAnsi="Helvetica" w:cs="Arial"/>
          <w:color w:val="000000"/>
          <w:w w:val="102"/>
          <w:sz w:val="18"/>
          <w:szCs w:val="18"/>
        </w:rPr>
        <w:t>quir</w:t>
      </w:r>
      <w:r w:rsidRPr="00AE1ECB">
        <w:rPr>
          <w:rFonts w:ascii="Helvetica" w:hAnsi="Helvetica" w:cs="Arial"/>
          <w:color w:val="000000"/>
          <w:w w:val="101"/>
          <w:sz w:val="18"/>
          <w:szCs w:val="18"/>
        </w:rPr>
        <w:t>ed</w:t>
      </w:r>
      <w:r w:rsidRPr="00AE1ECB">
        <w:rPr>
          <w:rFonts w:ascii="Helvetica" w:hAnsi="Helvetica" w:cs="Arial"/>
          <w:color w:val="000000"/>
          <w:spacing w:val="10"/>
          <w:w w:val="101"/>
          <w:sz w:val="18"/>
          <w:szCs w:val="18"/>
        </w:rPr>
        <w:t xml:space="preserve"> </w:t>
      </w:r>
      <w:r w:rsidRPr="00AE1ECB">
        <w:rPr>
          <w:rFonts w:ascii="Helvetica" w:hAnsi="Helvetica" w:cs="Arial"/>
          <w:color w:val="000000"/>
          <w:w w:val="101"/>
          <w:sz w:val="18"/>
          <w:szCs w:val="18"/>
        </w:rPr>
        <w:t>to</w:t>
      </w:r>
      <w:r w:rsidRPr="00AE1ECB">
        <w:rPr>
          <w:rFonts w:ascii="Helvetica" w:hAnsi="Helvetica" w:cs="Arial"/>
          <w:color w:val="000000"/>
          <w:spacing w:val="10"/>
          <w:w w:val="101"/>
          <w:sz w:val="18"/>
          <w:szCs w:val="18"/>
        </w:rPr>
        <w:t xml:space="preserve"> </w:t>
      </w:r>
      <w:r w:rsidRPr="00AE1ECB">
        <w:rPr>
          <w:rFonts w:ascii="Helvetica" w:hAnsi="Helvetica" w:cs="Arial"/>
          <w:color w:val="000000"/>
          <w:w w:val="101"/>
          <w:sz w:val="18"/>
          <w:szCs w:val="18"/>
        </w:rPr>
        <w:t>be</w:t>
      </w:r>
      <w:r w:rsidRPr="00AE1ECB">
        <w:rPr>
          <w:rFonts w:ascii="Helvetica" w:hAnsi="Helvetica" w:cs="Arial"/>
          <w:color w:val="000000"/>
          <w:spacing w:val="10"/>
          <w:w w:val="101"/>
          <w:sz w:val="18"/>
          <w:szCs w:val="18"/>
        </w:rPr>
        <w:t xml:space="preserve"> </w:t>
      </w:r>
      <w:r w:rsidRPr="00AE1ECB">
        <w:rPr>
          <w:rFonts w:ascii="Helvetica" w:hAnsi="Helvetica" w:cs="Arial"/>
          <w:color w:val="000000"/>
          <w:w w:val="101"/>
          <w:sz w:val="18"/>
          <w:szCs w:val="18"/>
        </w:rPr>
        <w:t>attached</w:t>
      </w:r>
      <w:r w:rsidRPr="00AE1ECB">
        <w:rPr>
          <w:rFonts w:ascii="Helvetica" w:hAnsi="Helvetica" w:cs="Arial"/>
          <w:color w:val="000000"/>
          <w:spacing w:val="10"/>
          <w:w w:val="101"/>
          <w:sz w:val="18"/>
          <w:szCs w:val="18"/>
        </w:rPr>
        <w:t xml:space="preserve"> </w:t>
      </w:r>
      <w:r w:rsidRPr="00AE1ECB">
        <w:rPr>
          <w:rFonts w:ascii="Helvetica" w:hAnsi="Helvetica" w:cs="Arial"/>
          <w:color w:val="000000"/>
          <w:w w:val="101"/>
          <w:sz w:val="18"/>
          <w:szCs w:val="18"/>
        </w:rPr>
        <w:t>is</w:t>
      </w:r>
      <w:r w:rsidRPr="00AE1ECB">
        <w:rPr>
          <w:rFonts w:ascii="Helvetica" w:hAnsi="Helvetica" w:cs="Arial"/>
          <w:color w:val="000000"/>
          <w:spacing w:val="10"/>
          <w:w w:val="101"/>
          <w:sz w:val="18"/>
          <w:szCs w:val="18"/>
        </w:rPr>
        <w:t xml:space="preserve"> </w:t>
      </w:r>
      <w:r w:rsidRPr="00AE1ECB">
        <w:rPr>
          <w:rFonts w:ascii="Helvetica" w:hAnsi="Helvetica" w:cs="Arial"/>
          <w:color w:val="000000"/>
          <w:w w:val="101"/>
          <w:sz w:val="18"/>
          <w:szCs w:val="18"/>
        </w:rPr>
        <w:t>a</w:t>
      </w:r>
      <w:r w:rsidRPr="00AE1ECB">
        <w:rPr>
          <w:rFonts w:ascii="Helvetica" w:hAnsi="Helvetica" w:cs="Arial"/>
          <w:color w:val="000000"/>
          <w:spacing w:val="10"/>
          <w:w w:val="101"/>
          <w:sz w:val="18"/>
          <w:szCs w:val="18"/>
        </w:rPr>
        <w:t xml:space="preserve"> </w:t>
      </w:r>
      <w:r w:rsidRPr="00AE1ECB">
        <w:rPr>
          <w:rFonts w:ascii="Helvetica" w:hAnsi="Helvetica" w:cs="Arial"/>
          <w:color w:val="000000"/>
          <w:w w:val="101"/>
          <w:sz w:val="18"/>
          <w:szCs w:val="18"/>
        </w:rPr>
        <w:t>schedule</w:t>
      </w:r>
      <w:r w:rsidRPr="00AE1ECB">
        <w:rPr>
          <w:rFonts w:ascii="Helvetica" w:hAnsi="Helvetica" w:cs="Arial"/>
          <w:color w:val="000000"/>
          <w:spacing w:val="10"/>
          <w:w w:val="101"/>
          <w:sz w:val="18"/>
          <w:szCs w:val="18"/>
        </w:rPr>
        <w:t xml:space="preserve"> </w:t>
      </w:r>
      <w:r w:rsidRPr="00AE1ECB">
        <w:rPr>
          <w:rFonts w:ascii="Helvetica" w:hAnsi="Helvetica" w:cs="Arial"/>
          <w:color w:val="000000"/>
          <w:w w:val="101"/>
          <w:sz w:val="18"/>
          <w:szCs w:val="18"/>
        </w:rPr>
        <w:t>of</w:t>
      </w:r>
      <w:r w:rsidRPr="00AE1ECB">
        <w:rPr>
          <w:rFonts w:ascii="Helvetica" w:hAnsi="Helvetica" w:cs="Arial"/>
          <w:color w:val="000000"/>
          <w:spacing w:val="10"/>
          <w:w w:val="101"/>
          <w:sz w:val="18"/>
          <w:szCs w:val="18"/>
        </w:rPr>
        <w:t xml:space="preserve"> </w:t>
      </w:r>
      <w:r w:rsidRPr="00AE1ECB">
        <w:rPr>
          <w:rFonts w:ascii="Helvetica" w:hAnsi="Helvetica" w:cs="Arial"/>
          <w:color w:val="000000"/>
          <w:w w:val="101"/>
          <w:sz w:val="18"/>
          <w:szCs w:val="18"/>
        </w:rPr>
        <w:t>all</w:t>
      </w:r>
      <w:r w:rsidRPr="00AE1ECB">
        <w:rPr>
          <w:rFonts w:ascii="Helvetica" w:hAnsi="Helvetica" w:cs="Arial"/>
          <w:color w:val="000000"/>
          <w:spacing w:val="10"/>
          <w:w w:val="101"/>
          <w:sz w:val="18"/>
          <w:szCs w:val="18"/>
        </w:rPr>
        <w:t xml:space="preserve"> </w:t>
      </w:r>
      <w:r w:rsidRPr="00AE1ECB">
        <w:rPr>
          <w:rFonts w:ascii="Helvetica" w:hAnsi="Helvetica" w:cs="Arial"/>
          <w:color w:val="000000"/>
          <w:w w:val="101"/>
          <w:sz w:val="18"/>
          <w:szCs w:val="18"/>
        </w:rPr>
        <w:t>assets</w:t>
      </w:r>
      <w:r w:rsidRPr="00AE1ECB">
        <w:rPr>
          <w:rFonts w:ascii="Helvetica" w:hAnsi="Helvetica" w:cs="Arial"/>
          <w:color w:val="000000"/>
          <w:spacing w:val="10"/>
          <w:w w:val="101"/>
          <w:sz w:val="18"/>
          <w:szCs w:val="18"/>
        </w:rPr>
        <w:t xml:space="preserve"> </w:t>
      </w:r>
      <w:r w:rsidRPr="00AE1ECB">
        <w:rPr>
          <w:rFonts w:ascii="Helvetica" w:hAnsi="Helvetica" w:cs="Arial"/>
          <w:color w:val="000000"/>
          <w:w w:val="101"/>
          <w:sz w:val="18"/>
          <w:szCs w:val="18"/>
        </w:rPr>
        <w:t>h</w:t>
      </w:r>
      <w:r w:rsidRPr="00AE1ECB">
        <w:rPr>
          <w:rFonts w:ascii="Helvetica" w:hAnsi="Helvetica" w:cs="Arial"/>
          <w:color w:val="000000"/>
          <w:spacing w:val="2"/>
          <w:w w:val="101"/>
          <w:sz w:val="18"/>
          <w:szCs w:val="18"/>
        </w:rPr>
        <w:t>e</w:t>
      </w:r>
      <w:r w:rsidRPr="00AE1ECB">
        <w:rPr>
          <w:rFonts w:ascii="Helvetica" w:hAnsi="Helvetica" w:cs="Arial"/>
          <w:color w:val="000000"/>
          <w:w w:val="101"/>
          <w:sz w:val="18"/>
          <w:szCs w:val="18"/>
        </w:rPr>
        <w:t>ld</w:t>
      </w:r>
      <w:r w:rsidRPr="00AE1ECB">
        <w:rPr>
          <w:rFonts w:ascii="Helvetica" w:hAnsi="Helvetica" w:cs="Arial"/>
          <w:color w:val="000000"/>
          <w:spacing w:val="10"/>
          <w:w w:val="101"/>
          <w:sz w:val="18"/>
          <w:szCs w:val="18"/>
        </w:rPr>
        <w:t xml:space="preserve"> </w:t>
      </w:r>
      <w:r w:rsidRPr="00AE1ECB">
        <w:rPr>
          <w:rFonts w:ascii="Helvetica" w:hAnsi="Helvetica" w:cs="Arial"/>
          <w:color w:val="000000"/>
          <w:w w:val="101"/>
          <w:sz w:val="18"/>
          <w:szCs w:val="18"/>
        </w:rPr>
        <w:t>for</w:t>
      </w:r>
      <w:r w:rsidRPr="00AE1ECB">
        <w:rPr>
          <w:rFonts w:ascii="Helvetica" w:hAnsi="Helvetica" w:cs="Arial"/>
          <w:color w:val="000000"/>
          <w:spacing w:val="10"/>
          <w:w w:val="101"/>
          <w:sz w:val="18"/>
          <w:szCs w:val="18"/>
        </w:rPr>
        <w:t xml:space="preserve"> </w:t>
      </w:r>
      <w:r w:rsidRPr="00AE1ECB">
        <w:rPr>
          <w:rFonts w:ascii="Helvetica" w:hAnsi="Helvetica" w:cs="Arial"/>
          <w:color w:val="000000"/>
          <w:w w:val="101"/>
          <w:sz w:val="18"/>
          <w:szCs w:val="18"/>
        </w:rPr>
        <w:t>inve</w:t>
      </w:r>
      <w:r w:rsidRPr="00AE1ECB">
        <w:rPr>
          <w:rFonts w:ascii="Helvetica" w:hAnsi="Helvetica" w:cs="Arial"/>
          <w:color w:val="000000"/>
          <w:w w:val="102"/>
          <w:sz w:val="18"/>
          <w:szCs w:val="18"/>
        </w:rPr>
        <w:t>stment</w:t>
      </w:r>
      <w:r w:rsidRPr="00AE1ECB">
        <w:rPr>
          <w:rFonts w:ascii="Helvetica" w:hAnsi="Helvetica" w:cs="Arial"/>
          <w:color w:val="000000"/>
          <w:spacing w:val="10"/>
          <w:w w:val="102"/>
          <w:sz w:val="18"/>
          <w:szCs w:val="18"/>
        </w:rPr>
        <w:t xml:space="preserve"> </w:t>
      </w:r>
      <w:r w:rsidRPr="00AE1ECB">
        <w:rPr>
          <w:rFonts w:ascii="Helvetica" w:hAnsi="Helvetica" w:cs="Arial"/>
          <w:color w:val="000000"/>
          <w:w w:val="102"/>
          <w:sz w:val="18"/>
          <w:szCs w:val="18"/>
        </w:rPr>
        <w:t>purpos</w:t>
      </w:r>
      <w:r w:rsidRPr="00AE1ECB">
        <w:rPr>
          <w:rFonts w:ascii="Helvetica" w:hAnsi="Helvetica" w:cs="Arial"/>
          <w:color w:val="000000"/>
          <w:spacing w:val="2"/>
          <w:w w:val="102"/>
          <w:sz w:val="18"/>
          <w:szCs w:val="18"/>
        </w:rPr>
        <w:t>e</w:t>
      </w:r>
      <w:r w:rsidRPr="00AE1ECB">
        <w:rPr>
          <w:rFonts w:ascii="Helvetica" w:hAnsi="Helvetica" w:cs="Arial"/>
          <w:color w:val="000000"/>
          <w:w w:val="101"/>
          <w:sz w:val="18"/>
          <w:szCs w:val="18"/>
        </w:rPr>
        <w:t>s</w:t>
      </w:r>
      <w:r w:rsidRPr="00AE1ECB">
        <w:rPr>
          <w:rFonts w:ascii="Helvetica" w:hAnsi="Helvetica" w:cs="Arial"/>
          <w:color w:val="000000"/>
          <w:spacing w:val="10"/>
          <w:w w:val="101"/>
          <w:sz w:val="18"/>
          <w:szCs w:val="18"/>
        </w:rPr>
        <w:t xml:space="preserve"> </w:t>
      </w:r>
      <w:r w:rsidRPr="00AE1ECB">
        <w:rPr>
          <w:rFonts w:ascii="Helvetica" w:hAnsi="Helvetica" w:cs="Arial"/>
          <w:color w:val="000000"/>
          <w:w w:val="101"/>
          <w:sz w:val="18"/>
          <w:szCs w:val="18"/>
        </w:rPr>
        <w:t>at</w:t>
      </w:r>
      <w:r w:rsidRPr="00AE1ECB">
        <w:rPr>
          <w:rFonts w:ascii="Helvetica" w:hAnsi="Helvetica" w:cs="Arial"/>
          <w:color w:val="000000"/>
          <w:spacing w:val="10"/>
          <w:w w:val="101"/>
          <w:sz w:val="18"/>
          <w:szCs w:val="18"/>
        </w:rPr>
        <w:t xml:space="preserve"> </w:t>
      </w:r>
      <w:r w:rsidRPr="00AE1ECB">
        <w:rPr>
          <w:rFonts w:ascii="Helvetica" w:hAnsi="Helvetica" w:cs="Arial"/>
          <w:color w:val="000000"/>
          <w:w w:val="101"/>
          <w:sz w:val="18"/>
          <w:szCs w:val="18"/>
        </w:rPr>
        <w:t>the</w:t>
      </w:r>
      <w:r w:rsidRPr="00AE1ECB">
        <w:rPr>
          <w:rFonts w:ascii="Helvetica" w:hAnsi="Helvetica" w:cs="Arial"/>
          <w:color w:val="000000"/>
          <w:spacing w:val="10"/>
          <w:w w:val="101"/>
          <w:sz w:val="18"/>
          <w:szCs w:val="18"/>
        </w:rPr>
        <w:t xml:space="preserve"> </w:t>
      </w:r>
      <w:r w:rsidRPr="00AE1ECB">
        <w:rPr>
          <w:rFonts w:ascii="Helvetica" w:hAnsi="Helvetica" w:cs="Arial"/>
          <w:color w:val="000000"/>
          <w:w w:val="101"/>
          <w:sz w:val="18"/>
          <w:szCs w:val="18"/>
        </w:rPr>
        <w:t>end of the plan y</w:t>
      </w:r>
      <w:r w:rsidRPr="00AE1ECB">
        <w:rPr>
          <w:rFonts w:ascii="Helvetica" w:hAnsi="Helvetica" w:cs="Arial"/>
          <w:color w:val="000000"/>
          <w:spacing w:val="2"/>
          <w:w w:val="101"/>
          <w:sz w:val="18"/>
          <w:szCs w:val="18"/>
        </w:rPr>
        <w:t>e</w:t>
      </w:r>
      <w:r w:rsidRPr="00AE1ECB">
        <w:rPr>
          <w:rFonts w:ascii="Helvetica" w:hAnsi="Helvetica" w:cs="Arial"/>
          <w:color w:val="000000"/>
          <w:w w:val="98"/>
          <w:sz w:val="18"/>
          <w:szCs w:val="18"/>
        </w:rPr>
        <w:t>ar</w:t>
      </w:r>
      <w:r w:rsidRPr="00AE1ECB">
        <w:rPr>
          <w:rFonts w:ascii="Helvetica" w:hAnsi="Helvetica" w:cs="Arial"/>
          <w:color w:val="000000"/>
          <w:w w:val="101"/>
          <w:sz w:val="18"/>
          <w:szCs w:val="18"/>
        </w:rPr>
        <w:t>, agg</w:t>
      </w:r>
      <w:r w:rsidRPr="00AE1ECB">
        <w:rPr>
          <w:rFonts w:ascii="Helvetica" w:hAnsi="Helvetica" w:cs="Arial"/>
          <w:color w:val="000000"/>
          <w:spacing w:val="-4"/>
          <w:w w:val="101"/>
          <w:sz w:val="18"/>
          <w:szCs w:val="18"/>
        </w:rPr>
        <w:t>r</w:t>
      </w:r>
      <w:r w:rsidRPr="00AE1ECB">
        <w:rPr>
          <w:rFonts w:ascii="Helvetica" w:hAnsi="Helvetica" w:cs="Arial"/>
          <w:color w:val="000000"/>
          <w:w w:val="101"/>
          <w:sz w:val="18"/>
          <w:szCs w:val="18"/>
        </w:rPr>
        <w:t>egated and identified by issue, maturity date, rate of inte</w:t>
      </w:r>
      <w:r w:rsidRPr="00AE1ECB">
        <w:rPr>
          <w:rFonts w:ascii="Helvetica" w:hAnsi="Helvetica" w:cs="Arial"/>
          <w:color w:val="000000"/>
          <w:spacing w:val="-4"/>
          <w:w w:val="94"/>
          <w:sz w:val="18"/>
          <w:szCs w:val="18"/>
        </w:rPr>
        <w:t>r</w:t>
      </w:r>
      <w:r w:rsidRPr="00AE1ECB">
        <w:rPr>
          <w:rFonts w:ascii="Helvetica" w:hAnsi="Helvetica" w:cs="Arial"/>
          <w:color w:val="000000"/>
          <w:spacing w:val="2"/>
          <w:w w:val="97"/>
          <w:sz w:val="18"/>
          <w:szCs w:val="18"/>
        </w:rPr>
        <w:t>e</w:t>
      </w:r>
      <w:r w:rsidRPr="00AE1ECB">
        <w:rPr>
          <w:rFonts w:ascii="Helvetica" w:hAnsi="Helvetica" w:cs="Arial"/>
          <w:color w:val="000000"/>
          <w:w w:val="102"/>
          <w:sz w:val="18"/>
          <w:szCs w:val="18"/>
        </w:rPr>
        <w:t>st, collate</w:t>
      </w:r>
      <w:r w:rsidRPr="00AE1ECB">
        <w:rPr>
          <w:rFonts w:ascii="Helvetica" w:hAnsi="Helvetica" w:cs="Arial"/>
          <w:color w:val="000000"/>
          <w:w w:val="101"/>
          <w:sz w:val="18"/>
          <w:szCs w:val="18"/>
        </w:rPr>
        <w:t xml:space="preserve">ral, par or maturity value, </w:t>
      </w:r>
      <w:proofErr w:type="gramStart"/>
      <w:r w:rsidRPr="00AE1ECB">
        <w:rPr>
          <w:rFonts w:ascii="Helvetica" w:hAnsi="Helvetica" w:cs="Arial"/>
          <w:color w:val="000000"/>
          <w:w w:val="101"/>
          <w:sz w:val="18"/>
          <w:szCs w:val="18"/>
        </w:rPr>
        <w:t>cost</w:t>
      </w:r>
      <w:proofErr w:type="gramEnd"/>
      <w:r w:rsidRPr="00AE1ECB">
        <w:rPr>
          <w:rFonts w:ascii="Helvetica" w:hAnsi="Helvetica" w:cs="Arial"/>
          <w:color w:val="000000"/>
          <w:spacing w:val="1"/>
          <w:w w:val="101"/>
          <w:sz w:val="18"/>
          <w:szCs w:val="18"/>
        </w:rPr>
        <w:t xml:space="preserve"> </w:t>
      </w:r>
      <w:r w:rsidRPr="00AE1ECB">
        <w:rPr>
          <w:rFonts w:ascii="Helvetica" w:hAnsi="Helvetica" w:cs="Arial"/>
          <w:color w:val="000000"/>
          <w:w w:val="101"/>
          <w:sz w:val="18"/>
          <w:szCs w:val="18"/>
        </w:rPr>
        <w:t>and cur</w:t>
      </w:r>
      <w:r w:rsidRPr="00AE1ECB">
        <w:rPr>
          <w:rFonts w:ascii="Helvetica" w:hAnsi="Helvetica" w:cs="Arial"/>
          <w:color w:val="000000"/>
          <w:spacing w:val="-4"/>
          <w:w w:val="101"/>
          <w:sz w:val="18"/>
          <w:szCs w:val="18"/>
        </w:rPr>
        <w:t>r</w:t>
      </w:r>
      <w:r w:rsidRPr="00AE1ECB">
        <w:rPr>
          <w:rFonts w:ascii="Helvetica" w:hAnsi="Helvetica" w:cs="Arial"/>
          <w:color w:val="000000"/>
          <w:w w:val="101"/>
          <w:sz w:val="18"/>
          <w:szCs w:val="18"/>
        </w:rPr>
        <w:t xml:space="preserve">ent </w:t>
      </w:r>
      <w:r w:rsidRPr="00AE1ECB">
        <w:rPr>
          <w:rFonts w:ascii="Helvetica" w:hAnsi="Helvetica" w:cs="Arial"/>
          <w:color w:val="000000"/>
          <w:sz w:val="18"/>
          <w:szCs w:val="18"/>
        </w:rPr>
        <w:t>value,</w:t>
      </w:r>
      <w:r w:rsidRPr="00AE1ECB">
        <w:rPr>
          <w:rFonts w:ascii="Helvetica" w:hAnsi="Helvetica" w:cs="Arial"/>
          <w:color w:val="000000"/>
          <w:spacing w:val="13"/>
          <w:sz w:val="18"/>
          <w:szCs w:val="18"/>
        </w:rPr>
        <w:t xml:space="preserve"> </w:t>
      </w:r>
      <w:r w:rsidRPr="00AE1ECB">
        <w:rPr>
          <w:rFonts w:ascii="Helvetica" w:hAnsi="Helvetica" w:cs="Arial"/>
          <w:color w:val="000000"/>
          <w:sz w:val="18"/>
          <w:szCs w:val="18"/>
        </w:rPr>
        <w:t>and,</w:t>
      </w:r>
      <w:r w:rsidRPr="00AE1ECB">
        <w:rPr>
          <w:rFonts w:ascii="Helvetica" w:hAnsi="Helvetica" w:cs="Arial"/>
          <w:color w:val="000000"/>
          <w:spacing w:val="13"/>
          <w:sz w:val="18"/>
          <w:szCs w:val="18"/>
        </w:rPr>
        <w:t xml:space="preserve"> </w:t>
      </w:r>
      <w:r w:rsidRPr="00AE1ECB">
        <w:rPr>
          <w:rFonts w:ascii="Helvetica" w:hAnsi="Helvetica" w:cs="Arial"/>
          <w:color w:val="000000"/>
          <w:sz w:val="18"/>
          <w:szCs w:val="18"/>
        </w:rPr>
        <w:t>in</w:t>
      </w:r>
      <w:r w:rsidRPr="00AE1ECB">
        <w:rPr>
          <w:rFonts w:ascii="Helvetica" w:hAnsi="Helvetica" w:cs="Arial"/>
          <w:color w:val="000000"/>
          <w:spacing w:val="13"/>
          <w:sz w:val="18"/>
          <w:szCs w:val="18"/>
        </w:rPr>
        <w:t xml:space="preserve"> </w:t>
      </w:r>
      <w:r w:rsidRPr="00AE1ECB">
        <w:rPr>
          <w:rFonts w:ascii="Helvetica" w:hAnsi="Helvetica" w:cs="Arial"/>
          <w:color w:val="000000"/>
          <w:sz w:val="18"/>
          <w:szCs w:val="18"/>
        </w:rPr>
        <w:t>the</w:t>
      </w:r>
      <w:r w:rsidRPr="00AE1ECB">
        <w:rPr>
          <w:rFonts w:ascii="Helvetica" w:hAnsi="Helvetica" w:cs="Arial"/>
          <w:color w:val="000000"/>
          <w:spacing w:val="13"/>
          <w:sz w:val="18"/>
          <w:szCs w:val="18"/>
        </w:rPr>
        <w:t xml:space="preserve"> </w:t>
      </w:r>
      <w:r w:rsidRPr="00AE1ECB">
        <w:rPr>
          <w:rFonts w:ascii="Helvetica" w:hAnsi="Helvetica" w:cs="Arial"/>
          <w:color w:val="000000"/>
          <w:sz w:val="18"/>
          <w:szCs w:val="18"/>
        </w:rPr>
        <w:t>case</w:t>
      </w:r>
      <w:r w:rsidRPr="00AE1ECB">
        <w:rPr>
          <w:rFonts w:ascii="Helvetica" w:hAnsi="Helvetica" w:cs="Arial"/>
          <w:color w:val="000000"/>
          <w:spacing w:val="13"/>
          <w:sz w:val="18"/>
          <w:szCs w:val="18"/>
        </w:rPr>
        <w:t xml:space="preserve"> </w:t>
      </w:r>
      <w:r w:rsidRPr="00AE1ECB">
        <w:rPr>
          <w:rFonts w:ascii="Helvetica" w:hAnsi="Helvetica" w:cs="Arial"/>
          <w:color w:val="000000"/>
          <w:sz w:val="18"/>
          <w:szCs w:val="18"/>
        </w:rPr>
        <w:t>of</w:t>
      </w:r>
      <w:r w:rsidRPr="00AE1ECB">
        <w:rPr>
          <w:rFonts w:ascii="Helvetica" w:hAnsi="Helvetica" w:cs="Arial"/>
          <w:color w:val="000000"/>
          <w:spacing w:val="13"/>
          <w:sz w:val="18"/>
          <w:szCs w:val="18"/>
        </w:rPr>
        <w:t xml:space="preserve"> </w:t>
      </w:r>
      <w:r w:rsidRPr="00AE1ECB">
        <w:rPr>
          <w:rFonts w:ascii="Helvetica" w:hAnsi="Helvetica" w:cs="Arial"/>
          <w:color w:val="000000"/>
          <w:sz w:val="18"/>
          <w:szCs w:val="18"/>
        </w:rPr>
        <w:t>a</w:t>
      </w:r>
      <w:r w:rsidRPr="00AE1ECB">
        <w:rPr>
          <w:rFonts w:ascii="Helvetica" w:hAnsi="Helvetica" w:cs="Arial"/>
          <w:color w:val="000000"/>
          <w:spacing w:val="13"/>
          <w:sz w:val="18"/>
          <w:szCs w:val="18"/>
        </w:rPr>
        <w:t xml:space="preserve"> </w:t>
      </w:r>
      <w:r w:rsidRPr="00AE1ECB">
        <w:rPr>
          <w:rFonts w:ascii="Helvetica" w:hAnsi="Helvetica" w:cs="Arial"/>
          <w:color w:val="000000"/>
          <w:sz w:val="18"/>
          <w:szCs w:val="18"/>
        </w:rPr>
        <w:t>loan,</w:t>
      </w:r>
      <w:r w:rsidRPr="00AE1ECB">
        <w:rPr>
          <w:rFonts w:ascii="Helvetica" w:hAnsi="Helvetica" w:cs="Arial"/>
          <w:color w:val="000000"/>
          <w:spacing w:val="13"/>
          <w:sz w:val="18"/>
          <w:szCs w:val="18"/>
        </w:rPr>
        <w:t xml:space="preserve"> </w:t>
      </w:r>
      <w:r w:rsidRPr="00AE1ECB">
        <w:rPr>
          <w:rFonts w:ascii="Helvetica" w:hAnsi="Helvetica" w:cs="Arial"/>
          <w:color w:val="000000"/>
          <w:sz w:val="18"/>
          <w:szCs w:val="18"/>
        </w:rPr>
        <w:t>the</w:t>
      </w:r>
      <w:r w:rsidRPr="00AE1ECB">
        <w:rPr>
          <w:rFonts w:ascii="Helvetica" w:hAnsi="Helvetica" w:cs="Arial"/>
          <w:color w:val="000000"/>
          <w:spacing w:val="13"/>
          <w:sz w:val="18"/>
          <w:szCs w:val="18"/>
        </w:rPr>
        <w:t xml:space="preserve"> </w:t>
      </w:r>
      <w:r w:rsidRPr="00AE1ECB">
        <w:rPr>
          <w:rFonts w:ascii="Helvetica" w:hAnsi="Helvetica" w:cs="Arial"/>
          <w:color w:val="000000"/>
          <w:sz w:val="18"/>
          <w:szCs w:val="18"/>
        </w:rPr>
        <w:t>payment</w:t>
      </w:r>
      <w:r w:rsidRPr="00AE1ECB">
        <w:rPr>
          <w:rFonts w:ascii="Helvetica" w:hAnsi="Helvetica" w:cs="Arial"/>
          <w:color w:val="000000"/>
          <w:spacing w:val="13"/>
          <w:sz w:val="18"/>
          <w:szCs w:val="18"/>
        </w:rPr>
        <w:t xml:space="preserve"> </w:t>
      </w:r>
      <w:r w:rsidRPr="00AE1ECB">
        <w:rPr>
          <w:rFonts w:ascii="Helvetica" w:hAnsi="Helvetica" w:cs="Arial"/>
          <w:color w:val="000000"/>
          <w:sz w:val="18"/>
          <w:szCs w:val="18"/>
        </w:rPr>
        <w:t>schedule.</w:t>
      </w:r>
    </w:p>
    <w:p w:rsidRPr="00AE1ECB" w:rsidR="008D4C81" w:rsidP="0063377C" w:rsidRDefault="008D4C81" w14:paraId="244C81D5" w14:textId="77777777">
      <w:pPr>
        <w:widowControl w:val="0"/>
        <w:autoSpaceDE w:val="0"/>
        <w:autoSpaceDN w:val="0"/>
        <w:adjustRightInd w:val="0"/>
        <w:spacing w:before="60" w:line="240" w:lineRule="auto"/>
        <w:ind w:firstLine="0"/>
        <w:rPr>
          <w:rFonts w:ascii="Helvetica" w:hAnsi="Helvetica" w:cs="Arial"/>
          <w:color w:val="000000"/>
          <w:w w:val="101"/>
          <w:sz w:val="18"/>
          <w:szCs w:val="18"/>
        </w:rPr>
      </w:pPr>
      <w:r w:rsidRPr="00AE1ECB">
        <w:rPr>
          <w:rFonts w:ascii="Helvetica" w:hAnsi="Helvetica" w:cs="Arial"/>
          <w:color w:val="000000"/>
          <w:sz w:val="18"/>
          <w:szCs w:val="18"/>
        </w:rPr>
        <w:tab/>
        <w:t>In column (a), place an asterisk (*) on the line of each</w:t>
      </w:r>
      <w:r w:rsidRPr="00AE1ECB">
        <w:rPr>
          <w:rFonts w:ascii="Helvetica" w:hAnsi="Helvetica" w:cs="Arial"/>
          <w:color w:val="000000"/>
          <w:w w:val="101"/>
          <w:sz w:val="18"/>
          <w:szCs w:val="18"/>
        </w:rPr>
        <w:t xml:space="preserve"> </w:t>
      </w:r>
      <w:r w:rsidRPr="00AE1ECB">
        <w:rPr>
          <w:rFonts w:ascii="Helvetica" w:hAnsi="Helvetica" w:cs="Arial"/>
          <w:color w:val="000000"/>
          <w:w w:val="102"/>
          <w:sz w:val="18"/>
          <w:szCs w:val="18"/>
        </w:rPr>
        <w:t>identified</w:t>
      </w:r>
      <w:r w:rsidRPr="00AE1ECB">
        <w:rPr>
          <w:rFonts w:ascii="Helvetica" w:hAnsi="Helvetica" w:cs="Arial"/>
          <w:color w:val="000000"/>
          <w:spacing w:val="17"/>
          <w:w w:val="102"/>
          <w:sz w:val="18"/>
          <w:szCs w:val="18"/>
        </w:rPr>
        <w:t xml:space="preserve"> </w:t>
      </w:r>
      <w:r w:rsidRPr="00AE1ECB">
        <w:rPr>
          <w:rFonts w:ascii="Helvetica" w:hAnsi="Helvetica" w:cs="Arial"/>
          <w:color w:val="000000"/>
          <w:w w:val="102"/>
          <w:sz w:val="18"/>
          <w:szCs w:val="18"/>
        </w:rPr>
        <w:t>p</w:t>
      </w:r>
      <w:r w:rsidRPr="00AE1ECB">
        <w:rPr>
          <w:rFonts w:ascii="Helvetica" w:hAnsi="Helvetica" w:cs="Arial"/>
          <w:color w:val="000000"/>
          <w:spacing w:val="2"/>
          <w:w w:val="102"/>
          <w:sz w:val="18"/>
          <w:szCs w:val="18"/>
        </w:rPr>
        <w:t>e</w:t>
      </w:r>
      <w:r w:rsidRPr="00AE1ECB">
        <w:rPr>
          <w:rFonts w:ascii="Helvetica" w:hAnsi="Helvetica" w:cs="Arial"/>
          <w:color w:val="000000"/>
          <w:w w:val="102"/>
          <w:sz w:val="18"/>
          <w:szCs w:val="18"/>
        </w:rPr>
        <w:t>rson</w:t>
      </w:r>
      <w:r w:rsidRPr="00AE1ECB">
        <w:rPr>
          <w:rFonts w:ascii="Helvetica" w:hAnsi="Helvetica" w:cs="Arial"/>
          <w:color w:val="000000"/>
          <w:spacing w:val="17"/>
          <w:w w:val="102"/>
          <w:sz w:val="18"/>
          <w:szCs w:val="18"/>
        </w:rPr>
        <w:t xml:space="preserve"> </w:t>
      </w:r>
      <w:r w:rsidRPr="00AE1ECB">
        <w:rPr>
          <w:rFonts w:ascii="Helvetica" w:hAnsi="Helvetica" w:cs="Arial"/>
          <w:color w:val="000000"/>
          <w:w w:val="102"/>
          <w:sz w:val="18"/>
          <w:szCs w:val="18"/>
        </w:rPr>
        <w:t>known</w:t>
      </w:r>
      <w:r w:rsidRPr="00AE1ECB">
        <w:rPr>
          <w:rFonts w:ascii="Helvetica" w:hAnsi="Helvetica" w:cs="Arial"/>
          <w:color w:val="000000"/>
          <w:spacing w:val="17"/>
          <w:w w:val="102"/>
          <w:sz w:val="18"/>
          <w:szCs w:val="18"/>
        </w:rPr>
        <w:t xml:space="preserve"> </w:t>
      </w:r>
      <w:r w:rsidRPr="00AE1ECB">
        <w:rPr>
          <w:rFonts w:ascii="Helvetica" w:hAnsi="Helvetica" w:cs="Arial"/>
          <w:color w:val="000000"/>
          <w:w w:val="102"/>
          <w:sz w:val="18"/>
          <w:szCs w:val="18"/>
        </w:rPr>
        <w:t>to</w:t>
      </w:r>
      <w:r w:rsidRPr="00AE1ECB">
        <w:rPr>
          <w:rFonts w:ascii="Helvetica" w:hAnsi="Helvetica" w:cs="Arial"/>
          <w:color w:val="000000"/>
          <w:spacing w:val="17"/>
          <w:w w:val="102"/>
          <w:sz w:val="18"/>
          <w:szCs w:val="18"/>
        </w:rPr>
        <w:t xml:space="preserve"> </w:t>
      </w:r>
      <w:r w:rsidRPr="00AE1ECB">
        <w:rPr>
          <w:rFonts w:ascii="Helvetica" w:hAnsi="Helvetica" w:cs="Arial"/>
          <w:color w:val="000000"/>
          <w:w w:val="102"/>
          <w:sz w:val="18"/>
          <w:szCs w:val="18"/>
        </w:rPr>
        <w:t>be</w:t>
      </w:r>
      <w:r w:rsidRPr="00AE1ECB">
        <w:rPr>
          <w:rFonts w:ascii="Helvetica" w:hAnsi="Helvetica" w:cs="Arial"/>
          <w:color w:val="000000"/>
          <w:spacing w:val="17"/>
          <w:w w:val="102"/>
          <w:sz w:val="18"/>
          <w:szCs w:val="18"/>
        </w:rPr>
        <w:t xml:space="preserve"> </w:t>
      </w:r>
      <w:r w:rsidRPr="00AE1ECB">
        <w:rPr>
          <w:rFonts w:ascii="Helvetica" w:hAnsi="Helvetica" w:cs="Arial"/>
          <w:color w:val="000000"/>
          <w:w w:val="102"/>
          <w:sz w:val="18"/>
          <w:szCs w:val="18"/>
        </w:rPr>
        <w:t>a</w:t>
      </w:r>
      <w:r w:rsidRPr="00AE1ECB">
        <w:rPr>
          <w:rFonts w:ascii="Helvetica" w:hAnsi="Helvetica" w:cs="Arial"/>
          <w:color w:val="000000"/>
          <w:spacing w:val="17"/>
          <w:w w:val="102"/>
          <w:sz w:val="18"/>
          <w:szCs w:val="18"/>
        </w:rPr>
        <w:t xml:space="preserve"> </w:t>
      </w:r>
      <w:r w:rsidRPr="00AE1ECB">
        <w:rPr>
          <w:rFonts w:ascii="Helvetica" w:hAnsi="Helvetica" w:cs="Arial"/>
          <w:color w:val="000000"/>
          <w:w w:val="102"/>
          <w:sz w:val="18"/>
          <w:szCs w:val="18"/>
        </w:rPr>
        <w:t>party-in-inte</w:t>
      </w:r>
      <w:r w:rsidRPr="00AE1ECB">
        <w:rPr>
          <w:rFonts w:ascii="Helvetica" w:hAnsi="Helvetica" w:cs="Arial"/>
          <w:color w:val="000000"/>
          <w:spacing w:val="-4"/>
          <w:w w:val="94"/>
          <w:sz w:val="18"/>
          <w:szCs w:val="18"/>
        </w:rPr>
        <w:t>r</w:t>
      </w:r>
      <w:r w:rsidRPr="00AE1ECB">
        <w:rPr>
          <w:rFonts w:ascii="Helvetica" w:hAnsi="Helvetica" w:cs="Arial"/>
          <w:color w:val="000000"/>
          <w:spacing w:val="2"/>
          <w:w w:val="97"/>
          <w:sz w:val="18"/>
          <w:szCs w:val="18"/>
        </w:rPr>
        <w:t>e</w:t>
      </w:r>
      <w:r w:rsidRPr="00AE1ECB">
        <w:rPr>
          <w:rFonts w:ascii="Helvetica" w:hAnsi="Helvetica" w:cs="Arial"/>
          <w:color w:val="000000"/>
          <w:w w:val="102"/>
          <w:sz w:val="18"/>
          <w:szCs w:val="18"/>
        </w:rPr>
        <w:t>st</w:t>
      </w:r>
      <w:r w:rsidRPr="00AE1ECB">
        <w:rPr>
          <w:rFonts w:ascii="Helvetica" w:hAnsi="Helvetica" w:cs="Arial"/>
          <w:color w:val="000000"/>
          <w:spacing w:val="17"/>
          <w:w w:val="102"/>
          <w:sz w:val="18"/>
          <w:szCs w:val="18"/>
        </w:rPr>
        <w:t xml:space="preserve"> </w:t>
      </w:r>
      <w:r w:rsidRPr="00AE1ECB">
        <w:rPr>
          <w:rFonts w:ascii="Helvetica" w:hAnsi="Helvetica" w:cs="Arial"/>
          <w:color w:val="000000"/>
          <w:w w:val="102"/>
          <w:sz w:val="18"/>
          <w:szCs w:val="18"/>
        </w:rPr>
        <w:t>to</w:t>
      </w:r>
      <w:r w:rsidRPr="00AE1ECB">
        <w:rPr>
          <w:rFonts w:ascii="Helvetica" w:hAnsi="Helvetica" w:cs="Arial"/>
          <w:color w:val="000000"/>
          <w:spacing w:val="17"/>
          <w:w w:val="102"/>
          <w:sz w:val="18"/>
          <w:szCs w:val="18"/>
        </w:rPr>
        <w:t xml:space="preserve"> </w:t>
      </w:r>
      <w:r w:rsidRPr="00AE1ECB">
        <w:rPr>
          <w:rFonts w:ascii="Helvetica" w:hAnsi="Helvetica" w:cs="Arial"/>
          <w:color w:val="000000"/>
          <w:w w:val="102"/>
          <w:sz w:val="18"/>
          <w:szCs w:val="18"/>
        </w:rPr>
        <w:t>the</w:t>
      </w:r>
      <w:r w:rsidRPr="00AE1ECB">
        <w:rPr>
          <w:rFonts w:ascii="Helvetica" w:hAnsi="Helvetica" w:cs="Arial"/>
          <w:color w:val="000000"/>
          <w:spacing w:val="17"/>
          <w:w w:val="102"/>
          <w:sz w:val="18"/>
          <w:szCs w:val="18"/>
        </w:rPr>
        <w:t xml:space="preserve"> </w:t>
      </w:r>
      <w:r w:rsidRPr="00AE1ECB">
        <w:rPr>
          <w:rFonts w:ascii="Helvetica" w:hAnsi="Helvetica" w:cs="Arial"/>
          <w:color w:val="000000"/>
          <w:w w:val="102"/>
          <w:sz w:val="18"/>
          <w:szCs w:val="18"/>
        </w:rPr>
        <w:t>plan.</w:t>
      </w:r>
      <w:r w:rsidRPr="00AE1ECB">
        <w:rPr>
          <w:rFonts w:ascii="Helvetica" w:hAnsi="Helvetica" w:cs="Arial"/>
          <w:color w:val="000000"/>
          <w:spacing w:val="17"/>
          <w:w w:val="102"/>
          <w:sz w:val="18"/>
          <w:szCs w:val="18"/>
        </w:rPr>
        <w:t xml:space="preserve"> </w:t>
      </w:r>
      <w:r w:rsidRPr="00AE1ECB">
        <w:rPr>
          <w:rFonts w:ascii="Helvetica" w:hAnsi="Helvetica" w:cs="Arial"/>
          <w:color w:val="000000"/>
          <w:w w:val="102"/>
          <w:sz w:val="18"/>
          <w:szCs w:val="18"/>
        </w:rPr>
        <w:t>In</w:t>
      </w:r>
      <w:r w:rsidRPr="00AE1ECB">
        <w:rPr>
          <w:rFonts w:ascii="Helvetica" w:hAnsi="Helvetica" w:cs="Arial"/>
          <w:color w:val="000000"/>
          <w:spacing w:val="17"/>
          <w:w w:val="102"/>
          <w:sz w:val="18"/>
          <w:szCs w:val="18"/>
        </w:rPr>
        <w:t xml:space="preserve"> </w:t>
      </w:r>
      <w:r w:rsidRPr="00AE1ECB">
        <w:rPr>
          <w:rFonts w:ascii="Helvetica" w:hAnsi="Helvetica" w:cs="Arial"/>
          <w:color w:val="000000"/>
          <w:w w:val="102"/>
          <w:sz w:val="18"/>
          <w:szCs w:val="18"/>
        </w:rPr>
        <w:t>colu</w:t>
      </w:r>
      <w:r w:rsidRPr="00AE1ECB">
        <w:rPr>
          <w:rFonts w:ascii="Helvetica" w:hAnsi="Helvetica" w:cs="Arial"/>
          <w:color w:val="000000"/>
          <w:w w:val="101"/>
          <w:sz w:val="18"/>
          <w:szCs w:val="18"/>
        </w:rPr>
        <w:t xml:space="preserve">mn (c), include any restriction </w:t>
      </w:r>
      <w:r w:rsidRPr="00AE1ECB">
        <w:rPr>
          <w:rFonts w:ascii="Helvetica" w:hAnsi="Helvetica" w:cs="Arial"/>
          <w:color w:val="000000"/>
          <w:w w:val="102"/>
          <w:sz w:val="18"/>
          <w:szCs w:val="18"/>
        </w:rPr>
        <w:t>on</w:t>
      </w:r>
      <w:r w:rsidRPr="00AE1ECB">
        <w:rPr>
          <w:rFonts w:ascii="Helvetica" w:hAnsi="Helvetica" w:cs="Arial"/>
          <w:color w:val="000000"/>
          <w:spacing w:val="40"/>
          <w:w w:val="102"/>
          <w:sz w:val="18"/>
          <w:szCs w:val="18"/>
        </w:rPr>
        <w:t xml:space="preserve"> </w:t>
      </w:r>
      <w:r w:rsidRPr="00AE1ECB">
        <w:rPr>
          <w:rFonts w:ascii="Helvetica" w:hAnsi="Helvetica" w:cs="Arial"/>
          <w:color w:val="000000"/>
          <w:w w:val="102"/>
          <w:sz w:val="18"/>
          <w:szCs w:val="18"/>
        </w:rPr>
        <w:t>transferability</w:t>
      </w:r>
      <w:r w:rsidRPr="00AE1ECB">
        <w:rPr>
          <w:rFonts w:ascii="Helvetica" w:hAnsi="Helvetica" w:cs="Arial"/>
          <w:color w:val="000000"/>
          <w:spacing w:val="40"/>
          <w:w w:val="102"/>
          <w:sz w:val="18"/>
          <w:szCs w:val="18"/>
        </w:rPr>
        <w:t xml:space="preserve"> </w:t>
      </w:r>
      <w:r w:rsidRPr="00AE1ECB">
        <w:rPr>
          <w:rFonts w:ascii="Helvetica" w:hAnsi="Helvetica" w:cs="Arial"/>
          <w:color w:val="000000"/>
          <w:w w:val="102"/>
          <w:sz w:val="18"/>
          <w:szCs w:val="18"/>
        </w:rPr>
        <w:t>of</w:t>
      </w:r>
      <w:r w:rsidRPr="00AE1ECB">
        <w:rPr>
          <w:rFonts w:ascii="Helvetica" w:hAnsi="Helvetica" w:cs="Arial"/>
          <w:color w:val="000000"/>
          <w:spacing w:val="40"/>
          <w:w w:val="102"/>
          <w:sz w:val="18"/>
          <w:szCs w:val="18"/>
        </w:rPr>
        <w:t xml:space="preserve"> </w:t>
      </w:r>
      <w:r w:rsidRPr="00AE1ECB">
        <w:rPr>
          <w:rFonts w:ascii="Helvetica" w:hAnsi="Helvetica" w:cs="Arial"/>
          <w:color w:val="000000"/>
          <w:w w:val="102"/>
          <w:sz w:val="18"/>
          <w:szCs w:val="18"/>
        </w:rPr>
        <w:t>corporate</w:t>
      </w:r>
      <w:r w:rsidRPr="00AE1ECB">
        <w:rPr>
          <w:rFonts w:ascii="Helvetica" w:hAnsi="Helvetica" w:cs="Arial"/>
          <w:color w:val="000000"/>
          <w:spacing w:val="40"/>
          <w:w w:val="102"/>
          <w:sz w:val="18"/>
          <w:szCs w:val="18"/>
        </w:rPr>
        <w:t xml:space="preserve"> </w:t>
      </w:r>
      <w:r w:rsidRPr="00AE1ECB">
        <w:rPr>
          <w:rFonts w:ascii="Helvetica" w:hAnsi="Helvetica" w:cs="Arial"/>
          <w:color w:val="000000"/>
          <w:w w:val="102"/>
          <w:sz w:val="18"/>
          <w:szCs w:val="18"/>
        </w:rPr>
        <w:t>securiti</w:t>
      </w:r>
      <w:r w:rsidRPr="00AE1ECB">
        <w:rPr>
          <w:rFonts w:ascii="Helvetica" w:hAnsi="Helvetica" w:cs="Arial"/>
          <w:color w:val="000000"/>
          <w:spacing w:val="2"/>
          <w:w w:val="102"/>
          <w:sz w:val="18"/>
          <w:szCs w:val="18"/>
        </w:rPr>
        <w:t>e</w:t>
      </w:r>
      <w:r w:rsidRPr="00AE1ECB">
        <w:rPr>
          <w:rFonts w:ascii="Helvetica" w:hAnsi="Helvetica" w:cs="Arial"/>
          <w:color w:val="000000"/>
          <w:w w:val="101"/>
          <w:sz w:val="18"/>
          <w:szCs w:val="18"/>
        </w:rPr>
        <w:t>s.</w:t>
      </w:r>
      <w:r w:rsidRPr="00AE1ECB">
        <w:rPr>
          <w:rFonts w:ascii="Helvetica" w:hAnsi="Helvetica" w:cs="Arial"/>
          <w:color w:val="000000"/>
          <w:spacing w:val="40"/>
          <w:w w:val="101"/>
          <w:sz w:val="18"/>
          <w:szCs w:val="18"/>
        </w:rPr>
        <w:t xml:space="preserve"> </w:t>
      </w:r>
      <w:r w:rsidRPr="00AE1ECB">
        <w:rPr>
          <w:rFonts w:ascii="Helvetica" w:hAnsi="Helvetica" w:cs="Arial"/>
          <w:color w:val="000000"/>
          <w:w w:val="101"/>
          <w:sz w:val="18"/>
          <w:szCs w:val="18"/>
        </w:rPr>
        <w:t>(Include</w:t>
      </w:r>
      <w:r w:rsidRPr="00AE1ECB">
        <w:rPr>
          <w:rFonts w:ascii="Helvetica" w:hAnsi="Helvetica" w:cs="Arial"/>
          <w:color w:val="000000"/>
          <w:spacing w:val="40"/>
          <w:w w:val="101"/>
          <w:sz w:val="18"/>
          <w:szCs w:val="18"/>
        </w:rPr>
        <w:t xml:space="preserve"> </w:t>
      </w:r>
      <w:r w:rsidRPr="00AE1ECB">
        <w:rPr>
          <w:rFonts w:ascii="Helvetica" w:hAnsi="Helvetica" w:cs="Arial"/>
          <w:color w:val="000000"/>
          <w:w w:val="101"/>
          <w:sz w:val="18"/>
          <w:szCs w:val="18"/>
        </w:rPr>
        <w:t>lending</w:t>
      </w:r>
      <w:r w:rsidRPr="00AE1ECB">
        <w:rPr>
          <w:rFonts w:ascii="Helvetica" w:hAnsi="Helvetica" w:cs="Arial"/>
          <w:color w:val="000000"/>
          <w:spacing w:val="40"/>
          <w:w w:val="101"/>
          <w:sz w:val="18"/>
          <w:szCs w:val="18"/>
        </w:rPr>
        <w:t xml:space="preserve"> </w:t>
      </w:r>
      <w:r w:rsidRPr="00AE1ECB">
        <w:rPr>
          <w:rFonts w:ascii="Helvetica" w:hAnsi="Helvetica" w:cs="Arial"/>
          <w:color w:val="000000"/>
          <w:w w:val="101"/>
          <w:sz w:val="18"/>
          <w:szCs w:val="18"/>
        </w:rPr>
        <w:t>of</w:t>
      </w:r>
      <w:r w:rsidRPr="00AE1ECB">
        <w:rPr>
          <w:rFonts w:ascii="Helvetica" w:hAnsi="Helvetica" w:cs="Arial"/>
          <w:color w:val="000000"/>
          <w:spacing w:val="40"/>
          <w:w w:val="101"/>
          <w:sz w:val="18"/>
          <w:szCs w:val="18"/>
        </w:rPr>
        <w:t xml:space="preserve"> </w:t>
      </w:r>
      <w:r w:rsidRPr="00AE1ECB">
        <w:rPr>
          <w:rFonts w:ascii="Helvetica" w:hAnsi="Helvetica" w:cs="Arial"/>
          <w:color w:val="000000"/>
          <w:w w:val="101"/>
          <w:sz w:val="18"/>
          <w:szCs w:val="18"/>
        </w:rPr>
        <w:t>securities</w:t>
      </w:r>
      <w:r w:rsidRPr="00AE1ECB">
        <w:rPr>
          <w:rFonts w:ascii="Helvetica" w:hAnsi="Helvetica" w:cs="Arial"/>
          <w:color w:val="000000"/>
          <w:spacing w:val="40"/>
          <w:w w:val="101"/>
          <w:sz w:val="18"/>
          <w:szCs w:val="18"/>
        </w:rPr>
        <w:t xml:space="preserve"> </w:t>
      </w:r>
      <w:r w:rsidRPr="00AE1ECB">
        <w:rPr>
          <w:rFonts w:ascii="Helvetica" w:hAnsi="Helvetica" w:cs="Arial"/>
          <w:color w:val="000000"/>
          <w:w w:val="101"/>
          <w:sz w:val="18"/>
          <w:szCs w:val="18"/>
        </w:rPr>
        <w:t>p</w:t>
      </w:r>
      <w:r w:rsidRPr="00AE1ECB">
        <w:rPr>
          <w:rFonts w:ascii="Helvetica" w:hAnsi="Helvetica" w:cs="Arial"/>
          <w:color w:val="000000"/>
          <w:spacing w:val="2"/>
          <w:w w:val="101"/>
          <w:sz w:val="18"/>
          <w:szCs w:val="18"/>
        </w:rPr>
        <w:t>e</w:t>
      </w:r>
      <w:r w:rsidRPr="00AE1ECB">
        <w:rPr>
          <w:rFonts w:ascii="Helvetica" w:hAnsi="Helvetica" w:cs="Arial"/>
          <w:color w:val="000000"/>
          <w:spacing w:val="7"/>
          <w:sz w:val="18"/>
          <w:szCs w:val="18"/>
        </w:rPr>
        <w:t>r</w:t>
      </w:r>
      <w:r w:rsidRPr="00AE1ECB">
        <w:rPr>
          <w:rFonts w:ascii="Helvetica" w:hAnsi="Helvetica" w:cs="Arial"/>
          <w:color w:val="000000"/>
          <w:w w:val="102"/>
          <w:sz w:val="18"/>
          <w:szCs w:val="18"/>
        </w:rPr>
        <w:t>mitted</w:t>
      </w:r>
      <w:r w:rsidRPr="00AE1ECB">
        <w:rPr>
          <w:rFonts w:ascii="Helvetica" w:hAnsi="Helvetica" w:cs="Arial"/>
          <w:color w:val="000000"/>
          <w:spacing w:val="40"/>
          <w:w w:val="102"/>
          <w:sz w:val="18"/>
          <w:szCs w:val="18"/>
        </w:rPr>
        <w:t xml:space="preserve"> </w:t>
      </w:r>
      <w:r w:rsidRPr="00AE1ECB">
        <w:rPr>
          <w:rFonts w:ascii="Helvetica" w:hAnsi="Helvetica" w:cs="Arial"/>
          <w:color w:val="000000"/>
          <w:w w:val="102"/>
          <w:sz w:val="18"/>
          <w:szCs w:val="18"/>
        </w:rPr>
        <w:t>unde</w:t>
      </w:r>
      <w:r w:rsidRPr="00AE1ECB">
        <w:rPr>
          <w:rFonts w:ascii="Helvetica" w:hAnsi="Helvetica" w:cs="Arial"/>
          <w:color w:val="000000"/>
          <w:w w:val="99"/>
          <w:sz w:val="18"/>
          <w:szCs w:val="18"/>
        </w:rPr>
        <w:t>r</w:t>
      </w:r>
      <w:r w:rsidRPr="00AE1ECB">
        <w:rPr>
          <w:rFonts w:ascii="Helvetica" w:hAnsi="Helvetica" w:cs="Arial"/>
          <w:color w:val="000000"/>
          <w:spacing w:val="40"/>
          <w:w w:val="99"/>
          <w:sz w:val="18"/>
          <w:szCs w:val="18"/>
        </w:rPr>
        <w:t xml:space="preserve"> </w:t>
      </w:r>
      <w:r w:rsidRPr="00AE1ECB">
        <w:rPr>
          <w:rFonts w:ascii="Helvetica" w:hAnsi="Helvetica" w:cs="Arial"/>
          <w:color w:val="000000"/>
          <w:w w:val="99"/>
          <w:sz w:val="18"/>
          <w:szCs w:val="18"/>
        </w:rPr>
        <w:t>P</w:t>
      </w:r>
      <w:r w:rsidRPr="00AE1ECB">
        <w:rPr>
          <w:rFonts w:ascii="Helvetica" w:hAnsi="Helvetica" w:cs="Arial"/>
          <w:color w:val="000000"/>
          <w:spacing w:val="-4"/>
          <w:w w:val="99"/>
          <w:sz w:val="18"/>
          <w:szCs w:val="18"/>
        </w:rPr>
        <w:t>r</w:t>
      </w:r>
      <w:r w:rsidRPr="00AE1ECB">
        <w:rPr>
          <w:rFonts w:ascii="Helvetica" w:hAnsi="Helvetica" w:cs="Arial"/>
          <w:color w:val="000000"/>
          <w:w w:val="103"/>
          <w:sz w:val="18"/>
          <w:szCs w:val="18"/>
        </w:rPr>
        <w:t>ohibi</w:t>
      </w:r>
      <w:r w:rsidRPr="00AE1ECB">
        <w:rPr>
          <w:rFonts w:ascii="Helvetica" w:hAnsi="Helvetica" w:cs="Arial"/>
          <w:color w:val="000000"/>
          <w:w w:val="104"/>
          <w:sz w:val="18"/>
          <w:szCs w:val="18"/>
        </w:rPr>
        <w:t>ted</w:t>
      </w:r>
      <w:r w:rsidRPr="00AE1ECB">
        <w:rPr>
          <w:rFonts w:ascii="Helvetica" w:hAnsi="Helvetica" w:cs="Arial"/>
          <w:color w:val="000000"/>
          <w:w w:val="101"/>
          <w:sz w:val="18"/>
          <w:szCs w:val="18"/>
        </w:rPr>
        <w:t xml:space="preserve"> </w:t>
      </w:r>
      <w:r w:rsidRPr="00AE1ECB">
        <w:rPr>
          <w:rFonts w:ascii="Helvetica" w:hAnsi="Helvetica" w:cs="Arial"/>
          <w:color w:val="000000"/>
          <w:spacing w:val="-16"/>
          <w:w w:val="79"/>
          <w:sz w:val="18"/>
          <w:szCs w:val="18"/>
        </w:rPr>
        <w:t>T</w:t>
      </w:r>
      <w:r w:rsidRPr="00AE1ECB">
        <w:rPr>
          <w:rFonts w:ascii="Helvetica" w:hAnsi="Helvetica" w:cs="Arial"/>
          <w:color w:val="000000"/>
          <w:w w:val="101"/>
          <w:sz w:val="18"/>
          <w:szCs w:val="18"/>
        </w:rPr>
        <w:t>ransactions</w:t>
      </w:r>
      <w:r w:rsidRPr="00AE1ECB">
        <w:rPr>
          <w:rFonts w:ascii="Helvetica" w:hAnsi="Helvetica" w:cs="Arial"/>
          <w:color w:val="000000"/>
          <w:spacing w:val="14"/>
          <w:w w:val="101"/>
          <w:sz w:val="18"/>
          <w:szCs w:val="18"/>
        </w:rPr>
        <w:t xml:space="preserve"> </w:t>
      </w:r>
      <w:r w:rsidRPr="00AE1ECB">
        <w:rPr>
          <w:rFonts w:ascii="Helvetica" w:hAnsi="Helvetica" w:cs="Arial"/>
          <w:color w:val="000000"/>
          <w:w w:val="101"/>
          <w:sz w:val="18"/>
          <w:szCs w:val="18"/>
        </w:rPr>
        <w:t>Exemption</w:t>
      </w:r>
      <w:r w:rsidRPr="00AE1ECB">
        <w:rPr>
          <w:rFonts w:ascii="Helvetica" w:hAnsi="Helvetica" w:cs="Arial"/>
          <w:color w:val="000000"/>
          <w:spacing w:val="14"/>
          <w:w w:val="101"/>
          <w:sz w:val="18"/>
          <w:szCs w:val="18"/>
        </w:rPr>
        <w:t xml:space="preserve"> </w:t>
      </w:r>
      <w:r w:rsidRPr="00AE1ECB">
        <w:rPr>
          <w:rFonts w:ascii="Helvetica" w:hAnsi="Helvetica" w:cs="Arial"/>
          <w:color w:val="000000"/>
          <w:w w:val="101"/>
          <w:sz w:val="18"/>
          <w:szCs w:val="18"/>
        </w:rPr>
        <w:t>81-6.)</w:t>
      </w:r>
    </w:p>
    <w:p w:rsidRPr="00AE1ECB" w:rsidR="008D4C81" w:rsidP="004A0E14" w:rsidRDefault="008D4C81" w14:paraId="244C81D6" w14:textId="77777777">
      <w:pPr>
        <w:widowControl w:val="0"/>
        <w:autoSpaceDE w:val="0"/>
        <w:autoSpaceDN w:val="0"/>
        <w:adjustRightInd w:val="0"/>
        <w:spacing w:before="66" w:line="160" w:lineRule="exact"/>
        <w:ind w:firstLine="0"/>
        <w:jc w:val="both"/>
        <w:rPr>
          <w:rFonts w:ascii="Helvetica" w:hAnsi="Helvetica" w:cs="Helvetica"/>
          <w:color w:val="000000"/>
          <w:sz w:val="18"/>
          <w:szCs w:val="18"/>
        </w:rPr>
      </w:pPr>
      <w:r w:rsidRPr="00AE1ECB">
        <w:rPr>
          <w:rFonts w:ascii="Helvetica" w:hAnsi="Helvetica" w:cs="Arial"/>
          <w:color w:val="000000"/>
          <w:w w:val="101"/>
          <w:sz w:val="18"/>
          <w:szCs w:val="18"/>
        </w:rPr>
        <w:tab/>
        <w:t>This</w:t>
      </w:r>
      <w:r w:rsidRPr="00AE1ECB">
        <w:rPr>
          <w:rFonts w:ascii="Helvetica" w:hAnsi="Helvetica" w:cs="Arial"/>
          <w:color w:val="000000"/>
          <w:spacing w:val="12"/>
          <w:w w:val="101"/>
          <w:sz w:val="18"/>
          <w:szCs w:val="18"/>
        </w:rPr>
        <w:t xml:space="preserve"> </w:t>
      </w:r>
      <w:r w:rsidRPr="00AE1ECB">
        <w:rPr>
          <w:rFonts w:ascii="Helvetica" w:hAnsi="Helvetica" w:cs="Arial"/>
          <w:color w:val="000000"/>
          <w:w w:val="101"/>
          <w:sz w:val="18"/>
          <w:szCs w:val="18"/>
        </w:rPr>
        <w:t>schedule</w:t>
      </w:r>
      <w:r w:rsidRPr="00AE1ECB">
        <w:rPr>
          <w:rFonts w:ascii="Helvetica" w:hAnsi="Helvetica" w:cs="Arial"/>
          <w:color w:val="000000"/>
          <w:spacing w:val="12"/>
          <w:w w:val="101"/>
          <w:sz w:val="18"/>
          <w:szCs w:val="18"/>
        </w:rPr>
        <w:t xml:space="preserve"> </w:t>
      </w:r>
      <w:r w:rsidRPr="00AE1ECB">
        <w:rPr>
          <w:rFonts w:ascii="Helvetica" w:hAnsi="Helvetica" w:cs="Arial"/>
          <w:color w:val="000000"/>
          <w:w w:val="101"/>
          <w:sz w:val="18"/>
          <w:szCs w:val="18"/>
        </w:rPr>
        <w:t>must</w:t>
      </w:r>
      <w:r w:rsidRPr="00AE1ECB">
        <w:rPr>
          <w:rFonts w:ascii="Helvetica" w:hAnsi="Helvetica" w:cs="Arial"/>
          <w:color w:val="000000"/>
          <w:spacing w:val="12"/>
          <w:w w:val="101"/>
          <w:sz w:val="18"/>
          <w:szCs w:val="18"/>
        </w:rPr>
        <w:t xml:space="preserve"> </w:t>
      </w:r>
      <w:r w:rsidRPr="00AE1ECB">
        <w:rPr>
          <w:rFonts w:ascii="Helvetica" w:hAnsi="Helvetica" w:cs="Arial"/>
          <w:color w:val="000000"/>
          <w:w w:val="101"/>
          <w:sz w:val="18"/>
          <w:szCs w:val="18"/>
        </w:rPr>
        <w:t xml:space="preserve">be clearly labeled </w:t>
      </w:r>
      <w:r w:rsidRPr="00AE1ECB">
        <w:rPr>
          <w:rFonts w:ascii="Helvetica" w:hAnsi="Helvetica" w:cs="Helvetica"/>
          <w:b/>
          <w:bCs/>
          <w:color w:val="000000"/>
          <w:sz w:val="18"/>
          <w:szCs w:val="18"/>
        </w:rPr>
        <w:t>“Schedule</w:t>
      </w:r>
      <w:r w:rsidRPr="00AE1ECB">
        <w:rPr>
          <w:rFonts w:ascii="Helvetica" w:hAnsi="Helvetica" w:cs="Helvetica"/>
          <w:b/>
          <w:bCs/>
          <w:color w:val="000000"/>
          <w:spacing w:val="13"/>
          <w:sz w:val="18"/>
          <w:szCs w:val="18"/>
        </w:rPr>
        <w:t xml:space="preserve"> </w:t>
      </w:r>
      <w:r w:rsidRPr="00AE1ECB">
        <w:rPr>
          <w:rFonts w:ascii="Helvetica" w:hAnsi="Helvetica" w:cs="Helvetica"/>
          <w:b/>
          <w:bCs/>
          <w:color w:val="000000"/>
          <w:sz w:val="18"/>
          <w:szCs w:val="18"/>
        </w:rPr>
        <w:t>H,</w:t>
      </w:r>
      <w:r w:rsidRPr="00AE1ECB">
        <w:rPr>
          <w:rFonts w:ascii="Helvetica" w:hAnsi="Helvetica" w:cs="Helvetica"/>
          <w:b/>
          <w:bCs/>
          <w:color w:val="000000"/>
          <w:spacing w:val="11"/>
          <w:sz w:val="18"/>
          <w:szCs w:val="18"/>
        </w:rPr>
        <w:t xml:space="preserve"> </w:t>
      </w:r>
      <w:r w:rsidRPr="00AE1ECB">
        <w:rPr>
          <w:rFonts w:ascii="Helvetica" w:hAnsi="Helvetica" w:cs="Helvetica"/>
          <w:b/>
          <w:bCs/>
          <w:color w:val="000000"/>
          <w:sz w:val="18"/>
          <w:szCs w:val="18"/>
        </w:rPr>
        <w:t>line</w:t>
      </w:r>
      <w:r w:rsidRPr="00AE1ECB">
        <w:rPr>
          <w:rFonts w:ascii="Helvetica" w:hAnsi="Helvetica" w:cs="Helvetica"/>
          <w:b/>
          <w:bCs/>
          <w:color w:val="000000"/>
          <w:spacing w:val="11"/>
          <w:sz w:val="18"/>
          <w:szCs w:val="18"/>
        </w:rPr>
        <w:t xml:space="preserve"> </w:t>
      </w:r>
      <w:r w:rsidRPr="00AE1ECB">
        <w:rPr>
          <w:rFonts w:ascii="Helvetica" w:hAnsi="Helvetica" w:cs="Helvetica"/>
          <w:b/>
          <w:bCs/>
          <w:color w:val="000000"/>
          <w:sz w:val="18"/>
          <w:szCs w:val="18"/>
        </w:rPr>
        <w:t>4i</w:t>
      </w:r>
      <w:r w:rsidRPr="00AE1ECB" w:rsidR="00AE1F5A">
        <w:rPr>
          <w:rFonts w:ascii="Helvetica" w:hAnsi="Helvetica" w:cs="Helvetica"/>
          <w:b/>
          <w:bCs/>
          <w:color w:val="000000"/>
          <w:sz w:val="18"/>
          <w:szCs w:val="18"/>
        </w:rPr>
        <w:t xml:space="preserve"> –</w:t>
      </w:r>
      <w:r w:rsidRPr="00AE1ECB">
        <w:rPr>
          <w:rFonts w:ascii="Helvetica" w:hAnsi="Helvetica" w:cs="Helvetica"/>
          <w:b/>
          <w:bCs/>
          <w:color w:val="000000"/>
          <w:sz w:val="18"/>
          <w:szCs w:val="18"/>
        </w:rPr>
        <w:t>Schedule</w:t>
      </w:r>
      <w:r w:rsidRPr="00AE1ECB">
        <w:rPr>
          <w:rFonts w:ascii="Helvetica" w:hAnsi="Helvetica" w:cs="Helvetica"/>
          <w:b/>
          <w:bCs/>
          <w:color w:val="000000"/>
          <w:spacing w:val="13"/>
          <w:sz w:val="18"/>
          <w:szCs w:val="18"/>
        </w:rPr>
        <w:t xml:space="preserve"> </w:t>
      </w:r>
      <w:r w:rsidRPr="00AE1ECB">
        <w:rPr>
          <w:rFonts w:ascii="Helvetica" w:hAnsi="Helvetica" w:cs="Helvetica"/>
          <w:b/>
          <w:bCs/>
          <w:color w:val="000000"/>
          <w:sz w:val="18"/>
          <w:szCs w:val="18"/>
        </w:rPr>
        <w:t>of</w:t>
      </w:r>
      <w:r w:rsidRPr="00AE1ECB">
        <w:rPr>
          <w:rFonts w:ascii="Helvetica" w:hAnsi="Helvetica" w:cs="Helvetica"/>
          <w:b/>
          <w:bCs/>
          <w:color w:val="000000"/>
          <w:spacing w:val="11"/>
          <w:sz w:val="18"/>
          <w:szCs w:val="18"/>
        </w:rPr>
        <w:t xml:space="preserve"> </w:t>
      </w:r>
      <w:r w:rsidRPr="00AE1ECB">
        <w:rPr>
          <w:rFonts w:ascii="Helvetica" w:hAnsi="Helvetica" w:cs="Helvetica"/>
          <w:b/>
          <w:bCs/>
          <w:color w:val="000000"/>
          <w:sz w:val="18"/>
          <w:szCs w:val="18"/>
        </w:rPr>
        <w:t>Assets</w:t>
      </w:r>
      <w:r w:rsidRPr="00AE1ECB">
        <w:rPr>
          <w:rFonts w:ascii="Helvetica" w:hAnsi="Helvetica" w:cs="Helvetica"/>
          <w:b/>
          <w:bCs/>
          <w:color w:val="000000"/>
          <w:spacing w:val="11"/>
          <w:sz w:val="18"/>
          <w:szCs w:val="18"/>
        </w:rPr>
        <w:t xml:space="preserve"> </w:t>
      </w:r>
      <w:r w:rsidRPr="00AE1ECB">
        <w:rPr>
          <w:rFonts w:ascii="Helvetica" w:hAnsi="Helvetica" w:cs="Helvetica"/>
          <w:b/>
          <w:bCs/>
          <w:color w:val="000000"/>
          <w:sz w:val="18"/>
          <w:szCs w:val="18"/>
        </w:rPr>
        <w:t>(Held</w:t>
      </w:r>
      <w:r w:rsidRPr="00AE1ECB">
        <w:rPr>
          <w:rFonts w:ascii="Helvetica" w:hAnsi="Helvetica" w:cs="Helvetica"/>
          <w:b/>
          <w:bCs/>
          <w:color w:val="000000"/>
          <w:spacing w:val="11"/>
          <w:sz w:val="18"/>
          <w:szCs w:val="18"/>
        </w:rPr>
        <w:t xml:space="preserve"> </w:t>
      </w:r>
      <w:proofErr w:type="gramStart"/>
      <w:r w:rsidRPr="00AE1ECB">
        <w:rPr>
          <w:rFonts w:ascii="Helvetica" w:hAnsi="Helvetica" w:cs="Helvetica"/>
          <w:b/>
          <w:bCs/>
          <w:color w:val="000000"/>
          <w:sz w:val="18"/>
          <w:szCs w:val="18"/>
        </w:rPr>
        <w:t>At</w:t>
      </w:r>
      <w:proofErr w:type="gramEnd"/>
      <w:r w:rsidRPr="00AE1ECB">
        <w:rPr>
          <w:rFonts w:ascii="Helvetica" w:hAnsi="Helvetica" w:cs="Helvetica"/>
          <w:b/>
          <w:bCs/>
          <w:color w:val="000000"/>
          <w:spacing w:val="11"/>
          <w:sz w:val="18"/>
          <w:szCs w:val="18"/>
        </w:rPr>
        <w:t xml:space="preserve"> </w:t>
      </w:r>
      <w:r w:rsidRPr="00AE1ECB">
        <w:rPr>
          <w:rFonts w:ascii="Helvetica" w:hAnsi="Helvetica" w:cs="Helvetica"/>
          <w:b/>
          <w:bCs/>
          <w:color w:val="000000"/>
          <w:sz w:val="18"/>
          <w:szCs w:val="18"/>
        </w:rPr>
        <w:t>End</w:t>
      </w:r>
      <w:r w:rsidRPr="00AE1ECB">
        <w:rPr>
          <w:rFonts w:ascii="Helvetica" w:hAnsi="Helvetica" w:cs="Helvetica"/>
          <w:b/>
          <w:bCs/>
          <w:color w:val="000000"/>
          <w:spacing w:val="11"/>
          <w:sz w:val="18"/>
          <w:szCs w:val="18"/>
        </w:rPr>
        <w:t xml:space="preserve"> </w:t>
      </w:r>
      <w:r w:rsidRPr="00AE1ECB">
        <w:rPr>
          <w:rFonts w:ascii="Helvetica" w:hAnsi="Helvetica" w:cs="Helvetica"/>
          <w:b/>
          <w:bCs/>
          <w:color w:val="000000"/>
          <w:sz w:val="18"/>
          <w:szCs w:val="18"/>
        </w:rPr>
        <w:t>of</w:t>
      </w:r>
      <w:r w:rsidRPr="00AE1ECB">
        <w:rPr>
          <w:rFonts w:ascii="Helvetica" w:hAnsi="Helvetica" w:cs="Helvetica"/>
          <w:b/>
          <w:bCs/>
          <w:color w:val="000000"/>
          <w:spacing w:val="11"/>
          <w:sz w:val="18"/>
          <w:szCs w:val="18"/>
        </w:rPr>
        <w:t xml:space="preserve"> </w:t>
      </w:r>
      <w:r w:rsidRPr="00AE1ECB">
        <w:rPr>
          <w:rFonts w:ascii="Helvetica" w:hAnsi="Helvetica" w:cs="Helvetica"/>
          <w:b/>
          <w:bCs/>
          <w:color w:val="000000"/>
          <w:spacing w:val="-16"/>
          <w:sz w:val="18"/>
          <w:szCs w:val="18"/>
        </w:rPr>
        <w:t>Y</w:t>
      </w:r>
      <w:r w:rsidRPr="00AE1ECB">
        <w:rPr>
          <w:rFonts w:ascii="Helvetica" w:hAnsi="Helvetica" w:cs="Helvetica"/>
          <w:b/>
          <w:bCs/>
          <w:color w:val="000000"/>
          <w:sz w:val="18"/>
          <w:szCs w:val="18"/>
        </w:rPr>
        <w:t>ear).”</w:t>
      </w:r>
    </w:p>
    <w:p w:rsidRPr="00AE1ECB" w:rsidR="008D4C81" w:rsidP="0063377C" w:rsidRDefault="008D4C81" w14:paraId="244C81D7" w14:textId="77777777">
      <w:pPr>
        <w:widowControl w:val="0"/>
        <w:autoSpaceDE w:val="0"/>
        <w:autoSpaceDN w:val="0"/>
        <w:adjustRightInd w:val="0"/>
        <w:spacing w:before="60" w:line="240" w:lineRule="auto"/>
        <w:ind w:firstLine="0"/>
        <w:rPr>
          <w:rFonts w:ascii="Helvetica" w:hAnsi="Helvetica" w:cs="Helvetica"/>
          <w:color w:val="000000"/>
          <w:sz w:val="18"/>
          <w:szCs w:val="18"/>
        </w:rPr>
      </w:pPr>
    </w:p>
    <w:tbl>
      <w:tblPr>
        <w:tblW w:w="0" w:type="auto"/>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Look w:val="00A0" w:firstRow="1" w:lastRow="0" w:firstColumn="1" w:lastColumn="0" w:noHBand="0" w:noVBand="0"/>
      </w:tblPr>
      <w:tblGrid>
        <w:gridCol w:w="466"/>
        <w:gridCol w:w="3432"/>
        <w:gridCol w:w="4135"/>
        <w:gridCol w:w="1501"/>
        <w:gridCol w:w="1078"/>
      </w:tblGrid>
      <w:tr w:rsidRPr="00AE1ECB" w:rsidR="008D4C81" w:rsidTr="004C56F5" w14:paraId="244C81DD" w14:textId="77777777">
        <w:trPr>
          <w:trHeight w:val="77"/>
        </w:trPr>
        <w:tc>
          <w:tcPr>
            <w:tcW w:w="468" w:type="dxa"/>
            <w:tcBorders>
              <w:left w:val="nil"/>
            </w:tcBorders>
          </w:tcPr>
          <w:p w:rsidRPr="00AE1ECB" w:rsidR="008D4C81" w:rsidP="0063377C" w:rsidRDefault="008D4C81" w14:paraId="244C81D8" w14:textId="77777777">
            <w:pPr>
              <w:widowControl w:val="0"/>
              <w:autoSpaceDE w:val="0"/>
              <w:autoSpaceDN w:val="0"/>
              <w:adjustRightInd w:val="0"/>
              <w:spacing w:before="60" w:line="240" w:lineRule="auto"/>
              <w:ind w:firstLine="0"/>
              <w:jc w:val="center"/>
              <w:rPr>
                <w:rFonts w:ascii="Helvetica" w:hAnsi="Helvetica" w:cs="Helvetica"/>
                <w:b/>
                <w:color w:val="000000"/>
                <w:sz w:val="14"/>
                <w:szCs w:val="14"/>
              </w:rPr>
            </w:pPr>
            <w:r w:rsidRPr="00AE1ECB">
              <w:rPr>
                <w:rFonts w:ascii="Helvetica" w:hAnsi="Helvetica" w:cs="Helvetica"/>
                <w:b/>
                <w:color w:val="000000"/>
                <w:sz w:val="14"/>
                <w:szCs w:val="14"/>
              </w:rPr>
              <w:t>(a)</w:t>
            </w:r>
          </w:p>
        </w:tc>
        <w:tc>
          <w:tcPr>
            <w:tcW w:w="3510" w:type="dxa"/>
          </w:tcPr>
          <w:p w:rsidRPr="00AE1ECB" w:rsidR="008D4C81" w:rsidP="0063377C" w:rsidRDefault="008D4C81" w14:paraId="244C81D9" w14:textId="77777777">
            <w:pPr>
              <w:widowControl w:val="0"/>
              <w:autoSpaceDE w:val="0"/>
              <w:autoSpaceDN w:val="0"/>
              <w:adjustRightInd w:val="0"/>
              <w:spacing w:before="60" w:line="240" w:lineRule="auto"/>
              <w:ind w:firstLine="0"/>
              <w:jc w:val="center"/>
              <w:rPr>
                <w:rFonts w:ascii="Helvetica" w:hAnsi="Helvetica" w:cs="Helvetica"/>
                <w:color w:val="000000"/>
                <w:sz w:val="14"/>
                <w:szCs w:val="14"/>
              </w:rPr>
            </w:pPr>
            <w:r w:rsidRPr="00AE1ECB">
              <w:rPr>
                <w:rFonts w:ascii="Helvetica" w:hAnsi="Helvetica" w:cs="Helvetica"/>
                <w:b/>
                <w:color w:val="000000"/>
                <w:sz w:val="14"/>
                <w:szCs w:val="14"/>
              </w:rPr>
              <w:t>(b)</w:t>
            </w:r>
            <w:r w:rsidRPr="00AE1ECB">
              <w:rPr>
                <w:rFonts w:ascii="Helvetica" w:hAnsi="Helvetica" w:cs="Helvetica"/>
                <w:color w:val="000000"/>
                <w:sz w:val="14"/>
                <w:szCs w:val="14"/>
              </w:rPr>
              <w:t xml:space="preserve"> Identity of issue, borrower, lessor, or similar party</w:t>
            </w:r>
          </w:p>
        </w:tc>
        <w:tc>
          <w:tcPr>
            <w:tcW w:w="4230" w:type="dxa"/>
          </w:tcPr>
          <w:p w:rsidRPr="00AE1ECB" w:rsidR="008D4C81" w:rsidP="0063377C" w:rsidRDefault="008D4C81" w14:paraId="244C81DA" w14:textId="77777777">
            <w:pPr>
              <w:widowControl w:val="0"/>
              <w:autoSpaceDE w:val="0"/>
              <w:autoSpaceDN w:val="0"/>
              <w:adjustRightInd w:val="0"/>
              <w:spacing w:before="60" w:line="240" w:lineRule="auto"/>
              <w:ind w:firstLine="0"/>
              <w:jc w:val="center"/>
              <w:rPr>
                <w:rFonts w:ascii="Helvetica" w:hAnsi="Helvetica" w:cs="Helvetica"/>
                <w:color w:val="000000"/>
                <w:sz w:val="14"/>
                <w:szCs w:val="14"/>
              </w:rPr>
            </w:pPr>
            <w:r w:rsidRPr="00AE1ECB">
              <w:rPr>
                <w:rFonts w:ascii="Helvetica" w:hAnsi="Helvetica" w:cs="Helvetica"/>
                <w:b/>
                <w:color w:val="000000"/>
                <w:sz w:val="14"/>
                <w:szCs w:val="14"/>
              </w:rPr>
              <w:t>(c)</w:t>
            </w:r>
            <w:r w:rsidRPr="00AE1ECB">
              <w:rPr>
                <w:rFonts w:ascii="Helvetica" w:hAnsi="Helvetica" w:cs="Helvetica"/>
                <w:color w:val="000000"/>
                <w:sz w:val="14"/>
                <w:szCs w:val="14"/>
              </w:rPr>
              <w:t xml:space="preserve"> Description of investment including maturity date, rate of interest, collateral, par, or maturity value</w:t>
            </w:r>
          </w:p>
        </w:tc>
        <w:tc>
          <w:tcPr>
            <w:tcW w:w="1530" w:type="dxa"/>
          </w:tcPr>
          <w:p w:rsidRPr="00AE1ECB" w:rsidR="008D4C81" w:rsidP="0063377C" w:rsidRDefault="008D4C81" w14:paraId="244C81DB" w14:textId="77777777">
            <w:pPr>
              <w:widowControl w:val="0"/>
              <w:autoSpaceDE w:val="0"/>
              <w:autoSpaceDN w:val="0"/>
              <w:adjustRightInd w:val="0"/>
              <w:spacing w:before="60" w:line="240" w:lineRule="auto"/>
              <w:ind w:firstLine="0"/>
              <w:jc w:val="center"/>
              <w:rPr>
                <w:rFonts w:ascii="Helvetica" w:hAnsi="Helvetica" w:cs="Helvetica"/>
                <w:color w:val="000000"/>
                <w:sz w:val="14"/>
                <w:szCs w:val="14"/>
              </w:rPr>
            </w:pPr>
            <w:r w:rsidRPr="00AE1ECB">
              <w:rPr>
                <w:rFonts w:ascii="Helvetica" w:hAnsi="Helvetica" w:cs="Helvetica"/>
                <w:b/>
                <w:color w:val="000000"/>
                <w:sz w:val="14"/>
                <w:szCs w:val="14"/>
              </w:rPr>
              <w:t>(d)</w:t>
            </w:r>
            <w:r w:rsidRPr="00AE1ECB">
              <w:rPr>
                <w:rFonts w:ascii="Helvetica" w:hAnsi="Helvetica" w:cs="Helvetica"/>
                <w:color w:val="000000"/>
                <w:sz w:val="14"/>
                <w:szCs w:val="14"/>
              </w:rPr>
              <w:t xml:space="preserve"> Cost</w:t>
            </w:r>
          </w:p>
        </w:tc>
        <w:tc>
          <w:tcPr>
            <w:tcW w:w="1090" w:type="dxa"/>
            <w:tcBorders>
              <w:right w:val="nil"/>
            </w:tcBorders>
          </w:tcPr>
          <w:p w:rsidRPr="00AE1ECB" w:rsidR="008D4C81" w:rsidP="0063377C" w:rsidRDefault="008D4C81" w14:paraId="244C81DC" w14:textId="77777777">
            <w:pPr>
              <w:widowControl w:val="0"/>
              <w:autoSpaceDE w:val="0"/>
              <w:autoSpaceDN w:val="0"/>
              <w:adjustRightInd w:val="0"/>
              <w:spacing w:before="60" w:line="240" w:lineRule="auto"/>
              <w:ind w:firstLine="0"/>
              <w:jc w:val="center"/>
              <w:rPr>
                <w:rFonts w:ascii="Helvetica" w:hAnsi="Helvetica" w:cs="Helvetica"/>
                <w:color w:val="000000"/>
                <w:sz w:val="14"/>
                <w:szCs w:val="14"/>
              </w:rPr>
            </w:pPr>
            <w:r w:rsidRPr="00AE1ECB">
              <w:rPr>
                <w:rFonts w:ascii="Helvetica" w:hAnsi="Helvetica" w:cs="Helvetica"/>
                <w:b/>
                <w:color w:val="000000"/>
                <w:sz w:val="14"/>
                <w:szCs w:val="14"/>
              </w:rPr>
              <w:t>(e)</w:t>
            </w:r>
            <w:r w:rsidRPr="00AE1ECB">
              <w:rPr>
                <w:rFonts w:ascii="Helvetica" w:hAnsi="Helvetica" w:cs="Helvetica"/>
                <w:color w:val="000000"/>
                <w:sz w:val="14"/>
                <w:szCs w:val="14"/>
              </w:rPr>
              <w:t xml:space="preserve"> Current value</w:t>
            </w:r>
          </w:p>
        </w:tc>
      </w:tr>
      <w:tr w:rsidRPr="00AE1ECB" w:rsidR="008D4C81" w:rsidTr="004C56F5" w14:paraId="244C81E3" w14:textId="77777777">
        <w:tc>
          <w:tcPr>
            <w:tcW w:w="468" w:type="dxa"/>
            <w:tcBorders>
              <w:left w:val="nil"/>
            </w:tcBorders>
          </w:tcPr>
          <w:p w:rsidRPr="00AE1ECB" w:rsidR="008D4C81" w:rsidP="0063377C" w:rsidRDefault="008D4C81" w14:paraId="244C81DE" w14:textId="77777777">
            <w:pPr>
              <w:widowControl w:val="0"/>
              <w:autoSpaceDE w:val="0"/>
              <w:autoSpaceDN w:val="0"/>
              <w:adjustRightInd w:val="0"/>
              <w:spacing w:before="60" w:line="240" w:lineRule="auto"/>
              <w:ind w:firstLine="0"/>
              <w:rPr>
                <w:rFonts w:ascii="Helvetica" w:hAnsi="Helvetica" w:cs="Helvetica"/>
                <w:color w:val="000000"/>
                <w:sz w:val="18"/>
                <w:szCs w:val="18"/>
              </w:rPr>
            </w:pPr>
          </w:p>
        </w:tc>
        <w:tc>
          <w:tcPr>
            <w:tcW w:w="3510" w:type="dxa"/>
          </w:tcPr>
          <w:p w:rsidRPr="00AE1ECB" w:rsidR="008D4C81" w:rsidP="0063377C" w:rsidRDefault="008D4C81" w14:paraId="244C81DF" w14:textId="77777777">
            <w:pPr>
              <w:widowControl w:val="0"/>
              <w:autoSpaceDE w:val="0"/>
              <w:autoSpaceDN w:val="0"/>
              <w:adjustRightInd w:val="0"/>
              <w:spacing w:before="60" w:line="240" w:lineRule="auto"/>
              <w:ind w:firstLine="0"/>
              <w:rPr>
                <w:rFonts w:ascii="Helvetica" w:hAnsi="Helvetica" w:cs="Helvetica"/>
                <w:color w:val="000000"/>
                <w:sz w:val="18"/>
                <w:szCs w:val="18"/>
              </w:rPr>
            </w:pPr>
          </w:p>
        </w:tc>
        <w:tc>
          <w:tcPr>
            <w:tcW w:w="4230" w:type="dxa"/>
          </w:tcPr>
          <w:p w:rsidRPr="00AE1ECB" w:rsidR="008D4C81" w:rsidP="0063377C" w:rsidRDefault="008D4C81" w14:paraId="244C81E0" w14:textId="77777777">
            <w:pPr>
              <w:widowControl w:val="0"/>
              <w:autoSpaceDE w:val="0"/>
              <w:autoSpaceDN w:val="0"/>
              <w:adjustRightInd w:val="0"/>
              <w:spacing w:before="60" w:line="240" w:lineRule="auto"/>
              <w:ind w:firstLine="0"/>
              <w:rPr>
                <w:rFonts w:ascii="Helvetica" w:hAnsi="Helvetica" w:cs="Helvetica"/>
                <w:color w:val="000000"/>
                <w:sz w:val="18"/>
                <w:szCs w:val="18"/>
              </w:rPr>
            </w:pPr>
          </w:p>
        </w:tc>
        <w:tc>
          <w:tcPr>
            <w:tcW w:w="1530" w:type="dxa"/>
          </w:tcPr>
          <w:p w:rsidRPr="00AE1ECB" w:rsidR="008D4C81" w:rsidP="0063377C" w:rsidRDefault="008D4C81" w14:paraId="244C81E1" w14:textId="77777777">
            <w:pPr>
              <w:widowControl w:val="0"/>
              <w:autoSpaceDE w:val="0"/>
              <w:autoSpaceDN w:val="0"/>
              <w:adjustRightInd w:val="0"/>
              <w:spacing w:before="60" w:line="240" w:lineRule="auto"/>
              <w:ind w:firstLine="0"/>
              <w:rPr>
                <w:rFonts w:ascii="Helvetica" w:hAnsi="Helvetica" w:cs="Helvetica"/>
                <w:color w:val="000000"/>
                <w:sz w:val="18"/>
                <w:szCs w:val="18"/>
              </w:rPr>
            </w:pPr>
          </w:p>
        </w:tc>
        <w:tc>
          <w:tcPr>
            <w:tcW w:w="1090" w:type="dxa"/>
            <w:tcBorders>
              <w:right w:val="nil"/>
            </w:tcBorders>
          </w:tcPr>
          <w:p w:rsidRPr="00AE1ECB" w:rsidR="008D4C81" w:rsidP="0063377C" w:rsidRDefault="008D4C81" w14:paraId="244C81E2" w14:textId="77777777">
            <w:pPr>
              <w:widowControl w:val="0"/>
              <w:autoSpaceDE w:val="0"/>
              <w:autoSpaceDN w:val="0"/>
              <w:adjustRightInd w:val="0"/>
              <w:spacing w:before="60" w:line="240" w:lineRule="auto"/>
              <w:ind w:firstLine="0"/>
              <w:rPr>
                <w:rFonts w:ascii="Helvetica" w:hAnsi="Helvetica" w:cs="Helvetica"/>
                <w:color w:val="000000"/>
                <w:sz w:val="18"/>
                <w:szCs w:val="18"/>
              </w:rPr>
            </w:pPr>
          </w:p>
        </w:tc>
      </w:tr>
      <w:tr w:rsidRPr="00AE1ECB" w:rsidR="008D4C81" w:rsidTr="004C56F5" w14:paraId="244C81E9" w14:textId="77777777">
        <w:tc>
          <w:tcPr>
            <w:tcW w:w="468" w:type="dxa"/>
            <w:tcBorders>
              <w:left w:val="nil"/>
            </w:tcBorders>
          </w:tcPr>
          <w:p w:rsidRPr="00AE1ECB" w:rsidR="008D4C81" w:rsidP="0063377C" w:rsidRDefault="001320E7" w14:paraId="244C81E4"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noProof/>
              </w:rPr>
              <mc:AlternateContent>
                <mc:Choice Requires="wpg">
                  <w:drawing>
                    <wp:anchor distT="0" distB="0" distL="114300" distR="114300" simplePos="0" relativeHeight="251645440" behindDoc="0" locked="0" layoutInCell="1" allowOverlap="1" wp14:editId="244C8C62" wp14:anchorId="244C8C61">
                      <wp:simplePos x="0" y="0"/>
                      <wp:positionH relativeFrom="column">
                        <wp:posOffset>-59690</wp:posOffset>
                      </wp:positionH>
                      <wp:positionV relativeFrom="paragraph">
                        <wp:posOffset>18415</wp:posOffset>
                      </wp:positionV>
                      <wp:extent cx="3971925" cy="76200"/>
                      <wp:effectExtent l="6985" t="8890" r="12065" b="10160"/>
                      <wp:wrapNone/>
                      <wp:docPr id="36" name="Group 4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3971925" cy="76200"/>
                                <a:chOff x="900" y="9045"/>
                                <a:chExt cx="10785" cy="208"/>
                              </a:xfrm>
                            </wpg:grpSpPr>
                            <wpg:grpSp>
                              <wpg:cNvPr id="37" name="Group 42"/>
                              <wpg:cNvGrpSpPr>
                                <a:grpSpLocks/>
                              </wpg:cNvGrpSpPr>
                              <wpg:grpSpPr bwMode="auto">
                                <a:xfrm>
                                  <a:off x="900" y="9045"/>
                                  <a:ext cx="10785" cy="104"/>
                                  <a:chOff x="900" y="9045"/>
                                  <a:chExt cx="10785" cy="217"/>
                                </a:xfrm>
                              </wpg:grpSpPr>
                              <wps:wsp>
                                <wps:cNvPr id="38" name="Freeform 43"/>
                                <wps:cNvSpPr>
                                  <a:spLocks/>
                                </wps:cNvSpPr>
                                <wps:spPr bwMode="auto">
                                  <a:xfrm>
                                    <a:off x="900" y="9045"/>
                                    <a:ext cx="1860" cy="202"/>
                                  </a:xfrm>
                                  <a:custGeom>
                                    <a:avLst/>
                                    <a:gdLst>
                                      <a:gd name="T0" fmla="*/ 0 w 1860"/>
                                      <a:gd name="T1" fmla="*/ 95 h 202"/>
                                      <a:gd name="T2" fmla="*/ 105 w 1860"/>
                                      <a:gd name="T3" fmla="*/ 5 h 202"/>
                                      <a:gd name="T4" fmla="*/ 165 w 1860"/>
                                      <a:gd name="T5" fmla="*/ 125 h 202"/>
                                      <a:gd name="T6" fmla="*/ 225 w 1860"/>
                                      <a:gd name="T7" fmla="*/ 50 h 202"/>
                                      <a:gd name="T8" fmla="*/ 330 w 1860"/>
                                      <a:gd name="T9" fmla="*/ 110 h 202"/>
                                      <a:gd name="T10" fmla="*/ 450 w 1860"/>
                                      <a:gd name="T11" fmla="*/ 20 h 202"/>
                                      <a:gd name="T12" fmla="*/ 615 w 1860"/>
                                      <a:gd name="T13" fmla="*/ 110 h 202"/>
                                      <a:gd name="T14" fmla="*/ 720 w 1860"/>
                                      <a:gd name="T15" fmla="*/ 35 h 202"/>
                                      <a:gd name="T16" fmla="*/ 795 w 1860"/>
                                      <a:gd name="T17" fmla="*/ 170 h 202"/>
                                      <a:gd name="T18" fmla="*/ 930 w 1860"/>
                                      <a:gd name="T19" fmla="*/ 35 h 202"/>
                                      <a:gd name="T20" fmla="*/ 1005 w 1860"/>
                                      <a:gd name="T21" fmla="*/ 140 h 202"/>
                                      <a:gd name="T22" fmla="*/ 1110 w 1860"/>
                                      <a:gd name="T23" fmla="*/ 110 h 202"/>
                                      <a:gd name="T24" fmla="*/ 1185 w 1860"/>
                                      <a:gd name="T25" fmla="*/ 170 h 202"/>
                                      <a:gd name="T26" fmla="*/ 1275 w 1860"/>
                                      <a:gd name="T27" fmla="*/ 5 h 202"/>
                                      <a:gd name="T28" fmla="*/ 1395 w 1860"/>
                                      <a:gd name="T29" fmla="*/ 155 h 202"/>
                                      <a:gd name="T30" fmla="*/ 1500 w 1860"/>
                                      <a:gd name="T31" fmla="*/ 125 h 202"/>
                                      <a:gd name="T32" fmla="*/ 1605 w 1860"/>
                                      <a:gd name="T33" fmla="*/ 170 h 202"/>
                                      <a:gd name="T34" fmla="*/ 1695 w 1860"/>
                                      <a:gd name="T35" fmla="*/ 65 h 202"/>
                                      <a:gd name="T36" fmla="*/ 1830 w 1860"/>
                                      <a:gd name="T37" fmla="*/ 200 h 202"/>
                                      <a:gd name="T38" fmla="*/ 1860 w 1860"/>
                                      <a:gd name="T39" fmla="*/ 80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860" h="202">
                                        <a:moveTo>
                                          <a:pt x="0" y="95"/>
                                        </a:moveTo>
                                        <a:cubicBezTo>
                                          <a:pt x="39" y="47"/>
                                          <a:pt x="78" y="0"/>
                                          <a:pt x="105" y="5"/>
                                        </a:cubicBezTo>
                                        <a:cubicBezTo>
                                          <a:pt x="132" y="10"/>
                                          <a:pt x="145" y="118"/>
                                          <a:pt x="165" y="125"/>
                                        </a:cubicBezTo>
                                        <a:cubicBezTo>
                                          <a:pt x="185" y="132"/>
                                          <a:pt x="198" y="52"/>
                                          <a:pt x="225" y="50"/>
                                        </a:cubicBezTo>
                                        <a:cubicBezTo>
                                          <a:pt x="252" y="48"/>
                                          <a:pt x="293" y="115"/>
                                          <a:pt x="330" y="110"/>
                                        </a:cubicBezTo>
                                        <a:cubicBezTo>
                                          <a:pt x="367" y="105"/>
                                          <a:pt x="403" y="20"/>
                                          <a:pt x="450" y="20"/>
                                        </a:cubicBezTo>
                                        <a:cubicBezTo>
                                          <a:pt x="497" y="20"/>
                                          <a:pt x="570" y="108"/>
                                          <a:pt x="615" y="110"/>
                                        </a:cubicBezTo>
                                        <a:cubicBezTo>
                                          <a:pt x="660" y="112"/>
                                          <a:pt x="690" y="25"/>
                                          <a:pt x="720" y="35"/>
                                        </a:cubicBezTo>
                                        <a:cubicBezTo>
                                          <a:pt x="750" y="45"/>
                                          <a:pt x="760" y="170"/>
                                          <a:pt x="795" y="170"/>
                                        </a:cubicBezTo>
                                        <a:cubicBezTo>
                                          <a:pt x="830" y="170"/>
                                          <a:pt x="895" y="40"/>
                                          <a:pt x="930" y="35"/>
                                        </a:cubicBezTo>
                                        <a:cubicBezTo>
                                          <a:pt x="965" y="30"/>
                                          <a:pt x="975" y="128"/>
                                          <a:pt x="1005" y="140"/>
                                        </a:cubicBezTo>
                                        <a:cubicBezTo>
                                          <a:pt x="1035" y="152"/>
                                          <a:pt x="1080" y="105"/>
                                          <a:pt x="1110" y="110"/>
                                        </a:cubicBezTo>
                                        <a:cubicBezTo>
                                          <a:pt x="1140" y="115"/>
                                          <a:pt x="1158" y="188"/>
                                          <a:pt x="1185" y="170"/>
                                        </a:cubicBezTo>
                                        <a:cubicBezTo>
                                          <a:pt x="1212" y="152"/>
                                          <a:pt x="1240" y="8"/>
                                          <a:pt x="1275" y="5"/>
                                        </a:cubicBezTo>
                                        <a:cubicBezTo>
                                          <a:pt x="1310" y="2"/>
                                          <a:pt x="1358" y="135"/>
                                          <a:pt x="1395" y="155"/>
                                        </a:cubicBezTo>
                                        <a:cubicBezTo>
                                          <a:pt x="1432" y="175"/>
                                          <a:pt x="1465" y="122"/>
                                          <a:pt x="1500" y="125"/>
                                        </a:cubicBezTo>
                                        <a:cubicBezTo>
                                          <a:pt x="1535" y="128"/>
                                          <a:pt x="1573" y="180"/>
                                          <a:pt x="1605" y="170"/>
                                        </a:cubicBezTo>
                                        <a:cubicBezTo>
                                          <a:pt x="1637" y="160"/>
                                          <a:pt x="1658" y="60"/>
                                          <a:pt x="1695" y="65"/>
                                        </a:cubicBezTo>
                                        <a:cubicBezTo>
                                          <a:pt x="1732" y="70"/>
                                          <a:pt x="1803" y="198"/>
                                          <a:pt x="1830" y="200"/>
                                        </a:cubicBezTo>
                                        <a:cubicBezTo>
                                          <a:pt x="1857" y="202"/>
                                          <a:pt x="1858" y="141"/>
                                          <a:pt x="1860" y="80"/>
                                        </a:cubicBezTo>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39" name="Freeform 44"/>
                                <wps:cNvSpPr>
                                  <a:spLocks/>
                                </wps:cNvSpPr>
                                <wps:spPr bwMode="auto">
                                  <a:xfrm>
                                    <a:off x="2760" y="9045"/>
                                    <a:ext cx="1860" cy="202"/>
                                  </a:xfrm>
                                  <a:custGeom>
                                    <a:avLst/>
                                    <a:gdLst>
                                      <a:gd name="T0" fmla="*/ 0 w 1860"/>
                                      <a:gd name="T1" fmla="*/ 95 h 202"/>
                                      <a:gd name="T2" fmla="*/ 105 w 1860"/>
                                      <a:gd name="T3" fmla="*/ 5 h 202"/>
                                      <a:gd name="T4" fmla="*/ 165 w 1860"/>
                                      <a:gd name="T5" fmla="*/ 125 h 202"/>
                                      <a:gd name="T6" fmla="*/ 225 w 1860"/>
                                      <a:gd name="T7" fmla="*/ 50 h 202"/>
                                      <a:gd name="T8" fmla="*/ 330 w 1860"/>
                                      <a:gd name="T9" fmla="*/ 110 h 202"/>
                                      <a:gd name="T10" fmla="*/ 450 w 1860"/>
                                      <a:gd name="T11" fmla="*/ 20 h 202"/>
                                      <a:gd name="T12" fmla="*/ 615 w 1860"/>
                                      <a:gd name="T13" fmla="*/ 110 h 202"/>
                                      <a:gd name="T14" fmla="*/ 720 w 1860"/>
                                      <a:gd name="T15" fmla="*/ 35 h 202"/>
                                      <a:gd name="T16" fmla="*/ 795 w 1860"/>
                                      <a:gd name="T17" fmla="*/ 170 h 202"/>
                                      <a:gd name="T18" fmla="*/ 930 w 1860"/>
                                      <a:gd name="T19" fmla="*/ 35 h 202"/>
                                      <a:gd name="T20" fmla="*/ 1005 w 1860"/>
                                      <a:gd name="T21" fmla="*/ 140 h 202"/>
                                      <a:gd name="T22" fmla="*/ 1110 w 1860"/>
                                      <a:gd name="T23" fmla="*/ 110 h 202"/>
                                      <a:gd name="T24" fmla="*/ 1185 w 1860"/>
                                      <a:gd name="T25" fmla="*/ 170 h 202"/>
                                      <a:gd name="T26" fmla="*/ 1275 w 1860"/>
                                      <a:gd name="T27" fmla="*/ 5 h 202"/>
                                      <a:gd name="T28" fmla="*/ 1395 w 1860"/>
                                      <a:gd name="T29" fmla="*/ 155 h 202"/>
                                      <a:gd name="T30" fmla="*/ 1500 w 1860"/>
                                      <a:gd name="T31" fmla="*/ 125 h 202"/>
                                      <a:gd name="T32" fmla="*/ 1605 w 1860"/>
                                      <a:gd name="T33" fmla="*/ 170 h 202"/>
                                      <a:gd name="T34" fmla="*/ 1695 w 1860"/>
                                      <a:gd name="T35" fmla="*/ 65 h 202"/>
                                      <a:gd name="T36" fmla="*/ 1830 w 1860"/>
                                      <a:gd name="T37" fmla="*/ 200 h 202"/>
                                      <a:gd name="T38" fmla="*/ 1860 w 1860"/>
                                      <a:gd name="T39" fmla="*/ 80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860" h="202">
                                        <a:moveTo>
                                          <a:pt x="0" y="95"/>
                                        </a:moveTo>
                                        <a:cubicBezTo>
                                          <a:pt x="39" y="47"/>
                                          <a:pt x="78" y="0"/>
                                          <a:pt x="105" y="5"/>
                                        </a:cubicBezTo>
                                        <a:cubicBezTo>
                                          <a:pt x="132" y="10"/>
                                          <a:pt x="145" y="118"/>
                                          <a:pt x="165" y="125"/>
                                        </a:cubicBezTo>
                                        <a:cubicBezTo>
                                          <a:pt x="185" y="132"/>
                                          <a:pt x="198" y="52"/>
                                          <a:pt x="225" y="50"/>
                                        </a:cubicBezTo>
                                        <a:cubicBezTo>
                                          <a:pt x="252" y="48"/>
                                          <a:pt x="293" y="115"/>
                                          <a:pt x="330" y="110"/>
                                        </a:cubicBezTo>
                                        <a:cubicBezTo>
                                          <a:pt x="367" y="105"/>
                                          <a:pt x="403" y="20"/>
                                          <a:pt x="450" y="20"/>
                                        </a:cubicBezTo>
                                        <a:cubicBezTo>
                                          <a:pt x="497" y="20"/>
                                          <a:pt x="570" y="108"/>
                                          <a:pt x="615" y="110"/>
                                        </a:cubicBezTo>
                                        <a:cubicBezTo>
                                          <a:pt x="660" y="112"/>
                                          <a:pt x="690" y="25"/>
                                          <a:pt x="720" y="35"/>
                                        </a:cubicBezTo>
                                        <a:cubicBezTo>
                                          <a:pt x="750" y="45"/>
                                          <a:pt x="760" y="170"/>
                                          <a:pt x="795" y="170"/>
                                        </a:cubicBezTo>
                                        <a:cubicBezTo>
                                          <a:pt x="830" y="170"/>
                                          <a:pt x="895" y="40"/>
                                          <a:pt x="930" y="35"/>
                                        </a:cubicBezTo>
                                        <a:cubicBezTo>
                                          <a:pt x="965" y="30"/>
                                          <a:pt x="975" y="128"/>
                                          <a:pt x="1005" y="140"/>
                                        </a:cubicBezTo>
                                        <a:cubicBezTo>
                                          <a:pt x="1035" y="152"/>
                                          <a:pt x="1080" y="105"/>
                                          <a:pt x="1110" y="110"/>
                                        </a:cubicBezTo>
                                        <a:cubicBezTo>
                                          <a:pt x="1140" y="115"/>
                                          <a:pt x="1158" y="188"/>
                                          <a:pt x="1185" y="170"/>
                                        </a:cubicBezTo>
                                        <a:cubicBezTo>
                                          <a:pt x="1212" y="152"/>
                                          <a:pt x="1240" y="8"/>
                                          <a:pt x="1275" y="5"/>
                                        </a:cubicBezTo>
                                        <a:cubicBezTo>
                                          <a:pt x="1310" y="2"/>
                                          <a:pt x="1358" y="135"/>
                                          <a:pt x="1395" y="155"/>
                                        </a:cubicBezTo>
                                        <a:cubicBezTo>
                                          <a:pt x="1432" y="175"/>
                                          <a:pt x="1465" y="122"/>
                                          <a:pt x="1500" y="125"/>
                                        </a:cubicBezTo>
                                        <a:cubicBezTo>
                                          <a:pt x="1535" y="128"/>
                                          <a:pt x="1573" y="180"/>
                                          <a:pt x="1605" y="170"/>
                                        </a:cubicBezTo>
                                        <a:cubicBezTo>
                                          <a:pt x="1637" y="160"/>
                                          <a:pt x="1658" y="60"/>
                                          <a:pt x="1695" y="65"/>
                                        </a:cubicBezTo>
                                        <a:cubicBezTo>
                                          <a:pt x="1732" y="70"/>
                                          <a:pt x="1803" y="198"/>
                                          <a:pt x="1830" y="200"/>
                                        </a:cubicBezTo>
                                        <a:cubicBezTo>
                                          <a:pt x="1857" y="202"/>
                                          <a:pt x="1858" y="141"/>
                                          <a:pt x="1860" y="80"/>
                                        </a:cubicBezTo>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40" name="Freeform 45"/>
                                <wps:cNvSpPr>
                                  <a:spLocks/>
                                </wps:cNvSpPr>
                                <wps:spPr bwMode="auto">
                                  <a:xfrm>
                                    <a:off x="4620" y="9045"/>
                                    <a:ext cx="1860" cy="202"/>
                                  </a:xfrm>
                                  <a:custGeom>
                                    <a:avLst/>
                                    <a:gdLst>
                                      <a:gd name="T0" fmla="*/ 0 w 1860"/>
                                      <a:gd name="T1" fmla="*/ 95 h 202"/>
                                      <a:gd name="T2" fmla="*/ 105 w 1860"/>
                                      <a:gd name="T3" fmla="*/ 5 h 202"/>
                                      <a:gd name="T4" fmla="*/ 165 w 1860"/>
                                      <a:gd name="T5" fmla="*/ 125 h 202"/>
                                      <a:gd name="T6" fmla="*/ 225 w 1860"/>
                                      <a:gd name="T7" fmla="*/ 50 h 202"/>
                                      <a:gd name="T8" fmla="*/ 330 w 1860"/>
                                      <a:gd name="T9" fmla="*/ 110 h 202"/>
                                      <a:gd name="T10" fmla="*/ 450 w 1860"/>
                                      <a:gd name="T11" fmla="*/ 20 h 202"/>
                                      <a:gd name="T12" fmla="*/ 615 w 1860"/>
                                      <a:gd name="T13" fmla="*/ 110 h 202"/>
                                      <a:gd name="T14" fmla="*/ 720 w 1860"/>
                                      <a:gd name="T15" fmla="*/ 35 h 202"/>
                                      <a:gd name="T16" fmla="*/ 795 w 1860"/>
                                      <a:gd name="T17" fmla="*/ 170 h 202"/>
                                      <a:gd name="T18" fmla="*/ 930 w 1860"/>
                                      <a:gd name="T19" fmla="*/ 35 h 202"/>
                                      <a:gd name="T20" fmla="*/ 1005 w 1860"/>
                                      <a:gd name="T21" fmla="*/ 140 h 202"/>
                                      <a:gd name="T22" fmla="*/ 1110 w 1860"/>
                                      <a:gd name="T23" fmla="*/ 110 h 202"/>
                                      <a:gd name="T24" fmla="*/ 1185 w 1860"/>
                                      <a:gd name="T25" fmla="*/ 170 h 202"/>
                                      <a:gd name="T26" fmla="*/ 1275 w 1860"/>
                                      <a:gd name="T27" fmla="*/ 5 h 202"/>
                                      <a:gd name="T28" fmla="*/ 1395 w 1860"/>
                                      <a:gd name="T29" fmla="*/ 155 h 202"/>
                                      <a:gd name="T30" fmla="*/ 1500 w 1860"/>
                                      <a:gd name="T31" fmla="*/ 125 h 202"/>
                                      <a:gd name="T32" fmla="*/ 1605 w 1860"/>
                                      <a:gd name="T33" fmla="*/ 170 h 202"/>
                                      <a:gd name="T34" fmla="*/ 1695 w 1860"/>
                                      <a:gd name="T35" fmla="*/ 65 h 202"/>
                                      <a:gd name="T36" fmla="*/ 1830 w 1860"/>
                                      <a:gd name="T37" fmla="*/ 200 h 202"/>
                                      <a:gd name="T38" fmla="*/ 1860 w 1860"/>
                                      <a:gd name="T39" fmla="*/ 80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860" h="202">
                                        <a:moveTo>
                                          <a:pt x="0" y="95"/>
                                        </a:moveTo>
                                        <a:cubicBezTo>
                                          <a:pt x="39" y="47"/>
                                          <a:pt x="78" y="0"/>
                                          <a:pt x="105" y="5"/>
                                        </a:cubicBezTo>
                                        <a:cubicBezTo>
                                          <a:pt x="132" y="10"/>
                                          <a:pt x="145" y="118"/>
                                          <a:pt x="165" y="125"/>
                                        </a:cubicBezTo>
                                        <a:cubicBezTo>
                                          <a:pt x="185" y="132"/>
                                          <a:pt x="198" y="52"/>
                                          <a:pt x="225" y="50"/>
                                        </a:cubicBezTo>
                                        <a:cubicBezTo>
                                          <a:pt x="252" y="48"/>
                                          <a:pt x="293" y="115"/>
                                          <a:pt x="330" y="110"/>
                                        </a:cubicBezTo>
                                        <a:cubicBezTo>
                                          <a:pt x="367" y="105"/>
                                          <a:pt x="403" y="20"/>
                                          <a:pt x="450" y="20"/>
                                        </a:cubicBezTo>
                                        <a:cubicBezTo>
                                          <a:pt x="497" y="20"/>
                                          <a:pt x="570" y="108"/>
                                          <a:pt x="615" y="110"/>
                                        </a:cubicBezTo>
                                        <a:cubicBezTo>
                                          <a:pt x="660" y="112"/>
                                          <a:pt x="690" y="25"/>
                                          <a:pt x="720" y="35"/>
                                        </a:cubicBezTo>
                                        <a:cubicBezTo>
                                          <a:pt x="750" y="45"/>
                                          <a:pt x="760" y="170"/>
                                          <a:pt x="795" y="170"/>
                                        </a:cubicBezTo>
                                        <a:cubicBezTo>
                                          <a:pt x="830" y="170"/>
                                          <a:pt x="895" y="40"/>
                                          <a:pt x="930" y="35"/>
                                        </a:cubicBezTo>
                                        <a:cubicBezTo>
                                          <a:pt x="965" y="30"/>
                                          <a:pt x="975" y="128"/>
                                          <a:pt x="1005" y="140"/>
                                        </a:cubicBezTo>
                                        <a:cubicBezTo>
                                          <a:pt x="1035" y="152"/>
                                          <a:pt x="1080" y="105"/>
                                          <a:pt x="1110" y="110"/>
                                        </a:cubicBezTo>
                                        <a:cubicBezTo>
                                          <a:pt x="1140" y="115"/>
                                          <a:pt x="1158" y="188"/>
                                          <a:pt x="1185" y="170"/>
                                        </a:cubicBezTo>
                                        <a:cubicBezTo>
                                          <a:pt x="1212" y="152"/>
                                          <a:pt x="1240" y="8"/>
                                          <a:pt x="1275" y="5"/>
                                        </a:cubicBezTo>
                                        <a:cubicBezTo>
                                          <a:pt x="1310" y="2"/>
                                          <a:pt x="1358" y="135"/>
                                          <a:pt x="1395" y="155"/>
                                        </a:cubicBezTo>
                                        <a:cubicBezTo>
                                          <a:pt x="1432" y="175"/>
                                          <a:pt x="1465" y="122"/>
                                          <a:pt x="1500" y="125"/>
                                        </a:cubicBezTo>
                                        <a:cubicBezTo>
                                          <a:pt x="1535" y="128"/>
                                          <a:pt x="1573" y="180"/>
                                          <a:pt x="1605" y="170"/>
                                        </a:cubicBezTo>
                                        <a:cubicBezTo>
                                          <a:pt x="1637" y="160"/>
                                          <a:pt x="1658" y="60"/>
                                          <a:pt x="1695" y="65"/>
                                        </a:cubicBezTo>
                                        <a:cubicBezTo>
                                          <a:pt x="1732" y="70"/>
                                          <a:pt x="1803" y="198"/>
                                          <a:pt x="1830" y="200"/>
                                        </a:cubicBezTo>
                                        <a:cubicBezTo>
                                          <a:pt x="1857" y="202"/>
                                          <a:pt x="1858" y="141"/>
                                          <a:pt x="1860" y="80"/>
                                        </a:cubicBezTo>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41" name="Freeform 46"/>
                                <wps:cNvSpPr>
                                  <a:spLocks/>
                                </wps:cNvSpPr>
                                <wps:spPr bwMode="auto">
                                  <a:xfrm>
                                    <a:off x="6480" y="9045"/>
                                    <a:ext cx="1860" cy="202"/>
                                  </a:xfrm>
                                  <a:custGeom>
                                    <a:avLst/>
                                    <a:gdLst>
                                      <a:gd name="T0" fmla="*/ 0 w 1860"/>
                                      <a:gd name="T1" fmla="*/ 95 h 202"/>
                                      <a:gd name="T2" fmla="*/ 105 w 1860"/>
                                      <a:gd name="T3" fmla="*/ 5 h 202"/>
                                      <a:gd name="T4" fmla="*/ 165 w 1860"/>
                                      <a:gd name="T5" fmla="*/ 125 h 202"/>
                                      <a:gd name="T6" fmla="*/ 225 w 1860"/>
                                      <a:gd name="T7" fmla="*/ 50 h 202"/>
                                      <a:gd name="T8" fmla="*/ 330 w 1860"/>
                                      <a:gd name="T9" fmla="*/ 110 h 202"/>
                                      <a:gd name="T10" fmla="*/ 450 w 1860"/>
                                      <a:gd name="T11" fmla="*/ 20 h 202"/>
                                      <a:gd name="T12" fmla="*/ 615 w 1860"/>
                                      <a:gd name="T13" fmla="*/ 110 h 202"/>
                                      <a:gd name="T14" fmla="*/ 720 w 1860"/>
                                      <a:gd name="T15" fmla="*/ 35 h 202"/>
                                      <a:gd name="T16" fmla="*/ 795 w 1860"/>
                                      <a:gd name="T17" fmla="*/ 170 h 202"/>
                                      <a:gd name="T18" fmla="*/ 930 w 1860"/>
                                      <a:gd name="T19" fmla="*/ 35 h 202"/>
                                      <a:gd name="T20" fmla="*/ 1005 w 1860"/>
                                      <a:gd name="T21" fmla="*/ 140 h 202"/>
                                      <a:gd name="T22" fmla="*/ 1110 w 1860"/>
                                      <a:gd name="T23" fmla="*/ 110 h 202"/>
                                      <a:gd name="T24" fmla="*/ 1185 w 1860"/>
                                      <a:gd name="T25" fmla="*/ 170 h 202"/>
                                      <a:gd name="T26" fmla="*/ 1275 w 1860"/>
                                      <a:gd name="T27" fmla="*/ 5 h 202"/>
                                      <a:gd name="T28" fmla="*/ 1395 w 1860"/>
                                      <a:gd name="T29" fmla="*/ 155 h 202"/>
                                      <a:gd name="T30" fmla="*/ 1500 w 1860"/>
                                      <a:gd name="T31" fmla="*/ 125 h 202"/>
                                      <a:gd name="T32" fmla="*/ 1605 w 1860"/>
                                      <a:gd name="T33" fmla="*/ 170 h 202"/>
                                      <a:gd name="T34" fmla="*/ 1695 w 1860"/>
                                      <a:gd name="T35" fmla="*/ 65 h 202"/>
                                      <a:gd name="T36" fmla="*/ 1830 w 1860"/>
                                      <a:gd name="T37" fmla="*/ 200 h 202"/>
                                      <a:gd name="T38" fmla="*/ 1860 w 1860"/>
                                      <a:gd name="T39" fmla="*/ 80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860" h="202">
                                        <a:moveTo>
                                          <a:pt x="0" y="95"/>
                                        </a:moveTo>
                                        <a:cubicBezTo>
                                          <a:pt x="39" y="47"/>
                                          <a:pt x="78" y="0"/>
                                          <a:pt x="105" y="5"/>
                                        </a:cubicBezTo>
                                        <a:cubicBezTo>
                                          <a:pt x="132" y="10"/>
                                          <a:pt x="145" y="118"/>
                                          <a:pt x="165" y="125"/>
                                        </a:cubicBezTo>
                                        <a:cubicBezTo>
                                          <a:pt x="185" y="132"/>
                                          <a:pt x="198" y="52"/>
                                          <a:pt x="225" y="50"/>
                                        </a:cubicBezTo>
                                        <a:cubicBezTo>
                                          <a:pt x="252" y="48"/>
                                          <a:pt x="293" y="115"/>
                                          <a:pt x="330" y="110"/>
                                        </a:cubicBezTo>
                                        <a:cubicBezTo>
                                          <a:pt x="367" y="105"/>
                                          <a:pt x="403" y="20"/>
                                          <a:pt x="450" y="20"/>
                                        </a:cubicBezTo>
                                        <a:cubicBezTo>
                                          <a:pt x="497" y="20"/>
                                          <a:pt x="570" y="108"/>
                                          <a:pt x="615" y="110"/>
                                        </a:cubicBezTo>
                                        <a:cubicBezTo>
                                          <a:pt x="660" y="112"/>
                                          <a:pt x="690" y="25"/>
                                          <a:pt x="720" y="35"/>
                                        </a:cubicBezTo>
                                        <a:cubicBezTo>
                                          <a:pt x="750" y="45"/>
                                          <a:pt x="760" y="170"/>
                                          <a:pt x="795" y="170"/>
                                        </a:cubicBezTo>
                                        <a:cubicBezTo>
                                          <a:pt x="830" y="170"/>
                                          <a:pt x="895" y="40"/>
                                          <a:pt x="930" y="35"/>
                                        </a:cubicBezTo>
                                        <a:cubicBezTo>
                                          <a:pt x="965" y="30"/>
                                          <a:pt x="975" y="128"/>
                                          <a:pt x="1005" y="140"/>
                                        </a:cubicBezTo>
                                        <a:cubicBezTo>
                                          <a:pt x="1035" y="152"/>
                                          <a:pt x="1080" y="105"/>
                                          <a:pt x="1110" y="110"/>
                                        </a:cubicBezTo>
                                        <a:cubicBezTo>
                                          <a:pt x="1140" y="115"/>
                                          <a:pt x="1158" y="188"/>
                                          <a:pt x="1185" y="170"/>
                                        </a:cubicBezTo>
                                        <a:cubicBezTo>
                                          <a:pt x="1212" y="152"/>
                                          <a:pt x="1240" y="8"/>
                                          <a:pt x="1275" y="5"/>
                                        </a:cubicBezTo>
                                        <a:cubicBezTo>
                                          <a:pt x="1310" y="2"/>
                                          <a:pt x="1358" y="135"/>
                                          <a:pt x="1395" y="155"/>
                                        </a:cubicBezTo>
                                        <a:cubicBezTo>
                                          <a:pt x="1432" y="175"/>
                                          <a:pt x="1465" y="122"/>
                                          <a:pt x="1500" y="125"/>
                                        </a:cubicBezTo>
                                        <a:cubicBezTo>
                                          <a:pt x="1535" y="128"/>
                                          <a:pt x="1573" y="180"/>
                                          <a:pt x="1605" y="170"/>
                                        </a:cubicBezTo>
                                        <a:cubicBezTo>
                                          <a:pt x="1637" y="160"/>
                                          <a:pt x="1658" y="60"/>
                                          <a:pt x="1695" y="65"/>
                                        </a:cubicBezTo>
                                        <a:cubicBezTo>
                                          <a:pt x="1732" y="70"/>
                                          <a:pt x="1803" y="198"/>
                                          <a:pt x="1830" y="200"/>
                                        </a:cubicBezTo>
                                        <a:cubicBezTo>
                                          <a:pt x="1857" y="202"/>
                                          <a:pt x="1858" y="141"/>
                                          <a:pt x="1860" y="80"/>
                                        </a:cubicBezTo>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42" name="Freeform 47"/>
                                <wps:cNvSpPr>
                                  <a:spLocks/>
                                </wps:cNvSpPr>
                                <wps:spPr bwMode="auto">
                                  <a:xfrm>
                                    <a:off x="8340" y="9045"/>
                                    <a:ext cx="1860" cy="202"/>
                                  </a:xfrm>
                                  <a:custGeom>
                                    <a:avLst/>
                                    <a:gdLst>
                                      <a:gd name="T0" fmla="*/ 0 w 1860"/>
                                      <a:gd name="T1" fmla="*/ 95 h 202"/>
                                      <a:gd name="T2" fmla="*/ 105 w 1860"/>
                                      <a:gd name="T3" fmla="*/ 5 h 202"/>
                                      <a:gd name="T4" fmla="*/ 165 w 1860"/>
                                      <a:gd name="T5" fmla="*/ 125 h 202"/>
                                      <a:gd name="T6" fmla="*/ 225 w 1860"/>
                                      <a:gd name="T7" fmla="*/ 50 h 202"/>
                                      <a:gd name="T8" fmla="*/ 330 w 1860"/>
                                      <a:gd name="T9" fmla="*/ 110 h 202"/>
                                      <a:gd name="T10" fmla="*/ 450 w 1860"/>
                                      <a:gd name="T11" fmla="*/ 20 h 202"/>
                                      <a:gd name="T12" fmla="*/ 615 w 1860"/>
                                      <a:gd name="T13" fmla="*/ 110 h 202"/>
                                      <a:gd name="T14" fmla="*/ 720 w 1860"/>
                                      <a:gd name="T15" fmla="*/ 35 h 202"/>
                                      <a:gd name="T16" fmla="*/ 795 w 1860"/>
                                      <a:gd name="T17" fmla="*/ 170 h 202"/>
                                      <a:gd name="T18" fmla="*/ 930 w 1860"/>
                                      <a:gd name="T19" fmla="*/ 35 h 202"/>
                                      <a:gd name="T20" fmla="*/ 1005 w 1860"/>
                                      <a:gd name="T21" fmla="*/ 140 h 202"/>
                                      <a:gd name="T22" fmla="*/ 1110 w 1860"/>
                                      <a:gd name="T23" fmla="*/ 110 h 202"/>
                                      <a:gd name="T24" fmla="*/ 1185 w 1860"/>
                                      <a:gd name="T25" fmla="*/ 170 h 202"/>
                                      <a:gd name="T26" fmla="*/ 1275 w 1860"/>
                                      <a:gd name="T27" fmla="*/ 5 h 202"/>
                                      <a:gd name="T28" fmla="*/ 1395 w 1860"/>
                                      <a:gd name="T29" fmla="*/ 155 h 202"/>
                                      <a:gd name="T30" fmla="*/ 1500 w 1860"/>
                                      <a:gd name="T31" fmla="*/ 125 h 202"/>
                                      <a:gd name="T32" fmla="*/ 1605 w 1860"/>
                                      <a:gd name="T33" fmla="*/ 170 h 202"/>
                                      <a:gd name="T34" fmla="*/ 1695 w 1860"/>
                                      <a:gd name="T35" fmla="*/ 65 h 202"/>
                                      <a:gd name="T36" fmla="*/ 1830 w 1860"/>
                                      <a:gd name="T37" fmla="*/ 200 h 202"/>
                                      <a:gd name="T38" fmla="*/ 1860 w 1860"/>
                                      <a:gd name="T39" fmla="*/ 80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860" h="202">
                                        <a:moveTo>
                                          <a:pt x="0" y="95"/>
                                        </a:moveTo>
                                        <a:cubicBezTo>
                                          <a:pt x="39" y="47"/>
                                          <a:pt x="78" y="0"/>
                                          <a:pt x="105" y="5"/>
                                        </a:cubicBezTo>
                                        <a:cubicBezTo>
                                          <a:pt x="132" y="10"/>
                                          <a:pt x="145" y="118"/>
                                          <a:pt x="165" y="125"/>
                                        </a:cubicBezTo>
                                        <a:cubicBezTo>
                                          <a:pt x="185" y="132"/>
                                          <a:pt x="198" y="52"/>
                                          <a:pt x="225" y="50"/>
                                        </a:cubicBezTo>
                                        <a:cubicBezTo>
                                          <a:pt x="252" y="48"/>
                                          <a:pt x="293" y="115"/>
                                          <a:pt x="330" y="110"/>
                                        </a:cubicBezTo>
                                        <a:cubicBezTo>
                                          <a:pt x="367" y="105"/>
                                          <a:pt x="403" y="20"/>
                                          <a:pt x="450" y="20"/>
                                        </a:cubicBezTo>
                                        <a:cubicBezTo>
                                          <a:pt x="497" y="20"/>
                                          <a:pt x="570" y="108"/>
                                          <a:pt x="615" y="110"/>
                                        </a:cubicBezTo>
                                        <a:cubicBezTo>
                                          <a:pt x="660" y="112"/>
                                          <a:pt x="690" y="25"/>
                                          <a:pt x="720" y="35"/>
                                        </a:cubicBezTo>
                                        <a:cubicBezTo>
                                          <a:pt x="750" y="45"/>
                                          <a:pt x="760" y="170"/>
                                          <a:pt x="795" y="170"/>
                                        </a:cubicBezTo>
                                        <a:cubicBezTo>
                                          <a:pt x="830" y="170"/>
                                          <a:pt x="895" y="40"/>
                                          <a:pt x="930" y="35"/>
                                        </a:cubicBezTo>
                                        <a:cubicBezTo>
                                          <a:pt x="965" y="30"/>
                                          <a:pt x="975" y="128"/>
                                          <a:pt x="1005" y="140"/>
                                        </a:cubicBezTo>
                                        <a:cubicBezTo>
                                          <a:pt x="1035" y="152"/>
                                          <a:pt x="1080" y="105"/>
                                          <a:pt x="1110" y="110"/>
                                        </a:cubicBezTo>
                                        <a:cubicBezTo>
                                          <a:pt x="1140" y="115"/>
                                          <a:pt x="1158" y="188"/>
                                          <a:pt x="1185" y="170"/>
                                        </a:cubicBezTo>
                                        <a:cubicBezTo>
                                          <a:pt x="1212" y="152"/>
                                          <a:pt x="1240" y="8"/>
                                          <a:pt x="1275" y="5"/>
                                        </a:cubicBezTo>
                                        <a:cubicBezTo>
                                          <a:pt x="1310" y="2"/>
                                          <a:pt x="1358" y="135"/>
                                          <a:pt x="1395" y="155"/>
                                        </a:cubicBezTo>
                                        <a:cubicBezTo>
                                          <a:pt x="1432" y="175"/>
                                          <a:pt x="1465" y="122"/>
                                          <a:pt x="1500" y="125"/>
                                        </a:cubicBezTo>
                                        <a:cubicBezTo>
                                          <a:pt x="1535" y="128"/>
                                          <a:pt x="1573" y="180"/>
                                          <a:pt x="1605" y="170"/>
                                        </a:cubicBezTo>
                                        <a:cubicBezTo>
                                          <a:pt x="1637" y="160"/>
                                          <a:pt x="1658" y="60"/>
                                          <a:pt x="1695" y="65"/>
                                        </a:cubicBezTo>
                                        <a:cubicBezTo>
                                          <a:pt x="1732" y="70"/>
                                          <a:pt x="1803" y="198"/>
                                          <a:pt x="1830" y="200"/>
                                        </a:cubicBezTo>
                                        <a:cubicBezTo>
                                          <a:pt x="1857" y="202"/>
                                          <a:pt x="1858" y="141"/>
                                          <a:pt x="1860" y="80"/>
                                        </a:cubicBezTo>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43" name="Freeform 48"/>
                                <wps:cNvSpPr>
                                  <a:spLocks/>
                                </wps:cNvSpPr>
                                <wps:spPr bwMode="auto">
                                  <a:xfrm>
                                    <a:off x="10200" y="9045"/>
                                    <a:ext cx="1485" cy="217"/>
                                  </a:xfrm>
                                  <a:custGeom>
                                    <a:avLst/>
                                    <a:gdLst>
                                      <a:gd name="T0" fmla="*/ 0 w 1485"/>
                                      <a:gd name="T1" fmla="*/ 75 h 217"/>
                                      <a:gd name="T2" fmla="*/ 270 w 1485"/>
                                      <a:gd name="T3" fmla="*/ 202 h 217"/>
                                      <a:gd name="T4" fmla="*/ 405 w 1485"/>
                                      <a:gd name="T5" fmla="*/ 0 h 217"/>
                                      <a:gd name="T6" fmla="*/ 480 w 1485"/>
                                      <a:gd name="T7" fmla="*/ 202 h 217"/>
                                      <a:gd name="T8" fmla="*/ 645 w 1485"/>
                                      <a:gd name="T9" fmla="*/ 0 h 217"/>
                                      <a:gd name="T10" fmla="*/ 750 w 1485"/>
                                      <a:gd name="T11" fmla="*/ 202 h 217"/>
                                      <a:gd name="T12" fmla="*/ 795 w 1485"/>
                                      <a:gd name="T13" fmla="*/ 75 h 217"/>
                                      <a:gd name="T14" fmla="*/ 1035 w 1485"/>
                                      <a:gd name="T15" fmla="*/ 202 h 217"/>
                                      <a:gd name="T16" fmla="*/ 1095 w 1485"/>
                                      <a:gd name="T17" fmla="*/ 0 h 217"/>
                                      <a:gd name="T18" fmla="*/ 1185 w 1485"/>
                                      <a:gd name="T19" fmla="*/ 202 h 217"/>
                                      <a:gd name="T20" fmla="*/ 1305 w 1485"/>
                                      <a:gd name="T21" fmla="*/ 90 h 217"/>
                                      <a:gd name="T22" fmla="*/ 1455 w 1485"/>
                                      <a:gd name="T23" fmla="*/ 202 h 217"/>
                                      <a:gd name="T24" fmla="*/ 1485 w 1485"/>
                                      <a:gd name="T25" fmla="*/ 120 h 2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85" h="217">
                                        <a:moveTo>
                                          <a:pt x="0" y="75"/>
                                        </a:moveTo>
                                        <a:cubicBezTo>
                                          <a:pt x="101" y="144"/>
                                          <a:pt x="203" y="214"/>
                                          <a:pt x="270" y="202"/>
                                        </a:cubicBezTo>
                                        <a:cubicBezTo>
                                          <a:pt x="337" y="190"/>
                                          <a:pt x="370" y="0"/>
                                          <a:pt x="405" y="0"/>
                                        </a:cubicBezTo>
                                        <a:cubicBezTo>
                                          <a:pt x="440" y="0"/>
                                          <a:pt x="440" y="202"/>
                                          <a:pt x="480" y="202"/>
                                        </a:cubicBezTo>
                                        <a:cubicBezTo>
                                          <a:pt x="520" y="202"/>
                                          <a:pt x="600" y="0"/>
                                          <a:pt x="645" y="0"/>
                                        </a:cubicBezTo>
                                        <a:cubicBezTo>
                                          <a:pt x="690" y="0"/>
                                          <a:pt x="725" y="190"/>
                                          <a:pt x="750" y="202"/>
                                        </a:cubicBezTo>
                                        <a:cubicBezTo>
                                          <a:pt x="775" y="214"/>
                                          <a:pt x="748" y="75"/>
                                          <a:pt x="795" y="75"/>
                                        </a:cubicBezTo>
                                        <a:cubicBezTo>
                                          <a:pt x="842" y="75"/>
                                          <a:pt x="985" y="214"/>
                                          <a:pt x="1035" y="202"/>
                                        </a:cubicBezTo>
                                        <a:cubicBezTo>
                                          <a:pt x="1085" y="190"/>
                                          <a:pt x="1070" y="0"/>
                                          <a:pt x="1095" y="0"/>
                                        </a:cubicBezTo>
                                        <a:cubicBezTo>
                                          <a:pt x="1120" y="0"/>
                                          <a:pt x="1150" y="187"/>
                                          <a:pt x="1185" y="202"/>
                                        </a:cubicBezTo>
                                        <a:cubicBezTo>
                                          <a:pt x="1220" y="217"/>
                                          <a:pt x="1260" y="90"/>
                                          <a:pt x="1305" y="90"/>
                                        </a:cubicBezTo>
                                        <a:cubicBezTo>
                                          <a:pt x="1350" y="90"/>
                                          <a:pt x="1425" y="197"/>
                                          <a:pt x="1455" y="202"/>
                                        </a:cubicBezTo>
                                        <a:cubicBezTo>
                                          <a:pt x="1485" y="207"/>
                                          <a:pt x="1478" y="136"/>
                                          <a:pt x="1485" y="120"/>
                                        </a:cubicBezTo>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44" name="Group 49"/>
                              <wpg:cNvGrpSpPr>
                                <a:grpSpLocks/>
                              </wpg:cNvGrpSpPr>
                              <wpg:grpSpPr bwMode="auto">
                                <a:xfrm>
                                  <a:off x="900" y="9149"/>
                                  <a:ext cx="10785" cy="104"/>
                                  <a:chOff x="900" y="9045"/>
                                  <a:chExt cx="10785" cy="217"/>
                                </a:xfrm>
                              </wpg:grpSpPr>
                              <wps:wsp>
                                <wps:cNvPr id="45" name="Freeform 50"/>
                                <wps:cNvSpPr>
                                  <a:spLocks/>
                                </wps:cNvSpPr>
                                <wps:spPr bwMode="auto">
                                  <a:xfrm>
                                    <a:off x="900" y="9045"/>
                                    <a:ext cx="1860" cy="202"/>
                                  </a:xfrm>
                                  <a:custGeom>
                                    <a:avLst/>
                                    <a:gdLst>
                                      <a:gd name="T0" fmla="*/ 0 w 1860"/>
                                      <a:gd name="T1" fmla="*/ 95 h 202"/>
                                      <a:gd name="T2" fmla="*/ 105 w 1860"/>
                                      <a:gd name="T3" fmla="*/ 5 h 202"/>
                                      <a:gd name="T4" fmla="*/ 165 w 1860"/>
                                      <a:gd name="T5" fmla="*/ 125 h 202"/>
                                      <a:gd name="T6" fmla="*/ 225 w 1860"/>
                                      <a:gd name="T7" fmla="*/ 50 h 202"/>
                                      <a:gd name="T8" fmla="*/ 330 w 1860"/>
                                      <a:gd name="T9" fmla="*/ 110 h 202"/>
                                      <a:gd name="T10" fmla="*/ 450 w 1860"/>
                                      <a:gd name="T11" fmla="*/ 20 h 202"/>
                                      <a:gd name="T12" fmla="*/ 615 w 1860"/>
                                      <a:gd name="T13" fmla="*/ 110 h 202"/>
                                      <a:gd name="T14" fmla="*/ 720 w 1860"/>
                                      <a:gd name="T15" fmla="*/ 35 h 202"/>
                                      <a:gd name="T16" fmla="*/ 795 w 1860"/>
                                      <a:gd name="T17" fmla="*/ 170 h 202"/>
                                      <a:gd name="T18" fmla="*/ 930 w 1860"/>
                                      <a:gd name="T19" fmla="*/ 35 h 202"/>
                                      <a:gd name="T20" fmla="*/ 1005 w 1860"/>
                                      <a:gd name="T21" fmla="*/ 140 h 202"/>
                                      <a:gd name="T22" fmla="*/ 1110 w 1860"/>
                                      <a:gd name="T23" fmla="*/ 110 h 202"/>
                                      <a:gd name="T24" fmla="*/ 1185 w 1860"/>
                                      <a:gd name="T25" fmla="*/ 170 h 202"/>
                                      <a:gd name="T26" fmla="*/ 1275 w 1860"/>
                                      <a:gd name="T27" fmla="*/ 5 h 202"/>
                                      <a:gd name="T28" fmla="*/ 1395 w 1860"/>
                                      <a:gd name="T29" fmla="*/ 155 h 202"/>
                                      <a:gd name="T30" fmla="*/ 1500 w 1860"/>
                                      <a:gd name="T31" fmla="*/ 125 h 202"/>
                                      <a:gd name="T32" fmla="*/ 1605 w 1860"/>
                                      <a:gd name="T33" fmla="*/ 170 h 202"/>
                                      <a:gd name="T34" fmla="*/ 1695 w 1860"/>
                                      <a:gd name="T35" fmla="*/ 65 h 202"/>
                                      <a:gd name="T36" fmla="*/ 1830 w 1860"/>
                                      <a:gd name="T37" fmla="*/ 200 h 202"/>
                                      <a:gd name="T38" fmla="*/ 1860 w 1860"/>
                                      <a:gd name="T39" fmla="*/ 80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860" h="202">
                                        <a:moveTo>
                                          <a:pt x="0" y="95"/>
                                        </a:moveTo>
                                        <a:cubicBezTo>
                                          <a:pt x="39" y="47"/>
                                          <a:pt x="78" y="0"/>
                                          <a:pt x="105" y="5"/>
                                        </a:cubicBezTo>
                                        <a:cubicBezTo>
                                          <a:pt x="132" y="10"/>
                                          <a:pt x="145" y="118"/>
                                          <a:pt x="165" y="125"/>
                                        </a:cubicBezTo>
                                        <a:cubicBezTo>
                                          <a:pt x="185" y="132"/>
                                          <a:pt x="198" y="52"/>
                                          <a:pt x="225" y="50"/>
                                        </a:cubicBezTo>
                                        <a:cubicBezTo>
                                          <a:pt x="252" y="48"/>
                                          <a:pt x="293" y="115"/>
                                          <a:pt x="330" y="110"/>
                                        </a:cubicBezTo>
                                        <a:cubicBezTo>
                                          <a:pt x="367" y="105"/>
                                          <a:pt x="403" y="20"/>
                                          <a:pt x="450" y="20"/>
                                        </a:cubicBezTo>
                                        <a:cubicBezTo>
                                          <a:pt x="497" y="20"/>
                                          <a:pt x="570" y="108"/>
                                          <a:pt x="615" y="110"/>
                                        </a:cubicBezTo>
                                        <a:cubicBezTo>
                                          <a:pt x="660" y="112"/>
                                          <a:pt x="690" y="25"/>
                                          <a:pt x="720" y="35"/>
                                        </a:cubicBezTo>
                                        <a:cubicBezTo>
                                          <a:pt x="750" y="45"/>
                                          <a:pt x="760" y="170"/>
                                          <a:pt x="795" y="170"/>
                                        </a:cubicBezTo>
                                        <a:cubicBezTo>
                                          <a:pt x="830" y="170"/>
                                          <a:pt x="895" y="40"/>
                                          <a:pt x="930" y="35"/>
                                        </a:cubicBezTo>
                                        <a:cubicBezTo>
                                          <a:pt x="965" y="30"/>
                                          <a:pt x="975" y="128"/>
                                          <a:pt x="1005" y="140"/>
                                        </a:cubicBezTo>
                                        <a:cubicBezTo>
                                          <a:pt x="1035" y="152"/>
                                          <a:pt x="1080" y="105"/>
                                          <a:pt x="1110" y="110"/>
                                        </a:cubicBezTo>
                                        <a:cubicBezTo>
                                          <a:pt x="1140" y="115"/>
                                          <a:pt x="1158" y="188"/>
                                          <a:pt x="1185" y="170"/>
                                        </a:cubicBezTo>
                                        <a:cubicBezTo>
                                          <a:pt x="1212" y="152"/>
                                          <a:pt x="1240" y="8"/>
                                          <a:pt x="1275" y="5"/>
                                        </a:cubicBezTo>
                                        <a:cubicBezTo>
                                          <a:pt x="1310" y="2"/>
                                          <a:pt x="1358" y="135"/>
                                          <a:pt x="1395" y="155"/>
                                        </a:cubicBezTo>
                                        <a:cubicBezTo>
                                          <a:pt x="1432" y="175"/>
                                          <a:pt x="1465" y="122"/>
                                          <a:pt x="1500" y="125"/>
                                        </a:cubicBezTo>
                                        <a:cubicBezTo>
                                          <a:pt x="1535" y="128"/>
                                          <a:pt x="1573" y="180"/>
                                          <a:pt x="1605" y="170"/>
                                        </a:cubicBezTo>
                                        <a:cubicBezTo>
                                          <a:pt x="1637" y="160"/>
                                          <a:pt x="1658" y="60"/>
                                          <a:pt x="1695" y="65"/>
                                        </a:cubicBezTo>
                                        <a:cubicBezTo>
                                          <a:pt x="1732" y="70"/>
                                          <a:pt x="1803" y="198"/>
                                          <a:pt x="1830" y="200"/>
                                        </a:cubicBezTo>
                                        <a:cubicBezTo>
                                          <a:pt x="1857" y="202"/>
                                          <a:pt x="1858" y="141"/>
                                          <a:pt x="1860" y="80"/>
                                        </a:cubicBezTo>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46" name="Freeform 51"/>
                                <wps:cNvSpPr>
                                  <a:spLocks/>
                                </wps:cNvSpPr>
                                <wps:spPr bwMode="auto">
                                  <a:xfrm>
                                    <a:off x="2760" y="9045"/>
                                    <a:ext cx="1860" cy="202"/>
                                  </a:xfrm>
                                  <a:custGeom>
                                    <a:avLst/>
                                    <a:gdLst>
                                      <a:gd name="T0" fmla="*/ 0 w 1860"/>
                                      <a:gd name="T1" fmla="*/ 95 h 202"/>
                                      <a:gd name="T2" fmla="*/ 105 w 1860"/>
                                      <a:gd name="T3" fmla="*/ 5 h 202"/>
                                      <a:gd name="T4" fmla="*/ 165 w 1860"/>
                                      <a:gd name="T5" fmla="*/ 125 h 202"/>
                                      <a:gd name="T6" fmla="*/ 225 w 1860"/>
                                      <a:gd name="T7" fmla="*/ 50 h 202"/>
                                      <a:gd name="T8" fmla="*/ 330 w 1860"/>
                                      <a:gd name="T9" fmla="*/ 110 h 202"/>
                                      <a:gd name="T10" fmla="*/ 450 w 1860"/>
                                      <a:gd name="T11" fmla="*/ 20 h 202"/>
                                      <a:gd name="T12" fmla="*/ 615 w 1860"/>
                                      <a:gd name="T13" fmla="*/ 110 h 202"/>
                                      <a:gd name="T14" fmla="*/ 720 w 1860"/>
                                      <a:gd name="T15" fmla="*/ 35 h 202"/>
                                      <a:gd name="T16" fmla="*/ 795 w 1860"/>
                                      <a:gd name="T17" fmla="*/ 170 h 202"/>
                                      <a:gd name="T18" fmla="*/ 930 w 1860"/>
                                      <a:gd name="T19" fmla="*/ 35 h 202"/>
                                      <a:gd name="T20" fmla="*/ 1005 w 1860"/>
                                      <a:gd name="T21" fmla="*/ 140 h 202"/>
                                      <a:gd name="T22" fmla="*/ 1110 w 1860"/>
                                      <a:gd name="T23" fmla="*/ 110 h 202"/>
                                      <a:gd name="T24" fmla="*/ 1185 w 1860"/>
                                      <a:gd name="T25" fmla="*/ 170 h 202"/>
                                      <a:gd name="T26" fmla="*/ 1275 w 1860"/>
                                      <a:gd name="T27" fmla="*/ 5 h 202"/>
                                      <a:gd name="T28" fmla="*/ 1395 w 1860"/>
                                      <a:gd name="T29" fmla="*/ 155 h 202"/>
                                      <a:gd name="T30" fmla="*/ 1500 w 1860"/>
                                      <a:gd name="T31" fmla="*/ 125 h 202"/>
                                      <a:gd name="T32" fmla="*/ 1605 w 1860"/>
                                      <a:gd name="T33" fmla="*/ 170 h 202"/>
                                      <a:gd name="T34" fmla="*/ 1695 w 1860"/>
                                      <a:gd name="T35" fmla="*/ 65 h 202"/>
                                      <a:gd name="T36" fmla="*/ 1830 w 1860"/>
                                      <a:gd name="T37" fmla="*/ 200 h 202"/>
                                      <a:gd name="T38" fmla="*/ 1860 w 1860"/>
                                      <a:gd name="T39" fmla="*/ 80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860" h="202">
                                        <a:moveTo>
                                          <a:pt x="0" y="95"/>
                                        </a:moveTo>
                                        <a:cubicBezTo>
                                          <a:pt x="39" y="47"/>
                                          <a:pt x="78" y="0"/>
                                          <a:pt x="105" y="5"/>
                                        </a:cubicBezTo>
                                        <a:cubicBezTo>
                                          <a:pt x="132" y="10"/>
                                          <a:pt x="145" y="118"/>
                                          <a:pt x="165" y="125"/>
                                        </a:cubicBezTo>
                                        <a:cubicBezTo>
                                          <a:pt x="185" y="132"/>
                                          <a:pt x="198" y="52"/>
                                          <a:pt x="225" y="50"/>
                                        </a:cubicBezTo>
                                        <a:cubicBezTo>
                                          <a:pt x="252" y="48"/>
                                          <a:pt x="293" y="115"/>
                                          <a:pt x="330" y="110"/>
                                        </a:cubicBezTo>
                                        <a:cubicBezTo>
                                          <a:pt x="367" y="105"/>
                                          <a:pt x="403" y="20"/>
                                          <a:pt x="450" y="20"/>
                                        </a:cubicBezTo>
                                        <a:cubicBezTo>
                                          <a:pt x="497" y="20"/>
                                          <a:pt x="570" y="108"/>
                                          <a:pt x="615" y="110"/>
                                        </a:cubicBezTo>
                                        <a:cubicBezTo>
                                          <a:pt x="660" y="112"/>
                                          <a:pt x="690" y="25"/>
                                          <a:pt x="720" y="35"/>
                                        </a:cubicBezTo>
                                        <a:cubicBezTo>
                                          <a:pt x="750" y="45"/>
                                          <a:pt x="760" y="170"/>
                                          <a:pt x="795" y="170"/>
                                        </a:cubicBezTo>
                                        <a:cubicBezTo>
                                          <a:pt x="830" y="170"/>
                                          <a:pt x="895" y="40"/>
                                          <a:pt x="930" y="35"/>
                                        </a:cubicBezTo>
                                        <a:cubicBezTo>
                                          <a:pt x="965" y="30"/>
                                          <a:pt x="975" y="128"/>
                                          <a:pt x="1005" y="140"/>
                                        </a:cubicBezTo>
                                        <a:cubicBezTo>
                                          <a:pt x="1035" y="152"/>
                                          <a:pt x="1080" y="105"/>
                                          <a:pt x="1110" y="110"/>
                                        </a:cubicBezTo>
                                        <a:cubicBezTo>
                                          <a:pt x="1140" y="115"/>
                                          <a:pt x="1158" y="188"/>
                                          <a:pt x="1185" y="170"/>
                                        </a:cubicBezTo>
                                        <a:cubicBezTo>
                                          <a:pt x="1212" y="152"/>
                                          <a:pt x="1240" y="8"/>
                                          <a:pt x="1275" y="5"/>
                                        </a:cubicBezTo>
                                        <a:cubicBezTo>
                                          <a:pt x="1310" y="2"/>
                                          <a:pt x="1358" y="135"/>
                                          <a:pt x="1395" y="155"/>
                                        </a:cubicBezTo>
                                        <a:cubicBezTo>
                                          <a:pt x="1432" y="175"/>
                                          <a:pt x="1465" y="122"/>
                                          <a:pt x="1500" y="125"/>
                                        </a:cubicBezTo>
                                        <a:cubicBezTo>
                                          <a:pt x="1535" y="128"/>
                                          <a:pt x="1573" y="180"/>
                                          <a:pt x="1605" y="170"/>
                                        </a:cubicBezTo>
                                        <a:cubicBezTo>
                                          <a:pt x="1637" y="160"/>
                                          <a:pt x="1658" y="60"/>
                                          <a:pt x="1695" y="65"/>
                                        </a:cubicBezTo>
                                        <a:cubicBezTo>
                                          <a:pt x="1732" y="70"/>
                                          <a:pt x="1803" y="198"/>
                                          <a:pt x="1830" y="200"/>
                                        </a:cubicBezTo>
                                        <a:cubicBezTo>
                                          <a:pt x="1857" y="202"/>
                                          <a:pt x="1858" y="141"/>
                                          <a:pt x="1860" y="80"/>
                                        </a:cubicBezTo>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47" name="Freeform 52"/>
                                <wps:cNvSpPr>
                                  <a:spLocks/>
                                </wps:cNvSpPr>
                                <wps:spPr bwMode="auto">
                                  <a:xfrm>
                                    <a:off x="4620" y="9045"/>
                                    <a:ext cx="1860" cy="202"/>
                                  </a:xfrm>
                                  <a:custGeom>
                                    <a:avLst/>
                                    <a:gdLst>
                                      <a:gd name="T0" fmla="*/ 0 w 1860"/>
                                      <a:gd name="T1" fmla="*/ 95 h 202"/>
                                      <a:gd name="T2" fmla="*/ 105 w 1860"/>
                                      <a:gd name="T3" fmla="*/ 5 h 202"/>
                                      <a:gd name="T4" fmla="*/ 165 w 1860"/>
                                      <a:gd name="T5" fmla="*/ 125 h 202"/>
                                      <a:gd name="T6" fmla="*/ 225 w 1860"/>
                                      <a:gd name="T7" fmla="*/ 50 h 202"/>
                                      <a:gd name="T8" fmla="*/ 330 w 1860"/>
                                      <a:gd name="T9" fmla="*/ 110 h 202"/>
                                      <a:gd name="T10" fmla="*/ 450 w 1860"/>
                                      <a:gd name="T11" fmla="*/ 20 h 202"/>
                                      <a:gd name="T12" fmla="*/ 615 w 1860"/>
                                      <a:gd name="T13" fmla="*/ 110 h 202"/>
                                      <a:gd name="T14" fmla="*/ 720 w 1860"/>
                                      <a:gd name="T15" fmla="*/ 35 h 202"/>
                                      <a:gd name="T16" fmla="*/ 795 w 1860"/>
                                      <a:gd name="T17" fmla="*/ 170 h 202"/>
                                      <a:gd name="T18" fmla="*/ 930 w 1860"/>
                                      <a:gd name="T19" fmla="*/ 35 h 202"/>
                                      <a:gd name="T20" fmla="*/ 1005 w 1860"/>
                                      <a:gd name="T21" fmla="*/ 140 h 202"/>
                                      <a:gd name="T22" fmla="*/ 1110 w 1860"/>
                                      <a:gd name="T23" fmla="*/ 110 h 202"/>
                                      <a:gd name="T24" fmla="*/ 1185 w 1860"/>
                                      <a:gd name="T25" fmla="*/ 170 h 202"/>
                                      <a:gd name="T26" fmla="*/ 1275 w 1860"/>
                                      <a:gd name="T27" fmla="*/ 5 h 202"/>
                                      <a:gd name="T28" fmla="*/ 1395 w 1860"/>
                                      <a:gd name="T29" fmla="*/ 155 h 202"/>
                                      <a:gd name="T30" fmla="*/ 1500 w 1860"/>
                                      <a:gd name="T31" fmla="*/ 125 h 202"/>
                                      <a:gd name="T32" fmla="*/ 1605 w 1860"/>
                                      <a:gd name="T33" fmla="*/ 170 h 202"/>
                                      <a:gd name="T34" fmla="*/ 1695 w 1860"/>
                                      <a:gd name="T35" fmla="*/ 65 h 202"/>
                                      <a:gd name="T36" fmla="*/ 1830 w 1860"/>
                                      <a:gd name="T37" fmla="*/ 200 h 202"/>
                                      <a:gd name="T38" fmla="*/ 1860 w 1860"/>
                                      <a:gd name="T39" fmla="*/ 80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860" h="202">
                                        <a:moveTo>
                                          <a:pt x="0" y="95"/>
                                        </a:moveTo>
                                        <a:cubicBezTo>
                                          <a:pt x="39" y="47"/>
                                          <a:pt x="78" y="0"/>
                                          <a:pt x="105" y="5"/>
                                        </a:cubicBezTo>
                                        <a:cubicBezTo>
                                          <a:pt x="132" y="10"/>
                                          <a:pt x="145" y="118"/>
                                          <a:pt x="165" y="125"/>
                                        </a:cubicBezTo>
                                        <a:cubicBezTo>
                                          <a:pt x="185" y="132"/>
                                          <a:pt x="198" y="52"/>
                                          <a:pt x="225" y="50"/>
                                        </a:cubicBezTo>
                                        <a:cubicBezTo>
                                          <a:pt x="252" y="48"/>
                                          <a:pt x="293" y="115"/>
                                          <a:pt x="330" y="110"/>
                                        </a:cubicBezTo>
                                        <a:cubicBezTo>
                                          <a:pt x="367" y="105"/>
                                          <a:pt x="403" y="20"/>
                                          <a:pt x="450" y="20"/>
                                        </a:cubicBezTo>
                                        <a:cubicBezTo>
                                          <a:pt x="497" y="20"/>
                                          <a:pt x="570" y="108"/>
                                          <a:pt x="615" y="110"/>
                                        </a:cubicBezTo>
                                        <a:cubicBezTo>
                                          <a:pt x="660" y="112"/>
                                          <a:pt x="690" y="25"/>
                                          <a:pt x="720" y="35"/>
                                        </a:cubicBezTo>
                                        <a:cubicBezTo>
                                          <a:pt x="750" y="45"/>
                                          <a:pt x="760" y="170"/>
                                          <a:pt x="795" y="170"/>
                                        </a:cubicBezTo>
                                        <a:cubicBezTo>
                                          <a:pt x="830" y="170"/>
                                          <a:pt x="895" y="40"/>
                                          <a:pt x="930" y="35"/>
                                        </a:cubicBezTo>
                                        <a:cubicBezTo>
                                          <a:pt x="965" y="30"/>
                                          <a:pt x="975" y="128"/>
                                          <a:pt x="1005" y="140"/>
                                        </a:cubicBezTo>
                                        <a:cubicBezTo>
                                          <a:pt x="1035" y="152"/>
                                          <a:pt x="1080" y="105"/>
                                          <a:pt x="1110" y="110"/>
                                        </a:cubicBezTo>
                                        <a:cubicBezTo>
                                          <a:pt x="1140" y="115"/>
                                          <a:pt x="1158" y="188"/>
                                          <a:pt x="1185" y="170"/>
                                        </a:cubicBezTo>
                                        <a:cubicBezTo>
                                          <a:pt x="1212" y="152"/>
                                          <a:pt x="1240" y="8"/>
                                          <a:pt x="1275" y="5"/>
                                        </a:cubicBezTo>
                                        <a:cubicBezTo>
                                          <a:pt x="1310" y="2"/>
                                          <a:pt x="1358" y="135"/>
                                          <a:pt x="1395" y="155"/>
                                        </a:cubicBezTo>
                                        <a:cubicBezTo>
                                          <a:pt x="1432" y="175"/>
                                          <a:pt x="1465" y="122"/>
                                          <a:pt x="1500" y="125"/>
                                        </a:cubicBezTo>
                                        <a:cubicBezTo>
                                          <a:pt x="1535" y="128"/>
                                          <a:pt x="1573" y="180"/>
                                          <a:pt x="1605" y="170"/>
                                        </a:cubicBezTo>
                                        <a:cubicBezTo>
                                          <a:pt x="1637" y="160"/>
                                          <a:pt x="1658" y="60"/>
                                          <a:pt x="1695" y="65"/>
                                        </a:cubicBezTo>
                                        <a:cubicBezTo>
                                          <a:pt x="1732" y="70"/>
                                          <a:pt x="1803" y="198"/>
                                          <a:pt x="1830" y="200"/>
                                        </a:cubicBezTo>
                                        <a:cubicBezTo>
                                          <a:pt x="1857" y="202"/>
                                          <a:pt x="1858" y="141"/>
                                          <a:pt x="1860" y="80"/>
                                        </a:cubicBezTo>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48" name="Freeform 53"/>
                                <wps:cNvSpPr>
                                  <a:spLocks/>
                                </wps:cNvSpPr>
                                <wps:spPr bwMode="auto">
                                  <a:xfrm>
                                    <a:off x="6480" y="9045"/>
                                    <a:ext cx="1860" cy="202"/>
                                  </a:xfrm>
                                  <a:custGeom>
                                    <a:avLst/>
                                    <a:gdLst>
                                      <a:gd name="T0" fmla="*/ 0 w 1860"/>
                                      <a:gd name="T1" fmla="*/ 95 h 202"/>
                                      <a:gd name="T2" fmla="*/ 105 w 1860"/>
                                      <a:gd name="T3" fmla="*/ 5 h 202"/>
                                      <a:gd name="T4" fmla="*/ 165 w 1860"/>
                                      <a:gd name="T5" fmla="*/ 125 h 202"/>
                                      <a:gd name="T6" fmla="*/ 225 w 1860"/>
                                      <a:gd name="T7" fmla="*/ 50 h 202"/>
                                      <a:gd name="T8" fmla="*/ 330 w 1860"/>
                                      <a:gd name="T9" fmla="*/ 110 h 202"/>
                                      <a:gd name="T10" fmla="*/ 450 w 1860"/>
                                      <a:gd name="T11" fmla="*/ 20 h 202"/>
                                      <a:gd name="T12" fmla="*/ 615 w 1860"/>
                                      <a:gd name="T13" fmla="*/ 110 h 202"/>
                                      <a:gd name="T14" fmla="*/ 720 w 1860"/>
                                      <a:gd name="T15" fmla="*/ 35 h 202"/>
                                      <a:gd name="T16" fmla="*/ 795 w 1860"/>
                                      <a:gd name="T17" fmla="*/ 170 h 202"/>
                                      <a:gd name="T18" fmla="*/ 930 w 1860"/>
                                      <a:gd name="T19" fmla="*/ 35 h 202"/>
                                      <a:gd name="T20" fmla="*/ 1005 w 1860"/>
                                      <a:gd name="T21" fmla="*/ 140 h 202"/>
                                      <a:gd name="T22" fmla="*/ 1110 w 1860"/>
                                      <a:gd name="T23" fmla="*/ 110 h 202"/>
                                      <a:gd name="T24" fmla="*/ 1185 w 1860"/>
                                      <a:gd name="T25" fmla="*/ 170 h 202"/>
                                      <a:gd name="T26" fmla="*/ 1275 w 1860"/>
                                      <a:gd name="T27" fmla="*/ 5 h 202"/>
                                      <a:gd name="T28" fmla="*/ 1395 w 1860"/>
                                      <a:gd name="T29" fmla="*/ 155 h 202"/>
                                      <a:gd name="T30" fmla="*/ 1500 w 1860"/>
                                      <a:gd name="T31" fmla="*/ 125 h 202"/>
                                      <a:gd name="T32" fmla="*/ 1605 w 1860"/>
                                      <a:gd name="T33" fmla="*/ 170 h 202"/>
                                      <a:gd name="T34" fmla="*/ 1695 w 1860"/>
                                      <a:gd name="T35" fmla="*/ 65 h 202"/>
                                      <a:gd name="T36" fmla="*/ 1830 w 1860"/>
                                      <a:gd name="T37" fmla="*/ 200 h 202"/>
                                      <a:gd name="T38" fmla="*/ 1860 w 1860"/>
                                      <a:gd name="T39" fmla="*/ 80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860" h="202">
                                        <a:moveTo>
                                          <a:pt x="0" y="95"/>
                                        </a:moveTo>
                                        <a:cubicBezTo>
                                          <a:pt x="39" y="47"/>
                                          <a:pt x="78" y="0"/>
                                          <a:pt x="105" y="5"/>
                                        </a:cubicBezTo>
                                        <a:cubicBezTo>
                                          <a:pt x="132" y="10"/>
                                          <a:pt x="145" y="118"/>
                                          <a:pt x="165" y="125"/>
                                        </a:cubicBezTo>
                                        <a:cubicBezTo>
                                          <a:pt x="185" y="132"/>
                                          <a:pt x="198" y="52"/>
                                          <a:pt x="225" y="50"/>
                                        </a:cubicBezTo>
                                        <a:cubicBezTo>
                                          <a:pt x="252" y="48"/>
                                          <a:pt x="293" y="115"/>
                                          <a:pt x="330" y="110"/>
                                        </a:cubicBezTo>
                                        <a:cubicBezTo>
                                          <a:pt x="367" y="105"/>
                                          <a:pt x="403" y="20"/>
                                          <a:pt x="450" y="20"/>
                                        </a:cubicBezTo>
                                        <a:cubicBezTo>
                                          <a:pt x="497" y="20"/>
                                          <a:pt x="570" y="108"/>
                                          <a:pt x="615" y="110"/>
                                        </a:cubicBezTo>
                                        <a:cubicBezTo>
                                          <a:pt x="660" y="112"/>
                                          <a:pt x="690" y="25"/>
                                          <a:pt x="720" y="35"/>
                                        </a:cubicBezTo>
                                        <a:cubicBezTo>
                                          <a:pt x="750" y="45"/>
                                          <a:pt x="760" y="170"/>
                                          <a:pt x="795" y="170"/>
                                        </a:cubicBezTo>
                                        <a:cubicBezTo>
                                          <a:pt x="830" y="170"/>
                                          <a:pt x="895" y="40"/>
                                          <a:pt x="930" y="35"/>
                                        </a:cubicBezTo>
                                        <a:cubicBezTo>
                                          <a:pt x="965" y="30"/>
                                          <a:pt x="975" y="128"/>
                                          <a:pt x="1005" y="140"/>
                                        </a:cubicBezTo>
                                        <a:cubicBezTo>
                                          <a:pt x="1035" y="152"/>
                                          <a:pt x="1080" y="105"/>
                                          <a:pt x="1110" y="110"/>
                                        </a:cubicBezTo>
                                        <a:cubicBezTo>
                                          <a:pt x="1140" y="115"/>
                                          <a:pt x="1158" y="188"/>
                                          <a:pt x="1185" y="170"/>
                                        </a:cubicBezTo>
                                        <a:cubicBezTo>
                                          <a:pt x="1212" y="152"/>
                                          <a:pt x="1240" y="8"/>
                                          <a:pt x="1275" y="5"/>
                                        </a:cubicBezTo>
                                        <a:cubicBezTo>
                                          <a:pt x="1310" y="2"/>
                                          <a:pt x="1358" y="135"/>
                                          <a:pt x="1395" y="155"/>
                                        </a:cubicBezTo>
                                        <a:cubicBezTo>
                                          <a:pt x="1432" y="175"/>
                                          <a:pt x="1465" y="122"/>
                                          <a:pt x="1500" y="125"/>
                                        </a:cubicBezTo>
                                        <a:cubicBezTo>
                                          <a:pt x="1535" y="128"/>
                                          <a:pt x="1573" y="180"/>
                                          <a:pt x="1605" y="170"/>
                                        </a:cubicBezTo>
                                        <a:cubicBezTo>
                                          <a:pt x="1637" y="160"/>
                                          <a:pt x="1658" y="60"/>
                                          <a:pt x="1695" y="65"/>
                                        </a:cubicBezTo>
                                        <a:cubicBezTo>
                                          <a:pt x="1732" y="70"/>
                                          <a:pt x="1803" y="198"/>
                                          <a:pt x="1830" y="200"/>
                                        </a:cubicBezTo>
                                        <a:cubicBezTo>
                                          <a:pt x="1857" y="202"/>
                                          <a:pt x="1858" y="141"/>
                                          <a:pt x="1860" y="80"/>
                                        </a:cubicBezTo>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49" name="Freeform 54"/>
                                <wps:cNvSpPr>
                                  <a:spLocks/>
                                </wps:cNvSpPr>
                                <wps:spPr bwMode="auto">
                                  <a:xfrm>
                                    <a:off x="8340" y="9045"/>
                                    <a:ext cx="1860" cy="202"/>
                                  </a:xfrm>
                                  <a:custGeom>
                                    <a:avLst/>
                                    <a:gdLst>
                                      <a:gd name="T0" fmla="*/ 0 w 1860"/>
                                      <a:gd name="T1" fmla="*/ 95 h 202"/>
                                      <a:gd name="T2" fmla="*/ 105 w 1860"/>
                                      <a:gd name="T3" fmla="*/ 5 h 202"/>
                                      <a:gd name="T4" fmla="*/ 165 w 1860"/>
                                      <a:gd name="T5" fmla="*/ 125 h 202"/>
                                      <a:gd name="T6" fmla="*/ 225 w 1860"/>
                                      <a:gd name="T7" fmla="*/ 50 h 202"/>
                                      <a:gd name="T8" fmla="*/ 330 w 1860"/>
                                      <a:gd name="T9" fmla="*/ 110 h 202"/>
                                      <a:gd name="T10" fmla="*/ 450 w 1860"/>
                                      <a:gd name="T11" fmla="*/ 20 h 202"/>
                                      <a:gd name="T12" fmla="*/ 615 w 1860"/>
                                      <a:gd name="T13" fmla="*/ 110 h 202"/>
                                      <a:gd name="T14" fmla="*/ 720 w 1860"/>
                                      <a:gd name="T15" fmla="*/ 35 h 202"/>
                                      <a:gd name="T16" fmla="*/ 795 w 1860"/>
                                      <a:gd name="T17" fmla="*/ 170 h 202"/>
                                      <a:gd name="T18" fmla="*/ 930 w 1860"/>
                                      <a:gd name="T19" fmla="*/ 35 h 202"/>
                                      <a:gd name="T20" fmla="*/ 1005 w 1860"/>
                                      <a:gd name="T21" fmla="*/ 140 h 202"/>
                                      <a:gd name="T22" fmla="*/ 1110 w 1860"/>
                                      <a:gd name="T23" fmla="*/ 110 h 202"/>
                                      <a:gd name="T24" fmla="*/ 1185 w 1860"/>
                                      <a:gd name="T25" fmla="*/ 170 h 202"/>
                                      <a:gd name="T26" fmla="*/ 1275 w 1860"/>
                                      <a:gd name="T27" fmla="*/ 5 h 202"/>
                                      <a:gd name="T28" fmla="*/ 1395 w 1860"/>
                                      <a:gd name="T29" fmla="*/ 155 h 202"/>
                                      <a:gd name="T30" fmla="*/ 1500 w 1860"/>
                                      <a:gd name="T31" fmla="*/ 125 h 202"/>
                                      <a:gd name="T32" fmla="*/ 1605 w 1860"/>
                                      <a:gd name="T33" fmla="*/ 170 h 202"/>
                                      <a:gd name="T34" fmla="*/ 1695 w 1860"/>
                                      <a:gd name="T35" fmla="*/ 65 h 202"/>
                                      <a:gd name="T36" fmla="*/ 1830 w 1860"/>
                                      <a:gd name="T37" fmla="*/ 200 h 202"/>
                                      <a:gd name="T38" fmla="*/ 1860 w 1860"/>
                                      <a:gd name="T39" fmla="*/ 80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860" h="202">
                                        <a:moveTo>
                                          <a:pt x="0" y="95"/>
                                        </a:moveTo>
                                        <a:cubicBezTo>
                                          <a:pt x="39" y="47"/>
                                          <a:pt x="78" y="0"/>
                                          <a:pt x="105" y="5"/>
                                        </a:cubicBezTo>
                                        <a:cubicBezTo>
                                          <a:pt x="132" y="10"/>
                                          <a:pt x="145" y="118"/>
                                          <a:pt x="165" y="125"/>
                                        </a:cubicBezTo>
                                        <a:cubicBezTo>
                                          <a:pt x="185" y="132"/>
                                          <a:pt x="198" y="52"/>
                                          <a:pt x="225" y="50"/>
                                        </a:cubicBezTo>
                                        <a:cubicBezTo>
                                          <a:pt x="252" y="48"/>
                                          <a:pt x="293" y="115"/>
                                          <a:pt x="330" y="110"/>
                                        </a:cubicBezTo>
                                        <a:cubicBezTo>
                                          <a:pt x="367" y="105"/>
                                          <a:pt x="403" y="20"/>
                                          <a:pt x="450" y="20"/>
                                        </a:cubicBezTo>
                                        <a:cubicBezTo>
                                          <a:pt x="497" y="20"/>
                                          <a:pt x="570" y="108"/>
                                          <a:pt x="615" y="110"/>
                                        </a:cubicBezTo>
                                        <a:cubicBezTo>
                                          <a:pt x="660" y="112"/>
                                          <a:pt x="690" y="25"/>
                                          <a:pt x="720" y="35"/>
                                        </a:cubicBezTo>
                                        <a:cubicBezTo>
                                          <a:pt x="750" y="45"/>
                                          <a:pt x="760" y="170"/>
                                          <a:pt x="795" y="170"/>
                                        </a:cubicBezTo>
                                        <a:cubicBezTo>
                                          <a:pt x="830" y="170"/>
                                          <a:pt x="895" y="40"/>
                                          <a:pt x="930" y="35"/>
                                        </a:cubicBezTo>
                                        <a:cubicBezTo>
                                          <a:pt x="965" y="30"/>
                                          <a:pt x="975" y="128"/>
                                          <a:pt x="1005" y="140"/>
                                        </a:cubicBezTo>
                                        <a:cubicBezTo>
                                          <a:pt x="1035" y="152"/>
                                          <a:pt x="1080" y="105"/>
                                          <a:pt x="1110" y="110"/>
                                        </a:cubicBezTo>
                                        <a:cubicBezTo>
                                          <a:pt x="1140" y="115"/>
                                          <a:pt x="1158" y="188"/>
                                          <a:pt x="1185" y="170"/>
                                        </a:cubicBezTo>
                                        <a:cubicBezTo>
                                          <a:pt x="1212" y="152"/>
                                          <a:pt x="1240" y="8"/>
                                          <a:pt x="1275" y="5"/>
                                        </a:cubicBezTo>
                                        <a:cubicBezTo>
                                          <a:pt x="1310" y="2"/>
                                          <a:pt x="1358" y="135"/>
                                          <a:pt x="1395" y="155"/>
                                        </a:cubicBezTo>
                                        <a:cubicBezTo>
                                          <a:pt x="1432" y="175"/>
                                          <a:pt x="1465" y="122"/>
                                          <a:pt x="1500" y="125"/>
                                        </a:cubicBezTo>
                                        <a:cubicBezTo>
                                          <a:pt x="1535" y="128"/>
                                          <a:pt x="1573" y="180"/>
                                          <a:pt x="1605" y="170"/>
                                        </a:cubicBezTo>
                                        <a:cubicBezTo>
                                          <a:pt x="1637" y="160"/>
                                          <a:pt x="1658" y="60"/>
                                          <a:pt x="1695" y="65"/>
                                        </a:cubicBezTo>
                                        <a:cubicBezTo>
                                          <a:pt x="1732" y="70"/>
                                          <a:pt x="1803" y="198"/>
                                          <a:pt x="1830" y="200"/>
                                        </a:cubicBezTo>
                                        <a:cubicBezTo>
                                          <a:pt x="1857" y="202"/>
                                          <a:pt x="1858" y="141"/>
                                          <a:pt x="1860" y="80"/>
                                        </a:cubicBezTo>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50" name="Freeform 55"/>
                                <wps:cNvSpPr>
                                  <a:spLocks/>
                                </wps:cNvSpPr>
                                <wps:spPr bwMode="auto">
                                  <a:xfrm>
                                    <a:off x="10200" y="9045"/>
                                    <a:ext cx="1485" cy="217"/>
                                  </a:xfrm>
                                  <a:custGeom>
                                    <a:avLst/>
                                    <a:gdLst>
                                      <a:gd name="T0" fmla="*/ 0 w 1485"/>
                                      <a:gd name="T1" fmla="*/ 75 h 217"/>
                                      <a:gd name="T2" fmla="*/ 270 w 1485"/>
                                      <a:gd name="T3" fmla="*/ 202 h 217"/>
                                      <a:gd name="T4" fmla="*/ 405 w 1485"/>
                                      <a:gd name="T5" fmla="*/ 0 h 217"/>
                                      <a:gd name="T6" fmla="*/ 480 w 1485"/>
                                      <a:gd name="T7" fmla="*/ 202 h 217"/>
                                      <a:gd name="T8" fmla="*/ 645 w 1485"/>
                                      <a:gd name="T9" fmla="*/ 0 h 217"/>
                                      <a:gd name="T10" fmla="*/ 750 w 1485"/>
                                      <a:gd name="T11" fmla="*/ 202 h 217"/>
                                      <a:gd name="T12" fmla="*/ 795 w 1485"/>
                                      <a:gd name="T13" fmla="*/ 75 h 217"/>
                                      <a:gd name="T14" fmla="*/ 1035 w 1485"/>
                                      <a:gd name="T15" fmla="*/ 202 h 217"/>
                                      <a:gd name="T16" fmla="*/ 1095 w 1485"/>
                                      <a:gd name="T17" fmla="*/ 0 h 217"/>
                                      <a:gd name="T18" fmla="*/ 1185 w 1485"/>
                                      <a:gd name="T19" fmla="*/ 202 h 217"/>
                                      <a:gd name="T20" fmla="*/ 1305 w 1485"/>
                                      <a:gd name="T21" fmla="*/ 90 h 217"/>
                                      <a:gd name="T22" fmla="*/ 1455 w 1485"/>
                                      <a:gd name="T23" fmla="*/ 202 h 217"/>
                                      <a:gd name="T24" fmla="*/ 1485 w 1485"/>
                                      <a:gd name="T25" fmla="*/ 120 h 2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85" h="217">
                                        <a:moveTo>
                                          <a:pt x="0" y="75"/>
                                        </a:moveTo>
                                        <a:cubicBezTo>
                                          <a:pt x="101" y="144"/>
                                          <a:pt x="203" y="214"/>
                                          <a:pt x="270" y="202"/>
                                        </a:cubicBezTo>
                                        <a:cubicBezTo>
                                          <a:pt x="337" y="190"/>
                                          <a:pt x="370" y="0"/>
                                          <a:pt x="405" y="0"/>
                                        </a:cubicBezTo>
                                        <a:cubicBezTo>
                                          <a:pt x="440" y="0"/>
                                          <a:pt x="440" y="202"/>
                                          <a:pt x="480" y="202"/>
                                        </a:cubicBezTo>
                                        <a:cubicBezTo>
                                          <a:pt x="520" y="202"/>
                                          <a:pt x="600" y="0"/>
                                          <a:pt x="645" y="0"/>
                                        </a:cubicBezTo>
                                        <a:cubicBezTo>
                                          <a:pt x="690" y="0"/>
                                          <a:pt x="725" y="190"/>
                                          <a:pt x="750" y="202"/>
                                        </a:cubicBezTo>
                                        <a:cubicBezTo>
                                          <a:pt x="775" y="214"/>
                                          <a:pt x="748" y="75"/>
                                          <a:pt x="795" y="75"/>
                                        </a:cubicBezTo>
                                        <a:cubicBezTo>
                                          <a:pt x="842" y="75"/>
                                          <a:pt x="985" y="214"/>
                                          <a:pt x="1035" y="202"/>
                                        </a:cubicBezTo>
                                        <a:cubicBezTo>
                                          <a:pt x="1085" y="190"/>
                                          <a:pt x="1070" y="0"/>
                                          <a:pt x="1095" y="0"/>
                                        </a:cubicBezTo>
                                        <a:cubicBezTo>
                                          <a:pt x="1120" y="0"/>
                                          <a:pt x="1150" y="187"/>
                                          <a:pt x="1185" y="202"/>
                                        </a:cubicBezTo>
                                        <a:cubicBezTo>
                                          <a:pt x="1220" y="217"/>
                                          <a:pt x="1260" y="90"/>
                                          <a:pt x="1305" y="90"/>
                                        </a:cubicBezTo>
                                        <a:cubicBezTo>
                                          <a:pt x="1350" y="90"/>
                                          <a:pt x="1425" y="197"/>
                                          <a:pt x="1455" y="202"/>
                                        </a:cubicBezTo>
                                        <a:cubicBezTo>
                                          <a:pt x="1485" y="207"/>
                                          <a:pt x="1478" y="136"/>
                                          <a:pt x="1485" y="120"/>
                                        </a:cubicBezTo>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oup 41" style="position:absolute;margin-left:-4.7pt;margin-top:1.45pt;width:312.75pt;height:6pt;z-index:251645440" coordsize="10785,208" coordorigin="900,9045" o:spid="_x0000_s1026" w14:anchorId="43EAA22D"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ctXRlQ4AAIbyAAAOAAAAZHJzL2Uyb0RvYy54bWzsXW2P27gR/l6g/0HwxwMSm5L8imwO12wS&#10;FLi2B5z7A7S21jZqW67kjTdX9L/3mSEpk1pxLed8aIubfNhYEkXODN8fDed59/3zbht9yctqU+zv&#10;eurtoBfl+0Wx3OxXd72/zz+9mfSi6pjtl9m22Od3va951fv+/R//8O50mOVxsS62y7yMkMm+mp0O&#10;d7318XiY9fvVYp3vsuptccj3ePhYlLvsiMty1V+W2Qm577b9eDAY9U9FuTyUxSKvKty91w977zn/&#10;x8d8cfzb42OVH6PtXQ+yHflvyX8f6G///btstiqzw3qzMGJk3yDFLtvsUWid1X12zKKncvMiq91m&#10;URZV8Xh8uyh2/eLxcbPIWQdoowYNbT6XxdOBdVnNTqtDbSaYtmGnb8528dcvP5XRZnnXS0a9aJ/t&#10;UEdcbJQqMs7psJohzefy8PPhp1JriJ8/Fot/VHjcbz6n65VOHD2c/lIskV/2dCzYOM+P5Y6ygNrR&#10;M9fB17oO8udjtMDNZDpW03jYixZ4Nh6hjnUdLdaoSHprijsRnk0H6dA++mheVoPxxLwaDyb0tJ/N&#10;dKksqZFMq8UXtYbWCuOGFeLf2gov9bGmcLRRg9TqeqUZ1PhVM6DXVeeGVf26hvXzOjvk3F4rajTW&#10;pBgCdMP6VOY5deUoTbRVOZltWJXbqpwnp0M1q9D4LranVyw5GaHRUIuKB1yhdbPIZoun6vg5L7hh&#10;Zl9+rI56SFjiFzf3pRF+jhwed1uMDt/1o0F0ihRlahLbNMpJMx1G68iUh4Ghzid20qjBMJBT4qQK&#10;ZJQ6SdQolBH6Qy22igNZoe/XiWIkatcOfaNONRy0a4fKrtMkSchOUyeVUoGslGvxFAW2S6Vco8eh&#10;vFyrj1RIQ+WaPSyYa/kxigwI5po+CVheuaYfo80E8nJtr8YhLV3rT4PWV675Q4LFrvXVINhQY9f8&#10;Kg1IFrv2V2TZdj3jThUQuxWg1CRkNZpH6tYYtFrsVoGKx8Hc3DoIVGfs1oBKgvUZu1WghoHcEq8O&#10;hoOQ1RKvDkKdPPHqYBSs0cSrg1BbS7w6GAU1Tdw6wCjVOibS4uNcUZNgy03cKsDaIJCbVwkYpgON&#10;LXErYeJkhulhZSeAbG3nhMXz3kwK+BVltMId8LrmUFS0MqEZAlPMnBdOyAKpaAYJJEZlUGKeCS8m&#10;hq0pMS94LiaGLSmxnfhfFwOmosRTs0p4PTGNyJQaQ65eW11IbnTEqNopudFSdVOTRk4WppuiymiK&#10;wa+LMDT8Ue4Y3jolN6pi/OqU3KiKAapTcqNq3E1VGoRY9m6q0ihDyTGKdBGGhhFO3k1VGic4eTdV&#10;aSTg5N1UTYyq6MqO7LqLmM5aYhPY3P6VvQjbvwd6J5sdsiP1cfszOmEjywvGtV4v0oNd8SWfF5zk&#10;eN67TK1O58eLp4fN4k/5L25iGmegU8oqoTzOYawlN0tIfQ/LQU5ps/Uz86/MG6Y20DO1Lpy3wtaI&#10;SsTU6N0emdvnZudJ21oAbagoKxTkljDV4g+9u1g6avlZGqqFi/nHyIGN40kaTzEHsQJsCmszLCjN&#10;7e4FJCPMGZQVbOsokA50Cejn7t2hLkDf7aRAOtX5+xkNx0ZSvQ21CmDlebUCI9q7sC08W4+mRlRP&#10;LaxGOTFmXajVSYGx0dlup03ztKVCEcdAWKFqYfTtTgVgOnffsbaYmKxSrwCsWq9VYGqaNd50JJ2O&#10;jaQYDZ3btJLV0uhyO2mgBrSKoTrw27saTIxqfuOiBa5Or/tlt0KweDYveVWq1FD3NTXxNcG6V6e/&#10;oi5UrHR/a2oSm8L9IrAY5iK6tyaVGNW9xqoSq4NumLYN0ApZ6zC8oojUDnqQzq3atB7f/MKxcNaF&#10;XDPuDW2VN9rPcGyGJlS9WzjW09fXxogWtNSuLJRgRvWRMVfztrEW9ETR3VrV2BjL78dqYsY/hYHc&#10;VcN2VgO8dStjMrRjoG/4ia11DSbWtc6zK9TWJmyUgUuakVm/emrmNGegZl982my3LPd2TxP2dIi6&#10;pem5KrabJT3ki3L18GFbRl8ygn/5nzGclwww637Jma3zbPnR/D5mm63+jcK3vJQHMmcWCoTRMb77&#10;r+lg+nHycZK+SePRxzfp4P7+zQ+fPqRvRp/UeHif3H/4cK/+TaKpdLbeLJf5nqSzWLNKu0FuBvXW&#10;KHGNNntaVK6yn/jfS2X7vhhsZOhi/2ftAJVqxI3A0Wr2UCy/An0rCw2eA+zHj3VR/tKLTgDO73rV&#10;P5+yMu9F2z/vASBOVUpDyZEv0iFPSKX75MF9ku0XyOqud+xhQ0U/Pxw1Ov90KDerNUpSXK374geg&#10;yI8bQudYPi2VuQCGqWX97cFMLOWaYCZDs2QpYJ43AzPjsZmAzzh3jQtz9xE0U9BMxqIFzXSwI0Ez&#10;Bc2kmf/8uUXQTCxfBM1sgWvNRkXQzBdANn2twfJ8LmhmE+IXNBMeGtw4BM30sE29cRc000W/ffRX&#10;W0jQTOfzQJuBBM1kXI0Bn0uNSdBMBm78ZuRfGUBR0MzuiKmgmYJm/j7QTAJqm2gmf1q4NZqZwpGX&#10;V42CZrrYBL4Ynb2eQm5bcIioE4lvpnHAFd/Muk2IbyYhFfgAWVsk4GQovpn6S6+DjboDkPhmzqwj&#10;p4G/ujm4Gf+2+pP8q16fxrutm3Ob8W3zXNuC/qSCZgY9bQXNDPggC5opaKbxVG1DDQTNvARACZop&#10;aKZ24BPfTON5Lr6Z3ZFG8c0U38yzv6r4ZnYNjNB+0BxOxi/QzBF1xlujmaPUuP0LmiloZhNTofMV&#10;NRIlvpmOMcQ3U3wzxTezH8lJcz669CpOKmimoJlzs5Wcw4Wbjv1ciqggaKagmYJmmvACctKclhra&#10;+01OmvvxKJScNO94eFpOmteftT1v97avRUrQTEEzBc3kuLVXxWMNoJnAkZq+mew2cms0c5KY0B+C&#10;ZgqaKWhmJHEz5xTGq8awJW6mi+gjUk8oPqicNJeT5u2BQQXNFDRT0EyJm4loVhI304ByEjfzknOp&#10;DcWHBZhelgua2Yo7CZopaKY55i5xMyVupketJHEz/zfiZoLx5wWayYFnb41mqgFFrqXoVS1wZlqz&#10;Qyl7As9yUn07DRBlysFjz+cqXToO0ImA8kKX5+KLLqgQg2QDfCgtOcFsNRADLqH2rHACsU6Uanii&#10;JSsX02Gui5cyuUfN4eMakMk9ahuUCWcXa5lGKUMmLTK5BBwBmWjvXOeEWOUBoRosQAFLec6Zhm2n&#10;RSyPBihUgco1O0UID0nmGj5oL48HSA00nUqbaK71QyZzjW/pcdrycs0flIwiN9QVoJJg+/KIgKYB&#10;0XweoBTEN+3t3uMBCovmVQE0DOXmVoHSHFH1CCCxESU2Igc77EZ/cpPYiNqX7dcQlFB3joigBO2Y&#10;PF3ODCR6KaznQB0gH6WdHy+8D/lm3TzAjAUbIHS3u9OMLUcGhjqe4XRqzFacGt2SbpMuXp7+lX4n&#10;sYHuwVrhZJWYrLybmMI4/+5xwDjiOOT3szGfNY2Y1hnInt24RvqhiV7TyGpkVhpesZjsrpTeMnl4&#10;2YwNlYryDWbJOq6RfmxIHGK/Gsepji/gkyhYgo+65fi16V/pup2kWMvA+n5GU8NO0Si1ptK4RgPw&#10;bGijNqwBhkzdFD3T0ex5ZRUoTArnV2xTAfOGvqsmHnUPTamc+iodYtuIlJ9ZXAd6d3sGTbRchq7/&#10;Tp0MLBtaXr/NqLRuS37JmH6vV4MHHtR2PGhkZgiNFBicnB7Oi1oeW6D+y9ECegnZQ/PYm2xaL25a&#10;z3S+msG3lcwXs5nZdBpKY46k0qQsxqaMCItvQmlcU9CqlMvKZjVpw5ma+P+ZzJcmt4ZXEsYc9Otb&#10;7+NrS9Y0z7Ulhf6CeR+E/kLoLxD5TMh8PboHOWIpRyzliKVZaMsRS03MbHZeQub7gulDjliCuNts&#10;mu1Rl9exMqG/0NTGbUiQBIy75NMjAeMkYBxjbkLmaz49yBFLO+/4I6p/ZYwlRyzliKUcsbzZEUv4&#10;uzTBTP4IfGswU8h8I0WoLX8XOrtJAUs+O5YI/UXvu34kAeOcNiEB4wTNFDRT0ExBM9nFq2Yn0XiV&#10;oJmCZoY9/+ACpbuNoJkcmB7MaYy7aG+FTu5UgmYKmqm3LBp9QWAQbkKJ7Vo+RONfmVdGutXhTd77&#10;mLvGIVOBkcy5TURuGhuE56qZ8y461tb+lGrI3ri17+LAxChXyNQtBMx5uhD837kQOWLZzc1ZCZrZ&#10;vXNIwLitoJmCZt4MzcTJsCaayVPCrdFMIfMVNDPSh+j0CSD3WKt3wlLQTEEzZ2e8X9BMQTMFzTSb&#10;LvHNFN9M0PLSiBBi59XHKoX+ArE87K5S0ExBMz0sbWhOAOOIsAtzCf0FDSwabhT6C6G/UIk5E69w&#10;5rsz7Cto5hXGEt9MQTMFzbwZmongJE00k2ngbo1mCpmvoJmCZp4dcYX+QugvvBP1dET07KYt9Bdz&#10;OgFaG0TIfNkz4lUgS+gvQhDfTYIJBgFE+t6CSF3zmCN1kc/bq9UEbySdnEMXXUxuvKHmSbe4iXLS&#10;XE6aC/1FDcoJ/cUl51Khv+jkpSxkvh1D0IpvJpyRO0O/gmYKmilo5s3QTGwZm2gmx9S+NZopZL6C&#10;ZgqaeYZnBM0UNFPQTB4TiRulJQiHoJm9uQG+uuFegmYKmilkvkLmK2S+ZxdDQTMFzezJSXPrcasS&#10;s0jwj+QnQ73QAE+P66ssvpk4uYrvlMpGiNNuy0rIfIXMV8h8V+sjugYHgNoXF3mRCE88VYfoebfd&#10;49ehuuutj8fDrN+vFutboZnEMtZEM3lEuzWaKWS+IUZTN3RmgGpVyHyzXU4EOS6HspD5Or5rQuZL&#10;u9i5CafXzY3Jnsm0X1Jf9agC/xz5X9WfXV9NbJy1uvlqCWL1vI9aeIv/G0wv2lNOyHyFzBejiZD5&#10;XkJChMy3m1+XkPlKeLTqd+GC45L58u/T6sBOfasyO6w3i/vsmLnX+H06zPK4WBfbZV6+/w8AAAD/&#10;/wMAUEsDBBQABgAIAAAAIQC5A/SJ3gAAAAcBAAAPAAAAZHJzL2Rvd25yZXYueG1sTI7BSsNAFEX3&#10;gv8wPMFdO0mtwcRMSinqqgi2QunuNfOahGbehMw0Sf/ecaXLyz3ce/LVZFoxUO8aywrieQSCuLS6&#10;4UrB9/599gLCeWSNrWVScCMHq+L+LsdM25G/aNj5SoQRdhkqqL3vMildWZNBN7cdcejOtjfoQ+wr&#10;qXscw7hp5SKKEmmw4fBQY0ebmsrL7moUfIw4rp/it2F7OW9ux/3z52Ebk1KPD9P6FYSnyf/B8Ksf&#10;1KEITid7Ze1Eq2CWLgOpYJGCCHUSJzGIU+CWKcgil//9ix8AAAD//wMAUEsBAi0AFAAGAAgAAAAh&#10;ALaDOJL+AAAA4QEAABMAAAAAAAAAAAAAAAAAAAAAAFtDb250ZW50X1R5cGVzXS54bWxQSwECLQAU&#10;AAYACAAAACEAOP0h/9YAAACUAQAACwAAAAAAAAAAAAAAAAAvAQAAX3JlbHMvLnJlbHNQSwECLQAU&#10;AAYACAAAACEACHLV0ZUOAACG8gAADgAAAAAAAAAAAAAAAAAuAgAAZHJzL2Uyb0RvYy54bWxQSwEC&#10;LQAUAAYACAAAACEAuQP0id4AAAAHAQAADwAAAAAAAAAAAAAAAADvEAAAZHJzL2Rvd25yZXYueG1s&#10;UEsFBgAAAAAEAAQA8wAAAPoRAAAAAA==&#10;">
                      <v:group id="Group 42" style="position:absolute;left:900;top:9045;width:10785;height:104" coordsize="10785,217" coordorigin="900,9045" o:spid="_x0000_s10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YQYOxAAAANsAAAAPAAAAZHJzL2Rvd25yZXYueG1sRI9Pi8Iw&#10;FMTvC36H8ARva1rFVapRRFzxIIJ/QLw9mmdbbF5Kk23rt98sCHscZuY3zGLVmVI0VLvCsoJ4GIEg&#10;Tq0uOFNwvXx/zkA4j6yxtEwKXuRgtex9LDDRtuUTNWefiQBhl6CC3PsqkdKlORl0Q1sRB+9ha4M+&#10;yDqTusY2wE0pR1H0JQ0WHBZyrGiTU/o8/xgFuxbb9TjeNofnY/O6XybH2yEmpQb9bj0H4anz/+F3&#10;e68VjKfw9yX8ALn8BQAA//8DAFBLAQItABQABgAIAAAAIQDb4fbL7gAAAIUBAAATAAAAAAAAAAAA&#10;AAAAAAAAAABbQ29udGVudF9UeXBlc10ueG1sUEsBAi0AFAAGAAgAAAAhAFr0LFu/AAAAFQEAAAsA&#10;AAAAAAAAAAAAAAAAHwEAAF9yZWxzLy5yZWxzUEsBAi0AFAAGAAgAAAAhAClhBg7EAAAA2wAAAA8A&#10;AAAAAAAAAAAAAAAABwIAAGRycy9kb3ducmV2LnhtbFBLBQYAAAAAAwADALcAAAD4AgAAAAA=&#10;">
                        <v:shape id="Freeform 43" style="position:absolute;left:900;top:9045;width:1860;height:202;visibility:visible;mso-wrap-style:square;v-text-anchor:top" coordsize="1860,202" o:spid="_x0000_s1028" filled="f" path="m,95c39,47,78,,105,5v27,5,40,113,60,120c185,132,198,52,225,50v27,-2,68,65,105,60c367,105,403,20,450,20v47,,120,88,165,90c660,112,690,25,720,35v30,10,40,135,75,135c830,170,895,40,930,35v35,-5,45,93,75,105c1035,152,1080,105,1110,110v30,5,48,78,75,60c1212,152,1240,8,1275,5v35,-3,83,130,120,150c1432,175,1465,122,1500,125v35,3,73,55,105,45c1637,160,1658,60,1695,65v37,5,108,133,135,135c1857,202,1858,141,1860,8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a8BwgAAANsAAAAPAAAAZHJzL2Rvd25yZXYueG1sRE/LasJA&#10;FN0L/YfhCt3pxBRqiU6C2JYWiguTgi4vmZsHZu6EzDSJf99ZFLo8nPc+m00nRhpca1nBZh2BIC6t&#10;brlW8F28r15AOI+ssbNMCu7kIEsfFntMtJ34TGPuaxFC2CWooPG+T6R0ZUMG3dr2xIGr7GDQBzjU&#10;Ug84hXDTyTiKnqXBlkNDgz0dGypv+Y9REF+Kiq7x1+kt+pCvm7K69+32qNTjcj7sQHia/b/4z/2p&#10;FTyFseFL+AEy/QUAAP//AwBQSwECLQAUAAYACAAAACEA2+H2y+4AAACFAQAAEwAAAAAAAAAAAAAA&#10;AAAAAAAAW0NvbnRlbnRfVHlwZXNdLnhtbFBLAQItABQABgAIAAAAIQBa9CxbvwAAABUBAAALAAAA&#10;AAAAAAAAAAAAAB8BAABfcmVscy8ucmVsc1BLAQItABQABgAIAAAAIQD+Sa8BwgAAANsAAAAPAAAA&#10;AAAAAAAAAAAAAAcCAABkcnMvZG93bnJldi54bWxQSwUGAAAAAAMAAwC3AAAA9gIAAAAA&#10;">
                          <v:path arrowok="t" o:connecttype="custom" o:connectlocs="0,95;105,5;165,125;225,50;330,110;450,20;615,110;720,35;795,170;930,35;1005,140;1110,110;1185,170;1275,5;1395,155;1500,125;1605,170;1695,65;1830,200;1860,80" o:connectangles="0,0,0,0,0,0,0,0,0,0,0,0,0,0,0,0,0,0,0,0"/>
                        </v:shape>
                        <v:shape id="Freeform 44" style="position:absolute;left:2760;top:9045;width:1860;height:202;visibility:visible;mso-wrap-style:square;v-text-anchor:top" coordsize="1860,202" o:spid="_x0000_s1029" filled="f" path="m,95c39,47,78,,105,5v27,5,40,113,60,120c185,132,198,52,225,50v27,-2,68,65,105,60c367,105,403,20,450,20v47,,120,88,165,90c660,112,690,25,720,35v30,10,40,135,75,135c830,170,895,40,930,35v35,-5,45,93,75,105c1035,152,1080,105,1110,110v30,5,48,78,75,60c1212,152,1240,8,1275,5v35,-3,83,130,120,150c1432,175,1465,122,1500,125v35,3,73,55,105,45c1637,160,1658,60,1695,65v37,5,108,133,135,135c1857,202,1858,141,1860,8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BQqaxAAAANsAAAAPAAAAZHJzL2Rvd25yZXYueG1sRI9LiwIx&#10;EITvC/6H0II3zTiC645GER8oLB7Uhd1jM+l54KQzTKKO/94Iwh6LqvqKmi1aU4kbNa60rGA4iEAQ&#10;p1aXnCv4OW/7ExDOI2usLJOCBzlYzDsfM0y0vfORbiefiwBhl6CCwvs6kdKlBRl0A1sTBy+zjUEf&#10;ZJNL3eA9wE0l4ygaS4Mlh4UCa1oVlF5OV6Mg/j1n9Bd/HzbRTq6Hafaoy8+VUr1uu5yC8NT6//C7&#10;vdcKRl/w+hJ+gJw/AQAA//8DAFBLAQItABQABgAIAAAAIQDb4fbL7gAAAIUBAAATAAAAAAAAAAAA&#10;AAAAAAAAAABbQ29udGVudF9UeXBlc10ueG1sUEsBAi0AFAAGAAgAAAAhAFr0LFu/AAAAFQEAAAsA&#10;AAAAAAAAAAAAAAAAHwEAAF9yZWxzLy5yZWxzUEsBAi0AFAAGAAgAAAAhAJEFCprEAAAA2wAAAA8A&#10;AAAAAAAAAAAAAAAABwIAAGRycy9kb3ducmV2LnhtbFBLBQYAAAAAAwADALcAAAD4AgAAAAA=&#10;">
                          <v:path arrowok="t" o:connecttype="custom" o:connectlocs="0,95;105,5;165,125;225,50;330,110;450,20;615,110;720,35;795,170;930,35;1005,140;1110,110;1185,170;1275,5;1395,155;1500,125;1605,170;1695,65;1830,200;1860,80" o:connectangles="0,0,0,0,0,0,0,0,0,0,0,0,0,0,0,0,0,0,0,0"/>
                        </v:shape>
                        <v:shape id="Freeform 45" style="position:absolute;left:4620;top:9045;width:1860;height:202;visibility:visible;mso-wrap-style:square;v-text-anchor:top" coordsize="1860,202" o:spid="_x0000_s1030" filled="f" path="m,95c39,47,78,,105,5v27,5,40,113,60,120c185,132,198,52,225,50v27,-2,68,65,105,60c367,105,403,20,450,20v47,,120,88,165,90c660,112,690,25,720,35v30,10,40,135,75,135c830,170,895,40,930,35v35,-5,45,93,75,105c1035,152,1080,105,1110,110v30,5,48,78,75,60c1212,152,1240,8,1275,5v35,-3,83,130,120,150c1432,175,1465,122,1500,125v35,3,73,55,105,45c1637,160,1658,60,1695,65v37,5,108,133,135,135c1857,202,1858,141,1860,8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OdB6wgAAANsAAAAPAAAAZHJzL2Rvd25yZXYueG1sRE/LasJA&#10;FN0L/YfhCt3pxFBqiU6C2JYWiguTgi4vmZsHZu6EzDSJf99ZFLo8nPc+m00nRhpca1nBZh2BIC6t&#10;brlW8F28r15AOI+ssbNMCu7kIEsfFntMtJ34TGPuaxFC2CWooPG+T6R0ZUMG3dr2xIGr7GDQBzjU&#10;Ug84hXDTyTiKnqXBlkNDgz0dGypv+Y9REF+Kiq7x1+kt+pCvm7K69+32qNTjcj7sQHia/b/4z/2p&#10;FTyF9eFL+AEy/QUAAP//AwBQSwECLQAUAAYACAAAACEA2+H2y+4AAACFAQAAEwAAAAAAAAAAAAAA&#10;AAAAAAAAW0NvbnRlbnRfVHlwZXNdLnhtbFBLAQItABQABgAIAAAAIQBa9CxbvwAAABUBAAALAAAA&#10;AAAAAAAAAAAAAB8BAABfcmVscy8ucmVsc1BLAQItABQABgAIAAAAIQBYOdB6wgAAANsAAAAPAAAA&#10;AAAAAAAAAAAAAAcCAABkcnMvZG93bnJldi54bWxQSwUGAAAAAAMAAwC3AAAA9gIAAAAA&#10;">
                          <v:path arrowok="t" o:connecttype="custom" o:connectlocs="0,95;105,5;165,125;225,50;330,110;450,20;615,110;720,35;795,170;930,35;1005,140;1110,110;1185,170;1275,5;1395,155;1500,125;1605,170;1695,65;1830,200;1860,80" o:connectangles="0,0,0,0,0,0,0,0,0,0,0,0,0,0,0,0,0,0,0,0"/>
                        </v:shape>
                        <v:shape id="Freeform 46" style="position:absolute;left:6480;top:9045;width:1860;height:202;visibility:visible;mso-wrap-style:square;v-text-anchor:top" coordsize="1860,202" o:spid="_x0000_s1031" filled="f" path="m,95c39,47,78,,105,5v27,5,40,113,60,120c185,132,198,52,225,50v27,-2,68,65,105,60c367,105,403,20,450,20v47,,120,88,165,90c660,112,690,25,720,35v30,10,40,135,75,135c830,170,895,40,930,35v35,-5,45,93,75,105c1035,152,1080,105,1110,110v30,5,48,78,75,60c1212,152,1240,8,1275,5v35,-3,83,130,120,150c1432,175,1465,122,1500,125v35,3,73,55,105,45c1637,160,1658,60,1695,65v37,5,108,133,135,135c1857,202,1858,141,1860,8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3dXXhxQAAANsAAAAPAAAAZHJzL2Rvd25yZXYueG1sRI9La8Mw&#10;EITvhf4HsYXeYtmmNMGxEkKS0kLpIQ9Ijou1fhBrZSw1tv99VSj0OMzMN0y+Hk0r7tS7xrKCJIpB&#10;EBdWN1wpOJ/eZgsQziNrbC2TgokcrFePDzlm2g58oPvRVyJA2GWooPa+y6R0RU0GXWQ74uCVtjfo&#10;g+wrqXscAty0Mo3jV2mw4bBQY0fbmorb8dsoSC+nkq7p59c+fpe7pCinrplvlXp+GjdLEJ5G/x/+&#10;a39oBS8J/H4JP0CufgAAAP//AwBQSwECLQAUAAYACAAAACEA2+H2y+4AAACFAQAAEwAAAAAAAAAA&#10;AAAAAAAAAAAAW0NvbnRlbnRfVHlwZXNdLnhtbFBLAQItABQABgAIAAAAIQBa9CxbvwAAABUBAAAL&#10;AAAAAAAAAAAAAAAAAB8BAABfcmVscy8ucmVsc1BLAQItABQABgAIAAAAIQA3dXXhxQAAANsAAAAP&#10;AAAAAAAAAAAAAAAAAAcCAABkcnMvZG93bnJldi54bWxQSwUGAAAAAAMAAwC3AAAA+QIAAAAA&#10;">
                          <v:path arrowok="t" o:connecttype="custom" o:connectlocs="0,95;105,5;165,125;225,50;330,110;450,20;615,110;720,35;795,170;930,35;1005,140;1110,110;1185,170;1275,5;1395,155;1500,125;1605,170;1695,65;1830,200;1860,80" o:connectangles="0,0,0,0,0,0,0,0,0,0,0,0,0,0,0,0,0,0,0,0"/>
                        </v:shape>
                        <v:shape id="Freeform 47" style="position:absolute;left:8340;top:9045;width:1860;height:202;visibility:visible;mso-wrap-style:square;v-text-anchor:top" coordsize="1860,202" o:spid="_x0000_s1032" filled="f" path="m,95c39,47,78,,105,5v27,5,40,113,60,120c185,132,198,52,225,50v27,-2,68,65,105,60c367,105,403,20,450,20v47,,120,88,165,90c660,112,690,25,720,35v30,10,40,135,75,135c830,170,895,40,930,35v35,-5,45,93,75,105c1035,152,1080,105,1110,110v30,5,48,78,75,60c1212,152,1240,8,1275,5v35,-3,83,130,120,150c1432,175,1465,122,1500,125v35,3,73,55,105,45c1637,160,1658,60,1695,65v37,5,108,133,135,135c1857,202,1858,141,1860,8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p+uWwwAAANsAAAAPAAAAZHJzL2Rvd25yZXYueG1sRI9LiwIx&#10;EITvC/6H0IK3NeMgroxGER8oyB58gB6bSc8DJ51hEnX890ZY2GNRVV9R03lrKvGgxpWWFQz6EQji&#10;1OqScwXn0+Z7DMJ5ZI2VZVLwIgfzWedriom2Tz7Q4+hzESDsElRQeF8nUrq0IIOub2vi4GW2MeiD&#10;bHKpG3wGuKlkHEUjabDksFBgTcuC0tvxbhTEl1NG13j/u462cjVIs1dd/iyV6nXbxQSEp9b/h//a&#10;O61gGMPnS/gBcvYGAAD//wMAUEsBAi0AFAAGAAgAAAAhANvh9svuAAAAhQEAABMAAAAAAAAAAAAA&#10;AAAAAAAAAFtDb250ZW50X1R5cGVzXS54bWxQSwECLQAUAAYACAAAACEAWvQsW78AAAAVAQAACwAA&#10;AAAAAAAAAAAAAAAfAQAAX3JlbHMvLnJlbHNQSwECLQAUAAYACAAAACEAx6frlsMAAADbAAAADwAA&#10;AAAAAAAAAAAAAAAHAgAAZHJzL2Rvd25yZXYueG1sUEsFBgAAAAADAAMAtwAAAPcCAAAAAA==&#10;">
                          <v:path arrowok="t" o:connecttype="custom" o:connectlocs="0,95;105,5;165,125;225,50;330,110;450,20;615,110;720,35;795,170;930,35;1005,140;1110,110;1185,170;1275,5;1395,155;1500,125;1605,170;1695,65;1830,200;1860,80" o:connectangles="0,0,0,0,0,0,0,0,0,0,0,0,0,0,0,0,0,0,0,0"/>
                        </v:shape>
                        <v:shape id="Freeform 48" style="position:absolute;left:10200;top:9045;width:1485;height:217;visibility:visible;mso-wrap-style:square;v-text-anchor:top" coordsize="1485,217" o:spid="_x0000_s1033" filled="f" path="m,75v101,69,203,139,270,127c337,190,370,,405,v35,,35,202,75,202c520,202,600,,645,v45,,80,190,105,202c775,214,748,75,795,75v47,,190,139,240,127c1085,190,1070,,1095,v25,,55,187,90,202c1220,217,1260,90,1305,90v45,,120,107,150,112c1485,207,1478,136,1485,12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6k3baxAAAANsAAAAPAAAAZHJzL2Rvd25yZXYueG1sRI9Ba8JA&#10;FITvBf/D8oReRDemKhKzEbEUehGqbe+v2WcSzL4Nu6vG/nq3IPQ4zMw3TL7uTSsu5HxjWcF0koAg&#10;Lq1uuFLw9fk2XoLwAVlja5kU3MjDuhg85Zhpe+U9XQ6hEhHCPkMFdQhdJqUvazLoJ7Yjjt7ROoMh&#10;SldJ7fAa4aaVaZIspMGG40KNHW1rKk+Hs1Gw/Gh/zevsO63KWzrv3PZntOudUs/DfrMCEagP/+FH&#10;+10rmL3A35f4A2RxBwAA//8DAFBLAQItABQABgAIAAAAIQDb4fbL7gAAAIUBAAATAAAAAAAAAAAA&#10;AAAAAAAAAABbQ29udGVudF9UeXBlc10ueG1sUEsBAi0AFAAGAAgAAAAhAFr0LFu/AAAAFQEAAAsA&#10;AAAAAAAAAAAAAAAAHwEAAF9yZWxzLy5yZWxzUEsBAi0AFAAGAAgAAAAhAPqTdtrEAAAA2wAAAA8A&#10;AAAAAAAAAAAAAAAABwIAAGRycy9kb3ducmV2LnhtbFBLBQYAAAAAAwADALcAAAD4AgAAAAA=&#10;">
                          <v:path arrowok="t" o:connecttype="custom" o:connectlocs="0,75;270,202;405,0;480,202;645,0;750,202;795,75;1035,202;1095,0;1185,202;1305,90;1455,202;1485,120" o:connectangles="0,0,0,0,0,0,0,0,0,0,0,0,0"/>
                        </v:shape>
                      </v:group>
                      <v:group id="Group 49" style="position:absolute;left:900;top:9149;width:10785;height:104" coordsize="10785,217" coordorigin="900,9045" o:spid="_x0000_s10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tesExQAAANsAAAAPAAAAZHJzL2Rvd25yZXYueG1sRI9Pa8JA&#10;FMTvQr/D8gq91U3atEh0FZG29CAFk4J4e2SfSTD7NmS3+fPtXaHgcZiZ3zCrzWga0VPnassK4nkE&#10;griwuuZSwW/++bwA4TyyxsYyKZjIwWb9MFthqu3AB+ozX4oAYZeigsr7NpXSFRUZdHPbEgfvbDuD&#10;PsiulLrDIcBNI1+i6F0arDksVNjSrqLikv0ZBV8DDtvX+KPfX8676ZS//Rz3MSn19DhulyA8jf4e&#10;/m9/awVJArcv4QfI9RUAAP//AwBQSwECLQAUAAYACAAAACEA2+H2y+4AAACFAQAAEwAAAAAAAAAA&#10;AAAAAAAAAAAAW0NvbnRlbnRfVHlwZXNdLnhtbFBLAQItABQABgAIAAAAIQBa9CxbvwAAABUBAAAL&#10;AAAAAAAAAAAAAAAAAB8BAABfcmVscy8ucmVsc1BLAQItABQABgAIAAAAIQCBtesExQAAANsAAAAP&#10;AAAAAAAAAAAAAAAAAAcCAABkcnMvZG93bnJldi54bWxQSwUGAAAAAAMAAwC3AAAA+QIAAAAA&#10;">
                        <v:shape id="Freeform 50" style="position:absolute;left:900;top:9045;width:1860;height:202;visibility:visible;mso-wrap-style:square;v-text-anchor:top" coordsize="1860,202" o:spid="_x0000_s1035" filled="f" path="m,95c39,47,78,,105,5v27,5,40,113,60,120c185,132,198,52,225,50v27,-2,68,65,105,60c367,105,403,20,450,20v47,,120,88,165,90c660,112,690,25,720,35v30,10,40,135,75,135c830,170,895,40,930,35v35,-5,45,93,75,105c1035,152,1080,105,1110,110v30,5,48,78,75,60c1212,152,1240,8,1275,5v35,-3,83,130,120,150c1432,175,1465,122,1500,125v35,3,73,55,105,45c1637,160,1658,60,1695,65v37,5,108,133,135,135c1857,202,1858,141,1860,8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TnPixAAAANsAAAAPAAAAZHJzL2Rvd25yZXYueG1sRI9LiwIx&#10;EITvC/6H0II3zTjouoxGER8oLB7Uhd1jM+l54KQzTKKO/94Iwh6LqvqKmi1aU4kbNa60rGA4iEAQ&#10;p1aXnCv4OW/7XyCcR9ZYWSYFD3KwmHc+Zphoe+cj3U4+FwHCLkEFhfd1IqVLCzLoBrYmDl5mG4M+&#10;yCaXusF7gJtKxlH0KQ2WHBYKrGlVUHo5XY2C+Pec0V/8fdhEO7keptmjLicrpXrddjkF4an1/+F3&#10;e68VjMbw+hJ+gJw/AQAA//8DAFBLAQItABQABgAIAAAAIQDb4fbL7gAAAIUBAAATAAAAAAAAAAAA&#10;AAAAAAAAAABbQ29udGVudF9UeXBlc10ueG1sUEsBAi0AFAAGAAgAAAAhAFr0LFu/AAAAFQEAAAsA&#10;AAAAAAAAAAAAAAAAHwEAAF9yZWxzLy5yZWxzUEsBAi0AFAAGAAgAAAAhAEhOc+LEAAAA2wAAAA8A&#10;AAAAAAAAAAAAAAAABwIAAGRycy9kb3ducmV2LnhtbFBLBQYAAAAAAwADALcAAAD4AgAAAAA=&#10;">
                          <v:path arrowok="t" o:connecttype="custom" o:connectlocs="0,95;105,5;165,125;225,50;330,110;450,20;615,110;720,35;795,170;930,35;1005,140;1110,110;1185,170;1275,5;1395,155;1500,125;1605,170;1695,65;1830,200;1860,80" o:connectangles="0,0,0,0,0,0,0,0,0,0,0,0,0,0,0,0,0,0,0,0"/>
                        </v:shape>
                        <v:shape id="Freeform 51" style="position:absolute;left:2760;top:9045;width:1860;height:202;visibility:visible;mso-wrap-style:square;v-text-anchor:top" coordsize="1860,202" o:spid="_x0000_s1036" filled="f" path="m,95c39,47,78,,105,5v27,5,40,113,60,120c185,132,198,52,225,50v27,-2,68,65,105,60c367,105,403,20,450,20v47,,120,88,165,90c660,112,690,25,720,35v30,10,40,135,75,135c830,170,895,40,930,35v35,-5,45,93,75,105c1035,152,1080,105,1110,110v30,5,48,78,75,60c1212,152,1240,8,1275,5v35,-3,83,130,120,150c1432,175,1465,122,1500,125v35,3,73,55,105,45c1637,160,1658,60,1695,65v37,5,108,133,135,135c1857,202,1858,141,1860,8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nO2VxAAAANsAAAAPAAAAZHJzL2Rvd25yZXYueG1sRI9Li8JA&#10;EITvC/6HoQVv68QgrkRHER+4sHgwCnpsMp0HZnpCZtT473cWhD0WVfUVNV92phYPal1lWcFoGIEg&#10;zqyuuFBwPu0+pyCcR9ZYWyYFL3KwXPQ+5pho++QjPVJfiABhl6CC0vsmkdJlJRl0Q9sQBy+3rUEf&#10;ZFtI3eIzwE0t4yiaSIMVh4USG1qXlN3Su1EQX045XeOfwzbay80oy19N9bVWatDvVjMQnjr/H363&#10;v7WC8QT+voQfIBe/AAAA//8DAFBLAQItABQABgAIAAAAIQDb4fbL7gAAAIUBAAATAAAAAAAAAAAA&#10;AAAAAAAAAABbQ29udGVudF9UeXBlc10ueG1sUEsBAi0AFAAGAAgAAAAhAFr0LFu/AAAAFQEAAAsA&#10;AAAAAAAAAAAAAAAAHwEAAF9yZWxzLy5yZWxzUEsBAi0AFAAGAAgAAAAhALic7ZXEAAAA2wAAAA8A&#10;AAAAAAAAAAAAAAAABwIAAGRycy9kb3ducmV2LnhtbFBLBQYAAAAAAwADALcAAAD4AgAAAAA=&#10;">
                          <v:path arrowok="t" o:connecttype="custom" o:connectlocs="0,95;105,5;165,125;225,50;330,110;450,20;615,110;720,35;795,170;930,35;1005,140;1110,110;1185,170;1275,5;1395,155;1500,125;1605,170;1695,65;1830,200;1860,80" o:connectangles="0,0,0,0,0,0,0,0,0,0,0,0,0,0,0,0,0,0,0,0"/>
                        </v:shape>
                        <v:shape id="Freeform 52" style="position:absolute;left:4620;top:9045;width:1860;height:202;visibility:visible;mso-wrap-style:square;v-text-anchor:top" coordsize="1860,202" o:spid="_x0000_s1037" filled="f" path="m,95c39,47,78,,105,5v27,5,40,113,60,120c185,132,198,52,225,50v27,-2,68,65,105,60c367,105,403,20,450,20v47,,120,88,165,90c660,112,690,25,720,35v30,10,40,135,75,135c830,170,895,40,930,35v35,-5,45,93,75,105c1035,152,1080,105,1110,110v30,5,48,78,75,60c1212,152,1240,8,1275,5v35,-3,83,130,120,150c1432,175,1465,122,1500,125v35,3,73,55,105,45c1637,160,1658,60,1695,65v37,5,108,133,135,135c1857,202,1858,141,1860,8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0EgOwwAAANsAAAAPAAAAZHJzL2Rvd25yZXYueG1sRI9Pi8Iw&#10;FMTvwn6H8ARva2oRXapRxFUUlj1YF/T4aF7/YPNSmqj1228EweMwM79h5svO1OJGrassKxgNIxDE&#10;mdUVFwr+jtvPLxDOI2usLZOCBzlYLj56c0y0vfOBbqkvRICwS1BB6X2TSOmykgy6oW2Ig5fb1qAP&#10;si2kbvEe4KaWcRRNpMGKw0KJDa1Lyi7p1SiIT8eczvHP7ybaye9Rlj+aarpWatDvVjMQnjr/Dr/a&#10;e61gPIXnl/AD5OIfAAD//wMAUEsBAi0AFAAGAAgAAAAhANvh9svuAAAAhQEAABMAAAAAAAAAAAAA&#10;AAAAAAAAAFtDb250ZW50X1R5cGVzXS54bWxQSwECLQAUAAYACAAAACEAWvQsW78AAAAVAQAACwAA&#10;AAAAAAAAAAAAAAAfAQAAX3JlbHMvLnJlbHNQSwECLQAUAAYACAAAACEA19BIDsMAAADbAAAADwAA&#10;AAAAAAAAAAAAAAAHAgAAZHJzL2Rvd25yZXYueG1sUEsFBgAAAAADAAMAtwAAAPcCAAAAAA==&#10;">
                          <v:path arrowok="t" o:connecttype="custom" o:connectlocs="0,95;105,5;165,125;225,50;330,110;450,20;615,110;720,35;795,170;930,35;1005,140;1110,110;1185,170;1275,5;1395,155;1500,125;1605,170;1695,65;1830,200;1860,80" o:connectangles="0,0,0,0,0,0,0,0,0,0,0,0,0,0,0,0,0,0,0,0"/>
                        </v:shape>
                        <v:shape id="Freeform 53" style="position:absolute;left:6480;top:9045;width:1860;height:202;visibility:visible;mso-wrap-style:square;v-text-anchor:top" coordsize="1860,202" o:spid="_x0000_s1038" filled="f" path="m,95c39,47,78,,105,5v27,5,40,113,60,120c185,132,198,52,225,50v27,-2,68,65,105,60c367,105,403,20,450,20v47,,120,88,165,90c660,112,690,25,720,35v30,10,40,135,75,135c830,170,895,40,930,35v35,-5,45,93,75,105c1035,152,1080,105,1110,110v30,5,48,78,75,60c1212,152,1240,8,1275,5v35,-3,83,130,120,150c1432,175,1465,122,1500,125v35,3,73,55,105,45c1637,160,1658,60,1695,65v37,5,108,133,135,135c1857,202,1858,141,1860,8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T9x8wgAAANsAAAAPAAAAZHJzL2Rvd25yZXYueG1sRE/LasJA&#10;FN0L/YfhCt3pxFBqiU6C2JYWiguTgi4vmZsHZu6EzDSJf99ZFLo8nPc+m00nRhpca1nBZh2BIC6t&#10;brlW8F28r15AOI+ssbNMCu7kIEsfFntMtJ34TGPuaxFC2CWooPG+T6R0ZUMG3dr2xIGr7GDQBzjU&#10;Ug84hXDTyTiKnqXBlkNDgz0dGypv+Y9REF+Kiq7x1+kt+pCvm7K69+32qNTjcj7sQHia/b/4z/2p&#10;FTyFseFL+AEy/QUAAP//AwBQSwECLQAUAAYACAAAACEA2+H2y+4AAACFAQAAEwAAAAAAAAAAAAAA&#10;AAAAAAAAW0NvbnRlbnRfVHlwZXNdLnhtbFBLAQItABQABgAIAAAAIQBa9CxbvwAAABUBAAALAAAA&#10;AAAAAAAAAAAAAB8BAABfcmVscy8ucmVsc1BLAQItABQABgAIAAAAIQCmT9x8wgAAANsAAAAPAAAA&#10;AAAAAAAAAAAAAAcCAABkcnMvZG93bnJldi54bWxQSwUGAAAAAAMAAwC3AAAA9gIAAAAA&#10;">
                          <v:path arrowok="t" o:connecttype="custom" o:connectlocs="0,95;105,5;165,125;225,50;330,110;450,20;615,110;720,35;795,170;930,35;1005,140;1110,110;1185,170;1275,5;1395,155;1500,125;1605,170;1695,65;1830,200;1860,80" o:connectangles="0,0,0,0,0,0,0,0,0,0,0,0,0,0,0,0,0,0,0,0"/>
                        </v:shape>
                        <v:shape id="Freeform 54" style="position:absolute;left:8340;top:9045;width:1860;height:202;visibility:visible;mso-wrap-style:square;v-text-anchor:top" coordsize="1860,202" o:spid="_x0000_s1039" filled="f" path="m,95c39,47,78,,105,5v27,5,40,113,60,120c185,132,198,52,225,50v27,-2,68,65,105,60c367,105,403,20,450,20v47,,120,88,165,90c660,112,690,25,720,35v30,10,40,135,75,135c830,170,895,40,930,35v35,-5,45,93,75,105c1035,152,1080,105,1110,110v30,5,48,78,75,60c1212,152,1240,8,1275,5v35,-3,83,130,120,150c1432,175,1465,122,1500,125v35,3,73,55,105,45c1637,160,1658,60,1695,65v37,5,108,133,135,135c1857,202,1858,141,1860,8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A3nnxAAAANsAAAAPAAAAZHJzL2Rvd25yZXYueG1sRI9LiwIx&#10;EITvC/6H0II3zTiI645GER8oLB7Uhd1jM+l54KQzTKKO/94Iwh6LqvqKmi1aU4kbNa60rGA4iEAQ&#10;p1aXnCv4OW/7ExDOI2usLJOCBzlYzDsfM0y0vfORbiefiwBhl6CCwvs6kdKlBRl0A1sTBy+zjUEf&#10;ZJNL3eA9wE0l4ygaS4Mlh4UCa1oVlF5OV6Mg/j1n9Bd/HzbRTq6Hafaoy8+VUr1uu5yC8NT6//C7&#10;vdcKRl/w+hJ+gJw/AQAA//8DAFBLAQItABQABgAIAAAAIQDb4fbL7gAAAIUBAAATAAAAAAAAAAAA&#10;AAAAAAAAAABbQ29udGVudF9UeXBlc10ueG1sUEsBAi0AFAAGAAgAAAAhAFr0LFu/AAAAFQEAAAsA&#10;AAAAAAAAAAAAAAAAHwEAAF9yZWxzLy5yZWxzUEsBAi0AFAAGAAgAAAAhAMkDeefEAAAA2wAAAA8A&#10;AAAAAAAAAAAAAAAABwIAAGRycy9kb3ducmV2LnhtbFBLBQYAAAAAAwADALcAAAD4AgAAAAA=&#10;">
                          <v:path arrowok="t" o:connecttype="custom" o:connectlocs="0,95;105,5;165,125;225,50;330,110;450,20;615,110;720,35;795,170;930,35;1005,140;1110,110;1185,170;1275,5;1395,155;1500,125;1605,170;1695,65;1830,200;1860,80" o:connectangles="0,0,0,0,0,0,0,0,0,0,0,0,0,0,0,0,0,0,0,0"/>
                        </v:shape>
                        <v:shape id="Freeform 55" style="position:absolute;left:10200;top:9045;width:1485;height:217;visibility:visible;mso-wrap-style:square;v-text-anchor:top" coordsize="1485,217" o:spid="_x0000_s1040" filled="f" path="m,75v101,69,203,139,270,127c337,190,370,,405,v35,,35,202,75,202c520,202,600,,645,v45,,80,190,105,202c775,214,748,75,795,75v47,,190,139,240,127c1085,190,1070,,1095,v25,,55,187,90,202c1220,217,1260,90,1305,90v45,,120,107,150,112c1485,207,1478,136,1485,12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mH5wvwAAANsAAAAPAAAAZHJzL2Rvd25yZXYueG1sRE9Ni8Iw&#10;EL0v+B/CCF4WTS26SDWKKIIXwXX1PjZjW2wmJYla/fXmIOzx8b5ni9bU4k7OV5YVDAcJCOLc6ooL&#10;Bce/TX8CwgdkjbVlUvAkD4t552uGmbYP/qX7IRQihrDPUEEZQpNJ6fOSDPqBbYgjd7HOYIjQFVI7&#10;fMRwU8s0SX6kwYpjQ4kNrUrKr4ebUTDZ1y+zHp3SIn+m48atzt+71inV67bLKYhAbfgXf9xbrWAc&#10;18cv8QfI+RsAAP//AwBQSwECLQAUAAYACAAAACEA2+H2y+4AAACFAQAAEwAAAAAAAAAAAAAAAAAA&#10;AAAAW0NvbnRlbnRfVHlwZXNdLnhtbFBLAQItABQABgAIAAAAIQBa9CxbvwAAABUBAAALAAAAAAAA&#10;AAAAAAAAAB8BAABfcmVscy8ucmVsc1BLAQItABQABgAIAAAAIQCPmH5wvwAAANsAAAAPAAAAAAAA&#10;AAAAAAAAAAcCAABkcnMvZG93bnJldi54bWxQSwUGAAAAAAMAAwC3AAAA8wIAAAAA&#10;">
                          <v:path arrowok="t" o:connecttype="custom" o:connectlocs="0,75;270,202;405,0;480,202;645,0;750,202;795,75;1035,202;1095,0;1185,202;1305,90;1455,202;1485,120" o:connectangles="0,0,0,0,0,0,0,0,0,0,0,0,0"/>
                        </v:shape>
                      </v:group>
                    </v:group>
                  </w:pict>
                </mc:Fallback>
              </mc:AlternateContent>
            </w:r>
          </w:p>
        </w:tc>
        <w:tc>
          <w:tcPr>
            <w:tcW w:w="3510" w:type="dxa"/>
          </w:tcPr>
          <w:p w:rsidRPr="00AE1ECB" w:rsidR="008D4C81" w:rsidP="0063377C" w:rsidRDefault="008D4C81" w14:paraId="244C81E5" w14:textId="77777777">
            <w:pPr>
              <w:widowControl w:val="0"/>
              <w:autoSpaceDE w:val="0"/>
              <w:autoSpaceDN w:val="0"/>
              <w:adjustRightInd w:val="0"/>
              <w:spacing w:before="60" w:line="240" w:lineRule="auto"/>
              <w:ind w:firstLine="0"/>
              <w:rPr>
                <w:rFonts w:ascii="Helvetica" w:hAnsi="Helvetica" w:cs="Helvetica"/>
                <w:color w:val="000000"/>
                <w:sz w:val="18"/>
                <w:szCs w:val="18"/>
              </w:rPr>
            </w:pPr>
          </w:p>
        </w:tc>
        <w:tc>
          <w:tcPr>
            <w:tcW w:w="4230" w:type="dxa"/>
          </w:tcPr>
          <w:p w:rsidRPr="00AE1ECB" w:rsidR="008D4C81" w:rsidP="0063377C" w:rsidRDefault="008D4C81" w14:paraId="244C81E6" w14:textId="77777777">
            <w:pPr>
              <w:widowControl w:val="0"/>
              <w:autoSpaceDE w:val="0"/>
              <w:autoSpaceDN w:val="0"/>
              <w:adjustRightInd w:val="0"/>
              <w:spacing w:before="60" w:line="240" w:lineRule="auto"/>
              <w:ind w:firstLine="0"/>
              <w:rPr>
                <w:rFonts w:ascii="Helvetica" w:hAnsi="Helvetica" w:cs="Helvetica"/>
                <w:color w:val="000000"/>
                <w:sz w:val="18"/>
                <w:szCs w:val="18"/>
              </w:rPr>
            </w:pPr>
          </w:p>
        </w:tc>
        <w:tc>
          <w:tcPr>
            <w:tcW w:w="1530" w:type="dxa"/>
          </w:tcPr>
          <w:p w:rsidRPr="00AE1ECB" w:rsidR="008D4C81" w:rsidP="0063377C" w:rsidRDefault="008D4C81" w14:paraId="244C81E7" w14:textId="77777777">
            <w:pPr>
              <w:widowControl w:val="0"/>
              <w:autoSpaceDE w:val="0"/>
              <w:autoSpaceDN w:val="0"/>
              <w:adjustRightInd w:val="0"/>
              <w:spacing w:before="60" w:line="240" w:lineRule="auto"/>
              <w:ind w:firstLine="0"/>
              <w:rPr>
                <w:rFonts w:ascii="Helvetica" w:hAnsi="Helvetica" w:cs="Helvetica"/>
                <w:color w:val="000000"/>
                <w:sz w:val="18"/>
                <w:szCs w:val="18"/>
              </w:rPr>
            </w:pPr>
          </w:p>
        </w:tc>
        <w:tc>
          <w:tcPr>
            <w:tcW w:w="1090" w:type="dxa"/>
            <w:tcBorders>
              <w:right w:val="nil"/>
            </w:tcBorders>
          </w:tcPr>
          <w:p w:rsidRPr="00AE1ECB" w:rsidR="008D4C81" w:rsidP="0063377C" w:rsidRDefault="008D4C81" w14:paraId="244C81E8" w14:textId="77777777">
            <w:pPr>
              <w:widowControl w:val="0"/>
              <w:autoSpaceDE w:val="0"/>
              <w:autoSpaceDN w:val="0"/>
              <w:adjustRightInd w:val="0"/>
              <w:spacing w:before="60" w:line="240" w:lineRule="auto"/>
              <w:ind w:firstLine="0"/>
              <w:rPr>
                <w:rFonts w:ascii="Helvetica" w:hAnsi="Helvetica" w:cs="Helvetica"/>
                <w:color w:val="000000"/>
                <w:sz w:val="18"/>
                <w:szCs w:val="18"/>
              </w:rPr>
            </w:pPr>
          </w:p>
        </w:tc>
      </w:tr>
      <w:tr w:rsidRPr="00AE1ECB" w:rsidR="008D4C81" w:rsidTr="004C56F5" w14:paraId="244C81EF" w14:textId="77777777">
        <w:tc>
          <w:tcPr>
            <w:tcW w:w="468" w:type="dxa"/>
            <w:tcBorders>
              <w:left w:val="nil"/>
            </w:tcBorders>
          </w:tcPr>
          <w:p w:rsidRPr="00AE1ECB" w:rsidR="008D4C81" w:rsidP="0063377C" w:rsidRDefault="008D4C81" w14:paraId="244C81EA" w14:textId="77777777">
            <w:pPr>
              <w:widowControl w:val="0"/>
              <w:autoSpaceDE w:val="0"/>
              <w:autoSpaceDN w:val="0"/>
              <w:adjustRightInd w:val="0"/>
              <w:spacing w:before="60" w:line="240" w:lineRule="auto"/>
              <w:ind w:firstLine="0"/>
              <w:rPr>
                <w:rFonts w:ascii="Helvetica" w:hAnsi="Helvetica" w:cs="Helvetica"/>
                <w:color w:val="000000"/>
                <w:sz w:val="18"/>
                <w:szCs w:val="18"/>
              </w:rPr>
            </w:pPr>
          </w:p>
        </w:tc>
        <w:tc>
          <w:tcPr>
            <w:tcW w:w="3510" w:type="dxa"/>
          </w:tcPr>
          <w:p w:rsidRPr="00AE1ECB" w:rsidR="008D4C81" w:rsidP="0063377C" w:rsidRDefault="008D4C81" w14:paraId="244C81EB" w14:textId="77777777">
            <w:pPr>
              <w:widowControl w:val="0"/>
              <w:autoSpaceDE w:val="0"/>
              <w:autoSpaceDN w:val="0"/>
              <w:adjustRightInd w:val="0"/>
              <w:spacing w:before="60" w:line="240" w:lineRule="auto"/>
              <w:ind w:firstLine="0"/>
              <w:rPr>
                <w:rFonts w:ascii="Helvetica" w:hAnsi="Helvetica" w:cs="Helvetica"/>
                <w:color w:val="000000"/>
                <w:sz w:val="18"/>
                <w:szCs w:val="18"/>
              </w:rPr>
            </w:pPr>
          </w:p>
        </w:tc>
        <w:tc>
          <w:tcPr>
            <w:tcW w:w="4230" w:type="dxa"/>
          </w:tcPr>
          <w:p w:rsidRPr="00AE1ECB" w:rsidR="008D4C81" w:rsidP="0063377C" w:rsidRDefault="008D4C81" w14:paraId="244C81EC" w14:textId="77777777">
            <w:pPr>
              <w:widowControl w:val="0"/>
              <w:autoSpaceDE w:val="0"/>
              <w:autoSpaceDN w:val="0"/>
              <w:adjustRightInd w:val="0"/>
              <w:spacing w:before="60" w:line="240" w:lineRule="auto"/>
              <w:ind w:firstLine="0"/>
              <w:rPr>
                <w:rFonts w:ascii="Helvetica" w:hAnsi="Helvetica" w:cs="Helvetica"/>
                <w:color w:val="000000"/>
                <w:sz w:val="18"/>
                <w:szCs w:val="18"/>
              </w:rPr>
            </w:pPr>
          </w:p>
        </w:tc>
        <w:tc>
          <w:tcPr>
            <w:tcW w:w="1530" w:type="dxa"/>
          </w:tcPr>
          <w:p w:rsidRPr="00AE1ECB" w:rsidR="008D4C81" w:rsidP="0063377C" w:rsidRDefault="008D4C81" w14:paraId="244C81ED" w14:textId="77777777">
            <w:pPr>
              <w:widowControl w:val="0"/>
              <w:autoSpaceDE w:val="0"/>
              <w:autoSpaceDN w:val="0"/>
              <w:adjustRightInd w:val="0"/>
              <w:spacing w:before="60" w:line="240" w:lineRule="auto"/>
              <w:ind w:firstLine="0"/>
              <w:rPr>
                <w:rFonts w:ascii="Helvetica" w:hAnsi="Helvetica" w:cs="Helvetica"/>
                <w:color w:val="000000"/>
                <w:sz w:val="18"/>
                <w:szCs w:val="18"/>
              </w:rPr>
            </w:pPr>
          </w:p>
        </w:tc>
        <w:tc>
          <w:tcPr>
            <w:tcW w:w="1090" w:type="dxa"/>
            <w:tcBorders>
              <w:right w:val="nil"/>
            </w:tcBorders>
          </w:tcPr>
          <w:p w:rsidRPr="00AE1ECB" w:rsidR="008D4C81" w:rsidP="0063377C" w:rsidRDefault="008D4C81" w14:paraId="244C81EE" w14:textId="77777777">
            <w:pPr>
              <w:widowControl w:val="0"/>
              <w:autoSpaceDE w:val="0"/>
              <w:autoSpaceDN w:val="0"/>
              <w:adjustRightInd w:val="0"/>
              <w:spacing w:before="60" w:line="240" w:lineRule="auto"/>
              <w:ind w:firstLine="0"/>
              <w:rPr>
                <w:rFonts w:ascii="Helvetica" w:hAnsi="Helvetica" w:cs="Helvetica"/>
                <w:color w:val="000000"/>
                <w:sz w:val="18"/>
                <w:szCs w:val="18"/>
              </w:rPr>
            </w:pPr>
          </w:p>
        </w:tc>
      </w:tr>
    </w:tbl>
    <w:p w:rsidRPr="00AE1ECB" w:rsidR="008D4C81" w:rsidP="0063377C" w:rsidRDefault="008D4C81" w14:paraId="244C81F0" w14:textId="77777777">
      <w:pPr>
        <w:widowControl w:val="0"/>
        <w:autoSpaceDE w:val="0"/>
        <w:autoSpaceDN w:val="0"/>
        <w:adjustRightInd w:val="0"/>
        <w:spacing w:before="60" w:after="60" w:line="240" w:lineRule="auto"/>
        <w:ind w:firstLine="0"/>
        <w:jc w:val="both"/>
        <w:rPr>
          <w:rFonts w:ascii="Helvetica" w:hAnsi="Helvetica" w:cs="Helvetica"/>
          <w:b/>
          <w:bCs/>
          <w:color w:val="000000"/>
          <w:sz w:val="18"/>
          <w:szCs w:val="18"/>
        </w:rPr>
      </w:pPr>
      <w:r w:rsidRPr="00AE1ECB">
        <w:rPr>
          <w:rFonts w:ascii="Helvetica" w:hAnsi="Helvetica" w:cs="Arial"/>
          <w:color w:val="000000"/>
          <w:w w:val="101"/>
          <w:sz w:val="18"/>
          <w:szCs w:val="18"/>
        </w:rPr>
        <w:tab/>
        <w:t>The</w:t>
      </w:r>
      <w:r w:rsidRPr="00AE1ECB">
        <w:rPr>
          <w:rFonts w:ascii="Helvetica" w:hAnsi="Helvetica" w:cs="Arial"/>
          <w:color w:val="000000"/>
          <w:spacing w:val="2"/>
          <w:w w:val="101"/>
          <w:sz w:val="18"/>
          <w:szCs w:val="18"/>
        </w:rPr>
        <w:t xml:space="preserve"> </w:t>
      </w:r>
      <w:r w:rsidRPr="00AE1ECB">
        <w:rPr>
          <w:rFonts w:ascii="Helvetica" w:hAnsi="Helvetica" w:cs="Arial"/>
          <w:color w:val="000000"/>
          <w:w w:val="101"/>
          <w:sz w:val="18"/>
          <w:szCs w:val="18"/>
        </w:rPr>
        <w:t>second</w:t>
      </w:r>
      <w:r w:rsidRPr="00AE1ECB">
        <w:rPr>
          <w:rFonts w:ascii="Helvetica" w:hAnsi="Helvetica" w:cs="Arial"/>
          <w:color w:val="000000"/>
          <w:spacing w:val="2"/>
          <w:w w:val="101"/>
          <w:sz w:val="18"/>
          <w:szCs w:val="18"/>
        </w:rPr>
        <w:t xml:space="preserve"> </w:t>
      </w:r>
      <w:r w:rsidRPr="00AE1ECB">
        <w:rPr>
          <w:rFonts w:ascii="Helvetica" w:hAnsi="Helvetica" w:cs="Arial"/>
          <w:color w:val="000000"/>
          <w:w w:val="101"/>
          <w:sz w:val="18"/>
          <w:szCs w:val="18"/>
        </w:rPr>
        <w:t>schedule</w:t>
      </w:r>
      <w:r w:rsidRPr="00AE1ECB">
        <w:rPr>
          <w:rFonts w:ascii="Helvetica" w:hAnsi="Helvetica" w:cs="Arial"/>
          <w:color w:val="000000"/>
          <w:spacing w:val="2"/>
          <w:w w:val="101"/>
          <w:sz w:val="18"/>
          <w:szCs w:val="18"/>
        </w:rPr>
        <w:t xml:space="preserve"> </w:t>
      </w:r>
      <w:r w:rsidRPr="00AE1ECB">
        <w:rPr>
          <w:rFonts w:ascii="Helvetica" w:hAnsi="Helvetica" w:cs="Arial"/>
          <w:color w:val="000000"/>
          <w:spacing w:val="-4"/>
          <w:w w:val="101"/>
          <w:sz w:val="18"/>
          <w:szCs w:val="18"/>
        </w:rPr>
        <w:t>r</w:t>
      </w:r>
      <w:r w:rsidRPr="00AE1ECB">
        <w:rPr>
          <w:rFonts w:ascii="Helvetica" w:hAnsi="Helvetica" w:cs="Arial"/>
          <w:color w:val="000000"/>
          <w:spacing w:val="2"/>
          <w:w w:val="97"/>
          <w:sz w:val="18"/>
          <w:szCs w:val="18"/>
        </w:rPr>
        <w:t>e</w:t>
      </w:r>
      <w:r w:rsidRPr="00AE1ECB">
        <w:rPr>
          <w:rFonts w:ascii="Helvetica" w:hAnsi="Helvetica" w:cs="Arial"/>
          <w:color w:val="000000"/>
          <w:w w:val="102"/>
          <w:sz w:val="18"/>
          <w:szCs w:val="18"/>
        </w:rPr>
        <w:t>quir</w:t>
      </w:r>
      <w:r w:rsidRPr="00AE1ECB">
        <w:rPr>
          <w:rFonts w:ascii="Helvetica" w:hAnsi="Helvetica" w:cs="Arial"/>
          <w:color w:val="000000"/>
          <w:w w:val="101"/>
          <w:sz w:val="18"/>
          <w:szCs w:val="18"/>
        </w:rPr>
        <w:t>ed</w:t>
      </w:r>
      <w:r w:rsidRPr="00AE1ECB">
        <w:rPr>
          <w:rFonts w:ascii="Helvetica" w:hAnsi="Helvetica" w:cs="Arial"/>
          <w:color w:val="000000"/>
          <w:spacing w:val="2"/>
          <w:w w:val="101"/>
          <w:sz w:val="18"/>
          <w:szCs w:val="18"/>
        </w:rPr>
        <w:t xml:space="preserve"> </w:t>
      </w:r>
      <w:r w:rsidRPr="00AE1ECB">
        <w:rPr>
          <w:rFonts w:ascii="Helvetica" w:hAnsi="Helvetica" w:cs="Arial"/>
          <w:color w:val="000000"/>
          <w:w w:val="101"/>
          <w:sz w:val="18"/>
          <w:szCs w:val="18"/>
        </w:rPr>
        <w:t>to</w:t>
      </w:r>
      <w:r w:rsidRPr="00AE1ECB">
        <w:rPr>
          <w:rFonts w:ascii="Helvetica" w:hAnsi="Helvetica" w:cs="Arial"/>
          <w:color w:val="000000"/>
          <w:spacing w:val="2"/>
          <w:w w:val="101"/>
          <w:sz w:val="18"/>
          <w:szCs w:val="18"/>
        </w:rPr>
        <w:t xml:space="preserve"> </w:t>
      </w:r>
      <w:r w:rsidRPr="00AE1ECB">
        <w:rPr>
          <w:rFonts w:ascii="Helvetica" w:hAnsi="Helvetica" w:cs="Arial"/>
          <w:color w:val="000000"/>
          <w:w w:val="101"/>
          <w:sz w:val="18"/>
          <w:szCs w:val="18"/>
        </w:rPr>
        <w:t>be</w:t>
      </w:r>
      <w:r w:rsidRPr="00AE1ECB">
        <w:rPr>
          <w:rFonts w:ascii="Helvetica" w:hAnsi="Helvetica" w:cs="Arial"/>
          <w:color w:val="000000"/>
          <w:spacing w:val="2"/>
          <w:w w:val="101"/>
          <w:sz w:val="18"/>
          <w:szCs w:val="18"/>
        </w:rPr>
        <w:t xml:space="preserve"> </w:t>
      </w:r>
      <w:r w:rsidRPr="00AE1ECB">
        <w:rPr>
          <w:rFonts w:ascii="Helvetica" w:hAnsi="Helvetica" w:cs="Arial"/>
          <w:color w:val="000000"/>
          <w:w w:val="101"/>
          <w:sz w:val="18"/>
          <w:szCs w:val="18"/>
        </w:rPr>
        <w:t>attached</w:t>
      </w:r>
      <w:r w:rsidRPr="00AE1ECB">
        <w:rPr>
          <w:rFonts w:ascii="Helvetica" w:hAnsi="Helvetica" w:cs="Arial"/>
          <w:color w:val="000000"/>
          <w:spacing w:val="2"/>
          <w:w w:val="101"/>
          <w:sz w:val="18"/>
          <w:szCs w:val="18"/>
        </w:rPr>
        <w:t xml:space="preserve"> </w:t>
      </w:r>
      <w:r w:rsidRPr="00AE1ECB">
        <w:rPr>
          <w:rFonts w:ascii="Helvetica" w:hAnsi="Helvetica" w:cs="Arial"/>
          <w:color w:val="000000"/>
          <w:w w:val="101"/>
          <w:sz w:val="18"/>
          <w:szCs w:val="18"/>
        </w:rPr>
        <w:t>is</w:t>
      </w:r>
      <w:r w:rsidRPr="00AE1ECB">
        <w:rPr>
          <w:rFonts w:ascii="Helvetica" w:hAnsi="Helvetica" w:cs="Arial"/>
          <w:color w:val="000000"/>
          <w:spacing w:val="2"/>
          <w:w w:val="101"/>
          <w:sz w:val="18"/>
          <w:szCs w:val="18"/>
        </w:rPr>
        <w:t xml:space="preserve"> </w:t>
      </w:r>
      <w:r w:rsidRPr="00AE1ECB">
        <w:rPr>
          <w:rFonts w:ascii="Helvetica" w:hAnsi="Helvetica" w:cs="Arial"/>
          <w:color w:val="000000"/>
          <w:w w:val="101"/>
          <w:sz w:val="18"/>
          <w:szCs w:val="18"/>
        </w:rPr>
        <w:t>a</w:t>
      </w:r>
      <w:r w:rsidRPr="00AE1ECB">
        <w:rPr>
          <w:rFonts w:ascii="Helvetica" w:hAnsi="Helvetica" w:cs="Arial"/>
          <w:color w:val="000000"/>
          <w:spacing w:val="2"/>
          <w:w w:val="101"/>
          <w:sz w:val="18"/>
          <w:szCs w:val="18"/>
        </w:rPr>
        <w:t xml:space="preserve"> </w:t>
      </w:r>
      <w:r w:rsidRPr="00AE1ECB">
        <w:rPr>
          <w:rFonts w:ascii="Helvetica" w:hAnsi="Helvetica" w:cs="Arial"/>
          <w:color w:val="000000"/>
          <w:w w:val="101"/>
          <w:sz w:val="18"/>
          <w:szCs w:val="18"/>
        </w:rPr>
        <w:t>schedule</w:t>
      </w:r>
      <w:r w:rsidRPr="00AE1ECB">
        <w:rPr>
          <w:rFonts w:ascii="Helvetica" w:hAnsi="Helvetica" w:cs="Arial"/>
          <w:color w:val="000000"/>
          <w:spacing w:val="2"/>
          <w:w w:val="101"/>
          <w:sz w:val="18"/>
          <w:szCs w:val="18"/>
        </w:rPr>
        <w:t xml:space="preserve"> </w:t>
      </w:r>
      <w:r w:rsidRPr="00AE1ECB">
        <w:rPr>
          <w:rFonts w:ascii="Helvetica" w:hAnsi="Helvetica" w:cs="Arial"/>
          <w:color w:val="000000"/>
          <w:w w:val="101"/>
          <w:sz w:val="18"/>
          <w:szCs w:val="18"/>
        </w:rPr>
        <w:t>of</w:t>
      </w:r>
      <w:r w:rsidRPr="00AE1ECB">
        <w:rPr>
          <w:rFonts w:ascii="Helvetica" w:hAnsi="Helvetica" w:cs="Arial"/>
          <w:color w:val="000000"/>
          <w:spacing w:val="2"/>
          <w:w w:val="101"/>
          <w:sz w:val="18"/>
          <w:szCs w:val="18"/>
        </w:rPr>
        <w:t xml:space="preserve"> </w:t>
      </w:r>
      <w:r w:rsidRPr="00AE1ECB">
        <w:rPr>
          <w:rFonts w:ascii="Helvetica" w:hAnsi="Helvetica" w:cs="Arial"/>
          <w:color w:val="000000"/>
          <w:w w:val="101"/>
          <w:sz w:val="18"/>
          <w:szCs w:val="18"/>
        </w:rPr>
        <w:t>inv</w:t>
      </w:r>
      <w:r w:rsidRPr="00AE1ECB">
        <w:rPr>
          <w:rFonts w:ascii="Helvetica" w:hAnsi="Helvetica" w:cs="Arial"/>
          <w:color w:val="000000"/>
          <w:spacing w:val="2"/>
          <w:w w:val="101"/>
          <w:sz w:val="18"/>
          <w:szCs w:val="18"/>
        </w:rPr>
        <w:t>e</w:t>
      </w:r>
      <w:r w:rsidRPr="00AE1ECB">
        <w:rPr>
          <w:rFonts w:ascii="Helvetica" w:hAnsi="Helvetica" w:cs="Arial"/>
          <w:color w:val="000000"/>
          <w:w w:val="102"/>
          <w:sz w:val="18"/>
          <w:szCs w:val="18"/>
        </w:rPr>
        <w:t>stment</w:t>
      </w:r>
      <w:r w:rsidRPr="00AE1ECB">
        <w:rPr>
          <w:rFonts w:ascii="Helvetica" w:hAnsi="Helvetica" w:cs="Arial"/>
          <w:color w:val="000000"/>
          <w:spacing w:val="2"/>
          <w:w w:val="102"/>
          <w:sz w:val="18"/>
          <w:szCs w:val="18"/>
        </w:rPr>
        <w:t xml:space="preserve"> </w:t>
      </w:r>
      <w:r w:rsidRPr="00AE1ECB">
        <w:rPr>
          <w:rFonts w:ascii="Helvetica" w:hAnsi="Helvetica" w:cs="Arial"/>
          <w:color w:val="000000"/>
          <w:w w:val="102"/>
          <w:sz w:val="18"/>
          <w:szCs w:val="18"/>
        </w:rPr>
        <w:t>assets</w:t>
      </w:r>
      <w:r w:rsidRPr="00AE1ECB">
        <w:rPr>
          <w:rFonts w:ascii="Helvetica" w:hAnsi="Helvetica" w:cs="Arial"/>
          <w:color w:val="000000"/>
          <w:spacing w:val="2"/>
          <w:w w:val="102"/>
          <w:sz w:val="18"/>
          <w:szCs w:val="18"/>
        </w:rPr>
        <w:t xml:space="preserve"> </w:t>
      </w:r>
      <w:r w:rsidRPr="00AE1ECB">
        <w:rPr>
          <w:rFonts w:ascii="Helvetica" w:hAnsi="Helvetica" w:cs="Arial"/>
          <w:color w:val="000000"/>
          <w:w w:val="102"/>
          <w:sz w:val="18"/>
          <w:szCs w:val="18"/>
        </w:rPr>
        <w:t>that</w:t>
      </w:r>
      <w:r w:rsidRPr="00AE1ECB">
        <w:rPr>
          <w:rFonts w:ascii="Helvetica" w:hAnsi="Helvetica" w:cs="Arial"/>
          <w:color w:val="000000"/>
          <w:spacing w:val="2"/>
          <w:w w:val="102"/>
          <w:sz w:val="18"/>
          <w:szCs w:val="18"/>
        </w:rPr>
        <w:t xml:space="preserve"> </w:t>
      </w:r>
      <w:r w:rsidRPr="00AE1ECB">
        <w:rPr>
          <w:rFonts w:ascii="Helvetica" w:hAnsi="Helvetica" w:cs="Arial"/>
          <w:color w:val="000000"/>
          <w:w w:val="102"/>
          <w:sz w:val="18"/>
          <w:szCs w:val="18"/>
        </w:rPr>
        <w:t>we</w:t>
      </w:r>
      <w:r w:rsidRPr="00AE1ECB">
        <w:rPr>
          <w:rFonts w:ascii="Helvetica" w:hAnsi="Helvetica" w:cs="Arial"/>
          <w:color w:val="000000"/>
          <w:spacing w:val="-4"/>
          <w:w w:val="94"/>
          <w:sz w:val="18"/>
          <w:szCs w:val="18"/>
        </w:rPr>
        <w:t>r</w:t>
      </w:r>
      <w:r w:rsidRPr="00AE1ECB">
        <w:rPr>
          <w:rFonts w:ascii="Helvetica" w:hAnsi="Helvetica" w:cs="Arial"/>
          <w:color w:val="000000"/>
          <w:w w:val="102"/>
          <w:sz w:val="18"/>
          <w:szCs w:val="18"/>
        </w:rPr>
        <w:t>e</w:t>
      </w:r>
      <w:r w:rsidRPr="00AE1ECB">
        <w:rPr>
          <w:rFonts w:ascii="Helvetica" w:hAnsi="Helvetica" w:cs="Arial"/>
          <w:color w:val="000000"/>
          <w:spacing w:val="2"/>
          <w:w w:val="102"/>
          <w:sz w:val="18"/>
          <w:szCs w:val="18"/>
        </w:rPr>
        <w:t xml:space="preserve"> </w:t>
      </w:r>
      <w:r w:rsidRPr="00AE1ECB">
        <w:rPr>
          <w:rFonts w:ascii="Helvetica" w:hAnsi="Helvetica" w:cs="Arial"/>
          <w:color w:val="000000"/>
          <w:w w:val="102"/>
          <w:sz w:val="18"/>
          <w:szCs w:val="18"/>
        </w:rPr>
        <w:t>both</w:t>
      </w:r>
      <w:r w:rsidRPr="00AE1ECB">
        <w:rPr>
          <w:rFonts w:ascii="Helvetica" w:hAnsi="Helvetica" w:cs="Arial"/>
          <w:color w:val="000000"/>
          <w:spacing w:val="2"/>
          <w:w w:val="102"/>
          <w:sz w:val="18"/>
          <w:szCs w:val="18"/>
        </w:rPr>
        <w:t xml:space="preserve"> </w:t>
      </w:r>
      <w:r w:rsidRPr="00AE1ECB">
        <w:rPr>
          <w:rFonts w:ascii="Helvetica" w:hAnsi="Helvetica" w:cs="Arial"/>
          <w:color w:val="000000"/>
          <w:w w:val="102"/>
          <w:sz w:val="18"/>
          <w:szCs w:val="18"/>
        </w:rPr>
        <w:t>acquired</w:t>
      </w:r>
      <w:r w:rsidRPr="00AE1ECB">
        <w:rPr>
          <w:rFonts w:ascii="Helvetica" w:hAnsi="Helvetica" w:cs="Arial"/>
          <w:color w:val="000000"/>
          <w:spacing w:val="2"/>
          <w:w w:val="102"/>
          <w:sz w:val="18"/>
          <w:szCs w:val="18"/>
        </w:rPr>
        <w:t xml:space="preserve"> </w:t>
      </w:r>
      <w:r w:rsidRPr="00AE1ECB">
        <w:rPr>
          <w:rFonts w:ascii="Helvetica" w:hAnsi="Helvetica" w:cs="Arial"/>
          <w:color w:val="000000"/>
          <w:w w:val="102"/>
          <w:sz w:val="18"/>
          <w:szCs w:val="18"/>
        </w:rPr>
        <w:t>and</w:t>
      </w:r>
      <w:r w:rsidRPr="00AE1ECB">
        <w:rPr>
          <w:rFonts w:ascii="Helvetica" w:hAnsi="Helvetica" w:cs="Arial"/>
          <w:color w:val="000000"/>
          <w:spacing w:val="2"/>
          <w:w w:val="102"/>
          <w:sz w:val="18"/>
          <w:szCs w:val="18"/>
        </w:rPr>
        <w:t xml:space="preserve"> </w:t>
      </w:r>
      <w:r w:rsidRPr="00AE1ECB">
        <w:rPr>
          <w:rFonts w:ascii="Helvetica" w:hAnsi="Helvetica" w:cs="Arial"/>
          <w:color w:val="000000"/>
          <w:w w:val="102"/>
          <w:sz w:val="18"/>
          <w:szCs w:val="18"/>
        </w:rPr>
        <w:t>disposed</w:t>
      </w:r>
      <w:r w:rsidRPr="00AE1ECB">
        <w:rPr>
          <w:rFonts w:ascii="Helvetica" w:hAnsi="Helvetica" w:cs="Arial"/>
          <w:color w:val="000000"/>
          <w:spacing w:val="2"/>
          <w:w w:val="102"/>
          <w:sz w:val="18"/>
          <w:szCs w:val="18"/>
        </w:rPr>
        <w:t xml:space="preserve"> </w:t>
      </w:r>
      <w:r w:rsidRPr="00AE1ECB">
        <w:rPr>
          <w:rFonts w:ascii="Helvetica" w:hAnsi="Helvetica" w:cs="Arial"/>
          <w:color w:val="000000"/>
          <w:w w:val="102"/>
          <w:sz w:val="18"/>
          <w:szCs w:val="18"/>
        </w:rPr>
        <w:t>of</w:t>
      </w:r>
      <w:r w:rsidRPr="00AE1ECB">
        <w:rPr>
          <w:rFonts w:ascii="Helvetica" w:hAnsi="Helvetica" w:cs="Arial"/>
          <w:color w:val="000000"/>
          <w:spacing w:val="2"/>
          <w:w w:val="102"/>
          <w:sz w:val="18"/>
          <w:szCs w:val="18"/>
        </w:rPr>
        <w:t xml:space="preserve"> </w:t>
      </w:r>
      <w:r w:rsidRPr="00AE1ECB">
        <w:rPr>
          <w:rFonts w:ascii="Helvetica" w:hAnsi="Helvetica" w:cs="Arial"/>
          <w:color w:val="000000"/>
          <w:w w:val="102"/>
          <w:sz w:val="18"/>
          <w:szCs w:val="18"/>
        </w:rPr>
        <w:t xml:space="preserve">within </w:t>
      </w:r>
      <w:r w:rsidRPr="00AE1ECB">
        <w:rPr>
          <w:rFonts w:ascii="Helvetica" w:hAnsi="Helvetica" w:cs="Arial"/>
          <w:color w:val="000000"/>
          <w:sz w:val="18"/>
          <w:szCs w:val="18"/>
        </w:rPr>
        <w:t>the</w:t>
      </w:r>
      <w:r w:rsidRPr="00AE1ECB">
        <w:rPr>
          <w:rFonts w:ascii="Helvetica" w:hAnsi="Helvetica" w:cs="Arial"/>
          <w:color w:val="000000"/>
          <w:spacing w:val="-2"/>
          <w:sz w:val="18"/>
          <w:szCs w:val="18"/>
        </w:rPr>
        <w:t xml:space="preserve"> </w:t>
      </w:r>
      <w:r w:rsidRPr="00AE1ECB">
        <w:rPr>
          <w:rFonts w:ascii="Helvetica" w:hAnsi="Helvetica" w:cs="Arial"/>
          <w:color w:val="000000"/>
          <w:sz w:val="18"/>
          <w:szCs w:val="18"/>
        </w:rPr>
        <w:t>plan</w:t>
      </w:r>
      <w:r w:rsidRPr="00AE1ECB">
        <w:rPr>
          <w:rFonts w:ascii="Helvetica" w:hAnsi="Helvetica" w:cs="Arial"/>
          <w:color w:val="000000"/>
          <w:spacing w:val="-2"/>
          <w:sz w:val="18"/>
          <w:szCs w:val="18"/>
        </w:rPr>
        <w:t xml:space="preserve"> </w:t>
      </w:r>
      <w:r w:rsidRPr="00AE1ECB">
        <w:rPr>
          <w:rFonts w:ascii="Helvetica" w:hAnsi="Helvetica" w:cs="Arial"/>
          <w:color w:val="000000"/>
          <w:sz w:val="18"/>
          <w:szCs w:val="18"/>
        </w:rPr>
        <w:t>y</w:t>
      </w:r>
      <w:r w:rsidRPr="00AE1ECB">
        <w:rPr>
          <w:rFonts w:ascii="Helvetica" w:hAnsi="Helvetica" w:cs="Arial"/>
          <w:color w:val="000000"/>
          <w:spacing w:val="2"/>
          <w:sz w:val="18"/>
          <w:szCs w:val="18"/>
        </w:rPr>
        <w:t>e</w:t>
      </w:r>
      <w:r w:rsidRPr="00AE1ECB">
        <w:rPr>
          <w:rFonts w:ascii="Helvetica" w:hAnsi="Helvetica" w:cs="Arial"/>
          <w:color w:val="000000"/>
          <w:w w:val="98"/>
          <w:sz w:val="18"/>
          <w:szCs w:val="18"/>
        </w:rPr>
        <w:t>a</w:t>
      </w:r>
      <w:r w:rsidRPr="00AE1ECB">
        <w:rPr>
          <w:rFonts w:ascii="Helvetica" w:hAnsi="Helvetica" w:cs="Arial"/>
          <w:color w:val="000000"/>
          <w:spacing w:val="-16"/>
          <w:w w:val="98"/>
          <w:sz w:val="18"/>
          <w:szCs w:val="18"/>
        </w:rPr>
        <w:t>r</w:t>
      </w:r>
      <w:r w:rsidRPr="00AE1ECB">
        <w:rPr>
          <w:rFonts w:ascii="Helvetica" w:hAnsi="Helvetica" w:cs="Arial"/>
          <w:color w:val="000000"/>
          <w:w w:val="101"/>
          <w:sz w:val="18"/>
          <w:szCs w:val="18"/>
        </w:rPr>
        <w:t>.</w:t>
      </w:r>
      <w:r w:rsidRPr="00AE1ECB">
        <w:rPr>
          <w:rFonts w:ascii="Helvetica" w:hAnsi="Helvetica" w:cs="Arial"/>
          <w:color w:val="000000"/>
          <w:spacing w:val="-2"/>
          <w:w w:val="101"/>
          <w:sz w:val="18"/>
          <w:szCs w:val="18"/>
        </w:rPr>
        <w:t xml:space="preserve"> </w:t>
      </w:r>
      <w:r w:rsidRPr="00AE1ECB">
        <w:rPr>
          <w:rFonts w:ascii="Helvetica" w:hAnsi="Helvetica" w:cs="Arial"/>
          <w:color w:val="000000"/>
          <w:w w:val="101"/>
          <w:sz w:val="18"/>
          <w:szCs w:val="18"/>
        </w:rPr>
        <w:t>This</w:t>
      </w:r>
      <w:r w:rsidRPr="00AE1ECB">
        <w:rPr>
          <w:rFonts w:ascii="Helvetica" w:hAnsi="Helvetica" w:cs="Arial"/>
          <w:color w:val="000000"/>
          <w:spacing w:val="-2"/>
          <w:w w:val="101"/>
          <w:sz w:val="18"/>
          <w:szCs w:val="18"/>
        </w:rPr>
        <w:t xml:space="preserve"> </w:t>
      </w:r>
      <w:r w:rsidRPr="00AE1ECB">
        <w:rPr>
          <w:rFonts w:ascii="Helvetica" w:hAnsi="Helvetica" w:cs="Arial"/>
          <w:color w:val="000000"/>
          <w:w w:val="101"/>
          <w:sz w:val="18"/>
          <w:szCs w:val="18"/>
        </w:rPr>
        <w:t>schedule</w:t>
      </w:r>
      <w:r w:rsidRPr="00AE1ECB">
        <w:rPr>
          <w:rFonts w:ascii="Helvetica" w:hAnsi="Helvetica" w:cs="Arial"/>
          <w:color w:val="000000"/>
          <w:spacing w:val="-2"/>
          <w:w w:val="101"/>
          <w:sz w:val="18"/>
          <w:szCs w:val="18"/>
        </w:rPr>
        <w:t xml:space="preserve"> </w:t>
      </w:r>
      <w:r w:rsidRPr="00AE1ECB">
        <w:rPr>
          <w:rFonts w:ascii="Helvetica" w:hAnsi="Helvetica" w:cs="Arial"/>
          <w:color w:val="000000"/>
          <w:w w:val="101"/>
          <w:sz w:val="18"/>
          <w:szCs w:val="18"/>
        </w:rPr>
        <w:t>must</w:t>
      </w:r>
      <w:r w:rsidRPr="00AE1ECB">
        <w:rPr>
          <w:rFonts w:ascii="Helvetica" w:hAnsi="Helvetica" w:cs="Arial"/>
          <w:color w:val="000000"/>
          <w:spacing w:val="-2"/>
          <w:w w:val="101"/>
          <w:sz w:val="18"/>
          <w:szCs w:val="18"/>
        </w:rPr>
        <w:t xml:space="preserve"> </w:t>
      </w:r>
      <w:r w:rsidRPr="00AE1ECB">
        <w:rPr>
          <w:rFonts w:ascii="Helvetica" w:hAnsi="Helvetica" w:cs="Arial"/>
          <w:color w:val="000000"/>
          <w:w w:val="101"/>
          <w:sz w:val="18"/>
          <w:szCs w:val="18"/>
        </w:rPr>
        <w:t>be</w:t>
      </w:r>
      <w:r w:rsidRPr="00AE1ECB">
        <w:rPr>
          <w:rFonts w:ascii="Helvetica" w:hAnsi="Helvetica" w:cs="Arial"/>
          <w:color w:val="000000"/>
          <w:spacing w:val="-2"/>
          <w:w w:val="101"/>
          <w:sz w:val="18"/>
          <w:szCs w:val="18"/>
        </w:rPr>
        <w:t xml:space="preserve"> </w:t>
      </w:r>
      <w:r w:rsidRPr="00AE1ECB">
        <w:rPr>
          <w:rFonts w:ascii="Helvetica" w:hAnsi="Helvetica" w:cs="Arial"/>
          <w:color w:val="000000"/>
          <w:w w:val="101"/>
          <w:sz w:val="18"/>
          <w:szCs w:val="18"/>
        </w:rPr>
        <w:t>cl</w:t>
      </w:r>
      <w:r w:rsidRPr="00AE1ECB">
        <w:rPr>
          <w:rFonts w:ascii="Helvetica" w:hAnsi="Helvetica" w:cs="Arial"/>
          <w:color w:val="000000"/>
          <w:spacing w:val="2"/>
          <w:w w:val="101"/>
          <w:sz w:val="18"/>
          <w:szCs w:val="18"/>
        </w:rPr>
        <w:t>e</w:t>
      </w:r>
      <w:r w:rsidRPr="00AE1ECB">
        <w:rPr>
          <w:rFonts w:ascii="Helvetica" w:hAnsi="Helvetica" w:cs="Arial"/>
          <w:color w:val="000000"/>
          <w:w w:val="99"/>
          <w:sz w:val="18"/>
          <w:szCs w:val="18"/>
        </w:rPr>
        <w:t>arly</w:t>
      </w:r>
      <w:r w:rsidRPr="00AE1ECB">
        <w:rPr>
          <w:rFonts w:ascii="Helvetica" w:hAnsi="Helvetica" w:cs="Arial"/>
          <w:color w:val="000000"/>
          <w:spacing w:val="-2"/>
          <w:w w:val="99"/>
          <w:sz w:val="18"/>
          <w:szCs w:val="18"/>
        </w:rPr>
        <w:t xml:space="preserve"> </w:t>
      </w:r>
      <w:r w:rsidRPr="00AE1ECB">
        <w:rPr>
          <w:rFonts w:ascii="Helvetica" w:hAnsi="Helvetica" w:cs="Arial"/>
          <w:color w:val="000000"/>
          <w:w w:val="99"/>
          <w:sz w:val="18"/>
          <w:szCs w:val="18"/>
        </w:rPr>
        <w:t>lab</w:t>
      </w:r>
      <w:r w:rsidRPr="00AE1ECB">
        <w:rPr>
          <w:rFonts w:ascii="Helvetica" w:hAnsi="Helvetica" w:cs="Arial"/>
          <w:color w:val="000000"/>
          <w:spacing w:val="2"/>
          <w:w w:val="99"/>
          <w:sz w:val="18"/>
          <w:szCs w:val="18"/>
        </w:rPr>
        <w:t>e</w:t>
      </w:r>
      <w:r w:rsidRPr="00AE1ECB">
        <w:rPr>
          <w:rFonts w:ascii="Helvetica" w:hAnsi="Helvetica" w:cs="Arial"/>
          <w:color w:val="000000"/>
          <w:w w:val="101"/>
          <w:sz w:val="18"/>
          <w:szCs w:val="18"/>
        </w:rPr>
        <w:t>led</w:t>
      </w:r>
      <w:r w:rsidRPr="00AE1ECB">
        <w:rPr>
          <w:rFonts w:ascii="Helvetica" w:hAnsi="Helvetica" w:cs="Arial"/>
          <w:color w:val="000000"/>
          <w:spacing w:val="-2"/>
          <w:w w:val="101"/>
          <w:sz w:val="18"/>
          <w:szCs w:val="18"/>
        </w:rPr>
        <w:t xml:space="preserve"> </w:t>
      </w:r>
      <w:r w:rsidRPr="00AE1ECB">
        <w:rPr>
          <w:rFonts w:ascii="Helvetica" w:hAnsi="Helvetica" w:cs="Helvetica"/>
          <w:b/>
          <w:bCs/>
          <w:color w:val="000000"/>
          <w:sz w:val="18"/>
          <w:szCs w:val="18"/>
        </w:rPr>
        <w:t>“Schedule</w:t>
      </w:r>
      <w:r w:rsidRPr="00AE1ECB">
        <w:rPr>
          <w:rFonts w:ascii="Helvetica" w:hAnsi="Helvetica" w:cs="Helvetica"/>
          <w:b/>
          <w:bCs/>
          <w:color w:val="000000"/>
          <w:spacing w:val="-1"/>
          <w:sz w:val="18"/>
          <w:szCs w:val="18"/>
        </w:rPr>
        <w:t xml:space="preserve"> </w:t>
      </w:r>
      <w:r w:rsidRPr="00AE1ECB">
        <w:rPr>
          <w:rFonts w:ascii="Helvetica" w:hAnsi="Helvetica" w:cs="Helvetica"/>
          <w:b/>
          <w:bCs/>
          <w:color w:val="000000"/>
          <w:sz w:val="18"/>
          <w:szCs w:val="18"/>
        </w:rPr>
        <w:t>H,</w:t>
      </w:r>
      <w:r w:rsidRPr="00AE1ECB">
        <w:rPr>
          <w:rFonts w:ascii="Helvetica" w:hAnsi="Helvetica" w:cs="Helvetica"/>
          <w:b/>
          <w:bCs/>
          <w:color w:val="000000"/>
          <w:spacing w:val="-3"/>
          <w:sz w:val="18"/>
          <w:szCs w:val="18"/>
        </w:rPr>
        <w:t xml:space="preserve"> </w:t>
      </w:r>
      <w:r w:rsidRPr="00AE1ECB">
        <w:rPr>
          <w:rFonts w:ascii="Helvetica" w:hAnsi="Helvetica" w:cs="Helvetica"/>
          <w:b/>
          <w:bCs/>
          <w:color w:val="000000"/>
          <w:sz w:val="18"/>
          <w:szCs w:val="18"/>
        </w:rPr>
        <w:t>line</w:t>
      </w:r>
      <w:r w:rsidRPr="00AE1ECB">
        <w:rPr>
          <w:rFonts w:ascii="Helvetica" w:hAnsi="Helvetica" w:cs="Helvetica"/>
          <w:b/>
          <w:bCs/>
          <w:color w:val="000000"/>
          <w:spacing w:val="-3"/>
          <w:sz w:val="18"/>
          <w:szCs w:val="18"/>
        </w:rPr>
        <w:t xml:space="preserve"> </w:t>
      </w:r>
      <w:r w:rsidRPr="00AE1ECB">
        <w:rPr>
          <w:rFonts w:ascii="Helvetica" w:hAnsi="Helvetica" w:cs="Helvetica"/>
          <w:b/>
          <w:bCs/>
          <w:color w:val="000000"/>
          <w:sz w:val="18"/>
          <w:szCs w:val="18"/>
        </w:rPr>
        <w:t>4i</w:t>
      </w:r>
      <w:r w:rsidRPr="00AE1ECB" w:rsidR="00AE1F5A">
        <w:rPr>
          <w:rFonts w:ascii="Helvetica" w:hAnsi="Helvetica" w:cs="Helvetica"/>
          <w:b/>
          <w:bCs/>
          <w:color w:val="000000"/>
          <w:sz w:val="18"/>
          <w:szCs w:val="18"/>
        </w:rPr>
        <w:t xml:space="preserve"> –</w:t>
      </w:r>
      <w:r w:rsidRPr="00AE1ECB">
        <w:rPr>
          <w:rFonts w:ascii="Helvetica" w:hAnsi="Helvetica" w:cs="Helvetica"/>
          <w:b/>
          <w:bCs/>
          <w:color w:val="000000"/>
          <w:sz w:val="18"/>
          <w:szCs w:val="18"/>
        </w:rPr>
        <w:t>Schedule</w:t>
      </w:r>
      <w:r w:rsidRPr="00AE1ECB">
        <w:rPr>
          <w:rFonts w:ascii="Helvetica" w:hAnsi="Helvetica" w:cs="Helvetica"/>
          <w:b/>
          <w:bCs/>
          <w:color w:val="000000"/>
          <w:spacing w:val="-2"/>
          <w:sz w:val="18"/>
          <w:szCs w:val="18"/>
        </w:rPr>
        <w:t xml:space="preserve"> </w:t>
      </w:r>
      <w:r w:rsidRPr="00AE1ECB">
        <w:rPr>
          <w:rFonts w:ascii="Helvetica" w:hAnsi="Helvetica" w:cs="Helvetica"/>
          <w:b/>
          <w:bCs/>
          <w:color w:val="000000"/>
          <w:sz w:val="18"/>
          <w:szCs w:val="18"/>
        </w:rPr>
        <w:t>of</w:t>
      </w:r>
      <w:r w:rsidRPr="00AE1ECB">
        <w:rPr>
          <w:rFonts w:ascii="Helvetica" w:hAnsi="Helvetica" w:cs="Helvetica"/>
          <w:b/>
          <w:bCs/>
          <w:color w:val="000000"/>
          <w:spacing w:val="-5"/>
          <w:sz w:val="18"/>
          <w:szCs w:val="18"/>
        </w:rPr>
        <w:t xml:space="preserve"> </w:t>
      </w:r>
      <w:r w:rsidRPr="00AE1ECB">
        <w:rPr>
          <w:rFonts w:ascii="Helvetica" w:hAnsi="Helvetica" w:cs="Helvetica"/>
          <w:b/>
          <w:bCs/>
          <w:color w:val="000000"/>
          <w:sz w:val="18"/>
          <w:szCs w:val="18"/>
        </w:rPr>
        <w:t>Assets</w:t>
      </w:r>
      <w:r w:rsidRPr="00AE1ECB">
        <w:rPr>
          <w:rFonts w:ascii="Helvetica" w:hAnsi="Helvetica" w:cs="Helvetica"/>
          <w:b/>
          <w:bCs/>
          <w:color w:val="000000"/>
          <w:spacing w:val="-5"/>
          <w:sz w:val="18"/>
          <w:szCs w:val="18"/>
        </w:rPr>
        <w:t xml:space="preserve"> </w:t>
      </w:r>
      <w:r w:rsidRPr="00AE1ECB">
        <w:rPr>
          <w:rFonts w:ascii="Helvetica" w:hAnsi="Helvetica" w:cs="Helvetica"/>
          <w:b/>
          <w:bCs/>
          <w:color w:val="000000"/>
          <w:sz w:val="18"/>
          <w:szCs w:val="18"/>
        </w:rPr>
        <w:t>(Acqui</w:t>
      </w:r>
      <w:r w:rsidRPr="00AE1ECB">
        <w:rPr>
          <w:rFonts w:ascii="Helvetica" w:hAnsi="Helvetica" w:cs="Helvetica"/>
          <w:b/>
          <w:bCs/>
          <w:color w:val="000000"/>
          <w:spacing w:val="-4"/>
          <w:sz w:val="18"/>
          <w:szCs w:val="18"/>
        </w:rPr>
        <w:t>r</w:t>
      </w:r>
      <w:r w:rsidRPr="00AE1ECB">
        <w:rPr>
          <w:rFonts w:ascii="Helvetica" w:hAnsi="Helvetica" w:cs="Helvetica"/>
          <w:b/>
          <w:bCs/>
          <w:color w:val="000000"/>
          <w:sz w:val="18"/>
          <w:szCs w:val="18"/>
        </w:rPr>
        <w:t>ed</w:t>
      </w:r>
      <w:r w:rsidRPr="00AE1ECB">
        <w:rPr>
          <w:rFonts w:ascii="Helvetica" w:hAnsi="Helvetica" w:cs="Helvetica"/>
          <w:b/>
          <w:bCs/>
          <w:color w:val="000000"/>
          <w:spacing w:val="-5"/>
          <w:sz w:val="18"/>
          <w:szCs w:val="18"/>
        </w:rPr>
        <w:t xml:space="preserve"> </w:t>
      </w:r>
      <w:r w:rsidRPr="00AE1ECB">
        <w:rPr>
          <w:rFonts w:ascii="Helvetica" w:hAnsi="Helvetica" w:cs="Helvetica"/>
          <w:b/>
          <w:bCs/>
          <w:color w:val="000000"/>
          <w:sz w:val="18"/>
          <w:szCs w:val="18"/>
        </w:rPr>
        <w:t>and</w:t>
      </w:r>
      <w:r w:rsidRPr="00AE1ECB">
        <w:rPr>
          <w:rFonts w:ascii="Helvetica" w:hAnsi="Helvetica" w:cs="Helvetica"/>
          <w:b/>
          <w:bCs/>
          <w:color w:val="000000"/>
          <w:spacing w:val="-5"/>
          <w:sz w:val="18"/>
          <w:szCs w:val="18"/>
        </w:rPr>
        <w:t xml:space="preserve"> </w:t>
      </w:r>
      <w:r w:rsidRPr="00AE1ECB">
        <w:rPr>
          <w:rFonts w:ascii="Helvetica" w:hAnsi="Helvetica" w:cs="Helvetica"/>
          <w:b/>
          <w:bCs/>
          <w:color w:val="000000"/>
          <w:sz w:val="18"/>
          <w:szCs w:val="18"/>
        </w:rPr>
        <w:t>Disposed</w:t>
      </w:r>
      <w:r w:rsidRPr="00AE1ECB">
        <w:rPr>
          <w:rFonts w:ascii="Helvetica" w:hAnsi="Helvetica" w:cs="Helvetica"/>
          <w:b/>
          <w:bCs/>
          <w:color w:val="000000"/>
          <w:spacing w:val="-5"/>
          <w:sz w:val="18"/>
          <w:szCs w:val="18"/>
        </w:rPr>
        <w:t xml:space="preserve"> </w:t>
      </w:r>
      <w:r w:rsidRPr="00AE1ECB">
        <w:rPr>
          <w:rFonts w:ascii="Helvetica" w:hAnsi="Helvetica" w:cs="Helvetica"/>
          <w:b/>
          <w:bCs/>
          <w:color w:val="000000"/>
          <w:sz w:val="18"/>
          <w:szCs w:val="18"/>
        </w:rPr>
        <w:t>of</w:t>
      </w:r>
      <w:r w:rsidRPr="00AE1ECB">
        <w:rPr>
          <w:rFonts w:ascii="Helvetica" w:hAnsi="Helvetica" w:cs="Helvetica"/>
          <w:b/>
          <w:bCs/>
          <w:color w:val="000000"/>
          <w:spacing w:val="-5"/>
          <w:sz w:val="18"/>
          <w:szCs w:val="18"/>
        </w:rPr>
        <w:t xml:space="preserve"> </w:t>
      </w:r>
      <w:r w:rsidRPr="00AE1ECB">
        <w:rPr>
          <w:rFonts w:ascii="Helvetica" w:hAnsi="Helvetica" w:cs="Helvetica"/>
          <w:b/>
          <w:bCs/>
          <w:color w:val="000000"/>
          <w:sz w:val="18"/>
          <w:szCs w:val="18"/>
        </w:rPr>
        <w:t>Within</w:t>
      </w:r>
      <w:r w:rsidRPr="00AE1ECB">
        <w:rPr>
          <w:rFonts w:ascii="Helvetica" w:hAnsi="Helvetica" w:cs="Arial"/>
          <w:color w:val="000000"/>
          <w:w w:val="102"/>
          <w:sz w:val="18"/>
          <w:szCs w:val="18"/>
        </w:rPr>
        <w:t xml:space="preserve"> </w:t>
      </w:r>
      <w:r w:rsidRPr="00AE1ECB">
        <w:rPr>
          <w:rFonts w:ascii="Helvetica" w:hAnsi="Helvetica" w:cs="Helvetica"/>
          <w:b/>
          <w:bCs/>
          <w:color w:val="000000"/>
          <w:spacing w:val="-16"/>
          <w:sz w:val="18"/>
          <w:szCs w:val="18"/>
        </w:rPr>
        <w:t>Y</w:t>
      </w:r>
      <w:r w:rsidRPr="00AE1ECB">
        <w:rPr>
          <w:rFonts w:ascii="Helvetica" w:hAnsi="Helvetica" w:cs="Helvetica"/>
          <w:b/>
          <w:bCs/>
          <w:color w:val="000000"/>
          <w:sz w:val="18"/>
          <w:szCs w:val="18"/>
        </w:rPr>
        <w:t>ear).”</w:t>
      </w:r>
    </w:p>
    <w:tbl>
      <w:tblPr>
        <w:tblW w:w="0" w:type="auto"/>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Layout w:type="fixed"/>
        <w:tblLook w:val="00A0" w:firstRow="1" w:lastRow="0" w:firstColumn="1" w:lastColumn="0" w:noHBand="0" w:noVBand="0"/>
      </w:tblPr>
      <w:tblGrid>
        <w:gridCol w:w="3978"/>
        <w:gridCol w:w="4230"/>
        <w:gridCol w:w="1530"/>
        <w:gridCol w:w="1090"/>
      </w:tblGrid>
      <w:tr w:rsidRPr="00AE1ECB" w:rsidR="008D4C81" w:rsidTr="004C56F5" w14:paraId="244C81F5" w14:textId="77777777">
        <w:tc>
          <w:tcPr>
            <w:tcW w:w="3978" w:type="dxa"/>
          </w:tcPr>
          <w:p w:rsidRPr="00AE1ECB" w:rsidR="008D4C81" w:rsidP="0063377C" w:rsidRDefault="008D4C81" w14:paraId="244C81F1" w14:textId="77777777">
            <w:pPr>
              <w:widowControl w:val="0"/>
              <w:autoSpaceDE w:val="0"/>
              <w:autoSpaceDN w:val="0"/>
              <w:adjustRightInd w:val="0"/>
              <w:spacing w:before="60" w:line="240" w:lineRule="auto"/>
              <w:ind w:firstLine="0"/>
              <w:jc w:val="center"/>
              <w:rPr>
                <w:rFonts w:ascii="Helvetica" w:hAnsi="Helvetica" w:cs="Arial"/>
                <w:color w:val="000000"/>
                <w:w w:val="102"/>
                <w:sz w:val="18"/>
                <w:szCs w:val="18"/>
              </w:rPr>
            </w:pPr>
            <w:r w:rsidRPr="00AE1ECB">
              <w:rPr>
                <w:rFonts w:ascii="Helvetica" w:hAnsi="Helvetica" w:cs="Helvetica"/>
                <w:b/>
                <w:color w:val="000000"/>
                <w:sz w:val="14"/>
                <w:szCs w:val="14"/>
              </w:rPr>
              <w:t>(a)</w:t>
            </w:r>
            <w:r w:rsidRPr="00AE1ECB">
              <w:rPr>
                <w:rFonts w:ascii="Helvetica" w:hAnsi="Helvetica" w:cs="Helvetica"/>
                <w:color w:val="000000"/>
                <w:sz w:val="14"/>
                <w:szCs w:val="14"/>
              </w:rPr>
              <w:t xml:space="preserve"> Identity of issue, borrower, lessor, or similar party</w:t>
            </w:r>
          </w:p>
        </w:tc>
        <w:tc>
          <w:tcPr>
            <w:tcW w:w="4230" w:type="dxa"/>
          </w:tcPr>
          <w:p w:rsidRPr="00AE1ECB" w:rsidR="008D4C81" w:rsidP="0063377C" w:rsidRDefault="008D4C81" w14:paraId="244C81F2" w14:textId="77777777">
            <w:pPr>
              <w:widowControl w:val="0"/>
              <w:autoSpaceDE w:val="0"/>
              <w:autoSpaceDN w:val="0"/>
              <w:adjustRightInd w:val="0"/>
              <w:spacing w:before="60" w:line="240" w:lineRule="auto"/>
              <w:ind w:firstLine="0"/>
              <w:jc w:val="center"/>
              <w:rPr>
                <w:rFonts w:ascii="Helvetica" w:hAnsi="Helvetica" w:cs="Arial"/>
                <w:color w:val="000000"/>
                <w:w w:val="102"/>
                <w:sz w:val="18"/>
                <w:szCs w:val="18"/>
              </w:rPr>
            </w:pPr>
            <w:r w:rsidRPr="00AE1ECB">
              <w:rPr>
                <w:rFonts w:ascii="Helvetica" w:hAnsi="Helvetica" w:cs="Helvetica"/>
                <w:b/>
                <w:color w:val="000000"/>
                <w:sz w:val="14"/>
                <w:szCs w:val="14"/>
              </w:rPr>
              <w:t>(b)</w:t>
            </w:r>
            <w:r w:rsidRPr="00AE1ECB">
              <w:rPr>
                <w:rFonts w:ascii="Helvetica" w:hAnsi="Helvetica" w:cs="Helvetica"/>
                <w:color w:val="000000"/>
                <w:sz w:val="14"/>
                <w:szCs w:val="14"/>
              </w:rPr>
              <w:t xml:space="preserve"> Description of investment including maturity date, rate of interest, collateral, par, or maturity value</w:t>
            </w:r>
          </w:p>
        </w:tc>
        <w:tc>
          <w:tcPr>
            <w:tcW w:w="1530" w:type="dxa"/>
          </w:tcPr>
          <w:p w:rsidRPr="00AE1ECB" w:rsidR="008D4C81" w:rsidP="0063377C" w:rsidRDefault="008D4C81" w14:paraId="244C81F3" w14:textId="77777777">
            <w:pPr>
              <w:widowControl w:val="0"/>
              <w:autoSpaceDE w:val="0"/>
              <w:autoSpaceDN w:val="0"/>
              <w:adjustRightInd w:val="0"/>
              <w:spacing w:before="60" w:line="240" w:lineRule="auto"/>
              <w:ind w:left="-108" w:right="-198" w:firstLine="0"/>
              <w:jc w:val="center"/>
              <w:rPr>
                <w:rFonts w:ascii="Helvetica" w:hAnsi="Helvetica" w:cs="Arial"/>
                <w:color w:val="000000"/>
                <w:w w:val="102"/>
                <w:sz w:val="18"/>
                <w:szCs w:val="18"/>
              </w:rPr>
            </w:pPr>
            <w:r w:rsidRPr="00AE1ECB">
              <w:rPr>
                <w:rFonts w:ascii="Helvetica" w:hAnsi="Helvetica" w:cs="Helvetica"/>
                <w:b/>
                <w:color w:val="000000"/>
                <w:sz w:val="14"/>
                <w:szCs w:val="14"/>
              </w:rPr>
              <w:t>(c)</w:t>
            </w:r>
            <w:r w:rsidRPr="00AE1ECB">
              <w:rPr>
                <w:rFonts w:ascii="Helvetica" w:hAnsi="Helvetica" w:cs="Helvetica"/>
                <w:color w:val="000000"/>
                <w:sz w:val="14"/>
                <w:szCs w:val="14"/>
              </w:rPr>
              <w:t xml:space="preserve"> Cost of acquisitions</w:t>
            </w:r>
          </w:p>
        </w:tc>
        <w:tc>
          <w:tcPr>
            <w:tcW w:w="1090" w:type="dxa"/>
          </w:tcPr>
          <w:p w:rsidRPr="00AE1ECB" w:rsidR="008D4C81" w:rsidP="0063377C" w:rsidRDefault="008D4C81" w14:paraId="244C81F4" w14:textId="77777777">
            <w:pPr>
              <w:widowControl w:val="0"/>
              <w:autoSpaceDE w:val="0"/>
              <w:autoSpaceDN w:val="0"/>
              <w:adjustRightInd w:val="0"/>
              <w:spacing w:before="60" w:line="240" w:lineRule="auto"/>
              <w:ind w:firstLine="0"/>
              <w:jc w:val="center"/>
              <w:rPr>
                <w:rFonts w:ascii="Helvetica" w:hAnsi="Helvetica" w:cs="Arial"/>
                <w:color w:val="000000"/>
                <w:w w:val="102"/>
                <w:sz w:val="14"/>
                <w:szCs w:val="14"/>
              </w:rPr>
            </w:pPr>
            <w:r w:rsidRPr="00AE1ECB">
              <w:rPr>
                <w:rFonts w:ascii="Helvetica" w:hAnsi="Helvetica" w:cs="Arial"/>
                <w:b/>
                <w:color w:val="000000"/>
                <w:w w:val="102"/>
                <w:sz w:val="14"/>
                <w:szCs w:val="14"/>
              </w:rPr>
              <w:t>(d)</w:t>
            </w:r>
            <w:r w:rsidRPr="00AE1ECB">
              <w:rPr>
                <w:rFonts w:ascii="Helvetica" w:hAnsi="Helvetica" w:cs="Arial"/>
                <w:color w:val="000000"/>
                <w:w w:val="102"/>
                <w:sz w:val="14"/>
                <w:szCs w:val="14"/>
              </w:rPr>
              <w:t xml:space="preserve"> Proceeds of dispositions</w:t>
            </w:r>
          </w:p>
        </w:tc>
      </w:tr>
      <w:tr w:rsidRPr="00AE1ECB" w:rsidR="008D4C81" w:rsidTr="004C56F5" w14:paraId="244C81FA" w14:textId="77777777">
        <w:tc>
          <w:tcPr>
            <w:tcW w:w="3978" w:type="dxa"/>
          </w:tcPr>
          <w:p w:rsidRPr="00AE1ECB" w:rsidR="008D4C81" w:rsidP="0063377C" w:rsidRDefault="008D4C81" w14:paraId="244C81F6" w14:textId="77777777">
            <w:pPr>
              <w:widowControl w:val="0"/>
              <w:autoSpaceDE w:val="0"/>
              <w:autoSpaceDN w:val="0"/>
              <w:adjustRightInd w:val="0"/>
              <w:spacing w:before="60" w:line="240" w:lineRule="auto"/>
              <w:ind w:firstLine="0"/>
              <w:jc w:val="both"/>
              <w:rPr>
                <w:rFonts w:ascii="Helvetica" w:hAnsi="Helvetica" w:cs="Arial"/>
                <w:color w:val="000000"/>
                <w:w w:val="102"/>
                <w:sz w:val="18"/>
                <w:szCs w:val="18"/>
              </w:rPr>
            </w:pPr>
          </w:p>
        </w:tc>
        <w:tc>
          <w:tcPr>
            <w:tcW w:w="4230" w:type="dxa"/>
          </w:tcPr>
          <w:p w:rsidRPr="00AE1ECB" w:rsidR="008D4C81" w:rsidP="0063377C" w:rsidRDefault="008D4C81" w14:paraId="244C81F7" w14:textId="77777777">
            <w:pPr>
              <w:widowControl w:val="0"/>
              <w:autoSpaceDE w:val="0"/>
              <w:autoSpaceDN w:val="0"/>
              <w:adjustRightInd w:val="0"/>
              <w:spacing w:before="60" w:line="240" w:lineRule="auto"/>
              <w:ind w:firstLine="0"/>
              <w:jc w:val="both"/>
              <w:rPr>
                <w:rFonts w:ascii="Helvetica" w:hAnsi="Helvetica" w:cs="Arial"/>
                <w:color w:val="000000"/>
                <w:w w:val="102"/>
                <w:sz w:val="18"/>
                <w:szCs w:val="18"/>
              </w:rPr>
            </w:pPr>
          </w:p>
        </w:tc>
        <w:tc>
          <w:tcPr>
            <w:tcW w:w="1530" w:type="dxa"/>
          </w:tcPr>
          <w:p w:rsidRPr="00AE1ECB" w:rsidR="008D4C81" w:rsidP="0063377C" w:rsidRDefault="008D4C81" w14:paraId="244C81F8" w14:textId="77777777">
            <w:pPr>
              <w:widowControl w:val="0"/>
              <w:autoSpaceDE w:val="0"/>
              <w:autoSpaceDN w:val="0"/>
              <w:adjustRightInd w:val="0"/>
              <w:spacing w:before="60" w:line="240" w:lineRule="auto"/>
              <w:ind w:firstLine="0"/>
              <w:jc w:val="both"/>
              <w:rPr>
                <w:rFonts w:ascii="Helvetica" w:hAnsi="Helvetica" w:cs="Arial"/>
                <w:color w:val="000000"/>
                <w:w w:val="102"/>
                <w:sz w:val="18"/>
                <w:szCs w:val="18"/>
              </w:rPr>
            </w:pPr>
          </w:p>
        </w:tc>
        <w:tc>
          <w:tcPr>
            <w:tcW w:w="1090" w:type="dxa"/>
          </w:tcPr>
          <w:p w:rsidRPr="00AE1ECB" w:rsidR="008D4C81" w:rsidP="0063377C" w:rsidRDefault="008D4C81" w14:paraId="244C81F9" w14:textId="77777777">
            <w:pPr>
              <w:widowControl w:val="0"/>
              <w:autoSpaceDE w:val="0"/>
              <w:autoSpaceDN w:val="0"/>
              <w:adjustRightInd w:val="0"/>
              <w:spacing w:before="60" w:line="240" w:lineRule="auto"/>
              <w:ind w:firstLine="0"/>
              <w:jc w:val="both"/>
              <w:rPr>
                <w:rFonts w:ascii="Helvetica" w:hAnsi="Helvetica" w:cs="Arial"/>
                <w:color w:val="000000"/>
                <w:w w:val="102"/>
                <w:sz w:val="18"/>
                <w:szCs w:val="18"/>
              </w:rPr>
            </w:pPr>
          </w:p>
        </w:tc>
      </w:tr>
      <w:tr w:rsidRPr="00AE1ECB" w:rsidR="008D4C81" w:rsidTr="004C56F5" w14:paraId="244C81FF" w14:textId="77777777">
        <w:tc>
          <w:tcPr>
            <w:tcW w:w="3978" w:type="dxa"/>
          </w:tcPr>
          <w:p w:rsidRPr="00AE1ECB" w:rsidR="008D4C81" w:rsidP="0063377C" w:rsidRDefault="001320E7" w14:paraId="244C81FB" w14:textId="77777777">
            <w:pPr>
              <w:widowControl w:val="0"/>
              <w:autoSpaceDE w:val="0"/>
              <w:autoSpaceDN w:val="0"/>
              <w:adjustRightInd w:val="0"/>
              <w:spacing w:before="60" w:line="240" w:lineRule="auto"/>
              <w:ind w:firstLine="0"/>
              <w:jc w:val="both"/>
              <w:rPr>
                <w:rFonts w:ascii="Helvetica" w:hAnsi="Helvetica" w:cs="Arial"/>
                <w:color w:val="000000"/>
                <w:w w:val="102"/>
                <w:sz w:val="18"/>
                <w:szCs w:val="18"/>
              </w:rPr>
            </w:pPr>
            <w:r w:rsidRPr="00AE1ECB">
              <w:rPr>
                <w:noProof/>
              </w:rPr>
              <mc:AlternateContent>
                <mc:Choice Requires="wpg">
                  <w:drawing>
                    <wp:anchor distT="0" distB="0" distL="114300" distR="114300" simplePos="0" relativeHeight="251646464" behindDoc="0" locked="0" layoutInCell="1" allowOverlap="1" wp14:editId="244C8C64" wp14:anchorId="244C8C63">
                      <wp:simplePos x="0" y="0"/>
                      <wp:positionH relativeFrom="column">
                        <wp:posOffset>-59690</wp:posOffset>
                      </wp:positionH>
                      <wp:positionV relativeFrom="paragraph">
                        <wp:posOffset>25400</wp:posOffset>
                      </wp:positionV>
                      <wp:extent cx="3971925" cy="76200"/>
                      <wp:effectExtent l="6985" t="6350" r="12065" b="12700"/>
                      <wp:wrapNone/>
                      <wp:docPr id="21" name="Group 5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3971925" cy="76200"/>
                                <a:chOff x="900" y="9045"/>
                                <a:chExt cx="10785" cy="208"/>
                              </a:xfrm>
                            </wpg:grpSpPr>
                            <wpg:grpSp>
                              <wpg:cNvPr id="22" name="Group 57"/>
                              <wpg:cNvGrpSpPr>
                                <a:grpSpLocks/>
                              </wpg:cNvGrpSpPr>
                              <wpg:grpSpPr bwMode="auto">
                                <a:xfrm>
                                  <a:off x="900" y="9045"/>
                                  <a:ext cx="10785" cy="104"/>
                                  <a:chOff x="900" y="9045"/>
                                  <a:chExt cx="10785" cy="217"/>
                                </a:xfrm>
                              </wpg:grpSpPr>
                              <wps:wsp>
                                <wps:cNvPr id="23" name="Freeform 58"/>
                                <wps:cNvSpPr>
                                  <a:spLocks/>
                                </wps:cNvSpPr>
                                <wps:spPr bwMode="auto">
                                  <a:xfrm>
                                    <a:off x="900" y="9045"/>
                                    <a:ext cx="1860" cy="202"/>
                                  </a:xfrm>
                                  <a:custGeom>
                                    <a:avLst/>
                                    <a:gdLst>
                                      <a:gd name="T0" fmla="*/ 0 w 1860"/>
                                      <a:gd name="T1" fmla="*/ 95 h 202"/>
                                      <a:gd name="T2" fmla="*/ 105 w 1860"/>
                                      <a:gd name="T3" fmla="*/ 5 h 202"/>
                                      <a:gd name="T4" fmla="*/ 165 w 1860"/>
                                      <a:gd name="T5" fmla="*/ 125 h 202"/>
                                      <a:gd name="T6" fmla="*/ 225 w 1860"/>
                                      <a:gd name="T7" fmla="*/ 50 h 202"/>
                                      <a:gd name="T8" fmla="*/ 330 w 1860"/>
                                      <a:gd name="T9" fmla="*/ 110 h 202"/>
                                      <a:gd name="T10" fmla="*/ 450 w 1860"/>
                                      <a:gd name="T11" fmla="*/ 20 h 202"/>
                                      <a:gd name="T12" fmla="*/ 615 w 1860"/>
                                      <a:gd name="T13" fmla="*/ 110 h 202"/>
                                      <a:gd name="T14" fmla="*/ 720 w 1860"/>
                                      <a:gd name="T15" fmla="*/ 35 h 202"/>
                                      <a:gd name="T16" fmla="*/ 795 w 1860"/>
                                      <a:gd name="T17" fmla="*/ 170 h 202"/>
                                      <a:gd name="T18" fmla="*/ 930 w 1860"/>
                                      <a:gd name="T19" fmla="*/ 35 h 202"/>
                                      <a:gd name="T20" fmla="*/ 1005 w 1860"/>
                                      <a:gd name="T21" fmla="*/ 140 h 202"/>
                                      <a:gd name="T22" fmla="*/ 1110 w 1860"/>
                                      <a:gd name="T23" fmla="*/ 110 h 202"/>
                                      <a:gd name="T24" fmla="*/ 1185 w 1860"/>
                                      <a:gd name="T25" fmla="*/ 170 h 202"/>
                                      <a:gd name="T26" fmla="*/ 1275 w 1860"/>
                                      <a:gd name="T27" fmla="*/ 5 h 202"/>
                                      <a:gd name="T28" fmla="*/ 1395 w 1860"/>
                                      <a:gd name="T29" fmla="*/ 155 h 202"/>
                                      <a:gd name="T30" fmla="*/ 1500 w 1860"/>
                                      <a:gd name="T31" fmla="*/ 125 h 202"/>
                                      <a:gd name="T32" fmla="*/ 1605 w 1860"/>
                                      <a:gd name="T33" fmla="*/ 170 h 202"/>
                                      <a:gd name="T34" fmla="*/ 1695 w 1860"/>
                                      <a:gd name="T35" fmla="*/ 65 h 202"/>
                                      <a:gd name="T36" fmla="*/ 1830 w 1860"/>
                                      <a:gd name="T37" fmla="*/ 200 h 202"/>
                                      <a:gd name="T38" fmla="*/ 1860 w 1860"/>
                                      <a:gd name="T39" fmla="*/ 80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860" h="202">
                                        <a:moveTo>
                                          <a:pt x="0" y="95"/>
                                        </a:moveTo>
                                        <a:cubicBezTo>
                                          <a:pt x="39" y="47"/>
                                          <a:pt x="78" y="0"/>
                                          <a:pt x="105" y="5"/>
                                        </a:cubicBezTo>
                                        <a:cubicBezTo>
                                          <a:pt x="132" y="10"/>
                                          <a:pt x="145" y="118"/>
                                          <a:pt x="165" y="125"/>
                                        </a:cubicBezTo>
                                        <a:cubicBezTo>
                                          <a:pt x="185" y="132"/>
                                          <a:pt x="198" y="52"/>
                                          <a:pt x="225" y="50"/>
                                        </a:cubicBezTo>
                                        <a:cubicBezTo>
                                          <a:pt x="252" y="48"/>
                                          <a:pt x="293" y="115"/>
                                          <a:pt x="330" y="110"/>
                                        </a:cubicBezTo>
                                        <a:cubicBezTo>
                                          <a:pt x="367" y="105"/>
                                          <a:pt x="403" y="20"/>
                                          <a:pt x="450" y="20"/>
                                        </a:cubicBezTo>
                                        <a:cubicBezTo>
                                          <a:pt x="497" y="20"/>
                                          <a:pt x="570" y="108"/>
                                          <a:pt x="615" y="110"/>
                                        </a:cubicBezTo>
                                        <a:cubicBezTo>
                                          <a:pt x="660" y="112"/>
                                          <a:pt x="690" y="25"/>
                                          <a:pt x="720" y="35"/>
                                        </a:cubicBezTo>
                                        <a:cubicBezTo>
                                          <a:pt x="750" y="45"/>
                                          <a:pt x="760" y="170"/>
                                          <a:pt x="795" y="170"/>
                                        </a:cubicBezTo>
                                        <a:cubicBezTo>
                                          <a:pt x="830" y="170"/>
                                          <a:pt x="895" y="40"/>
                                          <a:pt x="930" y="35"/>
                                        </a:cubicBezTo>
                                        <a:cubicBezTo>
                                          <a:pt x="965" y="30"/>
                                          <a:pt x="975" y="128"/>
                                          <a:pt x="1005" y="140"/>
                                        </a:cubicBezTo>
                                        <a:cubicBezTo>
                                          <a:pt x="1035" y="152"/>
                                          <a:pt x="1080" y="105"/>
                                          <a:pt x="1110" y="110"/>
                                        </a:cubicBezTo>
                                        <a:cubicBezTo>
                                          <a:pt x="1140" y="115"/>
                                          <a:pt x="1158" y="188"/>
                                          <a:pt x="1185" y="170"/>
                                        </a:cubicBezTo>
                                        <a:cubicBezTo>
                                          <a:pt x="1212" y="152"/>
                                          <a:pt x="1240" y="8"/>
                                          <a:pt x="1275" y="5"/>
                                        </a:cubicBezTo>
                                        <a:cubicBezTo>
                                          <a:pt x="1310" y="2"/>
                                          <a:pt x="1358" y="135"/>
                                          <a:pt x="1395" y="155"/>
                                        </a:cubicBezTo>
                                        <a:cubicBezTo>
                                          <a:pt x="1432" y="175"/>
                                          <a:pt x="1465" y="122"/>
                                          <a:pt x="1500" y="125"/>
                                        </a:cubicBezTo>
                                        <a:cubicBezTo>
                                          <a:pt x="1535" y="128"/>
                                          <a:pt x="1573" y="180"/>
                                          <a:pt x="1605" y="170"/>
                                        </a:cubicBezTo>
                                        <a:cubicBezTo>
                                          <a:pt x="1637" y="160"/>
                                          <a:pt x="1658" y="60"/>
                                          <a:pt x="1695" y="65"/>
                                        </a:cubicBezTo>
                                        <a:cubicBezTo>
                                          <a:pt x="1732" y="70"/>
                                          <a:pt x="1803" y="198"/>
                                          <a:pt x="1830" y="200"/>
                                        </a:cubicBezTo>
                                        <a:cubicBezTo>
                                          <a:pt x="1857" y="202"/>
                                          <a:pt x="1858" y="141"/>
                                          <a:pt x="1860" y="80"/>
                                        </a:cubicBezTo>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24" name="Freeform 59"/>
                                <wps:cNvSpPr>
                                  <a:spLocks/>
                                </wps:cNvSpPr>
                                <wps:spPr bwMode="auto">
                                  <a:xfrm>
                                    <a:off x="2760" y="9045"/>
                                    <a:ext cx="1860" cy="202"/>
                                  </a:xfrm>
                                  <a:custGeom>
                                    <a:avLst/>
                                    <a:gdLst>
                                      <a:gd name="T0" fmla="*/ 0 w 1860"/>
                                      <a:gd name="T1" fmla="*/ 95 h 202"/>
                                      <a:gd name="T2" fmla="*/ 105 w 1860"/>
                                      <a:gd name="T3" fmla="*/ 5 h 202"/>
                                      <a:gd name="T4" fmla="*/ 165 w 1860"/>
                                      <a:gd name="T5" fmla="*/ 125 h 202"/>
                                      <a:gd name="T6" fmla="*/ 225 w 1860"/>
                                      <a:gd name="T7" fmla="*/ 50 h 202"/>
                                      <a:gd name="T8" fmla="*/ 330 w 1860"/>
                                      <a:gd name="T9" fmla="*/ 110 h 202"/>
                                      <a:gd name="T10" fmla="*/ 450 w 1860"/>
                                      <a:gd name="T11" fmla="*/ 20 h 202"/>
                                      <a:gd name="T12" fmla="*/ 615 w 1860"/>
                                      <a:gd name="T13" fmla="*/ 110 h 202"/>
                                      <a:gd name="T14" fmla="*/ 720 w 1860"/>
                                      <a:gd name="T15" fmla="*/ 35 h 202"/>
                                      <a:gd name="T16" fmla="*/ 795 w 1860"/>
                                      <a:gd name="T17" fmla="*/ 170 h 202"/>
                                      <a:gd name="T18" fmla="*/ 930 w 1860"/>
                                      <a:gd name="T19" fmla="*/ 35 h 202"/>
                                      <a:gd name="T20" fmla="*/ 1005 w 1860"/>
                                      <a:gd name="T21" fmla="*/ 140 h 202"/>
                                      <a:gd name="T22" fmla="*/ 1110 w 1860"/>
                                      <a:gd name="T23" fmla="*/ 110 h 202"/>
                                      <a:gd name="T24" fmla="*/ 1185 w 1860"/>
                                      <a:gd name="T25" fmla="*/ 170 h 202"/>
                                      <a:gd name="T26" fmla="*/ 1275 w 1860"/>
                                      <a:gd name="T27" fmla="*/ 5 h 202"/>
                                      <a:gd name="T28" fmla="*/ 1395 w 1860"/>
                                      <a:gd name="T29" fmla="*/ 155 h 202"/>
                                      <a:gd name="T30" fmla="*/ 1500 w 1860"/>
                                      <a:gd name="T31" fmla="*/ 125 h 202"/>
                                      <a:gd name="T32" fmla="*/ 1605 w 1860"/>
                                      <a:gd name="T33" fmla="*/ 170 h 202"/>
                                      <a:gd name="T34" fmla="*/ 1695 w 1860"/>
                                      <a:gd name="T35" fmla="*/ 65 h 202"/>
                                      <a:gd name="T36" fmla="*/ 1830 w 1860"/>
                                      <a:gd name="T37" fmla="*/ 200 h 202"/>
                                      <a:gd name="T38" fmla="*/ 1860 w 1860"/>
                                      <a:gd name="T39" fmla="*/ 80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860" h="202">
                                        <a:moveTo>
                                          <a:pt x="0" y="95"/>
                                        </a:moveTo>
                                        <a:cubicBezTo>
                                          <a:pt x="39" y="47"/>
                                          <a:pt x="78" y="0"/>
                                          <a:pt x="105" y="5"/>
                                        </a:cubicBezTo>
                                        <a:cubicBezTo>
                                          <a:pt x="132" y="10"/>
                                          <a:pt x="145" y="118"/>
                                          <a:pt x="165" y="125"/>
                                        </a:cubicBezTo>
                                        <a:cubicBezTo>
                                          <a:pt x="185" y="132"/>
                                          <a:pt x="198" y="52"/>
                                          <a:pt x="225" y="50"/>
                                        </a:cubicBezTo>
                                        <a:cubicBezTo>
                                          <a:pt x="252" y="48"/>
                                          <a:pt x="293" y="115"/>
                                          <a:pt x="330" y="110"/>
                                        </a:cubicBezTo>
                                        <a:cubicBezTo>
                                          <a:pt x="367" y="105"/>
                                          <a:pt x="403" y="20"/>
                                          <a:pt x="450" y="20"/>
                                        </a:cubicBezTo>
                                        <a:cubicBezTo>
                                          <a:pt x="497" y="20"/>
                                          <a:pt x="570" y="108"/>
                                          <a:pt x="615" y="110"/>
                                        </a:cubicBezTo>
                                        <a:cubicBezTo>
                                          <a:pt x="660" y="112"/>
                                          <a:pt x="690" y="25"/>
                                          <a:pt x="720" y="35"/>
                                        </a:cubicBezTo>
                                        <a:cubicBezTo>
                                          <a:pt x="750" y="45"/>
                                          <a:pt x="760" y="170"/>
                                          <a:pt x="795" y="170"/>
                                        </a:cubicBezTo>
                                        <a:cubicBezTo>
                                          <a:pt x="830" y="170"/>
                                          <a:pt x="895" y="40"/>
                                          <a:pt x="930" y="35"/>
                                        </a:cubicBezTo>
                                        <a:cubicBezTo>
                                          <a:pt x="965" y="30"/>
                                          <a:pt x="975" y="128"/>
                                          <a:pt x="1005" y="140"/>
                                        </a:cubicBezTo>
                                        <a:cubicBezTo>
                                          <a:pt x="1035" y="152"/>
                                          <a:pt x="1080" y="105"/>
                                          <a:pt x="1110" y="110"/>
                                        </a:cubicBezTo>
                                        <a:cubicBezTo>
                                          <a:pt x="1140" y="115"/>
                                          <a:pt x="1158" y="188"/>
                                          <a:pt x="1185" y="170"/>
                                        </a:cubicBezTo>
                                        <a:cubicBezTo>
                                          <a:pt x="1212" y="152"/>
                                          <a:pt x="1240" y="8"/>
                                          <a:pt x="1275" y="5"/>
                                        </a:cubicBezTo>
                                        <a:cubicBezTo>
                                          <a:pt x="1310" y="2"/>
                                          <a:pt x="1358" y="135"/>
                                          <a:pt x="1395" y="155"/>
                                        </a:cubicBezTo>
                                        <a:cubicBezTo>
                                          <a:pt x="1432" y="175"/>
                                          <a:pt x="1465" y="122"/>
                                          <a:pt x="1500" y="125"/>
                                        </a:cubicBezTo>
                                        <a:cubicBezTo>
                                          <a:pt x="1535" y="128"/>
                                          <a:pt x="1573" y="180"/>
                                          <a:pt x="1605" y="170"/>
                                        </a:cubicBezTo>
                                        <a:cubicBezTo>
                                          <a:pt x="1637" y="160"/>
                                          <a:pt x="1658" y="60"/>
                                          <a:pt x="1695" y="65"/>
                                        </a:cubicBezTo>
                                        <a:cubicBezTo>
                                          <a:pt x="1732" y="70"/>
                                          <a:pt x="1803" y="198"/>
                                          <a:pt x="1830" y="200"/>
                                        </a:cubicBezTo>
                                        <a:cubicBezTo>
                                          <a:pt x="1857" y="202"/>
                                          <a:pt x="1858" y="141"/>
                                          <a:pt x="1860" y="80"/>
                                        </a:cubicBezTo>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25" name="Freeform 60"/>
                                <wps:cNvSpPr>
                                  <a:spLocks/>
                                </wps:cNvSpPr>
                                <wps:spPr bwMode="auto">
                                  <a:xfrm>
                                    <a:off x="4620" y="9045"/>
                                    <a:ext cx="1860" cy="202"/>
                                  </a:xfrm>
                                  <a:custGeom>
                                    <a:avLst/>
                                    <a:gdLst>
                                      <a:gd name="T0" fmla="*/ 0 w 1860"/>
                                      <a:gd name="T1" fmla="*/ 95 h 202"/>
                                      <a:gd name="T2" fmla="*/ 105 w 1860"/>
                                      <a:gd name="T3" fmla="*/ 5 h 202"/>
                                      <a:gd name="T4" fmla="*/ 165 w 1860"/>
                                      <a:gd name="T5" fmla="*/ 125 h 202"/>
                                      <a:gd name="T6" fmla="*/ 225 w 1860"/>
                                      <a:gd name="T7" fmla="*/ 50 h 202"/>
                                      <a:gd name="T8" fmla="*/ 330 w 1860"/>
                                      <a:gd name="T9" fmla="*/ 110 h 202"/>
                                      <a:gd name="T10" fmla="*/ 450 w 1860"/>
                                      <a:gd name="T11" fmla="*/ 20 h 202"/>
                                      <a:gd name="T12" fmla="*/ 615 w 1860"/>
                                      <a:gd name="T13" fmla="*/ 110 h 202"/>
                                      <a:gd name="T14" fmla="*/ 720 w 1860"/>
                                      <a:gd name="T15" fmla="*/ 35 h 202"/>
                                      <a:gd name="T16" fmla="*/ 795 w 1860"/>
                                      <a:gd name="T17" fmla="*/ 170 h 202"/>
                                      <a:gd name="T18" fmla="*/ 930 w 1860"/>
                                      <a:gd name="T19" fmla="*/ 35 h 202"/>
                                      <a:gd name="T20" fmla="*/ 1005 w 1860"/>
                                      <a:gd name="T21" fmla="*/ 140 h 202"/>
                                      <a:gd name="T22" fmla="*/ 1110 w 1860"/>
                                      <a:gd name="T23" fmla="*/ 110 h 202"/>
                                      <a:gd name="T24" fmla="*/ 1185 w 1860"/>
                                      <a:gd name="T25" fmla="*/ 170 h 202"/>
                                      <a:gd name="T26" fmla="*/ 1275 w 1860"/>
                                      <a:gd name="T27" fmla="*/ 5 h 202"/>
                                      <a:gd name="T28" fmla="*/ 1395 w 1860"/>
                                      <a:gd name="T29" fmla="*/ 155 h 202"/>
                                      <a:gd name="T30" fmla="*/ 1500 w 1860"/>
                                      <a:gd name="T31" fmla="*/ 125 h 202"/>
                                      <a:gd name="T32" fmla="*/ 1605 w 1860"/>
                                      <a:gd name="T33" fmla="*/ 170 h 202"/>
                                      <a:gd name="T34" fmla="*/ 1695 w 1860"/>
                                      <a:gd name="T35" fmla="*/ 65 h 202"/>
                                      <a:gd name="T36" fmla="*/ 1830 w 1860"/>
                                      <a:gd name="T37" fmla="*/ 200 h 202"/>
                                      <a:gd name="T38" fmla="*/ 1860 w 1860"/>
                                      <a:gd name="T39" fmla="*/ 80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860" h="202">
                                        <a:moveTo>
                                          <a:pt x="0" y="95"/>
                                        </a:moveTo>
                                        <a:cubicBezTo>
                                          <a:pt x="39" y="47"/>
                                          <a:pt x="78" y="0"/>
                                          <a:pt x="105" y="5"/>
                                        </a:cubicBezTo>
                                        <a:cubicBezTo>
                                          <a:pt x="132" y="10"/>
                                          <a:pt x="145" y="118"/>
                                          <a:pt x="165" y="125"/>
                                        </a:cubicBezTo>
                                        <a:cubicBezTo>
                                          <a:pt x="185" y="132"/>
                                          <a:pt x="198" y="52"/>
                                          <a:pt x="225" y="50"/>
                                        </a:cubicBezTo>
                                        <a:cubicBezTo>
                                          <a:pt x="252" y="48"/>
                                          <a:pt x="293" y="115"/>
                                          <a:pt x="330" y="110"/>
                                        </a:cubicBezTo>
                                        <a:cubicBezTo>
                                          <a:pt x="367" y="105"/>
                                          <a:pt x="403" y="20"/>
                                          <a:pt x="450" y="20"/>
                                        </a:cubicBezTo>
                                        <a:cubicBezTo>
                                          <a:pt x="497" y="20"/>
                                          <a:pt x="570" y="108"/>
                                          <a:pt x="615" y="110"/>
                                        </a:cubicBezTo>
                                        <a:cubicBezTo>
                                          <a:pt x="660" y="112"/>
                                          <a:pt x="690" y="25"/>
                                          <a:pt x="720" y="35"/>
                                        </a:cubicBezTo>
                                        <a:cubicBezTo>
                                          <a:pt x="750" y="45"/>
                                          <a:pt x="760" y="170"/>
                                          <a:pt x="795" y="170"/>
                                        </a:cubicBezTo>
                                        <a:cubicBezTo>
                                          <a:pt x="830" y="170"/>
                                          <a:pt x="895" y="40"/>
                                          <a:pt x="930" y="35"/>
                                        </a:cubicBezTo>
                                        <a:cubicBezTo>
                                          <a:pt x="965" y="30"/>
                                          <a:pt x="975" y="128"/>
                                          <a:pt x="1005" y="140"/>
                                        </a:cubicBezTo>
                                        <a:cubicBezTo>
                                          <a:pt x="1035" y="152"/>
                                          <a:pt x="1080" y="105"/>
                                          <a:pt x="1110" y="110"/>
                                        </a:cubicBezTo>
                                        <a:cubicBezTo>
                                          <a:pt x="1140" y="115"/>
                                          <a:pt x="1158" y="188"/>
                                          <a:pt x="1185" y="170"/>
                                        </a:cubicBezTo>
                                        <a:cubicBezTo>
                                          <a:pt x="1212" y="152"/>
                                          <a:pt x="1240" y="8"/>
                                          <a:pt x="1275" y="5"/>
                                        </a:cubicBezTo>
                                        <a:cubicBezTo>
                                          <a:pt x="1310" y="2"/>
                                          <a:pt x="1358" y="135"/>
                                          <a:pt x="1395" y="155"/>
                                        </a:cubicBezTo>
                                        <a:cubicBezTo>
                                          <a:pt x="1432" y="175"/>
                                          <a:pt x="1465" y="122"/>
                                          <a:pt x="1500" y="125"/>
                                        </a:cubicBezTo>
                                        <a:cubicBezTo>
                                          <a:pt x="1535" y="128"/>
                                          <a:pt x="1573" y="180"/>
                                          <a:pt x="1605" y="170"/>
                                        </a:cubicBezTo>
                                        <a:cubicBezTo>
                                          <a:pt x="1637" y="160"/>
                                          <a:pt x="1658" y="60"/>
                                          <a:pt x="1695" y="65"/>
                                        </a:cubicBezTo>
                                        <a:cubicBezTo>
                                          <a:pt x="1732" y="70"/>
                                          <a:pt x="1803" y="198"/>
                                          <a:pt x="1830" y="200"/>
                                        </a:cubicBezTo>
                                        <a:cubicBezTo>
                                          <a:pt x="1857" y="202"/>
                                          <a:pt x="1858" y="141"/>
                                          <a:pt x="1860" y="80"/>
                                        </a:cubicBezTo>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26" name="Freeform 61"/>
                                <wps:cNvSpPr>
                                  <a:spLocks/>
                                </wps:cNvSpPr>
                                <wps:spPr bwMode="auto">
                                  <a:xfrm>
                                    <a:off x="6480" y="9045"/>
                                    <a:ext cx="1860" cy="202"/>
                                  </a:xfrm>
                                  <a:custGeom>
                                    <a:avLst/>
                                    <a:gdLst>
                                      <a:gd name="T0" fmla="*/ 0 w 1860"/>
                                      <a:gd name="T1" fmla="*/ 95 h 202"/>
                                      <a:gd name="T2" fmla="*/ 105 w 1860"/>
                                      <a:gd name="T3" fmla="*/ 5 h 202"/>
                                      <a:gd name="T4" fmla="*/ 165 w 1860"/>
                                      <a:gd name="T5" fmla="*/ 125 h 202"/>
                                      <a:gd name="T6" fmla="*/ 225 w 1860"/>
                                      <a:gd name="T7" fmla="*/ 50 h 202"/>
                                      <a:gd name="T8" fmla="*/ 330 w 1860"/>
                                      <a:gd name="T9" fmla="*/ 110 h 202"/>
                                      <a:gd name="T10" fmla="*/ 450 w 1860"/>
                                      <a:gd name="T11" fmla="*/ 20 h 202"/>
                                      <a:gd name="T12" fmla="*/ 615 w 1860"/>
                                      <a:gd name="T13" fmla="*/ 110 h 202"/>
                                      <a:gd name="T14" fmla="*/ 720 w 1860"/>
                                      <a:gd name="T15" fmla="*/ 35 h 202"/>
                                      <a:gd name="T16" fmla="*/ 795 w 1860"/>
                                      <a:gd name="T17" fmla="*/ 170 h 202"/>
                                      <a:gd name="T18" fmla="*/ 930 w 1860"/>
                                      <a:gd name="T19" fmla="*/ 35 h 202"/>
                                      <a:gd name="T20" fmla="*/ 1005 w 1860"/>
                                      <a:gd name="T21" fmla="*/ 140 h 202"/>
                                      <a:gd name="T22" fmla="*/ 1110 w 1860"/>
                                      <a:gd name="T23" fmla="*/ 110 h 202"/>
                                      <a:gd name="T24" fmla="*/ 1185 w 1860"/>
                                      <a:gd name="T25" fmla="*/ 170 h 202"/>
                                      <a:gd name="T26" fmla="*/ 1275 w 1860"/>
                                      <a:gd name="T27" fmla="*/ 5 h 202"/>
                                      <a:gd name="T28" fmla="*/ 1395 w 1860"/>
                                      <a:gd name="T29" fmla="*/ 155 h 202"/>
                                      <a:gd name="T30" fmla="*/ 1500 w 1860"/>
                                      <a:gd name="T31" fmla="*/ 125 h 202"/>
                                      <a:gd name="T32" fmla="*/ 1605 w 1860"/>
                                      <a:gd name="T33" fmla="*/ 170 h 202"/>
                                      <a:gd name="T34" fmla="*/ 1695 w 1860"/>
                                      <a:gd name="T35" fmla="*/ 65 h 202"/>
                                      <a:gd name="T36" fmla="*/ 1830 w 1860"/>
                                      <a:gd name="T37" fmla="*/ 200 h 202"/>
                                      <a:gd name="T38" fmla="*/ 1860 w 1860"/>
                                      <a:gd name="T39" fmla="*/ 80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860" h="202">
                                        <a:moveTo>
                                          <a:pt x="0" y="95"/>
                                        </a:moveTo>
                                        <a:cubicBezTo>
                                          <a:pt x="39" y="47"/>
                                          <a:pt x="78" y="0"/>
                                          <a:pt x="105" y="5"/>
                                        </a:cubicBezTo>
                                        <a:cubicBezTo>
                                          <a:pt x="132" y="10"/>
                                          <a:pt x="145" y="118"/>
                                          <a:pt x="165" y="125"/>
                                        </a:cubicBezTo>
                                        <a:cubicBezTo>
                                          <a:pt x="185" y="132"/>
                                          <a:pt x="198" y="52"/>
                                          <a:pt x="225" y="50"/>
                                        </a:cubicBezTo>
                                        <a:cubicBezTo>
                                          <a:pt x="252" y="48"/>
                                          <a:pt x="293" y="115"/>
                                          <a:pt x="330" y="110"/>
                                        </a:cubicBezTo>
                                        <a:cubicBezTo>
                                          <a:pt x="367" y="105"/>
                                          <a:pt x="403" y="20"/>
                                          <a:pt x="450" y="20"/>
                                        </a:cubicBezTo>
                                        <a:cubicBezTo>
                                          <a:pt x="497" y="20"/>
                                          <a:pt x="570" y="108"/>
                                          <a:pt x="615" y="110"/>
                                        </a:cubicBezTo>
                                        <a:cubicBezTo>
                                          <a:pt x="660" y="112"/>
                                          <a:pt x="690" y="25"/>
                                          <a:pt x="720" y="35"/>
                                        </a:cubicBezTo>
                                        <a:cubicBezTo>
                                          <a:pt x="750" y="45"/>
                                          <a:pt x="760" y="170"/>
                                          <a:pt x="795" y="170"/>
                                        </a:cubicBezTo>
                                        <a:cubicBezTo>
                                          <a:pt x="830" y="170"/>
                                          <a:pt x="895" y="40"/>
                                          <a:pt x="930" y="35"/>
                                        </a:cubicBezTo>
                                        <a:cubicBezTo>
                                          <a:pt x="965" y="30"/>
                                          <a:pt x="975" y="128"/>
                                          <a:pt x="1005" y="140"/>
                                        </a:cubicBezTo>
                                        <a:cubicBezTo>
                                          <a:pt x="1035" y="152"/>
                                          <a:pt x="1080" y="105"/>
                                          <a:pt x="1110" y="110"/>
                                        </a:cubicBezTo>
                                        <a:cubicBezTo>
                                          <a:pt x="1140" y="115"/>
                                          <a:pt x="1158" y="188"/>
                                          <a:pt x="1185" y="170"/>
                                        </a:cubicBezTo>
                                        <a:cubicBezTo>
                                          <a:pt x="1212" y="152"/>
                                          <a:pt x="1240" y="8"/>
                                          <a:pt x="1275" y="5"/>
                                        </a:cubicBezTo>
                                        <a:cubicBezTo>
                                          <a:pt x="1310" y="2"/>
                                          <a:pt x="1358" y="135"/>
                                          <a:pt x="1395" y="155"/>
                                        </a:cubicBezTo>
                                        <a:cubicBezTo>
                                          <a:pt x="1432" y="175"/>
                                          <a:pt x="1465" y="122"/>
                                          <a:pt x="1500" y="125"/>
                                        </a:cubicBezTo>
                                        <a:cubicBezTo>
                                          <a:pt x="1535" y="128"/>
                                          <a:pt x="1573" y="180"/>
                                          <a:pt x="1605" y="170"/>
                                        </a:cubicBezTo>
                                        <a:cubicBezTo>
                                          <a:pt x="1637" y="160"/>
                                          <a:pt x="1658" y="60"/>
                                          <a:pt x="1695" y="65"/>
                                        </a:cubicBezTo>
                                        <a:cubicBezTo>
                                          <a:pt x="1732" y="70"/>
                                          <a:pt x="1803" y="198"/>
                                          <a:pt x="1830" y="200"/>
                                        </a:cubicBezTo>
                                        <a:cubicBezTo>
                                          <a:pt x="1857" y="202"/>
                                          <a:pt x="1858" y="141"/>
                                          <a:pt x="1860" y="80"/>
                                        </a:cubicBezTo>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27" name="Freeform 62"/>
                                <wps:cNvSpPr>
                                  <a:spLocks/>
                                </wps:cNvSpPr>
                                <wps:spPr bwMode="auto">
                                  <a:xfrm>
                                    <a:off x="8340" y="9045"/>
                                    <a:ext cx="1860" cy="202"/>
                                  </a:xfrm>
                                  <a:custGeom>
                                    <a:avLst/>
                                    <a:gdLst>
                                      <a:gd name="T0" fmla="*/ 0 w 1860"/>
                                      <a:gd name="T1" fmla="*/ 95 h 202"/>
                                      <a:gd name="T2" fmla="*/ 105 w 1860"/>
                                      <a:gd name="T3" fmla="*/ 5 h 202"/>
                                      <a:gd name="T4" fmla="*/ 165 w 1860"/>
                                      <a:gd name="T5" fmla="*/ 125 h 202"/>
                                      <a:gd name="T6" fmla="*/ 225 w 1860"/>
                                      <a:gd name="T7" fmla="*/ 50 h 202"/>
                                      <a:gd name="T8" fmla="*/ 330 w 1860"/>
                                      <a:gd name="T9" fmla="*/ 110 h 202"/>
                                      <a:gd name="T10" fmla="*/ 450 w 1860"/>
                                      <a:gd name="T11" fmla="*/ 20 h 202"/>
                                      <a:gd name="T12" fmla="*/ 615 w 1860"/>
                                      <a:gd name="T13" fmla="*/ 110 h 202"/>
                                      <a:gd name="T14" fmla="*/ 720 w 1860"/>
                                      <a:gd name="T15" fmla="*/ 35 h 202"/>
                                      <a:gd name="T16" fmla="*/ 795 w 1860"/>
                                      <a:gd name="T17" fmla="*/ 170 h 202"/>
                                      <a:gd name="T18" fmla="*/ 930 w 1860"/>
                                      <a:gd name="T19" fmla="*/ 35 h 202"/>
                                      <a:gd name="T20" fmla="*/ 1005 w 1860"/>
                                      <a:gd name="T21" fmla="*/ 140 h 202"/>
                                      <a:gd name="T22" fmla="*/ 1110 w 1860"/>
                                      <a:gd name="T23" fmla="*/ 110 h 202"/>
                                      <a:gd name="T24" fmla="*/ 1185 w 1860"/>
                                      <a:gd name="T25" fmla="*/ 170 h 202"/>
                                      <a:gd name="T26" fmla="*/ 1275 w 1860"/>
                                      <a:gd name="T27" fmla="*/ 5 h 202"/>
                                      <a:gd name="T28" fmla="*/ 1395 w 1860"/>
                                      <a:gd name="T29" fmla="*/ 155 h 202"/>
                                      <a:gd name="T30" fmla="*/ 1500 w 1860"/>
                                      <a:gd name="T31" fmla="*/ 125 h 202"/>
                                      <a:gd name="T32" fmla="*/ 1605 w 1860"/>
                                      <a:gd name="T33" fmla="*/ 170 h 202"/>
                                      <a:gd name="T34" fmla="*/ 1695 w 1860"/>
                                      <a:gd name="T35" fmla="*/ 65 h 202"/>
                                      <a:gd name="T36" fmla="*/ 1830 w 1860"/>
                                      <a:gd name="T37" fmla="*/ 200 h 202"/>
                                      <a:gd name="T38" fmla="*/ 1860 w 1860"/>
                                      <a:gd name="T39" fmla="*/ 80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860" h="202">
                                        <a:moveTo>
                                          <a:pt x="0" y="95"/>
                                        </a:moveTo>
                                        <a:cubicBezTo>
                                          <a:pt x="39" y="47"/>
                                          <a:pt x="78" y="0"/>
                                          <a:pt x="105" y="5"/>
                                        </a:cubicBezTo>
                                        <a:cubicBezTo>
                                          <a:pt x="132" y="10"/>
                                          <a:pt x="145" y="118"/>
                                          <a:pt x="165" y="125"/>
                                        </a:cubicBezTo>
                                        <a:cubicBezTo>
                                          <a:pt x="185" y="132"/>
                                          <a:pt x="198" y="52"/>
                                          <a:pt x="225" y="50"/>
                                        </a:cubicBezTo>
                                        <a:cubicBezTo>
                                          <a:pt x="252" y="48"/>
                                          <a:pt x="293" y="115"/>
                                          <a:pt x="330" y="110"/>
                                        </a:cubicBezTo>
                                        <a:cubicBezTo>
                                          <a:pt x="367" y="105"/>
                                          <a:pt x="403" y="20"/>
                                          <a:pt x="450" y="20"/>
                                        </a:cubicBezTo>
                                        <a:cubicBezTo>
                                          <a:pt x="497" y="20"/>
                                          <a:pt x="570" y="108"/>
                                          <a:pt x="615" y="110"/>
                                        </a:cubicBezTo>
                                        <a:cubicBezTo>
                                          <a:pt x="660" y="112"/>
                                          <a:pt x="690" y="25"/>
                                          <a:pt x="720" y="35"/>
                                        </a:cubicBezTo>
                                        <a:cubicBezTo>
                                          <a:pt x="750" y="45"/>
                                          <a:pt x="760" y="170"/>
                                          <a:pt x="795" y="170"/>
                                        </a:cubicBezTo>
                                        <a:cubicBezTo>
                                          <a:pt x="830" y="170"/>
                                          <a:pt x="895" y="40"/>
                                          <a:pt x="930" y="35"/>
                                        </a:cubicBezTo>
                                        <a:cubicBezTo>
                                          <a:pt x="965" y="30"/>
                                          <a:pt x="975" y="128"/>
                                          <a:pt x="1005" y="140"/>
                                        </a:cubicBezTo>
                                        <a:cubicBezTo>
                                          <a:pt x="1035" y="152"/>
                                          <a:pt x="1080" y="105"/>
                                          <a:pt x="1110" y="110"/>
                                        </a:cubicBezTo>
                                        <a:cubicBezTo>
                                          <a:pt x="1140" y="115"/>
                                          <a:pt x="1158" y="188"/>
                                          <a:pt x="1185" y="170"/>
                                        </a:cubicBezTo>
                                        <a:cubicBezTo>
                                          <a:pt x="1212" y="152"/>
                                          <a:pt x="1240" y="8"/>
                                          <a:pt x="1275" y="5"/>
                                        </a:cubicBezTo>
                                        <a:cubicBezTo>
                                          <a:pt x="1310" y="2"/>
                                          <a:pt x="1358" y="135"/>
                                          <a:pt x="1395" y="155"/>
                                        </a:cubicBezTo>
                                        <a:cubicBezTo>
                                          <a:pt x="1432" y="175"/>
                                          <a:pt x="1465" y="122"/>
                                          <a:pt x="1500" y="125"/>
                                        </a:cubicBezTo>
                                        <a:cubicBezTo>
                                          <a:pt x="1535" y="128"/>
                                          <a:pt x="1573" y="180"/>
                                          <a:pt x="1605" y="170"/>
                                        </a:cubicBezTo>
                                        <a:cubicBezTo>
                                          <a:pt x="1637" y="160"/>
                                          <a:pt x="1658" y="60"/>
                                          <a:pt x="1695" y="65"/>
                                        </a:cubicBezTo>
                                        <a:cubicBezTo>
                                          <a:pt x="1732" y="70"/>
                                          <a:pt x="1803" y="198"/>
                                          <a:pt x="1830" y="200"/>
                                        </a:cubicBezTo>
                                        <a:cubicBezTo>
                                          <a:pt x="1857" y="202"/>
                                          <a:pt x="1858" y="141"/>
                                          <a:pt x="1860" y="80"/>
                                        </a:cubicBezTo>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28" name="Freeform 63"/>
                                <wps:cNvSpPr>
                                  <a:spLocks/>
                                </wps:cNvSpPr>
                                <wps:spPr bwMode="auto">
                                  <a:xfrm>
                                    <a:off x="10200" y="9045"/>
                                    <a:ext cx="1485" cy="217"/>
                                  </a:xfrm>
                                  <a:custGeom>
                                    <a:avLst/>
                                    <a:gdLst>
                                      <a:gd name="T0" fmla="*/ 0 w 1485"/>
                                      <a:gd name="T1" fmla="*/ 75 h 217"/>
                                      <a:gd name="T2" fmla="*/ 270 w 1485"/>
                                      <a:gd name="T3" fmla="*/ 202 h 217"/>
                                      <a:gd name="T4" fmla="*/ 405 w 1485"/>
                                      <a:gd name="T5" fmla="*/ 0 h 217"/>
                                      <a:gd name="T6" fmla="*/ 480 w 1485"/>
                                      <a:gd name="T7" fmla="*/ 202 h 217"/>
                                      <a:gd name="T8" fmla="*/ 645 w 1485"/>
                                      <a:gd name="T9" fmla="*/ 0 h 217"/>
                                      <a:gd name="T10" fmla="*/ 750 w 1485"/>
                                      <a:gd name="T11" fmla="*/ 202 h 217"/>
                                      <a:gd name="T12" fmla="*/ 795 w 1485"/>
                                      <a:gd name="T13" fmla="*/ 75 h 217"/>
                                      <a:gd name="T14" fmla="*/ 1035 w 1485"/>
                                      <a:gd name="T15" fmla="*/ 202 h 217"/>
                                      <a:gd name="T16" fmla="*/ 1095 w 1485"/>
                                      <a:gd name="T17" fmla="*/ 0 h 217"/>
                                      <a:gd name="T18" fmla="*/ 1185 w 1485"/>
                                      <a:gd name="T19" fmla="*/ 202 h 217"/>
                                      <a:gd name="T20" fmla="*/ 1305 w 1485"/>
                                      <a:gd name="T21" fmla="*/ 90 h 217"/>
                                      <a:gd name="T22" fmla="*/ 1455 w 1485"/>
                                      <a:gd name="T23" fmla="*/ 202 h 217"/>
                                      <a:gd name="T24" fmla="*/ 1485 w 1485"/>
                                      <a:gd name="T25" fmla="*/ 120 h 2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85" h="217">
                                        <a:moveTo>
                                          <a:pt x="0" y="75"/>
                                        </a:moveTo>
                                        <a:cubicBezTo>
                                          <a:pt x="101" y="144"/>
                                          <a:pt x="203" y="214"/>
                                          <a:pt x="270" y="202"/>
                                        </a:cubicBezTo>
                                        <a:cubicBezTo>
                                          <a:pt x="337" y="190"/>
                                          <a:pt x="370" y="0"/>
                                          <a:pt x="405" y="0"/>
                                        </a:cubicBezTo>
                                        <a:cubicBezTo>
                                          <a:pt x="440" y="0"/>
                                          <a:pt x="440" y="202"/>
                                          <a:pt x="480" y="202"/>
                                        </a:cubicBezTo>
                                        <a:cubicBezTo>
                                          <a:pt x="520" y="202"/>
                                          <a:pt x="600" y="0"/>
                                          <a:pt x="645" y="0"/>
                                        </a:cubicBezTo>
                                        <a:cubicBezTo>
                                          <a:pt x="690" y="0"/>
                                          <a:pt x="725" y="190"/>
                                          <a:pt x="750" y="202"/>
                                        </a:cubicBezTo>
                                        <a:cubicBezTo>
                                          <a:pt x="775" y="214"/>
                                          <a:pt x="748" y="75"/>
                                          <a:pt x="795" y="75"/>
                                        </a:cubicBezTo>
                                        <a:cubicBezTo>
                                          <a:pt x="842" y="75"/>
                                          <a:pt x="985" y="214"/>
                                          <a:pt x="1035" y="202"/>
                                        </a:cubicBezTo>
                                        <a:cubicBezTo>
                                          <a:pt x="1085" y="190"/>
                                          <a:pt x="1070" y="0"/>
                                          <a:pt x="1095" y="0"/>
                                        </a:cubicBezTo>
                                        <a:cubicBezTo>
                                          <a:pt x="1120" y="0"/>
                                          <a:pt x="1150" y="187"/>
                                          <a:pt x="1185" y="202"/>
                                        </a:cubicBezTo>
                                        <a:cubicBezTo>
                                          <a:pt x="1220" y="217"/>
                                          <a:pt x="1260" y="90"/>
                                          <a:pt x="1305" y="90"/>
                                        </a:cubicBezTo>
                                        <a:cubicBezTo>
                                          <a:pt x="1350" y="90"/>
                                          <a:pt x="1425" y="197"/>
                                          <a:pt x="1455" y="202"/>
                                        </a:cubicBezTo>
                                        <a:cubicBezTo>
                                          <a:pt x="1485" y="207"/>
                                          <a:pt x="1478" y="136"/>
                                          <a:pt x="1485" y="120"/>
                                        </a:cubicBezTo>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29" name="Group 64"/>
                              <wpg:cNvGrpSpPr>
                                <a:grpSpLocks/>
                              </wpg:cNvGrpSpPr>
                              <wpg:grpSpPr bwMode="auto">
                                <a:xfrm>
                                  <a:off x="900" y="9149"/>
                                  <a:ext cx="10785" cy="104"/>
                                  <a:chOff x="900" y="9045"/>
                                  <a:chExt cx="10785" cy="217"/>
                                </a:xfrm>
                              </wpg:grpSpPr>
                              <wps:wsp>
                                <wps:cNvPr id="30" name="Freeform 65"/>
                                <wps:cNvSpPr>
                                  <a:spLocks/>
                                </wps:cNvSpPr>
                                <wps:spPr bwMode="auto">
                                  <a:xfrm>
                                    <a:off x="900" y="9045"/>
                                    <a:ext cx="1860" cy="202"/>
                                  </a:xfrm>
                                  <a:custGeom>
                                    <a:avLst/>
                                    <a:gdLst>
                                      <a:gd name="T0" fmla="*/ 0 w 1860"/>
                                      <a:gd name="T1" fmla="*/ 95 h 202"/>
                                      <a:gd name="T2" fmla="*/ 105 w 1860"/>
                                      <a:gd name="T3" fmla="*/ 5 h 202"/>
                                      <a:gd name="T4" fmla="*/ 165 w 1860"/>
                                      <a:gd name="T5" fmla="*/ 125 h 202"/>
                                      <a:gd name="T6" fmla="*/ 225 w 1860"/>
                                      <a:gd name="T7" fmla="*/ 50 h 202"/>
                                      <a:gd name="T8" fmla="*/ 330 w 1860"/>
                                      <a:gd name="T9" fmla="*/ 110 h 202"/>
                                      <a:gd name="T10" fmla="*/ 450 w 1860"/>
                                      <a:gd name="T11" fmla="*/ 20 h 202"/>
                                      <a:gd name="T12" fmla="*/ 615 w 1860"/>
                                      <a:gd name="T13" fmla="*/ 110 h 202"/>
                                      <a:gd name="T14" fmla="*/ 720 w 1860"/>
                                      <a:gd name="T15" fmla="*/ 35 h 202"/>
                                      <a:gd name="T16" fmla="*/ 795 w 1860"/>
                                      <a:gd name="T17" fmla="*/ 170 h 202"/>
                                      <a:gd name="T18" fmla="*/ 930 w 1860"/>
                                      <a:gd name="T19" fmla="*/ 35 h 202"/>
                                      <a:gd name="T20" fmla="*/ 1005 w 1860"/>
                                      <a:gd name="T21" fmla="*/ 140 h 202"/>
                                      <a:gd name="T22" fmla="*/ 1110 w 1860"/>
                                      <a:gd name="T23" fmla="*/ 110 h 202"/>
                                      <a:gd name="T24" fmla="*/ 1185 w 1860"/>
                                      <a:gd name="T25" fmla="*/ 170 h 202"/>
                                      <a:gd name="T26" fmla="*/ 1275 w 1860"/>
                                      <a:gd name="T27" fmla="*/ 5 h 202"/>
                                      <a:gd name="T28" fmla="*/ 1395 w 1860"/>
                                      <a:gd name="T29" fmla="*/ 155 h 202"/>
                                      <a:gd name="T30" fmla="*/ 1500 w 1860"/>
                                      <a:gd name="T31" fmla="*/ 125 h 202"/>
                                      <a:gd name="T32" fmla="*/ 1605 w 1860"/>
                                      <a:gd name="T33" fmla="*/ 170 h 202"/>
                                      <a:gd name="T34" fmla="*/ 1695 w 1860"/>
                                      <a:gd name="T35" fmla="*/ 65 h 202"/>
                                      <a:gd name="T36" fmla="*/ 1830 w 1860"/>
                                      <a:gd name="T37" fmla="*/ 200 h 202"/>
                                      <a:gd name="T38" fmla="*/ 1860 w 1860"/>
                                      <a:gd name="T39" fmla="*/ 80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860" h="202">
                                        <a:moveTo>
                                          <a:pt x="0" y="95"/>
                                        </a:moveTo>
                                        <a:cubicBezTo>
                                          <a:pt x="39" y="47"/>
                                          <a:pt x="78" y="0"/>
                                          <a:pt x="105" y="5"/>
                                        </a:cubicBezTo>
                                        <a:cubicBezTo>
                                          <a:pt x="132" y="10"/>
                                          <a:pt x="145" y="118"/>
                                          <a:pt x="165" y="125"/>
                                        </a:cubicBezTo>
                                        <a:cubicBezTo>
                                          <a:pt x="185" y="132"/>
                                          <a:pt x="198" y="52"/>
                                          <a:pt x="225" y="50"/>
                                        </a:cubicBezTo>
                                        <a:cubicBezTo>
                                          <a:pt x="252" y="48"/>
                                          <a:pt x="293" y="115"/>
                                          <a:pt x="330" y="110"/>
                                        </a:cubicBezTo>
                                        <a:cubicBezTo>
                                          <a:pt x="367" y="105"/>
                                          <a:pt x="403" y="20"/>
                                          <a:pt x="450" y="20"/>
                                        </a:cubicBezTo>
                                        <a:cubicBezTo>
                                          <a:pt x="497" y="20"/>
                                          <a:pt x="570" y="108"/>
                                          <a:pt x="615" y="110"/>
                                        </a:cubicBezTo>
                                        <a:cubicBezTo>
                                          <a:pt x="660" y="112"/>
                                          <a:pt x="690" y="25"/>
                                          <a:pt x="720" y="35"/>
                                        </a:cubicBezTo>
                                        <a:cubicBezTo>
                                          <a:pt x="750" y="45"/>
                                          <a:pt x="760" y="170"/>
                                          <a:pt x="795" y="170"/>
                                        </a:cubicBezTo>
                                        <a:cubicBezTo>
                                          <a:pt x="830" y="170"/>
                                          <a:pt x="895" y="40"/>
                                          <a:pt x="930" y="35"/>
                                        </a:cubicBezTo>
                                        <a:cubicBezTo>
                                          <a:pt x="965" y="30"/>
                                          <a:pt x="975" y="128"/>
                                          <a:pt x="1005" y="140"/>
                                        </a:cubicBezTo>
                                        <a:cubicBezTo>
                                          <a:pt x="1035" y="152"/>
                                          <a:pt x="1080" y="105"/>
                                          <a:pt x="1110" y="110"/>
                                        </a:cubicBezTo>
                                        <a:cubicBezTo>
                                          <a:pt x="1140" y="115"/>
                                          <a:pt x="1158" y="188"/>
                                          <a:pt x="1185" y="170"/>
                                        </a:cubicBezTo>
                                        <a:cubicBezTo>
                                          <a:pt x="1212" y="152"/>
                                          <a:pt x="1240" y="8"/>
                                          <a:pt x="1275" y="5"/>
                                        </a:cubicBezTo>
                                        <a:cubicBezTo>
                                          <a:pt x="1310" y="2"/>
                                          <a:pt x="1358" y="135"/>
                                          <a:pt x="1395" y="155"/>
                                        </a:cubicBezTo>
                                        <a:cubicBezTo>
                                          <a:pt x="1432" y="175"/>
                                          <a:pt x="1465" y="122"/>
                                          <a:pt x="1500" y="125"/>
                                        </a:cubicBezTo>
                                        <a:cubicBezTo>
                                          <a:pt x="1535" y="128"/>
                                          <a:pt x="1573" y="180"/>
                                          <a:pt x="1605" y="170"/>
                                        </a:cubicBezTo>
                                        <a:cubicBezTo>
                                          <a:pt x="1637" y="160"/>
                                          <a:pt x="1658" y="60"/>
                                          <a:pt x="1695" y="65"/>
                                        </a:cubicBezTo>
                                        <a:cubicBezTo>
                                          <a:pt x="1732" y="70"/>
                                          <a:pt x="1803" y="198"/>
                                          <a:pt x="1830" y="200"/>
                                        </a:cubicBezTo>
                                        <a:cubicBezTo>
                                          <a:pt x="1857" y="202"/>
                                          <a:pt x="1858" y="141"/>
                                          <a:pt x="1860" y="80"/>
                                        </a:cubicBezTo>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31" name="Freeform 66"/>
                                <wps:cNvSpPr>
                                  <a:spLocks/>
                                </wps:cNvSpPr>
                                <wps:spPr bwMode="auto">
                                  <a:xfrm>
                                    <a:off x="2760" y="9045"/>
                                    <a:ext cx="1860" cy="202"/>
                                  </a:xfrm>
                                  <a:custGeom>
                                    <a:avLst/>
                                    <a:gdLst>
                                      <a:gd name="T0" fmla="*/ 0 w 1860"/>
                                      <a:gd name="T1" fmla="*/ 95 h 202"/>
                                      <a:gd name="T2" fmla="*/ 105 w 1860"/>
                                      <a:gd name="T3" fmla="*/ 5 h 202"/>
                                      <a:gd name="T4" fmla="*/ 165 w 1860"/>
                                      <a:gd name="T5" fmla="*/ 125 h 202"/>
                                      <a:gd name="T6" fmla="*/ 225 w 1860"/>
                                      <a:gd name="T7" fmla="*/ 50 h 202"/>
                                      <a:gd name="T8" fmla="*/ 330 w 1860"/>
                                      <a:gd name="T9" fmla="*/ 110 h 202"/>
                                      <a:gd name="T10" fmla="*/ 450 w 1860"/>
                                      <a:gd name="T11" fmla="*/ 20 h 202"/>
                                      <a:gd name="T12" fmla="*/ 615 w 1860"/>
                                      <a:gd name="T13" fmla="*/ 110 h 202"/>
                                      <a:gd name="T14" fmla="*/ 720 w 1860"/>
                                      <a:gd name="T15" fmla="*/ 35 h 202"/>
                                      <a:gd name="T16" fmla="*/ 795 w 1860"/>
                                      <a:gd name="T17" fmla="*/ 170 h 202"/>
                                      <a:gd name="T18" fmla="*/ 930 w 1860"/>
                                      <a:gd name="T19" fmla="*/ 35 h 202"/>
                                      <a:gd name="T20" fmla="*/ 1005 w 1860"/>
                                      <a:gd name="T21" fmla="*/ 140 h 202"/>
                                      <a:gd name="T22" fmla="*/ 1110 w 1860"/>
                                      <a:gd name="T23" fmla="*/ 110 h 202"/>
                                      <a:gd name="T24" fmla="*/ 1185 w 1860"/>
                                      <a:gd name="T25" fmla="*/ 170 h 202"/>
                                      <a:gd name="T26" fmla="*/ 1275 w 1860"/>
                                      <a:gd name="T27" fmla="*/ 5 h 202"/>
                                      <a:gd name="T28" fmla="*/ 1395 w 1860"/>
                                      <a:gd name="T29" fmla="*/ 155 h 202"/>
                                      <a:gd name="T30" fmla="*/ 1500 w 1860"/>
                                      <a:gd name="T31" fmla="*/ 125 h 202"/>
                                      <a:gd name="T32" fmla="*/ 1605 w 1860"/>
                                      <a:gd name="T33" fmla="*/ 170 h 202"/>
                                      <a:gd name="T34" fmla="*/ 1695 w 1860"/>
                                      <a:gd name="T35" fmla="*/ 65 h 202"/>
                                      <a:gd name="T36" fmla="*/ 1830 w 1860"/>
                                      <a:gd name="T37" fmla="*/ 200 h 202"/>
                                      <a:gd name="T38" fmla="*/ 1860 w 1860"/>
                                      <a:gd name="T39" fmla="*/ 80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860" h="202">
                                        <a:moveTo>
                                          <a:pt x="0" y="95"/>
                                        </a:moveTo>
                                        <a:cubicBezTo>
                                          <a:pt x="39" y="47"/>
                                          <a:pt x="78" y="0"/>
                                          <a:pt x="105" y="5"/>
                                        </a:cubicBezTo>
                                        <a:cubicBezTo>
                                          <a:pt x="132" y="10"/>
                                          <a:pt x="145" y="118"/>
                                          <a:pt x="165" y="125"/>
                                        </a:cubicBezTo>
                                        <a:cubicBezTo>
                                          <a:pt x="185" y="132"/>
                                          <a:pt x="198" y="52"/>
                                          <a:pt x="225" y="50"/>
                                        </a:cubicBezTo>
                                        <a:cubicBezTo>
                                          <a:pt x="252" y="48"/>
                                          <a:pt x="293" y="115"/>
                                          <a:pt x="330" y="110"/>
                                        </a:cubicBezTo>
                                        <a:cubicBezTo>
                                          <a:pt x="367" y="105"/>
                                          <a:pt x="403" y="20"/>
                                          <a:pt x="450" y="20"/>
                                        </a:cubicBezTo>
                                        <a:cubicBezTo>
                                          <a:pt x="497" y="20"/>
                                          <a:pt x="570" y="108"/>
                                          <a:pt x="615" y="110"/>
                                        </a:cubicBezTo>
                                        <a:cubicBezTo>
                                          <a:pt x="660" y="112"/>
                                          <a:pt x="690" y="25"/>
                                          <a:pt x="720" y="35"/>
                                        </a:cubicBezTo>
                                        <a:cubicBezTo>
                                          <a:pt x="750" y="45"/>
                                          <a:pt x="760" y="170"/>
                                          <a:pt x="795" y="170"/>
                                        </a:cubicBezTo>
                                        <a:cubicBezTo>
                                          <a:pt x="830" y="170"/>
                                          <a:pt x="895" y="40"/>
                                          <a:pt x="930" y="35"/>
                                        </a:cubicBezTo>
                                        <a:cubicBezTo>
                                          <a:pt x="965" y="30"/>
                                          <a:pt x="975" y="128"/>
                                          <a:pt x="1005" y="140"/>
                                        </a:cubicBezTo>
                                        <a:cubicBezTo>
                                          <a:pt x="1035" y="152"/>
                                          <a:pt x="1080" y="105"/>
                                          <a:pt x="1110" y="110"/>
                                        </a:cubicBezTo>
                                        <a:cubicBezTo>
                                          <a:pt x="1140" y="115"/>
                                          <a:pt x="1158" y="188"/>
                                          <a:pt x="1185" y="170"/>
                                        </a:cubicBezTo>
                                        <a:cubicBezTo>
                                          <a:pt x="1212" y="152"/>
                                          <a:pt x="1240" y="8"/>
                                          <a:pt x="1275" y="5"/>
                                        </a:cubicBezTo>
                                        <a:cubicBezTo>
                                          <a:pt x="1310" y="2"/>
                                          <a:pt x="1358" y="135"/>
                                          <a:pt x="1395" y="155"/>
                                        </a:cubicBezTo>
                                        <a:cubicBezTo>
                                          <a:pt x="1432" y="175"/>
                                          <a:pt x="1465" y="122"/>
                                          <a:pt x="1500" y="125"/>
                                        </a:cubicBezTo>
                                        <a:cubicBezTo>
                                          <a:pt x="1535" y="128"/>
                                          <a:pt x="1573" y="180"/>
                                          <a:pt x="1605" y="170"/>
                                        </a:cubicBezTo>
                                        <a:cubicBezTo>
                                          <a:pt x="1637" y="160"/>
                                          <a:pt x="1658" y="60"/>
                                          <a:pt x="1695" y="65"/>
                                        </a:cubicBezTo>
                                        <a:cubicBezTo>
                                          <a:pt x="1732" y="70"/>
                                          <a:pt x="1803" y="198"/>
                                          <a:pt x="1830" y="200"/>
                                        </a:cubicBezTo>
                                        <a:cubicBezTo>
                                          <a:pt x="1857" y="202"/>
                                          <a:pt x="1858" y="141"/>
                                          <a:pt x="1860" y="80"/>
                                        </a:cubicBezTo>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32" name="Freeform 67"/>
                                <wps:cNvSpPr>
                                  <a:spLocks/>
                                </wps:cNvSpPr>
                                <wps:spPr bwMode="auto">
                                  <a:xfrm>
                                    <a:off x="4620" y="9045"/>
                                    <a:ext cx="1860" cy="202"/>
                                  </a:xfrm>
                                  <a:custGeom>
                                    <a:avLst/>
                                    <a:gdLst>
                                      <a:gd name="T0" fmla="*/ 0 w 1860"/>
                                      <a:gd name="T1" fmla="*/ 95 h 202"/>
                                      <a:gd name="T2" fmla="*/ 105 w 1860"/>
                                      <a:gd name="T3" fmla="*/ 5 h 202"/>
                                      <a:gd name="T4" fmla="*/ 165 w 1860"/>
                                      <a:gd name="T5" fmla="*/ 125 h 202"/>
                                      <a:gd name="T6" fmla="*/ 225 w 1860"/>
                                      <a:gd name="T7" fmla="*/ 50 h 202"/>
                                      <a:gd name="T8" fmla="*/ 330 w 1860"/>
                                      <a:gd name="T9" fmla="*/ 110 h 202"/>
                                      <a:gd name="T10" fmla="*/ 450 w 1860"/>
                                      <a:gd name="T11" fmla="*/ 20 h 202"/>
                                      <a:gd name="T12" fmla="*/ 615 w 1860"/>
                                      <a:gd name="T13" fmla="*/ 110 h 202"/>
                                      <a:gd name="T14" fmla="*/ 720 w 1860"/>
                                      <a:gd name="T15" fmla="*/ 35 h 202"/>
                                      <a:gd name="T16" fmla="*/ 795 w 1860"/>
                                      <a:gd name="T17" fmla="*/ 170 h 202"/>
                                      <a:gd name="T18" fmla="*/ 930 w 1860"/>
                                      <a:gd name="T19" fmla="*/ 35 h 202"/>
                                      <a:gd name="T20" fmla="*/ 1005 w 1860"/>
                                      <a:gd name="T21" fmla="*/ 140 h 202"/>
                                      <a:gd name="T22" fmla="*/ 1110 w 1860"/>
                                      <a:gd name="T23" fmla="*/ 110 h 202"/>
                                      <a:gd name="T24" fmla="*/ 1185 w 1860"/>
                                      <a:gd name="T25" fmla="*/ 170 h 202"/>
                                      <a:gd name="T26" fmla="*/ 1275 w 1860"/>
                                      <a:gd name="T27" fmla="*/ 5 h 202"/>
                                      <a:gd name="T28" fmla="*/ 1395 w 1860"/>
                                      <a:gd name="T29" fmla="*/ 155 h 202"/>
                                      <a:gd name="T30" fmla="*/ 1500 w 1860"/>
                                      <a:gd name="T31" fmla="*/ 125 h 202"/>
                                      <a:gd name="T32" fmla="*/ 1605 w 1860"/>
                                      <a:gd name="T33" fmla="*/ 170 h 202"/>
                                      <a:gd name="T34" fmla="*/ 1695 w 1860"/>
                                      <a:gd name="T35" fmla="*/ 65 h 202"/>
                                      <a:gd name="T36" fmla="*/ 1830 w 1860"/>
                                      <a:gd name="T37" fmla="*/ 200 h 202"/>
                                      <a:gd name="T38" fmla="*/ 1860 w 1860"/>
                                      <a:gd name="T39" fmla="*/ 80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860" h="202">
                                        <a:moveTo>
                                          <a:pt x="0" y="95"/>
                                        </a:moveTo>
                                        <a:cubicBezTo>
                                          <a:pt x="39" y="47"/>
                                          <a:pt x="78" y="0"/>
                                          <a:pt x="105" y="5"/>
                                        </a:cubicBezTo>
                                        <a:cubicBezTo>
                                          <a:pt x="132" y="10"/>
                                          <a:pt x="145" y="118"/>
                                          <a:pt x="165" y="125"/>
                                        </a:cubicBezTo>
                                        <a:cubicBezTo>
                                          <a:pt x="185" y="132"/>
                                          <a:pt x="198" y="52"/>
                                          <a:pt x="225" y="50"/>
                                        </a:cubicBezTo>
                                        <a:cubicBezTo>
                                          <a:pt x="252" y="48"/>
                                          <a:pt x="293" y="115"/>
                                          <a:pt x="330" y="110"/>
                                        </a:cubicBezTo>
                                        <a:cubicBezTo>
                                          <a:pt x="367" y="105"/>
                                          <a:pt x="403" y="20"/>
                                          <a:pt x="450" y="20"/>
                                        </a:cubicBezTo>
                                        <a:cubicBezTo>
                                          <a:pt x="497" y="20"/>
                                          <a:pt x="570" y="108"/>
                                          <a:pt x="615" y="110"/>
                                        </a:cubicBezTo>
                                        <a:cubicBezTo>
                                          <a:pt x="660" y="112"/>
                                          <a:pt x="690" y="25"/>
                                          <a:pt x="720" y="35"/>
                                        </a:cubicBezTo>
                                        <a:cubicBezTo>
                                          <a:pt x="750" y="45"/>
                                          <a:pt x="760" y="170"/>
                                          <a:pt x="795" y="170"/>
                                        </a:cubicBezTo>
                                        <a:cubicBezTo>
                                          <a:pt x="830" y="170"/>
                                          <a:pt x="895" y="40"/>
                                          <a:pt x="930" y="35"/>
                                        </a:cubicBezTo>
                                        <a:cubicBezTo>
                                          <a:pt x="965" y="30"/>
                                          <a:pt x="975" y="128"/>
                                          <a:pt x="1005" y="140"/>
                                        </a:cubicBezTo>
                                        <a:cubicBezTo>
                                          <a:pt x="1035" y="152"/>
                                          <a:pt x="1080" y="105"/>
                                          <a:pt x="1110" y="110"/>
                                        </a:cubicBezTo>
                                        <a:cubicBezTo>
                                          <a:pt x="1140" y="115"/>
                                          <a:pt x="1158" y="188"/>
                                          <a:pt x="1185" y="170"/>
                                        </a:cubicBezTo>
                                        <a:cubicBezTo>
                                          <a:pt x="1212" y="152"/>
                                          <a:pt x="1240" y="8"/>
                                          <a:pt x="1275" y="5"/>
                                        </a:cubicBezTo>
                                        <a:cubicBezTo>
                                          <a:pt x="1310" y="2"/>
                                          <a:pt x="1358" y="135"/>
                                          <a:pt x="1395" y="155"/>
                                        </a:cubicBezTo>
                                        <a:cubicBezTo>
                                          <a:pt x="1432" y="175"/>
                                          <a:pt x="1465" y="122"/>
                                          <a:pt x="1500" y="125"/>
                                        </a:cubicBezTo>
                                        <a:cubicBezTo>
                                          <a:pt x="1535" y="128"/>
                                          <a:pt x="1573" y="180"/>
                                          <a:pt x="1605" y="170"/>
                                        </a:cubicBezTo>
                                        <a:cubicBezTo>
                                          <a:pt x="1637" y="160"/>
                                          <a:pt x="1658" y="60"/>
                                          <a:pt x="1695" y="65"/>
                                        </a:cubicBezTo>
                                        <a:cubicBezTo>
                                          <a:pt x="1732" y="70"/>
                                          <a:pt x="1803" y="198"/>
                                          <a:pt x="1830" y="200"/>
                                        </a:cubicBezTo>
                                        <a:cubicBezTo>
                                          <a:pt x="1857" y="202"/>
                                          <a:pt x="1858" y="141"/>
                                          <a:pt x="1860" y="80"/>
                                        </a:cubicBezTo>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33" name="Freeform 68"/>
                                <wps:cNvSpPr>
                                  <a:spLocks/>
                                </wps:cNvSpPr>
                                <wps:spPr bwMode="auto">
                                  <a:xfrm>
                                    <a:off x="6480" y="9045"/>
                                    <a:ext cx="1860" cy="202"/>
                                  </a:xfrm>
                                  <a:custGeom>
                                    <a:avLst/>
                                    <a:gdLst>
                                      <a:gd name="T0" fmla="*/ 0 w 1860"/>
                                      <a:gd name="T1" fmla="*/ 95 h 202"/>
                                      <a:gd name="T2" fmla="*/ 105 w 1860"/>
                                      <a:gd name="T3" fmla="*/ 5 h 202"/>
                                      <a:gd name="T4" fmla="*/ 165 w 1860"/>
                                      <a:gd name="T5" fmla="*/ 125 h 202"/>
                                      <a:gd name="T6" fmla="*/ 225 w 1860"/>
                                      <a:gd name="T7" fmla="*/ 50 h 202"/>
                                      <a:gd name="T8" fmla="*/ 330 w 1860"/>
                                      <a:gd name="T9" fmla="*/ 110 h 202"/>
                                      <a:gd name="T10" fmla="*/ 450 w 1860"/>
                                      <a:gd name="T11" fmla="*/ 20 h 202"/>
                                      <a:gd name="T12" fmla="*/ 615 w 1860"/>
                                      <a:gd name="T13" fmla="*/ 110 h 202"/>
                                      <a:gd name="T14" fmla="*/ 720 w 1860"/>
                                      <a:gd name="T15" fmla="*/ 35 h 202"/>
                                      <a:gd name="T16" fmla="*/ 795 w 1860"/>
                                      <a:gd name="T17" fmla="*/ 170 h 202"/>
                                      <a:gd name="T18" fmla="*/ 930 w 1860"/>
                                      <a:gd name="T19" fmla="*/ 35 h 202"/>
                                      <a:gd name="T20" fmla="*/ 1005 w 1860"/>
                                      <a:gd name="T21" fmla="*/ 140 h 202"/>
                                      <a:gd name="T22" fmla="*/ 1110 w 1860"/>
                                      <a:gd name="T23" fmla="*/ 110 h 202"/>
                                      <a:gd name="T24" fmla="*/ 1185 w 1860"/>
                                      <a:gd name="T25" fmla="*/ 170 h 202"/>
                                      <a:gd name="T26" fmla="*/ 1275 w 1860"/>
                                      <a:gd name="T27" fmla="*/ 5 h 202"/>
                                      <a:gd name="T28" fmla="*/ 1395 w 1860"/>
                                      <a:gd name="T29" fmla="*/ 155 h 202"/>
                                      <a:gd name="T30" fmla="*/ 1500 w 1860"/>
                                      <a:gd name="T31" fmla="*/ 125 h 202"/>
                                      <a:gd name="T32" fmla="*/ 1605 w 1860"/>
                                      <a:gd name="T33" fmla="*/ 170 h 202"/>
                                      <a:gd name="T34" fmla="*/ 1695 w 1860"/>
                                      <a:gd name="T35" fmla="*/ 65 h 202"/>
                                      <a:gd name="T36" fmla="*/ 1830 w 1860"/>
                                      <a:gd name="T37" fmla="*/ 200 h 202"/>
                                      <a:gd name="T38" fmla="*/ 1860 w 1860"/>
                                      <a:gd name="T39" fmla="*/ 80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860" h="202">
                                        <a:moveTo>
                                          <a:pt x="0" y="95"/>
                                        </a:moveTo>
                                        <a:cubicBezTo>
                                          <a:pt x="39" y="47"/>
                                          <a:pt x="78" y="0"/>
                                          <a:pt x="105" y="5"/>
                                        </a:cubicBezTo>
                                        <a:cubicBezTo>
                                          <a:pt x="132" y="10"/>
                                          <a:pt x="145" y="118"/>
                                          <a:pt x="165" y="125"/>
                                        </a:cubicBezTo>
                                        <a:cubicBezTo>
                                          <a:pt x="185" y="132"/>
                                          <a:pt x="198" y="52"/>
                                          <a:pt x="225" y="50"/>
                                        </a:cubicBezTo>
                                        <a:cubicBezTo>
                                          <a:pt x="252" y="48"/>
                                          <a:pt x="293" y="115"/>
                                          <a:pt x="330" y="110"/>
                                        </a:cubicBezTo>
                                        <a:cubicBezTo>
                                          <a:pt x="367" y="105"/>
                                          <a:pt x="403" y="20"/>
                                          <a:pt x="450" y="20"/>
                                        </a:cubicBezTo>
                                        <a:cubicBezTo>
                                          <a:pt x="497" y="20"/>
                                          <a:pt x="570" y="108"/>
                                          <a:pt x="615" y="110"/>
                                        </a:cubicBezTo>
                                        <a:cubicBezTo>
                                          <a:pt x="660" y="112"/>
                                          <a:pt x="690" y="25"/>
                                          <a:pt x="720" y="35"/>
                                        </a:cubicBezTo>
                                        <a:cubicBezTo>
                                          <a:pt x="750" y="45"/>
                                          <a:pt x="760" y="170"/>
                                          <a:pt x="795" y="170"/>
                                        </a:cubicBezTo>
                                        <a:cubicBezTo>
                                          <a:pt x="830" y="170"/>
                                          <a:pt x="895" y="40"/>
                                          <a:pt x="930" y="35"/>
                                        </a:cubicBezTo>
                                        <a:cubicBezTo>
                                          <a:pt x="965" y="30"/>
                                          <a:pt x="975" y="128"/>
                                          <a:pt x="1005" y="140"/>
                                        </a:cubicBezTo>
                                        <a:cubicBezTo>
                                          <a:pt x="1035" y="152"/>
                                          <a:pt x="1080" y="105"/>
                                          <a:pt x="1110" y="110"/>
                                        </a:cubicBezTo>
                                        <a:cubicBezTo>
                                          <a:pt x="1140" y="115"/>
                                          <a:pt x="1158" y="188"/>
                                          <a:pt x="1185" y="170"/>
                                        </a:cubicBezTo>
                                        <a:cubicBezTo>
                                          <a:pt x="1212" y="152"/>
                                          <a:pt x="1240" y="8"/>
                                          <a:pt x="1275" y="5"/>
                                        </a:cubicBezTo>
                                        <a:cubicBezTo>
                                          <a:pt x="1310" y="2"/>
                                          <a:pt x="1358" y="135"/>
                                          <a:pt x="1395" y="155"/>
                                        </a:cubicBezTo>
                                        <a:cubicBezTo>
                                          <a:pt x="1432" y="175"/>
                                          <a:pt x="1465" y="122"/>
                                          <a:pt x="1500" y="125"/>
                                        </a:cubicBezTo>
                                        <a:cubicBezTo>
                                          <a:pt x="1535" y="128"/>
                                          <a:pt x="1573" y="180"/>
                                          <a:pt x="1605" y="170"/>
                                        </a:cubicBezTo>
                                        <a:cubicBezTo>
                                          <a:pt x="1637" y="160"/>
                                          <a:pt x="1658" y="60"/>
                                          <a:pt x="1695" y="65"/>
                                        </a:cubicBezTo>
                                        <a:cubicBezTo>
                                          <a:pt x="1732" y="70"/>
                                          <a:pt x="1803" y="198"/>
                                          <a:pt x="1830" y="200"/>
                                        </a:cubicBezTo>
                                        <a:cubicBezTo>
                                          <a:pt x="1857" y="202"/>
                                          <a:pt x="1858" y="141"/>
                                          <a:pt x="1860" y="80"/>
                                        </a:cubicBezTo>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34" name="Freeform 69"/>
                                <wps:cNvSpPr>
                                  <a:spLocks/>
                                </wps:cNvSpPr>
                                <wps:spPr bwMode="auto">
                                  <a:xfrm>
                                    <a:off x="8340" y="9045"/>
                                    <a:ext cx="1860" cy="202"/>
                                  </a:xfrm>
                                  <a:custGeom>
                                    <a:avLst/>
                                    <a:gdLst>
                                      <a:gd name="T0" fmla="*/ 0 w 1860"/>
                                      <a:gd name="T1" fmla="*/ 95 h 202"/>
                                      <a:gd name="T2" fmla="*/ 105 w 1860"/>
                                      <a:gd name="T3" fmla="*/ 5 h 202"/>
                                      <a:gd name="T4" fmla="*/ 165 w 1860"/>
                                      <a:gd name="T5" fmla="*/ 125 h 202"/>
                                      <a:gd name="T6" fmla="*/ 225 w 1860"/>
                                      <a:gd name="T7" fmla="*/ 50 h 202"/>
                                      <a:gd name="T8" fmla="*/ 330 w 1860"/>
                                      <a:gd name="T9" fmla="*/ 110 h 202"/>
                                      <a:gd name="T10" fmla="*/ 450 w 1860"/>
                                      <a:gd name="T11" fmla="*/ 20 h 202"/>
                                      <a:gd name="T12" fmla="*/ 615 w 1860"/>
                                      <a:gd name="T13" fmla="*/ 110 h 202"/>
                                      <a:gd name="T14" fmla="*/ 720 w 1860"/>
                                      <a:gd name="T15" fmla="*/ 35 h 202"/>
                                      <a:gd name="T16" fmla="*/ 795 w 1860"/>
                                      <a:gd name="T17" fmla="*/ 170 h 202"/>
                                      <a:gd name="T18" fmla="*/ 930 w 1860"/>
                                      <a:gd name="T19" fmla="*/ 35 h 202"/>
                                      <a:gd name="T20" fmla="*/ 1005 w 1860"/>
                                      <a:gd name="T21" fmla="*/ 140 h 202"/>
                                      <a:gd name="T22" fmla="*/ 1110 w 1860"/>
                                      <a:gd name="T23" fmla="*/ 110 h 202"/>
                                      <a:gd name="T24" fmla="*/ 1185 w 1860"/>
                                      <a:gd name="T25" fmla="*/ 170 h 202"/>
                                      <a:gd name="T26" fmla="*/ 1275 w 1860"/>
                                      <a:gd name="T27" fmla="*/ 5 h 202"/>
                                      <a:gd name="T28" fmla="*/ 1395 w 1860"/>
                                      <a:gd name="T29" fmla="*/ 155 h 202"/>
                                      <a:gd name="T30" fmla="*/ 1500 w 1860"/>
                                      <a:gd name="T31" fmla="*/ 125 h 202"/>
                                      <a:gd name="T32" fmla="*/ 1605 w 1860"/>
                                      <a:gd name="T33" fmla="*/ 170 h 202"/>
                                      <a:gd name="T34" fmla="*/ 1695 w 1860"/>
                                      <a:gd name="T35" fmla="*/ 65 h 202"/>
                                      <a:gd name="T36" fmla="*/ 1830 w 1860"/>
                                      <a:gd name="T37" fmla="*/ 200 h 202"/>
                                      <a:gd name="T38" fmla="*/ 1860 w 1860"/>
                                      <a:gd name="T39" fmla="*/ 80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860" h="202">
                                        <a:moveTo>
                                          <a:pt x="0" y="95"/>
                                        </a:moveTo>
                                        <a:cubicBezTo>
                                          <a:pt x="39" y="47"/>
                                          <a:pt x="78" y="0"/>
                                          <a:pt x="105" y="5"/>
                                        </a:cubicBezTo>
                                        <a:cubicBezTo>
                                          <a:pt x="132" y="10"/>
                                          <a:pt x="145" y="118"/>
                                          <a:pt x="165" y="125"/>
                                        </a:cubicBezTo>
                                        <a:cubicBezTo>
                                          <a:pt x="185" y="132"/>
                                          <a:pt x="198" y="52"/>
                                          <a:pt x="225" y="50"/>
                                        </a:cubicBezTo>
                                        <a:cubicBezTo>
                                          <a:pt x="252" y="48"/>
                                          <a:pt x="293" y="115"/>
                                          <a:pt x="330" y="110"/>
                                        </a:cubicBezTo>
                                        <a:cubicBezTo>
                                          <a:pt x="367" y="105"/>
                                          <a:pt x="403" y="20"/>
                                          <a:pt x="450" y="20"/>
                                        </a:cubicBezTo>
                                        <a:cubicBezTo>
                                          <a:pt x="497" y="20"/>
                                          <a:pt x="570" y="108"/>
                                          <a:pt x="615" y="110"/>
                                        </a:cubicBezTo>
                                        <a:cubicBezTo>
                                          <a:pt x="660" y="112"/>
                                          <a:pt x="690" y="25"/>
                                          <a:pt x="720" y="35"/>
                                        </a:cubicBezTo>
                                        <a:cubicBezTo>
                                          <a:pt x="750" y="45"/>
                                          <a:pt x="760" y="170"/>
                                          <a:pt x="795" y="170"/>
                                        </a:cubicBezTo>
                                        <a:cubicBezTo>
                                          <a:pt x="830" y="170"/>
                                          <a:pt x="895" y="40"/>
                                          <a:pt x="930" y="35"/>
                                        </a:cubicBezTo>
                                        <a:cubicBezTo>
                                          <a:pt x="965" y="30"/>
                                          <a:pt x="975" y="128"/>
                                          <a:pt x="1005" y="140"/>
                                        </a:cubicBezTo>
                                        <a:cubicBezTo>
                                          <a:pt x="1035" y="152"/>
                                          <a:pt x="1080" y="105"/>
                                          <a:pt x="1110" y="110"/>
                                        </a:cubicBezTo>
                                        <a:cubicBezTo>
                                          <a:pt x="1140" y="115"/>
                                          <a:pt x="1158" y="188"/>
                                          <a:pt x="1185" y="170"/>
                                        </a:cubicBezTo>
                                        <a:cubicBezTo>
                                          <a:pt x="1212" y="152"/>
                                          <a:pt x="1240" y="8"/>
                                          <a:pt x="1275" y="5"/>
                                        </a:cubicBezTo>
                                        <a:cubicBezTo>
                                          <a:pt x="1310" y="2"/>
                                          <a:pt x="1358" y="135"/>
                                          <a:pt x="1395" y="155"/>
                                        </a:cubicBezTo>
                                        <a:cubicBezTo>
                                          <a:pt x="1432" y="175"/>
                                          <a:pt x="1465" y="122"/>
                                          <a:pt x="1500" y="125"/>
                                        </a:cubicBezTo>
                                        <a:cubicBezTo>
                                          <a:pt x="1535" y="128"/>
                                          <a:pt x="1573" y="180"/>
                                          <a:pt x="1605" y="170"/>
                                        </a:cubicBezTo>
                                        <a:cubicBezTo>
                                          <a:pt x="1637" y="160"/>
                                          <a:pt x="1658" y="60"/>
                                          <a:pt x="1695" y="65"/>
                                        </a:cubicBezTo>
                                        <a:cubicBezTo>
                                          <a:pt x="1732" y="70"/>
                                          <a:pt x="1803" y="198"/>
                                          <a:pt x="1830" y="200"/>
                                        </a:cubicBezTo>
                                        <a:cubicBezTo>
                                          <a:pt x="1857" y="202"/>
                                          <a:pt x="1858" y="141"/>
                                          <a:pt x="1860" y="80"/>
                                        </a:cubicBezTo>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35" name="Freeform 70"/>
                                <wps:cNvSpPr>
                                  <a:spLocks/>
                                </wps:cNvSpPr>
                                <wps:spPr bwMode="auto">
                                  <a:xfrm>
                                    <a:off x="10200" y="9045"/>
                                    <a:ext cx="1485" cy="217"/>
                                  </a:xfrm>
                                  <a:custGeom>
                                    <a:avLst/>
                                    <a:gdLst>
                                      <a:gd name="T0" fmla="*/ 0 w 1485"/>
                                      <a:gd name="T1" fmla="*/ 75 h 217"/>
                                      <a:gd name="T2" fmla="*/ 270 w 1485"/>
                                      <a:gd name="T3" fmla="*/ 202 h 217"/>
                                      <a:gd name="T4" fmla="*/ 405 w 1485"/>
                                      <a:gd name="T5" fmla="*/ 0 h 217"/>
                                      <a:gd name="T6" fmla="*/ 480 w 1485"/>
                                      <a:gd name="T7" fmla="*/ 202 h 217"/>
                                      <a:gd name="T8" fmla="*/ 645 w 1485"/>
                                      <a:gd name="T9" fmla="*/ 0 h 217"/>
                                      <a:gd name="T10" fmla="*/ 750 w 1485"/>
                                      <a:gd name="T11" fmla="*/ 202 h 217"/>
                                      <a:gd name="T12" fmla="*/ 795 w 1485"/>
                                      <a:gd name="T13" fmla="*/ 75 h 217"/>
                                      <a:gd name="T14" fmla="*/ 1035 w 1485"/>
                                      <a:gd name="T15" fmla="*/ 202 h 217"/>
                                      <a:gd name="T16" fmla="*/ 1095 w 1485"/>
                                      <a:gd name="T17" fmla="*/ 0 h 217"/>
                                      <a:gd name="T18" fmla="*/ 1185 w 1485"/>
                                      <a:gd name="T19" fmla="*/ 202 h 217"/>
                                      <a:gd name="T20" fmla="*/ 1305 w 1485"/>
                                      <a:gd name="T21" fmla="*/ 90 h 217"/>
                                      <a:gd name="T22" fmla="*/ 1455 w 1485"/>
                                      <a:gd name="T23" fmla="*/ 202 h 217"/>
                                      <a:gd name="T24" fmla="*/ 1485 w 1485"/>
                                      <a:gd name="T25" fmla="*/ 120 h 2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85" h="217">
                                        <a:moveTo>
                                          <a:pt x="0" y="75"/>
                                        </a:moveTo>
                                        <a:cubicBezTo>
                                          <a:pt x="101" y="144"/>
                                          <a:pt x="203" y="214"/>
                                          <a:pt x="270" y="202"/>
                                        </a:cubicBezTo>
                                        <a:cubicBezTo>
                                          <a:pt x="337" y="190"/>
                                          <a:pt x="370" y="0"/>
                                          <a:pt x="405" y="0"/>
                                        </a:cubicBezTo>
                                        <a:cubicBezTo>
                                          <a:pt x="440" y="0"/>
                                          <a:pt x="440" y="202"/>
                                          <a:pt x="480" y="202"/>
                                        </a:cubicBezTo>
                                        <a:cubicBezTo>
                                          <a:pt x="520" y="202"/>
                                          <a:pt x="600" y="0"/>
                                          <a:pt x="645" y="0"/>
                                        </a:cubicBezTo>
                                        <a:cubicBezTo>
                                          <a:pt x="690" y="0"/>
                                          <a:pt x="725" y="190"/>
                                          <a:pt x="750" y="202"/>
                                        </a:cubicBezTo>
                                        <a:cubicBezTo>
                                          <a:pt x="775" y="214"/>
                                          <a:pt x="748" y="75"/>
                                          <a:pt x="795" y="75"/>
                                        </a:cubicBezTo>
                                        <a:cubicBezTo>
                                          <a:pt x="842" y="75"/>
                                          <a:pt x="985" y="214"/>
                                          <a:pt x="1035" y="202"/>
                                        </a:cubicBezTo>
                                        <a:cubicBezTo>
                                          <a:pt x="1085" y="190"/>
                                          <a:pt x="1070" y="0"/>
                                          <a:pt x="1095" y="0"/>
                                        </a:cubicBezTo>
                                        <a:cubicBezTo>
                                          <a:pt x="1120" y="0"/>
                                          <a:pt x="1150" y="187"/>
                                          <a:pt x="1185" y="202"/>
                                        </a:cubicBezTo>
                                        <a:cubicBezTo>
                                          <a:pt x="1220" y="217"/>
                                          <a:pt x="1260" y="90"/>
                                          <a:pt x="1305" y="90"/>
                                        </a:cubicBezTo>
                                        <a:cubicBezTo>
                                          <a:pt x="1350" y="90"/>
                                          <a:pt x="1425" y="197"/>
                                          <a:pt x="1455" y="202"/>
                                        </a:cubicBezTo>
                                        <a:cubicBezTo>
                                          <a:pt x="1485" y="207"/>
                                          <a:pt x="1478" y="136"/>
                                          <a:pt x="1485" y="120"/>
                                        </a:cubicBezTo>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oup 56" style="position:absolute;margin-left:-4.7pt;margin-top:2pt;width:312.75pt;height:6pt;z-index:251646464" coordsize="10785,208" coordorigin="900,9045" o:spid="_x0000_s1026" w14:anchorId="6A148EA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eksOgA8AAIbyAAAOAAAAZHJzL2Uyb0RvYy54bWzsXW2P47YR/l6g/0HwxwB7NiX5FdkL0t3b&#10;oEDaBsj2B2htrW3UtlzZe75ckf/eZ4akRGpFr5zzBSk692HPlujhzJDiy6PhPN9+92m7iT7m5WFd&#10;7G576t2gF+W7ebFY75a3vX8+PtxMetHhmO0W2abY5be9X/JD77v3f/7Tt6f9LI+LVbFZ5GUEIbvD&#10;7LS/7a2Ox/2s3z/MV/k2O7wr9vkON5+Lcpsd8bVc9hdldoL07aYfDwaj/qkoF/uymOeHA67e65u9&#10;9yz/+TmfH//x/HzIj9Hmtgfdjvy35L9P9Lf//ttstiyz/Wo9N2pkv0GLbbbeodJK1H12zKKXcv1K&#10;1HY9L4tD8Xx8Ny+2/eL5eT3P2QZYowYNa34oi5c927KcnZb7yk1wbcNPv1ns/O8ffyqj9eK2F6te&#10;tMu2aCOuNhqOyDmn/XKGMj+U+5/3P5XaQnz8sZj/64Db/eZ9+r7UhaOn09+KBeRlL8eCnfPpudyS&#10;CJgdfeI2+KVqg/zTMZrjYjIdq2k87EVz3BuP0Ma6jeYrNCT9aoorEe5NB+nQ3vpgfqwG44n5aTyY&#10;0N1+NtO1sqZGM20Wf6kstF6IG14Yf20vvLbHusKxRg1Sa+uFblBsQNANeOoOdcc6fFnH+nmV7XPu&#10;rwfqNNaliXXpQ5nn9ChHQ26b056L2Y51cHuVc4eKHdD53uxPZzw5GaHTUI+KB7HXLbLZ/OVw/CEv&#10;uGNmH388HPWQsMAn7u4L81Q8QsLzdoPR4Zt+NIhOkSKhprAtg2eoKjMdRqvI1IeBoZKDHlaVUYNh&#10;QBKcVpUKCEqdImoUEoTnoRKk4oCokVMoRqF268ZOqeGg3TqM91V1SRLy09QppVRAlHI9nqLCdq2U&#10;6/Q4JMv1+kiFLFSu28OKuZ4fo8qAYq7rk4Dnlev6MfpMQJbrezUOWel6fxr0vnLdH1Isdr2vBsGO&#10;SvNG1eIqDWgWu/5X5Nl2O+NODRC7DaDUJOQ1mkdq3UJei90mUPE4KM1tg0Bzxm4LqCTYnrHbBGoY&#10;kJZ4bTAchLyWeG0QesgTrw1GwRZNvDYIeS3x2mAUtDRx2wCjVOuYmHhNMAn23MRtAqwNAtK8RsAw&#10;HehsidsIE0cYpsulnQCylZ0T5p92ZlLApyijFe6A1zX74kArE5ohMMU8KjPDoBTNIIHCaAwqnHQq&#10;DF9TYV7wQLnzkuFLKmwn/vOF4SoqPO2kBo3IVBpDrl5bnZetjI0YVTsVN1aqbmbSyMnKdDNUGUsx&#10;+HVRhoY/ko7hrVNxYyrGr07FjakYoDoVN6bG3UylQYh172YqjTJUHKNIF2VoGOHi3UylcYKLdzOV&#10;RgIu3s3UxJiKR9nRXT8i5mEtsQlsbv/KXoTt3xP9JpvtsyM94/ZjdMJGlheMK71epBvb4mP+WHCR&#10;Y713mVqb6tvzl6f1/C/5Z7cwjTOwKWWTUB9LGGvNzRJSX8NykEtasb4w/5v5hWkNPJnaFpatsDWi&#10;GjE1epdH5nLd7TxtWyugDRWJQkVuDVOt/tC7iqWj1p+1oVZ4U34MCewcT9N4ijmIDWBXWJ9hQWku&#10;d68gGWHOIFHwrWNAOtA14Dl3rw51BfpqJwPSqZbvCxqOjaZ6G2oNwMrzYgNGtHdhX3i+Hk2Nqp5Z&#10;WI1yYcy6MKuTAWNjs91Om+5pa4UhjoOwQtXK6MudKsB07v7G+mJiRKVeBVi1XmrA1HRr/NLRdDo2&#10;mmI0dC7TSlZro+vtZIEa0CqG2sDv72owMab5nYsWuLq8fi67VYLFs/mR16RKYbvMlU98S7Du1dcv&#10;aAsVm0m5aUlsKverwGKYq+jem1RiTPc6q0qsDbpj2j5AK2Rtw/CCKlI76EE7t2nTanzzK8fCWVdy&#10;ybg3tE3e6D/DsRma0PRu5VhPX94aI1rQUr+yUIIZ1UfGXc3LxluwE1V361Vj4yz/OVYTM/4pDOSu&#10;GfZhNcBbtzomQzsG+o6f2FZPeWlRtTrPrjBbu7BRB77SjMz2VVMzl6mBml3xsN5sWO/Njibs6RBt&#10;S9PzodisF3STv5TLp7tNGX3MCP7lf8ZxXjHArLsFC1vl2eKD+XzM1hv9GZVveCkPZM4sFAijY3z3&#10;P9PB9MPkwyS9SePRh5t0cH9/8/3DXXozelDj4X1yf3d3r34l1VQ6W60Xi3xH2lmsWaXdIDeDemuU&#10;uEKbPSsOrrEP/O+1sX1fDXYybLH/s3WASjXiRuDoYfZULH4B+lYWGjwH2I8Pq6L83ItOAM5ve4d/&#10;v2Rl3os2f90BQJyqlIaSI39Jhzwhle6dJ/dOtptD1G3v2MOGij7eHTU6/7Iv18sValLcrLvie6DI&#10;z2tC51g/rZX5AgxT6/r1wUysZjVKXoOZvPS8NpgZj80EXOPcFS7Mj4+gmYJmMhYtaKYD8gmaKWgm&#10;zfz16xZBM7F8ETSzBa41GxVBM18B2fS2BsvzR0EzmxC/oJmI0ODOIWimh23qjbugmS767aO/2kOC&#10;ZjqvB9ocJGgm42oM+LzVmQTNZODG70b+NwMoCprZHTEVNFPQzP8TNBOvLBpopn7jcG00M0UgL68a&#10;Bc10sQm4vw5PC4VtISCiKiSxmSYAV2Izqz4hsZmEVOAFZOWRQJChxGbqN70ONuoOQBKbObOBnDbC&#10;za4ZzwZymvi26pX82cImuq1bcJuJbfNC24LxpIJmBiNtBc0MxCALmilopolUbUMNBM18C4ASNFPQ&#10;TB3AJ7GZJvJcYjPtqtF7P9Q2viqJzZTYzDpeVWIzuyZGCBw0x+aqiWZy3PG10cxRasL+Bc0UNLOJ&#10;qdD5igqJkthMxxkSmymxmRKb2Y/kpDkfXTqLkwqaKWjmo9lKPiKEm479vJX3QNBMQTMFzTTpBeSk&#10;OS01dPSbnDT381EoOWne8fC0nDSvXmsLmiknzduO1ctJ8/3XSZuJiKYmmsnZFa6NZk4Sk/pD0ExB&#10;MwXNjCRv5iOl8aow7GC2UUEzBc0UNLMLMiVopqCZgmZK3kxks5K8mQaUk7yZbwWX2lR8WIDpZbmg&#10;ma1RdIJmCpppjrlL3kzJm+lRK0nezD9I3kycZWuimfxW/9pophpQ5lrKXtUCZ6YVO5SyJ/AsJ9Vv&#10;pwEioZw8tj5X6dJxgE4ElBe6PhdfdMMEY5BsgA+lRZJLxQEuoXZROIFYoTWppvVoEeViOsx18Von&#10;96g5YlwDOrlHbYM6ob0rnUYpU6q06OQScAR0or1zJQm5ygNKNViAAp7ygjMN206LWh4NUKgBlet2&#10;yhAe0sx1fNBfHg+QGmg6lTbVXO+HXOY639LjtMly3R/UjDI3VA2gkmD/8oiApgHVfB6gFMQ37f3e&#10;4wEKq+Y1ASwMSXObQGmOqGoEkNyIkhuRkx12oz+5Sm5EHcv2JQQl9DhHRFCCfkwwdM1AopfCeg7U&#10;CfJRW3177r3IN+vmAWYs+ACpu92dZmw5MjDU8QynS2O24tJ4LOlyp0xdiU10D9YKR1RiRHkXMYWx&#10;/O55wDjjOPT3xZjXmkZNGwxkz25cov3QZK9piBqZlYZXLSa7C7W3TB6emLGhUlG+wyxZxyXajw2J&#10;Q+w34zjV+QV8EgVL8FH1HL+/+N90f5ik+oC9L2hq2CkatVZUGpdYAJ4N7dSGN8CQqbui5zqaPS9s&#10;AoVJof6J7Spg3tBX1cSj7qEplUtfZENsOxGeWOcRUHGV6N27jImW69Dt3+khA8uG1tfvMyqt+pJf&#10;M6bfy83ggQfPWjxoCDOERgoMTq55tjx5+PVoAbuE7KF57E02rW9uWms633Nkvljf6k2npjQe8TTW&#10;pCzGpowIi69CaVxR0KqUs7Zks4q0oaYm/l8m8yV2puY+nre/197HV56saJ4rTwr9BfM+CP2F0F8g&#10;85mQ+Xp0DxKUJEFJEpRkFtpyxFITM5udl5D5vmL6kCOWIO42m2Z71OU8Vib0F5rauA0JkoRxb8X0&#10;SMI4SRjHmJuShHGSMI57gpD5Cpkv7dmEzFcz+/5+ZL4J3no2wUx+eXFtMFPIfCNFqC2/F6rDpPD2&#10;qQ4sEfqL3jf9SBLGOX1CEsYJmilopqCZgmZyiFfFTqLxKkEzBc0MR/4hBEo/NoJmMs4A5jTebSNC&#10;ygwnXhykoJmSMI4eJhPRaAIIEUHKWxZ9FYlBuAsl9tHyO43/zfwE4A4F1uKXriATkKnASOZcJiI3&#10;Lk0HGrt20iqeUg05GteagJBJra2CULcSMOfpSvB/50rkiGW3MGclCeO6PxxCf7ER+guhv8i32eHd&#10;dj0vi2Yc8KkoF/14oAZ9+rQvi3l+OKx3y3b6C3qV30QzOUT72mimkPkKmhnpQ3T6BJB7rNU7YSlo&#10;pqCZsxrvFzRT0ExBM82mS2IzJTYTtLw0IoTYefWxSqG/QC4Pu6sUNFPQTA9LG5oTwMC7XJhL0ExB&#10;M3lo9VB+DcoK/UXHpA2CZkpspsRm0jAisZm/e2wmMp810Uye4a+NZgqZr6CZgmbWgbhCfyH0F5jx&#10;atSW3ivVYdojnf+vJZobLJ1OOWS0RNrL1+8HiKTTkabzHLZJc4PDR5xDs0WYm7BSIV825f9rE+Ym&#10;TUR+0IBqXtpEiAlJc9MmCpkvR0acBbKE/iIE8V0lmWAQQKT3LQg+eoz5NTClEDvbTIhG0sU5ddGb&#10;xU001CNO0XSBtOWkuZw0F/qLKsRQ6C/eOiov9Bfdkj5KbKbEZhpgW+gvhP5C6C+WqyNSWfORqV3x&#10;ZiZRwhNx5Dz6tN3s8OnrkPnSrreJZvIq+9poppD5tgIALpggeTMlb6bkzdTBEjXKJ7GZ9J6v9oeg&#10;mdh9CDWKUKMwgNgN4hM0M4Tz0vqPHFkfHT2LxIJCQRfvBtwmBrhFakoHidUA7pdwzNCbFOaYwZsX&#10;Gh3r4Eu939QHSSU20z95KyfN7Rlkic2kp0Y/K4JmCpqZDPVADZ4eN1ZZJSbdgAIfT+cj+XLS/AJn&#10;jc3bRwSLw8H2mVQTQ3BGrOzedfNuk6hEOzfIZIgoA0zyVdCDAWUnttVTXkXVlRveJ+RpeF0HHhbh&#10;RWqehxZepD8Imgk4rYFm6gfr2mimkPmGGE1dQDNAterGRgmZ7yZj1FPIfN3wOyHzRUzOo97GPnbE&#10;OMzO3M7ZZ/fxZtdfLVTOFjZ7/m5bfrPj9zb8wTgwib8L4TJXQay+HGgRMt+iXpULmW/+OUyxImS+&#10;3onOtqR7Qub7ej+JucHzm9mbWnJeIfO9SQf39zffP9ylN6MHNR7eJ/d3d/fqVwK+VTpbrReLfPew&#10;3mxMoAgu3vZWx+N+1u8f5qtwEi/ZtL65aXXJfPnzabnnI8rLMtuv1vP77Ji53/H5tJ/lcbEqNou8&#10;fP9fAAAA//8DAFBLAwQUAAYACAAAACEAk/NrzN4AAAAHAQAADwAAAGRycy9kb3ducmV2LnhtbEyP&#10;QUvDQBCF74L/YRnBW7tZrUFjNqUU9VQEW6H0Ns1Ok9Dsbshuk/TfO570OLyP977Jl5NtxUB9aLzT&#10;oOYJCHKlN42rNHzv3mfPIEJEZ7D1jjRcKcCyuL3JMTN+dF80bGMluMSFDDXUMXaZlKGsyWKY+44c&#10;ZyffW4x89pU0PY5cblv5kCSptNg4Xqixo3VN5Xl7sRo+RhxXj+pt2JxP6+th9/S53yjS+v5uWr2C&#10;iDTFPxh+9VkdCnY6+oszQbQaZi8LJjUs+COOU5UqEEfm0gRkkcv//sUPAAAA//8DAFBLAQItABQA&#10;BgAIAAAAIQC2gziS/gAAAOEBAAATAAAAAAAAAAAAAAAAAAAAAABbQ29udGVudF9UeXBlc10ueG1s&#10;UEsBAi0AFAAGAAgAAAAhADj9If/WAAAAlAEAAAsAAAAAAAAAAAAAAAAALwEAAF9yZWxzLy5yZWxz&#10;UEsBAi0AFAAGAAgAAAAhAB56Sw6ADwAAhvIAAA4AAAAAAAAAAAAAAAAALgIAAGRycy9lMm9Eb2Mu&#10;eG1sUEsBAi0AFAAGAAgAAAAhAJPza8zeAAAABwEAAA8AAAAAAAAAAAAAAAAA2hEAAGRycy9kb3du&#10;cmV2LnhtbFBLBQYAAAAABAAEAPMAAADlEgAAAAA=&#10;">
                      <v:group id="Group 57" style="position:absolute;left:900;top:9045;width:10785;height:104" coordsize="10785,217" coordorigin="900,9045" o:spid="_x0000_s10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zzNLwwAAANsAAAAPAAAAZHJzL2Rvd25yZXYueG1sRI9Bi8Iw&#10;FITvC/6H8ARva9qKy1KNIuKKBxFWF8Tbo3m2xealNNm2/nsjCB6HmfmGmS97U4mWGldaVhCPIxDE&#10;mdUl5wr+Tj+f3yCcR9ZYWSYFd3KwXAw+5phq2/EvtUefiwBhl6KCwvs6ldJlBRl0Y1sTB+9qG4M+&#10;yCaXusEuwE0lkyj6kgZLDgsF1rQuKLsd/42CbYfdahJv2v3tur5fTtPDeR+TUqNhv5qB8NT7d/jV&#10;3mkFSQLPL+EHyMUDAAD//wMAUEsBAi0AFAAGAAgAAAAhANvh9svuAAAAhQEAABMAAAAAAAAAAAAA&#10;AAAAAAAAAFtDb250ZW50X1R5cGVzXS54bWxQSwECLQAUAAYACAAAACEAWvQsW78AAAAVAQAACwAA&#10;AAAAAAAAAAAAAAAfAQAAX3JlbHMvLnJlbHNQSwECLQAUAAYACAAAACEAvM8zS8MAAADbAAAADwAA&#10;AAAAAAAAAAAAAAAHAgAAZHJzL2Rvd25yZXYueG1sUEsFBgAAAAADAAMAtwAAAPcCAAAAAA==&#10;">
                        <v:shape id="Freeform 58" style="position:absolute;left:900;top:9045;width:1860;height:202;visibility:visible;mso-wrap-style:square;v-text-anchor:top" coordsize="1860,202" o:spid="_x0000_s1028" filled="f" path="m,95c39,47,78,,105,5v27,5,40,113,60,120c185,132,198,52,225,50v27,-2,68,65,105,60c367,105,403,20,450,20v47,,120,88,165,90c660,112,690,25,720,35v30,10,40,135,75,135c830,170,895,40,930,35v35,-5,45,93,75,105c1035,152,1080,105,1110,110v30,5,48,78,75,60c1212,152,1240,8,1275,5v35,-3,83,130,120,150c1432,175,1465,122,1500,125v35,3,73,55,105,45c1637,160,1658,60,1695,65v37,5,108,133,135,135c1857,202,1858,141,1860,8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NKutxQAAANsAAAAPAAAAZHJzL2Rvd25yZXYueG1sRI9Pa8JA&#10;FMTvQr/D8gq9mY0p1BJdRdKWFoqHJoIeH9mXP5h9G7LbGL99tyB4HGZ+M8x6O5lOjDS41rKCRRSD&#10;IC6tbrlWcCg+5q8gnEfW2FkmBVdysN08zNaYanvhHxpzX4tQwi5FBY33fSqlKxsy6CLbEwevsoNB&#10;H+RQSz3gJZSbTiZx/CINthwWGuwpa6g8579GQXIsKjol3/v3+FO+Lcrq2rfLTKmnx2m3AuFp8vfw&#10;jf7SgXuG/y/hB8jNHwAAAP//AwBQSwECLQAUAAYACAAAACEA2+H2y+4AAACFAQAAEwAAAAAAAAAA&#10;AAAAAAAAAAAAW0NvbnRlbnRfVHlwZXNdLnhtbFBLAQItABQABgAIAAAAIQBa9CxbvwAAABUBAAAL&#10;AAAAAAAAAAAAAAAAAB8BAABfcmVscy8ucmVsc1BLAQItABQABgAIAAAAIQB1NKutxQAAANsAAAAP&#10;AAAAAAAAAAAAAAAAAAcCAABkcnMvZG93bnJldi54bWxQSwUGAAAAAAMAAwC3AAAA+QIAAAAA&#10;">
                          <v:path arrowok="t" o:connecttype="custom" o:connectlocs="0,95;105,5;165,125;225,50;330,110;450,20;615,110;720,35;795,170;930,35;1005,140;1110,110;1185,170;1275,5;1395,155;1500,125;1605,170;1695,65;1830,200;1860,80" o:connectangles="0,0,0,0,0,0,0,0,0,0,0,0,0,0,0,0,0,0,0,0"/>
                        </v:shape>
                        <v:shape id="Freeform 59" style="position:absolute;left:2760;top:9045;width:1860;height:202;visibility:visible;mso-wrap-style:square;v-text-anchor:top" coordsize="1860,202" o:spid="_x0000_s1029" filled="f" path="m,95c39,47,78,,105,5v27,5,40,113,60,120c185,132,198,52,225,50v27,-2,68,65,105,60c367,105,403,20,450,20v47,,120,88,165,90c660,112,690,25,720,35v30,10,40,135,75,135c830,170,895,40,930,35v35,-5,45,93,75,105c1035,152,1080,105,1110,110v30,5,48,78,75,60c1212,152,1240,8,1275,5v35,-3,83,130,120,150c1432,175,1465,122,1500,125v35,3,73,55,105,45c1637,160,1658,60,1695,65v37,5,108,133,135,135c1857,202,1858,141,1860,8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63TPZxQAAANsAAAAPAAAAZHJzL2Rvd25yZXYueG1sRI9Pa8JA&#10;FMTvQr/D8gq9mY2h1BJdRdKWFoqHJoIeH9mXP5h9G7LbGL99tyB4HGZ+M8x6O5lOjDS41rKCRRSD&#10;IC6tbrlWcCg+5q8gnEfW2FkmBVdysN08zNaYanvhHxpzX4tQwi5FBY33fSqlKxsy6CLbEwevsoNB&#10;H+RQSz3gJZSbTiZx/CINthwWGuwpa6g8579GQXIsKjol3/v3+FO+Lcrq2rfLTKmnx2m3AuFp8vfw&#10;jf7SgXuG/y/hB8jNHwAAAP//AwBQSwECLQAUAAYACAAAACEA2+H2y+4AAACFAQAAEwAAAAAAAAAA&#10;AAAAAAAAAAAAW0NvbnRlbnRfVHlwZXNdLnhtbFBLAQItABQABgAIAAAAIQBa9CxbvwAAABUBAAAL&#10;AAAAAAAAAAAAAAAAAB8BAABfcmVscy8ucmVsc1BLAQItABQABgAIAAAAIQD63TPZxQAAANsAAAAP&#10;AAAAAAAAAAAAAAAAAAcCAABkcnMvZG93bnJldi54bWxQSwUGAAAAAAMAAwC3AAAA+QIAAAAA&#10;">
                          <v:path arrowok="t" o:connecttype="custom" o:connectlocs="0,95;105,5;165,125;225,50;330,110;450,20;615,110;720,35;795,170;930,35;1005,140;1110,110;1185,170;1275,5;1395,155;1500,125;1605,170;1695,65;1830,200;1860,80" o:connectangles="0,0,0,0,0,0,0,0,0,0,0,0,0,0,0,0,0,0,0,0"/>
                        </v:shape>
                        <v:shape id="Freeform 60" style="position:absolute;left:4620;top:9045;width:1860;height:202;visibility:visible;mso-wrap-style:square;v-text-anchor:top" coordsize="1860,202" o:spid="_x0000_s1030" filled="f" path="m,95c39,47,78,,105,5v27,5,40,113,60,120c185,132,198,52,225,50v27,-2,68,65,105,60c367,105,403,20,450,20v47,,120,88,165,90c660,112,690,25,720,35v30,10,40,135,75,135c830,170,895,40,930,35v35,-5,45,93,75,105c1035,152,1080,105,1110,110v30,5,48,78,75,60c1212,152,1240,8,1275,5v35,-3,83,130,120,150c1432,175,1465,122,1500,125v35,3,73,55,105,45c1637,160,1658,60,1695,65v37,5,108,133,135,135c1857,202,1858,141,1860,8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kZZCxQAAANsAAAAPAAAAZHJzL2Rvd25yZXYueG1sRI9Pa8JA&#10;FMTvQr/D8gq9mY2B1hJdRdKWFoqHJoIeH9mXP5h9G7LbGL99tyB4HGZ+M8x6O5lOjDS41rKCRRSD&#10;IC6tbrlWcCg+5q8gnEfW2FkmBVdysN08zNaYanvhHxpzX4tQwi5FBY33fSqlKxsy6CLbEwevsoNB&#10;H+RQSz3gJZSbTiZx/CINthwWGuwpa6g8579GQXIsKjol3/v3+FO+Lcrq2rfLTKmnx2m3AuFp8vfw&#10;jf7SgXuG/y/hB8jNHwAAAP//AwBQSwECLQAUAAYACAAAACEA2+H2y+4AAACFAQAAEwAAAAAAAAAA&#10;AAAAAAAAAAAAW0NvbnRlbnRfVHlwZXNdLnhtbFBLAQItABQABgAIAAAAIQBa9CxbvwAAABUBAAAL&#10;AAAAAAAAAAAAAAAAAB8BAABfcmVscy8ucmVsc1BLAQItABQABgAIAAAAIQCVkZZCxQAAANsAAAAP&#10;AAAAAAAAAAAAAAAAAAcCAABkcnMvZG93bnJldi54bWxQSwUGAAAAAAMAAwC3AAAA+QIAAAAA&#10;">
                          <v:path arrowok="t" o:connecttype="custom" o:connectlocs="0,95;105,5;165,125;225,50;330,110;450,20;615,110;720,35;795,170;930,35;1005,140;1110,110;1185,170;1275,5;1395,155;1500,125;1605,170;1695,65;1830,200;1860,80" o:connectangles="0,0,0,0,0,0,0,0,0,0,0,0,0,0,0,0,0,0,0,0"/>
                        </v:shape>
                        <v:shape id="Freeform 61" style="position:absolute;left:6480;top:9045;width:1860;height:202;visibility:visible;mso-wrap-style:square;v-text-anchor:top" coordsize="1860,202" o:spid="_x0000_s1031" filled="f" path="m,95c39,47,78,,105,5v27,5,40,113,60,120c185,132,198,52,225,50v27,-2,68,65,105,60c367,105,403,20,450,20v47,,120,88,165,90c660,112,690,25,720,35v30,10,40,135,75,135c830,170,895,40,930,35v35,-5,45,93,75,105c1035,152,1080,105,1110,110v30,5,48,78,75,60c1212,152,1240,8,1275,5v35,-3,83,130,120,150c1432,175,1465,122,1500,125v35,3,73,55,105,45c1637,160,1658,60,1695,65v37,5,108,133,135,135c1857,202,1858,141,1860,8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Qwg1xAAAANsAAAAPAAAAZHJzL2Rvd25yZXYueG1sRI/Na8JA&#10;FMTvBf+H5Qne6sYcUkldRWyLQvGgFtrjI/vygdm3IbvNx3/vCoLHYeY3w6w2g6lFR62rLCtYzCMQ&#10;xJnVFRcKfi5fr0sQziNrrC2TgpEcbNaTlxWm2vZ8ou7sCxFK2KWooPS+SaV0WUkG3dw2xMHLbWvQ&#10;B9kWUrfYh3JTyziKEmmw4rBQYkO7krLr+d8oiH8vOf3F38fPaC8/Flk+NtXbTqnZdNi+g/A0+Gf4&#10;QR904BK4fwk/QK5vAAAA//8DAFBLAQItABQABgAIAAAAIQDb4fbL7gAAAIUBAAATAAAAAAAAAAAA&#10;AAAAAAAAAABbQ29udGVudF9UeXBlc10ueG1sUEsBAi0AFAAGAAgAAAAhAFr0LFu/AAAAFQEAAAsA&#10;AAAAAAAAAAAAAAAAHwEAAF9yZWxzLy5yZWxzUEsBAi0AFAAGAAgAAAAhAGVDCDXEAAAA2wAAAA8A&#10;AAAAAAAAAAAAAAAABwIAAGRycy9kb3ducmV2LnhtbFBLBQYAAAAAAwADALcAAAD4AgAAAAA=&#10;">
                          <v:path arrowok="t" o:connecttype="custom" o:connectlocs="0,95;105,5;165,125;225,50;330,110;450,20;615,110;720,35;795,170;930,35;1005,140;1110,110;1185,170;1275,5;1395,155;1500,125;1605,170;1695,65;1830,200;1860,80" o:connectangles="0,0,0,0,0,0,0,0,0,0,0,0,0,0,0,0,0,0,0,0"/>
                        </v:shape>
                        <v:shape id="Freeform 62" style="position:absolute;left:8340;top:9045;width:1860;height:202;visibility:visible;mso-wrap-style:square;v-text-anchor:top" coordsize="1860,202" o:spid="_x0000_s1032" filled="f" path="m,95c39,47,78,,105,5v27,5,40,113,60,120c185,132,198,52,225,50v27,-2,68,65,105,60c367,105,403,20,450,20v47,,120,88,165,90c660,112,690,25,720,35v30,10,40,135,75,135c830,170,895,40,930,35v35,-5,45,93,75,105c1035,152,1080,105,1110,110v30,5,48,78,75,60c1212,152,1240,8,1275,5v35,-3,83,130,120,150c1432,175,1465,122,1500,125v35,3,73,55,105,45c1637,160,1658,60,1695,65v37,5,108,133,135,135c1857,202,1858,141,1860,8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D62uwwAAANsAAAAPAAAAZHJzL2Rvd25yZXYueG1sRI9Pi8Iw&#10;FMTvgt8hPMGbpvagUk2LqIuC7EFdWI+P5vUPNi+lyWr99mZhYY/DzG+GWWe9acSDOldbVjCbRiCI&#10;c6trLhV8XT8mSxDOI2tsLJOCFznI0uFgjYm2Tz7T4+JLEUrYJaig8r5NpHR5RQbd1LbEwStsZ9AH&#10;2ZVSd/gM5aaRcRTNpcGaw0KFLW0ryu+XH6Mg/r4WdItPn/voIHezvHi19WKr1HjUb1YgPPX+P/xH&#10;H3XgFvD7JfwAmb4BAAD//wMAUEsBAi0AFAAGAAgAAAAhANvh9svuAAAAhQEAABMAAAAAAAAAAAAA&#10;AAAAAAAAAFtDb250ZW50X1R5cGVzXS54bWxQSwECLQAUAAYACAAAACEAWvQsW78AAAAVAQAACwAA&#10;AAAAAAAAAAAAAAAfAQAAX3JlbHMvLnJlbHNQSwECLQAUAAYACAAAACEACg+trsMAAADbAAAADwAA&#10;AAAAAAAAAAAAAAAHAgAAZHJzL2Rvd25yZXYueG1sUEsFBgAAAAADAAMAtwAAAPcCAAAAAA==&#10;">
                          <v:path arrowok="t" o:connecttype="custom" o:connectlocs="0,95;105,5;165,125;225,50;330,110;450,20;615,110;720,35;795,170;930,35;1005,140;1110,110;1185,170;1275,5;1395,155;1500,125;1605,170;1695,65;1830,200;1860,80" o:connectangles="0,0,0,0,0,0,0,0,0,0,0,0,0,0,0,0,0,0,0,0"/>
                        </v:shape>
                        <v:shape id="Freeform 63" style="position:absolute;left:10200;top:9045;width:1485;height:217;visibility:visible;mso-wrap-style:square;v-text-anchor:top" coordsize="1485,217" o:spid="_x0000_s1033" filled="f" path="m,75v101,69,203,139,270,127c337,190,370,,405,v35,,35,202,75,202c520,202,600,,645,v45,,80,190,105,202c775,214,748,75,795,75v47,,190,139,240,127c1085,190,1070,,1095,v25,,55,187,90,202c1220,217,1260,90,1305,90v45,,120,107,150,112c1485,207,1478,136,1485,12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6AELvwAAANsAAAAPAAAAZHJzL2Rvd25yZXYueG1sRE/LisIw&#10;FN0P+A/hCm4GTS0qUo0iijAbYXztr821LTY3JYla5+snC8Hl4bzny9bU4kHOV5YVDAcJCOLc6ooL&#10;Bafjtj8F4QOyxtoyKXiRh+Wi8zXHTNsn7+lxCIWIIewzVFCG0GRS+rwkg35gG+LIXa0zGCJ0hdQO&#10;nzHc1DJNkok0WHFsKLGhdUn57XA3Cqa/9Z/ZjM5pkb/ScePWl+9d65TqddvVDESgNnzEb/ePVpDG&#10;sfFL/AFy8Q8AAP//AwBQSwECLQAUAAYACAAAACEA2+H2y+4AAACFAQAAEwAAAAAAAAAAAAAAAAAA&#10;AAAAW0NvbnRlbnRfVHlwZXNdLnhtbFBLAQItABQABgAIAAAAIQBa9CxbvwAAABUBAAALAAAAAAAA&#10;AAAAAAAAAB8BAABfcmVscy8ucmVsc1BLAQItABQABgAIAAAAIQAp6AELvwAAANsAAAAPAAAAAAAA&#10;AAAAAAAAAAcCAABkcnMvZG93bnJldi54bWxQSwUGAAAAAAMAAwC3AAAA8wIAAAAA&#10;">
                          <v:path arrowok="t" o:connecttype="custom" o:connectlocs="0,75;270,202;405,0;480,202;645,0;750,202;795,75;1035,202;1095,0;1185,202;1305,90;1455,202;1485,120" o:connectangles="0,0,0,0,0,0,0,0,0,0,0,0,0"/>
                        </v:shape>
                      </v:group>
                      <v:group id="Group 64" style="position:absolute;left:900;top:9149;width:10785;height:104" coordsize="10785,217" coordorigin="900,9045" o:spid="_x0000_s10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a6E6xAAAANsAAAAPAAAAZHJzL2Rvd25yZXYueG1sRI9Bi8Iw&#10;FITvwv6H8Ba8aVoXZa1GEdkVDyKoC+Lt0TzbYvNSmmxb/70RBI/DzHzDzJedKUVDtSssK4iHEQji&#10;1OqCMwV/p9/BNwjnkTWWlknBnRwsFx+9OSbatnyg5ugzESDsElSQe18lUro0J4NuaCvi4F1tbdAH&#10;WWdS19gGuCnlKIom0mDBYSHHitY5pbfjv1GwabFdfcU/ze52Xd8vp/H+vItJqf5nt5qB8NT5d/jV&#10;3moFoyk8v4QfIBcPAAAA//8DAFBLAQItABQABgAIAAAAIQDb4fbL7gAAAIUBAAATAAAAAAAAAAAA&#10;AAAAAAAAAABbQ29udGVudF9UeXBlc10ueG1sUEsBAi0AFAAGAAgAAAAhAFr0LFu/AAAAFQEAAAsA&#10;AAAAAAAAAAAAAAAAHwEAAF9yZWxzLy5yZWxzUEsBAi0AFAAGAAgAAAAhALJroTrEAAAA2wAAAA8A&#10;AAAAAAAAAAAAAAAABwIAAGRycy9kb3ducmV2LnhtbFBLBQYAAAAAAwADALcAAAD4AgAAAAA=&#10;">
                        <v:shape id="Freeform 65" style="position:absolute;left:900;top:9045;width:1860;height:202;visibility:visible;mso-wrap-style:square;v-text-anchor:top" coordsize="1860,202" o:spid="_x0000_s1035" filled="f" path="m,95c39,47,78,,105,5v27,5,40,113,60,120c185,132,198,52,225,50v27,-2,68,65,105,60c367,105,403,20,450,20v47,,120,88,165,90c660,112,690,25,720,35v30,10,40,135,75,135c830,170,895,40,930,35v35,-5,45,93,75,105c1035,152,1080,105,1110,110v30,5,48,78,75,60c1212,152,1240,8,1275,5v35,-3,83,130,120,150c1432,175,1465,122,1500,125v35,3,73,55,105,45c1637,160,1658,60,1695,65v37,5,108,133,135,135c1857,202,1858,141,1860,8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P6MHwgAAANsAAAAPAAAAZHJzL2Rvd25yZXYueG1sRE/LasJA&#10;FN0L/YfhCt3pxBRqiU6C2JYWiguTgi4vmZsHZu6EzDSJf99ZFLo8nPc+m00nRhpca1nBZh2BIC6t&#10;brlW8F28r15AOI+ssbNMCu7kIEsfFntMtJ34TGPuaxFC2CWooPG+T6R0ZUMG3dr2xIGr7GDQBzjU&#10;Ug84hXDTyTiKnqXBlkNDgz0dGypv+Y9REF+Kiq7x1+kt+pCvm7K69+32qNTjcj7sQHia/b/4z/2p&#10;FTyF9eFL+AEy/QUAAP//AwBQSwECLQAUAAYACAAAACEA2+H2y+4AAACFAQAAEwAAAAAAAAAAAAAA&#10;AAAAAAAAW0NvbnRlbnRfVHlwZXNdLnhtbFBLAQItABQABgAIAAAAIQBa9CxbvwAAABUBAAALAAAA&#10;AAAAAAAAAAAAAB8BAABfcmVscy8ucmVsc1BLAQItABQABgAIAAAAIQAAP6MHwgAAANsAAAAPAAAA&#10;AAAAAAAAAAAAAAcCAABkcnMvZG93bnJldi54bWxQSwUGAAAAAAMAAwC3AAAA9gIAAAAA&#10;">
                          <v:path arrowok="t" o:connecttype="custom" o:connectlocs="0,95;105,5;165,125;225,50;330,110;450,20;615,110;720,35;795,170;930,35;1005,140;1110,110;1185,170;1275,5;1395,155;1500,125;1605,170;1695,65;1830,200;1860,80" o:connectangles="0,0,0,0,0,0,0,0,0,0,0,0,0,0,0,0,0,0,0,0"/>
                        </v:shape>
                        <v:shape id="Freeform 66" style="position:absolute;left:2760;top:9045;width:1860;height:202;visibility:visible;mso-wrap-style:square;v-text-anchor:top" coordsize="1860,202" o:spid="_x0000_s1036" filled="f" path="m,95c39,47,78,,105,5v27,5,40,113,60,120c185,132,198,52,225,50v27,-2,68,65,105,60c367,105,403,20,450,20v47,,120,88,165,90c660,112,690,25,720,35v30,10,40,135,75,135c830,170,895,40,930,35v35,-5,45,93,75,105c1035,152,1080,105,1110,110v30,5,48,78,75,60c1212,152,1240,8,1275,5v35,-3,83,130,120,150c1432,175,1465,122,1500,125v35,3,73,55,105,45c1637,160,1658,60,1695,65v37,5,108,133,135,135c1857,202,1858,141,1860,8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cwacxQAAANsAAAAPAAAAZHJzL2Rvd25yZXYueG1sRI9La8Mw&#10;EITvhf4HsYXeYtkuNMGxEkKS0kLpIQ9Ijou1fhBrZSw1tv99VSj0OMzMN0y+Hk0r7tS7xrKCJIpB&#10;EBdWN1wpOJ/eZgsQziNrbC2TgokcrFePDzlm2g58oPvRVyJA2GWooPa+y6R0RU0GXWQ74uCVtjfo&#10;g+wrqXscAty0Mo3jV2mw4bBQY0fbmorb8dsoSC+nkq7p59c+fpe7pCinrplvlXp+GjdLEJ5G/x/+&#10;a39oBS8J/H4JP0CufgAAAP//AwBQSwECLQAUAAYACAAAACEA2+H2y+4AAACFAQAAEwAAAAAAAAAA&#10;AAAAAAAAAAAAW0NvbnRlbnRfVHlwZXNdLnhtbFBLAQItABQABgAIAAAAIQBa9CxbvwAAABUBAAAL&#10;AAAAAAAAAAAAAAAAAB8BAABfcmVscy8ucmVsc1BLAQItABQABgAIAAAAIQBvcwacxQAAANsAAAAP&#10;AAAAAAAAAAAAAAAAAAcCAABkcnMvZG93bnJldi54bWxQSwUGAAAAAAMAAwC3AAAA+QIAAAAA&#10;">
                          <v:path arrowok="t" o:connecttype="custom" o:connectlocs="0,95;105,5;165,125;225,50;330,110;450,20;615,110;720,35;795,170;930,35;1005,140;1110,110;1185,170;1275,5;1395,155;1500,125;1605,170;1695,65;1830,200;1860,80" o:connectangles="0,0,0,0,0,0,0,0,0,0,0,0,0,0,0,0,0,0,0,0"/>
                        </v:shape>
                        <v:shape id="Freeform 67" style="position:absolute;left:4620;top:9045;width:1860;height:202;visibility:visible;mso-wrap-style:square;v-text-anchor:top" coordsize="1860,202" o:spid="_x0000_s1037" filled="f" path="m,95c39,47,78,,105,5v27,5,40,113,60,120c185,132,198,52,225,50v27,-2,68,65,105,60c367,105,403,20,450,20v47,,120,88,165,90c660,112,690,25,720,35v30,10,40,135,75,135c830,170,895,40,930,35v35,-5,45,93,75,105c1035,152,1080,105,1110,110v30,5,48,78,75,60c1212,152,1240,8,1275,5v35,-3,83,130,120,150c1432,175,1465,122,1500,125v35,3,73,55,105,45c1637,160,1658,60,1695,65v37,5,108,133,135,135c1857,202,1858,141,1860,8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oZjrwwAAANsAAAAPAAAAZHJzL2Rvd25yZXYueG1sRI9LiwIx&#10;EITvC/6H0IK3NeMIroxGER8oyB58gB6bSc8DJ51hEnX890ZY2GNRVV9R03lrKvGgxpWWFQz6EQji&#10;1OqScwXn0+Z7DMJ5ZI2VZVLwIgfzWedriom2Tz7Q4+hzESDsElRQeF8nUrq0IIOub2vi4GW2MeiD&#10;bHKpG3wGuKlkHEUjabDksFBgTcuC0tvxbhTEl1NG13j/u462cjVIs1dd/iyV6nXbxQSEp9b/h//a&#10;O61gGMPnS/gBcvYGAAD//wMAUEsBAi0AFAAGAAgAAAAhANvh9svuAAAAhQEAABMAAAAAAAAAAAAA&#10;AAAAAAAAAFtDb250ZW50X1R5cGVzXS54bWxQSwECLQAUAAYACAAAACEAWvQsW78AAAAVAQAACwAA&#10;AAAAAAAAAAAAAAAfAQAAX3JlbHMvLnJlbHNQSwECLQAUAAYACAAAACEAn6GY68MAAADbAAAADwAA&#10;AAAAAAAAAAAAAAAHAgAAZHJzL2Rvd25yZXYueG1sUEsFBgAAAAADAAMAtwAAAPcCAAAAAA==&#10;">
                          <v:path arrowok="t" o:connecttype="custom" o:connectlocs="0,95;105,5;165,125;225,50;330,110;450,20;615,110;720,35;795,170;930,35;1005,140;1110,110;1185,170;1275,5;1395,155;1500,125;1605,170;1695,65;1830,200;1860,80" o:connectangles="0,0,0,0,0,0,0,0,0,0,0,0,0,0,0,0,0,0,0,0"/>
                        </v:shape>
                        <v:shape id="Freeform 68" style="position:absolute;left:6480;top:9045;width:1860;height:202;visibility:visible;mso-wrap-style:square;v-text-anchor:top" coordsize="1860,202" o:spid="_x0000_s1038" filled="f" path="m,95c39,47,78,,105,5v27,5,40,113,60,120c185,132,198,52,225,50v27,-2,68,65,105,60c367,105,403,20,450,20v47,,120,88,165,90c660,112,690,25,720,35v30,10,40,135,75,135c830,170,895,40,930,35v35,-5,45,93,75,105c1035,152,1080,105,1110,110v30,5,48,78,75,60c1212,152,1240,8,1275,5v35,-3,83,130,120,150c1432,175,1465,122,1500,125v35,3,73,55,105,45c1637,160,1658,60,1695,65v37,5,108,133,135,135c1857,202,1858,141,1860,8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7T1wxQAAANsAAAAPAAAAZHJzL2Rvd25yZXYueG1sRI9PawIx&#10;FMTvhX6H8ARvNesu2LI1imwVBelBLbTHx+btH7p5WZKo67c3QqHHYWZ+w8yXg+nEhZxvLSuYThIQ&#10;xKXVLdcKvk6blzcQPiBr7CyTght5WC6en+aYa3vlA12OoRYRwj5HBU0IfS6lLxsy6Ce2J45eZZ3B&#10;EKWrpXZ4jXDTyTRJZtJgy3GhwZ6Khsrf49koSL9PFf2k+891spUf07K69e1rodR4NKzeQQQawn/4&#10;r73TCrIMHl/iD5CLOwAAAP//AwBQSwECLQAUAAYACAAAACEA2+H2y+4AAACFAQAAEwAAAAAAAAAA&#10;AAAAAAAAAAAAW0NvbnRlbnRfVHlwZXNdLnhtbFBLAQItABQABgAIAAAAIQBa9CxbvwAAABUBAAAL&#10;AAAAAAAAAAAAAAAAAB8BAABfcmVscy8ucmVsc1BLAQItABQABgAIAAAAIQDw7T1wxQAAANsAAAAP&#10;AAAAAAAAAAAAAAAAAAcCAABkcnMvZG93bnJldi54bWxQSwUGAAAAAAMAAwC3AAAA+QIAAAAA&#10;">
                          <v:path arrowok="t" o:connecttype="custom" o:connectlocs="0,95;105,5;165,125;225,50;330,110;450,20;615,110;720,35;795,170;930,35;1005,140;1110,110;1185,170;1275,5;1395,155;1500,125;1605,170;1695,65;1830,200;1860,80" o:connectangles="0,0,0,0,0,0,0,0,0,0,0,0,0,0,0,0,0,0,0,0"/>
                        </v:shape>
                        <v:shape id="Freeform 69" style="position:absolute;left:8340;top:9045;width:1860;height:202;visibility:visible;mso-wrap-style:square;v-text-anchor:top" coordsize="1860,202" o:spid="_x0000_s1039" filled="f" path="m,95c39,47,78,,105,5v27,5,40,113,60,120c185,132,198,52,225,50v27,-2,68,65,105,60c367,105,403,20,450,20v47,,120,88,165,90c660,112,690,25,720,35v30,10,40,135,75,135c830,170,895,40,930,35v35,-5,45,93,75,105c1035,152,1080,105,1110,110v30,5,48,78,75,60c1212,152,1240,8,1275,5v35,-3,83,130,120,150c1432,175,1465,122,1500,125v35,3,73,55,105,45c1637,160,1658,60,1695,65v37,5,108,133,135,135c1857,202,1858,141,1860,8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KUExAAAANsAAAAPAAAAZHJzL2Rvd25yZXYueG1sRI9LiwIx&#10;EITvC/6H0II3zTjKuoxGER8oLB7Uhd1jM+l54KQzTKKO/94Iwh6LqvqKmi1aU4kbNa60rGA4iEAQ&#10;p1aXnCv4OW/7XyCcR9ZYWSYFD3KwmHc+Zphoe+cj3U4+FwHCLkEFhfd1IqVLCzLoBrYmDl5mG4M+&#10;yCaXusF7gJtKxlH0KQ2WHBYKrGlVUHo5XY2C+Pec0V/8fdhEO7keptmjLicrpXrddjkF4an1/+F3&#10;e68VjMbw+hJ+gJw/AQAA//8DAFBLAQItABQABgAIAAAAIQDb4fbL7gAAAIUBAAATAAAAAAAAAAAA&#10;AAAAAAAAAABbQ29udGVudF9UeXBlc10ueG1sUEsBAi0AFAAGAAgAAAAhAFr0LFu/AAAAFQEAAAsA&#10;AAAAAAAAAAAAAAAAHwEAAF9yZWxzLy5yZWxzUEsBAi0AFAAGAAgAAAAhAH8EpQTEAAAA2wAAAA8A&#10;AAAAAAAAAAAAAAAABwIAAGRycy9kb3ducmV2LnhtbFBLBQYAAAAAAwADALcAAAD4AgAAAAA=&#10;">
                          <v:path arrowok="t" o:connecttype="custom" o:connectlocs="0,95;105,5;165,125;225,50;330,110;450,20;615,110;720,35;795,170;930,35;1005,140;1110,110;1185,170;1275,5;1395,155;1500,125;1605,170;1695,65;1830,200;1860,80" o:connectangles="0,0,0,0,0,0,0,0,0,0,0,0,0,0,0,0,0,0,0,0"/>
                        </v:shape>
                        <v:shape id="Freeform 70" style="position:absolute;left:10200;top:9045;width:1485;height:217;visibility:visible;mso-wrap-style:square;v-text-anchor:top" coordsize="1485,217" o:spid="_x0000_s1040" filled="f" path="m,75v101,69,203,139,270,127c337,190,370,,405,v35,,35,202,75,202c520,202,600,,645,v45,,80,190,105,202c775,214,748,75,795,75v47,,190,139,240,127c1085,190,1070,,1095,v25,,55,187,90,202c1220,217,1260,90,1305,90v45,,120,107,150,112c1485,207,1478,136,1485,12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MDhIxAAAANsAAAAPAAAAZHJzL2Rvd25yZXYueG1sRI9Ba8JA&#10;FITvBf/D8oReim5MVSRmI2Ip9CJU295fs88kmH0bdleN/fVuQfA4zMw3TL7qTSvO5HxjWcFknIAg&#10;Lq1uuFLw/fU+WoDwAVlja5kUXMnDqhg85Zhpe+EdnfehEhHCPkMFdQhdJqUvazLox7Yjjt7BOoMh&#10;SldJ7fAS4aaVaZLMpcGG40KNHW1qKo/7k1Gw+Gz/zNv0J63Kazrr3Ob3Zds7pZ6H/XoJIlAfHuF7&#10;+0MreJ3B/5f4A2RxAwAA//8DAFBLAQItABQABgAIAAAAIQDb4fbL7gAAAIUBAAATAAAAAAAAAAAA&#10;AAAAAAAAAABbQ29udGVudF9UeXBlc10ueG1sUEsBAi0AFAAGAAgAAAAhAFr0LFu/AAAAFQEAAAsA&#10;AAAAAAAAAAAAAAAAHwEAAF9yZWxzLy5yZWxzUEsBAi0AFAAGAAgAAAAhAEIwOEjEAAAA2wAAAA8A&#10;AAAAAAAAAAAAAAAABwIAAGRycy9kb3ducmV2LnhtbFBLBQYAAAAAAwADALcAAAD4AgAAAAA=&#10;">
                          <v:path arrowok="t" o:connecttype="custom" o:connectlocs="0,75;270,202;405,0;480,202;645,0;750,202;795,75;1035,202;1095,0;1185,202;1305,90;1455,202;1485,120" o:connectangles="0,0,0,0,0,0,0,0,0,0,0,0,0"/>
                        </v:shape>
                      </v:group>
                    </v:group>
                  </w:pict>
                </mc:Fallback>
              </mc:AlternateContent>
            </w:r>
          </w:p>
        </w:tc>
        <w:tc>
          <w:tcPr>
            <w:tcW w:w="4230" w:type="dxa"/>
          </w:tcPr>
          <w:p w:rsidRPr="00AE1ECB" w:rsidR="008D4C81" w:rsidP="0063377C" w:rsidRDefault="008D4C81" w14:paraId="244C81FC" w14:textId="77777777">
            <w:pPr>
              <w:widowControl w:val="0"/>
              <w:autoSpaceDE w:val="0"/>
              <w:autoSpaceDN w:val="0"/>
              <w:adjustRightInd w:val="0"/>
              <w:spacing w:before="60" w:line="240" w:lineRule="auto"/>
              <w:ind w:firstLine="0"/>
              <w:jc w:val="both"/>
              <w:rPr>
                <w:rFonts w:ascii="Helvetica" w:hAnsi="Helvetica" w:cs="Arial"/>
                <w:color w:val="000000"/>
                <w:w w:val="102"/>
                <w:sz w:val="18"/>
                <w:szCs w:val="18"/>
              </w:rPr>
            </w:pPr>
          </w:p>
        </w:tc>
        <w:tc>
          <w:tcPr>
            <w:tcW w:w="1530" w:type="dxa"/>
          </w:tcPr>
          <w:p w:rsidRPr="00AE1ECB" w:rsidR="008D4C81" w:rsidP="0063377C" w:rsidRDefault="008D4C81" w14:paraId="244C81FD" w14:textId="77777777">
            <w:pPr>
              <w:widowControl w:val="0"/>
              <w:autoSpaceDE w:val="0"/>
              <w:autoSpaceDN w:val="0"/>
              <w:adjustRightInd w:val="0"/>
              <w:spacing w:before="60" w:line="240" w:lineRule="auto"/>
              <w:ind w:firstLine="0"/>
              <w:jc w:val="both"/>
              <w:rPr>
                <w:rFonts w:ascii="Helvetica" w:hAnsi="Helvetica" w:cs="Arial"/>
                <w:color w:val="000000"/>
                <w:w w:val="102"/>
                <w:sz w:val="18"/>
                <w:szCs w:val="18"/>
              </w:rPr>
            </w:pPr>
          </w:p>
        </w:tc>
        <w:tc>
          <w:tcPr>
            <w:tcW w:w="1090" w:type="dxa"/>
          </w:tcPr>
          <w:p w:rsidRPr="00AE1ECB" w:rsidR="008D4C81" w:rsidP="0063377C" w:rsidRDefault="008D4C81" w14:paraId="244C81FE" w14:textId="77777777">
            <w:pPr>
              <w:widowControl w:val="0"/>
              <w:autoSpaceDE w:val="0"/>
              <w:autoSpaceDN w:val="0"/>
              <w:adjustRightInd w:val="0"/>
              <w:spacing w:before="60" w:line="240" w:lineRule="auto"/>
              <w:ind w:firstLine="0"/>
              <w:jc w:val="both"/>
              <w:rPr>
                <w:rFonts w:ascii="Helvetica" w:hAnsi="Helvetica" w:cs="Arial"/>
                <w:color w:val="000000"/>
                <w:w w:val="102"/>
                <w:sz w:val="18"/>
                <w:szCs w:val="18"/>
              </w:rPr>
            </w:pPr>
          </w:p>
        </w:tc>
      </w:tr>
      <w:tr w:rsidRPr="00AE1ECB" w:rsidR="008D4C81" w:rsidTr="004C56F5" w14:paraId="244C8204" w14:textId="77777777">
        <w:tc>
          <w:tcPr>
            <w:tcW w:w="3978" w:type="dxa"/>
          </w:tcPr>
          <w:p w:rsidRPr="00AE1ECB" w:rsidR="008D4C81" w:rsidP="0063377C" w:rsidRDefault="008D4C81" w14:paraId="244C8200" w14:textId="77777777">
            <w:pPr>
              <w:widowControl w:val="0"/>
              <w:autoSpaceDE w:val="0"/>
              <w:autoSpaceDN w:val="0"/>
              <w:adjustRightInd w:val="0"/>
              <w:spacing w:before="60" w:line="240" w:lineRule="auto"/>
              <w:ind w:firstLine="0"/>
              <w:jc w:val="both"/>
              <w:rPr>
                <w:rFonts w:ascii="Helvetica" w:hAnsi="Helvetica" w:cs="Arial"/>
                <w:color w:val="000000"/>
                <w:w w:val="102"/>
                <w:sz w:val="18"/>
                <w:szCs w:val="18"/>
              </w:rPr>
            </w:pPr>
          </w:p>
        </w:tc>
        <w:tc>
          <w:tcPr>
            <w:tcW w:w="4230" w:type="dxa"/>
          </w:tcPr>
          <w:p w:rsidRPr="00AE1ECB" w:rsidR="008D4C81" w:rsidP="0063377C" w:rsidRDefault="008D4C81" w14:paraId="244C8201" w14:textId="77777777">
            <w:pPr>
              <w:widowControl w:val="0"/>
              <w:autoSpaceDE w:val="0"/>
              <w:autoSpaceDN w:val="0"/>
              <w:adjustRightInd w:val="0"/>
              <w:spacing w:before="60" w:line="240" w:lineRule="auto"/>
              <w:ind w:firstLine="0"/>
              <w:jc w:val="both"/>
              <w:rPr>
                <w:rFonts w:ascii="Helvetica" w:hAnsi="Helvetica" w:cs="Arial"/>
                <w:color w:val="000000"/>
                <w:w w:val="102"/>
                <w:sz w:val="18"/>
                <w:szCs w:val="18"/>
              </w:rPr>
            </w:pPr>
          </w:p>
        </w:tc>
        <w:tc>
          <w:tcPr>
            <w:tcW w:w="1530" w:type="dxa"/>
          </w:tcPr>
          <w:p w:rsidRPr="00AE1ECB" w:rsidR="008D4C81" w:rsidP="0063377C" w:rsidRDefault="008D4C81" w14:paraId="244C8202" w14:textId="77777777">
            <w:pPr>
              <w:widowControl w:val="0"/>
              <w:autoSpaceDE w:val="0"/>
              <w:autoSpaceDN w:val="0"/>
              <w:adjustRightInd w:val="0"/>
              <w:spacing w:before="60" w:line="240" w:lineRule="auto"/>
              <w:ind w:firstLine="0"/>
              <w:jc w:val="both"/>
              <w:rPr>
                <w:rFonts w:ascii="Helvetica" w:hAnsi="Helvetica" w:cs="Arial"/>
                <w:color w:val="000000"/>
                <w:w w:val="102"/>
                <w:sz w:val="18"/>
                <w:szCs w:val="18"/>
              </w:rPr>
            </w:pPr>
          </w:p>
        </w:tc>
        <w:tc>
          <w:tcPr>
            <w:tcW w:w="1090" w:type="dxa"/>
          </w:tcPr>
          <w:p w:rsidRPr="00AE1ECB" w:rsidR="008D4C81" w:rsidP="0063377C" w:rsidRDefault="008D4C81" w14:paraId="244C8203" w14:textId="77777777">
            <w:pPr>
              <w:widowControl w:val="0"/>
              <w:autoSpaceDE w:val="0"/>
              <w:autoSpaceDN w:val="0"/>
              <w:adjustRightInd w:val="0"/>
              <w:spacing w:before="60" w:line="240" w:lineRule="auto"/>
              <w:ind w:firstLine="0"/>
              <w:jc w:val="both"/>
              <w:rPr>
                <w:rFonts w:ascii="Helvetica" w:hAnsi="Helvetica" w:cs="Arial"/>
                <w:color w:val="000000"/>
                <w:w w:val="102"/>
                <w:sz w:val="18"/>
                <w:szCs w:val="18"/>
              </w:rPr>
            </w:pPr>
          </w:p>
        </w:tc>
      </w:tr>
    </w:tbl>
    <w:p w:rsidRPr="00AE1ECB" w:rsidR="008D4C81" w:rsidP="004A0E14" w:rsidRDefault="008D4C81" w14:paraId="244C8205" w14:textId="77777777">
      <w:pPr>
        <w:widowControl w:val="0"/>
        <w:autoSpaceDE w:val="0"/>
        <w:autoSpaceDN w:val="0"/>
        <w:adjustRightInd w:val="0"/>
        <w:spacing w:before="60" w:line="160" w:lineRule="exact"/>
        <w:ind w:firstLine="0"/>
        <w:jc w:val="both"/>
        <w:rPr>
          <w:rFonts w:ascii="Helvetica" w:hAnsi="Helvetica" w:cs="Helvetica"/>
          <w:b/>
          <w:bCs/>
          <w:color w:val="000000"/>
          <w:spacing w:val="4"/>
          <w:sz w:val="18"/>
          <w:szCs w:val="18"/>
        </w:rPr>
      </w:pPr>
    </w:p>
    <w:p w:rsidR="00A3027C" w:rsidP="0063377C" w:rsidRDefault="008D4C81" w14:paraId="244C8206" w14:textId="77777777">
      <w:pPr>
        <w:widowControl w:val="0"/>
        <w:autoSpaceDE w:val="0"/>
        <w:autoSpaceDN w:val="0"/>
        <w:adjustRightInd w:val="0"/>
        <w:spacing w:before="60" w:line="240" w:lineRule="auto"/>
        <w:ind w:firstLine="0"/>
        <w:jc w:val="both"/>
        <w:rPr>
          <w:rFonts w:ascii="Helvetica" w:hAnsi="Helvetica" w:cs="Helvetica"/>
          <w:i/>
          <w:iCs/>
          <w:color w:val="000000"/>
          <w:sz w:val="18"/>
          <w:szCs w:val="18"/>
        </w:rPr>
      </w:pPr>
      <w:r w:rsidRPr="00AE1ECB">
        <w:rPr>
          <w:rFonts w:ascii="Helvetica" w:hAnsi="Helvetica" w:cs="Helvetica"/>
          <w:b/>
          <w:bCs/>
          <w:color w:val="000000"/>
          <w:spacing w:val="4"/>
          <w:sz w:val="18"/>
          <w:szCs w:val="18"/>
        </w:rPr>
        <w:t>Notes:</w:t>
      </w:r>
      <w:r w:rsidRPr="00AE1ECB">
        <w:rPr>
          <w:rFonts w:ascii="Helvetica" w:hAnsi="Helvetica" w:cs="Helvetica"/>
          <w:b/>
          <w:bCs/>
          <w:color w:val="000000"/>
          <w:sz w:val="18"/>
          <w:szCs w:val="18"/>
        </w:rPr>
        <w:t xml:space="preserve"> </w:t>
      </w:r>
      <w:r w:rsidRPr="00AE1ECB">
        <w:rPr>
          <w:rFonts w:ascii="Helvetica" w:hAnsi="Helvetica" w:cs="Helvetica"/>
          <w:b/>
          <w:bCs/>
          <w:color w:val="000000"/>
          <w:spacing w:val="7"/>
          <w:sz w:val="18"/>
          <w:szCs w:val="18"/>
        </w:rPr>
        <w:t>(1)</w:t>
      </w:r>
      <w:r w:rsidRPr="00AE1ECB">
        <w:rPr>
          <w:rFonts w:ascii="Helvetica" w:hAnsi="Helvetica" w:cs="Helvetica"/>
          <w:b/>
          <w:bCs/>
          <w:color w:val="000000"/>
          <w:sz w:val="18"/>
          <w:szCs w:val="18"/>
        </w:rPr>
        <w:t xml:space="preserve"> </w:t>
      </w:r>
      <w:r w:rsidRPr="00AE1ECB">
        <w:rPr>
          <w:rFonts w:ascii="Helvetica" w:hAnsi="Helvetica" w:cs="Helvetica"/>
          <w:i/>
          <w:iCs/>
          <w:color w:val="000000"/>
          <w:sz w:val="18"/>
          <w:szCs w:val="18"/>
        </w:rPr>
        <w:t>Participant</w:t>
      </w:r>
      <w:r w:rsidRPr="00AE1ECB">
        <w:rPr>
          <w:rFonts w:ascii="Helvetica" w:hAnsi="Helvetica" w:cs="Helvetica"/>
          <w:i/>
          <w:iCs/>
          <w:color w:val="000000"/>
          <w:spacing w:val="22"/>
          <w:sz w:val="18"/>
          <w:szCs w:val="18"/>
        </w:rPr>
        <w:t xml:space="preserve"> </w:t>
      </w:r>
      <w:r w:rsidRPr="00AE1ECB">
        <w:rPr>
          <w:rFonts w:ascii="Helvetica" w:hAnsi="Helvetica" w:cs="Helvetica"/>
          <w:i/>
          <w:iCs/>
          <w:color w:val="000000"/>
          <w:sz w:val="18"/>
          <w:szCs w:val="18"/>
        </w:rPr>
        <w:t>loans</w:t>
      </w:r>
      <w:r w:rsidRPr="00AE1ECB">
        <w:rPr>
          <w:rFonts w:ascii="Helvetica" w:hAnsi="Helvetica" w:cs="Helvetica"/>
          <w:i/>
          <w:iCs/>
          <w:color w:val="000000"/>
          <w:spacing w:val="22"/>
          <w:sz w:val="18"/>
          <w:szCs w:val="18"/>
        </w:rPr>
        <w:t xml:space="preserve"> </w:t>
      </w:r>
      <w:r w:rsidRPr="00AE1ECB">
        <w:rPr>
          <w:rFonts w:ascii="Helvetica" w:hAnsi="Helvetica" w:cs="Helvetica"/>
          <w:i/>
          <w:iCs/>
          <w:color w:val="000000"/>
          <w:sz w:val="18"/>
          <w:szCs w:val="18"/>
        </w:rPr>
        <w:t>under</w:t>
      </w:r>
      <w:r w:rsidRPr="00AE1ECB">
        <w:rPr>
          <w:rFonts w:ascii="Helvetica" w:hAnsi="Helvetica" w:cs="Helvetica"/>
          <w:i/>
          <w:iCs/>
          <w:color w:val="000000"/>
          <w:spacing w:val="22"/>
          <w:sz w:val="18"/>
          <w:szCs w:val="18"/>
        </w:rPr>
        <w:t xml:space="preserve"> </w:t>
      </w:r>
      <w:r w:rsidRPr="00AE1ECB">
        <w:rPr>
          <w:rFonts w:ascii="Helvetica" w:hAnsi="Helvetica" w:cs="Helvetica"/>
          <w:i/>
          <w:iCs/>
          <w:color w:val="000000"/>
          <w:sz w:val="18"/>
          <w:szCs w:val="18"/>
        </w:rPr>
        <w:t>an</w:t>
      </w:r>
      <w:r w:rsidRPr="00AE1ECB">
        <w:rPr>
          <w:rFonts w:ascii="Helvetica" w:hAnsi="Helvetica" w:cs="Helvetica"/>
          <w:i/>
          <w:iCs/>
          <w:color w:val="000000"/>
          <w:spacing w:val="22"/>
          <w:sz w:val="18"/>
          <w:szCs w:val="18"/>
        </w:rPr>
        <w:t xml:space="preserve"> </w:t>
      </w:r>
      <w:r w:rsidRPr="00AE1ECB">
        <w:rPr>
          <w:rFonts w:ascii="Helvetica" w:hAnsi="Helvetica" w:cs="Helvetica"/>
          <w:i/>
          <w:iCs/>
          <w:color w:val="000000"/>
          <w:sz w:val="18"/>
          <w:szCs w:val="18"/>
        </w:rPr>
        <w:t>individual</w:t>
      </w:r>
      <w:r w:rsidRPr="00AE1ECB">
        <w:rPr>
          <w:rFonts w:ascii="Helvetica" w:hAnsi="Helvetica" w:cs="Helvetica"/>
          <w:i/>
          <w:iCs/>
          <w:color w:val="000000"/>
          <w:spacing w:val="22"/>
          <w:sz w:val="18"/>
          <w:szCs w:val="18"/>
        </w:rPr>
        <w:t xml:space="preserve"> </w:t>
      </w:r>
      <w:r w:rsidRPr="00AE1ECB">
        <w:rPr>
          <w:rFonts w:ascii="Helvetica" w:hAnsi="Helvetica" w:cs="Helvetica"/>
          <w:i/>
          <w:iCs/>
          <w:color w:val="000000"/>
          <w:sz w:val="18"/>
          <w:szCs w:val="18"/>
        </w:rPr>
        <w:t>account</w:t>
      </w:r>
      <w:r w:rsidRPr="00AE1ECB">
        <w:rPr>
          <w:rFonts w:ascii="Helvetica" w:hAnsi="Helvetica" w:cs="Helvetica"/>
          <w:i/>
          <w:iCs/>
          <w:color w:val="000000"/>
          <w:spacing w:val="22"/>
          <w:sz w:val="18"/>
          <w:szCs w:val="18"/>
        </w:rPr>
        <w:t xml:space="preserve"> </w:t>
      </w:r>
      <w:r w:rsidRPr="00AE1ECB">
        <w:rPr>
          <w:rFonts w:ascii="Helvetica" w:hAnsi="Helvetica" w:cs="Helvetica"/>
          <w:i/>
          <w:iCs/>
          <w:color w:val="000000"/>
          <w:sz w:val="18"/>
          <w:szCs w:val="18"/>
        </w:rPr>
        <w:t>plan</w:t>
      </w:r>
      <w:r w:rsidRPr="00AE1ECB">
        <w:rPr>
          <w:rFonts w:ascii="Helvetica" w:hAnsi="Helvetica" w:cs="Helvetica"/>
          <w:i/>
          <w:iCs/>
          <w:color w:val="000000"/>
          <w:spacing w:val="22"/>
          <w:sz w:val="18"/>
          <w:szCs w:val="18"/>
        </w:rPr>
        <w:t xml:space="preserve"> </w:t>
      </w:r>
      <w:r w:rsidRPr="00AE1ECB">
        <w:rPr>
          <w:rFonts w:ascii="Helvetica" w:hAnsi="Helvetica" w:cs="Helvetica"/>
          <w:i/>
          <w:iCs/>
          <w:color w:val="000000"/>
          <w:sz w:val="18"/>
          <w:szCs w:val="18"/>
        </w:rPr>
        <w:t>with</w:t>
      </w:r>
      <w:r w:rsidRPr="00AE1ECB">
        <w:rPr>
          <w:rFonts w:ascii="Helvetica" w:hAnsi="Helvetica" w:cs="Helvetica"/>
          <w:i/>
          <w:iCs/>
          <w:color w:val="000000"/>
          <w:spacing w:val="22"/>
          <w:sz w:val="18"/>
          <w:szCs w:val="18"/>
        </w:rPr>
        <w:t xml:space="preserve"> </w:t>
      </w:r>
      <w:r w:rsidRPr="00AE1ECB">
        <w:rPr>
          <w:rFonts w:ascii="Helvetica" w:hAnsi="Helvetica" w:cs="Helvetica"/>
          <w:i/>
          <w:iCs/>
          <w:color w:val="000000"/>
          <w:sz w:val="18"/>
          <w:szCs w:val="18"/>
        </w:rPr>
        <w:t>investment</w:t>
      </w:r>
      <w:r w:rsidRPr="00AE1ECB">
        <w:rPr>
          <w:rFonts w:ascii="Helvetica" w:hAnsi="Helvetica" w:cs="Helvetica"/>
          <w:i/>
          <w:iCs/>
          <w:color w:val="000000"/>
          <w:spacing w:val="22"/>
          <w:sz w:val="18"/>
          <w:szCs w:val="18"/>
        </w:rPr>
        <w:t xml:space="preserve"> </w:t>
      </w:r>
      <w:r w:rsidRPr="00AE1ECB">
        <w:rPr>
          <w:rFonts w:ascii="Helvetica" w:hAnsi="Helvetica" w:cs="Helvetica"/>
          <w:i/>
          <w:iCs/>
          <w:color w:val="000000"/>
          <w:sz w:val="18"/>
          <w:szCs w:val="18"/>
        </w:rPr>
        <w:t>experience</w:t>
      </w:r>
      <w:r w:rsidRPr="00AE1ECB">
        <w:rPr>
          <w:rFonts w:ascii="Helvetica" w:hAnsi="Helvetica" w:cs="Helvetica"/>
          <w:i/>
          <w:iCs/>
          <w:color w:val="000000"/>
          <w:spacing w:val="22"/>
          <w:sz w:val="18"/>
          <w:szCs w:val="18"/>
        </w:rPr>
        <w:t xml:space="preserve"> </w:t>
      </w:r>
      <w:r w:rsidRPr="00AE1ECB">
        <w:rPr>
          <w:rFonts w:ascii="Helvetica" w:hAnsi="Helvetica" w:cs="Helvetica"/>
          <w:i/>
          <w:iCs/>
          <w:color w:val="000000"/>
          <w:sz w:val="18"/>
          <w:szCs w:val="18"/>
        </w:rPr>
        <w:t>segregated</w:t>
      </w:r>
      <w:r w:rsidRPr="00AE1ECB">
        <w:rPr>
          <w:rFonts w:ascii="Helvetica" w:hAnsi="Helvetica" w:cs="Helvetica"/>
          <w:i/>
          <w:iCs/>
          <w:color w:val="000000"/>
          <w:spacing w:val="22"/>
          <w:sz w:val="18"/>
          <w:szCs w:val="18"/>
        </w:rPr>
        <w:t xml:space="preserve"> </w:t>
      </w:r>
      <w:r w:rsidRPr="00AE1ECB">
        <w:rPr>
          <w:rFonts w:ascii="Helvetica" w:hAnsi="Helvetica" w:cs="Helvetica"/>
          <w:i/>
          <w:iCs/>
          <w:color w:val="000000"/>
          <w:sz w:val="18"/>
          <w:szCs w:val="18"/>
        </w:rPr>
        <w:t>for</w:t>
      </w:r>
      <w:r w:rsidRPr="00AE1ECB">
        <w:rPr>
          <w:rFonts w:ascii="Helvetica" w:hAnsi="Helvetica" w:cs="Helvetica"/>
          <w:i/>
          <w:iCs/>
          <w:color w:val="000000"/>
          <w:spacing w:val="22"/>
          <w:sz w:val="18"/>
          <w:szCs w:val="18"/>
        </w:rPr>
        <w:t xml:space="preserve"> </w:t>
      </w:r>
      <w:r w:rsidRPr="00AE1ECB">
        <w:rPr>
          <w:rFonts w:ascii="Helvetica" w:hAnsi="Helvetica" w:cs="Helvetica"/>
          <w:i/>
          <w:iCs/>
          <w:color w:val="000000"/>
          <w:sz w:val="18"/>
          <w:szCs w:val="18"/>
        </w:rPr>
        <w:t>each</w:t>
      </w:r>
      <w:r w:rsidRPr="00AE1ECB">
        <w:rPr>
          <w:rFonts w:ascii="Helvetica" w:hAnsi="Helvetica" w:cs="Helvetica"/>
          <w:i/>
          <w:iCs/>
          <w:color w:val="000000"/>
          <w:spacing w:val="22"/>
          <w:sz w:val="18"/>
          <w:szCs w:val="18"/>
        </w:rPr>
        <w:t xml:space="preserve"> </w:t>
      </w:r>
      <w:r w:rsidRPr="00AE1ECB">
        <w:rPr>
          <w:rFonts w:ascii="Helvetica" w:hAnsi="Helvetica" w:cs="Helvetica"/>
          <w:i/>
          <w:iCs/>
          <w:color w:val="000000"/>
          <w:sz w:val="18"/>
          <w:szCs w:val="18"/>
        </w:rPr>
        <w:t>account,</w:t>
      </w:r>
      <w:r w:rsidRPr="00AE1ECB">
        <w:rPr>
          <w:rFonts w:ascii="Helvetica" w:hAnsi="Helvetica" w:cs="Helvetica"/>
          <w:i/>
          <w:iCs/>
          <w:color w:val="000000"/>
          <w:spacing w:val="22"/>
          <w:sz w:val="18"/>
          <w:szCs w:val="18"/>
        </w:rPr>
        <w:t xml:space="preserve"> </w:t>
      </w:r>
      <w:r w:rsidRPr="00AE1ECB">
        <w:rPr>
          <w:rFonts w:ascii="Helvetica" w:hAnsi="Helvetica" w:cs="Helvetica"/>
          <w:i/>
          <w:iCs/>
          <w:color w:val="000000"/>
          <w:sz w:val="18"/>
          <w:szCs w:val="18"/>
        </w:rPr>
        <w:t>that</w:t>
      </w:r>
      <w:r w:rsidRPr="00AE1ECB">
        <w:rPr>
          <w:rFonts w:ascii="Helvetica" w:hAnsi="Helvetica" w:cs="Helvetica"/>
          <w:i/>
          <w:iCs/>
          <w:color w:val="000000"/>
          <w:spacing w:val="22"/>
          <w:sz w:val="18"/>
          <w:szCs w:val="18"/>
        </w:rPr>
        <w:t xml:space="preserve"> </w:t>
      </w:r>
      <w:r w:rsidRPr="00AE1ECB">
        <w:rPr>
          <w:rFonts w:ascii="Helvetica" w:hAnsi="Helvetica" w:cs="Helvetica"/>
          <w:i/>
          <w:iCs/>
          <w:color w:val="000000"/>
          <w:sz w:val="18"/>
          <w:szCs w:val="18"/>
        </w:rPr>
        <w:t>are</w:t>
      </w:r>
      <w:r w:rsidRPr="00AE1ECB">
        <w:rPr>
          <w:rFonts w:ascii="Helvetica" w:hAnsi="Helvetica" w:cs="Helvetica"/>
          <w:color w:val="000000"/>
          <w:sz w:val="18"/>
          <w:szCs w:val="18"/>
        </w:rPr>
        <w:t xml:space="preserve"> </w:t>
      </w:r>
      <w:r w:rsidRPr="00AE1ECB">
        <w:rPr>
          <w:rFonts w:ascii="Helvetica" w:hAnsi="Helvetica" w:cs="Helvetica"/>
          <w:i/>
          <w:iCs/>
          <w:color w:val="000000"/>
          <w:sz w:val="18"/>
          <w:szCs w:val="18"/>
        </w:rPr>
        <w:t>made</w:t>
      </w:r>
      <w:r w:rsidRPr="00AE1ECB">
        <w:rPr>
          <w:rFonts w:ascii="Helvetica" w:hAnsi="Helvetica" w:cs="Helvetica"/>
          <w:i/>
          <w:iCs/>
          <w:color w:val="000000"/>
          <w:spacing w:val="4"/>
          <w:sz w:val="18"/>
          <w:szCs w:val="18"/>
        </w:rPr>
        <w:t xml:space="preserve"> </w:t>
      </w:r>
      <w:r w:rsidRPr="00AE1ECB">
        <w:rPr>
          <w:rFonts w:ascii="Helvetica" w:hAnsi="Helvetica" w:cs="Helvetica"/>
          <w:i/>
          <w:iCs/>
          <w:color w:val="000000"/>
          <w:sz w:val="18"/>
          <w:szCs w:val="18"/>
        </w:rPr>
        <w:t>in</w:t>
      </w:r>
      <w:r w:rsidRPr="00AE1ECB">
        <w:rPr>
          <w:rFonts w:ascii="Helvetica" w:hAnsi="Helvetica" w:cs="Helvetica"/>
          <w:i/>
          <w:iCs/>
          <w:color w:val="000000"/>
          <w:spacing w:val="4"/>
          <w:sz w:val="18"/>
          <w:szCs w:val="18"/>
        </w:rPr>
        <w:t xml:space="preserve"> </w:t>
      </w:r>
      <w:r w:rsidRPr="00AE1ECB">
        <w:rPr>
          <w:rFonts w:ascii="Helvetica" w:hAnsi="Helvetica" w:cs="Helvetica"/>
          <w:i/>
          <w:iCs/>
          <w:color w:val="000000"/>
          <w:sz w:val="18"/>
          <w:szCs w:val="18"/>
        </w:rPr>
        <w:t>accordance</w:t>
      </w:r>
      <w:r w:rsidRPr="00AE1ECB">
        <w:rPr>
          <w:rFonts w:ascii="Helvetica" w:hAnsi="Helvetica" w:cs="Helvetica"/>
          <w:i/>
          <w:iCs/>
          <w:color w:val="000000"/>
          <w:spacing w:val="4"/>
          <w:sz w:val="18"/>
          <w:szCs w:val="18"/>
        </w:rPr>
        <w:t xml:space="preserve"> </w:t>
      </w:r>
      <w:r w:rsidRPr="00AE1ECB">
        <w:rPr>
          <w:rFonts w:ascii="Helvetica" w:hAnsi="Helvetica" w:cs="Helvetica"/>
          <w:i/>
          <w:iCs/>
          <w:color w:val="000000"/>
          <w:sz w:val="18"/>
          <w:szCs w:val="18"/>
        </w:rPr>
        <w:t>with</w:t>
      </w:r>
      <w:r w:rsidRPr="00AE1ECB">
        <w:rPr>
          <w:rFonts w:ascii="Helvetica" w:hAnsi="Helvetica" w:cs="Helvetica"/>
          <w:i/>
          <w:iCs/>
          <w:color w:val="000000"/>
          <w:spacing w:val="4"/>
          <w:sz w:val="18"/>
          <w:szCs w:val="18"/>
        </w:rPr>
        <w:t xml:space="preserve"> </w:t>
      </w:r>
      <w:r w:rsidRPr="00AE1ECB">
        <w:rPr>
          <w:rFonts w:ascii="Helvetica" w:hAnsi="Helvetica" w:cs="Helvetica"/>
          <w:i/>
          <w:iCs/>
          <w:color w:val="000000"/>
          <w:sz w:val="18"/>
          <w:szCs w:val="18"/>
        </w:rPr>
        <w:t>29</w:t>
      </w:r>
      <w:r w:rsidRPr="00AE1ECB">
        <w:rPr>
          <w:rFonts w:ascii="Helvetica" w:hAnsi="Helvetica" w:cs="Helvetica"/>
          <w:i/>
          <w:iCs/>
          <w:color w:val="000000"/>
          <w:spacing w:val="4"/>
          <w:sz w:val="18"/>
          <w:szCs w:val="18"/>
        </w:rPr>
        <w:t xml:space="preserve"> </w:t>
      </w:r>
      <w:r w:rsidRPr="00AE1ECB">
        <w:rPr>
          <w:rFonts w:ascii="Helvetica" w:hAnsi="Helvetica" w:cs="Helvetica"/>
          <w:i/>
          <w:iCs/>
          <w:color w:val="000000"/>
          <w:sz w:val="18"/>
          <w:szCs w:val="18"/>
        </w:rPr>
        <w:t>CFR</w:t>
      </w:r>
      <w:r w:rsidRPr="00AE1ECB">
        <w:rPr>
          <w:rFonts w:ascii="Helvetica" w:hAnsi="Helvetica" w:cs="Helvetica"/>
          <w:i/>
          <w:iCs/>
          <w:color w:val="000000"/>
          <w:spacing w:val="4"/>
          <w:sz w:val="18"/>
          <w:szCs w:val="18"/>
        </w:rPr>
        <w:t xml:space="preserve"> </w:t>
      </w:r>
      <w:r w:rsidRPr="00AE1ECB">
        <w:rPr>
          <w:rFonts w:ascii="Helvetica" w:hAnsi="Helvetica" w:cs="Helvetica"/>
          <w:i/>
          <w:iCs/>
          <w:color w:val="000000"/>
          <w:sz w:val="18"/>
          <w:szCs w:val="18"/>
        </w:rPr>
        <w:t>2550.408b-1</w:t>
      </w:r>
      <w:r w:rsidRPr="00AE1ECB">
        <w:rPr>
          <w:rFonts w:ascii="Helvetica" w:hAnsi="Helvetica" w:cs="Helvetica"/>
          <w:i/>
          <w:iCs/>
          <w:color w:val="000000"/>
          <w:spacing w:val="4"/>
          <w:sz w:val="18"/>
          <w:szCs w:val="18"/>
        </w:rPr>
        <w:t xml:space="preserve"> </w:t>
      </w:r>
      <w:r w:rsidRPr="00AE1ECB">
        <w:rPr>
          <w:rFonts w:ascii="Helvetica" w:hAnsi="Helvetica" w:cs="Helvetica"/>
          <w:i/>
          <w:iCs/>
          <w:color w:val="000000"/>
          <w:sz w:val="18"/>
          <w:szCs w:val="18"/>
        </w:rPr>
        <w:t>and</w:t>
      </w:r>
      <w:r w:rsidRPr="00AE1ECB">
        <w:rPr>
          <w:rFonts w:ascii="Helvetica" w:hAnsi="Helvetica" w:cs="Helvetica"/>
          <w:i/>
          <w:iCs/>
          <w:color w:val="000000"/>
          <w:spacing w:val="4"/>
          <w:sz w:val="18"/>
          <w:szCs w:val="18"/>
        </w:rPr>
        <w:t xml:space="preserve"> </w:t>
      </w:r>
      <w:r w:rsidRPr="00AE1ECB">
        <w:rPr>
          <w:rFonts w:ascii="Helvetica" w:hAnsi="Helvetica" w:cs="Helvetica"/>
          <w:i/>
          <w:iCs/>
          <w:color w:val="000000"/>
          <w:sz w:val="18"/>
          <w:szCs w:val="18"/>
        </w:rPr>
        <w:t>that</w:t>
      </w:r>
      <w:r w:rsidRPr="00AE1ECB">
        <w:rPr>
          <w:rFonts w:ascii="Helvetica" w:hAnsi="Helvetica" w:cs="Helvetica"/>
          <w:i/>
          <w:iCs/>
          <w:color w:val="000000"/>
          <w:spacing w:val="4"/>
          <w:sz w:val="18"/>
          <w:szCs w:val="18"/>
        </w:rPr>
        <w:t xml:space="preserve"> </w:t>
      </w:r>
      <w:r w:rsidRPr="00AE1ECB">
        <w:rPr>
          <w:rFonts w:ascii="Helvetica" w:hAnsi="Helvetica" w:cs="Helvetica"/>
          <w:i/>
          <w:iCs/>
          <w:color w:val="000000"/>
          <w:sz w:val="18"/>
          <w:szCs w:val="18"/>
        </w:rPr>
        <w:t>are</w:t>
      </w:r>
      <w:r w:rsidRPr="00AE1ECB">
        <w:rPr>
          <w:rFonts w:ascii="Helvetica" w:hAnsi="Helvetica" w:cs="Helvetica"/>
          <w:i/>
          <w:iCs/>
          <w:color w:val="000000"/>
          <w:spacing w:val="4"/>
          <w:sz w:val="18"/>
          <w:szCs w:val="18"/>
        </w:rPr>
        <w:t xml:space="preserve"> </w:t>
      </w:r>
      <w:r w:rsidRPr="00AE1ECB">
        <w:rPr>
          <w:rFonts w:ascii="Helvetica" w:hAnsi="Helvetica" w:cs="Helvetica"/>
          <w:i/>
          <w:iCs/>
          <w:color w:val="000000"/>
          <w:sz w:val="18"/>
          <w:szCs w:val="18"/>
        </w:rPr>
        <w:t>secured</w:t>
      </w:r>
      <w:r w:rsidRPr="00AE1ECB">
        <w:rPr>
          <w:rFonts w:ascii="Helvetica" w:hAnsi="Helvetica" w:cs="Helvetica"/>
          <w:i/>
          <w:iCs/>
          <w:color w:val="000000"/>
          <w:spacing w:val="4"/>
          <w:sz w:val="18"/>
          <w:szCs w:val="18"/>
        </w:rPr>
        <w:t xml:space="preserve"> </w:t>
      </w:r>
      <w:r w:rsidRPr="00AE1ECB">
        <w:rPr>
          <w:rFonts w:ascii="Helvetica" w:hAnsi="Helvetica" w:cs="Helvetica"/>
          <w:i/>
          <w:iCs/>
          <w:color w:val="000000"/>
          <w:sz w:val="18"/>
          <w:szCs w:val="18"/>
        </w:rPr>
        <w:t>solely</w:t>
      </w:r>
      <w:r w:rsidRPr="00AE1ECB">
        <w:rPr>
          <w:rFonts w:ascii="Helvetica" w:hAnsi="Helvetica" w:cs="Helvetica"/>
          <w:i/>
          <w:iCs/>
          <w:color w:val="000000"/>
          <w:spacing w:val="4"/>
          <w:sz w:val="18"/>
          <w:szCs w:val="18"/>
        </w:rPr>
        <w:t xml:space="preserve"> </w:t>
      </w:r>
      <w:r w:rsidRPr="00AE1ECB">
        <w:rPr>
          <w:rFonts w:ascii="Helvetica" w:hAnsi="Helvetica" w:cs="Helvetica"/>
          <w:i/>
          <w:iCs/>
          <w:color w:val="000000"/>
          <w:sz w:val="18"/>
          <w:szCs w:val="18"/>
        </w:rPr>
        <w:t>by</w:t>
      </w:r>
      <w:r w:rsidRPr="00AE1ECB">
        <w:rPr>
          <w:rFonts w:ascii="Helvetica" w:hAnsi="Helvetica" w:cs="Helvetica"/>
          <w:i/>
          <w:iCs/>
          <w:color w:val="000000"/>
          <w:spacing w:val="4"/>
          <w:sz w:val="18"/>
          <w:szCs w:val="18"/>
        </w:rPr>
        <w:t xml:space="preserve"> </w:t>
      </w:r>
      <w:r w:rsidRPr="00AE1ECB">
        <w:rPr>
          <w:rFonts w:ascii="Helvetica" w:hAnsi="Helvetica" w:cs="Helvetica"/>
          <w:i/>
          <w:iCs/>
          <w:color w:val="000000"/>
          <w:sz w:val="18"/>
          <w:szCs w:val="18"/>
        </w:rPr>
        <w:t>a</w:t>
      </w:r>
      <w:r w:rsidRPr="00AE1ECB">
        <w:rPr>
          <w:rFonts w:ascii="Helvetica" w:hAnsi="Helvetica" w:cs="Helvetica"/>
          <w:i/>
          <w:iCs/>
          <w:color w:val="000000"/>
          <w:spacing w:val="4"/>
          <w:sz w:val="18"/>
          <w:szCs w:val="18"/>
        </w:rPr>
        <w:t xml:space="preserve"> </w:t>
      </w:r>
      <w:r w:rsidRPr="00AE1ECB">
        <w:rPr>
          <w:rFonts w:ascii="Helvetica" w:hAnsi="Helvetica" w:cs="Helvetica"/>
          <w:i/>
          <w:iCs/>
          <w:color w:val="000000"/>
          <w:sz w:val="18"/>
          <w:szCs w:val="18"/>
        </w:rPr>
        <w:t>portion</w:t>
      </w:r>
      <w:r w:rsidRPr="00AE1ECB">
        <w:rPr>
          <w:rFonts w:ascii="Helvetica" w:hAnsi="Helvetica" w:cs="Helvetica"/>
          <w:i/>
          <w:iCs/>
          <w:color w:val="000000"/>
          <w:spacing w:val="4"/>
          <w:sz w:val="18"/>
          <w:szCs w:val="18"/>
        </w:rPr>
        <w:t xml:space="preserve"> </w:t>
      </w:r>
      <w:r w:rsidRPr="00AE1ECB">
        <w:rPr>
          <w:rFonts w:ascii="Helvetica" w:hAnsi="Helvetica" w:cs="Helvetica"/>
          <w:i/>
          <w:iCs/>
          <w:color w:val="000000"/>
          <w:sz w:val="18"/>
          <w:szCs w:val="18"/>
        </w:rPr>
        <w:t>of</w:t>
      </w:r>
      <w:r w:rsidRPr="00AE1ECB">
        <w:rPr>
          <w:rFonts w:ascii="Helvetica" w:hAnsi="Helvetica" w:cs="Helvetica"/>
          <w:i/>
          <w:iCs/>
          <w:color w:val="000000"/>
          <w:spacing w:val="4"/>
          <w:sz w:val="18"/>
          <w:szCs w:val="18"/>
        </w:rPr>
        <w:t xml:space="preserve"> </w:t>
      </w:r>
      <w:r w:rsidRPr="00AE1ECB">
        <w:rPr>
          <w:rFonts w:ascii="Helvetica" w:hAnsi="Helvetica" w:cs="Helvetica"/>
          <w:i/>
          <w:iCs/>
          <w:color w:val="000000"/>
          <w:sz w:val="18"/>
          <w:szCs w:val="18"/>
        </w:rPr>
        <w:t>the</w:t>
      </w:r>
      <w:r w:rsidRPr="00AE1ECB">
        <w:rPr>
          <w:rFonts w:ascii="Helvetica" w:hAnsi="Helvetica" w:cs="Helvetica"/>
          <w:i/>
          <w:iCs/>
          <w:color w:val="000000"/>
          <w:spacing w:val="4"/>
          <w:sz w:val="18"/>
          <w:szCs w:val="18"/>
        </w:rPr>
        <w:t xml:space="preserve"> </w:t>
      </w:r>
      <w:r w:rsidRPr="00AE1ECB">
        <w:rPr>
          <w:rFonts w:ascii="Helvetica" w:hAnsi="Helvetica" w:cs="Helvetica"/>
          <w:i/>
          <w:iCs/>
          <w:color w:val="000000"/>
          <w:sz w:val="18"/>
          <w:szCs w:val="18"/>
        </w:rPr>
        <w:t>participant’s</w:t>
      </w:r>
      <w:r w:rsidRPr="00AE1ECB">
        <w:rPr>
          <w:rFonts w:ascii="Helvetica" w:hAnsi="Helvetica" w:cs="Helvetica"/>
          <w:i/>
          <w:iCs/>
          <w:color w:val="000000"/>
          <w:spacing w:val="4"/>
          <w:sz w:val="18"/>
          <w:szCs w:val="18"/>
        </w:rPr>
        <w:t xml:space="preserve"> </w:t>
      </w:r>
      <w:r w:rsidRPr="00AE1ECB">
        <w:rPr>
          <w:rFonts w:ascii="Helvetica" w:hAnsi="Helvetica" w:cs="Helvetica"/>
          <w:i/>
          <w:iCs/>
          <w:color w:val="000000"/>
          <w:sz w:val="18"/>
          <w:szCs w:val="18"/>
        </w:rPr>
        <w:t>vested</w:t>
      </w:r>
      <w:r w:rsidRPr="00AE1ECB">
        <w:rPr>
          <w:rFonts w:ascii="Helvetica" w:hAnsi="Helvetica" w:cs="Helvetica"/>
          <w:i/>
          <w:iCs/>
          <w:color w:val="000000"/>
          <w:spacing w:val="4"/>
          <w:sz w:val="18"/>
          <w:szCs w:val="18"/>
        </w:rPr>
        <w:t xml:space="preserve"> </w:t>
      </w:r>
      <w:r w:rsidRPr="00AE1ECB">
        <w:rPr>
          <w:rFonts w:ascii="Helvetica" w:hAnsi="Helvetica" w:cs="Helvetica"/>
          <w:i/>
          <w:iCs/>
          <w:color w:val="000000"/>
          <w:sz w:val="18"/>
          <w:szCs w:val="18"/>
        </w:rPr>
        <w:t>accrued</w:t>
      </w:r>
      <w:r w:rsidRPr="00AE1ECB">
        <w:rPr>
          <w:rFonts w:ascii="Helvetica" w:hAnsi="Helvetica" w:cs="Helvetica"/>
          <w:i/>
          <w:iCs/>
          <w:color w:val="000000"/>
          <w:spacing w:val="4"/>
          <w:sz w:val="18"/>
          <w:szCs w:val="18"/>
        </w:rPr>
        <w:t xml:space="preserve"> </w:t>
      </w:r>
      <w:r w:rsidRPr="00AE1ECB">
        <w:rPr>
          <w:rFonts w:ascii="Helvetica" w:hAnsi="Helvetica" w:cs="Helvetica"/>
          <w:i/>
          <w:iCs/>
          <w:color w:val="000000"/>
          <w:sz w:val="18"/>
          <w:szCs w:val="18"/>
        </w:rPr>
        <w:t>benefit,</w:t>
      </w:r>
      <w:r w:rsidRPr="00AE1ECB">
        <w:rPr>
          <w:rFonts w:ascii="Helvetica" w:hAnsi="Helvetica" w:cs="Helvetica"/>
          <w:color w:val="000000"/>
          <w:sz w:val="18"/>
          <w:szCs w:val="18"/>
        </w:rPr>
        <w:t xml:space="preserve"> </w:t>
      </w:r>
      <w:r w:rsidRPr="00AE1ECB">
        <w:rPr>
          <w:rFonts w:ascii="Helvetica" w:hAnsi="Helvetica" w:cs="Helvetica"/>
          <w:i/>
          <w:iCs/>
          <w:color w:val="000000"/>
          <w:sz w:val="18"/>
          <w:szCs w:val="18"/>
        </w:rPr>
        <w:t>may</w:t>
      </w:r>
      <w:r w:rsidRPr="00AE1ECB">
        <w:rPr>
          <w:rFonts w:ascii="Helvetica" w:hAnsi="Helvetica" w:cs="Helvetica"/>
          <w:i/>
          <w:iCs/>
          <w:color w:val="000000"/>
          <w:spacing w:val="20"/>
          <w:sz w:val="18"/>
          <w:szCs w:val="18"/>
        </w:rPr>
        <w:t xml:space="preserve"> </w:t>
      </w:r>
      <w:r w:rsidRPr="00AE1ECB">
        <w:rPr>
          <w:rFonts w:ascii="Helvetica" w:hAnsi="Helvetica" w:cs="Helvetica"/>
          <w:i/>
          <w:iCs/>
          <w:color w:val="000000"/>
          <w:sz w:val="18"/>
          <w:szCs w:val="18"/>
        </w:rPr>
        <w:t>be</w:t>
      </w:r>
      <w:r w:rsidRPr="00AE1ECB">
        <w:rPr>
          <w:rFonts w:ascii="Helvetica" w:hAnsi="Helvetica" w:cs="Helvetica"/>
          <w:i/>
          <w:iCs/>
          <w:color w:val="000000"/>
          <w:spacing w:val="20"/>
          <w:sz w:val="18"/>
          <w:szCs w:val="18"/>
        </w:rPr>
        <w:t xml:space="preserve"> </w:t>
      </w:r>
      <w:r w:rsidRPr="00AE1ECB">
        <w:rPr>
          <w:rFonts w:ascii="Helvetica" w:hAnsi="Helvetica" w:cs="Helvetica"/>
          <w:i/>
          <w:iCs/>
          <w:color w:val="000000"/>
          <w:sz w:val="18"/>
          <w:szCs w:val="18"/>
        </w:rPr>
        <w:t>aggregated</w:t>
      </w:r>
      <w:r w:rsidRPr="00AE1ECB">
        <w:rPr>
          <w:rFonts w:ascii="Helvetica" w:hAnsi="Helvetica" w:cs="Helvetica"/>
          <w:i/>
          <w:iCs/>
          <w:color w:val="000000"/>
          <w:spacing w:val="20"/>
          <w:sz w:val="18"/>
          <w:szCs w:val="18"/>
        </w:rPr>
        <w:t xml:space="preserve"> </w:t>
      </w:r>
      <w:r w:rsidRPr="00AE1ECB">
        <w:rPr>
          <w:rFonts w:ascii="Helvetica" w:hAnsi="Helvetica" w:cs="Helvetica"/>
          <w:i/>
          <w:iCs/>
          <w:color w:val="000000"/>
          <w:sz w:val="18"/>
          <w:szCs w:val="18"/>
        </w:rPr>
        <w:t>for</w:t>
      </w:r>
      <w:r w:rsidRPr="00AE1ECB">
        <w:rPr>
          <w:rFonts w:ascii="Helvetica" w:hAnsi="Helvetica" w:cs="Helvetica"/>
          <w:i/>
          <w:iCs/>
          <w:color w:val="000000"/>
          <w:spacing w:val="20"/>
          <w:sz w:val="18"/>
          <w:szCs w:val="18"/>
        </w:rPr>
        <w:t xml:space="preserve"> </w:t>
      </w:r>
      <w:r w:rsidRPr="00AE1ECB">
        <w:rPr>
          <w:rFonts w:ascii="Helvetica" w:hAnsi="Helvetica" w:cs="Helvetica"/>
          <w:i/>
          <w:iCs/>
          <w:color w:val="000000"/>
          <w:sz w:val="18"/>
          <w:szCs w:val="18"/>
        </w:rPr>
        <w:t>reporting</w:t>
      </w:r>
      <w:r w:rsidRPr="00AE1ECB">
        <w:rPr>
          <w:rFonts w:ascii="Helvetica" w:hAnsi="Helvetica" w:cs="Helvetica"/>
          <w:i/>
          <w:iCs/>
          <w:color w:val="000000"/>
          <w:spacing w:val="20"/>
          <w:sz w:val="18"/>
          <w:szCs w:val="18"/>
        </w:rPr>
        <w:t xml:space="preserve"> </w:t>
      </w:r>
      <w:r w:rsidRPr="00AE1ECB">
        <w:rPr>
          <w:rFonts w:ascii="Helvetica" w:hAnsi="Helvetica" w:cs="Helvetica"/>
          <w:i/>
          <w:iCs/>
          <w:color w:val="000000"/>
          <w:sz w:val="18"/>
          <w:szCs w:val="18"/>
        </w:rPr>
        <w:t>purposes</w:t>
      </w:r>
      <w:r w:rsidRPr="00AE1ECB">
        <w:rPr>
          <w:rFonts w:ascii="Helvetica" w:hAnsi="Helvetica" w:cs="Helvetica"/>
          <w:i/>
          <w:iCs/>
          <w:color w:val="000000"/>
          <w:spacing w:val="20"/>
          <w:sz w:val="18"/>
          <w:szCs w:val="18"/>
        </w:rPr>
        <w:t xml:space="preserve"> </w:t>
      </w:r>
      <w:r w:rsidRPr="00AE1ECB">
        <w:rPr>
          <w:rFonts w:ascii="Helvetica" w:hAnsi="Helvetica" w:cs="Helvetica"/>
          <w:i/>
          <w:iCs/>
          <w:color w:val="000000"/>
          <w:sz w:val="18"/>
          <w:szCs w:val="18"/>
        </w:rPr>
        <w:t>in</w:t>
      </w:r>
      <w:r w:rsidRPr="00AE1ECB">
        <w:rPr>
          <w:rFonts w:ascii="Helvetica" w:hAnsi="Helvetica" w:cs="Helvetica"/>
          <w:i/>
          <w:iCs/>
          <w:color w:val="000000"/>
          <w:spacing w:val="20"/>
          <w:sz w:val="18"/>
          <w:szCs w:val="18"/>
        </w:rPr>
        <w:t xml:space="preserve"> </w:t>
      </w:r>
      <w:r w:rsidRPr="00AE1ECB">
        <w:rPr>
          <w:rFonts w:ascii="Helvetica" w:hAnsi="Helvetica" w:cs="Helvetica"/>
          <w:i/>
          <w:iCs/>
          <w:color w:val="000000"/>
          <w:sz w:val="18"/>
          <w:szCs w:val="18"/>
        </w:rPr>
        <w:t>line</w:t>
      </w:r>
      <w:r w:rsidRPr="00AE1ECB">
        <w:rPr>
          <w:rFonts w:ascii="Helvetica" w:hAnsi="Helvetica" w:cs="Helvetica"/>
          <w:i/>
          <w:iCs/>
          <w:color w:val="000000"/>
          <w:spacing w:val="20"/>
          <w:sz w:val="18"/>
          <w:szCs w:val="18"/>
        </w:rPr>
        <w:t xml:space="preserve"> </w:t>
      </w:r>
      <w:r w:rsidRPr="00AE1ECB">
        <w:rPr>
          <w:rFonts w:ascii="Helvetica" w:hAnsi="Helvetica" w:cs="Helvetica"/>
          <w:i/>
          <w:iCs/>
          <w:color w:val="000000"/>
          <w:sz w:val="18"/>
          <w:szCs w:val="18"/>
        </w:rPr>
        <w:t>4i.</w:t>
      </w:r>
      <w:r w:rsidRPr="00AE1ECB">
        <w:rPr>
          <w:rFonts w:ascii="Helvetica" w:hAnsi="Helvetica" w:cs="Helvetica"/>
          <w:i/>
          <w:iCs/>
          <w:color w:val="000000"/>
          <w:spacing w:val="20"/>
          <w:sz w:val="18"/>
          <w:szCs w:val="18"/>
        </w:rPr>
        <w:t xml:space="preserve"> </w:t>
      </w:r>
      <w:r w:rsidRPr="00AE1ECB">
        <w:rPr>
          <w:rFonts w:ascii="Helvetica" w:hAnsi="Helvetica" w:cs="Helvetica"/>
          <w:i/>
          <w:iCs/>
          <w:color w:val="000000"/>
          <w:sz w:val="18"/>
          <w:szCs w:val="18"/>
        </w:rPr>
        <w:t>Under</w:t>
      </w:r>
      <w:r w:rsidRPr="00AE1ECB">
        <w:rPr>
          <w:rFonts w:ascii="Helvetica" w:hAnsi="Helvetica" w:cs="Helvetica"/>
          <w:i/>
          <w:iCs/>
          <w:color w:val="000000"/>
          <w:spacing w:val="20"/>
          <w:sz w:val="18"/>
          <w:szCs w:val="18"/>
        </w:rPr>
        <w:t xml:space="preserve"> </w:t>
      </w:r>
      <w:r w:rsidRPr="00AE1ECB">
        <w:rPr>
          <w:rFonts w:ascii="Helvetica" w:hAnsi="Helvetica" w:cs="Helvetica"/>
          <w:i/>
          <w:iCs/>
          <w:color w:val="000000"/>
          <w:sz w:val="18"/>
          <w:szCs w:val="18"/>
        </w:rPr>
        <w:t>identity</w:t>
      </w:r>
      <w:r w:rsidRPr="00AE1ECB">
        <w:rPr>
          <w:rFonts w:ascii="Helvetica" w:hAnsi="Helvetica" w:cs="Helvetica"/>
          <w:i/>
          <w:iCs/>
          <w:color w:val="000000"/>
          <w:spacing w:val="20"/>
          <w:sz w:val="18"/>
          <w:szCs w:val="18"/>
        </w:rPr>
        <w:t xml:space="preserve"> </w:t>
      </w:r>
      <w:r w:rsidRPr="00AE1ECB">
        <w:rPr>
          <w:rFonts w:ascii="Helvetica" w:hAnsi="Helvetica" w:cs="Helvetica"/>
          <w:i/>
          <w:iCs/>
          <w:color w:val="000000"/>
          <w:sz w:val="18"/>
          <w:szCs w:val="18"/>
        </w:rPr>
        <w:t>of</w:t>
      </w:r>
      <w:r w:rsidRPr="00AE1ECB">
        <w:rPr>
          <w:rFonts w:ascii="Helvetica" w:hAnsi="Helvetica" w:cs="Helvetica"/>
          <w:i/>
          <w:iCs/>
          <w:color w:val="000000"/>
          <w:spacing w:val="20"/>
          <w:sz w:val="18"/>
          <w:szCs w:val="18"/>
        </w:rPr>
        <w:t xml:space="preserve"> </w:t>
      </w:r>
      <w:r w:rsidRPr="00AE1ECB">
        <w:rPr>
          <w:rFonts w:ascii="Helvetica" w:hAnsi="Helvetica" w:cs="Helvetica"/>
          <w:i/>
          <w:iCs/>
          <w:color w:val="000000"/>
          <w:sz w:val="18"/>
          <w:szCs w:val="18"/>
        </w:rPr>
        <w:t>borrower</w:t>
      </w:r>
      <w:r w:rsidRPr="00AE1ECB">
        <w:rPr>
          <w:rFonts w:ascii="Helvetica" w:hAnsi="Helvetica" w:cs="Helvetica"/>
          <w:i/>
          <w:iCs/>
          <w:color w:val="000000"/>
          <w:spacing w:val="20"/>
          <w:sz w:val="18"/>
          <w:szCs w:val="18"/>
        </w:rPr>
        <w:t xml:space="preserve"> </w:t>
      </w:r>
      <w:r w:rsidRPr="00AE1ECB">
        <w:rPr>
          <w:rFonts w:ascii="Helvetica" w:hAnsi="Helvetica" w:cs="Helvetica"/>
          <w:i/>
          <w:iCs/>
          <w:color w:val="000000"/>
          <w:sz w:val="18"/>
          <w:szCs w:val="18"/>
        </w:rPr>
        <w:t>enter</w:t>
      </w:r>
      <w:r w:rsidRPr="00AE1ECB">
        <w:rPr>
          <w:rFonts w:ascii="Helvetica" w:hAnsi="Helvetica" w:cs="Helvetica"/>
          <w:i/>
          <w:iCs/>
          <w:color w:val="000000"/>
          <w:spacing w:val="20"/>
          <w:sz w:val="18"/>
          <w:szCs w:val="18"/>
        </w:rPr>
        <w:t xml:space="preserve"> </w:t>
      </w:r>
      <w:r w:rsidRPr="00AE1ECB">
        <w:rPr>
          <w:rFonts w:ascii="Helvetica" w:hAnsi="Helvetica" w:cs="Helvetica"/>
          <w:i/>
          <w:iCs/>
          <w:color w:val="000000"/>
          <w:sz w:val="18"/>
          <w:szCs w:val="18"/>
        </w:rPr>
        <w:t>“Participant</w:t>
      </w:r>
      <w:r w:rsidRPr="00AE1ECB">
        <w:rPr>
          <w:rFonts w:ascii="Helvetica" w:hAnsi="Helvetica" w:cs="Helvetica"/>
          <w:i/>
          <w:iCs/>
          <w:color w:val="000000"/>
          <w:spacing w:val="20"/>
          <w:sz w:val="18"/>
          <w:szCs w:val="18"/>
        </w:rPr>
        <w:t xml:space="preserve"> </w:t>
      </w:r>
      <w:r w:rsidRPr="00AE1ECB">
        <w:rPr>
          <w:rFonts w:ascii="Helvetica" w:hAnsi="Helvetica" w:cs="Helvetica"/>
          <w:i/>
          <w:iCs/>
          <w:color w:val="000000"/>
          <w:sz w:val="18"/>
          <w:szCs w:val="18"/>
        </w:rPr>
        <w:t>loans,”</w:t>
      </w:r>
      <w:r w:rsidRPr="00AE1ECB">
        <w:rPr>
          <w:rFonts w:ascii="Helvetica" w:hAnsi="Helvetica" w:cs="Helvetica"/>
          <w:i/>
          <w:iCs/>
          <w:color w:val="000000"/>
          <w:spacing w:val="20"/>
          <w:sz w:val="18"/>
          <w:szCs w:val="18"/>
        </w:rPr>
        <w:t xml:space="preserve"> </w:t>
      </w:r>
      <w:r w:rsidRPr="00AE1ECB">
        <w:rPr>
          <w:rFonts w:ascii="Helvetica" w:hAnsi="Helvetica" w:cs="Helvetica"/>
          <w:i/>
          <w:iCs/>
          <w:color w:val="000000"/>
          <w:sz w:val="18"/>
          <w:szCs w:val="18"/>
        </w:rPr>
        <w:t>under</w:t>
      </w:r>
      <w:r w:rsidRPr="00AE1ECB">
        <w:rPr>
          <w:rFonts w:ascii="Helvetica" w:hAnsi="Helvetica" w:cs="Helvetica"/>
          <w:i/>
          <w:iCs/>
          <w:color w:val="000000"/>
          <w:spacing w:val="20"/>
          <w:sz w:val="18"/>
          <w:szCs w:val="18"/>
        </w:rPr>
        <w:t xml:space="preserve"> </w:t>
      </w:r>
      <w:r w:rsidRPr="00AE1ECB">
        <w:rPr>
          <w:rFonts w:ascii="Helvetica" w:hAnsi="Helvetica" w:cs="Helvetica"/>
          <w:i/>
          <w:iCs/>
          <w:color w:val="000000"/>
          <w:sz w:val="18"/>
          <w:szCs w:val="18"/>
        </w:rPr>
        <w:t>rate</w:t>
      </w:r>
      <w:r w:rsidRPr="00AE1ECB">
        <w:rPr>
          <w:rFonts w:ascii="Helvetica" w:hAnsi="Helvetica" w:cs="Helvetica"/>
          <w:i/>
          <w:iCs/>
          <w:color w:val="000000"/>
          <w:spacing w:val="20"/>
          <w:sz w:val="18"/>
          <w:szCs w:val="18"/>
        </w:rPr>
        <w:t xml:space="preserve"> </w:t>
      </w:r>
      <w:r w:rsidRPr="00AE1ECB">
        <w:rPr>
          <w:rFonts w:ascii="Helvetica" w:hAnsi="Helvetica" w:cs="Helvetica"/>
          <w:i/>
          <w:iCs/>
          <w:color w:val="000000"/>
          <w:sz w:val="18"/>
          <w:szCs w:val="18"/>
        </w:rPr>
        <w:t>of</w:t>
      </w:r>
      <w:r w:rsidRPr="00AE1ECB">
        <w:rPr>
          <w:rFonts w:ascii="Helvetica" w:hAnsi="Helvetica" w:cs="Helvetica"/>
          <w:i/>
          <w:iCs/>
          <w:color w:val="000000"/>
          <w:spacing w:val="20"/>
          <w:sz w:val="18"/>
          <w:szCs w:val="18"/>
        </w:rPr>
        <w:t xml:space="preserve"> </w:t>
      </w:r>
      <w:r w:rsidRPr="00AE1ECB">
        <w:rPr>
          <w:rFonts w:ascii="Helvetica" w:hAnsi="Helvetica" w:cs="Helvetica"/>
          <w:i/>
          <w:iCs/>
          <w:color w:val="000000"/>
          <w:sz w:val="18"/>
          <w:szCs w:val="18"/>
        </w:rPr>
        <w:t>interest</w:t>
      </w:r>
      <w:r w:rsidRPr="00AE1ECB">
        <w:rPr>
          <w:rFonts w:ascii="Helvetica" w:hAnsi="Helvetica" w:cs="Helvetica"/>
          <w:color w:val="000000"/>
          <w:sz w:val="18"/>
          <w:szCs w:val="18"/>
        </w:rPr>
        <w:t xml:space="preserve"> </w:t>
      </w:r>
      <w:r w:rsidRPr="00AE1ECB">
        <w:rPr>
          <w:rFonts w:ascii="Helvetica" w:hAnsi="Helvetica" w:cs="Helvetica"/>
          <w:i/>
          <w:iCs/>
          <w:color w:val="000000"/>
          <w:sz w:val="18"/>
          <w:szCs w:val="18"/>
        </w:rPr>
        <w:t>enter</w:t>
      </w:r>
      <w:r w:rsidRPr="00AE1ECB">
        <w:rPr>
          <w:rFonts w:ascii="Helvetica" w:hAnsi="Helvetica" w:cs="Helvetica"/>
          <w:i/>
          <w:iCs/>
          <w:color w:val="000000"/>
          <w:spacing w:val="1"/>
          <w:sz w:val="18"/>
          <w:szCs w:val="18"/>
        </w:rPr>
        <w:t xml:space="preserve"> </w:t>
      </w:r>
      <w:r w:rsidRPr="00AE1ECB">
        <w:rPr>
          <w:rFonts w:ascii="Helvetica" w:hAnsi="Helvetica" w:cs="Helvetica"/>
          <w:i/>
          <w:iCs/>
          <w:color w:val="000000"/>
          <w:sz w:val="18"/>
          <w:szCs w:val="18"/>
        </w:rPr>
        <w:t>the</w:t>
      </w:r>
      <w:r w:rsidRPr="00AE1ECB">
        <w:rPr>
          <w:rFonts w:ascii="Helvetica" w:hAnsi="Helvetica" w:cs="Helvetica"/>
          <w:i/>
          <w:iCs/>
          <w:color w:val="000000"/>
          <w:spacing w:val="1"/>
          <w:sz w:val="18"/>
          <w:szCs w:val="18"/>
        </w:rPr>
        <w:t xml:space="preserve"> </w:t>
      </w:r>
      <w:r w:rsidRPr="00AE1ECB">
        <w:rPr>
          <w:rFonts w:ascii="Helvetica" w:hAnsi="Helvetica" w:cs="Helvetica"/>
          <w:i/>
          <w:iCs/>
          <w:color w:val="000000"/>
          <w:sz w:val="18"/>
          <w:szCs w:val="18"/>
        </w:rPr>
        <w:t>lowest</w:t>
      </w:r>
      <w:r w:rsidRPr="00AE1ECB">
        <w:rPr>
          <w:rFonts w:ascii="Helvetica" w:hAnsi="Helvetica" w:cs="Helvetica"/>
          <w:i/>
          <w:iCs/>
          <w:color w:val="000000"/>
          <w:spacing w:val="1"/>
          <w:sz w:val="18"/>
          <w:szCs w:val="18"/>
        </w:rPr>
        <w:t xml:space="preserve"> </w:t>
      </w:r>
      <w:r w:rsidRPr="00AE1ECB">
        <w:rPr>
          <w:rFonts w:ascii="Helvetica" w:hAnsi="Helvetica" w:cs="Helvetica"/>
          <w:i/>
          <w:iCs/>
          <w:color w:val="000000"/>
          <w:sz w:val="18"/>
          <w:szCs w:val="18"/>
        </w:rPr>
        <w:t>rate</w:t>
      </w:r>
      <w:r w:rsidRPr="00AE1ECB">
        <w:rPr>
          <w:rFonts w:ascii="Helvetica" w:hAnsi="Helvetica" w:cs="Helvetica"/>
          <w:i/>
          <w:iCs/>
          <w:color w:val="000000"/>
          <w:spacing w:val="1"/>
          <w:sz w:val="18"/>
          <w:szCs w:val="18"/>
        </w:rPr>
        <w:t xml:space="preserve"> </w:t>
      </w:r>
      <w:r w:rsidRPr="00AE1ECB">
        <w:rPr>
          <w:rFonts w:ascii="Helvetica" w:hAnsi="Helvetica" w:cs="Helvetica"/>
          <w:i/>
          <w:iCs/>
          <w:color w:val="000000"/>
          <w:sz w:val="18"/>
          <w:szCs w:val="18"/>
        </w:rPr>
        <w:t>and</w:t>
      </w:r>
      <w:r w:rsidRPr="00AE1ECB">
        <w:rPr>
          <w:rFonts w:ascii="Helvetica" w:hAnsi="Helvetica" w:cs="Helvetica"/>
          <w:i/>
          <w:iCs/>
          <w:color w:val="000000"/>
          <w:spacing w:val="1"/>
          <w:sz w:val="18"/>
          <w:szCs w:val="18"/>
        </w:rPr>
        <w:t xml:space="preserve"> </w:t>
      </w:r>
      <w:r w:rsidRPr="00AE1ECB">
        <w:rPr>
          <w:rFonts w:ascii="Helvetica" w:hAnsi="Helvetica" w:cs="Helvetica"/>
          <w:i/>
          <w:iCs/>
          <w:color w:val="000000"/>
          <w:sz w:val="18"/>
          <w:szCs w:val="18"/>
        </w:rPr>
        <w:t>the</w:t>
      </w:r>
      <w:r w:rsidRPr="00AE1ECB">
        <w:rPr>
          <w:rFonts w:ascii="Helvetica" w:hAnsi="Helvetica" w:cs="Helvetica"/>
          <w:i/>
          <w:iCs/>
          <w:color w:val="000000"/>
          <w:spacing w:val="1"/>
          <w:sz w:val="18"/>
          <w:szCs w:val="18"/>
        </w:rPr>
        <w:t xml:space="preserve"> </w:t>
      </w:r>
      <w:r w:rsidRPr="00AE1ECB">
        <w:rPr>
          <w:rFonts w:ascii="Helvetica" w:hAnsi="Helvetica" w:cs="Helvetica"/>
          <w:i/>
          <w:iCs/>
          <w:color w:val="000000"/>
          <w:sz w:val="18"/>
          <w:szCs w:val="18"/>
        </w:rPr>
        <w:t>highest</w:t>
      </w:r>
      <w:r w:rsidRPr="00AE1ECB">
        <w:rPr>
          <w:rFonts w:ascii="Helvetica" w:hAnsi="Helvetica" w:cs="Helvetica"/>
          <w:i/>
          <w:iCs/>
          <w:color w:val="000000"/>
          <w:spacing w:val="1"/>
          <w:sz w:val="18"/>
          <w:szCs w:val="18"/>
        </w:rPr>
        <w:t xml:space="preserve"> </w:t>
      </w:r>
      <w:r w:rsidRPr="00AE1ECB">
        <w:rPr>
          <w:rFonts w:ascii="Helvetica" w:hAnsi="Helvetica" w:cs="Helvetica"/>
          <w:i/>
          <w:iCs/>
          <w:color w:val="000000"/>
          <w:sz w:val="18"/>
          <w:szCs w:val="18"/>
        </w:rPr>
        <w:t>rate</w:t>
      </w:r>
      <w:r w:rsidRPr="00AE1ECB">
        <w:rPr>
          <w:rFonts w:ascii="Helvetica" w:hAnsi="Helvetica" w:cs="Helvetica"/>
          <w:i/>
          <w:iCs/>
          <w:color w:val="000000"/>
          <w:spacing w:val="1"/>
          <w:sz w:val="18"/>
          <w:szCs w:val="18"/>
        </w:rPr>
        <w:t xml:space="preserve"> </w:t>
      </w:r>
      <w:r w:rsidRPr="00AE1ECB">
        <w:rPr>
          <w:rFonts w:ascii="Helvetica" w:hAnsi="Helvetica" w:cs="Helvetica"/>
          <w:i/>
          <w:iCs/>
          <w:color w:val="000000"/>
          <w:sz w:val="18"/>
          <w:szCs w:val="18"/>
        </w:rPr>
        <w:t>charged</w:t>
      </w:r>
      <w:r w:rsidRPr="00AE1ECB">
        <w:rPr>
          <w:rFonts w:ascii="Helvetica" w:hAnsi="Helvetica" w:cs="Helvetica"/>
          <w:i/>
          <w:iCs/>
          <w:color w:val="000000"/>
          <w:spacing w:val="1"/>
          <w:sz w:val="18"/>
          <w:szCs w:val="18"/>
        </w:rPr>
        <w:t xml:space="preserve"> </w:t>
      </w:r>
      <w:r w:rsidRPr="00AE1ECB">
        <w:rPr>
          <w:rFonts w:ascii="Helvetica" w:hAnsi="Helvetica" w:cs="Helvetica"/>
          <w:i/>
          <w:iCs/>
          <w:color w:val="000000"/>
          <w:sz w:val="18"/>
          <w:szCs w:val="18"/>
        </w:rPr>
        <w:t>during</w:t>
      </w:r>
      <w:r w:rsidRPr="00AE1ECB">
        <w:rPr>
          <w:rFonts w:ascii="Helvetica" w:hAnsi="Helvetica" w:cs="Helvetica"/>
          <w:i/>
          <w:iCs/>
          <w:color w:val="000000"/>
          <w:spacing w:val="1"/>
          <w:sz w:val="18"/>
          <w:szCs w:val="18"/>
        </w:rPr>
        <w:t xml:space="preserve"> </w:t>
      </w:r>
      <w:r w:rsidRPr="00AE1ECB">
        <w:rPr>
          <w:rFonts w:ascii="Helvetica" w:hAnsi="Helvetica" w:cs="Helvetica"/>
          <w:i/>
          <w:iCs/>
          <w:color w:val="000000"/>
          <w:sz w:val="18"/>
          <w:szCs w:val="18"/>
        </w:rPr>
        <w:t>the</w:t>
      </w:r>
      <w:r w:rsidRPr="00AE1ECB">
        <w:rPr>
          <w:rFonts w:ascii="Helvetica" w:hAnsi="Helvetica" w:cs="Helvetica"/>
          <w:i/>
          <w:iCs/>
          <w:color w:val="000000"/>
          <w:spacing w:val="1"/>
          <w:sz w:val="18"/>
          <w:szCs w:val="18"/>
        </w:rPr>
        <w:t xml:space="preserve"> </w:t>
      </w:r>
      <w:r w:rsidRPr="00AE1ECB">
        <w:rPr>
          <w:rFonts w:ascii="Helvetica" w:hAnsi="Helvetica" w:cs="Helvetica"/>
          <w:i/>
          <w:iCs/>
          <w:color w:val="000000"/>
          <w:sz w:val="18"/>
          <w:szCs w:val="18"/>
        </w:rPr>
        <w:t>plan</w:t>
      </w:r>
      <w:r w:rsidRPr="00AE1ECB">
        <w:rPr>
          <w:rFonts w:ascii="Helvetica" w:hAnsi="Helvetica" w:cs="Helvetica"/>
          <w:i/>
          <w:iCs/>
          <w:color w:val="000000"/>
          <w:spacing w:val="1"/>
          <w:sz w:val="18"/>
          <w:szCs w:val="18"/>
        </w:rPr>
        <w:t xml:space="preserve"> </w:t>
      </w:r>
      <w:r w:rsidRPr="00AE1ECB">
        <w:rPr>
          <w:rFonts w:ascii="Helvetica" w:hAnsi="Helvetica" w:cs="Helvetica"/>
          <w:i/>
          <w:iCs/>
          <w:color w:val="000000"/>
          <w:sz w:val="18"/>
          <w:szCs w:val="18"/>
        </w:rPr>
        <w:t>year</w:t>
      </w:r>
      <w:r w:rsidRPr="00AE1ECB">
        <w:rPr>
          <w:rFonts w:ascii="Helvetica" w:hAnsi="Helvetica" w:cs="Helvetica"/>
          <w:i/>
          <w:iCs/>
          <w:color w:val="000000"/>
          <w:spacing w:val="1"/>
          <w:sz w:val="18"/>
          <w:szCs w:val="18"/>
        </w:rPr>
        <w:t xml:space="preserve"> </w:t>
      </w:r>
      <w:r w:rsidRPr="00AE1ECB">
        <w:rPr>
          <w:rFonts w:ascii="Helvetica" w:hAnsi="Helvetica" w:cs="Helvetica"/>
          <w:i/>
          <w:iCs/>
          <w:color w:val="000000"/>
          <w:sz w:val="18"/>
          <w:szCs w:val="18"/>
        </w:rPr>
        <w:t>(e.g.,</w:t>
      </w:r>
      <w:r w:rsidRPr="00AE1ECB">
        <w:rPr>
          <w:rFonts w:ascii="Helvetica" w:hAnsi="Helvetica" w:cs="Helvetica"/>
          <w:i/>
          <w:iCs/>
          <w:color w:val="000000"/>
          <w:spacing w:val="1"/>
          <w:sz w:val="18"/>
          <w:szCs w:val="18"/>
        </w:rPr>
        <w:t xml:space="preserve"> </w:t>
      </w:r>
      <w:r w:rsidRPr="00AE1ECB">
        <w:rPr>
          <w:rFonts w:ascii="Helvetica" w:hAnsi="Helvetica" w:cs="Helvetica"/>
          <w:i/>
          <w:iCs/>
          <w:color w:val="000000"/>
          <w:sz w:val="18"/>
          <w:szCs w:val="18"/>
        </w:rPr>
        <w:t>8%–10%),</w:t>
      </w:r>
      <w:r w:rsidRPr="00AE1ECB">
        <w:rPr>
          <w:rFonts w:ascii="Helvetica" w:hAnsi="Helvetica" w:cs="Helvetica"/>
          <w:i/>
          <w:iCs/>
          <w:color w:val="000000"/>
          <w:spacing w:val="1"/>
          <w:sz w:val="18"/>
          <w:szCs w:val="18"/>
        </w:rPr>
        <w:t xml:space="preserve"> </w:t>
      </w:r>
      <w:r w:rsidRPr="00AE1ECB">
        <w:rPr>
          <w:rFonts w:ascii="Helvetica" w:hAnsi="Helvetica" w:cs="Helvetica"/>
          <w:i/>
          <w:iCs/>
          <w:color w:val="000000"/>
          <w:sz w:val="18"/>
          <w:szCs w:val="18"/>
        </w:rPr>
        <w:t>under</w:t>
      </w:r>
      <w:r w:rsidRPr="00AE1ECB">
        <w:rPr>
          <w:rFonts w:ascii="Helvetica" w:hAnsi="Helvetica" w:cs="Helvetica"/>
          <w:i/>
          <w:iCs/>
          <w:color w:val="000000"/>
          <w:spacing w:val="1"/>
          <w:sz w:val="18"/>
          <w:szCs w:val="18"/>
        </w:rPr>
        <w:t xml:space="preserve"> </w:t>
      </w:r>
      <w:r w:rsidRPr="00AE1ECB">
        <w:rPr>
          <w:rFonts w:ascii="Helvetica" w:hAnsi="Helvetica" w:cs="Helvetica"/>
          <w:i/>
          <w:iCs/>
          <w:color w:val="000000"/>
          <w:sz w:val="18"/>
          <w:szCs w:val="18"/>
        </w:rPr>
        <w:t>the</w:t>
      </w:r>
      <w:r w:rsidRPr="00AE1ECB">
        <w:rPr>
          <w:rFonts w:ascii="Helvetica" w:hAnsi="Helvetica" w:cs="Helvetica"/>
          <w:i/>
          <w:iCs/>
          <w:color w:val="000000"/>
          <w:spacing w:val="1"/>
          <w:sz w:val="18"/>
          <w:szCs w:val="18"/>
        </w:rPr>
        <w:t xml:space="preserve"> </w:t>
      </w:r>
      <w:r w:rsidRPr="00AE1ECB">
        <w:rPr>
          <w:rFonts w:ascii="Helvetica" w:hAnsi="Helvetica" w:cs="Helvetica"/>
          <w:i/>
          <w:iCs/>
          <w:color w:val="000000"/>
          <w:sz w:val="18"/>
          <w:szCs w:val="18"/>
        </w:rPr>
        <w:t>cost</w:t>
      </w:r>
      <w:r w:rsidRPr="00AE1ECB">
        <w:rPr>
          <w:rFonts w:ascii="Helvetica" w:hAnsi="Helvetica" w:cs="Helvetica"/>
          <w:i/>
          <w:iCs/>
          <w:color w:val="000000"/>
          <w:spacing w:val="1"/>
          <w:sz w:val="18"/>
          <w:szCs w:val="18"/>
        </w:rPr>
        <w:t xml:space="preserve"> </w:t>
      </w:r>
      <w:r w:rsidRPr="00AE1ECB">
        <w:rPr>
          <w:rFonts w:ascii="Helvetica" w:hAnsi="Helvetica" w:cs="Helvetica"/>
          <w:i/>
          <w:iCs/>
          <w:color w:val="000000"/>
          <w:sz w:val="18"/>
          <w:szCs w:val="18"/>
        </w:rPr>
        <w:t>and</w:t>
      </w:r>
      <w:r w:rsidRPr="00AE1ECB">
        <w:rPr>
          <w:rFonts w:ascii="Helvetica" w:hAnsi="Helvetica" w:cs="Helvetica"/>
          <w:i/>
          <w:iCs/>
          <w:color w:val="000000"/>
          <w:spacing w:val="1"/>
          <w:sz w:val="18"/>
          <w:szCs w:val="18"/>
        </w:rPr>
        <w:t xml:space="preserve"> </w:t>
      </w:r>
      <w:r w:rsidRPr="00AE1ECB">
        <w:rPr>
          <w:rFonts w:ascii="Helvetica" w:hAnsi="Helvetica" w:cs="Helvetica"/>
          <w:i/>
          <w:iCs/>
          <w:color w:val="000000"/>
          <w:sz w:val="18"/>
          <w:szCs w:val="18"/>
        </w:rPr>
        <w:t>proceeds</w:t>
      </w:r>
      <w:r w:rsidRPr="00AE1ECB">
        <w:rPr>
          <w:rFonts w:ascii="Helvetica" w:hAnsi="Helvetica" w:cs="Helvetica"/>
          <w:i/>
          <w:iCs/>
          <w:color w:val="000000"/>
          <w:spacing w:val="1"/>
          <w:sz w:val="18"/>
          <w:szCs w:val="18"/>
        </w:rPr>
        <w:t xml:space="preserve"> </w:t>
      </w:r>
      <w:r w:rsidRPr="00AE1ECB">
        <w:rPr>
          <w:rFonts w:ascii="Helvetica" w:hAnsi="Helvetica" w:cs="Helvetica"/>
          <w:i/>
          <w:iCs/>
          <w:color w:val="000000"/>
          <w:sz w:val="18"/>
          <w:szCs w:val="18"/>
        </w:rPr>
        <w:t>columns</w:t>
      </w:r>
      <w:r w:rsidRPr="00AE1ECB">
        <w:rPr>
          <w:rFonts w:ascii="Helvetica" w:hAnsi="Helvetica" w:cs="Helvetica"/>
          <w:i/>
          <w:iCs/>
          <w:color w:val="000000"/>
          <w:spacing w:val="1"/>
          <w:sz w:val="18"/>
          <w:szCs w:val="18"/>
        </w:rPr>
        <w:t xml:space="preserve"> </w:t>
      </w:r>
      <w:r w:rsidRPr="00AE1ECB">
        <w:rPr>
          <w:rFonts w:ascii="Helvetica" w:hAnsi="Helvetica" w:cs="Helvetica"/>
          <w:i/>
          <w:iCs/>
          <w:color w:val="000000"/>
          <w:sz w:val="18"/>
          <w:szCs w:val="18"/>
        </w:rPr>
        <w:t>enter</w:t>
      </w:r>
      <w:r w:rsidRPr="00AE1ECB">
        <w:rPr>
          <w:rFonts w:ascii="Helvetica" w:hAnsi="Helvetica" w:cs="Helvetica"/>
          <w:color w:val="000000"/>
          <w:sz w:val="18"/>
          <w:szCs w:val="18"/>
        </w:rPr>
        <w:t xml:space="preserve"> </w:t>
      </w:r>
      <w:r w:rsidRPr="00AE1ECB">
        <w:rPr>
          <w:rFonts w:ascii="Helvetica" w:hAnsi="Helvetica" w:cs="Helvetica"/>
          <w:i/>
          <w:iCs/>
          <w:color w:val="000000"/>
          <w:sz w:val="18"/>
          <w:szCs w:val="18"/>
        </w:rPr>
        <w:lastRenderedPageBreak/>
        <w:t>zero,</w:t>
      </w:r>
      <w:r w:rsidRPr="00AE1ECB">
        <w:rPr>
          <w:rFonts w:ascii="Helvetica" w:hAnsi="Helvetica" w:cs="Helvetica"/>
          <w:i/>
          <w:iCs/>
          <w:color w:val="000000"/>
          <w:spacing w:val="16"/>
          <w:sz w:val="18"/>
          <w:szCs w:val="18"/>
        </w:rPr>
        <w:t xml:space="preserve"> </w:t>
      </w:r>
      <w:r w:rsidRPr="00AE1ECB">
        <w:rPr>
          <w:rFonts w:ascii="Helvetica" w:hAnsi="Helvetica" w:cs="Helvetica"/>
          <w:i/>
          <w:iCs/>
          <w:color w:val="000000"/>
          <w:sz w:val="18"/>
          <w:szCs w:val="18"/>
        </w:rPr>
        <w:t>and</w:t>
      </w:r>
      <w:r w:rsidRPr="00AE1ECB">
        <w:rPr>
          <w:rFonts w:ascii="Helvetica" w:hAnsi="Helvetica" w:cs="Helvetica"/>
          <w:i/>
          <w:iCs/>
          <w:color w:val="000000"/>
          <w:spacing w:val="16"/>
          <w:sz w:val="18"/>
          <w:szCs w:val="18"/>
        </w:rPr>
        <w:t xml:space="preserve"> </w:t>
      </w:r>
      <w:r w:rsidRPr="00AE1ECB">
        <w:rPr>
          <w:rFonts w:ascii="Helvetica" w:hAnsi="Helvetica" w:cs="Helvetica"/>
          <w:i/>
          <w:iCs/>
          <w:color w:val="000000"/>
          <w:sz w:val="18"/>
          <w:szCs w:val="18"/>
        </w:rPr>
        <w:t>under</w:t>
      </w:r>
      <w:r w:rsidRPr="00AE1ECB">
        <w:rPr>
          <w:rFonts w:ascii="Helvetica" w:hAnsi="Helvetica" w:cs="Helvetica"/>
          <w:i/>
          <w:iCs/>
          <w:color w:val="000000"/>
          <w:spacing w:val="16"/>
          <w:sz w:val="18"/>
          <w:szCs w:val="18"/>
        </w:rPr>
        <w:t xml:space="preserve"> </w:t>
      </w:r>
      <w:r w:rsidRPr="00AE1ECB">
        <w:rPr>
          <w:rFonts w:ascii="Helvetica" w:hAnsi="Helvetica" w:cs="Helvetica"/>
          <w:i/>
          <w:iCs/>
          <w:color w:val="000000"/>
          <w:sz w:val="18"/>
          <w:szCs w:val="18"/>
        </w:rPr>
        <w:t>current</w:t>
      </w:r>
      <w:r w:rsidRPr="00AE1ECB">
        <w:rPr>
          <w:rFonts w:ascii="Helvetica" w:hAnsi="Helvetica" w:cs="Helvetica"/>
          <w:i/>
          <w:iCs/>
          <w:color w:val="000000"/>
          <w:spacing w:val="16"/>
          <w:sz w:val="18"/>
          <w:szCs w:val="18"/>
        </w:rPr>
        <w:t xml:space="preserve"> </w:t>
      </w:r>
      <w:r w:rsidRPr="00AE1ECB">
        <w:rPr>
          <w:rFonts w:ascii="Helvetica" w:hAnsi="Helvetica" w:cs="Helvetica"/>
          <w:i/>
          <w:iCs/>
          <w:color w:val="000000"/>
          <w:sz w:val="18"/>
          <w:szCs w:val="18"/>
        </w:rPr>
        <w:t>value</w:t>
      </w:r>
      <w:r w:rsidRPr="00AE1ECB">
        <w:rPr>
          <w:rFonts w:ascii="Helvetica" w:hAnsi="Helvetica" w:cs="Helvetica"/>
          <w:i/>
          <w:iCs/>
          <w:color w:val="000000"/>
          <w:spacing w:val="16"/>
          <w:sz w:val="18"/>
          <w:szCs w:val="18"/>
        </w:rPr>
        <w:t xml:space="preserve"> </w:t>
      </w:r>
      <w:r w:rsidRPr="00AE1ECB">
        <w:rPr>
          <w:rFonts w:ascii="Helvetica" w:hAnsi="Helvetica" w:cs="Helvetica"/>
          <w:i/>
          <w:iCs/>
          <w:color w:val="000000"/>
          <w:sz w:val="18"/>
          <w:szCs w:val="18"/>
        </w:rPr>
        <w:t>enter</w:t>
      </w:r>
      <w:r w:rsidRPr="00AE1ECB">
        <w:rPr>
          <w:rFonts w:ascii="Helvetica" w:hAnsi="Helvetica" w:cs="Helvetica"/>
          <w:i/>
          <w:iCs/>
          <w:color w:val="000000"/>
          <w:spacing w:val="16"/>
          <w:sz w:val="18"/>
          <w:szCs w:val="18"/>
        </w:rPr>
        <w:t xml:space="preserve"> </w:t>
      </w:r>
      <w:r w:rsidRPr="00AE1ECB">
        <w:rPr>
          <w:rFonts w:ascii="Helvetica" w:hAnsi="Helvetica" w:cs="Helvetica"/>
          <w:i/>
          <w:iCs/>
          <w:color w:val="000000"/>
          <w:sz w:val="18"/>
          <w:szCs w:val="18"/>
        </w:rPr>
        <w:t>the</w:t>
      </w:r>
      <w:r w:rsidRPr="00AE1ECB">
        <w:rPr>
          <w:rFonts w:ascii="Helvetica" w:hAnsi="Helvetica" w:cs="Helvetica"/>
          <w:i/>
          <w:iCs/>
          <w:color w:val="000000"/>
          <w:spacing w:val="16"/>
          <w:sz w:val="18"/>
          <w:szCs w:val="18"/>
        </w:rPr>
        <w:t xml:space="preserve"> </w:t>
      </w:r>
      <w:r w:rsidRPr="00AE1ECB">
        <w:rPr>
          <w:rFonts w:ascii="Helvetica" w:hAnsi="Helvetica" w:cs="Helvetica"/>
          <w:i/>
          <w:iCs/>
          <w:color w:val="000000"/>
          <w:sz w:val="18"/>
          <w:szCs w:val="18"/>
        </w:rPr>
        <w:t>total</w:t>
      </w:r>
      <w:r w:rsidRPr="00AE1ECB">
        <w:rPr>
          <w:rFonts w:ascii="Helvetica" w:hAnsi="Helvetica" w:cs="Helvetica"/>
          <w:i/>
          <w:iCs/>
          <w:color w:val="000000"/>
          <w:spacing w:val="16"/>
          <w:sz w:val="18"/>
          <w:szCs w:val="18"/>
        </w:rPr>
        <w:t xml:space="preserve"> </w:t>
      </w:r>
      <w:r w:rsidRPr="00AE1ECB">
        <w:rPr>
          <w:rFonts w:ascii="Helvetica" w:hAnsi="Helvetica" w:cs="Helvetica"/>
          <w:i/>
          <w:iCs/>
          <w:color w:val="000000"/>
          <w:sz w:val="18"/>
          <w:szCs w:val="18"/>
        </w:rPr>
        <w:t>amount</w:t>
      </w:r>
      <w:r w:rsidRPr="00AE1ECB">
        <w:rPr>
          <w:rFonts w:ascii="Helvetica" w:hAnsi="Helvetica" w:cs="Helvetica"/>
          <w:i/>
          <w:iCs/>
          <w:color w:val="000000"/>
          <w:spacing w:val="16"/>
          <w:sz w:val="18"/>
          <w:szCs w:val="18"/>
        </w:rPr>
        <w:t xml:space="preserve"> </w:t>
      </w:r>
      <w:r w:rsidRPr="00AE1ECB">
        <w:rPr>
          <w:rFonts w:ascii="Helvetica" w:hAnsi="Helvetica" w:cs="Helvetica"/>
          <w:i/>
          <w:iCs/>
          <w:color w:val="000000"/>
          <w:sz w:val="18"/>
          <w:szCs w:val="18"/>
        </w:rPr>
        <w:t>of</w:t>
      </w:r>
      <w:r w:rsidRPr="00AE1ECB">
        <w:rPr>
          <w:rFonts w:ascii="Helvetica" w:hAnsi="Helvetica" w:cs="Helvetica"/>
          <w:i/>
          <w:iCs/>
          <w:color w:val="000000"/>
          <w:spacing w:val="16"/>
          <w:sz w:val="18"/>
          <w:szCs w:val="18"/>
        </w:rPr>
        <w:t xml:space="preserve"> </w:t>
      </w:r>
      <w:r w:rsidRPr="00AE1ECB">
        <w:rPr>
          <w:rFonts w:ascii="Helvetica" w:hAnsi="Helvetica" w:cs="Helvetica"/>
          <w:i/>
          <w:iCs/>
          <w:color w:val="000000"/>
          <w:sz w:val="18"/>
          <w:szCs w:val="18"/>
        </w:rPr>
        <w:t>these</w:t>
      </w:r>
      <w:r w:rsidRPr="00AE1ECB">
        <w:rPr>
          <w:rFonts w:ascii="Helvetica" w:hAnsi="Helvetica" w:cs="Helvetica"/>
          <w:i/>
          <w:iCs/>
          <w:color w:val="000000"/>
          <w:spacing w:val="16"/>
          <w:sz w:val="18"/>
          <w:szCs w:val="18"/>
        </w:rPr>
        <w:t xml:space="preserve"> </w:t>
      </w:r>
      <w:r w:rsidRPr="00AE1ECB">
        <w:rPr>
          <w:rFonts w:ascii="Helvetica" w:hAnsi="Helvetica" w:cs="Helvetica"/>
          <w:i/>
          <w:iCs/>
          <w:color w:val="000000"/>
          <w:sz w:val="18"/>
          <w:szCs w:val="18"/>
        </w:rPr>
        <w:t>loans.</w:t>
      </w:r>
      <w:r w:rsidRPr="00AE1ECB">
        <w:rPr>
          <w:rFonts w:ascii="Helvetica" w:hAnsi="Helvetica" w:cs="Helvetica"/>
          <w:i/>
          <w:iCs/>
          <w:color w:val="000000"/>
          <w:spacing w:val="16"/>
          <w:sz w:val="18"/>
          <w:szCs w:val="18"/>
        </w:rPr>
        <w:t xml:space="preserve"> </w:t>
      </w:r>
      <w:r w:rsidRPr="00AE1ECB">
        <w:rPr>
          <w:rFonts w:ascii="Helvetica" w:hAnsi="Helvetica" w:cs="Helvetica"/>
          <w:b/>
          <w:bCs/>
          <w:i/>
          <w:iCs/>
          <w:color w:val="000000"/>
          <w:spacing w:val="5"/>
          <w:sz w:val="18"/>
          <w:szCs w:val="18"/>
        </w:rPr>
        <w:t>(2)</w:t>
      </w:r>
      <w:r w:rsidRPr="00AE1ECB">
        <w:rPr>
          <w:rFonts w:ascii="Helvetica" w:hAnsi="Helvetica" w:cs="Helvetica"/>
          <w:b/>
          <w:bCs/>
          <w:i/>
          <w:iCs/>
          <w:color w:val="000000"/>
          <w:sz w:val="18"/>
          <w:szCs w:val="18"/>
        </w:rPr>
        <w:t xml:space="preserve"> </w:t>
      </w:r>
      <w:r w:rsidRPr="00AE1ECB">
        <w:rPr>
          <w:rFonts w:ascii="Helvetica" w:hAnsi="Helvetica" w:cs="Helvetica"/>
          <w:i/>
          <w:iCs/>
          <w:color w:val="000000"/>
          <w:sz w:val="18"/>
          <w:szCs w:val="18"/>
        </w:rPr>
        <w:t>Column</w:t>
      </w:r>
      <w:r w:rsidRPr="00AE1ECB">
        <w:rPr>
          <w:rFonts w:ascii="Helvetica" w:hAnsi="Helvetica" w:cs="Helvetica"/>
          <w:i/>
          <w:iCs/>
          <w:color w:val="000000"/>
          <w:spacing w:val="18"/>
          <w:sz w:val="18"/>
          <w:szCs w:val="18"/>
        </w:rPr>
        <w:t xml:space="preserve"> </w:t>
      </w:r>
      <w:r w:rsidRPr="00AE1ECB">
        <w:rPr>
          <w:rFonts w:ascii="Helvetica" w:hAnsi="Helvetica" w:cs="Helvetica"/>
          <w:i/>
          <w:iCs/>
          <w:color w:val="000000"/>
          <w:sz w:val="18"/>
          <w:szCs w:val="18"/>
        </w:rPr>
        <w:t>(d)</w:t>
      </w:r>
      <w:r w:rsidRPr="00AE1ECB">
        <w:rPr>
          <w:rFonts w:ascii="Helvetica" w:hAnsi="Helvetica" w:cs="Helvetica"/>
          <w:i/>
          <w:iCs/>
          <w:color w:val="000000"/>
          <w:spacing w:val="18"/>
          <w:sz w:val="18"/>
          <w:szCs w:val="18"/>
        </w:rPr>
        <w:t xml:space="preserve"> </w:t>
      </w:r>
      <w:r w:rsidRPr="00AE1ECB">
        <w:rPr>
          <w:rFonts w:ascii="Helvetica" w:hAnsi="Helvetica" w:cs="Helvetica"/>
          <w:i/>
          <w:iCs/>
          <w:color w:val="000000"/>
          <w:sz w:val="18"/>
          <w:szCs w:val="18"/>
        </w:rPr>
        <w:t>cost</w:t>
      </w:r>
      <w:r w:rsidRPr="00AE1ECB">
        <w:rPr>
          <w:rFonts w:ascii="Helvetica" w:hAnsi="Helvetica" w:cs="Helvetica"/>
          <w:i/>
          <w:iCs/>
          <w:color w:val="000000"/>
          <w:spacing w:val="18"/>
          <w:sz w:val="18"/>
          <w:szCs w:val="18"/>
        </w:rPr>
        <w:t xml:space="preserve"> </w:t>
      </w:r>
      <w:r w:rsidRPr="00AE1ECB">
        <w:rPr>
          <w:rFonts w:ascii="Helvetica" w:hAnsi="Helvetica" w:cs="Helvetica"/>
          <w:i/>
          <w:iCs/>
          <w:color w:val="000000"/>
          <w:sz w:val="18"/>
          <w:szCs w:val="18"/>
        </w:rPr>
        <w:t>information</w:t>
      </w:r>
      <w:r w:rsidRPr="00AE1ECB">
        <w:rPr>
          <w:rFonts w:ascii="Helvetica" w:hAnsi="Helvetica" w:cs="Helvetica"/>
          <w:i/>
          <w:iCs/>
          <w:color w:val="000000"/>
          <w:spacing w:val="18"/>
          <w:sz w:val="18"/>
          <w:szCs w:val="18"/>
        </w:rPr>
        <w:t xml:space="preserve"> </w:t>
      </w:r>
      <w:r w:rsidRPr="00AE1ECB">
        <w:rPr>
          <w:rFonts w:ascii="Helvetica" w:hAnsi="Helvetica" w:cs="Helvetica"/>
          <w:i/>
          <w:iCs/>
          <w:color w:val="000000"/>
          <w:sz w:val="18"/>
          <w:szCs w:val="18"/>
        </w:rPr>
        <w:t>for</w:t>
      </w:r>
      <w:r w:rsidRPr="00AE1ECB">
        <w:rPr>
          <w:rFonts w:ascii="Helvetica" w:hAnsi="Helvetica" w:cs="Helvetica"/>
          <w:i/>
          <w:iCs/>
          <w:color w:val="000000"/>
          <w:spacing w:val="18"/>
          <w:sz w:val="18"/>
          <w:szCs w:val="18"/>
        </w:rPr>
        <w:t xml:space="preserve"> </w:t>
      </w:r>
      <w:r w:rsidRPr="00AE1ECB">
        <w:rPr>
          <w:rFonts w:ascii="Helvetica" w:hAnsi="Helvetica" w:cs="Helvetica"/>
          <w:i/>
          <w:iCs/>
          <w:color w:val="000000"/>
          <w:sz w:val="18"/>
          <w:szCs w:val="18"/>
        </w:rPr>
        <w:t>the</w:t>
      </w:r>
      <w:r w:rsidRPr="00AE1ECB">
        <w:rPr>
          <w:rFonts w:ascii="Helvetica" w:hAnsi="Helvetica" w:cs="Helvetica"/>
          <w:i/>
          <w:iCs/>
          <w:color w:val="000000"/>
          <w:spacing w:val="18"/>
          <w:sz w:val="18"/>
          <w:szCs w:val="18"/>
        </w:rPr>
        <w:t xml:space="preserve"> </w:t>
      </w:r>
      <w:r w:rsidRPr="00AE1ECB">
        <w:rPr>
          <w:rFonts w:ascii="Helvetica" w:hAnsi="Helvetica" w:cs="Helvetica"/>
          <w:b/>
          <w:bCs/>
          <w:i/>
          <w:iCs/>
          <w:color w:val="000000"/>
          <w:sz w:val="18"/>
          <w:szCs w:val="18"/>
        </w:rPr>
        <w:t>Schedule</w:t>
      </w:r>
      <w:r w:rsidRPr="00AE1ECB">
        <w:rPr>
          <w:rFonts w:ascii="Helvetica" w:hAnsi="Helvetica" w:cs="Helvetica"/>
          <w:b/>
          <w:bCs/>
          <w:i/>
          <w:iCs/>
          <w:color w:val="000000"/>
          <w:spacing w:val="15"/>
          <w:sz w:val="18"/>
          <w:szCs w:val="18"/>
        </w:rPr>
        <w:t xml:space="preserve"> </w:t>
      </w:r>
      <w:r w:rsidRPr="00AE1ECB">
        <w:rPr>
          <w:rFonts w:ascii="Helvetica" w:hAnsi="Helvetica" w:cs="Helvetica"/>
          <w:b/>
          <w:bCs/>
          <w:i/>
          <w:iCs/>
          <w:color w:val="000000"/>
          <w:sz w:val="18"/>
          <w:szCs w:val="18"/>
        </w:rPr>
        <w:t>of</w:t>
      </w:r>
      <w:r w:rsidRPr="00AE1ECB">
        <w:rPr>
          <w:rFonts w:ascii="Helvetica" w:hAnsi="Helvetica" w:cs="Helvetica"/>
          <w:b/>
          <w:bCs/>
          <w:i/>
          <w:iCs/>
          <w:color w:val="000000"/>
          <w:spacing w:val="15"/>
          <w:sz w:val="18"/>
          <w:szCs w:val="18"/>
        </w:rPr>
        <w:t xml:space="preserve"> </w:t>
      </w:r>
      <w:r w:rsidRPr="00AE1ECB">
        <w:rPr>
          <w:rFonts w:ascii="Helvetica" w:hAnsi="Helvetica" w:cs="Helvetica"/>
          <w:b/>
          <w:bCs/>
          <w:i/>
          <w:iCs/>
          <w:color w:val="000000"/>
          <w:sz w:val="18"/>
          <w:szCs w:val="18"/>
        </w:rPr>
        <w:t>Assets</w:t>
      </w:r>
      <w:r w:rsidRPr="00AE1ECB">
        <w:rPr>
          <w:rFonts w:ascii="Helvetica" w:hAnsi="Helvetica" w:cs="Helvetica"/>
          <w:color w:val="000000"/>
          <w:sz w:val="18"/>
          <w:szCs w:val="18"/>
        </w:rPr>
        <w:t xml:space="preserve"> </w:t>
      </w:r>
      <w:r w:rsidRPr="00AE1ECB">
        <w:rPr>
          <w:rFonts w:ascii="Helvetica" w:hAnsi="Helvetica" w:cs="Helvetica"/>
          <w:b/>
          <w:bCs/>
          <w:i/>
          <w:iCs/>
          <w:color w:val="000000"/>
          <w:sz w:val="18"/>
          <w:szCs w:val="18"/>
        </w:rPr>
        <w:t>(Held</w:t>
      </w:r>
      <w:r w:rsidRPr="00AE1ECB">
        <w:rPr>
          <w:rFonts w:ascii="Helvetica" w:hAnsi="Helvetica" w:cs="Helvetica"/>
          <w:b/>
          <w:bCs/>
          <w:i/>
          <w:iCs/>
          <w:color w:val="000000"/>
          <w:spacing w:val="16"/>
          <w:sz w:val="18"/>
          <w:szCs w:val="18"/>
        </w:rPr>
        <w:t xml:space="preserve"> </w:t>
      </w:r>
      <w:proofErr w:type="gramStart"/>
      <w:r w:rsidRPr="00AE1ECB">
        <w:rPr>
          <w:rFonts w:ascii="Helvetica" w:hAnsi="Helvetica" w:cs="Helvetica"/>
          <w:b/>
          <w:bCs/>
          <w:i/>
          <w:iCs/>
          <w:color w:val="000000"/>
          <w:sz w:val="18"/>
          <w:szCs w:val="18"/>
        </w:rPr>
        <w:t>At</w:t>
      </w:r>
      <w:proofErr w:type="gramEnd"/>
      <w:r w:rsidRPr="00AE1ECB">
        <w:rPr>
          <w:rFonts w:ascii="Helvetica" w:hAnsi="Helvetica" w:cs="Helvetica"/>
          <w:b/>
          <w:bCs/>
          <w:i/>
          <w:iCs/>
          <w:color w:val="000000"/>
          <w:spacing w:val="16"/>
          <w:sz w:val="18"/>
          <w:szCs w:val="18"/>
        </w:rPr>
        <w:t xml:space="preserve"> </w:t>
      </w:r>
      <w:r w:rsidRPr="00AE1ECB">
        <w:rPr>
          <w:rFonts w:ascii="Helvetica" w:hAnsi="Helvetica" w:cs="Helvetica"/>
          <w:b/>
          <w:bCs/>
          <w:i/>
          <w:iCs/>
          <w:color w:val="000000"/>
          <w:sz w:val="18"/>
          <w:szCs w:val="18"/>
        </w:rPr>
        <w:t>End</w:t>
      </w:r>
      <w:r w:rsidRPr="00AE1ECB">
        <w:rPr>
          <w:rFonts w:ascii="Helvetica" w:hAnsi="Helvetica" w:cs="Helvetica"/>
          <w:b/>
          <w:bCs/>
          <w:i/>
          <w:iCs/>
          <w:color w:val="000000"/>
          <w:spacing w:val="16"/>
          <w:sz w:val="18"/>
          <w:szCs w:val="18"/>
        </w:rPr>
        <w:t xml:space="preserve"> </w:t>
      </w:r>
      <w:r w:rsidRPr="00AE1ECB">
        <w:rPr>
          <w:rFonts w:ascii="Helvetica" w:hAnsi="Helvetica" w:cs="Helvetica"/>
          <w:b/>
          <w:bCs/>
          <w:i/>
          <w:iCs/>
          <w:color w:val="000000"/>
          <w:sz w:val="18"/>
          <w:szCs w:val="18"/>
        </w:rPr>
        <w:t>of</w:t>
      </w:r>
      <w:r w:rsidRPr="00AE1ECB">
        <w:rPr>
          <w:rFonts w:ascii="Helvetica" w:hAnsi="Helvetica" w:cs="Helvetica"/>
          <w:b/>
          <w:bCs/>
          <w:i/>
          <w:iCs/>
          <w:color w:val="000000"/>
          <w:spacing w:val="16"/>
          <w:sz w:val="18"/>
          <w:szCs w:val="18"/>
        </w:rPr>
        <w:t xml:space="preserve"> </w:t>
      </w:r>
      <w:r w:rsidRPr="00AE1ECB">
        <w:rPr>
          <w:rFonts w:ascii="Helvetica" w:hAnsi="Helvetica" w:cs="Helvetica"/>
          <w:b/>
          <w:bCs/>
          <w:i/>
          <w:iCs/>
          <w:color w:val="000000"/>
          <w:sz w:val="18"/>
          <w:szCs w:val="18"/>
        </w:rPr>
        <w:t>Year)</w:t>
      </w:r>
      <w:r w:rsidRPr="00AE1ECB">
        <w:rPr>
          <w:rFonts w:ascii="Helvetica" w:hAnsi="Helvetica" w:cs="Helvetica"/>
          <w:b/>
          <w:bCs/>
          <w:i/>
          <w:iCs/>
          <w:color w:val="000000"/>
          <w:spacing w:val="16"/>
          <w:sz w:val="18"/>
          <w:szCs w:val="18"/>
        </w:rPr>
        <w:t xml:space="preserve"> </w:t>
      </w:r>
      <w:r w:rsidRPr="00AE1ECB">
        <w:rPr>
          <w:rFonts w:ascii="Helvetica" w:hAnsi="Helvetica" w:cs="Helvetica"/>
          <w:i/>
          <w:iCs/>
          <w:color w:val="000000"/>
          <w:sz w:val="18"/>
          <w:szCs w:val="18"/>
        </w:rPr>
        <w:t>and</w:t>
      </w:r>
      <w:r w:rsidRPr="00AE1ECB">
        <w:rPr>
          <w:rFonts w:ascii="Helvetica" w:hAnsi="Helvetica" w:cs="Helvetica"/>
          <w:i/>
          <w:iCs/>
          <w:color w:val="000000"/>
          <w:spacing w:val="14"/>
          <w:sz w:val="18"/>
          <w:szCs w:val="18"/>
        </w:rPr>
        <w:t xml:space="preserve"> </w:t>
      </w:r>
      <w:r w:rsidRPr="00AE1ECB">
        <w:rPr>
          <w:rFonts w:ascii="Helvetica" w:hAnsi="Helvetica" w:cs="Helvetica"/>
          <w:i/>
          <w:iCs/>
          <w:color w:val="000000"/>
          <w:sz w:val="18"/>
          <w:szCs w:val="18"/>
        </w:rPr>
        <w:t>the</w:t>
      </w:r>
      <w:r w:rsidRPr="00AE1ECB">
        <w:rPr>
          <w:rFonts w:ascii="Helvetica" w:hAnsi="Helvetica" w:cs="Helvetica"/>
          <w:i/>
          <w:iCs/>
          <w:color w:val="000000"/>
          <w:spacing w:val="14"/>
          <w:sz w:val="18"/>
          <w:szCs w:val="18"/>
        </w:rPr>
        <w:t xml:space="preserve"> </w:t>
      </w:r>
      <w:r w:rsidRPr="00AE1ECB">
        <w:rPr>
          <w:rFonts w:ascii="Helvetica" w:hAnsi="Helvetica" w:cs="Helvetica"/>
          <w:i/>
          <w:iCs/>
          <w:color w:val="000000"/>
          <w:sz w:val="18"/>
          <w:szCs w:val="18"/>
        </w:rPr>
        <w:t>column</w:t>
      </w:r>
      <w:r w:rsidRPr="00AE1ECB">
        <w:rPr>
          <w:rFonts w:ascii="Helvetica" w:hAnsi="Helvetica" w:cs="Helvetica"/>
          <w:i/>
          <w:iCs/>
          <w:color w:val="000000"/>
          <w:spacing w:val="14"/>
          <w:sz w:val="18"/>
          <w:szCs w:val="18"/>
        </w:rPr>
        <w:t xml:space="preserve"> </w:t>
      </w:r>
      <w:r w:rsidRPr="00AE1ECB">
        <w:rPr>
          <w:rFonts w:ascii="Helvetica" w:hAnsi="Helvetica" w:cs="Helvetica"/>
          <w:i/>
          <w:iCs/>
          <w:color w:val="000000"/>
          <w:sz w:val="18"/>
          <w:szCs w:val="18"/>
        </w:rPr>
        <w:t>(c)</w:t>
      </w:r>
      <w:r w:rsidRPr="00AE1ECB">
        <w:rPr>
          <w:rFonts w:ascii="Helvetica" w:hAnsi="Helvetica" w:cs="Helvetica"/>
          <w:i/>
          <w:iCs/>
          <w:color w:val="000000"/>
          <w:spacing w:val="14"/>
          <w:sz w:val="18"/>
          <w:szCs w:val="18"/>
        </w:rPr>
        <w:t xml:space="preserve"> </w:t>
      </w:r>
      <w:r w:rsidRPr="00AE1ECB">
        <w:rPr>
          <w:rFonts w:ascii="Helvetica" w:hAnsi="Helvetica" w:cs="Helvetica"/>
          <w:i/>
          <w:iCs/>
          <w:color w:val="000000"/>
          <w:sz w:val="18"/>
          <w:szCs w:val="18"/>
        </w:rPr>
        <w:t>cost</w:t>
      </w:r>
      <w:r w:rsidRPr="00AE1ECB">
        <w:rPr>
          <w:rFonts w:ascii="Helvetica" w:hAnsi="Helvetica" w:cs="Helvetica"/>
          <w:i/>
          <w:iCs/>
          <w:color w:val="000000"/>
          <w:spacing w:val="14"/>
          <w:sz w:val="18"/>
          <w:szCs w:val="18"/>
        </w:rPr>
        <w:t xml:space="preserve"> </w:t>
      </w:r>
      <w:r w:rsidRPr="00AE1ECB">
        <w:rPr>
          <w:rFonts w:ascii="Helvetica" w:hAnsi="Helvetica" w:cs="Helvetica"/>
          <w:i/>
          <w:iCs/>
          <w:color w:val="000000"/>
          <w:sz w:val="18"/>
          <w:szCs w:val="18"/>
        </w:rPr>
        <w:t>of</w:t>
      </w:r>
      <w:r w:rsidRPr="00AE1ECB">
        <w:rPr>
          <w:rFonts w:ascii="Helvetica" w:hAnsi="Helvetica" w:cs="Helvetica"/>
          <w:i/>
          <w:iCs/>
          <w:color w:val="000000"/>
          <w:spacing w:val="14"/>
          <w:sz w:val="18"/>
          <w:szCs w:val="18"/>
        </w:rPr>
        <w:t xml:space="preserve"> </w:t>
      </w:r>
      <w:r w:rsidRPr="00AE1ECB">
        <w:rPr>
          <w:rFonts w:ascii="Helvetica" w:hAnsi="Helvetica" w:cs="Helvetica"/>
          <w:i/>
          <w:iCs/>
          <w:color w:val="000000"/>
          <w:sz w:val="18"/>
          <w:szCs w:val="18"/>
        </w:rPr>
        <w:t>acquisitions</w:t>
      </w:r>
      <w:r w:rsidRPr="00AE1ECB">
        <w:rPr>
          <w:rFonts w:ascii="Helvetica" w:hAnsi="Helvetica" w:cs="Helvetica"/>
          <w:i/>
          <w:iCs/>
          <w:color w:val="000000"/>
          <w:spacing w:val="14"/>
          <w:sz w:val="18"/>
          <w:szCs w:val="18"/>
        </w:rPr>
        <w:t xml:space="preserve"> </w:t>
      </w:r>
      <w:r w:rsidRPr="00AE1ECB">
        <w:rPr>
          <w:rFonts w:ascii="Helvetica" w:hAnsi="Helvetica" w:cs="Helvetica"/>
          <w:i/>
          <w:iCs/>
          <w:color w:val="000000"/>
          <w:sz w:val="18"/>
          <w:szCs w:val="18"/>
        </w:rPr>
        <w:t>information</w:t>
      </w:r>
      <w:r w:rsidRPr="00AE1ECB">
        <w:rPr>
          <w:rFonts w:ascii="Helvetica" w:hAnsi="Helvetica" w:cs="Helvetica"/>
          <w:i/>
          <w:iCs/>
          <w:color w:val="000000"/>
          <w:spacing w:val="14"/>
          <w:sz w:val="18"/>
          <w:szCs w:val="18"/>
        </w:rPr>
        <w:t xml:space="preserve"> </w:t>
      </w:r>
      <w:r w:rsidRPr="00AE1ECB">
        <w:rPr>
          <w:rFonts w:ascii="Helvetica" w:hAnsi="Helvetica" w:cs="Helvetica"/>
          <w:i/>
          <w:iCs/>
          <w:color w:val="000000"/>
          <w:sz w:val="18"/>
          <w:szCs w:val="18"/>
        </w:rPr>
        <w:t>for</w:t>
      </w:r>
      <w:r w:rsidRPr="00AE1ECB">
        <w:rPr>
          <w:rFonts w:ascii="Helvetica" w:hAnsi="Helvetica" w:cs="Helvetica"/>
          <w:i/>
          <w:iCs/>
          <w:color w:val="000000"/>
          <w:spacing w:val="14"/>
          <w:sz w:val="18"/>
          <w:szCs w:val="18"/>
        </w:rPr>
        <w:t xml:space="preserve"> </w:t>
      </w:r>
      <w:r w:rsidRPr="00AE1ECB">
        <w:rPr>
          <w:rFonts w:ascii="Helvetica" w:hAnsi="Helvetica" w:cs="Helvetica"/>
          <w:i/>
          <w:iCs/>
          <w:color w:val="000000"/>
          <w:sz w:val="18"/>
          <w:szCs w:val="18"/>
        </w:rPr>
        <w:t>the</w:t>
      </w:r>
      <w:r w:rsidRPr="00AE1ECB">
        <w:rPr>
          <w:rFonts w:ascii="Helvetica" w:hAnsi="Helvetica" w:cs="Helvetica"/>
          <w:i/>
          <w:iCs/>
          <w:color w:val="000000"/>
          <w:spacing w:val="14"/>
          <w:sz w:val="18"/>
          <w:szCs w:val="18"/>
        </w:rPr>
        <w:t xml:space="preserve"> </w:t>
      </w:r>
      <w:r w:rsidRPr="00AE1ECB">
        <w:rPr>
          <w:rFonts w:ascii="Helvetica" w:hAnsi="Helvetica" w:cs="Helvetica"/>
          <w:b/>
          <w:bCs/>
          <w:i/>
          <w:iCs/>
          <w:color w:val="000000"/>
          <w:sz w:val="18"/>
          <w:szCs w:val="18"/>
        </w:rPr>
        <w:t>Schedule</w:t>
      </w:r>
      <w:r w:rsidRPr="00AE1ECB">
        <w:rPr>
          <w:rFonts w:ascii="Helvetica" w:hAnsi="Helvetica" w:cs="Helvetica"/>
          <w:b/>
          <w:bCs/>
          <w:i/>
          <w:iCs/>
          <w:color w:val="000000"/>
          <w:spacing w:val="13"/>
          <w:sz w:val="18"/>
          <w:szCs w:val="18"/>
        </w:rPr>
        <w:t xml:space="preserve"> </w:t>
      </w:r>
      <w:r w:rsidRPr="00AE1ECB">
        <w:rPr>
          <w:rFonts w:ascii="Helvetica" w:hAnsi="Helvetica" w:cs="Helvetica"/>
          <w:b/>
          <w:bCs/>
          <w:i/>
          <w:iCs/>
          <w:color w:val="000000"/>
          <w:sz w:val="18"/>
          <w:szCs w:val="18"/>
        </w:rPr>
        <w:t>of</w:t>
      </w:r>
      <w:r w:rsidRPr="00AE1ECB">
        <w:rPr>
          <w:rFonts w:ascii="Helvetica" w:hAnsi="Helvetica" w:cs="Helvetica"/>
          <w:b/>
          <w:bCs/>
          <w:i/>
          <w:iCs/>
          <w:color w:val="000000"/>
          <w:spacing w:val="13"/>
          <w:sz w:val="18"/>
          <w:szCs w:val="18"/>
        </w:rPr>
        <w:t xml:space="preserve"> </w:t>
      </w:r>
      <w:r w:rsidRPr="00AE1ECB">
        <w:rPr>
          <w:rFonts w:ascii="Helvetica" w:hAnsi="Helvetica" w:cs="Helvetica"/>
          <w:b/>
          <w:bCs/>
          <w:i/>
          <w:iCs/>
          <w:color w:val="000000"/>
          <w:sz w:val="18"/>
          <w:szCs w:val="18"/>
        </w:rPr>
        <w:t>Assets</w:t>
      </w:r>
      <w:r w:rsidRPr="00AE1ECB">
        <w:rPr>
          <w:rFonts w:ascii="Helvetica" w:hAnsi="Helvetica" w:cs="Helvetica"/>
          <w:b/>
          <w:bCs/>
          <w:i/>
          <w:iCs/>
          <w:color w:val="000000"/>
          <w:spacing w:val="13"/>
          <w:sz w:val="18"/>
          <w:szCs w:val="18"/>
        </w:rPr>
        <w:t xml:space="preserve"> </w:t>
      </w:r>
      <w:r w:rsidRPr="00AE1ECB">
        <w:rPr>
          <w:rFonts w:ascii="Helvetica" w:hAnsi="Helvetica" w:cs="Helvetica"/>
          <w:b/>
          <w:bCs/>
          <w:i/>
          <w:iCs/>
          <w:color w:val="000000"/>
          <w:sz w:val="18"/>
          <w:szCs w:val="18"/>
        </w:rPr>
        <w:t>(Acquired</w:t>
      </w:r>
      <w:r w:rsidRPr="00AE1ECB">
        <w:rPr>
          <w:rFonts w:ascii="Helvetica" w:hAnsi="Helvetica" w:cs="Helvetica"/>
          <w:b/>
          <w:bCs/>
          <w:i/>
          <w:iCs/>
          <w:color w:val="000000"/>
          <w:spacing w:val="13"/>
          <w:sz w:val="18"/>
          <w:szCs w:val="18"/>
        </w:rPr>
        <w:t xml:space="preserve"> </w:t>
      </w:r>
      <w:r w:rsidRPr="00AE1ECB">
        <w:rPr>
          <w:rFonts w:ascii="Helvetica" w:hAnsi="Helvetica" w:cs="Helvetica"/>
          <w:b/>
          <w:bCs/>
          <w:i/>
          <w:iCs/>
          <w:color w:val="000000"/>
          <w:sz w:val="18"/>
          <w:szCs w:val="18"/>
        </w:rPr>
        <w:t>and</w:t>
      </w:r>
      <w:r w:rsidRPr="00AE1ECB">
        <w:rPr>
          <w:rFonts w:ascii="Helvetica" w:hAnsi="Helvetica" w:cs="Helvetica"/>
          <w:b/>
          <w:bCs/>
          <w:i/>
          <w:iCs/>
          <w:color w:val="000000"/>
          <w:spacing w:val="13"/>
          <w:sz w:val="18"/>
          <w:szCs w:val="18"/>
        </w:rPr>
        <w:t xml:space="preserve"> </w:t>
      </w:r>
      <w:r w:rsidRPr="00AE1ECB">
        <w:rPr>
          <w:rFonts w:ascii="Helvetica" w:hAnsi="Helvetica" w:cs="Helvetica"/>
          <w:b/>
          <w:bCs/>
          <w:i/>
          <w:iCs/>
          <w:color w:val="000000"/>
          <w:sz w:val="18"/>
          <w:szCs w:val="18"/>
        </w:rPr>
        <w:t>Disposed</w:t>
      </w:r>
      <w:r w:rsidRPr="00AE1ECB">
        <w:rPr>
          <w:rFonts w:ascii="Helvetica" w:hAnsi="Helvetica" w:cs="Helvetica"/>
          <w:color w:val="000000"/>
          <w:sz w:val="18"/>
          <w:szCs w:val="18"/>
        </w:rPr>
        <w:t xml:space="preserve"> </w:t>
      </w:r>
      <w:r w:rsidRPr="00AE1ECB">
        <w:rPr>
          <w:rFonts w:ascii="Helvetica" w:hAnsi="Helvetica" w:cs="Helvetica"/>
          <w:b/>
          <w:bCs/>
          <w:i/>
          <w:iCs/>
          <w:color w:val="000000"/>
          <w:sz w:val="18"/>
          <w:szCs w:val="18"/>
        </w:rPr>
        <w:t>of</w:t>
      </w:r>
      <w:r w:rsidRPr="00AE1ECB">
        <w:rPr>
          <w:rFonts w:ascii="Helvetica" w:hAnsi="Helvetica" w:cs="Helvetica"/>
          <w:b/>
          <w:bCs/>
          <w:i/>
          <w:iCs/>
          <w:color w:val="000000"/>
          <w:spacing w:val="6"/>
          <w:sz w:val="18"/>
          <w:szCs w:val="18"/>
        </w:rPr>
        <w:t xml:space="preserve"> </w:t>
      </w:r>
      <w:r w:rsidRPr="00AE1ECB">
        <w:rPr>
          <w:rFonts w:ascii="Helvetica" w:hAnsi="Helvetica" w:cs="Helvetica"/>
          <w:b/>
          <w:bCs/>
          <w:i/>
          <w:iCs/>
          <w:color w:val="000000"/>
          <w:sz w:val="18"/>
          <w:szCs w:val="18"/>
        </w:rPr>
        <w:t>Within</w:t>
      </w:r>
      <w:r w:rsidRPr="00AE1ECB">
        <w:rPr>
          <w:rFonts w:ascii="Helvetica" w:hAnsi="Helvetica" w:cs="Helvetica"/>
          <w:b/>
          <w:bCs/>
          <w:i/>
          <w:iCs/>
          <w:color w:val="000000"/>
          <w:spacing w:val="6"/>
          <w:sz w:val="18"/>
          <w:szCs w:val="18"/>
        </w:rPr>
        <w:t xml:space="preserve"> </w:t>
      </w:r>
      <w:r w:rsidRPr="00AE1ECB">
        <w:rPr>
          <w:rFonts w:ascii="Helvetica" w:hAnsi="Helvetica" w:cs="Helvetica"/>
          <w:b/>
          <w:bCs/>
          <w:i/>
          <w:iCs/>
          <w:color w:val="000000"/>
          <w:sz w:val="18"/>
          <w:szCs w:val="18"/>
        </w:rPr>
        <w:t>Year)</w:t>
      </w:r>
      <w:r w:rsidRPr="00AE1ECB">
        <w:rPr>
          <w:rFonts w:ascii="Helvetica" w:hAnsi="Helvetica" w:cs="Helvetica"/>
          <w:b/>
          <w:bCs/>
          <w:i/>
          <w:iCs/>
          <w:color w:val="000000"/>
          <w:spacing w:val="6"/>
          <w:sz w:val="18"/>
          <w:szCs w:val="18"/>
        </w:rPr>
        <w:t xml:space="preserve"> </w:t>
      </w:r>
      <w:r w:rsidRPr="00AE1ECB">
        <w:rPr>
          <w:rFonts w:ascii="Helvetica" w:hAnsi="Helvetica" w:cs="Helvetica"/>
          <w:i/>
          <w:iCs/>
          <w:color w:val="000000"/>
          <w:sz w:val="18"/>
          <w:szCs w:val="18"/>
        </w:rPr>
        <w:t>may</w:t>
      </w:r>
      <w:r w:rsidRPr="00AE1ECB">
        <w:rPr>
          <w:rFonts w:ascii="Helvetica" w:hAnsi="Helvetica" w:cs="Helvetica"/>
          <w:i/>
          <w:iCs/>
          <w:color w:val="000000"/>
          <w:spacing w:val="4"/>
          <w:sz w:val="18"/>
          <w:szCs w:val="18"/>
        </w:rPr>
        <w:t xml:space="preserve"> </w:t>
      </w:r>
      <w:r w:rsidRPr="00AE1ECB">
        <w:rPr>
          <w:rFonts w:ascii="Helvetica" w:hAnsi="Helvetica" w:cs="Helvetica"/>
          <w:i/>
          <w:iCs/>
          <w:color w:val="000000"/>
          <w:sz w:val="18"/>
          <w:szCs w:val="18"/>
        </w:rPr>
        <w:t>be</w:t>
      </w:r>
      <w:r w:rsidRPr="00AE1ECB">
        <w:rPr>
          <w:rFonts w:ascii="Helvetica" w:hAnsi="Helvetica" w:cs="Helvetica"/>
          <w:i/>
          <w:iCs/>
          <w:color w:val="000000"/>
          <w:spacing w:val="4"/>
          <w:sz w:val="18"/>
          <w:szCs w:val="18"/>
        </w:rPr>
        <w:t xml:space="preserve"> </w:t>
      </w:r>
      <w:r w:rsidRPr="00AE1ECB">
        <w:rPr>
          <w:rFonts w:ascii="Helvetica" w:hAnsi="Helvetica" w:cs="Helvetica"/>
          <w:i/>
          <w:iCs/>
          <w:color w:val="000000"/>
          <w:sz w:val="18"/>
          <w:szCs w:val="18"/>
        </w:rPr>
        <w:t>omitted</w:t>
      </w:r>
      <w:r w:rsidRPr="00AE1ECB">
        <w:rPr>
          <w:rFonts w:ascii="Helvetica" w:hAnsi="Helvetica" w:cs="Helvetica"/>
          <w:i/>
          <w:iCs/>
          <w:color w:val="000000"/>
          <w:spacing w:val="4"/>
          <w:sz w:val="18"/>
          <w:szCs w:val="18"/>
        </w:rPr>
        <w:t xml:space="preserve"> </w:t>
      </w:r>
      <w:r w:rsidRPr="00AE1ECB">
        <w:rPr>
          <w:rFonts w:ascii="Helvetica" w:hAnsi="Helvetica" w:cs="Helvetica"/>
          <w:i/>
          <w:iCs/>
          <w:color w:val="000000"/>
          <w:sz w:val="18"/>
          <w:szCs w:val="18"/>
        </w:rPr>
        <w:t>when</w:t>
      </w:r>
      <w:r w:rsidRPr="00AE1ECB">
        <w:rPr>
          <w:rFonts w:ascii="Helvetica" w:hAnsi="Helvetica" w:cs="Helvetica"/>
          <w:i/>
          <w:iCs/>
          <w:color w:val="000000"/>
          <w:spacing w:val="4"/>
          <w:sz w:val="18"/>
          <w:szCs w:val="18"/>
        </w:rPr>
        <w:t xml:space="preserve"> </w:t>
      </w:r>
      <w:r w:rsidRPr="00AE1ECB">
        <w:rPr>
          <w:rFonts w:ascii="Helvetica" w:hAnsi="Helvetica" w:cs="Helvetica"/>
          <w:i/>
          <w:iCs/>
          <w:color w:val="000000"/>
          <w:sz w:val="18"/>
          <w:szCs w:val="18"/>
        </w:rPr>
        <w:t>reporting</w:t>
      </w:r>
      <w:r w:rsidRPr="00AE1ECB">
        <w:rPr>
          <w:rFonts w:ascii="Helvetica" w:hAnsi="Helvetica" w:cs="Helvetica"/>
          <w:i/>
          <w:iCs/>
          <w:color w:val="000000"/>
          <w:spacing w:val="4"/>
          <w:sz w:val="18"/>
          <w:szCs w:val="18"/>
        </w:rPr>
        <w:t xml:space="preserve"> </w:t>
      </w:r>
      <w:r w:rsidRPr="00AE1ECB">
        <w:rPr>
          <w:rFonts w:ascii="Helvetica" w:hAnsi="Helvetica" w:cs="Helvetica"/>
          <w:i/>
          <w:iCs/>
          <w:color w:val="000000"/>
          <w:sz w:val="18"/>
          <w:szCs w:val="18"/>
        </w:rPr>
        <w:t>investments</w:t>
      </w:r>
      <w:r w:rsidRPr="00AE1ECB">
        <w:rPr>
          <w:rFonts w:ascii="Helvetica" w:hAnsi="Helvetica" w:cs="Helvetica"/>
          <w:i/>
          <w:iCs/>
          <w:color w:val="000000"/>
          <w:spacing w:val="4"/>
          <w:sz w:val="18"/>
          <w:szCs w:val="18"/>
        </w:rPr>
        <w:t xml:space="preserve"> </w:t>
      </w:r>
      <w:r w:rsidRPr="00AE1ECB">
        <w:rPr>
          <w:rFonts w:ascii="Helvetica" w:hAnsi="Helvetica" w:cs="Helvetica"/>
          <w:i/>
          <w:iCs/>
          <w:color w:val="000000"/>
          <w:sz w:val="18"/>
          <w:szCs w:val="18"/>
        </w:rPr>
        <w:t>of</w:t>
      </w:r>
      <w:r w:rsidRPr="00AE1ECB">
        <w:rPr>
          <w:rFonts w:ascii="Helvetica" w:hAnsi="Helvetica" w:cs="Helvetica"/>
          <w:i/>
          <w:iCs/>
          <w:color w:val="000000"/>
          <w:spacing w:val="4"/>
          <w:sz w:val="18"/>
          <w:szCs w:val="18"/>
        </w:rPr>
        <w:t xml:space="preserve"> </w:t>
      </w:r>
      <w:r w:rsidRPr="00AE1ECB">
        <w:rPr>
          <w:rFonts w:ascii="Helvetica" w:hAnsi="Helvetica" w:cs="Helvetica"/>
          <w:i/>
          <w:iCs/>
          <w:color w:val="000000"/>
          <w:sz w:val="18"/>
          <w:szCs w:val="18"/>
        </w:rPr>
        <w:t>an</w:t>
      </w:r>
      <w:r w:rsidRPr="00AE1ECB">
        <w:rPr>
          <w:rFonts w:ascii="Helvetica" w:hAnsi="Helvetica" w:cs="Helvetica"/>
          <w:i/>
          <w:iCs/>
          <w:color w:val="000000"/>
          <w:spacing w:val="4"/>
          <w:sz w:val="18"/>
          <w:szCs w:val="18"/>
        </w:rPr>
        <w:t xml:space="preserve"> </w:t>
      </w:r>
      <w:r w:rsidRPr="00AE1ECB">
        <w:rPr>
          <w:rFonts w:ascii="Helvetica" w:hAnsi="Helvetica" w:cs="Helvetica"/>
          <w:i/>
          <w:iCs/>
          <w:color w:val="000000"/>
          <w:sz w:val="18"/>
          <w:szCs w:val="18"/>
        </w:rPr>
        <w:t>individual</w:t>
      </w:r>
      <w:r w:rsidRPr="00AE1ECB">
        <w:rPr>
          <w:rFonts w:ascii="Helvetica" w:hAnsi="Helvetica" w:cs="Helvetica"/>
          <w:i/>
          <w:iCs/>
          <w:color w:val="000000"/>
          <w:spacing w:val="4"/>
          <w:sz w:val="18"/>
          <w:szCs w:val="18"/>
        </w:rPr>
        <w:t xml:space="preserve"> </w:t>
      </w:r>
      <w:r w:rsidRPr="00AE1ECB">
        <w:rPr>
          <w:rFonts w:ascii="Helvetica" w:hAnsi="Helvetica" w:cs="Helvetica"/>
          <w:i/>
          <w:iCs/>
          <w:color w:val="000000"/>
          <w:sz w:val="18"/>
          <w:szCs w:val="18"/>
        </w:rPr>
        <w:t>account</w:t>
      </w:r>
      <w:r w:rsidRPr="00AE1ECB">
        <w:rPr>
          <w:rFonts w:ascii="Helvetica" w:hAnsi="Helvetica" w:cs="Helvetica"/>
          <w:i/>
          <w:iCs/>
          <w:color w:val="000000"/>
          <w:spacing w:val="4"/>
          <w:sz w:val="18"/>
          <w:szCs w:val="18"/>
        </w:rPr>
        <w:t xml:space="preserve"> </w:t>
      </w:r>
      <w:r w:rsidRPr="00AE1ECB">
        <w:rPr>
          <w:rFonts w:ascii="Helvetica" w:hAnsi="Helvetica" w:cs="Helvetica"/>
          <w:i/>
          <w:iCs/>
          <w:color w:val="000000"/>
          <w:sz w:val="18"/>
          <w:szCs w:val="18"/>
        </w:rPr>
        <w:t>plan</w:t>
      </w:r>
      <w:r w:rsidRPr="00AE1ECB">
        <w:rPr>
          <w:rFonts w:ascii="Helvetica" w:hAnsi="Helvetica" w:cs="Helvetica"/>
          <w:i/>
          <w:iCs/>
          <w:color w:val="000000"/>
          <w:spacing w:val="4"/>
          <w:sz w:val="18"/>
          <w:szCs w:val="18"/>
        </w:rPr>
        <w:t xml:space="preserve"> </w:t>
      </w:r>
      <w:r w:rsidRPr="00AE1ECB">
        <w:rPr>
          <w:rFonts w:ascii="Helvetica" w:hAnsi="Helvetica" w:cs="Helvetica"/>
          <w:i/>
          <w:iCs/>
          <w:color w:val="000000"/>
          <w:sz w:val="18"/>
          <w:szCs w:val="18"/>
        </w:rPr>
        <w:t>that</w:t>
      </w:r>
      <w:r w:rsidRPr="00AE1ECB">
        <w:rPr>
          <w:rFonts w:ascii="Helvetica" w:hAnsi="Helvetica" w:cs="Helvetica"/>
          <w:i/>
          <w:iCs/>
          <w:color w:val="000000"/>
          <w:spacing w:val="4"/>
          <w:sz w:val="18"/>
          <w:szCs w:val="18"/>
        </w:rPr>
        <w:t xml:space="preserve"> </w:t>
      </w:r>
      <w:r w:rsidRPr="00AE1ECB">
        <w:rPr>
          <w:rFonts w:ascii="Helvetica" w:hAnsi="Helvetica" w:cs="Helvetica"/>
          <w:i/>
          <w:iCs/>
          <w:color w:val="000000"/>
          <w:sz w:val="18"/>
          <w:szCs w:val="18"/>
        </w:rPr>
        <w:t>a</w:t>
      </w:r>
      <w:r w:rsidRPr="00AE1ECB">
        <w:rPr>
          <w:rFonts w:ascii="Helvetica" w:hAnsi="Helvetica" w:cs="Helvetica"/>
          <w:i/>
          <w:iCs/>
          <w:color w:val="000000"/>
          <w:spacing w:val="4"/>
          <w:sz w:val="18"/>
          <w:szCs w:val="18"/>
        </w:rPr>
        <w:t xml:space="preserve"> </w:t>
      </w:r>
      <w:r w:rsidRPr="00AE1ECB">
        <w:rPr>
          <w:rFonts w:ascii="Helvetica" w:hAnsi="Helvetica" w:cs="Helvetica"/>
          <w:i/>
          <w:iCs/>
          <w:color w:val="000000"/>
          <w:sz w:val="18"/>
          <w:szCs w:val="18"/>
        </w:rPr>
        <w:t>participant</w:t>
      </w:r>
      <w:r w:rsidRPr="00AE1ECB">
        <w:rPr>
          <w:rFonts w:ascii="Helvetica" w:hAnsi="Helvetica" w:cs="Helvetica"/>
          <w:i/>
          <w:iCs/>
          <w:color w:val="000000"/>
          <w:spacing w:val="4"/>
          <w:sz w:val="18"/>
          <w:szCs w:val="18"/>
        </w:rPr>
        <w:t xml:space="preserve"> </w:t>
      </w:r>
      <w:r w:rsidRPr="00AE1ECB">
        <w:rPr>
          <w:rFonts w:ascii="Helvetica" w:hAnsi="Helvetica" w:cs="Helvetica"/>
          <w:i/>
          <w:iCs/>
          <w:color w:val="000000"/>
          <w:sz w:val="18"/>
          <w:szCs w:val="18"/>
        </w:rPr>
        <w:t>or</w:t>
      </w:r>
      <w:r w:rsidRPr="00AE1ECB">
        <w:rPr>
          <w:rFonts w:ascii="Helvetica" w:hAnsi="Helvetica" w:cs="Helvetica"/>
          <w:i/>
          <w:iCs/>
          <w:color w:val="000000"/>
          <w:spacing w:val="4"/>
          <w:sz w:val="18"/>
          <w:szCs w:val="18"/>
        </w:rPr>
        <w:t xml:space="preserve"> </w:t>
      </w:r>
      <w:r w:rsidRPr="00AE1ECB">
        <w:rPr>
          <w:rFonts w:ascii="Helvetica" w:hAnsi="Helvetica" w:cs="Helvetica"/>
          <w:i/>
          <w:iCs/>
          <w:color w:val="000000"/>
          <w:sz w:val="18"/>
          <w:szCs w:val="18"/>
        </w:rPr>
        <w:t>beneficiary</w:t>
      </w:r>
      <w:r w:rsidRPr="00AE1ECB">
        <w:rPr>
          <w:rFonts w:ascii="Helvetica" w:hAnsi="Helvetica" w:cs="Helvetica"/>
          <w:i/>
          <w:iCs/>
          <w:color w:val="000000"/>
          <w:spacing w:val="4"/>
          <w:sz w:val="18"/>
          <w:szCs w:val="18"/>
        </w:rPr>
        <w:t xml:space="preserve"> </w:t>
      </w:r>
      <w:r w:rsidRPr="00AE1ECB">
        <w:rPr>
          <w:rFonts w:ascii="Helvetica" w:hAnsi="Helvetica" w:cs="Helvetica"/>
          <w:i/>
          <w:iCs/>
          <w:color w:val="000000"/>
          <w:sz w:val="18"/>
          <w:szCs w:val="18"/>
        </w:rPr>
        <w:t>directed</w:t>
      </w:r>
      <w:r w:rsidRPr="00AE1ECB">
        <w:rPr>
          <w:rFonts w:ascii="Helvetica" w:hAnsi="Helvetica" w:cs="Helvetica"/>
          <w:color w:val="000000"/>
          <w:sz w:val="18"/>
          <w:szCs w:val="18"/>
        </w:rPr>
        <w:t xml:space="preserve"> </w:t>
      </w:r>
      <w:r w:rsidRPr="00AE1ECB">
        <w:rPr>
          <w:rFonts w:ascii="Helvetica" w:hAnsi="Helvetica" w:cs="Helvetica"/>
          <w:i/>
          <w:iCs/>
          <w:color w:val="000000"/>
          <w:sz w:val="18"/>
          <w:szCs w:val="18"/>
        </w:rPr>
        <w:t>with</w:t>
      </w:r>
      <w:r w:rsidRPr="00AE1ECB">
        <w:rPr>
          <w:rFonts w:ascii="Helvetica" w:hAnsi="Helvetica" w:cs="Helvetica"/>
          <w:i/>
          <w:iCs/>
          <w:color w:val="000000"/>
          <w:spacing w:val="-5"/>
          <w:sz w:val="18"/>
          <w:szCs w:val="18"/>
        </w:rPr>
        <w:t xml:space="preserve"> </w:t>
      </w:r>
      <w:r w:rsidRPr="00AE1ECB">
        <w:rPr>
          <w:rFonts w:ascii="Helvetica" w:hAnsi="Helvetica" w:cs="Helvetica"/>
          <w:i/>
          <w:iCs/>
          <w:color w:val="000000"/>
          <w:sz w:val="18"/>
          <w:szCs w:val="18"/>
        </w:rPr>
        <w:t>respect</w:t>
      </w:r>
      <w:r w:rsidRPr="00AE1ECB">
        <w:rPr>
          <w:rFonts w:ascii="Helvetica" w:hAnsi="Helvetica" w:cs="Helvetica"/>
          <w:i/>
          <w:iCs/>
          <w:color w:val="000000"/>
          <w:spacing w:val="-5"/>
          <w:sz w:val="18"/>
          <w:szCs w:val="18"/>
        </w:rPr>
        <w:t xml:space="preserve"> </w:t>
      </w:r>
      <w:r w:rsidRPr="00AE1ECB">
        <w:rPr>
          <w:rFonts w:ascii="Helvetica" w:hAnsi="Helvetica" w:cs="Helvetica"/>
          <w:i/>
          <w:iCs/>
          <w:color w:val="000000"/>
          <w:sz w:val="18"/>
          <w:szCs w:val="18"/>
        </w:rPr>
        <w:t>to</w:t>
      </w:r>
      <w:r w:rsidRPr="00AE1ECB">
        <w:rPr>
          <w:rFonts w:ascii="Helvetica" w:hAnsi="Helvetica" w:cs="Helvetica"/>
          <w:i/>
          <w:iCs/>
          <w:color w:val="000000"/>
          <w:spacing w:val="-5"/>
          <w:sz w:val="18"/>
          <w:szCs w:val="18"/>
        </w:rPr>
        <w:t xml:space="preserve"> </w:t>
      </w:r>
      <w:r w:rsidRPr="00AE1ECB">
        <w:rPr>
          <w:rFonts w:ascii="Helvetica" w:hAnsi="Helvetica" w:cs="Helvetica"/>
          <w:i/>
          <w:iCs/>
          <w:color w:val="000000"/>
          <w:sz w:val="18"/>
          <w:szCs w:val="18"/>
        </w:rPr>
        <w:t>assets</w:t>
      </w:r>
      <w:r w:rsidRPr="00AE1ECB">
        <w:rPr>
          <w:rFonts w:ascii="Helvetica" w:hAnsi="Helvetica" w:cs="Helvetica"/>
          <w:i/>
          <w:iCs/>
          <w:color w:val="000000"/>
          <w:spacing w:val="-5"/>
          <w:sz w:val="18"/>
          <w:szCs w:val="18"/>
        </w:rPr>
        <w:t xml:space="preserve"> </w:t>
      </w:r>
      <w:r w:rsidRPr="00AE1ECB">
        <w:rPr>
          <w:rFonts w:ascii="Helvetica" w:hAnsi="Helvetica" w:cs="Helvetica"/>
          <w:i/>
          <w:iCs/>
          <w:color w:val="000000"/>
          <w:sz w:val="18"/>
          <w:szCs w:val="18"/>
        </w:rPr>
        <w:t>allocated</w:t>
      </w:r>
      <w:r w:rsidRPr="00AE1ECB">
        <w:rPr>
          <w:rFonts w:ascii="Helvetica" w:hAnsi="Helvetica" w:cs="Helvetica"/>
          <w:i/>
          <w:iCs/>
          <w:color w:val="000000"/>
          <w:spacing w:val="-5"/>
          <w:sz w:val="18"/>
          <w:szCs w:val="18"/>
        </w:rPr>
        <w:t xml:space="preserve"> </w:t>
      </w:r>
      <w:r w:rsidRPr="00AE1ECB">
        <w:rPr>
          <w:rFonts w:ascii="Helvetica" w:hAnsi="Helvetica" w:cs="Helvetica"/>
          <w:i/>
          <w:iCs/>
          <w:color w:val="000000"/>
          <w:sz w:val="18"/>
          <w:szCs w:val="18"/>
        </w:rPr>
        <w:t>to</w:t>
      </w:r>
      <w:r w:rsidRPr="00AE1ECB">
        <w:rPr>
          <w:rFonts w:ascii="Helvetica" w:hAnsi="Helvetica" w:cs="Helvetica"/>
          <w:i/>
          <w:iCs/>
          <w:color w:val="000000"/>
          <w:spacing w:val="-5"/>
          <w:sz w:val="18"/>
          <w:szCs w:val="18"/>
        </w:rPr>
        <w:t xml:space="preserve"> </w:t>
      </w:r>
      <w:r w:rsidRPr="00AE1ECB">
        <w:rPr>
          <w:rFonts w:ascii="Helvetica" w:hAnsi="Helvetica" w:cs="Helvetica"/>
          <w:i/>
          <w:iCs/>
          <w:color w:val="000000"/>
          <w:sz w:val="18"/>
          <w:szCs w:val="18"/>
        </w:rPr>
        <w:t>his</w:t>
      </w:r>
      <w:r w:rsidRPr="00AE1ECB">
        <w:rPr>
          <w:rFonts w:ascii="Helvetica" w:hAnsi="Helvetica" w:cs="Helvetica"/>
          <w:i/>
          <w:iCs/>
          <w:color w:val="000000"/>
          <w:spacing w:val="-5"/>
          <w:sz w:val="18"/>
          <w:szCs w:val="18"/>
        </w:rPr>
        <w:t xml:space="preserve"> </w:t>
      </w:r>
      <w:r w:rsidRPr="00AE1ECB">
        <w:rPr>
          <w:rFonts w:ascii="Helvetica" w:hAnsi="Helvetica" w:cs="Helvetica"/>
          <w:i/>
          <w:iCs/>
          <w:color w:val="000000"/>
          <w:sz w:val="18"/>
          <w:szCs w:val="18"/>
        </w:rPr>
        <w:t>or</w:t>
      </w:r>
      <w:r w:rsidRPr="00AE1ECB">
        <w:rPr>
          <w:rFonts w:ascii="Helvetica" w:hAnsi="Helvetica" w:cs="Helvetica"/>
          <w:i/>
          <w:iCs/>
          <w:color w:val="000000"/>
          <w:spacing w:val="-5"/>
          <w:sz w:val="18"/>
          <w:szCs w:val="18"/>
        </w:rPr>
        <w:t xml:space="preserve"> </w:t>
      </w:r>
      <w:r w:rsidRPr="00AE1ECB">
        <w:rPr>
          <w:rFonts w:ascii="Helvetica" w:hAnsi="Helvetica" w:cs="Helvetica"/>
          <w:i/>
          <w:iCs/>
          <w:color w:val="000000"/>
          <w:sz w:val="18"/>
          <w:szCs w:val="18"/>
        </w:rPr>
        <w:t>her</w:t>
      </w:r>
      <w:r w:rsidRPr="00AE1ECB">
        <w:rPr>
          <w:rFonts w:ascii="Helvetica" w:hAnsi="Helvetica" w:cs="Helvetica"/>
          <w:i/>
          <w:iCs/>
          <w:color w:val="000000"/>
          <w:spacing w:val="-5"/>
          <w:sz w:val="18"/>
          <w:szCs w:val="18"/>
        </w:rPr>
        <w:t xml:space="preserve"> </w:t>
      </w:r>
      <w:r w:rsidRPr="00AE1ECB">
        <w:rPr>
          <w:rFonts w:ascii="Helvetica" w:hAnsi="Helvetica" w:cs="Helvetica"/>
          <w:i/>
          <w:iCs/>
          <w:color w:val="000000"/>
          <w:sz w:val="18"/>
          <w:szCs w:val="18"/>
        </w:rPr>
        <w:t>account</w:t>
      </w:r>
      <w:r w:rsidRPr="00AE1ECB">
        <w:rPr>
          <w:rFonts w:ascii="Helvetica" w:hAnsi="Helvetica" w:cs="Helvetica"/>
          <w:i/>
          <w:iCs/>
          <w:color w:val="000000"/>
          <w:spacing w:val="-5"/>
          <w:sz w:val="18"/>
          <w:szCs w:val="18"/>
        </w:rPr>
        <w:t xml:space="preserve"> </w:t>
      </w:r>
      <w:r w:rsidRPr="00AE1ECB">
        <w:rPr>
          <w:rFonts w:ascii="Helvetica" w:hAnsi="Helvetica" w:cs="Helvetica"/>
          <w:i/>
          <w:iCs/>
          <w:color w:val="000000"/>
          <w:sz w:val="18"/>
          <w:szCs w:val="18"/>
        </w:rPr>
        <w:t>(including</w:t>
      </w:r>
      <w:r w:rsidRPr="00AE1ECB">
        <w:rPr>
          <w:rFonts w:ascii="Helvetica" w:hAnsi="Helvetica" w:cs="Helvetica"/>
          <w:i/>
          <w:iCs/>
          <w:color w:val="000000"/>
          <w:spacing w:val="-5"/>
          <w:sz w:val="18"/>
          <w:szCs w:val="18"/>
        </w:rPr>
        <w:t xml:space="preserve"> </w:t>
      </w:r>
      <w:r w:rsidRPr="00AE1ECB">
        <w:rPr>
          <w:rFonts w:ascii="Helvetica" w:hAnsi="Helvetica" w:cs="Helvetica"/>
          <w:i/>
          <w:iCs/>
          <w:color w:val="000000"/>
          <w:sz w:val="18"/>
          <w:szCs w:val="18"/>
        </w:rPr>
        <w:t>a</w:t>
      </w:r>
      <w:r w:rsidRPr="00AE1ECB">
        <w:rPr>
          <w:rFonts w:ascii="Helvetica" w:hAnsi="Helvetica" w:cs="Helvetica"/>
          <w:i/>
          <w:iCs/>
          <w:color w:val="000000"/>
          <w:spacing w:val="-5"/>
          <w:sz w:val="18"/>
          <w:szCs w:val="18"/>
        </w:rPr>
        <w:t xml:space="preserve"> </w:t>
      </w:r>
      <w:r w:rsidRPr="00AE1ECB">
        <w:rPr>
          <w:rFonts w:ascii="Helvetica" w:hAnsi="Helvetica" w:cs="Helvetica"/>
          <w:i/>
          <w:iCs/>
          <w:color w:val="000000"/>
          <w:sz w:val="18"/>
          <w:szCs w:val="18"/>
        </w:rPr>
        <w:t>negative</w:t>
      </w:r>
      <w:r w:rsidRPr="00AE1ECB">
        <w:rPr>
          <w:rFonts w:ascii="Helvetica" w:hAnsi="Helvetica" w:cs="Helvetica"/>
          <w:i/>
          <w:iCs/>
          <w:color w:val="000000"/>
          <w:spacing w:val="-5"/>
          <w:sz w:val="18"/>
          <w:szCs w:val="18"/>
        </w:rPr>
        <w:t xml:space="preserve"> </w:t>
      </w:r>
      <w:r w:rsidRPr="00AE1ECB">
        <w:rPr>
          <w:rFonts w:ascii="Helvetica" w:hAnsi="Helvetica" w:cs="Helvetica"/>
          <w:i/>
          <w:iCs/>
          <w:color w:val="000000"/>
          <w:sz w:val="18"/>
          <w:szCs w:val="18"/>
        </w:rPr>
        <w:t>election</w:t>
      </w:r>
      <w:r w:rsidRPr="00AE1ECB">
        <w:rPr>
          <w:rFonts w:ascii="Helvetica" w:hAnsi="Helvetica" w:cs="Helvetica"/>
          <w:i/>
          <w:iCs/>
          <w:color w:val="000000"/>
          <w:spacing w:val="-5"/>
          <w:sz w:val="18"/>
          <w:szCs w:val="18"/>
        </w:rPr>
        <w:t xml:space="preserve"> </w:t>
      </w:r>
      <w:r w:rsidRPr="00AE1ECB">
        <w:rPr>
          <w:rFonts w:ascii="Helvetica" w:hAnsi="Helvetica" w:cs="Helvetica"/>
          <w:i/>
          <w:iCs/>
          <w:color w:val="000000"/>
          <w:sz w:val="18"/>
          <w:szCs w:val="18"/>
        </w:rPr>
        <w:t>authorized</w:t>
      </w:r>
      <w:r w:rsidRPr="00AE1ECB">
        <w:rPr>
          <w:rFonts w:ascii="Helvetica" w:hAnsi="Helvetica" w:cs="Helvetica"/>
          <w:i/>
          <w:iCs/>
          <w:color w:val="000000"/>
          <w:spacing w:val="-5"/>
          <w:sz w:val="18"/>
          <w:szCs w:val="18"/>
        </w:rPr>
        <w:t xml:space="preserve"> </w:t>
      </w:r>
      <w:r w:rsidRPr="00AE1ECB">
        <w:rPr>
          <w:rFonts w:ascii="Helvetica" w:hAnsi="Helvetica" w:cs="Helvetica"/>
          <w:i/>
          <w:iCs/>
          <w:color w:val="000000"/>
          <w:sz w:val="18"/>
          <w:szCs w:val="18"/>
        </w:rPr>
        <w:t>under</w:t>
      </w:r>
      <w:r w:rsidRPr="00AE1ECB">
        <w:rPr>
          <w:rFonts w:ascii="Helvetica" w:hAnsi="Helvetica" w:cs="Helvetica"/>
          <w:i/>
          <w:iCs/>
          <w:color w:val="000000"/>
          <w:spacing w:val="-5"/>
          <w:sz w:val="18"/>
          <w:szCs w:val="18"/>
        </w:rPr>
        <w:t xml:space="preserve"> </w:t>
      </w:r>
      <w:r w:rsidRPr="00AE1ECB">
        <w:rPr>
          <w:rFonts w:ascii="Helvetica" w:hAnsi="Helvetica" w:cs="Helvetica"/>
          <w:i/>
          <w:iCs/>
          <w:color w:val="000000"/>
          <w:sz w:val="18"/>
          <w:szCs w:val="18"/>
        </w:rPr>
        <w:t>the</w:t>
      </w:r>
      <w:r w:rsidRPr="00AE1ECB">
        <w:rPr>
          <w:rFonts w:ascii="Helvetica" w:hAnsi="Helvetica" w:cs="Helvetica"/>
          <w:i/>
          <w:iCs/>
          <w:color w:val="000000"/>
          <w:spacing w:val="-5"/>
          <w:sz w:val="18"/>
          <w:szCs w:val="18"/>
        </w:rPr>
        <w:t xml:space="preserve"> </w:t>
      </w:r>
      <w:r w:rsidRPr="00AE1ECB">
        <w:rPr>
          <w:rFonts w:ascii="Helvetica" w:hAnsi="Helvetica" w:cs="Helvetica"/>
          <w:i/>
          <w:iCs/>
          <w:color w:val="000000"/>
          <w:sz w:val="18"/>
          <w:szCs w:val="18"/>
        </w:rPr>
        <w:t>terms</w:t>
      </w:r>
      <w:r w:rsidRPr="00AE1ECB">
        <w:rPr>
          <w:rFonts w:ascii="Helvetica" w:hAnsi="Helvetica" w:cs="Helvetica"/>
          <w:i/>
          <w:iCs/>
          <w:color w:val="000000"/>
          <w:spacing w:val="-5"/>
          <w:sz w:val="18"/>
          <w:szCs w:val="18"/>
        </w:rPr>
        <w:t xml:space="preserve"> </w:t>
      </w:r>
      <w:r w:rsidRPr="00AE1ECB">
        <w:rPr>
          <w:rFonts w:ascii="Helvetica" w:hAnsi="Helvetica" w:cs="Helvetica"/>
          <w:i/>
          <w:iCs/>
          <w:color w:val="000000"/>
          <w:sz w:val="18"/>
          <w:szCs w:val="18"/>
        </w:rPr>
        <w:t>of</w:t>
      </w:r>
      <w:r w:rsidRPr="00AE1ECB">
        <w:rPr>
          <w:rFonts w:ascii="Helvetica" w:hAnsi="Helvetica" w:cs="Helvetica"/>
          <w:i/>
          <w:iCs/>
          <w:color w:val="000000"/>
          <w:spacing w:val="-5"/>
          <w:sz w:val="18"/>
          <w:szCs w:val="18"/>
        </w:rPr>
        <w:t xml:space="preserve"> </w:t>
      </w:r>
      <w:r w:rsidRPr="00AE1ECB">
        <w:rPr>
          <w:rFonts w:ascii="Helvetica" w:hAnsi="Helvetica" w:cs="Helvetica"/>
          <w:i/>
          <w:iCs/>
          <w:color w:val="000000"/>
          <w:sz w:val="18"/>
          <w:szCs w:val="18"/>
        </w:rPr>
        <w:t>the</w:t>
      </w:r>
      <w:r w:rsidRPr="00AE1ECB">
        <w:rPr>
          <w:rFonts w:ascii="Helvetica" w:hAnsi="Helvetica" w:cs="Helvetica"/>
          <w:i/>
          <w:iCs/>
          <w:color w:val="000000"/>
          <w:spacing w:val="-5"/>
          <w:sz w:val="18"/>
          <w:szCs w:val="18"/>
        </w:rPr>
        <w:t xml:space="preserve"> </w:t>
      </w:r>
      <w:r w:rsidRPr="00AE1ECB">
        <w:rPr>
          <w:rFonts w:ascii="Helvetica" w:hAnsi="Helvetica" w:cs="Helvetica"/>
          <w:i/>
          <w:iCs/>
          <w:color w:val="000000"/>
          <w:sz w:val="18"/>
          <w:szCs w:val="18"/>
        </w:rPr>
        <w:t>plan).</w:t>
      </w:r>
      <w:r w:rsidRPr="00AE1ECB">
        <w:rPr>
          <w:rFonts w:ascii="Helvetica" w:hAnsi="Helvetica" w:cs="Helvetica"/>
          <w:i/>
          <w:iCs/>
          <w:color w:val="000000"/>
          <w:spacing w:val="-5"/>
          <w:sz w:val="18"/>
          <w:szCs w:val="18"/>
        </w:rPr>
        <w:t xml:space="preserve"> </w:t>
      </w:r>
      <w:r w:rsidRPr="00AE1ECB">
        <w:rPr>
          <w:rFonts w:ascii="Helvetica" w:hAnsi="Helvetica" w:cs="Helvetica"/>
          <w:i/>
          <w:iCs/>
          <w:color w:val="000000"/>
          <w:sz w:val="18"/>
          <w:szCs w:val="18"/>
        </w:rPr>
        <w:t>Likewise, cost information for investments in Code sections 403(b)(1) annuity contracts and 403(b)(7) custodial accounts may also be omitted.</w:t>
      </w:r>
    </w:p>
    <w:p w:rsidR="008D4C81" w:rsidP="003D178E" w:rsidRDefault="008D4C81" w14:paraId="244C8207" w14:textId="77777777">
      <w:pPr>
        <w:widowControl w:val="0"/>
        <w:autoSpaceDE w:val="0"/>
        <w:autoSpaceDN w:val="0"/>
        <w:adjustRightInd w:val="0"/>
        <w:spacing w:line="240" w:lineRule="auto"/>
        <w:ind w:firstLine="0"/>
        <w:jc w:val="both"/>
        <w:rPr>
          <w:rFonts w:ascii="Helvetica" w:hAnsi="Helvetica" w:cs="Helvetica"/>
          <w:i/>
          <w:iCs/>
          <w:color w:val="000000"/>
          <w:sz w:val="18"/>
          <w:szCs w:val="18"/>
        </w:rPr>
      </w:pPr>
      <w:r w:rsidRPr="00AE1ECB">
        <w:rPr>
          <w:rFonts w:ascii="Helvetica" w:hAnsi="Helvetica" w:cs="Helvetica"/>
          <w:i/>
          <w:iCs/>
          <w:color w:val="000000"/>
          <w:spacing w:val="-6"/>
          <w:w w:val="90"/>
          <w:sz w:val="18"/>
          <w:szCs w:val="18"/>
        </w:rPr>
        <w:t xml:space="preserve"> </w:t>
      </w:r>
      <w:r w:rsidRPr="00AE1ECB">
        <w:rPr>
          <w:rFonts w:ascii="Helvetica" w:hAnsi="Helvetica" w:cs="Helvetica"/>
          <w:b/>
          <w:bCs/>
          <w:i/>
          <w:iCs/>
          <w:color w:val="000000"/>
          <w:spacing w:val="5"/>
          <w:sz w:val="18"/>
          <w:szCs w:val="18"/>
        </w:rPr>
        <w:t>(3)</w:t>
      </w:r>
      <w:r w:rsidRPr="00AE1ECB">
        <w:rPr>
          <w:rFonts w:ascii="Helvetica" w:hAnsi="Helvetica" w:cs="Helvetica"/>
          <w:b/>
          <w:bCs/>
          <w:i/>
          <w:iCs/>
          <w:color w:val="000000"/>
          <w:sz w:val="18"/>
          <w:szCs w:val="18"/>
        </w:rPr>
        <w:t xml:space="preserve"> </w:t>
      </w:r>
      <w:r w:rsidRPr="00AE1ECB">
        <w:rPr>
          <w:rFonts w:ascii="Helvetica" w:hAnsi="Helvetica" w:cs="Helvetica"/>
          <w:i/>
          <w:iCs/>
          <w:color w:val="000000"/>
          <w:sz w:val="18"/>
          <w:szCs w:val="18"/>
        </w:rPr>
        <w:t>Participant-directed</w:t>
      </w:r>
      <w:r w:rsidRPr="00AE1ECB">
        <w:rPr>
          <w:rFonts w:ascii="Helvetica" w:hAnsi="Helvetica" w:cs="Helvetica"/>
          <w:i/>
          <w:iCs/>
          <w:color w:val="000000"/>
          <w:spacing w:val="17"/>
          <w:sz w:val="18"/>
          <w:szCs w:val="18"/>
        </w:rPr>
        <w:t xml:space="preserve"> </w:t>
      </w:r>
      <w:r w:rsidRPr="00AE1ECB">
        <w:rPr>
          <w:rFonts w:ascii="Helvetica" w:hAnsi="Helvetica" w:cs="Helvetica"/>
          <w:i/>
          <w:iCs/>
          <w:color w:val="000000"/>
          <w:sz w:val="18"/>
          <w:szCs w:val="18"/>
        </w:rPr>
        <w:t>brokerage</w:t>
      </w:r>
      <w:r w:rsidRPr="00AE1ECB">
        <w:rPr>
          <w:rFonts w:ascii="Helvetica" w:hAnsi="Helvetica" w:cs="Helvetica"/>
          <w:i/>
          <w:iCs/>
          <w:color w:val="000000"/>
          <w:spacing w:val="17"/>
          <w:sz w:val="18"/>
          <w:szCs w:val="18"/>
        </w:rPr>
        <w:t xml:space="preserve"> </w:t>
      </w:r>
      <w:r w:rsidRPr="00AE1ECB">
        <w:rPr>
          <w:rFonts w:ascii="Helvetica" w:hAnsi="Helvetica" w:cs="Helvetica"/>
          <w:i/>
          <w:iCs/>
          <w:color w:val="000000"/>
          <w:sz w:val="18"/>
          <w:szCs w:val="18"/>
        </w:rPr>
        <w:t>account</w:t>
      </w:r>
      <w:r w:rsidRPr="00AE1ECB">
        <w:rPr>
          <w:rFonts w:ascii="Helvetica" w:hAnsi="Helvetica" w:cs="Helvetica"/>
          <w:i/>
          <w:iCs/>
          <w:color w:val="000000"/>
          <w:spacing w:val="17"/>
          <w:sz w:val="18"/>
          <w:szCs w:val="18"/>
        </w:rPr>
        <w:t xml:space="preserve"> </w:t>
      </w:r>
      <w:r w:rsidRPr="00AE1ECB">
        <w:rPr>
          <w:rFonts w:ascii="Helvetica" w:hAnsi="Helvetica" w:cs="Helvetica"/>
          <w:i/>
          <w:iCs/>
          <w:color w:val="000000"/>
          <w:sz w:val="18"/>
          <w:szCs w:val="18"/>
        </w:rPr>
        <w:t>assets</w:t>
      </w:r>
      <w:r w:rsidRPr="00AE1ECB">
        <w:rPr>
          <w:rFonts w:ascii="Helvetica" w:hAnsi="Helvetica" w:cs="Helvetica"/>
          <w:i/>
          <w:iCs/>
          <w:color w:val="000000"/>
          <w:spacing w:val="17"/>
          <w:sz w:val="18"/>
          <w:szCs w:val="18"/>
        </w:rPr>
        <w:t xml:space="preserve"> </w:t>
      </w:r>
      <w:r w:rsidRPr="00AE1ECB">
        <w:rPr>
          <w:rFonts w:ascii="Helvetica" w:hAnsi="Helvetica" w:cs="Helvetica"/>
          <w:i/>
          <w:iCs/>
          <w:color w:val="000000"/>
          <w:sz w:val="18"/>
          <w:szCs w:val="18"/>
        </w:rPr>
        <w:t>reported</w:t>
      </w:r>
      <w:r w:rsidRPr="00AE1ECB">
        <w:rPr>
          <w:rFonts w:ascii="Helvetica" w:hAnsi="Helvetica" w:cs="Helvetica"/>
          <w:i/>
          <w:iCs/>
          <w:color w:val="000000"/>
          <w:spacing w:val="17"/>
          <w:sz w:val="18"/>
          <w:szCs w:val="18"/>
        </w:rPr>
        <w:t xml:space="preserve"> </w:t>
      </w:r>
      <w:r w:rsidRPr="00AE1ECB">
        <w:rPr>
          <w:rFonts w:ascii="Helvetica" w:hAnsi="Helvetica" w:cs="Helvetica"/>
          <w:i/>
          <w:iCs/>
          <w:color w:val="000000"/>
          <w:sz w:val="18"/>
          <w:szCs w:val="18"/>
        </w:rPr>
        <w:t>in</w:t>
      </w:r>
      <w:r w:rsidRPr="00AE1ECB">
        <w:rPr>
          <w:rFonts w:ascii="Helvetica" w:hAnsi="Helvetica" w:cs="Helvetica"/>
          <w:i/>
          <w:iCs/>
          <w:color w:val="000000"/>
          <w:spacing w:val="17"/>
          <w:sz w:val="18"/>
          <w:szCs w:val="18"/>
        </w:rPr>
        <w:t xml:space="preserve"> </w:t>
      </w:r>
      <w:r w:rsidRPr="00AE1ECB">
        <w:rPr>
          <w:rFonts w:ascii="Helvetica" w:hAnsi="Helvetica" w:cs="Helvetica"/>
          <w:i/>
          <w:iCs/>
          <w:color w:val="000000"/>
          <w:sz w:val="18"/>
          <w:szCs w:val="18"/>
        </w:rPr>
        <w:t>the</w:t>
      </w:r>
      <w:r w:rsidRPr="00AE1ECB">
        <w:rPr>
          <w:rFonts w:ascii="Helvetica" w:hAnsi="Helvetica" w:cs="Helvetica"/>
          <w:i/>
          <w:iCs/>
          <w:color w:val="000000"/>
          <w:spacing w:val="17"/>
          <w:sz w:val="18"/>
          <w:szCs w:val="18"/>
        </w:rPr>
        <w:t xml:space="preserve"> </w:t>
      </w:r>
      <w:r w:rsidRPr="00AE1ECB">
        <w:rPr>
          <w:rFonts w:ascii="Helvetica" w:hAnsi="Helvetica" w:cs="Helvetica"/>
          <w:i/>
          <w:iCs/>
          <w:color w:val="000000"/>
          <w:sz w:val="18"/>
          <w:szCs w:val="18"/>
        </w:rPr>
        <w:t>aggregate</w:t>
      </w:r>
      <w:r w:rsidRPr="00AE1ECB">
        <w:rPr>
          <w:rFonts w:ascii="Helvetica" w:hAnsi="Helvetica" w:cs="Helvetica"/>
          <w:i/>
          <w:iCs/>
          <w:color w:val="000000"/>
          <w:spacing w:val="17"/>
          <w:sz w:val="18"/>
          <w:szCs w:val="18"/>
        </w:rPr>
        <w:t xml:space="preserve"> </w:t>
      </w:r>
      <w:r w:rsidRPr="00AE1ECB">
        <w:rPr>
          <w:rFonts w:ascii="Helvetica" w:hAnsi="Helvetica" w:cs="Helvetica"/>
          <w:i/>
          <w:iCs/>
          <w:color w:val="000000"/>
          <w:sz w:val="18"/>
          <w:szCs w:val="18"/>
        </w:rPr>
        <w:t>on</w:t>
      </w:r>
      <w:r w:rsidRPr="00AE1ECB">
        <w:rPr>
          <w:rFonts w:ascii="Helvetica" w:hAnsi="Helvetica" w:cs="Helvetica"/>
          <w:i/>
          <w:iCs/>
          <w:color w:val="000000"/>
          <w:spacing w:val="17"/>
          <w:sz w:val="18"/>
          <w:szCs w:val="18"/>
        </w:rPr>
        <w:t xml:space="preserve"> </w:t>
      </w:r>
      <w:r w:rsidRPr="00AE1ECB">
        <w:rPr>
          <w:rFonts w:ascii="Helvetica" w:hAnsi="Helvetica" w:cs="Helvetica"/>
          <w:i/>
          <w:iCs/>
          <w:color w:val="000000"/>
          <w:sz w:val="18"/>
          <w:szCs w:val="18"/>
        </w:rPr>
        <w:t>line</w:t>
      </w:r>
      <w:r w:rsidRPr="00AE1ECB">
        <w:rPr>
          <w:rFonts w:ascii="Helvetica" w:hAnsi="Helvetica" w:cs="Helvetica"/>
          <w:i/>
          <w:iCs/>
          <w:color w:val="000000"/>
          <w:spacing w:val="17"/>
          <w:sz w:val="18"/>
          <w:szCs w:val="18"/>
        </w:rPr>
        <w:t xml:space="preserve"> </w:t>
      </w:r>
      <w:r w:rsidRPr="00AE1ECB">
        <w:rPr>
          <w:rFonts w:ascii="Helvetica" w:hAnsi="Helvetica" w:cs="Helvetica"/>
          <w:i/>
          <w:iCs/>
          <w:color w:val="000000"/>
          <w:sz w:val="18"/>
          <w:szCs w:val="18"/>
        </w:rPr>
        <w:t>1</w:t>
      </w:r>
      <w:proofErr w:type="gramStart"/>
      <w:r w:rsidRPr="00AE1ECB">
        <w:rPr>
          <w:rFonts w:ascii="Helvetica" w:hAnsi="Helvetica" w:cs="Helvetica"/>
          <w:i/>
          <w:iCs/>
          <w:color w:val="000000"/>
          <w:sz w:val="18"/>
          <w:szCs w:val="18"/>
        </w:rPr>
        <w:t>c(</w:t>
      </w:r>
      <w:proofErr w:type="gramEnd"/>
      <w:r w:rsidRPr="00AE1ECB">
        <w:rPr>
          <w:rFonts w:ascii="Helvetica" w:hAnsi="Helvetica" w:cs="Helvetica"/>
          <w:i/>
          <w:iCs/>
          <w:color w:val="000000"/>
          <w:sz w:val="18"/>
          <w:szCs w:val="18"/>
        </w:rPr>
        <w:t>15)</w:t>
      </w:r>
      <w:r w:rsidRPr="00AE1ECB">
        <w:rPr>
          <w:rFonts w:ascii="Helvetica" w:hAnsi="Helvetica" w:cs="Helvetica"/>
          <w:i/>
          <w:iCs/>
          <w:color w:val="000000"/>
          <w:spacing w:val="17"/>
          <w:sz w:val="18"/>
          <w:szCs w:val="18"/>
        </w:rPr>
        <w:t xml:space="preserve"> </w:t>
      </w:r>
      <w:r w:rsidRPr="00AE1ECB">
        <w:rPr>
          <w:rFonts w:ascii="Helvetica" w:hAnsi="Helvetica" w:cs="Helvetica"/>
          <w:i/>
          <w:iCs/>
          <w:color w:val="000000"/>
          <w:sz w:val="18"/>
          <w:szCs w:val="18"/>
        </w:rPr>
        <w:t>must</w:t>
      </w:r>
      <w:r w:rsidRPr="00AE1ECB">
        <w:rPr>
          <w:rFonts w:ascii="Helvetica" w:hAnsi="Helvetica" w:cs="Helvetica"/>
          <w:i/>
          <w:iCs/>
          <w:color w:val="000000"/>
          <w:spacing w:val="17"/>
          <w:sz w:val="18"/>
          <w:szCs w:val="18"/>
        </w:rPr>
        <w:t xml:space="preserve"> </w:t>
      </w:r>
      <w:r w:rsidRPr="00AE1ECB">
        <w:rPr>
          <w:rFonts w:ascii="Helvetica" w:hAnsi="Helvetica" w:cs="Helvetica"/>
          <w:i/>
          <w:iCs/>
          <w:color w:val="000000"/>
          <w:sz w:val="18"/>
          <w:szCs w:val="18"/>
        </w:rPr>
        <w:t>be</w:t>
      </w:r>
      <w:r w:rsidRPr="00AE1ECB">
        <w:rPr>
          <w:rFonts w:ascii="Helvetica" w:hAnsi="Helvetica" w:cs="Helvetica"/>
          <w:i/>
          <w:iCs/>
          <w:color w:val="000000"/>
          <w:spacing w:val="17"/>
          <w:sz w:val="18"/>
          <w:szCs w:val="18"/>
        </w:rPr>
        <w:t xml:space="preserve"> </w:t>
      </w:r>
      <w:r w:rsidRPr="00AE1ECB">
        <w:rPr>
          <w:rFonts w:ascii="Helvetica" w:hAnsi="Helvetica" w:cs="Helvetica"/>
          <w:i/>
          <w:iCs/>
          <w:color w:val="000000"/>
          <w:sz w:val="18"/>
          <w:szCs w:val="18"/>
        </w:rPr>
        <w:t>treated</w:t>
      </w:r>
      <w:r w:rsidRPr="00AE1ECB">
        <w:rPr>
          <w:rFonts w:ascii="Helvetica" w:hAnsi="Helvetica" w:cs="Helvetica"/>
          <w:i/>
          <w:iCs/>
          <w:color w:val="000000"/>
          <w:spacing w:val="17"/>
          <w:sz w:val="18"/>
          <w:szCs w:val="18"/>
        </w:rPr>
        <w:t xml:space="preserve"> </w:t>
      </w:r>
      <w:r w:rsidRPr="00AE1ECB">
        <w:rPr>
          <w:rFonts w:ascii="Helvetica" w:hAnsi="Helvetica" w:cs="Helvetica"/>
          <w:i/>
          <w:iCs/>
          <w:color w:val="000000"/>
          <w:sz w:val="18"/>
          <w:szCs w:val="18"/>
        </w:rPr>
        <w:t>as</w:t>
      </w:r>
      <w:r w:rsidRPr="00AE1ECB">
        <w:rPr>
          <w:rFonts w:ascii="Helvetica" w:hAnsi="Helvetica" w:cs="Helvetica"/>
          <w:i/>
          <w:iCs/>
          <w:color w:val="000000"/>
          <w:spacing w:val="17"/>
          <w:sz w:val="18"/>
          <w:szCs w:val="18"/>
        </w:rPr>
        <w:t xml:space="preserve"> </w:t>
      </w:r>
      <w:r w:rsidRPr="00AE1ECB">
        <w:rPr>
          <w:rFonts w:ascii="Helvetica" w:hAnsi="Helvetica" w:cs="Helvetica"/>
          <w:i/>
          <w:iCs/>
          <w:color w:val="000000"/>
          <w:sz w:val="18"/>
          <w:szCs w:val="18"/>
        </w:rPr>
        <w:t>one</w:t>
      </w:r>
      <w:r w:rsidRPr="00AE1ECB">
        <w:rPr>
          <w:rFonts w:ascii="Helvetica" w:hAnsi="Helvetica" w:cs="Helvetica"/>
          <w:i/>
          <w:iCs/>
          <w:color w:val="000000"/>
          <w:spacing w:val="17"/>
          <w:sz w:val="18"/>
          <w:szCs w:val="18"/>
        </w:rPr>
        <w:t xml:space="preserve"> </w:t>
      </w:r>
      <w:r w:rsidRPr="00AE1ECB">
        <w:rPr>
          <w:rFonts w:ascii="Helvetica" w:hAnsi="Helvetica" w:cs="Helvetica"/>
          <w:i/>
          <w:iCs/>
          <w:color w:val="000000"/>
          <w:sz w:val="18"/>
          <w:szCs w:val="18"/>
        </w:rPr>
        <w:t>asset</w:t>
      </w:r>
      <w:r w:rsidRPr="00AE1ECB">
        <w:rPr>
          <w:rFonts w:ascii="Helvetica" w:hAnsi="Helvetica" w:cs="Helvetica"/>
          <w:i/>
          <w:iCs/>
          <w:color w:val="000000"/>
          <w:spacing w:val="17"/>
          <w:sz w:val="18"/>
          <w:szCs w:val="18"/>
        </w:rPr>
        <w:t xml:space="preserve"> </w:t>
      </w:r>
      <w:r w:rsidRPr="00AE1ECB">
        <w:rPr>
          <w:rFonts w:ascii="Helvetica" w:hAnsi="Helvetica" w:cs="Helvetica"/>
          <w:i/>
          <w:iCs/>
          <w:color w:val="000000"/>
          <w:sz w:val="18"/>
          <w:szCs w:val="18"/>
        </w:rPr>
        <w:t>held</w:t>
      </w:r>
      <w:r w:rsidRPr="00AE1ECB">
        <w:rPr>
          <w:rFonts w:ascii="Helvetica" w:hAnsi="Helvetica" w:cs="Helvetica"/>
          <w:i/>
          <w:iCs/>
          <w:color w:val="000000"/>
          <w:spacing w:val="17"/>
          <w:sz w:val="18"/>
          <w:szCs w:val="18"/>
        </w:rPr>
        <w:t xml:space="preserve"> </w:t>
      </w:r>
      <w:r w:rsidRPr="00AE1ECB">
        <w:rPr>
          <w:rFonts w:ascii="Helvetica" w:hAnsi="Helvetica" w:cs="Helvetica"/>
          <w:i/>
          <w:iCs/>
          <w:color w:val="000000"/>
          <w:sz w:val="18"/>
          <w:szCs w:val="18"/>
        </w:rPr>
        <w:t>for</w:t>
      </w:r>
      <w:r w:rsidRPr="00AE1ECB">
        <w:rPr>
          <w:rFonts w:ascii="Helvetica" w:hAnsi="Helvetica" w:cs="Helvetica"/>
          <w:color w:val="000000"/>
          <w:sz w:val="18"/>
          <w:szCs w:val="18"/>
        </w:rPr>
        <w:t xml:space="preserve"> </w:t>
      </w:r>
      <w:r w:rsidRPr="00AE1ECB">
        <w:rPr>
          <w:rFonts w:ascii="Helvetica" w:hAnsi="Helvetica" w:cs="Helvetica"/>
          <w:i/>
          <w:iCs/>
          <w:color w:val="000000"/>
          <w:sz w:val="18"/>
          <w:szCs w:val="18"/>
        </w:rPr>
        <w:t>investment</w:t>
      </w:r>
      <w:r w:rsidRPr="00AE1ECB">
        <w:rPr>
          <w:rFonts w:ascii="Helvetica" w:hAnsi="Helvetica" w:cs="Helvetica"/>
          <w:i/>
          <w:iCs/>
          <w:color w:val="000000"/>
          <w:spacing w:val="17"/>
          <w:sz w:val="18"/>
          <w:szCs w:val="18"/>
        </w:rPr>
        <w:t xml:space="preserve"> </w:t>
      </w:r>
      <w:r w:rsidRPr="00AE1ECB">
        <w:rPr>
          <w:rFonts w:ascii="Helvetica" w:hAnsi="Helvetica" w:cs="Helvetica"/>
          <w:i/>
          <w:iCs/>
          <w:color w:val="000000"/>
          <w:sz w:val="18"/>
          <w:szCs w:val="18"/>
        </w:rPr>
        <w:t>for</w:t>
      </w:r>
      <w:r w:rsidRPr="00AE1ECB">
        <w:rPr>
          <w:rFonts w:ascii="Helvetica" w:hAnsi="Helvetica" w:cs="Helvetica"/>
          <w:i/>
          <w:iCs/>
          <w:color w:val="000000"/>
          <w:spacing w:val="17"/>
          <w:sz w:val="18"/>
          <w:szCs w:val="18"/>
        </w:rPr>
        <w:t xml:space="preserve"> </w:t>
      </w:r>
      <w:r w:rsidRPr="00AE1ECB">
        <w:rPr>
          <w:rFonts w:ascii="Helvetica" w:hAnsi="Helvetica" w:cs="Helvetica"/>
          <w:i/>
          <w:iCs/>
          <w:color w:val="000000"/>
          <w:sz w:val="18"/>
          <w:szCs w:val="18"/>
        </w:rPr>
        <w:t>purposes</w:t>
      </w:r>
      <w:r w:rsidRPr="00AE1ECB">
        <w:rPr>
          <w:rFonts w:ascii="Helvetica" w:hAnsi="Helvetica" w:cs="Helvetica"/>
          <w:i/>
          <w:iCs/>
          <w:color w:val="000000"/>
          <w:spacing w:val="17"/>
          <w:sz w:val="18"/>
          <w:szCs w:val="18"/>
        </w:rPr>
        <w:t xml:space="preserve"> </w:t>
      </w:r>
      <w:r w:rsidRPr="00AE1ECB">
        <w:rPr>
          <w:rFonts w:ascii="Helvetica" w:hAnsi="Helvetica" w:cs="Helvetica"/>
          <w:i/>
          <w:iCs/>
          <w:color w:val="000000"/>
          <w:sz w:val="18"/>
          <w:szCs w:val="18"/>
        </w:rPr>
        <w:t>of</w:t>
      </w:r>
      <w:r w:rsidRPr="00AE1ECB">
        <w:rPr>
          <w:rFonts w:ascii="Helvetica" w:hAnsi="Helvetica" w:cs="Helvetica"/>
          <w:i/>
          <w:iCs/>
          <w:color w:val="000000"/>
          <w:spacing w:val="17"/>
          <w:sz w:val="18"/>
          <w:szCs w:val="18"/>
        </w:rPr>
        <w:t xml:space="preserve"> </w:t>
      </w:r>
      <w:r w:rsidRPr="00AE1ECB">
        <w:rPr>
          <w:rFonts w:ascii="Helvetica" w:hAnsi="Helvetica" w:cs="Helvetica"/>
          <w:i/>
          <w:iCs/>
          <w:color w:val="000000"/>
          <w:sz w:val="18"/>
          <w:szCs w:val="18"/>
        </w:rPr>
        <w:t>the</w:t>
      </w:r>
      <w:r w:rsidRPr="00AE1ECB">
        <w:rPr>
          <w:rFonts w:ascii="Helvetica" w:hAnsi="Helvetica" w:cs="Helvetica"/>
          <w:i/>
          <w:iCs/>
          <w:color w:val="000000"/>
          <w:spacing w:val="17"/>
          <w:sz w:val="18"/>
          <w:szCs w:val="18"/>
        </w:rPr>
        <w:t xml:space="preserve"> </w:t>
      </w:r>
      <w:r w:rsidRPr="00AE1ECB">
        <w:rPr>
          <w:rFonts w:ascii="Helvetica" w:hAnsi="Helvetica" w:cs="Helvetica"/>
          <w:i/>
          <w:iCs/>
          <w:color w:val="000000"/>
          <w:sz w:val="18"/>
          <w:szCs w:val="18"/>
        </w:rPr>
        <w:t>line</w:t>
      </w:r>
      <w:r w:rsidRPr="00AE1ECB">
        <w:rPr>
          <w:rFonts w:ascii="Helvetica" w:hAnsi="Helvetica" w:cs="Helvetica"/>
          <w:i/>
          <w:iCs/>
          <w:color w:val="000000"/>
          <w:spacing w:val="17"/>
          <w:sz w:val="18"/>
          <w:szCs w:val="18"/>
        </w:rPr>
        <w:t xml:space="preserve"> </w:t>
      </w:r>
      <w:r w:rsidRPr="00AE1ECB">
        <w:rPr>
          <w:rFonts w:ascii="Helvetica" w:hAnsi="Helvetica" w:cs="Helvetica"/>
          <w:i/>
          <w:iCs/>
          <w:color w:val="000000"/>
          <w:sz w:val="18"/>
          <w:szCs w:val="18"/>
        </w:rPr>
        <w:t>4i</w:t>
      </w:r>
      <w:r w:rsidRPr="00AE1ECB">
        <w:rPr>
          <w:rFonts w:ascii="Helvetica" w:hAnsi="Helvetica" w:cs="Helvetica"/>
          <w:i/>
          <w:iCs/>
          <w:color w:val="000000"/>
          <w:spacing w:val="17"/>
          <w:sz w:val="18"/>
          <w:szCs w:val="18"/>
        </w:rPr>
        <w:t xml:space="preserve"> </w:t>
      </w:r>
      <w:r w:rsidRPr="00AE1ECB">
        <w:rPr>
          <w:rFonts w:ascii="Helvetica" w:hAnsi="Helvetica" w:cs="Helvetica"/>
          <w:i/>
          <w:iCs/>
          <w:color w:val="000000"/>
          <w:sz w:val="18"/>
          <w:szCs w:val="18"/>
        </w:rPr>
        <w:t>schedules,</w:t>
      </w:r>
      <w:r w:rsidRPr="00AE1ECB">
        <w:rPr>
          <w:rFonts w:ascii="Helvetica" w:hAnsi="Helvetica" w:cs="Helvetica"/>
          <w:i/>
          <w:iCs/>
          <w:color w:val="000000"/>
          <w:spacing w:val="17"/>
          <w:sz w:val="18"/>
          <w:szCs w:val="18"/>
        </w:rPr>
        <w:t xml:space="preserve"> </w:t>
      </w:r>
      <w:r w:rsidRPr="00AE1ECB">
        <w:rPr>
          <w:rFonts w:ascii="Helvetica" w:hAnsi="Helvetica" w:cs="Helvetica"/>
          <w:i/>
          <w:iCs/>
          <w:color w:val="000000"/>
          <w:sz w:val="18"/>
          <w:szCs w:val="18"/>
        </w:rPr>
        <w:t>except</w:t>
      </w:r>
      <w:r w:rsidRPr="00AE1ECB">
        <w:rPr>
          <w:rFonts w:ascii="Helvetica" w:hAnsi="Helvetica" w:cs="Helvetica"/>
          <w:i/>
          <w:iCs/>
          <w:color w:val="000000"/>
          <w:spacing w:val="17"/>
          <w:sz w:val="18"/>
          <w:szCs w:val="18"/>
        </w:rPr>
        <w:t xml:space="preserve"> </w:t>
      </w:r>
      <w:r w:rsidRPr="00AE1ECB">
        <w:rPr>
          <w:rFonts w:ascii="Helvetica" w:hAnsi="Helvetica" w:cs="Helvetica"/>
          <w:i/>
          <w:iCs/>
          <w:color w:val="000000"/>
          <w:sz w:val="18"/>
          <w:szCs w:val="18"/>
        </w:rPr>
        <w:t>investments</w:t>
      </w:r>
      <w:r w:rsidRPr="00AE1ECB">
        <w:rPr>
          <w:rFonts w:ascii="Helvetica" w:hAnsi="Helvetica" w:cs="Helvetica"/>
          <w:i/>
          <w:iCs/>
          <w:color w:val="000000"/>
          <w:spacing w:val="17"/>
          <w:sz w:val="18"/>
          <w:szCs w:val="18"/>
        </w:rPr>
        <w:t xml:space="preserve"> </w:t>
      </w:r>
      <w:r w:rsidRPr="00AE1ECB">
        <w:rPr>
          <w:rFonts w:ascii="Helvetica" w:hAnsi="Helvetica" w:cs="Helvetica"/>
          <w:i/>
          <w:iCs/>
          <w:color w:val="000000"/>
          <w:sz w:val="18"/>
          <w:szCs w:val="18"/>
        </w:rPr>
        <w:t>in</w:t>
      </w:r>
      <w:r w:rsidRPr="00AE1ECB">
        <w:rPr>
          <w:rFonts w:ascii="Helvetica" w:hAnsi="Helvetica" w:cs="Helvetica"/>
          <w:i/>
          <w:iCs/>
          <w:color w:val="000000"/>
          <w:spacing w:val="17"/>
          <w:sz w:val="18"/>
          <w:szCs w:val="18"/>
        </w:rPr>
        <w:t xml:space="preserve"> </w:t>
      </w:r>
      <w:r w:rsidRPr="00AE1ECB">
        <w:rPr>
          <w:rFonts w:ascii="Helvetica" w:hAnsi="Helvetica" w:cs="Helvetica"/>
          <w:i/>
          <w:iCs/>
          <w:color w:val="000000"/>
          <w:sz w:val="18"/>
          <w:szCs w:val="18"/>
        </w:rPr>
        <w:t>tangible</w:t>
      </w:r>
      <w:r w:rsidRPr="00AE1ECB">
        <w:rPr>
          <w:rFonts w:ascii="Helvetica" w:hAnsi="Helvetica" w:cs="Helvetica"/>
          <w:i/>
          <w:iCs/>
          <w:color w:val="000000"/>
          <w:spacing w:val="17"/>
          <w:sz w:val="18"/>
          <w:szCs w:val="18"/>
        </w:rPr>
        <w:t xml:space="preserve"> </w:t>
      </w:r>
      <w:r w:rsidRPr="00AE1ECB">
        <w:rPr>
          <w:rFonts w:ascii="Helvetica" w:hAnsi="Helvetica" w:cs="Helvetica"/>
          <w:i/>
          <w:iCs/>
          <w:color w:val="000000"/>
          <w:sz w:val="18"/>
          <w:szCs w:val="18"/>
        </w:rPr>
        <w:t>personal</w:t>
      </w:r>
      <w:r w:rsidRPr="00AE1ECB">
        <w:rPr>
          <w:rFonts w:ascii="Helvetica" w:hAnsi="Helvetica" w:cs="Helvetica"/>
          <w:i/>
          <w:iCs/>
          <w:color w:val="000000"/>
          <w:spacing w:val="17"/>
          <w:sz w:val="18"/>
          <w:szCs w:val="18"/>
        </w:rPr>
        <w:t xml:space="preserve"> </w:t>
      </w:r>
      <w:r w:rsidRPr="00AE1ECB">
        <w:rPr>
          <w:rFonts w:ascii="Helvetica" w:hAnsi="Helvetica" w:cs="Helvetica"/>
          <w:i/>
          <w:iCs/>
          <w:color w:val="000000"/>
          <w:sz w:val="18"/>
          <w:szCs w:val="18"/>
        </w:rPr>
        <w:t>property</w:t>
      </w:r>
      <w:r w:rsidRPr="00AE1ECB">
        <w:rPr>
          <w:rFonts w:ascii="Helvetica" w:hAnsi="Helvetica" w:cs="Helvetica"/>
          <w:i/>
          <w:iCs/>
          <w:color w:val="000000"/>
          <w:spacing w:val="17"/>
          <w:sz w:val="18"/>
          <w:szCs w:val="18"/>
        </w:rPr>
        <w:t xml:space="preserve"> </w:t>
      </w:r>
      <w:r w:rsidRPr="00AE1ECB">
        <w:rPr>
          <w:rFonts w:ascii="Helvetica" w:hAnsi="Helvetica" w:cs="Helvetica"/>
          <w:i/>
          <w:iCs/>
          <w:color w:val="000000"/>
          <w:sz w:val="18"/>
          <w:szCs w:val="18"/>
        </w:rPr>
        <w:t>must</w:t>
      </w:r>
      <w:r w:rsidRPr="00AE1ECB">
        <w:rPr>
          <w:rFonts w:ascii="Helvetica" w:hAnsi="Helvetica" w:cs="Helvetica"/>
          <w:i/>
          <w:iCs/>
          <w:color w:val="000000"/>
          <w:spacing w:val="17"/>
          <w:sz w:val="18"/>
          <w:szCs w:val="18"/>
        </w:rPr>
        <w:t xml:space="preserve"> </w:t>
      </w:r>
      <w:r w:rsidRPr="00AE1ECB">
        <w:rPr>
          <w:rFonts w:ascii="Helvetica" w:hAnsi="Helvetica" w:cs="Helvetica"/>
          <w:i/>
          <w:iCs/>
          <w:color w:val="000000"/>
          <w:sz w:val="18"/>
          <w:szCs w:val="18"/>
        </w:rPr>
        <w:t>continue</w:t>
      </w:r>
      <w:r w:rsidRPr="00AE1ECB">
        <w:rPr>
          <w:rFonts w:ascii="Helvetica" w:hAnsi="Helvetica" w:cs="Helvetica"/>
          <w:i/>
          <w:iCs/>
          <w:color w:val="000000"/>
          <w:spacing w:val="17"/>
          <w:sz w:val="18"/>
          <w:szCs w:val="18"/>
        </w:rPr>
        <w:t xml:space="preserve"> </w:t>
      </w:r>
      <w:r w:rsidRPr="00AE1ECB">
        <w:rPr>
          <w:rFonts w:ascii="Helvetica" w:hAnsi="Helvetica" w:cs="Helvetica"/>
          <w:i/>
          <w:iCs/>
          <w:color w:val="000000"/>
          <w:sz w:val="18"/>
          <w:szCs w:val="18"/>
        </w:rPr>
        <w:t>to</w:t>
      </w:r>
      <w:r w:rsidRPr="00AE1ECB">
        <w:rPr>
          <w:rFonts w:ascii="Helvetica" w:hAnsi="Helvetica" w:cs="Helvetica"/>
          <w:i/>
          <w:iCs/>
          <w:color w:val="000000"/>
          <w:spacing w:val="17"/>
          <w:sz w:val="18"/>
          <w:szCs w:val="18"/>
        </w:rPr>
        <w:t xml:space="preserve"> </w:t>
      </w:r>
      <w:r w:rsidRPr="00AE1ECB">
        <w:rPr>
          <w:rFonts w:ascii="Helvetica" w:hAnsi="Helvetica" w:cs="Helvetica"/>
          <w:i/>
          <w:iCs/>
          <w:color w:val="000000"/>
          <w:sz w:val="18"/>
          <w:szCs w:val="18"/>
        </w:rPr>
        <w:t>be</w:t>
      </w:r>
      <w:r w:rsidRPr="00AE1ECB">
        <w:rPr>
          <w:rFonts w:ascii="Helvetica" w:hAnsi="Helvetica" w:cs="Helvetica"/>
          <w:i/>
          <w:iCs/>
          <w:color w:val="000000"/>
          <w:spacing w:val="17"/>
          <w:sz w:val="18"/>
          <w:szCs w:val="18"/>
        </w:rPr>
        <w:t xml:space="preserve"> </w:t>
      </w:r>
      <w:r w:rsidRPr="00AE1ECB">
        <w:rPr>
          <w:rFonts w:ascii="Helvetica" w:hAnsi="Helvetica" w:cs="Helvetica"/>
          <w:i/>
          <w:iCs/>
          <w:color w:val="000000"/>
          <w:sz w:val="18"/>
          <w:szCs w:val="18"/>
        </w:rPr>
        <w:t>reported as separate assets on the line 4i schedules. Investments in Code section 403(b)</w:t>
      </w:r>
      <w:r w:rsidRPr="00AE1ECB" w:rsidR="00E45CFC">
        <w:rPr>
          <w:rFonts w:ascii="Helvetica" w:hAnsi="Helvetica" w:cs="Helvetica"/>
          <w:i/>
          <w:iCs/>
          <w:color w:val="000000"/>
          <w:sz w:val="18"/>
          <w:szCs w:val="18"/>
        </w:rPr>
        <w:t>(1)</w:t>
      </w:r>
      <w:r w:rsidRPr="00AE1ECB">
        <w:rPr>
          <w:rFonts w:ascii="Helvetica" w:hAnsi="Helvetica" w:cs="Helvetica"/>
          <w:i/>
          <w:iCs/>
          <w:color w:val="000000"/>
          <w:sz w:val="18"/>
          <w:szCs w:val="18"/>
        </w:rPr>
        <w:t xml:space="preserve"> annuity contracts and </w:t>
      </w:r>
      <w:r w:rsidRPr="00AE1ECB">
        <w:rPr>
          <w:rFonts w:ascii="Helvetica" w:hAnsi="Helvetica" w:cs="Helvetica"/>
          <w:i/>
          <w:iCs/>
          <w:color w:val="000000"/>
          <w:w w:val="99"/>
          <w:sz w:val="18"/>
          <w:szCs w:val="18"/>
        </w:rPr>
        <w:t>Code</w:t>
      </w:r>
      <w:r w:rsidRPr="00AE1ECB">
        <w:rPr>
          <w:rFonts w:ascii="Helvetica" w:hAnsi="Helvetica" w:cs="Helvetica"/>
          <w:i/>
          <w:iCs/>
          <w:color w:val="000000"/>
          <w:spacing w:val="23"/>
          <w:w w:val="99"/>
          <w:sz w:val="18"/>
          <w:szCs w:val="18"/>
        </w:rPr>
        <w:t xml:space="preserve"> </w:t>
      </w:r>
      <w:r w:rsidRPr="00AE1ECB">
        <w:rPr>
          <w:rFonts w:ascii="Helvetica" w:hAnsi="Helvetica" w:cs="Helvetica"/>
          <w:i/>
          <w:iCs/>
          <w:color w:val="000000"/>
          <w:w w:val="99"/>
          <w:sz w:val="18"/>
          <w:szCs w:val="18"/>
        </w:rPr>
        <w:t>section</w:t>
      </w:r>
      <w:r w:rsidRPr="00AE1ECB">
        <w:rPr>
          <w:rFonts w:ascii="Helvetica" w:hAnsi="Helvetica" w:cs="Helvetica"/>
          <w:i/>
          <w:iCs/>
          <w:color w:val="000000"/>
          <w:spacing w:val="23"/>
          <w:w w:val="99"/>
          <w:sz w:val="18"/>
          <w:szCs w:val="18"/>
        </w:rPr>
        <w:t xml:space="preserve"> </w:t>
      </w:r>
      <w:r w:rsidRPr="00AE1ECB">
        <w:rPr>
          <w:rFonts w:ascii="Helvetica" w:hAnsi="Helvetica" w:cs="Helvetica"/>
          <w:i/>
          <w:iCs/>
          <w:color w:val="000000"/>
          <w:w w:val="99"/>
          <w:sz w:val="18"/>
          <w:szCs w:val="18"/>
        </w:rPr>
        <w:t>403(b)(7)</w:t>
      </w:r>
      <w:r w:rsidRPr="00AE1ECB">
        <w:rPr>
          <w:rFonts w:ascii="Helvetica" w:hAnsi="Helvetica" w:cs="Helvetica"/>
          <w:color w:val="000000"/>
          <w:sz w:val="18"/>
          <w:szCs w:val="18"/>
        </w:rPr>
        <w:t xml:space="preserve"> </w:t>
      </w:r>
      <w:r w:rsidRPr="00AE1ECB">
        <w:rPr>
          <w:rFonts w:ascii="Helvetica" w:hAnsi="Helvetica" w:cs="Helvetica"/>
          <w:i/>
          <w:iCs/>
          <w:color w:val="000000"/>
          <w:sz w:val="18"/>
          <w:szCs w:val="18"/>
        </w:rPr>
        <w:t>custodial</w:t>
      </w:r>
      <w:r w:rsidRPr="00AE1ECB">
        <w:rPr>
          <w:rFonts w:ascii="Helvetica" w:hAnsi="Helvetica" w:cs="Helvetica"/>
          <w:i/>
          <w:iCs/>
          <w:color w:val="000000"/>
          <w:spacing w:val="11"/>
          <w:sz w:val="18"/>
          <w:szCs w:val="18"/>
        </w:rPr>
        <w:t xml:space="preserve"> </w:t>
      </w:r>
      <w:r w:rsidRPr="00AE1ECB">
        <w:rPr>
          <w:rFonts w:ascii="Helvetica" w:hAnsi="Helvetica" w:cs="Helvetica"/>
          <w:i/>
          <w:iCs/>
          <w:color w:val="000000"/>
          <w:sz w:val="18"/>
          <w:szCs w:val="18"/>
        </w:rPr>
        <w:t>accounts</w:t>
      </w:r>
      <w:r w:rsidRPr="00AE1ECB">
        <w:rPr>
          <w:rFonts w:ascii="Helvetica" w:hAnsi="Helvetica" w:cs="Helvetica"/>
          <w:i/>
          <w:iCs/>
          <w:color w:val="000000"/>
          <w:spacing w:val="11"/>
          <w:sz w:val="18"/>
          <w:szCs w:val="18"/>
        </w:rPr>
        <w:t xml:space="preserve"> </w:t>
      </w:r>
      <w:r w:rsidRPr="00AE1ECB">
        <w:rPr>
          <w:rFonts w:ascii="Helvetica" w:hAnsi="Helvetica" w:cs="Helvetica"/>
          <w:i/>
          <w:iCs/>
          <w:color w:val="000000"/>
          <w:sz w:val="18"/>
          <w:szCs w:val="18"/>
        </w:rPr>
        <w:t>should</w:t>
      </w:r>
      <w:r w:rsidRPr="00AE1ECB">
        <w:rPr>
          <w:rFonts w:ascii="Helvetica" w:hAnsi="Helvetica" w:cs="Helvetica"/>
          <w:i/>
          <w:iCs/>
          <w:color w:val="000000"/>
          <w:spacing w:val="11"/>
          <w:sz w:val="18"/>
          <w:szCs w:val="18"/>
        </w:rPr>
        <w:t xml:space="preserve"> </w:t>
      </w:r>
      <w:r w:rsidRPr="00AE1ECB">
        <w:rPr>
          <w:rFonts w:ascii="Helvetica" w:hAnsi="Helvetica" w:cs="Helvetica"/>
          <w:i/>
          <w:iCs/>
          <w:color w:val="000000"/>
          <w:sz w:val="18"/>
          <w:szCs w:val="18"/>
        </w:rPr>
        <w:t>also</w:t>
      </w:r>
      <w:r w:rsidRPr="00AE1ECB">
        <w:rPr>
          <w:rFonts w:ascii="Helvetica" w:hAnsi="Helvetica" w:cs="Helvetica"/>
          <w:i/>
          <w:iCs/>
          <w:color w:val="000000"/>
          <w:spacing w:val="11"/>
          <w:sz w:val="18"/>
          <w:szCs w:val="18"/>
        </w:rPr>
        <w:t xml:space="preserve"> </w:t>
      </w:r>
      <w:r w:rsidRPr="00AE1ECB">
        <w:rPr>
          <w:rFonts w:ascii="Helvetica" w:hAnsi="Helvetica" w:cs="Helvetica"/>
          <w:i/>
          <w:iCs/>
          <w:color w:val="000000"/>
          <w:sz w:val="18"/>
          <w:szCs w:val="18"/>
        </w:rPr>
        <w:t>be</w:t>
      </w:r>
      <w:r w:rsidRPr="00AE1ECB">
        <w:rPr>
          <w:rFonts w:ascii="Helvetica" w:hAnsi="Helvetica" w:cs="Helvetica"/>
          <w:i/>
          <w:iCs/>
          <w:color w:val="000000"/>
          <w:spacing w:val="11"/>
          <w:sz w:val="18"/>
          <w:szCs w:val="18"/>
        </w:rPr>
        <w:t xml:space="preserve"> </w:t>
      </w:r>
      <w:r w:rsidRPr="00AE1ECB">
        <w:rPr>
          <w:rFonts w:ascii="Helvetica" w:hAnsi="Helvetica" w:cs="Helvetica"/>
          <w:i/>
          <w:iCs/>
          <w:color w:val="000000"/>
          <w:sz w:val="18"/>
          <w:szCs w:val="18"/>
        </w:rPr>
        <w:t>treated</w:t>
      </w:r>
      <w:r w:rsidRPr="00AE1ECB">
        <w:rPr>
          <w:rFonts w:ascii="Helvetica" w:hAnsi="Helvetica" w:cs="Helvetica"/>
          <w:i/>
          <w:iCs/>
          <w:color w:val="000000"/>
          <w:spacing w:val="11"/>
          <w:sz w:val="18"/>
          <w:szCs w:val="18"/>
        </w:rPr>
        <w:t xml:space="preserve"> </w:t>
      </w:r>
      <w:r w:rsidRPr="00AE1ECB">
        <w:rPr>
          <w:rFonts w:ascii="Helvetica" w:hAnsi="Helvetica" w:cs="Helvetica"/>
          <w:i/>
          <w:iCs/>
          <w:color w:val="000000"/>
          <w:sz w:val="18"/>
          <w:szCs w:val="18"/>
        </w:rPr>
        <w:t>as</w:t>
      </w:r>
      <w:r w:rsidRPr="00AE1ECB">
        <w:rPr>
          <w:rFonts w:ascii="Helvetica" w:hAnsi="Helvetica" w:cs="Helvetica"/>
          <w:i/>
          <w:iCs/>
          <w:color w:val="000000"/>
          <w:spacing w:val="11"/>
          <w:sz w:val="18"/>
          <w:szCs w:val="18"/>
        </w:rPr>
        <w:t xml:space="preserve"> </w:t>
      </w:r>
      <w:r w:rsidRPr="00AE1ECB">
        <w:rPr>
          <w:rFonts w:ascii="Helvetica" w:hAnsi="Helvetica" w:cs="Helvetica"/>
          <w:i/>
          <w:iCs/>
          <w:color w:val="000000"/>
          <w:sz w:val="18"/>
          <w:szCs w:val="18"/>
        </w:rPr>
        <w:t>one</w:t>
      </w:r>
      <w:r w:rsidRPr="00AE1ECB">
        <w:rPr>
          <w:rFonts w:ascii="Helvetica" w:hAnsi="Helvetica" w:cs="Helvetica"/>
          <w:i/>
          <w:iCs/>
          <w:color w:val="000000"/>
          <w:spacing w:val="11"/>
          <w:sz w:val="18"/>
          <w:szCs w:val="18"/>
        </w:rPr>
        <w:t xml:space="preserve"> </w:t>
      </w:r>
      <w:r w:rsidRPr="00AE1ECB">
        <w:rPr>
          <w:rFonts w:ascii="Helvetica" w:hAnsi="Helvetica" w:cs="Helvetica"/>
          <w:i/>
          <w:iCs/>
          <w:color w:val="000000"/>
          <w:sz w:val="18"/>
          <w:szCs w:val="18"/>
        </w:rPr>
        <w:t>asset</w:t>
      </w:r>
      <w:r w:rsidRPr="00AE1ECB">
        <w:rPr>
          <w:rFonts w:ascii="Helvetica" w:hAnsi="Helvetica" w:cs="Helvetica"/>
          <w:i/>
          <w:iCs/>
          <w:color w:val="000000"/>
          <w:spacing w:val="11"/>
          <w:sz w:val="18"/>
          <w:szCs w:val="18"/>
        </w:rPr>
        <w:t xml:space="preserve"> </w:t>
      </w:r>
      <w:r w:rsidRPr="00AE1ECB">
        <w:rPr>
          <w:rFonts w:ascii="Helvetica" w:hAnsi="Helvetica" w:cs="Helvetica"/>
          <w:i/>
          <w:iCs/>
          <w:color w:val="000000"/>
          <w:sz w:val="18"/>
          <w:szCs w:val="18"/>
        </w:rPr>
        <w:t>held</w:t>
      </w:r>
      <w:r w:rsidRPr="00AE1ECB">
        <w:rPr>
          <w:rFonts w:ascii="Helvetica" w:hAnsi="Helvetica" w:cs="Helvetica"/>
          <w:i/>
          <w:iCs/>
          <w:color w:val="000000"/>
          <w:spacing w:val="11"/>
          <w:sz w:val="18"/>
          <w:szCs w:val="18"/>
        </w:rPr>
        <w:t xml:space="preserve"> </w:t>
      </w:r>
      <w:r w:rsidRPr="00AE1ECB">
        <w:rPr>
          <w:rFonts w:ascii="Helvetica" w:hAnsi="Helvetica" w:cs="Helvetica"/>
          <w:i/>
          <w:iCs/>
          <w:color w:val="000000"/>
          <w:sz w:val="18"/>
          <w:szCs w:val="18"/>
        </w:rPr>
        <w:t>for</w:t>
      </w:r>
      <w:r w:rsidRPr="00AE1ECB">
        <w:rPr>
          <w:rFonts w:ascii="Helvetica" w:hAnsi="Helvetica" w:cs="Helvetica"/>
          <w:i/>
          <w:iCs/>
          <w:color w:val="000000"/>
          <w:spacing w:val="11"/>
          <w:sz w:val="18"/>
          <w:szCs w:val="18"/>
        </w:rPr>
        <w:t xml:space="preserve"> </w:t>
      </w:r>
      <w:r w:rsidRPr="00AE1ECB">
        <w:rPr>
          <w:rFonts w:ascii="Helvetica" w:hAnsi="Helvetica" w:cs="Helvetica"/>
          <w:i/>
          <w:iCs/>
          <w:color w:val="000000"/>
          <w:sz w:val="18"/>
          <w:szCs w:val="18"/>
        </w:rPr>
        <w:t>investment</w:t>
      </w:r>
      <w:r w:rsidRPr="00AE1ECB">
        <w:rPr>
          <w:rFonts w:ascii="Helvetica" w:hAnsi="Helvetica" w:cs="Helvetica"/>
          <w:i/>
          <w:iCs/>
          <w:color w:val="000000"/>
          <w:spacing w:val="11"/>
          <w:sz w:val="18"/>
          <w:szCs w:val="18"/>
        </w:rPr>
        <w:t xml:space="preserve"> </w:t>
      </w:r>
      <w:r w:rsidRPr="00AE1ECB">
        <w:rPr>
          <w:rFonts w:ascii="Helvetica" w:hAnsi="Helvetica" w:cs="Helvetica"/>
          <w:i/>
          <w:iCs/>
          <w:color w:val="000000"/>
          <w:sz w:val="18"/>
          <w:szCs w:val="18"/>
        </w:rPr>
        <w:t>for</w:t>
      </w:r>
      <w:r w:rsidRPr="00AE1ECB">
        <w:rPr>
          <w:rFonts w:ascii="Helvetica" w:hAnsi="Helvetica" w:cs="Helvetica"/>
          <w:i/>
          <w:iCs/>
          <w:color w:val="000000"/>
          <w:spacing w:val="11"/>
          <w:sz w:val="18"/>
          <w:szCs w:val="18"/>
        </w:rPr>
        <w:t xml:space="preserve"> </w:t>
      </w:r>
      <w:r w:rsidRPr="00AE1ECB">
        <w:rPr>
          <w:rFonts w:ascii="Helvetica" w:hAnsi="Helvetica" w:cs="Helvetica"/>
          <w:i/>
          <w:iCs/>
          <w:color w:val="000000"/>
          <w:sz w:val="18"/>
          <w:szCs w:val="18"/>
        </w:rPr>
        <w:t>purposes</w:t>
      </w:r>
      <w:r w:rsidRPr="00AE1ECB">
        <w:rPr>
          <w:rFonts w:ascii="Helvetica" w:hAnsi="Helvetica" w:cs="Helvetica"/>
          <w:i/>
          <w:iCs/>
          <w:color w:val="000000"/>
          <w:spacing w:val="11"/>
          <w:sz w:val="18"/>
          <w:szCs w:val="18"/>
        </w:rPr>
        <w:t xml:space="preserve"> </w:t>
      </w:r>
      <w:r w:rsidRPr="00AE1ECB">
        <w:rPr>
          <w:rFonts w:ascii="Helvetica" w:hAnsi="Helvetica" w:cs="Helvetica"/>
          <w:i/>
          <w:iCs/>
          <w:color w:val="000000"/>
          <w:sz w:val="18"/>
          <w:szCs w:val="18"/>
        </w:rPr>
        <w:t>on</w:t>
      </w:r>
      <w:r w:rsidRPr="00AE1ECB">
        <w:rPr>
          <w:rFonts w:ascii="Helvetica" w:hAnsi="Helvetica" w:cs="Helvetica"/>
          <w:i/>
          <w:iCs/>
          <w:color w:val="000000"/>
          <w:spacing w:val="11"/>
          <w:sz w:val="18"/>
          <w:szCs w:val="18"/>
        </w:rPr>
        <w:t xml:space="preserve"> </w:t>
      </w:r>
      <w:r w:rsidRPr="00AE1ECB">
        <w:rPr>
          <w:rFonts w:ascii="Helvetica" w:hAnsi="Helvetica" w:cs="Helvetica"/>
          <w:i/>
          <w:iCs/>
          <w:color w:val="000000"/>
          <w:sz w:val="18"/>
          <w:szCs w:val="18"/>
        </w:rPr>
        <w:t>the</w:t>
      </w:r>
      <w:r w:rsidRPr="00AE1ECB">
        <w:rPr>
          <w:rFonts w:ascii="Helvetica" w:hAnsi="Helvetica" w:cs="Helvetica"/>
          <w:i/>
          <w:iCs/>
          <w:color w:val="000000"/>
          <w:spacing w:val="11"/>
          <w:sz w:val="18"/>
          <w:szCs w:val="18"/>
        </w:rPr>
        <w:t xml:space="preserve"> </w:t>
      </w:r>
      <w:r w:rsidRPr="00AE1ECB">
        <w:rPr>
          <w:rFonts w:ascii="Helvetica" w:hAnsi="Helvetica" w:cs="Helvetica"/>
          <w:i/>
          <w:iCs/>
          <w:color w:val="000000"/>
          <w:sz w:val="18"/>
          <w:szCs w:val="18"/>
        </w:rPr>
        <w:t>line</w:t>
      </w:r>
      <w:r w:rsidRPr="00AE1ECB">
        <w:rPr>
          <w:rFonts w:ascii="Helvetica" w:hAnsi="Helvetica" w:cs="Helvetica"/>
          <w:i/>
          <w:iCs/>
          <w:color w:val="000000"/>
          <w:spacing w:val="11"/>
          <w:sz w:val="18"/>
          <w:szCs w:val="18"/>
        </w:rPr>
        <w:t xml:space="preserve"> </w:t>
      </w:r>
      <w:r w:rsidRPr="00AE1ECB">
        <w:rPr>
          <w:rFonts w:ascii="Helvetica" w:hAnsi="Helvetica" w:cs="Helvetica"/>
          <w:i/>
          <w:iCs/>
          <w:color w:val="000000"/>
          <w:sz w:val="18"/>
          <w:szCs w:val="18"/>
        </w:rPr>
        <w:t>4i</w:t>
      </w:r>
      <w:r w:rsidRPr="00AE1ECB">
        <w:rPr>
          <w:rFonts w:ascii="Helvetica" w:hAnsi="Helvetica" w:cs="Helvetica"/>
          <w:i/>
          <w:iCs/>
          <w:color w:val="000000"/>
          <w:spacing w:val="11"/>
          <w:sz w:val="18"/>
          <w:szCs w:val="18"/>
        </w:rPr>
        <w:t xml:space="preserve"> </w:t>
      </w:r>
      <w:r w:rsidRPr="00AE1ECB">
        <w:rPr>
          <w:rFonts w:ascii="Helvetica" w:hAnsi="Helvetica" w:cs="Helvetica"/>
          <w:i/>
          <w:iCs/>
          <w:color w:val="000000"/>
          <w:sz w:val="18"/>
          <w:szCs w:val="18"/>
        </w:rPr>
        <w:t>schedules.</w:t>
      </w:r>
    </w:p>
    <w:p w:rsidRPr="00AE1ECB" w:rsidR="00A7023F" w:rsidP="0063377C" w:rsidRDefault="00A7023F" w14:paraId="244C8209" w14:textId="09D23647">
      <w:pPr>
        <w:widowControl w:val="0"/>
        <w:autoSpaceDE w:val="0"/>
        <w:autoSpaceDN w:val="0"/>
        <w:adjustRightInd w:val="0"/>
        <w:spacing w:before="60" w:line="240" w:lineRule="auto"/>
        <w:ind w:firstLine="0"/>
        <w:rPr>
          <w:rFonts w:ascii="Helvetica" w:hAnsi="Helvetica" w:cs="Helvetica"/>
          <w:b/>
          <w:bCs/>
          <w:color w:val="000000"/>
          <w:sz w:val="18"/>
          <w:szCs w:val="18"/>
        </w:rPr>
      </w:pPr>
    </w:p>
    <w:p w:rsidRPr="00AE1ECB" w:rsidR="005324D3" w:rsidP="0063377C" w:rsidRDefault="005324D3" w14:paraId="244C820A" w14:textId="77777777">
      <w:pPr>
        <w:widowControl w:val="0"/>
        <w:autoSpaceDE w:val="0"/>
        <w:autoSpaceDN w:val="0"/>
        <w:adjustRightInd w:val="0"/>
        <w:spacing w:before="60" w:line="240" w:lineRule="auto"/>
        <w:ind w:firstLine="0"/>
        <w:rPr>
          <w:rFonts w:ascii="Helvetica" w:hAnsi="Helvetica" w:cs="Helvetica"/>
          <w:b/>
          <w:bCs/>
          <w:color w:val="000000"/>
          <w:sz w:val="18"/>
          <w:szCs w:val="18"/>
        </w:rPr>
        <w:sectPr w:rsidRPr="00AE1ECB" w:rsidR="005324D3" w:rsidSect="00CE2C03">
          <w:headerReference w:type="default" r:id="rId87"/>
          <w:footerReference w:type="default" r:id="rId88"/>
          <w:endnotePr>
            <w:numFmt w:val="decimal"/>
          </w:endnotePr>
          <w:type w:val="continuous"/>
          <w:pgSz w:w="12240" w:h="15840" w:code="1"/>
          <w:pgMar w:top="1008" w:right="634" w:bottom="432" w:left="994" w:header="576" w:footer="576" w:gutter="0"/>
          <w:cols w:space="360"/>
          <w:titlePg/>
          <w:rtlGutter/>
          <w:docGrid w:linePitch="326"/>
        </w:sectPr>
      </w:pPr>
    </w:p>
    <w:p w:rsidRPr="00AE1ECB" w:rsidR="008D4C81" w:rsidP="0063377C" w:rsidRDefault="008D4C81" w14:paraId="244C820B" w14:textId="77777777">
      <w:pPr>
        <w:widowControl w:val="0"/>
        <w:tabs>
          <w:tab w:val="clear" w:pos="432"/>
        </w:tabs>
        <w:autoSpaceDE w:val="0"/>
        <w:autoSpaceDN w:val="0"/>
        <w:adjustRightInd w:val="0"/>
        <w:spacing w:before="60" w:line="240" w:lineRule="auto"/>
        <w:ind w:firstLine="0"/>
        <w:rPr>
          <w:rFonts w:ascii="Helvetica" w:hAnsi="Helvetica" w:cs="Helvetica"/>
          <w:b/>
          <w:color w:val="000000"/>
          <w:sz w:val="18"/>
          <w:szCs w:val="18"/>
        </w:rPr>
      </w:pPr>
      <w:r w:rsidRPr="00AE1ECB">
        <w:rPr>
          <w:rFonts w:ascii="Helvetica" w:hAnsi="Helvetica" w:cs="Helvetica"/>
          <w:b/>
          <w:color w:val="000000"/>
          <w:sz w:val="18"/>
          <w:szCs w:val="18"/>
        </w:rPr>
        <w:t>Line 4j</w:t>
      </w:r>
      <w:r w:rsidRPr="00AE1ECB" w:rsidR="00534B36">
        <w:rPr>
          <w:rFonts w:ascii="Helvetica" w:hAnsi="Helvetica" w:cs="Helvetica"/>
          <w:b/>
          <w:color w:val="000000"/>
          <w:sz w:val="18"/>
          <w:szCs w:val="18"/>
        </w:rPr>
        <w:t xml:space="preserve">. </w:t>
      </w:r>
      <w:r w:rsidRPr="00AE1ECB">
        <w:rPr>
          <w:rFonts w:ascii="Helvetica" w:hAnsi="Helvetica" w:cs="Helvetica"/>
          <w:color w:val="000000"/>
          <w:sz w:val="18"/>
          <w:szCs w:val="18"/>
        </w:rPr>
        <w:t>Check “Yes” and attach to the Form 5500 the following schedule if the plan had any reportable transactions</w:t>
      </w:r>
      <w:r w:rsidRPr="00AE1ECB">
        <w:rPr>
          <w:rFonts w:ascii="Helvetica" w:hAnsi="Helvetica" w:cs="Helvetica"/>
          <w:b/>
          <w:color w:val="000000"/>
          <w:sz w:val="18"/>
          <w:szCs w:val="18"/>
        </w:rPr>
        <w:t xml:space="preserve"> </w:t>
      </w:r>
      <w:r w:rsidRPr="00AE1ECB">
        <w:rPr>
          <w:rFonts w:ascii="Helvetica" w:hAnsi="Helvetica" w:cs="Helvetica"/>
          <w:color w:val="000000"/>
          <w:sz w:val="18"/>
          <w:szCs w:val="18"/>
        </w:rPr>
        <w:t>(see 29 CFR 2520.103-6 and the examples provided in the</w:t>
      </w:r>
      <w:r w:rsidRPr="00AE1ECB">
        <w:rPr>
          <w:rFonts w:ascii="Helvetica" w:hAnsi="Helvetica" w:cs="Helvetica"/>
          <w:b/>
          <w:color w:val="000000"/>
          <w:sz w:val="18"/>
          <w:szCs w:val="18"/>
        </w:rPr>
        <w:t xml:space="preserve"> </w:t>
      </w:r>
      <w:r w:rsidRPr="00AE1ECB">
        <w:rPr>
          <w:rFonts w:ascii="Helvetica" w:hAnsi="Helvetica" w:cs="Helvetica"/>
          <w:color w:val="000000"/>
          <w:sz w:val="18"/>
          <w:szCs w:val="18"/>
        </w:rPr>
        <w:t>regulation). The schedule must use the format set forth below</w:t>
      </w:r>
      <w:r w:rsidRPr="00AE1ECB">
        <w:rPr>
          <w:rFonts w:ascii="Helvetica" w:hAnsi="Helvetica" w:cs="Helvetica"/>
          <w:b/>
          <w:color w:val="000000"/>
          <w:sz w:val="18"/>
          <w:szCs w:val="18"/>
        </w:rPr>
        <w:t xml:space="preserve"> </w:t>
      </w:r>
      <w:r w:rsidRPr="00AE1ECB">
        <w:rPr>
          <w:rFonts w:ascii="Helvetica" w:hAnsi="Helvetica" w:cs="Helvetica"/>
          <w:color w:val="000000"/>
          <w:sz w:val="18"/>
          <w:szCs w:val="18"/>
        </w:rPr>
        <w:t>or a similar format. See 29 CFR 2520.103-11.</w:t>
      </w:r>
    </w:p>
    <w:p w:rsidRPr="00AE1ECB" w:rsidR="008D4C81" w:rsidP="0063377C" w:rsidRDefault="008D4C81" w14:paraId="244C820C" w14:textId="77777777">
      <w:pPr>
        <w:widowControl w:val="0"/>
        <w:autoSpaceDE w:val="0"/>
        <w:autoSpaceDN w:val="0"/>
        <w:adjustRightInd w:val="0"/>
        <w:spacing w:before="60" w:line="160" w:lineRule="exact"/>
        <w:ind w:firstLine="0"/>
        <w:jc w:val="both"/>
        <w:rPr>
          <w:rFonts w:ascii="Helvetica" w:hAnsi="Helvetica" w:cs="Helvetica"/>
          <w:color w:val="000000"/>
          <w:sz w:val="18"/>
          <w:szCs w:val="18"/>
        </w:rPr>
      </w:pPr>
      <w:r w:rsidRPr="00AE1ECB">
        <w:rPr>
          <w:rFonts w:ascii="Helvetica" w:hAnsi="Helvetica" w:cs="Helvetica"/>
          <w:color w:val="000000"/>
          <w:sz w:val="18"/>
          <w:szCs w:val="18"/>
        </w:rPr>
        <w:t xml:space="preserve">A </w:t>
      </w:r>
      <w:r w:rsidRPr="00AE1ECB">
        <w:rPr>
          <w:rFonts w:ascii="Helvetica" w:hAnsi="Helvetica" w:cs="Helvetica"/>
          <w:i/>
          <w:color w:val="000000"/>
          <w:sz w:val="18"/>
          <w:szCs w:val="18"/>
        </w:rPr>
        <w:t>reportable transaction</w:t>
      </w:r>
      <w:r w:rsidRPr="00AE1ECB">
        <w:rPr>
          <w:rFonts w:ascii="Helvetica" w:hAnsi="Helvetica" w:cs="Helvetica"/>
          <w:color w:val="000000"/>
          <w:sz w:val="18"/>
          <w:szCs w:val="18"/>
        </w:rPr>
        <w:t xml:space="preserve"> includes:</w:t>
      </w:r>
    </w:p>
    <w:p w:rsidRPr="00AE1ECB" w:rsidR="008D4C81" w:rsidP="00BB5D45" w:rsidRDefault="008D4C81" w14:paraId="244C820D" w14:textId="77777777">
      <w:pPr>
        <w:widowControl w:val="0"/>
        <w:autoSpaceDE w:val="0"/>
        <w:autoSpaceDN w:val="0"/>
        <w:adjustRightInd w:val="0"/>
        <w:spacing w:before="60" w:line="240" w:lineRule="auto"/>
        <w:ind w:firstLine="216"/>
        <w:jc w:val="both"/>
        <w:rPr>
          <w:rFonts w:ascii="Helvetica" w:hAnsi="Helvetica" w:cs="Helvetica"/>
          <w:color w:val="000000"/>
          <w:sz w:val="18"/>
          <w:szCs w:val="18"/>
        </w:rPr>
      </w:pPr>
      <w:r w:rsidRPr="00AE1ECB">
        <w:rPr>
          <w:rFonts w:ascii="Helvetica" w:hAnsi="Helvetica" w:cs="Helvetica"/>
          <w:color w:val="000000"/>
          <w:sz w:val="18"/>
          <w:szCs w:val="18"/>
        </w:rPr>
        <w:t xml:space="preserve">1.A single transaction within the plan year in excess of 5% of the current value of the plan </w:t>
      </w:r>
      <w:proofErr w:type="gramStart"/>
      <w:r w:rsidRPr="00AE1ECB">
        <w:rPr>
          <w:rFonts w:ascii="Helvetica" w:hAnsi="Helvetica" w:cs="Helvetica"/>
          <w:color w:val="000000"/>
          <w:sz w:val="18"/>
          <w:szCs w:val="18"/>
        </w:rPr>
        <w:t>assets;</w:t>
      </w:r>
      <w:proofErr w:type="gramEnd"/>
    </w:p>
    <w:p w:rsidRPr="00AE1ECB" w:rsidR="008D4C81" w:rsidP="00BB5D45" w:rsidRDefault="008D4C81" w14:paraId="244C820E" w14:textId="77777777">
      <w:pPr>
        <w:widowControl w:val="0"/>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 xml:space="preserve">2.Any series of transactions with or in conjunction with the same person, involving property other than securities, which amount in the aggregate within the plan year (regardless of the category of asset and the gain or loss on any transaction) to more than 5% of the current value of plan </w:t>
      </w:r>
      <w:proofErr w:type="gramStart"/>
      <w:r w:rsidRPr="00AE1ECB">
        <w:rPr>
          <w:rFonts w:ascii="Helvetica" w:hAnsi="Helvetica" w:cs="Helvetica"/>
          <w:color w:val="000000"/>
          <w:sz w:val="18"/>
          <w:szCs w:val="18"/>
        </w:rPr>
        <w:t>assets;</w:t>
      </w:r>
      <w:proofErr w:type="gramEnd"/>
    </w:p>
    <w:p w:rsidRPr="00AE1ECB" w:rsidR="008D4C81" w:rsidP="00BB5D45" w:rsidRDefault="008D4C81" w14:paraId="244C820F" w14:textId="77777777">
      <w:pPr>
        <w:widowControl w:val="0"/>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3.Any transaction within the plan year involving securities of the same issue if within the plan year any series of transactions with respect to such securities amount in the aggregate to more than 5% of the current value of the plan assets; and</w:t>
      </w:r>
    </w:p>
    <w:p w:rsidRPr="00AE1ECB" w:rsidR="008D4C81" w:rsidP="00BB5D45" w:rsidRDefault="008D4C81" w14:paraId="244C8210" w14:textId="77777777">
      <w:pPr>
        <w:widowControl w:val="0"/>
        <w:autoSpaceDE w:val="0"/>
        <w:autoSpaceDN w:val="0"/>
        <w:adjustRightInd w:val="0"/>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 xml:space="preserve">4.Any transaction within the plan year with respect to securities with, or in conjunction with, a person if any prior or subsequent single transaction within the plan year with such person, with respect to securities, exceeds 5% of the current value of plan assets. </w:t>
      </w:r>
    </w:p>
    <w:p w:rsidRPr="00AE1ECB" w:rsidR="008D4C81" w:rsidP="007A3864" w:rsidRDefault="008D4C81" w14:paraId="244C8211" w14:textId="77777777">
      <w:pPr>
        <w:widowControl w:val="0"/>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The 5% figure is determined by comparing the current value of the transaction at the transaction date with the current value of the plan assets at the beginning of the plan year. If this is the initial plan year, you may use the current value of the plan assets at the end of the plan year to determine the 5% figure.</w:t>
      </w:r>
    </w:p>
    <w:p w:rsidRPr="00AE1ECB" w:rsidR="008D4C81" w:rsidP="0063377C" w:rsidRDefault="008D4C81" w14:paraId="244C8212" w14:textId="77777777">
      <w:pPr>
        <w:widowControl w:val="0"/>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 xml:space="preserve">If the assets of two or more plans are maintained in one trust, except as provided below, the plan’s allocable portion of the </w:t>
      </w:r>
      <w:r w:rsidRPr="00AE1ECB">
        <w:rPr>
          <w:rFonts w:ascii="Helvetica" w:hAnsi="Helvetica" w:cs="Helvetica"/>
          <w:color w:val="000000"/>
          <w:sz w:val="18"/>
          <w:szCs w:val="18"/>
        </w:rPr>
        <w:t>transactions of the trust shall be combined with the other transactions of the plan, if any, to determine which transactions (or series of transactions) are reportable (5%) transactions.</w:t>
      </w:r>
    </w:p>
    <w:p w:rsidRPr="00AE1ECB" w:rsidR="008D4C81" w:rsidP="0063377C" w:rsidRDefault="008D4C81" w14:paraId="244C8213" w14:textId="77777777">
      <w:pPr>
        <w:widowControl w:val="0"/>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 xml:space="preserve">For investments in common/collective trusts (CCTs), pooled separate accounts (PSAs), 103-12 IEs, and registered investment companies, determine the 5% figure by comparing the transaction date value of the acquisition and/or disposition of units of participation or shares in the entity with the current value of the plan assets at the beginning of the plan year. If the Schedule H is attached to a Form 5500 filed for a plan with all plan funds held in a master trust, check ‘‘No’’ on line 4j. Plans with assets in a master trust that have other transactions should determine the 5% figure by subtracting the current value of plan assets held in the master trust from the current value of all plan assets at the beginning of the plan year and check ‘‘Yes’’ or “No,” as appropriate. Do not include individual transactions of (CCTs), (PSAs), master trust investment accounts (MTIAs), 103-12 IEs, and registered investment companies in which this plan or DFE invests. </w:t>
      </w:r>
    </w:p>
    <w:p w:rsidR="00101278" w:rsidP="00C03254" w:rsidRDefault="00C03254" w14:paraId="244C8214" w14:textId="77777777">
      <w:pPr>
        <w:widowControl w:val="0"/>
        <w:tabs>
          <w:tab w:val="clear" w:pos="432"/>
          <w:tab w:val="left" w:pos="180"/>
        </w:tabs>
        <w:autoSpaceDE w:val="0"/>
        <w:autoSpaceDN w:val="0"/>
        <w:adjustRightInd w:val="0"/>
        <w:spacing w:before="60" w:line="240" w:lineRule="auto"/>
        <w:ind w:firstLine="0"/>
        <w:rPr>
          <w:rFonts w:ascii="Helvetica" w:hAnsi="Helvetica" w:cs="Helvetica"/>
          <w:color w:val="000000"/>
          <w:sz w:val="18"/>
          <w:szCs w:val="18"/>
        </w:rPr>
      </w:pPr>
      <w:r>
        <w:rPr>
          <w:rFonts w:ascii="Helvetica" w:hAnsi="Helvetica" w:cs="Helvetica"/>
          <w:color w:val="000000"/>
          <w:sz w:val="18"/>
          <w:szCs w:val="18"/>
        </w:rPr>
        <w:tab/>
      </w:r>
      <w:r w:rsidRPr="00AE1ECB" w:rsidR="008D4C81">
        <w:rPr>
          <w:rFonts w:ascii="Helvetica" w:hAnsi="Helvetica" w:cs="Helvetica"/>
          <w:color w:val="000000"/>
          <w:sz w:val="18"/>
          <w:szCs w:val="18"/>
        </w:rPr>
        <w:t>In the case of a purchase or sale of a security on the market, do not identify the person from whom purchased or to whom sold.</w:t>
      </w:r>
    </w:p>
    <w:p w:rsidR="007A3864" w:rsidP="007A3864" w:rsidRDefault="007A3864" w14:paraId="244C8215" w14:textId="77777777">
      <w:pPr>
        <w:widowControl w:val="0"/>
        <w:autoSpaceDE w:val="0"/>
        <w:autoSpaceDN w:val="0"/>
        <w:adjustRightInd w:val="0"/>
        <w:spacing w:before="60" w:line="240" w:lineRule="auto"/>
        <w:ind w:firstLine="0"/>
        <w:rPr>
          <w:rFonts w:ascii="Helvetica" w:hAnsi="Helvetica" w:cs="Helvetica"/>
          <w:i/>
          <w:iCs/>
          <w:color w:val="000000"/>
          <w:sz w:val="18"/>
          <w:szCs w:val="18"/>
        </w:rPr>
      </w:pPr>
      <w:r w:rsidRPr="00AE1ECB">
        <w:rPr>
          <w:rFonts w:ascii="Helvetica" w:hAnsi="Helvetica" w:cs="Helvetica"/>
          <w:b/>
          <w:bCs/>
          <w:i/>
          <w:iCs/>
          <w:color w:val="000000"/>
          <w:sz w:val="18"/>
          <w:szCs w:val="18"/>
        </w:rPr>
        <w:t xml:space="preserve">Special rule for certain participant-directed transactions. </w:t>
      </w:r>
      <w:r w:rsidRPr="00AE1ECB">
        <w:rPr>
          <w:rFonts w:ascii="Helvetica" w:hAnsi="Helvetica" w:cs="Helvetica"/>
          <w:i/>
          <w:iCs/>
          <w:color w:val="000000"/>
          <w:sz w:val="18"/>
          <w:szCs w:val="18"/>
        </w:rPr>
        <w:t>Transactions under an individual account plan that a participant</w:t>
      </w:r>
      <w:r w:rsidRPr="00AE1ECB">
        <w:rPr>
          <w:rFonts w:ascii="Helvetica" w:hAnsi="Helvetica" w:cs="Helvetica"/>
          <w:color w:val="000000"/>
          <w:sz w:val="18"/>
          <w:szCs w:val="18"/>
        </w:rPr>
        <w:t xml:space="preserve"> </w:t>
      </w:r>
      <w:r w:rsidRPr="00AE1ECB">
        <w:rPr>
          <w:rFonts w:ascii="Helvetica" w:hAnsi="Helvetica" w:cs="Helvetica"/>
          <w:i/>
          <w:iCs/>
          <w:color w:val="000000"/>
          <w:sz w:val="18"/>
          <w:szCs w:val="18"/>
        </w:rPr>
        <w:t>or beneficiary directed with respect to assets allocated to his or</w:t>
      </w:r>
      <w:r w:rsidRPr="00AE1ECB">
        <w:rPr>
          <w:rFonts w:ascii="Helvetica" w:hAnsi="Helvetica" w:cs="Helvetica"/>
          <w:color w:val="000000"/>
          <w:sz w:val="18"/>
          <w:szCs w:val="18"/>
        </w:rPr>
        <w:t xml:space="preserve"> </w:t>
      </w:r>
      <w:r w:rsidRPr="00AE1ECB">
        <w:rPr>
          <w:rFonts w:ascii="Helvetica" w:hAnsi="Helvetica" w:cs="Helvetica"/>
          <w:i/>
          <w:iCs/>
          <w:color w:val="000000"/>
          <w:sz w:val="18"/>
          <w:szCs w:val="18"/>
        </w:rPr>
        <w:t>her account (including a negative election authorized under the</w:t>
      </w:r>
      <w:r w:rsidRPr="00AE1ECB">
        <w:rPr>
          <w:rFonts w:ascii="Helvetica" w:hAnsi="Helvetica" w:cs="Helvetica"/>
          <w:color w:val="000000"/>
          <w:sz w:val="18"/>
          <w:szCs w:val="18"/>
        </w:rPr>
        <w:t xml:space="preserve"> </w:t>
      </w:r>
      <w:r w:rsidRPr="00AE1ECB">
        <w:rPr>
          <w:rFonts w:ascii="Helvetica" w:hAnsi="Helvetica" w:cs="Helvetica"/>
          <w:i/>
          <w:iCs/>
          <w:color w:val="000000"/>
          <w:sz w:val="18"/>
          <w:szCs w:val="18"/>
        </w:rPr>
        <w:t>terms</w:t>
      </w:r>
      <w:r>
        <w:rPr>
          <w:rFonts w:ascii="Helvetica" w:hAnsi="Helvetica" w:cs="Helvetica"/>
          <w:i/>
          <w:iCs/>
          <w:color w:val="000000"/>
          <w:sz w:val="18"/>
          <w:szCs w:val="18"/>
        </w:rPr>
        <w:t xml:space="preserve"> </w:t>
      </w:r>
      <w:r w:rsidRPr="00AE1ECB" w:rsidR="008D4C81">
        <w:rPr>
          <w:rFonts w:ascii="Helvetica" w:hAnsi="Helvetica" w:cs="Helvetica"/>
          <w:i/>
          <w:iCs/>
          <w:color w:val="000000"/>
          <w:sz w:val="18"/>
          <w:szCs w:val="18"/>
        </w:rPr>
        <w:t>of the plan) should not be treated for purposes of line 4j</w:t>
      </w:r>
      <w:r w:rsidRPr="00AE1ECB" w:rsidR="008D4C81">
        <w:rPr>
          <w:rFonts w:ascii="Helvetica" w:hAnsi="Helvetica" w:cs="Helvetica"/>
          <w:color w:val="000000"/>
          <w:sz w:val="18"/>
          <w:szCs w:val="18"/>
        </w:rPr>
        <w:t xml:space="preserve"> </w:t>
      </w:r>
      <w:r w:rsidRPr="00AE1ECB" w:rsidR="008D4C81">
        <w:rPr>
          <w:rFonts w:ascii="Helvetica" w:hAnsi="Helvetica" w:cs="Helvetica"/>
          <w:i/>
          <w:iCs/>
          <w:color w:val="000000"/>
          <w:sz w:val="18"/>
          <w:szCs w:val="18"/>
        </w:rPr>
        <w:t>as reportable transactions. The current value of all assets of the</w:t>
      </w:r>
      <w:r w:rsidRPr="00AE1ECB" w:rsidR="008D4C81">
        <w:rPr>
          <w:rFonts w:ascii="Helvetica" w:hAnsi="Helvetica" w:cs="Helvetica"/>
          <w:color w:val="000000"/>
          <w:sz w:val="18"/>
          <w:szCs w:val="18"/>
        </w:rPr>
        <w:t xml:space="preserve"> </w:t>
      </w:r>
      <w:r w:rsidRPr="00AE1ECB" w:rsidR="008D4C81">
        <w:rPr>
          <w:rFonts w:ascii="Helvetica" w:hAnsi="Helvetica" w:cs="Helvetica"/>
          <w:i/>
          <w:iCs/>
          <w:color w:val="000000"/>
          <w:sz w:val="18"/>
          <w:szCs w:val="18"/>
        </w:rPr>
        <w:t>plan, including these participant-directed transactions, should</w:t>
      </w:r>
      <w:r w:rsidRPr="00AE1ECB" w:rsidR="008D4C81">
        <w:rPr>
          <w:rFonts w:ascii="Helvetica" w:hAnsi="Helvetica" w:cs="Helvetica"/>
          <w:color w:val="000000"/>
          <w:sz w:val="18"/>
          <w:szCs w:val="18"/>
        </w:rPr>
        <w:t xml:space="preserve"> </w:t>
      </w:r>
      <w:r w:rsidRPr="00AE1ECB" w:rsidR="008D4C81">
        <w:rPr>
          <w:rFonts w:ascii="Helvetica" w:hAnsi="Helvetica" w:cs="Helvetica"/>
          <w:i/>
          <w:iCs/>
          <w:color w:val="000000"/>
          <w:sz w:val="18"/>
          <w:szCs w:val="18"/>
        </w:rPr>
        <w:t>be included in determining the 5% figure for all other transaction</w:t>
      </w:r>
      <w:r>
        <w:rPr>
          <w:rFonts w:ascii="Helvetica" w:hAnsi="Helvetica" w:cs="Helvetica"/>
          <w:i/>
          <w:iCs/>
          <w:color w:val="000000"/>
          <w:sz w:val="18"/>
          <w:szCs w:val="18"/>
        </w:rPr>
        <w:t>.</w:t>
      </w:r>
    </w:p>
    <w:p w:rsidR="007A3864" w:rsidP="0063377C" w:rsidRDefault="007A3864" w14:paraId="244C8216" w14:textId="77777777">
      <w:pPr>
        <w:widowControl w:val="0"/>
        <w:autoSpaceDE w:val="0"/>
        <w:autoSpaceDN w:val="0"/>
        <w:adjustRightInd w:val="0"/>
        <w:spacing w:before="60" w:line="240" w:lineRule="auto"/>
        <w:ind w:left="-180" w:firstLine="0"/>
        <w:rPr>
          <w:rFonts w:ascii="Helvetica" w:hAnsi="Helvetica" w:cs="Helvetica"/>
          <w:i/>
          <w:iCs/>
          <w:color w:val="000000"/>
          <w:sz w:val="18"/>
          <w:szCs w:val="18"/>
        </w:rPr>
        <w:sectPr w:rsidR="007A3864" w:rsidSect="00553057">
          <w:footerReference w:type="first" r:id="rId89"/>
          <w:endnotePr>
            <w:numFmt w:val="decimal"/>
          </w:endnotePr>
          <w:type w:val="continuous"/>
          <w:pgSz w:w="12240" w:h="15840" w:code="1"/>
          <w:pgMar w:top="1008" w:right="634" w:bottom="432" w:left="994" w:header="576" w:footer="432" w:gutter="0"/>
          <w:cols w:space="360" w:num="2"/>
          <w:titlePg/>
          <w:docGrid w:linePitch="326"/>
        </w:sectPr>
      </w:pPr>
    </w:p>
    <w:p w:rsidR="00101278" w:rsidP="007A3864" w:rsidRDefault="008D4C81" w14:paraId="244C8217" w14:textId="77777777">
      <w:pPr>
        <w:widowControl w:val="0"/>
        <w:autoSpaceDE w:val="0"/>
        <w:autoSpaceDN w:val="0"/>
        <w:adjustRightInd w:val="0"/>
        <w:spacing w:before="60" w:line="240" w:lineRule="auto"/>
        <w:ind w:firstLine="0"/>
        <w:rPr>
          <w:rFonts w:ascii="Helvetica" w:hAnsi="Helvetica" w:cs="Helvetica"/>
          <w:i/>
          <w:iCs/>
          <w:color w:val="000000"/>
          <w:sz w:val="18"/>
          <w:szCs w:val="18"/>
        </w:rPr>
        <w:sectPr w:rsidR="00101278" w:rsidSect="004A4A63">
          <w:endnotePr>
            <w:numFmt w:val="decimal"/>
          </w:endnotePr>
          <w:type w:val="continuous"/>
          <w:pgSz w:w="12240" w:h="15840" w:code="1"/>
          <w:pgMar w:top="1008" w:right="634" w:bottom="432" w:left="994" w:header="576" w:footer="432" w:gutter="0"/>
          <w:cols w:space="360"/>
          <w:titlePg/>
          <w:docGrid w:linePitch="326"/>
        </w:sectPr>
      </w:pPr>
      <w:r w:rsidRPr="00AE1ECB">
        <w:rPr>
          <w:rFonts w:ascii="Helvetica" w:hAnsi="Helvetica" w:cs="Helvetica"/>
          <w:i/>
          <w:iCs/>
          <w:color w:val="000000"/>
          <w:sz w:val="18"/>
          <w:szCs w:val="18"/>
        </w:rPr>
        <w:t xml:space="preserve"> </w:t>
      </w:r>
    </w:p>
    <w:p w:rsidRPr="00AE1ECB" w:rsidR="00101278" w:rsidP="0063377C" w:rsidRDefault="00101278" w14:paraId="244C8218" w14:textId="77777777">
      <w:pPr>
        <w:widowControl w:val="0"/>
        <w:pBdr>
          <w:top w:val="single" w:color="auto" w:sz="12" w:space="1"/>
        </w:pBdr>
        <w:autoSpaceDE w:val="0"/>
        <w:autoSpaceDN w:val="0"/>
        <w:adjustRightInd w:val="0"/>
        <w:spacing w:before="60" w:line="240" w:lineRule="auto"/>
        <w:ind w:firstLine="0"/>
        <w:rPr>
          <w:rFonts w:ascii="Helvetica" w:hAnsi="Helvetica" w:cs="Helvetica"/>
          <w:b/>
          <w:color w:val="000000"/>
          <w:sz w:val="18"/>
          <w:szCs w:val="18"/>
        </w:rPr>
      </w:pPr>
      <w:r w:rsidRPr="00AE1ECB">
        <w:rPr>
          <w:rFonts w:ascii="Helvetica" w:hAnsi="Helvetica" w:cs="Helvetica"/>
          <w:b/>
          <w:color w:val="000000"/>
          <w:sz w:val="18"/>
          <w:szCs w:val="18"/>
        </w:rPr>
        <w:t>Line 4j schedule.</w:t>
      </w:r>
      <w:r w:rsidRPr="00AE1ECB">
        <w:rPr>
          <w:rFonts w:ascii="Helvetica" w:hAnsi="Helvetica" w:cs="Helvetica"/>
          <w:color w:val="000000"/>
          <w:sz w:val="18"/>
          <w:szCs w:val="18"/>
        </w:rPr>
        <w:t xml:space="preserve"> The schedule required to be attached is a schedule of reportable transactions that must be clearly labeled </w:t>
      </w:r>
      <w:r w:rsidRPr="00AE1ECB">
        <w:rPr>
          <w:rFonts w:ascii="Helvetica" w:hAnsi="Helvetica" w:cs="Helvetica"/>
          <w:b/>
          <w:color w:val="000000"/>
          <w:sz w:val="18"/>
          <w:szCs w:val="18"/>
        </w:rPr>
        <w:t>“Schedule H, line 4j – Schedule of Reportable Transactions.”</w:t>
      </w:r>
    </w:p>
    <w:p w:rsidRPr="00AE1ECB" w:rsidR="00101278" w:rsidP="0063377C" w:rsidRDefault="00101278" w14:paraId="244C8219" w14:textId="77777777">
      <w:pPr>
        <w:widowControl w:val="0"/>
        <w:pBdr>
          <w:top w:val="single" w:color="auto" w:sz="12" w:space="1"/>
        </w:pBdr>
        <w:autoSpaceDE w:val="0"/>
        <w:autoSpaceDN w:val="0"/>
        <w:adjustRightInd w:val="0"/>
        <w:spacing w:before="60" w:line="240" w:lineRule="auto"/>
        <w:ind w:firstLine="0"/>
        <w:rPr>
          <w:rFonts w:ascii="Helvetica" w:hAnsi="Helvetica" w:cs="Helvetica"/>
          <w:b/>
          <w:color w:val="000000"/>
          <w:sz w:val="18"/>
          <w:szCs w:val="18"/>
        </w:rPr>
      </w:pPr>
    </w:p>
    <w:p w:rsidRPr="00AE1ECB" w:rsidR="00101278" w:rsidP="0063377C" w:rsidRDefault="00101278" w14:paraId="244C821A" w14:textId="77777777">
      <w:pPr>
        <w:widowControl w:val="0"/>
        <w:pBdr>
          <w:top w:val="single" w:color="auto" w:sz="12" w:space="1"/>
        </w:pBdr>
        <w:autoSpaceDE w:val="0"/>
        <w:autoSpaceDN w:val="0"/>
        <w:adjustRightInd w:val="0"/>
        <w:spacing w:before="60" w:line="240" w:lineRule="auto"/>
        <w:ind w:firstLine="0"/>
        <w:rPr>
          <w:rFonts w:ascii="Helvetica" w:hAnsi="Helvetica" w:cs="Helvetica"/>
          <w:color w:val="000000"/>
          <w:sz w:val="18"/>
          <w:szCs w:val="18"/>
        </w:rPr>
        <w:sectPr w:rsidRPr="00AE1ECB" w:rsidR="00101278" w:rsidSect="00CE2C03">
          <w:endnotePr>
            <w:numFmt w:val="decimal"/>
          </w:endnotePr>
          <w:type w:val="continuous"/>
          <w:pgSz w:w="12240" w:h="15840" w:code="1"/>
          <w:pgMar w:top="1008" w:right="634" w:bottom="432" w:left="994" w:header="576" w:footer="576" w:gutter="0"/>
          <w:cols w:space="360"/>
          <w:titlePg/>
          <w:docGrid w:linePitch="326"/>
        </w:sectPr>
      </w:pPr>
    </w:p>
    <w:tbl>
      <w:tblPr>
        <w:tblW w:w="0" w:type="auto"/>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Look w:val="00A0" w:firstRow="1" w:lastRow="0" w:firstColumn="1" w:lastColumn="0" w:noHBand="0" w:noVBand="0"/>
      </w:tblPr>
      <w:tblGrid>
        <w:gridCol w:w="1178"/>
        <w:gridCol w:w="1561"/>
        <w:gridCol w:w="990"/>
        <w:gridCol w:w="994"/>
        <w:gridCol w:w="1168"/>
        <w:gridCol w:w="1443"/>
        <w:gridCol w:w="912"/>
        <w:gridCol w:w="1465"/>
        <w:gridCol w:w="891"/>
      </w:tblGrid>
      <w:tr w:rsidRPr="00AE1ECB" w:rsidR="00101278" w:rsidTr="002A12F9" w14:paraId="244C8225" w14:textId="77777777">
        <w:tc>
          <w:tcPr>
            <w:tcW w:w="1203" w:type="dxa"/>
          </w:tcPr>
          <w:p w:rsidRPr="00AE1ECB" w:rsidR="00101278" w:rsidP="007A3864" w:rsidRDefault="00101278" w14:paraId="244C821B" w14:textId="77777777">
            <w:pPr>
              <w:widowControl w:val="0"/>
              <w:autoSpaceDE w:val="0"/>
              <w:autoSpaceDN w:val="0"/>
              <w:adjustRightInd w:val="0"/>
              <w:spacing w:line="160" w:lineRule="exact"/>
              <w:ind w:firstLine="0"/>
              <w:jc w:val="center"/>
              <w:rPr>
                <w:rFonts w:ascii="Helvetica" w:hAnsi="Helvetica" w:cs="Helvetica"/>
                <w:color w:val="000000"/>
                <w:sz w:val="16"/>
                <w:szCs w:val="16"/>
              </w:rPr>
            </w:pPr>
            <w:r w:rsidRPr="00AE1ECB">
              <w:rPr>
                <w:rFonts w:ascii="Helvetica" w:hAnsi="Helvetica" w:cs="Helvetica"/>
                <w:b/>
                <w:color w:val="000000"/>
                <w:sz w:val="16"/>
                <w:szCs w:val="16"/>
              </w:rPr>
              <w:t>(a)</w:t>
            </w:r>
            <w:r w:rsidRPr="00AE1ECB">
              <w:rPr>
                <w:rFonts w:ascii="Helvetica" w:hAnsi="Helvetica" w:cs="Helvetica"/>
                <w:color w:val="000000"/>
                <w:sz w:val="16"/>
                <w:szCs w:val="16"/>
              </w:rPr>
              <w:t xml:space="preserve"> Identity of party involved</w:t>
            </w:r>
          </w:p>
        </w:tc>
        <w:tc>
          <w:tcPr>
            <w:tcW w:w="1598" w:type="dxa"/>
          </w:tcPr>
          <w:p w:rsidRPr="00AE1ECB" w:rsidR="00101278" w:rsidP="007A3864" w:rsidRDefault="00101278" w14:paraId="244C821C" w14:textId="77777777">
            <w:pPr>
              <w:widowControl w:val="0"/>
              <w:autoSpaceDE w:val="0"/>
              <w:autoSpaceDN w:val="0"/>
              <w:adjustRightInd w:val="0"/>
              <w:spacing w:line="160" w:lineRule="exact"/>
              <w:ind w:firstLine="0"/>
              <w:jc w:val="center"/>
              <w:rPr>
                <w:rFonts w:ascii="Helvetica" w:hAnsi="Helvetica" w:cs="Helvetica"/>
                <w:color w:val="000000"/>
                <w:sz w:val="16"/>
                <w:szCs w:val="16"/>
              </w:rPr>
            </w:pPr>
            <w:r w:rsidRPr="00AE1ECB">
              <w:rPr>
                <w:rFonts w:ascii="Helvetica" w:hAnsi="Helvetica" w:cs="Helvetica"/>
                <w:b/>
                <w:color w:val="000000"/>
                <w:sz w:val="16"/>
                <w:szCs w:val="16"/>
              </w:rPr>
              <w:t>(b)</w:t>
            </w:r>
            <w:r w:rsidRPr="00AE1ECB">
              <w:rPr>
                <w:rFonts w:ascii="Helvetica" w:hAnsi="Helvetica" w:cs="Helvetica"/>
                <w:color w:val="000000"/>
                <w:sz w:val="16"/>
                <w:szCs w:val="16"/>
              </w:rPr>
              <w:t xml:space="preserve"> Description of asset (include interest rate and maturity in case of a loan)</w:t>
            </w:r>
          </w:p>
        </w:tc>
        <w:tc>
          <w:tcPr>
            <w:tcW w:w="997" w:type="dxa"/>
          </w:tcPr>
          <w:p w:rsidRPr="00AE1ECB" w:rsidR="00101278" w:rsidP="007A3864" w:rsidRDefault="00101278" w14:paraId="244C821D" w14:textId="77777777">
            <w:pPr>
              <w:widowControl w:val="0"/>
              <w:autoSpaceDE w:val="0"/>
              <w:autoSpaceDN w:val="0"/>
              <w:adjustRightInd w:val="0"/>
              <w:spacing w:line="160" w:lineRule="exact"/>
              <w:ind w:firstLine="0"/>
              <w:jc w:val="center"/>
              <w:rPr>
                <w:rFonts w:ascii="Helvetica" w:hAnsi="Helvetica" w:cs="Helvetica"/>
                <w:color w:val="000000"/>
                <w:sz w:val="16"/>
                <w:szCs w:val="16"/>
              </w:rPr>
            </w:pPr>
            <w:r w:rsidRPr="00AE1ECB">
              <w:rPr>
                <w:rFonts w:ascii="Helvetica" w:hAnsi="Helvetica" w:cs="Helvetica"/>
                <w:b/>
                <w:color w:val="000000"/>
                <w:sz w:val="16"/>
                <w:szCs w:val="16"/>
              </w:rPr>
              <w:t>(c)</w:t>
            </w:r>
            <w:r w:rsidRPr="00AE1ECB">
              <w:rPr>
                <w:rFonts w:ascii="Helvetica" w:hAnsi="Helvetica" w:cs="Helvetica"/>
                <w:color w:val="000000"/>
                <w:sz w:val="16"/>
                <w:szCs w:val="16"/>
              </w:rPr>
              <w:t xml:space="preserve"> Purchase price</w:t>
            </w:r>
          </w:p>
        </w:tc>
        <w:tc>
          <w:tcPr>
            <w:tcW w:w="1014" w:type="dxa"/>
          </w:tcPr>
          <w:p w:rsidRPr="00AE1ECB" w:rsidR="00101278" w:rsidP="007A3864" w:rsidRDefault="00101278" w14:paraId="244C821E" w14:textId="77777777">
            <w:pPr>
              <w:widowControl w:val="0"/>
              <w:autoSpaceDE w:val="0"/>
              <w:autoSpaceDN w:val="0"/>
              <w:adjustRightInd w:val="0"/>
              <w:spacing w:line="160" w:lineRule="exact"/>
              <w:ind w:firstLine="0"/>
              <w:jc w:val="center"/>
              <w:rPr>
                <w:rFonts w:ascii="Helvetica" w:hAnsi="Helvetica" w:cs="Helvetica"/>
                <w:color w:val="000000"/>
                <w:sz w:val="16"/>
                <w:szCs w:val="16"/>
              </w:rPr>
            </w:pPr>
            <w:r w:rsidRPr="00AE1ECB">
              <w:rPr>
                <w:rFonts w:ascii="Helvetica" w:hAnsi="Helvetica" w:cs="Helvetica"/>
                <w:b/>
                <w:color w:val="000000"/>
                <w:sz w:val="16"/>
                <w:szCs w:val="16"/>
              </w:rPr>
              <w:t>(d)</w:t>
            </w:r>
            <w:r w:rsidRPr="00AE1ECB">
              <w:rPr>
                <w:rFonts w:ascii="Helvetica" w:hAnsi="Helvetica" w:cs="Helvetica"/>
                <w:color w:val="000000"/>
                <w:sz w:val="16"/>
                <w:szCs w:val="16"/>
              </w:rPr>
              <w:t xml:space="preserve"> Selling </w:t>
            </w:r>
          </w:p>
          <w:p w:rsidRPr="00AE1ECB" w:rsidR="00101278" w:rsidP="007A3864" w:rsidRDefault="00101278" w14:paraId="244C821F" w14:textId="77777777">
            <w:pPr>
              <w:widowControl w:val="0"/>
              <w:autoSpaceDE w:val="0"/>
              <w:autoSpaceDN w:val="0"/>
              <w:adjustRightInd w:val="0"/>
              <w:spacing w:line="160" w:lineRule="exact"/>
              <w:ind w:firstLine="0"/>
              <w:jc w:val="center"/>
              <w:rPr>
                <w:rFonts w:ascii="Helvetica" w:hAnsi="Helvetica" w:cs="Helvetica"/>
                <w:color w:val="000000"/>
                <w:sz w:val="16"/>
                <w:szCs w:val="16"/>
              </w:rPr>
            </w:pPr>
            <w:r w:rsidRPr="00AE1ECB">
              <w:rPr>
                <w:rFonts w:ascii="Helvetica" w:hAnsi="Helvetica" w:cs="Helvetica"/>
                <w:color w:val="000000"/>
                <w:sz w:val="16"/>
                <w:szCs w:val="16"/>
              </w:rPr>
              <w:t>price</w:t>
            </w:r>
          </w:p>
        </w:tc>
        <w:tc>
          <w:tcPr>
            <w:tcW w:w="1203" w:type="dxa"/>
          </w:tcPr>
          <w:p w:rsidRPr="00AE1ECB" w:rsidR="00101278" w:rsidP="007A3864" w:rsidRDefault="00101278" w14:paraId="244C8220" w14:textId="77777777">
            <w:pPr>
              <w:widowControl w:val="0"/>
              <w:autoSpaceDE w:val="0"/>
              <w:autoSpaceDN w:val="0"/>
              <w:adjustRightInd w:val="0"/>
              <w:spacing w:line="160" w:lineRule="exact"/>
              <w:ind w:firstLine="0"/>
              <w:jc w:val="center"/>
              <w:rPr>
                <w:rFonts w:ascii="Helvetica" w:hAnsi="Helvetica" w:cs="Helvetica"/>
                <w:color w:val="000000"/>
                <w:sz w:val="16"/>
                <w:szCs w:val="16"/>
              </w:rPr>
            </w:pPr>
            <w:r w:rsidRPr="00AE1ECB">
              <w:rPr>
                <w:rFonts w:ascii="Helvetica" w:hAnsi="Helvetica" w:cs="Helvetica"/>
                <w:b/>
                <w:color w:val="000000"/>
                <w:sz w:val="16"/>
                <w:szCs w:val="16"/>
              </w:rPr>
              <w:t>(e)</w:t>
            </w:r>
            <w:r w:rsidRPr="00AE1ECB">
              <w:rPr>
                <w:rFonts w:ascii="Helvetica" w:hAnsi="Helvetica" w:cs="Helvetica"/>
                <w:color w:val="000000"/>
                <w:sz w:val="16"/>
                <w:szCs w:val="16"/>
              </w:rPr>
              <w:t xml:space="preserve"> Lease rental</w:t>
            </w:r>
          </w:p>
        </w:tc>
        <w:tc>
          <w:tcPr>
            <w:tcW w:w="1473" w:type="dxa"/>
          </w:tcPr>
          <w:p w:rsidRPr="00AE1ECB" w:rsidR="00101278" w:rsidP="007A3864" w:rsidRDefault="00101278" w14:paraId="244C8221" w14:textId="77777777">
            <w:pPr>
              <w:widowControl w:val="0"/>
              <w:autoSpaceDE w:val="0"/>
              <w:autoSpaceDN w:val="0"/>
              <w:adjustRightInd w:val="0"/>
              <w:spacing w:line="160" w:lineRule="exact"/>
              <w:ind w:firstLine="0"/>
              <w:jc w:val="center"/>
              <w:rPr>
                <w:rFonts w:ascii="Helvetica" w:hAnsi="Helvetica" w:cs="Helvetica"/>
                <w:color w:val="000000"/>
                <w:sz w:val="16"/>
                <w:szCs w:val="16"/>
              </w:rPr>
            </w:pPr>
            <w:r w:rsidRPr="00AE1ECB">
              <w:rPr>
                <w:rFonts w:ascii="Helvetica" w:hAnsi="Helvetica" w:cs="Helvetica"/>
                <w:b/>
                <w:color w:val="000000"/>
                <w:sz w:val="16"/>
                <w:szCs w:val="16"/>
              </w:rPr>
              <w:t>(f)</w:t>
            </w:r>
            <w:r w:rsidRPr="00AE1ECB">
              <w:rPr>
                <w:rFonts w:ascii="Helvetica" w:hAnsi="Helvetica" w:cs="Helvetica"/>
                <w:color w:val="000000"/>
                <w:sz w:val="16"/>
                <w:szCs w:val="16"/>
              </w:rPr>
              <w:t xml:space="preserve"> Expense incurred with transaction</w:t>
            </w:r>
          </w:p>
        </w:tc>
        <w:tc>
          <w:tcPr>
            <w:tcW w:w="933" w:type="dxa"/>
          </w:tcPr>
          <w:p w:rsidRPr="00AE1ECB" w:rsidR="00101278" w:rsidP="007A3864" w:rsidRDefault="00101278" w14:paraId="244C8222" w14:textId="77777777">
            <w:pPr>
              <w:widowControl w:val="0"/>
              <w:autoSpaceDE w:val="0"/>
              <w:autoSpaceDN w:val="0"/>
              <w:adjustRightInd w:val="0"/>
              <w:spacing w:line="160" w:lineRule="exact"/>
              <w:ind w:firstLine="0"/>
              <w:jc w:val="center"/>
              <w:rPr>
                <w:rFonts w:ascii="Helvetica" w:hAnsi="Helvetica" w:cs="Helvetica"/>
                <w:color w:val="000000"/>
                <w:sz w:val="16"/>
                <w:szCs w:val="16"/>
              </w:rPr>
            </w:pPr>
            <w:r w:rsidRPr="00AE1ECB">
              <w:rPr>
                <w:rFonts w:ascii="Helvetica" w:hAnsi="Helvetica" w:cs="Helvetica"/>
                <w:b/>
                <w:color w:val="000000"/>
                <w:sz w:val="16"/>
                <w:szCs w:val="16"/>
              </w:rPr>
              <w:t>(g)</w:t>
            </w:r>
            <w:r w:rsidRPr="00AE1ECB">
              <w:rPr>
                <w:rFonts w:ascii="Helvetica" w:hAnsi="Helvetica" w:cs="Helvetica"/>
                <w:color w:val="000000"/>
                <w:sz w:val="16"/>
                <w:szCs w:val="16"/>
              </w:rPr>
              <w:t xml:space="preserve"> Cost of asset</w:t>
            </w:r>
          </w:p>
        </w:tc>
        <w:tc>
          <w:tcPr>
            <w:tcW w:w="1497" w:type="dxa"/>
          </w:tcPr>
          <w:p w:rsidRPr="00AE1ECB" w:rsidR="00101278" w:rsidP="007A3864" w:rsidRDefault="00101278" w14:paraId="244C8223" w14:textId="77777777">
            <w:pPr>
              <w:widowControl w:val="0"/>
              <w:autoSpaceDE w:val="0"/>
              <w:autoSpaceDN w:val="0"/>
              <w:adjustRightInd w:val="0"/>
              <w:spacing w:line="160" w:lineRule="exact"/>
              <w:ind w:firstLine="0"/>
              <w:jc w:val="center"/>
              <w:rPr>
                <w:rFonts w:ascii="Helvetica" w:hAnsi="Helvetica" w:cs="Helvetica"/>
                <w:color w:val="000000"/>
                <w:sz w:val="16"/>
                <w:szCs w:val="16"/>
              </w:rPr>
            </w:pPr>
            <w:r w:rsidRPr="00AE1ECB">
              <w:rPr>
                <w:rFonts w:ascii="Helvetica" w:hAnsi="Helvetica" w:cs="Helvetica"/>
                <w:b/>
                <w:color w:val="000000"/>
                <w:sz w:val="16"/>
                <w:szCs w:val="16"/>
              </w:rPr>
              <w:t>(h)</w:t>
            </w:r>
            <w:r w:rsidRPr="00AE1ECB">
              <w:rPr>
                <w:rFonts w:ascii="Helvetica" w:hAnsi="Helvetica" w:cs="Helvetica"/>
                <w:color w:val="000000"/>
                <w:sz w:val="16"/>
                <w:szCs w:val="16"/>
              </w:rPr>
              <w:t xml:space="preserve"> Current value of asset on transaction date</w:t>
            </w:r>
          </w:p>
        </w:tc>
        <w:tc>
          <w:tcPr>
            <w:tcW w:w="910" w:type="dxa"/>
          </w:tcPr>
          <w:p w:rsidRPr="00AE1ECB" w:rsidR="00101278" w:rsidP="007A3864" w:rsidRDefault="00101278" w14:paraId="244C8224" w14:textId="77777777">
            <w:pPr>
              <w:widowControl w:val="0"/>
              <w:autoSpaceDE w:val="0"/>
              <w:autoSpaceDN w:val="0"/>
              <w:adjustRightInd w:val="0"/>
              <w:spacing w:line="160" w:lineRule="exact"/>
              <w:ind w:firstLine="0"/>
              <w:jc w:val="center"/>
              <w:rPr>
                <w:rFonts w:ascii="Helvetica" w:hAnsi="Helvetica" w:cs="Helvetica"/>
                <w:color w:val="000000"/>
                <w:sz w:val="16"/>
                <w:szCs w:val="16"/>
              </w:rPr>
            </w:pPr>
            <w:r w:rsidRPr="00AE1ECB">
              <w:rPr>
                <w:rFonts w:ascii="Helvetica" w:hAnsi="Helvetica" w:cs="Helvetica"/>
                <w:b/>
                <w:color w:val="000000"/>
                <w:sz w:val="16"/>
                <w:szCs w:val="16"/>
              </w:rPr>
              <w:t>(i)</w:t>
            </w:r>
            <w:r w:rsidRPr="00AE1ECB">
              <w:rPr>
                <w:rFonts w:ascii="Helvetica" w:hAnsi="Helvetica" w:cs="Helvetica"/>
                <w:color w:val="000000"/>
                <w:sz w:val="16"/>
                <w:szCs w:val="16"/>
              </w:rPr>
              <w:t xml:space="preserve"> Net gain or (loss)</w:t>
            </w:r>
          </w:p>
        </w:tc>
      </w:tr>
      <w:tr w:rsidRPr="00AE1ECB" w:rsidR="00101278" w:rsidTr="002A12F9" w14:paraId="244C822F" w14:textId="77777777">
        <w:tc>
          <w:tcPr>
            <w:tcW w:w="1203" w:type="dxa"/>
          </w:tcPr>
          <w:p w:rsidRPr="00AE1ECB" w:rsidR="00101278" w:rsidP="007A3864" w:rsidRDefault="00101278" w14:paraId="244C8226" w14:textId="77777777">
            <w:pPr>
              <w:widowControl w:val="0"/>
              <w:autoSpaceDE w:val="0"/>
              <w:autoSpaceDN w:val="0"/>
              <w:adjustRightInd w:val="0"/>
              <w:spacing w:line="160" w:lineRule="exact"/>
              <w:ind w:firstLine="0"/>
              <w:jc w:val="both"/>
              <w:rPr>
                <w:rFonts w:ascii="Helvetica" w:hAnsi="Helvetica" w:cs="Helvetica"/>
                <w:color w:val="000000"/>
                <w:sz w:val="18"/>
                <w:szCs w:val="18"/>
              </w:rPr>
            </w:pPr>
          </w:p>
        </w:tc>
        <w:tc>
          <w:tcPr>
            <w:tcW w:w="1598" w:type="dxa"/>
          </w:tcPr>
          <w:p w:rsidRPr="00AE1ECB" w:rsidR="00101278" w:rsidP="007A3864" w:rsidRDefault="00101278" w14:paraId="244C8227" w14:textId="77777777">
            <w:pPr>
              <w:widowControl w:val="0"/>
              <w:autoSpaceDE w:val="0"/>
              <w:autoSpaceDN w:val="0"/>
              <w:adjustRightInd w:val="0"/>
              <w:spacing w:line="160" w:lineRule="exact"/>
              <w:ind w:firstLine="0"/>
              <w:jc w:val="both"/>
              <w:rPr>
                <w:rFonts w:ascii="Helvetica" w:hAnsi="Helvetica" w:cs="Helvetica"/>
                <w:color w:val="000000"/>
                <w:sz w:val="18"/>
                <w:szCs w:val="18"/>
              </w:rPr>
            </w:pPr>
          </w:p>
        </w:tc>
        <w:tc>
          <w:tcPr>
            <w:tcW w:w="997" w:type="dxa"/>
          </w:tcPr>
          <w:p w:rsidRPr="00AE1ECB" w:rsidR="00101278" w:rsidP="007A3864" w:rsidRDefault="00101278" w14:paraId="244C8228" w14:textId="77777777">
            <w:pPr>
              <w:widowControl w:val="0"/>
              <w:autoSpaceDE w:val="0"/>
              <w:autoSpaceDN w:val="0"/>
              <w:adjustRightInd w:val="0"/>
              <w:spacing w:line="160" w:lineRule="exact"/>
              <w:ind w:firstLine="0"/>
              <w:jc w:val="both"/>
              <w:rPr>
                <w:rFonts w:ascii="Helvetica" w:hAnsi="Helvetica" w:cs="Helvetica"/>
                <w:color w:val="000000"/>
                <w:sz w:val="18"/>
                <w:szCs w:val="18"/>
              </w:rPr>
            </w:pPr>
          </w:p>
        </w:tc>
        <w:tc>
          <w:tcPr>
            <w:tcW w:w="1014" w:type="dxa"/>
          </w:tcPr>
          <w:p w:rsidRPr="00AE1ECB" w:rsidR="00101278" w:rsidP="007A3864" w:rsidRDefault="00101278" w14:paraId="244C8229" w14:textId="77777777">
            <w:pPr>
              <w:widowControl w:val="0"/>
              <w:autoSpaceDE w:val="0"/>
              <w:autoSpaceDN w:val="0"/>
              <w:adjustRightInd w:val="0"/>
              <w:spacing w:line="160" w:lineRule="exact"/>
              <w:ind w:firstLine="0"/>
              <w:jc w:val="both"/>
              <w:rPr>
                <w:rFonts w:ascii="Helvetica" w:hAnsi="Helvetica" w:cs="Helvetica"/>
                <w:color w:val="000000"/>
                <w:sz w:val="18"/>
                <w:szCs w:val="18"/>
              </w:rPr>
            </w:pPr>
          </w:p>
        </w:tc>
        <w:tc>
          <w:tcPr>
            <w:tcW w:w="1203" w:type="dxa"/>
          </w:tcPr>
          <w:p w:rsidRPr="00AE1ECB" w:rsidR="00101278" w:rsidP="007A3864" w:rsidRDefault="00101278" w14:paraId="244C822A" w14:textId="77777777">
            <w:pPr>
              <w:widowControl w:val="0"/>
              <w:autoSpaceDE w:val="0"/>
              <w:autoSpaceDN w:val="0"/>
              <w:adjustRightInd w:val="0"/>
              <w:spacing w:line="160" w:lineRule="exact"/>
              <w:ind w:firstLine="0"/>
              <w:jc w:val="both"/>
              <w:rPr>
                <w:rFonts w:ascii="Helvetica" w:hAnsi="Helvetica" w:cs="Helvetica"/>
                <w:color w:val="000000"/>
                <w:sz w:val="18"/>
                <w:szCs w:val="18"/>
              </w:rPr>
            </w:pPr>
          </w:p>
        </w:tc>
        <w:tc>
          <w:tcPr>
            <w:tcW w:w="1473" w:type="dxa"/>
          </w:tcPr>
          <w:p w:rsidRPr="00AE1ECB" w:rsidR="00101278" w:rsidP="007A3864" w:rsidRDefault="00101278" w14:paraId="244C822B" w14:textId="77777777">
            <w:pPr>
              <w:widowControl w:val="0"/>
              <w:autoSpaceDE w:val="0"/>
              <w:autoSpaceDN w:val="0"/>
              <w:adjustRightInd w:val="0"/>
              <w:spacing w:line="160" w:lineRule="exact"/>
              <w:ind w:firstLine="0"/>
              <w:jc w:val="both"/>
              <w:rPr>
                <w:rFonts w:ascii="Helvetica" w:hAnsi="Helvetica" w:cs="Helvetica"/>
                <w:color w:val="000000"/>
                <w:sz w:val="18"/>
                <w:szCs w:val="18"/>
              </w:rPr>
            </w:pPr>
          </w:p>
        </w:tc>
        <w:tc>
          <w:tcPr>
            <w:tcW w:w="933" w:type="dxa"/>
          </w:tcPr>
          <w:p w:rsidRPr="00AE1ECB" w:rsidR="00101278" w:rsidP="007A3864" w:rsidRDefault="00101278" w14:paraId="244C822C" w14:textId="77777777">
            <w:pPr>
              <w:widowControl w:val="0"/>
              <w:autoSpaceDE w:val="0"/>
              <w:autoSpaceDN w:val="0"/>
              <w:adjustRightInd w:val="0"/>
              <w:spacing w:line="160" w:lineRule="exact"/>
              <w:ind w:firstLine="0"/>
              <w:jc w:val="both"/>
              <w:rPr>
                <w:rFonts w:ascii="Helvetica" w:hAnsi="Helvetica" w:cs="Helvetica"/>
                <w:color w:val="000000"/>
                <w:sz w:val="18"/>
                <w:szCs w:val="18"/>
              </w:rPr>
            </w:pPr>
          </w:p>
        </w:tc>
        <w:tc>
          <w:tcPr>
            <w:tcW w:w="1497" w:type="dxa"/>
          </w:tcPr>
          <w:p w:rsidRPr="00AE1ECB" w:rsidR="00101278" w:rsidP="007A3864" w:rsidRDefault="00101278" w14:paraId="244C822D" w14:textId="77777777">
            <w:pPr>
              <w:widowControl w:val="0"/>
              <w:autoSpaceDE w:val="0"/>
              <w:autoSpaceDN w:val="0"/>
              <w:adjustRightInd w:val="0"/>
              <w:spacing w:line="160" w:lineRule="exact"/>
              <w:ind w:firstLine="0"/>
              <w:jc w:val="both"/>
              <w:rPr>
                <w:rFonts w:ascii="Helvetica" w:hAnsi="Helvetica" w:cs="Helvetica"/>
                <w:color w:val="000000"/>
                <w:sz w:val="18"/>
                <w:szCs w:val="18"/>
              </w:rPr>
            </w:pPr>
          </w:p>
        </w:tc>
        <w:tc>
          <w:tcPr>
            <w:tcW w:w="910" w:type="dxa"/>
          </w:tcPr>
          <w:p w:rsidRPr="00AE1ECB" w:rsidR="00101278" w:rsidP="007A3864" w:rsidRDefault="00101278" w14:paraId="244C822E" w14:textId="77777777">
            <w:pPr>
              <w:widowControl w:val="0"/>
              <w:autoSpaceDE w:val="0"/>
              <w:autoSpaceDN w:val="0"/>
              <w:adjustRightInd w:val="0"/>
              <w:spacing w:line="160" w:lineRule="exact"/>
              <w:ind w:firstLine="0"/>
              <w:jc w:val="both"/>
              <w:rPr>
                <w:rFonts w:ascii="Helvetica" w:hAnsi="Helvetica" w:cs="Helvetica"/>
                <w:color w:val="000000"/>
                <w:sz w:val="18"/>
                <w:szCs w:val="18"/>
              </w:rPr>
            </w:pPr>
          </w:p>
        </w:tc>
      </w:tr>
      <w:tr w:rsidRPr="00AE1ECB" w:rsidR="00101278" w:rsidTr="002A12F9" w14:paraId="244C8239" w14:textId="77777777">
        <w:tc>
          <w:tcPr>
            <w:tcW w:w="1203" w:type="dxa"/>
          </w:tcPr>
          <w:p w:rsidRPr="00AE1ECB" w:rsidR="00101278" w:rsidP="007A3864" w:rsidRDefault="001320E7" w14:paraId="244C8230" w14:textId="77777777">
            <w:pPr>
              <w:widowControl w:val="0"/>
              <w:autoSpaceDE w:val="0"/>
              <w:autoSpaceDN w:val="0"/>
              <w:adjustRightInd w:val="0"/>
              <w:spacing w:line="160" w:lineRule="exact"/>
              <w:ind w:firstLine="0"/>
              <w:jc w:val="both"/>
              <w:rPr>
                <w:rFonts w:ascii="Helvetica" w:hAnsi="Helvetica" w:cs="Helvetica"/>
                <w:color w:val="000000"/>
                <w:sz w:val="18"/>
                <w:szCs w:val="18"/>
              </w:rPr>
            </w:pPr>
            <w:r w:rsidRPr="00AE1ECB">
              <w:rPr>
                <w:noProof/>
              </w:rPr>
              <mc:AlternateContent>
                <mc:Choice Requires="wpg">
                  <w:drawing>
                    <wp:anchor distT="0" distB="0" distL="114300" distR="114300" simplePos="0" relativeHeight="251683328" behindDoc="0" locked="0" layoutInCell="1" allowOverlap="1" wp14:editId="244C8C66" wp14:anchorId="244C8C65">
                      <wp:simplePos x="0" y="0"/>
                      <wp:positionH relativeFrom="column">
                        <wp:posOffset>-59690</wp:posOffset>
                      </wp:positionH>
                      <wp:positionV relativeFrom="paragraph">
                        <wp:posOffset>6985</wp:posOffset>
                      </wp:positionV>
                      <wp:extent cx="3971925" cy="76200"/>
                      <wp:effectExtent l="6985" t="6985" r="12065" b="12065"/>
                      <wp:wrapNone/>
                      <wp:docPr id="6" name="Group 13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3971925" cy="76200"/>
                                <a:chOff x="900" y="9045"/>
                                <a:chExt cx="10785" cy="208"/>
                              </a:xfrm>
                            </wpg:grpSpPr>
                            <wpg:grpSp>
                              <wpg:cNvPr id="13" name="Group 134"/>
                              <wpg:cNvGrpSpPr>
                                <a:grpSpLocks/>
                              </wpg:cNvGrpSpPr>
                              <wpg:grpSpPr bwMode="auto">
                                <a:xfrm>
                                  <a:off x="900" y="9045"/>
                                  <a:ext cx="10785" cy="104"/>
                                  <a:chOff x="900" y="9045"/>
                                  <a:chExt cx="10785" cy="217"/>
                                </a:xfrm>
                              </wpg:grpSpPr>
                              <wps:wsp>
                                <wps:cNvPr id="14" name="Freeform 135"/>
                                <wps:cNvSpPr>
                                  <a:spLocks/>
                                </wps:cNvSpPr>
                                <wps:spPr bwMode="auto">
                                  <a:xfrm>
                                    <a:off x="900" y="9045"/>
                                    <a:ext cx="1860" cy="202"/>
                                  </a:xfrm>
                                  <a:custGeom>
                                    <a:avLst/>
                                    <a:gdLst>
                                      <a:gd name="T0" fmla="*/ 0 w 1860"/>
                                      <a:gd name="T1" fmla="*/ 95 h 202"/>
                                      <a:gd name="T2" fmla="*/ 105 w 1860"/>
                                      <a:gd name="T3" fmla="*/ 5 h 202"/>
                                      <a:gd name="T4" fmla="*/ 165 w 1860"/>
                                      <a:gd name="T5" fmla="*/ 125 h 202"/>
                                      <a:gd name="T6" fmla="*/ 225 w 1860"/>
                                      <a:gd name="T7" fmla="*/ 50 h 202"/>
                                      <a:gd name="T8" fmla="*/ 330 w 1860"/>
                                      <a:gd name="T9" fmla="*/ 110 h 202"/>
                                      <a:gd name="T10" fmla="*/ 450 w 1860"/>
                                      <a:gd name="T11" fmla="*/ 20 h 202"/>
                                      <a:gd name="T12" fmla="*/ 615 w 1860"/>
                                      <a:gd name="T13" fmla="*/ 110 h 202"/>
                                      <a:gd name="T14" fmla="*/ 720 w 1860"/>
                                      <a:gd name="T15" fmla="*/ 35 h 202"/>
                                      <a:gd name="T16" fmla="*/ 795 w 1860"/>
                                      <a:gd name="T17" fmla="*/ 170 h 202"/>
                                      <a:gd name="T18" fmla="*/ 930 w 1860"/>
                                      <a:gd name="T19" fmla="*/ 35 h 202"/>
                                      <a:gd name="T20" fmla="*/ 1005 w 1860"/>
                                      <a:gd name="T21" fmla="*/ 140 h 202"/>
                                      <a:gd name="T22" fmla="*/ 1110 w 1860"/>
                                      <a:gd name="T23" fmla="*/ 110 h 202"/>
                                      <a:gd name="T24" fmla="*/ 1185 w 1860"/>
                                      <a:gd name="T25" fmla="*/ 170 h 202"/>
                                      <a:gd name="T26" fmla="*/ 1275 w 1860"/>
                                      <a:gd name="T27" fmla="*/ 5 h 202"/>
                                      <a:gd name="T28" fmla="*/ 1395 w 1860"/>
                                      <a:gd name="T29" fmla="*/ 155 h 202"/>
                                      <a:gd name="T30" fmla="*/ 1500 w 1860"/>
                                      <a:gd name="T31" fmla="*/ 125 h 202"/>
                                      <a:gd name="T32" fmla="*/ 1605 w 1860"/>
                                      <a:gd name="T33" fmla="*/ 170 h 202"/>
                                      <a:gd name="T34" fmla="*/ 1695 w 1860"/>
                                      <a:gd name="T35" fmla="*/ 65 h 202"/>
                                      <a:gd name="T36" fmla="*/ 1830 w 1860"/>
                                      <a:gd name="T37" fmla="*/ 200 h 202"/>
                                      <a:gd name="T38" fmla="*/ 1860 w 1860"/>
                                      <a:gd name="T39" fmla="*/ 80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860" h="202">
                                        <a:moveTo>
                                          <a:pt x="0" y="95"/>
                                        </a:moveTo>
                                        <a:cubicBezTo>
                                          <a:pt x="39" y="47"/>
                                          <a:pt x="78" y="0"/>
                                          <a:pt x="105" y="5"/>
                                        </a:cubicBezTo>
                                        <a:cubicBezTo>
                                          <a:pt x="132" y="10"/>
                                          <a:pt x="145" y="118"/>
                                          <a:pt x="165" y="125"/>
                                        </a:cubicBezTo>
                                        <a:cubicBezTo>
                                          <a:pt x="185" y="132"/>
                                          <a:pt x="198" y="52"/>
                                          <a:pt x="225" y="50"/>
                                        </a:cubicBezTo>
                                        <a:cubicBezTo>
                                          <a:pt x="252" y="48"/>
                                          <a:pt x="293" y="115"/>
                                          <a:pt x="330" y="110"/>
                                        </a:cubicBezTo>
                                        <a:cubicBezTo>
                                          <a:pt x="367" y="105"/>
                                          <a:pt x="403" y="20"/>
                                          <a:pt x="450" y="20"/>
                                        </a:cubicBezTo>
                                        <a:cubicBezTo>
                                          <a:pt x="497" y="20"/>
                                          <a:pt x="570" y="108"/>
                                          <a:pt x="615" y="110"/>
                                        </a:cubicBezTo>
                                        <a:cubicBezTo>
                                          <a:pt x="660" y="112"/>
                                          <a:pt x="690" y="25"/>
                                          <a:pt x="720" y="35"/>
                                        </a:cubicBezTo>
                                        <a:cubicBezTo>
                                          <a:pt x="750" y="45"/>
                                          <a:pt x="760" y="170"/>
                                          <a:pt x="795" y="170"/>
                                        </a:cubicBezTo>
                                        <a:cubicBezTo>
                                          <a:pt x="830" y="170"/>
                                          <a:pt x="895" y="40"/>
                                          <a:pt x="930" y="35"/>
                                        </a:cubicBezTo>
                                        <a:cubicBezTo>
                                          <a:pt x="965" y="30"/>
                                          <a:pt x="975" y="128"/>
                                          <a:pt x="1005" y="140"/>
                                        </a:cubicBezTo>
                                        <a:cubicBezTo>
                                          <a:pt x="1035" y="152"/>
                                          <a:pt x="1080" y="105"/>
                                          <a:pt x="1110" y="110"/>
                                        </a:cubicBezTo>
                                        <a:cubicBezTo>
                                          <a:pt x="1140" y="115"/>
                                          <a:pt x="1158" y="188"/>
                                          <a:pt x="1185" y="170"/>
                                        </a:cubicBezTo>
                                        <a:cubicBezTo>
                                          <a:pt x="1212" y="152"/>
                                          <a:pt x="1240" y="8"/>
                                          <a:pt x="1275" y="5"/>
                                        </a:cubicBezTo>
                                        <a:cubicBezTo>
                                          <a:pt x="1310" y="2"/>
                                          <a:pt x="1358" y="135"/>
                                          <a:pt x="1395" y="155"/>
                                        </a:cubicBezTo>
                                        <a:cubicBezTo>
                                          <a:pt x="1432" y="175"/>
                                          <a:pt x="1465" y="122"/>
                                          <a:pt x="1500" y="125"/>
                                        </a:cubicBezTo>
                                        <a:cubicBezTo>
                                          <a:pt x="1535" y="128"/>
                                          <a:pt x="1573" y="180"/>
                                          <a:pt x="1605" y="170"/>
                                        </a:cubicBezTo>
                                        <a:cubicBezTo>
                                          <a:pt x="1637" y="160"/>
                                          <a:pt x="1658" y="60"/>
                                          <a:pt x="1695" y="65"/>
                                        </a:cubicBezTo>
                                        <a:cubicBezTo>
                                          <a:pt x="1732" y="70"/>
                                          <a:pt x="1803" y="198"/>
                                          <a:pt x="1830" y="200"/>
                                        </a:cubicBezTo>
                                        <a:cubicBezTo>
                                          <a:pt x="1857" y="202"/>
                                          <a:pt x="1858" y="141"/>
                                          <a:pt x="1860" y="80"/>
                                        </a:cubicBezTo>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5" name="Freeform 136"/>
                                <wps:cNvSpPr>
                                  <a:spLocks/>
                                </wps:cNvSpPr>
                                <wps:spPr bwMode="auto">
                                  <a:xfrm>
                                    <a:off x="2760" y="9045"/>
                                    <a:ext cx="1860" cy="202"/>
                                  </a:xfrm>
                                  <a:custGeom>
                                    <a:avLst/>
                                    <a:gdLst>
                                      <a:gd name="T0" fmla="*/ 0 w 1860"/>
                                      <a:gd name="T1" fmla="*/ 95 h 202"/>
                                      <a:gd name="T2" fmla="*/ 105 w 1860"/>
                                      <a:gd name="T3" fmla="*/ 5 h 202"/>
                                      <a:gd name="T4" fmla="*/ 165 w 1860"/>
                                      <a:gd name="T5" fmla="*/ 125 h 202"/>
                                      <a:gd name="T6" fmla="*/ 225 w 1860"/>
                                      <a:gd name="T7" fmla="*/ 50 h 202"/>
                                      <a:gd name="T8" fmla="*/ 330 w 1860"/>
                                      <a:gd name="T9" fmla="*/ 110 h 202"/>
                                      <a:gd name="T10" fmla="*/ 450 w 1860"/>
                                      <a:gd name="T11" fmla="*/ 20 h 202"/>
                                      <a:gd name="T12" fmla="*/ 615 w 1860"/>
                                      <a:gd name="T13" fmla="*/ 110 h 202"/>
                                      <a:gd name="T14" fmla="*/ 720 w 1860"/>
                                      <a:gd name="T15" fmla="*/ 35 h 202"/>
                                      <a:gd name="T16" fmla="*/ 795 w 1860"/>
                                      <a:gd name="T17" fmla="*/ 170 h 202"/>
                                      <a:gd name="T18" fmla="*/ 930 w 1860"/>
                                      <a:gd name="T19" fmla="*/ 35 h 202"/>
                                      <a:gd name="T20" fmla="*/ 1005 w 1860"/>
                                      <a:gd name="T21" fmla="*/ 140 h 202"/>
                                      <a:gd name="T22" fmla="*/ 1110 w 1860"/>
                                      <a:gd name="T23" fmla="*/ 110 h 202"/>
                                      <a:gd name="T24" fmla="*/ 1185 w 1860"/>
                                      <a:gd name="T25" fmla="*/ 170 h 202"/>
                                      <a:gd name="T26" fmla="*/ 1275 w 1860"/>
                                      <a:gd name="T27" fmla="*/ 5 h 202"/>
                                      <a:gd name="T28" fmla="*/ 1395 w 1860"/>
                                      <a:gd name="T29" fmla="*/ 155 h 202"/>
                                      <a:gd name="T30" fmla="*/ 1500 w 1860"/>
                                      <a:gd name="T31" fmla="*/ 125 h 202"/>
                                      <a:gd name="T32" fmla="*/ 1605 w 1860"/>
                                      <a:gd name="T33" fmla="*/ 170 h 202"/>
                                      <a:gd name="T34" fmla="*/ 1695 w 1860"/>
                                      <a:gd name="T35" fmla="*/ 65 h 202"/>
                                      <a:gd name="T36" fmla="*/ 1830 w 1860"/>
                                      <a:gd name="T37" fmla="*/ 200 h 202"/>
                                      <a:gd name="T38" fmla="*/ 1860 w 1860"/>
                                      <a:gd name="T39" fmla="*/ 80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860" h="202">
                                        <a:moveTo>
                                          <a:pt x="0" y="95"/>
                                        </a:moveTo>
                                        <a:cubicBezTo>
                                          <a:pt x="39" y="47"/>
                                          <a:pt x="78" y="0"/>
                                          <a:pt x="105" y="5"/>
                                        </a:cubicBezTo>
                                        <a:cubicBezTo>
                                          <a:pt x="132" y="10"/>
                                          <a:pt x="145" y="118"/>
                                          <a:pt x="165" y="125"/>
                                        </a:cubicBezTo>
                                        <a:cubicBezTo>
                                          <a:pt x="185" y="132"/>
                                          <a:pt x="198" y="52"/>
                                          <a:pt x="225" y="50"/>
                                        </a:cubicBezTo>
                                        <a:cubicBezTo>
                                          <a:pt x="252" y="48"/>
                                          <a:pt x="293" y="115"/>
                                          <a:pt x="330" y="110"/>
                                        </a:cubicBezTo>
                                        <a:cubicBezTo>
                                          <a:pt x="367" y="105"/>
                                          <a:pt x="403" y="20"/>
                                          <a:pt x="450" y="20"/>
                                        </a:cubicBezTo>
                                        <a:cubicBezTo>
                                          <a:pt x="497" y="20"/>
                                          <a:pt x="570" y="108"/>
                                          <a:pt x="615" y="110"/>
                                        </a:cubicBezTo>
                                        <a:cubicBezTo>
                                          <a:pt x="660" y="112"/>
                                          <a:pt x="690" y="25"/>
                                          <a:pt x="720" y="35"/>
                                        </a:cubicBezTo>
                                        <a:cubicBezTo>
                                          <a:pt x="750" y="45"/>
                                          <a:pt x="760" y="170"/>
                                          <a:pt x="795" y="170"/>
                                        </a:cubicBezTo>
                                        <a:cubicBezTo>
                                          <a:pt x="830" y="170"/>
                                          <a:pt x="895" y="40"/>
                                          <a:pt x="930" y="35"/>
                                        </a:cubicBezTo>
                                        <a:cubicBezTo>
                                          <a:pt x="965" y="30"/>
                                          <a:pt x="975" y="128"/>
                                          <a:pt x="1005" y="140"/>
                                        </a:cubicBezTo>
                                        <a:cubicBezTo>
                                          <a:pt x="1035" y="152"/>
                                          <a:pt x="1080" y="105"/>
                                          <a:pt x="1110" y="110"/>
                                        </a:cubicBezTo>
                                        <a:cubicBezTo>
                                          <a:pt x="1140" y="115"/>
                                          <a:pt x="1158" y="188"/>
                                          <a:pt x="1185" y="170"/>
                                        </a:cubicBezTo>
                                        <a:cubicBezTo>
                                          <a:pt x="1212" y="152"/>
                                          <a:pt x="1240" y="8"/>
                                          <a:pt x="1275" y="5"/>
                                        </a:cubicBezTo>
                                        <a:cubicBezTo>
                                          <a:pt x="1310" y="2"/>
                                          <a:pt x="1358" y="135"/>
                                          <a:pt x="1395" y="155"/>
                                        </a:cubicBezTo>
                                        <a:cubicBezTo>
                                          <a:pt x="1432" y="175"/>
                                          <a:pt x="1465" y="122"/>
                                          <a:pt x="1500" y="125"/>
                                        </a:cubicBezTo>
                                        <a:cubicBezTo>
                                          <a:pt x="1535" y="128"/>
                                          <a:pt x="1573" y="180"/>
                                          <a:pt x="1605" y="170"/>
                                        </a:cubicBezTo>
                                        <a:cubicBezTo>
                                          <a:pt x="1637" y="160"/>
                                          <a:pt x="1658" y="60"/>
                                          <a:pt x="1695" y="65"/>
                                        </a:cubicBezTo>
                                        <a:cubicBezTo>
                                          <a:pt x="1732" y="70"/>
                                          <a:pt x="1803" y="198"/>
                                          <a:pt x="1830" y="200"/>
                                        </a:cubicBezTo>
                                        <a:cubicBezTo>
                                          <a:pt x="1857" y="202"/>
                                          <a:pt x="1858" y="141"/>
                                          <a:pt x="1860" y="80"/>
                                        </a:cubicBezTo>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6" name="Freeform 137"/>
                                <wps:cNvSpPr>
                                  <a:spLocks/>
                                </wps:cNvSpPr>
                                <wps:spPr bwMode="auto">
                                  <a:xfrm>
                                    <a:off x="4620" y="9045"/>
                                    <a:ext cx="1860" cy="202"/>
                                  </a:xfrm>
                                  <a:custGeom>
                                    <a:avLst/>
                                    <a:gdLst>
                                      <a:gd name="T0" fmla="*/ 0 w 1860"/>
                                      <a:gd name="T1" fmla="*/ 95 h 202"/>
                                      <a:gd name="T2" fmla="*/ 105 w 1860"/>
                                      <a:gd name="T3" fmla="*/ 5 h 202"/>
                                      <a:gd name="T4" fmla="*/ 165 w 1860"/>
                                      <a:gd name="T5" fmla="*/ 125 h 202"/>
                                      <a:gd name="T6" fmla="*/ 225 w 1860"/>
                                      <a:gd name="T7" fmla="*/ 50 h 202"/>
                                      <a:gd name="T8" fmla="*/ 330 w 1860"/>
                                      <a:gd name="T9" fmla="*/ 110 h 202"/>
                                      <a:gd name="T10" fmla="*/ 450 w 1860"/>
                                      <a:gd name="T11" fmla="*/ 20 h 202"/>
                                      <a:gd name="T12" fmla="*/ 615 w 1860"/>
                                      <a:gd name="T13" fmla="*/ 110 h 202"/>
                                      <a:gd name="T14" fmla="*/ 720 w 1860"/>
                                      <a:gd name="T15" fmla="*/ 35 h 202"/>
                                      <a:gd name="T16" fmla="*/ 795 w 1860"/>
                                      <a:gd name="T17" fmla="*/ 170 h 202"/>
                                      <a:gd name="T18" fmla="*/ 930 w 1860"/>
                                      <a:gd name="T19" fmla="*/ 35 h 202"/>
                                      <a:gd name="T20" fmla="*/ 1005 w 1860"/>
                                      <a:gd name="T21" fmla="*/ 140 h 202"/>
                                      <a:gd name="T22" fmla="*/ 1110 w 1860"/>
                                      <a:gd name="T23" fmla="*/ 110 h 202"/>
                                      <a:gd name="T24" fmla="*/ 1185 w 1860"/>
                                      <a:gd name="T25" fmla="*/ 170 h 202"/>
                                      <a:gd name="T26" fmla="*/ 1275 w 1860"/>
                                      <a:gd name="T27" fmla="*/ 5 h 202"/>
                                      <a:gd name="T28" fmla="*/ 1395 w 1860"/>
                                      <a:gd name="T29" fmla="*/ 155 h 202"/>
                                      <a:gd name="T30" fmla="*/ 1500 w 1860"/>
                                      <a:gd name="T31" fmla="*/ 125 h 202"/>
                                      <a:gd name="T32" fmla="*/ 1605 w 1860"/>
                                      <a:gd name="T33" fmla="*/ 170 h 202"/>
                                      <a:gd name="T34" fmla="*/ 1695 w 1860"/>
                                      <a:gd name="T35" fmla="*/ 65 h 202"/>
                                      <a:gd name="T36" fmla="*/ 1830 w 1860"/>
                                      <a:gd name="T37" fmla="*/ 200 h 202"/>
                                      <a:gd name="T38" fmla="*/ 1860 w 1860"/>
                                      <a:gd name="T39" fmla="*/ 80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860" h="202">
                                        <a:moveTo>
                                          <a:pt x="0" y="95"/>
                                        </a:moveTo>
                                        <a:cubicBezTo>
                                          <a:pt x="39" y="47"/>
                                          <a:pt x="78" y="0"/>
                                          <a:pt x="105" y="5"/>
                                        </a:cubicBezTo>
                                        <a:cubicBezTo>
                                          <a:pt x="132" y="10"/>
                                          <a:pt x="145" y="118"/>
                                          <a:pt x="165" y="125"/>
                                        </a:cubicBezTo>
                                        <a:cubicBezTo>
                                          <a:pt x="185" y="132"/>
                                          <a:pt x="198" y="52"/>
                                          <a:pt x="225" y="50"/>
                                        </a:cubicBezTo>
                                        <a:cubicBezTo>
                                          <a:pt x="252" y="48"/>
                                          <a:pt x="293" y="115"/>
                                          <a:pt x="330" y="110"/>
                                        </a:cubicBezTo>
                                        <a:cubicBezTo>
                                          <a:pt x="367" y="105"/>
                                          <a:pt x="403" y="20"/>
                                          <a:pt x="450" y="20"/>
                                        </a:cubicBezTo>
                                        <a:cubicBezTo>
                                          <a:pt x="497" y="20"/>
                                          <a:pt x="570" y="108"/>
                                          <a:pt x="615" y="110"/>
                                        </a:cubicBezTo>
                                        <a:cubicBezTo>
                                          <a:pt x="660" y="112"/>
                                          <a:pt x="690" y="25"/>
                                          <a:pt x="720" y="35"/>
                                        </a:cubicBezTo>
                                        <a:cubicBezTo>
                                          <a:pt x="750" y="45"/>
                                          <a:pt x="760" y="170"/>
                                          <a:pt x="795" y="170"/>
                                        </a:cubicBezTo>
                                        <a:cubicBezTo>
                                          <a:pt x="830" y="170"/>
                                          <a:pt x="895" y="40"/>
                                          <a:pt x="930" y="35"/>
                                        </a:cubicBezTo>
                                        <a:cubicBezTo>
                                          <a:pt x="965" y="30"/>
                                          <a:pt x="975" y="128"/>
                                          <a:pt x="1005" y="140"/>
                                        </a:cubicBezTo>
                                        <a:cubicBezTo>
                                          <a:pt x="1035" y="152"/>
                                          <a:pt x="1080" y="105"/>
                                          <a:pt x="1110" y="110"/>
                                        </a:cubicBezTo>
                                        <a:cubicBezTo>
                                          <a:pt x="1140" y="115"/>
                                          <a:pt x="1158" y="188"/>
                                          <a:pt x="1185" y="170"/>
                                        </a:cubicBezTo>
                                        <a:cubicBezTo>
                                          <a:pt x="1212" y="152"/>
                                          <a:pt x="1240" y="8"/>
                                          <a:pt x="1275" y="5"/>
                                        </a:cubicBezTo>
                                        <a:cubicBezTo>
                                          <a:pt x="1310" y="2"/>
                                          <a:pt x="1358" y="135"/>
                                          <a:pt x="1395" y="155"/>
                                        </a:cubicBezTo>
                                        <a:cubicBezTo>
                                          <a:pt x="1432" y="175"/>
                                          <a:pt x="1465" y="122"/>
                                          <a:pt x="1500" y="125"/>
                                        </a:cubicBezTo>
                                        <a:cubicBezTo>
                                          <a:pt x="1535" y="128"/>
                                          <a:pt x="1573" y="180"/>
                                          <a:pt x="1605" y="170"/>
                                        </a:cubicBezTo>
                                        <a:cubicBezTo>
                                          <a:pt x="1637" y="160"/>
                                          <a:pt x="1658" y="60"/>
                                          <a:pt x="1695" y="65"/>
                                        </a:cubicBezTo>
                                        <a:cubicBezTo>
                                          <a:pt x="1732" y="70"/>
                                          <a:pt x="1803" y="198"/>
                                          <a:pt x="1830" y="200"/>
                                        </a:cubicBezTo>
                                        <a:cubicBezTo>
                                          <a:pt x="1857" y="202"/>
                                          <a:pt x="1858" y="141"/>
                                          <a:pt x="1860" y="80"/>
                                        </a:cubicBezTo>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7" name="Freeform 138"/>
                                <wps:cNvSpPr>
                                  <a:spLocks/>
                                </wps:cNvSpPr>
                                <wps:spPr bwMode="auto">
                                  <a:xfrm>
                                    <a:off x="6480" y="9045"/>
                                    <a:ext cx="1860" cy="202"/>
                                  </a:xfrm>
                                  <a:custGeom>
                                    <a:avLst/>
                                    <a:gdLst>
                                      <a:gd name="T0" fmla="*/ 0 w 1860"/>
                                      <a:gd name="T1" fmla="*/ 95 h 202"/>
                                      <a:gd name="T2" fmla="*/ 105 w 1860"/>
                                      <a:gd name="T3" fmla="*/ 5 h 202"/>
                                      <a:gd name="T4" fmla="*/ 165 w 1860"/>
                                      <a:gd name="T5" fmla="*/ 125 h 202"/>
                                      <a:gd name="T6" fmla="*/ 225 w 1860"/>
                                      <a:gd name="T7" fmla="*/ 50 h 202"/>
                                      <a:gd name="T8" fmla="*/ 330 w 1860"/>
                                      <a:gd name="T9" fmla="*/ 110 h 202"/>
                                      <a:gd name="T10" fmla="*/ 450 w 1860"/>
                                      <a:gd name="T11" fmla="*/ 20 h 202"/>
                                      <a:gd name="T12" fmla="*/ 615 w 1860"/>
                                      <a:gd name="T13" fmla="*/ 110 h 202"/>
                                      <a:gd name="T14" fmla="*/ 720 w 1860"/>
                                      <a:gd name="T15" fmla="*/ 35 h 202"/>
                                      <a:gd name="T16" fmla="*/ 795 w 1860"/>
                                      <a:gd name="T17" fmla="*/ 170 h 202"/>
                                      <a:gd name="T18" fmla="*/ 930 w 1860"/>
                                      <a:gd name="T19" fmla="*/ 35 h 202"/>
                                      <a:gd name="T20" fmla="*/ 1005 w 1860"/>
                                      <a:gd name="T21" fmla="*/ 140 h 202"/>
                                      <a:gd name="T22" fmla="*/ 1110 w 1860"/>
                                      <a:gd name="T23" fmla="*/ 110 h 202"/>
                                      <a:gd name="T24" fmla="*/ 1185 w 1860"/>
                                      <a:gd name="T25" fmla="*/ 170 h 202"/>
                                      <a:gd name="T26" fmla="*/ 1275 w 1860"/>
                                      <a:gd name="T27" fmla="*/ 5 h 202"/>
                                      <a:gd name="T28" fmla="*/ 1395 w 1860"/>
                                      <a:gd name="T29" fmla="*/ 155 h 202"/>
                                      <a:gd name="T30" fmla="*/ 1500 w 1860"/>
                                      <a:gd name="T31" fmla="*/ 125 h 202"/>
                                      <a:gd name="T32" fmla="*/ 1605 w 1860"/>
                                      <a:gd name="T33" fmla="*/ 170 h 202"/>
                                      <a:gd name="T34" fmla="*/ 1695 w 1860"/>
                                      <a:gd name="T35" fmla="*/ 65 h 202"/>
                                      <a:gd name="T36" fmla="*/ 1830 w 1860"/>
                                      <a:gd name="T37" fmla="*/ 200 h 202"/>
                                      <a:gd name="T38" fmla="*/ 1860 w 1860"/>
                                      <a:gd name="T39" fmla="*/ 80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860" h="202">
                                        <a:moveTo>
                                          <a:pt x="0" y="95"/>
                                        </a:moveTo>
                                        <a:cubicBezTo>
                                          <a:pt x="39" y="47"/>
                                          <a:pt x="78" y="0"/>
                                          <a:pt x="105" y="5"/>
                                        </a:cubicBezTo>
                                        <a:cubicBezTo>
                                          <a:pt x="132" y="10"/>
                                          <a:pt x="145" y="118"/>
                                          <a:pt x="165" y="125"/>
                                        </a:cubicBezTo>
                                        <a:cubicBezTo>
                                          <a:pt x="185" y="132"/>
                                          <a:pt x="198" y="52"/>
                                          <a:pt x="225" y="50"/>
                                        </a:cubicBezTo>
                                        <a:cubicBezTo>
                                          <a:pt x="252" y="48"/>
                                          <a:pt x="293" y="115"/>
                                          <a:pt x="330" y="110"/>
                                        </a:cubicBezTo>
                                        <a:cubicBezTo>
                                          <a:pt x="367" y="105"/>
                                          <a:pt x="403" y="20"/>
                                          <a:pt x="450" y="20"/>
                                        </a:cubicBezTo>
                                        <a:cubicBezTo>
                                          <a:pt x="497" y="20"/>
                                          <a:pt x="570" y="108"/>
                                          <a:pt x="615" y="110"/>
                                        </a:cubicBezTo>
                                        <a:cubicBezTo>
                                          <a:pt x="660" y="112"/>
                                          <a:pt x="690" y="25"/>
                                          <a:pt x="720" y="35"/>
                                        </a:cubicBezTo>
                                        <a:cubicBezTo>
                                          <a:pt x="750" y="45"/>
                                          <a:pt x="760" y="170"/>
                                          <a:pt x="795" y="170"/>
                                        </a:cubicBezTo>
                                        <a:cubicBezTo>
                                          <a:pt x="830" y="170"/>
                                          <a:pt x="895" y="40"/>
                                          <a:pt x="930" y="35"/>
                                        </a:cubicBezTo>
                                        <a:cubicBezTo>
                                          <a:pt x="965" y="30"/>
                                          <a:pt x="975" y="128"/>
                                          <a:pt x="1005" y="140"/>
                                        </a:cubicBezTo>
                                        <a:cubicBezTo>
                                          <a:pt x="1035" y="152"/>
                                          <a:pt x="1080" y="105"/>
                                          <a:pt x="1110" y="110"/>
                                        </a:cubicBezTo>
                                        <a:cubicBezTo>
                                          <a:pt x="1140" y="115"/>
                                          <a:pt x="1158" y="188"/>
                                          <a:pt x="1185" y="170"/>
                                        </a:cubicBezTo>
                                        <a:cubicBezTo>
                                          <a:pt x="1212" y="152"/>
                                          <a:pt x="1240" y="8"/>
                                          <a:pt x="1275" y="5"/>
                                        </a:cubicBezTo>
                                        <a:cubicBezTo>
                                          <a:pt x="1310" y="2"/>
                                          <a:pt x="1358" y="135"/>
                                          <a:pt x="1395" y="155"/>
                                        </a:cubicBezTo>
                                        <a:cubicBezTo>
                                          <a:pt x="1432" y="175"/>
                                          <a:pt x="1465" y="122"/>
                                          <a:pt x="1500" y="125"/>
                                        </a:cubicBezTo>
                                        <a:cubicBezTo>
                                          <a:pt x="1535" y="128"/>
                                          <a:pt x="1573" y="180"/>
                                          <a:pt x="1605" y="170"/>
                                        </a:cubicBezTo>
                                        <a:cubicBezTo>
                                          <a:pt x="1637" y="160"/>
                                          <a:pt x="1658" y="60"/>
                                          <a:pt x="1695" y="65"/>
                                        </a:cubicBezTo>
                                        <a:cubicBezTo>
                                          <a:pt x="1732" y="70"/>
                                          <a:pt x="1803" y="198"/>
                                          <a:pt x="1830" y="200"/>
                                        </a:cubicBezTo>
                                        <a:cubicBezTo>
                                          <a:pt x="1857" y="202"/>
                                          <a:pt x="1858" y="141"/>
                                          <a:pt x="1860" y="80"/>
                                        </a:cubicBezTo>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8" name="Freeform 139"/>
                                <wps:cNvSpPr>
                                  <a:spLocks/>
                                </wps:cNvSpPr>
                                <wps:spPr bwMode="auto">
                                  <a:xfrm>
                                    <a:off x="8340" y="9045"/>
                                    <a:ext cx="1860" cy="202"/>
                                  </a:xfrm>
                                  <a:custGeom>
                                    <a:avLst/>
                                    <a:gdLst>
                                      <a:gd name="T0" fmla="*/ 0 w 1860"/>
                                      <a:gd name="T1" fmla="*/ 95 h 202"/>
                                      <a:gd name="T2" fmla="*/ 105 w 1860"/>
                                      <a:gd name="T3" fmla="*/ 5 h 202"/>
                                      <a:gd name="T4" fmla="*/ 165 w 1860"/>
                                      <a:gd name="T5" fmla="*/ 125 h 202"/>
                                      <a:gd name="T6" fmla="*/ 225 w 1860"/>
                                      <a:gd name="T7" fmla="*/ 50 h 202"/>
                                      <a:gd name="T8" fmla="*/ 330 w 1860"/>
                                      <a:gd name="T9" fmla="*/ 110 h 202"/>
                                      <a:gd name="T10" fmla="*/ 450 w 1860"/>
                                      <a:gd name="T11" fmla="*/ 20 h 202"/>
                                      <a:gd name="T12" fmla="*/ 615 w 1860"/>
                                      <a:gd name="T13" fmla="*/ 110 h 202"/>
                                      <a:gd name="T14" fmla="*/ 720 w 1860"/>
                                      <a:gd name="T15" fmla="*/ 35 h 202"/>
                                      <a:gd name="T16" fmla="*/ 795 w 1860"/>
                                      <a:gd name="T17" fmla="*/ 170 h 202"/>
                                      <a:gd name="T18" fmla="*/ 930 w 1860"/>
                                      <a:gd name="T19" fmla="*/ 35 h 202"/>
                                      <a:gd name="T20" fmla="*/ 1005 w 1860"/>
                                      <a:gd name="T21" fmla="*/ 140 h 202"/>
                                      <a:gd name="T22" fmla="*/ 1110 w 1860"/>
                                      <a:gd name="T23" fmla="*/ 110 h 202"/>
                                      <a:gd name="T24" fmla="*/ 1185 w 1860"/>
                                      <a:gd name="T25" fmla="*/ 170 h 202"/>
                                      <a:gd name="T26" fmla="*/ 1275 w 1860"/>
                                      <a:gd name="T27" fmla="*/ 5 h 202"/>
                                      <a:gd name="T28" fmla="*/ 1395 w 1860"/>
                                      <a:gd name="T29" fmla="*/ 155 h 202"/>
                                      <a:gd name="T30" fmla="*/ 1500 w 1860"/>
                                      <a:gd name="T31" fmla="*/ 125 h 202"/>
                                      <a:gd name="T32" fmla="*/ 1605 w 1860"/>
                                      <a:gd name="T33" fmla="*/ 170 h 202"/>
                                      <a:gd name="T34" fmla="*/ 1695 w 1860"/>
                                      <a:gd name="T35" fmla="*/ 65 h 202"/>
                                      <a:gd name="T36" fmla="*/ 1830 w 1860"/>
                                      <a:gd name="T37" fmla="*/ 200 h 202"/>
                                      <a:gd name="T38" fmla="*/ 1860 w 1860"/>
                                      <a:gd name="T39" fmla="*/ 80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860" h="202">
                                        <a:moveTo>
                                          <a:pt x="0" y="95"/>
                                        </a:moveTo>
                                        <a:cubicBezTo>
                                          <a:pt x="39" y="47"/>
                                          <a:pt x="78" y="0"/>
                                          <a:pt x="105" y="5"/>
                                        </a:cubicBezTo>
                                        <a:cubicBezTo>
                                          <a:pt x="132" y="10"/>
                                          <a:pt x="145" y="118"/>
                                          <a:pt x="165" y="125"/>
                                        </a:cubicBezTo>
                                        <a:cubicBezTo>
                                          <a:pt x="185" y="132"/>
                                          <a:pt x="198" y="52"/>
                                          <a:pt x="225" y="50"/>
                                        </a:cubicBezTo>
                                        <a:cubicBezTo>
                                          <a:pt x="252" y="48"/>
                                          <a:pt x="293" y="115"/>
                                          <a:pt x="330" y="110"/>
                                        </a:cubicBezTo>
                                        <a:cubicBezTo>
                                          <a:pt x="367" y="105"/>
                                          <a:pt x="403" y="20"/>
                                          <a:pt x="450" y="20"/>
                                        </a:cubicBezTo>
                                        <a:cubicBezTo>
                                          <a:pt x="497" y="20"/>
                                          <a:pt x="570" y="108"/>
                                          <a:pt x="615" y="110"/>
                                        </a:cubicBezTo>
                                        <a:cubicBezTo>
                                          <a:pt x="660" y="112"/>
                                          <a:pt x="690" y="25"/>
                                          <a:pt x="720" y="35"/>
                                        </a:cubicBezTo>
                                        <a:cubicBezTo>
                                          <a:pt x="750" y="45"/>
                                          <a:pt x="760" y="170"/>
                                          <a:pt x="795" y="170"/>
                                        </a:cubicBezTo>
                                        <a:cubicBezTo>
                                          <a:pt x="830" y="170"/>
                                          <a:pt x="895" y="40"/>
                                          <a:pt x="930" y="35"/>
                                        </a:cubicBezTo>
                                        <a:cubicBezTo>
                                          <a:pt x="965" y="30"/>
                                          <a:pt x="975" y="128"/>
                                          <a:pt x="1005" y="140"/>
                                        </a:cubicBezTo>
                                        <a:cubicBezTo>
                                          <a:pt x="1035" y="152"/>
                                          <a:pt x="1080" y="105"/>
                                          <a:pt x="1110" y="110"/>
                                        </a:cubicBezTo>
                                        <a:cubicBezTo>
                                          <a:pt x="1140" y="115"/>
                                          <a:pt x="1158" y="188"/>
                                          <a:pt x="1185" y="170"/>
                                        </a:cubicBezTo>
                                        <a:cubicBezTo>
                                          <a:pt x="1212" y="152"/>
                                          <a:pt x="1240" y="8"/>
                                          <a:pt x="1275" y="5"/>
                                        </a:cubicBezTo>
                                        <a:cubicBezTo>
                                          <a:pt x="1310" y="2"/>
                                          <a:pt x="1358" y="135"/>
                                          <a:pt x="1395" y="155"/>
                                        </a:cubicBezTo>
                                        <a:cubicBezTo>
                                          <a:pt x="1432" y="175"/>
                                          <a:pt x="1465" y="122"/>
                                          <a:pt x="1500" y="125"/>
                                        </a:cubicBezTo>
                                        <a:cubicBezTo>
                                          <a:pt x="1535" y="128"/>
                                          <a:pt x="1573" y="180"/>
                                          <a:pt x="1605" y="170"/>
                                        </a:cubicBezTo>
                                        <a:cubicBezTo>
                                          <a:pt x="1637" y="160"/>
                                          <a:pt x="1658" y="60"/>
                                          <a:pt x="1695" y="65"/>
                                        </a:cubicBezTo>
                                        <a:cubicBezTo>
                                          <a:pt x="1732" y="70"/>
                                          <a:pt x="1803" y="198"/>
                                          <a:pt x="1830" y="200"/>
                                        </a:cubicBezTo>
                                        <a:cubicBezTo>
                                          <a:pt x="1857" y="202"/>
                                          <a:pt x="1858" y="141"/>
                                          <a:pt x="1860" y="80"/>
                                        </a:cubicBezTo>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9" name="Freeform 140"/>
                                <wps:cNvSpPr>
                                  <a:spLocks/>
                                </wps:cNvSpPr>
                                <wps:spPr bwMode="auto">
                                  <a:xfrm>
                                    <a:off x="10200" y="9045"/>
                                    <a:ext cx="1485" cy="217"/>
                                  </a:xfrm>
                                  <a:custGeom>
                                    <a:avLst/>
                                    <a:gdLst>
                                      <a:gd name="T0" fmla="*/ 0 w 1485"/>
                                      <a:gd name="T1" fmla="*/ 75 h 217"/>
                                      <a:gd name="T2" fmla="*/ 270 w 1485"/>
                                      <a:gd name="T3" fmla="*/ 202 h 217"/>
                                      <a:gd name="T4" fmla="*/ 405 w 1485"/>
                                      <a:gd name="T5" fmla="*/ 0 h 217"/>
                                      <a:gd name="T6" fmla="*/ 480 w 1485"/>
                                      <a:gd name="T7" fmla="*/ 202 h 217"/>
                                      <a:gd name="T8" fmla="*/ 645 w 1485"/>
                                      <a:gd name="T9" fmla="*/ 0 h 217"/>
                                      <a:gd name="T10" fmla="*/ 750 w 1485"/>
                                      <a:gd name="T11" fmla="*/ 202 h 217"/>
                                      <a:gd name="T12" fmla="*/ 795 w 1485"/>
                                      <a:gd name="T13" fmla="*/ 75 h 217"/>
                                      <a:gd name="T14" fmla="*/ 1035 w 1485"/>
                                      <a:gd name="T15" fmla="*/ 202 h 217"/>
                                      <a:gd name="T16" fmla="*/ 1095 w 1485"/>
                                      <a:gd name="T17" fmla="*/ 0 h 217"/>
                                      <a:gd name="T18" fmla="*/ 1185 w 1485"/>
                                      <a:gd name="T19" fmla="*/ 202 h 217"/>
                                      <a:gd name="T20" fmla="*/ 1305 w 1485"/>
                                      <a:gd name="T21" fmla="*/ 90 h 217"/>
                                      <a:gd name="T22" fmla="*/ 1455 w 1485"/>
                                      <a:gd name="T23" fmla="*/ 202 h 217"/>
                                      <a:gd name="T24" fmla="*/ 1485 w 1485"/>
                                      <a:gd name="T25" fmla="*/ 120 h 2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85" h="217">
                                        <a:moveTo>
                                          <a:pt x="0" y="75"/>
                                        </a:moveTo>
                                        <a:cubicBezTo>
                                          <a:pt x="101" y="144"/>
                                          <a:pt x="203" y="214"/>
                                          <a:pt x="270" y="202"/>
                                        </a:cubicBezTo>
                                        <a:cubicBezTo>
                                          <a:pt x="337" y="190"/>
                                          <a:pt x="370" y="0"/>
                                          <a:pt x="405" y="0"/>
                                        </a:cubicBezTo>
                                        <a:cubicBezTo>
                                          <a:pt x="440" y="0"/>
                                          <a:pt x="440" y="202"/>
                                          <a:pt x="480" y="202"/>
                                        </a:cubicBezTo>
                                        <a:cubicBezTo>
                                          <a:pt x="520" y="202"/>
                                          <a:pt x="600" y="0"/>
                                          <a:pt x="645" y="0"/>
                                        </a:cubicBezTo>
                                        <a:cubicBezTo>
                                          <a:pt x="690" y="0"/>
                                          <a:pt x="725" y="190"/>
                                          <a:pt x="750" y="202"/>
                                        </a:cubicBezTo>
                                        <a:cubicBezTo>
                                          <a:pt x="775" y="214"/>
                                          <a:pt x="748" y="75"/>
                                          <a:pt x="795" y="75"/>
                                        </a:cubicBezTo>
                                        <a:cubicBezTo>
                                          <a:pt x="842" y="75"/>
                                          <a:pt x="985" y="214"/>
                                          <a:pt x="1035" y="202"/>
                                        </a:cubicBezTo>
                                        <a:cubicBezTo>
                                          <a:pt x="1085" y="190"/>
                                          <a:pt x="1070" y="0"/>
                                          <a:pt x="1095" y="0"/>
                                        </a:cubicBezTo>
                                        <a:cubicBezTo>
                                          <a:pt x="1120" y="0"/>
                                          <a:pt x="1150" y="187"/>
                                          <a:pt x="1185" y="202"/>
                                        </a:cubicBezTo>
                                        <a:cubicBezTo>
                                          <a:pt x="1220" y="217"/>
                                          <a:pt x="1260" y="90"/>
                                          <a:pt x="1305" y="90"/>
                                        </a:cubicBezTo>
                                        <a:cubicBezTo>
                                          <a:pt x="1350" y="90"/>
                                          <a:pt x="1425" y="197"/>
                                          <a:pt x="1455" y="202"/>
                                        </a:cubicBezTo>
                                        <a:cubicBezTo>
                                          <a:pt x="1485" y="207"/>
                                          <a:pt x="1478" y="136"/>
                                          <a:pt x="1485" y="120"/>
                                        </a:cubicBezTo>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20" name="Group 141"/>
                              <wpg:cNvGrpSpPr>
                                <a:grpSpLocks/>
                              </wpg:cNvGrpSpPr>
                              <wpg:grpSpPr bwMode="auto">
                                <a:xfrm>
                                  <a:off x="900" y="9149"/>
                                  <a:ext cx="10785" cy="104"/>
                                  <a:chOff x="900" y="9045"/>
                                  <a:chExt cx="10785" cy="217"/>
                                </a:xfrm>
                              </wpg:grpSpPr>
                              <wps:wsp>
                                <wps:cNvPr id="85" name="Freeform 142"/>
                                <wps:cNvSpPr>
                                  <a:spLocks/>
                                </wps:cNvSpPr>
                                <wps:spPr bwMode="auto">
                                  <a:xfrm>
                                    <a:off x="900" y="9045"/>
                                    <a:ext cx="1860" cy="202"/>
                                  </a:xfrm>
                                  <a:custGeom>
                                    <a:avLst/>
                                    <a:gdLst>
                                      <a:gd name="T0" fmla="*/ 0 w 1860"/>
                                      <a:gd name="T1" fmla="*/ 95 h 202"/>
                                      <a:gd name="T2" fmla="*/ 105 w 1860"/>
                                      <a:gd name="T3" fmla="*/ 5 h 202"/>
                                      <a:gd name="T4" fmla="*/ 165 w 1860"/>
                                      <a:gd name="T5" fmla="*/ 125 h 202"/>
                                      <a:gd name="T6" fmla="*/ 225 w 1860"/>
                                      <a:gd name="T7" fmla="*/ 50 h 202"/>
                                      <a:gd name="T8" fmla="*/ 330 w 1860"/>
                                      <a:gd name="T9" fmla="*/ 110 h 202"/>
                                      <a:gd name="T10" fmla="*/ 450 w 1860"/>
                                      <a:gd name="T11" fmla="*/ 20 h 202"/>
                                      <a:gd name="T12" fmla="*/ 615 w 1860"/>
                                      <a:gd name="T13" fmla="*/ 110 h 202"/>
                                      <a:gd name="T14" fmla="*/ 720 w 1860"/>
                                      <a:gd name="T15" fmla="*/ 35 h 202"/>
                                      <a:gd name="T16" fmla="*/ 795 w 1860"/>
                                      <a:gd name="T17" fmla="*/ 170 h 202"/>
                                      <a:gd name="T18" fmla="*/ 930 w 1860"/>
                                      <a:gd name="T19" fmla="*/ 35 h 202"/>
                                      <a:gd name="T20" fmla="*/ 1005 w 1860"/>
                                      <a:gd name="T21" fmla="*/ 140 h 202"/>
                                      <a:gd name="T22" fmla="*/ 1110 w 1860"/>
                                      <a:gd name="T23" fmla="*/ 110 h 202"/>
                                      <a:gd name="T24" fmla="*/ 1185 w 1860"/>
                                      <a:gd name="T25" fmla="*/ 170 h 202"/>
                                      <a:gd name="T26" fmla="*/ 1275 w 1860"/>
                                      <a:gd name="T27" fmla="*/ 5 h 202"/>
                                      <a:gd name="T28" fmla="*/ 1395 w 1860"/>
                                      <a:gd name="T29" fmla="*/ 155 h 202"/>
                                      <a:gd name="T30" fmla="*/ 1500 w 1860"/>
                                      <a:gd name="T31" fmla="*/ 125 h 202"/>
                                      <a:gd name="T32" fmla="*/ 1605 w 1860"/>
                                      <a:gd name="T33" fmla="*/ 170 h 202"/>
                                      <a:gd name="T34" fmla="*/ 1695 w 1860"/>
                                      <a:gd name="T35" fmla="*/ 65 h 202"/>
                                      <a:gd name="T36" fmla="*/ 1830 w 1860"/>
                                      <a:gd name="T37" fmla="*/ 200 h 202"/>
                                      <a:gd name="T38" fmla="*/ 1860 w 1860"/>
                                      <a:gd name="T39" fmla="*/ 80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860" h="202">
                                        <a:moveTo>
                                          <a:pt x="0" y="95"/>
                                        </a:moveTo>
                                        <a:cubicBezTo>
                                          <a:pt x="39" y="47"/>
                                          <a:pt x="78" y="0"/>
                                          <a:pt x="105" y="5"/>
                                        </a:cubicBezTo>
                                        <a:cubicBezTo>
                                          <a:pt x="132" y="10"/>
                                          <a:pt x="145" y="118"/>
                                          <a:pt x="165" y="125"/>
                                        </a:cubicBezTo>
                                        <a:cubicBezTo>
                                          <a:pt x="185" y="132"/>
                                          <a:pt x="198" y="52"/>
                                          <a:pt x="225" y="50"/>
                                        </a:cubicBezTo>
                                        <a:cubicBezTo>
                                          <a:pt x="252" y="48"/>
                                          <a:pt x="293" y="115"/>
                                          <a:pt x="330" y="110"/>
                                        </a:cubicBezTo>
                                        <a:cubicBezTo>
                                          <a:pt x="367" y="105"/>
                                          <a:pt x="403" y="20"/>
                                          <a:pt x="450" y="20"/>
                                        </a:cubicBezTo>
                                        <a:cubicBezTo>
                                          <a:pt x="497" y="20"/>
                                          <a:pt x="570" y="108"/>
                                          <a:pt x="615" y="110"/>
                                        </a:cubicBezTo>
                                        <a:cubicBezTo>
                                          <a:pt x="660" y="112"/>
                                          <a:pt x="690" y="25"/>
                                          <a:pt x="720" y="35"/>
                                        </a:cubicBezTo>
                                        <a:cubicBezTo>
                                          <a:pt x="750" y="45"/>
                                          <a:pt x="760" y="170"/>
                                          <a:pt x="795" y="170"/>
                                        </a:cubicBezTo>
                                        <a:cubicBezTo>
                                          <a:pt x="830" y="170"/>
                                          <a:pt x="895" y="40"/>
                                          <a:pt x="930" y="35"/>
                                        </a:cubicBezTo>
                                        <a:cubicBezTo>
                                          <a:pt x="965" y="30"/>
                                          <a:pt x="975" y="128"/>
                                          <a:pt x="1005" y="140"/>
                                        </a:cubicBezTo>
                                        <a:cubicBezTo>
                                          <a:pt x="1035" y="152"/>
                                          <a:pt x="1080" y="105"/>
                                          <a:pt x="1110" y="110"/>
                                        </a:cubicBezTo>
                                        <a:cubicBezTo>
                                          <a:pt x="1140" y="115"/>
                                          <a:pt x="1158" y="188"/>
                                          <a:pt x="1185" y="170"/>
                                        </a:cubicBezTo>
                                        <a:cubicBezTo>
                                          <a:pt x="1212" y="152"/>
                                          <a:pt x="1240" y="8"/>
                                          <a:pt x="1275" y="5"/>
                                        </a:cubicBezTo>
                                        <a:cubicBezTo>
                                          <a:pt x="1310" y="2"/>
                                          <a:pt x="1358" y="135"/>
                                          <a:pt x="1395" y="155"/>
                                        </a:cubicBezTo>
                                        <a:cubicBezTo>
                                          <a:pt x="1432" y="175"/>
                                          <a:pt x="1465" y="122"/>
                                          <a:pt x="1500" y="125"/>
                                        </a:cubicBezTo>
                                        <a:cubicBezTo>
                                          <a:pt x="1535" y="128"/>
                                          <a:pt x="1573" y="180"/>
                                          <a:pt x="1605" y="170"/>
                                        </a:cubicBezTo>
                                        <a:cubicBezTo>
                                          <a:pt x="1637" y="160"/>
                                          <a:pt x="1658" y="60"/>
                                          <a:pt x="1695" y="65"/>
                                        </a:cubicBezTo>
                                        <a:cubicBezTo>
                                          <a:pt x="1732" y="70"/>
                                          <a:pt x="1803" y="198"/>
                                          <a:pt x="1830" y="200"/>
                                        </a:cubicBezTo>
                                        <a:cubicBezTo>
                                          <a:pt x="1857" y="202"/>
                                          <a:pt x="1858" y="141"/>
                                          <a:pt x="1860" y="80"/>
                                        </a:cubicBezTo>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86" name="Freeform 143"/>
                                <wps:cNvSpPr>
                                  <a:spLocks/>
                                </wps:cNvSpPr>
                                <wps:spPr bwMode="auto">
                                  <a:xfrm>
                                    <a:off x="2760" y="9045"/>
                                    <a:ext cx="1860" cy="202"/>
                                  </a:xfrm>
                                  <a:custGeom>
                                    <a:avLst/>
                                    <a:gdLst>
                                      <a:gd name="T0" fmla="*/ 0 w 1860"/>
                                      <a:gd name="T1" fmla="*/ 95 h 202"/>
                                      <a:gd name="T2" fmla="*/ 105 w 1860"/>
                                      <a:gd name="T3" fmla="*/ 5 h 202"/>
                                      <a:gd name="T4" fmla="*/ 165 w 1860"/>
                                      <a:gd name="T5" fmla="*/ 125 h 202"/>
                                      <a:gd name="T6" fmla="*/ 225 w 1860"/>
                                      <a:gd name="T7" fmla="*/ 50 h 202"/>
                                      <a:gd name="T8" fmla="*/ 330 w 1860"/>
                                      <a:gd name="T9" fmla="*/ 110 h 202"/>
                                      <a:gd name="T10" fmla="*/ 450 w 1860"/>
                                      <a:gd name="T11" fmla="*/ 20 h 202"/>
                                      <a:gd name="T12" fmla="*/ 615 w 1860"/>
                                      <a:gd name="T13" fmla="*/ 110 h 202"/>
                                      <a:gd name="T14" fmla="*/ 720 w 1860"/>
                                      <a:gd name="T15" fmla="*/ 35 h 202"/>
                                      <a:gd name="T16" fmla="*/ 795 w 1860"/>
                                      <a:gd name="T17" fmla="*/ 170 h 202"/>
                                      <a:gd name="T18" fmla="*/ 930 w 1860"/>
                                      <a:gd name="T19" fmla="*/ 35 h 202"/>
                                      <a:gd name="T20" fmla="*/ 1005 w 1860"/>
                                      <a:gd name="T21" fmla="*/ 140 h 202"/>
                                      <a:gd name="T22" fmla="*/ 1110 w 1860"/>
                                      <a:gd name="T23" fmla="*/ 110 h 202"/>
                                      <a:gd name="T24" fmla="*/ 1185 w 1860"/>
                                      <a:gd name="T25" fmla="*/ 170 h 202"/>
                                      <a:gd name="T26" fmla="*/ 1275 w 1860"/>
                                      <a:gd name="T27" fmla="*/ 5 h 202"/>
                                      <a:gd name="T28" fmla="*/ 1395 w 1860"/>
                                      <a:gd name="T29" fmla="*/ 155 h 202"/>
                                      <a:gd name="T30" fmla="*/ 1500 w 1860"/>
                                      <a:gd name="T31" fmla="*/ 125 h 202"/>
                                      <a:gd name="T32" fmla="*/ 1605 w 1860"/>
                                      <a:gd name="T33" fmla="*/ 170 h 202"/>
                                      <a:gd name="T34" fmla="*/ 1695 w 1860"/>
                                      <a:gd name="T35" fmla="*/ 65 h 202"/>
                                      <a:gd name="T36" fmla="*/ 1830 w 1860"/>
                                      <a:gd name="T37" fmla="*/ 200 h 202"/>
                                      <a:gd name="T38" fmla="*/ 1860 w 1860"/>
                                      <a:gd name="T39" fmla="*/ 80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860" h="202">
                                        <a:moveTo>
                                          <a:pt x="0" y="95"/>
                                        </a:moveTo>
                                        <a:cubicBezTo>
                                          <a:pt x="39" y="47"/>
                                          <a:pt x="78" y="0"/>
                                          <a:pt x="105" y="5"/>
                                        </a:cubicBezTo>
                                        <a:cubicBezTo>
                                          <a:pt x="132" y="10"/>
                                          <a:pt x="145" y="118"/>
                                          <a:pt x="165" y="125"/>
                                        </a:cubicBezTo>
                                        <a:cubicBezTo>
                                          <a:pt x="185" y="132"/>
                                          <a:pt x="198" y="52"/>
                                          <a:pt x="225" y="50"/>
                                        </a:cubicBezTo>
                                        <a:cubicBezTo>
                                          <a:pt x="252" y="48"/>
                                          <a:pt x="293" y="115"/>
                                          <a:pt x="330" y="110"/>
                                        </a:cubicBezTo>
                                        <a:cubicBezTo>
                                          <a:pt x="367" y="105"/>
                                          <a:pt x="403" y="20"/>
                                          <a:pt x="450" y="20"/>
                                        </a:cubicBezTo>
                                        <a:cubicBezTo>
                                          <a:pt x="497" y="20"/>
                                          <a:pt x="570" y="108"/>
                                          <a:pt x="615" y="110"/>
                                        </a:cubicBezTo>
                                        <a:cubicBezTo>
                                          <a:pt x="660" y="112"/>
                                          <a:pt x="690" y="25"/>
                                          <a:pt x="720" y="35"/>
                                        </a:cubicBezTo>
                                        <a:cubicBezTo>
                                          <a:pt x="750" y="45"/>
                                          <a:pt x="760" y="170"/>
                                          <a:pt x="795" y="170"/>
                                        </a:cubicBezTo>
                                        <a:cubicBezTo>
                                          <a:pt x="830" y="170"/>
                                          <a:pt x="895" y="40"/>
                                          <a:pt x="930" y="35"/>
                                        </a:cubicBezTo>
                                        <a:cubicBezTo>
                                          <a:pt x="965" y="30"/>
                                          <a:pt x="975" y="128"/>
                                          <a:pt x="1005" y="140"/>
                                        </a:cubicBezTo>
                                        <a:cubicBezTo>
                                          <a:pt x="1035" y="152"/>
                                          <a:pt x="1080" y="105"/>
                                          <a:pt x="1110" y="110"/>
                                        </a:cubicBezTo>
                                        <a:cubicBezTo>
                                          <a:pt x="1140" y="115"/>
                                          <a:pt x="1158" y="188"/>
                                          <a:pt x="1185" y="170"/>
                                        </a:cubicBezTo>
                                        <a:cubicBezTo>
                                          <a:pt x="1212" y="152"/>
                                          <a:pt x="1240" y="8"/>
                                          <a:pt x="1275" y="5"/>
                                        </a:cubicBezTo>
                                        <a:cubicBezTo>
                                          <a:pt x="1310" y="2"/>
                                          <a:pt x="1358" y="135"/>
                                          <a:pt x="1395" y="155"/>
                                        </a:cubicBezTo>
                                        <a:cubicBezTo>
                                          <a:pt x="1432" y="175"/>
                                          <a:pt x="1465" y="122"/>
                                          <a:pt x="1500" y="125"/>
                                        </a:cubicBezTo>
                                        <a:cubicBezTo>
                                          <a:pt x="1535" y="128"/>
                                          <a:pt x="1573" y="180"/>
                                          <a:pt x="1605" y="170"/>
                                        </a:cubicBezTo>
                                        <a:cubicBezTo>
                                          <a:pt x="1637" y="160"/>
                                          <a:pt x="1658" y="60"/>
                                          <a:pt x="1695" y="65"/>
                                        </a:cubicBezTo>
                                        <a:cubicBezTo>
                                          <a:pt x="1732" y="70"/>
                                          <a:pt x="1803" y="198"/>
                                          <a:pt x="1830" y="200"/>
                                        </a:cubicBezTo>
                                        <a:cubicBezTo>
                                          <a:pt x="1857" y="202"/>
                                          <a:pt x="1858" y="141"/>
                                          <a:pt x="1860" y="80"/>
                                        </a:cubicBezTo>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87" name="Freeform 144"/>
                                <wps:cNvSpPr>
                                  <a:spLocks/>
                                </wps:cNvSpPr>
                                <wps:spPr bwMode="auto">
                                  <a:xfrm>
                                    <a:off x="4620" y="9045"/>
                                    <a:ext cx="1860" cy="202"/>
                                  </a:xfrm>
                                  <a:custGeom>
                                    <a:avLst/>
                                    <a:gdLst>
                                      <a:gd name="T0" fmla="*/ 0 w 1860"/>
                                      <a:gd name="T1" fmla="*/ 95 h 202"/>
                                      <a:gd name="T2" fmla="*/ 105 w 1860"/>
                                      <a:gd name="T3" fmla="*/ 5 h 202"/>
                                      <a:gd name="T4" fmla="*/ 165 w 1860"/>
                                      <a:gd name="T5" fmla="*/ 125 h 202"/>
                                      <a:gd name="T6" fmla="*/ 225 w 1860"/>
                                      <a:gd name="T7" fmla="*/ 50 h 202"/>
                                      <a:gd name="T8" fmla="*/ 330 w 1860"/>
                                      <a:gd name="T9" fmla="*/ 110 h 202"/>
                                      <a:gd name="T10" fmla="*/ 450 w 1860"/>
                                      <a:gd name="T11" fmla="*/ 20 h 202"/>
                                      <a:gd name="T12" fmla="*/ 615 w 1860"/>
                                      <a:gd name="T13" fmla="*/ 110 h 202"/>
                                      <a:gd name="T14" fmla="*/ 720 w 1860"/>
                                      <a:gd name="T15" fmla="*/ 35 h 202"/>
                                      <a:gd name="T16" fmla="*/ 795 w 1860"/>
                                      <a:gd name="T17" fmla="*/ 170 h 202"/>
                                      <a:gd name="T18" fmla="*/ 930 w 1860"/>
                                      <a:gd name="T19" fmla="*/ 35 h 202"/>
                                      <a:gd name="T20" fmla="*/ 1005 w 1860"/>
                                      <a:gd name="T21" fmla="*/ 140 h 202"/>
                                      <a:gd name="T22" fmla="*/ 1110 w 1860"/>
                                      <a:gd name="T23" fmla="*/ 110 h 202"/>
                                      <a:gd name="T24" fmla="*/ 1185 w 1860"/>
                                      <a:gd name="T25" fmla="*/ 170 h 202"/>
                                      <a:gd name="T26" fmla="*/ 1275 w 1860"/>
                                      <a:gd name="T27" fmla="*/ 5 h 202"/>
                                      <a:gd name="T28" fmla="*/ 1395 w 1860"/>
                                      <a:gd name="T29" fmla="*/ 155 h 202"/>
                                      <a:gd name="T30" fmla="*/ 1500 w 1860"/>
                                      <a:gd name="T31" fmla="*/ 125 h 202"/>
                                      <a:gd name="T32" fmla="*/ 1605 w 1860"/>
                                      <a:gd name="T33" fmla="*/ 170 h 202"/>
                                      <a:gd name="T34" fmla="*/ 1695 w 1860"/>
                                      <a:gd name="T35" fmla="*/ 65 h 202"/>
                                      <a:gd name="T36" fmla="*/ 1830 w 1860"/>
                                      <a:gd name="T37" fmla="*/ 200 h 202"/>
                                      <a:gd name="T38" fmla="*/ 1860 w 1860"/>
                                      <a:gd name="T39" fmla="*/ 80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860" h="202">
                                        <a:moveTo>
                                          <a:pt x="0" y="95"/>
                                        </a:moveTo>
                                        <a:cubicBezTo>
                                          <a:pt x="39" y="47"/>
                                          <a:pt x="78" y="0"/>
                                          <a:pt x="105" y="5"/>
                                        </a:cubicBezTo>
                                        <a:cubicBezTo>
                                          <a:pt x="132" y="10"/>
                                          <a:pt x="145" y="118"/>
                                          <a:pt x="165" y="125"/>
                                        </a:cubicBezTo>
                                        <a:cubicBezTo>
                                          <a:pt x="185" y="132"/>
                                          <a:pt x="198" y="52"/>
                                          <a:pt x="225" y="50"/>
                                        </a:cubicBezTo>
                                        <a:cubicBezTo>
                                          <a:pt x="252" y="48"/>
                                          <a:pt x="293" y="115"/>
                                          <a:pt x="330" y="110"/>
                                        </a:cubicBezTo>
                                        <a:cubicBezTo>
                                          <a:pt x="367" y="105"/>
                                          <a:pt x="403" y="20"/>
                                          <a:pt x="450" y="20"/>
                                        </a:cubicBezTo>
                                        <a:cubicBezTo>
                                          <a:pt x="497" y="20"/>
                                          <a:pt x="570" y="108"/>
                                          <a:pt x="615" y="110"/>
                                        </a:cubicBezTo>
                                        <a:cubicBezTo>
                                          <a:pt x="660" y="112"/>
                                          <a:pt x="690" y="25"/>
                                          <a:pt x="720" y="35"/>
                                        </a:cubicBezTo>
                                        <a:cubicBezTo>
                                          <a:pt x="750" y="45"/>
                                          <a:pt x="760" y="170"/>
                                          <a:pt x="795" y="170"/>
                                        </a:cubicBezTo>
                                        <a:cubicBezTo>
                                          <a:pt x="830" y="170"/>
                                          <a:pt x="895" y="40"/>
                                          <a:pt x="930" y="35"/>
                                        </a:cubicBezTo>
                                        <a:cubicBezTo>
                                          <a:pt x="965" y="30"/>
                                          <a:pt x="975" y="128"/>
                                          <a:pt x="1005" y="140"/>
                                        </a:cubicBezTo>
                                        <a:cubicBezTo>
                                          <a:pt x="1035" y="152"/>
                                          <a:pt x="1080" y="105"/>
                                          <a:pt x="1110" y="110"/>
                                        </a:cubicBezTo>
                                        <a:cubicBezTo>
                                          <a:pt x="1140" y="115"/>
                                          <a:pt x="1158" y="188"/>
                                          <a:pt x="1185" y="170"/>
                                        </a:cubicBezTo>
                                        <a:cubicBezTo>
                                          <a:pt x="1212" y="152"/>
                                          <a:pt x="1240" y="8"/>
                                          <a:pt x="1275" y="5"/>
                                        </a:cubicBezTo>
                                        <a:cubicBezTo>
                                          <a:pt x="1310" y="2"/>
                                          <a:pt x="1358" y="135"/>
                                          <a:pt x="1395" y="155"/>
                                        </a:cubicBezTo>
                                        <a:cubicBezTo>
                                          <a:pt x="1432" y="175"/>
                                          <a:pt x="1465" y="122"/>
                                          <a:pt x="1500" y="125"/>
                                        </a:cubicBezTo>
                                        <a:cubicBezTo>
                                          <a:pt x="1535" y="128"/>
                                          <a:pt x="1573" y="180"/>
                                          <a:pt x="1605" y="170"/>
                                        </a:cubicBezTo>
                                        <a:cubicBezTo>
                                          <a:pt x="1637" y="160"/>
                                          <a:pt x="1658" y="60"/>
                                          <a:pt x="1695" y="65"/>
                                        </a:cubicBezTo>
                                        <a:cubicBezTo>
                                          <a:pt x="1732" y="70"/>
                                          <a:pt x="1803" y="198"/>
                                          <a:pt x="1830" y="200"/>
                                        </a:cubicBezTo>
                                        <a:cubicBezTo>
                                          <a:pt x="1857" y="202"/>
                                          <a:pt x="1858" y="141"/>
                                          <a:pt x="1860" y="80"/>
                                        </a:cubicBezTo>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88" name="Freeform 145"/>
                                <wps:cNvSpPr>
                                  <a:spLocks/>
                                </wps:cNvSpPr>
                                <wps:spPr bwMode="auto">
                                  <a:xfrm>
                                    <a:off x="6480" y="9045"/>
                                    <a:ext cx="1860" cy="202"/>
                                  </a:xfrm>
                                  <a:custGeom>
                                    <a:avLst/>
                                    <a:gdLst>
                                      <a:gd name="T0" fmla="*/ 0 w 1860"/>
                                      <a:gd name="T1" fmla="*/ 95 h 202"/>
                                      <a:gd name="T2" fmla="*/ 105 w 1860"/>
                                      <a:gd name="T3" fmla="*/ 5 h 202"/>
                                      <a:gd name="T4" fmla="*/ 165 w 1860"/>
                                      <a:gd name="T5" fmla="*/ 125 h 202"/>
                                      <a:gd name="T6" fmla="*/ 225 w 1860"/>
                                      <a:gd name="T7" fmla="*/ 50 h 202"/>
                                      <a:gd name="T8" fmla="*/ 330 w 1860"/>
                                      <a:gd name="T9" fmla="*/ 110 h 202"/>
                                      <a:gd name="T10" fmla="*/ 450 w 1860"/>
                                      <a:gd name="T11" fmla="*/ 20 h 202"/>
                                      <a:gd name="T12" fmla="*/ 615 w 1860"/>
                                      <a:gd name="T13" fmla="*/ 110 h 202"/>
                                      <a:gd name="T14" fmla="*/ 720 w 1860"/>
                                      <a:gd name="T15" fmla="*/ 35 h 202"/>
                                      <a:gd name="T16" fmla="*/ 795 w 1860"/>
                                      <a:gd name="T17" fmla="*/ 170 h 202"/>
                                      <a:gd name="T18" fmla="*/ 930 w 1860"/>
                                      <a:gd name="T19" fmla="*/ 35 h 202"/>
                                      <a:gd name="T20" fmla="*/ 1005 w 1860"/>
                                      <a:gd name="T21" fmla="*/ 140 h 202"/>
                                      <a:gd name="T22" fmla="*/ 1110 w 1860"/>
                                      <a:gd name="T23" fmla="*/ 110 h 202"/>
                                      <a:gd name="T24" fmla="*/ 1185 w 1860"/>
                                      <a:gd name="T25" fmla="*/ 170 h 202"/>
                                      <a:gd name="T26" fmla="*/ 1275 w 1860"/>
                                      <a:gd name="T27" fmla="*/ 5 h 202"/>
                                      <a:gd name="T28" fmla="*/ 1395 w 1860"/>
                                      <a:gd name="T29" fmla="*/ 155 h 202"/>
                                      <a:gd name="T30" fmla="*/ 1500 w 1860"/>
                                      <a:gd name="T31" fmla="*/ 125 h 202"/>
                                      <a:gd name="T32" fmla="*/ 1605 w 1860"/>
                                      <a:gd name="T33" fmla="*/ 170 h 202"/>
                                      <a:gd name="T34" fmla="*/ 1695 w 1860"/>
                                      <a:gd name="T35" fmla="*/ 65 h 202"/>
                                      <a:gd name="T36" fmla="*/ 1830 w 1860"/>
                                      <a:gd name="T37" fmla="*/ 200 h 202"/>
                                      <a:gd name="T38" fmla="*/ 1860 w 1860"/>
                                      <a:gd name="T39" fmla="*/ 80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860" h="202">
                                        <a:moveTo>
                                          <a:pt x="0" y="95"/>
                                        </a:moveTo>
                                        <a:cubicBezTo>
                                          <a:pt x="39" y="47"/>
                                          <a:pt x="78" y="0"/>
                                          <a:pt x="105" y="5"/>
                                        </a:cubicBezTo>
                                        <a:cubicBezTo>
                                          <a:pt x="132" y="10"/>
                                          <a:pt x="145" y="118"/>
                                          <a:pt x="165" y="125"/>
                                        </a:cubicBezTo>
                                        <a:cubicBezTo>
                                          <a:pt x="185" y="132"/>
                                          <a:pt x="198" y="52"/>
                                          <a:pt x="225" y="50"/>
                                        </a:cubicBezTo>
                                        <a:cubicBezTo>
                                          <a:pt x="252" y="48"/>
                                          <a:pt x="293" y="115"/>
                                          <a:pt x="330" y="110"/>
                                        </a:cubicBezTo>
                                        <a:cubicBezTo>
                                          <a:pt x="367" y="105"/>
                                          <a:pt x="403" y="20"/>
                                          <a:pt x="450" y="20"/>
                                        </a:cubicBezTo>
                                        <a:cubicBezTo>
                                          <a:pt x="497" y="20"/>
                                          <a:pt x="570" y="108"/>
                                          <a:pt x="615" y="110"/>
                                        </a:cubicBezTo>
                                        <a:cubicBezTo>
                                          <a:pt x="660" y="112"/>
                                          <a:pt x="690" y="25"/>
                                          <a:pt x="720" y="35"/>
                                        </a:cubicBezTo>
                                        <a:cubicBezTo>
                                          <a:pt x="750" y="45"/>
                                          <a:pt x="760" y="170"/>
                                          <a:pt x="795" y="170"/>
                                        </a:cubicBezTo>
                                        <a:cubicBezTo>
                                          <a:pt x="830" y="170"/>
                                          <a:pt x="895" y="40"/>
                                          <a:pt x="930" y="35"/>
                                        </a:cubicBezTo>
                                        <a:cubicBezTo>
                                          <a:pt x="965" y="30"/>
                                          <a:pt x="975" y="128"/>
                                          <a:pt x="1005" y="140"/>
                                        </a:cubicBezTo>
                                        <a:cubicBezTo>
                                          <a:pt x="1035" y="152"/>
                                          <a:pt x="1080" y="105"/>
                                          <a:pt x="1110" y="110"/>
                                        </a:cubicBezTo>
                                        <a:cubicBezTo>
                                          <a:pt x="1140" y="115"/>
                                          <a:pt x="1158" y="188"/>
                                          <a:pt x="1185" y="170"/>
                                        </a:cubicBezTo>
                                        <a:cubicBezTo>
                                          <a:pt x="1212" y="152"/>
                                          <a:pt x="1240" y="8"/>
                                          <a:pt x="1275" y="5"/>
                                        </a:cubicBezTo>
                                        <a:cubicBezTo>
                                          <a:pt x="1310" y="2"/>
                                          <a:pt x="1358" y="135"/>
                                          <a:pt x="1395" y="155"/>
                                        </a:cubicBezTo>
                                        <a:cubicBezTo>
                                          <a:pt x="1432" y="175"/>
                                          <a:pt x="1465" y="122"/>
                                          <a:pt x="1500" y="125"/>
                                        </a:cubicBezTo>
                                        <a:cubicBezTo>
                                          <a:pt x="1535" y="128"/>
                                          <a:pt x="1573" y="180"/>
                                          <a:pt x="1605" y="170"/>
                                        </a:cubicBezTo>
                                        <a:cubicBezTo>
                                          <a:pt x="1637" y="160"/>
                                          <a:pt x="1658" y="60"/>
                                          <a:pt x="1695" y="65"/>
                                        </a:cubicBezTo>
                                        <a:cubicBezTo>
                                          <a:pt x="1732" y="70"/>
                                          <a:pt x="1803" y="198"/>
                                          <a:pt x="1830" y="200"/>
                                        </a:cubicBezTo>
                                        <a:cubicBezTo>
                                          <a:pt x="1857" y="202"/>
                                          <a:pt x="1858" y="141"/>
                                          <a:pt x="1860" y="80"/>
                                        </a:cubicBezTo>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89" name="Freeform 146"/>
                                <wps:cNvSpPr>
                                  <a:spLocks/>
                                </wps:cNvSpPr>
                                <wps:spPr bwMode="auto">
                                  <a:xfrm>
                                    <a:off x="8340" y="9045"/>
                                    <a:ext cx="1860" cy="202"/>
                                  </a:xfrm>
                                  <a:custGeom>
                                    <a:avLst/>
                                    <a:gdLst>
                                      <a:gd name="T0" fmla="*/ 0 w 1860"/>
                                      <a:gd name="T1" fmla="*/ 95 h 202"/>
                                      <a:gd name="T2" fmla="*/ 105 w 1860"/>
                                      <a:gd name="T3" fmla="*/ 5 h 202"/>
                                      <a:gd name="T4" fmla="*/ 165 w 1860"/>
                                      <a:gd name="T5" fmla="*/ 125 h 202"/>
                                      <a:gd name="T6" fmla="*/ 225 w 1860"/>
                                      <a:gd name="T7" fmla="*/ 50 h 202"/>
                                      <a:gd name="T8" fmla="*/ 330 w 1860"/>
                                      <a:gd name="T9" fmla="*/ 110 h 202"/>
                                      <a:gd name="T10" fmla="*/ 450 w 1860"/>
                                      <a:gd name="T11" fmla="*/ 20 h 202"/>
                                      <a:gd name="T12" fmla="*/ 615 w 1860"/>
                                      <a:gd name="T13" fmla="*/ 110 h 202"/>
                                      <a:gd name="T14" fmla="*/ 720 w 1860"/>
                                      <a:gd name="T15" fmla="*/ 35 h 202"/>
                                      <a:gd name="T16" fmla="*/ 795 w 1860"/>
                                      <a:gd name="T17" fmla="*/ 170 h 202"/>
                                      <a:gd name="T18" fmla="*/ 930 w 1860"/>
                                      <a:gd name="T19" fmla="*/ 35 h 202"/>
                                      <a:gd name="T20" fmla="*/ 1005 w 1860"/>
                                      <a:gd name="T21" fmla="*/ 140 h 202"/>
                                      <a:gd name="T22" fmla="*/ 1110 w 1860"/>
                                      <a:gd name="T23" fmla="*/ 110 h 202"/>
                                      <a:gd name="T24" fmla="*/ 1185 w 1860"/>
                                      <a:gd name="T25" fmla="*/ 170 h 202"/>
                                      <a:gd name="T26" fmla="*/ 1275 w 1860"/>
                                      <a:gd name="T27" fmla="*/ 5 h 202"/>
                                      <a:gd name="T28" fmla="*/ 1395 w 1860"/>
                                      <a:gd name="T29" fmla="*/ 155 h 202"/>
                                      <a:gd name="T30" fmla="*/ 1500 w 1860"/>
                                      <a:gd name="T31" fmla="*/ 125 h 202"/>
                                      <a:gd name="T32" fmla="*/ 1605 w 1860"/>
                                      <a:gd name="T33" fmla="*/ 170 h 202"/>
                                      <a:gd name="T34" fmla="*/ 1695 w 1860"/>
                                      <a:gd name="T35" fmla="*/ 65 h 202"/>
                                      <a:gd name="T36" fmla="*/ 1830 w 1860"/>
                                      <a:gd name="T37" fmla="*/ 200 h 202"/>
                                      <a:gd name="T38" fmla="*/ 1860 w 1860"/>
                                      <a:gd name="T39" fmla="*/ 80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860" h="202">
                                        <a:moveTo>
                                          <a:pt x="0" y="95"/>
                                        </a:moveTo>
                                        <a:cubicBezTo>
                                          <a:pt x="39" y="47"/>
                                          <a:pt x="78" y="0"/>
                                          <a:pt x="105" y="5"/>
                                        </a:cubicBezTo>
                                        <a:cubicBezTo>
                                          <a:pt x="132" y="10"/>
                                          <a:pt x="145" y="118"/>
                                          <a:pt x="165" y="125"/>
                                        </a:cubicBezTo>
                                        <a:cubicBezTo>
                                          <a:pt x="185" y="132"/>
                                          <a:pt x="198" y="52"/>
                                          <a:pt x="225" y="50"/>
                                        </a:cubicBezTo>
                                        <a:cubicBezTo>
                                          <a:pt x="252" y="48"/>
                                          <a:pt x="293" y="115"/>
                                          <a:pt x="330" y="110"/>
                                        </a:cubicBezTo>
                                        <a:cubicBezTo>
                                          <a:pt x="367" y="105"/>
                                          <a:pt x="403" y="20"/>
                                          <a:pt x="450" y="20"/>
                                        </a:cubicBezTo>
                                        <a:cubicBezTo>
                                          <a:pt x="497" y="20"/>
                                          <a:pt x="570" y="108"/>
                                          <a:pt x="615" y="110"/>
                                        </a:cubicBezTo>
                                        <a:cubicBezTo>
                                          <a:pt x="660" y="112"/>
                                          <a:pt x="690" y="25"/>
                                          <a:pt x="720" y="35"/>
                                        </a:cubicBezTo>
                                        <a:cubicBezTo>
                                          <a:pt x="750" y="45"/>
                                          <a:pt x="760" y="170"/>
                                          <a:pt x="795" y="170"/>
                                        </a:cubicBezTo>
                                        <a:cubicBezTo>
                                          <a:pt x="830" y="170"/>
                                          <a:pt x="895" y="40"/>
                                          <a:pt x="930" y="35"/>
                                        </a:cubicBezTo>
                                        <a:cubicBezTo>
                                          <a:pt x="965" y="30"/>
                                          <a:pt x="975" y="128"/>
                                          <a:pt x="1005" y="140"/>
                                        </a:cubicBezTo>
                                        <a:cubicBezTo>
                                          <a:pt x="1035" y="152"/>
                                          <a:pt x="1080" y="105"/>
                                          <a:pt x="1110" y="110"/>
                                        </a:cubicBezTo>
                                        <a:cubicBezTo>
                                          <a:pt x="1140" y="115"/>
                                          <a:pt x="1158" y="188"/>
                                          <a:pt x="1185" y="170"/>
                                        </a:cubicBezTo>
                                        <a:cubicBezTo>
                                          <a:pt x="1212" y="152"/>
                                          <a:pt x="1240" y="8"/>
                                          <a:pt x="1275" y="5"/>
                                        </a:cubicBezTo>
                                        <a:cubicBezTo>
                                          <a:pt x="1310" y="2"/>
                                          <a:pt x="1358" y="135"/>
                                          <a:pt x="1395" y="155"/>
                                        </a:cubicBezTo>
                                        <a:cubicBezTo>
                                          <a:pt x="1432" y="175"/>
                                          <a:pt x="1465" y="122"/>
                                          <a:pt x="1500" y="125"/>
                                        </a:cubicBezTo>
                                        <a:cubicBezTo>
                                          <a:pt x="1535" y="128"/>
                                          <a:pt x="1573" y="180"/>
                                          <a:pt x="1605" y="170"/>
                                        </a:cubicBezTo>
                                        <a:cubicBezTo>
                                          <a:pt x="1637" y="160"/>
                                          <a:pt x="1658" y="60"/>
                                          <a:pt x="1695" y="65"/>
                                        </a:cubicBezTo>
                                        <a:cubicBezTo>
                                          <a:pt x="1732" y="70"/>
                                          <a:pt x="1803" y="198"/>
                                          <a:pt x="1830" y="200"/>
                                        </a:cubicBezTo>
                                        <a:cubicBezTo>
                                          <a:pt x="1857" y="202"/>
                                          <a:pt x="1858" y="141"/>
                                          <a:pt x="1860" y="80"/>
                                        </a:cubicBezTo>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90" name="Freeform 147"/>
                                <wps:cNvSpPr>
                                  <a:spLocks/>
                                </wps:cNvSpPr>
                                <wps:spPr bwMode="auto">
                                  <a:xfrm>
                                    <a:off x="10200" y="9045"/>
                                    <a:ext cx="1485" cy="217"/>
                                  </a:xfrm>
                                  <a:custGeom>
                                    <a:avLst/>
                                    <a:gdLst>
                                      <a:gd name="T0" fmla="*/ 0 w 1485"/>
                                      <a:gd name="T1" fmla="*/ 75 h 217"/>
                                      <a:gd name="T2" fmla="*/ 270 w 1485"/>
                                      <a:gd name="T3" fmla="*/ 202 h 217"/>
                                      <a:gd name="T4" fmla="*/ 405 w 1485"/>
                                      <a:gd name="T5" fmla="*/ 0 h 217"/>
                                      <a:gd name="T6" fmla="*/ 480 w 1485"/>
                                      <a:gd name="T7" fmla="*/ 202 h 217"/>
                                      <a:gd name="T8" fmla="*/ 645 w 1485"/>
                                      <a:gd name="T9" fmla="*/ 0 h 217"/>
                                      <a:gd name="T10" fmla="*/ 750 w 1485"/>
                                      <a:gd name="T11" fmla="*/ 202 h 217"/>
                                      <a:gd name="T12" fmla="*/ 795 w 1485"/>
                                      <a:gd name="T13" fmla="*/ 75 h 217"/>
                                      <a:gd name="T14" fmla="*/ 1035 w 1485"/>
                                      <a:gd name="T15" fmla="*/ 202 h 217"/>
                                      <a:gd name="T16" fmla="*/ 1095 w 1485"/>
                                      <a:gd name="T17" fmla="*/ 0 h 217"/>
                                      <a:gd name="T18" fmla="*/ 1185 w 1485"/>
                                      <a:gd name="T19" fmla="*/ 202 h 217"/>
                                      <a:gd name="T20" fmla="*/ 1305 w 1485"/>
                                      <a:gd name="T21" fmla="*/ 90 h 217"/>
                                      <a:gd name="T22" fmla="*/ 1455 w 1485"/>
                                      <a:gd name="T23" fmla="*/ 202 h 217"/>
                                      <a:gd name="T24" fmla="*/ 1485 w 1485"/>
                                      <a:gd name="T25" fmla="*/ 120 h 2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85" h="217">
                                        <a:moveTo>
                                          <a:pt x="0" y="75"/>
                                        </a:moveTo>
                                        <a:cubicBezTo>
                                          <a:pt x="101" y="144"/>
                                          <a:pt x="203" y="214"/>
                                          <a:pt x="270" y="202"/>
                                        </a:cubicBezTo>
                                        <a:cubicBezTo>
                                          <a:pt x="337" y="190"/>
                                          <a:pt x="370" y="0"/>
                                          <a:pt x="405" y="0"/>
                                        </a:cubicBezTo>
                                        <a:cubicBezTo>
                                          <a:pt x="440" y="0"/>
                                          <a:pt x="440" y="202"/>
                                          <a:pt x="480" y="202"/>
                                        </a:cubicBezTo>
                                        <a:cubicBezTo>
                                          <a:pt x="520" y="202"/>
                                          <a:pt x="600" y="0"/>
                                          <a:pt x="645" y="0"/>
                                        </a:cubicBezTo>
                                        <a:cubicBezTo>
                                          <a:pt x="690" y="0"/>
                                          <a:pt x="725" y="190"/>
                                          <a:pt x="750" y="202"/>
                                        </a:cubicBezTo>
                                        <a:cubicBezTo>
                                          <a:pt x="775" y="214"/>
                                          <a:pt x="748" y="75"/>
                                          <a:pt x="795" y="75"/>
                                        </a:cubicBezTo>
                                        <a:cubicBezTo>
                                          <a:pt x="842" y="75"/>
                                          <a:pt x="985" y="214"/>
                                          <a:pt x="1035" y="202"/>
                                        </a:cubicBezTo>
                                        <a:cubicBezTo>
                                          <a:pt x="1085" y="190"/>
                                          <a:pt x="1070" y="0"/>
                                          <a:pt x="1095" y="0"/>
                                        </a:cubicBezTo>
                                        <a:cubicBezTo>
                                          <a:pt x="1120" y="0"/>
                                          <a:pt x="1150" y="187"/>
                                          <a:pt x="1185" y="202"/>
                                        </a:cubicBezTo>
                                        <a:cubicBezTo>
                                          <a:pt x="1220" y="217"/>
                                          <a:pt x="1260" y="90"/>
                                          <a:pt x="1305" y="90"/>
                                        </a:cubicBezTo>
                                        <a:cubicBezTo>
                                          <a:pt x="1350" y="90"/>
                                          <a:pt x="1425" y="197"/>
                                          <a:pt x="1455" y="202"/>
                                        </a:cubicBezTo>
                                        <a:cubicBezTo>
                                          <a:pt x="1485" y="207"/>
                                          <a:pt x="1478" y="136"/>
                                          <a:pt x="1485" y="120"/>
                                        </a:cubicBezTo>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oup 133" style="position:absolute;margin-left:-4.7pt;margin-top:.55pt;width:312.75pt;height:6pt;z-index:251683328" coordsize="10785,208" coordorigin="900,9045" o:spid="_x0000_s1026" w14:anchorId="7C40E42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AlPwKQ8AAJHyAAAOAAAAZHJzL2Uyb0RvYy54bWzsXduO4zYSfV9g/0HwY4CJTVm+Ij1B0j0d&#10;BMjuDpDeD1DbattY21Ik9bhngv33PVUkZdIWu+XE87BIzUOPLjRZVbwfVfF89/3Lbht9yspqk+9v&#10;eurbQS/K9ot8udmvbnr/frh/N+1FVZ3ul+k232c3vc9Z1fv+/d//9t2hmGdxvs63y6yMkMm+mh+K&#10;m966rot5v18t1tkurb7Ni2yPl095uUtr3Jar/rJMD8h9t+3Hg8G4f8jLZVHmi6yq8PROv+y95/yf&#10;nrJF/a+npyqro+1ND7LV/Lfkv4/0t//+u3S+KtNivVkYMdI/IMUu3exRaJPVXVqn0XO5Octqt1mU&#10;eZU/1d8u8l0/f3raLDLWAdqowYk2P5X5c8G6rOaHVdGYCaY9sdMfznbxz08fy2izvOmNe9E+3aGK&#10;uNRIDYdknEOxmiPNT2Xxa/Gx1Bri8pd88Z8Kr/un7+l+pRNHj4d/5EtkmD7XORvn5ancURZQO3rh&#10;Ovjc1EH2UkcLPBzOJmoWj3rRAu8mY9SxrqPFGhVJv5rhSYR3s0Eysq8+mB+rwWRqfhoPpvS2n851&#10;qSypkUyrxTeNhsYKk1MrJF/bCuf6WFM42qgBy5HOLzaDmrxqBvS66tiwqj/XsH5dp0XG7bWiRmNM&#10;ihFAN6z7MsuoJ6Ntcc0dCk5mG1bltirnDSWr0PjebE+vWHI6RqOhFhUPYs8esOhzVf+U5dww00+/&#10;VLUeEpa44ua+NNI/IIen3Rajwzf9aBAdIkWZmsQ2jXLSzEbROjLlYWBo8omdNGowCuQ0dFIFMkqc&#10;JGocygj9oRFbxYGs0PmbRDEStWuHztGkGg3atUNtN2mGw5CdZk4qpQJZKdfiCQpsl0q5Ro9DeblW&#10;H6uQhso1e1gw1/ITFBkQzDX9MGB55Zp+gjYTyMu1vZqEtHStPwtaX7nmDwkWu9ZXg2BDjV3zqyQg&#10;WezaX5Fl2/WMO1VA7FaAUtOQ1WgeaVpj0GqxWwUqngRzc+sgUJ2xWwNqGKzP2K0CNQrkNvTqYDQI&#10;WW3o1UGokw+9OhgHaxQzfwerDb06GAc1xVh/zA2jVOuYOPSqYBpsuUO3CrA2COTmVQKG6UBjG7qV&#10;MHUyw6phZSeAdG3nhMXL3kwKuIpSWuEOeF1T5BWtTGiGwBTzoMwMg1Q0gwQSozIoMa+yUN7riWFr&#10;SszT5puJYUtKbCf+13OGqSjxrJPMNCJTagy5em31et7K6IhRtVNyo6XqpiaNnCxMN0WV0RSDXxdh&#10;aPij3DG8dUpuVMX41Sm5URUDVKfkRtW4m6o0CLHs3VSlUYaSYxTpIgwNI5y8m6o0TnDybqrSSMDJ&#10;u6k6NKqiKzuy6y5iOmuJTeDp9q/sRdj+PdJv0nmR1tTH7WV0wEaWF4xrvV6kF7v8U/aQc5L6uHeZ&#10;WZ2OrxfPj5vFj9kXNzGNM9ApYZVQHucw0ZKbJaR+huUgp7TZ+pn5d+YXpjbQM7UunLfC1ohKxNTo&#10;PR6bx8dm50nbWgBtqCgrFOSWMNPij7ynWDpq+VkaqoU384+RAxvHkzSeYQ5iBdgU1mZYUJrH3QsY&#10;jjFnUFawraNAMtAloJ+7T0e6AP20kwLJTOfvZzSaGEn1NtQqgJXnxQqMae/CtvBsPZ4ZUT21sBrl&#10;xHqH1UmBidHZbqdN87SlQhHHQFihamH0404FYDp3f2NtMTVZJV4BWLVeqsDMNGv80pF0NjGSYjR0&#10;HtNKVkujy+2kgRrQKobqwG/vajA1qvmNixa4Or3ul90KweLZ/MirUqVGuq+pqa8J1r06/QV1oWIz&#10;KZ9qEpvC/SKwGOYiWKBuWgyN6l5jxY7f6KAbpm0DtELWOowuKCKxgx6kc6s2acY3v3AsnHUhl4x7&#10;I1vlJ+1nNDFDE6reLRzr6ctrY0wLWmpXFkowo/rYmOv0sbEW9ETR3epjYozl92M1NeOfwkDuqmE7&#10;qwHeupUxHdkx0Df81NZ6wkuLptZ5doXa2oQnZeCWZmTWr5maOc0RqNnn95vtluXe7mnCno1QtzQ9&#10;V/l2s6SXfFOuHm+3ZfQpJfiX/xnDeckAs+6XnNk6S5cfzHWdbrb6GoVveSkPZM4sFAijY3z399lg&#10;9mH6YZq8S+Lxh3fJ4O7u3Q/3t8m78b2ajO6Gd7e3d+q/JJpK5uvNcpntSTqLNaukG+RmUG+NEjdo&#10;s6dF5Sp7z//Ole37YrCRoYv9n7UDVKoRNwJHq/ljvvwM9K3MNXgOsB8X67z80osOAM5vetVvz2mZ&#10;9aLtz3sAiDOV0FBS800y4gmpdN88um/S/QJZ3fTqHjZUdHlba3T+uSg3qzVKUlyt+/wHoMhPG0Ln&#10;WD4tlbkBhqll/epgJlZyZ2DmmMx8bTAznpgJ+IhzN7gwdx9BMwXNZCxa0EwHYBI0U9BMmvmPn1sE&#10;zcTyRdDMFrjWbFQEzTwDsulrDZbnD4JmnkL8gmbCQ4Mbh6CZHrapN+6CZrrot4/+agsJmul8Hmgz&#10;kKCZjKsx4PNWYxI0k4Ebvxn5dwZQFDTTYGG+dfw7YytBMwXN/GugmbQDOoMz+Sv1teHMBJ68vGwU&#10;ONMFJ/DJ6OifFvLbgkdEk0icM40HrjhnNm1CnDMJqsAXyMYiAS9Dcc6kRZA7/tA37sZq4pw5t56c&#10;1sXNLhpf9eQ0Dm7NN/lXExv3tm7ebdpnQpwzT1E4s5YQ58wz5NY4ezzo6C3aRL/aGgXOFDjTuKq2&#10;bYUFznwLgRI4U+BM7cEnzpnG9VycM+2q0ftA1Da+KnHOFOfMo8OqOGd2PRmhPdKcIoHP4Ex2b742&#10;nDlOjOO/wJkunOCiCeKdKd6ZwOUk1twD3MQ78wSAlFhz8c5sDaYX78zgyQHinQlUs+0ABoEzBc4U&#10;ONMcMCCx5rTU0D5dEmvun0ihJNa8Y/i0xJo337UFzpRY87bAeok1L77KwZl0UscZnMnnHF0bzpwO&#10;zekfAmcKnHnqI0bN8OgjJkdnHo0hweYCZwqc2Y/k6EzeTLzqaSdwpsCZD+KdiWNyTRyQ3VbK0Zns&#10;NyVHZ1qsTo7OdHBLOTqzyyGyAmd2jQMXONPOO74/pn9nAsHFO1O8M8U7k4m4LiKYCnhnwtXnFM4E&#10;7PgVzs5UAzq9lk6wasEzk4YhStkgPMtL9cepgCjTk9BKl5IDlCKgvdDluQCji6zFIHUBJ0pLTq6L&#10;FPiE2rNCEGID0iWa2qMlK9dBk/kuzmVyo83h5RqQyY22DcqE8MVGpnHCtCotMrkkHAGZaPPc5ITz&#10;ygNCnTABBSzl4ZmGcadFLI8KKFSByjU7nRIeksw1fNBeHheQGmhKlTbRXOuHTOYa31LktOXlmj8o&#10;GQVcNhWghsH25ZEBzQKi+VxACchv2tu9xwUUFs2rAmgYys2tAqV5opoRQM5HlPMR+cDDbhQoVzkf&#10;UQfn/hmSEurOEZGUoB3TnvEIpegFrJ4D9SH5KO34euF9yjer3QFmLNgAx3frqUw/ji1PBoY6nuHM&#10;YxwnT6nRLelxp9O6hvawezBXOFkNTVbeQ0xhnH/3s8D41HFI5GdjvmsaMS3EYKM3LpF+ZILOT7Ia&#10;m5WGVywmuwult2weXjYTQ6eifINZwo5LpJ8YIofYr8ZJoo8Y8IkULMlH03L89uLf6fYwTbRTqp/R&#10;zDBUnJTa0GlcogG4NrRRT6wBlkzdFD3T0ex5YRUoTArHn9imAvYN/VRNPfoemlI59UU6xLYRocc6&#10;XUDFzWHv3mNMtFyGrv9OnQxMG1pev82opGlLfsmYfi9Xgwce7v0nmRlSIwUWJ1c9m54sfD5aQC8h&#10;fDiNfBPChzcJH46UvprFt5XQl1boetdpeI01FckpbzF2ZcRafBVe44aHViXsrZPOG+aGIz/x/zOj&#10;L5FYne3keR1wbcekxpQN2XNjSiHB4PhCCbOUMEsJs9SrjSPpg/gliV+S+CWZpbb4JWl6ZrP3klPj&#10;5NS4MFoG2EB3m9fRMiHB0ATHbViQnBonp8a58I9Q+oKI23wfNli7UPqexKOKX5Kdd/wR1b8zrUf8&#10;ksQvSfySruaXBI+XMzRzSBPYtdFM4fSNFMG2MK3rBQU0+ehbIiQYvW/6kXD6Om1CwiwFzvRHDOH0&#10;xTdz8VkTnzX4YAicKXCmwJnoCArRtbyyNLvkmXZtG3lPJczSOrZJmCX1GuO9KGGWEmY50uMFHCi9&#10;YWRoHEkVHCX1lyEfk/PvzNgjcOYFxhI4U+BMgTOvBmciOOwMzuTYjWvDmcLpK3BmpAPpdBSQC+p6&#10;UZYCZwqcCbzKjEsPAmcKnCnemWYzId6Z4p35BkmvDq0UTl+c52G3leKdKafGeQG/AmcKnEkfAXBU&#10;TGeUTkgwuh3coATOtPOOj/b6d+KdOa/K1ePtVuBMgTOvBmfiq8wZnMm98dpwpnD6CpwpcObRFRdh&#10;O3SUWovDrnD6ev7LAmcKnClwpsCZfAZfkQucKXAmz5p8NCO+jNLoeMQr9S7RnNFmt5XH121bSgk2&#10;l2Bz3WyE09dBOY1jnj5D3LpySrC5BJtvFj/a8PK24VTgzLGdd3zz+HcCZwqcqRf1lcCZV4Mzcdz+&#10;GZzJh+VeG84UTt9W7EqCzTM6LtJlHhHvTPHOFO9MzWnSgnZLsLkEm7/sIwk2l2DztkYgnL7C6dtT&#10;EmxuQqmTGeLPMFJopg+Lyol3poNbSrC5BJtLsHkbBdnYMoTZQ+IMBjk25jp9bL4ACJyZ32+2W4B1&#10;6Xy7jw4UJwG6J7p1oDvciHcmOTw7NumnKpmvN8tlticLMpEdGGbs/0zOB5qhal4VH0t9IORjvvz8&#10;sYzKvCauuehTVuJinZdfetGhTIubXvXbc1pmvWj7875CTYBPD8lqvklGEzqEvnTfPLpv0v0CWd30&#10;6h6WmnR5W+MOP3kuys1qjZIUV+s+f5MdiaQ+VEX0stvucVVAlnVdF/N+v1qsrwVnkjZncCZzgl0b&#10;zhRO3xCxqYtoBhhXhdM33THs6VIpC6evA3sKp2+EbewDhjNCOTqywOrEfFQwppXXvZ5AQ0c5Nx9e&#10;Xw37RX+lxDyQvpmzPrboganm3kxMTNqsYTcV6TsBJ++mJJHtcfJuahLfNSfvpqgymsL9uIuzIc1N&#10;lDs4qTslN6qCdbpTcqMq1llOcm1/4fQVTl+MJsLp+xYPinD60oDh7YT9O7P/FU5fiSn8a+xaXU5f&#10;vj6sCt6Nr7C3Xm8Wd2mduve4PhTzLM7X+XaZle//BwAA//8DAFBLAwQUAAYACAAAACEA4TbQS90A&#10;AAAHAQAADwAAAGRycy9kb3ducmV2LnhtbEyOwU7DMBBE70j8g7VI3FrHFCIIcaqqAk4VEi1S1Zsb&#10;b5Oo8TqK3ST9e5YT3HZ2RjMvX06uFQP2ofGkQc0TEEiltw1VGr5377NnECEasqb1hBquGGBZ3N7k&#10;JrN+pC8ctrESXEIhMxrqGLtMylDW6EyY+w6JvZPvnYks+0ra3oxc7lr5kCSpdKYhXqhNh+say/P2&#10;4jR8jGZcLdTbsDmf1tfD7ulzv1Go9f3dtHoFEXGKf2H4xWd0KJjp6C9kg2g1zF4eOcl/BYLtVKV8&#10;HFkvFMgil//5ix8AAAD//wMAUEsBAi0AFAAGAAgAAAAhALaDOJL+AAAA4QEAABMAAAAAAAAAAAAA&#10;AAAAAAAAAFtDb250ZW50X1R5cGVzXS54bWxQSwECLQAUAAYACAAAACEAOP0h/9YAAACUAQAACwAA&#10;AAAAAAAAAAAAAAAvAQAAX3JlbHMvLnJlbHNQSwECLQAUAAYACAAAACEAGAJT8CkPAACR8gAADgAA&#10;AAAAAAAAAAAAAAAuAgAAZHJzL2Uyb0RvYy54bWxQSwECLQAUAAYACAAAACEA4TbQS90AAAAHAQAA&#10;DwAAAAAAAAAAAAAAAACDEQAAZHJzL2Rvd25yZXYueG1sUEsFBgAAAAAEAAQA8wAAAI0SAAAAAA==&#10;">
                      <v:group id="Group 134" style="position:absolute;left:900;top:9045;width:10785;height:104" coordsize="10785,217" coordorigin="900,9045" o:spid="_x0000_s10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R7jExQAAANoAAAAPAAAAZHJzL2Rvd25yZXYueG1sRI9Pa8JA&#10;FMTvBb/D8oTe6iZKW4muEkItPYRCVRBvj+wzCWbfhuw2f759t1DocZiZ3zDb/Wga0VPnassK4kUE&#10;griwuuZSwfl0eFqDcB5ZY2OZFEzkYL+bPWwx0XbgL+qPvhQBwi5BBZX3bSKlKyoy6Ba2JQ7ezXYG&#10;fZBdKXWHQ4CbRi6j6EUarDksVNhSVlFxP34bBe8DDukqfuvz+y2brqfnz0sek1KP8zHdgPA0+v/w&#10;X/tDK3iF3yvhBsjdDwAAAP//AwBQSwECLQAUAAYACAAAACEA2+H2y+4AAACFAQAAEwAAAAAAAAAA&#10;AAAAAAAAAAAAW0NvbnRlbnRfVHlwZXNdLnhtbFBLAQItABQABgAIAAAAIQBa9CxbvwAAABUBAAAL&#10;AAAAAAAAAAAAAAAAAB8BAABfcmVscy8ucmVsc1BLAQItABQABgAIAAAAIQCiR7jExQAAANoAAAAP&#10;AAAAAAAAAAAAAAAAAAcCAABkcnMvZG93bnJldi54bWxQSwUGAAAAAAMAAwC3AAAA+QIAAAAA&#10;">
                        <v:shape id="Freeform 135" style="position:absolute;left:900;top:9045;width:1860;height:202;visibility:visible;mso-wrap-style:square;v-text-anchor:top" coordsize="1860,202" o:spid="_x0000_s1028" filled="f" path="m,95c39,47,78,,105,5v27,5,40,113,60,120c185,132,198,52,225,50v27,-2,68,65,105,60c367,105,403,20,450,20v47,,120,88,165,90c660,112,690,25,720,35v30,10,40,135,75,135c830,170,895,40,930,35v35,-5,45,93,75,105c1035,152,1080,105,1110,110v30,5,48,78,75,60c1212,152,1240,8,1275,5v35,-3,83,130,120,150c1432,175,1465,122,1500,125v35,3,73,55,105,45c1637,160,1658,60,1695,65v37,5,108,133,135,135c1857,202,1858,141,1860,8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zwWMwAAAANoAAAAPAAAAZHJzL2Rvd25yZXYueG1sRE/LisIw&#10;FN0L8w/hDsxO03YxSjUWcUZmQFxYBV1emtsHNjeliVr/3iwEl4fzXmSDacWNetdYVhBPIhDEhdUN&#10;VwqOh814BsJ5ZI2tZVLwIAfZ8mO0wFTbO+/plvtKhBB2KSqove9SKV1Rk0E3sR1x4ErbG/QB9pXU&#10;Pd5DuGllEkXf0mDDoaHGjtY1FZf8ahQkp0NJ52S7+43+5E9clI+uma6V+vocVnMQngb/Fr/c/1pB&#10;2BquhBsgl08AAAD//wMAUEsBAi0AFAAGAAgAAAAhANvh9svuAAAAhQEAABMAAAAAAAAAAAAAAAAA&#10;AAAAAFtDb250ZW50X1R5cGVzXS54bWxQSwECLQAUAAYACAAAACEAWvQsW78AAAAVAQAACwAAAAAA&#10;AAAAAAAAAAAfAQAAX3JlbHMvLnJlbHNQSwECLQAUAAYACAAAACEAXM8FjMAAAADaAAAADwAAAAAA&#10;AAAAAAAAAAAHAgAAZHJzL2Rvd25yZXYueG1sUEsFBgAAAAADAAMAtwAAAPQCAAAAAA==&#10;">
                          <v:path arrowok="t" o:connecttype="custom" o:connectlocs="0,95;105,5;165,125;225,50;330,110;450,20;615,110;720,35;795,170;930,35;1005,140;1110,110;1185,170;1275,5;1395,155;1500,125;1605,170;1695,65;1830,200;1860,80" o:connectangles="0,0,0,0,0,0,0,0,0,0,0,0,0,0,0,0,0,0,0,0"/>
                        </v:shape>
                        <v:shape id="Freeform 136" style="position:absolute;left:2760;top:9045;width:1860;height:202;visibility:visible;mso-wrap-style:square;v-text-anchor:top" coordsize="1860,202" o:spid="_x0000_s1029" filled="f" path="m,95c39,47,78,,105,5v27,5,40,113,60,120c185,132,198,52,225,50v27,-2,68,65,105,60c367,105,403,20,450,20v47,,120,88,165,90c660,112,690,25,720,35v30,10,40,135,75,135c830,170,895,40,930,35v35,-5,45,93,75,105c1035,152,1080,105,1110,110v30,5,48,78,75,60c1212,152,1240,8,1275,5v35,-3,83,130,120,150c1432,175,1465,122,1500,125v35,3,73,55,105,45c1637,160,1658,60,1695,65v37,5,108,133,135,135c1857,202,1858,141,1860,8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g6AXwwAAANoAAAAPAAAAZHJzL2Rvd25yZXYueG1sRI9Li8JA&#10;EITvC/6HoQVv68QcdI2OIj5QkD34AD02mc4DMz0hM2r8946wsMeiqr6ipvPWVOJBjSstKxj0IxDE&#10;qdUl5wrOp833DwjnkTVWlknBixzMZ52vKSbaPvlAj6PPRYCwS1BB4X2dSOnSggy6vq2Jg5fZxqAP&#10;ssmlbvAZ4KaScRQNpcGSw0KBNS0LSm/Hu1EQX04ZXeP97zraytUgzV51OVoq1eu2iwkIT63/D/+1&#10;d1rBGD5Xwg2QszcAAAD//wMAUEsBAi0AFAAGAAgAAAAhANvh9svuAAAAhQEAABMAAAAAAAAAAAAA&#10;AAAAAAAAAFtDb250ZW50X1R5cGVzXS54bWxQSwECLQAUAAYACAAAACEAWvQsW78AAAAVAQAACwAA&#10;AAAAAAAAAAAAAAAfAQAAX3JlbHMvLnJlbHNQSwECLQAUAAYACAAAACEAM4OgF8MAAADaAAAADwAA&#10;AAAAAAAAAAAAAAAHAgAAZHJzL2Rvd25yZXYueG1sUEsFBgAAAAADAAMAtwAAAPcCAAAAAA==&#10;">
                          <v:path arrowok="t" o:connecttype="custom" o:connectlocs="0,95;105,5;165,125;225,50;330,110;450,20;615,110;720,35;795,170;930,35;1005,140;1110,110;1185,170;1275,5;1395,155;1500,125;1605,170;1695,65;1830,200;1860,80" o:connectangles="0,0,0,0,0,0,0,0,0,0,0,0,0,0,0,0,0,0,0,0"/>
                        </v:shape>
                        <v:shape id="Freeform 137" style="position:absolute;left:4620;top:9045;width:1860;height:202;visibility:visible;mso-wrap-style:square;v-text-anchor:top" coordsize="1860,202" o:spid="_x0000_s1030" filled="f" path="m,95c39,47,78,,105,5v27,5,40,113,60,120c185,132,198,52,225,50v27,-2,68,65,105,60c367,105,403,20,450,20v47,,120,88,165,90c660,112,690,25,720,35v30,10,40,135,75,135c830,170,895,40,930,35v35,-5,45,93,75,105c1035,152,1080,105,1110,110v30,5,48,78,75,60c1212,152,1240,8,1275,5v35,-3,83,130,120,150c1432,175,1465,122,1500,125v35,3,73,55,105,45c1637,160,1658,60,1695,65v37,5,108,133,135,135c1857,202,1858,141,1860,8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iv9nxAAAANsAAAAPAAAAZHJzL2Rvd25yZXYueG1sRI9LawJB&#10;EITvAf/D0IK3OOseNGwcJfhAQTxEA8mx2el9kJ2eZWfU9d/bB8FbN1Vd9fV82btGXakLtWcDk3EC&#10;ijj3tubSwM95+/4BKkRki41nMnCnAMvF4G2OmfU3/qbrKZZKQjhkaKCKsc20DnlFDsPYt8SiFb5z&#10;GGXtSm07vEm4a3SaJFPtsGZpqLClVUX5/+niDKS/54L+0sNxk+z0epIX97aerYwZDfuvT1CR+vgy&#10;P6/3VvCFXn6RAfTiAQAA//8DAFBLAQItABQABgAIAAAAIQDb4fbL7gAAAIUBAAATAAAAAAAAAAAA&#10;AAAAAAAAAABbQ29udGVudF9UeXBlc10ueG1sUEsBAi0AFAAGAAgAAAAhAFr0LFu/AAAAFQEAAAsA&#10;AAAAAAAAAAAAAAAAHwEAAF9yZWxzLy5yZWxzUEsBAi0AFAAGAAgAAAAhAEuK/2fEAAAA2wAAAA8A&#10;AAAAAAAAAAAAAAAABwIAAGRycy9kb3ducmV2LnhtbFBLBQYAAAAAAwADALcAAAD4AgAAAAA=&#10;">
                          <v:path arrowok="t" o:connecttype="custom" o:connectlocs="0,95;105,5;165,125;225,50;330,110;450,20;615,110;720,35;795,170;930,35;1005,140;1110,110;1185,170;1275,5;1395,155;1500,125;1605,170;1695,65;1830,200;1860,80" o:connectangles="0,0,0,0,0,0,0,0,0,0,0,0,0,0,0,0,0,0,0,0"/>
                        </v:shape>
                        <v:shape id="Freeform 138" style="position:absolute;left:6480;top:9045;width:1860;height:202;visibility:visible;mso-wrap-style:square;v-text-anchor:top" coordsize="1860,202" o:spid="_x0000_s1031" filled="f" path="m,95c39,47,78,,105,5v27,5,40,113,60,120c185,132,198,52,225,50v27,-2,68,65,105,60c367,105,403,20,450,20v47,,120,88,165,90c660,112,690,25,720,35v30,10,40,135,75,135c830,170,895,40,930,35v35,-5,45,93,75,105c1035,152,1080,105,1110,110v30,5,48,78,75,60c1212,152,1240,8,1275,5v35,-3,83,130,120,150c1432,175,1465,122,1500,125v35,3,73,55,105,45c1637,160,1658,60,1695,65v37,5,108,133,135,135c1857,202,1858,141,1860,8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xlr8wQAAANsAAAAPAAAAZHJzL2Rvd25yZXYueG1sRE9Li8Iw&#10;EL4L/ocwC3vTtD2sUo2y+MAF8WAV3OPQTB9sMylN1PrvN4LgbT6+58yXvWnEjTpXW1YQjyMQxLnV&#10;NZcKzqftaArCeWSNjWVS8CAHy8VwMMdU2zsf6Zb5UoQQdikqqLxvUyldXpFBN7YtceAK2xn0AXal&#10;1B3eQ7hpZBJFX9JgzaGhwpZWFeV/2dUoSC6ngn6T/WET7eQ6zotHW09WSn1+9N8zEJ56/xa/3D86&#10;zI/h+Us4QC7+AQAA//8DAFBLAQItABQABgAIAAAAIQDb4fbL7gAAAIUBAAATAAAAAAAAAAAAAAAA&#10;AAAAAABbQ29udGVudF9UeXBlc10ueG1sUEsBAi0AFAAGAAgAAAAhAFr0LFu/AAAAFQEAAAsAAAAA&#10;AAAAAAAAAAAAHwEAAF9yZWxzLy5yZWxzUEsBAi0AFAAGAAgAAAAhACTGWvzBAAAA2wAAAA8AAAAA&#10;AAAAAAAAAAAABwIAAGRycy9kb3ducmV2LnhtbFBLBQYAAAAAAwADALcAAAD1AgAAAAA=&#10;">
                          <v:path arrowok="t" o:connecttype="custom" o:connectlocs="0,95;105,5;165,125;225,50;330,110;450,20;615,110;720,35;795,170;930,35;1005,140;1110,110;1185,170;1275,5;1395,155;1500,125;1605,170;1695,65;1830,200;1860,80" o:connectangles="0,0,0,0,0,0,0,0,0,0,0,0,0,0,0,0,0,0,0,0"/>
                        </v:shape>
                        <v:shape id="Freeform 139" style="position:absolute;left:8340;top:9045;width:1860;height:202;visibility:visible;mso-wrap-style:square;v-text-anchor:top" coordsize="1860,202" o:spid="_x0000_s1032" filled="f" path="m,95c39,47,78,,105,5v27,5,40,113,60,120c185,132,198,52,225,50v27,-2,68,65,105,60c367,105,403,20,450,20v47,,120,88,165,90c660,112,690,25,720,35v30,10,40,135,75,135c830,170,895,40,930,35v35,-5,45,93,75,105c1035,152,1080,105,1110,110v30,5,48,78,75,60c1212,152,1240,8,1275,5v35,-3,83,130,120,150c1432,175,1465,122,1500,125v35,3,73,55,105,45c1637,160,1658,60,1695,65v37,5,108,133,135,135c1857,202,1858,141,1860,8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FMSLwgAAANsAAAAPAAAAZHJzL2Rvd25yZXYueG1sRE9La8JA&#10;EL4X+h+WEbzVjTnYEl1FrGKheGgi2OOQnTxodjZk1yT++64geJuP7zmrzWga0VPnassK5rMIBHFu&#10;dc2lgnN2ePsA4TyyxsYyKbiRg8369WWFibYD/1Cf+lKEEHYJKqi8bxMpXV6RQTezLXHgCtsZ9AF2&#10;pdQdDiHcNDKOooU0WHNoqLClXUX5X3o1CuJLVtBv/H3aR0f5Oc+LW1u/75SaTsbtEoSn0T/FD/eX&#10;DvNjuP8SDpDrfwAAAP//AwBQSwECLQAUAAYACAAAACEA2+H2y+4AAACFAQAAEwAAAAAAAAAAAAAA&#10;AAAAAAAAW0NvbnRlbnRfVHlwZXNdLnhtbFBLAQItABQABgAIAAAAIQBa9CxbvwAAABUBAAALAAAA&#10;AAAAAAAAAAAAAB8BAABfcmVscy8ucmVsc1BLAQItABQABgAIAAAAIQDUFMSLwgAAANsAAAAPAAAA&#10;AAAAAAAAAAAAAAcCAABkcnMvZG93bnJldi54bWxQSwUGAAAAAAMAAwC3AAAA9gIAAAAA&#10;">
                          <v:path arrowok="t" o:connecttype="custom" o:connectlocs="0,95;105,5;165,125;225,50;330,110;450,20;615,110;720,35;795,170;930,35;1005,140;1110,110;1185,170;1275,5;1395,155;1500,125;1605,170;1695,65;1830,200;1860,80" o:connectangles="0,0,0,0,0,0,0,0,0,0,0,0,0,0,0,0,0,0,0,0"/>
                        </v:shape>
                        <v:shape id="Freeform 140" style="position:absolute;left:10200;top:9045;width:1485;height:217;visibility:visible;mso-wrap-style:square;v-text-anchor:top" coordsize="1485,217" o:spid="_x0000_s1033" filled="f" path="m,75v101,69,203,139,270,127c337,190,370,,405,v35,,35,202,75,202c520,202,600,,645,v45,,80,190,105,202c775,214,748,75,795,75v47,,190,139,240,127c1085,190,1070,,1095,v25,,55,187,90,202c1220,217,1260,90,1305,90v45,,120,107,150,112c1485,207,1478,136,1485,12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IFnHwgAAANsAAAAPAAAAZHJzL2Rvd25yZXYueG1sRE9Na8JA&#10;EL0L/odlBC+lbky1SHQVsQi9FDS29zE7JsHsbNjdavTXu4WCt3m8z1msOtOICzlfW1YwHiUgiAur&#10;ay4VfB+2rzMQPiBrbCyTght5WC37vQVm2l55T5c8lCKGsM9QQRVCm0npi4oM+pFtiSN3ss5giNCV&#10;Uju8xnDTyDRJ3qXBmmNDhS1tKirO+a9RMNs1d/Mx+UnL4pZOW7c5vnx1TqnhoFvPQQTqwlP87/7U&#10;cf4b/P0SD5DLBwAAAP//AwBQSwECLQAUAAYACAAAACEA2+H2y+4AAACFAQAAEwAAAAAAAAAAAAAA&#10;AAAAAAAAW0NvbnRlbnRfVHlwZXNdLnhtbFBLAQItABQABgAIAAAAIQBa9CxbvwAAABUBAAALAAAA&#10;AAAAAAAAAAAAAB8BAABfcmVscy8ucmVsc1BLAQItABQABgAIAAAAIQDpIFnHwgAAANsAAAAPAAAA&#10;AAAAAAAAAAAAAAcCAABkcnMvZG93bnJldi54bWxQSwUGAAAAAAMAAwC3AAAA9gIAAAAA&#10;">
                          <v:path arrowok="t" o:connecttype="custom" o:connectlocs="0,75;270,202;405,0;480,202;645,0;750,202;795,75;1035,202;1095,0;1185,202;1305,90;1455,202;1485,120" o:connectangles="0,0,0,0,0,0,0,0,0,0,0,0,0"/>
                        </v:shape>
                      </v:group>
                      <v:group id="Group 141" style="position:absolute;left:900;top:9149;width:10785;height:104" coordsize="10785,217" coordorigin="900,9045" o:spid="_x0000_s10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BsQZwQAAANsAAAAPAAAAZHJzL2Rvd25yZXYueG1sRE9Ni8Iw&#10;EL0L+x/CLHjTtLsqS9coIq54EEFdEG9DM7bFZlKa2NZ/bwTB2zze50znnSlFQ7UrLCuIhxEI4tTq&#10;gjMF/8e/wQ8I55E1lpZJwZ0czGcfvSkm2ra8p+bgMxFC2CWoIPe+SqR0aU4G3dBWxIG72NqgD7DO&#10;pK6xDeGmlF9RNJEGCw4NOVa0zCm9Hm5GwbrFdvEdr5rt9bK8n4/j3Wkbk1L9z27xC8JT59/il3uj&#10;w/wRPH8JB8jZAwAA//8DAFBLAQItABQABgAIAAAAIQDb4fbL7gAAAIUBAAATAAAAAAAAAAAAAAAA&#10;AAAAAABbQ29udGVudF9UeXBlc10ueG1sUEsBAi0AFAAGAAgAAAAhAFr0LFu/AAAAFQEAAAsAAAAA&#10;AAAAAAAAAAAAHwEAAF9yZWxzLy5yZWxzUEsBAi0AFAAGAAgAAAAhAJIGxBnBAAAA2wAAAA8AAAAA&#10;AAAAAAAAAAAABwIAAGRycy9kb3ducmV2LnhtbFBLBQYAAAAAAwADALcAAAD1AgAAAAA=&#10;">
                        <v:shape id="Freeform 142" style="position:absolute;left:900;top:9045;width:1860;height:202;visibility:visible;mso-wrap-style:square;v-text-anchor:top" coordsize="1860,202" o:spid="_x0000_s1035" filled="f" path="m,95c39,47,78,,105,5v27,5,40,113,60,120c185,132,198,52,225,50v27,-2,68,65,105,60c367,105,403,20,450,20v47,,120,88,165,90c660,112,690,25,720,35v30,10,40,135,75,135c830,170,895,40,930,35v35,-5,45,93,75,105c1035,152,1080,105,1110,110v30,5,48,78,75,60c1212,152,1240,8,1275,5v35,-3,83,130,120,150c1432,175,1465,122,1500,125v35,3,73,55,105,45c1637,160,1658,60,1695,65v37,5,108,133,135,135c1857,202,1858,141,1860,8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Vz/wwAAANsAAAAPAAAAZHJzL2Rvd25yZXYueG1sRE9La8JA&#10;EL4L/Q/LFHozGwOtJbqKpC0tFA9NBD0O2ckDs7Mhu43x33cLgrf5+J6z3k6mEyMNrrWsYBHFIIhL&#10;q1uuFRyKj/krCOeRNXaWScGVHGw3D7M1ptpe+IfG3NcihLBLUUHjfZ9K6cqGDLrI9sSBq+xg0Ac4&#10;1FIPeAnhppNJHL9Igy2HhgZ7yhoqz/mvUZAci4pOyff+Pf6Ub4uyuvbtMlPq6XHarUB4mvxdfHN/&#10;6TD/Gf5/CQfIzR8AAAD//wMAUEsBAi0AFAAGAAgAAAAhANvh9svuAAAAhQEAABMAAAAAAAAAAAAA&#10;AAAAAAAAAFtDb250ZW50X1R5cGVzXS54bWxQSwECLQAUAAYACAAAACEAWvQsW78AAAAVAQAACwAA&#10;AAAAAAAAAAAAAAAfAQAAX3JlbHMvLnJlbHNQSwECLQAUAAYACAAAACEAW/1c/8MAAADbAAAADwAA&#10;AAAAAAAAAAAAAAAHAgAAZHJzL2Rvd25yZXYueG1sUEsFBgAAAAADAAMAtwAAAPcCAAAAAA==&#10;">
                          <v:path arrowok="t" o:connecttype="custom" o:connectlocs="0,95;105,5;165,125;225,50;330,110;450,20;615,110;720,35;795,170;930,35;1005,140;1110,110;1185,170;1275,5;1395,155;1500,125;1605,170;1695,65;1830,200;1860,80" o:connectangles="0,0,0,0,0,0,0,0,0,0,0,0,0,0,0,0,0,0,0,0"/>
                        </v:shape>
                        <v:shape id="Freeform 143" style="position:absolute;left:2760;top:9045;width:1860;height:202;visibility:visible;mso-wrap-style:square;v-text-anchor:top" coordsize="1860,202" o:spid="_x0000_s1036" filled="f" path="m,95c39,47,78,,105,5v27,5,40,113,60,120c185,132,198,52,225,50v27,-2,68,65,105,60c367,105,403,20,450,20v47,,120,88,165,90c660,112,690,25,720,35v30,10,40,135,75,135c830,170,895,40,930,35v35,-5,45,93,75,105c1035,152,1080,105,1110,110v30,5,48,78,75,60c1212,152,1240,8,1275,5v35,-3,83,130,120,150c1432,175,1465,122,1500,125v35,3,73,55,105,45c1637,160,1658,60,1695,65v37,5,108,133,135,135c1857,202,1858,141,1860,8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L8KIwgAAANsAAAAPAAAAZHJzL2Rvd25yZXYueG1sRE9La8JA&#10;EL4X/A/LCN7qxhxSSV1FbItC8aAW2uOQnTwwOxuy2zz+vSsI3ubje85qM5hadNS6yrKCxTwCQZxZ&#10;XXGh4Ofy9boE4TyyxtoyKRjJwWY9eVlhqm3PJ+rOvhAhhF2KCkrvm1RKl5Vk0M1tQxy43LYGfYBt&#10;IXWLfQg3tYyjKJEGKw4NJTa0Kym7nv+Ngvj3ktNf/H38jPbyY5HlY1O97ZSaTYftOwhPg3+KH+6D&#10;DvMTuP8SDpDrGwAAAP//AwBQSwECLQAUAAYACAAAACEA2+H2y+4AAACFAQAAEwAAAAAAAAAAAAAA&#10;AAAAAAAAW0NvbnRlbnRfVHlwZXNdLnhtbFBLAQItABQABgAIAAAAIQBa9CxbvwAAABUBAAALAAAA&#10;AAAAAAAAAAAAAB8BAABfcmVscy8ucmVsc1BLAQItABQABgAIAAAAIQCrL8KIwgAAANsAAAAPAAAA&#10;AAAAAAAAAAAAAAcCAABkcnMvZG93bnJldi54bWxQSwUGAAAAAAMAAwC3AAAA9gIAAAAA&#10;">
                          <v:path arrowok="t" o:connecttype="custom" o:connectlocs="0,95;105,5;165,125;225,50;330,110;450,20;615,110;720,35;795,170;930,35;1005,140;1110,110;1185,170;1275,5;1395,155;1500,125;1605,170;1695,65;1830,200;1860,80" o:connectangles="0,0,0,0,0,0,0,0,0,0,0,0,0,0,0,0,0,0,0,0"/>
                        </v:shape>
                        <v:shape id="Freeform 144" style="position:absolute;left:4620;top:9045;width:1860;height:202;visibility:visible;mso-wrap-style:square;v-text-anchor:top" coordsize="1860,202" o:spid="_x0000_s1037" filled="f" path="m,95c39,47,78,,105,5v27,5,40,113,60,120c185,132,198,52,225,50v27,-2,68,65,105,60c367,105,403,20,450,20v47,,120,88,165,90c660,112,690,25,720,35v30,10,40,135,75,135c830,170,895,40,930,35v35,-5,45,93,75,105c1035,152,1080,105,1110,110v30,5,48,78,75,60c1212,152,1240,8,1275,5v35,-3,83,130,120,150c1432,175,1465,122,1500,125v35,3,73,55,105,45c1637,160,1658,60,1695,65v37,5,108,133,135,135c1857,202,1858,141,1860,8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Y2cTwQAAANsAAAAPAAAAZHJzL2Rvd25yZXYueG1sRE9Li8Iw&#10;EL4L/ocwgjdN7UGlmhZRFwXZg7qwHodm+sBmUpqs1n9vFhb2Nh/fc9ZZbxrxoM7VlhXMphEI4tzq&#10;mksFX9ePyRKE88gaG8uk4EUOsnQ4WGOi7ZPP9Lj4UoQQdgkqqLxvEyldXpFBN7UtceAK2xn0AXal&#10;1B0+Q7hpZBxFc2mw5tBQYUvbivL75ccoiL+vBd3i0+c+OsjdLC9ebb3YKjUe9ZsVCE+9/xf/uY86&#10;zF/A7y/hAJm+AQAA//8DAFBLAQItABQABgAIAAAAIQDb4fbL7gAAAIUBAAATAAAAAAAAAAAAAAAA&#10;AAAAAABbQ29udGVudF9UeXBlc10ueG1sUEsBAi0AFAAGAAgAAAAhAFr0LFu/AAAAFQEAAAsAAAAA&#10;AAAAAAAAAAAAHwEAAF9yZWxzLy5yZWxzUEsBAi0AFAAGAAgAAAAhAMRjZxPBAAAA2wAAAA8AAAAA&#10;AAAAAAAAAAAABwIAAGRycy9kb3ducmV2LnhtbFBLBQYAAAAAAwADALcAAAD1AgAAAAA=&#10;">
                          <v:path arrowok="t" o:connecttype="custom" o:connectlocs="0,95;105,5;165,125;225,50;330,110;450,20;615,110;720,35;795,170;930,35;1005,140;1110,110;1185,170;1275,5;1395,155;1500,125;1605,170;1695,65;1830,200;1860,80" o:connectangles="0,0,0,0,0,0,0,0,0,0,0,0,0,0,0,0,0,0,0,0"/>
                        </v:shape>
                        <v:shape id="Freeform 145" style="position:absolute;left:6480;top:9045;width:1860;height:202;visibility:visible;mso-wrap-style:square;v-text-anchor:top" coordsize="1860,202" o:spid="_x0000_s1038" filled="f" path="m,95c39,47,78,,105,5v27,5,40,113,60,120c185,132,198,52,225,50v27,-2,68,65,105,60c367,105,403,20,450,20v47,,120,88,165,90c660,112,690,25,720,35v30,10,40,135,75,135c830,170,895,40,930,35v35,-5,45,93,75,105c1035,152,1080,105,1110,110v30,5,48,78,75,60c1212,152,1240,8,1275,5v35,-3,83,130,120,150c1432,175,1465,122,1500,125v35,3,73,55,105,45c1637,160,1658,60,1695,65v37,5,108,133,135,135c1857,202,1858,141,1860,8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PNhxAAAANsAAAAPAAAAZHJzL2Rvd25yZXYueG1sRI9LawJB&#10;EITvAf/D0IK3OOseNGwcJfhAQTxEA8mx2el9kJ2eZWfU9d/bB8FbN1Vd9fV82btGXakLtWcDk3EC&#10;ijj3tubSwM95+/4BKkRki41nMnCnAMvF4G2OmfU3/qbrKZZKQjhkaKCKsc20DnlFDsPYt8SiFb5z&#10;GGXtSm07vEm4a3SaJFPtsGZpqLClVUX5/+niDKS/54L+0sNxk+z0epIX97aerYwZDfuvT1CR+vgy&#10;P6/3VvAFVn6RAfTiAQAA//8DAFBLAQItABQABgAIAAAAIQDb4fbL7gAAAIUBAAATAAAAAAAAAAAA&#10;AAAAAAAAAABbQ29udGVudF9UeXBlc10ueG1sUEsBAi0AFAAGAAgAAAAhAFr0LFu/AAAAFQEAAAsA&#10;AAAAAAAAAAAAAAAAHwEAAF9yZWxzLy5yZWxzUEsBAi0AFAAGAAgAAAAhALX882HEAAAA2wAAAA8A&#10;AAAAAAAAAAAAAAAABwIAAGRycy9kb3ducmV2LnhtbFBLBQYAAAAAAwADALcAAAD4AgAAAAA=&#10;">
                          <v:path arrowok="t" o:connecttype="custom" o:connectlocs="0,95;105,5;165,125;225,50;330,110;450,20;615,110;720,35;795,170;930,35;1005,140;1110,110;1185,170;1275,5;1395,155;1500,125;1605,170;1695,65;1830,200;1860,80" o:connectangles="0,0,0,0,0,0,0,0,0,0,0,0,0,0,0,0,0,0,0,0"/>
                        </v:shape>
                        <v:shape id="Freeform 146" style="position:absolute;left:8340;top:9045;width:1860;height:202;visibility:visible;mso-wrap-style:square;v-text-anchor:top" coordsize="1860,202" o:spid="_x0000_s1039" filled="f" path="m,95c39,47,78,,105,5v27,5,40,113,60,120c185,132,198,52,225,50v27,-2,68,65,105,60c367,105,403,20,450,20v47,,120,88,165,90c660,112,690,25,720,35v30,10,40,135,75,135c830,170,895,40,930,35v35,-5,45,93,75,105c1035,152,1080,105,1110,110v30,5,48,78,75,60c1212,152,1240,8,1275,5v35,-3,83,130,120,150c1432,175,1465,122,1500,125v35,3,73,55,105,45c1637,160,1658,60,1695,65v37,5,108,133,135,135c1857,202,1858,141,1860,8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sFb6wwAAANsAAAAPAAAAZHJzL2Rvd25yZXYueG1sRE9La8JA&#10;EL4L/Q/LFHozG3NobXQVSVtaKB6aCHocspMHZmdDdhvjv+8WBG/z8T1nvZ1MJ0YaXGtZwSKKQRCX&#10;VrdcKzgUH/MlCOeRNXaWScGVHGw3D7M1ptpe+IfG3NcihLBLUUHjfZ9K6cqGDLrI9sSBq+xg0Ac4&#10;1FIPeAnhppNJHD9Lgy2HhgZ7yhoqz/mvUZAci4pOyff+Pf6Ub4uyuvbtS6bU0+O0W4HwNPm7+Ob+&#10;0mH+K/z/Eg6Qmz8AAAD//wMAUEsBAi0AFAAGAAgAAAAhANvh9svuAAAAhQEAABMAAAAAAAAAAAAA&#10;AAAAAAAAAFtDb250ZW50X1R5cGVzXS54bWxQSwECLQAUAAYACAAAACEAWvQsW78AAAAVAQAACwAA&#10;AAAAAAAAAAAAAAAfAQAAX3JlbHMvLnJlbHNQSwECLQAUAAYACAAAACEA2rBW+sMAAADbAAAADwAA&#10;AAAAAAAAAAAAAAAHAgAAZHJzL2Rvd25yZXYueG1sUEsFBgAAAAADAAMAtwAAAPcCAAAAAA==&#10;">
                          <v:path arrowok="t" o:connecttype="custom" o:connectlocs="0,95;105,5;165,125;225,50;330,110;450,20;615,110;720,35;795,170;930,35;1005,140;1110,110;1185,170;1275,5;1395,155;1500,125;1605,170;1695,65;1830,200;1860,80" o:connectangles="0,0,0,0,0,0,0,0,0,0,0,0,0,0,0,0,0,0,0,0"/>
                        </v:shape>
                        <v:shape id="Freeform 147" style="position:absolute;left:10200;top:9045;width:1485;height:217;visibility:visible;mso-wrap-style:square;v-text-anchor:top" coordsize="1485,217" o:spid="_x0000_s1040" filled="f" path="m,75v101,69,203,139,270,127c337,190,370,,405,v35,,35,202,75,202c520,202,600,,645,v45,,80,190,105,202c775,214,748,75,795,75v47,,190,139,240,127c1085,190,1070,,1095,v25,,55,187,90,202c1220,217,1260,90,1305,90v45,,120,107,150,112c1485,207,1478,136,1485,12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ng0NvwAAANsAAAAPAAAAZHJzL2Rvd25yZXYueG1sRE/LisIw&#10;FN0P+A/hCm4GTS0qUo0iijAbYXztr821LTY3JYla5+snC8Hl4bzny9bU4kHOV5YVDAcJCOLc6ooL&#10;Bafjtj8F4QOyxtoyKXiRh+Wi8zXHTNsn7+lxCIWIIewzVFCG0GRS+rwkg35gG+LIXa0zGCJ0hdQO&#10;nzHc1DJNkok0WHFsKLGhdUn57XA3Cqa/9Z/ZjM5pkb/ScePWl+9d65TqddvVDESgNnzEb/ePVpDG&#10;9fFL/AFy8Q8AAP//AwBQSwECLQAUAAYACAAAACEA2+H2y+4AAACFAQAAEwAAAAAAAAAAAAAAAAAA&#10;AAAAW0NvbnRlbnRfVHlwZXNdLnhtbFBLAQItABQABgAIAAAAIQBa9CxbvwAAABUBAAALAAAAAAAA&#10;AAAAAAAAAB8BAABfcmVscy8ucmVsc1BLAQItABQABgAIAAAAIQDXng0NvwAAANsAAAAPAAAAAAAA&#10;AAAAAAAAAAcCAABkcnMvZG93bnJldi54bWxQSwUGAAAAAAMAAwC3AAAA8wIAAAAA&#10;">
                          <v:path arrowok="t" o:connecttype="custom" o:connectlocs="0,75;270,202;405,0;480,202;645,0;750,202;795,75;1035,202;1095,0;1185,202;1305,90;1455,202;1485,120" o:connectangles="0,0,0,0,0,0,0,0,0,0,0,0,0"/>
                        </v:shape>
                      </v:group>
                    </v:group>
                  </w:pict>
                </mc:Fallback>
              </mc:AlternateContent>
            </w:r>
          </w:p>
        </w:tc>
        <w:tc>
          <w:tcPr>
            <w:tcW w:w="1598" w:type="dxa"/>
          </w:tcPr>
          <w:p w:rsidRPr="00AE1ECB" w:rsidR="00101278" w:rsidP="007A3864" w:rsidRDefault="00101278" w14:paraId="244C8231" w14:textId="77777777">
            <w:pPr>
              <w:widowControl w:val="0"/>
              <w:autoSpaceDE w:val="0"/>
              <w:autoSpaceDN w:val="0"/>
              <w:adjustRightInd w:val="0"/>
              <w:spacing w:line="160" w:lineRule="exact"/>
              <w:ind w:firstLine="0"/>
              <w:jc w:val="both"/>
              <w:rPr>
                <w:rFonts w:ascii="Helvetica" w:hAnsi="Helvetica" w:cs="Helvetica"/>
                <w:color w:val="000000"/>
                <w:sz w:val="18"/>
                <w:szCs w:val="18"/>
              </w:rPr>
            </w:pPr>
          </w:p>
        </w:tc>
        <w:tc>
          <w:tcPr>
            <w:tcW w:w="997" w:type="dxa"/>
          </w:tcPr>
          <w:p w:rsidRPr="00AE1ECB" w:rsidR="00101278" w:rsidP="007A3864" w:rsidRDefault="00101278" w14:paraId="244C8232" w14:textId="77777777">
            <w:pPr>
              <w:widowControl w:val="0"/>
              <w:autoSpaceDE w:val="0"/>
              <w:autoSpaceDN w:val="0"/>
              <w:adjustRightInd w:val="0"/>
              <w:spacing w:line="160" w:lineRule="exact"/>
              <w:ind w:firstLine="0"/>
              <w:jc w:val="both"/>
              <w:rPr>
                <w:rFonts w:ascii="Helvetica" w:hAnsi="Helvetica" w:cs="Helvetica"/>
                <w:color w:val="000000"/>
                <w:sz w:val="18"/>
                <w:szCs w:val="18"/>
              </w:rPr>
            </w:pPr>
          </w:p>
        </w:tc>
        <w:tc>
          <w:tcPr>
            <w:tcW w:w="1014" w:type="dxa"/>
          </w:tcPr>
          <w:p w:rsidRPr="00AE1ECB" w:rsidR="00101278" w:rsidP="007A3864" w:rsidRDefault="00101278" w14:paraId="244C8233" w14:textId="77777777">
            <w:pPr>
              <w:widowControl w:val="0"/>
              <w:autoSpaceDE w:val="0"/>
              <w:autoSpaceDN w:val="0"/>
              <w:adjustRightInd w:val="0"/>
              <w:spacing w:line="160" w:lineRule="exact"/>
              <w:ind w:firstLine="0"/>
              <w:jc w:val="both"/>
              <w:rPr>
                <w:rFonts w:ascii="Helvetica" w:hAnsi="Helvetica" w:cs="Helvetica"/>
                <w:color w:val="000000"/>
                <w:sz w:val="18"/>
                <w:szCs w:val="18"/>
              </w:rPr>
            </w:pPr>
          </w:p>
        </w:tc>
        <w:tc>
          <w:tcPr>
            <w:tcW w:w="1203" w:type="dxa"/>
          </w:tcPr>
          <w:p w:rsidRPr="00AE1ECB" w:rsidR="00101278" w:rsidP="007A3864" w:rsidRDefault="00101278" w14:paraId="244C8234" w14:textId="77777777">
            <w:pPr>
              <w:widowControl w:val="0"/>
              <w:autoSpaceDE w:val="0"/>
              <w:autoSpaceDN w:val="0"/>
              <w:adjustRightInd w:val="0"/>
              <w:spacing w:line="160" w:lineRule="exact"/>
              <w:ind w:firstLine="0"/>
              <w:jc w:val="both"/>
              <w:rPr>
                <w:rFonts w:ascii="Helvetica" w:hAnsi="Helvetica" w:cs="Helvetica"/>
                <w:color w:val="000000"/>
                <w:sz w:val="18"/>
                <w:szCs w:val="18"/>
              </w:rPr>
            </w:pPr>
          </w:p>
        </w:tc>
        <w:tc>
          <w:tcPr>
            <w:tcW w:w="1473" w:type="dxa"/>
          </w:tcPr>
          <w:p w:rsidRPr="00AE1ECB" w:rsidR="00101278" w:rsidP="007A3864" w:rsidRDefault="00101278" w14:paraId="244C8235" w14:textId="77777777">
            <w:pPr>
              <w:widowControl w:val="0"/>
              <w:autoSpaceDE w:val="0"/>
              <w:autoSpaceDN w:val="0"/>
              <w:adjustRightInd w:val="0"/>
              <w:spacing w:line="160" w:lineRule="exact"/>
              <w:ind w:firstLine="0"/>
              <w:jc w:val="both"/>
              <w:rPr>
                <w:rFonts w:ascii="Helvetica" w:hAnsi="Helvetica" w:cs="Helvetica"/>
                <w:color w:val="000000"/>
                <w:sz w:val="18"/>
                <w:szCs w:val="18"/>
              </w:rPr>
            </w:pPr>
          </w:p>
        </w:tc>
        <w:tc>
          <w:tcPr>
            <w:tcW w:w="933" w:type="dxa"/>
          </w:tcPr>
          <w:p w:rsidRPr="00AE1ECB" w:rsidR="00101278" w:rsidP="007A3864" w:rsidRDefault="00101278" w14:paraId="244C8236" w14:textId="77777777">
            <w:pPr>
              <w:widowControl w:val="0"/>
              <w:autoSpaceDE w:val="0"/>
              <w:autoSpaceDN w:val="0"/>
              <w:adjustRightInd w:val="0"/>
              <w:spacing w:line="160" w:lineRule="exact"/>
              <w:ind w:firstLine="0"/>
              <w:jc w:val="both"/>
              <w:rPr>
                <w:rFonts w:ascii="Helvetica" w:hAnsi="Helvetica" w:cs="Helvetica"/>
                <w:color w:val="000000"/>
                <w:sz w:val="18"/>
                <w:szCs w:val="18"/>
              </w:rPr>
            </w:pPr>
          </w:p>
        </w:tc>
        <w:tc>
          <w:tcPr>
            <w:tcW w:w="1497" w:type="dxa"/>
          </w:tcPr>
          <w:p w:rsidRPr="00AE1ECB" w:rsidR="00101278" w:rsidP="007A3864" w:rsidRDefault="00101278" w14:paraId="244C8237" w14:textId="77777777">
            <w:pPr>
              <w:widowControl w:val="0"/>
              <w:autoSpaceDE w:val="0"/>
              <w:autoSpaceDN w:val="0"/>
              <w:adjustRightInd w:val="0"/>
              <w:spacing w:line="160" w:lineRule="exact"/>
              <w:ind w:firstLine="0"/>
              <w:jc w:val="both"/>
              <w:rPr>
                <w:rFonts w:ascii="Helvetica" w:hAnsi="Helvetica" w:cs="Helvetica"/>
                <w:color w:val="000000"/>
                <w:sz w:val="18"/>
                <w:szCs w:val="18"/>
              </w:rPr>
            </w:pPr>
          </w:p>
        </w:tc>
        <w:tc>
          <w:tcPr>
            <w:tcW w:w="910" w:type="dxa"/>
          </w:tcPr>
          <w:p w:rsidRPr="00AE1ECB" w:rsidR="00101278" w:rsidP="007A3864" w:rsidRDefault="00101278" w14:paraId="244C8238" w14:textId="77777777">
            <w:pPr>
              <w:widowControl w:val="0"/>
              <w:autoSpaceDE w:val="0"/>
              <w:autoSpaceDN w:val="0"/>
              <w:adjustRightInd w:val="0"/>
              <w:spacing w:line="160" w:lineRule="exact"/>
              <w:ind w:firstLine="0"/>
              <w:jc w:val="both"/>
              <w:rPr>
                <w:rFonts w:ascii="Helvetica" w:hAnsi="Helvetica" w:cs="Helvetica"/>
                <w:color w:val="000000"/>
                <w:sz w:val="18"/>
                <w:szCs w:val="18"/>
              </w:rPr>
            </w:pPr>
          </w:p>
        </w:tc>
      </w:tr>
      <w:tr w:rsidRPr="00AE1ECB" w:rsidR="00101278" w:rsidTr="002A12F9" w14:paraId="244C8243" w14:textId="77777777">
        <w:tc>
          <w:tcPr>
            <w:tcW w:w="1203" w:type="dxa"/>
          </w:tcPr>
          <w:p w:rsidRPr="00AE1ECB" w:rsidR="00101278" w:rsidP="007A3864" w:rsidRDefault="00101278" w14:paraId="244C823A" w14:textId="77777777">
            <w:pPr>
              <w:widowControl w:val="0"/>
              <w:autoSpaceDE w:val="0"/>
              <w:autoSpaceDN w:val="0"/>
              <w:adjustRightInd w:val="0"/>
              <w:spacing w:line="160" w:lineRule="exact"/>
              <w:ind w:firstLine="0"/>
              <w:jc w:val="both"/>
              <w:rPr>
                <w:rFonts w:ascii="Helvetica" w:hAnsi="Helvetica" w:cs="Helvetica"/>
                <w:color w:val="000000"/>
                <w:sz w:val="18"/>
                <w:szCs w:val="18"/>
              </w:rPr>
            </w:pPr>
          </w:p>
        </w:tc>
        <w:tc>
          <w:tcPr>
            <w:tcW w:w="1598" w:type="dxa"/>
          </w:tcPr>
          <w:p w:rsidRPr="00AE1ECB" w:rsidR="00101278" w:rsidP="007A3864" w:rsidRDefault="00101278" w14:paraId="244C823B" w14:textId="77777777">
            <w:pPr>
              <w:widowControl w:val="0"/>
              <w:autoSpaceDE w:val="0"/>
              <w:autoSpaceDN w:val="0"/>
              <w:adjustRightInd w:val="0"/>
              <w:spacing w:line="160" w:lineRule="exact"/>
              <w:ind w:firstLine="0"/>
              <w:jc w:val="both"/>
              <w:rPr>
                <w:rFonts w:ascii="Helvetica" w:hAnsi="Helvetica" w:cs="Helvetica"/>
                <w:color w:val="000000"/>
                <w:sz w:val="18"/>
                <w:szCs w:val="18"/>
              </w:rPr>
            </w:pPr>
          </w:p>
        </w:tc>
        <w:tc>
          <w:tcPr>
            <w:tcW w:w="997" w:type="dxa"/>
          </w:tcPr>
          <w:p w:rsidRPr="00AE1ECB" w:rsidR="00101278" w:rsidP="007A3864" w:rsidRDefault="00101278" w14:paraId="244C823C" w14:textId="77777777">
            <w:pPr>
              <w:widowControl w:val="0"/>
              <w:autoSpaceDE w:val="0"/>
              <w:autoSpaceDN w:val="0"/>
              <w:adjustRightInd w:val="0"/>
              <w:spacing w:line="160" w:lineRule="exact"/>
              <w:ind w:firstLine="0"/>
              <w:jc w:val="both"/>
              <w:rPr>
                <w:rFonts w:ascii="Helvetica" w:hAnsi="Helvetica" w:cs="Helvetica"/>
                <w:color w:val="000000"/>
                <w:sz w:val="18"/>
                <w:szCs w:val="18"/>
              </w:rPr>
            </w:pPr>
          </w:p>
        </w:tc>
        <w:tc>
          <w:tcPr>
            <w:tcW w:w="1014" w:type="dxa"/>
          </w:tcPr>
          <w:p w:rsidRPr="00AE1ECB" w:rsidR="00101278" w:rsidP="007A3864" w:rsidRDefault="00101278" w14:paraId="244C823D" w14:textId="77777777">
            <w:pPr>
              <w:widowControl w:val="0"/>
              <w:autoSpaceDE w:val="0"/>
              <w:autoSpaceDN w:val="0"/>
              <w:adjustRightInd w:val="0"/>
              <w:spacing w:line="160" w:lineRule="exact"/>
              <w:ind w:firstLine="0"/>
              <w:jc w:val="both"/>
              <w:rPr>
                <w:rFonts w:ascii="Helvetica" w:hAnsi="Helvetica" w:cs="Helvetica"/>
                <w:color w:val="000000"/>
                <w:sz w:val="18"/>
                <w:szCs w:val="18"/>
              </w:rPr>
            </w:pPr>
          </w:p>
        </w:tc>
        <w:tc>
          <w:tcPr>
            <w:tcW w:w="1203" w:type="dxa"/>
          </w:tcPr>
          <w:p w:rsidRPr="00AE1ECB" w:rsidR="00101278" w:rsidP="007A3864" w:rsidRDefault="00101278" w14:paraId="244C823E" w14:textId="77777777">
            <w:pPr>
              <w:widowControl w:val="0"/>
              <w:autoSpaceDE w:val="0"/>
              <w:autoSpaceDN w:val="0"/>
              <w:adjustRightInd w:val="0"/>
              <w:spacing w:line="160" w:lineRule="exact"/>
              <w:ind w:firstLine="0"/>
              <w:jc w:val="both"/>
              <w:rPr>
                <w:rFonts w:ascii="Helvetica" w:hAnsi="Helvetica" w:cs="Helvetica"/>
                <w:color w:val="000000"/>
                <w:sz w:val="18"/>
                <w:szCs w:val="18"/>
              </w:rPr>
            </w:pPr>
          </w:p>
        </w:tc>
        <w:tc>
          <w:tcPr>
            <w:tcW w:w="1473" w:type="dxa"/>
          </w:tcPr>
          <w:p w:rsidRPr="00AE1ECB" w:rsidR="00101278" w:rsidP="007A3864" w:rsidRDefault="00101278" w14:paraId="244C823F" w14:textId="77777777">
            <w:pPr>
              <w:widowControl w:val="0"/>
              <w:autoSpaceDE w:val="0"/>
              <w:autoSpaceDN w:val="0"/>
              <w:adjustRightInd w:val="0"/>
              <w:spacing w:line="160" w:lineRule="exact"/>
              <w:ind w:firstLine="0"/>
              <w:jc w:val="both"/>
              <w:rPr>
                <w:rFonts w:ascii="Helvetica" w:hAnsi="Helvetica" w:cs="Helvetica"/>
                <w:color w:val="000000"/>
                <w:sz w:val="18"/>
                <w:szCs w:val="18"/>
              </w:rPr>
            </w:pPr>
          </w:p>
        </w:tc>
        <w:tc>
          <w:tcPr>
            <w:tcW w:w="933" w:type="dxa"/>
          </w:tcPr>
          <w:p w:rsidRPr="00AE1ECB" w:rsidR="00101278" w:rsidP="007A3864" w:rsidRDefault="00101278" w14:paraId="244C8240" w14:textId="77777777">
            <w:pPr>
              <w:widowControl w:val="0"/>
              <w:autoSpaceDE w:val="0"/>
              <w:autoSpaceDN w:val="0"/>
              <w:adjustRightInd w:val="0"/>
              <w:spacing w:line="160" w:lineRule="exact"/>
              <w:ind w:firstLine="0"/>
              <w:jc w:val="both"/>
              <w:rPr>
                <w:rFonts w:ascii="Helvetica" w:hAnsi="Helvetica" w:cs="Helvetica"/>
                <w:color w:val="000000"/>
                <w:sz w:val="18"/>
                <w:szCs w:val="18"/>
              </w:rPr>
            </w:pPr>
          </w:p>
        </w:tc>
        <w:tc>
          <w:tcPr>
            <w:tcW w:w="1497" w:type="dxa"/>
          </w:tcPr>
          <w:p w:rsidRPr="00AE1ECB" w:rsidR="00101278" w:rsidP="007A3864" w:rsidRDefault="00101278" w14:paraId="244C8241" w14:textId="77777777">
            <w:pPr>
              <w:widowControl w:val="0"/>
              <w:autoSpaceDE w:val="0"/>
              <w:autoSpaceDN w:val="0"/>
              <w:adjustRightInd w:val="0"/>
              <w:spacing w:line="160" w:lineRule="exact"/>
              <w:ind w:firstLine="0"/>
              <w:jc w:val="both"/>
              <w:rPr>
                <w:rFonts w:ascii="Helvetica" w:hAnsi="Helvetica" w:cs="Helvetica"/>
                <w:color w:val="000000"/>
                <w:sz w:val="18"/>
                <w:szCs w:val="18"/>
              </w:rPr>
            </w:pPr>
          </w:p>
        </w:tc>
        <w:tc>
          <w:tcPr>
            <w:tcW w:w="910" w:type="dxa"/>
          </w:tcPr>
          <w:p w:rsidRPr="00AE1ECB" w:rsidR="00101278" w:rsidP="007A3864" w:rsidRDefault="00101278" w14:paraId="244C8242" w14:textId="77777777">
            <w:pPr>
              <w:widowControl w:val="0"/>
              <w:autoSpaceDE w:val="0"/>
              <w:autoSpaceDN w:val="0"/>
              <w:adjustRightInd w:val="0"/>
              <w:spacing w:line="160" w:lineRule="exact"/>
              <w:ind w:firstLine="0"/>
              <w:jc w:val="both"/>
              <w:rPr>
                <w:rFonts w:ascii="Helvetica" w:hAnsi="Helvetica" w:cs="Helvetica"/>
                <w:color w:val="000000"/>
                <w:sz w:val="18"/>
                <w:szCs w:val="18"/>
              </w:rPr>
            </w:pPr>
          </w:p>
        </w:tc>
      </w:tr>
    </w:tbl>
    <w:p w:rsidRPr="00BF2400" w:rsidR="00101278" w:rsidP="0063377C" w:rsidRDefault="00101278" w14:paraId="244C8244" w14:textId="77777777">
      <w:pPr>
        <w:widowControl w:val="0"/>
        <w:autoSpaceDE w:val="0"/>
        <w:autoSpaceDN w:val="0"/>
        <w:adjustRightInd w:val="0"/>
        <w:spacing w:before="60" w:line="240" w:lineRule="auto"/>
        <w:ind w:firstLine="0"/>
        <w:rPr>
          <w:rFonts w:ascii="Helvetica" w:hAnsi="Helvetica" w:cs="Helvetica"/>
          <w:b/>
          <w:iCs/>
          <w:color w:val="000000"/>
          <w:sz w:val="18"/>
          <w:szCs w:val="18"/>
        </w:rPr>
      </w:pPr>
    </w:p>
    <w:p w:rsidRPr="00BF2400" w:rsidR="00101278" w:rsidP="0063377C" w:rsidRDefault="00101278" w14:paraId="244C8245" w14:textId="77777777">
      <w:pPr>
        <w:widowControl w:val="0"/>
        <w:autoSpaceDE w:val="0"/>
        <w:autoSpaceDN w:val="0"/>
        <w:adjustRightInd w:val="0"/>
        <w:spacing w:before="60" w:line="240" w:lineRule="auto"/>
        <w:ind w:firstLine="0"/>
        <w:rPr>
          <w:rFonts w:ascii="Helvetica" w:hAnsi="Helvetica" w:cs="Helvetica"/>
          <w:b/>
          <w:iCs/>
          <w:color w:val="000000"/>
          <w:sz w:val="18"/>
          <w:szCs w:val="18"/>
        </w:rPr>
        <w:sectPr w:rsidRPr="00BF2400" w:rsidR="00101278" w:rsidSect="00101278">
          <w:endnotePr>
            <w:numFmt w:val="decimal"/>
          </w:endnotePr>
          <w:type w:val="continuous"/>
          <w:pgSz w:w="12240" w:h="15840" w:code="1"/>
          <w:pgMar w:top="1008" w:right="634" w:bottom="432" w:left="994" w:header="576" w:footer="432" w:gutter="0"/>
          <w:cols w:space="360"/>
          <w:titlePg/>
          <w:docGrid w:linePitch="326"/>
        </w:sectPr>
      </w:pPr>
    </w:p>
    <w:p w:rsidRPr="00AE1ECB" w:rsidR="008D4C81" w:rsidP="007A3864" w:rsidRDefault="008D4C81" w14:paraId="244C8246" w14:textId="77777777">
      <w:pPr>
        <w:widowControl w:val="0"/>
        <w:autoSpaceDE w:val="0"/>
        <w:autoSpaceDN w:val="0"/>
        <w:adjustRightInd w:val="0"/>
        <w:spacing w:line="240" w:lineRule="auto"/>
        <w:ind w:firstLine="0"/>
        <w:rPr>
          <w:rFonts w:ascii="Helvetica" w:hAnsi="Helvetica" w:cs="Helvetica"/>
          <w:color w:val="000000"/>
          <w:sz w:val="18"/>
          <w:szCs w:val="18"/>
        </w:rPr>
      </w:pPr>
      <w:r w:rsidRPr="00AE1ECB">
        <w:rPr>
          <w:rFonts w:ascii="Helvetica" w:hAnsi="Helvetica" w:cs="Helvetica"/>
          <w:b/>
          <w:iCs/>
          <w:color w:val="000000"/>
          <w:sz w:val="18"/>
          <w:szCs w:val="18"/>
        </w:rPr>
        <w:t>Line 4k</w:t>
      </w:r>
      <w:r w:rsidRPr="00AE1ECB" w:rsidR="00534B36">
        <w:rPr>
          <w:rFonts w:ascii="Helvetica" w:hAnsi="Helvetica" w:cs="Helvetica"/>
          <w:b/>
          <w:iCs/>
          <w:color w:val="000000"/>
          <w:sz w:val="18"/>
          <w:szCs w:val="18"/>
        </w:rPr>
        <w:t>.</w:t>
      </w:r>
      <w:r w:rsidRPr="00AE1ECB" w:rsidR="00534B36">
        <w:rPr>
          <w:rFonts w:ascii="Helvetica" w:hAnsi="Helvetica" w:cs="Helvetica"/>
          <w:iCs/>
          <w:color w:val="000000"/>
          <w:sz w:val="18"/>
          <w:szCs w:val="18"/>
        </w:rPr>
        <w:t xml:space="preserve"> </w:t>
      </w:r>
      <w:r w:rsidRPr="00AE1ECB">
        <w:rPr>
          <w:rFonts w:ascii="Helvetica" w:hAnsi="Helvetica" w:cs="Helvetica"/>
          <w:iCs/>
          <w:color w:val="000000"/>
          <w:sz w:val="18"/>
          <w:szCs w:val="18"/>
        </w:rPr>
        <w:t>Check “Yes” if all the plan assets (including in</w:t>
      </w:r>
      <w:r w:rsidRPr="00AE1ECB">
        <w:rPr>
          <w:rFonts w:ascii="Helvetica" w:hAnsi="Helvetica" w:cs="Helvetica"/>
          <w:color w:val="000000"/>
          <w:sz w:val="18"/>
          <w:szCs w:val="18"/>
        </w:rPr>
        <w:t>surance/annuity contracts) were distributed to the participants and beneficiaries, legally transferred to the control of another plan, or brought under the control of the PBGC.</w:t>
      </w:r>
    </w:p>
    <w:p w:rsidRPr="00AE1ECB" w:rsidR="008D4C81" w:rsidP="0063377C" w:rsidRDefault="008D4C81" w14:paraId="244C8247" w14:textId="77777777">
      <w:pPr>
        <w:widowControl w:val="0"/>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Check ‘‘No’’ for a welfare benefit plan that is still liable to pay benefits for claims incurred before the termination date, but not yet paid. See 29 CFR 2520.104b-2(g)(2)(ii).</w:t>
      </w:r>
    </w:p>
    <w:p w:rsidR="006B1C01" w:rsidP="0063377C" w:rsidRDefault="008D4C81" w14:paraId="244C8248" w14:textId="7933DBB0">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 xml:space="preserve">Line 4l. </w:t>
      </w:r>
      <w:r w:rsidRPr="00AE1ECB">
        <w:rPr>
          <w:rFonts w:ascii="Helvetica" w:hAnsi="Helvetica" w:cs="Helvetica"/>
          <w:color w:val="000000"/>
          <w:sz w:val="18"/>
          <w:szCs w:val="18"/>
        </w:rPr>
        <w:t>You must check “Yes” if any benefits due under the plan were not timely paid or not paid in full.</w:t>
      </w:r>
      <w:r w:rsidRPr="00641584" w:rsidR="00641584">
        <w:t xml:space="preserve"> </w:t>
      </w:r>
      <w:r w:rsidRPr="00641584" w:rsidR="00641584">
        <w:rPr>
          <w:rFonts w:ascii="Helvetica" w:hAnsi="Helvetica" w:cs="Helvetica"/>
          <w:color w:val="000000"/>
          <w:sz w:val="18"/>
          <w:szCs w:val="18"/>
        </w:rPr>
        <w:t xml:space="preserve">This would include minimum required distributions to 5% owners who have attained </w:t>
      </w:r>
      <w:r w:rsidR="00751406">
        <w:rPr>
          <w:rFonts w:ascii="Helvetica" w:hAnsi="Helvetica" w:cs="Helvetica"/>
          <w:color w:val="000000"/>
          <w:sz w:val="18"/>
          <w:szCs w:val="18"/>
        </w:rPr>
        <w:t>72</w:t>
      </w:r>
      <w:r w:rsidR="00641584">
        <w:rPr>
          <w:rFonts w:ascii="Helvetica" w:hAnsi="Helvetica" w:cs="Helvetica"/>
          <w:color w:val="000000"/>
          <w:sz w:val="18"/>
          <w:szCs w:val="18"/>
        </w:rPr>
        <w:t xml:space="preserve"> </w:t>
      </w:r>
      <w:proofErr w:type="gramStart"/>
      <w:r w:rsidRPr="00641584" w:rsidR="00641584">
        <w:rPr>
          <w:rFonts w:ascii="Helvetica" w:hAnsi="Helvetica" w:cs="Helvetica"/>
          <w:color w:val="000000"/>
          <w:sz w:val="18"/>
          <w:szCs w:val="18"/>
        </w:rPr>
        <w:t>whether or not</w:t>
      </w:r>
      <w:proofErr w:type="gramEnd"/>
      <w:r w:rsidRPr="00641584" w:rsidR="00641584">
        <w:rPr>
          <w:rFonts w:ascii="Helvetica" w:hAnsi="Helvetica" w:cs="Helvetica"/>
          <w:color w:val="000000"/>
          <w:sz w:val="18"/>
          <w:szCs w:val="18"/>
        </w:rPr>
        <w:t xml:space="preserve"> retired and/or non-5%</w:t>
      </w:r>
      <w:r w:rsidR="00AD6446">
        <w:rPr>
          <w:rFonts w:ascii="Helvetica" w:hAnsi="Helvetica" w:cs="Helvetica"/>
          <w:color w:val="000000"/>
          <w:sz w:val="18"/>
          <w:szCs w:val="18"/>
        </w:rPr>
        <w:t xml:space="preserve"> owners who have attained </w:t>
      </w:r>
      <w:r w:rsidR="00751406">
        <w:rPr>
          <w:rFonts w:ascii="Helvetica" w:hAnsi="Helvetica" w:cs="Helvetica"/>
          <w:color w:val="000000"/>
          <w:sz w:val="18"/>
          <w:szCs w:val="18"/>
        </w:rPr>
        <w:t>72</w:t>
      </w:r>
      <w:r w:rsidR="00641584">
        <w:rPr>
          <w:rFonts w:ascii="Helvetica" w:hAnsi="Helvetica" w:cs="Helvetica"/>
          <w:color w:val="000000"/>
          <w:sz w:val="18"/>
          <w:szCs w:val="18"/>
        </w:rPr>
        <w:t xml:space="preserve"> </w:t>
      </w:r>
      <w:r w:rsidRPr="00641584" w:rsidR="00641584">
        <w:rPr>
          <w:rFonts w:ascii="Helvetica" w:hAnsi="Helvetica" w:cs="Helvetica"/>
          <w:color w:val="000000"/>
          <w:sz w:val="18"/>
          <w:szCs w:val="18"/>
        </w:rPr>
        <w:t xml:space="preserve">and have retired or separated from service, </w:t>
      </w:r>
      <w:r w:rsidRPr="00641584" w:rsidR="00641584">
        <w:rPr>
          <w:rFonts w:ascii="Helvetica" w:hAnsi="Helvetica" w:cs="Helvetica"/>
          <w:color w:val="000000"/>
          <w:sz w:val="18"/>
          <w:szCs w:val="18"/>
        </w:rPr>
        <w:t xml:space="preserve">see </w:t>
      </w:r>
      <w:r w:rsidR="00FD4B20">
        <w:rPr>
          <w:rFonts w:ascii="Helvetica" w:hAnsi="Helvetica" w:cs="Helvetica"/>
          <w:color w:val="000000"/>
          <w:sz w:val="18"/>
          <w:szCs w:val="18"/>
        </w:rPr>
        <w:t xml:space="preserve">Code </w:t>
      </w:r>
      <w:r w:rsidRPr="00641584" w:rsidR="00641584">
        <w:rPr>
          <w:rFonts w:ascii="Helvetica" w:hAnsi="Helvetica" w:cs="Helvetica"/>
          <w:color w:val="000000"/>
          <w:sz w:val="18"/>
          <w:szCs w:val="18"/>
        </w:rPr>
        <w:t>section 401(a)(9)</w:t>
      </w:r>
      <w:r w:rsidR="00641584">
        <w:rPr>
          <w:rFonts w:ascii="Helvetica" w:hAnsi="Helvetica" w:cs="Helvetica"/>
          <w:color w:val="000000"/>
          <w:sz w:val="18"/>
          <w:szCs w:val="18"/>
        </w:rPr>
        <w:t xml:space="preserve">. </w:t>
      </w:r>
      <w:r w:rsidRPr="00AE1ECB">
        <w:rPr>
          <w:rFonts w:ascii="Helvetica" w:hAnsi="Helvetica" w:cs="Helvetica"/>
          <w:color w:val="000000"/>
          <w:sz w:val="18"/>
          <w:szCs w:val="18"/>
        </w:rPr>
        <w:t>Include in this amount the total of any outstanding amounts that were not paid when due in previous years that have continued to remain unpaid.</w:t>
      </w:r>
    </w:p>
    <w:p w:rsidRPr="00001684" w:rsidR="00AC65DF" w:rsidP="000A0F55" w:rsidRDefault="00AC65DF" w14:paraId="244C8249" w14:textId="77777777">
      <w:pPr>
        <w:spacing w:before="60" w:line="240" w:lineRule="auto"/>
        <w:ind w:firstLine="0"/>
        <w:rPr>
          <w:rFonts w:ascii="Helvetica" w:hAnsi="Helvetica" w:cs="Helvetica"/>
          <w:color w:val="000000"/>
          <w:sz w:val="18"/>
          <w:szCs w:val="18"/>
        </w:rPr>
      </w:pPr>
      <w:r w:rsidRPr="00D13213">
        <w:rPr>
          <w:rFonts w:ascii="Helvetica" w:hAnsi="Helvetica" w:cs="Helvetica"/>
          <w:b/>
          <w:sz w:val="18"/>
          <w:szCs w:val="18"/>
        </w:rPr>
        <w:t>Note</w:t>
      </w:r>
      <w:r w:rsidRPr="00D13213">
        <w:rPr>
          <w:rFonts w:ascii="Helvetica" w:hAnsi="Helvetica" w:cs="Helvetica"/>
          <w:sz w:val="18"/>
          <w:szCs w:val="18"/>
        </w:rPr>
        <w:t>. I</w:t>
      </w:r>
      <w:r w:rsidRPr="00D13213">
        <w:rPr>
          <w:rFonts w:ascii="Helvetica" w:hAnsi="Helvetica" w:cs="Helvetica"/>
          <w:color w:val="000000"/>
          <w:sz w:val="18"/>
          <w:szCs w:val="18"/>
        </w:rPr>
        <w:t xml:space="preserve">n the absence of other guidance, filers do not need to report on this line unpaid required minimum distribution (RMD) amounts for participants who have retired or separated from service, or their beneficiaries, who cannot be located after reasonable efforts or where the plan is in the process of engaging in such reasonable efforts at the end of the plan year reporting period. Plan administrators and employers should review their plan documents for written procedures on locating missing participants. Although the Department of Labor’s Field Assistance Bulletin 2014-01 is specifically applicable to </w:t>
      </w:r>
      <w:r w:rsidRPr="00D13213">
        <w:rPr>
          <w:rFonts w:ascii="Helvetica" w:hAnsi="Helvetica" w:cs="Helvetica"/>
          <w:bCs/>
          <w:color w:val="000000"/>
          <w:sz w:val="18"/>
          <w:szCs w:val="18"/>
        </w:rPr>
        <w:lastRenderedPageBreak/>
        <w:t>terminated</w:t>
      </w:r>
      <w:r w:rsidRPr="00D13213">
        <w:rPr>
          <w:rFonts w:ascii="Helvetica" w:hAnsi="Helvetica" w:cs="Helvetica"/>
          <w:color w:val="000000"/>
          <w:sz w:val="18"/>
          <w:szCs w:val="18"/>
        </w:rPr>
        <w:t xml:space="preserve"> defined contribution plans, employers and plan administrators of ongoing plans may want to consider periodically using one or more of the search methods described in the FAB in connection with making reasonable efforts to locate RMD-eligible missing participants.</w:t>
      </w:r>
    </w:p>
    <w:p w:rsidRPr="00AE1ECB" w:rsidR="008D4C81" w:rsidP="0076545E" w:rsidRDefault="008D4C81" w14:paraId="244C824A"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4m.</w:t>
      </w:r>
      <w:r w:rsidRPr="00AE1ECB">
        <w:rPr>
          <w:rFonts w:ascii="Helvetica" w:hAnsi="Helvetica" w:cs="Helvetica"/>
          <w:color w:val="000000"/>
          <w:spacing w:val="90"/>
          <w:sz w:val="18"/>
          <w:szCs w:val="18"/>
        </w:rPr>
        <w:t xml:space="preserve"> </w:t>
      </w:r>
      <w:r w:rsidRPr="00AE1ECB">
        <w:rPr>
          <w:rFonts w:ascii="Helvetica" w:hAnsi="Helvetica" w:cs="Helvetica"/>
          <w:color w:val="000000"/>
          <w:sz w:val="18"/>
          <w:szCs w:val="18"/>
        </w:rPr>
        <w:t xml:space="preserve">Check “Yes” if there was a “blackout period.” A blackout period is a temporary suspension of more than three (3) consecutive business days during which participants or beneficiaries of a 401(k) or other individual account pension plan were unable to, or were limited or restricted in their ability to, direct or diversify assets credited to their accounts, obtain loans from the plan, or obtain distributions from the plan. A “blackout period” generally does not include a temporary suspension of the right of participants and beneficiaries to direct or diversity assets credited to their accounts, obtain loans from the plan, or obtain distributions from the plan if the temporary suspension is: (1) part of the regularly scheduled operations of the plan that has been disclosed to participants and beneficiaries; (2) due to a qualified domestic relations order (QDRO) or because of a pending determination as to whether a domestic relations order is a QDRO; (3) due to an action or a failure to take action by an individual participant or because of an action or claim by someone other than the plan regarding a participant’s individual account; or (4) by application of federal securities laws. For more information, see 29 CFR 2520.101-3 (available at </w:t>
      </w:r>
      <w:hyperlink w:history="1" r:id="rId90">
        <w:r w:rsidRPr="00AE1ECB" w:rsidR="00200038">
          <w:rPr>
            <w:rStyle w:val="Hyperlink"/>
            <w:rFonts w:ascii="Helvetica" w:hAnsi="Helvetica" w:cs="Helvetica"/>
            <w:i/>
            <w:sz w:val="18"/>
            <w:szCs w:val="18"/>
          </w:rPr>
          <w:t>www.dol.gov/ebsa</w:t>
        </w:r>
      </w:hyperlink>
      <w:r w:rsidRPr="00AE1ECB">
        <w:rPr>
          <w:rFonts w:ascii="Helvetica" w:hAnsi="Helvetica" w:cs="Helvetica"/>
          <w:color w:val="000000"/>
          <w:sz w:val="18"/>
          <w:szCs w:val="18"/>
        </w:rPr>
        <w:t xml:space="preserve">). </w:t>
      </w:r>
    </w:p>
    <w:p w:rsidR="00943FED" w:rsidP="0063377C" w:rsidRDefault="00943FED" w14:paraId="244C824B"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4n.</w:t>
      </w:r>
      <w:r w:rsidRPr="00AE1ECB">
        <w:rPr>
          <w:rFonts w:ascii="Helvetica" w:hAnsi="Helvetica" w:cs="Helvetica"/>
          <w:color w:val="000000"/>
          <w:spacing w:val="90"/>
          <w:sz w:val="18"/>
          <w:szCs w:val="18"/>
        </w:rPr>
        <w:t xml:space="preserve"> </w:t>
      </w:r>
      <w:r w:rsidRPr="00AE1ECB">
        <w:rPr>
          <w:rFonts w:ascii="Helvetica" w:hAnsi="Helvetica" w:cs="Helvetica"/>
          <w:color w:val="000000"/>
          <w:sz w:val="18"/>
          <w:szCs w:val="18"/>
        </w:rPr>
        <w:t>If there was a blackout period, did you provide the required notice not less than 30 days nor more than 60 days in advance of restricting the rights of participants and beneficiaries to change their plan investments, obtain loans from the plan, or obtain distributions from the plan? If so, check “Yes.” See 29 CFR 2520.101-3 for specific notice requirements and for exceptions from the notice requirement. Also, answer “Yes” if one of the exceptions to the notice requirement under 29 CFR 2520.101-3 applies.</w:t>
      </w:r>
    </w:p>
    <w:p w:rsidR="00C80DC8" w:rsidP="00142141" w:rsidRDefault="00943FED" w14:paraId="244C824C"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color w:val="000000"/>
          <w:sz w:val="18"/>
          <w:szCs w:val="18"/>
        </w:rPr>
        <w:t>Line 5a.</w:t>
      </w:r>
      <w:r w:rsidRPr="00AE1ECB">
        <w:rPr>
          <w:rFonts w:ascii="Helvetica" w:hAnsi="Helvetica" w:cs="Helvetica"/>
          <w:color w:val="000000"/>
          <w:sz w:val="18"/>
          <w:szCs w:val="18"/>
        </w:rPr>
        <w:t xml:space="preserve"> Check “Yes” if a resolution to terminate the plan was adopted during this or any prior plan year, unless the termination was </w:t>
      </w:r>
      <w:proofErr w:type="gramStart"/>
      <w:r w:rsidRPr="00AE1ECB">
        <w:rPr>
          <w:rFonts w:ascii="Helvetica" w:hAnsi="Helvetica" w:cs="Helvetica"/>
          <w:color w:val="000000"/>
          <w:sz w:val="18"/>
          <w:szCs w:val="18"/>
        </w:rPr>
        <w:t>revoked</w:t>
      </w:r>
      <w:proofErr w:type="gramEnd"/>
      <w:r w:rsidRPr="00AE1ECB">
        <w:rPr>
          <w:rFonts w:ascii="Helvetica" w:hAnsi="Helvetica" w:cs="Helvetica"/>
          <w:color w:val="000000"/>
          <w:sz w:val="18"/>
          <w:szCs w:val="18"/>
        </w:rPr>
        <w:t xml:space="preserve"> and no assets reverted to the employer. If ‘‘Yes’’ is checked, enter the amount of plan assets that reverted to the employer during the plan year in connection with the implementation of such termination. Enter “0” if no reversion occurred during the current plan year.</w:t>
      </w:r>
    </w:p>
    <w:p w:rsidRPr="00AE1ECB" w:rsidR="003B0519" w:rsidP="0063377C" w:rsidRDefault="001320E7" w14:paraId="244C824D" w14:textId="77777777">
      <w:pPr>
        <w:widowControl w:val="0"/>
        <w:autoSpaceDE w:val="0"/>
        <w:autoSpaceDN w:val="0"/>
        <w:adjustRightInd w:val="0"/>
        <w:spacing w:before="60" w:line="240" w:lineRule="auto"/>
        <w:ind w:firstLine="0"/>
        <w:rPr>
          <w:rFonts w:ascii="Helvetica" w:hAnsi="Helvetica" w:cs="Helvetica"/>
          <w:i/>
          <w:color w:val="000000"/>
          <w:sz w:val="18"/>
          <w:szCs w:val="18"/>
        </w:rPr>
      </w:pPr>
      <w:r w:rsidRPr="00AE1ECB">
        <w:rPr>
          <w:noProof/>
        </w:rPr>
        <w:drawing>
          <wp:anchor distT="0" distB="0" distL="114300" distR="114300" simplePos="0" relativeHeight="251677184" behindDoc="1" locked="1" layoutInCell="1" allowOverlap="1" wp14:editId="244C8C68" wp14:anchorId="244C8C67">
            <wp:simplePos x="0" y="0"/>
            <wp:positionH relativeFrom="column">
              <wp:posOffset>1270</wp:posOffset>
            </wp:positionH>
            <wp:positionV relativeFrom="paragraph">
              <wp:posOffset>65405</wp:posOffset>
            </wp:positionV>
            <wp:extent cx="193675" cy="189865"/>
            <wp:effectExtent l="0" t="0" r="0" b="0"/>
            <wp:wrapTight wrapText="bothSides">
              <wp:wrapPolygon edited="0">
                <wp:start x="0" y="0"/>
                <wp:lineTo x="0" y="19505"/>
                <wp:lineTo x="19121" y="19505"/>
                <wp:lineTo x="19121" y="0"/>
                <wp:lineTo x="0" y="0"/>
              </wp:wrapPolygon>
            </wp:wrapTight>
            <wp:docPr id="109" name="Picture 1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9"/>
                    <pic:cNvPicPr>
                      <a:picLocks noChangeAspect="1" noChangeArrowheads="1"/>
                    </pic:cNvPicPr>
                  </pic:nvPicPr>
                  <pic:blipFill>
                    <a:blip r:embed="rId79" cstate="print">
                      <a:extLst>
                        <a:ext uri="{28A0092B-C50C-407E-A947-70E740481C1C}">
                          <a14:useLocalDpi xmlns:a14="http://schemas.microsoft.com/office/drawing/2010/main" val="0"/>
                        </a:ext>
                      </a:extLst>
                    </a:blip>
                    <a:srcRect/>
                    <a:stretch>
                      <a:fillRect/>
                    </a:stretch>
                  </pic:blipFill>
                  <pic:spPr bwMode="auto">
                    <a:xfrm>
                      <a:off x="0" y="0"/>
                      <a:ext cx="193675" cy="189865"/>
                    </a:xfrm>
                    <a:prstGeom prst="rect">
                      <a:avLst/>
                    </a:prstGeom>
                    <a:noFill/>
                  </pic:spPr>
                </pic:pic>
              </a:graphicData>
            </a:graphic>
            <wp14:sizeRelH relativeFrom="page">
              <wp14:pctWidth>0</wp14:pctWidth>
            </wp14:sizeRelH>
            <wp14:sizeRelV relativeFrom="page">
              <wp14:pctHeight>0</wp14:pctHeight>
            </wp14:sizeRelV>
          </wp:anchor>
        </w:drawing>
      </w:r>
      <w:r w:rsidRPr="00AE1ECB" w:rsidR="003B0519">
        <w:rPr>
          <w:rFonts w:ascii="Helvetica" w:hAnsi="Helvetica" w:cs="Helvetica"/>
          <w:i/>
          <w:color w:val="000000"/>
          <w:sz w:val="18"/>
          <w:szCs w:val="18"/>
        </w:rPr>
        <w:t xml:space="preserve">A Form 5500 must be filed for each year the plan has assets, and, for a welfare benefit plan, if the plan is still liable to pay benefits for claims incurred before the termination date, but not yet paid. See 29 CFR 2520.104b-2(g)(2)(ii). </w:t>
      </w:r>
    </w:p>
    <w:p w:rsidR="00174E6F" w:rsidP="000E1F3E" w:rsidRDefault="008D4C81" w14:paraId="244C824E"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color w:val="000000"/>
          <w:sz w:val="18"/>
          <w:szCs w:val="18"/>
        </w:rPr>
        <w:t>Line 5b.</w:t>
      </w:r>
      <w:r w:rsidRPr="00AE1ECB" w:rsidR="00D4042E">
        <w:rPr>
          <w:rFonts w:ascii="Helvetica" w:hAnsi="Helvetica" w:cs="Helvetica"/>
          <w:color w:val="000000"/>
          <w:sz w:val="18"/>
          <w:szCs w:val="18"/>
        </w:rPr>
        <w:t xml:space="preserve"> </w:t>
      </w:r>
      <w:r w:rsidRPr="00AE1ECB">
        <w:rPr>
          <w:rFonts w:ascii="Helvetica" w:hAnsi="Helvetica" w:cs="Helvetica"/>
          <w:color w:val="000000"/>
          <w:sz w:val="18"/>
          <w:szCs w:val="18"/>
        </w:rPr>
        <w:t xml:space="preserve">Enter information concerning assets and/or liabilities transferred from this plan to another plan(s) (including spinoffs) during the plan year. A transfer of assets or liabilities occurs when there is a reduction of assets or liabilities with respect to one plan and the receipt of these assets or the assumption of </w:t>
      </w:r>
      <w:r w:rsidRPr="00AE1ECB">
        <w:rPr>
          <w:rFonts w:ascii="Helvetica" w:hAnsi="Helvetica" w:cs="Helvetica"/>
          <w:color w:val="000000"/>
          <w:sz w:val="18"/>
          <w:szCs w:val="18"/>
        </w:rPr>
        <w:t>these liabilities by another plan. Enter the name,</w:t>
      </w:r>
      <w:r w:rsidR="00A92277">
        <w:rPr>
          <w:rFonts w:ascii="Helvetica" w:hAnsi="Helvetica" w:cs="Helvetica"/>
          <w:color w:val="000000"/>
          <w:sz w:val="18"/>
          <w:szCs w:val="18"/>
        </w:rPr>
        <w:t xml:space="preserve"> plan sponsor </w:t>
      </w:r>
      <w:r w:rsidRPr="00AE1ECB">
        <w:rPr>
          <w:rFonts w:ascii="Helvetica" w:hAnsi="Helvetica" w:cs="Helvetica"/>
          <w:color w:val="000000"/>
          <w:sz w:val="18"/>
          <w:szCs w:val="18"/>
        </w:rPr>
        <w:t>EIN, and PN for the transferee plan(s) involved on lines 5</w:t>
      </w:r>
      <w:proofErr w:type="gramStart"/>
      <w:r w:rsidRPr="00AE1ECB">
        <w:rPr>
          <w:rFonts w:ascii="Helvetica" w:hAnsi="Helvetica" w:cs="Helvetica"/>
          <w:color w:val="000000"/>
          <w:sz w:val="18"/>
          <w:szCs w:val="18"/>
        </w:rPr>
        <w:t>b(</w:t>
      </w:r>
      <w:proofErr w:type="gramEnd"/>
      <w:r w:rsidRPr="00AE1ECB">
        <w:rPr>
          <w:rFonts w:ascii="Helvetica" w:hAnsi="Helvetica" w:cs="Helvetica"/>
          <w:color w:val="000000"/>
          <w:sz w:val="18"/>
          <w:szCs w:val="18"/>
        </w:rPr>
        <w:t>1),</w:t>
      </w:r>
      <w:r w:rsidR="00ED638A">
        <w:rPr>
          <w:rFonts w:ascii="Helvetica" w:hAnsi="Helvetica" w:cs="Helvetica"/>
          <w:color w:val="000000"/>
          <w:sz w:val="18"/>
          <w:szCs w:val="18"/>
        </w:rPr>
        <w:t xml:space="preserve"> </w:t>
      </w:r>
      <w:r w:rsidRPr="00AE1ECB">
        <w:rPr>
          <w:rFonts w:ascii="Helvetica" w:hAnsi="Helvetica" w:cs="Helvetica"/>
          <w:color w:val="000000"/>
          <w:sz w:val="18"/>
          <w:szCs w:val="18"/>
        </w:rPr>
        <w:t>(2), and (3).</w:t>
      </w:r>
    </w:p>
    <w:p w:rsidRPr="00AE1ECB" w:rsidR="008D4C81" w:rsidP="003D178E" w:rsidRDefault="008D4C81" w14:paraId="244C824F" w14:textId="77777777">
      <w:pPr>
        <w:widowControl w:val="0"/>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 xml:space="preserve">Do not use a social security number in lieu of an EIN or include an attachment that contains visible social security numbers. The Schedule H is open to public inspection, and the contents are public information and are subject to publication on the Internet. Because of privacy concerns, the inclusion of a social security </w:t>
      </w:r>
      <w:r w:rsidRPr="00AE1ECB" w:rsidR="00956F89">
        <w:rPr>
          <w:rFonts w:ascii="Helvetica" w:hAnsi="Helvetica" w:cs="Helvetica"/>
          <w:color w:val="000000"/>
          <w:sz w:val="18"/>
          <w:szCs w:val="18"/>
        </w:rPr>
        <w:t>number</w:t>
      </w:r>
      <w:r w:rsidRPr="00AE1ECB" w:rsidR="00956F89">
        <w:rPr>
          <w:rFonts w:ascii="Helvetica" w:hAnsi="Helvetica" w:cs="Helvetica"/>
          <w:i/>
          <w:iCs/>
          <w:color w:val="000000"/>
          <w:sz w:val="18"/>
          <w:szCs w:val="18"/>
        </w:rPr>
        <w:t xml:space="preserve"> </w:t>
      </w:r>
      <w:r w:rsidRPr="00AE1ECB" w:rsidR="00956F89">
        <w:rPr>
          <w:rFonts w:ascii="Helvetica" w:hAnsi="Helvetica" w:cs="Helvetica"/>
          <w:iCs/>
          <w:color w:val="000000"/>
          <w:sz w:val="18"/>
          <w:szCs w:val="18"/>
        </w:rPr>
        <w:t>or</w:t>
      </w:r>
      <w:r w:rsidRPr="00AE1ECB" w:rsidR="005A0BB0">
        <w:rPr>
          <w:rFonts w:ascii="Helvetica" w:hAnsi="Helvetica" w:cs="Helvetica"/>
          <w:iCs/>
          <w:color w:val="000000"/>
          <w:sz w:val="18"/>
          <w:szCs w:val="18"/>
        </w:rPr>
        <w:t xml:space="preserve"> any portion thereof</w:t>
      </w:r>
      <w:r w:rsidRPr="00AE1ECB" w:rsidR="005A0BB0">
        <w:rPr>
          <w:rFonts w:ascii="Helvetica" w:hAnsi="Helvetica" w:cs="Helvetica"/>
          <w:i/>
          <w:iCs/>
          <w:color w:val="000000"/>
          <w:sz w:val="18"/>
          <w:szCs w:val="18"/>
        </w:rPr>
        <w:t xml:space="preserve"> </w:t>
      </w:r>
      <w:r w:rsidRPr="00AE1ECB">
        <w:rPr>
          <w:rFonts w:ascii="Helvetica" w:hAnsi="Helvetica" w:cs="Helvetica"/>
          <w:color w:val="000000"/>
          <w:sz w:val="18"/>
          <w:szCs w:val="18"/>
        </w:rPr>
        <w:t xml:space="preserve">on this Schedule H or the inclusion of a visible social security number </w:t>
      </w:r>
      <w:r w:rsidRPr="00AE1ECB" w:rsidR="00872DF4">
        <w:rPr>
          <w:rFonts w:ascii="Helvetica" w:hAnsi="Helvetica" w:cs="Helvetica"/>
          <w:iCs/>
          <w:color w:val="000000"/>
          <w:sz w:val="18"/>
          <w:szCs w:val="18"/>
        </w:rPr>
        <w:t xml:space="preserve">or any portion thereof </w:t>
      </w:r>
      <w:r w:rsidRPr="00AE1ECB">
        <w:rPr>
          <w:rFonts w:ascii="Helvetica" w:hAnsi="Helvetica" w:cs="Helvetica"/>
          <w:color w:val="000000"/>
          <w:sz w:val="18"/>
          <w:szCs w:val="18"/>
        </w:rPr>
        <w:t>on an attachment may result in the rejection of the filing.</w:t>
      </w:r>
    </w:p>
    <w:p w:rsidRPr="00AE1ECB" w:rsidR="008D4C81" w:rsidP="0063377C" w:rsidRDefault="008D4C81" w14:paraId="244C8250"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Note.</w:t>
      </w:r>
      <w:r w:rsidRPr="00AE1ECB">
        <w:rPr>
          <w:rFonts w:ascii="Helvetica" w:hAnsi="Helvetica" w:cs="Helvetica"/>
          <w:color w:val="000000"/>
          <w:sz w:val="18"/>
          <w:szCs w:val="18"/>
        </w:rPr>
        <w:t xml:space="preserve"> A distribution of all or part of an individual participant’s account balance that is reportable on Form 1099-R should not be included on line 5b. Do not submit Form 1099-R with the Form 5500.</w:t>
      </w:r>
    </w:p>
    <w:p w:rsidRPr="00AE1ECB" w:rsidR="008D4C81" w:rsidP="0063377C" w:rsidRDefault="008D4C81" w14:paraId="244C8251" w14:textId="77777777">
      <w:pPr>
        <w:widowControl w:val="0"/>
        <w:autoSpaceDE w:val="0"/>
        <w:autoSpaceDN w:val="0"/>
        <w:adjustRightInd w:val="0"/>
        <w:spacing w:before="60" w:line="240" w:lineRule="auto"/>
        <w:ind w:firstLine="0"/>
        <w:rPr>
          <w:rFonts w:ascii="Helvetica" w:hAnsi="Helvetica" w:cs="Helvetica"/>
          <w:i/>
          <w:color w:val="000000"/>
          <w:sz w:val="18"/>
          <w:szCs w:val="18"/>
        </w:rPr>
      </w:pPr>
      <w:r w:rsidRPr="00AE1ECB">
        <w:rPr>
          <w:rFonts w:ascii="Helvetica" w:hAnsi="Helvetica" w:cs="Helvetica"/>
          <w:i/>
          <w:color w:val="000000"/>
          <w:sz w:val="18"/>
          <w:szCs w:val="18"/>
        </w:rPr>
        <w:t xml:space="preserve">IRS </w:t>
      </w:r>
      <w:r w:rsidRPr="00AE1ECB">
        <w:rPr>
          <w:rFonts w:ascii="Helvetica" w:hAnsi="Helvetica" w:cs="Helvetica"/>
          <w:b/>
          <w:i/>
          <w:color w:val="000000"/>
          <w:sz w:val="18"/>
          <w:szCs w:val="18"/>
        </w:rPr>
        <w:t>Form 5310-A</w:t>
      </w:r>
      <w:r w:rsidRPr="00AE1ECB">
        <w:rPr>
          <w:rFonts w:ascii="Helvetica" w:hAnsi="Helvetica" w:cs="Helvetica"/>
          <w:i/>
          <w:color w:val="000000"/>
          <w:sz w:val="18"/>
          <w:szCs w:val="18"/>
        </w:rPr>
        <w:t xml:space="preserve">, Notice of Plan Merger or Consolidation, Spinoff, or Transfer of Plan Assets or Liabilities; Notice of </w:t>
      </w:r>
      <w:r w:rsidRPr="00AE1ECB">
        <w:rPr>
          <w:rFonts w:ascii="Helvetica" w:hAnsi="Helvetica" w:cs="Helvetica"/>
          <w:color w:val="000000"/>
          <w:sz w:val="18"/>
          <w:szCs w:val="18"/>
        </w:rPr>
        <w:t>Qualified</w:t>
      </w:r>
      <w:r w:rsidRPr="00AE1ECB">
        <w:rPr>
          <w:rFonts w:ascii="Helvetica" w:hAnsi="Helvetica" w:cs="Helvetica"/>
          <w:i/>
          <w:color w:val="000000"/>
          <w:sz w:val="18"/>
          <w:szCs w:val="18"/>
        </w:rPr>
        <w:t xml:space="preserve"> Separate Lines of Business, may be required to be filed at least 30 days before any plan merger or consolidation or any transfer of plan assets or liabilities to another plan. There is a penalty for not filing IRS Form 5310-A on time. In addition, a transfer of benefit liabilities involving a plan covered by PBGC insurance may be reportable to the PBGC. See PBGC Form 10, Post-Event Notice of Reportable Events, and PBGC Form 10-Advance, Advance Notice of Reportable Events. </w:t>
      </w:r>
    </w:p>
    <w:p w:rsidR="00125F8A" w:rsidP="0063377C" w:rsidRDefault="00F0674D" w14:paraId="244C8252"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color w:val="000000"/>
          <w:sz w:val="18"/>
          <w:szCs w:val="18"/>
        </w:rPr>
        <w:t>Line 5c</w:t>
      </w:r>
      <w:r w:rsidRPr="00AE1ECB">
        <w:rPr>
          <w:rFonts w:ascii="Helvetica" w:hAnsi="Helvetica" w:cs="Helvetica"/>
          <w:color w:val="000000"/>
          <w:sz w:val="18"/>
          <w:szCs w:val="18"/>
        </w:rPr>
        <w:t xml:space="preserve">. </w:t>
      </w:r>
      <w:r w:rsidR="00125F8A">
        <w:rPr>
          <w:rFonts w:ascii="Helvetica" w:hAnsi="Helvetica" w:cs="Helvetica"/>
          <w:color w:val="000000"/>
          <w:sz w:val="18"/>
          <w:szCs w:val="18"/>
        </w:rPr>
        <w:t>Check “Yes” if the plan was covered by PBGC at any time during the plan year to which the Form 5500 relates and enter t</w:t>
      </w:r>
      <w:r w:rsidR="003D4B13">
        <w:rPr>
          <w:rFonts w:ascii="Helvetica" w:hAnsi="Helvetica" w:cs="Helvetica"/>
          <w:color w:val="000000"/>
          <w:sz w:val="18"/>
          <w:szCs w:val="18"/>
        </w:rPr>
        <w:t>h</w:t>
      </w:r>
      <w:r w:rsidR="00125F8A">
        <w:rPr>
          <w:rFonts w:ascii="Helvetica" w:hAnsi="Helvetica" w:cs="Helvetica"/>
          <w:color w:val="000000"/>
          <w:sz w:val="18"/>
          <w:szCs w:val="18"/>
        </w:rPr>
        <w:t>e My PAA generated confirmation number for the premium filing for that plan year reported (see filing receipt). “Yes” must be checked even if coverage has ceased and/or final premiums have been paid before the Form 5500 is due.</w:t>
      </w:r>
    </w:p>
    <w:p w:rsidR="00F0674D" w:rsidP="00ED25E1" w:rsidRDefault="00F0674D" w14:paraId="244C8253" w14:textId="557FE28D">
      <w:pPr>
        <w:widowControl w:val="0"/>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If you are uncertain whether the plan is covered under the PBGC termination insurance program, check the box “Not determined” and contact PBGC either by phone at</w:t>
      </w:r>
      <w:r w:rsidR="00ED25E1">
        <w:rPr>
          <w:rFonts w:ascii="Helvetica" w:hAnsi="Helvetica" w:cs="Helvetica"/>
          <w:color w:val="000000"/>
          <w:sz w:val="18"/>
          <w:szCs w:val="18"/>
        </w:rPr>
        <w:t xml:space="preserve"> </w:t>
      </w:r>
      <w:r w:rsidRPr="00AE1ECB">
        <w:rPr>
          <w:rFonts w:ascii="Helvetica" w:hAnsi="Helvetica" w:cs="Helvetica"/>
          <w:color w:val="000000"/>
          <w:sz w:val="18"/>
          <w:szCs w:val="18"/>
        </w:rPr>
        <w:t xml:space="preserve">1-800-736-2444, by E-mail at </w:t>
      </w:r>
      <w:r w:rsidRPr="00AE1ECB">
        <w:rPr>
          <w:rFonts w:ascii="Helvetica" w:hAnsi="Helvetica" w:cs="Helvetica"/>
          <w:b/>
          <w:color w:val="000000"/>
          <w:sz w:val="18"/>
          <w:szCs w:val="18"/>
        </w:rPr>
        <w:t>standard@pbgc.gov</w:t>
      </w:r>
      <w:r w:rsidRPr="00AE1ECB">
        <w:rPr>
          <w:rFonts w:ascii="Helvetica" w:hAnsi="Helvetica" w:cs="Helvetica"/>
          <w:color w:val="000000"/>
          <w:sz w:val="18"/>
          <w:szCs w:val="18"/>
        </w:rPr>
        <w:t>, or in writing to Pension Benefit Guaranty Corporation, Standard Termination Compliance Division, Suite 930, Processing and Technical Assistance Branch, 1200 K Street, NW, Washington, DC 20005-4026.</w:t>
      </w:r>
      <w:r w:rsidR="00484AAF">
        <w:rPr>
          <w:rFonts w:ascii="Helvetica" w:hAnsi="Helvetica" w:eastAsia="Calibri" w:cs="Helvetica"/>
          <w:color w:val="000000"/>
          <w:sz w:val="18"/>
          <w:szCs w:val="18"/>
        </w:rPr>
        <w:t xml:space="preserve"> </w:t>
      </w:r>
      <w:r w:rsidRPr="00406A78" w:rsidR="00484AAF">
        <w:rPr>
          <w:rFonts w:ascii="Helvetica" w:hAnsi="Helvetica" w:eastAsia="Calibri" w:cs="Helvetica"/>
          <w:color w:val="000000"/>
          <w:sz w:val="18"/>
          <w:szCs w:val="18"/>
        </w:rPr>
        <w:t>If you amended your premium filing for this plan year, enter the confirmation number for that filing and not for the previous filing(s).</w:t>
      </w:r>
      <w:r w:rsidRPr="00AE1ECB">
        <w:rPr>
          <w:rFonts w:ascii="Helvetica" w:hAnsi="Helvetica" w:cs="Helvetica"/>
          <w:color w:val="000000"/>
          <w:sz w:val="18"/>
          <w:szCs w:val="18"/>
        </w:rPr>
        <w:t xml:space="preserve"> Defined contribution plans and welfare plans do not need to complete this item.</w:t>
      </w:r>
    </w:p>
    <w:p w:rsidRPr="00AE1ECB" w:rsidR="00125F8A" w:rsidP="000802C3" w:rsidRDefault="00125F8A" w14:paraId="244C8254" w14:textId="77777777">
      <w:pPr>
        <w:widowControl w:val="0"/>
        <w:autoSpaceDE w:val="0"/>
        <w:autoSpaceDN w:val="0"/>
        <w:adjustRightInd w:val="0"/>
        <w:spacing w:before="60" w:line="240" w:lineRule="auto"/>
        <w:ind w:right="712" w:firstLine="0"/>
        <w:rPr>
          <w:rFonts w:ascii="Helvetica" w:hAnsi="Helvetica" w:cs="Helvetica"/>
          <w:color w:val="000000"/>
          <w:sz w:val="18"/>
          <w:szCs w:val="18"/>
        </w:rPr>
      </w:pPr>
      <w:r w:rsidRPr="000802C3">
        <w:rPr>
          <w:rFonts w:ascii="Helvetica" w:hAnsi="Helvetica" w:cs="Helvetica"/>
          <w:b/>
          <w:color w:val="000000"/>
          <w:sz w:val="18"/>
          <w:szCs w:val="18"/>
        </w:rPr>
        <w:t>Note</w:t>
      </w:r>
      <w:r>
        <w:rPr>
          <w:rFonts w:ascii="Helvetica" w:hAnsi="Helvetica" w:cs="Helvetica"/>
          <w:color w:val="000000"/>
          <w:sz w:val="18"/>
          <w:szCs w:val="18"/>
        </w:rPr>
        <w:t xml:space="preserve">: A church </w:t>
      </w:r>
      <w:r w:rsidRPr="000802C3">
        <w:rPr>
          <w:rFonts w:ascii="Helvetica" w:hAnsi="Helvetica" w:cs="Helvetica"/>
          <w:sz w:val="18"/>
          <w:szCs w:val="18"/>
        </w:rPr>
        <w:t xml:space="preserve">defined benefit pension plan that has made an election under Code section 410(d) should see </w:t>
      </w:r>
      <w:hyperlink w:history="1" r:id="rId91">
        <w:r w:rsidRPr="000802C3">
          <w:rPr>
            <w:rStyle w:val="Hyperlink"/>
            <w:rFonts w:ascii="Helvetica" w:hAnsi="Helvetica" w:cs="Helvetica"/>
            <w:sz w:val="18"/>
            <w:szCs w:val="18"/>
          </w:rPr>
          <w:t>www.pbgc.gov</w:t>
        </w:r>
      </w:hyperlink>
      <w:r w:rsidRPr="000802C3">
        <w:rPr>
          <w:rFonts w:ascii="Helvetica" w:hAnsi="Helvetica" w:cs="Helvetica"/>
          <w:sz w:val="18"/>
          <w:szCs w:val="18"/>
        </w:rPr>
        <w:t xml:space="preserve"> for the procedures prescribed by PBGC on how to notify PBGC that it wishes to have title IV of ERISA apply to it.</w:t>
      </w:r>
    </w:p>
    <w:p w:rsidRPr="00AE1ECB" w:rsidR="00484AAF" w:rsidP="0063377C" w:rsidRDefault="00484AAF" w14:paraId="244C8255" w14:textId="77777777">
      <w:pPr>
        <w:widowControl w:val="0"/>
        <w:autoSpaceDE w:val="0"/>
        <w:autoSpaceDN w:val="0"/>
        <w:adjustRightInd w:val="0"/>
        <w:spacing w:before="60" w:line="240" w:lineRule="auto"/>
        <w:ind w:firstLine="0"/>
        <w:rPr>
          <w:rFonts w:ascii="Helvetica" w:hAnsi="Helvetica" w:cs="Helvetica"/>
          <w:color w:val="000000"/>
          <w:sz w:val="18"/>
          <w:szCs w:val="18"/>
        </w:rPr>
      </w:pPr>
    </w:p>
    <w:p w:rsidR="00BA0C52" w:rsidP="009077C3" w:rsidRDefault="00BA0C52" w14:paraId="244C8256" w14:textId="77777777">
      <w:pPr>
        <w:pBdr>
          <w:top w:val="single" w:color="auto" w:sz="18" w:space="1"/>
        </w:pBdr>
        <w:spacing w:before="120" w:line="240" w:lineRule="auto"/>
        <w:ind w:firstLine="0"/>
        <w:rPr>
          <w:rFonts w:ascii="Helvetica" w:hAnsi="Helvetica" w:cs="Helvetica"/>
          <w:b/>
          <w:iCs/>
          <w:color w:val="000000"/>
          <w:sz w:val="18"/>
          <w:szCs w:val="18"/>
        </w:rPr>
        <w:sectPr w:rsidR="00BA0C52" w:rsidSect="008B0D72">
          <w:headerReference w:type="even" r:id="rId92"/>
          <w:headerReference w:type="default" r:id="rId93"/>
          <w:footerReference w:type="even" r:id="rId94"/>
          <w:footerReference w:type="default" r:id="rId95"/>
          <w:footerReference w:type="first" r:id="rId96"/>
          <w:endnotePr>
            <w:numFmt w:val="decimal"/>
          </w:endnotePr>
          <w:type w:val="continuous"/>
          <w:pgSz w:w="12240" w:h="15840" w:code="1"/>
          <w:pgMar w:top="1008" w:right="634" w:bottom="432" w:left="994" w:header="576" w:footer="432" w:gutter="0"/>
          <w:cols w:space="547" w:num="2"/>
          <w:titlePg/>
          <w:docGrid w:linePitch="326"/>
        </w:sectPr>
      </w:pPr>
    </w:p>
    <w:p w:rsidR="0019382B" w:rsidP="00501666" w:rsidRDefault="0019382B" w14:paraId="244C8257" w14:textId="77777777">
      <w:pPr>
        <w:spacing w:before="120" w:line="240" w:lineRule="auto"/>
        <w:ind w:firstLine="0"/>
        <w:rPr>
          <w:rFonts w:ascii="Helvetica" w:hAnsi="Helvetica" w:cs="Helvetica"/>
          <w:color w:val="000000"/>
          <w:sz w:val="18"/>
          <w:szCs w:val="18"/>
        </w:rPr>
        <w:sectPr w:rsidR="0019382B" w:rsidSect="008B0D72">
          <w:footerReference w:type="even" r:id="rId97"/>
          <w:footerReference w:type="default" r:id="rId98"/>
          <w:endnotePr>
            <w:numFmt w:val="decimal"/>
          </w:endnotePr>
          <w:type w:val="continuous"/>
          <w:pgSz w:w="12240" w:h="15840" w:code="1"/>
          <w:pgMar w:top="1008" w:right="634" w:bottom="432" w:left="994" w:header="576" w:footer="432" w:gutter="0"/>
          <w:cols w:space="547" w:num="2"/>
          <w:titlePg/>
          <w:docGrid w:linePitch="326"/>
        </w:sectPr>
      </w:pPr>
      <w:r>
        <w:rPr>
          <w:rFonts w:ascii="Helvetica" w:hAnsi="Helvetica" w:cs="Helvetica"/>
          <w:color w:val="000000"/>
          <w:sz w:val="18"/>
          <w:szCs w:val="18"/>
        </w:rPr>
        <w:br w:type="page"/>
      </w:r>
    </w:p>
    <w:p w:rsidRPr="00AE1ECB" w:rsidR="008D4C81" w:rsidP="009077C3" w:rsidRDefault="00BC6F5A" w14:paraId="244C8258" w14:textId="56CE9398">
      <w:pPr>
        <w:pBdr>
          <w:top w:val="single" w:color="auto" w:sz="18" w:space="1"/>
        </w:pBdr>
        <w:spacing w:before="120" w:line="240" w:lineRule="auto"/>
        <w:ind w:firstLine="0"/>
        <w:rPr>
          <w:rFonts w:ascii="Helvetica" w:hAnsi="Helvetica" w:cs="Helvetica-Bold"/>
          <w:b/>
          <w:bCs/>
          <w:sz w:val="26"/>
          <w:szCs w:val="26"/>
        </w:rPr>
      </w:pPr>
      <w:r>
        <w:rPr>
          <w:rFonts w:ascii="Helvetica" w:hAnsi="Helvetica" w:cs="Helvetica-Bold"/>
          <w:b/>
          <w:bCs/>
          <w:sz w:val="26"/>
          <w:szCs w:val="26"/>
        </w:rPr>
        <w:lastRenderedPageBreak/>
        <w:t>202</w:t>
      </w:r>
      <w:r w:rsidR="00562E96">
        <w:rPr>
          <w:rFonts w:ascii="Helvetica" w:hAnsi="Helvetica" w:cs="Helvetica-Bold"/>
          <w:b/>
          <w:bCs/>
          <w:sz w:val="26"/>
          <w:szCs w:val="26"/>
        </w:rPr>
        <w:t>1</w:t>
      </w:r>
      <w:r w:rsidRPr="00AE1ECB" w:rsidR="000F41CB">
        <w:rPr>
          <w:rFonts w:ascii="Helvetica" w:hAnsi="Helvetica" w:cs="Helvetica-Bold"/>
          <w:b/>
          <w:bCs/>
          <w:sz w:val="26"/>
          <w:szCs w:val="26"/>
        </w:rPr>
        <w:t xml:space="preserve"> </w:t>
      </w:r>
      <w:r w:rsidRPr="00AE1ECB" w:rsidR="008D4C81">
        <w:rPr>
          <w:rFonts w:ascii="Helvetica" w:hAnsi="Helvetica" w:cs="Helvetica-Bold"/>
          <w:b/>
          <w:bCs/>
          <w:sz w:val="26"/>
          <w:szCs w:val="26"/>
        </w:rPr>
        <w:t>Instructions for Schedule I</w:t>
      </w:r>
    </w:p>
    <w:p w:rsidRPr="00AE1ECB" w:rsidR="008D4C81" w:rsidP="009077C3" w:rsidRDefault="008D4C81" w14:paraId="244C8259" w14:textId="77777777">
      <w:pPr>
        <w:spacing w:line="240" w:lineRule="auto"/>
        <w:ind w:firstLine="0"/>
        <w:rPr>
          <w:rFonts w:ascii="Helvetica" w:hAnsi="Helvetica" w:cs="Helvetica-Bold"/>
          <w:b/>
          <w:bCs/>
          <w:sz w:val="26"/>
          <w:szCs w:val="26"/>
        </w:rPr>
      </w:pPr>
      <w:r w:rsidRPr="00AE1ECB">
        <w:rPr>
          <w:rFonts w:ascii="Helvetica" w:hAnsi="Helvetica" w:cs="Helvetica-Bold"/>
          <w:b/>
          <w:bCs/>
          <w:sz w:val="26"/>
          <w:szCs w:val="26"/>
        </w:rPr>
        <w:t>(Form 5500)</w:t>
      </w:r>
    </w:p>
    <w:p w:rsidRPr="00AE1ECB" w:rsidR="008D4C81" w:rsidP="009077C3" w:rsidRDefault="008D4C81" w14:paraId="244C825A" w14:textId="77777777">
      <w:pPr>
        <w:pBdr>
          <w:bottom w:val="single" w:color="auto" w:sz="8" w:space="1"/>
        </w:pBdr>
        <w:spacing w:line="240" w:lineRule="auto"/>
        <w:ind w:firstLine="0"/>
        <w:rPr>
          <w:rFonts w:ascii="Helvetica" w:hAnsi="Helvetica" w:cs="Helvetica-BoldOblique"/>
          <w:b/>
          <w:bCs/>
          <w:i/>
          <w:iCs/>
          <w:sz w:val="26"/>
          <w:szCs w:val="26"/>
        </w:rPr>
      </w:pPr>
      <w:r w:rsidRPr="00AE1ECB">
        <w:rPr>
          <w:rFonts w:ascii="Helvetica" w:hAnsi="Helvetica" w:cs="Helvetica-BoldOblique"/>
          <w:b/>
          <w:bCs/>
          <w:i/>
          <w:iCs/>
          <w:sz w:val="26"/>
          <w:szCs w:val="26"/>
        </w:rPr>
        <w:t>Financial Information – Small Plan</w:t>
      </w:r>
    </w:p>
    <w:p w:rsidRPr="00AE1ECB" w:rsidR="008D4C81" w:rsidP="009077C3" w:rsidRDefault="008D4C81" w14:paraId="244C825B" w14:textId="77777777">
      <w:pPr>
        <w:pBdr>
          <w:bottom w:val="single" w:color="auto" w:sz="8" w:space="1"/>
        </w:pBdr>
        <w:spacing w:line="240" w:lineRule="auto"/>
        <w:ind w:firstLine="0"/>
        <w:rPr>
          <w:rFonts w:ascii="Helvetica" w:hAnsi="Helvetica" w:cs="Helvetica-BoldOblique"/>
          <w:bCs/>
          <w:iCs/>
          <w:sz w:val="12"/>
          <w:szCs w:val="12"/>
        </w:rPr>
      </w:pPr>
    </w:p>
    <w:p w:rsidRPr="00AE1ECB" w:rsidR="008D4C81" w:rsidP="0063377C" w:rsidRDefault="008D4C81" w14:paraId="244C825C" w14:textId="77777777">
      <w:pPr>
        <w:spacing w:before="60" w:line="240" w:lineRule="auto"/>
        <w:ind w:firstLine="0"/>
        <w:rPr>
          <w:rFonts w:ascii="Helvetica" w:hAnsi="Helvetica" w:cs="Helvetica-Bold"/>
          <w:b/>
          <w:bCs/>
          <w:sz w:val="22"/>
          <w:szCs w:val="22"/>
        </w:rPr>
      </w:pPr>
      <w:r w:rsidRPr="00AE1ECB">
        <w:rPr>
          <w:rFonts w:ascii="Helvetica" w:hAnsi="Helvetica" w:cs="Helvetica-Bold"/>
          <w:b/>
          <w:bCs/>
          <w:sz w:val="22"/>
          <w:szCs w:val="22"/>
        </w:rPr>
        <w:t>General Instructions</w:t>
      </w:r>
    </w:p>
    <w:p w:rsidRPr="00AE1ECB" w:rsidR="008D4C81" w:rsidP="0063377C" w:rsidRDefault="008D4C81" w14:paraId="244C825D" w14:textId="77777777">
      <w:pPr>
        <w:spacing w:before="60" w:line="240" w:lineRule="auto"/>
        <w:ind w:firstLine="0"/>
        <w:rPr>
          <w:rFonts w:ascii="Helvetica" w:hAnsi="Helvetica" w:cs="Helvetica-Bold"/>
          <w:b/>
          <w:bCs/>
          <w:sz w:val="20"/>
          <w:szCs w:val="20"/>
        </w:rPr>
      </w:pPr>
      <w:r w:rsidRPr="00AE1ECB">
        <w:rPr>
          <w:rFonts w:ascii="Helvetica" w:hAnsi="Helvetica" w:cs="Helvetica-Bold"/>
          <w:b/>
          <w:bCs/>
          <w:sz w:val="20"/>
          <w:szCs w:val="20"/>
        </w:rPr>
        <w:t xml:space="preserve">Who Must </w:t>
      </w:r>
      <w:proofErr w:type="gramStart"/>
      <w:r w:rsidRPr="00AE1ECB">
        <w:rPr>
          <w:rFonts w:ascii="Helvetica" w:hAnsi="Helvetica" w:cs="Helvetica-Bold"/>
          <w:b/>
          <w:bCs/>
          <w:sz w:val="20"/>
          <w:szCs w:val="20"/>
        </w:rPr>
        <w:t>File</w:t>
      </w:r>
      <w:proofErr w:type="gramEnd"/>
    </w:p>
    <w:p w:rsidRPr="00AE1ECB" w:rsidR="008D4C81" w:rsidP="0063377C" w:rsidRDefault="008D4C81" w14:paraId="244C825E" w14:textId="77777777">
      <w:pPr>
        <w:spacing w:before="60" w:line="240" w:lineRule="auto"/>
        <w:ind w:firstLine="0"/>
        <w:rPr>
          <w:rFonts w:ascii="Helvetica" w:hAnsi="Helvetica" w:cs="Helvetica"/>
          <w:sz w:val="18"/>
          <w:szCs w:val="18"/>
        </w:rPr>
      </w:pPr>
      <w:r w:rsidRPr="00AE1ECB">
        <w:rPr>
          <w:rFonts w:ascii="Helvetica" w:hAnsi="Helvetica" w:cs="Helvetica"/>
          <w:sz w:val="18"/>
          <w:szCs w:val="18"/>
        </w:rPr>
        <w:t>Schedule I (Form 5500) must be attached to a Form 5500 filed for pension benefit plans and welfare benefit plans that covered fewer than 100 participants as of the beginning of the plan year and that are not eligible to file Form 5500-SF.</w:t>
      </w:r>
    </w:p>
    <w:p w:rsidRPr="00AE1ECB" w:rsidR="008D4C81" w:rsidP="0063377C" w:rsidRDefault="00D4042E" w14:paraId="244C825F" w14:textId="17518820">
      <w:pPr>
        <w:spacing w:before="60" w:line="240" w:lineRule="auto"/>
        <w:ind w:firstLine="0"/>
        <w:rPr>
          <w:rFonts w:ascii="Helvetica" w:hAnsi="Helvetica" w:cs="Helvetica"/>
          <w:sz w:val="18"/>
          <w:szCs w:val="18"/>
        </w:rPr>
      </w:pPr>
      <w:r w:rsidRPr="00AE1ECB">
        <w:rPr>
          <w:rFonts w:ascii="Helvetica" w:hAnsi="Helvetica" w:cs="Helvetica-Bold"/>
          <w:b/>
          <w:bCs/>
          <w:sz w:val="18"/>
          <w:szCs w:val="18"/>
        </w:rPr>
        <w:t xml:space="preserve">Note. </w:t>
      </w:r>
      <w:r w:rsidRPr="00AE1ECB" w:rsidR="008D4C81">
        <w:rPr>
          <w:rFonts w:ascii="Helvetica" w:hAnsi="Helvetica" w:cs="Helvetica"/>
          <w:sz w:val="18"/>
          <w:szCs w:val="18"/>
        </w:rPr>
        <w:t>If a Schedule I</w:t>
      </w:r>
      <w:r w:rsidRPr="00AE1ECB" w:rsidR="00056058">
        <w:rPr>
          <w:rFonts w:ascii="Helvetica" w:hAnsi="Helvetica" w:cs="Helvetica"/>
          <w:sz w:val="18"/>
          <w:szCs w:val="18"/>
        </w:rPr>
        <w:t xml:space="preserve"> or a Form 5500-SF</w:t>
      </w:r>
      <w:r w:rsidRPr="00AE1ECB" w:rsidR="008D4C81">
        <w:rPr>
          <w:rFonts w:ascii="Helvetica" w:hAnsi="Helvetica" w:cs="Helvetica"/>
          <w:sz w:val="18"/>
          <w:szCs w:val="18"/>
        </w:rPr>
        <w:t xml:space="preserve"> was filed for the plan for the </w:t>
      </w:r>
      <w:r w:rsidR="00BC6F5A">
        <w:rPr>
          <w:rFonts w:ascii="Helvetica" w:hAnsi="Helvetica" w:cs="Helvetica"/>
          <w:sz w:val="18"/>
          <w:szCs w:val="18"/>
        </w:rPr>
        <w:t>20</w:t>
      </w:r>
      <w:r w:rsidR="00B470F6">
        <w:rPr>
          <w:rFonts w:ascii="Helvetica" w:hAnsi="Helvetica" w:cs="Helvetica"/>
          <w:sz w:val="18"/>
          <w:szCs w:val="18"/>
        </w:rPr>
        <w:t>20</w:t>
      </w:r>
      <w:r w:rsidRPr="00AE1ECB" w:rsidR="00386BCC">
        <w:rPr>
          <w:rFonts w:ascii="Helvetica" w:hAnsi="Helvetica" w:cs="Helvetica"/>
          <w:sz w:val="18"/>
          <w:szCs w:val="18"/>
        </w:rPr>
        <w:t xml:space="preserve"> </w:t>
      </w:r>
      <w:r w:rsidRPr="00AE1ECB" w:rsidR="008D4C81">
        <w:rPr>
          <w:rFonts w:ascii="Helvetica" w:hAnsi="Helvetica" w:cs="Helvetica"/>
          <w:sz w:val="18"/>
          <w:szCs w:val="18"/>
        </w:rPr>
        <w:t xml:space="preserve">plan year and the plan covered fewer than 121 participants as of the beginning of the </w:t>
      </w:r>
      <w:r w:rsidR="00BC6F5A">
        <w:rPr>
          <w:rFonts w:ascii="Helvetica" w:hAnsi="Helvetica" w:cs="Helvetica"/>
          <w:sz w:val="18"/>
          <w:szCs w:val="18"/>
        </w:rPr>
        <w:t>202</w:t>
      </w:r>
      <w:r w:rsidR="00562E96">
        <w:rPr>
          <w:rFonts w:ascii="Helvetica" w:hAnsi="Helvetica" w:cs="Helvetica"/>
          <w:sz w:val="18"/>
          <w:szCs w:val="18"/>
        </w:rPr>
        <w:t>1</w:t>
      </w:r>
      <w:r w:rsidRPr="00AE1ECB" w:rsidR="00386BCC">
        <w:rPr>
          <w:rFonts w:ascii="Helvetica" w:hAnsi="Helvetica" w:cs="Helvetica"/>
          <w:sz w:val="18"/>
          <w:szCs w:val="18"/>
        </w:rPr>
        <w:t xml:space="preserve"> </w:t>
      </w:r>
      <w:r w:rsidRPr="00AE1ECB" w:rsidR="008D4C81">
        <w:rPr>
          <w:rFonts w:ascii="Helvetica" w:hAnsi="Helvetica" w:cs="Helvetica"/>
          <w:sz w:val="18"/>
          <w:szCs w:val="18"/>
        </w:rPr>
        <w:t>plan year, the Schedule I may be completed instead of a Schedule H.</w:t>
      </w:r>
    </w:p>
    <w:p w:rsidRPr="00AE1ECB" w:rsidR="008D4C81" w:rsidP="0063377C" w:rsidRDefault="008D4C81" w14:paraId="244C8260" w14:textId="77777777">
      <w:pPr>
        <w:spacing w:before="60" w:line="240" w:lineRule="auto"/>
        <w:ind w:firstLine="0"/>
        <w:rPr>
          <w:rFonts w:ascii="Helvetica" w:hAnsi="Helvetica" w:cs="Helvetica"/>
          <w:sz w:val="18"/>
          <w:szCs w:val="18"/>
        </w:rPr>
      </w:pPr>
      <w:r w:rsidRPr="00AE1ECB">
        <w:rPr>
          <w:rFonts w:ascii="Helvetica" w:hAnsi="Helvetica" w:cs="Helvetica-Bold"/>
          <w:b/>
          <w:bCs/>
          <w:sz w:val="18"/>
          <w:szCs w:val="18"/>
        </w:rPr>
        <w:t>Exception</w:t>
      </w:r>
      <w:r w:rsidRPr="00AE1ECB" w:rsidR="00534B36">
        <w:rPr>
          <w:rFonts w:ascii="Helvetica" w:hAnsi="Helvetica" w:cs="Helvetica-Bold"/>
          <w:b/>
          <w:bCs/>
          <w:sz w:val="18"/>
          <w:szCs w:val="18"/>
        </w:rPr>
        <w:t xml:space="preserve">. </w:t>
      </w:r>
      <w:r w:rsidRPr="00AE1ECB">
        <w:rPr>
          <w:rFonts w:ascii="Helvetica" w:hAnsi="Helvetica" w:cs="Helvetica"/>
          <w:sz w:val="18"/>
          <w:szCs w:val="18"/>
        </w:rPr>
        <w:t xml:space="preserve">Certain insured, unfunded or combination unfunded/insured welfare plans are exempt from filing the Form 5500 and the Schedule I. In addition, certain fully insured pension benefit plans are exempt from completing the Schedule I. See the Form 5500 instructions for </w:t>
      </w:r>
      <w:r w:rsidRPr="00AE1ECB">
        <w:rPr>
          <w:rFonts w:ascii="Helvetica" w:hAnsi="Helvetica" w:cs="Helvetica-Oblique"/>
          <w:i/>
          <w:iCs/>
          <w:sz w:val="18"/>
          <w:szCs w:val="18"/>
        </w:rPr>
        <w:t xml:space="preserve">Who Must File </w:t>
      </w:r>
      <w:r w:rsidRPr="00AE1ECB">
        <w:rPr>
          <w:rFonts w:ascii="Helvetica" w:hAnsi="Helvetica" w:cs="Helvetica"/>
          <w:sz w:val="18"/>
          <w:szCs w:val="18"/>
        </w:rPr>
        <w:t xml:space="preserve">and </w:t>
      </w:r>
      <w:r w:rsidRPr="00AE1ECB">
        <w:rPr>
          <w:rFonts w:ascii="Helvetica" w:hAnsi="Helvetica" w:cs="Helvetica-Oblique"/>
          <w:i/>
          <w:iCs/>
          <w:sz w:val="18"/>
          <w:szCs w:val="18"/>
        </w:rPr>
        <w:t xml:space="preserve">Limited Pension Plan Reporting </w:t>
      </w:r>
      <w:r w:rsidRPr="00AE1ECB">
        <w:rPr>
          <w:rFonts w:ascii="Helvetica" w:hAnsi="Helvetica" w:cs="Helvetica"/>
          <w:sz w:val="18"/>
          <w:szCs w:val="18"/>
        </w:rPr>
        <w:t>for more information.</w:t>
      </w:r>
    </w:p>
    <w:p w:rsidRPr="00AE1ECB" w:rsidR="009079C8" w:rsidP="0063377C" w:rsidRDefault="009079C8" w14:paraId="244C8261" w14:textId="77777777">
      <w:pPr>
        <w:spacing w:before="60" w:line="240" w:lineRule="auto"/>
        <w:ind w:firstLine="216"/>
        <w:rPr>
          <w:rFonts w:ascii="Helvetica" w:hAnsi="Helvetica" w:cs="Helvetica"/>
          <w:bCs/>
          <w:sz w:val="18"/>
          <w:szCs w:val="18"/>
        </w:rPr>
      </w:pPr>
      <w:r w:rsidRPr="00AE1ECB">
        <w:rPr>
          <w:rFonts w:ascii="Helvetica" w:hAnsi="Helvetica" w:cs="Helvetica"/>
          <w:sz w:val="18"/>
          <w:szCs w:val="18"/>
        </w:rPr>
        <w:t xml:space="preserve">A plan that is required to file a Form M-1, </w:t>
      </w:r>
      <w:r w:rsidRPr="00AE1ECB">
        <w:rPr>
          <w:rFonts w:ascii="Helvetica" w:hAnsi="Helvetica" w:cs="Helvetica"/>
          <w:i/>
          <w:sz w:val="18"/>
          <w:szCs w:val="18"/>
        </w:rPr>
        <w:t>Report for Multiple</w:t>
      </w:r>
      <w:r w:rsidR="006160FC">
        <w:rPr>
          <w:rFonts w:ascii="Helvetica" w:hAnsi="Helvetica" w:cs="Helvetica"/>
          <w:i/>
          <w:sz w:val="18"/>
          <w:szCs w:val="18"/>
        </w:rPr>
        <w:t>-</w:t>
      </w:r>
      <w:r w:rsidRPr="00AE1ECB">
        <w:rPr>
          <w:rFonts w:ascii="Helvetica" w:hAnsi="Helvetica" w:cs="Helvetica"/>
          <w:i/>
          <w:sz w:val="18"/>
          <w:szCs w:val="18"/>
        </w:rPr>
        <w:t>Employer Welfare Arrangements (MEWAs) and Certain Entities Claiming Exception (ECEs)</w:t>
      </w:r>
      <w:r w:rsidRPr="00AE1ECB">
        <w:rPr>
          <w:rFonts w:ascii="Helvetica" w:hAnsi="Helvetica" w:cs="Helvetica"/>
          <w:sz w:val="18"/>
          <w:szCs w:val="18"/>
        </w:rPr>
        <w:t xml:space="preserve"> is not required to file the Schedule I if it has fewer than 100 participants at the beginning of the plan year and meets the requirements of 29 CFR 2520.104-44</w:t>
      </w:r>
      <w:r w:rsidRPr="00AE1ECB">
        <w:rPr>
          <w:rFonts w:ascii="Helvetica" w:hAnsi="Helvetica" w:cs="Helvetica"/>
          <w:bCs/>
          <w:sz w:val="18"/>
          <w:szCs w:val="18"/>
        </w:rPr>
        <w:t xml:space="preserve">. </w:t>
      </w:r>
    </w:p>
    <w:p w:rsidRPr="00AE1ECB" w:rsidR="008D4C81" w:rsidP="0063377C" w:rsidRDefault="008D4C81" w14:paraId="244C8262" w14:textId="77777777">
      <w:pPr>
        <w:spacing w:before="60" w:line="240" w:lineRule="auto"/>
        <w:ind w:firstLine="216"/>
        <w:rPr>
          <w:rFonts w:ascii="Helvetica" w:hAnsi="Helvetica" w:cs="Helvetica"/>
          <w:bCs/>
          <w:sz w:val="18"/>
          <w:szCs w:val="18"/>
        </w:rPr>
      </w:pPr>
      <w:r w:rsidRPr="00AE1ECB">
        <w:rPr>
          <w:rFonts w:ascii="Helvetica" w:hAnsi="Helvetica" w:cs="Helvetica"/>
          <w:sz w:val="18"/>
          <w:szCs w:val="18"/>
        </w:rPr>
        <w:t>Check the Schedule I box on the Form 5500 (Part II, line 10</w:t>
      </w:r>
      <w:proofErr w:type="gramStart"/>
      <w:r w:rsidRPr="00AE1ECB">
        <w:rPr>
          <w:rFonts w:ascii="Helvetica" w:hAnsi="Helvetica" w:cs="Helvetica"/>
          <w:sz w:val="18"/>
          <w:szCs w:val="18"/>
        </w:rPr>
        <w:t>b(</w:t>
      </w:r>
      <w:proofErr w:type="gramEnd"/>
      <w:r w:rsidRPr="00AE1ECB">
        <w:rPr>
          <w:rFonts w:ascii="Helvetica" w:hAnsi="Helvetica" w:cs="Helvetica"/>
          <w:sz w:val="18"/>
          <w:szCs w:val="18"/>
        </w:rPr>
        <w:t>2)) if a Schedule I is attached to the Form 5500. Do not attach both a Schedule I and a Schedule H to the same Form 5500.</w:t>
      </w:r>
    </w:p>
    <w:p w:rsidRPr="00AE1ECB" w:rsidR="008D4C81" w:rsidP="0063377C" w:rsidRDefault="008D4C81" w14:paraId="244C8263" w14:textId="77777777">
      <w:pPr>
        <w:spacing w:before="60" w:line="240" w:lineRule="auto"/>
        <w:ind w:firstLine="0"/>
        <w:rPr>
          <w:rFonts w:ascii="Helvetica" w:hAnsi="Helvetica" w:cs="Helvetica-Bold"/>
          <w:b/>
          <w:bCs/>
          <w:sz w:val="20"/>
          <w:szCs w:val="20"/>
        </w:rPr>
      </w:pPr>
      <w:r w:rsidRPr="00AE1ECB">
        <w:rPr>
          <w:rFonts w:ascii="Helvetica" w:hAnsi="Helvetica" w:cs="Helvetica-Bold"/>
          <w:b/>
          <w:bCs/>
          <w:sz w:val="20"/>
          <w:szCs w:val="20"/>
        </w:rPr>
        <w:t>Specific Instructions</w:t>
      </w:r>
    </w:p>
    <w:p w:rsidRPr="00AE1ECB" w:rsidR="008D4C81" w:rsidP="0063377C" w:rsidRDefault="008D4C81" w14:paraId="244C8264" w14:textId="77777777">
      <w:pPr>
        <w:spacing w:before="60" w:line="240" w:lineRule="auto"/>
        <w:ind w:firstLine="0"/>
        <w:rPr>
          <w:rFonts w:ascii="Helvetica" w:hAnsi="Helvetica" w:cs="Helvetica"/>
          <w:sz w:val="18"/>
          <w:szCs w:val="18"/>
        </w:rPr>
      </w:pPr>
      <w:r w:rsidRPr="00AE1ECB">
        <w:rPr>
          <w:rFonts w:ascii="Helvetica" w:hAnsi="Helvetica" w:cs="Helvetica-Bold"/>
          <w:b/>
          <w:bCs/>
          <w:sz w:val="18"/>
          <w:szCs w:val="18"/>
        </w:rPr>
        <w:t>Lines A, B, C, and D.</w:t>
      </w:r>
      <w:r w:rsidRPr="00AE1ECB" w:rsidR="00D4042E">
        <w:rPr>
          <w:rFonts w:ascii="Helvetica" w:hAnsi="Helvetica" w:cs="Helvetica-Bold"/>
          <w:bCs/>
          <w:sz w:val="18"/>
          <w:szCs w:val="18"/>
        </w:rPr>
        <w:t xml:space="preserve"> </w:t>
      </w:r>
      <w:r w:rsidRPr="00AE1ECB">
        <w:rPr>
          <w:rFonts w:ascii="Helvetica" w:hAnsi="Helvetica" w:cs="Helvetica-Bold"/>
          <w:bCs/>
          <w:sz w:val="18"/>
          <w:szCs w:val="18"/>
        </w:rPr>
        <w:t xml:space="preserve">This information must be the same as reported in Part II of the Form 5500 to which this Schedule I is </w:t>
      </w:r>
      <w:r w:rsidRPr="00AE1ECB">
        <w:rPr>
          <w:rFonts w:ascii="Helvetica" w:hAnsi="Helvetica" w:cs="Helvetica"/>
          <w:sz w:val="18"/>
          <w:szCs w:val="18"/>
        </w:rPr>
        <w:t>attached.</w:t>
      </w:r>
    </w:p>
    <w:p w:rsidRPr="00AE1ECB" w:rsidR="008D4C81" w:rsidP="0063377C" w:rsidRDefault="008D4C81" w14:paraId="244C8265" w14:textId="77777777">
      <w:pPr>
        <w:spacing w:before="60" w:line="240" w:lineRule="auto"/>
        <w:ind w:firstLine="216"/>
        <w:rPr>
          <w:rFonts w:ascii="Helvetica" w:hAnsi="Helvetica" w:cs="Helvetica"/>
          <w:sz w:val="18"/>
          <w:szCs w:val="18"/>
        </w:rPr>
      </w:pPr>
      <w:r w:rsidRPr="00AE1ECB">
        <w:rPr>
          <w:rFonts w:ascii="Helvetica" w:hAnsi="Helvetica" w:cs="Helvetica"/>
          <w:sz w:val="18"/>
          <w:szCs w:val="18"/>
        </w:rPr>
        <w:t xml:space="preserve">Do not use a social security number in </w:t>
      </w:r>
      <w:r w:rsidR="007E0CFD">
        <w:rPr>
          <w:rFonts w:ascii="Helvetica" w:hAnsi="Helvetica" w:cs="Helvetica"/>
          <w:sz w:val="18"/>
          <w:szCs w:val="18"/>
        </w:rPr>
        <w:t>l</w:t>
      </w:r>
      <w:r w:rsidRPr="00AE1ECB">
        <w:rPr>
          <w:rFonts w:ascii="Helvetica" w:hAnsi="Helvetica" w:cs="Helvetica"/>
          <w:sz w:val="18"/>
          <w:szCs w:val="18"/>
        </w:rPr>
        <w:t xml:space="preserve">ine D in lieu of an EIN. The Schedule I and its attachments are open to public inspection, and the contents are public information and are subject to publication on the Internet. Because of privacy concerns, the inclusion of a social security number </w:t>
      </w:r>
      <w:r w:rsidRPr="00AE1ECB" w:rsidR="00872DF4">
        <w:rPr>
          <w:rFonts w:ascii="Helvetica" w:hAnsi="Helvetica" w:cs="Helvetica"/>
          <w:iCs/>
          <w:color w:val="000000"/>
          <w:sz w:val="18"/>
          <w:szCs w:val="18"/>
        </w:rPr>
        <w:t>or any portion thereof</w:t>
      </w:r>
      <w:r w:rsidRPr="00AE1ECB" w:rsidR="00872DF4">
        <w:rPr>
          <w:rFonts w:ascii="Helvetica" w:hAnsi="Helvetica" w:cs="Helvetica"/>
          <w:i/>
          <w:iCs/>
          <w:color w:val="000000"/>
          <w:sz w:val="18"/>
          <w:szCs w:val="18"/>
        </w:rPr>
        <w:t xml:space="preserve"> </w:t>
      </w:r>
      <w:r w:rsidRPr="00AE1ECB">
        <w:rPr>
          <w:rFonts w:ascii="Helvetica" w:hAnsi="Helvetica" w:cs="Helvetica"/>
          <w:sz w:val="18"/>
          <w:szCs w:val="18"/>
        </w:rPr>
        <w:t>on this Schedule I or any of its attachments may result in the rejection of the filing.</w:t>
      </w:r>
    </w:p>
    <w:p w:rsidRPr="00AE1ECB" w:rsidR="008D4C81" w:rsidP="0063377C" w:rsidRDefault="008D4C81" w14:paraId="244C8266" w14:textId="77777777">
      <w:pPr>
        <w:spacing w:before="60" w:line="240" w:lineRule="auto"/>
        <w:ind w:firstLine="216"/>
        <w:rPr>
          <w:rFonts w:ascii="Helvetica" w:hAnsi="Helvetica" w:cs="Helvetica-Bold"/>
          <w:bCs/>
          <w:sz w:val="18"/>
          <w:szCs w:val="18"/>
        </w:rPr>
      </w:pPr>
      <w:r w:rsidRPr="00AE1ECB">
        <w:rPr>
          <w:rFonts w:ascii="Helvetica" w:hAnsi="Helvetica" w:cs="Helvetica"/>
          <w:sz w:val="18"/>
          <w:szCs w:val="18"/>
        </w:rPr>
        <w:t xml:space="preserve">You can apply for an EIN from the IRS online, by fax, or by mail depending on how soon you need to use the EIN. For more information, see </w:t>
      </w:r>
      <w:r w:rsidRPr="00AE1ECB">
        <w:rPr>
          <w:rFonts w:ascii="Helvetica" w:hAnsi="Helvetica" w:cs="Helvetica"/>
          <w:i/>
          <w:sz w:val="18"/>
          <w:szCs w:val="18"/>
        </w:rPr>
        <w:t>Section 3: Electronic Filing Requirement</w:t>
      </w:r>
      <w:r w:rsidRPr="00AE1ECB">
        <w:rPr>
          <w:rFonts w:ascii="Helvetica" w:hAnsi="Helvetica" w:cs="Helvetica"/>
          <w:sz w:val="18"/>
          <w:szCs w:val="18"/>
        </w:rPr>
        <w:t xml:space="preserve"> under </w:t>
      </w:r>
      <w:r w:rsidRPr="00AE1ECB">
        <w:rPr>
          <w:rFonts w:ascii="Helvetica" w:hAnsi="Helvetica" w:cs="Helvetica"/>
          <w:i/>
          <w:sz w:val="18"/>
          <w:szCs w:val="18"/>
        </w:rPr>
        <w:t>General Instructions to Form 5500</w:t>
      </w:r>
      <w:r w:rsidRPr="00AE1ECB">
        <w:rPr>
          <w:rFonts w:ascii="Helvetica" w:hAnsi="Helvetica" w:cs="Helvetica"/>
          <w:sz w:val="18"/>
          <w:szCs w:val="18"/>
        </w:rPr>
        <w:t>. The EBSA does not</w:t>
      </w:r>
      <w:r w:rsidRPr="00AE1ECB">
        <w:rPr>
          <w:rFonts w:ascii="Helvetica" w:hAnsi="Helvetica" w:cs="Helvetica-Bold"/>
          <w:bCs/>
          <w:sz w:val="18"/>
          <w:szCs w:val="18"/>
        </w:rPr>
        <w:t xml:space="preserve"> issue EINs.</w:t>
      </w:r>
    </w:p>
    <w:p w:rsidRPr="00AE1ECB" w:rsidR="008D4C81" w:rsidP="0063377C" w:rsidRDefault="008D4C81" w14:paraId="244C8267" w14:textId="77777777">
      <w:pPr>
        <w:spacing w:before="60" w:line="240" w:lineRule="auto"/>
        <w:ind w:firstLine="0"/>
        <w:rPr>
          <w:rFonts w:ascii="Helvetica" w:hAnsi="Helvetica" w:cs="Helvetica-Bold"/>
          <w:bCs/>
          <w:sz w:val="18"/>
          <w:szCs w:val="18"/>
        </w:rPr>
      </w:pPr>
      <w:r w:rsidRPr="00AE1ECB">
        <w:rPr>
          <w:rFonts w:ascii="Helvetica" w:hAnsi="Helvetica" w:cs="Helvetica-Bold"/>
          <w:b/>
          <w:bCs/>
          <w:sz w:val="18"/>
          <w:szCs w:val="18"/>
        </w:rPr>
        <w:t>Note</w:t>
      </w:r>
      <w:r w:rsidRPr="00AE1ECB">
        <w:rPr>
          <w:rFonts w:ascii="Helvetica" w:hAnsi="Helvetica" w:cs="Helvetica-Bold"/>
          <w:b/>
          <w:bCs/>
          <w:sz w:val="20"/>
          <w:szCs w:val="20"/>
        </w:rPr>
        <w:t>.</w:t>
      </w:r>
      <w:r w:rsidRPr="00AE1ECB">
        <w:rPr>
          <w:rFonts w:ascii="Helvetica" w:hAnsi="Helvetica" w:cs="Helvetica-Bold"/>
          <w:bCs/>
          <w:sz w:val="20"/>
          <w:szCs w:val="20"/>
        </w:rPr>
        <w:t xml:space="preserve"> </w:t>
      </w:r>
      <w:r w:rsidRPr="00AE1ECB" w:rsidR="005C549C">
        <w:rPr>
          <w:rFonts w:ascii="Helvetica" w:hAnsi="Helvetica" w:cs="Helvetica-Bold"/>
          <w:bCs/>
          <w:sz w:val="18"/>
          <w:szCs w:val="18"/>
        </w:rPr>
        <w:t>T</w:t>
      </w:r>
      <w:r w:rsidRPr="00AE1ECB">
        <w:rPr>
          <w:rFonts w:ascii="Helvetica" w:hAnsi="Helvetica" w:cs="Helvetica-Bold"/>
          <w:bCs/>
          <w:sz w:val="18"/>
          <w:szCs w:val="18"/>
        </w:rPr>
        <w:t xml:space="preserve">he cash, modified cash, or accrual basis </w:t>
      </w:r>
      <w:r w:rsidRPr="00AE1ECB" w:rsidR="005C549C">
        <w:rPr>
          <w:rFonts w:ascii="Helvetica" w:hAnsi="Helvetica" w:cs="Helvetica-Bold"/>
          <w:bCs/>
          <w:sz w:val="18"/>
          <w:szCs w:val="18"/>
        </w:rPr>
        <w:t xml:space="preserve">may be used </w:t>
      </w:r>
      <w:r w:rsidRPr="00AE1ECB">
        <w:rPr>
          <w:rFonts w:ascii="Helvetica" w:hAnsi="Helvetica" w:cs="Helvetica-Bold"/>
          <w:bCs/>
          <w:sz w:val="18"/>
          <w:szCs w:val="18"/>
        </w:rPr>
        <w:t xml:space="preserve">for recognition of transactions, </w:t>
      </w:r>
      <w:proofErr w:type="gramStart"/>
      <w:r w:rsidRPr="00AE1ECB">
        <w:rPr>
          <w:rFonts w:ascii="Helvetica" w:hAnsi="Helvetica" w:cs="Helvetica-Bold"/>
          <w:bCs/>
          <w:sz w:val="18"/>
          <w:szCs w:val="18"/>
        </w:rPr>
        <w:t>as long as</w:t>
      </w:r>
      <w:proofErr w:type="gramEnd"/>
      <w:r w:rsidRPr="00AE1ECB">
        <w:rPr>
          <w:rFonts w:ascii="Helvetica" w:hAnsi="Helvetica" w:cs="Helvetica-Bold"/>
          <w:bCs/>
          <w:sz w:val="18"/>
          <w:szCs w:val="18"/>
        </w:rPr>
        <w:t xml:space="preserve"> you use one method consistently. Round off all amounts reported on the Schedule I to the nearest dollar. Any other amounts are subject to rejection. Check all subtotals and totals carefully.</w:t>
      </w:r>
    </w:p>
    <w:p w:rsidRPr="00AE1ECB" w:rsidR="008D4C81" w:rsidP="0063377C" w:rsidRDefault="008D4C81" w14:paraId="244C8268" w14:textId="77777777">
      <w:pPr>
        <w:spacing w:before="60" w:line="240" w:lineRule="auto"/>
        <w:ind w:firstLine="216"/>
        <w:rPr>
          <w:rFonts w:ascii="Helvetica" w:hAnsi="Helvetica" w:cs="Helvetica"/>
          <w:sz w:val="18"/>
          <w:szCs w:val="18"/>
        </w:rPr>
      </w:pPr>
      <w:r w:rsidRPr="00AE1ECB">
        <w:rPr>
          <w:rFonts w:ascii="Helvetica" w:hAnsi="Helvetica" w:cs="Helvetica"/>
          <w:sz w:val="18"/>
          <w:szCs w:val="18"/>
        </w:rPr>
        <w:t>If the assets of two or more plans are maintained in one fund, such as when an employer has two plans funded through a single trust (except a DFE), complete Parts I and II by entering the plan’s allocable part of each line item.</w:t>
      </w:r>
    </w:p>
    <w:p w:rsidRPr="00AE1ECB" w:rsidR="008D4C81" w:rsidP="0063377C" w:rsidRDefault="008D4C81" w14:paraId="244C8269" w14:textId="77777777">
      <w:pPr>
        <w:spacing w:before="60" w:line="240" w:lineRule="auto"/>
        <w:ind w:firstLine="216"/>
        <w:rPr>
          <w:rFonts w:ascii="Helvetica" w:hAnsi="Helvetica" w:cs="Helvetica"/>
          <w:sz w:val="18"/>
          <w:szCs w:val="18"/>
        </w:rPr>
      </w:pPr>
      <w:r w:rsidRPr="00AE1ECB">
        <w:rPr>
          <w:rFonts w:ascii="Helvetica" w:hAnsi="Helvetica" w:cs="Helvetica"/>
          <w:sz w:val="18"/>
          <w:szCs w:val="18"/>
        </w:rPr>
        <w:t>If assets of one plan are maintained in two or more trust funds, report the combined financial information in Part I.</w:t>
      </w:r>
    </w:p>
    <w:p w:rsidRPr="00AE1ECB" w:rsidR="008D4C81" w:rsidP="0063377C" w:rsidRDefault="008D4C81" w14:paraId="244C826A" w14:textId="77777777">
      <w:pPr>
        <w:spacing w:before="60" w:line="240" w:lineRule="auto"/>
        <w:ind w:firstLine="216"/>
        <w:rPr>
          <w:rFonts w:ascii="Helvetica" w:hAnsi="Helvetica" w:cs="Helvetica-Bold"/>
          <w:bCs/>
          <w:sz w:val="18"/>
          <w:szCs w:val="18"/>
        </w:rPr>
      </w:pPr>
      <w:r w:rsidRPr="00AE1ECB">
        <w:rPr>
          <w:rFonts w:ascii="Helvetica" w:hAnsi="Helvetica" w:cs="Helvetica-Bold"/>
          <w:bCs/>
          <w:i/>
          <w:sz w:val="18"/>
          <w:szCs w:val="18"/>
        </w:rPr>
        <w:t>Current value</w:t>
      </w:r>
      <w:r w:rsidRPr="00AE1ECB">
        <w:rPr>
          <w:rFonts w:ascii="Helvetica" w:hAnsi="Helvetica" w:cs="Helvetica-Bold"/>
          <w:bCs/>
          <w:sz w:val="18"/>
          <w:szCs w:val="18"/>
        </w:rPr>
        <w:t xml:space="preserve"> means fair market value where available. Otherwise, it means the fair value as determined in good faith under the terms of the plan by a trustee or a named fiduciary, </w:t>
      </w:r>
      <w:r w:rsidRPr="00AE1ECB">
        <w:rPr>
          <w:rFonts w:ascii="Helvetica" w:hAnsi="Helvetica" w:cs="Helvetica-Bold"/>
          <w:bCs/>
          <w:sz w:val="18"/>
          <w:szCs w:val="18"/>
        </w:rPr>
        <w:t>assuming an orderly liquidation at time of the determination. See ERISA section 3(26).</w:t>
      </w:r>
    </w:p>
    <w:p w:rsidRPr="00AE1ECB" w:rsidR="008D4C81" w:rsidP="0063377C" w:rsidRDefault="008D4C81" w14:paraId="244C826B" w14:textId="77777777">
      <w:pPr>
        <w:spacing w:before="60" w:line="240" w:lineRule="auto"/>
        <w:ind w:firstLine="0"/>
        <w:rPr>
          <w:rFonts w:ascii="Helvetica" w:hAnsi="Helvetica" w:cs="Helvetica-Bold"/>
          <w:b/>
          <w:bCs/>
          <w:sz w:val="20"/>
          <w:szCs w:val="20"/>
        </w:rPr>
      </w:pPr>
      <w:r w:rsidRPr="00AE1ECB">
        <w:rPr>
          <w:rFonts w:ascii="Helvetica" w:hAnsi="Helvetica" w:cs="Helvetica-Bold"/>
          <w:b/>
          <w:bCs/>
          <w:sz w:val="20"/>
          <w:szCs w:val="20"/>
        </w:rPr>
        <w:t xml:space="preserve">Part I </w:t>
      </w:r>
      <w:r w:rsidRPr="00AE1ECB" w:rsidR="00E278EA">
        <w:rPr>
          <w:rFonts w:ascii="Helvetica" w:hAnsi="Helvetica" w:cs="NCLAH N+ Helvetica"/>
          <w:b/>
          <w:bCs/>
          <w:sz w:val="20"/>
          <w:szCs w:val="22"/>
        </w:rPr>
        <w:t xml:space="preserve">– </w:t>
      </w:r>
      <w:r w:rsidRPr="00AE1ECB">
        <w:rPr>
          <w:rFonts w:ascii="Helvetica" w:hAnsi="Helvetica" w:cs="Helvetica-Bold"/>
          <w:b/>
          <w:bCs/>
          <w:sz w:val="20"/>
          <w:szCs w:val="20"/>
        </w:rPr>
        <w:t>Small Plan Financial Information</w:t>
      </w:r>
    </w:p>
    <w:p w:rsidRPr="00AE1ECB" w:rsidR="005A78E8" w:rsidP="0063377C" w:rsidRDefault="008D4C81" w14:paraId="244C826C" w14:textId="77777777">
      <w:pPr>
        <w:spacing w:before="60" w:line="240" w:lineRule="auto"/>
        <w:ind w:firstLine="0"/>
        <w:rPr>
          <w:rFonts w:ascii="Helvetica" w:hAnsi="Helvetica" w:cs="Helvetica"/>
          <w:sz w:val="18"/>
          <w:szCs w:val="18"/>
        </w:rPr>
      </w:pPr>
      <w:r w:rsidRPr="00AE1ECB">
        <w:rPr>
          <w:rFonts w:ascii="Helvetica" w:hAnsi="Helvetica" w:cs="Helvetica"/>
          <w:sz w:val="18"/>
          <w:szCs w:val="18"/>
        </w:rPr>
        <w:t xml:space="preserve">Amounts reported on lines 1a, 1b, and 1c for the beginning of the plan year must be the same as reported for the end of the </w:t>
      </w:r>
    </w:p>
    <w:p w:rsidRPr="00AE1ECB" w:rsidR="008D4C81" w:rsidP="009077C3" w:rsidRDefault="008D4C81" w14:paraId="244C826D" w14:textId="77777777">
      <w:pPr>
        <w:spacing w:before="40" w:line="240" w:lineRule="auto"/>
        <w:ind w:firstLine="0"/>
        <w:rPr>
          <w:rFonts w:ascii="Helvetica" w:hAnsi="Helvetica" w:cs="Helvetica"/>
          <w:sz w:val="18"/>
          <w:szCs w:val="18"/>
        </w:rPr>
      </w:pPr>
      <w:r w:rsidRPr="00AE1ECB">
        <w:rPr>
          <w:rFonts w:ascii="Helvetica" w:hAnsi="Helvetica" w:cs="Helvetica"/>
          <w:sz w:val="18"/>
          <w:szCs w:val="18"/>
        </w:rPr>
        <w:t>plan year for corresponding lines on the return/report for the preceding plan year.</w:t>
      </w:r>
    </w:p>
    <w:p w:rsidRPr="00AE1ECB" w:rsidR="008D4C81" w:rsidP="0063377C" w:rsidRDefault="008D4C81" w14:paraId="244C826E" w14:textId="2DDFF856">
      <w:pPr>
        <w:spacing w:before="60" w:line="240" w:lineRule="auto"/>
        <w:ind w:firstLine="216"/>
        <w:rPr>
          <w:rFonts w:ascii="Helvetica" w:hAnsi="Helvetica" w:cs="Helvetica"/>
          <w:sz w:val="18"/>
          <w:szCs w:val="18"/>
        </w:rPr>
      </w:pPr>
      <w:r w:rsidRPr="00AE1ECB">
        <w:rPr>
          <w:rFonts w:ascii="Helvetica" w:hAnsi="Helvetica" w:cs="Helvetica"/>
          <w:sz w:val="18"/>
          <w:szCs w:val="18"/>
        </w:rPr>
        <w:t xml:space="preserve">Do not include contributions designated for the </w:t>
      </w:r>
      <w:r w:rsidR="00BC6F5A">
        <w:rPr>
          <w:rFonts w:ascii="Helvetica" w:hAnsi="Helvetica" w:cs="Helvetica"/>
          <w:sz w:val="18"/>
          <w:szCs w:val="18"/>
        </w:rPr>
        <w:t>202</w:t>
      </w:r>
      <w:r w:rsidR="00562E96">
        <w:rPr>
          <w:rFonts w:ascii="Helvetica" w:hAnsi="Helvetica" w:cs="Helvetica"/>
          <w:sz w:val="18"/>
          <w:szCs w:val="18"/>
        </w:rPr>
        <w:t>1</w:t>
      </w:r>
      <w:r w:rsidRPr="00AE1ECB" w:rsidR="00C810D9">
        <w:rPr>
          <w:rFonts w:ascii="Helvetica" w:hAnsi="Helvetica" w:cs="Helvetica"/>
          <w:sz w:val="18"/>
          <w:szCs w:val="18"/>
        </w:rPr>
        <w:t xml:space="preserve"> </w:t>
      </w:r>
      <w:r w:rsidRPr="00AE1ECB">
        <w:rPr>
          <w:rFonts w:ascii="Helvetica" w:hAnsi="Helvetica" w:cs="Helvetica"/>
          <w:sz w:val="18"/>
          <w:szCs w:val="18"/>
        </w:rPr>
        <w:t>plan year in column (a).</w:t>
      </w:r>
    </w:p>
    <w:p w:rsidRPr="00AE1ECB" w:rsidR="008D4C81" w:rsidP="0063377C" w:rsidRDefault="008D4C81" w14:paraId="244C826F" w14:textId="77777777">
      <w:pPr>
        <w:spacing w:before="60" w:line="240" w:lineRule="auto"/>
        <w:ind w:firstLine="0"/>
        <w:rPr>
          <w:rFonts w:ascii="Helvetica" w:hAnsi="Helvetica" w:cs="Helvetica"/>
          <w:sz w:val="18"/>
          <w:szCs w:val="18"/>
        </w:rPr>
      </w:pPr>
      <w:r w:rsidRPr="00AE1ECB">
        <w:rPr>
          <w:rFonts w:ascii="Helvetica" w:hAnsi="Helvetica" w:cs="Helvetica-Bold"/>
          <w:b/>
          <w:bCs/>
          <w:sz w:val="18"/>
          <w:szCs w:val="18"/>
        </w:rPr>
        <w:t>Line 1a</w:t>
      </w:r>
      <w:r w:rsidRPr="00AE1ECB" w:rsidR="00534B36">
        <w:rPr>
          <w:rFonts w:ascii="Helvetica" w:hAnsi="Helvetica" w:cs="Helvetica-Bold"/>
          <w:b/>
          <w:bCs/>
          <w:sz w:val="18"/>
          <w:szCs w:val="18"/>
        </w:rPr>
        <w:t xml:space="preserve">. </w:t>
      </w:r>
      <w:r w:rsidRPr="00AE1ECB">
        <w:rPr>
          <w:rFonts w:ascii="Helvetica" w:hAnsi="Helvetica" w:cs="Helvetica"/>
          <w:sz w:val="18"/>
          <w:szCs w:val="18"/>
        </w:rPr>
        <w:t>A plan with assets held in common/collective trusts (CCTs), pooled separate accounts (PSAs), master trust investment accounts (MTIAs), and/or 103-12 IEs must also attach Schedule D.</w:t>
      </w:r>
    </w:p>
    <w:p w:rsidRPr="00AE1ECB" w:rsidR="008D4C81" w:rsidP="0063377C" w:rsidRDefault="008D4C81" w14:paraId="244C8270" w14:textId="77777777">
      <w:pPr>
        <w:spacing w:before="60" w:line="240" w:lineRule="auto"/>
        <w:ind w:firstLine="216"/>
        <w:rPr>
          <w:rFonts w:ascii="Helvetica" w:hAnsi="Helvetica" w:cs="Helvetica"/>
          <w:sz w:val="18"/>
          <w:szCs w:val="18"/>
        </w:rPr>
      </w:pPr>
      <w:r w:rsidRPr="00AE1ECB">
        <w:rPr>
          <w:rFonts w:ascii="Helvetica" w:hAnsi="Helvetica" w:cs="Helvetica"/>
          <w:sz w:val="18"/>
          <w:szCs w:val="18"/>
        </w:rPr>
        <w:t>Use the same method for determining the value of the plan’s interest in an insurance company general account (unallocated contracts) that you used for line 4 of Schedule A, or, if line 4 is not required, line 7 of Schedule A.</w:t>
      </w:r>
    </w:p>
    <w:p w:rsidRPr="00AE1ECB" w:rsidR="008D4C81" w:rsidP="0063377C" w:rsidRDefault="00D4042E" w14:paraId="244C8271" w14:textId="77777777">
      <w:pPr>
        <w:spacing w:before="60" w:line="240" w:lineRule="auto"/>
        <w:ind w:firstLine="0"/>
        <w:rPr>
          <w:rFonts w:ascii="Helvetica" w:hAnsi="Helvetica" w:cs="Helvetica"/>
          <w:sz w:val="18"/>
          <w:szCs w:val="18"/>
        </w:rPr>
      </w:pPr>
      <w:r w:rsidRPr="00AE1ECB">
        <w:rPr>
          <w:rFonts w:ascii="Helvetica" w:hAnsi="Helvetica" w:cs="Helvetica-Bold"/>
          <w:b/>
          <w:bCs/>
          <w:sz w:val="18"/>
          <w:szCs w:val="18"/>
        </w:rPr>
        <w:t>Note.</w:t>
      </w:r>
      <w:r w:rsidRPr="00AE1ECB" w:rsidR="008D4C81">
        <w:rPr>
          <w:rFonts w:ascii="Helvetica" w:hAnsi="Helvetica" w:cs="Helvetica-Bold"/>
          <w:b/>
          <w:bCs/>
          <w:sz w:val="18"/>
          <w:szCs w:val="18"/>
        </w:rPr>
        <w:t xml:space="preserve"> </w:t>
      </w:r>
      <w:r w:rsidRPr="00AE1ECB" w:rsidR="008D4C81">
        <w:rPr>
          <w:rFonts w:ascii="Helvetica" w:hAnsi="Helvetica" w:cs="Helvetica"/>
          <w:sz w:val="18"/>
          <w:szCs w:val="18"/>
        </w:rPr>
        <w:t>Do not include in column (b) a participant loan that has been deemed distributed during the plan year under the provisions of Code section 72(p) and Treasury Regulations section 1.72(p)-1, if both of the following circumstances apply:</w:t>
      </w:r>
    </w:p>
    <w:p w:rsidRPr="00AE1ECB" w:rsidR="008D4C81" w:rsidP="0063377C" w:rsidRDefault="008D4C81" w14:paraId="244C8272" w14:textId="77777777">
      <w:pPr>
        <w:tabs>
          <w:tab w:val="clear" w:pos="432"/>
          <w:tab w:val="left" w:pos="270"/>
        </w:tabs>
        <w:spacing w:before="60" w:line="240" w:lineRule="auto"/>
        <w:ind w:firstLine="0"/>
        <w:rPr>
          <w:rFonts w:ascii="Helvetica" w:hAnsi="Helvetica" w:cs="Helvetica"/>
          <w:sz w:val="18"/>
          <w:szCs w:val="18"/>
        </w:rPr>
      </w:pPr>
      <w:r w:rsidRPr="00AE1ECB">
        <w:rPr>
          <w:rFonts w:ascii="Helvetica" w:hAnsi="Helvetica" w:cs="Helvetica"/>
          <w:sz w:val="18"/>
          <w:szCs w:val="18"/>
        </w:rPr>
        <w:tab/>
        <w:t>1. Under the plan, the participant loan is treated as a directed investment solely of the participant’s individual account; and</w:t>
      </w:r>
    </w:p>
    <w:p w:rsidRPr="00AE1ECB" w:rsidR="008D4C81" w:rsidP="009077C3" w:rsidRDefault="008D4C81" w14:paraId="244C8273" w14:textId="77777777">
      <w:pPr>
        <w:tabs>
          <w:tab w:val="clear" w:pos="432"/>
          <w:tab w:val="left" w:pos="270"/>
        </w:tabs>
        <w:spacing w:line="240" w:lineRule="auto"/>
        <w:ind w:firstLine="0"/>
        <w:rPr>
          <w:rFonts w:ascii="Helvetica" w:hAnsi="Helvetica" w:cs="Helvetica"/>
          <w:sz w:val="18"/>
          <w:szCs w:val="18"/>
        </w:rPr>
      </w:pPr>
      <w:r w:rsidRPr="00AE1ECB">
        <w:rPr>
          <w:rFonts w:ascii="Helvetica" w:hAnsi="Helvetica" w:cs="Helvetica"/>
          <w:sz w:val="18"/>
          <w:szCs w:val="18"/>
        </w:rPr>
        <w:tab/>
        <w:t>2. As of the end of the plan year, the participant is not continuing repayment under the loan.</w:t>
      </w:r>
    </w:p>
    <w:p w:rsidRPr="00AE1ECB" w:rsidR="008D4C81" w:rsidP="0063377C" w:rsidRDefault="008D4C81" w14:paraId="244C8274" w14:textId="77777777">
      <w:pPr>
        <w:spacing w:before="60" w:line="240" w:lineRule="auto"/>
        <w:ind w:firstLine="216"/>
        <w:rPr>
          <w:rFonts w:ascii="Helvetica" w:hAnsi="Helvetica" w:cs="Helvetica"/>
          <w:sz w:val="18"/>
          <w:szCs w:val="18"/>
        </w:rPr>
      </w:pPr>
      <w:r w:rsidRPr="00AE1ECB">
        <w:rPr>
          <w:rFonts w:ascii="Helvetica" w:hAnsi="Helvetica" w:cs="Helvetica"/>
          <w:sz w:val="18"/>
          <w:szCs w:val="18"/>
        </w:rPr>
        <w:t xml:space="preserve">If the deemed distributed participant loan is included in column </w:t>
      </w:r>
      <w:r w:rsidRPr="00AE1ECB">
        <w:rPr>
          <w:rFonts w:ascii="Helvetica" w:hAnsi="Helvetica" w:cs="Helvetica"/>
          <w:b/>
          <w:sz w:val="18"/>
          <w:szCs w:val="18"/>
        </w:rPr>
        <w:t>(a)</w:t>
      </w:r>
      <w:r w:rsidRPr="00AE1ECB">
        <w:rPr>
          <w:rFonts w:ascii="Helvetica" w:hAnsi="Helvetica" w:cs="Helvetica"/>
          <w:sz w:val="18"/>
          <w:szCs w:val="18"/>
        </w:rPr>
        <w:t xml:space="preserve"> and </w:t>
      </w:r>
      <w:proofErr w:type="gramStart"/>
      <w:r w:rsidRPr="00AE1ECB">
        <w:rPr>
          <w:rFonts w:ascii="Helvetica" w:hAnsi="Helvetica" w:cs="Helvetica"/>
          <w:sz w:val="18"/>
          <w:szCs w:val="18"/>
        </w:rPr>
        <w:t>both of these</w:t>
      </w:r>
      <w:proofErr w:type="gramEnd"/>
      <w:r w:rsidRPr="00AE1ECB">
        <w:rPr>
          <w:rFonts w:ascii="Helvetica" w:hAnsi="Helvetica" w:cs="Helvetica"/>
          <w:sz w:val="18"/>
          <w:szCs w:val="18"/>
        </w:rPr>
        <w:t xml:space="preserve"> circumstances apply, report the loan as a deemed distribution on line 2g. However, if either of these circumstances does not apply, the current value of the participant loan (including interest accruing thereon after the deemed distribution) should be included in column </w:t>
      </w:r>
      <w:r w:rsidRPr="00AE1ECB">
        <w:rPr>
          <w:rFonts w:ascii="Helvetica" w:hAnsi="Helvetica" w:cs="Helvetica"/>
          <w:b/>
          <w:sz w:val="18"/>
          <w:szCs w:val="18"/>
        </w:rPr>
        <w:t>(b)</w:t>
      </w:r>
      <w:r w:rsidRPr="00AE1ECB">
        <w:rPr>
          <w:rFonts w:ascii="Helvetica" w:hAnsi="Helvetica" w:cs="Helvetica"/>
          <w:sz w:val="18"/>
          <w:szCs w:val="18"/>
        </w:rPr>
        <w:t xml:space="preserve"> without regard to the occurrence of a deemed distribution.</w:t>
      </w:r>
    </w:p>
    <w:p w:rsidRPr="00AE1ECB" w:rsidR="00E13F37" w:rsidP="0063377C" w:rsidRDefault="008D4C81" w14:paraId="244C8275" w14:textId="77777777">
      <w:pPr>
        <w:spacing w:before="60" w:line="240" w:lineRule="auto"/>
        <w:ind w:firstLine="216"/>
        <w:rPr>
          <w:rFonts w:ascii="Helvetica" w:hAnsi="Helvetica" w:cs="Helvetica"/>
          <w:sz w:val="18"/>
          <w:szCs w:val="18"/>
        </w:rPr>
      </w:pPr>
      <w:r w:rsidRPr="00AE1ECB">
        <w:rPr>
          <w:rFonts w:ascii="Helvetica" w:hAnsi="Helvetica" w:cs="Helvetica"/>
          <w:sz w:val="18"/>
          <w:szCs w:val="18"/>
        </w:rPr>
        <w:t>After a participant loan that has been deemed distributed is reported on line 2g, it is no longer to be reported as an asset on Schedule H or Schedule I unless, in a later year, the participant resumes repayment under the loan. However, such a loan (including interest accruing thereon after the deemed distribution) that has not been repaid is still considered outstanding for purposes of applying Code section 72(p)(2)(A) to determine the maximum amount of subsequent loans. Also, the deemed distribution is not treated as an actual distribution for other purposes, such as the qualification requirements of Code section 401, including, for example, the determination of top-heavy status under Code section 416 and the vesting requirements of Treasury Regulations section 1.411(a)-7(d)(5). See Q&amp;As 12 and 19 of Treasury Regulations section 1.7</w:t>
      </w:r>
      <w:r w:rsidRPr="00AE1ECB" w:rsidR="00E13F37">
        <w:rPr>
          <w:rFonts w:ascii="Helvetica" w:hAnsi="Helvetica" w:cs="Helvetica"/>
          <w:sz w:val="18"/>
          <w:szCs w:val="18"/>
        </w:rPr>
        <w:t>2(p)-1.</w:t>
      </w:r>
    </w:p>
    <w:p w:rsidRPr="00AE1ECB" w:rsidR="008D4C81" w:rsidP="0063377C" w:rsidRDefault="008D4C81" w14:paraId="244C8276" w14:textId="77777777">
      <w:pPr>
        <w:spacing w:before="60" w:line="240" w:lineRule="auto"/>
        <w:ind w:firstLine="216"/>
        <w:rPr>
          <w:rFonts w:ascii="Helvetica" w:hAnsi="Helvetica" w:cs="Helvetica"/>
          <w:sz w:val="18"/>
          <w:szCs w:val="18"/>
        </w:rPr>
      </w:pPr>
      <w:r w:rsidRPr="00AE1ECB">
        <w:rPr>
          <w:rFonts w:ascii="Helvetica" w:hAnsi="Helvetica" w:cs="Helvetica"/>
          <w:sz w:val="18"/>
          <w:szCs w:val="18"/>
        </w:rPr>
        <w:t>The entry on line 1a, column (b), of Schedule I (plan assets - end of year) or on line 1</w:t>
      </w:r>
      <w:proofErr w:type="gramStart"/>
      <w:r w:rsidRPr="00AE1ECB">
        <w:rPr>
          <w:rFonts w:ascii="Helvetica" w:hAnsi="Helvetica" w:cs="Helvetica"/>
          <w:sz w:val="18"/>
          <w:szCs w:val="18"/>
        </w:rPr>
        <w:t>c(</w:t>
      </w:r>
      <w:proofErr w:type="gramEnd"/>
      <w:r w:rsidRPr="00AE1ECB">
        <w:rPr>
          <w:rFonts w:ascii="Helvetica" w:hAnsi="Helvetica" w:cs="Helvetica"/>
          <w:sz w:val="18"/>
          <w:szCs w:val="18"/>
        </w:rPr>
        <w:t>8), column (b), of Schedule H (participant loans - end of year) must include the current value of any participant loan reported as a deemed distribution on line 2g for any earlier year if, during the plan year, the participant resumes repayment under the loan. In addition, the amount to be entered on line 2g must be reduced by the amount of the participant loan reported as a deemed distribution on line 2g for the earlier year.</w:t>
      </w:r>
    </w:p>
    <w:p w:rsidRPr="00AE1ECB" w:rsidR="008D4C81" w:rsidP="0063377C" w:rsidRDefault="008D4C81" w14:paraId="244C8277" w14:textId="77777777">
      <w:pPr>
        <w:spacing w:before="60" w:line="240" w:lineRule="auto"/>
        <w:ind w:firstLine="0"/>
        <w:rPr>
          <w:rFonts w:ascii="Helvetica" w:hAnsi="Helvetica" w:cs="Helvetica"/>
          <w:sz w:val="18"/>
          <w:szCs w:val="18"/>
        </w:rPr>
      </w:pPr>
      <w:r w:rsidRPr="00AE1ECB">
        <w:rPr>
          <w:rFonts w:ascii="Helvetica" w:hAnsi="Helvetica" w:cs="Helvetica-Bold"/>
          <w:b/>
          <w:bCs/>
          <w:sz w:val="18"/>
          <w:szCs w:val="18"/>
        </w:rPr>
        <w:t>Line 1b</w:t>
      </w:r>
      <w:r w:rsidRPr="00AE1ECB" w:rsidR="00534B36">
        <w:rPr>
          <w:rFonts w:ascii="Helvetica" w:hAnsi="Helvetica" w:cs="Helvetica-Bold"/>
          <w:b/>
          <w:bCs/>
          <w:sz w:val="18"/>
          <w:szCs w:val="18"/>
        </w:rPr>
        <w:t xml:space="preserve">. </w:t>
      </w:r>
      <w:r w:rsidRPr="00AE1ECB">
        <w:rPr>
          <w:rFonts w:ascii="Helvetica" w:hAnsi="Helvetica" w:cs="Helvetica"/>
          <w:sz w:val="18"/>
          <w:szCs w:val="18"/>
        </w:rPr>
        <w:t>Enter the total liabilities at the beginning and end of the plan year. Liabilities to be entered here do not include the value of future pension payments to plan participants. However, the amount to be entered in line 1b for accrual basis filers includes, among other things:</w:t>
      </w:r>
    </w:p>
    <w:p w:rsidRPr="00AE1ECB" w:rsidR="008D4C81" w:rsidP="0063377C" w:rsidRDefault="008D4C81" w14:paraId="244C8278" w14:textId="77777777">
      <w:pPr>
        <w:tabs>
          <w:tab w:val="clear" w:pos="432"/>
          <w:tab w:val="left" w:pos="270"/>
        </w:tabs>
        <w:spacing w:before="60" w:line="240" w:lineRule="auto"/>
        <w:ind w:firstLine="0"/>
        <w:rPr>
          <w:rFonts w:ascii="Helvetica" w:hAnsi="Helvetica" w:cs="Helvetica"/>
          <w:sz w:val="18"/>
          <w:szCs w:val="18"/>
        </w:rPr>
      </w:pPr>
      <w:r w:rsidRPr="00AE1ECB">
        <w:rPr>
          <w:rFonts w:ascii="Helvetica" w:hAnsi="Helvetica" w:cs="Helvetica"/>
          <w:sz w:val="18"/>
          <w:szCs w:val="18"/>
        </w:rPr>
        <w:lastRenderedPageBreak/>
        <w:tab/>
        <w:t>1. Benefit claims that have been processed and approved for payment by the plan but have not been paid (including all incurred but not reported welfare benefit claims</w:t>
      </w:r>
      <w:proofErr w:type="gramStart"/>
      <w:r w:rsidRPr="00AE1ECB">
        <w:rPr>
          <w:rFonts w:ascii="Helvetica" w:hAnsi="Helvetica" w:cs="Helvetica"/>
          <w:sz w:val="18"/>
          <w:szCs w:val="18"/>
        </w:rPr>
        <w:t>);</w:t>
      </w:r>
      <w:proofErr w:type="gramEnd"/>
    </w:p>
    <w:p w:rsidRPr="00AE1ECB" w:rsidR="008D4C81" w:rsidP="009077C3" w:rsidRDefault="008D4C81" w14:paraId="244C8279" w14:textId="77777777">
      <w:pPr>
        <w:tabs>
          <w:tab w:val="clear" w:pos="432"/>
          <w:tab w:val="left" w:pos="270"/>
        </w:tabs>
        <w:spacing w:line="240" w:lineRule="auto"/>
        <w:ind w:firstLine="0"/>
        <w:rPr>
          <w:rFonts w:ascii="Helvetica" w:hAnsi="Helvetica" w:cs="Helvetica"/>
          <w:sz w:val="18"/>
          <w:szCs w:val="18"/>
        </w:rPr>
      </w:pPr>
      <w:r w:rsidRPr="00AE1ECB">
        <w:rPr>
          <w:rFonts w:ascii="Helvetica" w:hAnsi="Helvetica" w:cs="Helvetica"/>
          <w:sz w:val="18"/>
          <w:szCs w:val="18"/>
        </w:rPr>
        <w:tab/>
        <w:t>2. Accounts payable obligations owed by the plan that were incurred in the normal operations of the plan but have not been paid; and</w:t>
      </w:r>
    </w:p>
    <w:p w:rsidRPr="00AE1ECB" w:rsidR="008D4C81" w:rsidP="009077C3" w:rsidRDefault="008D4C81" w14:paraId="244C827A" w14:textId="77777777">
      <w:pPr>
        <w:tabs>
          <w:tab w:val="clear" w:pos="432"/>
          <w:tab w:val="left" w:pos="270"/>
        </w:tabs>
        <w:spacing w:line="240" w:lineRule="auto"/>
        <w:ind w:firstLine="0"/>
        <w:rPr>
          <w:rFonts w:ascii="Helvetica" w:hAnsi="Helvetica" w:cs="Helvetica"/>
          <w:sz w:val="18"/>
          <w:szCs w:val="18"/>
        </w:rPr>
      </w:pPr>
      <w:r w:rsidRPr="00AE1ECB">
        <w:rPr>
          <w:rFonts w:ascii="Helvetica" w:hAnsi="Helvetica" w:cs="Helvetica"/>
          <w:sz w:val="18"/>
          <w:szCs w:val="18"/>
        </w:rPr>
        <w:tab/>
        <w:t>3. Other liabilities such as acquisition indebtedness and any other amount owed by the plan.</w:t>
      </w:r>
    </w:p>
    <w:p w:rsidRPr="00AE1ECB" w:rsidR="008D4C81" w:rsidP="0063377C" w:rsidRDefault="008D4C81" w14:paraId="244C827B" w14:textId="77777777">
      <w:pPr>
        <w:spacing w:before="60" w:line="240" w:lineRule="auto"/>
        <w:ind w:firstLine="0"/>
        <w:rPr>
          <w:rFonts w:ascii="Helvetica" w:hAnsi="Helvetica" w:cs="Helvetica"/>
          <w:sz w:val="18"/>
          <w:szCs w:val="18"/>
        </w:rPr>
      </w:pPr>
      <w:r w:rsidRPr="00AE1ECB">
        <w:rPr>
          <w:rFonts w:ascii="Helvetica" w:hAnsi="Helvetica" w:cs="Helvetica-Bold"/>
          <w:b/>
          <w:bCs/>
          <w:sz w:val="18"/>
          <w:szCs w:val="18"/>
        </w:rPr>
        <w:t>Line 1c</w:t>
      </w:r>
      <w:r w:rsidRPr="00AE1ECB" w:rsidR="00534B36">
        <w:rPr>
          <w:rFonts w:ascii="Helvetica" w:hAnsi="Helvetica" w:cs="Helvetica-Bold"/>
          <w:b/>
          <w:bCs/>
          <w:sz w:val="18"/>
          <w:szCs w:val="18"/>
        </w:rPr>
        <w:t xml:space="preserve">. </w:t>
      </w:r>
      <w:r w:rsidRPr="00AE1ECB">
        <w:rPr>
          <w:rFonts w:ascii="Helvetica" w:hAnsi="Helvetica" w:cs="Helvetica"/>
          <w:sz w:val="18"/>
          <w:szCs w:val="18"/>
        </w:rPr>
        <w:t>Enter the net assets as of the beginning and end of the plan year. (Subtract line 1b from 1a.) Line 1c, column (b) must equal the sum of line 1c, column (a) plus lines 2</w:t>
      </w:r>
      <w:r w:rsidRPr="00AE1ECB" w:rsidR="0062073D">
        <w:rPr>
          <w:rFonts w:ascii="Helvetica" w:hAnsi="Helvetica" w:cs="Helvetica"/>
          <w:sz w:val="18"/>
          <w:szCs w:val="18"/>
        </w:rPr>
        <w:t>k</w:t>
      </w:r>
      <w:r w:rsidRPr="00AE1ECB">
        <w:rPr>
          <w:rFonts w:ascii="Helvetica" w:hAnsi="Helvetica" w:cs="Helvetica"/>
          <w:sz w:val="18"/>
          <w:szCs w:val="18"/>
        </w:rPr>
        <w:t xml:space="preserve"> and 2</w:t>
      </w:r>
      <w:r w:rsidRPr="00AE1ECB" w:rsidR="0062073D">
        <w:rPr>
          <w:rFonts w:ascii="Helvetica" w:hAnsi="Helvetica" w:cs="Helvetica"/>
          <w:sz w:val="18"/>
          <w:szCs w:val="18"/>
        </w:rPr>
        <w:t>l</w:t>
      </w:r>
      <w:r w:rsidRPr="00AE1ECB">
        <w:rPr>
          <w:rFonts w:ascii="Helvetica" w:hAnsi="Helvetica" w:cs="Helvetica"/>
          <w:sz w:val="18"/>
          <w:szCs w:val="18"/>
        </w:rPr>
        <w:t xml:space="preserve">. </w:t>
      </w:r>
    </w:p>
    <w:p w:rsidRPr="00AE1ECB" w:rsidR="008D4C81" w:rsidP="0063377C" w:rsidRDefault="008D4C81" w14:paraId="244C827C" w14:textId="77777777">
      <w:pPr>
        <w:spacing w:before="60" w:line="240" w:lineRule="auto"/>
        <w:ind w:firstLine="0"/>
        <w:rPr>
          <w:rFonts w:ascii="Helvetica" w:hAnsi="Helvetica" w:cs="Helvetica"/>
          <w:sz w:val="18"/>
          <w:szCs w:val="18"/>
        </w:rPr>
      </w:pPr>
      <w:r w:rsidRPr="00AE1ECB">
        <w:rPr>
          <w:rFonts w:ascii="Helvetica" w:hAnsi="Helvetica" w:cs="Helvetica-Bold"/>
          <w:b/>
          <w:bCs/>
          <w:sz w:val="18"/>
          <w:szCs w:val="18"/>
        </w:rPr>
        <w:t>Line 2a</w:t>
      </w:r>
      <w:r w:rsidRPr="00AE1ECB" w:rsidR="00534B36">
        <w:rPr>
          <w:rFonts w:ascii="Helvetica" w:hAnsi="Helvetica" w:cs="Helvetica-Bold"/>
          <w:b/>
          <w:bCs/>
          <w:sz w:val="18"/>
          <w:szCs w:val="18"/>
        </w:rPr>
        <w:t xml:space="preserve">. </w:t>
      </w:r>
      <w:r w:rsidRPr="00AE1ECB">
        <w:rPr>
          <w:rFonts w:ascii="Helvetica" w:hAnsi="Helvetica" w:cs="Helvetica"/>
          <w:sz w:val="18"/>
          <w:szCs w:val="18"/>
        </w:rPr>
        <w:t xml:space="preserve">Include the total </w:t>
      </w:r>
      <w:r w:rsidRPr="00AE1ECB" w:rsidR="005C549C">
        <w:rPr>
          <w:rFonts w:ascii="Helvetica" w:hAnsi="Helvetica" w:cs="Helvetica"/>
          <w:sz w:val="18"/>
          <w:szCs w:val="18"/>
        </w:rPr>
        <w:t xml:space="preserve">cash contributions received </w:t>
      </w:r>
      <w:r w:rsidRPr="00AE1ECB">
        <w:rPr>
          <w:rFonts w:ascii="Helvetica" w:hAnsi="Helvetica" w:cs="Helvetica"/>
          <w:sz w:val="18"/>
          <w:szCs w:val="18"/>
        </w:rPr>
        <w:t>or (for accrual basis plans) due to be received.</w:t>
      </w:r>
    </w:p>
    <w:p w:rsidRPr="00AE1ECB" w:rsidR="008D4C81" w:rsidP="0063377C" w:rsidRDefault="008D4C81" w14:paraId="244C827D" w14:textId="0446C460">
      <w:pPr>
        <w:spacing w:before="60" w:line="240" w:lineRule="auto"/>
        <w:ind w:firstLine="0"/>
        <w:rPr>
          <w:rFonts w:ascii="Helvetica" w:hAnsi="Helvetica" w:cs="Helvetica-Bold"/>
          <w:bCs/>
          <w:sz w:val="18"/>
          <w:szCs w:val="18"/>
        </w:rPr>
      </w:pPr>
      <w:r w:rsidRPr="00AE1ECB">
        <w:rPr>
          <w:rFonts w:ascii="Helvetica" w:hAnsi="Helvetica" w:cs="Helvetica-Bold"/>
          <w:b/>
          <w:bCs/>
          <w:sz w:val="18"/>
          <w:szCs w:val="18"/>
        </w:rPr>
        <w:t>Line 2</w:t>
      </w:r>
      <w:proofErr w:type="gramStart"/>
      <w:r w:rsidRPr="00AE1ECB">
        <w:rPr>
          <w:rFonts w:ascii="Helvetica" w:hAnsi="Helvetica" w:cs="Helvetica-Bold"/>
          <w:b/>
          <w:bCs/>
          <w:sz w:val="18"/>
          <w:szCs w:val="18"/>
        </w:rPr>
        <w:t>a(</w:t>
      </w:r>
      <w:proofErr w:type="gramEnd"/>
      <w:r w:rsidRPr="00AE1ECB">
        <w:rPr>
          <w:rFonts w:ascii="Helvetica" w:hAnsi="Helvetica" w:cs="Helvetica-Bold"/>
          <w:b/>
          <w:bCs/>
          <w:sz w:val="18"/>
          <w:szCs w:val="18"/>
        </w:rPr>
        <w:t>1)</w:t>
      </w:r>
      <w:r w:rsidRPr="00AE1ECB" w:rsidR="00534B36">
        <w:rPr>
          <w:rFonts w:ascii="Helvetica" w:hAnsi="Helvetica" w:cs="Helvetica-Bold"/>
          <w:b/>
          <w:bCs/>
          <w:sz w:val="18"/>
          <w:szCs w:val="18"/>
        </w:rPr>
        <w:t>.</w:t>
      </w:r>
      <w:r w:rsidRPr="00AE1ECB" w:rsidR="00534B36">
        <w:rPr>
          <w:rFonts w:ascii="Helvetica" w:hAnsi="Helvetica" w:cs="Helvetica-Bold"/>
          <w:bCs/>
          <w:sz w:val="18"/>
          <w:szCs w:val="18"/>
        </w:rPr>
        <w:t xml:space="preserve"> </w:t>
      </w:r>
      <w:r w:rsidRPr="00AE1ECB">
        <w:rPr>
          <w:rFonts w:ascii="Helvetica" w:hAnsi="Helvetica" w:cs="Helvetica-Bold"/>
          <w:bCs/>
          <w:sz w:val="18"/>
          <w:szCs w:val="18"/>
        </w:rPr>
        <w:t xml:space="preserve">Plans using the accrual basis of accounting must not include contributions designated for years before the </w:t>
      </w:r>
      <w:r w:rsidR="00BC6F5A">
        <w:rPr>
          <w:rFonts w:ascii="Helvetica" w:hAnsi="Helvetica" w:cs="Helvetica-Bold"/>
          <w:bCs/>
          <w:sz w:val="18"/>
          <w:szCs w:val="18"/>
        </w:rPr>
        <w:t>202</w:t>
      </w:r>
      <w:r w:rsidR="00562E96">
        <w:rPr>
          <w:rFonts w:ascii="Helvetica" w:hAnsi="Helvetica" w:cs="Helvetica-Bold"/>
          <w:bCs/>
          <w:sz w:val="18"/>
          <w:szCs w:val="18"/>
        </w:rPr>
        <w:t>1</w:t>
      </w:r>
      <w:r w:rsidRPr="00AE1ECB" w:rsidR="00C810D9">
        <w:rPr>
          <w:rFonts w:ascii="Helvetica" w:hAnsi="Helvetica" w:cs="Helvetica-Bold"/>
          <w:bCs/>
          <w:sz w:val="18"/>
          <w:szCs w:val="18"/>
        </w:rPr>
        <w:t xml:space="preserve"> </w:t>
      </w:r>
      <w:r w:rsidRPr="00AE1ECB" w:rsidR="00EF3854">
        <w:rPr>
          <w:rFonts w:ascii="Helvetica" w:hAnsi="Helvetica" w:cs="Helvetica-Bold"/>
          <w:bCs/>
          <w:sz w:val="18"/>
          <w:szCs w:val="18"/>
        </w:rPr>
        <w:t xml:space="preserve">plan </w:t>
      </w:r>
      <w:r w:rsidRPr="00AE1ECB">
        <w:rPr>
          <w:rFonts w:ascii="Helvetica" w:hAnsi="Helvetica" w:cs="Helvetica-Bold"/>
          <w:bCs/>
          <w:sz w:val="18"/>
          <w:szCs w:val="18"/>
        </w:rPr>
        <w:t>year on line 2</w:t>
      </w:r>
      <w:proofErr w:type="gramStart"/>
      <w:r w:rsidRPr="00AE1ECB">
        <w:rPr>
          <w:rFonts w:ascii="Helvetica" w:hAnsi="Helvetica" w:cs="Helvetica-Bold"/>
          <w:bCs/>
          <w:sz w:val="18"/>
          <w:szCs w:val="18"/>
        </w:rPr>
        <w:t>a(</w:t>
      </w:r>
      <w:proofErr w:type="gramEnd"/>
      <w:r w:rsidRPr="00AE1ECB">
        <w:rPr>
          <w:rFonts w:ascii="Helvetica" w:hAnsi="Helvetica" w:cs="Helvetica-Bold"/>
          <w:bCs/>
          <w:sz w:val="18"/>
          <w:szCs w:val="18"/>
        </w:rPr>
        <w:t>1).</w:t>
      </w:r>
    </w:p>
    <w:p w:rsidRPr="00AE1ECB" w:rsidR="008D4C81" w:rsidP="0063377C" w:rsidRDefault="008D4C81" w14:paraId="244C827E" w14:textId="77777777">
      <w:pPr>
        <w:spacing w:before="60" w:line="240" w:lineRule="auto"/>
        <w:ind w:firstLine="0"/>
        <w:rPr>
          <w:rFonts w:ascii="Helvetica" w:hAnsi="Helvetica" w:cs="Helvetica-Bold"/>
          <w:bCs/>
          <w:sz w:val="18"/>
          <w:szCs w:val="18"/>
        </w:rPr>
      </w:pPr>
      <w:r w:rsidRPr="00AE1ECB">
        <w:rPr>
          <w:rFonts w:ascii="Helvetica" w:hAnsi="Helvetica" w:cs="Helvetica-Bold"/>
          <w:b/>
          <w:bCs/>
          <w:sz w:val="18"/>
          <w:szCs w:val="18"/>
        </w:rPr>
        <w:t>Line 2</w:t>
      </w:r>
      <w:proofErr w:type="gramStart"/>
      <w:r w:rsidRPr="00AE1ECB">
        <w:rPr>
          <w:rFonts w:ascii="Helvetica" w:hAnsi="Helvetica" w:cs="Helvetica-Bold"/>
          <w:b/>
          <w:bCs/>
          <w:sz w:val="18"/>
          <w:szCs w:val="18"/>
        </w:rPr>
        <w:t>a(</w:t>
      </w:r>
      <w:proofErr w:type="gramEnd"/>
      <w:r w:rsidRPr="00AE1ECB">
        <w:rPr>
          <w:rFonts w:ascii="Helvetica" w:hAnsi="Helvetica" w:cs="Helvetica-Bold"/>
          <w:b/>
          <w:bCs/>
          <w:sz w:val="18"/>
          <w:szCs w:val="18"/>
        </w:rPr>
        <w:t>2)</w:t>
      </w:r>
      <w:r w:rsidRPr="00AE1ECB" w:rsidR="00534B36">
        <w:rPr>
          <w:rFonts w:ascii="Helvetica" w:hAnsi="Helvetica" w:cs="Helvetica-Bold"/>
          <w:b/>
          <w:bCs/>
          <w:sz w:val="18"/>
          <w:szCs w:val="18"/>
        </w:rPr>
        <w:t xml:space="preserve">. </w:t>
      </w:r>
      <w:r w:rsidRPr="00AE1ECB">
        <w:rPr>
          <w:rFonts w:ascii="Helvetica" w:hAnsi="Helvetica" w:cs="Helvetica-Bold"/>
          <w:bCs/>
          <w:sz w:val="18"/>
          <w:szCs w:val="18"/>
        </w:rPr>
        <w:t>For welfare plans, report all employee contributions, including all elective contributions under a cafeteria plan (Code section 125). For pension benefit plans, participant contributions, for purposes of this item, also include elective contributions under a qualified cash or deferred arrangement (Code section 401(k)).</w:t>
      </w:r>
    </w:p>
    <w:p w:rsidRPr="00AE1ECB" w:rsidR="008D4C81" w:rsidP="0063377C" w:rsidRDefault="008D4C81" w14:paraId="244C827F" w14:textId="77777777">
      <w:pPr>
        <w:spacing w:before="60" w:line="240" w:lineRule="auto"/>
        <w:ind w:firstLine="0"/>
        <w:rPr>
          <w:rFonts w:ascii="Helvetica" w:hAnsi="Helvetica" w:cs="Helvetica-Bold"/>
          <w:bCs/>
          <w:sz w:val="18"/>
          <w:szCs w:val="18"/>
        </w:rPr>
      </w:pPr>
      <w:r w:rsidRPr="00AE1ECB">
        <w:rPr>
          <w:rFonts w:ascii="Helvetica" w:hAnsi="Helvetica" w:cs="Helvetica-Bold"/>
          <w:b/>
          <w:bCs/>
          <w:sz w:val="18"/>
          <w:szCs w:val="18"/>
        </w:rPr>
        <w:t>Line 2b</w:t>
      </w:r>
      <w:r w:rsidRPr="00AE1ECB" w:rsidR="00534B36">
        <w:rPr>
          <w:rFonts w:ascii="Helvetica" w:hAnsi="Helvetica" w:cs="Helvetica-Bold"/>
          <w:b/>
          <w:bCs/>
          <w:sz w:val="18"/>
          <w:szCs w:val="18"/>
        </w:rPr>
        <w:t xml:space="preserve">. </w:t>
      </w:r>
      <w:r w:rsidRPr="00AE1ECB">
        <w:rPr>
          <w:rFonts w:ascii="Helvetica" w:hAnsi="Helvetica" w:cs="Helvetica-Bold"/>
          <w:bCs/>
          <w:sz w:val="18"/>
          <w:szCs w:val="18"/>
        </w:rPr>
        <w:t>Use the current value, at date contributed, of securities or other noncash property.</w:t>
      </w:r>
    </w:p>
    <w:p w:rsidRPr="00AE1ECB" w:rsidR="008D4C81" w:rsidP="0063377C" w:rsidRDefault="008D4C81" w14:paraId="244C8280" w14:textId="77777777">
      <w:pPr>
        <w:spacing w:before="60" w:line="240" w:lineRule="auto"/>
        <w:ind w:firstLine="0"/>
        <w:rPr>
          <w:rFonts w:ascii="Helvetica" w:hAnsi="Helvetica" w:cs="Helvetica"/>
          <w:sz w:val="18"/>
          <w:szCs w:val="18"/>
        </w:rPr>
      </w:pPr>
      <w:r w:rsidRPr="00AE1ECB">
        <w:rPr>
          <w:rFonts w:ascii="Helvetica" w:hAnsi="Helvetica" w:cs="Helvetica-Bold"/>
          <w:b/>
          <w:bCs/>
          <w:sz w:val="18"/>
          <w:szCs w:val="18"/>
        </w:rPr>
        <w:t>Line 2c</w:t>
      </w:r>
      <w:r w:rsidRPr="00AE1ECB" w:rsidR="00534B36">
        <w:rPr>
          <w:rFonts w:ascii="Helvetica" w:hAnsi="Helvetica" w:cs="Helvetica-Bold"/>
          <w:b/>
          <w:bCs/>
          <w:sz w:val="18"/>
          <w:szCs w:val="18"/>
        </w:rPr>
        <w:t>.</w:t>
      </w:r>
      <w:r w:rsidRPr="00AE1ECB" w:rsidR="00534B36">
        <w:rPr>
          <w:rFonts w:ascii="Helvetica" w:hAnsi="Helvetica" w:cs="Helvetica-Bold"/>
          <w:bCs/>
          <w:sz w:val="18"/>
          <w:szCs w:val="18"/>
        </w:rPr>
        <w:t xml:space="preserve"> </w:t>
      </w:r>
      <w:r w:rsidRPr="00AE1ECB">
        <w:rPr>
          <w:rFonts w:ascii="Helvetica" w:hAnsi="Helvetica" w:cs="Helvetica-Bold"/>
          <w:bCs/>
          <w:sz w:val="18"/>
          <w:szCs w:val="18"/>
        </w:rPr>
        <w:t xml:space="preserve">Enter all other plan income for the plan year. Do not include transfers from other plans that are reported on line </w:t>
      </w:r>
      <w:r w:rsidRPr="00AE1ECB">
        <w:rPr>
          <w:rFonts w:ascii="Helvetica" w:hAnsi="Helvetica" w:cs="Helvetica"/>
          <w:sz w:val="18"/>
          <w:szCs w:val="18"/>
        </w:rPr>
        <w:t>2l. Other income received and/or receivable would include:</w:t>
      </w:r>
    </w:p>
    <w:p w:rsidRPr="00AE1ECB" w:rsidR="008D4C81" w:rsidP="0063377C" w:rsidRDefault="008D4C81" w14:paraId="244C8281" w14:textId="77777777">
      <w:pPr>
        <w:spacing w:before="60" w:line="240" w:lineRule="auto"/>
        <w:ind w:firstLine="216"/>
        <w:rPr>
          <w:rFonts w:ascii="Helvetica" w:hAnsi="Helvetica" w:cs="Helvetica"/>
          <w:sz w:val="18"/>
          <w:szCs w:val="18"/>
        </w:rPr>
      </w:pPr>
      <w:r w:rsidRPr="00AE1ECB">
        <w:rPr>
          <w:rFonts w:ascii="Helvetica" w:hAnsi="Helvetica" w:cs="Helvetica"/>
          <w:sz w:val="18"/>
          <w:szCs w:val="18"/>
        </w:rPr>
        <w:t>1. Interest on investments (including money market accounts, sweep accounts, STIF accounts, etc.).</w:t>
      </w:r>
    </w:p>
    <w:p w:rsidRPr="00AE1ECB" w:rsidR="008D4C81" w:rsidP="009077C3" w:rsidRDefault="008D4C81" w14:paraId="244C8282" w14:textId="77777777">
      <w:pPr>
        <w:spacing w:line="240" w:lineRule="auto"/>
        <w:ind w:firstLine="216"/>
        <w:rPr>
          <w:rFonts w:ascii="Helvetica" w:hAnsi="Helvetica" w:cs="Helvetica"/>
          <w:sz w:val="18"/>
          <w:szCs w:val="18"/>
        </w:rPr>
      </w:pPr>
      <w:r w:rsidRPr="00AE1ECB">
        <w:rPr>
          <w:rFonts w:ascii="Helvetica" w:hAnsi="Helvetica" w:cs="Helvetica"/>
          <w:sz w:val="18"/>
          <w:szCs w:val="18"/>
        </w:rPr>
        <w:t>2. Dividends. (Accrual basis plans should include dividends declared for all stock held by the plan even if the dividends have not been received as of the end of the plan year.)</w:t>
      </w:r>
    </w:p>
    <w:p w:rsidRPr="00AE1ECB" w:rsidR="008D4C81" w:rsidP="009077C3" w:rsidRDefault="008D4C81" w14:paraId="244C8283" w14:textId="77777777">
      <w:pPr>
        <w:spacing w:line="240" w:lineRule="auto"/>
        <w:ind w:firstLine="216"/>
        <w:rPr>
          <w:rFonts w:ascii="Helvetica" w:hAnsi="Helvetica" w:cs="Helvetica"/>
          <w:sz w:val="18"/>
          <w:szCs w:val="18"/>
        </w:rPr>
      </w:pPr>
      <w:r w:rsidRPr="00AE1ECB">
        <w:rPr>
          <w:rFonts w:ascii="Helvetica" w:hAnsi="Helvetica" w:cs="Helvetica"/>
          <w:sz w:val="18"/>
          <w:szCs w:val="18"/>
        </w:rPr>
        <w:t>3. Rents from income-producing property owned by the plan.</w:t>
      </w:r>
    </w:p>
    <w:p w:rsidRPr="00AE1ECB" w:rsidR="008D4C81" w:rsidP="009077C3" w:rsidRDefault="008D4C81" w14:paraId="244C8284" w14:textId="77777777">
      <w:pPr>
        <w:spacing w:line="240" w:lineRule="auto"/>
        <w:ind w:firstLine="216"/>
        <w:rPr>
          <w:rFonts w:ascii="Helvetica" w:hAnsi="Helvetica" w:cs="Helvetica"/>
          <w:sz w:val="18"/>
          <w:szCs w:val="18"/>
        </w:rPr>
      </w:pPr>
      <w:r w:rsidRPr="00AE1ECB">
        <w:rPr>
          <w:rFonts w:ascii="Helvetica" w:hAnsi="Helvetica" w:cs="Helvetica"/>
          <w:sz w:val="18"/>
          <w:szCs w:val="18"/>
        </w:rPr>
        <w:t>4. Royalties.</w:t>
      </w:r>
    </w:p>
    <w:p w:rsidRPr="00AE1ECB" w:rsidR="008D4C81" w:rsidP="009077C3" w:rsidRDefault="008D4C81" w14:paraId="244C8285" w14:textId="77777777">
      <w:pPr>
        <w:spacing w:line="240" w:lineRule="auto"/>
        <w:ind w:firstLine="216"/>
        <w:rPr>
          <w:rFonts w:ascii="Helvetica" w:hAnsi="Helvetica" w:cs="Helvetica"/>
          <w:sz w:val="18"/>
          <w:szCs w:val="18"/>
        </w:rPr>
      </w:pPr>
      <w:r w:rsidRPr="00AE1ECB">
        <w:rPr>
          <w:rFonts w:ascii="Helvetica" w:hAnsi="Helvetica" w:cs="Helvetica"/>
          <w:sz w:val="18"/>
          <w:szCs w:val="18"/>
        </w:rPr>
        <w:t>5. Net gain or loss from the sale of assets.</w:t>
      </w:r>
    </w:p>
    <w:p w:rsidRPr="00AE1ECB" w:rsidR="008D4C81" w:rsidP="009077C3" w:rsidRDefault="008D4C81" w14:paraId="244C8286" w14:textId="77777777">
      <w:pPr>
        <w:spacing w:line="240" w:lineRule="auto"/>
        <w:ind w:firstLine="216"/>
        <w:rPr>
          <w:rFonts w:ascii="Helvetica" w:hAnsi="Helvetica" w:cs="Helvetica"/>
          <w:sz w:val="18"/>
          <w:szCs w:val="18"/>
        </w:rPr>
      </w:pPr>
      <w:r w:rsidRPr="00AE1ECB">
        <w:rPr>
          <w:rFonts w:ascii="Helvetica" w:hAnsi="Helvetica" w:cs="Helvetica"/>
          <w:sz w:val="18"/>
          <w:szCs w:val="18"/>
        </w:rPr>
        <w:t xml:space="preserve">6. Other income, such as unrealized appreciation (depreciation) in plan assets. </w:t>
      </w:r>
    </w:p>
    <w:p w:rsidRPr="00AE1ECB" w:rsidR="008D4C81" w:rsidP="0063377C" w:rsidRDefault="008D4C81" w14:paraId="244C8287" w14:textId="77777777">
      <w:pPr>
        <w:spacing w:before="60" w:line="240" w:lineRule="auto"/>
        <w:ind w:firstLine="216"/>
        <w:rPr>
          <w:rFonts w:ascii="Helvetica" w:hAnsi="Helvetica" w:cs="Helvetica"/>
          <w:sz w:val="18"/>
          <w:szCs w:val="18"/>
        </w:rPr>
      </w:pPr>
      <w:r w:rsidRPr="00AE1ECB">
        <w:rPr>
          <w:rFonts w:ascii="Helvetica" w:hAnsi="Helvetica" w:cs="Helvetica"/>
          <w:sz w:val="18"/>
          <w:szCs w:val="18"/>
        </w:rPr>
        <w:t xml:space="preserve">To compute this </w:t>
      </w:r>
      <w:proofErr w:type="gramStart"/>
      <w:r w:rsidRPr="00AE1ECB">
        <w:rPr>
          <w:rFonts w:ascii="Helvetica" w:hAnsi="Helvetica" w:cs="Helvetica"/>
          <w:sz w:val="18"/>
          <w:szCs w:val="18"/>
        </w:rPr>
        <w:t>amount</w:t>
      </w:r>
      <w:proofErr w:type="gramEnd"/>
      <w:r w:rsidRPr="00AE1ECB">
        <w:rPr>
          <w:rFonts w:ascii="Helvetica" w:hAnsi="Helvetica" w:cs="Helvetica"/>
          <w:sz w:val="18"/>
          <w:szCs w:val="18"/>
        </w:rPr>
        <w:t xml:space="preserve"> subtract the current value of all assets at the beginning of the year plus the cost of any assets acquired during the plan year from the current value of all assets at the end of the year minus assets disposed of during the plan year.</w:t>
      </w:r>
    </w:p>
    <w:p w:rsidRPr="00AE1ECB" w:rsidR="008D4C81" w:rsidP="0063377C" w:rsidRDefault="008D4C81" w14:paraId="244C8288" w14:textId="77777777">
      <w:pPr>
        <w:spacing w:before="60" w:line="240" w:lineRule="auto"/>
        <w:ind w:firstLine="0"/>
        <w:rPr>
          <w:rFonts w:ascii="Helvetica" w:hAnsi="Helvetica" w:cs="Helvetica-Bold"/>
          <w:bCs/>
          <w:sz w:val="18"/>
          <w:szCs w:val="18"/>
        </w:rPr>
      </w:pPr>
      <w:r w:rsidRPr="00AE1ECB">
        <w:rPr>
          <w:rFonts w:ascii="Helvetica" w:hAnsi="Helvetica" w:cs="Helvetica-Bold"/>
          <w:b/>
          <w:bCs/>
          <w:sz w:val="18"/>
          <w:szCs w:val="18"/>
        </w:rPr>
        <w:t>Line 2d</w:t>
      </w:r>
      <w:r w:rsidRPr="00AE1ECB" w:rsidR="00534B36">
        <w:rPr>
          <w:rFonts w:ascii="Helvetica" w:hAnsi="Helvetica" w:cs="Helvetica-Bold"/>
          <w:b/>
          <w:bCs/>
          <w:sz w:val="18"/>
          <w:szCs w:val="18"/>
        </w:rPr>
        <w:t>.</w:t>
      </w:r>
      <w:r w:rsidRPr="00AE1ECB" w:rsidR="00534B36">
        <w:rPr>
          <w:rFonts w:ascii="Helvetica" w:hAnsi="Helvetica" w:cs="Helvetica-Bold"/>
          <w:bCs/>
          <w:sz w:val="18"/>
          <w:szCs w:val="18"/>
        </w:rPr>
        <w:t xml:space="preserve"> </w:t>
      </w:r>
      <w:r w:rsidRPr="00AE1ECB">
        <w:rPr>
          <w:rFonts w:ascii="Helvetica" w:hAnsi="Helvetica" w:cs="Helvetica-Bold"/>
          <w:bCs/>
          <w:sz w:val="18"/>
          <w:szCs w:val="18"/>
        </w:rPr>
        <w:t>Enter the total of all cash contributions (lines 2</w:t>
      </w:r>
      <w:proofErr w:type="gramStart"/>
      <w:r w:rsidRPr="00AE1ECB">
        <w:rPr>
          <w:rFonts w:ascii="Helvetica" w:hAnsi="Helvetica" w:cs="Helvetica-Bold"/>
          <w:bCs/>
          <w:sz w:val="18"/>
          <w:szCs w:val="18"/>
        </w:rPr>
        <w:t>a(</w:t>
      </w:r>
      <w:proofErr w:type="gramEnd"/>
      <w:r w:rsidRPr="00AE1ECB">
        <w:rPr>
          <w:rFonts w:ascii="Helvetica" w:hAnsi="Helvetica" w:cs="Helvetica-Bold"/>
          <w:bCs/>
          <w:sz w:val="18"/>
          <w:szCs w:val="18"/>
        </w:rPr>
        <w:t>1) through (3)), noncash contributions (line 2b), and other plan income (line 2c) during the plan year. If entering a negative number, enter a minus sign “-” to the left of the number.</w:t>
      </w:r>
    </w:p>
    <w:p w:rsidRPr="00AE1ECB" w:rsidR="008D4C81" w:rsidP="0063377C" w:rsidRDefault="008D4C81" w14:paraId="244C8289" w14:textId="77777777">
      <w:pPr>
        <w:spacing w:before="60" w:line="240" w:lineRule="auto"/>
        <w:ind w:firstLine="0"/>
        <w:rPr>
          <w:rFonts w:ascii="Helvetica" w:hAnsi="Helvetica" w:cs="Helvetica"/>
          <w:sz w:val="18"/>
          <w:szCs w:val="18"/>
        </w:rPr>
      </w:pPr>
      <w:r w:rsidRPr="00AE1ECB">
        <w:rPr>
          <w:rFonts w:ascii="Helvetica" w:hAnsi="Helvetica" w:cs="Helvetica-Bold"/>
          <w:b/>
          <w:bCs/>
          <w:sz w:val="18"/>
          <w:szCs w:val="18"/>
        </w:rPr>
        <w:t>Line 2e</w:t>
      </w:r>
      <w:r w:rsidRPr="00AE1ECB" w:rsidR="00534B36">
        <w:rPr>
          <w:rFonts w:ascii="Helvetica" w:hAnsi="Helvetica" w:cs="Helvetica-Bold"/>
          <w:b/>
          <w:bCs/>
          <w:sz w:val="18"/>
          <w:szCs w:val="18"/>
        </w:rPr>
        <w:t>.</w:t>
      </w:r>
      <w:r w:rsidRPr="00AE1ECB" w:rsidR="00534B36">
        <w:rPr>
          <w:rFonts w:ascii="Helvetica" w:hAnsi="Helvetica" w:cs="Helvetica-Bold"/>
          <w:bCs/>
          <w:sz w:val="18"/>
          <w:szCs w:val="18"/>
        </w:rPr>
        <w:t xml:space="preserve"> </w:t>
      </w:r>
      <w:r w:rsidRPr="00AE1ECB">
        <w:rPr>
          <w:rFonts w:ascii="Helvetica" w:hAnsi="Helvetica" w:cs="Helvetica-Bold"/>
          <w:bCs/>
          <w:sz w:val="18"/>
          <w:szCs w:val="18"/>
        </w:rPr>
        <w:t xml:space="preserve">Include: </w:t>
      </w:r>
      <w:r w:rsidRPr="00AE1ECB">
        <w:rPr>
          <w:rFonts w:ascii="Helvetica" w:hAnsi="Helvetica" w:cs="Helvetica-Bold"/>
          <w:b/>
          <w:bCs/>
          <w:sz w:val="18"/>
          <w:szCs w:val="18"/>
        </w:rPr>
        <w:t>(1)</w:t>
      </w:r>
      <w:r w:rsidRPr="00AE1ECB">
        <w:rPr>
          <w:rFonts w:ascii="Helvetica" w:hAnsi="Helvetica" w:cs="Helvetica-Bold"/>
          <w:bCs/>
          <w:sz w:val="18"/>
          <w:szCs w:val="18"/>
        </w:rPr>
        <w:t xml:space="preserve"> payments made (and for accrual basis filers</w:t>
      </w:r>
      <w:r w:rsidRPr="00AE1ECB" w:rsidR="005C549C">
        <w:rPr>
          <w:rFonts w:ascii="Helvetica" w:hAnsi="Helvetica" w:cs="Helvetica-Bold"/>
          <w:bCs/>
          <w:sz w:val="18"/>
          <w:szCs w:val="18"/>
        </w:rPr>
        <w:t>)</w:t>
      </w:r>
      <w:r w:rsidRPr="00AE1ECB">
        <w:rPr>
          <w:rFonts w:ascii="Helvetica" w:hAnsi="Helvetica" w:cs="Helvetica-Bold"/>
          <w:bCs/>
          <w:sz w:val="18"/>
          <w:szCs w:val="18"/>
        </w:rPr>
        <w:t xml:space="preserve"> payments du</w:t>
      </w:r>
      <w:r w:rsidRPr="00AE1ECB" w:rsidR="005C549C">
        <w:rPr>
          <w:rFonts w:ascii="Helvetica" w:hAnsi="Helvetica" w:cs="Helvetica-Bold"/>
          <w:bCs/>
          <w:sz w:val="18"/>
          <w:szCs w:val="18"/>
        </w:rPr>
        <w:t xml:space="preserve">e </w:t>
      </w:r>
      <w:r w:rsidRPr="00AE1ECB">
        <w:rPr>
          <w:rFonts w:ascii="Helvetica" w:hAnsi="Helvetica" w:cs="Helvetica-Bold"/>
          <w:bCs/>
          <w:sz w:val="18"/>
          <w:szCs w:val="18"/>
        </w:rPr>
        <w:t xml:space="preserve">to or on behalf of participants or beneficiaries in cash, securities, or other property (including rollovers of an individual’s accrued benefit or account balance). Include all eligible rollover distributions as defined in Code section 401(a)(31)(D) paid at the participant’s election to an eligible retirement plan (including an IRA within the meaning of Code section 401(a)(31)(E)); </w:t>
      </w:r>
      <w:r w:rsidRPr="00AE1ECB">
        <w:rPr>
          <w:rFonts w:ascii="Helvetica" w:hAnsi="Helvetica" w:cs="Helvetica-Bold"/>
          <w:b/>
          <w:bCs/>
          <w:sz w:val="18"/>
          <w:szCs w:val="18"/>
        </w:rPr>
        <w:t>(2)</w:t>
      </w:r>
      <w:r w:rsidRPr="00AE1ECB">
        <w:rPr>
          <w:rFonts w:ascii="Helvetica" w:hAnsi="Helvetica" w:cs="Helvetica-Bold"/>
          <w:bCs/>
          <w:sz w:val="18"/>
          <w:szCs w:val="18"/>
        </w:rPr>
        <w:t xml:space="preserve"> payments to insurance companies and similar organizations such as Blue Cross, Blue Shield, and health maintenance organizations for the provision of plan benefits </w:t>
      </w:r>
      <w:r w:rsidRPr="00AE1ECB">
        <w:rPr>
          <w:rFonts w:ascii="Helvetica" w:hAnsi="Helvetica" w:cs="Helvetica"/>
          <w:sz w:val="18"/>
          <w:szCs w:val="18"/>
        </w:rPr>
        <w:t xml:space="preserve">(e.g., paid-up annuities, accident insurance, health insurance, vision care, dental coverage, etc.); and </w:t>
      </w:r>
      <w:r w:rsidRPr="00AE1ECB">
        <w:rPr>
          <w:rFonts w:ascii="Helvetica" w:hAnsi="Helvetica" w:cs="Helvetica-Bold"/>
          <w:b/>
          <w:bCs/>
          <w:sz w:val="18"/>
          <w:szCs w:val="18"/>
        </w:rPr>
        <w:t xml:space="preserve">(3) </w:t>
      </w:r>
      <w:r w:rsidRPr="00AE1ECB">
        <w:rPr>
          <w:rFonts w:ascii="Helvetica" w:hAnsi="Helvetica" w:cs="Helvetica"/>
          <w:sz w:val="18"/>
          <w:szCs w:val="18"/>
        </w:rPr>
        <w:t xml:space="preserve">payments made to other organizations or individuals providing benefits. Generally, these payments discussed in (3) are made to individual providers of welfare benefits such as legal services, day care services, and training and apprenticeship services. If securities or other property are distributed to plan </w:t>
      </w:r>
      <w:r w:rsidRPr="00AE1ECB">
        <w:rPr>
          <w:rFonts w:ascii="Helvetica" w:hAnsi="Helvetica" w:cs="Helvetica"/>
          <w:sz w:val="18"/>
          <w:szCs w:val="18"/>
        </w:rPr>
        <w:t>participants or beneficiaries, include the current value on the date of distribution.</w:t>
      </w:r>
    </w:p>
    <w:p w:rsidRPr="00AE1ECB" w:rsidR="008D4C81" w:rsidP="0063377C" w:rsidRDefault="008D4C81" w14:paraId="244C828A" w14:textId="77777777">
      <w:pPr>
        <w:spacing w:before="60" w:line="240" w:lineRule="auto"/>
        <w:ind w:firstLine="0"/>
        <w:rPr>
          <w:rFonts w:ascii="Helvetica" w:hAnsi="Helvetica" w:cs="Helvetica"/>
          <w:sz w:val="18"/>
          <w:szCs w:val="18"/>
        </w:rPr>
      </w:pPr>
      <w:r w:rsidRPr="00AE1ECB">
        <w:rPr>
          <w:rFonts w:ascii="Helvetica" w:hAnsi="Helvetica" w:cs="Helvetica-Bold"/>
          <w:b/>
          <w:bCs/>
          <w:sz w:val="18"/>
          <w:szCs w:val="18"/>
        </w:rPr>
        <w:t>Line 2f</w:t>
      </w:r>
      <w:r w:rsidRPr="00AE1ECB" w:rsidR="00534B36">
        <w:rPr>
          <w:rFonts w:ascii="Helvetica" w:hAnsi="Helvetica" w:cs="Helvetica-Bold"/>
          <w:b/>
          <w:bCs/>
          <w:sz w:val="18"/>
          <w:szCs w:val="18"/>
        </w:rPr>
        <w:t xml:space="preserve">. </w:t>
      </w:r>
      <w:r w:rsidRPr="00AE1ECB">
        <w:rPr>
          <w:rFonts w:ascii="Helvetica" w:hAnsi="Helvetica" w:cs="Helvetica"/>
          <w:sz w:val="18"/>
          <w:szCs w:val="18"/>
        </w:rPr>
        <w:t>Include on this line all distributions paid during the plan year of excess deferrals under Code section 402(g)(2)(A)(ii), excess contributions under Code section 401(k)(8), and excess aggregate contributions under Code section 401(m)(6). Include allocable income distributed. Also include on this line any elective deferrals and employee contributions distributed or returned to employees during the plan year, as well as any attributable income that was also distributed.</w:t>
      </w:r>
    </w:p>
    <w:p w:rsidRPr="00AE1ECB" w:rsidR="008D4C81" w:rsidP="0063377C" w:rsidRDefault="00D4042E" w14:paraId="244C828B" w14:textId="77777777">
      <w:pPr>
        <w:spacing w:before="60" w:line="240" w:lineRule="auto"/>
        <w:ind w:firstLine="0"/>
        <w:rPr>
          <w:rFonts w:ascii="Helvetica" w:hAnsi="Helvetica" w:cs="Helvetica"/>
          <w:sz w:val="18"/>
          <w:szCs w:val="18"/>
        </w:rPr>
      </w:pPr>
      <w:r w:rsidRPr="00AE1ECB">
        <w:rPr>
          <w:rFonts w:ascii="Helvetica" w:hAnsi="Helvetica" w:cs="Helvetica-Bold"/>
          <w:b/>
          <w:bCs/>
          <w:sz w:val="18"/>
          <w:szCs w:val="18"/>
        </w:rPr>
        <w:t>Line 2g.</w:t>
      </w:r>
      <w:r w:rsidRPr="00AE1ECB" w:rsidR="008D4C81">
        <w:rPr>
          <w:rFonts w:ascii="Helvetica" w:hAnsi="Helvetica" w:cs="Helvetica-Bold"/>
          <w:b/>
          <w:bCs/>
          <w:sz w:val="18"/>
          <w:szCs w:val="18"/>
        </w:rPr>
        <w:t xml:space="preserve"> </w:t>
      </w:r>
      <w:r w:rsidRPr="00AE1ECB" w:rsidR="008D4C81">
        <w:rPr>
          <w:rFonts w:ascii="Helvetica" w:hAnsi="Helvetica" w:cs="Helvetica"/>
          <w:sz w:val="18"/>
          <w:szCs w:val="18"/>
        </w:rPr>
        <w:t>Report on line 2g a participant loan included in line 1a, column (a) (participant loans - beginning of year) and that has been deemed distributed during the plan year under the provisions of Code section 72(p) and Treasury Regulations section 1.72(p)-1 only if both of the following circumstances apply:</w:t>
      </w:r>
    </w:p>
    <w:p w:rsidRPr="00AE1ECB" w:rsidR="008D4C81" w:rsidP="0063377C" w:rsidRDefault="008D4C81" w14:paraId="244C828C" w14:textId="77777777">
      <w:pPr>
        <w:spacing w:before="60" w:line="240" w:lineRule="auto"/>
        <w:ind w:firstLine="216"/>
        <w:rPr>
          <w:rFonts w:ascii="Helvetica" w:hAnsi="Helvetica" w:cs="Helvetica"/>
          <w:sz w:val="18"/>
          <w:szCs w:val="18"/>
        </w:rPr>
      </w:pPr>
      <w:r w:rsidRPr="00AE1ECB">
        <w:rPr>
          <w:rFonts w:ascii="Helvetica" w:hAnsi="Helvetica" w:cs="Helvetica"/>
          <w:sz w:val="18"/>
          <w:szCs w:val="18"/>
        </w:rPr>
        <w:t>1. Under the plan, the participant loan is treated as a directed investment solely of the participant’s individual account; and</w:t>
      </w:r>
    </w:p>
    <w:p w:rsidRPr="00AE1ECB" w:rsidR="008D4C81" w:rsidP="009077C3" w:rsidRDefault="008D4C81" w14:paraId="244C828D" w14:textId="77777777">
      <w:pPr>
        <w:spacing w:line="240" w:lineRule="auto"/>
        <w:ind w:firstLine="216"/>
        <w:rPr>
          <w:rFonts w:ascii="Helvetica" w:hAnsi="Helvetica" w:cs="Helvetica"/>
          <w:sz w:val="18"/>
          <w:szCs w:val="18"/>
        </w:rPr>
      </w:pPr>
      <w:r w:rsidRPr="00AE1ECB">
        <w:rPr>
          <w:rFonts w:ascii="Helvetica" w:hAnsi="Helvetica" w:cs="Helvetica"/>
          <w:sz w:val="18"/>
          <w:szCs w:val="18"/>
        </w:rPr>
        <w:t>2. As of the end of the plan year, the participant is not continuing repayment under the loan.</w:t>
      </w:r>
    </w:p>
    <w:p w:rsidRPr="00AE1ECB" w:rsidR="008D4C81" w:rsidP="0063377C" w:rsidRDefault="008D4C81" w14:paraId="244C828E" w14:textId="77777777">
      <w:pPr>
        <w:spacing w:before="60" w:line="240" w:lineRule="auto"/>
        <w:ind w:firstLine="216"/>
        <w:rPr>
          <w:rFonts w:ascii="Helvetica" w:hAnsi="Helvetica" w:cs="Helvetica-Bold"/>
          <w:bCs/>
          <w:sz w:val="18"/>
          <w:szCs w:val="18"/>
        </w:rPr>
      </w:pPr>
      <w:r w:rsidRPr="00AE1ECB">
        <w:rPr>
          <w:rFonts w:ascii="Helvetica" w:hAnsi="Helvetica" w:cs="Helvetica-Bold"/>
          <w:bCs/>
          <w:sz w:val="18"/>
          <w:szCs w:val="18"/>
        </w:rPr>
        <w:t>If either of these circumstances does not apply, a deemed distribution of a participant loan should not be reported on line 2g. Instead, the current value of the participant loan (including interest accruing thereon after the deemed distribution) should be included on line 1a, column (b) (plan assets – end of year), without regard to the occurrence of a deemed distribution.</w:t>
      </w:r>
    </w:p>
    <w:p w:rsidRPr="00AE1ECB" w:rsidR="008D4C81" w:rsidP="0063377C" w:rsidRDefault="008D4C81" w14:paraId="244C828F" w14:textId="77777777">
      <w:pPr>
        <w:spacing w:before="60" w:line="240" w:lineRule="auto"/>
        <w:ind w:firstLine="0"/>
        <w:rPr>
          <w:rFonts w:ascii="Helvetica" w:hAnsi="Helvetica" w:cs="Helvetica-Bold"/>
          <w:bCs/>
          <w:sz w:val="18"/>
          <w:szCs w:val="18"/>
        </w:rPr>
      </w:pPr>
      <w:r w:rsidRPr="00AE1ECB">
        <w:rPr>
          <w:rFonts w:ascii="Helvetica" w:hAnsi="Helvetica" w:cs="Helvetica-Bold"/>
          <w:b/>
          <w:bCs/>
          <w:sz w:val="18"/>
          <w:szCs w:val="18"/>
        </w:rPr>
        <w:t>Note.</w:t>
      </w:r>
      <w:r w:rsidRPr="00AE1ECB">
        <w:rPr>
          <w:rFonts w:ascii="Helvetica" w:hAnsi="Helvetica" w:cs="Helvetica-Bold"/>
          <w:bCs/>
          <w:sz w:val="18"/>
          <w:szCs w:val="18"/>
        </w:rPr>
        <w:t xml:space="preserve"> The amount to be reported on line 2g of Schedule H or Schedule I must be reduced if, during the plan year, a participant resumes repayment under a participant loan reported as a deemed distribution on line 2g for any earlier year. The amount of the required reduction is the amount of the participant loan reported as a deemed distribution on line 2g for the earlier year. If entering a negative number, enter a minus sign “-” to the left of the number. The current value of the participant loan must then be included in line 1</w:t>
      </w:r>
      <w:proofErr w:type="gramStart"/>
      <w:r w:rsidRPr="00AE1ECB">
        <w:rPr>
          <w:rFonts w:ascii="Helvetica" w:hAnsi="Helvetica" w:cs="Helvetica-Bold"/>
          <w:bCs/>
          <w:sz w:val="18"/>
          <w:szCs w:val="18"/>
        </w:rPr>
        <w:t>c(</w:t>
      </w:r>
      <w:proofErr w:type="gramEnd"/>
      <w:r w:rsidRPr="00AE1ECB">
        <w:rPr>
          <w:rFonts w:ascii="Helvetica" w:hAnsi="Helvetica" w:cs="Helvetica-Bold"/>
          <w:bCs/>
          <w:sz w:val="18"/>
          <w:szCs w:val="18"/>
        </w:rPr>
        <w:t>8), column (b), of Schedule H (participant loans – end of year) or in line 1a, column (b), of Schedule I (plan assets – end of year).</w:t>
      </w:r>
    </w:p>
    <w:p w:rsidRPr="00AE1ECB" w:rsidR="008D4C81" w:rsidP="0063377C" w:rsidRDefault="008D4C81" w14:paraId="244C8290" w14:textId="77777777">
      <w:pPr>
        <w:spacing w:before="60" w:line="240" w:lineRule="auto"/>
        <w:ind w:firstLine="216"/>
        <w:rPr>
          <w:rFonts w:ascii="Helvetica" w:hAnsi="Helvetica" w:cs="Helvetica"/>
          <w:sz w:val="18"/>
          <w:szCs w:val="18"/>
        </w:rPr>
      </w:pPr>
      <w:r w:rsidRPr="00AE1ECB">
        <w:rPr>
          <w:rFonts w:ascii="Helvetica" w:hAnsi="Helvetica" w:cs="Helvetica"/>
          <w:sz w:val="18"/>
          <w:szCs w:val="18"/>
        </w:rPr>
        <w:t xml:space="preserve">Although certain participant loans deemed distributed are to be reported on line 2g of the Schedule H or Schedule </w:t>
      </w:r>
      <w:proofErr w:type="gramStart"/>
      <w:r w:rsidRPr="00AE1ECB">
        <w:rPr>
          <w:rFonts w:ascii="Helvetica" w:hAnsi="Helvetica" w:cs="Helvetica"/>
          <w:sz w:val="18"/>
          <w:szCs w:val="18"/>
        </w:rPr>
        <w:t>I, and</w:t>
      </w:r>
      <w:proofErr w:type="gramEnd"/>
      <w:r w:rsidRPr="00AE1ECB">
        <w:rPr>
          <w:rFonts w:ascii="Helvetica" w:hAnsi="Helvetica" w:cs="Helvetica"/>
          <w:sz w:val="18"/>
          <w:szCs w:val="18"/>
        </w:rPr>
        <w:t xml:space="preserve"> are not to be reported on the Schedule H or Schedule I as an asset thereafter (unless the participant resumes repayment under the loan in a later year), they are still considered outstanding loans and are not treated as actual distributions for certain purposes. See Q&amp;As 12 and 19 of Treasury Regulations section 1.72(p)-1.</w:t>
      </w:r>
    </w:p>
    <w:p w:rsidRPr="00AE1ECB" w:rsidR="008D4C81" w:rsidP="0063377C" w:rsidRDefault="00D4042E" w14:paraId="244C8291" w14:textId="77777777">
      <w:pPr>
        <w:spacing w:before="60" w:line="240" w:lineRule="auto"/>
        <w:ind w:firstLine="0"/>
        <w:rPr>
          <w:rFonts w:ascii="Helvetica" w:hAnsi="Helvetica" w:cs="Helvetica"/>
          <w:sz w:val="18"/>
          <w:szCs w:val="18"/>
        </w:rPr>
      </w:pPr>
      <w:r w:rsidRPr="00AE1ECB">
        <w:rPr>
          <w:rFonts w:ascii="Helvetica" w:hAnsi="Helvetica" w:cs="Helvetica-Bold"/>
          <w:b/>
          <w:bCs/>
          <w:sz w:val="18"/>
          <w:szCs w:val="18"/>
        </w:rPr>
        <w:t>Line 2h.</w:t>
      </w:r>
      <w:r w:rsidRPr="00AE1ECB" w:rsidR="008D4C81">
        <w:rPr>
          <w:rFonts w:ascii="Helvetica" w:hAnsi="Helvetica" w:cs="Helvetica-Bold"/>
          <w:b/>
          <w:bCs/>
          <w:sz w:val="18"/>
          <w:szCs w:val="18"/>
        </w:rPr>
        <w:t xml:space="preserve"> </w:t>
      </w:r>
      <w:r w:rsidRPr="00AE1ECB" w:rsidR="008D4C81">
        <w:rPr>
          <w:rFonts w:ascii="Helvetica" w:hAnsi="Helvetica" w:cs="Helvetica"/>
          <w:sz w:val="18"/>
          <w:szCs w:val="18"/>
        </w:rPr>
        <w:t>The amount to be reported for expenses involving administrative service providers (salaries, fees, and commissions) includes the total fees paid (or in the case of accrual basis plans, costs incurred during the plan year but not paid as of the end of the plan year) by the plan for, among others:</w:t>
      </w:r>
    </w:p>
    <w:p w:rsidRPr="00AE1ECB" w:rsidR="008D4C81" w:rsidP="0063377C" w:rsidRDefault="008D4C81" w14:paraId="244C8292" w14:textId="77777777">
      <w:pPr>
        <w:spacing w:before="60" w:line="240" w:lineRule="auto"/>
        <w:ind w:firstLine="216"/>
        <w:rPr>
          <w:rFonts w:ascii="Helvetica" w:hAnsi="Helvetica" w:cs="Helvetica"/>
          <w:sz w:val="18"/>
          <w:szCs w:val="18"/>
        </w:rPr>
      </w:pPr>
      <w:r w:rsidRPr="00AE1ECB">
        <w:rPr>
          <w:rFonts w:ascii="Helvetica" w:hAnsi="Helvetica" w:cs="Helvetica"/>
          <w:sz w:val="18"/>
          <w:szCs w:val="18"/>
        </w:rPr>
        <w:t xml:space="preserve">1. Salaries to employees of the </w:t>
      </w:r>
      <w:proofErr w:type="gramStart"/>
      <w:r w:rsidRPr="00AE1ECB">
        <w:rPr>
          <w:rFonts w:ascii="Helvetica" w:hAnsi="Helvetica" w:cs="Helvetica"/>
          <w:sz w:val="18"/>
          <w:szCs w:val="18"/>
        </w:rPr>
        <w:t>plan;</w:t>
      </w:r>
      <w:proofErr w:type="gramEnd"/>
    </w:p>
    <w:p w:rsidRPr="00AE1ECB" w:rsidR="008D4C81" w:rsidP="009077C3" w:rsidRDefault="008D4C81" w14:paraId="244C8293" w14:textId="77777777">
      <w:pPr>
        <w:spacing w:line="240" w:lineRule="auto"/>
        <w:ind w:firstLine="216"/>
        <w:rPr>
          <w:rFonts w:ascii="Helvetica" w:hAnsi="Helvetica" w:cs="Helvetica"/>
          <w:sz w:val="18"/>
          <w:szCs w:val="18"/>
        </w:rPr>
      </w:pPr>
      <w:r w:rsidRPr="00AE1ECB">
        <w:rPr>
          <w:rFonts w:ascii="Helvetica" w:hAnsi="Helvetica" w:cs="Helvetica"/>
          <w:sz w:val="18"/>
          <w:szCs w:val="18"/>
        </w:rPr>
        <w:t xml:space="preserve">2. Fees and expenses for accounting, actuarial, legal, investment management, investment advice, and securities brokerage </w:t>
      </w:r>
      <w:proofErr w:type="gramStart"/>
      <w:r w:rsidRPr="00AE1ECB">
        <w:rPr>
          <w:rFonts w:ascii="Helvetica" w:hAnsi="Helvetica" w:cs="Helvetica"/>
          <w:sz w:val="18"/>
          <w:szCs w:val="18"/>
        </w:rPr>
        <w:t>services;</w:t>
      </w:r>
      <w:proofErr w:type="gramEnd"/>
    </w:p>
    <w:p w:rsidRPr="00AE1ECB" w:rsidR="008D4C81" w:rsidP="009077C3" w:rsidRDefault="008D4C81" w14:paraId="244C8294" w14:textId="77777777">
      <w:pPr>
        <w:spacing w:line="240" w:lineRule="auto"/>
        <w:ind w:firstLine="216"/>
        <w:rPr>
          <w:rFonts w:ascii="Helvetica" w:hAnsi="Helvetica" w:cs="Helvetica"/>
          <w:sz w:val="18"/>
          <w:szCs w:val="18"/>
        </w:rPr>
      </w:pPr>
      <w:r w:rsidRPr="00AE1ECB">
        <w:rPr>
          <w:rFonts w:ascii="Helvetica" w:hAnsi="Helvetica" w:cs="Helvetica"/>
          <w:sz w:val="18"/>
          <w:szCs w:val="18"/>
        </w:rPr>
        <w:t xml:space="preserve">3. Contract administrator </w:t>
      </w:r>
      <w:proofErr w:type="gramStart"/>
      <w:r w:rsidRPr="00AE1ECB">
        <w:rPr>
          <w:rFonts w:ascii="Helvetica" w:hAnsi="Helvetica" w:cs="Helvetica"/>
          <w:sz w:val="18"/>
          <w:szCs w:val="18"/>
        </w:rPr>
        <w:t>fees;</w:t>
      </w:r>
      <w:proofErr w:type="gramEnd"/>
    </w:p>
    <w:p w:rsidRPr="00AE1ECB" w:rsidR="008D4C81" w:rsidP="009077C3" w:rsidRDefault="008D4C81" w14:paraId="244C8295" w14:textId="77777777">
      <w:pPr>
        <w:spacing w:line="240" w:lineRule="auto"/>
        <w:ind w:firstLine="216"/>
        <w:rPr>
          <w:rFonts w:ascii="Helvetica" w:hAnsi="Helvetica" w:cs="Helvetica"/>
          <w:sz w:val="18"/>
          <w:szCs w:val="18"/>
        </w:rPr>
      </w:pPr>
      <w:r w:rsidRPr="00AE1ECB">
        <w:rPr>
          <w:rFonts w:ascii="Helvetica" w:hAnsi="Helvetica" w:cs="Helvetica"/>
          <w:sz w:val="18"/>
          <w:szCs w:val="18"/>
        </w:rPr>
        <w:t xml:space="preserve">4. Fees and expenses for individual plan trustees, including reimbursement for travel, seminars, and meeting expenses; and </w:t>
      </w:r>
    </w:p>
    <w:p w:rsidRPr="00AE1ECB" w:rsidR="008D4C81" w:rsidP="009077C3" w:rsidRDefault="008D4C81" w14:paraId="244C8296" w14:textId="77777777">
      <w:pPr>
        <w:spacing w:line="240" w:lineRule="auto"/>
        <w:ind w:firstLine="216"/>
        <w:rPr>
          <w:rFonts w:ascii="Helvetica" w:hAnsi="Helvetica" w:cs="Helvetica"/>
          <w:sz w:val="18"/>
          <w:szCs w:val="18"/>
        </w:rPr>
      </w:pPr>
      <w:r w:rsidRPr="00AE1ECB">
        <w:rPr>
          <w:rFonts w:ascii="Helvetica" w:hAnsi="Helvetica" w:cs="Helvetica"/>
          <w:sz w:val="18"/>
          <w:szCs w:val="18"/>
        </w:rPr>
        <w:t>5. Fees and expenses paid for valuations and appraisals of real estate and closely held securities.</w:t>
      </w:r>
    </w:p>
    <w:p w:rsidRPr="00AE1ECB" w:rsidR="008D4C81" w:rsidP="0063377C" w:rsidRDefault="008D4C81" w14:paraId="244C8297" w14:textId="77777777">
      <w:pPr>
        <w:spacing w:before="60" w:line="240" w:lineRule="auto"/>
        <w:ind w:firstLine="0"/>
        <w:rPr>
          <w:rFonts w:ascii="Helvetica" w:hAnsi="Helvetica" w:cs="Helvetica"/>
          <w:sz w:val="18"/>
          <w:szCs w:val="18"/>
        </w:rPr>
      </w:pPr>
      <w:r w:rsidRPr="00AE1ECB">
        <w:rPr>
          <w:rFonts w:ascii="Helvetica" w:hAnsi="Helvetica" w:cs="Helvetica-Bold"/>
          <w:b/>
          <w:bCs/>
          <w:sz w:val="18"/>
          <w:szCs w:val="18"/>
        </w:rPr>
        <w:t>Line 2i</w:t>
      </w:r>
      <w:r w:rsidRPr="00AE1ECB" w:rsidR="00534B36">
        <w:rPr>
          <w:rFonts w:ascii="Helvetica" w:hAnsi="Helvetica" w:cs="Helvetica-Bold"/>
          <w:b/>
          <w:bCs/>
          <w:sz w:val="18"/>
          <w:szCs w:val="18"/>
        </w:rPr>
        <w:t xml:space="preserve">. </w:t>
      </w:r>
      <w:r w:rsidRPr="00AE1ECB">
        <w:rPr>
          <w:rFonts w:ascii="Helvetica" w:hAnsi="Helvetica" w:cs="Helvetica"/>
          <w:sz w:val="18"/>
          <w:szCs w:val="18"/>
        </w:rPr>
        <w:t xml:space="preserve">Other expenses (paid and/or payable) include other administrative and miscellaneous expenses paid by or charged </w:t>
      </w:r>
      <w:r w:rsidRPr="00AE1ECB">
        <w:rPr>
          <w:rFonts w:ascii="Helvetica" w:hAnsi="Helvetica" w:cs="Helvetica"/>
          <w:sz w:val="18"/>
          <w:szCs w:val="18"/>
        </w:rPr>
        <w:lastRenderedPageBreak/>
        <w:t xml:space="preserve">to the plan, including among others, office supplies and equipment, telephone, postage, </w:t>
      </w:r>
      <w:proofErr w:type="gramStart"/>
      <w:r w:rsidRPr="00AE1ECB">
        <w:rPr>
          <w:rFonts w:ascii="Helvetica" w:hAnsi="Helvetica" w:cs="Helvetica"/>
          <w:sz w:val="18"/>
          <w:szCs w:val="18"/>
        </w:rPr>
        <w:t>rent</w:t>
      </w:r>
      <w:proofErr w:type="gramEnd"/>
      <w:r w:rsidRPr="00AE1ECB">
        <w:rPr>
          <w:rFonts w:ascii="Helvetica" w:hAnsi="Helvetica" w:cs="Helvetica"/>
          <w:sz w:val="18"/>
          <w:szCs w:val="18"/>
        </w:rPr>
        <w:t xml:space="preserve"> and expenses associated with the ownership of a building used in operation of the plan.</w:t>
      </w:r>
    </w:p>
    <w:p w:rsidRPr="00AE1ECB" w:rsidR="008D4C81" w:rsidP="0063377C" w:rsidRDefault="008D4C81" w14:paraId="244C8298" w14:textId="77777777">
      <w:pPr>
        <w:spacing w:before="60" w:line="240" w:lineRule="auto"/>
        <w:ind w:firstLine="0"/>
        <w:rPr>
          <w:rFonts w:ascii="Helvetica" w:hAnsi="Helvetica" w:cs="Helvetica"/>
          <w:sz w:val="18"/>
          <w:szCs w:val="18"/>
        </w:rPr>
      </w:pPr>
      <w:r w:rsidRPr="00AE1ECB">
        <w:rPr>
          <w:rFonts w:ascii="Helvetica" w:hAnsi="Helvetica" w:cs="Helvetica"/>
          <w:b/>
          <w:sz w:val="18"/>
          <w:szCs w:val="18"/>
        </w:rPr>
        <w:t>Line 2j</w:t>
      </w:r>
      <w:r w:rsidRPr="00AE1ECB" w:rsidR="00534B36">
        <w:rPr>
          <w:rFonts w:ascii="Helvetica" w:hAnsi="Helvetica" w:cs="Helvetica"/>
          <w:b/>
          <w:sz w:val="18"/>
          <w:szCs w:val="18"/>
        </w:rPr>
        <w:t>.</w:t>
      </w:r>
      <w:r w:rsidRPr="00AE1ECB" w:rsidR="00534B36">
        <w:rPr>
          <w:rFonts w:ascii="Helvetica" w:hAnsi="Helvetica" w:cs="Helvetica"/>
          <w:sz w:val="18"/>
          <w:szCs w:val="18"/>
        </w:rPr>
        <w:t xml:space="preserve"> </w:t>
      </w:r>
      <w:r w:rsidRPr="00AE1ECB">
        <w:rPr>
          <w:rFonts w:ascii="Helvetica" w:hAnsi="Helvetica" w:cs="Helvetica"/>
          <w:sz w:val="18"/>
          <w:szCs w:val="18"/>
        </w:rPr>
        <w:t>Enter the total of all benefits paid or due as reported on lines 2e, 2f, and 2g and all other plan expenses (lines 2h and 2i) during the year.</w:t>
      </w:r>
    </w:p>
    <w:p w:rsidRPr="00AE1ECB" w:rsidR="008D4C81" w:rsidP="0063377C" w:rsidRDefault="008D4C81" w14:paraId="244C8299" w14:textId="77777777">
      <w:pPr>
        <w:spacing w:before="60" w:line="240" w:lineRule="auto"/>
        <w:ind w:firstLine="0"/>
        <w:rPr>
          <w:rFonts w:ascii="Helvetica" w:hAnsi="Helvetica" w:cs="Helvetica"/>
          <w:sz w:val="18"/>
          <w:szCs w:val="18"/>
        </w:rPr>
      </w:pPr>
      <w:r w:rsidRPr="00AE1ECB">
        <w:rPr>
          <w:rFonts w:ascii="Helvetica" w:hAnsi="Helvetica" w:cs="Helvetica"/>
          <w:b/>
          <w:sz w:val="18"/>
          <w:szCs w:val="18"/>
        </w:rPr>
        <w:t>Line 2l.</w:t>
      </w:r>
      <w:r w:rsidRPr="00AE1ECB">
        <w:rPr>
          <w:rFonts w:ascii="Helvetica" w:hAnsi="Helvetica" w:cs="Helvetica"/>
          <w:sz w:val="18"/>
          <w:szCs w:val="18"/>
        </w:rPr>
        <w:t xml:space="preserve"> Enter the net value of all assets transferred to and from the plan during the plan year including those resulting from mergers and spinoffs. A transfer of assets or liabilities occurs when there is a reduction of assets or liabilities with respect to one plan and the receipt of these assets or the assumption of these liabilities by another plan. Transfers out at the end of the year should be reported as occurring during the plan year.</w:t>
      </w:r>
    </w:p>
    <w:p w:rsidRPr="00AE1ECB" w:rsidR="008D4C81" w:rsidP="0063377C" w:rsidRDefault="008D4C81" w14:paraId="244C829A" w14:textId="77777777">
      <w:pPr>
        <w:spacing w:before="60" w:line="240" w:lineRule="auto"/>
        <w:ind w:firstLine="0"/>
        <w:rPr>
          <w:rFonts w:ascii="Helvetica" w:hAnsi="Helvetica" w:cs="Helvetica"/>
          <w:sz w:val="18"/>
          <w:szCs w:val="18"/>
        </w:rPr>
      </w:pPr>
      <w:r w:rsidRPr="00AE1ECB">
        <w:rPr>
          <w:rFonts w:ascii="Helvetica" w:hAnsi="Helvetica" w:cs="Helvetica"/>
          <w:b/>
          <w:sz w:val="18"/>
          <w:szCs w:val="18"/>
        </w:rPr>
        <w:t xml:space="preserve">Note. </w:t>
      </w:r>
      <w:r w:rsidRPr="00AE1ECB">
        <w:rPr>
          <w:rFonts w:ascii="Helvetica" w:hAnsi="Helvetica" w:cs="Helvetica"/>
          <w:sz w:val="18"/>
          <w:szCs w:val="18"/>
        </w:rPr>
        <w:t xml:space="preserve">A distribution of all or part of an individual participant’s account balance that is reportable on Form 1099-R, Distributions </w:t>
      </w:r>
      <w:proofErr w:type="gramStart"/>
      <w:r w:rsidRPr="00AE1ECB">
        <w:rPr>
          <w:rFonts w:ascii="Helvetica" w:hAnsi="Helvetica" w:cs="Helvetica"/>
          <w:sz w:val="18"/>
          <w:szCs w:val="18"/>
        </w:rPr>
        <w:t>From</w:t>
      </w:r>
      <w:proofErr w:type="gramEnd"/>
      <w:r w:rsidRPr="00AE1ECB">
        <w:rPr>
          <w:rFonts w:ascii="Helvetica" w:hAnsi="Helvetica" w:cs="Helvetica"/>
          <w:sz w:val="18"/>
          <w:szCs w:val="18"/>
        </w:rPr>
        <w:t xml:space="preserve"> Pensions, Annuities, Retirement or Profit-Sharing Plans, IRAs, Insurance Contracts, etc., should not be included on line 2l but must be included in benefit payments reported on line 2e. Do not submit IRS Form 1099-R with Form 5500.</w:t>
      </w:r>
    </w:p>
    <w:p w:rsidRPr="00AE1ECB" w:rsidR="008D4C81" w:rsidP="0063377C" w:rsidRDefault="008D4C81" w14:paraId="244C829B" w14:textId="77777777">
      <w:pPr>
        <w:spacing w:before="60" w:line="240" w:lineRule="auto"/>
        <w:ind w:firstLine="0"/>
        <w:rPr>
          <w:rFonts w:ascii="Helvetica" w:hAnsi="Helvetica" w:cs="Helvetica"/>
          <w:sz w:val="18"/>
          <w:szCs w:val="18"/>
        </w:rPr>
      </w:pPr>
      <w:r w:rsidRPr="00AE1ECB">
        <w:rPr>
          <w:rFonts w:ascii="Helvetica" w:hAnsi="Helvetica" w:cs="Helvetica-Bold"/>
          <w:b/>
          <w:bCs/>
          <w:sz w:val="18"/>
          <w:szCs w:val="18"/>
        </w:rPr>
        <w:t xml:space="preserve">Lines 3a through 3g. </w:t>
      </w:r>
      <w:r w:rsidRPr="00AE1ECB">
        <w:rPr>
          <w:rFonts w:ascii="Helvetica" w:hAnsi="Helvetica" w:cs="Helvetica"/>
          <w:sz w:val="18"/>
          <w:szCs w:val="18"/>
        </w:rPr>
        <w:t>You must check either “Yes” or “No” on each line to report whether the plan held any assets in the listed categories at any time during the plan year. If “Yes” is checked on any line, enter in the amount column for that line the current value of the assets held at the end of the plan year or “0” if no assets remain in the category at the end of the plan year. You should allocate the value of the plan’s interest in a commingled trust containing the assets of more than one plan on a line-by-line basis, except do not include on lines 3a through 3g the value of the plan’s interest in any CCT, PSA, MTIA, or 103-12 IE (see instructions definitions of CCT, PSA, MTIA, and 103-12 IE).</w:t>
      </w:r>
    </w:p>
    <w:p w:rsidRPr="00AE1ECB" w:rsidR="008D4C81" w:rsidP="0063377C" w:rsidRDefault="008D4C81" w14:paraId="244C829C" w14:textId="77777777">
      <w:pPr>
        <w:spacing w:before="60" w:line="240" w:lineRule="auto"/>
        <w:ind w:firstLine="0"/>
        <w:rPr>
          <w:rFonts w:ascii="Helvetica" w:hAnsi="Helvetica" w:cs="Helvetica"/>
          <w:sz w:val="18"/>
          <w:szCs w:val="18"/>
        </w:rPr>
      </w:pPr>
      <w:r w:rsidRPr="00AE1ECB">
        <w:rPr>
          <w:rFonts w:ascii="Helvetica" w:hAnsi="Helvetica" w:cs="Helvetica-Bold"/>
          <w:b/>
          <w:bCs/>
          <w:sz w:val="18"/>
          <w:szCs w:val="18"/>
        </w:rPr>
        <w:t>Line 3a</w:t>
      </w:r>
      <w:r w:rsidRPr="00AE1ECB" w:rsidR="00534B36">
        <w:rPr>
          <w:rFonts w:ascii="Helvetica" w:hAnsi="Helvetica" w:cs="Helvetica-Bold"/>
          <w:b/>
          <w:bCs/>
          <w:sz w:val="18"/>
          <w:szCs w:val="18"/>
        </w:rPr>
        <w:t xml:space="preserve">. </w:t>
      </w:r>
      <w:r w:rsidRPr="00AE1ECB">
        <w:rPr>
          <w:rFonts w:ascii="Helvetica" w:hAnsi="Helvetica" w:cs="Helvetica"/>
          <w:sz w:val="18"/>
          <w:szCs w:val="18"/>
        </w:rPr>
        <w:t xml:space="preserve">Enter the value of the plan’s participation in a partnership or joint </w:t>
      </w:r>
      <w:proofErr w:type="gramStart"/>
      <w:r w:rsidRPr="00AE1ECB">
        <w:rPr>
          <w:rFonts w:ascii="Helvetica" w:hAnsi="Helvetica" w:cs="Helvetica"/>
          <w:sz w:val="18"/>
          <w:szCs w:val="18"/>
        </w:rPr>
        <w:t>venture, unless</w:t>
      </w:r>
      <w:proofErr w:type="gramEnd"/>
      <w:r w:rsidRPr="00AE1ECB">
        <w:rPr>
          <w:rFonts w:ascii="Helvetica" w:hAnsi="Helvetica" w:cs="Helvetica"/>
          <w:sz w:val="18"/>
          <w:szCs w:val="18"/>
        </w:rPr>
        <w:t xml:space="preserve"> the partnership or joint venture is a 103-12 IE.</w:t>
      </w:r>
    </w:p>
    <w:p w:rsidRPr="00AE1ECB" w:rsidR="008D4C81" w:rsidP="0063377C" w:rsidRDefault="008D4C81" w14:paraId="244C829D" w14:textId="77777777">
      <w:pPr>
        <w:spacing w:before="60" w:line="240" w:lineRule="auto"/>
        <w:ind w:firstLine="0"/>
        <w:rPr>
          <w:rFonts w:ascii="Helvetica" w:hAnsi="Helvetica" w:cs="Helvetica"/>
          <w:sz w:val="18"/>
          <w:szCs w:val="18"/>
        </w:rPr>
      </w:pPr>
      <w:r w:rsidRPr="00AE1ECB">
        <w:rPr>
          <w:rFonts w:ascii="Helvetica" w:hAnsi="Helvetica" w:cs="Helvetica-Bold"/>
          <w:b/>
          <w:bCs/>
          <w:sz w:val="18"/>
          <w:szCs w:val="18"/>
        </w:rPr>
        <w:t xml:space="preserve">Line 3b. </w:t>
      </w:r>
      <w:r w:rsidRPr="00AE1ECB">
        <w:rPr>
          <w:rFonts w:ascii="Helvetica" w:hAnsi="Helvetica" w:cs="Helvetica"/>
          <w:sz w:val="18"/>
          <w:szCs w:val="18"/>
        </w:rPr>
        <w:t xml:space="preserve">The term ‘‘employer real property’’ means real property (and related personal property) that is leased to an employer of employees covered by the plan, or to an affiliate of such employer. For purposes of determining the time at which a plan acquires employer real property for purposes of this line, such property shall be deemed to be acquired by the plan on the date on which the plan acquires the property or on the date on which the lease to the employer (or affiliate) is </w:t>
      </w:r>
      <w:proofErr w:type="gramStart"/>
      <w:r w:rsidRPr="00AE1ECB">
        <w:rPr>
          <w:rFonts w:ascii="Helvetica" w:hAnsi="Helvetica" w:cs="Helvetica"/>
          <w:sz w:val="18"/>
          <w:szCs w:val="18"/>
        </w:rPr>
        <w:t>entered into</w:t>
      </w:r>
      <w:proofErr w:type="gramEnd"/>
      <w:r w:rsidRPr="00AE1ECB">
        <w:rPr>
          <w:rFonts w:ascii="Helvetica" w:hAnsi="Helvetica" w:cs="Helvetica"/>
          <w:sz w:val="18"/>
          <w:szCs w:val="18"/>
        </w:rPr>
        <w:t>, whichever is later.</w:t>
      </w:r>
    </w:p>
    <w:p w:rsidRPr="00AE1ECB" w:rsidR="008D4C81" w:rsidP="0063377C" w:rsidRDefault="008D4C81" w14:paraId="244C829E" w14:textId="77777777">
      <w:pPr>
        <w:spacing w:before="60" w:line="240" w:lineRule="auto"/>
        <w:ind w:firstLine="0"/>
        <w:rPr>
          <w:rFonts w:ascii="Helvetica" w:hAnsi="Helvetica" w:cs="Helvetica"/>
          <w:sz w:val="18"/>
          <w:szCs w:val="18"/>
        </w:rPr>
      </w:pPr>
      <w:r w:rsidRPr="00AE1ECB">
        <w:rPr>
          <w:rFonts w:ascii="Helvetica" w:hAnsi="Helvetica" w:cs="Helvetica"/>
          <w:b/>
          <w:sz w:val="18"/>
          <w:szCs w:val="18"/>
        </w:rPr>
        <w:t>Line 3d</w:t>
      </w:r>
      <w:r w:rsidRPr="00AE1ECB" w:rsidR="00534B36">
        <w:rPr>
          <w:rFonts w:ascii="Helvetica" w:hAnsi="Helvetica" w:cs="Helvetica"/>
          <w:b/>
          <w:sz w:val="18"/>
          <w:szCs w:val="18"/>
        </w:rPr>
        <w:t>.</w:t>
      </w:r>
      <w:r w:rsidRPr="00AE1ECB" w:rsidR="00534B36">
        <w:rPr>
          <w:rFonts w:ascii="Helvetica" w:hAnsi="Helvetica" w:cs="Helvetica"/>
          <w:sz w:val="18"/>
          <w:szCs w:val="18"/>
        </w:rPr>
        <w:t xml:space="preserve"> </w:t>
      </w:r>
      <w:r w:rsidRPr="00AE1ECB">
        <w:rPr>
          <w:rFonts w:ascii="Helvetica" w:hAnsi="Helvetica" w:cs="Helvetica"/>
          <w:sz w:val="18"/>
          <w:szCs w:val="18"/>
        </w:rPr>
        <w:t xml:space="preserve">An employer security is any security issued by an employer (including affiliates) of employees covered by the plan. These may include common stocks, preferred stocks, bonds, zero coupon bonds, debentures, convertible debentures, </w:t>
      </w:r>
      <w:proofErr w:type="gramStart"/>
      <w:r w:rsidRPr="00AE1ECB">
        <w:rPr>
          <w:rFonts w:ascii="Helvetica" w:hAnsi="Helvetica" w:cs="Helvetica"/>
          <w:sz w:val="18"/>
          <w:szCs w:val="18"/>
        </w:rPr>
        <w:t>notes</w:t>
      </w:r>
      <w:proofErr w:type="gramEnd"/>
      <w:r w:rsidRPr="00AE1ECB">
        <w:rPr>
          <w:rFonts w:ascii="Helvetica" w:hAnsi="Helvetica" w:cs="Helvetica"/>
          <w:sz w:val="18"/>
          <w:szCs w:val="18"/>
        </w:rPr>
        <w:t xml:space="preserve"> and commercial paper.</w:t>
      </w:r>
    </w:p>
    <w:p w:rsidRPr="00AE1ECB" w:rsidR="008D4C81" w:rsidP="0063377C" w:rsidRDefault="008D4C81" w14:paraId="244C829F" w14:textId="77777777">
      <w:pPr>
        <w:spacing w:before="60" w:line="240" w:lineRule="auto"/>
        <w:ind w:firstLine="0"/>
        <w:rPr>
          <w:rFonts w:ascii="Helvetica" w:hAnsi="Helvetica" w:cs="Helvetica"/>
          <w:sz w:val="18"/>
          <w:szCs w:val="18"/>
        </w:rPr>
      </w:pPr>
      <w:r w:rsidRPr="00AE1ECB">
        <w:rPr>
          <w:rFonts w:ascii="Helvetica" w:hAnsi="Helvetica" w:cs="Helvetica-Bold"/>
          <w:b/>
          <w:bCs/>
          <w:sz w:val="18"/>
          <w:szCs w:val="18"/>
        </w:rPr>
        <w:t>Line 3e</w:t>
      </w:r>
      <w:r w:rsidRPr="00AE1ECB" w:rsidR="00534B36">
        <w:rPr>
          <w:rFonts w:ascii="Helvetica" w:hAnsi="Helvetica" w:cs="Helvetica-Bold"/>
          <w:b/>
          <w:bCs/>
          <w:sz w:val="18"/>
          <w:szCs w:val="18"/>
        </w:rPr>
        <w:t xml:space="preserve">. </w:t>
      </w:r>
      <w:r w:rsidRPr="00AE1ECB">
        <w:rPr>
          <w:rFonts w:ascii="Helvetica" w:hAnsi="Helvetica" w:cs="Helvetica"/>
          <w:sz w:val="18"/>
          <w:szCs w:val="18"/>
        </w:rPr>
        <w:t>Enter the current value of all loans to participants including residential mortgage loans that are subject to Code section 72(p). Include the sum of the value of the unpaid principal balances, plus accrued but unpaid interest, if any, for participant loans made under an individual account plan with investment experience segregated for each account, that are made in accordance with 29 CFR 2550.408b-1 and secured solely by a portion of the participant’s vested accrued benefit. When applicable, combine this amount with the current value of any other participant loans. Do not include any amount of a participant loan deemed distributed during the plan year under the provisions of Code section 72(p) and Treasury Regulations section 1.72(p)-1, if both of the following circumstances apply:</w:t>
      </w:r>
    </w:p>
    <w:p w:rsidRPr="00AE1ECB" w:rsidR="008D4C81" w:rsidP="0063377C" w:rsidRDefault="008D4C81" w14:paraId="244C82A0" w14:textId="77777777">
      <w:pPr>
        <w:spacing w:before="60" w:line="240" w:lineRule="auto"/>
        <w:ind w:firstLine="216"/>
        <w:rPr>
          <w:rFonts w:ascii="Helvetica" w:hAnsi="Helvetica" w:cs="Helvetica"/>
          <w:sz w:val="18"/>
          <w:szCs w:val="18"/>
        </w:rPr>
      </w:pPr>
      <w:r w:rsidRPr="00AE1ECB">
        <w:rPr>
          <w:rFonts w:ascii="Helvetica" w:hAnsi="Helvetica" w:cs="Helvetica"/>
          <w:sz w:val="18"/>
          <w:szCs w:val="18"/>
        </w:rPr>
        <w:t>1. Under the plan, the participant loan is treated as a directed investment solely of the participant’s individual account; and</w:t>
      </w:r>
    </w:p>
    <w:p w:rsidRPr="00AE1ECB" w:rsidR="008D4C81" w:rsidP="009077C3" w:rsidRDefault="008D4C81" w14:paraId="244C82A1" w14:textId="77777777">
      <w:pPr>
        <w:spacing w:line="240" w:lineRule="auto"/>
        <w:ind w:firstLine="216"/>
        <w:rPr>
          <w:rFonts w:ascii="Helvetica" w:hAnsi="Helvetica" w:cs="Helvetica"/>
          <w:sz w:val="18"/>
          <w:szCs w:val="18"/>
        </w:rPr>
      </w:pPr>
      <w:r w:rsidRPr="00AE1ECB">
        <w:rPr>
          <w:rFonts w:ascii="Helvetica" w:hAnsi="Helvetica" w:cs="Helvetica"/>
          <w:sz w:val="18"/>
          <w:szCs w:val="18"/>
        </w:rPr>
        <w:t>2. As of the end of the plan year, the participant is not continuing repayment under the loan</w:t>
      </w:r>
      <w:r w:rsidRPr="00AE1ECB" w:rsidR="003370EB">
        <w:rPr>
          <w:rFonts w:ascii="Helvetica" w:hAnsi="Helvetica" w:cs="Helvetica"/>
          <w:sz w:val="18"/>
          <w:szCs w:val="18"/>
        </w:rPr>
        <w:t>.</w:t>
      </w:r>
    </w:p>
    <w:p w:rsidRPr="00AE1ECB" w:rsidR="008D4C81" w:rsidP="0063377C" w:rsidRDefault="008D4C81" w14:paraId="244C82A2" w14:textId="77777777">
      <w:pPr>
        <w:spacing w:before="60" w:line="240" w:lineRule="auto"/>
        <w:ind w:firstLine="0"/>
        <w:rPr>
          <w:rFonts w:ascii="Helvetica" w:hAnsi="Helvetica" w:cs="Helvetica"/>
          <w:sz w:val="18"/>
          <w:szCs w:val="18"/>
        </w:rPr>
      </w:pPr>
      <w:r w:rsidRPr="00AE1ECB">
        <w:rPr>
          <w:rFonts w:ascii="Helvetica" w:hAnsi="Helvetica" w:cs="Helvetica"/>
          <w:sz w:val="18"/>
          <w:szCs w:val="18"/>
        </w:rPr>
        <w:t xml:space="preserve">If </w:t>
      </w:r>
      <w:proofErr w:type="gramStart"/>
      <w:r w:rsidRPr="00AE1ECB">
        <w:rPr>
          <w:rFonts w:ascii="Helvetica" w:hAnsi="Helvetica" w:cs="Helvetica"/>
          <w:sz w:val="18"/>
          <w:szCs w:val="18"/>
        </w:rPr>
        <w:t>both of these</w:t>
      </w:r>
      <w:proofErr w:type="gramEnd"/>
      <w:r w:rsidRPr="00AE1ECB">
        <w:rPr>
          <w:rFonts w:ascii="Helvetica" w:hAnsi="Helvetica" w:cs="Helvetica"/>
          <w:sz w:val="18"/>
          <w:szCs w:val="18"/>
        </w:rPr>
        <w:t xml:space="preserve"> circumstances apply, report the loan as a deemed distribution on line 2g. However, if either of these circumstances does not apply, the current value of the participant loan (including interest accruing thereon after the deemed distribution) should be included on line 3e without regard to the occurrence of a deemed distribution.</w:t>
      </w:r>
    </w:p>
    <w:p w:rsidRPr="00AE1ECB" w:rsidR="008D4C81" w:rsidP="0063377C" w:rsidRDefault="008D4C81" w14:paraId="244C82A3" w14:textId="77777777">
      <w:pPr>
        <w:spacing w:before="60" w:line="240" w:lineRule="auto"/>
        <w:ind w:firstLine="0"/>
        <w:rPr>
          <w:rFonts w:ascii="Helvetica" w:hAnsi="Helvetica" w:cs="Helvetica"/>
          <w:sz w:val="18"/>
          <w:szCs w:val="18"/>
        </w:rPr>
      </w:pPr>
      <w:r w:rsidRPr="00AE1ECB">
        <w:rPr>
          <w:rFonts w:ascii="Helvetica" w:hAnsi="Helvetica" w:cs="Helvetica"/>
          <w:b/>
          <w:sz w:val="18"/>
          <w:szCs w:val="18"/>
        </w:rPr>
        <w:t>Note.</w:t>
      </w:r>
      <w:r w:rsidRPr="00AE1ECB">
        <w:rPr>
          <w:rFonts w:ascii="Helvetica" w:hAnsi="Helvetica" w:cs="Helvetica"/>
          <w:sz w:val="18"/>
          <w:szCs w:val="18"/>
        </w:rPr>
        <w:t xml:space="preserve"> After participant loans have been deemed distributed and reported on line 2g of the Schedule I or H, they are no longer required to be reported as assets on the Schedule I or H. However, such loans (including interest accruing thereon after the deemed distribution) that have not been repaid are still considered outstanding for purposes of applying Code section 72(p)(2)(A) to determine the maximum amount of subsequent loans. Also, the deemed distribution is not treated as an actual distribution for other purposes, such as the qualification requirements of Code section 401, including, for example, the determination of top-heavy status under Code section 416 and the vesting requirements of Treasury Regulations section 1.411(a)-7(d)(5). See Q&amp;As 12 and 19 of Treasury Regulations section 1.72(p)-1.</w:t>
      </w:r>
    </w:p>
    <w:p w:rsidRPr="00AE1ECB" w:rsidR="008D4C81" w:rsidP="0063377C" w:rsidRDefault="008D4C81" w14:paraId="244C82A4" w14:textId="77777777">
      <w:pPr>
        <w:spacing w:before="60" w:line="240" w:lineRule="auto"/>
        <w:ind w:firstLine="0"/>
        <w:rPr>
          <w:rFonts w:ascii="Helvetica" w:hAnsi="Helvetica" w:cs="Helvetica"/>
          <w:sz w:val="18"/>
          <w:szCs w:val="18"/>
        </w:rPr>
      </w:pPr>
      <w:r w:rsidRPr="00AE1ECB">
        <w:rPr>
          <w:rFonts w:ascii="Helvetica" w:hAnsi="Helvetica" w:cs="Helvetica"/>
          <w:b/>
          <w:sz w:val="18"/>
          <w:szCs w:val="18"/>
        </w:rPr>
        <w:t>Line 3f</w:t>
      </w:r>
      <w:r w:rsidRPr="00AE1ECB" w:rsidR="00534B36">
        <w:rPr>
          <w:rFonts w:ascii="Helvetica" w:hAnsi="Helvetica" w:cs="Helvetica"/>
          <w:b/>
          <w:sz w:val="18"/>
          <w:szCs w:val="18"/>
        </w:rPr>
        <w:t>.</w:t>
      </w:r>
      <w:r w:rsidRPr="00AE1ECB" w:rsidR="00534B36">
        <w:rPr>
          <w:rFonts w:ascii="Helvetica" w:hAnsi="Helvetica" w:cs="Helvetica"/>
          <w:sz w:val="18"/>
          <w:szCs w:val="18"/>
        </w:rPr>
        <w:t xml:space="preserve"> </w:t>
      </w:r>
      <w:r w:rsidRPr="00AE1ECB">
        <w:rPr>
          <w:rFonts w:ascii="Helvetica" w:hAnsi="Helvetica" w:cs="Helvetica"/>
          <w:sz w:val="18"/>
          <w:szCs w:val="18"/>
        </w:rPr>
        <w:t>Enter the current value of all loans made by the plan, except participant loans reportable on line 3e. Include the sum of the value of loans for construction, securities loans, commercial and/or residential mortgage loans that are not subject to Code section 72(p) (either by making or participating in the loans directly or by purchasing loans originated by a third party), and other miscellaneous loans.</w:t>
      </w:r>
    </w:p>
    <w:p w:rsidRPr="00AE1ECB" w:rsidR="008D4C81" w:rsidP="0063377C" w:rsidRDefault="00D4042E" w14:paraId="244C82A5" w14:textId="77777777">
      <w:pPr>
        <w:spacing w:before="60" w:line="240" w:lineRule="auto"/>
        <w:ind w:firstLine="0"/>
        <w:rPr>
          <w:rFonts w:ascii="Helvetica" w:hAnsi="Helvetica" w:cs="Helvetica"/>
          <w:sz w:val="18"/>
          <w:szCs w:val="18"/>
        </w:rPr>
      </w:pPr>
      <w:r w:rsidRPr="00AE1ECB">
        <w:rPr>
          <w:rFonts w:ascii="Helvetica" w:hAnsi="Helvetica" w:cs="Helvetica"/>
          <w:b/>
          <w:sz w:val="18"/>
          <w:szCs w:val="18"/>
        </w:rPr>
        <w:t>Line 3g.</w:t>
      </w:r>
      <w:r w:rsidRPr="00AE1ECB" w:rsidR="008D4C81">
        <w:rPr>
          <w:rFonts w:ascii="Helvetica" w:hAnsi="Helvetica" w:cs="Helvetica"/>
          <w:b/>
          <w:sz w:val="18"/>
          <w:szCs w:val="18"/>
        </w:rPr>
        <w:t xml:space="preserve"> </w:t>
      </w:r>
      <w:r w:rsidRPr="00AE1ECB" w:rsidR="008D4C81">
        <w:rPr>
          <w:rFonts w:ascii="Helvetica" w:hAnsi="Helvetica" w:cs="Helvetica"/>
          <w:sz w:val="18"/>
          <w:szCs w:val="18"/>
        </w:rPr>
        <w:t>Include all property that has concrete existence and is capable of being processed, such as goods, wares, merchandise, furniture, machines, equipment, animals, automobiles, etc. This includes collectibles, such as works of art, rugs, antiques, metals, gems, stamps, coins, alcoholic beverages, musical instruments, and historical objects (documents, clothes, etc.). Do not include the value of a plan’s interest in property reported on lines 3a through 3f, or intangible property, such as patents, copyrights, goodwill, franchises, notes, mortgages, stocks, claims, interests, or other property that embodies intellectual or legal rights.</w:t>
      </w:r>
    </w:p>
    <w:p w:rsidRPr="00AE1ECB" w:rsidR="008D4C81" w:rsidP="0063377C" w:rsidRDefault="008D4C81" w14:paraId="244C82A6" w14:textId="77777777">
      <w:pPr>
        <w:spacing w:before="60" w:line="240" w:lineRule="auto"/>
        <w:ind w:firstLine="0"/>
        <w:rPr>
          <w:rFonts w:ascii="Helvetica" w:hAnsi="Helvetica" w:cs="Helvetica-Bold"/>
          <w:b/>
          <w:bCs/>
          <w:sz w:val="20"/>
          <w:szCs w:val="20"/>
        </w:rPr>
      </w:pPr>
      <w:r w:rsidRPr="00AE1ECB">
        <w:rPr>
          <w:rFonts w:ascii="Helvetica" w:hAnsi="Helvetica" w:cs="Helvetica-Bold"/>
          <w:b/>
          <w:bCs/>
          <w:sz w:val="20"/>
          <w:szCs w:val="20"/>
        </w:rPr>
        <w:t xml:space="preserve">Part II </w:t>
      </w:r>
      <w:r w:rsidRPr="00AE1ECB" w:rsidR="00E278EA">
        <w:rPr>
          <w:rFonts w:ascii="Helvetica" w:hAnsi="Helvetica" w:cs="Helvetica-Bold"/>
          <w:b/>
          <w:bCs/>
          <w:sz w:val="20"/>
          <w:szCs w:val="20"/>
        </w:rPr>
        <w:t xml:space="preserve">– </w:t>
      </w:r>
      <w:r w:rsidRPr="00AE1ECB">
        <w:rPr>
          <w:rFonts w:ascii="Helvetica" w:hAnsi="Helvetica" w:cs="Helvetica-Bold"/>
          <w:b/>
          <w:bCs/>
          <w:sz w:val="20"/>
          <w:szCs w:val="20"/>
        </w:rPr>
        <w:t>Compliance Questions</w:t>
      </w:r>
    </w:p>
    <w:p w:rsidRPr="00AE1ECB" w:rsidR="008D4C81" w:rsidP="0063377C" w:rsidRDefault="008D4C81" w14:paraId="244C82A7" w14:textId="77777777">
      <w:pPr>
        <w:spacing w:before="60" w:line="240" w:lineRule="auto"/>
        <w:ind w:firstLine="0"/>
        <w:rPr>
          <w:rFonts w:ascii="Helvetica" w:hAnsi="Helvetica" w:cs="Helvetica"/>
          <w:sz w:val="18"/>
          <w:szCs w:val="18"/>
        </w:rPr>
      </w:pPr>
      <w:r w:rsidRPr="00AE1ECB">
        <w:rPr>
          <w:rFonts w:ascii="Helvetica" w:hAnsi="Helvetica" w:cs="Helvetica"/>
          <w:sz w:val="18"/>
          <w:szCs w:val="18"/>
        </w:rPr>
        <w:t>Answer all lines</w:t>
      </w:r>
      <w:r w:rsidRPr="00AE1ECB" w:rsidR="00F83ABC">
        <w:rPr>
          <w:rFonts w:ascii="Helvetica" w:hAnsi="Helvetica" w:cs="Helvetica"/>
          <w:sz w:val="18"/>
          <w:szCs w:val="18"/>
        </w:rPr>
        <w:t xml:space="preserve"> with</w:t>
      </w:r>
      <w:r w:rsidRPr="00AE1ECB">
        <w:rPr>
          <w:rFonts w:ascii="Helvetica" w:hAnsi="Helvetica" w:cs="Helvetica"/>
          <w:sz w:val="18"/>
          <w:szCs w:val="18"/>
        </w:rPr>
        <w:t xml:space="preserve"> either ‘‘Yes’’ or ‘‘No.’’ Do not leave any answer blank, unless otherwise directed. For lines 4a through 4i and line 4l, if the answer is “Yes,” an amount must be entered. If you check ‘‘No’’ on line 4k you must attach the report of an independent qualified public accountant (IQPA) or a statement that the plan is eligible and elects to defer attaching the IQPA’s opinion pursuant to 29 CFR 2520.104-50 in connection with a short plan year of seven months or less. Plans with </w:t>
      </w:r>
      <w:proofErr w:type="gramStart"/>
      <w:r w:rsidRPr="00AE1ECB">
        <w:rPr>
          <w:rFonts w:ascii="Helvetica" w:hAnsi="Helvetica" w:cs="Helvetica"/>
          <w:sz w:val="18"/>
          <w:szCs w:val="18"/>
        </w:rPr>
        <w:t>all of</w:t>
      </w:r>
      <w:proofErr w:type="gramEnd"/>
      <w:r w:rsidRPr="00AE1ECB">
        <w:rPr>
          <w:rFonts w:ascii="Helvetica" w:hAnsi="Helvetica" w:cs="Helvetica"/>
          <w:sz w:val="18"/>
          <w:szCs w:val="18"/>
        </w:rPr>
        <w:t xml:space="preserve"> their fund held in a master trust should check “No” on Schedule I, lines 4b, c, and i.</w:t>
      </w:r>
    </w:p>
    <w:p w:rsidRPr="00AE1ECB" w:rsidR="0088621F" w:rsidP="0063377C" w:rsidRDefault="008D4C81" w14:paraId="244C82A8" w14:textId="77777777">
      <w:pPr>
        <w:tabs>
          <w:tab w:val="clear" w:pos="432"/>
          <w:tab w:val="left" w:pos="270"/>
        </w:tabs>
        <w:spacing w:before="60" w:line="240" w:lineRule="auto"/>
        <w:ind w:firstLine="0"/>
        <w:rPr>
          <w:rFonts w:ascii="Helvetica" w:hAnsi="Helvetica" w:cs="Helvetica"/>
          <w:sz w:val="18"/>
          <w:szCs w:val="18"/>
        </w:rPr>
      </w:pPr>
      <w:r w:rsidRPr="00AE1ECB">
        <w:rPr>
          <w:rFonts w:ascii="Helvetica" w:hAnsi="Helvetica" w:cs="Helvetica-Bold"/>
          <w:b/>
          <w:bCs/>
          <w:sz w:val="18"/>
          <w:szCs w:val="18"/>
        </w:rPr>
        <w:t>Line 4a</w:t>
      </w:r>
      <w:r w:rsidRPr="00AE1ECB" w:rsidR="00534B36">
        <w:rPr>
          <w:rFonts w:ascii="Helvetica" w:hAnsi="Helvetica" w:cs="Helvetica-Bold"/>
          <w:b/>
          <w:bCs/>
          <w:sz w:val="18"/>
          <w:szCs w:val="18"/>
        </w:rPr>
        <w:t xml:space="preserve">. </w:t>
      </w:r>
      <w:r w:rsidRPr="00AE1ECB">
        <w:rPr>
          <w:rFonts w:ascii="Helvetica" w:hAnsi="Helvetica" w:cs="Helvetica"/>
          <w:sz w:val="18"/>
          <w:szCs w:val="18"/>
        </w:rPr>
        <w:t>Amounts paid by a participant or beneficiary to an employer and/or withheld by an employer for contribution to the plan are participant contributions that become plan assets as of the earliest date on which such contributions can reasonably be segregated from the employer’s general assets</w:t>
      </w:r>
      <w:r w:rsidRPr="00AE1ECB" w:rsidR="0088621F">
        <w:rPr>
          <w:rFonts w:ascii="Helvetica" w:hAnsi="Helvetica" w:cs="Helvetica"/>
          <w:sz w:val="18"/>
          <w:szCs w:val="18"/>
        </w:rPr>
        <w:t>. S</w:t>
      </w:r>
      <w:r w:rsidRPr="00AE1ECB">
        <w:rPr>
          <w:rFonts w:ascii="Helvetica" w:hAnsi="Helvetica" w:cs="Helvetica"/>
          <w:sz w:val="18"/>
          <w:szCs w:val="18"/>
        </w:rPr>
        <w:t>ee 29 CFR 2510.3-102</w:t>
      </w:r>
      <w:r w:rsidRPr="00AE1ECB" w:rsidR="0088621F">
        <w:rPr>
          <w:rFonts w:ascii="Helvetica" w:hAnsi="Helvetica" w:cs="Helvetica"/>
          <w:sz w:val="18"/>
          <w:szCs w:val="18"/>
        </w:rPr>
        <w:t>.</w:t>
      </w:r>
      <w:r w:rsidRPr="00AE1ECB">
        <w:rPr>
          <w:rFonts w:ascii="Helvetica" w:hAnsi="Helvetica" w:cs="Helvetica"/>
          <w:sz w:val="18"/>
          <w:szCs w:val="18"/>
        </w:rPr>
        <w:t xml:space="preserve"> </w:t>
      </w:r>
      <w:r w:rsidRPr="00AE1ECB" w:rsidR="0088621F">
        <w:rPr>
          <w:rFonts w:ascii="Helvetica" w:hAnsi="Helvetica" w:cs="Helvetica"/>
          <w:sz w:val="18"/>
          <w:szCs w:val="18"/>
        </w:rPr>
        <w:t>In the case of a plan with fewer than 100 participants at the beginning of the plan year, any amount deposited with such plan not later than the 7</w:t>
      </w:r>
      <w:r w:rsidRPr="00AE1ECB" w:rsidR="0088621F">
        <w:rPr>
          <w:rFonts w:ascii="Helvetica" w:hAnsi="Helvetica" w:cs="Helvetica"/>
          <w:sz w:val="18"/>
          <w:szCs w:val="18"/>
          <w:vertAlign w:val="superscript"/>
        </w:rPr>
        <w:t>th</w:t>
      </w:r>
      <w:r w:rsidRPr="00AE1ECB" w:rsidR="0088621F">
        <w:rPr>
          <w:rFonts w:ascii="Helvetica" w:hAnsi="Helvetica" w:cs="Helvetica"/>
          <w:sz w:val="18"/>
          <w:szCs w:val="18"/>
        </w:rPr>
        <w:t xml:space="preserve"> business day following the day on which such amount is received by the employer (in the case of amounts that a participant or beneficiary pays to an employer), or the 7</w:t>
      </w:r>
      <w:r w:rsidRPr="00AE1ECB" w:rsidR="0088621F">
        <w:rPr>
          <w:rFonts w:ascii="Helvetica" w:hAnsi="Helvetica" w:cs="Helvetica"/>
          <w:sz w:val="18"/>
          <w:szCs w:val="18"/>
          <w:vertAlign w:val="superscript"/>
        </w:rPr>
        <w:t>th</w:t>
      </w:r>
      <w:r w:rsidRPr="00AE1ECB" w:rsidR="0088621F">
        <w:rPr>
          <w:rFonts w:ascii="Helvetica" w:hAnsi="Helvetica" w:cs="Helvetica"/>
          <w:sz w:val="18"/>
          <w:szCs w:val="18"/>
        </w:rPr>
        <w:t xml:space="preserve"> business day </w:t>
      </w:r>
      <w:r w:rsidRPr="00AE1ECB" w:rsidR="0088621F">
        <w:rPr>
          <w:rFonts w:ascii="Helvetica" w:hAnsi="Helvetica" w:cs="Helvetica"/>
          <w:sz w:val="18"/>
          <w:szCs w:val="18"/>
        </w:rPr>
        <w:lastRenderedPageBreak/>
        <w:t xml:space="preserve">following the day on which such amount would otherwise have been payable to the participant in cash (in the case of amount withheld by an employer from a participant’s wages), shall be deemed to be contributed or repaid to such plan on the earliest date on which such contributions or participant loan  repayments can reasonably be </w:t>
      </w:r>
      <w:r w:rsidRPr="00AE1ECB" w:rsidR="00782CA4">
        <w:rPr>
          <w:rFonts w:ascii="Helvetica" w:hAnsi="Helvetica" w:cs="Helvetica"/>
          <w:sz w:val="18"/>
          <w:szCs w:val="18"/>
        </w:rPr>
        <w:t>segregated</w:t>
      </w:r>
      <w:r w:rsidRPr="00AE1ECB" w:rsidR="0088621F">
        <w:rPr>
          <w:rFonts w:ascii="Helvetica" w:hAnsi="Helvetica" w:cs="Helvetica"/>
          <w:sz w:val="18"/>
          <w:szCs w:val="18"/>
        </w:rPr>
        <w:t xml:space="preserve"> from the employer’s general assets. See 29 CFR 2510.3102(a)(2).</w:t>
      </w:r>
    </w:p>
    <w:p w:rsidRPr="00AE1ECB" w:rsidR="008D4C81" w:rsidP="0063377C" w:rsidRDefault="008D4C81" w14:paraId="244C82A9" w14:textId="77777777">
      <w:pPr>
        <w:tabs>
          <w:tab w:val="clear" w:pos="432"/>
          <w:tab w:val="left" w:pos="270"/>
        </w:tabs>
        <w:spacing w:before="60" w:line="240" w:lineRule="auto"/>
        <w:ind w:firstLine="0"/>
        <w:rPr>
          <w:rFonts w:ascii="Helvetica" w:hAnsi="Helvetica" w:cs="Helvetica"/>
          <w:sz w:val="18"/>
          <w:szCs w:val="18"/>
        </w:rPr>
      </w:pPr>
      <w:r w:rsidRPr="00AE1ECB">
        <w:rPr>
          <w:rFonts w:ascii="Helvetica" w:hAnsi="Helvetica" w:cs="Helvetica"/>
          <w:sz w:val="18"/>
          <w:szCs w:val="18"/>
        </w:rPr>
        <w:t>Plans that check “Yes” must enter the aggregate amount of all late contributions for the year. The total amount of the delinquent contributions must be included on line 4a of the Schedule H or I, as applicable, for the year in which the contributions were delinquent and must be carried over and reported again on line 4a of the Schedule H or I, as applicable, for each subsequent year until the year after the violation has been fully corrected, which correction includes payment of the late contributions and reimbursement of the plan for lost earnings or profits. If no participant contributions were received or withheld by the employer during the plan year, answer ‘‘No.’’</w:t>
      </w:r>
    </w:p>
    <w:p w:rsidRPr="00AE1ECB" w:rsidR="008D4C81" w:rsidP="0063377C" w:rsidRDefault="00B3050E" w14:paraId="244C82AA" w14:textId="77777777">
      <w:pPr>
        <w:spacing w:before="60" w:line="240" w:lineRule="auto"/>
        <w:ind w:firstLine="216"/>
        <w:rPr>
          <w:rFonts w:ascii="Helvetica" w:hAnsi="Helvetica" w:cs="Helvetica"/>
          <w:sz w:val="18"/>
          <w:szCs w:val="18"/>
        </w:rPr>
      </w:pPr>
      <w:r w:rsidRPr="00AE1ECB">
        <w:rPr>
          <w:rFonts w:ascii="Helvetica" w:hAnsi="Helvetica" w:cs="Helvetica"/>
          <w:sz w:val="18"/>
          <w:szCs w:val="18"/>
        </w:rPr>
        <w:t xml:space="preserve">An employer holding participant contributions commingled with its general assets after the earliest date on which </w:t>
      </w:r>
      <w:r w:rsidRPr="00AE1ECB" w:rsidR="00782CA4">
        <w:rPr>
          <w:rFonts w:ascii="Helvetica" w:hAnsi="Helvetica" w:cs="Helvetica"/>
          <w:sz w:val="18"/>
          <w:szCs w:val="18"/>
        </w:rPr>
        <w:t>such</w:t>
      </w:r>
      <w:r w:rsidRPr="00AE1ECB">
        <w:rPr>
          <w:rFonts w:ascii="Helvetica" w:hAnsi="Helvetica" w:cs="Helvetica"/>
          <w:sz w:val="18"/>
          <w:szCs w:val="18"/>
        </w:rPr>
        <w:t xml:space="preserve"> contributions can reasonably be segregated from the employer’s general assets will have engaged in prohibited use of plan assets (see ERISA section 406).</w:t>
      </w:r>
      <w:r w:rsidRPr="00AE1ECB" w:rsidR="005C0041">
        <w:rPr>
          <w:rFonts w:ascii="Helvetica" w:hAnsi="Helvetica" w:cs="Helvetica"/>
          <w:sz w:val="18"/>
          <w:szCs w:val="18"/>
        </w:rPr>
        <w:t xml:space="preserve"> If such a nonexempt prohibited transaction occurred with respect to a disqualified person (see Code section 4975(e)(2)), file IRS </w:t>
      </w:r>
      <w:r w:rsidRPr="00AE1ECB" w:rsidR="005C0041">
        <w:rPr>
          <w:rFonts w:ascii="Helvetica" w:hAnsi="Helvetica" w:cs="Helvetica"/>
          <w:b/>
          <w:sz w:val="18"/>
          <w:szCs w:val="18"/>
        </w:rPr>
        <w:t>Form 5330</w:t>
      </w:r>
      <w:r w:rsidRPr="00AE1ECB" w:rsidR="005C0041">
        <w:rPr>
          <w:rFonts w:ascii="Helvetica" w:hAnsi="Helvetica" w:cs="Helvetica"/>
          <w:sz w:val="18"/>
          <w:szCs w:val="18"/>
        </w:rPr>
        <w:t xml:space="preserve">, Return of Excise Taxes Related to Employee Benefit Plans, with the IRS to pay any applicable excise tax on the transaction. </w:t>
      </w:r>
    </w:p>
    <w:p w:rsidRPr="00AE1ECB" w:rsidR="008D4C81" w:rsidP="0063377C" w:rsidRDefault="008D4C81" w14:paraId="244C82AB" w14:textId="77777777">
      <w:pPr>
        <w:tabs>
          <w:tab w:val="clear" w:pos="432"/>
          <w:tab w:val="left" w:pos="270"/>
        </w:tabs>
        <w:spacing w:before="60" w:line="240" w:lineRule="auto"/>
        <w:ind w:firstLine="0"/>
        <w:rPr>
          <w:rFonts w:ascii="Helvetica" w:hAnsi="Helvetica" w:cs="Helvetica"/>
          <w:i/>
          <w:sz w:val="18"/>
          <w:szCs w:val="18"/>
        </w:rPr>
      </w:pPr>
      <w:r w:rsidRPr="00AE1ECB">
        <w:rPr>
          <w:rFonts w:ascii="Helvetica" w:hAnsi="Helvetica" w:cs="Helvetica"/>
          <w:sz w:val="18"/>
          <w:szCs w:val="18"/>
        </w:rPr>
        <w:tab/>
        <w:t xml:space="preserve">Participant loan repayments paid to and/or withheld by an employer for purposes of transmittal to the plan that were not transmitted to the plan in a timely fashion must be reported either on line 4a in accordance with the reporting requirements that apply to delinquent participant contributions or on line 4d. See Advisory Opinion 2002-02A, available at </w:t>
      </w:r>
      <w:r w:rsidRPr="00AE1ECB">
        <w:rPr>
          <w:rFonts w:ascii="Helvetica" w:hAnsi="Helvetica" w:cs="Helvetica"/>
          <w:i/>
          <w:sz w:val="18"/>
          <w:szCs w:val="18"/>
        </w:rPr>
        <w:t>www.dol.gov/ebsa.</w:t>
      </w:r>
    </w:p>
    <w:p w:rsidRPr="00AE1ECB" w:rsidR="008D4C81" w:rsidP="0063377C" w:rsidRDefault="001320E7" w14:paraId="244C82AC" w14:textId="77777777">
      <w:pPr>
        <w:spacing w:before="60" w:line="240" w:lineRule="auto"/>
        <w:ind w:firstLine="0"/>
        <w:rPr>
          <w:rFonts w:ascii="Helvetica" w:hAnsi="Helvetica" w:cs="Helvetica-Oblique"/>
          <w:i/>
          <w:iCs/>
          <w:sz w:val="18"/>
          <w:szCs w:val="18"/>
        </w:rPr>
      </w:pPr>
      <w:r w:rsidRPr="00AE1ECB">
        <w:rPr>
          <w:noProof/>
        </w:rPr>
        <w:drawing>
          <wp:anchor distT="0" distB="0" distL="114300" distR="114300" simplePos="0" relativeHeight="251647488" behindDoc="0" locked="0" layoutInCell="1" allowOverlap="1" wp14:editId="69B690FE" wp14:anchorId="244C8C69">
            <wp:simplePos x="0" y="0"/>
            <wp:positionH relativeFrom="column">
              <wp:posOffset>14605</wp:posOffset>
            </wp:positionH>
            <wp:positionV relativeFrom="paragraph">
              <wp:posOffset>48260</wp:posOffset>
            </wp:positionV>
            <wp:extent cx="179705" cy="191135"/>
            <wp:effectExtent l="0" t="0" r="0" b="0"/>
            <wp:wrapSquare wrapText="bothSides"/>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8"/>
                    <pic:cNvPicPr>
                      <a:picLocks noChangeAspect="1" noChangeArrowheads="1"/>
                    </pic:cNvPicPr>
                  </pic:nvPicPr>
                  <pic:blipFill>
                    <a:blip r:embed="rId80" cstate="print">
                      <a:extLst>
                        <a:ext uri="{28A0092B-C50C-407E-A947-70E740481C1C}">
                          <a14:useLocalDpi xmlns:a14="http://schemas.microsoft.com/office/drawing/2010/main" val="0"/>
                        </a:ext>
                      </a:extLst>
                    </a:blip>
                    <a:srcRect/>
                    <a:stretch>
                      <a:fillRect/>
                    </a:stretch>
                  </pic:blipFill>
                  <pic:spPr bwMode="auto">
                    <a:xfrm>
                      <a:off x="0" y="0"/>
                      <a:ext cx="179705" cy="191135"/>
                    </a:xfrm>
                    <a:prstGeom prst="rect">
                      <a:avLst/>
                    </a:prstGeom>
                    <a:noFill/>
                  </pic:spPr>
                </pic:pic>
              </a:graphicData>
            </a:graphic>
            <wp14:sizeRelH relativeFrom="page">
              <wp14:pctWidth>0</wp14:pctWidth>
            </wp14:sizeRelH>
            <wp14:sizeRelV relativeFrom="page">
              <wp14:pctHeight>0</wp14:pctHeight>
            </wp14:sizeRelV>
          </wp:anchor>
        </w:drawing>
      </w:r>
      <w:r w:rsidRPr="00AE1ECB" w:rsidR="008D4C81">
        <w:rPr>
          <w:rFonts w:ascii="Helvetica" w:hAnsi="Helvetica" w:cs="Helvetica-Oblique"/>
          <w:i/>
          <w:iCs/>
          <w:sz w:val="18"/>
          <w:szCs w:val="18"/>
        </w:rPr>
        <w:t xml:space="preserve">For those Schedule I filers required to submit an IQPA report, delinquent participant contributions reported on line 4a must be treated as part of the separate schedules referenced in ERISA section 103(a)(3)(A) and 29 CFR 2520.103-1(b) and 2520.103-2(b) for purposes of preparing the IQPA’s opinion even though they are not required to be listed on Part III of the Schedule G. If the information contained on line 4a is not presented in accordance with regulatory requirements, i.e., when the IQPA concludes that the scheduled information required by line 4a does not contain all the required information or contains information that is inaccurate or is inconsistent with the plan’s financial statements, the IQPA report must make the appropriate disclosures in accordance with generally accepted auditing standards. For more information, see EBSA’s Frequently Asked Questions about Reporting Delinquent Contributions on the Form 5500, available on the Internet at </w:t>
      </w:r>
      <w:r w:rsidRPr="00AE1ECB" w:rsidR="008D4C81">
        <w:rPr>
          <w:rFonts w:ascii="Helvetica" w:hAnsi="Helvetica" w:cs="Helvetica-Oblique"/>
          <w:iCs/>
          <w:sz w:val="18"/>
          <w:szCs w:val="18"/>
        </w:rPr>
        <w:t>www.dol.gov/ebsa</w:t>
      </w:r>
      <w:r w:rsidRPr="00AE1ECB" w:rsidR="008D4C81">
        <w:rPr>
          <w:rFonts w:ascii="Helvetica" w:hAnsi="Helvetica" w:cs="Helvetica-Oblique"/>
          <w:i/>
          <w:iCs/>
          <w:sz w:val="18"/>
          <w:szCs w:val="18"/>
        </w:rPr>
        <w:t>. These Frequently Asked Questions clarify that plans have an obligation to include delinquent participant contributions on their financial statements and supplemental schedules and that the IQPA’s report covers such delinquent contributions even though they are no longer required to be included on Part III of the Schedule G. Although all delinquent participant contributions must be reported on line 4a, delinquent contributions for which the DOL Voluntary Fiduciary Correction Program (VFCP) requirements and the conditions of the Prohibited Transaction Exemption (PTE) 2002-51 have been satisfied do not need to be treated as nonexempt party-in-interest transactions.</w:t>
      </w:r>
    </w:p>
    <w:p w:rsidRPr="00AE1ECB" w:rsidR="008D4C81" w:rsidP="0063377C" w:rsidRDefault="008D4C81" w14:paraId="244C82AD" w14:textId="77777777">
      <w:pPr>
        <w:spacing w:before="60" w:line="240" w:lineRule="auto"/>
        <w:ind w:firstLine="216"/>
        <w:rPr>
          <w:rFonts w:ascii="Helvetica" w:hAnsi="Helvetica" w:cs="Helvetica-Oblique"/>
          <w:i/>
          <w:iCs/>
          <w:sz w:val="18"/>
          <w:szCs w:val="18"/>
        </w:rPr>
      </w:pPr>
      <w:r w:rsidRPr="00AE1ECB">
        <w:rPr>
          <w:rFonts w:ascii="Helvetica" w:hAnsi="Helvetica" w:cs="Helvetica-Oblique"/>
          <w:i/>
          <w:iCs/>
          <w:sz w:val="18"/>
          <w:szCs w:val="18"/>
        </w:rPr>
        <w:t xml:space="preserve">The VFCP describes how to apply, the specific transactions covered (which transactions include delinquent participant </w:t>
      </w:r>
      <w:r w:rsidRPr="00AE1ECB">
        <w:rPr>
          <w:rFonts w:ascii="Helvetica" w:hAnsi="Helvetica" w:cs="Helvetica-Oblique"/>
          <w:i/>
          <w:iCs/>
          <w:sz w:val="18"/>
          <w:szCs w:val="18"/>
        </w:rPr>
        <w:t xml:space="preserve">contributions to pension and welfare plans), and acceptable methods for correcting violations. In addition, applicants that satisfy both the VFCP requirements and the conditions of Prohibited Transaction Exemption (PTE) 2002-51 are eligible for immediate relief from payment of certain prohibited transaction excise taxes for certain corrected </w:t>
      </w:r>
      <w:proofErr w:type="gramStart"/>
      <w:r w:rsidRPr="00AE1ECB">
        <w:rPr>
          <w:rFonts w:ascii="Helvetica" w:hAnsi="Helvetica" w:cs="Helvetica-Oblique"/>
          <w:i/>
          <w:iCs/>
          <w:sz w:val="18"/>
          <w:szCs w:val="18"/>
        </w:rPr>
        <w:t>transactions, and</w:t>
      </w:r>
      <w:proofErr w:type="gramEnd"/>
      <w:r w:rsidRPr="00AE1ECB">
        <w:rPr>
          <w:rFonts w:ascii="Helvetica" w:hAnsi="Helvetica" w:cs="Helvetica-Oblique"/>
          <w:i/>
          <w:iCs/>
          <w:sz w:val="18"/>
          <w:szCs w:val="18"/>
        </w:rPr>
        <w:t xml:space="preserve"> are also relieved from the obligation to file the IRS Form 5330 with the IRS. For more information, see 71 Fed. Reg. 20261 (Apr. 19, 2006) and 71 Fed. Reg. </w:t>
      </w:r>
      <w:r w:rsidR="00231AF3">
        <w:rPr>
          <w:rFonts w:ascii="Helvetica" w:hAnsi="Helvetica" w:cs="Helvetica-Oblique"/>
          <w:i/>
          <w:iCs/>
          <w:sz w:val="18"/>
          <w:szCs w:val="18"/>
        </w:rPr>
        <w:t>2013</w:t>
      </w:r>
      <w:r w:rsidRPr="00AE1ECB">
        <w:rPr>
          <w:rFonts w:ascii="Helvetica" w:hAnsi="Helvetica" w:cs="Helvetica-Oblique"/>
          <w:i/>
          <w:iCs/>
          <w:sz w:val="18"/>
          <w:szCs w:val="18"/>
        </w:rPr>
        <w:t xml:space="preserve">5 (Apr. 19, 2006). All delinquent participant contributions must be reported on line 4a even if violations have been corrected. Information about the VFCP is also available on the Internet at </w:t>
      </w:r>
      <w:hyperlink w:history="1" r:id="rId99">
        <w:r w:rsidRPr="00AE1ECB">
          <w:rPr>
            <w:rStyle w:val="Hyperlink"/>
            <w:rFonts w:ascii="Helvetica" w:hAnsi="Helvetica" w:cs="Helvetica"/>
            <w:sz w:val="18"/>
            <w:szCs w:val="18"/>
          </w:rPr>
          <w:t>www.dol.gov/ebsa</w:t>
        </w:r>
      </w:hyperlink>
      <w:r w:rsidRPr="00AE1ECB">
        <w:rPr>
          <w:rFonts w:ascii="Helvetica" w:hAnsi="Helvetica" w:cs="Helvetica-Oblique"/>
          <w:i/>
          <w:iCs/>
          <w:sz w:val="18"/>
          <w:szCs w:val="18"/>
        </w:rPr>
        <w:t>.</w:t>
      </w:r>
    </w:p>
    <w:p w:rsidRPr="00AE1ECB" w:rsidR="008D4C81" w:rsidP="0063377C" w:rsidRDefault="008D4C81" w14:paraId="244C82AE" w14:textId="77777777">
      <w:pPr>
        <w:spacing w:before="60" w:line="240" w:lineRule="auto"/>
        <w:ind w:firstLine="0"/>
        <w:rPr>
          <w:rFonts w:ascii="Helvetica" w:hAnsi="Helvetica" w:cs="Helvetica"/>
          <w:sz w:val="18"/>
          <w:szCs w:val="18"/>
        </w:rPr>
      </w:pPr>
      <w:r w:rsidRPr="00AE1ECB">
        <w:rPr>
          <w:rFonts w:ascii="Helvetica" w:hAnsi="Helvetica" w:cs="Helvetica-Bold"/>
          <w:b/>
          <w:bCs/>
          <w:sz w:val="18"/>
          <w:szCs w:val="18"/>
        </w:rPr>
        <w:t>Line 4a Schedule</w:t>
      </w:r>
      <w:r w:rsidRPr="00AE1ECB" w:rsidR="00534B36">
        <w:rPr>
          <w:rFonts w:ascii="Helvetica" w:hAnsi="Helvetica" w:cs="Helvetica-Bold"/>
          <w:b/>
          <w:bCs/>
          <w:sz w:val="18"/>
          <w:szCs w:val="18"/>
        </w:rPr>
        <w:t xml:space="preserve">. </w:t>
      </w:r>
      <w:r w:rsidRPr="00AE1ECB">
        <w:rPr>
          <w:rFonts w:ascii="Helvetica" w:hAnsi="Helvetica" w:cs="Helvetica"/>
          <w:sz w:val="18"/>
          <w:szCs w:val="18"/>
        </w:rPr>
        <w:t xml:space="preserve">Attach a Schedule of Delinquent Participant Contributions using the format below if you entered “Yes” on line 4a and you are checking “No” on line 4k because you are not claiming the audit waiver for the plan. If you choose to include participant loan repayments on line 4a, you must apply the same supplemental schedule and IQPA disclosure requirements to the loan repayments as apply to delinquent transmittals of participant contributions. </w:t>
      </w:r>
    </w:p>
    <w:p w:rsidRPr="00AE1ECB" w:rsidR="008D4C81" w:rsidP="0063377C" w:rsidRDefault="008D4C81" w14:paraId="244C82AF" w14:textId="77777777">
      <w:pPr>
        <w:spacing w:before="60" w:line="240" w:lineRule="auto"/>
        <w:ind w:firstLine="0"/>
        <w:rPr>
          <w:rFonts w:ascii="Helvetica" w:hAnsi="Helvetica" w:cs="Helvetica-Bold"/>
          <w:bCs/>
          <w:sz w:val="20"/>
          <w:szCs w:val="20"/>
        </w:rPr>
      </w:pPr>
    </w:p>
    <w:p w:rsidRPr="00AE1ECB" w:rsidR="008D4C81" w:rsidP="0063377C" w:rsidRDefault="001320E7" w14:paraId="244C82B0" w14:textId="77777777">
      <w:pPr>
        <w:spacing w:before="60" w:line="240" w:lineRule="auto"/>
        <w:ind w:firstLine="0"/>
        <w:jc w:val="center"/>
        <w:rPr>
          <w:rFonts w:ascii="Helvetica" w:hAnsi="Helvetica" w:cs="Helvetica-Bold"/>
          <w:b/>
          <w:bCs/>
          <w:sz w:val="20"/>
          <w:szCs w:val="20"/>
        </w:rPr>
      </w:pPr>
      <w:r w:rsidRPr="00AE1ECB">
        <w:rPr>
          <w:noProof/>
        </w:rPr>
        <mc:AlternateContent>
          <mc:Choice Requires="wps">
            <w:drawing>
              <wp:anchor distT="0" distB="0" distL="114300" distR="114300" simplePos="0" relativeHeight="251648512" behindDoc="0" locked="0" layoutInCell="1" allowOverlap="1" wp14:editId="244C8C6C" wp14:anchorId="244C8C6B">
                <wp:simplePos x="0" y="0"/>
                <wp:positionH relativeFrom="column">
                  <wp:posOffset>13970</wp:posOffset>
                </wp:positionH>
                <wp:positionV relativeFrom="paragraph">
                  <wp:posOffset>-44450</wp:posOffset>
                </wp:positionV>
                <wp:extent cx="1789430" cy="0"/>
                <wp:effectExtent l="13970" t="12700" r="6350" b="6350"/>
                <wp:wrapNone/>
                <wp:docPr id="5" name="AutoShape 89"/>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1789430" cy="0"/>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id="AutoShape 89" style="position:absolute;margin-left:1.1pt;margin-top:-3.5pt;width:140.9pt;height:0;z-index:2516485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spid="_x0000_s1026" type="#_x0000_t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Xs2LIAIAADwEAAAOAAAAZHJzL2Uyb0RvYy54bWysU02P2jAQvVfqf7B8hyRsYCEirFYJ9LJt&#10;kXb7A4ztJFYd27INAVX97x2bD7HtparKwYwzM2/ezDwvn469RAdundCqxNk4xYgrqplQbYm/vW1G&#10;c4ycJ4oRqRUv8Yk7/LT6+GE5mIJPdKcl4xYBiHLFYErceW+KJHG04z1xY224AmejbU88XG2bMEsG&#10;QO9lMknTWTJoy4zVlDsHX+uzE68iftNw6r82jeMeyRIDNx9PG89dOJPVkhStJaYT9EKD/AOLnggF&#10;RW9QNfEE7a34A6oX1GqnGz+muk900wjKYw/QTZb+1s1rRwyPvcBwnLmNyf0/WPrlsLVIsBJPMVKk&#10;hxU9772OldF8EeYzGFdAWKW2NnRIj+rVvGj63SGlq46olsfot5OB5CxkJO9SwsUZqLIbPmsGMQQK&#10;xGEdG9sHSBgDOsadnG474UePKHzMHueL/AFWR6++hBTXRGOd/8R1j4JRYuctEW3nK60UbF7bLJYh&#10;hxfnAy1SXBNCVaU3QsooAKnQUOLFdDKNCU5LwYIzhDnb7ipp0YEECcVf7BE892FW7xWLYB0nbH2x&#10;PRHybENxqQIeNAZ0LtZZIz8W6WI9X8/zUT6ZrUd5Wtej502Vj2ab7HFaP9RVVWc/A7UsLzrBGFeB&#10;3VWvWf53eri8nLPSboq9jSF5jx7nBWSv/5F03GxY5lkWO81OW3vdOEg0Bl+eU3gD93ew7x/96hcA&#10;AAD//wMAUEsDBBQABgAIAAAAIQB/F7Le3AAAAAcBAAAPAAAAZHJzL2Rvd25yZXYueG1sTI/NbsIw&#10;EITvlXgHa5G4VOBg9YeGOAgh9dBjAalXEy9J2ngdxQ5Jefpu1UO57e6MZr/JNqNrxAW7UHvSsFwk&#10;IJAKb2sqNRwPr/MViBANWdN4Qg3fGGCTT+4yk1o/0Dte9rEUHEIhNRqqGNtUylBU6ExY+BaJtbPv&#10;nIm8dqW0nRk43DVSJcmTdKYm/lCZFncVFl/73mnA0D8uk+2LK49v1+H+Q10/h/ag9Ww6btcgIo7x&#10;3wy/+IwOOTOdfE82iEaDUmzUMH/mRiyr1QMPp7+DzDN5y5//AAAA//8DAFBLAQItABQABgAIAAAA&#10;IQC2gziS/gAAAOEBAAATAAAAAAAAAAAAAAAAAAAAAABbQ29udGVudF9UeXBlc10ueG1sUEsBAi0A&#10;FAAGAAgAAAAhADj9If/WAAAAlAEAAAsAAAAAAAAAAAAAAAAALwEAAF9yZWxzLy5yZWxzUEsBAi0A&#10;FAAGAAgAAAAhAE1ezYsgAgAAPAQAAA4AAAAAAAAAAAAAAAAALgIAAGRycy9lMm9Eb2MueG1sUEsB&#10;Ai0AFAAGAAgAAAAhAH8Xst7cAAAABwEAAA8AAAAAAAAAAAAAAAAAegQAAGRycy9kb3ducmV2Lnht&#10;bFBLBQYAAAAABAAEAPMAAACDBQAAAAA=&#10;" w14:anchorId="05CB5DC9"/>
            </w:pict>
          </mc:Fallback>
        </mc:AlternateContent>
      </w:r>
      <w:r w:rsidRPr="00AE1ECB" w:rsidR="008D4C81">
        <w:rPr>
          <w:rFonts w:ascii="Helvetica" w:hAnsi="Helvetica" w:cs="Helvetica-Bold"/>
          <w:b/>
          <w:bCs/>
          <w:sz w:val="20"/>
          <w:szCs w:val="20"/>
        </w:rPr>
        <w:t xml:space="preserve">Schedule I Line 4a </w:t>
      </w:r>
      <w:r w:rsidRPr="00AE1ECB" w:rsidR="00AE1F5A">
        <w:rPr>
          <w:rFonts w:ascii="Helvetica" w:hAnsi="Helvetica" w:cs="Helvetica-Bold"/>
          <w:b/>
          <w:bCs/>
          <w:sz w:val="20"/>
          <w:szCs w:val="20"/>
        </w:rPr>
        <w:t xml:space="preserve">– </w:t>
      </w:r>
      <w:r w:rsidRPr="00AE1ECB" w:rsidR="008D4C81">
        <w:rPr>
          <w:rFonts w:ascii="Helvetica" w:hAnsi="Helvetica" w:cs="Helvetica-Bold"/>
          <w:b/>
          <w:bCs/>
          <w:sz w:val="20"/>
          <w:szCs w:val="20"/>
        </w:rPr>
        <w:t>Schedule of Delinquent Participant Contributions</w:t>
      </w:r>
    </w:p>
    <w:tbl>
      <w:tblPr>
        <w:tblW w:w="0" w:type="auto"/>
        <w:tblInd w:w="5" w:type="dxa"/>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left w:w="0" w:type="dxa"/>
          <w:right w:w="0" w:type="dxa"/>
        </w:tblCellMar>
        <w:tblLook w:val="00A0" w:firstRow="1" w:lastRow="0" w:firstColumn="1" w:lastColumn="0" w:noHBand="0" w:noVBand="0"/>
      </w:tblPr>
      <w:tblGrid>
        <w:gridCol w:w="1067"/>
        <w:gridCol w:w="1038"/>
        <w:gridCol w:w="1047"/>
        <w:gridCol w:w="1050"/>
        <w:gridCol w:w="815"/>
      </w:tblGrid>
      <w:tr w:rsidRPr="00AE1ECB" w:rsidR="008D4C81" w:rsidTr="004C56F5" w14:paraId="244C82B5" w14:textId="77777777">
        <w:trPr>
          <w:trHeight w:val="20"/>
        </w:trPr>
        <w:tc>
          <w:tcPr>
            <w:tcW w:w="0" w:type="auto"/>
          </w:tcPr>
          <w:p w:rsidRPr="00AE1ECB" w:rsidR="008D4C81" w:rsidP="0063377C" w:rsidRDefault="008D4C81" w14:paraId="244C82B1" w14:textId="77777777">
            <w:pPr>
              <w:spacing w:before="60" w:line="240" w:lineRule="auto"/>
              <w:ind w:left="29" w:right="43" w:firstLine="0"/>
              <w:rPr>
                <w:rFonts w:ascii="Helvetica" w:hAnsi="Helvetica" w:cs="Helvetica"/>
                <w:sz w:val="16"/>
                <w:szCs w:val="16"/>
              </w:rPr>
            </w:pPr>
            <w:r w:rsidRPr="00AE1ECB">
              <w:rPr>
                <w:rFonts w:ascii="Helvetica" w:hAnsi="Helvetica" w:cs="Helvetica"/>
                <w:sz w:val="16"/>
                <w:szCs w:val="16"/>
              </w:rPr>
              <w:t>Participant Contributions Transferred Late to Plan</w:t>
            </w:r>
          </w:p>
        </w:tc>
        <w:tc>
          <w:tcPr>
            <w:tcW w:w="0" w:type="auto"/>
            <w:gridSpan w:val="3"/>
          </w:tcPr>
          <w:p w:rsidRPr="00AE1ECB" w:rsidR="008D4C81" w:rsidP="0063377C" w:rsidRDefault="008D4C81" w14:paraId="244C82B2" w14:textId="77777777">
            <w:pPr>
              <w:spacing w:before="60" w:line="240" w:lineRule="auto"/>
              <w:ind w:left="29" w:right="43" w:firstLine="0"/>
              <w:jc w:val="center"/>
              <w:rPr>
                <w:rFonts w:ascii="Helvetica" w:hAnsi="Helvetica" w:cs="Helvetica"/>
                <w:i/>
                <w:sz w:val="16"/>
                <w:szCs w:val="16"/>
              </w:rPr>
            </w:pPr>
            <w:r w:rsidRPr="00AE1ECB">
              <w:rPr>
                <w:rFonts w:ascii="Helvetica" w:hAnsi="Helvetica" w:cs="Helvetica"/>
                <w:sz w:val="16"/>
                <w:szCs w:val="16"/>
              </w:rPr>
              <w:t xml:space="preserve">Total that </w:t>
            </w:r>
            <w:proofErr w:type="gramStart"/>
            <w:r w:rsidRPr="00AE1ECB">
              <w:rPr>
                <w:rFonts w:ascii="Helvetica" w:hAnsi="Helvetica" w:cs="Helvetica"/>
                <w:sz w:val="16"/>
                <w:szCs w:val="16"/>
              </w:rPr>
              <w:t>Constitute</w:t>
            </w:r>
            <w:proofErr w:type="gramEnd"/>
            <w:r w:rsidRPr="00AE1ECB">
              <w:rPr>
                <w:rFonts w:ascii="Helvetica" w:hAnsi="Helvetica" w:cs="Helvetica"/>
                <w:sz w:val="16"/>
                <w:szCs w:val="16"/>
              </w:rPr>
              <w:t xml:space="preserve"> Nonexempt Prohibited Transactions</w:t>
            </w:r>
          </w:p>
        </w:tc>
        <w:tc>
          <w:tcPr>
            <w:tcW w:w="0" w:type="auto"/>
            <w:vMerge w:val="restart"/>
          </w:tcPr>
          <w:p w:rsidRPr="00AE1ECB" w:rsidR="008D4C81" w:rsidP="0063377C" w:rsidRDefault="008D4C81" w14:paraId="244C82B3" w14:textId="77777777">
            <w:pPr>
              <w:tabs>
                <w:tab w:val="clear" w:pos="432"/>
                <w:tab w:val="left" w:pos="535"/>
              </w:tabs>
              <w:spacing w:before="60" w:line="240" w:lineRule="auto"/>
              <w:ind w:left="29" w:right="43" w:firstLine="0"/>
              <w:rPr>
                <w:rFonts w:ascii="Helvetica" w:hAnsi="Helvetica" w:cs="Helvetica"/>
                <w:sz w:val="16"/>
                <w:szCs w:val="16"/>
              </w:rPr>
            </w:pPr>
            <w:r w:rsidRPr="00AE1ECB">
              <w:rPr>
                <w:rFonts w:ascii="Helvetica" w:hAnsi="Helvetica" w:cs="Helvetica"/>
                <w:sz w:val="16"/>
                <w:szCs w:val="16"/>
              </w:rPr>
              <w:t>Total Fully Corrected Under VFCP and PTE</w:t>
            </w:r>
          </w:p>
          <w:p w:rsidRPr="00AE1ECB" w:rsidR="008D4C81" w:rsidP="0063377C" w:rsidRDefault="008D4C81" w14:paraId="244C82B4" w14:textId="77777777">
            <w:pPr>
              <w:spacing w:before="60" w:line="240" w:lineRule="auto"/>
              <w:ind w:left="58" w:firstLine="0"/>
              <w:rPr>
                <w:rFonts w:ascii="Helvetica" w:hAnsi="Helvetica" w:cs="Helvetica"/>
                <w:sz w:val="16"/>
                <w:szCs w:val="16"/>
              </w:rPr>
            </w:pPr>
            <w:r w:rsidRPr="00AE1ECB">
              <w:rPr>
                <w:rFonts w:ascii="Helvetica" w:hAnsi="Helvetica" w:cs="Helvetica"/>
                <w:sz w:val="16"/>
                <w:szCs w:val="16"/>
              </w:rPr>
              <w:t>2002-51</w:t>
            </w:r>
          </w:p>
        </w:tc>
      </w:tr>
      <w:tr w:rsidRPr="00AE1ECB" w:rsidR="008D4C81" w:rsidTr="00300A9E" w14:paraId="244C82BB" w14:textId="77777777">
        <w:trPr>
          <w:trHeight w:val="1187"/>
        </w:trPr>
        <w:tc>
          <w:tcPr>
            <w:tcW w:w="0" w:type="auto"/>
          </w:tcPr>
          <w:p w:rsidRPr="00AE1ECB" w:rsidR="008D4C81" w:rsidP="0063377C" w:rsidRDefault="008D4C81" w14:paraId="244C82B6" w14:textId="2F9CAB22">
            <w:pPr>
              <w:spacing w:before="60" w:line="240" w:lineRule="auto"/>
              <w:ind w:left="29" w:firstLine="0"/>
              <w:rPr>
                <w:rFonts w:ascii="Helvetica" w:hAnsi="Helvetica" w:cs="Helvetica"/>
                <w:sz w:val="16"/>
                <w:szCs w:val="16"/>
              </w:rPr>
            </w:pPr>
            <w:r w:rsidRPr="00AE1ECB">
              <w:rPr>
                <w:rFonts w:ascii="Helvetica" w:hAnsi="Helvetica" w:cs="Helvetica"/>
                <w:sz w:val="16"/>
                <w:szCs w:val="16"/>
              </w:rPr>
              <w:t xml:space="preserve">Check here if Late Participant Loan Repayments are included: </w:t>
            </w:r>
          </w:p>
        </w:tc>
        <w:tc>
          <w:tcPr>
            <w:tcW w:w="0" w:type="auto"/>
          </w:tcPr>
          <w:p w:rsidRPr="00AE1ECB" w:rsidR="008D4C81" w:rsidP="0063377C" w:rsidRDefault="008D4C81" w14:paraId="244C82B7" w14:textId="77777777">
            <w:pPr>
              <w:spacing w:before="60" w:line="240" w:lineRule="auto"/>
              <w:ind w:left="29" w:right="43" w:firstLine="0"/>
              <w:rPr>
                <w:rFonts w:ascii="Helvetica" w:hAnsi="Helvetica" w:cs="Helvetica"/>
                <w:sz w:val="16"/>
                <w:szCs w:val="16"/>
              </w:rPr>
            </w:pPr>
            <w:r w:rsidRPr="00AE1ECB">
              <w:rPr>
                <w:rFonts w:ascii="Helvetica" w:hAnsi="Helvetica" w:cs="Helvetica"/>
                <w:sz w:val="16"/>
                <w:szCs w:val="16"/>
              </w:rPr>
              <w:t>Contributions Not Corrected</w:t>
            </w:r>
          </w:p>
        </w:tc>
        <w:tc>
          <w:tcPr>
            <w:tcW w:w="0" w:type="auto"/>
          </w:tcPr>
          <w:p w:rsidRPr="00AE1ECB" w:rsidR="008D4C81" w:rsidP="0063377C" w:rsidRDefault="008D4C81" w14:paraId="244C82B8" w14:textId="77777777">
            <w:pPr>
              <w:spacing w:before="60" w:line="240" w:lineRule="auto"/>
              <w:ind w:left="29" w:right="43" w:firstLine="0"/>
              <w:rPr>
                <w:rFonts w:ascii="Helvetica" w:hAnsi="Helvetica" w:cs="Helvetica"/>
                <w:sz w:val="16"/>
                <w:szCs w:val="16"/>
              </w:rPr>
            </w:pPr>
            <w:r w:rsidRPr="00AE1ECB">
              <w:rPr>
                <w:rFonts w:ascii="Helvetica" w:hAnsi="Helvetica" w:cs="Helvetica"/>
                <w:sz w:val="16"/>
                <w:szCs w:val="16"/>
              </w:rPr>
              <w:t>Contributions Corrected Outside VFCP</w:t>
            </w:r>
          </w:p>
        </w:tc>
        <w:tc>
          <w:tcPr>
            <w:tcW w:w="0" w:type="auto"/>
          </w:tcPr>
          <w:p w:rsidRPr="00AE1ECB" w:rsidR="008D4C81" w:rsidP="0063377C" w:rsidRDefault="008D4C81" w14:paraId="244C82B9" w14:textId="77777777">
            <w:pPr>
              <w:spacing w:before="60" w:line="240" w:lineRule="auto"/>
              <w:ind w:left="29" w:right="43" w:firstLine="0"/>
              <w:rPr>
                <w:rFonts w:ascii="Helvetica" w:hAnsi="Helvetica" w:cs="Helvetica"/>
                <w:sz w:val="16"/>
                <w:szCs w:val="16"/>
              </w:rPr>
            </w:pPr>
            <w:r w:rsidRPr="00AE1ECB">
              <w:rPr>
                <w:rFonts w:ascii="Helvetica" w:hAnsi="Helvetica" w:cs="Helvetica"/>
                <w:sz w:val="16"/>
                <w:szCs w:val="16"/>
              </w:rPr>
              <w:t>Contributions Pending Correction in VFCP</w:t>
            </w:r>
          </w:p>
        </w:tc>
        <w:tc>
          <w:tcPr>
            <w:tcW w:w="0" w:type="auto"/>
            <w:vMerge/>
            <w:tcBorders>
              <w:top w:val="nil"/>
            </w:tcBorders>
          </w:tcPr>
          <w:p w:rsidRPr="00AE1ECB" w:rsidR="008D4C81" w:rsidP="0063377C" w:rsidRDefault="008D4C81" w14:paraId="244C82BA" w14:textId="77777777">
            <w:pPr>
              <w:spacing w:before="60" w:line="240" w:lineRule="auto"/>
              <w:ind w:firstLine="0"/>
              <w:jc w:val="center"/>
              <w:rPr>
                <w:rFonts w:ascii="Helvetica" w:hAnsi="Helvetica" w:cs="Helvetica"/>
                <w:i/>
                <w:sz w:val="16"/>
                <w:szCs w:val="16"/>
              </w:rPr>
            </w:pPr>
          </w:p>
        </w:tc>
      </w:tr>
    </w:tbl>
    <w:p w:rsidRPr="00AE1ECB" w:rsidR="008D4C81" w:rsidP="0063377C" w:rsidRDefault="008D4C81" w14:paraId="244C82BC" w14:textId="77777777">
      <w:pPr>
        <w:spacing w:before="60" w:line="240" w:lineRule="auto"/>
        <w:ind w:firstLine="0"/>
        <w:rPr>
          <w:rFonts w:ascii="Helvetica" w:hAnsi="Helvetica" w:cs="Helvetica"/>
          <w:sz w:val="18"/>
          <w:szCs w:val="18"/>
        </w:rPr>
      </w:pPr>
      <w:r w:rsidRPr="00AE1ECB">
        <w:rPr>
          <w:rFonts w:ascii="Helvetica" w:hAnsi="Helvetica" w:cs="Helvetica"/>
          <w:b/>
          <w:sz w:val="18"/>
          <w:szCs w:val="18"/>
        </w:rPr>
        <w:t>Line 4b.</w:t>
      </w:r>
      <w:r w:rsidRPr="00AE1ECB">
        <w:rPr>
          <w:rFonts w:ascii="Helvetica" w:hAnsi="Helvetica" w:cs="Helvetica"/>
          <w:sz w:val="18"/>
          <w:szCs w:val="18"/>
        </w:rPr>
        <w:t xml:space="preserve"> Plans that check “Yes” must enter the amount. The due date, payment amount and conditions for determining default of a note or loan are usually contained in the documents establishing the note or loan. A loan by the plan is in default when the borrower is unable to pay the obligation upon maturity. Obligations that require periodic repayment can default at any time. Generally, loans and fixed income obligations are considered uncollectible when payment has not been made and there is little probability that payment will be made. A fixed income obligation has a fixed maturity date at a specified interest rate. Do not include participant loans made under an individual account plan with investment experience segregated for each account that were made in accordance with 29 CFR 2550.408b-1 and secured solely by a portion of the participant’s vested accrued benefit.</w:t>
      </w:r>
    </w:p>
    <w:p w:rsidRPr="00AE1ECB" w:rsidR="008D4C81" w:rsidP="0063377C" w:rsidRDefault="008D4C81" w14:paraId="244C82BD" w14:textId="77777777">
      <w:pPr>
        <w:spacing w:before="60" w:line="240" w:lineRule="auto"/>
        <w:ind w:firstLine="0"/>
        <w:rPr>
          <w:rFonts w:ascii="Helvetica" w:hAnsi="Helvetica" w:cs="Helvetica"/>
          <w:color w:val="000000"/>
          <w:sz w:val="18"/>
          <w:szCs w:val="18"/>
        </w:rPr>
      </w:pPr>
      <w:r w:rsidRPr="00AE1ECB">
        <w:rPr>
          <w:rFonts w:ascii="Helvetica" w:hAnsi="Helvetica" w:cs="Helvetica"/>
          <w:b/>
          <w:sz w:val="18"/>
          <w:szCs w:val="18"/>
        </w:rPr>
        <w:t xml:space="preserve">Line 4c. </w:t>
      </w:r>
      <w:r w:rsidRPr="00AE1ECB">
        <w:rPr>
          <w:rFonts w:ascii="Helvetica" w:hAnsi="Helvetica" w:cs="Helvetica"/>
          <w:sz w:val="18"/>
          <w:szCs w:val="18"/>
        </w:rPr>
        <w:t>Plans that check “Yes” must enter the amount. A lease</w:t>
      </w:r>
      <w:r w:rsidRPr="00AE1ECB">
        <w:rPr>
          <w:rFonts w:ascii="Helvetica" w:hAnsi="Helvetica" w:cs="Helvetica"/>
          <w:color w:val="000000"/>
          <w:sz w:val="18"/>
          <w:szCs w:val="18"/>
        </w:rPr>
        <w:t xml:space="preserve"> is an agreement conveying the right to use property, </w:t>
      </w:r>
      <w:proofErr w:type="gramStart"/>
      <w:r w:rsidRPr="00AE1ECB">
        <w:rPr>
          <w:rFonts w:ascii="Helvetica" w:hAnsi="Helvetica" w:cs="Helvetica"/>
          <w:color w:val="000000"/>
          <w:sz w:val="18"/>
          <w:szCs w:val="18"/>
        </w:rPr>
        <w:t>plant</w:t>
      </w:r>
      <w:proofErr w:type="gramEnd"/>
      <w:r w:rsidRPr="00AE1ECB">
        <w:rPr>
          <w:rFonts w:ascii="Helvetica" w:hAnsi="Helvetica" w:cs="Helvetica"/>
          <w:color w:val="000000"/>
          <w:sz w:val="18"/>
          <w:szCs w:val="18"/>
        </w:rPr>
        <w:t xml:space="preserve"> or equipment for a stated period. A lease is in default when the required payment(s) has not been made. An uncollectible lease is one where the required payments have not been made and for which there is little probability that payment will be made.</w:t>
      </w:r>
    </w:p>
    <w:p w:rsidRPr="00AE1ECB" w:rsidR="008D4C81" w:rsidP="0063377C" w:rsidRDefault="008D4C81" w14:paraId="244C82BE" w14:textId="77777777">
      <w:pPr>
        <w:spacing w:before="60" w:line="240" w:lineRule="auto"/>
        <w:ind w:firstLine="0"/>
        <w:rPr>
          <w:rFonts w:ascii="Helvetica" w:hAnsi="Helvetica" w:cs="Helvetica"/>
          <w:sz w:val="18"/>
          <w:szCs w:val="18"/>
        </w:rPr>
      </w:pPr>
      <w:r w:rsidRPr="00AE1ECB">
        <w:rPr>
          <w:rFonts w:ascii="Helvetica" w:hAnsi="Helvetica" w:cs="Helvetica"/>
          <w:b/>
          <w:color w:val="000000"/>
          <w:sz w:val="18"/>
          <w:szCs w:val="18"/>
        </w:rPr>
        <w:t xml:space="preserve">Line 4d. </w:t>
      </w:r>
      <w:r w:rsidRPr="00AE1ECB">
        <w:rPr>
          <w:rFonts w:ascii="Helvetica" w:hAnsi="Helvetica" w:cs="Helvetica"/>
          <w:color w:val="000000"/>
          <w:sz w:val="18"/>
          <w:szCs w:val="18"/>
        </w:rPr>
        <w:t xml:space="preserve">Plans that check “Yes” must enter the amount. Check “Yes” if any nonexempt transaction with a party-in-interest occurred regardless of whether the transaction is disclosed in the IQPA’s report. Do not check “Yes” with respect to transactions that are: </w:t>
      </w:r>
      <w:r w:rsidRPr="00AE1ECB">
        <w:rPr>
          <w:rFonts w:ascii="Helvetica" w:hAnsi="Helvetica" w:cs="Helvetica"/>
          <w:b/>
          <w:bCs/>
          <w:color w:val="000000"/>
          <w:sz w:val="18"/>
          <w:szCs w:val="18"/>
        </w:rPr>
        <w:t>(1)</w:t>
      </w:r>
      <w:r w:rsidRPr="00AE1ECB">
        <w:rPr>
          <w:rFonts w:ascii="Helvetica" w:hAnsi="Helvetica" w:cs="Helvetica"/>
          <w:color w:val="000000"/>
          <w:sz w:val="18"/>
          <w:szCs w:val="18"/>
        </w:rPr>
        <w:t xml:space="preserve"> statutorily exempt under Part 4 of Title I of ERISA; </w:t>
      </w:r>
      <w:r w:rsidRPr="00AE1ECB">
        <w:rPr>
          <w:rFonts w:ascii="Helvetica" w:hAnsi="Helvetica" w:cs="Helvetica"/>
          <w:b/>
          <w:bCs/>
          <w:color w:val="000000"/>
          <w:sz w:val="18"/>
          <w:szCs w:val="18"/>
        </w:rPr>
        <w:t>(2)</w:t>
      </w:r>
      <w:r w:rsidRPr="00AE1ECB">
        <w:rPr>
          <w:rFonts w:ascii="Helvetica" w:hAnsi="Helvetica" w:cs="Helvetica"/>
          <w:color w:val="000000"/>
          <w:sz w:val="18"/>
          <w:szCs w:val="18"/>
        </w:rPr>
        <w:t xml:space="preserve"> administratively exempt under ERISA section 408(a); </w:t>
      </w:r>
      <w:r w:rsidRPr="00AE1ECB">
        <w:rPr>
          <w:rFonts w:ascii="Helvetica" w:hAnsi="Helvetica" w:cs="Helvetica"/>
          <w:b/>
          <w:bCs/>
          <w:color w:val="000000"/>
          <w:sz w:val="18"/>
          <w:szCs w:val="18"/>
        </w:rPr>
        <w:t>(3)</w:t>
      </w:r>
      <w:r w:rsidRPr="00AE1ECB">
        <w:rPr>
          <w:rFonts w:ascii="Helvetica" w:hAnsi="Helvetica" w:cs="Helvetica"/>
          <w:color w:val="000000"/>
          <w:sz w:val="18"/>
          <w:szCs w:val="18"/>
        </w:rPr>
        <w:t xml:space="preserve"> exempt under Code sections 4975(c) or 4975(d); </w:t>
      </w:r>
      <w:r w:rsidRPr="00AE1ECB">
        <w:rPr>
          <w:rFonts w:ascii="Helvetica" w:hAnsi="Helvetica" w:cs="Helvetica"/>
          <w:b/>
          <w:bCs/>
          <w:color w:val="000000"/>
          <w:sz w:val="18"/>
          <w:szCs w:val="18"/>
        </w:rPr>
        <w:t>(4)</w:t>
      </w:r>
      <w:r w:rsidRPr="00AE1ECB">
        <w:rPr>
          <w:rFonts w:ascii="Helvetica" w:hAnsi="Helvetica" w:cs="Helvetica"/>
          <w:color w:val="000000"/>
          <w:sz w:val="18"/>
          <w:szCs w:val="18"/>
        </w:rPr>
        <w:t xml:space="preserve"> the holding of participant contributions in the employer’s general assets for a welfare plan that meets the</w:t>
      </w:r>
      <w:r w:rsidRPr="00AE1ECB">
        <w:rPr>
          <w:rFonts w:ascii="Helvetica" w:hAnsi="Helvetica" w:cs="Helvetica"/>
          <w:sz w:val="18"/>
          <w:szCs w:val="18"/>
        </w:rPr>
        <w:t xml:space="preserve"> conditions of ERISA Technical Release 92-01; </w:t>
      </w:r>
      <w:r w:rsidRPr="00AE1ECB">
        <w:rPr>
          <w:rFonts w:ascii="Helvetica" w:hAnsi="Helvetica" w:cs="Helvetica"/>
          <w:b/>
          <w:bCs/>
          <w:sz w:val="18"/>
          <w:szCs w:val="18"/>
        </w:rPr>
        <w:t>(5)</w:t>
      </w:r>
      <w:r w:rsidRPr="00AE1ECB">
        <w:rPr>
          <w:rFonts w:ascii="Helvetica" w:hAnsi="Helvetica" w:cs="Helvetica"/>
          <w:sz w:val="18"/>
          <w:szCs w:val="18"/>
        </w:rPr>
        <w:t xml:space="preserve"> a transaction </w:t>
      </w:r>
      <w:r w:rsidRPr="00AE1ECB">
        <w:rPr>
          <w:rFonts w:ascii="Helvetica" w:hAnsi="Helvetica" w:cs="Helvetica"/>
          <w:color w:val="000000"/>
          <w:sz w:val="18"/>
          <w:szCs w:val="18"/>
        </w:rPr>
        <w:t xml:space="preserve">of a 103-12 IE with parties other than the plan; or </w:t>
      </w:r>
      <w:r w:rsidRPr="00AE1ECB">
        <w:rPr>
          <w:rFonts w:ascii="Helvetica" w:hAnsi="Helvetica" w:cs="Helvetica"/>
          <w:b/>
          <w:bCs/>
          <w:color w:val="000000"/>
          <w:sz w:val="18"/>
          <w:szCs w:val="18"/>
        </w:rPr>
        <w:lastRenderedPageBreak/>
        <w:t>(6)</w:t>
      </w:r>
      <w:r w:rsidRPr="00AE1ECB">
        <w:rPr>
          <w:rFonts w:ascii="Helvetica" w:hAnsi="Helvetica" w:cs="Helvetica"/>
          <w:color w:val="000000"/>
          <w:sz w:val="18"/>
          <w:szCs w:val="18"/>
        </w:rPr>
        <w:t xml:space="preserve"> delinquent</w:t>
      </w:r>
      <w:r w:rsidRPr="00AE1ECB">
        <w:rPr>
          <w:rFonts w:ascii="Helvetica" w:hAnsi="Helvetica" w:cs="Helvetica"/>
          <w:sz w:val="18"/>
          <w:szCs w:val="18"/>
        </w:rPr>
        <w:t xml:space="preserve"> </w:t>
      </w:r>
      <w:r w:rsidRPr="00AE1ECB">
        <w:rPr>
          <w:rFonts w:ascii="Helvetica" w:hAnsi="Helvetica" w:cs="Helvetica"/>
          <w:color w:val="000000"/>
          <w:sz w:val="18"/>
          <w:szCs w:val="18"/>
        </w:rPr>
        <w:t>participant contributions or delinquent participant loan</w:t>
      </w:r>
      <w:r w:rsidRPr="00AE1ECB">
        <w:rPr>
          <w:rFonts w:ascii="Helvetica" w:hAnsi="Helvetica" w:cs="Helvetica"/>
          <w:sz w:val="18"/>
          <w:szCs w:val="18"/>
        </w:rPr>
        <w:t xml:space="preserve"> </w:t>
      </w:r>
      <w:r w:rsidRPr="00AE1ECB">
        <w:rPr>
          <w:rFonts w:ascii="Helvetica" w:hAnsi="Helvetica" w:cs="Helvetica"/>
          <w:color w:val="000000"/>
          <w:sz w:val="18"/>
          <w:szCs w:val="18"/>
        </w:rPr>
        <w:t>repayments reported on line 4a. You may indicate that an</w:t>
      </w:r>
      <w:r w:rsidRPr="00AE1ECB">
        <w:rPr>
          <w:rFonts w:ascii="Helvetica" w:hAnsi="Helvetica" w:cs="Helvetica"/>
          <w:sz w:val="18"/>
          <w:szCs w:val="18"/>
        </w:rPr>
        <w:t xml:space="preserve"> </w:t>
      </w:r>
      <w:r w:rsidRPr="00AE1ECB">
        <w:rPr>
          <w:rFonts w:ascii="Helvetica" w:hAnsi="Helvetica" w:cs="Helvetica"/>
          <w:color w:val="000000"/>
          <w:sz w:val="18"/>
          <w:szCs w:val="18"/>
        </w:rPr>
        <w:t xml:space="preserve">application for an administrative exemption is pending. If you </w:t>
      </w:r>
      <w:r w:rsidRPr="00AE1ECB">
        <w:rPr>
          <w:rFonts w:ascii="Helvetica" w:hAnsi="Helvetica" w:cs="Helvetica"/>
          <w:sz w:val="18"/>
          <w:szCs w:val="18"/>
        </w:rPr>
        <w:t xml:space="preserve">are unsure whether a transaction is exempt or not, you should </w:t>
      </w:r>
      <w:r w:rsidRPr="00AE1ECB">
        <w:rPr>
          <w:rFonts w:ascii="Helvetica" w:hAnsi="Helvetica" w:cs="Helvetica"/>
          <w:color w:val="000000"/>
          <w:sz w:val="18"/>
          <w:szCs w:val="18"/>
        </w:rPr>
        <w:t xml:space="preserve">consult with either a qualified public accountant, legal </w:t>
      </w:r>
      <w:proofErr w:type="gramStart"/>
      <w:r w:rsidRPr="00AE1ECB">
        <w:rPr>
          <w:rFonts w:ascii="Helvetica" w:hAnsi="Helvetica" w:cs="Helvetica"/>
          <w:color w:val="000000"/>
          <w:sz w:val="18"/>
          <w:szCs w:val="18"/>
        </w:rPr>
        <w:t>counsel</w:t>
      </w:r>
      <w:proofErr w:type="gramEnd"/>
      <w:r w:rsidRPr="00AE1ECB">
        <w:rPr>
          <w:rFonts w:ascii="Helvetica" w:hAnsi="Helvetica" w:cs="Helvetica"/>
          <w:color w:val="000000"/>
          <w:sz w:val="18"/>
          <w:szCs w:val="18"/>
        </w:rPr>
        <w:t xml:space="preserve"> </w:t>
      </w:r>
      <w:r w:rsidRPr="00AE1ECB">
        <w:rPr>
          <w:rFonts w:ascii="Helvetica" w:hAnsi="Helvetica" w:cs="Helvetica"/>
          <w:sz w:val="18"/>
          <w:szCs w:val="18"/>
        </w:rPr>
        <w:t xml:space="preserve">or both. If the plan is a qualified pension plan and a nonexempt </w:t>
      </w:r>
      <w:r w:rsidRPr="00AE1ECB">
        <w:rPr>
          <w:rFonts w:ascii="Helvetica" w:hAnsi="Helvetica" w:cs="Helvetica"/>
          <w:color w:val="000000"/>
          <w:sz w:val="18"/>
          <w:szCs w:val="18"/>
        </w:rPr>
        <w:t>prohibited transaction occurred with respect to a disqualified</w:t>
      </w:r>
      <w:r w:rsidRPr="00AE1ECB">
        <w:rPr>
          <w:rFonts w:ascii="Helvetica" w:hAnsi="Helvetica" w:cs="Helvetica"/>
          <w:sz w:val="18"/>
          <w:szCs w:val="18"/>
        </w:rPr>
        <w:t xml:space="preserve"> </w:t>
      </w:r>
      <w:r w:rsidRPr="00AE1ECB">
        <w:rPr>
          <w:rFonts w:ascii="Helvetica" w:hAnsi="Helvetica" w:cs="Helvetica"/>
          <w:color w:val="000000"/>
          <w:sz w:val="18"/>
          <w:szCs w:val="18"/>
        </w:rPr>
        <w:t>person, an IRS Form 5330 should be filed with the IRS to pay the excise tax on the transaction.</w:t>
      </w:r>
    </w:p>
    <w:p w:rsidRPr="00AE1ECB" w:rsidR="008D4C81" w:rsidP="004404E1" w:rsidRDefault="001320E7" w14:paraId="244C82BF" w14:textId="77777777">
      <w:pPr>
        <w:spacing w:before="60" w:line="240" w:lineRule="auto"/>
        <w:ind w:firstLine="0"/>
        <w:rPr>
          <w:rFonts w:ascii="Helvetica" w:hAnsi="Helvetica" w:cs="Helvetica"/>
          <w:i/>
          <w:iCs/>
          <w:color w:val="000000"/>
          <w:sz w:val="18"/>
          <w:szCs w:val="18"/>
        </w:rPr>
      </w:pPr>
      <w:r w:rsidRPr="00AE1ECB">
        <w:rPr>
          <w:noProof/>
        </w:rPr>
        <w:drawing>
          <wp:anchor distT="0" distB="0" distL="114300" distR="114300" simplePos="0" relativeHeight="251651584" behindDoc="0" locked="0" layoutInCell="1" allowOverlap="1" wp14:editId="244C8C70" wp14:anchorId="244C8C6F">
            <wp:simplePos x="0" y="0"/>
            <wp:positionH relativeFrom="column">
              <wp:posOffset>0</wp:posOffset>
            </wp:positionH>
            <wp:positionV relativeFrom="paragraph">
              <wp:posOffset>80010</wp:posOffset>
            </wp:positionV>
            <wp:extent cx="176530" cy="191135"/>
            <wp:effectExtent l="0" t="0" r="0" b="0"/>
            <wp:wrapSquare wrapText="bothSides"/>
            <wp:docPr id="91" name="Picture 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1"/>
                    <pic:cNvPicPr>
                      <a:picLocks noChangeAspect="1" noChangeArrowheads="1"/>
                    </pic:cNvPicPr>
                  </pic:nvPicPr>
                  <pic:blipFill>
                    <a:blip r:embed="rId100" cstate="print">
                      <a:extLst>
                        <a:ext uri="{28A0092B-C50C-407E-A947-70E740481C1C}">
                          <a14:useLocalDpi xmlns:a14="http://schemas.microsoft.com/office/drawing/2010/main" val="0"/>
                        </a:ext>
                      </a:extLst>
                    </a:blip>
                    <a:srcRect/>
                    <a:stretch>
                      <a:fillRect/>
                    </a:stretch>
                  </pic:blipFill>
                  <pic:spPr bwMode="auto">
                    <a:xfrm>
                      <a:off x="0" y="0"/>
                      <a:ext cx="176530" cy="191135"/>
                    </a:xfrm>
                    <a:prstGeom prst="rect">
                      <a:avLst/>
                    </a:prstGeom>
                    <a:noFill/>
                  </pic:spPr>
                </pic:pic>
              </a:graphicData>
            </a:graphic>
            <wp14:sizeRelH relativeFrom="page">
              <wp14:pctWidth>0</wp14:pctWidth>
            </wp14:sizeRelH>
            <wp14:sizeRelV relativeFrom="page">
              <wp14:pctHeight>0</wp14:pctHeight>
            </wp14:sizeRelV>
          </wp:anchor>
        </w:drawing>
      </w:r>
      <w:r w:rsidRPr="00AE1ECB" w:rsidR="008D4C81">
        <w:rPr>
          <w:rFonts w:ascii="Helvetica" w:hAnsi="Helvetica" w:cs="Helvetica"/>
          <w:i/>
          <w:color w:val="000000"/>
          <w:sz w:val="18"/>
          <w:szCs w:val="18"/>
        </w:rPr>
        <w:t xml:space="preserve">Applicants that satisfy the VFCP requirements and the conditions of PTE 2002-51 (see the instructions for line 4a) are eligible for immediate relief from payment of </w:t>
      </w:r>
      <w:r w:rsidRPr="00AE1ECB" w:rsidR="008D4C81">
        <w:rPr>
          <w:rFonts w:ascii="Helvetica" w:hAnsi="Helvetica" w:cs="Helvetica"/>
          <w:i/>
          <w:iCs/>
          <w:color w:val="000000"/>
          <w:sz w:val="18"/>
          <w:szCs w:val="18"/>
        </w:rPr>
        <w:t>certain prohibited transaction excise taxes for certain corrected</w:t>
      </w:r>
      <w:r w:rsidRPr="00AE1ECB" w:rsidR="008D4C81">
        <w:rPr>
          <w:rFonts w:ascii="Helvetica" w:hAnsi="Helvetica" w:cs="Helvetica"/>
          <w:color w:val="000000"/>
          <w:sz w:val="18"/>
          <w:szCs w:val="18"/>
        </w:rPr>
        <w:t xml:space="preserve"> </w:t>
      </w:r>
      <w:proofErr w:type="gramStart"/>
      <w:r w:rsidRPr="00AE1ECB" w:rsidR="008D4C81">
        <w:rPr>
          <w:rFonts w:ascii="Helvetica" w:hAnsi="Helvetica" w:cs="Helvetica"/>
          <w:i/>
          <w:iCs/>
          <w:color w:val="000000"/>
          <w:sz w:val="18"/>
          <w:szCs w:val="18"/>
        </w:rPr>
        <w:t>transactions, and</w:t>
      </w:r>
      <w:proofErr w:type="gramEnd"/>
      <w:r w:rsidRPr="00AE1ECB" w:rsidR="008D4C81">
        <w:rPr>
          <w:rFonts w:ascii="Helvetica" w:hAnsi="Helvetica" w:cs="Helvetica"/>
          <w:i/>
          <w:iCs/>
          <w:color w:val="000000"/>
          <w:sz w:val="18"/>
          <w:szCs w:val="18"/>
        </w:rPr>
        <w:t xml:space="preserve"> are also relieved from the obligation to file the</w:t>
      </w:r>
      <w:r w:rsidRPr="00AE1ECB" w:rsidR="008D4C81">
        <w:rPr>
          <w:rFonts w:ascii="Helvetica" w:hAnsi="Helvetica" w:cs="Helvetica"/>
          <w:color w:val="000000"/>
          <w:sz w:val="18"/>
          <w:szCs w:val="18"/>
        </w:rPr>
        <w:t xml:space="preserve"> </w:t>
      </w:r>
      <w:r w:rsidRPr="00AE1ECB" w:rsidR="008D4C81">
        <w:rPr>
          <w:rFonts w:ascii="Helvetica" w:hAnsi="Helvetica" w:cs="Helvetica"/>
          <w:i/>
          <w:iCs/>
          <w:color w:val="000000"/>
          <w:sz w:val="18"/>
          <w:szCs w:val="18"/>
        </w:rPr>
        <w:t>Form 5330 with the IRS. For more information, see 71 Fed.</w:t>
      </w:r>
      <w:r w:rsidRPr="00AE1ECB" w:rsidR="008D4C81">
        <w:rPr>
          <w:rFonts w:ascii="Helvetica" w:hAnsi="Helvetica" w:cs="Helvetica"/>
          <w:color w:val="000000"/>
          <w:sz w:val="18"/>
          <w:szCs w:val="18"/>
        </w:rPr>
        <w:t xml:space="preserve"> </w:t>
      </w:r>
      <w:r w:rsidRPr="00AE1ECB" w:rsidR="008D4C81">
        <w:rPr>
          <w:rFonts w:ascii="Helvetica" w:hAnsi="Helvetica" w:cs="Helvetica"/>
          <w:i/>
          <w:iCs/>
          <w:color w:val="000000"/>
          <w:sz w:val="18"/>
          <w:szCs w:val="18"/>
        </w:rPr>
        <w:t xml:space="preserve">Reg. 20261 (Apr. 19, 2006) and 71 Fed. Reg. </w:t>
      </w:r>
      <w:r w:rsidR="00231AF3">
        <w:rPr>
          <w:rFonts w:ascii="Helvetica" w:hAnsi="Helvetica" w:cs="Helvetica"/>
          <w:i/>
          <w:iCs/>
          <w:color w:val="000000"/>
          <w:sz w:val="18"/>
          <w:szCs w:val="18"/>
        </w:rPr>
        <w:t>2013</w:t>
      </w:r>
      <w:r w:rsidRPr="00AE1ECB" w:rsidR="008D4C81">
        <w:rPr>
          <w:rFonts w:ascii="Helvetica" w:hAnsi="Helvetica" w:cs="Helvetica"/>
          <w:i/>
          <w:iCs/>
          <w:color w:val="000000"/>
          <w:sz w:val="18"/>
          <w:szCs w:val="18"/>
        </w:rPr>
        <w:t>5 (Apr. 19,</w:t>
      </w:r>
      <w:r w:rsidRPr="00AE1ECB" w:rsidR="008D4C81">
        <w:rPr>
          <w:rFonts w:ascii="Helvetica" w:hAnsi="Helvetica" w:cs="Helvetica"/>
          <w:color w:val="000000"/>
          <w:sz w:val="18"/>
          <w:szCs w:val="18"/>
        </w:rPr>
        <w:t xml:space="preserve"> </w:t>
      </w:r>
      <w:r w:rsidRPr="00AE1ECB" w:rsidR="008D4C81">
        <w:rPr>
          <w:rFonts w:ascii="Helvetica" w:hAnsi="Helvetica" w:cs="Helvetica"/>
          <w:i/>
          <w:iCs/>
          <w:color w:val="000000"/>
          <w:sz w:val="18"/>
          <w:szCs w:val="18"/>
        </w:rPr>
        <w:t>2006). When the conditions of PTE 2002-51 have been</w:t>
      </w:r>
      <w:r w:rsidRPr="00AE1ECB" w:rsidR="008D4C81">
        <w:rPr>
          <w:rFonts w:ascii="Helvetica" w:hAnsi="Helvetica" w:cs="Helvetica"/>
          <w:color w:val="000000"/>
          <w:sz w:val="18"/>
          <w:szCs w:val="18"/>
        </w:rPr>
        <w:t xml:space="preserve"> </w:t>
      </w:r>
      <w:r w:rsidRPr="00AE1ECB" w:rsidR="008D4C81">
        <w:rPr>
          <w:rFonts w:ascii="Helvetica" w:hAnsi="Helvetica" w:cs="Helvetica"/>
          <w:i/>
          <w:iCs/>
          <w:color w:val="000000"/>
          <w:sz w:val="18"/>
          <w:szCs w:val="18"/>
        </w:rPr>
        <w:t>satisfied, the corrected transactions should be treated as</w:t>
      </w:r>
      <w:r w:rsidRPr="00AE1ECB" w:rsidR="008D4C81">
        <w:rPr>
          <w:rFonts w:ascii="Helvetica" w:hAnsi="Helvetica" w:cs="Helvetica"/>
          <w:color w:val="000000"/>
          <w:sz w:val="18"/>
          <w:szCs w:val="18"/>
        </w:rPr>
        <w:t xml:space="preserve"> </w:t>
      </w:r>
      <w:r w:rsidRPr="00AE1ECB" w:rsidR="008D4C81">
        <w:rPr>
          <w:rFonts w:ascii="Helvetica" w:hAnsi="Helvetica" w:cs="Helvetica"/>
          <w:i/>
          <w:iCs/>
          <w:color w:val="000000"/>
          <w:sz w:val="18"/>
          <w:szCs w:val="18"/>
        </w:rPr>
        <w:t>exempt under Code section 4975(c) for the purposes of</w:t>
      </w:r>
      <w:r w:rsidRPr="00AE1ECB" w:rsidR="008D4C81">
        <w:rPr>
          <w:rFonts w:ascii="Helvetica" w:hAnsi="Helvetica" w:cs="Helvetica"/>
          <w:color w:val="000000"/>
          <w:sz w:val="18"/>
          <w:szCs w:val="18"/>
        </w:rPr>
        <w:t xml:space="preserve"> </w:t>
      </w:r>
      <w:r w:rsidRPr="00AE1ECB" w:rsidR="008D4C81">
        <w:rPr>
          <w:rFonts w:ascii="Helvetica" w:hAnsi="Helvetica" w:cs="Helvetica"/>
          <w:i/>
          <w:iCs/>
          <w:color w:val="000000"/>
          <w:sz w:val="18"/>
          <w:szCs w:val="18"/>
        </w:rPr>
        <w:t>answering line 4d.</w:t>
      </w:r>
    </w:p>
    <w:p w:rsidRPr="00AE1ECB" w:rsidR="008D4C81" w:rsidP="0063377C" w:rsidRDefault="008D4C81" w14:paraId="244C82C0" w14:textId="77777777">
      <w:pPr>
        <w:spacing w:before="60" w:line="240" w:lineRule="auto"/>
        <w:ind w:firstLine="216"/>
        <w:rPr>
          <w:rFonts w:ascii="Helvetica" w:hAnsi="Helvetica" w:cs="Helvetica"/>
          <w:color w:val="000000"/>
          <w:sz w:val="18"/>
          <w:szCs w:val="18"/>
        </w:rPr>
      </w:pPr>
      <w:r w:rsidRPr="00AE1ECB">
        <w:rPr>
          <w:rFonts w:ascii="Helvetica" w:hAnsi="Helvetica" w:cs="Helvetica"/>
          <w:b/>
          <w:bCs/>
          <w:i/>
          <w:iCs/>
          <w:color w:val="000000"/>
          <w:sz w:val="18"/>
          <w:szCs w:val="18"/>
        </w:rPr>
        <w:t>Party-in-Interest</w:t>
      </w:r>
      <w:r w:rsidRPr="00AE1ECB" w:rsidR="00534B36">
        <w:rPr>
          <w:rFonts w:ascii="Helvetica" w:hAnsi="Helvetica" w:cs="Helvetica"/>
          <w:b/>
          <w:bCs/>
          <w:i/>
          <w:iCs/>
          <w:color w:val="000000"/>
          <w:sz w:val="18"/>
          <w:szCs w:val="18"/>
        </w:rPr>
        <w:t>.</w:t>
      </w:r>
      <w:r w:rsidRPr="00AE1ECB" w:rsidR="00534B36">
        <w:rPr>
          <w:rFonts w:ascii="Helvetica" w:hAnsi="Helvetica" w:cs="Helvetica"/>
          <w:color w:val="000000"/>
          <w:sz w:val="18"/>
          <w:szCs w:val="18"/>
        </w:rPr>
        <w:t xml:space="preserve"> </w:t>
      </w:r>
      <w:r w:rsidRPr="00AE1ECB">
        <w:rPr>
          <w:rFonts w:ascii="Helvetica" w:hAnsi="Helvetica" w:cs="Helvetica"/>
          <w:color w:val="000000"/>
          <w:sz w:val="18"/>
          <w:szCs w:val="18"/>
        </w:rPr>
        <w:t>For purposes of this form, party-in-interest is deemed to include a disqualified person. See Code section 4975(e)(2). The term ‘‘party-in-interest’’ means, as to an employee benefit plan:</w:t>
      </w:r>
    </w:p>
    <w:p w:rsidRPr="00AE1ECB" w:rsidR="008D4C81" w:rsidP="0063377C" w:rsidRDefault="008D4C81" w14:paraId="244C82C1" w14:textId="77777777">
      <w:pPr>
        <w:widowControl w:val="0"/>
        <w:autoSpaceDE w:val="0"/>
        <w:autoSpaceDN w:val="0"/>
        <w:adjustRightInd w:val="0"/>
        <w:spacing w:before="60" w:line="240" w:lineRule="auto"/>
        <w:ind w:left="187" w:firstLine="0"/>
        <w:rPr>
          <w:rFonts w:ascii="Helvetica" w:hAnsi="Helvetica" w:cs="Helvetica"/>
          <w:bCs/>
          <w:color w:val="000000"/>
          <w:sz w:val="18"/>
          <w:szCs w:val="18"/>
        </w:rPr>
      </w:pPr>
      <w:r w:rsidRPr="00AE1ECB">
        <w:rPr>
          <w:rFonts w:ascii="Helvetica" w:hAnsi="Helvetica" w:cs="Helvetica"/>
          <w:b/>
          <w:bCs/>
          <w:color w:val="000000"/>
          <w:sz w:val="18"/>
          <w:szCs w:val="18"/>
        </w:rPr>
        <w:t>A.</w:t>
      </w:r>
      <w:r w:rsidRPr="00AE1ECB">
        <w:rPr>
          <w:rFonts w:ascii="Helvetica" w:hAnsi="Helvetica" w:cs="Helvetica"/>
          <w:color w:val="000000"/>
          <w:sz w:val="18"/>
          <w:szCs w:val="18"/>
        </w:rPr>
        <w:t xml:space="preserve"> Any fiduciary (including, but not limited to, any </w:t>
      </w:r>
      <w:r w:rsidRPr="00AE1ECB">
        <w:rPr>
          <w:rFonts w:ascii="Helvetica" w:hAnsi="Helvetica" w:cs="Helvetica"/>
          <w:bCs/>
          <w:color w:val="000000"/>
          <w:sz w:val="18"/>
          <w:szCs w:val="18"/>
        </w:rPr>
        <w:t xml:space="preserve">administrator, officer, trustee, or custodian), counsel, or employee of the </w:t>
      </w:r>
      <w:proofErr w:type="gramStart"/>
      <w:r w:rsidRPr="00AE1ECB">
        <w:rPr>
          <w:rFonts w:ascii="Helvetica" w:hAnsi="Helvetica" w:cs="Helvetica"/>
          <w:bCs/>
          <w:color w:val="000000"/>
          <w:sz w:val="18"/>
          <w:szCs w:val="18"/>
        </w:rPr>
        <w:t>plan;</w:t>
      </w:r>
      <w:proofErr w:type="gramEnd"/>
    </w:p>
    <w:p w:rsidRPr="00AE1ECB" w:rsidR="008D4C81" w:rsidP="009077C3" w:rsidRDefault="008D4C81" w14:paraId="244C82C2" w14:textId="77777777">
      <w:pPr>
        <w:widowControl w:val="0"/>
        <w:autoSpaceDE w:val="0"/>
        <w:autoSpaceDN w:val="0"/>
        <w:adjustRightInd w:val="0"/>
        <w:spacing w:line="240" w:lineRule="auto"/>
        <w:ind w:left="-180" w:firstLine="360"/>
        <w:rPr>
          <w:rFonts w:ascii="Helvetica" w:hAnsi="Helvetica" w:cs="Helvetica"/>
          <w:bCs/>
          <w:color w:val="000000"/>
          <w:sz w:val="18"/>
          <w:szCs w:val="18"/>
        </w:rPr>
      </w:pPr>
      <w:r w:rsidRPr="00AE1ECB">
        <w:rPr>
          <w:rFonts w:ascii="Helvetica" w:hAnsi="Helvetica" w:cs="Helvetica"/>
          <w:b/>
          <w:bCs/>
          <w:color w:val="000000"/>
          <w:sz w:val="18"/>
          <w:szCs w:val="18"/>
        </w:rPr>
        <w:t>B.</w:t>
      </w:r>
      <w:r w:rsidRPr="00AE1ECB" w:rsidR="00D4042E">
        <w:rPr>
          <w:rFonts w:ascii="Helvetica" w:hAnsi="Helvetica" w:cs="Helvetica"/>
          <w:bCs/>
          <w:color w:val="000000"/>
          <w:sz w:val="18"/>
          <w:szCs w:val="18"/>
        </w:rPr>
        <w:t xml:space="preserve"> </w:t>
      </w:r>
      <w:r w:rsidRPr="00AE1ECB">
        <w:rPr>
          <w:rFonts w:ascii="Helvetica" w:hAnsi="Helvetica" w:cs="Helvetica"/>
          <w:bCs/>
          <w:color w:val="000000"/>
          <w:sz w:val="18"/>
          <w:szCs w:val="18"/>
        </w:rPr>
        <w:t xml:space="preserve">A person providing services to the </w:t>
      </w:r>
      <w:proofErr w:type="gramStart"/>
      <w:r w:rsidRPr="00AE1ECB">
        <w:rPr>
          <w:rFonts w:ascii="Helvetica" w:hAnsi="Helvetica" w:cs="Helvetica"/>
          <w:bCs/>
          <w:color w:val="000000"/>
          <w:sz w:val="18"/>
          <w:szCs w:val="18"/>
        </w:rPr>
        <w:t>plan;</w:t>
      </w:r>
      <w:proofErr w:type="gramEnd"/>
    </w:p>
    <w:p w:rsidRPr="00AE1ECB" w:rsidR="008D4C81" w:rsidP="009077C3" w:rsidRDefault="008D4C81" w14:paraId="244C82C3" w14:textId="77777777">
      <w:pPr>
        <w:widowControl w:val="0"/>
        <w:autoSpaceDE w:val="0"/>
        <w:autoSpaceDN w:val="0"/>
        <w:adjustRightInd w:val="0"/>
        <w:spacing w:line="240" w:lineRule="auto"/>
        <w:ind w:left="180" w:firstLine="0"/>
        <w:rPr>
          <w:rFonts w:ascii="Helvetica" w:hAnsi="Helvetica" w:cs="Helvetica"/>
          <w:bCs/>
          <w:color w:val="000000"/>
          <w:sz w:val="18"/>
          <w:szCs w:val="18"/>
        </w:rPr>
      </w:pPr>
      <w:r w:rsidRPr="00AE1ECB">
        <w:rPr>
          <w:rFonts w:ascii="Helvetica" w:hAnsi="Helvetica" w:cs="Helvetica"/>
          <w:b/>
          <w:bCs/>
          <w:color w:val="000000"/>
          <w:sz w:val="18"/>
          <w:szCs w:val="18"/>
        </w:rPr>
        <w:t>C.</w:t>
      </w:r>
      <w:r w:rsidRPr="00AE1ECB">
        <w:rPr>
          <w:rFonts w:ascii="Helvetica" w:hAnsi="Helvetica" w:cs="Helvetica"/>
          <w:bCs/>
          <w:color w:val="000000"/>
          <w:sz w:val="18"/>
          <w:szCs w:val="18"/>
        </w:rPr>
        <w:t xml:space="preserve"> An employer, any of whose employees are covered by the </w:t>
      </w:r>
      <w:proofErr w:type="gramStart"/>
      <w:r w:rsidRPr="00AE1ECB">
        <w:rPr>
          <w:rFonts w:ascii="Helvetica" w:hAnsi="Helvetica" w:cs="Helvetica"/>
          <w:bCs/>
          <w:color w:val="000000"/>
          <w:sz w:val="18"/>
          <w:szCs w:val="18"/>
        </w:rPr>
        <w:t>plan;</w:t>
      </w:r>
      <w:proofErr w:type="gramEnd"/>
    </w:p>
    <w:p w:rsidRPr="00AE1ECB" w:rsidR="008D4C81" w:rsidP="009077C3" w:rsidRDefault="008D4C81" w14:paraId="244C82C4" w14:textId="77777777">
      <w:pPr>
        <w:widowControl w:val="0"/>
        <w:autoSpaceDE w:val="0"/>
        <w:autoSpaceDN w:val="0"/>
        <w:adjustRightInd w:val="0"/>
        <w:spacing w:line="240" w:lineRule="auto"/>
        <w:ind w:left="180" w:firstLine="0"/>
        <w:rPr>
          <w:rFonts w:ascii="Helvetica" w:hAnsi="Helvetica" w:cs="Helvetica"/>
          <w:bCs/>
          <w:color w:val="000000"/>
          <w:sz w:val="18"/>
          <w:szCs w:val="18"/>
        </w:rPr>
      </w:pPr>
      <w:r w:rsidRPr="00AE1ECB">
        <w:rPr>
          <w:rFonts w:ascii="Helvetica" w:hAnsi="Helvetica" w:cs="Helvetica"/>
          <w:b/>
          <w:bCs/>
          <w:color w:val="000000"/>
          <w:sz w:val="18"/>
          <w:szCs w:val="18"/>
        </w:rPr>
        <w:t>D.</w:t>
      </w:r>
      <w:r w:rsidRPr="00AE1ECB">
        <w:rPr>
          <w:rFonts w:ascii="Helvetica" w:hAnsi="Helvetica" w:cs="Helvetica"/>
          <w:bCs/>
          <w:color w:val="000000"/>
          <w:sz w:val="18"/>
          <w:szCs w:val="18"/>
        </w:rPr>
        <w:t xml:space="preserve"> An employee organization, any of whose members are covered by the </w:t>
      </w:r>
      <w:proofErr w:type="gramStart"/>
      <w:r w:rsidRPr="00AE1ECB">
        <w:rPr>
          <w:rFonts w:ascii="Helvetica" w:hAnsi="Helvetica" w:cs="Helvetica"/>
          <w:bCs/>
          <w:color w:val="000000"/>
          <w:sz w:val="18"/>
          <w:szCs w:val="18"/>
        </w:rPr>
        <w:t>plan;</w:t>
      </w:r>
      <w:proofErr w:type="gramEnd"/>
    </w:p>
    <w:p w:rsidRPr="00AE1ECB" w:rsidR="008D4C81" w:rsidP="009077C3" w:rsidRDefault="008D4C81" w14:paraId="244C82C5" w14:textId="77777777">
      <w:pPr>
        <w:widowControl w:val="0"/>
        <w:autoSpaceDE w:val="0"/>
        <w:autoSpaceDN w:val="0"/>
        <w:adjustRightInd w:val="0"/>
        <w:spacing w:line="240" w:lineRule="auto"/>
        <w:ind w:left="180" w:firstLine="0"/>
        <w:rPr>
          <w:rFonts w:ascii="Helvetica" w:hAnsi="Helvetica" w:cs="Helvetica"/>
          <w:color w:val="000000"/>
          <w:sz w:val="18"/>
          <w:szCs w:val="18"/>
        </w:rPr>
      </w:pPr>
      <w:r w:rsidRPr="00AE1ECB">
        <w:rPr>
          <w:rFonts w:ascii="Helvetica" w:hAnsi="Helvetica" w:cs="Helvetica"/>
          <w:b/>
          <w:bCs/>
          <w:color w:val="000000"/>
          <w:sz w:val="18"/>
          <w:szCs w:val="18"/>
        </w:rPr>
        <w:t>E.</w:t>
      </w:r>
      <w:r w:rsidRPr="00AE1ECB" w:rsidR="00D4042E">
        <w:rPr>
          <w:rFonts w:ascii="Helvetica" w:hAnsi="Helvetica" w:cs="Helvetica"/>
          <w:bCs/>
          <w:color w:val="000000"/>
          <w:sz w:val="18"/>
          <w:szCs w:val="18"/>
        </w:rPr>
        <w:t xml:space="preserve"> </w:t>
      </w:r>
      <w:r w:rsidRPr="00AE1ECB">
        <w:rPr>
          <w:rFonts w:ascii="Helvetica" w:hAnsi="Helvetica" w:cs="Helvetica"/>
          <w:bCs/>
          <w:color w:val="000000"/>
          <w:sz w:val="18"/>
          <w:szCs w:val="18"/>
        </w:rPr>
        <w:t xml:space="preserve">An owner, direct or indirect, of 50% or more of: </w:t>
      </w:r>
      <w:r w:rsidRPr="00AE1ECB">
        <w:rPr>
          <w:rFonts w:ascii="Helvetica" w:hAnsi="Helvetica" w:cs="Helvetica"/>
          <w:b/>
          <w:bCs/>
          <w:color w:val="000000"/>
          <w:sz w:val="18"/>
          <w:szCs w:val="18"/>
        </w:rPr>
        <w:t>(1)</w:t>
      </w:r>
      <w:r w:rsidRPr="00AE1ECB">
        <w:rPr>
          <w:rFonts w:ascii="Helvetica" w:hAnsi="Helvetica" w:cs="Helvetica"/>
          <w:bCs/>
          <w:color w:val="000000"/>
          <w:sz w:val="18"/>
          <w:szCs w:val="18"/>
        </w:rPr>
        <w:t xml:space="preserve"> the combined voting power of all classes of stock entitled to vote or the total value of shares of all classes of stock of a corporation, </w:t>
      </w:r>
      <w:r w:rsidRPr="00AE1ECB">
        <w:rPr>
          <w:rFonts w:ascii="Helvetica" w:hAnsi="Helvetica" w:cs="Helvetica"/>
          <w:b/>
          <w:bCs/>
          <w:color w:val="000000"/>
          <w:sz w:val="18"/>
          <w:szCs w:val="18"/>
        </w:rPr>
        <w:t>(2)</w:t>
      </w:r>
      <w:r w:rsidRPr="00AE1ECB">
        <w:rPr>
          <w:rFonts w:ascii="Helvetica" w:hAnsi="Helvetica" w:cs="Helvetica"/>
          <w:bCs/>
          <w:color w:val="000000"/>
          <w:sz w:val="18"/>
          <w:szCs w:val="18"/>
        </w:rPr>
        <w:t xml:space="preserve"> the capital </w:t>
      </w:r>
      <w:r w:rsidRPr="00AE1ECB">
        <w:rPr>
          <w:rFonts w:ascii="Helvetica" w:hAnsi="Helvetica" w:cs="Helvetica"/>
          <w:color w:val="000000"/>
          <w:sz w:val="18"/>
          <w:szCs w:val="18"/>
        </w:rPr>
        <w:t xml:space="preserve">interest or the profits interest of a partnership, or </w:t>
      </w:r>
      <w:r w:rsidRPr="00AE1ECB">
        <w:rPr>
          <w:rFonts w:ascii="Helvetica" w:hAnsi="Helvetica" w:cs="Helvetica"/>
          <w:b/>
          <w:bCs/>
          <w:color w:val="000000"/>
          <w:sz w:val="18"/>
          <w:szCs w:val="18"/>
        </w:rPr>
        <w:t>(3)</w:t>
      </w:r>
      <w:r w:rsidRPr="00AE1ECB">
        <w:rPr>
          <w:rFonts w:ascii="Helvetica" w:hAnsi="Helvetica" w:cs="Helvetica"/>
          <w:color w:val="000000"/>
          <w:sz w:val="18"/>
          <w:szCs w:val="18"/>
        </w:rPr>
        <w:t xml:space="preserve"> the beneficial interest of a trust or unincorporated enterprise that is an employer or an employee organization described in C or </w:t>
      </w:r>
      <w:proofErr w:type="gramStart"/>
      <w:r w:rsidRPr="00AE1ECB">
        <w:rPr>
          <w:rFonts w:ascii="Helvetica" w:hAnsi="Helvetica" w:cs="Helvetica"/>
          <w:color w:val="000000"/>
          <w:sz w:val="18"/>
          <w:szCs w:val="18"/>
        </w:rPr>
        <w:t>D;</w:t>
      </w:r>
      <w:proofErr w:type="gramEnd"/>
    </w:p>
    <w:p w:rsidRPr="00AE1ECB" w:rsidR="008D4C81" w:rsidP="009077C3" w:rsidRDefault="008D4C81" w14:paraId="244C82C6" w14:textId="77777777">
      <w:pPr>
        <w:widowControl w:val="0"/>
        <w:autoSpaceDE w:val="0"/>
        <w:autoSpaceDN w:val="0"/>
        <w:adjustRightInd w:val="0"/>
        <w:spacing w:line="240" w:lineRule="auto"/>
        <w:ind w:left="180" w:firstLine="0"/>
        <w:rPr>
          <w:rFonts w:ascii="Helvetica" w:hAnsi="Helvetica" w:cs="Helvetica"/>
          <w:color w:val="000000"/>
          <w:sz w:val="18"/>
          <w:szCs w:val="18"/>
        </w:rPr>
      </w:pPr>
      <w:r w:rsidRPr="00AE1ECB">
        <w:rPr>
          <w:rFonts w:ascii="Helvetica" w:hAnsi="Helvetica" w:cs="Helvetica"/>
          <w:b/>
          <w:bCs/>
          <w:color w:val="000000"/>
          <w:sz w:val="18"/>
          <w:szCs w:val="18"/>
        </w:rPr>
        <w:t>F.</w:t>
      </w:r>
      <w:r w:rsidRPr="00AE1ECB">
        <w:rPr>
          <w:rFonts w:ascii="Helvetica" w:hAnsi="Helvetica" w:cs="Helvetica"/>
          <w:color w:val="000000"/>
          <w:sz w:val="18"/>
          <w:szCs w:val="18"/>
        </w:rPr>
        <w:t xml:space="preserve"> A relative of any individual described in A, B, C, or </w:t>
      </w:r>
      <w:proofErr w:type="gramStart"/>
      <w:r w:rsidRPr="00AE1ECB">
        <w:rPr>
          <w:rFonts w:ascii="Helvetica" w:hAnsi="Helvetica" w:cs="Helvetica"/>
          <w:color w:val="000000"/>
          <w:sz w:val="18"/>
          <w:szCs w:val="18"/>
        </w:rPr>
        <w:t>E;</w:t>
      </w:r>
      <w:proofErr w:type="gramEnd"/>
    </w:p>
    <w:p w:rsidRPr="00AE1ECB" w:rsidR="008D4C81" w:rsidP="009077C3" w:rsidRDefault="008D4C81" w14:paraId="244C82C7" w14:textId="77777777">
      <w:pPr>
        <w:widowControl w:val="0"/>
        <w:autoSpaceDE w:val="0"/>
        <w:autoSpaceDN w:val="0"/>
        <w:adjustRightInd w:val="0"/>
        <w:spacing w:line="240" w:lineRule="auto"/>
        <w:ind w:left="180" w:firstLine="0"/>
        <w:rPr>
          <w:rFonts w:ascii="Helvetica" w:hAnsi="Helvetica" w:cs="Helvetica"/>
          <w:bCs/>
          <w:color w:val="000000"/>
          <w:sz w:val="18"/>
          <w:szCs w:val="18"/>
        </w:rPr>
      </w:pPr>
      <w:r w:rsidRPr="00AE1ECB">
        <w:rPr>
          <w:rFonts w:ascii="Helvetica" w:hAnsi="Helvetica" w:cs="Helvetica"/>
          <w:b/>
          <w:color w:val="000000"/>
          <w:sz w:val="18"/>
          <w:szCs w:val="18"/>
        </w:rPr>
        <w:t>G</w:t>
      </w:r>
      <w:r w:rsidRPr="00AE1ECB">
        <w:rPr>
          <w:rFonts w:ascii="Helvetica" w:hAnsi="Helvetica" w:cs="Helvetica"/>
          <w:b/>
          <w:bCs/>
          <w:color w:val="000000"/>
          <w:sz w:val="18"/>
          <w:szCs w:val="18"/>
        </w:rPr>
        <w:t>.</w:t>
      </w:r>
      <w:r w:rsidRPr="00AE1ECB" w:rsidR="00D4042E">
        <w:rPr>
          <w:rFonts w:ascii="Helvetica" w:hAnsi="Helvetica" w:cs="Helvetica"/>
          <w:bCs/>
          <w:color w:val="000000"/>
          <w:sz w:val="18"/>
          <w:szCs w:val="18"/>
        </w:rPr>
        <w:t xml:space="preserve"> </w:t>
      </w:r>
      <w:r w:rsidRPr="00AE1ECB">
        <w:rPr>
          <w:rFonts w:ascii="Helvetica" w:hAnsi="Helvetica" w:cs="Helvetica"/>
          <w:bCs/>
          <w:color w:val="000000"/>
          <w:sz w:val="18"/>
          <w:szCs w:val="18"/>
        </w:rPr>
        <w:t xml:space="preserve">A corporation, partnership, or trust or estate of which (or in which) 50% or more of: </w:t>
      </w:r>
      <w:r w:rsidRPr="00AE1ECB">
        <w:rPr>
          <w:rFonts w:ascii="Helvetica" w:hAnsi="Helvetica" w:cs="Helvetica"/>
          <w:b/>
          <w:bCs/>
          <w:color w:val="000000"/>
          <w:sz w:val="18"/>
          <w:szCs w:val="18"/>
        </w:rPr>
        <w:t>(1)</w:t>
      </w:r>
      <w:r w:rsidRPr="00AE1ECB">
        <w:rPr>
          <w:rFonts w:ascii="Helvetica" w:hAnsi="Helvetica" w:cs="Helvetica"/>
          <w:bCs/>
          <w:color w:val="000000"/>
          <w:sz w:val="18"/>
          <w:szCs w:val="18"/>
        </w:rPr>
        <w:t xml:space="preserve"> the combined voting power of all classes of stock entitled to vote or the total value of shares of all classes of stock of such corporation, </w:t>
      </w:r>
      <w:r w:rsidRPr="00AE1ECB">
        <w:rPr>
          <w:rFonts w:ascii="Helvetica" w:hAnsi="Helvetica" w:cs="Helvetica"/>
          <w:b/>
          <w:bCs/>
          <w:color w:val="000000"/>
          <w:sz w:val="18"/>
          <w:szCs w:val="18"/>
        </w:rPr>
        <w:t>(2)</w:t>
      </w:r>
      <w:r w:rsidRPr="00AE1ECB">
        <w:rPr>
          <w:rFonts w:ascii="Helvetica" w:hAnsi="Helvetica" w:cs="Helvetica"/>
          <w:bCs/>
          <w:color w:val="000000"/>
          <w:sz w:val="18"/>
          <w:szCs w:val="18"/>
        </w:rPr>
        <w:t xml:space="preserve"> the capital interest or profits interest of such partnership, or </w:t>
      </w:r>
      <w:r w:rsidRPr="00AE1ECB">
        <w:rPr>
          <w:rFonts w:ascii="Helvetica" w:hAnsi="Helvetica" w:cs="Helvetica"/>
          <w:b/>
          <w:bCs/>
          <w:color w:val="000000"/>
          <w:sz w:val="18"/>
          <w:szCs w:val="18"/>
        </w:rPr>
        <w:t>(3)</w:t>
      </w:r>
      <w:r w:rsidRPr="00AE1ECB">
        <w:rPr>
          <w:rFonts w:ascii="Helvetica" w:hAnsi="Helvetica" w:cs="Helvetica"/>
          <w:bCs/>
          <w:color w:val="000000"/>
          <w:sz w:val="18"/>
          <w:szCs w:val="18"/>
        </w:rPr>
        <w:t xml:space="preserve"> the beneficial interest of such trust or estate is owned directly or indirectly, or held by, persons described in A, B, C, D, or E;</w:t>
      </w:r>
    </w:p>
    <w:p w:rsidRPr="00AE1ECB" w:rsidR="008D4C81" w:rsidP="009077C3" w:rsidRDefault="008D4C81" w14:paraId="244C82C8" w14:textId="77777777">
      <w:pPr>
        <w:widowControl w:val="0"/>
        <w:autoSpaceDE w:val="0"/>
        <w:autoSpaceDN w:val="0"/>
        <w:adjustRightInd w:val="0"/>
        <w:spacing w:line="240" w:lineRule="auto"/>
        <w:ind w:left="180" w:firstLine="0"/>
        <w:rPr>
          <w:rFonts w:ascii="Helvetica" w:hAnsi="Helvetica" w:cs="Helvetica"/>
          <w:bCs/>
          <w:color w:val="000000"/>
          <w:sz w:val="18"/>
          <w:szCs w:val="18"/>
        </w:rPr>
      </w:pPr>
      <w:r w:rsidRPr="00AE1ECB">
        <w:rPr>
          <w:rFonts w:ascii="Helvetica" w:hAnsi="Helvetica" w:cs="Helvetica"/>
          <w:b/>
          <w:bCs/>
          <w:color w:val="000000"/>
          <w:sz w:val="18"/>
          <w:szCs w:val="18"/>
        </w:rPr>
        <w:t>H.</w:t>
      </w:r>
      <w:r w:rsidRPr="00AE1ECB">
        <w:rPr>
          <w:rFonts w:ascii="Helvetica" w:hAnsi="Helvetica" w:cs="Helvetica"/>
          <w:bCs/>
          <w:color w:val="000000"/>
          <w:sz w:val="18"/>
          <w:szCs w:val="18"/>
        </w:rPr>
        <w:t xml:space="preserve"> An employee, officer, director (or an individual having powers or responsibilities similar to those of officers or directors), or a 10% or more shareholder, directly or indirectly, of a person described in B, C, D, E, or G, or of the employee benefit </w:t>
      </w:r>
      <w:proofErr w:type="gramStart"/>
      <w:r w:rsidRPr="00AE1ECB">
        <w:rPr>
          <w:rFonts w:ascii="Helvetica" w:hAnsi="Helvetica" w:cs="Helvetica"/>
          <w:bCs/>
          <w:color w:val="000000"/>
          <w:sz w:val="18"/>
          <w:szCs w:val="18"/>
        </w:rPr>
        <w:t>plan</w:t>
      </w:r>
      <w:r w:rsidRPr="00AE1ECB" w:rsidR="00A6446C">
        <w:rPr>
          <w:rFonts w:ascii="Helvetica" w:hAnsi="Helvetica" w:cs="Helvetica"/>
          <w:bCs/>
          <w:color w:val="000000"/>
          <w:sz w:val="18"/>
          <w:szCs w:val="18"/>
        </w:rPr>
        <w:t>;</w:t>
      </w:r>
      <w:proofErr w:type="gramEnd"/>
      <w:r w:rsidRPr="00AE1ECB" w:rsidR="00A6446C">
        <w:rPr>
          <w:rFonts w:ascii="Helvetica" w:hAnsi="Helvetica" w:cs="Helvetica"/>
          <w:bCs/>
          <w:color w:val="000000"/>
          <w:sz w:val="18"/>
          <w:szCs w:val="18"/>
        </w:rPr>
        <w:t xml:space="preserve"> </w:t>
      </w:r>
    </w:p>
    <w:p w:rsidRPr="00AE1ECB" w:rsidR="008D4C81" w:rsidP="009077C3" w:rsidRDefault="001320E7" w14:paraId="244C82C9" w14:textId="77777777">
      <w:pPr>
        <w:widowControl w:val="0"/>
        <w:autoSpaceDE w:val="0"/>
        <w:autoSpaceDN w:val="0"/>
        <w:adjustRightInd w:val="0"/>
        <w:spacing w:line="240" w:lineRule="auto"/>
        <w:ind w:left="180" w:firstLine="0"/>
        <w:rPr>
          <w:rFonts w:ascii="Helvetica" w:hAnsi="Helvetica" w:cs="Helvetica"/>
          <w:bCs/>
          <w:color w:val="000000"/>
          <w:sz w:val="18"/>
          <w:szCs w:val="18"/>
        </w:rPr>
      </w:pPr>
      <w:r w:rsidRPr="00AE1ECB">
        <w:rPr>
          <w:noProof/>
        </w:rPr>
        <w:drawing>
          <wp:anchor distT="0" distB="0" distL="114300" distR="114300" simplePos="0" relativeHeight="251670016" behindDoc="1" locked="0" layoutInCell="1" allowOverlap="1" wp14:editId="244C8C72" wp14:anchorId="244C8C71">
            <wp:simplePos x="0" y="0"/>
            <wp:positionH relativeFrom="column">
              <wp:posOffset>3547745</wp:posOffset>
            </wp:positionH>
            <wp:positionV relativeFrom="paragraph">
              <wp:posOffset>342265</wp:posOffset>
            </wp:positionV>
            <wp:extent cx="179705" cy="191135"/>
            <wp:effectExtent l="0" t="0" r="0" b="0"/>
            <wp:wrapTight wrapText="bothSides">
              <wp:wrapPolygon edited="0">
                <wp:start x="0" y="0"/>
                <wp:lineTo x="0" y="19375"/>
                <wp:lineTo x="18318" y="19375"/>
                <wp:lineTo x="18318" y="0"/>
                <wp:lineTo x="0" y="0"/>
              </wp:wrapPolygon>
            </wp:wrapTight>
            <wp:docPr id="92" name="Picture 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2"/>
                    <pic:cNvPicPr>
                      <a:picLocks noChangeAspect="1" noChangeArrowheads="1"/>
                    </pic:cNvPicPr>
                  </pic:nvPicPr>
                  <pic:blipFill>
                    <a:blip r:embed="rId79" cstate="print">
                      <a:extLst>
                        <a:ext uri="{28A0092B-C50C-407E-A947-70E740481C1C}">
                          <a14:useLocalDpi xmlns:a14="http://schemas.microsoft.com/office/drawing/2010/main" val="0"/>
                        </a:ext>
                      </a:extLst>
                    </a:blip>
                    <a:srcRect/>
                    <a:stretch>
                      <a:fillRect/>
                    </a:stretch>
                  </pic:blipFill>
                  <pic:spPr bwMode="auto">
                    <a:xfrm>
                      <a:off x="0" y="0"/>
                      <a:ext cx="179705" cy="191135"/>
                    </a:xfrm>
                    <a:prstGeom prst="rect">
                      <a:avLst/>
                    </a:prstGeom>
                    <a:noFill/>
                  </pic:spPr>
                </pic:pic>
              </a:graphicData>
            </a:graphic>
            <wp14:sizeRelH relativeFrom="page">
              <wp14:pctWidth>0</wp14:pctWidth>
            </wp14:sizeRelH>
            <wp14:sizeRelV relativeFrom="page">
              <wp14:pctHeight>0</wp14:pctHeight>
            </wp14:sizeRelV>
          </wp:anchor>
        </w:drawing>
      </w:r>
      <w:r w:rsidRPr="00AE1ECB" w:rsidR="008D4C81">
        <w:rPr>
          <w:rFonts w:ascii="Helvetica" w:hAnsi="Helvetica" w:cs="Helvetica"/>
          <w:b/>
          <w:bCs/>
          <w:color w:val="000000"/>
          <w:sz w:val="18"/>
          <w:szCs w:val="18"/>
        </w:rPr>
        <w:t>I.</w:t>
      </w:r>
      <w:r w:rsidRPr="00AE1ECB" w:rsidR="008D4C81">
        <w:rPr>
          <w:rFonts w:ascii="Helvetica" w:hAnsi="Helvetica" w:cs="Helvetica"/>
          <w:bCs/>
          <w:color w:val="000000"/>
          <w:sz w:val="18"/>
          <w:szCs w:val="18"/>
        </w:rPr>
        <w:t xml:space="preserve"> A 10% or more (directly or indirectly in capital or profits) partner or joint </w:t>
      </w:r>
      <w:proofErr w:type="spellStart"/>
      <w:r w:rsidRPr="00AE1ECB" w:rsidR="008D4C81">
        <w:rPr>
          <w:rFonts w:ascii="Helvetica" w:hAnsi="Helvetica" w:cs="Helvetica"/>
          <w:bCs/>
          <w:color w:val="000000"/>
          <w:sz w:val="18"/>
          <w:szCs w:val="18"/>
        </w:rPr>
        <w:t>venturer</w:t>
      </w:r>
      <w:proofErr w:type="spellEnd"/>
      <w:r w:rsidRPr="00AE1ECB" w:rsidR="008D4C81">
        <w:rPr>
          <w:rFonts w:ascii="Helvetica" w:hAnsi="Helvetica" w:cs="Helvetica"/>
          <w:bCs/>
          <w:color w:val="000000"/>
          <w:sz w:val="18"/>
          <w:szCs w:val="18"/>
        </w:rPr>
        <w:t xml:space="preserve"> of a person described in B, C, D, E, or G.</w:t>
      </w:r>
    </w:p>
    <w:p w:rsidRPr="00AE1ECB" w:rsidR="008D4C81" w:rsidP="0063377C" w:rsidRDefault="008D4C81" w14:paraId="244C82CA" w14:textId="77777777">
      <w:pPr>
        <w:spacing w:before="60" w:line="240" w:lineRule="auto"/>
        <w:ind w:firstLine="216"/>
        <w:rPr>
          <w:rFonts w:ascii="Helvetica" w:hAnsi="Helvetica" w:cs="Helvetica"/>
          <w:color w:val="000000"/>
          <w:sz w:val="18"/>
          <w:szCs w:val="18"/>
        </w:rPr>
      </w:pPr>
      <w:r w:rsidRPr="00AE1ECB">
        <w:rPr>
          <w:rFonts w:ascii="Helvetica" w:hAnsi="Helvetica" w:cs="Helvetica"/>
          <w:b/>
          <w:i/>
          <w:color w:val="000000"/>
          <w:sz w:val="18"/>
          <w:szCs w:val="18"/>
        </w:rPr>
        <w:t>Nonexempt transactions</w:t>
      </w:r>
      <w:r w:rsidRPr="00AE1ECB">
        <w:rPr>
          <w:rFonts w:ascii="Helvetica" w:hAnsi="Helvetica" w:cs="Helvetica"/>
          <w:b/>
          <w:color w:val="000000"/>
          <w:sz w:val="18"/>
          <w:szCs w:val="18"/>
        </w:rPr>
        <w:t xml:space="preserve"> </w:t>
      </w:r>
      <w:r w:rsidRPr="00AE1ECB">
        <w:rPr>
          <w:rFonts w:ascii="Helvetica" w:hAnsi="Helvetica" w:cs="Helvetica"/>
          <w:color w:val="000000"/>
          <w:sz w:val="18"/>
          <w:szCs w:val="18"/>
        </w:rPr>
        <w:t>with a party-in-interest include any direct or indirect:</w:t>
      </w:r>
    </w:p>
    <w:p w:rsidRPr="00AE1ECB" w:rsidR="008D4C81" w:rsidP="009077C3" w:rsidRDefault="008D4C81" w14:paraId="244C82CB" w14:textId="77777777">
      <w:pPr>
        <w:widowControl w:val="0"/>
        <w:tabs>
          <w:tab w:val="clear" w:pos="432"/>
          <w:tab w:val="left" w:pos="720"/>
        </w:tabs>
        <w:autoSpaceDE w:val="0"/>
        <w:autoSpaceDN w:val="0"/>
        <w:adjustRightInd w:val="0"/>
        <w:spacing w:line="240" w:lineRule="auto"/>
        <w:ind w:left="187" w:firstLine="0"/>
        <w:rPr>
          <w:rFonts w:ascii="Helvetica" w:hAnsi="Helvetica" w:cs="Helvetica"/>
          <w:bCs/>
          <w:color w:val="000000"/>
          <w:sz w:val="18"/>
          <w:szCs w:val="18"/>
        </w:rPr>
      </w:pPr>
      <w:r w:rsidRPr="00AE1ECB">
        <w:rPr>
          <w:rFonts w:ascii="Helvetica" w:hAnsi="Helvetica" w:cs="Helvetica"/>
          <w:b/>
          <w:bCs/>
          <w:color w:val="000000"/>
          <w:sz w:val="18"/>
          <w:szCs w:val="18"/>
        </w:rPr>
        <w:t>A.</w:t>
      </w:r>
      <w:r w:rsidRPr="00AE1ECB">
        <w:rPr>
          <w:rFonts w:ascii="Helvetica" w:hAnsi="Helvetica" w:cs="Helvetica"/>
          <w:bCs/>
          <w:color w:val="000000"/>
          <w:sz w:val="18"/>
          <w:szCs w:val="18"/>
        </w:rPr>
        <w:t xml:space="preserve"> Sale or exchange, or lease, of any property between the plan and a party-in-interest.</w:t>
      </w:r>
    </w:p>
    <w:p w:rsidRPr="00AE1ECB" w:rsidR="008D4C81" w:rsidP="009077C3" w:rsidRDefault="008D4C81" w14:paraId="244C82CC" w14:textId="77777777">
      <w:pPr>
        <w:widowControl w:val="0"/>
        <w:tabs>
          <w:tab w:val="clear" w:pos="432"/>
          <w:tab w:val="left" w:pos="720"/>
        </w:tabs>
        <w:autoSpaceDE w:val="0"/>
        <w:autoSpaceDN w:val="0"/>
        <w:adjustRightInd w:val="0"/>
        <w:spacing w:line="240" w:lineRule="auto"/>
        <w:ind w:left="180" w:firstLine="0"/>
        <w:rPr>
          <w:rFonts w:ascii="Helvetica" w:hAnsi="Helvetica" w:cs="Helvetica"/>
          <w:bCs/>
          <w:color w:val="000000"/>
          <w:sz w:val="18"/>
          <w:szCs w:val="18"/>
        </w:rPr>
      </w:pPr>
      <w:r w:rsidRPr="00AE1ECB">
        <w:rPr>
          <w:rFonts w:ascii="Helvetica" w:hAnsi="Helvetica" w:cs="Helvetica"/>
          <w:b/>
          <w:bCs/>
          <w:color w:val="000000"/>
          <w:sz w:val="18"/>
          <w:szCs w:val="18"/>
        </w:rPr>
        <w:t>B.</w:t>
      </w:r>
      <w:r w:rsidRPr="00AE1ECB">
        <w:rPr>
          <w:rFonts w:ascii="Helvetica" w:hAnsi="Helvetica" w:cs="Helvetica"/>
          <w:bCs/>
          <w:color w:val="000000"/>
          <w:sz w:val="18"/>
          <w:szCs w:val="18"/>
        </w:rPr>
        <w:t xml:space="preserve"> Lending of money or other extension of credit between the plan and a party-in-interest.</w:t>
      </w:r>
    </w:p>
    <w:p w:rsidRPr="00AE1ECB" w:rsidR="008D4C81" w:rsidP="00B20591" w:rsidRDefault="008D4C81" w14:paraId="244C82CD" w14:textId="77777777">
      <w:pPr>
        <w:widowControl w:val="0"/>
        <w:tabs>
          <w:tab w:val="clear" w:pos="432"/>
          <w:tab w:val="left" w:pos="720"/>
        </w:tabs>
        <w:autoSpaceDE w:val="0"/>
        <w:autoSpaceDN w:val="0"/>
        <w:adjustRightInd w:val="0"/>
        <w:spacing w:line="240" w:lineRule="auto"/>
        <w:ind w:left="180" w:firstLine="0"/>
        <w:rPr>
          <w:rFonts w:ascii="Helvetica" w:hAnsi="Helvetica" w:cs="Helvetica"/>
          <w:bCs/>
          <w:color w:val="000000"/>
          <w:sz w:val="18"/>
          <w:szCs w:val="18"/>
        </w:rPr>
      </w:pPr>
      <w:r w:rsidRPr="00AE1ECB">
        <w:rPr>
          <w:rFonts w:ascii="Helvetica" w:hAnsi="Helvetica" w:cs="Helvetica"/>
          <w:b/>
          <w:bCs/>
          <w:color w:val="000000"/>
          <w:sz w:val="18"/>
          <w:szCs w:val="18"/>
        </w:rPr>
        <w:t>C.</w:t>
      </w:r>
      <w:r w:rsidRPr="00AE1ECB" w:rsidR="00D4042E">
        <w:rPr>
          <w:rFonts w:ascii="Helvetica" w:hAnsi="Helvetica" w:cs="Helvetica"/>
          <w:bCs/>
          <w:color w:val="000000"/>
          <w:sz w:val="18"/>
          <w:szCs w:val="18"/>
        </w:rPr>
        <w:t xml:space="preserve"> </w:t>
      </w:r>
      <w:r w:rsidRPr="00AE1ECB">
        <w:rPr>
          <w:rFonts w:ascii="Helvetica" w:hAnsi="Helvetica" w:cs="Helvetica"/>
          <w:bCs/>
          <w:color w:val="000000"/>
          <w:sz w:val="18"/>
          <w:szCs w:val="18"/>
        </w:rPr>
        <w:t>Furnishing of goods, services, or facilities between the plan and a party-in-interest.</w:t>
      </w:r>
    </w:p>
    <w:p w:rsidRPr="00AE1ECB" w:rsidR="008D4C81" w:rsidP="00B20591" w:rsidRDefault="008D4C81" w14:paraId="244C82CE" w14:textId="77777777">
      <w:pPr>
        <w:widowControl w:val="0"/>
        <w:tabs>
          <w:tab w:val="clear" w:pos="432"/>
          <w:tab w:val="left" w:pos="720"/>
        </w:tabs>
        <w:autoSpaceDE w:val="0"/>
        <w:autoSpaceDN w:val="0"/>
        <w:adjustRightInd w:val="0"/>
        <w:spacing w:line="240" w:lineRule="auto"/>
        <w:ind w:left="180" w:firstLine="0"/>
        <w:rPr>
          <w:rFonts w:ascii="Helvetica" w:hAnsi="Helvetica" w:cs="Helvetica"/>
          <w:bCs/>
          <w:color w:val="000000"/>
          <w:sz w:val="18"/>
          <w:szCs w:val="18"/>
        </w:rPr>
      </w:pPr>
      <w:r w:rsidRPr="00AE1ECB">
        <w:rPr>
          <w:rFonts w:ascii="Helvetica" w:hAnsi="Helvetica" w:cs="Helvetica"/>
          <w:b/>
          <w:bCs/>
          <w:color w:val="000000"/>
          <w:sz w:val="18"/>
          <w:szCs w:val="18"/>
        </w:rPr>
        <w:t>D.</w:t>
      </w:r>
      <w:r w:rsidRPr="00AE1ECB" w:rsidR="00D4042E">
        <w:rPr>
          <w:rFonts w:ascii="Helvetica" w:hAnsi="Helvetica" w:cs="Helvetica"/>
          <w:bCs/>
          <w:color w:val="000000"/>
          <w:sz w:val="18"/>
          <w:szCs w:val="18"/>
        </w:rPr>
        <w:t xml:space="preserve"> </w:t>
      </w:r>
      <w:r w:rsidRPr="00AE1ECB">
        <w:rPr>
          <w:rFonts w:ascii="Helvetica" w:hAnsi="Helvetica" w:cs="Helvetica"/>
          <w:bCs/>
          <w:color w:val="000000"/>
          <w:sz w:val="18"/>
          <w:szCs w:val="18"/>
        </w:rPr>
        <w:t>Transfer to, or use by or for the benefit of, a party-in-interest, of any income or assets of the plan.</w:t>
      </w:r>
    </w:p>
    <w:p w:rsidRPr="00AE1ECB" w:rsidR="008D4C81" w:rsidP="00B20591" w:rsidRDefault="008D4C81" w14:paraId="244C82CF" w14:textId="77777777">
      <w:pPr>
        <w:widowControl w:val="0"/>
        <w:tabs>
          <w:tab w:val="clear" w:pos="432"/>
          <w:tab w:val="left" w:pos="720"/>
        </w:tabs>
        <w:autoSpaceDE w:val="0"/>
        <w:autoSpaceDN w:val="0"/>
        <w:adjustRightInd w:val="0"/>
        <w:spacing w:line="240" w:lineRule="auto"/>
        <w:ind w:left="180" w:firstLine="0"/>
        <w:rPr>
          <w:rFonts w:ascii="Helvetica" w:hAnsi="Helvetica" w:cs="Helvetica"/>
          <w:bCs/>
          <w:color w:val="000000"/>
          <w:sz w:val="18"/>
          <w:szCs w:val="18"/>
        </w:rPr>
      </w:pPr>
      <w:r w:rsidRPr="00AE1ECB">
        <w:rPr>
          <w:rFonts w:ascii="Helvetica" w:hAnsi="Helvetica" w:cs="Helvetica"/>
          <w:b/>
          <w:bCs/>
          <w:color w:val="000000"/>
          <w:sz w:val="18"/>
          <w:szCs w:val="18"/>
        </w:rPr>
        <w:t>E.</w:t>
      </w:r>
      <w:r w:rsidRPr="00AE1ECB" w:rsidR="00D4042E">
        <w:rPr>
          <w:rFonts w:ascii="Helvetica" w:hAnsi="Helvetica" w:cs="Helvetica"/>
          <w:bCs/>
          <w:color w:val="000000"/>
          <w:sz w:val="18"/>
          <w:szCs w:val="18"/>
        </w:rPr>
        <w:t xml:space="preserve"> </w:t>
      </w:r>
      <w:r w:rsidRPr="00AE1ECB">
        <w:rPr>
          <w:rFonts w:ascii="Helvetica" w:hAnsi="Helvetica" w:cs="Helvetica"/>
          <w:bCs/>
          <w:color w:val="000000"/>
          <w:sz w:val="18"/>
          <w:szCs w:val="18"/>
        </w:rPr>
        <w:t>Acquisition, on behalf of the plan, of any employer security or employer real property in violation of ERISA section 407(a).</w:t>
      </w:r>
    </w:p>
    <w:p w:rsidRPr="00AE1ECB" w:rsidR="008D4C81" w:rsidP="007E74BB" w:rsidRDefault="008D4C81" w14:paraId="244C82D0" w14:textId="77777777">
      <w:pPr>
        <w:widowControl w:val="0"/>
        <w:tabs>
          <w:tab w:val="clear" w:pos="432"/>
          <w:tab w:val="left" w:pos="720"/>
        </w:tabs>
        <w:autoSpaceDE w:val="0"/>
        <w:autoSpaceDN w:val="0"/>
        <w:adjustRightInd w:val="0"/>
        <w:spacing w:line="240" w:lineRule="auto"/>
        <w:ind w:left="180" w:firstLine="0"/>
        <w:rPr>
          <w:rFonts w:ascii="Helvetica" w:hAnsi="Helvetica" w:cs="Helvetica"/>
          <w:bCs/>
          <w:color w:val="000000"/>
          <w:sz w:val="18"/>
          <w:szCs w:val="18"/>
        </w:rPr>
      </w:pPr>
      <w:r w:rsidRPr="00AE1ECB">
        <w:rPr>
          <w:rFonts w:ascii="Helvetica" w:hAnsi="Helvetica" w:cs="Helvetica"/>
          <w:b/>
          <w:bCs/>
          <w:color w:val="000000"/>
          <w:sz w:val="18"/>
          <w:szCs w:val="18"/>
        </w:rPr>
        <w:t>F.</w:t>
      </w:r>
      <w:r w:rsidRPr="00AE1ECB" w:rsidR="00D4042E">
        <w:rPr>
          <w:rFonts w:ascii="Helvetica" w:hAnsi="Helvetica" w:cs="Helvetica"/>
          <w:bCs/>
          <w:color w:val="000000"/>
          <w:sz w:val="18"/>
          <w:szCs w:val="18"/>
        </w:rPr>
        <w:t xml:space="preserve"> </w:t>
      </w:r>
      <w:r w:rsidRPr="00AE1ECB">
        <w:rPr>
          <w:rFonts w:ascii="Helvetica" w:hAnsi="Helvetica" w:cs="Helvetica"/>
          <w:bCs/>
          <w:color w:val="000000"/>
          <w:sz w:val="18"/>
          <w:szCs w:val="18"/>
        </w:rPr>
        <w:t>Dealing with the assets of the plan for a fiduciary’s own interest or own account.</w:t>
      </w:r>
    </w:p>
    <w:p w:rsidRPr="00AE1ECB" w:rsidR="008D4C81" w:rsidP="007E74BB" w:rsidRDefault="008D4C81" w14:paraId="244C82D1" w14:textId="77777777">
      <w:pPr>
        <w:widowControl w:val="0"/>
        <w:tabs>
          <w:tab w:val="clear" w:pos="432"/>
          <w:tab w:val="left" w:pos="720"/>
        </w:tabs>
        <w:autoSpaceDE w:val="0"/>
        <w:autoSpaceDN w:val="0"/>
        <w:adjustRightInd w:val="0"/>
        <w:spacing w:line="240" w:lineRule="auto"/>
        <w:ind w:left="180" w:firstLine="0"/>
        <w:rPr>
          <w:rFonts w:ascii="Helvetica" w:hAnsi="Helvetica" w:cs="Helvetica"/>
          <w:bCs/>
          <w:color w:val="000000"/>
          <w:sz w:val="18"/>
          <w:szCs w:val="18"/>
        </w:rPr>
      </w:pPr>
      <w:r w:rsidRPr="00AE1ECB">
        <w:rPr>
          <w:rFonts w:ascii="Helvetica" w:hAnsi="Helvetica" w:cs="Helvetica"/>
          <w:b/>
          <w:bCs/>
          <w:color w:val="000000"/>
          <w:sz w:val="18"/>
          <w:szCs w:val="18"/>
        </w:rPr>
        <w:t>G.</w:t>
      </w:r>
      <w:r w:rsidRPr="00AE1ECB">
        <w:rPr>
          <w:rFonts w:ascii="Helvetica" w:hAnsi="Helvetica" w:cs="Helvetica"/>
          <w:bCs/>
          <w:color w:val="000000"/>
          <w:sz w:val="18"/>
          <w:szCs w:val="18"/>
        </w:rPr>
        <w:t xml:space="preserve"> Acting in a fiduciary’s individual or any other capacity in any transaction involving the plan on behalf of a party (or represent a party) whose interests are </w:t>
      </w:r>
      <w:proofErr w:type="gramStart"/>
      <w:r w:rsidRPr="00AE1ECB">
        <w:rPr>
          <w:rFonts w:ascii="Helvetica" w:hAnsi="Helvetica" w:cs="Helvetica"/>
          <w:bCs/>
          <w:color w:val="000000"/>
          <w:sz w:val="18"/>
          <w:szCs w:val="18"/>
        </w:rPr>
        <w:t>adverse</w:t>
      </w:r>
      <w:proofErr w:type="gramEnd"/>
      <w:r w:rsidRPr="00AE1ECB">
        <w:rPr>
          <w:rFonts w:ascii="Helvetica" w:hAnsi="Helvetica" w:cs="Helvetica"/>
          <w:bCs/>
          <w:color w:val="000000"/>
          <w:sz w:val="18"/>
          <w:szCs w:val="18"/>
        </w:rPr>
        <w:t xml:space="preserve"> to the interests of the plan or the interests of its participants or beneficiaries.</w:t>
      </w:r>
    </w:p>
    <w:p w:rsidRPr="00AE1ECB" w:rsidR="008D4C81" w:rsidP="009077C3" w:rsidRDefault="008D4C81" w14:paraId="244C82D2" w14:textId="77777777">
      <w:pPr>
        <w:widowControl w:val="0"/>
        <w:tabs>
          <w:tab w:val="clear" w:pos="432"/>
          <w:tab w:val="left" w:pos="720"/>
        </w:tabs>
        <w:autoSpaceDE w:val="0"/>
        <w:autoSpaceDN w:val="0"/>
        <w:adjustRightInd w:val="0"/>
        <w:spacing w:line="240" w:lineRule="auto"/>
        <w:ind w:left="180" w:firstLine="0"/>
        <w:rPr>
          <w:rFonts w:ascii="Helvetica" w:hAnsi="Helvetica" w:cs="Helvetica"/>
          <w:bCs/>
          <w:color w:val="000000"/>
          <w:sz w:val="18"/>
          <w:szCs w:val="18"/>
        </w:rPr>
      </w:pPr>
      <w:r w:rsidRPr="00AE1ECB">
        <w:rPr>
          <w:rFonts w:ascii="Helvetica" w:hAnsi="Helvetica" w:cs="Helvetica"/>
          <w:b/>
          <w:bCs/>
          <w:color w:val="000000"/>
          <w:sz w:val="18"/>
          <w:szCs w:val="18"/>
        </w:rPr>
        <w:t>H.</w:t>
      </w:r>
      <w:r w:rsidRPr="00AE1ECB" w:rsidR="00D4042E">
        <w:rPr>
          <w:rFonts w:ascii="Helvetica" w:hAnsi="Helvetica" w:cs="Helvetica"/>
          <w:bCs/>
          <w:color w:val="000000"/>
          <w:sz w:val="18"/>
          <w:szCs w:val="18"/>
        </w:rPr>
        <w:t xml:space="preserve"> </w:t>
      </w:r>
      <w:r w:rsidRPr="00AE1ECB">
        <w:rPr>
          <w:rFonts w:ascii="Helvetica" w:hAnsi="Helvetica" w:cs="Helvetica"/>
          <w:bCs/>
          <w:color w:val="000000"/>
          <w:sz w:val="18"/>
          <w:szCs w:val="18"/>
        </w:rPr>
        <w:t>Receipt of any consideration for his or her own personal account by a party-in-interest who is a fiduciary from any party dealing with the plan in connection with a transaction involving the income or assets of the plan.</w:t>
      </w:r>
    </w:p>
    <w:p w:rsidRPr="00AE1ECB" w:rsidR="008D4C81" w:rsidP="009077C3" w:rsidRDefault="008D4C81" w14:paraId="244C82D3" w14:textId="77777777">
      <w:pPr>
        <w:widowControl w:val="0"/>
        <w:tabs>
          <w:tab w:val="clear" w:pos="432"/>
        </w:tabs>
        <w:autoSpaceDE w:val="0"/>
        <w:autoSpaceDN w:val="0"/>
        <w:adjustRightInd w:val="0"/>
        <w:spacing w:before="60" w:line="240" w:lineRule="auto"/>
        <w:ind w:firstLine="0"/>
        <w:rPr>
          <w:rFonts w:ascii="Helvetica" w:hAnsi="Helvetica" w:cs="Helvetica"/>
          <w:color w:val="000000"/>
          <w:w w:val="90"/>
          <w:sz w:val="18"/>
          <w:szCs w:val="18"/>
        </w:rPr>
      </w:pPr>
      <w:r w:rsidRPr="00AE1ECB">
        <w:rPr>
          <w:rFonts w:ascii="Helvetica" w:hAnsi="Helvetica" w:cs="Helvetica"/>
          <w:b/>
          <w:color w:val="000000"/>
          <w:sz w:val="18"/>
          <w:szCs w:val="18"/>
        </w:rPr>
        <w:t>Line 4e</w:t>
      </w:r>
      <w:r w:rsidRPr="00AE1ECB" w:rsidR="00534B36">
        <w:rPr>
          <w:rFonts w:ascii="Helvetica" w:hAnsi="Helvetica" w:cs="Helvetica"/>
          <w:b/>
          <w:color w:val="000000"/>
          <w:sz w:val="18"/>
          <w:szCs w:val="18"/>
        </w:rPr>
        <w:t>.</w:t>
      </w:r>
      <w:r w:rsidRPr="00AE1ECB" w:rsidR="00534B36">
        <w:rPr>
          <w:rFonts w:ascii="Helvetica" w:hAnsi="Helvetica" w:cs="Helvetica"/>
          <w:color w:val="000000"/>
          <w:sz w:val="18"/>
          <w:szCs w:val="18"/>
        </w:rPr>
        <w:t xml:space="preserve"> </w:t>
      </w:r>
      <w:r w:rsidRPr="00AE1ECB">
        <w:rPr>
          <w:rFonts w:ascii="Helvetica" w:hAnsi="Helvetica" w:cs="Helvetica"/>
          <w:color w:val="000000"/>
          <w:sz w:val="18"/>
          <w:szCs w:val="18"/>
        </w:rPr>
        <w:t>Plans that check “Yes” m</w:t>
      </w:r>
      <w:r w:rsidR="00C052ED">
        <w:rPr>
          <w:rFonts w:ascii="Helvetica" w:hAnsi="Helvetica" w:cs="Helvetica"/>
          <w:color w:val="000000"/>
          <w:sz w:val="18"/>
          <w:szCs w:val="18"/>
        </w:rPr>
        <w:t xml:space="preserve">ust enter the aggregate amount </w:t>
      </w:r>
      <w:r w:rsidRPr="00AE1ECB">
        <w:rPr>
          <w:rFonts w:ascii="Helvetica" w:hAnsi="Helvetica" w:cs="Helvetica"/>
          <w:color w:val="000000"/>
          <w:sz w:val="18"/>
          <w:szCs w:val="18"/>
        </w:rPr>
        <w:t>of fidelity bond coverage for all claims. Check ‘‘Yes’’</w:t>
      </w:r>
      <w:r w:rsidRPr="00AE1ECB">
        <w:rPr>
          <w:rFonts w:ascii="Helvetica" w:hAnsi="Helvetica" w:cs="Helvetica"/>
          <w:color w:val="000000"/>
          <w:w w:val="90"/>
          <w:sz w:val="18"/>
          <w:szCs w:val="18"/>
        </w:rPr>
        <w:t xml:space="preserve"> </w:t>
      </w:r>
      <w:r w:rsidRPr="00AE1ECB">
        <w:rPr>
          <w:rFonts w:ascii="Helvetica" w:hAnsi="Helvetica" w:cs="Helvetica"/>
          <w:color w:val="000000"/>
          <w:sz w:val="18"/>
          <w:szCs w:val="18"/>
        </w:rPr>
        <w:t>only if the plan itself (as opposed to the plan sponsor or</w:t>
      </w:r>
      <w:r w:rsidRPr="00AE1ECB">
        <w:rPr>
          <w:rFonts w:ascii="Helvetica" w:hAnsi="Helvetica" w:cs="Helvetica"/>
          <w:color w:val="000000"/>
          <w:w w:val="90"/>
          <w:sz w:val="18"/>
          <w:szCs w:val="18"/>
        </w:rPr>
        <w:t xml:space="preserve"> </w:t>
      </w:r>
      <w:r w:rsidRPr="00AE1ECB">
        <w:rPr>
          <w:rFonts w:ascii="Helvetica" w:hAnsi="Helvetica" w:cs="Helvetica"/>
          <w:color w:val="000000"/>
          <w:sz w:val="18"/>
          <w:szCs w:val="18"/>
        </w:rPr>
        <w:t>administrator) is a named insured under a fidelity bond from an</w:t>
      </w:r>
      <w:r w:rsidRPr="00AE1ECB">
        <w:rPr>
          <w:rFonts w:ascii="Helvetica" w:hAnsi="Helvetica" w:cs="Helvetica"/>
          <w:color w:val="000000"/>
          <w:w w:val="90"/>
          <w:sz w:val="18"/>
          <w:szCs w:val="18"/>
        </w:rPr>
        <w:t xml:space="preserve"> </w:t>
      </w:r>
      <w:r w:rsidRPr="00AE1ECB">
        <w:rPr>
          <w:rFonts w:ascii="Helvetica" w:hAnsi="Helvetica" w:cs="Helvetica"/>
          <w:color w:val="000000"/>
          <w:sz w:val="18"/>
          <w:szCs w:val="18"/>
        </w:rPr>
        <w:t>approved surety covering plan officials and that protects the</w:t>
      </w:r>
      <w:r w:rsidRPr="00AE1ECB">
        <w:rPr>
          <w:rFonts w:ascii="Helvetica" w:hAnsi="Helvetica" w:cs="Helvetica"/>
          <w:color w:val="000000"/>
          <w:w w:val="90"/>
          <w:sz w:val="18"/>
          <w:szCs w:val="18"/>
        </w:rPr>
        <w:t xml:space="preserve"> </w:t>
      </w:r>
      <w:r w:rsidRPr="00AE1ECB">
        <w:rPr>
          <w:rFonts w:ascii="Helvetica" w:hAnsi="Helvetica" w:cs="Helvetica"/>
          <w:color w:val="000000"/>
          <w:sz w:val="18"/>
          <w:szCs w:val="18"/>
        </w:rPr>
        <w:t>plan from losses due to fraud or dishonesty as described in 29 CFR Part 2580. Generally, every plan</w:t>
      </w:r>
      <w:r w:rsidRPr="00AE1ECB">
        <w:rPr>
          <w:rFonts w:ascii="Helvetica" w:hAnsi="Helvetica" w:cs="Helvetica"/>
          <w:color w:val="000000"/>
          <w:w w:val="90"/>
          <w:sz w:val="18"/>
          <w:szCs w:val="18"/>
        </w:rPr>
        <w:t xml:space="preserve"> </w:t>
      </w:r>
      <w:r w:rsidRPr="00AE1ECB">
        <w:rPr>
          <w:rFonts w:ascii="Helvetica" w:hAnsi="Helvetica" w:cs="Helvetica"/>
          <w:color w:val="000000"/>
          <w:sz w:val="18"/>
          <w:szCs w:val="18"/>
        </w:rPr>
        <w:t>official of an employee benefit plan who ‘‘handles’’ funds or</w:t>
      </w:r>
      <w:r w:rsidRPr="00AE1ECB">
        <w:rPr>
          <w:rFonts w:ascii="Helvetica" w:hAnsi="Helvetica" w:cs="Helvetica"/>
          <w:color w:val="000000"/>
          <w:w w:val="90"/>
          <w:sz w:val="18"/>
          <w:szCs w:val="18"/>
        </w:rPr>
        <w:t xml:space="preserve"> </w:t>
      </w:r>
      <w:r w:rsidRPr="00AE1ECB">
        <w:rPr>
          <w:rFonts w:ascii="Helvetica" w:hAnsi="Helvetica" w:cs="Helvetica"/>
          <w:color w:val="000000"/>
          <w:sz w:val="18"/>
          <w:szCs w:val="18"/>
        </w:rPr>
        <w:t>other property of such plan must be bonded. Generally, a</w:t>
      </w:r>
      <w:r w:rsidRPr="00AE1ECB">
        <w:rPr>
          <w:rFonts w:ascii="Helvetica" w:hAnsi="Helvetica" w:cs="Helvetica"/>
          <w:color w:val="000000"/>
          <w:w w:val="90"/>
          <w:sz w:val="18"/>
          <w:szCs w:val="18"/>
        </w:rPr>
        <w:t xml:space="preserve"> </w:t>
      </w:r>
      <w:r w:rsidRPr="00AE1ECB">
        <w:rPr>
          <w:rFonts w:ascii="Helvetica" w:hAnsi="Helvetica" w:cs="Helvetica"/>
          <w:color w:val="000000"/>
          <w:sz w:val="18"/>
          <w:szCs w:val="18"/>
        </w:rPr>
        <w:t>person shall be deemed to be ‘‘handling’’ funds or other</w:t>
      </w:r>
      <w:r w:rsidRPr="00AE1ECB">
        <w:rPr>
          <w:rFonts w:ascii="Helvetica" w:hAnsi="Helvetica" w:cs="Helvetica"/>
          <w:color w:val="000000"/>
          <w:w w:val="90"/>
          <w:sz w:val="18"/>
          <w:szCs w:val="18"/>
        </w:rPr>
        <w:t xml:space="preserve"> </w:t>
      </w:r>
      <w:r w:rsidRPr="00AE1ECB">
        <w:rPr>
          <w:rFonts w:ascii="Helvetica" w:hAnsi="Helvetica" w:cs="Helvetica"/>
          <w:color w:val="000000"/>
          <w:sz w:val="18"/>
          <w:szCs w:val="18"/>
        </w:rPr>
        <w:t xml:space="preserve">property of a plan, </w:t>
      </w:r>
      <w:proofErr w:type="gramStart"/>
      <w:r w:rsidRPr="00AE1ECB">
        <w:rPr>
          <w:rFonts w:ascii="Helvetica" w:hAnsi="Helvetica" w:cs="Helvetica"/>
          <w:color w:val="000000"/>
          <w:sz w:val="18"/>
          <w:szCs w:val="18"/>
        </w:rPr>
        <w:t>so as to</w:t>
      </w:r>
      <w:proofErr w:type="gramEnd"/>
      <w:r w:rsidRPr="00AE1ECB">
        <w:rPr>
          <w:rFonts w:ascii="Helvetica" w:hAnsi="Helvetica" w:cs="Helvetica"/>
          <w:color w:val="000000"/>
          <w:sz w:val="18"/>
          <w:szCs w:val="18"/>
        </w:rPr>
        <w:t xml:space="preserve"> require bonding, whenever his or</w:t>
      </w:r>
      <w:r w:rsidRPr="00AE1ECB">
        <w:rPr>
          <w:rFonts w:ascii="Helvetica" w:hAnsi="Helvetica" w:cs="Helvetica"/>
          <w:color w:val="000000"/>
          <w:w w:val="90"/>
          <w:sz w:val="18"/>
          <w:szCs w:val="18"/>
        </w:rPr>
        <w:t xml:space="preserve"> </w:t>
      </w:r>
      <w:r w:rsidRPr="00AE1ECB">
        <w:rPr>
          <w:rFonts w:ascii="Helvetica" w:hAnsi="Helvetica" w:cs="Helvetica"/>
          <w:color w:val="000000"/>
          <w:sz w:val="18"/>
          <w:szCs w:val="18"/>
        </w:rPr>
        <w:t>her duties or activities with respect to given funds are such that</w:t>
      </w:r>
      <w:r w:rsidRPr="00AE1ECB">
        <w:rPr>
          <w:rFonts w:ascii="Helvetica" w:hAnsi="Helvetica" w:cs="Helvetica"/>
          <w:color w:val="000000"/>
          <w:w w:val="90"/>
          <w:sz w:val="18"/>
          <w:szCs w:val="18"/>
        </w:rPr>
        <w:t xml:space="preserve"> </w:t>
      </w:r>
      <w:r w:rsidRPr="00AE1ECB">
        <w:rPr>
          <w:rFonts w:ascii="Helvetica" w:hAnsi="Helvetica" w:cs="Helvetica"/>
          <w:color w:val="000000"/>
          <w:sz w:val="18"/>
          <w:szCs w:val="18"/>
        </w:rPr>
        <w:t>there is a risk that such funds could be lost in the event of fraud</w:t>
      </w:r>
      <w:r w:rsidRPr="00AE1ECB">
        <w:rPr>
          <w:rFonts w:ascii="Helvetica" w:hAnsi="Helvetica" w:cs="Helvetica"/>
          <w:color w:val="000000"/>
          <w:w w:val="90"/>
          <w:sz w:val="18"/>
          <w:szCs w:val="18"/>
        </w:rPr>
        <w:t xml:space="preserve"> </w:t>
      </w:r>
      <w:r w:rsidRPr="00AE1ECB">
        <w:rPr>
          <w:rFonts w:ascii="Helvetica" w:hAnsi="Helvetica" w:cs="Helvetica"/>
          <w:color w:val="000000"/>
          <w:sz w:val="18"/>
          <w:szCs w:val="18"/>
        </w:rPr>
        <w:t>or dishonesty on the part of such person, acting either alone or</w:t>
      </w:r>
      <w:r w:rsidRPr="00AE1ECB">
        <w:rPr>
          <w:rFonts w:ascii="Helvetica" w:hAnsi="Helvetica" w:cs="Helvetica"/>
          <w:color w:val="000000"/>
          <w:w w:val="90"/>
          <w:sz w:val="18"/>
          <w:szCs w:val="18"/>
        </w:rPr>
        <w:t xml:space="preserve"> </w:t>
      </w:r>
      <w:r w:rsidRPr="00AE1ECB">
        <w:rPr>
          <w:rFonts w:ascii="Helvetica" w:hAnsi="Helvetica" w:cs="Helvetica"/>
          <w:color w:val="000000"/>
          <w:sz w:val="18"/>
          <w:szCs w:val="18"/>
        </w:rPr>
        <w:t>in collusion with others. Section 412 of ERISA and 29 CFR Part</w:t>
      </w:r>
      <w:r w:rsidRPr="00AE1ECB">
        <w:rPr>
          <w:rFonts w:ascii="Helvetica" w:hAnsi="Helvetica" w:cs="Helvetica"/>
          <w:color w:val="000000"/>
          <w:w w:val="90"/>
          <w:sz w:val="18"/>
          <w:szCs w:val="18"/>
        </w:rPr>
        <w:t xml:space="preserve"> </w:t>
      </w:r>
      <w:r w:rsidRPr="00AE1ECB">
        <w:rPr>
          <w:rFonts w:ascii="Helvetica" w:hAnsi="Helvetica" w:cs="Helvetica"/>
          <w:color w:val="000000"/>
          <w:sz w:val="18"/>
          <w:szCs w:val="18"/>
        </w:rPr>
        <w:t>2580 describe the bonding requirements, including the</w:t>
      </w:r>
      <w:r w:rsidRPr="00AE1ECB">
        <w:rPr>
          <w:rFonts w:ascii="Helvetica" w:hAnsi="Helvetica" w:cs="Helvetica"/>
          <w:color w:val="000000"/>
          <w:w w:val="90"/>
          <w:sz w:val="18"/>
          <w:szCs w:val="18"/>
        </w:rPr>
        <w:t xml:space="preserve"> </w:t>
      </w:r>
      <w:r w:rsidRPr="00AE1ECB">
        <w:rPr>
          <w:rFonts w:ascii="Helvetica" w:hAnsi="Helvetica" w:cs="Helvetica"/>
          <w:color w:val="000000"/>
          <w:sz w:val="18"/>
          <w:szCs w:val="18"/>
        </w:rPr>
        <w:t>definition of ‘‘handling’’ (29 CFR 2580.412-6), the permissible</w:t>
      </w:r>
      <w:r w:rsidRPr="00AE1ECB">
        <w:rPr>
          <w:rFonts w:ascii="Helvetica" w:hAnsi="Helvetica" w:cs="Helvetica"/>
          <w:color w:val="000000"/>
          <w:w w:val="90"/>
          <w:sz w:val="18"/>
          <w:szCs w:val="18"/>
        </w:rPr>
        <w:t xml:space="preserve"> </w:t>
      </w:r>
      <w:r w:rsidRPr="00AE1ECB">
        <w:rPr>
          <w:rFonts w:ascii="Helvetica" w:hAnsi="Helvetica" w:cs="Helvetica"/>
          <w:color w:val="000000"/>
          <w:sz w:val="18"/>
          <w:szCs w:val="18"/>
        </w:rPr>
        <w:t>forms of bonds (29 CFR 2580.412-10), the amount of the bond</w:t>
      </w:r>
      <w:r w:rsidRPr="00AE1ECB">
        <w:rPr>
          <w:rFonts w:ascii="Helvetica" w:hAnsi="Helvetica" w:cs="Helvetica"/>
          <w:color w:val="000000"/>
          <w:w w:val="90"/>
          <w:sz w:val="18"/>
          <w:szCs w:val="18"/>
        </w:rPr>
        <w:t xml:space="preserve"> </w:t>
      </w:r>
      <w:r w:rsidRPr="00AE1ECB">
        <w:rPr>
          <w:rFonts w:ascii="Helvetica" w:hAnsi="Helvetica" w:cs="Helvetica"/>
          <w:color w:val="000000"/>
          <w:sz w:val="18"/>
          <w:szCs w:val="18"/>
        </w:rPr>
        <w:t>(29 CFR Part 2580, subpart C), and certain exemptions such as</w:t>
      </w:r>
      <w:r w:rsidRPr="00AE1ECB">
        <w:rPr>
          <w:rFonts w:ascii="Helvetica" w:hAnsi="Helvetica" w:cs="Helvetica"/>
          <w:color w:val="000000"/>
          <w:w w:val="90"/>
          <w:sz w:val="18"/>
          <w:szCs w:val="18"/>
        </w:rPr>
        <w:t xml:space="preserve"> </w:t>
      </w:r>
      <w:r w:rsidRPr="00AE1ECB">
        <w:rPr>
          <w:rFonts w:ascii="Helvetica" w:hAnsi="Helvetica" w:cs="Helvetica"/>
          <w:color w:val="000000"/>
          <w:sz w:val="18"/>
          <w:szCs w:val="18"/>
        </w:rPr>
        <w:t>the exemption for unfunded plans, certain banks and insurance</w:t>
      </w:r>
      <w:r w:rsidRPr="00AE1ECB">
        <w:rPr>
          <w:rFonts w:ascii="Helvetica" w:hAnsi="Helvetica" w:cs="Helvetica"/>
          <w:color w:val="000000"/>
          <w:w w:val="90"/>
          <w:sz w:val="18"/>
          <w:szCs w:val="18"/>
        </w:rPr>
        <w:t xml:space="preserve"> </w:t>
      </w:r>
      <w:r w:rsidRPr="00AE1ECB">
        <w:rPr>
          <w:rFonts w:ascii="Helvetica" w:hAnsi="Helvetica" w:cs="Helvetica"/>
          <w:color w:val="000000"/>
          <w:sz w:val="18"/>
          <w:szCs w:val="18"/>
        </w:rPr>
        <w:t>companies (ERISA section 412), and the exemption allowing</w:t>
      </w:r>
      <w:r w:rsidRPr="00AE1ECB">
        <w:rPr>
          <w:rFonts w:ascii="Helvetica" w:hAnsi="Helvetica" w:cs="Helvetica"/>
          <w:color w:val="000000"/>
          <w:w w:val="90"/>
          <w:sz w:val="18"/>
          <w:szCs w:val="18"/>
        </w:rPr>
        <w:t xml:space="preserve"> </w:t>
      </w:r>
      <w:r w:rsidRPr="00AE1ECB">
        <w:rPr>
          <w:rFonts w:ascii="Helvetica" w:hAnsi="Helvetica" w:cs="Helvetica"/>
          <w:color w:val="000000"/>
          <w:sz w:val="18"/>
          <w:szCs w:val="18"/>
        </w:rPr>
        <w:t>plan officials to purchase bonds from surety companies</w:t>
      </w:r>
      <w:r w:rsidRPr="00AE1ECB">
        <w:rPr>
          <w:rFonts w:ascii="Helvetica" w:hAnsi="Helvetica" w:cs="Helvetica"/>
          <w:color w:val="000000"/>
          <w:w w:val="90"/>
          <w:sz w:val="18"/>
          <w:szCs w:val="18"/>
        </w:rPr>
        <w:t xml:space="preserve"> </w:t>
      </w:r>
      <w:r w:rsidRPr="00AE1ECB">
        <w:rPr>
          <w:rFonts w:ascii="Helvetica" w:hAnsi="Helvetica" w:cs="Helvetica"/>
          <w:color w:val="000000"/>
          <w:sz w:val="18"/>
          <w:szCs w:val="18"/>
        </w:rPr>
        <w:t>authorized by the Secretary of the Treasury as acceptable</w:t>
      </w:r>
      <w:r w:rsidRPr="00AE1ECB">
        <w:rPr>
          <w:rFonts w:ascii="Helvetica" w:hAnsi="Helvetica" w:cs="Helvetica"/>
          <w:color w:val="000000"/>
          <w:w w:val="90"/>
          <w:sz w:val="18"/>
          <w:szCs w:val="18"/>
        </w:rPr>
        <w:t xml:space="preserve"> </w:t>
      </w:r>
      <w:r w:rsidRPr="00AE1ECB">
        <w:rPr>
          <w:rFonts w:ascii="Helvetica" w:hAnsi="Helvetica" w:cs="Helvetica"/>
          <w:color w:val="000000"/>
          <w:sz w:val="18"/>
          <w:szCs w:val="18"/>
        </w:rPr>
        <w:t>reinsurers on federal bonds (29 CFR 2580.412-23). Information</w:t>
      </w:r>
      <w:r w:rsidRPr="00AE1ECB">
        <w:rPr>
          <w:rFonts w:ascii="Helvetica" w:hAnsi="Helvetica" w:cs="Helvetica"/>
          <w:color w:val="000000"/>
          <w:w w:val="90"/>
          <w:sz w:val="18"/>
          <w:szCs w:val="18"/>
        </w:rPr>
        <w:t xml:space="preserve"> </w:t>
      </w:r>
      <w:r w:rsidRPr="00AE1ECB">
        <w:rPr>
          <w:rFonts w:ascii="Helvetica" w:hAnsi="Helvetica" w:cs="Helvetica"/>
          <w:color w:val="000000"/>
          <w:sz w:val="18"/>
          <w:szCs w:val="18"/>
        </w:rPr>
        <w:t>concerning the list of approved sureties and reinsurers is</w:t>
      </w:r>
      <w:r w:rsidRPr="00AE1ECB">
        <w:rPr>
          <w:rFonts w:ascii="Helvetica" w:hAnsi="Helvetica" w:cs="Helvetica"/>
          <w:color w:val="000000"/>
          <w:w w:val="90"/>
          <w:sz w:val="18"/>
          <w:szCs w:val="18"/>
        </w:rPr>
        <w:t xml:space="preserve"> </w:t>
      </w:r>
      <w:r w:rsidRPr="00AE1ECB">
        <w:rPr>
          <w:rFonts w:ascii="Helvetica" w:hAnsi="Helvetica" w:cs="Helvetica"/>
          <w:color w:val="000000"/>
          <w:sz w:val="18"/>
          <w:szCs w:val="18"/>
        </w:rPr>
        <w:t xml:space="preserve">available on the Internet at </w:t>
      </w:r>
      <w:r w:rsidRPr="00AE1ECB">
        <w:rPr>
          <w:rFonts w:ascii="Helvetica" w:hAnsi="Helvetica" w:cs="Helvetica"/>
          <w:i/>
          <w:iCs/>
          <w:color w:val="000000"/>
          <w:sz w:val="18"/>
          <w:szCs w:val="18"/>
        </w:rPr>
        <w:t>www.fms.treas.gov/c570</w:t>
      </w:r>
      <w:r w:rsidRPr="00AE1ECB">
        <w:rPr>
          <w:rFonts w:ascii="Helvetica" w:hAnsi="Helvetica" w:cs="Helvetica"/>
          <w:color w:val="000000"/>
          <w:sz w:val="18"/>
          <w:szCs w:val="18"/>
        </w:rPr>
        <w:t>. For more</w:t>
      </w:r>
      <w:r w:rsidRPr="00AE1ECB">
        <w:rPr>
          <w:rFonts w:ascii="Helvetica" w:hAnsi="Helvetica" w:cs="Helvetica"/>
          <w:color w:val="000000"/>
          <w:w w:val="90"/>
          <w:sz w:val="18"/>
          <w:szCs w:val="18"/>
        </w:rPr>
        <w:t xml:space="preserve"> </w:t>
      </w:r>
      <w:r w:rsidRPr="00AE1ECB">
        <w:rPr>
          <w:rFonts w:ascii="Helvetica" w:hAnsi="Helvetica" w:cs="Helvetica"/>
          <w:color w:val="000000"/>
          <w:sz w:val="18"/>
          <w:szCs w:val="18"/>
        </w:rPr>
        <w:t>information on the fidelity bonding requirements, see Field</w:t>
      </w:r>
      <w:r w:rsidRPr="00AE1ECB">
        <w:rPr>
          <w:rFonts w:ascii="Helvetica" w:hAnsi="Helvetica" w:cs="Helvetica"/>
          <w:color w:val="000000"/>
          <w:w w:val="90"/>
          <w:sz w:val="18"/>
          <w:szCs w:val="18"/>
        </w:rPr>
        <w:t xml:space="preserve"> </w:t>
      </w:r>
      <w:r w:rsidRPr="00AE1ECB">
        <w:rPr>
          <w:rFonts w:ascii="Helvetica" w:hAnsi="Helvetica" w:cs="Helvetica"/>
          <w:color w:val="000000"/>
          <w:sz w:val="18"/>
          <w:szCs w:val="18"/>
        </w:rPr>
        <w:t xml:space="preserve">Assistance Bulletin 2008-04, available on the Internet at </w:t>
      </w:r>
      <w:r w:rsidRPr="00AE1ECB">
        <w:rPr>
          <w:rFonts w:ascii="Helvetica" w:hAnsi="Helvetica" w:cs="Helvetica"/>
          <w:i/>
          <w:iCs/>
          <w:color w:val="000000"/>
          <w:sz w:val="18"/>
          <w:szCs w:val="18"/>
        </w:rPr>
        <w:t>www.</w:t>
      </w:r>
      <w:r w:rsidRPr="00AE1ECB">
        <w:rPr>
          <w:rFonts w:ascii="Helvetica" w:hAnsi="Helvetica" w:cs="Helvetica"/>
          <w:i/>
          <w:iCs/>
          <w:color w:val="000000"/>
          <w:w w:val="90"/>
          <w:sz w:val="18"/>
          <w:szCs w:val="18"/>
        </w:rPr>
        <w:t>dol.gov/ebsa</w:t>
      </w:r>
      <w:r w:rsidRPr="00AE1ECB">
        <w:rPr>
          <w:rFonts w:ascii="Helvetica" w:hAnsi="Helvetica" w:cs="Helvetica"/>
          <w:color w:val="000000"/>
          <w:w w:val="90"/>
          <w:sz w:val="18"/>
          <w:szCs w:val="18"/>
        </w:rPr>
        <w:t>.</w:t>
      </w:r>
    </w:p>
    <w:p w:rsidRPr="00AE1ECB" w:rsidR="008D4C81" w:rsidP="009077C3" w:rsidRDefault="008D4C81" w14:paraId="244C82D4" w14:textId="77777777">
      <w:pPr>
        <w:widowControl w:val="0"/>
        <w:autoSpaceDE w:val="0"/>
        <w:autoSpaceDN w:val="0"/>
        <w:adjustRightInd w:val="0"/>
        <w:spacing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Note.</w:t>
      </w:r>
      <w:r w:rsidRPr="00AE1ECB">
        <w:rPr>
          <w:rFonts w:ascii="Helvetica" w:hAnsi="Helvetica" w:cs="Helvetica"/>
          <w:color w:val="000000"/>
          <w:sz w:val="18"/>
          <w:szCs w:val="18"/>
        </w:rPr>
        <w:t xml:space="preserve"> Plans are permitted under certain conditions to purchase fiduciary liability insurance. These fiduciary liability insurance policies are not written specifically to protect the plan from losses due to dishonest acts and cannot be reported as fidelity bonds on line 4e.</w:t>
      </w:r>
    </w:p>
    <w:p w:rsidRPr="00AE1ECB" w:rsidR="008D4C81" w:rsidP="009077C3" w:rsidRDefault="008D4C81" w14:paraId="244C82D5" w14:textId="77777777">
      <w:pPr>
        <w:widowControl w:val="0"/>
        <w:tabs>
          <w:tab w:val="clear" w:pos="432"/>
        </w:tabs>
        <w:autoSpaceDE w:val="0"/>
        <w:autoSpaceDN w:val="0"/>
        <w:adjustRightInd w:val="0"/>
        <w:spacing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4f.</w:t>
      </w:r>
      <w:r w:rsidRPr="00AE1ECB">
        <w:rPr>
          <w:rFonts w:ascii="Helvetica" w:hAnsi="Helvetica" w:cs="Helvetica"/>
          <w:color w:val="000000"/>
          <w:spacing w:val="90"/>
          <w:sz w:val="18"/>
          <w:szCs w:val="18"/>
        </w:rPr>
        <w:t xml:space="preserve"> </w:t>
      </w:r>
      <w:r w:rsidRPr="00AE1ECB">
        <w:rPr>
          <w:rFonts w:ascii="Helvetica" w:hAnsi="Helvetica" w:cs="Helvetica"/>
          <w:color w:val="000000"/>
          <w:sz w:val="18"/>
          <w:szCs w:val="18"/>
        </w:rPr>
        <w:t xml:space="preserve">Check ‘‘Yes,’’ if the plan had suffered or discovered any loss </w:t>
      </w:r>
      <w:proofErr w:type="gramStart"/>
      <w:r w:rsidRPr="00AE1ECB">
        <w:rPr>
          <w:rFonts w:ascii="Helvetica" w:hAnsi="Helvetica" w:cs="Helvetica"/>
          <w:color w:val="000000"/>
          <w:sz w:val="18"/>
          <w:szCs w:val="18"/>
        </w:rPr>
        <w:t>as a result of</w:t>
      </w:r>
      <w:proofErr w:type="gramEnd"/>
      <w:r w:rsidRPr="00AE1ECB">
        <w:rPr>
          <w:rFonts w:ascii="Helvetica" w:hAnsi="Helvetica" w:cs="Helvetica"/>
          <w:color w:val="000000"/>
          <w:sz w:val="18"/>
          <w:szCs w:val="18"/>
        </w:rPr>
        <w:t xml:space="preserve"> any dishonest or fraudulent act(s) even if the loss was reimbursed by the plan’s fidelity bond or from any other source. If ‘‘Yes’’ is checked enter the full amount of the loss. If the full amount of the loss has not yet been determined, provide an estimate as determined in good faith by a plan fiduciary. You must keep, in accordance with ERISA section 107, recor</w:t>
      </w:r>
      <w:r w:rsidRPr="00AE1ECB" w:rsidR="004D5994">
        <w:rPr>
          <w:rFonts w:ascii="Helvetica" w:hAnsi="Helvetica" w:cs="Helvetica"/>
          <w:color w:val="000000"/>
          <w:sz w:val="18"/>
          <w:szCs w:val="18"/>
        </w:rPr>
        <w:t xml:space="preserve">ds showing how the estimate was </w:t>
      </w:r>
      <w:r w:rsidRPr="00AE1ECB">
        <w:rPr>
          <w:rFonts w:ascii="Helvetica" w:hAnsi="Helvetica" w:cs="Helvetica"/>
          <w:color w:val="000000"/>
          <w:sz w:val="18"/>
          <w:szCs w:val="18"/>
        </w:rPr>
        <w:t>determined.</w:t>
      </w:r>
    </w:p>
    <w:p w:rsidRPr="001A7FCA" w:rsidR="004D5994" w:rsidP="001A7FCA" w:rsidRDefault="008D4C81" w14:paraId="244C82D7" w14:textId="6612E81B">
      <w:pPr>
        <w:widowControl w:val="0"/>
        <w:autoSpaceDE w:val="0"/>
        <w:autoSpaceDN w:val="0"/>
        <w:adjustRightInd w:val="0"/>
        <w:spacing w:line="240" w:lineRule="auto"/>
        <w:ind w:left="-86" w:firstLine="0"/>
        <w:rPr>
          <w:rFonts w:ascii="Helvetica" w:hAnsi="Helvetica" w:cs="Helvetica"/>
          <w:color w:val="000000"/>
          <w:sz w:val="18"/>
          <w:szCs w:val="18"/>
        </w:rPr>
      </w:pPr>
      <w:r w:rsidRPr="00AE1ECB">
        <w:rPr>
          <w:rFonts w:ascii="Helvetica" w:hAnsi="Helvetica" w:cs="Helvetica"/>
          <w:i/>
          <w:iCs/>
          <w:color w:val="000000"/>
          <w:sz w:val="18"/>
          <w:szCs w:val="18"/>
        </w:rPr>
        <w:t>Willful failure to report is a criminal offense. See ERISA</w:t>
      </w:r>
      <w:r w:rsidRPr="00AE1ECB">
        <w:rPr>
          <w:rFonts w:ascii="Helvetica" w:hAnsi="Helvetica" w:cs="Helvetica"/>
          <w:color w:val="000000"/>
          <w:sz w:val="18"/>
          <w:szCs w:val="18"/>
        </w:rPr>
        <w:t xml:space="preserve"> </w:t>
      </w:r>
      <w:r w:rsidRPr="00AE1ECB">
        <w:rPr>
          <w:rFonts w:ascii="Helvetica" w:hAnsi="Helvetica" w:cs="Helvetica"/>
          <w:i/>
          <w:iCs/>
          <w:color w:val="000000"/>
          <w:sz w:val="18"/>
          <w:szCs w:val="18"/>
        </w:rPr>
        <w:t>section 501.</w:t>
      </w:r>
    </w:p>
    <w:p w:rsidRPr="00AE1ECB" w:rsidR="008D4C81" w:rsidP="009077C3" w:rsidRDefault="008D4C81" w14:paraId="244C82D8" w14:textId="77777777">
      <w:pPr>
        <w:widowControl w:val="0"/>
        <w:autoSpaceDE w:val="0"/>
        <w:autoSpaceDN w:val="0"/>
        <w:adjustRightInd w:val="0"/>
        <w:spacing w:line="240" w:lineRule="auto"/>
        <w:ind w:firstLine="0"/>
        <w:jc w:val="both"/>
        <w:rPr>
          <w:rFonts w:ascii="Helvetica" w:hAnsi="Helvetica" w:cs="Helvetica"/>
          <w:color w:val="FFFFFF"/>
          <w:w w:val="97"/>
          <w:sz w:val="9"/>
          <w:szCs w:val="9"/>
        </w:rPr>
      </w:pPr>
      <w:r w:rsidRPr="00AE1ECB">
        <w:rPr>
          <w:rFonts w:ascii="Helvetica" w:hAnsi="Helvetica" w:cs="Helvetica"/>
          <w:b/>
          <w:bCs/>
          <w:color w:val="000000"/>
          <w:sz w:val="18"/>
          <w:szCs w:val="18"/>
        </w:rPr>
        <w:t>Lines 4g and 4h.</w:t>
      </w:r>
      <w:r w:rsidRPr="00AE1ECB">
        <w:rPr>
          <w:rFonts w:ascii="Helvetica" w:hAnsi="Helvetica" w:cs="Helvetica"/>
          <w:color w:val="000000"/>
          <w:spacing w:val="90"/>
          <w:sz w:val="18"/>
          <w:szCs w:val="18"/>
        </w:rPr>
        <w:t xml:space="preserve"> </w:t>
      </w:r>
      <w:r w:rsidRPr="00AE1ECB">
        <w:rPr>
          <w:rFonts w:ascii="Helvetica" w:hAnsi="Helvetica" w:cs="Helvetica"/>
          <w:i/>
          <w:iCs/>
          <w:color w:val="000000"/>
          <w:sz w:val="18"/>
          <w:szCs w:val="18"/>
        </w:rPr>
        <w:t>Current value</w:t>
      </w:r>
      <w:r w:rsidRPr="00AE1ECB">
        <w:rPr>
          <w:rFonts w:ascii="Helvetica" w:hAnsi="Helvetica" w:cs="Helvetica"/>
          <w:color w:val="000000"/>
          <w:sz w:val="18"/>
          <w:szCs w:val="18"/>
        </w:rPr>
        <w:t xml:space="preserve"> means fair market value where available. Otherwise, it means the fair value as determined in good faith under the terms of the plan by a trustee or a named fiduciary, assuming an orderly liquidation at time of the determination. See ERISA section 3(26).</w:t>
      </w:r>
    </w:p>
    <w:p w:rsidRPr="00AE1ECB" w:rsidR="008D4C81" w:rsidP="0063377C" w:rsidRDefault="008D4C81" w14:paraId="244C82D9" w14:textId="77777777">
      <w:pPr>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 xml:space="preserve">An accurate assessment of fair market value is essential to a pension plan’s ability to comply with the requirements set forth in the Code (e.g., the exclusive benefit rule of Code section 401(a)(2), the limitations on benefits and contributions </w:t>
      </w:r>
      <w:r w:rsidRPr="00AE1ECB">
        <w:rPr>
          <w:rFonts w:ascii="Helvetica" w:hAnsi="Helvetica" w:cs="Helvetica"/>
          <w:color w:val="000000"/>
          <w:sz w:val="18"/>
          <w:szCs w:val="18"/>
        </w:rPr>
        <w:lastRenderedPageBreak/>
        <w:t>under Code section 415, and the minimum funding requirements under Code section 412) and must be determined annually.</w:t>
      </w:r>
    </w:p>
    <w:p w:rsidRPr="00AE1ECB" w:rsidR="008D4C81" w:rsidP="0063377C" w:rsidRDefault="008D4C81" w14:paraId="244C82DA" w14:textId="77777777">
      <w:pPr>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 xml:space="preserve">Examples of assets that may not have a readily determinable value on an established market (e.g., NYSE, AMEX, over the counter, etc.) include real estate, </w:t>
      </w:r>
      <w:proofErr w:type="spellStart"/>
      <w:r w:rsidRPr="00AE1ECB">
        <w:rPr>
          <w:rFonts w:ascii="Helvetica" w:hAnsi="Helvetica" w:cs="Helvetica"/>
          <w:color w:val="000000"/>
          <w:sz w:val="18"/>
          <w:szCs w:val="18"/>
        </w:rPr>
        <w:t>nonpublicly</w:t>
      </w:r>
      <w:proofErr w:type="spellEnd"/>
      <w:r w:rsidRPr="00AE1ECB">
        <w:rPr>
          <w:rFonts w:ascii="Helvetica" w:hAnsi="Helvetica" w:cs="Helvetica"/>
          <w:color w:val="000000"/>
          <w:sz w:val="18"/>
          <w:szCs w:val="18"/>
        </w:rPr>
        <w:t xml:space="preserve"> traded securities, shares in a limited partnership, and collectibles. Do not check “Yes” on line 4g for mutual fund shares or insurance company investment contracts for which the plan receives valuation information at least annually. Also do not check ‘‘Yes’’ on line 4g if the plan is a defined contribution plan and the only assets the plan holds, that do not have a readily determinable value on an established market, are: </w:t>
      </w:r>
      <w:r w:rsidRPr="00AE1ECB">
        <w:rPr>
          <w:rFonts w:ascii="Helvetica" w:hAnsi="Helvetica" w:cs="Helvetica"/>
          <w:b/>
          <w:bCs/>
          <w:color w:val="000000"/>
          <w:sz w:val="18"/>
          <w:szCs w:val="18"/>
        </w:rPr>
        <w:t>(1)</w:t>
      </w:r>
      <w:r w:rsidRPr="00AE1ECB">
        <w:rPr>
          <w:rFonts w:ascii="Helvetica" w:hAnsi="Helvetica" w:cs="Helvetica"/>
          <w:color w:val="000000"/>
          <w:sz w:val="18"/>
          <w:szCs w:val="18"/>
        </w:rPr>
        <w:t xml:space="preserve"> participant loans not in default, or </w:t>
      </w:r>
      <w:r w:rsidRPr="00AE1ECB">
        <w:rPr>
          <w:rFonts w:ascii="Helvetica" w:hAnsi="Helvetica" w:cs="Helvetica"/>
          <w:b/>
          <w:bCs/>
          <w:color w:val="000000"/>
          <w:sz w:val="18"/>
          <w:szCs w:val="18"/>
        </w:rPr>
        <w:t>(2)</w:t>
      </w:r>
      <w:r w:rsidRPr="00AE1ECB">
        <w:rPr>
          <w:rFonts w:ascii="Helvetica" w:hAnsi="Helvetica" w:cs="Helvetica"/>
          <w:color w:val="000000"/>
          <w:sz w:val="18"/>
          <w:szCs w:val="18"/>
        </w:rPr>
        <w:t xml:space="preserve"> assets over which the participant exercises control within the meaning of section 404(c) of ERISA.</w:t>
      </w:r>
    </w:p>
    <w:p w:rsidRPr="00AE1ECB" w:rsidR="008D4C81" w:rsidP="0063377C" w:rsidRDefault="008D4C81" w14:paraId="244C82DB" w14:textId="77777777">
      <w:pPr>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 xml:space="preserve">Although the current value of plan assets must be determined each year, there is no requirement that the assets (other than certain </w:t>
      </w:r>
      <w:proofErr w:type="spellStart"/>
      <w:r w:rsidRPr="00AE1ECB">
        <w:rPr>
          <w:rFonts w:ascii="Helvetica" w:hAnsi="Helvetica" w:cs="Helvetica"/>
          <w:color w:val="000000"/>
          <w:sz w:val="18"/>
          <w:szCs w:val="18"/>
        </w:rPr>
        <w:t>nonpublicly</w:t>
      </w:r>
      <w:proofErr w:type="spellEnd"/>
      <w:r w:rsidRPr="00AE1ECB">
        <w:rPr>
          <w:rFonts w:ascii="Helvetica" w:hAnsi="Helvetica" w:cs="Helvetica"/>
          <w:color w:val="000000"/>
          <w:sz w:val="18"/>
          <w:szCs w:val="18"/>
        </w:rPr>
        <w:t xml:space="preserve"> traded employer securities held in ESOPs) be valued every year by independent third-party appraisers. </w:t>
      </w:r>
    </w:p>
    <w:p w:rsidRPr="00AE1ECB" w:rsidR="008D4C81" w:rsidP="0063377C" w:rsidRDefault="008D4C81" w14:paraId="244C82DC" w14:textId="77777777">
      <w:pPr>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 xml:space="preserve">Enter in the amount column the fair market value of the assets referred to on line 4g whose value was not readily determinable on an established market and which were not valued by an independent third-party appraiser in the plan year. Generally, as it relates to these questions, an appraisal by an independent third party is an evaluation of the value of an asset prepared by an individual or firm who knows how to judge the value of such assets and does not have an ongoing relationship with the plan or plan fiduciaries except for preparing the appraisals. </w:t>
      </w:r>
    </w:p>
    <w:p w:rsidRPr="00AE1ECB" w:rsidR="008D4C81" w:rsidP="0063377C" w:rsidRDefault="008D4C81" w14:paraId="244C82DD" w14:textId="29E85524">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4i.</w:t>
      </w:r>
      <w:r w:rsidRPr="00AE1ECB">
        <w:rPr>
          <w:rFonts w:ascii="Helvetica" w:hAnsi="Helvetica" w:cs="Helvetica"/>
          <w:color w:val="000000"/>
          <w:spacing w:val="90"/>
          <w:sz w:val="18"/>
          <w:szCs w:val="18"/>
        </w:rPr>
        <w:t xml:space="preserve"> </w:t>
      </w:r>
      <w:r w:rsidRPr="00AE1ECB">
        <w:rPr>
          <w:rFonts w:ascii="Helvetica" w:hAnsi="Helvetica" w:cs="Helvetica"/>
          <w:color w:val="000000"/>
          <w:sz w:val="18"/>
          <w:szCs w:val="18"/>
        </w:rPr>
        <w:t xml:space="preserve">Include as a single security all securities of the same issue. </w:t>
      </w:r>
      <w:r w:rsidRPr="00426143" w:rsidR="00426143">
        <w:rPr>
          <w:rFonts w:ascii="Helvetica" w:hAnsi="Helvetica" w:cs="Helvetica"/>
          <w:color w:val="000000"/>
          <w:sz w:val="18"/>
          <w:szCs w:val="18"/>
        </w:rPr>
        <w:t xml:space="preserve">An example of a single issue is a certificate of deposit issued by the XYZ Bank on July 1, </w:t>
      </w:r>
      <w:r w:rsidR="00BC6F5A">
        <w:rPr>
          <w:rFonts w:ascii="Helvetica" w:hAnsi="Helvetica" w:cs="Helvetica"/>
          <w:color w:val="000000"/>
          <w:sz w:val="18"/>
          <w:szCs w:val="18"/>
        </w:rPr>
        <w:t>2019</w:t>
      </w:r>
      <w:r w:rsidRPr="00426143" w:rsidR="00426143">
        <w:rPr>
          <w:rFonts w:ascii="Helvetica" w:hAnsi="Helvetica" w:cs="Helvetica"/>
          <w:color w:val="000000"/>
          <w:sz w:val="18"/>
          <w:szCs w:val="18"/>
        </w:rPr>
        <w:t xml:space="preserve">, which matures on June 30, </w:t>
      </w:r>
      <w:r w:rsidR="00BC6F5A">
        <w:rPr>
          <w:rFonts w:ascii="Helvetica" w:hAnsi="Helvetica" w:cs="Helvetica"/>
          <w:color w:val="000000"/>
          <w:sz w:val="18"/>
          <w:szCs w:val="18"/>
        </w:rPr>
        <w:t>202</w:t>
      </w:r>
      <w:r w:rsidR="00562E96">
        <w:rPr>
          <w:rFonts w:ascii="Helvetica" w:hAnsi="Helvetica" w:cs="Helvetica"/>
          <w:color w:val="000000"/>
          <w:sz w:val="18"/>
          <w:szCs w:val="18"/>
        </w:rPr>
        <w:t>1</w:t>
      </w:r>
      <w:r w:rsidRPr="00426143" w:rsidR="00426143">
        <w:rPr>
          <w:rFonts w:ascii="Helvetica" w:hAnsi="Helvetica" w:cs="Helvetica"/>
          <w:color w:val="000000"/>
          <w:sz w:val="18"/>
          <w:szCs w:val="18"/>
        </w:rPr>
        <w:t>, and yields x%.</w:t>
      </w:r>
      <w:r w:rsidRPr="00AE1ECB">
        <w:rPr>
          <w:rFonts w:ascii="Helvetica" w:hAnsi="Helvetica" w:cs="Helvetica"/>
          <w:color w:val="000000"/>
          <w:sz w:val="18"/>
          <w:szCs w:val="18"/>
        </w:rPr>
        <w:t xml:space="preserve"> For the purposes of line 4i, do not check ‘‘Yes’’ for securities issued by the U.S. Government or its agencies. Also, do not check “Yes” for securities held </w:t>
      </w:r>
      <w:proofErr w:type="gramStart"/>
      <w:r w:rsidRPr="00AE1ECB">
        <w:rPr>
          <w:rFonts w:ascii="Helvetica" w:hAnsi="Helvetica" w:cs="Helvetica"/>
          <w:color w:val="000000"/>
          <w:sz w:val="18"/>
          <w:szCs w:val="18"/>
        </w:rPr>
        <w:t>as a result of</w:t>
      </w:r>
      <w:proofErr w:type="gramEnd"/>
      <w:r w:rsidRPr="00AE1ECB">
        <w:rPr>
          <w:rFonts w:ascii="Helvetica" w:hAnsi="Helvetica" w:cs="Helvetica"/>
          <w:color w:val="000000"/>
          <w:sz w:val="18"/>
          <w:szCs w:val="18"/>
        </w:rPr>
        <w:t xml:space="preserve"> participant-directed transactions.</w:t>
      </w:r>
    </w:p>
    <w:p w:rsidRPr="00AE1ECB" w:rsidR="008D4C81" w:rsidP="0063377C" w:rsidRDefault="008D4C81" w14:paraId="244C82DE" w14:textId="77777777">
      <w:pPr>
        <w:widowControl w:val="0"/>
        <w:autoSpaceDE w:val="0"/>
        <w:autoSpaceDN w:val="0"/>
        <w:adjustRightInd w:val="0"/>
        <w:spacing w:before="60" w:line="240" w:lineRule="auto"/>
        <w:ind w:firstLine="0"/>
        <w:rPr>
          <w:rFonts w:ascii="Helvetica" w:hAnsi="Helvetica" w:cs="Helvetica"/>
          <w:color w:val="000000"/>
          <w:w w:val="90"/>
          <w:sz w:val="18"/>
          <w:szCs w:val="18"/>
        </w:rPr>
      </w:pPr>
      <w:r w:rsidRPr="00AE1ECB">
        <w:rPr>
          <w:rFonts w:ascii="Helvetica" w:hAnsi="Helvetica" w:cs="Helvetica"/>
          <w:b/>
          <w:color w:val="000000"/>
          <w:sz w:val="18"/>
          <w:szCs w:val="18"/>
        </w:rPr>
        <w:t>Line 4j</w:t>
      </w:r>
      <w:r w:rsidRPr="00AE1ECB" w:rsidR="00534B36">
        <w:rPr>
          <w:rFonts w:ascii="Helvetica" w:hAnsi="Helvetica" w:cs="Helvetica"/>
          <w:b/>
          <w:color w:val="000000"/>
          <w:sz w:val="18"/>
          <w:szCs w:val="18"/>
        </w:rPr>
        <w:t>.</w:t>
      </w:r>
      <w:r w:rsidRPr="00AE1ECB" w:rsidR="00534B36">
        <w:rPr>
          <w:rFonts w:ascii="Helvetica" w:hAnsi="Helvetica" w:cs="Helvetica"/>
          <w:color w:val="000000"/>
          <w:sz w:val="18"/>
          <w:szCs w:val="18"/>
        </w:rPr>
        <w:t xml:space="preserve"> </w:t>
      </w:r>
      <w:r w:rsidRPr="00AE1ECB">
        <w:rPr>
          <w:rFonts w:ascii="Helvetica" w:hAnsi="Helvetica" w:cs="Helvetica"/>
          <w:color w:val="000000"/>
          <w:sz w:val="18"/>
          <w:szCs w:val="18"/>
        </w:rPr>
        <w:t>Check “Yes” if all the plan assets (including insurance/annuity contracts) were distributed to the participants</w:t>
      </w:r>
      <w:r w:rsidRPr="00AE1ECB">
        <w:rPr>
          <w:rFonts w:ascii="Helvetica" w:hAnsi="Helvetica" w:cs="Helvetica"/>
          <w:color w:val="000000"/>
          <w:w w:val="90"/>
          <w:sz w:val="18"/>
          <w:szCs w:val="18"/>
        </w:rPr>
        <w:t xml:space="preserve"> </w:t>
      </w:r>
      <w:r w:rsidRPr="00AE1ECB">
        <w:rPr>
          <w:rFonts w:ascii="Helvetica" w:hAnsi="Helvetica" w:cs="Helvetica"/>
          <w:color w:val="000000"/>
          <w:sz w:val="18"/>
          <w:szCs w:val="18"/>
        </w:rPr>
        <w:t>and beneficiaries, legally transferred to the control of another</w:t>
      </w:r>
      <w:r w:rsidRPr="00AE1ECB">
        <w:rPr>
          <w:rFonts w:ascii="Helvetica" w:hAnsi="Helvetica" w:cs="Helvetica"/>
          <w:color w:val="000000"/>
          <w:w w:val="90"/>
          <w:sz w:val="18"/>
          <w:szCs w:val="18"/>
        </w:rPr>
        <w:t xml:space="preserve"> </w:t>
      </w:r>
      <w:r w:rsidRPr="00AE1ECB">
        <w:rPr>
          <w:rFonts w:ascii="Helvetica" w:hAnsi="Helvetica" w:cs="Helvetica"/>
          <w:color w:val="000000"/>
          <w:sz w:val="18"/>
          <w:szCs w:val="18"/>
        </w:rPr>
        <w:t xml:space="preserve">plan, or brought under the control of the PBGC. </w:t>
      </w:r>
    </w:p>
    <w:p w:rsidRPr="00AE1ECB" w:rsidR="008D4C81" w:rsidP="0063377C" w:rsidRDefault="008D4C81" w14:paraId="244C82DF" w14:textId="77777777">
      <w:pPr>
        <w:widowControl w:val="0"/>
        <w:tabs>
          <w:tab w:val="left" w:pos="180"/>
        </w:tabs>
        <w:autoSpaceDE w:val="0"/>
        <w:autoSpaceDN w:val="0"/>
        <w:adjustRightInd w:val="0"/>
        <w:spacing w:before="60" w:line="240" w:lineRule="auto"/>
        <w:ind w:firstLine="0"/>
        <w:jc w:val="both"/>
        <w:rPr>
          <w:rFonts w:ascii="Helvetica" w:hAnsi="Helvetica" w:cs="Helvetica"/>
          <w:color w:val="000000"/>
          <w:w w:val="90"/>
          <w:sz w:val="18"/>
          <w:szCs w:val="18"/>
        </w:rPr>
      </w:pPr>
      <w:r w:rsidRPr="00AE1ECB">
        <w:rPr>
          <w:rFonts w:ascii="Helvetica" w:hAnsi="Helvetica" w:cs="Helvetica"/>
          <w:color w:val="000000"/>
          <w:sz w:val="18"/>
          <w:szCs w:val="18"/>
        </w:rPr>
        <w:tab/>
        <w:t>Check ‘‘No’’ for a welfare benefit plan that is still liable to pay</w:t>
      </w:r>
      <w:r w:rsidRPr="00AE1ECB">
        <w:rPr>
          <w:rFonts w:ascii="Helvetica" w:hAnsi="Helvetica" w:cs="Helvetica"/>
          <w:color w:val="000000"/>
          <w:w w:val="90"/>
          <w:sz w:val="18"/>
          <w:szCs w:val="18"/>
        </w:rPr>
        <w:t xml:space="preserve"> </w:t>
      </w:r>
      <w:r w:rsidRPr="00AE1ECB">
        <w:rPr>
          <w:rFonts w:ascii="Helvetica" w:hAnsi="Helvetica" w:cs="Helvetica"/>
          <w:color w:val="000000"/>
          <w:sz w:val="18"/>
          <w:szCs w:val="18"/>
        </w:rPr>
        <w:t>benefits for claims that were incurred before the termination</w:t>
      </w:r>
      <w:r w:rsidRPr="00AE1ECB">
        <w:rPr>
          <w:rFonts w:ascii="Helvetica" w:hAnsi="Helvetica" w:cs="Helvetica"/>
          <w:color w:val="000000"/>
          <w:w w:val="90"/>
          <w:sz w:val="18"/>
          <w:szCs w:val="18"/>
        </w:rPr>
        <w:t xml:space="preserve"> </w:t>
      </w:r>
      <w:r w:rsidRPr="00AE1ECB">
        <w:rPr>
          <w:rFonts w:ascii="Helvetica" w:hAnsi="Helvetica" w:cs="Helvetica"/>
          <w:color w:val="000000"/>
          <w:sz w:val="18"/>
          <w:szCs w:val="18"/>
        </w:rPr>
        <w:t>date, but not yet paid. See 29 CFR 2520.104b-2(g)(2)(ii).</w:t>
      </w:r>
    </w:p>
    <w:p w:rsidRPr="00AE1ECB" w:rsidR="008D4C81" w:rsidP="0063377C" w:rsidRDefault="008D4C81" w14:paraId="244C82E0"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4k.</w:t>
      </w:r>
      <w:r w:rsidRPr="00AE1ECB">
        <w:rPr>
          <w:rFonts w:ascii="Helvetica" w:hAnsi="Helvetica" w:cs="Helvetica"/>
          <w:color w:val="000000"/>
          <w:spacing w:val="90"/>
          <w:sz w:val="18"/>
          <w:szCs w:val="18"/>
        </w:rPr>
        <w:t xml:space="preserve"> </w:t>
      </w:r>
      <w:r w:rsidRPr="00AE1ECB">
        <w:rPr>
          <w:rFonts w:ascii="Helvetica" w:hAnsi="Helvetica" w:cs="Helvetica"/>
          <w:color w:val="000000"/>
          <w:sz w:val="18"/>
          <w:szCs w:val="18"/>
        </w:rPr>
        <w:t>Check ‘‘Yes’’ if you are claiming a waiver of the annual examination and report of an independent qualified public accountant (IQPA) under 29 CFR 2520.104-46. You are eligible to claim the waiver if the Schedule I is being filed for:</w:t>
      </w:r>
    </w:p>
    <w:p w:rsidRPr="00AE1ECB" w:rsidR="008D4C81" w:rsidP="0063377C" w:rsidRDefault="008D4C81" w14:paraId="244C82E1" w14:textId="77777777">
      <w:pPr>
        <w:widowControl w:val="0"/>
        <w:autoSpaceDE w:val="0"/>
        <w:autoSpaceDN w:val="0"/>
        <w:adjustRightInd w:val="0"/>
        <w:spacing w:before="60" w:line="240" w:lineRule="auto"/>
        <w:ind w:left="259" w:firstLine="14"/>
        <w:rPr>
          <w:rFonts w:ascii="Helvetica" w:hAnsi="Helvetica" w:cs="Helvetica"/>
          <w:color w:val="000000"/>
          <w:sz w:val="18"/>
          <w:szCs w:val="18"/>
        </w:rPr>
      </w:pPr>
      <w:r w:rsidRPr="00AE1ECB">
        <w:rPr>
          <w:rFonts w:ascii="Helvetica" w:hAnsi="Helvetica" w:cs="Helvetica"/>
          <w:color w:val="000000"/>
          <w:sz w:val="18"/>
          <w:szCs w:val="18"/>
        </w:rPr>
        <w:t>1.</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A small welfare plan, or</w:t>
      </w:r>
    </w:p>
    <w:p w:rsidRPr="00AE1ECB" w:rsidR="008D4C81" w:rsidP="009077C3" w:rsidRDefault="008D4C81" w14:paraId="244C82E2" w14:textId="77777777">
      <w:pPr>
        <w:widowControl w:val="0"/>
        <w:autoSpaceDE w:val="0"/>
        <w:autoSpaceDN w:val="0"/>
        <w:adjustRightInd w:val="0"/>
        <w:spacing w:line="240" w:lineRule="auto"/>
        <w:ind w:firstLine="270"/>
        <w:rPr>
          <w:rFonts w:ascii="Helvetica" w:hAnsi="Helvetica" w:cs="Helvetica"/>
          <w:color w:val="000000"/>
          <w:sz w:val="18"/>
          <w:szCs w:val="18"/>
        </w:rPr>
      </w:pPr>
      <w:r w:rsidRPr="00AE1ECB">
        <w:rPr>
          <w:rFonts w:ascii="Helvetica" w:hAnsi="Helvetica" w:cs="Helvetica"/>
          <w:color w:val="000000"/>
          <w:sz w:val="18"/>
          <w:szCs w:val="18"/>
        </w:rPr>
        <w:t>2.</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A small pension plan for a plan year that began on or after April 18, 2001, that complies with the conditions of 29 CFR 2520.104-46 summarized below.</w:t>
      </w:r>
    </w:p>
    <w:p w:rsidRPr="00AE1ECB" w:rsidR="008D4C81" w:rsidP="0063377C" w:rsidRDefault="008D4C81" w14:paraId="244C82E3" w14:textId="77777777">
      <w:pPr>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 xml:space="preserve">Check ‘‘No’’ and attach the report of the IQPA meeting the requirements of 29 CFR 2520.103-1(b) if you are not claiming the waiver. Also check ‘‘No,’’ and attach the required IQPA reports or the required explanatory statement if you are relying on 29 CFR 2520.104-50 in connection with a short plan year of seven months or less. At the top of any attached 2520.104-50 statement, enter </w:t>
      </w:r>
      <w:r w:rsidRPr="00AE1ECB">
        <w:rPr>
          <w:rFonts w:ascii="Helvetica" w:hAnsi="Helvetica" w:cs="Helvetica"/>
          <w:b/>
          <w:color w:val="000000"/>
          <w:sz w:val="18"/>
          <w:szCs w:val="18"/>
        </w:rPr>
        <w:t>“2520.104-50 Statement, Schedule I, Line</w:t>
      </w:r>
      <w:r w:rsidRPr="00AE1ECB">
        <w:rPr>
          <w:rFonts w:ascii="Helvetica" w:hAnsi="Helvetica" w:cs="Helvetica"/>
          <w:color w:val="000000"/>
          <w:sz w:val="18"/>
          <w:szCs w:val="18"/>
        </w:rPr>
        <w:t xml:space="preserve"> </w:t>
      </w:r>
      <w:r w:rsidRPr="00AE1ECB">
        <w:rPr>
          <w:rFonts w:ascii="Helvetica" w:hAnsi="Helvetica" w:cs="Helvetica"/>
          <w:b/>
          <w:bCs/>
          <w:color w:val="000000"/>
          <w:sz w:val="18"/>
          <w:szCs w:val="18"/>
        </w:rPr>
        <w:t>4k.”</w:t>
      </w:r>
    </w:p>
    <w:p w:rsidRPr="00AE1ECB" w:rsidR="008D4C81" w:rsidP="0063377C" w:rsidRDefault="008D4C81" w14:paraId="244C82E4" w14:textId="51171DBE">
      <w:pPr>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 xml:space="preserve">For more information on the requirements for deferring an IQPA report pursuant to 29 CFR 2520.104-50 in connection with a short plan year of seven months or less and the contents of the required explanatory statement, see the </w:t>
      </w:r>
      <w:r w:rsidRPr="00AE1ECB">
        <w:rPr>
          <w:rFonts w:ascii="Helvetica" w:hAnsi="Helvetica" w:cs="Helvetica"/>
          <w:color w:val="000000"/>
          <w:sz w:val="18"/>
          <w:szCs w:val="18"/>
        </w:rPr>
        <w:t>instructions for Schedule H, line 3</w:t>
      </w:r>
      <w:proofErr w:type="gramStart"/>
      <w:r w:rsidRPr="00AE1ECB">
        <w:rPr>
          <w:rFonts w:ascii="Helvetica" w:hAnsi="Helvetica" w:cs="Helvetica"/>
          <w:color w:val="000000"/>
          <w:sz w:val="18"/>
          <w:szCs w:val="18"/>
        </w:rPr>
        <w:t>d(</w:t>
      </w:r>
      <w:proofErr w:type="gramEnd"/>
      <w:r w:rsidRPr="00AE1ECB">
        <w:rPr>
          <w:rFonts w:ascii="Helvetica" w:hAnsi="Helvetica" w:cs="Helvetica"/>
          <w:color w:val="000000"/>
          <w:sz w:val="18"/>
          <w:szCs w:val="18"/>
        </w:rPr>
        <w:t xml:space="preserve">2) or call the EFAST2 Help </w:t>
      </w:r>
      <w:r w:rsidR="00B549D3">
        <w:rPr>
          <w:rFonts w:ascii="Helvetica" w:hAnsi="Helvetica" w:cs="Helvetica"/>
          <w:color w:val="000000"/>
          <w:sz w:val="18"/>
          <w:szCs w:val="18"/>
        </w:rPr>
        <w:t>Desk</w:t>
      </w:r>
      <w:r w:rsidRPr="00AE1ECB" w:rsidR="00B549D3">
        <w:rPr>
          <w:rFonts w:ascii="Helvetica" w:hAnsi="Helvetica" w:cs="Helvetica"/>
          <w:color w:val="000000"/>
          <w:sz w:val="18"/>
          <w:szCs w:val="18"/>
        </w:rPr>
        <w:t xml:space="preserve"> </w:t>
      </w:r>
      <w:r w:rsidRPr="00AE1ECB">
        <w:rPr>
          <w:rFonts w:ascii="Helvetica" w:hAnsi="Helvetica" w:cs="Helvetica"/>
          <w:color w:val="000000"/>
          <w:sz w:val="18"/>
          <w:szCs w:val="18"/>
        </w:rPr>
        <w:t>at 1-866-GO-EFAST (1-866-463-3278) (toll-free).</w:t>
      </w:r>
    </w:p>
    <w:p w:rsidRPr="00AE1ECB" w:rsidR="008D4C81" w:rsidP="0063377C" w:rsidRDefault="008D4C81" w14:paraId="244C82E5"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Note.</w:t>
      </w:r>
      <w:r w:rsidRPr="00AE1ECB" w:rsidR="000C4CC6">
        <w:rPr>
          <w:rFonts w:ascii="Helvetica" w:hAnsi="Helvetica" w:cs="Helvetica"/>
          <w:color w:val="000000"/>
          <w:sz w:val="18"/>
          <w:szCs w:val="18"/>
        </w:rPr>
        <w:t xml:space="preserve"> </w:t>
      </w:r>
      <w:r w:rsidRPr="00AE1ECB">
        <w:rPr>
          <w:rFonts w:ascii="Helvetica" w:hAnsi="Helvetica" w:cs="Helvetica"/>
          <w:color w:val="000000"/>
          <w:sz w:val="18"/>
          <w:szCs w:val="18"/>
        </w:rPr>
        <w:t>For plans that check “No,” the IQPA report must make the appropriate disclosures in accordance with generally accepted auditing standards if the information reported on line 4a is not presented in accordance with regulatory requirements.</w:t>
      </w:r>
    </w:p>
    <w:p w:rsidRPr="00AE1ECB" w:rsidR="008D4C81" w:rsidP="0063377C" w:rsidRDefault="008D4C81" w14:paraId="244C82E6" w14:textId="7EDCEFCA">
      <w:pPr>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 xml:space="preserve">The following summarizes the conditions of 29 CFR 2520.104-46 that must be met for a small pension plan with a plan year beginning on or after April 18, 2001, to be eligible for the waiver. For more information regarding these requirements, see the EBSA’s Frequently Asked Questions on the Small Pension Plan Audit Waiver Regulation and 29 CFR 2520.104-46, which are available at </w:t>
      </w:r>
      <w:r w:rsidRPr="00AE1ECB">
        <w:rPr>
          <w:rFonts w:ascii="Helvetica" w:hAnsi="Helvetica" w:cs="Helvetica"/>
          <w:i/>
          <w:iCs/>
          <w:color w:val="000000"/>
          <w:sz w:val="18"/>
          <w:szCs w:val="18"/>
        </w:rPr>
        <w:t>www.dol.gov/ebsa</w:t>
      </w:r>
      <w:r w:rsidRPr="00AE1ECB">
        <w:rPr>
          <w:rFonts w:ascii="Helvetica" w:hAnsi="Helvetica" w:cs="Helvetica"/>
          <w:color w:val="000000"/>
          <w:sz w:val="18"/>
          <w:szCs w:val="18"/>
        </w:rPr>
        <w:t xml:space="preserve">, or call the EFAST2 Help </w:t>
      </w:r>
      <w:r w:rsidR="00B549D3">
        <w:rPr>
          <w:rFonts w:ascii="Helvetica" w:hAnsi="Helvetica" w:cs="Helvetica"/>
          <w:color w:val="000000"/>
          <w:sz w:val="18"/>
          <w:szCs w:val="18"/>
        </w:rPr>
        <w:t>Desk</w:t>
      </w:r>
      <w:r w:rsidRPr="00AE1ECB">
        <w:rPr>
          <w:rFonts w:ascii="Helvetica" w:hAnsi="Helvetica" w:cs="Helvetica"/>
          <w:color w:val="000000"/>
          <w:sz w:val="18"/>
          <w:szCs w:val="18"/>
        </w:rPr>
        <w:t xml:space="preserve"> at 1-866-GO-EFAST (1-866-463-3278) (toll-free)</w:t>
      </w:r>
    </w:p>
    <w:p w:rsidRPr="00AE1ECB" w:rsidR="008D4C81" w:rsidP="0063377C" w:rsidRDefault="008D4C81" w14:paraId="244C82E7" w14:textId="77777777">
      <w:pPr>
        <w:widowControl w:val="0"/>
        <w:tabs>
          <w:tab w:val="clear" w:pos="432"/>
        </w:tabs>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b/>
          <w:bCs/>
          <w:color w:val="000000"/>
          <w:sz w:val="18"/>
          <w:szCs w:val="18"/>
        </w:rPr>
        <w:t>Condition 1:</w:t>
      </w:r>
      <w:r w:rsidRPr="00AE1ECB">
        <w:rPr>
          <w:rFonts w:ascii="Helvetica" w:hAnsi="Helvetica" w:cs="Helvetica"/>
          <w:color w:val="000000"/>
          <w:sz w:val="18"/>
          <w:szCs w:val="18"/>
        </w:rPr>
        <w:t xml:space="preserve"> At least 95 percent of plan assets are “qualifying plan assets” as of the end of the preceding plan year, or any person who handles assets of the plan that do not constitute qualifying plan assets is bonded in accordance with the requirements of ERISA section 412 (see the instructions for line 4e), except that the amount of the bond shall not be less than the value of such non-qualifying assets.</w:t>
      </w:r>
    </w:p>
    <w:p w:rsidRPr="00AE1ECB" w:rsidR="008D4C81" w:rsidP="0063377C" w:rsidRDefault="008D4C81" w14:paraId="244C82E8" w14:textId="77777777">
      <w:pPr>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The determination of the “percent of plan assets” as of the end of the preceding plan year and the amount of any required bond must be made at the beginning of the plan’s reporting year for which the waiver is being claimed. For purposes of this line, you will have satisfied the requirement to make these determinations at the beginning of the plan reporting year for which the waiver is being claimed if they are made as soon after the date when such year begins as the necessary information from the preceding reporting year can practically be ascertained. See 29 CFR 2580.412-11, 14 and 19 for additional guidance on these determinations, and 29 CFR 2580.412-15 for procedures to be used for estimating these amounts if there is no preceding plan year.</w:t>
      </w:r>
    </w:p>
    <w:p w:rsidRPr="00AE1ECB" w:rsidR="008D4C81" w:rsidP="0063377C" w:rsidRDefault="008D4C81" w14:paraId="244C82E9" w14:textId="77777777">
      <w:pPr>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The term ‘‘qualifying plan assets,’’ for purposes of this line, means:</w:t>
      </w:r>
    </w:p>
    <w:p w:rsidRPr="00AE1ECB" w:rsidR="008D4C81" w:rsidP="0063377C" w:rsidRDefault="008D4C81" w14:paraId="244C82EA" w14:textId="77777777">
      <w:pPr>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1. Any assets held by any of the following regulated financial institutions:</w:t>
      </w:r>
    </w:p>
    <w:p w:rsidRPr="00AE1ECB" w:rsidR="008D4C81" w:rsidP="009077C3" w:rsidRDefault="008D4C81" w14:paraId="244C82EB" w14:textId="77777777">
      <w:pPr>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a.</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A bank or similar financial institution as defined in 29 CFR 2550.408b-4(c</w:t>
      </w:r>
      <w:proofErr w:type="gramStart"/>
      <w:r w:rsidRPr="00AE1ECB">
        <w:rPr>
          <w:rFonts w:ascii="Helvetica" w:hAnsi="Helvetica" w:cs="Helvetica"/>
          <w:color w:val="000000"/>
          <w:sz w:val="18"/>
          <w:szCs w:val="18"/>
        </w:rPr>
        <w:t>);</w:t>
      </w:r>
      <w:proofErr w:type="gramEnd"/>
    </w:p>
    <w:p w:rsidRPr="00AE1ECB" w:rsidR="008D4C81" w:rsidP="009077C3" w:rsidRDefault="008D4C81" w14:paraId="244C82EC" w14:textId="77777777">
      <w:pPr>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 xml:space="preserve">b. An insurance company qualified to do business under the laws of a </w:t>
      </w:r>
      <w:proofErr w:type="gramStart"/>
      <w:r w:rsidRPr="00AE1ECB">
        <w:rPr>
          <w:rFonts w:ascii="Helvetica" w:hAnsi="Helvetica" w:cs="Helvetica"/>
          <w:color w:val="000000"/>
          <w:sz w:val="18"/>
          <w:szCs w:val="18"/>
        </w:rPr>
        <w:t>state;</w:t>
      </w:r>
      <w:proofErr w:type="gramEnd"/>
    </w:p>
    <w:p w:rsidRPr="00AE1ECB" w:rsidR="008D4C81" w:rsidP="009077C3" w:rsidRDefault="008D4C81" w14:paraId="244C82ED" w14:textId="77777777">
      <w:pPr>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c.</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An organization registered as a broker-dealer under the Securities Exchange Act of 1934; or</w:t>
      </w:r>
    </w:p>
    <w:p w:rsidRPr="00AE1ECB" w:rsidR="008D4C81" w:rsidP="009077C3" w:rsidRDefault="008D4C81" w14:paraId="244C82EE" w14:textId="77777777">
      <w:pPr>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d. Any other organization authorized to act as a trustee for individual retirement accounts under Code section 408.</w:t>
      </w:r>
    </w:p>
    <w:p w:rsidRPr="00AE1ECB" w:rsidR="008D4C81" w:rsidP="009077C3" w:rsidRDefault="008D4C81" w14:paraId="244C82EF" w14:textId="77777777">
      <w:pPr>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2.</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Shares issued by an investment company registered under the Investment Company Act of 1940 (e.g., mutual funds</w:t>
      </w:r>
      <w:proofErr w:type="gramStart"/>
      <w:r w:rsidRPr="00AE1ECB">
        <w:rPr>
          <w:rFonts w:ascii="Helvetica" w:hAnsi="Helvetica" w:cs="Helvetica"/>
          <w:color w:val="000000"/>
          <w:sz w:val="18"/>
          <w:szCs w:val="18"/>
        </w:rPr>
        <w:t>);</w:t>
      </w:r>
      <w:proofErr w:type="gramEnd"/>
    </w:p>
    <w:p w:rsidRPr="00AE1ECB" w:rsidR="008D4C81" w:rsidP="009077C3" w:rsidRDefault="008D4C81" w14:paraId="244C82F0" w14:textId="77777777">
      <w:pPr>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 xml:space="preserve">3. Investment and annuity contracts issued by any insurance company qualified to do business under the laws of a </w:t>
      </w:r>
      <w:proofErr w:type="gramStart"/>
      <w:r w:rsidRPr="00AE1ECB">
        <w:rPr>
          <w:rFonts w:ascii="Helvetica" w:hAnsi="Helvetica" w:cs="Helvetica"/>
          <w:color w:val="000000"/>
          <w:sz w:val="18"/>
          <w:szCs w:val="18"/>
        </w:rPr>
        <w:t>state;</w:t>
      </w:r>
      <w:proofErr w:type="gramEnd"/>
    </w:p>
    <w:p w:rsidRPr="00AE1ECB" w:rsidR="008D4C81" w:rsidP="009077C3" w:rsidRDefault="008D4C81" w14:paraId="244C82F1" w14:textId="77777777">
      <w:pPr>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4.</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 xml:space="preserve">In the case of an individual account plan, any assets in the individual account of a participant or beneficiary over which the participant or beneficiary has the opportunity to exercise control and with respect to which the participant or beneficiary is furnished, at least annually, a statement from a regulated financial institution referred to above describing the assets held or issued by the institution and the amount of such </w:t>
      </w:r>
      <w:proofErr w:type="gramStart"/>
      <w:r w:rsidRPr="00AE1ECB">
        <w:rPr>
          <w:rFonts w:ascii="Helvetica" w:hAnsi="Helvetica" w:cs="Helvetica"/>
          <w:color w:val="000000"/>
          <w:sz w:val="18"/>
          <w:szCs w:val="18"/>
        </w:rPr>
        <w:t>assets;</w:t>
      </w:r>
      <w:proofErr w:type="gramEnd"/>
    </w:p>
    <w:p w:rsidRPr="00AE1ECB" w:rsidR="008D4C81" w:rsidP="009077C3" w:rsidRDefault="008D4C81" w14:paraId="244C82F2" w14:textId="77777777">
      <w:pPr>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5.</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Qualifying employer securities, as defined in ERISA section 407(d)(5); and</w:t>
      </w:r>
    </w:p>
    <w:p w:rsidRPr="00AE1ECB" w:rsidR="008D4C81" w:rsidP="009077C3" w:rsidRDefault="008D4C81" w14:paraId="244C82F3" w14:textId="77777777">
      <w:pPr>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6.</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Participant loans meeting the requirements of ERISA section 408(b)(1).</w:t>
      </w:r>
    </w:p>
    <w:p w:rsidRPr="00AE1ECB" w:rsidR="008D4C81" w:rsidP="0063377C" w:rsidRDefault="008D4C81" w14:paraId="244C82F4" w14:textId="77777777">
      <w:pPr>
        <w:spacing w:before="60" w:line="240" w:lineRule="auto"/>
        <w:ind w:firstLine="216"/>
        <w:rPr>
          <w:rFonts w:ascii="Helvetica" w:hAnsi="Helvetica" w:cs="Helvetica"/>
          <w:color w:val="000000"/>
          <w:sz w:val="18"/>
          <w:szCs w:val="18"/>
        </w:rPr>
      </w:pPr>
      <w:r w:rsidRPr="00AE1ECB">
        <w:rPr>
          <w:rFonts w:ascii="Helvetica" w:hAnsi="Helvetica" w:cs="Helvetica"/>
          <w:b/>
          <w:bCs/>
          <w:color w:val="000000"/>
          <w:sz w:val="18"/>
          <w:szCs w:val="18"/>
        </w:rPr>
        <w:lastRenderedPageBreak/>
        <w:t>Condition 2:</w:t>
      </w:r>
      <w:r w:rsidRPr="00AE1ECB">
        <w:rPr>
          <w:rFonts w:ascii="Helvetica" w:hAnsi="Helvetica" w:cs="Helvetica"/>
          <w:color w:val="000000"/>
          <w:sz w:val="18"/>
          <w:szCs w:val="18"/>
        </w:rPr>
        <w:t xml:space="preserve"> The administrator must disclose the following information in the summary annual report (SAR) furnished to participants and beneficiaries, in accordance with 29 CFR 2520.104b-10. For defined benefit pension plans that are required pursuant to section 101(f) of ERISA to furnish an Annual Funding Notice (AFN), the administrator must instead either provide the information to participants and beneficiaries with the AFN or as a stand-alone notification at the time a SAR would have been due and in accordance with the rules for furnishing a</w:t>
      </w:r>
      <w:r w:rsidRPr="00AE1ECB" w:rsidR="00B3050E">
        <w:rPr>
          <w:rFonts w:ascii="Helvetica" w:hAnsi="Helvetica" w:cs="Helvetica"/>
          <w:color w:val="000000"/>
          <w:sz w:val="18"/>
          <w:szCs w:val="18"/>
        </w:rPr>
        <w:t>n</w:t>
      </w:r>
      <w:r w:rsidRPr="00AE1ECB">
        <w:rPr>
          <w:rFonts w:ascii="Helvetica" w:hAnsi="Helvetica" w:cs="Helvetica"/>
          <w:color w:val="000000"/>
          <w:sz w:val="18"/>
          <w:szCs w:val="18"/>
        </w:rPr>
        <w:t xml:space="preserve"> SAR, although such plans do not have to furnish a </w:t>
      </w:r>
      <w:r w:rsidRPr="00AE1ECB">
        <w:rPr>
          <w:rFonts w:ascii="Helvetica" w:hAnsi="Helvetica" w:cs="Helvetica"/>
          <w:color w:val="000000"/>
          <w:w w:val="90"/>
          <w:sz w:val="18"/>
          <w:szCs w:val="18"/>
        </w:rPr>
        <w:t>SAR.</w:t>
      </w:r>
    </w:p>
    <w:p w:rsidRPr="00AE1ECB" w:rsidR="008D4C81" w:rsidP="0063377C" w:rsidRDefault="008D4C81" w14:paraId="244C82F5" w14:textId="77777777">
      <w:pPr>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1.</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The name of each regulated financial institution holding or issuing qualifying plan assets and the amount of such assets reported by the institution as of the end of the plan year (this SAR disclosure requirement does not apply to qualifying employer securities, participant loans and individual account assets described in paragraphs 4,5 and 6 above</w:t>
      </w:r>
      <w:proofErr w:type="gramStart"/>
      <w:r w:rsidRPr="00AE1ECB">
        <w:rPr>
          <w:rFonts w:ascii="Helvetica" w:hAnsi="Helvetica" w:cs="Helvetica"/>
          <w:color w:val="000000"/>
          <w:sz w:val="18"/>
          <w:szCs w:val="18"/>
        </w:rPr>
        <w:t>);</w:t>
      </w:r>
      <w:proofErr w:type="gramEnd"/>
      <w:r w:rsidRPr="00AE1ECB">
        <w:rPr>
          <w:rFonts w:ascii="Helvetica" w:hAnsi="Helvetica" w:cs="Helvetica"/>
          <w:color w:val="000000"/>
          <w:sz w:val="18"/>
          <w:szCs w:val="18"/>
        </w:rPr>
        <w:t xml:space="preserve"> </w:t>
      </w:r>
    </w:p>
    <w:p w:rsidRPr="00AE1ECB" w:rsidR="008D4C81" w:rsidP="009077C3" w:rsidRDefault="008D4C81" w14:paraId="244C82F6" w14:textId="77777777">
      <w:pPr>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 xml:space="preserve">2. The name of the surety company issuing the fidelity bond, if the plan has more than 5% of its assets in non-qualifying plan </w:t>
      </w:r>
      <w:proofErr w:type="gramStart"/>
      <w:r w:rsidRPr="00AE1ECB">
        <w:rPr>
          <w:rFonts w:ascii="Helvetica" w:hAnsi="Helvetica" w:cs="Helvetica"/>
          <w:color w:val="000000"/>
          <w:sz w:val="18"/>
          <w:szCs w:val="18"/>
        </w:rPr>
        <w:t>assets;</w:t>
      </w:r>
      <w:proofErr w:type="gramEnd"/>
    </w:p>
    <w:p w:rsidRPr="00AE1ECB" w:rsidR="008D4C81" w:rsidP="009077C3" w:rsidRDefault="008D4C81" w14:paraId="244C82F7" w14:textId="77777777">
      <w:pPr>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3. A notice that participants and beneficiaries may, upon request and without charge, examine or receive from the plan evidence of the required bond and copies of statements from the regulated financial institutions describing the qualifying plan assets; and</w:t>
      </w:r>
    </w:p>
    <w:p w:rsidRPr="00AE1ECB" w:rsidR="008D4C81" w:rsidP="009077C3" w:rsidRDefault="008D4C81" w14:paraId="244C82F8" w14:textId="77777777">
      <w:pPr>
        <w:spacing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4. A notice that participants and beneficiaries should contact the EBSA Regional Office if they are unable to examine or</w:t>
      </w:r>
      <w:r w:rsidRPr="00AE1ECB">
        <w:rPr>
          <w:rFonts w:ascii="Helvetica" w:hAnsi="Helvetica" w:cs="Helvetica"/>
          <w:color w:val="000000"/>
          <w:w w:val="90"/>
          <w:sz w:val="18"/>
          <w:szCs w:val="18"/>
        </w:rPr>
        <w:t xml:space="preserve"> </w:t>
      </w:r>
      <w:r w:rsidRPr="00AE1ECB">
        <w:rPr>
          <w:rFonts w:ascii="Helvetica" w:hAnsi="Helvetica" w:cs="Helvetica"/>
          <w:color w:val="000000"/>
          <w:sz w:val="18"/>
          <w:szCs w:val="18"/>
        </w:rPr>
        <w:t>obtain copies of the regulated financial institution statements or</w:t>
      </w:r>
      <w:r w:rsidRPr="00AE1ECB">
        <w:rPr>
          <w:rFonts w:ascii="Helvetica" w:hAnsi="Helvetica" w:cs="Helvetica"/>
          <w:color w:val="000000"/>
          <w:w w:val="90"/>
          <w:sz w:val="18"/>
          <w:szCs w:val="18"/>
        </w:rPr>
        <w:t xml:space="preserve"> </w:t>
      </w:r>
      <w:r w:rsidRPr="00AE1ECB">
        <w:rPr>
          <w:rFonts w:ascii="Helvetica" w:hAnsi="Helvetica" w:cs="Helvetica"/>
          <w:color w:val="000000"/>
          <w:sz w:val="18"/>
          <w:szCs w:val="18"/>
        </w:rPr>
        <w:t>evidence of the required bond, if applicable.</w:t>
      </w:r>
    </w:p>
    <w:p w:rsidRPr="00AE1ECB" w:rsidR="008D4C81" w:rsidP="0063377C" w:rsidRDefault="008D4C81" w14:paraId="244C82F9" w14:textId="77777777">
      <w:pPr>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A Model Notice that plans can use to satisfy the enhanced SAR (or Annual Funding Notice) disclosure requirements to be eligible for the audit waiver is available as an Appendix to 29 CFR 2520.104-46.</w:t>
      </w:r>
    </w:p>
    <w:p w:rsidRPr="00AE1ECB" w:rsidR="008D4C81" w:rsidP="0063377C" w:rsidRDefault="008D4C81" w14:paraId="244C82FA" w14:textId="77777777">
      <w:pPr>
        <w:spacing w:before="60" w:line="240" w:lineRule="auto"/>
        <w:ind w:firstLine="216"/>
        <w:rPr>
          <w:rFonts w:ascii="Helvetica" w:hAnsi="Helvetica" w:cs="Helvetica"/>
          <w:color w:val="000000"/>
          <w:sz w:val="18"/>
          <w:szCs w:val="18"/>
        </w:rPr>
      </w:pPr>
      <w:r w:rsidRPr="00AE1ECB">
        <w:rPr>
          <w:rFonts w:ascii="Helvetica" w:hAnsi="Helvetica" w:cs="Helvetica"/>
          <w:b/>
          <w:color w:val="000000"/>
          <w:sz w:val="18"/>
          <w:szCs w:val="18"/>
        </w:rPr>
        <w:t xml:space="preserve">Condition 3: </w:t>
      </w:r>
      <w:r w:rsidRPr="00AE1ECB">
        <w:rPr>
          <w:rFonts w:ascii="Helvetica" w:hAnsi="Helvetica" w:cs="Helvetica"/>
          <w:color w:val="000000"/>
          <w:sz w:val="18"/>
          <w:szCs w:val="18"/>
        </w:rPr>
        <w:t xml:space="preserve">In addition, in response to a request from any participant or beneficiary, the administrator, without charge to the participant or beneficiary, must make available for examination, or upon request furnish copies of, each regulated financial institution statement and evidence of any required bond. </w:t>
      </w:r>
    </w:p>
    <w:p w:rsidRPr="00AE1ECB" w:rsidR="008D4C81" w:rsidP="0063377C" w:rsidRDefault="008D4C81" w14:paraId="244C82FB" w14:textId="77777777">
      <w:pPr>
        <w:spacing w:before="60" w:line="240" w:lineRule="auto"/>
        <w:ind w:firstLine="216"/>
        <w:rPr>
          <w:rFonts w:ascii="Helvetica" w:hAnsi="Helvetica" w:cs="Helvetica"/>
          <w:color w:val="000000"/>
          <w:sz w:val="18"/>
          <w:szCs w:val="18"/>
        </w:rPr>
      </w:pPr>
      <w:r w:rsidRPr="00AE1ECB">
        <w:rPr>
          <w:rFonts w:ascii="Helvetica" w:hAnsi="Helvetica" w:cs="Helvetica"/>
          <w:b/>
          <w:bCs/>
          <w:i/>
          <w:iCs/>
          <w:color w:val="000000"/>
          <w:sz w:val="18"/>
          <w:szCs w:val="18"/>
        </w:rPr>
        <w:t>Examples.</w:t>
      </w:r>
      <w:r w:rsidRPr="00AE1ECB">
        <w:rPr>
          <w:rFonts w:ascii="Helvetica" w:hAnsi="Helvetica" w:cs="Helvetica"/>
          <w:color w:val="000000"/>
          <w:sz w:val="18"/>
          <w:szCs w:val="18"/>
        </w:rPr>
        <w:t xml:space="preserve"> Plan A, which has a plan year that began on or after April 18, </w:t>
      </w:r>
      <w:r w:rsidRPr="00AE1ECB" w:rsidR="004B6E16">
        <w:rPr>
          <w:rFonts w:ascii="Helvetica" w:hAnsi="Helvetica" w:cs="Helvetica"/>
          <w:color w:val="000000"/>
          <w:sz w:val="18"/>
          <w:szCs w:val="18"/>
        </w:rPr>
        <w:t>2001</w:t>
      </w:r>
      <w:r w:rsidRPr="00AE1ECB">
        <w:rPr>
          <w:rFonts w:ascii="Helvetica" w:hAnsi="Helvetica" w:cs="Helvetica"/>
          <w:color w:val="000000"/>
          <w:sz w:val="18"/>
          <w:szCs w:val="18"/>
        </w:rPr>
        <w:t xml:space="preserve">, had total assets of $600,000 as of the end of the </w:t>
      </w:r>
      <w:r w:rsidRPr="00AE1ECB" w:rsidR="004B6E16">
        <w:rPr>
          <w:rFonts w:ascii="Helvetica" w:hAnsi="Helvetica" w:cs="Helvetica"/>
          <w:color w:val="000000"/>
          <w:sz w:val="18"/>
          <w:szCs w:val="18"/>
        </w:rPr>
        <w:t>20</w:t>
      </w:r>
      <w:r w:rsidRPr="00AE1ECB" w:rsidR="00FF7BE1">
        <w:rPr>
          <w:rFonts w:ascii="Helvetica" w:hAnsi="Helvetica" w:cs="Helvetica"/>
          <w:color w:val="000000"/>
          <w:sz w:val="18"/>
          <w:szCs w:val="18"/>
        </w:rPr>
        <w:t>0</w:t>
      </w:r>
      <w:r w:rsidRPr="00AE1ECB" w:rsidR="004B6E16">
        <w:rPr>
          <w:rFonts w:ascii="Helvetica" w:hAnsi="Helvetica" w:cs="Helvetica"/>
          <w:color w:val="000000"/>
          <w:sz w:val="18"/>
          <w:szCs w:val="18"/>
        </w:rPr>
        <w:t>0</w:t>
      </w:r>
      <w:r w:rsidRPr="00AE1ECB" w:rsidR="003370EB">
        <w:rPr>
          <w:rFonts w:ascii="Helvetica" w:hAnsi="Helvetica" w:cs="Helvetica"/>
          <w:color w:val="000000"/>
          <w:sz w:val="18"/>
          <w:szCs w:val="18"/>
        </w:rPr>
        <w:t xml:space="preserve"> </w:t>
      </w:r>
      <w:r w:rsidRPr="00AE1ECB">
        <w:rPr>
          <w:rFonts w:ascii="Helvetica" w:hAnsi="Helvetica" w:cs="Helvetica"/>
          <w:color w:val="000000"/>
          <w:sz w:val="18"/>
          <w:szCs w:val="18"/>
        </w:rPr>
        <w:t xml:space="preserve">plan year that included: investments in various bank, insurance company and mutual fund products of $520,000; investments in qualifying employer securities of $40,000; participant loans (meeting the requirements of ERISA section 408(b)(1)), totaling $20,000; and a $20,000 investment in a real estate limited partnership. Because the only asset of the plan that did not constitute a ‘‘qualifying plan asset’’ is the $20,000 real estate limited partnership investment and that investment represents less than 5% of the plan’s total assets, no fidelity bond is required as a condition for the plan to be eligible for the waiver for the </w:t>
      </w:r>
      <w:r w:rsidRPr="00AE1ECB" w:rsidR="00FF7BE1">
        <w:rPr>
          <w:rFonts w:ascii="Helvetica" w:hAnsi="Helvetica" w:cs="Helvetica"/>
          <w:color w:val="000000"/>
          <w:sz w:val="18"/>
          <w:szCs w:val="18"/>
        </w:rPr>
        <w:t>2001</w:t>
      </w:r>
      <w:r w:rsidRPr="00AE1ECB" w:rsidR="003370EB">
        <w:rPr>
          <w:rFonts w:ascii="Helvetica" w:hAnsi="Helvetica" w:cs="Helvetica"/>
          <w:color w:val="000000"/>
          <w:sz w:val="18"/>
          <w:szCs w:val="18"/>
        </w:rPr>
        <w:t xml:space="preserve"> </w:t>
      </w:r>
      <w:r w:rsidRPr="00AE1ECB">
        <w:rPr>
          <w:rFonts w:ascii="Helvetica" w:hAnsi="Helvetica" w:cs="Helvetica"/>
          <w:color w:val="000000"/>
          <w:sz w:val="18"/>
          <w:szCs w:val="18"/>
        </w:rPr>
        <w:t>plan year.</w:t>
      </w:r>
    </w:p>
    <w:p w:rsidRPr="00AE1ECB" w:rsidR="008D4C81" w:rsidP="0063377C" w:rsidRDefault="008D4C81" w14:paraId="244C82FC" w14:textId="77777777">
      <w:pPr>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Plan B is identical to Plan A except that of Plan B’s total assets of $600,000 as of the end of the 2000 plan year, $558,000 constitutes ‘‘qualifying plan assets’’ and $42,000 constitutes non-qualifying plan assets. Because 7</w:t>
      </w:r>
      <w:proofErr w:type="gramStart"/>
      <w:r w:rsidRPr="00AE1ECB">
        <w:rPr>
          <w:rFonts w:ascii="Helvetica" w:hAnsi="Helvetica" w:cs="Helvetica"/>
          <w:color w:val="000000"/>
          <w:sz w:val="18"/>
          <w:szCs w:val="18"/>
        </w:rPr>
        <w:t xml:space="preserve">% </w:t>
      </w:r>
      <w:r w:rsidRPr="00AE1ECB">
        <w:rPr>
          <w:rFonts w:ascii="Helvetica" w:hAnsi="Helvetica" w:cs="Helvetica"/>
          <w:color w:val="000000"/>
          <w:spacing w:val="-25"/>
          <w:sz w:val="18"/>
          <w:szCs w:val="18"/>
        </w:rPr>
        <w:t xml:space="preserve"> </w:t>
      </w:r>
      <w:r w:rsidRPr="00AE1ECB">
        <w:rPr>
          <w:rFonts w:ascii="Helvetica" w:hAnsi="Helvetica" w:cs="Helvetica"/>
          <w:color w:val="000000"/>
          <w:sz w:val="18"/>
          <w:szCs w:val="18"/>
        </w:rPr>
        <w:t>–</w:t>
      </w:r>
      <w:proofErr w:type="gramEnd"/>
      <w:r w:rsidRPr="00AE1ECB">
        <w:rPr>
          <w:rFonts w:ascii="Helvetica" w:hAnsi="Helvetica" w:cs="Helvetica"/>
          <w:color w:val="000000"/>
          <w:spacing w:val="-25"/>
          <w:sz w:val="18"/>
          <w:szCs w:val="18"/>
        </w:rPr>
        <w:t xml:space="preserve"> </w:t>
      </w:r>
      <w:r w:rsidRPr="00AE1ECB">
        <w:rPr>
          <w:rFonts w:ascii="Helvetica" w:hAnsi="Helvetica" w:cs="Helvetica"/>
          <w:color w:val="000000"/>
          <w:sz w:val="18"/>
          <w:szCs w:val="18"/>
        </w:rPr>
        <w:t xml:space="preserve"> more than 5% </w:t>
      </w:r>
      <w:r w:rsidRPr="00AE1ECB">
        <w:rPr>
          <w:rFonts w:ascii="Helvetica" w:hAnsi="Helvetica" w:cs="Helvetica"/>
          <w:color w:val="000000"/>
          <w:spacing w:val="-25"/>
          <w:sz w:val="18"/>
          <w:szCs w:val="18"/>
        </w:rPr>
        <w:t xml:space="preserve"> </w:t>
      </w:r>
      <w:r w:rsidRPr="00AE1ECB">
        <w:rPr>
          <w:rFonts w:ascii="Helvetica" w:hAnsi="Helvetica" w:cs="Helvetica"/>
          <w:color w:val="000000"/>
          <w:sz w:val="18"/>
          <w:szCs w:val="18"/>
        </w:rPr>
        <w:t>–</w:t>
      </w:r>
      <w:r w:rsidRPr="00AE1ECB">
        <w:rPr>
          <w:rFonts w:ascii="Helvetica" w:hAnsi="Helvetica" w:cs="Helvetica"/>
          <w:color w:val="000000"/>
          <w:spacing w:val="-25"/>
          <w:sz w:val="18"/>
          <w:szCs w:val="18"/>
        </w:rPr>
        <w:t xml:space="preserve"> </w:t>
      </w:r>
      <w:r w:rsidRPr="00AE1ECB">
        <w:rPr>
          <w:rFonts w:ascii="Helvetica" w:hAnsi="Helvetica" w:cs="Helvetica"/>
          <w:color w:val="000000"/>
          <w:sz w:val="18"/>
          <w:szCs w:val="18"/>
        </w:rPr>
        <w:t xml:space="preserve"> of Plan B’s assets do not constitute ‘‘qualifying plan assets,’’ Plan B, as a condition to be eligible for the waiver for the 2001 plan year, must ensure that it has a fidelity bond in an amount equal to at least $42,000 covering persons handling its non-qualifying plan assets. Inasmuch as compliance with ERISA section 412 generally requires the amount of the bond be not less than 10% of the amount of all the plan’s funds or other property handled, the bond acquired for ERISA section 412 purposes may be adequate to cover the non-qualifying plan assets without an increase (i.e., if the amount of the bond </w:t>
      </w:r>
      <w:r w:rsidRPr="00AE1ECB">
        <w:rPr>
          <w:rFonts w:ascii="Helvetica" w:hAnsi="Helvetica" w:cs="Helvetica"/>
          <w:color w:val="000000"/>
          <w:sz w:val="18"/>
          <w:szCs w:val="18"/>
        </w:rPr>
        <w:t xml:space="preserve">determined to be needed for the relevant persons for ERISA section 412 purposes is at least $42,000). As demonstrated by the foregoing example, where a plan has more than 5% of its assets in non-qualifying plan assets, </w:t>
      </w:r>
      <w:r w:rsidRPr="00AE1ECB" w:rsidR="005F6CB3">
        <w:rPr>
          <w:rFonts w:ascii="Helvetica" w:hAnsi="Helvetica" w:cs="Helvetica"/>
          <w:color w:val="000000"/>
          <w:sz w:val="18"/>
          <w:szCs w:val="18"/>
        </w:rPr>
        <w:t xml:space="preserve">the required bond is for </w:t>
      </w:r>
      <w:r w:rsidRPr="00AE1ECB">
        <w:rPr>
          <w:rFonts w:ascii="Helvetica" w:hAnsi="Helvetica" w:cs="Helvetica"/>
          <w:color w:val="000000"/>
          <w:sz w:val="18"/>
          <w:szCs w:val="18"/>
        </w:rPr>
        <w:t xml:space="preserve">the total amount of the non-qualifying plan assets, not just the amount </w:t>
      </w:r>
      <w:proofErr w:type="gramStart"/>
      <w:r w:rsidRPr="00AE1ECB">
        <w:rPr>
          <w:rFonts w:ascii="Helvetica" w:hAnsi="Helvetica" w:cs="Helvetica"/>
          <w:color w:val="000000"/>
          <w:sz w:val="18"/>
          <w:szCs w:val="18"/>
        </w:rPr>
        <w:t>in excess of</w:t>
      </w:r>
      <w:proofErr w:type="gramEnd"/>
      <w:r w:rsidRPr="00AE1ECB">
        <w:rPr>
          <w:rFonts w:ascii="Helvetica" w:hAnsi="Helvetica" w:cs="Helvetica"/>
          <w:color w:val="000000"/>
          <w:sz w:val="18"/>
          <w:szCs w:val="18"/>
        </w:rPr>
        <w:t xml:space="preserve"> 5%.</w:t>
      </w:r>
    </w:p>
    <w:p w:rsidRPr="00AE1ECB" w:rsidR="008D4C81" w:rsidP="0063377C" w:rsidRDefault="008D4C81" w14:paraId="244C82FD" w14:textId="7CE81C8E">
      <w:pPr>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 xml:space="preserve">If you need further information regarding these requirements, see 29 CFR 2520.104-46 which is available at </w:t>
      </w:r>
      <w:r w:rsidRPr="00AE1ECB">
        <w:rPr>
          <w:rFonts w:ascii="Helvetica" w:hAnsi="Helvetica" w:cs="Helvetica"/>
          <w:i/>
          <w:iCs/>
          <w:color w:val="000000"/>
          <w:sz w:val="18"/>
          <w:szCs w:val="18"/>
        </w:rPr>
        <w:t>www.dol.gov/ebsa</w:t>
      </w:r>
      <w:r w:rsidRPr="00AE1ECB">
        <w:rPr>
          <w:rFonts w:ascii="Helvetica" w:hAnsi="Helvetica" w:cs="Helvetica"/>
          <w:color w:val="000000"/>
          <w:sz w:val="18"/>
          <w:szCs w:val="18"/>
        </w:rPr>
        <w:t xml:space="preserve"> or call the EFAST2 Help </w:t>
      </w:r>
      <w:r w:rsidR="00B549D3">
        <w:rPr>
          <w:rFonts w:ascii="Helvetica" w:hAnsi="Helvetica" w:cs="Helvetica"/>
          <w:color w:val="000000"/>
          <w:sz w:val="18"/>
          <w:szCs w:val="18"/>
        </w:rPr>
        <w:t>Desk</w:t>
      </w:r>
      <w:r w:rsidRPr="00AE1ECB" w:rsidR="00B549D3">
        <w:rPr>
          <w:rFonts w:ascii="Helvetica" w:hAnsi="Helvetica" w:cs="Helvetica"/>
          <w:color w:val="000000"/>
          <w:sz w:val="18"/>
          <w:szCs w:val="18"/>
        </w:rPr>
        <w:t xml:space="preserve"> </w:t>
      </w:r>
      <w:r w:rsidRPr="00AE1ECB">
        <w:rPr>
          <w:rFonts w:ascii="Helvetica" w:hAnsi="Helvetica" w:cs="Helvetica"/>
          <w:color w:val="000000"/>
          <w:sz w:val="18"/>
          <w:szCs w:val="18"/>
        </w:rPr>
        <w:t>at 1-866-GO-EFAST (1-866-463-3278) (toll-free)</w:t>
      </w:r>
    </w:p>
    <w:p w:rsidR="008D4C81" w:rsidP="0063377C" w:rsidRDefault="008D4C81" w14:paraId="244C82FE" w14:textId="781DC60E">
      <w:pPr>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4l.</w:t>
      </w:r>
      <w:r w:rsidRPr="00AE1ECB">
        <w:rPr>
          <w:rFonts w:ascii="Helvetica" w:hAnsi="Helvetica" w:cs="Helvetica"/>
          <w:color w:val="000000"/>
          <w:spacing w:val="90"/>
          <w:sz w:val="18"/>
          <w:szCs w:val="18"/>
        </w:rPr>
        <w:t xml:space="preserve"> </w:t>
      </w:r>
      <w:r w:rsidRPr="00AE1ECB">
        <w:rPr>
          <w:rFonts w:ascii="Helvetica" w:hAnsi="Helvetica" w:cs="Helvetica"/>
          <w:color w:val="000000"/>
          <w:sz w:val="18"/>
          <w:szCs w:val="18"/>
        </w:rPr>
        <w:t>You must check “Yes” if any benefits due under the plan were not timely paid or not paid in full.</w:t>
      </w:r>
      <w:r w:rsidR="007F2569">
        <w:rPr>
          <w:rFonts w:ascii="Helvetica" w:hAnsi="Helvetica" w:cs="Helvetica"/>
          <w:color w:val="000000"/>
          <w:sz w:val="18"/>
          <w:szCs w:val="18"/>
        </w:rPr>
        <w:t xml:space="preserve"> </w:t>
      </w:r>
      <w:r w:rsidRPr="007F2569" w:rsidR="007F2569">
        <w:rPr>
          <w:rFonts w:ascii="Helvetica" w:hAnsi="Helvetica" w:cs="Helvetica"/>
          <w:color w:val="000000"/>
          <w:sz w:val="18"/>
          <w:szCs w:val="18"/>
        </w:rPr>
        <w:t xml:space="preserve">This would include required minimum distributions to 5% owners who have attained </w:t>
      </w:r>
      <w:r w:rsidR="00751406">
        <w:rPr>
          <w:rFonts w:ascii="Helvetica" w:hAnsi="Helvetica" w:cs="Helvetica"/>
          <w:color w:val="000000"/>
          <w:sz w:val="18"/>
          <w:szCs w:val="18"/>
        </w:rPr>
        <w:t>72</w:t>
      </w:r>
      <w:r w:rsidRPr="007F2569" w:rsidR="007F2569">
        <w:rPr>
          <w:rFonts w:ascii="Helvetica" w:hAnsi="Helvetica" w:cs="Helvetica"/>
          <w:color w:val="000000"/>
          <w:sz w:val="18"/>
          <w:szCs w:val="18"/>
        </w:rPr>
        <w:t xml:space="preserve"> </w:t>
      </w:r>
      <w:proofErr w:type="gramStart"/>
      <w:r w:rsidRPr="007F2569" w:rsidR="007F2569">
        <w:rPr>
          <w:rFonts w:ascii="Helvetica" w:hAnsi="Helvetica" w:cs="Helvetica"/>
          <w:color w:val="000000"/>
          <w:sz w:val="18"/>
          <w:szCs w:val="18"/>
        </w:rPr>
        <w:t>whether or not</w:t>
      </w:r>
      <w:proofErr w:type="gramEnd"/>
      <w:r w:rsidRPr="007F2569" w:rsidR="007F2569">
        <w:rPr>
          <w:rFonts w:ascii="Helvetica" w:hAnsi="Helvetica" w:cs="Helvetica"/>
          <w:color w:val="000000"/>
          <w:sz w:val="18"/>
          <w:szCs w:val="18"/>
        </w:rPr>
        <w:t xml:space="preserve"> retired and/or non-5% owners who have attained </w:t>
      </w:r>
      <w:r w:rsidR="00751406">
        <w:rPr>
          <w:rFonts w:ascii="Helvetica" w:hAnsi="Helvetica" w:cs="Helvetica"/>
          <w:color w:val="000000"/>
          <w:sz w:val="18"/>
          <w:szCs w:val="18"/>
        </w:rPr>
        <w:t>72</w:t>
      </w:r>
      <w:r w:rsidRPr="007F2569" w:rsidR="007F2569">
        <w:rPr>
          <w:rFonts w:ascii="Helvetica" w:hAnsi="Helvetica" w:cs="Helvetica"/>
          <w:color w:val="000000"/>
          <w:sz w:val="18"/>
          <w:szCs w:val="18"/>
        </w:rPr>
        <w:t xml:space="preserve"> and have retired or separated from service, see</w:t>
      </w:r>
      <w:r w:rsidR="007F2569">
        <w:rPr>
          <w:rFonts w:ascii="Helvetica" w:hAnsi="Helvetica" w:cs="Helvetica"/>
          <w:color w:val="000000"/>
          <w:sz w:val="18"/>
          <w:szCs w:val="18"/>
        </w:rPr>
        <w:t xml:space="preserve"> </w:t>
      </w:r>
      <w:r w:rsidR="00FD4B20">
        <w:rPr>
          <w:rFonts w:ascii="Helvetica" w:hAnsi="Helvetica" w:cs="Helvetica"/>
          <w:color w:val="000000"/>
          <w:sz w:val="18"/>
          <w:szCs w:val="18"/>
        </w:rPr>
        <w:t xml:space="preserve">Code </w:t>
      </w:r>
      <w:r w:rsidR="007F2569">
        <w:rPr>
          <w:rFonts w:ascii="Helvetica" w:hAnsi="Helvetica" w:cs="Helvetica"/>
          <w:color w:val="000000"/>
          <w:sz w:val="18"/>
          <w:szCs w:val="18"/>
        </w:rPr>
        <w:t>section 401(a)(9).</w:t>
      </w:r>
      <w:r w:rsidRPr="007F2569" w:rsidR="007F2569">
        <w:rPr>
          <w:rFonts w:ascii="Helvetica" w:hAnsi="Helvetica" w:cs="Helvetica"/>
          <w:color w:val="000000"/>
          <w:sz w:val="18"/>
          <w:szCs w:val="18"/>
        </w:rPr>
        <w:t xml:space="preserve"> </w:t>
      </w:r>
      <w:r w:rsidRPr="00AE1ECB">
        <w:rPr>
          <w:rFonts w:ascii="Helvetica" w:hAnsi="Helvetica" w:cs="Helvetica"/>
          <w:color w:val="000000"/>
          <w:sz w:val="18"/>
          <w:szCs w:val="18"/>
        </w:rPr>
        <w:t>Include in this amount the total of any outstanding amounts that were not paid when due in previous years that have continued to remain unpaid.</w:t>
      </w:r>
    </w:p>
    <w:p w:rsidRPr="002B4BAC" w:rsidR="002B4BAC" w:rsidP="000A0F55" w:rsidRDefault="002B4BAC" w14:paraId="244C82FF" w14:textId="77777777">
      <w:pPr>
        <w:spacing w:before="60" w:line="240" w:lineRule="auto"/>
        <w:ind w:firstLine="0"/>
        <w:rPr>
          <w:rFonts w:ascii="Helvetica" w:hAnsi="Helvetica" w:cs="Arial"/>
          <w:color w:val="000000"/>
          <w:sz w:val="18"/>
          <w:szCs w:val="18"/>
        </w:rPr>
      </w:pPr>
      <w:r w:rsidRPr="00771059">
        <w:rPr>
          <w:rFonts w:ascii="Helvetica" w:hAnsi="Helvetica" w:cs="Arial"/>
          <w:b/>
          <w:sz w:val="18"/>
          <w:szCs w:val="18"/>
        </w:rPr>
        <w:t>Note</w:t>
      </w:r>
      <w:r w:rsidRPr="00771059">
        <w:rPr>
          <w:rFonts w:ascii="Helvetica" w:hAnsi="Helvetica" w:cs="Arial"/>
          <w:sz w:val="18"/>
          <w:szCs w:val="18"/>
        </w:rPr>
        <w:t>. I</w:t>
      </w:r>
      <w:r w:rsidRPr="00771059">
        <w:rPr>
          <w:rFonts w:ascii="Helvetica" w:hAnsi="Helvetica" w:cs="Arial"/>
          <w:color w:val="000000"/>
          <w:sz w:val="18"/>
          <w:szCs w:val="18"/>
        </w:rPr>
        <w:t xml:space="preserve">n the absence of other guidance, filers do not need to report on this line unpaid required minimum distribution (RMD) amounts for participants who have retired or separated from service, or their beneficiaries, who cannot be located after reasonable efforts or where the plan is in the process of engaging in such reasonable efforts at the end of the plan year reporting period. Plan administrators and employers should review their plan documents for written procedures on locating missing participants. Although the Department of Labor’s Field Assistance Bulletin 2014-01 is specifically applicable to </w:t>
      </w:r>
      <w:r w:rsidRPr="00771059">
        <w:rPr>
          <w:rFonts w:ascii="Helvetica" w:hAnsi="Helvetica" w:cs="Arial"/>
          <w:bCs/>
          <w:color w:val="000000"/>
          <w:sz w:val="18"/>
          <w:szCs w:val="18"/>
        </w:rPr>
        <w:t>terminated</w:t>
      </w:r>
      <w:r w:rsidRPr="00771059">
        <w:rPr>
          <w:rFonts w:ascii="Helvetica" w:hAnsi="Helvetica" w:cs="Arial"/>
          <w:color w:val="000000"/>
          <w:sz w:val="18"/>
          <w:szCs w:val="18"/>
        </w:rPr>
        <w:t xml:space="preserve"> defined contribution plans, employers and plan administrators of ongoing plans may want to consider periodically using one or more of the search methods described in the FAB in connection with making reasonable efforts to locate RMD-eligible missing participants.</w:t>
      </w:r>
    </w:p>
    <w:p w:rsidRPr="00AE1ECB" w:rsidR="008D4C81" w:rsidP="0063377C" w:rsidRDefault="008D4C81" w14:paraId="244C8300"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4m.</w:t>
      </w:r>
      <w:r w:rsidRPr="00AE1ECB">
        <w:rPr>
          <w:rFonts w:ascii="Helvetica" w:hAnsi="Helvetica" w:cs="Helvetica"/>
          <w:color w:val="000000"/>
          <w:spacing w:val="90"/>
          <w:sz w:val="18"/>
          <w:szCs w:val="18"/>
        </w:rPr>
        <w:t xml:space="preserve"> </w:t>
      </w:r>
      <w:r w:rsidRPr="00AE1ECB">
        <w:rPr>
          <w:rFonts w:ascii="Helvetica" w:hAnsi="Helvetica" w:cs="Helvetica"/>
          <w:color w:val="000000"/>
          <w:sz w:val="18"/>
          <w:szCs w:val="18"/>
        </w:rPr>
        <w:t xml:space="preserve">Check “Yes” if there was a “blackout period.” A blackout period is a temporary suspension of more than three (3) consecutive business days during which participants or beneficiaries of a 401(k) or other individual account pension plan were unable to, or were limited or restricted in their ability to, direct or diversify assets credited to their accounts, obtain loans from the plan, or obtain distributions from the plan. A “blackout period” generally does not include a temporary suspension of the right of participants and beneficiaries to direct or </w:t>
      </w:r>
      <w:r w:rsidRPr="00AE1ECB" w:rsidR="00B3050E">
        <w:rPr>
          <w:rFonts w:ascii="Helvetica" w:hAnsi="Helvetica" w:cs="Helvetica"/>
          <w:color w:val="000000"/>
          <w:sz w:val="18"/>
          <w:szCs w:val="18"/>
        </w:rPr>
        <w:t xml:space="preserve">diversify </w:t>
      </w:r>
      <w:r w:rsidRPr="00AE1ECB">
        <w:rPr>
          <w:rFonts w:ascii="Helvetica" w:hAnsi="Helvetica" w:cs="Helvetica"/>
          <w:color w:val="000000"/>
          <w:sz w:val="18"/>
          <w:szCs w:val="18"/>
        </w:rPr>
        <w:t xml:space="preserve">assets credited to their accounts, obtain loans from the plan, or obtain distributions from the plan if the temporary suspension is: (1) part of the regularly scheduled operations of the plan that has been disclosed to participants and beneficiaries; (2) due to a qualified domestic relations order (QDRO) or because of a pending determination as to whether a domestic relations order is a QDRO; (3) due to an action or a failure to take action by an individual participant or because of an action or claim by someone other than the plan regarding a participant’s individual account; (4) by application of federal securities laws. For more information, see 29 CFR 2520.101-3 (available at </w:t>
      </w:r>
      <w:r w:rsidRPr="00AE1ECB">
        <w:rPr>
          <w:rFonts w:ascii="Helvetica" w:hAnsi="Helvetica" w:cs="Helvetica"/>
          <w:i/>
          <w:iCs/>
          <w:color w:val="000000"/>
          <w:sz w:val="18"/>
          <w:szCs w:val="18"/>
        </w:rPr>
        <w:t>www.dol.gov/ebsa</w:t>
      </w:r>
      <w:r w:rsidRPr="00AE1ECB">
        <w:rPr>
          <w:rFonts w:ascii="Helvetica" w:hAnsi="Helvetica" w:cs="Helvetica"/>
          <w:color w:val="000000"/>
          <w:sz w:val="18"/>
          <w:szCs w:val="18"/>
        </w:rPr>
        <w:t>).</w:t>
      </w:r>
    </w:p>
    <w:p w:rsidR="008D4C81" w:rsidP="0063377C" w:rsidRDefault="008D4C81" w14:paraId="244C8301"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color w:val="000000"/>
          <w:sz w:val="18"/>
          <w:szCs w:val="18"/>
        </w:rPr>
        <w:t>Line 4n</w:t>
      </w:r>
      <w:r w:rsidRPr="00AE1ECB" w:rsidR="00534B36">
        <w:rPr>
          <w:rFonts w:ascii="Helvetica" w:hAnsi="Helvetica" w:cs="Helvetica"/>
          <w:b/>
          <w:color w:val="000000"/>
          <w:sz w:val="18"/>
          <w:szCs w:val="18"/>
        </w:rPr>
        <w:t>.</w:t>
      </w:r>
      <w:r w:rsidRPr="00AE1ECB" w:rsidR="00534B36">
        <w:rPr>
          <w:rFonts w:ascii="Helvetica" w:hAnsi="Helvetica" w:cs="Helvetica"/>
          <w:color w:val="000000"/>
          <w:sz w:val="18"/>
          <w:szCs w:val="18"/>
        </w:rPr>
        <w:t xml:space="preserve"> </w:t>
      </w:r>
      <w:r w:rsidRPr="00AE1ECB">
        <w:rPr>
          <w:rFonts w:ascii="Helvetica" w:hAnsi="Helvetica" w:cs="Helvetica"/>
          <w:color w:val="000000"/>
          <w:sz w:val="18"/>
          <w:szCs w:val="18"/>
        </w:rPr>
        <w:t>If there was a blackout period, did you provide the required notice not less than 30 days nor more than 60 days in advance of restricting the rights of participants and beneficiaries to change their plan investments, obtain loans from the plan, or obtain distributions from the plan? If so, check “Yes.” See 29 CFR 2520.101-3 for specific notice requirements and for exceptions from the notice requirement. Also, answer “Yes” if one of the exceptions to the notice requirement under 29 CFR 2520.101-3 applies.</w:t>
      </w:r>
    </w:p>
    <w:p w:rsidRPr="00AE1ECB" w:rsidR="00B3050E" w:rsidP="0063377C" w:rsidRDefault="008D4C81" w14:paraId="244C8302"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color w:val="000000"/>
          <w:sz w:val="18"/>
          <w:szCs w:val="18"/>
        </w:rPr>
        <w:t>Line 5a</w:t>
      </w:r>
      <w:r w:rsidRPr="00AE1ECB" w:rsidR="00534B36">
        <w:rPr>
          <w:rFonts w:ascii="Helvetica" w:hAnsi="Helvetica" w:cs="Helvetica"/>
          <w:b/>
          <w:color w:val="000000"/>
          <w:sz w:val="18"/>
          <w:szCs w:val="18"/>
        </w:rPr>
        <w:t>.</w:t>
      </w:r>
      <w:r w:rsidRPr="00AE1ECB" w:rsidR="00534B36">
        <w:rPr>
          <w:rFonts w:ascii="Helvetica" w:hAnsi="Helvetica" w:cs="Helvetica"/>
          <w:color w:val="000000"/>
          <w:sz w:val="18"/>
          <w:szCs w:val="18"/>
        </w:rPr>
        <w:t xml:space="preserve"> </w:t>
      </w:r>
      <w:r w:rsidRPr="00AE1ECB">
        <w:rPr>
          <w:rFonts w:ascii="Helvetica" w:hAnsi="Helvetica" w:cs="Helvetica"/>
          <w:color w:val="000000"/>
          <w:sz w:val="18"/>
          <w:szCs w:val="18"/>
        </w:rPr>
        <w:t xml:space="preserve">Check “Yes” if a resolution to terminate the plan was adopted during this or any prior plan year, unless the termination was </w:t>
      </w:r>
      <w:proofErr w:type="gramStart"/>
      <w:r w:rsidRPr="00AE1ECB">
        <w:rPr>
          <w:rFonts w:ascii="Helvetica" w:hAnsi="Helvetica" w:cs="Helvetica"/>
          <w:color w:val="000000"/>
          <w:sz w:val="18"/>
          <w:szCs w:val="18"/>
        </w:rPr>
        <w:t>revoked</w:t>
      </w:r>
      <w:proofErr w:type="gramEnd"/>
      <w:r w:rsidRPr="00AE1ECB">
        <w:rPr>
          <w:rFonts w:ascii="Helvetica" w:hAnsi="Helvetica" w:cs="Helvetica"/>
          <w:color w:val="000000"/>
          <w:sz w:val="18"/>
          <w:szCs w:val="18"/>
        </w:rPr>
        <w:t xml:space="preserve"> and no assets reverted to the </w:t>
      </w:r>
      <w:r w:rsidRPr="00AE1ECB">
        <w:rPr>
          <w:rFonts w:ascii="Helvetica" w:hAnsi="Helvetica" w:cs="Helvetica"/>
          <w:color w:val="000000"/>
          <w:sz w:val="18"/>
          <w:szCs w:val="18"/>
        </w:rPr>
        <w:lastRenderedPageBreak/>
        <w:t>employer. If ‘‘Yes’’ is checked, enter the amount of plan assets that reverted to the employer during the plan year in connection with the implementation of such termination. Enter ‘‘0’’ if no reversion occurred during the current plan year.</w:t>
      </w:r>
    </w:p>
    <w:p w:rsidRPr="00AE1ECB" w:rsidR="008D4C81" w:rsidP="0063377C" w:rsidRDefault="001320E7" w14:paraId="244C8303" w14:textId="77777777">
      <w:pPr>
        <w:widowControl w:val="0"/>
        <w:autoSpaceDE w:val="0"/>
        <w:autoSpaceDN w:val="0"/>
        <w:adjustRightInd w:val="0"/>
        <w:spacing w:before="60" w:line="240" w:lineRule="auto"/>
        <w:ind w:firstLine="0"/>
        <w:rPr>
          <w:rFonts w:ascii="Helvetica" w:hAnsi="Helvetica" w:cs="Helvetica"/>
          <w:i/>
          <w:color w:val="000000"/>
          <w:sz w:val="18"/>
          <w:szCs w:val="18"/>
        </w:rPr>
      </w:pPr>
      <w:r w:rsidRPr="00AE1ECB">
        <w:rPr>
          <w:noProof/>
        </w:rPr>
        <w:drawing>
          <wp:anchor distT="0" distB="0" distL="114300" distR="114300" simplePos="0" relativeHeight="251671040" behindDoc="1" locked="0" layoutInCell="1" allowOverlap="1" wp14:editId="244C8C74" wp14:anchorId="244C8C73">
            <wp:simplePos x="0" y="0"/>
            <wp:positionH relativeFrom="column">
              <wp:posOffset>22860</wp:posOffset>
            </wp:positionH>
            <wp:positionV relativeFrom="paragraph">
              <wp:posOffset>64770</wp:posOffset>
            </wp:positionV>
            <wp:extent cx="176530" cy="193040"/>
            <wp:effectExtent l="0" t="0" r="0" b="0"/>
            <wp:wrapTight wrapText="bothSides">
              <wp:wrapPolygon edited="0">
                <wp:start x="0" y="0"/>
                <wp:lineTo x="0" y="19184"/>
                <wp:lineTo x="18647" y="19184"/>
                <wp:lineTo x="18647" y="0"/>
                <wp:lineTo x="0" y="0"/>
              </wp:wrapPolygon>
            </wp:wrapTight>
            <wp:docPr id="93" name="Picture 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3"/>
                    <pic:cNvPicPr>
                      <a:picLocks noChangeAspect="1" noChangeArrowheads="1"/>
                    </pic:cNvPicPr>
                  </pic:nvPicPr>
                  <pic:blipFill>
                    <a:blip r:embed="rId79" cstate="print">
                      <a:extLst>
                        <a:ext uri="{28A0092B-C50C-407E-A947-70E740481C1C}">
                          <a14:useLocalDpi xmlns:a14="http://schemas.microsoft.com/office/drawing/2010/main" val="0"/>
                        </a:ext>
                      </a:extLst>
                    </a:blip>
                    <a:srcRect/>
                    <a:stretch>
                      <a:fillRect/>
                    </a:stretch>
                  </pic:blipFill>
                  <pic:spPr bwMode="auto">
                    <a:xfrm>
                      <a:off x="0" y="0"/>
                      <a:ext cx="176530" cy="193040"/>
                    </a:xfrm>
                    <a:prstGeom prst="rect">
                      <a:avLst/>
                    </a:prstGeom>
                    <a:noFill/>
                  </pic:spPr>
                </pic:pic>
              </a:graphicData>
            </a:graphic>
            <wp14:sizeRelH relativeFrom="page">
              <wp14:pctWidth>0</wp14:pctWidth>
            </wp14:sizeRelH>
            <wp14:sizeRelV relativeFrom="page">
              <wp14:pctHeight>0</wp14:pctHeight>
            </wp14:sizeRelV>
          </wp:anchor>
        </w:drawing>
      </w:r>
      <w:r w:rsidRPr="00AE1ECB" w:rsidR="008D4C81">
        <w:rPr>
          <w:rFonts w:ascii="Helvetica" w:hAnsi="Helvetica" w:cs="Helvetica"/>
          <w:i/>
          <w:color w:val="000000"/>
          <w:sz w:val="18"/>
          <w:szCs w:val="18"/>
        </w:rPr>
        <w:t>A Form 5500 must be filed for each year the plan has assets, and, for a welfare benefit plan, if the plan is still liable to pay benefits for claims that were incurred before the termination date, but not yet paid. See 29 CFR 2520.104b-2(g)(2)(ii).</w:t>
      </w:r>
    </w:p>
    <w:p w:rsidRPr="00AE1ECB" w:rsidR="005F6CB3" w:rsidP="0063377C" w:rsidRDefault="008D4C81" w14:paraId="244C8304"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5b.</w:t>
      </w:r>
      <w:r w:rsidRPr="00AE1ECB">
        <w:rPr>
          <w:rFonts w:ascii="Helvetica" w:hAnsi="Helvetica" w:cs="Helvetica"/>
          <w:color w:val="000000"/>
          <w:spacing w:val="90"/>
          <w:sz w:val="18"/>
          <w:szCs w:val="18"/>
        </w:rPr>
        <w:t xml:space="preserve"> </w:t>
      </w:r>
      <w:r w:rsidRPr="00AE1ECB">
        <w:rPr>
          <w:rFonts w:ascii="Helvetica" w:hAnsi="Helvetica" w:cs="Helvetica"/>
          <w:color w:val="000000"/>
          <w:sz w:val="18"/>
          <w:szCs w:val="18"/>
        </w:rPr>
        <w:t xml:space="preserve">Enter information concerning assets and/or liabilities transferred from this plan to another plan(s) (including spinoffs) during the plan year. A transfer of assets or liabilities occurs when there is a reduction of assets or liabilities with respect to one plan and the receipt of these assets or the assumption of these liabilities by another plan. Enter the name, </w:t>
      </w:r>
      <w:r w:rsidR="00C37828">
        <w:rPr>
          <w:rFonts w:ascii="Helvetica" w:hAnsi="Helvetica" w:cs="Helvetica"/>
          <w:color w:val="000000"/>
          <w:sz w:val="18"/>
          <w:szCs w:val="18"/>
        </w:rPr>
        <w:t>plan sponsor</w:t>
      </w:r>
      <w:r w:rsidR="0006691D">
        <w:rPr>
          <w:rFonts w:ascii="Helvetica" w:hAnsi="Helvetica" w:cs="Helvetica"/>
          <w:color w:val="000000"/>
          <w:sz w:val="18"/>
          <w:szCs w:val="18"/>
        </w:rPr>
        <w:t xml:space="preserve"> </w:t>
      </w:r>
      <w:r w:rsidRPr="00AE1ECB">
        <w:rPr>
          <w:rFonts w:ascii="Helvetica" w:hAnsi="Helvetica" w:cs="Helvetica"/>
          <w:color w:val="000000"/>
          <w:sz w:val="18"/>
          <w:szCs w:val="18"/>
        </w:rPr>
        <w:t>EIN, and PN for the transferee plan(s)</w:t>
      </w:r>
      <w:r w:rsidR="0006691D">
        <w:rPr>
          <w:rFonts w:ascii="Helvetica" w:hAnsi="Helvetica" w:cs="Helvetica"/>
          <w:color w:val="000000"/>
          <w:sz w:val="18"/>
          <w:szCs w:val="18"/>
        </w:rPr>
        <w:t xml:space="preserve"> involved on lines 5(b)1, (2), and (3)</w:t>
      </w:r>
      <w:r w:rsidRPr="00AE1ECB">
        <w:rPr>
          <w:rFonts w:ascii="Helvetica" w:hAnsi="Helvetica" w:cs="Helvetica"/>
          <w:color w:val="000000"/>
          <w:sz w:val="18"/>
          <w:szCs w:val="18"/>
        </w:rPr>
        <w:t xml:space="preserve">. </w:t>
      </w:r>
    </w:p>
    <w:p w:rsidR="00814FD6" w:rsidP="00814FD6" w:rsidRDefault="008D4C81" w14:paraId="244C8305" w14:textId="77777777">
      <w:pPr>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 xml:space="preserve">Do not use a social security number in lieu of an EIN or include an attachment that contains visible social security numbers. The Schedule I and its attachments are open to public inspection, and the contents are public information and are subject to publication on the Internet. Because of privacy concerns, the inclusion of a social security number </w:t>
      </w:r>
      <w:r w:rsidRPr="00AE1ECB" w:rsidR="00872DF4">
        <w:rPr>
          <w:rFonts w:ascii="Helvetica" w:hAnsi="Helvetica" w:cs="Helvetica"/>
          <w:iCs/>
          <w:color w:val="000000"/>
          <w:sz w:val="18"/>
          <w:szCs w:val="18"/>
        </w:rPr>
        <w:t>or any portion thereof</w:t>
      </w:r>
      <w:r w:rsidRPr="00AE1ECB" w:rsidR="00872DF4">
        <w:rPr>
          <w:rFonts w:ascii="Helvetica" w:hAnsi="Helvetica" w:cs="Helvetica"/>
          <w:i/>
          <w:iCs/>
          <w:color w:val="000000"/>
          <w:sz w:val="18"/>
          <w:szCs w:val="18"/>
        </w:rPr>
        <w:t xml:space="preserve"> </w:t>
      </w:r>
      <w:r w:rsidRPr="00AE1ECB">
        <w:rPr>
          <w:rFonts w:ascii="Helvetica" w:hAnsi="Helvetica" w:cs="Helvetica"/>
          <w:color w:val="000000"/>
          <w:sz w:val="18"/>
          <w:szCs w:val="18"/>
        </w:rPr>
        <w:t>on this Schedule I or the inclusion of a visible social security number</w:t>
      </w:r>
      <w:r w:rsidRPr="00AE1ECB" w:rsidR="005D60BA">
        <w:rPr>
          <w:rFonts w:ascii="Helvetica" w:hAnsi="Helvetica" w:cs="Helvetica"/>
          <w:iCs/>
          <w:color w:val="000000"/>
          <w:sz w:val="18"/>
          <w:szCs w:val="18"/>
        </w:rPr>
        <w:t xml:space="preserve"> or any portion </w:t>
      </w:r>
      <w:r w:rsidRPr="00AE1ECB" w:rsidR="00956F89">
        <w:rPr>
          <w:rFonts w:ascii="Helvetica" w:hAnsi="Helvetica" w:cs="Helvetica"/>
          <w:iCs/>
          <w:color w:val="000000"/>
          <w:sz w:val="18"/>
          <w:szCs w:val="18"/>
        </w:rPr>
        <w:t>thereof</w:t>
      </w:r>
      <w:r w:rsidRPr="00AE1ECB" w:rsidR="00956F89">
        <w:rPr>
          <w:rFonts w:ascii="Helvetica" w:hAnsi="Helvetica" w:cs="Helvetica"/>
          <w:i/>
          <w:iCs/>
          <w:color w:val="000000"/>
          <w:sz w:val="18"/>
          <w:szCs w:val="18"/>
        </w:rPr>
        <w:t xml:space="preserve"> </w:t>
      </w:r>
      <w:r w:rsidRPr="00AE1ECB" w:rsidR="00956F89">
        <w:rPr>
          <w:rFonts w:ascii="Helvetica" w:hAnsi="Helvetica" w:cs="Helvetica"/>
          <w:color w:val="000000"/>
          <w:sz w:val="18"/>
          <w:szCs w:val="18"/>
        </w:rPr>
        <w:t>on</w:t>
      </w:r>
      <w:r w:rsidRPr="00AE1ECB">
        <w:rPr>
          <w:rFonts w:ascii="Helvetica" w:hAnsi="Helvetica" w:cs="Helvetica"/>
          <w:color w:val="000000"/>
          <w:sz w:val="18"/>
          <w:szCs w:val="18"/>
        </w:rPr>
        <w:t xml:space="preserve"> an attachment may result in the rejection of the filing.</w:t>
      </w:r>
    </w:p>
    <w:p w:rsidRPr="00AE1ECB" w:rsidR="008D4C81" w:rsidP="0063377C" w:rsidRDefault="008D4C81" w14:paraId="244C8306"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Note.</w:t>
      </w:r>
      <w:r w:rsidRPr="00AE1ECB">
        <w:rPr>
          <w:rFonts w:ascii="Helvetica" w:hAnsi="Helvetica" w:cs="Helvetica"/>
          <w:color w:val="000000"/>
          <w:sz w:val="18"/>
          <w:szCs w:val="18"/>
        </w:rPr>
        <w:t xml:space="preserve"> A distribution of all or part of an individual participant’s account balance that is reportable on IRS </w:t>
      </w:r>
      <w:r w:rsidRPr="00AE1ECB">
        <w:rPr>
          <w:rFonts w:ascii="Helvetica" w:hAnsi="Helvetica" w:cs="Helvetica"/>
          <w:b/>
          <w:i/>
          <w:color w:val="000000"/>
          <w:sz w:val="18"/>
          <w:szCs w:val="18"/>
        </w:rPr>
        <w:t>Form 1099-R</w:t>
      </w:r>
      <w:r w:rsidRPr="00AE1ECB">
        <w:rPr>
          <w:rFonts w:ascii="Helvetica" w:hAnsi="Helvetica" w:cs="Helvetica"/>
          <w:color w:val="000000"/>
          <w:sz w:val="18"/>
          <w:szCs w:val="18"/>
        </w:rPr>
        <w:t xml:space="preserve"> should not be included on line 5b. Do not submit IRS Form 1099-R with the Form 5500.</w:t>
      </w:r>
    </w:p>
    <w:p w:rsidRPr="00AE1ECB" w:rsidR="00891DF9" w:rsidP="0063377C" w:rsidRDefault="00503B26" w14:paraId="244C8308" w14:textId="2944087D">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color w:val="000000"/>
          <w:sz w:val="18"/>
          <w:szCs w:val="18"/>
        </w:rPr>
        <w:t xml:space="preserve">IRS Form 5310-A, Notice of Plan Merger or Consolidation, Spinoff, or Transfer of Plan Assets or Liabilities; Notice of </w:t>
      </w:r>
      <w:r w:rsidRPr="00AE1ECB">
        <w:rPr>
          <w:rFonts w:ascii="Helvetica" w:hAnsi="Helvetica" w:cs="Helvetica"/>
          <w:color w:val="000000"/>
          <w:sz w:val="18"/>
          <w:szCs w:val="18"/>
        </w:rPr>
        <w:t xml:space="preserve">Qualified Separate Lines of Business, may be required to be filed at least 30 days before any plan merger or consolidation or any transfer of plan assets or liabilities to another plan. </w:t>
      </w:r>
      <w:r w:rsidRPr="00AE1ECB" w:rsidR="001D6664">
        <w:rPr>
          <w:rFonts w:ascii="Helvetica" w:hAnsi="Helvetica" w:cs="Helvetica"/>
          <w:color w:val="000000"/>
          <w:sz w:val="18"/>
          <w:szCs w:val="18"/>
        </w:rPr>
        <w:t>There is a penalty of $25 a day (up to a maximum of $15,000) for not filing IRS Form 5310-A on time.”</w:t>
      </w:r>
      <w:r w:rsidRPr="00AE1ECB" w:rsidR="00B357DD">
        <w:rPr>
          <w:rFonts w:ascii="Helvetica" w:hAnsi="Helvetica" w:cs="Helvetica"/>
          <w:color w:val="000000"/>
          <w:sz w:val="18"/>
          <w:szCs w:val="18"/>
        </w:rPr>
        <w:t xml:space="preserve"> </w:t>
      </w:r>
      <w:r w:rsidRPr="00AE1ECB">
        <w:rPr>
          <w:rFonts w:ascii="Helvetica" w:hAnsi="Helvetica" w:cs="Helvetica"/>
          <w:color w:val="000000"/>
          <w:sz w:val="18"/>
          <w:szCs w:val="18"/>
        </w:rPr>
        <w:t>In addition, a transfer of benefit liabilities involving a plan covered by PBGC insurance may be reportable to the PBGC. See PBGC Form 10, Post-Event Notice of Reportable Events, and PBGC Form 10-Advance, Advance Notice of Reportable Events.</w:t>
      </w:r>
    </w:p>
    <w:p w:rsidR="00E84E22" w:rsidP="00311404" w:rsidRDefault="00F0674D" w14:paraId="244C8309" w14:textId="77777777">
      <w:pPr>
        <w:widowControl w:val="0"/>
        <w:autoSpaceDE w:val="0"/>
        <w:autoSpaceDN w:val="0"/>
        <w:adjustRightInd w:val="0"/>
        <w:spacing w:before="60" w:line="240" w:lineRule="auto"/>
        <w:ind w:firstLine="0"/>
        <w:rPr>
          <w:rFonts w:ascii="Helvetica" w:hAnsi="Helvetica" w:cs="Helvetica"/>
          <w:sz w:val="18"/>
          <w:szCs w:val="18"/>
        </w:rPr>
      </w:pPr>
      <w:r w:rsidRPr="00AE1ECB">
        <w:rPr>
          <w:rFonts w:ascii="Helvetica" w:hAnsi="Helvetica" w:cs="Helvetica"/>
          <w:b/>
          <w:color w:val="000000"/>
          <w:sz w:val="18"/>
          <w:szCs w:val="18"/>
        </w:rPr>
        <w:t>Line 5c</w:t>
      </w:r>
      <w:r w:rsidRPr="00AE1ECB">
        <w:rPr>
          <w:rFonts w:ascii="Helvetica" w:hAnsi="Helvetica" w:cs="Helvetica"/>
          <w:color w:val="000000"/>
          <w:sz w:val="18"/>
          <w:szCs w:val="18"/>
        </w:rPr>
        <w:t xml:space="preserve">. </w:t>
      </w:r>
      <w:r w:rsidRPr="000802C3" w:rsidR="00E84E22">
        <w:rPr>
          <w:rFonts w:ascii="Helvetica" w:hAnsi="Helvetica" w:cs="Helvetica"/>
          <w:sz w:val="18"/>
          <w:szCs w:val="18"/>
        </w:rPr>
        <w:t>Check “Yes” if the plan was covered by PBGC at any time during the plan year to which the Form 5500 relates and enter the My PAA generated confirmation number for the premium filing for that plan year reported (see filing receipt). “Yes” must be checked even if coverage has ceased and/or final premiums have been paid before the Form 5500 is due.</w:t>
      </w:r>
    </w:p>
    <w:p w:rsidR="00F0674D" w:rsidP="00ED25E1" w:rsidRDefault="00F0674D" w14:paraId="244C830A" w14:textId="77777777">
      <w:pPr>
        <w:widowControl w:val="0"/>
        <w:autoSpaceDE w:val="0"/>
        <w:autoSpaceDN w:val="0"/>
        <w:adjustRightInd w:val="0"/>
        <w:spacing w:before="60" w:line="240" w:lineRule="auto"/>
        <w:ind w:firstLine="216"/>
        <w:rPr>
          <w:rFonts w:ascii="Helvetica" w:hAnsi="Helvetica" w:cs="Helvetica"/>
          <w:color w:val="000000"/>
          <w:sz w:val="18"/>
          <w:szCs w:val="18"/>
        </w:rPr>
      </w:pPr>
      <w:r w:rsidRPr="00AE1ECB">
        <w:rPr>
          <w:rFonts w:ascii="Helvetica" w:hAnsi="Helvetica" w:cs="Helvetica"/>
          <w:color w:val="000000"/>
          <w:sz w:val="18"/>
          <w:szCs w:val="18"/>
        </w:rPr>
        <w:t>If you are uncertain whether the plan is covered under the PBGC termination insurance program, check the box “Not determined” and contact PBGC either by phone at</w:t>
      </w:r>
      <w:r w:rsidR="00ED25E1">
        <w:rPr>
          <w:rFonts w:ascii="Helvetica" w:hAnsi="Helvetica" w:cs="Helvetica"/>
          <w:color w:val="000000"/>
          <w:sz w:val="18"/>
          <w:szCs w:val="18"/>
        </w:rPr>
        <w:t xml:space="preserve"> </w:t>
      </w:r>
      <w:r w:rsidRPr="00AE1ECB">
        <w:rPr>
          <w:rFonts w:ascii="Helvetica" w:hAnsi="Helvetica" w:cs="Helvetica"/>
          <w:color w:val="000000"/>
          <w:sz w:val="18"/>
          <w:szCs w:val="18"/>
        </w:rPr>
        <w:t xml:space="preserve">1-800-736-2444, by E-mail at </w:t>
      </w:r>
      <w:r w:rsidRPr="00AE1ECB">
        <w:rPr>
          <w:rFonts w:ascii="Helvetica" w:hAnsi="Helvetica" w:cs="Helvetica"/>
          <w:b/>
          <w:color w:val="000000"/>
          <w:sz w:val="18"/>
          <w:szCs w:val="18"/>
        </w:rPr>
        <w:t>standard@pbgc.gov</w:t>
      </w:r>
      <w:r w:rsidRPr="00AE1ECB">
        <w:rPr>
          <w:rFonts w:ascii="Helvetica" w:hAnsi="Helvetica" w:cs="Helvetica"/>
          <w:color w:val="000000"/>
          <w:sz w:val="18"/>
          <w:szCs w:val="18"/>
        </w:rPr>
        <w:t>, or in writing to Pension Benefit Guaranty Corporation, Standard Termination Compliance Division, Suite 930, Processing and Technical Assistance Branch, 1200 K Street, NW, Washington, DC 20005-4026.</w:t>
      </w:r>
      <w:r w:rsidR="004306B0">
        <w:rPr>
          <w:rFonts w:ascii="Helvetica" w:hAnsi="Helvetica" w:cs="Helvetica"/>
          <w:color w:val="000000"/>
          <w:sz w:val="18"/>
          <w:szCs w:val="18"/>
        </w:rPr>
        <w:t xml:space="preserve"> If you checked the box “Yes,” enter the My PAA generated confirmation number for the premium filing for this plan year (see filing receipt). If you amended your premium filing for this plan year, enter the confirmation number for that filing and not for the previous filing(s).</w:t>
      </w:r>
      <w:r w:rsidRPr="00AE1ECB">
        <w:rPr>
          <w:rFonts w:ascii="Helvetica" w:hAnsi="Helvetica" w:cs="Helvetica"/>
          <w:color w:val="000000"/>
          <w:sz w:val="18"/>
          <w:szCs w:val="18"/>
        </w:rPr>
        <w:t xml:space="preserve"> Defined contribution plans and welfare plans do not need to complete this item.</w:t>
      </w:r>
    </w:p>
    <w:p w:rsidRPr="00FE473E" w:rsidR="00E84E22" w:rsidP="00FE473E" w:rsidRDefault="00E84E22" w14:paraId="244C830B"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0802C3">
        <w:rPr>
          <w:rFonts w:ascii="Helvetica" w:hAnsi="Helvetica" w:cs="Helvetica"/>
          <w:b/>
          <w:color w:val="000000"/>
          <w:sz w:val="18"/>
          <w:szCs w:val="18"/>
        </w:rPr>
        <w:t>Note:</w:t>
      </w:r>
      <w:r w:rsidRPr="00FE473E">
        <w:rPr>
          <w:rFonts w:ascii="Helvetica" w:hAnsi="Helvetica" w:cs="Helvetica"/>
          <w:color w:val="000000"/>
          <w:sz w:val="18"/>
          <w:szCs w:val="18"/>
        </w:rPr>
        <w:t xml:space="preserve"> A church </w:t>
      </w:r>
      <w:r w:rsidRPr="000802C3">
        <w:rPr>
          <w:rFonts w:ascii="Helvetica" w:hAnsi="Helvetica" w:cs="Helvetica"/>
          <w:sz w:val="18"/>
          <w:szCs w:val="18"/>
        </w:rPr>
        <w:t xml:space="preserve">defined benefit pension plan that has made an election under Code section 410(d) should see </w:t>
      </w:r>
      <w:hyperlink w:history="1" r:id="rId101">
        <w:r w:rsidRPr="000802C3">
          <w:rPr>
            <w:rStyle w:val="Hyperlink"/>
            <w:rFonts w:ascii="Helvetica" w:hAnsi="Helvetica" w:cs="Helvetica"/>
            <w:sz w:val="18"/>
            <w:szCs w:val="18"/>
          </w:rPr>
          <w:t>www.pbgc.gov</w:t>
        </w:r>
      </w:hyperlink>
      <w:r w:rsidRPr="000802C3">
        <w:rPr>
          <w:rFonts w:ascii="Helvetica" w:hAnsi="Helvetica" w:cs="Helvetica"/>
          <w:sz w:val="18"/>
          <w:szCs w:val="18"/>
        </w:rPr>
        <w:t xml:space="preserve"> for the procedures prescribed by PBGC on how to notify PBGC that it wishes to have title IV of ERISA apply to it.</w:t>
      </w:r>
    </w:p>
    <w:p w:rsidR="001C73C6" w:rsidP="0063377C" w:rsidRDefault="001C73C6" w14:paraId="244C830C" w14:textId="77777777">
      <w:pPr>
        <w:widowControl w:val="0"/>
        <w:autoSpaceDE w:val="0"/>
        <w:autoSpaceDN w:val="0"/>
        <w:adjustRightInd w:val="0"/>
        <w:spacing w:before="60" w:line="240" w:lineRule="auto"/>
        <w:ind w:firstLine="0"/>
        <w:rPr>
          <w:rFonts w:ascii="Helvetica" w:hAnsi="Helvetica" w:cs="Helvetica"/>
          <w:iCs/>
          <w:color w:val="000000"/>
          <w:sz w:val="18"/>
          <w:szCs w:val="18"/>
        </w:rPr>
        <w:sectPr w:rsidR="001C73C6" w:rsidSect="008B0D72">
          <w:footerReference w:type="even" r:id="rId102"/>
          <w:footerReference w:type="default" r:id="rId103"/>
          <w:footerReference w:type="first" r:id="rId104"/>
          <w:endnotePr>
            <w:numFmt w:val="decimal"/>
          </w:endnotePr>
          <w:type w:val="continuous"/>
          <w:pgSz w:w="12240" w:h="15840" w:code="1"/>
          <w:pgMar w:top="1008" w:right="634" w:bottom="432" w:left="994" w:header="576" w:footer="432" w:gutter="0"/>
          <w:cols w:space="547" w:num="2"/>
          <w:titlePg/>
          <w:docGrid w:linePitch="326"/>
        </w:sectPr>
      </w:pPr>
    </w:p>
    <w:p w:rsidRPr="00AE1ECB" w:rsidR="007A1F07" w:rsidP="0063377C" w:rsidRDefault="005943FF" w14:paraId="244C830D" w14:textId="77777777">
      <w:pPr>
        <w:widowControl w:val="0"/>
        <w:autoSpaceDE w:val="0"/>
        <w:autoSpaceDN w:val="0"/>
        <w:adjustRightInd w:val="0"/>
        <w:spacing w:before="60" w:line="240" w:lineRule="auto"/>
        <w:ind w:firstLine="0"/>
        <w:rPr>
          <w:rFonts w:ascii="Helvetica" w:hAnsi="Helvetica" w:cs="Helvetica"/>
          <w:iCs/>
          <w:color w:val="000000"/>
          <w:sz w:val="18"/>
          <w:szCs w:val="18"/>
        </w:rPr>
      </w:pPr>
      <w:r>
        <w:rPr>
          <w:rFonts w:ascii="Helvetica" w:hAnsi="Helvetica" w:cs="Helvetica"/>
          <w:iCs/>
          <w:color w:val="000000"/>
          <w:sz w:val="18"/>
          <w:szCs w:val="18"/>
        </w:rPr>
        <w:br w:type="page"/>
      </w:r>
    </w:p>
    <w:p w:rsidRPr="00AE1ECB" w:rsidR="008D4C81" w:rsidP="009077C3" w:rsidRDefault="00BC6F5A" w14:paraId="244C830E" w14:textId="6F9C5D4F">
      <w:pPr>
        <w:pBdr>
          <w:top w:val="single" w:color="auto" w:sz="18" w:space="1"/>
        </w:pBdr>
        <w:tabs>
          <w:tab w:val="clear" w:pos="432"/>
          <w:tab w:val="left" w:pos="270"/>
          <w:tab w:val="right" w:leader="dot" w:pos="4680"/>
        </w:tabs>
        <w:autoSpaceDE w:val="0"/>
        <w:autoSpaceDN w:val="0"/>
        <w:adjustRightInd w:val="0"/>
        <w:spacing w:line="240" w:lineRule="auto"/>
        <w:ind w:right="173" w:firstLine="0"/>
        <w:rPr>
          <w:rFonts w:ascii="Helvetica" w:hAnsi="Helvetica" w:cs="NCLAD L+ Helvetica"/>
          <w:color w:val="221E1F"/>
          <w:sz w:val="26"/>
          <w:szCs w:val="18"/>
        </w:rPr>
      </w:pPr>
      <w:r>
        <w:rPr>
          <w:rFonts w:ascii="Helvetica" w:hAnsi="Helvetica" w:cs="NCLAD L+ Helvetica"/>
          <w:b/>
          <w:bCs/>
          <w:color w:val="221E1F"/>
          <w:sz w:val="26"/>
          <w:szCs w:val="18"/>
        </w:rPr>
        <w:lastRenderedPageBreak/>
        <w:t>202</w:t>
      </w:r>
      <w:r w:rsidR="00562E96">
        <w:rPr>
          <w:rFonts w:ascii="Helvetica" w:hAnsi="Helvetica" w:cs="NCLAD L+ Helvetica"/>
          <w:b/>
          <w:bCs/>
          <w:color w:val="221E1F"/>
          <w:sz w:val="26"/>
          <w:szCs w:val="18"/>
        </w:rPr>
        <w:t>1</w:t>
      </w:r>
      <w:r w:rsidRPr="00AE1ECB" w:rsidR="00656D87">
        <w:rPr>
          <w:rFonts w:ascii="Helvetica" w:hAnsi="Helvetica" w:cs="NCLAD L+ Helvetica"/>
          <w:b/>
          <w:bCs/>
          <w:color w:val="221E1F"/>
          <w:sz w:val="26"/>
          <w:szCs w:val="18"/>
        </w:rPr>
        <w:t xml:space="preserve"> </w:t>
      </w:r>
      <w:r w:rsidRPr="00AE1ECB" w:rsidR="008D4C81">
        <w:rPr>
          <w:rFonts w:ascii="Helvetica" w:hAnsi="Helvetica" w:cs="NCLAD L+ Helvetica"/>
          <w:b/>
          <w:bCs/>
          <w:color w:val="221E1F"/>
          <w:sz w:val="26"/>
          <w:szCs w:val="18"/>
        </w:rPr>
        <w:t>Instructions for Schedule MB</w:t>
      </w:r>
    </w:p>
    <w:p w:rsidRPr="00AE1ECB" w:rsidR="008D4C81" w:rsidP="009077C3" w:rsidRDefault="008D4C81" w14:paraId="244C830F" w14:textId="77777777">
      <w:pPr>
        <w:tabs>
          <w:tab w:val="clear" w:pos="432"/>
          <w:tab w:val="left" w:pos="270"/>
          <w:tab w:val="right" w:leader="dot" w:pos="4680"/>
        </w:tabs>
        <w:autoSpaceDE w:val="0"/>
        <w:autoSpaceDN w:val="0"/>
        <w:adjustRightInd w:val="0"/>
        <w:spacing w:line="240" w:lineRule="auto"/>
        <w:ind w:right="176" w:firstLine="0"/>
        <w:rPr>
          <w:rFonts w:ascii="Helvetica" w:hAnsi="Helvetica" w:cs="NCLAD L+ Helvetica"/>
          <w:b/>
          <w:i/>
          <w:color w:val="221E1F"/>
          <w:sz w:val="26"/>
          <w:szCs w:val="18"/>
        </w:rPr>
      </w:pPr>
      <w:r w:rsidRPr="00AE1ECB">
        <w:rPr>
          <w:rFonts w:ascii="Helvetica" w:hAnsi="Helvetica" w:cs="NCLAD L+ Helvetica"/>
          <w:b/>
          <w:i/>
          <w:color w:val="221E1F"/>
          <w:sz w:val="26"/>
          <w:szCs w:val="18"/>
        </w:rPr>
        <w:t>(Form 5500)</w:t>
      </w:r>
    </w:p>
    <w:p w:rsidRPr="00AE1ECB" w:rsidR="008D4C81" w:rsidP="009077C3" w:rsidRDefault="008D4C81" w14:paraId="244C8310" w14:textId="77777777">
      <w:pPr>
        <w:tabs>
          <w:tab w:val="clear" w:pos="432"/>
          <w:tab w:val="left" w:pos="270"/>
        </w:tabs>
        <w:autoSpaceDE w:val="0"/>
        <w:autoSpaceDN w:val="0"/>
        <w:adjustRightInd w:val="0"/>
        <w:spacing w:line="240" w:lineRule="auto"/>
        <w:ind w:right="82" w:firstLine="0"/>
        <w:rPr>
          <w:rFonts w:ascii="Helvetica" w:hAnsi="Helvetica" w:cs="NCLAD L+ Helvetica"/>
          <w:b/>
          <w:i/>
          <w:color w:val="221E1F"/>
          <w:sz w:val="26"/>
          <w:szCs w:val="18"/>
        </w:rPr>
      </w:pPr>
      <w:r w:rsidRPr="00AE1ECB">
        <w:rPr>
          <w:rFonts w:ascii="Helvetica" w:hAnsi="Helvetica" w:cs="NCLAD L+ Helvetica"/>
          <w:b/>
          <w:i/>
          <w:color w:val="221E1F"/>
          <w:sz w:val="26"/>
          <w:szCs w:val="18"/>
        </w:rPr>
        <w:t>Multiemployer Defined Benefit Plan and</w:t>
      </w:r>
    </w:p>
    <w:p w:rsidRPr="00AE1ECB" w:rsidR="008D4C81" w:rsidP="009077C3" w:rsidRDefault="008D4C81" w14:paraId="244C8311" w14:textId="77777777">
      <w:pPr>
        <w:tabs>
          <w:tab w:val="clear" w:pos="432"/>
          <w:tab w:val="left" w:pos="270"/>
          <w:tab w:val="right" w:leader="dot" w:pos="4680"/>
        </w:tabs>
        <w:autoSpaceDE w:val="0"/>
        <w:autoSpaceDN w:val="0"/>
        <w:adjustRightInd w:val="0"/>
        <w:spacing w:line="240" w:lineRule="auto"/>
        <w:ind w:right="176" w:firstLine="0"/>
        <w:rPr>
          <w:rFonts w:ascii="Helvetica" w:hAnsi="Helvetica" w:cs="NCLAD L+ Helvetica"/>
          <w:b/>
          <w:i/>
          <w:color w:val="221E1F"/>
          <w:sz w:val="26"/>
          <w:szCs w:val="18"/>
        </w:rPr>
      </w:pPr>
      <w:r w:rsidRPr="00AE1ECB">
        <w:rPr>
          <w:rFonts w:ascii="Helvetica" w:hAnsi="Helvetica" w:cs="NCLAD L+ Helvetica"/>
          <w:b/>
          <w:i/>
          <w:color w:val="221E1F"/>
          <w:sz w:val="26"/>
          <w:szCs w:val="18"/>
        </w:rPr>
        <w:t>Certain Money Purchase Plan Actuarial</w:t>
      </w:r>
    </w:p>
    <w:p w:rsidRPr="00AE1ECB" w:rsidR="008D4C81" w:rsidP="009077C3" w:rsidRDefault="008D4C81" w14:paraId="244C8312" w14:textId="77777777">
      <w:pPr>
        <w:pBdr>
          <w:bottom w:val="single" w:color="auto" w:sz="8" w:space="1"/>
        </w:pBdr>
        <w:tabs>
          <w:tab w:val="clear" w:pos="432"/>
          <w:tab w:val="left" w:pos="270"/>
          <w:tab w:val="right" w:leader="dot" w:pos="4680"/>
        </w:tabs>
        <w:autoSpaceDE w:val="0"/>
        <w:autoSpaceDN w:val="0"/>
        <w:adjustRightInd w:val="0"/>
        <w:spacing w:line="240" w:lineRule="auto"/>
        <w:ind w:right="176" w:firstLine="0"/>
        <w:rPr>
          <w:rFonts w:ascii="Helvetica" w:hAnsi="Helvetica" w:cs="NCLAD L+ Helvetica"/>
          <w:b/>
          <w:i/>
          <w:color w:val="221E1F"/>
          <w:sz w:val="26"/>
          <w:szCs w:val="18"/>
        </w:rPr>
      </w:pPr>
      <w:r w:rsidRPr="00AE1ECB">
        <w:rPr>
          <w:rFonts w:ascii="Helvetica" w:hAnsi="Helvetica" w:cs="NCLAD L+ Helvetica"/>
          <w:b/>
          <w:i/>
          <w:color w:val="221E1F"/>
          <w:sz w:val="26"/>
          <w:szCs w:val="18"/>
        </w:rPr>
        <w:t>Information</w:t>
      </w:r>
    </w:p>
    <w:p w:rsidRPr="00AE1ECB" w:rsidR="009918FC" w:rsidP="0063377C" w:rsidRDefault="009918FC" w14:paraId="244C8313"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NCLAD L+ Helvetica"/>
          <w:b/>
          <w:color w:val="221E1F"/>
          <w:sz w:val="22"/>
          <w:szCs w:val="22"/>
        </w:rPr>
      </w:pPr>
      <w:r w:rsidRPr="00AE1ECB">
        <w:rPr>
          <w:rFonts w:ascii="Helvetica" w:hAnsi="Helvetica" w:cs="NCLAD L+ Helvetica"/>
          <w:b/>
          <w:color w:val="221E1F"/>
          <w:sz w:val="22"/>
          <w:szCs w:val="22"/>
        </w:rPr>
        <w:t>General Instructions</w:t>
      </w:r>
    </w:p>
    <w:p w:rsidRPr="00AE1ECB" w:rsidR="009918FC" w:rsidP="0063377C" w:rsidRDefault="009918FC" w14:paraId="244C8314" w14:textId="77777777">
      <w:pPr>
        <w:tabs>
          <w:tab w:val="clear" w:pos="432"/>
          <w:tab w:val="left" w:pos="270"/>
          <w:tab w:val="right" w:leader="dot" w:pos="4680"/>
        </w:tabs>
        <w:autoSpaceDE w:val="0"/>
        <w:autoSpaceDN w:val="0"/>
        <w:adjustRightInd w:val="0"/>
        <w:spacing w:before="60" w:line="240" w:lineRule="auto"/>
        <w:ind w:firstLine="0"/>
        <w:rPr>
          <w:rFonts w:ascii="Helvetica" w:hAnsi="Helvetica" w:cs="NCLAD L+ Helvetica"/>
          <w:b/>
          <w:color w:val="221E1F"/>
          <w:sz w:val="20"/>
          <w:szCs w:val="20"/>
        </w:rPr>
      </w:pPr>
      <w:r w:rsidRPr="00AE1ECB">
        <w:rPr>
          <w:rFonts w:ascii="Helvetica" w:hAnsi="Helvetica" w:cs="NCLAD L+ Helvetica"/>
          <w:b/>
          <w:color w:val="221E1F"/>
          <w:sz w:val="20"/>
          <w:szCs w:val="20"/>
        </w:rPr>
        <w:t xml:space="preserve">Who Must </w:t>
      </w:r>
      <w:proofErr w:type="gramStart"/>
      <w:r w:rsidRPr="00AE1ECB">
        <w:rPr>
          <w:rFonts w:ascii="Helvetica" w:hAnsi="Helvetica" w:cs="NCLAD L+ Helvetica"/>
          <w:b/>
          <w:color w:val="221E1F"/>
          <w:sz w:val="20"/>
          <w:szCs w:val="20"/>
        </w:rPr>
        <w:t>File</w:t>
      </w:r>
      <w:proofErr w:type="gramEnd"/>
    </w:p>
    <w:p w:rsidRPr="00AE1ECB" w:rsidR="009918FC" w:rsidP="0063377C" w:rsidRDefault="009918FC" w14:paraId="244C8315" w14:textId="77777777">
      <w:pPr>
        <w:tabs>
          <w:tab w:val="clear" w:pos="432"/>
          <w:tab w:val="left" w:pos="270"/>
        </w:tabs>
        <w:autoSpaceDE w:val="0"/>
        <w:autoSpaceDN w:val="0"/>
        <w:adjustRightInd w:val="0"/>
        <w:spacing w:before="60" w:line="240" w:lineRule="auto"/>
        <w:ind w:right="-101" w:firstLine="0"/>
        <w:rPr>
          <w:rFonts w:ascii="Helvetica" w:hAnsi="Helvetica" w:cs="NCLAD L+ Helvetica"/>
          <w:color w:val="221E1F"/>
          <w:sz w:val="18"/>
          <w:szCs w:val="18"/>
        </w:rPr>
      </w:pPr>
      <w:r w:rsidRPr="00AE1ECB">
        <w:rPr>
          <w:rFonts w:ascii="Helvetica" w:hAnsi="Helvetica" w:cs="NCLAD L+ Helvetica"/>
          <w:color w:val="221E1F"/>
          <w:sz w:val="18"/>
          <w:szCs w:val="18"/>
        </w:rPr>
        <w:t xml:space="preserve">As the first step, the plan administrator of any multiemployer defined benefit plan that is subject to the minimum funding standards (see Code sections 412 and 431 and Part 3 of Title I of ERISA) </w:t>
      </w:r>
      <w:r w:rsidRPr="00AE1ECB">
        <w:rPr>
          <w:rFonts w:ascii="Helvetica" w:hAnsi="Helvetica" w:cs="NCLAD L+ Helvetica"/>
          <w:b/>
          <w:bCs/>
          <w:color w:val="221E1F"/>
          <w:sz w:val="18"/>
          <w:szCs w:val="18"/>
        </w:rPr>
        <w:t>must</w:t>
      </w:r>
      <w:r w:rsidRPr="00AE1ECB">
        <w:rPr>
          <w:rFonts w:ascii="Helvetica" w:hAnsi="Helvetica" w:cs="NCLAD L+ Helvetica"/>
          <w:color w:val="221E1F"/>
          <w:sz w:val="18"/>
          <w:szCs w:val="18"/>
        </w:rPr>
        <w:t xml:space="preserve"> obtain a completed Schedule MB (Form 5500) that is prepared and signed by the plan’s enrolled actuary as discussed below in the </w:t>
      </w:r>
      <w:r w:rsidRPr="00AE1ECB">
        <w:rPr>
          <w:rFonts w:ascii="Helvetica" w:hAnsi="Helvetica" w:cs="NCLAD L+ Helvetica"/>
          <w:i/>
          <w:iCs/>
          <w:color w:val="221E1F"/>
          <w:sz w:val="18"/>
          <w:szCs w:val="18"/>
        </w:rPr>
        <w:t>Statement by Enrolled Actuary</w:t>
      </w:r>
      <w:r w:rsidRPr="00AE1ECB">
        <w:rPr>
          <w:rFonts w:ascii="Helvetica" w:hAnsi="Helvetica" w:cs="NCLAD L+ Helvetica"/>
          <w:color w:val="221E1F"/>
          <w:sz w:val="18"/>
          <w:szCs w:val="18"/>
        </w:rPr>
        <w:t xml:space="preserve"> section. The plan administrator must retain with the plan records the Schedule MB that is prepared and signed by the plan’s actuary.</w:t>
      </w:r>
    </w:p>
    <w:p w:rsidRPr="00AE1ECB" w:rsidR="009918FC" w:rsidP="0063377C" w:rsidRDefault="009918FC" w14:paraId="244C8316" w14:textId="77777777">
      <w:pPr>
        <w:tabs>
          <w:tab w:val="clear" w:pos="432"/>
          <w:tab w:val="left" w:pos="270"/>
        </w:tabs>
        <w:autoSpaceDE w:val="0"/>
        <w:autoSpaceDN w:val="0"/>
        <w:adjustRightInd w:val="0"/>
        <w:spacing w:before="60" w:line="240" w:lineRule="auto"/>
        <w:ind w:right="-8" w:firstLine="0"/>
        <w:rPr>
          <w:rFonts w:ascii="Helvetica" w:hAnsi="Helvetica" w:cs="NCLAD L+ Helvetica"/>
          <w:color w:val="221E1F"/>
          <w:sz w:val="18"/>
          <w:szCs w:val="18"/>
        </w:rPr>
      </w:pPr>
      <w:r w:rsidRPr="00AE1ECB">
        <w:rPr>
          <w:rFonts w:ascii="Helvetica" w:hAnsi="Helvetica" w:cs="NCLAD L+ Helvetica"/>
          <w:color w:val="221E1F"/>
          <w:sz w:val="18"/>
          <w:szCs w:val="18"/>
        </w:rPr>
        <w:tab/>
        <w:t>Next, the plan administrator of a multiemployer defined benefit plan must ensure that the information from the actuary’s Schedule MB is entered electronically into the annual return/report being submitted. When entering the information, whether using EFAST2-approved software or EFAST2’s web-based filing system, all the fields required for the type of plan must be completed (see instructions for fields that need to be completed).</w:t>
      </w:r>
    </w:p>
    <w:p w:rsidRPr="00AE1ECB" w:rsidR="009918FC" w:rsidP="0063377C" w:rsidRDefault="009918FC" w14:paraId="244C8317" w14:textId="77777777">
      <w:pPr>
        <w:tabs>
          <w:tab w:val="clear" w:pos="432"/>
          <w:tab w:val="left" w:pos="270"/>
        </w:tabs>
        <w:autoSpaceDE w:val="0"/>
        <w:autoSpaceDN w:val="0"/>
        <w:adjustRightInd w:val="0"/>
        <w:spacing w:before="60" w:line="240" w:lineRule="auto"/>
        <w:ind w:right="-8" w:firstLine="0"/>
        <w:rPr>
          <w:rFonts w:ascii="Helvetica" w:hAnsi="Helvetica" w:cs="DGKOB A+ Helvetica"/>
          <w:color w:val="221E1F"/>
          <w:sz w:val="18"/>
          <w:szCs w:val="18"/>
        </w:rPr>
      </w:pPr>
      <w:r w:rsidRPr="00AE1ECB">
        <w:rPr>
          <w:rFonts w:ascii="Helvetica" w:hAnsi="Helvetica" w:cs="NCLAD L+ Helvetica"/>
          <w:color w:val="221E1F"/>
          <w:sz w:val="18"/>
          <w:szCs w:val="18"/>
        </w:rPr>
        <w:tab/>
        <w:t xml:space="preserve">Further, the plan administrator of a multiemployer defined </w:t>
      </w:r>
      <w:r w:rsidRPr="00AE1ECB">
        <w:rPr>
          <w:rFonts w:ascii="Helvetica" w:hAnsi="Helvetica" w:cs="DGKOH F+ Helvetica"/>
          <w:color w:val="221E1F"/>
          <w:sz w:val="18"/>
          <w:szCs w:val="18"/>
        </w:rPr>
        <w:t xml:space="preserve">benefit plan must attach to the Form 5500 an electronic </w:t>
      </w:r>
      <w:r w:rsidRPr="00AE1ECB">
        <w:rPr>
          <w:rFonts w:ascii="Helvetica" w:hAnsi="Helvetica" w:cs="DGKOB A+ Helvetica"/>
          <w:color w:val="221E1F"/>
          <w:sz w:val="18"/>
          <w:szCs w:val="18"/>
        </w:rPr>
        <w:t xml:space="preserve">reproduction of the Schedule MB prepared and signed by the plan’s enrolled actuary. This electronic reproduction must be labeled </w:t>
      </w:r>
      <w:r w:rsidRPr="00AE1ECB">
        <w:rPr>
          <w:rStyle w:val="Emphasis"/>
          <w:rFonts w:ascii="Helvetica" w:hAnsi="Helvetica" w:cs="DGKOB A+ Helvetica"/>
          <w:b/>
          <w:bCs/>
          <w:color w:val="221E1F"/>
          <w:sz w:val="18"/>
          <w:szCs w:val="18"/>
        </w:rPr>
        <w:t>“MB Actuary Signature”</w:t>
      </w:r>
      <w:r w:rsidRPr="00AE1ECB">
        <w:rPr>
          <w:rFonts w:ascii="Helvetica" w:hAnsi="Helvetica" w:cs="DGKOB A+ Helvetica"/>
          <w:color w:val="221E1F"/>
          <w:sz w:val="18"/>
          <w:szCs w:val="18"/>
        </w:rPr>
        <w:t> and must be included as a Portable Document Format (PDF) attachment or any alternative electronic attachment allowable under EFAST2.</w:t>
      </w:r>
    </w:p>
    <w:p w:rsidRPr="00AE1ECB" w:rsidR="009918FC" w:rsidP="0063377C" w:rsidRDefault="009918FC" w14:paraId="244C8318" w14:textId="77777777">
      <w:pPr>
        <w:tabs>
          <w:tab w:val="clear" w:pos="432"/>
          <w:tab w:val="left" w:pos="270"/>
        </w:tabs>
        <w:autoSpaceDE w:val="0"/>
        <w:autoSpaceDN w:val="0"/>
        <w:adjustRightInd w:val="0"/>
        <w:spacing w:before="60" w:line="240" w:lineRule="auto"/>
        <w:ind w:right="-14" w:firstLine="0"/>
        <w:rPr>
          <w:rFonts w:ascii="Helvetica" w:hAnsi="Helvetica" w:cs="NCLAD L+ Helvetica"/>
          <w:color w:val="221E1F"/>
          <w:sz w:val="18"/>
          <w:szCs w:val="18"/>
        </w:rPr>
      </w:pPr>
      <w:r w:rsidRPr="00AE1ECB">
        <w:rPr>
          <w:rFonts w:ascii="Helvetica" w:hAnsi="Helvetica" w:cs="NCLAD L+ Helvetica"/>
          <w:color w:val="221E1F"/>
          <w:sz w:val="18"/>
          <w:szCs w:val="18"/>
        </w:rPr>
        <w:tab/>
        <w:t xml:space="preserve">If a money purchase defined contribution plan (including a </w:t>
      </w:r>
      <w:r w:rsidRPr="00AE1ECB">
        <w:rPr>
          <w:rFonts w:ascii="Helvetica" w:hAnsi="Helvetica" w:cs="DGKOB A+ Helvetica"/>
          <w:color w:val="221E1F"/>
          <w:sz w:val="18"/>
          <w:szCs w:val="18"/>
        </w:rPr>
        <w:t xml:space="preserve">target benefit plan) has received a waiver of the minimum funding standard, and the waiver is currently being amortized, lines 3, 9, and 10 of Schedule MB must be completed but it need not be signed by an enrolled actuary. In such a case, the </w:t>
      </w:r>
      <w:r w:rsidRPr="00AE1ECB">
        <w:rPr>
          <w:rFonts w:ascii="Helvetica" w:hAnsi="Helvetica" w:cs="NCLAD L+ Helvetica"/>
          <w:color w:val="221E1F"/>
          <w:sz w:val="18"/>
          <w:szCs w:val="18"/>
        </w:rPr>
        <w:t>Form 5500 or the Form 5500-SF that is submitted under EFAST2 must include the Schedule MB with lines 3, 9, and 10 completed, but is not required to include a PDF attachment of a signed Schedule MB.</w:t>
      </w:r>
    </w:p>
    <w:p w:rsidRPr="00AE1ECB" w:rsidR="009918FC" w:rsidP="0063377C" w:rsidRDefault="000C4CC6" w14:paraId="244C8319" w14:textId="44E62D21">
      <w:pPr>
        <w:tabs>
          <w:tab w:val="clear" w:pos="432"/>
          <w:tab w:val="left" w:pos="270"/>
        </w:tabs>
        <w:autoSpaceDE w:val="0"/>
        <w:autoSpaceDN w:val="0"/>
        <w:adjustRightInd w:val="0"/>
        <w:spacing w:before="60" w:line="240" w:lineRule="auto"/>
        <w:ind w:right="-14" w:firstLine="0"/>
        <w:rPr>
          <w:rFonts w:ascii="Helvetica" w:hAnsi="Helvetica" w:cs="NCLAD L+ Helvetica"/>
          <w:color w:val="221E1F"/>
          <w:sz w:val="18"/>
          <w:szCs w:val="18"/>
        </w:rPr>
      </w:pPr>
      <w:r w:rsidRPr="00AE1ECB">
        <w:rPr>
          <w:rFonts w:ascii="Helvetica" w:hAnsi="Helvetica" w:cs="NCLAD L+ Helvetica"/>
          <w:b/>
          <w:color w:val="221E1F"/>
          <w:sz w:val="18"/>
          <w:szCs w:val="18"/>
        </w:rPr>
        <w:t xml:space="preserve">Note. </w:t>
      </w:r>
      <w:r w:rsidRPr="00AE1ECB" w:rsidR="009918FC">
        <w:rPr>
          <w:rFonts w:ascii="Helvetica" w:hAnsi="Helvetica" w:cs="NCLAD L+ Helvetica"/>
          <w:color w:val="221E1F"/>
          <w:sz w:val="18"/>
          <w:szCs w:val="18"/>
        </w:rPr>
        <w:t xml:space="preserve">Schedule MB does not have to be filed with the Form 5500-EZ </w:t>
      </w:r>
      <w:r w:rsidR="001D70CD">
        <w:rPr>
          <w:rFonts w:ascii="Helvetica" w:hAnsi="Helvetica" w:cs="NCLAD L+ Helvetica"/>
          <w:color w:val="221E1F"/>
          <w:sz w:val="18"/>
          <w:szCs w:val="18"/>
        </w:rPr>
        <w:t>regardless of whether it is filed on paper with the IRS or electronically with EFAST2</w:t>
      </w:r>
      <w:r w:rsidRPr="00AE1ECB" w:rsidR="009918FC">
        <w:rPr>
          <w:rFonts w:ascii="Helvetica" w:hAnsi="Helvetica" w:cs="NCLAD L+ Helvetica"/>
          <w:color w:val="221E1F"/>
          <w:sz w:val="18"/>
          <w:szCs w:val="18"/>
        </w:rPr>
        <w:t>, but</w:t>
      </w:r>
      <w:r w:rsidR="001D70CD">
        <w:rPr>
          <w:rFonts w:ascii="Helvetica" w:hAnsi="Helvetica" w:cs="NCLAD L+ Helvetica"/>
          <w:color w:val="221E1F"/>
          <w:sz w:val="18"/>
          <w:szCs w:val="18"/>
        </w:rPr>
        <w:t>, if required,</w:t>
      </w:r>
      <w:r w:rsidRPr="00AE1ECB" w:rsidR="009918FC">
        <w:rPr>
          <w:rFonts w:ascii="Helvetica" w:hAnsi="Helvetica" w:cs="NCLAD L+ Helvetica"/>
          <w:color w:val="221E1F"/>
          <w:sz w:val="18"/>
          <w:szCs w:val="18"/>
        </w:rPr>
        <w:t xml:space="preserve"> it must be retained (in accordance with the instructions for the Form 5500-</w:t>
      </w:r>
      <w:r w:rsidR="001D70CD">
        <w:rPr>
          <w:rFonts w:ascii="Helvetica" w:hAnsi="Helvetica" w:cs="NCLAD L+ Helvetica"/>
          <w:color w:val="221E1F"/>
          <w:sz w:val="18"/>
          <w:szCs w:val="18"/>
        </w:rPr>
        <w:t>EZ</w:t>
      </w:r>
      <w:r w:rsidRPr="00AE1ECB" w:rsidR="001D70CD">
        <w:rPr>
          <w:rFonts w:ascii="Helvetica" w:hAnsi="Helvetica" w:cs="NCLAD L+ Helvetica"/>
          <w:color w:val="221E1F"/>
          <w:sz w:val="18"/>
          <w:szCs w:val="18"/>
        </w:rPr>
        <w:t xml:space="preserve"> </w:t>
      </w:r>
      <w:r w:rsidRPr="00AE1ECB" w:rsidR="009918FC">
        <w:rPr>
          <w:rFonts w:ascii="Helvetica" w:hAnsi="Helvetica" w:cs="NCLAD L+ Helvetica"/>
          <w:color w:val="221E1F"/>
          <w:sz w:val="18"/>
          <w:szCs w:val="18"/>
        </w:rPr>
        <w:t xml:space="preserve">under </w:t>
      </w:r>
      <w:r w:rsidR="006744A6">
        <w:rPr>
          <w:rFonts w:ascii="Helvetica" w:hAnsi="Helvetica" w:cs="NCLAD L+ Helvetica"/>
          <w:color w:val="221E1F"/>
          <w:sz w:val="18"/>
          <w:szCs w:val="18"/>
        </w:rPr>
        <w:t xml:space="preserve">the </w:t>
      </w:r>
      <w:r w:rsidRPr="0052060A" w:rsidR="001D70CD">
        <w:rPr>
          <w:rFonts w:ascii="Helvetica" w:hAnsi="Helvetica" w:cs="NCLAD L+ Helvetica"/>
          <w:i/>
          <w:color w:val="221E1F"/>
          <w:sz w:val="18"/>
          <w:szCs w:val="18"/>
        </w:rPr>
        <w:t>What to File</w:t>
      </w:r>
      <w:r w:rsidR="001D70CD">
        <w:rPr>
          <w:rFonts w:ascii="Helvetica" w:hAnsi="Helvetica" w:cs="NCLAD L+ Helvetica"/>
          <w:color w:val="221E1F"/>
          <w:sz w:val="18"/>
          <w:szCs w:val="18"/>
        </w:rPr>
        <w:t xml:space="preserve"> </w:t>
      </w:r>
      <w:r w:rsidRPr="00AE1ECB" w:rsidR="009918FC">
        <w:rPr>
          <w:rFonts w:ascii="Helvetica" w:hAnsi="Helvetica" w:cs="NCLAD L+ Helvetica"/>
          <w:color w:val="221E1F"/>
          <w:sz w:val="18"/>
          <w:szCs w:val="18"/>
        </w:rPr>
        <w:t>section). Also, the funding standard account for the plan must continue to be maintained, even if the Schedule MB is not filed.</w:t>
      </w:r>
    </w:p>
    <w:p w:rsidRPr="00AE1ECB" w:rsidR="009918FC" w:rsidP="0063377C" w:rsidRDefault="009918FC" w14:paraId="244C831A" w14:textId="77777777">
      <w:pPr>
        <w:tabs>
          <w:tab w:val="clear" w:pos="432"/>
          <w:tab w:val="left" w:pos="270"/>
          <w:tab w:val="right" w:leader="dot" w:pos="4680"/>
        </w:tabs>
        <w:autoSpaceDE w:val="0"/>
        <w:autoSpaceDN w:val="0"/>
        <w:adjustRightInd w:val="0"/>
        <w:spacing w:before="60" w:line="240" w:lineRule="auto"/>
        <w:ind w:right="-14" w:firstLine="0"/>
        <w:rPr>
          <w:rFonts w:ascii="Helvetica" w:hAnsi="Helvetica" w:cs="NCLAD L+ Helvetica"/>
          <w:color w:val="221E1F"/>
          <w:sz w:val="18"/>
          <w:szCs w:val="18"/>
        </w:rPr>
      </w:pPr>
      <w:r w:rsidRPr="00AE1ECB">
        <w:rPr>
          <w:rFonts w:ascii="Helvetica" w:hAnsi="Helvetica" w:cs="NCLAD L+ Helvetica"/>
          <w:color w:val="221E1F"/>
          <w:sz w:val="18"/>
          <w:szCs w:val="18"/>
        </w:rPr>
        <w:tab/>
        <w:t>Check the Schedule MB box on the Form 5500 (Part II, line 10</w:t>
      </w:r>
      <w:proofErr w:type="gramStart"/>
      <w:r w:rsidRPr="00AE1ECB">
        <w:rPr>
          <w:rFonts w:ascii="Helvetica" w:hAnsi="Helvetica" w:cs="NCLAD L+ Helvetica"/>
          <w:color w:val="221E1F"/>
          <w:sz w:val="18"/>
          <w:szCs w:val="18"/>
        </w:rPr>
        <w:t>a(</w:t>
      </w:r>
      <w:proofErr w:type="gramEnd"/>
      <w:r w:rsidRPr="00AE1ECB">
        <w:rPr>
          <w:rFonts w:ascii="Helvetica" w:hAnsi="Helvetica" w:cs="NCLAD L+ Helvetica"/>
          <w:color w:val="221E1F"/>
          <w:sz w:val="18"/>
          <w:szCs w:val="18"/>
        </w:rPr>
        <w:t>2)) if a Schedule MB is attached to the Form 5500.</w:t>
      </w:r>
    </w:p>
    <w:p w:rsidRPr="00AE1ECB" w:rsidR="009918FC" w:rsidP="0063377C" w:rsidRDefault="009918FC" w14:paraId="244C831B" w14:textId="77777777">
      <w:pPr>
        <w:tabs>
          <w:tab w:val="clear" w:pos="432"/>
          <w:tab w:val="left" w:pos="270"/>
          <w:tab w:val="right" w:leader="dot" w:pos="4680"/>
        </w:tabs>
        <w:autoSpaceDE w:val="0"/>
        <w:autoSpaceDN w:val="0"/>
        <w:adjustRightInd w:val="0"/>
        <w:spacing w:before="60" w:line="240" w:lineRule="auto"/>
        <w:ind w:right="-8" w:firstLine="0"/>
        <w:rPr>
          <w:rFonts w:ascii="Helvetica" w:hAnsi="Helvetica" w:cs="NCLAD L+ Helvetica"/>
          <w:color w:val="221E1F"/>
          <w:sz w:val="18"/>
          <w:szCs w:val="18"/>
        </w:rPr>
      </w:pPr>
      <w:r w:rsidRPr="00AE1ECB">
        <w:rPr>
          <w:rFonts w:ascii="Helvetica" w:hAnsi="Helvetica" w:cs="NCLAD L+ Helvetica"/>
          <w:color w:val="221E1F"/>
          <w:sz w:val="18"/>
          <w:szCs w:val="18"/>
        </w:rPr>
        <w:tab/>
        <w:t xml:space="preserve">Lines A through E </w:t>
      </w:r>
      <w:r w:rsidRPr="00AE1ECB">
        <w:rPr>
          <w:rFonts w:ascii="Helvetica" w:hAnsi="Helvetica" w:cs="NCLAD L+ Helvetica"/>
          <w:b/>
          <w:bCs/>
          <w:color w:val="221E1F"/>
          <w:sz w:val="18"/>
          <w:szCs w:val="18"/>
        </w:rPr>
        <w:t>must</w:t>
      </w:r>
      <w:r w:rsidRPr="00AE1ECB">
        <w:rPr>
          <w:rFonts w:ascii="Helvetica" w:hAnsi="Helvetica" w:cs="NCLAD L+ Helvetica"/>
          <w:color w:val="221E1F"/>
          <w:sz w:val="18"/>
          <w:szCs w:val="18"/>
        </w:rPr>
        <w:t xml:space="preserve"> be completed for ALL plans. If the Schedule MB is attached to a Form 5500 or Form 5500-SF, lines A, B, C, and D should include the same information as reported in Part II of the Form 5500 or Form 5500-SF. You may abbreviate the plan name.</w:t>
      </w:r>
    </w:p>
    <w:p w:rsidRPr="00AE1ECB" w:rsidR="009918FC" w:rsidP="0063377C" w:rsidRDefault="009918FC" w14:paraId="244C831C" w14:textId="77777777">
      <w:pPr>
        <w:tabs>
          <w:tab w:val="clear" w:pos="432"/>
          <w:tab w:val="left" w:pos="270"/>
          <w:tab w:val="right" w:leader="dot" w:pos="4680"/>
        </w:tabs>
        <w:autoSpaceDE w:val="0"/>
        <w:autoSpaceDN w:val="0"/>
        <w:adjustRightInd w:val="0"/>
        <w:spacing w:before="60" w:line="240" w:lineRule="auto"/>
        <w:ind w:right="-14" w:firstLine="0"/>
        <w:rPr>
          <w:rFonts w:ascii="Helvetica" w:hAnsi="Helvetica" w:cs="NCLAD L+ Helvetica"/>
          <w:color w:val="221E1F"/>
          <w:sz w:val="18"/>
          <w:szCs w:val="18"/>
        </w:rPr>
      </w:pPr>
      <w:r w:rsidRPr="00AE1ECB">
        <w:rPr>
          <w:rFonts w:ascii="Helvetica" w:hAnsi="Helvetica" w:cs="NCLAD L+ Helvetica"/>
          <w:color w:val="221E1F"/>
          <w:sz w:val="18"/>
          <w:szCs w:val="18"/>
        </w:rPr>
        <w:tab/>
        <w:t xml:space="preserve">Do not use a social security number in line D in lieu of an EIN. The Schedule MB and its attachments are open to public inspection if filed with a Form 5500 or Form 5500-SF, and the contents are public information and are subject to publication on the Internet. Because of privacy concerns, the inclusion of a social security number </w:t>
      </w:r>
      <w:r w:rsidRPr="00AE1ECB" w:rsidR="005D60BA">
        <w:rPr>
          <w:rFonts w:ascii="Helvetica" w:hAnsi="Helvetica" w:cs="Helvetica"/>
          <w:iCs/>
          <w:color w:val="000000"/>
          <w:sz w:val="18"/>
          <w:szCs w:val="18"/>
        </w:rPr>
        <w:t>or any portion thereof</w:t>
      </w:r>
      <w:r w:rsidRPr="00AE1ECB" w:rsidR="00956F89">
        <w:rPr>
          <w:rFonts w:ascii="Helvetica" w:hAnsi="Helvetica" w:cs="Helvetica"/>
          <w:i/>
          <w:iCs/>
          <w:color w:val="000000"/>
          <w:sz w:val="18"/>
          <w:szCs w:val="18"/>
        </w:rPr>
        <w:t xml:space="preserve"> </w:t>
      </w:r>
      <w:r w:rsidRPr="00AE1ECB">
        <w:rPr>
          <w:rFonts w:ascii="Helvetica" w:hAnsi="Helvetica" w:cs="NCLAD L+ Helvetica"/>
          <w:color w:val="221E1F"/>
          <w:sz w:val="18"/>
          <w:szCs w:val="18"/>
        </w:rPr>
        <w:t>on this Schedule MB or any of its attachments may result in the rejection of the filing.</w:t>
      </w:r>
    </w:p>
    <w:p w:rsidRPr="00AE1ECB" w:rsidR="009918FC" w:rsidP="0063377C" w:rsidRDefault="009918FC" w14:paraId="244C831D" w14:textId="77777777">
      <w:pPr>
        <w:tabs>
          <w:tab w:val="clear" w:pos="432"/>
          <w:tab w:val="left" w:pos="270"/>
          <w:tab w:val="right" w:leader="dot" w:pos="5040"/>
        </w:tabs>
        <w:autoSpaceDE w:val="0"/>
        <w:autoSpaceDN w:val="0"/>
        <w:adjustRightInd w:val="0"/>
        <w:spacing w:before="60" w:line="240" w:lineRule="auto"/>
        <w:ind w:right="-14" w:firstLine="0"/>
        <w:rPr>
          <w:rFonts w:ascii="Helvetica" w:hAnsi="Helvetica" w:cs="NCLAD L+ Helvetica"/>
          <w:iCs/>
          <w:color w:val="221E1F"/>
          <w:sz w:val="18"/>
          <w:szCs w:val="18"/>
        </w:rPr>
      </w:pPr>
      <w:r w:rsidRPr="00AE1ECB">
        <w:rPr>
          <w:rFonts w:ascii="Helvetica" w:hAnsi="Helvetica" w:cs="NCLAD L+ Helvetica"/>
          <w:color w:val="221E1F"/>
          <w:sz w:val="18"/>
          <w:szCs w:val="18"/>
        </w:rPr>
        <w:tab/>
        <w:t xml:space="preserve">You can apply for an EIN from the IRS online, by fax, or by mail depending on how soon you need to use the EIN. For more information, see </w:t>
      </w:r>
      <w:r w:rsidRPr="00AE1ECB">
        <w:rPr>
          <w:rFonts w:ascii="Helvetica" w:hAnsi="Helvetica" w:cs="NCLAD L+ Helvetica"/>
          <w:i/>
          <w:iCs/>
          <w:color w:val="221E1F"/>
          <w:sz w:val="18"/>
          <w:szCs w:val="18"/>
        </w:rPr>
        <w:t xml:space="preserve">Section 3: Electronic Filing Requirement </w:t>
      </w:r>
      <w:r w:rsidRPr="00AE1ECB">
        <w:rPr>
          <w:rFonts w:ascii="Helvetica" w:hAnsi="Helvetica" w:cs="NCLAD L+ Helvetica"/>
          <w:iCs/>
          <w:color w:val="221E1F"/>
          <w:sz w:val="18"/>
          <w:szCs w:val="18"/>
        </w:rPr>
        <w:t>under the</w:t>
      </w:r>
      <w:r w:rsidRPr="00AE1ECB">
        <w:rPr>
          <w:rFonts w:ascii="Helvetica" w:hAnsi="Helvetica" w:cs="NCLAD L+ Helvetica"/>
          <w:i/>
          <w:iCs/>
          <w:color w:val="221E1F"/>
          <w:sz w:val="18"/>
          <w:szCs w:val="18"/>
        </w:rPr>
        <w:t xml:space="preserve"> General Instructions to Form 5500 </w:t>
      </w:r>
      <w:r w:rsidRPr="00AE1ECB">
        <w:rPr>
          <w:rFonts w:ascii="Helvetica" w:hAnsi="Helvetica" w:cs="NCLAD L+ Helvetica"/>
          <w:iCs/>
          <w:color w:val="221E1F"/>
          <w:sz w:val="18"/>
          <w:szCs w:val="18"/>
        </w:rPr>
        <w:t>and</w:t>
      </w:r>
      <w:r w:rsidRPr="00AE1ECB">
        <w:rPr>
          <w:rFonts w:ascii="Helvetica" w:hAnsi="Helvetica" w:cs="NCLAD L+ Helvetica"/>
          <w:i/>
          <w:iCs/>
          <w:color w:val="221E1F"/>
          <w:sz w:val="18"/>
          <w:szCs w:val="18"/>
        </w:rPr>
        <w:t xml:space="preserve"> How to File </w:t>
      </w:r>
      <w:r w:rsidRPr="00AE1ECB" w:rsidR="00AE1F5A">
        <w:rPr>
          <w:rFonts w:ascii="Helvetica" w:hAnsi="Helvetica" w:cs="NCLAD L+ Helvetica"/>
          <w:i/>
          <w:iCs/>
          <w:color w:val="221E1F"/>
          <w:sz w:val="18"/>
          <w:szCs w:val="18"/>
        </w:rPr>
        <w:t>– Electronic</w:t>
      </w:r>
      <w:r w:rsidRPr="00AE1ECB">
        <w:rPr>
          <w:rFonts w:ascii="Helvetica" w:hAnsi="Helvetica" w:cs="NCLAD L+ Helvetica"/>
          <w:i/>
          <w:iCs/>
          <w:color w:val="221E1F"/>
          <w:sz w:val="18"/>
          <w:szCs w:val="18"/>
        </w:rPr>
        <w:t xml:space="preserve"> Filing Requirement </w:t>
      </w:r>
      <w:r w:rsidRPr="00AE1ECB">
        <w:rPr>
          <w:rFonts w:ascii="Helvetica" w:hAnsi="Helvetica" w:cs="NCLAD L+ Helvetica"/>
          <w:iCs/>
          <w:color w:val="221E1F"/>
          <w:sz w:val="18"/>
          <w:szCs w:val="18"/>
        </w:rPr>
        <w:t xml:space="preserve">under the </w:t>
      </w:r>
      <w:r w:rsidRPr="00AE1ECB">
        <w:rPr>
          <w:rFonts w:ascii="Helvetica" w:hAnsi="Helvetica" w:cs="NCLAD L+ Helvetica"/>
          <w:i/>
          <w:iCs/>
          <w:color w:val="221E1F"/>
          <w:sz w:val="18"/>
          <w:szCs w:val="18"/>
        </w:rPr>
        <w:t xml:space="preserve">General Instructions to Form 5500-SF. </w:t>
      </w:r>
      <w:r w:rsidRPr="00AE1ECB">
        <w:rPr>
          <w:rFonts w:ascii="Helvetica" w:hAnsi="Helvetica" w:cs="NCLAD L+ Helvetica"/>
          <w:iCs/>
          <w:color w:val="221E1F"/>
          <w:sz w:val="18"/>
          <w:szCs w:val="18"/>
        </w:rPr>
        <w:t>The EBSA does not issue EINs.</w:t>
      </w:r>
    </w:p>
    <w:p w:rsidRPr="00AE1ECB" w:rsidR="009918FC" w:rsidP="0063377C" w:rsidRDefault="000C4CC6" w14:paraId="244C831E" w14:textId="77777777">
      <w:pPr>
        <w:tabs>
          <w:tab w:val="clear" w:pos="432"/>
          <w:tab w:val="left" w:pos="270"/>
          <w:tab w:val="right" w:leader="dot" w:pos="4680"/>
        </w:tabs>
        <w:autoSpaceDE w:val="0"/>
        <w:autoSpaceDN w:val="0"/>
        <w:adjustRightInd w:val="0"/>
        <w:spacing w:before="60" w:line="240" w:lineRule="auto"/>
        <w:ind w:right="-14" w:firstLine="0"/>
        <w:rPr>
          <w:rFonts w:ascii="Helvetica" w:hAnsi="Helvetica" w:cs="NCLAD L+ Helvetica"/>
          <w:color w:val="221E1F"/>
          <w:sz w:val="18"/>
          <w:szCs w:val="18"/>
        </w:rPr>
      </w:pPr>
      <w:r w:rsidRPr="00AE1ECB">
        <w:rPr>
          <w:rFonts w:ascii="Helvetica" w:hAnsi="Helvetica" w:cs="NCLAD L+ Helvetica"/>
          <w:b/>
          <w:bCs/>
          <w:iCs/>
          <w:color w:val="221E1F"/>
          <w:sz w:val="18"/>
          <w:szCs w:val="18"/>
        </w:rPr>
        <w:t>Note.</w:t>
      </w:r>
      <w:r w:rsidRPr="00AE1ECB" w:rsidR="009918FC">
        <w:rPr>
          <w:rFonts w:ascii="Helvetica" w:hAnsi="Helvetica" w:cs="NCLAD L+ Helvetica"/>
          <w:b/>
          <w:bCs/>
          <w:iCs/>
          <w:color w:val="221E1F"/>
          <w:sz w:val="18"/>
          <w:szCs w:val="18"/>
        </w:rPr>
        <w:t xml:space="preserve"> </w:t>
      </w:r>
      <w:r w:rsidRPr="00AE1ECB" w:rsidR="009918FC">
        <w:rPr>
          <w:rFonts w:ascii="Helvetica" w:hAnsi="Helvetica" w:cs="NCLAD L+ Helvetica"/>
          <w:b/>
          <w:bCs/>
          <w:i/>
          <w:iCs/>
          <w:color w:val="221E1F"/>
          <w:sz w:val="18"/>
          <w:szCs w:val="18"/>
        </w:rPr>
        <w:t>(1)</w:t>
      </w:r>
      <w:r w:rsidRPr="00AE1ECB" w:rsidR="009918FC">
        <w:rPr>
          <w:rFonts w:ascii="Helvetica" w:hAnsi="Helvetica" w:cs="NCLAD L+ Helvetica"/>
          <w:iCs/>
          <w:color w:val="221E1F"/>
          <w:sz w:val="18"/>
          <w:szCs w:val="18"/>
        </w:rPr>
        <w:t xml:space="preserve"> For split-funded plans, the </w:t>
      </w:r>
      <w:proofErr w:type="gramStart"/>
      <w:r w:rsidRPr="00AE1ECB" w:rsidR="009918FC">
        <w:rPr>
          <w:rFonts w:ascii="Helvetica" w:hAnsi="Helvetica" w:cs="NCLAD L+ Helvetica"/>
          <w:iCs/>
          <w:color w:val="221E1F"/>
          <w:sz w:val="18"/>
          <w:szCs w:val="18"/>
        </w:rPr>
        <w:t>costs</w:t>
      </w:r>
      <w:proofErr w:type="gramEnd"/>
      <w:r w:rsidRPr="00AE1ECB" w:rsidR="009918FC">
        <w:rPr>
          <w:rFonts w:ascii="Helvetica" w:hAnsi="Helvetica" w:cs="NCLAD L+ Helvetica"/>
          <w:iCs/>
          <w:color w:val="221E1F"/>
          <w:sz w:val="18"/>
          <w:szCs w:val="18"/>
        </w:rPr>
        <w:t xml:space="preserve"> and contributions</w:t>
      </w:r>
    </w:p>
    <w:p w:rsidRPr="00AE1ECB" w:rsidR="009918FC" w:rsidP="009077C3" w:rsidRDefault="009918FC" w14:paraId="244C831F" w14:textId="77777777">
      <w:pPr>
        <w:tabs>
          <w:tab w:val="clear" w:pos="432"/>
          <w:tab w:val="left" w:pos="270"/>
          <w:tab w:val="right" w:leader="dot" w:pos="4680"/>
        </w:tabs>
        <w:autoSpaceDE w:val="0"/>
        <w:autoSpaceDN w:val="0"/>
        <w:adjustRightInd w:val="0"/>
        <w:spacing w:line="240" w:lineRule="auto"/>
        <w:ind w:right="-8" w:firstLine="0"/>
        <w:rPr>
          <w:rFonts w:ascii="Helvetica" w:hAnsi="Helvetica" w:cs="NCLAD L+ Helvetica"/>
          <w:color w:val="221E1F"/>
          <w:sz w:val="18"/>
          <w:szCs w:val="18"/>
        </w:rPr>
      </w:pPr>
      <w:r w:rsidRPr="00AE1ECB">
        <w:rPr>
          <w:rFonts w:ascii="Helvetica" w:hAnsi="Helvetica" w:cs="NCLAD L+ Helvetica"/>
          <w:color w:val="221E1F"/>
          <w:sz w:val="18"/>
          <w:szCs w:val="18"/>
        </w:rPr>
        <w:t xml:space="preserve">reported on Schedule MB must include those relating to both trust funds and insurance carriers. </w:t>
      </w:r>
      <w:r w:rsidRPr="00AE1ECB">
        <w:rPr>
          <w:rFonts w:ascii="Helvetica" w:hAnsi="Helvetica" w:cs="NCLAD L+ Helvetica"/>
          <w:b/>
          <w:bCs/>
          <w:i/>
          <w:iCs/>
          <w:color w:val="221E1F"/>
          <w:sz w:val="18"/>
          <w:szCs w:val="18"/>
        </w:rPr>
        <w:t>(2)</w:t>
      </w:r>
      <w:r w:rsidRPr="00AE1ECB">
        <w:rPr>
          <w:rFonts w:ascii="Helvetica" w:hAnsi="Helvetica" w:cs="NCLAD L+ Helvetica"/>
          <w:color w:val="221E1F"/>
          <w:sz w:val="18"/>
          <w:szCs w:val="18"/>
        </w:rPr>
        <w:t xml:space="preserve"> For plans with funding standard account amortization charges and credits, see the instructions for lines 9c and 9h. </w:t>
      </w:r>
      <w:r w:rsidRPr="00AE1ECB">
        <w:rPr>
          <w:rFonts w:ascii="Helvetica" w:hAnsi="Helvetica" w:cs="NCLAD L+ Helvetica"/>
          <w:b/>
          <w:bCs/>
          <w:i/>
          <w:iCs/>
          <w:color w:val="221E1F"/>
          <w:sz w:val="18"/>
          <w:szCs w:val="18"/>
        </w:rPr>
        <w:t>(3)</w:t>
      </w:r>
      <w:r w:rsidRPr="00AE1ECB">
        <w:rPr>
          <w:rFonts w:ascii="Helvetica" w:hAnsi="Helvetica" w:cs="NCLAD L+ Helvetica"/>
          <w:color w:val="221E1F"/>
          <w:sz w:val="18"/>
          <w:szCs w:val="18"/>
        </w:rPr>
        <w:t xml:space="preserve"> For terminating multiemployer plans, Code section 412(e)(4) and ERISA section 301(c) provide that minimum funding standards apply until the last day of the plan year in which the plan terminates within the meaning of section 4041A(a)(2) of ERISA. Accordingly, the Schedule MB is not required to be filed for any later plan year.</w:t>
      </w:r>
    </w:p>
    <w:p w:rsidRPr="00AE1ECB" w:rsidR="009918FC" w:rsidP="0063377C" w:rsidRDefault="009918FC" w14:paraId="244C8320"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20"/>
          <w:szCs w:val="20"/>
        </w:rPr>
      </w:pPr>
      <w:r w:rsidRPr="00AE1ECB">
        <w:rPr>
          <w:rFonts w:ascii="Helvetica" w:hAnsi="Helvetica" w:cs="NCLAD L+ Helvetica"/>
          <w:b/>
          <w:bCs/>
          <w:color w:val="221E1F"/>
          <w:sz w:val="20"/>
          <w:szCs w:val="20"/>
        </w:rPr>
        <w:t>Statement by Enrolled Actuary</w:t>
      </w:r>
    </w:p>
    <w:p w:rsidRPr="00AE1ECB" w:rsidR="009918FC" w:rsidP="0063377C" w:rsidRDefault="009918FC" w14:paraId="244C8321" w14:textId="77777777">
      <w:pPr>
        <w:widowControl w:val="0"/>
        <w:tabs>
          <w:tab w:val="clear" w:pos="432"/>
        </w:tabs>
        <w:autoSpaceDE w:val="0"/>
        <w:autoSpaceDN w:val="0"/>
        <w:adjustRightInd w:val="0"/>
        <w:spacing w:before="60" w:line="240" w:lineRule="auto"/>
        <w:ind w:firstLine="0"/>
        <w:rPr>
          <w:rFonts w:ascii="Helvetica" w:hAnsi="Helvetica" w:cs="DGKOB A+ Helvetica"/>
          <w:color w:val="221E1F"/>
          <w:sz w:val="18"/>
          <w:szCs w:val="18"/>
        </w:rPr>
      </w:pPr>
      <w:r w:rsidRPr="00AE1ECB">
        <w:rPr>
          <w:rFonts w:ascii="Helvetica" w:hAnsi="Helvetica" w:cs="NCLAD L+ Helvetica"/>
          <w:color w:val="221E1F"/>
          <w:sz w:val="18"/>
          <w:szCs w:val="18"/>
        </w:rPr>
        <w:t xml:space="preserve">An enrolled actuary must sign Schedule MB unless, as described above, the plan is a money purchase defined contribution plan that has received a waiver of the minimum funding standard. The signature of the enrolled actuary may be qualified to state that it is subject to attached qualifications. See Treasury Regulations section 301.6059-1(d) for permitted qualifications. Except as otherwise provided in these instructions, a stamped or machine produced signature is not acceptable. If the actuary has not fully reflected any final or temporary regulation, revenue ruling, or notice promulgated under the statute in completing the Schedule MB, check the box on the last line of page 1. If this box is checked, indicate on an attachment whether an accumulated funding deficiency or a contribution that is not wholly deductible would result if the actuary had fully reflected such regulation, revenue ruling, or </w:t>
      </w:r>
      <w:r w:rsidRPr="00AE1ECB">
        <w:rPr>
          <w:rFonts w:ascii="Helvetica" w:hAnsi="Helvetica" w:cs="DGKOB A+ Helvetica"/>
          <w:color w:val="221E1F"/>
          <w:sz w:val="18"/>
          <w:szCs w:val="18"/>
        </w:rPr>
        <w:t xml:space="preserve">notice, and label this attachment </w:t>
      </w:r>
      <w:r w:rsidRPr="00AE1ECB">
        <w:rPr>
          <w:rFonts w:ascii="Helvetica" w:hAnsi="Helvetica" w:cs="DGKOH F+ Helvetica"/>
          <w:b/>
          <w:bCs/>
          <w:i/>
          <w:iCs/>
          <w:color w:val="221E1F"/>
          <w:sz w:val="18"/>
          <w:szCs w:val="18"/>
        </w:rPr>
        <w:t>“Schedule MB – Statement by Enrolled Actuary.”</w:t>
      </w:r>
      <w:r w:rsidRPr="00AE1ECB">
        <w:rPr>
          <w:rFonts w:ascii="Helvetica" w:hAnsi="Helvetica" w:cs="DGKOB A+ Helvetica"/>
          <w:color w:val="221E1F"/>
          <w:sz w:val="18"/>
          <w:szCs w:val="18"/>
        </w:rPr>
        <w:t xml:space="preserve"> In addition, the actuary may offer any other comments related to the information contained in Schedule MB.</w:t>
      </w:r>
    </w:p>
    <w:p w:rsidRPr="00AE1ECB" w:rsidR="009918FC" w:rsidP="0063377C" w:rsidRDefault="009918FC" w14:paraId="244C8322" w14:textId="77777777">
      <w:pPr>
        <w:widowControl w:val="0"/>
        <w:tabs>
          <w:tab w:val="clear" w:pos="432"/>
        </w:tabs>
        <w:autoSpaceDE w:val="0"/>
        <w:autoSpaceDN w:val="0"/>
        <w:adjustRightInd w:val="0"/>
        <w:spacing w:before="60" w:line="240" w:lineRule="auto"/>
        <w:ind w:firstLine="274"/>
        <w:rPr>
          <w:rFonts w:ascii="Helvetica" w:hAnsi="Helvetica" w:cs="DGKOB A+ Helvetica"/>
          <w:color w:val="221E1F"/>
          <w:sz w:val="18"/>
          <w:szCs w:val="18"/>
        </w:rPr>
      </w:pPr>
      <w:r w:rsidRPr="00AE1ECB">
        <w:rPr>
          <w:rFonts w:ascii="Helvetica" w:hAnsi="Helvetica" w:cs="DGKOB A+ Helvetica"/>
          <w:color w:val="221E1F"/>
          <w:sz w:val="18"/>
          <w:szCs w:val="18"/>
        </w:rPr>
        <w:t>The actuary must provide the completed and signed Schedule MB to the plan administrator to be retained with the plan records and included (in accordance with these instructions) with the Form 5500 that is submitted under EFAST2. The plan’s actuary is permitted to sign the Schedule MB on page one using the actuary’s signature or by inserting the actuary’s typed name in the signature line followed by the actuary’s handwritten initials. The actuary’s most recent enrollment number must be entered on the Schedule MB that is prepared and signed by the plan’s actuary.</w:t>
      </w:r>
    </w:p>
    <w:p w:rsidRPr="00AE1ECB" w:rsidR="009918FC" w:rsidP="0063377C" w:rsidRDefault="009918FC" w14:paraId="244C8323" w14:textId="77777777">
      <w:pPr>
        <w:widowControl w:val="0"/>
        <w:tabs>
          <w:tab w:val="clear" w:pos="432"/>
        </w:tabs>
        <w:autoSpaceDE w:val="0"/>
        <w:autoSpaceDN w:val="0"/>
        <w:adjustRightInd w:val="0"/>
        <w:spacing w:before="60" w:line="240" w:lineRule="auto"/>
        <w:ind w:firstLine="0"/>
        <w:rPr>
          <w:rFonts w:ascii="Helvetica" w:hAnsi="Helvetica" w:cs="DGKOB A+ Helvetica"/>
          <w:color w:val="221E1F"/>
          <w:sz w:val="20"/>
          <w:szCs w:val="20"/>
        </w:rPr>
      </w:pPr>
      <w:r w:rsidRPr="00AE1ECB">
        <w:rPr>
          <w:rFonts w:ascii="Helvetica" w:hAnsi="Helvetica" w:cs="DGKOB A+ Helvetica"/>
          <w:b/>
          <w:bCs/>
          <w:color w:val="221E1F"/>
          <w:sz w:val="20"/>
          <w:szCs w:val="20"/>
        </w:rPr>
        <w:t>Attachments</w:t>
      </w:r>
    </w:p>
    <w:p w:rsidRPr="00AE1ECB" w:rsidR="009918FC" w:rsidP="0063377C" w:rsidRDefault="009918FC" w14:paraId="244C8324" w14:textId="77777777">
      <w:pPr>
        <w:widowControl w:val="0"/>
        <w:tabs>
          <w:tab w:val="clear" w:pos="432"/>
        </w:tabs>
        <w:autoSpaceDE w:val="0"/>
        <w:autoSpaceDN w:val="0"/>
        <w:adjustRightInd w:val="0"/>
        <w:spacing w:before="60" w:line="240" w:lineRule="auto"/>
        <w:ind w:right="-14" w:firstLine="0"/>
        <w:rPr>
          <w:rFonts w:ascii="Helvetica" w:hAnsi="Helvetica" w:cs="DGKOB A+ Helvetica"/>
          <w:color w:val="221E1F"/>
          <w:sz w:val="18"/>
          <w:szCs w:val="18"/>
        </w:rPr>
      </w:pPr>
      <w:r w:rsidRPr="00AE1ECB">
        <w:rPr>
          <w:rFonts w:ascii="Helvetica" w:hAnsi="Helvetica" w:cs="DGKOB A+ Helvetica"/>
          <w:color w:val="221E1F"/>
          <w:sz w:val="18"/>
          <w:szCs w:val="18"/>
        </w:rPr>
        <w:t xml:space="preserve">All attachments to the Schedule MB must be properly identified, and must include the name of the plan, the plan sponsor’s EIN, and the plan number. Put “Schedule MB” and the line number to which the attachment relates at the top of each attachment. Do not include attachments that contain a visible social security number. The Schedule MB and its attachments are open to public inspection, and the contents are public information and are subject to publication on the Internet. Because of privacy concerns, the inclusion of a visible social security number </w:t>
      </w:r>
      <w:r w:rsidRPr="00AE1ECB" w:rsidR="005D60BA">
        <w:rPr>
          <w:rFonts w:ascii="Helvetica" w:hAnsi="Helvetica" w:cs="Helvetica"/>
          <w:iCs/>
          <w:color w:val="000000"/>
          <w:sz w:val="18"/>
          <w:szCs w:val="18"/>
        </w:rPr>
        <w:t xml:space="preserve">or any portion thereof </w:t>
      </w:r>
      <w:r w:rsidRPr="00AE1ECB">
        <w:rPr>
          <w:rFonts w:ascii="Helvetica" w:hAnsi="Helvetica" w:cs="DGKOB A+ Helvetica"/>
          <w:color w:val="221E1F"/>
          <w:sz w:val="18"/>
          <w:szCs w:val="18"/>
        </w:rPr>
        <w:t>on an attachment may result in the rejection of the filing.</w:t>
      </w:r>
    </w:p>
    <w:p w:rsidRPr="00AE1ECB" w:rsidR="009918FC" w:rsidP="0063377C" w:rsidRDefault="009918FC" w14:paraId="244C8325" w14:textId="77777777">
      <w:pPr>
        <w:widowControl w:val="0"/>
        <w:tabs>
          <w:tab w:val="clear" w:pos="432"/>
        </w:tabs>
        <w:autoSpaceDE w:val="0"/>
        <w:autoSpaceDN w:val="0"/>
        <w:adjustRightInd w:val="0"/>
        <w:spacing w:before="60" w:line="240" w:lineRule="auto"/>
        <w:ind w:firstLine="0"/>
        <w:rPr>
          <w:rFonts w:ascii="Helvetica" w:hAnsi="Helvetica" w:cs="DGKOB A+ Helvetica"/>
          <w:color w:val="221E1F"/>
          <w:sz w:val="22"/>
          <w:szCs w:val="22"/>
        </w:rPr>
      </w:pPr>
      <w:r w:rsidRPr="00AE1ECB">
        <w:rPr>
          <w:rFonts w:ascii="Helvetica" w:hAnsi="Helvetica" w:cs="DGKOB A+ Helvetica"/>
          <w:b/>
          <w:bCs/>
          <w:color w:val="221E1F"/>
          <w:sz w:val="22"/>
          <w:szCs w:val="22"/>
        </w:rPr>
        <w:t>Specific Instructions</w:t>
      </w:r>
    </w:p>
    <w:p w:rsidRPr="00AE1ECB" w:rsidR="009918FC" w:rsidP="0063377C" w:rsidRDefault="009918FC" w14:paraId="244C8326" w14:textId="77777777">
      <w:pPr>
        <w:widowControl w:val="0"/>
        <w:tabs>
          <w:tab w:val="clear" w:pos="432"/>
        </w:tabs>
        <w:autoSpaceDE w:val="0"/>
        <w:autoSpaceDN w:val="0"/>
        <w:adjustRightInd w:val="0"/>
        <w:spacing w:before="60" w:line="240" w:lineRule="auto"/>
        <w:ind w:firstLine="0"/>
        <w:rPr>
          <w:rFonts w:ascii="Helvetica" w:hAnsi="Helvetica" w:cs="DGKOH F+ Helvetica"/>
          <w:color w:val="221E1F"/>
          <w:sz w:val="18"/>
          <w:szCs w:val="18"/>
        </w:rPr>
      </w:pPr>
      <w:r w:rsidRPr="00AE1ECB">
        <w:rPr>
          <w:rFonts w:ascii="Helvetica" w:hAnsi="Helvetica" w:cs="DGKOH F+ Helvetica"/>
          <w:b/>
          <w:bCs/>
          <w:color w:val="221E1F"/>
          <w:sz w:val="18"/>
          <w:szCs w:val="18"/>
        </w:rPr>
        <w:t>Line 1</w:t>
      </w:r>
      <w:r w:rsidRPr="00AE1ECB" w:rsidR="00534B36">
        <w:rPr>
          <w:rFonts w:ascii="Helvetica" w:hAnsi="Helvetica" w:cs="DGKOH F+ Helvetica"/>
          <w:b/>
          <w:bCs/>
          <w:color w:val="221E1F"/>
          <w:sz w:val="18"/>
          <w:szCs w:val="18"/>
        </w:rPr>
        <w:t xml:space="preserve">. </w:t>
      </w:r>
      <w:r w:rsidRPr="00AE1ECB">
        <w:rPr>
          <w:rFonts w:ascii="Helvetica" w:hAnsi="Helvetica" w:cs="DGKOH F+ Helvetica"/>
          <w:color w:val="221E1F"/>
          <w:sz w:val="18"/>
          <w:szCs w:val="18"/>
        </w:rPr>
        <w:t>All entries must be reported as of the valuation date.</w:t>
      </w:r>
    </w:p>
    <w:p w:rsidRPr="00AE1ECB" w:rsidR="009918FC" w:rsidP="0063377C" w:rsidRDefault="009918FC" w14:paraId="244C8327" w14:textId="77777777">
      <w:pPr>
        <w:widowControl w:val="0"/>
        <w:tabs>
          <w:tab w:val="clear" w:pos="432"/>
        </w:tabs>
        <w:autoSpaceDE w:val="0"/>
        <w:autoSpaceDN w:val="0"/>
        <w:adjustRightInd w:val="0"/>
        <w:spacing w:before="60" w:line="198" w:lineRule="atLeast"/>
        <w:ind w:firstLine="0"/>
        <w:rPr>
          <w:rFonts w:ascii="Helvetica" w:hAnsi="Helvetica" w:cs="DGKOB A+ Helvetica"/>
          <w:color w:val="221E1F"/>
          <w:sz w:val="18"/>
          <w:szCs w:val="18"/>
        </w:rPr>
      </w:pPr>
      <w:r w:rsidRPr="00AE1ECB">
        <w:rPr>
          <w:rFonts w:ascii="Helvetica" w:hAnsi="Helvetica" w:cs="NCLAH N+ Helvetica"/>
          <w:b/>
          <w:bCs/>
          <w:color w:val="221E1F"/>
          <w:sz w:val="18"/>
          <w:szCs w:val="18"/>
        </w:rPr>
        <w:t>Line 1a</w:t>
      </w:r>
      <w:r w:rsidRPr="00AE1ECB" w:rsidR="00534B36">
        <w:rPr>
          <w:rFonts w:ascii="Helvetica" w:hAnsi="Helvetica" w:cs="NCLAH N+ Helvetica"/>
          <w:b/>
          <w:bCs/>
          <w:color w:val="221E1F"/>
          <w:sz w:val="18"/>
          <w:szCs w:val="18"/>
        </w:rPr>
        <w:t xml:space="preserve">. </w:t>
      </w:r>
      <w:r w:rsidRPr="00AE1ECB">
        <w:rPr>
          <w:rFonts w:ascii="Helvetica" w:hAnsi="Helvetica" w:cs="NCLAH N+ Helvetica"/>
          <w:b/>
          <w:bCs/>
          <w:color w:val="221E1F"/>
          <w:sz w:val="18"/>
          <w:szCs w:val="18"/>
        </w:rPr>
        <w:t xml:space="preserve">Actuarial Valuation Date. </w:t>
      </w:r>
      <w:r w:rsidRPr="00AE1ECB">
        <w:rPr>
          <w:rFonts w:ascii="Helvetica" w:hAnsi="Helvetica" w:cs="DGKOB A+ Helvetica"/>
          <w:color w:val="221E1F"/>
          <w:sz w:val="18"/>
          <w:szCs w:val="18"/>
        </w:rPr>
        <w:t xml:space="preserve">The valuation for a plan year may be as of any date in the plan year, including the first or last day of the plan year. Valuations must be performed </w:t>
      </w:r>
      <w:r w:rsidRPr="00AE1ECB">
        <w:rPr>
          <w:rFonts w:ascii="Helvetica" w:hAnsi="Helvetica" w:cs="DGKOB A+ Helvetica"/>
          <w:color w:val="221E1F"/>
          <w:sz w:val="18"/>
          <w:szCs w:val="18"/>
        </w:rPr>
        <w:lastRenderedPageBreak/>
        <w:t>within the period specified by Code section 431(c)(7) and ERISA section 304(c)(7).</w:t>
      </w:r>
    </w:p>
    <w:p w:rsidRPr="00AE1ECB" w:rsidR="009918FC" w:rsidP="0063377C" w:rsidRDefault="009918FC" w14:paraId="244C8328" w14:textId="5CB484ED">
      <w:pPr>
        <w:widowControl w:val="0"/>
        <w:tabs>
          <w:tab w:val="clear" w:pos="432"/>
        </w:tabs>
        <w:autoSpaceDE w:val="0"/>
        <w:autoSpaceDN w:val="0"/>
        <w:adjustRightInd w:val="0"/>
        <w:spacing w:before="60" w:line="198" w:lineRule="atLeast"/>
        <w:ind w:firstLine="0"/>
        <w:rPr>
          <w:rFonts w:ascii="Helvetica" w:hAnsi="Helvetica" w:cs="DGKOB A+ Helvetica"/>
          <w:color w:val="221E1F"/>
          <w:sz w:val="18"/>
          <w:szCs w:val="18"/>
        </w:rPr>
      </w:pPr>
      <w:r w:rsidRPr="00AE1ECB">
        <w:rPr>
          <w:rFonts w:ascii="Helvetica" w:hAnsi="Helvetica" w:cs="NCLAH N+ Helvetica"/>
          <w:b/>
          <w:bCs/>
          <w:color w:val="221E1F"/>
          <w:sz w:val="18"/>
          <w:szCs w:val="18"/>
        </w:rPr>
        <w:t>Line 1</w:t>
      </w:r>
      <w:proofErr w:type="gramStart"/>
      <w:r w:rsidRPr="00AE1ECB">
        <w:rPr>
          <w:rFonts w:ascii="Helvetica" w:hAnsi="Helvetica" w:cs="NCLAH N+ Helvetica"/>
          <w:b/>
          <w:bCs/>
          <w:color w:val="221E1F"/>
          <w:sz w:val="18"/>
          <w:szCs w:val="18"/>
        </w:rPr>
        <w:t>b(</w:t>
      </w:r>
      <w:proofErr w:type="gramEnd"/>
      <w:r w:rsidRPr="00AE1ECB">
        <w:rPr>
          <w:rFonts w:ascii="Helvetica" w:hAnsi="Helvetica" w:cs="NCLAH N+ Helvetica"/>
          <w:b/>
          <w:bCs/>
          <w:color w:val="221E1F"/>
          <w:sz w:val="18"/>
          <w:szCs w:val="18"/>
        </w:rPr>
        <w:t>1)</w:t>
      </w:r>
      <w:r w:rsidRPr="00AE1ECB" w:rsidR="00534B36">
        <w:rPr>
          <w:rFonts w:ascii="Helvetica" w:hAnsi="Helvetica" w:cs="NCLAH N+ Helvetica"/>
          <w:b/>
          <w:bCs/>
          <w:color w:val="221E1F"/>
          <w:sz w:val="18"/>
          <w:szCs w:val="18"/>
        </w:rPr>
        <w:t xml:space="preserve">. </w:t>
      </w:r>
      <w:r w:rsidRPr="00AE1ECB">
        <w:rPr>
          <w:rFonts w:ascii="Helvetica" w:hAnsi="Helvetica" w:cs="NCLAH N+ Helvetica"/>
          <w:b/>
          <w:bCs/>
          <w:color w:val="221E1F"/>
          <w:sz w:val="18"/>
          <w:szCs w:val="18"/>
        </w:rPr>
        <w:t xml:space="preserve">Current Value of Assets. </w:t>
      </w:r>
      <w:r w:rsidRPr="00AE1ECB">
        <w:rPr>
          <w:rFonts w:ascii="Helvetica" w:hAnsi="Helvetica" w:cs="DGKOB A+ Helvetica"/>
          <w:color w:val="221E1F"/>
          <w:sz w:val="18"/>
          <w:szCs w:val="18"/>
        </w:rPr>
        <w:t xml:space="preserve">Enter the current value of assets as of the valuation date. The current value is the same as the fair market value. Do not adjust for items such as the existing credit balance or the outstanding balances of certain amortization bases. Contributions designated for </w:t>
      </w:r>
      <w:r w:rsidR="00BC6F5A">
        <w:rPr>
          <w:rFonts w:ascii="Helvetica" w:hAnsi="Helvetica" w:cs="DGKOB A+ Helvetica"/>
          <w:color w:val="221E1F"/>
          <w:sz w:val="18"/>
          <w:szCs w:val="18"/>
        </w:rPr>
        <w:t>202</w:t>
      </w:r>
      <w:r w:rsidR="00562E96">
        <w:rPr>
          <w:rFonts w:ascii="Helvetica" w:hAnsi="Helvetica" w:cs="DGKOB A+ Helvetica"/>
          <w:color w:val="221E1F"/>
          <w:sz w:val="18"/>
          <w:szCs w:val="18"/>
        </w:rPr>
        <w:t>1</w:t>
      </w:r>
      <w:r w:rsidRPr="00AE1ECB" w:rsidR="00656D87">
        <w:rPr>
          <w:rFonts w:ascii="Helvetica" w:hAnsi="Helvetica" w:cs="DGKOB A+ Helvetica"/>
          <w:color w:val="221E1F"/>
          <w:sz w:val="18"/>
          <w:szCs w:val="18"/>
        </w:rPr>
        <w:t xml:space="preserve"> </w:t>
      </w:r>
      <w:r w:rsidRPr="00AE1ECB">
        <w:rPr>
          <w:rFonts w:ascii="Helvetica" w:hAnsi="Helvetica" w:cs="DGKOB A+ Helvetica"/>
          <w:color w:val="221E1F"/>
          <w:sz w:val="18"/>
          <w:szCs w:val="18"/>
        </w:rPr>
        <w:t>should not be included in this amount. Note that this entry may be different from the entry in line 2a. Such a difference may result, for example, if the valuation date is not the first day of the plan year, or if insurance contracts are excluded from assets reported on line 1</w:t>
      </w:r>
      <w:proofErr w:type="gramStart"/>
      <w:r w:rsidRPr="00AE1ECB">
        <w:rPr>
          <w:rFonts w:ascii="Helvetica" w:hAnsi="Helvetica" w:cs="DGKOB A+ Helvetica"/>
          <w:color w:val="221E1F"/>
          <w:sz w:val="18"/>
          <w:szCs w:val="18"/>
        </w:rPr>
        <w:t>b(</w:t>
      </w:r>
      <w:proofErr w:type="gramEnd"/>
      <w:r w:rsidRPr="00AE1ECB">
        <w:rPr>
          <w:rFonts w:ascii="Helvetica" w:hAnsi="Helvetica" w:cs="DGKOB A+ Helvetica"/>
          <w:color w:val="221E1F"/>
          <w:sz w:val="18"/>
          <w:szCs w:val="18"/>
        </w:rPr>
        <w:t>1) but not on line 2a.</w:t>
      </w:r>
    </w:p>
    <w:p w:rsidRPr="00AE1ECB" w:rsidR="009918FC" w:rsidP="0063377C" w:rsidRDefault="009918FC" w14:paraId="244C8329" w14:textId="145C613A">
      <w:pPr>
        <w:tabs>
          <w:tab w:val="clear" w:pos="432"/>
          <w:tab w:val="left" w:pos="270"/>
        </w:tabs>
        <w:autoSpaceDE w:val="0"/>
        <w:autoSpaceDN w:val="0"/>
        <w:adjustRightInd w:val="0"/>
        <w:spacing w:before="60" w:line="240" w:lineRule="auto"/>
        <w:ind w:right="-14" w:firstLine="0"/>
        <w:rPr>
          <w:rFonts w:ascii="Helvetica" w:hAnsi="Helvetica" w:cs="NCLAD L+ Helvetica"/>
          <w:color w:val="221E1F"/>
          <w:sz w:val="18"/>
          <w:szCs w:val="18"/>
        </w:rPr>
      </w:pPr>
      <w:r w:rsidRPr="00AE1ECB">
        <w:rPr>
          <w:rFonts w:ascii="Helvetica" w:hAnsi="Helvetica" w:cs="NCLAD L+ Helvetica"/>
          <w:color w:val="221E1F"/>
          <w:sz w:val="18"/>
          <w:szCs w:val="18"/>
        </w:rPr>
        <w:tab/>
        <w:t>Rollover amounts or other assets held in individual accounts that are not available to provide defined benefits under the plan should not be included on line 1</w:t>
      </w:r>
      <w:proofErr w:type="gramStart"/>
      <w:r w:rsidRPr="00AE1ECB">
        <w:rPr>
          <w:rFonts w:ascii="Helvetica" w:hAnsi="Helvetica" w:cs="NCLAD L+ Helvetica"/>
          <w:color w:val="221E1F"/>
          <w:sz w:val="18"/>
          <w:szCs w:val="18"/>
        </w:rPr>
        <w:t>b(</w:t>
      </w:r>
      <w:proofErr w:type="gramEnd"/>
      <w:r w:rsidRPr="00AE1ECB">
        <w:rPr>
          <w:rFonts w:ascii="Helvetica" w:hAnsi="Helvetica" w:cs="NCLAD L+ Helvetica"/>
          <w:color w:val="221E1F"/>
          <w:sz w:val="18"/>
          <w:szCs w:val="18"/>
        </w:rPr>
        <w:t xml:space="preserve">1), regardless of whether they are reported on the </w:t>
      </w:r>
      <w:r w:rsidR="00BC6F5A">
        <w:rPr>
          <w:rFonts w:ascii="Helvetica" w:hAnsi="Helvetica" w:cs="NCLAD L+ Helvetica"/>
          <w:color w:val="221E1F"/>
          <w:sz w:val="18"/>
          <w:szCs w:val="18"/>
        </w:rPr>
        <w:t>202</w:t>
      </w:r>
      <w:r w:rsidR="00562E96">
        <w:rPr>
          <w:rFonts w:ascii="Helvetica" w:hAnsi="Helvetica" w:cs="NCLAD L+ Helvetica"/>
          <w:color w:val="221E1F"/>
          <w:sz w:val="18"/>
          <w:szCs w:val="18"/>
        </w:rPr>
        <w:t>1</w:t>
      </w:r>
      <w:r w:rsidRPr="00AE1ECB" w:rsidR="00656D87">
        <w:rPr>
          <w:rFonts w:ascii="Helvetica" w:hAnsi="Helvetica" w:cs="NCLAD L+ Helvetica"/>
          <w:color w:val="221E1F"/>
          <w:sz w:val="18"/>
          <w:szCs w:val="18"/>
        </w:rPr>
        <w:t xml:space="preserve"> </w:t>
      </w:r>
      <w:r w:rsidRPr="00AE1ECB">
        <w:rPr>
          <w:rFonts w:ascii="Helvetica" w:hAnsi="Helvetica" w:cs="NCLAD L+ Helvetica"/>
          <w:color w:val="221E1F"/>
          <w:sz w:val="18"/>
          <w:szCs w:val="18"/>
        </w:rPr>
        <w:t>Schedule H (Form 5500) (line 1I, column (a)) or Schedule I (Form 5500) (line 1c, column (a)). Additionally, asset and liability amounts must be determined in a consistent manner. Therefore, if the value of any insurance contracts have been excluded from the amount reported on line 1</w:t>
      </w:r>
      <w:proofErr w:type="gramStart"/>
      <w:r w:rsidRPr="00AE1ECB">
        <w:rPr>
          <w:rFonts w:ascii="Helvetica" w:hAnsi="Helvetica" w:cs="NCLAD L+ Helvetica"/>
          <w:color w:val="221E1F"/>
          <w:sz w:val="18"/>
          <w:szCs w:val="18"/>
        </w:rPr>
        <w:t>b(</w:t>
      </w:r>
      <w:proofErr w:type="gramEnd"/>
      <w:r w:rsidRPr="00AE1ECB">
        <w:rPr>
          <w:rFonts w:ascii="Helvetica" w:hAnsi="Helvetica" w:cs="NCLAD L+ Helvetica"/>
          <w:color w:val="221E1F"/>
          <w:sz w:val="18"/>
          <w:szCs w:val="18"/>
        </w:rPr>
        <w:t>1), liabilities satisfied by such contracts should also be excluded from the liability values reported on lines 1c(1), 1c(2), and 1d(2) of the Schedule MB.</w:t>
      </w:r>
    </w:p>
    <w:p w:rsidRPr="00AE1ECB" w:rsidR="009918FC" w:rsidP="0063377C" w:rsidRDefault="009918FC" w14:paraId="244C832A" w14:textId="370A9B7A">
      <w:pPr>
        <w:tabs>
          <w:tab w:val="clear" w:pos="432"/>
          <w:tab w:val="left" w:pos="270"/>
          <w:tab w:val="right" w:leader="dot" w:pos="4680"/>
        </w:tabs>
        <w:autoSpaceDE w:val="0"/>
        <w:autoSpaceDN w:val="0"/>
        <w:adjustRightInd w:val="0"/>
        <w:spacing w:before="60" w:line="240" w:lineRule="auto"/>
        <w:ind w:right="-14" w:firstLine="0"/>
        <w:rPr>
          <w:rFonts w:ascii="Helvetica" w:hAnsi="Helvetica" w:cs="NCLAD L+ Helvetica"/>
          <w:color w:val="221E1F"/>
          <w:sz w:val="18"/>
          <w:szCs w:val="18"/>
        </w:rPr>
      </w:pPr>
      <w:r w:rsidRPr="00AE1ECB">
        <w:rPr>
          <w:rFonts w:ascii="Helvetica" w:hAnsi="Helvetica" w:cs="NCLAD L+ Helvetica"/>
          <w:b/>
          <w:bCs/>
          <w:color w:val="221E1F"/>
          <w:sz w:val="18"/>
          <w:szCs w:val="18"/>
        </w:rPr>
        <w:t>Line 1</w:t>
      </w:r>
      <w:proofErr w:type="gramStart"/>
      <w:r w:rsidRPr="00AE1ECB">
        <w:rPr>
          <w:rFonts w:ascii="Helvetica" w:hAnsi="Helvetica" w:cs="NCLAD L+ Helvetica"/>
          <w:b/>
          <w:bCs/>
          <w:color w:val="221E1F"/>
          <w:sz w:val="18"/>
          <w:szCs w:val="18"/>
        </w:rPr>
        <w:t>b(</w:t>
      </w:r>
      <w:proofErr w:type="gramEnd"/>
      <w:r w:rsidRPr="00AE1ECB">
        <w:rPr>
          <w:rFonts w:ascii="Helvetica" w:hAnsi="Helvetica" w:cs="NCLAD L+ Helvetica"/>
          <w:b/>
          <w:bCs/>
          <w:color w:val="221E1F"/>
          <w:sz w:val="18"/>
          <w:szCs w:val="18"/>
        </w:rPr>
        <w:t>2). Actuarial Value of Assets.</w:t>
      </w:r>
      <w:r w:rsidRPr="00AE1ECB">
        <w:rPr>
          <w:rFonts w:ascii="Helvetica" w:hAnsi="Helvetica" w:cs="NCLAD L+ Helvetica"/>
          <w:color w:val="221E1F"/>
          <w:sz w:val="18"/>
          <w:szCs w:val="18"/>
        </w:rPr>
        <w:t xml:space="preserve"> Enter the value of assets determined in accordance with Code section 431(c)(2) and ERISA section 304(c)(2). Do not adjust for items such as the existing credit balance or the outstanding balances of certain amortization bases, and do not include contributions designated for </w:t>
      </w:r>
      <w:r w:rsidR="00BC6F5A">
        <w:rPr>
          <w:rFonts w:ascii="Helvetica" w:hAnsi="Helvetica" w:cs="NCLAD L+ Helvetica"/>
          <w:color w:val="221E1F"/>
          <w:sz w:val="18"/>
          <w:szCs w:val="18"/>
        </w:rPr>
        <w:t>202</w:t>
      </w:r>
      <w:r w:rsidR="00562E96">
        <w:rPr>
          <w:rFonts w:ascii="Helvetica" w:hAnsi="Helvetica" w:cs="NCLAD L+ Helvetica"/>
          <w:color w:val="221E1F"/>
          <w:sz w:val="18"/>
          <w:szCs w:val="18"/>
        </w:rPr>
        <w:t>1</w:t>
      </w:r>
      <w:r w:rsidRPr="00AE1ECB" w:rsidR="00656D87">
        <w:rPr>
          <w:rFonts w:ascii="Helvetica" w:hAnsi="Helvetica" w:cs="NCLAD L+ Helvetica"/>
          <w:color w:val="221E1F"/>
          <w:sz w:val="18"/>
          <w:szCs w:val="18"/>
        </w:rPr>
        <w:t xml:space="preserve"> </w:t>
      </w:r>
      <w:r w:rsidRPr="00AE1ECB">
        <w:rPr>
          <w:rFonts w:ascii="Helvetica" w:hAnsi="Helvetica" w:cs="NCLAD L+ Helvetica"/>
          <w:color w:val="221E1F"/>
          <w:sz w:val="18"/>
          <w:szCs w:val="18"/>
        </w:rPr>
        <w:t>in this amount.</w:t>
      </w:r>
    </w:p>
    <w:p w:rsidRPr="00AE1ECB" w:rsidR="009918FC" w:rsidP="0063377C" w:rsidRDefault="009918FC" w14:paraId="244C832B" w14:textId="77777777">
      <w:pPr>
        <w:tabs>
          <w:tab w:val="clear" w:pos="432"/>
          <w:tab w:val="left" w:pos="270"/>
          <w:tab w:val="right" w:leader="dot" w:pos="4680"/>
        </w:tabs>
        <w:autoSpaceDE w:val="0"/>
        <w:autoSpaceDN w:val="0"/>
        <w:adjustRightInd w:val="0"/>
        <w:spacing w:before="60" w:line="240" w:lineRule="auto"/>
        <w:ind w:right="-14" w:firstLine="0"/>
        <w:rPr>
          <w:rFonts w:ascii="Helvetica" w:hAnsi="Helvetica" w:cs="NCLAD L+ Helvetica"/>
          <w:color w:val="221E1F"/>
          <w:sz w:val="18"/>
          <w:szCs w:val="18"/>
        </w:rPr>
      </w:pPr>
      <w:r w:rsidRPr="00AE1ECB">
        <w:rPr>
          <w:rFonts w:ascii="Helvetica" w:hAnsi="Helvetica" w:cs="NCLAD L+ Helvetica"/>
          <w:b/>
          <w:bCs/>
          <w:color w:val="221E1F"/>
          <w:sz w:val="18"/>
          <w:szCs w:val="18"/>
        </w:rPr>
        <w:t>Line 1</w:t>
      </w:r>
      <w:proofErr w:type="gramStart"/>
      <w:r w:rsidRPr="00AE1ECB">
        <w:rPr>
          <w:rFonts w:ascii="Helvetica" w:hAnsi="Helvetica" w:cs="NCLAD L+ Helvetica"/>
          <w:b/>
          <w:bCs/>
          <w:color w:val="221E1F"/>
          <w:sz w:val="18"/>
          <w:szCs w:val="18"/>
        </w:rPr>
        <w:t>c(</w:t>
      </w:r>
      <w:proofErr w:type="gramEnd"/>
      <w:r w:rsidRPr="00AE1ECB">
        <w:rPr>
          <w:rFonts w:ascii="Helvetica" w:hAnsi="Helvetica" w:cs="NCLAD L+ Helvetica"/>
          <w:b/>
          <w:bCs/>
          <w:color w:val="221E1F"/>
          <w:sz w:val="18"/>
          <w:szCs w:val="18"/>
        </w:rPr>
        <w:t>1). Accrued Liability for Immediate Gain Methods.</w:t>
      </w:r>
    </w:p>
    <w:p w:rsidRPr="00AE1ECB" w:rsidR="009918FC" w:rsidP="00C50654" w:rsidRDefault="009918FC" w14:paraId="244C832C" w14:textId="77777777">
      <w:pPr>
        <w:tabs>
          <w:tab w:val="clear" w:pos="432"/>
          <w:tab w:val="left" w:pos="270"/>
          <w:tab w:val="right" w:leader="dot" w:pos="4680"/>
        </w:tabs>
        <w:autoSpaceDE w:val="0"/>
        <w:autoSpaceDN w:val="0"/>
        <w:adjustRightInd w:val="0"/>
        <w:spacing w:line="240" w:lineRule="auto"/>
        <w:ind w:right="-8" w:firstLine="0"/>
        <w:rPr>
          <w:rFonts w:ascii="Helvetica" w:hAnsi="Helvetica" w:cs="NCLAD L+ Helvetica"/>
          <w:color w:val="221E1F"/>
          <w:sz w:val="18"/>
          <w:szCs w:val="18"/>
        </w:rPr>
      </w:pPr>
      <w:r w:rsidRPr="00AE1ECB">
        <w:rPr>
          <w:rFonts w:ascii="Helvetica" w:hAnsi="Helvetica" w:cs="NCLAD L+ Helvetica"/>
          <w:color w:val="221E1F"/>
          <w:sz w:val="18"/>
          <w:szCs w:val="18"/>
        </w:rPr>
        <w:t>Complete this line only if you use an immediate gain method (see Rev</w:t>
      </w:r>
      <w:r w:rsidR="00F91A70">
        <w:rPr>
          <w:rFonts w:ascii="Helvetica" w:hAnsi="Helvetica" w:cs="NCLAD L+ Helvetica"/>
          <w:color w:val="221E1F"/>
          <w:sz w:val="18"/>
          <w:szCs w:val="18"/>
        </w:rPr>
        <w:t>enue Ruling</w:t>
      </w:r>
      <w:r w:rsidR="00F44A51">
        <w:rPr>
          <w:rFonts w:ascii="Helvetica" w:hAnsi="Helvetica" w:cs="NCLAD L+ Helvetica"/>
          <w:color w:val="221E1F"/>
          <w:sz w:val="18"/>
          <w:szCs w:val="18"/>
        </w:rPr>
        <w:t xml:space="preserve"> </w:t>
      </w:r>
      <w:r w:rsidRPr="00AE1ECB">
        <w:rPr>
          <w:rFonts w:ascii="Helvetica" w:hAnsi="Helvetica" w:cs="NCLAD L+ Helvetica"/>
          <w:color w:val="221E1F"/>
          <w:sz w:val="18"/>
          <w:szCs w:val="18"/>
        </w:rPr>
        <w:t>81-213, 1981-2 C.B. 101, for a definition of immediate gain method).</w:t>
      </w:r>
    </w:p>
    <w:p w:rsidRPr="00AE1ECB" w:rsidR="009918FC" w:rsidP="0063377C" w:rsidRDefault="009918FC" w14:paraId="244C832D" w14:textId="77777777">
      <w:pPr>
        <w:tabs>
          <w:tab w:val="clear" w:pos="432"/>
          <w:tab w:val="left" w:pos="270"/>
          <w:tab w:val="right" w:leader="dot" w:pos="4680"/>
        </w:tabs>
        <w:autoSpaceDE w:val="0"/>
        <w:autoSpaceDN w:val="0"/>
        <w:adjustRightInd w:val="0"/>
        <w:spacing w:before="60" w:line="240" w:lineRule="auto"/>
        <w:ind w:right="-14" w:firstLine="0"/>
        <w:rPr>
          <w:rFonts w:ascii="Helvetica" w:hAnsi="Helvetica" w:cs="NCLAD L+ Helvetica"/>
          <w:color w:val="221E1F"/>
          <w:sz w:val="18"/>
          <w:szCs w:val="18"/>
        </w:rPr>
      </w:pPr>
      <w:r w:rsidRPr="00AE1ECB">
        <w:rPr>
          <w:rFonts w:ascii="Helvetica" w:hAnsi="Helvetica" w:cs="NCLAD L+ Helvetica"/>
          <w:b/>
          <w:bCs/>
          <w:color w:val="221E1F"/>
          <w:sz w:val="18"/>
          <w:szCs w:val="18"/>
        </w:rPr>
        <w:t>Lines 1c(2)(a), (b), and (c). Information for Plans Using Spread Gain Methods.</w:t>
      </w:r>
      <w:r w:rsidRPr="00AE1ECB">
        <w:rPr>
          <w:rFonts w:ascii="Helvetica" w:hAnsi="Helvetica" w:cs="NCLAD L+ Helvetica"/>
          <w:color w:val="221E1F"/>
          <w:sz w:val="18"/>
          <w:szCs w:val="18"/>
        </w:rPr>
        <w:t xml:space="preserve"> Complete these lines only if you use a spread gain method (see Rev</w:t>
      </w:r>
      <w:r w:rsidR="00F91A70">
        <w:rPr>
          <w:rFonts w:ascii="Helvetica" w:hAnsi="Helvetica" w:cs="NCLAD L+ Helvetica"/>
          <w:color w:val="221E1F"/>
          <w:sz w:val="18"/>
          <w:szCs w:val="18"/>
        </w:rPr>
        <w:t>enue Ruling</w:t>
      </w:r>
      <w:r w:rsidRPr="00AE1ECB">
        <w:rPr>
          <w:rFonts w:ascii="Helvetica" w:hAnsi="Helvetica" w:cs="NCLAD L+ Helvetica"/>
          <w:color w:val="221E1F"/>
          <w:sz w:val="18"/>
          <w:szCs w:val="18"/>
        </w:rPr>
        <w:t xml:space="preserve"> 81-213 for a definition of spread gain method).</w:t>
      </w:r>
    </w:p>
    <w:p w:rsidRPr="00AE1ECB" w:rsidR="009918FC" w:rsidP="0063377C" w:rsidRDefault="009918FC" w14:paraId="244C832E" w14:textId="77777777">
      <w:pPr>
        <w:tabs>
          <w:tab w:val="clear" w:pos="432"/>
          <w:tab w:val="left" w:pos="270"/>
        </w:tabs>
        <w:autoSpaceDE w:val="0"/>
        <w:autoSpaceDN w:val="0"/>
        <w:adjustRightInd w:val="0"/>
        <w:spacing w:before="60" w:line="240" w:lineRule="auto"/>
        <w:ind w:right="173" w:firstLine="0"/>
        <w:rPr>
          <w:rFonts w:ascii="Helvetica" w:hAnsi="Helvetica" w:cs="NCLAD L+ Helvetica"/>
          <w:color w:val="221E1F"/>
          <w:sz w:val="18"/>
          <w:szCs w:val="18"/>
        </w:rPr>
      </w:pPr>
      <w:r w:rsidRPr="00AE1ECB">
        <w:rPr>
          <w:rFonts w:ascii="Helvetica" w:hAnsi="Helvetica" w:cs="NCLAD L+ Helvetica"/>
          <w:b/>
          <w:bCs/>
          <w:color w:val="221E1F"/>
          <w:sz w:val="18"/>
          <w:szCs w:val="18"/>
        </w:rPr>
        <w:t xml:space="preserve">Line 1c(2)(a). Unfunded Liability for Methods with Bases. </w:t>
      </w:r>
      <w:r w:rsidRPr="00AE1ECB">
        <w:rPr>
          <w:rFonts w:ascii="Helvetica" w:hAnsi="Helvetica" w:cs="NCLAD L+ Helvetica"/>
          <w:color w:val="221E1F"/>
          <w:sz w:val="18"/>
          <w:szCs w:val="18"/>
        </w:rPr>
        <w:t>Complete this line only if you use the frozen initial liability or attained age normal cost method.</w:t>
      </w:r>
    </w:p>
    <w:p w:rsidRPr="00AE1ECB" w:rsidR="009918FC" w:rsidP="0063377C" w:rsidRDefault="009918FC" w14:paraId="244C832F" w14:textId="77777777">
      <w:pPr>
        <w:tabs>
          <w:tab w:val="clear" w:pos="432"/>
          <w:tab w:val="left" w:pos="270"/>
        </w:tabs>
        <w:autoSpaceDE w:val="0"/>
        <w:autoSpaceDN w:val="0"/>
        <w:adjustRightInd w:val="0"/>
        <w:spacing w:before="60" w:line="240" w:lineRule="auto"/>
        <w:ind w:right="86" w:firstLine="0"/>
        <w:rPr>
          <w:rFonts w:ascii="Helvetica" w:hAnsi="Helvetica" w:cs="NCLAD L+ Helvetica"/>
          <w:color w:val="221E1F"/>
          <w:sz w:val="18"/>
          <w:szCs w:val="18"/>
        </w:rPr>
      </w:pPr>
      <w:r w:rsidRPr="00AE1ECB">
        <w:rPr>
          <w:rFonts w:ascii="Helvetica" w:hAnsi="Helvetica" w:cs="NCLAD L+ Helvetica"/>
          <w:b/>
          <w:bCs/>
          <w:color w:val="221E1F"/>
          <w:sz w:val="18"/>
          <w:szCs w:val="18"/>
        </w:rPr>
        <w:t>Lines 1c(2)(b) and (c). Entry Age Normal Accrued Liability and Normal Cost.</w:t>
      </w:r>
      <w:r w:rsidRPr="00AE1ECB">
        <w:rPr>
          <w:rFonts w:ascii="Helvetica" w:hAnsi="Helvetica" w:cs="NCLAD L+ Helvetica"/>
          <w:color w:val="221E1F"/>
          <w:sz w:val="18"/>
          <w:szCs w:val="18"/>
        </w:rPr>
        <w:t xml:space="preserve"> For spread gain methods, these calculations are used for purposes of the full funding limitation (see Rev</w:t>
      </w:r>
      <w:r w:rsidR="00F91A70">
        <w:rPr>
          <w:rFonts w:ascii="Helvetica" w:hAnsi="Helvetica" w:cs="NCLAD L+ Helvetica"/>
          <w:color w:val="221E1F"/>
          <w:sz w:val="18"/>
          <w:szCs w:val="18"/>
        </w:rPr>
        <w:t>enue Ruling</w:t>
      </w:r>
      <w:r w:rsidRPr="00AE1ECB">
        <w:rPr>
          <w:rFonts w:ascii="Helvetica" w:hAnsi="Helvetica" w:cs="NCLAD L+ Helvetica"/>
          <w:color w:val="221E1F"/>
          <w:sz w:val="18"/>
          <w:szCs w:val="18"/>
        </w:rPr>
        <w:t xml:space="preserve"> 81-13, 1981-1 C.B. 229).</w:t>
      </w:r>
    </w:p>
    <w:p w:rsidRPr="00AE1ECB" w:rsidR="009918FC" w:rsidP="0063377C" w:rsidRDefault="009918FC" w14:paraId="244C8330"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E1ECB">
        <w:rPr>
          <w:rFonts w:ascii="Helvetica" w:hAnsi="Helvetica" w:cs="NCLAD L+ Helvetica"/>
          <w:b/>
          <w:bCs/>
          <w:color w:val="221E1F"/>
          <w:sz w:val="18"/>
          <w:szCs w:val="18"/>
        </w:rPr>
        <w:t>Line 1</w:t>
      </w:r>
      <w:proofErr w:type="gramStart"/>
      <w:r w:rsidRPr="00AE1ECB">
        <w:rPr>
          <w:rFonts w:ascii="Helvetica" w:hAnsi="Helvetica" w:cs="NCLAD L+ Helvetica"/>
          <w:b/>
          <w:bCs/>
          <w:color w:val="221E1F"/>
          <w:sz w:val="18"/>
          <w:szCs w:val="18"/>
        </w:rPr>
        <w:t>d(</w:t>
      </w:r>
      <w:proofErr w:type="gramEnd"/>
      <w:r w:rsidRPr="00AE1ECB">
        <w:rPr>
          <w:rFonts w:ascii="Helvetica" w:hAnsi="Helvetica" w:cs="NCLAD L+ Helvetica"/>
          <w:b/>
          <w:bCs/>
          <w:color w:val="221E1F"/>
          <w:sz w:val="18"/>
          <w:szCs w:val="18"/>
        </w:rPr>
        <w:t>1). Amount Excluded from Current Liability.</w:t>
      </w:r>
      <w:r w:rsidRPr="00AE1ECB">
        <w:rPr>
          <w:rFonts w:ascii="Helvetica" w:hAnsi="Helvetica" w:cs="NCLAD L+ Helvetica"/>
          <w:color w:val="221E1F"/>
          <w:sz w:val="18"/>
          <w:szCs w:val="18"/>
        </w:rPr>
        <w:t xml:space="preserve"> Leave line 1(d)(1) blank.</w:t>
      </w:r>
    </w:p>
    <w:p w:rsidRPr="00AE1ECB" w:rsidR="009918FC" w:rsidP="0063377C" w:rsidRDefault="009918FC" w14:paraId="244C8331" w14:textId="2CFB7402">
      <w:pPr>
        <w:tabs>
          <w:tab w:val="clear" w:pos="432"/>
          <w:tab w:val="left" w:pos="270"/>
          <w:tab w:val="right" w:leader="dot" w:pos="4680"/>
        </w:tabs>
        <w:autoSpaceDE w:val="0"/>
        <w:autoSpaceDN w:val="0"/>
        <w:adjustRightInd w:val="0"/>
        <w:spacing w:before="60" w:line="240" w:lineRule="auto"/>
        <w:ind w:right="-14" w:firstLine="0"/>
        <w:rPr>
          <w:rFonts w:ascii="Helvetica" w:hAnsi="Helvetica" w:cs="NCLAD L+ Helvetica"/>
          <w:color w:val="221E1F"/>
          <w:sz w:val="18"/>
          <w:szCs w:val="18"/>
        </w:rPr>
      </w:pPr>
      <w:r w:rsidRPr="00AE1ECB">
        <w:rPr>
          <w:rFonts w:ascii="Helvetica" w:hAnsi="Helvetica" w:cs="NCLAD L+ Helvetica"/>
          <w:b/>
          <w:bCs/>
          <w:color w:val="221E1F"/>
          <w:sz w:val="18"/>
          <w:szCs w:val="18"/>
        </w:rPr>
        <w:t>Line 1d(2)(a). Current Liability.</w:t>
      </w:r>
      <w:r w:rsidRPr="00AE1ECB">
        <w:rPr>
          <w:rFonts w:ascii="Helvetica" w:hAnsi="Helvetica" w:cs="NCLAD L+ Helvetica"/>
          <w:color w:val="221E1F"/>
          <w:sz w:val="18"/>
          <w:szCs w:val="18"/>
        </w:rPr>
        <w:t xml:space="preserve"> All multiemployer plans, regardless of the number of participants, must provide the information indicated in accordance with these instructions. The interest rate used to compute the current liability must be in accordance with guidelines issued by the IRS and, pursuant to the Pension Protection Act of 2006 (PPA), must not be more than 5 percent above and must not be more than 10 percent below the weighted average of the rates of interest, as set forth by the Treasury Department, on 30-year Treasury securities during the 4-year period ending on the last day before the beginning of the </w:t>
      </w:r>
      <w:r w:rsidR="00BC6F5A">
        <w:rPr>
          <w:rFonts w:ascii="Helvetica" w:hAnsi="Helvetica" w:cs="NCLAD L+ Helvetica"/>
          <w:color w:val="221E1F"/>
          <w:sz w:val="18"/>
          <w:szCs w:val="18"/>
        </w:rPr>
        <w:t>202</w:t>
      </w:r>
      <w:r w:rsidR="00562E96">
        <w:rPr>
          <w:rFonts w:ascii="Helvetica" w:hAnsi="Helvetica" w:cs="NCLAD L+ Helvetica"/>
          <w:color w:val="221E1F"/>
          <w:sz w:val="18"/>
          <w:szCs w:val="18"/>
        </w:rPr>
        <w:t>1</w:t>
      </w:r>
      <w:r w:rsidRPr="00AE1ECB" w:rsidR="00656D87">
        <w:rPr>
          <w:rFonts w:ascii="Helvetica" w:hAnsi="Helvetica" w:cs="NCLAD L+ Helvetica"/>
          <w:color w:val="221E1F"/>
          <w:sz w:val="18"/>
          <w:szCs w:val="18"/>
        </w:rPr>
        <w:t xml:space="preserve"> </w:t>
      </w:r>
      <w:r w:rsidRPr="00AE1ECB">
        <w:rPr>
          <w:rFonts w:ascii="Helvetica" w:hAnsi="Helvetica" w:cs="NCLAD L+ Helvetica"/>
          <w:color w:val="221E1F"/>
          <w:sz w:val="18"/>
          <w:szCs w:val="18"/>
        </w:rPr>
        <w:t>plan year.</w:t>
      </w:r>
    </w:p>
    <w:p w:rsidRPr="00AE1ECB" w:rsidR="009918FC" w:rsidP="0063377C" w:rsidRDefault="009918FC" w14:paraId="244C8332" w14:textId="77777777">
      <w:pPr>
        <w:tabs>
          <w:tab w:val="clear" w:pos="432"/>
          <w:tab w:val="left" w:pos="270"/>
          <w:tab w:val="right" w:leader="dot" w:pos="4680"/>
        </w:tabs>
        <w:autoSpaceDE w:val="0"/>
        <w:autoSpaceDN w:val="0"/>
        <w:adjustRightInd w:val="0"/>
        <w:spacing w:before="60" w:line="240" w:lineRule="auto"/>
        <w:ind w:right="-14" w:firstLine="0"/>
        <w:rPr>
          <w:rFonts w:ascii="Helvetica" w:hAnsi="Helvetica" w:cs="NCLAD L+ Helvetica"/>
          <w:color w:val="221E1F"/>
          <w:sz w:val="18"/>
          <w:szCs w:val="18"/>
        </w:rPr>
      </w:pPr>
      <w:r w:rsidRPr="00AE1ECB">
        <w:rPr>
          <w:rFonts w:ascii="Helvetica" w:hAnsi="Helvetica" w:cs="NCLAD L+ Helvetica"/>
          <w:color w:val="221E1F"/>
          <w:sz w:val="18"/>
          <w:szCs w:val="18"/>
        </w:rPr>
        <w:tab/>
        <w:t>The current liability must be computed using the mortality tables referenced in section 1.431(c)(6)-1 of the Treasury Regulations.</w:t>
      </w:r>
    </w:p>
    <w:p w:rsidRPr="00AE1ECB" w:rsidR="009918FC" w:rsidP="0063377C" w:rsidRDefault="009918FC" w14:paraId="244C8333"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E1ECB">
        <w:rPr>
          <w:rFonts w:ascii="Helvetica" w:hAnsi="Helvetica" w:cs="NCLAD L+ Helvetica"/>
          <w:color w:val="221E1F"/>
          <w:sz w:val="18"/>
          <w:szCs w:val="18"/>
        </w:rPr>
        <w:tab/>
        <w:t xml:space="preserve">Each other actuarial assumption used in calculating the current liability must be the same assumption used for calculating other costs for the funding standard account. See Notice 90-11, 1990-1 C.B. 319. The actuary must </w:t>
      </w:r>
      <w:proofErr w:type="gramStart"/>
      <w:r w:rsidRPr="00AE1ECB">
        <w:rPr>
          <w:rFonts w:ascii="Helvetica" w:hAnsi="Helvetica" w:cs="NCLAD L+ Helvetica"/>
          <w:color w:val="221E1F"/>
          <w:sz w:val="18"/>
          <w:szCs w:val="18"/>
        </w:rPr>
        <w:t xml:space="preserve">take into </w:t>
      </w:r>
      <w:r w:rsidRPr="00AE1ECB">
        <w:rPr>
          <w:rFonts w:ascii="Helvetica" w:hAnsi="Helvetica" w:cs="NCLAD L+ Helvetica"/>
          <w:color w:val="221E1F"/>
          <w:sz w:val="18"/>
          <w:szCs w:val="18"/>
        </w:rPr>
        <w:t>account</w:t>
      </w:r>
      <w:proofErr w:type="gramEnd"/>
      <w:r w:rsidRPr="00AE1ECB">
        <w:rPr>
          <w:rFonts w:ascii="Helvetica" w:hAnsi="Helvetica" w:cs="NCLAD L+ Helvetica"/>
          <w:color w:val="221E1F"/>
          <w:sz w:val="18"/>
          <w:szCs w:val="18"/>
        </w:rPr>
        <w:t xml:space="preserve"> rates of early retirement and the plan’s early retirement and turnover provisions as they relate to benefits, where these would significantly affect the results. Regardless of the valuation date, current liability is computed </w:t>
      </w:r>
      <w:proofErr w:type="gramStart"/>
      <w:r w:rsidRPr="00AE1ECB">
        <w:rPr>
          <w:rFonts w:ascii="Helvetica" w:hAnsi="Helvetica" w:cs="NCLAD L+ Helvetica"/>
          <w:color w:val="221E1F"/>
          <w:sz w:val="18"/>
          <w:szCs w:val="18"/>
        </w:rPr>
        <w:t>taking into account</w:t>
      </w:r>
      <w:proofErr w:type="gramEnd"/>
      <w:r w:rsidRPr="00AE1ECB">
        <w:rPr>
          <w:rFonts w:ascii="Helvetica" w:hAnsi="Helvetica" w:cs="NCLAD L+ Helvetica"/>
          <w:color w:val="221E1F"/>
          <w:sz w:val="18"/>
          <w:szCs w:val="18"/>
        </w:rPr>
        <w:t xml:space="preserve"> only credited service through the end of the prior plan year. No salary scale projections should be used in these computations. Do not include the expected increase in current liability due to benefits accruing during the plan year reported on line 1d(2)(b) in these computations.</w:t>
      </w:r>
    </w:p>
    <w:p w:rsidRPr="00AE1ECB" w:rsidR="009918FC" w:rsidP="0063377C" w:rsidRDefault="009918FC" w14:paraId="244C8334"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E1ECB">
        <w:rPr>
          <w:rFonts w:ascii="Helvetica" w:hAnsi="Helvetica" w:cs="NCLAD L+ Helvetica"/>
          <w:b/>
          <w:bCs/>
          <w:color w:val="221E1F"/>
          <w:sz w:val="18"/>
          <w:szCs w:val="18"/>
        </w:rPr>
        <w:t>Line 1d(2)(b). Expected Increase in Current Liability.</w:t>
      </w:r>
      <w:r w:rsidRPr="00AE1ECB">
        <w:rPr>
          <w:rFonts w:ascii="Helvetica" w:hAnsi="Helvetica" w:cs="NCLAD L+ Helvetica"/>
          <w:color w:val="221E1F"/>
          <w:sz w:val="18"/>
          <w:szCs w:val="18"/>
        </w:rPr>
        <w:t xml:space="preserve"> Enter the amount by which the current liability is expected to increase due to benefits accruing during the plan year on account of credited service and/or salary changes for the current year. One year’s salary scale may be reflected.</w:t>
      </w:r>
    </w:p>
    <w:p w:rsidRPr="00AE1ECB" w:rsidR="009918FC" w:rsidP="0063377C" w:rsidRDefault="009918FC" w14:paraId="244C8335"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E1ECB">
        <w:rPr>
          <w:rFonts w:ascii="Helvetica" w:hAnsi="Helvetica" w:cs="NCLAD L+ Helvetica"/>
          <w:b/>
          <w:bCs/>
          <w:color w:val="221E1F"/>
          <w:sz w:val="18"/>
          <w:szCs w:val="18"/>
        </w:rPr>
        <w:t xml:space="preserve">Line 1d(2)(c). Expected Release </w:t>
      </w:r>
      <w:proofErr w:type="gramStart"/>
      <w:r w:rsidRPr="00AE1ECB">
        <w:rPr>
          <w:rFonts w:ascii="Helvetica" w:hAnsi="Helvetica" w:cs="NCLAD L+ Helvetica"/>
          <w:b/>
          <w:bCs/>
          <w:color w:val="221E1F"/>
          <w:sz w:val="18"/>
          <w:szCs w:val="18"/>
        </w:rPr>
        <w:t>From</w:t>
      </w:r>
      <w:proofErr w:type="gramEnd"/>
      <w:r w:rsidRPr="00AE1ECB">
        <w:rPr>
          <w:rFonts w:ascii="Helvetica" w:hAnsi="Helvetica" w:cs="NCLAD L+ Helvetica"/>
          <w:b/>
          <w:bCs/>
          <w:color w:val="221E1F"/>
          <w:sz w:val="18"/>
          <w:szCs w:val="18"/>
        </w:rPr>
        <w:t xml:space="preserve"> Current Liability for the Plan Year.</w:t>
      </w:r>
      <w:r w:rsidRPr="00AE1ECB">
        <w:rPr>
          <w:rFonts w:ascii="Helvetica" w:hAnsi="Helvetica" w:cs="NCLAD L+ Helvetica"/>
          <w:color w:val="221E1F"/>
          <w:sz w:val="18"/>
          <w:szCs w:val="18"/>
        </w:rPr>
        <w:t xml:space="preserve"> Enter the expected release from current liability on account of disbursements (including single-sum distributions) from the plan expected to be paid after the valuation date but prior to the end of the plan year (see also Q&amp;A-7 of Rev</w:t>
      </w:r>
      <w:r w:rsidR="00F91A70">
        <w:rPr>
          <w:rFonts w:ascii="Helvetica" w:hAnsi="Helvetica" w:cs="NCLAD L+ Helvetica"/>
          <w:color w:val="221E1F"/>
          <w:sz w:val="18"/>
          <w:szCs w:val="18"/>
        </w:rPr>
        <w:t>enue Ruling</w:t>
      </w:r>
      <w:r w:rsidRPr="00AE1ECB">
        <w:rPr>
          <w:rFonts w:ascii="Helvetica" w:hAnsi="Helvetica" w:cs="NCLAD L+ Helvetica"/>
          <w:color w:val="221E1F"/>
          <w:sz w:val="18"/>
          <w:szCs w:val="18"/>
        </w:rPr>
        <w:t xml:space="preserve"> 96-21, 1996-1 C.B. 64).</w:t>
      </w:r>
    </w:p>
    <w:p w:rsidRPr="00AE1ECB" w:rsidR="009918FC" w:rsidP="0063377C" w:rsidRDefault="009918FC" w14:paraId="244C8336"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E1ECB">
        <w:rPr>
          <w:rFonts w:ascii="Helvetica" w:hAnsi="Helvetica" w:cs="NCLAD L+ Helvetica"/>
          <w:b/>
          <w:bCs/>
          <w:color w:val="221E1F"/>
          <w:sz w:val="18"/>
          <w:szCs w:val="18"/>
        </w:rPr>
        <w:t>Line 1</w:t>
      </w:r>
      <w:proofErr w:type="gramStart"/>
      <w:r w:rsidRPr="00AE1ECB">
        <w:rPr>
          <w:rFonts w:ascii="Helvetica" w:hAnsi="Helvetica" w:cs="NCLAD L+ Helvetica"/>
          <w:b/>
          <w:bCs/>
          <w:color w:val="221E1F"/>
          <w:sz w:val="18"/>
          <w:szCs w:val="18"/>
        </w:rPr>
        <w:t>d(</w:t>
      </w:r>
      <w:proofErr w:type="gramEnd"/>
      <w:r w:rsidRPr="00AE1ECB">
        <w:rPr>
          <w:rFonts w:ascii="Helvetica" w:hAnsi="Helvetica" w:cs="NCLAD L+ Helvetica"/>
          <w:b/>
          <w:bCs/>
          <w:color w:val="221E1F"/>
          <w:sz w:val="18"/>
          <w:szCs w:val="18"/>
        </w:rPr>
        <w:t>3). Expected Plan Disbursements.</w:t>
      </w:r>
      <w:r w:rsidRPr="00AE1ECB">
        <w:rPr>
          <w:rFonts w:ascii="Helvetica" w:hAnsi="Helvetica" w:cs="NCLAD L+ Helvetica"/>
          <w:color w:val="221E1F"/>
          <w:sz w:val="18"/>
          <w:szCs w:val="18"/>
        </w:rPr>
        <w:t xml:space="preserve"> Enter the amount of plan disbursements expected to be paid for the plan year.</w:t>
      </w:r>
    </w:p>
    <w:p w:rsidRPr="00AE1ECB" w:rsidR="009918FC" w:rsidP="0063377C" w:rsidRDefault="009918FC" w14:paraId="244C8337" w14:textId="459E3EA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E1ECB">
        <w:rPr>
          <w:rFonts w:ascii="Helvetica" w:hAnsi="Helvetica" w:cs="NCLAD L+ Helvetica"/>
          <w:b/>
          <w:color w:val="221E1F"/>
          <w:sz w:val="18"/>
          <w:szCs w:val="18"/>
        </w:rPr>
        <w:t xml:space="preserve">Line 2. </w:t>
      </w:r>
      <w:r w:rsidRPr="00AE1ECB">
        <w:rPr>
          <w:rFonts w:ascii="Helvetica" w:hAnsi="Helvetica" w:cs="NCLAD L+ Helvetica"/>
          <w:color w:val="221E1F"/>
          <w:sz w:val="18"/>
          <w:szCs w:val="18"/>
        </w:rPr>
        <w:t xml:space="preserve">All entries must be reported as of the beginning of the </w:t>
      </w:r>
      <w:r w:rsidR="00BC6F5A">
        <w:rPr>
          <w:rFonts w:ascii="Helvetica" w:hAnsi="Helvetica" w:cs="NCLAD L+ Helvetica"/>
          <w:color w:val="221E1F"/>
          <w:sz w:val="18"/>
          <w:szCs w:val="18"/>
        </w:rPr>
        <w:t>202</w:t>
      </w:r>
      <w:r w:rsidR="00562E96">
        <w:rPr>
          <w:rFonts w:ascii="Helvetica" w:hAnsi="Helvetica" w:cs="NCLAD L+ Helvetica"/>
          <w:color w:val="221E1F"/>
          <w:sz w:val="18"/>
          <w:szCs w:val="18"/>
        </w:rPr>
        <w:t>1</w:t>
      </w:r>
      <w:r w:rsidRPr="00AE1ECB" w:rsidR="00656D87">
        <w:rPr>
          <w:rFonts w:ascii="Helvetica" w:hAnsi="Helvetica" w:cs="NCLAD L+ Helvetica"/>
          <w:color w:val="221E1F"/>
          <w:sz w:val="18"/>
          <w:szCs w:val="18"/>
        </w:rPr>
        <w:t xml:space="preserve"> </w:t>
      </w:r>
      <w:r w:rsidRPr="00AE1ECB">
        <w:rPr>
          <w:rFonts w:ascii="Helvetica" w:hAnsi="Helvetica" w:cs="NCLAD L+ Helvetica"/>
          <w:color w:val="221E1F"/>
          <w:sz w:val="18"/>
          <w:szCs w:val="18"/>
        </w:rPr>
        <w:t xml:space="preserve">plan year. Lines 2a and 2b should include all assets and liabilities under the plan except for assets and liabilities attributable to: </w:t>
      </w:r>
      <w:r w:rsidRPr="00AE1ECB">
        <w:rPr>
          <w:rFonts w:ascii="Helvetica" w:hAnsi="Helvetica" w:cs="NCLAD L+ Helvetica"/>
          <w:b/>
          <w:color w:val="221E1F"/>
          <w:sz w:val="18"/>
          <w:szCs w:val="18"/>
        </w:rPr>
        <w:t>(1)</w:t>
      </w:r>
      <w:r w:rsidRPr="00AE1ECB">
        <w:rPr>
          <w:rFonts w:ascii="Helvetica" w:hAnsi="Helvetica" w:cs="NCLAD L+ Helvetica"/>
          <w:color w:val="221E1F"/>
          <w:sz w:val="18"/>
          <w:szCs w:val="18"/>
        </w:rPr>
        <w:t xml:space="preserve"> rollover amounts or other amounts in individual accounts that are not available to provide defined benefits, or </w:t>
      </w:r>
      <w:r w:rsidRPr="00AE1ECB">
        <w:rPr>
          <w:rFonts w:ascii="Helvetica" w:hAnsi="Helvetica" w:cs="NCLAD L+ Helvetica"/>
          <w:b/>
          <w:color w:val="221E1F"/>
          <w:sz w:val="18"/>
          <w:szCs w:val="18"/>
        </w:rPr>
        <w:t>(2)</w:t>
      </w:r>
      <w:r w:rsidRPr="00AE1ECB">
        <w:rPr>
          <w:rFonts w:ascii="Helvetica" w:hAnsi="Helvetica" w:cs="NCLAD L+ Helvetica"/>
          <w:color w:val="221E1F"/>
          <w:sz w:val="18"/>
          <w:szCs w:val="18"/>
        </w:rPr>
        <w:t xml:space="preserve"> benefits for which an insurer has made an irrevocable commitment as defined in 29 CFR 4001.2.</w:t>
      </w:r>
    </w:p>
    <w:p w:rsidRPr="00AE1ECB" w:rsidR="009918FC" w:rsidP="0063377C" w:rsidRDefault="009918FC" w14:paraId="244C8338" w14:textId="559D611B">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E1ECB">
        <w:rPr>
          <w:rFonts w:ascii="Helvetica" w:hAnsi="Helvetica" w:cs="NCLAD L+ Helvetica"/>
          <w:b/>
          <w:bCs/>
          <w:color w:val="221E1F"/>
          <w:sz w:val="18"/>
          <w:szCs w:val="18"/>
        </w:rPr>
        <w:t>Line 2a. Current Value of Assets.</w:t>
      </w:r>
      <w:r w:rsidRPr="00AE1ECB">
        <w:rPr>
          <w:rFonts w:ascii="Helvetica" w:hAnsi="Helvetica" w:cs="NCLAD L+ Helvetica"/>
          <w:color w:val="221E1F"/>
          <w:sz w:val="18"/>
          <w:szCs w:val="18"/>
        </w:rPr>
        <w:t xml:space="preserve"> Enter the current value of net assets as of the first day of the plan year. Except for plans with excluded assets as described above, this entry should be the same as reported on the </w:t>
      </w:r>
      <w:r w:rsidR="00BC6F5A">
        <w:rPr>
          <w:rFonts w:ascii="Helvetica" w:hAnsi="Helvetica" w:cs="NCLAD L+ Helvetica"/>
          <w:color w:val="221E1F"/>
          <w:sz w:val="18"/>
          <w:szCs w:val="18"/>
        </w:rPr>
        <w:t>202</w:t>
      </w:r>
      <w:r w:rsidR="00562E96">
        <w:rPr>
          <w:rFonts w:ascii="Helvetica" w:hAnsi="Helvetica" w:cs="NCLAD L+ Helvetica"/>
          <w:color w:val="221E1F"/>
          <w:sz w:val="18"/>
          <w:szCs w:val="18"/>
        </w:rPr>
        <w:t>1</w:t>
      </w:r>
      <w:r w:rsidRPr="00AE1ECB" w:rsidR="00E116BE">
        <w:rPr>
          <w:rFonts w:ascii="Helvetica" w:hAnsi="Helvetica" w:cs="NCLAD L+ Helvetica"/>
          <w:color w:val="221E1F"/>
          <w:sz w:val="18"/>
          <w:szCs w:val="18"/>
        </w:rPr>
        <w:t xml:space="preserve"> </w:t>
      </w:r>
      <w:r w:rsidRPr="00AE1ECB">
        <w:rPr>
          <w:rFonts w:ascii="Helvetica" w:hAnsi="Helvetica" w:cs="NCLAD L+ Helvetica"/>
          <w:color w:val="221E1F"/>
          <w:sz w:val="18"/>
          <w:szCs w:val="18"/>
        </w:rPr>
        <w:t xml:space="preserve">Schedule H (Form 5500) (line 1l, column (a)) or Schedule I (Form 5500) (line 1c, column (a)). Note that contributions designated for the </w:t>
      </w:r>
      <w:r w:rsidR="00BC6F5A">
        <w:rPr>
          <w:rFonts w:ascii="Helvetica" w:hAnsi="Helvetica" w:cs="NCLAD L+ Helvetica"/>
          <w:color w:val="221E1F"/>
          <w:sz w:val="18"/>
          <w:szCs w:val="18"/>
        </w:rPr>
        <w:t>202</w:t>
      </w:r>
      <w:r w:rsidR="00562E96">
        <w:rPr>
          <w:rFonts w:ascii="Helvetica" w:hAnsi="Helvetica" w:cs="NCLAD L+ Helvetica"/>
          <w:color w:val="221E1F"/>
          <w:sz w:val="18"/>
          <w:szCs w:val="18"/>
        </w:rPr>
        <w:t>1</w:t>
      </w:r>
      <w:r w:rsidRPr="00AE1ECB" w:rsidR="00E116BE">
        <w:rPr>
          <w:rFonts w:ascii="Helvetica" w:hAnsi="Helvetica" w:cs="NCLAD L+ Helvetica"/>
          <w:color w:val="221E1F"/>
          <w:sz w:val="18"/>
          <w:szCs w:val="18"/>
        </w:rPr>
        <w:t xml:space="preserve"> </w:t>
      </w:r>
      <w:r w:rsidRPr="00AE1ECB">
        <w:rPr>
          <w:rFonts w:ascii="Helvetica" w:hAnsi="Helvetica" w:cs="NCLAD L+ Helvetica"/>
          <w:color w:val="221E1F"/>
          <w:sz w:val="18"/>
          <w:szCs w:val="18"/>
        </w:rPr>
        <w:t xml:space="preserve">plan year are not included on those lines. </w:t>
      </w:r>
    </w:p>
    <w:p w:rsidRPr="00AE1ECB" w:rsidR="009918FC" w:rsidP="0063377C" w:rsidRDefault="009918FC" w14:paraId="244C8339"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E1ECB">
        <w:rPr>
          <w:rFonts w:ascii="Helvetica" w:hAnsi="Helvetica" w:cs="NCLAD L+ Helvetica"/>
          <w:b/>
          <w:bCs/>
          <w:color w:val="221E1F"/>
          <w:sz w:val="18"/>
          <w:szCs w:val="18"/>
        </w:rPr>
        <w:t>Line 2b. Current Liability (beginning of plan year)</w:t>
      </w:r>
      <w:r w:rsidRPr="00AE1ECB" w:rsidR="00534B36">
        <w:rPr>
          <w:rFonts w:ascii="Helvetica" w:hAnsi="Helvetica" w:cs="NCLAD L+ Helvetica"/>
          <w:b/>
          <w:bCs/>
          <w:color w:val="221E1F"/>
          <w:sz w:val="18"/>
          <w:szCs w:val="18"/>
        </w:rPr>
        <w:t>.</w:t>
      </w:r>
      <w:r w:rsidRPr="00AE1ECB" w:rsidR="00534B36">
        <w:rPr>
          <w:rFonts w:ascii="Helvetica" w:hAnsi="Helvetica" w:cs="NCLAD L+ Helvetica"/>
          <w:color w:val="221E1F"/>
          <w:sz w:val="18"/>
          <w:szCs w:val="18"/>
        </w:rPr>
        <w:t xml:space="preserve"> </w:t>
      </w:r>
      <w:r w:rsidRPr="00AE1ECB">
        <w:rPr>
          <w:rFonts w:ascii="Helvetica" w:hAnsi="Helvetica" w:cs="NCLAD L+ Helvetica"/>
          <w:color w:val="221E1F"/>
          <w:sz w:val="18"/>
          <w:szCs w:val="18"/>
        </w:rPr>
        <w:t>Enter the current liability as of the first day of the plan year. Do not include the expected increase in current liability due to benefits accruing during the plan year. See the instructions for line 1d(2)(a) for actuarial assumptions used in determining current liability.</w:t>
      </w:r>
    </w:p>
    <w:p w:rsidRPr="00AE1ECB" w:rsidR="009918FC" w:rsidP="0063377C" w:rsidRDefault="009918FC" w14:paraId="244C833A"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E1ECB">
        <w:rPr>
          <w:rFonts w:ascii="Helvetica" w:hAnsi="Helvetica" w:cs="NCLAD L+ Helvetica"/>
          <w:b/>
          <w:bCs/>
          <w:color w:val="221E1F"/>
          <w:sz w:val="18"/>
          <w:szCs w:val="18"/>
        </w:rPr>
        <w:tab/>
        <w:t>Column (1)</w:t>
      </w:r>
      <w:r w:rsidRPr="00AE1ECB">
        <w:rPr>
          <w:rFonts w:ascii="Helvetica" w:hAnsi="Helvetica" w:cs="NCLAD L+ Helvetica"/>
          <w:color w:val="221E1F"/>
          <w:sz w:val="18"/>
          <w:szCs w:val="18"/>
        </w:rPr>
        <w:t xml:space="preserve"> </w:t>
      </w:r>
      <w:r w:rsidRPr="00AE1ECB" w:rsidR="00AE1F5A">
        <w:rPr>
          <w:rFonts w:ascii="Helvetica" w:hAnsi="Helvetica" w:cs="NCLAD L+ Helvetica"/>
          <w:color w:val="221E1F"/>
          <w:sz w:val="18"/>
          <w:szCs w:val="18"/>
        </w:rPr>
        <w:t xml:space="preserve">– </w:t>
      </w:r>
      <w:r w:rsidRPr="00AE1ECB">
        <w:rPr>
          <w:rFonts w:ascii="Helvetica" w:hAnsi="Helvetica" w:cs="NCLAD L+ Helvetica"/>
          <w:color w:val="221E1F"/>
          <w:sz w:val="18"/>
          <w:szCs w:val="18"/>
        </w:rPr>
        <w:t>Enter the number of participants and beneficiaries as of the beginning of the plan year</w:t>
      </w:r>
      <w:r w:rsidR="00F34067">
        <w:rPr>
          <w:rFonts w:ascii="Helvetica" w:hAnsi="Helvetica" w:cs="NCLAD L+ Helvetica"/>
          <w:color w:val="221E1F"/>
          <w:sz w:val="18"/>
          <w:szCs w:val="18"/>
        </w:rPr>
        <w:t xml:space="preserve"> in each category (e.g., te</w:t>
      </w:r>
      <w:r w:rsidR="00ED5C95">
        <w:rPr>
          <w:rFonts w:ascii="Helvetica" w:hAnsi="Helvetica" w:cs="NCLAD L+ Helvetica"/>
          <w:color w:val="221E1F"/>
          <w:sz w:val="18"/>
          <w:szCs w:val="18"/>
        </w:rPr>
        <w:t xml:space="preserve">rminated vested participants). </w:t>
      </w:r>
      <w:r w:rsidR="00F34067">
        <w:rPr>
          <w:rFonts w:ascii="Helvetica" w:hAnsi="Helvetica" w:cs="NCLAD L+ Helvetica"/>
          <w:color w:val="221E1F"/>
          <w:sz w:val="18"/>
          <w:szCs w:val="18"/>
        </w:rPr>
        <w:t>Enter</w:t>
      </w:r>
      <w:r w:rsidR="00CB027F">
        <w:rPr>
          <w:rFonts w:ascii="Helvetica" w:hAnsi="Helvetica" w:cs="NCLAD L+ Helvetica"/>
          <w:color w:val="221E1F"/>
          <w:sz w:val="18"/>
          <w:szCs w:val="18"/>
        </w:rPr>
        <w:t xml:space="preserve"> “</w:t>
      </w:r>
      <w:r w:rsidR="00F34067">
        <w:rPr>
          <w:rFonts w:ascii="Helvetica" w:hAnsi="Helvetica" w:cs="NCLAD L+ Helvetica"/>
          <w:color w:val="221E1F"/>
          <w:sz w:val="18"/>
          <w:szCs w:val="18"/>
        </w:rPr>
        <w:t>0” if no participants fall into the category</w:t>
      </w:r>
      <w:r w:rsidRPr="00AE1ECB">
        <w:rPr>
          <w:rFonts w:ascii="Helvetica" w:hAnsi="Helvetica" w:cs="NCLAD L+ Helvetica"/>
          <w:color w:val="221E1F"/>
          <w:sz w:val="18"/>
          <w:szCs w:val="18"/>
        </w:rPr>
        <w:t>. If the current liability figures are derived from a valuation that follows the first day of the plan year, the participant and beneficiary count entries should be derived from the counts used in that valuation in a manner consistent with the derivation of the current liability reported in column (2).</w:t>
      </w:r>
    </w:p>
    <w:p w:rsidRPr="00AE1ECB" w:rsidR="009918FC" w:rsidP="0063377C" w:rsidRDefault="009918FC" w14:paraId="244C833B" w14:textId="77777777">
      <w:pPr>
        <w:tabs>
          <w:tab w:val="clear" w:pos="432"/>
          <w:tab w:val="left" w:pos="270"/>
          <w:tab w:val="right" w:leader="dot" w:pos="4680"/>
        </w:tabs>
        <w:autoSpaceDE w:val="0"/>
        <w:autoSpaceDN w:val="0"/>
        <w:adjustRightInd w:val="0"/>
        <w:spacing w:before="60" w:line="240" w:lineRule="auto"/>
        <w:ind w:right="176" w:firstLine="0"/>
        <w:rPr>
          <w:rFonts w:ascii="Helvetica" w:hAnsi="Helvetica" w:cs="NCLAD L+ Helvetica"/>
          <w:color w:val="221E1F"/>
          <w:sz w:val="18"/>
          <w:szCs w:val="18"/>
        </w:rPr>
      </w:pPr>
      <w:r w:rsidRPr="00AE1ECB">
        <w:rPr>
          <w:rFonts w:ascii="Helvetica" w:hAnsi="Helvetica" w:cs="NCLAD L+ Helvetica"/>
          <w:b/>
          <w:bCs/>
          <w:color w:val="221E1F"/>
          <w:sz w:val="18"/>
          <w:szCs w:val="18"/>
        </w:rPr>
        <w:tab/>
        <w:t>Column (2)</w:t>
      </w:r>
      <w:r w:rsidRPr="00AE1ECB">
        <w:rPr>
          <w:rFonts w:ascii="Helvetica" w:hAnsi="Helvetica" w:cs="NCLAD L+ Helvetica"/>
          <w:color w:val="221E1F"/>
          <w:sz w:val="18"/>
          <w:szCs w:val="18"/>
        </w:rPr>
        <w:t xml:space="preserve"> </w:t>
      </w:r>
      <w:r w:rsidRPr="00AE1ECB" w:rsidR="00AE1F5A">
        <w:rPr>
          <w:rFonts w:ascii="Helvetica" w:hAnsi="Helvetica" w:cs="NCLAD L+ Helvetica"/>
          <w:color w:val="221E1F"/>
          <w:sz w:val="18"/>
          <w:szCs w:val="18"/>
        </w:rPr>
        <w:t xml:space="preserve">– </w:t>
      </w:r>
      <w:r w:rsidR="00F34067">
        <w:rPr>
          <w:rFonts w:ascii="Helvetica" w:hAnsi="Helvetica" w:cs="NCLAD L+ Helvetica"/>
          <w:color w:val="221E1F"/>
          <w:sz w:val="18"/>
          <w:szCs w:val="18"/>
        </w:rPr>
        <w:t>Enter</w:t>
      </w:r>
      <w:r w:rsidRPr="00AE1ECB">
        <w:rPr>
          <w:rFonts w:ascii="Helvetica" w:hAnsi="Helvetica" w:cs="NCLAD L+ Helvetica"/>
          <w:color w:val="221E1F"/>
          <w:sz w:val="18"/>
          <w:szCs w:val="18"/>
        </w:rPr>
        <w:t xml:space="preserve"> the current liability attributable to all benefits, with subtotals for vested and nonvested benefits in the case of active participants.</w:t>
      </w:r>
      <w:r w:rsidR="00ED5C95">
        <w:rPr>
          <w:rFonts w:ascii="Helvetica" w:hAnsi="Helvetica" w:cs="NCLAD L+ Helvetica"/>
          <w:color w:val="221E1F"/>
          <w:sz w:val="18"/>
          <w:szCs w:val="18"/>
        </w:rPr>
        <w:t xml:space="preserve"> </w:t>
      </w:r>
      <w:r w:rsidR="00F34067">
        <w:rPr>
          <w:rFonts w:ascii="Helvetica" w:hAnsi="Helvetica" w:cs="NCLAD L+ Helvetica"/>
          <w:color w:val="221E1F"/>
          <w:sz w:val="18"/>
          <w:szCs w:val="18"/>
        </w:rPr>
        <w:t>Enter “0” if there is no current liability attributable to a particular category of participants.</w:t>
      </w:r>
    </w:p>
    <w:p w:rsidRPr="00AE1ECB" w:rsidR="009918FC" w:rsidP="0063377C" w:rsidRDefault="009918FC" w14:paraId="244C833C" w14:textId="77777777">
      <w:pPr>
        <w:tabs>
          <w:tab w:val="clear" w:pos="432"/>
          <w:tab w:val="left" w:pos="270"/>
          <w:tab w:val="right" w:leader="dot" w:pos="4680"/>
        </w:tabs>
        <w:autoSpaceDE w:val="0"/>
        <w:autoSpaceDN w:val="0"/>
        <w:adjustRightInd w:val="0"/>
        <w:spacing w:before="60" w:line="240" w:lineRule="auto"/>
        <w:ind w:right="176" w:firstLine="0"/>
        <w:rPr>
          <w:rFonts w:ascii="Helvetica" w:hAnsi="Helvetica" w:cs="NCLAD L+ Helvetica"/>
          <w:color w:val="221E1F"/>
          <w:sz w:val="18"/>
          <w:szCs w:val="18"/>
        </w:rPr>
      </w:pPr>
      <w:r w:rsidRPr="00AE1ECB">
        <w:rPr>
          <w:rFonts w:ascii="Helvetica" w:hAnsi="Helvetica" w:cs="NCLAD L+ Helvetica"/>
          <w:b/>
          <w:bCs/>
          <w:color w:val="221E1F"/>
          <w:sz w:val="18"/>
          <w:szCs w:val="18"/>
        </w:rPr>
        <w:t>Line 2c.</w:t>
      </w:r>
      <w:r w:rsidRPr="00AE1ECB">
        <w:rPr>
          <w:rFonts w:ascii="Helvetica" w:hAnsi="Helvetica" w:cs="NCLAD L+ Helvetica"/>
          <w:color w:val="221E1F"/>
          <w:sz w:val="18"/>
          <w:szCs w:val="18"/>
        </w:rPr>
        <w:t xml:space="preserve"> This calculation is required under ERISA section 103(d)(11). Do not complete if line 2a divided by line 2</w:t>
      </w:r>
      <w:proofErr w:type="gramStart"/>
      <w:r w:rsidRPr="00AE1ECB">
        <w:rPr>
          <w:rFonts w:ascii="Helvetica" w:hAnsi="Helvetica" w:cs="NCLAD L+ Helvetica"/>
          <w:color w:val="221E1F"/>
          <w:sz w:val="18"/>
          <w:szCs w:val="18"/>
        </w:rPr>
        <w:t>b(</w:t>
      </w:r>
      <w:proofErr w:type="gramEnd"/>
      <w:r w:rsidRPr="00AE1ECB">
        <w:rPr>
          <w:rFonts w:ascii="Helvetica" w:hAnsi="Helvetica" w:cs="NCLAD L+ Helvetica"/>
          <w:color w:val="221E1F"/>
          <w:sz w:val="18"/>
          <w:szCs w:val="18"/>
        </w:rPr>
        <w:t xml:space="preserve">4), column (2), is 70% or greater. </w:t>
      </w:r>
    </w:p>
    <w:p w:rsidRPr="00AE1ECB" w:rsidR="009918FC" w:rsidP="0063377C" w:rsidRDefault="009918FC" w14:paraId="244C833D" w14:textId="77777777">
      <w:pPr>
        <w:tabs>
          <w:tab w:val="clear" w:pos="432"/>
          <w:tab w:val="left" w:pos="270"/>
          <w:tab w:val="right" w:leader="dot" w:pos="4680"/>
        </w:tabs>
        <w:autoSpaceDE w:val="0"/>
        <w:autoSpaceDN w:val="0"/>
        <w:adjustRightInd w:val="0"/>
        <w:spacing w:before="60" w:line="240" w:lineRule="auto"/>
        <w:ind w:right="176" w:firstLine="0"/>
        <w:rPr>
          <w:rFonts w:ascii="Helvetica" w:hAnsi="Helvetica" w:cs="NCLAD L+ Helvetica"/>
          <w:color w:val="221E1F"/>
          <w:sz w:val="18"/>
          <w:szCs w:val="18"/>
        </w:rPr>
      </w:pPr>
      <w:r w:rsidRPr="00AE1ECB">
        <w:rPr>
          <w:rFonts w:ascii="Helvetica" w:hAnsi="Helvetica" w:cs="NCLAD L+ Helvetica"/>
          <w:b/>
          <w:bCs/>
          <w:color w:val="221E1F"/>
          <w:sz w:val="18"/>
          <w:szCs w:val="18"/>
        </w:rPr>
        <w:t>Line 3. Contributions Made to Plan.</w:t>
      </w:r>
      <w:r w:rsidRPr="00AE1ECB">
        <w:rPr>
          <w:rFonts w:ascii="Helvetica" w:hAnsi="Helvetica" w:cs="NCLAD L+ Helvetica"/>
          <w:color w:val="221E1F"/>
          <w:sz w:val="18"/>
          <w:szCs w:val="18"/>
        </w:rPr>
        <w:t xml:space="preserve"> Show all employer and employee contributions for the plan year. Include employer contributions made not later than 2½ months (or the later date allowed under Code section 431(c)(8) and </w:t>
      </w:r>
      <w:r w:rsidRPr="00AE1ECB">
        <w:rPr>
          <w:rFonts w:ascii="Helvetica" w:hAnsi="Helvetica" w:cs="NCLAD L+ Helvetica"/>
          <w:color w:val="221E1F"/>
          <w:sz w:val="18"/>
          <w:szCs w:val="18"/>
        </w:rPr>
        <w:lastRenderedPageBreak/>
        <w:t xml:space="preserve">ERISA section 304(c)(8)) after the end of the plan year. Show only contributions </w:t>
      </w:r>
      <w:proofErr w:type="gramStart"/>
      <w:r w:rsidRPr="00AE1ECB">
        <w:rPr>
          <w:rFonts w:ascii="Helvetica" w:hAnsi="Helvetica" w:cs="NCLAD L+ Helvetica"/>
          <w:color w:val="221E1F"/>
          <w:sz w:val="18"/>
          <w:szCs w:val="18"/>
        </w:rPr>
        <w:t>actually made</w:t>
      </w:r>
      <w:proofErr w:type="gramEnd"/>
      <w:r w:rsidRPr="00AE1ECB">
        <w:rPr>
          <w:rFonts w:ascii="Helvetica" w:hAnsi="Helvetica" w:cs="NCLAD L+ Helvetica"/>
          <w:color w:val="221E1F"/>
          <w:sz w:val="18"/>
          <w:szCs w:val="18"/>
        </w:rPr>
        <w:t xml:space="preserve"> to the plan by the date this Schedule MB is signed.</w:t>
      </w:r>
    </w:p>
    <w:p w:rsidR="009918FC" w:rsidP="0063377C" w:rsidRDefault="009918FC" w14:paraId="244C833E" w14:textId="77777777">
      <w:pPr>
        <w:tabs>
          <w:tab w:val="clear" w:pos="432"/>
          <w:tab w:val="left" w:pos="270"/>
          <w:tab w:val="right" w:leader="dot" w:pos="4680"/>
        </w:tabs>
        <w:autoSpaceDE w:val="0"/>
        <w:autoSpaceDN w:val="0"/>
        <w:adjustRightInd w:val="0"/>
        <w:spacing w:before="60" w:line="240" w:lineRule="auto"/>
        <w:ind w:right="176" w:firstLine="0"/>
        <w:rPr>
          <w:rFonts w:ascii="Helvetica" w:hAnsi="Helvetica" w:cs="NCLAD L+ Helvetica"/>
          <w:color w:val="221E1F"/>
          <w:sz w:val="18"/>
          <w:szCs w:val="18"/>
        </w:rPr>
      </w:pPr>
      <w:r w:rsidRPr="00AE1ECB">
        <w:rPr>
          <w:rFonts w:ascii="Helvetica" w:hAnsi="Helvetica" w:cs="NCLAD L+ Helvetica"/>
          <w:color w:val="221E1F"/>
          <w:sz w:val="18"/>
          <w:szCs w:val="18"/>
        </w:rPr>
        <w:tab/>
        <w:t>Add the amounts in both columns (b) and (c) and enter both results on the total line. All contributions must be credited toward a particular plan year.</w:t>
      </w:r>
    </w:p>
    <w:p w:rsidRPr="00127B4B" w:rsidR="00F06C43" w:rsidP="0063377C" w:rsidRDefault="00F06C43" w14:paraId="244C833F" w14:textId="55646827">
      <w:pPr>
        <w:tabs>
          <w:tab w:val="clear" w:pos="432"/>
          <w:tab w:val="left" w:pos="270"/>
          <w:tab w:val="right" w:leader="dot" w:pos="4680"/>
        </w:tabs>
        <w:autoSpaceDE w:val="0"/>
        <w:autoSpaceDN w:val="0"/>
        <w:adjustRightInd w:val="0"/>
        <w:spacing w:before="60" w:line="240" w:lineRule="auto"/>
        <w:ind w:right="176" w:firstLine="0"/>
        <w:rPr>
          <w:rFonts w:ascii="Helvetica" w:hAnsi="Helvetica" w:cs="NCLAD L+ Helvetica"/>
          <w:b/>
          <w:i/>
          <w:color w:val="221E1F"/>
          <w:sz w:val="18"/>
          <w:szCs w:val="18"/>
        </w:rPr>
      </w:pPr>
      <w:r>
        <w:rPr>
          <w:rFonts w:ascii="Helvetica" w:hAnsi="Helvetica" w:cs="NCLAD L+ Helvetica"/>
          <w:color w:val="221E1F"/>
          <w:sz w:val="18"/>
          <w:szCs w:val="18"/>
        </w:rPr>
        <w:tab/>
        <w:t>If any of the contributions reported in</w:t>
      </w:r>
      <w:r w:rsidR="00307273">
        <w:rPr>
          <w:rFonts w:ascii="Helvetica" w:hAnsi="Helvetica" w:cs="NCLAD L+ Helvetica"/>
          <w:color w:val="221E1F"/>
          <w:sz w:val="18"/>
          <w:szCs w:val="18"/>
        </w:rPr>
        <w:t xml:space="preserve"> </w:t>
      </w:r>
      <w:r>
        <w:rPr>
          <w:rFonts w:ascii="Helvetica" w:hAnsi="Helvetica" w:cs="NCLAD L+ Helvetica"/>
          <w:color w:val="221E1F"/>
          <w:sz w:val="18"/>
          <w:szCs w:val="18"/>
        </w:rPr>
        <w:t xml:space="preserve">line 3 include amounts owed for withdrawal liability, </w:t>
      </w:r>
      <w:r w:rsidRPr="002B0157" w:rsidR="0035448B">
        <w:rPr>
          <w:rFonts w:ascii="Helvetica" w:hAnsi="Helvetica" w:cs="NCLAD L+ Helvetica"/>
          <w:color w:val="221E1F"/>
          <w:sz w:val="18"/>
          <w:szCs w:val="18"/>
        </w:rPr>
        <w:t>r</w:t>
      </w:r>
      <w:r w:rsidRPr="002B0157" w:rsidR="0035448B">
        <w:rPr>
          <w:rFonts w:ascii="Helvetica" w:hAnsi="Helvetica"/>
          <w:color w:val="221E1F"/>
          <w:sz w:val="18"/>
          <w:szCs w:val="18"/>
        </w:rPr>
        <w:t xml:space="preserve">eport in line 3(d) the total withdrawal </w:t>
      </w:r>
      <w:r w:rsidRPr="004308EE" w:rsidR="0035448B">
        <w:rPr>
          <w:rFonts w:ascii="Helvetica" w:hAnsi="Helvetica"/>
          <w:sz w:val="18"/>
          <w:szCs w:val="18"/>
        </w:rPr>
        <w:t xml:space="preserve">liability </w:t>
      </w:r>
      <w:r w:rsidRPr="002B0157" w:rsidR="0035448B">
        <w:rPr>
          <w:rFonts w:ascii="Helvetica" w:hAnsi="Helvetica"/>
          <w:color w:val="221E1F"/>
          <w:sz w:val="18"/>
          <w:szCs w:val="18"/>
        </w:rPr>
        <w:t>amounts included in line 3(b)</w:t>
      </w:r>
      <w:r w:rsidR="0035448B">
        <w:rPr>
          <w:rFonts w:ascii="Helvetica" w:hAnsi="Helvetica"/>
          <w:color w:val="221E1F"/>
          <w:sz w:val="18"/>
          <w:szCs w:val="18"/>
        </w:rPr>
        <w:t xml:space="preserve">. If a non-zero </w:t>
      </w:r>
      <w:r w:rsidR="00CE1984">
        <w:rPr>
          <w:rFonts w:ascii="Helvetica" w:hAnsi="Helvetica"/>
          <w:color w:val="221E1F"/>
          <w:sz w:val="18"/>
          <w:szCs w:val="18"/>
        </w:rPr>
        <w:t>number is reported on line 3(d),</w:t>
      </w:r>
      <w:r w:rsidR="0035448B">
        <w:rPr>
          <w:rFonts w:ascii="Helvetica" w:hAnsi="Helvetica"/>
          <w:color w:val="221E1F"/>
          <w:sz w:val="18"/>
          <w:szCs w:val="18"/>
        </w:rPr>
        <w:t xml:space="preserve"> </w:t>
      </w:r>
      <w:r>
        <w:rPr>
          <w:rFonts w:ascii="Helvetica" w:hAnsi="Helvetica" w:cs="NCLAD L+ Helvetica"/>
          <w:color w:val="221E1F"/>
          <w:sz w:val="18"/>
          <w:szCs w:val="18"/>
        </w:rPr>
        <w:t xml:space="preserve">attach a list of withdrawal liability payments </w:t>
      </w:r>
      <w:r w:rsidR="00D319C9">
        <w:rPr>
          <w:rFonts w:ascii="Helvetica" w:hAnsi="Helvetica" w:cs="NCLAD L+ Helvetica"/>
          <w:color w:val="221E1F"/>
          <w:sz w:val="18"/>
          <w:szCs w:val="18"/>
        </w:rPr>
        <w:t>and the dates such amounts were contributed</w:t>
      </w:r>
      <w:r>
        <w:rPr>
          <w:rFonts w:ascii="Helvetica" w:hAnsi="Helvetica" w:cs="NCLAD L+ Helvetica"/>
          <w:color w:val="221E1F"/>
          <w:sz w:val="18"/>
          <w:szCs w:val="18"/>
        </w:rPr>
        <w:t xml:space="preserve">. Label this attachment </w:t>
      </w:r>
      <w:r w:rsidRPr="00127B4B">
        <w:rPr>
          <w:rFonts w:ascii="Helvetica" w:hAnsi="Helvetica" w:cs="NCLAD L+ Helvetica"/>
          <w:b/>
          <w:i/>
          <w:color w:val="221E1F"/>
          <w:sz w:val="18"/>
          <w:szCs w:val="18"/>
        </w:rPr>
        <w:t>“Schedule MB, Line 3 – Withdrawal Liability Amounts.”</w:t>
      </w:r>
    </w:p>
    <w:p w:rsidR="009918FC" w:rsidP="0063377C" w:rsidRDefault="009918FC" w14:paraId="244C8340" w14:textId="77777777">
      <w:pPr>
        <w:tabs>
          <w:tab w:val="clear" w:pos="432"/>
          <w:tab w:val="left" w:pos="270"/>
          <w:tab w:val="right" w:leader="dot" w:pos="4680"/>
        </w:tabs>
        <w:autoSpaceDE w:val="0"/>
        <w:autoSpaceDN w:val="0"/>
        <w:adjustRightInd w:val="0"/>
        <w:spacing w:before="60" w:line="240" w:lineRule="auto"/>
        <w:ind w:right="-8" w:firstLine="0"/>
        <w:rPr>
          <w:rFonts w:ascii="Helvetica" w:hAnsi="Helvetica" w:cs="NCLAD L+ Helvetica"/>
          <w:color w:val="221E1F"/>
          <w:sz w:val="18"/>
          <w:szCs w:val="18"/>
        </w:rPr>
      </w:pPr>
      <w:r w:rsidRPr="00AE1ECB">
        <w:rPr>
          <w:rFonts w:ascii="Helvetica" w:hAnsi="Helvetica" w:cs="NCLAD L+ Helvetica"/>
          <w:b/>
          <w:bCs/>
          <w:color w:val="221E1F"/>
          <w:sz w:val="18"/>
          <w:szCs w:val="18"/>
        </w:rPr>
        <w:t>Line 4. Information on Plan Status.</w:t>
      </w:r>
      <w:r w:rsidRPr="00AE1ECB">
        <w:rPr>
          <w:rFonts w:ascii="Helvetica" w:hAnsi="Helvetica" w:cs="NCLAD L+ Helvetica"/>
          <w:color w:val="221E1F"/>
          <w:sz w:val="18"/>
          <w:szCs w:val="18"/>
        </w:rPr>
        <w:t xml:space="preserve"> All multiemployer plans regardless of the number of participants must provide the information indicated in accordance with these instructions.</w:t>
      </w:r>
    </w:p>
    <w:p w:rsidRPr="00AE1ECB" w:rsidR="006378CF" w:rsidP="0063377C" w:rsidRDefault="006378CF" w14:paraId="244C8341" w14:textId="77777777">
      <w:pPr>
        <w:tabs>
          <w:tab w:val="clear" w:pos="432"/>
          <w:tab w:val="left" w:pos="270"/>
          <w:tab w:val="right" w:leader="dot" w:pos="4680"/>
        </w:tabs>
        <w:autoSpaceDE w:val="0"/>
        <w:autoSpaceDN w:val="0"/>
        <w:adjustRightInd w:val="0"/>
        <w:spacing w:before="60" w:line="240" w:lineRule="auto"/>
        <w:ind w:right="-8" w:firstLine="0"/>
        <w:rPr>
          <w:rFonts w:ascii="Helvetica" w:hAnsi="Helvetica" w:cs="NCLAD L+ Helvetica"/>
          <w:color w:val="221E1F"/>
          <w:sz w:val="18"/>
          <w:szCs w:val="18"/>
        </w:rPr>
      </w:pPr>
      <w:r w:rsidRPr="00FD0594">
        <w:rPr>
          <w:rFonts w:ascii="Helvetica" w:hAnsi="Helvetica" w:cs="NCLAD L+ Helvetica"/>
          <w:b/>
          <w:color w:val="221E1F"/>
          <w:sz w:val="18"/>
          <w:szCs w:val="18"/>
        </w:rPr>
        <w:t>Line 4a</w:t>
      </w:r>
      <w:r>
        <w:rPr>
          <w:rFonts w:ascii="Helvetica" w:hAnsi="Helvetica" w:cs="NCLAD L+ Helvetica"/>
          <w:color w:val="221E1F"/>
          <w:sz w:val="18"/>
          <w:szCs w:val="18"/>
        </w:rPr>
        <w:t xml:space="preserve">. </w:t>
      </w:r>
      <w:r w:rsidRPr="006378CF">
        <w:rPr>
          <w:rFonts w:ascii="Helvetica" w:hAnsi="Helvetica" w:cs="NCLAD L+ Helvetica"/>
          <w:color w:val="221E1F"/>
          <w:sz w:val="18"/>
          <w:szCs w:val="18"/>
        </w:rPr>
        <w:t>All plans enter the funded percentage for monitoring the plan’s status.</w:t>
      </w:r>
      <w:r w:rsidR="00497A42">
        <w:rPr>
          <w:rFonts w:ascii="Helvetica" w:hAnsi="Helvetica" w:cs="NCLAD L+ Helvetica"/>
          <w:color w:val="221E1F"/>
          <w:sz w:val="18"/>
          <w:szCs w:val="18"/>
        </w:rPr>
        <w:t xml:space="preserve"> </w:t>
      </w:r>
      <w:r w:rsidRPr="006378CF">
        <w:rPr>
          <w:rFonts w:ascii="Helvetica" w:hAnsi="Helvetica" w:cs="NCLAD L+ Helvetica"/>
          <w:color w:val="221E1F"/>
          <w:sz w:val="18"/>
          <w:szCs w:val="18"/>
        </w:rPr>
        <w:t>This is line 1</w:t>
      </w:r>
      <w:proofErr w:type="gramStart"/>
      <w:r w:rsidRPr="006378CF">
        <w:rPr>
          <w:rFonts w:ascii="Helvetica" w:hAnsi="Helvetica" w:cs="NCLAD L+ Helvetica"/>
          <w:color w:val="221E1F"/>
          <w:sz w:val="18"/>
          <w:szCs w:val="18"/>
        </w:rPr>
        <w:t>b(</w:t>
      </w:r>
      <w:proofErr w:type="gramEnd"/>
      <w:r w:rsidRPr="006378CF">
        <w:rPr>
          <w:rFonts w:ascii="Helvetica" w:hAnsi="Helvetica" w:cs="NCLAD L+ Helvetica"/>
          <w:color w:val="221E1F"/>
          <w:sz w:val="18"/>
          <w:szCs w:val="18"/>
        </w:rPr>
        <w:t>2) divided by line 1c(3).</w:t>
      </w:r>
    </w:p>
    <w:p w:rsidRPr="00AE1ECB" w:rsidR="009918FC" w:rsidP="0063377C" w:rsidRDefault="009918FC" w14:paraId="244C8342" w14:textId="77777777">
      <w:pPr>
        <w:tabs>
          <w:tab w:val="clear" w:pos="432"/>
          <w:tab w:val="left" w:pos="270"/>
          <w:tab w:val="right" w:leader="dot" w:pos="4680"/>
        </w:tabs>
        <w:autoSpaceDE w:val="0"/>
        <w:autoSpaceDN w:val="0"/>
        <w:adjustRightInd w:val="0"/>
        <w:spacing w:before="60" w:after="60" w:line="240" w:lineRule="auto"/>
        <w:ind w:right="176" w:firstLine="0"/>
        <w:rPr>
          <w:rFonts w:ascii="Helvetica" w:hAnsi="Helvetica" w:cs="NCLAD L+ Helvetica"/>
          <w:color w:val="221E1F"/>
          <w:sz w:val="18"/>
          <w:szCs w:val="18"/>
        </w:rPr>
      </w:pPr>
      <w:r w:rsidRPr="00AE1ECB">
        <w:rPr>
          <w:rFonts w:ascii="Helvetica" w:hAnsi="Helvetica" w:cs="NCLAD L+ Helvetica"/>
          <w:b/>
          <w:bCs/>
          <w:color w:val="221E1F"/>
          <w:sz w:val="18"/>
          <w:szCs w:val="18"/>
        </w:rPr>
        <w:t xml:space="preserve">Line </w:t>
      </w:r>
      <w:r w:rsidRPr="00AE1ECB" w:rsidR="006378CF">
        <w:rPr>
          <w:rFonts w:ascii="Helvetica" w:hAnsi="Helvetica" w:cs="NCLAD L+ Helvetica"/>
          <w:b/>
          <w:bCs/>
          <w:color w:val="221E1F"/>
          <w:sz w:val="18"/>
          <w:szCs w:val="18"/>
        </w:rPr>
        <w:t>4</w:t>
      </w:r>
      <w:r w:rsidR="006378CF">
        <w:rPr>
          <w:rFonts w:ascii="Helvetica" w:hAnsi="Helvetica" w:cs="NCLAD L+ Helvetica"/>
          <w:b/>
          <w:bCs/>
          <w:color w:val="221E1F"/>
          <w:sz w:val="18"/>
          <w:szCs w:val="18"/>
        </w:rPr>
        <w:t>b</w:t>
      </w:r>
      <w:r w:rsidRPr="00AE1ECB">
        <w:rPr>
          <w:rFonts w:ascii="Helvetica" w:hAnsi="Helvetica" w:cs="NCLAD L+ Helvetica"/>
          <w:b/>
          <w:bCs/>
          <w:color w:val="221E1F"/>
          <w:sz w:val="18"/>
          <w:szCs w:val="18"/>
        </w:rPr>
        <w:t>.</w:t>
      </w:r>
      <w:r w:rsidRPr="00AE1ECB">
        <w:rPr>
          <w:rFonts w:ascii="Helvetica" w:hAnsi="Helvetica" w:cs="NCLAD L+ Helvetica"/>
          <w:color w:val="221E1F"/>
          <w:sz w:val="18"/>
          <w:szCs w:val="18"/>
        </w:rPr>
        <w:t xml:space="preserve"> Enter the code for the status of the multiemployer plan for the plan year, as certified by the plan actuary, </w:t>
      </w:r>
      <w:r w:rsidRPr="00991806" w:rsidR="00991806">
        <w:rPr>
          <w:rFonts w:ascii="Helvetica" w:hAnsi="Helvetica" w:cs="NCLAD L+ Helvetica"/>
          <w:color w:val="221E1F"/>
          <w:sz w:val="18"/>
          <w:szCs w:val="18"/>
        </w:rPr>
        <w:t>(or as elected by the plan sponsor in accordance with Code section 432(b)(4)(A)</w:t>
      </w:r>
      <w:r w:rsidR="00885078">
        <w:rPr>
          <w:rFonts w:ascii="Helvetica" w:hAnsi="Helvetica" w:cs="NCLAD L+ Helvetica"/>
          <w:color w:val="221E1F"/>
          <w:sz w:val="18"/>
          <w:szCs w:val="18"/>
        </w:rPr>
        <w:t xml:space="preserve"> and ERISA section 305(b)(4)(A)</w:t>
      </w:r>
      <w:r w:rsidR="007F2569">
        <w:rPr>
          <w:rFonts w:ascii="Helvetica" w:hAnsi="Helvetica" w:cs="NCLAD L+ Helvetica"/>
          <w:color w:val="221E1F"/>
          <w:sz w:val="18"/>
          <w:szCs w:val="18"/>
        </w:rPr>
        <w:t>)</w:t>
      </w:r>
      <w:r w:rsidR="00991806">
        <w:rPr>
          <w:rFonts w:ascii="Helvetica" w:hAnsi="Helvetica" w:cs="NCLAD L+ Helvetica"/>
          <w:color w:val="221E1F"/>
          <w:sz w:val="18"/>
          <w:szCs w:val="18"/>
        </w:rPr>
        <w:t xml:space="preserve"> </w:t>
      </w:r>
      <w:r w:rsidRPr="00AE1ECB">
        <w:rPr>
          <w:rFonts w:ascii="Helvetica" w:hAnsi="Helvetica" w:cs="NCLAD L+ Helvetica"/>
          <w:color w:val="221E1F"/>
          <w:sz w:val="18"/>
          <w:szCs w:val="18"/>
        </w:rPr>
        <w:t>using one of the following codes:</w:t>
      </w:r>
    </w:p>
    <w:p w:rsidRPr="00AE1ECB" w:rsidR="009918FC" w:rsidP="00C50654" w:rsidRDefault="001320E7" w14:paraId="244C8343" w14:textId="77777777">
      <w:pPr>
        <w:tabs>
          <w:tab w:val="clear" w:pos="432"/>
          <w:tab w:val="left" w:pos="270"/>
          <w:tab w:val="left" w:pos="630"/>
          <w:tab w:val="left" w:pos="900"/>
          <w:tab w:val="right" w:leader="dot" w:pos="4680"/>
        </w:tabs>
        <w:autoSpaceDE w:val="0"/>
        <w:autoSpaceDN w:val="0"/>
        <w:adjustRightInd w:val="0"/>
        <w:spacing w:before="120" w:after="32" w:line="240" w:lineRule="auto"/>
        <w:ind w:right="176" w:firstLine="270"/>
        <w:rPr>
          <w:rFonts w:ascii="Helvetica" w:hAnsi="Helvetica" w:cs="NCLAD L+ Helvetica"/>
          <w:color w:val="221E1F"/>
          <w:sz w:val="18"/>
          <w:szCs w:val="18"/>
        </w:rPr>
      </w:pPr>
      <w:r w:rsidRPr="00AE1ECB">
        <w:rPr>
          <w:rFonts w:ascii="Helvetica" w:hAnsi="Helvetica"/>
          <w:noProof/>
        </w:rPr>
        <mc:AlternateContent>
          <mc:Choice Requires="wps">
            <w:drawing>
              <wp:anchor distT="0" distB="0" distL="114300" distR="114300" simplePos="0" relativeHeight="251673088" behindDoc="0" locked="0" layoutInCell="1" allowOverlap="1" wp14:editId="244C8C76" wp14:anchorId="244C8C75">
                <wp:simplePos x="0" y="0"/>
                <wp:positionH relativeFrom="column">
                  <wp:posOffset>10160</wp:posOffset>
                </wp:positionH>
                <wp:positionV relativeFrom="paragraph">
                  <wp:posOffset>53975</wp:posOffset>
                </wp:positionV>
                <wp:extent cx="1790065" cy="0"/>
                <wp:effectExtent l="10160" t="6350" r="9525" b="12700"/>
                <wp:wrapNone/>
                <wp:docPr id="3" name="AutoShape 98"/>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1790065" cy="0"/>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id="AutoShape 98" style="position:absolute;margin-left:.8pt;margin-top:4.25pt;width:140.95pt;height:0;z-index:2516730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spid="_x0000_s1026" type="#_x0000_t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51HwIAADwEAAAOAAAAZHJzL2Uyb0RvYy54bWysU02P2jAQvVfqf7B8hyRsYCEirFYJ9LJt&#10;kXb7A4ztJFYd27INAVX97x2bD7HtparKwYwzM2/ezDwvn469RAdundCqxNk4xYgrqplQbYm/vW1G&#10;c4ycJ4oRqRUv8Yk7/LT6+GE5mIJPdKcl4xYBiHLFYErceW+KJHG04z1xY224AmejbU88XG2bMEsG&#10;QO9lMknTWTJoy4zVlDsHX+uzE68iftNw6r82jeMeyRIDNx9PG89dOJPVkhStJaYT9EKD/AOLnggF&#10;RW9QNfEE7a34A6oX1GqnGz+muk900wjKYw/QTZb+1s1rRwyPvcBwnLmNyf0/WPrlsLVIsBI/YKRI&#10;Dyt63nsdK6PFPMxnMK6AsEptbeiQHtWredH0u0NKVx1RLY/RbycDyVnISN6lhIszUGU3fNYMYggU&#10;iMM6NrYPkDAGdIw7Od12wo8eUfiYPS5gzVOM6NWXkOKaaKzzn7juUTBK7Lwlou18pZWCzWubxTLk&#10;8OJ8oEWKa0KoqvRGSBkFIBUaSryYTqYxwWkpWHCGMGfbXSUtOpAgofiLPYLnPszqvWIRrOOErS+2&#10;J0KebSguVcCDxoDOxTpr5MciXazn63k+yiez9ShP63r0vKny0WyTPU7rh7qq6uxnoJblRScY4yqw&#10;u+o1y/9OD5eXc1baTbG3MSTv0eO8gOz1P5KOmw3LPMtip9lpa68bB4nG4MtzCm/g/g72/aNf/QIA&#10;AP//AwBQSwMEFAAGAAgAAAAhAEoxVB3YAAAABQEAAA8AAABkcnMvZG93bnJldi54bWxMjkFLw0AQ&#10;he+C/2EZwYvYTSMtMWZTiuDBo23B6zQ7JtHsbMhumthf7+jF3ubjPd58xWZ2nTrREFrPBpaLBBRx&#10;5W3LtYHD/uU+AxUissXOMxn4pgCb8vqqwNz6id/otIu1khEOORpoYuxzrUPVkMOw8D2xZB9+cBgF&#10;h1rbAScZd51Ok2StHbYsHxrs6bmh6ms3OgMUxtUy2T66+vB6nu7e0/Pn1O+Nub2Zt0+gIs3xvwy/&#10;+qIOpTgd/cg2qE54LUUD2QqUpGn2IMfxj3VZ6Ev78gcAAP//AwBQSwECLQAUAAYACAAAACEAtoM4&#10;kv4AAADhAQAAEwAAAAAAAAAAAAAAAAAAAAAAW0NvbnRlbnRfVHlwZXNdLnhtbFBLAQItABQABgAI&#10;AAAAIQA4/SH/1gAAAJQBAAALAAAAAAAAAAAAAAAAAC8BAABfcmVscy8ucmVsc1BLAQItABQABgAI&#10;AAAAIQBn//51HwIAADwEAAAOAAAAAAAAAAAAAAAAAC4CAABkcnMvZTJvRG9jLnhtbFBLAQItABQA&#10;BgAIAAAAIQBKMVQd2AAAAAUBAAAPAAAAAAAAAAAAAAAAAHkEAABkcnMvZG93bnJldi54bWxQSwUG&#10;AAAAAAQABADzAAAAfgUAAAAA&#10;" w14:anchorId="28F5E374"/>
            </w:pict>
          </mc:Fallback>
        </mc:AlternateContent>
      </w:r>
      <w:r w:rsidRPr="00AE1ECB" w:rsidR="009918FC">
        <w:rPr>
          <w:rFonts w:ascii="Helvetica" w:hAnsi="Helvetica" w:cs="NCLAD L+ Helvetica"/>
          <w:b/>
          <w:bCs/>
          <w:color w:val="221E1F"/>
          <w:sz w:val="18"/>
          <w:szCs w:val="18"/>
        </w:rPr>
        <w:t>Code</w:t>
      </w:r>
      <w:r w:rsidRPr="00AE1ECB" w:rsidR="009918FC">
        <w:rPr>
          <w:rFonts w:ascii="Helvetica" w:hAnsi="Helvetica" w:cs="NCLAD L+ Helvetica"/>
          <w:b/>
          <w:bCs/>
          <w:color w:val="221E1F"/>
          <w:sz w:val="18"/>
          <w:szCs w:val="18"/>
        </w:rPr>
        <w:tab/>
        <w:t>Plan Status</w:t>
      </w:r>
    </w:p>
    <w:p w:rsidRPr="00AE1ECB" w:rsidR="009918FC" w:rsidP="00C50654" w:rsidRDefault="009918FC" w14:paraId="244C8344" w14:textId="77777777">
      <w:pPr>
        <w:tabs>
          <w:tab w:val="left" w:pos="180"/>
          <w:tab w:val="left" w:pos="900"/>
          <w:tab w:val="right" w:leader="dot" w:pos="4680"/>
        </w:tabs>
        <w:autoSpaceDE w:val="0"/>
        <w:autoSpaceDN w:val="0"/>
        <w:adjustRightInd w:val="0"/>
        <w:spacing w:line="240" w:lineRule="auto"/>
        <w:ind w:right="176" w:firstLine="0"/>
        <w:rPr>
          <w:rFonts w:ascii="Helvetica" w:hAnsi="Helvetica" w:cs="NCLAD L+ Helvetica"/>
          <w:bCs/>
          <w:color w:val="221E1F"/>
          <w:sz w:val="18"/>
          <w:szCs w:val="18"/>
        </w:rPr>
      </w:pPr>
      <w:r w:rsidRPr="00AE1ECB">
        <w:rPr>
          <w:rFonts w:ascii="Helvetica" w:hAnsi="Helvetica" w:cs="NCLAD L+ Helvetica"/>
          <w:b/>
          <w:bCs/>
          <w:color w:val="221E1F"/>
          <w:sz w:val="18"/>
          <w:szCs w:val="18"/>
        </w:rPr>
        <w:tab/>
      </w:r>
      <w:r w:rsidRPr="00AE1ECB">
        <w:rPr>
          <w:rFonts w:ascii="Helvetica" w:hAnsi="Helvetica" w:cs="NCLAD L+ Helvetica"/>
          <w:b/>
          <w:bCs/>
          <w:color w:val="221E1F"/>
          <w:sz w:val="18"/>
          <w:szCs w:val="18"/>
        </w:rPr>
        <w:tab/>
        <w:t>E</w:t>
      </w:r>
      <w:r w:rsidRPr="00AE1ECB">
        <w:rPr>
          <w:rFonts w:ascii="Helvetica" w:hAnsi="Helvetica" w:cs="NCLAD L+ Helvetica"/>
          <w:b/>
          <w:bCs/>
          <w:color w:val="221E1F"/>
          <w:sz w:val="18"/>
          <w:szCs w:val="18"/>
        </w:rPr>
        <w:tab/>
      </w:r>
      <w:r w:rsidRPr="00AE1ECB">
        <w:rPr>
          <w:rFonts w:ascii="Helvetica" w:hAnsi="Helvetica" w:cs="NCLAD L+ Helvetica"/>
          <w:bCs/>
          <w:color w:val="221E1F"/>
          <w:sz w:val="18"/>
          <w:szCs w:val="18"/>
        </w:rPr>
        <w:t>Endangered Status</w:t>
      </w:r>
    </w:p>
    <w:p w:rsidRPr="00AE1ECB" w:rsidR="009918FC" w:rsidP="00C50654" w:rsidRDefault="009918FC" w14:paraId="244C8345" w14:textId="77777777">
      <w:pPr>
        <w:tabs>
          <w:tab w:val="left" w:pos="180"/>
          <w:tab w:val="left" w:pos="900"/>
          <w:tab w:val="right" w:leader="dot" w:pos="4680"/>
        </w:tabs>
        <w:autoSpaceDE w:val="0"/>
        <w:autoSpaceDN w:val="0"/>
        <w:adjustRightInd w:val="0"/>
        <w:spacing w:line="240" w:lineRule="auto"/>
        <w:ind w:right="176" w:firstLine="0"/>
        <w:rPr>
          <w:rFonts w:ascii="Helvetica" w:hAnsi="Helvetica" w:cs="NCLAD L+ Helvetica"/>
          <w:bCs/>
          <w:color w:val="221E1F"/>
          <w:sz w:val="18"/>
          <w:szCs w:val="18"/>
        </w:rPr>
      </w:pPr>
      <w:r w:rsidRPr="00AE1ECB">
        <w:rPr>
          <w:rFonts w:ascii="Helvetica" w:hAnsi="Helvetica" w:cs="NCLAD L+ Helvetica"/>
          <w:bCs/>
          <w:color w:val="221E1F"/>
          <w:sz w:val="18"/>
          <w:szCs w:val="18"/>
        </w:rPr>
        <w:tab/>
      </w:r>
      <w:r w:rsidRPr="00AE1ECB">
        <w:rPr>
          <w:rFonts w:ascii="Helvetica" w:hAnsi="Helvetica" w:cs="NCLAD L+ Helvetica"/>
          <w:bCs/>
          <w:color w:val="221E1F"/>
          <w:sz w:val="18"/>
          <w:szCs w:val="18"/>
        </w:rPr>
        <w:tab/>
      </w:r>
      <w:r w:rsidRPr="00AE1ECB">
        <w:rPr>
          <w:rFonts w:ascii="Helvetica" w:hAnsi="Helvetica" w:cs="NCLAD L+ Helvetica"/>
          <w:b/>
          <w:bCs/>
          <w:color w:val="221E1F"/>
          <w:sz w:val="18"/>
          <w:szCs w:val="18"/>
        </w:rPr>
        <w:t>S</w:t>
      </w:r>
      <w:r w:rsidRPr="00AE1ECB">
        <w:rPr>
          <w:rFonts w:ascii="Helvetica" w:hAnsi="Helvetica" w:cs="NCLAD L+ Helvetica"/>
          <w:bCs/>
          <w:color w:val="221E1F"/>
          <w:sz w:val="18"/>
          <w:szCs w:val="18"/>
        </w:rPr>
        <w:tab/>
        <w:t>Seriously Endangered Status</w:t>
      </w:r>
    </w:p>
    <w:p w:rsidR="009918FC" w:rsidP="00C50654" w:rsidRDefault="009918FC" w14:paraId="244C8346" w14:textId="77777777">
      <w:pPr>
        <w:tabs>
          <w:tab w:val="left" w:pos="180"/>
          <w:tab w:val="left" w:pos="900"/>
          <w:tab w:val="right" w:leader="dot" w:pos="4680"/>
        </w:tabs>
        <w:autoSpaceDE w:val="0"/>
        <w:autoSpaceDN w:val="0"/>
        <w:adjustRightInd w:val="0"/>
        <w:spacing w:line="240" w:lineRule="auto"/>
        <w:ind w:right="176" w:firstLine="0"/>
        <w:rPr>
          <w:rFonts w:ascii="Helvetica" w:hAnsi="Helvetica" w:cs="NCLAD L+ Helvetica"/>
          <w:bCs/>
          <w:color w:val="221E1F"/>
          <w:sz w:val="18"/>
          <w:szCs w:val="18"/>
        </w:rPr>
      </w:pPr>
      <w:r w:rsidRPr="00AE1ECB">
        <w:rPr>
          <w:rFonts w:ascii="Helvetica" w:hAnsi="Helvetica" w:cs="NCLAD L+ Helvetica"/>
          <w:bCs/>
          <w:color w:val="221E1F"/>
          <w:sz w:val="18"/>
          <w:szCs w:val="18"/>
        </w:rPr>
        <w:tab/>
      </w:r>
      <w:r w:rsidRPr="00AE1ECB">
        <w:rPr>
          <w:rFonts w:ascii="Helvetica" w:hAnsi="Helvetica" w:cs="NCLAD L+ Helvetica"/>
          <w:bCs/>
          <w:color w:val="221E1F"/>
          <w:sz w:val="18"/>
          <w:szCs w:val="18"/>
        </w:rPr>
        <w:tab/>
      </w:r>
      <w:r w:rsidRPr="00AE1ECB">
        <w:rPr>
          <w:rFonts w:ascii="Helvetica" w:hAnsi="Helvetica" w:cs="NCLAD L+ Helvetica"/>
          <w:b/>
          <w:bCs/>
          <w:color w:val="221E1F"/>
          <w:sz w:val="18"/>
          <w:szCs w:val="18"/>
        </w:rPr>
        <w:t>C</w:t>
      </w:r>
      <w:r w:rsidRPr="00AE1ECB">
        <w:rPr>
          <w:rFonts w:ascii="Helvetica" w:hAnsi="Helvetica" w:cs="NCLAD L+ Helvetica"/>
          <w:bCs/>
          <w:color w:val="221E1F"/>
          <w:sz w:val="18"/>
          <w:szCs w:val="18"/>
        </w:rPr>
        <w:tab/>
        <w:t>Critical Status</w:t>
      </w:r>
    </w:p>
    <w:p w:rsidRPr="00AE1ECB" w:rsidR="00991806" w:rsidP="00C50654" w:rsidRDefault="00991806" w14:paraId="244C8347" w14:textId="77777777">
      <w:pPr>
        <w:tabs>
          <w:tab w:val="left" w:pos="180"/>
          <w:tab w:val="left" w:pos="900"/>
          <w:tab w:val="right" w:leader="dot" w:pos="4680"/>
        </w:tabs>
        <w:autoSpaceDE w:val="0"/>
        <w:autoSpaceDN w:val="0"/>
        <w:adjustRightInd w:val="0"/>
        <w:spacing w:line="240" w:lineRule="auto"/>
        <w:ind w:right="176" w:firstLine="0"/>
        <w:rPr>
          <w:rFonts w:ascii="Helvetica" w:hAnsi="Helvetica" w:cs="NCLAD L+ Helvetica"/>
          <w:bCs/>
          <w:color w:val="221E1F"/>
          <w:sz w:val="18"/>
          <w:szCs w:val="18"/>
        </w:rPr>
      </w:pPr>
      <w:r>
        <w:rPr>
          <w:rFonts w:ascii="Helvetica" w:hAnsi="Helvetica" w:cs="NCLAD L+ Helvetica"/>
          <w:bCs/>
          <w:color w:val="221E1F"/>
          <w:sz w:val="18"/>
          <w:szCs w:val="18"/>
        </w:rPr>
        <w:tab/>
      </w:r>
      <w:r>
        <w:rPr>
          <w:rFonts w:ascii="Helvetica" w:hAnsi="Helvetica" w:cs="NCLAD L+ Helvetica"/>
          <w:bCs/>
          <w:color w:val="221E1F"/>
          <w:sz w:val="18"/>
          <w:szCs w:val="18"/>
        </w:rPr>
        <w:tab/>
      </w:r>
      <w:r w:rsidRPr="00991806">
        <w:rPr>
          <w:rFonts w:ascii="Helvetica" w:hAnsi="Helvetica" w:cs="NCLAD L+ Helvetica"/>
          <w:b/>
          <w:bCs/>
          <w:color w:val="221E1F"/>
          <w:sz w:val="18"/>
          <w:szCs w:val="18"/>
        </w:rPr>
        <w:t>D</w:t>
      </w:r>
      <w:r>
        <w:rPr>
          <w:rFonts w:ascii="Helvetica" w:hAnsi="Helvetica" w:cs="NCLAD L+ Helvetica"/>
          <w:bCs/>
          <w:color w:val="221E1F"/>
          <w:sz w:val="18"/>
          <w:szCs w:val="18"/>
        </w:rPr>
        <w:tab/>
        <w:t>Critical and Declining Status</w:t>
      </w:r>
    </w:p>
    <w:p w:rsidRPr="00AE1ECB" w:rsidR="009918FC" w:rsidP="00C50654" w:rsidRDefault="009918FC" w14:paraId="244C8348" w14:textId="77777777">
      <w:pPr>
        <w:tabs>
          <w:tab w:val="left" w:pos="180"/>
          <w:tab w:val="left" w:pos="900"/>
          <w:tab w:val="right" w:leader="dot" w:pos="4680"/>
        </w:tabs>
        <w:autoSpaceDE w:val="0"/>
        <w:autoSpaceDN w:val="0"/>
        <w:adjustRightInd w:val="0"/>
        <w:spacing w:line="240" w:lineRule="auto"/>
        <w:ind w:right="176" w:firstLine="0"/>
        <w:rPr>
          <w:rFonts w:ascii="Helvetica" w:hAnsi="Helvetica" w:cs="NCLAD L+ Helvetica"/>
          <w:bCs/>
          <w:color w:val="221E1F"/>
          <w:sz w:val="18"/>
          <w:szCs w:val="18"/>
        </w:rPr>
      </w:pPr>
      <w:r w:rsidRPr="00AE1ECB">
        <w:rPr>
          <w:rFonts w:ascii="Helvetica" w:hAnsi="Helvetica" w:cs="NCLAD L+ Helvetica"/>
          <w:bCs/>
          <w:color w:val="221E1F"/>
          <w:sz w:val="18"/>
          <w:szCs w:val="18"/>
        </w:rPr>
        <w:tab/>
      </w:r>
      <w:r w:rsidRPr="00AE1ECB">
        <w:rPr>
          <w:rFonts w:ascii="Helvetica" w:hAnsi="Helvetica" w:cs="NCLAD L+ Helvetica"/>
          <w:bCs/>
          <w:color w:val="221E1F"/>
          <w:sz w:val="18"/>
          <w:szCs w:val="18"/>
        </w:rPr>
        <w:tab/>
      </w:r>
      <w:r w:rsidRPr="00AE1ECB">
        <w:rPr>
          <w:rFonts w:ascii="Helvetica" w:hAnsi="Helvetica" w:cs="NCLAD L+ Helvetica"/>
          <w:b/>
          <w:bCs/>
          <w:color w:val="221E1F"/>
          <w:sz w:val="18"/>
          <w:szCs w:val="18"/>
        </w:rPr>
        <w:t>N</w:t>
      </w:r>
      <w:r w:rsidRPr="00AE1ECB">
        <w:rPr>
          <w:rFonts w:ascii="Helvetica" w:hAnsi="Helvetica" w:cs="NCLAD L+ Helvetica"/>
          <w:bCs/>
          <w:color w:val="221E1F"/>
          <w:sz w:val="18"/>
          <w:szCs w:val="18"/>
        </w:rPr>
        <w:tab/>
        <w:t>Not in Endangered or Critical Status</w:t>
      </w:r>
    </w:p>
    <w:p w:rsidRPr="00AE1ECB" w:rsidR="009918FC" w:rsidP="00C50654" w:rsidRDefault="001320E7" w14:paraId="244C8349" w14:textId="77777777">
      <w:pPr>
        <w:tabs>
          <w:tab w:val="left" w:pos="180"/>
          <w:tab w:val="right" w:leader="dot" w:pos="4680"/>
        </w:tabs>
        <w:autoSpaceDE w:val="0"/>
        <w:autoSpaceDN w:val="0"/>
        <w:adjustRightInd w:val="0"/>
        <w:spacing w:before="240" w:line="240" w:lineRule="auto"/>
        <w:ind w:right="-8" w:firstLine="0"/>
        <w:rPr>
          <w:rFonts w:ascii="Helvetica" w:hAnsi="Helvetica" w:cs="NCLAD L+ Helvetica"/>
          <w:color w:val="221E1F"/>
          <w:sz w:val="18"/>
          <w:szCs w:val="18"/>
        </w:rPr>
      </w:pPr>
      <w:r w:rsidRPr="00AE1ECB">
        <w:rPr>
          <w:rFonts w:ascii="Helvetica" w:hAnsi="Helvetica"/>
          <w:noProof/>
        </w:rPr>
        <mc:AlternateContent>
          <mc:Choice Requires="wps">
            <w:drawing>
              <wp:anchor distT="0" distB="0" distL="114300" distR="114300" simplePos="0" relativeHeight="251674112" behindDoc="0" locked="0" layoutInCell="1" allowOverlap="1" wp14:editId="244C8C78" wp14:anchorId="244C8C77">
                <wp:simplePos x="0" y="0"/>
                <wp:positionH relativeFrom="column">
                  <wp:posOffset>10160</wp:posOffset>
                </wp:positionH>
                <wp:positionV relativeFrom="paragraph">
                  <wp:posOffset>34925</wp:posOffset>
                </wp:positionV>
                <wp:extent cx="1790065" cy="0"/>
                <wp:effectExtent l="10160" t="6350" r="9525" b="12700"/>
                <wp:wrapNone/>
                <wp:docPr id="2" name="AutoShape 99"/>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1790065" cy="0"/>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id="AutoShape 99" style="position:absolute;margin-left:.8pt;margin-top:2.75pt;width:140.95pt;height:0;z-index:2516741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spid="_x0000_s1026" type="#_x0000_t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z0x7HwIAADwEAAAOAAAAZHJzL2Uyb0RvYy54bWysU8GO2jAQvVfqP1i+QxIaWBIRVqsEetl2&#10;kXb7AcZ2EquJbdmGgKr+e8eGILa9VFU5mHFm5s2bmefV46nv0JEbK5QscDKNMeKSKiZkU+Bvb9vJ&#10;EiPriGSkU5IX+Mwtflx//LAadM5nqlUd4wYBiLT5oAvcOqfzKLK05T2xU6W5BGetTE8cXE0TMUMG&#10;QO+7aBbHi2hQhmmjKLcWvlYXJ14H/Lrm1L3UteUOdQUGbi6cJpx7f0brFckbQ3Qr6JUG+QcWPRES&#10;it6gKuIIOhjxB1QvqFFW1W5KVR+puhaUhx6gmyT+rZvXlmgeeoHhWH0bk/1/sPTrcWeQYAWeYSRJ&#10;Dyt6OjgVKqMs8/MZtM0hrJQ74zukJ/mqnxX9bpFUZUtkw0P021lDcuIzoncp/mI1VNkPXxSDGAIF&#10;wrBOtek9JIwBncJOzred8JNDFD4mDxmseY4RHX0RycdEbaz7zFWPvFFg6wwRTetKJSVsXpkklCHH&#10;Z+s8LZKPCb6qVFvRdUEAnURDgbP5bB4SrOoE804fZk2zLzuDjsRLKPxCj+C5DzPqIFkAazlhm6vt&#10;iOguNhTvpMeDxoDO1bpo5EcWZ5vlZplO0tliM0njqpo8bct0stgmD/PqU1WWVfLTU0vSvBWMcenZ&#10;jXpN0r/Tw/XlXJR2U+xtDNF79DAvIDv+B9Jhs36ZF1nsFTvvzLhxkGgIvj4n/wbu72DfP/r1LwAA&#10;AP//AwBQSwMEFAAGAAgAAAAhAMsKhXbYAAAABQEAAA8AAABkcnMvZG93bnJldi54bWxMjkFLw0AQ&#10;he+C/2EZwYvYTSMpNWZTiuDBo23B6zQ7JtHsbMhumthf7+jF3ubjPd58xWZ2nTrREFrPBpaLBBRx&#10;5W3LtYHD/uV+DSpEZIudZzLwTQE25fVVgbn1E7/RaRdrJSMccjTQxNjnWoeqIYdh4XtiyT784DAK&#10;DrW2A04y7jqdJslKO2xZPjTY03ND1ddudAYojNky2T66+vB6nu7e0/Pn1O+Nub2Zt0+gIs3xvwy/&#10;+qIOpTgd/cg2qE54JUUDWQZK0nT9IMfxj3VZ6Ev78gcAAP//AwBQSwECLQAUAAYACAAAACEAtoM4&#10;kv4AAADhAQAAEwAAAAAAAAAAAAAAAAAAAAAAW0NvbnRlbnRfVHlwZXNdLnhtbFBLAQItABQABgAI&#10;AAAAIQA4/SH/1gAAAJQBAAALAAAAAAAAAAAAAAAAAC8BAABfcmVscy8ucmVsc1BLAQItABQABgAI&#10;AAAAIQBuz0x7HwIAADwEAAAOAAAAAAAAAAAAAAAAAC4CAABkcnMvZTJvRG9jLnhtbFBLAQItABQA&#10;BgAIAAAAIQDLCoV22AAAAAUBAAAPAAAAAAAAAAAAAAAAAHkEAABkcnMvZG93bnJldi54bWxQSwUG&#10;AAAAAAQABADzAAAAfgUAAAAA&#10;" w14:anchorId="2F9EEA56"/>
            </w:pict>
          </mc:Fallback>
        </mc:AlternateContent>
      </w:r>
      <w:r w:rsidRPr="00AE1ECB" w:rsidR="009918FC">
        <w:rPr>
          <w:rFonts w:ascii="Helvetica" w:hAnsi="Helvetica" w:cs="NCLAD L+ Helvetica"/>
          <w:color w:val="221E1F"/>
          <w:sz w:val="18"/>
          <w:szCs w:val="18"/>
        </w:rPr>
        <w:tab/>
        <w:t xml:space="preserve">If the plan is certified to be in endangered status, seriously endangered status, critical status, </w:t>
      </w:r>
      <w:r w:rsidR="00991806">
        <w:rPr>
          <w:rFonts w:ascii="Helvetica" w:hAnsi="Helvetica" w:cs="NCLAD L+ Helvetica"/>
          <w:color w:val="221E1F"/>
          <w:sz w:val="18"/>
          <w:szCs w:val="18"/>
        </w:rPr>
        <w:t xml:space="preserve">or critical and declining status, </w:t>
      </w:r>
      <w:r w:rsidRPr="00AE1ECB" w:rsidR="009918FC">
        <w:rPr>
          <w:rFonts w:ascii="Helvetica" w:hAnsi="Helvetica" w:cs="NCLAD L+ Helvetica"/>
          <w:color w:val="221E1F"/>
          <w:sz w:val="18"/>
          <w:szCs w:val="18"/>
        </w:rPr>
        <w:t xml:space="preserve">attach a copy of the actuarial certification of such status to this Schedule MB. Also attach an illustration showing the details </w:t>
      </w:r>
      <w:r w:rsidRPr="00991806" w:rsidR="00991806">
        <w:rPr>
          <w:rFonts w:ascii="Helvetica" w:hAnsi="Helvetica" w:cs="NCLAD L+ Helvetica"/>
          <w:color w:val="221E1F"/>
          <w:sz w:val="18"/>
          <w:szCs w:val="18"/>
        </w:rPr>
        <w:t>(including year-by-year cash flow projections demonstrating the solvency of the plan over the relevant period if the plan is certified as</w:t>
      </w:r>
      <w:r w:rsidR="007F2569">
        <w:rPr>
          <w:rFonts w:ascii="Helvetica" w:hAnsi="Helvetica" w:cs="NCLAD L+ Helvetica"/>
          <w:color w:val="221E1F"/>
          <w:sz w:val="18"/>
          <w:szCs w:val="18"/>
        </w:rPr>
        <w:t xml:space="preserve"> being in</w:t>
      </w:r>
      <w:r w:rsidRPr="00991806" w:rsidR="00991806">
        <w:rPr>
          <w:rFonts w:ascii="Helvetica" w:hAnsi="Helvetica" w:cs="NCLAD L+ Helvetica"/>
          <w:color w:val="221E1F"/>
          <w:sz w:val="18"/>
          <w:szCs w:val="18"/>
        </w:rPr>
        <w:t xml:space="preserve"> critical and declining status)</w:t>
      </w:r>
      <w:r w:rsidR="00991806">
        <w:rPr>
          <w:rFonts w:ascii="Helvetica" w:hAnsi="Helvetica" w:cs="NCLAD L+ Helvetica"/>
          <w:color w:val="221E1F"/>
          <w:sz w:val="18"/>
          <w:szCs w:val="18"/>
        </w:rPr>
        <w:t xml:space="preserve"> </w:t>
      </w:r>
      <w:r w:rsidRPr="00AE1ECB" w:rsidR="009918FC">
        <w:rPr>
          <w:rFonts w:ascii="Helvetica" w:hAnsi="Helvetica" w:cs="NCLAD L+ Helvetica"/>
          <w:color w:val="221E1F"/>
          <w:sz w:val="18"/>
          <w:szCs w:val="18"/>
        </w:rPr>
        <w:t xml:space="preserve">providing support for the actuarial certification of status and label the illustration </w:t>
      </w:r>
      <w:r w:rsidRPr="00AE1ECB" w:rsidR="009918FC">
        <w:rPr>
          <w:rFonts w:ascii="Helvetica" w:hAnsi="Helvetica" w:cs="NCLAD L+ Helvetica"/>
          <w:b/>
          <w:bCs/>
          <w:i/>
          <w:iCs/>
          <w:color w:val="221E1F"/>
          <w:sz w:val="18"/>
          <w:szCs w:val="18"/>
        </w:rPr>
        <w:t xml:space="preserve">“Schedule MB, line </w:t>
      </w:r>
      <w:r w:rsidRPr="00AE1ECB" w:rsidR="006378CF">
        <w:rPr>
          <w:rFonts w:ascii="Helvetica" w:hAnsi="Helvetica" w:cs="NCLAD L+ Helvetica"/>
          <w:b/>
          <w:bCs/>
          <w:i/>
          <w:iCs/>
          <w:color w:val="221E1F"/>
          <w:sz w:val="18"/>
          <w:szCs w:val="18"/>
        </w:rPr>
        <w:t>4</w:t>
      </w:r>
      <w:r w:rsidR="006378CF">
        <w:rPr>
          <w:rFonts w:ascii="Helvetica" w:hAnsi="Helvetica" w:cs="NCLAD L+ Helvetica"/>
          <w:b/>
          <w:bCs/>
          <w:i/>
          <w:iCs/>
          <w:color w:val="221E1F"/>
          <w:sz w:val="18"/>
          <w:szCs w:val="18"/>
        </w:rPr>
        <w:t>b</w:t>
      </w:r>
      <w:r w:rsidRPr="00AE1ECB" w:rsidR="006378CF">
        <w:rPr>
          <w:rFonts w:ascii="Helvetica" w:hAnsi="Helvetica" w:cs="NCLAD L+ Helvetica"/>
          <w:b/>
          <w:bCs/>
          <w:i/>
          <w:iCs/>
          <w:color w:val="221E1F"/>
          <w:sz w:val="18"/>
          <w:szCs w:val="18"/>
        </w:rPr>
        <w:t xml:space="preserve"> </w:t>
      </w:r>
      <w:r w:rsidRPr="00AE1ECB" w:rsidR="009918FC">
        <w:rPr>
          <w:rFonts w:ascii="Helvetica" w:hAnsi="Helvetica" w:cs="NCLAD L+ Helvetica"/>
          <w:b/>
          <w:bCs/>
          <w:i/>
          <w:iCs/>
          <w:color w:val="221E1F"/>
          <w:sz w:val="18"/>
          <w:szCs w:val="18"/>
        </w:rPr>
        <w:t>– Illustration Supporting Actuarial Certification of Status.”</w:t>
      </w:r>
      <w:r w:rsidRPr="00AE1ECB" w:rsidR="009918FC">
        <w:rPr>
          <w:rFonts w:ascii="Helvetica" w:hAnsi="Helvetica" w:cs="NCLAD L+ Helvetica"/>
          <w:color w:val="221E1F"/>
          <w:sz w:val="18"/>
          <w:szCs w:val="18"/>
        </w:rPr>
        <w:t xml:space="preserve"> For example, if a plan is certified </w:t>
      </w:r>
      <w:r w:rsidR="00734D2E">
        <w:rPr>
          <w:rFonts w:ascii="Helvetica" w:hAnsi="Helvetica" w:cs="NCLAD L+ Helvetica"/>
          <w:color w:val="221E1F"/>
          <w:sz w:val="18"/>
          <w:szCs w:val="18"/>
        </w:rPr>
        <w:t>as being</w:t>
      </w:r>
      <w:r w:rsidRPr="00AE1ECB" w:rsidR="009918FC">
        <w:rPr>
          <w:rFonts w:ascii="Helvetica" w:hAnsi="Helvetica" w:cs="NCLAD L+ Helvetica"/>
          <w:color w:val="221E1F"/>
          <w:sz w:val="18"/>
          <w:szCs w:val="18"/>
        </w:rPr>
        <w:t xml:space="preserve"> in critical status based on Code section 432(b)(2)(B), show the funded percentage (if applicable) and the projection of the funding standard account </w:t>
      </w:r>
      <w:r w:rsidR="00734D2E">
        <w:rPr>
          <w:rFonts w:ascii="Helvetica" w:hAnsi="Helvetica" w:cs="NCLAD L+ Helvetica"/>
          <w:color w:val="221E1F"/>
          <w:sz w:val="18"/>
          <w:szCs w:val="18"/>
        </w:rPr>
        <w:t>for</w:t>
      </w:r>
      <w:r w:rsidRPr="00AE1ECB" w:rsidR="009918FC">
        <w:rPr>
          <w:rFonts w:ascii="Helvetica" w:hAnsi="Helvetica" w:cs="NCLAD L+ Helvetica"/>
          <w:color w:val="221E1F"/>
          <w:sz w:val="18"/>
          <w:szCs w:val="18"/>
        </w:rPr>
        <w:t xml:space="preserve"> the year </w:t>
      </w:r>
      <w:r w:rsidR="00991806">
        <w:rPr>
          <w:rFonts w:ascii="Helvetica" w:hAnsi="Helvetica" w:cs="NCLAD L+ Helvetica"/>
          <w:color w:val="221E1F"/>
          <w:sz w:val="18"/>
          <w:szCs w:val="18"/>
        </w:rPr>
        <w:t>in which</w:t>
      </w:r>
      <w:r w:rsidRPr="00AE1ECB" w:rsidR="00991806">
        <w:rPr>
          <w:rFonts w:ascii="Helvetica" w:hAnsi="Helvetica" w:cs="NCLAD L+ Helvetica"/>
          <w:color w:val="221E1F"/>
          <w:sz w:val="18"/>
          <w:szCs w:val="18"/>
        </w:rPr>
        <w:t xml:space="preserve"> </w:t>
      </w:r>
      <w:r w:rsidRPr="00AE1ECB" w:rsidR="009918FC">
        <w:rPr>
          <w:rFonts w:ascii="Helvetica" w:hAnsi="Helvetica" w:cs="NCLAD L+ Helvetica"/>
          <w:color w:val="221E1F"/>
          <w:sz w:val="18"/>
          <w:szCs w:val="18"/>
        </w:rPr>
        <w:t>the accumulated funding deficiency occurs.</w:t>
      </w:r>
      <w:r w:rsidR="00991806">
        <w:rPr>
          <w:rFonts w:ascii="Helvetica" w:hAnsi="Helvetica" w:cs="NCLAD L+ Helvetica"/>
          <w:color w:val="221E1F"/>
          <w:sz w:val="18"/>
          <w:szCs w:val="18"/>
        </w:rPr>
        <w:t xml:space="preserve"> </w:t>
      </w:r>
      <w:r w:rsidRPr="00991806" w:rsidR="00991806">
        <w:rPr>
          <w:rFonts w:ascii="Helvetica" w:hAnsi="Helvetica" w:cs="NCLAD L+ Helvetica"/>
          <w:color w:val="221E1F"/>
          <w:sz w:val="18"/>
          <w:szCs w:val="18"/>
        </w:rPr>
        <w:t>All supportin</w:t>
      </w:r>
      <w:r w:rsidR="00580E8C">
        <w:rPr>
          <w:rFonts w:ascii="Helvetica" w:hAnsi="Helvetica" w:cs="NCLAD L+ Helvetica"/>
          <w:color w:val="221E1F"/>
          <w:sz w:val="18"/>
          <w:szCs w:val="18"/>
        </w:rPr>
        <w:t xml:space="preserve">g </w:t>
      </w:r>
      <w:r w:rsidR="002E6B4D">
        <w:rPr>
          <w:rFonts w:ascii="Helvetica" w:hAnsi="Helvetica" w:cs="NCLAD L+ Helvetica"/>
          <w:color w:val="221E1F"/>
          <w:sz w:val="18"/>
          <w:szCs w:val="18"/>
        </w:rPr>
        <w:t>documentation</w:t>
      </w:r>
      <w:r w:rsidR="00580E8C">
        <w:rPr>
          <w:rFonts w:ascii="Helvetica" w:hAnsi="Helvetica" w:cs="NCLAD L+ Helvetica"/>
          <w:color w:val="221E1F"/>
          <w:sz w:val="18"/>
          <w:szCs w:val="18"/>
        </w:rPr>
        <w:t xml:space="preserve"> should include</w:t>
      </w:r>
      <w:r w:rsidR="007F2569">
        <w:rPr>
          <w:rFonts w:ascii="Helvetica" w:hAnsi="Helvetica" w:cs="NCLAD L+ Helvetica"/>
          <w:color w:val="221E1F"/>
          <w:sz w:val="18"/>
          <w:szCs w:val="18"/>
        </w:rPr>
        <w:t xml:space="preserve"> </w:t>
      </w:r>
      <w:r w:rsidRPr="00991806" w:rsidR="00991806">
        <w:rPr>
          <w:rFonts w:ascii="Helvetica" w:hAnsi="Helvetica" w:cs="NCLAD L+ Helvetica"/>
          <w:color w:val="221E1F"/>
          <w:sz w:val="18"/>
          <w:szCs w:val="18"/>
        </w:rPr>
        <w:t>description</w:t>
      </w:r>
      <w:r w:rsidR="00813D72">
        <w:rPr>
          <w:rFonts w:ascii="Helvetica" w:hAnsi="Helvetica" w:cs="NCLAD L+ Helvetica"/>
          <w:color w:val="221E1F"/>
          <w:sz w:val="18"/>
          <w:szCs w:val="18"/>
        </w:rPr>
        <w:t>s</w:t>
      </w:r>
      <w:r w:rsidRPr="00991806" w:rsidR="00991806">
        <w:rPr>
          <w:rFonts w:ascii="Helvetica" w:hAnsi="Helvetica" w:cs="NCLAD L+ Helvetica"/>
          <w:color w:val="221E1F"/>
          <w:sz w:val="18"/>
          <w:szCs w:val="18"/>
        </w:rPr>
        <w:t xml:space="preserve"> of</w:t>
      </w:r>
      <w:r w:rsidR="007F2569">
        <w:rPr>
          <w:rFonts w:ascii="Helvetica" w:hAnsi="Helvetica" w:cs="NCLAD L+ Helvetica"/>
          <w:color w:val="221E1F"/>
          <w:sz w:val="18"/>
          <w:szCs w:val="18"/>
        </w:rPr>
        <w:t xml:space="preserve"> the</w:t>
      </w:r>
      <w:r w:rsidRPr="00991806" w:rsidR="00991806">
        <w:rPr>
          <w:rFonts w:ascii="Helvetica" w:hAnsi="Helvetica" w:cs="NCLAD L+ Helvetica"/>
          <w:color w:val="221E1F"/>
          <w:sz w:val="18"/>
          <w:szCs w:val="18"/>
        </w:rPr>
        <w:t xml:space="preserve"> assumptions used.</w:t>
      </w:r>
    </w:p>
    <w:p w:rsidRPr="00AE1ECB" w:rsidR="009918FC" w:rsidP="0063377C" w:rsidRDefault="009918FC" w14:paraId="244C834A" w14:textId="77777777">
      <w:pPr>
        <w:tabs>
          <w:tab w:val="clear" w:pos="432"/>
          <w:tab w:val="left" w:pos="270"/>
          <w:tab w:val="right" w:leader="dot" w:pos="4680"/>
        </w:tabs>
        <w:autoSpaceDE w:val="0"/>
        <w:autoSpaceDN w:val="0"/>
        <w:adjustRightInd w:val="0"/>
        <w:spacing w:before="60" w:line="240" w:lineRule="auto"/>
        <w:ind w:right="-14" w:firstLine="0"/>
        <w:rPr>
          <w:rFonts w:ascii="Helvetica" w:hAnsi="Helvetica" w:cs="NCLAD L+ Helvetica"/>
          <w:color w:val="221E1F"/>
          <w:sz w:val="18"/>
          <w:szCs w:val="18"/>
        </w:rPr>
      </w:pPr>
      <w:r w:rsidRPr="00AE1ECB">
        <w:rPr>
          <w:rFonts w:ascii="Helvetica" w:hAnsi="Helvetica" w:cs="NCLAD L+ Helvetica"/>
          <w:b/>
          <w:bCs/>
          <w:color w:val="221E1F"/>
          <w:sz w:val="18"/>
          <w:szCs w:val="18"/>
        </w:rPr>
        <w:t>Line 4c.</w:t>
      </w:r>
      <w:r w:rsidRPr="00AE1ECB">
        <w:rPr>
          <w:rFonts w:ascii="Helvetica" w:hAnsi="Helvetica" w:cs="NCLAD L+ Helvetica"/>
          <w:color w:val="221E1F"/>
          <w:sz w:val="18"/>
          <w:szCs w:val="18"/>
        </w:rPr>
        <w:t xml:space="preserve"> </w:t>
      </w:r>
      <w:r w:rsidRPr="00803AF9" w:rsidR="00803AF9">
        <w:rPr>
          <w:rFonts w:ascii="Helvetica" w:hAnsi="Helvetica" w:cs="NCLAD L+ Helvetica"/>
          <w:color w:val="221E1F"/>
          <w:sz w:val="18"/>
          <w:szCs w:val="18"/>
        </w:rPr>
        <w:t xml:space="preserve">If, in the plan year in which the Schedule MB is filed, a certification was required to be made under Code section 432(b)(3)(A)(ii) and ERISA section 305(b)(3)(A)(ii) with respect to scheduled progress during the plan year for which the Schedule MB is filed, check “Yes” or “No” to reflect the certification. Attach documentation comparing the </w:t>
      </w:r>
      <w:proofErr w:type="gramStart"/>
      <w:r w:rsidRPr="00803AF9" w:rsidR="00803AF9">
        <w:rPr>
          <w:rFonts w:ascii="Helvetica" w:hAnsi="Helvetica" w:cs="NCLAD L+ Helvetica"/>
          <w:color w:val="221E1F"/>
          <w:sz w:val="18"/>
          <w:szCs w:val="18"/>
        </w:rPr>
        <w:t>current status</w:t>
      </w:r>
      <w:proofErr w:type="gramEnd"/>
      <w:r w:rsidRPr="00803AF9" w:rsidR="00803AF9">
        <w:rPr>
          <w:rFonts w:ascii="Helvetica" w:hAnsi="Helvetica" w:cs="NCLAD L+ Helvetica"/>
          <w:color w:val="221E1F"/>
          <w:sz w:val="18"/>
          <w:szCs w:val="18"/>
        </w:rPr>
        <w:t xml:space="preserve"> of the plan to the scheduled progress under the applicable funding improveme</w:t>
      </w:r>
      <w:r w:rsidR="00935141">
        <w:rPr>
          <w:rFonts w:ascii="Helvetica" w:hAnsi="Helvetica" w:cs="NCLAD L+ Helvetica"/>
          <w:color w:val="221E1F"/>
          <w:sz w:val="18"/>
          <w:szCs w:val="18"/>
        </w:rPr>
        <w:t>nt or rehabilitation plan to this</w:t>
      </w:r>
      <w:r w:rsidRPr="00803AF9" w:rsidR="00803AF9">
        <w:rPr>
          <w:rFonts w:ascii="Helvetica" w:hAnsi="Helvetica" w:cs="NCLAD L+ Helvetica"/>
          <w:color w:val="221E1F"/>
          <w:sz w:val="18"/>
          <w:szCs w:val="18"/>
        </w:rPr>
        <w:t xml:space="preserve"> Schedule MB. Label the documentation </w:t>
      </w:r>
      <w:r w:rsidRPr="00AE1ECB" w:rsidR="00F373D3">
        <w:rPr>
          <w:rFonts w:ascii="Helvetica" w:hAnsi="Helvetica" w:cs="NCLAD L+ Helvetica"/>
          <w:b/>
          <w:i/>
          <w:color w:val="221E1F"/>
          <w:sz w:val="18"/>
          <w:szCs w:val="18"/>
        </w:rPr>
        <w:t>“Schedule MB, line 4c – Documentation Regarding Progress</w:t>
      </w:r>
      <w:r w:rsidRPr="00AE1ECB" w:rsidR="00F373D3">
        <w:rPr>
          <w:rFonts w:ascii="Helvetica" w:hAnsi="Helvetica" w:cs="NCLAD L+ Helvetica"/>
          <w:b/>
          <w:bCs/>
          <w:i/>
          <w:iCs/>
          <w:color w:val="221E1F"/>
          <w:sz w:val="18"/>
          <w:szCs w:val="18"/>
        </w:rPr>
        <w:t xml:space="preserve"> Under Funding Improvement or Rehabilitation Plan.</w:t>
      </w:r>
      <w:r w:rsidRPr="00AE1ECB" w:rsidR="00F373D3">
        <w:rPr>
          <w:rFonts w:ascii="Helvetica" w:hAnsi="Helvetica" w:cs="NCLAD L+ Helvetica"/>
          <w:b/>
          <w:i/>
          <w:color w:val="221E1F"/>
          <w:sz w:val="18"/>
          <w:szCs w:val="18"/>
        </w:rPr>
        <w:t>”</w:t>
      </w:r>
    </w:p>
    <w:p w:rsidRPr="00AE1ECB" w:rsidR="009918FC" w:rsidP="0063377C" w:rsidRDefault="009918FC" w14:paraId="244C834B" w14:textId="77777777">
      <w:pPr>
        <w:tabs>
          <w:tab w:val="clear" w:pos="432"/>
          <w:tab w:val="left" w:pos="270"/>
          <w:tab w:val="right" w:leader="dot" w:pos="4680"/>
        </w:tabs>
        <w:autoSpaceDE w:val="0"/>
        <w:autoSpaceDN w:val="0"/>
        <w:adjustRightInd w:val="0"/>
        <w:spacing w:before="60" w:line="240" w:lineRule="auto"/>
        <w:ind w:right="-8" w:firstLine="0"/>
        <w:rPr>
          <w:rFonts w:ascii="Helvetica" w:hAnsi="Helvetica" w:cs="NCLAD L+ Helvetica"/>
          <w:color w:val="221E1F"/>
          <w:sz w:val="18"/>
          <w:szCs w:val="18"/>
        </w:rPr>
      </w:pPr>
      <w:r w:rsidRPr="00AE1ECB">
        <w:rPr>
          <w:rFonts w:ascii="Helvetica" w:hAnsi="Helvetica" w:cs="NCLAD L+ Helvetica"/>
          <w:b/>
          <w:bCs/>
          <w:color w:val="221E1F"/>
          <w:sz w:val="18"/>
          <w:szCs w:val="18"/>
        </w:rPr>
        <w:t>Lines 4d and 4e</w:t>
      </w:r>
      <w:r w:rsidRPr="00AE1ECB" w:rsidR="00534B36">
        <w:rPr>
          <w:rFonts w:ascii="Helvetica" w:hAnsi="Helvetica" w:cs="NCLAD L+ Helvetica"/>
          <w:b/>
          <w:bCs/>
          <w:color w:val="221E1F"/>
          <w:sz w:val="18"/>
          <w:szCs w:val="18"/>
        </w:rPr>
        <w:t>.</w:t>
      </w:r>
      <w:r w:rsidRPr="00AE1ECB" w:rsidR="00534B36">
        <w:rPr>
          <w:rFonts w:ascii="Helvetica" w:hAnsi="Helvetica" w:cs="NCLAD L+ Helvetica"/>
          <w:color w:val="221E1F"/>
          <w:sz w:val="18"/>
          <w:szCs w:val="18"/>
        </w:rPr>
        <w:t xml:space="preserve"> </w:t>
      </w:r>
      <w:r w:rsidRPr="00AE1ECB">
        <w:rPr>
          <w:rFonts w:ascii="Helvetica" w:hAnsi="Helvetica" w:cs="NCLAD L+ Helvetica"/>
          <w:color w:val="221E1F"/>
          <w:sz w:val="18"/>
          <w:szCs w:val="18"/>
        </w:rPr>
        <w:t xml:space="preserve">If Code C (Critical Status) </w:t>
      </w:r>
      <w:r w:rsidRPr="00991806" w:rsidR="00991806">
        <w:rPr>
          <w:rFonts w:ascii="Helvetica" w:hAnsi="Helvetica" w:cs="NCLAD L+ Helvetica"/>
          <w:color w:val="221E1F"/>
          <w:sz w:val="18"/>
          <w:szCs w:val="18"/>
        </w:rPr>
        <w:t xml:space="preserve">or Code D (Critical and Declining Status) </w:t>
      </w:r>
      <w:r w:rsidRPr="00AE1ECB">
        <w:rPr>
          <w:rFonts w:ascii="Helvetica" w:hAnsi="Helvetica" w:cs="NCLAD L+ Helvetica"/>
          <w:color w:val="221E1F"/>
          <w:sz w:val="18"/>
          <w:szCs w:val="18"/>
        </w:rPr>
        <w:t xml:space="preserve">was entered on line </w:t>
      </w:r>
      <w:r w:rsidRPr="00AE1ECB" w:rsidR="006378CF">
        <w:rPr>
          <w:rFonts w:ascii="Helvetica" w:hAnsi="Helvetica" w:cs="NCLAD L+ Helvetica"/>
          <w:color w:val="221E1F"/>
          <w:sz w:val="18"/>
          <w:szCs w:val="18"/>
        </w:rPr>
        <w:t>4</w:t>
      </w:r>
      <w:r w:rsidR="006378CF">
        <w:rPr>
          <w:rFonts w:ascii="Helvetica" w:hAnsi="Helvetica" w:cs="NCLAD L+ Helvetica"/>
          <w:color w:val="221E1F"/>
          <w:sz w:val="18"/>
          <w:szCs w:val="18"/>
        </w:rPr>
        <w:t>b</w:t>
      </w:r>
      <w:r w:rsidRPr="00AE1ECB">
        <w:rPr>
          <w:rFonts w:ascii="Helvetica" w:hAnsi="Helvetica" w:cs="NCLAD L+ Helvetica"/>
          <w:color w:val="221E1F"/>
          <w:sz w:val="18"/>
          <w:szCs w:val="18"/>
        </w:rPr>
        <w:t xml:space="preserve">, an entry on line 4d is required. For purposes of lines 4d and 4e, in determining whether benefits have been reduced, only adjustable benefits that would otherwise be protected under Code section 411(d)(6) and ERISA section 204(g) are </w:t>
      </w:r>
      <w:proofErr w:type="gramStart"/>
      <w:r w:rsidRPr="00AE1ECB">
        <w:rPr>
          <w:rFonts w:ascii="Helvetica" w:hAnsi="Helvetica" w:cs="NCLAD L+ Helvetica"/>
          <w:color w:val="221E1F"/>
          <w:sz w:val="18"/>
          <w:szCs w:val="18"/>
        </w:rPr>
        <w:t>taken into account</w:t>
      </w:r>
      <w:proofErr w:type="gramEnd"/>
      <w:r w:rsidR="00991806">
        <w:rPr>
          <w:rFonts w:ascii="Helvetica" w:hAnsi="Helvetica" w:cs="NCLAD L+ Helvetica"/>
          <w:color w:val="221E1F"/>
          <w:sz w:val="18"/>
          <w:szCs w:val="18"/>
        </w:rPr>
        <w:t xml:space="preserve"> </w:t>
      </w:r>
      <w:r w:rsidRPr="00991806" w:rsidR="00991806">
        <w:rPr>
          <w:rFonts w:ascii="Helvetica" w:hAnsi="Helvetica" w:cs="NCLAD L+ Helvetica"/>
          <w:color w:val="221E1F"/>
          <w:sz w:val="18"/>
          <w:szCs w:val="18"/>
        </w:rPr>
        <w:t>if the plan is certified as</w:t>
      </w:r>
      <w:r w:rsidR="0015401B">
        <w:rPr>
          <w:rFonts w:ascii="Helvetica" w:hAnsi="Helvetica" w:cs="NCLAD L+ Helvetica"/>
          <w:color w:val="221E1F"/>
          <w:sz w:val="18"/>
          <w:szCs w:val="18"/>
        </w:rPr>
        <w:t xml:space="preserve"> being in</w:t>
      </w:r>
      <w:r w:rsidR="0083352A">
        <w:rPr>
          <w:rFonts w:ascii="Helvetica" w:hAnsi="Helvetica" w:cs="NCLAD L+ Helvetica"/>
          <w:color w:val="221E1F"/>
          <w:sz w:val="18"/>
          <w:szCs w:val="18"/>
        </w:rPr>
        <w:t xml:space="preserve"> critical status. </w:t>
      </w:r>
      <w:r w:rsidRPr="0083352A" w:rsidR="0083352A">
        <w:rPr>
          <w:rFonts w:ascii="Helvetica" w:hAnsi="Helvetica" w:cs="NCLAD L+ Helvetica"/>
          <w:color w:val="221E1F"/>
          <w:sz w:val="18"/>
          <w:szCs w:val="18"/>
        </w:rPr>
        <w:t xml:space="preserve">Plans that are </w:t>
      </w:r>
      <w:r w:rsidRPr="0083352A" w:rsidR="0083352A">
        <w:rPr>
          <w:rFonts w:ascii="Helvetica" w:hAnsi="Helvetica" w:cs="NCLAD L+ Helvetica"/>
          <w:color w:val="221E1F"/>
          <w:sz w:val="18"/>
          <w:szCs w:val="18"/>
        </w:rPr>
        <w:t xml:space="preserve">certified as being in critical and declining status should determine whether benefits have been reduced, including all benefits that were adjusted (only adjustable benefits that would otherwise be protected under Code section 411(d)(6) and ERISA section 204(g) are </w:t>
      </w:r>
      <w:proofErr w:type="gramStart"/>
      <w:r w:rsidRPr="0083352A" w:rsidR="0083352A">
        <w:rPr>
          <w:rFonts w:ascii="Helvetica" w:hAnsi="Helvetica" w:cs="NCLAD L+ Helvetica"/>
          <w:color w:val="221E1F"/>
          <w:sz w:val="18"/>
          <w:szCs w:val="18"/>
        </w:rPr>
        <w:t>taken into account</w:t>
      </w:r>
      <w:proofErr w:type="gramEnd"/>
      <w:r w:rsidRPr="0083352A" w:rsidR="0083352A">
        <w:rPr>
          <w:rFonts w:ascii="Helvetica" w:hAnsi="Helvetica" w:cs="NCLAD L+ Helvetica"/>
          <w:color w:val="221E1F"/>
          <w:sz w:val="18"/>
          <w:szCs w:val="18"/>
        </w:rPr>
        <w:t xml:space="preserve">), any benefits that have been suspended under Code section 432(e)(9), and any benefit reductions due to a partition under ERISA section 4233. </w:t>
      </w:r>
      <w:r w:rsidRPr="00991806" w:rsidR="00991806">
        <w:rPr>
          <w:rFonts w:ascii="Helvetica" w:hAnsi="Helvetica" w:cs="NCLAD L+ Helvetica"/>
          <w:color w:val="221E1F"/>
          <w:sz w:val="18"/>
          <w:szCs w:val="18"/>
        </w:rPr>
        <w:t xml:space="preserve">For a plan that has benefits suspended under Code section 432(e)(9) and/or partitioned under ERISA section 4233, attach a full description of the </w:t>
      </w:r>
      <w:proofErr w:type="gramStart"/>
      <w:r w:rsidRPr="00991806" w:rsidR="00991806">
        <w:rPr>
          <w:rFonts w:ascii="Helvetica" w:hAnsi="Helvetica" w:cs="NCLAD L+ Helvetica"/>
          <w:color w:val="221E1F"/>
          <w:sz w:val="18"/>
          <w:szCs w:val="18"/>
        </w:rPr>
        <w:t>transaction</w:t>
      </w:r>
      <w:proofErr w:type="gramEnd"/>
      <w:r w:rsidRPr="00991806" w:rsidR="00991806">
        <w:rPr>
          <w:rFonts w:ascii="Helvetica" w:hAnsi="Helvetica" w:cs="NCLAD L+ Helvetica"/>
          <w:color w:val="221E1F"/>
          <w:sz w:val="18"/>
          <w:szCs w:val="18"/>
        </w:rPr>
        <w:t xml:space="preserve"> and label the attachment “</w:t>
      </w:r>
      <w:r w:rsidRPr="00813D72" w:rsidR="00991806">
        <w:rPr>
          <w:rFonts w:ascii="Helvetica" w:hAnsi="Helvetica" w:cs="NCLAD L+ Helvetica"/>
          <w:b/>
          <w:i/>
          <w:color w:val="221E1F"/>
          <w:sz w:val="18"/>
          <w:szCs w:val="18"/>
        </w:rPr>
        <w:t>Schedule MB, Lines 4d and 4e – Description of Benefit Reductions Due to Suspension or Partition</w:t>
      </w:r>
      <w:r w:rsidRPr="00991806" w:rsidR="00991806">
        <w:rPr>
          <w:rFonts w:ascii="Helvetica" w:hAnsi="Helvetica" w:cs="NCLAD L+ Helvetica"/>
          <w:color w:val="221E1F"/>
          <w:sz w:val="18"/>
          <w:szCs w:val="18"/>
        </w:rPr>
        <w:t>”</w:t>
      </w:r>
      <w:r w:rsidRPr="00AE1ECB">
        <w:rPr>
          <w:rFonts w:ascii="Helvetica" w:hAnsi="Helvetica" w:cs="NCLAD L+ Helvetica"/>
          <w:color w:val="221E1F"/>
          <w:sz w:val="18"/>
          <w:szCs w:val="18"/>
        </w:rPr>
        <w:t>.</w:t>
      </w:r>
      <w:r w:rsidRPr="00AE1ECB" w:rsidR="00FB3CA2">
        <w:rPr>
          <w:rFonts w:ascii="Helvetica" w:hAnsi="Helvetica" w:cs="NCLAD L+ Helvetica"/>
          <w:color w:val="221E1F"/>
          <w:sz w:val="18"/>
          <w:szCs w:val="18"/>
        </w:rPr>
        <w:t xml:space="preserve"> In addition, only benefit reductions that are </w:t>
      </w:r>
      <w:r w:rsidRPr="00AE1ECB" w:rsidR="0076266A">
        <w:rPr>
          <w:rFonts w:ascii="Helvetica" w:hAnsi="Helvetica" w:cs="NCLAD L+ Helvetica"/>
          <w:color w:val="221E1F"/>
          <w:sz w:val="18"/>
          <w:szCs w:val="18"/>
        </w:rPr>
        <w:t xml:space="preserve">first </w:t>
      </w:r>
      <w:r w:rsidRPr="00AE1ECB" w:rsidR="00FB3CA2">
        <w:rPr>
          <w:rFonts w:ascii="Helvetica" w:hAnsi="Helvetica" w:cs="NCLAD L+ Helvetica"/>
          <w:color w:val="221E1F"/>
          <w:sz w:val="18"/>
          <w:szCs w:val="18"/>
        </w:rPr>
        <w:t>reflected in line 1</w:t>
      </w:r>
      <w:proofErr w:type="gramStart"/>
      <w:r w:rsidRPr="00AE1ECB" w:rsidR="00FB3CA2">
        <w:rPr>
          <w:rFonts w:ascii="Helvetica" w:hAnsi="Helvetica" w:cs="NCLAD L+ Helvetica"/>
          <w:color w:val="221E1F"/>
          <w:sz w:val="18"/>
          <w:szCs w:val="18"/>
        </w:rPr>
        <w:t>c(</w:t>
      </w:r>
      <w:proofErr w:type="gramEnd"/>
      <w:r w:rsidRPr="00AE1ECB" w:rsidR="00FB3CA2">
        <w:rPr>
          <w:rFonts w:ascii="Helvetica" w:hAnsi="Helvetica" w:cs="NCLAD L+ Helvetica"/>
          <w:color w:val="221E1F"/>
          <w:sz w:val="18"/>
          <w:szCs w:val="18"/>
        </w:rPr>
        <w:t>3) for</w:t>
      </w:r>
      <w:r w:rsidRPr="00AE1ECB" w:rsidR="001C7F21">
        <w:rPr>
          <w:rFonts w:ascii="Helvetica" w:hAnsi="Helvetica" w:cs="NCLAD L+ Helvetica"/>
          <w:color w:val="221E1F"/>
          <w:sz w:val="18"/>
          <w:szCs w:val="18"/>
        </w:rPr>
        <w:t xml:space="preserve"> the current year's Schedule MB</w:t>
      </w:r>
      <w:r w:rsidRPr="00AE1ECB" w:rsidR="00FB3CA2">
        <w:rPr>
          <w:rFonts w:ascii="Helvetica" w:hAnsi="Helvetica" w:cs="NCLAD L+ Helvetica"/>
          <w:color w:val="221E1F"/>
          <w:sz w:val="18"/>
          <w:szCs w:val="18"/>
        </w:rPr>
        <w:t xml:space="preserve"> should be reported, and this amount should not include any amounts previously reported on any prior year's Schedule MB.</w:t>
      </w:r>
    </w:p>
    <w:p w:rsidR="00CA1974" w:rsidP="0063377C" w:rsidRDefault="00CA1974" w14:paraId="244C834C" w14:textId="77777777">
      <w:pPr>
        <w:tabs>
          <w:tab w:val="clear" w:pos="432"/>
          <w:tab w:val="left" w:pos="270"/>
          <w:tab w:val="right" w:leader="dot" w:pos="4680"/>
        </w:tabs>
        <w:autoSpaceDE w:val="0"/>
        <w:autoSpaceDN w:val="0"/>
        <w:adjustRightInd w:val="0"/>
        <w:spacing w:before="60" w:line="240" w:lineRule="auto"/>
        <w:ind w:right="-8" w:firstLine="0"/>
        <w:rPr>
          <w:rFonts w:ascii="Helvetica" w:hAnsi="Helvetica" w:cs="NCLAD L+ Helvetica"/>
          <w:color w:val="221E1F"/>
          <w:sz w:val="18"/>
          <w:szCs w:val="18"/>
        </w:rPr>
      </w:pPr>
      <w:r w:rsidRPr="00AE1ECB">
        <w:rPr>
          <w:rFonts w:ascii="Helvetica" w:hAnsi="Helvetica" w:cs="NCLAD L+ Helvetica"/>
          <w:b/>
          <w:color w:val="221E1F"/>
          <w:sz w:val="18"/>
          <w:szCs w:val="18"/>
        </w:rPr>
        <w:t>Line 4f</w:t>
      </w:r>
      <w:r w:rsidR="002A065D">
        <w:rPr>
          <w:rFonts w:ascii="Helvetica" w:hAnsi="Helvetica" w:cs="NCLAD L+ Helvetica"/>
          <w:color w:val="221E1F"/>
          <w:sz w:val="18"/>
          <w:szCs w:val="18"/>
        </w:rPr>
        <w:t xml:space="preserve">. </w:t>
      </w:r>
      <w:r w:rsidRPr="00AE1ECB">
        <w:rPr>
          <w:rFonts w:ascii="Helvetica" w:hAnsi="Helvetica" w:cs="NCLAD L+ Helvetica"/>
          <w:color w:val="221E1F"/>
          <w:sz w:val="18"/>
          <w:szCs w:val="18"/>
        </w:rPr>
        <w:t xml:space="preserve">If Code C (Critical Status) </w:t>
      </w:r>
      <w:r w:rsidRPr="00991806" w:rsidR="00991806">
        <w:rPr>
          <w:rFonts w:ascii="Helvetica" w:hAnsi="Helvetica" w:cs="NCLAD L+ Helvetica"/>
          <w:color w:val="221E1F"/>
          <w:sz w:val="18"/>
          <w:szCs w:val="18"/>
        </w:rPr>
        <w:t xml:space="preserve">or Code D (Critical and Declining Status) </w:t>
      </w:r>
      <w:r w:rsidRPr="00AE1ECB">
        <w:rPr>
          <w:rFonts w:ascii="Helvetica" w:hAnsi="Helvetica" w:cs="NCLAD L+ Helvetica"/>
          <w:color w:val="221E1F"/>
          <w:sz w:val="18"/>
          <w:szCs w:val="18"/>
        </w:rPr>
        <w:t xml:space="preserve">was entered on line </w:t>
      </w:r>
      <w:r w:rsidRPr="00AE1ECB" w:rsidR="006378CF">
        <w:rPr>
          <w:rFonts w:ascii="Helvetica" w:hAnsi="Helvetica" w:cs="NCLAD L+ Helvetica"/>
          <w:color w:val="221E1F"/>
          <w:sz w:val="18"/>
          <w:szCs w:val="18"/>
        </w:rPr>
        <w:t>4</w:t>
      </w:r>
      <w:r w:rsidR="006378CF">
        <w:rPr>
          <w:rFonts w:ascii="Helvetica" w:hAnsi="Helvetica" w:cs="NCLAD L+ Helvetica"/>
          <w:color w:val="221E1F"/>
          <w:sz w:val="18"/>
          <w:szCs w:val="18"/>
        </w:rPr>
        <w:t>b</w:t>
      </w:r>
      <w:r w:rsidRPr="00AE1ECB" w:rsidR="006378CF">
        <w:rPr>
          <w:rFonts w:ascii="Helvetica" w:hAnsi="Helvetica" w:cs="NCLAD L+ Helvetica"/>
          <w:color w:val="221E1F"/>
          <w:sz w:val="18"/>
          <w:szCs w:val="18"/>
        </w:rPr>
        <w:t xml:space="preserve"> </w:t>
      </w:r>
      <w:r w:rsidRPr="00AE1ECB">
        <w:rPr>
          <w:rFonts w:ascii="Helvetica" w:hAnsi="Helvetica" w:cs="NCLAD L+ Helvetica"/>
          <w:color w:val="221E1F"/>
          <w:sz w:val="18"/>
          <w:szCs w:val="18"/>
        </w:rPr>
        <w:t xml:space="preserve">you must </w:t>
      </w:r>
      <w:r w:rsidR="007A698A">
        <w:rPr>
          <w:rFonts w:ascii="Helvetica" w:hAnsi="Helvetica" w:cs="NCLAD L+ Helvetica"/>
          <w:color w:val="221E1F"/>
          <w:sz w:val="18"/>
          <w:szCs w:val="18"/>
        </w:rPr>
        <w:t>complete line 4f</w:t>
      </w:r>
      <w:r w:rsidR="00D319C9">
        <w:rPr>
          <w:rFonts w:ascii="Helvetica" w:hAnsi="Helvetica" w:cs="NCLAD L+ Helvetica"/>
          <w:color w:val="221E1F"/>
          <w:sz w:val="18"/>
          <w:szCs w:val="18"/>
        </w:rPr>
        <w:t xml:space="preserve"> as follows:</w:t>
      </w:r>
      <w:r w:rsidR="00F06C43">
        <w:rPr>
          <w:rFonts w:ascii="Helvetica" w:hAnsi="Helvetica" w:cs="NCLAD L+ Helvetica"/>
          <w:color w:val="221E1F"/>
          <w:sz w:val="18"/>
          <w:szCs w:val="18"/>
        </w:rPr>
        <w:t xml:space="preserve"> </w:t>
      </w:r>
    </w:p>
    <w:p w:rsidR="00D319C9" w:rsidP="00D319C9" w:rsidRDefault="00D319C9" w14:paraId="244C834D" w14:textId="77777777">
      <w:pPr>
        <w:numPr>
          <w:ilvl w:val="0"/>
          <w:numId w:val="32"/>
        </w:numPr>
        <w:tabs>
          <w:tab w:val="clear" w:pos="432"/>
          <w:tab w:val="left" w:pos="270"/>
          <w:tab w:val="right" w:leader="dot" w:pos="4680"/>
        </w:tabs>
        <w:autoSpaceDE w:val="0"/>
        <w:autoSpaceDN w:val="0"/>
        <w:adjustRightInd w:val="0"/>
        <w:spacing w:before="60" w:line="240" w:lineRule="auto"/>
        <w:ind w:left="288" w:hanging="144"/>
        <w:rPr>
          <w:rFonts w:ascii="Helvetica" w:hAnsi="Helvetica" w:cs="NCLAD L+ Helvetica"/>
          <w:color w:val="221E1F"/>
          <w:sz w:val="18"/>
          <w:szCs w:val="18"/>
        </w:rPr>
      </w:pPr>
      <w:r w:rsidRPr="00D319C9">
        <w:rPr>
          <w:rFonts w:ascii="Helvetica" w:hAnsi="Helvetica" w:cs="NCLAD L+ Helvetica"/>
          <w:color w:val="221E1F"/>
          <w:sz w:val="18"/>
          <w:szCs w:val="18"/>
        </w:rPr>
        <w:t>If, under the terms of the most recently adopted rehabilitation plan, the plan is projected to emerge from critical status within 30 years, enter the plan year in which the plan is projected to emerge from critical status.</w:t>
      </w:r>
    </w:p>
    <w:p w:rsidRPr="00D319C9" w:rsidR="00D319C9" w:rsidP="00D319C9" w:rsidRDefault="00D319C9" w14:paraId="244C834E" w14:textId="77777777">
      <w:pPr>
        <w:numPr>
          <w:ilvl w:val="0"/>
          <w:numId w:val="32"/>
        </w:numPr>
        <w:tabs>
          <w:tab w:val="clear" w:pos="432"/>
          <w:tab w:val="left" w:pos="270"/>
          <w:tab w:val="right" w:leader="dot" w:pos="4680"/>
        </w:tabs>
        <w:autoSpaceDE w:val="0"/>
        <w:autoSpaceDN w:val="0"/>
        <w:adjustRightInd w:val="0"/>
        <w:spacing w:before="60" w:line="240" w:lineRule="auto"/>
        <w:ind w:left="288" w:hanging="144"/>
        <w:rPr>
          <w:rFonts w:ascii="Helvetica" w:hAnsi="Helvetica" w:cs="NCLAD L+ Helvetica"/>
          <w:color w:val="221E1F"/>
          <w:sz w:val="18"/>
          <w:szCs w:val="18"/>
        </w:rPr>
      </w:pPr>
      <w:r w:rsidRPr="00D319C9">
        <w:rPr>
          <w:rFonts w:ascii="Helvetica" w:hAnsi="Helvetica" w:cs="NCLAD L+ Helvetica"/>
          <w:color w:val="221E1F"/>
          <w:sz w:val="18"/>
          <w:szCs w:val="18"/>
        </w:rPr>
        <w:t>If, under the terms of the most recently adopted rehabilitation plan, the plan is projected to become insolvent within 30 years, check the box provided, enter the plan year in which the insolvency is expected. In addition, attach an illustration showing year</w:t>
      </w:r>
      <w:r w:rsidR="00F44A51">
        <w:rPr>
          <w:rFonts w:ascii="Helvetica" w:hAnsi="Helvetica" w:cs="NCLAD L+ Helvetica"/>
          <w:color w:val="221E1F"/>
          <w:sz w:val="18"/>
          <w:szCs w:val="18"/>
        </w:rPr>
        <w:t>-</w:t>
      </w:r>
      <w:r w:rsidRPr="00D319C9">
        <w:rPr>
          <w:rFonts w:ascii="Helvetica" w:hAnsi="Helvetica" w:cs="NCLAD L+ Helvetica"/>
          <w:color w:val="221E1F"/>
          <w:sz w:val="18"/>
          <w:szCs w:val="18"/>
        </w:rPr>
        <w:t>by-year cash flow projections for the period ending with the year the plan is projected to become insolvent (or the 20th year after the valuation year if earlier) and a summary of the assumptions underlying the projections. Label this attachment “</w:t>
      </w:r>
      <w:r w:rsidRPr="005C6B2A">
        <w:rPr>
          <w:rFonts w:ascii="Helvetica" w:hAnsi="Helvetica" w:cs="NCLAD L+ Helvetica"/>
          <w:b/>
          <w:color w:val="221E1F"/>
          <w:sz w:val="18"/>
          <w:szCs w:val="18"/>
        </w:rPr>
        <w:t>Schedule MB, line 4f – Cash Flow Projections</w:t>
      </w:r>
      <w:r w:rsidRPr="00D319C9">
        <w:rPr>
          <w:rFonts w:ascii="Helvetica" w:hAnsi="Helvetica" w:cs="NCLAD L+ Helvetica"/>
          <w:color w:val="221E1F"/>
          <w:sz w:val="18"/>
          <w:szCs w:val="18"/>
        </w:rPr>
        <w:t>”.</w:t>
      </w:r>
    </w:p>
    <w:p w:rsidRPr="00AE1ECB" w:rsidR="00D319C9" w:rsidP="00D319C9" w:rsidRDefault="00D319C9" w14:paraId="244C834F" w14:textId="77777777">
      <w:pPr>
        <w:numPr>
          <w:ilvl w:val="0"/>
          <w:numId w:val="32"/>
        </w:numPr>
        <w:tabs>
          <w:tab w:val="clear" w:pos="432"/>
          <w:tab w:val="left" w:pos="270"/>
          <w:tab w:val="right" w:leader="dot" w:pos="4680"/>
        </w:tabs>
        <w:autoSpaceDE w:val="0"/>
        <w:autoSpaceDN w:val="0"/>
        <w:adjustRightInd w:val="0"/>
        <w:spacing w:before="60" w:line="240" w:lineRule="auto"/>
        <w:ind w:left="288" w:hanging="144"/>
        <w:rPr>
          <w:rFonts w:ascii="Helvetica" w:hAnsi="Helvetica" w:cs="NCLAD L+ Helvetica"/>
          <w:color w:val="221E1F"/>
          <w:sz w:val="18"/>
          <w:szCs w:val="18"/>
        </w:rPr>
      </w:pPr>
      <w:r w:rsidRPr="00D319C9">
        <w:rPr>
          <w:rFonts w:ascii="Helvetica" w:hAnsi="Helvetica" w:cs="NCLAD L+ Helvetica"/>
          <w:color w:val="221E1F"/>
          <w:sz w:val="18"/>
          <w:szCs w:val="18"/>
        </w:rPr>
        <w:t>If, under the terms of the most recently adopted rehabilitation plan, the plan is neither projected to emerge from critical status nor become insolvent within 30 years, check the box provided, enter the year of projected emergence or insolvency in the space for plan year (or “9999” if such year has not been determined). In addition, attach an illustration showing year</w:t>
      </w:r>
      <w:r w:rsidR="00F44A51">
        <w:rPr>
          <w:rFonts w:ascii="Helvetica" w:hAnsi="Helvetica" w:cs="NCLAD L+ Helvetica"/>
          <w:color w:val="221E1F"/>
          <w:sz w:val="18"/>
          <w:szCs w:val="18"/>
        </w:rPr>
        <w:t>-</w:t>
      </w:r>
      <w:r w:rsidRPr="00D319C9">
        <w:rPr>
          <w:rFonts w:ascii="Helvetica" w:hAnsi="Helvetica" w:cs="NCLAD L+ Helvetica"/>
          <w:color w:val="221E1F"/>
          <w:sz w:val="18"/>
          <w:szCs w:val="18"/>
        </w:rPr>
        <w:t>by-year cash flow projections ending with the 20th year after the valuation year and a summary of the assumptions underlying the projections. Label this attachment “</w:t>
      </w:r>
      <w:r w:rsidRPr="005C6B2A">
        <w:rPr>
          <w:rFonts w:ascii="Helvetica" w:hAnsi="Helvetica" w:cs="NCLAD L+ Helvetica"/>
          <w:b/>
          <w:color w:val="221E1F"/>
          <w:sz w:val="18"/>
          <w:szCs w:val="18"/>
        </w:rPr>
        <w:t>Schedule MB, line 4f – Cash Flow Projections</w:t>
      </w:r>
      <w:r w:rsidRPr="00D319C9">
        <w:rPr>
          <w:rFonts w:ascii="Helvetica" w:hAnsi="Helvetica" w:cs="NCLAD L+ Helvetica"/>
          <w:color w:val="221E1F"/>
          <w:sz w:val="18"/>
          <w:szCs w:val="18"/>
        </w:rPr>
        <w:t>”.</w:t>
      </w:r>
    </w:p>
    <w:p w:rsidRPr="00AE1ECB" w:rsidR="009918FC" w:rsidP="0063377C" w:rsidRDefault="009918FC" w14:paraId="244C8350" w14:textId="77777777">
      <w:pPr>
        <w:tabs>
          <w:tab w:val="clear" w:pos="432"/>
          <w:tab w:val="left" w:pos="270"/>
          <w:tab w:val="right" w:leader="dot" w:pos="4680"/>
        </w:tabs>
        <w:autoSpaceDE w:val="0"/>
        <w:autoSpaceDN w:val="0"/>
        <w:adjustRightInd w:val="0"/>
        <w:spacing w:before="60" w:line="240" w:lineRule="auto"/>
        <w:ind w:right="-8" w:firstLine="0"/>
        <w:rPr>
          <w:rFonts w:ascii="Helvetica" w:hAnsi="Helvetica" w:cs="NCLAD L+ Helvetica"/>
          <w:color w:val="221E1F"/>
          <w:sz w:val="18"/>
          <w:szCs w:val="18"/>
        </w:rPr>
      </w:pPr>
      <w:r w:rsidRPr="00AE1ECB">
        <w:rPr>
          <w:rFonts w:ascii="Helvetica" w:hAnsi="Helvetica" w:cs="NCLAD L+ Helvetica"/>
          <w:b/>
          <w:bCs/>
          <w:color w:val="221E1F"/>
          <w:sz w:val="18"/>
          <w:szCs w:val="18"/>
        </w:rPr>
        <w:t>Line 5. Actuarial Cost Method.</w:t>
      </w:r>
      <w:r w:rsidRPr="00AE1ECB">
        <w:rPr>
          <w:rFonts w:ascii="Helvetica" w:hAnsi="Helvetica" w:cs="NCLAD L+ Helvetica"/>
          <w:color w:val="221E1F"/>
          <w:sz w:val="18"/>
          <w:szCs w:val="18"/>
        </w:rPr>
        <w:t xml:space="preserve"> Enter the primary method used. If the plan uses one actuarial cost method in one year as the basis of establishing an accrued liability for use under the frozen initial liability method in subsequent years, answer as if the frozen initial liability method was used in all years. The projected unit credit method is included in the “Accrued benefit (unit credit)” category of line 5c. If a method other than a method listed on lines 5a through 5g is used, check the box for line </w:t>
      </w:r>
      <w:r w:rsidR="00CE3BB8">
        <w:rPr>
          <w:rFonts w:ascii="Helvetica" w:hAnsi="Helvetica" w:cs="NCLAD L+ Helvetica"/>
          <w:color w:val="221E1F"/>
          <w:sz w:val="18"/>
          <w:szCs w:val="18"/>
        </w:rPr>
        <w:t>5i</w:t>
      </w:r>
      <w:r w:rsidRPr="00AE1ECB" w:rsidR="00CE3BB8">
        <w:rPr>
          <w:rFonts w:ascii="Helvetica" w:hAnsi="Helvetica" w:cs="NCLAD L+ Helvetica"/>
          <w:color w:val="221E1F"/>
          <w:sz w:val="18"/>
          <w:szCs w:val="18"/>
        </w:rPr>
        <w:t xml:space="preserve"> </w:t>
      </w:r>
      <w:r w:rsidRPr="00AE1ECB">
        <w:rPr>
          <w:rFonts w:ascii="Helvetica" w:hAnsi="Helvetica" w:cs="NCLAD L+ Helvetica"/>
          <w:color w:val="221E1F"/>
          <w:sz w:val="18"/>
          <w:szCs w:val="18"/>
        </w:rPr>
        <w:t xml:space="preserve">and specify the method. For example, if a modified individual level premium method for which actuarial gains and losses are spread as a part of future normal cost is used, check the box for </w:t>
      </w:r>
      <w:r w:rsidR="00CE3BB8">
        <w:rPr>
          <w:rFonts w:ascii="Helvetica" w:hAnsi="Helvetica" w:cs="NCLAD L+ Helvetica"/>
          <w:color w:val="221E1F"/>
          <w:sz w:val="18"/>
          <w:szCs w:val="18"/>
        </w:rPr>
        <w:t>5i</w:t>
      </w:r>
      <w:r w:rsidRPr="00AE1ECB" w:rsidR="00CE3BB8">
        <w:rPr>
          <w:rFonts w:ascii="Helvetica" w:hAnsi="Helvetica" w:cs="NCLAD L+ Helvetica"/>
          <w:color w:val="221E1F"/>
          <w:sz w:val="18"/>
          <w:szCs w:val="18"/>
        </w:rPr>
        <w:t xml:space="preserve"> </w:t>
      </w:r>
      <w:r w:rsidRPr="00AE1ECB">
        <w:rPr>
          <w:rFonts w:ascii="Helvetica" w:hAnsi="Helvetica" w:cs="NCLAD L+ Helvetica"/>
          <w:color w:val="221E1F"/>
          <w:sz w:val="18"/>
          <w:szCs w:val="18"/>
        </w:rPr>
        <w:t>and describe the cost method.</w:t>
      </w:r>
    </w:p>
    <w:p w:rsidRPr="00AE1ECB" w:rsidR="009918FC" w:rsidP="0063377C" w:rsidRDefault="009918FC" w14:paraId="244C8351" w14:textId="77777777">
      <w:pPr>
        <w:tabs>
          <w:tab w:val="clear" w:pos="432"/>
          <w:tab w:val="left" w:pos="270"/>
          <w:tab w:val="right" w:leader="dot" w:pos="4680"/>
        </w:tabs>
        <w:autoSpaceDE w:val="0"/>
        <w:autoSpaceDN w:val="0"/>
        <w:adjustRightInd w:val="0"/>
        <w:spacing w:before="60" w:line="240" w:lineRule="auto"/>
        <w:ind w:right="176" w:firstLine="0"/>
        <w:rPr>
          <w:rFonts w:ascii="Helvetica" w:hAnsi="Helvetica" w:cs="NCLAD L+ Helvetica"/>
          <w:color w:val="221E1F"/>
          <w:sz w:val="18"/>
          <w:szCs w:val="18"/>
        </w:rPr>
      </w:pPr>
      <w:r w:rsidRPr="00AE1ECB">
        <w:rPr>
          <w:rFonts w:ascii="Helvetica" w:hAnsi="Helvetica" w:cs="NCLAD L+ Helvetica"/>
          <w:color w:val="221E1F"/>
          <w:sz w:val="18"/>
          <w:szCs w:val="18"/>
        </w:rPr>
        <w:tab/>
        <w:t xml:space="preserve">Check the appropriate box for the underlying actuarial cost method used as the basis for this plan year’s funding standard account computation. If box 5h is checked, enter the period of use of the shortfall method in line </w:t>
      </w:r>
      <w:r w:rsidR="006D270D">
        <w:rPr>
          <w:rFonts w:ascii="Helvetica" w:hAnsi="Helvetica" w:cs="NCLAD L+ Helvetica"/>
          <w:color w:val="221E1F"/>
          <w:sz w:val="18"/>
          <w:szCs w:val="18"/>
        </w:rPr>
        <w:t>5j</w:t>
      </w:r>
      <w:r w:rsidRPr="00AE1ECB">
        <w:rPr>
          <w:rFonts w:ascii="Helvetica" w:hAnsi="Helvetica" w:cs="NCLAD L+ Helvetica"/>
          <w:color w:val="221E1F"/>
          <w:sz w:val="18"/>
          <w:szCs w:val="18"/>
        </w:rPr>
        <w:t xml:space="preserve">. For this purpose, enter the calendar year (YY) which includes the first day of the plan year in which the shortfall method was first used. </w:t>
      </w:r>
    </w:p>
    <w:p w:rsidRPr="00AE1ECB" w:rsidR="009918FC" w:rsidP="0063377C" w:rsidRDefault="00520807" w14:paraId="244C8352" w14:textId="77777777">
      <w:pPr>
        <w:tabs>
          <w:tab w:val="clear" w:pos="432"/>
          <w:tab w:val="left" w:pos="270"/>
        </w:tabs>
        <w:spacing w:before="60" w:line="240" w:lineRule="auto"/>
        <w:ind w:firstLine="0"/>
        <w:rPr>
          <w:rFonts w:ascii="Helvetica" w:hAnsi="Helvetica" w:cs="Helvetica"/>
          <w:sz w:val="18"/>
          <w:szCs w:val="18"/>
        </w:rPr>
      </w:pPr>
      <w:r w:rsidRPr="00AE1ECB">
        <w:rPr>
          <w:rFonts w:ascii="Helvetica" w:hAnsi="Helvetica" w:cs="NCLAD L+ Helvetica"/>
          <w:color w:val="221E1F"/>
          <w:sz w:val="18"/>
          <w:szCs w:val="18"/>
        </w:rPr>
        <w:tab/>
      </w:r>
      <w:r w:rsidRPr="00AE1ECB" w:rsidR="009918FC">
        <w:rPr>
          <w:rFonts w:ascii="Helvetica" w:hAnsi="Helvetica" w:cs="NCLAD L+ Helvetica"/>
          <w:color w:val="221E1F"/>
          <w:sz w:val="18"/>
          <w:szCs w:val="18"/>
        </w:rPr>
        <w:t xml:space="preserve">Changes in funding methods include changes in actuarial cost method, changes in asset valuation method, and changes </w:t>
      </w:r>
      <w:r w:rsidRPr="00AE1ECB" w:rsidR="009918FC">
        <w:rPr>
          <w:rFonts w:ascii="Helvetica" w:hAnsi="Helvetica" w:cs="NCLAD L+ Helvetica"/>
          <w:color w:val="221E1F"/>
          <w:sz w:val="18"/>
          <w:szCs w:val="18"/>
        </w:rPr>
        <w:lastRenderedPageBreak/>
        <w:t xml:space="preserve">in the valuation date of plan costs and liabilities or of plan assets. Changes in the funding method of a plan include not only changes to the overall funding method used by the plan, but also changes to each specific method of computation used in applying the overall method. Generally, these changes require IRS approval. </w:t>
      </w:r>
      <w:r w:rsidRPr="00AE1ECB" w:rsidR="00972BF7">
        <w:rPr>
          <w:rFonts w:ascii="Helvetica" w:hAnsi="Helvetica" w:cs="Helvetica"/>
          <w:color w:val="221E1F"/>
          <w:sz w:val="18"/>
          <w:szCs w:val="18"/>
        </w:rPr>
        <w:t>If the change was made pursuant to Rev</w:t>
      </w:r>
      <w:r w:rsidR="00E77723">
        <w:rPr>
          <w:rFonts w:ascii="Helvetica" w:hAnsi="Helvetica" w:cs="Helvetica"/>
          <w:color w:val="221E1F"/>
          <w:sz w:val="18"/>
          <w:szCs w:val="18"/>
        </w:rPr>
        <w:t>enue Procedure</w:t>
      </w:r>
      <w:r w:rsidRPr="00AE1ECB" w:rsidR="00972BF7">
        <w:rPr>
          <w:rFonts w:ascii="Helvetica" w:hAnsi="Helvetica" w:cs="Helvetica"/>
          <w:color w:val="221E1F"/>
          <w:sz w:val="18"/>
          <w:szCs w:val="18"/>
        </w:rPr>
        <w:t xml:space="preserve"> 2000-40, 2000-2 C.B. 357, </w:t>
      </w:r>
      <w:r w:rsidRPr="00AE1ECB" w:rsidR="00972BF7">
        <w:rPr>
          <w:rFonts w:ascii="Helvetica" w:hAnsi="Helvetica" w:cs="Helvetica"/>
          <w:sz w:val="18"/>
          <w:szCs w:val="18"/>
        </w:rPr>
        <w:t>or pursuant to other automatic approval,</w:t>
      </w:r>
      <w:r w:rsidRPr="00AE1ECB" w:rsidR="00972BF7">
        <w:rPr>
          <w:rFonts w:ascii="Helvetica" w:hAnsi="Helvetica" w:cs="Helvetica"/>
          <w:color w:val="FF0000"/>
          <w:sz w:val="18"/>
          <w:szCs w:val="18"/>
        </w:rPr>
        <w:t xml:space="preserve"> </w:t>
      </w:r>
      <w:r w:rsidRPr="00AE1ECB" w:rsidR="00972BF7">
        <w:rPr>
          <w:rFonts w:ascii="Helvetica" w:hAnsi="Helvetica" w:cs="Helvetica"/>
          <w:color w:val="221E1F"/>
          <w:sz w:val="18"/>
          <w:szCs w:val="18"/>
        </w:rPr>
        <w:t xml:space="preserve">check “Yes” for line </w:t>
      </w:r>
      <w:r w:rsidR="006D270D">
        <w:rPr>
          <w:rFonts w:ascii="Helvetica" w:hAnsi="Helvetica" w:cs="Helvetica"/>
          <w:color w:val="221E1F"/>
          <w:sz w:val="18"/>
          <w:szCs w:val="18"/>
        </w:rPr>
        <w:t>5l</w:t>
      </w:r>
      <w:r w:rsidRPr="00AE1ECB" w:rsidR="00534B36">
        <w:rPr>
          <w:rFonts w:ascii="Helvetica" w:hAnsi="Helvetica" w:cs="Helvetica"/>
          <w:color w:val="221E1F"/>
          <w:sz w:val="18"/>
          <w:szCs w:val="18"/>
        </w:rPr>
        <w:t xml:space="preserve">. </w:t>
      </w:r>
      <w:r w:rsidRPr="00AE1ECB" w:rsidR="00972BF7">
        <w:rPr>
          <w:rFonts w:ascii="Helvetica" w:hAnsi="Helvetica" w:cs="Helvetica"/>
          <w:color w:val="221E1F"/>
          <w:sz w:val="18"/>
          <w:szCs w:val="18"/>
        </w:rPr>
        <w:t xml:space="preserve">If approval was granted for this plan by either an individual ruling letter or a class ruling letter, enter the date of the applicable ruling letter in line </w:t>
      </w:r>
      <w:r w:rsidR="006D270D">
        <w:rPr>
          <w:rFonts w:ascii="Helvetica" w:hAnsi="Helvetica" w:cs="Helvetica"/>
          <w:color w:val="221E1F"/>
          <w:sz w:val="18"/>
          <w:szCs w:val="18"/>
        </w:rPr>
        <w:t>5m</w:t>
      </w:r>
      <w:r w:rsidRPr="00AE1ECB" w:rsidR="00972BF7">
        <w:rPr>
          <w:rFonts w:ascii="Helvetica" w:hAnsi="Helvetica" w:cs="Helvetica"/>
          <w:color w:val="221E1F"/>
          <w:sz w:val="18"/>
          <w:szCs w:val="18"/>
        </w:rPr>
        <w:t xml:space="preserve">. </w:t>
      </w:r>
      <w:r w:rsidRPr="00AE1ECB" w:rsidR="00972BF7">
        <w:rPr>
          <w:rFonts w:ascii="Helvetica" w:hAnsi="Helvetica" w:cs="Helvetica"/>
          <w:sz w:val="18"/>
          <w:szCs w:val="18"/>
        </w:rPr>
        <w:t>Note that the plan sponsor's agreement to certain changes in funding methods should be reported on line 8 of Schedule R (Form 5500).</w:t>
      </w:r>
    </w:p>
    <w:p w:rsidRPr="00AE1ECB" w:rsidR="009918FC" w:rsidP="0063377C" w:rsidRDefault="009918FC" w14:paraId="244C8353" w14:textId="77777777">
      <w:pPr>
        <w:tabs>
          <w:tab w:val="clear" w:pos="432"/>
          <w:tab w:val="left" w:pos="270"/>
          <w:tab w:val="right" w:leader="dot" w:pos="4680"/>
        </w:tabs>
        <w:autoSpaceDE w:val="0"/>
        <w:autoSpaceDN w:val="0"/>
        <w:adjustRightInd w:val="0"/>
        <w:spacing w:before="60" w:line="240" w:lineRule="auto"/>
        <w:ind w:right="176" w:firstLine="0"/>
        <w:rPr>
          <w:rFonts w:ascii="Helvetica" w:hAnsi="Helvetica" w:cs="NCLAD L+ Helvetica"/>
          <w:color w:val="221E1F"/>
          <w:sz w:val="18"/>
          <w:szCs w:val="18"/>
        </w:rPr>
      </w:pPr>
      <w:r w:rsidRPr="00AE1ECB">
        <w:rPr>
          <w:rFonts w:ascii="Helvetica" w:hAnsi="Helvetica" w:cs="NCLAD L+ Helvetica"/>
          <w:b/>
          <w:bCs/>
          <w:color w:val="221E1F"/>
          <w:sz w:val="18"/>
          <w:szCs w:val="18"/>
        </w:rPr>
        <w:t>Shortfall Method:</w:t>
      </w:r>
      <w:r w:rsidRPr="00AE1ECB">
        <w:rPr>
          <w:rFonts w:ascii="Helvetica" w:hAnsi="Helvetica" w:cs="NCLAD L+ Helvetica"/>
          <w:color w:val="221E1F"/>
          <w:sz w:val="18"/>
          <w:szCs w:val="18"/>
        </w:rPr>
        <w:t xml:space="preserve"> Only certain plans may elect the shortfall funding method (see Treasury Regulations section 1.412(c)(1)-2). Advance approval from the IRS for the election of the shortfall method of funding is NOT required if it is first adopted for the first plan year to which Code section 412 applies. In addition, pursuant to PPA section 201(b), a plan does NOT need advance approval from the IRS to adopt or cease using the shortfall method if the plan (1) has not adopted or ceased using the shortfall method during the 5-year period ending on the day before the date the plan is to use the method, and (2) is not operating under an amortization period extension and did not operate under such an extension during such 5-year period. In such a case, check “Yes” for line </w:t>
      </w:r>
      <w:r w:rsidRPr="00AE1ECB" w:rsidR="00C427DF">
        <w:rPr>
          <w:rFonts w:ascii="Helvetica" w:hAnsi="Helvetica" w:cs="NCLAD L+ Helvetica"/>
          <w:color w:val="221E1F"/>
          <w:sz w:val="18"/>
          <w:szCs w:val="18"/>
        </w:rPr>
        <w:t>5</w:t>
      </w:r>
      <w:r w:rsidR="00C427DF">
        <w:rPr>
          <w:rFonts w:ascii="Helvetica" w:hAnsi="Helvetica" w:cs="NCLAD L+ Helvetica"/>
          <w:color w:val="221E1F"/>
          <w:sz w:val="18"/>
          <w:szCs w:val="18"/>
        </w:rPr>
        <w:t>l</w:t>
      </w:r>
      <w:r w:rsidRPr="00AE1ECB">
        <w:rPr>
          <w:rFonts w:ascii="Helvetica" w:hAnsi="Helvetica" w:cs="NCLAD L+ Helvetica"/>
          <w:color w:val="221E1F"/>
          <w:sz w:val="18"/>
          <w:szCs w:val="18"/>
        </w:rPr>
        <w:t>. If a plan utilizes this automatic approval to apply the shortfall method, the benefit increase limitations of Code section 412(c)(7) apply.</w:t>
      </w:r>
    </w:p>
    <w:p w:rsidRPr="00AE1ECB" w:rsidR="009918FC" w:rsidP="0063377C" w:rsidRDefault="009918FC" w14:paraId="244C8354" w14:textId="77777777">
      <w:pPr>
        <w:tabs>
          <w:tab w:val="clear" w:pos="432"/>
          <w:tab w:val="left" w:pos="270"/>
          <w:tab w:val="right" w:leader="dot" w:pos="4680"/>
        </w:tabs>
        <w:autoSpaceDE w:val="0"/>
        <w:autoSpaceDN w:val="0"/>
        <w:adjustRightInd w:val="0"/>
        <w:spacing w:before="60" w:line="240" w:lineRule="auto"/>
        <w:ind w:right="176" w:firstLine="0"/>
        <w:rPr>
          <w:rFonts w:ascii="Helvetica" w:hAnsi="Helvetica" w:cs="NCLAD L+ Helvetica"/>
          <w:color w:val="221E1F"/>
          <w:sz w:val="18"/>
          <w:szCs w:val="18"/>
        </w:rPr>
      </w:pPr>
      <w:r w:rsidRPr="00AE1ECB">
        <w:rPr>
          <w:rFonts w:ascii="Helvetica" w:hAnsi="Helvetica" w:cs="NCLAD L+ Helvetica"/>
          <w:color w:val="221E1F"/>
          <w:sz w:val="18"/>
          <w:szCs w:val="18"/>
        </w:rPr>
        <w:tab/>
        <w:t xml:space="preserve">If a plan is not eligible for automatic approval as set forth in the preceding paragraph, advance approval from the IRS is required if the shortfall funding method is adopted </w:t>
      </w:r>
      <w:proofErr w:type="gramStart"/>
      <w:r w:rsidRPr="00AE1ECB">
        <w:rPr>
          <w:rFonts w:ascii="Helvetica" w:hAnsi="Helvetica" w:cs="NCLAD L+ Helvetica"/>
          <w:color w:val="221E1F"/>
          <w:sz w:val="18"/>
          <w:szCs w:val="18"/>
        </w:rPr>
        <w:t>at a later time</w:t>
      </w:r>
      <w:proofErr w:type="gramEnd"/>
      <w:r w:rsidRPr="00AE1ECB">
        <w:rPr>
          <w:rFonts w:ascii="Helvetica" w:hAnsi="Helvetica" w:cs="NCLAD L+ Helvetica"/>
          <w:color w:val="221E1F"/>
          <w:sz w:val="18"/>
          <w:szCs w:val="18"/>
        </w:rPr>
        <w:t>, if a specific computation method is changed, or if the shortfall method is discontinued. In such a case there is no automatic limitation on benefit increases.</w:t>
      </w:r>
    </w:p>
    <w:p w:rsidRPr="00AE1ECB" w:rsidR="009918FC" w:rsidP="0063377C" w:rsidRDefault="009918FC" w14:paraId="244C8355"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E1ECB">
        <w:rPr>
          <w:rFonts w:ascii="Helvetica" w:hAnsi="Helvetica" w:cs="NCLAD L+ Helvetica"/>
          <w:b/>
          <w:bCs/>
          <w:color w:val="221E1F"/>
          <w:sz w:val="18"/>
          <w:szCs w:val="18"/>
        </w:rPr>
        <w:t>Line 6. Actuarial Assumptions.</w:t>
      </w:r>
      <w:r w:rsidRPr="00AE1ECB">
        <w:rPr>
          <w:rFonts w:ascii="Helvetica" w:hAnsi="Helvetica" w:cs="NCLAD L+ Helvetica"/>
          <w:color w:val="221E1F"/>
          <w:sz w:val="18"/>
          <w:szCs w:val="18"/>
        </w:rPr>
        <w:t xml:space="preserve"> If gender-based assumptions are used in developing plan costs, enter those rates where appropriate in line 6. Note that requests for gender-based cost information do not suggest that gender-based benefits are legal. If unisex tables are used, enter the values in both “Male” and “Female” lines. Check “N/A” for line 6b if the question is not applicable.</w:t>
      </w:r>
    </w:p>
    <w:p w:rsidRPr="00AE1ECB" w:rsidR="009918FC" w:rsidP="0063377C" w:rsidRDefault="009918FC" w14:paraId="244C8356"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E1ECB">
        <w:rPr>
          <w:rFonts w:ascii="Helvetica" w:hAnsi="Helvetica" w:cs="NCLAD L+ Helvetica"/>
          <w:color w:val="221E1F"/>
          <w:sz w:val="18"/>
          <w:szCs w:val="18"/>
        </w:rPr>
        <w:tab/>
        <w:t xml:space="preserve">Attach a statement of actuarial assumptions (if not fully described by line 6) and actuarial methods used to calculate the figures shown in lines 1 and 9 (if not fully described by line 5), and label the statement </w:t>
      </w:r>
      <w:r w:rsidRPr="00AE1ECB">
        <w:rPr>
          <w:rFonts w:ascii="Helvetica" w:hAnsi="Helvetica" w:cs="NCLAD L+ Helvetica"/>
          <w:b/>
          <w:i/>
          <w:color w:val="221E1F"/>
          <w:sz w:val="18"/>
          <w:szCs w:val="18"/>
        </w:rPr>
        <w:t>“Schedule MB, line 6</w:t>
      </w:r>
      <w:r w:rsidRPr="00AE1ECB">
        <w:rPr>
          <w:rFonts w:ascii="Helvetica" w:hAnsi="Helvetica" w:cs="NCLAD L+ Helvetica"/>
          <w:b/>
          <w:bCs/>
          <w:i/>
          <w:iCs/>
          <w:color w:val="221E1F"/>
          <w:sz w:val="18"/>
          <w:szCs w:val="18"/>
        </w:rPr>
        <w:t xml:space="preserve"> – Statement of Actuarial Assumptions/Methods.”</w:t>
      </w:r>
      <w:r w:rsidRPr="00AE1ECB">
        <w:rPr>
          <w:rFonts w:ascii="Helvetica" w:hAnsi="Helvetica" w:cs="NCLAD L+ Helvetica"/>
          <w:color w:val="221E1F"/>
          <w:sz w:val="18"/>
          <w:szCs w:val="18"/>
        </w:rPr>
        <w:t xml:space="preserve"> The statement must describe all actuarial assumptions used to determine the liabilities. For example, the statement for non-traditional plans (e.g., cash balance plans) must include the assumptions used to convert balances to annuities.</w:t>
      </w:r>
    </w:p>
    <w:p w:rsidRPr="00AE1ECB" w:rsidR="009918FC" w:rsidP="0063377C" w:rsidRDefault="009918FC" w14:paraId="244C8357"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E1ECB">
        <w:rPr>
          <w:rFonts w:ascii="Helvetica" w:hAnsi="Helvetica" w:cs="NCLAD L+ Helvetica"/>
          <w:color w:val="221E1F"/>
          <w:sz w:val="18"/>
          <w:szCs w:val="18"/>
        </w:rPr>
        <w:tab/>
        <w:t xml:space="preserve">Also attach a summary of the principal eligibility and benefit provisions on which the valuation was based, including the status of the plan (e.g., eligibility frozen, service/pay frozen, benefits frozen), optional forms of benefits, special plan provisions, including those that apply only to a subgroup of employees (e.g., those with imputed service), supplemental benefits, an identification of benefits not included in the valuation (e.g., shutdown benefits), a description of any significant events that occurred during the year, a summary of any changes in principal eligibility or benefit provisions since the last valuation, a description (or reasonably representative sample) of plan early retirement factors, and any change in actuarial assumptions or cost methods and justifications for any such change (see section </w:t>
      </w:r>
      <w:r w:rsidRPr="00AE1ECB">
        <w:rPr>
          <w:rFonts w:ascii="Helvetica" w:hAnsi="Helvetica" w:cs="NCLAD L+ Helvetica"/>
          <w:color w:val="221E1F"/>
          <w:sz w:val="18"/>
          <w:szCs w:val="18"/>
        </w:rPr>
        <w:t xml:space="preserve">103(d) of ERISA). Label the summary </w:t>
      </w:r>
      <w:r w:rsidRPr="00AE1ECB">
        <w:rPr>
          <w:rFonts w:ascii="Helvetica" w:hAnsi="Helvetica" w:cs="NCLAD L+ Helvetica"/>
          <w:b/>
          <w:bCs/>
          <w:i/>
          <w:iCs/>
          <w:color w:val="221E1F"/>
          <w:sz w:val="18"/>
          <w:szCs w:val="18"/>
        </w:rPr>
        <w:t>“Schedule MB, line 6 – Summary of Plan Provisions.”</w:t>
      </w:r>
      <w:r w:rsidRPr="00AE1ECB">
        <w:rPr>
          <w:rFonts w:ascii="Helvetica" w:hAnsi="Helvetica" w:cs="NCLAD L+ Helvetica"/>
          <w:color w:val="221E1F"/>
          <w:sz w:val="18"/>
          <w:szCs w:val="18"/>
        </w:rPr>
        <w:t xml:space="preserve"> </w:t>
      </w:r>
    </w:p>
    <w:p w:rsidRPr="00AE1ECB" w:rsidR="009918FC" w:rsidP="0063377C" w:rsidRDefault="009918FC" w14:paraId="244C8358" w14:textId="77777777">
      <w:pPr>
        <w:tabs>
          <w:tab w:val="clear" w:pos="432"/>
          <w:tab w:val="left" w:pos="270"/>
        </w:tabs>
        <w:autoSpaceDE w:val="0"/>
        <w:autoSpaceDN w:val="0"/>
        <w:adjustRightInd w:val="0"/>
        <w:spacing w:before="60" w:line="240" w:lineRule="auto"/>
        <w:ind w:right="-14" w:firstLine="0"/>
        <w:rPr>
          <w:rFonts w:ascii="Helvetica" w:hAnsi="Helvetica" w:cs="NCLAD L+ Helvetica"/>
          <w:color w:val="221E1F"/>
          <w:sz w:val="18"/>
          <w:szCs w:val="18"/>
        </w:rPr>
      </w:pPr>
      <w:r w:rsidRPr="00AE1ECB">
        <w:rPr>
          <w:rFonts w:ascii="Helvetica" w:hAnsi="Helvetica" w:cs="NCLAD L+ Helvetica"/>
          <w:color w:val="221E1F"/>
          <w:sz w:val="18"/>
          <w:szCs w:val="18"/>
        </w:rPr>
        <w:tab/>
        <w:t>Also, include any other information needed to disclose the actuarial position of the plan fully and fairly, including the weighted average retirement age.</w:t>
      </w:r>
    </w:p>
    <w:p w:rsidRPr="00AE1ECB" w:rsidR="009918FC" w:rsidP="0063377C" w:rsidRDefault="009918FC" w14:paraId="244C8359" w14:textId="11A32832">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E1ECB">
        <w:rPr>
          <w:rFonts w:ascii="Helvetica" w:hAnsi="Helvetica" w:cs="NCLAD L+ Helvetica"/>
          <w:b/>
          <w:bCs/>
          <w:color w:val="221E1F"/>
          <w:sz w:val="18"/>
          <w:szCs w:val="18"/>
        </w:rPr>
        <w:t>Line 6a. Current Liability Interest Rate.</w:t>
      </w:r>
      <w:r w:rsidRPr="00AE1ECB">
        <w:rPr>
          <w:rFonts w:ascii="Helvetica" w:hAnsi="Helvetica" w:cs="NCLAD L+ Helvetica"/>
          <w:color w:val="221E1F"/>
          <w:sz w:val="18"/>
          <w:szCs w:val="18"/>
        </w:rPr>
        <w:t xml:space="preserve"> Enter the interest rate used to determine current liability. The interest rate used must be in accordance with the guidelines issued by the IRS and, pursuant to PPA, must not be more than 5 percent above and must not be more than 10 percent below the weighted average of the rates of interest, as set forth by the Treasury Department, on 30-year Treasury securities during the 4-year period ending on the last day before the beginning of the </w:t>
      </w:r>
      <w:r w:rsidR="00BC6F5A">
        <w:rPr>
          <w:rFonts w:ascii="Helvetica" w:hAnsi="Helvetica" w:cs="NCLAD L+ Helvetica"/>
          <w:color w:val="221E1F"/>
          <w:sz w:val="18"/>
          <w:szCs w:val="18"/>
        </w:rPr>
        <w:t>202</w:t>
      </w:r>
      <w:r w:rsidR="00562E96">
        <w:rPr>
          <w:rFonts w:ascii="Helvetica" w:hAnsi="Helvetica" w:cs="NCLAD L+ Helvetica"/>
          <w:color w:val="221E1F"/>
          <w:sz w:val="18"/>
          <w:szCs w:val="18"/>
        </w:rPr>
        <w:t>1</w:t>
      </w:r>
      <w:r w:rsidRPr="00AE1ECB" w:rsidR="00C427DF">
        <w:rPr>
          <w:rFonts w:ascii="Helvetica" w:hAnsi="Helvetica" w:cs="NCLAD L+ Helvetica"/>
          <w:color w:val="221E1F"/>
          <w:sz w:val="18"/>
          <w:szCs w:val="18"/>
        </w:rPr>
        <w:t xml:space="preserve"> </w:t>
      </w:r>
      <w:r w:rsidRPr="00AE1ECB">
        <w:rPr>
          <w:rFonts w:ascii="Helvetica" w:hAnsi="Helvetica" w:cs="NCLAD L+ Helvetica"/>
          <w:color w:val="221E1F"/>
          <w:sz w:val="18"/>
          <w:szCs w:val="18"/>
        </w:rPr>
        <w:t>plan year. Enter the rate to the nearest .01 percent.</w:t>
      </w:r>
    </w:p>
    <w:p w:rsidRPr="00AE1ECB" w:rsidR="009918FC" w:rsidP="0063377C" w:rsidRDefault="009918FC" w14:paraId="244C835A"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E1ECB">
        <w:rPr>
          <w:rFonts w:ascii="Helvetica" w:hAnsi="Helvetica" w:cs="NCLAD L+ Helvetica"/>
          <w:b/>
          <w:bCs/>
          <w:color w:val="221E1F"/>
          <w:sz w:val="18"/>
          <w:szCs w:val="18"/>
        </w:rPr>
        <w:t>Line 6b.</w:t>
      </w:r>
      <w:r w:rsidRPr="00AE1ECB">
        <w:rPr>
          <w:rFonts w:ascii="Helvetica" w:hAnsi="Helvetica" w:cs="NCLAD L+ Helvetica"/>
          <w:color w:val="221E1F"/>
          <w:sz w:val="18"/>
          <w:szCs w:val="18"/>
        </w:rPr>
        <w:t xml:space="preserve"> Check “Yes,” if the rates in the contract were used (e.g., purchase rates at retirement).</w:t>
      </w:r>
    </w:p>
    <w:p w:rsidRPr="00AE1ECB" w:rsidR="00F814BB" w:rsidP="0063377C" w:rsidRDefault="009918FC" w14:paraId="244C835B" w14:textId="77777777">
      <w:pPr>
        <w:tabs>
          <w:tab w:val="clear" w:pos="432"/>
          <w:tab w:val="left" w:pos="270"/>
        </w:tabs>
        <w:autoSpaceDE w:val="0"/>
        <w:autoSpaceDN w:val="0"/>
        <w:adjustRightInd w:val="0"/>
        <w:spacing w:before="60" w:line="240" w:lineRule="auto"/>
        <w:ind w:right="-101" w:firstLine="0"/>
        <w:rPr>
          <w:rFonts w:ascii="Helvetica" w:hAnsi="Helvetica" w:cs="NCLAD L+ Helvetica"/>
          <w:color w:val="221E1F"/>
          <w:sz w:val="18"/>
          <w:szCs w:val="18"/>
        </w:rPr>
      </w:pPr>
      <w:r w:rsidRPr="00AE1ECB">
        <w:rPr>
          <w:rFonts w:ascii="Helvetica" w:hAnsi="Helvetica" w:cs="NCLAD L+ Helvetica"/>
          <w:b/>
          <w:bCs/>
          <w:color w:val="221E1F"/>
          <w:sz w:val="18"/>
          <w:szCs w:val="18"/>
        </w:rPr>
        <w:t>Line 6c. Mortality Table.</w:t>
      </w:r>
      <w:r w:rsidRPr="00AE1ECB">
        <w:rPr>
          <w:rFonts w:ascii="Helvetica" w:hAnsi="Helvetica" w:cs="NCLAD L+ Helvetica"/>
          <w:color w:val="221E1F"/>
          <w:sz w:val="18"/>
          <w:szCs w:val="18"/>
        </w:rPr>
        <w:t xml:space="preserve"> The mortality table published in section 1.431(c)(6)-1 of the Treasury Regulations must be used in the calculation of current liability for non-disabled lives. Enter the mortality table code for non-disabled lives used for valuation purposes as follows:</w:t>
      </w:r>
    </w:p>
    <w:p w:rsidRPr="00AE1ECB" w:rsidR="009918FC" w:rsidP="00C50654" w:rsidRDefault="009918FC" w14:paraId="244C835C" w14:textId="77777777">
      <w:pPr>
        <w:pBdr>
          <w:top w:val="single" w:color="auto" w:sz="8" w:space="1"/>
          <w:bottom w:val="single" w:color="auto" w:sz="8" w:space="1"/>
        </w:pBdr>
        <w:tabs>
          <w:tab w:val="clear" w:pos="432"/>
          <w:tab w:val="left" w:pos="1710"/>
          <w:tab w:val="left" w:pos="4230"/>
          <w:tab w:val="right" w:leader="dot" w:pos="4680"/>
        </w:tabs>
        <w:autoSpaceDE w:val="0"/>
        <w:autoSpaceDN w:val="0"/>
        <w:adjustRightInd w:val="0"/>
        <w:spacing w:before="240" w:line="240" w:lineRule="auto"/>
        <w:ind w:right="176" w:firstLine="0"/>
        <w:rPr>
          <w:rFonts w:ascii="Helvetica" w:hAnsi="Helvetica" w:cs="NCLAD L+ Helvetica"/>
          <w:b/>
          <w:bCs/>
          <w:color w:val="221E1F"/>
          <w:sz w:val="17"/>
          <w:szCs w:val="18"/>
        </w:rPr>
      </w:pPr>
      <w:r w:rsidRPr="00AE1ECB">
        <w:rPr>
          <w:rFonts w:ascii="Helvetica" w:hAnsi="Helvetica" w:cs="NCLAD L+ Helvetica"/>
          <w:b/>
          <w:bCs/>
          <w:color w:val="221E1F"/>
          <w:sz w:val="17"/>
          <w:szCs w:val="18"/>
        </w:rPr>
        <w:t>Mortality Table</w:t>
      </w:r>
      <w:r w:rsidRPr="00AE1ECB">
        <w:rPr>
          <w:rFonts w:ascii="Helvetica" w:hAnsi="Helvetica" w:cs="NCLAD L+ Helvetica"/>
          <w:b/>
          <w:bCs/>
          <w:color w:val="221E1F"/>
          <w:sz w:val="17"/>
          <w:szCs w:val="18"/>
        </w:rPr>
        <w:tab/>
      </w:r>
      <w:r w:rsidRPr="00AE1ECB">
        <w:rPr>
          <w:rFonts w:ascii="Helvetica" w:hAnsi="Helvetica" w:cs="NCLAD L+ Helvetica"/>
          <w:b/>
          <w:bCs/>
          <w:color w:val="221E1F"/>
          <w:sz w:val="17"/>
          <w:szCs w:val="18"/>
        </w:rPr>
        <w:tab/>
        <w:t>Code</w:t>
      </w:r>
    </w:p>
    <w:p w:rsidRPr="00AE1ECB" w:rsidR="009918FC" w:rsidP="00C50654" w:rsidRDefault="009918FC" w14:paraId="244C835D" w14:textId="77777777">
      <w:pPr>
        <w:pBdr>
          <w:top w:val="single" w:color="auto" w:sz="8" w:space="1"/>
          <w:bottom w:val="single" w:color="auto" w:sz="8" w:space="1"/>
        </w:pBdr>
        <w:tabs>
          <w:tab w:val="clear" w:pos="432"/>
          <w:tab w:val="left" w:pos="1710"/>
          <w:tab w:val="left" w:pos="4230"/>
          <w:tab w:val="right" w:leader="dot" w:pos="4680"/>
        </w:tabs>
        <w:autoSpaceDE w:val="0"/>
        <w:autoSpaceDN w:val="0"/>
        <w:adjustRightInd w:val="0"/>
        <w:spacing w:line="240" w:lineRule="auto"/>
        <w:ind w:right="176" w:firstLine="0"/>
        <w:rPr>
          <w:rFonts w:ascii="Helvetica" w:hAnsi="Helvetica" w:cs="NCLAD L+ Helvetica"/>
          <w:color w:val="221E1F"/>
          <w:sz w:val="8"/>
          <w:szCs w:val="8"/>
        </w:rPr>
      </w:pPr>
    </w:p>
    <w:p w:rsidRPr="00AE1ECB" w:rsidR="009918FC" w:rsidP="00C50654" w:rsidRDefault="009918FC" w14:paraId="244C835E" w14:textId="77777777">
      <w:pPr>
        <w:tabs>
          <w:tab w:val="clear" w:pos="432"/>
          <w:tab w:val="left" w:pos="270"/>
          <w:tab w:val="right" w:leader="dot" w:pos="4590"/>
        </w:tabs>
        <w:autoSpaceDE w:val="0"/>
        <w:autoSpaceDN w:val="0"/>
        <w:adjustRightInd w:val="0"/>
        <w:spacing w:line="360" w:lineRule="auto"/>
        <w:ind w:right="173" w:firstLine="0"/>
        <w:rPr>
          <w:rFonts w:ascii="Helvetica" w:hAnsi="Helvetica" w:cs="NCLAD L+ Helvetica"/>
          <w:color w:val="221E1F"/>
          <w:sz w:val="17"/>
          <w:szCs w:val="18"/>
        </w:rPr>
      </w:pPr>
      <w:r w:rsidRPr="00AE1ECB">
        <w:rPr>
          <w:rFonts w:ascii="Helvetica" w:hAnsi="Helvetica" w:cs="NCLAD L+ Helvetica"/>
          <w:color w:val="221E1F"/>
          <w:sz w:val="17"/>
          <w:szCs w:val="18"/>
        </w:rPr>
        <w:t>1951 Group Annuity</w:t>
      </w:r>
      <w:r w:rsidRPr="00AE1ECB">
        <w:rPr>
          <w:rFonts w:ascii="Helvetica" w:hAnsi="Helvetica" w:cs="NCLAD L+ Helvetica"/>
          <w:color w:val="221E1F"/>
          <w:sz w:val="17"/>
          <w:szCs w:val="18"/>
        </w:rPr>
        <w:tab/>
        <w:t>1</w:t>
      </w:r>
    </w:p>
    <w:p w:rsidRPr="00AE1ECB" w:rsidR="009918FC" w:rsidP="00C50654" w:rsidRDefault="009918FC" w14:paraId="244C835F" w14:textId="77777777">
      <w:pPr>
        <w:tabs>
          <w:tab w:val="clear" w:pos="432"/>
          <w:tab w:val="left" w:pos="270"/>
          <w:tab w:val="right" w:leader="dot" w:pos="4590"/>
        </w:tabs>
        <w:autoSpaceDE w:val="0"/>
        <w:autoSpaceDN w:val="0"/>
        <w:adjustRightInd w:val="0"/>
        <w:spacing w:line="360" w:lineRule="auto"/>
        <w:ind w:right="173" w:firstLine="0"/>
        <w:rPr>
          <w:rFonts w:ascii="Helvetica" w:hAnsi="Helvetica" w:cs="NCLAD L+ Helvetica"/>
          <w:color w:val="221E1F"/>
          <w:sz w:val="17"/>
          <w:szCs w:val="18"/>
        </w:rPr>
      </w:pPr>
      <w:r w:rsidRPr="00AE1ECB">
        <w:rPr>
          <w:rFonts w:ascii="Helvetica" w:hAnsi="Helvetica" w:cs="NCLAD L+ Helvetica"/>
          <w:color w:val="221E1F"/>
          <w:sz w:val="17"/>
          <w:szCs w:val="18"/>
        </w:rPr>
        <w:t xml:space="preserve">1971 Group Annuity Mortality (G.A.M.) </w:t>
      </w:r>
      <w:r w:rsidRPr="00AE1ECB">
        <w:rPr>
          <w:rFonts w:ascii="Helvetica" w:hAnsi="Helvetica" w:cs="NCLAD L+ Helvetica"/>
          <w:color w:val="221E1F"/>
          <w:sz w:val="17"/>
          <w:szCs w:val="18"/>
        </w:rPr>
        <w:tab/>
        <w:t>2</w:t>
      </w:r>
    </w:p>
    <w:p w:rsidRPr="00AE1ECB" w:rsidR="009918FC" w:rsidP="00B20591" w:rsidRDefault="009918FC" w14:paraId="244C8360" w14:textId="77777777">
      <w:pPr>
        <w:tabs>
          <w:tab w:val="clear" w:pos="432"/>
          <w:tab w:val="left" w:pos="270"/>
          <w:tab w:val="right" w:leader="dot" w:pos="4590"/>
        </w:tabs>
        <w:autoSpaceDE w:val="0"/>
        <w:autoSpaceDN w:val="0"/>
        <w:adjustRightInd w:val="0"/>
        <w:spacing w:line="360" w:lineRule="auto"/>
        <w:ind w:right="173" w:firstLine="0"/>
        <w:rPr>
          <w:rFonts w:ascii="Helvetica" w:hAnsi="Helvetica" w:cs="NCLAD L+ Helvetica"/>
          <w:color w:val="221E1F"/>
          <w:sz w:val="17"/>
          <w:szCs w:val="18"/>
        </w:rPr>
      </w:pPr>
      <w:r w:rsidRPr="00AE1ECB">
        <w:rPr>
          <w:rFonts w:ascii="Helvetica" w:hAnsi="Helvetica" w:cs="NCLAD L+ Helvetica"/>
          <w:color w:val="221E1F"/>
          <w:sz w:val="17"/>
          <w:szCs w:val="18"/>
        </w:rPr>
        <w:t xml:space="preserve">1971 Individual Annuity Mortality (I.A.M.) </w:t>
      </w:r>
      <w:r w:rsidRPr="00AE1ECB">
        <w:rPr>
          <w:rFonts w:ascii="Helvetica" w:hAnsi="Helvetica" w:cs="NCLAD L+ Helvetica"/>
          <w:color w:val="221E1F"/>
          <w:sz w:val="17"/>
          <w:szCs w:val="18"/>
        </w:rPr>
        <w:tab/>
        <w:t>3</w:t>
      </w:r>
    </w:p>
    <w:p w:rsidRPr="00AE1ECB" w:rsidR="009918FC" w:rsidP="00B20591" w:rsidRDefault="009918FC" w14:paraId="244C8361" w14:textId="77777777">
      <w:pPr>
        <w:tabs>
          <w:tab w:val="clear" w:pos="432"/>
          <w:tab w:val="left" w:pos="270"/>
          <w:tab w:val="right" w:leader="dot" w:pos="4590"/>
        </w:tabs>
        <w:autoSpaceDE w:val="0"/>
        <w:autoSpaceDN w:val="0"/>
        <w:adjustRightInd w:val="0"/>
        <w:spacing w:line="360" w:lineRule="auto"/>
        <w:ind w:right="173" w:firstLine="0"/>
        <w:rPr>
          <w:rFonts w:ascii="Helvetica" w:hAnsi="Helvetica" w:cs="NCLAD L+ Helvetica"/>
          <w:color w:val="221E1F"/>
          <w:sz w:val="17"/>
          <w:szCs w:val="18"/>
        </w:rPr>
      </w:pPr>
      <w:r w:rsidRPr="00AE1ECB">
        <w:rPr>
          <w:rFonts w:ascii="Helvetica" w:hAnsi="Helvetica" w:cs="NCLAD L+ Helvetica"/>
          <w:color w:val="221E1F"/>
          <w:sz w:val="17"/>
          <w:szCs w:val="18"/>
        </w:rPr>
        <w:t xml:space="preserve">UP-1984 </w:t>
      </w:r>
      <w:r w:rsidRPr="00AE1ECB">
        <w:rPr>
          <w:rFonts w:ascii="Helvetica" w:hAnsi="Helvetica" w:cs="NCLAD L+ Helvetica"/>
          <w:color w:val="221E1F"/>
          <w:sz w:val="17"/>
          <w:szCs w:val="18"/>
        </w:rPr>
        <w:tab/>
        <w:t>4</w:t>
      </w:r>
    </w:p>
    <w:p w:rsidRPr="00AE1ECB" w:rsidR="009918FC" w:rsidP="00B20591" w:rsidRDefault="009918FC" w14:paraId="244C8362" w14:textId="77777777">
      <w:pPr>
        <w:tabs>
          <w:tab w:val="clear" w:pos="432"/>
          <w:tab w:val="left" w:pos="270"/>
          <w:tab w:val="right" w:leader="dot" w:pos="4590"/>
        </w:tabs>
        <w:autoSpaceDE w:val="0"/>
        <w:autoSpaceDN w:val="0"/>
        <w:adjustRightInd w:val="0"/>
        <w:spacing w:line="360" w:lineRule="auto"/>
        <w:ind w:right="173" w:firstLine="0"/>
        <w:rPr>
          <w:rFonts w:ascii="Helvetica" w:hAnsi="Helvetica" w:cs="NCLAD L+ Helvetica"/>
          <w:color w:val="221E1F"/>
          <w:sz w:val="17"/>
          <w:szCs w:val="18"/>
        </w:rPr>
      </w:pPr>
      <w:r w:rsidRPr="00AE1ECB">
        <w:rPr>
          <w:rFonts w:ascii="Helvetica" w:hAnsi="Helvetica" w:cs="NCLAD L+ Helvetica"/>
          <w:color w:val="221E1F"/>
          <w:sz w:val="17"/>
          <w:szCs w:val="18"/>
        </w:rPr>
        <w:t>1983 I.A.M.</w:t>
      </w:r>
      <w:r w:rsidRPr="00AE1ECB">
        <w:rPr>
          <w:rFonts w:ascii="Helvetica" w:hAnsi="Helvetica" w:cs="NCLAD L+ Helvetica"/>
          <w:color w:val="221E1F"/>
          <w:sz w:val="17"/>
          <w:szCs w:val="18"/>
        </w:rPr>
        <w:tab/>
        <w:t>5</w:t>
      </w:r>
    </w:p>
    <w:p w:rsidRPr="00AE1ECB" w:rsidR="009918FC" w:rsidP="007E74BB" w:rsidRDefault="009918FC" w14:paraId="244C8363" w14:textId="77777777">
      <w:pPr>
        <w:tabs>
          <w:tab w:val="clear" w:pos="432"/>
          <w:tab w:val="left" w:pos="270"/>
          <w:tab w:val="right" w:leader="dot" w:pos="4590"/>
        </w:tabs>
        <w:autoSpaceDE w:val="0"/>
        <w:autoSpaceDN w:val="0"/>
        <w:adjustRightInd w:val="0"/>
        <w:spacing w:line="360" w:lineRule="auto"/>
        <w:ind w:right="173" w:firstLine="0"/>
        <w:rPr>
          <w:rFonts w:ascii="Helvetica" w:hAnsi="Helvetica" w:cs="NCLAD L+ Helvetica"/>
          <w:color w:val="221E1F"/>
          <w:sz w:val="17"/>
          <w:szCs w:val="18"/>
        </w:rPr>
      </w:pPr>
      <w:r w:rsidRPr="00AE1ECB">
        <w:rPr>
          <w:rFonts w:ascii="Helvetica" w:hAnsi="Helvetica" w:cs="NCLAD L+ Helvetica"/>
          <w:color w:val="221E1F"/>
          <w:sz w:val="17"/>
          <w:szCs w:val="18"/>
        </w:rPr>
        <w:t xml:space="preserve">1983 G.A.M. </w:t>
      </w:r>
      <w:r w:rsidRPr="00AE1ECB">
        <w:rPr>
          <w:rFonts w:ascii="Helvetica" w:hAnsi="Helvetica" w:cs="NCLAD L+ Helvetica"/>
          <w:color w:val="221E1F"/>
          <w:sz w:val="17"/>
          <w:szCs w:val="18"/>
        </w:rPr>
        <w:tab/>
        <w:t>6</w:t>
      </w:r>
    </w:p>
    <w:p w:rsidRPr="00AE1ECB" w:rsidR="009918FC" w:rsidP="007E74BB" w:rsidRDefault="009918FC" w14:paraId="244C8364" w14:textId="77777777">
      <w:pPr>
        <w:tabs>
          <w:tab w:val="clear" w:pos="432"/>
          <w:tab w:val="left" w:pos="270"/>
          <w:tab w:val="right" w:leader="dot" w:pos="4590"/>
        </w:tabs>
        <w:autoSpaceDE w:val="0"/>
        <w:autoSpaceDN w:val="0"/>
        <w:adjustRightInd w:val="0"/>
        <w:spacing w:line="360" w:lineRule="auto"/>
        <w:ind w:right="173" w:firstLine="0"/>
        <w:rPr>
          <w:rFonts w:ascii="Helvetica" w:hAnsi="Helvetica" w:cs="NCLAD L+ Helvetica"/>
          <w:color w:val="221E1F"/>
          <w:sz w:val="17"/>
          <w:szCs w:val="18"/>
        </w:rPr>
      </w:pPr>
      <w:r w:rsidRPr="00AE1ECB">
        <w:rPr>
          <w:rFonts w:ascii="Helvetica" w:hAnsi="Helvetica" w:cs="NCLAD L+ Helvetica"/>
          <w:color w:val="221E1F"/>
          <w:sz w:val="17"/>
          <w:szCs w:val="18"/>
        </w:rPr>
        <w:t>1983 G.A.M. (solely per Rev</w:t>
      </w:r>
      <w:r w:rsidR="00F91A70">
        <w:rPr>
          <w:rFonts w:ascii="Helvetica" w:hAnsi="Helvetica" w:cs="NCLAD L+ Helvetica"/>
          <w:color w:val="221E1F"/>
          <w:sz w:val="17"/>
          <w:szCs w:val="18"/>
        </w:rPr>
        <w:t>enue Ruling</w:t>
      </w:r>
      <w:r w:rsidRPr="00AE1ECB">
        <w:rPr>
          <w:rFonts w:ascii="Helvetica" w:hAnsi="Helvetica" w:cs="NCLAD L+ Helvetica"/>
          <w:color w:val="221E1F"/>
          <w:sz w:val="17"/>
          <w:szCs w:val="18"/>
        </w:rPr>
        <w:t xml:space="preserve"> 95-28) </w:t>
      </w:r>
      <w:r w:rsidRPr="00AE1ECB">
        <w:rPr>
          <w:rFonts w:ascii="Helvetica" w:hAnsi="Helvetica" w:cs="NCLAD L+ Helvetica"/>
          <w:color w:val="221E1F"/>
          <w:sz w:val="17"/>
          <w:szCs w:val="18"/>
        </w:rPr>
        <w:tab/>
      </w:r>
      <w:proofErr w:type="gramStart"/>
      <w:r w:rsidRPr="00AE1ECB">
        <w:rPr>
          <w:rFonts w:ascii="Helvetica" w:hAnsi="Helvetica" w:cs="NCLAD L+ Helvetica"/>
          <w:color w:val="221E1F"/>
          <w:sz w:val="17"/>
          <w:szCs w:val="18"/>
        </w:rPr>
        <w:t>7</w:t>
      </w:r>
      <w:proofErr w:type="gramEnd"/>
    </w:p>
    <w:p w:rsidRPr="00AE1ECB" w:rsidR="009918FC" w:rsidP="007E74BB" w:rsidRDefault="009918FC" w14:paraId="244C8365" w14:textId="77777777">
      <w:pPr>
        <w:tabs>
          <w:tab w:val="clear" w:pos="432"/>
          <w:tab w:val="left" w:pos="270"/>
          <w:tab w:val="right" w:leader="dot" w:pos="4590"/>
        </w:tabs>
        <w:autoSpaceDE w:val="0"/>
        <w:autoSpaceDN w:val="0"/>
        <w:adjustRightInd w:val="0"/>
        <w:spacing w:line="360" w:lineRule="auto"/>
        <w:ind w:right="173" w:firstLine="0"/>
        <w:rPr>
          <w:rFonts w:ascii="Helvetica" w:hAnsi="Helvetica" w:cs="NCLAD L+ Helvetica"/>
          <w:color w:val="221E1F"/>
          <w:sz w:val="17"/>
          <w:szCs w:val="18"/>
        </w:rPr>
      </w:pPr>
      <w:r w:rsidRPr="00AE1ECB">
        <w:rPr>
          <w:rFonts w:ascii="Helvetica" w:hAnsi="Helvetica" w:cs="NCLAD L+ Helvetica"/>
          <w:color w:val="221E1F"/>
          <w:sz w:val="17"/>
          <w:szCs w:val="18"/>
        </w:rPr>
        <w:t xml:space="preserve">UP-1994 </w:t>
      </w:r>
      <w:r w:rsidRPr="00AE1ECB">
        <w:rPr>
          <w:rFonts w:ascii="Helvetica" w:hAnsi="Helvetica" w:cs="NCLAD L+ Helvetica"/>
          <w:color w:val="221E1F"/>
          <w:sz w:val="17"/>
          <w:szCs w:val="18"/>
        </w:rPr>
        <w:tab/>
        <w:t>8</w:t>
      </w:r>
    </w:p>
    <w:p w:rsidR="009918FC" w:rsidP="00A47552" w:rsidRDefault="009918FC" w14:paraId="244C8366" w14:textId="77777777">
      <w:pPr>
        <w:tabs>
          <w:tab w:val="clear" w:pos="432"/>
          <w:tab w:val="left" w:pos="270"/>
          <w:tab w:val="right" w:leader="dot" w:pos="4590"/>
        </w:tabs>
        <w:autoSpaceDE w:val="0"/>
        <w:autoSpaceDN w:val="0"/>
        <w:adjustRightInd w:val="0"/>
        <w:spacing w:line="360" w:lineRule="auto"/>
        <w:ind w:right="173" w:firstLine="0"/>
        <w:rPr>
          <w:rFonts w:ascii="Helvetica" w:hAnsi="Helvetica" w:cs="NCLAD L+ Helvetica"/>
          <w:color w:val="221E1F"/>
          <w:sz w:val="17"/>
          <w:szCs w:val="18"/>
        </w:rPr>
      </w:pPr>
      <w:r w:rsidRPr="00AE1ECB">
        <w:rPr>
          <w:rFonts w:ascii="Helvetica" w:hAnsi="Helvetica" w:cs="NCLAD L+ Helvetica"/>
          <w:color w:val="221E1F"/>
          <w:sz w:val="17"/>
          <w:szCs w:val="18"/>
        </w:rPr>
        <w:t>Mortality table applicable to current plan year under</w:t>
      </w:r>
      <w:r w:rsidRPr="00AE1ECB">
        <w:rPr>
          <w:rFonts w:ascii="Helvetica" w:hAnsi="Helvetica" w:cs="NCLAD L+ Helvetica"/>
          <w:color w:val="221E1F"/>
          <w:sz w:val="17"/>
          <w:szCs w:val="18"/>
        </w:rPr>
        <w:br/>
        <w:t>section</w:t>
      </w:r>
      <w:r w:rsidRPr="00AE1ECB" w:rsidR="00743E2F">
        <w:rPr>
          <w:rFonts w:ascii="Helvetica" w:hAnsi="Helvetica" w:cs="NCLAD L+ Helvetica"/>
          <w:color w:val="221E1F"/>
          <w:sz w:val="17"/>
          <w:szCs w:val="18"/>
        </w:rPr>
        <w:t xml:space="preserve"> </w:t>
      </w:r>
      <w:r w:rsidRPr="00AE1ECB">
        <w:rPr>
          <w:rFonts w:ascii="Helvetica" w:hAnsi="Helvetica" w:cs="NCLAD L+ Helvetica"/>
          <w:color w:val="221E1F"/>
          <w:sz w:val="17"/>
          <w:szCs w:val="18"/>
        </w:rPr>
        <w:t xml:space="preserve">1.431(c)(6)-1 of the Income Tax Regulations </w:t>
      </w:r>
      <w:r w:rsidRPr="00AE1ECB">
        <w:rPr>
          <w:rFonts w:ascii="Helvetica" w:hAnsi="Helvetica" w:cs="NCLAD L+ Helvetica"/>
          <w:color w:val="221E1F"/>
          <w:sz w:val="17"/>
          <w:szCs w:val="18"/>
        </w:rPr>
        <w:tab/>
        <w:t>9</w:t>
      </w:r>
    </w:p>
    <w:p w:rsidR="006378CF" w:rsidP="00A47552" w:rsidRDefault="006378CF" w14:paraId="244C8367" w14:textId="77777777">
      <w:pPr>
        <w:tabs>
          <w:tab w:val="clear" w:pos="432"/>
          <w:tab w:val="left" w:pos="270"/>
          <w:tab w:val="right" w:leader="dot" w:pos="4590"/>
        </w:tabs>
        <w:autoSpaceDE w:val="0"/>
        <w:autoSpaceDN w:val="0"/>
        <w:adjustRightInd w:val="0"/>
        <w:spacing w:line="360" w:lineRule="auto"/>
        <w:ind w:right="173" w:firstLine="0"/>
        <w:rPr>
          <w:rFonts w:ascii="Helvetica" w:hAnsi="Helvetica" w:cs="NCLAD L+ Helvetica"/>
          <w:color w:val="221E1F"/>
          <w:sz w:val="17"/>
          <w:szCs w:val="18"/>
        </w:rPr>
      </w:pPr>
      <w:r>
        <w:rPr>
          <w:rFonts w:ascii="Helvetica" w:hAnsi="Helvetica" w:cs="NCLAD L+ Helvetica"/>
          <w:color w:val="221E1F"/>
          <w:sz w:val="17"/>
          <w:szCs w:val="18"/>
        </w:rPr>
        <w:t>RP-2000</w:t>
      </w:r>
      <w:r>
        <w:rPr>
          <w:rFonts w:ascii="Helvetica" w:hAnsi="Helvetica" w:cs="NCLAD L+ Helvetica"/>
          <w:color w:val="221E1F"/>
          <w:sz w:val="17"/>
          <w:szCs w:val="18"/>
        </w:rPr>
        <w:tab/>
        <w:t>10</w:t>
      </w:r>
    </w:p>
    <w:p w:rsidR="006378CF" w:rsidP="00A47552" w:rsidRDefault="006378CF" w14:paraId="244C8368" w14:textId="77777777">
      <w:pPr>
        <w:tabs>
          <w:tab w:val="clear" w:pos="432"/>
          <w:tab w:val="left" w:pos="270"/>
          <w:tab w:val="right" w:leader="dot" w:pos="4590"/>
        </w:tabs>
        <w:autoSpaceDE w:val="0"/>
        <w:autoSpaceDN w:val="0"/>
        <w:adjustRightInd w:val="0"/>
        <w:spacing w:line="360" w:lineRule="auto"/>
        <w:ind w:right="173" w:firstLine="0"/>
        <w:rPr>
          <w:rFonts w:ascii="Helvetica" w:hAnsi="Helvetica" w:cs="NCLAD L+ Helvetica"/>
          <w:color w:val="221E1F"/>
          <w:sz w:val="17"/>
          <w:szCs w:val="18"/>
        </w:rPr>
      </w:pPr>
      <w:r>
        <w:rPr>
          <w:rFonts w:ascii="Helvetica" w:hAnsi="Helvetica" w:cs="NCLAD L+ Helvetica"/>
          <w:color w:val="221E1F"/>
          <w:sz w:val="17"/>
          <w:szCs w:val="18"/>
        </w:rPr>
        <w:t>RP-2000 (with Blue Collar Adjustment</w:t>
      </w:r>
      <w:r w:rsidR="0007075F">
        <w:rPr>
          <w:rFonts w:ascii="Helvetica" w:hAnsi="Helvetica" w:cs="NCLAD L+ Helvetica"/>
          <w:color w:val="221E1F"/>
          <w:sz w:val="17"/>
          <w:szCs w:val="18"/>
        </w:rPr>
        <w:t>)</w:t>
      </w:r>
      <w:r>
        <w:rPr>
          <w:rFonts w:ascii="Helvetica" w:hAnsi="Helvetica" w:cs="NCLAD L+ Helvetica"/>
          <w:color w:val="221E1F"/>
          <w:sz w:val="17"/>
          <w:szCs w:val="18"/>
        </w:rPr>
        <w:tab/>
        <w:t>11</w:t>
      </w:r>
    </w:p>
    <w:p w:rsidRPr="006E18B4" w:rsidR="00F24F6D" w:rsidP="00F16B95" w:rsidRDefault="00F24F6D" w14:paraId="244C8369" w14:textId="77777777">
      <w:pPr>
        <w:tabs>
          <w:tab w:val="left" w:pos="360"/>
          <w:tab w:val="right" w:leader="dot" w:pos="4590"/>
        </w:tabs>
        <w:autoSpaceDE w:val="0"/>
        <w:autoSpaceDN w:val="0"/>
        <w:adjustRightInd w:val="0"/>
        <w:spacing w:line="360" w:lineRule="auto"/>
        <w:ind w:right="173" w:firstLine="0"/>
        <w:rPr>
          <w:rFonts w:ascii="Helvetica" w:hAnsi="Helvetica" w:cs="Helvetica"/>
          <w:color w:val="221E1F"/>
          <w:sz w:val="18"/>
          <w:szCs w:val="18"/>
        </w:rPr>
      </w:pPr>
      <w:r w:rsidRPr="006E18B4">
        <w:rPr>
          <w:rFonts w:ascii="Helvetica" w:hAnsi="Helvetica" w:cs="Helvetica"/>
          <w:color w:val="221E1F"/>
          <w:sz w:val="18"/>
          <w:szCs w:val="18"/>
        </w:rPr>
        <w:t>RP-2014………………...…………………</w:t>
      </w:r>
      <w:r>
        <w:rPr>
          <w:rFonts w:ascii="Helvetica" w:hAnsi="Helvetica" w:cs="Helvetica"/>
          <w:color w:val="221E1F"/>
          <w:sz w:val="18"/>
          <w:szCs w:val="18"/>
        </w:rPr>
        <w:t>.</w:t>
      </w:r>
      <w:r w:rsidRPr="006E18B4">
        <w:rPr>
          <w:rFonts w:ascii="Helvetica" w:hAnsi="Helvetica" w:cs="Helvetica"/>
          <w:color w:val="221E1F"/>
          <w:sz w:val="18"/>
          <w:szCs w:val="18"/>
        </w:rPr>
        <w:t>….…………....12</w:t>
      </w:r>
    </w:p>
    <w:p w:rsidRPr="006E18B4" w:rsidR="00F24F6D" w:rsidP="00F16B95" w:rsidRDefault="00F24F6D" w14:paraId="244C836A" w14:textId="77777777">
      <w:pPr>
        <w:tabs>
          <w:tab w:val="left" w:pos="360"/>
          <w:tab w:val="right" w:leader="dot" w:pos="4590"/>
        </w:tabs>
        <w:autoSpaceDE w:val="0"/>
        <w:autoSpaceDN w:val="0"/>
        <w:adjustRightInd w:val="0"/>
        <w:spacing w:line="360" w:lineRule="auto"/>
        <w:ind w:right="173" w:firstLine="0"/>
        <w:rPr>
          <w:rFonts w:ascii="Helvetica" w:hAnsi="Helvetica" w:cs="Helvetica"/>
          <w:color w:val="221E1F"/>
          <w:sz w:val="18"/>
          <w:szCs w:val="18"/>
        </w:rPr>
      </w:pPr>
      <w:r w:rsidRPr="006E18B4">
        <w:rPr>
          <w:rFonts w:ascii="Helvetica" w:hAnsi="Helvetica" w:cs="Helvetica"/>
          <w:color w:val="221E1F"/>
          <w:sz w:val="18"/>
          <w:szCs w:val="18"/>
        </w:rPr>
        <w:t xml:space="preserve">RP-2014 (Blue </w:t>
      </w:r>
      <w:proofErr w:type="gramStart"/>
      <w:r w:rsidRPr="006E18B4">
        <w:rPr>
          <w:rFonts w:ascii="Helvetica" w:hAnsi="Helvetica" w:cs="Helvetica"/>
          <w:color w:val="221E1F"/>
          <w:sz w:val="18"/>
          <w:szCs w:val="18"/>
        </w:rPr>
        <w:t>Collar)…</w:t>
      </w:r>
      <w:proofErr w:type="gramEnd"/>
      <w:r w:rsidRPr="006E18B4">
        <w:rPr>
          <w:rFonts w:ascii="Helvetica" w:hAnsi="Helvetica" w:cs="Helvetica"/>
          <w:color w:val="221E1F"/>
          <w:sz w:val="18"/>
          <w:szCs w:val="18"/>
        </w:rPr>
        <w:t>…………………………</w:t>
      </w:r>
      <w:r>
        <w:rPr>
          <w:rFonts w:ascii="Helvetica" w:hAnsi="Helvetica" w:cs="Helvetica"/>
          <w:color w:val="221E1F"/>
          <w:sz w:val="18"/>
          <w:szCs w:val="18"/>
        </w:rPr>
        <w:t>…..</w:t>
      </w:r>
      <w:r w:rsidRPr="006E18B4">
        <w:rPr>
          <w:rFonts w:ascii="Helvetica" w:hAnsi="Helvetica" w:cs="Helvetica"/>
          <w:color w:val="221E1F"/>
          <w:sz w:val="18"/>
          <w:szCs w:val="18"/>
        </w:rPr>
        <w:t>.......13</w:t>
      </w:r>
    </w:p>
    <w:p w:rsidRPr="00F16B95" w:rsidR="00F24F6D" w:rsidP="00F16B95" w:rsidRDefault="00F24F6D" w14:paraId="244C836B" w14:textId="77777777">
      <w:pPr>
        <w:tabs>
          <w:tab w:val="left" w:pos="360"/>
          <w:tab w:val="right" w:leader="dot" w:pos="4590"/>
        </w:tabs>
        <w:autoSpaceDE w:val="0"/>
        <w:autoSpaceDN w:val="0"/>
        <w:adjustRightInd w:val="0"/>
        <w:spacing w:line="360" w:lineRule="auto"/>
        <w:ind w:right="173" w:firstLine="0"/>
        <w:rPr>
          <w:rFonts w:ascii="Helvetica" w:hAnsi="Helvetica" w:cs="Helvetica"/>
          <w:color w:val="221E1F"/>
          <w:sz w:val="18"/>
          <w:szCs w:val="18"/>
        </w:rPr>
      </w:pPr>
      <w:r w:rsidRPr="006E18B4">
        <w:rPr>
          <w:rFonts w:ascii="Helvetica" w:hAnsi="Helvetica" w:cs="Helvetica"/>
          <w:color w:val="221E1F"/>
          <w:sz w:val="18"/>
          <w:szCs w:val="18"/>
        </w:rPr>
        <w:t xml:space="preserve">RP-2014 (adjusted to 2006 Base </w:t>
      </w:r>
      <w:proofErr w:type="gramStart"/>
      <w:r w:rsidRPr="006E18B4">
        <w:rPr>
          <w:rFonts w:ascii="Helvetica" w:hAnsi="Helvetica" w:cs="Helvetica"/>
          <w:color w:val="221E1F"/>
          <w:sz w:val="18"/>
          <w:szCs w:val="18"/>
        </w:rPr>
        <w:t>Year)…</w:t>
      </w:r>
      <w:proofErr w:type="gramEnd"/>
      <w:r w:rsidRPr="006E18B4">
        <w:rPr>
          <w:rFonts w:ascii="Helvetica" w:hAnsi="Helvetica" w:cs="Helvetica"/>
          <w:color w:val="221E1F"/>
          <w:sz w:val="18"/>
          <w:szCs w:val="18"/>
        </w:rPr>
        <w:t>…</w:t>
      </w:r>
      <w:r>
        <w:rPr>
          <w:rFonts w:ascii="Helvetica" w:hAnsi="Helvetica" w:cs="Helvetica"/>
          <w:color w:val="221E1F"/>
          <w:sz w:val="18"/>
          <w:szCs w:val="18"/>
        </w:rPr>
        <w:t>……….</w:t>
      </w:r>
      <w:r w:rsidRPr="006E18B4">
        <w:rPr>
          <w:rFonts w:ascii="Helvetica" w:hAnsi="Helvetica" w:cs="Helvetica"/>
          <w:color w:val="221E1F"/>
          <w:sz w:val="18"/>
          <w:szCs w:val="18"/>
        </w:rPr>
        <w:t>…...14</w:t>
      </w:r>
    </w:p>
    <w:p w:rsidRPr="00AE1ECB" w:rsidR="009918FC" w:rsidP="00A47552" w:rsidRDefault="009918FC" w14:paraId="244C836C" w14:textId="77777777">
      <w:pPr>
        <w:tabs>
          <w:tab w:val="clear" w:pos="432"/>
          <w:tab w:val="left" w:pos="270"/>
          <w:tab w:val="right" w:leader="dot" w:pos="4590"/>
        </w:tabs>
        <w:autoSpaceDE w:val="0"/>
        <w:autoSpaceDN w:val="0"/>
        <w:adjustRightInd w:val="0"/>
        <w:spacing w:line="360" w:lineRule="auto"/>
        <w:ind w:right="173" w:firstLine="0"/>
        <w:rPr>
          <w:rFonts w:ascii="Helvetica" w:hAnsi="Helvetica" w:cs="NCLAD L+ Helvetica"/>
          <w:color w:val="221E1F"/>
          <w:sz w:val="17"/>
          <w:szCs w:val="18"/>
        </w:rPr>
      </w:pPr>
      <w:r w:rsidRPr="00AE1ECB">
        <w:rPr>
          <w:rFonts w:ascii="Helvetica" w:hAnsi="Helvetica" w:cs="NCLAD L+ Helvetica"/>
          <w:color w:val="221E1F"/>
          <w:sz w:val="17"/>
          <w:szCs w:val="18"/>
        </w:rPr>
        <w:t xml:space="preserve">Other </w:t>
      </w:r>
      <w:r w:rsidRPr="00AE1ECB">
        <w:rPr>
          <w:rFonts w:ascii="Helvetica" w:hAnsi="Helvetica" w:cs="NCLAD L+ Helvetica"/>
          <w:color w:val="221E1F"/>
          <w:sz w:val="17"/>
          <w:szCs w:val="18"/>
        </w:rPr>
        <w:tab/>
        <w:t>A</w:t>
      </w:r>
    </w:p>
    <w:p w:rsidRPr="00AE1ECB" w:rsidR="009918FC" w:rsidP="00A47552" w:rsidRDefault="009918FC" w14:paraId="244C836D" w14:textId="77777777">
      <w:pPr>
        <w:pBdr>
          <w:bottom w:val="single" w:color="auto" w:sz="8" w:space="1"/>
        </w:pBdr>
        <w:tabs>
          <w:tab w:val="clear" w:pos="432"/>
          <w:tab w:val="left" w:pos="270"/>
          <w:tab w:val="right" w:leader="dot" w:pos="4590"/>
        </w:tabs>
        <w:autoSpaceDE w:val="0"/>
        <w:autoSpaceDN w:val="0"/>
        <w:adjustRightInd w:val="0"/>
        <w:spacing w:line="240" w:lineRule="auto"/>
        <w:ind w:right="173" w:firstLine="0"/>
        <w:rPr>
          <w:rFonts w:ascii="Helvetica" w:hAnsi="Helvetica" w:cs="NCLAD L+ Helvetica"/>
          <w:color w:val="221E1F"/>
          <w:sz w:val="17"/>
          <w:szCs w:val="18"/>
        </w:rPr>
      </w:pPr>
      <w:r w:rsidRPr="00AE1ECB">
        <w:rPr>
          <w:rFonts w:ascii="Helvetica" w:hAnsi="Helvetica" w:cs="NCLAD L+ Helvetica"/>
          <w:color w:val="221E1F"/>
          <w:sz w:val="17"/>
          <w:szCs w:val="18"/>
        </w:rPr>
        <w:t xml:space="preserve">None </w:t>
      </w:r>
      <w:r w:rsidRPr="00AE1ECB">
        <w:rPr>
          <w:rFonts w:ascii="Helvetica" w:hAnsi="Helvetica" w:cs="NCLAD L+ Helvetica"/>
          <w:color w:val="221E1F"/>
          <w:sz w:val="17"/>
          <w:szCs w:val="18"/>
        </w:rPr>
        <w:tab/>
        <w:t>0</w:t>
      </w:r>
    </w:p>
    <w:p w:rsidRPr="00AE1ECB" w:rsidR="009918FC" w:rsidP="0063377C" w:rsidRDefault="009918FC" w14:paraId="244C836E"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E1ECB">
        <w:rPr>
          <w:rFonts w:ascii="Helvetica" w:hAnsi="Helvetica" w:cs="NCLAD L+ Helvetica"/>
          <w:color w:val="221E1F"/>
          <w:sz w:val="18"/>
          <w:szCs w:val="18"/>
        </w:rPr>
        <w:tab/>
        <w:t>Code 6 includes all sex-distinct versions of the 1983 G.A.M. table other than the table published in Rev</w:t>
      </w:r>
      <w:r w:rsidR="00F91A70">
        <w:rPr>
          <w:rFonts w:ascii="Helvetica" w:hAnsi="Helvetica" w:cs="NCLAD L+ Helvetica"/>
          <w:color w:val="221E1F"/>
          <w:sz w:val="18"/>
          <w:szCs w:val="18"/>
        </w:rPr>
        <w:t>enue Ruling</w:t>
      </w:r>
      <w:r w:rsidRPr="00AE1ECB">
        <w:rPr>
          <w:rFonts w:ascii="Helvetica" w:hAnsi="Helvetica" w:cs="NCLAD L+ Helvetica"/>
          <w:color w:val="221E1F"/>
          <w:sz w:val="18"/>
          <w:szCs w:val="18"/>
        </w:rPr>
        <w:t xml:space="preserve"> 95-28, 1995-1 C.B. 74. Thus, for example, Code 6 also would include the 1983 G.A.M. male-only table used for males, where the 1983 G.A.M. male-only table with a 6-year setback is used for females. Code A includes mortality tables other than those listed in Codes 1 through 9, including any unisex version of the 1983 G.A.M. table.</w:t>
      </w:r>
    </w:p>
    <w:p w:rsidRPr="00AE1ECB" w:rsidR="009918FC" w:rsidP="0063377C" w:rsidRDefault="009918FC" w14:paraId="244C836F"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E1ECB">
        <w:rPr>
          <w:rFonts w:ascii="Helvetica" w:hAnsi="Helvetica" w:cs="NCLAD L+ Helvetica"/>
          <w:color w:val="221E1F"/>
          <w:sz w:val="18"/>
          <w:szCs w:val="18"/>
        </w:rPr>
        <w:tab/>
        <w:t>Where an indicated table consists of separate tables for males and females, add F to the female table (e.g., 1F). When a projection is used with a table, follow the code with “P” and the year of projection (omit the year if the projection is unrelated to a single calendar year)</w:t>
      </w:r>
      <w:r w:rsidR="00F16B95">
        <w:rPr>
          <w:rFonts w:ascii="Helvetica" w:hAnsi="Helvetica" w:cs="NCLAD L+ Helvetica"/>
          <w:color w:val="221E1F"/>
          <w:sz w:val="18"/>
          <w:szCs w:val="18"/>
        </w:rPr>
        <w:t>.</w:t>
      </w:r>
      <w:r w:rsidRPr="00AE1ECB">
        <w:rPr>
          <w:rFonts w:ascii="Helvetica" w:hAnsi="Helvetica" w:cs="NCLAD L+ Helvetica"/>
          <w:color w:val="221E1F"/>
          <w:sz w:val="18"/>
          <w:szCs w:val="18"/>
        </w:rPr>
        <w:t xml:space="preserve"> </w:t>
      </w:r>
      <w:r w:rsidR="00F16B95">
        <w:rPr>
          <w:rFonts w:ascii="Helvetica" w:hAnsi="Helvetica" w:cs="NCLAD L+ Helvetica"/>
          <w:color w:val="221E1F"/>
          <w:sz w:val="18"/>
          <w:szCs w:val="18"/>
        </w:rPr>
        <w:t>T</w:t>
      </w:r>
      <w:r w:rsidRPr="00AE1ECB">
        <w:rPr>
          <w:rFonts w:ascii="Helvetica" w:hAnsi="Helvetica" w:cs="NCLAD L+ Helvetica"/>
          <w:color w:val="221E1F"/>
          <w:sz w:val="18"/>
          <w:szCs w:val="18"/>
        </w:rPr>
        <w:t>he identity of the projection scale should be omitted</w:t>
      </w:r>
      <w:r w:rsidR="00F16B95">
        <w:rPr>
          <w:rFonts w:ascii="Helvetica" w:hAnsi="Helvetica" w:cs="NCLAD L+ Helvetica"/>
          <w:color w:val="221E1F"/>
          <w:sz w:val="18"/>
          <w:szCs w:val="18"/>
        </w:rPr>
        <w:t xml:space="preserve"> </w:t>
      </w:r>
      <w:r w:rsidRPr="006E18B4" w:rsidR="00F16B95">
        <w:rPr>
          <w:rFonts w:ascii="Helvetica" w:hAnsi="Helvetica" w:cs="Helvetica"/>
          <w:color w:val="221E1F"/>
          <w:sz w:val="18"/>
          <w:szCs w:val="18"/>
        </w:rPr>
        <w:t xml:space="preserve">from line 6c, but a description of projection techniques, including the projection scales used, should be included in the </w:t>
      </w:r>
      <w:r w:rsidRPr="006E18B4" w:rsidR="00F16B95">
        <w:rPr>
          <w:rFonts w:ascii="Helvetica" w:hAnsi="Helvetica" w:cs="Helvetica"/>
          <w:b/>
          <w:i/>
          <w:color w:val="221E1F"/>
          <w:sz w:val="18"/>
          <w:szCs w:val="18"/>
        </w:rPr>
        <w:t>Schedule MB, line 6</w:t>
      </w:r>
      <w:r w:rsidRPr="006E18B4" w:rsidR="00F16B95">
        <w:rPr>
          <w:rFonts w:ascii="Helvetica" w:hAnsi="Helvetica" w:cs="Helvetica"/>
          <w:b/>
          <w:bCs/>
          <w:i/>
          <w:iCs/>
          <w:color w:val="221E1F"/>
          <w:sz w:val="18"/>
          <w:szCs w:val="18"/>
        </w:rPr>
        <w:t xml:space="preserve"> – Statement of Actuarial Assumptions/Methods</w:t>
      </w:r>
      <w:r w:rsidRPr="00AE1ECB">
        <w:rPr>
          <w:rFonts w:ascii="Helvetica" w:hAnsi="Helvetica" w:cs="NCLAD L+ Helvetica"/>
          <w:color w:val="221E1F"/>
          <w:sz w:val="18"/>
          <w:szCs w:val="18"/>
        </w:rPr>
        <w:t xml:space="preserve">. When </w:t>
      </w:r>
      <w:r w:rsidRPr="00AE1ECB">
        <w:rPr>
          <w:rFonts w:ascii="Helvetica" w:hAnsi="Helvetica" w:cs="NCLAD L+ Helvetica"/>
          <w:color w:val="221E1F"/>
          <w:sz w:val="18"/>
          <w:szCs w:val="18"/>
        </w:rPr>
        <w:lastRenderedPageBreak/>
        <w:t xml:space="preserve">an age setback or set forward is used, indicate with </w:t>
      </w:r>
      <w:proofErr w:type="gramStart"/>
      <w:r w:rsidRPr="00AE1ECB">
        <w:rPr>
          <w:rFonts w:ascii="Helvetica" w:hAnsi="Helvetica" w:cs="NCLAD L+ Helvetica"/>
          <w:color w:val="221E1F"/>
          <w:sz w:val="18"/>
          <w:szCs w:val="18"/>
        </w:rPr>
        <w:t>“ –</w:t>
      </w:r>
      <w:proofErr w:type="gramEnd"/>
      <w:r w:rsidRPr="00AE1ECB">
        <w:rPr>
          <w:rFonts w:ascii="Helvetica" w:hAnsi="Helvetica" w:cs="NCLAD L+ Helvetica"/>
          <w:color w:val="221E1F"/>
          <w:sz w:val="18"/>
          <w:szCs w:val="18"/>
        </w:rPr>
        <w:t xml:space="preserve"> ” or “+” and the number of years. For example, if for females the 1951 Group Annuity Table with Projection C to 1971 is used with a 5-year setback, enter “1P71-5.” If the table is not one of those listed, enter “A” with no further notation. If the valuation assumes a maturity value to provide the post-retirement income without separately identifying the mortality, </w:t>
      </w:r>
      <w:proofErr w:type="gramStart"/>
      <w:r w:rsidRPr="00AE1ECB">
        <w:rPr>
          <w:rFonts w:ascii="Helvetica" w:hAnsi="Helvetica" w:cs="NCLAD L+ Helvetica"/>
          <w:color w:val="221E1F"/>
          <w:sz w:val="18"/>
          <w:szCs w:val="18"/>
        </w:rPr>
        <w:t>interest</w:t>
      </w:r>
      <w:proofErr w:type="gramEnd"/>
      <w:r w:rsidRPr="00AE1ECB">
        <w:rPr>
          <w:rFonts w:ascii="Helvetica" w:hAnsi="Helvetica" w:cs="NCLAD L+ Helvetica"/>
          <w:color w:val="221E1F"/>
          <w:sz w:val="18"/>
          <w:szCs w:val="18"/>
        </w:rPr>
        <w:t xml:space="preserve"> and expense elements, enter on line 6c, under “Post-retirement,” the value of $1.00 of monthly pension beginning at the plan’s weighted average retirement age, assuming the normal form of annuity for an unmarried person. In such a case, leave lines 6d and 6e blank.</w:t>
      </w:r>
    </w:p>
    <w:p w:rsidRPr="00AE1ECB" w:rsidR="009918FC" w:rsidP="0063377C" w:rsidRDefault="009918FC" w14:paraId="244C8370" w14:textId="17B3EB1F">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E1ECB">
        <w:rPr>
          <w:rFonts w:ascii="Helvetica" w:hAnsi="Helvetica" w:cs="NCLAD L+ Helvetica"/>
          <w:b/>
          <w:bCs/>
          <w:color w:val="221E1F"/>
          <w:sz w:val="18"/>
          <w:szCs w:val="18"/>
        </w:rPr>
        <w:t>Line 6d. Valuation Liability Interest Rate.</w:t>
      </w:r>
      <w:r w:rsidRPr="00AE1ECB">
        <w:rPr>
          <w:rFonts w:ascii="Helvetica" w:hAnsi="Helvetica" w:cs="NCLAD L+ Helvetica"/>
          <w:color w:val="221E1F"/>
          <w:sz w:val="18"/>
          <w:szCs w:val="18"/>
        </w:rPr>
        <w:t xml:space="preserve"> Enter the assumption as to the interest rate used to determine all the calculated values except for current liability. If the assumed rate varies with the year, enter the weighted average of the assumed rate for 20 years following the valuation date. Enter rates to the nearest .01 percent. </w:t>
      </w:r>
    </w:p>
    <w:p w:rsidRPr="00AE1ECB" w:rsidR="009918FC" w:rsidP="0063377C" w:rsidRDefault="009918FC" w14:paraId="244C8371"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E1ECB">
        <w:rPr>
          <w:rFonts w:ascii="Helvetica" w:hAnsi="Helvetica" w:cs="NCLAD L+ Helvetica"/>
          <w:b/>
          <w:bCs/>
          <w:color w:val="221E1F"/>
          <w:sz w:val="18"/>
          <w:szCs w:val="18"/>
        </w:rPr>
        <w:t>Line 6e. Expense Loading.</w:t>
      </w:r>
      <w:r w:rsidRPr="00AE1ECB">
        <w:rPr>
          <w:rFonts w:ascii="Helvetica" w:hAnsi="Helvetica" w:cs="NCLAD L+ Helvetica"/>
          <w:color w:val="221E1F"/>
          <w:sz w:val="18"/>
          <w:szCs w:val="18"/>
        </w:rPr>
        <w:t xml:space="preserve"> </w:t>
      </w:r>
      <w:r w:rsidRPr="00AE1ECB" w:rsidR="007F031C">
        <w:rPr>
          <w:rFonts w:ascii="Helvetica" w:hAnsi="Helvetica"/>
          <w:sz w:val="18"/>
          <w:szCs w:val="18"/>
        </w:rPr>
        <w:t>If there is no expense loading, check the "N/A" boxes under "Pre-retirement" and "Post-retirement”</w:t>
      </w:r>
      <w:r w:rsidRPr="00AE1ECB" w:rsidR="007F031C">
        <w:rPr>
          <w:rFonts w:ascii="Helvetica" w:hAnsi="Helvetica" w:cs="NCLAD L+ Helvetica"/>
          <w:color w:val="221E1F"/>
          <w:sz w:val="18"/>
          <w:szCs w:val="18"/>
        </w:rPr>
        <w:t xml:space="preserve">. </w:t>
      </w:r>
      <w:r w:rsidRPr="00AE1ECB">
        <w:rPr>
          <w:rFonts w:ascii="Helvetica" w:hAnsi="Helvetica" w:cs="NCLAD L+ Helvetica"/>
          <w:color w:val="221E1F"/>
          <w:sz w:val="18"/>
          <w:szCs w:val="18"/>
        </w:rPr>
        <w:t>For instance, there would be no expense loading attributable to investments if the rate of investment return on assets is adjusted to take investment expenses into account. If there is a single expense loading not separately identified as pre-retirement or post-retirement, enter it under “Pre-retirement” and</w:t>
      </w:r>
      <w:r w:rsidRPr="00AE1ECB" w:rsidR="00B43D41">
        <w:rPr>
          <w:rFonts w:ascii="Helvetica" w:hAnsi="Helvetica" w:cs="NCLAD L+ Helvetica"/>
          <w:color w:val="221E1F"/>
          <w:sz w:val="18"/>
          <w:szCs w:val="18"/>
        </w:rPr>
        <w:t xml:space="preserve"> check the “</w:t>
      </w:r>
      <w:r w:rsidRPr="00AE1ECB" w:rsidR="0024711C">
        <w:rPr>
          <w:rFonts w:ascii="Helvetica" w:hAnsi="Helvetica" w:cs="NCLAD L+ Helvetica"/>
          <w:color w:val="221E1F"/>
          <w:sz w:val="18"/>
          <w:szCs w:val="18"/>
        </w:rPr>
        <w:t>N/</w:t>
      </w:r>
      <w:proofErr w:type="gramStart"/>
      <w:r w:rsidRPr="00AE1ECB" w:rsidR="0024711C">
        <w:rPr>
          <w:rFonts w:ascii="Helvetica" w:hAnsi="Helvetica" w:cs="NCLAD L+ Helvetica"/>
          <w:color w:val="221E1F"/>
          <w:sz w:val="18"/>
          <w:szCs w:val="18"/>
        </w:rPr>
        <w:t>A</w:t>
      </w:r>
      <w:r w:rsidRPr="00AE1ECB" w:rsidR="00B43D41">
        <w:rPr>
          <w:rFonts w:ascii="Helvetica" w:hAnsi="Helvetica" w:cs="NCLAD L+ Helvetica"/>
          <w:color w:val="221E1F"/>
          <w:sz w:val="18"/>
          <w:szCs w:val="18"/>
        </w:rPr>
        <w:t>“ box</w:t>
      </w:r>
      <w:proofErr w:type="gramEnd"/>
      <w:r w:rsidRPr="00AE1ECB" w:rsidR="00B43D41">
        <w:rPr>
          <w:rFonts w:ascii="Helvetica" w:hAnsi="Helvetica" w:cs="NCLAD L+ Helvetica"/>
          <w:color w:val="221E1F"/>
          <w:sz w:val="18"/>
          <w:szCs w:val="18"/>
        </w:rPr>
        <w:t xml:space="preserve"> under “Post-Retirement</w:t>
      </w:r>
      <w:r w:rsidRPr="00AE1ECB">
        <w:rPr>
          <w:rFonts w:ascii="Helvetica" w:hAnsi="Helvetica" w:cs="NCLAD L+ Helvetica"/>
          <w:color w:val="221E1F"/>
          <w:sz w:val="18"/>
          <w:szCs w:val="18"/>
        </w:rPr>
        <w:t>.</w:t>
      </w:r>
      <w:r w:rsidRPr="00AE1ECB" w:rsidR="00B43D41">
        <w:rPr>
          <w:rFonts w:ascii="Helvetica" w:hAnsi="Helvetica" w:cs="NCLAD L+ Helvetica"/>
          <w:color w:val="221E1F"/>
          <w:sz w:val="18"/>
          <w:szCs w:val="18"/>
        </w:rPr>
        <w:t>”</w:t>
      </w:r>
      <w:r w:rsidRPr="00AE1ECB">
        <w:rPr>
          <w:rFonts w:ascii="Helvetica" w:hAnsi="Helvetica" w:cs="NCLAD L+ Helvetica"/>
          <w:color w:val="221E1F"/>
          <w:sz w:val="18"/>
          <w:szCs w:val="18"/>
        </w:rPr>
        <w:t xml:space="preserve"> Where expenses are assumed other than as a percentage of plan costs or liabilities, enter the assumed pre-retirement expense as a percentage of the plan’s normal cost, and enter the post-retirement expense as a percentage of plan liabilities. If the normal cost of the plan is zero, enter the assumed pre-retirement expense as a percentage of the sum of lines 9</w:t>
      </w:r>
      <w:proofErr w:type="gramStart"/>
      <w:r w:rsidRPr="00AE1ECB">
        <w:rPr>
          <w:rFonts w:ascii="Helvetica" w:hAnsi="Helvetica" w:cs="NCLAD L+ Helvetica"/>
          <w:color w:val="221E1F"/>
          <w:sz w:val="18"/>
          <w:szCs w:val="18"/>
        </w:rPr>
        <w:t>c(</w:t>
      </w:r>
      <w:proofErr w:type="gramEnd"/>
      <w:r w:rsidRPr="00AE1ECB">
        <w:rPr>
          <w:rFonts w:ascii="Helvetica" w:hAnsi="Helvetica" w:cs="NCLAD L+ Helvetica"/>
          <w:color w:val="221E1F"/>
          <w:sz w:val="18"/>
          <w:szCs w:val="18"/>
        </w:rPr>
        <w:t>1), 9c(2), and 9c(3), minus line 9h. Enter rates to the nearest .1 percent.</w:t>
      </w:r>
    </w:p>
    <w:p w:rsidR="006842FB" w:rsidP="0063377C" w:rsidRDefault="009918FC" w14:paraId="244C8372"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b/>
          <w:bCs/>
          <w:color w:val="221E1F"/>
          <w:sz w:val="18"/>
          <w:szCs w:val="18"/>
        </w:rPr>
      </w:pPr>
      <w:r w:rsidRPr="00AE1ECB">
        <w:rPr>
          <w:rFonts w:ascii="Helvetica" w:hAnsi="Helvetica" w:cs="NCLAD L+ Helvetica"/>
          <w:b/>
          <w:bCs/>
          <w:color w:val="221E1F"/>
          <w:sz w:val="18"/>
          <w:szCs w:val="18"/>
        </w:rPr>
        <w:t>Line 6f. Salary Scale.</w:t>
      </w:r>
      <w:r w:rsidRPr="00AE1ECB">
        <w:rPr>
          <w:rFonts w:ascii="Helvetica" w:hAnsi="Helvetica" w:cs="NCLAD L+ Helvetica"/>
          <w:color w:val="221E1F"/>
          <w:sz w:val="18"/>
          <w:szCs w:val="18"/>
        </w:rPr>
        <w:t xml:space="preserve"> If a uniform level annual rate of salary increase is used, enter that annual rate. Otherwise, enter the level annual rate of salary increase that is equivalent to the rate(s) of salary increase used. Enter the annual rate as a percentage to the nearest .01 percent, used for a participant from age 25 to assumed retirement age. If the plan’s benefit formula is not related to compensation, </w:t>
      </w:r>
      <w:r w:rsidRPr="00AE1ECB" w:rsidR="00B43D41">
        <w:rPr>
          <w:rFonts w:ascii="Helvetica" w:hAnsi="Helvetica" w:cs="NCLAD L+ Helvetica"/>
          <w:color w:val="221E1F"/>
          <w:sz w:val="18"/>
          <w:szCs w:val="18"/>
        </w:rPr>
        <w:t>check the “N/A” box</w:t>
      </w:r>
      <w:r w:rsidRPr="00AE1ECB">
        <w:rPr>
          <w:rFonts w:ascii="Helvetica" w:hAnsi="Helvetica" w:cs="NCLAD L+ Helvetica"/>
          <w:color w:val="221E1F"/>
          <w:sz w:val="18"/>
          <w:szCs w:val="18"/>
        </w:rPr>
        <w:t>.</w:t>
      </w:r>
    </w:p>
    <w:p w:rsidRPr="00AE1ECB" w:rsidR="009918FC" w:rsidP="0063377C" w:rsidRDefault="009918FC" w14:paraId="244C8373"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E1ECB">
        <w:rPr>
          <w:rFonts w:ascii="Helvetica" w:hAnsi="Helvetica" w:cs="NCLAD L+ Helvetica"/>
          <w:b/>
          <w:bCs/>
          <w:color w:val="221E1F"/>
          <w:sz w:val="18"/>
          <w:szCs w:val="18"/>
        </w:rPr>
        <w:t xml:space="preserve">Line </w:t>
      </w:r>
      <w:r w:rsidRPr="00AE1ECB" w:rsidR="000C4CC6">
        <w:rPr>
          <w:rFonts w:ascii="Helvetica" w:hAnsi="Helvetica" w:cs="NCLAD L+ Helvetica"/>
          <w:b/>
          <w:bCs/>
          <w:color w:val="221E1F"/>
          <w:sz w:val="18"/>
          <w:szCs w:val="18"/>
        </w:rPr>
        <w:t xml:space="preserve">6g. Estimated Investment Return – </w:t>
      </w:r>
      <w:r w:rsidRPr="00AE1ECB">
        <w:rPr>
          <w:rFonts w:ascii="Helvetica" w:hAnsi="Helvetica" w:cs="NCLAD L+ Helvetica"/>
          <w:b/>
          <w:bCs/>
          <w:color w:val="221E1F"/>
          <w:sz w:val="18"/>
          <w:szCs w:val="18"/>
        </w:rPr>
        <w:t xml:space="preserve">Actuarial Value. </w:t>
      </w:r>
      <w:r w:rsidRPr="00AE1ECB">
        <w:rPr>
          <w:rFonts w:ascii="Helvetica" w:hAnsi="Helvetica" w:cs="NCLAD L+ Helvetica"/>
          <w:bCs/>
          <w:color w:val="221E1F"/>
          <w:sz w:val="18"/>
          <w:szCs w:val="18"/>
        </w:rPr>
        <w:t>Enter the estimated rate of return on the actuarial value of plan assets for the 1-year period ending on the valuation date. For this purpose, the rate of return is determined by using the formula 2I</w:t>
      </w:r>
      <w:proofErr w:type="gramStart"/>
      <w:r w:rsidRPr="00AE1ECB">
        <w:rPr>
          <w:rFonts w:ascii="Helvetica" w:hAnsi="Helvetica" w:cs="NCLAD L+ Helvetica"/>
          <w:bCs/>
          <w:color w:val="221E1F"/>
          <w:sz w:val="18"/>
          <w:szCs w:val="18"/>
        </w:rPr>
        <w:t>/(</w:t>
      </w:r>
      <w:proofErr w:type="gramEnd"/>
      <w:r w:rsidRPr="00AE1ECB">
        <w:rPr>
          <w:rFonts w:ascii="Helvetica" w:hAnsi="Helvetica" w:cs="NCLAD L+ Helvetica"/>
          <w:bCs/>
          <w:color w:val="221E1F"/>
          <w:sz w:val="18"/>
          <w:szCs w:val="18"/>
        </w:rPr>
        <w:t xml:space="preserve">A + B  –  I), where I is the dollar amount of the investment return under the asset valuation method used for the plan, A is the actuarial value of the assets one year ago, and B is the actuarial value of the assets on the current valuation date. Enter rates to the nearest .1 percent. If entering a negative number, enter a minus sign </w:t>
      </w:r>
      <w:proofErr w:type="gramStart"/>
      <w:r w:rsidRPr="00AE1ECB">
        <w:rPr>
          <w:rFonts w:ascii="Helvetica" w:hAnsi="Helvetica" w:cs="NCLAD L+ Helvetica"/>
          <w:bCs/>
          <w:color w:val="221E1F"/>
          <w:sz w:val="18"/>
          <w:szCs w:val="18"/>
        </w:rPr>
        <w:t>(“ –</w:t>
      </w:r>
      <w:proofErr w:type="gramEnd"/>
      <w:r w:rsidRPr="00AE1ECB">
        <w:rPr>
          <w:rFonts w:ascii="Helvetica" w:hAnsi="Helvetica" w:cs="NCLAD L+ Helvetica"/>
          <w:bCs/>
          <w:color w:val="221E1F"/>
          <w:sz w:val="18"/>
          <w:szCs w:val="18"/>
        </w:rPr>
        <w:t xml:space="preserve"> ”) to the left of the number.</w:t>
      </w:r>
    </w:p>
    <w:p w:rsidRPr="00AE1ECB" w:rsidR="00516CFA" w:rsidP="0063377C" w:rsidRDefault="009918FC" w14:paraId="244C8374" w14:textId="77777777">
      <w:pPr>
        <w:tabs>
          <w:tab w:val="clear" w:pos="432"/>
          <w:tab w:val="left" w:pos="270"/>
          <w:tab w:val="right" w:leader="dot" w:pos="4680"/>
        </w:tabs>
        <w:autoSpaceDE w:val="0"/>
        <w:autoSpaceDN w:val="0"/>
        <w:adjustRightInd w:val="0"/>
        <w:spacing w:before="60" w:line="240" w:lineRule="auto"/>
        <w:ind w:right="-14" w:firstLine="0"/>
        <w:rPr>
          <w:rFonts w:ascii="Helvetica" w:hAnsi="Helvetica" w:cs="NCLAD L+ Helvetica"/>
          <w:color w:val="221E1F"/>
          <w:sz w:val="18"/>
          <w:szCs w:val="18"/>
        </w:rPr>
      </w:pPr>
      <w:r w:rsidRPr="00AE1ECB">
        <w:rPr>
          <w:rFonts w:ascii="Helvetica" w:hAnsi="Helvetica" w:cs="NCLAD L+ Helvetica"/>
          <w:b/>
          <w:bCs/>
          <w:color w:val="221E1F"/>
          <w:sz w:val="18"/>
          <w:szCs w:val="18"/>
        </w:rPr>
        <w:t>Note.</w:t>
      </w:r>
      <w:r w:rsidRPr="00AE1ECB" w:rsidR="00ED04EF">
        <w:rPr>
          <w:rFonts w:ascii="Helvetica" w:hAnsi="Helvetica" w:cs="NCLAD L+ Helvetica"/>
          <w:color w:val="221E1F"/>
          <w:sz w:val="18"/>
          <w:szCs w:val="18"/>
        </w:rPr>
        <w:t xml:space="preserve"> </w:t>
      </w:r>
      <w:r w:rsidRPr="00AE1ECB">
        <w:rPr>
          <w:rFonts w:ascii="Helvetica" w:hAnsi="Helvetica" w:cs="NCLAD L+ Helvetica"/>
          <w:color w:val="221E1F"/>
          <w:sz w:val="18"/>
          <w:szCs w:val="18"/>
        </w:rPr>
        <w:t xml:space="preserve">Use the above formula even if the actuary feels that the result of using the formula does not represent the true estimated rate of return on the actuarial value of plan assets for the 1-year period ending on the valuation date. The actuary may attach a statement showing both the actuary’s estimate of the rate of return and the actuary’s calculations of that rate, and label the statement </w:t>
      </w:r>
      <w:r w:rsidRPr="00AE1ECB">
        <w:rPr>
          <w:rFonts w:ascii="Helvetica" w:hAnsi="Helvetica" w:cs="NCLAD L+ Helvetica"/>
          <w:b/>
          <w:i/>
          <w:color w:val="221E1F"/>
          <w:sz w:val="18"/>
          <w:szCs w:val="18"/>
        </w:rPr>
        <w:t>“Schedule MB, line 6g</w:t>
      </w:r>
      <w:r w:rsidRPr="00AE1ECB">
        <w:rPr>
          <w:rFonts w:ascii="Helvetica" w:hAnsi="Helvetica" w:cs="NCLAD L+ Helvetica"/>
          <w:b/>
          <w:bCs/>
          <w:i/>
          <w:iCs/>
          <w:color w:val="221E1F"/>
          <w:sz w:val="18"/>
          <w:szCs w:val="18"/>
        </w:rPr>
        <w:t xml:space="preserve"> – Estimated Rate of Investment Return (Actuarial Value).”</w:t>
      </w:r>
    </w:p>
    <w:p w:rsidRPr="00AE1ECB" w:rsidR="009918FC" w:rsidP="0063377C" w:rsidRDefault="009918FC" w14:paraId="244C8375" w14:textId="77777777">
      <w:pPr>
        <w:tabs>
          <w:tab w:val="clear" w:pos="432"/>
          <w:tab w:val="left" w:pos="270"/>
          <w:tab w:val="right" w:leader="dot" w:pos="4680"/>
        </w:tabs>
        <w:autoSpaceDE w:val="0"/>
        <w:autoSpaceDN w:val="0"/>
        <w:adjustRightInd w:val="0"/>
        <w:spacing w:before="60" w:line="240" w:lineRule="auto"/>
        <w:ind w:right="-14" w:firstLine="0"/>
        <w:rPr>
          <w:rFonts w:ascii="Helvetica" w:hAnsi="Helvetica" w:cs="NCLAD L+ Helvetica"/>
          <w:color w:val="221E1F"/>
          <w:sz w:val="18"/>
          <w:szCs w:val="18"/>
        </w:rPr>
      </w:pPr>
      <w:r w:rsidRPr="00AE1ECB">
        <w:rPr>
          <w:rFonts w:ascii="Helvetica" w:hAnsi="Helvetica" w:cs="NCLAD L+ Helvetica"/>
          <w:b/>
          <w:bCs/>
          <w:color w:val="221E1F"/>
          <w:sz w:val="18"/>
          <w:szCs w:val="18"/>
        </w:rPr>
        <w:t>Line</w:t>
      </w:r>
      <w:r w:rsidRPr="00AE1ECB" w:rsidR="000C4CC6">
        <w:rPr>
          <w:rFonts w:ascii="Helvetica" w:hAnsi="Helvetica" w:cs="NCLAD L+ Helvetica"/>
          <w:b/>
          <w:bCs/>
          <w:color w:val="221E1F"/>
          <w:sz w:val="18"/>
          <w:szCs w:val="18"/>
        </w:rPr>
        <w:t xml:space="preserve"> 6h. Estimated Investment Return</w:t>
      </w:r>
      <w:r w:rsidRPr="00AE1ECB">
        <w:rPr>
          <w:rFonts w:ascii="Helvetica" w:hAnsi="Helvetica" w:cs="NCLAD L+ Helvetica"/>
          <w:b/>
          <w:bCs/>
          <w:color w:val="221E1F"/>
          <w:sz w:val="18"/>
          <w:szCs w:val="18"/>
        </w:rPr>
        <w:t xml:space="preserve"> – Current (Market) Value.</w:t>
      </w:r>
      <w:r w:rsidRPr="00AE1ECB">
        <w:rPr>
          <w:rFonts w:ascii="Helvetica" w:hAnsi="Helvetica" w:cs="NCLAD L+ Helvetica"/>
          <w:color w:val="221E1F"/>
          <w:sz w:val="18"/>
          <w:szCs w:val="18"/>
        </w:rPr>
        <w:t xml:space="preserve"> Enter the estimated rate of return on the current value of plan assets for the 1-year period ending on the valuation date. (The current value is the same as the fair market value — see line 1</w:t>
      </w:r>
      <w:proofErr w:type="gramStart"/>
      <w:r w:rsidRPr="00AE1ECB">
        <w:rPr>
          <w:rFonts w:ascii="Helvetica" w:hAnsi="Helvetica" w:cs="NCLAD L+ Helvetica"/>
          <w:color w:val="221E1F"/>
          <w:sz w:val="18"/>
          <w:szCs w:val="18"/>
        </w:rPr>
        <w:t>b(</w:t>
      </w:r>
      <w:proofErr w:type="gramEnd"/>
      <w:r w:rsidRPr="00AE1ECB">
        <w:rPr>
          <w:rFonts w:ascii="Helvetica" w:hAnsi="Helvetica" w:cs="NCLAD L+ Helvetica"/>
          <w:color w:val="221E1F"/>
          <w:sz w:val="18"/>
          <w:szCs w:val="18"/>
        </w:rPr>
        <w:t>1) instructions.) For this purpose, the rate of return is determined by using the formula 2I</w:t>
      </w:r>
      <w:proofErr w:type="gramStart"/>
      <w:r w:rsidRPr="00AE1ECB">
        <w:rPr>
          <w:rFonts w:ascii="Helvetica" w:hAnsi="Helvetica" w:cs="NCLAD L+ Helvetica"/>
          <w:color w:val="221E1F"/>
          <w:sz w:val="18"/>
          <w:szCs w:val="18"/>
        </w:rPr>
        <w:t>/(</w:t>
      </w:r>
      <w:proofErr w:type="gramEnd"/>
      <w:r w:rsidRPr="00AE1ECB">
        <w:rPr>
          <w:rFonts w:ascii="Helvetica" w:hAnsi="Helvetica" w:cs="NCLAD L+ Helvetica"/>
          <w:color w:val="221E1F"/>
          <w:sz w:val="18"/>
          <w:szCs w:val="18"/>
        </w:rPr>
        <w:t xml:space="preserve">A + B  –  I), where I is </w:t>
      </w:r>
      <w:r w:rsidRPr="00AE1ECB">
        <w:rPr>
          <w:rFonts w:ascii="Helvetica" w:hAnsi="Helvetica" w:cs="NCLAD L+ Helvetica"/>
          <w:color w:val="221E1F"/>
          <w:sz w:val="18"/>
          <w:szCs w:val="18"/>
        </w:rPr>
        <w:t xml:space="preserve">the dollar amount of the investment return, A is the current value of the assets one year ago, and B is the current value of the assets on the current valuation date. Enter rates to the nearest .1 percent. If entering a negative number, enter a minus sign </w:t>
      </w:r>
      <w:proofErr w:type="gramStart"/>
      <w:r w:rsidRPr="00AE1ECB">
        <w:rPr>
          <w:rFonts w:ascii="Helvetica" w:hAnsi="Helvetica" w:cs="NCLAD L+ Helvetica"/>
          <w:color w:val="221E1F"/>
          <w:sz w:val="18"/>
          <w:szCs w:val="18"/>
        </w:rPr>
        <w:t>(“ –</w:t>
      </w:r>
      <w:proofErr w:type="gramEnd"/>
      <w:r w:rsidRPr="00AE1ECB">
        <w:rPr>
          <w:rFonts w:ascii="Helvetica" w:hAnsi="Helvetica" w:cs="NCLAD L+ Helvetica"/>
          <w:color w:val="221E1F"/>
          <w:sz w:val="18"/>
          <w:szCs w:val="18"/>
        </w:rPr>
        <w:t xml:space="preserve"> ”) to the left of the number.</w:t>
      </w:r>
    </w:p>
    <w:p w:rsidRPr="00AE1ECB" w:rsidR="009918FC" w:rsidP="0063377C" w:rsidRDefault="00505B63" w14:paraId="244C8376" w14:textId="77777777">
      <w:pPr>
        <w:tabs>
          <w:tab w:val="clear" w:pos="432"/>
          <w:tab w:val="left" w:pos="270"/>
          <w:tab w:val="right" w:leader="dot" w:pos="4680"/>
        </w:tabs>
        <w:autoSpaceDE w:val="0"/>
        <w:autoSpaceDN w:val="0"/>
        <w:adjustRightInd w:val="0"/>
        <w:spacing w:before="60" w:line="240" w:lineRule="auto"/>
        <w:ind w:right="-14" w:firstLine="0"/>
        <w:rPr>
          <w:rFonts w:ascii="Helvetica" w:hAnsi="Helvetica" w:cs="NCLAD L+ Helvetica"/>
          <w:color w:val="221E1F"/>
          <w:sz w:val="18"/>
          <w:szCs w:val="18"/>
        </w:rPr>
      </w:pPr>
      <w:r w:rsidRPr="00AE1ECB">
        <w:rPr>
          <w:rFonts w:ascii="Helvetica" w:hAnsi="Helvetica" w:cs="NCLAD L+ Helvetica"/>
          <w:b/>
          <w:bCs/>
          <w:color w:val="221E1F"/>
          <w:sz w:val="18"/>
          <w:szCs w:val="18"/>
        </w:rPr>
        <w:t xml:space="preserve"> </w:t>
      </w:r>
      <w:r w:rsidRPr="00AE1ECB" w:rsidR="009918FC">
        <w:rPr>
          <w:rFonts w:ascii="Helvetica" w:hAnsi="Helvetica" w:cs="NCLAD L+ Helvetica"/>
          <w:b/>
          <w:bCs/>
          <w:color w:val="221E1F"/>
          <w:sz w:val="18"/>
          <w:szCs w:val="18"/>
        </w:rPr>
        <w:t>Note.</w:t>
      </w:r>
      <w:r w:rsidRPr="00AE1ECB" w:rsidR="009918FC">
        <w:rPr>
          <w:rFonts w:ascii="Helvetica" w:hAnsi="Helvetica" w:cs="NCLAD L+ Helvetica"/>
          <w:color w:val="221E1F"/>
          <w:sz w:val="18"/>
          <w:szCs w:val="18"/>
        </w:rPr>
        <w:t xml:space="preserve"> Use the above formula even if the actuary feels that the result of using the formula does not represent the true estimated rate of return on the current value of plan assets for the 1-year period ending on the valuation date. The actuary may attach a statement showing both the actuary’s estimate of the rate of return and the actuary’s calculations of that rate, and label the statement </w:t>
      </w:r>
      <w:r w:rsidRPr="00AE1ECB" w:rsidR="009918FC">
        <w:rPr>
          <w:rFonts w:ascii="Helvetica" w:hAnsi="Helvetica" w:cs="NCLAD L+ Helvetica"/>
          <w:b/>
          <w:i/>
          <w:color w:val="221E1F"/>
          <w:sz w:val="18"/>
          <w:szCs w:val="18"/>
        </w:rPr>
        <w:t>“Schedule MB, line 6h</w:t>
      </w:r>
      <w:r w:rsidRPr="00AE1ECB" w:rsidR="009918FC">
        <w:rPr>
          <w:rFonts w:ascii="Helvetica" w:hAnsi="Helvetica" w:cs="NCLAD L+ Helvetica"/>
          <w:b/>
          <w:bCs/>
          <w:i/>
          <w:iCs/>
          <w:color w:val="221E1F"/>
          <w:sz w:val="18"/>
          <w:szCs w:val="18"/>
        </w:rPr>
        <w:t xml:space="preserve"> – Estimated Rate of Investment Return (Current Value).”</w:t>
      </w:r>
    </w:p>
    <w:p w:rsidRPr="00AE1ECB" w:rsidR="009918FC" w:rsidP="0063377C" w:rsidRDefault="009918FC" w14:paraId="244C8377" w14:textId="77777777">
      <w:pPr>
        <w:tabs>
          <w:tab w:val="clear" w:pos="432"/>
          <w:tab w:val="left" w:pos="270"/>
          <w:tab w:val="right" w:leader="dot" w:pos="4680"/>
        </w:tabs>
        <w:autoSpaceDE w:val="0"/>
        <w:autoSpaceDN w:val="0"/>
        <w:adjustRightInd w:val="0"/>
        <w:spacing w:before="60" w:line="240" w:lineRule="auto"/>
        <w:ind w:right="-14" w:firstLine="0"/>
        <w:rPr>
          <w:rFonts w:ascii="Helvetica" w:hAnsi="Helvetica" w:cs="NCLAD L+ Helvetica"/>
          <w:color w:val="221E1F"/>
          <w:sz w:val="18"/>
          <w:szCs w:val="18"/>
        </w:rPr>
      </w:pPr>
      <w:r w:rsidRPr="00AE1ECB">
        <w:rPr>
          <w:rFonts w:ascii="Helvetica" w:hAnsi="Helvetica" w:cs="NCLAD L+ Helvetica"/>
          <w:b/>
          <w:bCs/>
          <w:color w:val="221E1F"/>
          <w:sz w:val="18"/>
          <w:szCs w:val="18"/>
        </w:rPr>
        <w:t>Line 7. New Amortization Bases Established.</w:t>
      </w:r>
      <w:r w:rsidRPr="00AE1ECB">
        <w:rPr>
          <w:rFonts w:ascii="Helvetica" w:hAnsi="Helvetica" w:cs="NCLAD L+ Helvetica"/>
          <w:color w:val="221E1F"/>
          <w:sz w:val="18"/>
          <w:szCs w:val="18"/>
        </w:rPr>
        <w:t xml:space="preserve"> List all new amortization bases established in the current plan year (before the combining of </w:t>
      </w:r>
      <w:proofErr w:type="gramStart"/>
      <w:r w:rsidRPr="00AE1ECB">
        <w:rPr>
          <w:rFonts w:ascii="Helvetica" w:hAnsi="Helvetica" w:cs="NCLAD L+ Helvetica"/>
          <w:color w:val="221E1F"/>
          <w:sz w:val="18"/>
          <w:szCs w:val="18"/>
        </w:rPr>
        <w:t>bases, if</w:t>
      </w:r>
      <w:proofErr w:type="gramEnd"/>
      <w:r w:rsidRPr="00AE1ECB">
        <w:rPr>
          <w:rFonts w:ascii="Helvetica" w:hAnsi="Helvetica" w:cs="NCLAD L+ Helvetica"/>
          <w:color w:val="221E1F"/>
          <w:sz w:val="18"/>
          <w:szCs w:val="18"/>
        </w:rPr>
        <w:t xml:space="preserve"> bases were combined). Use the following table to indicate the type of base </w:t>
      </w:r>
      <w:proofErr w:type="gramStart"/>
      <w:r w:rsidRPr="00AE1ECB">
        <w:rPr>
          <w:rFonts w:ascii="Helvetica" w:hAnsi="Helvetica" w:cs="NCLAD L+ Helvetica"/>
          <w:color w:val="221E1F"/>
          <w:sz w:val="18"/>
          <w:szCs w:val="18"/>
        </w:rPr>
        <w:t>established, and</w:t>
      </w:r>
      <w:proofErr w:type="gramEnd"/>
      <w:r w:rsidRPr="00AE1ECB">
        <w:rPr>
          <w:rFonts w:ascii="Helvetica" w:hAnsi="Helvetica" w:cs="NCLAD L+ Helvetica"/>
          <w:color w:val="221E1F"/>
          <w:sz w:val="18"/>
          <w:szCs w:val="18"/>
        </w:rPr>
        <w:t xml:space="preserve"> enter the appropriate code under “Type of base.” List amortization bases and charges and/or credits as of the valuation date. Bases that are considered fully amortized because there is a credit for the plan year on line 9</w:t>
      </w:r>
      <w:proofErr w:type="gramStart"/>
      <w:r w:rsidRPr="00AE1ECB">
        <w:rPr>
          <w:rFonts w:ascii="Helvetica" w:hAnsi="Helvetica" w:cs="NCLAD L+ Helvetica"/>
          <w:color w:val="221E1F"/>
          <w:sz w:val="18"/>
          <w:szCs w:val="18"/>
        </w:rPr>
        <w:t>j(</w:t>
      </w:r>
      <w:proofErr w:type="gramEnd"/>
      <w:r w:rsidRPr="00AE1ECB">
        <w:rPr>
          <w:rFonts w:ascii="Helvetica" w:hAnsi="Helvetica" w:cs="NCLAD L+ Helvetica"/>
          <w:color w:val="221E1F"/>
          <w:sz w:val="18"/>
          <w:szCs w:val="18"/>
        </w:rPr>
        <w:t>3) should be listed. If entering a negative number, enter a minus sign (“–”) to the left of the number.</w:t>
      </w:r>
    </w:p>
    <w:tbl>
      <w:tblPr>
        <w:tblpPr w:leftFromText="180" w:rightFromText="180" w:vertAnchor="text" w:horzAnchor="margin" w:tblpXSpec="right" w:tblpY="254"/>
        <w:tblW w:w="0" w:type="auto"/>
        <w:tblBorders>
          <w:top w:val="single" w:color="000000" w:sz="4" w:space="0"/>
          <w:bottom w:val="single" w:color="000000" w:sz="4" w:space="0"/>
          <w:insideH w:val="single" w:color="000000" w:sz="4" w:space="0"/>
          <w:insideV w:val="single" w:color="000000" w:sz="4" w:space="0"/>
        </w:tblBorders>
        <w:tblLook w:val="00A0" w:firstRow="1" w:lastRow="0" w:firstColumn="1" w:lastColumn="0" w:noHBand="0" w:noVBand="0"/>
      </w:tblPr>
      <w:tblGrid>
        <w:gridCol w:w="5032"/>
      </w:tblGrid>
      <w:tr w:rsidRPr="00AE1ECB" w:rsidR="00A75361" w:rsidTr="00D94736" w14:paraId="244C8382" w14:textId="77777777">
        <w:trPr>
          <w:trHeight w:val="2151"/>
        </w:trPr>
        <w:tc>
          <w:tcPr>
            <w:tcW w:w="5248" w:type="dxa"/>
          </w:tcPr>
          <w:p w:rsidRPr="00AE1ECB" w:rsidR="00A75361" w:rsidP="00C50654" w:rsidRDefault="00A75361" w14:paraId="244C8378" w14:textId="77777777">
            <w:pPr>
              <w:tabs>
                <w:tab w:val="clear" w:pos="432"/>
                <w:tab w:val="left" w:pos="270"/>
                <w:tab w:val="right" w:leader="dot" w:pos="4680"/>
              </w:tabs>
              <w:autoSpaceDE w:val="0"/>
              <w:autoSpaceDN w:val="0"/>
              <w:adjustRightInd w:val="0"/>
              <w:spacing w:before="120" w:line="240" w:lineRule="auto"/>
              <w:ind w:right="173" w:firstLine="0"/>
              <w:rPr>
                <w:rFonts w:ascii="Helvetica" w:hAnsi="Helvetica" w:cs="NCLAD L+ Helvetica"/>
                <w:b/>
                <w:color w:val="221E1F"/>
                <w:sz w:val="18"/>
                <w:szCs w:val="18"/>
              </w:rPr>
            </w:pPr>
            <w:proofErr w:type="gramStart"/>
            <w:r w:rsidRPr="00AE1ECB">
              <w:rPr>
                <w:rFonts w:ascii="Helvetica" w:hAnsi="Helvetica" w:cs="NCLAD L+ Helvetica"/>
                <w:b/>
                <w:color w:val="221E1F"/>
                <w:sz w:val="18"/>
                <w:szCs w:val="18"/>
              </w:rPr>
              <w:t>Code  Type</w:t>
            </w:r>
            <w:proofErr w:type="gramEnd"/>
            <w:r w:rsidRPr="00AE1ECB">
              <w:rPr>
                <w:rFonts w:ascii="Helvetica" w:hAnsi="Helvetica" w:cs="NCLAD L+ Helvetica"/>
                <w:b/>
                <w:color w:val="221E1F"/>
                <w:sz w:val="18"/>
                <w:szCs w:val="18"/>
              </w:rPr>
              <w:t xml:space="preserve"> of Amortization Base</w:t>
            </w:r>
          </w:p>
          <w:p w:rsidRPr="00AE1ECB" w:rsidR="00A75361" w:rsidP="00C50654" w:rsidRDefault="00A75361" w14:paraId="244C8379" w14:textId="77777777">
            <w:pPr>
              <w:tabs>
                <w:tab w:val="clear" w:pos="432"/>
                <w:tab w:val="left" w:pos="540"/>
                <w:tab w:val="right" w:leader="dot" w:pos="4680"/>
              </w:tabs>
              <w:autoSpaceDE w:val="0"/>
              <w:autoSpaceDN w:val="0"/>
              <w:adjustRightInd w:val="0"/>
              <w:spacing w:line="240" w:lineRule="auto"/>
              <w:ind w:left="540" w:right="173" w:hanging="540"/>
              <w:rPr>
                <w:rFonts w:ascii="Helvetica" w:hAnsi="Helvetica" w:cs="NCLAD L+ Helvetica"/>
                <w:b/>
                <w:color w:val="221E1F"/>
                <w:sz w:val="18"/>
                <w:szCs w:val="18"/>
              </w:rPr>
            </w:pPr>
            <w:r w:rsidRPr="00AE1ECB">
              <w:rPr>
                <w:rFonts w:ascii="Helvetica" w:hAnsi="Helvetica" w:cs="NCLAD L+ Helvetica"/>
                <w:b/>
                <w:color w:val="221E1F"/>
                <w:sz w:val="18"/>
                <w:szCs w:val="18"/>
              </w:rPr>
              <w:t>1</w:t>
            </w:r>
            <w:r w:rsidRPr="00AE1ECB">
              <w:rPr>
                <w:rFonts w:ascii="Helvetica" w:hAnsi="Helvetica" w:cs="NCLAD L+ Helvetica"/>
                <w:b/>
                <w:color w:val="221E1F"/>
                <w:sz w:val="18"/>
                <w:szCs w:val="18"/>
              </w:rPr>
              <w:tab/>
            </w:r>
            <w:r w:rsidRPr="00AE1ECB">
              <w:rPr>
                <w:rFonts w:ascii="Helvetica" w:hAnsi="Helvetica" w:cs="NCLAD L+ Helvetica"/>
                <w:color w:val="221E1F"/>
                <w:sz w:val="18"/>
                <w:szCs w:val="18"/>
              </w:rPr>
              <w:t xml:space="preserve">Experience gain or loss </w:t>
            </w:r>
          </w:p>
          <w:p w:rsidRPr="00AE1ECB" w:rsidR="00A75361" w:rsidP="00C50654" w:rsidRDefault="00A75361" w14:paraId="244C837A" w14:textId="77777777">
            <w:pPr>
              <w:tabs>
                <w:tab w:val="clear" w:pos="432"/>
                <w:tab w:val="left" w:pos="540"/>
                <w:tab w:val="right" w:leader="dot" w:pos="4680"/>
              </w:tabs>
              <w:autoSpaceDE w:val="0"/>
              <w:autoSpaceDN w:val="0"/>
              <w:adjustRightInd w:val="0"/>
              <w:spacing w:line="240" w:lineRule="auto"/>
              <w:ind w:left="540" w:right="173" w:hanging="540"/>
              <w:rPr>
                <w:rFonts w:ascii="Helvetica" w:hAnsi="Helvetica" w:cs="NCLAD L+ Helvetica"/>
                <w:color w:val="221E1F"/>
                <w:sz w:val="18"/>
                <w:szCs w:val="18"/>
              </w:rPr>
            </w:pPr>
            <w:r w:rsidRPr="00AE1ECB">
              <w:rPr>
                <w:rFonts w:ascii="Helvetica" w:hAnsi="Helvetica" w:cs="NCLAD L+ Helvetica"/>
                <w:b/>
                <w:color w:val="221E1F"/>
                <w:sz w:val="18"/>
                <w:szCs w:val="18"/>
              </w:rPr>
              <w:t>2</w:t>
            </w:r>
            <w:r w:rsidRPr="00AE1ECB">
              <w:rPr>
                <w:rFonts w:ascii="Helvetica" w:hAnsi="Helvetica" w:cs="NCLAD L+ Helvetica"/>
                <w:b/>
                <w:color w:val="221E1F"/>
                <w:sz w:val="18"/>
                <w:szCs w:val="18"/>
              </w:rPr>
              <w:tab/>
            </w:r>
            <w:r w:rsidRPr="00AE1ECB">
              <w:rPr>
                <w:rFonts w:ascii="Helvetica" w:hAnsi="Helvetica" w:cs="NCLAD L+ Helvetica"/>
                <w:color w:val="221E1F"/>
                <w:sz w:val="18"/>
                <w:szCs w:val="18"/>
              </w:rPr>
              <w:t>Shortfall gain or loss</w:t>
            </w:r>
          </w:p>
          <w:p w:rsidRPr="00AE1ECB" w:rsidR="00A75361" w:rsidP="00C50654" w:rsidRDefault="00A75361" w14:paraId="244C837B" w14:textId="77777777">
            <w:pPr>
              <w:tabs>
                <w:tab w:val="clear" w:pos="432"/>
                <w:tab w:val="left" w:pos="540"/>
                <w:tab w:val="right" w:leader="dot" w:pos="4680"/>
              </w:tabs>
              <w:autoSpaceDE w:val="0"/>
              <w:autoSpaceDN w:val="0"/>
              <w:adjustRightInd w:val="0"/>
              <w:spacing w:line="240" w:lineRule="auto"/>
              <w:ind w:left="540" w:right="173" w:hanging="540"/>
              <w:rPr>
                <w:rFonts w:ascii="Helvetica" w:hAnsi="Helvetica" w:cs="NCLAD L+ Helvetica"/>
                <w:color w:val="221E1F"/>
                <w:sz w:val="18"/>
                <w:szCs w:val="18"/>
              </w:rPr>
            </w:pPr>
            <w:r w:rsidRPr="00AE1ECB">
              <w:rPr>
                <w:rFonts w:ascii="Helvetica" w:hAnsi="Helvetica" w:cs="NCLAD L+ Helvetica"/>
                <w:b/>
                <w:color w:val="221E1F"/>
                <w:sz w:val="18"/>
                <w:szCs w:val="18"/>
              </w:rPr>
              <w:t>3</w:t>
            </w:r>
            <w:r w:rsidRPr="00AE1ECB">
              <w:rPr>
                <w:rFonts w:ascii="Helvetica" w:hAnsi="Helvetica" w:cs="NCLAD L+ Helvetica"/>
                <w:b/>
                <w:color w:val="221E1F"/>
                <w:sz w:val="18"/>
                <w:szCs w:val="18"/>
              </w:rPr>
              <w:tab/>
            </w:r>
            <w:r w:rsidRPr="00AE1ECB">
              <w:rPr>
                <w:rFonts w:ascii="Helvetica" w:hAnsi="Helvetica" w:cs="NCLAD L+ Helvetica"/>
                <w:color w:val="221E1F"/>
                <w:sz w:val="18"/>
                <w:szCs w:val="18"/>
              </w:rPr>
              <w:t>Change in unfunded liability due to plan amendment</w:t>
            </w:r>
          </w:p>
          <w:p w:rsidRPr="00AE1ECB" w:rsidR="00A75361" w:rsidP="00C50654" w:rsidRDefault="00A75361" w14:paraId="244C837C" w14:textId="77777777">
            <w:pPr>
              <w:tabs>
                <w:tab w:val="clear" w:pos="432"/>
                <w:tab w:val="left" w:pos="540"/>
                <w:tab w:val="right" w:leader="dot" w:pos="4680"/>
              </w:tabs>
              <w:autoSpaceDE w:val="0"/>
              <w:autoSpaceDN w:val="0"/>
              <w:adjustRightInd w:val="0"/>
              <w:spacing w:line="240" w:lineRule="auto"/>
              <w:ind w:left="540" w:right="173" w:hanging="540"/>
              <w:rPr>
                <w:rFonts w:ascii="Helvetica" w:hAnsi="Helvetica" w:cs="NCLAD L+ Helvetica"/>
                <w:color w:val="221E1F"/>
                <w:sz w:val="18"/>
                <w:szCs w:val="18"/>
              </w:rPr>
            </w:pPr>
            <w:r w:rsidRPr="00AE1ECB">
              <w:rPr>
                <w:rFonts w:ascii="Helvetica" w:hAnsi="Helvetica" w:cs="NCLAD L+ Helvetica"/>
                <w:b/>
                <w:color w:val="221E1F"/>
                <w:sz w:val="18"/>
                <w:szCs w:val="18"/>
              </w:rPr>
              <w:t>4</w:t>
            </w:r>
            <w:r w:rsidRPr="00AE1ECB">
              <w:rPr>
                <w:rFonts w:ascii="Helvetica" w:hAnsi="Helvetica" w:cs="NCLAD L+ Helvetica"/>
                <w:b/>
                <w:color w:val="221E1F"/>
                <w:sz w:val="18"/>
                <w:szCs w:val="18"/>
              </w:rPr>
              <w:tab/>
            </w:r>
            <w:r w:rsidRPr="00AE1ECB">
              <w:rPr>
                <w:rFonts w:ascii="Helvetica" w:hAnsi="Helvetica" w:cs="NCLAD L+ Helvetica"/>
                <w:color w:val="221E1F"/>
                <w:sz w:val="18"/>
                <w:szCs w:val="18"/>
              </w:rPr>
              <w:t xml:space="preserve">Change in unfunded liability due to change in actuarial assumptions </w:t>
            </w:r>
          </w:p>
          <w:p w:rsidRPr="00AE1ECB" w:rsidR="00A75361" w:rsidP="00C50654" w:rsidRDefault="00A75361" w14:paraId="244C837D" w14:textId="77777777">
            <w:pPr>
              <w:tabs>
                <w:tab w:val="clear" w:pos="432"/>
                <w:tab w:val="left" w:pos="540"/>
                <w:tab w:val="right" w:leader="dot" w:pos="4680"/>
              </w:tabs>
              <w:autoSpaceDE w:val="0"/>
              <w:autoSpaceDN w:val="0"/>
              <w:adjustRightInd w:val="0"/>
              <w:spacing w:line="240" w:lineRule="auto"/>
              <w:ind w:left="540" w:right="173" w:hanging="540"/>
              <w:rPr>
                <w:rFonts w:ascii="Helvetica" w:hAnsi="Helvetica" w:cs="NCLAD L+ Helvetica"/>
                <w:color w:val="221E1F"/>
                <w:sz w:val="18"/>
                <w:szCs w:val="18"/>
              </w:rPr>
            </w:pPr>
            <w:r w:rsidRPr="00AE1ECB">
              <w:rPr>
                <w:rFonts w:ascii="Helvetica" w:hAnsi="Helvetica" w:cs="NCLAD L+ Helvetica"/>
                <w:b/>
                <w:color w:val="221E1F"/>
                <w:sz w:val="18"/>
                <w:szCs w:val="18"/>
              </w:rPr>
              <w:t>5</w:t>
            </w:r>
            <w:r w:rsidRPr="00AE1ECB">
              <w:rPr>
                <w:rFonts w:ascii="Helvetica" w:hAnsi="Helvetica" w:cs="NCLAD L+ Helvetica"/>
                <w:b/>
                <w:color w:val="221E1F"/>
                <w:sz w:val="18"/>
                <w:szCs w:val="18"/>
              </w:rPr>
              <w:tab/>
            </w:r>
            <w:r w:rsidRPr="00AE1ECB">
              <w:rPr>
                <w:rFonts w:ascii="Helvetica" w:hAnsi="Helvetica" w:cs="NCLAD L+ Helvetica"/>
                <w:color w:val="221E1F"/>
                <w:sz w:val="18"/>
                <w:szCs w:val="18"/>
              </w:rPr>
              <w:t>Change in unfunded liability due to change in actuarial cost method</w:t>
            </w:r>
          </w:p>
          <w:p w:rsidRPr="00AE1ECB" w:rsidR="00A75361" w:rsidP="00C50654" w:rsidRDefault="00A75361" w14:paraId="244C837E" w14:textId="77777777">
            <w:pPr>
              <w:tabs>
                <w:tab w:val="clear" w:pos="432"/>
                <w:tab w:val="left" w:pos="540"/>
                <w:tab w:val="right" w:leader="dot" w:pos="4680"/>
              </w:tabs>
              <w:autoSpaceDE w:val="0"/>
              <w:autoSpaceDN w:val="0"/>
              <w:adjustRightInd w:val="0"/>
              <w:spacing w:line="240" w:lineRule="auto"/>
              <w:ind w:left="540" w:right="173" w:hanging="540"/>
              <w:rPr>
                <w:rFonts w:ascii="Helvetica" w:hAnsi="Helvetica" w:cs="NCLAD L+ Helvetica"/>
                <w:color w:val="221E1F"/>
                <w:sz w:val="18"/>
                <w:szCs w:val="18"/>
              </w:rPr>
            </w:pPr>
            <w:r w:rsidRPr="00AE1ECB">
              <w:rPr>
                <w:rFonts w:ascii="Helvetica" w:hAnsi="Helvetica" w:cs="NCLAD L+ Helvetica"/>
                <w:b/>
                <w:color w:val="221E1F"/>
                <w:sz w:val="18"/>
                <w:szCs w:val="18"/>
              </w:rPr>
              <w:t>6</w:t>
            </w:r>
            <w:r w:rsidRPr="00AE1ECB">
              <w:rPr>
                <w:rFonts w:ascii="Helvetica" w:hAnsi="Helvetica" w:cs="NCLAD L+ Helvetica"/>
                <w:b/>
                <w:color w:val="221E1F"/>
                <w:sz w:val="18"/>
                <w:szCs w:val="18"/>
              </w:rPr>
              <w:tab/>
            </w:r>
            <w:r w:rsidRPr="00AE1ECB">
              <w:rPr>
                <w:rFonts w:ascii="Helvetica" w:hAnsi="Helvetica" w:cs="NCLAD L+ Helvetica"/>
                <w:color w:val="221E1F"/>
                <w:sz w:val="18"/>
                <w:szCs w:val="18"/>
              </w:rPr>
              <w:t>Waiver of the minimum funding standard</w:t>
            </w:r>
          </w:p>
          <w:p w:rsidR="00A75361" w:rsidP="00C50654" w:rsidRDefault="00A75361" w14:paraId="244C837F" w14:textId="77777777">
            <w:pPr>
              <w:tabs>
                <w:tab w:val="clear" w:pos="432"/>
                <w:tab w:val="left" w:pos="540"/>
                <w:tab w:val="right" w:leader="dot" w:pos="4680"/>
              </w:tabs>
              <w:autoSpaceDE w:val="0"/>
              <w:autoSpaceDN w:val="0"/>
              <w:adjustRightInd w:val="0"/>
              <w:spacing w:line="240" w:lineRule="auto"/>
              <w:ind w:left="547" w:right="173" w:hanging="547"/>
              <w:rPr>
                <w:rFonts w:ascii="Helvetica" w:hAnsi="Helvetica" w:cs="NCLAD L+ Helvetica"/>
                <w:color w:val="221E1F"/>
                <w:sz w:val="18"/>
                <w:szCs w:val="18"/>
              </w:rPr>
            </w:pPr>
            <w:r w:rsidRPr="00AE1ECB">
              <w:rPr>
                <w:rFonts w:ascii="Helvetica" w:hAnsi="Helvetica" w:cs="NCLAD L+ Helvetica"/>
                <w:b/>
                <w:color w:val="221E1F"/>
                <w:sz w:val="18"/>
                <w:szCs w:val="18"/>
              </w:rPr>
              <w:t>7</w:t>
            </w:r>
            <w:r w:rsidRPr="00AE1ECB">
              <w:rPr>
                <w:rFonts w:ascii="Helvetica" w:hAnsi="Helvetica" w:cs="NCLAD L+ Helvetica"/>
                <w:b/>
                <w:color w:val="221E1F"/>
                <w:sz w:val="18"/>
                <w:szCs w:val="18"/>
              </w:rPr>
              <w:tab/>
            </w:r>
            <w:r w:rsidRPr="00AE1ECB">
              <w:rPr>
                <w:rFonts w:ascii="Helvetica" w:hAnsi="Helvetica" w:cs="NCLAD L+ Helvetica"/>
                <w:color w:val="221E1F"/>
                <w:sz w:val="18"/>
                <w:szCs w:val="18"/>
              </w:rPr>
              <w:t>Initial unfunded liability (for new plan)</w:t>
            </w:r>
          </w:p>
          <w:p w:rsidRPr="00516CFA" w:rsidR="00516CFA" w:rsidP="00C50654" w:rsidRDefault="00516CFA" w14:paraId="244C8380" w14:textId="77777777">
            <w:pPr>
              <w:tabs>
                <w:tab w:val="clear" w:pos="432"/>
                <w:tab w:val="left" w:pos="540"/>
                <w:tab w:val="right" w:leader="dot" w:pos="4680"/>
              </w:tabs>
              <w:autoSpaceDE w:val="0"/>
              <w:autoSpaceDN w:val="0"/>
              <w:adjustRightInd w:val="0"/>
              <w:spacing w:line="240" w:lineRule="auto"/>
              <w:ind w:left="547" w:right="173" w:hanging="547"/>
              <w:rPr>
                <w:rFonts w:ascii="Helvetica" w:hAnsi="Helvetica" w:cs="NCLAD L+ Helvetica"/>
                <w:color w:val="221E1F"/>
                <w:sz w:val="18"/>
                <w:szCs w:val="18"/>
              </w:rPr>
            </w:pPr>
            <w:r>
              <w:rPr>
                <w:rFonts w:ascii="Helvetica" w:hAnsi="Helvetica" w:cs="NCLAD L+ Helvetica"/>
                <w:b/>
                <w:color w:val="221E1F"/>
                <w:sz w:val="18"/>
                <w:szCs w:val="18"/>
              </w:rPr>
              <w:t>8</w:t>
            </w:r>
            <w:r w:rsidRPr="00AE1ECB">
              <w:rPr>
                <w:rFonts w:ascii="Helvetica" w:hAnsi="Helvetica" w:cs="NCLAD L+ Helvetica"/>
                <w:b/>
                <w:color w:val="221E1F"/>
                <w:sz w:val="18"/>
                <w:szCs w:val="18"/>
              </w:rPr>
              <w:tab/>
            </w:r>
            <w:r w:rsidRPr="00516CFA">
              <w:rPr>
                <w:rFonts w:ascii="Helvetica" w:hAnsi="Helvetica" w:cs="NCLAD L+ Helvetica"/>
                <w:color w:val="221E1F"/>
                <w:sz w:val="18"/>
                <w:szCs w:val="18"/>
              </w:rPr>
              <w:t xml:space="preserve">Net investment loss incurred in either of the first two plan years ending after August 31, </w:t>
            </w:r>
            <w:proofErr w:type="gramStart"/>
            <w:r w:rsidRPr="00516CFA">
              <w:rPr>
                <w:rFonts w:ascii="Helvetica" w:hAnsi="Helvetica" w:cs="NCLAD L+ Helvetica"/>
                <w:color w:val="221E1F"/>
                <w:sz w:val="18"/>
                <w:szCs w:val="18"/>
              </w:rPr>
              <w:t>2008</w:t>
            </w:r>
            <w:proofErr w:type="gramEnd"/>
          </w:p>
          <w:p w:rsidRPr="00AE1ECB" w:rsidR="00A75361" w:rsidP="00C50654" w:rsidRDefault="00A75361" w14:paraId="244C8381" w14:textId="77777777">
            <w:pPr>
              <w:tabs>
                <w:tab w:val="clear" w:pos="432"/>
                <w:tab w:val="left" w:pos="540"/>
                <w:tab w:val="right" w:leader="dot" w:pos="4680"/>
              </w:tabs>
              <w:autoSpaceDE w:val="0"/>
              <w:autoSpaceDN w:val="0"/>
              <w:adjustRightInd w:val="0"/>
              <w:spacing w:line="240" w:lineRule="auto"/>
              <w:ind w:right="173" w:firstLine="0"/>
              <w:rPr>
                <w:rFonts w:ascii="Helvetica" w:hAnsi="Helvetica" w:cs="NCLAD L+ Helvetica"/>
                <w:color w:val="221E1F"/>
                <w:sz w:val="18"/>
                <w:szCs w:val="18"/>
              </w:rPr>
            </w:pPr>
          </w:p>
        </w:tc>
      </w:tr>
    </w:tbl>
    <w:p w:rsidR="009918FC" w:rsidP="0063377C" w:rsidRDefault="009918FC" w14:paraId="244C8383"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E1ECB">
        <w:rPr>
          <w:rFonts w:ascii="Helvetica" w:hAnsi="Helvetica" w:cs="NCLAD L+ Helvetica"/>
          <w:b/>
          <w:bCs/>
          <w:color w:val="221E1F"/>
          <w:sz w:val="18"/>
          <w:szCs w:val="18"/>
        </w:rPr>
        <w:t>Line 8a and 8d. Funding Waivers or Extensions.</w:t>
      </w:r>
      <w:r w:rsidRPr="00AE1ECB">
        <w:rPr>
          <w:rFonts w:ascii="Helvetica" w:hAnsi="Helvetica" w:cs="NCLAD L+ Helvetica"/>
          <w:color w:val="221E1F"/>
          <w:sz w:val="18"/>
          <w:szCs w:val="18"/>
        </w:rPr>
        <w:t xml:space="preserve"> If a funding waiver or extension request is approved after the Schedule MB is filed, an amended Schedule MB must be filed with Form 5500 to report the waiver or extension approval (also see instructions for line 9</w:t>
      </w:r>
      <w:proofErr w:type="gramStart"/>
      <w:r w:rsidRPr="00AE1ECB">
        <w:rPr>
          <w:rFonts w:ascii="Helvetica" w:hAnsi="Helvetica" w:cs="NCLAD L+ Helvetica"/>
          <w:color w:val="221E1F"/>
          <w:sz w:val="18"/>
          <w:szCs w:val="18"/>
        </w:rPr>
        <w:t>k(</w:t>
      </w:r>
      <w:proofErr w:type="gramEnd"/>
      <w:r w:rsidRPr="00AE1ECB">
        <w:rPr>
          <w:rFonts w:ascii="Helvetica" w:hAnsi="Helvetica" w:cs="NCLAD L+ Helvetica"/>
          <w:color w:val="221E1F"/>
          <w:sz w:val="18"/>
          <w:szCs w:val="18"/>
        </w:rPr>
        <w:t xml:space="preserve">1)). </w:t>
      </w:r>
    </w:p>
    <w:p w:rsidRPr="006378CF" w:rsidR="006378CF" w:rsidP="0063377C" w:rsidRDefault="006378CF" w14:paraId="244C8384"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6378CF">
        <w:rPr>
          <w:rFonts w:ascii="Helvetica" w:hAnsi="Helvetica" w:cs="NCLAD L+ Helvetica"/>
          <w:b/>
          <w:color w:val="221E1F"/>
          <w:sz w:val="18"/>
          <w:szCs w:val="18"/>
        </w:rPr>
        <w:t>Line 8</w:t>
      </w:r>
      <w:proofErr w:type="gramStart"/>
      <w:r w:rsidRPr="006378CF">
        <w:rPr>
          <w:rFonts w:ascii="Helvetica" w:hAnsi="Helvetica" w:cs="NCLAD L+ Helvetica"/>
          <w:b/>
          <w:color w:val="221E1F"/>
          <w:sz w:val="18"/>
          <w:szCs w:val="18"/>
        </w:rPr>
        <w:t>b(</w:t>
      </w:r>
      <w:proofErr w:type="gramEnd"/>
      <w:r w:rsidRPr="006378CF">
        <w:rPr>
          <w:rFonts w:ascii="Helvetica" w:hAnsi="Helvetica" w:cs="NCLAD L+ Helvetica"/>
          <w:b/>
          <w:color w:val="221E1F"/>
          <w:sz w:val="18"/>
          <w:szCs w:val="18"/>
        </w:rPr>
        <w:t xml:space="preserve">1). </w:t>
      </w:r>
      <w:r w:rsidRPr="00D73ECB">
        <w:rPr>
          <w:rFonts w:ascii="Helvetica" w:hAnsi="Helvetica" w:cs="NCLAD L+ Helvetica"/>
          <w:b/>
          <w:color w:val="221E1F"/>
          <w:sz w:val="18"/>
          <w:szCs w:val="18"/>
        </w:rPr>
        <w:t>Schedule of Projection of Expected Benefit Payments</w:t>
      </w:r>
      <w:r w:rsidRPr="006378CF">
        <w:rPr>
          <w:rFonts w:ascii="Helvetica" w:hAnsi="Helvetica" w:cs="NCLAD L+ Helvetica"/>
          <w:color w:val="221E1F"/>
          <w:sz w:val="18"/>
          <w:szCs w:val="18"/>
        </w:rPr>
        <w:t>. Check “Yes” only if this is a multiemployer plan covered by Title IV of ERISA that has 500 or more total participants as of the valuation date.</w:t>
      </w:r>
    </w:p>
    <w:p w:rsidR="004F5E97" w:rsidP="0063377C" w:rsidRDefault="00AF5B20" w14:paraId="244C8385"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Pr>
          <w:rFonts w:ascii="Helvetica" w:hAnsi="Helvetica" w:cs="NCLAD L+ Helvetica"/>
          <w:color w:val="221E1F"/>
          <w:sz w:val="18"/>
          <w:szCs w:val="18"/>
        </w:rPr>
        <w:tab/>
      </w:r>
      <w:r w:rsidRPr="006378CF" w:rsidR="006378CF">
        <w:rPr>
          <w:rFonts w:ascii="Helvetica" w:hAnsi="Helvetica" w:cs="NCLAD L+ Helvetica"/>
          <w:color w:val="221E1F"/>
          <w:sz w:val="18"/>
          <w:szCs w:val="18"/>
        </w:rPr>
        <w:t>If line 8</w:t>
      </w:r>
      <w:proofErr w:type="gramStart"/>
      <w:r w:rsidRPr="006378CF" w:rsidR="006378CF">
        <w:rPr>
          <w:rFonts w:ascii="Helvetica" w:hAnsi="Helvetica" w:cs="NCLAD L+ Helvetica"/>
          <w:color w:val="221E1F"/>
          <w:sz w:val="18"/>
          <w:szCs w:val="18"/>
        </w:rPr>
        <w:t>b(</w:t>
      </w:r>
      <w:proofErr w:type="gramEnd"/>
      <w:r w:rsidRPr="006378CF" w:rsidR="006378CF">
        <w:rPr>
          <w:rFonts w:ascii="Helvetica" w:hAnsi="Helvetica" w:cs="NCLAD L+ Helvetica"/>
          <w:color w:val="221E1F"/>
          <w:sz w:val="18"/>
          <w:szCs w:val="18"/>
        </w:rPr>
        <w:t>1) is “Yes,” in an attachment, provide a projection of benefits expected to be paid for the entire plan (not to include expected expenses) in each of the next ten years starting with the current plan year of this filing assuming (1) no additional accruals, (2) experience (e.g., termination, mortality, and retirement) are in line with valuation assumptions, and (3) no new entrants are covered by the plan. Use the format shown below and label the schedule “</w:t>
      </w:r>
      <w:r w:rsidRPr="00813D72" w:rsidR="006378CF">
        <w:rPr>
          <w:rFonts w:ascii="Helvetica" w:hAnsi="Helvetica" w:cs="NCLAD L+ Helvetica"/>
          <w:b/>
          <w:i/>
          <w:color w:val="221E1F"/>
          <w:sz w:val="18"/>
          <w:szCs w:val="18"/>
        </w:rPr>
        <w:t>Schedule MB, line 8</w:t>
      </w:r>
      <w:proofErr w:type="gramStart"/>
      <w:r w:rsidRPr="00813D72" w:rsidR="006378CF">
        <w:rPr>
          <w:rFonts w:ascii="Helvetica" w:hAnsi="Helvetica" w:cs="NCLAD L+ Helvetica"/>
          <w:b/>
          <w:i/>
          <w:color w:val="221E1F"/>
          <w:sz w:val="18"/>
          <w:szCs w:val="18"/>
        </w:rPr>
        <w:t>b(</w:t>
      </w:r>
      <w:proofErr w:type="gramEnd"/>
      <w:r w:rsidRPr="00813D72" w:rsidR="006378CF">
        <w:rPr>
          <w:rFonts w:ascii="Helvetica" w:hAnsi="Helvetica" w:cs="NCLAD L+ Helvetica"/>
          <w:b/>
          <w:i/>
          <w:color w:val="221E1F"/>
          <w:sz w:val="18"/>
          <w:szCs w:val="18"/>
        </w:rPr>
        <w:t>1) – Schedule of Projection of Expected Benefit Payments</w:t>
      </w:r>
      <w:r w:rsidRPr="006378CF" w:rsidR="006378CF">
        <w:rPr>
          <w:rFonts w:ascii="Helvetica" w:hAnsi="Helvetica" w:cs="NCLAD L+ Helvetica"/>
          <w:color w:val="221E1F"/>
          <w:sz w:val="18"/>
          <w:szCs w:val="18"/>
        </w:rPr>
        <w:t>”</w:t>
      </w:r>
      <w:r w:rsidR="00EA4940">
        <w:rPr>
          <w:rFonts w:ascii="Helvetica" w:hAnsi="Helvetica" w:cs="NCLAD L+ Helvetica"/>
          <w:color w:val="221E1F"/>
          <w:sz w:val="18"/>
          <w:szCs w:val="18"/>
        </w:rPr>
        <w:t>.</w:t>
      </w:r>
      <w:r w:rsidRPr="006378CF" w:rsidR="006378CF">
        <w:rPr>
          <w:rFonts w:ascii="Helvetica" w:hAnsi="Helvetica" w:cs="NCLAD L+ Helvetica"/>
          <w:color w:val="221E1F"/>
          <w:sz w:val="18"/>
          <w:szCs w:val="18"/>
        </w:rPr>
        <w:t xml:space="preserve"> </w:t>
      </w:r>
    </w:p>
    <w:p w:rsidRPr="0015401B" w:rsidR="00FD0594" w:rsidP="005663F1" w:rsidRDefault="008B62F1" w14:paraId="244C8386"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b/>
          <w:color w:val="221E1F"/>
          <w:sz w:val="18"/>
          <w:szCs w:val="18"/>
        </w:rPr>
      </w:pPr>
      <w:r>
        <w:rPr>
          <w:rFonts w:ascii="Helvetica" w:hAnsi="Helvetica" w:cs="NCLAD L+ Helvetica"/>
          <w:b/>
          <w:color w:val="221E1F"/>
          <w:sz w:val="18"/>
          <w:szCs w:val="18"/>
        </w:rPr>
        <w:br w:type="page"/>
      </w:r>
    </w:p>
    <w:tbl>
      <w:tblPr>
        <w:tblW w:w="0" w:type="auto"/>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Look w:val="04A0" w:firstRow="1" w:lastRow="0" w:firstColumn="1" w:lastColumn="0" w:noHBand="0" w:noVBand="1"/>
      </w:tblPr>
      <w:tblGrid>
        <w:gridCol w:w="2009"/>
        <w:gridCol w:w="3013"/>
      </w:tblGrid>
      <w:tr w:rsidRPr="00AC4236" w:rsidR="0015401B" w:rsidTr="00E705F2" w14:paraId="244C8388" w14:textId="77777777">
        <w:tc>
          <w:tcPr>
            <w:tcW w:w="5248" w:type="dxa"/>
            <w:gridSpan w:val="2"/>
            <w:shd w:val="clear" w:color="auto" w:fill="auto"/>
            <w:vAlign w:val="center"/>
          </w:tcPr>
          <w:p w:rsidRPr="00AC4236" w:rsidR="0015401B" w:rsidP="0063377C" w:rsidRDefault="0015401B" w14:paraId="244C8387" w14:textId="77777777">
            <w:pPr>
              <w:tabs>
                <w:tab w:val="clear" w:pos="432"/>
                <w:tab w:val="left" w:pos="270"/>
                <w:tab w:val="right" w:leader="dot" w:pos="4680"/>
              </w:tabs>
              <w:autoSpaceDE w:val="0"/>
              <w:autoSpaceDN w:val="0"/>
              <w:adjustRightInd w:val="0"/>
              <w:spacing w:before="60" w:line="240" w:lineRule="auto"/>
              <w:ind w:right="173" w:firstLine="0"/>
              <w:jc w:val="center"/>
              <w:rPr>
                <w:rFonts w:ascii="Helvetica" w:hAnsi="Helvetica" w:cs="NCLAD L+ Helvetica"/>
                <w:b/>
                <w:color w:val="221E1F"/>
                <w:sz w:val="18"/>
                <w:szCs w:val="18"/>
              </w:rPr>
            </w:pPr>
            <w:r w:rsidRPr="0015401B">
              <w:rPr>
                <w:rFonts w:ascii="Helvetica" w:hAnsi="Helvetica" w:cs="NCLAD L+ Helvetica"/>
                <w:b/>
                <w:color w:val="221E1F"/>
                <w:sz w:val="18"/>
                <w:szCs w:val="18"/>
              </w:rPr>
              <w:lastRenderedPageBreak/>
              <w:t>Schedule MB, line 8</w:t>
            </w:r>
            <w:proofErr w:type="gramStart"/>
            <w:r w:rsidRPr="0015401B">
              <w:rPr>
                <w:rFonts w:ascii="Helvetica" w:hAnsi="Helvetica" w:cs="NCLAD L+ Helvetica"/>
                <w:b/>
                <w:color w:val="221E1F"/>
                <w:sz w:val="18"/>
                <w:szCs w:val="18"/>
              </w:rPr>
              <w:t>b(</w:t>
            </w:r>
            <w:proofErr w:type="gramEnd"/>
            <w:r w:rsidRPr="0015401B">
              <w:rPr>
                <w:rFonts w:ascii="Helvetica" w:hAnsi="Helvetica" w:cs="NCLAD L+ Helvetica"/>
                <w:b/>
                <w:color w:val="221E1F"/>
                <w:sz w:val="18"/>
                <w:szCs w:val="18"/>
              </w:rPr>
              <w:t>1) – Schedule of Projection of Expected Benefit Payments</w:t>
            </w:r>
          </w:p>
        </w:tc>
      </w:tr>
      <w:tr w:rsidRPr="00AC4236" w:rsidR="006378CF" w:rsidTr="00AC4236" w14:paraId="244C838B" w14:textId="77777777">
        <w:tc>
          <w:tcPr>
            <w:tcW w:w="2092" w:type="dxa"/>
            <w:shd w:val="clear" w:color="auto" w:fill="auto"/>
            <w:vAlign w:val="center"/>
          </w:tcPr>
          <w:p w:rsidRPr="00AC4236" w:rsidR="006378CF" w:rsidP="0063377C" w:rsidRDefault="00FD0594" w14:paraId="244C8389" w14:textId="77777777">
            <w:pPr>
              <w:tabs>
                <w:tab w:val="clear" w:pos="432"/>
                <w:tab w:val="left" w:pos="270"/>
                <w:tab w:val="right" w:leader="dot" w:pos="4680"/>
              </w:tabs>
              <w:autoSpaceDE w:val="0"/>
              <w:autoSpaceDN w:val="0"/>
              <w:adjustRightInd w:val="0"/>
              <w:spacing w:before="60" w:line="240" w:lineRule="auto"/>
              <w:ind w:right="173" w:firstLine="0"/>
              <w:jc w:val="center"/>
              <w:rPr>
                <w:rFonts w:ascii="Helvetica" w:hAnsi="Helvetica" w:cs="NCLAD L+ Helvetica"/>
                <w:b/>
                <w:color w:val="221E1F"/>
                <w:sz w:val="18"/>
                <w:szCs w:val="18"/>
              </w:rPr>
            </w:pPr>
            <w:r w:rsidRPr="00AC4236">
              <w:rPr>
                <w:rFonts w:ascii="Helvetica" w:hAnsi="Helvetica" w:cs="NCLAD L+ Helvetica"/>
                <w:b/>
                <w:color w:val="221E1F"/>
                <w:sz w:val="18"/>
                <w:szCs w:val="18"/>
              </w:rPr>
              <w:t>Plan Year</w:t>
            </w:r>
          </w:p>
        </w:tc>
        <w:tc>
          <w:tcPr>
            <w:tcW w:w="3156" w:type="dxa"/>
            <w:shd w:val="clear" w:color="auto" w:fill="auto"/>
            <w:vAlign w:val="center"/>
          </w:tcPr>
          <w:p w:rsidRPr="00AC4236" w:rsidR="006378CF" w:rsidP="0063377C" w:rsidRDefault="00FD0594" w14:paraId="244C838A" w14:textId="77777777">
            <w:pPr>
              <w:tabs>
                <w:tab w:val="clear" w:pos="432"/>
                <w:tab w:val="left" w:pos="270"/>
                <w:tab w:val="right" w:leader="dot" w:pos="4680"/>
              </w:tabs>
              <w:autoSpaceDE w:val="0"/>
              <w:autoSpaceDN w:val="0"/>
              <w:adjustRightInd w:val="0"/>
              <w:spacing w:before="60" w:line="240" w:lineRule="auto"/>
              <w:ind w:right="173" w:firstLine="0"/>
              <w:jc w:val="center"/>
              <w:rPr>
                <w:rFonts w:ascii="Helvetica" w:hAnsi="Helvetica" w:cs="NCLAD L+ Helvetica"/>
                <w:b/>
                <w:color w:val="221E1F"/>
                <w:sz w:val="18"/>
                <w:szCs w:val="18"/>
              </w:rPr>
            </w:pPr>
            <w:r w:rsidRPr="00AC4236">
              <w:rPr>
                <w:rFonts w:ascii="Helvetica" w:hAnsi="Helvetica" w:cs="NCLAD L+ Helvetica"/>
                <w:b/>
                <w:color w:val="221E1F"/>
                <w:sz w:val="18"/>
                <w:szCs w:val="18"/>
              </w:rPr>
              <w:t xml:space="preserve">Expected </w:t>
            </w:r>
            <w:r w:rsidR="005067B3">
              <w:rPr>
                <w:rFonts w:ascii="Helvetica" w:hAnsi="Helvetica" w:cs="NCLAD L+ Helvetica"/>
                <w:b/>
                <w:color w:val="221E1F"/>
                <w:sz w:val="18"/>
                <w:szCs w:val="18"/>
              </w:rPr>
              <w:t>Annual</w:t>
            </w:r>
            <w:r w:rsidRPr="00AC4236">
              <w:rPr>
                <w:rFonts w:ascii="Helvetica" w:hAnsi="Helvetica" w:cs="NCLAD L+ Helvetica"/>
                <w:b/>
                <w:color w:val="221E1F"/>
                <w:sz w:val="18"/>
                <w:szCs w:val="18"/>
              </w:rPr>
              <w:t xml:space="preserve"> Benefit Payments</w:t>
            </w:r>
          </w:p>
        </w:tc>
      </w:tr>
      <w:tr w:rsidRPr="00AC4236" w:rsidR="006378CF" w:rsidTr="00AC4236" w14:paraId="244C838E" w14:textId="77777777">
        <w:tc>
          <w:tcPr>
            <w:tcW w:w="2092" w:type="dxa"/>
            <w:shd w:val="clear" w:color="auto" w:fill="auto"/>
          </w:tcPr>
          <w:p w:rsidRPr="00AC4236" w:rsidR="006378CF" w:rsidP="0063377C" w:rsidRDefault="00FD0594" w14:paraId="244C838C"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C4236">
              <w:rPr>
                <w:rFonts w:ascii="Helvetica" w:hAnsi="Helvetica" w:cs="NCLAD L+ Helvetica"/>
                <w:color w:val="221E1F"/>
                <w:sz w:val="18"/>
                <w:szCs w:val="18"/>
              </w:rPr>
              <w:t>Current Plan Year</w:t>
            </w:r>
          </w:p>
        </w:tc>
        <w:tc>
          <w:tcPr>
            <w:tcW w:w="3156" w:type="dxa"/>
            <w:shd w:val="clear" w:color="auto" w:fill="auto"/>
          </w:tcPr>
          <w:p w:rsidRPr="00AC4236" w:rsidR="006378CF" w:rsidP="0063377C" w:rsidRDefault="006378CF" w14:paraId="244C838D"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b/>
                <w:color w:val="221E1F"/>
                <w:sz w:val="18"/>
                <w:szCs w:val="18"/>
              </w:rPr>
            </w:pPr>
          </w:p>
        </w:tc>
      </w:tr>
      <w:tr w:rsidRPr="00AC4236" w:rsidR="006378CF" w:rsidTr="00AC4236" w14:paraId="244C8391" w14:textId="77777777">
        <w:tc>
          <w:tcPr>
            <w:tcW w:w="2092" w:type="dxa"/>
            <w:shd w:val="clear" w:color="auto" w:fill="auto"/>
          </w:tcPr>
          <w:p w:rsidRPr="00AC4236" w:rsidR="006378CF" w:rsidP="0063377C" w:rsidRDefault="00FD0594" w14:paraId="244C838F"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C4236">
              <w:rPr>
                <w:rFonts w:ascii="Helvetica" w:hAnsi="Helvetica" w:cs="NCLAD L+ Helvetica"/>
                <w:color w:val="221E1F"/>
                <w:sz w:val="18"/>
                <w:szCs w:val="18"/>
              </w:rPr>
              <w:t>Current Plan Year +1</w:t>
            </w:r>
          </w:p>
        </w:tc>
        <w:tc>
          <w:tcPr>
            <w:tcW w:w="3156" w:type="dxa"/>
            <w:shd w:val="clear" w:color="auto" w:fill="auto"/>
          </w:tcPr>
          <w:p w:rsidRPr="00AC4236" w:rsidR="006378CF" w:rsidP="0063377C" w:rsidRDefault="006378CF" w14:paraId="244C8390"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b/>
                <w:color w:val="221E1F"/>
                <w:sz w:val="18"/>
                <w:szCs w:val="18"/>
              </w:rPr>
            </w:pPr>
          </w:p>
        </w:tc>
      </w:tr>
      <w:tr w:rsidRPr="00AC4236" w:rsidR="006378CF" w:rsidTr="00AC4236" w14:paraId="244C8394" w14:textId="77777777">
        <w:tc>
          <w:tcPr>
            <w:tcW w:w="2092" w:type="dxa"/>
            <w:shd w:val="clear" w:color="auto" w:fill="auto"/>
          </w:tcPr>
          <w:p w:rsidRPr="00AC4236" w:rsidR="006378CF" w:rsidP="0063377C" w:rsidRDefault="00FD0594" w14:paraId="244C8392"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C4236">
              <w:rPr>
                <w:rFonts w:ascii="Helvetica" w:hAnsi="Helvetica" w:cs="NCLAD L+ Helvetica"/>
                <w:color w:val="221E1F"/>
                <w:sz w:val="18"/>
                <w:szCs w:val="18"/>
              </w:rPr>
              <w:t>Current Plan Year +2</w:t>
            </w:r>
          </w:p>
        </w:tc>
        <w:tc>
          <w:tcPr>
            <w:tcW w:w="3156" w:type="dxa"/>
            <w:shd w:val="clear" w:color="auto" w:fill="auto"/>
          </w:tcPr>
          <w:p w:rsidRPr="00AC4236" w:rsidR="006378CF" w:rsidP="0063377C" w:rsidRDefault="006378CF" w14:paraId="244C8393"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b/>
                <w:color w:val="221E1F"/>
                <w:sz w:val="18"/>
                <w:szCs w:val="18"/>
              </w:rPr>
            </w:pPr>
          </w:p>
        </w:tc>
      </w:tr>
      <w:tr w:rsidRPr="00AC4236" w:rsidR="006378CF" w:rsidTr="00AC4236" w14:paraId="244C8397" w14:textId="77777777">
        <w:tc>
          <w:tcPr>
            <w:tcW w:w="2092" w:type="dxa"/>
            <w:shd w:val="clear" w:color="auto" w:fill="auto"/>
          </w:tcPr>
          <w:p w:rsidRPr="00AC4236" w:rsidR="006378CF" w:rsidP="0063377C" w:rsidRDefault="00FD0594" w14:paraId="244C8395"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C4236">
              <w:rPr>
                <w:rFonts w:ascii="Helvetica" w:hAnsi="Helvetica" w:cs="NCLAD L+ Helvetica"/>
                <w:color w:val="221E1F"/>
                <w:sz w:val="18"/>
                <w:szCs w:val="18"/>
              </w:rPr>
              <w:t>Current Plan Year +3</w:t>
            </w:r>
          </w:p>
        </w:tc>
        <w:tc>
          <w:tcPr>
            <w:tcW w:w="3156" w:type="dxa"/>
            <w:shd w:val="clear" w:color="auto" w:fill="auto"/>
          </w:tcPr>
          <w:p w:rsidRPr="00AC4236" w:rsidR="006378CF" w:rsidP="0063377C" w:rsidRDefault="006378CF" w14:paraId="244C8396"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b/>
                <w:color w:val="221E1F"/>
                <w:sz w:val="18"/>
                <w:szCs w:val="18"/>
              </w:rPr>
            </w:pPr>
          </w:p>
        </w:tc>
      </w:tr>
      <w:tr w:rsidRPr="00AC4236" w:rsidR="006378CF" w:rsidTr="00AC4236" w14:paraId="244C839A" w14:textId="77777777">
        <w:tc>
          <w:tcPr>
            <w:tcW w:w="2092" w:type="dxa"/>
            <w:shd w:val="clear" w:color="auto" w:fill="auto"/>
          </w:tcPr>
          <w:p w:rsidRPr="00AC4236" w:rsidR="006378CF" w:rsidP="0063377C" w:rsidRDefault="00FD0594" w14:paraId="244C8398"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C4236">
              <w:rPr>
                <w:rFonts w:ascii="Helvetica" w:hAnsi="Helvetica" w:cs="NCLAD L+ Helvetica"/>
                <w:color w:val="221E1F"/>
                <w:sz w:val="18"/>
                <w:szCs w:val="18"/>
              </w:rPr>
              <w:t>Etc.</w:t>
            </w:r>
          </w:p>
        </w:tc>
        <w:tc>
          <w:tcPr>
            <w:tcW w:w="3156" w:type="dxa"/>
            <w:shd w:val="clear" w:color="auto" w:fill="auto"/>
          </w:tcPr>
          <w:p w:rsidRPr="00AC4236" w:rsidR="006378CF" w:rsidP="0063377C" w:rsidRDefault="006378CF" w14:paraId="244C8399"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b/>
                <w:color w:val="221E1F"/>
                <w:sz w:val="18"/>
                <w:szCs w:val="18"/>
              </w:rPr>
            </w:pPr>
          </w:p>
        </w:tc>
      </w:tr>
      <w:tr w:rsidRPr="00AC4236" w:rsidR="006378CF" w:rsidTr="00AC4236" w14:paraId="244C839D" w14:textId="77777777">
        <w:tc>
          <w:tcPr>
            <w:tcW w:w="2092" w:type="dxa"/>
            <w:shd w:val="clear" w:color="auto" w:fill="auto"/>
          </w:tcPr>
          <w:p w:rsidRPr="00AC4236" w:rsidR="006378CF" w:rsidP="0063377C" w:rsidRDefault="00FD0594" w14:paraId="244C839B"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C4236">
              <w:rPr>
                <w:rFonts w:ascii="Helvetica" w:hAnsi="Helvetica" w:cs="NCLAD L+ Helvetica"/>
                <w:color w:val="221E1F"/>
                <w:sz w:val="18"/>
                <w:szCs w:val="18"/>
              </w:rPr>
              <w:t>Current Plan Year +9</w:t>
            </w:r>
          </w:p>
        </w:tc>
        <w:tc>
          <w:tcPr>
            <w:tcW w:w="3156" w:type="dxa"/>
            <w:shd w:val="clear" w:color="auto" w:fill="auto"/>
          </w:tcPr>
          <w:p w:rsidRPr="00AC4236" w:rsidR="006378CF" w:rsidP="0063377C" w:rsidRDefault="006378CF" w14:paraId="244C839C"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b/>
                <w:color w:val="221E1F"/>
                <w:sz w:val="18"/>
                <w:szCs w:val="18"/>
              </w:rPr>
            </w:pPr>
          </w:p>
        </w:tc>
      </w:tr>
    </w:tbl>
    <w:p w:rsidRPr="00AE1ECB" w:rsidR="00520807" w:rsidP="0063377C" w:rsidRDefault="009918FC" w14:paraId="244C839E"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E1ECB">
        <w:rPr>
          <w:rFonts w:ascii="Helvetica" w:hAnsi="Helvetica" w:cs="NCLAD L+ Helvetica"/>
          <w:b/>
          <w:color w:val="221E1F"/>
          <w:sz w:val="18"/>
          <w:szCs w:val="18"/>
        </w:rPr>
        <w:t>Line 8</w:t>
      </w:r>
      <w:proofErr w:type="gramStart"/>
      <w:r w:rsidRPr="00AE1ECB">
        <w:rPr>
          <w:rFonts w:ascii="Helvetica" w:hAnsi="Helvetica" w:cs="NCLAD L+ Helvetica"/>
          <w:b/>
          <w:color w:val="221E1F"/>
          <w:sz w:val="18"/>
          <w:szCs w:val="18"/>
        </w:rPr>
        <w:t>b</w:t>
      </w:r>
      <w:r w:rsidR="006378CF">
        <w:rPr>
          <w:rFonts w:ascii="Helvetica" w:hAnsi="Helvetica" w:cs="NCLAD L+ Helvetica"/>
          <w:b/>
          <w:color w:val="221E1F"/>
          <w:sz w:val="18"/>
          <w:szCs w:val="18"/>
        </w:rPr>
        <w:t>(</w:t>
      </w:r>
      <w:proofErr w:type="gramEnd"/>
      <w:r w:rsidR="006378CF">
        <w:rPr>
          <w:rFonts w:ascii="Helvetica" w:hAnsi="Helvetica" w:cs="NCLAD L+ Helvetica"/>
          <w:b/>
          <w:color w:val="221E1F"/>
          <w:sz w:val="18"/>
          <w:szCs w:val="18"/>
        </w:rPr>
        <w:t>2)</w:t>
      </w:r>
      <w:r w:rsidRPr="00AE1ECB">
        <w:rPr>
          <w:rFonts w:ascii="Helvetica" w:hAnsi="Helvetica" w:cs="NCLAD L+ Helvetica"/>
          <w:b/>
          <w:color w:val="221E1F"/>
          <w:sz w:val="18"/>
          <w:szCs w:val="18"/>
        </w:rPr>
        <w:t>. Schedule of Active Participant Data.</w:t>
      </w:r>
      <w:r w:rsidRPr="00AE1ECB">
        <w:rPr>
          <w:rFonts w:ascii="Helvetica" w:hAnsi="Helvetica" w:cs="NCLAD L+ Helvetica"/>
          <w:color w:val="221E1F"/>
          <w:sz w:val="18"/>
          <w:szCs w:val="18"/>
        </w:rPr>
        <w:t xml:space="preserve"> Check “Yes” only if this is a multiemployer plan covered by Title IV of ERISA that has active participants. </w:t>
      </w:r>
    </w:p>
    <w:tbl>
      <w:tblPr>
        <w:tblpPr w:leftFromText="180" w:rightFromText="180" w:vertAnchor="text" w:horzAnchor="margin" w:tblpY="187"/>
        <w:tblOverlap w:val="never"/>
        <w:tblW w:w="10386" w:type="dxa"/>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Layout w:type="fixed"/>
        <w:tblLook w:val="00A0" w:firstRow="1" w:lastRow="0" w:firstColumn="1" w:lastColumn="0" w:noHBand="0" w:noVBand="0"/>
      </w:tblPr>
      <w:tblGrid>
        <w:gridCol w:w="962"/>
        <w:gridCol w:w="482"/>
        <w:gridCol w:w="761"/>
        <w:gridCol w:w="1047"/>
        <w:gridCol w:w="475"/>
        <w:gridCol w:w="761"/>
        <w:gridCol w:w="1047"/>
        <w:gridCol w:w="570"/>
        <w:gridCol w:w="761"/>
        <w:gridCol w:w="952"/>
        <w:gridCol w:w="285"/>
        <w:gridCol w:w="285"/>
        <w:gridCol w:w="285"/>
        <w:gridCol w:w="761"/>
        <w:gridCol w:w="952"/>
      </w:tblGrid>
      <w:tr w:rsidRPr="00AE1ECB" w:rsidR="0007075F" w:rsidTr="00EF3C03" w14:paraId="244C83A0" w14:textId="77777777">
        <w:trPr>
          <w:trHeight w:val="425"/>
        </w:trPr>
        <w:tc>
          <w:tcPr>
            <w:tcW w:w="10385" w:type="dxa"/>
            <w:gridSpan w:val="15"/>
            <w:tcBorders>
              <w:left w:val="nil"/>
              <w:right w:val="nil"/>
            </w:tcBorders>
            <w:vAlign w:val="center"/>
          </w:tcPr>
          <w:p w:rsidRPr="00AE1ECB" w:rsidR="0007075F" w:rsidP="00C50654" w:rsidRDefault="0007075F" w14:paraId="244C839F" w14:textId="77777777">
            <w:pPr>
              <w:spacing w:line="240" w:lineRule="auto"/>
              <w:ind w:firstLine="0"/>
              <w:rPr>
                <w:rFonts w:ascii="Helvetica" w:hAnsi="Helvetica"/>
                <w:b/>
                <w:sz w:val="18"/>
                <w:szCs w:val="18"/>
              </w:rPr>
            </w:pPr>
            <w:r w:rsidRPr="00AE1ECB">
              <w:rPr>
                <w:rFonts w:ascii="Helvetica" w:hAnsi="Helvetica"/>
                <w:b/>
                <w:sz w:val="18"/>
                <w:szCs w:val="18"/>
              </w:rPr>
              <w:t xml:space="preserve">Schedule MB, </w:t>
            </w:r>
            <w:r w:rsidR="007E0CFD">
              <w:rPr>
                <w:rFonts w:ascii="Helvetica" w:hAnsi="Helvetica"/>
                <w:b/>
                <w:sz w:val="18"/>
                <w:szCs w:val="18"/>
              </w:rPr>
              <w:t>l</w:t>
            </w:r>
            <w:r w:rsidRPr="00AE1ECB">
              <w:rPr>
                <w:rFonts w:ascii="Helvetica" w:hAnsi="Helvetica"/>
                <w:b/>
                <w:sz w:val="18"/>
                <w:szCs w:val="18"/>
              </w:rPr>
              <w:t>ine 8</w:t>
            </w:r>
            <w:proofErr w:type="gramStart"/>
            <w:r w:rsidRPr="00AE1ECB">
              <w:rPr>
                <w:rFonts w:ascii="Helvetica" w:hAnsi="Helvetica"/>
                <w:b/>
                <w:sz w:val="18"/>
                <w:szCs w:val="18"/>
              </w:rPr>
              <w:t>b</w:t>
            </w:r>
            <w:r w:rsidR="00B74601">
              <w:rPr>
                <w:rFonts w:ascii="Helvetica" w:hAnsi="Helvetica"/>
                <w:b/>
                <w:sz w:val="18"/>
                <w:szCs w:val="18"/>
              </w:rPr>
              <w:t>(</w:t>
            </w:r>
            <w:proofErr w:type="gramEnd"/>
            <w:r w:rsidR="00B74601">
              <w:rPr>
                <w:rFonts w:ascii="Helvetica" w:hAnsi="Helvetica"/>
                <w:b/>
                <w:sz w:val="18"/>
                <w:szCs w:val="18"/>
              </w:rPr>
              <w:t>2)</w:t>
            </w:r>
            <w:r w:rsidR="00577AAB">
              <w:rPr>
                <w:rFonts w:ascii="Helvetica" w:hAnsi="Helvetica"/>
                <w:b/>
                <w:sz w:val="18"/>
                <w:szCs w:val="18"/>
              </w:rPr>
              <w:t xml:space="preserve"> </w:t>
            </w:r>
            <w:r w:rsidRPr="00AE1ECB">
              <w:rPr>
                <w:rFonts w:ascii="Helvetica" w:hAnsi="Helvetica"/>
                <w:b/>
                <w:sz w:val="18"/>
                <w:szCs w:val="18"/>
              </w:rPr>
              <w:t>–</w:t>
            </w:r>
            <w:r w:rsidR="00B74601">
              <w:rPr>
                <w:rFonts w:ascii="Helvetica" w:hAnsi="Helvetica"/>
                <w:b/>
                <w:sz w:val="18"/>
                <w:szCs w:val="18"/>
              </w:rPr>
              <w:t xml:space="preserve"> </w:t>
            </w:r>
            <w:r w:rsidRPr="00AE1ECB">
              <w:rPr>
                <w:rFonts w:ascii="Helvetica" w:hAnsi="Helvetica"/>
                <w:b/>
                <w:sz w:val="18"/>
                <w:szCs w:val="18"/>
              </w:rPr>
              <w:t>Schedule of Active Participant Data</w:t>
            </w:r>
          </w:p>
        </w:tc>
      </w:tr>
      <w:tr w:rsidRPr="00AE1ECB" w:rsidR="0007075F" w:rsidTr="00EF3C03" w14:paraId="244C83A5" w14:textId="77777777">
        <w:trPr>
          <w:trHeight w:val="464"/>
        </w:trPr>
        <w:tc>
          <w:tcPr>
            <w:tcW w:w="962" w:type="dxa"/>
            <w:vMerge w:val="restart"/>
            <w:tcBorders>
              <w:top w:val="nil"/>
              <w:left w:val="nil"/>
              <w:bottom w:val="nil"/>
            </w:tcBorders>
          </w:tcPr>
          <w:p w:rsidRPr="00AE1ECB" w:rsidR="0007075F" w:rsidP="00C50654" w:rsidRDefault="0007075F" w14:paraId="244C83A1" w14:textId="77777777">
            <w:pPr>
              <w:spacing w:line="240" w:lineRule="auto"/>
              <w:ind w:firstLine="0"/>
              <w:rPr>
                <w:rFonts w:ascii="Helvetica" w:hAnsi="Helvetica"/>
                <w:sz w:val="14"/>
                <w:szCs w:val="14"/>
              </w:rPr>
            </w:pPr>
          </w:p>
        </w:tc>
        <w:tc>
          <w:tcPr>
            <w:tcW w:w="6855" w:type="dxa"/>
            <w:gridSpan w:val="9"/>
            <w:tcBorders>
              <w:bottom w:val="nil"/>
              <w:right w:val="single" w:color="auto" w:sz="4" w:space="0"/>
            </w:tcBorders>
            <w:vAlign w:val="bottom"/>
          </w:tcPr>
          <w:p w:rsidRPr="00AE1ECB" w:rsidR="0007075F" w:rsidP="00C50654" w:rsidRDefault="0007075F" w14:paraId="244C83A2" w14:textId="77777777">
            <w:pPr>
              <w:spacing w:line="240" w:lineRule="auto"/>
              <w:jc w:val="center"/>
              <w:rPr>
                <w:rFonts w:ascii="Helvetica" w:hAnsi="Helvetica"/>
                <w:sz w:val="14"/>
                <w:szCs w:val="14"/>
              </w:rPr>
            </w:pPr>
            <w:r w:rsidRPr="00AE1ECB">
              <w:rPr>
                <w:rFonts w:ascii="Helvetica" w:hAnsi="Helvetica"/>
                <w:sz w:val="14"/>
                <w:szCs w:val="14"/>
              </w:rPr>
              <w:t>YEARS OF CREDITED SERVICE</w:t>
            </w:r>
          </w:p>
        </w:tc>
        <w:tc>
          <w:tcPr>
            <w:tcW w:w="285" w:type="dxa"/>
            <w:tcBorders>
              <w:top w:val="single" w:color="auto" w:sz="4" w:space="0"/>
              <w:left w:val="single" w:color="auto" w:sz="4" w:space="0"/>
              <w:bottom w:val="nil"/>
              <w:right w:val="single" w:color="auto" w:sz="4" w:space="0"/>
            </w:tcBorders>
            <w:shd w:val="clear" w:color="auto" w:fill="F2F2F2"/>
          </w:tcPr>
          <w:p w:rsidRPr="00AE1ECB" w:rsidR="0007075F" w:rsidP="00C50654" w:rsidRDefault="0007075F" w14:paraId="244C83A3" w14:textId="77777777">
            <w:pPr>
              <w:spacing w:line="240" w:lineRule="auto"/>
              <w:jc w:val="both"/>
              <w:rPr>
                <w:rFonts w:ascii="Helvetica" w:hAnsi="Helvetica"/>
                <w:sz w:val="14"/>
                <w:szCs w:val="14"/>
              </w:rPr>
            </w:pPr>
          </w:p>
        </w:tc>
        <w:tc>
          <w:tcPr>
            <w:tcW w:w="2283" w:type="dxa"/>
            <w:gridSpan w:val="4"/>
            <w:tcBorders>
              <w:left w:val="single" w:color="auto" w:sz="4" w:space="0"/>
              <w:bottom w:val="nil"/>
              <w:right w:val="nil"/>
            </w:tcBorders>
          </w:tcPr>
          <w:p w:rsidRPr="00AE1ECB" w:rsidR="0007075F" w:rsidP="00C50654" w:rsidRDefault="0007075F" w14:paraId="244C83A4" w14:textId="77777777">
            <w:pPr>
              <w:spacing w:line="240" w:lineRule="auto"/>
              <w:ind w:firstLine="0"/>
              <w:jc w:val="both"/>
              <w:rPr>
                <w:rFonts w:ascii="Helvetica" w:hAnsi="Helvetica"/>
                <w:sz w:val="14"/>
                <w:szCs w:val="14"/>
              </w:rPr>
            </w:pPr>
          </w:p>
        </w:tc>
      </w:tr>
      <w:tr w:rsidRPr="00AE1ECB" w:rsidR="0007075F" w:rsidTr="00EF3C03" w14:paraId="244C83AC" w14:textId="77777777">
        <w:trPr>
          <w:trHeight w:val="270"/>
        </w:trPr>
        <w:tc>
          <w:tcPr>
            <w:tcW w:w="962" w:type="dxa"/>
            <w:vMerge/>
            <w:tcBorders>
              <w:left w:val="nil"/>
              <w:bottom w:val="nil"/>
            </w:tcBorders>
          </w:tcPr>
          <w:p w:rsidRPr="00AE1ECB" w:rsidR="0007075F" w:rsidP="0076545E" w:rsidRDefault="0007075F" w14:paraId="244C83A6" w14:textId="77777777">
            <w:pPr>
              <w:spacing w:before="60" w:line="240" w:lineRule="auto"/>
              <w:ind w:firstLine="0"/>
              <w:rPr>
                <w:rFonts w:ascii="Helvetica" w:hAnsi="Helvetica"/>
                <w:sz w:val="14"/>
                <w:szCs w:val="14"/>
              </w:rPr>
            </w:pPr>
          </w:p>
        </w:tc>
        <w:tc>
          <w:tcPr>
            <w:tcW w:w="2290" w:type="dxa"/>
            <w:gridSpan w:val="3"/>
            <w:tcBorders>
              <w:top w:val="nil"/>
              <w:bottom w:val="single" w:color="auto" w:sz="4" w:space="0"/>
            </w:tcBorders>
          </w:tcPr>
          <w:p w:rsidRPr="00AE1ECB" w:rsidR="0007075F" w:rsidP="0076545E" w:rsidRDefault="0007075F" w14:paraId="244C83A7" w14:textId="77777777">
            <w:pPr>
              <w:tabs>
                <w:tab w:val="clear" w:pos="432"/>
                <w:tab w:val="left" w:pos="0"/>
              </w:tabs>
              <w:spacing w:before="60" w:line="240" w:lineRule="auto"/>
              <w:ind w:firstLine="0"/>
              <w:jc w:val="center"/>
              <w:rPr>
                <w:rFonts w:ascii="Helvetica" w:hAnsi="Helvetica"/>
                <w:sz w:val="14"/>
                <w:szCs w:val="14"/>
              </w:rPr>
            </w:pPr>
            <w:r w:rsidRPr="00AE1ECB">
              <w:rPr>
                <w:rFonts w:ascii="Helvetica" w:hAnsi="Helvetica"/>
                <w:sz w:val="14"/>
                <w:szCs w:val="14"/>
              </w:rPr>
              <w:t>Under 1</w:t>
            </w:r>
          </w:p>
        </w:tc>
        <w:tc>
          <w:tcPr>
            <w:tcW w:w="2283" w:type="dxa"/>
            <w:gridSpan w:val="3"/>
            <w:tcBorders>
              <w:top w:val="nil"/>
              <w:bottom w:val="single" w:color="auto" w:sz="4" w:space="0"/>
            </w:tcBorders>
          </w:tcPr>
          <w:p w:rsidRPr="00AE1ECB" w:rsidR="0007075F" w:rsidP="0076545E" w:rsidRDefault="0007075F" w14:paraId="244C83A8" w14:textId="77777777">
            <w:pPr>
              <w:spacing w:before="60" w:line="240" w:lineRule="auto"/>
              <w:ind w:firstLine="72"/>
              <w:jc w:val="center"/>
              <w:rPr>
                <w:rFonts w:ascii="Helvetica" w:hAnsi="Helvetica"/>
                <w:sz w:val="14"/>
                <w:szCs w:val="14"/>
              </w:rPr>
            </w:pPr>
            <w:r w:rsidRPr="00AE1ECB">
              <w:rPr>
                <w:rFonts w:ascii="Helvetica" w:hAnsi="Helvetica"/>
                <w:sz w:val="14"/>
                <w:szCs w:val="14"/>
              </w:rPr>
              <w:t>1 to 4</w:t>
            </w:r>
          </w:p>
        </w:tc>
        <w:tc>
          <w:tcPr>
            <w:tcW w:w="2283" w:type="dxa"/>
            <w:gridSpan w:val="3"/>
            <w:tcBorders>
              <w:top w:val="nil"/>
              <w:bottom w:val="single" w:color="auto" w:sz="4" w:space="0"/>
              <w:right w:val="single" w:color="auto" w:sz="4" w:space="0"/>
            </w:tcBorders>
          </w:tcPr>
          <w:p w:rsidRPr="00AE1ECB" w:rsidR="0007075F" w:rsidP="0076545E" w:rsidRDefault="0007075F" w14:paraId="244C83A9" w14:textId="77777777">
            <w:pPr>
              <w:spacing w:before="60" w:line="240" w:lineRule="auto"/>
              <w:ind w:firstLine="20"/>
              <w:jc w:val="center"/>
              <w:rPr>
                <w:rFonts w:ascii="Helvetica" w:hAnsi="Helvetica"/>
                <w:sz w:val="14"/>
                <w:szCs w:val="14"/>
              </w:rPr>
            </w:pPr>
            <w:r w:rsidRPr="00AE1ECB">
              <w:rPr>
                <w:rFonts w:ascii="Helvetica" w:hAnsi="Helvetica"/>
                <w:sz w:val="14"/>
                <w:szCs w:val="14"/>
              </w:rPr>
              <w:t>5 to 9</w:t>
            </w:r>
          </w:p>
        </w:tc>
        <w:tc>
          <w:tcPr>
            <w:tcW w:w="285" w:type="dxa"/>
            <w:tcBorders>
              <w:top w:val="nil"/>
              <w:left w:val="single" w:color="auto" w:sz="4" w:space="0"/>
              <w:bottom w:val="nil"/>
              <w:right w:val="single" w:color="auto" w:sz="4" w:space="0"/>
            </w:tcBorders>
            <w:shd w:val="clear" w:color="auto" w:fill="F2F2F2"/>
          </w:tcPr>
          <w:p w:rsidRPr="00AE1ECB" w:rsidR="0007075F" w:rsidP="0076545E" w:rsidRDefault="0007075F" w14:paraId="244C83AA" w14:textId="77777777">
            <w:pPr>
              <w:spacing w:before="60" w:line="240" w:lineRule="auto"/>
              <w:jc w:val="center"/>
              <w:rPr>
                <w:rFonts w:ascii="Helvetica" w:hAnsi="Helvetica"/>
                <w:sz w:val="14"/>
                <w:szCs w:val="14"/>
              </w:rPr>
            </w:pPr>
          </w:p>
        </w:tc>
        <w:tc>
          <w:tcPr>
            <w:tcW w:w="2283" w:type="dxa"/>
            <w:gridSpan w:val="4"/>
            <w:tcBorders>
              <w:top w:val="nil"/>
              <w:left w:val="single" w:color="auto" w:sz="4" w:space="0"/>
              <w:bottom w:val="single" w:color="auto" w:sz="4" w:space="0"/>
              <w:right w:val="nil"/>
            </w:tcBorders>
          </w:tcPr>
          <w:p w:rsidRPr="00AE1ECB" w:rsidR="0007075F" w:rsidP="0076545E" w:rsidRDefault="0007075F" w14:paraId="244C83AB" w14:textId="77777777">
            <w:pPr>
              <w:spacing w:before="60" w:line="240" w:lineRule="auto"/>
              <w:ind w:firstLine="0"/>
              <w:jc w:val="center"/>
              <w:rPr>
                <w:rFonts w:ascii="Helvetica" w:hAnsi="Helvetica"/>
                <w:sz w:val="14"/>
                <w:szCs w:val="14"/>
              </w:rPr>
            </w:pPr>
            <w:r w:rsidRPr="00AE1ECB">
              <w:rPr>
                <w:rFonts w:ascii="Helvetica" w:hAnsi="Helvetica"/>
                <w:sz w:val="14"/>
                <w:szCs w:val="14"/>
              </w:rPr>
              <w:t>40 &amp; up</w:t>
            </w:r>
          </w:p>
        </w:tc>
      </w:tr>
      <w:tr w:rsidRPr="00AE1ECB" w:rsidR="0007075F" w:rsidTr="00223745" w14:paraId="244C83BF" w14:textId="77777777">
        <w:trPr>
          <w:trHeight w:val="299"/>
        </w:trPr>
        <w:tc>
          <w:tcPr>
            <w:tcW w:w="962" w:type="dxa"/>
            <w:vMerge w:val="restart"/>
            <w:tcBorders>
              <w:top w:val="nil"/>
              <w:left w:val="nil"/>
              <w:right w:val="single" w:color="auto" w:sz="4" w:space="0"/>
            </w:tcBorders>
          </w:tcPr>
          <w:p w:rsidRPr="00AE1ECB" w:rsidR="0007075F" w:rsidP="00C50654" w:rsidRDefault="0007075F" w14:paraId="244C83AD" w14:textId="77777777">
            <w:pPr>
              <w:spacing w:line="240" w:lineRule="auto"/>
              <w:ind w:firstLine="0"/>
              <w:rPr>
                <w:rFonts w:ascii="Helvetica" w:hAnsi="Helvetica"/>
                <w:sz w:val="14"/>
                <w:szCs w:val="14"/>
              </w:rPr>
            </w:pPr>
            <w:r w:rsidRPr="00AE1ECB">
              <w:rPr>
                <w:rFonts w:ascii="Helvetica" w:hAnsi="Helvetica"/>
                <w:sz w:val="14"/>
                <w:szCs w:val="14"/>
              </w:rPr>
              <w:t>Attained</w:t>
            </w:r>
          </w:p>
          <w:p w:rsidRPr="00AE1ECB" w:rsidR="0007075F" w:rsidP="00C50654" w:rsidRDefault="0007075F" w14:paraId="244C83AE" w14:textId="77777777">
            <w:pPr>
              <w:spacing w:line="240" w:lineRule="auto"/>
              <w:ind w:firstLine="0"/>
              <w:rPr>
                <w:rFonts w:ascii="Helvetica" w:hAnsi="Helvetica"/>
                <w:sz w:val="14"/>
                <w:szCs w:val="14"/>
              </w:rPr>
            </w:pPr>
            <w:r w:rsidRPr="00AE1ECB">
              <w:rPr>
                <w:rFonts w:ascii="Helvetica" w:hAnsi="Helvetica"/>
                <w:sz w:val="14"/>
                <w:szCs w:val="14"/>
              </w:rPr>
              <w:t>Age</w:t>
            </w:r>
          </w:p>
        </w:tc>
        <w:tc>
          <w:tcPr>
            <w:tcW w:w="482" w:type="dxa"/>
            <w:vMerge w:val="restart"/>
            <w:tcBorders>
              <w:top w:val="single" w:color="auto" w:sz="4" w:space="0"/>
              <w:left w:val="single" w:color="auto" w:sz="4" w:space="0"/>
              <w:bottom w:val="nil"/>
              <w:right w:val="nil"/>
            </w:tcBorders>
          </w:tcPr>
          <w:p w:rsidRPr="00AE1ECB" w:rsidR="0007075F" w:rsidP="00C50654" w:rsidRDefault="0007075F" w14:paraId="244C83AF" w14:textId="77777777">
            <w:pPr>
              <w:spacing w:line="240" w:lineRule="auto"/>
              <w:jc w:val="both"/>
              <w:rPr>
                <w:rFonts w:ascii="Helvetica" w:hAnsi="Helvetica"/>
                <w:sz w:val="14"/>
                <w:szCs w:val="14"/>
              </w:rPr>
            </w:pPr>
          </w:p>
          <w:p w:rsidRPr="00AE1ECB" w:rsidR="0007075F" w:rsidP="00C50654" w:rsidRDefault="0007075F" w14:paraId="244C83B0" w14:textId="77777777">
            <w:pPr>
              <w:spacing w:line="240" w:lineRule="auto"/>
              <w:ind w:firstLine="3"/>
              <w:rPr>
                <w:rFonts w:ascii="Helvetica" w:hAnsi="Helvetica"/>
                <w:sz w:val="14"/>
                <w:szCs w:val="14"/>
              </w:rPr>
            </w:pPr>
          </w:p>
          <w:p w:rsidRPr="00AE1ECB" w:rsidR="0007075F" w:rsidP="00706181" w:rsidRDefault="0007075F" w14:paraId="244C83B1" w14:textId="77777777">
            <w:pPr>
              <w:spacing w:before="60" w:line="240" w:lineRule="auto"/>
              <w:ind w:firstLine="0"/>
              <w:rPr>
                <w:rFonts w:ascii="Helvetica" w:hAnsi="Helvetica"/>
                <w:sz w:val="14"/>
                <w:szCs w:val="14"/>
              </w:rPr>
            </w:pPr>
            <w:r w:rsidRPr="00AE1ECB">
              <w:rPr>
                <w:rFonts w:ascii="Helvetica" w:hAnsi="Helvetica"/>
                <w:sz w:val="14"/>
                <w:szCs w:val="14"/>
              </w:rPr>
              <w:t>No.</w:t>
            </w:r>
          </w:p>
        </w:tc>
        <w:tc>
          <w:tcPr>
            <w:tcW w:w="1808" w:type="dxa"/>
            <w:gridSpan w:val="2"/>
            <w:tcBorders>
              <w:top w:val="single" w:color="auto" w:sz="4" w:space="0"/>
              <w:left w:val="nil"/>
              <w:bottom w:val="single" w:color="auto" w:sz="4" w:space="0"/>
              <w:right w:val="single" w:color="auto" w:sz="4" w:space="0"/>
            </w:tcBorders>
          </w:tcPr>
          <w:p w:rsidRPr="00AE1ECB" w:rsidR="0007075F" w:rsidP="00C50654" w:rsidRDefault="0007075F" w14:paraId="244C83B2" w14:textId="77777777">
            <w:pPr>
              <w:tabs>
                <w:tab w:val="clear" w:pos="432"/>
                <w:tab w:val="left" w:pos="-18"/>
              </w:tabs>
              <w:spacing w:line="240" w:lineRule="auto"/>
              <w:ind w:hanging="18"/>
              <w:jc w:val="center"/>
              <w:rPr>
                <w:rFonts w:ascii="Helvetica" w:hAnsi="Helvetica"/>
                <w:sz w:val="14"/>
                <w:szCs w:val="14"/>
              </w:rPr>
            </w:pPr>
            <w:r w:rsidRPr="00AE1ECB">
              <w:rPr>
                <w:rFonts w:ascii="Helvetica" w:hAnsi="Helvetica"/>
                <w:sz w:val="14"/>
                <w:szCs w:val="14"/>
              </w:rPr>
              <w:t>Average</w:t>
            </w:r>
          </w:p>
        </w:tc>
        <w:tc>
          <w:tcPr>
            <w:tcW w:w="475" w:type="dxa"/>
            <w:vMerge w:val="restart"/>
            <w:tcBorders>
              <w:top w:val="nil"/>
              <w:left w:val="single" w:color="auto" w:sz="4" w:space="0"/>
              <w:right w:val="nil"/>
            </w:tcBorders>
          </w:tcPr>
          <w:p w:rsidRPr="00AE1ECB" w:rsidR="0007075F" w:rsidP="00C50654" w:rsidRDefault="0007075F" w14:paraId="244C83B3" w14:textId="77777777">
            <w:pPr>
              <w:spacing w:line="240" w:lineRule="auto"/>
              <w:ind w:right="30"/>
              <w:jc w:val="both"/>
              <w:rPr>
                <w:rFonts w:ascii="Helvetica" w:hAnsi="Helvetica"/>
                <w:sz w:val="14"/>
                <w:szCs w:val="14"/>
              </w:rPr>
            </w:pPr>
          </w:p>
          <w:p w:rsidRPr="00AE1ECB" w:rsidR="0007075F" w:rsidP="00223745" w:rsidRDefault="0007075F" w14:paraId="244C83B4" w14:textId="77777777">
            <w:pPr>
              <w:spacing w:line="240" w:lineRule="auto"/>
              <w:ind w:firstLine="0"/>
              <w:rPr>
                <w:rFonts w:ascii="Helvetica" w:hAnsi="Helvetica"/>
                <w:sz w:val="14"/>
                <w:szCs w:val="14"/>
              </w:rPr>
            </w:pPr>
          </w:p>
          <w:p w:rsidRPr="00AE1ECB" w:rsidR="0007075F" w:rsidP="00706181" w:rsidRDefault="0007075F" w14:paraId="244C83B5" w14:textId="77777777">
            <w:pPr>
              <w:spacing w:before="60" w:line="240" w:lineRule="auto"/>
              <w:ind w:firstLine="0"/>
              <w:rPr>
                <w:rFonts w:ascii="Helvetica" w:hAnsi="Helvetica"/>
                <w:sz w:val="14"/>
                <w:szCs w:val="14"/>
              </w:rPr>
            </w:pPr>
            <w:r w:rsidRPr="00AE1ECB">
              <w:rPr>
                <w:rFonts w:ascii="Helvetica" w:hAnsi="Helvetica"/>
                <w:sz w:val="14"/>
                <w:szCs w:val="14"/>
              </w:rPr>
              <w:t>No.</w:t>
            </w:r>
          </w:p>
        </w:tc>
        <w:tc>
          <w:tcPr>
            <w:tcW w:w="1808" w:type="dxa"/>
            <w:gridSpan w:val="2"/>
            <w:tcBorders>
              <w:top w:val="nil"/>
              <w:left w:val="nil"/>
            </w:tcBorders>
          </w:tcPr>
          <w:p w:rsidRPr="00AE1ECB" w:rsidR="0007075F" w:rsidP="00C50654" w:rsidRDefault="0007075F" w14:paraId="244C83B6" w14:textId="77777777">
            <w:pPr>
              <w:tabs>
                <w:tab w:val="clear" w:pos="432"/>
                <w:tab w:val="left" w:pos="0"/>
              </w:tabs>
              <w:spacing w:line="240" w:lineRule="auto"/>
              <w:ind w:firstLine="14"/>
              <w:jc w:val="center"/>
              <w:rPr>
                <w:rFonts w:ascii="Helvetica" w:hAnsi="Helvetica"/>
                <w:sz w:val="14"/>
                <w:szCs w:val="14"/>
              </w:rPr>
            </w:pPr>
            <w:r w:rsidRPr="00AE1ECB">
              <w:rPr>
                <w:rFonts w:ascii="Helvetica" w:hAnsi="Helvetica"/>
                <w:sz w:val="14"/>
                <w:szCs w:val="14"/>
              </w:rPr>
              <w:t>Average</w:t>
            </w:r>
          </w:p>
        </w:tc>
        <w:tc>
          <w:tcPr>
            <w:tcW w:w="570" w:type="dxa"/>
            <w:tcBorders>
              <w:top w:val="nil"/>
              <w:bottom w:val="nil"/>
              <w:right w:val="nil"/>
            </w:tcBorders>
          </w:tcPr>
          <w:p w:rsidRPr="00AE1ECB" w:rsidR="00223745" w:rsidP="00223745" w:rsidRDefault="00223745" w14:paraId="244C83B7" w14:textId="77777777">
            <w:pPr>
              <w:spacing w:line="240" w:lineRule="auto"/>
              <w:ind w:firstLine="0"/>
              <w:rPr>
                <w:rFonts w:ascii="Helvetica" w:hAnsi="Helvetica"/>
                <w:sz w:val="14"/>
                <w:szCs w:val="14"/>
              </w:rPr>
            </w:pPr>
          </w:p>
          <w:p w:rsidRPr="00AE1ECB" w:rsidR="0007075F" w:rsidP="00223745" w:rsidRDefault="0007075F" w14:paraId="244C83B8" w14:textId="77777777">
            <w:pPr>
              <w:spacing w:line="240" w:lineRule="auto"/>
              <w:ind w:firstLine="20"/>
              <w:rPr>
                <w:rFonts w:ascii="Helvetica" w:hAnsi="Helvetica"/>
                <w:sz w:val="14"/>
                <w:szCs w:val="14"/>
              </w:rPr>
            </w:pPr>
          </w:p>
        </w:tc>
        <w:tc>
          <w:tcPr>
            <w:tcW w:w="1713" w:type="dxa"/>
            <w:gridSpan w:val="2"/>
            <w:tcBorders>
              <w:top w:val="nil"/>
              <w:left w:val="nil"/>
              <w:right w:val="single" w:color="auto" w:sz="4" w:space="0"/>
            </w:tcBorders>
          </w:tcPr>
          <w:p w:rsidRPr="00AE1ECB" w:rsidR="0007075F" w:rsidP="00C50654" w:rsidRDefault="0007075F" w14:paraId="244C83B9" w14:textId="77777777">
            <w:pPr>
              <w:spacing w:line="240" w:lineRule="auto"/>
              <w:ind w:firstLine="20"/>
              <w:jc w:val="center"/>
              <w:rPr>
                <w:rFonts w:ascii="Helvetica" w:hAnsi="Helvetica"/>
                <w:sz w:val="14"/>
                <w:szCs w:val="14"/>
              </w:rPr>
            </w:pPr>
            <w:r w:rsidRPr="00AE1ECB">
              <w:rPr>
                <w:rFonts w:ascii="Helvetica" w:hAnsi="Helvetica"/>
                <w:sz w:val="14"/>
                <w:szCs w:val="14"/>
              </w:rPr>
              <w:t>Average</w:t>
            </w:r>
          </w:p>
        </w:tc>
        <w:tc>
          <w:tcPr>
            <w:tcW w:w="285" w:type="dxa"/>
            <w:tcBorders>
              <w:top w:val="nil"/>
              <w:left w:val="single" w:color="auto" w:sz="4" w:space="0"/>
              <w:bottom w:val="nil"/>
              <w:right w:val="single" w:color="auto" w:sz="4" w:space="0"/>
            </w:tcBorders>
            <w:shd w:val="clear" w:color="auto" w:fill="F2F2F2"/>
          </w:tcPr>
          <w:p w:rsidRPr="00AE1ECB" w:rsidR="0007075F" w:rsidP="00C50654" w:rsidRDefault="0007075F" w14:paraId="244C83BA" w14:textId="77777777">
            <w:pPr>
              <w:spacing w:line="240" w:lineRule="auto"/>
              <w:jc w:val="both"/>
              <w:rPr>
                <w:rFonts w:ascii="Helvetica" w:hAnsi="Helvetica"/>
                <w:sz w:val="14"/>
                <w:szCs w:val="14"/>
              </w:rPr>
            </w:pPr>
          </w:p>
          <w:p w:rsidRPr="00AE1ECB" w:rsidR="0007075F" w:rsidP="00C50654" w:rsidRDefault="0007075F" w14:paraId="244C83BB" w14:textId="77777777">
            <w:pPr>
              <w:spacing w:line="240" w:lineRule="auto"/>
              <w:jc w:val="both"/>
              <w:rPr>
                <w:rFonts w:ascii="Helvetica" w:hAnsi="Helvetica"/>
                <w:sz w:val="14"/>
                <w:szCs w:val="14"/>
              </w:rPr>
            </w:pPr>
            <w:r w:rsidRPr="00AE1ECB">
              <w:rPr>
                <w:rFonts w:ascii="Helvetica" w:hAnsi="Helvetica"/>
                <w:sz w:val="14"/>
                <w:szCs w:val="14"/>
              </w:rPr>
              <w:t>.</w:t>
            </w:r>
          </w:p>
        </w:tc>
        <w:tc>
          <w:tcPr>
            <w:tcW w:w="285" w:type="dxa"/>
            <w:tcBorders>
              <w:left w:val="single" w:color="auto" w:sz="4" w:space="0"/>
              <w:bottom w:val="nil"/>
              <w:right w:val="nil"/>
            </w:tcBorders>
          </w:tcPr>
          <w:p w:rsidRPr="00AE1ECB" w:rsidR="0007075F" w:rsidP="00C50654" w:rsidRDefault="0007075F" w14:paraId="244C83BC" w14:textId="77777777">
            <w:pPr>
              <w:spacing w:line="240" w:lineRule="auto"/>
              <w:jc w:val="both"/>
              <w:rPr>
                <w:rFonts w:ascii="Helvetica" w:hAnsi="Helvetica"/>
                <w:sz w:val="14"/>
                <w:szCs w:val="14"/>
              </w:rPr>
            </w:pPr>
          </w:p>
        </w:tc>
        <w:tc>
          <w:tcPr>
            <w:tcW w:w="285" w:type="dxa"/>
            <w:tcBorders>
              <w:top w:val="single" w:color="auto" w:sz="4" w:space="0"/>
              <w:left w:val="nil"/>
              <w:bottom w:val="nil"/>
              <w:right w:val="nil"/>
            </w:tcBorders>
          </w:tcPr>
          <w:p w:rsidRPr="00AE1ECB" w:rsidR="0007075F" w:rsidP="00C50654" w:rsidRDefault="0007075F" w14:paraId="244C83BD" w14:textId="77777777">
            <w:pPr>
              <w:spacing w:line="240" w:lineRule="auto"/>
              <w:ind w:firstLine="3"/>
              <w:rPr>
                <w:rFonts w:ascii="Helvetica" w:hAnsi="Helvetica"/>
                <w:sz w:val="14"/>
                <w:szCs w:val="14"/>
              </w:rPr>
            </w:pPr>
          </w:p>
        </w:tc>
        <w:tc>
          <w:tcPr>
            <w:tcW w:w="1713" w:type="dxa"/>
            <w:gridSpan w:val="2"/>
            <w:tcBorders>
              <w:top w:val="single" w:color="auto" w:sz="4" w:space="0"/>
              <w:left w:val="nil"/>
              <w:right w:val="nil"/>
            </w:tcBorders>
          </w:tcPr>
          <w:p w:rsidRPr="00AE1ECB" w:rsidR="0007075F" w:rsidP="00C50654" w:rsidRDefault="0007075F" w14:paraId="244C83BE" w14:textId="77777777">
            <w:pPr>
              <w:spacing w:line="240" w:lineRule="auto"/>
              <w:ind w:hanging="40"/>
              <w:jc w:val="both"/>
              <w:rPr>
                <w:rFonts w:ascii="Helvetica" w:hAnsi="Helvetica"/>
                <w:sz w:val="14"/>
                <w:szCs w:val="14"/>
              </w:rPr>
            </w:pPr>
            <w:r w:rsidRPr="00AE1ECB">
              <w:rPr>
                <w:rFonts w:ascii="Helvetica" w:hAnsi="Helvetica"/>
                <w:sz w:val="14"/>
                <w:szCs w:val="14"/>
              </w:rPr>
              <w:t>Average</w:t>
            </w:r>
          </w:p>
        </w:tc>
      </w:tr>
      <w:tr w:rsidRPr="00AE1ECB" w:rsidR="0007075F" w:rsidTr="00223745" w14:paraId="244C83CE" w14:textId="77777777">
        <w:trPr>
          <w:trHeight w:val="279"/>
        </w:trPr>
        <w:tc>
          <w:tcPr>
            <w:tcW w:w="962" w:type="dxa"/>
            <w:vMerge/>
            <w:tcBorders>
              <w:left w:val="nil"/>
              <w:right w:val="single" w:color="auto" w:sz="4" w:space="0"/>
            </w:tcBorders>
          </w:tcPr>
          <w:p w:rsidRPr="00AE1ECB" w:rsidR="0007075F" w:rsidP="0076545E" w:rsidRDefault="0007075F" w14:paraId="244C83C0" w14:textId="77777777">
            <w:pPr>
              <w:spacing w:before="60" w:line="240" w:lineRule="auto"/>
              <w:ind w:firstLine="0"/>
              <w:rPr>
                <w:rFonts w:ascii="Helvetica" w:hAnsi="Helvetica"/>
                <w:sz w:val="14"/>
                <w:szCs w:val="14"/>
              </w:rPr>
            </w:pPr>
          </w:p>
        </w:tc>
        <w:tc>
          <w:tcPr>
            <w:tcW w:w="482" w:type="dxa"/>
            <w:vMerge/>
            <w:tcBorders>
              <w:top w:val="nil"/>
              <w:left w:val="single" w:color="auto" w:sz="4" w:space="0"/>
              <w:right w:val="nil"/>
            </w:tcBorders>
          </w:tcPr>
          <w:p w:rsidRPr="00AE1ECB" w:rsidR="0007075F" w:rsidP="0076545E" w:rsidRDefault="0007075F" w14:paraId="244C83C1" w14:textId="77777777">
            <w:pPr>
              <w:spacing w:before="60" w:line="240" w:lineRule="auto"/>
              <w:jc w:val="both"/>
              <w:rPr>
                <w:rFonts w:ascii="Helvetica" w:hAnsi="Helvetica"/>
                <w:sz w:val="14"/>
                <w:szCs w:val="14"/>
              </w:rPr>
            </w:pPr>
          </w:p>
        </w:tc>
        <w:tc>
          <w:tcPr>
            <w:tcW w:w="761" w:type="dxa"/>
            <w:tcBorders>
              <w:top w:val="single" w:color="auto" w:sz="4" w:space="0"/>
              <w:left w:val="nil"/>
              <w:bottom w:val="nil"/>
              <w:right w:val="single" w:color="auto" w:sz="4" w:space="0"/>
            </w:tcBorders>
          </w:tcPr>
          <w:p w:rsidRPr="00AE1ECB" w:rsidR="0007075F" w:rsidP="0076545E" w:rsidRDefault="0007075F" w14:paraId="244C83C2" w14:textId="77777777">
            <w:pPr>
              <w:tabs>
                <w:tab w:val="clear" w:pos="432"/>
                <w:tab w:val="left" w:pos="162"/>
              </w:tabs>
              <w:spacing w:before="60" w:line="240" w:lineRule="auto"/>
              <w:ind w:firstLine="72"/>
              <w:jc w:val="center"/>
              <w:rPr>
                <w:rFonts w:ascii="Helvetica" w:hAnsi="Helvetica"/>
                <w:sz w:val="14"/>
                <w:szCs w:val="14"/>
              </w:rPr>
            </w:pPr>
            <w:r w:rsidRPr="00AE1ECB">
              <w:rPr>
                <w:rFonts w:ascii="Helvetica" w:hAnsi="Helvetica"/>
                <w:sz w:val="14"/>
                <w:szCs w:val="14"/>
              </w:rPr>
              <w:t>Comp.</w:t>
            </w:r>
          </w:p>
        </w:tc>
        <w:tc>
          <w:tcPr>
            <w:tcW w:w="1047" w:type="dxa"/>
            <w:tcBorders>
              <w:top w:val="single" w:color="auto" w:sz="4" w:space="0"/>
              <w:left w:val="single" w:color="auto" w:sz="4" w:space="0"/>
              <w:bottom w:val="nil"/>
              <w:right w:val="single" w:color="auto" w:sz="4" w:space="0"/>
            </w:tcBorders>
          </w:tcPr>
          <w:p w:rsidRPr="00AE1ECB" w:rsidR="0007075F" w:rsidP="0076545E" w:rsidRDefault="0007075F" w14:paraId="244C83C3" w14:textId="77777777">
            <w:pPr>
              <w:tabs>
                <w:tab w:val="clear" w:pos="432"/>
                <w:tab w:val="left" w:pos="0"/>
              </w:tabs>
              <w:spacing w:before="60" w:line="240" w:lineRule="auto"/>
              <w:ind w:firstLine="0"/>
              <w:jc w:val="center"/>
              <w:rPr>
                <w:rFonts w:ascii="Helvetica" w:hAnsi="Helvetica"/>
                <w:sz w:val="14"/>
                <w:szCs w:val="14"/>
              </w:rPr>
            </w:pPr>
            <w:r w:rsidRPr="00AE1ECB">
              <w:rPr>
                <w:rFonts w:ascii="Helvetica" w:hAnsi="Helvetica"/>
                <w:sz w:val="14"/>
                <w:szCs w:val="14"/>
              </w:rPr>
              <w:t>Cash Bal.</w:t>
            </w:r>
          </w:p>
        </w:tc>
        <w:tc>
          <w:tcPr>
            <w:tcW w:w="475" w:type="dxa"/>
            <w:vMerge/>
            <w:tcBorders>
              <w:top w:val="nil"/>
              <w:left w:val="single" w:color="auto" w:sz="4" w:space="0"/>
              <w:right w:val="nil"/>
            </w:tcBorders>
          </w:tcPr>
          <w:p w:rsidRPr="00AE1ECB" w:rsidR="0007075F" w:rsidP="0076545E" w:rsidRDefault="0007075F" w14:paraId="244C83C4" w14:textId="77777777">
            <w:pPr>
              <w:spacing w:before="60" w:line="240" w:lineRule="auto"/>
              <w:jc w:val="both"/>
              <w:rPr>
                <w:rFonts w:ascii="Helvetica" w:hAnsi="Helvetica"/>
                <w:sz w:val="14"/>
                <w:szCs w:val="14"/>
              </w:rPr>
            </w:pPr>
          </w:p>
        </w:tc>
        <w:tc>
          <w:tcPr>
            <w:tcW w:w="761" w:type="dxa"/>
            <w:tcBorders>
              <w:top w:val="nil"/>
              <w:left w:val="nil"/>
            </w:tcBorders>
          </w:tcPr>
          <w:p w:rsidRPr="00AE1ECB" w:rsidR="0007075F" w:rsidP="0076545E" w:rsidRDefault="0007075F" w14:paraId="244C83C5" w14:textId="77777777">
            <w:pPr>
              <w:spacing w:before="60" w:line="240" w:lineRule="auto"/>
              <w:ind w:firstLine="14"/>
              <w:jc w:val="both"/>
              <w:rPr>
                <w:rFonts w:ascii="Helvetica" w:hAnsi="Helvetica"/>
                <w:sz w:val="14"/>
                <w:szCs w:val="14"/>
              </w:rPr>
            </w:pPr>
            <w:r w:rsidRPr="00AE1ECB">
              <w:rPr>
                <w:rFonts w:ascii="Helvetica" w:hAnsi="Helvetica"/>
                <w:sz w:val="14"/>
                <w:szCs w:val="14"/>
              </w:rPr>
              <w:t>Comp.</w:t>
            </w:r>
          </w:p>
        </w:tc>
        <w:tc>
          <w:tcPr>
            <w:tcW w:w="1047" w:type="dxa"/>
            <w:tcBorders>
              <w:top w:val="nil"/>
              <w:left w:val="single" w:color="auto" w:sz="4" w:space="0"/>
            </w:tcBorders>
          </w:tcPr>
          <w:p w:rsidRPr="00AE1ECB" w:rsidR="0007075F" w:rsidP="0076545E" w:rsidRDefault="0007075F" w14:paraId="244C83C6" w14:textId="77777777">
            <w:pPr>
              <w:spacing w:before="60" w:line="240" w:lineRule="auto"/>
              <w:ind w:firstLine="26"/>
              <w:jc w:val="both"/>
              <w:rPr>
                <w:rFonts w:ascii="Helvetica" w:hAnsi="Helvetica"/>
                <w:sz w:val="14"/>
                <w:szCs w:val="14"/>
              </w:rPr>
            </w:pPr>
            <w:r w:rsidRPr="00AE1ECB">
              <w:rPr>
                <w:rFonts w:ascii="Helvetica" w:hAnsi="Helvetica"/>
                <w:sz w:val="14"/>
                <w:szCs w:val="14"/>
              </w:rPr>
              <w:t>Cash Bal.</w:t>
            </w:r>
          </w:p>
        </w:tc>
        <w:tc>
          <w:tcPr>
            <w:tcW w:w="570" w:type="dxa"/>
            <w:tcBorders>
              <w:top w:val="nil"/>
              <w:right w:val="nil"/>
            </w:tcBorders>
          </w:tcPr>
          <w:p w:rsidRPr="00AE1ECB" w:rsidR="0007075F" w:rsidP="0076545E" w:rsidRDefault="00223745" w14:paraId="244C83C7" w14:textId="77777777">
            <w:pPr>
              <w:spacing w:before="60" w:line="240" w:lineRule="auto"/>
              <w:ind w:firstLine="20"/>
              <w:jc w:val="both"/>
              <w:rPr>
                <w:rFonts w:ascii="Helvetica" w:hAnsi="Helvetica"/>
                <w:sz w:val="14"/>
                <w:szCs w:val="14"/>
              </w:rPr>
            </w:pPr>
            <w:r w:rsidRPr="00AE1ECB">
              <w:rPr>
                <w:rFonts w:ascii="Helvetica" w:hAnsi="Helvetica"/>
                <w:sz w:val="14"/>
                <w:szCs w:val="14"/>
              </w:rPr>
              <w:t>No.</w:t>
            </w:r>
          </w:p>
        </w:tc>
        <w:tc>
          <w:tcPr>
            <w:tcW w:w="761" w:type="dxa"/>
            <w:tcBorders>
              <w:left w:val="nil"/>
            </w:tcBorders>
          </w:tcPr>
          <w:p w:rsidRPr="00AE1ECB" w:rsidR="0007075F" w:rsidP="0076545E" w:rsidRDefault="0007075F" w14:paraId="244C83C8" w14:textId="77777777">
            <w:pPr>
              <w:spacing w:before="60" w:line="240" w:lineRule="auto"/>
              <w:ind w:firstLine="20"/>
              <w:jc w:val="both"/>
              <w:rPr>
                <w:rFonts w:ascii="Helvetica" w:hAnsi="Helvetica"/>
                <w:sz w:val="14"/>
                <w:szCs w:val="14"/>
              </w:rPr>
            </w:pPr>
            <w:r w:rsidRPr="00AE1ECB">
              <w:rPr>
                <w:rFonts w:ascii="Helvetica" w:hAnsi="Helvetica"/>
                <w:sz w:val="14"/>
                <w:szCs w:val="14"/>
              </w:rPr>
              <w:t>Comp.</w:t>
            </w:r>
          </w:p>
        </w:tc>
        <w:tc>
          <w:tcPr>
            <w:tcW w:w="952" w:type="dxa"/>
            <w:tcBorders>
              <w:right w:val="single" w:color="auto" w:sz="4" w:space="0"/>
            </w:tcBorders>
          </w:tcPr>
          <w:p w:rsidRPr="00AE1ECB" w:rsidR="0007075F" w:rsidP="0076545E" w:rsidRDefault="0007075F" w14:paraId="244C83C9" w14:textId="77777777">
            <w:pPr>
              <w:tabs>
                <w:tab w:val="clear" w:pos="432"/>
                <w:tab w:val="left" w:pos="72"/>
              </w:tabs>
              <w:spacing w:before="60" w:line="240" w:lineRule="auto"/>
              <w:ind w:firstLine="20"/>
              <w:jc w:val="both"/>
              <w:rPr>
                <w:rFonts w:ascii="Helvetica" w:hAnsi="Helvetica"/>
                <w:sz w:val="14"/>
                <w:szCs w:val="14"/>
              </w:rPr>
            </w:pPr>
            <w:r w:rsidRPr="00AE1ECB">
              <w:rPr>
                <w:rFonts w:ascii="Helvetica" w:hAnsi="Helvetica"/>
                <w:sz w:val="14"/>
                <w:szCs w:val="14"/>
              </w:rPr>
              <w:t>Cash Bal.</w:t>
            </w:r>
          </w:p>
        </w:tc>
        <w:tc>
          <w:tcPr>
            <w:tcW w:w="285" w:type="dxa"/>
            <w:tcBorders>
              <w:top w:val="nil"/>
              <w:left w:val="single" w:color="auto" w:sz="4" w:space="0"/>
              <w:bottom w:val="nil"/>
              <w:right w:val="single" w:color="auto" w:sz="4" w:space="0"/>
            </w:tcBorders>
            <w:shd w:val="clear" w:color="auto" w:fill="F2F2F2"/>
          </w:tcPr>
          <w:p w:rsidRPr="00AE1ECB" w:rsidR="0007075F" w:rsidP="0076545E" w:rsidRDefault="0007075F" w14:paraId="244C83CA" w14:textId="77777777">
            <w:pPr>
              <w:spacing w:before="60" w:line="240" w:lineRule="auto"/>
              <w:jc w:val="both"/>
              <w:rPr>
                <w:rFonts w:ascii="Helvetica" w:hAnsi="Helvetica"/>
                <w:b/>
                <w:sz w:val="14"/>
                <w:szCs w:val="14"/>
              </w:rPr>
            </w:pPr>
          </w:p>
        </w:tc>
        <w:tc>
          <w:tcPr>
            <w:tcW w:w="570" w:type="dxa"/>
            <w:gridSpan w:val="2"/>
            <w:tcBorders>
              <w:top w:val="nil"/>
              <w:left w:val="single" w:color="auto" w:sz="4" w:space="0"/>
              <w:right w:val="nil"/>
            </w:tcBorders>
          </w:tcPr>
          <w:p w:rsidRPr="00AE1ECB" w:rsidR="0007075F" w:rsidP="0076545E" w:rsidRDefault="0007075F" w14:paraId="244C83CB" w14:textId="77777777">
            <w:pPr>
              <w:spacing w:before="60" w:line="240" w:lineRule="auto"/>
              <w:ind w:firstLine="0"/>
              <w:jc w:val="both"/>
              <w:rPr>
                <w:rFonts w:ascii="Helvetica" w:hAnsi="Helvetica"/>
                <w:sz w:val="14"/>
                <w:szCs w:val="14"/>
              </w:rPr>
            </w:pPr>
            <w:r w:rsidRPr="00AE1ECB">
              <w:rPr>
                <w:rFonts w:ascii="Helvetica" w:hAnsi="Helvetica"/>
                <w:sz w:val="14"/>
                <w:szCs w:val="14"/>
              </w:rPr>
              <w:t>No.</w:t>
            </w:r>
          </w:p>
        </w:tc>
        <w:tc>
          <w:tcPr>
            <w:tcW w:w="761" w:type="dxa"/>
            <w:tcBorders>
              <w:left w:val="nil"/>
            </w:tcBorders>
          </w:tcPr>
          <w:p w:rsidRPr="00AE1ECB" w:rsidR="0007075F" w:rsidP="0076545E" w:rsidRDefault="0007075F" w14:paraId="244C83CC" w14:textId="77777777">
            <w:pPr>
              <w:tabs>
                <w:tab w:val="left" w:pos="72"/>
              </w:tabs>
              <w:spacing w:before="60" w:line="240" w:lineRule="auto"/>
              <w:ind w:firstLine="20"/>
              <w:jc w:val="both"/>
              <w:rPr>
                <w:rFonts w:ascii="Helvetica" w:hAnsi="Helvetica"/>
                <w:sz w:val="14"/>
                <w:szCs w:val="14"/>
              </w:rPr>
            </w:pPr>
            <w:r w:rsidRPr="00AE1ECB">
              <w:rPr>
                <w:rFonts w:ascii="Helvetica" w:hAnsi="Helvetica"/>
                <w:sz w:val="14"/>
                <w:szCs w:val="14"/>
              </w:rPr>
              <w:t>Comp.</w:t>
            </w:r>
          </w:p>
        </w:tc>
        <w:tc>
          <w:tcPr>
            <w:tcW w:w="952" w:type="dxa"/>
            <w:tcBorders>
              <w:right w:val="nil"/>
            </w:tcBorders>
          </w:tcPr>
          <w:p w:rsidRPr="00AE1ECB" w:rsidR="0007075F" w:rsidP="0076545E" w:rsidRDefault="0007075F" w14:paraId="244C83CD" w14:textId="77777777">
            <w:pPr>
              <w:spacing w:before="60" w:line="240" w:lineRule="auto"/>
              <w:ind w:firstLine="0"/>
              <w:jc w:val="both"/>
              <w:rPr>
                <w:rFonts w:ascii="Helvetica" w:hAnsi="Helvetica"/>
                <w:sz w:val="14"/>
                <w:szCs w:val="14"/>
              </w:rPr>
            </w:pPr>
            <w:r w:rsidRPr="00AE1ECB">
              <w:rPr>
                <w:rFonts w:ascii="Helvetica" w:hAnsi="Helvetica"/>
                <w:sz w:val="14"/>
                <w:szCs w:val="14"/>
              </w:rPr>
              <w:t>Cash Bal.</w:t>
            </w:r>
          </w:p>
        </w:tc>
      </w:tr>
      <w:tr w:rsidRPr="00AE1ECB" w:rsidR="0007075F" w:rsidTr="00EF3C03" w14:paraId="244C83E0" w14:textId="77777777">
        <w:trPr>
          <w:trHeight w:val="331"/>
        </w:trPr>
        <w:tc>
          <w:tcPr>
            <w:tcW w:w="962" w:type="dxa"/>
            <w:tcBorders>
              <w:left w:val="nil"/>
              <w:right w:val="single" w:color="auto" w:sz="4" w:space="0"/>
            </w:tcBorders>
          </w:tcPr>
          <w:p w:rsidRPr="00AE1ECB" w:rsidR="0007075F" w:rsidP="00C50654" w:rsidRDefault="0007075F" w14:paraId="244C83CF" w14:textId="77777777">
            <w:pPr>
              <w:spacing w:line="240" w:lineRule="auto"/>
              <w:ind w:firstLine="0"/>
              <w:rPr>
                <w:rFonts w:ascii="Helvetica" w:hAnsi="Helvetica"/>
                <w:sz w:val="14"/>
                <w:szCs w:val="14"/>
              </w:rPr>
            </w:pPr>
            <w:r w:rsidRPr="00AE1ECB">
              <w:rPr>
                <w:rFonts w:ascii="Helvetica" w:hAnsi="Helvetica"/>
                <w:sz w:val="14"/>
                <w:szCs w:val="14"/>
              </w:rPr>
              <w:t>Under 25</w:t>
            </w:r>
          </w:p>
          <w:p w:rsidRPr="00AE1ECB" w:rsidR="0007075F" w:rsidP="00C50654" w:rsidRDefault="0007075F" w14:paraId="244C83D0" w14:textId="77777777">
            <w:pPr>
              <w:spacing w:line="240" w:lineRule="auto"/>
              <w:ind w:firstLine="0"/>
              <w:rPr>
                <w:rFonts w:ascii="Helvetica" w:hAnsi="Helvetica"/>
                <w:sz w:val="14"/>
                <w:szCs w:val="14"/>
              </w:rPr>
            </w:pPr>
            <w:r w:rsidRPr="00AE1ECB">
              <w:rPr>
                <w:rFonts w:ascii="Helvetica" w:hAnsi="Helvetica"/>
                <w:sz w:val="14"/>
                <w:szCs w:val="14"/>
              </w:rPr>
              <w:t>25 to 29</w:t>
            </w:r>
          </w:p>
          <w:p w:rsidRPr="00AE1ECB" w:rsidR="0007075F" w:rsidP="00C50654" w:rsidRDefault="0007075F" w14:paraId="244C83D1" w14:textId="77777777">
            <w:pPr>
              <w:spacing w:line="240" w:lineRule="auto"/>
              <w:ind w:firstLine="0"/>
              <w:rPr>
                <w:rFonts w:ascii="Helvetica" w:hAnsi="Helvetica"/>
                <w:sz w:val="14"/>
                <w:szCs w:val="14"/>
              </w:rPr>
            </w:pPr>
            <w:r w:rsidRPr="00AE1ECB">
              <w:rPr>
                <w:rFonts w:ascii="Helvetica" w:hAnsi="Helvetica"/>
                <w:sz w:val="14"/>
                <w:szCs w:val="14"/>
              </w:rPr>
              <w:t>30 to 34</w:t>
            </w:r>
          </w:p>
          <w:p w:rsidRPr="00AE1ECB" w:rsidR="0007075F" w:rsidP="00C50654" w:rsidRDefault="0007075F" w14:paraId="244C83D2" w14:textId="77777777">
            <w:pPr>
              <w:spacing w:line="240" w:lineRule="auto"/>
              <w:ind w:firstLine="0"/>
              <w:rPr>
                <w:rFonts w:ascii="Helvetica" w:hAnsi="Helvetica"/>
                <w:sz w:val="14"/>
                <w:szCs w:val="14"/>
              </w:rPr>
            </w:pPr>
            <w:r w:rsidRPr="00AE1ECB">
              <w:rPr>
                <w:rFonts w:ascii="Helvetica" w:hAnsi="Helvetica"/>
                <w:sz w:val="14"/>
                <w:szCs w:val="14"/>
              </w:rPr>
              <w:t>35 to 39</w:t>
            </w:r>
          </w:p>
          <w:p w:rsidRPr="00AE1ECB" w:rsidR="0007075F" w:rsidP="00C50654" w:rsidRDefault="0007075F" w14:paraId="244C83D3" w14:textId="77777777">
            <w:pPr>
              <w:spacing w:line="240" w:lineRule="auto"/>
              <w:ind w:firstLine="0"/>
              <w:rPr>
                <w:rFonts w:ascii="Helvetica" w:hAnsi="Helvetica"/>
                <w:sz w:val="14"/>
                <w:szCs w:val="14"/>
              </w:rPr>
            </w:pPr>
            <w:r w:rsidRPr="00AE1ECB">
              <w:rPr>
                <w:rFonts w:ascii="Helvetica" w:hAnsi="Helvetica"/>
                <w:sz w:val="14"/>
                <w:szCs w:val="14"/>
              </w:rPr>
              <w:t>40 to 44</w:t>
            </w:r>
          </w:p>
          <w:p w:rsidRPr="00AE1ECB" w:rsidR="0007075F" w:rsidP="00C50654" w:rsidRDefault="0007075F" w14:paraId="244C83D4" w14:textId="77777777">
            <w:pPr>
              <w:spacing w:line="240" w:lineRule="auto"/>
              <w:ind w:firstLine="0"/>
              <w:rPr>
                <w:rFonts w:ascii="Helvetica" w:hAnsi="Helvetica"/>
                <w:sz w:val="14"/>
                <w:szCs w:val="14"/>
              </w:rPr>
            </w:pPr>
            <w:r w:rsidRPr="00AE1ECB">
              <w:rPr>
                <w:rFonts w:ascii="Helvetica" w:hAnsi="Helvetica"/>
                <w:sz w:val="14"/>
                <w:szCs w:val="14"/>
              </w:rPr>
              <w:t>45 to 49</w:t>
            </w:r>
          </w:p>
          <w:p w:rsidRPr="00AE1ECB" w:rsidR="0007075F" w:rsidP="00C50654" w:rsidRDefault="0007075F" w14:paraId="244C83D5" w14:textId="77777777">
            <w:pPr>
              <w:spacing w:line="240" w:lineRule="auto"/>
              <w:ind w:firstLine="0"/>
              <w:rPr>
                <w:rFonts w:ascii="Helvetica" w:hAnsi="Helvetica"/>
                <w:sz w:val="14"/>
                <w:szCs w:val="14"/>
              </w:rPr>
            </w:pPr>
            <w:r w:rsidRPr="00AE1ECB">
              <w:rPr>
                <w:rFonts w:ascii="Helvetica" w:hAnsi="Helvetica"/>
                <w:sz w:val="14"/>
                <w:szCs w:val="14"/>
              </w:rPr>
              <w:t>50 to 54</w:t>
            </w:r>
          </w:p>
          <w:p w:rsidRPr="00AE1ECB" w:rsidR="0007075F" w:rsidP="00C50654" w:rsidRDefault="0007075F" w14:paraId="244C83D6" w14:textId="77777777">
            <w:pPr>
              <w:spacing w:line="240" w:lineRule="auto"/>
              <w:ind w:firstLine="0"/>
              <w:rPr>
                <w:rFonts w:ascii="Helvetica" w:hAnsi="Helvetica"/>
                <w:sz w:val="14"/>
                <w:szCs w:val="14"/>
              </w:rPr>
            </w:pPr>
            <w:r w:rsidRPr="00AE1ECB">
              <w:rPr>
                <w:rFonts w:ascii="Helvetica" w:hAnsi="Helvetica"/>
                <w:sz w:val="14"/>
                <w:szCs w:val="14"/>
              </w:rPr>
              <w:t>55 to 59</w:t>
            </w:r>
          </w:p>
          <w:p w:rsidRPr="00AE1ECB" w:rsidR="0007075F" w:rsidP="00C50654" w:rsidRDefault="0007075F" w14:paraId="244C83D7" w14:textId="77777777">
            <w:pPr>
              <w:spacing w:line="240" w:lineRule="auto"/>
              <w:ind w:firstLine="0"/>
              <w:rPr>
                <w:rFonts w:ascii="Helvetica" w:hAnsi="Helvetica"/>
                <w:sz w:val="14"/>
                <w:szCs w:val="14"/>
              </w:rPr>
            </w:pPr>
            <w:r w:rsidRPr="00AE1ECB">
              <w:rPr>
                <w:rFonts w:ascii="Helvetica" w:hAnsi="Helvetica"/>
                <w:sz w:val="14"/>
                <w:szCs w:val="14"/>
              </w:rPr>
              <w:t>60 to 64</w:t>
            </w:r>
          </w:p>
          <w:p w:rsidRPr="00AE1ECB" w:rsidR="0007075F" w:rsidP="00C50654" w:rsidRDefault="0007075F" w14:paraId="244C83D8" w14:textId="77777777">
            <w:pPr>
              <w:spacing w:line="240" w:lineRule="auto"/>
              <w:ind w:firstLine="0"/>
              <w:rPr>
                <w:rFonts w:ascii="Helvetica" w:hAnsi="Helvetica"/>
                <w:sz w:val="14"/>
                <w:szCs w:val="14"/>
              </w:rPr>
            </w:pPr>
            <w:r w:rsidRPr="00AE1ECB">
              <w:rPr>
                <w:rFonts w:ascii="Helvetica" w:hAnsi="Helvetica"/>
                <w:sz w:val="14"/>
                <w:szCs w:val="14"/>
              </w:rPr>
              <w:t>65 to 69</w:t>
            </w:r>
          </w:p>
          <w:p w:rsidRPr="00AE1ECB" w:rsidR="0007075F" w:rsidP="00C50654" w:rsidRDefault="0007075F" w14:paraId="244C83D9" w14:textId="77777777">
            <w:pPr>
              <w:spacing w:line="240" w:lineRule="auto"/>
              <w:ind w:firstLine="0"/>
              <w:rPr>
                <w:rFonts w:ascii="Helvetica" w:hAnsi="Helvetica"/>
                <w:sz w:val="14"/>
                <w:szCs w:val="14"/>
              </w:rPr>
            </w:pPr>
            <w:r w:rsidRPr="00AE1ECB">
              <w:rPr>
                <w:rFonts w:ascii="Helvetica" w:hAnsi="Helvetica"/>
                <w:sz w:val="14"/>
                <w:szCs w:val="14"/>
              </w:rPr>
              <w:t>70 &amp; up</w:t>
            </w:r>
          </w:p>
          <w:p w:rsidRPr="00AE1ECB" w:rsidR="0007075F" w:rsidP="00C50654" w:rsidRDefault="0007075F" w14:paraId="244C83DA" w14:textId="77777777">
            <w:pPr>
              <w:spacing w:line="240" w:lineRule="auto"/>
              <w:ind w:firstLine="0"/>
              <w:rPr>
                <w:rFonts w:ascii="Helvetica" w:hAnsi="Helvetica"/>
                <w:sz w:val="14"/>
                <w:szCs w:val="14"/>
              </w:rPr>
            </w:pPr>
          </w:p>
        </w:tc>
        <w:tc>
          <w:tcPr>
            <w:tcW w:w="2290" w:type="dxa"/>
            <w:gridSpan w:val="3"/>
            <w:tcBorders>
              <w:left w:val="single" w:color="auto" w:sz="4" w:space="0"/>
            </w:tcBorders>
          </w:tcPr>
          <w:p w:rsidRPr="00AE1ECB" w:rsidR="0007075F" w:rsidP="00C50654" w:rsidRDefault="0007075F" w14:paraId="244C83DB" w14:textId="77777777">
            <w:pPr>
              <w:spacing w:line="240" w:lineRule="auto"/>
              <w:jc w:val="both"/>
              <w:rPr>
                <w:rFonts w:ascii="Helvetica" w:hAnsi="Helvetica"/>
                <w:sz w:val="14"/>
                <w:szCs w:val="14"/>
              </w:rPr>
            </w:pPr>
          </w:p>
        </w:tc>
        <w:tc>
          <w:tcPr>
            <w:tcW w:w="2283" w:type="dxa"/>
            <w:gridSpan w:val="3"/>
          </w:tcPr>
          <w:p w:rsidRPr="00AE1ECB" w:rsidR="0007075F" w:rsidP="00C50654" w:rsidRDefault="0007075F" w14:paraId="244C83DC" w14:textId="77777777">
            <w:pPr>
              <w:spacing w:line="240" w:lineRule="auto"/>
              <w:jc w:val="both"/>
              <w:rPr>
                <w:rFonts w:ascii="Helvetica" w:hAnsi="Helvetica"/>
                <w:sz w:val="14"/>
                <w:szCs w:val="14"/>
              </w:rPr>
            </w:pPr>
          </w:p>
        </w:tc>
        <w:tc>
          <w:tcPr>
            <w:tcW w:w="2283" w:type="dxa"/>
            <w:gridSpan w:val="3"/>
            <w:tcBorders>
              <w:right w:val="single" w:color="auto" w:sz="4" w:space="0"/>
            </w:tcBorders>
          </w:tcPr>
          <w:p w:rsidRPr="00AE1ECB" w:rsidR="0007075F" w:rsidP="00C50654" w:rsidRDefault="0007075F" w14:paraId="244C83DD" w14:textId="77777777">
            <w:pPr>
              <w:spacing w:line="240" w:lineRule="auto"/>
              <w:ind w:firstLine="20"/>
              <w:jc w:val="both"/>
              <w:rPr>
                <w:rFonts w:ascii="Helvetica" w:hAnsi="Helvetica"/>
                <w:sz w:val="14"/>
                <w:szCs w:val="14"/>
              </w:rPr>
            </w:pPr>
          </w:p>
        </w:tc>
        <w:tc>
          <w:tcPr>
            <w:tcW w:w="285" w:type="dxa"/>
            <w:tcBorders>
              <w:top w:val="nil"/>
              <w:left w:val="single" w:color="auto" w:sz="4" w:space="0"/>
              <w:right w:val="single" w:color="auto" w:sz="4" w:space="0"/>
            </w:tcBorders>
            <w:shd w:val="clear" w:color="auto" w:fill="F2F2F2"/>
          </w:tcPr>
          <w:p w:rsidRPr="00AE1ECB" w:rsidR="0007075F" w:rsidP="00C50654" w:rsidRDefault="0007075F" w14:paraId="244C83DE" w14:textId="77777777">
            <w:pPr>
              <w:spacing w:line="240" w:lineRule="auto"/>
              <w:jc w:val="both"/>
              <w:rPr>
                <w:rFonts w:ascii="Helvetica" w:hAnsi="Helvetica"/>
                <w:sz w:val="14"/>
                <w:szCs w:val="14"/>
              </w:rPr>
            </w:pPr>
          </w:p>
        </w:tc>
        <w:tc>
          <w:tcPr>
            <w:tcW w:w="2283" w:type="dxa"/>
            <w:gridSpan w:val="4"/>
            <w:tcBorders>
              <w:left w:val="single" w:color="auto" w:sz="4" w:space="0"/>
              <w:right w:val="nil"/>
            </w:tcBorders>
          </w:tcPr>
          <w:p w:rsidRPr="00AE1ECB" w:rsidR="0007075F" w:rsidP="00C50654" w:rsidRDefault="0007075F" w14:paraId="244C83DF" w14:textId="77777777">
            <w:pPr>
              <w:spacing w:line="240" w:lineRule="auto"/>
              <w:jc w:val="both"/>
              <w:rPr>
                <w:rFonts w:ascii="Helvetica" w:hAnsi="Helvetica"/>
                <w:sz w:val="14"/>
                <w:szCs w:val="14"/>
              </w:rPr>
            </w:pPr>
          </w:p>
        </w:tc>
      </w:tr>
    </w:tbl>
    <w:p w:rsidRPr="00AE1ECB" w:rsidR="009918FC" w:rsidP="0063377C" w:rsidRDefault="009918FC" w14:paraId="244C83E1"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E1ECB">
        <w:rPr>
          <w:rFonts w:ascii="Helvetica" w:hAnsi="Helvetica" w:cs="NCLAD L+ Helvetica"/>
          <w:color w:val="221E1F"/>
          <w:sz w:val="18"/>
          <w:szCs w:val="18"/>
        </w:rPr>
        <w:tab/>
        <w:t>If line 8</w:t>
      </w:r>
      <w:proofErr w:type="gramStart"/>
      <w:r w:rsidRPr="00AE1ECB">
        <w:rPr>
          <w:rFonts w:ascii="Helvetica" w:hAnsi="Helvetica" w:cs="NCLAD L+ Helvetica"/>
          <w:color w:val="221E1F"/>
          <w:sz w:val="18"/>
          <w:szCs w:val="18"/>
        </w:rPr>
        <w:t>b</w:t>
      </w:r>
      <w:r w:rsidR="00FD0594">
        <w:rPr>
          <w:rFonts w:ascii="Helvetica" w:hAnsi="Helvetica" w:cs="NCLAD L+ Helvetica"/>
          <w:color w:val="221E1F"/>
          <w:sz w:val="18"/>
          <w:szCs w:val="18"/>
        </w:rPr>
        <w:t>(</w:t>
      </w:r>
      <w:proofErr w:type="gramEnd"/>
      <w:r w:rsidR="00FD0594">
        <w:rPr>
          <w:rFonts w:ascii="Helvetica" w:hAnsi="Helvetica" w:cs="NCLAD L+ Helvetica"/>
          <w:color w:val="221E1F"/>
          <w:sz w:val="18"/>
          <w:szCs w:val="18"/>
        </w:rPr>
        <w:t>2)</w:t>
      </w:r>
      <w:r w:rsidRPr="00AE1ECB">
        <w:rPr>
          <w:rFonts w:ascii="Helvetica" w:hAnsi="Helvetica" w:cs="NCLAD L+ Helvetica"/>
          <w:color w:val="221E1F"/>
          <w:sz w:val="18"/>
          <w:szCs w:val="18"/>
        </w:rPr>
        <w:t xml:space="preserve"> is “Yes,” attach a schedule of the active plan </w:t>
      </w:r>
    </w:p>
    <w:p w:rsidRPr="00AE1ECB" w:rsidR="009918FC" w:rsidP="00C50654" w:rsidRDefault="009918FC" w14:paraId="244C83E2" w14:textId="77777777">
      <w:pPr>
        <w:tabs>
          <w:tab w:val="clear" w:pos="432"/>
          <w:tab w:val="left" w:pos="270"/>
          <w:tab w:val="right" w:leader="dot" w:pos="4680"/>
        </w:tabs>
        <w:autoSpaceDE w:val="0"/>
        <w:autoSpaceDN w:val="0"/>
        <w:adjustRightInd w:val="0"/>
        <w:spacing w:line="240" w:lineRule="auto"/>
        <w:ind w:right="173" w:firstLine="0"/>
        <w:rPr>
          <w:rFonts w:ascii="Helvetica" w:hAnsi="Helvetica" w:cs="NCLAD L+ Helvetica"/>
          <w:b/>
          <w:bCs/>
          <w:i/>
          <w:iCs/>
          <w:color w:val="221E1F"/>
          <w:sz w:val="18"/>
          <w:szCs w:val="18"/>
        </w:rPr>
      </w:pPr>
      <w:r w:rsidRPr="00AE1ECB">
        <w:rPr>
          <w:rFonts w:ascii="Helvetica" w:hAnsi="Helvetica" w:cs="NCLAD L+ Helvetica"/>
          <w:color w:val="221E1F"/>
          <w:sz w:val="18"/>
          <w:szCs w:val="18"/>
        </w:rPr>
        <w:t xml:space="preserve">participant data used in the valuation for this plan year. Use the format shown </w:t>
      </w:r>
      <w:r w:rsidR="004B44E1">
        <w:rPr>
          <w:rFonts w:ascii="Helvetica" w:hAnsi="Helvetica" w:cs="NCLAD L+ Helvetica"/>
          <w:color w:val="221E1F"/>
          <w:sz w:val="18"/>
          <w:szCs w:val="18"/>
        </w:rPr>
        <w:t>above</w:t>
      </w:r>
      <w:r w:rsidRPr="00AE1ECB" w:rsidR="004B44E1">
        <w:rPr>
          <w:rFonts w:ascii="Helvetica" w:hAnsi="Helvetica" w:cs="NCLAD L+ Helvetica"/>
          <w:color w:val="221E1F"/>
          <w:sz w:val="18"/>
          <w:szCs w:val="18"/>
        </w:rPr>
        <w:t xml:space="preserve"> </w:t>
      </w:r>
      <w:r w:rsidRPr="00AE1ECB">
        <w:rPr>
          <w:rFonts w:ascii="Helvetica" w:hAnsi="Helvetica" w:cs="NCLAD L+ Helvetica"/>
          <w:color w:val="221E1F"/>
          <w:sz w:val="18"/>
          <w:szCs w:val="18"/>
        </w:rPr>
        <w:t>and label the schedule “</w:t>
      </w:r>
      <w:r w:rsidRPr="00AE1ECB">
        <w:rPr>
          <w:rFonts w:ascii="Helvetica" w:hAnsi="Helvetica" w:cs="NCLAD L+ Helvetica"/>
          <w:b/>
          <w:i/>
          <w:color w:val="221E1F"/>
          <w:sz w:val="18"/>
          <w:szCs w:val="18"/>
        </w:rPr>
        <w:t xml:space="preserve">Schedule MB, </w:t>
      </w:r>
      <w:r w:rsidRPr="00AE1ECB">
        <w:rPr>
          <w:rFonts w:ascii="Helvetica" w:hAnsi="Helvetica" w:cs="NCLAD L+ Helvetica"/>
          <w:b/>
          <w:bCs/>
          <w:i/>
          <w:iCs/>
          <w:color w:val="221E1F"/>
          <w:sz w:val="18"/>
          <w:szCs w:val="18"/>
        </w:rPr>
        <w:t>line 8</w:t>
      </w:r>
      <w:proofErr w:type="gramStart"/>
      <w:r w:rsidRPr="00AE1ECB">
        <w:rPr>
          <w:rFonts w:ascii="Helvetica" w:hAnsi="Helvetica" w:cs="NCLAD L+ Helvetica"/>
          <w:b/>
          <w:bCs/>
          <w:i/>
          <w:iCs/>
          <w:color w:val="221E1F"/>
          <w:sz w:val="18"/>
          <w:szCs w:val="18"/>
        </w:rPr>
        <w:t>b</w:t>
      </w:r>
      <w:r w:rsidR="00FD0594">
        <w:rPr>
          <w:rFonts w:ascii="Helvetica" w:hAnsi="Helvetica" w:cs="NCLAD L+ Helvetica"/>
          <w:b/>
          <w:bCs/>
          <w:i/>
          <w:iCs/>
          <w:color w:val="221E1F"/>
          <w:sz w:val="18"/>
          <w:szCs w:val="18"/>
        </w:rPr>
        <w:t>(</w:t>
      </w:r>
      <w:proofErr w:type="gramEnd"/>
      <w:r w:rsidR="00FD0594">
        <w:rPr>
          <w:rFonts w:ascii="Helvetica" w:hAnsi="Helvetica" w:cs="NCLAD L+ Helvetica"/>
          <w:b/>
          <w:bCs/>
          <w:i/>
          <w:iCs/>
          <w:color w:val="221E1F"/>
          <w:sz w:val="18"/>
          <w:szCs w:val="18"/>
        </w:rPr>
        <w:t>2)</w:t>
      </w:r>
      <w:r w:rsidRPr="00AE1ECB">
        <w:rPr>
          <w:rFonts w:ascii="Helvetica" w:hAnsi="Helvetica" w:cs="NCLAD L+ Helvetica"/>
          <w:b/>
          <w:bCs/>
          <w:i/>
          <w:iCs/>
          <w:color w:val="221E1F"/>
          <w:sz w:val="18"/>
          <w:szCs w:val="18"/>
        </w:rPr>
        <w:t xml:space="preserve"> – Schedule of Active Participant Data.”</w:t>
      </w:r>
    </w:p>
    <w:p w:rsidRPr="00AE1ECB" w:rsidR="00A75361" w:rsidP="0063377C" w:rsidRDefault="009918FC" w14:paraId="244C83E3" w14:textId="36D15352">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E1ECB">
        <w:rPr>
          <w:rFonts w:ascii="Helvetica" w:hAnsi="Helvetica" w:cs="NCLAD L+ Helvetica"/>
          <w:color w:val="221E1F"/>
          <w:sz w:val="18"/>
          <w:szCs w:val="18"/>
        </w:rPr>
        <w:tab/>
        <w:t>Expand this schedule by adding columns after the “5 to 9” column and before the “40 &amp; up” column for active participants with total years of credited service in the following ranges: 10 to</w:t>
      </w:r>
      <w:r w:rsidR="00804D7C">
        <w:rPr>
          <w:rFonts w:ascii="Helvetica" w:hAnsi="Helvetica" w:cs="NCLAD L+ Helvetica"/>
          <w:color w:val="221E1F"/>
          <w:sz w:val="18"/>
          <w:szCs w:val="18"/>
        </w:rPr>
        <w:t xml:space="preserve"> </w:t>
      </w:r>
      <w:r w:rsidRPr="00AE1ECB">
        <w:rPr>
          <w:rFonts w:ascii="Helvetica" w:hAnsi="Helvetica" w:cs="NCLAD L+ Helvetica"/>
          <w:color w:val="221E1F"/>
          <w:sz w:val="18"/>
          <w:szCs w:val="18"/>
        </w:rPr>
        <w:t xml:space="preserve">14; 15 to 19; 20 to 24; 25 to 29; 30 to 34; and 35 to 39. For each column, enter the number of active participants with the specified number of years of credited service divided according to age group. For participants with partial years of credited service, </w:t>
      </w:r>
      <w:r w:rsidR="00F44A51">
        <w:rPr>
          <w:rFonts w:ascii="Helvetica" w:hAnsi="Helvetica" w:cs="NCLAD L+ Helvetica"/>
          <w:color w:val="221E1F"/>
          <w:sz w:val="18"/>
          <w:szCs w:val="18"/>
        </w:rPr>
        <w:t>truncate</w:t>
      </w:r>
      <w:r w:rsidRPr="00AE1ECB" w:rsidR="00F44A51">
        <w:rPr>
          <w:rFonts w:ascii="Helvetica" w:hAnsi="Helvetica" w:cs="NCLAD L+ Helvetica"/>
          <w:color w:val="221E1F"/>
          <w:sz w:val="18"/>
          <w:szCs w:val="18"/>
        </w:rPr>
        <w:t xml:space="preserve"> </w:t>
      </w:r>
      <w:r w:rsidRPr="00AE1ECB">
        <w:rPr>
          <w:rFonts w:ascii="Helvetica" w:hAnsi="Helvetica" w:cs="NCLAD L+ Helvetica"/>
          <w:color w:val="221E1F"/>
          <w:sz w:val="18"/>
          <w:szCs w:val="18"/>
        </w:rPr>
        <w:t>the total number of years of credited</w:t>
      </w:r>
      <w:r w:rsidR="00892E64">
        <w:rPr>
          <w:rFonts w:ascii="Helvetica" w:hAnsi="Helvetica" w:cs="NCLAD L+ Helvetica"/>
          <w:color w:val="221E1F"/>
          <w:sz w:val="18"/>
          <w:szCs w:val="18"/>
        </w:rPr>
        <w:t xml:space="preserve"> service</w:t>
      </w:r>
      <w:r w:rsidRPr="00AE1ECB">
        <w:rPr>
          <w:rFonts w:ascii="Helvetica" w:hAnsi="Helvetica" w:cs="NCLAD L+ Helvetica"/>
          <w:color w:val="221E1F"/>
          <w:sz w:val="18"/>
          <w:szCs w:val="18"/>
        </w:rPr>
        <w:t>. Years of credited service are the years credited und</w:t>
      </w:r>
      <w:r w:rsidRPr="00AE1ECB" w:rsidR="00A75361">
        <w:rPr>
          <w:rFonts w:ascii="Helvetica" w:hAnsi="Helvetica" w:cs="NCLAD L+ Helvetica"/>
          <w:color w:val="221E1F"/>
          <w:sz w:val="18"/>
          <w:szCs w:val="18"/>
        </w:rPr>
        <w:t xml:space="preserve">er the plan’s benefit formula. </w:t>
      </w:r>
    </w:p>
    <w:p w:rsidRPr="00AE1ECB" w:rsidR="009918FC" w:rsidP="0063377C" w:rsidRDefault="004E09B4" w14:paraId="244C83E4"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Pr>
          <w:rFonts w:ascii="Helvetica" w:hAnsi="Helvetica" w:cs="NCLAD L+ Helvetica"/>
          <w:color w:val="221E1F"/>
          <w:sz w:val="18"/>
          <w:szCs w:val="18"/>
        </w:rPr>
        <w:tab/>
      </w:r>
      <w:r w:rsidRPr="00AE1ECB" w:rsidR="009918FC">
        <w:rPr>
          <w:rFonts w:ascii="Helvetica" w:hAnsi="Helvetica" w:cs="NCLAD L+ Helvetica"/>
          <w:color w:val="221E1F"/>
          <w:sz w:val="18"/>
          <w:szCs w:val="18"/>
        </w:rPr>
        <w:t xml:space="preserve">Plans reporting 1,000 or more active participants on line 2b(3)(c), column (1), and using compensation to determine benefits must also provide average compensation data. For each grouping, enter the average compensation of the active participants in that group. For this purpose, compensation is the compensation </w:t>
      </w:r>
      <w:proofErr w:type="gramStart"/>
      <w:r w:rsidRPr="00AE1ECB" w:rsidR="009918FC">
        <w:rPr>
          <w:rFonts w:ascii="Helvetica" w:hAnsi="Helvetica" w:cs="NCLAD L+ Helvetica"/>
          <w:color w:val="221E1F"/>
          <w:sz w:val="18"/>
          <w:szCs w:val="18"/>
        </w:rPr>
        <w:t>taken into account</w:t>
      </w:r>
      <w:proofErr w:type="gramEnd"/>
      <w:r w:rsidRPr="00AE1ECB" w:rsidR="009918FC">
        <w:rPr>
          <w:rFonts w:ascii="Helvetica" w:hAnsi="Helvetica" w:cs="NCLAD L+ Helvetica"/>
          <w:color w:val="221E1F"/>
          <w:sz w:val="18"/>
          <w:szCs w:val="18"/>
        </w:rPr>
        <w:t xml:space="preserve"> for each participant under the plan’s benefit formula, limited to the amount defined under section 401(a)(17) of the Code. Do not enter the average compensatio</w:t>
      </w:r>
      <w:r w:rsidRPr="00AE1ECB" w:rsidR="00CA1974">
        <w:rPr>
          <w:rFonts w:ascii="Helvetica" w:hAnsi="Helvetica" w:cs="NCLAD L+ Helvetica"/>
          <w:color w:val="221E1F"/>
          <w:sz w:val="18"/>
          <w:szCs w:val="18"/>
        </w:rPr>
        <w:t xml:space="preserve">n in any grouping that contains </w:t>
      </w:r>
      <w:r w:rsidRPr="00AE1ECB" w:rsidR="009918FC">
        <w:rPr>
          <w:rFonts w:ascii="Helvetica" w:hAnsi="Helvetica" w:cs="NCLAD L+ Helvetica"/>
          <w:color w:val="221E1F"/>
          <w:sz w:val="18"/>
          <w:szCs w:val="18"/>
        </w:rPr>
        <w:t>fewer than 20 participants.</w:t>
      </w:r>
    </w:p>
    <w:p w:rsidRPr="00AE1ECB" w:rsidR="009918FC" w:rsidP="009A3447" w:rsidRDefault="004E09B4" w14:paraId="244C83E5" w14:textId="77777777">
      <w:pPr>
        <w:tabs>
          <w:tab w:val="clear" w:pos="432"/>
          <w:tab w:val="left" w:pos="270"/>
          <w:tab w:val="right" w:leader="dot" w:pos="4680"/>
        </w:tabs>
        <w:autoSpaceDE w:val="0"/>
        <w:autoSpaceDN w:val="0"/>
        <w:adjustRightInd w:val="0"/>
        <w:spacing w:before="60" w:line="240" w:lineRule="auto"/>
        <w:ind w:right="176" w:firstLine="0"/>
        <w:rPr>
          <w:rFonts w:ascii="Helvetica" w:hAnsi="Helvetica" w:cs="NCLAD L+ Helvetica"/>
          <w:color w:val="221E1F"/>
          <w:sz w:val="18"/>
          <w:szCs w:val="18"/>
        </w:rPr>
      </w:pPr>
      <w:r>
        <w:rPr>
          <w:rFonts w:ascii="Helvetica" w:hAnsi="Helvetica" w:cs="NCLAD L+ Helvetica"/>
          <w:color w:val="221E1F"/>
          <w:sz w:val="18"/>
          <w:szCs w:val="18"/>
        </w:rPr>
        <w:tab/>
      </w:r>
      <w:r w:rsidRPr="00AE1ECB" w:rsidR="009918FC">
        <w:rPr>
          <w:rFonts w:ascii="Helvetica" w:hAnsi="Helvetica" w:cs="NCLAD L+ Helvetica"/>
          <w:color w:val="221E1F"/>
          <w:sz w:val="18"/>
          <w:szCs w:val="18"/>
        </w:rPr>
        <w:t xml:space="preserve">Cash balance plans (or any plans using characteristic code 1C on line 8a of Form 5500) reporting 1,000 or more </w:t>
      </w:r>
      <w:r w:rsidRPr="00AE1ECB" w:rsidR="009918FC">
        <w:rPr>
          <w:rFonts w:ascii="Helvetica" w:hAnsi="Helvetica" w:cs="NCLAD L+ Helvetica"/>
          <w:color w:val="221E1F"/>
          <w:sz w:val="18"/>
          <w:szCs w:val="18"/>
        </w:rPr>
        <w:t>active participants on line 2b(3)(c), column (1), must also provide average cash balance account data, regardless of whether all active participants have cash balance accounts. For each age/service bin, enter the average cash balance account of the active participants in that bin. Do not enter the average cash balance account in any age/service bin that contains fewer than 20 active participants.</w:t>
      </w:r>
    </w:p>
    <w:p w:rsidRPr="00AE1ECB" w:rsidR="009918FC" w:rsidP="0063377C" w:rsidRDefault="009918FC" w14:paraId="244C83E6"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E1ECB">
        <w:rPr>
          <w:rFonts w:ascii="Helvetica" w:hAnsi="Helvetica" w:cs="NCLAD L+ Helvetica"/>
          <w:b/>
          <w:color w:val="221E1F"/>
          <w:sz w:val="18"/>
          <w:szCs w:val="18"/>
        </w:rPr>
        <w:tab/>
        <w:t>General Rule.</w:t>
      </w:r>
      <w:r w:rsidRPr="00AE1ECB">
        <w:rPr>
          <w:rFonts w:ascii="Helvetica" w:hAnsi="Helvetica" w:cs="NCLAD L+ Helvetica"/>
          <w:color w:val="221E1F"/>
          <w:sz w:val="18"/>
          <w:szCs w:val="18"/>
        </w:rPr>
        <w:t xml:space="preserve"> In general, data to be shown in each age/service bin includes:</w:t>
      </w:r>
    </w:p>
    <w:p w:rsidRPr="00AE1ECB" w:rsidR="009918FC" w:rsidP="0063377C" w:rsidRDefault="00ED04EF" w14:paraId="244C83E7"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E1ECB">
        <w:rPr>
          <w:rFonts w:ascii="Helvetica" w:hAnsi="Helvetica" w:cs="NCLAD L+ Helvetica"/>
          <w:color w:val="221E1F"/>
          <w:sz w:val="18"/>
          <w:szCs w:val="18"/>
        </w:rPr>
        <w:tab/>
        <w:t xml:space="preserve">1. </w:t>
      </w:r>
      <w:r w:rsidRPr="00AE1ECB" w:rsidR="009918FC">
        <w:rPr>
          <w:rFonts w:ascii="Helvetica" w:hAnsi="Helvetica" w:cs="NCLAD L+ Helvetica"/>
          <w:color w:val="221E1F"/>
          <w:sz w:val="18"/>
          <w:szCs w:val="18"/>
        </w:rPr>
        <w:t>the number of active participants in the age/service bin,</w:t>
      </w:r>
    </w:p>
    <w:p w:rsidRPr="00AE1ECB" w:rsidR="009918FC" w:rsidP="00C50654" w:rsidRDefault="00ED04EF" w14:paraId="244C83E8" w14:textId="77777777">
      <w:pPr>
        <w:tabs>
          <w:tab w:val="clear" w:pos="432"/>
          <w:tab w:val="left" w:pos="270"/>
          <w:tab w:val="right" w:leader="dot" w:pos="4680"/>
        </w:tabs>
        <w:autoSpaceDE w:val="0"/>
        <w:autoSpaceDN w:val="0"/>
        <w:adjustRightInd w:val="0"/>
        <w:spacing w:line="240" w:lineRule="auto"/>
        <w:ind w:right="173" w:firstLine="0"/>
        <w:rPr>
          <w:rFonts w:ascii="Helvetica" w:hAnsi="Helvetica" w:cs="NCLAD L+ Helvetica"/>
          <w:color w:val="221E1F"/>
          <w:sz w:val="18"/>
          <w:szCs w:val="18"/>
        </w:rPr>
      </w:pPr>
      <w:r w:rsidRPr="00AE1ECB">
        <w:rPr>
          <w:rFonts w:ascii="Helvetica" w:hAnsi="Helvetica" w:cs="NCLAD L+ Helvetica"/>
          <w:color w:val="221E1F"/>
          <w:sz w:val="18"/>
          <w:szCs w:val="18"/>
        </w:rPr>
        <w:tab/>
        <w:t xml:space="preserve">2. </w:t>
      </w:r>
      <w:r w:rsidRPr="00AE1ECB" w:rsidR="009918FC">
        <w:rPr>
          <w:rFonts w:ascii="Helvetica" w:hAnsi="Helvetica" w:cs="NCLAD L+ Helvetica"/>
          <w:color w:val="221E1F"/>
          <w:sz w:val="18"/>
          <w:szCs w:val="18"/>
        </w:rPr>
        <w:t>the average compensation of the active participants in the age/service bin, and</w:t>
      </w:r>
    </w:p>
    <w:p w:rsidRPr="00AE1ECB" w:rsidR="009918FC" w:rsidP="00C50654" w:rsidRDefault="00ED04EF" w14:paraId="244C83E9" w14:textId="77777777">
      <w:pPr>
        <w:tabs>
          <w:tab w:val="clear" w:pos="432"/>
          <w:tab w:val="left" w:pos="270"/>
          <w:tab w:val="right" w:leader="dot" w:pos="4680"/>
        </w:tabs>
        <w:autoSpaceDE w:val="0"/>
        <w:autoSpaceDN w:val="0"/>
        <w:adjustRightInd w:val="0"/>
        <w:spacing w:line="240" w:lineRule="auto"/>
        <w:ind w:right="173" w:firstLine="0"/>
        <w:rPr>
          <w:rFonts w:ascii="Helvetica" w:hAnsi="Helvetica" w:cs="NCLAD L+ Helvetica"/>
          <w:color w:val="221E1F"/>
          <w:sz w:val="18"/>
          <w:szCs w:val="18"/>
        </w:rPr>
      </w:pPr>
      <w:r w:rsidRPr="00AE1ECB">
        <w:rPr>
          <w:rFonts w:ascii="Helvetica" w:hAnsi="Helvetica" w:cs="NCLAD L+ Helvetica"/>
          <w:color w:val="221E1F"/>
          <w:sz w:val="18"/>
          <w:szCs w:val="18"/>
        </w:rPr>
        <w:tab/>
        <w:t xml:space="preserve">3. </w:t>
      </w:r>
      <w:r w:rsidRPr="00AE1ECB" w:rsidR="009918FC">
        <w:rPr>
          <w:rFonts w:ascii="Helvetica" w:hAnsi="Helvetica" w:cs="NCLAD L+ Helvetica"/>
          <w:color w:val="221E1F"/>
          <w:sz w:val="18"/>
          <w:szCs w:val="18"/>
        </w:rPr>
        <w:t>the average cash balance account of the active participants in the age/service bin, using $0 for anyone who has no cash balance account-based benefit.</w:t>
      </w:r>
    </w:p>
    <w:p w:rsidRPr="00AE1ECB" w:rsidR="009918FC" w:rsidP="0063377C" w:rsidRDefault="009918FC" w14:paraId="244C83EA"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E1ECB">
        <w:rPr>
          <w:rFonts w:ascii="Helvetica" w:hAnsi="Helvetica" w:cs="NCLAD L+ Helvetica"/>
          <w:color w:val="221E1F"/>
          <w:sz w:val="18"/>
          <w:szCs w:val="18"/>
        </w:rPr>
        <w:t>If the accrued benefit is the greater of a cash balance benefit or some other benefit, average in only the cash balance account. If the accrued benefit is the sum of a cash balance account benefit and some other benefit, average in only the cash balance account. For both the average compensation and the average cash balance account, do not enter an amount for age/service bins with fewer than 20 active participants.</w:t>
      </w:r>
    </w:p>
    <w:p w:rsidRPr="00AE1ECB" w:rsidR="009918FC" w:rsidP="0063377C" w:rsidRDefault="009918FC" w14:paraId="244C83EB"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E1ECB">
        <w:rPr>
          <w:rFonts w:ascii="Helvetica" w:hAnsi="Helvetica" w:cs="NCLAD L+ Helvetica"/>
          <w:color w:val="221E1F"/>
          <w:sz w:val="18"/>
          <w:szCs w:val="18"/>
        </w:rPr>
        <w:tab/>
        <w:t xml:space="preserve">In lieu of the above, two alternatives are provided for showing compensation and cash balance accounts. Each alternative provides for two age/service scatters (one showing compensation and one showing cash balance accounts) as follows: </w:t>
      </w:r>
    </w:p>
    <w:p w:rsidRPr="00AE1ECB" w:rsidR="009918FC" w:rsidP="0063377C" w:rsidRDefault="009918FC" w14:paraId="244C83EC"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E1ECB">
        <w:rPr>
          <w:rFonts w:ascii="Helvetica" w:hAnsi="Helvetica" w:cs="NCLAD L+ Helvetica"/>
          <w:color w:val="221E1F"/>
          <w:sz w:val="18"/>
          <w:szCs w:val="18"/>
        </w:rPr>
        <w:tab/>
        <w:t xml:space="preserve">Alternative A: </w:t>
      </w:r>
    </w:p>
    <w:p w:rsidRPr="00AE1ECB" w:rsidR="009918FC" w:rsidP="0063377C" w:rsidRDefault="009918FC" w14:paraId="244C83ED" w14:textId="77777777">
      <w:pPr>
        <w:tabs>
          <w:tab w:val="clear" w:pos="432"/>
          <w:tab w:val="left" w:pos="-90"/>
          <w:tab w:val="left" w:pos="360"/>
        </w:tabs>
        <w:spacing w:before="60" w:line="240" w:lineRule="auto"/>
        <w:ind w:firstLine="0"/>
        <w:contextualSpacing/>
        <w:rPr>
          <w:rFonts w:ascii="Helvetica" w:hAnsi="Helvetica" w:cs="NCLAD L+ Helvetica"/>
          <w:color w:val="221E1F"/>
          <w:sz w:val="18"/>
          <w:szCs w:val="18"/>
        </w:rPr>
      </w:pPr>
      <w:r w:rsidRPr="00AE1ECB">
        <w:rPr>
          <w:rFonts w:ascii="Helvetica" w:hAnsi="Helvetica" w:cs="DGKOB A+ Helvetica"/>
          <w:sz w:val="18"/>
          <w:szCs w:val="18"/>
        </w:rPr>
        <w:sym w:font="Symbol" w:char="F0B7"/>
      </w:r>
      <w:r w:rsidRPr="00AE1ECB">
        <w:rPr>
          <w:rFonts w:ascii="Helvetica" w:hAnsi="Helvetica" w:cs="DGKOB A+ Helvetica"/>
          <w:sz w:val="18"/>
          <w:szCs w:val="18"/>
        </w:rPr>
        <w:t xml:space="preserve">   Scatter</w:t>
      </w:r>
      <w:r w:rsidRPr="00AE1ECB">
        <w:rPr>
          <w:rFonts w:ascii="Helvetica" w:hAnsi="Helvetica" w:cs="NCLAD L+ Helvetica"/>
          <w:color w:val="221E1F"/>
          <w:sz w:val="18"/>
          <w:szCs w:val="18"/>
        </w:rPr>
        <w:t xml:space="preserve"> 1 - Provide participant count and average compensation for </w:t>
      </w:r>
      <w:r w:rsidRPr="00AE1ECB">
        <w:rPr>
          <w:rFonts w:ascii="Helvetica" w:hAnsi="Helvetica" w:cs="NCLAD L+ Helvetica"/>
          <w:i/>
          <w:color w:val="221E1F"/>
          <w:sz w:val="18"/>
          <w:szCs w:val="18"/>
        </w:rPr>
        <w:t>all</w:t>
      </w:r>
      <w:r w:rsidRPr="00AE1ECB">
        <w:rPr>
          <w:rFonts w:ascii="Helvetica" w:hAnsi="Helvetica" w:cs="NCLAD L+ Helvetica"/>
          <w:color w:val="221E1F"/>
          <w:sz w:val="18"/>
          <w:szCs w:val="18"/>
        </w:rPr>
        <w:t xml:space="preserve"> active participants, </w:t>
      </w:r>
      <w:proofErr w:type="gramStart"/>
      <w:r w:rsidRPr="00AE1ECB">
        <w:rPr>
          <w:rFonts w:ascii="Helvetica" w:hAnsi="Helvetica" w:cs="NCLAD L+ Helvetica"/>
          <w:color w:val="221E1F"/>
          <w:sz w:val="18"/>
          <w:szCs w:val="18"/>
        </w:rPr>
        <w:t>whether or not</w:t>
      </w:r>
      <w:proofErr w:type="gramEnd"/>
      <w:r w:rsidRPr="00AE1ECB">
        <w:rPr>
          <w:rFonts w:ascii="Helvetica" w:hAnsi="Helvetica" w:cs="NCLAD L+ Helvetica"/>
          <w:color w:val="221E1F"/>
          <w:sz w:val="18"/>
          <w:szCs w:val="18"/>
        </w:rPr>
        <w:t xml:space="preserve"> participants have account-based benefits.</w:t>
      </w:r>
    </w:p>
    <w:p w:rsidRPr="00AE1ECB" w:rsidR="009918FC" w:rsidP="00C50654" w:rsidRDefault="009918FC" w14:paraId="244C83EE" w14:textId="77777777">
      <w:pPr>
        <w:tabs>
          <w:tab w:val="clear" w:pos="432"/>
          <w:tab w:val="left" w:pos="-90"/>
          <w:tab w:val="left" w:pos="360"/>
        </w:tabs>
        <w:spacing w:before="8" w:line="240" w:lineRule="auto"/>
        <w:ind w:firstLine="0"/>
        <w:contextualSpacing/>
        <w:rPr>
          <w:rFonts w:ascii="Helvetica" w:hAnsi="Helvetica" w:cs="NCLAD L+ Helvetica"/>
          <w:color w:val="221E1F"/>
          <w:sz w:val="18"/>
          <w:szCs w:val="18"/>
        </w:rPr>
      </w:pPr>
      <w:r w:rsidRPr="00AE1ECB">
        <w:rPr>
          <w:rFonts w:ascii="Helvetica" w:hAnsi="Helvetica" w:cs="NCLAD L+ Helvetica"/>
          <w:color w:val="221E1F"/>
          <w:sz w:val="18"/>
          <w:szCs w:val="18"/>
        </w:rPr>
        <w:sym w:font="Symbol" w:char="F0B7"/>
      </w:r>
      <w:r w:rsidRPr="00AE1ECB">
        <w:rPr>
          <w:rFonts w:ascii="Helvetica" w:hAnsi="Helvetica" w:cs="NCLAD L+ Helvetica"/>
          <w:color w:val="221E1F"/>
          <w:sz w:val="18"/>
          <w:szCs w:val="18"/>
        </w:rPr>
        <w:t xml:space="preserve">   Scatter 2 - </w:t>
      </w:r>
      <w:r w:rsidRPr="00AE1ECB">
        <w:rPr>
          <w:rFonts w:ascii="Helvetica" w:hAnsi="Helvetica" w:cs="DGKOB A+ Helvetica"/>
          <w:sz w:val="18"/>
          <w:szCs w:val="18"/>
        </w:rPr>
        <w:t>Provide</w:t>
      </w:r>
      <w:r w:rsidRPr="00AE1ECB">
        <w:rPr>
          <w:rFonts w:ascii="Helvetica" w:hAnsi="Helvetica" w:cs="NCLAD L+ Helvetica"/>
          <w:color w:val="221E1F"/>
          <w:sz w:val="18"/>
          <w:szCs w:val="18"/>
        </w:rPr>
        <w:t xml:space="preserve"> participant count and average cash balance account for </w:t>
      </w:r>
      <w:r w:rsidRPr="00AE1ECB">
        <w:rPr>
          <w:rFonts w:ascii="Helvetica" w:hAnsi="Helvetica" w:cs="NCLAD L+ Helvetica"/>
          <w:i/>
          <w:color w:val="221E1F"/>
          <w:sz w:val="18"/>
          <w:szCs w:val="18"/>
        </w:rPr>
        <w:t>all</w:t>
      </w:r>
      <w:r w:rsidRPr="00AE1ECB">
        <w:rPr>
          <w:rFonts w:ascii="Helvetica" w:hAnsi="Helvetica" w:cs="NCLAD L+ Helvetica"/>
          <w:color w:val="221E1F"/>
          <w:sz w:val="18"/>
          <w:szCs w:val="18"/>
        </w:rPr>
        <w:t xml:space="preserve"> active participants, </w:t>
      </w:r>
      <w:proofErr w:type="gramStart"/>
      <w:r w:rsidRPr="00AE1ECB">
        <w:rPr>
          <w:rFonts w:ascii="Helvetica" w:hAnsi="Helvetica" w:cs="NCLAD L+ Helvetica"/>
          <w:color w:val="221E1F"/>
          <w:sz w:val="18"/>
          <w:szCs w:val="18"/>
        </w:rPr>
        <w:t>whether or not</w:t>
      </w:r>
      <w:proofErr w:type="gramEnd"/>
      <w:r w:rsidRPr="00AE1ECB">
        <w:rPr>
          <w:rFonts w:ascii="Helvetica" w:hAnsi="Helvetica" w:cs="NCLAD L+ Helvetica"/>
          <w:color w:val="221E1F"/>
          <w:sz w:val="18"/>
          <w:szCs w:val="18"/>
        </w:rPr>
        <w:t xml:space="preserve"> participants have account-based benefits. </w:t>
      </w:r>
      <w:r w:rsidRPr="00AE1ECB">
        <w:rPr>
          <w:rFonts w:ascii="Helvetica" w:hAnsi="Helvetica" w:cs="NCLAD L+ Helvetica"/>
          <w:color w:val="221E1F"/>
          <w:sz w:val="18"/>
          <w:szCs w:val="18"/>
        </w:rPr>
        <w:tab/>
      </w:r>
    </w:p>
    <w:p w:rsidRPr="00AE1ECB" w:rsidR="009918FC" w:rsidP="0063377C" w:rsidRDefault="009918FC" w14:paraId="244C83EF"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E1ECB">
        <w:rPr>
          <w:rFonts w:ascii="Helvetica" w:hAnsi="Helvetica" w:cs="NCLAD L+ Helvetica"/>
          <w:color w:val="221E1F"/>
          <w:sz w:val="18"/>
          <w:szCs w:val="18"/>
        </w:rPr>
        <w:tab/>
        <w:t>Alternative B:</w:t>
      </w:r>
    </w:p>
    <w:p w:rsidRPr="00AE1ECB" w:rsidR="009918FC" w:rsidP="0063377C" w:rsidRDefault="009918FC" w14:paraId="244C83F0" w14:textId="77777777">
      <w:pPr>
        <w:tabs>
          <w:tab w:val="clear" w:pos="432"/>
          <w:tab w:val="left" w:pos="-90"/>
          <w:tab w:val="left" w:pos="360"/>
        </w:tabs>
        <w:spacing w:before="60" w:line="240" w:lineRule="auto"/>
        <w:ind w:firstLine="0"/>
        <w:contextualSpacing/>
        <w:rPr>
          <w:rFonts w:ascii="Helvetica" w:hAnsi="Helvetica" w:cs="NCLAD L+ Helvetica"/>
          <w:color w:val="221E1F"/>
          <w:sz w:val="18"/>
          <w:szCs w:val="18"/>
        </w:rPr>
      </w:pPr>
      <w:r w:rsidRPr="00AE1ECB">
        <w:rPr>
          <w:rFonts w:ascii="Helvetica" w:hAnsi="Helvetica" w:cs="DGKOB A+ Helvetica"/>
          <w:sz w:val="18"/>
          <w:szCs w:val="18"/>
        </w:rPr>
        <w:sym w:font="Symbol" w:char="F0B7"/>
      </w:r>
      <w:r w:rsidRPr="00AE1ECB">
        <w:rPr>
          <w:rFonts w:ascii="Helvetica" w:hAnsi="Helvetica" w:cs="DGKOB A+ Helvetica"/>
          <w:sz w:val="18"/>
          <w:szCs w:val="18"/>
        </w:rPr>
        <w:t xml:space="preserve">   Scatter</w:t>
      </w:r>
      <w:r w:rsidRPr="00AE1ECB">
        <w:rPr>
          <w:rFonts w:ascii="Helvetica" w:hAnsi="Helvetica" w:cs="NCLAD L+ Helvetica"/>
          <w:color w:val="221E1F"/>
          <w:sz w:val="18"/>
          <w:szCs w:val="18"/>
        </w:rPr>
        <w:t xml:space="preserve"> 1 - </w:t>
      </w:r>
      <w:r w:rsidRPr="00AE1ECB">
        <w:rPr>
          <w:rFonts w:ascii="Helvetica" w:hAnsi="Helvetica" w:cs="DGKOB A+ Helvetica"/>
          <w:sz w:val="18"/>
          <w:szCs w:val="18"/>
        </w:rPr>
        <w:t>Provide</w:t>
      </w:r>
      <w:r w:rsidRPr="00AE1ECB">
        <w:rPr>
          <w:rFonts w:ascii="Helvetica" w:hAnsi="Helvetica" w:cs="NCLAD L+ Helvetica"/>
          <w:color w:val="221E1F"/>
          <w:sz w:val="18"/>
          <w:szCs w:val="18"/>
        </w:rPr>
        <w:t xml:space="preserve"> participant count and average compensation for </w:t>
      </w:r>
      <w:r w:rsidRPr="00AE1ECB">
        <w:rPr>
          <w:rFonts w:ascii="Helvetica" w:hAnsi="Helvetica" w:cs="NCLAD L+ Helvetica"/>
          <w:i/>
          <w:color w:val="221E1F"/>
          <w:sz w:val="18"/>
          <w:szCs w:val="18"/>
        </w:rPr>
        <w:t>all</w:t>
      </w:r>
      <w:r w:rsidRPr="00AE1ECB">
        <w:rPr>
          <w:rFonts w:ascii="Helvetica" w:hAnsi="Helvetica" w:cs="NCLAD L+ Helvetica"/>
          <w:color w:val="221E1F"/>
          <w:sz w:val="18"/>
          <w:szCs w:val="18"/>
        </w:rPr>
        <w:t xml:space="preserve"> active participants, </w:t>
      </w:r>
      <w:proofErr w:type="gramStart"/>
      <w:r w:rsidRPr="00AE1ECB">
        <w:rPr>
          <w:rFonts w:ascii="Helvetica" w:hAnsi="Helvetica" w:cs="NCLAD L+ Helvetica"/>
          <w:color w:val="221E1F"/>
          <w:sz w:val="18"/>
          <w:szCs w:val="18"/>
        </w:rPr>
        <w:t>whether or not</w:t>
      </w:r>
      <w:proofErr w:type="gramEnd"/>
      <w:r w:rsidRPr="00AE1ECB">
        <w:rPr>
          <w:rFonts w:ascii="Helvetica" w:hAnsi="Helvetica" w:cs="NCLAD L+ Helvetica"/>
          <w:color w:val="221E1F"/>
          <w:sz w:val="18"/>
          <w:szCs w:val="18"/>
        </w:rPr>
        <w:t xml:space="preserve"> participants have account-based benefits (i.e., identical to Scatter 1 in Alternative A).</w:t>
      </w:r>
    </w:p>
    <w:p w:rsidRPr="00AE1ECB" w:rsidR="009918FC" w:rsidP="00C50654" w:rsidRDefault="009918FC" w14:paraId="244C83F1" w14:textId="77777777">
      <w:pPr>
        <w:tabs>
          <w:tab w:val="clear" w:pos="432"/>
          <w:tab w:val="left" w:pos="-90"/>
          <w:tab w:val="left" w:pos="360"/>
        </w:tabs>
        <w:spacing w:before="8" w:line="240" w:lineRule="auto"/>
        <w:ind w:firstLine="0"/>
        <w:contextualSpacing/>
        <w:rPr>
          <w:rFonts w:ascii="Helvetica" w:hAnsi="Helvetica" w:cs="NCLAD L+ Helvetica"/>
          <w:color w:val="221E1F"/>
          <w:sz w:val="18"/>
          <w:szCs w:val="18"/>
        </w:rPr>
      </w:pPr>
      <w:r w:rsidRPr="00AE1ECB">
        <w:rPr>
          <w:rFonts w:ascii="Helvetica" w:hAnsi="Helvetica" w:cs="NCLAD L+ Helvetica"/>
          <w:color w:val="221E1F"/>
          <w:sz w:val="18"/>
          <w:szCs w:val="18"/>
        </w:rPr>
        <w:sym w:font="Symbol" w:char="F0B7"/>
      </w:r>
      <w:r w:rsidRPr="00AE1ECB">
        <w:rPr>
          <w:rFonts w:ascii="Helvetica" w:hAnsi="Helvetica" w:cs="NCLAD L+ Helvetica"/>
          <w:color w:val="221E1F"/>
          <w:sz w:val="18"/>
          <w:szCs w:val="18"/>
        </w:rPr>
        <w:t xml:space="preserve">   Scatter 2 - </w:t>
      </w:r>
      <w:r w:rsidRPr="00AE1ECB">
        <w:rPr>
          <w:rFonts w:ascii="Helvetica" w:hAnsi="Helvetica" w:cs="DGKOB A+ Helvetica"/>
          <w:sz w:val="18"/>
          <w:szCs w:val="18"/>
        </w:rPr>
        <w:t>Provide</w:t>
      </w:r>
      <w:r w:rsidRPr="00AE1ECB">
        <w:rPr>
          <w:rFonts w:ascii="Helvetica" w:hAnsi="Helvetica" w:cs="NCLAD L+ Helvetica"/>
          <w:color w:val="221E1F"/>
          <w:sz w:val="18"/>
          <w:szCs w:val="18"/>
        </w:rPr>
        <w:t xml:space="preserve"> participant count and average cash balance account </w:t>
      </w:r>
      <w:r w:rsidRPr="00AE1ECB">
        <w:rPr>
          <w:rFonts w:ascii="Helvetica" w:hAnsi="Helvetica" w:cs="NCLAD L+ Helvetica"/>
          <w:b/>
          <w:color w:val="221E1F"/>
          <w:sz w:val="18"/>
          <w:szCs w:val="18"/>
        </w:rPr>
        <w:t xml:space="preserve">for only those active participants with </w:t>
      </w:r>
      <w:proofErr w:type="gramStart"/>
      <w:r w:rsidRPr="00AE1ECB">
        <w:rPr>
          <w:rFonts w:ascii="Helvetica" w:hAnsi="Helvetica" w:cs="NCLAD L+ Helvetica"/>
          <w:b/>
          <w:color w:val="221E1F"/>
          <w:sz w:val="18"/>
          <w:szCs w:val="18"/>
        </w:rPr>
        <w:t>account based</w:t>
      </w:r>
      <w:proofErr w:type="gramEnd"/>
      <w:r w:rsidRPr="00AE1ECB">
        <w:rPr>
          <w:rFonts w:ascii="Helvetica" w:hAnsi="Helvetica" w:cs="NCLAD L+ Helvetica"/>
          <w:b/>
          <w:color w:val="221E1F"/>
          <w:sz w:val="18"/>
          <w:szCs w:val="18"/>
        </w:rPr>
        <w:t xml:space="preserve"> benefits. </w:t>
      </w:r>
      <w:r w:rsidRPr="00AE1ECB">
        <w:rPr>
          <w:rFonts w:ascii="Helvetica" w:hAnsi="Helvetica" w:cs="NCLAD L+ Helvetica"/>
          <w:color w:val="221E1F"/>
          <w:sz w:val="18"/>
          <w:szCs w:val="18"/>
        </w:rPr>
        <w:t>If the number of participants with account-based benefits in a bin is fewer than 20, the average account should not be shown even if there are more than 20 active participants in this bin on Scatter 1.</w:t>
      </w:r>
    </w:p>
    <w:p w:rsidRPr="00AE1ECB" w:rsidR="009918FC" w:rsidP="0063377C" w:rsidRDefault="009918FC" w14:paraId="244C83F2" w14:textId="77777777">
      <w:pPr>
        <w:tabs>
          <w:tab w:val="clear" w:pos="432"/>
          <w:tab w:val="left" w:pos="270"/>
          <w:tab w:val="right" w:leader="dot" w:pos="4680"/>
        </w:tabs>
        <w:autoSpaceDE w:val="0"/>
        <w:autoSpaceDN w:val="0"/>
        <w:adjustRightInd w:val="0"/>
        <w:spacing w:before="60" w:line="240" w:lineRule="auto"/>
        <w:ind w:right="173" w:firstLine="216"/>
        <w:rPr>
          <w:rFonts w:ascii="Helvetica" w:hAnsi="Helvetica" w:cs="NCLAD L+ Helvetica"/>
          <w:color w:val="221E1F"/>
          <w:sz w:val="18"/>
          <w:szCs w:val="18"/>
        </w:rPr>
      </w:pPr>
      <w:r w:rsidRPr="00AE1ECB">
        <w:rPr>
          <w:rFonts w:ascii="Helvetica" w:hAnsi="Helvetica" w:cs="NCLAD L+ Helvetica"/>
          <w:color w:val="221E1F"/>
          <w:sz w:val="18"/>
          <w:szCs w:val="18"/>
        </w:rPr>
        <w:lastRenderedPageBreak/>
        <w:t>In general, information should be determined as of the valuation date. Average cash balance accounts may be determined as of either:</w:t>
      </w:r>
    </w:p>
    <w:p w:rsidRPr="00AE1ECB" w:rsidR="009918FC" w:rsidP="0063377C" w:rsidRDefault="009918FC" w14:paraId="244C83F3"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E1ECB">
        <w:rPr>
          <w:rFonts w:ascii="Helvetica" w:hAnsi="Helvetica" w:cs="NCLAD L+ Helvetica"/>
          <w:color w:val="221E1F"/>
          <w:sz w:val="18"/>
          <w:szCs w:val="18"/>
        </w:rPr>
        <w:t xml:space="preserve">     1. the valuation date or</w:t>
      </w:r>
    </w:p>
    <w:p w:rsidRPr="00AE1ECB" w:rsidR="009918FC" w:rsidP="00C50654" w:rsidRDefault="009918FC" w14:paraId="244C83F4" w14:textId="77777777">
      <w:pPr>
        <w:tabs>
          <w:tab w:val="clear" w:pos="432"/>
          <w:tab w:val="left" w:pos="270"/>
          <w:tab w:val="right" w:leader="dot" w:pos="4680"/>
        </w:tabs>
        <w:autoSpaceDE w:val="0"/>
        <w:autoSpaceDN w:val="0"/>
        <w:adjustRightInd w:val="0"/>
        <w:spacing w:before="8" w:line="240" w:lineRule="auto"/>
        <w:ind w:right="176" w:firstLine="0"/>
        <w:rPr>
          <w:rFonts w:ascii="Helvetica" w:hAnsi="Helvetica" w:cs="NCLAD L+ Helvetica"/>
          <w:color w:val="221E1F"/>
          <w:sz w:val="18"/>
          <w:szCs w:val="18"/>
        </w:rPr>
      </w:pPr>
      <w:r w:rsidRPr="00AE1ECB">
        <w:rPr>
          <w:rFonts w:ascii="Helvetica" w:hAnsi="Helvetica" w:cs="NCLAD L+ Helvetica"/>
          <w:color w:val="221E1F"/>
          <w:sz w:val="18"/>
          <w:szCs w:val="18"/>
        </w:rPr>
        <w:t xml:space="preserve">     2. the day immediately preceding the valuation date.</w:t>
      </w:r>
    </w:p>
    <w:p w:rsidRPr="00AE1ECB" w:rsidR="009918FC" w:rsidP="0063377C" w:rsidRDefault="009918FC" w14:paraId="244C83F5"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E1ECB">
        <w:rPr>
          <w:rFonts w:ascii="Helvetica" w:hAnsi="Helvetica" w:cs="NCLAD L+ Helvetica"/>
          <w:color w:val="221E1F"/>
          <w:sz w:val="18"/>
          <w:szCs w:val="18"/>
        </w:rPr>
        <w:tab/>
        <w:t xml:space="preserve">Average cash balance accounts that are offset by amounts from another plan may be reported either as amounts prior to </w:t>
      </w:r>
      <w:proofErr w:type="gramStart"/>
      <w:r w:rsidRPr="00AE1ECB">
        <w:rPr>
          <w:rFonts w:ascii="Helvetica" w:hAnsi="Helvetica" w:cs="NCLAD L+ Helvetica"/>
          <w:color w:val="221E1F"/>
          <w:sz w:val="18"/>
          <w:szCs w:val="18"/>
        </w:rPr>
        <w:t>taking into account</w:t>
      </w:r>
      <w:proofErr w:type="gramEnd"/>
      <w:r w:rsidRPr="00AE1ECB">
        <w:rPr>
          <w:rFonts w:ascii="Helvetica" w:hAnsi="Helvetica" w:cs="NCLAD L+ Helvetica"/>
          <w:color w:val="221E1F"/>
          <w:sz w:val="18"/>
          <w:szCs w:val="18"/>
        </w:rPr>
        <w:t xml:space="preserve"> the offset or as amounts after taking into account the offset. Do not report the offset amount. For this or any other unusual or unique situation, the attachment should include an explanation of what is being provided.</w:t>
      </w:r>
    </w:p>
    <w:p w:rsidRPr="00AE1ECB" w:rsidR="009918FC" w:rsidP="0063377C" w:rsidRDefault="009918FC" w14:paraId="244C83F6"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b/>
          <w:color w:val="221E1F"/>
          <w:sz w:val="18"/>
          <w:szCs w:val="18"/>
        </w:rPr>
      </w:pPr>
      <w:r w:rsidRPr="00AE1ECB">
        <w:rPr>
          <w:rFonts w:ascii="Helvetica" w:hAnsi="Helvetica" w:cs="NCLAD L+ Helvetica"/>
          <w:b/>
          <w:color w:val="221E1F"/>
          <w:sz w:val="18"/>
          <w:szCs w:val="18"/>
        </w:rPr>
        <w:t>Line 9. Shortfall Method</w:t>
      </w:r>
      <w:r w:rsidRPr="00AE1ECB">
        <w:rPr>
          <w:rFonts w:ascii="Helvetica" w:hAnsi="Helvetica" w:cs="NCLAD L+ Helvetica"/>
          <w:color w:val="221E1F"/>
          <w:sz w:val="18"/>
          <w:szCs w:val="18"/>
        </w:rPr>
        <w:t>. Under the shortfall method of funding, the normal cost in the funding standard account is the charge per unit of production (or per unit of service) multiplied by the actual number of units of production (or units of service) that occurred during the plan year. Each amortization installment in the funding standard account is similarly calculated.</w:t>
      </w:r>
      <w:r w:rsidRPr="00AE1ECB">
        <w:rPr>
          <w:rFonts w:ascii="Helvetica" w:hAnsi="Helvetica" w:cs="NCLAD L+ Helvetica"/>
          <w:b/>
          <w:color w:val="221E1F"/>
          <w:sz w:val="18"/>
          <w:szCs w:val="18"/>
        </w:rPr>
        <w:t xml:space="preserve"> </w:t>
      </w:r>
    </w:p>
    <w:p w:rsidRPr="00AE1ECB" w:rsidR="009918FC" w:rsidP="0063377C" w:rsidRDefault="009918FC" w14:paraId="244C83F7"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E1ECB">
        <w:rPr>
          <w:rFonts w:ascii="Helvetica" w:hAnsi="Helvetica" w:cs="NCLAD L+ Helvetica"/>
          <w:b/>
          <w:color w:val="221E1F"/>
          <w:sz w:val="18"/>
          <w:szCs w:val="18"/>
        </w:rPr>
        <w:t>Lines 9c and 9h</w:t>
      </w:r>
      <w:r w:rsidRPr="00AE1ECB" w:rsidR="00534B36">
        <w:rPr>
          <w:rFonts w:ascii="Helvetica" w:hAnsi="Helvetica" w:cs="NCLAD L+ Helvetica"/>
          <w:b/>
          <w:color w:val="221E1F"/>
          <w:sz w:val="18"/>
          <w:szCs w:val="18"/>
        </w:rPr>
        <w:t xml:space="preserve">. </w:t>
      </w:r>
      <w:r w:rsidRPr="00AE1ECB">
        <w:rPr>
          <w:rFonts w:ascii="Helvetica" w:hAnsi="Helvetica" w:cs="NCLAD L+ Helvetica"/>
          <w:b/>
          <w:color w:val="221E1F"/>
          <w:sz w:val="18"/>
          <w:szCs w:val="18"/>
        </w:rPr>
        <w:t>Amortization Charges and Credits.</w:t>
      </w:r>
      <w:r w:rsidRPr="00AE1ECB">
        <w:rPr>
          <w:rFonts w:ascii="Helvetica" w:hAnsi="Helvetica" w:cs="NCLAD L+ Helvetica"/>
          <w:color w:val="221E1F"/>
          <w:sz w:val="18"/>
          <w:szCs w:val="18"/>
        </w:rPr>
        <w:t xml:space="preserve"> If there are any amortization charges or credits, attach a maintenance schedule of funding standard account bases and label the schedule “</w:t>
      </w:r>
      <w:r w:rsidRPr="00AE1ECB">
        <w:rPr>
          <w:rFonts w:ascii="Helvetica" w:hAnsi="Helvetica" w:cs="NCLAD L+ Helvetica"/>
          <w:b/>
          <w:i/>
          <w:color w:val="221E1F"/>
          <w:sz w:val="18"/>
          <w:szCs w:val="18"/>
        </w:rPr>
        <w:t>Schedule MB, lines 9c and 9h –Schedule of Funding Standard Account Bases.”</w:t>
      </w:r>
      <w:r w:rsidRPr="00AE1ECB">
        <w:rPr>
          <w:rFonts w:ascii="Helvetica" w:hAnsi="Helvetica" w:cs="NCLAD L+ Helvetica"/>
          <w:color w:val="221E1F"/>
          <w:sz w:val="18"/>
          <w:szCs w:val="18"/>
        </w:rPr>
        <w:t xml:space="preserve"> The attachment should clearly indicate the type of base (i.e., original unfunded liability, amendments, actuarial losses, etc.), the outstanding balance of each base, the number of years remaining in the amortization period, and the amortization amount. If bases were combined in the current year, the attachment should show information on bases both prior to and after the combining of bases.</w:t>
      </w:r>
    </w:p>
    <w:p w:rsidRPr="00AE1ECB" w:rsidR="009918FC" w:rsidP="0063377C" w:rsidRDefault="009918FC" w14:paraId="244C83F8"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E1ECB">
        <w:rPr>
          <w:rFonts w:ascii="Helvetica" w:hAnsi="Helvetica" w:cs="NCLAD L+ Helvetica"/>
          <w:color w:val="221E1F"/>
          <w:sz w:val="18"/>
          <w:szCs w:val="18"/>
        </w:rPr>
        <w:tab/>
        <w:t>The outstanding balance and amortization charges and credits must be calculated as of the valuation date for the plan year.</w:t>
      </w:r>
    </w:p>
    <w:p w:rsidRPr="00AE1ECB" w:rsidR="00FB3CA2" w:rsidP="0063377C" w:rsidRDefault="00F64D91" w14:paraId="244C83F9"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E1ECB">
        <w:rPr>
          <w:rFonts w:ascii="Helvetica" w:hAnsi="Helvetica" w:cs="NCLAD L+ Helvetica"/>
          <w:color w:val="221E1F"/>
          <w:sz w:val="18"/>
          <w:szCs w:val="18"/>
        </w:rPr>
        <w:tab/>
      </w:r>
      <w:r w:rsidRPr="00AE1ECB" w:rsidR="00FB3CA2">
        <w:rPr>
          <w:rFonts w:ascii="Helvetica" w:hAnsi="Helvetica" w:cs="NCLAD L+ Helvetica"/>
          <w:color w:val="221E1F"/>
          <w:sz w:val="18"/>
          <w:szCs w:val="18"/>
        </w:rPr>
        <w:t>Line 9</w:t>
      </w:r>
      <w:proofErr w:type="gramStart"/>
      <w:r w:rsidRPr="00AE1ECB" w:rsidR="00FB3CA2">
        <w:rPr>
          <w:rFonts w:ascii="Helvetica" w:hAnsi="Helvetica" w:cs="NCLAD L+ Helvetica"/>
          <w:color w:val="221E1F"/>
          <w:sz w:val="18"/>
          <w:szCs w:val="18"/>
        </w:rPr>
        <w:t>c(</w:t>
      </w:r>
      <w:proofErr w:type="gramEnd"/>
      <w:r w:rsidRPr="00AE1ECB" w:rsidR="00FB3CA2">
        <w:rPr>
          <w:rFonts w:ascii="Helvetica" w:hAnsi="Helvetica" w:cs="NCLAD L+ Helvetica"/>
          <w:color w:val="221E1F"/>
          <w:sz w:val="18"/>
          <w:szCs w:val="18"/>
        </w:rPr>
        <w:t>3) should only include information related to the amortization bases extended and amortized using the interest rate under section 6621(b) of the Code.</w:t>
      </w:r>
    </w:p>
    <w:p w:rsidRPr="00AE1ECB" w:rsidR="009918FC" w:rsidP="0063377C" w:rsidRDefault="009918FC" w14:paraId="244C83FA"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E1ECB">
        <w:rPr>
          <w:rFonts w:ascii="Helvetica" w:hAnsi="Helvetica" w:cs="NCLAD L+ Helvetica"/>
          <w:b/>
          <w:color w:val="221E1F"/>
          <w:sz w:val="18"/>
          <w:szCs w:val="18"/>
        </w:rPr>
        <w:t>Line 9d. Interest as Applicable.</w:t>
      </w:r>
      <w:r w:rsidRPr="00AE1ECB">
        <w:rPr>
          <w:rFonts w:ascii="Helvetica" w:hAnsi="Helvetica" w:cs="NCLAD L+ Helvetica"/>
          <w:color w:val="221E1F"/>
          <w:sz w:val="18"/>
          <w:szCs w:val="18"/>
        </w:rPr>
        <w:t xml:space="preserve"> Interest as applicable should be charged to the last day of the plan year.</w:t>
      </w:r>
    </w:p>
    <w:p w:rsidRPr="00AE1ECB" w:rsidR="009918FC" w:rsidP="0063377C" w:rsidRDefault="009918FC" w14:paraId="244C83FB"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E1ECB">
        <w:rPr>
          <w:rFonts w:ascii="Helvetica" w:hAnsi="Helvetica" w:cs="NCLAD L+ Helvetica"/>
          <w:b/>
          <w:color w:val="221E1F"/>
          <w:sz w:val="18"/>
          <w:szCs w:val="18"/>
        </w:rPr>
        <w:t>Line 9f</w:t>
      </w:r>
      <w:r w:rsidRPr="00AE1ECB" w:rsidR="00534B36">
        <w:rPr>
          <w:rFonts w:ascii="Helvetica" w:hAnsi="Helvetica" w:cs="NCLAD L+ Helvetica"/>
          <w:b/>
          <w:color w:val="221E1F"/>
          <w:sz w:val="18"/>
          <w:szCs w:val="18"/>
        </w:rPr>
        <w:t>.</w:t>
      </w:r>
      <w:r w:rsidRPr="00AE1ECB" w:rsidR="00534B36">
        <w:rPr>
          <w:rFonts w:ascii="Helvetica" w:hAnsi="Helvetica" w:cs="NCLAD L+ Helvetica"/>
          <w:color w:val="221E1F"/>
          <w:sz w:val="18"/>
          <w:szCs w:val="18"/>
        </w:rPr>
        <w:t xml:space="preserve"> </w:t>
      </w:r>
      <w:r w:rsidRPr="00AE1ECB">
        <w:rPr>
          <w:rFonts w:ascii="Helvetica" w:hAnsi="Helvetica" w:cs="NCLAD L+ Helvetica"/>
          <w:color w:val="221E1F"/>
          <w:sz w:val="18"/>
          <w:szCs w:val="18"/>
        </w:rPr>
        <w:t>Note that the credit balance or funding deficiency at the end of “Year X” should be equal to the credit balance or funding deficiency at the beginning of “Year X+1.” If such credit balances or funding deficiencies are not equal, attach an explanation and label the attachment “</w:t>
      </w:r>
      <w:r w:rsidRPr="00AE1ECB">
        <w:rPr>
          <w:rFonts w:ascii="Helvetica" w:hAnsi="Helvetica" w:cs="NCLAD L+ Helvetica"/>
          <w:b/>
          <w:i/>
          <w:color w:val="221E1F"/>
          <w:sz w:val="18"/>
          <w:szCs w:val="18"/>
        </w:rPr>
        <w:t>Schedule MB, line 9f – Explanation of Prior Year Credit Balance/Funding Deficiency Discrepancy.”</w:t>
      </w:r>
      <w:r w:rsidRPr="00AE1ECB">
        <w:rPr>
          <w:rFonts w:ascii="Helvetica" w:hAnsi="Helvetica" w:cs="NCLAD L+ Helvetica"/>
          <w:color w:val="221E1F"/>
          <w:sz w:val="18"/>
          <w:szCs w:val="18"/>
        </w:rPr>
        <w:t xml:space="preserve"> For example, if the difference is because contributions for a prior year that were not previously reported are received this plan year, attach a listing of the amounts and dates of such contributions.</w:t>
      </w:r>
      <w:r w:rsidRPr="00AE1ECB" w:rsidR="007A0555">
        <w:rPr>
          <w:rFonts w:ascii="Helvetica" w:hAnsi="Helvetica" w:cs="NCLAD L+ Helvetica"/>
          <w:color w:val="221E1F"/>
          <w:sz w:val="18"/>
          <w:szCs w:val="18"/>
        </w:rPr>
        <w:t xml:space="preserve"> As another example, if the difference is due to the application of funding relief under the Preservation of Access to Care for Medicare Beneficiaries and Pension Relief Act of 2010 (PRA 2010), Pub. L. No.</w:t>
      </w:r>
      <w:r w:rsidRPr="00AE1ECB" w:rsidR="007F031C">
        <w:rPr>
          <w:rFonts w:ascii="Helvetica" w:hAnsi="Helvetica" w:cs="NCLAD L+ Helvetica"/>
          <w:color w:val="221E1F"/>
          <w:sz w:val="18"/>
          <w:szCs w:val="18"/>
        </w:rPr>
        <w:t xml:space="preserve"> </w:t>
      </w:r>
      <w:r w:rsidRPr="00AE1ECB" w:rsidR="007A0555">
        <w:rPr>
          <w:rFonts w:ascii="Helvetica" w:hAnsi="Helvetica" w:cs="NCLAD L+ Helvetica"/>
          <w:color w:val="221E1F"/>
          <w:sz w:val="18"/>
          <w:szCs w:val="18"/>
        </w:rPr>
        <w:t xml:space="preserve">111-192, the attachment should show how the information on the Schedule MB filed for any previous plan year would have differed if it </w:t>
      </w:r>
      <w:r w:rsidRPr="00AE1ECB" w:rsidR="00F52186">
        <w:rPr>
          <w:rFonts w:ascii="Helvetica" w:hAnsi="Helvetica" w:cs="NCLAD L+ Helvetica"/>
          <w:color w:val="221E1F"/>
          <w:sz w:val="18"/>
          <w:szCs w:val="18"/>
        </w:rPr>
        <w:t>had</w:t>
      </w:r>
      <w:r w:rsidRPr="00AE1ECB" w:rsidR="007A0555">
        <w:rPr>
          <w:rFonts w:ascii="Helvetica" w:hAnsi="Helvetica" w:cs="NCLAD L+ Helvetica"/>
          <w:color w:val="221E1F"/>
          <w:sz w:val="18"/>
          <w:szCs w:val="18"/>
        </w:rPr>
        <w:t xml:space="preserve"> reflected application of the special funding relief in accordance with published guidance (to the extent that the plan sponsor has applied the special funding relief).  </w:t>
      </w:r>
    </w:p>
    <w:p w:rsidRPr="00AE1ECB" w:rsidR="009918FC" w:rsidP="0063377C" w:rsidRDefault="009918FC" w14:paraId="244C83FC"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E1ECB">
        <w:rPr>
          <w:rFonts w:ascii="Helvetica" w:hAnsi="Helvetica" w:cs="NCLAD L+ Helvetica"/>
          <w:b/>
          <w:color w:val="221E1F"/>
          <w:sz w:val="18"/>
          <w:szCs w:val="18"/>
        </w:rPr>
        <w:t>Line 9</w:t>
      </w:r>
      <w:proofErr w:type="gramStart"/>
      <w:r w:rsidRPr="00AE1ECB">
        <w:rPr>
          <w:rFonts w:ascii="Helvetica" w:hAnsi="Helvetica" w:cs="NCLAD L+ Helvetica"/>
          <w:b/>
          <w:color w:val="221E1F"/>
          <w:sz w:val="18"/>
          <w:szCs w:val="18"/>
        </w:rPr>
        <w:t>j(</w:t>
      </w:r>
      <w:proofErr w:type="gramEnd"/>
      <w:r w:rsidRPr="00AE1ECB">
        <w:rPr>
          <w:rFonts w:ascii="Helvetica" w:hAnsi="Helvetica" w:cs="NCLAD L+ Helvetica"/>
          <w:b/>
          <w:color w:val="221E1F"/>
          <w:sz w:val="18"/>
          <w:szCs w:val="18"/>
        </w:rPr>
        <w:t>1). ERISA Full Funding Limitation.</w:t>
      </w:r>
      <w:r w:rsidRPr="00AE1ECB">
        <w:rPr>
          <w:rFonts w:ascii="Helvetica" w:hAnsi="Helvetica" w:cs="NCLAD L+ Helvetica"/>
          <w:color w:val="221E1F"/>
          <w:sz w:val="18"/>
          <w:szCs w:val="18"/>
        </w:rPr>
        <w:t xml:space="preserve"> Instructions for this line are reserved pending published guidance. </w:t>
      </w:r>
    </w:p>
    <w:p w:rsidRPr="00AE1ECB" w:rsidR="009918FC" w:rsidP="0063377C" w:rsidRDefault="009918FC" w14:paraId="244C83FD"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E1ECB">
        <w:rPr>
          <w:rFonts w:ascii="Helvetica" w:hAnsi="Helvetica" w:cs="NCLAD L+ Helvetica"/>
          <w:b/>
          <w:color w:val="221E1F"/>
          <w:sz w:val="18"/>
          <w:szCs w:val="18"/>
        </w:rPr>
        <w:t>Line 9</w:t>
      </w:r>
      <w:proofErr w:type="gramStart"/>
      <w:r w:rsidRPr="00AE1ECB">
        <w:rPr>
          <w:rFonts w:ascii="Helvetica" w:hAnsi="Helvetica" w:cs="NCLAD L+ Helvetica"/>
          <w:b/>
          <w:color w:val="221E1F"/>
          <w:sz w:val="18"/>
          <w:szCs w:val="18"/>
        </w:rPr>
        <w:t>j(</w:t>
      </w:r>
      <w:proofErr w:type="gramEnd"/>
      <w:r w:rsidRPr="00AE1ECB">
        <w:rPr>
          <w:rFonts w:ascii="Helvetica" w:hAnsi="Helvetica" w:cs="NCLAD L+ Helvetica"/>
          <w:b/>
          <w:color w:val="221E1F"/>
          <w:sz w:val="18"/>
          <w:szCs w:val="18"/>
        </w:rPr>
        <w:t>2). “RPA ’94” Override</w:t>
      </w:r>
      <w:r w:rsidRPr="00AE1ECB">
        <w:rPr>
          <w:rFonts w:ascii="Helvetica" w:hAnsi="Helvetica" w:cs="NCLAD L+ Helvetica"/>
          <w:color w:val="221E1F"/>
          <w:sz w:val="18"/>
          <w:szCs w:val="18"/>
        </w:rPr>
        <w:t>. Instructions for this line are reserved pending published guidance.</w:t>
      </w:r>
    </w:p>
    <w:p w:rsidRPr="00AE1ECB" w:rsidR="009918FC" w:rsidP="0063377C" w:rsidRDefault="009918FC" w14:paraId="244C83FE"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E1ECB">
        <w:rPr>
          <w:rFonts w:ascii="Helvetica" w:hAnsi="Helvetica" w:cs="NCLAD L+ Helvetica"/>
          <w:b/>
          <w:color w:val="221E1F"/>
          <w:sz w:val="18"/>
          <w:szCs w:val="18"/>
        </w:rPr>
        <w:t>Line 9</w:t>
      </w:r>
      <w:proofErr w:type="gramStart"/>
      <w:r w:rsidRPr="00AE1ECB">
        <w:rPr>
          <w:rFonts w:ascii="Helvetica" w:hAnsi="Helvetica" w:cs="NCLAD L+ Helvetica"/>
          <w:b/>
          <w:color w:val="221E1F"/>
          <w:sz w:val="18"/>
          <w:szCs w:val="18"/>
        </w:rPr>
        <w:t>j(</w:t>
      </w:r>
      <w:proofErr w:type="gramEnd"/>
      <w:r w:rsidRPr="00AE1ECB">
        <w:rPr>
          <w:rFonts w:ascii="Helvetica" w:hAnsi="Helvetica" w:cs="NCLAD L+ Helvetica"/>
          <w:b/>
          <w:color w:val="221E1F"/>
          <w:sz w:val="18"/>
          <w:szCs w:val="18"/>
        </w:rPr>
        <w:t>3). Full Funding Credit.</w:t>
      </w:r>
      <w:r w:rsidRPr="00AE1ECB">
        <w:rPr>
          <w:rFonts w:ascii="Helvetica" w:hAnsi="Helvetica" w:cs="NCLAD L+ Helvetica"/>
          <w:color w:val="221E1F"/>
          <w:sz w:val="18"/>
          <w:szCs w:val="18"/>
        </w:rPr>
        <w:t xml:space="preserve"> Enter the excess of </w:t>
      </w:r>
      <w:r w:rsidRPr="00AE1ECB">
        <w:rPr>
          <w:rFonts w:ascii="Helvetica" w:hAnsi="Helvetica" w:cs="NCLAD L+ Helvetica"/>
          <w:b/>
          <w:color w:val="221E1F"/>
          <w:sz w:val="18"/>
          <w:szCs w:val="18"/>
        </w:rPr>
        <w:t>(1)</w:t>
      </w:r>
      <w:r w:rsidRPr="00AE1ECB">
        <w:rPr>
          <w:rFonts w:ascii="Helvetica" w:hAnsi="Helvetica" w:cs="NCLAD L+ Helvetica"/>
          <w:color w:val="221E1F"/>
          <w:sz w:val="18"/>
          <w:szCs w:val="18"/>
        </w:rPr>
        <w:t xml:space="preserve"> the accumulated funding deficiency, disregarding the credit balance and contributions for the current year, if any, over </w:t>
      </w:r>
      <w:r w:rsidRPr="00AE1ECB">
        <w:rPr>
          <w:rFonts w:ascii="Helvetica" w:hAnsi="Helvetica" w:cs="NCLAD L+ Helvetica"/>
          <w:b/>
          <w:color w:val="221E1F"/>
          <w:sz w:val="18"/>
          <w:szCs w:val="18"/>
        </w:rPr>
        <w:t>(2)</w:t>
      </w:r>
      <w:r w:rsidRPr="00AE1ECB">
        <w:rPr>
          <w:rFonts w:ascii="Helvetica" w:hAnsi="Helvetica" w:cs="NCLAD L+ Helvetica"/>
          <w:color w:val="221E1F"/>
          <w:sz w:val="18"/>
          <w:szCs w:val="18"/>
        </w:rPr>
        <w:t xml:space="preserve"> the greater of lines 9</w:t>
      </w:r>
      <w:proofErr w:type="gramStart"/>
      <w:r w:rsidRPr="00AE1ECB">
        <w:rPr>
          <w:rFonts w:ascii="Helvetica" w:hAnsi="Helvetica" w:cs="NCLAD L+ Helvetica"/>
          <w:color w:val="221E1F"/>
          <w:sz w:val="18"/>
          <w:szCs w:val="18"/>
        </w:rPr>
        <w:t>j(</w:t>
      </w:r>
      <w:proofErr w:type="gramEnd"/>
      <w:r w:rsidRPr="00AE1ECB">
        <w:rPr>
          <w:rFonts w:ascii="Helvetica" w:hAnsi="Helvetica" w:cs="NCLAD L+ Helvetica"/>
          <w:color w:val="221E1F"/>
          <w:sz w:val="18"/>
          <w:szCs w:val="18"/>
        </w:rPr>
        <w:t>1) or 9j(2).</w:t>
      </w:r>
    </w:p>
    <w:p w:rsidRPr="00AE1ECB" w:rsidR="007A655F" w:rsidP="0063377C" w:rsidRDefault="009918FC" w14:paraId="244C83FF"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E1ECB">
        <w:rPr>
          <w:rFonts w:ascii="Helvetica" w:hAnsi="Helvetica" w:cs="NCLAD L+ Helvetica"/>
          <w:b/>
          <w:color w:val="221E1F"/>
          <w:sz w:val="18"/>
          <w:szCs w:val="18"/>
        </w:rPr>
        <w:t>Line 9</w:t>
      </w:r>
      <w:proofErr w:type="gramStart"/>
      <w:r w:rsidRPr="00AE1ECB">
        <w:rPr>
          <w:rFonts w:ascii="Helvetica" w:hAnsi="Helvetica" w:cs="NCLAD L+ Helvetica"/>
          <w:b/>
          <w:color w:val="221E1F"/>
          <w:sz w:val="18"/>
          <w:szCs w:val="18"/>
        </w:rPr>
        <w:t>k(</w:t>
      </w:r>
      <w:proofErr w:type="gramEnd"/>
      <w:r w:rsidRPr="00AE1ECB">
        <w:rPr>
          <w:rFonts w:ascii="Helvetica" w:hAnsi="Helvetica" w:cs="NCLAD L+ Helvetica"/>
          <w:b/>
          <w:color w:val="221E1F"/>
          <w:sz w:val="18"/>
          <w:szCs w:val="18"/>
        </w:rPr>
        <w:t>1). Waived Funding Deficiency Credit.</w:t>
      </w:r>
      <w:r w:rsidRPr="00AE1ECB">
        <w:rPr>
          <w:rFonts w:ascii="Helvetica" w:hAnsi="Helvetica" w:cs="NCLAD L+ Helvetica"/>
          <w:color w:val="221E1F"/>
          <w:sz w:val="18"/>
          <w:szCs w:val="18"/>
        </w:rPr>
        <w:t xml:space="preserve"> Enter a credit for a waived funding deficiency for the current plan year (Code section 431(b)(3)(C)). If a waiver of a funding deficiency is pending, report a funding deficiency. If the waiver is granted after Form 5500 or Form 5500-SF is filed, file an amended Form 5500 or Form 5500-SF, as applicable, with an amended Schedule MB to report the funding </w:t>
      </w:r>
      <w:proofErr w:type="gramStart"/>
      <w:r w:rsidRPr="00AE1ECB">
        <w:rPr>
          <w:rFonts w:ascii="Helvetica" w:hAnsi="Helvetica" w:cs="NCLAD L+ Helvetica"/>
          <w:color w:val="221E1F"/>
          <w:sz w:val="18"/>
          <w:szCs w:val="18"/>
        </w:rPr>
        <w:t>waiver</w:t>
      </w:r>
      <w:proofErr w:type="gramEnd"/>
      <w:r w:rsidRPr="00AE1ECB">
        <w:rPr>
          <w:rFonts w:ascii="Helvetica" w:hAnsi="Helvetica" w:cs="NCLAD L+ Helvetica"/>
          <w:color w:val="221E1F"/>
          <w:sz w:val="18"/>
          <w:szCs w:val="18"/>
        </w:rPr>
        <w:t xml:space="preserve"> </w:t>
      </w:r>
    </w:p>
    <w:p w:rsidRPr="00AE1ECB" w:rsidR="009918FC" w:rsidP="00C50654" w:rsidRDefault="009918FC" w14:paraId="244C8400" w14:textId="77777777">
      <w:pPr>
        <w:tabs>
          <w:tab w:val="clear" w:pos="432"/>
          <w:tab w:val="left" w:pos="270"/>
          <w:tab w:val="right" w:leader="dot" w:pos="4680"/>
        </w:tabs>
        <w:autoSpaceDE w:val="0"/>
        <w:autoSpaceDN w:val="0"/>
        <w:adjustRightInd w:val="0"/>
        <w:spacing w:line="240" w:lineRule="auto"/>
        <w:ind w:right="173" w:firstLine="0"/>
        <w:rPr>
          <w:rFonts w:ascii="Helvetica" w:hAnsi="Helvetica" w:cs="NCLAD L+ Helvetica"/>
          <w:color w:val="221E1F"/>
          <w:sz w:val="18"/>
          <w:szCs w:val="18"/>
        </w:rPr>
      </w:pPr>
      <w:r w:rsidRPr="00AE1ECB">
        <w:rPr>
          <w:rFonts w:ascii="Helvetica" w:hAnsi="Helvetica" w:cs="NCLAD L+ Helvetica"/>
          <w:color w:val="221E1F"/>
          <w:sz w:val="18"/>
          <w:szCs w:val="18"/>
        </w:rPr>
        <w:t xml:space="preserve">(see </w:t>
      </w:r>
      <w:r w:rsidRPr="00AE1ECB">
        <w:rPr>
          <w:rFonts w:ascii="Helvetica" w:hAnsi="Helvetica" w:cs="NCLAD L+ Helvetica"/>
          <w:i/>
          <w:color w:val="221E1F"/>
          <w:sz w:val="18"/>
          <w:szCs w:val="18"/>
        </w:rPr>
        <w:t>Amended Return/Report</w:t>
      </w:r>
      <w:r w:rsidRPr="00AE1ECB">
        <w:rPr>
          <w:rFonts w:ascii="Helvetica" w:hAnsi="Helvetica" w:cs="NCLAD L+ Helvetica"/>
          <w:color w:val="221E1F"/>
          <w:sz w:val="18"/>
          <w:szCs w:val="18"/>
        </w:rPr>
        <w:t xml:space="preserve"> in the instructions for Form 5500 or</w:t>
      </w:r>
      <w:r w:rsidRPr="00AE1ECB">
        <w:rPr>
          <w:rFonts w:ascii="Helvetica" w:hAnsi="Helvetica" w:cs="NCLAD L+ Helvetica"/>
          <w:i/>
          <w:color w:val="221E1F"/>
          <w:sz w:val="18"/>
          <w:szCs w:val="18"/>
        </w:rPr>
        <w:t xml:space="preserve"> </w:t>
      </w:r>
      <w:r w:rsidR="007E0CFD">
        <w:rPr>
          <w:rFonts w:ascii="Helvetica" w:hAnsi="Helvetica" w:cs="NCLAD L+ Helvetica"/>
          <w:i/>
          <w:color w:val="221E1F"/>
          <w:sz w:val="18"/>
          <w:szCs w:val="18"/>
        </w:rPr>
        <w:t>l</w:t>
      </w:r>
      <w:r w:rsidRPr="00AE1ECB">
        <w:rPr>
          <w:rFonts w:ascii="Helvetica" w:hAnsi="Helvetica" w:cs="NCLAD L+ Helvetica"/>
          <w:i/>
          <w:color w:val="221E1F"/>
          <w:sz w:val="18"/>
          <w:szCs w:val="18"/>
        </w:rPr>
        <w:t xml:space="preserve">ine </w:t>
      </w:r>
      <w:proofErr w:type="gramStart"/>
      <w:r w:rsidRPr="00AE1ECB">
        <w:rPr>
          <w:rFonts w:ascii="Helvetica" w:hAnsi="Helvetica" w:cs="NCLAD L+ Helvetica"/>
          <w:i/>
          <w:color w:val="221E1F"/>
          <w:sz w:val="18"/>
          <w:szCs w:val="18"/>
        </w:rPr>
        <w:t>B  –</w:t>
      </w:r>
      <w:proofErr w:type="gramEnd"/>
      <w:r w:rsidRPr="00AE1ECB">
        <w:rPr>
          <w:rFonts w:ascii="Helvetica" w:hAnsi="Helvetica" w:cs="NCLAD L+ Helvetica"/>
          <w:i/>
          <w:color w:val="221E1F"/>
          <w:sz w:val="18"/>
          <w:szCs w:val="18"/>
        </w:rPr>
        <w:t xml:space="preserve">  Box for Amended Return/Report</w:t>
      </w:r>
      <w:r w:rsidRPr="00AE1ECB">
        <w:rPr>
          <w:rFonts w:ascii="Helvetica" w:hAnsi="Helvetica" w:cs="NCLAD L+ Helvetica"/>
          <w:color w:val="221E1F"/>
          <w:sz w:val="18"/>
          <w:szCs w:val="18"/>
        </w:rPr>
        <w:t xml:space="preserve"> in the instructions for Form 5500-SF, as applicable).</w:t>
      </w:r>
    </w:p>
    <w:p w:rsidRPr="00AE1ECB" w:rsidR="009918FC" w:rsidP="0063377C" w:rsidRDefault="009918FC" w14:paraId="244C8401"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E1ECB">
        <w:rPr>
          <w:rFonts w:ascii="Helvetica" w:hAnsi="Helvetica" w:cs="NCLAD L+ Helvetica"/>
          <w:b/>
          <w:color w:val="221E1F"/>
          <w:sz w:val="18"/>
          <w:szCs w:val="18"/>
        </w:rPr>
        <w:t>Line 9</w:t>
      </w:r>
      <w:proofErr w:type="gramStart"/>
      <w:r w:rsidRPr="00AE1ECB">
        <w:rPr>
          <w:rFonts w:ascii="Helvetica" w:hAnsi="Helvetica" w:cs="NCLAD L+ Helvetica"/>
          <w:b/>
          <w:color w:val="221E1F"/>
          <w:sz w:val="18"/>
          <w:szCs w:val="18"/>
        </w:rPr>
        <w:t>k(</w:t>
      </w:r>
      <w:proofErr w:type="gramEnd"/>
      <w:r w:rsidRPr="00AE1ECB">
        <w:rPr>
          <w:rFonts w:ascii="Helvetica" w:hAnsi="Helvetica" w:cs="NCLAD L+ Helvetica"/>
          <w:b/>
          <w:color w:val="221E1F"/>
          <w:sz w:val="18"/>
          <w:szCs w:val="18"/>
        </w:rPr>
        <w:t>2). Other Credits.</w:t>
      </w:r>
      <w:r w:rsidRPr="00AE1ECB">
        <w:rPr>
          <w:rFonts w:ascii="Helvetica" w:hAnsi="Helvetica" w:cs="NCLAD L+ Helvetica"/>
          <w:color w:val="221E1F"/>
          <w:sz w:val="18"/>
          <w:szCs w:val="18"/>
        </w:rPr>
        <w:t xml:space="preserve"> Enter a credit in the case of a plan for which the accumulated funding deficiency is determined under the funding standard account if such plan year follows a plan year for which such deficiency was determined under the alternative minimum funding standard.</w:t>
      </w:r>
    </w:p>
    <w:p w:rsidRPr="00AE1ECB" w:rsidR="009918FC" w:rsidP="0063377C" w:rsidRDefault="009918FC" w14:paraId="244C8402"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E1ECB">
        <w:rPr>
          <w:rFonts w:ascii="Helvetica" w:hAnsi="Helvetica" w:cs="NCLAD L+ Helvetica"/>
          <w:b/>
          <w:color w:val="221E1F"/>
          <w:sz w:val="18"/>
          <w:szCs w:val="18"/>
        </w:rPr>
        <w:t>Line 9o. Reconciliation Account.</w:t>
      </w:r>
      <w:r w:rsidRPr="00AE1ECB">
        <w:rPr>
          <w:rFonts w:ascii="Helvetica" w:hAnsi="Helvetica" w:cs="NCLAD L+ Helvetica"/>
          <w:color w:val="221E1F"/>
          <w:sz w:val="18"/>
          <w:szCs w:val="18"/>
        </w:rPr>
        <w:t xml:space="preserve"> The reconciliation account is made up of those components that upset the balance equation of Treasury Regulations section 1.412(c)(3)-1(b). Valuation assets must not be adjusted by the reconciliation account balance when computing the required minimum funding.</w:t>
      </w:r>
    </w:p>
    <w:p w:rsidRPr="00F814BB" w:rsidR="008825C0" w:rsidP="0063377C" w:rsidRDefault="009918FC" w14:paraId="244C8403"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E1ECB">
        <w:rPr>
          <w:rFonts w:ascii="Helvetica" w:hAnsi="Helvetica" w:cs="NCLAD L+ Helvetica"/>
          <w:b/>
          <w:color w:val="221E1F"/>
          <w:sz w:val="18"/>
          <w:szCs w:val="18"/>
        </w:rPr>
        <w:t>Line 9</w:t>
      </w:r>
      <w:proofErr w:type="gramStart"/>
      <w:r w:rsidRPr="00AE1ECB">
        <w:rPr>
          <w:rFonts w:ascii="Helvetica" w:hAnsi="Helvetica" w:cs="NCLAD L+ Helvetica"/>
          <w:b/>
          <w:color w:val="221E1F"/>
          <w:sz w:val="18"/>
          <w:szCs w:val="18"/>
        </w:rPr>
        <w:t>o(</w:t>
      </w:r>
      <w:proofErr w:type="gramEnd"/>
      <w:r w:rsidRPr="00AE1ECB">
        <w:rPr>
          <w:rFonts w:ascii="Helvetica" w:hAnsi="Helvetica" w:cs="NCLAD L+ Helvetica"/>
          <w:b/>
          <w:color w:val="221E1F"/>
          <w:sz w:val="18"/>
          <w:szCs w:val="18"/>
        </w:rPr>
        <w:t>1).</w:t>
      </w:r>
      <w:r w:rsidRPr="00AE1ECB">
        <w:rPr>
          <w:rFonts w:ascii="Helvetica" w:hAnsi="Helvetica" w:cs="NCLAD L+ Helvetica"/>
          <w:color w:val="221E1F"/>
          <w:sz w:val="18"/>
          <w:szCs w:val="18"/>
        </w:rPr>
        <w:t xml:space="preserve"> This amount is equal to the prior year’s accumulated reconciliation amount due to prior waived funding deficiencies, increased with interest at the valuation rate to the current valuation dat</w:t>
      </w:r>
      <w:r w:rsidRPr="00AE1ECB" w:rsidR="00520807">
        <w:rPr>
          <w:rFonts w:ascii="Helvetica" w:hAnsi="Helvetica" w:cs="NCLAD L+ Helvetica"/>
          <w:color w:val="221E1F"/>
          <w:sz w:val="18"/>
          <w:szCs w:val="18"/>
        </w:rPr>
        <w:t>e.</w:t>
      </w:r>
    </w:p>
    <w:p w:rsidR="00CD64CF" w:rsidP="0063377C" w:rsidRDefault="009918FC" w14:paraId="244C8404"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E1ECB">
        <w:rPr>
          <w:rFonts w:ascii="Helvetica" w:hAnsi="Helvetica" w:cs="NCLAD L+ Helvetica"/>
          <w:b/>
          <w:color w:val="221E1F"/>
          <w:sz w:val="18"/>
          <w:szCs w:val="18"/>
        </w:rPr>
        <w:t>Line 9o(2)(a).</w:t>
      </w:r>
      <w:r w:rsidRPr="00AE1ECB">
        <w:rPr>
          <w:rFonts w:ascii="Helvetica" w:hAnsi="Helvetica" w:cs="NCLAD L+ Helvetica"/>
          <w:color w:val="221E1F"/>
          <w:sz w:val="18"/>
          <w:szCs w:val="18"/>
        </w:rPr>
        <w:t xml:space="preserve"> If an amortization extension is being amortized at an interest rate that differs from the valuation rate, enter the prior year’s “reconciliation amortization extension outstanding balance,” increased with interest at the valuation interest rate to the current valuation date, and decreased by the year end amortization amount based on the amortization interest rate from the prior plan year.</w:t>
      </w:r>
    </w:p>
    <w:p w:rsidRPr="00AE1ECB" w:rsidR="009918FC" w:rsidP="0063377C" w:rsidRDefault="009918FC" w14:paraId="244C8405"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E1ECB">
        <w:rPr>
          <w:rFonts w:ascii="Helvetica" w:hAnsi="Helvetica" w:cs="NCLAD L+ Helvetica"/>
          <w:b/>
          <w:color w:val="221E1F"/>
          <w:sz w:val="18"/>
          <w:szCs w:val="18"/>
        </w:rPr>
        <w:t>Line 9</w:t>
      </w:r>
      <w:proofErr w:type="gramStart"/>
      <w:r w:rsidRPr="00AE1ECB">
        <w:rPr>
          <w:rFonts w:ascii="Helvetica" w:hAnsi="Helvetica" w:cs="NCLAD L+ Helvetica"/>
          <w:b/>
          <w:color w:val="221E1F"/>
          <w:sz w:val="18"/>
          <w:szCs w:val="18"/>
        </w:rPr>
        <w:t>o(</w:t>
      </w:r>
      <w:proofErr w:type="gramEnd"/>
      <w:r w:rsidRPr="00AE1ECB">
        <w:rPr>
          <w:rFonts w:ascii="Helvetica" w:hAnsi="Helvetica" w:cs="NCLAD L+ Helvetica"/>
          <w:b/>
          <w:color w:val="221E1F"/>
          <w:sz w:val="18"/>
          <w:szCs w:val="18"/>
        </w:rPr>
        <w:t>3).</w:t>
      </w:r>
      <w:r w:rsidRPr="00AE1ECB">
        <w:rPr>
          <w:rFonts w:ascii="Helvetica" w:hAnsi="Helvetica" w:cs="NCLAD L+ Helvetica"/>
          <w:color w:val="221E1F"/>
          <w:sz w:val="18"/>
          <w:szCs w:val="18"/>
        </w:rPr>
        <w:t xml:space="preserve"> Enter the sum of lines 9</w:t>
      </w:r>
      <w:proofErr w:type="gramStart"/>
      <w:r w:rsidRPr="00AE1ECB">
        <w:rPr>
          <w:rFonts w:ascii="Helvetica" w:hAnsi="Helvetica" w:cs="NCLAD L+ Helvetica"/>
          <w:color w:val="221E1F"/>
          <w:sz w:val="18"/>
          <w:szCs w:val="18"/>
        </w:rPr>
        <w:t>o(</w:t>
      </w:r>
      <w:proofErr w:type="gramEnd"/>
      <w:r w:rsidRPr="00AE1ECB">
        <w:rPr>
          <w:rFonts w:ascii="Helvetica" w:hAnsi="Helvetica" w:cs="NCLAD L+ Helvetica"/>
          <w:color w:val="221E1F"/>
          <w:sz w:val="18"/>
          <w:szCs w:val="18"/>
        </w:rPr>
        <w:t>1) and 9o(2)(b) (each adjusted with interest at the valuation rate to the current valuation date, if necessary).</w:t>
      </w:r>
    </w:p>
    <w:p w:rsidRPr="00AE1ECB" w:rsidR="009918FC" w:rsidP="0063377C" w:rsidRDefault="009918FC" w14:paraId="244C8406"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sidRPr="00AE1ECB">
        <w:rPr>
          <w:rFonts w:ascii="Helvetica" w:hAnsi="Helvetica" w:cs="NCLAD L+ Helvetica"/>
          <w:b/>
          <w:color w:val="221E1F"/>
          <w:sz w:val="18"/>
          <w:szCs w:val="18"/>
        </w:rPr>
        <w:t>Note.</w:t>
      </w:r>
      <w:r w:rsidRPr="00AE1ECB">
        <w:rPr>
          <w:rFonts w:ascii="Helvetica" w:hAnsi="Helvetica" w:cs="NCLAD L+ Helvetica"/>
          <w:color w:val="221E1F"/>
          <w:sz w:val="18"/>
          <w:szCs w:val="18"/>
        </w:rPr>
        <w:t xml:space="preserve"> The net outstanding balance of amortization charges and credits minus the prior year’s credit balance minus the amount on line 9</w:t>
      </w:r>
      <w:proofErr w:type="gramStart"/>
      <w:r w:rsidRPr="00AE1ECB">
        <w:rPr>
          <w:rFonts w:ascii="Helvetica" w:hAnsi="Helvetica" w:cs="NCLAD L+ Helvetica"/>
          <w:color w:val="221E1F"/>
          <w:sz w:val="18"/>
          <w:szCs w:val="18"/>
        </w:rPr>
        <w:t>o(</w:t>
      </w:r>
      <w:proofErr w:type="gramEnd"/>
      <w:r w:rsidRPr="00AE1ECB">
        <w:rPr>
          <w:rFonts w:ascii="Helvetica" w:hAnsi="Helvetica" w:cs="NCLAD L+ Helvetica"/>
          <w:color w:val="221E1F"/>
          <w:sz w:val="18"/>
          <w:szCs w:val="18"/>
        </w:rPr>
        <w:t>3) (each adjusted with interest at the valuation rate, if necessary) must equal the unfunded liability.</w:t>
      </w:r>
    </w:p>
    <w:p w:rsidR="00F814BB" w:rsidP="0063377C" w:rsidRDefault="005067B3" w14:paraId="244C8407"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r>
        <w:rPr>
          <w:rFonts w:ascii="Helvetica" w:hAnsi="Helvetica" w:cs="NCLAD L+ Helvetica"/>
          <w:b/>
          <w:color w:val="221E1F"/>
          <w:sz w:val="18"/>
          <w:szCs w:val="18"/>
        </w:rPr>
        <w:t xml:space="preserve">Line 10. Contribution Necessary </w:t>
      </w:r>
      <w:r w:rsidRPr="00AE1ECB" w:rsidR="009918FC">
        <w:rPr>
          <w:rFonts w:ascii="Helvetica" w:hAnsi="Helvetica" w:cs="NCLAD L+ Helvetica"/>
          <w:b/>
          <w:color w:val="221E1F"/>
          <w:sz w:val="18"/>
          <w:szCs w:val="18"/>
        </w:rPr>
        <w:t>to Avoid Deficiency</w:t>
      </w:r>
      <w:r w:rsidRPr="00AE1ECB" w:rsidR="009918FC">
        <w:rPr>
          <w:rFonts w:ascii="Helvetica" w:hAnsi="Helvetica" w:cs="NCLAD L+ Helvetica"/>
          <w:color w:val="221E1F"/>
          <w:sz w:val="18"/>
          <w:szCs w:val="18"/>
        </w:rPr>
        <w:t xml:space="preserve">. Enter the amount from line 9n. </w:t>
      </w:r>
      <w:r w:rsidRPr="005067B3">
        <w:rPr>
          <w:rFonts w:ascii="Helvetica" w:hAnsi="Helvetica" w:cs="NCLAD L+ Helvetica"/>
          <w:color w:val="221E1F"/>
          <w:sz w:val="18"/>
          <w:szCs w:val="18"/>
        </w:rPr>
        <w:t>If applicable, file IRS Form 5330, Return of Excise Taxes Related to Employee Benefit Plans, with the IRS to pay the excise tax on the funding deficiency.</w:t>
      </w:r>
      <w:r>
        <w:rPr>
          <w:rFonts w:ascii="Helvetica" w:hAnsi="Helvetica" w:cs="NCLAD L+ Helvetica"/>
          <w:color w:val="221E1F"/>
          <w:sz w:val="18"/>
          <w:szCs w:val="18"/>
        </w:rPr>
        <w:t xml:space="preserve"> </w:t>
      </w:r>
      <w:r w:rsidRPr="00AE1ECB" w:rsidR="009918FC">
        <w:rPr>
          <w:rFonts w:ascii="Helvetica" w:hAnsi="Helvetica" w:cs="NCLAD L+ Helvetica"/>
          <w:color w:val="221E1F"/>
          <w:sz w:val="18"/>
          <w:szCs w:val="18"/>
        </w:rPr>
        <w:t>There is a penalty for not filing the Form 5330 on time.</w:t>
      </w:r>
    </w:p>
    <w:p w:rsidR="0063373E" w:rsidP="0063377C" w:rsidRDefault="00F814BB" w14:paraId="244C8408"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b/>
          <w:i/>
          <w:color w:val="221E1F"/>
          <w:sz w:val="18"/>
          <w:szCs w:val="18"/>
        </w:rPr>
        <w:sectPr w:rsidR="0063373E" w:rsidSect="008B0D72">
          <w:headerReference w:type="even" r:id="rId105"/>
          <w:headerReference w:type="default" r:id="rId106"/>
          <w:footerReference w:type="even" r:id="rId107"/>
          <w:footerReference w:type="default" r:id="rId108"/>
          <w:footerReference w:type="first" r:id="rId109"/>
          <w:endnotePr>
            <w:numFmt w:val="decimal"/>
          </w:endnotePr>
          <w:type w:val="continuous"/>
          <w:pgSz w:w="12240" w:h="15840" w:code="1"/>
          <w:pgMar w:top="1008" w:right="634" w:bottom="432" w:left="994" w:header="576" w:footer="432" w:gutter="0"/>
          <w:cols w:space="547" w:num="2"/>
          <w:titlePg/>
          <w:docGrid w:linePitch="326"/>
        </w:sectPr>
      </w:pPr>
      <w:r w:rsidRPr="00F814BB">
        <w:rPr>
          <w:rFonts w:ascii="Helvetica" w:hAnsi="Helvetica" w:cs="NCLAD L+ Helvetica"/>
          <w:b/>
          <w:color w:val="221E1F"/>
          <w:sz w:val="18"/>
          <w:szCs w:val="18"/>
        </w:rPr>
        <w:t>Line 11.</w:t>
      </w:r>
      <w:r w:rsidRPr="00F814BB">
        <w:rPr>
          <w:rFonts w:ascii="Helvetica" w:hAnsi="Helvetica" w:cs="NCLAD L+ Helvetica"/>
          <w:color w:val="221E1F"/>
          <w:sz w:val="18"/>
          <w:szCs w:val="18"/>
        </w:rPr>
        <w:t xml:space="preserve"> In accordance with ERISA section 103(d)(3), attach a justification for any change in actuarial assumptions for the current plan year and label the attachment </w:t>
      </w:r>
      <w:r w:rsidRPr="00F814BB">
        <w:rPr>
          <w:rFonts w:ascii="Helvetica" w:hAnsi="Helvetica" w:cs="NCLAD L+ Helvetica"/>
          <w:b/>
          <w:i/>
          <w:color w:val="221E1F"/>
          <w:sz w:val="18"/>
          <w:szCs w:val="18"/>
        </w:rPr>
        <w:t>“Schedule MB, line 11 – Justification for Change in Actuarial Assumptions.”</w:t>
      </w:r>
    </w:p>
    <w:p w:rsidRPr="00F814BB" w:rsidR="00F814BB" w:rsidP="0063377C" w:rsidRDefault="00F814BB" w14:paraId="244C8409"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18"/>
          <w:szCs w:val="18"/>
        </w:rPr>
      </w:pPr>
    </w:p>
    <w:p w:rsidR="00342591" w:rsidP="009A3447" w:rsidRDefault="00EC4E10" w14:paraId="244C840A" w14:textId="77777777">
      <w:pPr>
        <w:spacing w:before="60" w:line="240" w:lineRule="auto"/>
        <w:ind w:firstLine="0"/>
        <w:rPr>
          <w:rFonts w:ascii="Helvetica" w:hAnsi="Helvetica"/>
          <w:sz w:val="18"/>
          <w:szCs w:val="18"/>
        </w:rPr>
      </w:pPr>
      <w:r>
        <w:rPr>
          <w:rFonts w:ascii="Helvetica" w:hAnsi="Helvetica" w:cs="NCLAD L+ Helvetica"/>
          <w:color w:val="221E1F"/>
          <w:sz w:val="18"/>
          <w:szCs w:val="18"/>
        </w:rPr>
        <w:br w:type="page"/>
      </w:r>
    </w:p>
    <w:p w:rsidRPr="00AE1ECB" w:rsidR="00342591" w:rsidP="009A3447" w:rsidRDefault="00342591" w14:paraId="244C840B" w14:textId="77777777">
      <w:pPr>
        <w:spacing w:before="60" w:line="240" w:lineRule="auto"/>
        <w:ind w:firstLine="0"/>
        <w:rPr>
          <w:rFonts w:ascii="Helvetica" w:hAnsi="Helvetica"/>
          <w:sz w:val="18"/>
          <w:szCs w:val="18"/>
        </w:rPr>
      </w:pPr>
    </w:p>
    <w:p w:rsidRPr="00AE1ECB" w:rsidR="008D4C81" w:rsidP="0063377C" w:rsidRDefault="008D4C81" w14:paraId="244C840C"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b/>
          <w:i/>
          <w:color w:val="221E1F"/>
          <w:sz w:val="18"/>
          <w:szCs w:val="18"/>
        </w:rPr>
        <w:sectPr w:rsidRPr="00AE1ECB" w:rsidR="008D4C81" w:rsidSect="008B0D72">
          <w:footerReference w:type="even" r:id="rId110"/>
          <w:endnotePr>
            <w:numFmt w:val="decimal"/>
          </w:endnotePr>
          <w:type w:val="continuous"/>
          <w:pgSz w:w="12240" w:h="15840" w:code="1"/>
          <w:pgMar w:top="1008" w:right="634" w:bottom="432" w:left="994" w:header="576" w:footer="432" w:gutter="0"/>
          <w:cols w:space="547" w:num="2"/>
          <w:titlePg/>
          <w:docGrid w:linePitch="326"/>
        </w:sectPr>
      </w:pPr>
    </w:p>
    <w:p w:rsidRPr="00AE1ECB" w:rsidR="008D4C81" w:rsidP="00C50654" w:rsidRDefault="00BC6F5A" w14:paraId="244C840D" w14:textId="6C4FC7D8">
      <w:pPr>
        <w:pBdr>
          <w:top w:val="single" w:color="auto" w:sz="18" w:space="4"/>
        </w:pBdr>
        <w:tabs>
          <w:tab w:val="clear" w:pos="432"/>
          <w:tab w:val="left" w:pos="270"/>
          <w:tab w:val="right" w:leader="dot" w:pos="4680"/>
        </w:tabs>
        <w:autoSpaceDE w:val="0"/>
        <w:autoSpaceDN w:val="0"/>
        <w:adjustRightInd w:val="0"/>
        <w:spacing w:line="240" w:lineRule="auto"/>
        <w:ind w:right="173" w:firstLine="0"/>
        <w:rPr>
          <w:rFonts w:ascii="Helvetica" w:hAnsi="Helvetica" w:cs="Helvetica"/>
          <w:b/>
          <w:bCs/>
          <w:color w:val="000000"/>
          <w:sz w:val="26"/>
          <w:szCs w:val="26"/>
        </w:rPr>
      </w:pPr>
      <w:r>
        <w:rPr>
          <w:rFonts w:ascii="Helvetica" w:hAnsi="Helvetica" w:cs="Helvetica"/>
          <w:b/>
          <w:bCs/>
          <w:color w:val="000000"/>
          <w:sz w:val="26"/>
          <w:szCs w:val="26"/>
        </w:rPr>
        <w:t>202</w:t>
      </w:r>
      <w:r w:rsidR="00562E96">
        <w:rPr>
          <w:rFonts w:ascii="Helvetica" w:hAnsi="Helvetica" w:cs="Helvetica"/>
          <w:b/>
          <w:bCs/>
          <w:color w:val="000000"/>
          <w:sz w:val="26"/>
          <w:szCs w:val="26"/>
        </w:rPr>
        <w:t>1</w:t>
      </w:r>
      <w:r w:rsidRPr="00AE1ECB" w:rsidR="00516CFA">
        <w:rPr>
          <w:rFonts w:ascii="Helvetica" w:hAnsi="Helvetica" w:cs="Helvetica"/>
          <w:b/>
          <w:bCs/>
          <w:color w:val="000000"/>
          <w:spacing w:val="1"/>
          <w:sz w:val="26"/>
          <w:szCs w:val="26"/>
        </w:rPr>
        <w:t xml:space="preserve"> </w:t>
      </w:r>
      <w:r w:rsidRPr="00AE1ECB" w:rsidR="008D4C81">
        <w:rPr>
          <w:rFonts w:ascii="Helvetica" w:hAnsi="Helvetica" w:cs="Helvetica"/>
          <w:b/>
          <w:bCs/>
          <w:color w:val="000000"/>
          <w:sz w:val="26"/>
          <w:szCs w:val="26"/>
        </w:rPr>
        <w:t>Instructions</w:t>
      </w:r>
      <w:r w:rsidRPr="00AE1ECB" w:rsidR="008D4C81">
        <w:rPr>
          <w:rFonts w:ascii="Helvetica" w:hAnsi="Helvetica" w:cs="Helvetica"/>
          <w:b/>
          <w:bCs/>
          <w:color w:val="000000"/>
          <w:spacing w:val="1"/>
          <w:sz w:val="26"/>
          <w:szCs w:val="26"/>
        </w:rPr>
        <w:t xml:space="preserve"> </w:t>
      </w:r>
      <w:r w:rsidRPr="00AE1ECB" w:rsidR="008D4C81">
        <w:rPr>
          <w:rFonts w:ascii="Helvetica" w:hAnsi="Helvetica" w:cs="Helvetica"/>
          <w:b/>
          <w:bCs/>
          <w:color w:val="000000"/>
          <w:sz w:val="26"/>
          <w:szCs w:val="26"/>
        </w:rPr>
        <w:t>for</w:t>
      </w:r>
      <w:r w:rsidRPr="00AE1ECB" w:rsidR="008D4C81">
        <w:rPr>
          <w:rFonts w:ascii="Helvetica" w:hAnsi="Helvetica" w:cs="Helvetica"/>
          <w:b/>
          <w:bCs/>
          <w:color w:val="000000"/>
          <w:spacing w:val="1"/>
          <w:sz w:val="26"/>
          <w:szCs w:val="26"/>
        </w:rPr>
        <w:t xml:space="preserve"> </w:t>
      </w:r>
      <w:r w:rsidRPr="00AE1ECB" w:rsidR="008D4C81">
        <w:rPr>
          <w:rFonts w:ascii="Helvetica" w:hAnsi="Helvetica" w:cs="Helvetica"/>
          <w:b/>
          <w:bCs/>
          <w:color w:val="000000"/>
          <w:sz w:val="26"/>
          <w:szCs w:val="26"/>
        </w:rPr>
        <w:t>Schedule</w:t>
      </w:r>
      <w:r w:rsidRPr="00AE1ECB" w:rsidR="008D4C81">
        <w:rPr>
          <w:rFonts w:ascii="Helvetica" w:hAnsi="Helvetica" w:cs="Helvetica"/>
          <w:b/>
          <w:bCs/>
          <w:color w:val="000000"/>
          <w:spacing w:val="1"/>
          <w:sz w:val="26"/>
          <w:szCs w:val="26"/>
        </w:rPr>
        <w:t xml:space="preserve"> </w:t>
      </w:r>
      <w:r w:rsidRPr="00AE1ECB" w:rsidR="008D4C81">
        <w:rPr>
          <w:rFonts w:ascii="Helvetica" w:hAnsi="Helvetica" w:cs="Helvetica"/>
          <w:b/>
          <w:bCs/>
          <w:color w:val="000000"/>
          <w:sz w:val="26"/>
          <w:szCs w:val="26"/>
        </w:rPr>
        <w:t>R</w:t>
      </w:r>
    </w:p>
    <w:p w:rsidRPr="00AE1ECB" w:rsidR="008D4C81" w:rsidP="00C50654" w:rsidRDefault="008D4C81" w14:paraId="244C840E" w14:textId="77777777">
      <w:pPr>
        <w:tabs>
          <w:tab w:val="clear" w:pos="432"/>
          <w:tab w:val="left" w:pos="270"/>
          <w:tab w:val="right" w:leader="dot" w:pos="4680"/>
        </w:tabs>
        <w:autoSpaceDE w:val="0"/>
        <w:autoSpaceDN w:val="0"/>
        <w:adjustRightInd w:val="0"/>
        <w:spacing w:line="240" w:lineRule="auto"/>
        <w:ind w:right="176" w:firstLine="0"/>
        <w:rPr>
          <w:rFonts w:ascii="Helvetica" w:hAnsi="Helvetica" w:cs="Helvetica"/>
          <w:b/>
          <w:bCs/>
          <w:color w:val="000000"/>
          <w:sz w:val="26"/>
          <w:szCs w:val="26"/>
        </w:rPr>
      </w:pPr>
      <w:r w:rsidRPr="00AE1ECB">
        <w:rPr>
          <w:rFonts w:ascii="Helvetica" w:hAnsi="Helvetica" w:cs="Helvetica"/>
          <w:b/>
          <w:bCs/>
          <w:color w:val="000000"/>
          <w:sz w:val="26"/>
          <w:szCs w:val="26"/>
        </w:rPr>
        <w:t>(Form</w:t>
      </w:r>
      <w:r w:rsidRPr="00AE1ECB">
        <w:rPr>
          <w:rFonts w:ascii="Helvetica" w:hAnsi="Helvetica" w:cs="Helvetica"/>
          <w:b/>
          <w:bCs/>
          <w:color w:val="000000"/>
          <w:spacing w:val="1"/>
          <w:sz w:val="26"/>
          <w:szCs w:val="26"/>
        </w:rPr>
        <w:t xml:space="preserve"> </w:t>
      </w:r>
      <w:r w:rsidRPr="00AE1ECB">
        <w:rPr>
          <w:rFonts w:ascii="Helvetica" w:hAnsi="Helvetica" w:cs="Helvetica"/>
          <w:b/>
          <w:bCs/>
          <w:color w:val="000000"/>
          <w:sz w:val="26"/>
          <w:szCs w:val="26"/>
        </w:rPr>
        <w:t>5500)</w:t>
      </w:r>
    </w:p>
    <w:p w:rsidRPr="00AE1ECB" w:rsidR="008D4C81" w:rsidP="00C50654" w:rsidRDefault="008D4C81" w14:paraId="244C840F" w14:textId="77777777">
      <w:pPr>
        <w:pBdr>
          <w:bottom w:val="single" w:color="auto" w:sz="8" w:space="1"/>
        </w:pBdr>
        <w:tabs>
          <w:tab w:val="clear" w:pos="432"/>
          <w:tab w:val="left" w:pos="270"/>
          <w:tab w:val="right" w:leader="dot" w:pos="4680"/>
        </w:tabs>
        <w:autoSpaceDE w:val="0"/>
        <w:autoSpaceDN w:val="0"/>
        <w:adjustRightInd w:val="0"/>
        <w:spacing w:line="240" w:lineRule="auto"/>
        <w:ind w:right="176" w:firstLine="0"/>
        <w:rPr>
          <w:rFonts w:ascii="Helvetica" w:hAnsi="Helvetica" w:cs="Helvetica"/>
          <w:b/>
          <w:bCs/>
          <w:i/>
          <w:iCs/>
          <w:color w:val="000000"/>
          <w:sz w:val="26"/>
          <w:szCs w:val="26"/>
        </w:rPr>
      </w:pPr>
      <w:r w:rsidRPr="00AE1ECB">
        <w:rPr>
          <w:rFonts w:ascii="Helvetica" w:hAnsi="Helvetica" w:cs="Helvetica"/>
          <w:b/>
          <w:bCs/>
          <w:i/>
          <w:iCs/>
          <w:color w:val="000000"/>
          <w:sz w:val="26"/>
          <w:szCs w:val="26"/>
        </w:rPr>
        <w:t>Retirement</w:t>
      </w:r>
      <w:r w:rsidRPr="00AE1ECB">
        <w:rPr>
          <w:rFonts w:ascii="Helvetica" w:hAnsi="Helvetica" w:cs="Helvetica"/>
          <w:b/>
          <w:bCs/>
          <w:i/>
          <w:iCs/>
          <w:color w:val="000000"/>
          <w:spacing w:val="1"/>
          <w:sz w:val="26"/>
          <w:szCs w:val="26"/>
        </w:rPr>
        <w:t xml:space="preserve"> </w:t>
      </w:r>
      <w:r w:rsidRPr="00AE1ECB">
        <w:rPr>
          <w:rFonts w:ascii="Helvetica" w:hAnsi="Helvetica" w:cs="Helvetica"/>
          <w:b/>
          <w:bCs/>
          <w:i/>
          <w:iCs/>
          <w:color w:val="000000"/>
          <w:sz w:val="26"/>
          <w:szCs w:val="26"/>
        </w:rPr>
        <w:t>Plan</w:t>
      </w:r>
      <w:r w:rsidRPr="00AE1ECB">
        <w:rPr>
          <w:rFonts w:ascii="Helvetica" w:hAnsi="Helvetica" w:cs="Helvetica"/>
          <w:b/>
          <w:bCs/>
          <w:i/>
          <w:iCs/>
          <w:color w:val="000000"/>
          <w:spacing w:val="1"/>
          <w:sz w:val="26"/>
          <w:szCs w:val="26"/>
        </w:rPr>
        <w:t xml:space="preserve"> </w:t>
      </w:r>
      <w:r w:rsidRPr="00AE1ECB">
        <w:rPr>
          <w:rFonts w:ascii="Helvetica" w:hAnsi="Helvetica" w:cs="Helvetica"/>
          <w:b/>
          <w:bCs/>
          <w:i/>
          <w:iCs/>
          <w:color w:val="000000"/>
          <w:sz w:val="26"/>
          <w:szCs w:val="26"/>
        </w:rPr>
        <w:t>Information</w:t>
      </w:r>
    </w:p>
    <w:p w:rsidRPr="00AE1ECB" w:rsidR="008D4C81" w:rsidP="00C50654" w:rsidRDefault="008D4C81" w14:paraId="244C8410" w14:textId="77777777">
      <w:pPr>
        <w:pBdr>
          <w:bottom w:val="single" w:color="auto" w:sz="8" w:space="1"/>
        </w:pBdr>
        <w:tabs>
          <w:tab w:val="clear" w:pos="432"/>
          <w:tab w:val="left" w:pos="270"/>
          <w:tab w:val="right" w:leader="dot" w:pos="4680"/>
        </w:tabs>
        <w:autoSpaceDE w:val="0"/>
        <w:autoSpaceDN w:val="0"/>
        <w:adjustRightInd w:val="0"/>
        <w:spacing w:line="240" w:lineRule="auto"/>
        <w:ind w:right="176" w:firstLine="0"/>
        <w:rPr>
          <w:rFonts w:ascii="Helvetica" w:hAnsi="Helvetica" w:cs="NCLAD L+ Helvetica"/>
          <w:color w:val="221E1F"/>
          <w:sz w:val="12"/>
          <w:szCs w:val="12"/>
        </w:rPr>
      </w:pPr>
    </w:p>
    <w:p w:rsidRPr="00AE1ECB" w:rsidR="008D4C81" w:rsidP="0063377C" w:rsidRDefault="008D4C81" w14:paraId="244C8411" w14:textId="77777777">
      <w:pPr>
        <w:tabs>
          <w:tab w:val="clear" w:pos="432"/>
          <w:tab w:val="left" w:pos="270"/>
          <w:tab w:val="right" w:leader="dot" w:pos="4680"/>
        </w:tabs>
        <w:autoSpaceDE w:val="0"/>
        <w:autoSpaceDN w:val="0"/>
        <w:adjustRightInd w:val="0"/>
        <w:spacing w:before="60" w:line="240" w:lineRule="auto"/>
        <w:ind w:right="173" w:firstLine="0"/>
        <w:rPr>
          <w:rFonts w:ascii="Helvetica" w:hAnsi="Helvetica" w:cs="NCLAD L+ Helvetica"/>
          <w:color w:val="221E1F"/>
          <w:sz w:val="22"/>
          <w:szCs w:val="22"/>
        </w:rPr>
      </w:pPr>
      <w:r w:rsidRPr="00AE1ECB">
        <w:rPr>
          <w:rFonts w:ascii="Helvetica" w:hAnsi="Helvetica" w:cs="Helvetica"/>
          <w:b/>
          <w:bCs/>
          <w:color w:val="000000"/>
          <w:sz w:val="22"/>
          <w:szCs w:val="22"/>
        </w:rPr>
        <w:t>General Instructions</w:t>
      </w:r>
    </w:p>
    <w:p w:rsidRPr="00AE1ECB" w:rsidR="008D4C81" w:rsidP="0063377C" w:rsidRDefault="008D4C81" w14:paraId="244C8412" w14:textId="77777777">
      <w:pPr>
        <w:widowControl w:val="0"/>
        <w:tabs>
          <w:tab w:val="clear" w:pos="432"/>
        </w:tabs>
        <w:autoSpaceDE w:val="0"/>
        <w:autoSpaceDN w:val="0"/>
        <w:adjustRightInd w:val="0"/>
        <w:spacing w:before="60" w:line="240" w:lineRule="auto"/>
        <w:ind w:firstLine="0"/>
        <w:rPr>
          <w:rFonts w:ascii="Helvetica" w:hAnsi="Helvetica" w:cs="Helvetica"/>
          <w:b/>
          <w:color w:val="000000"/>
          <w:sz w:val="20"/>
          <w:szCs w:val="20"/>
        </w:rPr>
      </w:pPr>
      <w:r w:rsidRPr="00AE1ECB">
        <w:rPr>
          <w:rFonts w:ascii="Helvetica" w:hAnsi="Helvetica" w:cs="Helvetica"/>
          <w:b/>
          <w:color w:val="000000"/>
          <w:sz w:val="20"/>
          <w:szCs w:val="20"/>
        </w:rPr>
        <w:t>Purpose of Schedule</w:t>
      </w:r>
    </w:p>
    <w:p w:rsidR="009B3CE3" w:rsidP="0063377C" w:rsidRDefault="00E35A73" w14:paraId="244C8413" w14:textId="77777777">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E35A73">
        <w:rPr>
          <w:rFonts w:ascii="Helvetica" w:hAnsi="Helvetica" w:cs="Helvetica"/>
          <w:color w:val="000000"/>
          <w:sz w:val="18"/>
          <w:szCs w:val="18"/>
        </w:rPr>
        <w:t>Schedule R (Form 5500) reports certain information on retirement plan distributions, funding, nondiscrimination, coverage, and the adoption of amendments, as well as certain information on single employer and multiemployer defined benefit plans.</w:t>
      </w:r>
      <w:r w:rsidRPr="00E35A73" w:rsidDel="00E35A73">
        <w:rPr>
          <w:rFonts w:ascii="Helvetica" w:hAnsi="Helvetica" w:cs="Helvetica"/>
          <w:color w:val="000000"/>
          <w:sz w:val="18"/>
          <w:szCs w:val="18"/>
        </w:rPr>
        <w:t xml:space="preserve"> </w:t>
      </w:r>
    </w:p>
    <w:p w:rsidR="00342591" w:rsidP="0063377C" w:rsidRDefault="008D4C81" w14:paraId="244C8414" w14:textId="77777777">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color w:val="000000"/>
          <w:sz w:val="18"/>
          <w:szCs w:val="18"/>
        </w:rPr>
        <w:t>Electronic Attachments</w:t>
      </w:r>
      <w:r w:rsidRPr="00AE1ECB" w:rsidR="000C4CC6">
        <w:rPr>
          <w:rFonts w:ascii="Helvetica" w:hAnsi="Helvetica" w:cs="Helvetica"/>
          <w:color w:val="000000"/>
          <w:sz w:val="18"/>
          <w:szCs w:val="18"/>
        </w:rPr>
        <w:t xml:space="preserve">. </w:t>
      </w:r>
      <w:r w:rsidRPr="00AE1ECB">
        <w:rPr>
          <w:rFonts w:ascii="Helvetica" w:hAnsi="Helvetica" w:cs="Helvetica"/>
          <w:color w:val="000000"/>
          <w:sz w:val="18"/>
          <w:szCs w:val="18"/>
        </w:rPr>
        <w:t xml:space="preserve">All attachments to Schedule R must </w:t>
      </w:r>
    </w:p>
    <w:p w:rsidRPr="00AE1ECB" w:rsidR="008D4C81" w:rsidP="00C50654" w:rsidRDefault="008D4C81" w14:paraId="244C8415" w14:textId="77777777">
      <w:pPr>
        <w:widowControl w:val="0"/>
        <w:tabs>
          <w:tab w:val="clear" w:pos="432"/>
        </w:tabs>
        <w:autoSpaceDE w:val="0"/>
        <w:autoSpaceDN w:val="0"/>
        <w:adjustRightInd w:val="0"/>
        <w:spacing w:line="240" w:lineRule="auto"/>
        <w:ind w:firstLine="0"/>
        <w:rPr>
          <w:rFonts w:ascii="Helvetica" w:hAnsi="Helvetica" w:cs="Helvetica"/>
          <w:color w:val="000000"/>
          <w:sz w:val="18"/>
          <w:szCs w:val="18"/>
        </w:rPr>
      </w:pPr>
      <w:r w:rsidRPr="00AE1ECB">
        <w:rPr>
          <w:rFonts w:ascii="Helvetica" w:hAnsi="Helvetica" w:cs="Helvetica"/>
          <w:color w:val="000000"/>
          <w:sz w:val="18"/>
          <w:szCs w:val="18"/>
        </w:rPr>
        <w:t xml:space="preserve">be properly identified, must include the name of the plan, plan sponsor’s EIN, and plan number. Place “Schedule R” and the Schedule R line number at the top of each attachment to identify the information to which the attachment relates. Do not include attachments that contain a visible social security number. The Schedule R and its attachments are open to public inspection, and the contents are subject to publication on the Internet. Because of privacy concerns, the inclusion of a visible social security number </w:t>
      </w:r>
      <w:r w:rsidRPr="00AE1ECB" w:rsidR="005D60BA">
        <w:rPr>
          <w:rFonts w:ascii="Helvetica" w:hAnsi="Helvetica" w:cs="Helvetica"/>
          <w:iCs/>
          <w:color w:val="000000"/>
          <w:sz w:val="18"/>
          <w:szCs w:val="18"/>
        </w:rPr>
        <w:t>or any portion thereof</w:t>
      </w:r>
      <w:r w:rsidRPr="00AE1ECB" w:rsidR="005D60BA">
        <w:rPr>
          <w:rFonts w:ascii="Helvetica" w:hAnsi="Helvetica" w:cs="Helvetica"/>
          <w:i/>
          <w:iCs/>
          <w:color w:val="000000"/>
          <w:sz w:val="18"/>
          <w:szCs w:val="18"/>
        </w:rPr>
        <w:t xml:space="preserve"> </w:t>
      </w:r>
      <w:r w:rsidRPr="00AE1ECB">
        <w:rPr>
          <w:rFonts w:ascii="Helvetica" w:hAnsi="Helvetica" w:cs="Helvetica"/>
          <w:color w:val="000000"/>
          <w:sz w:val="18"/>
          <w:szCs w:val="18"/>
        </w:rPr>
        <w:t>on an attachment may result in the rejection of the filing.</w:t>
      </w:r>
    </w:p>
    <w:p w:rsidRPr="00AE1ECB" w:rsidR="008D4C81" w:rsidP="0063377C" w:rsidRDefault="008D4C81" w14:paraId="244C8416" w14:textId="77777777">
      <w:pPr>
        <w:widowControl w:val="0"/>
        <w:tabs>
          <w:tab w:val="clear" w:pos="432"/>
        </w:tabs>
        <w:autoSpaceDE w:val="0"/>
        <w:autoSpaceDN w:val="0"/>
        <w:adjustRightInd w:val="0"/>
        <w:spacing w:before="60" w:line="240" w:lineRule="auto"/>
        <w:ind w:firstLine="0"/>
        <w:rPr>
          <w:rFonts w:ascii="Helvetica" w:hAnsi="Helvetica" w:cs="Helvetica"/>
          <w:b/>
          <w:color w:val="000000"/>
          <w:sz w:val="20"/>
          <w:szCs w:val="20"/>
        </w:rPr>
      </w:pPr>
      <w:r w:rsidRPr="00AE1ECB">
        <w:rPr>
          <w:rFonts w:ascii="Helvetica" w:hAnsi="Helvetica" w:cs="Helvetica"/>
          <w:b/>
          <w:color w:val="000000"/>
          <w:sz w:val="20"/>
          <w:szCs w:val="20"/>
        </w:rPr>
        <w:t xml:space="preserve">Who Must </w:t>
      </w:r>
      <w:proofErr w:type="gramStart"/>
      <w:r w:rsidRPr="00AE1ECB">
        <w:rPr>
          <w:rFonts w:ascii="Helvetica" w:hAnsi="Helvetica" w:cs="Helvetica"/>
          <w:b/>
          <w:color w:val="000000"/>
          <w:sz w:val="20"/>
          <w:szCs w:val="20"/>
        </w:rPr>
        <w:t>File</w:t>
      </w:r>
      <w:proofErr w:type="gramEnd"/>
    </w:p>
    <w:p w:rsidRPr="00AE1ECB" w:rsidR="008D4C81" w:rsidP="0063377C" w:rsidRDefault="008D4C81" w14:paraId="244C8417" w14:textId="77777777">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color w:val="000000"/>
          <w:sz w:val="18"/>
          <w:szCs w:val="18"/>
        </w:rPr>
        <w:t xml:space="preserve">Schedule R must be attached to a Form 5500 filed for both tax-qualified and nonqualified pension benefit plans. The parts of Schedule R that must be completed depend on whether the plan is subject to the minimum funding standards of Code section 412 or ERISA section 302 and the type of plan. See </w:t>
      </w:r>
      <w:proofErr w:type="gramStart"/>
      <w:r w:rsidRPr="00AE1ECB">
        <w:rPr>
          <w:rFonts w:ascii="Helvetica" w:hAnsi="Helvetica" w:cs="Helvetica"/>
          <w:color w:val="000000"/>
          <w:sz w:val="18"/>
          <w:szCs w:val="18"/>
        </w:rPr>
        <w:t>line item</w:t>
      </w:r>
      <w:proofErr w:type="gramEnd"/>
      <w:r w:rsidRPr="00AE1ECB">
        <w:rPr>
          <w:rFonts w:ascii="Helvetica" w:hAnsi="Helvetica" w:cs="Helvetica"/>
          <w:color w:val="000000"/>
          <w:sz w:val="18"/>
          <w:szCs w:val="18"/>
        </w:rPr>
        <w:t xml:space="preserve"> requirements under </w:t>
      </w:r>
      <w:r w:rsidRPr="00AE1ECB">
        <w:rPr>
          <w:rFonts w:ascii="Helvetica" w:hAnsi="Helvetica" w:cs="Helvetica"/>
          <w:i/>
          <w:color w:val="000000"/>
          <w:sz w:val="18"/>
          <w:szCs w:val="18"/>
        </w:rPr>
        <w:t>Specific Instructions</w:t>
      </w:r>
      <w:r w:rsidRPr="00AE1ECB">
        <w:rPr>
          <w:rFonts w:ascii="Helvetica" w:hAnsi="Helvetica" w:cs="Helvetica"/>
          <w:color w:val="000000"/>
          <w:sz w:val="18"/>
          <w:szCs w:val="18"/>
        </w:rPr>
        <w:t xml:space="preserve"> for more details.</w:t>
      </w:r>
    </w:p>
    <w:p w:rsidR="008D4C81" w:rsidP="0063377C" w:rsidRDefault="008D4C81" w14:paraId="244C8418" w14:textId="77777777">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Exception</w:t>
      </w:r>
      <w:r w:rsidR="00307273">
        <w:rPr>
          <w:rFonts w:ascii="Helvetica" w:hAnsi="Helvetica" w:cs="Helvetica"/>
          <w:b/>
          <w:bCs/>
          <w:color w:val="000000"/>
          <w:sz w:val="18"/>
          <w:szCs w:val="18"/>
        </w:rPr>
        <w:t>s</w:t>
      </w:r>
      <w:r w:rsidRPr="00AE1ECB">
        <w:rPr>
          <w:rFonts w:ascii="Helvetica" w:hAnsi="Helvetica" w:cs="Helvetica"/>
          <w:b/>
          <w:bCs/>
          <w:color w:val="000000"/>
          <w:sz w:val="18"/>
          <w:szCs w:val="18"/>
        </w:rPr>
        <w:t>:</w:t>
      </w:r>
      <w:r w:rsidRPr="00AE1ECB">
        <w:rPr>
          <w:rFonts w:ascii="Helvetica" w:hAnsi="Helvetica" w:cs="Helvetica"/>
          <w:b/>
          <w:bCs/>
          <w:color w:val="000000"/>
          <w:spacing w:val="90"/>
          <w:sz w:val="18"/>
          <w:szCs w:val="18"/>
        </w:rPr>
        <w:t xml:space="preserve"> </w:t>
      </w:r>
      <w:r w:rsidRPr="00E77723" w:rsidR="00307273">
        <w:rPr>
          <w:rFonts w:ascii="Helvetica" w:hAnsi="Helvetica" w:cs="Helvetica"/>
          <w:b/>
          <w:color w:val="000000"/>
          <w:sz w:val="18"/>
          <w:szCs w:val="18"/>
        </w:rPr>
        <w:t>(1)</w:t>
      </w:r>
      <w:r w:rsidR="00307273">
        <w:rPr>
          <w:rFonts w:ascii="Helvetica" w:hAnsi="Helvetica" w:cs="Helvetica"/>
          <w:color w:val="000000"/>
          <w:sz w:val="18"/>
          <w:szCs w:val="18"/>
        </w:rPr>
        <w:t xml:space="preserve"> S</w:t>
      </w:r>
      <w:r w:rsidRPr="00AE1ECB">
        <w:rPr>
          <w:rFonts w:ascii="Helvetica" w:hAnsi="Helvetica" w:cs="Helvetica"/>
          <w:color w:val="000000"/>
          <w:sz w:val="18"/>
          <w:szCs w:val="18"/>
        </w:rPr>
        <w:t xml:space="preserve">chedule R should not be completed when the Form 5500 </w:t>
      </w:r>
      <w:r w:rsidR="009F67D9">
        <w:rPr>
          <w:rFonts w:ascii="Helvetica" w:hAnsi="Helvetica" w:cs="Helvetica"/>
          <w:color w:val="000000"/>
          <w:sz w:val="18"/>
          <w:szCs w:val="18"/>
        </w:rPr>
        <w:t>A</w:t>
      </w:r>
      <w:r w:rsidRPr="00AE1ECB">
        <w:rPr>
          <w:rFonts w:ascii="Helvetica" w:hAnsi="Helvetica" w:cs="Helvetica"/>
          <w:color w:val="000000"/>
          <w:sz w:val="18"/>
          <w:szCs w:val="18"/>
        </w:rPr>
        <w:t xml:space="preserve">nnual </w:t>
      </w:r>
      <w:r w:rsidR="009F67D9">
        <w:rPr>
          <w:rFonts w:ascii="Helvetica" w:hAnsi="Helvetica" w:cs="Helvetica"/>
          <w:color w:val="000000"/>
          <w:sz w:val="18"/>
          <w:szCs w:val="18"/>
        </w:rPr>
        <w:t>R</w:t>
      </w:r>
      <w:r w:rsidRPr="00AE1ECB">
        <w:rPr>
          <w:rFonts w:ascii="Helvetica" w:hAnsi="Helvetica" w:cs="Helvetica"/>
          <w:color w:val="000000"/>
          <w:sz w:val="18"/>
          <w:szCs w:val="18"/>
        </w:rPr>
        <w:t>eturn/</w:t>
      </w:r>
      <w:r w:rsidR="009F67D9">
        <w:rPr>
          <w:rFonts w:ascii="Helvetica" w:hAnsi="Helvetica" w:cs="Helvetica"/>
          <w:color w:val="000000"/>
          <w:sz w:val="18"/>
          <w:szCs w:val="18"/>
        </w:rPr>
        <w:t>R</w:t>
      </w:r>
      <w:r w:rsidRPr="00AE1ECB">
        <w:rPr>
          <w:rFonts w:ascii="Helvetica" w:hAnsi="Helvetica" w:cs="Helvetica"/>
          <w:color w:val="000000"/>
          <w:sz w:val="18"/>
          <w:szCs w:val="18"/>
        </w:rPr>
        <w:t xml:space="preserve">eport is filed for a pension plan that uses, as the sole funding vehicle for providing benefits, individual retirement accounts or annuities (as described in Code section 408). See the Form 5500 instructions for </w:t>
      </w:r>
      <w:r w:rsidRPr="00AE1ECB">
        <w:rPr>
          <w:rFonts w:ascii="Helvetica" w:hAnsi="Helvetica" w:cs="Helvetica"/>
          <w:i/>
          <w:iCs/>
          <w:color w:val="000000"/>
          <w:sz w:val="18"/>
          <w:szCs w:val="18"/>
        </w:rPr>
        <w:t>Limited Pension Plan Reporting</w:t>
      </w:r>
      <w:r w:rsidRPr="00AE1ECB">
        <w:rPr>
          <w:rFonts w:ascii="Helvetica" w:hAnsi="Helvetica" w:cs="Helvetica"/>
          <w:color w:val="000000"/>
          <w:sz w:val="18"/>
          <w:szCs w:val="18"/>
        </w:rPr>
        <w:t xml:space="preserve"> for more information.</w:t>
      </w:r>
    </w:p>
    <w:p w:rsidR="00386675" w:rsidP="0063377C" w:rsidRDefault="00386675" w14:paraId="244C8419" w14:textId="77777777">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E77723">
        <w:rPr>
          <w:rFonts w:ascii="Helvetica" w:hAnsi="Helvetica" w:cs="Helvetica"/>
          <w:b/>
          <w:color w:val="000000"/>
          <w:sz w:val="18"/>
          <w:szCs w:val="18"/>
        </w:rPr>
        <w:t>(2)</w:t>
      </w:r>
      <w:r>
        <w:rPr>
          <w:rFonts w:ascii="Helvetica" w:hAnsi="Helvetica" w:cs="Helvetica"/>
          <w:color w:val="000000"/>
          <w:sz w:val="18"/>
          <w:szCs w:val="18"/>
        </w:rPr>
        <w:t xml:space="preserve"> Schedule R also should not be completed if </w:t>
      </w:r>
      <w:proofErr w:type="gramStart"/>
      <w:r>
        <w:rPr>
          <w:rFonts w:ascii="Helvetica" w:hAnsi="Helvetica" w:cs="Helvetica"/>
          <w:color w:val="000000"/>
          <w:sz w:val="18"/>
          <w:szCs w:val="18"/>
        </w:rPr>
        <w:t>all of</w:t>
      </w:r>
      <w:proofErr w:type="gramEnd"/>
      <w:r>
        <w:rPr>
          <w:rFonts w:ascii="Helvetica" w:hAnsi="Helvetica" w:cs="Helvetica"/>
          <w:color w:val="000000"/>
          <w:sz w:val="18"/>
          <w:szCs w:val="18"/>
        </w:rPr>
        <w:t xml:space="preserve"> the following conditions are met:</w:t>
      </w:r>
    </w:p>
    <w:p w:rsidR="00386675" w:rsidP="002579B4" w:rsidRDefault="00C67EAB" w14:paraId="244C841A" w14:textId="77777777">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DGKOB A+ Helvetica"/>
          <w:sz w:val="18"/>
          <w:szCs w:val="18"/>
        </w:rPr>
        <w:sym w:font="Symbol" w:char="F0B7"/>
      </w:r>
      <w:r>
        <w:rPr>
          <w:rFonts w:ascii="Helvetica" w:hAnsi="Helvetica" w:cs="DGKOB A+ Helvetica"/>
          <w:sz w:val="18"/>
          <w:szCs w:val="18"/>
        </w:rPr>
        <w:t xml:space="preserve">  </w:t>
      </w:r>
      <w:r w:rsidR="00386675">
        <w:rPr>
          <w:rFonts w:ascii="Helvetica" w:hAnsi="Helvetica" w:cs="Helvetica"/>
          <w:color w:val="000000"/>
          <w:sz w:val="18"/>
          <w:szCs w:val="18"/>
        </w:rPr>
        <w:t>The plan is not a defined benefit plan or otherwise subject to the minimum funding standards of Code Section 412 or ERISA section 302.</w:t>
      </w:r>
    </w:p>
    <w:p w:rsidR="00386675" w:rsidP="00E77723" w:rsidRDefault="00C67EAB" w14:paraId="244C841B" w14:textId="77777777">
      <w:pPr>
        <w:widowControl w:val="0"/>
        <w:tabs>
          <w:tab w:val="clear" w:pos="432"/>
        </w:tabs>
        <w:autoSpaceDE w:val="0"/>
        <w:autoSpaceDN w:val="0"/>
        <w:adjustRightInd w:val="0"/>
        <w:spacing w:line="240" w:lineRule="auto"/>
        <w:ind w:firstLine="0"/>
        <w:rPr>
          <w:rFonts w:ascii="Helvetica" w:hAnsi="Helvetica" w:cs="Helvetica"/>
          <w:color w:val="000000"/>
          <w:sz w:val="18"/>
          <w:szCs w:val="18"/>
        </w:rPr>
      </w:pPr>
      <w:r w:rsidRPr="00AE1ECB">
        <w:rPr>
          <w:rFonts w:ascii="Helvetica" w:hAnsi="Helvetica" w:cs="DGKOB A+ Helvetica"/>
          <w:sz w:val="18"/>
          <w:szCs w:val="18"/>
        </w:rPr>
        <w:sym w:font="Symbol" w:char="F0B7"/>
      </w:r>
      <w:r>
        <w:rPr>
          <w:rFonts w:ascii="Helvetica" w:hAnsi="Helvetica" w:cs="DGKOB A+ Helvetica"/>
          <w:sz w:val="18"/>
          <w:szCs w:val="18"/>
        </w:rPr>
        <w:t xml:space="preserve">  </w:t>
      </w:r>
      <w:r w:rsidR="00386675">
        <w:rPr>
          <w:rFonts w:ascii="Helvetica" w:hAnsi="Helvetica" w:cs="Helvetica"/>
          <w:color w:val="000000"/>
          <w:sz w:val="18"/>
          <w:szCs w:val="18"/>
        </w:rPr>
        <w:t>No plan benefit</w:t>
      </w:r>
      <w:r w:rsidR="00F44A51">
        <w:rPr>
          <w:rFonts w:ascii="Helvetica" w:hAnsi="Helvetica" w:cs="Helvetica"/>
          <w:color w:val="000000"/>
          <w:sz w:val="18"/>
          <w:szCs w:val="18"/>
        </w:rPr>
        <w:t>s that</w:t>
      </w:r>
      <w:r w:rsidR="00386675">
        <w:rPr>
          <w:rFonts w:ascii="Helvetica" w:hAnsi="Helvetica" w:cs="Helvetica"/>
          <w:color w:val="000000"/>
          <w:sz w:val="18"/>
          <w:szCs w:val="18"/>
        </w:rPr>
        <w:t xml:space="preserve"> would be reportable on</w:t>
      </w:r>
      <w:r w:rsidR="00F44A51">
        <w:rPr>
          <w:rFonts w:ascii="Helvetica" w:hAnsi="Helvetica" w:cs="Helvetica"/>
          <w:color w:val="000000"/>
          <w:sz w:val="18"/>
          <w:szCs w:val="18"/>
        </w:rPr>
        <w:t xml:space="preserve"> L</w:t>
      </w:r>
      <w:r w:rsidR="00386675">
        <w:rPr>
          <w:rFonts w:ascii="Helvetica" w:hAnsi="Helvetica" w:cs="Helvetica"/>
          <w:color w:val="000000"/>
          <w:sz w:val="18"/>
          <w:szCs w:val="18"/>
        </w:rPr>
        <w:t>ine 1 of Part I of this schedule R were distributed during the plan y</w:t>
      </w:r>
      <w:r w:rsidR="00F44A51">
        <w:rPr>
          <w:rFonts w:ascii="Helvetica" w:hAnsi="Helvetica" w:cs="Helvetica"/>
          <w:color w:val="000000"/>
          <w:sz w:val="18"/>
          <w:szCs w:val="18"/>
        </w:rPr>
        <w:t xml:space="preserve">ear. See instructions </w:t>
      </w:r>
      <w:r w:rsidR="00680756">
        <w:rPr>
          <w:rFonts w:ascii="Helvetica" w:hAnsi="Helvetica" w:cs="Helvetica"/>
          <w:color w:val="000000"/>
          <w:sz w:val="18"/>
          <w:szCs w:val="18"/>
        </w:rPr>
        <w:t xml:space="preserve">for </w:t>
      </w:r>
      <w:r w:rsidR="00F44A51">
        <w:rPr>
          <w:rFonts w:ascii="Helvetica" w:hAnsi="Helvetica" w:cs="Helvetica"/>
          <w:color w:val="000000"/>
          <w:sz w:val="18"/>
          <w:szCs w:val="18"/>
        </w:rPr>
        <w:t>Part I, L</w:t>
      </w:r>
      <w:r w:rsidR="00386675">
        <w:rPr>
          <w:rFonts w:ascii="Helvetica" w:hAnsi="Helvetica" w:cs="Helvetica"/>
          <w:color w:val="000000"/>
          <w:sz w:val="18"/>
          <w:szCs w:val="18"/>
        </w:rPr>
        <w:t>ine 1 below.</w:t>
      </w:r>
    </w:p>
    <w:p w:rsidR="00386675" w:rsidP="00E77723" w:rsidRDefault="00C67EAB" w14:paraId="244C841C" w14:textId="77777777">
      <w:pPr>
        <w:widowControl w:val="0"/>
        <w:tabs>
          <w:tab w:val="clear" w:pos="432"/>
        </w:tabs>
        <w:autoSpaceDE w:val="0"/>
        <w:autoSpaceDN w:val="0"/>
        <w:adjustRightInd w:val="0"/>
        <w:spacing w:line="240" w:lineRule="auto"/>
        <w:ind w:firstLine="0"/>
        <w:rPr>
          <w:rFonts w:ascii="Helvetica" w:hAnsi="Helvetica" w:cs="Helvetica"/>
          <w:color w:val="000000"/>
          <w:sz w:val="18"/>
          <w:szCs w:val="18"/>
        </w:rPr>
      </w:pPr>
      <w:r w:rsidRPr="00AE1ECB">
        <w:rPr>
          <w:rFonts w:ascii="Helvetica" w:hAnsi="Helvetica" w:cs="DGKOB A+ Helvetica"/>
          <w:sz w:val="18"/>
          <w:szCs w:val="18"/>
        </w:rPr>
        <w:sym w:font="Symbol" w:char="F0B7"/>
      </w:r>
      <w:r>
        <w:rPr>
          <w:rFonts w:ascii="Helvetica" w:hAnsi="Helvetica" w:cs="DGKOB A+ Helvetica"/>
          <w:sz w:val="18"/>
          <w:szCs w:val="18"/>
        </w:rPr>
        <w:t xml:space="preserve">  </w:t>
      </w:r>
      <w:r w:rsidR="00386675">
        <w:rPr>
          <w:rFonts w:ascii="Helvetica" w:hAnsi="Helvetica" w:cs="Helvetica"/>
          <w:color w:val="000000"/>
          <w:sz w:val="18"/>
          <w:szCs w:val="18"/>
        </w:rPr>
        <w:t xml:space="preserve">No benefits, as described in the instructions Part I, line 2, below, were paid during the plan year other than by the plan sponsor or plan administrator. (This condition is not met if benefits were paid by the trust or any other payor(s) which are reportable on IRS </w:t>
      </w:r>
      <w:r w:rsidRPr="00E77723" w:rsidR="00386675">
        <w:rPr>
          <w:rFonts w:ascii="Helvetica" w:hAnsi="Helvetica" w:cs="Helvetica"/>
          <w:b/>
          <w:color w:val="000000"/>
          <w:sz w:val="18"/>
          <w:szCs w:val="18"/>
        </w:rPr>
        <w:t>Form 1099-R</w:t>
      </w:r>
      <w:r w:rsidR="00386675">
        <w:rPr>
          <w:rFonts w:ascii="Helvetica" w:hAnsi="Helvetica" w:cs="Helvetica"/>
          <w:color w:val="000000"/>
          <w:sz w:val="18"/>
          <w:szCs w:val="18"/>
        </w:rPr>
        <w:t xml:space="preserve">, </w:t>
      </w:r>
      <w:r w:rsidRPr="00E77723" w:rsidR="00386675">
        <w:rPr>
          <w:rFonts w:ascii="Helvetica" w:hAnsi="Helvetica" w:cs="Helvetica"/>
          <w:i/>
          <w:color w:val="000000"/>
          <w:sz w:val="18"/>
          <w:szCs w:val="18"/>
        </w:rPr>
        <w:t xml:space="preserve">Distributions from Pensions, Annuities, Retirement, or Profit-Sharing Plans, IRAs, Insurance contracts, </w:t>
      </w:r>
      <w:proofErr w:type="spellStart"/>
      <w:r w:rsidRPr="00E77723" w:rsidR="00386675">
        <w:rPr>
          <w:rFonts w:ascii="Helvetica" w:hAnsi="Helvetica" w:cs="Helvetica"/>
          <w:i/>
          <w:color w:val="000000"/>
          <w:sz w:val="18"/>
          <w:szCs w:val="18"/>
        </w:rPr>
        <w:t>etc</w:t>
      </w:r>
      <w:proofErr w:type="spellEnd"/>
      <w:r w:rsidR="00386675">
        <w:rPr>
          <w:rFonts w:ascii="Helvetica" w:hAnsi="Helvetica" w:cs="Helvetica"/>
          <w:color w:val="000000"/>
          <w:sz w:val="18"/>
          <w:szCs w:val="18"/>
        </w:rPr>
        <w:t xml:space="preserve">, using an EIN other than that of the plan sponsor or plan administrator reported on line 2b or 3b of form 5500.) </w:t>
      </w:r>
    </w:p>
    <w:p w:rsidR="00386675" w:rsidP="00E77723" w:rsidRDefault="00C67EAB" w14:paraId="244C841D" w14:textId="77777777">
      <w:pPr>
        <w:widowControl w:val="0"/>
        <w:tabs>
          <w:tab w:val="clear" w:pos="432"/>
        </w:tabs>
        <w:autoSpaceDE w:val="0"/>
        <w:autoSpaceDN w:val="0"/>
        <w:adjustRightInd w:val="0"/>
        <w:spacing w:line="240" w:lineRule="auto"/>
        <w:ind w:firstLine="0"/>
        <w:rPr>
          <w:rFonts w:ascii="Helvetica" w:hAnsi="Helvetica" w:cs="Helvetica"/>
          <w:color w:val="000000"/>
          <w:sz w:val="18"/>
          <w:szCs w:val="18"/>
        </w:rPr>
      </w:pPr>
      <w:r w:rsidRPr="00AE1ECB">
        <w:rPr>
          <w:rFonts w:ascii="Helvetica" w:hAnsi="Helvetica" w:cs="DGKOB A+ Helvetica"/>
          <w:sz w:val="18"/>
          <w:szCs w:val="18"/>
        </w:rPr>
        <w:sym w:font="Symbol" w:char="F0B7"/>
      </w:r>
      <w:r>
        <w:rPr>
          <w:rFonts w:ascii="Helvetica" w:hAnsi="Helvetica" w:cs="DGKOB A+ Helvetica"/>
          <w:sz w:val="18"/>
          <w:szCs w:val="18"/>
        </w:rPr>
        <w:t xml:space="preserve">  </w:t>
      </w:r>
      <w:r w:rsidR="00386675">
        <w:rPr>
          <w:rFonts w:ascii="Helvetica" w:hAnsi="Helvetica" w:cs="Helvetica"/>
          <w:color w:val="000000"/>
          <w:sz w:val="18"/>
          <w:szCs w:val="18"/>
        </w:rPr>
        <w:t>Unless the plan is a profit-sharing, ESOP, or stock bonus plan, no plan benefits of living or deceased participants were distributed during the plan year in the form of a single-sum distribution. See the instructions for Part I, line 3, below.</w:t>
      </w:r>
    </w:p>
    <w:p w:rsidR="00386675" w:rsidP="00E77723" w:rsidRDefault="00C67EAB" w14:paraId="244C841E" w14:textId="77777777">
      <w:pPr>
        <w:widowControl w:val="0"/>
        <w:tabs>
          <w:tab w:val="clear" w:pos="432"/>
        </w:tabs>
        <w:autoSpaceDE w:val="0"/>
        <w:autoSpaceDN w:val="0"/>
        <w:adjustRightInd w:val="0"/>
        <w:spacing w:line="240" w:lineRule="auto"/>
        <w:ind w:firstLine="0"/>
        <w:rPr>
          <w:rFonts w:ascii="Helvetica" w:hAnsi="Helvetica" w:cs="Helvetica"/>
          <w:color w:val="000000"/>
          <w:sz w:val="18"/>
          <w:szCs w:val="18"/>
        </w:rPr>
      </w:pPr>
      <w:r w:rsidRPr="00AE1ECB">
        <w:rPr>
          <w:rFonts w:ascii="Helvetica" w:hAnsi="Helvetica" w:cs="DGKOB A+ Helvetica"/>
          <w:sz w:val="18"/>
          <w:szCs w:val="18"/>
        </w:rPr>
        <w:sym w:font="Symbol" w:char="F0B7"/>
      </w:r>
      <w:r>
        <w:rPr>
          <w:rFonts w:ascii="Helvetica" w:hAnsi="Helvetica" w:cs="DGKOB A+ Helvetica"/>
          <w:sz w:val="18"/>
          <w:szCs w:val="18"/>
        </w:rPr>
        <w:t xml:space="preserve">  </w:t>
      </w:r>
      <w:r w:rsidR="00386675">
        <w:rPr>
          <w:rFonts w:ascii="Helvetica" w:hAnsi="Helvetica" w:cs="Helvetica"/>
          <w:color w:val="000000"/>
          <w:sz w:val="18"/>
          <w:szCs w:val="18"/>
        </w:rPr>
        <w:t>The plan is not an ESOP.</w:t>
      </w:r>
    </w:p>
    <w:p w:rsidRPr="00AE1ECB" w:rsidR="00386675" w:rsidP="00E77723" w:rsidRDefault="00C67EAB" w14:paraId="244C841F" w14:textId="77777777">
      <w:pPr>
        <w:widowControl w:val="0"/>
        <w:tabs>
          <w:tab w:val="clear" w:pos="432"/>
        </w:tabs>
        <w:autoSpaceDE w:val="0"/>
        <w:autoSpaceDN w:val="0"/>
        <w:adjustRightInd w:val="0"/>
        <w:spacing w:line="240" w:lineRule="auto"/>
        <w:ind w:firstLine="0"/>
        <w:rPr>
          <w:rFonts w:ascii="Helvetica" w:hAnsi="Helvetica" w:cs="Helvetica"/>
          <w:color w:val="000000"/>
          <w:sz w:val="18"/>
          <w:szCs w:val="18"/>
        </w:rPr>
      </w:pPr>
      <w:r w:rsidRPr="00AE1ECB">
        <w:rPr>
          <w:rFonts w:ascii="Helvetica" w:hAnsi="Helvetica" w:cs="DGKOB A+ Helvetica"/>
          <w:sz w:val="18"/>
          <w:szCs w:val="18"/>
        </w:rPr>
        <w:sym w:font="Symbol" w:char="F0B7"/>
      </w:r>
      <w:r>
        <w:rPr>
          <w:rFonts w:ascii="Helvetica" w:hAnsi="Helvetica" w:cs="DGKOB A+ Helvetica"/>
          <w:sz w:val="18"/>
          <w:szCs w:val="18"/>
        </w:rPr>
        <w:t xml:space="preserve">  </w:t>
      </w:r>
      <w:r w:rsidR="00386675">
        <w:rPr>
          <w:rFonts w:ascii="Helvetica" w:hAnsi="Helvetica" w:cs="Helvetica"/>
          <w:color w:val="000000"/>
          <w:sz w:val="18"/>
          <w:szCs w:val="18"/>
        </w:rPr>
        <w:t>The plan is not a multiemployer defined benefit plan.</w:t>
      </w:r>
    </w:p>
    <w:p w:rsidRPr="00AE1ECB" w:rsidR="008D4C81" w:rsidP="0063377C" w:rsidRDefault="008D4C81" w14:paraId="244C8420" w14:textId="77777777">
      <w:pPr>
        <w:widowControl w:val="0"/>
        <w:tabs>
          <w:tab w:val="clear" w:pos="432"/>
          <w:tab w:val="left" w:pos="270"/>
        </w:tabs>
        <w:autoSpaceDE w:val="0"/>
        <w:autoSpaceDN w:val="0"/>
        <w:adjustRightInd w:val="0"/>
        <w:spacing w:before="60" w:after="60" w:line="240" w:lineRule="auto"/>
        <w:ind w:right="-14" w:firstLine="0"/>
        <w:rPr>
          <w:rFonts w:ascii="Helvetica" w:hAnsi="Helvetica" w:cs="Helvetica"/>
          <w:color w:val="000000"/>
          <w:sz w:val="18"/>
          <w:szCs w:val="18"/>
        </w:rPr>
      </w:pPr>
      <w:r w:rsidRPr="00AE1ECB">
        <w:rPr>
          <w:rFonts w:ascii="Helvetica" w:hAnsi="Helvetica" w:cs="Helvetica"/>
          <w:color w:val="000000"/>
          <w:sz w:val="18"/>
          <w:szCs w:val="18"/>
        </w:rPr>
        <w:tab/>
        <w:t>Check the Schedule R box on the Form 5500 (Part II, line 10</w:t>
      </w:r>
      <w:proofErr w:type="gramStart"/>
      <w:r w:rsidRPr="00AE1ECB">
        <w:rPr>
          <w:rFonts w:ascii="Helvetica" w:hAnsi="Helvetica" w:cs="Helvetica"/>
          <w:color w:val="000000"/>
          <w:sz w:val="18"/>
          <w:szCs w:val="18"/>
        </w:rPr>
        <w:t>a(</w:t>
      </w:r>
      <w:proofErr w:type="gramEnd"/>
      <w:r w:rsidRPr="00AE1ECB">
        <w:rPr>
          <w:rFonts w:ascii="Helvetica" w:hAnsi="Helvetica" w:cs="Helvetica"/>
          <w:color w:val="000000"/>
          <w:sz w:val="18"/>
          <w:szCs w:val="18"/>
        </w:rPr>
        <w:t>1)) if a Schedule R is attached to the Form 5500.</w:t>
      </w:r>
    </w:p>
    <w:p w:rsidRPr="00AE1ECB" w:rsidR="008D4C81" w:rsidP="0063377C" w:rsidRDefault="008D4C81" w14:paraId="244C8421" w14:textId="77777777">
      <w:pPr>
        <w:widowControl w:val="0"/>
        <w:tabs>
          <w:tab w:val="clear" w:pos="432"/>
        </w:tabs>
        <w:autoSpaceDE w:val="0"/>
        <w:autoSpaceDN w:val="0"/>
        <w:adjustRightInd w:val="0"/>
        <w:spacing w:before="60" w:line="200" w:lineRule="exact"/>
        <w:ind w:firstLine="0"/>
        <w:rPr>
          <w:rFonts w:ascii="Helvetica" w:hAnsi="Helvetica" w:cs="Helvetica"/>
          <w:b/>
          <w:bCs/>
          <w:color w:val="000000"/>
          <w:sz w:val="22"/>
          <w:szCs w:val="22"/>
        </w:rPr>
      </w:pPr>
      <w:r w:rsidRPr="00AE1ECB">
        <w:rPr>
          <w:rFonts w:ascii="Helvetica" w:hAnsi="Helvetica" w:cs="Helvetica"/>
          <w:b/>
          <w:bCs/>
          <w:color w:val="000000"/>
          <w:sz w:val="22"/>
          <w:szCs w:val="22"/>
        </w:rPr>
        <w:t>Specific Instructions</w:t>
      </w:r>
    </w:p>
    <w:p w:rsidRPr="00AE1ECB" w:rsidR="008D4C81" w:rsidP="0063377C" w:rsidRDefault="008D4C81" w14:paraId="244C8422" w14:textId="77777777">
      <w:pPr>
        <w:widowControl w:val="0"/>
        <w:tabs>
          <w:tab w:val="clear" w:pos="432"/>
        </w:tabs>
        <w:autoSpaceDE w:val="0"/>
        <w:autoSpaceDN w:val="0"/>
        <w:adjustRightInd w:val="0"/>
        <w:spacing w:before="60" w:line="240" w:lineRule="auto"/>
        <w:ind w:firstLine="0"/>
        <w:rPr>
          <w:rFonts w:ascii="Helvetica" w:hAnsi="Helvetica" w:cs="Helvetica"/>
          <w:color w:val="000000"/>
          <w:w w:val="90"/>
          <w:sz w:val="18"/>
          <w:szCs w:val="18"/>
        </w:rPr>
      </w:pPr>
      <w:r w:rsidRPr="00AE1ECB">
        <w:rPr>
          <w:rFonts w:ascii="Helvetica" w:hAnsi="Helvetica" w:cs="Helvetica"/>
          <w:b/>
          <w:bCs/>
          <w:color w:val="000000"/>
          <w:sz w:val="18"/>
          <w:szCs w:val="18"/>
        </w:rPr>
        <w:t>Lines A, B, C, and D.</w:t>
      </w:r>
      <w:r w:rsidRPr="00B37A47">
        <w:rPr>
          <w:rFonts w:ascii="Helvetica" w:hAnsi="Helvetica" w:cs="Helvetica"/>
          <w:color w:val="000000"/>
          <w:sz w:val="18"/>
          <w:szCs w:val="18"/>
        </w:rPr>
        <w:t xml:space="preserve"> </w:t>
      </w:r>
      <w:r w:rsidRPr="00AE1ECB">
        <w:rPr>
          <w:rFonts w:ascii="Helvetica" w:hAnsi="Helvetica" w:cs="Helvetica"/>
          <w:color w:val="000000"/>
          <w:sz w:val="18"/>
          <w:szCs w:val="18"/>
        </w:rPr>
        <w:t>This information must be the same as reported in Part II of the Form 5500 to which this Schedule R is attached.</w:t>
      </w:r>
      <w:r w:rsidRPr="00AE1ECB">
        <w:rPr>
          <w:rFonts w:ascii="Helvetica" w:hAnsi="Helvetica" w:cs="Helvetica"/>
          <w:color w:val="000000"/>
          <w:w w:val="90"/>
          <w:sz w:val="18"/>
          <w:szCs w:val="18"/>
        </w:rPr>
        <w:t xml:space="preserve"> </w:t>
      </w:r>
    </w:p>
    <w:p w:rsidRPr="00AE1ECB" w:rsidR="008D4C81" w:rsidP="0063377C" w:rsidRDefault="008D4C81" w14:paraId="244C8423" w14:textId="77777777">
      <w:pPr>
        <w:widowControl w:val="0"/>
        <w:tabs>
          <w:tab w:val="clear" w:pos="432"/>
          <w:tab w:val="left" w:pos="270"/>
        </w:tabs>
        <w:autoSpaceDE w:val="0"/>
        <w:autoSpaceDN w:val="0"/>
        <w:adjustRightInd w:val="0"/>
        <w:spacing w:before="60" w:line="240" w:lineRule="auto"/>
        <w:ind w:right="-144" w:firstLine="0"/>
        <w:contextualSpacing/>
        <w:rPr>
          <w:rFonts w:ascii="Helvetica" w:hAnsi="Helvetica" w:cs="Helvetica"/>
          <w:color w:val="000000"/>
          <w:sz w:val="18"/>
          <w:szCs w:val="18"/>
        </w:rPr>
      </w:pPr>
      <w:r w:rsidRPr="00AE1ECB">
        <w:rPr>
          <w:rFonts w:ascii="Helvetica" w:hAnsi="Helvetica" w:cs="Helvetica"/>
          <w:color w:val="000000"/>
          <w:sz w:val="18"/>
          <w:szCs w:val="18"/>
        </w:rPr>
        <w:tab/>
        <w:t xml:space="preserve">Do not use a social security number in line D instead of an EIN. Schedule R and its attachments are open to public inspection, and the contents are public information and are subject to publication on the Internet. Because of privacy concerns, the inclusion of a social security </w:t>
      </w:r>
      <w:r w:rsidRPr="00AE1ECB" w:rsidR="00956F89">
        <w:rPr>
          <w:rFonts w:ascii="Helvetica" w:hAnsi="Helvetica" w:cs="Helvetica"/>
          <w:color w:val="000000"/>
          <w:sz w:val="18"/>
          <w:szCs w:val="18"/>
        </w:rPr>
        <w:t xml:space="preserve">number </w:t>
      </w:r>
      <w:r w:rsidRPr="00AE1ECB" w:rsidR="00956F89">
        <w:rPr>
          <w:rFonts w:ascii="Helvetica" w:hAnsi="Helvetica" w:cs="Helvetica"/>
          <w:iCs/>
          <w:color w:val="000000"/>
          <w:sz w:val="18"/>
          <w:szCs w:val="18"/>
        </w:rPr>
        <w:t>or</w:t>
      </w:r>
      <w:r w:rsidRPr="00AE1ECB" w:rsidR="005D60BA">
        <w:rPr>
          <w:rFonts w:ascii="Helvetica" w:hAnsi="Helvetica" w:cs="Helvetica"/>
          <w:iCs/>
          <w:color w:val="000000"/>
          <w:sz w:val="18"/>
          <w:szCs w:val="18"/>
        </w:rPr>
        <w:t xml:space="preserve"> any portion thereof </w:t>
      </w:r>
      <w:r w:rsidRPr="00AE1ECB">
        <w:rPr>
          <w:rFonts w:ascii="Helvetica" w:hAnsi="Helvetica" w:cs="Helvetica"/>
          <w:color w:val="000000"/>
          <w:sz w:val="18"/>
          <w:szCs w:val="18"/>
        </w:rPr>
        <w:t>on Schedule R or any of its attachments may result in the rejection of the filing.</w:t>
      </w:r>
    </w:p>
    <w:p w:rsidRPr="00AE1ECB" w:rsidR="008D4C81" w:rsidP="0063377C" w:rsidRDefault="008D4C81" w14:paraId="244C8424" w14:textId="77777777">
      <w:pPr>
        <w:tabs>
          <w:tab w:val="clear" w:pos="432"/>
          <w:tab w:val="left" w:pos="270"/>
        </w:tabs>
        <w:spacing w:before="60" w:line="240" w:lineRule="auto"/>
        <w:ind w:right="360" w:firstLine="0"/>
        <w:rPr>
          <w:rFonts w:ascii="Helvetica" w:hAnsi="Helvetica" w:cs="Helvetica"/>
          <w:color w:val="000000"/>
          <w:sz w:val="18"/>
          <w:szCs w:val="18"/>
        </w:rPr>
      </w:pPr>
      <w:r w:rsidRPr="00AE1ECB">
        <w:rPr>
          <w:rFonts w:ascii="Helvetica" w:hAnsi="Helvetica" w:cs="Helvetica"/>
          <w:color w:val="000000"/>
          <w:sz w:val="18"/>
          <w:szCs w:val="18"/>
        </w:rPr>
        <w:tab/>
        <w:t xml:space="preserve">You can apply for an EIN from the IRS online, by fax, or by mail depending on how soon you need to use the EIN. For more information, see </w:t>
      </w:r>
      <w:r w:rsidRPr="00AE1ECB">
        <w:rPr>
          <w:rFonts w:ascii="Helvetica" w:hAnsi="Helvetica" w:cs="Helvetica"/>
          <w:i/>
          <w:color w:val="000000"/>
          <w:sz w:val="18"/>
          <w:szCs w:val="18"/>
        </w:rPr>
        <w:t>Section 3: Electronic Filing Requirement</w:t>
      </w:r>
      <w:r w:rsidRPr="00AE1ECB">
        <w:rPr>
          <w:rFonts w:ascii="Helvetica" w:hAnsi="Helvetica" w:cs="Helvetica"/>
          <w:color w:val="000000"/>
          <w:sz w:val="18"/>
          <w:szCs w:val="18"/>
        </w:rPr>
        <w:t>. The EBSA does not issue EINs.</w:t>
      </w:r>
    </w:p>
    <w:p w:rsidRPr="00AE1ECB" w:rsidR="008D4C81" w:rsidP="0063377C" w:rsidRDefault="008D4C81" w14:paraId="244C8425" w14:textId="77777777">
      <w:pPr>
        <w:tabs>
          <w:tab w:val="clear" w:pos="432"/>
          <w:tab w:val="left" w:pos="270"/>
        </w:tabs>
        <w:spacing w:before="60" w:line="240" w:lineRule="auto"/>
        <w:ind w:right="360" w:firstLine="0"/>
        <w:rPr>
          <w:rFonts w:ascii="Helvetica" w:hAnsi="Helvetica"/>
        </w:rPr>
      </w:pPr>
      <w:r w:rsidRPr="00AE1ECB">
        <w:rPr>
          <w:rFonts w:ascii="Helvetica" w:hAnsi="Helvetica" w:cs="Helvetica"/>
          <w:color w:val="000000"/>
          <w:sz w:val="18"/>
          <w:szCs w:val="18"/>
        </w:rPr>
        <w:tab/>
      </w:r>
      <w:r w:rsidRPr="00AE1ECB">
        <w:rPr>
          <w:rFonts w:ascii="Helvetica" w:hAnsi="Helvetica" w:cs="Helvetica"/>
          <w:b/>
          <w:color w:val="000000"/>
          <w:sz w:val="18"/>
          <w:szCs w:val="18"/>
        </w:rPr>
        <w:t>“Participant”</w:t>
      </w:r>
      <w:r w:rsidRPr="00AE1ECB">
        <w:rPr>
          <w:rFonts w:ascii="Helvetica" w:hAnsi="Helvetica" w:cs="Helvetica"/>
          <w:color w:val="000000"/>
          <w:sz w:val="18"/>
          <w:szCs w:val="18"/>
        </w:rPr>
        <w:t xml:space="preserve"> for purposes of Schedule R, means any present or former employee who at any time during the plan year had an accrued benefit in the plan (account balance in a defined contribution plan).</w:t>
      </w:r>
    </w:p>
    <w:p w:rsidRPr="00AE1ECB" w:rsidR="008D4C81" w:rsidP="0063377C" w:rsidRDefault="008D4C81" w14:paraId="244C8426" w14:textId="77777777">
      <w:pPr>
        <w:widowControl w:val="0"/>
        <w:tabs>
          <w:tab w:val="clear" w:pos="432"/>
          <w:tab w:val="left" w:pos="180"/>
        </w:tabs>
        <w:autoSpaceDE w:val="0"/>
        <w:autoSpaceDN w:val="0"/>
        <w:adjustRightInd w:val="0"/>
        <w:spacing w:before="60" w:line="240" w:lineRule="auto"/>
        <w:ind w:right="-14" w:firstLine="0"/>
        <w:rPr>
          <w:rFonts w:ascii="Helvetica" w:hAnsi="Helvetica" w:cs="Helvetica"/>
          <w:color w:val="000000"/>
          <w:sz w:val="18"/>
          <w:szCs w:val="18"/>
        </w:rPr>
      </w:pPr>
      <w:r w:rsidRPr="00AE1ECB">
        <w:rPr>
          <w:rFonts w:ascii="Helvetica" w:hAnsi="Helvetica" w:cs="Helvetica"/>
          <w:b/>
          <w:bCs/>
          <w:color w:val="000000"/>
          <w:sz w:val="20"/>
          <w:szCs w:val="20"/>
        </w:rPr>
        <w:t xml:space="preserve">Part </w:t>
      </w:r>
      <w:r w:rsidRPr="00AE1ECB" w:rsidR="00E278EA">
        <w:rPr>
          <w:rFonts w:ascii="Helvetica" w:hAnsi="Helvetica" w:cs="Helvetica"/>
          <w:b/>
          <w:bCs/>
          <w:color w:val="000000"/>
          <w:sz w:val="20"/>
          <w:szCs w:val="20"/>
        </w:rPr>
        <w:t xml:space="preserve">I </w:t>
      </w:r>
      <w:r w:rsidRPr="00AE1ECB" w:rsidR="00E278EA">
        <w:rPr>
          <w:rFonts w:ascii="Helvetica" w:hAnsi="Helvetica" w:cs="Helvetica"/>
          <w:b/>
          <w:bCs/>
          <w:color w:val="000000"/>
          <w:spacing w:val="-30"/>
          <w:sz w:val="20"/>
          <w:szCs w:val="20"/>
        </w:rPr>
        <w:t>–</w:t>
      </w:r>
      <w:r w:rsidRPr="00AE1ECB" w:rsidR="00E278EA">
        <w:rPr>
          <w:rFonts w:ascii="Helvetica" w:hAnsi="Helvetica" w:cs="Helvetica"/>
          <w:b/>
          <w:bCs/>
          <w:color w:val="000000"/>
          <w:sz w:val="20"/>
          <w:szCs w:val="20"/>
        </w:rPr>
        <w:t xml:space="preserve"> </w:t>
      </w:r>
      <w:r w:rsidRPr="00AE1ECB">
        <w:rPr>
          <w:rFonts w:ascii="Helvetica" w:hAnsi="Helvetica" w:cs="Helvetica"/>
          <w:b/>
          <w:bCs/>
          <w:color w:val="000000"/>
          <w:sz w:val="20"/>
          <w:szCs w:val="20"/>
        </w:rPr>
        <w:t>Distributions</w:t>
      </w:r>
      <w:r w:rsidRPr="00AE1ECB">
        <w:rPr>
          <w:rFonts w:ascii="Helvetica" w:hAnsi="Helvetica" w:cs="Helvetica"/>
          <w:color w:val="000000"/>
          <w:sz w:val="18"/>
          <w:szCs w:val="18"/>
        </w:rPr>
        <w:t xml:space="preserve">  </w:t>
      </w:r>
    </w:p>
    <w:p w:rsidRPr="00AE1ECB" w:rsidR="008D4C81" w:rsidP="0063377C" w:rsidRDefault="008D4C81" w14:paraId="244C8427"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“Distribution”</w:t>
      </w:r>
      <w:r w:rsidRPr="00AE1ECB" w:rsidR="00646A50">
        <w:rPr>
          <w:rFonts w:ascii="Helvetica" w:hAnsi="Helvetica" w:cs="Helvetica"/>
          <w:color w:val="000000"/>
          <w:sz w:val="18"/>
          <w:szCs w:val="18"/>
        </w:rPr>
        <w:t xml:space="preserve"> </w:t>
      </w:r>
      <w:r w:rsidRPr="00AE1ECB">
        <w:rPr>
          <w:rFonts w:ascii="Helvetica" w:hAnsi="Helvetica" w:cs="Helvetica"/>
          <w:color w:val="000000"/>
          <w:sz w:val="18"/>
          <w:szCs w:val="18"/>
        </w:rPr>
        <w:t xml:space="preserve">includes only payments of benefits during the plan year, in cash, in kind, by purchase for the </w:t>
      </w:r>
      <w:proofErr w:type="spellStart"/>
      <w:r w:rsidRPr="00AE1ECB">
        <w:rPr>
          <w:rFonts w:ascii="Helvetica" w:hAnsi="Helvetica" w:cs="Helvetica"/>
          <w:color w:val="000000"/>
          <w:sz w:val="18"/>
          <w:szCs w:val="18"/>
        </w:rPr>
        <w:t>distributee</w:t>
      </w:r>
      <w:proofErr w:type="spellEnd"/>
      <w:r w:rsidRPr="00AE1ECB">
        <w:rPr>
          <w:rFonts w:ascii="Helvetica" w:hAnsi="Helvetica" w:cs="Helvetica"/>
          <w:color w:val="000000"/>
          <w:sz w:val="18"/>
          <w:szCs w:val="18"/>
        </w:rPr>
        <w:t xml:space="preserve"> of an annuity contract from an insurance company, or by distribution of life insurance contracts. It does not include:</w:t>
      </w:r>
    </w:p>
    <w:p w:rsidRPr="00AE1ECB" w:rsidR="008D4C81" w:rsidP="0063377C" w:rsidRDefault="008D4C81" w14:paraId="244C8428" w14:textId="77777777">
      <w:pPr>
        <w:widowControl w:val="0"/>
        <w:tabs>
          <w:tab w:val="clear" w:pos="432"/>
        </w:tabs>
        <w:autoSpaceDE w:val="0"/>
        <w:autoSpaceDN w:val="0"/>
        <w:adjustRightInd w:val="0"/>
        <w:spacing w:before="60" w:line="240" w:lineRule="auto"/>
        <w:ind w:firstLine="274"/>
        <w:rPr>
          <w:rFonts w:ascii="Helvetica" w:hAnsi="Helvetica" w:cs="Helvetica"/>
          <w:color w:val="000000"/>
          <w:sz w:val="18"/>
          <w:szCs w:val="18"/>
        </w:rPr>
      </w:pPr>
      <w:r w:rsidRPr="00AE1ECB">
        <w:rPr>
          <w:rFonts w:ascii="Helvetica" w:hAnsi="Helvetica" w:cs="Helvetica"/>
          <w:color w:val="000000"/>
          <w:sz w:val="18"/>
          <w:szCs w:val="18"/>
        </w:rPr>
        <w:t>1.</w:t>
      </w:r>
      <w:r w:rsidRPr="00B37A47">
        <w:rPr>
          <w:rFonts w:ascii="Helvetica" w:hAnsi="Helvetica" w:cs="Helvetica"/>
          <w:color w:val="000000"/>
          <w:sz w:val="18"/>
          <w:szCs w:val="18"/>
        </w:rPr>
        <w:t xml:space="preserve"> </w:t>
      </w:r>
      <w:r w:rsidRPr="00AE1ECB">
        <w:rPr>
          <w:rFonts w:ascii="Helvetica" w:hAnsi="Helvetica" w:cs="Helvetica"/>
          <w:color w:val="000000"/>
          <w:sz w:val="18"/>
          <w:szCs w:val="18"/>
        </w:rPr>
        <w:t xml:space="preserve">Corrective distributions of excess deferrals, excess contributions, or excess aggregate contributions, or the income allocable to any of these </w:t>
      </w:r>
      <w:proofErr w:type="gramStart"/>
      <w:r w:rsidRPr="00AE1ECB">
        <w:rPr>
          <w:rFonts w:ascii="Helvetica" w:hAnsi="Helvetica" w:cs="Helvetica"/>
          <w:color w:val="000000"/>
          <w:sz w:val="18"/>
          <w:szCs w:val="18"/>
        </w:rPr>
        <w:t>amounts;</w:t>
      </w:r>
      <w:proofErr w:type="gramEnd"/>
    </w:p>
    <w:p w:rsidRPr="00AE1ECB" w:rsidR="008D4C81" w:rsidP="00C50654" w:rsidRDefault="008D4C81" w14:paraId="244C8429" w14:textId="77777777">
      <w:pPr>
        <w:widowControl w:val="0"/>
        <w:tabs>
          <w:tab w:val="clear" w:pos="432"/>
        </w:tabs>
        <w:autoSpaceDE w:val="0"/>
        <w:autoSpaceDN w:val="0"/>
        <w:adjustRightInd w:val="0"/>
        <w:spacing w:line="240" w:lineRule="auto"/>
        <w:ind w:firstLine="270"/>
        <w:rPr>
          <w:rFonts w:ascii="Helvetica" w:hAnsi="Helvetica" w:cs="Helvetica"/>
          <w:color w:val="000000"/>
          <w:sz w:val="18"/>
          <w:szCs w:val="18"/>
        </w:rPr>
      </w:pPr>
      <w:r w:rsidRPr="00AE1ECB">
        <w:rPr>
          <w:rFonts w:ascii="Helvetica" w:hAnsi="Helvetica" w:cs="Helvetica"/>
          <w:color w:val="000000"/>
          <w:sz w:val="18"/>
          <w:szCs w:val="18"/>
        </w:rPr>
        <w:t>2.</w:t>
      </w:r>
      <w:r w:rsidRPr="00B37A47">
        <w:rPr>
          <w:rFonts w:ascii="Helvetica" w:hAnsi="Helvetica" w:cs="Helvetica"/>
          <w:color w:val="000000"/>
          <w:sz w:val="18"/>
          <w:szCs w:val="18"/>
        </w:rPr>
        <w:t xml:space="preserve"> </w:t>
      </w:r>
      <w:r w:rsidRPr="00AE1ECB">
        <w:rPr>
          <w:rFonts w:ascii="Helvetica" w:hAnsi="Helvetica" w:cs="Helvetica"/>
          <w:color w:val="000000"/>
          <w:sz w:val="18"/>
          <w:szCs w:val="18"/>
        </w:rPr>
        <w:t xml:space="preserve">Distributions of automatic contributions pursuant to Code section </w:t>
      </w:r>
      <w:proofErr w:type="gramStart"/>
      <w:r w:rsidRPr="00AE1ECB">
        <w:rPr>
          <w:rFonts w:ascii="Helvetica" w:hAnsi="Helvetica" w:cs="Helvetica"/>
          <w:color w:val="000000"/>
          <w:sz w:val="18"/>
          <w:szCs w:val="18"/>
        </w:rPr>
        <w:t>414(w);</w:t>
      </w:r>
      <w:proofErr w:type="gramEnd"/>
    </w:p>
    <w:p w:rsidRPr="00AE1ECB" w:rsidR="008D4C81" w:rsidP="00C50654" w:rsidRDefault="008D4C81" w14:paraId="244C842A" w14:textId="77777777">
      <w:pPr>
        <w:widowControl w:val="0"/>
        <w:tabs>
          <w:tab w:val="clear" w:pos="432"/>
        </w:tabs>
        <w:autoSpaceDE w:val="0"/>
        <w:autoSpaceDN w:val="0"/>
        <w:adjustRightInd w:val="0"/>
        <w:spacing w:line="240" w:lineRule="auto"/>
        <w:ind w:firstLine="270"/>
        <w:rPr>
          <w:rFonts w:ascii="Helvetica" w:hAnsi="Helvetica" w:cs="Helvetica"/>
          <w:color w:val="000000"/>
          <w:w w:val="90"/>
          <w:sz w:val="18"/>
          <w:szCs w:val="18"/>
        </w:rPr>
      </w:pPr>
      <w:r w:rsidRPr="00AE1ECB">
        <w:rPr>
          <w:rFonts w:ascii="Helvetica" w:hAnsi="Helvetica" w:cs="Helvetica"/>
          <w:color w:val="000000"/>
          <w:sz w:val="18"/>
          <w:szCs w:val="18"/>
        </w:rPr>
        <w:t>3.</w:t>
      </w:r>
      <w:r w:rsidRPr="00B37A47">
        <w:rPr>
          <w:rFonts w:ascii="Helvetica" w:hAnsi="Helvetica" w:cs="Helvetica"/>
          <w:color w:val="000000"/>
          <w:sz w:val="18"/>
          <w:szCs w:val="18"/>
        </w:rPr>
        <w:t xml:space="preserve"> </w:t>
      </w:r>
      <w:r w:rsidRPr="00AE1ECB">
        <w:rPr>
          <w:rFonts w:ascii="Helvetica" w:hAnsi="Helvetica" w:cs="Helvetica"/>
          <w:color w:val="000000"/>
          <w:sz w:val="18"/>
          <w:szCs w:val="18"/>
        </w:rPr>
        <w:t>The distribution of elective deferrals or the return of employee contributions to correct excess annual additions under Code section 415, or the gains attributable to these amounts; and</w:t>
      </w:r>
      <w:r w:rsidRPr="00AE1ECB">
        <w:rPr>
          <w:rFonts w:ascii="Helvetica" w:hAnsi="Helvetica" w:cs="Helvetica"/>
          <w:color w:val="000000"/>
          <w:w w:val="90"/>
          <w:sz w:val="18"/>
          <w:szCs w:val="18"/>
        </w:rPr>
        <w:t xml:space="preserve"> </w:t>
      </w:r>
    </w:p>
    <w:p w:rsidRPr="00AE1ECB" w:rsidR="008D4C81" w:rsidP="00C50654" w:rsidRDefault="008D4C81" w14:paraId="244C842B" w14:textId="77777777">
      <w:pPr>
        <w:widowControl w:val="0"/>
        <w:tabs>
          <w:tab w:val="clear" w:pos="432"/>
        </w:tabs>
        <w:autoSpaceDE w:val="0"/>
        <w:autoSpaceDN w:val="0"/>
        <w:adjustRightInd w:val="0"/>
        <w:spacing w:line="240" w:lineRule="auto"/>
        <w:ind w:firstLine="274"/>
        <w:rPr>
          <w:rFonts w:ascii="Helvetica" w:hAnsi="Helvetica" w:cs="Helvetica"/>
          <w:color w:val="000000"/>
          <w:sz w:val="18"/>
          <w:szCs w:val="18"/>
        </w:rPr>
      </w:pPr>
      <w:r w:rsidRPr="00AE1ECB">
        <w:rPr>
          <w:rFonts w:ascii="Helvetica" w:hAnsi="Helvetica" w:cs="Helvetica"/>
          <w:color w:val="000000"/>
          <w:sz w:val="18"/>
          <w:szCs w:val="18"/>
        </w:rPr>
        <w:t>4.</w:t>
      </w:r>
      <w:r w:rsidRPr="00B37A47">
        <w:rPr>
          <w:rFonts w:ascii="Helvetica" w:hAnsi="Helvetica" w:cs="Helvetica"/>
          <w:color w:val="000000"/>
          <w:sz w:val="18"/>
          <w:szCs w:val="18"/>
        </w:rPr>
        <w:t xml:space="preserve"> </w:t>
      </w:r>
      <w:r w:rsidRPr="00AE1ECB">
        <w:rPr>
          <w:rFonts w:ascii="Helvetica" w:hAnsi="Helvetica" w:cs="Helvetica"/>
          <w:color w:val="000000"/>
          <w:sz w:val="18"/>
          <w:szCs w:val="18"/>
        </w:rPr>
        <w:t xml:space="preserve">A loan </w:t>
      </w:r>
      <w:r w:rsidRPr="00AE1ECB" w:rsidR="0029600B">
        <w:rPr>
          <w:rFonts w:ascii="Helvetica" w:hAnsi="Helvetica" w:cs="Helvetica"/>
          <w:color w:val="000000"/>
          <w:sz w:val="18"/>
          <w:szCs w:val="18"/>
        </w:rPr>
        <w:t>deemed</w:t>
      </w:r>
      <w:r w:rsidRPr="00AE1ECB">
        <w:rPr>
          <w:rFonts w:ascii="Helvetica" w:hAnsi="Helvetica" w:cs="Helvetica"/>
          <w:color w:val="000000"/>
          <w:sz w:val="18"/>
          <w:szCs w:val="18"/>
        </w:rPr>
        <w:t xml:space="preserve"> as a distribution under Code section 72(p).</w:t>
      </w:r>
    </w:p>
    <w:p w:rsidRPr="00AE1ECB" w:rsidR="008D4C81" w:rsidP="0063377C" w:rsidRDefault="008D4C81" w14:paraId="244C842C" w14:textId="77777777">
      <w:pPr>
        <w:widowControl w:val="0"/>
        <w:tabs>
          <w:tab w:val="clear" w:pos="432"/>
        </w:tabs>
        <w:autoSpaceDE w:val="0"/>
        <w:autoSpaceDN w:val="0"/>
        <w:adjustRightInd w:val="0"/>
        <w:spacing w:before="60" w:line="240" w:lineRule="auto"/>
        <w:ind w:left="14" w:firstLine="0"/>
        <w:rPr>
          <w:rFonts w:ascii="Helvetica" w:hAnsi="Helvetica" w:cs="Helvetica"/>
          <w:color w:val="000000"/>
          <w:sz w:val="18"/>
          <w:szCs w:val="18"/>
        </w:rPr>
      </w:pPr>
      <w:r w:rsidRPr="00AE1ECB">
        <w:rPr>
          <w:rFonts w:ascii="Helvetica" w:hAnsi="Helvetica" w:cs="Helvetica"/>
          <w:b/>
          <w:bCs/>
          <w:color w:val="000000"/>
          <w:sz w:val="18"/>
          <w:szCs w:val="18"/>
        </w:rPr>
        <w:t>Note.</w:t>
      </w:r>
      <w:r w:rsidRPr="00AE1ECB" w:rsidR="00ED04EF">
        <w:rPr>
          <w:rFonts w:ascii="Helvetica" w:hAnsi="Helvetica" w:cs="Helvetica"/>
          <w:color w:val="000000"/>
          <w:sz w:val="18"/>
          <w:szCs w:val="18"/>
        </w:rPr>
        <w:t xml:space="preserve"> </w:t>
      </w:r>
      <w:r w:rsidRPr="00AE1ECB">
        <w:rPr>
          <w:rFonts w:ascii="Helvetica" w:hAnsi="Helvetica" w:cs="Helvetica"/>
          <w:color w:val="000000"/>
          <w:sz w:val="18"/>
          <w:szCs w:val="18"/>
        </w:rPr>
        <w:t>It does, however, include a distribution of a plan loan offset amount as defined in Treasury Regulations section 1.402(c)-2, Q&amp;A 9(b).</w:t>
      </w:r>
    </w:p>
    <w:p w:rsidRPr="00AE1ECB" w:rsidR="008D4C81" w:rsidP="0063377C" w:rsidRDefault="008D4C81" w14:paraId="244C842D" w14:textId="77777777">
      <w:pPr>
        <w:widowControl w:val="0"/>
        <w:tabs>
          <w:tab w:val="clear" w:pos="432"/>
        </w:tabs>
        <w:autoSpaceDE w:val="0"/>
        <w:autoSpaceDN w:val="0"/>
        <w:adjustRightInd w:val="0"/>
        <w:spacing w:before="60" w:line="240" w:lineRule="auto"/>
        <w:ind w:left="14" w:firstLine="0"/>
        <w:rPr>
          <w:rFonts w:ascii="Helvetica" w:hAnsi="Helvetica" w:cs="Helvetica"/>
          <w:color w:val="000000"/>
          <w:sz w:val="18"/>
          <w:szCs w:val="18"/>
        </w:rPr>
      </w:pPr>
      <w:r w:rsidRPr="00AE1ECB">
        <w:rPr>
          <w:rFonts w:ascii="Helvetica" w:hAnsi="Helvetica" w:cs="Helvetica"/>
          <w:b/>
          <w:bCs/>
          <w:color w:val="000000"/>
          <w:sz w:val="18"/>
          <w:szCs w:val="18"/>
        </w:rPr>
        <w:t>Line 1</w:t>
      </w:r>
      <w:r w:rsidRPr="00B37A47" w:rsidR="00B37A47">
        <w:rPr>
          <w:rFonts w:ascii="Helvetica" w:hAnsi="Helvetica" w:cs="Helvetica"/>
          <w:b/>
          <w:color w:val="000000"/>
          <w:sz w:val="18"/>
          <w:szCs w:val="18"/>
        </w:rPr>
        <w:t xml:space="preserve">. </w:t>
      </w:r>
      <w:r w:rsidRPr="00AE1ECB">
        <w:rPr>
          <w:rFonts w:ascii="Helvetica" w:hAnsi="Helvetica" w:cs="Helvetica"/>
          <w:color w:val="000000"/>
          <w:sz w:val="18"/>
          <w:szCs w:val="18"/>
        </w:rPr>
        <w:t>Enter the total value of all distributions made during the year (regardless of when the distribution began) in any form other than cash, annuity contracts issued by an insurance company, distribution of life insurance contracts, marketable securities within the meaning of Code section 731(c)(2), or plan loan offset amounts. Do not include eligible rollover distributions paid directly to eligible retirement plans in a direct rollover under Code section 401(a)(31) unless such direct rollovers include property other than that enumerated in the preceding sentence.</w:t>
      </w:r>
    </w:p>
    <w:p w:rsidRPr="00AE1ECB" w:rsidR="008D4C81" w:rsidP="0063377C" w:rsidRDefault="008D4C81" w14:paraId="244C842E" w14:textId="77777777">
      <w:pPr>
        <w:widowControl w:val="0"/>
        <w:tabs>
          <w:tab w:val="clear" w:pos="432"/>
        </w:tabs>
        <w:autoSpaceDE w:val="0"/>
        <w:autoSpaceDN w:val="0"/>
        <w:adjustRightInd w:val="0"/>
        <w:spacing w:before="60" w:line="240" w:lineRule="auto"/>
        <w:ind w:left="14" w:firstLine="0"/>
        <w:rPr>
          <w:rFonts w:ascii="Helvetica" w:hAnsi="Helvetica" w:cs="Helvetica"/>
          <w:color w:val="000000"/>
          <w:sz w:val="18"/>
          <w:szCs w:val="18"/>
        </w:rPr>
      </w:pPr>
      <w:r w:rsidRPr="00AE1ECB">
        <w:rPr>
          <w:rFonts w:ascii="Helvetica" w:hAnsi="Helvetica" w:cs="Helvetica"/>
          <w:b/>
          <w:bCs/>
          <w:color w:val="000000"/>
          <w:sz w:val="18"/>
          <w:szCs w:val="18"/>
        </w:rPr>
        <w:t>Line 2</w:t>
      </w:r>
      <w:r w:rsidRPr="00B37A47" w:rsidR="00B37A47">
        <w:rPr>
          <w:rFonts w:ascii="Helvetica" w:hAnsi="Helvetica" w:cs="Helvetica"/>
          <w:b/>
          <w:color w:val="000000"/>
          <w:sz w:val="18"/>
          <w:szCs w:val="18"/>
        </w:rPr>
        <w:t xml:space="preserve">. </w:t>
      </w:r>
      <w:r w:rsidRPr="00AE1ECB">
        <w:rPr>
          <w:rFonts w:ascii="Helvetica" w:hAnsi="Helvetica" w:cs="Helvetica"/>
          <w:color w:val="000000"/>
          <w:sz w:val="18"/>
          <w:szCs w:val="18"/>
        </w:rPr>
        <w:t xml:space="preserve">Enter the EIN(s) of any payor(s) (other than the plan sponsor or plan administrator on line 2b or 3b of the Form 5500) who paid benefits reportable on IRS Form 1099-R on behalf of the plan to participants or beneficiaries during the plan year. This is the EIN that appears on the IRS Forms 1099-R that are issued to report the payments. Include the EIN of the trust if different than that of the sponsor or plan administrator. If more than two payors made such payments during the year, enter the EINs of the two payors who paid the greatest dollar amounts during the year. For purposes of this line 2, </w:t>
      </w:r>
      <w:proofErr w:type="gramStart"/>
      <w:r w:rsidRPr="00AE1ECB">
        <w:rPr>
          <w:rFonts w:ascii="Helvetica" w:hAnsi="Helvetica" w:cs="Helvetica"/>
          <w:color w:val="000000"/>
          <w:sz w:val="18"/>
          <w:szCs w:val="18"/>
        </w:rPr>
        <w:t>take into account</w:t>
      </w:r>
      <w:proofErr w:type="gramEnd"/>
      <w:r w:rsidRPr="00AE1ECB">
        <w:rPr>
          <w:rFonts w:ascii="Helvetica" w:hAnsi="Helvetica" w:cs="Helvetica"/>
          <w:color w:val="000000"/>
          <w:sz w:val="18"/>
          <w:szCs w:val="18"/>
        </w:rPr>
        <w:t xml:space="preserve"> all payments made during the plan year, in cash or in kind, </w:t>
      </w:r>
      <w:r w:rsidRPr="00AE1ECB" w:rsidR="00FA536A">
        <w:rPr>
          <w:rFonts w:ascii="Helvetica" w:hAnsi="Helvetica" w:cs="Helvetica"/>
          <w:color w:val="000000"/>
          <w:sz w:val="18"/>
          <w:szCs w:val="18"/>
        </w:rPr>
        <w:t xml:space="preserve">that are reportable on IRS Form </w:t>
      </w:r>
      <w:r w:rsidRPr="00AE1ECB">
        <w:rPr>
          <w:rFonts w:ascii="Helvetica" w:hAnsi="Helvetica" w:cs="Helvetica"/>
          <w:color w:val="000000"/>
          <w:sz w:val="18"/>
          <w:szCs w:val="18"/>
        </w:rPr>
        <w:t>1099-R, regardless of when the payments began, but take into account payments from an insurance company under an annuity only in the year the contract was purchased.</w:t>
      </w:r>
    </w:p>
    <w:p w:rsidRPr="00AE1ECB" w:rsidR="008D4C81" w:rsidP="00FF4771" w:rsidRDefault="008D4C81" w14:paraId="244C842F" w14:textId="77777777">
      <w:pPr>
        <w:widowControl w:val="0"/>
        <w:tabs>
          <w:tab w:val="clear" w:pos="432"/>
        </w:tabs>
        <w:autoSpaceDE w:val="0"/>
        <w:autoSpaceDN w:val="0"/>
        <w:adjustRightInd w:val="0"/>
        <w:spacing w:before="60" w:line="240" w:lineRule="auto"/>
        <w:ind w:firstLine="0"/>
        <w:rPr>
          <w:rFonts w:ascii="Helvetica" w:hAnsi="Helvetica" w:cs="Helvetica"/>
          <w:color w:val="000000"/>
          <w:w w:val="90"/>
          <w:sz w:val="18"/>
          <w:szCs w:val="18"/>
        </w:rPr>
      </w:pPr>
      <w:r w:rsidRPr="00AE1ECB">
        <w:rPr>
          <w:rFonts w:ascii="Helvetica" w:hAnsi="Helvetica" w:cs="Helvetica"/>
          <w:b/>
          <w:bCs/>
          <w:color w:val="000000"/>
          <w:sz w:val="18"/>
          <w:szCs w:val="18"/>
        </w:rPr>
        <w:lastRenderedPageBreak/>
        <w:t>Line 3</w:t>
      </w:r>
      <w:r w:rsidRPr="00B37A47" w:rsidR="00B37A47">
        <w:rPr>
          <w:rFonts w:ascii="Helvetica" w:hAnsi="Helvetica" w:cs="Helvetica"/>
          <w:b/>
          <w:color w:val="000000"/>
          <w:sz w:val="18"/>
          <w:szCs w:val="18"/>
        </w:rPr>
        <w:t xml:space="preserve">. </w:t>
      </w:r>
      <w:r w:rsidRPr="00AE1ECB">
        <w:rPr>
          <w:rFonts w:ascii="Helvetica" w:hAnsi="Helvetica" w:cs="Helvetica"/>
          <w:color w:val="000000"/>
          <w:sz w:val="18"/>
          <w:szCs w:val="18"/>
        </w:rPr>
        <w:t xml:space="preserve">Enter the number of living or deceased participants whose benefits under the plan were distributed during the plan year in the form of a single-sum distribution. For this purpose, a distribution of a participant’s benefits will not fail to be a single-sum distribution merely because, after the date of the distribution, the plan makes a supplemental distribution </w:t>
      </w:r>
      <w:proofErr w:type="gramStart"/>
      <w:r w:rsidRPr="00AE1ECB">
        <w:rPr>
          <w:rFonts w:ascii="Helvetica" w:hAnsi="Helvetica" w:cs="Helvetica"/>
          <w:color w:val="000000"/>
          <w:sz w:val="18"/>
          <w:szCs w:val="18"/>
        </w:rPr>
        <w:t>as a result of</w:t>
      </w:r>
      <w:proofErr w:type="gramEnd"/>
      <w:r w:rsidRPr="00AE1ECB">
        <w:rPr>
          <w:rFonts w:ascii="Helvetica" w:hAnsi="Helvetica" w:cs="Helvetica"/>
          <w:color w:val="000000"/>
          <w:sz w:val="18"/>
          <w:szCs w:val="18"/>
        </w:rPr>
        <w:t xml:space="preserve"> earnings or other adjustments made after the date of the single-sum distribution. Also include any participants whose benefits were distributed in the form of a direct rollover to the trustee or custodian of a qualified plan or individual retirement </w:t>
      </w:r>
      <w:r w:rsidRPr="00AE1ECB">
        <w:rPr>
          <w:rFonts w:ascii="Helvetica" w:hAnsi="Helvetica" w:cs="Helvetica"/>
          <w:color w:val="000000"/>
          <w:w w:val="90"/>
          <w:sz w:val="18"/>
          <w:szCs w:val="18"/>
        </w:rPr>
        <w:t xml:space="preserve">account. </w:t>
      </w:r>
    </w:p>
    <w:p w:rsidRPr="00AE1ECB" w:rsidR="008D4C81" w:rsidP="0063377C" w:rsidRDefault="008D4C81" w14:paraId="244C8430" w14:textId="77777777">
      <w:pPr>
        <w:widowControl w:val="0"/>
        <w:tabs>
          <w:tab w:val="clear" w:pos="432"/>
        </w:tabs>
        <w:autoSpaceDE w:val="0"/>
        <w:autoSpaceDN w:val="0"/>
        <w:adjustRightInd w:val="0"/>
        <w:spacing w:before="60" w:line="240" w:lineRule="auto"/>
        <w:ind w:left="14" w:firstLine="0"/>
        <w:rPr>
          <w:rFonts w:ascii="Helvetica" w:hAnsi="Helvetica" w:cs="Helvetica"/>
          <w:color w:val="000000"/>
          <w:sz w:val="20"/>
          <w:szCs w:val="20"/>
        </w:rPr>
      </w:pPr>
      <w:r w:rsidRPr="00AE1ECB">
        <w:rPr>
          <w:rFonts w:ascii="Helvetica" w:hAnsi="Helvetica" w:cs="Helvetica"/>
          <w:b/>
          <w:bCs/>
          <w:color w:val="000000"/>
          <w:sz w:val="20"/>
          <w:szCs w:val="20"/>
        </w:rPr>
        <w:t>Part II</w:t>
      </w:r>
      <w:r w:rsidRPr="00AE1ECB">
        <w:rPr>
          <w:rFonts w:ascii="Helvetica" w:hAnsi="Helvetica" w:cs="Helvetica"/>
          <w:b/>
          <w:bCs/>
          <w:color w:val="000000"/>
          <w:spacing w:val="20"/>
          <w:sz w:val="20"/>
          <w:szCs w:val="20"/>
        </w:rPr>
        <w:t xml:space="preserve"> </w:t>
      </w:r>
      <w:r w:rsidRPr="00AE1ECB" w:rsidR="00E278EA">
        <w:rPr>
          <w:rFonts w:ascii="Helvetica" w:hAnsi="Helvetica" w:cs="Helvetica"/>
          <w:b/>
          <w:bCs/>
          <w:color w:val="000000"/>
          <w:sz w:val="20"/>
          <w:szCs w:val="20"/>
        </w:rPr>
        <w:t xml:space="preserve">– </w:t>
      </w:r>
      <w:r w:rsidRPr="00AE1ECB" w:rsidR="006300D0">
        <w:rPr>
          <w:rFonts w:ascii="Helvetica" w:hAnsi="Helvetica" w:cs="Helvetica"/>
          <w:b/>
          <w:bCs/>
          <w:color w:val="000000"/>
          <w:sz w:val="20"/>
          <w:szCs w:val="20"/>
        </w:rPr>
        <w:t>Funding</w:t>
      </w:r>
      <w:r w:rsidRPr="00AE1ECB">
        <w:rPr>
          <w:rFonts w:ascii="Helvetica" w:hAnsi="Helvetica" w:cs="Helvetica"/>
          <w:b/>
          <w:bCs/>
          <w:color w:val="000000"/>
          <w:sz w:val="20"/>
          <w:szCs w:val="20"/>
        </w:rPr>
        <w:t xml:space="preserve"> Information</w:t>
      </w:r>
    </w:p>
    <w:p w:rsidRPr="00AE1ECB" w:rsidR="008D4C81" w:rsidP="0063377C" w:rsidRDefault="008D4C81" w14:paraId="244C8431" w14:textId="77777777">
      <w:pPr>
        <w:widowControl w:val="0"/>
        <w:tabs>
          <w:tab w:val="clear" w:pos="432"/>
        </w:tabs>
        <w:autoSpaceDE w:val="0"/>
        <w:autoSpaceDN w:val="0"/>
        <w:adjustRightInd w:val="0"/>
        <w:spacing w:before="60" w:line="240" w:lineRule="auto"/>
        <w:ind w:firstLine="0"/>
        <w:rPr>
          <w:rFonts w:ascii="Helvetica" w:hAnsi="Helvetica" w:cs="Helvetica"/>
          <w:color w:val="000000"/>
          <w:w w:val="90"/>
          <w:sz w:val="18"/>
          <w:szCs w:val="18"/>
        </w:rPr>
      </w:pPr>
      <w:r w:rsidRPr="00AE1ECB">
        <w:rPr>
          <w:rFonts w:ascii="Helvetica" w:hAnsi="Helvetica" w:cs="Helvetica"/>
          <w:color w:val="000000"/>
          <w:sz w:val="18"/>
          <w:szCs w:val="18"/>
        </w:rPr>
        <w:t>Complete Part II only if the plan is subject to the minimum funding requirements of Code section 412 or ERISA section 302.</w:t>
      </w:r>
    </w:p>
    <w:p w:rsidRPr="00AE1ECB" w:rsidR="008D4C81" w:rsidP="0063377C" w:rsidRDefault="008D4C81" w14:paraId="244C8432" w14:textId="77777777">
      <w:pPr>
        <w:widowControl w:val="0"/>
        <w:tabs>
          <w:tab w:val="clear" w:pos="432"/>
        </w:tabs>
        <w:autoSpaceDE w:val="0"/>
        <w:autoSpaceDN w:val="0"/>
        <w:adjustRightInd w:val="0"/>
        <w:spacing w:before="60" w:line="240" w:lineRule="auto"/>
        <w:ind w:firstLine="274"/>
        <w:rPr>
          <w:rFonts w:ascii="Helvetica" w:hAnsi="Helvetica" w:cs="Helvetica"/>
          <w:color w:val="000000"/>
          <w:sz w:val="18"/>
          <w:szCs w:val="18"/>
        </w:rPr>
      </w:pPr>
      <w:r w:rsidRPr="00AE1ECB">
        <w:rPr>
          <w:rFonts w:ascii="Helvetica" w:hAnsi="Helvetica" w:cs="Helvetica"/>
          <w:color w:val="000000"/>
          <w:sz w:val="18"/>
          <w:szCs w:val="18"/>
        </w:rPr>
        <w:t xml:space="preserve">All qualified defined benefit and defined contribution plans are subject to the minimum funding requirements of Code section 412 unless they are described in the exceptions listed under Code section 412(e)(2). These exceptions include profit- sharing or stock bonus plans, insurance contract </w:t>
      </w:r>
      <w:proofErr w:type="gramStart"/>
      <w:r w:rsidRPr="00AE1ECB">
        <w:rPr>
          <w:rFonts w:ascii="Helvetica" w:hAnsi="Helvetica" w:cs="Helvetica"/>
          <w:color w:val="000000"/>
          <w:sz w:val="18"/>
          <w:szCs w:val="18"/>
        </w:rPr>
        <w:t>plans  described</w:t>
      </w:r>
      <w:proofErr w:type="gramEnd"/>
      <w:r w:rsidRPr="00AE1ECB">
        <w:rPr>
          <w:rFonts w:ascii="Helvetica" w:hAnsi="Helvetica" w:cs="Helvetica"/>
          <w:color w:val="000000"/>
          <w:sz w:val="18"/>
          <w:szCs w:val="18"/>
        </w:rPr>
        <w:t xml:space="preserve"> in Code section 412(e)(3), and certain plans to  which no employer contributions are made.  </w:t>
      </w:r>
    </w:p>
    <w:p w:rsidRPr="00AE1ECB" w:rsidR="008D4C81" w:rsidP="0063377C" w:rsidRDefault="008D4C81" w14:paraId="244C8433" w14:textId="77777777">
      <w:pPr>
        <w:widowControl w:val="0"/>
        <w:tabs>
          <w:tab w:val="clear" w:pos="432"/>
        </w:tabs>
        <w:autoSpaceDE w:val="0"/>
        <w:autoSpaceDN w:val="0"/>
        <w:adjustRightInd w:val="0"/>
        <w:spacing w:before="60" w:line="240" w:lineRule="auto"/>
        <w:ind w:firstLine="274"/>
        <w:rPr>
          <w:rFonts w:ascii="Helvetica" w:hAnsi="Helvetica" w:cs="Helvetica"/>
          <w:color w:val="000000"/>
          <w:sz w:val="18"/>
          <w:szCs w:val="18"/>
        </w:rPr>
      </w:pPr>
      <w:r w:rsidRPr="00AE1ECB">
        <w:rPr>
          <w:rFonts w:ascii="Helvetica" w:hAnsi="Helvetica" w:cs="Helvetica"/>
          <w:color w:val="000000"/>
          <w:sz w:val="18"/>
          <w:szCs w:val="18"/>
        </w:rPr>
        <w:t>Nonqualified employee pension benefit plans are subject to the minimum funding requirements of ERISA section 302 unless specifically exempted under ERISA sections 4(</w:t>
      </w:r>
      <w:r w:rsidRPr="00AE1ECB" w:rsidR="00EC1BF3">
        <w:rPr>
          <w:rFonts w:ascii="Helvetica" w:hAnsi="Helvetica" w:cs="Helvetica"/>
          <w:color w:val="000000"/>
          <w:sz w:val="18"/>
          <w:szCs w:val="18"/>
        </w:rPr>
        <w:t>a</w:t>
      </w:r>
      <w:r w:rsidRPr="00AE1ECB">
        <w:rPr>
          <w:rFonts w:ascii="Helvetica" w:hAnsi="Helvetica" w:cs="Helvetica"/>
          <w:color w:val="000000"/>
          <w:sz w:val="18"/>
          <w:szCs w:val="18"/>
        </w:rPr>
        <w:t>) or 301(a).</w:t>
      </w:r>
    </w:p>
    <w:p w:rsidRPr="00AE1ECB" w:rsidR="008D4C81" w:rsidP="0063377C" w:rsidRDefault="008D4C81" w14:paraId="244C8434" w14:textId="77777777">
      <w:pPr>
        <w:widowControl w:val="0"/>
        <w:tabs>
          <w:tab w:val="clear" w:pos="432"/>
        </w:tabs>
        <w:autoSpaceDE w:val="0"/>
        <w:autoSpaceDN w:val="0"/>
        <w:adjustRightInd w:val="0"/>
        <w:spacing w:before="60" w:line="240" w:lineRule="auto"/>
        <w:ind w:firstLine="274"/>
        <w:rPr>
          <w:rFonts w:ascii="Helvetica" w:hAnsi="Helvetica" w:cs="Helvetica"/>
          <w:color w:val="000000"/>
          <w:sz w:val="18"/>
          <w:szCs w:val="18"/>
        </w:rPr>
      </w:pPr>
      <w:r w:rsidRPr="00AE1ECB">
        <w:rPr>
          <w:rFonts w:ascii="Helvetica" w:hAnsi="Helvetica" w:cs="Helvetica"/>
          <w:color w:val="000000"/>
          <w:sz w:val="18"/>
          <w:szCs w:val="18"/>
        </w:rPr>
        <w:t xml:space="preserve">The employer or plan administrator of a single-employer or multiple-employer defined benefit plan that is subject to the minimum funding requirements must file Schedule SB as an attachment to Form 5500. Schedule MB is filed for multiemployer defined benefit plans and certain money purchase defined contribution plans (whether they are single-employer or multiemployer plans). However, Schedule MB is not required to be filed for a money purchase defined contribution plan that is subject to the minimum funding requirements unless the plan is currently amortizing a waiver of the minimum funding requirements. </w:t>
      </w:r>
    </w:p>
    <w:p w:rsidRPr="00AE1ECB" w:rsidR="008D4C81" w:rsidP="0063377C" w:rsidRDefault="008D4C81" w14:paraId="244C8435" w14:textId="77777777">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color w:val="000000"/>
          <w:sz w:val="18"/>
          <w:szCs w:val="18"/>
        </w:rPr>
        <w:t>Line 4</w:t>
      </w:r>
      <w:r w:rsidR="00B37A47">
        <w:rPr>
          <w:rFonts w:ascii="Helvetica" w:hAnsi="Helvetica" w:cs="Helvetica"/>
          <w:b/>
          <w:color w:val="000000"/>
          <w:sz w:val="18"/>
          <w:szCs w:val="18"/>
        </w:rPr>
        <w:t xml:space="preserve">. </w:t>
      </w:r>
      <w:r w:rsidRPr="00AE1ECB">
        <w:rPr>
          <w:rFonts w:ascii="Helvetica" w:hAnsi="Helvetica" w:cs="Helvetica"/>
          <w:color w:val="000000"/>
          <w:sz w:val="18"/>
          <w:szCs w:val="18"/>
        </w:rPr>
        <w:t xml:space="preserve">Check ‘‘Yes’’ if, for purposes of computing the minimum funding requirements for the plan year, the plan administrator is making an election intended to satisfy the requirements of Code section 412(d)(2) or ERISA section 302(d)(2). Under Code section 412(d)(2) and ERISA section 302(d)(2), a plan administrator may elect to have any amendment, adopted after the close of the plan year for which it applies, treated as having been made on the first day of the plan year if </w:t>
      </w:r>
      <w:proofErr w:type="gramStart"/>
      <w:r w:rsidRPr="00AE1ECB">
        <w:rPr>
          <w:rFonts w:ascii="Helvetica" w:hAnsi="Helvetica" w:cs="Helvetica"/>
          <w:color w:val="000000"/>
          <w:sz w:val="18"/>
          <w:szCs w:val="18"/>
        </w:rPr>
        <w:t>all of</w:t>
      </w:r>
      <w:proofErr w:type="gramEnd"/>
      <w:r w:rsidRPr="00AE1ECB">
        <w:rPr>
          <w:rFonts w:ascii="Helvetica" w:hAnsi="Helvetica" w:cs="Helvetica"/>
          <w:color w:val="000000"/>
          <w:sz w:val="18"/>
          <w:szCs w:val="18"/>
        </w:rPr>
        <w:t xml:space="preserve"> the following requirements are met:</w:t>
      </w:r>
    </w:p>
    <w:p w:rsidRPr="00AE1ECB" w:rsidR="008D4C81" w:rsidP="0063377C" w:rsidRDefault="008D4C81" w14:paraId="244C8436" w14:textId="77777777">
      <w:pPr>
        <w:widowControl w:val="0"/>
        <w:tabs>
          <w:tab w:val="clear" w:pos="432"/>
        </w:tabs>
        <w:autoSpaceDE w:val="0"/>
        <w:autoSpaceDN w:val="0"/>
        <w:adjustRightInd w:val="0"/>
        <w:spacing w:before="60" w:line="240" w:lineRule="auto"/>
        <w:ind w:firstLine="274"/>
        <w:rPr>
          <w:rFonts w:ascii="Helvetica" w:hAnsi="Helvetica" w:cs="Helvetica"/>
          <w:color w:val="000000"/>
          <w:sz w:val="18"/>
          <w:szCs w:val="18"/>
        </w:rPr>
      </w:pPr>
      <w:r w:rsidRPr="00AE1ECB">
        <w:rPr>
          <w:rFonts w:ascii="Helvetica" w:hAnsi="Helvetica" w:cs="Helvetica"/>
          <w:color w:val="000000"/>
          <w:sz w:val="18"/>
          <w:szCs w:val="18"/>
        </w:rPr>
        <w:t xml:space="preserve">1. The amendment is adopted no later than two and one-half months (two years for a multiemployer plan) after the close of such plan </w:t>
      </w:r>
      <w:proofErr w:type="gramStart"/>
      <w:r w:rsidRPr="00AE1ECB">
        <w:rPr>
          <w:rFonts w:ascii="Helvetica" w:hAnsi="Helvetica" w:cs="Helvetica"/>
          <w:color w:val="000000"/>
          <w:sz w:val="18"/>
          <w:szCs w:val="18"/>
        </w:rPr>
        <w:t>year;</w:t>
      </w:r>
      <w:proofErr w:type="gramEnd"/>
    </w:p>
    <w:p w:rsidRPr="00AE1ECB" w:rsidR="008D4C81" w:rsidP="00C50654" w:rsidRDefault="008D4C81" w14:paraId="244C8437" w14:textId="77777777">
      <w:pPr>
        <w:widowControl w:val="0"/>
        <w:tabs>
          <w:tab w:val="clear" w:pos="432"/>
        </w:tabs>
        <w:autoSpaceDE w:val="0"/>
        <w:autoSpaceDN w:val="0"/>
        <w:adjustRightInd w:val="0"/>
        <w:spacing w:line="240" w:lineRule="auto"/>
        <w:ind w:firstLine="274"/>
        <w:rPr>
          <w:rFonts w:ascii="Helvetica" w:hAnsi="Helvetica" w:cs="Helvetica"/>
          <w:color w:val="000000"/>
          <w:sz w:val="18"/>
          <w:szCs w:val="18"/>
        </w:rPr>
      </w:pPr>
      <w:r w:rsidRPr="00AE1ECB">
        <w:rPr>
          <w:rFonts w:ascii="Helvetica" w:hAnsi="Helvetica" w:cs="Helvetica"/>
          <w:color w:val="000000"/>
          <w:sz w:val="18"/>
          <w:szCs w:val="18"/>
        </w:rPr>
        <w:t xml:space="preserve">2. The amendment does not reduce the accrued benefit of any participant determined as of the beginning of such plan year; and </w:t>
      </w:r>
    </w:p>
    <w:p w:rsidRPr="00AE1ECB" w:rsidR="008D4C81" w:rsidP="00C50654" w:rsidRDefault="008D4C81" w14:paraId="244C8438" w14:textId="77777777">
      <w:pPr>
        <w:widowControl w:val="0"/>
        <w:tabs>
          <w:tab w:val="clear" w:pos="432"/>
        </w:tabs>
        <w:autoSpaceDE w:val="0"/>
        <w:autoSpaceDN w:val="0"/>
        <w:adjustRightInd w:val="0"/>
        <w:spacing w:line="240" w:lineRule="auto"/>
        <w:ind w:firstLine="274"/>
        <w:rPr>
          <w:rFonts w:ascii="Helvetica" w:hAnsi="Helvetica" w:cs="Helvetica"/>
          <w:color w:val="000000"/>
          <w:sz w:val="18"/>
          <w:szCs w:val="18"/>
        </w:rPr>
      </w:pPr>
      <w:r w:rsidRPr="00AE1ECB">
        <w:rPr>
          <w:rFonts w:ascii="Helvetica" w:hAnsi="Helvetica" w:cs="Helvetica"/>
          <w:color w:val="000000"/>
          <w:sz w:val="18"/>
          <w:szCs w:val="18"/>
        </w:rPr>
        <w:t>3.</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 xml:space="preserve">The amendment does not reduce the accrued benefit of any participant determined as of the adoption of the amendment unless the plan administrator notified the Secretary of the Treasury of the amendment and the Secretary either approved the amendment or failed to disapprove the amendment within 90 days after the date the notice was filed. </w:t>
      </w:r>
    </w:p>
    <w:p w:rsidRPr="00AE1ECB" w:rsidR="008D4C81" w:rsidP="0063377C" w:rsidRDefault="008D4C81" w14:paraId="244C8439" w14:textId="77777777">
      <w:pPr>
        <w:widowControl w:val="0"/>
        <w:tabs>
          <w:tab w:val="clear" w:pos="432"/>
        </w:tabs>
        <w:autoSpaceDE w:val="0"/>
        <w:autoSpaceDN w:val="0"/>
        <w:adjustRightInd w:val="0"/>
        <w:spacing w:before="60" w:line="240" w:lineRule="auto"/>
        <w:ind w:firstLine="274"/>
        <w:rPr>
          <w:rFonts w:ascii="Helvetica" w:hAnsi="Helvetica" w:cs="Helvetica"/>
          <w:color w:val="000000"/>
          <w:sz w:val="18"/>
          <w:szCs w:val="18"/>
        </w:rPr>
      </w:pPr>
      <w:r w:rsidRPr="00AE1ECB">
        <w:rPr>
          <w:rFonts w:ascii="Helvetica" w:hAnsi="Helvetica" w:cs="Helvetica"/>
          <w:color w:val="000000"/>
          <w:sz w:val="18"/>
          <w:szCs w:val="18"/>
        </w:rPr>
        <w:t xml:space="preserve">See Treasury Temporary Regulations section 11.412(c)-7(b) for details on when and how to make the election and what information to include on the statement of election, which must be filed with the Form 5500 </w:t>
      </w:r>
      <w:r w:rsidR="009F67D9">
        <w:rPr>
          <w:rFonts w:ascii="Helvetica" w:hAnsi="Helvetica" w:cs="Helvetica"/>
          <w:color w:val="000000"/>
          <w:sz w:val="18"/>
          <w:szCs w:val="18"/>
        </w:rPr>
        <w:t>A</w:t>
      </w:r>
      <w:r w:rsidRPr="00AE1ECB">
        <w:rPr>
          <w:rFonts w:ascii="Helvetica" w:hAnsi="Helvetica" w:cs="Helvetica"/>
          <w:color w:val="000000"/>
          <w:sz w:val="18"/>
          <w:szCs w:val="18"/>
        </w:rPr>
        <w:t xml:space="preserve">nnual </w:t>
      </w:r>
      <w:r w:rsidR="009F67D9">
        <w:rPr>
          <w:rFonts w:ascii="Helvetica" w:hAnsi="Helvetica" w:cs="Helvetica"/>
          <w:color w:val="000000"/>
          <w:sz w:val="18"/>
          <w:szCs w:val="18"/>
        </w:rPr>
        <w:t>R</w:t>
      </w:r>
      <w:r w:rsidRPr="00AE1ECB">
        <w:rPr>
          <w:rFonts w:ascii="Helvetica" w:hAnsi="Helvetica" w:cs="Helvetica"/>
          <w:color w:val="000000"/>
          <w:sz w:val="18"/>
          <w:szCs w:val="18"/>
        </w:rPr>
        <w:t>eturn/</w:t>
      </w:r>
      <w:r w:rsidR="009F67D9">
        <w:rPr>
          <w:rFonts w:ascii="Helvetica" w:hAnsi="Helvetica" w:cs="Helvetica"/>
          <w:color w:val="000000"/>
          <w:sz w:val="18"/>
          <w:szCs w:val="18"/>
        </w:rPr>
        <w:t>R</w:t>
      </w:r>
      <w:r w:rsidRPr="00AE1ECB">
        <w:rPr>
          <w:rFonts w:ascii="Helvetica" w:hAnsi="Helvetica" w:cs="Helvetica"/>
          <w:color w:val="000000"/>
          <w:sz w:val="18"/>
          <w:szCs w:val="18"/>
        </w:rPr>
        <w:t>eport.</w:t>
      </w:r>
    </w:p>
    <w:p w:rsidRPr="00AE1ECB" w:rsidR="008D4C81" w:rsidP="0063377C" w:rsidRDefault="008D4C81" w14:paraId="244C843A" w14:textId="77777777">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color w:val="000000"/>
          <w:sz w:val="18"/>
          <w:szCs w:val="18"/>
        </w:rPr>
        <w:t>Line 5.</w:t>
      </w:r>
      <w:r w:rsidRPr="00AE1ECB">
        <w:rPr>
          <w:rFonts w:ascii="Helvetica" w:hAnsi="Helvetica" w:cs="Helvetica"/>
          <w:color w:val="000000"/>
          <w:sz w:val="18"/>
          <w:szCs w:val="18"/>
        </w:rPr>
        <w:t xml:space="preserve"> If a money purchase defined contribution plan (including a target benefit plan) has received a waiver of the minimum funding standard, and the waiver is currently being </w:t>
      </w:r>
      <w:r w:rsidRPr="00AE1ECB">
        <w:rPr>
          <w:rFonts w:ascii="Helvetica" w:hAnsi="Helvetica" w:cs="Helvetica"/>
          <w:color w:val="000000"/>
          <w:sz w:val="18"/>
          <w:szCs w:val="18"/>
        </w:rPr>
        <w:t>amortized, complete lines 3, 9, and 10 of Schedule MB. See instructions for Schedule MB. Attach Schedule MB to Form 5500. The Schedule MB for a money purchase defined contribution plan does not need to be signed by an enrolled actuary.</w:t>
      </w:r>
    </w:p>
    <w:p w:rsidRPr="00AE1ECB" w:rsidR="008D4C81" w:rsidP="0063377C" w:rsidRDefault="008D4C81" w14:paraId="244C843B" w14:textId="77777777">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color w:val="000000"/>
          <w:sz w:val="18"/>
          <w:szCs w:val="18"/>
        </w:rPr>
        <w:t xml:space="preserve">Line 6a. </w:t>
      </w:r>
      <w:r w:rsidRPr="00AE1ECB">
        <w:rPr>
          <w:rFonts w:ascii="Helvetica" w:hAnsi="Helvetica" w:cs="Helvetica"/>
          <w:color w:val="000000"/>
          <w:sz w:val="18"/>
          <w:szCs w:val="18"/>
        </w:rPr>
        <w:t xml:space="preserve">The minimum required contribution for a money purchase defined contribution plan (including a target benefit plan) for a plan year is the amount required to be contributed for the year under the formula set forth in the plan document. If there is an accumulated funding deficiency for a prior year that has not been waived, that amount should also be included as part of the contribution required for the current year. </w:t>
      </w:r>
    </w:p>
    <w:p w:rsidRPr="00AE1ECB" w:rsidR="008D4C81" w:rsidP="0063377C" w:rsidRDefault="008D4C81" w14:paraId="244C843C" w14:textId="77777777">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color w:val="000000"/>
          <w:sz w:val="18"/>
          <w:szCs w:val="18"/>
        </w:rPr>
        <w:t>Line 6b</w:t>
      </w:r>
      <w:r w:rsidRPr="00AE1ECB" w:rsidR="00EC4DC8">
        <w:rPr>
          <w:rFonts w:ascii="Helvetica" w:hAnsi="Helvetica" w:cs="Helvetica"/>
          <w:color w:val="000000"/>
          <w:sz w:val="18"/>
          <w:szCs w:val="18"/>
        </w:rPr>
        <w:t xml:space="preserve">. </w:t>
      </w:r>
      <w:r w:rsidRPr="00AE1ECB">
        <w:rPr>
          <w:rFonts w:ascii="Helvetica" w:hAnsi="Helvetica" w:cs="Helvetica"/>
          <w:color w:val="000000"/>
          <w:sz w:val="18"/>
          <w:szCs w:val="18"/>
        </w:rPr>
        <w:t>Include all contributions for the plan year made not later than 8</w:t>
      </w:r>
      <w:r w:rsidRPr="00AE1ECB" w:rsidR="005E6553">
        <w:rPr>
          <w:rFonts w:ascii="Helvetica" w:hAnsi="Helvetica" w:cs="Helvetica"/>
          <w:color w:val="000000"/>
          <w:sz w:val="18"/>
          <w:szCs w:val="18"/>
        </w:rPr>
        <w:t xml:space="preserve"> ½ </w:t>
      </w:r>
      <w:r w:rsidRPr="00AE1ECB">
        <w:rPr>
          <w:rFonts w:ascii="Helvetica" w:hAnsi="Helvetica" w:cs="Helvetica"/>
          <w:color w:val="000000"/>
          <w:sz w:val="18"/>
          <w:szCs w:val="18"/>
        </w:rPr>
        <w:t xml:space="preserve">months after the end of the plan year. Show only contributions </w:t>
      </w:r>
      <w:proofErr w:type="gramStart"/>
      <w:r w:rsidRPr="00AE1ECB">
        <w:rPr>
          <w:rFonts w:ascii="Helvetica" w:hAnsi="Helvetica" w:cs="Helvetica"/>
          <w:color w:val="000000"/>
          <w:sz w:val="18"/>
          <w:szCs w:val="18"/>
        </w:rPr>
        <w:t>actually made</w:t>
      </w:r>
      <w:proofErr w:type="gramEnd"/>
      <w:r w:rsidRPr="00AE1ECB">
        <w:rPr>
          <w:rFonts w:ascii="Helvetica" w:hAnsi="Helvetica" w:cs="Helvetica"/>
          <w:color w:val="000000"/>
          <w:sz w:val="18"/>
          <w:szCs w:val="18"/>
        </w:rPr>
        <w:t xml:space="preserve"> to the plan by the date the form is filed. For example, do not include receivable contributions for this purpose.</w:t>
      </w:r>
    </w:p>
    <w:p w:rsidRPr="00AE1ECB" w:rsidR="008D4C81" w:rsidP="0063377C" w:rsidRDefault="008D4C81" w14:paraId="244C843D" w14:textId="77777777">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 xml:space="preserve">Line 6c. </w:t>
      </w:r>
      <w:r w:rsidRPr="00AE1ECB">
        <w:rPr>
          <w:rFonts w:ascii="Helvetica" w:hAnsi="Helvetica" w:cs="Helvetica"/>
          <w:color w:val="000000"/>
          <w:sz w:val="18"/>
          <w:szCs w:val="18"/>
        </w:rPr>
        <w:t>If the minimum required contribution exceeds the contributions for the plan year made not later than 8</w:t>
      </w:r>
      <w:r w:rsidRPr="00AE1ECB">
        <w:rPr>
          <w:rFonts w:ascii="Helvetica" w:hAnsi="Helvetica" w:cs="Helvetica"/>
          <w:color w:val="000000"/>
          <w:position w:val="5"/>
          <w:sz w:val="11"/>
          <w:szCs w:val="11"/>
        </w:rPr>
        <w:t>1</w:t>
      </w:r>
      <w:r w:rsidRPr="00AE1ECB">
        <w:rPr>
          <w:rFonts w:ascii="Helvetica" w:hAnsi="Helvetica" w:cs="Helvetica"/>
          <w:color w:val="000000"/>
          <w:sz w:val="18"/>
          <w:szCs w:val="18"/>
        </w:rPr>
        <w:t>/</w:t>
      </w:r>
      <w:r w:rsidRPr="00AE1ECB">
        <w:rPr>
          <w:rFonts w:ascii="Helvetica" w:hAnsi="Helvetica" w:cs="Helvetica"/>
          <w:color w:val="000000"/>
          <w:position w:val="1"/>
          <w:sz w:val="11"/>
          <w:szCs w:val="11"/>
        </w:rPr>
        <w:t>2</w:t>
      </w:r>
      <w:r w:rsidRPr="00AE1ECB">
        <w:rPr>
          <w:rFonts w:ascii="Helvetica" w:hAnsi="Helvetica" w:cs="Helvetica"/>
          <w:color w:val="000000"/>
          <w:sz w:val="18"/>
          <w:szCs w:val="18"/>
        </w:rPr>
        <w:t xml:space="preserve"> months after the end of the plan year, the excess is an accumulated funding deficiency for the plan year. </w:t>
      </w:r>
      <w:proofErr w:type="gramStart"/>
      <w:r w:rsidRPr="00AE1ECB">
        <w:rPr>
          <w:rFonts w:ascii="Helvetica" w:hAnsi="Helvetica" w:cs="Helvetica"/>
          <w:color w:val="000000"/>
          <w:sz w:val="18"/>
          <w:szCs w:val="18"/>
        </w:rPr>
        <w:t xml:space="preserve">File IRS </w:t>
      </w:r>
      <w:r w:rsidRPr="00AE1ECB">
        <w:rPr>
          <w:rFonts w:ascii="Helvetica" w:hAnsi="Helvetica" w:cs="Helvetica"/>
          <w:b/>
          <w:color w:val="000000"/>
          <w:sz w:val="18"/>
          <w:szCs w:val="18"/>
        </w:rPr>
        <w:t>Form 5330</w:t>
      </w:r>
      <w:r w:rsidRPr="00AE1ECB">
        <w:rPr>
          <w:rFonts w:ascii="Helvetica" w:hAnsi="Helvetica" w:cs="Helvetica"/>
          <w:color w:val="000000"/>
          <w:sz w:val="18"/>
          <w:szCs w:val="18"/>
        </w:rPr>
        <w:t>,</w:t>
      </w:r>
      <w:proofErr w:type="gramEnd"/>
      <w:r w:rsidRPr="00AE1ECB">
        <w:rPr>
          <w:rFonts w:ascii="Helvetica" w:hAnsi="Helvetica" w:cs="Helvetica"/>
          <w:color w:val="000000"/>
          <w:sz w:val="18"/>
          <w:szCs w:val="18"/>
        </w:rPr>
        <w:t xml:space="preserve"> Return of Excise Taxes Related to Employee Benefit Plans, with the IRS to pay the excise tax on the deficiency. There is a penalty for not filing IRS Form 5330 on time.</w:t>
      </w:r>
    </w:p>
    <w:p w:rsidRPr="00AE1ECB" w:rsidR="008D4C81" w:rsidP="0063377C" w:rsidRDefault="008D4C81" w14:paraId="244C843E" w14:textId="77777777">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7</w:t>
      </w:r>
      <w:r w:rsidRPr="004F5E97" w:rsidR="00B37A47">
        <w:rPr>
          <w:rFonts w:ascii="Helvetica" w:hAnsi="Helvetica" w:cs="Helvetica"/>
          <w:b/>
          <w:color w:val="000000"/>
          <w:sz w:val="18"/>
          <w:szCs w:val="18"/>
        </w:rPr>
        <w:t xml:space="preserve">. </w:t>
      </w:r>
      <w:r w:rsidRPr="00AE1ECB">
        <w:rPr>
          <w:rFonts w:ascii="Helvetica" w:hAnsi="Helvetica" w:cs="Helvetica"/>
          <w:color w:val="000000"/>
          <w:sz w:val="18"/>
          <w:szCs w:val="18"/>
        </w:rPr>
        <w:t xml:space="preserve">Check “Yes” if the minimum required contribution remaining in line 6c will be made not later than 8 ½ months after the end of the plan year. If “Yes,” and contributions are </w:t>
      </w:r>
      <w:proofErr w:type="gramStart"/>
      <w:r w:rsidRPr="00AE1ECB">
        <w:rPr>
          <w:rFonts w:ascii="Helvetica" w:hAnsi="Helvetica" w:cs="Helvetica"/>
          <w:color w:val="000000"/>
          <w:sz w:val="18"/>
          <w:szCs w:val="18"/>
        </w:rPr>
        <w:t>actually made</w:t>
      </w:r>
      <w:proofErr w:type="gramEnd"/>
      <w:r w:rsidRPr="00AE1ECB">
        <w:rPr>
          <w:rFonts w:ascii="Helvetica" w:hAnsi="Helvetica" w:cs="Helvetica"/>
          <w:color w:val="000000"/>
          <w:sz w:val="18"/>
          <w:szCs w:val="18"/>
        </w:rPr>
        <w:t xml:space="preserve"> by this date, then there will be no reportable deficiency and IRS Form 5330 will not need to be filed. </w:t>
      </w:r>
    </w:p>
    <w:p w:rsidRPr="00AE1ECB" w:rsidR="005E6553" w:rsidP="00245F85" w:rsidRDefault="008D4C81" w14:paraId="244C843F" w14:textId="77777777">
      <w:pPr>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8</w:t>
      </w:r>
      <w:r w:rsidR="004F5E97">
        <w:rPr>
          <w:rFonts w:ascii="Helvetica" w:hAnsi="Helvetica" w:cs="Helvetica"/>
          <w:b/>
          <w:bCs/>
          <w:color w:val="000000"/>
          <w:sz w:val="18"/>
          <w:szCs w:val="18"/>
        </w:rPr>
        <w:t xml:space="preserve">. </w:t>
      </w:r>
      <w:r w:rsidR="00E77723">
        <w:rPr>
          <w:rFonts w:ascii="Helvetica" w:hAnsi="Helvetica" w:cs="Helvetica"/>
          <w:sz w:val="18"/>
          <w:szCs w:val="18"/>
        </w:rPr>
        <w:t>Revenue P</w:t>
      </w:r>
      <w:r w:rsidR="00E22B47">
        <w:rPr>
          <w:rFonts w:ascii="Helvetica" w:hAnsi="Helvetica" w:cs="Helvetica"/>
          <w:sz w:val="18"/>
          <w:szCs w:val="18"/>
        </w:rPr>
        <w:t>rocedure 2017-56, 2017-44 IRB 465</w:t>
      </w:r>
      <w:r w:rsidR="007667F8">
        <w:rPr>
          <w:rFonts w:ascii="Helvetica" w:hAnsi="Helvetica" w:cs="Helvetica"/>
          <w:sz w:val="18"/>
          <w:szCs w:val="18"/>
        </w:rPr>
        <w:t xml:space="preserve"> and R</w:t>
      </w:r>
      <w:r w:rsidRPr="00AE1ECB" w:rsidR="007A655F">
        <w:rPr>
          <w:rFonts w:ascii="Helvetica" w:hAnsi="Helvetica" w:cs="Helvetica"/>
          <w:sz w:val="18"/>
          <w:szCs w:val="18"/>
        </w:rPr>
        <w:t>evenue Procedure 2000-40, 2000</w:t>
      </w:r>
      <w:r w:rsidRPr="00AE1ECB" w:rsidR="005E6553">
        <w:rPr>
          <w:rFonts w:ascii="Helvetica" w:hAnsi="Helvetica" w:cs="Helvetica"/>
          <w:sz w:val="18"/>
          <w:szCs w:val="18"/>
        </w:rPr>
        <w:t>-2 C.B. 357, providing for automatic approval for a change in funding method for a plan year, generally do not apply unless the plan administrator or an authorized representative of the plan sponsor explicitly agrees to the change. If a change in funding method made pursuant to such a revenue procedure (or a class ruling letter) is to be applicable for the current plan year, this line generally must be checked ‘‘</w:t>
      </w:r>
      <w:r w:rsidRPr="00AE1ECB" w:rsidR="00520807">
        <w:rPr>
          <w:rFonts w:ascii="Helvetica" w:hAnsi="Helvetica" w:cs="Helvetica"/>
          <w:sz w:val="18"/>
          <w:szCs w:val="18"/>
        </w:rPr>
        <w:t>Yes.”</w:t>
      </w:r>
      <w:r w:rsidRPr="00AE1ECB" w:rsidR="00287EB9">
        <w:rPr>
          <w:rFonts w:ascii="Helvetica" w:hAnsi="Helvetica" w:cs="Helvetica"/>
          <w:sz w:val="18"/>
          <w:szCs w:val="18"/>
        </w:rPr>
        <w:t xml:space="preserve"> In</w:t>
      </w:r>
      <w:r w:rsidRPr="00AE1ECB">
        <w:rPr>
          <w:rFonts w:ascii="Helvetica" w:hAnsi="Helvetica" w:cs="Helvetica"/>
          <w:color w:val="000000"/>
          <w:sz w:val="18"/>
          <w:szCs w:val="18"/>
        </w:rPr>
        <w:t xml:space="preserve"> certain situations, however, the requirement that the plan administrator or an authorized representative of the plan sponsor agree to the change in funding method will be satisfied if the plan administrator or an authorized representative of the plan sponsor is made aware of the change. In these situations, this line must be checked “N/A.” See </w:t>
      </w:r>
      <w:r w:rsidR="007667F8">
        <w:rPr>
          <w:rFonts w:ascii="Helvetica" w:hAnsi="Helvetica" w:cs="Helvetica"/>
          <w:color w:val="000000"/>
          <w:sz w:val="18"/>
          <w:szCs w:val="18"/>
        </w:rPr>
        <w:t>section 6.01 of Rev</w:t>
      </w:r>
      <w:r w:rsidR="00E77723">
        <w:rPr>
          <w:rFonts w:ascii="Helvetica" w:hAnsi="Helvetica" w:cs="Helvetica"/>
          <w:color w:val="000000"/>
          <w:sz w:val="18"/>
          <w:szCs w:val="18"/>
        </w:rPr>
        <w:t>enue Procedure</w:t>
      </w:r>
      <w:r w:rsidR="007667F8">
        <w:rPr>
          <w:rFonts w:ascii="Helvetica" w:hAnsi="Helvetica" w:cs="Helvetica"/>
          <w:color w:val="000000"/>
          <w:sz w:val="18"/>
          <w:szCs w:val="18"/>
        </w:rPr>
        <w:t xml:space="preserve"> 2017-56 and </w:t>
      </w:r>
      <w:r w:rsidRPr="00AE1ECB">
        <w:rPr>
          <w:rFonts w:ascii="Helvetica" w:hAnsi="Helvetica" w:cs="Helvetica"/>
          <w:color w:val="000000"/>
          <w:sz w:val="18"/>
          <w:szCs w:val="18"/>
        </w:rPr>
        <w:t>section 6.01(2) of Rev</w:t>
      </w:r>
      <w:r w:rsidR="00E77723">
        <w:rPr>
          <w:rFonts w:ascii="Helvetica" w:hAnsi="Helvetica" w:cs="Helvetica"/>
          <w:color w:val="000000"/>
          <w:sz w:val="18"/>
          <w:szCs w:val="18"/>
        </w:rPr>
        <w:t>enue Procedure</w:t>
      </w:r>
      <w:r w:rsidR="004C1421">
        <w:rPr>
          <w:rFonts w:ascii="Helvetica" w:hAnsi="Helvetica" w:cs="Helvetica"/>
          <w:color w:val="000000"/>
          <w:sz w:val="18"/>
          <w:szCs w:val="18"/>
        </w:rPr>
        <w:t xml:space="preserve"> </w:t>
      </w:r>
      <w:r w:rsidRPr="00AE1ECB">
        <w:rPr>
          <w:rFonts w:ascii="Helvetica" w:hAnsi="Helvetica" w:cs="Helvetica"/>
          <w:color w:val="000000"/>
          <w:sz w:val="18"/>
          <w:szCs w:val="18"/>
        </w:rPr>
        <w:t xml:space="preserve">2000-40. </w:t>
      </w:r>
      <w:r w:rsidRPr="00AE1ECB" w:rsidR="005E6553">
        <w:rPr>
          <w:rFonts w:ascii="Helvetica" w:hAnsi="Helvetica" w:cs="Helvetica"/>
          <w:color w:val="000000"/>
          <w:sz w:val="18"/>
          <w:szCs w:val="18"/>
        </w:rPr>
        <w:t>If the plan’s change in funding method is not made pursuant to a revenue procedure or other authority providing automatic approval which requires plan sponsor agreement, or to a class ruling letter (e.g., it is pursuant to a regulation, then this line should be checked “N/A.”</w:t>
      </w:r>
    </w:p>
    <w:p w:rsidRPr="00AE1ECB" w:rsidR="008D4C81" w:rsidP="0063377C" w:rsidRDefault="008D4C81" w14:paraId="244C8440" w14:textId="77777777">
      <w:pPr>
        <w:widowControl w:val="0"/>
        <w:tabs>
          <w:tab w:val="clear" w:pos="432"/>
        </w:tabs>
        <w:autoSpaceDE w:val="0"/>
        <w:autoSpaceDN w:val="0"/>
        <w:adjustRightInd w:val="0"/>
        <w:spacing w:before="60" w:line="240" w:lineRule="auto"/>
        <w:ind w:left="14" w:firstLine="0"/>
        <w:rPr>
          <w:rFonts w:ascii="Helvetica" w:hAnsi="Helvetica" w:cs="Helvetica"/>
          <w:b/>
          <w:bCs/>
          <w:color w:val="000000"/>
          <w:sz w:val="20"/>
          <w:szCs w:val="20"/>
        </w:rPr>
      </w:pPr>
      <w:r w:rsidRPr="00AE1ECB">
        <w:rPr>
          <w:rFonts w:ascii="Helvetica" w:hAnsi="Helvetica" w:cs="Helvetica"/>
          <w:b/>
          <w:bCs/>
          <w:color w:val="000000"/>
          <w:sz w:val="20"/>
          <w:szCs w:val="20"/>
        </w:rPr>
        <w:t xml:space="preserve">Part </w:t>
      </w:r>
      <w:r w:rsidRPr="00AE1ECB" w:rsidR="006300D0">
        <w:rPr>
          <w:rFonts w:ascii="Helvetica" w:hAnsi="Helvetica" w:cs="Helvetica"/>
          <w:b/>
          <w:bCs/>
          <w:color w:val="000000"/>
          <w:sz w:val="20"/>
          <w:szCs w:val="20"/>
        </w:rPr>
        <w:t xml:space="preserve">III </w:t>
      </w:r>
      <w:r w:rsidRPr="00AE1ECB" w:rsidR="00E278EA">
        <w:rPr>
          <w:rFonts w:ascii="Helvetica" w:hAnsi="Helvetica" w:cs="Helvetica"/>
          <w:b/>
          <w:bCs/>
          <w:color w:val="000000"/>
          <w:spacing w:val="-30"/>
          <w:sz w:val="20"/>
          <w:szCs w:val="20"/>
        </w:rPr>
        <w:t xml:space="preserve">–   </w:t>
      </w:r>
      <w:r w:rsidRPr="00AE1ECB" w:rsidR="006300D0">
        <w:rPr>
          <w:rFonts w:ascii="Helvetica" w:hAnsi="Helvetica" w:cs="Helvetica"/>
          <w:b/>
          <w:bCs/>
          <w:color w:val="000000"/>
          <w:sz w:val="20"/>
          <w:szCs w:val="20"/>
        </w:rPr>
        <w:t>Amendments</w:t>
      </w:r>
    </w:p>
    <w:p w:rsidRPr="00AE1ECB" w:rsidR="008D4C81" w:rsidP="0063377C" w:rsidRDefault="008D4C81" w14:paraId="244C8441" w14:textId="77777777">
      <w:pPr>
        <w:widowControl w:val="0"/>
        <w:tabs>
          <w:tab w:val="clear" w:pos="432"/>
        </w:tabs>
        <w:autoSpaceDE w:val="0"/>
        <w:autoSpaceDN w:val="0"/>
        <w:adjustRightInd w:val="0"/>
        <w:spacing w:before="60" w:line="240" w:lineRule="auto"/>
        <w:ind w:left="14" w:firstLine="0"/>
        <w:rPr>
          <w:rFonts w:ascii="Helvetica" w:hAnsi="Helvetica" w:cs="Helvetica"/>
          <w:b/>
          <w:bCs/>
          <w:color w:val="000000"/>
          <w:sz w:val="18"/>
          <w:szCs w:val="18"/>
        </w:rPr>
      </w:pPr>
      <w:r w:rsidRPr="00AE1ECB">
        <w:rPr>
          <w:rFonts w:ascii="Helvetica" w:hAnsi="Helvetica" w:cs="Helvetica"/>
          <w:b/>
          <w:bCs/>
          <w:color w:val="000000"/>
          <w:sz w:val="18"/>
          <w:szCs w:val="18"/>
        </w:rPr>
        <w:t xml:space="preserve">Line 9. </w:t>
      </w:r>
    </w:p>
    <w:p w:rsidRPr="00AE1ECB" w:rsidR="008D4C81" w:rsidP="0063377C" w:rsidRDefault="008D4C81" w14:paraId="244C8442" w14:textId="77777777">
      <w:pPr>
        <w:widowControl w:val="0"/>
        <w:numPr>
          <w:ilvl w:val="0"/>
          <w:numId w:val="9"/>
        </w:numPr>
        <w:tabs>
          <w:tab w:val="clear" w:pos="432"/>
          <w:tab w:val="left" w:pos="180"/>
        </w:tabs>
        <w:autoSpaceDE w:val="0"/>
        <w:autoSpaceDN w:val="0"/>
        <w:adjustRightInd w:val="0"/>
        <w:spacing w:before="60" w:line="240" w:lineRule="auto"/>
        <w:ind w:left="0" w:right="360" w:firstLine="0"/>
        <w:rPr>
          <w:rFonts w:ascii="Helvetica" w:hAnsi="Helvetica" w:cs="Helvetica"/>
          <w:color w:val="000000"/>
          <w:sz w:val="18"/>
          <w:szCs w:val="18"/>
        </w:rPr>
      </w:pPr>
      <w:r w:rsidRPr="00AE1ECB">
        <w:rPr>
          <w:rFonts w:ascii="Helvetica" w:hAnsi="Helvetica" w:cs="Helvetica"/>
          <w:sz w:val="18"/>
          <w:szCs w:val="18"/>
        </w:rPr>
        <w:t xml:space="preserve">Check “No” if no amendments were adopted during this plan year that increased or decreased the value of benefits. </w:t>
      </w:r>
    </w:p>
    <w:p w:rsidRPr="00AE1ECB" w:rsidR="008D4C81" w:rsidP="00C50654" w:rsidRDefault="008D4C81" w14:paraId="244C8443" w14:textId="77777777">
      <w:pPr>
        <w:widowControl w:val="0"/>
        <w:numPr>
          <w:ilvl w:val="0"/>
          <w:numId w:val="9"/>
        </w:numPr>
        <w:tabs>
          <w:tab w:val="clear" w:pos="432"/>
          <w:tab w:val="left" w:pos="180"/>
        </w:tabs>
        <w:autoSpaceDE w:val="0"/>
        <w:autoSpaceDN w:val="0"/>
        <w:adjustRightInd w:val="0"/>
        <w:spacing w:line="240" w:lineRule="auto"/>
        <w:ind w:left="0" w:right="360" w:firstLine="0"/>
        <w:contextualSpacing/>
        <w:rPr>
          <w:rFonts w:ascii="Helvetica" w:hAnsi="Helvetica" w:cs="Helvetica"/>
          <w:color w:val="000000"/>
          <w:sz w:val="18"/>
          <w:szCs w:val="18"/>
        </w:rPr>
      </w:pPr>
      <w:r w:rsidRPr="00AE1ECB">
        <w:rPr>
          <w:rFonts w:ascii="Helvetica" w:hAnsi="Helvetica" w:cs="Helvetica"/>
          <w:color w:val="000000"/>
          <w:sz w:val="18"/>
          <w:szCs w:val="18"/>
        </w:rPr>
        <w:t xml:space="preserve">Check “Increase” if an amendment was adopted during the plan year that increased the value of benefits in any way. This includes an amendment providing for an increase in the </w:t>
      </w:r>
      <w:proofErr w:type="gramStart"/>
      <w:r w:rsidRPr="00AE1ECB">
        <w:rPr>
          <w:rFonts w:ascii="Helvetica" w:hAnsi="Helvetica" w:cs="Helvetica"/>
          <w:color w:val="000000"/>
          <w:sz w:val="18"/>
          <w:szCs w:val="18"/>
        </w:rPr>
        <w:t>amount</w:t>
      </w:r>
      <w:proofErr w:type="gramEnd"/>
      <w:r w:rsidRPr="00AE1ECB">
        <w:rPr>
          <w:rFonts w:ascii="Helvetica" w:hAnsi="Helvetica" w:cs="Helvetica"/>
          <w:color w:val="000000"/>
          <w:sz w:val="18"/>
          <w:szCs w:val="18"/>
        </w:rPr>
        <w:t xml:space="preserve"> of benefits or rate of accrual, more generous lump sum factors, COLAs, more rapid vesting, additional payment forms, or earlier eligibility for some benefits. </w:t>
      </w:r>
    </w:p>
    <w:p w:rsidRPr="00AE1ECB" w:rsidR="008D4C81" w:rsidP="00C50654" w:rsidRDefault="008D4C81" w14:paraId="244C8444" w14:textId="77777777">
      <w:pPr>
        <w:widowControl w:val="0"/>
        <w:numPr>
          <w:ilvl w:val="0"/>
          <w:numId w:val="9"/>
        </w:numPr>
        <w:tabs>
          <w:tab w:val="clear" w:pos="432"/>
          <w:tab w:val="left" w:pos="180"/>
          <w:tab w:val="left" w:pos="360"/>
        </w:tabs>
        <w:autoSpaceDE w:val="0"/>
        <w:autoSpaceDN w:val="0"/>
        <w:adjustRightInd w:val="0"/>
        <w:spacing w:line="240" w:lineRule="auto"/>
        <w:ind w:left="0" w:right="360" w:firstLine="0"/>
        <w:contextualSpacing/>
        <w:rPr>
          <w:rFonts w:ascii="Helvetica" w:hAnsi="Helvetica" w:cs="Helvetica"/>
          <w:color w:val="000000"/>
          <w:sz w:val="18"/>
          <w:szCs w:val="18"/>
        </w:rPr>
      </w:pPr>
      <w:r w:rsidRPr="00AE1ECB">
        <w:rPr>
          <w:rFonts w:ascii="Helvetica" w:hAnsi="Helvetica" w:cs="Helvetica"/>
          <w:color w:val="000000"/>
          <w:sz w:val="18"/>
          <w:szCs w:val="18"/>
        </w:rPr>
        <w:t xml:space="preserve">Check “Decrease” if an amendment was adopted during the plan year that decreased the value of benefits in any way. This includes a decrease in future accruals, closure </w:t>
      </w:r>
      <w:r w:rsidRPr="00AE1ECB">
        <w:rPr>
          <w:rFonts w:ascii="Helvetica" w:hAnsi="Helvetica" w:cs="Helvetica"/>
          <w:color w:val="000000"/>
          <w:sz w:val="18"/>
          <w:szCs w:val="18"/>
        </w:rPr>
        <w:lastRenderedPageBreak/>
        <w:t>of the plan to new employees, or accruals being frozen for some or all participants.</w:t>
      </w:r>
    </w:p>
    <w:p w:rsidRPr="00AE1ECB" w:rsidR="008D4C81" w:rsidP="00C50654" w:rsidRDefault="008D4C81" w14:paraId="244C8445" w14:textId="77777777">
      <w:pPr>
        <w:widowControl w:val="0"/>
        <w:numPr>
          <w:ilvl w:val="0"/>
          <w:numId w:val="9"/>
        </w:numPr>
        <w:tabs>
          <w:tab w:val="clear" w:pos="432"/>
          <w:tab w:val="left" w:pos="180"/>
        </w:tabs>
        <w:autoSpaceDE w:val="0"/>
        <w:autoSpaceDN w:val="0"/>
        <w:adjustRightInd w:val="0"/>
        <w:spacing w:line="240" w:lineRule="auto"/>
        <w:ind w:left="0" w:right="360" w:firstLine="0"/>
        <w:contextualSpacing/>
        <w:rPr>
          <w:rFonts w:ascii="Helvetica" w:hAnsi="Helvetica" w:cs="Helvetica"/>
          <w:color w:val="000000"/>
          <w:sz w:val="18"/>
          <w:szCs w:val="18"/>
        </w:rPr>
      </w:pPr>
      <w:r w:rsidRPr="00AE1ECB">
        <w:rPr>
          <w:rFonts w:ascii="Helvetica" w:hAnsi="Helvetica" w:cs="Helvetica"/>
          <w:color w:val="000000"/>
          <w:sz w:val="18"/>
          <w:szCs w:val="18"/>
        </w:rPr>
        <w:t>If the amendments that were adopted increased the value of some benefits but decreased the value of others, check “Both.”</w:t>
      </w:r>
    </w:p>
    <w:p w:rsidRPr="00AE1ECB" w:rsidR="008D4C81" w:rsidP="0063377C" w:rsidRDefault="008D4C81" w14:paraId="244C8446" w14:textId="77777777">
      <w:pPr>
        <w:widowControl w:val="0"/>
        <w:tabs>
          <w:tab w:val="clear" w:pos="432"/>
        </w:tabs>
        <w:autoSpaceDE w:val="0"/>
        <w:autoSpaceDN w:val="0"/>
        <w:adjustRightInd w:val="0"/>
        <w:spacing w:before="60" w:line="240" w:lineRule="auto"/>
        <w:ind w:firstLine="0"/>
        <w:rPr>
          <w:rFonts w:ascii="Helvetica" w:hAnsi="Helvetica" w:cs="Helvetica"/>
          <w:color w:val="000000"/>
          <w:sz w:val="20"/>
          <w:szCs w:val="20"/>
        </w:rPr>
      </w:pPr>
      <w:r w:rsidRPr="00AE1ECB">
        <w:rPr>
          <w:rFonts w:ascii="Helvetica" w:hAnsi="Helvetica" w:cs="Helvetica"/>
          <w:b/>
          <w:bCs/>
          <w:color w:val="000000"/>
          <w:sz w:val="20"/>
          <w:szCs w:val="20"/>
        </w:rPr>
        <w:t xml:space="preserve">Part </w:t>
      </w:r>
      <w:r w:rsidRPr="00AE1ECB" w:rsidR="006300D0">
        <w:rPr>
          <w:rFonts w:ascii="Helvetica" w:hAnsi="Helvetica" w:cs="Helvetica"/>
          <w:b/>
          <w:bCs/>
          <w:color w:val="000000"/>
          <w:sz w:val="20"/>
          <w:szCs w:val="20"/>
        </w:rPr>
        <w:t xml:space="preserve">IV </w:t>
      </w:r>
      <w:proofErr w:type="gramStart"/>
      <w:r w:rsidRPr="00AE1ECB" w:rsidR="009029F5">
        <w:rPr>
          <w:rFonts w:ascii="Helvetica" w:hAnsi="Helvetica" w:cs="Helvetica"/>
          <w:b/>
          <w:bCs/>
          <w:color w:val="000000"/>
          <w:spacing w:val="-30"/>
          <w:sz w:val="20"/>
          <w:szCs w:val="20"/>
        </w:rPr>
        <w:t>–  ESOP</w:t>
      </w:r>
      <w:proofErr w:type="gramEnd"/>
      <w:r w:rsidRPr="00AE1ECB">
        <w:rPr>
          <w:rFonts w:ascii="Helvetica" w:hAnsi="Helvetica" w:cs="Helvetica"/>
          <w:b/>
          <w:bCs/>
          <w:color w:val="000000"/>
          <w:sz w:val="20"/>
          <w:szCs w:val="20"/>
        </w:rPr>
        <w:t xml:space="preserve"> Information</w:t>
      </w:r>
    </w:p>
    <w:p w:rsidRPr="00AE1ECB" w:rsidR="008D4C81" w:rsidP="0063377C" w:rsidRDefault="008D4C81" w14:paraId="244C8447" w14:textId="77777777">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11b</w:t>
      </w:r>
      <w:r w:rsidRPr="004F5E97" w:rsidR="004F5E97">
        <w:rPr>
          <w:rFonts w:ascii="Helvetica" w:hAnsi="Helvetica" w:cs="Helvetica"/>
          <w:b/>
          <w:color w:val="000000"/>
          <w:sz w:val="18"/>
          <w:szCs w:val="18"/>
        </w:rPr>
        <w:t xml:space="preserve">. </w:t>
      </w:r>
      <w:r w:rsidRPr="00AE1ECB">
        <w:rPr>
          <w:rFonts w:ascii="Helvetica" w:hAnsi="Helvetica" w:cs="Helvetica"/>
          <w:color w:val="000000"/>
          <w:sz w:val="18"/>
          <w:szCs w:val="18"/>
        </w:rPr>
        <w:t>A loan is a “back-to-back loan” if the following requirements are satisfied:</w:t>
      </w:r>
    </w:p>
    <w:p w:rsidRPr="00AE1ECB" w:rsidR="008D4C81" w:rsidP="00734EB7" w:rsidRDefault="008D4C81" w14:paraId="244C8448" w14:textId="77777777">
      <w:pPr>
        <w:widowControl w:val="0"/>
        <w:tabs>
          <w:tab w:val="clear" w:pos="432"/>
        </w:tabs>
        <w:autoSpaceDE w:val="0"/>
        <w:autoSpaceDN w:val="0"/>
        <w:adjustRightInd w:val="0"/>
        <w:spacing w:before="60" w:line="240" w:lineRule="auto"/>
        <w:ind w:firstLine="270"/>
        <w:rPr>
          <w:rFonts w:ascii="Helvetica" w:hAnsi="Helvetica" w:cs="Helvetica"/>
          <w:color w:val="000000"/>
          <w:sz w:val="18"/>
          <w:szCs w:val="18"/>
        </w:rPr>
      </w:pPr>
      <w:r w:rsidRPr="00AE1ECB">
        <w:rPr>
          <w:rFonts w:ascii="Helvetica" w:hAnsi="Helvetica" w:cs="Helvetica"/>
          <w:color w:val="000000"/>
          <w:sz w:val="18"/>
          <w:szCs w:val="18"/>
        </w:rPr>
        <w:t>1.</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The loan from the employer corporation to the ESOP qualifies as an exempt loan under DOL regulations at 29 CFR 2550.408b-3 and under Treasury Regulations sections 54.4975-7 and 54.4975-11; and</w:t>
      </w:r>
    </w:p>
    <w:p w:rsidR="009B3CE3" w:rsidP="00734EB7" w:rsidRDefault="008D4C81" w14:paraId="244C8449" w14:textId="77777777">
      <w:pPr>
        <w:widowControl w:val="0"/>
        <w:tabs>
          <w:tab w:val="clear" w:pos="432"/>
        </w:tabs>
        <w:autoSpaceDE w:val="0"/>
        <w:autoSpaceDN w:val="0"/>
        <w:adjustRightInd w:val="0"/>
        <w:spacing w:before="60" w:line="240" w:lineRule="auto"/>
        <w:ind w:firstLine="270"/>
        <w:rPr>
          <w:rFonts w:ascii="Helvetica" w:hAnsi="Helvetica" w:cs="Helvetica"/>
          <w:color w:val="000000"/>
          <w:sz w:val="18"/>
          <w:szCs w:val="18"/>
        </w:rPr>
      </w:pPr>
      <w:r w:rsidRPr="00AE1ECB">
        <w:rPr>
          <w:rFonts w:ascii="Helvetica" w:hAnsi="Helvetica" w:cs="Helvetica"/>
          <w:color w:val="000000"/>
          <w:sz w:val="18"/>
          <w:szCs w:val="18"/>
        </w:rPr>
        <w:t>2.</w:t>
      </w:r>
      <w:r w:rsidRPr="00AE1ECB">
        <w:rPr>
          <w:rFonts w:ascii="Helvetica" w:hAnsi="Helvetica" w:cs="Helvetica"/>
          <w:color w:val="000000"/>
          <w:spacing w:val="45"/>
          <w:sz w:val="18"/>
          <w:szCs w:val="18"/>
        </w:rPr>
        <w:t xml:space="preserve"> </w:t>
      </w:r>
      <w:r w:rsidRPr="00AE1ECB">
        <w:rPr>
          <w:rFonts w:ascii="Helvetica" w:hAnsi="Helvetica" w:cs="Helvetica"/>
          <w:color w:val="000000"/>
          <w:sz w:val="18"/>
          <w:szCs w:val="18"/>
        </w:rPr>
        <w:t xml:space="preserve">The repayment terms of the loan from the sponsoring corporation to the ESOP are substantially </w:t>
      </w:r>
      <w:proofErr w:type="gramStart"/>
      <w:r w:rsidRPr="00AE1ECB">
        <w:rPr>
          <w:rFonts w:ascii="Helvetica" w:hAnsi="Helvetica" w:cs="Helvetica"/>
          <w:color w:val="000000"/>
          <w:sz w:val="18"/>
          <w:szCs w:val="18"/>
        </w:rPr>
        <w:t>similar to</w:t>
      </w:r>
      <w:proofErr w:type="gramEnd"/>
      <w:r w:rsidRPr="00AE1ECB">
        <w:rPr>
          <w:rFonts w:ascii="Helvetica" w:hAnsi="Helvetica" w:cs="Helvetica"/>
          <w:color w:val="000000"/>
          <w:sz w:val="18"/>
          <w:szCs w:val="18"/>
        </w:rPr>
        <w:t xml:space="preserve"> the repayment terms of the loan from the commercial lender to the sponsoring employer.</w:t>
      </w:r>
      <w:r w:rsidR="00E35A73">
        <w:rPr>
          <w:rFonts w:ascii="Helvetica" w:hAnsi="Helvetica" w:cs="Helvetica"/>
          <w:color w:val="000000"/>
          <w:sz w:val="18"/>
          <w:szCs w:val="18"/>
        </w:rPr>
        <w:t xml:space="preserve"> </w:t>
      </w:r>
    </w:p>
    <w:p w:rsidRPr="00AE1ECB" w:rsidR="008D4C81" w:rsidP="0063377C" w:rsidRDefault="008D4C81" w14:paraId="244C844A" w14:textId="77777777">
      <w:pPr>
        <w:widowControl w:val="0"/>
        <w:tabs>
          <w:tab w:val="clear" w:pos="432"/>
        </w:tabs>
        <w:autoSpaceDE w:val="0"/>
        <w:autoSpaceDN w:val="0"/>
        <w:adjustRightInd w:val="0"/>
        <w:spacing w:before="60" w:line="240" w:lineRule="auto"/>
        <w:ind w:firstLine="0"/>
        <w:rPr>
          <w:rFonts w:ascii="Helvetica" w:hAnsi="Helvetica" w:cs="Helvetica"/>
          <w:b/>
          <w:color w:val="000000"/>
          <w:sz w:val="20"/>
          <w:szCs w:val="20"/>
        </w:rPr>
      </w:pPr>
      <w:r w:rsidRPr="00AE1ECB">
        <w:rPr>
          <w:rFonts w:ascii="Helvetica" w:hAnsi="Helvetica" w:cs="Helvetica"/>
          <w:b/>
          <w:bCs/>
          <w:color w:val="000000"/>
          <w:sz w:val="20"/>
          <w:szCs w:val="20"/>
        </w:rPr>
        <w:t xml:space="preserve">Part </w:t>
      </w:r>
      <w:r w:rsidRPr="00AE1ECB" w:rsidR="006300D0">
        <w:rPr>
          <w:rFonts w:ascii="Helvetica" w:hAnsi="Helvetica" w:cs="Helvetica"/>
          <w:b/>
          <w:bCs/>
          <w:color w:val="000000"/>
          <w:sz w:val="20"/>
          <w:szCs w:val="20"/>
        </w:rPr>
        <w:t xml:space="preserve">V </w:t>
      </w:r>
      <w:proofErr w:type="gramStart"/>
      <w:r w:rsidRPr="00AE1ECB" w:rsidR="00E278EA">
        <w:rPr>
          <w:rFonts w:ascii="Helvetica" w:hAnsi="Helvetica" w:cs="Helvetica"/>
          <w:b/>
          <w:bCs/>
          <w:color w:val="000000"/>
          <w:spacing w:val="-30"/>
          <w:sz w:val="20"/>
          <w:szCs w:val="20"/>
        </w:rPr>
        <w:t xml:space="preserve">–  </w:t>
      </w:r>
      <w:r w:rsidRPr="00AE1ECB" w:rsidR="006300D0">
        <w:rPr>
          <w:rFonts w:ascii="Helvetica" w:hAnsi="Helvetica" w:cs="Helvetica"/>
          <w:b/>
          <w:bCs/>
          <w:color w:val="000000"/>
          <w:sz w:val="20"/>
          <w:szCs w:val="20"/>
        </w:rPr>
        <w:t>Additional</w:t>
      </w:r>
      <w:proofErr w:type="gramEnd"/>
      <w:r w:rsidRPr="00AE1ECB">
        <w:rPr>
          <w:rFonts w:ascii="Helvetica" w:hAnsi="Helvetica" w:cs="Helvetica"/>
          <w:b/>
          <w:bCs/>
          <w:color w:val="000000"/>
          <w:sz w:val="20"/>
          <w:szCs w:val="20"/>
        </w:rPr>
        <w:t xml:space="preserve"> Employer Information for</w:t>
      </w:r>
      <w:r w:rsidRPr="00AE1ECB">
        <w:rPr>
          <w:rFonts w:ascii="Helvetica" w:hAnsi="Helvetica" w:cs="Helvetica"/>
          <w:color w:val="000000"/>
          <w:sz w:val="20"/>
          <w:szCs w:val="20"/>
        </w:rPr>
        <w:t xml:space="preserve"> </w:t>
      </w:r>
      <w:r w:rsidRPr="00AE1ECB">
        <w:rPr>
          <w:rFonts w:ascii="Helvetica" w:hAnsi="Helvetica" w:cs="Helvetica"/>
          <w:b/>
          <w:color w:val="000000"/>
          <w:sz w:val="20"/>
          <w:szCs w:val="20"/>
        </w:rPr>
        <w:t>Multiemployer Defined Benefit Pension Plans</w:t>
      </w:r>
    </w:p>
    <w:p w:rsidRPr="00AE1ECB" w:rsidR="000B4A22" w:rsidP="0063377C" w:rsidRDefault="000B4A22" w14:paraId="244C844B" w14:textId="77777777">
      <w:pPr>
        <w:widowControl w:val="0"/>
        <w:tabs>
          <w:tab w:val="clear" w:pos="432"/>
        </w:tabs>
        <w:autoSpaceDE w:val="0"/>
        <w:autoSpaceDN w:val="0"/>
        <w:adjustRightInd w:val="0"/>
        <w:spacing w:before="60" w:line="240" w:lineRule="auto"/>
        <w:ind w:firstLine="0"/>
        <w:rPr>
          <w:rFonts w:ascii="Helvetica" w:hAnsi="Helvetica" w:cs="Helvetica"/>
          <w:bCs/>
          <w:color w:val="000000"/>
          <w:sz w:val="18"/>
          <w:szCs w:val="18"/>
        </w:rPr>
      </w:pPr>
      <w:r w:rsidRPr="00AE1ECB">
        <w:rPr>
          <w:rFonts w:ascii="Helvetica" w:hAnsi="Helvetica" w:cs="Helvetica"/>
          <w:bCs/>
          <w:color w:val="000000"/>
          <w:sz w:val="18"/>
          <w:szCs w:val="18"/>
        </w:rPr>
        <w:t>If this is not a multi</w:t>
      </w:r>
      <w:r w:rsidRPr="00AE1ECB" w:rsidR="00812190">
        <w:rPr>
          <w:rFonts w:ascii="Helvetica" w:hAnsi="Helvetica" w:cs="Helvetica"/>
          <w:bCs/>
          <w:color w:val="000000"/>
          <w:sz w:val="18"/>
          <w:szCs w:val="18"/>
        </w:rPr>
        <w:t>employer plan,</w:t>
      </w:r>
      <w:r w:rsidRPr="00AE1ECB" w:rsidR="00335244">
        <w:rPr>
          <w:rFonts w:ascii="Helvetica" w:hAnsi="Helvetica" w:cs="Helvetica"/>
          <w:bCs/>
          <w:color w:val="000000"/>
          <w:sz w:val="18"/>
          <w:szCs w:val="18"/>
        </w:rPr>
        <w:t xml:space="preserve"> skip this Part</w:t>
      </w:r>
      <w:r w:rsidRPr="00AE1ECB" w:rsidR="00310090">
        <w:rPr>
          <w:rFonts w:ascii="Helvetica" w:hAnsi="Helvetica" w:cs="Helvetica"/>
          <w:bCs/>
          <w:color w:val="000000"/>
          <w:sz w:val="18"/>
          <w:szCs w:val="18"/>
        </w:rPr>
        <w:t>.</w:t>
      </w:r>
    </w:p>
    <w:p w:rsidRPr="00AE1ECB" w:rsidR="008D4C81" w:rsidP="0063377C" w:rsidRDefault="008D4C81" w14:paraId="244C844C"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 xml:space="preserve">Required </w:t>
      </w:r>
      <w:r w:rsidRPr="00AE1ECB" w:rsidR="00374E0A">
        <w:rPr>
          <w:rFonts w:ascii="Helvetica" w:hAnsi="Helvetica" w:cs="Helvetica"/>
          <w:b/>
          <w:bCs/>
          <w:color w:val="000000"/>
          <w:sz w:val="18"/>
          <w:szCs w:val="18"/>
        </w:rPr>
        <w:t>a</w:t>
      </w:r>
      <w:r w:rsidRPr="00AE1ECB">
        <w:rPr>
          <w:rFonts w:ascii="Helvetica" w:hAnsi="Helvetica" w:cs="Helvetica"/>
          <w:b/>
          <w:bCs/>
          <w:color w:val="000000"/>
          <w:sz w:val="18"/>
          <w:szCs w:val="18"/>
        </w:rPr>
        <w:t>ttachments</w:t>
      </w:r>
      <w:r w:rsidRPr="00AE1ECB" w:rsidR="00534B36">
        <w:rPr>
          <w:rFonts w:ascii="Helvetica" w:hAnsi="Helvetica" w:cs="Helvetica"/>
          <w:b/>
          <w:bCs/>
          <w:color w:val="000000"/>
          <w:sz w:val="18"/>
          <w:szCs w:val="18"/>
        </w:rPr>
        <w:t>.</w:t>
      </w:r>
      <w:r w:rsidRPr="00AE1ECB" w:rsidR="00534B36">
        <w:rPr>
          <w:rFonts w:ascii="Helvetica" w:hAnsi="Helvetica" w:cs="Helvetica"/>
          <w:color w:val="000000"/>
          <w:spacing w:val="90"/>
          <w:sz w:val="18"/>
          <w:szCs w:val="18"/>
        </w:rPr>
        <w:t xml:space="preserve"> </w:t>
      </w:r>
      <w:r w:rsidRPr="00AE1ECB">
        <w:rPr>
          <w:rFonts w:ascii="Helvetica" w:hAnsi="Helvetica" w:cs="Helvetica"/>
          <w:color w:val="000000"/>
          <w:sz w:val="18"/>
          <w:szCs w:val="18"/>
        </w:rPr>
        <w:t>Multiemployer defined benefit plans that are in Endangered Status</w:t>
      </w:r>
      <w:r w:rsidR="009A3447">
        <w:rPr>
          <w:rFonts w:ascii="Helvetica" w:hAnsi="Helvetica" w:cs="Helvetica"/>
          <w:color w:val="000000"/>
          <w:sz w:val="18"/>
          <w:szCs w:val="18"/>
        </w:rPr>
        <w:t>,</w:t>
      </w:r>
      <w:r w:rsidRPr="00AE1ECB">
        <w:rPr>
          <w:rFonts w:ascii="Helvetica" w:hAnsi="Helvetica" w:cs="Helvetica"/>
          <w:color w:val="000000"/>
          <w:sz w:val="18"/>
          <w:szCs w:val="18"/>
        </w:rPr>
        <w:t xml:space="preserve"> Critical Status</w:t>
      </w:r>
      <w:r w:rsidR="00516CFA">
        <w:rPr>
          <w:rFonts w:ascii="Helvetica" w:hAnsi="Helvetica" w:cs="Helvetica"/>
          <w:color w:val="000000"/>
          <w:sz w:val="18"/>
          <w:szCs w:val="18"/>
        </w:rPr>
        <w:t>, or Critical and Declining Status</w:t>
      </w:r>
      <w:r w:rsidRPr="00AE1ECB">
        <w:rPr>
          <w:rFonts w:ascii="Helvetica" w:hAnsi="Helvetica" w:cs="Helvetica"/>
          <w:color w:val="000000"/>
          <w:sz w:val="18"/>
          <w:szCs w:val="18"/>
        </w:rPr>
        <w:t xml:space="preserve"> must attach a summary of their Funding Improvement Plan or Rehabilitation Plan (as updated, if applicable) </w:t>
      </w:r>
      <w:proofErr w:type="gramStart"/>
      <w:r w:rsidRPr="00AE1ECB">
        <w:rPr>
          <w:rFonts w:ascii="Helvetica" w:hAnsi="Helvetica" w:cs="Helvetica"/>
          <w:color w:val="000000"/>
          <w:sz w:val="18"/>
          <w:szCs w:val="18"/>
        </w:rPr>
        <w:t>and also</w:t>
      </w:r>
      <w:proofErr w:type="gramEnd"/>
      <w:r w:rsidRPr="00AE1ECB">
        <w:rPr>
          <w:rFonts w:ascii="Helvetica" w:hAnsi="Helvetica" w:cs="Helvetica"/>
          <w:color w:val="000000"/>
          <w:sz w:val="18"/>
          <w:szCs w:val="18"/>
        </w:rPr>
        <w:t xml:space="preserve"> any update to a Funding Improvement Plan or Rehabilitation Plan. </w:t>
      </w:r>
    </w:p>
    <w:p w:rsidRPr="00AE1ECB" w:rsidR="008D4C81" w:rsidP="0063377C" w:rsidRDefault="008D4C81" w14:paraId="244C844D" w14:textId="77777777">
      <w:pPr>
        <w:widowControl w:val="0"/>
        <w:autoSpaceDE w:val="0"/>
        <w:autoSpaceDN w:val="0"/>
        <w:adjustRightInd w:val="0"/>
        <w:spacing w:before="60" w:line="240" w:lineRule="auto"/>
        <w:ind w:firstLine="274"/>
        <w:rPr>
          <w:rFonts w:ascii="Helvetica" w:hAnsi="Helvetica" w:cs="Helvetica"/>
          <w:color w:val="000000"/>
          <w:sz w:val="18"/>
          <w:szCs w:val="18"/>
        </w:rPr>
      </w:pPr>
      <w:r w:rsidRPr="00AE1ECB">
        <w:rPr>
          <w:rFonts w:ascii="Helvetica" w:hAnsi="Helvetica" w:cs="Helvetica"/>
          <w:color w:val="000000"/>
          <w:sz w:val="18"/>
          <w:szCs w:val="18"/>
        </w:rPr>
        <w:t xml:space="preserve">The summary of any Funding Improvement Plan or Rehabilitation Plan must reflect such plan in effect at the end of the plan year (whether the original Funding Improvement Plan or Rehabilitation Plan or as updated) and must include a description of the various contribution and benefit schedules that are being provided to the bargaining parties and any other actions taken in connection with the Funding Improvement Plan or Rehabilitation Plan, such as use of the shortfall funding method or extension of an amortization period. The summary must also identify the first year and the last year of the Funding Improvement Period or the Rehabilitation Period. If an extended Funding Improvement Period (of 13 or 18 years) or Rehabilitation Period (of 13 years) applies because of an election under section 205 of the Worker, Retiree, and Employer Recovery Act of </w:t>
      </w:r>
      <w:r w:rsidRPr="00AE1ECB" w:rsidR="00FE6660">
        <w:rPr>
          <w:rFonts w:ascii="Helvetica" w:hAnsi="Helvetica" w:cs="Helvetica"/>
          <w:color w:val="000000"/>
          <w:sz w:val="18"/>
          <w:szCs w:val="18"/>
        </w:rPr>
        <w:t xml:space="preserve">2008 </w:t>
      </w:r>
      <w:r w:rsidRPr="00AE1ECB">
        <w:rPr>
          <w:rFonts w:ascii="Helvetica" w:hAnsi="Helvetica" w:cs="Helvetica"/>
          <w:color w:val="000000"/>
          <w:sz w:val="18"/>
          <w:szCs w:val="18"/>
        </w:rPr>
        <w:t xml:space="preserve">(“WRERA”), the summary must include a statement to that effect and the date that the election was filed with the IRS. </w:t>
      </w:r>
    </w:p>
    <w:p w:rsidRPr="00AE1ECB" w:rsidR="008D4C81" w:rsidP="0063377C" w:rsidRDefault="008D4C81" w14:paraId="244C844E" w14:textId="77777777">
      <w:pPr>
        <w:widowControl w:val="0"/>
        <w:autoSpaceDE w:val="0"/>
        <w:autoSpaceDN w:val="0"/>
        <w:adjustRightInd w:val="0"/>
        <w:spacing w:before="60" w:line="240" w:lineRule="auto"/>
        <w:ind w:firstLine="274"/>
        <w:rPr>
          <w:rFonts w:ascii="Helvetica" w:hAnsi="Helvetica" w:cs="Helvetica"/>
          <w:color w:val="000000"/>
          <w:sz w:val="18"/>
          <w:szCs w:val="18"/>
        </w:rPr>
      </w:pPr>
      <w:r w:rsidRPr="00AE1ECB">
        <w:rPr>
          <w:rFonts w:ascii="Helvetica" w:hAnsi="Helvetica" w:cs="Helvetica"/>
          <w:color w:val="000000"/>
          <w:sz w:val="18"/>
          <w:szCs w:val="18"/>
        </w:rPr>
        <w:t xml:space="preserve">The summary must also include a schedule of the expected annual progress for the funded percentage or other relevant factors under the Funding Improvement Plan or Rehabilitation Plan. If the sponsor of a multiemployer plan in Critical Status has determined that, based on reasonable actuarial assumptions and upon exhaustion of all reasonable measures, the plan cannot emerge from Critical Status by the end of the Rehabilitation Period as described in Code section 432(e)(3)(A)(ii), the summary must include an explanation of the alternatives considered, why the plan is not reasonably expected to emerge from Critical Status by the end of the Rehabilitation Period, and when, if ever, it is expected to emerge from Critical Status under the Rehabilitation Plan. </w:t>
      </w:r>
    </w:p>
    <w:p w:rsidRPr="00AE1ECB" w:rsidR="008D4C81" w:rsidP="0063377C" w:rsidRDefault="008D4C81" w14:paraId="244C844F" w14:textId="77777777">
      <w:pPr>
        <w:widowControl w:val="0"/>
        <w:autoSpaceDE w:val="0"/>
        <w:autoSpaceDN w:val="0"/>
        <w:adjustRightInd w:val="0"/>
        <w:spacing w:before="60" w:line="240" w:lineRule="auto"/>
        <w:ind w:firstLine="274"/>
        <w:rPr>
          <w:rFonts w:ascii="Helvetica" w:hAnsi="Helvetica" w:cs="Helvetica"/>
          <w:color w:val="000000"/>
          <w:sz w:val="18"/>
          <w:szCs w:val="18"/>
        </w:rPr>
      </w:pPr>
      <w:r w:rsidRPr="00AE1ECB">
        <w:rPr>
          <w:rFonts w:ascii="Helvetica" w:hAnsi="Helvetica" w:cs="Helvetica"/>
          <w:color w:val="000000"/>
          <w:sz w:val="18"/>
          <w:szCs w:val="18"/>
        </w:rPr>
        <w:t xml:space="preserve">The plan sponsor is required to annually update a Funding Improvement Plan or Rehabilitation Plan that was adopted in a prior year. The update must be filed as an attachment to the Schedule R. The update attachment must identify the modifications made to the Funding Improvement Plan or Rehabilitation Plan during the plan year, including contribution increases, benefit reductions, or other actions. </w:t>
      </w:r>
    </w:p>
    <w:p w:rsidRPr="00AE1ECB" w:rsidR="008D4C81" w:rsidP="0063377C" w:rsidRDefault="008D4C81" w14:paraId="244C8450" w14:textId="77777777">
      <w:pPr>
        <w:widowControl w:val="0"/>
        <w:autoSpaceDE w:val="0"/>
        <w:autoSpaceDN w:val="0"/>
        <w:adjustRightInd w:val="0"/>
        <w:spacing w:before="60" w:line="240" w:lineRule="auto"/>
        <w:ind w:firstLine="274"/>
        <w:rPr>
          <w:rFonts w:ascii="Helvetica" w:hAnsi="Helvetica" w:cs="Helvetica"/>
          <w:color w:val="000000"/>
          <w:sz w:val="18"/>
          <w:szCs w:val="18"/>
        </w:rPr>
      </w:pPr>
      <w:r w:rsidRPr="00AE1ECB">
        <w:rPr>
          <w:rFonts w:ascii="Helvetica" w:hAnsi="Helvetica" w:cs="Helvetica"/>
          <w:color w:val="000000"/>
          <w:sz w:val="18"/>
          <w:szCs w:val="18"/>
        </w:rPr>
        <w:t>The attachment described above must be labeled “</w:t>
      </w:r>
      <w:r w:rsidRPr="00AE1ECB">
        <w:rPr>
          <w:rFonts w:ascii="Helvetica" w:hAnsi="Helvetica" w:cs="Helvetica"/>
          <w:b/>
          <w:color w:val="000000"/>
          <w:sz w:val="18"/>
          <w:szCs w:val="18"/>
        </w:rPr>
        <w:t>Schedule R, Summary of Funding Improvement Plan</w:t>
      </w:r>
      <w:r w:rsidRPr="00AE1ECB">
        <w:rPr>
          <w:rFonts w:ascii="Helvetica" w:hAnsi="Helvetica" w:cs="Helvetica"/>
          <w:color w:val="000000"/>
          <w:sz w:val="18"/>
          <w:szCs w:val="18"/>
        </w:rPr>
        <w:t xml:space="preserve">,” or </w:t>
      </w:r>
      <w:r w:rsidRPr="00AE1ECB">
        <w:rPr>
          <w:rFonts w:ascii="Helvetica" w:hAnsi="Helvetica" w:cs="Helvetica"/>
          <w:color w:val="000000"/>
          <w:sz w:val="18"/>
          <w:szCs w:val="18"/>
        </w:rPr>
        <w:t>“</w:t>
      </w:r>
      <w:r w:rsidRPr="00AE1ECB">
        <w:rPr>
          <w:rFonts w:ascii="Helvetica" w:hAnsi="Helvetica" w:cs="Helvetica"/>
          <w:b/>
          <w:color w:val="000000"/>
          <w:sz w:val="18"/>
          <w:szCs w:val="18"/>
        </w:rPr>
        <w:t>Schedule R</w:t>
      </w:r>
      <w:r w:rsidRPr="00AE1ECB">
        <w:rPr>
          <w:rFonts w:ascii="Helvetica" w:hAnsi="Helvetica" w:cs="Helvetica"/>
          <w:color w:val="000000"/>
          <w:sz w:val="18"/>
          <w:szCs w:val="18"/>
        </w:rPr>
        <w:t xml:space="preserve">, </w:t>
      </w:r>
      <w:r w:rsidRPr="00AE1ECB">
        <w:rPr>
          <w:rFonts w:ascii="Helvetica" w:hAnsi="Helvetica" w:cs="Helvetica"/>
          <w:b/>
          <w:color w:val="000000"/>
          <w:sz w:val="18"/>
          <w:szCs w:val="18"/>
        </w:rPr>
        <w:t>Summary of Rehabilitation Plan</w:t>
      </w:r>
      <w:r w:rsidRPr="00AE1ECB">
        <w:rPr>
          <w:rFonts w:ascii="Helvetica" w:hAnsi="Helvetica" w:cs="Helvetica"/>
          <w:color w:val="000000"/>
          <w:sz w:val="18"/>
          <w:szCs w:val="18"/>
        </w:rPr>
        <w:t>” as appropriate, and if applicable, “</w:t>
      </w:r>
      <w:r w:rsidRPr="00AE1ECB">
        <w:rPr>
          <w:rFonts w:ascii="Helvetica" w:hAnsi="Helvetica" w:cs="Helvetica"/>
          <w:b/>
          <w:color w:val="000000"/>
          <w:sz w:val="18"/>
          <w:szCs w:val="18"/>
        </w:rPr>
        <w:t>Schedule R, Update of Funding Improvement Plan or Rehabilitation Plan</w:t>
      </w:r>
      <w:r w:rsidRPr="00AE1ECB">
        <w:rPr>
          <w:rFonts w:ascii="Helvetica" w:hAnsi="Helvetica" w:cs="Helvetica"/>
          <w:color w:val="000000"/>
          <w:sz w:val="18"/>
          <w:szCs w:val="18"/>
        </w:rPr>
        <w:t>.” Each attachment must also include the plan name, the plan sponsor’s name and EIN, and the plan number.</w:t>
      </w:r>
    </w:p>
    <w:p w:rsidRPr="00AE1ECB" w:rsidR="008D4C81" w:rsidP="0063377C" w:rsidRDefault="008D4C81" w14:paraId="244C8451" w14:textId="4BB2A38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color w:val="000000"/>
          <w:sz w:val="18"/>
          <w:szCs w:val="18"/>
        </w:rPr>
        <w:t>Line 13.</w:t>
      </w:r>
      <w:r w:rsidRPr="00AE1ECB">
        <w:rPr>
          <w:rFonts w:ascii="Helvetica" w:hAnsi="Helvetica" w:cs="Helvetica"/>
          <w:color w:val="000000"/>
          <w:sz w:val="18"/>
          <w:szCs w:val="18"/>
        </w:rPr>
        <w:t xml:space="preserve"> This line should be completed only by multiemployer defined benefit pension plans that are subject to the minimum funding standards (see Code section 412 and Part 3 of Title I of ERISA). Enter the information on lines 13a through 13e for any employer that contributed more than five (5) percent of the plan’s total contributions for the </w:t>
      </w:r>
      <w:r w:rsidR="00BC6F5A">
        <w:rPr>
          <w:rFonts w:ascii="Helvetica" w:hAnsi="Helvetica" w:cs="Helvetica"/>
          <w:color w:val="000000"/>
          <w:sz w:val="18"/>
          <w:szCs w:val="18"/>
        </w:rPr>
        <w:t>202</w:t>
      </w:r>
      <w:r w:rsidR="00562E96">
        <w:rPr>
          <w:rFonts w:ascii="Helvetica" w:hAnsi="Helvetica" w:cs="Helvetica"/>
          <w:color w:val="000000"/>
          <w:sz w:val="18"/>
          <w:szCs w:val="18"/>
        </w:rPr>
        <w:t>1</w:t>
      </w:r>
      <w:r w:rsidRPr="00AE1ECB" w:rsidR="0016031C">
        <w:rPr>
          <w:rFonts w:ascii="Helvetica" w:hAnsi="Helvetica" w:cs="Helvetica"/>
          <w:color w:val="000000"/>
          <w:sz w:val="18"/>
          <w:szCs w:val="18"/>
        </w:rPr>
        <w:t xml:space="preserve"> </w:t>
      </w:r>
      <w:r w:rsidRPr="00AE1ECB">
        <w:rPr>
          <w:rFonts w:ascii="Helvetica" w:hAnsi="Helvetica" w:cs="Helvetica"/>
          <w:color w:val="000000"/>
          <w:sz w:val="18"/>
          <w:szCs w:val="18"/>
        </w:rPr>
        <w:t xml:space="preserve">plan year. List employers in descending order according to the dollar amount of their contributions to the plan. Complete as many entries as are necessary to list all employers that contributed more than five (5) percent of the plan’s contributions. </w:t>
      </w:r>
    </w:p>
    <w:p w:rsidRPr="00AE1ECB" w:rsidR="00310090" w:rsidP="0063377C" w:rsidRDefault="008D4C81" w14:paraId="244C8452"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color w:val="000000"/>
          <w:sz w:val="18"/>
          <w:szCs w:val="18"/>
        </w:rPr>
        <w:t>Line 13a.</w:t>
      </w:r>
      <w:r w:rsidRPr="00AE1ECB">
        <w:rPr>
          <w:rFonts w:ascii="Helvetica" w:hAnsi="Helvetica" w:cs="Helvetica"/>
          <w:color w:val="000000"/>
          <w:sz w:val="18"/>
          <w:szCs w:val="18"/>
        </w:rPr>
        <w:t xml:space="preserve"> Enter the name of the employer contributing to the plan.</w:t>
      </w:r>
    </w:p>
    <w:p w:rsidRPr="00AE1ECB" w:rsidR="008D4C81" w:rsidP="00245F85" w:rsidRDefault="008D4C81" w14:paraId="244C8453" w14:textId="77777777">
      <w:pPr>
        <w:widowControl w:val="0"/>
        <w:tabs>
          <w:tab w:val="clear" w:pos="432"/>
          <w:tab w:val="left" w:pos="450"/>
        </w:tabs>
        <w:autoSpaceDE w:val="0"/>
        <w:autoSpaceDN w:val="0"/>
        <w:adjustRightInd w:val="0"/>
        <w:spacing w:before="60" w:line="240" w:lineRule="auto"/>
        <w:ind w:firstLine="0"/>
        <w:rPr>
          <w:rFonts w:ascii="Helvetica" w:hAnsi="Helvetica" w:cs="Helvetica"/>
          <w:color w:val="000000"/>
          <w:sz w:val="18"/>
          <w:szCs w:val="18"/>
        </w:rPr>
      </w:pPr>
      <w:r w:rsidRPr="00680756">
        <w:rPr>
          <w:rFonts w:ascii="Helvetica" w:hAnsi="Helvetica" w:cs="Helvetica"/>
          <w:b/>
          <w:bCs/>
          <w:color w:val="000000"/>
          <w:sz w:val="18"/>
          <w:szCs w:val="18"/>
        </w:rPr>
        <w:t>Line 13b</w:t>
      </w:r>
      <w:r w:rsidR="004F5E97">
        <w:rPr>
          <w:rFonts w:ascii="Helvetica" w:hAnsi="Helvetica" w:cs="Helvetica"/>
          <w:b/>
          <w:bCs/>
          <w:color w:val="000000"/>
          <w:sz w:val="18"/>
          <w:szCs w:val="18"/>
        </w:rPr>
        <w:t xml:space="preserve">. </w:t>
      </w:r>
      <w:r w:rsidRPr="00AE1ECB">
        <w:rPr>
          <w:rFonts w:ascii="Helvetica" w:hAnsi="Helvetica" w:cs="Helvetica"/>
          <w:color w:val="000000"/>
          <w:sz w:val="18"/>
          <w:szCs w:val="18"/>
        </w:rPr>
        <w:t>Enter the EIN of the employer contributing to the plan. Do not enter a social security number in lieu of an EIN; therefore, ensure that you have the employer’s EIN and not a social security number. The Form 5500 is open to public inspection, and the contents are public information and are subject to publication on the Internet. Because of privacy concerns, the inclusion of a social security number</w:t>
      </w:r>
      <w:r w:rsidRPr="00AE1ECB" w:rsidR="00956F89">
        <w:rPr>
          <w:rFonts w:ascii="Helvetica" w:hAnsi="Helvetica" w:cs="Helvetica"/>
          <w:color w:val="000000"/>
          <w:sz w:val="18"/>
          <w:szCs w:val="18"/>
        </w:rPr>
        <w:t xml:space="preserve"> </w:t>
      </w:r>
      <w:r w:rsidRPr="00AE1ECB" w:rsidR="00FE6660">
        <w:rPr>
          <w:rFonts w:ascii="Helvetica" w:hAnsi="Helvetica" w:cs="DGKOB A+ Helvetica"/>
          <w:color w:val="000000"/>
          <w:sz w:val="18"/>
          <w:szCs w:val="18"/>
        </w:rPr>
        <w:t xml:space="preserve">or any portion thereof </w:t>
      </w:r>
      <w:r w:rsidRPr="00AE1ECB">
        <w:rPr>
          <w:rFonts w:ascii="Helvetica" w:hAnsi="Helvetica" w:cs="Helvetica"/>
          <w:color w:val="000000"/>
          <w:sz w:val="18"/>
          <w:szCs w:val="18"/>
        </w:rPr>
        <w:t>on this line may result in the rejection of the filing.</w:t>
      </w:r>
    </w:p>
    <w:p w:rsidRPr="00AE1ECB" w:rsidR="008D4C81" w:rsidP="0063377C" w:rsidRDefault="008D4C81" w14:paraId="244C8454" w14:textId="77777777">
      <w:pPr>
        <w:widowControl w:val="0"/>
        <w:tabs>
          <w:tab w:val="clear" w:pos="432"/>
        </w:tabs>
        <w:autoSpaceDE w:val="0"/>
        <w:autoSpaceDN w:val="0"/>
        <w:adjustRightInd w:val="0"/>
        <w:spacing w:before="60" w:line="240" w:lineRule="auto"/>
        <w:ind w:firstLine="274"/>
        <w:rPr>
          <w:rFonts w:ascii="Helvetica" w:hAnsi="Helvetica" w:cs="Helvetica"/>
          <w:color w:val="000000"/>
          <w:sz w:val="18"/>
          <w:szCs w:val="18"/>
        </w:rPr>
      </w:pPr>
      <w:r w:rsidRPr="00AE1ECB">
        <w:rPr>
          <w:rFonts w:ascii="Helvetica" w:hAnsi="Helvetica" w:cs="Helvetica"/>
          <w:color w:val="000000"/>
          <w:sz w:val="18"/>
          <w:szCs w:val="18"/>
        </w:rPr>
        <w:t>EINs can be obtained from the IRS online, by fax, or by mail depending on when you need to use the EIN. For more information, see Section 3: Electronic Filing Requirement. The EBSA does not issue EINs.</w:t>
      </w:r>
    </w:p>
    <w:p w:rsidRPr="00AE1ECB" w:rsidR="008D4C81" w:rsidP="0063377C" w:rsidRDefault="008D4C81" w14:paraId="244C8455" w14:textId="77777777">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13c. Dollar Amount Contributed.</w:t>
      </w:r>
      <w:r w:rsidRPr="00AE1ECB">
        <w:rPr>
          <w:rFonts w:ascii="Helvetica" w:hAnsi="Helvetica" w:cs="Helvetica"/>
          <w:color w:val="000000"/>
          <w:spacing w:val="90"/>
          <w:sz w:val="18"/>
          <w:szCs w:val="18"/>
        </w:rPr>
        <w:t xml:space="preserve"> </w:t>
      </w:r>
      <w:r w:rsidRPr="00AE1ECB">
        <w:rPr>
          <w:rFonts w:ascii="Helvetica" w:hAnsi="Helvetica" w:cs="Helvetica"/>
          <w:color w:val="000000"/>
          <w:sz w:val="18"/>
          <w:szCs w:val="18"/>
        </w:rPr>
        <w:t>Enter the total dollar amount contributed to the plan by the employer for all covered workers in all locations for the plan year. Do not include the portion of an aggregated contribution that is for another plan, such as a welfare benefit plan, a defined contribution pension plan or another defined benefit pension plan.</w:t>
      </w:r>
    </w:p>
    <w:p w:rsidRPr="00AE1ECB" w:rsidR="008D4C81" w:rsidP="0063377C" w:rsidRDefault="008D4C81" w14:paraId="244C8456" w14:textId="77777777">
      <w:pPr>
        <w:widowControl w:val="0"/>
        <w:tabs>
          <w:tab w:val="clear" w:pos="432"/>
        </w:tabs>
        <w:autoSpaceDE w:val="0"/>
        <w:autoSpaceDN w:val="0"/>
        <w:adjustRightInd w:val="0"/>
        <w:spacing w:before="60" w:line="240" w:lineRule="auto"/>
        <w:ind w:firstLine="0"/>
        <w:rPr>
          <w:rFonts w:ascii="Helvetica" w:hAnsi="Helvetica" w:cs="Helvetica"/>
          <w:b/>
          <w:color w:val="000000"/>
          <w:sz w:val="18"/>
          <w:szCs w:val="18"/>
        </w:rPr>
      </w:pPr>
      <w:r w:rsidRPr="00AE1ECB">
        <w:rPr>
          <w:rFonts w:ascii="Helvetica" w:hAnsi="Helvetica" w:cs="Helvetica"/>
          <w:b/>
          <w:color w:val="000000"/>
          <w:sz w:val="18"/>
          <w:szCs w:val="18"/>
        </w:rPr>
        <w:t xml:space="preserve">Line 13d. Collective Bargaining Agreement Expiration Date. </w:t>
      </w:r>
      <w:r w:rsidRPr="00AE1ECB">
        <w:rPr>
          <w:rFonts w:ascii="Helvetica" w:hAnsi="Helvetica" w:cs="Helvetica"/>
          <w:color w:val="000000"/>
          <w:sz w:val="18"/>
          <w:szCs w:val="18"/>
        </w:rPr>
        <w:t xml:space="preserve">Enter the date on which the employer’s collective bargaining agreement expires. If the employer has more than one collective bargaining agreement requiring contributions to the plan, check the box and include, as an attachment, the expiration date of each collective bargaining agreement (regardless of the </w:t>
      </w:r>
      <w:proofErr w:type="gramStart"/>
      <w:r w:rsidRPr="00AE1ECB">
        <w:rPr>
          <w:rFonts w:ascii="Helvetica" w:hAnsi="Helvetica" w:cs="Helvetica"/>
          <w:color w:val="000000"/>
          <w:sz w:val="18"/>
          <w:szCs w:val="18"/>
        </w:rPr>
        <w:t>amount</w:t>
      </w:r>
      <w:proofErr w:type="gramEnd"/>
      <w:r w:rsidRPr="00AE1ECB">
        <w:rPr>
          <w:rFonts w:ascii="Helvetica" w:hAnsi="Helvetica" w:cs="Helvetica"/>
          <w:color w:val="000000"/>
          <w:sz w:val="18"/>
          <w:szCs w:val="18"/>
        </w:rPr>
        <w:t xml:space="preserve"> of contributions arising from such agreement). Label the attachment: “</w:t>
      </w:r>
      <w:r w:rsidRPr="00AE1ECB">
        <w:rPr>
          <w:rFonts w:ascii="Helvetica" w:hAnsi="Helvetica" w:cs="Helvetica"/>
          <w:b/>
          <w:i/>
          <w:color w:val="000000"/>
          <w:sz w:val="18"/>
          <w:szCs w:val="18"/>
        </w:rPr>
        <w:t xml:space="preserve">Schedule R, line 13d </w:t>
      </w:r>
      <w:r w:rsidRPr="00AE1ECB">
        <w:rPr>
          <w:rFonts w:ascii="Helvetica" w:hAnsi="Helvetica" w:cs="Helvetica"/>
          <w:b/>
          <w:bCs/>
          <w:i/>
          <w:iCs/>
          <w:color w:val="000000"/>
          <w:sz w:val="18"/>
          <w:szCs w:val="18"/>
        </w:rPr>
        <w:t>–Collective Bargaining Agreement Expiration Date</w:t>
      </w:r>
      <w:r w:rsidRPr="00AE1ECB">
        <w:rPr>
          <w:rFonts w:ascii="Helvetica" w:hAnsi="Helvetica" w:cs="Helvetica"/>
          <w:color w:val="000000"/>
          <w:sz w:val="18"/>
          <w:szCs w:val="18"/>
        </w:rPr>
        <w:t>.” Include the plan name and the sponsor’s name and EIN.</w:t>
      </w:r>
    </w:p>
    <w:p w:rsidRPr="00AE1ECB" w:rsidR="008D4C81" w:rsidP="0063377C" w:rsidRDefault="008D4C81" w14:paraId="244C8457" w14:textId="77777777">
      <w:pPr>
        <w:widowControl w:val="0"/>
        <w:tabs>
          <w:tab w:val="clear" w:pos="432"/>
        </w:tabs>
        <w:autoSpaceDE w:val="0"/>
        <w:autoSpaceDN w:val="0"/>
        <w:adjustRightInd w:val="0"/>
        <w:spacing w:before="60" w:line="240" w:lineRule="auto"/>
        <w:ind w:firstLine="0"/>
        <w:rPr>
          <w:rFonts w:ascii="Helvetica" w:hAnsi="Helvetica" w:cs="Helvetica"/>
          <w:color w:val="000000"/>
          <w:w w:val="90"/>
          <w:sz w:val="18"/>
          <w:szCs w:val="18"/>
        </w:rPr>
      </w:pPr>
      <w:r w:rsidRPr="00AE1ECB">
        <w:rPr>
          <w:rFonts w:ascii="Helvetica" w:hAnsi="Helvetica" w:cs="Helvetica"/>
          <w:b/>
          <w:bCs/>
          <w:color w:val="000000"/>
          <w:sz w:val="18"/>
          <w:szCs w:val="18"/>
        </w:rPr>
        <w:t>Line 13e. Contribution Rate Information.</w:t>
      </w:r>
      <w:r w:rsidRPr="00AE1ECB">
        <w:rPr>
          <w:rFonts w:ascii="Helvetica" w:hAnsi="Helvetica" w:cs="Helvetica"/>
          <w:color w:val="000000"/>
          <w:spacing w:val="90"/>
          <w:sz w:val="18"/>
          <w:szCs w:val="18"/>
        </w:rPr>
        <w:t xml:space="preserve"> </w:t>
      </w:r>
      <w:r w:rsidRPr="00AE1ECB">
        <w:rPr>
          <w:rFonts w:ascii="Helvetica" w:hAnsi="Helvetica" w:cs="Helvetica"/>
          <w:color w:val="000000"/>
          <w:sz w:val="18"/>
          <w:szCs w:val="18"/>
        </w:rPr>
        <w:t>Enter the contribution rate (in dollars and cents) per contribution base unit in line 13</w:t>
      </w:r>
      <w:proofErr w:type="gramStart"/>
      <w:r w:rsidRPr="00AE1ECB">
        <w:rPr>
          <w:rFonts w:ascii="Helvetica" w:hAnsi="Helvetica" w:cs="Helvetica"/>
          <w:color w:val="000000"/>
          <w:sz w:val="18"/>
          <w:szCs w:val="18"/>
        </w:rPr>
        <w:t>e(</w:t>
      </w:r>
      <w:proofErr w:type="gramEnd"/>
      <w:r w:rsidRPr="00AE1ECB">
        <w:rPr>
          <w:rFonts w:ascii="Helvetica" w:hAnsi="Helvetica" w:cs="Helvetica"/>
          <w:color w:val="000000"/>
          <w:sz w:val="18"/>
          <w:szCs w:val="18"/>
        </w:rPr>
        <w:t>1) and the base unit measure in line 13e(2). Indicate whether the base unit is measured on an hourly, weekly, unit-of-production, or other basis. If “other,” specify the base unit measure used. If the contribution rate changed during the plan year, enter the last contribution rate in effect for the plan year.</w:t>
      </w:r>
    </w:p>
    <w:p w:rsidRPr="00AE1ECB" w:rsidR="00381520" w:rsidP="0063377C" w:rsidRDefault="008D4C81" w14:paraId="244C8458" w14:textId="77777777">
      <w:pPr>
        <w:widowControl w:val="0"/>
        <w:tabs>
          <w:tab w:val="clear" w:pos="432"/>
        </w:tabs>
        <w:autoSpaceDE w:val="0"/>
        <w:autoSpaceDN w:val="0"/>
        <w:adjustRightInd w:val="0"/>
        <w:spacing w:before="60" w:line="240" w:lineRule="auto"/>
        <w:ind w:firstLine="274"/>
        <w:rPr>
          <w:rFonts w:ascii="Helvetica" w:hAnsi="Helvetica" w:cs="Helvetica"/>
          <w:color w:val="000000"/>
          <w:sz w:val="18"/>
          <w:szCs w:val="18"/>
        </w:rPr>
      </w:pPr>
      <w:r w:rsidRPr="00AE1ECB">
        <w:rPr>
          <w:rFonts w:ascii="Helvetica" w:hAnsi="Helvetica" w:cs="Helvetica"/>
          <w:color w:val="000000"/>
          <w:sz w:val="18"/>
          <w:szCs w:val="18"/>
        </w:rPr>
        <w:t xml:space="preserve">If the employer has different contribution rates for different classifications of employees or different places of business, check the box in the first line of line 13e and list in an attachment each contribution rate and corresponding base unit measure under which the employer made contributions (regardless of the </w:t>
      </w:r>
      <w:proofErr w:type="gramStart"/>
      <w:r w:rsidRPr="00AE1ECB">
        <w:rPr>
          <w:rFonts w:ascii="Helvetica" w:hAnsi="Helvetica" w:cs="Helvetica"/>
          <w:color w:val="000000"/>
          <w:sz w:val="18"/>
          <w:szCs w:val="18"/>
        </w:rPr>
        <w:t>amount</w:t>
      </w:r>
      <w:proofErr w:type="gramEnd"/>
      <w:r w:rsidRPr="00AE1ECB">
        <w:rPr>
          <w:rFonts w:ascii="Helvetica" w:hAnsi="Helvetica" w:cs="Helvetica"/>
          <w:color w:val="000000"/>
          <w:sz w:val="18"/>
          <w:szCs w:val="18"/>
        </w:rPr>
        <w:t xml:space="preserve"> of contributions resulting from each rate). Label the attachment: “</w:t>
      </w:r>
      <w:r w:rsidRPr="00AE1ECB">
        <w:rPr>
          <w:rFonts w:ascii="Helvetica" w:hAnsi="Helvetica" w:cs="Helvetica"/>
          <w:b/>
          <w:i/>
          <w:color w:val="000000"/>
          <w:sz w:val="18"/>
          <w:szCs w:val="18"/>
        </w:rPr>
        <w:t>Schedule R, line 13e</w:t>
      </w:r>
      <w:r w:rsidRPr="00AE1ECB">
        <w:rPr>
          <w:rFonts w:ascii="Helvetica" w:hAnsi="Helvetica" w:cs="Helvetica"/>
          <w:b/>
          <w:bCs/>
          <w:i/>
          <w:iCs/>
          <w:color w:val="000000"/>
          <w:spacing w:val="-25"/>
          <w:sz w:val="18"/>
          <w:szCs w:val="18"/>
        </w:rPr>
        <w:t xml:space="preserve"> </w:t>
      </w:r>
      <w:r w:rsidRPr="00AE1ECB">
        <w:rPr>
          <w:rFonts w:ascii="Helvetica" w:hAnsi="Helvetica" w:cs="Helvetica"/>
          <w:b/>
          <w:bCs/>
          <w:i/>
          <w:iCs/>
          <w:color w:val="000000"/>
          <w:sz w:val="18"/>
          <w:szCs w:val="18"/>
        </w:rPr>
        <w:t>–</w:t>
      </w:r>
      <w:r w:rsidRPr="00AE1ECB">
        <w:rPr>
          <w:rFonts w:ascii="Helvetica" w:hAnsi="Helvetica" w:cs="Helvetica"/>
          <w:b/>
          <w:i/>
          <w:color w:val="000000"/>
          <w:sz w:val="18"/>
          <w:szCs w:val="18"/>
        </w:rPr>
        <w:t xml:space="preserve"> </w:t>
      </w:r>
      <w:r w:rsidRPr="00AE1ECB">
        <w:rPr>
          <w:rFonts w:ascii="Helvetica" w:hAnsi="Helvetica" w:cs="Helvetica"/>
          <w:b/>
          <w:bCs/>
          <w:i/>
          <w:iCs/>
          <w:color w:val="000000"/>
          <w:sz w:val="18"/>
          <w:szCs w:val="18"/>
        </w:rPr>
        <w:t>Information on Contribution Rates and Base Units</w:t>
      </w:r>
      <w:r w:rsidRPr="00AE1ECB" w:rsidR="00381520">
        <w:rPr>
          <w:rFonts w:ascii="Helvetica" w:hAnsi="Helvetica" w:cs="Helvetica"/>
          <w:color w:val="000000"/>
          <w:sz w:val="18"/>
          <w:szCs w:val="18"/>
        </w:rPr>
        <w:t xml:space="preserve">.” Include the plan name and the sponsor’s name </w:t>
      </w:r>
      <w:r w:rsidRPr="00AE1ECB">
        <w:rPr>
          <w:rFonts w:ascii="Helvetica" w:hAnsi="Helvetica" w:cs="Helvetica"/>
          <w:color w:val="000000"/>
          <w:sz w:val="18"/>
          <w:szCs w:val="18"/>
        </w:rPr>
        <w:t>and EIN.</w:t>
      </w:r>
    </w:p>
    <w:p w:rsidR="004D66DA" w:rsidP="0063377C" w:rsidRDefault="008D4C81" w14:paraId="244C8459" w14:textId="2FD7935D">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14</w:t>
      </w:r>
      <w:r w:rsidRPr="00AE1ECB" w:rsidR="003D1A5A">
        <w:rPr>
          <w:rFonts w:ascii="Helvetica" w:hAnsi="Helvetica" w:cs="Helvetica"/>
          <w:b/>
          <w:color w:val="000000"/>
          <w:sz w:val="18"/>
          <w:szCs w:val="18"/>
        </w:rPr>
        <w:t>.</w:t>
      </w:r>
      <w:r w:rsidR="003D1A5A">
        <w:rPr>
          <w:rFonts w:ascii="Helvetica" w:hAnsi="Helvetica" w:cs="Helvetica"/>
          <w:b/>
          <w:color w:val="000000"/>
          <w:sz w:val="18"/>
          <w:szCs w:val="18"/>
        </w:rPr>
        <w:t xml:space="preserve"> </w:t>
      </w:r>
      <w:r w:rsidR="003D1A5A">
        <w:rPr>
          <w:rFonts w:ascii="Helvetica" w:hAnsi="Helvetica" w:cs="Helvetica"/>
          <w:color w:val="000000"/>
          <w:sz w:val="18"/>
          <w:szCs w:val="18"/>
        </w:rPr>
        <w:t>E</w:t>
      </w:r>
      <w:r w:rsidRPr="00AE1ECB">
        <w:rPr>
          <w:rFonts w:ascii="Helvetica" w:hAnsi="Helvetica" w:cs="Helvetica"/>
          <w:color w:val="000000"/>
          <w:sz w:val="18"/>
          <w:szCs w:val="18"/>
        </w:rPr>
        <w:t xml:space="preserve">nter the number of </w:t>
      </w:r>
      <w:r w:rsidR="004D66DA">
        <w:rPr>
          <w:rFonts w:ascii="Helvetica" w:hAnsi="Helvetica" w:cs="Helvetica"/>
          <w:color w:val="000000"/>
          <w:sz w:val="18"/>
          <w:szCs w:val="18"/>
        </w:rPr>
        <w:t xml:space="preserve">deferred vested and retired </w:t>
      </w:r>
      <w:r w:rsidRPr="00AE1ECB">
        <w:rPr>
          <w:rFonts w:ascii="Helvetica" w:hAnsi="Helvetica" w:cs="Helvetica"/>
          <w:color w:val="000000"/>
          <w:sz w:val="18"/>
          <w:szCs w:val="18"/>
        </w:rPr>
        <w:t>participants</w:t>
      </w:r>
      <w:r w:rsidR="004D66DA">
        <w:rPr>
          <w:rFonts w:ascii="Helvetica" w:hAnsi="Helvetica" w:cs="Helvetica"/>
          <w:color w:val="000000"/>
          <w:sz w:val="18"/>
          <w:szCs w:val="18"/>
        </w:rPr>
        <w:t xml:space="preserve"> (inactive participants), as of the beginning of the </w:t>
      </w:r>
      <w:r w:rsidR="004D66DA">
        <w:rPr>
          <w:rFonts w:ascii="Helvetica" w:hAnsi="Helvetica" w:cs="Helvetica"/>
          <w:color w:val="000000"/>
          <w:sz w:val="18"/>
          <w:szCs w:val="18"/>
        </w:rPr>
        <w:lastRenderedPageBreak/>
        <w:t>plan year,</w:t>
      </w:r>
      <w:r w:rsidRPr="00AE1ECB">
        <w:rPr>
          <w:rFonts w:ascii="Helvetica" w:hAnsi="Helvetica" w:cs="Helvetica"/>
          <w:color w:val="000000"/>
          <w:sz w:val="18"/>
          <w:szCs w:val="18"/>
        </w:rPr>
        <w:t xml:space="preserve"> whose </w:t>
      </w:r>
      <w:r w:rsidR="004D66DA">
        <w:rPr>
          <w:rFonts w:ascii="Helvetica" w:hAnsi="Helvetica" w:cs="Helvetica"/>
          <w:color w:val="000000"/>
          <w:sz w:val="18"/>
          <w:szCs w:val="18"/>
        </w:rPr>
        <w:t>contributing employer is no longer making contributions to the plan</w:t>
      </w:r>
      <w:r w:rsidRPr="00AE1ECB">
        <w:rPr>
          <w:rFonts w:ascii="Helvetica" w:hAnsi="Helvetica" w:cs="Helvetica"/>
          <w:color w:val="000000"/>
          <w:sz w:val="18"/>
          <w:szCs w:val="18"/>
        </w:rPr>
        <w:t xml:space="preserve">. </w:t>
      </w:r>
      <w:r w:rsidR="004D66DA">
        <w:rPr>
          <w:rFonts w:ascii="Helvetica" w:hAnsi="Helvetica" w:cs="Helvetica"/>
          <w:color w:val="000000"/>
          <w:sz w:val="18"/>
          <w:szCs w:val="18"/>
        </w:rPr>
        <w:t xml:space="preserve">Generally, if </w:t>
      </w:r>
      <w:r w:rsidRPr="004D66DA" w:rsidR="004D66DA">
        <w:rPr>
          <w:rFonts w:ascii="Helvetica" w:hAnsi="Helvetica" w:eastAsia="Calibri" w:cs="Helvetica"/>
          <w:sz w:val="18"/>
          <w:szCs w:val="18"/>
        </w:rPr>
        <w:t>there has been a prior withdrawal, unless all former vested participants of the withdrawn employer have been reemployed with a currently contributing employer, this line should not be zero. Plans must use one of the following counting methods to count these inactive participants.</w:t>
      </w:r>
      <w:r w:rsidR="004D66DA">
        <w:rPr>
          <w:rFonts w:ascii="Helvetica" w:hAnsi="Helvetica" w:eastAsia="Calibri" w:cs="Helvetica"/>
          <w:sz w:val="18"/>
          <w:szCs w:val="18"/>
        </w:rPr>
        <w:t xml:space="preserve"> </w:t>
      </w:r>
    </w:p>
    <w:p w:rsidR="000D5FA2" w:rsidP="00734EB7" w:rsidRDefault="00EC4E9D" w14:paraId="244C845A" w14:textId="3F583111">
      <w:pPr>
        <w:widowControl w:val="0"/>
        <w:tabs>
          <w:tab w:val="clear" w:pos="432"/>
          <w:tab w:val="left" w:pos="0"/>
        </w:tabs>
        <w:autoSpaceDE w:val="0"/>
        <w:autoSpaceDN w:val="0"/>
        <w:adjustRightInd w:val="0"/>
        <w:spacing w:before="60" w:line="240" w:lineRule="auto"/>
        <w:ind w:firstLine="180"/>
        <w:rPr>
          <w:rFonts w:ascii="Helvetica" w:hAnsi="Helvetica" w:cs="Helvetica"/>
          <w:color w:val="000000"/>
          <w:sz w:val="18"/>
          <w:szCs w:val="18"/>
        </w:rPr>
      </w:pPr>
      <w:r>
        <w:rPr>
          <w:rFonts w:ascii="Helvetica" w:hAnsi="Helvetica" w:cs="Helvetica"/>
          <w:color w:val="000000"/>
          <w:sz w:val="18"/>
          <w:szCs w:val="18"/>
        </w:rPr>
        <w:t xml:space="preserve">1. </w:t>
      </w:r>
      <w:r w:rsidR="004D66DA">
        <w:rPr>
          <w:rFonts w:ascii="Helvetica" w:hAnsi="Helvetica" w:cs="Helvetica"/>
          <w:color w:val="000000"/>
          <w:sz w:val="18"/>
          <w:szCs w:val="18"/>
        </w:rPr>
        <w:t xml:space="preserve">Under the </w:t>
      </w:r>
      <w:r w:rsidRPr="00FE473E" w:rsidR="004D66DA">
        <w:rPr>
          <w:rFonts w:ascii="Helvetica" w:hAnsi="Helvetica" w:cs="Helvetica"/>
          <w:b/>
          <w:i/>
          <w:color w:val="000000"/>
          <w:sz w:val="18"/>
          <w:szCs w:val="18"/>
        </w:rPr>
        <w:t>last contributing employer method,</w:t>
      </w:r>
      <w:r w:rsidR="004D66DA">
        <w:rPr>
          <w:rFonts w:ascii="Helvetica" w:hAnsi="Helvetica" w:cs="Helvetica"/>
          <w:color w:val="000000"/>
          <w:sz w:val="18"/>
          <w:szCs w:val="18"/>
        </w:rPr>
        <w:t xml:space="preserve"> </w:t>
      </w:r>
      <w:r w:rsidRPr="00AE1ECB" w:rsidR="008D4C81">
        <w:rPr>
          <w:rFonts w:ascii="Helvetica" w:hAnsi="Helvetica" w:cs="Helvetica"/>
          <w:color w:val="000000"/>
          <w:sz w:val="18"/>
          <w:szCs w:val="18"/>
        </w:rPr>
        <w:t xml:space="preserve">count only those </w:t>
      </w:r>
      <w:r w:rsidR="004D66DA">
        <w:rPr>
          <w:rFonts w:ascii="Helvetica" w:hAnsi="Helvetica" w:cs="Helvetica"/>
          <w:color w:val="000000"/>
          <w:sz w:val="18"/>
          <w:szCs w:val="18"/>
        </w:rPr>
        <w:t xml:space="preserve">inactive </w:t>
      </w:r>
      <w:r w:rsidRPr="00AE1ECB" w:rsidR="008D4C81">
        <w:rPr>
          <w:rFonts w:ascii="Helvetica" w:hAnsi="Helvetica" w:cs="Helvetica"/>
          <w:color w:val="000000"/>
          <w:sz w:val="18"/>
          <w:szCs w:val="18"/>
        </w:rPr>
        <w:t>participants whose last</w:t>
      </w:r>
      <w:r w:rsidR="006744A6">
        <w:rPr>
          <w:rFonts w:ascii="Helvetica" w:hAnsi="Helvetica" w:cs="Helvetica"/>
          <w:color w:val="000000"/>
          <w:sz w:val="18"/>
          <w:szCs w:val="18"/>
        </w:rPr>
        <w:t xml:space="preserve"> </w:t>
      </w:r>
      <w:r w:rsidRPr="00AE1ECB" w:rsidR="008D4C81">
        <w:rPr>
          <w:rFonts w:ascii="Helvetica" w:hAnsi="Helvetica" w:cs="Helvetica"/>
          <w:color w:val="000000"/>
          <w:sz w:val="18"/>
          <w:szCs w:val="18"/>
        </w:rPr>
        <w:t xml:space="preserve">contributing employer had withdrawn from the plan by the beginning of the relevant plan year. Disregard any </w:t>
      </w:r>
      <w:r w:rsidR="004D66DA">
        <w:rPr>
          <w:rFonts w:ascii="Helvetica" w:hAnsi="Helvetica" w:cs="Helvetica"/>
          <w:color w:val="000000"/>
          <w:sz w:val="18"/>
          <w:szCs w:val="18"/>
        </w:rPr>
        <w:t xml:space="preserve">inactive </w:t>
      </w:r>
      <w:r w:rsidRPr="00AE1ECB" w:rsidR="008D4C81">
        <w:rPr>
          <w:rFonts w:ascii="Helvetica" w:hAnsi="Helvetica" w:cs="Helvetica"/>
          <w:color w:val="000000"/>
          <w:sz w:val="18"/>
          <w:szCs w:val="18"/>
        </w:rPr>
        <w:t xml:space="preserve">participants whose </w:t>
      </w:r>
      <w:r w:rsidR="004D66DA">
        <w:rPr>
          <w:rFonts w:ascii="Helvetica" w:hAnsi="Helvetica" w:cs="Helvetica"/>
          <w:color w:val="000000"/>
          <w:sz w:val="18"/>
          <w:szCs w:val="18"/>
        </w:rPr>
        <w:t xml:space="preserve">most recent </w:t>
      </w:r>
      <w:r w:rsidRPr="00AE1ECB" w:rsidR="008D4C81">
        <w:rPr>
          <w:rFonts w:ascii="Helvetica" w:hAnsi="Helvetica" w:cs="Helvetica"/>
          <w:color w:val="000000"/>
          <w:sz w:val="18"/>
          <w:szCs w:val="18"/>
        </w:rPr>
        <w:t>employers had not withdrawn from the plan. Thus, for the limited purposes of line 14 and notwithstanding any contrary definition of such</w:t>
      </w:r>
      <w:r w:rsidR="004D66DA">
        <w:rPr>
          <w:rFonts w:ascii="Helvetica" w:hAnsi="Helvetica" w:cs="Helvetica"/>
          <w:color w:val="000000"/>
          <w:sz w:val="18"/>
          <w:szCs w:val="18"/>
        </w:rPr>
        <w:t xml:space="preserve"> inactive</w:t>
      </w:r>
      <w:r w:rsidRPr="00AE1ECB" w:rsidR="008D4C81">
        <w:rPr>
          <w:rFonts w:ascii="Helvetica" w:hAnsi="Helvetica" w:cs="Helvetica"/>
          <w:color w:val="000000"/>
          <w:sz w:val="18"/>
          <w:szCs w:val="18"/>
        </w:rPr>
        <w:t xml:space="preserve"> participants applicable elsewhere, </w:t>
      </w:r>
      <w:r w:rsidR="004D66DA">
        <w:rPr>
          <w:rFonts w:ascii="Helvetica" w:hAnsi="Helvetica" w:cs="Helvetica"/>
          <w:color w:val="000000"/>
          <w:sz w:val="18"/>
          <w:szCs w:val="18"/>
        </w:rPr>
        <w:t xml:space="preserve">inactive </w:t>
      </w:r>
      <w:r w:rsidRPr="00AE1ECB" w:rsidR="008D4C81">
        <w:rPr>
          <w:rFonts w:ascii="Helvetica" w:hAnsi="Helvetica" w:cs="Helvetica"/>
          <w:color w:val="000000"/>
          <w:sz w:val="18"/>
          <w:szCs w:val="18"/>
        </w:rPr>
        <w:t xml:space="preserve">participants of employers who have not withdrawn from the plan should not be included in these </w:t>
      </w:r>
      <w:proofErr w:type="gramStart"/>
      <w:r w:rsidRPr="00AE1ECB" w:rsidR="008D4C81">
        <w:rPr>
          <w:rFonts w:ascii="Helvetica" w:hAnsi="Helvetica" w:cs="Helvetica"/>
          <w:color w:val="000000"/>
          <w:sz w:val="18"/>
          <w:szCs w:val="18"/>
        </w:rPr>
        <w:t>numbers</w:t>
      </w:r>
      <w:r w:rsidR="00B95D0B">
        <w:rPr>
          <w:rFonts w:ascii="Helvetica" w:hAnsi="Helvetica" w:cs="Helvetica"/>
          <w:color w:val="000000"/>
          <w:sz w:val="18"/>
          <w:szCs w:val="18"/>
        </w:rPr>
        <w:t>;</w:t>
      </w:r>
      <w:proofErr w:type="gramEnd"/>
      <w:r w:rsidR="000D5FA2">
        <w:rPr>
          <w:rFonts w:ascii="Helvetica" w:hAnsi="Helvetica" w:cs="Helvetica"/>
          <w:color w:val="000000"/>
          <w:sz w:val="18"/>
          <w:szCs w:val="18"/>
        </w:rPr>
        <w:t xml:space="preserve"> </w:t>
      </w:r>
    </w:p>
    <w:p w:rsidR="00EC4E9D" w:rsidP="00734EB7" w:rsidRDefault="00EC4E9D" w14:paraId="244C845B" w14:textId="355F1D5D">
      <w:pPr>
        <w:widowControl w:val="0"/>
        <w:tabs>
          <w:tab w:val="clear" w:pos="432"/>
          <w:tab w:val="left" w:pos="0"/>
        </w:tabs>
        <w:autoSpaceDE w:val="0"/>
        <w:autoSpaceDN w:val="0"/>
        <w:adjustRightInd w:val="0"/>
        <w:spacing w:before="60" w:line="240" w:lineRule="auto"/>
        <w:ind w:firstLine="180"/>
        <w:rPr>
          <w:rFonts w:ascii="Helvetica" w:hAnsi="Helvetica" w:cs="Helvetica"/>
          <w:color w:val="000000"/>
          <w:sz w:val="18"/>
          <w:szCs w:val="18"/>
        </w:rPr>
      </w:pPr>
      <w:r>
        <w:rPr>
          <w:rFonts w:ascii="Helvetica" w:hAnsi="Helvetica" w:cs="Helvetica"/>
          <w:color w:val="000000"/>
          <w:sz w:val="18"/>
          <w:szCs w:val="18"/>
        </w:rPr>
        <w:t xml:space="preserve">2. </w:t>
      </w:r>
      <w:r w:rsidR="000D5FA2">
        <w:rPr>
          <w:rFonts w:ascii="Helvetica" w:hAnsi="Helvetica" w:cs="Helvetica"/>
          <w:color w:val="000000"/>
          <w:sz w:val="18"/>
          <w:szCs w:val="18"/>
        </w:rPr>
        <w:t>U</w:t>
      </w:r>
      <w:r w:rsidR="004D66DA">
        <w:rPr>
          <w:rFonts w:ascii="Helvetica" w:hAnsi="Helvetica" w:cs="Helvetica"/>
          <w:color w:val="000000"/>
          <w:sz w:val="18"/>
          <w:szCs w:val="18"/>
        </w:rPr>
        <w:t xml:space="preserve">nder the </w:t>
      </w:r>
      <w:r w:rsidRPr="00FE473E" w:rsidR="004D66DA">
        <w:rPr>
          <w:rFonts w:ascii="Helvetica" w:hAnsi="Helvetica" w:cs="Helvetica"/>
          <w:b/>
          <w:i/>
          <w:color w:val="000000"/>
          <w:sz w:val="18"/>
          <w:szCs w:val="18"/>
        </w:rPr>
        <w:t>alternative method</w:t>
      </w:r>
      <w:r w:rsidRPr="00DC1C3F" w:rsidR="000D5FA2">
        <w:rPr>
          <w:rFonts w:ascii="Helvetica" w:hAnsi="Helvetica" w:eastAsia="Calibri" w:cs="Helvetica"/>
          <w:sz w:val="18"/>
          <w:szCs w:val="18"/>
        </w:rPr>
        <w:t xml:space="preserve"> </w:t>
      </w:r>
      <w:r w:rsidRPr="000D5FA2" w:rsidR="000D5FA2">
        <w:rPr>
          <w:rFonts w:ascii="Helvetica" w:hAnsi="Helvetica" w:eastAsia="Calibri" w:cs="Helvetica"/>
          <w:sz w:val="18"/>
          <w:szCs w:val="18"/>
        </w:rPr>
        <w:t xml:space="preserve">count only those inactive participants whose last contributing employer and all prior contributing employers had withdrawn from the plan by the beginning of the relevant plan year. Under this method, the plan would review the list of all contributing employers (employers that had not withdrawn from the plan by the beginning of the relevant plan year), and include on Line 14 only those inactive participants who had no covered service with any of these </w:t>
      </w:r>
      <w:proofErr w:type="gramStart"/>
      <w:r w:rsidRPr="000D5FA2" w:rsidR="000D5FA2">
        <w:rPr>
          <w:rFonts w:ascii="Helvetica" w:hAnsi="Helvetica" w:eastAsia="Calibri" w:cs="Helvetica"/>
          <w:sz w:val="18"/>
          <w:szCs w:val="18"/>
        </w:rPr>
        <w:t>employers;</w:t>
      </w:r>
      <w:proofErr w:type="gramEnd"/>
      <w:r w:rsidRPr="000D5FA2" w:rsidR="000D5FA2">
        <w:rPr>
          <w:rFonts w:ascii="Helvetica" w:hAnsi="Helvetica" w:eastAsia="Calibri" w:cs="Helvetica"/>
          <w:sz w:val="18"/>
          <w:szCs w:val="18"/>
        </w:rPr>
        <w:t xml:space="preserve">  </w:t>
      </w:r>
    </w:p>
    <w:p w:rsidRPr="00AE1ECB" w:rsidR="004D66DA" w:rsidP="00734EB7" w:rsidRDefault="00EC4E9D" w14:paraId="244C845C" w14:textId="77777777">
      <w:pPr>
        <w:widowControl w:val="0"/>
        <w:tabs>
          <w:tab w:val="clear" w:pos="432"/>
          <w:tab w:val="left" w:pos="0"/>
        </w:tabs>
        <w:autoSpaceDE w:val="0"/>
        <w:autoSpaceDN w:val="0"/>
        <w:adjustRightInd w:val="0"/>
        <w:spacing w:before="60" w:line="240" w:lineRule="auto"/>
        <w:ind w:firstLine="180"/>
        <w:rPr>
          <w:rFonts w:ascii="Helvetica" w:hAnsi="Helvetica" w:cs="Helvetica"/>
          <w:color w:val="000000"/>
          <w:sz w:val="18"/>
          <w:szCs w:val="18"/>
        </w:rPr>
      </w:pPr>
      <w:r>
        <w:rPr>
          <w:rFonts w:ascii="Helvetica" w:hAnsi="Helvetica" w:eastAsia="Calibri" w:cs="Helvetica"/>
          <w:sz w:val="18"/>
          <w:szCs w:val="18"/>
        </w:rPr>
        <w:t xml:space="preserve">3. </w:t>
      </w:r>
      <w:r w:rsidRPr="000D5FA2" w:rsidR="000D5FA2">
        <w:rPr>
          <w:rFonts w:ascii="Helvetica" w:hAnsi="Helvetica" w:eastAsia="Calibri" w:cs="Helvetica"/>
          <w:sz w:val="18"/>
          <w:szCs w:val="18"/>
        </w:rPr>
        <w:t xml:space="preserve">Under the </w:t>
      </w:r>
      <w:r w:rsidRPr="000D5FA2" w:rsidR="000D5FA2">
        <w:rPr>
          <w:rFonts w:ascii="Helvetica" w:hAnsi="Helvetica" w:eastAsia="Calibri" w:cs="Helvetica"/>
          <w:b/>
          <w:bCs/>
          <w:i/>
          <w:iCs/>
          <w:sz w:val="18"/>
          <w:szCs w:val="18"/>
        </w:rPr>
        <w:t>reasonable approximation method</w:t>
      </w:r>
      <w:r w:rsidRPr="000D5FA2" w:rsidR="000D5FA2">
        <w:rPr>
          <w:rFonts w:ascii="Helvetica" w:hAnsi="Helvetica" w:eastAsia="Calibri" w:cs="Helvetica"/>
          <w:sz w:val="18"/>
          <w:szCs w:val="18"/>
        </w:rPr>
        <w:t>, a plan that is unable to use the last contributing employer method or the alternative method, must make a reasonable, good faith effort to count inactive participants to satisfy the requirements of section 103(f)(2)(C) of ERISA and provide an attachment that explains the plan’s approximation method. The explanation must include a description of the data and a breakdown describing the number of clearly identified inactive participants and the number of estimated inactive participants.</w:t>
      </w:r>
    </w:p>
    <w:p w:rsidRPr="00AE1ECB" w:rsidR="008D4C81" w:rsidP="0063377C" w:rsidRDefault="008D4C81" w14:paraId="244C845D" w14:textId="77777777">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Note.</w:t>
      </w:r>
      <w:r w:rsidRPr="00AE1ECB" w:rsidR="006300D0">
        <w:rPr>
          <w:rFonts w:ascii="Helvetica" w:hAnsi="Helvetica" w:cs="Helvetica"/>
          <w:color w:val="000000"/>
          <w:sz w:val="18"/>
          <w:szCs w:val="18"/>
        </w:rPr>
        <w:t xml:space="preserve"> </w:t>
      </w:r>
      <w:r w:rsidRPr="00AE1ECB">
        <w:rPr>
          <w:rFonts w:ascii="Helvetica" w:hAnsi="Helvetica" w:cs="Helvetica"/>
          <w:color w:val="000000"/>
          <w:sz w:val="18"/>
          <w:szCs w:val="18"/>
        </w:rPr>
        <w:t xml:space="preserve">Withdrawal liability payments are not to be treated as contributions for the purpose of determining the number of </w:t>
      </w:r>
      <w:r w:rsidR="000D5FA2">
        <w:rPr>
          <w:rFonts w:ascii="Helvetica" w:hAnsi="Helvetica" w:cs="Helvetica"/>
          <w:color w:val="000000"/>
          <w:sz w:val="18"/>
          <w:szCs w:val="18"/>
        </w:rPr>
        <w:t xml:space="preserve">inactive </w:t>
      </w:r>
      <w:r w:rsidRPr="00AE1ECB">
        <w:rPr>
          <w:rFonts w:ascii="Helvetica" w:hAnsi="Helvetica" w:cs="Helvetica"/>
          <w:color w:val="000000"/>
          <w:sz w:val="18"/>
          <w:szCs w:val="18"/>
        </w:rPr>
        <w:t>participants for line 14.</w:t>
      </w:r>
    </w:p>
    <w:p w:rsidRPr="00AE1ECB" w:rsidR="008D4C81" w:rsidP="0063377C" w:rsidRDefault="008D4C81" w14:paraId="244C845E" w14:textId="253B97C0">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14a</w:t>
      </w:r>
      <w:r w:rsidR="004F5E97">
        <w:rPr>
          <w:rFonts w:ascii="Helvetica" w:hAnsi="Helvetica" w:cs="Helvetica"/>
          <w:b/>
          <w:bCs/>
          <w:color w:val="000000"/>
          <w:sz w:val="18"/>
          <w:szCs w:val="18"/>
        </w:rPr>
        <w:t xml:space="preserve">. </w:t>
      </w:r>
      <w:r w:rsidRPr="00AE1ECB">
        <w:rPr>
          <w:rFonts w:ascii="Helvetica" w:hAnsi="Helvetica" w:cs="Helvetica"/>
          <w:color w:val="000000"/>
          <w:sz w:val="18"/>
          <w:szCs w:val="18"/>
        </w:rPr>
        <w:t xml:space="preserve">Enter the number of </w:t>
      </w:r>
      <w:r w:rsidR="000D5FA2">
        <w:rPr>
          <w:rFonts w:ascii="Helvetica" w:hAnsi="Helvetica" w:cs="Helvetica"/>
          <w:color w:val="000000"/>
          <w:sz w:val="18"/>
          <w:szCs w:val="18"/>
        </w:rPr>
        <w:t xml:space="preserve">inactive </w:t>
      </w:r>
      <w:r w:rsidRPr="00AE1ECB">
        <w:rPr>
          <w:rFonts w:ascii="Helvetica" w:hAnsi="Helvetica" w:cs="Helvetica"/>
          <w:color w:val="000000"/>
          <w:sz w:val="18"/>
          <w:szCs w:val="18"/>
        </w:rPr>
        <w:t xml:space="preserve">participants </w:t>
      </w:r>
      <w:r w:rsidRPr="000D5FA2" w:rsidR="000D5FA2">
        <w:rPr>
          <w:rFonts w:ascii="Helvetica" w:hAnsi="Helvetica" w:eastAsia="Calibri" w:cs="Helvetica"/>
          <w:sz w:val="18"/>
          <w:szCs w:val="18"/>
        </w:rPr>
        <w:t xml:space="preserve">described in the line 14 instructions for the </w:t>
      </w:r>
      <w:r w:rsidR="00D66877">
        <w:rPr>
          <w:rFonts w:ascii="Helvetica" w:hAnsi="Helvetica" w:eastAsia="Calibri" w:cs="Helvetica"/>
          <w:sz w:val="18"/>
          <w:szCs w:val="18"/>
        </w:rPr>
        <w:t xml:space="preserve">current </w:t>
      </w:r>
      <w:r w:rsidRPr="00AE1ECB">
        <w:rPr>
          <w:rFonts w:ascii="Helvetica" w:hAnsi="Helvetica" w:cs="Helvetica"/>
          <w:color w:val="000000"/>
          <w:sz w:val="18"/>
          <w:szCs w:val="18"/>
        </w:rPr>
        <w:t>plan year.</w:t>
      </w:r>
      <w:r w:rsidR="00D66877">
        <w:rPr>
          <w:rFonts w:ascii="Helvetica" w:hAnsi="Helvetica" w:cs="Helvetica"/>
          <w:color w:val="000000"/>
          <w:sz w:val="18"/>
          <w:szCs w:val="18"/>
        </w:rPr>
        <w:t xml:space="preserve"> </w:t>
      </w:r>
      <w:r w:rsidRPr="00D66877" w:rsidR="00D66877">
        <w:rPr>
          <w:rFonts w:ascii="Helvetica" w:hAnsi="Helvetica" w:eastAsia="Calibri" w:cs="Helvetica"/>
          <w:sz w:val="18"/>
          <w:szCs w:val="18"/>
        </w:rPr>
        <w:t>The current plan year is the plan year to which the Form 5500 relates.</w:t>
      </w:r>
    </w:p>
    <w:p w:rsidRPr="00AE1ECB" w:rsidR="008D4C81" w:rsidP="0063377C" w:rsidRDefault="008D4C81" w14:paraId="244C845F" w14:textId="7A9DFEFE">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14b</w:t>
      </w:r>
      <w:r w:rsidR="003D1A5A">
        <w:rPr>
          <w:rFonts w:ascii="Helvetica" w:hAnsi="Helvetica" w:cs="Helvetica"/>
          <w:b/>
          <w:bCs/>
          <w:color w:val="000000"/>
          <w:sz w:val="18"/>
          <w:szCs w:val="18"/>
        </w:rPr>
        <w:t xml:space="preserve">. </w:t>
      </w:r>
      <w:r w:rsidRPr="00AE1ECB" w:rsidR="003D1A5A">
        <w:rPr>
          <w:rFonts w:ascii="Helvetica" w:hAnsi="Helvetica" w:cs="Helvetica"/>
          <w:color w:val="000000"/>
          <w:sz w:val="18"/>
          <w:szCs w:val="18"/>
        </w:rPr>
        <w:t>E</w:t>
      </w:r>
      <w:r w:rsidRPr="00AE1ECB">
        <w:rPr>
          <w:rFonts w:ascii="Helvetica" w:hAnsi="Helvetica" w:cs="Helvetica"/>
          <w:color w:val="000000"/>
          <w:sz w:val="18"/>
          <w:szCs w:val="18"/>
        </w:rPr>
        <w:t xml:space="preserve">nter the number of </w:t>
      </w:r>
      <w:r w:rsidR="000D5FA2">
        <w:rPr>
          <w:rFonts w:ascii="Helvetica" w:hAnsi="Helvetica" w:cs="Helvetica"/>
          <w:color w:val="000000"/>
          <w:sz w:val="18"/>
          <w:szCs w:val="18"/>
        </w:rPr>
        <w:t xml:space="preserve">inactive </w:t>
      </w:r>
      <w:r w:rsidRPr="00AE1ECB">
        <w:rPr>
          <w:rFonts w:ascii="Helvetica" w:hAnsi="Helvetica" w:cs="Helvetica"/>
          <w:color w:val="000000"/>
          <w:sz w:val="18"/>
          <w:szCs w:val="18"/>
        </w:rPr>
        <w:t>participants</w:t>
      </w:r>
      <w:r w:rsidR="00D66877">
        <w:rPr>
          <w:rFonts w:ascii="Helvetica" w:hAnsi="Helvetica" w:cs="Helvetica"/>
          <w:color w:val="000000"/>
          <w:sz w:val="18"/>
          <w:szCs w:val="18"/>
        </w:rPr>
        <w:t xml:space="preserve"> </w:t>
      </w:r>
      <w:r w:rsidRPr="00AE1ECB">
        <w:rPr>
          <w:rFonts w:ascii="Helvetica" w:hAnsi="Helvetica" w:cs="Helvetica"/>
          <w:color w:val="000000"/>
          <w:sz w:val="18"/>
          <w:szCs w:val="18"/>
        </w:rPr>
        <w:t>described in the line 14 instructions</w:t>
      </w:r>
      <w:r w:rsidR="00D66877">
        <w:rPr>
          <w:rFonts w:ascii="Helvetica" w:hAnsi="Helvetica" w:cs="Helvetica"/>
          <w:color w:val="000000"/>
          <w:sz w:val="18"/>
          <w:szCs w:val="18"/>
        </w:rPr>
        <w:t xml:space="preserve"> for the plan year immediately preceding the current plan year. Check the box </w:t>
      </w:r>
      <w:r w:rsidRPr="00D66877" w:rsidR="00D66877">
        <w:rPr>
          <w:rFonts w:ascii="Helvetica" w:hAnsi="Helvetica" w:eastAsia="Calibri" w:cs="Helvetica"/>
          <w:sz w:val="18"/>
          <w:szCs w:val="18"/>
        </w:rPr>
        <w:t>if the number reported on line 14b differs from the number reported on line 14a for the plan year immediately preceding the current plan year. If the box is checked, provide an attachment with an explanation of the reason for the change.</w:t>
      </w:r>
    </w:p>
    <w:p w:rsidR="00ED5831" w:rsidP="0063377C" w:rsidRDefault="008D4C81" w14:paraId="244C8460" w14:textId="13F6DF41">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14c</w:t>
      </w:r>
      <w:r w:rsidR="004F5E97">
        <w:rPr>
          <w:rFonts w:ascii="Helvetica" w:hAnsi="Helvetica" w:cs="Helvetica"/>
          <w:b/>
          <w:bCs/>
          <w:color w:val="000000"/>
          <w:sz w:val="18"/>
          <w:szCs w:val="18"/>
        </w:rPr>
        <w:t xml:space="preserve">. </w:t>
      </w:r>
      <w:r w:rsidRPr="00AE1ECB" w:rsidR="003D1A5A">
        <w:rPr>
          <w:rFonts w:ascii="Helvetica" w:hAnsi="Helvetica" w:cs="Helvetica"/>
          <w:color w:val="000000"/>
          <w:sz w:val="18"/>
          <w:szCs w:val="18"/>
        </w:rPr>
        <w:t>E</w:t>
      </w:r>
      <w:r w:rsidRPr="00AE1ECB">
        <w:rPr>
          <w:rFonts w:ascii="Helvetica" w:hAnsi="Helvetica" w:cs="Helvetica"/>
          <w:color w:val="000000"/>
          <w:sz w:val="18"/>
          <w:szCs w:val="18"/>
        </w:rPr>
        <w:t xml:space="preserve">nter the number of </w:t>
      </w:r>
      <w:r w:rsidR="00D66877">
        <w:rPr>
          <w:rFonts w:ascii="Helvetica" w:hAnsi="Helvetica" w:cs="Helvetica"/>
          <w:color w:val="000000"/>
          <w:sz w:val="18"/>
          <w:szCs w:val="18"/>
        </w:rPr>
        <w:t xml:space="preserve">inactive </w:t>
      </w:r>
      <w:r w:rsidRPr="00AE1ECB">
        <w:rPr>
          <w:rFonts w:ascii="Helvetica" w:hAnsi="Helvetica" w:cs="Helvetica"/>
          <w:color w:val="000000"/>
          <w:sz w:val="18"/>
          <w:szCs w:val="18"/>
        </w:rPr>
        <w:t xml:space="preserve">participants </w:t>
      </w:r>
      <w:r w:rsidR="00D66877">
        <w:rPr>
          <w:rFonts w:ascii="Helvetica" w:hAnsi="Helvetica" w:cs="Helvetica"/>
          <w:color w:val="000000"/>
          <w:sz w:val="18"/>
          <w:szCs w:val="18"/>
        </w:rPr>
        <w:t xml:space="preserve">described in the line 14 instructions </w:t>
      </w:r>
      <w:r w:rsidRPr="00AE1ECB">
        <w:rPr>
          <w:rFonts w:ascii="Helvetica" w:hAnsi="Helvetica" w:cs="Helvetica"/>
          <w:color w:val="000000"/>
          <w:sz w:val="18"/>
          <w:szCs w:val="18"/>
        </w:rPr>
        <w:t xml:space="preserve">for the </w:t>
      </w:r>
      <w:r w:rsidR="00D66877">
        <w:rPr>
          <w:rFonts w:ascii="Helvetica" w:hAnsi="Helvetica" w:cs="Helvetica"/>
          <w:color w:val="000000"/>
          <w:sz w:val="18"/>
          <w:szCs w:val="18"/>
        </w:rPr>
        <w:t xml:space="preserve">second preceding </w:t>
      </w:r>
      <w:r w:rsidRPr="00AE1ECB">
        <w:rPr>
          <w:rFonts w:ascii="Helvetica" w:hAnsi="Helvetica" w:cs="Helvetica"/>
          <w:color w:val="000000"/>
          <w:sz w:val="18"/>
          <w:szCs w:val="18"/>
        </w:rPr>
        <w:t>plan year</w:t>
      </w:r>
      <w:r w:rsidR="00D66877">
        <w:rPr>
          <w:rFonts w:ascii="Helvetica" w:hAnsi="Helvetica" w:cs="Helvetica"/>
          <w:color w:val="000000"/>
          <w:sz w:val="18"/>
          <w:szCs w:val="18"/>
        </w:rPr>
        <w:t>. Check the box if the number reported on line 14c differs from the number reported on line 14b for the plan year</w:t>
      </w:r>
      <w:r w:rsidR="00837296">
        <w:rPr>
          <w:rFonts w:ascii="Helvetica" w:hAnsi="Helvetica" w:cs="Helvetica"/>
          <w:color w:val="000000"/>
          <w:sz w:val="18"/>
          <w:szCs w:val="18"/>
        </w:rPr>
        <w:t xml:space="preserve"> immediately preceding the current plan year. If the box is checked, provide an attachment with an explanation of the reason for the change.</w:t>
      </w:r>
    </w:p>
    <w:p w:rsidRPr="00AE1ECB" w:rsidR="008D4C81" w:rsidP="0063377C" w:rsidRDefault="00ED5831" w14:paraId="244C8461" w14:textId="00DF7B96">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Pr>
          <w:rFonts w:ascii="Helvetica" w:hAnsi="Helvetica" w:cs="Helvetica"/>
          <w:color w:val="000000"/>
          <w:sz w:val="18"/>
          <w:szCs w:val="18"/>
        </w:rPr>
        <w:t xml:space="preserve">For any required attachment for line 14, label the attachment </w:t>
      </w:r>
      <w:r w:rsidRPr="0017704D">
        <w:rPr>
          <w:rFonts w:ascii="Helvetica" w:hAnsi="Helvetica" w:cs="Helvetica"/>
          <w:b/>
          <w:i/>
          <w:color w:val="000000"/>
          <w:sz w:val="18"/>
          <w:szCs w:val="18"/>
        </w:rPr>
        <w:t>“Schedule R, Line 14 – Information on Inactive Participants Whose Contributing Employer is No Longer Making Contributions to the Plan”.</w:t>
      </w:r>
    </w:p>
    <w:p w:rsidRPr="00AE1ECB" w:rsidR="008D4C81" w:rsidP="0063377C" w:rsidRDefault="008D4C81" w14:paraId="244C8462" w14:textId="1F3847D7">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15</w:t>
      </w:r>
      <w:r w:rsidR="004F5E97">
        <w:rPr>
          <w:rFonts w:ascii="Helvetica" w:hAnsi="Helvetica" w:cs="Helvetica"/>
          <w:b/>
          <w:bCs/>
          <w:color w:val="000000"/>
          <w:sz w:val="18"/>
          <w:szCs w:val="18"/>
        </w:rPr>
        <w:t xml:space="preserve">. </w:t>
      </w:r>
      <w:r w:rsidRPr="00AE1ECB" w:rsidR="003D1A5A">
        <w:rPr>
          <w:rFonts w:ascii="Helvetica" w:hAnsi="Helvetica" w:cs="Helvetica"/>
          <w:color w:val="000000"/>
          <w:sz w:val="18"/>
          <w:szCs w:val="18"/>
        </w:rPr>
        <w:t>E</w:t>
      </w:r>
      <w:r w:rsidRPr="00AE1ECB">
        <w:rPr>
          <w:rFonts w:ascii="Helvetica" w:hAnsi="Helvetica" w:cs="Helvetica"/>
          <w:color w:val="000000"/>
          <w:sz w:val="18"/>
          <w:szCs w:val="18"/>
        </w:rPr>
        <w:t xml:space="preserve">nter the ratio of number of participants on whose behalf no employer had an obligation to </w:t>
      </w:r>
      <w:proofErr w:type="gramStart"/>
      <w:r w:rsidRPr="00AE1ECB">
        <w:rPr>
          <w:rFonts w:ascii="Helvetica" w:hAnsi="Helvetica" w:cs="Helvetica"/>
          <w:color w:val="000000"/>
          <w:sz w:val="18"/>
          <w:szCs w:val="18"/>
        </w:rPr>
        <w:t>make a contribution</w:t>
      </w:r>
      <w:proofErr w:type="gramEnd"/>
      <w:r w:rsidRPr="00AE1ECB">
        <w:rPr>
          <w:rFonts w:ascii="Helvetica" w:hAnsi="Helvetica" w:cs="Helvetica"/>
          <w:color w:val="000000"/>
          <w:sz w:val="18"/>
          <w:szCs w:val="18"/>
        </w:rPr>
        <w:t xml:space="preserve"> for the </w:t>
      </w:r>
      <w:r w:rsidR="00BC6F5A">
        <w:rPr>
          <w:rFonts w:ascii="Helvetica" w:hAnsi="Helvetica" w:cs="Helvetica"/>
          <w:color w:val="000000"/>
          <w:sz w:val="18"/>
          <w:szCs w:val="18"/>
        </w:rPr>
        <w:t>202</w:t>
      </w:r>
      <w:r w:rsidR="00562E96">
        <w:rPr>
          <w:rFonts w:ascii="Helvetica" w:hAnsi="Helvetica" w:cs="Helvetica"/>
          <w:color w:val="000000"/>
          <w:sz w:val="18"/>
          <w:szCs w:val="18"/>
        </w:rPr>
        <w:t>1</w:t>
      </w:r>
      <w:r w:rsidRPr="00AE1ECB" w:rsidR="0016031C">
        <w:rPr>
          <w:rFonts w:ascii="Helvetica" w:hAnsi="Helvetica" w:cs="Helvetica"/>
          <w:color w:val="000000"/>
          <w:sz w:val="18"/>
          <w:szCs w:val="18"/>
        </w:rPr>
        <w:t xml:space="preserve"> </w:t>
      </w:r>
      <w:r w:rsidRPr="00AE1ECB">
        <w:rPr>
          <w:rFonts w:ascii="Helvetica" w:hAnsi="Helvetica" w:cs="Helvetica"/>
          <w:color w:val="000000"/>
          <w:sz w:val="18"/>
          <w:szCs w:val="18"/>
        </w:rPr>
        <w:t xml:space="preserve">plan year to the corresponding number for each of the two preceding plan years. </w:t>
      </w:r>
      <w:proofErr w:type="gramStart"/>
      <w:r w:rsidRPr="00AE1ECB">
        <w:rPr>
          <w:rFonts w:ascii="Helvetica" w:hAnsi="Helvetica" w:cs="Helvetica"/>
          <w:color w:val="000000"/>
          <w:sz w:val="18"/>
          <w:szCs w:val="18"/>
        </w:rPr>
        <w:t>For the purpose of</w:t>
      </w:r>
      <w:proofErr w:type="gramEnd"/>
      <w:r w:rsidRPr="00AE1ECB">
        <w:rPr>
          <w:rFonts w:ascii="Helvetica" w:hAnsi="Helvetica" w:cs="Helvetica"/>
          <w:color w:val="000000"/>
          <w:sz w:val="18"/>
          <w:szCs w:val="18"/>
        </w:rPr>
        <w:t xml:space="preserve"> these ratios, count all participants whose employers have withdrawn from the plan as well as all deferred vested and retired participants </w:t>
      </w:r>
      <w:r w:rsidRPr="00AE1ECB">
        <w:rPr>
          <w:rFonts w:ascii="Helvetica" w:hAnsi="Helvetica" w:cs="Helvetica"/>
          <w:color w:val="000000"/>
          <w:sz w:val="18"/>
          <w:szCs w:val="18"/>
        </w:rPr>
        <w:t>of employers still active in the plan (unless the collective bargaining agreement specifically requires the employer to make contributions for such participants).</w:t>
      </w:r>
    </w:p>
    <w:p w:rsidRPr="00AE1ECB" w:rsidR="008D4C81" w:rsidP="0063377C" w:rsidRDefault="008D4C81" w14:paraId="244C8463" w14:textId="2DD1A53A">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15a</w:t>
      </w:r>
      <w:r w:rsidR="003D1A5A">
        <w:rPr>
          <w:rFonts w:ascii="Helvetica" w:hAnsi="Helvetica" w:cs="Helvetica"/>
          <w:b/>
          <w:bCs/>
          <w:color w:val="000000"/>
          <w:sz w:val="18"/>
          <w:szCs w:val="18"/>
        </w:rPr>
        <w:t xml:space="preserve">. </w:t>
      </w:r>
      <w:r w:rsidRPr="00AE1ECB" w:rsidR="003D1A5A">
        <w:rPr>
          <w:rFonts w:ascii="Helvetica" w:hAnsi="Helvetica" w:cs="Helvetica"/>
          <w:color w:val="000000"/>
          <w:sz w:val="18"/>
          <w:szCs w:val="18"/>
        </w:rPr>
        <w:t>E</w:t>
      </w:r>
      <w:r w:rsidRPr="00AE1ECB">
        <w:rPr>
          <w:rFonts w:ascii="Helvetica" w:hAnsi="Helvetica" w:cs="Helvetica"/>
          <w:color w:val="000000"/>
          <w:sz w:val="18"/>
          <w:szCs w:val="18"/>
        </w:rPr>
        <w:t xml:space="preserve">nter the ratio of the number of participants as described in the line 15 instructions for the </w:t>
      </w:r>
      <w:r w:rsidR="00BC6F5A">
        <w:rPr>
          <w:rFonts w:ascii="Helvetica" w:hAnsi="Helvetica" w:cs="Helvetica"/>
          <w:color w:val="000000"/>
          <w:sz w:val="18"/>
          <w:szCs w:val="18"/>
        </w:rPr>
        <w:t>202</w:t>
      </w:r>
      <w:r w:rsidR="00562E96">
        <w:rPr>
          <w:rFonts w:ascii="Helvetica" w:hAnsi="Helvetica" w:cs="Helvetica"/>
          <w:color w:val="000000"/>
          <w:sz w:val="18"/>
          <w:szCs w:val="18"/>
        </w:rPr>
        <w:t>1</w:t>
      </w:r>
      <w:r w:rsidRPr="00AE1ECB" w:rsidR="003E3B21">
        <w:rPr>
          <w:rFonts w:ascii="Helvetica" w:hAnsi="Helvetica" w:cs="Helvetica"/>
          <w:color w:val="000000"/>
          <w:sz w:val="18"/>
          <w:szCs w:val="18"/>
        </w:rPr>
        <w:t xml:space="preserve"> </w:t>
      </w:r>
      <w:r w:rsidRPr="00AE1ECB">
        <w:rPr>
          <w:rFonts w:ascii="Helvetica" w:hAnsi="Helvetica" w:cs="Helvetica"/>
          <w:color w:val="000000"/>
          <w:sz w:val="18"/>
          <w:szCs w:val="18"/>
        </w:rPr>
        <w:t xml:space="preserve">plan year to the number for the </w:t>
      </w:r>
      <w:r w:rsidR="00BC6F5A">
        <w:rPr>
          <w:rFonts w:ascii="Helvetica" w:hAnsi="Helvetica" w:cs="Helvetica"/>
          <w:color w:val="000000"/>
          <w:sz w:val="18"/>
          <w:szCs w:val="18"/>
        </w:rPr>
        <w:t>20</w:t>
      </w:r>
      <w:r w:rsidR="00FB6C0C">
        <w:rPr>
          <w:rFonts w:ascii="Helvetica" w:hAnsi="Helvetica" w:cs="Helvetica"/>
          <w:color w:val="000000"/>
          <w:sz w:val="18"/>
          <w:szCs w:val="18"/>
        </w:rPr>
        <w:t>20</w:t>
      </w:r>
      <w:r w:rsidRPr="00AE1ECB" w:rsidR="003E3B21">
        <w:rPr>
          <w:rFonts w:ascii="Helvetica" w:hAnsi="Helvetica" w:cs="Helvetica"/>
          <w:color w:val="000000"/>
          <w:sz w:val="18"/>
          <w:szCs w:val="18"/>
        </w:rPr>
        <w:t xml:space="preserve"> </w:t>
      </w:r>
      <w:r w:rsidRPr="00AE1ECB">
        <w:rPr>
          <w:rFonts w:ascii="Helvetica" w:hAnsi="Helvetica" w:cs="Helvetica"/>
          <w:color w:val="000000"/>
          <w:sz w:val="18"/>
          <w:szCs w:val="18"/>
        </w:rPr>
        <w:t xml:space="preserve">plan year. </w:t>
      </w:r>
    </w:p>
    <w:p w:rsidRPr="00AE1ECB" w:rsidR="008D4C81" w:rsidP="0063377C" w:rsidRDefault="008D4C81" w14:paraId="244C8464" w14:textId="4C3E1048">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15b.</w:t>
      </w:r>
      <w:r w:rsidRPr="00AE1ECB">
        <w:rPr>
          <w:rFonts w:ascii="Helvetica" w:hAnsi="Helvetica" w:cs="Helvetica"/>
          <w:color w:val="000000"/>
          <w:sz w:val="18"/>
          <w:szCs w:val="18"/>
        </w:rPr>
        <w:t xml:space="preserve"> Enter the ratio of the number of participants as described on the line 15 instructions for the </w:t>
      </w:r>
      <w:r w:rsidR="00BC6F5A">
        <w:rPr>
          <w:rFonts w:ascii="Helvetica" w:hAnsi="Helvetica" w:cs="Helvetica"/>
          <w:color w:val="000000"/>
          <w:sz w:val="18"/>
          <w:szCs w:val="18"/>
        </w:rPr>
        <w:t>202</w:t>
      </w:r>
      <w:r w:rsidR="00562E96">
        <w:rPr>
          <w:rFonts w:ascii="Helvetica" w:hAnsi="Helvetica" w:cs="Helvetica"/>
          <w:color w:val="000000"/>
          <w:sz w:val="18"/>
          <w:szCs w:val="18"/>
        </w:rPr>
        <w:t>1</w:t>
      </w:r>
      <w:r w:rsidR="0039441E">
        <w:rPr>
          <w:rFonts w:ascii="Helvetica" w:hAnsi="Helvetica" w:cs="Helvetica"/>
          <w:color w:val="000000"/>
          <w:sz w:val="18"/>
          <w:szCs w:val="18"/>
        </w:rPr>
        <w:t xml:space="preserve"> </w:t>
      </w:r>
      <w:r w:rsidRPr="00AE1ECB">
        <w:rPr>
          <w:rFonts w:ascii="Helvetica" w:hAnsi="Helvetica" w:cs="Helvetica"/>
          <w:color w:val="000000"/>
          <w:sz w:val="18"/>
          <w:szCs w:val="18"/>
        </w:rPr>
        <w:t xml:space="preserve">plan year to the number for the </w:t>
      </w:r>
      <w:r w:rsidRPr="00AE1ECB" w:rsidR="003E3B21">
        <w:rPr>
          <w:rFonts w:ascii="Helvetica" w:hAnsi="Helvetica" w:cs="Helvetica"/>
          <w:color w:val="000000"/>
          <w:sz w:val="18"/>
          <w:szCs w:val="18"/>
        </w:rPr>
        <w:t>2</w:t>
      </w:r>
      <w:r w:rsidR="003E3B21">
        <w:rPr>
          <w:rFonts w:ascii="Helvetica" w:hAnsi="Helvetica" w:cs="Helvetica"/>
          <w:color w:val="000000"/>
          <w:sz w:val="18"/>
          <w:szCs w:val="18"/>
        </w:rPr>
        <w:t>0</w:t>
      </w:r>
      <w:r w:rsidR="00FB6C0C">
        <w:rPr>
          <w:rFonts w:ascii="Helvetica" w:hAnsi="Helvetica" w:cs="Helvetica"/>
          <w:color w:val="000000"/>
          <w:sz w:val="18"/>
          <w:szCs w:val="18"/>
        </w:rPr>
        <w:t>19</w:t>
      </w:r>
      <w:r w:rsidRPr="00AE1ECB" w:rsidR="003E3B21">
        <w:rPr>
          <w:rFonts w:ascii="Helvetica" w:hAnsi="Helvetica" w:cs="Helvetica"/>
          <w:color w:val="000000"/>
          <w:sz w:val="18"/>
          <w:szCs w:val="18"/>
        </w:rPr>
        <w:t xml:space="preserve"> </w:t>
      </w:r>
      <w:r w:rsidRPr="00AE1ECB">
        <w:rPr>
          <w:rFonts w:ascii="Helvetica" w:hAnsi="Helvetica" w:cs="Helvetica"/>
          <w:color w:val="000000"/>
          <w:sz w:val="18"/>
          <w:szCs w:val="18"/>
        </w:rPr>
        <w:t>plan year.</w:t>
      </w:r>
    </w:p>
    <w:p w:rsidRPr="00AE1ECB" w:rsidR="008D4C81" w:rsidP="0063377C" w:rsidRDefault="008D4C81" w14:paraId="244C8465" w14:textId="77777777">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Note.</w:t>
      </w:r>
      <w:r w:rsidRPr="00AE1ECB" w:rsidR="00F84D72">
        <w:rPr>
          <w:rFonts w:ascii="Helvetica" w:hAnsi="Helvetica" w:cs="Helvetica"/>
          <w:color w:val="000000"/>
          <w:sz w:val="18"/>
          <w:szCs w:val="18"/>
        </w:rPr>
        <w:t xml:space="preserve"> </w:t>
      </w:r>
      <w:r w:rsidRPr="00AE1ECB">
        <w:rPr>
          <w:rFonts w:ascii="Helvetica" w:hAnsi="Helvetica" w:cs="Helvetica"/>
          <w:color w:val="000000"/>
          <w:sz w:val="18"/>
          <w:szCs w:val="18"/>
        </w:rPr>
        <w:t>Withdrawal liability payments are not to be treated as contributions for determining the number of participants on line 15.</w:t>
      </w:r>
    </w:p>
    <w:p w:rsidRPr="00AE1ECB" w:rsidR="008D4C81" w:rsidP="0063377C" w:rsidRDefault="008D4C81" w14:paraId="244C8466" w14:textId="040388FB">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16a</w:t>
      </w:r>
      <w:r w:rsidRPr="00AE1ECB" w:rsidR="00534B36">
        <w:rPr>
          <w:rFonts w:ascii="Helvetica" w:hAnsi="Helvetica" w:cs="Helvetica"/>
          <w:b/>
          <w:bCs/>
          <w:color w:val="000000"/>
          <w:sz w:val="18"/>
          <w:szCs w:val="18"/>
        </w:rPr>
        <w:t>.</w:t>
      </w:r>
      <w:r w:rsidRPr="00AE1ECB" w:rsidR="00534B36">
        <w:rPr>
          <w:rFonts w:ascii="Helvetica" w:hAnsi="Helvetica" w:cs="Helvetica"/>
          <w:color w:val="000000"/>
          <w:sz w:val="18"/>
          <w:szCs w:val="18"/>
        </w:rPr>
        <w:t xml:space="preserve"> </w:t>
      </w:r>
      <w:r w:rsidRPr="00AE1ECB">
        <w:rPr>
          <w:rFonts w:ascii="Helvetica" w:hAnsi="Helvetica" w:cs="Helvetica"/>
          <w:color w:val="000000"/>
          <w:sz w:val="18"/>
          <w:szCs w:val="18"/>
        </w:rPr>
        <w:t xml:space="preserve">Enter the number of employers that withdrew from the plan during the </w:t>
      </w:r>
      <w:r w:rsidR="00BC6F5A">
        <w:rPr>
          <w:rFonts w:ascii="Helvetica" w:hAnsi="Helvetica" w:cs="Helvetica"/>
          <w:color w:val="000000"/>
          <w:sz w:val="18"/>
          <w:szCs w:val="18"/>
        </w:rPr>
        <w:t>20</w:t>
      </w:r>
      <w:r w:rsidR="00562E96">
        <w:rPr>
          <w:rFonts w:ascii="Helvetica" w:hAnsi="Helvetica" w:cs="Helvetica"/>
          <w:color w:val="000000"/>
          <w:sz w:val="18"/>
          <w:szCs w:val="18"/>
        </w:rPr>
        <w:t>20</w:t>
      </w:r>
      <w:r w:rsidRPr="00AE1ECB" w:rsidR="003E3B21">
        <w:rPr>
          <w:rFonts w:ascii="Helvetica" w:hAnsi="Helvetica" w:cs="Helvetica"/>
          <w:color w:val="000000"/>
          <w:sz w:val="18"/>
          <w:szCs w:val="18"/>
        </w:rPr>
        <w:t xml:space="preserve"> </w:t>
      </w:r>
      <w:r w:rsidRPr="00AE1ECB">
        <w:rPr>
          <w:rFonts w:ascii="Helvetica" w:hAnsi="Helvetica" w:cs="Helvetica"/>
          <w:color w:val="000000"/>
          <w:sz w:val="18"/>
          <w:szCs w:val="18"/>
        </w:rPr>
        <w:t>plan year.</w:t>
      </w:r>
    </w:p>
    <w:p w:rsidRPr="00AE1ECB" w:rsidR="008D4C81" w:rsidP="0063377C" w:rsidRDefault="008D4C81" w14:paraId="244C8467" w14:textId="77777777">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16b</w:t>
      </w:r>
      <w:r w:rsidRPr="00AE1ECB" w:rsidR="00534B36">
        <w:rPr>
          <w:rFonts w:ascii="Helvetica" w:hAnsi="Helvetica" w:cs="Helvetica"/>
          <w:b/>
          <w:bCs/>
          <w:color w:val="000000"/>
          <w:sz w:val="18"/>
          <w:szCs w:val="18"/>
        </w:rPr>
        <w:t>.</w:t>
      </w:r>
      <w:r w:rsidRPr="00AE1ECB" w:rsidR="00534B36">
        <w:rPr>
          <w:rFonts w:ascii="Helvetica" w:hAnsi="Helvetica" w:cs="Helvetica"/>
          <w:color w:val="000000"/>
          <w:sz w:val="18"/>
          <w:szCs w:val="18"/>
        </w:rPr>
        <w:t xml:space="preserve"> </w:t>
      </w:r>
      <w:r w:rsidRPr="00AE1ECB">
        <w:rPr>
          <w:rFonts w:ascii="Helvetica" w:hAnsi="Helvetica" w:cs="Helvetica"/>
          <w:color w:val="000000"/>
          <w:sz w:val="18"/>
          <w:szCs w:val="18"/>
        </w:rPr>
        <w:t>If line 16a is greater than zero, enter the aggregate amount of withdrawal liability assessed against these employers. If the withdrawal liability for one or more withdrawing employers has not yet been determined, include the amounts estimated to be assessed against them in the aggregate amount.</w:t>
      </w:r>
    </w:p>
    <w:p w:rsidRPr="00AE1ECB" w:rsidR="008D4C81" w:rsidP="0063377C" w:rsidRDefault="008D4C81" w14:paraId="244C8468" w14:textId="77777777">
      <w:pPr>
        <w:widowControl w:val="0"/>
        <w:tabs>
          <w:tab w:val="clear" w:pos="432"/>
        </w:tabs>
        <w:autoSpaceDE w:val="0"/>
        <w:autoSpaceDN w:val="0"/>
        <w:adjustRightInd w:val="0"/>
        <w:spacing w:before="60" w:line="240" w:lineRule="auto"/>
        <w:ind w:firstLine="274"/>
        <w:rPr>
          <w:rFonts w:ascii="Helvetica" w:hAnsi="Helvetica" w:cs="Helvetica"/>
          <w:color w:val="000000"/>
          <w:sz w:val="18"/>
          <w:szCs w:val="18"/>
        </w:rPr>
      </w:pPr>
      <w:r w:rsidRPr="00AE1ECB">
        <w:rPr>
          <w:rFonts w:ascii="Helvetica" w:hAnsi="Helvetica" w:cs="Helvetica"/>
          <w:color w:val="000000"/>
          <w:sz w:val="18"/>
          <w:szCs w:val="18"/>
        </w:rPr>
        <w:t>The definitions of withdrawal are those contained in Section 4203 of ERISA. If the plan is in the building and construction, entertainment, or another industry that has special withdrawal rules, withdrawing employers should only be counted if the withdrawal adheres to the special rules applying to its specific industry.</w:t>
      </w:r>
    </w:p>
    <w:p w:rsidRPr="00AE1ECB" w:rsidR="008D4C81" w:rsidP="0063377C" w:rsidRDefault="008D4C81" w14:paraId="244C8469" w14:textId="2C72B47A">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17.</w:t>
      </w:r>
      <w:r w:rsidRPr="00AE1ECB" w:rsidR="000C4CC6">
        <w:rPr>
          <w:rFonts w:ascii="Helvetica" w:hAnsi="Helvetica" w:cs="Helvetica"/>
          <w:color w:val="000000"/>
          <w:sz w:val="18"/>
          <w:szCs w:val="18"/>
        </w:rPr>
        <w:t xml:space="preserve"> </w:t>
      </w:r>
      <w:r w:rsidRPr="00AE1ECB">
        <w:rPr>
          <w:rFonts w:ascii="Helvetica" w:hAnsi="Helvetica" w:cs="Helvetica"/>
          <w:color w:val="000000"/>
          <w:sz w:val="18"/>
          <w:szCs w:val="18"/>
        </w:rPr>
        <w:t xml:space="preserve">If assets and liabilities from another plan were transferred to or merged with the assets and liabilities of this plan during the </w:t>
      </w:r>
      <w:r w:rsidR="00BC6F5A">
        <w:rPr>
          <w:rFonts w:ascii="Helvetica" w:hAnsi="Helvetica" w:cs="Helvetica"/>
          <w:color w:val="000000"/>
          <w:sz w:val="18"/>
          <w:szCs w:val="18"/>
        </w:rPr>
        <w:t>202</w:t>
      </w:r>
      <w:r w:rsidR="00562E96">
        <w:rPr>
          <w:rFonts w:ascii="Helvetica" w:hAnsi="Helvetica" w:cs="Helvetica"/>
          <w:color w:val="000000"/>
          <w:sz w:val="18"/>
          <w:szCs w:val="18"/>
        </w:rPr>
        <w:t>1</w:t>
      </w:r>
      <w:r w:rsidRPr="00AE1ECB" w:rsidR="0039441E">
        <w:rPr>
          <w:rFonts w:ascii="Helvetica" w:hAnsi="Helvetica" w:cs="Helvetica"/>
          <w:color w:val="000000"/>
          <w:sz w:val="18"/>
          <w:szCs w:val="18"/>
        </w:rPr>
        <w:t xml:space="preserve"> </w:t>
      </w:r>
      <w:r w:rsidRPr="00AE1ECB">
        <w:rPr>
          <w:rFonts w:ascii="Helvetica" w:hAnsi="Helvetica" w:cs="Helvetica"/>
          <w:color w:val="000000"/>
          <w:sz w:val="18"/>
          <w:szCs w:val="18"/>
        </w:rPr>
        <w:t xml:space="preserve">plan year, check the box and provide the following information as an attachment. The attachment should include the names and employer identification numbers of all plans that transferred assets and liabilities to, or merged with, this plan. For each plan, including this plan, the attachment should also include the actuarial valuation of the total assets and total liabilities for the year preceding the transfer or merger, based on the most recent data available as of the day before the first day of the </w:t>
      </w:r>
      <w:r w:rsidR="00BC6F5A">
        <w:rPr>
          <w:rFonts w:ascii="Helvetica" w:hAnsi="Helvetica" w:cs="Helvetica"/>
          <w:color w:val="000000"/>
          <w:sz w:val="18"/>
          <w:szCs w:val="18"/>
        </w:rPr>
        <w:t>202</w:t>
      </w:r>
      <w:r w:rsidR="00562E96">
        <w:rPr>
          <w:rFonts w:ascii="Helvetica" w:hAnsi="Helvetica" w:cs="Helvetica"/>
          <w:color w:val="000000"/>
          <w:sz w:val="18"/>
          <w:szCs w:val="18"/>
        </w:rPr>
        <w:t>1</w:t>
      </w:r>
      <w:r w:rsidRPr="00AE1ECB" w:rsidR="009663D2">
        <w:rPr>
          <w:rFonts w:ascii="Helvetica" w:hAnsi="Helvetica" w:cs="Helvetica"/>
          <w:color w:val="000000"/>
          <w:sz w:val="18"/>
          <w:szCs w:val="18"/>
        </w:rPr>
        <w:t xml:space="preserve"> </w:t>
      </w:r>
      <w:r w:rsidRPr="00AE1ECB">
        <w:rPr>
          <w:rFonts w:ascii="Helvetica" w:hAnsi="Helvetica" w:cs="Helvetica"/>
          <w:color w:val="000000"/>
          <w:sz w:val="18"/>
          <w:szCs w:val="18"/>
        </w:rPr>
        <w:t xml:space="preserve">plan year. Label the attachment </w:t>
      </w:r>
      <w:r w:rsidRPr="00AE1ECB">
        <w:rPr>
          <w:rFonts w:ascii="Helvetica" w:hAnsi="Helvetica" w:cs="Helvetica"/>
          <w:b/>
          <w:bCs/>
          <w:i/>
          <w:iCs/>
          <w:color w:val="000000"/>
          <w:sz w:val="18"/>
          <w:szCs w:val="18"/>
        </w:rPr>
        <w:t>“Schedule R, line 17 – Information on Assets and Liabilities Transferred to or Merged with This Plan”</w:t>
      </w:r>
      <w:r w:rsidRPr="00AE1ECB">
        <w:rPr>
          <w:rFonts w:ascii="Helvetica" w:hAnsi="Helvetica" w:cs="Helvetica"/>
          <w:color w:val="000000"/>
          <w:sz w:val="18"/>
          <w:szCs w:val="18"/>
        </w:rPr>
        <w:t xml:space="preserve"> and include the plan name and the plan sponsor’s name and EIN.</w:t>
      </w:r>
    </w:p>
    <w:p w:rsidRPr="00AE1ECB" w:rsidR="008D4C81" w:rsidP="0063377C" w:rsidRDefault="008D4C81" w14:paraId="244C846A" w14:textId="77777777">
      <w:pPr>
        <w:widowControl w:val="0"/>
        <w:tabs>
          <w:tab w:val="clear" w:pos="432"/>
        </w:tabs>
        <w:autoSpaceDE w:val="0"/>
        <w:autoSpaceDN w:val="0"/>
        <w:adjustRightInd w:val="0"/>
        <w:spacing w:before="60" w:line="240" w:lineRule="auto"/>
        <w:ind w:firstLine="0"/>
        <w:rPr>
          <w:rFonts w:ascii="Helvetica" w:hAnsi="Helvetica" w:cs="Helvetica"/>
          <w:color w:val="000000"/>
          <w:sz w:val="20"/>
          <w:szCs w:val="20"/>
        </w:rPr>
      </w:pPr>
      <w:r w:rsidRPr="00AE1ECB">
        <w:rPr>
          <w:rFonts w:ascii="Helvetica" w:hAnsi="Helvetica" w:cs="Helvetica"/>
          <w:b/>
          <w:bCs/>
          <w:color w:val="000000"/>
          <w:sz w:val="20"/>
          <w:szCs w:val="20"/>
        </w:rPr>
        <w:t xml:space="preserve">Part </w:t>
      </w:r>
      <w:r w:rsidRPr="00AE1ECB" w:rsidR="00E278EA">
        <w:rPr>
          <w:rFonts w:ascii="Helvetica" w:hAnsi="Helvetica" w:cs="Helvetica"/>
          <w:b/>
          <w:bCs/>
          <w:color w:val="000000"/>
          <w:sz w:val="20"/>
          <w:szCs w:val="20"/>
        </w:rPr>
        <w:t xml:space="preserve">VI – </w:t>
      </w:r>
      <w:r w:rsidRPr="00AE1ECB">
        <w:rPr>
          <w:rFonts w:ascii="Helvetica" w:hAnsi="Helvetica" w:cs="Helvetica"/>
          <w:b/>
          <w:bCs/>
          <w:color w:val="000000"/>
          <w:sz w:val="20"/>
          <w:szCs w:val="20"/>
        </w:rPr>
        <w:t>Additional Information for Single-Employer and Multiemployer Defined Benefit Pension Plans</w:t>
      </w:r>
    </w:p>
    <w:p w:rsidRPr="00AE1ECB" w:rsidR="008D4C81" w:rsidP="0063377C" w:rsidRDefault="008D4C81" w14:paraId="244C846B" w14:textId="721D2A33">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18.</w:t>
      </w:r>
      <w:r w:rsidRPr="00AE1ECB">
        <w:rPr>
          <w:rFonts w:ascii="Helvetica" w:hAnsi="Helvetica" w:cs="Helvetica"/>
          <w:color w:val="000000"/>
          <w:sz w:val="18"/>
          <w:szCs w:val="18"/>
        </w:rPr>
        <w:t xml:space="preserve"> If any liabilities to participants or their beneficiaries under the plan at the end of the plan year consist of liabilities under two (2) or more plans as of </w:t>
      </w:r>
      <w:r w:rsidRPr="00AE1ECB" w:rsidR="00F64D91">
        <w:rPr>
          <w:rFonts w:ascii="Helvetica" w:hAnsi="Helvetica" w:cs="Helvetica"/>
          <w:color w:val="000000"/>
          <w:sz w:val="18"/>
          <w:szCs w:val="18"/>
        </w:rPr>
        <w:t xml:space="preserve">the last day of the plan year </w:t>
      </w:r>
      <w:r w:rsidRPr="00AE1ECB">
        <w:rPr>
          <w:rFonts w:ascii="Helvetica" w:hAnsi="Helvetica" w:cs="Helvetica"/>
          <w:color w:val="000000"/>
          <w:sz w:val="18"/>
          <w:szCs w:val="18"/>
        </w:rPr>
        <w:t xml:space="preserve">immediately before the </w:t>
      </w:r>
      <w:r w:rsidR="00BC6F5A">
        <w:rPr>
          <w:rFonts w:ascii="Helvetica" w:hAnsi="Helvetica" w:cs="Helvetica"/>
          <w:color w:val="000000"/>
          <w:sz w:val="18"/>
          <w:szCs w:val="18"/>
        </w:rPr>
        <w:t>202</w:t>
      </w:r>
      <w:r w:rsidR="00562E96">
        <w:rPr>
          <w:rFonts w:ascii="Helvetica" w:hAnsi="Helvetica" w:cs="Helvetica"/>
          <w:color w:val="000000"/>
          <w:sz w:val="18"/>
          <w:szCs w:val="18"/>
        </w:rPr>
        <w:t>1</w:t>
      </w:r>
      <w:r w:rsidRPr="00AE1ECB" w:rsidR="00BB5399">
        <w:rPr>
          <w:rFonts w:ascii="Helvetica" w:hAnsi="Helvetica" w:cs="Helvetica"/>
          <w:color w:val="000000"/>
          <w:sz w:val="18"/>
          <w:szCs w:val="18"/>
        </w:rPr>
        <w:t xml:space="preserve"> </w:t>
      </w:r>
      <w:r w:rsidRPr="00AE1ECB">
        <w:rPr>
          <w:rFonts w:ascii="Helvetica" w:hAnsi="Helvetica" w:cs="Helvetica"/>
          <w:color w:val="000000"/>
          <w:sz w:val="18"/>
          <w:szCs w:val="18"/>
        </w:rPr>
        <w:t>plan year, check the box and provide the following information as an attachment. The attachment should include the names, employer identification numbers, and plan numbers of all plans, including the current plan, that provided a portion of liabilities of the participants and beneficiaries in question. The attachment should also include the fund</w:t>
      </w:r>
      <w:r w:rsidR="00E61564">
        <w:rPr>
          <w:rFonts w:ascii="Helvetica" w:hAnsi="Helvetica" w:cs="Helvetica"/>
          <w:color w:val="000000"/>
          <w:sz w:val="18"/>
          <w:szCs w:val="18"/>
        </w:rPr>
        <w:t>ed</w:t>
      </w:r>
      <w:r w:rsidRPr="00AE1ECB">
        <w:rPr>
          <w:rFonts w:ascii="Helvetica" w:hAnsi="Helvetica" w:cs="Helvetica"/>
          <w:color w:val="000000"/>
          <w:sz w:val="18"/>
          <w:szCs w:val="18"/>
        </w:rPr>
        <w:t xml:space="preserve"> percentage of each plan as of the last day of the </w:t>
      </w:r>
      <w:r w:rsidR="00BC6F5A">
        <w:rPr>
          <w:rFonts w:ascii="Helvetica" w:hAnsi="Helvetica" w:cs="Helvetica"/>
          <w:color w:val="000000"/>
          <w:sz w:val="18"/>
          <w:szCs w:val="18"/>
        </w:rPr>
        <w:t>20</w:t>
      </w:r>
      <w:r w:rsidR="00B470F6">
        <w:rPr>
          <w:rFonts w:ascii="Helvetica" w:hAnsi="Helvetica" w:cs="Helvetica"/>
          <w:color w:val="000000"/>
          <w:sz w:val="18"/>
          <w:szCs w:val="18"/>
        </w:rPr>
        <w:t>20</w:t>
      </w:r>
      <w:r w:rsidRPr="00AE1ECB" w:rsidR="009663D2">
        <w:rPr>
          <w:rFonts w:ascii="Helvetica" w:hAnsi="Helvetica" w:cs="Helvetica"/>
          <w:color w:val="000000"/>
          <w:sz w:val="18"/>
          <w:szCs w:val="18"/>
        </w:rPr>
        <w:t xml:space="preserve"> </w:t>
      </w:r>
      <w:r w:rsidRPr="00AE1ECB">
        <w:rPr>
          <w:rFonts w:ascii="Helvetica" w:hAnsi="Helvetica" w:cs="Helvetica"/>
          <w:color w:val="000000"/>
          <w:sz w:val="18"/>
          <w:szCs w:val="18"/>
        </w:rPr>
        <w:t>plan year. For single-employer plans, the fund</w:t>
      </w:r>
      <w:r w:rsidR="00E61564">
        <w:rPr>
          <w:rFonts w:ascii="Helvetica" w:hAnsi="Helvetica" w:cs="Helvetica"/>
          <w:color w:val="000000"/>
          <w:sz w:val="18"/>
          <w:szCs w:val="18"/>
        </w:rPr>
        <w:t>ed</w:t>
      </w:r>
      <w:r w:rsidRPr="00AE1ECB">
        <w:rPr>
          <w:rFonts w:ascii="Helvetica" w:hAnsi="Helvetica" w:cs="Helvetica"/>
          <w:color w:val="000000"/>
          <w:sz w:val="18"/>
          <w:szCs w:val="18"/>
        </w:rPr>
        <w:t xml:space="preserve"> percentage is the funding target attainment percentage, where the numerator is the value of plan assets reduced by the sum of the amount of the prefunding balance and the funding standard carryover balance, and the denominator is the funding target for the plan </w:t>
      </w:r>
      <w:r w:rsidRPr="00AE1ECB" w:rsidR="003964AF">
        <w:rPr>
          <w:rFonts w:ascii="Helvetica" w:hAnsi="Helvetica" w:cs="Helvetica"/>
          <w:color w:val="000000"/>
          <w:sz w:val="18"/>
          <w:szCs w:val="18"/>
        </w:rPr>
        <w:t>(for this purpose, if the plan is in at risk status, then the funding target is determined as if the plan were not in at risk status)</w:t>
      </w:r>
      <w:r w:rsidRPr="00AE1ECB">
        <w:rPr>
          <w:rFonts w:ascii="Helvetica" w:hAnsi="Helvetica" w:cs="Helvetica"/>
          <w:color w:val="000000"/>
          <w:sz w:val="18"/>
          <w:szCs w:val="18"/>
        </w:rPr>
        <w:t>. For multiemployer plans, the fund</w:t>
      </w:r>
      <w:r w:rsidR="00E61564">
        <w:rPr>
          <w:rFonts w:ascii="Helvetica" w:hAnsi="Helvetica" w:cs="Helvetica"/>
          <w:color w:val="000000"/>
          <w:sz w:val="18"/>
          <w:szCs w:val="18"/>
        </w:rPr>
        <w:t>ed</w:t>
      </w:r>
      <w:r w:rsidRPr="00AE1ECB">
        <w:rPr>
          <w:rFonts w:ascii="Helvetica" w:hAnsi="Helvetica" w:cs="Helvetica"/>
          <w:color w:val="000000"/>
          <w:sz w:val="18"/>
          <w:szCs w:val="18"/>
        </w:rPr>
        <w:t xml:space="preserve"> percentage is the ratio where the numerator is the actuarial value of the plan’s assets and the denominator is the accrued liability of the plan. </w:t>
      </w:r>
      <w:r w:rsidRPr="00AE1ECB" w:rsidR="00E46504">
        <w:rPr>
          <w:rFonts w:ascii="Helvetica" w:hAnsi="Helvetica" w:cs="Helvetica"/>
          <w:color w:val="000000"/>
          <w:sz w:val="18"/>
          <w:szCs w:val="18"/>
        </w:rPr>
        <w:t>For a terminated plan for which the fund</w:t>
      </w:r>
      <w:r w:rsidR="00E61564">
        <w:rPr>
          <w:rFonts w:ascii="Helvetica" w:hAnsi="Helvetica" w:cs="Helvetica"/>
          <w:color w:val="000000"/>
          <w:sz w:val="18"/>
          <w:szCs w:val="18"/>
        </w:rPr>
        <w:t>ed</w:t>
      </w:r>
      <w:r w:rsidRPr="00AE1ECB" w:rsidR="00E46504">
        <w:rPr>
          <w:rFonts w:ascii="Helvetica" w:hAnsi="Helvetica" w:cs="Helvetica"/>
          <w:color w:val="000000"/>
          <w:sz w:val="18"/>
          <w:szCs w:val="18"/>
        </w:rPr>
        <w:t xml:space="preserve"> percentage is required to be reported</w:t>
      </w:r>
      <w:r w:rsidRPr="00AE1ECB">
        <w:rPr>
          <w:rFonts w:ascii="Helvetica" w:hAnsi="Helvetica" w:cs="Helvetica"/>
          <w:color w:val="000000"/>
          <w:sz w:val="18"/>
          <w:szCs w:val="18"/>
        </w:rPr>
        <w:t>, write “Terminated” in the space where the plan’s fund</w:t>
      </w:r>
      <w:r w:rsidR="00E61564">
        <w:rPr>
          <w:rFonts w:ascii="Helvetica" w:hAnsi="Helvetica" w:cs="Helvetica"/>
          <w:color w:val="000000"/>
          <w:sz w:val="18"/>
          <w:szCs w:val="18"/>
        </w:rPr>
        <w:t>ed</w:t>
      </w:r>
      <w:r w:rsidRPr="00AE1ECB">
        <w:rPr>
          <w:rFonts w:ascii="Helvetica" w:hAnsi="Helvetica" w:cs="Helvetica"/>
          <w:color w:val="000000"/>
          <w:sz w:val="18"/>
          <w:szCs w:val="18"/>
        </w:rPr>
        <w:t xml:space="preserve"> percentage would otherwise </w:t>
      </w:r>
      <w:r w:rsidRPr="00AE1ECB">
        <w:rPr>
          <w:rFonts w:ascii="Helvetica" w:hAnsi="Helvetica" w:cs="Helvetica"/>
          <w:color w:val="000000"/>
          <w:sz w:val="18"/>
          <w:szCs w:val="18"/>
        </w:rPr>
        <w:lastRenderedPageBreak/>
        <w:t xml:space="preserve">have been reported. Label the attachment </w:t>
      </w:r>
      <w:r w:rsidRPr="00AE1ECB">
        <w:rPr>
          <w:rFonts w:ascii="Helvetica" w:hAnsi="Helvetica" w:cs="Helvetica"/>
          <w:b/>
          <w:color w:val="000000"/>
          <w:sz w:val="18"/>
          <w:szCs w:val="18"/>
        </w:rPr>
        <w:t>“</w:t>
      </w:r>
      <w:r w:rsidRPr="00AE1ECB">
        <w:rPr>
          <w:rFonts w:ascii="Helvetica" w:hAnsi="Helvetica" w:cs="Helvetica"/>
          <w:b/>
          <w:i/>
          <w:color w:val="000000"/>
          <w:sz w:val="18"/>
          <w:szCs w:val="18"/>
        </w:rPr>
        <w:t xml:space="preserve">Schedule R, line </w:t>
      </w:r>
      <w:r w:rsidRPr="00AE1ECB">
        <w:rPr>
          <w:rFonts w:ascii="Helvetica" w:hAnsi="Helvetica" w:cs="Helvetica"/>
          <w:b/>
          <w:bCs/>
          <w:i/>
          <w:iCs/>
          <w:color w:val="000000"/>
          <w:sz w:val="18"/>
          <w:szCs w:val="18"/>
        </w:rPr>
        <w:t>18</w:t>
      </w:r>
      <w:r w:rsidRPr="00AE1ECB">
        <w:rPr>
          <w:rFonts w:ascii="Helvetica" w:hAnsi="Helvetica" w:cs="Helvetica"/>
          <w:b/>
          <w:bCs/>
          <w:i/>
          <w:iCs/>
          <w:color w:val="000000"/>
          <w:spacing w:val="-25"/>
          <w:sz w:val="18"/>
          <w:szCs w:val="18"/>
        </w:rPr>
        <w:t xml:space="preserve"> </w:t>
      </w:r>
      <w:r w:rsidRPr="00AE1ECB">
        <w:rPr>
          <w:rFonts w:ascii="Helvetica" w:hAnsi="Helvetica" w:cs="Helvetica"/>
          <w:b/>
          <w:bCs/>
          <w:i/>
          <w:iCs/>
          <w:color w:val="000000"/>
          <w:sz w:val="18"/>
          <w:szCs w:val="18"/>
        </w:rPr>
        <w:t>–Funded Percentage of Plans Contributing to the Liabilities of Plan Participants”</w:t>
      </w:r>
      <w:r w:rsidRPr="00AE1ECB">
        <w:rPr>
          <w:rFonts w:ascii="Helvetica" w:hAnsi="Helvetica" w:cs="Helvetica"/>
          <w:color w:val="000000"/>
          <w:sz w:val="18"/>
          <w:szCs w:val="18"/>
        </w:rPr>
        <w:t xml:space="preserve"> and include the plan name and the plan sponsor’s name and EIN.</w:t>
      </w:r>
    </w:p>
    <w:p w:rsidRPr="00AE1ECB" w:rsidR="008D4C81" w:rsidP="0063377C" w:rsidRDefault="008D4C81" w14:paraId="244C846C" w14:textId="77777777">
      <w:pPr>
        <w:widowControl w:val="0"/>
        <w:tabs>
          <w:tab w:val="clear" w:pos="432"/>
        </w:tabs>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19</w:t>
      </w:r>
      <w:r w:rsidR="003D1A5A">
        <w:rPr>
          <w:rFonts w:ascii="Helvetica" w:hAnsi="Helvetica" w:cs="Helvetica"/>
          <w:b/>
          <w:bCs/>
          <w:color w:val="000000"/>
          <w:sz w:val="18"/>
          <w:szCs w:val="18"/>
        </w:rPr>
        <w:t xml:space="preserve">. </w:t>
      </w:r>
      <w:r w:rsidR="003D1A5A">
        <w:rPr>
          <w:rFonts w:ascii="Helvetica" w:hAnsi="Helvetica" w:cs="Helvetica"/>
          <w:color w:val="000000"/>
          <w:sz w:val="18"/>
          <w:szCs w:val="18"/>
        </w:rPr>
        <w:t>T</w:t>
      </w:r>
      <w:r w:rsidRPr="00AE1ECB">
        <w:rPr>
          <w:rFonts w:ascii="Helvetica" w:hAnsi="Helvetica" w:cs="Helvetica"/>
          <w:color w:val="000000"/>
          <w:sz w:val="18"/>
          <w:szCs w:val="18"/>
        </w:rPr>
        <w:t xml:space="preserve">his line must be completed </w:t>
      </w:r>
      <w:r w:rsidRPr="00AE1ECB" w:rsidR="007A7FF1">
        <w:rPr>
          <w:rFonts w:ascii="Helvetica" w:hAnsi="Helvetica" w:cs="Helvetica"/>
          <w:color w:val="000000"/>
          <w:sz w:val="18"/>
          <w:szCs w:val="18"/>
        </w:rPr>
        <w:t>for</w:t>
      </w:r>
      <w:r w:rsidRPr="00AE1ECB">
        <w:rPr>
          <w:rFonts w:ascii="Helvetica" w:hAnsi="Helvetica" w:cs="Helvetica"/>
          <w:color w:val="000000"/>
          <w:sz w:val="18"/>
          <w:szCs w:val="18"/>
        </w:rPr>
        <w:t xml:space="preserve"> all defined benefit pension plans (except DFEs) with 1,000 or more participants at the beginning of the plan year. To determine if the plan has 1,000 or more participants, use the participant count shown on line 3</w:t>
      </w:r>
      <w:proofErr w:type="gramStart"/>
      <w:r w:rsidRPr="00AE1ECB">
        <w:rPr>
          <w:rFonts w:ascii="Helvetica" w:hAnsi="Helvetica" w:cs="Helvetica"/>
          <w:color w:val="000000"/>
          <w:sz w:val="18"/>
          <w:szCs w:val="18"/>
        </w:rPr>
        <w:t>d(</w:t>
      </w:r>
      <w:proofErr w:type="gramEnd"/>
      <w:r w:rsidRPr="00AE1ECB">
        <w:rPr>
          <w:rFonts w:ascii="Helvetica" w:hAnsi="Helvetica" w:cs="Helvetica"/>
          <w:color w:val="000000"/>
          <w:sz w:val="18"/>
          <w:szCs w:val="18"/>
        </w:rPr>
        <w:t>1) of the Schedule SB for single-employer plans or on line 2b(4)(1) of the Schedule MB for multiemployer plans.</w:t>
      </w:r>
    </w:p>
    <w:p w:rsidRPr="00AE1ECB" w:rsidR="008D4C81" w:rsidP="0063377C" w:rsidRDefault="008D4C81" w14:paraId="244C846D" w14:textId="77777777">
      <w:pPr>
        <w:widowControl w:val="0"/>
        <w:tabs>
          <w:tab w:val="clear" w:pos="432"/>
        </w:tabs>
        <w:autoSpaceDE w:val="0"/>
        <w:autoSpaceDN w:val="0"/>
        <w:adjustRightInd w:val="0"/>
        <w:spacing w:before="60" w:line="240" w:lineRule="auto"/>
        <w:ind w:firstLine="0"/>
        <w:rPr>
          <w:rFonts w:ascii="Helvetica" w:hAnsi="Helvetica" w:cs="Helvetica"/>
          <w:color w:val="000000"/>
          <w:w w:val="90"/>
          <w:sz w:val="18"/>
          <w:szCs w:val="18"/>
        </w:rPr>
      </w:pPr>
      <w:r w:rsidRPr="00AE1ECB">
        <w:rPr>
          <w:rFonts w:ascii="Helvetica" w:hAnsi="Helvetica" w:cs="Helvetica"/>
          <w:b/>
          <w:bCs/>
          <w:color w:val="000000"/>
          <w:sz w:val="18"/>
          <w:szCs w:val="18"/>
        </w:rPr>
        <w:t>Line 19a</w:t>
      </w:r>
      <w:r w:rsidR="003D1A5A">
        <w:rPr>
          <w:rFonts w:ascii="Helvetica" w:hAnsi="Helvetica" w:cs="Helvetica"/>
          <w:b/>
          <w:bCs/>
          <w:color w:val="000000"/>
          <w:sz w:val="18"/>
          <w:szCs w:val="18"/>
        </w:rPr>
        <w:t xml:space="preserve">. </w:t>
      </w:r>
      <w:r w:rsidRPr="00AE1ECB">
        <w:rPr>
          <w:rFonts w:ascii="Helvetica" w:hAnsi="Helvetica" w:cs="Helvetica"/>
          <w:color w:val="000000"/>
          <w:sz w:val="18"/>
          <w:szCs w:val="18"/>
        </w:rPr>
        <w:t xml:space="preserve">Show the beginning-of-year distribution of assets for the categories shown. Use the market value of assets and do </w:t>
      </w:r>
      <w:r w:rsidRPr="00AE1ECB">
        <w:rPr>
          <w:rFonts w:ascii="Helvetica" w:hAnsi="Helvetica" w:cs="Helvetica"/>
          <w:b/>
          <w:bCs/>
          <w:color w:val="000000"/>
          <w:sz w:val="18"/>
          <w:szCs w:val="18"/>
        </w:rPr>
        <w:t>not</w:t>
      </w:r>
      <w:r w:rsidRPr="00AE1ECB">
        <w:rPr>
          <w:rFonts w:ascii="Helvetica" w:hAnsi="Helvetica" w:cs="Helvetica"/>
          <w:color w:val="000000"/>
          <w:sz w:val="18"/>
          <w:szCs w:val="18"/>
        </w:rPr>
        <w:t xml:space="preserve"> include the value of any receivables. These percentages, expressed to the nearest whole percent, should reflect the total assets held in stocks, investment-grade debt instruments, high-yield debt instruments, real estate, or other asset classes, regardless of how they are listed on the Schedule H. The percentages in the five categories should sum to 100 percent. Assets held in trusts, accounts, mutual funds, and other investment arrangements should be disaggregated and properly distributed among the five asset components. The assets in these trusts, accounts, mutual funds, and investment arrangements should not be included in the “Other” component unless these investments contain no stocks, bonds, or real estate holdings. The same methodology should be used in disaggregating trust assets as is used when disclosing the allocation of plan assets on the sponsor’s 10-K filings to the Securities and Exchange Commission. Real estate investment trusts (REITs) should be listed with stocks, while real estate limited partnerships should be included in the Real Estate category</w:t>
      </w:r>
      <w:r w:rsidRPr="00AE1ECB">
        <w:rPr>
          <w:rFonts w:ascii="Helvetica" w:hAnsi="Helvetica" w:cs="Helvetica"/>
          <w:color w:val="000000"/>
          <w:w w:val="90"/>
          <w:sz w:val="18"/>
          <w:szCs w:val="18"/>
        </w:rPr>
        <w:t>.</w:t>
      </w:r>
    </w:p>
    <w:p w:rsidRPr="00AE1ECB" w:rsidR="007239D4" w:rsidP="003D178E" w:rsidRDefault="004E09B4" w14:paraId="244C846E" w14:textId="77777777">
      <w:pPr>
        <w:widowControl w:val="0"/>
        <w:tabs>
          <w:tab w:val="clear" w:pos="432"/>
          <w:tab w:val="left" w:pos="270"/>
        </w:tabs>
        <w:autoSpaceDE w:val="0"/>
        <w:autoSpaceDN w:val="0"/>
        <w:adjustRightInd w:val="0"/>
        <w:spacing w:before="60" w:line="240" w:lineRule="auto"/>
        <w:ind w:firstLine="0"/>
        <w:rPr>
          <w:rFonts w:ascii="Helvetica" w:hAnsi="Helvetica" w:cs="Helvetica"/>
          <w:color w:val="000000"/>
          <w:sz w:val="18"/>
          <w:szCs w:val="18"/>
        </w:rPr>
      </w:pPr>
      <w:r>
        <w:rPr>
          <w:rFonts w:ascii="Helvetica" w:hAnsi="Helvetica" w:cs="Helvetica"/>
          <w:color w:val="000000"/>
          <w:sz w:val="18"/>
          <w:szCs w:val="18"/>
        </w:rPr>
        <w:tab/>
      </w:r>
      <w:r w:rsidRPr="00AE1ECB" w:rsidR="008D4C81">
        <w:rPr>
          <w:rFonts w:ascii="Helvetica" w:hAnsi="Helvetica" w:cs="Helvetica"/>
          <w:color w:val="000000"/>
          <w:sz w:val="18"/>
          <w:szCs w:val="18"/>
        </w:rPr>
        <w:t>Investment-grade debt-instruments are those with an S&amp;P rating of BBB</w:t>
      </w:r>
      <w:r w:rsidRPr="00AE1ECB" w:rsidR="008D4C81">
        <w:rPr>
          <w:rFonts w:ascii="Helvetica" w:hAnsi="Helvetica" w:cs="Helvetica"/>
          <w:color w:val="000000"/>
          <w:spacing w:val="-25"/>
          <w:sz w:val="18"/>
          <w:szCs w:val="18"/>
        </w:rPr>
        <w:t xml:space="preserve"> </w:t>
      </w:r>
      <w:r w:rsidRPr="00AE1ECB" w:rsidR="00520606">
        <w:rPr>
          <w:rFonts w:ascii="Helvetica" w:hAnsi="Helvetica" w:cs="Helvetica"/>
          <w:color w:val="000000"/>
          <w:sz w:val="18"/>
          <w:szCs w:val="18"/>
        </w:rPr>
        <w:t>–</w:t>
      </w:r>
      <w:r w:rsidRPr="00AE1ECB" w:rsidR="00520606">
        <w:rPr>
          <w:rFonts w:ascii="Helvetica" w:hAnsi="Helvetica" w:cs="Helvetica"/>
          <w:color w:val="000000"/>
          <w:spacing w:val="-25"/>
          <w:sz w:val="18"/>
          <w:szCs w:val="18"/>
        </w:rPr>
        <w:t xml:space="preserve"> </w:t>
      </w:r>
      <w:r w:rsidRPr="00AE1ECB" w:rsidR="00520606">
        <w:rPr>
          <w:rFonts w:ascii="Helvetica" w:hAnsi="Helvetica" w:cs="Helvetica"/>
          <w:color w:val="000000"/>
          <w:sz w:val="18"/>
          <w:szCs w:val="18"/>
        </w:rPr>
        <w:t>or</w:t>
      </w:r>
      <w:r w:rsidRPr="00AE1ECB" w:rsidR="008D4C81">
        <w:rPr>
          <w:rFonts w:ascii="Helvetica" w:hAnsi="Helvetica" w:cs="Helvetica"/>
          <w:color w:val="000000"/>
          <w:sz w:val="18"/>
          <w:szCs w:val="18"/>
        </w:rPr>
        <w:t xml:space="preserve"> higher, a Moody’s rating of Baa3 or higher, or an equivalent rating from another rating agency. High-yield debt instruments are those that have ratings below these rating levels. If the debt does not have</w:t>
      </w:r>
      <w:r w:rsidRPr="00AE1ECB" w:rsidR="00520606">
        <w:rPr>
          <w:rFonts w:ascii="Helvetica" w:hAnsi="Helvetica" w:cs="Helvetica"/>
          <w:color w:val="000000"/>
          <w:sz w:val="18"/>
          <w:szCs w:val="18"/>
        </w:rPr>
        <w:t xml:space="preserve"> a rating, it should be include</w:t>
      </w:r>
      <w:r w:rsidRPr="00AE1ECB" w:rsidR="00AE445D">
        <w:rPr>
          <w:rFonts w:ascii="Helvetica" w:hAnsi="Helvetica" w:cs="Helvetica"/>
          <w:color w:val="000000"/>
          <w:sz w:val="18"/>
          <w:szCs w:val="18"/>
        </w:rPr>
        <w:t xml:space="preserve">d </w:t>
      </w:r>
      <w:r w:rsidRPr="00AE1ECB" w:rsidR="007239D4">
        <w:rPr>
          <w:rFonts w:ascii="Helvetica" w:hAnsi="Helvetica" w:cs="Helvetica"/>
          <w:color w:val="000000"/>
          <w:sz w:val="18"/>
          <w:szCs w:val="18"/>
        </w:rPr>
        <w:t>in the “high-yield” category if it does not have the backing of a government entity. Unr</w:t>
      </w:r>
      <w:r w:rsidRPr="00AE1ECB" w:rsidR="00520606">
        <w:rPr>
          <w:rFonts w:ascii="Helvetica" w:hAnsi="Helvetica" w:cs="Helvetica"/>
          <w:color w:val="000000"/>
          <w:sz w:val="18"/>
          <w:szCs w:val="18"/>
        </w:rPr>
        <w:t xml:space="preserve">ated debt with the backing of a </w:t>
      </w:r>
      <w:r w:rsidRPr="00AE1ECB" w:rsidR="007239D4">
        <w:rPr>
          <w:rFonts w:ascii="Helvetica" w:hAnsi="Helvetica" w:cs="Helvetica"/>
          <w:color w:val="000000"/>
          <w:sz w:val="18"/>
          <w:szCs w:val="18"/>
        </w:rPr>
        <w:t>government entity wou</w:t>
      </w:r>
      <w:r w:rsidR="00F23C08">
        <w:rPr>
          <w:rFonts w:ascii="Helvetica" w:hAnsi="Helvetica" w:cs="Helvetica"/>
          <w:color w:val="000000"/>
          <w:sz w:val="18"/>
          <w:szCs w:val="18"/>
        </w:rPr>
        <w:t xml:space="preserve">ld generally be included in the </w:t>
      </w:r>
      <w:r w:rsidRPr="00AE1ECB" w:rsidR="007239D4">
        <w:rPr>
          <w:rFonts w:ascii="Helvetica" w:hAnsi="Helvetica" w:cs="Helvetica"/>
          <w:color w:val="000000"/>
          <w:sz w:val="18"/>
          <w:szCs w:val="18"/>
        </w:rPr>
        <w:t>“investment-grade” category unless it is generally accepted that the debt should be considered as “high-yield.” Use the ratings in effect as of the beginning of the plan year.</w:t>
      </w:r>
    </w:p>
    <w:p w:rsidR="00AE445D" w:rsidP="0063377C" w:rsidRDefault="007239D4" w14:paraId="244C846F"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19b</w:t>
      </w:r>
      <w:r w:rsidR="003D1A5A">
        <w:rPr>
          <w:rFonts w:ascii="Helvetica" w:hAnsi="Helvetica" w:cs="Helvetica"/>
          <w:b/>
          <w:bCs/>
          <w:color w:val="000000"/>
          <w:sz w:val="18"/>
          <w:szCs w:val="18"/>
        </w:rPr>
        <w:t>.</w:t>
      </w:r>
      <w:r w:rsidR="004F5E97">
        <w:rPr>
          <w:rFonts w:ascii="Helvetica" w:hAnsi="Helvetica" w:cs="Helvetica"/>
          <w:b/>
          <w:bCs/>
          <w:color w:val="000000"/>
          <w:sz w:val="18"/>
          <w:szCs w:val="18"/>
        </w:rPr>
        <w:t xml:space="preserve"> </w:t>
      </w:r>
      <w:r w:rsidRPr="00AE1ECB">
        <w:rPr>
          <w:rFonts w:ascii="Helvetica" w:hAnsi="Helvetica" w:cs="Helvetica"/>
          <w:color w:val="000000"/>
          <w:sz w:val="18"/>
          <w:szCs w:val="18"/>
        </w:rPr>
        <w:t>Check the box that shows the average duration of the plan’s combined investment-grade and high-yield debt portfolio. If the average duration falls exactly on the boundary of two boxes, check the box with the lower duration. To determine the average duration, use the “effective duration” or any other generally accepted measure of duration. Report the duration measure used in line 19c. If debt instruments are held in multiple debt portfolios, report the weighted average of the average durations of the various portfolios where the weights are the dollar values of the individual portfolios.</w:t>
      </w:r>
    </w:p>
    <w:p w:rsidRPr="00632DC6" w:rsidR="00632DC6" w:rsidP="0063377C" w:rsidRDefault="00632DC6" w14:paraId="244C8470" w14:textId="77777777">
      <w:pPr>
        <w:widowControl w:val="0"/>
        <w:autoSpaceDE w:val="0"/>
        <w:autoSpaceDN w:val="0"/>
        <w:adjustRightInd w:val="0"/>
        <w:spacing w:before="60" w:line="240" w:lineRule="auto"/>
        <w:ind w:firstLine="0"/>
        <w:rPr>
          <w:rFonts w:ascii="Helvetica" w:hAnsi="Helvetica" w:cs="Helvetica"/>
          <w:color w:val="000000"/>
          <w:sz w:val="18"/>
          <w:szCs w:val="18"/>
        </w:rPr>
      </w:pPr>
      <w:r>
        <w:rPr>
          <w:rFonts w:ascii="Helvetica" w:hAnsi="Helvetica" w:cs="Helvetica"/>
          <w:b/>
          <w:color w:val="000000"/>
          <w:sz w:val="18"/>
          <w:szCs w:val="18"/>
        </w:rPr>
        <w:t>Line 20.</w:t>
      </w:r>
      <w:r>
        <w:rPr>
          <w:rFonts w:ascii="Helvetica" w:hAnsi="Helvetica" w:cs="Helvetica"/>
          <w:color w:val="000000"/>
          <w:sz w:val="18"/>
          <w:szCs w:val="18"/>
        </w:rPr>
        <w:t xml:space="preserve"> This line must be completed for all </w:t>
      </w:r>
      <w:proofErr w:type="gramStart"/>
      <w:r>
        <w:rPr>
          <w:rFonts w:ascii="Helvetica" w:hAnsi="Helvetica" w:cs="Helvetica"/>
          <w:color w:val="000000"/>
          <w:sz w:val="18"/>
          <w:szCs w:val="18"/>
        </w:rPr>
        <w:t>single-employer</w:t>
      </w:r>
      <w:proofErr w:type="gramEnd"/>
      <w:r>
        <w:rPr>
          <w:rFonts w:ascii="Helvetica" w:hAnsi="Helvetica" w:cs="Helvetica"/>
          <w:color w:val="000000"/>
          <w:sz w:val="18"/>
          <w:szCs w:val="18"/>
        </w:rPr>
        <w:t xml:space="preserve"> defined benefit plans that are covered by PBGC.</w:t>
      </w:r>
    </w:p>
    <w:p w:rsidR="00E61564" w:rsidP="00E61564" w:rsidRDefault="00E61564" w14:paraId="244C8471" w14:textId="7BB5094E">
      <w:pPr>
        <w:widowControl w:val="0"/>
        <w:autoSpaceDE w:val="0"/>
        <w:autoSpaceDN w:val="0"/>
        <w:adjustRightInd w:val="0"/>
        <w:spacing w:before="60" w:line="240" w:lineRule="auto"/>
        <w:ind w:firstLine="0"/>
        <w:rPr>
          <w:rFonts w:ascii="Helvetica" w:hAnsi="Helvetica" w:cs="Helvetica"/>
          <w:color w:val="000000"/>
          <w:sz w:val="18"/>
          <w:szCs w:val="18"/>
        </w:rPr>
      </w:pPr>
      <w:r>
        <w:rPr>
          <w:rFonts w:ascii="Helvetica" w:hAnsi="Helvetica" w:cs="Helvetica"/>
          <w:b/>
          <w:bCs/>
          <w:color w:val="000000"/>
          <w:sz w:val="18"/>
          <w:szCs w:val="18"/>
        </w:rPr>
        <w:t xml:space="preserve">Line 20a. </w:t>
      </w:r>
      <w:r>
        <w:rPr>
          <w:rFonts w:ascii="Helvetica" w:hAnsi="Helvetica" w:cs="Helvetica"/>
          <w:color w:val="000000"/>
          <w:sz w:val="18"/>
          <w:szCs w:val="18"/>
        </w:rPr>
        <w:t>If the amount reported on Schedule SB (Form 5500) line 40 is greater than $0, check the “Yes”</w:t>
      </w:r>
      <w:r w:rsidR="00326B2B">
        <w:rPr>
          <w:rFonts w:ascii="Helvetica" w:hAnsi="Helvetica" w:cs="Helvetica"/>
          <w:color w:val="000000"/>
          <w:sz w:val="18"/>
          <w:szCs w:val="18"/>
        </w:rPr>
        <w:t xml:space="preserve"> box and complete line 20b. O</w:t>
      </w:r>
      <w:r>
        <w:rPr>
          <w:rFonts w:ascii="Helvetica" w:hAnsi="Helvetica" w:cs="Helvetica"/>
          <w:color w:val="000000"/>
          <w:sz w:val="18"/>
          <w:szCs w:val="18"/>
        </w:rPr>
        <w:t>therwise, check “No” and skip line 20b.</w:t>
      </w:r>
    </w:p>
    <w:p w:rsidR="00E61564" w:rsidP="00E61564" w:rsidRDefault="00D2070D" w14:paraId="244C8472" w14:textId="77777777">
      <w:pPr>
        <w:widowControl w:val="0"/>
        <w:autoSpaceDE w:val="0"/>
        <w:autoSpaceDN w:val="0"/>
        <w:adjustRightInd w:val="0"/>
        <w:spacing w:before="60" w:line="240" w:lineRule="auto"/>
        <w:ind w:firstLine="0"/>
        <w:rPr>
          <w:rFonts w:ascii="Helvetica" w:hAnsi="Helvetica" w:cs="Helvetica"/>
          <w:color w:val="000000"/>
          <w:sz w:val="18"/>
          <w:szCs w:val="18"/>
        </w:rPr>
      </w:pPr>
      <w:r>
        <w:rPr>
          <w:rFonts w:ascii="Helvetica" w:hAnsi="Helvetica" w:cs="Helvetica"/>
          <w:color w:val="000000"/>
          <w:sz w:val="18"/>
          <w:szCs w:val="18"/>
        </w:rPr>
        <w:br w:type="column"/>
      </w:r>
      <w:r w:rsidR="00FC114F">
        <w:rPr>
          <w:rFonts w:ascii="Helvetica" w:hAnsi="Helvetica" w:cs="Helvetica"/>
          <w:b/>
          <w:bCs/>
          <w:color w:val="000000"/>
          <w:sz w:val="18"/>
          <w:szCs w:val="18"/>
        </w:rPr>
        <w:t>Line 20</w:t>
      </w:r>
      <w:r w:rsidRPr="00AE1ECB" w:rsidR="00FC114F">
        <w:rPr>
          <w:rFonts w:ascii="Helvetica" w:hAnsi="Helvetica" w:cs="Helvetica"/>
          <w:b/>
          <w:bCs/>
          <w:color w:val="000000"/>
          <w:sz w:val="18"/>
          <w:szCs w:val="18"/>
        </w:rPr>
        <w:t>b</w:t>
      </w:r>
      <w:r w:rsidR="00FC114F">
        <w:rPr>
          <w:rFonts w:ascii="Helvetica" w:hAnsi="Helvetica" w:cs="Helvetica"/>
          <w:b/>
          <w:bCs/>
          <w:color w:val="000000"/>
          <w:sz w:val="18"/>
          <w:szCs w:val="18"/>
        </w:rPr>
        <w:t xml:space="preserve">. </w:t>
      </w:r>
      <w:r w:rsidR="00FC114F">
        <w:rPr>
          <w:rFonts w:ascii="Helvetica" w:hAnsi="Helvetica" w:cs="Helvetica"/>
          <w:color w:val="000000"/>
          <w:sz w:val="18"/>
          <w:szCs w:val="18"/>
        </w:rPr>
        <w:t xml:space="preserve">In general, a PBGC-insured single-employer plan </w:t>
      </w:r>
      <w:r w:rsidR="00E61564">
        <w:rPr>
          <w:rFonts w:ascii="Helvetica" w:hAnsi="Helvetica" w:cs="Helvetica"/>
          <w:color w:val="000000"/>
          <w:sz w:val="18"/>
          <w:szCs w:val="18"/>
        </w:rPr>
        <w:t>must notify PBGC if a required contribution is not made by its due dat</w:t>
      </w:r>
      <w:r w:rsidR="00734F31">
        <w:rPr>
          <w:rFonts w:ascii="Helvetica" w:hAnsi="Helvetica" w:cs="Helvetica"/>
          <w:color w:val="000000"/>
          <w:sz w:val="18"/>
          <w:szCs w:val="18"/>
        </w:rPr>
        <w:t xml:space="preserve">e. </w:t>
      </w:r>
      <w:proofErr w:type="gramStart"/>
      <w:r w:rsidR="00E61564">
        <w:rPr>
          <w:rFonts w:ascii="Helvetica" w:hAnsi="Helvetica" w:cs="Helvetica"/>
          <w:color w:val="000000"/>
          <w:sz w:val="18"/>
          <w:szCs w:val="18"/>
        </w:rPr>
        <w:t>With the exception of</w:t>
      </w:r>
      <w:proofErr w:type="gramEnd"/>
      <w:r w:rsidR="00E61564">
        <w:rPr>
          <w:rFonts w:ascii="Helvetica" w:hAnsi="Helvetica" w:cs="Helvetica"/>
          <w:color w:val="000000"/>
          <w:sz w:val="18"/>
          <w:szCs w:val="18"/>
        </w:rPr>
        <w:t xml:space="preserve"> situations where the accumulated value of missed contribution</w:t>
      </w:r>
      <w:r w:rsidR="009A22B1">
        <w:rPr>
          <w:rFonts w:ascii="Helvetica" w:hAnsi="Helvetica" w:cs="Helvetica"/>
          <w:color w:val="000000"/>
          <w:sz w:val="18"/>
          <w:szCs w:val="18"/>
        </w:rPr>
        <w:t>s</w:t>
      </w:r>
      <w:r w:rsidR="00E61564">
        <w:rPr>
          <w:rFonts w:ascii="Helvetica" w:hAnsi="Helvetica" w:cs="Helvetica"/>
          <w:color w:val="000000"/>
          <w:sz w:val="18"/>
          <w:szCs w:val="18"/>
        </w:rPr>
        <w:t xml:space="preserve"> exceeds $1 million, PBGC waives reporting if contributions equal to or exceeding the missed amount are made by the 30</w:t>
      </w:r>
      <w:r w:rsidRPr="00231ABB" w:rsidR="00E61564">
        <w:rPr>
          <w:rFonts w:ascii="Helvetica" w:hAnsi="Helvetica" w:cs="Helvetica"/>
          <w:color w:val="000000"/>
          <w:sz w:val="18"/>
          <w:szCs w:val="18"/>
          <w:vertAlign w:val="superscript"/>
        </w:rPr>
        <w:t>th</w:t>
      </w:r>
      <w:r w:rsidR="00E61564">
        <w:rPr>
          <w:rFonts w:ascii="Helvetica" w:hAnsi="Helvetica" w:cs="Helvetica"/>
          <w:color w:val="000000"/>
          <w:sz w:val="18"/>
          <w:szCs w:val="18"/>
        </w:rPr>
        <w:t xml:space="preserve"> day aft</w:t>
      </w:r>
      <w:r w:rsidR="00326B2B">
        <w:rPr>
          <w:rFonts w:ascii="Helvetica" w:hAnsi="Helvetica" w:cs="Helvetica"/>
          <w:color w:val="000000"/>
          <w:sz w:val="18"/>
          <w:szCs w:val="18"/>
        </w:rPr>
        <w:t xml:space="preserve">er the due date. </w:t>
      </w:r>
      <w:r w:rsidR="00E61564">
        <w:rPr>
          <w:rFonts w:ascii="Helvetica" w:hAnsi="Helvetica" w:cs="Helvetica"/>
          <w:color w:val="000000"/>
          <w:sz w:val="18"/>
          <w:szCs w:val="18"/>
        </w:rPr>
        <w:t xml:space="preserve">For more information, see 29 CFR </w:t>
      </w:r>
      <w:r w:rsidR="009A22B1">
        <w:rPr>
          <w:rFonts w:ascii="Helvetica" w:hAnsi="Helvetica" w:cs="Helvetica"/>
          <w:color w:val="000000"/>
          <w:sz w:val="18"/>
          <w:szCs w:val="18"/>
        </w:rPr>
        <w:t xml:space="preserve">4043.25 and </w:t>
      </w:r>
      <w:r w:rsidR="00E61564">
        <w:rPr>
          <w:rFonts w:ascii="Helvetica" w:hAnsi="Helvetica" w:cs="Helvetica"/>
          <w:color w:val="000000"/>
          <w:sz w:val="18"/>
          <w:szCs w:val="18"/>
        </w:rPr>
        <w:t>4043.81 and the f</w:t>
      </w:r>
      <w:r w:rsidR="00326B2B">
        <w:rPr>
          <w:rFonts w:ascii="Helvetica" w:hAnsi="Helvetica" w:cs="Helvetica"/>
          <w:color w:val="000000"/>
          <w:sz w:val="18"/>
          <w:szCs w:val="18"/>
        </w:rPr>
        <w:t>iling instructi</w:t>
      </w:r>
      <w:r w:rsidR="00E61564">
        <w:rPr>
          <w:rFonts w:ascii="Helvetica" w:hAnsi="Helvetica" w:cs="Helvetica"/>
          <w:color w:val="000000"/>
          <w:sz w:val="18"/>
          <w:szCs w:val="18"/>
        </w:rPr>
        <w:t>ons for PBGC Forms 10 and 200.</w:t>
      </w:r>
    </w:p>
    <w:p w:rsidR="00111BB7" w:rsidP="0063377C" w:rsidRDefault="00E61564" w14:paraId="05FA3E9B" w14:textId="63E8C9E1">
      <w:pPr>
        <w:widowControl w:val="0"/>
        <w:autoSpaceDE w:val="0"/>
        <w:autoSpaceDN w:val="0"/>
        <w:adjustRightInd w:val="0"/>
        <w:spacing w:before="60" w:line="240" w:lineRule="auto"/>
        <w:ind w:firstLine="0"/>
        <w:rPr>
          <w:rFonts w:ascii="Helvetica" w:hAnsi="Helvetica" w:cs="Helvetica"/>
          <w:color w:val="000000"/>
          <w:sz w:val="18"/>
          <w:szCs w:val="18"/>
        </w:rPr>
      </w:pPr>
      <w:r>
        <w:rPr>
          <w:rFonts w:ascii="Helvetica" w:hAnsi="Helvetica" w:cs="Helvetica"/>
          <w:color w:val="000000"/>
          <w:sz w:val="18"/>
          <w:szCs w:val="18"/>
        </w:rPr>
        <w:t>If PBGC has been notified of the missed contribution, check the “Yes” box</w:t>
      </w:r>
      <w:r w:rsidR="00782CCD">
        <w:rPr>
          <w:rFonts w:ascii="Helvetica" w:hAnsi="Helvetica" w:cs="Helvetica"/>
          <w:color w:val="000000"/>
          <w:sz w:val="18"/>
          <w:szCs w:val="18"/>
        </w:rPr>
        <w:t xml:space="preserve">. </w:t>
      </w:r>
      <w:r w:rsidR="00326B2B">
        <w:rPr>
          <w:rFonts w:ascii="Helvetica" w:hAnsi="Helvetica" w:cs="Helvetica"/>
          <w:color w:val="000000"/>
          <w:sz w:val="18"/>
          <w:szCs w:val="18"/>
        </w:rPr>
        <w:t xml:space="preserve">Otherwise, check the box that best explains why PBGC </w:t>
      </w:r>
      <w:proofErr w:type="gramStart"/>
      <w:r w:rsidR="00326B2B">
        <w:rPr>
          <w:rFonts w:ascii="Helvetica" w:hAnsi="Helvetica" w:cs="Helvetica"/>
          <w:color w:val="000000"/>
          <w:sz w:val="18"/>
          <w:szCs w:val="18"/>
        </w:rPr>
        <w:t>wasn’</w:t>
      </w:r>
      <w:r w:rsidR="00734F31">
        <w:rPr>
          <w:rFonts w:ascii="Helvetica" w:hAnsi="Helvetica" w:cs="Helvetica"/>
          <w:color w:val="000000"/>
          <w:sz w:val="18"/>
          <w:szCs w:val="18"/>
        </w:rPr>
        <w:t>t</w:t>
      </w:r>
      <w:proofErr w:type="gramEnd"/>
      <w:r w:rsidR="00734F31">
        <w:rPr>
          <w:rFonts w:ascii="Helvetica" w:hAnsi="Helvetica" w:cs="Helvetica"/>
          <w:color w:val="000000"/>
          <w:sz w:val="18"/>
          <w:szCs w:val="18"/>
        </w:rPr>
        <w:t xml:space="preserve"> notified. </w:t>
      </w:r>
      <w:r w:rsidR="00917CF1">
        <w:rPr>
          <w:rFonts w:ascii="Helvetica" w:hAnsi="Helvetica" w:cs="Helvetica"/>
          <w:color w:val="000000"/>
          <w:sz w:val="18"/>
          <w:szCs w:val="18"/>
        </w:rPr>
        <w:t xml:space="preserve">If the “No. Other. </w:t>
      </w:r>
      <w:r w:rsidR="00326B2B">
        <w:rPr>
          <w:rFonts w:ascii="Helvetica" w:hAnsi="Helvetica" w:cs="Helvetica"/>
          <w:color w:val="000000"/>
          <w:sz w:val="18"/>
          <w:szCs w:val="18"/>
        </w:rPr>
        <w:t xml:space="preserve">Provide </w:t>
      </w:r>
      <w:r w:rsidR="00FC114F">
        <w:rPr>
          <w:rFonts w:ascii="Helvetica" w:hAnsi="Helvetica" w:cs="Helvetica"/>
          <w:color w:val="000000"/>
          <w:sz w:val="18"/>
          <w:szCs w:val="18"/>
        </w:rPr>
        <w:t>explanation”</w:t>
      </w:r>
      <w:r w:rsidR="00326B2B">
        <w:rPr>
          <w:rFonts w:ascii="Helvetica" w:hAnsi="Helvetica" w:cs="Helvetica"/>
          <w:color w:val="000000"/>
          <w:sz w:val="18"/>
          <w:szCs w:val="18"/>
        </w:rPr>
        <w:t xml:space="preserve"> box is checked, provide an explanation as to why PBGC wasn’t notified (e.g., “The due date for filing Form 10 has not yet passed; the plan administrator intends to file Form 10 with PBGC shortly” or “Reporting was waived under 29 CFR 4043.25(c)(3) because the unpaid contribution resulted solely from an administrative error related to an election to use a pre-funding balance”).</w:t>
      </w:r>
    </w:p>
    <w:p w:rsidR="00111BB7" w:rsidP="0063377C" w:rsidRDefault="00111BB7" w14:paraId="3156AAE5" w14:textId="77777777">
      <w:pPr>
        <w:widowControl w:val="0"/>
        <w:autoSpaceDE w:val="0"/>
        <w:autoSpaceDN w:val="0"/>
        <w:adjustRightInd w:val="0"/>
        <w:spacing w:before="60" w:line="240" w:lineRule="auto"/>
        <w:ind w:firstLine="0"/>
        <w:rPr>
          <w:rFonts w:ascii="Helvetica" w:hAnsi="Helvetica" w:cs="Helvetica"/>
          <w:color w:val="000000"/>
          <w:sz w:val="18"/>
          <w:szCs w:val="18"/>
        </w:rPr>
      </w:pPr>
    </w:p>
    <w:p w:rsidR="00111BB7" w:rsidP="0063377C" w:rsidRDefault="00111BB7" w14:paraId="168E6373" w14:textId="77777777">
      <w:pPr>
        <w:widowControl w:val="0"/>
        <w:autoSpaceDE w:val="0"/>
        <w:autoSpaceDN w:val="0"/>
        <w:adjustRightInd w:val="0"/>
        <w:spacing w:before="60" w:line="240" w:lineRule="auto"/>
        <w:ind w:firstLine="0"/>
        <w:rPr>
          <w:rFonts w:ascii="Helvetica" w:hAnsi="Helvetica" w:cs="Helvetica"/>
          <w:color w:val="000000"/>
          <w:sz w:val="18"/>
          <w:szCs w:val="18"/>
        </w:rPr>
        <w:sectPr w:rsidR="00111BB7" w:rsidSect="008B0D72">
          <w:headerReference w:type="even" r:id="rId111"/>
          <w:headerReference w:type="default" r:id="rId112"/>
          <w:footerReference w:type="even" r:id="rId113"/>
          <w:footerReference w:type="default" r:id="rId114"/>
          <w:headerReference w:type="first" r:id="rId115"/>
          <w:footerReference w:type="first" r:id="rId116"/>
          <w:endnotePr>
            <w:numFmt w:val="decimal"/>
          </w:endnotePr>
          <w:type w:val="continuous"/>
          <w:pgSz w:w="12240" w:h="15840" w:code="1"/>
          <w:pgMar w:top="1008" w:right="634" w:bottom="432" w:left="994" w:header="576" w:footer="432" w:gutter="0"/>
          <w:cols w:space="540" w:num="2"/>
          <w:titlePg/>
          <w:rtlGutter/>
          <w:docGrid w:linePitch="326"/>
        </w:sectPr>
      </w:pPr>
    </w:p>
    <w:p w:rsidR="00111BB7" w:rsidP="00AE4541" w:rsidRDefault="00111BB7" w14:paraId="3839AEF9" w14:textId="77777777">
      <w:pPr>
        <w:widowControl w:val="0"/>
        <w:pBdr>
          <w:top w:val="single" w:color="auto" w:sz="18" w:space="1"/>
        </w:pBdr>
        <w:autoSpaceDE w:val="0"/>
        <w:autoSpaceDN w:val="0"/>
        <w:adjustRightInd w:val="0"/>
        <w:spacing w:before="60" w:line="240" w:lineRule="auto"/>
        <w:ind w:firstLine="0"/>
        <w:rPr>
          <w:rFonts w:ascii="Helvetica" w:hAnsi="Helvetica" w:cs="Helvetica-Bold"/>
          <w:b/>
          <w:bCs/>
          <w:sz w:val="26"/>
          <w:szCs w:val="26"/>
        </w:rPr>
        <w:sectPr w:rsidR="00111BB7" w:rsidSect="008B0D72">
          <w:footerReference w:type="even" r:id="rId117"/>
          <w:footerReference w:type="default" r:id="rId118"/>
          <w:endnotePr>
            <w:numFmt w:val="decimal"/>
          </w:endnotePr>
          <w:type w:val="continuous"/>
          <w:pgSz w:w="12240" w:h="15840" w:code="1"/>
          <w:pgMar w:top="1008" w:right="634" w:bottom="432" w:left="994" w:header="576" w:footer="432" w:gutter="0"/>
          <w:cols w:space="540" w:num="2"/>
          <w:titlePg/>
          <w:rtlGutter/>
          <w:docGrid w:linePitch="326"/>
        </w:sectPr>
      </w:pPr>
    </w:p>
    <w:p w:rsidRPr="00AE1ECB" w:rsidR="00A26046" w:rsidP="00AE4541" w:rsidRDefault="00BC6F5A" w14:paraId="244C8477" w14:textId="7495B78B">
      <w:pPr>
        <w:widowControl w:val="0"/>
        <w:pBdr>
          <w:top w:val="single" w:color="auto" w:sz="18" w:space="1"/>
        </w:pBdr>
        <w:autoSpaceDE w:val="0"/>
        <w:autoSpaceDN w:val="0"/>
        <w:adjustRightInd w:val="0"/>
        <w:spacing w:before="60" w:line="240" w:lineRule="auto"/>
        <w:ind w:firstLine="0"/>
        <w:rPr>
          <w:rFonts w:ascii="Helvetica" w:hAnsi="Helvetica" w:cs="Helvetica-Bold"/>
          <w:b/>
          <w:bCs/>
          <w:sz w:val="26"/>
          <w:szCs w:val="26"/>
        </w:rPr>
      </w:pPr>
      <w:r>
        <w:rPr>
          <w:rFonts w:ascii="Helvetica" w:hAnsi="Helvetica" w:cs="Helvetica-Bold"/>
          <w:b/>
          <w:bCs/>
          <w:sz w:val="26"/>
          <w:szCs w:val="26"/>
        </w:rPr>
        <w:lastRenderedPageBreak/>
        <w:t>202</w:t>
      </w:r>
      <w:r w:rsidR="00562E96">
        <w:rPr>
          <w:rFonts w:ascii="Helvetica" w:hAnsi="Helvetica" w:cs="Helvetica-Bold"/>
          <w:b/>
          <w:bCs/>
          <w:sz w:val="26"/>
          <w:szCs w:val="26"/>
        </w:rPr>
        <w:t>1</w:t>
      </w:r>
      <w:r w:rsidRPr="00AE1ECB" w:rsidR="00513641">
        <w:rPr>
          <w:rFonts w:ascii="Helvetica" w:hAnsi="Helvetica" w:cs="Helvetica-Bold"/>
          <w:b/>
          <w:bCs/>
          <w:sz w:val="26"/>
          <w:szCs w:val="26"/>
        </w:rPr>
        <w:t xml:space="preserve"> </w:t>
      </w:r>
      <w:r w:rsidRPr="00AE1ECB" w:rsidR="00A26046">
        <w:rPr>
          <w:rFonts w:ascii="Helvetica" w:hAnsi="Helvetica" w:cs="Helvetica-Bold"/>
          <w:b/>
          <w:bCs/>
          <w:sz w:val="26"/>
          <w:szCs w:val="26"/>
        </w:rPr>
        <w:t>Instructions for Schedule SB</w:t>
      </w:r>
    </w:p>
    <w:p w:rsidRPr="00AE1ECB" w:rsidR="00A26046" w:rsidP="00C50654" w:rsidRDefault="00A26046" w14:paraId="244C8478" w14:textId="77777777">
      <w:pPr>
        <w:tabs>
          <w:tab w:val="clear" w:pos="432"/>
          <w:tab w:val="left" w:pos="270"/>
          <w:tab w:val="right" w:leader="dot" w:pos="4680"/>
        </w:tabs>
        <w:autoSpaceDE w:val="0"/>
        <w:autoSpaceDN w:val="0"/>
        <w:adjustRightInd w:val="0"/>
        <w:spacing w:before="120" w:line="240" w:lineRule="auto"/>
        <w:ind w:right="173" w:firstLine="0"/>
        <w:contextualSpacing/>
        <w:rPr>
          <w:rFonts w:ascii="Helvetica" w:hAnsi="Helvetica" w:cs="Helvetica-Bold"/>
          <w:b/>
          <w:bCs/>
          <w:sz w:val="26"/>
          <w:szCs w:val="26"/>
        </w:rPr>
      </w:pPr>
      <w:r w:rsidRPr="00AE1ECB">
        <w:rPr>
          <w:rFonts w:ascii="Helvetica" w:hAnsi="Helvetica" w:cs="Helvetica-Bold"/>
          <w:b/>
          <w:bCs/>
          <w:sz w:val="26"/>
          <w:szCs w:val="26"/>
        </w:rPr>
        <w:t>(Form 5500)</w:t>
      </w:r>
    </w:p>
    <w:p w:rsidRPr="00AE1ECB" w:rsidR="00A26046" w:rsidP="00C50654" w:rsidRDefault="00A26046" w14:paraId="244C8479" w14:textId="77777777">
      <w:pPr>
        <w:tabs>
          <w:tab w:val="clear" w:pos="432"/>
          <w:tab w:val="left" w:pos="270"/>
          <w:tab w:val="right" w:leader="dot" w:pos="4680"/>
        </w:tabs>
        <w:autoSpaceDE w:val="0"/>
        <w:autoSpaceDN w:val="0"/>
        <w:adjustRightInd w:val="0"/>
        <w:spacing w:before="120" w:line="240" w:lineRule="auto"/>
        <w:ind w:right="173" w:firstLine="0"/>
        <w:contextualSpacing/>
        <w:rPr>
          <w:rFonts w:ascii="Helvetica" w:hAnsi="Helvetica" w:cs="Helvetica-BoldOblique"/>
          <w:b/>
          <w:bCs/>
          <w:i/>
          <w:iCs/>
          <w:sz w:val="26"/>
          <w:szCs w:val="26"/>
        </w:rPr>
      </w:pPr>
      <w:r w:rsidRPr="00AE1ECB">
        <w:rPr>
          <w:rFonts w:ascii="Helvetica" w:hAnsi="Helvetica" w:cs="Helvetica-BoldOblique"/>
          <w:b/>
          <w:bCs/>
          <w:i/>
          <w:iCs/>
          <w:sz w:val="26"/>
          <w:szCs w:val="26"/>
        </w:rPr>
        <w:t>Single-Employer Defined Benefit Plan</w:t>
      </w:r>
    </w:p>
    <w:p w:rsidRPr="00AE1ECB" w:rsidR="00A26046" w:rsidP="00E22B47" w:rsidRDefault="00A26046" w14:paraId="244C847A" w14:textId="77777777">
      <w:pPr>
        <w:pBdr>
          <w:bottom w:val="single" w:color="auto" w:sz="8" w:space="2"/>
        </w:pBdr>
        <w:tabs>
          <w:tab w:val="clear" w:pos="432"/>
          <w:tab w:val="left" w:pos="270"/>
          <w:tab w:val="right" w:leader="dot" w:pos="4680"/>
        </w:tabs>
        <w:autoSpaceDE w:val="0"/>
        <w:autoSpaceDN w:val="0"/>
        <w:adjustRightInd w:val="0"/>
        <w:spacing w:before="120" w:line="240" w:lineRule="auto"/>
        <w:ind w:right="173" w:firstLine="0"/>
        <w:contextualSpacing/>
        <w:rPr>
          <w:rFonts w:ascii="Helvetica" w:hAnsi="Helvetica" w:cs="Helvetica-BoldOblique"/>
          <w:b/>
          <w:bCs/>
          <w:i/>
          <w:iCs/>
          <w:sz w:val="26"/>
          <w:szCs w:val="26"/>
        </w:rPr>
      </w:pPr>
      <w:r w:rsidRPr="00AE1ECB">
        <w:rPr>
          <w:rFonts w:ascii="Helvetica" w:hAnsi="Helvetica" w:cs="Helvetica-BoldOblique"/>
          <w:b/>
          <w:bCs/>
          <w:i/>
          <w:iCs/>
          <w:sz w:val="26"/>
          <w:szCs w:val="26"/>
        </w:rPr>
        <w:t>Actuarial Information</w:t>
      </w:r>
    </w:p>
    <w:p w:rsidRPr="00AE1ECB" w:rsidR="00A26046" w:rsidP="00E22B47" w:rsidRDefault="00A26046" w14:paraId="244C847B" w14:textId="77777777">
      <w:pPr>
        <w:pBdr>
          <w:bottom w:val="single" w:color="auto" w:sz="8" w:space="2"/>
        </w:pBdr>
        <w:tabs>
          <w:tab w:val="clear" w:pos="432"/>
          <w:tab w:val="left" w:pos="270"/>
          <w:tab w:val="right" w:leader="dot" w:pos="4680"/>
        </w:tabs>
        <w:autoSpaceDE w:val="0"/>
        <w:autoSpaceDN w:val="0"/>
        <w:adjustRightInd w:val="0"/>
        <w:spacing w:before="120" w:line="240" w:lineRule="auto"/>
        <w:ind w:right="173" w:firstLine="0"/>
        <w:contextualSpacing/>
        <w:rPr>
          <w:rFonts w:ascii="Helvetica" w:hAnsi="Helvetica" w:cs="Helvetica-BoldOblique"/>
          <w:bCs/>
          <w:iCs/>
          <w:sz w:val="12"/>
          <w:szCs w:val="12"/>
        </w:rPr>
      </w:pPr>
    </w:p>
    <w:p w:rsidRPr="00AE1ECB" w:rsidR="00A26046" w:rsidP="0063377C" w:rsidRDefault="00A26046" w14:paraId="244C847C" w14:textId="77777777">
      <w:pPr>
        <w:spacing w:before="60" w:line="240" w:lineRule="auto"/>
        <w:ind w:firstLine="0"/>
        <w:rPr>
          <w:rFonts w:ascii="Helvetica" w:hAnsi="Helvetica"/>
          <w:b/>
          <w:sz w:val="22"/>
          <w:szCs w:val="22"/>
        </w:rPr>
      </w:pPr>
      <w:r w:rsidRPr="00AE1ECB">
        <w:rPr>
          <w:rFonts w:ascii="Helvetica" w:hAnsi="Helvetica"/>
          <w:b/>
          <w:sz w:val="22"/>
          <w:szCs w:val="22"/>
        </w:rPr>
        <w:t>General Instructions</w:t>
      </w:r>
    </w:p>
    <w:p w:rsidR="00C84B11" w:rsidP="0063377C" w:rsidRDefault="00A26046" w14:paraId="244C847D" w14:textId="77777777">
      <w:pPr>
        <w:spacing w:before="60" w:line="240" w:lineRule="auto"/>
        <w:ind w:firstLine="0"/>
        <w:rPr>
          <w:rFonts w:ascii="Helvetica" w:hAnsi="Helvetica" w:cs="Helvetica"/>
          <w:sz w:val="18"/>
          <w:szCs w:val="18"/>
        </w:rPr>
      </w:pPr>
      <w:proofErr w:type="spellStart"/>
      <w:r w:rsidRPr="00AE1ECB">
        <w:rPr>
          <w:rFonts w:ascii="Helvetica" w:hAnsi="Helvetica"/>
          <w:b/>
          <w:bCs/>
          <w:sz w:val="18"/>
          <w:szCs w:val="18"/>
        </w:rPr>
        <w:t>Note.</w:t>
      </w:r>
      <w:r w:rsidR="008609A7">
        <w:rPr>
          <w:rFonts w:ascii="Helvetica" w:hAnsi="Helvetica"/>
          <w:sz w:val="18"/>
          <w:szCs w:val="18"/>
        </w:rPr>
        <w:t>To</w:t>
      </w:r>
      <w:proofErr w:type="spellEnd"/>
      <w:r w:rsidR="008609A7">
        <w:rPr>
          <w:rFonts w:ascii="Helvetica" w:hAnsi="Helvetica"/>
          <w:sz w:val="18"/>
          <w:szCs w:val="18"/>
        </w:rPr>
        <w:t xml:space="preserve"> the extent that regulations and other items of published guidance under Code sections 430 and 436 do not take into account statutory changes sin</w:t>
      </w:r>
      <w:r w:rsidR="00E22B47">
        <w:rPr>
          <w:rFonts w:ascii="Helvetica" w:hAnsi="Helvetica"/>
          <w:sz w:val="18"/>
          <w:szCs w:val="18"/>
        </w:rPr>
        <w:t>ce those regulations were issued</w:t>
      </w:r>
      <w:r w:rsidRPr="00BB508D" w:rsidR="00513641">
        <w:rPr>
          <w:rFonts w:ascii="Helvetica" w:hAnsi="Helvetica" w:cs="Helvetica"/>
          <w:sz w:val="18"/>
          <w:szCs w:val="18"/>
        </w:rPr>
        <w:t>, plan sponsors must tak</w:t>
      </w:r>
      <w:r w:rsidR="008609A7">
        <w:rPr>
          <w:rFonts w:ascii="Helvetica" w:hAnsi="Helvetica" w:cs="Helvetica"/>
          <w:sz w:val="18"/>
          <w:szCs w:val="18"/>
        </w:rPr>
        <w:t>e</w:t>
      </w:r>
      <w:r w:rsidRPr="00BB508D" w:rsidR="00513641">
        <w:rPr>
          <w:rFonts w:ascii="Helvetica" w:hAnsi="Helvetica" w:cs="Helvetica"/>
          <w:sz w:val="18"/>
          <w:szCs w:val="18"/>
        </w:rPr>
        <w:t xml:space="preserve"> into account the provisions of the Worker, Retiree, and Employer Recovery Act of 2008 (“WRERA”), Pub. L. No. 110-458, the Preservation of Access to Care for Medicare Beneficiaries and Pension Relief Act of 2010 (“PRA 2010”), Pub. L. No. 111-192, Moving Ahead for Progress in the 21</w:t>
      </w:r>
      <w:r w:rsidRPr="00BB508D" w:rsidR="00513641">
        <w:rPr>
          <w:rFonts w:ascii="Helvetica" w:hAnsi="Helvetica" w:cs="Helvetica"/>
          <w:sz w:val="18"/>
          <w:szCs w:val="18"/>
          <w:vertAlign w:val="superscript"/>
        </w:rPr>
        <w:t>st</w:t>
      </w:r>
      <w:r w:rsidRPr="00BB508D" w:rsidR="00513641">
        <w:rPr>
          <w:rFonts w:ascii="Helvetica" w:hAnsi="Helvetica" w:cs="Helvetica"/>
          <w:sz w:val="18"/>
          <w:szCs w:val="18"/>
        </w:rPr>
        <w:t xml:space="preserve"> Century Act (“MAP</w:t>
      </w:r>
      <w:r w:rsidRPr="00BB508D" w:rsidR="00513641">
        <w:rPr>
          <w:rFonts w:ascii="Helvetica" w:hAnsi="Helvetica" w:cs="Helvetica"/>
          <w:sz w:val="18"/>
          <w:szCs w:val="18"/>
        </w:rPr>
        <w:noBreakHyphen/>
        <w:t xml:space="preserve">21”), Pub. L. No. 112-141, the Cooperative and Small Employer Charity Pension Flexibility Act of 2014 (“CSEC Act”), Pub. L. No. 113-97, the Highway and Transportation Funding Act of 2014 (HATFA), Pub. L. No. 113-159, and the Bipartisan Budget Act of 2015 (BBA’15), Pub. L. No. 114-74, and any other amendments to the funding rules that are enacted. </w:t>
      </w:r>
    </w:p>
    <w:p w:rsidRPr="00AE1ECB" w:rsidR="00A26046" w:rsidP="0063377C" w:rsidRDefault="00A26046" w14:paraId="244C847E" w14:textId="77777777">
      <w:pPr>
        <w:spacing w:before="60" w:line="240" w:lineRule="auto"/>
        <w:ind w:firstLine="0"/>
        <w:rPr>
          <w:rFonts w:ascii="Helvetica" w:hAnsi="Helvetica" w:cs="NCLAD L+ Helvetica"/>
          <w:b/>
          <w:color w:val="221E1F"/>
          <w:sz w:val="20"/>
          <w:szCs w:val="20"/>
        </w:rPr>
      </w:pPr>
      <w:r w:rsidRPr="00AE1ECB">
        <w:rPr>
          <w:rFonts w:ascii="Helvetica" w:hAnsi="Helvetica"/>
          <w:b/>
          <w:sz w:val="20"/>
          <w:szCs w:val="20"/>
        </w:rPr>
        <w:t xml:space="preserve">Who Must </w:t>
      </w:r>
      <w:proofErr w:type="gramStart"/>
      <w:r w:rsidRPr="00AE1ECB">
        <w:rPr>
          <w:rFonts w:ascii="Helvetica" w:hAnsi="Helvetica"/>
          <w:b/>
          <w:sz w:val="20"/>
          <w:szCs w:val="20"/>
        </w:rPr>
        <w:t>File</w:t>
      </w:r>
      <w:proofErr w:type="gramEnd"/>
    </w:p>
    <w:p w:rsidRPr="00AE1ECB" w:rsidR="00A26046" w:rsidP="0063377C" w:rsidRDefault="00A26046" w14:paraId="244C847F" w14:textId="77777777">
      <w:pPr>
        <w:spacing w:before="60" w:line="240" w:lineRule="auto"/>
        <w:ind w:firstLine="0"/>
        <w:rPr>
          <w:rFonts w:ascii="Helvetica" w:hAnsi="Helvetica" w:cs="NCLAD L+ Helvetica"/>
          <w:color w:val="221E1F"/>
          <w:sz w:val="18"/>
          <w:szCs w:val="18"/>
        </w:rPr>
      </w:pPr>
      <w:r w:rsidRPr="00AE1ECB">
        <w:rPr>
          <w:rFonts w:ascii="Helvetica" w:hAnsi="Helvetica" w:cs="Helvetica"/>
          <w:sz w:val="18"/>
          <w:szCs w:val="18"/>
        </w:rPr>
        <w:t xml:space="preserve">As the first step, the plan administrator of any single-employer defined benefit plan (including a multiple-employer defined benefit plan) that is subject to the minimum funding standards (see Code section 412 and Part 3 of Title I of ERISA) </w:t>
      </w:r>
      <w:r w:rsidRPr="00AE1ECB">
        <w:rPr>
          <w:rFonts w:ascii="Helvetica" w:hAnsi="Helvetica"/>
          <w:b/>
          <w:sz w:val="18"/>
          <w:szCs w:val="18"/>
        </w:rPr>
        <w:t>must</w:t>
      </w:r>
      <w:r w:rsidRPr="00AE1ECB">
        <w:rPr>
          <w:rFonts w:ascii="Helvetica" w:hAnsi="Helvetica" w:cs="Helvetica"/>
          <w:sz w:val="18"/>
          <w:szCs w:val="18"/>
        </w:rPr>
        <w:t xml:space="preserve"> obtain a completed Schedule SB</w:t>
      </w:r>
      <w:r w:rsidRPr="00AE1ECB" w:rsidR="00665C58">
        <w:rPr>
          <w:rFonts w:ascii="Helvetica" w:hAnsi="Helvetica" w:cs="Helvetica"/>
          <w:sz w:val="18"/>
          <w:szCs w:val="18"/>
        </w:rPr>
        <w:t xml:space="preserve"> (including attachments)</w:t>
      </w:r>
      <w:r w:rsidRPr="00AE1ECB">
        <w:rPr>
          <w:rFonts w:ascii="Helvetica" w:hAnsi="Helvetica" w:cs="Helvetica"/>
          <w:sz w:val="18"/>
          <w:szCs w:val="18"/>
        </w:rPr>
        <w:t xml:space="preserve"> that is prepared and signed by the plan’s enrolled actuary as discussed below in the </w:t>
      </w:r>
      <w:r w:rsidRPr="00AE1ECB">
        <w:rPr>
          <w:rFonts w:ascii="Helvetica" w:hAnsi="Helvetica" w:cs="Helvetica-Oblique"/>
          <w:i/>
          <w:iCs/>
          <w:sz w:val="18"/>
          <w:szCs w:val="18"/>
        </w:rPr>
        <w:t xml:space="preserve">Statement by Enrolled Actuary </w:t>
      </w:r>
      <w:r w:rsidRPr="00AE1ECB">
        <w:rPr>
          <w:rFonts w:ascii="Helvetica" w:hAnsi="Helvetica" w:cs="Helvetica"/>
          <w:sz w:val="18"/>
          <w:szCs w:val="18"/>
        </w:rPr>
        <w:t xml:space="preserve">section. The plan administrator must retain with the plan records the Schedule SB that is prepared and signed by the plan’s actuary.  </w:t>
      </w:r>
    </w:p>
    <w:p w:rsidRPr="00AE1ECB" w:rsidR="00A26046" w:rsidP="0063377C" w:rsidRDefault="00A26046" w14:paraId="244C8480" w14:textId="77777777">
      <w:pPr>
        <w:spacing w:before="60" w:line="240" w:lineRule="auto"/>
        <w:ind w:firstLine="274"/>
        <w:rPr>
          <w:rFonts w:ascii="Helvetica" w:hAnsi="Helvetica" w:cs="Helvetica"/>
          <w:sz w:val="18"/>
          <w:szCs w:val="18"/>
        </w:rPr>
      </w:pPr>
      <w:r w:rsidRPr="00AE1ECB">
        <w:rPr>
          <w:rFonts w:ascii="Helvetica" w:hAnsi="Helvetica" w:cs="Helvetica"/>
          <w:sz w:val="18"/>
          <w:szCs w:val="18"/>
        </w:rPr>
        <w:t>Next, the plan administrator must ensure that the information from the actuary’s Schedule SB is entered electronically into the annual return/report being submitted. When entering the information, whether using EFAST2-approved software or EFAST2’s web-based filing system, all the fields required for the type of plan must be completed (see instructions for fields that need to be completed).</w:t>
      </w:r>
    </w:p>
    <w:p w:rsidRPr="00AE1ECB" w:rsidR="00A26046" w:rsidP="0063377C" w:rsidRDefault="00A26046" w14:paraId="244C8481" w14:textId="77777777">
      <w:pPr>
        <w:spacing w:before="60" w:line="240" w:lineRule="auto"/>
        <w:ind w:firstLine="274"/>
        <w:rPr>
          <w:rFonts w:ascii="Helvetica" w:hAnsi="Helvetica" w:cs="Helvetica-BoldOblique"/>
          <w:b/>
          <w:i/>
          <w:iCs/>
          <w:sz w:val="18"/>
          <w:szCs w:val="18"/>
        </w:rPr>
      </w:pPr>
      <w:r w:rsidRPr="00AE1ECB">
        <w:rPr>
          <w:rFonts w:ascii="Helvetica" w:hAnsi="Helvetica" w:cs="Helvetica"/>
          <w:sz w:val="18"/>
          <w:szCs w:val="18"/>
        </w:rPr>
        <w:t xml:space="preserve">Further, the plan administrator of a single-employer defined benefit plan must attach to the Form 5500 or Form 5500-SF an electronic reproduction of the Schedule SB </w:t>
      </w:r>
      <w:r w:rsidRPr="00AE1ECB" w:rsidR="00665C58">
        <w:rPr>
          <w:rFonts w:ascii="Helvetica" w:hAnsi="Helvetica" w:cs="Helvetica"/>
          <w:sz w:val="18"/>
          <w:szCs w:val="18"/>
        </w:rPr>
        <w:t xml:space="preserve">(including attachments) </w:t>
      </w:r>
      <w:r w:rsidRPr="00AE1ECB">
        <w:rPr>
          <w:rFonts w:ascii="Helvetica" w:hAnsi="Helvetica" w:cs="Helvetica"/>
          <w:sz w:val="18"/>
          <w:szCs w:val="18"/>
        </w:rPr>
        <w:t xml:space="preserve">prepared and signed by the plan’s enrolled actuary. </w:t>
      </w:r>
      <w:r w:rsidRPr="00AE1ECB">
        <w:rPr>
          <w:rFonts w:ascii="Helvetica" w:hAnsi="Helvetica" w:cs="DGKOB A+ Helvetica"/>
          <w:color w:val="221E1F"/>
          <w:sz w:val="18"/>
          <w:szCs w:val="18"/>
        </w:rPr>
        <w:t xml:space="preserve">This electronic reproduction must be labeled </w:t>
      </w:r>
      <w:r w:rsidRPr="00AE1ECB">
        <w:rPr>
          <w:rStyle w:val="Emphasis"/>
          <w:rFonts w:ascii="Helvetica" w:hAnsi="Helvetica" w:cs="DGKOB A+ Helvetica"/>
          <w:b/>
          <w:bCs/>
          <w:color w:val="221E1F"/>
          <w:sz w:val="18"/>
          <w:szCs w:val="18"/>
        </w:rPr>
        <w:t>“SB Actuary Signature”</w:t>
      </w:r>
      <w:r w:rsidRPr="00AE1ECB" w:rsidR="005E6553">
        <w:rPr>
          <w:rFonts w:ascii="Helvetica" w:hAnsi="Helvetica" w:cs="DGKOB A+ Helvetica"/>
          <w:color w:val="221E1F"/>
          <w:sz w:val="18"/>
          <w:szCs w:val="18"/>
        </w:rPr>
        <w:t> and</w:t>
      </w:r>
      <w:r w:rsidRPr="00AE1ECB">
        <w:rPr>
          <w:rFonts w:ascii="Helvetica" w:hAnsi="Helvetica" w:cs="DGKOB A+ Helvetica"/>
          <w:color w:val="221E1F"/>
          <w:sz w:val="18"/>
          <w:szCs w:val="18"/>
        </w:rPr>
        <w:t xml:space="preserve"> must be included as a Portable Document Format (PDF) attachment or any alternative electronic attachment allowable under EFAST2.  </w:t>
      </w:r>
    </w:p>
    <w:p w:rsidRPr="00AE1ECB" w:rsidR="00A26046" w:rsidP="0063377C" w:rsidRDefault="00A26046" w14:paraId="244C8482" w14:textId="5A9D548D">
      <w:pPr>
        <w:spacing w:before="60" w:line="240" w:lineRule="auto"/>
        <w:ind w:firstLine="0"/>
        <w:rPr>
          <w:rFonts w:ascii="Helvetica" w:hAnsi="Helvetica" w:cs="Helvetica"/>
          <w:sz w:val="18"/>
          <w:szCs w:val="18"/>
        </w:rPr>
      </w:pPr>
      <w:r w:rsidRPr="00AE1ECB">
        <w:rPr>
          <w:rFonts w:ascii="Helvetica" w:hAnsi="Helvetica" w:cs="NCLAH N+ Helvetica"/>
          <w:b/>
          <w:color w:val="221E1F"/>
          <w:sz w:val="18"/>
          <w:szCs w:val="18"/>
        </w:rPr>
        <w:t xml:space="preserve">Note. </w:t>
      </w:r>
      <w:r w:rsidRPr="00AE1ECB">
        <w:rPr>
          <w:rFonts w:ascii="Helvetica" w:hAnsi="Helvetica" w:cs="Helvetica"/>
          <w:sz w:val="18"/>
          <w:szCs w:val="18"/>
        </w:rPr>
        <w:t xml:space="preserve">The Schedule SB (Form 5500) does not have to be filed with the Form 5500-EZ </w:t>
      </w:r>
      <w:r w:rsidR="00D82036">
        <w:rPr>
          <w:rFonts w:ascii="Helvetica" w:hAnsi="Helvetica" w:cs="Helvetica"/>
          <w:sz w:val="18"/>
          <w:szCs w:val="18"/>
        </w:rPr>
        <w:t xml:space="preserve">regardless of whether it is filed on paper with the IRS or electronically with EFAST2, but it </w:t>
      </w:r>
      <w:r w:rsidRPr="00AE1ECB">
        <w:rPr>
          <w:rFonts w:ascii="Helvetica" w:hAnsi="Helvetica" w:cs="Helvetica"/>
          <w:sz w:val="18"/>
          <w:szCs w:val="18"/>
        </w:rPr>
        <w:t>must be retained in accordance with the Instructions for Form 5500-</w:t>
      </w:r>
      <w:r w:rsidR="00D82036">
        <w:rPr>
          <w:rFonts w:ascii="Helvetica" w:hAnsi="Helvetica" w:cs="Helvetica"/>
          <w:sz w:val="18"/>
          <w:szCs w:val="18"/>
        </w:rPr>
        <w:t>EZ</w:t>
      </w:r>
      <w:r w:rsidRPr="00AE1ECB" w:rsidR="00D82036">
        <w:rPr>
          <w:rFonts w:ascii="Helvetica" w:hAnsi="Helvetica" w:cs="Helvetica"/>
          <w:sz w:val="18"/>
          <w:szCs w:val="18"/>
        </w:rPr>
        <w:t xml:space="preserve"> </w:t>
      </w:r>
      <w:r w:rsidRPr="00AE1ECB">
        <w:rPr>
          <w:rFonts w:ascii="Helvetica" w:hAnsi="Helvetica" w:cs="Helvetica"/>
          <w:sz w:val="18"/>
          <w:szCs w:val="18"/>
        </w:rPr>
        <w:t xml:space="preserve">under the </w:t>
      </w:r>
      <w:r w:rsidRPr="00B76173" w:rsidR="00D82036">
        <w:rPr>
          <w:rFonts w:ascii="Helvetica" w:hAnsi="Helvetica" w:cs="Helvetica-Oblique"/>
          <w:i/>
          <w:iCs/>
          <w:sz w:val="18"/>
          <w:szCs w:val="18"/>
        </w:rPr>
        <w:t>What to File</w:t>
      </w:r>
      <w:r w:rsidR="00D82036">
        <w:rPr>
          <w:rFonts w:ascii="Helvetica" w:hAnsi="Helvetica" w:cs="Helvetica-Oblique"/>
          <w:iCs/>
          <w:sz w:val="18"/>
          <w:szCs w:val="18"/>
        </w:rPr>
        <w:t xml:space="preserve"> section.</w:t>
      </w:r>
      <w:r w:rsidR="00B76173">
        <w:rPr>
          <w:rFonts w:ascii="Helvetica" w:hAnsi="Helvetica" w:cs="Helvetica-Oblique"/>
          <w:iCs/>
          <w:sz w:val="18"/>
          <w:szCs w:val="18"/>
        </w:rPr>
        <w:t xml:space="preserve"> </w:t>
      </w:r>
      <w:r w:rsidRPr="00AE1ECB">
        <w:rPr>
          <w:rFonts w:ascii="Helvetica" w:hAnsi="Helvetica" w:cs="Helvetica"/>
          <w:sz w:val="18"/>
          <w:szCs w:val="18"/>
        </w:rPr>
        <w:t>The enrolled actuary must complete and sign the Schedule SB and forward it to the person responsible for filing the Form 5500-EZ, even if the Schedule SB is not filed.</w:t>
      </w:r>
    </w:p>
    <w:p w:rsidRPr="00AE1ECB" w:rsidR="00A26046" w:rsidP="0063377C" w:rsidRDefault="00A26046" w14:paraId="244C8483" w14:textId="77777777">
      <w:pPr>
        <w:spacing w:before="60" w:line="240" w:lineRule="auto"/>
        <w:ind w:firstLine="274"/>
        <w:rPr>
          <w:rFonts w:ascii="Helvetica" w:hAnsi="Helvetica" w:cs="Helvetica"/>
          <w:sz w:val="18"/>
          <w:szCs w:val="18"/>
        </w:rPr>
      </w:pPr>
      <w:r w:rsidRPr="00AE1ECB">
        <w:rPr>
          <w:rFonts w:ascii="Helvetica" w:hAnsi="Helvetica" w:cs="Helvetica"/>
          <w:sz w:val="18"/>
          <w:szCs w:val="18"/>
        </w:rPr>
        <w:t>Check the Schedule SB box on the Form 5500 (Part II, line 10</w:t>
      </w:r>
      <w:proofErr w:type="gramStart"/>
      <w:r w:rsidRPr="00AE1ECB">
        <w:rPr>
          <w:rFonts w:ascii="Helvetica" w:hAnsi="Helvetica" w:cs="Helvetica"/>
          <w:sz w:val="18"/>
          <w:szCs w:val="18"/>
        </w:rPr>
        <w:t>a(</w:t>
      </w:r>
      <w:proofErr w:type="gramEnd"/>
      <w:r w:rsidRPr="00AE1ECB">
        <w:rPr>
          <w:rFonts w:ascii="Helvetica" w:hAnsi="Helvetica" w:cs="Helvetica"/>
          <w:sz w:val="18"/>
          <w:szCs w:val="18"/>
        </w:rPr>
        <w:t>3)) if a Schedule SB is attached to Form 5500. Check “Yes” on line 11 in Part VI of the Form 5500-SF if a Schedule SB is required to be prepared for the plan, even if Schedule SB is not required to be attached to Form 5500-SF (see instructions in the Note above, pertaining to “one-participant plans”).</w:t>
      </w:r>
    </w:p>
    <w:p w:rsidRPr="00AE1ECB" w:rsidR="00A26046" w:rsidP="0063377C" w:rsidRDefault="00A26046" w14:paraId="244C8484" w14:textId="77777777">
      <w:pPr>
        <w:spacing w:before="60" w:line="240" w:lineRule="auto"/>
        <w:ind w:firstLine="0"/>
        <w:rPr>
          <w:rFonts w:ascii="Helvetica" w:hAnsi="Helvetica" w:cs="Helvetica"/>
          <w:sz w:val="18"/>
          <w:szCs w:val="18"/>
        </w:rPr>
      </w:pPr>
      <w:r w:rsidRPr="00AE1ECB">
        <w:rPr>
          <w:rFonts w:ascii="Helvetica" w:hAnsi="Helvetica"/>
          <w:b/>
          <w:sz w:val="18"/>
          <w:szCs w:val="18"/>
        </w:rPr>
        <w:t>Note.</w:t>
      </w:r>
      <w:r w:rsidRPr="00AE1ECB">
        <w:rPr>
          <w:rFonts w:ascii="Helvetica" w:hAnsi="Helvetica"/>
          <w:sz w:val="18"/>
          <w:szCs w:val="18"/>
        </w:rPr>
        <w:t xml:space="preserve"> </w:t>
      </w:r>
      <w:r w:rsidRPr="00AE1ECB">
        <w:rPr>
          <w:rFonts w:ascii="Helvetica" w:hAnsi="Helvetica" w:cs="Helvetica"/>
          <w:sz w:val="18"/>
          <w:szCs w:val="18"/>
        </w:rPr>
        <w:t>This schedule is not filed for a multiemployer plan nor for a money purchase defined contribution plan (including a target benefit plan) for which a waiver of the minimum funding requirements is currently being amortized. Information for these plans must be filed using Schedule MB (Form 5500).</w:t>
      </w:r>
    </w:p>
    <w:p w:rsidRPr="00AE1ECB" w:rsidR="00881011" w:rsidP="0063377C" w:rsidRDefault="00881011" w14:paraId="244C8485" w14:textId="77777777">
      <w:pPr>
        <w:spacing w:before="60" w:line="240" w:lineRule="auto"/>
        <w:ind w:firstLine="0"/>
        <w:rPr>
          <w:rFonts w:ascii="Helvetica" w:hAnsi="Helvetica" w:cs="Helvetica"/>
          <w:b/>
          <w:sz w:val="22"/>
          <w:szCs w:val="18"/>
        </w:rPr>
      </w:pPr>
      <w:r w:rsidRPr="00AE1ECB">
        <w:rPr>
          <w:rFonts w:ascii="Helvetica" w:hAnsi="Helvetica" w:cs="Helvetica"/>
          <w:b/>
          <w:sz w:val="22"/>
          <w:szCs w:val="18"/>
        </w:rPr>
        <w:t>Specific Instructions</w:t>
      </w:r>
    </w:p>
    <w:p w:rsidRPr="00AE1ECB" w:rsidR="00A26046" w:rsidP="0063377C" w:rsidRDefault="00A26046" w14:paraId="244C8486" w14:textId="77777777">
      <w:pPr>
        <w:spacing w:before="60" w:line="240" w:lineRule="auto"/>
        <w:ind w:firstLine="0"/>
        <w:rPr>
          <w:rFonts w:ascii="Helvetica" w:hAnsi="Helvetica" w:cs="Helvetica"/>
          <w:sz w:val="18"/>
          <w:szCs w:val="18"/>
        </w:rPr>
      </w:pPr>
      <w:r w:rsidRPr="00AE1ECB">
        <w:rPr>
          <w:rFonts w:ascii="Helvetica" w:hAnsi="Helvetica"/>
          <w:b/>
          <w:sz w:val="18"/>
          <w:szCs w:val="18"/>
        </w:rPr>
        <w:t>Lines A through F.</w:t>
      </w:r>
      <w:r w:rsidRPr="00AE1ECB">
        <w:rPr>
          <w:rFonts w:ascii="Helvetica" w:hAnsi="Helvetica"/>
          <w:sz w:val="18"/>
          <w:szCs w:val="18"/>
        </w:rPr>
        <w:t xml:space="preserve"> </w:t>
      </w:r>
      <w:r w:rsidRPr="00AE1ECB">
        <w:rPr>
          <w:rFonts w:ascii="Helvetica" w:hAnsi="Helvetica"/>
          <w:b/>
          <w:sz w:val="18"/>
          <w:szCs w:val="18"/>
        </w:rPr>
        <w:t xml:space="preserve">Identifying Information. </w:t>
      </w:r>
      <w:r w:rsidRPr="00AE1ECB">
        <w:rPr>
          <w:rFonts w:ascii="Helvetica" w:hAnsi="Helvetica" w:cs="Helvetica"/>
          <w:sz w:val="18"/>
          <w:szCs w:val="18"/>
        </w:rPr>
        <w:t>Lines A – F must be completed for all plans. Lines A through D should include the same information as reported in corresponding lines in Part II of the Form 5500, Form 5500-SF, or Form 5500-EZ filed for the plan. You may abbreviate the plan name (if necessary) to fit in the space provided.</w:t>
      </w:r>
    </w:p>
    <w:p w:rsidRPr="00AE1ECB" w:rsidR="00A26046" w:rsidP="0063377C" w:rsidRDefault="00A26046" w14:paraId="244C8487" w14:textId="77777777">
      <w:pPr>
        <w:tabs>
          <w:tab w:val="clear" w:pos="432"/>
          <w:tab w:val="left" w:pos="270"/>
        </w:tabs>
        <w:spacing w:before="60" w:line="240" w:lineRule="auto"/>
        <w:ind w:firstLine="0"/>
        <w:rPr>
          <w:rFonts w:ascii="Helvetica" w:hAnsi="Helvetica" w:cs="Helvetica"/>
          <w:sz w:val="18"/>
          <w:szCs w:val="18"/>
        </w:rPr>
      </w:pPr>
      <w:r w:rsidRPr="00AE1ECB">
        <w:rPr>
          <w:rFonts w:ascii="Helvetica" w:hAnsi="Helvetica" w:cs="Helvetica"/>
          <w:sz w:val="18"/>
          <w:szCs w:val="18"/>
        </w:rPr>
        <w:tab/>
        <w:t xml:space="preserve">Do not use a social security number in line D instead of an EIN. The Schedule SB and its attachments are open to public inspection if filed with a Form 5500 or Form 5500-SF, and the contents are public information and are generally subject to publication on the Internet. Because of privacy concerns, the inclusion of a social security number </w:t>
      </w:r>
      <w:r w:rsidRPr="00AE1ECB" w:rsidR="005D60BA">
        <w:rPr>
          <w:rFonts w:ascii="Helvetica" w:hAnsi="Helvetica" w:cs="Helvetica"/>
          <w:iCs/>
          <w:color w:val="000000"/>
          <w:sz w:val="18"/>
          <w:szCs w:val="18"/>
        </w:rPr>
        <w:t>or any portion thereof</w:t>
      </w:r>
      <w:r w:rsidRPr="00AE1ECB" w:rsidR="005D60BA">
        <w:rPr>
          <w:rFonts w:ascii="Helvetica" w:hAnsi="Helvetica" w:cs="Helvetica"/>
          <w:i/>
          <w:iCs/>
          <w:color w:val="000000"/>
          <w:sz w:val="18"/>
          <w:szCs w:val="18"/>
        </w:rPr>
        <w:t xml:space="preserve"> </w:t>
      </w:r>
      <w:r w:rsidRPr="00AE1ECB">
        <w:rPr>
          <w:rFonts w:ascii="Helvetica" w:hAnsi="Helvetica" w:cs="Helvetica"/>
          <w:sz w:val="18"/>
          <w:szCs w:val="18"/>
        </w:rPr>
        <w:t>on the Schedule SB or any of its attachments may result in the rejection of the filing.</w:t>
      </w:r>
    </w:p>
    <w:p w:rsidRPr="00AE1ECB" w:rsidR="00A26046" w:rsidP="0063377C" w:rsidRDefault="00A26046" w14:paraId="244C8488" w14:textId="77777777">
      <w:pPr>
        <w:tabs>
          <w:tab w:val="clear" w:pos="432"/>
          <w:tab w:val="left" w:pos="270"/>
        </w:tabs>
        <w:spacing w:before="60" w:line="240" w:lineRule="auto"/>
        <w:ind w:firstLine="0"/>
        <w:rPr>
          <w:rFonts w:ascii="Helvetica" w:hAnsi="Helvetica" w:cs="Helvetica"/>
          <w:sz w:val="18"/>
          <w:szCs w:val="18"/>
        </w:rPr>
      </w:pPr>
      <w:r w:rsidRPr="00AE1ECB">
        <w:rPr>
          <w:rFonts w:ascii="Helvetica" w:hAnsi="Helvetica" w:cs="Helvetica"/>
          <w:sz w:val="18"/>
          <w:szCs w:val="18"/>
        </w:rPr>
        <w:tab/>
        <w:t xml:space="preserve">You can apply for an EIN from the IRS online, by fax, or by mail depending on how soon you need to use the EIN. For more information, see </w:t>
      </w:r>
      <w:r w:rsidRPr="00AE1ECB">
        <w:rPr>
          <w:rFonts w:ascii="Helvetica" w:hAnsi="Helvetica" w:cs="Helvetica-Oblique"/>
          <w:i/>
          <w:iCs/>
          <w:sz w:val="18"/>
          <w:szCs w:val="18"/>
        </w:rPr>
        <w:t xml:space="preserve">Section 3: Electronic Filing Requirement </w:t>
      </w:r>
      <w:r w:rsidRPr="00AE1ECB">
        <w:rPr>
          <w:rFonts w:ascii="Helvetica" w:hAnsi="Helvetica" w:cs="Helvetica"/>
          <w:sz w:val="18"/>
          <w:szCs w:val="18"/>
        </w:rPr>
        <w:t xml:space="preserve">under </w:t>
      </w:r>
      <w:r w:rsidRPr="00AE1ECB">
        <w:rPr>
          <w:rFonts w:ascii="Helvetica" w:hAnsi="Helvetica" w:cs="Helvetica-Oblique"/>
          <w:i/>
          <w:iCs/>
          <w:sz w:val="18"/>
          <w:szCs w:val="18"/>
        </w:rPr>
        <w:t>General Instructions to Form 5500</w:t>
      </w:r>
      <w:r w:rsidRPr="00AE1ECB">
        <w:rPr>
          <w:rFonts w:ascii="Helvetica" w:hAnsi="Helvetica" w:cs="Helvetica"/>
          <w:sz w:val="18"/>
          <w:szCs w:val="18"/>
        </w:rPr>
        <w:t>. The EBSA does not issue EINs.</w:t>
      </w:r>
    </w:p>
    <w:p w:rsidRPr="00AE1ECB" w:rsidR="00A26046" w:rsidP="0063377C" w:rsidRDefault="00A26046" w14:paraId="244C8489" w14:textId="77777777">
      <w:pPr>
        <w:spacing w:before="60" w:line="240" w:lineRule="auto"/>
        <w:ind w:firstLine="0"/>
        <w:rPr>
          <w:rFonts w:ascii="Helvetica" w:hAnsi="Helvetica" w:cs="Helvetica"/>
          <w:sz w:val="18"/>
          <w:szCs w:val="18"/>
        </w:rPr>
      </w:pPr>
      <w:r w:rsidRPr="00AE1ECB">
        <w:rPr>
          <w:rFonts w:ascii="Helvetica" w:hAnsi="Helvetica"/>
          <w:b/>
          <w:sz w:val="18"/>
          <w:szCs w:val="18"/>
        </w:rPr>
        <w:t>Line E. Type of Plan.</w:t>
      </w:r>
      <w:r w:rsidRPr="00AE1ECB">
        <w:rPr>
          <w:rFonts w:ascii="Helvetica" w:hAnsi="Helvetica"/>
          <w:sz w:val="18"/>
          <w:szCs w:val="18"/>
        </w:rPr>
        <w:t xml:space="preserve"> </w:t>
      </w:r>
      <w:r w:rsidRPr="00AE1ECB">
        <w:rPr>
          <w:rFonts w:ascii="Helvetica" w:hAnsi="Helvetica" w:cs="Helvetica"/>
          <w:sz w:val="18"/>
          <w:szCs w:val="18"/>
        </w:rPr>
        <w:t xml:space="preserve">Check the applicable box to indicate the type of plan. A single-employer plan for this reporting purpose is an employee benefit plan maintained by one employer or one employee organization. A multiple-employer plan is a plan that is maintained by more than one </w:t>
      </w:r>
      <w:proofErr w:type="gramStart"/>
      <w:r w:rsidRPr="00AE1ECB">
        <w:rPr>
          <w:rFonts w:ascii="Helvetica" w:hAnsi="Helvetica" w:cs="Helvetica"/>
          <w:sz w:val="18"/>
          <w:szCs w:val="18"/>
        </w:rPr>
        <w:t>employer, but</w:t>
      </w:r>
      <w:proofErr w:type="gramEnd"/>
      <w:r w:rsidRPr="00AE1ECB">
        <w:rPr>
          <w:rFonts w:ascii="Helvetica" w:hAnsi="Helvetica" w:cs="Helvetica"/>
          <w:sz w:val="18"/>
          <w:szCs w:val="18"/>
        </w:rPr>
        <w:t xml:space="preserve"> is not a multiemployer plan. (See the Instructions for Form 5500, box A for additional information on the definition of a multiemployer plan.)</w:t>
      </w:r>
    </w:p>
    <w:p w:rsidRPr="00AE1ECB" w:rsidR="00A26046" w:rsidP="0063377C" w:rsidRDefault="00A26046" w14:paraId="244C848A" w14:textId="77777777">
      <w:pPr>
        <w:spacing w:before="60" w:line="240" w:lineRule="auto"/>
        <w:ind w:firstLine="0"/>
        <w:rPr>
          <w:rFonts w:ascii="Helvetica" w:hAnsi="Helvetica" w:cs="Helvetica"/>
          <w:sz w:val="18"/>
          <w:szCs w:val="18"/>
        </w:rPr>
      </w:pPr>
      <w:r w:rsidRPr="00AE1ECB">
        <w:rPr>
          <w:rFonts w:ascii="Helvetica" w:hAnsi="Helvetica" w:cs="Helvetica"/>
          <w:sz w:val="18"/>
          <w:szCs w:val="18"/>
        </w:rPr>
        <w:t>● Check “Single” if the Form 5500, Form 5500-SF, or Form 5500-EZ is filed for a single-employer plan (including a plan maintained by more than one member of the same controlled group).</w:t>
      </w:r>
    </w:p>
    <w:p w:rsidRPr="00AE1ECB" w:rsidR="00A26046" w:rsidP="00C50654" w:rsidRDefault="00A26046" w14:paraId="244C848B" w14:textId="77777777">
      <w:pPr>
        <w:spacing w:line="240" w:lineRule="auto"/>
        <w:ind w:firstLine="0"/>
        <w:rPr>
          <w:rFonts w:ascii="Helvetica" w:hAnsi="Helvetica" w:cs="Helvetica"/>
          <w:sz w:val="18"/>
          <w:szCs w:val="18"/>
        </w:rPr>
      </w:pPr>
      <w:r w:rsidRPr="00AE1ECB">
        <w:rPr>
          <w:rFonts w:ascii="Helvetica" w:hAnsi="Helvetica" w:cs="Helvetica"/>
          <w:sz w:val="18"/>
          <w:szCs w:val="18"/>
        </w:rPr>
        <w:t>● Check “Multiple-A” if the Form 5500 or Form 5500-SF is being filed for a multiple-employer plan and the plan is subject to the rules of Code section 413(c)(4)(A) (i.e., it is funded as if each employer were maintaining a separate plan). This includes plans established before January 1, 1989, for which an election was made to fund in accordance with Code section 413(c)(4)(A).</w:t>
      </w:r>
    </w:p>
    <w:p w:rsidRPr="00AE1ECB" w:rsidR="00A26046" w:rsidP="00C50654" w:rsidRDefault="00A26046" w14:paraId="244C848C" w14:textId="77777777">
      <w:pPr>
        <w:spacing w:line="240" w:lineRule="auto"/>
        <w:ind w:firstLine="0"/>
        <w:rPr>
          <w:rFonts w:ascii="Helvetica" w:hAnsi="Helvetica" w:cs="Helvetica"/>
          <w:sz w:val="18"/>
          <w:szCs w:val="18"/>
        </w:rPr>
      </w:pPr>
      <w:r w:rsidRPr="00AE1ECB">
        <w:rPr>
          <w:rFonts w:ascii="Helvetica" w:hAnsi="Helvetica" w:cs="Helvetica"/>
          <w:sz w:val="18"/>
          <w:szCs w:val="18"/>
        </w:rPr>
        <w:t>● Check “Multiple-B” if the Form 5500 or Form 5500-SF is being filed for a multiple-employer plan and the plan is subject to the rules of Code section 413(c)(4)(B) (i.e., it is funded as if all participants were employed by a single employer).</w:t>
      </w:r>
    </w:p>
    <w:p w:rsidRPr="00AE1ECB" w:rsidR="00A26046" w:rsidP="0063377C" w:rsidRDefault="00A26046" w14:paraId="244C848D" w14:textId="77777777">
      <w:pPr>
        <w:tabs>
          <w:tab w:val="clear" w:pos="432"/>
          <w:tab w:val="left" w:pos="270"/>
        </w:tabs>
        <w:spacing w:before="60" w:line="240" w:lineRule="auto"/>
        <w:ind w:firstLine="0"/>
        <w:rPr>
          <w:rFonts w:ascii="Helvetica" w:hAnsi="Helvetica" w:cs="Helvetica-BoldOblique"/>
          <w:i/>
          <w:iCs/>
          <w:sz w:val="18"/>
          <w:szCs w:val="18"/>
        </w:rPr>
      </w:pPr>
      <w:r w:rsidRPr="00AE1ECB">
        <w:rPr>
          <w:rFonts w:ascii="Helvetica" w:hAnsi="Helvetica" w:cs="Helvetica"/>
          <w:sz w:val="18"/>
          <w:szCs w:val="18"/>
        </w:rPr>
        <w:tab/>
      </w:r>
      <w:r w:rsidRPr="00AE1ECB" w:rsidR="00881011">
        <w:rPr>
          <w:rFonts w:ascii="Helvetica" w:hAnsi="Helvetica" w:cs="Helvetica"/>
          <w:sz w:val="18"/>
          <w:szCs w:val="18"/>
        </w:rPr>
        <w:t xml:space="preserve">If “Multiple-A” is checked, </w:t>
      </w:r>
      <w:proofErr w:type="gramStart"/>
      <w:r w:rsidRPr="00AE1ECB" w:rsidR="00881011">
        <w:rPr>
          <w:rFonts w:ascii="Helvetica" w:hAnsi="Helvetica" w:cs="Helvetica"/>
          <w:sz w:val="18"/>
          <w:szCs w:val="18"/>
        </w:rPr>
        <w:t>with the exception of</w:t>
      </w:r>
      <w:proofErr w:type="gramEnd"/>
      <w:r w:rsidRPr="00AE1ECB" w:rsidR="00881011">
        <w:rPr>
          <w:rFonts w:ascii="Helvetica" w:hAnsi="Helvetica" w:cs="Helvetica"/>
          <w:sz w:val="18"/>
          <w:szCs w:val="18"/>
        </w:rPr>
        <w:t xml:space="preserve"> Part III, the data entered on Schedule SB should be the sum of the individual amoun</w:t>
      </w:r>
      <w:r w:rsidRPr="00AE1ECB" w:rsidR="000346DD">
        <w:rPr>
          <w:rFonts w:ascii="Helvetica" w:hAnsi="Helvetica" w:cs="Helvetica"/>
          <w:sz w:val="18"/>
          <w:szCs w:val="18"/>
        </w:rPr>
        <w:t>ts computed for each employer. </w:t>
      </w:r>
      <w:r w:rsidRPr="00AE1ECB" w:rsidR="00881011">
        <w:rPr>
          <w:rFonts w:ascii="Helvetica" w:hAnsi="Helvetica" w:cs="Helvetica"/>
          <w:sz w:val="18"/>
          <w:szCs w:val="18"/>
        </w:rPr>
        <w:t xml:space="preserve">The percentages reported in Part III should be calculated based on the reported aggregate numbers rather than by summing up the individual percentages. The Schedule SB data for each employer’s portion of the plan must </w:t>
      </w:r>
      <w:r w:rsidRPr="00AE1ECB" w:rsidR="000346DD">
        <w:rPr>
          <w:rFonts w:ascii="Helvetica" w:hAnsi="Helvetica" w:cs="Helvetica"/>
          <w:sz w:val="18"/>
          <w:szCs w:val="18"/>
        </w:rPr>
        <w:t>be submitted as an attachment. </w:t>
      </w:r>
      <w:r w:rsidRPr="00AE1ECB" w:rsidR="00881011">
        <w:rPr>
          <w:rFonts w:ascii="Helvetica" w:hAnsi="Helvetica" w:cs="Helvetica"/>
          <w:sz w:val="18"/>
          <w:szCs w:val="18"/>
        </w:rPr>
        <w:t>This is accomplished by completing and attaching a Schedule SB for each employer or by attaching a document containing that information (e.g., a table showing a row for each Schedule SB data item and a column for each employer). Label the attachment “</w:t>
      </w:r>
      <w:r w:rsidRPr="00AE1ECB" w:rsidR="00881011">
        <w:rPr>
          <w:rFonts w:ascii="Helvetica" w:hAnsi="Helvetica" w:cs="Helvetica"/>
          <w:b/>
          <w:sz w:val="18"/>
          <w:szCs w:val="18"/>
        </w:rPr>
        <w:t>Schedule SB – Information for Each Individual Employer</w:t>
      </w:r>
      <w:r w:rsidRPr="00AE1ECB" w:rsidR="00881011">
        <w:rPr>
          <w:rFonts w:ascii="Helvetica" w:hAnsi="Helvetica" w:cs="Helvetica"/>
          <w:sz w:val="18"/>
          <w:szCs w:val="18"/>
        </w:rPr>
        <w:t>.”</w:t>
      </w:r>
    </w:p>
    <w:p w:rsidRPr="00AE1ECB" w:rsidR="00A26046" w:rsidP="0063377C" w:rsidRDefault="00A26046" w14:paraId="244C848E" w14:textId="77777777">
      <w:pPr>
        <w:spacing w:before="60" w:line="240" w:lineRule="auto"/>
        <w:ind w:firstLine="0"/>
        <w:rPr>
          <w:rFonts w:ascii="Helvetica" w:hAnsi="Helvetica"/>
          <w:sz w:val="18"/>
          <w:szCs w:val="18"/>
        </w:rPr>
      </w:pPr>
      <w:r w:rsidRPr="00AE1ECB">
        <w:rPr>
          <w:rFonts w:ascii="Helvetica" w:hAnsi="Helvetica"/>
          <w:b/>
          <w:sz w:val="18"/>
          <w:szCs w:val="18"/>
        </w:rPr>
        <w:t>Line F. Prior Year Plan Size.</w:t>
      </w:r>
      <w:r w:rsidRPr="00AE1ECB">
        <w:rPr>
          <w:rFonts w:ascii="Helvetica" w:hAnsi="Helvetica"/>
          <w:sz w:val="18"/>
          <w:szCs w:val="18"/>
        </w:rPr>
        <w:t xml:space="preserve"> Check the applicable box based on the highest number of participants (both active and inactive) on any day of the preceding plan year, taking into account </w:t>
      </w:r>
      <w:r w:rsidRPr="00AE1ECB">
        <w:rPr>
          <w:rFonts w:ascii="Helvetica" w:hAnsi="Helvetica"/>
          <w:sz w:val="18"/>
          <w:szCs w:val="18"/>
        </w:rPr>
        <w:lastRenderedPageBreak/>
        <w:t xml:space="preserve">participants in all defined benefit plans maintained by the same employer (or any member of such </w:t>
      </w:r>
      <w:proofErr w:type="gramStart"/>
      <w:r w:rsidRPr="00AE1ECB">
        <w:rPr>
          <w:rFonts w:ascii="Helvetica" w:hAnsi="Helvetica"/>
          <w:sz w:val="18"/>
          <w:szCs w:val="18"/>
        </w:rPr>
        <w:t>employer’s controlled</w:t>
      </w:r>
      <w:proofErr w:type="gramEnd"/>
      <w:r w:rsidRPr="00AE1ECB">
        <w:rPr>
          <w:rFonts w:ascii="Helvetica" w:hAnsi="Helvetica"/>
          <w:sz w:val="18"/>
          <w:szCs w:val="18"/>
        </w:rPr>
        <w:t xml:space="preserve"> group) who are or were also employees of that employer or member. For this purpose, participants whose only defined benefit plan is a multiemployer plan (as defined in Code section 414(f)) are not counted, and participants who are covered in more than one of the defined benefit plans described above are counted only once. Inactive participants include vested terminated and retired employees as well as beneficiaries of deceased participants. If this is the first plan year that a plan described in this paragraph exists, complete this line based on the highest number of participants that the plan was reasonably expected to have on any day during the first plan year.</w:t>
      </w:r>
    </w:p>
    <w:p w:rsidRPr="00AE1ECB" w:rsidR="00A26046" w:rsidP="0063377C" w:rsidRDefault="00A26046" w14:paraId="244C848F" w14:textId="77777777">
      <w:pPr>
        <w:spacing w:before="60" w:line="240" w:lineRule="auto"/>
        <w:ind w:firstLine="0"/>
        <w:rPr>
          <w:rFonts w:ascii="Helvetica" w:hAnsi="Helvetica"/>
          <w:b/>
          <w:sz w:val="20"/>
          <w:szCs w:val="20"/>
        </w:rPr>
      </w:pPr>
      <w:r w:rsidRPr="00AE1ECB">
        <w:rPr>
          <w:rFonts w:ascii="Helvetica" w:hAnsi="Helvetica"/>
          <w:b/>
          <w:sz w:val="20"/>
          <w:szCs w:val="20"/>
        </w:rPr>
        <w:t>General Instructions, Parts I through IX, Statement by Enrolled Actuary, and Attachments</w:t>
      </w:r>
    </w:p>
    <w:p w:rsidRPr="00AE1ECB" w:rsidR="00A26046" w:rsidP="0063377C" w:rsidRDefault="00A26046" w14:paraId="244C8490" w14:textId="77777777">
      <w:pPr>
        <w:spacing w:before="60" w:line="240" w:lineRule="auto"/>
        <w:ind w:firstLine="0"/>
        <w:rPr>
          <w:rFonts w:ascii="Helvetica" w:hAnsi="Helvetica" w:cs="Helvetica"/>
          <w:sz w:val="18"/>
          <w:szCs w:val="18"/>
        </w:rPr>
      </w:pPr>
      <w:r w:rsidRPr="00AE1ECB">
        <w:rPr>
          <w:rFonts w:ascii="Helvetica" w:hAnsi="Helvetica" w:cs="Helvetica"/>
          <w:sz w:val="18"/>
          <w:szCs w:val="18"/>
        </w:rPr>
        <w:t xml:space="preserve">Except as noted below, Parts I through VIII </w:t>
      </w:r>
      <w:r w:rsidRPr="00AE1ECB">
        <w:rPr>
          <w:rFonts w:ascii="Helvetica" w:hAnsi="Helvetica" w:cs="Helvetica"/>
          <w:b/>
          <w:sz w:val="18"/>
          <w:szCs w:val="18"/>
        </w:rPr>
        <w:t>must</w:t>
      </w:r>
      <w:r w:rsidRPr="00AE1ECB">
        <w:rPr>
          <w:rFonts w:ascii="Helvetica" w:hAnsi="Helvetica" w:cs="Helvetica"/>
          <w:sz w:val="18"/>
          <w:szCs w:val="18"/>
        </w:rPr>
        <w:t xml:space="preserve"> be completed for all single and </w:t>
      </w:r>
      <w:proofErr w:type="gramStart"/>
      <w:r w:rsidRPr="00AE1ECB">
        <w:rPr>
          <w:rFonts w:ascii="Helvetica" w:hAnsi="Helvetica" w:cs="Helvetica"/>
          <w:sz w:val="18"/>
          <w:szCs w:val="18"/>
        </w:rPr>
        <w:t>multiple-employer</w:t>
      </w:r>
      <w:proofErr w:type="gramEnd"/>
      <w:r w:rsidRPr="00AE1ECB">
        <w:rPr>
          <w:rFonts w:ascii="Helvetica" w:hAnsi="Helvetica" w:cs="Helvetica"/>
          <w:sz w:val="18"/>
          <w:szCs w:val="18"/>
        </w:rPr>
        <w:t xml:space="preserve"> defined benefit plans, regardless of size or type. See instructions for line 27 for additional information to be provided for certain plans with special circumstances. Part IX is completed only for those plans for which an alternative amortization schedule </w:t>
      </w:r>
      <w:r w:rsidRPr="00AE1ECB" w:rsidR="00665C58">
        <w:rPr>
          <w:rFonts w:ascii="Helvetica" w:hAnsi="Helvetica" w:cs="Helvetica"/>
          <w:sz w:val="18"/>
          <w:szCs w:val="18"/>
        </w:rPr>
        <w:t xml:space="preserve">was </w:t>
      </w:r>
      <w:r w:rsidRPr="00AE1ECB">
        <w:rPr>
          <w:rFonts w:ascii="Helvetica" w:hAnsi="Helvetica" w:cs="Helvetica"/>
          <w:sz w:val="18"/>
          <w:szCs w:val="18"/>
        </w:rPr>
        <w:t>elected under section 430(c)(2)(D) of the Code or section 303(c)(2)(D) of ERISA, as amended by PRA 2010</w:t>
      </w:r>
      <w:r w:rsidR="008609A7">
        <w:rPr>
          <w:rFonts w:ascii="Helvetica" w:hAnsi="Helvetica" w:cs="Helvetica"/>
          <w:sz w:val="18"/>
          <w:szCs w:val="18"/>
        </w:rPr>
        <w:t>.</w:t>
      </w:r>
    </w:p>
    <w:p w:rsidRPr="00AE1ECB" w:rsidR="00A26046" w:rsidP="0063377C" w:rsidRDefault="00A26046" w14:paraId="244C8491" w14:textId="77777777">
      <w:pPr>
        <w:spacing w:before="60" w:line="240" w:lineRule="auto"/>
        <w:ind w:firstLine="274"/>
        <w:rPr>
          <w:rFonts w:ascii="Helvetica" w:hAnsi="Helvetica" w:cs="Helvetica"/>
          <w:sz w:val="18"/>
          <w:szCs w:val="18"/>
        </w:rPr>
      </w:pPr>
      <w:r w:rsidRPr="00AE1ECB">
        <w:rPr>
          <w:rFonts w:ascii="Helvetica" w:hAnsi="Helvetica" w:cs="Helvetica"/>
          <w:sz w:val="18"/>
          <w:szCs w:val="18"/>
        </w:rPr>
        <w:t>PPA provides funding relief for certain defined benefit plans (other than multiemployer plans) maintained by a commercial passenger airline or by an employer whose principal business is providing catering services to a commercial passenger airline, based on an alternative 17-year funding schedule. Plans using this funding relief do not need to complete the entire Schedule SB, but are required to provide supplemental information as an attachment to Schedule SB. See the instructions for line 27 for more information about which lines of Schedule SB need to be completed and what additional attachments are required.</w:t>
      </w:r>
    </w:p>
    <w:p w:rsidRPr="00AE1ECB" w:rsidR="00A20820" w:rsidP="0063377C" w:rsidRDefault="00A20820" w14:paraId="244C8492" w14:textId="77777777">
      <w:pPr>
        <w:spacing w:before="60" w:line="240" w:lineRule="auto"/>
        <w:ind w:firstLine="274"/>
        <w:rPr>
          <w:rFonts w:ascii="Helvetica" w:hAnsi="Helvetica" w:cs="Helvetica"/>
          <w:sz w:val="18"/>
          <w:szCs w:val="18"/>
        </w:rPr>
      </w:pPr>
      <w:r w:rsidRPr="00AE1ECB">
        <w:rPr>
          <w:rFonts w:ascii="Helvetica" w:hAnsi="Helvetica" w:cs="Helvetica"/>
          <w:sz w:val="18"/>
          <w:szCs w:val="18"/>
        </w:rPr>
        <w:t>Code section 430(h)(2)(C)</w:t>
      </w:r>
      <w:r w:rsidR="008609A7">
        <w:rPr>
          <w:rFonts w:ascii="Helvetica" w:hAnsi="Helvetica" w:cs="Helvetica"/>
          <w:sz w:val="18"/>
          <w:szCs w:val="18"/>
        </w:rPr>
        <w:t>(iv)</w:t>
      </w:r>
      <w:r w:rsidRPr="00AE1ECB">
        <w:rPr>
          <w:rFonts w:ascii="Helvetica" w:hAnsi="Helvetica" w:cs="Helvetica"/>
          <w:sz w:val="18"/>
          <w:szCs w:val="18"/>
        </w:rPr>
        <w:t xml:space="preserve"> and ERISA section 302(h)(2)(C)</w:t>
      </w:r>
      <w:r w:rsidR="008609A7">
        <w:rPr>
          <w:rFonts w:ascii="Helvetica" w:hAnsi="Helvetica" w:cs="Helvetica"/>
          <w:sz w:val="18"/>
          <w:szCs w:val="18"/>
        </w:rPr>
        <w:t>(iv)</w:t>
      </w:r>
      <w:r w:rsidRPr="00AE1ECB">
        <w:rPr>
          <w:rFonts w:ascii="Helvetica" w:hAnsi="Helvetica" w:cs="Helvetica"/>
          <w:sz w:val="18"/>
          <w:szCs w:val="18"/>
        </w:rPr>
        <w:t xml:space="preserve"> provide that, for certain purposes, each of the three segment rates described in those sections is adjusted as necessary to fall within a specified range that is determined based on an average of the corresponding segment rates for the 25-year period ending on September 30 of the calendar year preceding the first day of the plan year. Accordingly, if the funding target and target normal cost for a plan are determined using the segment rates, the segment rates used to determine the minimum required contribution and the adjusted funding target attainment percentage (“AFTAP”) used to apply funding-based benefit restrictions under Code section 436 and ERISA section 206(g) may be different from those used for other purposes (such as the segment rates used to determine </w:t>
      </w:r>
      <w:r w:rsidRPr="00AE1ECB" w:rsidR="008F49A2">
        <w:rPr>
          <w:rFonts w:ascii="Helvetica" w:hAnsi="Helvetica" w:cs="Helvetica"/>
          <w:sz w:val="18"/>
          <w:szCs w:val="18"/>
        </w:rPr>
        <w:t>the deductible limit under Code</w:t>
      </w:r>
      <w:r w:rsidRPr="00AE1ECB">
        <w:rPr>
          <w:rFonts w:ascii="Helvetica" w:hAnsi="Helvetica" w:cs="Helvetica"/>
          <w:sz w:val="18"/>
          <w:szCs w:val="18"/>
        </w:rPr>
        <w:t xml:space="preserve"> section 404(o)). In such cases, report all information on Schedule SB reflecting the assumptions used to determine the minimum required contribution and the AFTAP used to apply funding-based benefit restrictions. </w:t>
      </w:r>
    </w:p>
    <w:p w:rsidRPr="00AE1ECB" w:rsidR="00A20820" w:rsidP="0063377C" w:rsidRDefault="00A26046" w14:paraId="244C8493" w14:textId="77777777">
      <w:pPr>
        <w:spacing w:before="60" w:line="240" w:lineRule="auto"/>
        <w:ind w:firstLine="0"/>
        <w:rPr>
          <w:rFonts w:ascii="Helvetica" w:hAnsi="Helvetica" w:cs="Helvetica"/>
          <w:sz w:val="18"/>
          <w:szCs w:val="18"/>
        </w:rPr>
      </w:pPr>
      <w:r w:rsidRPr="00AE1ECB">
        <w:rPr>
          <w:rFonts w:ascii="Helvetica" w:hAnsi="Helvetica"/>
          <w:b/>
          <w:sz w:val="18"/>
          <w:szCs w:val="18"/>
        </w:rPr>
        <w:t>Note.</w:t>
      </w:r>
      <w:r w:rsidRPr="00AE1ECB">
        <w:rPr>
          <w:rFonts w:ascii="Helvetica" w:hAnsi="Helvetica"/>
          <w:sz w:val="18"/>
          <w:szCs w:val="18"/>
        </w:rPr>
        <w:t xml:space="preserve"> </w:t>
      </w:r>
      <w:r w:rsidRPr="00AE1ECB">
        <w:rPr>
          <w:rFonts w:ascii="Helvetica" w:hAnsi="Helvetica" w:cs="Helvetica-BoldOblique"/>
          <w:b/>
          <w:i/>
          <w:iCs/>
          <w:sz w:val="18"/>
          <w:szCs w:val="18"/>
        </w:rPr>
        <w:t xml:space="preserve">(1) </w:t>
      </w:r>
      <w:r w:rsidRPr="00AE1ECB">
        <w:rPr>
          <w:rFonts w:ascii="Helvetica" w:hAnsi="Helvetica" w:cs="Helvetica"/>
          <w:sz w:val="18"/>
          <w:szCs w:val="18"/>
        </w:rPr>
        <w:t>For a plan funded with insurance (other than a plan described in Code section 412(e)(3) or ERISA section 30</w:t>
      </w:r>
      <w:r w:rsidRPr="00AE1ECB" w:rsidR="00310090">
        <w:rPr>
          <w:rFonts w:ascii="Helvetica" w:hAnsi="Helvetica" w:cs="Helvetica"/>
          <w:sz w:val="18"/>
          <w:szCs w:val="18"/>
        </w:rPr>
        <w:t>1</w:t>
      </w:r>
      <w:r w:rsidRPr="00AE1ECB" w:rsidR="00861B50">
        <w:rPr>
          <w:rFonts w:ascii="Helvetica" w:hAnsi="Helvetica" w:cs="Helvetica"/>
          <w:sz w:val="18"/>
          <w:szCs w:val="18"/>
        </w:rPr>
        <w:t>(b)</w:t>
      </w:r>
      <w:r w:rsidRPr="00AE1ECB" w:rsidR="00B372F5">
        <w:rPr>
          <w:rFonts w:ascii="Helvetica" w:hAnsi="Helvetica" w:cs="Helvetica"/>
          <w:sz w:val="18"/>
          <w:szCs w:val="18"/>
        </w:rPr>
        <w:t>)</w:t>
      </w:r>
      <w:r w:rsidRPr="00AE1ECB">
        <w:rPr>
          <w:rFonts w:ascii="Helvetica" w:hAnsi="Helvetica" w:cs="Helvetica"/>
          <w:sz w:val="18"/>
          <w:szCs w:val="18"/>
        </w:rPr>
        <w:t>, refer to section 1.430(d)</w:t>
      </w:r>
      <w:r w:rsidRPr="00AE1ECB">
        <w:rPr>
          <w:rFonts w:ascii="Helvetica" w:hAnsi="Helvetica" w:cs="Helvetica"/>
          <w:sz w:val="18"/>
          <w:szCs w:val="18"/>
        </w:rPr>
        <w:noBreakHyphen/>
        <w:t>1(c)(2) of the Income Tax Regulations regarding whether to include the liabilities for benefits covered under insurance contracts held by the plan and whether to include the value of the insurance contracts in plan assets.</w:t>
      </w:r>
    </w:p>
    <w:p w:rsidRPr="00AE1ECB" w:rsidR="00A26046" w:rsidP="00C50654" w:rsidRDefault="00354A2E" w14:paraId="244C8494" w14:textId="77777777">
      <w:pPr>
        <w:spacing w:line="240" w:lineRule="auto"/>
        <w:ind w:firstLine="0"/>
        <w:rPr>
          <w:rFonts w:ascii="Helvetica" w:hAnsi="Helvetica" w:cs="Helvetica"/>
          <w:sz w:val="18"/>
          <w:szCs w:val="18"/>
        </w:rPr>
      </w:pPr>
      <w:r w:rsidRPr="00AE1ECB">
        <w:rPr>
          <w:rFonts w:ascii="Helvetica" w:hAnsi="Helvetica" w:cs="Helvetica-BoldOblique"/>
          <w:b/>
          <w:i/>
          <w:iCs/>
          <w:sz w:val="18"/>
          <w:szCs w:val="18"/>
        </w:rPr>
        <w:t xml:space="preserve"> </w:t>
      </w:r>
      <w:r w:rsidRPr="00AE1ECB" w:rsidR="00A26046">
        <w:rPr>
          <w:rFonts w:ascii="Helvetica" w:hAnsi="Helvetica" w:cs="Helvetica-BoldOblique"/>
          <w:b/>
          <w:i/>
          <w:iCs/>
          <w:sz w:val="18"/>
          <w:szCs w:val="18"/>
        </w:rPr>
        <w:t>(</w:t>
      </w:r>
      <w:r w:rsidRPr="00AE1ECB">
        <w:rPr>
          <w:rFonts w:ascii="Helvetica" w:hAnsi="Helvetica" w:cs="Helvetica-BoldOblique"/>
          <w:b/>
          <w:i/>
          <w:iCs/>
          <w:sz w:val="18"/>
          <w:szCs w:val="18"/>
        </w:rPr>
        <w:t>2</w:t>
      </w:r>
      <w:r w:rsidRPr="00AE1ECB" w:rsidR="00A26046">
        <w:rPr>
          <w:rFonts w:ascii="Helvetica" w:hAnsi="Helvetica" w:cs="Helvetica-BoldOblique"/>
          <w:b/>
          <w:i/>
          <w:iCs/>
          <w:sz w:val="18"/>
          <w:szCs w:val="18"/>
        </w:rPr>
        <w:t>)</w:t>
      </w:r>
      <w:r w:rsidRPr="00AE1ECB" w:rsidR="00A26046">
        <w:t> </w:t>
      </w:r>
      <w:r w:rsidRPr="00AE1ECB" w:rsidR="00A26046">
        <w:rPr>
          <w:rFonts w:ascii="Helvetica" w:hAnsi="Helvetica" w:cs="Helvetica"/>
          <w:sz w:val="18"/>
          <w:szCs w:val="18"/>
        </w:rPr>
        <w:t>For terminating plans, Rev</w:t>
      </w:r>
      <w:r w:rsidR="00F91A70">
        <w:rPr>
          <w:rFonts w:ascii="Helvetica" w:hAnsi="Helvetica" w:cs="Helvetica"/>
          <w:sz w:val="18"/>
          <w:szCs w:val="18"/>
        </w:rPr>
        <w:t>enue Ruling</w:t>
      </w:r>
      <w:r w:rsidRPr="00AE1ECB" w:rsidR="00A26046">
        <w:rPr>
          <w:rFonts w:ascii="Helvetica" w:hAnsi="Helvetica" w:cs="Helvetica"/>
          <w:sz w:val="18"/>
          <w:szCs w:val="18"/>
        </w:rPr>
        <w:t xml:space="preserve"> 79-237, 1979-2 C.B. 190, provides that minimum funding standards apply until the end of the plan year that includes the termination date. Accordingly, the Schedule SB is not required to be filed for any later plan year. However, if a termination fails to occur — </w:t>
      </w:r>
      <w:r w:rsidRPr="00AE1ECB" w:rsidR="00A26046">
        <w:rPr>
          <w:rFonts w:ascii="Helvetica" w:hAnsi="Helvetica" w:cs="Helvetica"/>
          <w:sz w:val="18"/>
          <w:szCs w:val="18"/>
        </w:rPr>
        <w:t>whether because assets remain in the plan’s related trust (see Rev</w:t>
      </w:r>
      <w:r w:rsidR="00F91A70">
        <w:rPr>
          <w:rFonts w:ascii="Helvetica" w:hAnsi="Helvetica" w:cs="Helvetica"/>
          <w:sz w:val="18"/>
          <w:szCs w:val="18"/>
        </w:rPr>
        <w:t>enue Ruling</w:t>
      </w:r>
      <w:r w:rsidRPr="00AE1ECB" w:rsidR="00A26046">
        <w:rPr>
          <w:rFonts w:ascii="Helvetica" w:hAnsi="Helvetica" w:cs="Helvetica"/>
          <w:sz w:val="18"/>
          <w:szCs w:val="18"/>
        </w:rPr>
        <w:t xml:space="preserve"> 89-87, 1989-2 C.B. 81) or for any other reason (e.g., the PBGC issues a notice of noncompliance pursuant to 29 CFR section 4041.31 for a standard termination) — there is no termination date, and therefore, minimum funding standards continue to </w:t>
      </w:r>
      <w:proofErr w:type="gramStart"/>
      <w:r w:rsidRPr="00AE1ECB" w:rsidR="00A26046">
        <w:rPr>
          <w:rFonts w:ascii="Helvetica" w:hAnsi="Helvetica" w:cs="Helvetica"/>
          <w:sz w:val="18"/>
          <w:szCs w:val="18"/>
        </w:rPr>
        <w:t>apply</w:t>
      </w:r>
      <w:proofErr w:type="gramEnd"/>
      <w:r w:rsidRPr="00AE1ECB" w:rsidR="00A26046">
        <w:rPr>
          <w:rFonts w:ascii="Helvetica" w:hAnsi="Helvetica" w:cs="Helvetica"/>
          <w:sz w:val="18"/>
          <w:szCs w:val="18"/>
        </w:rPr>
        <w:t xml:space="preserve"> and a Schedule SB continues to be required.</w:t>
      </w:r>
    </w:p>
    <w:p w:rsidRPr="00AE1ECB" w:rsidR="00A26046" w:rsidP="0063377C" w:rsidRDefault="00A26046" w14:paraId="244C8495" w14:textId="77777777">
      <w:pPr>
        <w:spacing w:before="60" w:line="240" w:lineRule="auto"/>
        <w:ind w:firstLine="0"/>
        <w:rPr>
          <w:rFonts w:ascii="Helvetica" w:hAnsi="Helvetica"/>
          <w:b/>
          <w:sz w:val="20"/>
          <w:szCs w:val="20"/>
        </w:rPr>
      </w:pPr>
      <w:r w:rsidRPr="00AE1ECB">
        <w:rPr>
          <w:rFonts w:ascii="Helvetica" w:hAnsi="Helvetica"/>
          <w:b/>
          <w:sz w:val="20"/>
          <w:szCs w:val="20"/>
        </w:rPr>
        <w:t>Statement by Enrolled Actuary</w:t>
      </w:r>
    </w:p>
    <w:p w:rsidRPr="00AE1ECB" w:rsidR="00A26046" w:rsidP="0063377C" w:rsidRDefault="00A26046" w14:paraId="244C8496" w14:textId="77777777">
      <w:pPr>
        <w:spacing w:before="60" w:line="240" w:lineRule="auto"/>
        <w:ind w:firstLine="0"/>
        <w:rPr>
          <w:rFonts w:ascii="Helvetica" w:hAnsi="Helvetica"/>
          <w:sz w:val="18"/>
          <w:szCs w:val="18"/>
        </w:rPr>
      </w:pPr>
      <w:r w:rsidRPr="00AE1ECB">
        <w:rPr>
          <w:rFonts w:ascii="Helvetica" w:hAnsi="Helvetica"/>
          <w:sz w:val="18"/>
          <w:szCs w:val="18"/>
        </w:rPr>
        <w:t>An enrolled actuary must sign Schedule SB. The signature of the enrolled actuary may be qualified to state that it is subject to attached qualifications. See Treasury Regulations section 301.6059-1(d) for permitted qualifications. If the actuary has not fully reflected any final or temporary regulation, revenue ruling, or notice promulgated under the statute in completing the Schedule SB, check the box on the last line of page 1. If this box is checked, indicate on an attachment whether any unpaid required contribution or a contribution that is not wholly deductible would result if the actuary had fully reflected such regulation, revenue ruling, or notice, and label this attachment</w:t>
      </w:r>
      <w:r w:rsidRPr="00AE1ECB">
        <w:rPr>
          <w:rFonts w:ascii="Helvetica" w:hAnsi="Helvetica" w:cs="Helvetica-BoldOblique"/>
          <w:i/>
          <w:iCs/>
          <w:sz w:val="18"/>
          <w:szCs w:val="18"/>
        </w:rPr>
        <w:t xml:space="preserve"> </w:t>
      </w:r>
      <w:r w:rsidRPr="00AE1ECB">
        <w:rPr>
          <w:rFonts w:ascii="Helvetica" w:hAnsi="Helvetica" w:cs="Helvetica-BoldOblique"/>
          <w:b/>
          <w:i/>
          <w:iCs/>
          <w:sz w:val="18"/>
          <w:szCs w:val="18"/>
        </w:rPr>
        <w:t>“Schedule SB – Statement by Enrolled Actuary.”</w:t>
      </w:r>
      <w:r w:rsidRPr="00AE1ECB" w:rsidR="007F031C">
        <w:rPr>
          <w:rFonts w:ascii="Helvetica" w:hAnsi="Helvetica" w:cs="Helvetica-BoldOblique"/>
          <w:b/>
          <w:i/>
          <w:iCs/>
          <w:sz w:val="18"/>
          <w:szCs w:val="18"/>
        </w:rPr>
        <w:t xml:space="preserve"> </w:t>
      </w:r>
      <w:r w:rsidRPr="00AE1ECB" w:rsidR="007F031C">
        <w:rPr>
          <w:rFonts w:ascii="Helvetica" w:hAnsi="Helvetica"/>
          <w:sz w:val="18"/>
          <w:szCs w:val="18"/>
        </w:rPr>
        <w:t xml:space="preserve">In addition, the actuary may offer any other comments related to the information contained in Schedule SB. </w:t>
      </w:r>
      <w:r w:rsidRPr="00AE1ECB">
        <w:rPr>
          <w:rFonts w:ascii="Helvetica" w:hAnsi="Helvetica" w:cs="Helvetica-BoldOblique"/>
          <w:iCs/>
          <w:sz w:val="18"/>
          <w:szCs w:val="18"/>
        </w:rPr>
        <w:t>Except as otherwise provided in these instructions, a</w:t>
      </w:r>
      <w:r w:rsidRPr="00AE1ECB">
        <w:rPr>
          <w:rFonts w:ascii="Helvetica" w:hAnsi="Helvetica"/>
          <w:sz w:val="18"/>
          <w:szCs w:val="18"/>
        </w:rPr>
        <w:t xml:space="preserve"> stamped or machine produced signature is not acceptable.</w:t>
      </w:r>
    </w:p>
    <w:p w:rsidRPr="00AE1ECB" w:rsidR="00A26046" w:rsidP="0063377C" w:rsidRDefault="00A26046" w14:paraId="244C8497" w14:textId="77777777">
      <w:pPr>
        <w:tabs>
          <w:tab w:val="clear" w:pos="432"/>
          <w:tab w:val="left" w:pos="270"/>
        </w:tabs>
        <w:spacing w:before="60" w:line="240" w:lineRule="auto"/>
        <w:ind w:firstLine="0"/>
        <w:rPr>
          <w:rFonts w:ascii="Helvetica" w:hAnsi="Helvetica"/>
          <w:sz w:val="18"/>
          <w:szCs w:val="18"/>
        </w:rPr>
      </w:pPr>
      <w:r w:rsidRPr="00AE1ECB">
        <w:rPr>
          <w:rFonts w:ascii="Helvetica" w:hAnsi="Helvetica"/>
          <w:sz w:val="18"/>
          <w:szCs w:val="18"/>
        </w:rPr>
        <w:tab/>
        <w:t>The actuary must provide the completed and signed Schedule SB to the plan administrator to be retained with the plan records and included (in accordance with these instructions) with the Form 5500 or Form 5500-SF that is submitted under EFAST2. The plan’s actuary is permitted to sign the Schedule SB on page one using the actuary’s signature or by inserting the actuary’s typed name in the signature line followed by the actuary’s handwritten initials. The actuary’s most recent enrollment number must be entered on the Schedule SB that is prepared and signed by the plan’s actuary.</w:t>
      </w:r>
    </w:p>
    <w:p w:rsidRPr="00AE1ECB" w:rsidR="00A26046" w:rsidP="0063377C" w:rsidRDefault="00A26046" w14:paraId="244C8498" w14:textId="77777777">
      <w:pPr>
        <w:spacing w:before="60" w:line="240" w:lineRule="auto"/>
        <w:ind w:firstLine="0"/>
        <w:rPr>
          <w:rFonts w:ascii="Helvetica" w:hAnsi="Helvetica"/>
          <w:b/>
          <w:sz w:val="20"/>
          <w:szCs w:val="20"/>
        </w:rPr>
      </w:pPr>
      <w:r w:rsidRPr="00AE1ECB">
        <w:rPr>
          <w:rFonts w:ascii="Helvetica" w:hAnsi="Helvetica"/>
          <w:b/>
          <w:sz w:val="20"/>
          <w:szCs w:val="20"/>
        </w:rPr>
        <w:t>Attachments</w:t>
      </w:r>
    </w:p>
    <w:p w:rsidRPr="00AE1ECB" w:rsidR="00A26046" w:rsidP="0063377C" w:rsidRDefault="00A26046" w14:paraId="244C8499" w14:textId="77777777">
      <w:pPr>
        <w:spacing w:before="60" w:line="240" w:lineRule="auto"/>
        <w:ind w:firstLine="0"/>
        <w:rPr>
          <w:rFonts w:ascii="Helvetica" w:hAnsi="Helvetica"/>
          <w:sz w:val="18"/>
          <w:szCs w:val="18"/>
        </w:rPr>
      </w:pPr>
      <w:r w:rsidRPr="00AE1ECB">
        <w:rPr>
          <w:rFonts w:ascii="Helvetica" w:hAnsi="Helvetica"/>
          <w:sz w:val="18"/>
          <w:szCs w:val="18"/>
        </w:rPr>
        <w:t>All attachments to the Schedule SB must be properly identified as attachments to the Schedule SB, and must include the name of the plan, plan sponsor’s EIN, plan number, and line number to which the schedule relates.</w:t>
      </w:r>
    </w:p>
    <w:p w:rsidR="00A26046" w:rsidP="006A6093" w:rsidRDefault="00A26046" w14:paraId="244C849A" w14:textId="3E9A96F5">
      <w:pPr>
        <w:tabs>
          <w:tab w:val="clear" w:pos="432"/>
          <w:tab w:val="left" w:pos="270"/>
        </w:tabs>
        <w:spacing w:before="60" w:line="240" w:lineRule="auto"/>
        <w:ind w:firstLine="216"/>
        <w:rPr>
          <w:rFonts w:ascii="Helvetica" w:hAnsi="Helvetica"/>
          <w:sz w:val="18"/>
          <w:szCs w:val="18"/>
        </w:rPr>
      </w:pPr>
      <w:r w:rsidRPr="00AE1ECB">
        <w:rPr>
          <w:rFonts w:ascii="Helvetica" w:hAnsi="Helvetica"/>
          <w:sz w:val="18"/>
          <w:szCs w:val="18"/>
        </w:rPr>
        <w:t xml:space="preserve">Do not include attachments that contain a visible social security number. Except for certain one-participant plans, the Schedule SB and its attachments are open to public inspection, and the contents are public information and are subject to publication on the Internet. Because of privacy concerns, the inclusion of a visible social security number </w:t>
      </w:r>
      <w:r w:rsidRPr="00AE1ECB" w:rsidR="005D60BA">
        <w:rPr>
          <w:rFonts w:ascii="Helvetica" w:hAnsi="Helvetica" w:cs="Helvetica"/>
          <w:iCs/>
          <w:color w:val="000000"/>
          <w:sz w:val="18"/>
          <w:szCs w:val="18"/>
        </w:rPr>
        <w:t>or any portion thereof</w:t>
      </w:r>
      <w:r w:rsidRPr="00AE1ECB" w:rsidR="00956F89">
        <w:rPr>
          <w:rFonts w:ascii="Helvetica" w:hAnsi="Helvetica" w:cs="Helvetica"/>
          <w:i/>
          <w:iCs/>
          <w:color w:val="000000"/>
          <w:sz w:val="18"/>
          <w:szCs w:val="18"/>
        </w:rPr>
        <w:t xml:space="preserve"> </w:t>
      </w:r>
      <w:r w:rsidRPr="00AE1ECB">
        <w:rPr>
          <w:rFonts w:ascii="Helvetica" w:hAnsi="Helvetica"/>
          <w:sz w:val="18"/>
          <w:szCs w:val="18"/>
        </w:rPr>
        <w:t>on an attachment may result in the rejection of the filing.</w:t>
      </w:r>
    </w:p>
    <w:p w:rsidRPr="00AF14B3" w:rsidR="001A1003" w:rsidP="006A6093" w:rsidRDefault="001A1003" w14:paraId="3F40A2D1" w14:textId="56C23DA1">
      <w:pPr>
        <w:tabs>
          <w:tab w:val="clear" w:pos="432"/>
          <w:tab w:val="left" w:pos="270"/>
        </w:tabs>
        <w:spacing w:before="60" w:line="240" w:lineRule="auto"/>
        <w:ind w:firstLine="216"/>
        <w:rPr>
          <w:rFonts w:ascii="Helvetica" w:hAnsi="Helvetica"/>
          <w:sz w:val="18"/>
          <w:szCs w:val="18"/>
        </w:rPr>
      </w:pPr>
      <w:r w:rsidRPr="00AF14B3">
        <w:rPr>
          <w:rFonts w:ascii="Helvetica" w:hAnsi="Helvetica"/>
          <w:sz w:val="18"/>
          <w:szCs w:val="18"/>
        </w:rPr>
        <w:t>The first year Schedule SB attachment for a plan retroactively adopted pursuant to SECURE Act section 201. If a plan sponsor adopted a defined benefit pension plan in 2021 (i.e., by the due date, including extension, for filing the plan sponsor’s tax return for the 2020 taxable year) and elected to treat the plan as having been adopted before the 2021 plan year began as permitted under SECURE Act section 201, then the enrolled actuary must complete and sign the 2020 Schedule SB (Form 5500). If the plan sponsor is required to file Schedule SB (see instructions for Schedule SB under “Who Must File”), attach the 2020 Schedule SB (Form 5500) as a Portable Document Format (PDF) attachment to the 2021 Schedule SB when filing the 2021 Form 5500. Label the attachment “The first year Schedule SB attachment for a plan retroactively adopted pursuant to SECURE Act 201”.</w:t>
      </w:r>
    </w:p>
    <w:p w:rsidR="00AF14B3" w:rsidP="0063377C" w:rsidRDefault="00AF14B3" w14:paraId="7F0B6EAD" w14:textId="77777777">
      <w:pPr>
        <w:spacing w:before="60" w:line="240" w:lineRule="auto"/>
        <w:ind w:firstLine="0"/>
        <w:rPr>
          <w:rFonts w:ascii="Helvetica" w:hAnsi="Helvetica"/>
          <w:b/>
          <w:sz w:val="20"/>
          <w:szCs w:val="22"/>
        </w:rPr>
      </w:pPr>
    </w:p>
    <w:p w:rsidRPr="00AE1ECB" w:rsidR="00A26046" w:rsidP="0063377C" w:rsidRDefault="00A26046" w14:paraId="244C849B" w14:textId="64287488">
      <w:pPr>
        <w:spacing w:before="60" w:line="240" w:lineRule="auto"/>
        <w:ind w:firstLine="0"/>
        <w:rPr>
          <w:rFonts w:ascii="Helvetica" w:hAnsi="Helvetica"/>
          <w:b/>
          <w:sz w:val="20"/>
          <w:szCs w:val="22"/>
        </w:rPr>
      </w:pPr>
      <w:r w:rsidRPr="00AE1ECB">
        <w:rPr>
          <w:rFonts w:ascii="Helvetica" w:hAnsi="Helvetica"/>
          <w:b/>
          <w:sz w:val="20"/>
          <w:szCs w:val="22"/>
        </w:rPr>
        <w:lastRenderedPageBreak/>
        <w:t xml:space="preserve">Part I </w:t>
      </w:r>
      <w:r w:rsidRPr="00AE1ECB" w:rsidR="00E278EA">
        <w:rPr>
          <w:rFonts w:ascii="Helvetica" w:hAnsi="Helvetica"/>
          <w:b/>
          <w:bCs/>
          <w:sz w:val="20"/>
          <w:szCs w:val="22"/>
        </w:rPr>
        <w:t xml:space="preserve">– </w:t>
      </w:r>
      <w:r w:rsidRPr="00AE1ECB">
        <w:rPr>
          <w:rFonts w:ascii="Helvetica" w:hAnsi="Helvetica"/>
          <w:b/>
          <w:sz w:val="20"/>
          <w:szCs w:val="22"/>
        </w:rPr>
        <w:t>Basic Information</w:t>
      </w:r>
    </w:p>
    <w:p w:rsidRPr="00AE1ECB" w:rsidR="00A26046" w:rsidP="0063377C" w:rsidRDefault="00A26046" w14:paraId="244C849C" w14:textId="77777777">
      <w:pPr>
        <w:spacing w:before="60" w:line="240" w:lineRule="auto"/>
        <w:ind w:firstLine="0"/>
        <w:rPr>
          <w:rFonts w:ascii="Helvetica" w:hAnsi="Helvetica"/>
          <w:sz w:val="18"/>
          <w:szCs w:val="18"/>
        </w:rPr>
      </w:pPr>
      <w:r w:rsidRPr="00AE1ECB">
        <w:rPr>
          <w:rFonts w:ascii="Helvetica" w:hAnsi="Helvetica"/>
          <w:b/>
          <w:sz w:val="18"/>
          <w:szCs w:val="18"/>
        </w:rPr>
        <w:t>Note.</w:t>
      </w:r>
      <w:r w:rsidRPr="00AE1ECB">
        <w:rPr>
          <w:rFonts w:ascii="Helvetica" w:hAnsi="Helvetica"/>
          <w:sz w:val="18"/>
          <w:szCs w:val="18"/>
        </w:rPr>
        <w:t xml:space="preserve"> All entries in Part I must be reported as of the valuation </w:t>
      </w:r>
      <w:r w:rsidRPr="00AE1ECB" w:rsidR="004B3EF7">
        <w:rPr>
          <w:rFonts w:ascii="Helvetica" w:hAnsi="Helvetica"/>
          <w:sz w:val="18"/>
          <w:szCs w:val="18"/>
        </w:rPr>
        <w:t>date, reflecting the assumptions and amounts generally used to determine the minimum required contribution. In the case of a plan</w:t>
      </w:r>
      <w:r w:rsidRPr="00AE1ECB" w:rsidR="003619AF">
        <w:rPr>
          <w:rFonts w:ascii="Helvetica" w:hAnsi="Helvetica"/>
          <w:sz w:val="18"/>
          <w:szCs w:val="18"/>
        </w:rPr>
        <w:t xml:space="preserve"> described in section 104</w:t>
      </w:r>
      <w:r w:rsidRPr="00AE1ECB" w:rsidR="004B3EF7">
        <w:rPr>
          <w:rFonts w:ascii="Helvetica" w:hAnsi="Helvetica"/>
          <w:sz w:val="18"/>
          <w:szCs w:val="18"/>
        </w:rPr>
        <w:t xml:space="preserve"> of PPA, the information should be reported as if PPA provisions were effective for all plan years beginning after December 31, 2007.</w:t>
      </w:r>
    </w:p>
    <w:p w:rsidRPr="00AE1ECB" w:rsidR="00A26046" w:rsidP="0063377C" w:rsidRDefault="00A26046" w14:paraId="244C849D" w14:textId="77777777">
      <w:pPr>
        <w:spacing w:before="60" w:line="240" w:lineRule="auto"/>
        <w:ind w:firstLine="0"/>
        <w:rPr>
          <w:rFonts w:ascii="Helvetica" w:hAnsi="Helvetica"/>
          <w:sz w:val="18"/>
          <w:szCs w:val="18"/>
        </w:rPr>
      </w:pPr>
      <w:r w:rsidRPr="00AE1ECB">
        <w:rPr>
          <w:rFonts w:ascii="Helvetica" w:hAnsi="Helvetica"/>
          <w:b/>
          <w:sz w:val="18"/>
          <w:szCs w:val="18"/>
        </w:rPr>
        <w:t xml:space="preserve">Line 1. Valuation Date. </w:t>
      </w:r>
      <w:r w:rsidRPr="00AE1ECB">
        <w:rPr>
          <w:rFonts w:ascii="Helvetica" w:hAnsi="Helvetica"/>
          <w:sz w:val="18"/>
          <w:szCs w:val="18"/>
        </w:rPr>
        <w:t>The valuation date for a plan year must be the first day of the plan year unless the plan meets the small-plan exception of Code section 430(g)(2)(B) and ERISA section 303(g)(2)(B). For plans that qualify for the exception, the valuation date may be any date in the plan year, including the first or last day of the plan year.</w:t>
      </w:r>
    </w:p>
    <w:p w:rsidRPr="00AE1ECB" w:rsidR="00A26046" w:rsidP="0063377C" w:rsidRDefault="00A26046" w14:paraId="244C849E" w14:textId="77777777">
      <w:pPr>
        <w:tabs>
          <w:tab w:val="clear" w:pos="432"/>
          <w:tab w:val="left" w:pos="270"/>
        </w:tabs>
        <w:spacing w:before="60" w:line="240" w:lineRule="auto"/>
        <w:ind w:firstLine="0"/>
        <w:rPr>
          <w:rFonts w:ascii="Helvetica" w:hAnsi="Helvetica"/>
          <w:sz w:val="18"/>
          <w:szCs w:val="18"/>
        </w:rPr>
      </w:pPr>
      <w:r w:rsidRPr="00AE1ECB">
        <w:rPr>
          <w:rFonts w:ascii="Helvetica" w:hAnsi="Helvetica"/>
          <w:sz w:val="18"/>
          <w:szCs w:val="18"/>
        </w:rPr>
        <w:tab/>
        <w:t>A plan qualifies for this small-plan exception if there were 100 or fewer participants on each day of the prior plan year. For the definition of participant as it applies in this case, see the instructions for line F.</w:t>
      </w:r>
    </w:p>
    <w:p w:rsidRPr="00AE1ECB" w:rsidR="00A26046" w:rsidP="0063377C" w:rsidRDefault="00A26046" w14:paraId="244C849F" w14:textId="77777777">
      <w:pPr>
        <w:spacing w:before="60" w:line="240" w:lineRule="auto"/>
        <w:ind w:firstLine="0"/>
        <w:rPr>
          <w:rFonts w:ascii="Helvetica" w:hAnsi="Helvetica"/>
          <w:sz w:val="18"/>
          <w:szCs w:val="18"/>
        </w:rPr>
      </w:pPr>
      <w:r w:rsidRPr="00AE1ECB">
        <w:rPr>
          <w:rFonts w:ascii="Helvetica" w:hAnsi="Helvetica"/>
          <w:b/>
          <w:sz w:val="18"/>
          <w:szCs w:val="18"/>
        </w:rPr>
        <w:t xml:space="preserve">Line 2a. Market Value of Assets. </w:t>
      </w:r>
      <w:r w:rsidRPr="00AE1ECB">
        <w:rPr>
          <w:rFonts w:ascii="Helvetica" w:hAnsi="Helvetica"/>
          <w:sz w:val="18"/>
          <w:szCs w:val="18"/>
        </w:rPr>
        <w:t>Enter the fair market value of assets as of the valuation date. Include contributions designated for any previous plan year that are made after the valuation date (but within the 8½-month period after the end of the immediately preceding plan year), adjusted for interest for the period between the date of payment and the valuation date as provided in the applicable regulations.</w:t>
      </w:r>
    </w:p>
    <w:p w:rsidRPr="00AE1ECB" w:rsidR="00A26046" w:rsidP="0063377C" w:rsidRDefault="00A26046" w14:paraId="244C84A0" w14:textId="77777777">
      <w:pPr>
        <w:tabs>
          <w:tab w:val="clear" w:pos="432"/>
          <w:tab w:val="left" w:pos="270"/>
        </w:tabs>
        <w:spacing w:before="60" w:line="240" w:lineRule="auto"/>
        <w:ind w:firstLine="0"/>
        <w:rPr>
          <w:rFonts w:ascii="Helvetica" w:hAnsi="Helvetica"/>
          <w:sz w:val="18"/>
          <w:szCs w:val="18"/>
        </w:rPr>
      </w:pPr>
      <w:r w:rsidRPr="00AE1ECB">
        <w:rPr>
          <w:rFonts w:ascii="Helvetica" w:hAnsi="Helvetica"/>
          <w:sz w:val="18"/>
          <w:szCs w:val="18"/>
        </w:rPr>
        <w:tab/>
        <w:t>Contributions made for the current plan year must be excluded from the amount reported in line 2a. If these contributions were made prior to the valuation date (which can only occur for small plans with a valuation date other than the first day of the plan year), the asset value must be adjusted to exclude not only the contribution amounts, but interest on the contributions from the date of payment to the valuation date, using the current-year effective interest rate.</w:t>
      </w:r>
    </w:p>
    <w:p w:rsidRPr="00AE1ECB" w:rsidR="00A26046" w:rsidP="0063377C" w:rsidRDefault="00A26046" w14:paraId="244C84A1" w14:textId="77777777">
      <w:pPr>
        <w:tabs>
          <w:tab w:val="clear" w:pos="432"/>
          <w:tab w:val="left" w:pos="270"/>
        </w:tabs>
        <w:spacing w:before="60" w:line="240" w:lineRule="auto"/>
        <w:ind w:firstLine="0"/>
        <w:rPr>
          <w:rFonts w:ascii="Helvetica" w:hAnsi="Helvetica"/>
          <w:sz w:val="18"/>
          <w:szCs w:val="18"/>
        </w:rPr>
      </w:pPr>
      <w:r w:rsidRPr="00AE1ECB">
        <w:rPr>
          <w:rFonts w:ascii="Helvetica" w:hAnsi="Helvetica"/>
          <w:sz w:val="18"/>
          <w:szCs w:val="18"/>
        </w:rPr>
        <w:tab/>
        <w:t xml:space="preserve">Do not adjust for items such as the funding standard carryover balance, prefunding balance, any unpaid minimum required contributions, or the present value of remaining shortfall or waiver amortization installments. Rollover amounts or other assets held in individual accounts that are not available to provide defined benefits under the plan should not be included on line 2a regardless of whether they are reported on the Schedule H (Form 5500) (line 1l, column (a)) or Schedule I (Form 5500) (line 1c, column (a)), or Form 5500-SF (line 7c, column (a)). Additionally, asset and liability amounts must be determined in a consistent manner. Therefore, if the value of any insurance contracts has been excluded from the amount reported in line 2a, liabilities satisfied by such contracts should also be excluded from the funding target values reported in lines 3 and 4. </w:t>
      </w:r>
    </w:p>
    <w:p w:rsidRPr="00AE1ECB" w:rsidR="00A26046" w:rsidP="0063377C" w:rsidRDefault="00A26046" w14:paraId="244C84A2" w14:textId="77777777">
      <w:pPr>
        <w:spacing w:before="60" w:line="240" w:lineRule="auto"/>
        <w:ind w:firstLine="0"/>
        <w:rPr>
          <w:rFonts w:ascii="Helvetica" w:hAnsi="Helvetica" w:cs="Helvetica"/>
          <w:sz w:val="18"/>
          <w:szCs w:val="18"/>
        </w:rPr>
      </w:pPr>
      <w:r w:rsidRPr="00AE1ECB">
        <w:rPr>
          <w:rFonts w:ascii="Helvetica" w:hAnsi="Helvetica"/>
          <w:b/>
          <w:sz w:val="18"/>
          <w:szCs w:val="18"/>
        </w:rPr>
        <w:t>Line 2b. Actuarial Value of Assets.</w:t>
      </w:r>
      <w:r w:rsidRPr="00AE1ECB">
        <w:rPr>
          <w:rFonts w:ascii="Helvetica" w:hAnsi="Helvetica"/>
          <w:sz w:val="18"/>
          <w:szCs w:val="18"/>
        </w:rPr>
        <w:t xml:space="preserve"> </w:t>
      </w:r>
      <w:r w:rsidRPr="00AE1ECB">
        <w:rPr>
          <w:rFonts w:ascii="Helvetica" w:hAnsi="Helvetica" w:cs="Helvetica"/>
          <w:sz w:val="18"/>
          <w:szCs w:val="18"/>
        </w:rPr>
        <w:t xml:space="preserve">Do not adjust the actuarial value of assets for items such as the funding standard carryover balance, the prefunding balance, </w:t>
      </w:r>
      <w:r w:rsidRPr="00AE1ECB" w:rsidR="005D32F3">
        <w:rPr>
          <w:rFonts w:ascii="Helvetica" w:hAnsi="Helvetica" w:cs="Helvetica"/>
          <w:sz w:val="18"/>
          <w:szCs w:val="18"/>
        </w:rPr>
        <w:t xml:space="preserve">any </w:t>
      </w:r>
      <w:r w:rsidRPr="00AE1ECB">
        <w:rPr>
          <w:rFonts w:ascii="Helvetica" w:hAnsi="Helvetica" w:cs="Helvetica"/>
          <w:sz w:val="18"/>
          <w:szCs w:val="18"/>
        </w:rPr>
        <w:t>unpaid minimum required contributions, or the present value of any remaining shortfall or waiver amortization installments. Treat contributions designated for a current or prior plan year, rollover amounts, insurance contracts, and other items in the same manner as for line 2a.</w:t>
      </w:r>
    </w:p>
    <w:p w:rsidRPr="00AE1ECB" w:rsidR="00A26046" w:rsidP="004E09B4" w:rsidRDefault="004E09B4" w14:paraId="244C84A3" w14:textId="77777777">
      <w:pPr>
        <w:tabs>
          <w:tab w:val="clear" w:pos="432"/>
          <w:tab w:val="left" w:pos="270"/>
        </w:tabs>
        <w:spacing w:before="60" w:line="240" w:lineRule="auto"/>
        <w:ind w:firstLine="0"/>
        <w:rPr>
          <w:rFonts w:ascii="Helvetica" w:hAnsi="Helvetica" w:cs="Helvetica"/>
          <w:sz w:val="18"/>
          <w:szCs w:val="18"/>
        </w:rPr>
      </w:pPr>
      <w:r>
        <w:rPr>
          <w:rFonts w:ascii="Helvetica" w:hAnsi="Helvetica" w:cs="Helvetica"/>
          <w:sz w:val="18"/>
          <w:szCs w:val="18"/>
        </w:rPr>
        <w:tab/>
      </w:r>
      <w:r w:rsidRPr="00AE1ECB" w:rsidR="00A26046">
        <w:rPr>
          <w:rFonts w:ascii="Helvetica" w:hAnsi="Helvetica" w:cs="Helvetica"/>
          <w:sz w:val="18"/>
          <w:szCs w:val="18"/>
        </w:rPr>
        <w:t xml:space="preserve">If an averaging method is used to value plan assets (as permitted under Code section 430(g)(3)(B) and ERISA section 303(g)(3)(B), as amended by WRERA), enter the value as of the valuation date </w:t>
      </w:r>
      <w:proofErr w:type="gramStart"/>
      <w:r w:rsidRPr="00AE1ECB" w:rsidR="00A26046">
        <w:rPr>
          <w:rFonts w:ascii="Helvetica" w:hAnsi="Helvetica" w:cs="Helvetica"/>
          <w:sz w:val="18"/>
          <w:szCs w:val="18"/>
        </w:rPr>
        <w:t>taking into account</w:t>
      </w:r>
      <w:proofErr w:type="gramEnd"/>
      <w:r w:rsidRPr="00AE1ECB" w:rsidR="00A26046">
        <w:rPr>
          <w:rFonts w:ascii="Helvetica" w:hAnsi="Helvetica" w:cs="Helvetica"/>
          <w:sz w:val="18"/>
          <w:szCs w:val="18"/>
        </w:rPr>
        <w:t xml:space="preserve"> the requirement that such value must be within 90% to 110% of the fair market value of assets.</w:t>
      </w:r>
    </w:p>
    <w:p w:rsidRPr="00AE1ECB" w:rsidR="00A26046" w:rsidP="0063377C" w:rsidRDefault="00A26046" w14:paraId="244C84A4" w14:textId="77777777">
      <w:pPr>
        <w:spacing w:before="60" w:line="240" w:lineRule="auto"/>
        <w:ind w:firstLine="0"/>
        <w:rPr>
          <w:rFonts w:ascii="Helvetica" w:hAnsi="Helvetica"/>
          <w:b/>
          <w:sz w:val="18"/>
          <w:szCs w:val="18"/>
        </w:rPr>
      </w:pPr>
      <w:r w:rsidRPr="00AE1ECB">
        <w:rPr>
          <w:rFonts w:ascii="Helvetica" w:hAnsi="Helvetica"/>
          <w:b/>
          <w:sz w:val="18"/>
          <w:szCs w:val="18"/>
        </w:rPr>
        <w:t xml:space="preserve">Note. </w:t>
      </w:r>
      <w:r w:rsidRPr="00AE1ECB">
        <w:rPr>
          <w:rFonts w:ascii="Helvetica" w:hAnsi="Helvetica" w:cs="Helvetica"/>
          <w:sz w:val="18"/>
          <w:szCs w:val="18"/>
        </w:rPr>
        <w:t xml:space="preserve">Under Code section 430(g)(3)(B), the use of averaging methods in determining the value of plan assets is permitted only in accordance with methods prescribed in Treasury </w:t>
      </w:r>
      <w:r w:rsidRPr="00AE1ECB">
        <w:rPr>
          <w:rFonts w:ascii="Helvetica" w:hAnsi="Helvetica" w:cs="Helvetica"/>
          <w:sz w:val="18"/>
          <w:szCs w:val="18"/>
        </w:rPr>
        <w:t xml:space="preserve">regulations. Accordingly, taxpayers cannot use asset valuation methods other than fair market value (as described in Code section 430(g)(3)(A)), except as provided under Notice 2009-22, 2009-14 IRB 741, or Treasury regulations. </w:t>
      </w:r>
    </w:p>
    <w:p w:rsidRPr="00AE1ECB" w:rsidR="00A26046" w:rsidP="0063377C" w:rsidRDefault="00A26046" w14:paraId="244C84A5" w14:textId="77777777">
      <w:pPr>
        <w:spacing w:before="60" w:line="240" w:lineRule="auto"/>
        <w:ind w:firstLine="0"/>
        <w:rPr>
          <w:rFonts w:ascii="Helvetica" w:hAnsi="Helvetica" w:cs="Helvetica"/>
          <w:sz w:val="18"/>
          <w:szCs w:val="18"/>
        </w:rPr>
      </w:pPr>
      <w:r w:rsidRPr="00AE1ECB">
        <w:rPr>
          <w:rFonts w:ascii="Helvetica" w:hAnsi="Helvetica"/>
          <w:b/>
          <w:sz w:val="18"/>
          <w:szCs w:val="18"/>
        </w:rPr>
        <w:t>Line 3. Funding Target/Participant Count Breakdown.</w:t>
      </w:r>
      <w:r w:rsidRPr="00AE1ECB">
        <w:rPr>
          <w:rFonts w:ascii="Helvetica" w:hAnsi="Helvetica"/>
          <w:sz w:val="18"/>
          <w:szCs w:val="18"/>
        </w:rPr>
        <w:t xml:space="preserve"> </w:t>
      </w:r>
      <w:r w:rsidRPr="00AE1ECB">
        <w:rPr>
          <w:rFonts w:ascii="Helvetica" w:hAnsi="Helvetica" w:cs="Helvetica"/>
          <w:sz w:val="18"/>
          <w:szCs w:val="18"/>
        </w:rPr>
        <w:t>All amounts should be reported as of the valuation date.</w:t>
      </w:r>
      <w:r w:rsidRPr="00AE1ECB">
        <w:rPr>
          <w:rFonts w:ascii="Helvetica" w:hAnsi="Helvetica"/>
          <w:sz w:val="18"/>
          <w:szCs w:val="18"/>
        </w:rPr>
        <w:t xml:space="preserve"> </w:t>
      </w:r>
    </w:p>
    <w:p w:rsidRPr="00AE1ECB" w:rsidR="00E73267" w:rsidP="0063377C" w:rsidRDefault="00E73267" w14:paraId="244C84A6" w14:textId="77777777">
      <w:pPr>
        <w:numPr>
          <w:ilvl w:val="0"/>
          <w:numId w:val="21"/>
        </w:numPr>
        <w:tabs>
          <w:tab w:val="clear" w:pos="432"/>
          <w:tab w:val="left" w:pos="270"/>
        </w:tabs>
        <w:spacing w:before="60" w:line="240" w:lineRule="auto"/>
        <w:ind w:left="0" w:firstLine="0"/>
        <w:rPr>
          <w:rFonts w:ascii="Helvetica" w:hAnsi="Helvetica"/>
          <w:sz w:val="18"/>
          <w:szCs w:val="18"/>
        </w:rPr>
      </w:pPr>
      <w:r w:rsidRPr="00AE1ECB">
        <w:rPr>
          <w:rFonts w:ascii="Helvetica" w:hAnsi="Helvetica"/>
          <w:sz w:val="18"/>
          <w:szCs w:val="18"/>
        </w:rPr>
        <w:t>Column (1)—Enter the number of participants</w:t>
      </w:r>
      <w:r w:rsidR="00734F31">
        <w:rPr>
          <w:rFonts w:ascii="Helvetica" w:hAnsi="Helvetica"/>
          <w:sz w:val="18"/>
          <w:szCs w:val="18"/>
        </w:rPr>
        <w:t xml:space="preserve"> in each category (e.g., terminated vested participants). Enter “0” if no participants fall into the category. Include beneficiaries of deceased participants who are or who will be entitled to benefits under the plan.</w:t>
      </w:r>
    </w:p>
    <w:p w:rsidRPr="00AE1ECB" w:rsidR="00E73267" w:rsidP="0063377C" w:rsidRDefault="00E73267" w14:paraId="244C84A7" w14:textId="77777777">
      <w:pPr>
        <w:numPr>
          <w:ilvl w:val="0"/>
          <w:numId w:val="21"/>
        </w:numPr>
        <w:tabs>
          <w:tab w:val="clear" w:pos="432"/>
          <w:tab w:val="left" w:pos="270"/>
        </w:tabs>
        <w:spacing w:before="60" w:line="240" w:lineRule="auto"/>
        <w:ind w:left="0" w:firstLine="0"/>
        <w:rPr>
          <w:rFonts w:ascii="Helvetica" w:hAnsi="Helvetica"/>
          <w:sz w:val="18"/>
          <w:szCs w:val="18"/>
        </w:rPr>
      </w:pPr>
      <w:r w:rsidRPr="00AE1ECB">
        <w:rPr>
          <w:rFonts w:ascii="Helvetica" w:hAnsi="Helvetica"/>
          <w:sz w:val="18"/>
          <w:szCs w:val="18"/>
        </w:rPr>
        <w:t xml:space="preserve">Column (2)—Enter the portion of the funding target attributable to vested benefits. </w:t>
      </w:r>
      <w:r w:rsidR="00734F31">
        <w:rPr>
          <w:rFonts w:ascii="Helvetica" w:hAnsi="Helvetica"/>
          <w:sz w:val="18"/>
          <w:szCs w:val="18"/>
        </w:rPr>
        <w:t>If no portion of the funding target for a particular category is attributab</w:t>
      </w:r>
      <w:r w:rsidR="00CB027F">
        <w:rPr>
          <w:rFonts w:ascii="Helvetica" w:hAnsi="Helvetica"/>
          <w:sz w:val="18"/>
          <w:szCs w:val="18"/>
        </w:rPr>
        <w:t>le to vested benefits, enter “0</w:t>
      </w:r>
      <w:r w:rsidR="00734F31">
        <w:rPr>
          <w:rFonts w:ascii="Helvetica" w:hAnsi="Helvetica"/>
          <w:sz w:val="18"/>
          <w:szCs w:val="18"/>
        </w:rPr>
        <w:t>.</w:t>
      </w:r>
      <w:r w:rsidR="00CB027F">
        <w:rPr>
          <w:rFonts w:ascii="Helvetica" w:hAnsi="Helvetica"/>
          <w:sz w:val="18"/>
          <w:szCs w:val="18"/>
        </w:rPr>
        <w:t>”</w:t>
      </w:r>
      <w:r w:rsidR="00734F31">
        <w:rPr>
          <w:rFonts w:ascii="Helvetica" w:hAnsi="Helvetica"/>
          <w:sz w:val="18"/>
          <w:szCs w:val="18"/>
        </w:rPr>
        <w:t xml:space="preserve"> </w:t>
      </w:r>
      <w:r w:rsidRPr="00AE1ECB">
        <w:rPr>
          <w:rFonts w:ascii="Helvetica" w:hAnsi="Helvetica"/>
          <w:sz w:val="18"/>
          <w:szCs w:val="18"/>
        </w:rPr>
        <w:t>For this purpose</w:t>
      </w:r>
      <w:r w:rsidR="00231ABB">
        <w:rPr>
          <w:rFonts w:ascii="Helvetica" w:hAnsi="Helvetica"/>
          <w:sz w:val="18"/>
          <w:szCs w:val="18"/>
        </w:rPr>
        <w:t>,</w:t>
      </w:r>
      <w:r w:rsidRPr="00AE1ECB">
        <w:rPr>
          <w:rFonts w:ascii="Helvetica" w:hAnsi="Helvetica"/>
          <w:sz w:val="18"/>
          <w:szCs w:val="18"/>
        </w:rPr>
        <w:t xml:space="preserve"> benefits considered to be vested for PBGC premium purposes must be included. </w:t>
      </w:r>
    </w:p>
    <w:p w:rsidRPr="00AE1ECB" w:rsidR="00E73267" w:rsidP="0063377C" w:rsidRDefault="00E73267" w14:paraId="244C84A8" w14:textId="77777777">
      <w:pPr>
        <w:numPr>
          <w:ilvl w:val="0"/>
          <w:numId w:val="21"/>
        </w:numPr>
        <w:tabs>
          <w:tab w:val="clear" w:pos="432"/>
          <w:tab w:val="left" w:pos="270"/>
        </w:tabs>
        <w:spacing w:before="60" w:line="240" w:lineRule="auto"/>
        <w:ind w:left="0" w:firstLine="0"/>
        <w:rPr>
          <w:rFonts w:ascii="Helvetica" w:hAnsi="Helvetica"/>
          <w:sz w:val="18"/>
          <w:szCs w:val="18"/>
        </w:rPr>
      </w:pPr>
      <w:r w:rsidRPr="00AE1ECB">
        <w:rPr>
          <w:rFonts w:ascii="Helvetica" w:hAnsi="Helvetica"/>
          <w:sz w:val="18"/>
          <w:szCs w:val="18"/>
        </w:rPr>
        <w:t>Column (3)—Enter the funding target attributable to all benefits, both vested and nonvested.</w:t>
      </w:r>
      <w:r w:rsidR="00734F31">
        <w:rPr>
          <w:rFonts w:ascii="Helvetica" w:hAnsi="Helvetica"/>
          <w:sz w:val="18"/>
          <w:szCs w:val="18"/>
        </w:rPr>
        <w:t xml:space="preserve"> Enter “0” if no portion of the funding target is for participants in a particular category.</w:t>
      </w:r>
      <w:r w:rsidRPr="00AE1ECB">
        <w:rPr>
          <w:rFonts w:ascii="Helvetica" w:hAnsi="Helvetica"/>
          <w:sz w:val="18"/>
          <w:szCs w:val="18"/>
        </w:rPr>
        <w:t> </w:t>
      </w:r>
    </w:p>
    <w:p w:rsidRPr="00AE1ECB" w:rsidR="00E73267" w:rsidP="0063377C" w:rsidRDefault="00E73267" w14:paraId="244C84A9" w14:textId="77777777">
      <w:pPr>
        <w:spacing w:before="60" w:line="240" w:lineRule="auto"/>
        <w:ind w:firstLine="0"/>
        <w:rPr>
          <w:rFonts w:ascii="Helvetica" w:hAnsi="Helvetica"/>
          <w:sz w:val="18"/>
          <w:szCs w:val="18"/>
        </w:rPr>
      </w:pPr>
      <w:r w:rsidRPr="00AE1ECB">
        <w:rPr>
          <w:rFonts w:ascii="Helvetica" w:hAnsi="Helvetica"/>
          <w:sz w:val="18"/>
          <w:szCs w:val="18"/>
        </w:rPr>
        <w:t>For columns (2) and (3), the funding target must be calculated using the methods and assumptions provided in Code sections 430(h) and (i), ERISA sections 303(h) and (i), and other related guidance.</w:t>
      </w:r>
    </w:p>
    <w:p w:rsidRPr="00AE1ECB" w:rsidR="00A26046" w:rsidP="0063377C" w:rsidRDefault="00E55AC7" w14:paraId="244C84AA" w14:textId="77777777">
      <w:pPr>
        <w:spacing w:before="60" w:line="240" w:lineRule="auto"/>
        <w:ind w:firstLine="0"/>
        <w:rPr>
          <w:rFonts w:ascii="Helvetica" w:hAnsi="Helvetica" w:cs="Helvetica"/>
          <w:sz w:val="18"/>
          <w:szCs w:val="18"/>
        </w:rPr>
      </w:pPr>
      <w:r w:rsidRPr="00AE1ECB">
        <w:rPr>
          <w:rFonts w:ascii="Helvetica" w:hAnsi="Helvetica" w:cs="Helvetica"/>
          <w:sz w:val="18"/>
          <w:szCs w:val="18"/>
        </w:rPr>
        <w:tab/>
      </w:r>
      <w:r w:rsidRPr="00AE1ECB" w:rsidR="00A26046">
        <w:rPr>
          <w:rFonts w:ascii="Helvetica" w:hAnsi="Helvetica" w:cs="NCLAD L+ Helvetica"/>
          <w:color w:val="221E1F"/>
          <w:sz w:val="18"/>
          <w:szCs w:val="18"/>
        </w:rPr>
        <w:t xml:space="preserve">Unless the plan sponsor has received approval to use </w:t>
      </w:r>
      <w:r w:rsidRPr="00AE1ECB" w:rsidR="00A26046">
        <w:rPr>
          <w:rFonts w:ascii="Helvetica" w:hAnsi="Helvetica" w:cs="Helvetica"/>
          <w:sz w:val="18"/>
          <w:szCs w:val="18"/>
        </w:rPr>
        <w:t xml:space="preserve">substitute mortality tables in accordance with Code section 430(h)(3)(C) and ERISA section 303(h)(3)(C), the funding target must be computed using the mortality tables for non-disabled lives, as </w:t>
      </w:r>
      <w:r w:rsidRPr="00AE1ECB" w:rsidR="00C97F5B">
        <w:rPr>
          <w:rFonts w:ascii="Helvetica" w:hAnsi="Helvetica" w:cs="Helvetica"/>
          <w:sz w:val="18"/>
          <w:szCs w:val="18"/>
        </w:rPr>
        <w:t>described</w:t>
      </w:r>
      <w:r w:rsidRPr="00AE1ECB" w:rsidR="00A26046">
        <w:rPr>
          <w:rFonts w:ascii="Helvetica" w:hAnsi="Helvetica" w:cs="Helvetica"/>
          <w:sz w:val="18"/>
          <w:szCs w:val="18"/>
        </w:rPr>
        <w:t xml:space="preserve"> in section 1.430(h)(3)-1 of the regulations. If substitute mortality tables have been approved (or deemed to have been approved) by the IRS, such tables must be used instead of the mortality tables described in the previous sentence, subject to the rules of Code section 430(h)(3) and ERISA section 303(h)(3). The funding target may be computed </w:t>
      </w:r>
      <w:proofErr w:type="gramStart"/>
      <w:r w:rsidRPr="00AE1ECB" w:rsidR="00A26046">
        <w:rPr>
          <w:rFonts w:ascii="Helvetica" w:hAnsi="Helvetica" w:cs="Helvetica"/>
          <w:sz w:val="18"/>
          <w:szCs w:val="18"/>
        </w:rPr>
        <w:t>taking into account</w:t>
      </w:r>
      <w:proofErr w:type="gramEnd"/>
      <w:r w:rsidRPr="00AE1ECB" w:rsidR="00A26046">
        <w:rPr>
          <w:rFonts w:ascii="Helvetica" w:hAnsi="Helvetica" w:cs="Helvetica"/>
          <w:sz w:val="18"/>
          <w:szCs w:val="18"/>
        </w:rPr>
        <w:t xml:space="preserve"> the mortality tables for disabled lives published in Rev</w:t>
      </w:r>
      <w:r w:rsidR="00F91A70">
        <w:rPr>
          <w:rFonts w:ascii="Helvetica" w:hAnsi="Helvetica" w:cs="Helvetica"/>
          <w:sz w:val="18"/>
          <w:szCs w:val="18"/>
        </w:rPr>
        <w:t>enue Ruling</w:t>
      </w:r>
      <w:r w:rsidRPr="00AE1ECB" w:rsidR="00A26046">
        <w:rPr>
          <w:rFonts w:ascii="Helvetica" w:hAnsi="Helvetica" w:cs="Helvetica"/>
          <w:sz w:val="18"/>
          <w:szCs w:val="18"/>
        </w:rPr>
        <w:t xml:space="preserve"> 96-7, 1996-1 C.B. 59, and as provided in Notice 2008-29, 2008-12 IRB 637.</w:t>
      </w:r>
    </w:p>
    <w:p w:rsidRPr="00AE1ECB" w:rsidR="00A26046" w:rsidP="0063377C" w:rsidRDefault="00A26046" w14:paraId="244C84AB" w14:textId="77777777">
      <w:pPr>
        <w:spacing w:before="60" w:line="240" w:lineRule="auto"/>
        <w:ind w:firstLine="274"/>
        <w:rPr>
          <w:rFonts w:ascii="Helvetica" w:hAnsi="Helvetica" w:cs="Helvetica"/>
          <w:sz w:val="18"/>
          <w:szCs w:val="18"/>
        </w:rPr>
      </w:pPr>
      <w:r w:rsidRPr="00AE1ECB">
        <w:rPr>
          <w:rFonts w:ascii="Helvetica" w:hAnsi="Helvetica" w:cs="Helvetica-BoldOblique"/>
          <w:b/>
          <w:i/>
          <w:iCs/>
          <w:sz w:val="18"/>
          <w:szCs w:val="18"/>
        </w:rPr>
        <w:t>Special rules for plans that are in at-risk status.</w:t>
      </w:r>
      <w:r w:rsidRPr="00AE1ECB" w:rsidR="004B3EF7">
        <w:rPr>
          <w:rFonts w:ascii="Helvetica" w:hAnsi="Helvetica" w:cs="Helvetica-BoldOblique"/>
          <w:b/>
          <w:i/>
          <w:iCs/>
          <w:sz w:val="18"/>
          <w:szCs w:val="18"/>
        </w:rPr>
        <w:t xml:space="preserve"> </w:t>
      </w:r>
      <w:r w:rsidRPr="00AE1ECB">
        <w:rPr>
          <w:rFonts w:ascii="Helvetica" w:hAnsi="Helvetica" w:cs="Helvetica"/>
          <w:sz w:val="18"/>
          <w:szCs w:val="18"/>
        </w:rPr>
        <w:t>If a plan is in at-risk status, report the amount reflecting the additional assumptions required in Code section 430(i)(1)(B) and ERISA section 303(i)(1)(B).</w:t>
      </w:r>
    </w:p>
    <w:p w:rsidRPr="00AE1ECB" w:rsidR="00A26046" w:rsidP="0063377C" w:rsidRDefault="00A26046" w14:paraId="244C84AC" w14:textId="0960AB43">
      <w:pPr>
        <w:spacing w:before="60" w:line="240" w:lineRule="auto"/>
        <w:ind w:firstLine="274"/>
        <w:rPr>
          <w:rFonts w:ascii="Helvetica" w:hAnsi="Helvetica" w:cs="Helvetica"/>
          <w:sz w:val="18"/>
          <w:szCs w:val="18"/>
        </w:rPr>
      </w:pPr>
      <w:r w:rsidRPr="00AE1ECB">
        <w:rPr>
          <w:rFonts w:ascii="Helvetica" w:hAnsi="Helvetica" w:cs="Helvetica"/>
          <w:sz w:val="18"/>
          <w:szCs w:val="18"/>
        </w:rPr>
        <w:t xml:space="preserve">If the plan has been in at-risk status for any two or more of the preceding four plan years, also include the loading factor required in Code section 430(i)(1)(C) and ERISA section 303(i)(1)(C). If the plan is in at-risk status and has been in at-risk status for fewer than five consecutive years, report the funding target amounts after reflecting the transition rule provided in Code section 430(i)(5) and ERISA section 303(i)(5). For example, the funding target for a plan that is in at-risk status for </w:t>
      </w:r>
      <w:r w:rsidR="00BC6F5A">
        <w:rPr>
          <w:rFonts w:ascii="Helvetica" w:hAnsi="Helvetica" w:cs="Helvetica"/>
          <w:sz w:val="18"/>
          <w:szCs w:val="18"/>
        </w:rPr>
        <w:t>202</w:t>
      </w:r>
      <w:r w:rsidR="00562E96">
        <w:rPr>
          <w:rFonts w:ascii="Helvetica" w:hAnsi="Helvetica" w:cs="Helvetica"/>
          <w:sz w:val="18"/>
          <w:szCs w:val="18"/>
        </w:rPr>
        <w:t>1</w:t>
      </w:r>
      <w:r w:rsidRPr="00AE1ECB" w:rsidR="00513641">
        <w:rPr>
          <w:rFonts w:ascii="Helvetica" w:hAnsi="Helvetica" w:cs="Helvetica"/>
          <w:sz w:val="18"/>
          <w:szCs w:val="18"/>
        </w:rPr>
        <w:t xml:space="preserve"> </w:t>
      </w:r>
      <w:r w:rsidRPr="00AE1ECB">
        <w:rPr>
          <w:rFonts w:ascii="Helvetica" w:hAnsi="Helvetica" w:cs="Helvetica"/>
          <w:sz w:val="18"/>
          <w:szCs w:val="18"/>
        </w:rPr>
        <w:t xml:space="preserve">and was in at-risk status for the </w:t>
      </w:r>
      <w:r w:rsidR="00FE473E">
        <w:rPr>
          <w:rFonts w:ascii="Helvetica" w:hAnsi="Helvetica" w:cs="Helvetica"/>
          <w:sz w:val="18"/>
          <w:szCs w:val="18"/>
        </w:rPr>
        <w:t>201</w:t>
      </w:r>
      <w:r w:rsidR="00C54F53">
        <w:rPr>
          <w:rFonts w:ascii="Helvetica" w:hAnsi="Helvetica" w:cs="Helvetica"/>
          <w:sz w:val="18"/>
          <w:szCs w:val="18"/>
        </w:rPr>
        <w:t>8</w:t>
      </w:r>
      <w:r w:rsidRPr="00AE1ECB">
        <w:rPr>
          <w:rFonts w:ascii="Helvetica" w:hAnsi="Helvetica" w:cs="Helvetica"/>
          <w:sz w:val="18"/>
          <w:szCs w:val="18"/>
        </w:rPr>
        <w:t xml:space="preserve">, </w:t>
      </w:r>
      <w:r w:rsidR="00FE473E">
        <w:rPr>
          <w:rFonts w:ascii="Helvetica" w:hAnsi="Helvetica" w:cs="Helvetica"/>
          <w:sz w:val="18"/>
          <w:szCs w:val="18"/>
        </w:rPr>
        <w:t>201</w:t>
      </w:r>
      <w:r w:rsidR="00C54F53">
        <w:rPr>
          <w:rFonts w:ascii="Helvetica" w:hAnsi="Helvetica" w:cs="Helvetica"/>
          <w:sz w:val="18"/>
          <w:szCs w:val="18"/>
        </w:rPr>
        <w:t>9</w:t>
      </w:r>
      <w:r w:rsidRPr="00AE1ECB" w:rsidR="00FE473E">
        <w:rPr>
          <w:rFonts w:ascii="Helvetica" w:hAnsi="Helvetica" w:cs="Helvetica"/>
          <w:sz w:val="18"/>
          <w:szCs w:val="18"/>
        </w:rPr>
        <w:t xml:space="preserve"> </w:t>
      </w:r>
      <w:r w:rsidRPr="00AE1ECB">
        <w:rPr>
          <w:rFonts w:ascii="Helvetica" w:hAnsi="Helvetica" w:cs="Helvetica"/>
          <w:sz w:val="18"/>
          <w:szCs w:val="18"/>
        </w:rPr>
        <w:t xml:space="preserve">and </w:t>
      </w:r>
      <w:r w:rsidR="00BC6F5A">
        <w:rPr>
          <w:rFonts w:ascii="Helvetica" w:hAnsi="Helvetica" w:cs="Helvetica"/>
          <w:sz w:val="18"/>
          <w:szCs w:val="18"/>
        </w:rPr>
        <w:t>20</w:t>
      </w:r>
      <w:r w:rsidR="00C54F53">
        <w:rPr>
          <w:rFonts w:ascii="Helvetica" w:hAnsi="Helvetica" w:cs="Helvetica"/>
          <w:sz w:val="18"/>
          <w:szCs w:val="18"/>
        </w:rPr>
        <w:t>20</w:t>
      </w:r>
      <w:r w:rsidRPr="00AE1ECB" w:rsidR="00513641">
        <w:rPr>
          <w:rFonts w:ascii="Helvetica" w:hAnsi="Helvetica" w:cs="Helvetica"/>
          <w:sz w:val="18"/>
          <w:szCs w:val="18"/>
        </w:rPr>
        <w:t xml:space="preserve"> </w:t>
      </w:r>
      <w:r w:rsidRPr="00AE1ECB">
        <w:rPr>
          <w:rFonts w:ascii="Helvetica" w:hAnsi="Helvetica" w:cs="Helvetica"/>
          <w:sz w:val="18"/>
          <w:szCs w:val="18"/>
        </w:rPr>
        <w:t>plan years</w:t>
      </w:r>
      <w:r w:rsidRPr="00AE1ECB" w:rsidR="00665C58">
        <w:rPr>
          <w:rFonts w:ascii="Helvetica" w:hAnsi="Helvetica" w:cs="Helvetica"/>
          <w:sz w:val="18"/>
          <w:szCs w:val="18"/>
        </w:rPr>
        <w:t xml:space="preserve"> (but not the </w:t>
      </w:r>
      <w:r w:rsidR="00513641">
        <w:rPr>
          <w:rFonts w:ascii="Helvetica" w:hAnsi="Helvetica" w:cs="Helvetica"/>
          <w:sz w:val="18"/>
          <w:szCs w:val="18"/>
        </w:rPr>
        <w:t>201</w:t>
      </w:r>
      <w:r w:rsidR="00C54F53">
        <w:rPr>
          <w:rFonts w:ascii="Helvetica" w:hAnsi="Helvetica" w:cs="Helvetica"/>
          <w:sz w:val="18"/>
          <w:szCs w:val="18"/>
        </w:rPr>
        <w:t>7</w:t>
      </w:r>
      <w:r w:rsidRPr="00AE1ECB" w:rsidR="00513641">
        <w:rPr>
          <w:rFonts w:ascii="Helvetica" w:hAnsi="Helvetica" w:cs="Helvetica"/>
          <w:sz w:val="18"/>
          <w:szCs w:val="18"/>
        </w:rPr>
        <w:t xml:space="preserve"> </w:t>
      </w:r>
      <w:r w:rsidRPr="00AE1ECB" w:rsidR="00665C58">
        <w:rPr>
          <w:rFonts w:ascii="Helvetica" w:hAnsi="Helvetica" w:cs="Helvetica"/>
          <w:sz w:val="18"/>
          <w:szCs w:val="18"/>
        </w:rPr>
        <w:t>plan year)</w:t>
      </w:r>
      <w:r w:rsidRPr="00AE1ECB">
        <w:rPr>
          <w:rFonts w:ascii="Helvetica" w:hAnsi="Helvetica" w:cs="Helvetica"/>
          <w:sz w:val="18"/>
          <w:szCs w:val="18"/>
        </w:rPr>
        <w:t xml:space="preserve"> will reflect 80% of the funding target using the special at-risk assumptions and 20% of the funding target determined without regard to the at-risk assumptions.</w:t>
      </w:r>
    </w:p>
    <w:p w:rsidRPr="00AE1ECB" w:rsidR="00A26046" w:rsidP="0063377C" w:rsidRDefault="00A26046" w14:paraId="244C84AD" w14:textId="77777777">
      <w:pPr>
        <w:spacing w:before="60" w:line="240" w:lineRule="auto"/>
        <w:ind w:firstLine="274"/>
        <w:rPr>
          <w:rFonts w:ascii="Helvetica" w:hAnsi="Helvetica" w:cs="Helvetica"/>
          <w:sz w:val="18"/>
          <w:szCs w:val="18"/>
        </w:rPr>
      </w:pPr>
      <w:r w:rsidRPr="00AE1ECB">
        <w:rPr>
          <w:rFonts w:ascii="Helvetica" w:hAnsi="Helvetica" w:cs="Helvetica-BoldOblique"/>
          <w:b/>
          <w:i/>
          <w:iCs/>
          <w:sz w:val="18"/>
          <w:szCs w:val="18"/>
        </w:rPr>
        <w:t>Determining whether a plan is in at-risk status.</w:t>
      </w:r>
      <w:r w:rsidRPr="00AE1ECB">
        <w:rPr>
          <w:rFonts w:ascii="Helvetica" w:hAnsi="Helvetica" w:cs="Helvetica-BoldOblique"/>
          <w:i/>
          <w:iCs/>
          <w:sz w:val="18"/>
          <w:szCs w:val="18"/>
        </w:rPr>
        <w:t xml:space="preserve"> </w:t>
      </w:r>
      <w:r w:rsidRPr="00AE1ECB">
        <w:rPr>
          <w:rFonts w:ascii="Helvetica" w:hAnsi="Helvetica" w:cs="Helvetica"/>
          <w:sz w:val="18"/>
          <w:szCs w:val="18"/>
        </w:rPr>
        <w:t>Refer to Code section 430(i)(4) and ERISA section 303(i)(4) to determine whether the plan is in at-risk status. Generally, a plan is in at-risk status for a plan year if it had more than 500 participants on any day during the preceding plan year (see instructions for line F for the definition of participants) and the plan’s funding target attainment percentage (“FTAP”) for the preceding plan year fell below specified thresholds.</w:t>
      </w:r>
    </w:p>
    <w:p w:rsidRPr="00AE1ECB" w:rsidR="00A26046" w:rsidP="0063377C" w:rsidRDefault="00A26046" w14:paraId="244C84AE" w14:textId="5C96EF65">
      <w:pPr>
        <w:spacing w:before="60" w:line="240" w:lineRule="auto"/>
        <w:ind w:firstLine="274"/>
        <w:rPr>
          <w:rFonts w:ascii="Helvetica" w:hAnsi="Helvetica" w:cs="Helvetica"/>
          <w:sz w:val="18"/>
          <w:szCs w:val="18"/>
        </w:rPr>
      </w:pPr>
      <w:r w:rsidRPr="00AE1ECB">
        <w:rPr>
          <w:rFonts w:ascii="Helvetica" w:hAnsi="Helvetica" w:cs="Helvetica"/>
          <w:sz w:val="18"/>
          <w:szCs w:val="18"/>
        </w:rPr>
        <w:t xml:space="preserve">A plan with over 500 participants is in at-risk status for </w:t>
      </w:r>
      <w:r w:rsidR="00BC6F5A">
        <w:rPr>
          <w:rFonts w:ascii="Helvetica" w:hAnsi="Helvetica" w:cs="Helvetica"/>
          <w:sz w:val="18"/>
          <w:szCs w:val="18"/>
        </w:rPr>
        <w:t>202</w:t>
      </w:r>
      <w:r w:rsidR="00562E96">
        <w:rPr>
          <w:rFonts w:ascii="Helvetica" w:hAnsi="Helvetica" w:cs="Helvetica"/>
          <w:sz w:val="18"/>
          <w:szCs w:val="18"/>
        </w:rPr>
        <w:t>1</w:t>
      </w:r>
      <w:r w:rsidR="00D0053A">
        <w:rPr>
          <w:rFonts w:ascii="Helvetica" w:hAnsi="Helvetica" w:cs="Helvetica"/>
          <w:sz w:val="18"/>
          <w:szCs w:val="18"/>
        </w:rPr>
        <w:t xml:space="preserve"> </w:t>
      </w:r>
      <w:r w:rsidRPr="00AE1ECB">
        <w:rPr>
          <w:rFonts w:ascii="Helvetica" w:hAnsi="Helvetica" w:cs="Helvetica"/>
          <w:sz w:val="18"/>
          <w:szCs w:val="18"/>
        </w:rPr>
        <w:t>if both:</w:t>
      </w:r>
    </w:p>
    <w:p w:rsidRPr="00AE1ECB" w:rsidR="00A26046" w:rsidP="0063377C" w:rsidRDefault="00A26046" w14:paraId="244C84AF" w14:textId="1273CEDC">
      <w:pPr>
        <w:numPr>
          <w:ilvl w:val="0"/>
          <w:numId w:val="11"/>
        </w:numPr>
        <w:tabs>
          <w:tab w:val="clear" w:pos="432"/>
          <w:tab w:val="clear" w:pos="1035"/>
          <w:tab w:val="left" w:pos="240"/>
          <w:tab w:val="num" w:pos="480"/>
        </w:tabs>
        <w:spacing w:before="60" w:line="240" w:lineRule="auto"/>
        <w:ind w:left="0" w:firstLine="0"/>
        <w:rPr>
          <w:rFonts w:ascii="Helvetica" w:hAnsi="Helvetica" w:cs="Helvetica"/>
          <w:sz w:val="18"/>
          <w:szCs w:val="18"/>
        </w:rPr>
      </w:pPr>
      <w:r w:rsidRPr="00AE1ECB">
        <w:rPr>
          <w:rFonts w:ascii="Helvetica" w:hAnsi="Helvetica" w:cs="Helvetica"/>
          <w:sz w:val="18"/>
          <w:szCs w:val="18"/>
        </w:rPr>
        <w:lastRenderedPageBreak/>
        <w:t xml:space="preserve">the FTAP for </w:t>
      </w:r>
      <w:r w:rsidR="00BC6F5A">
        <w:rPr>
          <w:rFonts w:ascii="Helvetica" w:hAnsi="Helvetica" w:cs="Helvetica"/>
          <w:sz w:val="18"/>
          <w:szCs w:val="18"/>
        </w:rPr>
        <w:t>20</w:t>
      </w:r>
      <w:r w:rsidR="00B470F6">
        <w:rPr>
          <w:rFonts w:ascii="Helvetica" w:hAnsi="Helvetica" w:cs="Helvetica"/>
          <w:sz w:val="18"/>
          <w:szCs w:val="18"/>
        </w:rPr>
        <w:t>20</w:t>
      </w:r>
      <w:r w:rsidRPr="00AE1ECB" w:rsidR="007A2A0A">
        <w:rPr>
          <w:rFonts w:ascii="Helvetica" w:hAnsi="Helvetica" w:cs="Helvetica"/>
          <w:sz w:val="18"/>
          <w:szCs w:val="18"/>
        </w:rPr>
        <w:t xml:space="preserve"> </w:t>
      </w:r>
      <w:r w:rsidRPr="00AE1ECB">
        <w:rPr>
          <w:rFonts w:ascii="Helvetica" w:hAnsi="Helvetica" w:cs="Helvetica"/>
          <w:sz w:val="18"/>
          <w:szCs w:val="18"/>
        </w:rPr>
        <w:t xml:space="preserve">(line 14 of the </w:t>
      </w:r>
      <w:r w:rsidR="00BC6F5A">
        <w:rPr>
          <w:rFonts w:ascii="Helvetica" w:hAnsi="Helvetica" w:cs="Helvetica"/>
          <w:sz w:val="18"/>
          <w:szCs w:val="18"/>
        </w:rPr>
        <w:t>20</w:t>
      </w:r>
      <w:r w:rsidR="00B470F6">
        <w:rPr>
          <w:rFonts w:ascii="Helvetica" w:hAnsi="Helvetica" w:cs="Helvetica"/>
          <w:sz w:val="18"/>
          <w:szCs w:val="18"/>
        </w:rPr>
        <w:t>20</w:t>
      </w:r>
      <w:r w:rsidRPr="00AE1ECB" w:rsidR="007A2A0A">
        <w:rPr>
          <w:rFonts w:ascii="Helvetica" w:hAnsi="Helvetica" w:cs="Helvetica"/>
          <w:sz w:val="18"/>
          <w:szCs w:val="18"/>
        </w:rPr>
        <w:t xml:space="preserve"> </w:t>
      </w:r>
      <w:r w:rsidRPr="00AE1ECB">
        <w:rPr>
          <w:rFonts w:ascii="Helvetica" w:hAnsi="Helvetica" w:cs="Helvetica"/>
          <w:sz w:val="18"/>
          <w:szCs w:val="18"/>
        </w:rPr>
        <w:t>Schedule SB) is less than 80%, and</w:t>
      </w:r>
    </w:p>
    <w:p w:rsidRPr="00AE1ECB" w:rsidR="00A26046" w:rsidP="00C50654" w:rsidRDefault="00A26046" w14:paraId="244C84B0" w14:textId="7FD385F7">
      <w:pPr>
        <w:numPr>
          <w:ilvl w:val="0"/>
          <w:numId w:val="11"/>
        </w:numPr>
        <w:tabs>
          <w:tab w:val="clear" w:pos="432"/>
          <w:tab w:val="clear" w:pos="1035"/>
          <w:tab w:val="left" w:pos="240"/>
          <w:tab w:val="num" w:pos="480"/>
        </w:tabs>
        <w:spacing w:line="240" w:lineRule="auto"/>
        <w:ind w:left="0" w:firstLine="0"/>
        <w:rPr>
          <w:rFonts w:ascii="Helvetica" w:hAnsi="Helvetica" w:cs="Helvetica"/>
          <w:sz w:val="18"/>
          <w:szCs w:val="18"/>
        </w:rPr>
      </w:pPr>
      <w:r w:rsidRPr="00AE1ECB">
        <w:rPr>
          <w:rFonts w:ascii="Helvetica" w:hAnsi="Helvetica" w:cs="Helvetica"/>
          <w:sz w:val="18"/>
          <w:szCs w:val="18"/>
        </w:rPr>
        <w:t xml:space="preserve">the at-risk funding target attainment percentage for </w:t>
      </w:r>
      <w:r w:rsidR="00BC6F5A">
        <w:rPr>
          <w:rFonts w:ascii="Helvetica" w:hAnsi="Helvetica" w:cs="Helvetica"/>
          <w:sz w:val="18"/>
          <w:szCs w:val="18"/>
        </w:rPr>
        <w:t>20</w:t>
      </w:r>
      <w:r w:rsidR="00B470F6">
        <w:rPr>
          <w:rFonts w:ascii="Helvetica" w:hAnsi="Helvetica" w:cs="Helvetica"/>
          <w:sz w:val="18"/>
          <w:szCs w:val="18"/>
        </w:rPr>
        <w:t>20</w:t>
      </w:r>
      <w:r w:rsidRPr="00AE1ECB" w:rsidR="007A2A0A">
        <w:rPr>
          <w:rFonts w:ascii="Helvetica" w:hAnsi="Helvetica" w:cs="Helvetica"/>
          <w:sz w:val="18"/>
          <w:szCs w:val="18"/>
        </w:rPr>
        <w:t xml:space="preserve"> </w:t>
      </w:r>
      <w:r w:rsidRPr="00AE1ECB">
        <w:rPr>
          <w:rFonts w:ascii="Helvetica" w:hAnsi="Helvetica" w:cs="Helvetica"/>
          <w:sz w:val="18"/>
          <w:szCs w:val="18"/>
        </w:rPr>
        <w:t xml:space="preserve">is less than 70%. </w:t>
      </w:r>
    </w:p>
    <w:p w:rsidRPr="00AE1ECB" w:rsidR="00A26046" w:rsidP="0063377C" w:rsidRDefault="004E09B4" w14:paraId="244C84B1" w14:textId="4AAA6EE8">
      <w:pPr>
        <w:tabs>
          <w:tab w:val="clear" w:pos="432"/>
          <w:tab w:val="left" w:pos="240"/>
        </w:tabs>
        <w:spacing w:before="60" w:line="240" w:lineRule="auto"/>
        <w:ind w:firstLine="0"/>
        <w:rPr>
          <w:rFonts w:ascii="Helvetica" w:hAnsi="Helvetica" w:cs="Helvetica"/>
          <w:sz w:val="18"/>
          <w:szCs w:val="18"/>
        </w:rPr>
      </w:pPr>
      <w:r>
        <w:rPr>
          <w:rFonts w:ascii="Helvetica" w:hAnsi="Helvetica" w:cs="Helvetica"/>
          <w:sz w:val="18"/>
          <w:szCs w:val="18"/>
        </w:rPr>
        <w:tab/>
      </w:r>
      <w:r w:rsidRPr="00AE1ECB" w:rsidR="00A26046">
        <w:rPr>
          <w:rFonts w:ascii="Helvetica" w:hAnsi="Helvetica" w:cs="Helvetica"/>
          <w:sz w:val="18"/>
          <w:szCs w:val="18"/>
        </w:rPr>
        <w:t xml:space="preserve">In general, the at-risk funding target attainment percentage is determined in the same manner as the FTAP (as described in the instructions for line 14), except that the funding target is determined using the additional assumptions for plans in at-risk status. For this purpose, the at-risk funding target is determined by disregarding the transition rule of Code section 430(i)(5) and ERISA section 303(i)(5) for plans that have been in at-risk status for fewer than five consecutive </w:t>
      </w:r>
      <w:proofErr w:type="gramStart"/>
      <w:r w:rsidRPr="00AE1ECB" w:rsidR="00A26046">
        <w:rPr>
          <w:rFonts w:ascii="Helvetica" w:hAnsi="Helvetica" w:cs="Helvetica"/>
          <w:sz w:val="18"/>
          <w:szCs w:val="18"/>
        </w:rPr>
        <w:t>years, and</w:t>
      </w:r>
      <w:proofErr w:type="gramEnd"/>
      <w:r w:rsidRPr="00AE1ECB" w:rsidR="00A26046">
        <w:rPr>
          <w:rFonts w:ascii="Helvetica" w:hAnsi="Helvetica" w:cs="Helvetica"/>
          <w:sz w:val="18"/>
          <w:szCs w:val="18"/>
        </w:rPr>
        <w:t xml:space="preserve"> disregarding the loading factor in Code section 430(i)(1)(C) and ERISA section 303(i)(1)(C). For plans that were in at-risk status for the </w:t>
      </w:r>
      <w:r w:rsidR="00BC6F5A">
        <w:rPr>
          <w:rFonts w:ascii="Helvetica" w:hAnsi="Helvetica" w:cs="Helvetica"/>
          <w:sz w:val="18"/>
          <w:szCs w:val="18"/>
        </w:rPr>
        <w:t>20</w:t>
      </w:r>
      <w:r w:rsidR="00B470F6">
        <w:rPr>
          <w:rFonts w:ascii="Helvetica" w:hAnsi="Helvetica" w:cs="Helvetica"/>
          <w:sz w:val="18"/>
          <w:szCs w:val="18"/>
        </w:rPr>
        <w:t>20</w:t>
      </w:r>
      <w:r w:rsidRPr="00AE1ECB" w:rsidR="002B35DE">
        <w:rPr>
          <w:rFonts w:ascii="Helvetica" w:hAnsi="Helvetica" w:cs="Helvetica"/>
          <w:sz w:val="18"/>
          <w:szCs w:val="18"/>
        </w:rPr>
        <w:t xml:space="preserve"> </w:t>
      </w:r>
      <w:r w:rsidRPr="00AE1ECB" w:rsidR="00A26046">
        <w:rPr>
          <w:rFonts w:ascii="Helvetica" w:hAnsi="Helvetica" w:cs="Helvetica"/>
          <w:sz w:val="18"/>
          <w:szCs w:val="18"/>
        </w:rPr>
        <w:t xml:space="preserve">plan year, the at-risk funding target used to determine whether the plan is in at-risk status for the </w:t>
      </w:r>
      <w:r w:rsidR="00BC6F5A">
        <w:rPr>
          <w:rFonts w:ascii="Helvetica" w:hAnsi="Helvetica" w:cs="Helvetica"/>
          <w:sz w:val="18"/>
          <w:szCs w:val="18"/>
        </w:rPr>
        <w:t>202</w:t>
      </w:r>
      <w:r w:rsidR="00562E96">
        <w:rPr>
          <w:rFonts w:ascii="Helvetica" w:hAnsi="Helvetica" w:cs="Helvetica"/>
          <w:sz w:val="18"/>
          <w:szCs w:val="18"/>
        </w:rPr>
        <w:t>1</w:t>
      </w:r>
      <w:r w:rsidRPr="00AE1ECB" w:rsidR="002B35DE">
        <w:rPr>
          <w:rFonts w:ascii="Helvetica" w:hAnsi="Helvetica" w:cs="Helvetica"/>
          <w:sz w:val="18"/>
          <w:szCs w:val="18"/>
        </w:rPr>
        <w:t xml:space="preserve"> </w:t>
      </w:r>
      <w:r w:rsidRPr="00AE1ECB" w:rsidR="00A26046">
        <w:rPr>
          <w:rFonts w:ascii="Helvetica" w:hAnsi="Helvetica" w:cs="Helvetica"/>
          <w:sz w:val="18"/>
          <w:szCs w:val="18"/>
        </w:rPr>
        <w:t xml:space="preserve">plan year is the amount reported in line 4b of the </w:t>
      </w:r>
      <w:r w:rsidR="00BC6F5A">
        <w:rPr>
          <w:rFonts w:ascii="Helvetica" w:hAnsi="Helvetica" w:cs="Helvetica"/>
          <w:sz w:val="18"/>
          <w:szCs w:val="18"/>
        </w:rPr>
        <w:t>20</w:t>
      </w:r>
      <w:r w:rsidR="00B470F6">
        <w:rPr>
          <w:rFonts w:ascii="Helvetica" w:hAnsi="Helvetica" w:cs="Helvetica"/>
          <w:sz w:val="18"/>
          <w:szCs w:val="18"/>
        </w:rPr>
        <w:t>20</w:t>
      </w:r>
      <w:r w:rsidR="00D0053A">
        <w:rPr>
          <w:rFonts w:ascii="Helvetica" w:hAnsi="Helvetica" w:cs="Helvetica"/>
          <w:sz w:val="18"/>
          <w:szCs w:val="18"/>
        </w:rPr>
        <w:t xml:space="preserve"> </w:t>
      </w:r>
      <w:r w:rsidRPr="00AE1ECB" w:rsidR="002B35DE">
        <w:rPr>
          <w:rFonts w:ascii="Helvetica" w:hAnsi="Helvetica" w:cs="Helvetica"/>
          <w:sz w:val="18"/>
          <w:szCs w:val="18"/>
        </w:rPr>
        <w:t xml:space="preserve">Schedule </w:t>
      </w:r>
      <w:r w:rsidRPr="00AE1ECB" w:rsidR="00A26046">
        <w:rPr>
          <w:rFonts w:ascii="Helvetica" w:hAnsi="Helvetica" w:cs="Helvetica"/>
          <w:sz w:val="18"/>
          <w:szCs w:val="18"/>
        </w:rPr>
        <w:t xml:space="preserve">SB. </w:t>
      </w:r>
    </w:p>
    <w:p w:rsidRPr="00AE1ECB" w:rsidR="00A26046" w:rsidP="0063377C" w:rsidRDefault="004E09B4" w14:paraId="244C84B2" w14:textId="77777777">
      <w:pPr>
        <w:tabs>
          <w:tab w:val="clear" w:pos="432"/>
          <w:tab w:val="left" w:pos="240"/>
        </w:tabs>
        <w:spacing w:before="60" w:line="240" w:lineRule="auto"/>
        <w:ind w:firstLine="0"/>
        <w:rPr>
          <w:rFonts w:ascii="Helvetica" w:hAnsi="Helvetica" w:cs="Helvetica"/>
          <w:sz w:val="18"/>
          <w:szCs w:val="18"/>
        </w:rPr>
      </w:pPr>
      <w:r>
        <w:rPr>
          <w:rFonts w:ascii="Helvetica" w:hAnsi="Helvetica" w:cs="Helvetica"/>
          <w:sz w:val="18"/>
          <w:szCs w:val="18"/>
        </w:rPr>
        <w:tab/>
      </w:r>
      <w:r w:rsidRPr="00AE1ECB" w:rsidR="00A26046">
        <w:rPr>
          <w:rFonts w:ascii="Helvetica" w:hAnsi="Helvetica" w:cs="Helvetica"/>
          <w:sz w:val="18"/>
          <w:szCs w:val="18"/>
        </w:rPr>
        <w:t>Refer to the regulations under section 430(i) of the Code for rules pertaining to new plans and other special situations.</w:t>
      </w:r>
    </w:p>
    <w:p w:rsidRPr="00AE1ECB" w:rsidR="00A26046" w:rsidP="0063377C" w:rsidRDefault="00A26046" w14:paraId="244C84B3" w14:textId="77777777">
      <w:pPr>
        <w:spacing w:before="60" w:line="240" w:lineRule="auto"/>
        <w:ind w:firstLine="0"/>
        <w:rPr>
          <w:rFonts w:ascii="Helvetica" w:hAnsi="Helvetica" w:cs="Helvetica"/>
          <w:sz w:val="18"/>
          <w:szCs w:val="18"/>
        </w:rPr>
      </w:pPr>
      <w:r w:rsidRPr="00AE1ECB">
        <w:rPr>
          <w:rFonts w:ascii="Helvetica" w:hAnsi="Helvetica"/>
          <w:b/>
          <w:sz w:val="18"/>
          <w:szCs w:val="18"/>
        </w:rPr>
        <w:t>Line 4. Additional Information for Plans in At-Risk Status.</w:t>
      </w:r>
      <w:r w:rsidRPr="00AE1ECB">
        <w:rPr>
          <w:rFonts w:ascii="Helvetica" w:hAnsi="Helvetica" w:cs="Helvetica"/>
          <w:b/>
          <w:sz w:val="18"/>
          <w:szCs w:val="18"/>
        </w:rPr>
        <w:t xml:space="preserve"> </w:t>
      </w:r>
      <w:r w:rsidRPr="00AE1ECB">
        <w:rPr>
          <w:rFonts w:ascii="Helvetica" w:hAnsi="Helvetica" w:cs="Helvetica"/>
          <w:sz w:val="18"/>
          <w:szCs w:val="18"/>
        </w:rPr>
        <w:t>If the plan is in at-risk status as provided under Code section 430(i)(4) and ERISA section 303(i)(4), check the box, complete lines 4a and 4b, and include as an attachment the information described below. Do not complete line 4 if the plan is not in at-risk status for the current plan year</w:t>
      </w:r>
      <w:r w:rsidRPr="00AE1ECB" w:rsidR="004B3EF7">
        <w:rPr>
          <w:rFonts w:ascii="Helvetica" w:hAnsi="Helvetica" w:cs="Helvetica"/>
          <w:sz w:val="18"/>
          <w:szCs w:val="18"/>
        </w:rPr>
        <w:t xml:space="preserve"> for purposes of determining the minimum required contribution</w:t>
      </w:r>
      <w:r w:rsidRPr="00AE1ECB">
        <w:rPr>
          <w:rFonts w:ascii="Helvetica" w:hAnsi="Helvetica" w:cs="Helvetica"/>
          <w:sz w:val="18"/>
          <w:szCs w:val="18"/>
        </w:rPr>
        <w:t>.</w:t>
      </w:r>
    </w:p>
    <w:p w:rsidRPr="00AE1ECB" w:rsidR="00A26046" w:rsidP="0063377C" w:rsidRDefault="00A26046" w14:paraId="244C84B4" w14:textId="77777777">
      <w:pPr>
        <w:spacing w:before="60" w:line="240" w:lineRule="auto"/>
        <w:ind w:firstLine="0"/>
        <w:rPr>
          <w:rFonts w:ascii="Helvetica" w:hAnsi="Helvetica" w:cs="Helvetica"/>
          <w:sz w:val="18"/>
          <w:szCs w:val="18"/>
        </w:rPr>
      </w:pPr>
      <w:r w:rsidRPr="00AE1ECB">
        <w:rPr>
          <w:rFonts w:ascii="Helvetica" w:hAnsi="Helvetica" w:cs="Helvetica"/>
          <w:sz w:val="18"/>
          <w:szCs w:val="18"/>
        </w:rPr>
        <w:t xml:space="preserve">● Line 4a </w:t>
      </w:r>
      <w:r w:rsidRPr="00AE1ECB" w:rsidR="00AE1F5A">
        <w:rPr>
          <w:rFonts w:ascii="Helvetica" w:hAnsi="Helvetica" w:cs="Helvetica"/>
          <w:sz w:val="18"/>
          <w:szCs w:val="18"/>
        </w:rPr>
        <w:t xml:space="preserve">– </w:t>
      </w:r>
      <w:r w:rsidRPr="00AE1ECB">
        <w:rPr>
          <w:rFonts w:ascii="Helvetica" w:hAnsi="Helvetica" w:cs="Helvetica"/>
          <w:sz w:val="18"/>
          <w:szCs w:val="18"/>
        </w:rPr>
        <w:t>Enter the amount of the funding target determined as if the plan were not in at-risk status.</w:t>
      </w:r>
    </w:p>
    <w:p w:rsidRPr="00AE1ECB" w:rsidR="00A26046" w:rsidP="00C50654" w:rsidRDefault="00A26046" w14:paraId="244C84B5" w14:textId="77777777">
      <w:pPr>
        <w:spacing w:line="240" w:lineRule="auto"/>
        <w:ind w:firstLine="0"/>
        <w:rPr>
          <w:rFonts w:ascii="Helvetica" w:hAnsi="Helvetica" w:cs="Helvetica"/>
          <w:sz w:val="18"/>
          <w:szCs w:val="18"/>
        </w:rPr>
      </w:pPr>
      <w:r w:rsidRPr="00AE1ECB">
        <w:rPr>
          <w:rFonts w:ascii="Helvetica" w:hAnsi="Helvetica" w:cs="Helvetica"/>
          <w:sz w:val="18"/>
          <w:szCs w:val="18"/>
        </w:rPr>
        <w:t xml:space="preserve">● Line 4b </w:t>
      </w:r>
      <w:r w:rsidRPr="00AE1ECB" w:rsidR="00AE1F5A">
        <w:rPr>
          <w:rFonts w:ascii="Helvetica" w:hAnsi="Helvetica" w:cs="Helvetica"/>
          <w:sz w:val="18"/>
          <w:szCs w:val="18"/>
        </w:rPr>
        <w:t xml:space="preserve">– </w:t>
      </w:r>
      <w:r w:rsidRPr="00AE1ECB">
        <w:rPr>
          <w:rFonts w:ascii="Helvetica" w:hAnsi="Helvetica" w:cs="Helvetica"/>
          <w:sz w:val="18"/>
          <w:szCs w:val="18"/>
        </w:rPr>
        <w:t>Report the funding target disregarding the transition rule of Code section 430(i)(5) and ERISA section 303(i)(5</w:t>
      </w:r>
      <w:proofErr w:type="gramStart"/>
      <w:r w:rsidRPr="00AE1ECB">
        <w:rPr>
          <w:rFonts w:ascii="Helvetica" w:hAnsi="Helvetica" w:cs="Helvetica"/>
          <w:sz w:val="18"/>
          <w:szCs w:val="18"/>
        </w:rPr>
        <w:t>), and</w:t>
      </w:r>
      <w:proofErr w:type="gramEnd"/>
      <w:r w:rsidRPr="00AE1ECB">
        <w:rPr>
          <w:rFonts w:ascii="Helvetica" w:hAnsi="Helvetica" w:cs="Helvetica"/>
          <w:sz w:val="18"/>
          <w:szCs w:val="18"/>
        </w:rPr>
        <w:t xml:space="preserve"> disregarding the loading factor in Code section 430(i)(1)(C) and ERISA section 303(i)(1)(C).</w:t>
      </w:r>
    </w:p>
    <w:p w:rsidRPr="00AE1ECB" w:rsidR="00A26046" w:rsidP="0063377C" w:rsidRDefault="00A26046" w14:paraId="244C84B6" w14:textId="77777777">
      <w:pPr>
        <w:spacing w:before="60" w:line="240" w:lineRule="auto"/>
        <w:ind w:firstLine="274"/>
        <w:rPr>
          <w:rFonts w:ascii="Helvetica" w:hAnsi="Helvetica" w:cs="Helvetica-BoldOblique"/>
          <w:i/>
          <w:iCs/>
          <w:sz w:val="18"/>
          <w:szCs w:val="18"/>
        </w:rPr>
      </w:pPr>
      <w:r w:rsidRPr="00AE1ECB">
        <w:rPr>
          <w:rFonts w:ascii="Helvetica" w:hAnsi="Helvetica" w:cs="Helvetica"/>
          <w:sz w:val="18"/>
          <w:szCs w:val="18"/>
        </w:rPr>
        <w:t xml:space="preserve">If the plan is in at-risk status for the current plan year, attach a description of the at-risk assumptions for the assumed form of payment (e.g., the optional form resulting in the highest present value). Label the attachment </w:t>
      </w:r>
      <w:r w:rsidRPr="00AE1ECB">
        <w:rPr>
          <w:rFonts w:ascii="Helvetica" w:hAnsi="Helvetica" w:cs="Helvetica-BoldOblique"/>
          <w:b/>
          <w:i/>
          <w:iCs/>
          <w:sz w:val="18"/>
          <w:szCs w:val="18"/>
        </w:rPr>
        <w:t>“Schedule SB, line 4 – Additional Information for Plans in At-Risk Status.”</w:t>
      </w:r>
    </w:p>
    <w:p w:rsidR="00A26046" w:rsidP="0063377C" w:rsidRDefault="00A26046" w14:paraId="244C84B7" w14:textId="5685C618">
      <w:pPr>
        <w:spacing w:before="60" w:line="240" w:lineRule="auto"/>
        <w:ind w:firstLine="0"/>
        <w:rPr>
          <w:rFonts w:ascii="Helvetica" w:hAnsi="Helvetica" w:cs="Helvetica"/>
          <w:sz w:val="18"/>
          <w:szCs w:val="18"/>
        </w:rPr>
      </w:pPr>
      <w:r w:rsidRPr="00AE1ECB">
        <w:rPr>
          <w:rFonts w:ascii="Helvetica" w:hAnsi="Helvetica"/>
          <w:b/>
          <w:sz w:val="18"/>
          <w:szCs w:val="18"/>
        </w:rPr>
        <w:t>Line 5. Effective Interest Rate.</w:t>
      </w:r>
      <w:r w:rsidRPr="00AE1ECB">
        <w:rPr>
          <w:rFonts w:ascii="Helvetica" w:hAnsi="Helvetica"/>
          <w:sz w:val="18"/>
          <w:szCs w:val="18"/>
        </w:rPr>
        <w:t xml:space="preserve"> </w:t>
      </w:r>
      <w:r w:rsidRPr="00AE1ECB">
        <w:rPr>
          <w:rFonts w:ascii="Helvetica" w:hAnsi="Helvetica" w:cs="Helvetica"/>
          <w:sz w:val="18"/>
          <w:szCs w:val="18"/>
        </w:rPr>
        <w:t xml:space="preserve">Enter the single rate of interest which, if used instead of the interest rate(s) reported in line 21 to determine the present value of the benefits that are </w:t>
      </w:r>
      <w:proofErr w:type="gramStart"/>
      <w:r w:rsidRPr="00AE1ECB">
        <w:rPr>
          <w:rFonts w:ascii="Helvetica" w:hAnsi="Helvetica" w:cs="Helvetica"/>
          <w:sz w:val="18"/>
          <w:szCs w:val="18"/>
        </w:rPr>
        <w:t>taken into account</w:t>
      </w:r>
      <w:proofErr w:type="gramEnd"/>
      <w:r w:rsidRPr="00AE1ECB">
        <w:rPr>
          <w:rFonts w:ascii="Helvetica" w:hAnsi="Helvetica" w:cs="Helvetica"/>
          <w:sz w:val="18"/>
          <w:szCs w:val="18"/>
        </w:rPr>
        <w:t xml:space="preserve"> in determining the plan’s funding target for a plan year, would result in an amount equal to the plan’s funding target determined for the plan year, without regard to calculations for plans in at-risk status. (This is the funding target reported in line 3d</w:t>
      </w:r>
      <w:r w:rsidR="009F3CBA">
        <w:rPr>
          <w:rFonts w:ascii="Helvetica" w:hAnsi="Helvetica" w:cs="Helvetica"/>
          <w:sz w:val="18"/>
          <w:szCs w:val="18"/>
        </w:rPr>
        <w:t xml:space="preserve">, </w:t>
      </w:r>
      <w:r w:rsidRPr="009F3CBA" w:rsidR="009F3CBA">
        <w:rPr>
          <w:rFonts w:ascii="Helvetica" w:hAnsi="Helvetica" w:cs="Helvetica"/>
          <w:sz w:val="18"/>
          <w:szCs w:val="18"/>
        </w:rPr>
        <w:t>column (3)</w:t>
      </w:r>
      <w:r w:rsidR="009F3CBA">
        <w:rPr>
          <w:rFonts w:ascii="Helvetica" w:hAnsi="Helvetica" w:cs="Helvetica"/>
          <w:sz w:val="18"/>
          <w:szCs w:val="18"/>
        </w:rPr>
        <w:t xml:space="preserve"> </w:t>
      </w:r>
      <w:r w:rsidRPr="00AE1ECB">
        <w:rPr>
          <w:rFonts w:ascii="Helvetica" w:hAnsi="Helvetica" w:cs="Helvetica"/>
          <w:sz w:val="18"/>
          <w:szCs w:val="18"/>
        </w:rPr>
        <w:t>for plans not in at-risk status, or in line 4a for plans in at-risk status.) However, if the funding target for the plan year is zero, the effective interest rate is determined as the single rate that would result in an amount equal to the plan’s target normal cost determined for the plan year, without regard to calculations for plans in at-risk status. See the provisions of Code section 430(h)(2)(A), ERISA section 303(h)(2)(A), and the applicable regulations. Enter rate to the nearest .01% (e.g., 5.26%).</w:t>
      </w:r>
    </w:p>
    <w:p w:rsidRPr="00AE1ECB" w:rsidR="0073350B" w:rsidP="00231BDD" w:rsidRDefault="0073350B" w14:paraId="1401E8DF" w14:textId="0B318760">
      <w:pPr>
        <w:spacing w:before="60" w:line="240" w:lineRule="auto"/>
        <w:ind w:firstLine="270"/>
        <w:rPr>
          <w:rFonts w:ascii="Helvetica" w:hAnsi="Helvetica" w:cs="Helvetica"/>
          <w:sz w:val="18"/>
          <w:szCs w:val="18"/>
        </w:rPr>
      </w:pPr>
      <w:r>
        <w:rPr>
          <w:rFonts w:ascii="Helvetica" w:hAnsi="Helvetica" w:cs="Helvetica"/>
          <w:sz w:val="18"/>
          <w:szCs w:val="18"/>
        </w:rPr>
        <w:t>If the funding target calculation includes some benefits for which the present valu</w:t>
      </w:r>
      <w:r w:rsidR="00231BDD">
        <w:rPr>
          <w:rFonts w:ascii="Helvetica" w:hAnsi="Helvetica" w:cs="Helvetica"/>
          <w:sz w:val="18"/>
          <w:szCs w:val="18"/>
        </w:rPr>
        <w:t>e is calculated using the 8.00</w:t>
      </w:r>
      <w:r>
        <w:rPr>
          <w:rFonts w:ascii="Helvetica" w:hAnsi="Helvetica" w:cs="Helvetica"/>
          <w:sz w:val="18"/>
          <w:szCs w:val="18"/>
        </w:rPr>
        <w:t>% segment interest rates and other benefits for which present value is calculated using the applicable United States Treasury obligation yield curve, the effective interest rate must reflect both sets of rates.</w:t>
      </w:r>
    </w:p>
    <w:p w:rsidR="00CE1984" w:rsidP="0063377C" w:rsidRDefault="00A26046" w14:paraId="627C5D90" w14:textId="4DD80D87">
      <w:pPr>
        <w:spacing w:before="60" w:line="240" w:lineRule="auto"/>
        <w:ind w:firstLine="0"/>
        <w:rPr>
          <w:rFonts w:ascii="Helvetica" w:hAnsi="Helvetica"/>
          <w:b/>
          <w:sz w:val="18"/>
          <w:szCs w:val="18"/>
        </w:rPr>
      </w:pPr>
      <w:r w:rsidRPr="00AE1ECB">
        <w:rPr>
          <w:rFonts w:ascii="Helvetica" w:hAnsi="Helvetica"/>
          <w:b/>
          <w:sz w:val="18"/>
          <w:szCs w:val="18"/>
        </w:rPr>
        <w:t>Line 6. Target Normal Cost</w:t>
      </w:r>
      <w:r w:rsidR="005A74E8">
        <w:rPr>
          <w:rFonts w:ascii="Helvetica" w:hAnsi="Helvetica"/>
          <w:b/>
          <w:sz w:val="18"/>
          <w:szCs w:val="18"/>
        </w:rPr>
        <w:t>.</w:t>
      </w:r>
    </w:p>
    <w:p w:rsidR="00A26046" w:rsidP="00CE1984" w:rsidRDefault="00CE1984" w14:paraId="244C84B9" w14:textId="127653D3">
      <w:pPr>
        <w:spacing w:before="60" w:line="240" w:lineRule="auto"/>
        <w:ind w:firstLine="0"/>
        <w:rPr>
          <w:rFonts w:ascii="Helvetica" w:hAnsi="Helvetica" w:cs="Helvetica"/>
          <w:sz w:val="18"/>
          <w:szCs w:val="18"/>
        </w:rPr>
      </w:pPr>
      <w:r>
        <w:rPr>
          <w:rFonts w:ascii="Helvetica" w:hAnsi="Helvetica"/>
          <w:b/>
          <w:sz w:val="18"/>
          <w:szCs w:val="18"/>
        </w:rPr>
        <w:t>Line 6a. Present Value of Current Year Accruals</w:t>
      </w:r>
      <w:r w:rsidRPr="00AE1ECB" w:rsidR="00A26046">
        <w:rPr>
          <w:rFonts w:ascii="Helvetica" w:hAnsi="Helvetica"/>
          <w:b/>
          <w:sz w:val="18"/>
          <w:szCs w:val="18"/>
        </w:rPr>
        <w:t>.</w:t>
      </w:r>
      <w:r w:rsidRPr="00AE1ECB" w:rsidR="00A26046">
        <w:rPr>
          <w:rFonts w:ascii="Helvetica" w:hAnsi="Helvetica"/>
          <w:sz w:val="18"/>
          <w:szCs w:val="18"/>
        </w:rPr>
        <w:t xml:space="preserve"> </w:t>
      </w:r>
      <w:r w:rsidR="004E52B8">
        <w:rPr>
          <w:rFonts w:ascii="Helvetica" w:hAnsi="Helvetica"/>
          <w:sz w:val="18"/>
          <w:szCs w:val="18"/>
        </w:rPr>
        <w:t>Enter</w:t>
      </w:r>
      <w:r w:rsidRPr="00AE1ECB" w:rsidR="00A26046">
        <w:rPr>
          <w:rFonts w:ascii="Helvetica" w:hAnsi="Helvetica" w:cs="Helvetica"/>
          <w:sz w:val="18"/>
          <w:szCs w:val="18"/>
        </w:rPr>
        <w:t xml:space="preserve"> the present value of all benefits which have been accrued or have </w:t>
      </w:r>
      <w:r w:rsidRPr="00AE1ECB" w:rsidR="00A26046">
        <w:rPr>
          <w:rFonts w:ascii="Helvetica" w:hAnsi="Helvetica" w:cs="Helvetica"/>
          <w:sz w:val="18"/>
          <w:szCs w:val="18"/>
        </w:rPr>
        <w:t>been earned (or that are expected to accrue or to be earned) under the plan during the plan year, decreased (but not below zero) by any mandatory employee contributions expected to be made during the plan year. Include any increase in benefits during the plan year that is a result of any actual or projected increase in compensation during the current plan year, even if that increase in benefits is with respect to benefits attributable to services performed in a preceding plan year.</w:t>
      </w:r>
      <w:r>
        <w:rPr>
          <w:rFonts w:ascii="Helvetica" w:hAnsi="Helvetica" w:cs="Helvetica"/>
          <w:sz w:val="18"/>
          <w:szCs w:val="18"/>
        </w:rPr>
        <w:t xml:space="preserve"> </w:t>
      </w:r>
      <w:r w:rsidRPr="00AE1ECB" w:rsidR="00A26046">
        <w:rPr>
          <w:rFonts w:ascii="Helvetica" w:hAnsi="Helvetica" w:cs="Helvetica"/>
          <w:sz w:val="18"/>
          <w:szCs w:val="18"/>
        </w:rPr>
        <w:t xml:space="preserve">This amount must be calculated as of the valuation date and must generally be based on the same assumptions used to determine the funding target reported in </w:t>
      </w:r>
      <w:r w:rsidRPr="009F3CBA" w:rsidR="009F3CBA">
        <w:rPr>
          <w:rFonts w:ascii="Helvetica" w:hAnsi="Helvetica" w:cs="Helvetica"/>
          <w:sz w:val="18"/>
          <w:szCs w:val="18"/>
        </w:rPr>
        <w:t>line 3c, column (3)</w:t>
      </w:r>
      <w:r w:rsidR="00FF0F26">
        <w:rPr>
          <w:rFonts w:ascii="Helvetica" w:hAnsi="Helvetica" w:cs="Helvetica"/>
          <w:sz w:val="18"/>
          <w:szCs w:val="18"/>
        </w:rPr>
        <w:t>,</w:t>
      </w:r>
      <w:r w:rsidR="009F3CBA">
        <w:rPr>
          <w:rFonts w:ascii="Helvetica" w:hAnsi="Helvetica" w:cs="Helvetica"/>
          <w:sz w:val="18"/>
          <w:szCs w:val="18"/>
        </w:rPr>
        <w:t xml:space="preserve"> </w:t>
      </w:r>
      <w:r w:rsidRPr="00AE1ECB" w:rsidR="00A26046">
        <w:rPr>
          <w:rFonts w:ascii="Helvetica" w:hAnsi="Helvetica" w:cs="Helvetica"/>
          <w:sz w:val="18"/>
          <w:szCs w:val="18"/>
        </w:rPr>
        <w:t>reflecting the special assumptions and the loading factor for at-risk plans, if applicable. If the plan is in at-risk status for the current plan year and has been in at-risk status for fewer than five consecutive years, report the target normal cost after reflecting the transition rule provided in Code section 430(i)(5) and ERISA section 303(i)(5).</w:t>
      </w:r>
    </w:p>
    <w:p w:rsidRPr="00937012" w:rsidR="00CE1984" w:rsidP="009D18F8" w:rsidRDefault="00CE1984" w14:paraId="6FB6BAFA" w14:textId="21F6F780">
      <w:pPr>
        <w:pStyle w:val="xmsonormal"/>
        <w:spacing w:before="60"/>
        <w:rPr>
          <w:rFonts w:ascii="Helvetica" w:hAnsi="Helvetica" w:cs="Helvetica"/>
          <w:sz w:val="18"/>
          <w:szCs w:val="18"/>
        </w:rPr>
      </w:pPr>
      <w:r w:rsidRPr="00937012">
        <w:rPr>
          <w:rFonts w:ascii="Helvetica" w:hAnsi="Helvetica" w:cs="Helvetica"/>
          <w:b/>
          <w:bCs/>
          <w:sz w:val="18"/>
          <w:szCs w:val="18"/>
        </w:rPr>
        <w:t xml:space="preserve">Line 6b. </w:t>
      </w:r>
      <w:r w:rsidR="00500FC1">
        <w:rPr>
          <w:rFonts w:ascii="Helvetica" w:hAnsi="Helvetica" w:cs="Helvetica"/>
          <w:b/>
          <w:bCs/>
          <w:sz w:val="18"/>
          <w:szCs w:val="18"/>
        </w:rPr>
        <w:t>Expected</w:t>
      </w:r>
      <w:r w:rsidRPr="00937012">
        <w:rPr>
          <w:rFonts w:ascii="Helvetica" w:hAnsi="Helvetica" w:cs="Helvetica"/>
          <w:b/>
          <w:bCs/>
          <w:sz w:val="18"/>
          <w:szCs w:val="18"/>
        </w:rPr>
        <w:t xml:space="preserve"> Plan-related Expenses.</w:t>
      </w:r>
      <w:r w:rsidRPr="00937012">
        <w:rPr>
          <w:rFonts w:ascii="Helvetica" w:hAnsi="Helvetica" w:cs="Helvetica"/>
          <w:sz w:val="18"/>
          <w:szCs w:val="18"/>
        </w:rPr>
        <w:t xml:space="preserve">  </w:t>
      </w:r>
      <w:r w:rsidR="004E52B8">
        <w:rPr>
          <w:rFonts w:ascii="Helvetica" w:hAnsi="Helvetica" w:cs="Helvetica"/>
          <w:sz w:val="18"/>
          <w:szCs w:val="18"/>
        </w:rPr>
        <w:t xml:space="preserve">Enter </w:t>
      </w:r>
      <w:r w:rsidRPr="00937012">
        <w:rPr>
          <w:rFonts w:ascii="Helvetica" w:hAnsi="Helvetica" w:cs="Helvetica"/>
          <w:sz w:val="18"/>
          <w:szCs w:val="18"/>
        </w:rPr>
        <w:t>the aggregate amount of any plan-related expenses expected to be paid from plan assets during the plan year</w:t>
      </w:r>
      <w:r w:rsidR="00BD7138">
        <w:rPr>
          <w:rFonts w:ascii="Helvetica" w:hAnsi="Helvetica" w:cs="Helvetica"/>
          <w:sz w:val="18"/>
          <w:szCs w:val="18"/>
        </w:rPr>
        <w:t>.</w:t>
      </w:r>
    </w:p>
    <w:p w:rsidRPr="00937012" w:rsidR="00CE1984" w:rsidP="009D18F8" w:rsidRDefault="00CE1984" w14:paraId="502FFC82" w14:textId="3FDAB0E8">
      <w:pPr>
        <w:pStyle w:val="xmsonormal"/>
        <w:spacing w:before="60"/>
        <w:rPr>
          <w:rFonts w:ascii="Helvetica" w:hAnsi="Helvetica" w:cs="Helvetica"/>
          <w:sz w:val="18"/>
          <w:szCs w:val="18"/>
        </w:rPr>
      </w:pPr>
      <w:r w:rsidRPr="00937012">
        <w:rPr>
          <w:rFonts w:ascii="Helvetica" w:hAnsi="Helvetica" w:cs="Helvetica"/>
          <w:b/>
          <w:bCs/>
          <w:sz w:val="18"/>
          <w:szCs w:val="18"/>
        </w:rPr>
        <w:t>Line 6c. Total</w:t>
      </w:r>
      <w:r w:rsidR="00BD7138">
        <w:rPr>
          <w:rFonts w:ascii="Helvetica" w:hAnsi="Helvetica" w:cs="Helvetica"/>
          <w:b/>
          <w:bCs/>
          <w:sz w:val="18"/>
          <w:szCs w:val="18"/>
        </w:rPr>
        <w:t>.</w:t>
      </w:r>
      <w:r w:rsidRPr="00937012">
        <w:rPr>
          <w:rFonts w:ascii="Helvetica" w:hAnsi="Helvetica" w:cs="Helvetica"/>
          <w:sz w:val="18"/>
          <w:szCs w:val="18"/>
        </w:rPr>
        <w:t xml:space="preserve"> </w:t>
      </w:r>
      <w:r w:rsidR="004E52B8">
        <w:rPr>
          <w:rFonts w:ascii="Helvetica" w:hAnsi="Helvetica" w:cs="Helvetica"/>
          <w:sz w:val="18"/>
          <w:szCs w:val="18"/>
        </w:rPr>
        <w:t>Enter</w:t>
      </w:r>
      <w:r w:rsidRPr="00937012">
        <w:rPr>
          <w:rFonts w:ascii="Helvetica" w:hAnsi="Helvetica" w:cs="Helvetica"/>
          <w:sz w:val="18"/>
          <w:szCs w:val="18"/>
        </w:rPr>
        <w:t xml:space="preserve"> the sum of lines 6a and 6b.</w:t>
      </w:r>
    </w:p>
    <w:p w:rsidRPr="00AE1ECB" w:rsidR="00CE1984" w:rsidP="00CE1984" w:rsidRDefault="00CE1984" w14:paraId="19C21E42" w14:textId="6C1B4679">
      <w:pPr>
        <w:spacing w:before="60" w:line="240" w:lineRule="auto"/>
        <w:ind w:firstLine="274"/>
        <w:rPr>
          <w:rFonts w:ascii="Helvetica" w:hAnsi="Helvetica" w:cs="Helvetica"/>
          <w:sz w:val="18"/>
          <w:szCs w:val="18"/>
        </w:rPr>
      </w:pPr>
    </w:p>
    <w:p w:rsidRPr="00AE1ECB" w:rsidR="00A26046" w:rsidP="0063377C" w:rsidRDefault="00A26046" w14:paraId="244C84BA" w14:textId="77777777">
      <w:pPr>
        <w:spacing w:before="60" w:line="240" w:lineRule="auto"/>
        <w:ind w:firstLine="0"/>
        <w:rPr>
          <w:rFonts w:ascii="Helvetica" w:hAnsi="Helvetica"/>
          <w:b/>
          <w:sz w:val="20"/>
          <w:szCs w:val="22"/>
        </w:rPr>
      </w:pPr>
      <w:r w:rsidRPr="00AE1ECB">
        <w:rPr>
          <w:rFonts w:ascii="Helvetica" w:hAnsi="Helvetica"/>
          <w:b/>
          <w:sz w:val="20"/>
          <w:szCs w:val="22"/>
        </w:rPr>
        <w:t xml:space="preserve">Part II </w:t>
      </w:r>
      <w:r w:rsidRPr="00AE1ECB" w:rsidR="00577A84">
        <w:rPr>
          <w:rFonts w:ascii="Helvetica" w:hAnsi="Helvetica"/>
          <w:b/>
          <w:bCs/>
          <w:sz w:val="20"/>
          <w:szCs w:val="22"/>
        </w:rPr>
        <w:t xml:space="preserve">– </w:t>
      </w:r>
      <w:r w:rsidRPr="00AE1ECB">
        <w:rPr>
          <w:rFonts w:ascii="Helvetica" w:hAnsi="Helvetica"/>
          <w:b/>
          <w:sz w:val="20"/>
          <w:szCs w:val="22"/>
        </w:rPr>
        <w:t>Beginning of Year Carryover Prefunding Balances</w:t>
      </w:r>
    </w:p>
    <w:p w:rsidRPr="00AE1ECB" w:rsidR="00A26046" w:rsidP="0063377C" w:rsidRDefault="00A26046" w14:paraId="244C84BB" w14:textId="77777777">
      <w:pPr>
        <w:spacing w:before="60" w:line="240" w:lineRule="auto"/>
        <w:ind w:firstLine="0"/>
        <w:rPr>
          <w:rFonts w:ascii="Helvetica" w:hAnsi="Helvetica" w:cs="Helvetica"/>
          <w:sz w:val="18"/>
          <w:szCs w:val="18"/>
        </w:rPr>
      </w:pPr>
      <w:r w:rsidRPr="00AE1ECB">
        <w:rPr>
          <w:rFonts w:ascii="Helvetica" w:hAnsi="Helvetica"/>
          <w:b/>
          <w:sz w:val="18"/>
          <w:szCs w:val="18"/>
        </w:rPr>
        <w:t>Line 7. Balance at Beginning of Prior Plan Year After Applicable Adjustments.</w:t>
      </w:r>
      <w:r w:rsidRPr="00AE1ECB">
        <w:rPr>
          <w:rFonts w:ascii="Helvetica" w:hAnsi="Helvetica"/>
          <w:sz w:val="18"/>
          <w:szCs w:val="18"/>
        </w:rPr>
        <w:t xml:space="preserve"> In general, report the amount in the</w:t>
      </w:r>
      <w:r w:rsidRPr="00AE1ECB">
        <w:rPr>
          <w:rFonts w:ascii="Helvetica" w:hAnsi="Helvetica" w:cs="Helvetica"/>
          <w:sz w:val="18"/>
          <w:szCs w:val="18"/>
        </w:rPr>
        <w:t xml:space="preserve"> corresponding columns of line 13 of the prior-year Schedule SB. However, if the balance from the prior year has been adjusted so that it does not match the corresponding amount in line 13 of the prior-year Schedule SB, attach an explanation and label the attachment </w:t>
      </w:r>
      <w:r w:rsidRPr="00AE1ECB">
        <w:rPr>
          <w:rFonts w:ascii="Helvetica" w:hAnsi="Helvetica" w:cs="Helvetica-BoldOblique"/>
          <w:b/>
          <w:i/>
          <w:iCs/>
          <w:sz w:val="18"/>
          <w:szCs w:val="18"/>
        </w:rPr>
        <w:t xml:space="preserve">“Schedule SB, </w:t>
      </w:r>
      <w:r w:rsidR="007E0CFD">
        <w:rPr>
          <w:rFonts w:ascii="Helvetica" w:hAnsi="Helvetica" w:cs="Helvetica-BoldOblique"/>
          <w:b/>
          <w:i/>
          <w:iCs/>
          <w:sz w:val="18"/>
          <w:szCs w:val="18"/>
        </w:rPr>
        <w:t>l</w:t>
      </w:r>
      <w:r w:rsidRPr="00AE1ECB">
        <w:rPr>
          <w:rFonts w:ascii="Helvetica" w:hAnsi="Helvetica" w:cs="Helvetica-BoldOblique"/>
          <w:b/>
          <w:i/>
          <w:iCs/>
          <w:sz w:val="18"/>
          <w:szCs w:val="18"/>
        </w:rPr>
        <w:t>ine 7 – Explanation of Discrepancy in Prior Year Funding Standard Carryover Balance or Prefunding Balance.”</w:t>
      </w:r>
      <w:r w:rsidRPr="00AE1ECB">
        <w:rPr>
          <w:rFonts w:ascii="Helvetica" w:hAnsi="Helvetica" w:cs="Helvetica-BoldOblique"/>
          <w:i/>
          <w:iCs/>
          <w:sz w:val="18"/>
          <w:szCs w:val="18"/>
        </w:rPr>
        <w:t xml:space="preserve"> </w:t>
      </w:r>
      <w:r w:rsidRPr="00AE1ECB">
        <w:rPr>
          <w:rFonts w:ascii="Helvetica" w:hAnsi="Helvetica" w:cs="Helvetica"/>
          <w:sz w:val="18"/>
          <w:szCs w:val="18"/>
        </w:rPr>
        <w:t>Note that elections to add excess contributions or reduce balances have specific deadlines, and generally cannot be changed once they have been made.</w:t>
      </w:r>
    </w:p>
    <w:p w:rsidRPr="00AE1ECB" w:rsidR="00A26046" w:rsidP="0063377C" w:rsidRDefault="00A26046" w14:paraId="244C84BC" w14:textId="77777777">
      <w:pPr>
        <w:spacing w:before="60" w:line="240" w:lineRule="auto"/>
        <w:ind w:firstLine="274"/>
        <w:rPr>
          <w:rFonts w:ascii="Helvetica" w:hAnsi="Helvetica"/>
          <w:sz w:val="18"/>
          <w:szCs w:val="18"/>
        </w:rPr>
      </w:pPr>
      <w:r w:rsidRPr="00AE1ECB">
        <w:rPr>
          <w:rFonts w:ascii="Helvetica" w:hAnsi="Helvetica" w:cs="Helvetica"/>
          <w:sz w:val="18"/>
          <w:szCs w:val="18"/>
        </w:rPr>
        <w:t>If this is the first year for which the plan is subject to the minimum funding rules of Code section 430 or ERISA section 303, leave both columns blank.</w:t>
      </w:r>
      <w:r w:rsidRPr="00AE1ECB">
        <w:rPr>
          <w:rFonts w:ascii="Helvetica" w:hAnsi="Helvetica"/>
          <w:sz w:val="18"/>
          <w:szCs w:val="18"/>
        </w:rPr>
        <w:t xml:space="preserve"> </w:t>
      </w:r>
    </w:p>
    <w:p w:rsidRPr="00AE1ECB" w:rsidR="00A26046" w:rsidP="0063377C" w:rsidRDefault="00A26046" w14:paraId="244C84BD" w14:textId="77777777">
      <w:pPr>
        <w:spacing w:before="60" w:line="240" w:lineRule="auto"/>
        <w:ind w:firstLine="0"/>
        <w:rPr>
          <w:rFonts w:ascii="Helvetica" w:hAnsi="Helvetica"/>
          <w:b/>
          <w:sz w:val="18"/>
          <w:szCs w:val="18"/>
        </w:rPr>
      </w:pPr>
      <w:r w:rsidRPr="00AE1ECB">
        <w:rPr>
          <w:rFonts w:ascii="Helvetica" w:hAnsi="Helvetica"/>
          <w:b/>
          <w:sz w:val="18"/>
          <w:szCs w:val="18"/>
        </w:rPr>
        <w:t xml:space="preserve">Line 8. Portion Elected for Use </w:t>
      </w:r>
      <w:proofErr w:type="gramStart"/>
      <w:r w:rsidRPr="00AE1ECB">
        <w:rPr>
          <w:rFonts w:ascii="Helvetica" w:hAnsi="Helvetica"/>
          <w:b/>
          <w:sz w:val="18"/>
          <w:szCs w:val="18"/>
        </w:rPr>
        <w:t>To</w:t>
      </w:r>
      <w:proofErr w:type="gramEnd"/>
      <w:r w:rsidRPr="00AE1ECB">
        <w:rPr>
          <w:rFonts w:ascii="Helvetica" w:hAnsi="Helvetica"/>
          <w:b/>
          <w:sz w:val="18"/>
          <w:szCs w:val="18"/>
        </w:rPr>
        <w:t xml:space="preserve"> Offset Prior Year’s Funding Requirement. </w:t>
      </w:r>
      <w:r w:rsidRPr="00AE1ECB">
        <w:rPr>
          <w:rFonts w:ascii="Helvetica" w:hAnsi="Helvetica"/>
          <w:sz w:val="18"/>
          <w:szCs w:val="18"/>
        </w:rPr>
        <w:t xml:space="preserve">Report the amount for each column from the </w:t>
      </w:r>
      <w:r w:rsidRPr="00AE1ECB">
        <w:rPr>
          <w:rFonts w:ascii="Helvetica" w:hAnsi="Helvetica" w:cs="Helvetica"/>
          <w:sz w:val="18"/>
          <w:szCs w:val="18"/>
        </w:rPr>
        <w:t>corresponding column of line 35 of the prior-year Schedule SB. If the valuation date is not the first day of the plan year, report the amounts from line 35 of the prior-year Schedule SB, discounted to the beginning of the prior plan year using the effective interest rate for the prior plan year.</w:t>
      </w:r>
      <w:r w:rsidRPr="00AE1ECB">
        <w:rPr>
          <w:rFonts w:ascii="Helvetica" w:hAnsi="Helvetica"/>
          <w:b/>
          <w:sz w:val="18"/>
          <w:szCs w:val="18"/>
        </w:rPr>
        <w:t xml:space="preserve"> </w:t>
      </w:r>
    </w:p>
    <w:p w:rsidRPr="00AE1ECB" w:rsidR="00A26046" w:rsidP="0063377C" w:rsidRDefault="00A26046" w14:paraId="244C84BE" w14:textId="77777777">
      <w:pPr>
        <w:spacing w:before="60" w:line="240" w:lineRule="auto"/>
        <w:ind w:firstLine="0"/>
        <w:rPr>
          <w:rFonts w:ascii="Helvetica" w:hAnsi="Helvetica"/>
          <w:sz w:val="18"/>
          <w:szCs w:val="18"/>
        </w:rPr>
      </w:pPr>
      <w:r w:rsidRPr="00AE1ECB">
        <w:rPr>
          <w:rFonts w:ascii="Helvetica" w:hAnsi="Helvetica"/>
          <w:sz w:val="18"/>
          <w:szCs w:val="18"/>
        </w:rPr>
        <w:t xml:space="preserve">     Reflect the full amount reported in line 35 of the prior-year Schedule SB even if the amount is larger than the minimum required contribution reported for that year on line 34 of the prior-year Schedule SB. This can occur under the special rule for elections to use balances </w:t>
      </w:r>
      <w:proofErr w:type="gramStart"/>
      <w:r w:rsidRPr="00AE1ECB">
        <w:rPr>
          <w:rFonts w:ascii="Helvetica" w:hAnsi="Helvetica"/>
          <w:sz w:val="18"/>
          <w:szCs w:val="18"/>
        </w:rPr>
        <w:t>in excess of</w:t>
      </w:r>
      <w:proofErr w:type="gramEnd"/>
      <w:r w:rsidRPr="00AE1ECB">
        <w:rPr>
          <w:rFonts w:ascii="Helvetica" w:hAnsi="Helvetica"/>
          <w:sz w:val="18"/>
          <w:szCs w:val="18"/>
        </w:rPr>
        <w:t xml:space="preserve"> the minimum required contribution under section 1.430(f)-1</w:t>
      </w:r>
      <w:r w:rsidRPr="00AE1ECB" w:rsidR="00861B50">
        <w:rPr>
          <w:rFonts w:ascii="Helvetica" w:hAnsi="Helvetica"/>
          <w:sz w:val="18"/>
          <w:szCs w:val="18"/>
        </w:rPr>
        <w:t>(f)(1)(ii)</w:t>
      </w:r>
      <w:r w:rsidRPr="00AE1ECB">
        <w:rPr>
          <w:rFonts w:ascii="Helvetica" w:hAnsi="Helvetica"/>
          <w:sz w:val="18"/>
          <w:szCs w:val="18"/>
        </w:rPr>
        <w:t xml:space="preserve"> of the regulations, if no timely election is made to revoke the excess amount. </w:t>
      </w:r>
    </w:p>
    <w:p w:rsidRPr="00AE1ECB" w:rsidR="00A26046" w:rsidP="0063377C" w:rsidRDefault="00A26046" w14:paraId="244C84BF" w14:textId="77777777">
      <w:pPr>
        <w:spacing w:before="60" w:line="240" w:lineRule="auto"/>
        <w:ind w:firstLine="0"/>
        <w:rPr>
          <w:rFonts w:ascii="Helvetica" w:hAnsi="Helvetica" w:cs="Helvetica"/>
          <w:sz w:val="18"/>
          <w:szCs w:val="18"/>
        </w:rPr>
      </w:pPr>
      <w:r w:rsidRPr="00AE1ECB">
        <w:rPr>
          <w:rFonts w:ascii="Helvetica" w:hAnsi="Helvetica" w:cs="Helvetica"/>
          <w:sz w:val="18"/>
          <w:szCs w:val="18"/>
        </w:rPr>
        <w:t xml:space="preserve">     If this is the first year for which the plan is subject to the minimum funding rules of Code section 430 or ERISA section 303, leave both columns blank.</w:t>
      </w:r>
    </w:p>
    <w:p w:rsidRPr="00AE1ECB" w:rsidR="00A26046" w:rsidP="0063377C" w:rsidRDefault="00A26046" w14:paraId="244C84C0" w14:textId="77777777">
      <w:pPr>
        <w:spacing w:before="60" w:line="240" w:lineRule="auto"/>
        <w:ind w:firstLine="274"/>
        <w:rPr>
          <w:rFonts w:ascii="Helvetica" w:hAnsi="Helvetica" w:cs="Helvetica-BoldOblique"/>
          <w:b/>
          <w:i/>
          <w:iCs/>
          <w:sz w:val="18"/>
          <w:szCs w:val="18"/>
        </w:rPr>
      </w:pPr>
      <w:r w:rsidRPr="00AE1ECB">
        <w:rPr>
          <w:rFonts w:ascii="Helvetica" w:hAnsi="Helvetica" w:cs="Helvetica-BoldOblique"/>
          <w:b/>
          <w:i/>
          <w:iCs/>
          <w:sz w:val="18"/>
          <w:szCs w:val="18"/>
        </w:rPr>
        <w:t>Special rule for late election to apply balances to quarterly installments.</w:t>
      </w:r>
      <w:r w:rsidRPr="00AE1ECB">
        <w:rPr>
          <w:rFonts w:ascii="Helvetica" w:hAnsi="Helvetica" w:cs="Helvetica-BoldOblique"/>
          <w:i/>
          <w:iCs/>
          <w:sz w:val="18"/>
          <w:szCs w:val="18"/>
        </w:rPr>
        <w:t xml:space="preserve"> </w:t>
      </w:r>
      <w:r w:rsidRPr="00AE1ECB">
        <w:rPr>
          <w:rFonts w:ascii="Helvetica" w:hAnsi="Helvetica" w:cs="Helvetica"/>
          <w:sz w:val="18"/>
          <w:szCs w:val="18"/>
        </w:rPr>
        <w:t xml:space="preserve">If an election was made to use the funding standard carryover balance or the prefunding balance to offset the amount of a required quarterly installment, but the election was made after the due date of the installment, the amount reported on line 8 may not be the same as the amount </w:t>
      </w:r>
      <w:r w:rsidRPr="00AE1ECB">
        <w:rPr>
          <w:rFonts w:ascii="Helvetica" w:hAnsi="Helvetica" w:cs="Helvetica"/>
          <w:sz w:val="18"/>
          <w:szCs w:val="18"/>
        </w:rPr>
        <w:lastRenderedPageBreak/>
        <w:t xml:space="preserve">reported on line 35 for the prior year. Refer to the regulations under section 430 of the Code for additional information. An attachment to Schedule SB should explain why the amount is different. Label the attachment </w:t>
      </w:r>
      <w:r w:rsidRPr="00AE1ECB">
        <w:rPr>
          <w:rFonts w:ascii="Helvetica" w:hAnsi="Helvetica" w:cs="Helvetica-BoldOblique"/>
          <w:b/>
          <w:i/>
          <w:iCs/>
          <w:sz w:val="18"/>
          <w:szCs w:val="18"/>
        </w:rPr>
        <w:t>“Schedule SB, line 8 – Late Election to Apply Balances to Quarterly Installments.”</w:t>
      </w:r>
    </w:p>
    <w:p w:rsidRPr="00AE1ECB" w:rsidR="00A26046" w:rsidP="0063377C" w:rsidRDefault="00A26046" w14:paraId="244C84C1" w14:textId="77777777">
      <w:pPr>
        <w:spacing w:before="60" w:line="240" w:lineRule="auto"/>
        <w:ind w:firstLine="0"/>
        <w:rPr>
          <w:rFonts w:ascii="Helvetica" w:hAnsi="Helvetica" w:cs="Helvetica"/>
          <w:sz w:val="18"/>
          <w:szCs w:val="18"/>
        </w:rPr>
      </w:pPr>
      <w:r w:rsidRPr="00AE1ECB">
        <w:rPr>
          <w:rFonts w:ascii="Helvetica" w:hAnsi="Helvetica"/>
          <w:b/>
          <w:sz w:val="18"/>
          <w:szCs w:val="18"/>
        </w:rPr>
        <w:t xml:space="preserve">Line 9. Amount Remaining. </w:t>
      </w:r>
      <w:r w:rsidRPr="00AE1ECB">
        <w:rPr>
          <w:rFonts w:ascii="Helvetica" w:hAnsi="Helvetica" w:cs="Helvetica"/>
          <w:sz w:val="18"/>
          <w:szCs w:val="18"/>
        </w:rPr>
        <w:t>Enter the amount equal to line 7 minus line 8 in each column.</w:t>
      </w:r>
    </w:p>
    <w:p w:rsidRPr="00AE1ECB" w:rsidR="00A26046" w:rsidP="0063377C" w:rsidRDefault="00A26046" w14:paraId="244C84C2" w14:textId="77777777">
      <w:pPr>
        <w:spacing w:before="60" w:line="240" w:lineRule="auto"/>
        <w:ind w:firstLine="274"/>
        <w:rPr>
          <w:rFonts w:ascii="Helvetica" w:hAnsi="Helvetica" w:cs="Helvetica-BoldOblique"/>
          <w:b/>
          <w:i/>
          <w:iCs/>
          <w:sz w:val="18"/>
          <w:szCs w:val="18"/>
        </w:rPr>
      </w:pPr>
      <w:r w:rsidRPr="00AE1ECB">
        <w:rPr>
          <w:rFonts w:ascii="Helvetica" w:hAnsi="Helvetica" w:cs="Helvetica"/>
          <w:sz w:val="18"/>
          <w:szCs w:val="18"/>
        </w:rPr>
        <w:t xml:space="preserve">If this is the first year that the plan is subject to the minimum funding requirements of Code section 430 or ERISA section 303, enter the amount of any credit balance at the end of the prior year (the “pre-effective plan year”) on line 9, column (a) and leave line 9, column (b) blank. The amount entered on line 9, column (a) is generally the amount reported for the pre-effective plan year on line 9o of the 2007 version of the Schedule B form that was submitted as an attachment to the Schedule SB for that pre-effective plan year. If there has been any adjustment to this amount so that it does not match the amount so reported for the pre-effective plan year, attach an </w:t>
      </w:r>
      <w:proofErr w:type="gramStart"/>
      <w:r w:rsidRPr="00AE1ECB">
        <w:rPr>
          <w:rFonts w:ascii="Helvetica" w:hAnsi="Helvetica" w:cs="Helvetica"/>
          <w:sz w:val="18"/>
          <w:szCs w:val="18"/>
        </w:rPr>
        <w:t>explanation</w:t>
      </w:r>
      <w:proofErr w:type="gramEnd"/>
      <w:r w:rsidRPr="00AE1ECB">
        <w:rPr>
          <w:rFonts w:ascii="Helvetica" w:hAnsi="Helvetica" w:cs="Helvetica"/>
          <w:sz w:val="18"/>
          <w:szCs w:val="18"/>
        </w:rPr>
        <w:t xml:space="preserve"> and label the attachment </w:t>
      </w:r>
      <w:r w:rsidRPr="00AE1ECB">
        <w:rPr>
          <w:rFonts w:ascii="Helvetica" w:hAnsi="Helvetica" w:cs="Helvetica-BoldOblique"/>
          <w:b/>
          <w:i/>
          <w:iCs/>
          <w:sz w:val="18"/>
          <w:szCs w:val="18"/>
        </w:rPr>
        <w:t xml:space="preserve">“Schedule SB, </w:t>
      </w:r>
      <w:r w:rsidR="007E0CFD">
        <w:rPr>
          <w:rFonts w:ascii="Helvetica" w:hAnsi="Helvetica" w:cs="Helvetica-BoldOblique"/>
          <w:b/>
          <w:i/>
          <w:iCs/>
          <w:sz w:val="18"/>
          <w:szCs w:val="18"/>
        </w:rPr>
        <w:t>l</w:t>
      </w:r>
      <w:r w:rsidRPr="00AE1ECB">
        <w:rPr>
          <w:rFonts w:ascii="Helvetica" w:hAnsi="Helvetica" w:cs="Helvetica-BoldOblique"/>
          <w:b/>
          <w:i/>
          <w:iCs/>
          <w:sz w:val="18"/>
          <w:szCs w:val="18"/>
        </w:rPr>
        <w:t>ine 9 – Explanation of Credit Balance Discrepancy.”</w:t>
      </w:r>
    </w:p>
    <w:p w:rsidRPr="00AE1ECB" w:rsidR="00A26046" w:rsidP="0063377C" w:rsidRDefault="00A26046" w14:paraId="244C84C3" w14:textId="77777777">
      <w:pPr>
        <w:spacing w:before="60" w:line="240" w:lineRule="auto"/>
        <w:ind w:firstLine="0"/>
        <w:rPr>
          <w:rFonts w:ascii="Helvetica" w:hAnsi="Helvetica" w:cs="Helvetica"/>
          <w:sz w:val="18"/>
          <w:szCs w:val="18"/>
        </w:rPr>
      </w:pPr>
      <w:r w:rsidRPr="00AE1ECB">
        <w:rPr>
          <w:rFonts w:ascii="Helvetica" w:hAnsi="Helvetica"/>
          <w:b/>
          <w:sz w:val="18"/>
          <w:szCs w:val="18"/>
        </w:rPr>
        <w:t>Line 10. Interest on Line 9.</w:t>
      </w:r>
      <w:r w:rsidRPr="00AE1ECB">
        <w:rPr>
          <w:rFonts w:ascii="Helvetica" w:hAnsi="Helvetica"/>
          <w:sz w:val="18"/>
          <w:szCs w:val="18"/>
        </w:rPr>
        <w:t xml:space="preserve"> </w:t>
      </w:r>
      <w:r w:rsidRPr="00AE1ECB">
        <w:rPr>
          <w:rFonts w:ascii="Helvetica" w:hAnsi="Helvetica" w:cs="Helvetica"/>
          <w:sz w:val="18"/>
          <w:szCs w:val="18"/>
        </w:rPr>
        <w:t>Enter the actual rate of return on plan assets during the preceding plan year in the space provided. Enter the rate to the nearest .01% (e.g., 6.53%). If entering a negative number, enter a minus sign (“–”) to the left of the number. In each column, enter the product of this interest rate and the amount reported in the corresponding column of line 9.</w:t>
      </w:r>
    </w:p>
    <w:p w:rsidRPr="001A7FCA" w:rsidR="00891DF9" w:rsidP="001A7FCA" w:rsidRDefault="00A26046" w14:paraId="244C84C6" w14:textId="44E9413D">
      <w:pPr>
        <w:spacing w:before="60" w:line="240" w:lineRule="auto"/>
        <w:ind w:firstLine="274"/>
        <w:rPr>
          <w:rFonts w:ascii="Helvetica" w:hAnsi="Helvetica" w:cs="Helvetica"/>
          <w:sz w:val="18"/>
          <w:szCs w:val="18"/>
        </w:rPr>
      </w:pPr>
      <w:r w:rsidRPr="00AE1ECB">
        <w:rPr>
          <w:rFonts w:ascii="Helvetica" w:hAnsi="Helvetica" w:cs="Helvetica"/>
          <w:sz w:val="18"/>
          <w:szCs w:val="18"/>
        </w:rPr>
        <w:t>If this is the first year for which the plan is subject to the minimum funding rules of Code section 430 or ERISA section</w:t>
      </w:r>
      <w:r w:rsidR="001A7FCA">
        <w:rPr>
          <w:rFonts w:ascii="Helvetica" w:hAnsi="Helvetica" w:cs="Helvetica"/>
          <w:sz w:val="18"/>
          <w:szCs w:val="18"/>
        </w:rPr>
        <w:t xml:space="preserve"> 303, leave both columns blank.</w:t>
      </w:r>
    </w:p>
    <w:p w:rsidRPr="00AE1ECB" w:rsidR="00A26046" w:rsidP="0063377C" w:rsidRDefault="00A26046" w14:paraId="244C84C7" w14:textId="7B0EA403">
      <w:pPr>
        <w:spacing w:before="60" w:line="240" w:lineRule="auto"/>
        <w:ind w:firstLine="0"/>
        <w:rPr>
          <w:rFonts w:ascii="Helvetica" w:hAnsi="Helvetica"/>
          <w:b/>
          <w:sz w:val="18"/>
          <w:szCs w:val="18"/>
        </w:rPr>
      </w:pPr>
      <w:r w:rsidRPr="00AE1ECB">
        <w:rPr>
          <w:rFonts w:ascii="Helvetica" w:hAnsi="Helvetica"/>
          <w:b/>
          <w:sz w:val="18"/>
          <w:szCs w:val="18"/>
        </w:rPr>
        <w:t>Line 11. Prior Year’s Excess Contributions to be Added to Prefunding Balance.</w:t>
      </w:r>
    </w:p>
    <w:p w:rsidRPr="00AE1ECB" w:rsidR="00A26046" w:rsidP="0063377C" w:rsidRDefault="00A26046" w14:paraId="244C84C8" w14:textId="77777777">
      <w:pPr>
        <w:spacing w:before="60" w:line="240" w:lineRule="auto"/>
        <w:ind w:firstLine="0"/>
        <w:rPr>
          <w:rFonts w:ascii="Helvetica" w:hAnsi="Helvetica" w:cs="Helvetica"/>
          <w:sz w:val="18"/>
          <w:szCs w:val="18"/>
        </w:rPr>
      </w:pPr>
      <w:r w:rsidRPr="00AE1ECB">
        <w:rPr>
          <w:rFonts w:ascii="Helvetica" w:hAnsi="Helvetica"/>
          <w:b/>
          <w:sz w:val="18"/>
          <w:szCs w:val="18"/>
        </w:rPr>
        <w:t>Line 11a.</w:t>
      </w:r>
      <w:r w:rsidRPr="00AE1ECB">
        <w:rPr>
          <w:rFonts w:ascii="Helvetica" w:hAnsi="Helvetica"/>
          <w:sz w:val="18"/>
          <w:szCs w:val="18"/>
        </w:rPr>
        <w:t xml:space="preserve"> </w:t>
      </w:r>
      <w:r w:rsidRPr="00AE1ECB">
        <w:rPr>
          <w:rFonts w:ascii="Helvetica" w:hAnsi="Helvetica" w:cs="Helvetica"/>
          <w:sz w:val="18"/>
          <w:szCs w:val="18"/>
        </w:rPr>
        <w:t>Enter the amount reported in line 38</w:t>
      </w:r>
      <w:r w:rsidRPr="00AE1ECB" w:rsidR="00E13FAE">
        <w:rPr>
          <w:rFonts w:ascii="Helvetica" w:hAnsi="Helvetica" w:cs="Helvetica"/>
          <w:sz w:val="18"/>
          <w:szCs w:val="18"/>
        </w:rPr>
        <w:t>a</w:t>
      </w:r>
      <w:r w:rsidRPr="00AE1ECB">
        <w:rPr>
          <w:rFonts w:ascii="Helvetica" w:hAnsi="Helvetica" w:cs="Helvetica"/>
          <w:sz w:val="18"/>
          <w:szCs w:val="18"/>
        </w:rPr>
        <w:t xml:space="preserve"> on the Schedule SB for the prior plan year. </w:t>
      </w:r>
    </w:p>
    <w:p w:rsidRPr="00AE1ECB" w:rsidR="000E3E27" w:rsidP="0063377C" w:rsidRDefault="000E3E27" w14:paraId="244C84C9" w14:textId="77777777">
      <w:pPr>
        <w:spacing w:before="60" w:line="240" w:lineRule="auto"/>
        <w:ind w:firstLine="0"/>
        <w:rPr>
          <w:rFonts w:ascii="Helvetica" w:hAnsi="Helvetica" w:cs="Helvetica"/>
          <w:b/>
          <w:sz w:val="18"/>
          <w:szCs w:val="18"/>
        </w:rPr>
      </w:pPr>
      <w:r w:rsidRPr="00AE1ECB">
        <w:rPr>
          <w:rFonts w:ascii="Helvetica" w:hAnsi="Helvetica" w:cs="Helvetica"/>
          <w:b/>
          <w:sz w:val="18"/>
          <w:szCs w:val="18"/>
        </w:rPr>
        <w:t>Line 11</w:t>
      </w:r>
      <w:proofErr w:type="gramStart"/>
      <w:r w:rsidRPr="00AE1ECB">
        <w:rPr>
          <w:rFonts w:ascii="Helvetica" w:hAnsi="Helvetica" w:cs="Helvetica"/>
          <w:b/>
          <w:sz w:val="18"/>
          <w:szCs w:val="18"/>
        </w:rPr>
        <w:t>b(</w:t>
      </w:r>
      <w:proofErr w:type="gramEnd"/>
      <w:r w:rsidRPr="00AE1ECB">
        <w:rPr>
          <w:rFonts w:ascii="Helvetica" w:hAnsi="Helvetica" w:cs="Helvetica"/>
          <w:b/>
          <w:sz w:val="18"/>
          <w:szCs w:val="18"/>
        </w:rPr>
        <w:t xml:space="preserve">1). </w:t>
      </w:r>
      <w:r w:rsidRPr="00AE1ECB">
        <w:rPr>
          <w:rFonts w:ascii="Helvetica" w:hAnsi="Helvetica" w:cs="Helvetica"/>
          <w:sz w:val="18"/>
          <w:szCs w:val="18"/>
        </w:rPr>
        <w:t xml:space="preserve">Enter the effective interest rate for the prior plan year, as reported on line 5 of the Schedule SB for the prior plan year, in the space provided. Enter the rate to the nearest .01% (e.g., 6.35%). </w:t>
      </w:r>
    </w:p>
    <w:p w:rsidRPr="00AE1ECB" w:rsidR="000E3E27" w:rsidP="00BB582C" w:rsidRDefault="004E09B4" w14:paraId="244C84CA" w14:textId="77777777">
      <w:pPr>
        <w:tabs>
          <w:tab w:val="clear" w:pos="432"/>
          <w:tab w:val="left" w:pos="270"/>
        </w:tabs>
        <w:spacing w:before="60" w:line="240" w:lineRule="auto"/>
        <w:ind w:firstLine="0"/>
        <w:rPr>
          <w:rFonts w:ascii="Helvetica" w:hAnsi="Helvetica" w:cs="Helvetica"/>
          <w:sz w:val="18"/>
          <w:szCs w:val="18"/>
        </w:rPr>
      </w:pPr>
      <w:r>
        <w:rPr>
          <w:rFonts w:ascii="Helvetica" w:hAnsi="Helvetica" w:cs="Helvetica"/>
          <w:sz w:val="18"/>
          <w:szCs w:val="18"/>
        </w:rPr>
        <w:tab/>
      </w:r>
      <w:r w:rsidRPr="00AE1ECB" w:rsidR="000E3E27">
        <w:rPr>
          <w:rFonts w:ascii="Helvetica" w:hAnsi="Helvetica" w:cs="Helvetica"/>
          <w:sz w:val="18"/>
          <w:szCs w:val="18"/>
        </w:rPr>
        <w:t>In column (b), enter the product of the prior year’s effective interest rate in line 11</w:t>
      </w:r>
      <w:proofErr w:type="gramStart"/>
      <w:r w:rsidRPr="00AE1ECB" w:rsidR="000E3E27">
        <w:rPr>
          <w:rFonts w:ascii="Helvetica" w:hAnsi="Helvetica" w:cs="Helvetica"/>
          <w:sz w:val="18"/>
          <w:szCs w:val="18"/>
        </w:rPr>
        <w:t>b(</w:t>
      </w:r>
      <w:proofErr w:type="gramEnd"/>
      <w:r w:rsidRPr="00AE1ECB" w:rsidR="000E3E27">
        <w:rPr>
          <w:rFonts w:ascii="Helvetica" w:hAnsi="Helvetica" w:cs="Helvetica"/>
          <w:sz w:val="18"/>
          <w:szCs w:val="18"/>
        </w:rPr>
        <w:t>1) and the excess (if any) of the amount reported on line 38a for the prior year over the amount reported on line 38b for the prior year.</w:t>
      </w:r>
    </w:p>
    <w:p w:rsidRPr="00AE1ECB" w:rsidR="000E3E27" w:rsidP="004E09B4" w:rsidRDefault="004E09B4" w14:paraId="244C84CB" w14:textId="77777777">
      <w:pPr>
        <w:tabs>
          <w:tab w:val="clear" w:pos="432"/>
          <w:tab w:val="left" w:pos="270"/>
        </w:tabs>
        <w:spacing w:before="60" w:line="240" w:lineRule="auto"/>
        <w:ind w:firstLine="0"/>
        <w:rPr>
          <w:rFonts w:ascii="Helvetica" w:hAnsi="Helvetica" w:cs="Helvetica"/>
          <w:sz w:val="18"/>
          <w:szCs w:val="18"/>
        </w:rPr>
      </w:pPr>
      <w:r>
        <w:rPr>
          <w:rFonts w:ascii="Helvetica" w:hAnsi="Helvetica" w:cs="Helvetica"/>
          <w:sz w:val="18"/>
          <w:szCs w:val="18"/>
        </w:rPr>
        <w:tab/>
      </w:r>
      <w:r w:rsidRPr="00AE1ECB" w:rsidR="000E3E27">
        <w:rPr>
          <w:rFonts w:ascii="Helvetica" w:hAnsi="Helvetica" w:cs="Helvetica"/>
          <w:sz w:val="18"/>
          <w:szCs w:val="18"/>
        </w:rPr>
        <w:t>However, if the valuation date for the prior plan year was not the first day of the plan year (permitted for small plans only), enter the result of the following calculation:</w:t>
      </w:r>
    </w:p>
    <w:p w:rsidRPr="00AE1ECB" w:rsidR="000E3E27" w:rsidP="0063377C" w:rsidRDefault="004E09B4" w14:paraId="244C84CC" w14:textId="77777777">
      <w:pPr>
        <w:spacing w:before="60" w:line="240" w:lineRule="auto"/>
        <w:ind w:firstLine="0"/>
        <w:rPr>
          <w:rFonts w:ascii="Helvetica" w:hAnsi="Helvetica" w:cs="Helvetica"/>
          <w:sz w:val="18"/>
          <w:szCs w:val="18"/>
        </w:rPr>
      </w:pPr>
      <w:r>
        <w:rPr>
          <w:rFonts w:ascii="Helvetica" w:hAnsi="Helvetica" w:cs="Helvetica"/>
          <w:i/>
          <w:sz w:val="18"/>
          <w:szCs w:val="18"/>
        </w:rPr>
        <w:tab/>
      </w:r>
      <w:r w:rsidRPr="00AE1ECB" w:rsidR="000E3E27">
        <w:rPr>
          <w:rFonts w:ascii="Helvetica" w:hAnsi="Helvetica" w:cs="Helvetica"/>
          <w:i/>
          <w:sz w:val="18"/>
          <w:szCs w:val="18"/>
        </w:rPr>
        <w:t>Step 1</w:t>
      </w:r>
      <w:r w:rsidRPr="00AE1ECB" w:rsidR="000E3E27">
        <w:rPr>
          <w:rFonts w:ascii="Helvetica" w:hAnsi="Helvetica" w:cs="Helvetica"/>
          <w:sz w:val="18"/>
          <w:szCs w:val="18"/>
        </w:rPr>
        <w:t xml:space="preserve">: Determine the excess (if any) of the amount reported on line 38a for the prior year over the amount reported on line 38b for the prior year, </w:t>
      </w:r>
    </w:p>
    <w:p w:rsidRPr="00AE1ECB" w:rsidR="000E3E27" w:rsidP="0063377C" w:rsidRDefault="004E09B4" w14:paraId="244C84CD" w14:textId="77777777">
      <w:pPr>
        <w:spacing w:before="60" w:line="240" w:lineRule="auto"/>
        <w:ind w:firstLine="0"/>
        <w:rPr>
          <w:rFonts w:ascii="Helvetica" w:hAnsi="Helvetica" w:cs="Helvetica"/>
          <w:sz w:val="18"/>
          <w:szCs w:val="18"/>
        </w:rPr>
      </w:pPr>
      <w:r>
        <w:rPr>
          <w:rFonts w:ascii="Helvetica" w:hAnsi="Helvetica" w:cs="Helvetica"/>
          <w:i/>
          <w:sz w:val="18"/>
          <w:szCs w:val="18"/>
        </w:rPr>
        <w:tab/>
      </w:r>
      <w:r w:rsidRPr="00AE1ECB" w:rsidR="000E3E27">
        <w:rPr>
          <w:rFonts w:ascii="Helvetica" w:hAnsi="Helvetica" w:cs="Helvetica"/>
          <w:i/>
          <w:sz w:val="18"/>
          <w:szCs w:val="18"/>
        </w:rPr>
        <w:t>Step 2</w:t>
      </w:r>
      <w:r w:rsidRPr="00AE1ECB" w:rsidR="000E3E27">
        <w:rPr>
          <w:rFonts w:ascii="Helvetica" w:hAnsi="Helvetica" w:cs="Helvetica"/>
          <w:sz w:val="18"/>
          <w:szCs w:val="18"/>
        </w:rPr>
        <w:t xml:space="preserve">: Adjust the result in Step 1 to the first day of the prior year using the effective interest rate for the prior year, </w:t>
      </w:r>
    </w:p>
    <w:p w:rsidRPr="00AE1ECB" w:rsidR="000E3E27" w:rsidP="0063377C" w:rsidRDefault="004E09B4" w14:paraId="244C84CE" w14:textId="77777777">
      <w:pPr>
        <w:spacing w:before="60" w:line="240" w:lineRule="auto"/>
        <w:ind w:firstLine="0"/>
        <w:rPr>
          <w:rFonts w:ascii="Helvetica" w:hAnsi="Helvetica" w:cs="Helvetica"/>
          <w:sz w:val="18"/>
          <w:szCs w:val="18"/>
        </w:rPr>
      </w:pPr>
      <w:r>
        <w:rPr>
          <w:rFonts w:ascii="Helvetica" w:hAnsi="Helvetica" w:cs="Helvetica"/>
          <w:i/>
          <w:sz w:val="18"/>
          <w:szCs w:val="18"/>
        </w:rPr>
        <w:tab/>
      </w:r>
      <w:r w:rsidRPr="00AE1ECB" w:rsidR="000E3E27">
        <w:rPr>
          <w:rFonts w:ascii="Helvetica" w:hAnsi="Helvetica" w:cs="Helvetica"/>
          <w:i/>
          <w:sz w:val="18"/>
          <w:szCs w:val="18"/>
        </w:rPr>
        <w:t>Step 3</w:t>
      </w:r>
      <w:r w:rsidRPr="00AE1ECB" w:rsidR="000E3E27">
        <w:rPr>
          <w:rFonts w:ascii="Helvetica" w:hAnsi="Helvetica" w:cs="Helvetica"/>
          <w:sz w:val="18"/>
          <w:szCs w:val="18"/>
        </w:rPr>
        <w:t xml:space="preserve">: Multiply the result in Step 2 by the prior year’s effective interest rate in line 11(b)(1), and </w:t>
      </w:r>
    </w:p>
    <w:p w:rsidRPr="00AE1ECB" w:rsidR="000E3E27" w:rsidP="0063377C" w:rsidRDefault="004E09B4" w14:paraId="244C84CF" w14:textId="77777777">
      <w:pPr>
        <w:spacing w:before="60" w:line="240" w:lineRule="auto"/>
        <w:ind w:firstLine="0"/>
        <w:rPr>
          <w:rFonts w:ascii="Helvetica" w:hAnsi="Helvetica" w:cs="Helvetica"/>
          <w:sz w:val="18"/>
          <w:szCs w:val="18"/>
        </w:rPr>
      </w:pPr>
      <w:r>
        <w:rPr>
          <w:rFonts w:ascii="Helvetica" w:hAnsi="Helvetica" w:cs="Helvetica"/>
          <w:i/>
          <w:sz w:val="18"/>
          <w:szCs w:val="18"/>
        </w:rPr>
        <w:tab/>
      </w:r>
      <w:r w:rsidRPr="00AE1ECB" w:rsidR="000E3E27">
        <w:rPr>
          <w:rFonts w:ascii="Helvetica" w:hAnsi="Helvetica" w:cs="Helvetica"/>
          <w:i/>
          <w:sz w:val="18"/>
          <w:szCs w:val="18"/>
        </w:rPr>
        <w:t>Step 4</w:t>
      </w:r>
      <w:r w:rsidRPr="00AE1ECB" w:rsidR="000E3E27">
        <w:rPr>
          <w:rFonts w:ascii="Helvetica" w:hAnsi="Helvetica" w:cs="Helvetica"/>
          <w:sz w:val="18"/>
          <w:szCs w:val="18"/>
        </w:rPr>
        <w:t xml:space="preserve">: Reduce the result in Step 3 by interest on the result in Step 2 of this paragraph for the period between the first day of the prior plan year and the prior-year valuation date using the effective interest rate for the prior year. </w:t>
      </w:r>
    </w:p>
    <w:p w:rsidRPr="00AE1ECB" w:rsidR="000E3E27" w:rsidP="0063377C" w:rsidRDefault="004E09B4" w14:paraId="244C84D0" w14:textId="77777777">
      <w:pPr>
        <w:spacing w:before="60" w:line="240" w:lineRule="auto"/>
        <w:ind w:firstLine="0"/>
        <w:rPr>
          <w:rFonts w:ascii="Helvetica" w:hAnsi="Helvetica" w:cs="Helvetica"/>
          <w:sz w:val="18"/>
          <w:szCs w:val="18"/>
        </w:rPr>
      </w:pPr>
      <w:r>
        <w:rPr>
          <w:rFonts w:ascii="Helvetica" w:hAnsi="Helvetica" w:cs="Helvetica"/>
          <w:sz w:val="18"/>
          <w:szCs w:val="18"/>
        </w:rPr>
        <w:tab/>
      </w:r>
      <w:r w:rsidRPr="00AE1ECB" w:rsidR="000E3E27">
        <w:rPr>
          <w:rFonts w:ascii="Helvetica" w:hAnsi="Helvetica" w:cs="Helvetica"/>
          <w:sz w:val="18"/>
          <w:szCs w:val="18"/>
        </w:rPr>
        <w:t>The amount reported in line 11(b)(1) is zero if the prior year’s valuation date was the last day of the prior plan year.</w:t>
      </w:r>
    </w:p>
    <w:p w:rsidRPr="00AE1ECB" w:rsidR="000E3E27" w:rsidP="0063377C" w:rsidRDefault="000E3E27" w14:paraId="244C84D1" w14:textId="77777777">
      <w:pPr>
        <w:spacing w:before="60" w:line="240" w:lineRule="auto"/>
        <w:ind w:firstLine="0"/>
        <w:rPr>
          <w:rFonts w:ascii="Helvetica" w:hAnsi="Helvetica" w:cs="Helvetica"/>
          <w:sz w:val="18"/>
          <w:szCs w:val="18"/>
        </w:rPr>
      </w:pPr>
      <w:r w:rsidRPr="00AE1ECB">
        <w:rPr>
          <w:rFonts w:ascii="Helvetica" w:hAnsi="Helvetica" w:cs="Helvetica"/>
          <w:b/>
          <w:sz w:val="18"/>
          <w:szCs w:val="18"/>
        </w:rPr>
        <w:t>Line 11(b)(2).</w:t>
      </w:r>
      <w:r w:rsidRPr="00AE1ECB">
        <w:rPr>
          <w:rFonts w:ascii="Helvetica" w:hAnsi="Helvetica" w:cs="Helvetica"/>
          <w:sz w:val="18"/>
          <w:szCs w:val="18"/>
        </w:rPr>
        <w:t xml:space="preserve"> In column (b), enter the product of the prior year’s actual rate of return (from line 10) and the present value of excess contributions reported on line 38b for the prior year. </w:t>
      </w:r>
    </w:p>
    <w:p w:rsidRPr="00AE1ECB" w:rsidR="000E3E27" w:rsidP="0063377C" w:rsidRDefault="004E09B4" w14:paraId="244C84D2" w14:textId="77777777">
      <w:pPr>
        <w:spacing w:before="60" w:line="240" w:lineRule="auto"/>
        <w:ind w:firstLine="0"/>
        <w:rPr>
          <w:rFonts w:ascii="Helvetica" w:hAnsi="Helvetica" w:cs="Helvetica"/>
          <w:bCs/>
          <w:sz w:val="18"/>
          <w:szCs w:val="18"/>
        </w:rPr>
      </w:pPr>
      <w:r>
        <w:rPr>
          <w:rFonts w:ascii="Helvetica" w:hAnsi="Helvetica" w:cs="Helvetica"/>
          <w:bCs/>
          <w:sz w:val="18"/>
          <w:szCs w:val="18"/>
        </w:rPr>
        <w:tab/>
      </w:r>
      <w:r w:rsidRPr="00AE1ECB" w:rsidR="000E3E27">
        <w:rPr>
          <w:rFonts w:ascii="Helvetica" w:hAnsi="Helvetica" w:cs="Helvetica"/>
          <w:bCs/>
          <w:sz w:val="18"/>
          <w:szCs w:val="18"/>
        </w:rPr>
        <w:t>However, if the valuation date for the prior plan year was not the first day of the plan year (permitted for small plans only), enter the result of the following calculation: </w:t>
      </w:r>
    </w:p>
    <w:p w:rsidRPr="00AE1ECB" w:rsidR="000E3E27" w:rsidP="0063377C" w:rsidRDefault="004E09B4" w14:paraId="244C84D3" w14:textId="77777777">
      <w:pPr>
        <w:spacing w:before="60" w:line="240" w:lineRule="auto"/>
        <w:ind w:firstLine="0"/>
        <w:rPr>
          <w:rFonts w:ascii="Helvetica" w:hAnsi="Helvetica" w:cs="Helvetica"/>
          <w:bCs/>
          <w:sz w:val="18"/>
          <w:szCs w:val="18"/>
        </w:rPr>
      </w:pPr>
      <w:r>
        <w:rPr>
          <w:rFonts w:ascii="Helvetica" w:hAnsi="Helvetica" w:cs="Helvetica"/>
          <w:bCs/>
          <w:i/>
          <w:sz w:val="18"/>
          <w:szCs w:val="18"/>
        </w:rPr>
        <w:tab/>
      </w:r>
      <w:r w:rsidRPr="00AE1ECB" w:rsidR="000E3E27">
        <w:rPr>
          <w:rFonts w:ascii="Helvetica" w:hAnsi="Helvetica" w:cs="Helvetica"/>
          <w:bCs/>
          <w:i/>
          <w:sz w:val="18"/>
          <w:szCs w:val="18"/>
        </w:rPr>
        <w:t>Step 1</w:t>
      </w:r>
      <w:r w:rsidRPr="00AE1ECB" w:rsidR="000E3E27">
        <w:rPr>
          <w:rFonts w:ascii="Helvetica" w:hAnsi="Helvetica" w:cs="Helvetica"/>
          <w:bCs/>
          <w:sz w:val="18"/>
          <w:szCs w:val="18"/>
        </w:rPr>
        <w:t xml:space="preserve">: Adjust the prior-year amount reported in line 38b to the first day of the prior year, using the effective interest rate for the prior year, </w:t>
      </w:r>
    </w:p>
    <w:p w:rsidRPr="00AE1ECB" w:rsidR="000E3E27" w:rsidP="0063377C" w:rsidRDefault="004E09B4" w14:paraId="244C84D4" w14:textId="77777777">
      <w:pPr>
        <w:spacing w:before="60" w:line="240" w:lineRule="auto"/>
        <w:ind w:firstLine="0"/>
        <w:rPr>
          <w:rFonts w:ascii="Helvetica" w:hAnsi="Helvetica" w:cs="Helvetica"/>
          <w:bCs/>
          <w:sz w:val="18"/>
          <w:szCs w:val="18"/>
        </w:rPr>
      </w:pPr>
      <w:r>
        <w:rPr>
          <w:rFonts w:ascii="Helvetica" w:hAnsi="Helvetica" w:cs="Helvetica"/>
          <w:bCs/>
          <w:i/>
          <w:sz w:val="18"/>
          <w:szCs w:val="18"/>
        </w:rPr>
        <w:tab/>
      </w:r>
      <w:r w:rsidRPr="00AE1ECB" w:rsidR="000E3E27">
        <w:rPr>
          <w:rFonts w:ascii="Helvetica" w:hAnsi="Helvetica" w:cs="Helvetica"/>
          <w:bCs/>
          <w:i/>
          <w:sz w:val="18"/>
          <w:szCs w:val="18"/>
        </w:rPr>
        <w:t>Step 2</w:t>
      </w:r>
      <w:r w:rsidRPr="00AE1ECB" w:rsidR="000E3E27">
        <w:rPr>
          <w:rFonts w:ascii="Helvetica" w:hAnsi="Helvetica" w:cs="Helvetica"/>
          <w:bCs/>
          <w:sz w:val="18"/>
          <w:szCs w:val="18"/>
        </w:rPr>
        <w:t xml:space="preserve">: Multiply the result in Step 1 by the prior year’s actual rate of return (from line 10), and </w:t>
      </w:r>
    </w:p>
    <w:p w:rsidRPr="00AE1ECB" w:rsidR="000E3E27" w:rsidP="0063377C" w:rsidRDefault="004E09B4" w14:paraId="244C84D5" w14:textId="77777777">
      <w:pPr>
        <w:spacing w:before="60" w:line="240" w:lineRule="auto"/>
        <w:ind w:firstLine="0"/>
        <w:rPr>
          <w:rFonts w:ascii="Helvetica" w:hAnsi="Helvetica" w:cs="Helvetica"/>
          <w:bCs/>
          <w:sz w:val="18"/>
          <w:szCs w:val="18"/>
        </w:rPr>
      </w:pPr>
      <w:r>
        <w:rPr>
          <w:rFonts w:ascii="Helvetica" w:hAnsi="Helvetica" w:cs="Helvetica"/>
          <w:bCs/>
          <w:i/>
          <w:sz w:val="18"/>
          <w:szCs w:val="18"/>
        </w:rPr>
        <w:tab/>
      </w:r>
      <w:r w:rsidRPr="00AE1ECB" w:rsidR="000E3E27">
        <w:rPr>
          <w:rFonts w:ascii="Helvetica" w:hAnsi="Helvetica" w:cs="Helvetica"/>
          <w:bCs/>
          <w:i/>
          <w:sz w:val="18"/>
          <w:szCs w:val="18"/>
        </w:rPr>
        <w:t>Step 3</w:t>
      </w:r>
      <w:r w:rsidRPr="00AE1ECB" w:rsidR="000E3E27">
        <w:rPr>
          <w:rFonts w:ascii="Helvetica" w:hAnsi="Helvetica" w:cs="Helvetica"/>
          <w:bCs/>
          <w:sz w:val="18"/>
          <w:szCs w:val="18"/>
        </w:rPr>
        <w:t>:  Reduce the result in Step 2 by interest on the result in Step 1 for the period between the first day of the prior plan year and the prior-year valuation date using the effective interest rate for the prior year.</w:t>
      </w:r>
    </w:p>
    <w:p w:rsidRPr="00AE1ECB" w:rsidR="00A26046" w:rsidP="0063377C" w:rsidRDefault="00A26046" w14:paraId="244C84D6" w14:textId="77777777">
      <w:pPr>
        <w:spacing w:before="60" w:line="240" w:lineRule="auto"/>
        <w:ind w:firstLine="0"/>
        <w:rPr>
          <w:rFonts w:ascii="Helvetica" w:hAnsi="Helvetica" w:cs="Helvetica"/>
          <w:sz w:val="18"/>
          <w:szCs w:val="18"/>
        </w:rPr>
      </w:pPr>
      <w:r w:rsidRPr="00AE1ECB">
        <w:rPr>
          <w:rFonts w:ascii="Helvetica" w:hAnsi="Helvetica"/>
          <w:b/>
          <w:sz w:val="18"/>
          <w:szCs w:val="18"/>
        </w:rPr>
        <w:t>Line 11c.</w:t>
      </w:r>
      <w:r w:rsidRPr="00AE1ECB">
        <w:rPr>
          <w:rFonts w:ascii="Helvetica" w:hAnsi="Helvetica"/>
          <w:sz w:val="18"/>
          <w:szCs w:val="18"/>
        </w:rPr>
        <w:t xml:space="preserve"> </w:t>
      </w:r>
      <w:r w:rsidRPr="00AE1ECB" w:rsidR="002E5E02">
        <w:rPr>
          <w:rFonts w:ascii="Helvetica" w:hAnsi="Helvetica" w:cs="Helvetica"/>
          <w:sz w:val="18"/>
          <w:szCs w:val="18"/>
        </w:rPr>
        <w:t>Enter the sum of lines 11a, 11</w:t>
      </w:r>
      <w:proofErr w:type="gramStart"/>
      <w:r w:rsidRPr="00AE1ECB" w:rsidR="002E5E02">
        <w:rPr>
          <w:rFonts w:ascii="Helvetica" w:hAnsi="Helvetica" w:cs="Helvetica"/>
          <w:sz w:val="18"/>
          <w:szCs w:val="18"/>
        </w:rPr>
        <w:t>b(</w:t>
      </w:r>
      <w:proofErr w:type="gramEnd"/>
      <w:r w:rsidRPr="00AE1ECB" w:rsidR="002E5E02">
        <w:rPr>
          <w:rFonts w:ascii="Helvetica" w:hAnsi="Helvetica" w:cs="Helvetica"/>
          <w:sz w:val="18"/>
          <w:szCs w:val="18"/>
        </w:rPr>
        <w:t>1) and 11(b)(2).</w:t>
      </w:r>
    </w:p>
    <w:p w:rsidRPr="00AE1ECB" w:rsidR="00A26046" w:rsidP="0063377C" w:rsidRDefault="00A26046" w14:paraId="244C84D7" w14:textId="77777777">
      <w:pPr>
        <w:spacing w:before="60" w:line="240" w:lineRule="auto"/>
        <w:ind w:firstLine="0"/>
        <w:rPr>
          <w:rFonts w:ascii="Helvetica" w:hAnsi="Helvetica" w:cs="Helvetica"/>
          <w:sz w:val="18"/>
          <w:szCs w:val="18"/>
        </w:rPr>
      </w:pPr>
      <w:r w:rsidRPr="00AE1ECB">
        <w:rPr>
          <w:rFonts w:ascii="Helvetica" w:hAnsi="Helvetica"/>
          <w:b/>
          <w:sz w:val="18"/>
          <w:szCs w:val="18"/>
        </w:rPr>
        <w:t>Line 11d.</w:t>
      </w:r>
      <w:r w:rsidRPr="00AE1ECB">
        <w:rPr>
          <w:rFonts w:ascii="Helvetica" w:hAnsi="Helvetica"/>
          <w:sz w:val="18"/>
          <w:szCs w:val="18"/>
        </w:rPr>
        <w:t xml:space="preserve"> </w:t>
      </w:r>
      <w:r w:rsidRPr="00AE1ECB">
        <w:rPr>
          <w:rFonts w:ascii="Helvetica" w:hAnsi="Helvetica" w:cs="Helvetica"/>
          <w:sz w:val="18"/>
          <w:szCs w:val="18"/>
        </w:rPr>
        <w:t>Enter the amount of the excess contributions for the prior year (with interest) that the plan sponsor elected to use to increase the prefunding balance. This amount cannot be greater than the amount reported on line 11c.</w:t>
      </w:r>
    </w:p>
    <w:p w:rsidRPr="00AE1ECB" w:rsidR="00A26046" w:rsidP="0063377C" w:rsidRDefault="00A26046" w14:paraId="244C84D8" w14:textId="77777777">
      <w:pPr>
        <w:spacing w:before="60" w:line="240" w:lineRule="auto"/>
        <w:ind w:firstLine="274"/>
        <w:rPr>
          <w:rFonts w:ascii="Helvetica" w:hAnsi="Helvetica" w:cs="Helvetica"/>
          <w:sz w:val="18"/>
          <w:szCs w:val="18"/>
        </w:rPr>
      </w:pPr>
      <w:r w:rsidRPr="00AE1ECB">
        <w:rPr>
          <w:rFonts w:ascii="Helvetica" w:hAnsi="Helvetica" w:cs="Helvetica"/>
          <w:sz w:val="18"/>
          <w:szCs w:val="18"/>
        </w:rPr>
        <w:t>If this is the first year for which the plan is subject to the minimum funding rules of Code section 430 or ERISA section 303, leave lines 11a–d blank.</w:t>
      </w:r>
    </w:p>
    <w:p w:rsidRPr="00AE1ECB" w:rsidR="00A26046" w:rsidP="0063377C" w:rsidRDefault="00A26046" w14:paraId="244C84D9" w14:textId="77777777">
      <w:pPr>
        <w:spacing w:before="60" w:line="240" w:lineRule="auto"/>
        <w:ind w:firstLine="0"/>
        <w:rPr>
          <w:rFonts w:ascii="Helvetica" w:hAnsi="Helvetica" w:cs="Helvetica"/>
          <w:sz w:val="18"/>
          <w:szCs w:val="18"/>
        </w:rPr>
      </w:pPr>
      <w:r w:rsidRPr="00AE1ECB">
        <w:rPr>
          <w:rFonts w:ascii="Helvetica" w:hAnsi="Helvetica"/>
          <w:b/>
          <w:sz w:val="18"/>
          <w:szCs w:val="18"/>
        </w:rPr>
        <w:t>Line 12. Other Reductions in Balances Due to Elections or Deemed Elections.</w:t>
      </w:r>
      <w:r w:rsidRPr="00AE1ECB">
        <w:rPr>
          <w:rFonts w:ascii="Helvetica" w:hAnsi="Helvetica"/>
          <w:sz w:val="18"/>
          <w:szCs w:val="18"/>
        </w:rPr>
        <w:t xml:space="preserve"> </w:t>
      </w:r>
      <w:r w:rsidRPr="00AE1ECB">
        <w:rPr>
          <w:rFonts w:ascii="Helvetica" w:hAnsi="Helvetica" w:cs="Helvetica"/>
          <w:sz w:val="18"/>
          <w:szCs w:val="18"/>
        </w:rPr>
        <w:t>In each column, enter the amount by which the employer elects to reduce (or is deemed to elect to reduce, per Code section 436(f)(3) and ERISA section 206(g)(5)(C)) the funding standard carryover balance or prefunding balance, as applicable, under Code section 430(f) and ERISA section 303(f), other than any amount reported in line 8 that is treated as a reduction in these balances under the special rule in section 1.430(f)-1(f)(3)(ii) (relating to amounts elected for use to offset the minimum required contribution that exceed the minimum required contribution for the plan for the plan year, and which are not revoked by the plan sponsor). This amount cannot be greater than the sum of the amounts reported in the corresponding column of lines 9, 10 and, if applicable, 11d. Note that an election (or deemed election) cannot be made to reduce the prefunding balance in column (b) until the funding standard carryover balance in column (a) has been reduced to zero.</w:t>
      </w:r>
    </w:p>
    <w:p w:rsidRPr="00AE1ECB" w:rsidR="00A26046" w:rsidP="0063377C" w:rsidRDefault="00A26046" w14:paraId="244C84DA" w14:textId="77777777">
      <w:pPr>
        <w:spacing w:before="60" w:line="240" w:lineRule="auto"/>
        <w:ind w:firstLine="274"/>
        <w:rPr>
          <w:rFonts w:ascii="Helvetica" w:hAnsi="Helvetica" w:cs="Helvetica"/>
          <w:sz w:val="18"/>
          <w:szCs w:val="18"/>
        </w:rPr>
      </w:pPr>
      <w:r w:rsidRPr="00AE1ECB">
        <w:rPr>
          <w:rFonts w:ascii="Helvetica" w:hAnsi="Helvetica" w:cs="Helvetica"/>
          <w:sz w:val="18"/>
          <w:szCs w:val="18"/>
        </w:rPr>
        <w:t>If the valuation date is not the first day of the plan year, adjust the amounts reported in line 12 to the first day of the plan year, using the effective interest rate for the current plan year. If the plan did not exist in the prior year and is not a successor plan, leave both columns blank.</w:t>
      </w:r>
    </w:p>
    <w:p w:rsidRPr="00AE1ECB" w:rsidR="00A26046" w:rsidP="0063377C" w:rsidRDefault="00A26046" w14:paraId="244C84DB" w14:textId="77777777">
      <w:pPr>
        <w:spacing w:before="60" w:line="240" w:lineRule="auto"/>
        <w:ind w:firstLine="274"/>
        <w:rPr>
          <w:rFonts w:ascii="Helvetica" w:hAnsi="Helvetica" w:cs="Helvetica"/>
          <w:sz w:val="18"/>
          <w:szCs w:val="18"/>
        </w:rPr>
      </w:pPr>
      <w:r w:rsidRPr="00AE1ECB">
        <w:rPr>
          <w:rFonts w:ascii="Helvetica" w:hAnsi="Helvetica" w:cs="Helvetica"/>
          <w:sz w:val="18"/>
          <w:szCs w:val="18"/>
        </w:rPr>
        <w:t>If this is the first year for which the plan is subject to the minimum funding rules of Code section 430 or ERISA section 303, leave column (b) blank.</w:t>
      </w:r>
    </w:p>
    <w:p w:rsidRPr="00AE1ECB" w:rsidR="00A26046" w:rsidP="0063377C" w:rsidRDefault="00A26046" w14:paraId="244C84DC" w14:textId="77777777">
      <w:pPr>
        <w:spacing w:before="60" w:line="240" w:lineRule="auto"/>
        <w:ind w:firstLine="0"/>
        <w:rPr>
          <w:rFonts w:ascii="Helvetica" w:hAnsi="Helvetica"/>
          <w:b/>
          <w:sz w:val="18"/>
          <w:szCs w:val="18"/>
        </w:rPr>
      </w:pPr>
      <w:r w:rsidRPr="00AE1ECB">
        <w:rPr>
          <w:rFonts w:ascii="Helvetica" w:hAnsi="Helvetica"/>
          <w:b/>
          <w:sz w:val="18"/>
          <w:szCs w:val="18"/>
        </w:rPr>
        <w:t>Line 13. Balance at Beginning of Current Year.</w:t>
      </w:r>
    </w:p>
    <w:p w:rsidRPr="00AE1ECB" w:rsidR="00A26046" w:rsidP="0063377C" w:rsidRDefault="00A26046" w14:paraId="244C84DD" w14:textId="77777777">
      <w:pPr>
        <w:spacing w:before="60" w:line="240" w:lineRule="auto"/>
        <w:ind w:firstLine="0"/>
        <w:rPr>
          <w:rFonts w:ascii="Helvetica" w:hAnsi="Helvetica" w:cs="Helvetica"/>
          <w:sz w:val="18"/>
          <w:szCs w:val="18"/>
        </w:rPr>
      </w:pPr>
      <w:r w:rsidRPr="00AE1ECB">
        <w:rPr>
          <w:rFonts w:ascii="Helvetica" w:hAnsi="Helvetica"/>
          <w:sz w:val="18"/>
          <w:szCs w:val="18"/>
        </w:rPr>
        <w:t xml:space="preserve">● </w:t>
      </w:r>
      <w:r w:rsidRPr="00AE1ECB">
        <w:rPr>
          <w:rFonts w:ascii="Helvetica" w:hAnsi="Helvetica" w:cs="Helvetica"/>
          <w:sz w:val="18"/>
          <w:szCs w:val="18"/>
        </w:rPr>
        <w:t>Column (a) - Enter the sum of the amounts reported on lines 9 and 10 of column (a), minus the amount reported on line 12 of column (a).</w:t>
      </w:r>
    </w:p>
    <w:p w:rsidRPr="00AE1ECB" w:rsidR="00A26046" w:rsidP="00C50654" w:rsidRDefault="00A26046" w14:paraId="244C84DE" w14:textId="77777777">
      <w:pPr>
        <w:spacing w:line="240" w:lineRule="auto"/>
        <w:ind w:firstLine="0"/>
        <w:rPr>
          <w:rFonts w:ascii="Helvetica" w:hAnsi="Helvetica" w:cs="Helvetica"/>
          <w:sz w:val="18"/>
          <w:szCs w:val="18"/>
        </w:rPr>
      </w:pPr>
      <w:r w:rsidRPr="00AE1ECB">
        <w:rPr>
          <w:rFonts w:ascii="Helvetica" w:hAnsi="Helvetica"/>
          <w:sz w:val="18"/>
          <w:szCs w:val="18"/>
        </w:rPr>
        <w:t xml:space="preserve">● </w:t>
      </w:r>
      <w:r w:rsidRPr="00AE1ECB">
        <w:rPr>
          <w:rFonts w:ascii="Helvetica" w:hAnsi="Helvetica" w:cs="Helvetica"/>
          <w:sz w:val="18"/>
          <w:szCs w:val="18"/>
        </w:rPr>
        <w:t>Column (b) - Enter the sum of the amounts reported on lines 9, 10 and 11d of column (b), minus the amount reported on line 12 of column (b).</w:t>
      </w:r>
    </w:p>
    <w:p w:rsidRPr="00AE1ECB" w:rsidR="00A26046" w:rsidP="0063377C" w:rsidRDefault="00A26046" w14:paraId="244C84DF" w14:textId="77777777">
      <w:pPr>
        <w:spacing w:before="60" w:line="240" w:lineRule="auto"/>
        <w:ind w:firstLine="274"/>
        <w:rPr>
          <w:rFonts w:ascii="Helvetica" w:hAnsi="Helvetica" w:cs="Helvetica"/>
          <w:sz w:val="18"/>
          <w:szCs w:val="18"/>
        </w:rPr>
      </w:pPr>
      <w:r w:rsidRPr="00AE1ECB">
        <w:rPr>
          <w:rFonts w:ascii="Helvetica" w:hAnsi="Helvetica" w:cs="Helvetica"/>
          <w:sz w:val="18"/>
          <w:szCs w:val="18"/>
        </w:rPr>
        <w:t>If this is the first year for which the plan is subject to the minimum funding rules of Code section 430 or ERISA section 303, leave column (b) blank.</w:t>
      </w:r>
    </w:p>
    <w:p w:rsidRPr="00AE1ECB" w:rsidR="00A26046" w:rsidP="0063377C" w:rsidRDefault="00A26046" w14:paraId="244C84E0" w14:textId="77777777">
      <w:pPr>
        <w:spacing w:before="60" w:line="240" w:lineRule="auto"/>
        <w:ind w:firstLine="0"/>
        <w:rPr>
          <w:rFonts w:ascii="Helvetica" w:hAnsi="Helvetica"/>
          <w:b/>
          <w:sz w:val="20"/>
          <w:szCs w:val="22"/>
        </w:rPr>
      </w:pPr>
      <w:r w:rsidRPr="00AE1ECB">
        <w:rPr>
          <w:rFonts w:ascii="Helvetica" w:hAnsi="Helvetica"/>
          <w:b/>
          <w:sz w:val="20"/>
          <w:szCs w:val="22"/>
        </w:rPr>
        <w:t xml:space="preserve">Part III </w:t>
      </w:r>
      <w:r w:rsidRPr="00AE1ECB" w:rsidR="00577A84">
        <w:rPr>
          <w:rFonts w:ascii="Helvetica" w:hAnsi="Helvetica"/>
          <w:b/>
          <w:bCs/>
          <w:sz w:val="20"/>
          <w:szCs w:val="22"/>
        </w:rPr>
        <w:t xml:space="preserve">– </w:t>
      </w:r>
      <w:r w:rsidRPr="00AE1ECB">
        <w:rPr>
          <w:rFonts w:ascii="Helvetica" w:hAnsi="Helvetica"/>
          <w:b/>
          <w:sz w:val="20"/>
          <w:szCs w:val="22"/>
        </w:rPr>
        <w:t>Funding Percentages</w:t>
      </w:r>
    </w:p>
    <w:p w:rsidRPr="00AE1ECB" w:rsidR="00A26046" w:rsidP="0063377C" w:rsidRDefault="00A26046" w14:paraId="244C84E1" w14:textId="77777777">
      <w:pPr>
        <w:spacing w:before="60" w:line="240" w:lineRule="auto"/>
        <w:ind w:firstLine="0"/>
        <w:rPr>
          <w:rFonts w:ascii="Helvetica" w:hAnsi="Helvetica" w:cs="Helvetica"/>
          <w:sz w:val="18"/>
          <w:szCs w:val="18"/>
        </w:rPr>
      </w:pPr>
      <w:r w:rsidRPr="00AE1ECB">
        <w:rPr>
          <w:rFonts w:ascii="Helvetica" w:hAnsi="Helvetica" w:cs="Helvetica"/>
          <w:sz w:val="18"/>
          <w:szCs w:val="18"/>
        </w:rPr>
        <w:t>Enter all percentages in this section by truncating at .01% (e.g., report 82.649% as 82.64%).</w:t>
      </w:r>
    </w:p>
    <w:p w:rsidRPr="00AE1ECB" w:rsidR="00A26046" w:rsidP="0063377C" w:rsidRDefault="00A26046" w14:paraId="244C84E2" w14:textId="77777777">
      <w:pPr>
        <w:spacing w:before="60" w:line="240" w:lineRule="auto"/>
        <w:ind w:firstLine="0"/>
        <w:rPr>
          <w:rFonts w:ascii="Helvetica" w:hAnsi="Helvetica" w:cs="Helvetica"/>
          <w:sz w:val="18"/>
          <w:szCs w:val="18"/>
        </w:rPr>
      </w:pPr>
      <w:r w:rsidRPr="00AE1ECB">
        <w:rPr>
          <w:rFonts w:ascii="Helvetica" w:hAnsi="Helvetica"/>
          <w:b/>
          <w:sz w:val="18"/>
          <w:szCs w:val="18"/>
        </w:rPr>
        <w:t xml:space="preserve">Line 14. Funding Target Attainment Percentage. </w:t>
      </w:r>
      <w:r w:rsidRPr="00AE1ECB">
        <w:rPr>
          <w:rFonts w:ascii="Helvetica" w:hAnsi="Helvetica" w:cs="Helvetica"/>
          <w:sz w:val="18"/>
          <w:szCs w:val="18"/>
        </w:rPr>
        <w:t xml:space="preserve">Enter the funding target attainment percentage (FTAP) determined in accordance with Code section 430(d)(2) and ERISA section </w:t>
      </w:r>
      <w:r w:rsidRPr="00AE1ECB">
        <w:rPr>
          <w:rFonts w:ascii="Helvetica" w:hAnsi="Helvetica" w:cs="Helvetica"/>
          <w:sz w:val="18"/>
          <w:szCs w:val="18"/>
        </w:rPr>
        <w:lastRenderedPageBreak/>
        <w:t>303(d)(2). The FTAP is the ratio (expressed as a percentage) which the actuarial value of plan assets (reduced by the funding standard carryover balance and prefunding balance) bears to the funding target determined without regard to the additional rules for plans in at-risk status.</w:t>
      </w:r>
    </w:p>
    <w:p w:rsidRPr="00AE1ECB" w:rsidR="00A26046" w:rsidP="0063377C" w:rsidRDefault="00A26046" w14:paraId="244C84E3" w14:textId="77777777">
      <w:pPr>
        <w:spacing w:before="60" w:line="240" w:lineRule="auto"/>
        <w:ind w:firstLine="274"/>
        <w:rPr>
          <w:rFonts w:ascii="Helvetica" w:hAnsi="Helvetica" w:cs="Helvetica"/>
          <w:sz w:val="18"/>
          <w:szCs w:val="18"/>
        </w:rPr>
      </w:pPr>
      <w:r w:rsidRPr="00AE1ECB">
        <w:rPr>
          <w:rFonts w:ascii="Helvetica" w:hAnsi="Helvetica" w:cs="Helvetica"/>
          <w:sz w:val="18"/>
          <w:szCs w:val="18"/>
        </w:rPr>
        <w:t xml:space="preserve">This percentage is determined by subtracting the sum of the amounts reported in line 13 from line 2b and dividing the result by the funding target. The funding target used for this purpose is the number reported in </w:t>
      </w:r>
      <w:r w:rsidRPr="009F3CBA" w:rsidR="009F3CBA">
        <w:rPr>
          <w:rFonts w:ascii="Helvetica" w:hAnsi="Helvetica" w:cs="Helvetica"/>
          <w:sz w:val="18"/>
          <w:szCs w:val="18"/>
        </w:rPr>
        <w:t>line 3d, column (3)</w:t>
      </w:r>
      <w:r w:rsidRPr="00AE1ECB">
        <w:rPr>
          <w:rFonts w:ascii="Helvetica" w:hAnsi="Helvetica" w:cs="Helvetica"/>
          <w:sz w:val="18"/>
          <w:szCs w:val="18"/>
        </w:rPr>
        <w:t xml:space="preserve"> for plans that are not in at-risk status and line 4a for plans that are in at-risk status. If the plan’s valuation date is not the first day of the plan year, subtract the sum of the amounts reported in line 13, adjusted for interest between the beginning of the plan year and the valuation date using the effective interest rate for the current plan year, from the amount reported in line 2b; and divide by the funding target.</w:t>
      </w:r>
    </w:p>
    <w:p w:rsidRPr="00AE1ECB" w:rsidR="00A26046" w:rsidP="0063377C" w:rsidRDefault="00A26046" w14:paraId="244C84E4" w14:textId="77777777">
      <w:pPr>
        <w:spacing w:before="60" w:line="240" w:lineRule="auto"/>
        <w:ind w:firstLine="0"/>
        <w:rPr>
          <w:rFonts w:ascii="Helvetica" w:hAnsi="Helvetica"/>
          <w:b/>
          <w:sz w:val="18"/>
          <w:szCs w:val="18"/>
        </w:rPr>
      </w:pPr>
      <w:r w:rsidRPr="00AE1ECB">
        <w:rPr>
          <w:rFonts w:ascii="Helvetica" w:hAnsi="Helvetica"/>
          <w:b/>
          <w:sz w:val="18"/>
          <w:szCs w:val="18"/>
        </w:rPr>
        <w:t>Line 15. Adjusted Funding Target Attainment Percentage.</w:t>
      </w:r>
    </w:p>
    <w:p w:rsidRPr="00AE1ECB" w:rsidR="00A26046" w:rsidP="00C50654" w:rsidRDefault="00A26046" w14:paraId="244C84E5" w14:textId="77777777">
      <w:pPr>
        <w:spacing w:line="240" w:lineRule="auto"/>
        <w:ind w:firstLine="0"/>
        <w:rPr>
          <w:rFonts w:ascii="Helvetica" w:hAnsi="Helvetica" w:cs="Helvetica"/>
          <w:sz w:val="18"/>
          <w:szCs w:val="18"/>
        </w:rPr>
      </w:pPr>
      <w:r w:rsidRPr="00AE1ECB">
        <w:rPr>
          <w:rFonts w:ascii="Helvetica" w:hAnsi="Helvetica" w:cs="Helvetica"/>
          <w:sz w:val="18"/>
          <w:szCs w:val="18"/>
        </w:rPr>
        <w:t xml:space="preserve">Enter the adjusted funding target attainment percentage (AFTAP) determined in accordance with Code section 436(j)(2) and ERISA section 206(g)(9)(B). The AFTAP is calculated in the same manner as the FTAP reported in line 14, except that both the assets and the funding target used to calculate the AFTAP are increased by the aggregate </w:t>
      </w:r>
      <w:proofErr w:type="gramStart"/>
      <w:r w:rsidRPr="00AE1ECB">
        <w:rPr>
          <w:rFonts w:ascii="Helvetica" w:hAnsi="Helvetica" w:cs="Helvetica"/>
          <w:sz w:val="18"/>
          <w:szCs w:val="18"/>
        </w:rPr>
        <w:t>amount</w:t>
      </w:r>
      <w:proofErr w:type="gramEnd"/>
      <w:r w:rsidRPr="00AE1ECB">
        <w:rPr>
          <w:rFonts w:ascii="Helvetica" w:hAnsi="Helvetica" w:cs="Helvetica"/>
          <w:sz w:val="18"/>
          <w:szCs w:val="18"/>
        </w:rPr>
        <w:t xml:space="preserve"> of purchases of annuities for employees other than highly compensated employees (as defined in Code section 414(q)) which were made by the plan during the preceding two plan years.</w:t>
      </w:r>
    </w:p>
    <w:p w:rsidRPr="00AE1ECB" w:rsidR="00A26046" w:rsidP="0063377C" w:rsidRDefault="00A26046" w14:paraId="244C84E6" w14:textId="77777777">
      <w:pPr>
        <w:spacing w:before="60" w:line="240" w:lineRule="auto"/>
        <w:ind w:firstLine="274"/>
        <w:rPr>
          <w:rFonts w:ascii="Helvetica" w:hAnsi="Helvetica" w:cs="Helvetica"/>
          <w:sz w:val="18"/>
          <w:szCs w:val="18"/>
        </w:rPr>
      </w:pPr>
      <w:r w:rsidRPr="00AE1ECB">
        <w:rPr>
          <w:rFonts w:ascii="Helvetica" w:hAnsi="Helvetica" w:cs="Helvetica"/>
          <w:sz w:val="18"/>
          <w:szCs w:val="18"/>
        </w:rPr>
        <w:t xml:space="preserve">See Code section 436(j)(3) and ERISA section 206(g)(9)(C) for rules regarding circumstances in which the actuarial value of plan assets is not reduced by the funding standard carryover balance and prefunding balance for certain </w:t>
      </w:r>
      <w:proofErr w:type="gramStart"/>
      <w:r w:rsidRPr="00AE1ECB">
        <w:rPr>
          <w:rFonts w:ascii="Helvetica" w:hAnsi="Helvetica" w:cs="Helvetica"/>
          <w:sz w:val="18"/>
          <w:szCs w:val="18"/>
        </w:rPr>
        <w:t>fully-funded</w:t>
      </w:r>
      <w:proofErr w:type="gramEnd"/>
      <w:r w:rsidRPr="00AE1ECB">
        <w:rPr>
          <w:rFonts w:ascii="Helvetica" w:hAnsi="Helvetica" w:cs="Helvetica"/>
          <w:sz w:val="18"/>
          <w:szCs w:val="18"/>
        </w:rPr>
        <w:t xml:space="preserve"> plans when determining the AFTAP. Note that this special rule applies only to the calculation of the AFTAP and not to the FTAP reported in line 14.</w:t>
      </w:r>
    </w:p>
    <w:p w:rsidRPr="00AE1ECB" w:rsidR="00120002" w:rsidP="0063377C" w:rsidRDefault="00120002" w14:paraId="244C84E7" w14:textId="77777777">
      <w:pPr>
        <w:spacing w:before="60" w:line="240" w:lineRule="auto"/>
        <w:ind w:firstLine="274"/>
        <w:rPr>
          <w:rFonts w:ascii="Helvetica" w:hAnsi="Helvetica" w:cs="Helvetica"/>
          <w:sz w:val="18"/>
          <w:szCs w:val="18"/>
        </w:rPr>
      </w:pPr>
      <w:r w:rsidRPr="00AE1ECB">
        <w:rPr>
          <w:rFonts w:ascii="Helvetica" w:hAnsi="Helvetica" w:cs="Helvetica"/>
          <w:sz w:val="18"/>
          <w:szCs w:val="18"/>
        </w:rPr>
        <w:t xml:space="preserve">Report the final certified AFTAP for the plan year, even if it does not correspond to the valuation results reported on this Schedule SB (for instance, if any adjustments pertaining to the plan year were made </w:t>
      </w:r>
      <w:proofErr w:type="gramStart"/>
      <w:r w:rsidRPr="00AE1ECB">
        <w:rPr>
          <w:rFonts w:ascii="Helvetica" w:hAnsi="Helvetica" w:cs="Helvetica"/>
          <w:sz w:val="18"/>
          <w:szCs w:val="18"/>
        </w:rPr>
        <w:t>subsequent to</w:t>
      </w:r>
      <w:proofErr w:type="gramEnd"/>
      <w:r w:rsidRPr="00AE1ECB">
        <w:rPr>
          <w:rFonts w:ascii="Helvetica" w:hAnsi="Helvetica" w:cs="Helvetica"/>
          <w:sz w:val="18"/>
          <w:szCs w:val="18"/>
        </w:rPr>
        <w:t xml:space="preserve"> the valuation or the AFTAP). If no AFTAP was certified for the plan year, attach an explanation and (1) report 100%, if the plan's adjusted funding target for the plan year is zero, as described in section 1.436-1(j)(1)(iv) of the Trea</w:t>
      </w:r>
      <w:r w:rsidR="005A5FBD">
        <w:rPr>
          <w:rFonts w:ascii="Helvetica" w:hAnsi="Helvetica" w:cs="Helvetica"/>
          <w:sz w:val="18"/>
          <w:szCs w:val="18"/>
        </w:rPr>
        <w:t xml:space="preserve">sury regulations, or (2) leave </w:t>
      </w:r>
      <w:r w:rsidRPr="00AE1ECB">
        <w:rPr>
          <w:rFonts w:ascii="Helvetica" w:hAnsi="Helvetica" w:cs="Helvetica"/>
          <w:sz w:val="18"/>
          <w:szCs w:val="18"/>
        </w:rPr>
        <w:t xml:space="preserve">line 15 blank if the plan's adjusted funding target for the plan year is not equal to zero. Label the attachment, </w:t>
      </w:r>
      <w:r w:rsidRPr="00AE1ECB">
        <w:rPr>
          <w:rFonts w:ascii="Helvetica" w:hAnsi="Helvetica" w:cs="Helvetica"/>
          <w:b/>
          <w:i/>
          <w:sz w:val="18"/>
          <w:szCs w:val="18"/>
        </w:rPr>
        <w:t>"Line 15, Reconciliation of differences between valuation results and amounts used to calculate AFTAP.”</w:t>
      </w:r>
      <w:r w:rsidRPr="00AE1ECB">
        <w:rPr>
          <w:rFonts w:ascii="Helvetica" w:hAnsi="Helvetica" w:cs="Helvetica"/>
          <w:sz w:val="18"/>
          <w:szCs w:val="18"/>
        </w:rPr>
        <w:t xml:space="preserve"> For plans with valuation dates other than the first day of the plan year, report the AFTAP that is the final certified AFTAP based on the valuation results for the current plan year at the time that the Schedule SB is filed (reflecting contributions for the current plan year and reflecting other adjustments as described in applicable guidance), even if that AFTAP is not used to apply the restrictions under Code section 436 and ERISA section 206(g) until the following plan year.</w:t>
      </w:r>
    </w:p>
    <w:p w:rsidRPr="00AE1ECB" w:rsidR="00A26046" w:rsidP="0063377C" w:rsidRDefault="00EE7DFC" w14:paraId="244C84E8" w14:textId="77777777">
      <w:pPr>
        <w:spacing w:before="60" w:line="240" w:lineRule="auto"/>
        <w:ind w:firstLine="274"/>
        <w:rPr>
          <w:rFonts w:ascii="Helvetica" w:hAnsi="Helvetica" w:cs="Helvetica"/>
          <w:sz w:val="18"/>
          <w:szCs w:val="18"/>
        </w:rPr>
      </w:pPr>
      <w:r w:rsidRPr="00AE1ECB">
        <w:rPr>
          <w:rFonts w:ascii="Helvetica" w:hAnsi="Helvetica" w:cs="Helvetica"/>
          <w:sz w:val="18"/>
          <w:szCs w:val="18"/>
        </w:rPr>
        <w:t>If the AFTAP reported on line 15 does not correspond to the valuation results reported on this Schedule SB (for instance, if any adjustments pertaining to the plan year were made subsequent to the valuation), attach a schedule showing each AFTAP that was certified or recertified for the plan year, the date of the certification (or recertification), and a description and the amount of each adjustment to the funding target, actuarial value of assets, funding standard carryover balance and prefunding balance used to determine the corresponding AFTAP</w:t>
      </w:r>
      <w:r w:rsidRPr="00AE1ECB" w:rsidR="00A26046">
        <w:rPr>
          <w:rFonts w:ascii="Helvetica" w:hAnsi="Helvetica" w:cs="Helvetica"/>
          <w:sz w:val="18"/>
          <w:szCs w:val="18"/>
        </w:rPr>
        <w:t>. Label the attachment, “</w:t>
      </w:r>
      <w:r w:rsidRPr="00AE1ECB" w:rsidR="00A26046">
        <w:rPr>
          <w:rFonts w:ascii="Helvetica" w:hAnsi="Helvetica" w:cs="Helvetica"/>
          <w:b/>
          <w:i/>
          <w:sz w:val="18"/>
          <w:szCs w:val="18"/>
        </w:rPr>
        <w:t>Line 15, Reconciliation of differences between valuation results and amounts used to calculate AFTAP</w:t>
      </w:r>
      <w:r w:rsidRPr="00AE1ECB" w:rsidR="00A26046">
        <w:rPr>
          <w:rFonts w:ascii="Helvetica" w:hAnsi="Helvetica" w:cs="Helvetica"/>
          <w:sz w:val="18"/>
          <w:szCs w:val="18"/>
        </w:rPr>
        <w:t xml:space="preserve">.”  It is not necessary to include any </w:t>
      </w:r>
      <w:r w:rsidRPr="00AE1ECB" w:rsidR="00A26046">
        <w:rPr>
          <w:rFonts w:ascii="Helvetica" w:hAnsi="Helvetica" w:cs="Helvetica"/>
          <w:sz w:val="18"/>
          <w:szCs w:val="18"/>
        </w:rPr>
        <w:t>information pertaining to a range certification in this attachment.</w:t>
      </w:r>
    </w:p>
    <w:p w:rsidRPr="00AE1ECB" w:rsidR="00A26046" w:rsidP="0063377C" w:rsidRDefault="00A26046" w14:paraId="244C84E9" w14:textId="77777777">
      <w:pPr>
        <w:spacing w:before="60" w:line="240" w:lineRule="auto"/>
        <w:ind w:firstLine="0"/>
        <w:rPr>
          <w:rFonts w:ascii="Helvetica" w:hAnsi="Helvetica"/>
          <w:b/>
          <w:sz w:val="18"/>
          <w:szCs w:val="18"/>
        </w:rPr>
      </w:pPr>
      <w:r w:rsidRPr="00AE1ECB">
        <w:rPr>
          <w:rFonts w:ascii="Helvetica" w:hAnsi="Helvetica"/>
          <w:b/>
          <w:sz w:val="18"/>
          <w:szCs w:val="18"/>
        </w:rPr>
        <w:t xml:space="preserve">Line 16. Prior Year’s Funding Percentage for Purposes of Determining Whether Carryover/Prefunding Balances May Be Used </w:t>
      </w:r>
      <w:r w:rsidR="00645910">
        <w:rPr>
          <w:rFonts w:ascii="Helvetica" w:hAnsi="Helvetica"/>
          <w:b/>
          <w:sz w:val="18"/>
          <w:szCs w:val="18"/>
        </w:rPr>
        <w:t>t</w:t>
      </w:r>
      <w:r w:rsidRPr="00AE1ECB">
        <w:rPr>
          <w:rFonts w:ascii="Helvetica" w:hAnsi="Helvetica"/>
          <w:b/>
          <w:sz w:val="18"/>
          <w:szCs w:val="18"/>
        </w:rPr>
        <w:t>o Offset Current Year’s Funding Requirement.</w:t>
      </w:r>
    </w:p>
    <w:p w:rsidRPr="00AE1ECB" w:rsidR="00A26046" w:rsidP="00C50654" w:rsidRDefault="00A26046" w14:paraId="244C84EA" w14:textId="77777777">
      <w:pPr>
        <w:spacing w:line="240" w:lineRule="auto"/>
        <w:ind w:firstLine="0"/>
        <w:rPr>
          <w:rFonts w:ascii="Helvetica" w:hAnsi="Helvetica" w:cs="Helvetica"/>
          <w:sz w:val="18"/>
          <w:szCs w:val="18"/>
        </w:rPr>
      </w:pPr>
      <w:r w:rsidRPr="00AE1ECB">
        <w:rPr>
          <w:rFonts w:ascii="Helvetica" w:hAnsi="Helvetica" w:cs="Helvetica"/>
          <w:sz w:val="18"/>
          <w:szCs w:val="18"/>
        </w:rPr>
        <w:t>Under Code section 430(f)(3) and ERISA section 303(f)(3), the funding standard carryover balance and prefunding balance may not be applied toward minimum contribution requirements unless the ratio of plan assets for the preceding plan year to the funding target for the preceding plan year (as described in Code section 430(f)(3)(C) and ERISA section 303(f)(3)(C)) is 80% or more.</w:t>
      </w:r>
    </w:p>
    <w:p w:rsidRPr="00AE1ECB" w:rsidR="00A26046" w:rsidP="0063377C" w:rsidRDefault="00A26046" w14:paraId="244C84EB" w14:textId="77777777">
      <w:pPr>
        <w:spacing w:before="60" w:line="240" w:lineRule="auto"/>
        <w:ind w:firstLine="274"/>
        <w:rPr>
          <w:rFonts w:ascii="Helvetica" w:hAnsi="Helvetica" w:cs="Helvetica"/>
          <w:sz w:val="18"/>
          <w:szCs w:val="18"/>
        </w:rPr>
      </w:pPr>
      <w:r w:rsidRPr="00AE1ECB">
        <w:rPr>
          <w:rFonts w:ascii="Helvetica" w:hAnsi="Helvetica" w:cs="Helvetica"/>
          <w:sz w:val="18"/>
          <w:szCs w:val="18"/>
        </w:rPr>
        <w:t>Enter the applicable percentage as described below, truncated at .01% (e.g., report 81.239% as 81.23%). In general, the percentage is the ratio that the prior-year actuarial value of plan assets (reduced by the amount of any prefunding balance, but not the funding standard carryover balance) bears to the prior-year funding target determined without regard to the additional rules for plans in at-risk status. This percentage is determined as follows, with all amounts taken from the prior year’s Schedule SB:</w:t>
      </w:r>
    </w:p>
    <w:p w:rsidRPr="00AE1ECB" w:rsidR="00A26046" w:rsidP="0063377C" w:rsidRDefault="00A26046" w14:paraId="244C84EC" w14:textId="77777777">
      <w:pPr>
        <w:spacing w:before="60" w:line="240" w:lineRule="auto"/>
        <w:ind w:firstLine="0"/>
        <w:rPr>
          <w:rFonts w:ascii="Helvetica" w:hAnsi="Helvetica" w:cs="Helvetica"/>
          <w:sz w:val="18"/>
          <w:szCs w:val="18"/>
        </w:rPr>
      </w:pPr>
      <w:r w:rsidRPr="00AE1ECB">
        <w:rPr>
          <w:rFonts w:ascii="Helvetica" w:hAnsi="Helvetica"/>
          <w:sz w:val="18"/>
          <w:szCs w:val="18"/>
        </w:rPr>
        <w:t xml:space="preserve">● </w:t>
      </w:r>
      <w:r w:rsidRPr="00AE1ECB">
        <w:rPr>
          <w:rFonts w:ascii="Helvetica" w:hAnsi="Helvetica" w:cs="Helvetica"/>
          <w:sz w:val="18"/>
          <w:szCs w:val="18"/>
        </w:rPr>
        <w:t xml:space="preserve">For plans that are not in at-risk status, subtract the amount reported on line 13, column (b) (adjusted for interest as described below, if the valuation date is not the first day of the plan year) from the amount reported on line 2b, and divide the result by the </w:t>
      </w:r>
      <w:r w:rsidR="009F3CBA">
        <w:rPr>
          <w:rFonts w:ascii="Helvetica" w:hAnsi="Helvetica" w:cs="Helvetica"/>
          <w:sz w:val="18"/>
          <w:szCs w:val="18"/>
        </w:rPr>
        <w:t xml:space="preserve">funding target reported on </w:t>
      </w:r>
      <w:r w:rsidRPr="009F3CBA" w:rsidR="009F3CBA">
        <w:rPr>
          <w:rFonts w:ascii="Helvetica" w:hAnsi="Helvetica" w:cs="Helvetica"/>
          <w:sz w:val="18"/>
          <w:szCs w:val="18"/>
        </w:rPr>
        <w:t>line 3d, column (3).</w:t>
      </w:r>
    </w:p>
    <w:p w:rsidRPr="00AE1ECB" w:rsidR="00A26046" w:rsidP="00C50654" w:rsidRDefault="00A26046" w14:paraId="244C84ED" w14:textId="77777777">
      <w:pPr>
        <w:spacing w:line="240" w:lineRule="auto"/>
        <w:ind w:firstLine="0"/>
        <w:rPr>
          <w:rFonts w:ascii="Helvetica" w:hAnsi="Helvetica" w:cs="Helvetica"/>
          <w:sz w:val="18"/>
          <w:szCs w:val="18"/>
        </w:rPr>
      </w:pPr>
      <w:r w:rsidRPr="00AE1ECB">
        <w:rPr>
          <w:rFonts w:ascii="Helvetica" w:hAnsi="Helvetica"/>
          <w:sz w:val="18"/>
          <w:szCs w:val="18"/>
        </w:rPr>
        <w:t xml:space="preserve">● </w:t>
      </w:r>
      <w:r w:rsidRPr="00AE1ECB">
        <w:rPr>
          <w:rFonts w:ascii="Helvetica" w:hAnsi="Helvetica" w:cs="Helvetica"/>
          <w:sz w:val="18"/>
          <w:szCs w:val="18"/>
        </w:rPr>
        <w:t xml:space="preserve">For plans that are in at-risk status, subtract the amount reported on line 13, column (b) (adjusted for interest as described below, if the valuation date is not the first day of the plan year) from the amount reported on line 2b, and divide the result by the funding target reported on line 4a. </w:t>
      </w:r>
    </w:p>
    <w:p w:rsidRPr="00AE1ECB" w:rsidR="00A26046" w:rsidP="0063377C" w:rsidRDefault="00BB582C" w14:paraId="244C84EE" w14:textId="77777777">
      <w:pPr>
        <w:spacing w:before="60" w:line="240" w:lineRule="auto"/>
        <w:ind w:firstLine="0"/>
        <w:rPr>
          <w:rFonts w:ascii="Helvetica" w:hAnsi="Helvetica" w:cs="Helvetica"/>
          <w:sz w:val="18"/>
          <w:szCs w:val="18"/>
        </w:rPr>
      </w:pPr>
      <w:r>
        <w:rPr>
          <w:rFonts w:ascii="Helvetica" w:hAnsi="Helvetica" w:cs="Helvetica"/>
          <w:sz w:val="18"/>
          <w:szCs w:val="18"/>
        </w:rPr>
        <w:tab/>
      </w:r>
      <w:r w:rsidRPr="00AE1ECB" w:rsidR="00A26046">
        <w:rPr>
          <w:rFonts w:ascii="Helvetica" w:hAnsi="Helvetica" w:cs="Helvetica"/>
          <w:sz w:val="18"/>
          <w:szCs w:val="18"/>
        </w:rPr>
        <w:t>If the valuation date for the prior plan year was not the first day of that plan year, the amount subtracted from the assets for the purpose of the above calculations is the amount reported on line 13, column(b), adjusted for interest between the beginning of the prior plan year and the prior year’s valuation date, using the effective interest rate for the prior plan year.</w:t>
      </w:r>
    </w:p>
    <w:p w:rsidRPr="0072625C" w:rsidR="00C052ED" w:rsidP="0063377C" w:rsidRDefault="00A26046" w14:paraId="244C84EF" w14:textId="77777777">
      <w:pPr>
        <w:spacing w:before="60" w:line="240" w:lineRule="auto"/>
        <w:ind w:firstLine="0"/>
        <w:rPr>
          <w:rFonts w:ascii="Helvetica" w:hAnsi="Helvetica" w:cs="Helvetica"/>
          <w:sz w:val="18"/>
          <w:szCs w:val="18"/>
        </w:rPr>
      </w:pPr>
      <w:r w:rsidRPr="00AE1ECB">
        <w:rPr>
          <w:rFonts w:ascii="Helvetica" w:hAnsi="Helvetica"/>
          <w:b/>
          <w:sz w:val="18"/>
          <w:szCs w:val="18"/>
        </w:rPr>
        <w:t>Line 17. Ratio of Current Value of Assets to Funding Target if Below 70%.</w:t>
      </w:r>
      <w:r w:rsidRPr="00AE1ECB">
        <w:rPr>
          <w:rFonts w:ascii="Helvetica" w:hAnsi="Helvetica"/>
          <w:sz w:val="18"/>
          <w:szCs w:val="18"/>
        </w:rPr>
        <w:t xml:space="preserve"> </w:t>
      </w:r>
      <w:r w:rsidRPr="00AE1ECB">
        <w:rPr>
          <w:rFonts w:ascii="Helvetica" w:hAnsi="Helvetica" w:cs="Helvetica"/>
          <w:sz w:val="18"/>
          <w:szCs w:val="18"/>
        </w:rPr>
        <w:t>This calculation is required under ERISA section 103(d)(11). If line 2</w:t>
      </w:r>
      <w:r w:rsidRPr="00AE1ECB" w:rsidR="00B372F5">
        <w:rPr>
          <w:rFonts w:ascii="Helvetica" w:hAnsi="Helvetica" w:cs="Helvetica"/>
          <w:sz w:val="18"/>
          <w:szCs w:val="18"/>
        </w:rPr>
        <w:t>a</w:t>
      </w:r>
      <w:r w:rsidRPr="00AE1ECB">
        <w:rPr>
          <w:rFonts w:ascii="Helvetica" w:hAnsi="Helvetica" w:cs="Helvetica"/>
          <w:sz w:val="18"/>
          <w:szCs w:val="18"/>
        </w:rPr>
        <w:t xml:space="preserve"> divided by the funding target reported in </w:t>
      </w:r>
      <w:r w:rsidR="00752EEF">
        <w:rPr>
          <w:rFonts w:ascii="Helvetica" w:hAnsi="Helvetica" w:cs="Helvetica"/>
          <w:sz w:val="18"/>
          <w:szCs w:val="18"/>
        </w:rPr>
        <w:t>line 3d, column (3)</w:t>
      </w:r>
      <w:r w:rsidRPr="00AE1ECB">
        <w:rPr>
          <w:rFonts w:ascii="Helvetica" w:hAnsi="Helvetica" w:cs="Helvetica"/>
          <w:sz w:val="18"/>
          <w:szCs w:val="18"/>
        </w:rPr>
        <w:t>, is less than 70%, enter such percentage. Ot</w:t>
      </w:r>
      <w:r w:rsidR="0072625C">
        <w:rPr>
          <w:rFonts w:ascii="Helvetica" w:hAnsi="Helvetica" w:cs="Helvetica"/>
          <w:sz w:val="18"/>
          <w:szCs w:val="18"/>
        </w:rPr>
        <w:t>herwise, leave this line blank.</w:t>
      </w:r>
    </w:p>
    <w:p w:rsidRPr="00AE1ECB" w:rsidR="00A26046" w:rsidP="0063377C" w:rsidRDefault="00A26046" w14:paraId="244C84F0" w14:textId="77777777">
      <w:pPr>
        <w:spacing w:before="60" w:line="240" w:lineRule="auto"/>
        <w:ind w:firstLine="0"/>
        <w:rPr>
          <w:rFonts w:ascii="Helvetica" w:hAnsi="Helvetica"/>
          <w:b/>
          <w:sz w:val="20"/>
          <w:szCs w:val="22"/>
        </w:rPr>
      </w:pPr>
      <w:r w:rsidRPr="00AE1ECB">
        <w:rPr>
          <w:rFonts w:ascii="Helvetica" w:hAnsi="Helvetica"/>
          <w:b/>
          <w:sz w:val="20"/>
          <w:szCs w:val="22"/>
        </w:rPr>
        <w:t xml:space="preserve">Part IV </w:t>
      </w:r>
      <w:r w:rsidRPr="00AE1ECB" w:rsidR="00577A84">
        <w:rPr>
          <w:rFonts w:ascii="Helvetica" w:hAnsi="Helvetica"/>
          <w:b/>
          <w:bCs/>
          <w:sz w:val="20"/>
          <w:szCs w:val="22"/>
        </w:rPr>
        <w:t xml:space="preserve">– </w:t>
      </w:r>
      <w:r w:rsidRPr="00AE1ECB">
        <w:rPr>
          <w:rFonts w:ascii="Helvetica" w:hAnsi="Helvetica"/>
          <w:b/>
          <w:sz w:val="20"/>
          <w:szCs w:val="22"/>
        </w:rPr>
        <w:t>Contributions and Liquidity Shortfalls</w:t>
      </w:r>
    </w:p>
    <w:p w:rsidRPr="00AE1ECB" w:rsidR="00A26046" w:rsidP="0063377C" w:rsidRDefault="00A26046" w14:paraId="244C84F1" w14:textId="77777777">
      <w:pPr>
        <w:spacing w:before="60" w:line="240" w:lineRule="auto"/>
        <w:ind w:firstLine="0"/>
        <w:rPr>
          <w:rFonts w:ascii="Helvetica" w:hAnsi="Helvetica" w:cs="Helvetica"/>
          <w:sz w:val="18"/>
          <w:szCs w:val="18"/>
        </w:rPr>
      </w:pPr>
      <w:r w:rsidRPr="00AE1ECB">
        <w:rPr>
          <w:rFonts w:ascii="Helvetica" w:hAnsi="Helvetica"/>
          <w:b/>
          <w:sz w:val="18"/>
          <w:szCs w:val="18"/>
        </w:rPr>
        <w:t xml:space="preserve">Line 18. Contributions Made to the Plan. </w:t>
      </w:r>
      <w:r w:rsidRPr="00AE1ECB">
        <w:rPr>
          <w:rFonts w:ascii="Helvetica" w:hAnsi="Helvetica" w:cs="Helvetica"/>
          <w:sz w:val="18"/>
          <w:szCs w:val="18"/>
        </w:rPr>
        <w:t xml:space="preserve">Show all employer and employee contributions either designated for this plan year or those allocated to unpaid minimum required contributions for a prior plan year. Do not adjust contributions to reflect interest. Show only employer contributions </w:t>
      </w:r>
      <w:proofErr w:type="gramStart"/>
      <w:r w:rsidRPr="00AE1ECB">
        <w:rPr>
          <w:rFonts w:ascii="Helvetica" w:hAnsi="Helvetica" w:cs="Helvetica"/>
          <w:sz w:val="18"/>
          <w:szCs w:val="18"/>
        </w:rPr>
        <w:t>actually made</w:t>
      </w:r>
      <w:proofErr w:type="gramEnd"/>
      <w:r w:rsidRPr="00AE1ECB">
        <w:rPr>
          <w:rFonts w:ascii="Helvetica" w:hAnsi="Helvetica" w:cs="Helvetica"/>
          <w:sz w:val="18"/>
          <w:szCs w:val="18"/>
        </w:rPr>
        <w:t xml:space="preserve"> to the plan within 8½ months after the end of the plan year for which this Schedule SB is filed (or actually made before the Schedule SB is signed, if earlier).</w:t>
      </w:r>
    </w:p>
    <w:p w:rsidRPr="00AE1ECB" w:rsidR="00A26046" w:rsidP="0063377C" w:rsidRDefault="00A26046" w14:paraId="244C84F2" w14:textId="77777777">
      <w:pPr>
        <w:spacing w:before="60" w:line="240" w:lineRule="auto"/>
        <w:ind w:firstLine="274"/>
        <w:rPr>
          <w:rFonts w:ascii="Helvetica" w:hAnsi="Helvetica" w:cs="Helvetica"/>
          <w:sz w:val="18"/>
          <w:szCs w:val="18"/>
        </w:rPr>
      </w:pPr>
      <w:r w:rsidRPr="00AE1ECB">
        <w:rPr>
          <w:rFonts w:ascii="Helvetica" w:hAnsi="Helvetica" w:cs="Helvetica"/>
          <w:sz w:val="18"/>
          <w:szCs w:val="18"/>
        </w:rPr>
        <w:t>Certain employer contributions must be made in quarterly installments. See Code section 430(j) and ERISA section 303(j). Contributions made to meet the liquidity requirement of Code section 430(j)(4) and ERISA section 303(j)(4) should be reported. Include contributions made to avoid benefit restrictions under Code section 436 and ERISA section 206(g).</w:t>
      </w:r>
    </w:p>
    <w:p w:rsidRPr="00AE1ECB" w:rsidR="00A26046" w:rsidP="0063377C" w:rsidRDefault="00A26046" w14:paraId="244C84F3" w14:textId="77777777">
      <w:pPr>
        <w:spacing w:before="60" w:line="240" w:lineRule="auto"/>
        <w:ind w:firstLine="274"/>
        <w:rPr>
          <w:rFonts w:ascii="Helvetica" w:hAnsi="Helvetica" w:cs="Helvetica"/>
          <w:sz w:val="18"/>
          <w:szCs w:val="18"/>
        </w:rPr>
      </w:pPr>
      <w:r w:rsidRPr="00AE1ECB">
        <w:rPr>
          <w:rFonts w:ascii="Helvetica" w:hAnsi="Helvetica" w:cs="Helvetica"/>
          <w:sz w:val="18"/>
          <w:szCs w:val="18"/>
        </w:rPr>
        <w:t xml:space="preserve">Add the amounts in both columns 18(b) and 18(c) separately and enter each result in the corresponding column on the total line. All contributions except those made to avoid benefit restrictions under Code section 436 and ERISA section </w:t>
      </w:r>
      <w:r w:rsidRPr="00AE1ECB">
        <w:rPr>
          <w:rFonts w:ascii="Helvetica" w:hAnsi="Helvetica" w:cs="Helvetica"/>
          <w:sz w:val="18"/>
          <w:szCs w:val="18"/>
        </w:rPr>
        <w:lastRenderedPageBreak/>
        <w:t>206(g) must be credited toward minimum funding requirements for a particular plan year.</w:t>
      </w:r>
    </w:p>
    <w:p w:rsidRPr="00AE1ECB" w:rsidR="00A26046" w:rsidP="0063377C" w:rsidRDefault="00A26046" w14:paraId="244C84F4" w14:textId="77777777">
      <w:pPr>
        <w:spacing w:before="60" w:line="240" w:lineRule="auto"/>
        <w:ind w:firstLine="0"/>
        <w:rPr>
          <w:rFonts w:ascii="Helvetica" w:hAnsi="Helvetica" w:cs="Helvetica"/>
          <w:sz w:val="18"/>
          <w:szCs w:val="18"/>
        </w:rPr>
      </w:pPr>
      <w:r w:rsidRPr="00AE1ECB">
        <w:rPr>
          <w:rFonts w:ascii="Helvetica" w:hAnsi="Helvetica"/>
          <w:b/>
          <w:sz w:val="18"/>
          <w:szCs w:val="18"/>
        </w:rPr>
        <w:t xml:space="preserve">Line 19. Discounted Employer Contributions. </w:t>
      </w:r>
      <w:r w:rsidRPr="00AE1ECB">
        <w:rPr>
          <w:rFonts w:ascii="Helvetica" w:hAnsi="Helvetica" w:cs="Helvetica"/>
          <w:sz w:val="18"/>
          <w:szCs w:val="18"/>
        </w:rPr>
        <w:t xml:space="preserve">Employer contributions reported in line 18 that were made on a date other than the valuation date must be adjusted to reflect interest for the </w:t>
      </w:r>
      <w:proofErr w:type="gramStart"/>
      <w:r w:rsidRPr="00AE1ECB">
        <w:rPr>
          <w:rFonts w:ascii="Helvetica" w:hAnsi="Helvetica" w:cs="Helvetica"/>
          <w:sz w:val="18"/>
          <w:szCs w:val="18"/>
        </w:rPr>
        <w:t>time period</w:t>
      </w:r>
      <w:proofErr w:type="gramEnd"/>
      <w:r w:rsidRPr="00AE1ECB">
        <w:rPr>
          <w:rFonts w:ascii="Helvetica" w:hAnsi="Helvetica" w:cs="Helvetica"/>
          <w:sz w:val="18"/>
          <w:szCs w:val="18"/>
        </w:rPr>
        <w:t xml:space="preserve"> between the valuation date for the plan year to which the contribution is allocated and the date the contribution was made. In general, adjust each contribution using the effective interest rate for the plan year to which the contribution is allocated</w:t>
      </w:r>
      <w:r w:rsidRPr="00AE1ECB" w:rsidR="004B3EF7">
        <w:rPr>
          <w:rFonts w:ascii="Helvetica" w:hAnsi="Helvetica" w:cs="Helvetica"/>
          <w:sz w:val="18"/>
          <w:szCs w:val="18"/>
        </w:rPr>
        <w:t>, as reported on line 5</w:t>
      </w:r>
      <w:r w:rsidRPr="00AE1ECB">
        <w:rPr>
          <w:rFonts w:ascii="Helvetica" w:hAnsi="Helvetica" w:cs="Helvetica"/>
          <w:sz w:val="18"/>
          <w:szCs w:val="18"/>
        </w:rPr>
        <w:t>.</w:t>
      </w:r>
    </w:p>
    <w:p w:rsidRPr="00AE1ECB" w:rsidR="00A26046" w:rsidP="0063377C" w:rsidRDefault="00A26046" w14:paraId="244C84F5" w14:textId="77777777">
      <w:pPr>
        <w:spacing w:before="60" w:line="240" w:lineRule="auto"/>
        <w:ind w:firstLine="274"/>
        <w:rPr>
          <w:rFonts w:ascii="Helvetica" w:hAnsi="Helvetica" w:cs="Helvetica"/>
          <w:sz w:val="18"/>
          <w:szCs w:val="18"/>
        </w:rPr>
      </w:pPr>
      <w:r w:rsidRPr="00AE1ECB">
        <w:rPr>
          <w:rFonts w:ascii="Helvetica" w:hAnsi="Helvetica" w:cs="Helvetica"/>
          <w:sz w:val="18"/>
          <w:szCs w:val="18"/>
        </w:rPr>
        <w:t>Allocate the interest-adjusted employer contributions to lines 19a, 19b, and 19c to report the purpose for which they were made (as described below).</w:t>
      </w:r>
    </w:p>
    <w:p w:rsidRPr="00AE1ECB" w:rsidR="00A26046" w:rsidP="0063377C" w:rsidRDefault="008A2603" w14:paraId="244C84F6" w14:textId="77777777">
      <w:pPr>
        <w:spacing w:before="60" w:line="240" w:lineRule="auto"/>
        <w:ind w:firstLine="274"/>
        <w:rPr>
          <w:rFonts w:ascii="Helvetica" w:hAnsi="Helvetica" w:cs="Helvetica-BoldOblique"/>
          <w:b/>
          <w:i/>
          <w:iCs/>
          <w:sz w:val="18"/>
          <w:szCs w:val="18"/>
        </w:rPr>
      </w:pPr>
      <w:r w:rsidRPr="00AE1ECB">
        <w:rPr>
          <w:rFonts w:ascii="Helvetica" w:hAnsi="Helvetica" w:cs="Helvetica"/>
          <w:sz w:val="18"/>
          <w:szCs w:val="18"/>
        </w:rPr>
        <w:t>Attach a schedule showing the dates and amounts of individual contributions, the year to which the contributions (or the portion of individual contributions) are applied, the interest rate(s) used to adjust the contributions (i.e., the effective interest rate for timely contributions and the applicable effective interest rate plus 5% for late quarterly installments) and the periods during which each rate applies, and the interest-adjusted contribution.</w:t>
      </w:r>
      <w:r w:rsidRPr="00AE1ECB" w:rsidR="00A26046">
        <w:rPr>
          <w:rFonts w:ascii="Helvetica" w:hAnsi="Helvetica" w:cs="Helvetica"/>
          <w:sz w:val="18"/>
          <w:szCs w:val="18"/>
        </w:rPr>
        <w:t xml:space="preserve"> It is not necessary to include information regarding interest-adjusted contributions allocated toward the minimum required contribution for the current year (reported in line 19c) in this </w:t>
      </w:r>
      <w:proofErr w:type="gramStart"/>
      <w:r w:rsidRPr="00AE1ECB" w:rsidR="00A26046">
        <w:rPr>
          <w:rFonts w:ascii="Helvetica" w:hAnsi="Helvetica" w:cs="Helvetica"/>
          <w:sz w:val="18"/>
          <w:szCs w:val="18"/>
        </w:rPr>
        <w:t>schedule, unless</w:t>
      </w:r>
      <w:proofErr w:type="gramEnd"/>
      <w:r w:rsidRPr="00AE1ECB" w:rsidR="00A26046">
        <w:rPr>
          <w:rFonts w:ascii="Helvetica" w:hAnsi="Helvetica" w:cs="Helvetica"/>
          <w:sz w:val="18"/>
          <w:szCs w:val="18"/>
        </w:rPr>
        <w:t xml:space="preserve"> any of those contributions represent late quarterly installments. However, if any of the contributions reported in line 19c represent late quarterly installments, include all contributions reported in line 19c on this schedule. Label the attachment </w:t>
      </w:r>
      <w:r w:rsidRPr="00AE1ECB" w:rsidR="00A26046">
        <w:rPr>
          <w:rFonts w:ascii="Helvetica" w:hAnsi="Helvetica" w:cs="Helvetica-BoldOblique"/>
          <w:b/>
          <w:i/>
          <w:iCs/>
          <w:sz w:val="18"/>
          <w:szCs w:val="18"/>
        </w:rPr>
        <w:t>“Schedule SB, line 19 –Discounted Employer Contributions.”</w:t>
      </w:r>
    </w:p>
    <w:p w:rsidRPr="00AE1ECB" w:rsidR="00A26046" w:rsidP="0063377C" w:rsidRDefault="00A26046" w14:paraId="244C84F7" w14:textId="77777777">
      <w:pPr>
        <w:spacing w:before="60" w:line="240" w:lineRule="auto"/>
        <w:ind w:firstLine="274"/>
        <w:rPr>
          <w:rFonts w:ascii="Helvetica" w:hAnsi="Helvetica" w:cs="Helvetica"/>
          <w:sz w:val="18"/>
          <w:szCs w:val="18"/>
        </w:rPr>
      </w:pPr>
      <w:r w:rsidRPr="00AE1ECB">
        <w:rPr>
          <w:rFonts w:ascii="Helvetica" w:hAnsi="Helvetica" w:cs="Helvetica-BoldOblique"/>
          <w:b/>
          <w:i/>
          <w:iCs/>
          <w:sz w:val="18"/>
          <w:szCs w:val="18"/>
        </w:rPr>
        <w:t xml:space="preserve">Special note for small plans with valuation dates after the beginning of the plan year. </w:t>
      </w:r>
      <w:r w:rsidRPr="00AE1ECB">
        <w:rPr>
          <w:rFonts w:ascii="Helvetica" w:hAnsi="Helvetica" w:cs="Helvetica"/>
          <w:sz w:val="18"/>
          <w:szCs w:val="18"/>
        </w:rPr>
        <w:t>If the valuation date is after the beginning of the plan year and contributions for the current year were made during the plan year but before the valuation date, such contributions are increased with interest to the valuation date using the effective interest rate for the current plan year. These contributions and the interest calculated as described in the preceding sentence are excluded from the value of assets reported in lines 2a and 2b.</w:t>
      </w:r>
    </w:p>
    <w:p w:rsidRPr="00AE1ECB" w:rsidR="00A26046" w:rsidP="0063377C" w:rsidRDefault="00A26046" w14:paraId="244C84F8" w14:textId="77777777">
      <w:pPr>
        <w:spacing w:before="60" w:line="240" w:lineRule="auto"/>
        <w:ind w:firstLine="274"/>
        <w:rPr>
          <w:rFonts w:ascii="Helvetica" w:hAnsi="Helvetica" w:cs="Helvetica"/>
          <w:sz w:val="18"/>
          <w:szCs w:val="18"/>
        </w:rPr>
      </w:pPr>
      <w:r w:rsidRPr="00AE1ECB">
        <w:rPr>
          <w:rFonts w:ascii="Helvetica" w:hAnsi="Helvetica" w:cs="Helvetica-BoldOblique"/>
          <w:b/>
          <w:i/>
          <w:iCs/>
          <w:sz w:val="18"/>
          <w:szCs w:val="18"/>
        </w:rPr>
        <w:t>Interest adjustment for contributions representing late required quarterly installments — installments due after the valuation date.</w:t>
      </w:r>
      <w:r w:rsidRPr="00AE1ECB">
        <w:rPr>
          <w:rFonts w:ascii="Helvetica" w:hAnsi="Helvetica" w:cs="Helvetica-BoldOblique"/>
          <w:i/>
          <w:iCs/>
          <w:sz w:val="18"/>
          <w:szCs w:val="18"/>
        </w:rPr>
        <w:t xml:space="preserve"> </w:t>
      </w:r>
      <w:r w:rsidRPr="00AE1ECB">
        <w:rPr>
          <w:rFonts w:ascii="Helvetica" w:hAnsi="Helvetica" w:cs="Helvetica"/>
          <w:sz w:val="18"/>
          <w:szCs w:val="18"/>
        </w:rPr>
        <w:t xml:space="preserve">If the full amount of a required installment due after the valuation date for the current plan year is not paid by the due date for that installment, increase the effective interest rate used to discount the contribution by 5 percentage points for the period between the due date for the required installment and the date on which the payment is made. If all or a portion of the late required quarterly installment is due to a liquidity shortfall, the increased interest rate is used for </w:t>
      </w:r>
      <w:proofErr w:type="gramStart"/>
      <w:r w:rsidRPr="00AE1ECB">
        <w:rPr>
          <w:rFonts w:ascii="Helvetica" w:hAnsi="Helvetica" w:cs="Helvetica"/>
          <w:sz w:val="18"/>
          <w:szCs w:val="18"/>
        </w:rPr>
        <w:t>a period of time</w:t>
      </w:r>
      <w:proofErr w:type="gramEnd"/>
      <w:r w:rsidRPr="00AE1ECB">
        <w:rPr>
          <w:rFonts w:ascii="Helvetica" w:hAnsi="Helvetica" w:cs="Helvetica"/>
          <w:sz w:val="18"/>
          <w:szCs w:val="18"/>
        </w:rPr>
        <w:t xml:space="preserve"> corresponding to the period between the due date for the installment and the end of that quarter, regardless of when the contribution is actually paid.</w:t>
      </w:r>
    </w:p>
    <w:p w:rsidRPr="00AE1ECB" w:rsidR="00A26046" w:rsidP="0063377C" w:rsidRDefault="00A26046" w14:paraId="244C84F9" w14:textId="77777777">
      <w:pPr>
        <w:spacing w:before="60" w:line="240" w:lineRule="auto"/>
        <w:ind w:firstLine="274"/>
        <w:rPr>
          <w:rFonts w:ascii="Helvetica" w:hAnsi="Helvetica" w:cs="Helvetica"/>
          <w:sz w:val="18"/>
          <w:szCs w:val="18"/>
        </w:rPr>
      </w:pPr>
      <w:r w:rsidRPr="00AE1ECB">
        <w:rPr>
          <w:rFonts w:ascii="Helvetica" w:hAnsi="Helvetica" w:cs="Helvetica-BoldOblique"/>
          <w:b/>
          <w:i/>
          <w:iCs/>
          <w:sz w:val="18"/>
          <w:szCs w:val="18"/>
        </w:rPr>
        <w:t xml:space="preserve">Interest adjustment for contributions representing late required quarterly installments — small plans with valuation dates after the beginning of the plan year - installments due prior to the valuation date. </w:t>
      </w:r>
      <w:r w:rsidRPr="00AE1ECB">
        <w:rPr>
          <w:rFonts w:ascii="Helvetica" w:hAnsi="Helvetica" w:cs="Helvetica-BoldOblique"/>
          <w:iCs/>
          <w:sz w:val="18"/>
          <w:szCs w:val="18"/>
        </w:rPr>
        <w:t>See the regulations under section 430 for rules regarding interest adjustments for late quarterly contributions for quarterly contributions due before the valuation date.</w:t>
      </w:r>
    </w:p>
    <w:p w:rsidRPr="00AE1ECB" w:rsidR="00A26046" w:rsidP="0063377C" w:rsidRDefault="00A26046" w14:paraId="244C84FA" w14:textId="77777777">
      <w:pPr>
        <w:spacing w:before="60" w:line="240" w:lineRule="auto"/>
        <w:ind w:firstLine="0"/>
        <w:rPr>
          <w:rFonts w:ascii="Helvetica" w:hAnsi="Helvetica" w:cs="Helvetica"/>
          <w:sz w:val="18"/>
          <w:szCs w:val="18"/>
        </w:rPr>
      </w:pPr>
      <w:r w:rsidRPr="00AE1ECB">
        <w:rPr>
          <w:rFonts w:ascii="Helvetica" w:hAnsi="Helvetica"/>
          <w:b/>
          <w:sz w:val="18"/>
          <w:szCs w:val="18"/>
        </w:rPr>
        <w:t>Line 19a. Contributions Allocated Toward Unpaid Minimum Required Contributions from Prior Plan Years.</w:t>
      </w:r>
      <w:r w:rsidRPr="00AE1ECB">
        <w:rPr>
          <w:rFonts w:ascii="Helvetica" w:hAnsi="Helvetica"/>
          <w:sz w:val="18"/>
          <w:szCs w:val="18"/>
        </w:rPr>
        <w:t xml:space="preserve"> </w:t>
      </w:r>
      <w:r w:rsidRPr="00F22D8B" w:rsidR="00174E6F">
        <w:rPr>
          <w:rFonts w:ascii="Helvetica" w:hAnsi="Helvetica"/>
          <w:sz w:val="18"/>
          <w:szCs w:val="18"/>
        </w:rPr>
        <w:t xml:space="preserve">Under code section 4971(c)(4)(B), if a plan has an unpaid minimum required contribution that has not been corrected at the time a payment is made (i.e., the deadline for making the minimum required contribution for a prior plan year had passed and the minimum required contribution for that year was not </w:t>
      </w:r>
      <w:r w:rsidRPr="00F22D8B" w:rsidR="00174E6F">
        <w:rPr>
          <w:rFonts w:ascii="Helvetica" w:hAnsi="Helvetica"/>
          <w:sz w:val="18"/>
          <w:szCs w:val="18"/>
        </w:rPr>
        <w:t>yet paid) that payment is allocated first to plan years with unpaid minimum required contributions, beginning with the earliest such plan year, and then to the minimum required contribution for the current plan year. Within a given plan year, payments are credited first to the earliest unpaid installment until the minimum required contribution for that plan year is satisfied.</w:t>
      </w:r>
      <w:r w:rsidRPr="00AE1ECB">
        <w:rPr>
          <w:rFonts w:ascii="Helvetica" w:hAnsi="Helvetica" w:cs="Helvetica"/>
          <w:sz w:val="18"/>
          <w:szCs w:val="18"/>
        </w:rPr>
        <w:t xml:space="preserve"> Report any contributions from line 18 that are allocated toward unpaid minimum required contributions from prior plan years, discounted for interest from the date the contribution was made to the valuation date for the plan year for which the contribution was originally required as described above. Increase the effective interest rate for the applicable plan year by 5 percentage points for any portion of the unpaid minimum required contribution that represents a late quarterly installment, for the period between the due date for the installment and the date of payment. Reflect the increased interest rate for any portion of the unpaid minimum required contribution that represents a late liquidity shortfall installment, for the period corresponding to the time between the date the installment was due and the end of the quarter during which it was due. The amount reported in line 19a cannot be larger than the amount reported in line 28.</w:t>
      </w:r>
    </w:p>
    <w:p w:rsidRPr="00AE1ECB" w:rsidR="00A26046" w:rsidP="0063377C" w:rsidRDefault="00A26046" w14:paraId="244C84FB" w14:textId="77777777">
      <w:pPr>
        <w:spacing w:before="60" w:line="240" w:lineRule="auto"/>
        <w:ind w:firstLine="274"/>
        <w:rPr>
          <w:rFonts w:ascii="Helvetica" w:hAnsi="Helvetica" w:cs="Helvetica"/>
          <w:sz w:val="18"/>
          <w:szCs w:val="18"/>
        </w:rPr>
      </w:pPr>
      <w:r w:rsidRPr="00AE1ECB">
        <w:rPr>
          <w:rFonts w:ascii="Helvetica" w:hAnsi="Helvetica" w:cs="Helvetica"/>
          <w:sz w:val="18"/>
          <w:szCs w:val="18"/>
        </w:rPr>
        <w:t>For the purpose of allocating contribution amounts to unpaid minimum required contributions, any unpaid minimum required contribution attributable to an accumulated funding deficiency at the end of the last plan year before Code section 430 or ERISA section 303 applied to the plan (the “pre-effective plan year”) is treated as a single contribution due on the last day of the pre-effective plan year (without separately identifying any portion of the accumulated funding deficiency attributable to late quarterly installments or late liquidity shortfall installments), and the associated effective interest rate is deemed to be the valuation interest rate for the pre-effective plan year.</w:t>
      </w:r>
    </w:p>
    <w:p w:rsidRPr="00AE1ECB" w:rsidR="00A26046" w:rsidP="0063377C" w:rsidRDefault="00A26046" w14:paraId="244C84FC" w14:textId="77777777">
      <w:pPr>
        <w:spacing w:before="60" w:line="240" w:lineRule="auto"/>
        <w:ind w:firstLine="0"/>
        <w:rPr>
          <w:rFonts w:ascii="Helvetica" w:hAnsi="Helvetica" w:cs="Helvetica"/>
          <w:sz w:val="18"/>
          <w:szCs w:val="18"/>
        </w:rPr>
      </w:pPr>
      <w:r w:rsidRPr="00AE1ECB">
        <w:rPr>
          <w:rFonts w:ascii="Helvetica" w:hAnsi="Helvetica"/>
          <w:b/>
          <w:sz w:val="18"/>
          <w:szCs w:val="18"/>
        </w:rPr>
        <w:t xml:space="preserve">Line 19b. Contributions Made </w:t>
      </w:r>
      <w:proofErr w:type="gramStart"/>
      <w:r w:rsidRPr="00AE1ECB">
        <w:rPr>
          <w:rFonts w:ascii="Helvetica" w:hAnsi="Helvetica"/>
          <w:b/>
          <w:sz w:val="18"/>
          <w:szCs w:val="18"/>
        </w:rPr>
        <w:t>To</w:t>
      </w:r>
      <w:proofErr w:type="gramEnd"/>
      <w:r w:rsidRPr="00AE1ECB">
        <w:rPr>
          <w:rFonts w:ascii="Helvetica" w:hAnsi="Helvetica"/>
          <w:b/>
          <w:sz w:val="18"/>
          <w:szCs w:val="18"/>
        </w:rPr>
        <w:t xml:space="preserve"> Avoid Benefit Restrictions.</w:t>
      </w:r>
      <w:r w:rsidRPr="00AE1ECB">
        <w:rPr>
          <w:rFonts w:ascii="Helvetica" w:hAnsi="Helvetica"/>
          <w:sz w:val="18"/>
          <w:szCs w:val="18"/>
        </w:rPr>
        <w:t xml:space="preserve"> </w:t>
      </w:r>
      <w:r w:rsidRPr="00AE1ECB">
        <w:rPr>
          <w:rFonts w:ascii="Helvetica" w:hAnsi="Helvetica" w:cs="Helvetica"/>
          <w:sz w:val="18"/>
          <w:szCs w:val="18"/>
        </w:rPr>
        <w:t>Include in this category current year contributions made to avoid or terminate benefit restrictions under Code section 436 and ERISA section 206(g). Adjust each contribution for interest from the date the contribution was made to the valuation date as described above.</w:t>
      </w:r>
    </w:p>
    <w:p w:rsidRPr="00AE1ECB" w:rsidR="00B44050" w:rsidP="0063377C" w:rsidRDefault="00A26046" w14:paraId="244C84FD" w14:textId="77777777">
      <w:pPr>
        <w:spacing w:before="60" w:line="240" w:lineRule="auto"/>
        <w:ind w:firstLine="0"/>
        <w:rPr>
          <w:rFonts w:ascii="Helvetica" w:hAnsi="Helvetica" w:cs="Helvetica"/>
          <w:sz w:val="18"/>
          <w:szCs w:val="18"/>
        </w:rPr>
      </w:pPr>
      <w:r w:rsidRPr="00AE1ECB">
        <w:rPr>
          <w:rFonts w:ascii="Helvetica" w:hAnsi="Helvetica"/>
          <w:b/>
          <w:sz w:val="18"/>
          <w:szCs w:val="18"/>
        </w:rPr>
        <w:t>Line 19c. Contributions Allocated Toward Minimum Required Contribution for Current Year.</w:t>
      </w:r>
      <w:r w:rsidRPr="00AE1ECB">
        <w:rPr>
          <w:rFonts w:ascii="Helvetica" w:hAnsi="Helvetica"/>
          <w:sz w:val="18"/>
          <w:szCs w:val="18"/>
        </w:rPr>
        <w:t xml:space="preserve"> </w:t>
      </w:r>
      <w:r w:rsidRPr="00AE1ECB">
        <w:rPr>
          <w:rFonts w:ascii="Helvetica" w:hAnsi="Helvetica" w:cs="Helvetica"/>
          <w:sz w:val="18"/>
          <w:szCs w:val="18"/>
        </w:rPr>
        <w:t xml:space="preserve">Include in this category contributions (including any contributions made </w:t>
      </w:r>
      <w:proofErr w:type="gramStart"/>
      <w:r w:rsidRPr="00AE1ECB">
        <w:rPr>
          <w:rFonts w:ascii="Helvetica" w:hAnsi="Helvetica" w:cs="Helvetica"/>
          <w:sz w:val="18"/>
          <w:szCs w:val="18"/>
        </w:rPr>
        <w:t>in excess of</w:t>
      </w:r>
      <w:proofErr w:type="gramEnd"/>
      <w:r w:rsidRPr="00AE1ECB">
        <w:rPr>
          <w:rFonts w:ascii="Helvetica" w:hAnsi="Helvetica" w:cs="Helvetica"/>
          <w:sz w:val="18"/>
          <w:szCs w:val="18"/>
        </w:rPr>
        <w:t xml:space="preserve"> the minimum required contribution) that are not included in line 19a or 19b. Adjust each contribution for interest from the date the contribution was made to the valuation date as described above.</w:t>
      </w:r>
    </w:p>
    <w:p w:rsidRPr="00AE1ECB" w:rsidR="00A26046" w:rsidP="0063377C" w:rsidRDefault="00A26046" w14:paraId="244C84FE" w14:textId="77777777">
      <w:pPr>
        <w:spacing w:before="60" w:line="240" w:lineRule="auto"/>
        <w:ind w:firstLine="0"/>
        <w:rPr>
          <w:rFonts w:ascii="Helvetica" w:hAnsi="Helvetica"/>
          <w:b/>
          <w:sz w:val="18"/>
          <w:szCs w:val="18"/>
        </w:rPr>
      </w:pPr>
      <w:r w:rsidRPr="00AE1ECB">
        <w:rPr>
          <w:rFonts w:ascii="Helvetica" w:hAnsi="Helvetica"/>
          <w:b/>
          <w:sz w:val="18"/>
          <w:szCs w:val="18"/>
        </w:rPr>
        <w:t>Line 20. Quarterly Contributions and Liquidity Shortfalls.</w:t>
      </w:r>
    </w:p>
    <w:p w:rsidRPr="00AE1ECB" w:rsidR="00A26046" w:rsidP="0063377C" w:rsidRDefault="00A26046" w14:paraId="244C84FF" w14:textId="77777777">
      <w:pPr>
        <w:spacing w:before="60" w:line="240" w:lineRule="auto"/>
        <w:ind w:firstLine="0"/>
        <w:rPr>
          <w:rFonts w:ascii="Helvetica" w:hAnsi="Helvetica" w:cs="Helvetica"/>
          <w:sz w:val="18"/>
          <w:szCs w:val="18"/>
        </w:rPr>
      </w:pPr>
      <w:r w:rsidRPr="00AE1ECB">
        <w:rPr>
          <w:rFonts w:ascii="Helvetica" w:hAnsi="Helvetica"/>
          <w:b/>
          <w:sz w:val="18"/>
          <w:szCs w:val="18"/>
        </w:rPr>
        <w:t>Line 20a. Did the Plan Have a Funding Shortfall for the Prior Plan Year?</w:t>
      </w:r>
      <w:r w:rsidRPr="00AE1ECB">
        <w:rPr>
          <w:rFonts w:ascii="Helvetica" w:hAnsi="Helvetica"/>
          <w:sz w:val="18"/>
          <w:szCs w:val="18"/>
        </w:rPr>
        <w:t xml:space="preserve"> </w:t>
      </w:r>
      <w:r w:rsidRPr="00AE1ECB">
        <w:rPr>
          <w:rFonts w:ascii="Helvetica" w:hAnsi="Helvetica" w:cs="Helvetica"/>
          <w:sz w:val="18"/>
          <w:szCs w:val="18"/>
        </w:rPr>
        <w:t xml:space="preserve">In accordance with Code section 430(j)(3) and ERISA section 303(j)(3), only plans that have a funding shortfall for the preceding plan year are subject to an accelerated quarterly contribution schedule. For this purpose, a plan is considered to have a funding shortfall for the prior year if the funding target reported on line </w:t>
      </w:r>
      <w:r w:rsidRPr="00752EEF" w:rsidR="00752EEF">
        <w:rPr>
          <w:rFonts w:ascii="Helvetica" w:hAnsi="Helvetica" w:cs="Helvetica"/>
          <w:sz w:val="18"/>
          <w:szCs w:val="18"/>
        </w:rPr>
        <w:t>3d, column (3)</w:t>
      </w:r>
      <w:r w:rsidR="00752EEF">
        <w:rPr>
          <w:rFonts w:ascii="Helvetica" w:hAnsi="Helvetica" w:cs="Helvetica"/>
          <w:sz w:val="18"/>
          <w:szCs w:val="18"/>
        </w:rPr>
        <w:t xml:space="preserve"> </w:t>
      </w:r>
      <w:r w:rsidRPr="00AE1ECB">
        <w:rPr>
          <w:rFonts w:ascii="Helvetica" w:hAnsi="Helvetica" w:cs="Helvetica"/>
          <w:sz w:val="18"/>
          <w:szCs w:val="18"/>
        </w:rPr>
        <w:t xml:space="preserve">is greater than the actuarial value of assets reported on line 2b, reduced by the sum of the funding standard carryover balance and prefunding balance reported on line 13, columns (a) and (b), with all figures taken from the prior year’s Schedule SB. </w:t>
      </w:r>
    </w:p>
    <w:p w:rsidRPr="00AE1ECB" w:rsidR="00A26046" w:rsidP="0063377C" w:rsidRDefault="00A26046" w14:paraId="244C8500" w14:textId="77777777">
      <w:pPr>
        <w:tabs>
          <w:tab w:val="clear" w:pos="432"/>
          <w:tab w:val="left" w:pos="240"/>
        </w:tabs>
        <w:spacing w:before="60" w:line="240" w:lineRule="auto"/>
        <w:ind w:firstLine="0"/>
        <w:rPr>
          <w:rFonts w:ascii="Helvetica" w:hAnsi="Helvetica" w:cs="Helvetica"/>
          <w:sz w:val="18"/>
          <w:szCs w:val="18"/>
        </w:rPr>
      </w:pPr>
      <w:r w:rsidRPr="00AE1ECB">
        <w:rPr>
          <w:rFonts w:ascii="Helvetica" w:hAnsi="Helvetica" w:cs="Helvetica"/>
          <w:sz w:val="18"/>
          <w:szCs w:val="18"/>
        </w:rPr>
        <w:tab/>
        <w:t xml:space="preserve">If the valuation date for the prior plan year was not the first day of that plan year, the amount subtracted from the actuarial value of assets for the above calculation is the sum of the amounts reported on line 13, columns (a) and (b) of the </w:t>
      </w:r>
      <w:proofErr w:type="gramStart"/>
      <w:r w:rsidRPr="00AE1ECB">
        <w:rPr>
          <w:rFonts w:ascii="Helvetica" w:hAnsi="Helvetica" w:cs="Helvetica"/>
          <w:sz w:val="18"/>
          <w:szCs w:val="18"/>
        </w:rPr>
        <w:t>prior-year</w:t>
      </w:r>
      <w:proofErr w:type="gramEnd"/>
      <w:r w:rsidRPr="00AE1ECB">
        <w:rPr>
          <w:rFonts w:ascii="Helvetica" w:hAnsi="Helvetica" w:cs="Helvetica"/>
          <w:sz w:val="18"/>
          <w:szCs w:val="18"/>
        </w:rPr>
        <w:t xml:space="preserve"> Schedule SB, but adjusted for interest between the beginning of the prior plan year and the prior year’s valuation </w:t>
      </w:r>
      <w:r w:rsidRPr="00AE1ECB">
        <w:rPr>
          <w:rFonts w:ascii="Helvetica" w:hAnsi="Helvetica" w:cs="Helvetica"/>
          <w:sz w:val="18"/>
          <w:szCs w:val="18"/>
        </w:rPr>
        <w:lastRenderedPageBreak/>
        <w:t>date using the effective interest rate for the plan for the prior plan year.</w:t>
      </w:r>
    </w:p>
    <w:p w:rsidRPr="00AE1ECB" w:rsidR="00A26046" w:rsidP="0063377C" w:rsidRDefault="00A26046" w14:paraId="244C8501" w14:textId="77777777">
      <w:pPr>
        <w:tabs>
          <w:tab w:val="clear" w:pos="432"/>
          <w:tab w:val="left" w:pos="240"/>
        </w:tabs>
        <w:spacing w:before="60" w:line="240" w:lineRule="auto"/>
        <w:ind w:firstLine="0"/>
        <w:rPr>
          <w:rFonts w:ascii="Helvetica" w:hAnsi="Helvetica" w:cs="Helvetica"/>
          <w:sz w:val="18"/>
          <w:szCs w:val="18"/>
        </w:rPr>
      </w:pPr>
      <w:r w:rsidRPr="00AE1ECB">
        <w:rPr>
          <w:rFonts w:ascii="Helvetica" w:hAnsi="Helvetica" w:cs="Helvetica"/>
          <w:sz w:val="18"/>
          <w:szCs w:val="18"/>
        </w:rPr>
        <w:tab/>
        <w:t>However, see Code section 430(f)(4)(B)(ii) and ERISA section 303(f)(4)(B)(ii) for special rules in the case of a binding agreement with the PBGC providing that all or a portion of the funding standard carryover balance and/or prefunding balance is not available to offset the minimum required contribution for the prior plan year.</w:t>
      </w:r>
    </w:p>
    <w:p w:rsidRPr="00AE1ECB" w:rsidR="00A26046" w:rsidP="0063377C" w:rsidRDefault="00A26046" w14:paraId="244C8502" w14:textId="77777777">
      <w:pPr>
        <w:spacing w:before="60" w:line="240" w:lineRule="auto"/>
        <w:ind w:firstLine="274"/>
        <w:rPr>
          <w:rFonts w:ascii="Helvetica" w:hAnsi="Helvetica" w:cs="Helvetica"/>
          <w:sz w:val="18"/>
          <w:szCs w:val="18"/>
        </w:rPr>
      </w:pPr>
      <w:r w:rsidRPr="00AE1ECB">
        <w:rPr>
          <w:rFonts w:ascii="Helvetica" w:hAnsi="Helvetica" w:cs="Helvetica"/>
          <w:sz w:val="18"/>
          <w:szCs w:val="18"/>
        </w:rPr>
        <w:t>Please note that a plan may be considered to have a funding shortfall for this purpose even if it is exempt from establishing a shortfall amortization base under the provisions of Code section 430(c)(5) and ERISA section 303(c)(5).</w:t>
      </w:r>
    </w:p>
    <w:p w:rsidRPr="00AE1ECB" w:rsidR="00A26046" w:rsidP="0063377C" w:rsidRDefault="00A26046" w14:paraId="244C8503" w14:textId="77777777">
      <w:pPr>
        <w:spacing w:before="60" w:line="240" w:lineRule="auto"/>
        <w:ind w:firstLine="0"/>
        <w:rPr>
          <w:rFonts w:ascii="Helvetica" w:hAnsi="Helvetica" w:cs="Helvetica"/>
          <w:sz w:val="18"/>
          <w:szCs w:val="18"/>
        </w:rPr>
      </w:pPr>
      <w:r w:rsidRPr="00AE1ECB">
        <w:rPr>
          <w:rFonts w:ascii="Helvetica" w:hAnsi="Helvetica"/>
          <w:b/>
          <w:sz w:val="18"/>
          <w:szCs w:val="18"/>
        </w:rPr>
        <w:t>Line 20b.</w:t>
      </w:r>
      <w:r w:rsidRPr="00AE1ECB">
        <w:rPr>
          <w:rFonts w:ascii="Helvetica" w:hAnsi="Helvetica"/>
          <w:sz w:val="18"/>
          <w:szCs w:val="18"/>
        </w:rPr>
        <w:t xml:space="preserve"> </w:t>
      </w:r>
      <w:r w:rsidRPr="00AE1ECB">
        <w:rPr>
          <w:rFonts w:ascii="Helvetica" w:hAnsi="Helvetica" w:cs="Helvetica"/>
          <w:sz w:val="18"/>
          <w:szCs w:val="18"/>
        </w:rPr>
        <w:t xml:space="preserve">If line 20a is “No” (i.e., if the plan did not have a funding shortfall in the prior plan year), the plan is not subject to the quarterly contribution rules, and this line should not be completed. If line 20a is “Yes,” check the “Yes” box on line 20b if required installments for the current plan year were made in a timely manner; otherwise, check “No.” </w:t>
      </w:r>
    </w:p>
    <w:p w:rsidRPr="00AE1ECB" w:rsidR="00A26046" w:rsidP="0063377C" w:rsidRDefault="00A26046" w14:paraId="244C8504" w14:textId="77777777">
      <w:pPr>
        <w:spacing w:before="60" w:line="240" w:lineRule="auto"/>
        <w:ind w:firstLine="0"/>
        <w:rPr>
          <w:rFonts w:ascii="Helvetica" w:hAnsi="Helvetica" w:cs="Helvetica"/>
          <w:sz w:val="18"/>
          <w:szCs w:val="18"/>
        </w:rPr>
      </w:pPr>
      <w:r w:rsidRPr="00AE1ECB">
        <w:rPr>
          <w:rFonts w:ascii="Helvetica" w:hAnsi="Helvetica"/>
          <w:b/>
          <w:sz w:val="18"/>
          <w:szCs w:val="18"/>
        </w:rPr>
        <w:t xml:space="preserve">Line 20c. </w:t>
      </w:r>
      <w:r w:rsidRPr="00AE1ECB">
        <w:rPr>
          <w:rFonts w:ascii="Helvetica" w:hAnsi="Helvetica" w:cs="Helvetica"/>
          <w:sz w:val="18"/>
          <w:szCs w:val="18"/>
        </w:rPr>
        <w:t xml:space="preserve">If line 20a is “No,” or the plan had 100 or fewer participants on every day of the preceding plan year (as defined for line F), the plan is not subject to the liquidity requirement of Code section 430(j)(4) and ERISA section 303(j)(4) and this line should not be completed. Attach a certification by the enrolled actuary if the special rule for nonrecurring circumstances is used, and label the certification </w:t>
      </w:r>
      <w:r w:rsidRPr="00AE1ECB">
        <w:rPr>
          <w:rFonts w:ascii="Helvetica" w:hAnsi="Helvetica" w:cs="Helvetica-BoldOblique"/>
          <w:b/>
          <w:i/>
          <w:iCs/>
          <w:sz w:val="18"/>
          <w:szCs w:val="18"/>
        </w:rPr>
        <w:t>“Schedule SB, line 20c –Liquidity Requirement Certification.”</w:t>
      </w:r>
      <w:r w:rsidRPr="00AE1ECB">
        <w:rPr>
          <w:rFonts w:ascii="Helvetica" w:hAnsi="Helvetica" w:cs="Helvetica-BoldOblique"/>
          <w:i/>
          <w:iCs/>
          <w:sz w:val="18"/>
          <w:szCs w:val="18"/>
        </w:rPr>
        <w:t xml:space="preserve"> </w:t>
      </w:r>
      <w:r w:rsidRPr="00AE1ECB">
        <w:rPr>
          <w:rFonts w:ascii="Helvetica" w:hAnsi="Helvetica" w:cs="Helvetica"/>
          <w:sz w:val="18"/>
          <w:szCs w:val="18"/>
        </w:rPr>
        <w:t>See Code section 430(j)(4)(E)(ii)(II) and ERISA section 303(j)(4)(E)(ii)(II).</w:t>
      </w:r>
    </w:p>
    <w:p w:rsidR="00C62431" w:rsidP="00C62431" w:rsidRDefault="00A26046" w14:paraId="0E6A22CC" w14:textId="2F50FA4D">
      <w:pPr>
        <w:spacing w:before="60" w:line="240" w:lineRule="auto"/>
        <w:ind w:firstLine="0"/>
        <w:rPr>
          <w:rFonts w:ascii="Helvetica" w:hAnsi="Helvetica"/>
          <w:b/>
          <w:sz w:val="20"/>
          <w:szCs w:val="22"/>
        </w:rPr>
      </w:pPr>
      <w:r w:rsidRPr="00AE1ECB">
        <w:rPr>
          <w:rFonts w:ascii="Helvetica" w:hAnsi="Helvetica" w:cs="Helvetica"/>
          <w:sz w:val="18"/>
          <w:szCs w:val="18"/>
        </w:rPr>
        <w:t xml:space="preserve">If the plan is subject to the liquidity requirement and has a liquidity shortfall for any quarter of the plan year (see Code section 430(j)(4)(E) and ERISA section 303(j)(4)(E)), enter the amount of the liquidity shortfall for each such quarter. If the plan was subject to the liquidity requirement but did not have a liquidity shortfall, enter zero. File IRS </w:t>
      </w:r>
      <w:r w:rsidRPr="00AE1ECB">
        <w:rPr>
          <w:rFonts w:ascii="Helvetica" w:hAnsi="Helvetica"/>
          <w:color w:val="000000"/>
          <w:sz w:val="18"/>
          <w:szCs w:val="18"/>
        </w:rPr>
        <w:t>Form 5330</w:t>
      </w:r>
      <w:r w:rsidRPr="00AE1ECB">
        <w:rPr>
          <w:rFonts w:ascii="Helvetica" w:hAnsi="Helvetica" w:cs="Helvetica"/>
          <w:sz w:val="18"/>
          <w:szCs w:val="18"/>
        </w:rPr>
        <w:t>, Return of Excise Taxes Related to Employee Benefit Plans, with the IRS to pay the 10% excise tax(es) if there is a failure to pay any liquidity shortfall by the required due date, unless a waiver of the 10% tax has been granted under Code section 4971(f)(4)</w:t>
      </w:r>
    </w:p>
    <w:p w:rsidRPr="00AE1ECB" w:rsidR="00A26046" w:rsidRDefault="00A26046" w14:paraId="244C8506" w14:textId="4674EB0D">
      <w:pPr>
        <w:spacing w:before="60" w:line="240" w:lineRule="auto"/>
        <w:ind w:firstLine="0"/>
        <w:rPr>
          <w:rFonts w:ascii="Helvetica" w:hAnsi="Helvetica"/>
          <w:b/>
          <w:sz w:val="20"/>
          <w:szCs w:val="22"/>
        </w:rPr>
      </w:pPr>
      <w:r w:rsidRPr="00AE1ECB">
        <w:rPr>
          <w:rFonts w:ascii="Helvetica" w:hAnsi="Helvetica"/>
          <w:b/>
          <w:sz w:val="20"/>
          <w:szCs w:val="22"/>
        </w:rPr>
        <w:t xml:space="preserve">Part V </w:t>
      </w:r>
      <w:r w:rsidRPr="00AE1ECB" w:rsidR="00AE1F5A">
        <w:rPr>
          <w:rFonts w:ascii="Helvetica" w:hAnsi="Helvetica"/>
          <w:b/>
          <w:sz w:val="20"/>
          <w:szCs w:val="22"/>
        </w:rPr>
        <w:t xml:space="preserve">– </w:t>
      </w:r>
      <w:r w:rsidRPr="00AE1ECB">
        <w:rPr>
          <w:rFonts w:ascii="Helvetica" w:hAnsi="Helvetica"/>
          <w:b/>
          <w:sz w:val="20"/>
          <w:szCs w:val="22"/>
        </w:rPr>
        <w:t xml:space="preserve">Assumptions Used </w:t>
      </w:r>
      <w:proofErr w:type="gramStart"/>
      <w:r w:rsidRPr="00AE1ECB">
        <w:rPr>
          <w:rFonts w:ascii="Helvetica" w:hAnsi="Helvetica"/>
          <w:b/>
          <w:sz w:val="20"/>
          <w:szCs w:val="22"/>
        </w:rPr>
        <w:t>To</w:t>
      </w:r>
      <w:proofErr w:type="gramEnd"/>
      <w:r w:rsidRPr="00AE1ECB">
        <w:rPr>
          <w:rFonts w:ascii="Helvetica" w:hAnsi="Helvetica"/>
          <w:b/>
          <w:sz w:val="20"/>
          <w:szCs w:val="22"/>
        </w:rPr>
        <w:t xml:space="preserve"> Determine Funding Target and Target Normal Cost</w:t>
      </w:r>
    </w:p>
    <w:p w:rsidRPr="00AE1ECB" w:rsidR="00A26046" w:rsidP="0063377C" w:rsidRDefault="00A26046" w14:paraId="244C8507" w14:textId="77777777">
      <w:pPr>
        <w:spacing w:before="60" w:line="240" w:lineRule="auto"/>
        <w:ind w:firstLine="0"/>
        <w:rPr>
          <w:rFonts w:ascii="Helvetica" w:hAnsi="Helvetica"/>
          <w:sz w:val="18"/>
          <w:szCs w:val="18"/>
        </w:rPr>
      </w:pPr>
      <w:r w:rsidRPr="00AE1ECB">
        <w:rPr>
          <w:rFonts w:ascii="Helvetica" w:hAnsi="Helvetica"/>
          <w:b/>
          <w:sz w:val="18"/>
          <w:szCs w:val="18"/>
        </w:rPr>
        <w:t xml:space="preserve">Line 21. Discount Rate. </w:t>
      </w:r>
      <w:r w:rsidRPr="00AE1ECB">
        <w:rPr>
          <w:rFonts w:ascii="Helvetica" w:hAnsi="Helvetica"/>
          <w:sz w:val="18"/>
          <w:szCs w:val="18"/>
        </w:rPr>
        <w:t xml:space="preserve">All discount rates are to be reported and used as published by the </w:t>
      </w:r>
      <w:proofErr w:type="gramStart"/>
      <w:r w:rsidRPr="00AE1ECB">
        <w:rPr>
          <w:rFonts w:ascii="Helvetica" w:hAnsi="Helvetica"/>
          <w:sz w:val="18"/>
          <w:szCs w:val="18"/>
        </w:rPr>
        <w:t>IRS, and</w:t>
      </w:r>
      <w:proofErr w:type="gramEnd"/>
      <w:r w:rsidRPr="00AE1ECB">
        <w:rPr>
          <w:rFonts w:ascii="Helvetica" w:hAnsi="Helvetica"/>
          <w:sz w:val="18"/>
          <w:szCs w:val="18"/>
        </w:rPr>
        <w:t xml:space="preserve"> are to be applied as annual rates without adjustment. </w:t>
      </w:r>
    </w:p>
    <w:p w:rsidR="00A26046" w:rsidP="0063377C" w:rsidRDefault="00A26046" w14:paraId="244C8508" w14:textId="12A0CB6E">
      <w:pPr>
        <w:spacing w:before="60" w:line="240" w:lineRule="auto"/>
        <w:ind w:firstLine="0"/>
        <w:rPr>
          <w:rFonts w:ascii="Helvetica" w:hAnsi="Helvetica" w:cs="Helvetica"/>
          <w:sz w:val="18"/>
          <w:szCs w:val="18"/>
        </w:rPr>
      </w:pPr>
      <w:r w:rsidRPr="00AE1ECB">
        <w:rPr>
          <w:rFonts w:ascii="Helvetica" w:hAnsi="Helvetica"/>
          <w:b/>
          <w:sz w:val="18"/>
          <w:szCs w:val="18"/>
        </w:rPr>
        <w:t>Line 21a</w:t>
      </w:r>
      <w:r w:rsidRPr="00AE1ECB" w:rsidR="00534B36">
        <w:rPr>
          <w:rFonts w:ascii="Helvetica" w:hAnsi="Helvetica"/>
          <w:b/>
          <w:sz w:val="18"/>
          <w:szCs w:val="18"/>
        </w:rPr>
        <w:t xml:space="preserve">. </w:t>
      </w:r>
      <w:r w:rsidRPr="00AE1ECB">
        <w:rPr>
          <w:rFonts w:ascii="Helvetica" w:hAnsi="Helvetica" w:cs="Helvetica"/>
          <w:sz w:val="18"/>
          <w:szCs w:val="18"/>
        </w:rPr>
        <w:t xml:space="preserve">Enter the three segment rates used to calculate the funding target </w:t>
      </w:r>
      <w:r w:rsidRPr="00AE1ECB" w:rsidR="00665C58">
        <w:rPr>
          <w:rFonts w:ascii="Helvetica" w:hAnsi="Helvetica" w:cs="Helvetica"/>
          <w:sz w:val="18"/>
          <w:szCs w:val="18"/>
        </w:rPr>
        <w:t xml:space="preserve">and target normal cost </w:t>
      </w:r>
      <w:r w:rsidRPr="00AE1ECB">
        <w:rPr>
          <w:rFonts w:ascii="Helvetica" w:hAnsi="Helvetica" w:cs="Helvetica"/>
          <w:sz w:val="18"/>
          <w:szCs w:val="18"/>
        </w:rPr>
        <w:t xml:space="preserve">as provided under Code section 430(h)(2)(C) and ERISA section 303(h)(2)(C) and as published by the </w:t>
      </w:r>
      <w:proofErr w:type="gramStart"/>
      <w:r w:rsidRPr="00AE1ECB">
        <w:rPr>
          <w:rFonts w:ascii="Helvetica" w:hAnsi="Helvetica" w:cs="Helvetica"/>
          <w:sz w:val="18"/>
          <w:szCs w:val="18"/>
        </w:rPr>
        <w:t>IRS, unless</w:t>
      </w:r>
      <w:proofErr w:type="gramEnd"/>
      <w:r w:rsidRPr="00AE1ECB">
        <w:rPr>
          <w:rFonts w:ascii="Helvetica" w:hAnsi="Helvetica" w:cs="Helvetica"/>
          <w:sz w:val="18"/>
          <w:szCs w:val="18"/>
        </w:rPr>
        <w:t xml:space="preserve"> the plan sponsor has elected to use the full yield curve. If the sponsor has elected to use the full yield curve, check the </w:t>
      </w:r>
      <w:r w:rsidRPr="00AE1ECB" w:rsidR="003370EB">
        <w:rPr>
          <w:rFonts w:ascii="Helvetica" w:hAnsi="Helvetica" w:cs="Helvetica"/>
          <w:sz w:val="18"/>
          <w:szCs w:val="18"/>
        </w:rPr>
        <w:t>“</w:t>
      </w:r>
      <w:r w:rsidRPr="00AE1ECB">
        <w:rPr>
          <w:rFonts w:ascii="Helvetica" w:hAnsi="Helvetica" w:cs="Helvetica"/>
          <w:sz w:val="18"/>
          <w:szCs w:val="18"/>
        </w:rPr>
        <w:t>N/A, full yield curve used” box.</w:t>
      </w:r>
    </w:p>
    <w:p w:rsidRPr="00AE1ECB" w:rsidR="0073350B" w:rsidP="00A324AF" w:rsidRDefault="0073350B" w14:paraId="3DA8F3D5" w14:textId="083D40E6">
      <w:pPr>
        <w:spacing w:before="60" w:line="240" w:lineRule="auto"/>
        <w:ind w:firstLine="270"/>
        <w:rPr>
          <w:rFonts w:ascii="Helvetica" w:hAnsi="Helvetica" w:cs="Helvetica"/>
          <w:sz w:val="18"/>
          <w:szCs w:val="18"/>
        </w:rPr>
      </w:pPr>
      <w:r>
        <w:rPr>
          <w:rFonts w:ascii="Helvetica" w:hAnsi="Helvetica" w:cs="Helvetica"/>
          <w:sz w:val="18"/>
          <w:szCs w:val="18"/>
        </w:rPr>
        <w:t xml:space="preserve">If an election under Code section 430(m)(2) applies to the plan </w:t>
      </w:r>
      <w:r w:rsidR="00231BDD">
        <w:rPr>
          <w:rFonts w:ascii="Helvetica" w:hAnsi="Helvetica" w:cs="Helvetica"/>
          <w:sz w:val="18"/>
          <w:szCs w:val="18"/>
        </w:rPr>
        <w:t>for a plan year, enter 8.00</w:t>
      </w:r>
      <w:r>
        <w:rPr>
          <w:rFonts w:ascii="Helvetica" w:hAnsi="Helvetica" w:cs="Helvetica"/>
          <w:sz w:val="18"/>
          <w:szCs w:val="18"/>
        </w:rPr>
        <w:t>% in each of the three segment rate</w:t>
      </w:r>
      <w:r w:rsidR="001A1003">
        <w:rPr>
          <w:rFonts w:ascii="Helvetica" w:hAnsi="Helvetica" w:cs="Helvetica"/>
          <w:sz w:val="18"/>
          <w:szCs w:val="18"/>
        </w:rPr>
        <w:t>s</w:t>
      </w:r>
      <w:r>
        <w:rPr>
          <w:rFonts w:ascii="Helvetica" w:hAnsi="Helvetica" w:cs="Helvetica"/>
          <w:sz w:val="18"/>
          <w:szCs w:val="18"/>
        </w:rPr>
        <w:t xml:space="preserve">. Do not check the full yield curve box, even if some or </w:t>
      </w:r>
      <w:proofErr w:type="gramStart"/>
      <w:r>
        <w:rPr>
          <w:rFonts w:ascii="Helvetica" w:hAnsi="Helvetica" w:cs="Helvetica"/>
          <w:sz w:val="18"/>
          <w:szCs w:val="18"/>
        </w:rPr>
        <w:t>all of</w:t>
      </w:r>
      <w:proofErr w:type="gramEnd"/>
      <w:r>
        <w:rPr>
          <w:rFonts w:ascii="Helvetica" w:hAnsi="Helvetica" w:cs="Helvetica"/>
          <w:sz w:val="18"/>
          <w:szCs w:val="18"/>
        </w:rPr>
        <w:t xml:space="preserve"> the funding target or the target normal cost is calculated using the applicable United States Treasury obligation yield curve.</w:t>
      </w:r>
    </w:p>
    <w:p w:rsidRPr="00AE1ECB" w:rsidR="00A26046" w:rsidP="0063377C" w:rsidRDefault="00A26046" w14:paraId="244C8509" w14:textId="77777777">
      <w:pPr>
        <w:spacing w:before="60" w:line="240" w:lineRule="auto"/>
        <w:ind w:firstLine="0"/>
        <w:rPr>
          <w:rFonts w:ascii="Helvetica" w:hAnsi="Helvetica" w:cs="Helvetica"/>
          <w:sz w:val="18"/>
          <w:szCs w:val="18"/>
        </w:rPr>
      </w:pPr>
      <w:r w:rsidRPr="00AE1ECB">
        <w:rPr>
          <w:rFonts w:ascii="Helvetica" w:hAnsi="Helvetica"/>
          <w:b/>
          <w:sz w:val="18"/>
          <w:szCs w:val="18"/>
        </w:rPr>
        <w:t>Line 21b.</w:t>
      </w:r>
      <w:r w:rsidRPr="00AE1ECB">
        <w:rPr>
          <w:rFonts w:ascii="Helvetica" w:hAnsi="Helvetica" w:cs="Helvetica"/>
          <w:sz w:val="18"/>
          <w:szCs w:val="18"/>
        </w:rPr>
        <w:t xml:space="preserve"> Code section 430(h)(2)(E) and ERISA section 303(h)(2)(E) provide that the segment rate(s) used to measure the funding target </w:t>
      </w:r>
      <w:r w:rsidRPr="00AE1ECB" w:rsidR="00665C58">
        <w:rPr>
          <w:rFonts w:ascii="Helvetica" w:hAnsi="Helvetica" w:cs="Helvetica"/>
          <w:sz w:val="18"/>
          <w:szCs w:val="18"/>
        </w:rPr>
        <w:t xml:space="preserve">and target normal cost </w:t>
      </w:r>
      <w:r w:rsidRPr="00AE1ECB">
        <w:rPr>
          <w:rFonts w:ascii="Helvetica" w:hAnsi="Helvetica" w:cs="Helvetica"/>
          <w:sz w:val="18"/>
          <w:szCs w:val="18"/>
        </w:rPr>
        <w:t xml:space="preserve">are those published by Treasury for the month that includes the valuation date (based on the average of the monthly corporate bond yield curves for the 24-month period ending with the month preceding that month). Alternatively, at the election of the plan sponsor, the segment rate(s) used to measure the funding </w:t>
      </w:r>
      <w:r w:rsidRPr="00AE1ECB">
        <w:rPr>
          <w:rFonts w:ascii="Helvetica" w:hAnsi="Helvetica" w:cs="Helvetica"/>
          <w:sz w:val="18"/>
          <w:szCs w:val="18"/>
        </w:rPr>
        <w:t xml:space="preserve">target </w:t>
      </w:r>
      <w:r w:rsidRPr="00AE1ECB" w:rsidR="00665C58">
        <w:rPr>
          <w:rFonts w:ascii="Helvetica" w:hAnsi="Helvetica" w:cs="Helvetica"/>
          <w:sz w:val="18"/>
          <w:szCs w:val="18"/>
        </w:rPr>
        <w:t xml:space="preserve">and target normal cost </w:t>
      </w:r>
      <w:r w:rsidRPr="00AE1ECB">
        <w:rPr>
          <w:rFonts w:ascii="Helvetica" w:hAnsi="Helvetica" w:cs="Helvetica"/>
          <w:sz w:val="18"/>
          <w:szCs w:val="18"/>
        </w:rPr>
        <w:t>may be those published by Treasury for any of the four months that precede the month that includes the valuation date.</w:t>
      </w:r>
    </w:p>
    <w:p w:rsidR="00A26046" w:rsidP="0063377C" w:rsidRDefault="00A26046" w14:paraId="244C850A" w14:textId="7438F6B2">
      <w:pPr>
        <w:spacing w:before="60" w:line="240" w:lineRule="auto"/>
        <w:ind w:firstLine="274"/>
        <w:rPr>
          <w:rFonts w:ascii="Helvetica" w:hAnsi="Helvetica" w:cs="Helvetica"/>
          <w:sz w:val="18"/>
          <w:szCs w:val="18"/>
        </w:rPr>
      </w:pPr>
      <w:r w:rsidRPr="00AE1ECB">
        <w:rPr>
          <w:rFonts w:ascii="Helvetica" w:hAnsi="Helvetica" w:cs="Helvetica"/>
          <w:sz w:val="18"/>
          <w:szCs w:val="18"/>
        </w:rPr>
        <w:t>Enter the applicable month to indicate which segment rates were used to determine the funding target</w:t>
      </w:r>
      <w:r w:rsidRPr="00AE1ECB" w:rsidR="00665C58">
        <w:rPr>
          <w:rFonts w:ascii="Helvetica" w:hAnsi="Helvetica" w:cs="Helvetica"/>
          <w:sz w:val="18"/>
          <w:szCs w:val="18"/>
        </w:rPr>
        <w:t xml:space="preserve"> and target normal cost</w:t>
      </w:r>
      <w:r w:rsidRPr="00AE1ECB">
        <w:rPr>
          <w:rFonts w:ascii="Helvetica" w:hAnsi="Helvetica" w:cs="Helvetica"/>
          <w:sz w:val="18"/>
          <w:szCs w:val="18"/>
        </w:rPr>
        <w:t xml:space="preserve">. Enter “0” if the rates used to determine the funding target </w:t>
      </w:r>
      <w:r w:rsidRPr="00AE1ECB" w:rsidR="00665C58">
        <w:rPr>
          <w:rFonts w:ascii="Helvetica" w:hAnsi="Helvetica" w:cs="Helvetica"/>
          <w:sz w:val="18"/>
          <w:szCs w:val="18"/>
        </w:rPr>
        <w:t xml:space="preserve">and target normal cost </w:t>
      </w:r>
      <w:r w:rsidRPr="00AE1ECB">
        <w:rPr>
          <w:rFonts w:ascii="Helvetica" w:hAnsi="Helvetica" w:cs="Helvetica"/>
          <w:sz w:val="18"/>
          <w:szCs w:val="18"/>
        </w:rPr>
        <w:t xml:space="preserve">were published for the month that includes the valuation date. Enter “1” if the rates were published for the month immediately preceding the month that includes the valuation date, “2” for the second preceding month, and “3” or “4,” respectively, for the third or fourth preceding months. For example, if the valuation date is January 1 and the funding target </w:t>
      </w:r>
      <w:r w:rsidRPr="00AE1ECB" w:rsidR="00665C58">
        <w:rPr>
          <w:rFonts w:ascii="Helvetica" w:hAnsi="Helvetica" w:cs="Helvetica"/>
          <w:sz w:val="18"/>
          <w:szCs w:val="18"/>
        </w:rPr>
        <w:t xml:space="preserve">and target normal cost were </w:t>
      </w:r>
      <w:r w:rsidRPr="00AE1ECB">
        <w:rPr>
          <w:rFonts w:ascii="Helvetica" w:hAnsi="Helvetica" w:cs="Helvetica"/>
          <w:sz w:val="18"/>
          <w:szCs w:val="18"/>
        </w:rPr>
        <w:t>determined based on rates published for November, enter “2.”</w:t>
      </w:r>
    </w:p>
    <w:p w:rsidRPr="00AE1ECB" w:rsidR="006941BE" w:rsidP="0063377C" w:rsidRDefault="006941BE" w14:paraId="485CFEE1" w14:textId="16B8AD2C">
      <w:pPr>
        <w:spacing w:before="60" w:line="240" w:lineRule="auto"/>
        <w:ind w:firstLine="274"/>
        <w:rPr>
          <w:rFonts w:ascii="Helvetica" w:hAnsi="Helvetica" w:cs="Helvetica"/>
          <w:sz w:val="18"/>
          <w:szCs w:val="18"/>
        </w:rPr>
      </w:pPr>
      <w:r>
        <w:rPr>
          <w:rFonts w:ascii="Helvetica" w:hAnsi="Helvetica" w:cs="Helvetica"/>
          <w:sz w:val="18"/>
          <w:szCs w:val="18"/>
        </w:rPr>
        <w:t>If an election under Code section 430(m)(2) applies to the plan for a plan year, enter “0”.</w:t>
      </w:r>
    </w:p>
    <w:p w:rsidR="00A26046" w:rsidP="0063377C" w:rsidRDefault="00A26046" w14:paraId="244C850B" w14:textId="53D40CCF">
      <w:pPr>
        <w:spacing w:before="60" w:line="240" w:lineRule="auto"/>
        <w:ind w:right="-101" w:firstLine="0"/>
        <w:rPr>
          <w:rFonts w:ascii="Helvetica" w:hAnsi="Helvetica" w:cs="Helvetica"/>
          <w:sz w:val="18"/>
          <w:szCs w:val="18"/>
        </w:rPr>
      </w:pPr>
      <w:r w:rsidRPr="00AE1ECB">
        <w:rPr>
          <w:rFonts w:ascii="Helvetica" w:hAnsi="Helvetica"/>
          <w:b/>
          <w:sz w:val="18"/>
          <w:szCs w:val="18"/>
        </w:rPr>
        <w:t xml:space="preserve">Note. </w:t>
      </w:r>
      <w:r w:rsidRPr="00AE1ECB">
        <w:rPr>
          <w:rFonts w:ascii="Helvetica" w:hAnsi="Helvetica" w:cs="Helvetica"/>
          <w:sz w:val="18"/>
          <w:szCs w:val="18"/>
        </w:rPr>
        <w:t>The plan sponsor’s interest rate election under Code section 430(h)(2) or ERISA section 303(h)(2) (an election to use the yield curve or an election to use an applicable month other than the default month) generally may not be changed unless the plan sponsor obtains approval from the IRS. However, see the regulations under section 430(h)(2) for circumstances in which a change in interest rate may be made without obtaining approval from the IRS.</w:t>
      </w:r>
    </w:p>
    <w:p w:rsidRPr="00AE1ECB" w:rsidR="00A26046" w:rsidP="0063377C" w:rsidRDefault="00A26046" w14:paraId="244C850C" w14:textId="77777777">
      <w:pPr>
        <w:spacing w:before="60" w:line="240" w:lineRule="auto"/>
        <w:ind w:firstLine="0"/>
        <w:rPr>
          <w:rFonts w:ascii="Helvetica" w:hAnsi="Helvetica" w:cs="Helvetica"/>
          <w:sz w:val="18"/>
          <w:szCs w:val="18"/>
        </w:rPr>
      </w:pPr>
      <w:r w:rsidRPr="00AE1ECB">
        <w:rPr>
          <w:rFonts w:ascii="Helvetica" w:hAnsi="Helvetica"/>
          <w:b/>
          <w:sz w:val="18"/>
          <w:szCs w:val="18"/>
        </w:rPr>
        <w:t xml:space="preserve">Line 22. Weighted Average Retirement Age. </w:t>
      </w:r>
      <w:r w:rsidRPr="00AE1ECB">
        <w:rPr>
          <w:rFonts w:ascii="Helvetica" w:hAnsi="Helvetica" w:cs="Helvetica"/>
          <w:sz w:val="18"/>
          <w:szCs w:val="18"/>
        </w:rPr>
        <w:t>Enter the weighted average retirement age for active participants. If the plan is in at-risk status, enter the weighted average retirement age as if the plan were not in at-risk status. If each participant is assumed to retire at his/her normal retirement age, enter the age specified in the plan as normal retirement age. If the normal retirement age differs for individual participants, enter the age that is the weighted average normal retirement age; do not enter “NRA.” Otherwise, enter the assumed retirement age. If the valuation uses rates of retirement at various ages, enter the nearest whole age that is the weighted average retirement age.</w:t>
      </w:r>
    </w:p>
    <w:p w:rsidRPr="00AE1ECB" w:rsidR="00A26046" w:rsidP="0063377C" w:rsidRDefault="00A26046" w14:paraId="244C850D" w14:textId="77777777">
      <w:pPr>
        <w:spacing w:before="60" w:line="240" w:lineRule="auto"/>
        <w:ind w:firstLine="274"/>
        <w:rPr>
          <w:rFonts w:ascii="Helvetica" w:hAnsi="Helvetica" w:cs="Helvetica-BoldOblique"/>
          <w:b/>
          <w:i/>
          <w:iCs/>
          <w:sz w:val="18"/>
          <w:szCs w:val="18"/>
        </w:rPr>
      </w:pPr>
      <w:r w:rsidRPr="00AE1ECB">
        <w:rPr>
          <w:rFonts w:ascii="Helvetica" w:hAnsi="Helvetica" w:cs="Helvetica"/>
          <w:sz w:val="18"/>
          <w:szCs w:val="18"/>
        </w:rPr>
        <w:t xml:space="preserve">On an attachment to Schedule SB, list the rate of retirement at each age and describe the methodology used to compute the weighted average retirement age, including a description of the weight applied at each potential retirement age, and label the attachment </w:t>
      </w:r>
      <w:r w:rsidRPr="00AE1ECB">
        <w:rPr>
          <w:rFonts w:ascii="Helvetica" w:hAnsi="Helvetica" w:cs="Helvetica-BoldOblique"/>
          <w:b/>
          <w:i/>
          <w:iCs/>
          <w:sz w:val="18"/>
          <w:szCs w:val="18"/>
        </w:rPr>
        <w:t>“Schedule SB, line 22 – Description of Weighted Average Retirement Age.”</w:t>
      </w:r>
    </w:p>
    <w:p w:rsidRPr="00AE1ECB" w:rsidR="00A26046" w:rsidP="0063377C" w:rsidRDefault="00A26046" w14:paraId="244C850E" w14:textId="77777777">
      <w:pPr>
        <w:spacing w:before="60" w:line="240" w:lineRule="auto"/>
        <w:ind w:firstLine="0"/>
        <w:rPr>
          <w:rFonts w:ascii="Helvetica" w:hAnsi="Helvetica" w:cs="Helvetica"/>
          <w:sz w:val="18"/>
          <w:szCs w:val="18"/>
        </w:rPr>
      </w:pPr>
      <w:r w:rsidRPr="00AE1ECB">
        <w:rPr>
          <w:rFonts w:ascii="Helvetica" w:hAnsi="Helvetica"/>
          <w:b/>
          <w:sz w:val="18"/>
          <w:szCs w:val="18"/>
        </w:rPr>
        <w:t xml:space="preserve">Line 23. Mortality Tables. </w:t>
      </w:r>
      <w:r w:rsidRPr="00AE1ECB">
        <w:rPr>
          <w:rFonts w:ascii="Helvetica" w:hAnsi="Helvetica" w:cs="Helvetica"/>
          <w:sz w:val="18"/>
          <w:szCs w:val="18"/>
        </w:rPr>
        <w:t xml:space="preserve">Mortality tables described in Code section 430(h)(3), ERISA section 303(h)(3), and section 1.430(h)(3)-1 of the regulations as published by the IRS must be used to determine the funding target and target normal cost for non-disabled participants and may be used to determine the funding target and target normal cost for disabled participants, unless the IRS has approved (or was deemed to have approved) the use of a substitute mortality table for the plan. Standard mortality tables must be either applied on a generational basis, or the tables must be updated to reflect the static tables published for the year in which the valuation date occurs. Substitute mortality tables must be applied in accordance with the terms of the IRS ruling letter. </w:t>
      </w:r>
    </w:p>
    <w:p w:rsidRPr="00AE1ECB" w:rsidR="00A26046" w:rsidP="0063377C" w:rsidRDefault="00A26046" w14:paraId="244C850F" w14:textId="77777777">
      <w:pPr>
        <w:spacing w:before="60" w:line="240" w:lineRule="auto"/>
        <w:ind w:firstLine="274"/>
        <w:rPr>
          <w:rFonts w:ascii="Helvetica" w:hAnsi="Helvetica" w:cs="Helvetica"/>
          <w:sz w:val="18"/>
          <w:szCs w:val="18"/>
        </w:rPr>
      </w:pPr>
      <w:r w:rsidRPr="00AE1ECB">
        <w:rPr>
          <w:rFonts w:ascii="Helvetica" w:hAnsi="Helvetica" w:cs="Helvetica"/>
          <w:sz w:val="18"/>
          <w:szCs w:val="18"/>
        </w:rPr>
        <w:t xml:space="preserve">Separate standard mortality tables were published by the IRS for annuitants (rates applying for periods when a participant is assumed to receive a benefit under the plan) and </w:t>
      </w:r>
      <w:proofErr w:type="spellStart"/>
      <w:r w:rsidRPr="00AE1ECB">
        <w:rPr>
          <w:rFonts w:ascii="Helvetica" w:hAnsi="Helvetica" w:cs="Helvetica"/>
          <w:sz w:val="18"/>
          <w:szCs w:val="18"/>
        </w:rPr>
        <w:t>nonannuitants</w:t>
      </w:r>
      <w:proofErr w:type="spellEnd"/>
      <w:r w:rsidRPr="00AE1ECB">
        <w:rPr>
          <w:rFonts w:ascii="Helvetica" w:hAnsi="Helvetica" w:cs="Helvetica"/>
          <w:sz w:val="18"/>
          <w:szCs w:val="18"/>
        </w:rPr>
        <w:t xml:space="preserve"> (rates applying to periods before a participant is assumed to receive a benefit under the plan). If a plan has 500 or fewer participants as of the valuation date for the current plan year as reported in line 3d, column (1), the plan sponsor can elect to use the combined mortality tables published by the </w:t>
      </w:r>
      <w:r w:rsidRPr="00AE1ECB">
        <w:rPr>
          <w:rFonts w:ascii="Helvetica" w:hAnsi="Helvetica" w:cs="Helvetica"/>
          <w:sz w:val="18"/>
          <w:szCs w:val="18"/>
        </w:rPr>
        <w:lastRenderedPageBreak/>
        <w:t xml:space="preserve">IRS, which reflect combined rates for both annuitants and </w:t>
      </w:r>
      <w:proofErr w:type="spellStart"/>
      <w:r w:rsidRPr="00AE1ECB">
        <w:rPr>
          <w:rFonts w:ascii="Helvetica" w:hAnsi="Helvetica" w:cs="Helvetica"/>
          <w:sz w:val="18"/>
          <w:szCs w:val="18"/>
        </w:rPr>
        <w:t>nonannuitants</w:t>
      </w:r>
      <w:proofErr w:type="spellEnd"/>
      <w:r w:rsidRPr="00AE1ECB">
        <w:rPr>
          <w:rFonts w:ascii="Helvetica" w:hAnsi="Helvetica" w:cs="Helvetica"/>
          <w:sz w:val="18"/>
          <w:szCs w:val="18"/>
        </w:rPr>
        <w:t>.</w:t>
      </w:r>
    </w:p>
    <w:p w:rsidR="00A26046" w:rsidP="0063377C" w:rsidRDefault="00A26046" w14:paraId="244C8510" w14:textId="77777777">
      <w:pPr>
        <w:spacing w:before="60" w:line="240" w:lineRule="auto"/>
        <w:ind w:firstLine="274"/>
        <w:rPr>
          <w:rFonts w:ascii="Helvetica" w:hAnsi="Helvetica" w:cs="Helvetica-BoldOblique"/>
          <w:b/>
          <w:i/>
          <w:iCs/>
          <w:sz w:val="18"/>
          <w:szCs w:val="18"/>
        </w:rPr>
      </w:pPr>
      <w:r w:rsidRPr="00AE1ECB">
        <w:rPr>
          <w:rFonts w:ascii="Helvetica" w:hAnsi="Helvetica" w:cs="Helvetica"/>
          <w:sz w:val="18"/>
          <w:szCs w:val="18"/>
        </w:rPr>
        <w:t>Check the applicable box to indicate which</w:t>
      </w:r>
      <w:r w:rsidR="00D319C9">
        <w:rPr>
          <w:rFonts w:ascii="Helvetica" w:hAnsi="Helvetica" w:cs="Helvetica"/>
          <w:sz w:val="18"/>
          <w:szCs w:val="18"/>
        </w:rPr>
        <w:t xml:space="preserve"> set of</w:t>
      </w:r>
      <w:r w:rsidRPr="00AE1ECB">
        <w:rPr>
          <w:rFonts w:ascii="Helvetica" w:hAnsi="Helvetica" w:cs="Helvetica"/>
          <w:sz w:val="18"/>
          <w:szCs w:val="18"/>
        </w:rPr>
        <w:t xml:space="preserve"> mortality table</w:t>
      </w:r>
      <w:r w:rsidR="00D319C9">
        <w:rPr>
          <w:rFonts w:ascii="Helvetica" w:hAnsi="Helvetica" w:cs="Helvetica"/>
          <w:sz w:val="18"/>
          <w:szCs w:val="18"/>
        </w:rPr>
        <w:t>s</w:t>
      </w:r>
      <w:r w:rsidRPr="00AE1ECB">
        <w:rPr>
          <w:rFonts w:ascii="Helvetica" w:hAnsi="Helvetica" w:cs="Helvetica"/>
          <w:sz w:val="18"/>
          <w:szCs w:val="18"/>
        </w:rPr>
        <w:t xml:space="preserve"> was used to determine the funding target and target normal cost. If one</w:t>
      </w:r>
      <w:r w:rsidR="00D319C9">
        <w:rPr>
          <w:rFonts w:ascii="Helvetica" w:hAnsi="Helvetica" w:cs="Helvetica"/>
          <w:sz w:val="18"/>
          <w:szCs w:val="18"/>
        </w:rPr>
        <w:t xml:space="preserve"> set of</w:t>
      </w:r>
      <w:r w:rsidRPr="00AE1ECB">
        <w:rPr>
          <w:rFonts w:ascii="Helvetica" w:hAnsi="Helvetica" w:cs="Helvetica"/>
          <w:sz w:val="18"/>
          <w:szCs w:val="18"/>
        </w:rPr>
        <w:t xml:space="preserve"> mortality table</w:t>
      </w:r>
      <w:r w:rsidR="00D319C9">
        <w:rPr>
          <w:rFonts w:ascii="Helvetica" w:hAnsi="Helvetica" w:cs="Helvetica"/>
          <w:sz w:val="18"/>
          <w:szCs w:val="18"/>
        </w:rPr>
        <w:t>s</w:t>
      </w:r>
      <w:r w:rsidRPr="00AE1ECB">
        <w:rPr>
          <w:rFonts w:ascii="Helvetica" w:hAnsi="Helvetica" w:cs="Helvetica"/>
          <w:sz w:val="18"/>
          <w:szCs w:val="18"/>
        </w:rPr>
        <w:t xml:space="preserve"> was used for certain populations within the plan and a different </w:t>
      </w:r>
      <w:r w:rsidR="00D319C9">
        <w:rPr>
          <w:rFonts w:ascii="Helvetica" w:hAnsi="Helvetica" w:cs="Helvetica"/>
          <w:sz w:val="18"/>
          <w:szCs w:val="18"/>
        </w:rPr>
        <w:t xml:space="preserve">set of </w:t>
      </w:r>
      <w:r w:rsidRPr="00AE1ECB">
        <w:rPr>
          <w:rFonts w:ascii="Helvetica" w:hAnsi="Helvetica" w:cs="Helvetica"/>
          <w:sz w:val="18"/>
          <w:szCs w:val="18"/>
        </w:rPr>
        <w:t>mortality table</w:t>
      </w:r>
      <w:r w:rsidR="00D319C9">
        <w:rPr>
          <w:rFonts w:ascii="Helvetica" w:hAnsi="Helvetica" w:cs="Helvetica"/>
          <w:sz w:val="18"/>
          <w:szCs w:val="18"/>
        </w:rPr>
        <w:t>s</w:t>
      </w:r>
      <w:r w:rsidRPr="00AE1ECB">
        <w:rPr>
          <w:rFonts w:ascii="Helvetica" w:hAnsi="Helvetica" w:cs="Helvetica"/>
          <w:sz w:val="18"/>
          <w:szCs w:val="18"/>
        </w:rPr>
        <w:t xml:space="preserve"> was used for other populations, check the box for the </w:t>
      </w:r>
      <w:r w:rsidR="00D319C9">
        <w:rPr>
          <w:rFonts w:ascii="Helvetica" w:hAnsi="Helvetica" w:cs="Helvetica"/>
          <w:sz w:val="18"/>
          <w:szCs w:val="18"/>
        </w:rPr>
        <w:t xml:space="preserve">set of mortality </w:t>
      </w:r>
      <w:r w:rsidRPr="00AE1ECB">
        <w:rPr>
          <w:rFonts w:ascii="Helvetica" w:hAnsi="Helvetica" w:cs="Helvetica"/>
          <w:sz w:val="18"/>
          <w:szCs w:val="18"/>
        </w:rPr>
        <w:t>table</w:t>
      </w:r>
      <w:r w:rsidR="00D319C9">
        <w:rPr>
          <w:rFonts w:ascii="Helvetica" w:hAnsi="Helvetica" w:cs="Helvetica"/>
          <w:sz w:val="18"/>
          <w:szCs w:val="18"/>
        </w:rPr>
        <w:t>s</w:t>
      </w:r>
      <w:r w:rsidRPr="00AE1ECB">
        <w:rPr>
          <w:rFonts w:ascii="Helvetica" w:hAnsi="Helvetica" w:cs="Helvetica"/>
          <w:sz w:val="18"/>
          <w:szCs w:val="18"/>
        </w:rPr>
        <w:t xml:space="preserve"> that applied to the largest population. If more than one</w:t>
      </w:r>
      <w:r w:rsidR="00D319C9">
        <w:rPr>
          <w:rFonts w:ascii="Helvetica" w:hAnsi="Helvetica" w:cs="Helvetica"/>
          <w:sz w:val="18"/>
          <w:szCs w:val="18"/>
        </w:rPr>
        <w:t xml:space="preserve"> set of</w:t>
      </w:r>
      <w:r w:rsidRPr="00AE1ECB">
        <w:rPr>
          <w:rFonts w:ascii="Helvetica" w:hAnsi="Helvetica" w:cs="Helvetica"/>
          <w:sz w:val="18"/>
          <w:szCs w:val="18"/>
        </w:rPr>
        <w:t xml:space="preserve"> mortality table</w:t>
      </w:r>
      <w:r w:rsidR="00F031A4">
        <w:rPr>
          <w:rFonts w:ascii="Helvetica" w:hAnsi="Helvetica" w:cs="Helvetica"/>
          <w:sz w:val="18"/>
          <w:szCs w:val="18"/>
        </w:rPr>
        <w:t>s</w:t>
      </w:r>
      <w:r w:rsidRPr="00AE1ECB">
        <w:rPr>
          <w:rFonts w:ascii="Helvetica" w:hAnsi="Helvetica" w:cs="Helvetica"/>
          <w:sz w:val="18"/>
          <w:szCs w:val="18"/>
        </w:rPr>
        <w:t xml:space="preserve"> </w:t>
      </w:r>
      <w:r w:rsidR="00F031A4">
        <w:rPr>
          <w:rFonts w:ascii="Helvetica" w:hAnsi="Helvetica" w:cs="Helvetica"/>
          <w:sz w:val="18"/>
          <w:szCs w:val="18"/>
        </w:rPr>
        <w:t>were</w:t>
      </w:r>
      <w:r w:rsidRPr="00AE1ECB" w:rsidR="00F031A4">
        <w:rPr>
          <w:rFonts w:ascii="Helvetica" w:hAnsi="Helvetica" w:cs="Helvetica"/>
          <w:sz w:val="18"/>
          <w:szCs w:val="18"/>
        </w:rPr>
        <w:t xml:space="preserve"> </w:t>
      </w:r>
      <w:r w:rsidRPr="00AE1ECB">
        <w:rPr>
          <w:rFonts w:ascii="Helvetica" w:hAnsi="Helvetica" w:cs="Helvetica"/>
          <w:sz w:val="18"/>
          <w:szCs w:val="18"/>
        </w:rPr>
        <w:t>used</w:t>
      </w:r>
      <w:r w:rsidR="00D319C9">
        <w:rPr>
          <w:rFonts w:ascii="Helvetica" w:hAnsi="Helvetica" w:cs="Helvetica"/>
          <w:sz w:val="18"/>
          <w:szCs w:val="18"/>
        </w:rPr>
        <w:t xml:space="preserve"> </w:t>
      </w:r>
      <w:r w:rsidRPr="00D319C9" w:rsidR="00D319C9">
        <w:rPr>
          <w:rFonts w:ascii="Helvetica" w:hAnsi="Helvetica" w:cs="Helvetica"/>
          <w:sz w:val="18"/>
          <w:szCs w:val="18"/>
        </w:rPr>
        <w:t>(other than for disabled lives pursuant to section 430(h)(3)(D))</w:t>
      </w:r>
      <w:r w:rsidRPr="00AE1ECB">
        <w:rPr>
          <w:rFonts w:ascii="Helvetica" w:hAnsi="Helvetica" w:cs="Helvetica"/>
          <w:sz w:val="18"/>
          <w:szCs w:val="18"/>
        </w:rPr>
        <w:t>, attach a statement describing the mortality table</w:t>
      </w:r>
      <w:r w:rsidR="00C857FE">
        <w:rPr>
          <w:rFonts w:ascii="Helvetica" w:hAnsi="Helvetica" w:cs="Helvetica"/>
          <w:sz w:val="18"/>
          <w:szCs w:val="18"/>
        </w:rPr>
        <w:t>s</w:t>
      </w:r>
      <w:r w:rsidRPr="00AE1ECB">
        <w:rPr>
          <w:rFonts w:ascii="Helvetica" w:hAnsi="Helvetica" w:cs="Helvetica"/>
          <w:sz w:val="18"/>
          <w:szCs w:val="18"/>
        </w:rPr>
        <w:t xml:space="preserve"> used for each population and the size of that population. Label the attachment </w:t>
      </w:r>
      <w:r w:rsidRPr="00AE1ECB">
        <w:rPr>
          <w:rFonts w:ascii="Helvetica" w:hAnsi="Helvetica" w:cs="Helvetica-BoldOblique"/>
          <w:b/>
          <w:i/>
          <w:iCs/>
          <w:sz w:val="18"/>
          <w:szCs w:val="18"/>
        </w:rPr>
        <w:t xml:space="preserve">“Schedule SB, line 23 – Information on Use of Multiple </w:t>
      </w:r>
      <w:r w:rsidR="00D319C9">
        <w:rPr>
          <w:rFonts w:ascii="Helvetica" w:hAnsi="Helvetica" w:cs="Helvetica-BoldOblique"/>
          <w:b/>
          <w:i/>
          <w:iCs/>
          <w:sz w:val="18"/>
          <w:szCs w:val="18"/>
        </w:rPr>
        <w:t xml:space="preserve">Sets of </w:t>
      </w:r>
      <w:r w:rsidRPr="00AE1ECB">
        <w:rPr>
          <w:rFonts w:ascii="Helvetica" w:hAnsi="Helvetica" w:cs="Helvetica-BoldOblique"/>
          <w:b/>
          <w:i/>
          <w:iCs/>
          <w:sz w:val="18"/>
          <w:szCs w:val="18"/>
        </w:rPr>
        <w:t>Mortality Tables.”</w:t>
      </w:r>
    </w:p>
    <w:p w:rsidRPr="00AE1ECB" w:rsidR="00A26046" w:rsidP="0063377C" w:rsidRDefault="00A26046" w14:paraId="244C8511" w14:textId="77777777">
      <w:pPr>
        <w:spacing w:before="60" w:line="240" w:lineRule="auto"/>
        <w:ind w:firstLine="0"/>
        <w:rPr>
          <w:rFonts w:ascii="Helvetica" w:hAnsi="Helvetica" w:cs="Helvetica"/>
          <w:sz w:val="18"/>
          <w:szCs w:val="18"/>
        </w:rPr>
      </w:pPr>
      <w:r w:rsidRPr="00AE1ECB">
        <w:rPr>
          <w:rFonts w:ascii="Helvetica" w:hAnsi="Helvetica"/>
          <w:sz w:val="18"/>
          <w:szCs w:val="18"/>
        </w:rPr>
        <w:t xml:space="preserve">● </w:t>
      </w:r>
      <w:r w:rsidRPr="00AE1ECB">
        <w:rPr>
          <w:rFonts w:ascii="Helvetica" w:hAnsi="Helvetica" w:cs="Helvetica"/>
          <w:sz w:val="18"/>
          <w:szCs w:val="18"/>
        </w:rPr>
        <w:t>Check “Prescribed–combined” if the funding target and target normal cost are based on the prescribed tables with combined annuitant/</w:t>
      </w:r>
      <w:proofErr w:type="spellStart"/>
      <w:r w:rsidRPr="00AE1ECB">
        <w:rPr>
          <w:rFonts w:ascii="Helvetica" w:hAnsi="Helvetica" w:cs="Helvetica"/>
          <w:sz w:val="18"/>
          <w:szCs w:val="18"/>
        </w:rPr>
        <w:t>nonannuitant</w:t>
      </w:r>
      <w:proofErr w:type="spellEnd"/>
      <w:r w:rsidRPr="00AE1ECB">
        <w:rPr>
          <w:rFonts w:ascii="Helvetica" w:hAnsi="Helvetica" w:cs="Helvetica"/>
          <w:sz w:val="18"/>
          <w:szCs w:val="18"/>
        </w:rPr>
        <w:t xml:space="preserve"> mortality rates.</w:t>
      </w:r>
    </w:p>
    <w:p w:rsidRPr="00AE1ECB" w:rsidR="00A26046" w:rsidP="00C50654" w:rsidRDefault="00A26046" w14:paraId="244C8512" w14:textId="77777777">
      <w:pPr>
        <w:spacing w:line="240" w:lineRule="auto"/>
        <w:ind w:firstLine="0"/>
        <w:rPr>
          <w:rFonts w:ascii="Helvetica" w:hAnsi="Helvetica" w:cs="Helvetica-BoldOblique"/>
          <w:i/>
          <w:iCs/>
          <w:sz w:val="18"/>
          <w:szCs w:val="18"/>
        </w:rPr>
      </w:pPr>
      <w:r w:rsidRPr="00AE1ECB">
        <w:rPr>
          <w:rFonts w:ascii="Helvetica" w:hAnsi="Helvetica"/>
          <w:sz w:val="18"/>
          <w:szCs w:val="18"/>
        </w:rPr>
        <w:t xml:space="preserve">● </w:t>
      </w:r>
      <w:r w:rsidRPr="00AE1ECB">
        <w:rPr>
          <w:rFonts w:ascii="Helvetica" w:hAnsi="Helvetica" w:cs="Helvetica"/>
          <w:sz w:val="18"/>
          <w:szCs w:val="18"/>
        </w:rPr>
        <w:t xml:space="preserve">Check “Prescribed–separate” if the funding target and target normal cost are based on the prescribed tables with separate mortality rates for </w:t>
      </w:r>
      <w:proofErr w:type="spellStart"/>
      <w:r w:rsidRPr="00AE1ECB">
        <w:rPr>
          <w:rFonts w:ascii="Helvetica" w:hAnsi="Helvetica" w:cs="Helvetica"/>
          <w:sz w:val="18"/>
          <w:szCs w:val="18"/>
        </w:rPr>
        <w:t>nonannuitants</w:t>
      </w:r>
      <w:proofErr w:type="spellEnd"/>
      <w:r w:rsidRPr="00AE1ECB">
        <w:rPr>
          <w:rFonts w:ascii="Helvetica" w:hAnsi="Helvetica" w:cs="Helvetica"/>
          <w:sz w:val="18"/>
          <w:szCs w:val="18"/>
        </w:rPr>
        <w:t xml:space="preserve"> and annuitants.</w:t>
      </w:r>
    </w:p>
    <w:p w:rsidRPr="00AE1ECB" w:rsidR="00A26046" w:rsidP="00C50654" w:rsidRDefault="00A26046" w14:paraId="244C8513" w14:textId="77777777">
      <w:pPr>
        <w:spacing w:line="240" w:lineRule="auto"/>
        <w:ind w:firstLine="0"/>
        <w:rPr>
          <w:rFonts w:ascii="Helvetica" w:hAnsi="Helvetica" w:cs="Helvetica-BoldOblique"/>
          <w:b/>
          <w:i/>
          <w:iCs/>
          <w:sz w:val="18"/>
          <w:szCs w:val="18"/>
        </w:rPr>
      </w:pPr>
      <w:r w:rsidRPr="00AE1ECB">
        <w:rPr>
          <w:rFonts w:ascii="Helvetica" w:hAnsi="Helvetica"/>
          <w:sz w:val="18"/>
          <w:szCs w:val="18"/>
        </w:rPr>
        <w:t xml:space="preserve">● </w:t>
      </w:r>
      <w:r w:rsidRPr="00AE1ECB">
        <w:rPr>
          <w:rFonts w:ascii="Helvetica" w:hAnsi="Helvetica" w:cs="Helvetica"/>
          <w:sz w:val="18"/>
          <w:szCs w:val="18"/>
        </w:rPr>
        <w:t xml:space="preserve">Check “Substitute” if the funding target and target normal cost are based on substitute mortality tables. If substitute mortality tables are used, attach a statement including a summary of plan populations for which substitute mortality tables are used, plan populations for which the prescribed tables are used, </w:t>
      </w:r>
      <w:r w:rsidRPr="005C6B2A" w:rsidR="005C6B2A">
        <w:rPr>
          <w:rFonts w:ascii="Helvetica" w:hAnsi="Helvetica" w:cs="Helvetica"/>
          <w:sz w:val="18"/>
          <w:szCs w:val="18"/>
        </w:rPr>
        <w:t>the mortality ratio used to develop the table for any population, whether the table is constructed based on full or partial credibility, the partial credibility weighting factor if applicable, plan populations for which the prescribed tables are used</w:t>
      </w:r>
      <w:r w:rsidR="005C6B2A">
        <w:rPr>
          <w:rFonts w:ascii="Helvetica" w:hAnsi="Helvetica" w:cs="Helvetica"/>
          <w:sz w:val="18"/>
          <w:szCs w:val="18"/>
        </w:rPr>
        <w:t xml:space="preserve">, </w:t>
      </w:r>
      <w:r w:rsidRPr="00AE1ECB">
        <w:rPr>
          <w:rFonts w:ascii="Helvetica" w:hAnsi="Helvetica" w:cs="Helvetica"/>
          <w:sz w:val="18"/>
          <w:szCs w:val="18"/>
        </w:rPr>
        <w:t xml:space="preserve">and the last plan year for which the IRS approval of the substitute mortality tables applies. Label the attachment </w:t>
      </w:r>
      <w:r w:rsidRPr="00AE1ECB">
        <w:rPr>
          <w:rFonts w:ascii="Helvetica" w:hAnsi="Helvetica" w:cs="Helvetica-BoldOblique"/>
          <w:b/>
          <w:i/>
          <w:iCs/>
          <w:sz w:val="18"/>
          <w:szCs w:val="18"/>
        </w:rPr>
        <w:t>“Schedule SB, line 23 – Information on Use of Substitute Mortality Tables.”</w:t>
      </w:r>
    </w:p>
    <w:p w:rsidR="00D6750B" w:rsidP="00D6750B" w:rsidRDefault="00A26046" w14:paraId="244C8514" w14:textId="77777777">
      <w:pPr>
        <w:spacing w:line="240" w:lineRule="auto"/>
        <w:ind w:right="-101" w:firstLine="274"/>
        <w:rPr>
          <w:rFonts w:ascii="Helvetica" w:hAnsi="Helvetica" w:cs="Helvetica"/>
          <w:sz w:val="18"/>
          <w:szCs w:val="18"/>
        </w:rPr>
      </w:pPr>
      <w:r w:rsidRPr="00AE1ECB">
        <w:rPr>
          <w:rFonts w:ascii="Helvetica" w:hAnsi="Helvetica" w:cs="Helvetica"/>
          <w:sz w:val="18"/>
          <w:szCs w:val="18"/>
        </w:rPr>
        <w:t xml:space="preserve">Attach a statement of actuarial assumptions and funding methods used to calculate the Schedule SB entries and label the statement </w:t>
      </w:r>
      <w:r w:rsidRPr="00AE1ECB">
        <w:rPr>
          <w:rFonts w:ascii="Helvetica" w:hAnsi="Helvetica" w:cs="Helvetica-BoldOblique"/>
          <w:b/>
          <w:i/>
          <w:iCs/>
          <w:sz w:val="18"/>
          <w:szCs w:val="18"/>
        </w:rPr>
        <w:t>“Schedule SB, Part V – Statement of Actuarial Assumptions/Methods.”</w:t>
      </w:r>
      <w:r w:rsidRPr="00AE1ECB">
        <w:rPr>
          <w:rFonts w:ascii="Helvetica" w:hAnsi="Helvetica" w:cs="Helvetica-BoldOblique"/>
          <w:i/>
          <w:iCs/>
          <w:sz w:val="18"/>
          <w:szCs w:val="18"/>
        </w:rPr>
        <w:t xml:space="preserve"> </w:t>
      </w:r>
      <w:r w:rsidRPr="00AE1ECB">
        <w:rPr>
          <w:rFonts w:ascii="Helvetica" w:hAnsi="Helvetica" w:cs="Helvetica"/>
          <w:sz w:val="18"/>
          <w:szCs w:val="18"/>
        </w:rPr>
        <w:t xml:space="preserve">The statement must describe all non-prescribed actuarial assumptions (e.g., retirement, withdrawal rates) used to determine the funding target and target normal cost, including the assumption as to the frequency with which participants are assumed to elect each optional form of benefit (including lump sum distributions), whether mortality tables </w:t>
      </w:r>
      <w:proofErr w:type="gramStart"/>
      <w:r w:rsidRPr="00AE1ECB">
        <w:rPr>
          <w:rFonts w:ascii="Helvetica" w:hAnsi="Helvetica" w:cs="Helvetica"/>
          <w:sz w:val="18"/>
          <w:szCs w:val="18"/>
        </w:rPr>
        <w:t>are</w:t>
      </w:r>
      <w:proofErr w:type="gramEnd"/>
      <w:r w:rsidRPr="00AE1ECB">
        <w:rPr>
          <w:rFonts w:ascii="Helvetica" w:hAnsi="Helvetica" w:cs="Helvetica"/>
          <w:sz w:val="18"/>
          <w:szCs w:val="18"/>
        </w:rPr>
        <w:t xml:space="preserve"> </w:t>
      </w:r>
    </w:p>
    <w:p w:rsidRPr="00AE1ECB" w:rsidR="00A26046" w:rsidP="00D6750B" w:rsidRDefault="00A26046" w14:paraId="244C8515" w14:textId="77777777">
      <w:pPr>
        <w:spacing w:line="240" w:lineRule="auto"/>
        <w:ind w:right="-101" w:firstLine="0"/>
        <w:rPr>
          <w:rFonts w:ascii="Helvetica" w:hAnsi="Helvetica" w:cs="Helvetica"/>
          <w:sz w:val="18"/>
          <w:szCs w:val="18"/>
        </w:rPr>
      </w:pPr>
      <w:r w:rsidRPr="00AE1ECB">
        <w:rPr>
          <w:rFonts w:ascii="Helvetica" w:hAnsi="Helvetica" w:cs="Helvetica"/>
          <w:sz w:val="18"/>
          <w:szCs w:val="18"/>
        </w:rPr>
        <w:t xml:space="preserve">applied on a static or generational basis, whether combined mortality tables are used instead of separate annuitant and </w:t>
      </w:r>
      <w:proofErr w:type="spellStart"/>
      <w:r w:rsidRPr="00AE1ECB">
        <w:rPr>
          <w:rFonts w:ascii="Helvetica" w:hAnsi="Helvetica" w:cs="Helvetica"/>
          <w:sz w:val="18"/>
          <w:szCs w:val="18"/>
        </w:rPr>
        <w:t>nonannuitant</w:t>
      </w:r>
      <w:proofErr w:type="spellEnd"/>
      <w:r w:rsidRPr="00AE1ECB">
        <w:rPr>
          <w:rFonts w:ascii="Helvetica" w:hAnsi="Helvetica" w:cs="Helvetica"/>
          <w:sz w:val="18"/>
          <w:szCs w:val="18"/>
        </w:rPr>
        <w:t xml:space="preserve"> mortality tables (for plans with 500 or fewer participants as of the valuation date), and (for target normal cost) expected plan-related expenses and increases in compensation. For applicable defined benefit plans under Code section 411(a)(13)(C) and ERISA section 203(f)(3) (e.g., cash balance plans) the statement must include the assumptions used to convert balances to annuities. In addition, the statement must describe the method for determining the actuarial value of assets and any other aspects of the funding method for determining the Schedule SB entries that are not prescribed by law.</w:t>
      </w:r>
    </w:p>
    <w:p w:rsidRPr="00AE1ECB" w:rsidR="00A26046" w:rsidP="0063377C" w:rsidRDefault="00A26046" w14:paraId="244C8516" w14:textId="77777777">
      <w:pPr>
        <w:spacing w:before="60" w:line="240" w:lineRule="auto"/>
        <w:ind w:right="-101" w:firstLine="274"/>
        <w:rPr>
          <w:rFonts w:ascii="Helvetica" w:hAnsi="Helvetica" w:cs="Helvetica-BoldOblique"/>
          <w:b/>
          <w:i/>
          <w:iCs/>
          <w:sz w:val="18"/>
          <w:szCs w:val="18"/>
        </w:rPr>
      </w:pPr>
      <w:r w:rsidRPr="00AE1ECB">
        <w:rPr>
          <w:rFonts w:ascii="Helvetica" w:hAnsi="Helvetica" w:cs="Helvetica"/>
          <w:sz w:val="18"/>
          <w:szCs w:val="18"/>
        </w:rPr>
        <w:t xml:space="preserve">Also attach a summary of the principal eligibility and benefit provisions on which the valuation was based, including the status of the plan (e.g., frozen eligibility, service/pay, or benefits), optional forms of benefits, special plan provisions, including those that apply only to a subgroup of employees (e.g., those with imputed service), supplemental benefits, and identification of benefits not included in the valuation, a description of any significant events that occurred during the year, a summary of any changes in principal eligibility or benefit provisions since the last valuation, and a description (or reasonably representative sample) of plan early retirement </w:t>
      </w:r>
      <w:r w:rsidRPr="00AE1ECB">
        <w:rPr>
          <w:rFonts w:ascii="Helvetica" w:hAnsi="Helvetica" w:cs="Helvetica"/>
          <w:sz w:val="18"/>
          <w:szCs w:val="18"/>
        </w:rPr>
        <w:t xml:space="preserve">reduction factors and optional form conversion factors. Label the summary </w:t>
      </w:r>
      <w:r w:rsidRPr="00AE1ECB">
        <w:rPr>
          <w:rFonts w:ascii="Helvetica" w:hAnsi="Helvetica" w:cs="Helvetica-BoldOblique"/>
          <w:b/>
          <w:i/>
          <w:iCs/>
          <w:sz w:val="18"/>
          <w:szCs w:val="18"/>
        </w:rPr>
        <w:t>“Schedule SB, Part V – Summary of Plan Provisions.”</w:t>
      </w:r>
    </w:p>
    <w:p w:rsidRPr="00AE1ECB" w:rsidR="00A26046" w:rsidP="0063377C" w:rsidRDefault="00A26046" w14:paraId="244C8517" w14:textId="77777777">
      <w:pPr>
        <w:spacing w:before="60" w:line="240" w:lineRule="auto"/>
        <w:ind w:right="-101" w:firstLine="274"/>
        <w:rPr>
          <w:rFonts w:ascii="Helvetica" w:hAnsi="Helvetica" w:cs="Helvetica"/>
          <w:sz w:val="18"/>
          <w:szCs w:val="18"/>
        </w:rPr>
      </w:pPr>
      <w:r w:rsidRPr="00AE1ECB">
        <w:rPr>
          <w:rFonts w:ascii="Helvetica" w:hAnsi="Helvetica" w:cs="Helvetica"/>
          <w:sz w:val="18"/>
          <w:szCs w:val="18"/>
        </w:rPr>
        <w:t>Also, include any other information needed to disclose the actuarial position of the plan fully and fairly.</w:t>
      </w:r>
    </w:p>
    <w:p w:rsidRPr="00AE1ECB" w:rsidR="00A26046" w:rsidP="0063377C" w:rsidRDefault="00A26046" w14:paraId="244C8518" w14:textId="77777777">
      <w:pPr>
        <w:spacing w:before="60" w:line="240" w:lineRule="auto"/>
        <w:ind w:right="-101" w:firstLine="0"/>
        <w:rPr>
          <w:rFonts w:ascii="Helvetica" w:hAnsi="Helvetica"/>
          <w:b/>
          <w:sz w:val="20"/>
          <w:szCs w:val="22"/>
        </w:rPr>
      </w:pPr>
      <w:r w:rsidRPr="00AE1ECB">
        <w:rPr>
          <w:rFonts w:ascii="Helvetica" w:hAnsi="Helvetica"/>
          <w:b/>
          <w:sz w:val="20"/>
          <w:szCs w:val="22"/>
        </w:rPr>
        <w:t xml:space="preserve">Part VI </w:t>
      </w:r>
      <w:r w:rsidRPr="00AE1ECB" w:rsidR="00577A84">
        <w:rPr>
          <w:rFonts w:ascii="Helvetica" w:hAnsi="Helvetica"/>
          <w:b/>
          <w:bCs/>
          <w:sz w:val="20"/>
          <w:szCs w:val="22"/>
        </w:rPr>
        <w:t xml:space="preserve">– </w:t>
      </w:r>
      <w:r w:rsidRPr="00AE1ECB">
        <w:rPr>
          <w:rFonts w:ascii="Helvetica" w:hAnsi="Helvetica"/>
          <w:b/>
          <w:sz w:val="20"/>
          <w:szCs w:val="22"/>
        </w:rPr>
        <w:t>Miscellaneous Items</w:t>
      </w:r>
    </w:p>
    <w:p w:rsidRPr="00AE1ECB" w:rsidR="00A26046" w:rsidP="0063377C" w:rsidRDefault="00A26046" w14:paraId="244C8519" w14:textId="77777777">
      <w:pPr>
        <w:spacing w:before="60" w:line="240" w:lineRule="auto"/>
        <w:ind w:right="-101" w:firstLine="0"/>
        <w:rPr>
          <w:rFonts w:ascii="Helvetica" w:hAnsi="Helvetica" w:cs="Helvetica-BoldOblique"/>
          <w:b/>
          <w:i/>
          <w:iCs/>
          <w:sz w:val="18"/>
          <w:szCs w:val="18"/>
        </w:rPr>
      </w:pPr>
      <w:r w:rsidRPr="00AE1ECB">
        <w:rPr>
          <w:rFonts w:ascii="Helvetica" w:hAnsi="Helvetica"/>
          <w:b/>
          <w:sz w:val="18"/>
          <w:szCs w:val="18"/>
        </w:rPr>
        <w:t>Line 24. Change in Non-Prescribed Actuarial Assumptions</w:t>
      </w:r>
      <w:r w:rsidRPr="00AE1ECB">
        <w:rPr>
          <w:rFonts w:ascii="Helvetica" w:hAnsi="Helvetica"/>
          <w:sz w:val="18"/>
          <w:szCs w:val="18"/>
        </w:rPr>
        <w:t xml:space="preserve">. </w:t>
      </w:r>
      <w:r w:rsidRPr="00AE1ECB">
        <w:rPr>
          <w:rFonts w:ascii="Helvetica" w:hAnsi="Helvetica" w:cs="Helvetica"/>
          <w:sz w:val="18"/>
          <w:szCs w:val="18"/>
        </w:rPr>
        <w:t xml:space="preserve">If a change has been made in the non-prescribed actuarial assumptions for the current plan year, check “Yes.” If the only assumption changes are statutorily required changes in the discount or mortality rates, or changes required for plans in at-risk status, check “No.” Include as an attachment a description of any change in non-prescribed actuarial assumptions and justifications for any such change. (See section 103(d) of ERISA.) Label the attachment </w:t>
      </w:r>
      <w:r w:rsidRPr="00AE1ECB">
        <w:rPr>
          <w:rFonts w:ascii="Helvetica" w:hAnsi="Helvetica" w:cs="Helvetica-BoldOblique"/>
          <w:b/>
          <w:i/>
          <w:iCs/>
          <w:sz w:val="18"/>
          <w:szCs w:val="18"/>
        </w:rPr>
        <w:t>“Schedule SB, line 24 – Change in Actuarial Assumptions.”</w:t>
      </w:r>
    </w:p>
    <w:p w:rsidRPr="00AE1ECB" w:rsidR="00A26046" w:rsidP="0063377C" w:rsidRDefault="00665C58" w14:paraId="244C851A" w14:textId="77777777">
      <w:pPr>
        <w:spacing w:before="60" w:line="240" w:lineRule="auto"/>
        <w:ind w:right="-101" w:firstLine="274"/>
        <w:rPr>
          <w:rFonts w:ascii="Helvetica" w:hAnsi="Helvetica" w:cs="Helvetica"/>
          <w:sz w:val="18"/>
          <w:szCs w:val="18"/>
        </w:rPr>
      </w:pPr>
      <w:r w:rsidRPr="00AE1ECB">
        <w:rPr>
          <w:rFonts w:ascii="Helvetica" w:hAnsi="Helvetica" w:cs="Helvetica"/>
          <w:sz w:val="18"/>
          <w:szCs w:val="18"/>
        </w:rPr>
        <w:t>I</w:t>
      </w:r>
      <w:r w:rsidRPr="00AE1ECB" w:rsidR="00A26046">
        <w:rPr>
          <w:rFonts w:ascii="Helvetica" w:hAnsi="Helvetica" w:cs="Helvetica"/>
          <w:sz w:val="18"/>
          <w:szCs w:val="18"/>
        </w:rPr>
        <w:t xml:space="preserve">f the “Yes” box is checked and the non-prescribed assumptions have been changed in a way that decreases the funding shortfall for the current plan year, approval for such a change may be required. </w:t>
      </w:r>
    </w:p>
    <w:p w:rsidRPr="00AE1ECB" w:rsidR="00A26046" w:rsidP="0063377C" w:rsidRDefault="00A26046" w14:paraId="244C851B" w14:textId="77777777">
      <w:pPr>
        <w:spacing w:before="60" w:line="240" w:lineRule="auto"/>
        <w:ind w:right="-101" w:firstLine="0"/>
        <w:rPr>
          <w:rFonts w:ascii="Helvetica" w:hAnsi="Helvetica" w:cs="Helvetica"/>
          <w:sz w:val="18"/>
          <w:szCs w:val="18"/>
        </w:rPr>
      </w:pPr>
      <w:r w:rsidRPr="00AE1ECB">
        <w:rPr>
          <w:rFonts w:ascii="Helvetica" w:hAnsi="Helvetica"/>
          <w:b/>
          <w:sz w:val="18"/>
          <w:szCs w:val="18"/>
        </w:rPr>
        <w:t>Line 25. Change in Method.</w:t>
      </w:r>
      <w:r w:rsidRPr="00AE1ECB">
        <w:rPr>
          <w:rFonts w:ascii="Helvetica" w:hAnsi="Helvetica"/>
          <w:sz w:val="18"/>
          <w:szCs w:val="18"/>
        </w:rPr>
        <w:t xml:space="preserve"> </w:t>
      </w:r>
      <w:r w:rsidRPr="00AE1ECB">
        <w:rPr>
          <w:rFonts w:ascii="Helvetica" w:hAnsi="Helvetica" w:cs="Helvetica"/>
          <w:sz w:val="18"/>
          <w:szCs w:val="18"/>
        </w:rPr>
        <w:t xml:space="preserve">If a change in the method has been made for the current plan year, check “Yes.” For this purpose, a change in funding method refers to not only a change in the overall method used by the plan, but also each specific method of computation used in applying the overall method. Accordingly, funding method changes include modifications such as a change in the method for calculating the actuarial value of assets or a change in the valuation date (not an exclusive list). </w:t>
      </w:r>
      <w:r w:rsidRPr="00AE1ECB">
        <w:rPr>
          <w:rFonts w:ascii="Helvetica" w:hAnsi="Helvetica" w:cs="Helvetica"/>
          <w:color w:val="000000"/>
          <w:sz w:val="18"/>
          <w:szCs w:val="18"/>
        </w:rPr>
        <w:t>Also check "Yes" if there has been a change in the method for determining the discount rates reported in line 21</w:t>
      </w:r>
      <w:r w:rsidRPr="00AE1ECB" w:rsidR="00E13FAE">
        <w:rPr>
          <w:rFonts w:ascii="Helvetica" w:hAnsi="Helvetica" w:cs="Helvetica"/>
          <w:color w:val="000000"/>
          <w:sz w:val="18"/>
          <w:szCs w:val="18"/>
        </w:rPr>
        <w:t xml:space="preserve">. </w:t>
      </w:r>
      <w:r w:rsidRPr="00AE1ECB">
        <w:rPr>
          <w:rFonts w:ascii="Helvetica" w:hAnsi="Helvetica" w:cs="Helvetica"/>
          <w:sz w:val="18"/>
          <w:szCs w:val="18"/>
        </w:rPr>
        <w:t>In general, any changes in a plan’s method must be approved by the IRS. However, see the regulations under Code section 430 and</w:t>
      </w:r>
      <w:r w:rsidR="008160EA">
        <w:rPr>
          <w:rFonts w:ascii="Helvetica" w:hAnsi="Helvetica" w:cs="Helvetica"/>
          <w:sz w:val="18"/>
          <w:szCs w:val="18"/>
        </w:rPr>
        <w:t xml:space="preserve"> Revenue Procedure 2017-56, 2017-44</w:t>
      </w:r>
      <w:r w:rsidR="001D3FDD">
        <w:rPr>
          <w:rFonts w:ascii="Helvetica" w:hAnsi="Helvetica" w:cs="Helvetica"/>
          <w:sz w:val="18"/>
          <w:szCs w:val="18"/>
        </w:rPr>
        <w:t xml:space="preserve"> </w:t>
      </w:r>
      <w:r w:rsidR="00FE4261">
        <w:rPr>
          <w:rFonts w:ascii="Helvetica" w:hAnsi="Helvetica" w:cs="Helvetica"/>
          <w:sz w:val="18"/>
          <w:szCs w:val="18"/>
        </w:rPr>
        <w:t>IRB</w:t>
      </w:r>
      <w:r w:rsidR="008160EA">
        <w:rPr>
          <w:rFonts w:ascii="Helvetica" w:hAnsi="Helvetica" w:cs="Helvetica"/>
          <w:sz w:val="18"/>
          <w:szCs w:val="18"/>
        </w:rPr>
        <w:t xml:space="preserve"> 465</w:t>
      </w:r>
      <w:r w:rsidRPr="00AE1ECB">
        <w:rPr>
          <w:rFonts w:ascii="Helvetica" w:hAnsi="Helvetica" w:cs="Helvetica"/>
          <w:sz w:val="18"/>
          <w:szCs w:val="18"/>
        </w:rPr>
        <w:t>, for circumstances in which a change in method may be made without obtaining approval from the IRS.</w:t>
      </w:r>
    </w:p>
    <w:p w:rsidRPr="00AE1ECB" w:rsidR="00A26046" w:rsidP="0063377C" w:rsidRDefault="00A26046" w14:paraId="244C851C" w14:textId="77777777">
      <w:pPr>
        <w:spacing w:before="60" w:line="240" w:lineRule="auto"/>
        <w:ind w:right="-101" w:firstLine="274"/>
        <w:rPr>
          <w:rFonts w:ascii="Helvetica" w:hAnsi="Helvetica" w:cs="Helvetica-BoldOblique"/>
          <w:b/>
          <w:i/>
          <w:iCs/>
          <w:sz w:val="18"/>
          <w:szCs w:val="18"/>
        </w:rPr>
      </w:pPr>
      <w:r w:rsidRPr="00AE1ECB">
        <w:rPr>
          <w:rFonts w:ascii="Helvetica" w:hAnsi="Helvetica" w:cs="Helvetica"/>
          <w:sz w:val="18"/>
          <w:szCs w:val="18"/>
        </w:rPr>
        <w:t xml:space="preserve">Include, as an attachment, a description of the change. Label the attachment </w:t>
      </w:r>
      <w:r w:rsidRPr="00AE1ECB">
        <w:rPr>
          <w:rFonts w:ascii="Helvetica" w:hAnsi="Helvetica" w:cs="Helvetica-BoldOblique"/>
          <w:b/>
          <w:i/>
          <w:iCs/>
          <w:sz w:val="18"/>
          <w:szCs w:val="18"/>
        </w:rPr>
        <w:t>“Schedule SB, line 25 – Change in Method.”</w:t>
      </w:r>
    </w:p>
    <w:p w:rsidR="00D6750B" w:rsidP="0063377C" w:rsidRDefault="008B4E99" w14:paraId="244C851D" w14:textId="77777777">
      <w:pPr>
        <w:spacing w:before="60" w:line="240" w:lineRule="auto"/>
        <w:ind w:firstLine="0"/>
        <w:rPr>
          <w:rFonts w:ascii="Helvetica" w:hAnsi="Helvetica"/>
          <w:b/>
          <w:sz w:val="18"/>
          <w:szCs w:val="18"/>
        </w:rPr>
      </w:pPr>
      <w:r w:rsidRPr="00AE1ECB">
        <w:rPr>
          <w:rFonts w:ascii="Helvetica" w:hAnsi="Helvetica" w:cs="Helvetica"/>
          <w:b/>
          <w:sz w:val="18"/>
          <w:szCs w:val="18"/>
        </w:rPr>
        <w:t>Note.</w:t>
      </w:r>
      <w:r w:rsidRPr="00AE1ECB" w:rsidR="00CC5C5E">
        <w:rPr>
          <w:rFonts w:ascii="Helvetica" w:hAnsi="Helvetica" w:cs="Helvetica"/>
          <w:b/>
          <w:bCs/>
          <w:sz w:val="18"/>
          <w:szCs w:val="18"/>
        </w:rPr>
        <w:t xml:space="preserve"> </w:t>
      </w:r>
      <w:r w:rsidRPr="00AE1ECB" w:rsidR="00CC5C5E">
        <w:rPr>
          <w:rFonts w:ascii="Helvetica" w:hAnsi="Helvetica" w:cs="Helvetica"/>
          <w:sz w:val="18"/>
          <w:szCs w:val="18"/>
        </w:rPr>
        <w:t>The plan sponsor’s agreement to certain changes in funding method should be reported on line 8 of Schedule R (Form 5500).</w:t>
      </w:r>
    </w:p>
    <w:tbl>
      <w:tblPr>
        <w:tblpPr w:leftFromText="180" w:rightFromText="180" w:vertAnchor="text" w:horzAnchor="margin" w:tblpXSpec="center" w:tblpY="120"/>
        <w:tblW w:w="9828" w:type="dxa"/>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Layout w:type="fixed"/>
        <w:tblLook w:val="00A0" w:firstRow="1" w:lastRow="0" w:firstColumn="1" w:lastColumn="0" w:noHBand="0" w:noVBand="0"/>
      </w:tblPr>
      <w:tblGrid>
        <w:gridCol w:w="918"/>
        <w:gridCol w:w="450"/>
        <w:gridCol w:w="720"/>
        <w:gridCol w:w="990"/>
        <w:gridCol w:w="450"/>
        <w:gridCol w:w="720"/>
        <w:gridCol w:w="990"/>
        <w:gridCol w:w="540"/>
        <w:gridCol w:w="720"/>
        <w:gridCol w:w="900"/>
        <w:gridCol w:w="270"/>
        <w:gridCol w:w="270"/>
        <w:gridCol w:w="270"/>
        <w:gridCol w:w="720"/>
        <w:gridCol w:w="900"/>
      </w:tblGrid>
      <w:tr w:rsidRPr="00AE1ECB" w:rsidR="00D6750B" w:rsidTr="00AE4541" w14:paraId="244C851F" w14:textId="77777777">
        <w:trPr>
          <w:trHeight w:val="395"/>
        </w:trPr>
        <w:tc>
          <w:tcPr>
            <w:tcW w:w="9828" w:type="dxa"/>
            <w:gridSpan w:val="15"/>
            <w:tcBorders>
              <w:left w:val="nil"/>
              <w:right w:val="nil"/>
            </w:tcBorders>
            <w:vAlign w:val="center"/>
          </w:tcPr>
          <w:p w:rsidRPr="00AE1ECB" w:rsidR="00D6750B" w:rsidP="00AE4541" w:rsidRDefault="00D6750B" w14:paraId="244C851E" w14:textId="77777777">
            <w:pPr>
              <w:spacing w:line="240" w:lineRule="auto"/>
              <w:jc w:val="center"/>
              <w:rPr>
                <w:rFonts w:ascii="Helvetica" w:hAnsi="Helvetica"/>
                <w:b/>
                <w:sz w:val="18"/>
                <w:szCs w:val="18"/>
              </w:rPr>
            </w:pPr>
            <w:r w:rsidRPr="00AE1ECB">
              <w:rPr>
                <w:rFonts w:ascii="Helvetica" w:hAnsi="Helvetica"/>
                <w:b/>
                <w:sz w:val="18"/>
                <w:szCs w:val="18"/>
              </w:rPr>
              <w:lastRenderedPageBreak/>
              <w:t xml:space="preserve">Schedule SB, </w:t>
            </w:r>
            <w:r w:rsidR="007E0CFD">
              <w:rPr>
                <w:rFonts w:ascii="Helvetica" w:hAnsi="Helvetica"/>
                <w:b/>
                <w:sz w:val="18"/>
                <w:szCs w:val="18"/>
              </w:rPr>
              <w:t>l</w:t>
            </w:r>
            <w:r w:rsidRPr="00AE1ECB">
              <w:rPr>
                <w:rFonts w:ascii="Helvetica" w:hAnsi="Helvetica"/>
                <w:b/>
                <w:sz w:val="18"/>
                <w:szCs w:val="18"/>
              </w:rPr>
              <w:t>ine 26 –Schedule of Active Participant Data</w:t>
            </w:r>
          </w:p>
        </w:tc>
      </w:tr>
      <w:tr w:rsidRPr="00AE1ECB" w:rsidR="00D6750B" w:rsidTr="00AE4541" w14:paraId="244C8524" w14:textId="77777777">
        <w:trPr>
          <w:trHeight w:val="431"/>
        </w:trPr>
        <w:tc>
          <w:tcPr>
            <w:tcW w:w="918" w:type="dxa"/>
            <w:vMerge w:val="restart"/>
            <w:tcBorders>
              <w:top w:val="nil"/>
              <w:left w:val="nil"/>
              <w:bottom w:val="nil"/>
            </w:tcBorders>
          </w:tcPr>
          <w:p w:rsidRPr="00AE1ECB" w:rsidR="00D6750B" w:rsidP="00AE4541" w:rsidRDefault="00D6750B" w14:paraId="244C8520" w14:textId="77777777">
            <w:pPr>
              <w:spacing w:line="240" w:lineRule="auto"/>
              <w:ind w:firstLine="0"/>
              <w:rPr>
                <w:rFonts w:ascii="Helvetica" w:hAnsi="Helvetica"/>
                <w:sz w:val="14"/>
                <w:szCs w:val="14"/>
              </w:rPr>
            </w:pPr>
          </w:p>
        </w:tc>
        <w:tc>
          <w:tcPr>
            <w:tcW w:w="6480" w:type="dxa"/>
            <w:gridSpan w:val="9"/>
            <w:tcBorders>
              <w:bottom w:val="nil"/>
              <w:right w:val="single" w:color="auto" w:sz="4" w:space="0"/>
            </w:tcBorders>
            <w:vAlign w:val="bottom"/>
          </w:tcPr>
          <w:p w:rsidRPr="00AE1ECB" w:rsidR="00D6750B" w:rsidP="00AE4541" w:rsidRDefault="00D6750B" w14:paraId="244C8521" w14:textId="77777777">
            <w:pPr>
              <w:spacing w:line="240" w:lineRule="auto"/>
              <w:jc w:val="center"/>
              <w:rPr>
                <w:rFonts w:ascii="Helvetica" w:hAnsi="Helvetica"/>
                <w:sz w:val="14"/>
                <w:szCs w:val="14"/>
              </w:rPr>
            </w:pPr>
            <w:r w:rsidRPr="00AE1ECB">
              <w:rPr>
                <w:rFonts w:ascii="Helvetica" w:hAnsi="Helvetica"/>
                <w:sz w:val="14"/>
                <w:szCs w:val="14"/>
              </w:rPr>
              <w:t>YEARS OF CREDITED SERVICE</w:t>
            </w:r>
          </w:p>
        </w:tc>
        <w:tc>
          <w:tcPr>
            <w:tcW w:w="270" w:type="dxa"/>
            <w:tcBorders>
              <w:top w:val="single" w:color="auto" w:sz="4" w:space="0"/>
              <w:left w:val="single" w:color="auto" w:sz="4" w:space="0"/>
              <w:bottom w:val="nil"/>
              <w:right w:val="single" w:color="auto" w:sz="4" w:space="0"/>
            </w:tcBorders>
            <w:shd w:val="clear" w:color="auto" w:fill="F2F2F2"/>
          </w:tcPr>
          <w:p w:rsidRPr="00AE1ECB" w:rsidR="00D6750B" w:rsidP="00AE4541" w:rsidRDefault="00D6750B" w14:paraId="244C8522" w14:textId="77777777">
            <w:pPr>
              <w:spacing w:line="240" w:lineRule="auto"/>
              <w:jc w:val="both"/>
              <w:rPr>
                <w:rFonts w:ascii="Helvetica" w:hAnsi="Helvetica"/>
                <w:sz w:val="14"/>
                <w:szCs w:val="14"/>
              </w:rPr>
            </w:pPr>
          </w:p>
        </w:tc>
        <w:tc>
          <w:tcPr>
            <w:tcW w:w="2160" w:type="dxa"/>
            <w:gridSpan w:val="4"/>
            <w:tcBorders>
              <w:left w:val="single" w:color="auto" w:sz="4" w:space="0"/>
              <w:bottom w:val="nil"/>
              <w:right w:val="nil"/>
            </w:tcBorders>
          </w:tcPr>
          <w:p w:rsidRPr="00AE1ECB" w:rsidR="00D6750B" w:rsidP="00AE4541" w:rsidRDefault="00D6750B" w14:paraId="244C8523" w14:textId="77777777">
            <w:pPr>
              <w:spacing w:line="240" w:lineRule="auto"/>
              <w:ind w:firstLine="0"/>
              <w:jc w:val="both"/>
              <w:rPr>
                <w:rFonts w:ascii="Helvetica" w:hAnsi="Helvetica"/>
                <w:sz w:val="14"/>
                <w:szCs w:val="14"/>
              </w:rPr>
            </w:pPr>
          </w:p>
        </w:tc>
      </w:tr>
      <w:tr w:rsidRPr="00AE1ECB" w:rsidR="00D6750B" w:rsidTr="00AE4541" w14:paraId="244C852B" w14:textId="77777777">
        <w:trPr>
          <w:trHeight w:val="251"/>
        </w:trPr>
        <w:tc>
          <w:tcPr>
            <w:tcW w:w="918" w:type="dxa"/>
            <w:vMerge/>
            <w:tcBorders>
              <w:left w:val="nil"/>
              <w:bottom w:val="nil"/>
            </w:tcBorders>
          </w:tcPr>
          <w:p w:rsidRPr="00AE1ECB" w:rsidR="00D6750B" w:rsidP="00AE4541" w:rsidRDefault="00D6750B" w14:paraId="244C8525" w14:textId="77777777">
            <w:pPr>
              <w:spacing w:before="60" w:line="240" w:lineRule="auto"/>
              <w:ind w:firstLine="0"/>
              <w:rPr>
                <w:rFonts w:ascii="Helvetica" w:hAnsi="Helvetica"/>
                <w:sz w:val="14"/>
                <w:szCs w:val="14"/>
              </w:rPr>
            </w:pPr>
          </w:p>
        </w:tc>
        <w:tc>
          <w:tcPr>
            <w:tcW w:w="2160" w:type="dxa"/>
            <w:gridSpan w:val="3"/>
            <w:tcBorders>
              <w:top w:val="nil"/>
              <w:bottom w:val="single" w:color="auto" w:sz="4" w:space="0"/>
            </w:tcBorders>
          </w:tcPr>
          <w:p w:rsidRPr="00AE1ECB" w:rsidR="00D6750B" w:rsidP="00AE4541" w:rsidRDefault="00D6750B" w14:paraId="244C8526" w14:textId="77777777">
            <w:pPr>
              <w:tabs>
                <w:tab w:val="clear" w:pos="432"/>
                <w:tab w:val="left" w:pos="0"/>
              </w:tabs>
              <w:spacing w:before="60" w:line="240" w:lineRule="auto"/>
              <w:ind w:firstLine="0"/>
              <w:jc w:val="center"/>
              <w:rPr>
                <w:rFonts w:ascii="Helvetica" w:hAnsi="Helvetica"/>
                <w:sz w:val="14"/>
                <w:szCs w:val="14"/>
              </w:rPr>
            </w:pPr>
            <w:r w:rsidRPr="00AE1ECB">
              <w:rPr>
                <w:rFonts w:ascii="Helvetica" w:hAnsi="Helvetica"/>
                <w:sz w:val="14"/>
                <w:szCs w:val="14"/>
              </w:rPr>
              <w:t>Under 1</w:t>
            </w:r>
          </w:p>
        </w:tc>
        <w:tc>
          <w:tcPr>
            <w:tcW w:w="2160" w:type="dxa"/>
            <w:gridSpan w:val="3"/>
            <w:tcBorders>
              <w:top w:val="nil"/>
              <w:bottom w:val="single" w:color="auto" w:sz="4" w:space="0"/>
            </w:tcBorders>
          </w:tcPr>
          <w:p w:rsidRPr="00AE1ECB" w:rsidR="00D6750B" w:rsidP="00AE4541" w:rsidRDefault="00D6750B" w14:paraId="244C8527" w14:textId="77777777">
            <w:pPr>
              <w:spacing w:before="60" w:line="240" w:lineRule="auto"/>
              <w:ind w:firstLine="72"/>
              <w:jc w:val="center"/>
              <w:rPr>
                <w:rFonts w:ascii="Helvetica" w:hAnsi="Helvetica"/>
                <w:sz w:val="14"/>
                <w:szCs w:val="14"/>
              </w:rPr>
            </w:pPr>
            <w:r w:rsidRPr="00AE1ECB">
              <w:rPr>
                <w:rFonts w:ascii="Helvetica" w:hAnsi="Helvetica"/>
                <w:sz w:val="14"/>
                <w:szCs w:val="14"/>
              </w:rPr>
              <w:t>1 to 4</w:t>
            </w:r>
          </w:p>
        </w:tc>
        <w:tc>
          <w:tcPr>
            <w:tcW w:w="2160" w:type="dxa"/>
            <w:gridSpan w:val="3"/>
            <w:tcBorders>
              <w:top w:val="nil"/>
              <w:bottom w:val="single" w:color="auto" w:sz="4" w:space="0"/>
              <w:right w:val="single" w:color="auto" w:sz="4" w:space="0"/>
            </w:tcBorders>
          </w:tcPr>
          <w:p w:rsidRPr="00AE1ECB" w:rsidR="00D6750B" w:rsidP="00AE4541" w:rsidRDefault="00D6750B" w14:paraId="244C8528" w14:textId="77777777">
            <w:pPr>
              <w:spacing w:before="60" w:line="240" w:lineRule="auto"/>
              <w:ind w:firstLine="20"/>
              <w:jc w:val="center"/>
              <w:rPr>
                <w:rFonts w:ascii="Helvetica" w:hAnsi="Helvetica"/>
                <w:sz w:val="14"/>
                <w:szCs w:val="14"/>
              </w:rPr>
            </w:pPr>
            <w:r w:rsidRPr="00AE1ECB">
              <w:rPr>
                <w:rFonts w:ascii="Helvetica" w:hAnsi="Helvetica"/>
                <w:sz w:val="14"/>
                <w:szCs w:val="14"/>
              </w:rPr>
              <w:t>5 to 9</w:t>
            </w:r>
          </w:p>
        </w:tc>
        <w:tc>
          <w:tcPr>
            <w:tcW w:w="270" w:type="dxa"/>
            <w:tcBorders>
              <w:top w:val="nil"/>
              <w:left w:val="single" w:color="auto" w:sz="4" w:space="0"/>
              <w:bottom w:val="nil"/>
              <w:right w:val="single" w:color="auto" w:sz="4" w:space="0"/>
            </w:tcBorders>
            <w:shd w:val="clear" w:color="auto" w:fill="F2F2F2"/>
          </w:tcPr>
          <w:p w:rsidRPr="00AE1ECB" w:rsidR="00D6750B" w:rsidP="00AE4541" w:rsidRDefault="00D6750B" w14:paraId="244C8529" w14:textId="77777777">
            <w:pPr>
              <w:spacing w:before="60" w:line="240" w:lineRule="auto"/>
              <w:jc w:val="center"/>
              <w:rPr>
                <w:rFonts w:ascii="Helvetica" w:hAnsi="Helvetica"/>
                <w:sz w:val="14"/>
                <w:szCs w:val="14"/>
              </w:rPr>
            </w:pPr>
          </w:p>
        </w:tc>
        <w:tc>
          <w:tcPr>
            <w:tcW w:w="2160" w:type="dxa"/>
            <w:gridSpan w:val="4"/>
            <w:tcBorders>
              <w:top w:val="nil"/>
              <w:left w:val="single" w:color="auto" w:sz="4" w:space="0"/>
              <w:bottom w:val="single" w:color="auto" w:sz="4" w:space="0"/>
              <w:right w:val="nil"/>
            </w:tcBorders>
          </w:tcPr>
          <w:p w:rsidRPr="00AE1ECB" w:rsidR="00D6750B" w:rsidP="00AE4541" w:rsidRDefault="00D6750B" w14:paraId="244C852A" w14:textId="77777777">
            <w:pPr>
              <w:spacing w:before="60" w:line="240" w:lineRule="auto"/>
              <w:ind w:firstLine="0"/>
              <w:jc w:val="center"/>
              <w:rPr>
                <w:rFonts w:ascii="Helvetica" w:hAnsi="Helvetica"/>
                <w:sz w:val="14"/>
                <w:szCs w:val="14"/>
              </w:rPr>
            </w:pPr>
            <w:r w:rsidRPr="00AE1ECB">
              <w:rPr>
                <w:rFonts w:ascii="Helvetica" w:hAnsi="Helvetica"/>
                <w:sz w:val="14"/>
                <w:szCs w:val="14"/>
              </w:rPr>
              <w:t>40 &amp; up</w:t>
            </w:r>
          </w:p>
        </w:tc>
      </w:tr>
      <w:tr w:rsidRPr="00AE1ECB" w:rsidR="00D6750B" w:rsidTr="0076545E" w14:paraId="244C853F" w14:textId="77777777">
        <w:trPr>
          <w:trHeight w:val="278"/>
        </w:trPr>
        <w:tc>
          <w:tcPr>
            <w:tcW w:w="918" w:type="dxa"/>
            <w:vMerge w:val="restart"/>
            <w:tcBorders>
              <w:top w:val="nil"/>
              <w:left w:val="nil"/>
              <w:right w:val="single" w:color="auto" w:sz="4" w:space="0"/>
            </w:tcBorders>
          </w:tcPr>
          <w:p w:rsidRPr="00AE1ECB" w:rsidR="00D6750B" w:rsidP="00AE4541" w:rsidRDefault="00D6750B" w14:paraId="244C852C" w14:textId="77777777">
            <w:pPr>
              <w:spacing w:line="240" w:lineRule="auto"/>
              <w:ind w:firstLine="0"/>
              <w:rPr>
                <w:rFonts w:ascii="Helvetica" w:hAnsi="Helvetica"/>
                <w:sz w:val="14"/>
                <w:szCs w:val="14"/>
              </w:rPr>
            </w:pPr>
            <w:r w:rsidRPr="00AE1ECB">
              <w:rPr>
                <w:rFonts w:ascii="Helvetica" w:hAnsi="Helvetica"/>
                <w:sz w:val="14"/>
                <w:szCs w:val="14"/>
              </w:rPr>
              <w:t>Attained</w:t>
            </w:r>
          </w:p>
          <w:p w:rsidRPr="00AE1ECB" w:rsidR="00D6750B" w:rsidP="00AE4541" w:rsidRDefault="00D6750B" w14:paraId="244C852D" w14:textId="77777777">
            <w:pPr>
              <w:spacing w:line="240" w:lineRule="auto"/>
              <w:ind w:firstLine="0"/>
              <w:rPr>
                <w:rFonts w:ascii="Helvetica" w:hAnsi="Helvetica"/>
                <w:sz w:val="14"/>
                <w:szCs w:val="14"/>
              </w:rPr>
            </w:pPr>
            <w:r w:rsidRPr="00AE1ECB">
              <w:rPr>
                <w:rFonts w:ascii="Helvetica" w:hAnsi="Helvetica"/>
                <w:sz w:val="14"/>
                <w:szCs w:val="14"/>
              </w:rPr>
              <w:t>Age</w:t>
            </w:r>
          </w:p>
        </w:tc>
        <w:tc>
          <w:tcPr>
            <w:tcW w:w="450" w:type="dxa"/>
            <w:vMerge w:val="restart"/>
            <w:tcBorders>
              <w:top w:val="single" w:color="auto" w:sz="4" w:space="0"/>
              <w:left w:val="single" w:color="auto" w:sz="4" w:space="0"/>
              <w:bottom w:val="single" w:color="000000" w:sz="4" w:space="0"/>
              <w:right w:val="single" w:color="auto" w:sz="4" w:space="0"/>
            </w:tcBorders>
          </w:tcPr>
          <w:p w:rsidRPr="00AE1ECB" w:rsidR="00D6750B" w:rsidP="00AE4541" w:rsidRDefault="00D6750B" w14:paraId="244C852E" w14:textId="77777777">
            <w:pPr>
              <w:spacing w:line="240" w:lineRule="auto"/>
              <w:jc w:val="both"/>
              <w:rPr>
                <w:rFonts w:ascii="Helvetica" w:hAnsi="Helvetica"/>
                <w:sz w:val="14"/>
                <w:szCs w:val="14"/>
              </w:rPr>
            </w:pPr>
          </w:p>
          <w:p w:rsidRPr="00AE1ECB" w:rsidR="00D6750B" w:rsidP="0076545E" w:rsidRDefault="00D6750B" w14:paraId="244C852F" w14:textId="77777777">
            <w:pPr>
              <w:spacing w:line="336" w:lineRule="auto"/>
              <w:ind w:firstLine="0"/>
              <w:rPr>
                <w:rFonts w:ascii="Helvetica" w:hAnsi="Helvetica"/>
                <w:sz w:val="14"/>
                <w:szCs w:val="14"/>
              </w:rPr>
            </w:pPr>
          </w:p>
          <w:p w:rsidRPr="00AE1ECB" w:rsidR="00D6750B" w:rsidP="00AE4541" w:rsidRDefault="00D6750B" w14:paraId="244C8530" w14:textId="77777777">
            <w:pPr>
              <w:spacing w:line="240" w:lineRule="auto"/>
              <w:ind w:firstLine="3"/>
              <w:rPr>
                <w:rFonts w:ascii="Helvetica" w:hAnsi="Helvetica"/>
                <w:sz w:val="14"/>
                <w:szCs w:val="14"/>
              </w:rPr>
            </w:pPr>
            <w:r w:rsidRPr="00AE1ECB">
              <w:rPr>
                <w:rFonts w:ascii="Helvetica" w:hAnsi="Helvetica"/>
                <w:sz w:val="14"/>
                <w:szCs w:val="14"/>
              </w:rPr>
              <w:t>No.</w:t>
            </w:r>
          </w:p>
        </w:tc>
        <w:tc>
          <w:tcPr>
            <w:tcW w:w="1710" w:type="dxa"/>
            <w:gridSpan w:val="2"/>
            <w:tcBorders>
              <w:top w:val="single" w:color="auto" w:sz="4" w:space="0"/>
              <w:left w:val="single" w:color="auto" w:sz="4" w:space="0"/>
              <w:bottom w:val="single" w:color="auto" w:sz="4" w:space="0"/>
              <w:right w:val="single" w:color="auto" w:sz="4" w:space="0"/>
            </w:tcBorders>
          </w:tcPr>
          <w:p w:rsidRPr="00AE1ECB" w:rsidR="00D6750B" w:rsidP="00AE4541" w:rsidRDefault="00D6750B" w14:paraId="244C8531" w14:textId="77777777">
            <w:pPr>
              <w:tabs>
                <w:tab w:val="clear" w:pos="432"/>
                <w:tab w:val="left" w:pos="-18"/>
              </w:tabs>
              <w:spacing w:line="240" w:lineRule="auto"/>
              <w:ind w:hanging="18"/>
              <w:jc w:val="center"/>
              <w:rPr>
                <w:rFonts w:ascii="Helvetica" w:hAnsi="Helvetica"/>
                <w:sz w:val="14"/>
                <w:szCs w:val="14"/>
              </w:rPr>
            </w:pPr>
            <w:r w:rsidRPr="00AE1ECB">
              <w:rPr>
                <w:rFonts w:ascii="Helvetica" w:hAnsi="Helvetica"/>
                <w:sz w:val="14"/>
                <w:szCs w:val="14"/>
              </w:rPr>
              <w:t>Average</w:t>
            </w:r>
          </w:p>
        </w:tc>
        <w:tc>
          <w:tcPr>
            <w:tcW w:w="450" w:type="dxa"/>
            <w:vMerge w:val="restart"/>
            <w:tcBorders>
              <w:top w:val="nil"/>
              <w:left w:val="single" w:color="auto" w:sz="4" w:space="0"/>
              <w:right w:val="single" w:color="auto" w:sz="4" w:space="0"/>
            </w:tcBorders>
          </w:tcPr>
          <w:p w:rsidRPr="00AE1ECB" w:rsidR="00D6750B" w:rsidP="00AE4541" w:rsidRDefault="00D6750B" w14:paraId="244C8532" w14:textId="77777777">
            <w:pPr>
              <w:spacing w:line="240" w:lineRule="auto"/>
              <w:ind w:right="30"/>
              <w:jc w:val="both"/>
              <w:rPr>
                <w:rFonts w:ascii="Helvetica" w:hAnsi="Helvetica"/>
                <w:sz w:val="14"/>
                <w:szCs w:val="14"/>
              </w:rPr>
            </w:pPr>
          </w:p>
          <w:p w:rsidRPr="00AE1ECB" w:rsidR="00D6750B" w:rsidP="0076545E" w:rsidRDefault="00D6750B" w14:paraId="244C8533" w14:textId="77777777">
            <w:pPr>
              <w:spacing w:line="336" w:lineRule="auto"/>
              <w:ind w:firstLine="0"/>
              <w:rPr>
                <w:rFonts w:ascii="Helvetica" w:hAnsi="Helvetica"/>
                <w:sz w:val="14"/>
                <w:szCs w:val="14"/>
              </w:rPr>
            </w:pPr>
          </w:p>
          <w:p w:rsidRPr="00AE1ECB" w:rsidR="00D6750B" w:rsidP="00AE4541" w:rsidRDefault="00D6750B" w14:paraId="244C8534" w14:textId="77777777">
            <w:pPr>
              <w:spacing w:line="240" w:lineRule="auto"/>
              <w:ind w:firstLine="3"/>
              <w:rPr>
                <w:rFonts w:ascii="Helvetica" w:hAnsi="Helvetica"/>
                <w:sz w:val="14"/>
                <w:szCs w:val="14"/>
              </w:rPr>
            </w:pPr>
            <w:r w:rsidRPr="00AE1ECB">
              <w:rPr>
                <w:rFonts w:ascii="Helvetica" w:hAnsi="Helvetica"/>
                <w:sz w:val="14"/>
                <w:szCs w:val="14"/>
              </w:rPr>
              <w:t>No.</w:t>
            </w:r>
          </w:p>
        </w:tc>
        <w:tc>
          <w:tcPr>
            <w:tcW w:w="1710" w:type="dxa"/>
            <w:gridSpan w:val="2"/>
            <w:tcBorders>
              <w:top w:val="nil"/>
              <w:left w:val="single" w:color="auto" w:sz="4" w:space="0"/>
            </w:tcBorders>
          </w:tcPr>
          <w:p w:rsidRPr="00AE1ECB" w:rsidR="00D6750B" w:rsidP="00AE4541" w:rsidRDefault="00D6750B" w14:paraId="244C8535" w14:textId="77777777">
            <w:pPr>
              <w:tabs>
                <w:tab w:val="clear" w:pos="432"/>
                <w:tab w:val="left" w:pos="0"/>
              </w:tabs>
              <w:spacing w:line="240" w:lineRule="auto"/>
              <w:ind w:firstLine="14"/>
              <w:jc w:val="center"/>
              <w:rPr>
                <w:rFonts w:ascii="Helvetica" w:hAnsi="Helvetica"/>
                <w:sz w:val="14"/>
                <w:szCs w:val="14"/>
              </w:rPr>
            </w:pPr>
            <w:r w:rsidRPr="00AE1ECB">
              <w:rPr>
                <w:rFonts w:ascii="Helvetica" w:hAnsi="Helvetica"/>
                <w:sz w:val="14"/>
                <w:szCs w:val="14"/>
              </w:rPr>
              <w:t>Average</w:t>
            </w:r>
          </w:p>
        </w:tc>
        <w:tc>
          <w:tcPr>
            <w:tcW w:w="540" w:type="dxa"/>
            <w:vMerge w:val="restart"/>
            <w:tcBorders>
              <w:top w:val="nil"/>
              <w:right w:val="single" w:color="auto" w:sz="4" w:space="0"/>
            </w:tcBorders>
          </w:tcPr>
          <w:p w:rsidRPr="00AE1ECB" w:rsidR="00D6750B" w:rsidP="00AE4541" w:rsidRDefault="00D6750B" w14:paraId="244C8536" w14:textId="77777777">
            <w:pPr>
              <w:spacing w:line="240" w:lineRule="auto"/>
              <w:ind w:firstLine="20"/>
              <w:rPr>
                <w:rFonts w:ascii="Helvetica" w:hAnsi="Helvetica"/>
                <w:sz w:val="14"/>
                <w:szCs w:val="14"/>
              </w:rPr>
            </w:pPr>
          </w:p>
          <w:p w:rsidRPr="00AE1ECB" w:rsidR="00D6750B" w:rsidP="0076545E" w:rsidRDefault="00D6750B" w14:paraId="244C8537" w14:textId="77777777">
            <w:pPr>
              <w:spacing w:line="360" w:lineRule="auto"/>
              <w:ind w:firstLine="20"/>
              <w:rPr>
                <w:rFonts w:ascii="Helvetica" w:hAnsi="Helvetica"/>
                <w:sz w:val="14"/>
                <w:szCs w:val="14"/>
              </w:rPr>
            </w:pPr>
          </w:p>
          <w:p w:rsidRPr="00AE1ECB" w:rsidR="00D6750B" w:rsidP="00AE4541" w:rsidRDefault="00D6750B" w14:paraId="244C8538" w14:textId="77777777">
            <w:pPr>
              <w:spacing w:line="240" w:lineRule="auto"/>
              <w:ind w:firstLine="20"/>
              <w:rPr>
                <w:rFonts w:ascii="Helvetica" w:hAnsi="Helvetica"/>
                <w:sz w:val="14"/>
                <w:szCs w:val="14"/>
              </w:rPr>
            </w:pPr>
            <w:r w:rsidRPr="00AE1ECB">
              <w:rPr>
                <w:rFonts w:ascii="Helvetica" w:hAnsi="Helvetica"/>
                <w:sz w:val="14"/>
                <w:szCs w:val="14"/>
              </w:rPr>
              <w:t>No.</w:t>
            </w:r>
          </w:p>
        </w:tc>
        <w:tc>
          <w:tcPr>
            <w:tcW w:w="1620" w:type="dxa"/>
            <w:gridSpan w:val="2"/>
            <w:tcBorders>
              <w:top w:val="nil"/>
              <w:left w:val="single" w:color="auto" w:sz="4" w:space="0"/>
              <w:right w:val="single" w:color="auto" w:sz="4" w:space="0"/>
            </w:tcBorders>
          </w:tcPr>
          <w:p w:rsidRPr="00AE1ECB" w:rsidR="00D6750B" w:rsidP="00AE4541" w:rsidRDefault="00D6750B" w14:paraId="244C8539" w14:textId="77777777">
            <w:pPr>
              <w:spacing w:line="240" w:lineRule="auto"/>
              <w:ind w:firstLine="20"/>
              <w:jc w:val="center"/>
              <w:rPr>
                <w:rFonts w:ascii="Helvetica" w:hAnsi="Helvetica"/>
                <w:sz w:val="14"/>
                <w:szCs w:val="14"/>
              </w:rPr>
            </w:pPr>
            <w:r w:rsidRPr="00AE1ECB">
              <w:rPr>
                <w:rFonts w:ascii="Helvetica" w:hAnsi="Helvetica"/>
                <w:sz w:val="14"/>
                <w:szCs w:val="14"/>
              </w:rPr>
              <w:t>Average</w:t>
            </w:r>
          </w:p>
        </w:tc>
        <w:tc>
          <w:tcPr>
            <w:tcW w:w="270" w:type="dxa"/>
            <w:tcBorders>
              <w:top w:val="nil"/>
              <w:left w:val="single" w:color="auto" w:sz="4" w:space="0"/>
              <w:bottom w:val="nil"/>
              <w:right w:val="single" w:color="auto" w:sz="4" w:space="0"/>
            </w:tcBorders>
            <w:shd w:val="clear" w:color="auto" w:fill="F2F2F2"/>
          </w:tcPr>
          <w:p w:rsidRPr="00AE1ECB" w:rsidR="00D6750B" w:rsidP="00AE4541" w:rsidRDefault="00D6750B" w14:paraId="244C853A" w14:textId="77777777">
            <w:pPr>
              <w:spacing w:line="240" w:lineRule="auto"/>
              <w:jc w:val="both"/>
              <w:rPr>
                <w:rFonts w:ascii="Helvetica" w:hAnsi="Helvetica"/>
                <w:sz w:val="14"/>
                <w:szCs w:val="14"/>
              </w:rPr>
            </w:pPr>
          </w:p>
          <w:p w:rsidRPr="00AE1ECB" w:rsidR="00D6750B" w:rsidP="00AE4541" w:rsidRDefault="00D6750B" w14:paraId="244C853B" w14:textId="77777777">
            <w:pPr>
              <w:spacing w:line="240" w:lineRule="auto"/>
              <w:jc w:val="both"/>
              <w:rPr>
                <w:rFonts w:ascii="Helvetica" w:hAnsi="Helvetica"/>
                <w:sz w:val="14"/>
                <w:szCs w:val="14"/>
              </w:rPr>
            </w:pPr>
            <w:r w:rsidRPr="00AE1ECB">
              <w:rPr>
                <w:rFonts w:ascii="Helvetica" w:hAnsi="Helvetica"/>
                <w:sz w:val="14"/>
                <w:szCs w:val="14"/>
              </w:rPr>
              <w:t>.</w:t>
            </w:r>
          </w:p>
        </w:tc>
        <w:tc>
          <w:tcPr>
            <w:tcW w:w="270" w:type="dxa"/>
            <w:tcBorders>
              <w:left w:val="single" w:color="auto" w:sz="4" w:space="0"/>
              <w:bottom w:val="nil"/>
              <w:right w:val="nil"/>
            </w:tcBorders>
          </w:tcPr>
          <w:p w:rsidRPr="00AE1ECB" w:rsidR="00D6750B" w:rsidP="00AE4541" w:rsidRDefault="00D6750B" w14:paraId="244C853C" w14:textId="77777777">
            <w:pPr>
              <w:spacing w:line="240" w:lineRule="auto"/>
              <w:jc w:val="both"/>
              <w:rPr>
                <w:rFonts w:ascii="Helvetica" w:hAnsi="Helvetica"/>
                <w:sz w:val="14"/>
                <w:szCs w:val="14"/>
              </w:rPr>
            </w:pPr>
          </w:p>
        </w:tc>
        <w:tc>
          <w:tcPr>
            <w:tcW w:w="270" w:type="dxa"/>
            <w:tcBorders>
              <w:top w:val="single" w:color="auto" w:sz="4" w:space="0"/>
              <w:left w:val="nil"/>
              <w:bottom w:val="nil"/>
              <w:right w:val="single" w:color="auto" w:sz="4" w:space="0"/>
            </w:tcBorders>
          </w:tcPr>
          <w:p w:rsidRPr="00AE1ECB" w:rsidR="00D6750B" w:rsidP="00AE4541" w:rsidRDefault="00D6750B" w14:paraId="244C853D" w14:textId="77777777">
            <w:pPr>
              <w:spacing w:line="240" w:lineRule="auto"/>
              <w:ind w:firstLine="3"/>
              <w:rPr>
                <w:rFonts w:ascii="Helvetica" w:hAnsi="Helvetica"/>
                <w:sz w:val="14"/>
                <w:szCs w:val="14"/>
              </w:rPr>
            </w:pPr>
          </w:p>
        </w:tc>
        <w:tc>
          <w:tcPr>
            <w:tcW w:w="1620" w:type="dxa"/>
            <w:gridSpan w:val="2"/>
            <w:tcBorders>
              <w:top w:val="single" w:color="auto" w:sz="4" w:space="0"/>
              <w:left w:val="single" w:color="auto" w:sz="4" w:space="0"/>
              <w:right w:val="nil"/>
            </w:tcBorders>
          </w:tcPr>
          <w:p w:rsidRPr="00AE1ECB" w:rsidR="00D6750B" w:rsidP="00AE4541" w:rsidRDefault="00D6750B" w14:paraId="244C853E" w14:textId="77777777">
            <w:pPr>
              <w:spacing w:line="240" w:lineRule="auto"/>
              <w:ind w:hanging="40"/>
              <w:jc w:val="center"/>
              <w:rPr>
                <w:rFonts w:ascii="Helvetica" w:hAnsi="Helvetica"/>
                <w:sz w:val="14"/>
                <w:szCs w:val="14"/>
              </w:rPr>
            </w:pPr>
            <w:r w:rsidRPr="00AE1ECB">
              <w:rPr>
                <w:rFonts w:ascii="Helvetica" w:hAnsi="Helvetica"/>
                <w:sz w:val="14"/>
                <w:szCs w:val="14"/>
              </w:rPr>
              <w:t>Average</w:t>
            </w:r>
          </w:p>
        </w:tc>
      </w:tr>
      <w:tr w:rsidRPr="00AE1ECB" w:rsidR="00D6750B" w:rsidTr="0076545E" w14:paraId="244C854E" w14:textId="77777777">
        <w:trPr>
          <w:trHeight w:val="259"/>
        </w:trPr>
        <w:tc>
          <w:tcPr>
            <w:tcW w:w="918" w:type="dxa"/>
            <w:vMerge/>
            <w:tcBorders>
              <w:left w:val="nil"/>
              <w:right w:val="single" w:color="auto" w:sz="4" w:space="0"/>
            </w:tcBorders>
          </w:tcPr>
          <w:p w:rsidRPr="00AE1ECB" w:rsidR="00D6750B" w:rsidP="00AE4541" w:rsidRDefault="00D6750B" w14:paraId="244C8540" w14:textId="77777777">
            <w:pPr>
              <w:spacing w:before="60" w:line="240" w:lineRule="auto"/>
              <w:ind w:firstLine="0"/>
              <w:rPr>
                <w:rFonts w:ascii="Helvetica" w:hAnsi="Helvetica"/>
                <w:sz w:val="14"/>
                <w:szCs w:val="14"/>
              </w:rPr>
            </w:pPr>
          </w:p>
        </w:tc>
        <w:tc>
          <w:tcPr>
            <w:tcW w:w="450" w:type="dxa"/>
            <w:vMerge/>
            <w:tcBorders>
              <w:top w:val="nil"/>
              <w:left w:val="single" w:color="auto" w:sz="4" w:space="0"/>
              <w:right w:val="single" w:color="auto" w:sz="4" w:space="0"/>
            </w:tcBorders>
          </w:tcPr>
          <w:p w:rsidRPr="00AE1ECB" w:rsidR="00D6750B" w:rsidP="00AE4541" w:rsidRDefault="00D6750B" w14:paraId="244C8541" w14:textId="77777777">
            <w:pPr>
              <w:spacing w:before="60" w:line="240" w:lineRule="auto"/>
              <w:jc w:val="both"/>
              <w:rPr>
                <w:rFonts w:ascii="Helvetica" w:hAnsi="Helvetica"/>
                <w:sz w:val="14"/>
                <w:szCs w:val="14"/>
              </w:rPr>
            </w:pPr>
          </w:p>
        </w:tc>
        <w:tc>
          <w:tcPr>
            <w:tcW w:w="720" w:type="dxa"/>
            <w:tcBorders>
              <w:top w:val="single" w:color="auto" w:sz="4" w:space="0"/>
              <w:left w:val="single" w:color="auto" w:sz="4" w:space="0"/>
              <w:bottom w:val="nil"/>
              <w:right w:val="single" w:color="auto" w:sz="4" w:space="0"/>
            </w:tcBorders>
          </w:tcPr>
          <w:p w:rsidRPr="00AE1ECB" w:rsidR="00D6750B" w:rsidP="00AE4541" w:rsidRDefault="00D6750B" w14:paraId="244C8542" w14:textId="77777777">
            <w:pPr>
              <w:tabs>
                <w:tab w:val="clear" w:pos="432"/>
                <w:tab w:val="left" w:pos="162"/>
              </w:tabs>
              <w:spacing w:before="60" w:line="240" w:lineRule="auto"/>
              <w:ind w:firstLine="72"/>
              <w:jc w:val="center"/>
              <w:rPr>
                <w:rFonts w:ascii="Helvetica" w:hAnsi="Helvetica"/>
                <w:sz w:val="14"/>
                <w:szCs w:val="14"/>
              </w:rPr>
            </w:pPr>
            <w:r w:rsidRPr="00AE1ECB">
              <w:rPr>
                <w:rFonts w:ascii="Helvetica" w:hAnsi="Helvetica"/>
                <w:sz w:val="14"/>
                <w:szCs w:val="14"/>
              </w:rPr>
              <w:t>Comp.</w:t>
            </w:r>
          </w:p>
        </w:tc>
        <w:tc>
          <w:tcPr>
            <w:tcW w:w="990" w:type="dxa"/>
            <w:tcBorders>
              <w:top w:val="single" w:color="auto" w:sz="4" w:space="0"/>
              <w:left w:val="single" w:color="auto" w:sz="4" w:space="0"/>
              <w:bottom w:val="nil"/>
              <w:right w:val="single" w:color="auto" w:sz="4" w:space="0"/>
            </w:tcBorders>
          </w:tcPr>
          <w:p w:rsidRPr="00AE1ECB" w:rsidR="00D6750B" w:rsidP="00AE4541" w:rsidRDefault="00D6750B" w14:paraId="244C8543" w14:textId="77777777">
            <w:pPr>
              <w:tabs>
                <w:tab w:val="clear" w:pos="432"/>
                <w:tab w:val="left" w:pos="0"/>
              </w:tabs>
              <w:spacing w:before="60" w:line="240" w:lineRule="auto"/>
              <w:ind w:firstLine="0"/>
              <w:jc w:val="center"/>
              <w:rPr>
                <w:rFonts w:ascii="Helvetica" w:hAnsi="Helvetica"/>
                <w:sz w:val="14"/>
                <w:szCs w:val="14"/>
              </w:rPr>
            </w:pPr>
            <w:r w:rsidRPr="00AE1ECB">
              <w:rPr>
                <w:rFonts w:ascii="Helvetica" w:hAnsi="Helvetica"/>
                <w:sz w:val="14"/>
                <w:szCs w:val="14"/>
              </w:rPr>
              <w:t>Cash Bal.</w:t>
            </w:r>
          </w:p>
        </w:tc>
        <w:tc>
          <w:tcPr>
            <w:tcW w:w="450" w:type="dxa"/>
            <w:vMerge/>
            <w:tcBorders>
              <w:left w:val="single" w:color="auto" w:sz="4" w:space="0"/>
              <w:right w:val="single" w:color="auto" w:sz="4" w:space="0"/>
            </w:tcBorders>
          </w:tcPr>
          <w:p w:rsidRPr="00AE1ECB" w:rsidR="00D6750B" w:rsidP="00AE4541" w:rsidRDefault="00D6750B" w14:paraId="244C8544" w14:textId="77777777">
            <w:pPr>
              <w:spacing w:before="60" w:line="240" w:lineRule="auto"/>
              <w:jc w:val="both"/>
              <w:rPr>
                <w:rFonts w:ascii="Helvetica" w:hAnsi="Helvetica"/>
                <w:sz w:val="14"/>
                <w:szCs w:val="14"/>
              </w:rPr>
            </w:pPr>
          </w:p>
        </w:tc>
        <w:tc>
          <w:tcPr>
            <w:tcW w:w="720" w:type="dxa"/>
            <w:tcBorders>
              <w:left w:val="single" w:color="auto" w:sz="4" w:space="0"/>
            </w:tcBorders>
          </w:tcPr>
          <w:p w:rsidRPr="00AE1ECB" w:rsidR="00D6750B" w:rsidP="00AE4541" w:rsidRDefault="00D6750B" w14:paraId="244C8545" w14:textId="77777777">
            <w:pPr>
              <w:spacing w:before="60" w:line="240" w:lineRule="auto"/>
              <w:ind w:firstLine="14"/>
              <w:jc w:val="both"/>
              <w:rPr>
                <w:rFonts w:ascii="Helvetica" w:hAnsi="Helvetica"/>
                <w:sz w:val="14"/>
                <w:szCs w:val="14"/>
              </w:rPr>
            </w:pPr>
            <w:r w:rsidRPr="00AE1ECB">
              <w:rPr>
                <w:rFonts w:ascii="Helvetica" w:hAnsi="Helvetica"/>
                <w:sz w:val="14"/>
                <w:szCs w:val="14"/>
              </w:rPr>
              <w:t>Comp.</w:t>
            </w:r>
          </w:p>
        </w:tc>
        <w:tc>
          <w:tcPr>
            <w:tcW w:w="990" w:type="dxa"/>
            <w:tcBorders>
              <w:left w:val="single" w:color="auto" w:sz="4" w:space="0"/>
            </w:tcBorders>
          </w:tcPr>
          <w:p w:rsidRPr="00AE1ECB" w:rsidR="00D6750B" w:rsidP="00AE4541" w:rsidRDefault="00D6750B" w14:paraId="244C8546" w14:textId="77777777">
            <w:pPr>
              <w:spacing w:before="60" w:line="240" w:lineRule="auto"/>
              <w:ind w:firstLine="26"/>
              <w:jc w:val="both"/>
              <w:rPr>
                <w:rFonts w:ascii="Helvetica" w:hAnsi="Helvetica"/>
                <w:sz w:val="14"/>
                <w:szCs w:val="14"/>
              </w:rPr>
            </w:pPr>
            <w:r w:rsidRPr="00AE1ECB">
              <w:rPr>
                <w:rFonts w:ascii="Helvetica" w:hAnsi="Helvetica"/>
                <w:sz w:val="14"/>
                <w:szCs w:val="14"/>
              </w:rPr>
              <w:t>Cash Bal.</w:t>
            </w:r>
          </w:p>
        </w:tc>
        <w:tc>
          <w:tcPr>
            <w:tcW w:w="540" w:type="dxa"/>
            <w:vMerge/>
            <w:tcBorders>
              <w:right w:val="single" w:color="auto" w:sz="4" w:space="0"/>
            </w:tcBorders>
          </w:tcPr>
          <w:p w:rsidRPr="00AE1ECB" w:rsidR="00D6750B" w:rsidP="00AE4541" w:rsidRDefault="00D6750B" w14:paraId="244C8547" w14:textId="77777777">
            <w:pPr>
              <w:spacing w:before="60" w:line="240" w:lineRule="auto"/>
              <w:ind w:firstLine="20"/>
              <w:jc w:val="both"/>
              <w:rPr>
                <w:rFonts w:ascii="Helvetica" w:hAnsi="Helvetica"/>
                <w:sz w:val="14"/>
                <w:szCs w:val="14"/>
              </w:rPr>
            </w:pPr>
          </w:p>
        </w:tc>
        <w:tc>
          <w:tcPr>
            <w:tcW w:w="720" w:type="dxa"/>
            <w:tcBorders>
              <w:left w:val="single" w:color="auto" w:sz="4" w:space="0"/>
            </w:tcBorders>
          </w:tcPr>
          <w:p w:rsidRPr="00AE1ECB" w:rsidR="00D6750B" w:rsidP="00AE4541" w:rsidRDefault="00D6750B" w14:paraId="244C8548" w14:textId="77777777">
            <w:pPr>
              <w:spacing w:before="60" w:line="240" w:lineRule="auto"/>
              <w:ind w:firstLine="20"/>
              <w:jc w:val="both"/>
              <w:rPr>
                <w:rFonts w:ascii="Helvetica" w:hAnsi="Helvetica"/>
                <w:sz w:val="14"/>
                <w:szCs w:val="14"/>
              </w:rPr>
            </w:pPr>
            <w:r w:rsidRPr="00AE1ECB">
              <w:rPr>
                <w:rFonts w:ascii="Helvetica" w:hAnsi="Helvetica"/>
                <w:sz w:val="14"/>
                <w:szCs w:val="14"/>
              </w:rPr>
              <w:t>Comp.</w:t>
            </w:r>
          </w:p>
        </w:tc>
        <w:tc>
          <w:tcPr>
            <w:tcW w:w="900" w:type="dxa"/>
            <w:tcBorders>
              <w:right w:val="single" w:color="auto" w:sz="4" w:space="0"/>
            </w:tcBorders>
          </w:tcPr>
          <w:p w:rsidRPr="00AE1ECB" w:rsidR="00D6750B" w:rsidP="00AE4541" w:rsidRDefault="00D6750B" w14:paraId="244C8549" w14:textId="77777777">
            <w:pPr>
              <w:tabs>
                <w:tab w:val="clear" w:pos="432"/>
                <w:tab w:val="left" w:pos="72"/>
              </w:tabs>
              <w:spacing w:before="60" w:line="240" w:lineRule="auto"/>
              <w:ind w:firstLine="20"/>
              <w:jc w:val="both"/>
              <w:rPr>
                <w:rFonts w:ascii="Helvetica" w:hAnsi="Helvetica"/>
                <w:sz w:val="14"/>
                <w:szCs w:val="14"/>
              </w:rPr>
            </w:pPr>
            <w:r w:rsidRPr="00AE1ECB">
              <w:rPr>
                <w:rFonts w:ascii="Helvetica" w:hAnsi="Helvetica"/>
                <w:sz w:val="14"/>
                <w:szCs w:val="14"/>
              </w:rPr>
              <w:t>Cash Bal.</w:t>
            </w:r>
          </w:p>
        </w:tc>
        <w:tc>
          <w:tcPr>
            <w:tcW w:w="270" w:type="dxa"/>
            <w:tcBorders>
              <w:top w:val="nil"/>
              <w:left w:val="single" w:color="auto" w:sz="4" w:space="0"/>
              <w:bottom w:val="nil"/>
              <w:right w:val="single" w:color="auto" w:sz="4" w:space="0"/>
            </w:tcBorders>
            <w:shd w:val="clear" w:color="auto" w:fill="F2F2F2"/>
          </w:tcPr>
          <w:p w:rsidRPr="00AE1ECB" w:rsidR="00D6750B" w:rsidP="00AE4541" w:rsidRDefault="00D6750B" w14:paraId="244C854A" w14:textId="77777777">
            <w:pPr>
              <w:spacing w:before="60" w:line="240" w:lineRule="auto"/>
              <w:jc w:val="both"/>
              <w:rPr>
                <w:rFonts w:ascii="Helvetica" w:hAnsi="Helvetica"/>
                <w:b/>
                <w:sz w:val="14"/>
                <w:szCs w:val="14"/>
              </w:rPr>
            </w:pPr>
          </w:p>
        </w:tc>
        <w:tc>
          <w:tcPr>
            <w:tcW w:w="540" w:type="dxa"/>
            <w:gridSpan w:val="2"/>
            <w:tcBorders>
              <w:top w:val="nil"/>
              <w:left w:val="single" w:color="auto" w:sz="4" w:space="0"/>
              <w:right w:val="single" w:color="auto" w:sz="4" w:space="0"/>
            </w:tcBorders>
          </w:tcPr>
          <w:p w:rsidRPr="00AE1ECB" w:rsidR="00D6750B" w:rsidP="00AE4541" w:rsidRDefault="00D6750B" w14:paraId="244C854B" w14:textId="77777777">
            <w:pPr>
              <w:spacing w:before="60" w:line="240" w:lineRule="auto"/>
              <w:ind w:firstLine="0"/>
              <w:jc w:val="both"/>
              <w:rPr>
                <w:rFonts w:ascii="Helvetica" w:hAnsi="Helvetica"/>
                <w:sz w:val="14"/>
                <w:szCs w:val="14"/>
              </w:rPr>
            </w:pPr>
            <w:r w:rsidRPr="00AE1ECB">
              <w:rPr>
                <w:rFonts w:ascii="Helvetica" w:hAnsi="Helvetica"/>
                <w:sz w:val="14"/>
                <w:szCs w:val="14"/>
              </w:rPr>
              <w:t>No.</w:t>
            </w:r>
          </w:p>
        </w:tc>
        <w:tc>
          <w:tcPr>
            <w:tcW w:w="720" w:type="dxa"/>
            <w:tcBorders>
              <w:left w:val="single" w:color="auto" w:sz="4" w:space="0"/>
            </w:tcBorders>
          </w:tcPr>
          <w:p w:rsidRPr="00AE1ECB" w:rsidR="00D6750B" w:rsidP="00AE4541" w:rsidRDefault="00D6750B" w14:paraId="244C854C" w14:textId="77777777">
            <w:pPr>
              <w:tabs>
                <w:tab w:val="left" w:pos="72"/>
              </w:tabs>
              <w:spacing w:before="60" w:line="240" w:lineRule="auto"/>
              <w:ind w:firstLine="20"/>
              <w:jc w:val="both"/>
              <w:rPr>
                <w:rFonts w:ascii="Helvetica" w:hAnsi="Helvetica"/>
                <w:sz w:val="14"/>
                <w:szCs w:val="14"/>
              </w:rPr>
            </w:pPr>
            <w:r w:rsidRPr="00AE1ECB">
              <w:rPr>
                <w:rFonts w:ascii="Helvetica" w:hAnsi="Helvetica"/>
                <w:sz w:val="14"/>
                <w:szCs w:val="14"/>
              </w:rPr>
              <w:t>Comp.</w:t>
            </w:r>
          </w:p>
        </w:tc>
        <w:tc>
          <w:tcPr>
            <w:tcW w:w="900" w:type="dxa"/>
            <w:tcBorders>
              <w:right w:val="nil"/>
            </w:tcBorders>
          </w:tcPr>
          <w:p w:rsidRPr="00AE1ECB" w:rsidR="00D6750B" w:rsidP="00AE4541" w:rsidRDefault="00D6750B" w14:paraId="244C854D" w14:textId="77777777">
            <w:pPr>
              <w:spacing w:before="60" w:line="240" w:lineRule="auto"/>
              <w:ind w:firstLine="0"/>
              <w:jc w:val="both"/>
              <w:rPr>
                <w:rFonts w:ascii="Helvetica" w:hAnsi="Helvetica"/>
                <w:sz w:val="14"/>
                <w:szCs w:val="14"/>
              </w:rPr>
            </w:pPr>
            <w:r w:rsidRPr="00AE1ECB">
              <w:rPr>
                <w:rFonts w:ascii="Helvetica" w:hAnsi="Helvetica"/>
                <w:sz w:val="14"/>
                <w:szCs w:val="14"/>
              </w:rPr>
              <w:t>Cash Bal.</w:t>
            </w:r>
          </w:p>
        </w:tc>
      </w:tr>
      <w:tr w:rsidRPr="00AE1ECB" w:rsidR="00D6750B" w:rsidTr="00AE4541" w14:paraId="244C8560" w14:textId="77777777">
        <w:trPr>
          <w:trHeight w:val="308"/>
        </w:trPr>
        <w:tc>
          <w:tcPr>
            <w:tcW w:w="918" w:type="dxa"/>
            <w:tcBorders>
              <w:left w:val="nil"/>
              <w:right w:val="single" w:color="auto" w:sz="4" w:space="0"/>
            </w:tcBorders>
          </w:tcPr>
          <w:p w:rsidRPr="00AE1ECB" w:rsidR="00D6750B" w:rsidP="00AE4541" w:rsidRDefault="00D6750B" w14:paraId="244C854F" w14:textId="77777777">
            <w:pPr>
              <w:spacing w:line="240" w:lineRule="auto"/>
              <w:ind w:firstLine="0"/>
              <w:rPr>
                <w:rFonts w:ascii="Helvetica" w:hAnsi="Helvetica"/>
                <w:sz w:val="14"/>
                <w:szCs w:val="14"/>
              </w:rPr>
            </w:pPr>
            <w:r w:rsidRPr="00AE1ECB">
              <w:rPr>
                <w:rFonts w:ascii="Helvetica" w:hAnsi="Helvetica"/>
                <w:sz w:val="14"/>
                <w:szCs w:val="14"/>
              </w:rPr>
              <w:t>Under 25</w:t>
            </w:r>
          </w:p>
          <w:p w:rsidRPr="00AE1ECB" w:rsidR="00D6750B" w:rsidP="00AE4541" w:rsidRDefault="00D6750B" w14:paraId="244C8550" w14:textId="77777777">
            <w:pPr>
              <w:spacing w:line="240" w:lineRule="auto"/>
              <w:ind w:firstLine="0"/>
              <w:rPr>
                <w:rFonts w:ascii="Helvetica" w:hAnsi="Helvetica"/>
                <w:sz w:val="14"/>
                <w:szCs w:val="14"/>
              </w:rPr>
            </w:pPr>
            <w:r w:rsidRPr="00AE1ECB">
              <w:rPr>
                <w:rFonts w:ascii="Helvetica" w:hAnsi="Helvetica"/>
                <w:sz w:val="14"/>
                <w:szCs w:val="14"/>
              </w:rPr>
              <w:t>25 to 29</w:t>
            </w:r>
          </w:p>
          <w:p w:rsidRPr="00AE1ECB" w:rsidR="00D6750B" w:rsidP="00AE4541" w:rsidRDefault="00D6750B" w14:paraId="244C8551" w14:textId="77777777">
            <w:pPr>
              <w:spacing w:line="240" w:lineRule="auto"/>
              <w:ind w:firstLine="0"/>
              <w:rPr>
                <w:rFonts w:ascii="Helvetica" w:hAnsi="Helvetica"/>
                <w:sz w:val="14"/>
                <w:szCs w:val="14"/>
              </w:rPr>
            </w:pPr>
            <w:r w:rsidRPr="00AE1ECB">
              <w:rPr>
                <w:rFonts w:ascii="Helvetica" w:hAnsi="Helvetica"/>
                <w:sz w:val="14"/>
                <w:szCs w:val="14"/>
              </w:rPr>
              <w:t>30 to 34</w:t>
            </w:r>
          </w:p>
          <w:p w:rsidRPr="00AE1ECB" w:rsidR="00D6750B" w:rsidP="00AE4541" w:rsidRDefault="00D6750B" w14:paraId="244C8552" w14:textId="77777777">
            <w:pPr>
              <w:spacing w:line="240" w:lineRule="auto"/>
              <w:ind w:firstLine="0"/>
              <w:rPr>
                <w:rFonts w:ascii="Helvetica" w:hAnsi="Helvetica"/>
                <w:sz w:val="14"/>
                <w:szCs w:val="14"/>
              </w:rPr>
            </w:pPr>
            <w:r w:rsidRPr="00AE1ECB">
              <w:rPr>
                <w:rFonts w:ascii="Helvetica" w:hAnsi="Helvetica"/>
                <w:sz w:val="14"/>
                <w:szCs w:val="14"/>
              </w:rPr>
              <w:t>35 to 39</w:t>
            </w:r>
          </w:p>
          <w:p w:rsidRPr="00AE1ECB" w:rsidR="00D6750B" w:rsidP="00AE4541" w:rsidRDefault="00D6750B" w14:paraId="244C8553" w14:textId="77777777">
            <w:pPr>
              <w:spacing w:line="240" w:lineRule="auto"/>
              <w:ind w:firstLine="0"/>
              <w:rPr>
                <w:rFonts w:ascii="Helvetica" w:hAnsi="Helvetica"/>
                <w:sz w:val="14"/>
                <w:szCs w:val="14"/>
              </w:rPr>
            </w:pPr>
            <w:r w:rsidRPr="00AE1ECB">
              <w:rPr>
                <w:rFonts w:ascii="Helvetica" w:hAnsi="Helvetica"/>
                <w:sz w:val="14"/>
                <w:szCs w:val="14"/>
              </w:rPr>
              <w:t>40 to 44</w:t>
            </w:r>
          </w:p>
          <w:p w:rsidRPr="00AE1ECB" w:rsidR="00D6750B" w:rsidP="00AE4541" w:rsidRDefault="00D6750B" w14:paraId="244C8554" w14:textId="77777777">
            <w:pPr>
              <w:spacing w:line="240" w:lineRule="auto"/>
              <w:ind w:firstLine="0"/>
              <w:rPr>
                <w:rFonts w:ascii="Helvetica" w:hAnsi="Helvetica"/>
                <w:sz w:val="14"/>
                <w:szCs w:val="14"/>
              </w:rPr>
            </w:pPr>
            <w:r w:rsidRPr="00AE1ECB">
              <w:rPr>
                <w:rFonts w:ascii="Helvetica" w:hAnsi="Helvetica"/>
                <w:sz w:val="14"/>
                <w:szCs w:val="14"/>
              </w:rPr>
              <w:t>45 to 49</w:t>
            </w:r>
          </w:p>
          <w:p w:rsidRPr="00AE1ECB" w:rsidR="00D6750B" w:rsidP="00AE4541" w:rsidRDefault="00D6750B" w14:paraId="244C8555" w14:textId="77777777">
            <w:pPr>
              <w:spacing w:line="240" w:lineRule="auto"/>
              <w:ind w:firstLine="0"/>
              <w:rPr>
                <w:rFonts w:ascii="Helvetica" w:hAnsi="Helvetica"/>
                <w:sz w:val="14"/>
                <w:szCs w:val="14"/>
              </w:rPr>
            </w:pPr>
            <w:r w:rsidRPr="00AE1ECB">
              <w:rPr>
                <w:rFonts w:ascii="Helvetica" w:hAnsi="Helvetica"/>
                <w:sz w:val="14"/>
                <w:szCs w:val="14"/>
              </w:rPr>
              <w:t>50 to 54</w:t>
            </w:r>
          </w:p>
          <w:p w:rsidRPr="00AE1ECB" w:rsidR="00D6750B" w:rsidP="00AE4541" w:rsidRDefault="00D6750B" w14:paraId="244C8556" w14:textId="77777777">
            <w:pPr>
              <w:spacing w:line="240" w:lineRule="auto"/>
              <w:ind w:firstLine="0"/>
              <w:rPr>
                <w:rFonts w:ascii="Helvetica" w:hAnsi="Helvetica"/>
                <w:sz w:val="14"/>
                <w:szCs w:val="14"/>
              </w:rPr>
            </w:pPr>
            <w:r w:rsidRPr="00AE1ECB">
              <w:rPr>
                <w:rFonts w:ascii="Helvetica" w:hAnsi="Helvetica"/>
                <w:sz w:val="14"/>
                <w:szCs w:val="14"/>
              </w:rPr>
              <w:t>55 to 59</w:t>
            </w:r>
          </w:p>
          <w:p w:rsidRPr="00AE1ECB" w:rsidR="00D6750B" w:rsidP="00AE4541" w:rsidRDefault="00D6750B" w14:paraId="244C8557" w14:textId="77777777">
            <w:pPr>
              <w:spacing w:line="240" w:lineRule="auto"/>
              <w:ind w:firstLine="0"/>
              <w:rPr>
                <w:rFonts w:ascii="Helvetica" w:hAnsi="Helvetica"/>
                <w:sz w:val="14"/>
                <w:szCs w:val="14"/>
              </w:rPr>
            </w:pPr>
            <w:r w:rsidRPr="00AE1ECB">
              <w:rPr>
                <w:rFonts w:ascii="Helvetica" w:hAnsi="Helvetica"/>
                <w:sz w:val="14"/>
                <w:szCs w:val="14"/>
              </w:rPr>
              <w:t>60 to 64</w:t>
            </w:r>
          </w:p>
          <w:p w:rsidRPr="00AE1ECB" w:rsidR="00D6750B" w:rsidP="00AE4541" w:rsidRDefault="00D6750B" w14:paraId="244C8558" w14:textId="77777777">
            <w:pPr>
              <w:spacing w:line="240" w:lineRule="auto"/>
              <w:ind w:firstLine="0"/>
              <w:rPr>
                <w:rFonts w:ascii="Helvetica" w:hAnsi="Helvetica"/>
                <w:sz w:val="14"/>
                <w:szCs w:val="14"/>
              </w:rPr>
            </w:pPr>
            <w:r w:rsidRPr="00AE1ECB">
              <w:rPr>
                <w:rFonts w:ascii="Helvetica" w:hAnsi="Helvetica"/>
                <w:sz w:val="14"/>
                <w:szCs w:val="14"/>
              </w:rPr>
              <w:t>65 to 69</w:t>
            </w:r>
          </w:p>
          <w:p w:rsidRPr="00AE1ECB" w:rsidR="00D6750B" w:rsidP="00AE4541" w:rsidRDefault="00D6750B" w14:paraId="244C8559" w14:textId="77777777">
            <w:pPr>
              <w:spacing w:line="240" w:lineRule="auto"/>
              <w:ind w:firstLine="0"/>
              <w:rPr>
                <w:rFonts w:ascii="Helvetica" w:hAnsi="Helvetica"/>
                <w:sz w:val="14"/>
                <w:szCs w:val="14"/>
              </w:rPr>
            </w:pPr>
            <w:r w:rsidRPr="00AE1ECB">
              <w:rPr>
                <w:rFonts w:ascii="Helvetica" w:hAnsi="Helvetica"/>
                <w:sz w:val="14"/>
                <w:szCs w:val="14"/>
              </w:rPr>
              <w:t>70 &amp; up</w:t>
            </w:r>
          </w:p>
          <w:p w:rsidRPr="00AE1ECB" w:rsidR="00D6750B" w:rsidP="00AE4541" w:rsidRDefault="00D6750B" w14:paraId="244C855A" w14:textId="77777777">
            <w:pPr>
              <w:spacing w:line="240" w:lineRule="auto"/>
              <w:ind w:firstLine="0"/>
              <w:rPr>
                <w:rFonts w:ascii="Helvetica" w:hAnsi="Helvetica"/>
                <w:sz w:val="14"/>
                <w:szCs w:val="14"/>
              </w:rPr>
            </w:pPr>
          </w:p>
        </w:tc>
        <w:tc>
          <w:tcPr>
            <w:tcW w:w="2160" w:type="dxa"/>
            <w:gridSpan w:val="3"/>
            <w:tcBorders>
              <w:left w:val="single" w:color="auto" w:sz="4" w:space="0"/>
            </w:tcBorders>
          </w:tcPr>
          <w:p w:rsidRPr="00AE1ECB" w:rsidR="00D6750B" w:rsidP="00AE4541" w:rsidRDefault="00D6750B" w14:paraId="244C855B" w14:textId="77777777">
            <w:pPr>
              <w:spacing w:line="240" w:lineRule="auto"/>
              <w:jc w:val="both"/>
              <w:rPr>
                <w:rFonts w:ascii="Helvetica" w:hAnsi="Helvetica"/>
                <w:sz w:val="14"/>
                <w:szCs w:val="14"/>
              </w:rPr>
            </w:pPr>
          </w:p>
        </w:tc>
        <w:tc>
          <w:tcPr>
            <w:tcW w:w="2160" w:type="dxa"/>
            <w:gridSpan w:val="3"/>
          </w:tcPr>
          <w:p w:rsidRPr="00AE1ECB" w:rsidR="00D6750B" w:rsidP="00AE4541" w:rsidRDefault="00D6750B" w14:paraId="244C855C" w14:textId="77777777">
            <w:pPr>
              <w:spacing w:line="240" w:lineRule="auto"/>
              <w:jc w:val="both"/>
              <w:rPr>
                <w:rFonts w:ascii="Helvetica" w:hAnsi="Helvetica"/>
                <w:sz w:val="14"/>
                <w:szCs w:val="14"/>
              </w:rPr>
            </w:pPr>
          </w:p>
        </w:tc>
        <w:tc>
          <w:tcPr>
            <w:tcW w:w="2160" w:type="dxa"/>
            <w:gridSpan w:val="3"/>
            <w:tcBorders>
              <w:right w:val="single" w:color="auto" w:sz="4" w:space="0"/>
            </w:tcBorders>
          </w:tcPr>
          <w:p w:rsidRPr="00AE1ECB" w:rsidR="00D6750B" w:rsidP="00AE4541" w:rsidRDefault="00D6750B" w14:paraId="244C855D" w14:textId="77777777">
            <w:pPr>
              <w:spacing w:line="240" w:lineRule="auto"/>
              <w:ind w:firstLine="20"/>
              <w:jc w:val="both"/>
              <w:rPr>
                <w:rFonts w:ascii="Helvetica" w:hAnsi="Helvetica"/>
                <w:sz w:val="14"/>
                <w:szCs w:val="14"/>
              </w:rPr>
            </w:pPr>
          </w:p>
        </w:tc>
        <w:tc>
          <w:tcPr>
            <w:tcW w:w="270" w:type="dxa"/>
            <w:tcBorders>
              <w:top w:val="nil"/>
              <w:left w:val="single" w:color="auto" w:sz="4" w:space="0"/>
              <w:right w:val="single" w:color="auto" w:sz="4" w:space="0"/>
            </w:tcBorders>
            <w:shd w:val="clear" w:color="auto" w:fill="F2F2F2"/>
          </w:tcPr>
          <w:p w:rsidRPr="00AE1ECB" w:rsidR="00D6750B" w:rsidP="00AE4541" w:rsidRDefault="00D6750B" w14:paraId="244C855E" w14:textId="77777777">
            <w:pPr>
              <w:spacing w:line="240" w:lineRule="auto"/>
              <w:jc w:val="both"/>
              <w:rPr>
                <w:rFonts w:ascii="Helvetica" w:hAnsi="Helvetica"/>
                <w:sz w:val="14"/>
                <w:szCs w:val="14"/>
              </w:rPr>
            </w:pPr>
          </w:p>
        </w:tc>
        <w:tc>
          <w:tcPr>
            <w:tcW w:w="2160" w:type="dxa"/>
            <w:gridSpan w:val="4"/>
            <w:tcBorders>
              <w:left w:val="single" w:color="auto" w:sz="4" w:space="0"/>
              <w:right w:val="nil"/>
            </w:tcBorders>
          </w:tcPr>
          <w:p w:rsidRPr="00AE1ECB" w:rsidR="00D6750B" w:rsidP="00AE4541" w:rsidRDefault="00D6750B" w14:paraId="244C855F" w14:textId="77777777">
            <w:pPr>
              <w:spacing w:line="240" w:lineRule="auto"/>
              <w:jc w:val="both"/>
              <w:rPr>
                <w:rFonts w:ascii="Helvetica" w:hAnsi="Helvetica"/>
                <w:sz w:val="14"/>
                <w:szCs w:val="14"/>
              </w:rPr>
            </w:pPr>
          </w:p>
        </w:tc>
      </w:tr>
    </w:tbl>
    <w:p w:rsidRPr="00AE1ECB" w:rsidR="00A26046" w:rsidP="0063377C" w:rsidRDefault="00A26046" w14:paraId="244C8561" w14:textId="77777777">
      <w:pPr>
        <w:spacing w:before="60" w:line="240" w:lineRule="auto"/>
        <w:ind w:firstLine="0"/>
        <w:rPr>
          <w:rFonts w:ascii="Helvetica" w:hAnsi="Helvetica" w:cs="Helvetica"/>
          <w:sz w:val="18"/>
          <w:szCs w:val="18"/>
        </w:rPr>
      </w:pPr>
      <w:r w:rsidRPr="00AE1ECB">
        <w:rPr>
          <w:rFonts w:ascii="Helvetica" w:hAnsi="Helvetica"/>
          <w:b/>
          <w:sz w:val="18"/>
          <w:szCs w:val="18"/>
        </w:rPr>
        <w:t xml:space="preserve">Line 26. Schedule of Active Participant Data. </w:t>
      </w:r>
      <w:r w:rsidRPr="00AE1ECB">
        <w:rPr>
          <w:rFonts w:ascii="Helvetica" w:hAnsi="Helvetica" w:cs="Helvetica"/>
          <w:sz w:val="18"/>
          <w:szCs w:val="18"/>
        </w:rPr>
        <w:t>Check “Yes” only if (a) the plan is covered by Title IV of ERISA and (b) the plan has active participants.</w:t>
      </w:r>
    </w:p>
    <w:p w:rsidRPr="00AE1ECB" w:rsidR="00A26046" w:rsidP="0063377C" w:rsidRDefault="00A26046" w14:paraId="244C8562" w14:textId="77777777">
      <w:pPr>
        <w:spacing w:before="60" w:line="240" w:lineRule="auto"/>
        <w:ind w:right="-101" w:firstLine="274"/>
        <w:rPr>
          <w:rFonts w:ascii="Helvetica" w:hAnsi="Helvetica" w:cs="Helvetica-BoldOblique"/>
          <w:b/>
          <w:i/>
          <w:iCs/>
          <w:sz w:val="18"/>
          <w:szCs w:val="18"/>
        </w:rPr>
      </w:pPr>
      <w:r w:rsidRPr="00AE1ECB">
        <w:rPr>
          <w:rFonts w:ascii="Helvetica" w:hAnsi="Helvetica" w:cs="Helvetica"/>
          <w:sz w:val="18"/>
          <w:szCs w:val="18"/>
        </w:rPr>
        <w:t xml:space="preserve">If line 26 is “Yes,” attach a schedule of the active plan participant data used in the valuation for this plan year. Use the format shown on the following page and label the schedule </w:t>
      </w:r>
      <w:r w:rsidRPr="00AE1ECB">
        <w:rPr>
          <w:rFonts w:ascii="Helvetica" w:hAnsi="Helvetica" w:cs="Helvetica-BoldOblique"/>
          <w:b/>
          <w:i/>
          <w:iCs/>
          <w:sz w:val="18"/>
          <w:szCs w:val="18"/>
        </w:rPr>
        <w:t>“Schedule SB, line 26 – Schedule of Active Participant Data.”</w:t>
      </w:r>
    </w:p>
    <w:p w:rsidRPr="00AE1ECB" w:rsidR="00A26046" w:rsidP="0063377C" w:rsidRDefault="00A26046" w14:paraId="244C8563" w14:textId="77777777">
      <w:pPr>
        <w:spacing w:before="60" w:line="240" w:lineRule="auto"/>
        <w:ind w:right="-101" w:firstLine="274"/>
        <w:rPr>
          <w:rFonts w:ascii="Helvetica" w:hAnsi="Helvetica" w:cs="Helvetica"/>
          <w:sz w:val="18"/>
          <w:szCs w:val="18"/>
        </w:rPr>
      </w:pPr>
      <w:r w:rsidRPr="00AE1ECB">
        <w:rPr>
          <w:rFonts w:ascii="Helvetica" w:hAnsi="Helvetica" w:cs="Helvetica"/>
          <w:sz w:val="18"/>
          <w:szCs w:val="18"/>
        </w:rPr>
        <w:t xml:space="preserve">Expand this schedule by adding columns after the “5 to 9” column and before the “40 &amp; up” column for active participants with total years of credited service in the following ranges: 10 to 14; 15 to 19; 20 to 24; 25 to 29; 30 to 34; and 35 to 39. For each column, enter the number of active participants with the specified number of years of credited service divided according to age group. For participants with partial years of credited service, </w:t>
      </w:r>
      <w:r w:rsidR="00FF4771">
        <w:rPr>
          <w:rFonts w:ascii="Helvetica" w:hAnsi="Helvetica" w:cs="Helvetica"/>
          <w:sz w:val="18"/>
          <w:szCs w:val="18"/>
        </w:rPr>
        <w:t>truncate</w:t>
      </w:r>
      <w:r w:rsidRPr="00AE1ECB" w:rsidR="00FF4771">
        <w:rPr>
          <w:rFonts w:ascii="Helvetica" w:hAnsi="Helvetica" w:cs="Helvetica"/>
          <w:sz w:val="18"/>
          <w:szCs w:val="18"/>
        </w:rPr>
        <w:t xml:space="preserve"> </w:t>
      </w:r>
      <w:r w:rsidRPr="00AE1ECB">
        <w:rPr>
          <w:rFonts w:ascii="Helvetica" w:hAnsi="Helvetica" w:cs="Helvetica"/>
          <w:sz w:val="18"/>
          <w:szCs w:val="18"/>
        </w:rPr>
        <w:t>the total number of years of credited. Years of credited service are the years credited under the plan’s benefit formula.</w:t>
      </w:r>
    </w:p>
    <w:p w:rsidRPr="00AE1ECB" w:rsidR="00A26046" w:rsidP="0063377C" w:rsidRDefault="00A26046" w14:paraId="244C8564" w14:textId="77777777">
      <w:pPr>
        <w:spacing w:before="60" w:line="240" w:lineRule="auto"/>
        <w:ind w:right="-101" w:firstLine="274"/>
        <w:rPr>
          <w:rFonts w:ascii="Helvetica" w:hAnsi="Helvetica" w:cs="Helvetica"/>
          <w:sz w:val="18"/>
          <w:szCs w:val="18"/>
        </w:rPr>
      </w:pPr>
      <w:r w:rsidRPr="00AE1ECB">
        <w:rPr>
          <w:rFonts w:ascii="Helvetica" w:hAnsi="Helvetica" w:cs="Helvetica"/>
          <w:sz w:val="18"/>
          <w:szCs w:val="18"/>
        </w:rPr>
        <w:t xml:space="preserve">Plans reporting 1,000 or more active participants on </w:t>
      </w:r>
      <w:r w:rsidRPr="001C1917" w:rsidR="001C1917">
        <w:rPr>
          <w:rFonts w:ascii="Helvetica" w:hAnsi="Helvetica" w:cs="Helvetica"/>
          <w:sz w:val="18"/>
          <w:szCs w:val="18"/>
        </w:rPr>
        <w:t>line 3d, column (1)</w:t>
      </w:r>
      <w:r w:rsidRPr="00AE1ECB">
        <w:rPr>
          <w:rFonts w:ascii="Helvetica" w:hAnsi="Helvetica" w:cs="Helvetica"/>
          <w:sz w:val="18"/>
          <w:szCs w:val="18"/>
        </w:rPr>
        <w:t xml:space="preserve">, must also provide average compensation data. For each grouping, enter the average compensation of the active participants in that group. For this purpose, compensation is the compensation </w:t>
      </w:r>
      <w:proofErr w:type="gramStart"/>
      <w:r w:rsidRPr="00AE1ECB">
        <w:rPr>
          <w:rFonts w:ascii="Helvetica" w:hAnsi="Helvetica" w:cs="Helvetica"/>
          <w:sz w:val="18"/>
          <w:szCs w:val="18"/>
        </w:rPr>
        <w:t>taken into account</w:t>
      </w:r>
      <w:proofErr w:type="gramEnd"/>
      <w:r w:rsidRPr="00AE1ECB">
        <w:rPr>
          <w:rFonts w:ascii="Helvetica" w:hAnsi="Helvetica" w:cs="Helvetica"/>
          <w:sz w:val="18"/>
          <w:szCs w:val="18"/>
        </w:rPr>
        <w:t xml:space="preserve"> for each participant under the plan’s benefit formula, limited to the amount defined under section 401(a)(17) of the Code. Do not enter the average compensation in any grouping that contains fewer than 20 participants.</w:t>
      </w:r>
    </w:p>
    <w:p w:rsidRPr="00AE1ECB" w:rsidR="00A26046" w:rsidP="0063377C" w:rsidRDefault="00A26046" w14:paraId="244C8565" w14:textId="77777777">
      <w:pPr>
        <w:spacing w:before="60" w:line="240" w:lineRule="auto"/>
        <w:ind w:right="-101" w:firstLine="274"/>
        <w:rPr>
          <w:rFonts w:ascii="Helvetica" w:hAnsi="Helvetica" w:cs="Helvetica"/>
          <w:sz w:val="18"/>
          <w:szCs w:val="18"/>
        </w:rPr>
      </w:pPr>
      <w:r w:rsidRPr="00AE1ECB">
        <w:rPr>
          <w:rFonts w:ascii="Helvetica" w:hAnsi="Helvetica" w:cs="Helvetica"/>
          <w:sz w:val="18"/>
          <w:szCs w:val="18"/>
        </w:rPr>
        <w:t>In the case of a plan under which benefits are primarily pay-related and under which no future accruals are granted (i.e., a “hard-frozen” plan as defined in the instructions for plan characteristic “1I” applicable to line 8a of the Form 5500), report the average annual accrued benefit in lieu of average compensation. Include a note on the scatter indicating that the plan is “hard frozen</w:t>
      </w:r>
      <w:proofErr w:type="gramStart"/>
      <w:r w:rsidRPr="00AE1ECB">
        <w:rPr>
          <w:rFonts w:ascii="Helvetica" w:hAnsi="Helvetica" w:cs="Helvetica"/>
          <w:sz w:val="18"/>
          <w:szCs w:val="18"/>
        </w:rPr>
        <w:t>”</w:t>
      </w:r>
      <w:proofErr w:type="gramEnd"/>
      <w:r w:rsidRPr="00AE1ECB">
        <w:rPr>
          <w:rFonts w:ascii="Helvetica" w:hAnsi="Helvetica" w:cs="Helvetica"/>
          <w:sz w:val="18"/>
          <w:szCs w:val="18"/>
        </w:rPr>
        <w:t xml:space="preserve"> and the average accrued benefits are in lieu of compensation.</w:t>
      </w:r>
    </w:p>
    <w:p w:rsidRPr="00AE1ECB" w:rsidR="00A26046" w:rsidP="0063377C" w:rsidRDefault="00A26046" w14:paraId="244C8566" w14:textId="77777777">
      <w:pPr>
        <w:spacing w:before="60" w:line="240" w:lineRule="auto"/>
        <w:ind w:right="-101" w:firstLine="274"/>
        <w:rPr>
          <w:rFonts w:ascii="Helvetica" w:hAnsi="Helvetica" w:cs="Helvetica"/>
          <w:sz w:val="18"/>
          <w:szCs w:val="18"/>
        </w:rPr>
      </w:pPr>
      <w:r w:rsidRPr="00AE1ECB">
        <w:rPr>
          <w:rFonts w:ascii="Helvetica" w:hAnsi="Helvetica" w:cs="Helvetica"/>
          <w:sz w:val="18"/>
          <w:szCs w:val="18"/>
        </w:rPr>
        <w:t xml:space="preserve">Cash balance plans (or any plans using characteristic code 1C on line 8a of Form 5500) reporting 1,000 or more active participants on </w:t>
      </w:r>
      <w:r w:rsidRPr="001F5AE2" w:rsidR="001F5AE2">
        <w:rPr>
          <w:rFonts w:ascii="Helvetica" w:hAnsi="Helvetica" w:cs="Helvetica"/>
          <w:sz w:val="18"/>
          <w:szCs w:val="18"/>
        </w:rPr>
        <w:t>line 3d, column (1)</w:t>
      </w:r>
      <w:r w:rsidRPr="00AE1ECB">
        <w:rPr>
          <w:rFonts w:ascii="Helvetica" w:hAnsi="Helvetica" w:cs="Helvetica"/>
          <w:sz w:val="18"/>
          <w:szCs w:val="18"/>
        </w:rPr>
        <w:t>, must also provide average cash balance account data, regardless of whether all active participants have cash balance accounts. For each age/service bin, enter the average cash balance account of the active participants in that bin. Do not enter the average cash balance account in any age/service bin that contains fewer than 20 active participants.</w:t>
      </w:r>
    </w:p>
    <w:p w:rsidRPr="00AE1ECB" w:rsidR="00A26046" w:rsidP="0063377C" w:rsidRDefault="00A26046" w14:paraId="244C8567" w14:textId="77777777">
      <w:pPr>
        <w:spacing w:before="60" w:line="240" w:lineRule="auto"/>
        <w:ind w:right="-101" w:firstLine="274"/>
        <w:rPr>
          <w:rFonts w:ascii="Helvetica" w:hAnsi="Helvetica" w:cs="Helvetica"/>
          <w:sz w:val="18"/>
          <w:szCs w:val="18"/>
        </w:rPr>
      </w:pPr>
      <w:r w:rsidRPr="00AE1ECB">
        <w:rPr>
          <w:rFonts w:ascii="Helvetica" w:hAnsi="Helvetica"/>
          <w:b/>
          <w:sz w:val="18"/>
          <w:szCs w:val="18"/>
        </w:rPr>
        <w:t>General Rule.</w:t>
      </w:r>
      <w:r w:rsidRPr="00AE1ECB">
        <w:rPr>
          <w:rFonts w:ascii="Helvetica" w:hAnsi="Helvetica"/>
          <w:sz w:val="18"/>
          <w:szCs w:val="18"/>
        </w:rPr>
        <w:t xml:space="preserve"> </w:t>
      </w:r>
      <w:r w:rsidRPr="00577AAB" w:rsidR="00577AAB">
        <w:rPr>
          <w:rFonts w:ascii="Helvetica" w:hAnsi="Helvetica" w:cs="Helvetica"/>
          <w:sz w:val="18"/>
          <w:szCs w:val="18"/>
        </w:rPr>
        <w:t>When all active participants in the plan have a cash balance account, data to be shown in each bin includes:</w:t>
      </w:r>
    </w:p>
    <w:p w:rsidRPr="00AE1ECB" w:rsidR="00A26046" w:rsidP="0063377C" w:rsidRDefault="00A26046" w14:paraId="244C8568" w14:textId="77777777">
      <w:pPr>
        <w:spacing w:before="60" w:line="240" w:lineRule="auto"/>
        <w:ind w:firstLine="274"/>
        <w:jc w:val="both"/>
        <w:rPr>
          <w:rFonts w:ascii="Helvetica" w:hAnsi="Helvetica" w:cs="Helvetica"/>
          <w:sz w:val="18"/>
          <w:szCs w:val="18"/>
        </w:rPr>
      </w:pPr>
      <w:r w:rsidRPr="00AE1ECB">
        <w:rPr>
          <w:rFonts w:ascii="Helvetica" w:hAnsi="Helvetica" w:cs="Helvetica"/>
          <w:sz w:val="18"/>
          <w:szCs w:val="18"/>
        </w:rPr>
        <w:t>1. The number of active participants in the age/service bin,</w:t>
      </w:r>
    </w:p>
    <w:p w:rsidRPr="00AE1ECB" w:rsidR="00A26046" w:rsidP="00C50654" w:rsidRDefault="00A26046" w14:paraId="244C8569" w14:textId="77777777">
      <w:pPr>
        <w:spacing w:line="240" w:lineRule="auto"/>
        <w:ind w:firstLine="270"/>
        <w:rPr>
          <w:rFonts w:ascii="Helvetica" w:hAnsi="Helvetica" w:cs="Helvetica"/>
          <w:sz w:val="18"/>
          <w:szCs w:val="18"/>
        </w:rPr>
      </w:pPr>
      <w:r w:rsidRPr="00AE1ECB">
        <w:rPr>
          <w:rFonts w:ascii="Helvetica" w:hAnsi="Helvetica" w:cs="Helvetica"/>
          <w:sz w:val="18"/>
          <w:szCs w:val="18"/>
        </w:rPr>
        <w:t>2. The average compensation of the active participants in the age/service bin, and</w:t>
      </w:r>
    </w:p>
    <w:p w:rsidRPr="00AE1ECB" w:rsidR="00A26046" w:rsidP="00C50654" w:rsidRDefault="00A26046" w14:paraId="244C856A" w14:textId="77777777">
      <w:pPr>
        <w:spacing w:line="240" w:lineRule="auto"/>
        <w:ind w:firstLine="270"/>
        <w:rPr>
          <w:rFonts w:ascii="Helvetica" w:hAnsi="Helvetica" w:cs="Helvetica"/>
          <w:sz w:val="18"/>
          <w:szCs w:val="18"/>
        </w:rPr>
      </w:pPr>
      <w:r w:rsidRPr="00AE1ECB">
        <w:rPr>
          <w:rFonts w:ascii="Helvetica" w:hAnsi="Helvetica" w:cs="Helvetica"/>
          <w:sz w:val="18"/>
          <w:szCs w:val="18"/>
        </w:rPr>
        <w:t>3. The average cash balance account of the active participants in the age/service bin.</w:t>
      </w:r>
    </w:p>
    <w:p w:rsidRPr="00AE1ECB" w:rsidR="00A26046" w:rsidP="0063377C" w:rsidRDefault="00A26046" w14:paraId="244C856B" w14:textId="77777777">
      <w:pPr>
        <w:spacing w:before="60" w:line="240" w:lineRule="auto"/>
        <w:ind w:right="-101" w:firstLine="0"/>
        <w:rPr>
          <w:rFonts w:ascii="Helvetica" w:hAnsi="Helvetica" w:cs="Helvetica"/>
          <w:sz w:val="18"/>
          <w:szCs w:val="18"/>
        </w:rPr>
      </w:pPr>
      <w:r w:rsidRPr="00AE1ECB">
        <w:rPr>
          <w:rFonts w:ascii="Helvetica" w:hAnsi="Helvetica" w:cs="Helvetica"/>
          <w:sz w:val="18"/>
          <w:szCs w:val="18"/>
        </w:rPr>
        <w:t>If the accrued benefit is the greater of a cash balance benefit or some other benefit, average in only the cash balance account. If the accrued benefit is the sum of a cash balance account benefit and some other benefit, average in only the cash balance account. For both the average compensation and the average cash balance account, do not enter an amount for age/service bins with fewer than 20 active participants.</w:t>
      </w:r>
    </w:p>
    <w:p w:rsidRPr="00AE1ECB" w:rsidR="00A26046" w:rsidP="0063377C" w:rsidRDefault="003244EB" w14:paraId="244C856C" w14:textId="77777777">
      <w:pPr>
        <w:spacing w:before="60" w:line="240" w:lineRule="auto"/>
        <w:ind w:right="-101" w:firstLine="216"/>
        <w:rPr>
          <w:rFonts w:ascii="Helvetica" w:hAnsi="Helvetica" w:cs="Helvetica"/>
          <w:sz w:val="18"/>
          <w:szCs w:val="18"/>
        </w:rPr>
      </w:pPr>
      <w:r w:rsidRPr="003244EB">
        <w:rPr>
          <w:rFonts w:ascii="Helvetica" w:hAnsi="Helvetica" w:cs="Helvetica"/>
          <w:sz w:val="18"/>
          <w:szCs w:val="18"/>
        </w:rPr>
        <w:t>When some active participants do not have cash balance accounts</w:t>
      </w:r>
      <w:r w:rsidRPr="00AE1ECB" w:rsidR="00A26046">
        <w:rPr>
          <w:rFonts w:ascii="Helvetica" w:hAnsi="Helvetica" w:cs="Helvetica"/>
          <w:sz w:val="18"/>
          <w:szCs w:val="18"/>
        </w:rPr>
        <w:t xml:space="preserve">, </w:t>
      </w:r>
      <w:r w:rsidR="00FD0594">
        <w:rPr>
          <w:rFonts w:ascii="Helvetica" w:hAnsi="Helvetica" w:cs="Helvetica"/>
          <w:sz w:val="18"/>
          <w:szCs w:val="18"/>
        </w:rPr>
        <w:t>an</w:t>
      </w:r>
      <w:r w:rsidRPr="00AE1ECB" w:rsidR="00FD0594">
        <w:rPr>
          <w:rFonts w:ascii="Helvetica" w:hAnsi="Helvetica" w:cs="Helvetica"/>
          <w:sz w:val="18"/>
          <w:szCs w:val="18"/>
        </w:rPr>
        <w:t xml:space="preserve"> </w:t>
      </w:r>
      <w:r w:rsidRPr="00AE1ECB" w:rsidR="00A26046">
        <w:rPr>
          <w:rFonts w:ascii="Helvetica" w:hAnsi="Helvetica" w:cs="Helvetica"/>
          <w:sz w:val="18"/>
          <w:szCs w:val="18"/>
        </w:rPr>
        <w:t xml:space="preserve">alternative </w:t>
      </w:r>
      <w:r w:rsidR="00FD0594">
        <w:rPr>
          <w:rFonts w:ascii="Helvetica" w:hAnsi="Helvetica" w:cs="Helvetica"/>
          <w:sz w:val="18"/>
          <w:szCs w:val="18"/>
        </w:rPr>
        <w:t>is</w:t>
      </w:r>
      <w:r w:rsidRPr="00AE1ECB" w:rsidR="00FD0594">
        <w:rPr>
          <w:rFonts w:ascii="Helvetica" w:hAnsi="Helvetica" w:cs="Helvetica"/>
          <w:sz w:val="18"/>
          <w:szCs w:val="18"/>
        </w:rPr>
        <w:t xml:space="preserve"> </w:t>
      </w:r>
      <w:r w:rsidRPr="00AE1ECB" w:rsidR="00A26046">
        <w:rPr>
          <w:rFonts w:ascii="Helvetica" w:hAnsi="Helvetica" w:cs="Helvetica"/>
          <w:sz w:val="18"/>
          <w:szCs w:val="18"/>
        </w:rPr>
        <w:t>provided for showing compensation and cash balance accounts</w:t>
      </w:r>
      <w:r>
        <w:rPr>
          <w:rFonts w:ascii="Helvetica" w:hAnsi="Helvetica" w:cs="Helvetica"/>
          <w:sz w:val="18"/>
          <w:szCs w:val="18"/>
        </w:rPr>
        <w:t>, requiring</w:t>
      </w:r>
      <w:r w:rsidRPr="00AE1ECB" w:rsidR="00A26046">
        <w:rPr>
          <w:rFonts w:ascii="Helvetica" w:hAnsi="Helvetica" w:cs="Helvetica"/>
          <w:sz w:val="18"/>
          <w:szCs w:val="18"/>
        </w:rPr>
        <w:t xml:space="preserve"> two age/service scatters as follows:</w:t>
      </w:r>
    </w:p>
    <w:p w:rsidRPr="00AE1ECB" w:rsidR="00A26046" w:rsidP="00041C02" w:rsidRDefault="00B44050" w14:paraId="244C856D" w14:textId="77777777">
      <w:pPr>
        <w:spacing w:before="60" w:line="240" w:lineRule="auto"/>
        <w:ind w:firstLine="0"/>
        <w:rPr>
          <w:rFonts w:ascii="Helvetica" w:hAnsi="Helvetica"/>
          <w:sz w:val="18"/>
          <w:szCs w:val="18"/>
        </w:rPr>
      </w:pPr>
      <w:r w:rsidRPr="00AE1ECB">
        <w:rPr>
          <w:rFonts w:ascii="Helvetica" w:hAnsi="Helvetica"/>
          <w:sz w:val="18"/>
          <w:szCs w:val="18"/>
        </w:rPr>
        <w:t>●</w:t>
      </w:r>
      <w:r w:rsidR="00D6750B">
        <w:rPr>
          <w:rFonts w:ascii="Helvetica" w:hAnsi="Helvetica"/>
          <w:sz w:val="18"/>
          <w:szCs w:val="18"/>
        </w:rPr>
        <w:t xml:space="preserve"> </w:t>
      </w:r>
      <w:r w:rsidRPr="00AE1ECB" w:rsidR="00AE1F5A">
        <w:rPr>
          <w:rFonts w:ascii="Helvetica" w:hAnsi="Helvetica"/>
          <w:sz w:val="18"/>
          <w:szCs w:val="18"/>
        </w:rPr>
        <w:t>Scatter 1 –</w:t>
      </w:r>
      <w:r w:rsidRPr="00AE1ECB" w:rsidR="00A26046">
        <w:rPr>
          <w:rFonts w:ascii="Helvetica" w:hAnsi="Helvetica"/>
          <w:sz w:val="18"/>
          <w:szCs w:val="18"/>
        </w:rPr>
        <w:t xml:space="preserve"> Provide participant count and average compensation for </w:t>
      </w:r>
      <w:r w:rsidRPr="00AE1ECB" w:rsidR="00A26046">
        <w:rPr>
          <w:rFonts w:ascii="Helvetica" w:hAnsi="Helvetica" w:cs="Helvetica-Oblique"/>
          <w:i/>
          <w:iCs/>
          <w:sz w:val="18"/>
          <w:szCs w:val="18"/>
        </w:rPr>
        <w:t xml:space="preserve">all </w:t>
      </w:r>
      <w:r w:rsidR="00577AAB">
        <w:rPr>
          <w:rFonts w:ascii="Helvetica" w:hAnsi="Helvetica"/>
          <w:sz w:val="18"/>
          <w:szCs w:val="18"/>
        </w:rPr>
        <w:t>active participants.</w:t>
      </w:r>
      <w:r w:rsidRPr="00AE1ECB" w:rsidR="00A26046">
        <w:rPr>
          <w:rFonts w:ascii="Helvetica" w:hAnsi="Helvetica"/>
          <w:sz w:val="18"/>
          <w:szCs w:val="18"/>
        </w:rPr>
        <w:t xml:space="preserve"> </w:t>
      </w:r>
    </w:p>
    <w:p w:rsidRPr="00AE1ECB" w:rsidR="00A26046" w:rsidP="00C50654" w:rsidRDefault="00A26046" w14:paraId="244C856E" w14:textId="77777777">
      <w:pPr>
        <w:spacing w:line="240" w:lineRule="auto"/>
        <w:ind w:left="144" w:hanging="144"/>
        <w:rPr>
          <w:rFonts w:ascii="Helvetica" w:hAnsi="Helvetica"/>
          <w:sz w:val="18"/>
          <w:szCs w:val="18"/>
        </w:rPr>
      </w:pPr>
      <w:r w:rsidRPr="00AE1ECB">
        <w:rPr>
          <w:rFonts w:ascii="Helvetica" w:hAnsi="Helvetica"/>
          <w:sz w:val="18"/>
          <w:szCs w:val="18"/>
        </w:rPr>
        <w:t xml:space="preserve">● Scatter 2 </w:t>
      </w:r>
      <w:r w:rsidRPr="00AE1ECB" w:rsidR="00AE1F5A">
        <w:rPr>
          <w:rFonts w:ascii="Helvetica" w:hAnsi="Helvetica"/>
          <w:sz w:val="18"/>
          <w:szCs w:val="18"/>
        </w:rPr>
        <w:t xml:space="preserve">– </w:t>
      </w:r>
      <w:r w:rsidRPr="00AE1ECB">
        <w:rPr>
          <w:rFonts w:ascii="Helvetica" w:hAnsi="Helvetica"/>
          <w:sz w:val="18"/>
          <w:szCs w:val="18"/>
        </w:rPr>
        <w:t xml:space="preserve">Provide participant count and average cash balance account </w:t>
      </w:r>
      <w:r w:rsidRPr="00F27EDA">
        <w:rPr>
          <w:rFonts w:ascii="Helvetica" w:hAnsi="Helvetica" w:cs="Helvetica-Bold"/>
          <w:bCs/>
          <w:sz w:val="18"/>
          <w:szCs w:val="18"/>
        </w:rPr>
        <w:t>for only those active participants with account-based benefits</w:t>
      </w:r>
      <w:r w:rsidRPr="00AE1ECB">
        <w:rPr>
          <w:rFonts w:ascii="Helvetica" w:hAnsi="Helvetica"/>
          <w:sz w:val="18"/>
          <w:szCs w:val="18"/>
        </w:rPr>
        <w:t>. If the number of participants with account-based benefits in a bin is fewer than 20, the average account should not be shown even if there are 20 or more active participants in this bin on Scatter 1.</w:t>
      </w:r>
    </w:p>
    <w:p w:rsidRPr="00AE1ECB" w:rsidR="00A26046" w:rsidP="0063377C" w:rsidRDefault="00A26046" w14:paraId="244C856F" w14:textId="77777777">
      <w:pPr>
        <w:spacing w:before="60" w:line="240" w:lineRule="auto"/>
        <w:ind w:right="-101" w:firstLine="274"/>
        <w:rPr>
          <w:rFonts w:ascii="Helvetica" w:hAnsi="Helvetica"/>
          <w:sz w:val="18"/>
          <w:szCs w:val="18"/>
        </w:rPr>
      </w:pPr>
      <w:r w:rsidRPr="00AE1ECB">
        <w:rPr>
          <w:rFonts w:ascii="Helvetica" w:hAnsi="Helvetica" w:cs="Helvetica"/>
          <w:sz w:val="18"/>
          <w:szCs w:val="18"/>
        </w:rPr>
        <w:t>In general, information should be determined as of the</w:t>
      </w:r>
      <w:r w:rsidRPr="00AE1ECB">
        <w:rPr>
          <w:rFonts w:ascii="Helvetica" w:hAnsi="Helvetica"/>
          <w:sz w:val="18"/>
          <w:szCs w:val="18"/>
        </w:rPr>
        <w:t xml:space="preserve"> valuation date. Average cash balance accounts may be determined as of either:</w:t>
      </w:r>
    </w:p>
    <w:p w:rsidRPr="00AE1ECB" w:rsidR="00A26046" w:rsidP="0063377C" w:rsidRDefault="00A26046" w14:paraId="244C8570" w14:textId="77777777">
      <w:pPr>
        <w:spacing w:before="60" w:line="240" w:lineRule="auto"/>
        <w:ind w:firstLine="274"/>
        <w:jc w:val="both"/>
        <w:rPr>
          <w:rFonts w:ascii="Helvetica" w:hAnsi="Helvetica"/>
          <w:sz w:val="18"/>
          <w:szCs w:val="18"/>
        </w:rPr>
      </w:pPr>
      <w:r w:rsidRPr="00AE1ECB">
        <w:rPr>
          <w:rFonts w:ascii="Helvetica" w:hAnsi="Helvetica"/>
          <w:sz w:val="18"/>
          <w:szCs w:val="18"/>
        </w:rPr>
        <w:t>1. The valuation date or</w:t>
      </w:r>
    </w:p>
    <w:p w:rsidRPr="00AE1ECB" w:rsidR="00A26046" w:rsidP="00C50654" w:rsidRDefault="00A26046" w14:paraId="244C8571" w14:textId="77777777">
      <w:pPr>
        <w:spacing w:line="240" w:lineRule="auto"/>
        <w:ind w:firstLine="270"/>
        <w:jc w:val="both"/>
        <w:rPr>
          <w:rFonts w:ascii="Helvetica" w:hAnsi="Helvetica"/>
          <w:sz w:val="18"/>
          <w:szCs w:val="18"/>
        </w:rPr>
      </w:pPr>
      <w:r w:rsidRPr="00AE1ECB">
        <w:rPr>
          <w:rFonts w:ascii="Helvetica" w:hAnsi="Helvetica"/>
          <w:sz w:val="18"/>
          <w:szCs w:val="18"/>
        </w:rPr>
        <w:t>2. The day immediately preceding the valuation date.</w:t>
      </w:r>
    </w:p>
    <w:p w:rsidRPr="00AE1ECB" w:rsidR="00A26046" w:rsidP="0063377C" w:rsidRDefault="00A26046" w14:paraId="244C8572" w14:textId="77777777">
      <w:pPr>
        <w:spacing w:before="60" w:line="240" w:lineRule="auto"/>
        <w:ind w:right="-101" w:firstLine="274"/>
        <w:rPr>
          <w:rFonts w:ascii="Helvetica" w:hAnsi="Helvetica"/>
          <w:sz w:val="18"/>
          <w:szCs w:val="18"/>
        </w:rPr>
      </w:pPr>
      <w:r w:rsidRPr="00AE1ECB">
        <w:rPr>
          <w:rFonts w:ascii="Helvetica" w:hAnsi="Helvetica"/>
          <w:sz w:val="18"/>
          <w:szCs w:val="18"/>
        </w:rPr>
        <w:t xml:space="preserve">Average cash balance accounts that are offset by amounts from another plan may be reported either as amounts prior to </w:t>
      </w:r>
      <w:proofErr w:type="gramStart"/>
      <w:r w:rsidRPr="00AE1ECB">
        <w:rPr>
          <w:rFonts w:ascii="Helvetica" w:hAnsi="Helvetica"/>
          <w:sz w:val="18"/>
          <w:szCs w:val="18"/>
        </w:rPr>
        <w:t>taking into account</w:t>
      </w:r>
      <w:proofErr w:type="gramEnd"/>
      <w:r w:rsidRPr="00AE1ECB">
        <w:rPr>
          <w:rFonts w:ascii="Helvetica" w:hAnsi="Helvetica"/>
          <w:sz w:val="18"/>
          <w:szCs w:val="18"/>
        </w:rPr>
        <w:t xml:space="preserve"> the offset or as amounts after taking into account the offset. Do not report the offset amount. For this or any other unusual or unique situation, the attachment should include an explanation of what is being provided.</w:t>
      </w:r>
    </w:p>
    <w:p w:rsidRPr="00AE1ECB" w:rsidR="00A26046" w:rsidP="0063377C" w:rsidRDefault="00A26046" w14:paraId="244C8573" w14:textId="77777777">
      <w:pPr>
        <w:spacing w:before="60" w:line="240" w:lineRule="auto"/>
        <w:ind w:right="-101" w:firstLine="274"/>
        <w:rPr>
          <w:rFonts w:ascii="Helvetica" w:hAnsi="Helvetica" w:cs="Helvetica"/>
          <w:sz w:val="18"/>
          <w:szCs w:val="18"/>
        </w:rPr>
      </w:pPr>
      <w:r w:rsidRPr="00AE1ECB">
        <w:rPr>
          <w:rFonts w:ascii="Helvetica" w:hAnsi="Helvetica" w:cs="Helvetica"/>
          <w:sz w:val="18"/>
          <w:szCs w:val="18"/>
        </w:rPr>
        <w:t xml:space="preserve">If the plan is a multiple-employer plan, complete one or more schedules of active-participant data in a manner consistent with the computations for the funding requirements reported in Part VIII. For example, if the funding requirements are computed as if each participating employer maintained a separate plan, attach a separate </w:t>
      </w:r>
      <w:r w:rsidRPr="00AE1ECB">
        <w:rPr>
          <w:rFonts w:ascii="Helvetica" w:hAnsi="Helvetica" w:cs="Helvetica-BoldOblique"/>
          <w:b/>
          <w:bCs/>
          <w:i/>
          <w:iCs/>
          <w:sz w:val="18"/>
          <w:szCs w:val="18"/>
        </w:rPr>
        <w:t xml:space="preserve">“Schedule SB, line 26 – Schedule of Active Participant Data” </w:t>
      </w:r>
      <w:r w:rsidRPr="00AE1ECB">
        <w:rPr>
          <w:rFonts w:ascii="Helvetica" w:hAnsi="Helvetica" w:cs="Helvetica"/>
          <w:sz w:val="18"/>
          <w:szCs w:val="18"/>
        </w:rPr>
        <w:t>for each participating employer in the multiple-employer plan.</w:t>
      </w:r>
    </w:p>
    <w:p w:rsidRPr="00AE1ECB" w:rsidR="009E1EA5" w:rsidP="0063377C" w:rsidRDefault="009E1EA5" w14:paraId="244C8574" w14:textId="77777777">
      <w:pPr>
        <w:tabs>
          <w:tab w:val="left" w:pos="1170"/>
        </w:tabs>
        <w:spacing w:before="60" w:line="240" w:lineRule="auto"/>
        <w:ind w:firstLine="0"/>
        <w:rPr>
          <w:rFonts w:ascii="Helvetica" w:hAnsi="Helvetica"/>
          <w:sz w:val="18"/>
          <w:szCs w:val="18"/>
        </w:rPr>
      </w:pPr>
      <w:r w:rsidRPr="00AE1ECB">
        <w:rPr>
          <w:rFonts w:ascii="Helvetica" w:hAnsi="Helvetica"/>
          <w:b/>
          <w:sz w:val="18"/>
          <w:szCs w:val="18"/>
        </w:rPr>
        <w:lastRenderedPageBreak/>
        <w:t>Line 27. Alternative Funding Rules</w:t>
      </w:r>
      <w:r w:rsidRPr="00AE1ECB">
        <w:rPr>
          <w:rFonts w:ascii="Helvetica" w:hAnsi="Helvetica"/>
          <w:sz w:val="18"/>
          <w:szCs w:val="18"/>
        </w:rPr>
        <w:t xml:space="preserve">. If one of the alternative funding rules was used for this plan year, enter the appropriate code from the table below and follow the special </w:t>
      </w:r>
      <w:proofErr w:type="gramStart"/>
      <w:r w:rsidRPr="00AE1ECB">
        <w:rPr>
          <w:rFonts w:ascii="Helvetica" w:hAnsi="Helvetica"/>
          <w:sz w:val="18"/>
          <w:szCs w:val="18"/>
        </w:rPr>
        <w:t>instructions</w:t>
      </w:r>
      <w:proofErr w:type="gramEnd"/>
      <w:r w:rsidRPr="00AE1ECB">
        <w:rPr>
          <w:rFonts w:ascii="Helvetica" w:hAnsi="Helvetica"/>
          <w:sz w:val="18"/>
          <w:szCs w:val="18"/>
        </w:rPr>
        <w:t xml:space="preserve"> </w:t>
      </w:r>
    </w:p>
    <w:p w:rsidR="009E1EA5" w:rsidP="00C50654" w:rsidRDefault="009E1EA5" w14:paraId="244C8575" w14:textId="77777777">
      <w:pPr>
        <w:tabs>
          <w:tab w:val="left" w:pos="1170"/>
        </w:tabs>
        <w:spacing w:line="240" w:lineRule="auto"/>
        <w:ind w:firstLine="0"/>
        <w:rPr>
          <w:rFonts w:ascii="Helvetica" w:hAnsi="Helvetica"/>
          <w:sz w:val="18"/>
          <w:szCs w:val="18"/>
        </w:rPr>
      </w:pPr>
      <w:r w:rsidRPr="00AE1ECB">
        <w:rPr>
          <w:rFonts w:ascii="Helvetica" w:hAnsi="Helvetica"/>
          <w:sz w:val="18"/>
          <w:szCs w:val="18"/>
        </w:rPr>
        <w:t xml:space="preserve">applicable to that code, including completion of any required attachments. </w:t>
      </w:r>
    </w:p>
    <w:p w:rsidRPr="00AE1ECB" w:rsidR="009E1EA5" w:rsidP="0063377C" w:rsidRDefault="009E1EA5" w14:paraId="244C857F" w14:textId="509F398F">
      <w:pPr>
        <w:pBdr>
          <w:top w:val="single" w:color="auto" w:sz="8" w:space="1"/>
        </w:pBdr>
        <w:tabs>
          <w:tab w:val="left" w:pos="1170"/>
        </w:tabs>
        <w:spacing w:before="60" w:line="240" w:lineRule="auto"/>
        <w:ind w:firstLine="0"/>
        <w:rPr>
          <w:rFonts w:ascii="Helvetica" w:hAnsi="Helvetica"/>
          <w:b/>
          <w:sz w:val="18"/>
          <w:szCs w:val="18"/>
        </w:rPr>
      </w:pPr>
      <w:r w:rsidRPr="00AE1ECB">
        <w:rPr>
          <w:rFonts w:ascii="Helvetica" w:hAnsi="Helvetica"/>
          <w:b/>
          <w:sz w:val="18"/>
          <w:szCs w:val="18"/>
        </w:rPr>
        <w:t>Code</w:t>
      </w:r>
      <w:r w:rsidRPr="00AE1ECB">
        <w:rPr>
          <w:rFonts w:ascii="Helvetica" w:hAnsi="Helvetica"/>
          <w:b/>
          <w:sz w:val="18"/>
          <w:szCs w:val="18"/>
        </w:rPr>
        <w:tab/>
        <w:t>Alternative Funding Rule</w:t>
      </w:r>
    </w:p>
    <w:p w:rsidRPr="00AE1ECB" w:rsidR="009E1EA5" w:rsidP="00206020" w:rsidRDefault="00206020" w14:paraId="244C8580" w14:textId="77777777">
      <w:pPr>
        <w:tabs>
          <w:tab w:val="clear" w:pos="432"/>
          <w:tab w:val="left" w:pos="-180"/>
          <w:tab w:val="left" w:pos="180"/>
          <w:tab w:val="left" w:pos="1170"/>
        </w:tabs>
        <w:spacing w:before="60" w:line="240" w:lineRule="auto"/>
        <w:ind w:left="1170" w:hanging="1350"/>
        <w:rPr>
          <w:rFonts w:ascii="Helvetica" w:hAnsi="Helvetica"/>
          <w:sz w:val="18"/>
          <w:szCs w:val="18"/>
        </w:rPr>
      </w:pPr>
      <w:r>
        <w:rPr>
          <w:rFonts w:ascii="Helvetica" w:hAnsi="Helvetica"/>
          <w:b/>
          <w:sz w:val="18"/>
          <w:szCs w:val="18"/>
        </w:rPr>
        <w:tab/>
      </w:r>
      <w:r w:rsidRPr="00AE1ECB" w:rsidR="009E1EA5">
        <w:rPr>
          <w:rFonts w:ascii="Helvetica" w:hAnsi="Helvetica"/>
          <w:b/>
          <w:sz w:val="18"/>
          <w:szCs w:val="18"/>
        </w:rPr>
        <w:t>1</w:t>
      </w:r>
      <w:r>
        <w:rPr>
          <w:rFonts w:ascii="Helvetica" w:hAnsi="Helvetica"/>
          <w:sz w:val="18"/>
          <w:szCs w:val="18"/>
        </w:rPr>
        <w:tab/>
      </w:r>
      <w:r w:rsidRPr="00C86E1A" w:rsidR="00C86E1A">
        <w:rPr>
          <w:rFonts w:ascii="Helvetica" w:hAnsi="Helvetica"/>
          <w:sz w:val="18"/>
          <w:szCs w:val="18"/>
        </w:rPr>
        <w:t xml:space="preserve">A CSEC plan that is described in Code section 414(y). This includes certain multiple-employer plans maintained by rural cooperatives and other specified cooperative organizations and certain plans maintained by more than 1 employer (determined after application of Code section 414(b) and (c)), all of which are described in Code section 501(c)(3). </w:t>
      </w:r>
      <w:r w:rsidRPr="00E20D0A" w:rsidR="00E20D0A">
        <w:rPr>
          <w:rFonts w:ascii="Helvetica" w:hAnsi="Helvetica"/>
          <w:sz w:val="18"/>
          <w:szCs w:val="18"/>
        </w:rPr>
        <w:t>Do not use Code 1 for a plan that satisfies the definition of a CSEC plan that has made the election to not be treated as a CSEC plan</w:t>
      </w:r>
      <w:r w:rsidRPr="00C86E1A" w:rsidR="00C86E1A">
        <w:rPr>
          <w:rFonts w:ascii="Helvetica" w:hAnsi="Helvetica"/>
          <w:sz w:val="18"/>
          <w:szCs w:val="18"/>
        </w:rPr>
        <w:t>.</w:t>
      </w:r>
    </w:p>
    <w:p w:rsidRPr="00AE1ECB" w:rsidR="009E1EA5" w:rsidP="00206020" w:rsidRDefault="00206020" w14:paraId="244C8581" w14:textId="77777777">
      <w:pPr>
        <w:tabs>
          <w:tab w:val="clear" w:pos="432"/>
          <w:tab w:val="left" w:pos="-180"/>
          <w:tab w:val="left" w:pos="180"/>
          <w:tab w:val="left" w:pos="1170"/>
        </w:tabs>
        <w:spacing w:line="240" w:lineRule="auto"/>
        <w:ind w:left="1170" w:hanging="1350"/>
        <w:rPr>
          <w:rFonts w:ascii="Helvetica" w:hAnsi="Helvetica"/>
          <w:sz w:val="18"/>
          <w:szCs w:val="18"/>
        </w:rPr>
      </w:pPr>
      <w:r>
        <w:rPr>
          <w:rFonts w:ascii="Helvetica" w:hAnsi="Helvetica"/>
          <w:b/>
          <w:sz w:val="18"/>
          <w:szCs w:val="18"/>
        </w:rPr>
        <w:tab/>
      </w:r>
      <w:r w:rsidRPr="00AE1ECB" w:rsidR="009E1EA5">
        <w:rPr>
          <w:rFonts w:ascii="Helvetica" w:hAnsi="Helvetica"/>
          <w:b/>
          <w:sz w:val="18"/>
          <w:szCs w:val="18"/>
        </w:rPr>
        <w:t>2</w:t>
      </w:r>
      <w:r w:rsidRPr="00AE1ECB" w:rsidR="009E1EA5">
        <w:rPr>
          <w:rFonts w:ascii="Helvetica" w:hAnsi="Helvetica"/>
          <w:b/>
          <w:sz w:val="18"/>
          <w:szCs w:val="18"/>
        </w:rPr>
        <w:tab/>
      </w:r>
      <w:r w:rsidRPr="00AE1ECB" w:rsidR="005050B9">
        <w:rPr>
          <w:rFonts w:ascii="Helvetica" w:hAnsi="Helvetica"/>
          <w:sz w:val="18"/>
          <w:szCs w:val="18"/>
        </w:rPr>
        <w:t xml:space="preserve">This code, formerly used by certain plans maintained by PBGC settlements as described in section 105 of PPA, is no longer applicable and should not be </w:t>
      </w:r>
      <w:proofErr w:type="gramStart"/>
      <w:r w:rsidRPr="00AE1ECB" w:rsidR="005050B9">
        <w:rPr>
          <w:rFonts w:ascii="Helvetica" w:hAnsi="Helvetica"/>
          <w:sz w:val="18"/>
          <w:szCs w:val="18"/>
        </w:rPr>
        <w:t>used</w:t>
      </w:r>
      <w:proofErr w:type="gramEnd"/>
    </w:p>
    <w:p w:rsidRPr="00AE1ECB" w:rsidR="009E1EA5" w:rsidP="00206020" w:rsidRDefault="009E1EA5" w14:paraId="244C8582" w14:textId="77777777">
      <w:pPr>
        <w:tabs>
          <w:tab w:val="left" w:pos="-180"/>
          <w:tab w:val="left" w:pos="180"/>
        </w:tabs>
        <w:spacing w:line="240" w:lineRule="auto"/>
        <w:ind w:left="1181" w:hanging="1350"/>
        <w:rPr>
          <w:rFonts w:ascii="Helvetica" w:hAnsi="Helvetica"/>
          <w:sz w:val="18"/>
          <w:szCs w:val="18"/>
        </w:rPr>
      </w:pPr>
      <w:r w:rsidRPr="00AE1ECB">
        <w:rPr>
          <w:rFonts w:ascii="Helvetica" w:hAnsi="Helvetica"/>
          <w:sz w:val="18"/>
          <w:szCs w:val="18"/>
        </w:rPr>
        <w:tab/>
      </w:r>
      <w:r w:rsidRPr="00AE1ECB">
        <w:rPr>
          <w:rFonts w:ascii="Helvetica" w:hAnsi="Helvetica"/>
          <w:b/>
          <w:sz w:val="18"/>
          <w:szCs w:val="18"/>
        </w:rPr>
        <w:t>3</w:t>
      </w:r>
      <w:r w:rsidRPr="00AE1ECB">
        <w:rPr>
          <w:rFonts w:ascii="Helvetica" w:hAnsi="Helvetica"/>
          <w:sz w:val="18"/>
          <w:szCs w:val="18"/>
        </w:rPr>
        <w:tab/>
      </w:r>
      <w:r w:rsidR="00206020">
        <w:rPr>
          <w:rFonts w:ascii="Helvetica" w:hAnsi="Helvetica"/>
          <w:sz w:val="18"/>
          <w:szCs w:val="18"/>
        </w:rPr>
        <w:tab/>
      </w:r>
      <w:r w:rsidRPr="00AE1ECB" w:rsidR="004B3EF7">
        <w:rPr>
          <w:rFonts w:ascii="Helvetica" w:hAnsi="Helvetica"/>
          <w:sz w:val="18"/>
          <w:szCs w:val="18"/>
        </w:rPr>
        <w:t>Reserved</w:t>
      </w:r>
    </w:p>
    <w:p w:rsidRPr="00AE1ECB" w:rsidR="009E1EA5" w:rsidP="00206020" w:rsidRDefault="009E1EA5" w14:paraId="244C8583" w14:textId="77777777">
      <w:pPr>
        <w:tabs>
          <w:tab w:val="clear" w:pos="432"/>
          <w:tab w:val="left" w:pos="-180"/>
          <w:tab w:val="left" w:pos="180"/>
          <w:tab w:val="left" w:pos="1170"/>
        </w:tabs>
        <w:spacing w:line="240" w:lineRule="auto"/>
        <w:ind w:left="1170" w:hanging="1350"/>
        <w:rPr>
          <w:rFonts w:ascii="Helvetica" w:hAnsi="Helvetica"/>
          <w:sz w:val="18"/>
          <w:szCs w:val="18"/>
        </w:rPr>
      </w:pPr>
      <w:r w:rsidRPr="00AE1ECB">
        <w:rPr>
          <w:rFonts w:ascii="Helvetica" w:hAnsi="Helvetica"/>
          <w:sz w:val="18"/>
          <w:szCs w:val="18"/>
        </w:rPr>
        <w:tab/>
      </w:r>
      <w:r w:rsidRPr="00AE1ECB">
        <w:rPr>
          <w:rFonts w:ascii="Helvetica" w:hAnsi="Helvetica"/>
          <w:b/>
          <w:sz w:val="18"/>
          <w:szCs w:val="18"/>
        </w:rPr>
        <w:t>4</w:t>
      </w:r>
      <w:r w:rsidRPr="00AE1ECB">
        <w:rPr>
          <w:rFonts w:ascii="Helvetica" w:hAnsi="Helvetica"/>
          <w:sz w:val="18"/>
          <w:szCs w:val="18"/>
        </w:rPr>
        <w:tab/>
        <w:t>Plans with binding agreements with PBGC to maintain prefunding and/or funding standard carryover balances described in Code section 430(f)(4)(B)(ii) and ERISA section 303(f)(4)(B)(ii)</w:t>
      </w:r>
    </w:p>
    <w:p w:rsidRPr="00AE1ECB" w:rsidR="009E1EA5" w:rsidP="00206020" w:rsidRDefault="009E1EA5" w14:paraId="244C8584" w14:textId="77777777">
      <w:pPr>
        <w:tabs>
          <w:tab w:val="clear" w:pos="432"/>
          <w:tab w:val="left" w:pos="-180"/>
          <w:tab w:val="left" w:pos="180"/>
          <w:tab w:val="left" w:pos="1170"/>
        </w:tabs>
        <w:spacing w:line="240" w:lineRule="auto"/>
        <w:ind w:left="1170" w:hanging="1350"/>
        <w:rPr>
          <w:rFonts w:ascii="Helvetica" w:hAnsi="Helvetica"/>
          <w:sz w:val="18"/>
          <w:szCs w:val="18"/>
        </w:rPr>
      </w:pPr>
      <w:r w:rsidRPr="00AE1ECB">
        <w:rPr>
          <w:rFonts w:ascii="Helvetica" w:hAnsi="Helvetica"/>
          <w:sz w:val="18"/>
          <w:szCs w:val="18"/>
        </w:rPr>
        <w:tab/>
      </w:r>
      <w:r w:rsidRPr="00AE1ECB">
        <w:rPr>
          <w:rFonts w:ascii="Helvetica" w:hAnsi="Helvetica"/>
          <w:b/>
          <w:sz w:val="18"/>
          <w:szCs w:val="18"/>
        </w:rPr>
        <w:t>5</w:t>
      </w:r>
      <w:r w:rsidRPr="00AE1ECB">
        <w:rPr>
          <w:rFonts w:ascii="Helvetica" w:hAnsi="Helvetica"/>
          <w:sz w:val="18"/>
          <w:szCs w:val="18"/>
        </w:rPr>
        <w:tab/>
      </w:r>
      <w:r w:rsidR="001D3FDD">
        <w:rPr>
          <w:rFonts w:ascii="Helvetica" w:hAnsi="Helvetica"/>
          <w:sz w:val="18"/>
          <w:szCs w:val="18"/>
        </w:rPr>
        <w:t>This code, formerly used by airlines using 10-year amortization period for initial post-PPA shortfall amortization base under section 402(a)(2) of PPA (as amended), is no longer applicable and should not be used.</w:t>
      </w:r>
    </w:p>
    <w:p w:rsidRPr="00AE1ECB" w:rsidR="009E1EA5" w:rsidP="00206020" w:rsidRDefault="009E1EA5" w14:paraId="244C8585" w14:textId="77777777">
      <w:pPr>
        <w:tabs>
          <w:tab w:val="clear" w:pos="432"/>
          <w:tab w:val="left" w:pos="-180"/>
          <w:tab w:val="left" w:pos="180"/>
          <w:tab w:val="left" w:pos="1170"/>
        </w:tabs>
        <w:spacing w:line="240" w:lineRule="auto"/>
        <w:ind w:left="1170" w:hanging="1350"/>
        <w:rPr>
          <w:rFonts w:ascii="Helvetica" w:hAnsi="Helvetica"/>
          <w:sz w:val="18"/>
          <w:szCs w:val="18"/>
        </w:rPr>
      </w:pPr>
      <w:r w:rsidRPr="00AE1ECB">
        <w:rPr>
          <w:rFonts w:ascii="Helvetica" w:hAnsi="Helvetica"/>
          <w:sz w:val="18"/>
          <w:szCs w:val="18"/>
        </w:rPr>
        <w:tab/>
      </w:r>
      <w:r w:rsidRPr="00AE1ECB">
        <w:rPr>
          <w:rFonts w:ascii="Helvetica" w:hAnsi="Helvetica"/>
          <w:b/>
          <w:sz w:val="18"/>
          <w:szCs w:val="18"/>
        </w:rPr>
        <w:t>6</w:t>
      </w:r>
      <w:r w:rsidRPr="00AE1ECB">
        <w:rPr>
          <w:rFonts w:ascii="Helvetica" w:hAnsi="Helvetica"/>
          <w:sz w:val="18"/>
          <w:szCs w:val="18"/>
        </w:rPr>
        <w:tab/>
      </w:r>
      <w:r w:rsidRPr="00AE1ECB" w:rsidR="00D62C1C">
        <w:rPr>
          <w:rFonts w:ascii="Helvetica" w:hAnsi="Helvetica"/>
          <w:sz w:val="18"/>
          <w:szCs w:val="18"/>
        </w:rPr>
        <w:t>Airlines with frozen plans using alternative 17-year funding schedule under section 402(a)(1) of PPA</w:t>
      </w:r>
    </w:p>
    <w:p w:rsidRPr="00AE1ECB" w:rsidR="009E1EA5" w:rsidP="00206020" w:rsidRDefault="009E1EA5" w14:paraId="244C8586" w14:textId="77777777">
      <w:pPr>
        <w:tabs>
          <w:tab w:val="clear" w:pos="432"/>
          <w:tab w:val="left" w:pos="-180"/>
          <w:tab w:val="left" w:pos="180"/>
          <w:tab w:val="left" w:pos="1170"/>
        </w:tabs>
        <w:spacing w:line="240" w:lineRule="auto"/>
        <w:ind w:left="1170" w:hanging="1350"/>
        <w:rPr>
          <w:rFonts w:ascii="Helvetica" w:hAnsi="Helvetica"/>
          <w:sz w:val="18"/>
          <w:szCs w:val="18"/>
        </w:rPr>
      </w:pPr>
      <w:r w:rsidRPr="00AE1ECB">
        <w:rPr>
          <w:rFonts w:ascii="Helvetica" w:hAnsi="Helvetica"/>
          <w:sz w:val="18"/>
          <w:szCs w:val="18"/>
        </w:rPr>
        <w:tab/>
      </w:r>
      <w:r w:rsidRPr="00AE1ECB">
        <w:rPr>
          <w:rFonts w:ascii="Helvetica" w:hAnsi="Helvetica"/>
          <w:b/>
          <w:sz w:val="18"/>
          <w:szCs w:val="18"/>
        </w:rPr>
        <w:t>7</w:t>
      </w:r>
      <w:r w:rsidRPr="00AE1ECB">
        <w:rPr>
          <w:rFonts w:ascii="Helvetica" w:hAnsi="Helvetica"/>
          <w:sz w:val="18"/>
          <w:szCs w:val="18"/>
        </w:rPr>
        <w:tab/>
        <w:t xml:space="preserve">Interstate transit company described in section 115 of </w:t>
      </w:r>
      <w:proofErr w:type="gramStart"/>
      <w:r w:rsidRPr="00AE1ECB">
        <w:rPr>
          <w:rFonts w:ascii="Helvetica" w:hAnsi="Helvetica"/>
          <w:sz w:val="18"/>
          <w:szCs w:val="18"/>
        </w:rPr>
        <w:t>PPA</w:t>
      </w:r>
      <w:proofErr w:type="gramEnd"/>
    </w:p>
    <w:p w:rsidR="005A74E8" w:rsidP="00206020" w:rsidRDefault="009E1EA5" w14:paraId="3532DC78" w14:textId="4EB914C3">
      <w:pPr>
        <w:tabs>
          <w:tab w:val="clear" w:pos="432"/>
          <w:tab w:val="left" w:pos="-180"/>
          <w:tab w:val="left" w:pos="180"/>
          <w:tab w:val="left" w:pos="1170"/>
        </w:tabs>
        <w:spacing w:line="240" w:lineRule="auto"/>
        <w:ind w:left="1170" w:hanging="1350"/>
        <w:rPr>
          <w:rFonts w:ascii="Helvetica" w:hAnsi="Helvetica"/>
          <w:b/>
          <w:sz w:val="18"/>
          <w:szCs w:val="18"/>
        </w:rPr>
      </w:pPr>
      <w:r w:rsidRPr="00AE1ECB">
        <w:rPr>
          <w:rFonts w:ascii="Helvetica" w:hAnsi="Helvetica"/>
          <w:b/>
          <w:sz w:val="18"/>
          <w:szCs w:val="18"/>
        </w:rPr>
        <w:tab/>
      </w:r>
      <w:r w:rsidRPr="00AE1ECB" w:rsidR="005A74E8">
        <w:rPr>
          <w:rFonts w:ascii="Helvetica" w:hAnsi="Helvetica"/>
          <w:b/>
          <w:sz w:val="18"/>
          <w:szCs w:val="18"/>
        </w:rPr>
        <w:t>8</w:t>
      </w:r>
      <w:r w:rsidRPr="00AE1ECB" w:rsidR="005A74E8">
        <w:rPr>
          <w:rFonts w:ascii="Helvetica" w:hAnsi="Helvetica"/>
          <w:b/>
          <w:sz w:val="18"/>
          <w:szCs w:val="18"/>
        </w:rPr>
        <w:tab/>
      </w:r>
      <w:r w:rsidR="005A74E8">
        <w:rPr>
          <w:rFonts w:ascii="Helvetica" w:hAnsi="Helvetica"/>
          <w:sz w:val="18"/>
          <w:szCs w:val="18"/>
        </w:rPr>
        <w:t xml:space="preserve">This code, formerly used by </w:t>
      </w:r>
      <w:proofErr w:type="gramStart"/>
      <w:r w:rsidR="005A74E8">
        <w:rPr>
          <w:rFonts w:ascii="Helvetica" w:hAnsi="Helvetica"/>
          <w:sz w:val="18"/>
          <w:szCs w:val="18"/>
        </w:rPr>
        <w:t>a  plan</w:t>
      </w:r>
      <w:proofErr w:type="gramEnd"/>
      <w:r w:rsidR="005A74E8">
        <w:rPr>
          <w:rFonts w:ascii="Helvetica" w:hAnsi="Helvetica"/>
          <w:sz w:val="18"/>
          <w:szCs w:val="18"/>
        </w:rPr>
        <w:t xml:space="preserve"> subject to section 104 of PPA (as amended) that is not a CSEC plan, is no longer applicable and should not be used.</w:t>
      </w:r>
      <w:r w:rsidRPr="005A74E8" w:rsidR="005A74E8">
        <w:rPr>
          <w:rFonts w:ascii="Helvetica" w:hAnsi="Helvetica"/>
          <w:b/>
          <w:sz w:val="18"/>
          <w:szCs w:val="18"/>
        </w:rPr>
        <w:t xml:space="preserve"> </w:t>
      </w:r>
    </w:p>
    <w:p w:rsidRPr="00AE1ECB" w:rsidR="005A74E8" w:rsidP="005A74E8" w:rsidRDefault="005A74E8" w14:paraId="2F9406D9" w14:textId="4F13ECD4">
      <w:pPr>
        <w:tabs>
          <w:tab w:val="clear" w:pos="432"/>
          <w:tab w:val="left" w:pos="-180"/>
          <w:tab w:val="left" w:pos="180"/>
          <w:tab w:val="left" w:pos="1170"/>
        </w:tabs>
        <w:spacing w:line="240" w:lineRule="auto"/>
        <w:ind w:left="1170" w:hanging="1350"/>
        <w:rPr>
          <w:rFonts w:ascii="Helvetica" w:hAnsi="Helvetica"/>
          <w:sz w:val="18"/>
          <w:szCs w:val="18"/>
        </w:rPr>
      </w:pPr>
      <w:r>
        <w:rPr>
          <w:rFonts w:ascii="Helvetica" w:hAnsi="Helvetica"/>
          <w:b/>
          <w:sz w:val="18"/>
          <w:szCs w:val="18"/>
        </w:rPr>
        <w:tab/>
        <w:t>9</w:t>
      </w:r>
      <w:r w:rsidRPr="00AE1ECB">
        <w:rPr>
          <w:rFonts w:ascii="Helvetica" w:hAnsi="Helvetica"/>
          <w:b/>
          <w:sz w:val="18"/>
          <w:szCs w:val="18"/>
        </w:rPr>
        <w:tab/>
      </w:r>
      <w:r>
        <w:rPr>
          <w:rFonts w:ascii="Helvetica" w:hAnsi="Helvetica"/>
          <w:sz w:val="18"/>
          <w:szCs w:val="18"/>
        </w:rPr>
        <w:t>Community Newspaper plan</w:t>
      </w:r>
      <w:r w:rsidR="00500FC1">
        <w:rPr>
          <w:rFonts w:ascii="Helvetica" w:hAnsi="Helvetica"/>
          <w:sz w:val="18"/>
          <w:szCs w:val="18"/>
        </w:rPr>
        <w:t>s</w:t>
      </w:r>
      <w:r>
        <w:rPr>
          <w:rFonts w:ascii="Helvetica" w:hAnsi="Helvetica"/>
          <w:sz w:val="18"/>
          <w:szCs w:val="18"/>
        </w:rPr>
        <w:t xml:space="preserve"> and plans within the controlled group, as described in SECURE Act section 115.</w:t>
      </w:r>
    </w:p>
    <w:p w:rsidRPr="00AE1ECB" w:rsidR="009E1EA5" w:rsidP="00C50654" w:rsidRDefault="009E1EA5" w14:paraId="244C8588" w14:textId="77777777">
      <w:pPr>
        <w:pBdr>
          <w:bottom w:val="single" w:color="auto" w:sz="8" w:space="1"/>
        </w:pBdr>
        <w:tabs>
          <w:tab w:val="left" w:pos="1170"/>
          <w:tab w:val="left" w:pos="1320"/>
        </w:tabs>
        <w:spacing w:line="240" w:lineRule="auto"/>
        <w:ind w:left="1170" w:hanging="1170"/>
        <w:rPr>
          <w:rFonts w:ascii="Helvetica" w:hAnsi="Helvetica"/>
          <w:sz w:val="10"/>
          <w:szCs w:val="10"/>
        </w:rPr>
      </w:pPr>
    </w:p>
    <w:p w:rsidRPr="00FD299C" w:rsidR="00FD299C" w:rsidP="0063377C" w:rsidRDefault="00FD299C" w14:paraId="244C8589" w14:textId="076FF7C6">
      <w:pPr>
        <w:spacing w:before="60" w:line="240" w:lineRule="auto"/>
        <w:ind w:right="-101" w:firstLine="274"/>
        <w:rPr>
          <w:rFonts w:ascii="Helvetica" w:hAnsi="Helvetica" w:cs="Helvetica-BoldOblique"/>
          <w:b/>
          <w:bCs/>
          <w:iCs/>
          <w:sz w:val="18"/>
          <w:szCs w:val="18"/>
        </w:rPr>
      </w:pPr>
      <w:r w:rsidRPr="00FD299C">
        <w:rPr>
          <w:rFonts w:ascii="Helvetica" w:hAnsi="Helvetica" w:cs="Helvetica-BoldOblique"/>
          <w:b/>
          <w:bCs/>
          <w:iCs/>
          <w:sz w:val="18"/>
          <w:szCs w:val="18"/>
        </w:rPr>
        <w:t>Special Ins</w:t>
      </w:r>
      <w:r w:rsidR="00E20D0A">
        <w:rPr>
          <w:rFonts w:ascii="Helvetica" w:hAnsi="Helvetica" w:cs="Helvetica-BoldOblique"/>
          <w:b/>
          <w:bCs/>
          <w:iCs/>
          <w:sz w:val="18"/>
          <w:szCs w:val="18"/>
        </w:rPr>
        <w:t xml:space="preserve">tructions for codes 1 through </w:t>
      </w:r>
      <w:r w:rsidR="006941BE">
        <w:rPr>
          <w:rFonts w:ascii="Helvetica" w:hAnsi="Helvetica" w:cs="Helvetica-BoldOblique"/>
          <w:b/>
          <w:bCs/>
          <w:iCs/>
          <w:sz w:val="18"/>
          <w:szCs w:val="18"/>
        </w:rPr>
        <w:t>9</w:t>
      </w:r>
    </w:p>
    <w:p w:rsidRPr="004E7D04" w:rsidR="00D83541" w:rsidP="005D602B" w:rsidRDefault="008520E9" w14:paraId="244C858A" w14:textId="77777777">
      <w:pPr>
        <w:tabs>
          <w:tab w:val="clear" w:pos="432"/>
        </w:tabs>
        <w:spacing w:before="60" w:line="240" w:lineRule="auto"/>
        <w:ind w:firstLine="274"/>
        <w:rPr>
          <w:rFonts w:ascii="Helvetica" w:hAnsi="Helvetica" w:cs="Helvetica"/>
          <w:sz w:val="18"/>
          <w:szCs w:val="18"/>
        </w:rPr>
      </w:pPr>
      <w:r w:rsidRPr="00E20D0A">
        <w:rPr>
          <w:rFonts w:ascii="Helvetica" w:hAnsi="Helvetica"/>
          <w:b/>
          <w:i/>
          <w:sz w:val="18"/>
          <w:szCs w:val="18"/>
        </w:rPr>
        <w:t>CSEC Plans, as described in Code section 414(y) and subject to Code section 433 (code 1).</w:t>
      </w:r>
      <w:r w:rsidRPr="00B77211">
        <w:rPr>
          <w:rFonts w:ascii="Helvetica" w:hAnsi="Helvetica"/>
          <w:b/>
          <w:sz w:val="18"/>
          <w:szCs w:val="18"/>
        </w:rPr>
        <w:t xml:space="preserve"> </w:t>
      </w:r>
    </w:p>
    <w:p w:rsidR="007B2ACB" w:rsidP="008A762F" w:rsidRDefault="00D83541" w14:paraId="244C858B" w14:textId="77777777">
      <w:pPr>
        <w:tabs>
          <w:tab w:val="clear" w:pos="432"/>
        </w:tabs>
        <w:spacing w:before="60" w:line="240" w:lineRule="auto"/>
        <w:ind w:firstLine="0"/>
        <w:rPr>
          <w:rFonts w:ascii="Helvetica" w:hAnsi="Helvetica" w:cs="Helvetica"/>
          <w:sz w:val="18"/>
          <w:szCs w:val="18"/>
        </w:rPr>
      </w:pPr>
      <w:r w:rsidRPr="004E7D04">
        <w:rPr>
          <w:rFonts w:ascii="Helvetica" w:hAnsi="Helvetica" w:cs="Helvetica"/>
          <w:sz w:val="18"/>
          <w:szCs w:val="18"/>
        </w:rPr>
        <w:t xml:space="preserve">Complete only the </w:t>
      </w:r>
      <w:r>
        <w:rPr>
          <w:rFonts w:ascii="Helvetica" w:hAnsi="Helvetica" w:cs="Helvetica"/>
          <w:sz w:val="18"/>
          <w:szCs w:val="18"/>
        </w:rPr>
        <w:t>f</w:t>
      </w:r>
      <w:r w:rsidRPr="004E7D04">
        <w:rPr>
          <w:rFonts w:ascii="Helvetica" w:hAnsi="Helvetica" w:cs="Helvetica"/>
          <w:sz w:val="18"/>
          <w:szCs w:val="18"/>
        </w:rPr>
        <w:t>ollowing on Schedule SB:</w:t>
      </w:r>
    </w:p>
    <w:p w:rsidR="00D83541" w:rsidP="00AA36F5" w:rsidRDefault="00D83541" w14:paraId="244C858C" w14:textId="77777777">
      <w:pPr>
        <w:numPr>
          <w:ilvl w:val="0"/>
          <w:numId w:val="29"/>
        </w:numPr>
        <w:tabs>
          <w:tab w:val="clear" w:pos="432"/>
        </w:tabs>
        <w:spacing w:before="60" w:line="240" w:lineRule="auto"/>
        <w:rPr>
          <w:rFonts w:ascii="Helvetica" w:hAnsi="Helvetica" w:cs="Helvetica"/>
          <w:sz w:val="18"/>
          <w:szCs w:val="18"/>
        </w:rPr>
      </w:pPr>
      <w:r w:rsidRPr="004E7D04">
        <w:rPr>
          <w:rFonts w:ascii="Helvetica" w:hAnsi="Helvetica" w:cs="Helvetica"/>
          <w:sz w:val="18"/>
          <w:szCs w:val="18"/>
        </w:rPr>
        <w:t>Lines A through F</w:t>
      </w:r>
    </w:p>
    <w:p w:rsidR="00D83541" w:rsidP="00C50654" w:rsidRDefault="00D83541" w14:paraId="244C858D" w14:textId="77777777">
      <w:pPr>
        <w:numPr>
          <w:ilvl w:val="0"/>
          <w:numId w:val="27"/>
        </w:numPr>
        <w:tabs>
          <w:tab w:val="clear" w:pos="432"/>
        </w:tabs>
        <w:spacing w:line="240" w:lineRule="auto"/>
        <w:rPr>
          <w:rFonts w:ascii="Helvetica" w:hAnsi="Helvetica" w:cs="Helvetica"/>
          <w:sz w:val="18"/>
          <w:szCs w:val="18"/>
        </w:rPr>
      </w:pPr>
      <w:r w:rsidRPr="009D0708">
        <w:rPr>
          <w:rFonts w:ascii="Helvetica" w:hAnsi="Helvetica" w:cs="Helvetica"/>
          <w:sz w:val="18"/>
          <w:szCs w:val="18"/>
        </w:rPr>
        <w:t>Part I (including signature of enrolled actuary), determined as if PPA ’06 provisions were effective for all plan years beginning after December 31, 2007.</w:t>
      </w:r>
    </w:p>
    <w:p w:rsidRPr="009D0708" w:rsidR="00D83541" w:rsidP="00C50654" w:rsidRDefault="00D83541" w14:paraId="244C858E" w14:textId="77777777">
      <w:pPr>
        <w:numPr>
          <w:ilvl w:val="0"/>
          <w:numId w:val="27"/>
        </w:numPr>
        <w:tabs>
          <w:tab w:val="clear" w:pos="432"/>
        </w:tabs>
        <w:spacing w:line="240" w:lineRule="auto"/>
        <w:rPr>
          <w:rFonts w:ascii="Helvetica" w:hAnsi="Helvetica" w:cs="Helvetica"/>
          <w:sz w:val="18"/>
          <w:szCs w:val="18"/>
        </w:rPr>
      </w:pPr>
      <w:r w:rsidRPr="009D0708">
        <w:rPr>
          <w:rFonts w:ascii="Helvetica" w:hAnsi="Helvetica" w:cs="Helvetica"/>
          <w:sz w:val="18"/>
          <w:szCs w:val="18"/>
        </w:rPr>
        <w:t>Part III, line 14, determined as if PPA ‘06 provisions were effective for all plan years beginning after December 31, 2007.</w:t>
      </w:r>
    </w:p>
    <w:p w:rsidRPr="004E7D04" w:rsidR="00D83541" w:rsidP="00C50654" w:rsidRDefault="00D83541" w14:paraId="244C858F" w14:textId="77777777">
      <w:pPr>
        <w:pStyle w:val="ListParagraph"/>
        <w:numPr>
          <w:ilvl w:val="0"/>
          <w:numId w:val="27"/>
        </w:numPr>
        <w:tabs>
          <w:tab w:val="clear" w:pos="360"/>
        </w:tabs>
        <w:spacing w:after="0"/>
        <w:ind w:right="0"/>
        <w:jc w:val="left"/>
        <w:rPr>
          <w:rFonts w:ascii="Helvetica" w:hAnsi="Helvetica" w:cs="Helvetica"/>
          <w:sz w:val="18"/>
          <w:szCs w:val="18"/>
        </w:rPr>
      </w:pPr>
      <w:r w:rsidRPr="004E7D04">
        <w:rPr>
          <w:rFonts w:ascii="Helvetica" w:hAnsi="Helvetica" w:cs="Helvetica"/>
          <w:sz w:val="18"/>
          <w:szCs w:val="18"/>
        </w:rPr>
        <w:t>Part IV, line 18.</w:t>
      </w:r>
    </w:p>
    <w:p w:rsidR="00D83541" w:rsidP="00C50654" w:rsidRDefault="00D83541" w14:paraId="244C8590" w14:textId="77777777">
      <w:pPr>
        <w:pStyle w:val="ListParagraph"/>
        <w:numPr>
          <w:ilvl w:val="0"/>
          <w:numId w:val="27"/>
        </w:numPr>
        <w:tabs>
          <w:tab w:val="clear" w:pos="360"/>
        </w:tabs>
        <w:spacing w:before="240" w:after="200"/>
        <w:ind w:right="0"/>
        <w:jc w:val="left"/>
        <w:rPr>
          <w:rFonts w:ascii="Helvetica" w:hAnsi="Helvetica" w:cs="Helvetica"/>
          <w:sz w:val="18"/>
          <w:szCs w:val="18"/>
        </w:rPr>
      </w:pPr>
      <w:r w:rsidRPr="004E7D04">
        <w:rPr>
          <w:rFonts w:ascii="Helvetica" w:hAnsi="Helvetica" w:cs="Helvetica"/>
          <w:sz w:val="18"/>
          <w:szCs w:val="18"/>
        </w:rPr>
        <w:t>Part V, determined as if PPA ‘06 provisions were effective for all plan years beginning after December 31, 2007.</w:t>
      </w:r>
    </w:p>
    <w:p w:rsidR="002611F0" w:rsidP="003D178E" w:rsidRDefault="00D83541" w14:paraId="244C8591" w14:textId="6D810BB8">
      <w:pPr>
        <w:pStyle w:val="ListParagraph"/>
        <w:numPr>
          <w:ilvl w:val="0"/>
          <w:numId w:val="0"/>
        </w:numPr>
        <w:tabs>
          <w:tab w:val="clear" w:pos="360"/>
        </w:tabs>
        <w:spacing w:before="60" w:after="0"/>
        <w:ind w:right="0" w:firstLine="270"/>
        <w:contextualSpacing w:val="0"/>
        <w:jc w:val="left"/>
        <w:rPr>
          <w:rFonts w:ascii="Helvetica" w:hAnsi="Helvetica" w:cs="Helvetica"/>
          <w:sz w:val="18"/>
          <w:szCs w:val="18"/>
        </w:rPr>
      </w:pPr>
      <w:r w:rsidRPr="004E7D04">
        <w:rPr>
          <w:rFonts w:ascii="Helvetica" w:hAnsi="Helvetica" w:cs="Helvetica"/>
          <w:sz w:val="18"/>
          <w:szCs w:val="18"/>
        </w:rPr>
        <w:t xml:space="preserve">Also, report other information for the current plan year using a 2007 Schedule B (Form 5500). Label this attachment </w:t>
      </w:r>
      <w:r w:rsidRPr="004E7D04">
        <w:rPr>
          <w:rFonts w:ascii="Helvetica" w:hAnsi="Helvetica" w:cs="Helvetica"/>
          <w:b/>
          <w:i/>
          <w:sz w:val="18"/>
          <w:szCs w:val="18"/>
        </w:rPr>
        <w:t>“</w:t>
      </w:r>
      <w:r w:rsidR="00BC6F5A">
        <w:rPr>
          <w:rFonts w:ascii="Helvetica" w:hAnsi="Helvetica" w:cs="Helvetica"/>
          <w:b/>
          <w:i/>
          <w:sz w:val="18"/>
          <w:szCs w:val="18"/>
        </w:rPr>
        <w:t>202</w:t>
      </w:r>
      <w:r w:rsidR="00562E96">
        <w:rPr>
          <w:rFonts w:ascii="Helvetica" w:hAnsi="Helvetica" w:cs="Helvetica"/>
          <w:b/>
          <w:i/>
          <w:sz w:val="18"/>
          <w:szCs w:val="18"/>
        </w:rPr>
        <w:t>1</w:t>
      </w:r>
      <w:r w:rsidRPr="004E7D04">
        <w:rPr>
          <w:rFonts w:ascii="Helvetica" w:hAnsi="Helvetica" w:cs="Helvetica"/>
          <w:b/>
          <w:i/>
          <w:sz w:val="18"/>
          <w:szCs w:val="18"/>
        </w:rPr>
        <w:t xml:space="preserve"> Schedule SB, line 27 – Actuarial Information for CSEC Plans.” </w:t>
      </w:r>
      <w:r w:rsidRPr="004E7D04">
        <w:rPr>
          <w:rFonts w:ascii="Helvetica" w:hAnsi="Helvetica" w:cs="Helvetica"/>
          <w:sz w:val="18"/>
          <w:szCs w:val="18"/>
        </w:rPr>
        <w:t xml:space="preserve">Each attachment must include the plan name, the plan sponsor’s name and EIN, and the plan number. Complete all </w:t>
      </w:r>
      <w:r w:rsidRPr="004E7D04">
        <w:rPr>
          <w:rFonts w:ascii="Helvetica" w:hAnsi="Helvetica" w:cs="Helvetica"/>
          <w:sz w:val="18"/>
          <w:szCs w:val="18"/>
        </w:rPr>
        <w:t>items from the 2007 Schedule B, excluding line 9f and Part II, and attach the 2007 Schedule B and all applicable attachments to the Schedule SB. Note that under PPA ‘06, the third segment rate determined under § 430(h)(2)(C)(iii) and ERISA section 303(h)(2)(C)(iii) is substituted for the current liability interest rate under § 412(b)(5)(B) and ERISA section 302(b)(5)(B) (as in effect before PPA ‘06).</w:t>
      </w:r>
      <w:r>
        <w:rPr>
          <w:rFonts w:ascii="Helvetica" w:hAnsi="Helvetica" w:cs="Helvetica"/>
          <w:sz w:val="18"/>
          <w:szCs w:val="18"/>
        </w:rPr>
        <w:t xml:space="preserve"> </w:t>
      </w:r>
    </w:p>
    <w:p w:rsidR="00390C81" w:rsidP="003D178E" w:rsidRDefault="00D83541" w14:paraId="244C8592" w14:textId="0AAB72CE">
      <w:pPr>
        <w:pStyle w:val="ListParagraph"/>
        <w:numPr>
          <w:ilvl w:val="0"/>
          <w:numId w:val="0"/>
        </w:numPr>
        <w:tabs>
          <w:tab w:val="clear" w:pos="360"/>
        </w:tabs>
        <w:spacing w:before="60" w:after="0"/>
        <w:ind w:right="0" w:firstLine="270"/>
        <w:contextualSpacing w:val="0"/>
        <w:jc w:val="left"/>
        <w:rPr>
          <w:rFonts w:ascii="Helvetica" w:hAnsi="Helvetica" w:cs="Helvetica"/>
          <w:sz w:val="18"/>
          <w:szCs w:val="18"/>
        </w:rPr>
      </w:pPr>
      <w:r w:rsidRPr="004E7D04">
        <w:rPr>
          <w:rFonts w:ascii="Helvetica" w:hAnsi="Helvetica" w:cs="Helvetica"/>
          <w:sz w:val="18"/>
          <w:szCs w:val="18"/>
        </w:rPr>
        <w:t>If the plan’s funded percentage (as defined in § 433(j)(5)(B)) as of the beginning of the plan year is less than 80%, then the plan is in funding restoration status. If the plan’s enrolled actuary certifies that the plan is in funding restoration status for a plan year, include the following additional information in the attachment “</w:t>
      </w:r>
      <w:r w:rsidR="00BC6F5A">
        <w:rPr>
          <w:rFonts w:ascii="Helvetica" w:hAnsi="Helvetica" w:cs="Helvetica"/>
          <w:sz w:val="18"/>
          <w:szCs w:val="18"/>
        </w:rPr>
        <w:t>202</w:t>
      </w:r>
      <w:r w:rsidR="00562E96">
        <w:rPr>
          <w:rFonts w:ascii="Helvetica" w:hAnsi="Helvetica" w:cs="Helvetica"/>
          <w:sz w:val="18"/>
          <w:szCs w:val="18"/>
        </w:rPr>
        <w:t>1</w:t>
      </w:r>
      <w:r w:rsidRPr="004E7D04">
        <w:rPr>
          <w:rFonts w:ascii="Helvetica" w:hAnsi="Helvetica" w:cs="Helvetica"/>
          <w:sz w:val="18"/>
          <w:szCs w:val="18"/>
        </w:rPr>
        <w:t xml:space="preserve"> Schedule SB, line 27 – Actuarial Information for CSEC Plans:” (a) the annual certification by the enrolled actuary for the plan; and (b) the value of plan assets and the funding liability, including any adjustments to these amounts as specified in § 433(j)(4) and ERISA section 306(j)(4).</w:t>
      </w:r>
    </w:p>
    <w:p w:rsidR="005D602B" w:rsidP="003D178E" w:rsidRDefault="00D83541" w14:paraId="244C8593" w14:textId="6E5FFE1C">
      <w:pPr>
        <w:pStyle w:val="ListParagraph"/>
        <w:numPr>
          <w:ilvl w:val="0"/>
          <w:numId w:val="0"/>
        </w:numPr>
        <w:tabs>
          <w:tab w:val="clear" w:pos="360"/>
        </w:tabs>
        <w:spacing w:before="60" w:after="0"/>
        <w:ind w:right="0" w:firstLine="270"/>
        <w:contextualSpacing w:val="0"/>
        <w:jc w:val="left"/>
        <w:rPr>
          <w:rFonts w:ascii="Helvetica" w:hAnsi="Helvetica" w:cs="Helvetica"/>
          <w:sz w:val="18"/>
          <w:szCs w:val="18"/>
        </w:rPr>
      </w:pPr>
      <w:r w:rsidRPr="004E7D04">
        <w:rPr>
          <w:rFonts w:ascii="Helvetica" w:hAnsi="Helvetica" w:cs="Helvetica"/>
          <w:sz w:val="18"/>
          <w:szCs w:val="18"/>
        </w:rPr>
        <w:t xml:space="preserve">If a plan in funding restoration status has an accumulated funding deficiency based on the excess of the employer’s normal cost determined under line 9b, over the amount </w:t>
      </w:r>
      <w:proofErr w:type="gramStart"/>
      <w:r w:rsidRPr="004E7D04">
        <w:rPr>
          <w:rFonts w:ascii="Helvetica" w:hAnsi="Helvetica" w:cs="Helvetica"/>
          <w:sz w:val="18"/>
          <w:szCs w:val="18"/>
        </w:rPr>
        <w:t>actually contributed</w:t>
      </w:r>
      <w:proofErr w:type="gramEnd"/>
      <w:r w:rsidRPr="004E7D04">
        <w:rPr>
          <w:rFonts w:ascii="Helvetica" w:hAnsi="Helvetica" w:cs="Helvetica"/>
          <w:sz w:val="18"/>
          <w:szCs w:val="18"/>
        </w:rPr>
        <w:t xml:space="preserve"> to the plan for the plan year, as determined under § 433(j)(1) and ERISA section 306(j)(1), then the details of this calculation must be included in the attachment “</w:t>
      </w:r>
      <w:r w:rsidR="00BC6F5A">
        <w:rPr>
          <w:rFonts w:ascii="Helvetica" w:hAnsi="Helvetica" w:cs="Helvetica"/>
          <w:sz w:val="18"/>
          <w:szCs w:val="18"/>
        </w:rPr>
        <w:t>202</w:t>
      </w:r>
      <w:r w:rsidR="00562E96">
        <w:rPr>
          <w:rFonts w:ascii="Helvetica" w:hAnsi="Helvetica" w:cs="Helvetica"/>
          <w:sz w:val="18"/>
          <w:szCs w:val="18"/>
        </w:rPr>
        <w:t>1</w:t>
      </w:r>
      <w:r w:rsidRPr="004E7D04">
        <w:rPr>
          <w:rFonts w:ascii="Helvetica" w:hAnsi="Helvetica" w:cs="Helvetica"/>
          <w:sz w:val="18"/>
          <w:szCs w:val="18"/>
        </w:rPr>
        <w:t xml:space="preserve"> Schedule SB, line 27 – Actuarial Information for CSEC Plans.”  In the case of a plan for which a spread gain funding method is used, the normal cost that is used to apply this rule is the normal cost determined under the entry age normal cost funding method.</w:t>
      </w:r>
    </w:p>
    <w:p w:rsidRPr="00AE1ECB" w:rsidR="009E1EA5" w:rsidP="00E64ADD" w:rsidRDefault="009E1EA5" w14:paraId="244C8594" w14:textId="77777777">
      <w:pPr>
        <w:pStyle w:val="ListParagraph"/>
        <w:numPr>
          <w:ilvl w:val="0"/>
          <w:numId w:val="0"/>
        </w:numPr>
        <w:tabs>
          <w:tab w:val="clear" w:pos="360"/>
        </w:tabs>
        <w:spacing w:before="60" w:after="0"/>
        <w:ind w:right="0" w:firstLine="360"/>
        <w:contextualSpacing w:val="0"/>
        <w:jc w:val="left"/>
        <w:rPr>
          <w:rFonts w:ascii="Helvetica" w:hAnsi="Helvetica" w:cs="Helvetica-BoldOblique"/>
          <w:b/>
          <w:bCs/>
          <w:i/>
          <w:iCs/>
          <w:sz w:val="18"/>
          <w:szCs w:val="18"/>
        </w:rPr>
      </w:pPr>
      <w:r w:rsidRPr="00AE1ECB">
        <w:rPr>
          <w:rFonts w:ascii="Helvetica" w:hAnsi="Helvetica" w:cs="Helvetica-BoldOblique"/>
          <w:b/>
          <w:bCs/>
          <w:i/>
          <w:iCs/>
          <w:sz w:val="18"/>
          <w:szCs w:val="18"/>
        </w:rPr>
        <w:t xml:space="preserve">Plans with binding agreements with the PBGC to maintain prefunding and/or carryover balances (code 4). </w:t>
      </w:r>
      <w:r w:rsidRPr="00AE1ECB">
        <w:rPr>
          <w:rFonts w:ascii="Helvetica" w:hAnsi="Helvetica" w:cs="Helvetica"/>
          <w:sz w:val="18"/>
          <w:szCs w:val="18"/>
        </w:rPr>
        <w:t xml:space="preserve">Complete </w:t>
      </w:r>
      <w:r w:rsidR="001D3FDD">
        <w:rPr>
          <w:rFonts w:ascii="Helvetica" w:hAnsi="Helvetica" w:cs="Helvetica"/>
          <w:sz w:val="18"/>
          <w:szCs w:val="18"/>
        </w:rPr>
        <w:t xml:space="preserve">the </w:t>
      </w:r>
      <w:r w:rsidRPr="00AE1ECB">
        <w:rPr>
          <w:rFonts w:ascii="Helvetica" w:hAnsi="Helvetica" w:cs="Helvetica"/>
          <w:sz w:val="18"/>
          <w:szCs w:val="18"/>
        </w:rPr>
        <w:t xml:space="preserve">entire Schedule SB and attachments as outlined in these instructions. In addition, report on an attachment the amount subject to the binding agreement with the PBGC, reported separately for the funding standard carryover balance and prefunding balance. Label the attachment </w:t>
      </w:r>
      <w:r w:rsidRPr="00AE1ECB">
        <w:rPr>
          <w:rFonts w:ascii="Helvetica" w:hAnsi="Helvetica" w:cs="Helvetica-BoldOblique"/>
          <w:b/>
          <w:bCs/>
          <w:i/>
          <w:iCs/>
          <w:sz w:val="18"/>
          <w:szCs w:val="18"/>
        </w:rPr>
        <w:t>“Schedule SB, line 27 – Balances Subject to Binding Agreement with PBGC.”</w:t>
      </w:r>
    </w:p>
    <w:p w:rsidRPr="00AE1ECB" w:rsidR="00A26046" w:rsidP="0063377C" w:rsidRDefault="00D62C1C" w14:paraId="244C8595" w14:textId="77777777">
      <w:pPr>
        <w:spacing w:before="60" w:line="240" w:lineRule="auto"/>
        <w:ind w:right="-101" w:firstLine="274"/>
        <w:rPr>
          <w:rFonts w:ascii="Helvetica" w:hAnsi="Helvetica"/>
          <w:sz w:val="18"/>
          <w:szCs w:val="18"/>
        </w:rPr>
      </w:pPr>
      <w:r w:rsidRPr="00AE1ECB">
        <w:rPr>
          <w:rFonts w:ascii="Helvetica" w:hAnsi="Helvetica" w:cs="Helvetica-BoldOblique"/>
          <w:b/>
          <w:bCs/>
          <w:i/>
          <w:iCs/>
          <w:sz w:val="18"/>
          <w:szCs w:val="18"/>
        </w:rPr>
        <w:t>Airlines with frozen plans using alternative 17-year funding schedule (code 6)</w:t>
      </w:r>
      <w:r w:rsidRPr="00AE1ECB" w:rsidR="00A26046">
        <w:rPr>
          <w:rFonts w:ascii="Helvetica" w:hAnsi="Helvetica" w:cs="Helvetica-BoldOblique"/>
          <w:b/>
          <w:bCs/>
          <w:i/>
          <w:iCs/>
          <w:sz w:val="18"/>
          <w:szCs w:val="18"/>
        </w:rPr>
        <w:t xml:space="preserve">. </w:t>
      </w:r>
      <w:r w:rsidRPr="00AE1ECB" w:rsidR="00A26046">
        <w:rPr>
          <w:rFonts w:ascii="Helvetica" w:hAnsi="Helvetica"/>
          <w:sz w:val="18"/>
          <w:szCs w:val="18"/>
        </w:rPr>
        <w:t>Complete the following lines on Schedule SB and provide associated attachments:</w:t>
      </w:r>
    </w:p>
    <w:p w:rsidRPr="00AE1ECB" w:rsidR="00A26046" w:rsidP="0063377C" w:rsidRDefault="00A26046" w14:paraId="244C8596" w14:textId="77777777">
      <w:pPr>
        <w:spacing w:before="60" w:line="240" w:lineRule="auto"/>
        <w:ind w:firstLine="0"/>
        <w:rPr>
          <w:rFonts w:ascii="Helvetica" w:hAnsi="Helvetica"/>
          <w:sz w:val="18"/>
          <w:szCs w:val="18"/>
        </w:rPr>
      </w:pPr>
      <w:r w:rsidRPr="00AE1ECB">
        <w:rPr>
          <w:rFonts w:ascii="Helvetica" w:hAnsi="Helvetica"/>
          <w:sz w:val="18"/>
          <w:szCs w:val="18"/>
        </w:rPr>
        <w:t>● Lines A through F.</w:t>
      </w:r>
    </w:p>
    <w:p w:rsidRPr="00AE1ECB" w:rsidR="00A26046" w:rsidP="00C50654" w:rsidRDefault="00A26046" w14:paraId="244C8597" w14:textId="77777777">
      <w:pPr>
        <w:spacing w:line="240" w:lineRule="auto"/>
        <w:ind w:firstLine="0"/>
        <w:rPr>
          <w:rFonts w:ascii="Helvetica" w:hAnsi="Helvetica"/>
          <w:sz w:val="18"/>
          <w:szCs w:val="18"/>
        </w:rPr>
      </w:pPr>
      <w:r w:rsidRPr="00AE1ECB">
        <w:rPr>
          <w:rFonts w:ascii="Helvetica" w:hAnsi="Helvetica"/>
          <w:sz w:val="18"/>
          <w:szCs w:val="18"/>
        </w:rPr>
        <w:t>● Part I (including signature of enrolled actuary) – complete all lines.</w:t>
      </w:r>
    </w:p>
    <w:p w:rsidRPr="00AE1ECB" w:rsidR="00A26046" w:rsidP="00C50654" w:rsidRDefault="00A26046" w14:paraId="244C8598" w14:textId="77777777">
      <w:pPr>
        <w:spacing w:line="240" w:lineRule="auto"/>
        <w:ind w:firstLine="0"/>
        <w:rPr>
          <w:rFonts w:ascii="Helvetica" w:hAnsi="Helvetica"/>
          <w:sz w:val="18"/>
          <w:szCs w:val="18"/>
        </w:rPr>
      </w:pPr>
      <w:r w:rsidRPr="00AE1ECB">
        <w:rPr>
          <w:rFonts w:ascii="Helvetica" w:hAnsi="Helvetica"/>
          <w:sz w:val="18"/>
          <w:szCs w:val="18"/>
        </w:rPr>
        <w:t>● Parts III through VII – complete all lines.</w:t>
      </w:r>
    </w:p>
    <w:p w:rsidRPr="00AE1ECB" w:rsidR="00A26046" w:rsidP="0063377C" w:rsidRDefault="00A26046" w14:paraId="244C8599" w14:textId="77777777">
      <w:pPr>
        <w:spacing w:before="60" w:line="240" w:lineRule="auto"/>
        <w:ind w:right="-101" w:firstLine="274"/>
        <w:rPr>
          <w:rFonts w:ascii="Helvetica" w:hAnsi="Helvetica"/>
          <w:sz w:val="18"/>
          <w:szCs w:val="18"/>
        </w:rPr>
      </w:pPr>
      <w:r w:rsidRPr="00AE1ECB">
        <w:rPr>
          <w:rFonts w:ascii="Helvetica" w:hAnsi="Helvetica"/>
          <w:sz w:val="18"/>
          <w:szCs w:val="18"/>
        </w:rPr>
        <w:t>For this purpose, disregard the special funding rules under section 402(e) of PPA except for the information reported on the following lines:</w:t>
      </w:r>
    </w:p>
    <w:p w:rsidRPr="00AE1ECB" w:rsidR="00A26046" w:rsidP="0063377C" w:rsidRDefault="00A26046" w14:paraId="244C859A" w14:textId="77777777">
      <w:pPr>
        <w:spacing w:before="60" w:line="240" w:lineRule="auto"/>
        <w:ind w:firstLine="0"/>
        <w:rPr>
          <w:rFonts w:ascii="Helvetica" w:hAnsi="Helvetica"/>
          <w:sz w:val="18"/>
          <w:szCs w:val="18"/>
        </w:rPr>
      </w:pPr>
      <w:r w:rsidRPr="00AE1ECB">
        <w:rPr>
          <w:rFonts w:ascii="Helvetica" w:hAnsi="Helvetica"/>
          <w:sz w:val="18"/>
          <w:szCs w:val="18"/>
        </w:rPr>
        <w:t>● Line 19 – Discount contributions to the applicable valuation date using the 8.85% discount rate provided under section 402(e)(4)(B) of PPA.</w:t>
      </w:r>
    </w:p>
    <w:p w:rsidRPr="00AE1ECB" w:rsidR="00A26046" w:rsidP="00C50654" w:rsidRDefault="00A26046" w14:paraId="244C859B" w14:textId="77777777">
      <w:pPr>
        <w:spacing w:line="240" w:lineRule="auto"/>
        <w:ind w:firstLine="0"/>
        <w:rPr>
          <w:rFonts w:ascii="Helvetica" w:hAnsi="Helvetica"/>
          <w:sz w:val="18"/>
          <w:szCs w:val="18"/>
        </w:rPr>
      </w:pPr>
      <w:r w:rsidRPr="00AE1ECB">
        <w:rPr>
          <w:rFonts w:ascii="Helvetica" w:hAnsi="Helvetica"/>
          <w:sz w:val="18"/>
          <w:szCs w:val="18"/>
        </w:rPr>
        <w:t>● Line 20 – Reflect required quarterly installments based on the minimum required contribution determined under section 402(e) of PPA to the extent applicable (i.e., for purposes of calculating the required annual payment under Code section 430(j)(3)(D)(ii)(l) and ERISA section 303(j)(3)(D)(ii)(l)).</w:t>
      </w:r>
    </w:p>
    <w:p w:rsidRPr="00AE1ECB" w:rsidR="00A26046" w:rsidP="00C50654" w:rsidRDefault="00A26046" w14:paraId="244C859C" w14:textId="77777777">
      <w:pPr>
        <w:spacing w:line="240" w:lineRule="auto"/>
        <w:ind w:firstLine="0"/>
        <w:rPr>
          <w:rFonts w:ascii="Helvetica" w:hAnsi="Helvetica"/>
          <w:sz w:val="18"/>
          <w:szCs w:val="18"/>
        </w:rPr>
      </w:pPr>
      <w:r w:rsidRPr="00AE1ECB">
        <w:rPr>
          <w:rFonts w:ascii="Helvetica" w:hAnsi="Helvetica"/>
          <w:sz w:val="18"/>
          <w:szCs w:val="18"/>
        </w:rPr>
        <w:t>● Line 29 – Reflect the minimum required contribution determined under section 402(e) of PPA when determining the unpaid minimum required contribution.</w:t>
      </w:r>
    </w:p>
    <w:p w:rsidRPr="00AE1ECB" w:rsidR="00A26046" w:rsidP="0063377C" w:rsidRDefault="00A26046" w14:paraId="244C859D" w14:textId="77777777">
      <w:pPr>
        <w:spacing w:before="60" w:line="240" w:lineRule="auto"/>
        <w:ind w:right="-101" w:firstLine="274"/>
        <w:rPr>
          <w:rFonts w:ascii="Helvetica" w:hAnsi="Helvetica" w:cs="Helvetica-BoldOblique"/>
          <w:b/>
          <w:bCs/>
          <w:i/>
          <w:iCs/>
          <w:sz w:val="18"/>
          <w:szCs w:val="18"/>
        </w:rPr>
      </w:pPr>
      <w:r w:rsidRPr="00AE1ECB">
        <w:rPr>
          <w:rFonts w:ascii="Helvetica" w:hAnsi="Helvetica"/>
          <w:sz w:val="18"/>
          <w:szCs w:val="18"/>
        </w:rPr>
        <w:t xml:space="preserve">Also, attach a worksheet showing the information below, determined in accordance with section 402(e) of PPA. Label this worksheet </w:t>
      </w:r>
      <w:r w:rsidRPr="00AE1ECB">
        <w:rPr>
          <w:rFonts w:ascii="Helvetica" w:hAnsi="Helvetica" w:cs="Helvetica-BoldOblique"/>
          <w:b/>
          <w:bCs/>
          <w:i/>
          <w:iCs/>
          <w:sz w:val="18"/>
          <w:szCs w:val="18"/>
        </w:rPr>
        <w:t>“Schedule SB, line 27 – Alternative 17-Year Funding Schedule for Airlines.”</w:t>
      </w:r>
    </w:p>
    <w:p w:rsidRPr="00AE1ECB" w:rsidR="00A26046" w:rsidP="0063377C" w:rsidRDefault="00A26046" w14:paraId="244C859E" w14:textId="77777777">
      <w:pPr>
        <w:spacing w:before="60" w:line="240" w:lineRule="auto"/>
        <w:ind w:firstLine="0"/>
        <w:rPr>
          <w:rFonts w:ascii="Helvetica" w:hAnsi="Helvetica"/>
          <w:sz w:val="18"/>
          <w:szCs w:val="18"/>
        </w:rPr>
      </w:pPr>
      <w:r w:rsidRPr="00AE1ECB">
        <w:rPr>
          <w:rFonts w:ascii="Helvetica" w:hAnsi="Helvetica"/>
          <w:sz w:val="18"/>
          <w:szCs w:val="18"/>
        </w:rPr>
        <w:t>● Date as of which plan benefits were frozen as required under section 402(b)(2) of PPA.</w:t>
      </w:r>
    </w:p>
    <w:p w:rsidRPr="00AE1ECB" w:rsidR="00A26046" w:rsidP="00C50654" w:rsidRDefault="00A26046" w14:paraId="244C859F" w14:textId="77777777">
      <w:pPr>
        <w:spacing w:line="240" w:lineRule="auto"/>
        <w:ind w:firstLine="0"/>
        <w:rPr>
          <w:rFonts w:ascii="Helvetica" w:hAnsi="Helvetica"/>
          <w:sz w:val="18"/>
          <w:szCs w:val="18"/>
        </w:rPr>
      </w:pPr>
      <w:r w:rsidRPr="00AE1ECB">
        <w:rPr>
          <w:rFonts w:ascii="Helvetica" w:hAnsi="Helvetica"/>
          <w:sz w:val="18"/>
          <w:szCs w:val="18"/>
        </w:rPr>
        <w:lastRenderedPageBreak/>
        <w:t>● Date on which the first applicable plan year began.</w:t>
      </w:r>
    </w:p>
    <w:p w:rsidRPr="00AE1ECB" w:rsidR="00A26046" w:rsidP="00C50654" w:rsidRDefault="00A26046" w14:paraId="244C85A0" w14:textId="77777777">
      <w:pPr>
        <w:spacing w:line="240" w:lineRule="auto"/>
        <w:ind w:firstLine="0"/>
        <w:rPr>
          <w:rFonts w:ascii="Helvetica" w:hAnsi="Helvetica"/>
          <w:sz w:val="18"/>
          <w:szCs w:val="18"/>
        </w:rPr>
      </w:pPr>
      <w:r w:rsidRPr="00AE1ECB">
        <w:rPr>
          <w:rFonts w:ascii="Helvetica" w:hAnsi="Helvetica"/>
          <w:sz w:val="18"/>
          <w:szCs w:val="18"/>
        </w:rPr>
        <w:t>● Accrued liability under the unit credit method calculated as of the first day of the plan year, using an interest rate of 8.85%.</w:t>
      </w:r>
    </w:p>
    <w:p w:rsidRPr="00AE1ECB" w:rsidR="00A26046" w:rsidP="00C50654" w:rsidRDefault="00A26046" w14:paraId="244C85A1" w14:textId="77777777">
      <w:pPr>
        <w:spacing w:line="240" w:lineRule="auto"/>
        <w:ind w:firstLine="0"/>
        <w:rPr>
          <w:rFonts w:ascii="Helvetica" w:hAnsi="Helvetica"/>
          <w:sz w:val="18"/>
          <w:szCs w:val="18"/>
        </w:rPr>
      </w:pPr>
      <w:r w:rsidRPr="00AE1ECB">
        <w:rPr>
          <w:rFonts w:ascii="Helvetica" w:hAnsi="Helvetica"/>
          <w:sz w:val="18"/>
          <w:szCs w:val="18"/>
        </w:rPr>
        <w:t>● A summary of all other assumptions used to calculate the unit credit accrued liability.</w:t>
      </w:r>
    </w:p>
    <w:p w:rsidRPr="00AE1ECB" w:rsidR="00A26046" w:rsidP="00C50654" w:rsidRDefault="00A26046" w14:paraId="244C85A2" w14:textId="77777777">
      <w:pPr>
        <w:spacing w:line="240" w:lineRule="auto"/>
        <w:ind w:firstLine="0"/>
        <w:rPr>
          <w:rFonts w:ascii="Helvetica" w:hAnsi="Helvetica"/>
          <w:sz w:val="18"/>
          <w:szCs w:val="18"/>
        </w:rPr>
      </w:pPr>
      <w:r w:rsidRPr="00AE1ECB">
        <w:rPr>
          <w:rFonts w:ascii="Helvetica" w:hAnsi="Helvetica"/>
          <w:sz w:val="18"/>
          <w:szCs w:val="18"/>
        </w:rPr>
        <w:t>● Fair market value of assets as of the first day of the plan year.</w:t>
      </w:r>
    </w:p>
    <w:p w:rsidRPr="00AE1ECB" w:rsidR="00A26046" w:rsidP="00C50654" w:rsidRDefault="00A26046" w14:paraId="244C85A3" w14:textId="77777777">
      <w:pPr>
        <w:spacing w:line="240" w:lineRule="auto"/>
        <w:ind w:firstLine="0"/>
        <w:rPr>
          <w:rFonts w:ascii="Helvetica" w:hAnsi="Helvetica"/>
          <w:sz w:val="18"/>
          <w:szCs w:val="18"/>
        </w:rPr>
      </w:pPr>
      <w:r w:rsidRPr="00AE1ECB">
        <w:rPr>
          <w:rFonts w:ascii="Helvetica" w:hAnsi="Helvetica"/>
          <w:sz w:val="18"/>
          <w:szCs w:val="18"/>
        </w:rPr>
        <w:t>● Unfunded liability under section 402(e)(3)(A) of PPA.</w:t>
      </w:r>
    </w:p>
    <w:p w:rsidRPr="00AE1ECB" w:rsidR="00A26046" w:rsidP="00C50654" w:rsidRDefault="00A26046" w14:paraId="244C85A4" w14:textId="77777777">
      <w:pPr>
        <w:spacing w:line="240" w:lineRule="auto"/>
        <w:ind w:firstLine="0"/>
        <w:rPr>
          <w:rFonts w:ascii="Helvetica" w:hAnsi="Helvetica"/>
          <w:sz w:val="18"/>
          <w:szCs w:val="18"/>
        </w:rPr>
      </w:pPr>
      <w:r w:rsidRPr="00AE1ECB">
        <w:rPr>
          <w:rFonts w:ascii="Helvetica" w:hAnsi="Helvetica"/>
          <w:sz w:val="18"/>
          <w:szCs w:val="18"/>
        </w:rPr>
        <w:t>● Alternative funding schedule:</w:t>
      </w:r>
    </w:p>
    <w:p w:rsidRPr="00AE1ECB" w:rsidR="00A26046" w:rsidP="0063377C" w:rsidRDefault="00A26046" w14:paraId="244C85A5" w14:textId="77777777">
      <w:pPr>
        <w:tabs>
          <w:tab w:val="clear" w:pos="432"/>
          <w:tab w:val="left" w:pos="540"/>
        </w:tabs>
        <w:spacing w:before="60" w:line="240" w:lineRule="auto"/>
        <w:ind w:firstLine="274"/>
        <w:rPr>
          <w:rFonts w:ascii="Helvetica" w:hAnsi="Helvetica"/>
          <w:sz w:val="18"/>
          <w:szCs w:val="18"/>
        </w:rPr>
      </w:pPr>
      <w:r w:rsidRPr="00AE1ECB">
        <w:rPr>
          <w:rFonts w:ascii="Helvetica" w:hAnsi="Helvetica"/>
          <w:sz w:val="18"/>
          <w:szCs w:val="18"/>
        </w:rPr>
        <w:t>1.</w:t>
      </w:r>
      <w:r w:rsidRPr="00AE1ECB">
        <w:rPr>
          <w:rFonts w:ascii="Helvetica" w:hAnsi="Helvetica"/>
          <w:sz w:val="18"/>
          <w:szCs w:val="18"/>
        </w:rPr>
        <w:tab/>
        <w:t xml:space="preserve">Contribution necessary to amortize the unfunded liability over the remaining number of years, assuming payments at the valuation date for each plan year and using an interest rate of </w:t>
      </w:r>
      <w:proofErr w:type="gramStart"/>
      <w:r w:rsidRPr="00AE1ECB">
        <w:rPr>
          <w:rFonts w:ascii="Helvetica" w:hAnsi="Helvetica"/>
          <w:sz w:val="18"/>
          <w:szCs w:val="18"/>
        </w:rPr>
        <w:t>8.85%;</w:t>
      </w:r>
      <w:proofErr w:type="gramEnd"/>
    </w:p>
    <w:p w:rsidRPr="00AE1ECB" w:rsidR="00A26046" w:rsidP="00C50654" w:rsidRDefault="00A26046" w14:paraId="244C85A6" w14:textId="77777777">
      <w:pPr>
        <w:tabs>
          <w:tab w:val="clear" w:pos="432"/>
          <w:tab w:val="left" w:pos="540"/>
        </w:tabs>
        <w:spacing w:line="240" w:lineRule="auto"/>
        <w:ind w:firstLine="270"/>
        <w:rPr>
          <w:rFonts w:ascii="Helvetica" w:hAnsi="Helvetica" w:cs="Helvetica"/>
          <w:sz w:val="18"/>
          <w:szCs w:val="18"/>
        </w:rPr>
      </w:pPr>
      <w:r w:rsidRPr="00AE1ECB">
        <w:rPr>
          <w:rFonts w:ascii="Helvetica" w:hAnsi="Helvetica" w:cs="Helvetica"/>
          <w:sz w:val="18"/>
          <w:szCs w:val="18"/>
        </w:rPr>
        <w:t>2.</w:t>
      </w:r>
      <w:r w:rsidRPr="00AE1ECB">
        <w:rPr>
          <w:rFonts w:ascii="Helvetica" w:hAnsi="Helvetica" w:cs="Helvetica"/>
          <w:sz w:val="18"/>
          <w:szCs w:val="18"/>
        </w:rPr>
        <w:tab/>
        <w:t>Employer contributions for the plan year, discounted for interest to the valuation date for the plan year, and using a rate of 8.85%; and</w:t>
      </w:r>
    </w:p>
    <w:p w:rsidRPr="00AE1ECB" w:rsidR="00A26046" w:rsidP="00C50654" w:rsidRDefault="00A26046" w14:paraId="244C85A7" w14:textId="77777777">
      <w:pPr>
        <w:tabs>
          <w:tab w:val="clear" w:pos="432"/>
          <w:tab w:val="left" w:pos="540"/>
        </w:tabs>
        <w:spacing w:line="240" w:lineRule="auto"/>
        <w:ind w:firstLine="270"/>
        <w:rPr>
          <w:rFonts w:ascii="Helvetica" w:hAnsi="Helvetica"/>
          <w:sz w:val="18"/>
          <w:szCs w:val="18"/>
        </w:rPr>
      </w:pPr>
      <w:r w:rsidRPr="00AE1ECB">
        <w:rPr>
          <w:rFonts w:ascii="Helvetica" w:hAnsi="Helvetica"/>
          <w:sz w:val="18"/>
          <w:szCs w:val="18"/>
        </w:rPr>
        <w:t>3.</w:t>
      </w:r>
      <w:r w:rsidRPr="00AE1ECB">
        <w:rPr>
          <w:rFonts w:ascii="Helvetica" w:hAnsi="Helvetica"/>
          <w:sz w:val="18"/>
          <w:szCs w:val="18"/>
        </w:rPr>
        <w:tab/>
        <w:t xml:space="preserve">Contribution shortfall, if any </w:t>
      </w:r>
      <w:r w:rsidRPr="00AE1ECB">
        <w:rPr>
          <w:rFonts w:ascii="Helvetica" w:hAnsi="Helvetica" w:cs="Helvetica-Oblique"/>
          <w:i/>
          <w:iCs/>
          <w:sz w:val="18"/>
          <w:szCs w:val="18"/>
        </w:rPr>
        <w:t>((1)-(2) but not less than zero).</w:t>
      </w:r>
    </w:p>
    <w:p w:rsidR="00615B74" w:rsidP="0063377C" w:rsidRDefault="00A26046" w14:paraId="244C85A8" w14:textId="77777777">
      <w:pPr>
        <w:spacing w:before="60" w:line="240" w:lineRule="auto"/>
        <w:ind w:right="-101" w:firstLine="274"/>
        <w:rPr>
          <w:rFonts w:ascii="Helvetica" w:hAnsi="Helvetica" w:cs="Helvetica"/>
          <w:color w:val="000000"/>
          <w:sz w:val="18"/>
          <w:szCs w:val="18"/>
        </w:rPr>
      </w:pPr>
      <w:r w:rsidRPr="00AE1ECB">
        <w:rPr>
          <w:rFonts w:ascii="Helvetica" w:hAnsi="Helvetica" w:cs="Helvetica"/>
          <w:b/>
          <w:bCs/>
          <w:i/>
          <w:iCs/>
          <w:color w:val="000000"/>
          <w:sz w:val="18"/>
          <w:szCs w:val="18"/>
        </w:rPr>
        <w:t>Interstate transit company (code 7).</w:t>
      </w:r>
      <w:r w:rsidRPr="00AE1ECB">
        <w:rPr>
          <w:rFonts w:ascii="Helvetica" w:hAnsi="Helvetica" w:cs="Helvetica"/>
          <w:color w:val="000000"/>
          <w:spacing w:val="90"/>
          <w:sz w:val="18"/>
          <w:szCs w:val="18"/>
        </w:rPr>
        <w:t xml:space="preserve"> </w:t>
      </w:r>
      <w:r w:rsidRPr="00AE1ECB">
        <w:rPr>
          <w:rFonts w:ascii="Helvetica" w:hAnsi="Helvetica" w:cs="Helvetica"/>
          <w:color w:val="000000"/>
          <w:sz w:val="18"/>
          <w:szCs w:val="18"/>
        </w:rPr>
        <w:t>Complete the entire Schedule SB, reflecting the modifications to the otherwise-required funding rules under section 115(b) of PPA, and disregarding the attachment required for plans reporting the use of the substit</w:t>
      </w:r>
      <w:r w:rsidRPr="00AE1ECB" w:rsidR="00615B74">
        <w:rPr>
          <w:rFonts w:ascii="Helvetica" w:hAnsi="Helvetica" w:cs="Helvetica"/>
          <w:color w:val="000000"/>
          <w:sz w:val="18"/>
          <w:szCs w:val="18"/>
        </w:rPr>
        <w:t>ute mortality table in line 23.</w:t>
      </w:r>
    </w:p>
    <w:p w:rsidRPr="00AE1ECB" w:rsidR="00A26046" w:rsidP="0063377C" w:rsidRDefault="00A26046" w14:paraId="244C85A9" w14:textId="77777777">
      <w:pPr>
        <w:widowControl w:val="0"/>
        <w:autoSpaceDE w:val="0"/>
        <w:autoSpaceDN w:val="0"/>
        <w:adjustRightInd w:val="0"/>
        <w:spacing w:before="60" w:line="240" w:lineRule="auto"/>
        <w:ind w:firstLine="0"/>
        <w:rPr>
          <w:rFonts w:ascii="Helvetica" w:hAnsi="Helvetica" w:cs="Helvetica"/>
          <w:color w:val="000000"/>
          <w:sz w:val="20"/>
          <w:szCs w:val="22"/>
        </w:rPr>
      </w:pPr>
      <w:r w:rsidRPr="00AE1ECB">
        <w:rPr>
          <w:rFonts w:ascii="Helvetica" w:hAnsi="Helvetica" w:cs="Helvetica"/>
          <w:b/>
          <w:bCs/>
          <w:color w:val="000000"/>
          <w:sz w:val="20"/>
          <w:szCs w:val="22"/>
        </w:rPr>
        <w:t xml:space="preserve">Part VII </w:t>
      </w:r>
      <w:r w:rsidRPr="00AE1ECB" w:rsidR="00577A84">
        <w:rPr>
          <w:rFonts w:ascii="Helvetica" w:hAnsi="Helvetica" w:cs="Helvetica"/>
          <w:b/>
          <w:bCs/>
          <w:color w:val="000000"/>
          <w:sz w:val="20"/>
          <w:szCs w:val="22"/>
        </w:rPr>
        <w:t xml:space="preserve">– </w:t>
      </w:r>
      <w:r w:rsidRPr="00AE1ECB">
        <w:rPr>
          <w:rFonts w:ascii="Helvetica" w:hAnsi="Helvetica" w:cs="Helvetica"/>
          <w:b/>
          <w:bCs/>
          <w:color w:val="000000"/>
          <w:sz w:val="20"/>
          <w:szCs w:val="22"/>
        </w:rPr>
        <w:t>Reconciliation of Unpaid Minimum Required Contributions for Prior Years</w:t>
      </w:r>
    </w:p>
    <w:p w:rsidRPr="00AE1ECB" w:rsidR="00A26046" w:rsidP="0063377C" w:rsidRDefault="00A26046" w14:paraId="244C85AA"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28. Unpaid Minimum Required Contributions for Prior Years.</w:t>
      </w:r>
      <w:r w:rsidRPr="00AE1ECB">
        <w:rPr>
          <w:rFonts w:ascii="Helvetica" w:hAnsi="Helvetica" w:cs="Helvetica"/>
          <w:color w:val="000000"/>
          <w:sz w:val="18"/>
          <w:szCs w:val="18"/>
        </w:rPr>
        <w:t xml:space="preserve"> Enter the total amount of any unpaid minimum required contributions for all years from line 40 of the Schedule SB for the prior plan year.</w:t>
      </w:r>
    </w:p>
    <w:p w:rsidR="00A26046" w:rsidP="0063377C" w:rsidRDefault="00A26046" w14:paraId="244C85AB" w14:textId="77777777">
      <w:pPr>
        <w:spacing w:before="60" w:line="240" w:lineRule="auto"/>
        <w:ind w:right="-101" w:firstLine="274"/>
        <w:rPr>
          <w:rFonts w:ascii="Helvetica" w:hAnsi="Helvetica" w:cs="Helvetica"/>
          <w:color w:val="000000"/>
          <w:sz w:val="18"/>
          <w:szCs w:val="18"/>
        </w:rPr>
      </w:pPr>
      <w:r w:rsidRPr="00AE1ECB">
        <w:rPr>
          <w:rFonts w:ascii="Helvetica" w:hAnsi="Helvetica" w:cs="Helvetica"/>
          <w:color w:val="000000"/>
          <w:sz w:val="18"/>
          <w:szCs w:val="18"/>
        </w:rPr>
        <w:t>If this is the first year that the plan is subject to the minimum funding requirements of Code section 430 or ERISA section 303, enter the amount of any accumulated funding deficiency at the end of the prior year (the pre-effective plan year). This is the amount reported on line 9p of the 2007 Schedule B form that was submitted as an attachment to the Schedule SB for the pre-effective plan year.</w:t>
      </w:r>
    </w:p>
    <w:p w:rsidRPr="00AE1ECB" w:rsidR="00A26046" w:rsidP="0063377C" w:rsidRDefault="00A26046" w14:paraId="244C85AC"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29. Employer Contributions Allocated Toward Unpaid Minimum Required Contributions from Prior Years.</w:t>
      </w:r>
      <w:r w:rsidRPr="00AE1ECB">
        <w:rPr>
          <w:rFonts w:ascii="Helvetica" w:hAnsi="Helvetica" w:cs="Helvetica"/>
          <w:color w:val="000000"/>
          <w:sz w:val="18"/>
          <w:szCs w:val="18"/>
        </w:rPr>
        <w:t xml:space="preserve"> Enter the total amount of discounted contributions made for the current plan year allocated toward unpaid minimum required contributions from prior years as reported in line 19a.</w:t>
      </w:r>
    </w:p>
    <w:p w:rsidRPr="00AE1ECB" w:rsidR="00A26046" w:rsidP="0063377C" w:rsidRDefault="00A26046" w14:paraId="244C85AD" w14:textId="77777777">
      <w:pPr>
        <w:widowControl w:val="0"/>
        <w:autoSpaceDE w:val="0"/>
        <w:autoSpaceDN w:val="0"/>
        <w:adjustRightInd w:val="0"/>
        <w:spacing w:before="60" w:line="240" w:lineRule="auto"/>
        <w:ind w:firstLine="0"/>
        <w:rPr>
          <w:rFonts w:ascii="Helvetica" w:hAnsi="Helvetica" w:cs="Helvetica"/>
          <w:color w:val="000000"/>
          <w:w w:val="90"/>
          <w:sz w:val="18"/>
          <w:szCs w:val="18"/>
        </w:rPr>
      </w:pPr>
      <w:r w:rsidRPr="00AE1ECB">
        <w:rPr>
          <w:rFonts w:ascii="Helvetica" w:hAnsi="Helvetica" w:cs="Helvetica"/>
          <w:b/>
          <w:color w:val="000000"/>
          <w:sz w:val="18"/>
          <w:szCs w:val="18"/>
        </w:rPr>
        <w:t>Line 30</w:t>
      </w:r>
      <w:r w:rsidRPr="00AE1ECB" w:rsidR="00492BC9">
        <w:rPr>
          <w:rFonts w:ascii="Helvetica" w:hAnsi="Helvetica" w:cs="Helvetica"/>
          <w:b/>
          <w:color w:val="000000"/>
          <w:sz w:val="18"/>
          <w:szCs w:val="18"/>
        </w:rPr>
        <w:t>.</w:t>
      </w:r>
      <w:r w:rsidRPr="00AE1ECB">
        <w:rPr>
          <w:rFonts w:ascii="Helvetica" w:hAnsi="Helvetica" w:cs="Helvetica"/>
          <w:b/>
          <w:color w:val="000000"/>
          <w:sz w:val="18"/>
          <w:szCs w:val="18"/>
        </w:rPr>
        <w:t xml:space="preserve"> Remaining Unpaid Minimum Required Contributions.</w:t>
      </w:r>
      <w:r w:rsidRPr="00AE1ECB">
        <w:rPr>
          <w:rFonts w:ascii="Helvetica" w:hAnsi="Helvetica" w:cs="Helvetica"/>
          <w:color w:val="000000"/>
          <w:sz w:val="18"/>
          <w:szCs w:val="18"/>
        </w:rPr>
        <w:t xml:space="preserve"> Enter the amount in line 28 minus the amount in line 29.</w:t>
      </w:r>
    </w:p>
    <w:p w:rsidRPr="00AE1ECB" w:rsidR="00A26046" w:rsidP="0063377C" w:rsidRDefault="00A26046" w14:paraId="244C85AE" w14:textId="77777777">
      <w:pPr>
        <w:widowControl w:val="0"/>
        <w:autoSpaceDE w:val="0"/>
        <w:autoSpaceDN w:val="0"/>
        <w:adjustRightInd w:val="0"/>
        <w:spacing w:before="60" w:line="240" w:lineRule="auto"/>
        <w:ind w:firstLine="0"/>
        <w:rPr>
          <w:rFonts w:ascii="Helvetica" w:hAnsi="Helvetica" w:cs="Helvetica"/>
          <w:color w:val="000000"/>
          <w:sz w:val="20"/>
          <w:szCs w:val="22"/>
        </w:rPr>
      </w:pPr>
      <w:r w:rsidRPr="00AE1ECB">
        <w:rPr>
          <w:rFonts w:ascii="Helvetica" w:hAnsi="Helvetica" w:cs="Helvetica"/>
          <w:b/>
          <w:bCs/>
          <w:color w:val="000000"/>
          <w:sz w:val="20"/>
          <w:szCs w:val="22"/>
        </w:rPr>
        <w:t xml:space="preserve">Part VIII </w:t>
      </w:r>
      <w:r w:rsidRPr="00AE1ECB" w:rsidR="00577A84">
        <w:rPr>
          <w:rFonts w:ascii="Helvetica" w:hAnsi="Helvetica" w:cs="Helvetica"/>
          <w:b/>
          <w:bCs/>
          <w:color w:val="000000"/>
          <w:sz w:val="20"/>
          <w:szCs w:val="22"/>
        </w:rPr>
        <w:t xml:space="preserve">– </w:t>
      </w:r>
      <w:r w:rsidRPr="00AE1ECB">
        <w:rPr>
          <w:rFonts w:ascii="Helvetica" w:hAnsi="Helvetica" w:cs="Helvetica"/>
          <w:b/>
          <w:bCs/>
          <w:color w:val="000000"/>
          <w:sz w:val="20"/>
          <w:szCs w:val="22"/>
        </w:rPr>
        <w:t>Minimum</w:t>
      </w:r>
    </w:p>
    <w:p w:rsidRPr="00AE1ECB" w:rsidR="00A26046" w:rsidP="00364553" w:rsidRDefault="00A26046" w14:paraId="244C85AF" w14:textId="77777777">
      <w:pPr>
        <w:widowControl w:val="0"/>
        <w:autoSpaceDE w:val="0"/>
        <w:autoSpaceDN w:val="0"/>
        <w:adjustRightInd w:val="0"/>
        <w:spacing w:line="240" w:lineRule="auto"/>
        <w:ind w:firstLine="0"/>
        <w:rPr>
          <w:rFonts w:ascii="Helvetica" w:hAnsi="Helvetica" w:cs="Helvetica"/>
          <w:color w:val="000000"/>
          <w:sz w:val="20"/>
          <w:szCs w:val="22"/>
        </w:rPr>
      </w:pPr>
      <w:r w:rsidRPr="00AE1ECB">
        <w:rPr>
          <w:rFonts w:ascii="Helvetica" w:hAnsi="Helvetica" w:cs="Helvetica"/>
          <w:b/>
          <w:bCs/>
          <w:color w:val="000000"/>
          <w:sz w:val="20"/>
          <w:szCs w:val="22"/>
        </w:rPr>
        <w:t>Required Contribution for Current Year</w:t>
      </w:r>
    </w:p>
    <w:p w:rsidRPr="00AE1ECB" w:rsidR="00A26046" w:rsidP="0063377C" w:rsidRDefault="00A26046" w14:paraId="244C85B0" w14:textId="77777777">
      <w:pPr>
        <w:widowControl w:val="0"/>
        <w:autoSpaceDE w:val="0"/>
        <w:autoSpaceDN w:val="0"/>
        <w:adjustRightInd w:val="0"/>
        <w:spacing w:before="60" w:line="240" w:lineRule="auto"/>
        <w:ind w:firstLine="0"/>
        <w:rPr>
          <w:rFonts w:ascii="Helvetica" w:hAnsi="Helvetica" w:cs="Helvetica"/>
          <w:b/>
          <w:bCs/>
          <w:color w:val="000000"/>
          <w:sz w:val="18"/>
          <w:szCs w:val="18"/>
        </w:rPr>
      </w:pPr>
      <w:r w:rsidRPr="00AE1ECB">
        <w:rPr>
          <w:rFonts w:ascii="Helvetica" w:hAnsi="Helvetica" w:cs="Helvetica"/>
          <w:b/>
          <w:bCs/>
          <w:color w:val="000000"/>
          <w:sz w:val="18"/>
          <w:szCs w:val="18"/>
        </w:rPr>
        <w:t>Line 31. Target Normal Cost and Excess Assets.</w:t>
      </w:r>
    </w:p>
    <w:p w:rsidRPr="00AE1ECB" w:rsidR="00A26046" w:rsidP="0063377C" w:rsidRDefault="00A26046" w14:paraId="244C85B1" w14:textId="46FD2793">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color w:val="000000"/>
          <w:sz w:val="18"/>
          <w:szCs w:val="18"/>
        </w:rPr>
        <w:t>Line 31a</w:t>
      </w:r>
      <w:r w:rsidRPr="00AE1ECB">
        <w:rPr>
          <w:rFonts w:ascii="Helvetica" w:hAnsi="Helvetica" w:cs="Helvetica"/>
          <w:color w:val="000000"/>
          <w:sz w:val="18"/>
          <w:szCs w:val="18"/>
        </w:rPr>
        <w:t xml:space="preserve">. </w:t>
      </w:r>
      <w:r w:rsidRPr="00AE1ECB">
        <w:rPr>
          <w:rFonts w:ascii="Helvetica" w:hAnsi="Helvetica" w:cs="Helvetica"/>
          <w:b/>
          <w:color w:val="000000"/>
          <w:sz w:val="18"/>
          <w:szCs w:val="18"/>
        </w:rPr>
        <w:t>Target Normal Cost (line 6</w:t>
      </w:r>
      <w:r w:rsidR="005A74E8">
        <w:rPr>
          <w:rFonts w:ascii="Helvetica" w:hAnsi="Helvetica" w:cs="Helvetica"/>
          <w:b/>
          <w:color w:val="000000"/>
          <w:sz w:val="18"/>
          <w:szCs w:val="18"/>
        </w:rPr>
        <w:t>c</w:t>
      </w:r>
      <w:r w:rsidRPr="00AE1ECB">
        <w:rPr>
          <w:rFonts w:ascii="Helvetica" w:hAnsi="Helvetica" w:cs="Helvetica"/>
          <w:b/>
          <w:color w:val="000000"/>
          <w:sz w:val="18"/>
          <w:szCs w:val="18"/>
        </w:rPr>
        <w:t>).</w:t>
      </w:r>
      <w:r w:rsidRPr="00AE1ECB">
        <w:rPr>
          <w:rFonts w:ascii="Helvetica" w:hAnsi="Helvetica" w:cs="Helvetica"/>
          <w:color w:val="000000"/>
          <w:sz w:val="18"/>
          <w:szCs w:val="18"/>
        </w:rPr>
        <w:t xml:space="preserve"> Enter the target normal cost as reported in line 6</w:t>
      </w:r>
      <w:r w:rsidR="005A74E8">
        <w:rPr>
          <w:rFonts w:ascii="Helvetica" w:hAnsi="Helvetica" w:cs="Helvetica"/>
          <w:color w:val="000000"/>
          <w:sz w:val="18"/>
          <w:szCs w:val="18"/>
        </w:rPr>
        <w:t>c</w:t>
      </w:r>
      <w:r w:rsidRPr="00AE1ECB">
        <w:rPr>
          <w:rFonts w:ascii="Helvetica" w:hAnsi="Helvetica" w:cs="Helvetica"/>
          <w:color w:val="000000"/>
          <w:sz w:val="18"/>
          <w:szCs w:val="18"/>
        </w:rPr>
        <w:t>.</w:t>
      </w:r>
    </w:p>
    <w:p w:rsidRPr="00AE1ECB" w:rsidR="00A26046" w:rsidP="0063377C" w:rsidRDefault="00A26046" w14:paraId="244C85B2"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color w:val="000000"/>
          <w:sz w:val="18"/>
          <w:szCs w:val="18"/>
        </w:rPr>
        <w:t>Line 31b. Excess Assets.</w:t>
      </w:r>
      <w:r w:rsidRPr="00AE1ECB">
        <w:rPr>
          <w:rFonts w:ascii="Helvetica" w:hAnsi="Helvetica" w:cs="Helvetica"/>
          <w:color w:val="000000"/>
          <w:sz w:val="18"/>
          <w:szCs w:val="18"/>
        </w:rPr>
        <w:t xml:space="preserve"> Enter the excess, if any, of the value of assets reported on line 2b reduced by any funding standard carryover balance and prefunding balance on line 13, columns (a) and (b), over the funding target reported on </w:t>
      </w:r>
      <w:r w:rsidRPr="00152664" w:rsidR="00152664">
        <w:rPr>
          <w:rFonts w:ascii="Helvetica" w:hAnsi="Helvetica" w:cs="Helvetica"/>
          <w:color w:val="000000"/>
          <w:sz w:val="18"/>
          <w:szCs w:val="18"/>
        </w:rPr>
        <w:t>line 3d, column (3)</w:t>
      </w:r>
      <w:r w:rsidRPr="00AE1ECB">
        <w:rPr>
          <w:rFonts w:ascii="Helvetica" w:hAnsi="Helvetica" w:cs="Helvetica"/>
          <w:color w:val="000000"/>
          <w:sz w:val="18"/>
          <w:szCs w:val="18"/>
        </w:rPr>
        <w:t>.</w:t>
      </w:r>
      <w:r w:rsidRPr="00AE1ECB" w:rsidR="00B8722B">
        <w:rPr>
          <w:rFonts w:ascii="Helvetica" w:hAnsi="Helvetica" w:cs="Helvetica"/>
          <w:color w:val="000000"/>
          <w:sz w:val="18"/>
          <w:szCs w:val="18"/>
        </w:rPr>
        <w:t xml:space="preserve"> </w:t>
      </w:r>
      <w:r w:rsidRPr="00AE1ECB">
        <w:rPr>
          <w:rFonts w:ascii="Helvetica" w:hAnsi="Helvetica" w:cs="Helvetica"/>
          <w:color w:val="000000"/>
          <w:sz w:val="18"/>
          <w:szCs w:val="18"/>
        </w:rPr>
        <w:t xml:space="preserve">If the valuation date is not the first day of the plan year, excess assets are determined as the value of assets reported on line 2b reduced by any funding standard carryover balance and prefunding balance reported on line 13, columns (a) and (b), adjusted for interest at the effective interest rate for the period between the beginning of the plan year and the valuation date, minus the funding target reported on </w:t>
      </w:r>
      <w:r w:rsidRPr="00152664" w:rsidR="00152664">
        <w:rPr>
          <w:rFonts w:ascii="Helvetica" w:hAnsi="Helvetica" w:cs="Helvetica"/>
          <w:color w:val="000000"/>
          <w:sz w:val="18"/>
          <w:szCs w:val="18"/>
        </w:rPr>
        <w:t>line 3d, column (3)</w:t>
      </w:r>
      <w:r w:rsidRPr="00AE1ECB">
        <w:rPr>
          <w:rFonts w:ascii="Helvetica" w:hAnsi="Helvetica" w:cs="Helvetica"/>
          <w:color w:val="000000"/>
          <w:sz w:val="18"/>
          <w:szCs w:val="18"/>
        </w:rPr>
        <w:t xml:space="preserve"> (but not less than zero). </w:t>
      </w:r>
      <w:r w:rsidRPr="00AE1ECB" w:rsidR="002831FD">
        <w:rPr>
          <w:rFonts w:ascii="Helvetica" w:hAnsi="Helvetica"/>
          <w:color w:val="000000"/>
          <w:sz w:val="18"/>
          <w:szCs w:val="18"/>
        </w:rPr>
        <w:t xml:space="preserve">Limit the amount reported in line 31b so that it is not greater than the target normal cost </w:t>
      </w:r>
      <w:r w:rsidRPr="00AE1ECB" w:rsidR="002831FD">
        <w:rPr>
          <w:rFonts w:ascii="Helvetica" w:hAnsi="Helvetica"/>
          <w:color w:val="000000"/>
          <w:sz w:val="18"/>
          <w:szCs w:val="18"/>
        </w:rPr>
        <w:t>reported in line 31a.</w:t>
      </w:r>
    </w:p>
    <w:p w:rsidRPr="00AE1ECB" w:rsidR="00A26046" w:rsidP="004308EE" w:rsidRDefault="00A26046" w14:paraId="244C85B3" w14:textId="77777777">
      <w:pPr>
        <w:keepNext/>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Line 32. Amortization Installments.</w:t>
      </w:r>
    </w:p>
    <w:p w:rsidRPr="00AE1ECB" w:rsidR="00A26046" w:rsidP="0063377C" w:rsidRDefault="00A26046" w14:paraId="244C85B4" w14:textId="77777777">
      <w:pPr>
        <w:widowControl w:val="0"/>
        <w:autoSpaceDE w:val="0"/>
        <w:autoSpaceDN w:val="0"/>
        <w:adjustRightInd w:val="0"/>
        <w:spacing w:before="60" w:line="240" w:lineRule="auto"/>
        <w:ind w:firstLine="0"/>
        <w:rPr>
          <w:rFonts w:ascii="Helvetica" w:hAnsi="Helvetica" w:cs="Helvetica"/>
          <w:color w:val="000000"/>
          <w:sz w:val="18"/>
          <w:szCs w:val="18"/>
        </w:rPr>
      </w:pPr>
      <w:r w:rsidRPr="00AE1ECB">
        <w:rPr>
          <w:rFonts w:ascii="Helvetica" w:hAnsi="Helvetica" w:cs="Helvetica"/>
          <w:b/>
          <w:bCs/>
          <w:color w:val="000000"/>
          <w:sz w:val="18"/>
          <w:szCs w:val="18"/>
        </w:rPr>
        <w:t xml:space="preserve">Line 32a. Shortfall Amortization Bases and Amortization Installments. </w:t>
      </w:r>
      <w:r w:rsidRPr="00AE1ECB">
        <w:rPr>
          <w:rFonts w:ascii="Helvetica" w:hAnsi="Helvetica" w:cs="Helvetica"/>
          <w:bCs/>
          <w:i/>
          <w:color w:val="000000"/>
          <w:sz w:val="18"/>
          <w:szCs w:val="18"/>
        </w:rPr>
        <w:t>Outstanding balance</w:t>
      </w:r>
      <w:r w:rsidRPr="00AE1ECB">
        <w:rPr>
          <w:rFonts w:ascii="Helvetica" w:hAnsi="Helvetica" w:cs="Helvetica"/>
          <w:bCs/>
          <w:color w:val="000000"/>
          <w:sz w:val="18"/>
          <w:szCs w:val="18"/>
        </w:rPr>
        <w:t xml:space="preserve"> — If the plan’s funding shortfall (determined under Code section 430(c)(4) and ERISA section 303(c)(4)) is zero, all amortization bases and related installments are considered fully amortized. In this case, enter zero. </w:t>
      </w:r>
      <w:r w:rsidRPr="00AE1ECB" w:rsidR="00F844FF">
        <w:rPr>
          <w:rFonts w:ascii="Helvetica" w:hAnsi="Helvetica" w:cs="Helvetica"/>
          <w:bCs/>
          <w:color w:val="000000"/>
          <w:sz w:val="18"/>
          <w:szCs w:val="18"/>
        </w:rPr>
        <w:t>O</w:t>
      </w:r>
      <w:r w:rsidRPr="00AE1ECB">
        <w:rPr>
          <w:rFonts w:ascii="Helvetica" w:hAnsi="Helvetica" w:cs="Helvetica"/>
          <w:bCs/>
          <w:color w:val="000000"/>
          <w:sz w:val="18"/>
          <w:szCs w:val="18"/>
        </w:rPr>
        <w:t xml:space="preserve">therwise, enter the sum </w:t>
      </w:r>
      <w:r w:rsidRPr="00AE1ECB" w:rsidR="00040E7C">
        <w:rPr>
          <w:rFonts w:ascii="Helvetica" w:hAnsi="Helvetica" w:cs="Helvetica"/>
          <w:bCs/>
          <w:color w:val="000000"/>
          <w:sz w:val="18"/>
          <w:szCs w:val="18"/>
        </w:rPr>
        <w:t xml:space="preserve">(but not less than zero) </w:t>
      </w:r>
      <w:r w:rsidRPr="00AE1ECB">
        <w:rPr>
          <w:rFonts w:ascii="Helvetica" w:hAnsi="Helvetica" w:cs="Helvetica"/>
          <w:bCs/>
          <w:color w:val="000000"/>
          <w:sz w:val="18"/>
          <w:szCs w:val="18"/>
        </w:rPr>
        <w:t>of the outstanding balances of all shortfall amortization bases (including any new shortfall amortization base established for the current plan year). The outstanding balance for each amortization base established in past years is equal to the present value as of the valuation date of any remaining amortization installments for each base (including the amortization installment for the current plan</w:t>
      </w:r>
      <w:r w:rsidRPr="00AE1ECB">
        <w:rPr>
          <w:rFonts w:ascii="Helvetica" w:hAnsi="Helvetica" w:cs="Helvetica"/>
          <w:color w:val="000000"/>
          <w:sz w:val="18"/>
          <w:szCs w:val="18"/>
        </w:rPr>
        <w:t xml:space="preserve"> year), using the interest rates reported on line 21.</w:t>
      </w:r>
    </w:p>
    <w:p w:rsidRPr="00AE1ECB" w:rsidR="00A26046" w:rsidP="0063377C" w:rsidRDefault="00A26046" w14:paraId="244C85B5" w14:textId="77777777">
      <w:pPr>
        <w:spacing w:before="60" w:line="240" w:lineRule="auto"/>
        <w:ind w:right="-101" w:firstLine="274"/>
        <w:rPr>
          <w:rFonts w:ascii="Helvetica" w:hAnsi="Helvetica" w:cs="Helvetica"/>
          <w:color w:val="000000"/>
          <w:sz w:val="18"/>
          <w:szCs w:val="18"/>
        </w:rPr>
      </w:pPr>
      <w:r w:rsidRPr="00AE1ECB">
        <w:rPr>
          <w:rFonts w:ascii="Helvetica" w:hAnsi="Helvetica" w:cs="Helvetica"/>
          <w:color w:val="000000"/>
          <w:sz w:val="18"/>
          <w:szCs w:val="18"/>
        </w:rPr>
        <w:t xml:space="preserve">A plan is generally exempt from the requirement to establish a new shortfall amortization base for the current plan year if the </w:t>
      </w:r>
      <w:r w:rsidR="00AE32BD">
        <w:rPr>
          <w:rFonts w:ascii="Helvetica" w:hAnsi="Helvetica" w:cs="Helvetica"/>
          <w:color w:val="000000"/>
          <w:sz w:val="18"/>
          <w:szCs w:val="18"/>
        </w:rPr>
        <w:t xml:space="preserve">funding target reported on line </w:t>
      </w:r>
      <w:r w:rsidRPr="00AE32BD" w:rsidR="00AE32BD">
        <w:rPr>
          <w:rFonts w:ascii="Helvetica" w:hAnsi="Helvetica" w:cs="Helvetica"/>
          <w:color w:val="000000"/>
          <w:sz w:val="18"/>
          <w:szCs w:val="18"/>
        </w:rPr>
        <w:t>3d, column (3)</w:t>
      </w:r>
      <w:r w:rsidRPr="00AE1ECB">
        <w:rPr>
          <w:rFonts w:ascii="Helvetica" w:hAnsi="Helvetica" w:cs="Helvetica"/>
          <w:color w:val="000000"/>
          <w:sz w:val="18"/>
          <w:szCs w:val="18"/>
        </w:rPr>
        <w:t xml:space="preserve">, is less than or equal to the reduced value of assets as described below. </w:t>
      </w:r>
    </w:p>
    <w:p w:rsidRPr="00AE1ECB" w:rsidR="00A26046" w:rsidP="0063377C" w:rsidRDefault="00A26046" w14:paraId="244C85B6" w14:textId="77777777">
      <w:pPr>
        <w:spacing w:before="60" w:line="240" w:lineRule="auto"/>
        <w:ind w:right="-101" w:firstLine="274"/>
        <w:rPr>
          <w:rFonts w:ascii="Helvetica" w:hAnsi="Helvetica" w:cs="Helvetica"/>
          <w:color w:val="000000"/>
          <w:sz w:val="18"/>
          <w:szCs w:val="18"/>
        </w:rPr>
      </w:pPr>
      <w:r w:rsidRPr="00AE1ECB">
        <w:rPr>
          <w:rFonts w:ascii="Helvetica" w:hAnsi="Helvetica" w:cs="Helvetica"/>
          <w:color w:val="000000"/>
          <w:sz w:val="18"/>
          <w:szCs w:val="18"/>
        </w:rPr>
        <w:t>For the purpose of determining whether a plan is exempt from the requirement to establish a new shortfall amortization base for the current plan year, the reduced value of assets is the amount reported on line 2b, reduced by the full value of the prefunding balance reported on line 13, column (b), adjusted for interest for the period between the beginning of the plan year and the valuation date using the effective interest rate for the current plan year, if the valuation date is not the first day of the plan year. However, the assets are reduced by the prefunding balance if and only if the plan sponsor has elected to use any portion of the prefunding balance to offset the minimum required contribution for the current plan year, as reported on line 35. The assets are not reduced by the amount of any funding standard carryover balance for this calculation regardless of whether any portion of the funding standard carryover balance is used to offset the minimum required contribution for the plan year.</w:t>
      </w:r>
    </w:p>
    <w:p w:rsidRPr="00AE1ECB" w:rsidR="00A26046" w:rsidP="0063377C" w:rsidRDefault="00A26046" w14:paraId="244C85B7" w14:textId="77777777">
      <w:pPr>
        <w:spacing w:before="60" w:line="240" w:lineRule="auto"/>
        <w:ind w:right="-101" w:firstLine="274"/>
        <w:rPr>
          <w:rFonts w:ascii="Helvetica" w:hAnsi="Helvetica" w:cs="Helvetica"/>
          <w:color w:val="000000"/>
          <w:sz w:val="18"/>
          <w:szCs w:val="18"/>
        </w:rPr>
      </w:pPr>
      <w:r w:rsidRPr="00AE1ECB">
        <w:rPr>
          <w:rFonts w:ascii="Helvetica" w:hAnsi="Helvetica" w:cs="Helvetica"/>
          <w:color w:val="000000"/>
          <w:sz w:val="18"/>
          <w:szCs w:val="18"/>
        </w:rPr>
        <w:t>If the plan is not exempt from the requirement to establish a new shortfall amortization base for the current plan year, the amount of that base is generally equal to the difference between the funding shortfall as of the valuation date (determined under Code section 430(c)(4) and ERISA section 303(c)(4)) and the sum of any outstanding balances of any previously established shortfall and waiver amortization bases. The new shortfall amortization base may be either greater than or less than zero.</w:t>
      </w:r>
    </w:p>
    <w:p w:rsidRPr="00AE1ECB" w:rsidR="00A26046" w:rsidP="0063377C" w:rsidRDefault="00A26046" w14:paraId="244C85B8" w14:textId="77777777">
      <w:pPr>
        <w:spacing w:before="60" w:line="240" w:lineRule="auto"/>
        <w:ind w:right="-101" w:firstLine="274"/>
        <w:rPr>
          <w:rFonts w:ascii="Helvetica" w:hAnsi="Helvetica" w:cs="Helvetica"/>
          <w:color w:val="000000"/>
          <w:sz w:val="18"/>
          <w:szCs w:val="18"/>
        </w:rPr>
      </w:pPr>
      <w:proofErr w:type="gramStart"/>
      <w:r w:rsidRPr="00AE1ECB">
        <w:rPr>
          <w:rFonts w:ascii="Helvetica" w:hAnsi="Helvetica" w:cs="Helvetica"/>
          <w:color w:val="000000"/>
          <w:sz w:val="18"/>
          <w:szCs w:val="18"/>
        </w:rPr>
        <w:t>For the purpose of</w:t>
      </w:r>
      <w:proofErr w:type="gramEnd"/>
      <w:r w:rsidRPr="00AE1ECB">
        <w:rPr>
          <w:rFonts w:ascii="Helvetica" w:hAnsi="Helvetica" w:cs="Helvetica"/>
          <w:color w:val="000000"/>
          <w:sz w:val="18"/>
          <w:szCs w:val="18"/>
        </w:rPr>
        <w:t xml:space="preserve"> determining the amount of any new shortfall amortization base, the funding shortfall is equal to the amount of the funding target reported on line 3d, column (</w:t>
      </w:r>
      <w:r w:rsidR="003505BE">
        <w:rPr>
          <w:rFonts w:ascii="Helvetica" w:hAnsi="Helvetica" w:cs="Helvetica"/>
          <w:color w:val="000000"/>
          <w:sz w:val="18"/>
          <w:szCs w:val="18"/>
        </w:rPr>
        <w:t>3</w:t>
      </w:r>
      <w:r w:rsidRPr="00AE1ECB">
        <w:rPr>
          <w:rFonts w:ascii="Helvetica" w:hAnsi="Helvetica" w:cs="Helvetica"/>
          <w:color w:val="000000"/>
          <w:sz w:val="18"/>
          <w:szCs w:val="18"/>
        </w:rPr>
        <w:t xml:space="preserve">), minus the reduced value of assets, but not less than zero. </w:t>
      </w:r>
    </w:p>
    <w:p w:rsidRPr="00AE1ECB" w:rsidR="00A26046" w:rsidP="0063377C" w:rsidRDefault="00A26046" w14:paraId="244C85B9" w14:textId="77777777">
      <w:pPr>
        <w:spacing w:before="60" w:line="240" w:lineRule="auto"/>
        <w:ind w:right="-101" w:firstLine="274"/>
        <w:rPr>
          <w:rFonts w:ascii="Helvetica" w:hAnsi="Helvetica" w:cs="Helvetica"/>
          <w:color w:val="000000"/>
          <w:sz w:val="18"/>
          <w:szCs w:val="18"/>
        </w:rPr>
      </w:pPr>
      <w:r w:rsidRPr="00AE1ECB">
        <w:rPr>
          <w:rFonts w:ascii="Helvetica" w:hAnsi="Helvetica" w:cs="Helvetica"/>
          <w:color w:val="000000"/>
          <w:sz w:val="18"/>
          <w:szCs w:val="18"/>
        </w:rPr>
        <w:t xml:space="preserve">If the plan’s valuation date is the first day of the plan year, then the reduced value of assets for the purpose of determining the amount of any new shortfall amortization base is the amount reported on line 2b, reduced by the sum of the funding standard carryover balance and the prefunding balance reported on line 13, columns (a) and (b). However, if the plan’s valuation date is not the first day of the plan year, then the reduced value of assets for the purpose of determining the amount of any new shortfall amortization base is the amount reported on line 2b, reduced by the sum of the funding standard carryover balance and the prefunding balance reported on line 13, columns (a) and (b), adjusted for interest for the period between the beginning of the plan year and the valuation date (using the effective interest rate for the current plan year). See Code section 430(f)(4)(B)(ii) and ERISA section 303(f)(4)(B)(ii) for special rules in the case of </w:t>
      </w:r>
      <w:r w:rsidRPr="00AE1ECB">
        <w:rPr>
          <w:rFonts w:ascii="Helvetica" w:hAnsi="Helvetica" w:cs="Helvetica"/>
          <w:color w:val="000000"/>
          <w:sz w:val="18"/>
          <w:szCs w:val="18"/>
        </w:rPr>
        <w:lastRenderedPageBreak/>
        <w:t>a binding agreement with the PBGC providing that all or a portion of the funding standard carryover balance and/or prefunding balance is not available to offset the minimum required contribution for the plan year.</w:t>
      </w:r>
    </w:p>
    <w:p w:rsidRPr="00AE1ECB" w:rsidR="00A26046" w:rsidP="0063377C" w:rsidRDefault="00A26046" w14:paraId="244C85BA" w14:textId="77777777">
      <w:pPr>
        <w:spacing w:before="60" w:line="240" w:lineRule="auto"/>
        <w:ind w:right="-101" w:firstLine="274"/>
        <w:rPr>
          <w:rFonts w:ascii="Helvetica" w:hAnsi="Helvetica"/>
          <w:sz w:val="18"/>
          <w:szCs w:val="18"/>
        </w:rPr>
      </w:pPr>
      <w:r w:rsidRPr="00AE1ECB">
        <w:rPr>
          <w:rFonts w:ascii="Helvetica" w:hAnsi="Helvetica" w:cs="Helvetica-Oblique"/>
          <w:i/>
          <w:iCs/>
          <w:sz w:val="18"/>
          <w:szCs w:val="18"/>
        </w:rPr>
        <w:t xml:space="preserve">Shortfall amortization installment — </w:t>
      </w:r>
      <w:r w:rsidRPr="00AE1ECB" w:rsidR="002831FD">
        <w:rPr>
          <w:rFonts w:ascii="Helvetica" w:hAnsi="Helvetica"/>
          <w:color w:val="000000"/>
          <w:sz w:val="18"/>
          <w:szCs w:val="18"/>
        </w:rPr>
        <w:t>Enter the sum (but not less than zero) of:</w:t>
      </w:r>
    </w:p>
    <w:p w:rsidRPr="00AE1ECB" w:rsidR="00A26046" w:rsidP="0063377C" w:rsidRDefault="00A26046" w14:paraId="244C85BB" w14:textId="77777777">
      <w:pPr>
        <w:spacing w:before="60" w:line="240" w:lineRule="auto"/>
        <w:ind w:firstLine="216"/>
        <w:rPr>
          <w:rFonts w:ascii="Helvetica" w:hAnsi="Helvetica"/>
          <w:sz w:val="18"/>
          <w:szCs w:val="18"/>
        </w:rPr>
      </w:pPr>
      <w:r w:rsidRPr="00AE1ECB">
        <w:rPr>
          <w:rFonts w:ascii="Helvetica" w:hAnsi="Helvetica"/>
          <w:sz w:val="18"/>
          <w:szCs w:val="18"/>
        </w:rPr>
        <w:t>1. Any shortfall amortization installments that were established to amortize shortfall amortization bases established in prior years, excluding amortization installments for bases that have been or are deemed to be fully amortized, and</w:t>
      </w:r>
    </w:p>
    <w:p w:rsidRPr="00AE1ECB" w:rsidR="00A26046" w:rsidP="00C50654" w:rsidRDefault="00A26046" w14:paraId="244C85BC" w14:textId="77777777">
      <w:pPr>
        <w:spacing w:line="240" w:lineRule="auto"/>
        <w:ind w:firstLine="216"/>
        <w:rPr>
          <w:rFonts w:ascii="Helvetica" w:hAnsi="Helvetica"/>
          <w:sz w:val="18"/>
          <w:szCs w:val="18"/>
        </w:rPr>
      </w:pPr>
      <w:r w:rsidRPr="00AE1ECB">
        <w:rPr>
          <w:rFonts w:ascii="Helvetica" w:hAnsi="Helvetica"/>
          <w:sz w:val="18"/>
          <w:szCs w:val="18"/>
        </w:rPr>
        <w:t xml:space="preserve">2. The shortfall amortization installment that corresponds to any new shortfall amortization base established for the current plan year. </w:t>
      </w:r>
      <w:r w:rsidRPr="00AE1ECB" w:rsidR="00C97F5B">
        <w:rPr>
          <w:rFonts w:ascii="Helvetica" w:hAnsi="Helvetica"/>
          <w:sz w:val="18"/>
          <w:szCs w:val="18"/>
        </w:rPr>
        <w:t>T</w:t>
      </w:r>
      <w:r w:rsidRPr="00AE1ECB">
        <w:rPr>
          <w:rFonts w:ascii="Helvetica" w:hAnsi="Helvetica"/>
          <w:sz w:val="18"/>
          <w:szCs w:val="18"/>
        </w:rPr>
        <w:t>his amount is the level amortization payment that will amortize the new shortfall amortization base over 7 annual payments, using the interest rates reported in line 21 for the current plan year.</w:t>
      </w:r>
    </w:p>
    <w:p w:rsidRPr="00AE1ECB" w:rsidR="00A26046" w:rsidP="0063377C" w:rsidRDefault="00A26046" w14:paraId="244C85BD" w14:textId="77777777">
      <w:pPr>
        <w:spacing w:before="60" w:line="240" w:lineRule="auto"/>
        <w:ind w:firstLine="0"/>
        <w:rPr>
          <w:rFonts w:ascii="Helvetica" w:hAnsi="Helvetica"/>
          <w:sz w:val="18"/>
          <w:szCs w:val="18"/>
        </w:rPr>
      </w:pPr>
      <w:r w:rsidRPr="00AE1ECB">
        <w:rPr>
          <w:rFonts w:ascii="Helvetica" w:hAnsi="Helvetica" w:cs="Helvetica-Bold"/>
          <w:b/>
          <w:bCs/>
          <w:sz w:val="18"/>
          <w:szCs w:val="18"/>
        </w:rPr>
        <w:t xml:space="preserve">Note. </w:t>
      </w:r>
      <w:r w:rsidRPr="00AE1ECB">
        <w:rPr>
          <w:rFonts w:ascii="Helvetica" w:hAnsi="Helvetica"/>
          <w:sz w:val="18"/>
          <w:szCs w:val="18"/>
        </w:rPr>
        <w:t>Shortfall amortization installments for a given shortfall amortization base are not re-determined from year to year regardless of any changes in interest rates or valuation dates.</w:t>
      </w:r>
    </w:p>
    <w:p w:rsidRPr="00AE1ECB" w:rsidR="00A26046" w:rsidP="0063377C" w:rsidRDefault="00A26046" w14:paraId="244C85BE" w14:textId="77777777">
      <w:pPr>
        <w:spacing w:before="60" w:line="240" w:lineRule="auto"/>
        <w:ind w:firstLine="0"/>
        <w:rPr>
          <w:rFonts w:ascii="Helvetica" w:hAnsi="Helvetica" w:cs="Helvetica-Bold"/>
          <w:b/>
          <w:bCs/>
          <w:sz w:val="18"/>
          <w:szCs w:val="18"/>
        </w:rPr>
      </w:pPr>
      <w:r w:rsidRPr="00AE1ECB">
        <w:rPr>
          <w:rFonts w:ascii="Helvetica" w:hAnsi="Helvetica" w:cs="Helvetica-Bold"/>
          <w:b/>
          <w:bCs/>
          <w:sz w:val="18"/>
          <w:szCs w:val="18"/>
        </w:rPr>
        <w:t>Note.</w:t>
      </w:r>
      <w:r w:rsidRPr="00AE1ECB">
        <w:rPr>
          <w:rFonts w:ascii="Helvetica" w:hAnsi="Helvetica" w:cs="Helvetica-Bold"/>
          <w:bCs/>
          <w:sz w:val="18"/>
          <w:szCs w:val="18"/>
        </w:rPr>
        <w:t xml:space="preserve"> If an election was made to use an alternative shortfall amortization schedule under Code section 430(c)(2)(D) and ERISA section 303(c)(2)(D) added by PRA 2010, the shortfall amortization installment is the amount determined in accordance with the shortfall amortization schedule chosen and guidance issued by Treasury and the IRS. Include any increase to the shortfall amortization installment for this year due to the installment acceleration amount, as provided in Code section 430(c)(7) and ERISA section 303(c)(7)</w:t>
      </w:r>
      <w:r w:rsidRPr="00AE1ECB" w:rsidR="00614CB9">
        <w:rPr>
          <w:rFonts w:ascii="Helvetica" w:hAnsi="Helvetica" w:cs="Helvetica-Bold"/>
          <w:bCs/>
          <w:sz w:val="18"/>
          <w:szCs w:val="18"/>
        </w:rPr>
        <w:t>.</w:t>
      </w:r>
    </w:p>
    <w:p w:rsidRPr="00AE1ECB" w:rsidR="00A26046" w:rsidP="0063377C" w:rsidRDefault="00A26046" w14:paraId="244C85BF" w14:textId="77777777">
      <w:pPr>
        <w:spacing w:before="60" w:line="240" w:lineRule="auto"/>
        <w:ind w:firstLine="0"/>
        <w:rPr>
          <w:rFonts w:ascii="Helvetica" w:hAnsi="Helvetica"/>
          <w:sz w:val="18"/>
          <w:szCs w:val="18"/>
        </w:rPr>
      </w:pPr>
      <w:r w:rsidRPr="00AE1ECB">
        <w:rPr>
          <w:rFonts w:ascii="Helvetica" w:hAnsi="Helvetica" w:cs="Helvetica-Bold"/>
          <w:b/>
          <w:bCs/>
          <w:sz w:val="18"/>
          <w:szCs w:val="18"/>
        </w:rPr>
        <w:t xml:space="preserve">Line 32b. Waiver Amortization Bases and Amortization Installments. </w:t>
      </w:r>
      <w:r w:rsidRPr="00AE1ECB">
        <w:rPr>
          <w:rFonts w:ascii="Helvetica" w:hAnsi="Helvetica" w:cs="Helvetica-Oblique"/>
          <w:i/>
          <w:iCs/>
          <w:sz w:val="18"/>
          <w:szCs w:val="18"/>
        </w:rPr>
        <w:t xml:space="preserve">Outstanding balance — </w:t>
      </w:r>
      <w:r w:rsidRPr="00AE1ECB">
        <w:rPr>
          <w:rFonts w:ascii="Helvetica" w:hAnsi="Helvetica"/>
          <w:sz w:val="18"/>
          <w:szCs w:val="18"/>
        </w:rPr>
        <w:t>If the plan’s funding shortfall (determined under Code section 430(c)(4) and ERISA section 303(c)(4)</w:t>
      </w:r>
      <w:r w:rsidRPr="00AE1ECB" w:rsidR="003A1FA5">
        <w:rPr>
          <w:rFonts w:ascii="Helvetica" w:hAnsi="Helvetica"/>
          <w:sz w:val="18"/>
          <w:szCs w:val="18"/>
        </w:rPr>
        <w:t>)</w:t>
      </w:r>
      <w:r w:rsidRPr="00AE1ECB">
        <w:rPr>
          <w:rFonts w:ascii="Helvetica" w:hAnsi="Helvetica"/>
          <w:sz w:val="18"/>
          <w:szCs w:val="18"/>
        </w:rPr>
        <w:t xml:space="preserve"> is zero, all waiver amortization </w:t>
      </w:r>
      <w:proofErr w:type="gramStart"/>
      <w:r w:rsidRPr="00AE1ECB">
        <w:rPr>
          <w:rFonts w:ascii="Helvetica" w:hAnsi="Helvetica"/>
          <w:sz w:val="18"/>
          <w:szCs w:val="18"/>
        </w:rPr>
        <w:t>bases</w:t>
      </w:r>
      <w:proofErr w:type="gramEnd"/>
      <w:r w:rsidRPr="00AE1ECB">
        <w:rPr>
          <w:rFonts w:ascii="Helvetica" w:hAnsi="Helvetica"/>
          <w:sz w:val="18"/>
          <w:szCs w:val="18"/>
        </w:rPr>
        <w:t xml:space="preserve"> and related installments are considered fully amortized. In this case, enter zero. Otherwise, enter the present value as of the valuation date of all remaining waiver amortization installments (including any installment for the current plan year), using the interest rates reported on line 21. Do not include any new waiver amortization base established for a waiver of minimum funding requirements for the current plan year.</w:t>
      </w:r>
    </w:p>
    <w:p w:rsidRPr="00AE1ECB" w:rsidR="00A26046" w:rsidP="0063377C" w:rsidRDefault="00A26046" w14:paraId="244C85C0" w14:textId="77777777">
      <w:pPr>
        <w:spacing w:before="60" w:line="240" w:lineRule="auto"/>
        <w:ind w:right="-101" w:firstLine="216"/>
        <w:rPr>
          <w:rFonts w:ascii="Helvetica" w:hAnsi="Helvetica"/>
          <w:sz w:val="18"/>
          <w:szCs w:val="18"/>
        </w:rPr>
      </w:pPr>
      <w:r w:rsidRPr="00AE1ECB">
        <w:rPr>
          <w:rFonts w:ascii="Helvetica" w:hAnsi="Helvetica" w:cs="Helvetica"/>
          <w:i/>
          <w:color w:val="000000"/>
          <w:sz w:val="18"/>
          <w:szCs w:val="18"/>
        </w:rPr>
        <w:t xml:space="preserve">Waiver amortization installments </w:t>
      </w:r>
      <w:r w:rsidRPr="00AE1ECB">
        <w:rPr>
          <w:rFonts w:ascii="Helvetica" w:hAnsi="Helvetica" w:cs="Helvetica"/>
          <w:color w:val="000000"/>
          <w:sz w:val="18"/>
          <w:szCs w:val="18"/>
        </w:rPr>
        <w:t>— Enter the sum of any</w:t>
      </w:r>
      <w:r w:rsidRPr="00AE1ECB">
        <w:rPr>
          <w:rFonts w:ascii="Helvetica" w:hAnsi="Helvetica"/>
          <w:sz w:val="18"/>
          <w:szCs w:val="18"/>
        </w:rPr>
        <w:t xml:space="preserve"> remaining waiver amortization installments that were established to amortize any waiver amortization bases for prior plan </w:t>
      </w:r>
      <w:proofErr w:type="gramStart"/>
      <w:r w:rsidRPr="00AE1ECB">
        <w:rPr>
          <w:rFonts w:ascii="Helvetica" w:hAnsi="Helvetica"/>
          <w:sz w:val="18"/>
          <w:szCs w:val="18"/>
        </w:rPr>
        <w:t>years, unless</w:t>
      </w:r>
      <w:proofErr w:type="gramEnd"/>
      <w:r w:rsidRPr="00AE1ECB">
        <w:rPr>
          <w:rFonts w:ascii="Helvetica" w:hAnsi="Helvetica"/>
          <w:sz w:val="18"/>
          <w:szCs w:val="18"/>
        </w:rPr>
        <w:t xml:space="preserve"> such bases have been or are deemed to be fully amortized. Do not include an amortization installment for any new waiver amortization base established for a waiver of minimum funding requirements for the current plan year.</w:t>
      </w:r>
    </w:p>
    <w:p w:rsidRPr="00AE1ECB" w:rsidR="00A26046" w:rsidP="0063377C" w:rsidRDefault="00A26046" w14:paraId="244C85C1" w14:textId="77777777">
      <w:pPr>
        <w:spacing w:before="60" w:line="240" w:lineRule="auto"/>
        <w:ind w:firstLine="0"/>
        <w:rPr>
          <w:rFonts w:ascii="Helvetica" w:hAnsi="Helvetica"/>
          <w:sz w:val="18"/>
          <w:szCs w:val="18"/>
        </w:rPr>
      </w:pPr>
      <w:r w:rsidRPr="00AE1ECB">
        <w:rPr>
          <w:rFonts w:ascii="Helvetica" w:hAnsi="Helvetica" w:cs="Helvetica-Bold"/>
          <w:b/>
          <w:bCs/>
          <w:sz w:val="18"/>
          <w:szCs w:val="18"/>
        </w:rPr>
        <w:t xml:space="preserve">Note. </w:t>
      </w:r>
      <w:r w:rsidRPr="00AE1ECB">
        <w:rPr>
          <w:rFonts w:ascii="Helvetica" w:hAnsi="Helvetica"/>
          <w:sz w:val="18"/>
          <w:szCs w:val="18"/>
        </w:rPr>
        <w:t xml:space="preserve">If a waiver of minimum funding requirements has been granted for the current plan year, a waiver amortization base is established as of the valuation date for the current plan year equal to the amount of the funding waiver reported in line 33. The waiver amortization installment that corresponds to any waiver amortization base established for the current year is the level amortization payment that will amortize the new waiver amortization base over 5 annual payments, using the same segment interest rates or rates from the full yield curve reported on line 21 for the </w:t>
      </w:r>
      <w:r w:rsidRPr="00AE1ECB">
        <w:rPr>
          <w:rFonts w:ascii="Helvetica" w:hAnsi="Helvetica" w:cs="Helvetica-Oblique"/>
          <w:i/>
          <w:iCs/>
          <w:sz w:val="18"/>
          <w:szCs w:val="18"/>
        </w:rPr>
        <w:t xml:space="preserve">current </w:t>
      </w:r>
      <w:r w:rsidRPr="00AE1ECB">
        <w:rPr>
          <w:rFonts w:ascii="Helvetica" w:hAnsi="Helvetica"/>
          <w:sz w:val="18"/>
          <w:szCs w:val="18"/>
        </w:rPr>
        <w:t xml:space="preserve">plan year, but with the first payment due on the valuation date for the </w:t>
      </w:r>
      <w:r w:rsidRPr="00AE1ECB">
        <w:rPr>
          <w:rFonts w:ascii="Helvetica" w:hAnsi="Helvetica" w:cs="Helvetica-Oblique"/>
          <w:i/>
          <w:iCs/>
          <w:sz w:val="18"/>
          <w:szCs w:val="18"/>
        </w:rPr>
        <w:t xml:space="preserve">following </w:t>
      </w:r>
      <w:r w:rsidRPr="00AE1ECB">
        <w:rPr>
          <w:rFonts w:ascii="Helvetica" w:hAnsi="Helvetica"/>
          <w:sz w:val="18"/>
          <w:szCs w:val="18"/>
        </w:rPr>
        <w:t>plan year. The amount of the waiver amortization base and the waiver amortization installments for this base are not reported in line 32b for the year in which they are established. Rather, these are included in the entries for line 32b on the Schedule SB for the following plan year.</w:t>
      </w:r>
    </w:p>
    <w:p w:rsidRPr="00AE1ECB" w:rsidR="00A26046" w:rsidP="0063377C" w:rsidRDefault="00A26046" w14:paraId="244C85C2" w14:textId="77777777">
      <w:pPr>
        <w:spacing w:before="60" w:line="240" w:lineRule="auto"/>
        <w:ind w:right="-144" w:firstLine="0"/>
        <w:rPr>
          <w:rFonts w:ascii="Helvetica" w:hAnsi="Helvetica" w:cs="Helvetica"/>
          <w:sz w:val="18"/>
          <w:szCs w:val="18"/>
        </w:rPr>
      </w:pPr>
      <w:r w:rsidRPr="00AE1ECB">
        <w:rPr>
          <w:rFonts w:ascii="Helvetica" w:hAnsi="Helvetica" w:cs="Helvetica-Bold"/>
          <w:b/>
          <w:bCs/>
          <w:sz w:val="18"/>
          <w:szCs w:val="18"/>
        </w:rPr>
        <w:t xml:space="preserve">Note. </w:t>
      </w:r>
      <w:r w:rsidRPr="00AE1ECB">
        <w:rPr>
          <w:rFonts w:ascii="Helvetica" w:hAnsi="Helvetica" w:cs="Helvetica"/>
          <w:sz w:val="18"/>
          <w:szCs w:val="18"/>
        </w:rPr>
        <w:t xml:space="preserve">Waiver amortization </w:t>
      </w:r>
      <w:r w:rsidRPr="00AE1ECB">
        <w:rPr>
          <w:rFonts w:ascii="Helvetica" w:hAnsi="Helvetica"/>
          <w:sz w:val="18"/>
          <w:szCs w:val="18"/>
        </w:rPr>
        <w:t>installments</w:t>
      </w:r>
      <w:r w:rsidRPr="00AE1ECB">
        <w:rPr>
          <w:rFonts w:ascii="Helvetica" w:hAnsi="Helvetica" w:cs="Helvetica"/>
          <w:sz w:val="18"/>
          <w:szCs w:val="18"/>
        </w:rPr>
        <w:t xml:space="preserve"> (including the waiver amortization installments of any waiver amortization base </w:t>
      </w:r>
      <w:r w:rsidRPr="00AE1ECB">
        <w:rPr>
          <w:rFonts w:ascii="Helvetica" w:hAnsi="Helvetica" w:cs="Helvetica"/>
          <w:sz w:val="18"/>
          <w:szCs w:val="18"/>
        </w:rPr>
        <w:t xml:space="preserve">established for the prior plan year) are not re-determined from year to year regardless of any changes in interest rates </w:t>
      </w:r>
      <w:r w:rsidRPr="00AE1ECB">
        <w:rPr>
          <w:rFonts w:ascii="Helvetica" w:hAnsi="Helvetica"/>
          <w:sz w:val="18"/>
          <w:szCs w:val="18"/>
        </w:rPr>
        <w:t>or valuation dates</w:t>
      </w:r>
      <w:r w:rsidRPr="00AE1ECB">
        <w:rPr>
          <w:rFonts w:ascii="Helvetica" w:hAnsi="Helvetica" w:cs="Helvetica"/>
          <w:sz w:val="18"/>
          <w:szCs w:val="18"/>
        </w:rPr>
        <w:t>.</w:t>
      </w:r>
    </w:p>
    <w:p w:rsidRPr="00AE1ECB" w:rsidR="00A26046" w:rsidP="0063377C" w:rsidRDefault="00A26046" w14:paraId="244C85C3" w14:textId="77777777">
      <w:pPr>
        <w:spacing w:before="60" w:line="240" w:lineRule="auto"/>
        <w:ind w:right="-144" w:firstLine="274"/>
        <w:rPr>
          <w:rFonts w:ascii="Helvetica" w:hAnsi="Helvetica"/>
          <w:sz w:val="18"/>
          <w:szCs w:val="18"/>
        </w:rPr>
      </w:pPr>
      <w:r w:rsidRPr="00AE1ECB">
        <w:rPr>
          <w:rFonts w:ascii="Helvetica" w:hAnsi="Helvetica" w:cs="Helvetica-BoldOblique"/>
          <w:b/>
          <w:bCs/>
          <w:i/>
          <w:iCs/>
          <w:sz w:val="18"/>
          <w:szCs w:val="18"/>
        </w:rPr>
        <w:t xml:space="preserve">Required attachment. </w:t>
      </w:r>
      <w:r w:rsidRPr="00AE1ECB">
        <w:rPr>
          <w:rFonts w:ascii="Helvetica" w:hAnsi="Helvetica"/>
          <w:sz w:val="18"/>
          <w:szCs w:val="18"/>
        </w:rPr>
        <w:t>If there are any shortfall or waiver amortization bases, include as an attachment a listing of all bases (other than a base established for a funding waiver for the current plan year) showing for each base:</w:t>
      </w:r>
    </w:p>
    <w:p w:rsidRPr="00AE1ECB" w:rsidR="00A26046" w:rsidP="0063377C" w:rsidRDefault="00393785" w14:paraId="244C85C4" w14:textId="77777777">
      <w:pPr>
        <w:spacing w:before="60" w:line="240" w:lineRule="auto"/>
        <w:ind w:firstLine="274"/>
        <w:rPr>
          <w:rFonts w:ascii="Helvetica" w:hAnsi="Helvetica"/>
          <w:sz w:val="18"/>
          <w:szCs w:val="18"/>
        </w:rPr>
      </w:pPr>
      <w:r w:rsidRPr="00AE1ECB">
        <w:rPr>
          <w:rFonts w:ascii="Helvetica" w:hAnsi="Helvetica"/>
          <w:sz w:val="18"/>
          <w:szCs w:val="18"/>
        </w:rPr>
        <w:t>1. The</w:t>
      </w:r>
      <w:r w:rsidRPr="00AE1ECB" w:rsidR="00A26046">
        <w:rPr>
          <w:rFonts w:ascii="Helvetica" w:hAnsi="Helvetica"/>
          <w:sz w:val="18"/>
          <w:szCs w:val="18"/>
        </w:rPr>
        <w:t xml:space="preserve"> type of base (shortfall or waiver),</w:t>
      </w:r>
    </w:p>
    <w:p w:rsidRPr="00AE1ECB" w:rsidR="00A26046" w:rsidP="00C50654" w:rsidRDefault="00A26046" w14:paraId="244C85C5" w14:textId="77777777">
      <w:pPr>
        <w:spacing w:line="240" w:lineRule="auto"/>
        <w:ind w:firstLine="270"/>
        <w:rPr>
          <w:rFonts w:ascii="Helvetica" w:hAnsi="Helvetica"/>
          <w:sz w:val="18"/>
          <w:szCs w:val="18"/>
        </w:rPr>
      </w:pPr>
      <w:r w:rsidRPr="00AE1ECB">
        <w:rPr>
          <w:rFonts w:ascii="Helvetica" w:hAnsi="Helvetica"/>
          <w:sz w:val="18"/>
          <w:szCs w:val="18"/>
        </w:rPr>
        <w:t>2. The present value of any remaining installments (including the installment for the current plan year),</w:t>
      </w:r>
    </w:p>
    <w:p w:rsidRPr="00AE1ECB" w:rsidR="00A26046" w:rsidP="00C50654" w:rsidRDefault="00A26046" w14:paraId="244C85C6" w14:textId="77777777">
      <w:pPr>
        <w:spacing w:line="240" w:lineRule="auto"/>
        <w:ind w:firstLine="270"/>
        <w:rPr>
          <w:rFonts w:ascii="Helvetica" w:hAnsi="Helvetica"/>
          <w:sz w:val="18"/>
          <w:szCs w:val="18"/>
        </w:rPr>
      </w:pPr>
      <w:r w:rsidRPr="00AE1ECB">
        <w:rPr>
          <w:rFonts w:ascii="Helvetica" w:hAnsi="Helvetica"/>
          <w:sz w:val="18"/>
          <w:szCs w:val="18"/>
        </w:rPr>
        <w:t>3. The valuation date as of which the base was established,</w:t>
      </w:r>
    </w:p>
    <w:p w:rsidRPr="00AE1ECB" w:rsidR="00A26046" w:rsidP="00C50654" w:rsidRDefault="00A26046" w14:paraId="244C85C7" w14:textId="77777777">
      <w:pPr>
        <w:spacing w:line="240" w:lineRule="auto"/>
        <w:ind w:firstLine="270"/>
        <w:rPr>
          <w:rFonts w:ascii="Helvetica" w:hAnsi="Helvetica"/>
          <w:sz w:val="18"/>
          <w:szCs w:val="18"/>
        </w:rPr>
      </w:pPr>
      <w:r w:rsidRPr="00AE1ECB">
        <w:rPr>
          <w:rFonts w:ascii="Helvetica" w:hAnsi="Helvetica"/>
          <w:sz w:val="18"/>
          <w:szCs w:val="18"/>
        </w:rPr>
        <w:t>4. The number of years remaining in the amortization period, and</w:t>
      </w:r>
    </w:p>
    <w:p w:rsidRPr="00AE1ECB" w:rsidR="00A26046" w:rsidP="00C50654" w:rsidRDefault="00A26046" w14:paraId="244C85C8" w14:textId="77777777">
      <w:pPr>
        <w:spacing w:line="240" w:lineRule="auto"/>
        <w:ind w:firstLine="270"/>
        <w:rPr>
          <w:rFonts w:ascii="Helvetica" w:hAnsi="Helvetica"/>
          <w:sz w:val="18"/>
          <w:szCs w:val="18"/>
        </w:rPr>
      </w:pPr>
      <w:r w:rsidRPr="00AE1ECB">
        <w:rPr>
          <w:rFonts w:ascii="Helvetica" w:hAnsi="Helvetica"/>
          <w:sz w:val="18"/>
          <w:szCs w:val="18"/>
        </w:rPr>
        <w:t>5. The amortization installment.</w:t>
      </w:r>
    </w:p>
    <w:p w:rsidRPr="00AE1ECB" w:rsidR="00A26046" w:rsidP="00BB582C" w:rsidRDefault="00BB582C" w14:paraId="244C85C9" w14:textId="77777777">
      <w:pPr>
        <w:tabs>
          <w:tab w:val="left" w:pos="270"/>
        </w:tabs>
        <w:spacing w:before="60" w:line="240" w:lineRule="auto"/>
        <w:ind w:firstLine="0"/>
        <w:rPr>
          <w:rFonts w:ascii="Helvetica" w:hAnsi="Helvetica"/>
          <w:sz w:val="18"/>
          <w:szCs w:val="18"/>
        </w:rPr>
      </w:pPr>
      <w:r>
        <w:rPr>
          <w:rFonts w:ascii="Helvetica" w:hAnsi="Helvetica"/>
          <w:sz w:val="18"/>
          <w:szCs w:val="18"/>
        </w:rPr>
        <w:tab/>
      </w:r>
      <w:r w:rsidRPr="00AE1ECB" w:rsidR="00A26046">
        <w:rPr>
          <w:rFonts w:ascii="Helvetica" w:hAnsi="Helvetica"/>
          <w:sz w:val="18"/>
          <w:szCs w:val="18"/>
        </w:rPr>
        <w:t xml:space="preserve">If a base is negative (i.e., a “gain base”), show amounts in parentheses or with a negative sign in front of them. All amounts must be calculated as of the valuation date for the plan year. </w:t>
      </w:r>
    </w:p>
    <w:p w:rsidRPr="00AE1ECB" w:rsidR="00A26046" w:rsidP="00BB582C" w:rsidRDefault="00BB582C" w14:paraId="244C85CA" w14:textId="77777777">
      <w:pPr>
        <w:tabs>
          <w:tab w:val="clear" w:pos="432"/>
          <w:tab w:val="left" w:pos="270"/>
        </w:tabs>
        <w:spacing w:before="60" w:line="240" w:lineRule="auto"/>
        <w:ind w:firstLine="0"/>
        <w:rPr>
          <w:rFonts w:ascii="Helvetica" w:hAnsi="Helvetica"/>
          <w:sz w:val="18"/>
          <w:szCs w:val="18"/>
        </w:rPr>
      </w:pPr>
      <w:r>
        <w:rPr>
          <w:rFonts w:ascii="Helvetica" w:hAnsi="Helvetica"/>
          <w:sz w:val="18"/>
          <w:szCs w:val="18"/>
        </w:rPr>
        <w:tab/>
      </w:r>
      <w:r w:rsidRPr="00AE1ECB" w:rsidR="00A26046">
        <w:rPr>
          <w:rFonts w:ascii="Helvetica" w:hAnsi="Helvetica"/>
          <w:sz w:val="18"/>
          <w:szCs w:val="18"/>
        </w:rPr>
        <w:t xml:space="preserve">If any of the shortfall amortization bases shown on this attachment are being amortized using an alternative amortization schedule in accordance with Code section 430(c)(2)(D) or ERISA section 303(c)(2)(D), identify the amortization schedule being used and show separately the amount of any installment acceleration amount added to the shortfall amortization installment for the current plan year under Code section 430(c)(7) or ERISA section 303(c)(7).  Label the schedule </w:t>
      </w:r>
      <w:r w:rsidRPr="00AE1ECB" w:rsidR="00A26046">
        <w:rPr>
          <w:rFonts w:ascii="Helvetica" w:hAnsi="Helvetica" w:cs="Helvetica-BoldOblique"/>
          <w:b/>
          <w:bCs/>
          <w:i/>
          <w:iCs/>
          <w:sz w:val="18"/>
          <w:szCs w:val="18"/>
        </w:rPr>
        <w:t>“Schedule SB, line 32</w:t>
      </w:r>
      <w:r w:rsidRPr="00AE1ECB" w:rsidR="000346DD">
        <w:rPr>
          <w:rFonts w:ascii="Helvetica" w:hAnsi="Helvetica" w:cs="Helvetica-BoldOblique"/>
          <w:b/>
          <w:bCs/>
          <w:i/>
          <w:iCs/>
          <w:sz w:val="18"/>
          <w:szCs w:val="18"/>
        </w:rPr>
        <w:t xml:space="preserve"> </w:t>
      </w:r>
      <w:r w:rsidRPr="00AE1ECB" w:rsidR="00A26046">
        <w:rPr>
          <w:rFonts w:ascii="Helvetica" w:hAnsi="Helvetica" w:cs="Helvetica-BoldOblique"/>
          <w:b/>
          <w:bCs/>
          <w:i/>
          <w:iCs/>
          <w:sz w:val="18"/>
          <w:szCs w:val="18"/>
        </w:rPr>
        <w:t>– Schedule of Amortization Bases.”</w:t>
      </w:r>
      <w:r w:rsidRPr="00AE1ECB" w:rsidR="00A26046">
        <w:rPr>
          <w:rFonts w:ascii="Helvetica" w:hAnsi="Helvetica" w:cs="Helvetica-Bold"/>
          <w:b/>
          <w:bCs/>
          <w:sz w:val="18"/>
          <w:szCs w:val="18"/>
        </w:rPr>
        <w:t xml:space="preserve"> </w:t>
      </w:r>
    </w:p>
    <w:p w:rsidRPr="00AE1ECB" w:rsidR="00A26046" w:rsidP="0063377C" w:rsidRDefault="00A26046" w14:paraId="244C85CB" w14:textId="77777777">
      <w:pPr>
        <w:spacing w:before="60" w:line="240" w:lineRule="auto"/>
        <w:ind w:firstLine="0"/>
        <w:rPr>
          <w:rFonts w:ascii="Helvetica" w:hAnsi="Helvetica"/>
          <w:sz w:val="18"/>
          <w:szCs w:val="18"/>
        </w:rPr>
      </w:pPr>
      <w:r w:rsidRPr="00AE1ECB">
        <w:rPr>
          <w:rFonts w:ascii="Helvetica" w:hAnsi="Helvetica" w:cs="Helvetica-Bold"/>
          <w:b/>
          <w:bCs/>
          <w:sz w:val="18"/>
          <w:szCs w:val="18"/>
        </w:rPr>
        <w:t xml:space="preserve">Line 33. Funding Waiver. </w:t>
      </w:r>
      <w:r w:rsidRPr="00AE1ECB">
        <w:rPr>
          <w:rFonts w:ascii="Helvetica" w:hAnsi="Helvetica"/>
          <w:sz w:val="18"/>
          <w:szCs w:val="18"/>
        </w:rPr>
        <w:t xml:space="preserve">If a waiver of minimum funding requirements has been approved for the current plan year, enter the date of the ruling letter granting the approval and the waived amount (reported as of the valuation date) in the spaces provided. </w:t>
      </w:r>
      <w:r w:rsidRPr="00AE1ECB">
        <w:rPr>
          <w:rFonts w:ascii="Helvetica" w:hAnsi="Helvetica" w:cs="Helvetica-Oblique"/>
          <w:i/>
          <w:iCs/>
          <w:sz w:val="18"/>
          <w:szCs w:val="18"/>
        </w:rPr>
        <w:t xml:space="preserve">If a waiver is pending, do not complete this line. </w:t>
      </w:r>
      <w:r w:rsidRPr="00AE1ECB">
        <w:rPr>
          <w:rFonts w:ascii="Helvetica" w:hAnsi="Helvetica"/>
          <w:sz w:val="18"/>
          <w:szCs w:val="18"/>
        </w:rPr>
        <w:t>If a pending waiver is granted after Form 5500 is filed, file an amended Form 5500 with an amended Schedule SB.</w:t>
      </w:r>
    </w:p>
    <w:p w:rsidRPr="00AE1ECB" w:rsidR="00A26046" w:rsidP="0063377C" w:rsidRDefault="00A26046" w14:paraId="244C85CC" w14:textId="77777777">
      <w:pPr>
        <w:spacing w:before="60" w:line="240" w:lineRule="auto"/>
        <w:ind w:firstLine="0"/>
        <w:rPr>
          <w:rFonts w:ascii="Helvetica" w:hAnsi="Helvetica"/>
          <w:sz w:val="18"/>
          <w:szCs w:val="18"/>
        </w:rPr>
      </w:pPr>
      <w:r w:rsidRPr="00AE1ECB">
        <w:rPr>
          <w:rFonts w:ascii="Helvetica" w:hAnsi="Helvetica" w:cs="Helvetica-Bold"/>
          <w:b/>
          <w:bCs/>
          <w:sz w:val="18"/>
          <w:szCs w:val="18"/>
        </w:rPr>
        <w:t xml:space="preserve">Line 34. Total Funding Requirement Before Reflecting Carryover/Prefunding Balances. </w:t>
      </w:r>
      <w:r w:rsidRPr="00AE1ECB" w:rsidR="002831FD">
        <w:rPr>
          <w:rFonts w:ascii="Helvetica" w:hAnsi="Helvetica"/>
          <w:sz w:val="18"/>
          <w:szCs w:val="18"/>
        </w:rPr>
        <w:t>Enter the target normal cost in line 31a, minus the excess assets in line 31b, plus the amortization installments reported in lines 32a and 32b, reduced by any waived amounts reported in line 33.</w:t>
      </w:r>
      <w:r w:rsidRPr="00AE1ECB" w:rsidDel="002831FD" w:rsidR="002831FD">
        <w:rPr>
          <w:rFonts w:ascii="Helvetica" w:hAnsi="Helvetica"/>
          <w:sz w:val="18"/>
          <w:szCs w:val="18"/>
        </w:rPr>
        <w:t xml:space="preserve"> </w:t>
      </w:r>
      <w:r w:rsidRPr="00AE1ECB" w:rsidR="002831FD">
        <w:rPr>
          <w:rFonts w:ascii="Helvetica" w:hAnsi="Helvetica"/>
          <w:sz w:val="18"/>
          <w:szCs w:val="18"/>
        </w:rPr>
        <w:t xml:space="preserve"> </w:t>
      </w:r>
    </w:p>
    <w:p w:rsidRPr="00AE1ECB" w:rsidR="00A26046" w:rsidP="0063377C" w:rsidRDefault="00A26046" w14:paraId="244C85CD" w14:textId="77777777">
      <w:pPr>
        <w:spacing w:before="60" w:line="240" w:lineRule="auto"/>
        <w:ind w:firstLine="0"/>
        <w:rPr>
          <w:rFonts w:ascii="Helvetica" w:hAnsi="Helvetica"/>
          <w:sz w:val="18"/>
          <w:szCs w:val="18"/>
        </w:rPr>
      </w:pPr>
      <w:r w:rsidRPr="00AE1ECB">
        <w:rPr>
          <w:rFonts w:ascii="Helvetica" w:hAnsi="Helvetica" w:cs="Helvetica-Bold"/>
          <w:b/>
          <w:bCs/>
          <w:sz w:val="18"/>
          <w:szCs w:val="18"/>
        </w:rPr>
        <w:t xml:space="preserve">Line 35. Balances Elected for Use to Offset Funding Requirement. </w:t>
      </w:r>
      <w:r w:rsidRPr="00AE1ECB">
        <w:rPr>
          <w:rFonts w:ascii="Helvetica" w:hAnsi="Helvetica"/>
          <w:sz w:val="18"/>
          <w:szCs w:val="18"/>
        </w:rPr>
        <w:t xml:space="preserve">If the percentage reported on line 16 is at least 80%, and the plan has a funding standard carryover balance and/or prefunding balance (as reported on line 13, columns (a) and (b)), the plan sponsor may elect to credit all or a portion of such balances against the minimum required contribution. Enter the amount of any balance elected for use for this purpose in the applicable column of line </w:t>
      </w:r>
      <w:proofErr w:type="gramStart"/>
      <w:r w:rsidRPr="00AE1ECB">
        <w:rPr>
          <w:rFonts w:ascii="Helvetica" w:hAnsi="Helvetica"/>
          <w:sz w:val="18"/>
          <w:szCs w:val="18"/>
        </w:rPr>
        <w:t>35, and</w:t>
      </w:r>
      <w:proofErr w:type="gramEnd"/>
      <w:r w:rsidRPr="00AE1ECB">
        <w:rPr>
          <w:rFonts w:ascii="Helvetica" w:hAnsi="Helvetica"/>
          <w:sz w:val="18"/>
          <w:szCs w:val="18"/>
        </w:rPr>
        <w:t xml:space="preserve"> enter the total in the column headed “Total Balance.” No portion of the prefunding balance can be used for this purpose unless the full amount of any remaining funding standard carryover balance (line 13, column (a)) is used. The amounts entered on line 35 cannot be larger than the corresponding amounts on line 13 (unless the plan’s valuation date is not the first day of the plan year, as discussed below).</w:t>
      </w:r>
    </w:p>
    <w:p w:rsidRPr="00AE1ECB" w:rsidR="00A26046" w:rsidP="0063377C" w:rsidRDefault="00A26046" w14:paraId="244C85CE" w14:textId="77777777">
      <w:pPr>
        <w:spacing w:before="60" w:line="240" w:lineRule="auto"/>
        <w:ind w:right="-101" w:firstLine="274"/>
        <w:rPr>
          <w:rFonts w:ascii="Helvetica" w:hAnsi="Helvetica"/>
          <w:sz w:val="18"/>
          <w:szCs w:val="18"/>
        </w:rPr>
      </w:pPr>
      <w:r w:rsidRPr="00AE1ECB">
        <w:rPr>
          <w:rFonts w:ascii="Helvetica" w:hAnsi="Helvetica"/>
          <w:sz w:val="18"/>
          <w:szCs w:val="18"/>
        </w:rPr>
        <w:t>If the plan’s valuation date is not the first day of the plan year, adjust the portion of the funding standard carryover balance and prefunding balance used to offset the minimum required contribution for interest between the beginning of the plan year and the valuation date using the effective interest rate for the current plan year.</w:t>
      </w:r>
    </w:p>
    <w:p w:rsidRPr="00AE1ECB" w:rsidR="00A26046" w:rsidP="0063377C" w:rsidRDefault="00A26046" w14:paraId="244C85CF" w14:textId="77777777">
      <w:pPr>
        <w:spacing w:before="60" w:line="240" w:lineRule="auto"/>
        <w:ind w:right="-101" w:firstLine="274"/>
        <w:rPr>
          <w:rFonts w:ascii="Helvetica" w:hAnsi="Helvetica"/>
          <w:sz w:val="18"/>
          <w:szCs w:val="18"/>
        </w:rPr>
      </w:pPr>
      <w:r w:rsidRPr="00AE1ECB">
        <w:rPr>
          <w:rFonts w:ascii="Helvetica" w:hAnsi="Helvetica" w:cs="Helvetica-BoldOblique"/>
          <w:b/>
          <w:bCs/>
          <w:i/>
          <w:iCs/>
          <w:sz w:val="18"/>
          <w:szCs w:val="18"/>
        </w:rPr>
        <w:t xml:space="preserve">Special rule for late election to apply balances to quarterly installments. </w:t>
      </w:r>
      <w:r w:rsidRPr="00AE1ECB">
        <w:rPr>
          <w:rFonts w:ascii="Helvetica" w:hAnsi="Helvetica"/>
          <w:sz w:val="18"/>
          <w:szCs w:val="18"/>
        </w:rPr>
        <w:t xml:space="preserve">If an election was made to use the funding standard carryover balance or the prefunding balance to </w:t>
      </w:r>
      <w:r w:rsidRPr="00AE1ECB">
        <w:rPr>
          <w:rFonts w:ascii="Helvetica" w:hAnsi="Helvetica"/>
          <w:sz w:val="18"/>
          <w:szCs w:val="18"/>
        </w:rPr>
        <w:lastRenderedPageBreak/>
        <w:t>offset the amount of a required quarterly installment, but the election was made after the due date of the installment, the amount reported on line 35 may not be the same amount that is subtracted from the plan’s balances in the following plan year (to be reported in line 8 of Schedule SB for the following plan year). Refer to the regulations under Section 430 of the Code for additional information.</w:t>
      </w:r>
    </w:p>
    <w:p w:rsidRPr="00AE1ECB" w:rsidR="00A26046" w:rsidP="0063377C" w:rsidRDefault="00A26046" w14:paraId="244C85D0" w14:textId="77777777">
      <w:pPr>
        <w:spacing w:before="60" w:line="240" w:lineRule="auto"/>
        <w:ind w:right="-101" w:firstLine="274"/>
        <w:rPr>
          <w:rFonts w:ascii="Helvetica" w:hAnsi="Helvetica"/>
          <w:sz w:val="18"/>
          <w:szCs w:val="18"/>
        </w:rPr>
      </w:pPr>
      <w:r w:rsidRPr="00AE1ECB">
        <w:rPr>
          <w:rFonts w:ascii="Helvetica" w:hAnsi="Helvetica"/>
          <w:b/>
          <w:i/>
          <w:sz w:val="18"/>
          <w:szCs w:val="18"/>
        </w:rPr>
        <w:t xml:space="preserve">Special rule for elections to use balances </w:t>
      </w:r>
      <w:proofErr w:type="gramStart"/>
      <w:r w:rsidRPr="00AE1ECB">
        <w:rPr>
          <w:rFonts w:ascii="Helvetica" w:hAnsi="Helvetica"/>
          <w:b/>
          <w:i/>
          <w:sz w:val="18"/>
          <w:szCs w:val="18"/>
        </w:rPr>
        <w:t>in excess of</w:t>
      </w:r>
      <w:proofErr w:type="gramEnd"/>
      <w:r w:rsidRPr="00AE1ECB">
        <w:rPr>
          <w:rFonts w:ascii="Helvetica" w:hAnsi="Helvetica"/>
          <w:b/>
          <w:i/>
          <w:sz w:val="18"/>
          <w:szCs w:val="18"/>
        </w:rPr>
        <w:t xml:space="preserve"> the minimum required contribution.</w:t>
      </w:r>
      <w:r w:rsidRPr="00AE1ECB">
        <w:rPr>
          <w:rFonts w:ascii="Helvetica" w:hAnsi="Helvetica"/>
          <w:sz w:val="18"/>
          <w:szCs w:val="18"/>
        </w:rPr>
        <w:t xml:space="preserve"> Section 1.430(f)-1(f)(3)(ii) of the regulations provides an exception to the general rule requiring that any elections to use the funding standard carryover balance and/or prefunding balance to offset the minimum required contribution are irrevocable. Under this exception, such an election may be revoked to the extent that the amount of the election exceeds the minimum required contribution for the plan year as reported in line 34. If a timely election is made to revoke the excess amount, report only the amount of the election used to offset the minimum required contribution on line 35. If the excess amount is not revoked by means of a timely election, report the full amount of the election on line 35 even if it exceeds the minimum required contribution reported on line 34. </w:t>
      </w:r>
    </w:p>
    <w:p w:rsidRPr="00AE1ECB" w:rsidR="00A26046" w:rsidP="0063377C" w:rsidRDefault="00A26046" w14:paraId="244C85D1" w14:textId="77777777">
      <w:pPr>
        <w:spacing w:before="60" w:line="240" w:lineRule="auto"/>
        <w:ind w:firstLine="0"/>
        <w:rPr>
          <w:rFonts w:ascii="Helvetica" w:hAnsi="Helvetica"/>
          <w:sz w:val="18"/>
          <w:szCs w:val="18"/>
        </w:rPr>
      </w:pPr>
      <w:r w:rsidRPr="00AE1ECB">
        <w:rPr>
          <w:rFonts w:ascii="Helvetica" w:hAnsi="Helvetica" w:cs="Helvetica-Bold"/>
          <w:b/>
          <w:bCs/>
          <w:sz w:val="18"/>
          <w:szCs w:val="18"/>
        </w:rPr>
        <w:t xml:space="preserve">Line 36. Additional Cash Requirement. </w:t>
      </w:r>
      <w:r w:rsidRPr="00AE1ECB">
        <w:rPr>
          <w:rFonts w:ascii="Helvetica" w:hAnsi="Helvetica"/>
          <w:sz w:val="18"/>
          <w:szCs w:val="18"/>
        </w:rPr>
        <w:t>Enter the amount in line 34 minus the amount in the “Total Balance” column in line 35. (The result cannot be less than zero.) This represents the contribution needed to satisfy the minimum funding requirement for the current year, adjusted for interest to the valuation date.</w:t>
      </w:r>
    </w:p>
    <w:p w:rsidRPr="00AE1ECB" w:rsidR="00A26046" w:rsidP="0063377C" w:rsidRDefault="00A26046" w14:paraId="244C85D2" w14:textId="77777777">
      <w:pPr>
        <w:spacing w:before="60" w:line="240" w:lineRule="auto"/>
        <w:ind w:firstLine="0"/>
        <w:rPr>
          <w:rFonts w:ascii="Helvetica" w:hAnsi="Helvetica"/>
          <w:sz w:val="18"/>
          <w:szCs w:val="18"/>
        </w:rPr>
      </w:pPr>
      <w:r w:rsidRPr="00AE1ECB">
        <w:rPr>
          <w:rFonts w:ascii="Helvetica" w:hAnsi="Helvetica" w:cs="Helvetica-Bold"/>
          <w:b/>
          <w:bCs/>
          <w:sz w:val="18"/>
          <w:szCs w:val="18"/>
        </w:rPr>
        <w:t xml:space="preserve">Line 37. Contributions Allocated Toward Minimum Required Contribution for Current Year, Adjusted to Valuation Date. </w:t>
      </w:r>
      <w:r w:rsidRPr="00AE1ECB">
        <w:rPr>
          <w:rFonts w:ascii="Helvetica" w:hAnsi="Helvetica"/>
          <w:sz w:val="18"/>
          <w:szCs w:val="18"/>
        </w:rPr>
        <w:t>Enter the amount reported in line 19c.</w:t>
      </w:r>
    </w:p>
    <w:p w:rsidRPr="00AE1ECB" w:rsidR="00A26046" w:rsidP="0063377C" w:rsidRDefault="00A26046" w14:paraId="244C85D3" w14:textId="77777777">
      <w:pPr>
        <w:spacing w:before="60" w:line="240" w:lineRule="auto"/>
        <w:ind w:firstLine="0"/>
        <w:rPr>
          <w:rFonts w:ascii="Helvetica" w:hAnsi="Helvetica" w:cs="Helvetica-Bold"/>
          <w:b/>
          <w:bCs/>
          <w:sz w:val="18"/>
          <w:szCs w:val="18"/>
        </w:rPr>
      </w:pPr>
      <w:r w:rsidRPr="00AE1ECB">
        <w:rPr>
          <w:rFonts w:ascii="Helvetica" w:hAnsi="Helvetica" w:cs="Helvetica-Bold"/>
          <w:b/>
          <w:bCs/>
          <w:sz w:val="18"/>
          <w:szCs w:val="18"/>
        </w:rPr>
        <w:t xml:space="preserve">Line 38. Present Value of Excess Contributions for Current Year. </w:t>
      </w:r>
    </w:p>
    <w:p w:rsidRPr="00AE1ECB" w:rsidR="00A26046" w:rsidP="0063377C" w:rsidRDefault="00A26046" w14:paraId="244C85D4" w14:textId="77777777">
      <w:pPr>
        <w:spacing w:before="60" w:line="240" w:lineRule="auto"/>
        <w:ind w:firstLine="0"/>
        <w:rPr>
          <w:rFonts w:ascii="Helvetica" w:hAnsi="Helvetica"/>
          <w:sz w:val="18"/>
          <w:szCs w:val="18"/>
        </w:rPr>
      </w:pPr>
      <w:r w:rsidRPr="00AE1ECB">
        <w:rPr>
          <w:rFonts w:ascii="Helvetica" w:hAnsi="Helvetica" w:cs="Helvetica-Bold"/>
          <w:b/>
          <w:bCs/>
          <w:sz w:val="18"/>
          <w:szCs w:val="18"/>
        </w:rPr>
        <w:t xml:space="preserve">Line 38a. </w:t>
      </w:r>
      <w:r w:rsidRPr="00AE1ECB" w:rsidR="00040E7C">
        <w:rPr>
          <w:rFonts w:ascii="Helvetica" w:hAnsi="Helvetica"/>
          <w:sz w:val="18"/>
          <w:szCs w:val="18"/>
        </w:rPr>
        <w:t xml:space="preserve">If line 37 is greater than line 36, enter the amount by </w:t>
      </w:r>
      <w:r w:rsidRPr="00AE1ECB" w:rsidR="00D62C1C">
        <w:rPr>
          <w:rFonts w:ascii="Helvetica" w:hAnsi="Helvetica"/>
          <w:sz w:val="18"/>
          <w:szCs w:val="18"/>
        </w:rPr>
        <w:t xml:space="preserve">which line 37 exceeds line 36. </w:t>
      </w:r>
      <w:r w:rsidRPr="00AE1ECB" w:rsidR="00040E7C">
        <w:rPr>
          <w:rFonts w:ascii="Helvetica" w:hAnsi="Helvetica"/>
          <w:sz w:val="18"/>
          <w:szCs w:val="18"/>
        </w:rPr>
        <w:t xml:space="preserve">Otherwise, enter “0.” </w:t>
      </w:r>
      <w:r w:rsidRPr="00AE1ECB">
        <w:rPr>
          <w:rFonts w:ascii="Helvetica" w:hAnsi="Helvetica"/>
          <w:sz w:val="18"/>
          <w:szCs w:val="18"/>
        </w:rPr>
        <w:t xml:space="preserve">This amount (plus interest, if applicable) is the maximum amount by which the plan sponsor may elect to increase the prefunding balance. </w:t>
      </w:r>
    </w:p>
    <w:p w:rsidRPr="00AE1ECB" w:rsidR="00A26046" w:rsidP="0063377C" w:rsidRDefault="00A26046" w14:paraId="244C85D5" w14:textId="77777777">
      <w:pPr>
        <w:spacing w:before="60" w:line="240" w:lineRule="auto"/>
        <w:ind w:firstLine="0"/>
        <w:rPr>
          <w:rFonts w:ascii="Helvetica" w:hAnsi="Helvetica"/>
          <w:sz w:val="18"/>
          <w:szCs w:val="18"/>
        </w:rPr>
      </w:pPr>
      <w:r w:rsidRPr="00AE1ECB">
        <w:rPr>
          <w:rFonts w:ascii="Helvetica" w:hAnsi="Helvetica"/>
          <w:b/>
          <w:sz w:val="18"/>
          <w:szCs w:val="18"/>
        </w:rPr>
        <w:t>Line 38b</w:t>
      </w:r>
      <w:r w:rsidRPr="00AE1ECB">
        <w:rPr>
          <w:rFonts w:ascii="Helvetica" w:hAnsi="Helvetica"/>
          <w:sz w:val="18"/>
          <w:szCs w:val="18"/>
        </w:rPr>
        <w:t xml:space="preserve">. Enter the amount of any portion of the amount shown on line 38a that results solely from the use of the funding standard carryover balance and/or prefunding balance to offset the minimum required contribution.  </w:t>
      </w:r>
    </w:p>
    <w:p w:rsidRPr="00AE1ECB" w:rsidR="00A26046" w:rsidP="0063377C" w:rsidRDefault="00A26046" w14:paraId="244C85D6" w14:textId="77777777">
      <w:pPr>
        <w:spacing w:before="60" w:line="240" w:lineRule="auto"/>
        <w:ind w:firstLine="0"/>
        <w:rPr>
          <w:rFonts w:ascii="Helvetica" w:hAnsi="Helvetica"/>
          <w:sz w:val="18"/>
          <w:szCs w:val="18"/>
        </w:rPr>
      </w:pPr>
      <w:r w:rsidRPr="00AE1ECB">
        <w:rPr>
          <w:rFonts w:ascii="Helvetica" w:hAnsi="Helvetica" w:cs="Helvetica-Bold"/>
          <w:b/>
          <w:bCs/>
          <w:sz w:val="18"/>
          <w:szCs w:val="18"/>
        </w:rPr>
        <w:t xml:space="preserve">Line 39. Unpaid Minimum Required Contribution for Current Year. </w:t>
      </w:r>
      <w:r w:rsidRPr="00AE1ECB">
        <w:rPr>
          <w:rFonts w:ascii="Helvetica" w:hAnsi="Helvetica"/>
          <w:sz w:val="18"/>
          <w:szCs w:val="18"/>
        </w:rPr>
        <w:t>If line 37 is less than line 36, enter the amount by which line 36 exceeds line 37. Otherwise, enter “0”.</w:t>
      </w:r>
    </w:p>
    <w:p w:rsidRPr="00AE1ECB" w:rsidR="00A26046" w:rsidP="0063377C" w:rsidRDefault="00A26046" w14:paraId="244C85D7" w14:textId="77777777">
      <w:pPr>
        <w:spacing w:before="60" w:line="240" w:lineRule="auto"/>
        <w:ind w:firstLine="0"/>
        <w:rPr>
          <w:rFonts w:ascii="Helvetica" w:hAnsi="Helvetica"/>
          <w:sz w:val="18"/>
          <w:szCs w:val="18"/>
        </w:rPr>
      </w:pPr>
      <w:r w:rsidRPr="00AE1ECB">
        <w:rPr>
          <w:rFonts w:ascii="Helvetica" w:hAnsi="Helvetica" w:cs="Helvetica-Bold"/>
          <w:b/>
          <w:bCs/>
          <w:sz w:val="18"/>
          <w:szCs w:val="18"/>
        </w:rPr>
        <w:t xml:space="preserve">Line 40. Unpaid Minimum Required Contributions for All Years. </w:t>
      </w:r>
      <w:r w:rsidRPr="00AE1ECB">
        <w:rPr>
          <w:rFonts w:ascii="Helvetica" w:hAnsi="Helvetica"/>
          <w:sz w:val="18"/>
          <w:szCs w:val="18"/>
        </w:rPr>
        <w:t xml:space="preserve">Enter the sum of the remaining unpaid minimum required contributions from line 30 and the unpaid minimum required contribution for the current year from line 39. If this amount is greater than zero, file </w:t>
      </w:r>
      <w:r w:rsidR="00CE43F8">
        <w:rPr>
          <w:rFonts w:ascii="Helvetica" w:hAnsi="Helvetica"/>
          <w:sz w:val="18"/>
          <w:szCs w:val="18"/>
        </w:rPr>
        <w:t xml:space="preserve">IRS </w:t>
      </w:r>
      <w:r w:rsidRPr="00AE1ECB">
        <w:rPr>
          <w:rFonts w:ascii="Helvetica" w:hAnsi="Helvetica"/>
          <w:sz w:val="18"/>
          <w:szCs w:val="18"/>
        </w:rPr>
        <w:t>Form 5330, Return of Excise Taxes Related to Employee Benefit Plans and pay the 10% excise tax on the unpaid minimum required contributions</w:t>
      </w:r>
      <w:r w:rsidR="0073104C">
        <w:rPr>
          <w:rFonts w:ascii="Helvetica" w:hAnsi="Helvetica"/>
          <w:sz w:val="18"/>
          <w:szCs w:val="18"/>
        </w:rPr>
        <w:t xml:space="preserve">. </w:t>
      </w:r>
      <w:r w:rsidR="006F4993">
        <w:rPr>
          <w:rFonts w:ascii="Helvetica" w:hAnsi="Helvetica"/>
          <w:sz w:val="18"/>
          <w:szCs w:val="18"/>
        </w:rPr>
        <w:t>In addition, if this is a PBGC-covered plan</w:t>
      </w:r>
      <w:r w:rsidR="00CE43F8">
        <w:rPr>
          <w:rFonts w:ascii="Helvetica" w:hAnsi="Helvetica"/>
          <w:sz w:val="18"/>
          <w:szCs w:val="18"/>
        </w:rPr>
        <w:t xml:space="preserve"> and reporting to PBGC is not waived under 29 CFR 4043.25(c), file PBGC Form 10 or PBGC Form 200, whichever is applicable</w:t>
      </w:r>
      <w:r w:rsidRPr="00AE1ECB">
        <w:rPr>
          <w:rFonts w:ascii="Helvetica" w:hAnsi="Helvetica"/>
          <w:sz w:val="18"/>
          <w:szCs w:val="18"/>
        </w:rPr>
        <w:t>.</w:t>
      </w:r>
    </w:p>
    <w:p w:rsidRPr="00AE1ECB" w:rsidR="00A26046" w:rsidP="0063377C" w:rsidRDefault="003F1968" w14:paraId="244C85D8" w14:textId="506468CA">
      <w:pPr>
        <w:spacing w:before="60" w:line="240" w:lineRule="auto"/>
        <w:ind w:firstLine="0"/>
        <w:rPr>
          <w:rFonts w:ascii="Helvetica" w:hAnsi="Helvetica"/>
          <w:b/>
          <w:sz w:val="20"/>
          <w:szCs w:val="22"/>
        </w:rPr>
      </w:pPr>
      <w:r>
        <w:rPr>
          <w:rFonts w:ascii="Helvetica" w:hAnsi="Helvetica"/>
          <w:b/>
          <w:sz w:val="20"/>
          <w:szCs w:val="22"/>
        </w:rPr>
        <w:br w:type="column"/>
      </w:r>
      <w:r w:rsidRPr="00AE1ECB" w:rsidR="00A26046">
        <w:rPr>
          <w:rFonts w:ascii="Helvetica" w:hAnsi="Helvetica"/>
          <w:b/>
          <w:sz w:val="20"/>
          <w:szCs w:val="22"/>
        </w:rPr>
        <w:t xml:space="preserve">Part IX </w:t>
      </w:r>
      <w:r w:rsidRPr="00AE1ECB" w:rsidR="00577A84">
        <w:rPr>
          <w:rFonts w:ascii="Helvetica" w:hAnsi="Helvetica"/>
          <w:b/>
          <w:bCs/>
          <w:sz w:val="20"/>
          <w:szCs w:val="22"/>
        </w:rPr>
        <w:t xml:space="preserve">– </w:t>
      </w:r>
      <w:r w:rsidRPr="00AE1ECB" w:rsidR="00A26046">
        <w:rPr>
          <w:rFonts w:ascii="Helvetica" w:hAnsi="Helvetica"/>
          <w:b/>
          <w:sz w:val="20"/>
          <w:szCs w:val="22"/>
        </w:rPr>
        <w:t xml:space="preserve">Election to </w:t>
      </w:r>
      <w:r w:rsidRPr="00AE1ECB" w:rsidR="00AB4A6A">
        <w:rPr>
          <w:rFonts w:ascii="Helvetica" w:hAnsi="Helvetica"/>
          <w:b/>
          <w:sz w:val="20"/>
          <w:szCs w:val="22"/>
        </w:rPr>
        <w:t>U</w:t>
      </w:r>
      <w:r w:rsidRPr="00AE1ECB" w:rsidR="00A26046">
        <w:rPr>
          <w:rFonts w:ascii="Helvetica" w:hAnsi="Helvetica"/>
          <w:b/>
          <w:sz w:val="20"/>
          <w:szCs w:val="22"/>
        </w:rPr>
        <w:t xml:space="preserve">se Pension Funding Relief under PRA 2010 </w:t>
      </w:r>
    </w:p>
    <w:p w:rsidRPr="00AE1ECB" w:rsidR="00A26046" w:rsidP="0063377C" w:rsidRDefault="00A26046" w14:paraId="244C85D9" w14:textId="77777777">
      <w:pPr>
        <w:spacing w:before="60" w:line="240" w:lineRule="auto"/>
        <w:ind w:firstLine="0"/>
        <w:rPr>
          <w:rFonts w:ascii="Helvetica" w:hAnsi="Helvetica"/>
          <w:sz w:val="18"/>
          <w:szCs w:val="18"/>
        </w:rPr>
      </w:pPr>
      <w:r w:rsidRPr="00AE1ECB">
        <w:rPr>
          <w:rFonts w:ascii="Helvetica" w:hAnsi="Helvetica"/>
          <w:b/>
          <w:sz w:val="18"/>
          <w:szCs w:val="18"/>
        </w:rPr>
        <w:t>Note</w:t>
      </w:r>
      <w:r w:rsidRPr="00AE1ECB">
        <w:rPr>
          <w:rFonts w:ascii="Helvetica" w:hAnsi="Helvetica"/>
          <w:sz w:val="18"/>
          <w:szCs w:val="18"/>
        </w:rPr>
        <w:t xml:space="preserve">. This section is completed only if: </w:t>
      </w:r>
    </w:p>
    <w:p w:rsidRPr="00AE1ECB" w:rsidR="00A26046" w:rsidP="0063377C" w:rsidRDefault="00A26046" w14:paraId="244C85DA" w14:textId="77777777">
      <w:pPr>
        <w:spacing w:before="60" w:line="240" w:lineRule="auto"/>
        <w:ind w:firstLine="0"/>
        <w:rPr>
          <w:rFonts w:ascii="Helvetica" w:hAnsi="Helvetica"/>
          <w:sz w:val="18"/>
          <w:szCs w:val="18"/>
        </w:rPr>
      </w:pPr>
      <w:r w:rsidRPr="00AE1ECB">
        <w:rPr>
          <w:rFonts w:ascii="Helvetica" w:hAnsi="Helvetica"/>
          <w:sz w:val="18"/>
          <w:szCs w:val="18"/>
        </w:rPr>
        <w:t xml:space="preserve">(1) an election was made to use an alternative shortfall amortization schedule for any election year under Code section 430(c)(2)(D) or ERISA section 303(c)(2)(D), or </w:t>
      </w:r>
    </w:p>
    <w:p w:rsidRPr="00AE1ECB" w:rsidR="00A26046" w:rsidP="00C50654" w:rsidRDefault="00A26046" w14:paraId="244C85DB" w14:textId="77777777">
      <w:pPr>
        <w:spacing w:line="240" w:lineRule="auto"/>
        <w:ind w:firstLine="0"/>
        <w:rPr>
          <w:rFonts w:ascii="Helvetica" w:hAnsi="Helvetica"/>
          <w:sz w:val="18"/>
          <w:szCs w:val="18"/>
        </w:rPr>
      </w:pPr>
      <w:r w:rsidRPr="00AE1ECB">
        <w:rPr>
          <w:rFonts w:ascii="Helvetica" w:hAnsi="Helvetica"/>
          <w:sz w:val="18"/>
          <w:szCs w:val="18"/>
        </w:rPr>
        <w:t xml:space="preserve">(2) in the case of a plan subject to a delayed effective date for PPA funding rules under section 104 of PPA, an election was made to determine the minimum </w:t>
      </w:r>
      <w:r w:rsidRPr="00AE1ECB" w:rsidR="002B6F04">
        <w:rPr>
          <w:rFonts w:ascii="Helvetica" w:hAnsi="Helvetica"/>
          <w:sz w:val="18"/>
          <w:szCs w:val="18"/>
        </w:rPr>
        <w:t xml:space="preserve">required </w:t>
      </w:r>
      <w:r w:rsidRPr="00AE1ECB">
        <w:rPr>
          <w:rFonts w:ascii="Helvetica" w:hAnsi="Helvetica"/>
          <w:sz w:val="18"/>
          <w:szCs w:val="18"/>
        </w:rPr>
        <w:t>contribution for any election year using the extended amortization periods under section 107 of</w:t>
      </w:r>
      <w:r w:rsidRPr="00AE1ECB" w:rsidR="00040E7C">
        <w:rPr>
          <w:rFonts w:ascii="Helvetica" w:hAnsi="Helvetica"/>
          <w:sz w:val="18"/>
          <w:szCs w:val="18"/>
        </w:rPr>
        <w:t xml:space="preserve"> PPA ’06, as added by</w:t>
      </w:r>
      <w:r w:rsidRPr="00AE1ECB">
        <w:rPr>
          <w:rFonts w:ascii="Helvetica" w:hAnsi="Helvetica"/>
          <w:sz w:val="18"/>
          <w:szCs w:val="18"/>
        </w:rPr>
        <w:t xml:space="preserve"> PRA 2010 (complete lines 41a and 41b only).</w:t>
      </w:r>
    </w:p>
    <w:p w:rsidRPr="00AE1ECB" w:rsidR="00A26046" w:rsidP="0063377C" w:rsidRDefault="00A26046" w14:paraId="244C85DC" w14:textId="77777777">
      <w:pPr>
        <w:spacing w:before="60" w:line="240" w:lineRule="auto"/>
        <w:ind w:firstLine="0"/>
        <w:rPr>
          <w:rFonts w:ascii="Helvetica" w:hAnsi="Helvetica"/>
          <w:sz w:val="18"/>
          <w:szCs w:val="18"/>
        </w:rPr>
      </w:pPr>
      <w:r w:rsidRPr="00AE1ECB">
        <w:rPr>
          <w:rFonts w:ascii="Helvetica" w:hAnsi="Helvetica"/>
          <w:b/>
          <w:sz w:val="18"/>
          <w:szCs w:val="18"/>
        </w:rPr>
        <w:t>Line 41a</w:t>
      </w:r>
      <w:r w:rsidRPr="00AE1ECB">
        <w:rPr>
          <w:rFonts w:ascii="Helvetica" w:hAnsi="Helvetica"/>
          <w:sz w:val="18"/>
          <w:szCs w:val="18"/>
        </w:rPr>
        <w:t xml:space="preserve">. </w:t>
      </w:r>
      <w:r w:rsidRPr="00AE1ECB">
        <w:rPr>
          <w:rFonts w:ascii="Helvetica" w:hAnsi="Helvetica"/>
          <w:b/>
          <w:sz w:val="18"/>
          <w:szCs w:val="18"/>
        </w:rPr>
        <w:t>Schedule elected.</w:t>
      </w:r>
      <w:r w:rsidRPr="00AE1ECB">
        <w:rPr>
          <w:rFonts w:ascii="Helvetica" w:hAnsi="Helvetica"/>
          <w:sz w:val="18"/>
          <w:szCs w:val="18"/>
        </w:rPr>
        <w:t xml:space="preserve"> Check the applicable box to indicate which alternative shortfall amortization schedule is being used, the 2 plus 7-year schedule or the 15-year schedule. </w:t>
      </w:r>
    </w:p>
    <w:p w:rsidRPr="00AE1ECB" w:rsidR="00A26046" w:rsidP="0063377C" w:rsidRDefault="00A26046" w14:paraId="244C85DD" w14:textId="77777777">
      <w:pPr>
        <w:spacing w:before="60" w:line="240" w:lineRule="auto"/>
        <w:ind w:firstLine="0"/>
        <w:rPr>
          <w:rFonts w:ascii="Helvetica" w:hAnsi="Helvetica"/>
          <w:sz w:val="18"/>
          <w:szCs w:val="18"/>
        </w:rPr>
        <w:sectPr w:rsidRPr="00AE1ECB" w:rsidR="00A26046" w:rsidSect="00691BB7">
          <w:headerReference w:type="even" r:id="rId119"/>
          <w:headerReference w:type="default" r:id="rId120"/>
          <w:footerReference w:type="even" r:id="rId121"/>
          <w:headerReference w:type="first" r:id="rId122"/>
          <w:footerReference w:type="first" r:id="rId123"/>
          <w:endnotePr>
            <w:numFmt w:val="decimal"/>
          </w:endnotePr>
          <w:pgSz w:w="12240" w:h="15840" w:code="1"/>
          <w:pgMar w:top="1008" w:right="634" w:bottom="432" w:left="994" w:header="576" w:footer="432" w:gutter="0"/>
          <w:cols w:space="540" w:num="2"/>
          <w:rtlGutter/>
          <w:docGrid w:linePitch="326"/>
        </w:sectPr>
      </w:pPr>
      <w:r w:rsidRPr="00AE1ECB">
        <w:rPr>
          <w:rFonts w:ascii="Helvetica" w:hAnsi="Helvetica"/>
          <w:b/>
          <w:sz w:val="18"/>
          <w:szCs w:val="18"/>
        </w:rPr>
        <w:t>Line 41b. Eligible plan year(s) for which the election in line 41a was made.</w:t>
      </w:r>
      <w:r w:rsidRPr="00AE1ECB">
        <w:rPr>
          <w:rFonts w:ascii="Helvetica" w:hAnsi="Helvetica"/>
          <w:sz w:val="18"/>
          <w:szCs w:val="18"/>
        </w:rPr>
        <w:t xml:space="preserve"> Check the box(es) to indicate the eligible plan years for which the election was made to use an alternative amortization schedule under Code section 430(c)(2)(D) or ERISA section 303(c)(2)(D) or the relief under section 107 of </w:t>
      </w:r>
      <w:r w:rsidRPr="00AE1ECB" w:rsidR="00D62C1C">
        <w:rPr>
          <w:rFonts w:ascii="Helvetica" w:hAnsi="Helvetica"/>
          <w:sz w:val="18"/>
          <w:szCs w:val="18"/>
        </w:rPr>
        <w:t xml:space="preserve">PPA ’06 as added by </w:t>
      </w:r>
      <w:r w:rsidRPr="00AE1ECB">
        <w:rPr>
          <w:rFonts w:ascii="Helvetica" w:hAnsi="Helvetica"/>
          <w:sz w:val="18"/>
          <w:szCs w:val="18"/>
        </w:rPr>
        <w:t xml:space="preserve">PRA 2010. Note that an election to use an alternative amortization schedule may only be made with respect to one or two eligible plan years. Refer to Code section 430(c)(2)(D)(v) or ERISA section 303(c)(2)(D)(v) for the definition of eligible plan years. </w:t>
      </w:r>
    </w:p>
    <w:p w:rsidR="00085148" w:rsidP="00C02235" w:rsidRDefault="00085148" w14:paraId="4A79647E" w14:textId="77777777">
      <w:pPr>
        <w:widowControl w:val="0"/>
        <w:pBdr>
          <w:top w:val="single" w:color="auto" w:sz="18" w:space="1"/>
        </w:pBdr>
        <w:autoSpaceDE w:val="0"/>
        <w:autoSpaceDN w:val="0"/>
        <w:adjustRightInd w:val="0"/>
        <w:spacing w:before="120" w:line="240" w:lineRule="auto"/>
        <w:ind w:firstLine="0"/>
        <w:rPr>
          <w:rFonts w:ascii="Helvetica" w:hAnsi="Helvetica" w:cs="Helvetica"/>
          <w:b/>
          <w:bCs/>
          <w:color w:val="000000"/>
        </w:rPr>
        <w:sectPr w:rsidR="00085148" w:rsidSect="0064423C">
          <w:footerReference w:type="even" r:id="rId124"/>
          <w:footerReference w:type="default" r:id="rId125"/>
          <w:headerReference w:type="first" r:id="rId126"/>
          <w:footerReference w:type="first" r:id="rId127"/>
          <w:endnotePr>
            <w:numFmt w:val="decimal"/>
          </w:endnotePr>
          <w:pgSz w:w="12240" w:h="15840" w:code="1"/>
          <w:pgMar w:top="1008" w:right="634" w:bottom="432" w:left="994" w:header="576" w:footer="576" w:gutter="0"/>
          <w:cols w:space="547"/>
          <w:rtlGutter/>
          <w:docGrid w:linePitch="326"/>
        </w:sectPr>
      </w:pPr>
    </w:p>
    <w:p w:rsidRPr="00AE1ECB" w:rsidR="008D4C81" w:rsidP="00C02235" w:rsidRDefault="008D4C81" w14:paraId="244C85DE" w14:textId="5CF552E1">
      <w:pPr>
        <w:widowControl w:val="0"/>
        <w:pBdr>
          <w:top w:val="single" w:color="auto" w:sz="18" w:space="1"/>
        </w:pBdr>
        <w:autoSpaceDE w:val="0"/>
        <w:autoSpaceDN w:val="0"/>
        <w:adjustRightInd w:val="0"/>
        <w:spacing w:before="120" w:line="240" w:lineRule="auto"/>
        <w:ind w:firstLine="0"/>
        <w:rPr>
          <w:rFonts w:ascii="Helvetica" w:hAnsi="Helvetica" w:cs="Helvetica"/>
          <w:b/>
          <w:bCs/>
          <w:color w:val="000000"/>
        </w:rPr>
      </w:pPr>
      <w:r w:rsidRPr="00AE1ECB">
        <w:rPr>
          <w:rFonts w:ascii="Helvetica" w:hAnsi="Helvetica" w:cs="Helvetica"/>
          <w:b/>
          <w:bCs/>
          <w:color w:val="000000"/>
        </w:rPr>
        <w:t>OMB Control Numbers</w:t>
      </w:r>
    </w:p>
    <w:p w:rsidRPr="00AE1ECB" w:rsidR="008D4C81" w:rsidP="00C02235" w:rsidRDefault="008D4C81" w14:paraId="244C85DF" w14:textId="77777777">
      <w:pPr>
        <w:widowControl w:val="0"/>
        <w:tabs>
          <w:tab w:val="left" w:pos="5760"/>
        </w:tabs>
        <w:autoSpaceDE w:val="0"/>
        <w:autoSpaceDN w:val="0"/>
        <w:adjustRightInd w:val="0"/>
        <w:spacing w:before="120" w:line="240" w:lineRule="auto"/>
        <w:ind w:firstLine="0"/>
        <w:rPr>
          <w:rFonts w:ascii="Helvetica" w:hAnsi="Helvetica" w:cs="Helvetica"/>
          <w:b/>
          <w:color w:val="000000"/>
          <w:sz w:val="18"/>
          <w:szCs w:val="18"/>
        </w:rPr>
      </w:pPr>
      <w:r w:rsidRPr="00AE1ECB">
        <w:rPr>
          <w:rFonts w:ascii="Helvetica" w:hAnsi="Helvetica" w:cs="Helvetica"/>
          <w:b/>
          <w:color w:val="000000"/>
          <w:sz w:val="18"/>
          <w:szCs w:val="18"/>
        </w:rPr>
        <w:t>Agency</w:t>
      </w:r>
      <w:r w:rsidRPr="00AE1ECB">
        <w:rPr>
          <w:rFonts w:ascii="Helvetica" w:hAnsi="Helvetica" w:cs="Helvetica"/>
          <w:b/>
          <w:color w:val="000000"/>
          <w:sz w:val="18"/>
          <w:szCs w:val="18"/>
        </w:rPr>
        <w:tab/>
        <w:t>OMB Number</w:t>
      </w:r>
    </w:p>
    <w:p w:rsidRPr="00AE1ECB" w:rsidR="008D4C81" w:rsidP="008A5C4B" w:rsidRDefault="008D4C81" w14:paraId="244C85E0" w14:textId="77777777">
      <w:pPr>
        <w:widowControl w:val="0"/>
        <w:tabs>
          <w:tab w:val="left" w:leader="dot" w:pos="5760"/>
        </w:tabs>
        <w:autoSpaceDE w:val="0"/>
        <w:autoSpaceDN w:val="0"/>
        <w:adjustRightInd w:val="0"/>
        <w:spacing w:before="120" w:line="240" w:lineRule="auto"/>
        <w:ind w:firstLine="0"/>
        <w:rPr>
          <w:rFonts w:ascii="Helvetica" w:hAnsi="Helvetica" w:cs="Helvetica"/>
          <w:color w:val="000000"/>
          <w:sz w:val="18"/>
          <w:szCs w:val="18"/>
        </w:rPr>
      </w:pPr>
      <w:r w:rsidRPr="00AE1ECB">
        <w:rPr>
          <w:rFonts w:ascii="Helvetica" w:hAnsi="Helvetica" w:cs="Helvetica"/>
          <w:color w:val="000000"/>
          <w:sz w:val="18"/>
          <w:szCs w:val="18"/>
        </w:rPr>
        <w:t>Employee Benefits Security Administration</w:t>
      </w:r>
      <w:r w:rsidRPr="00AE1ECB">
        <w:rPr>
          <w:rFonts w:ascii="Helvetica" w:hAnsi="Helvetica" w:cs="Helvetica"/>
          <w:color w:val="000000"/>
          <w:sz w:val="18"/>
          <w:szCs w:val="18"/>
        </w:rPr>
        <w:tab/>
        <w:t>1210</w:t>
      </w:r>
      <w:r w:rsidRPr="00AE1ECB" w:rsidR="002B6F04">
        <w:rPr>
          <w:rFonts w:ascii="Helvetica" w:hAnsi="Helvetica" w:cs="Helvetica"/>
          <w:color w:val="000000"/>
          <w:sz w:val="18"/>
          <w:szCs w:val="18"/>
        </w:rPr>
        <w:t xml:space="preserve"> </w:t>
      </w:r>
      <w:r w:rsidRPr="00AE1ECB">
        <w:rPr>
          <w:rFonts w:ascii="Helvetica" w:hAnsi="Helvetica" w:cs="Helvetica"/>
          <w:color w:val="000000"/>
          <w:sz w:val="18"/>
          <w:szCs w:val="18"/>
        </w:rPr>
        <w:t>-</w:t>
      </w:r>
      <w:r w:rsidRPr="00AE1ECB" w:rsidR="002B6F04">
        <w:rPr>
          <w:rFonts w:ascii="Helvetica" w:hAnsi="Helvetica" w:cs="Helvetica"/>
          <w:color w:val="000000"/>
          <w:sz w:val="18"/>
          <w:szCs w:val="18"/>
        </w:rPr>
        <w:t xml:space="preserve"> </w:t>
      </w:r>
      <w:r w:rsidRPr="00AE1ECB">
        <w:rPr>
          <w:rFonts w:ascii="Helvetica" w:hAnsi="Helvetica" w:cs="Helvetica"/>
          <w:color w:val="000000"/>
          <w:sz w:val="18"/>
          <w:szCs w:val="18"/>
        </w:rPr>
        <w:t>0110 and 1210</w:t>
      </w:r>
      <w:r w:rsidRPr="00AE1ECB" w:rsidR="002B6F04">
        <w:rPr>
          <w:rFonts w:ascii="Helvetica" w:hAnsi="Helvetica" w:cs="Helvetica"/>
          <w:color w:val="000000"/>
          <w:sz w:val="18"/>
          <w:szCs w:val="18"/>
        </w:rPr>
        <w:t xml:space="preserve"> </w:t>
      </w:r>
      <w:r w:rsidRPr="00AE1ECB">
        <w:rPr>
          <w:rFonts w:ascii="Helvetica" w:hAnsi="Helvetica" w:cs="Helvetica"/>
          <w:color w:val="000000"/>
          <w:sz w:val="18"/>
          <w:szCs w:val="18"/>
        </w:rPr>
        <w:t>-</w:t>
      </w:r>
      <w:r w:rsidRPr="00AE1ECB" w:rsidR="002B6F04">
        <w:rPr>
          <w:rFonts w:ascii="Helvetica" w:hAnsi="Helvetica" w:cs="Helvetica"/>
          <w:color w:val="000000"/>
          <w:sz w:val="18"/>
          <w:szCs w:val="18"/>
        </w:rPr>
        <w:t xml:space="preserve"> </w:t>
      </w:r>
      <w:r w:rsidRPr="00AE1ECB">
        <w:rPr>
          <w:rFonts w:ascii="Helvetica" w:hAnsi="Helvetica" w:cs="Helvetica"/>
          <w:color w:val="000000"/>
          <w:sz w:val="18"/>
          <w:szCs w:val="18"/>
        </w:rPr>
        <w:t>0089</w:t>
      </w:r>
    </w:p>
    <w:p w:rsidRPr="00AE1ECB" w:rsidR="008D4C81" w:rsidP="008A5C4B" w:rsidRDefault="008D4C81" w14:paraId="244C85E1" w14:textId="77777777">
      <w:pPr>
        <w:widowControl w:val="0"/>
        <w:tabs>
          <w:tab w:val="left" w:leader="dot" w:pos="5760"/>
        </w:tabs>
        <w:autoSpaceDE w:val="0"/>
        <w:autoSpaceDN w:val="0"/>
        <w:adjustRightInd w:val="0"/>
        <w:spacing w:line="240" w:lineRule="auto"/>
        <w:ind w:firstLine="0"/>
        <w:rPr>
          <w:rFonts w:ascii="Helvetica" w:hAnsi="Helvetica" w:cs="Helvetica"/>
          <w:color w:val="000000"/>
          <w:sz w:val="18"/>
          <w:szCs w:val="18"/>
        </w:rPr>
      </w:pPr>
      <w:r w:rsidRPr="00AE1ECB">
        <w:rPr>
          <w:rFonts w:ascii="Helvetica" w:hAnsi="Helvetica" w:cs="Helvetica"/>
          <w:color w:val="000000"/>
          <w:sz w:val="18"/>
          <w:szCs w:val="18"/>
        </w:rPr>
        <w:t>Pension Benefit Guaranty Corporation</w:t>
      </w:r>
      <w:r w:rsidRPr="00AE1ECB">
        <w:rPr>
          <w:rFonts w:ascii="Helvetica" w:hAnsi="Helvetica" w:cs="Helvetica"/>
          <w:color w:val="000000"/>
          <w:sz w:val="18"/>
          <w:szCs w:val="18"/>
        </w:rPr>
        <w:tab/>
        <w:t xml:space="preserve">1212 </w:t>
      </w:r>
      <w:r w:rsidRPr="00AE1ECB" w:rsidR="002B6F04">
        <w:rPr>
          <w:rFonts w:ascii="Helvetica" w:hAnsi="Helvetica" w:cs="Helvetica"/>
          <w:color w:val="000000"/>
          <w:sz w:val="18"/>
          <w:szCs w:val="18"/>
        </w:rPr>
        <w:t xml:space="preserve">- </w:t>
      </w:r>
      <w:r w:rsidRPr="00AE1ECB">
        <w:rPr>
          <w:rFonts w:ascii="Helvetica" w:hAnsi="Helvetica" w:cs="Helvetica"/>
          <w:color w:val="000000"/>
          <w:sz w:val="18"/>
          <w:szCs w:val="18"/>
        </w:rPr>
        <w:t>0057</w:t>
      </w:r>
    </w:p>
    <w:p w:rsidRPr="00AE1ECB" w:rsidR="008D4C81" w:rsidP="008A5C4B" w:rsidRDefault="008D4C81" w14:paraId="244C85E2" w14:textId="77777777">
      <w:pPr>
        <w:widowControl w:val="0"/>
        <w:tabs>
          <w:tab w:val="left" w:leader="dot" w:pos="5760"/>
        </w:tabs>
        <w:autoSpaceDE w:val="0"/>
        <w:autoSpaceDN w:val="0"/>
        <w:adjustRightInd w:val="0"/>
        <w:spacing w:line="240" w:lineRule="auto"/>
        <w:ind w:firstLine="0"/>
        <w:rPr>
          <w:rFonts w:ascii="Helvetica" w:hAnsi="Helvetica" w:cs="Helvetica"/>
          <w:color w:val="000000"/>
          <w:sz w:val="18"/>
          <w:szCs w:val="18"/>
        </w:rPr>
      </w:pPr>
      <w:r w:rsidRPr="00AE1ECB">
        <w:rPr>
          <w:rFonts w:ascii="Helvetica" w:hAnsi="Helvetica" w:cs="Helvetica"/>
          <w:color w:val="000000"/>
          <w:sz w:val="18"/>
          <w:szCs w:val="18"/>
        </w:rPr>
        <w:t>Internal Revenue Service</w:t>
      </w:r>
      <w:r w:rsidRPr="00AE1ECB">
        <w:rPr>
          <w:rFonts w:ascii="Helvetica" w:hAnsi="Helvetica" w:cs="Helvetica"/>
          <w:color w:val="000000"/>
          <w:sz w:val="18"/>
          <w:szCs w:val="18"/>
        </w:rPr>
        <w:tab/>
        <w:t>1545 - 1610</w:t>
      </w:r>
    </w:p>
    <w:p w:rsidRPr="00AE1ECB" w:rsidR="008D4C81" w:rsidP="00C02235" w:rsidRDefault="008D4C81" w14:paraId="244C85E3" w14:textId="77777777">
      <w:pPr>
        <w:pBdr>
          <w:bottom w:val="single" w:color="auto" w:sz="8" w:space="1"/>
        </w:pBdr>
        <w:tabs>
          <w:tab w:val="left" w:leader="dot" w:pos="5760"/>
        </w:tabs>
        <w:spacing w:line="240" w:lineRule="auto"/>
        <w:ind w:firstLine="0"/>
        <w:jc w:val="both"/>
        <w:rPr>
          <w:rFonts w:ascii="Helvetica" w:hAnsi="Helvetica"/>
          <w:w w:val="96"/>
          <w:sz w:val="12"/>
          <w:szCs w:val="12"/>
        </w:rPr>
      </w:pPr>
    </w:p>
    <w:p w:rsidRPr="00AE1ECB" w:rsidR="008D4C81" w:rsidP="00C02235" w:rsidRDefault="008D4C81" w14:paraId="244C85E4" w14:textId="77777777">
      <w:pPr>
        <w:tabs>
          <w:tab w:val="left" w:leader="dot" w:pos="5760"/>
        </w:tabs>
        <w:spacing w:line="240" w:lineRule="auto"/>
        <w:ind w:firstLine="0"/>
        <w:jc w:val="both"/>
        <w:rPr>
          <w:rFonts w:ascii="Helvetica" w:hAnsi="Helvetica" w:cs="Helvetica"/>
          <w:color w:val="000000"/>
          <w:sz w:val="18"/>
          <w:szCs w:val="18"/>
        </w:rPr>
      </w:pPr>
    </w:p>
    <w:p w:rsidRPr="00AE1ECB" w:rsidR="008D4C81" w:rsidP="00C02235" w:rsidRDefault="008D4C81" w14:paraId="244C85E5" w14:textId="77777777">
      <w:pPr>
        <w:tabs>
          <w:tab w:val="left" w:leader="dot" w:pos="5760"/>
        </w:tabs>
        <w:spacing w:line="240" w:lineRule="auto"/>
        <w:ind w:firstLine="0"/>
        <w:jc w:val="both"/>
        <w:rPr>
          <w:rFonts w:ascii="Helvetica" w:hAnsi="Helvetica" w:cs="Helvetica"/>
          <w:color w:val="000000"/>
          <w:sz w:val="18"/>
          <w:szCs w:val="18"/>
        </w:rPr>
      </w:pPr>
      <w:r w:rsidRPr="00AE1ECB">
        <w:rPr>
          <w:rFonts w:ascii="Helvetica" w:hAnsi="Helvetica" w:cs="Helvetica"/>
          <w:b/>
          <w:color w:val="000000"/>
          <w:sz w:val="18"/>
          <w:szCs w:val="18"/>
        </w:rPr>
        <w:t>Paperwork Reduction Act Notice</w:t>
      </w:r>
    </w:p>
    <w:p w:rsidRPr="00AE1ECB" w:rsidR="008D4C81" w:rsidP="00C02235" w:rsidRDefault="008D4C81" w14:paraId="244C85E6" w14:textId="77777777">
      <w:pPr>
        <w:tabs>
          <w:tab w:val="left" w:leader="dot" w:pos="5760"/>
        </w:tabs>
        <w:spacing w:line="240" w:lineRule="auto"/>
        <w:ind w:firstLine="0"/>
        <w:jc w:val="both"/>
        <w:rPr>
          <w:rFonts w:ascii="Helvetica" w:hAnsi="Helvetica" w:cs="Helvetica"/>
          <w:color w:val="000000"/>
          <w:sz w:val="18"/>
          <w:szCs w:val="18"/>
        </w:rPr>
      </w:pPr>
    </w:p>
    <w:p w:rsidRPr="00AE1ECB" w:rsidR="008D4C81" w:rsidP="007502C7" w:rsidRDefault="008D4C81" w14:paraId="244C85E7" w14:textId="77777777">
      <w:pPr>
        <w:tabs>
          <w:tab w:val="left" w:leader="dot" w:pos="5760"/>
        </w:tabs>
        <w:spacing w:before="60" w:line="240" w:lineRule="auto"/>
        <w:ind w:firstLine="0"/>
        <w:rPr>
          <w:rFonts w:ascii="Helvetica" w:hAnsi="Helvetica" w:cs="Helvetica"/>
          <w:color w:val="000000"/>
          <w:sz w:val="18"/>
          <w:szCs w:val="18"/>
        </w:rPr>
      </w:pPr>
      <w:r w:rsidRPr="00AE1ECB">
        <w:rPr>
          <w:rFonts w:ascii="Helvetica" w:hAnsi="Helvetica" w:cs="Helvetica"/>
          <w:color w:val="000000"/>
          <w:sz w:val="18"/>
          <w:szCs w:val="18"/>
        </w:rPr>
        <w:t xml:space="preserve">We ask for the information on this form to carry out the law as specified in ERISA and in Code sections 6047(e), 6058(a), and 6059(a). You are required to give us the information. We need it to determine whether the plan is operating according to the law. </w:t>
      </w:r>
    </w:p>
    <w:p w:rsidRPr="00AE1ECB" w:rsidR="008D4C81" w:rsidP="007502C7" w:rsidRDefault="008D4C81" w14:paraId="244C85E8" w14:textId="77777777">
      <w:pPr>
        <w:tabs>
          <w:tab w:val="left" w:leader="dot" w:pos="5760"/>
        </w:tabs>
        <w:spacing w:before="60" w:line="240" w:lineRule="auto"/>
        <w:ind w:firstLine="187"/>
        <w:rPr>
          <w:rFonts w:ascii="Helvetica" w:hAnsi="Helvetica" w:cs="Helvetica"/>
          <w:color w:val="000000"/>
          <w:sz w:val="18"/>
          <w:szCs w:val="18"/>
        </w:rPr>
      </w:pPr>
      <w:r w:rsidRPr="00AE1ECB">
        <w:rPr>
          <w:rFonts w:ascii="Helvetica" w:hAnsi="Helvetica" w:cs="Helvetica"/>
          <w:color w:val="000000"/>
          <w:sz w:val="18"/>
          <w:szCs w:val="18"/>
        </w:rPr>
        <w:t xml:space="preserve">You are not required to provide the information requested on a form that is subject to the Paperwork Reduction Act unless the form displays a valid OMB control number. Books and records relating to a form or its instructions must be retained </w:t>
      </w:r>
      <w:proofErr w:type="gramStart"/>
      <w:r w:rsidRPr="00AE1ECB">
        <w:rPr>
          <w:rFonts w:ascii="Helvetica" w:hAnsi="Helvetica" w:cs="Helvetica"/>
          <w:color w:val="000000"/>
          <w:sz w:val="18"/>
          <w:szCs w:val="18"/>
        </w:rPr>
        <w:t>as long as</w:t>
      </w:r>
      <w:proofErr w:type="gramEnd"/>
      <w:r w:rsidRPr="00AE1ECB">
        <w:rPr>
          <w:rFonts w:ascii="Helvetica" w:hAnsi="Helvetica" w:cs="Helvetica"/>
          <w:color w:val="000000"/>
          <w:sz w:val="18"/>
          <w:szCs w:val="18"/>
        </w:rPr>
        <w:t xml:space="preserve"> their contents may become material in the administration of the Internal Revenue Code or are required to be maintained pursuant to Title I or IV of ERISA. Generally, the Form 5500 return/reports are open to public inspection and are subject to publication on the Internet. </w:t>
      </w:r>
    </w:p>
    <w:p w:rsidRPr="00AE1ECB" w:rsidR="008D4C81" w:rsidP="007502C7" w:rsidRDefault="008D4C81" w14:paraId="244C85E9" w14:textId="77777777">
      <w:pPr>
        <w:tabs>
          <w:tab w:val="left" w:leader="dot" w:pos="5760"/>
        </w:tabs>
        <w:spacing w:before="60" w:line="240" w:lineRule="auto"/>
        <w:ind w:firstLine="187"/>
        <w:rPr>
          <w:rFonts w:ascii="Helvetica" w:hAnsi="Helvetica"/>
          <w:w w:val="96"/>
          <w:sz w:val="18"/>
          <w:szCs w:val="18"/>
        </w:rPr>
      </w:pPr>
      <w:r w:rsidRPr="00AE1ECB">
        <w:rPr>
          <w:rFonts w:ascii="Helvetica" w:hAnsi="Helvetica" w:cs="Helvetica"/>
          <w:color w:val="000000"/>
          <w:sz w:val="18"/>
          <w:szCs w:val="18"/>
        </w:rPr>
        <w:t>The time needed to complete and file the forms listed below reflects the combined requirements of the Internal Revenue Service, Department of Labor, and Pension Benefit Guaranty Corporation. These times will vary depending on individual circumstances. The estimated average times are:</w:t>
      </w:r>
      <w:r w:rsidRPr="00AE1ECB">
        <w:rPr>
          <w:rFonts w:ascii="Helvetica" w:hAnsi="Helvetica"/>
          <w:w w:val="96"/>
          <w:sz w:val="18"/>
          <w:szCs w:val="18"/>
        </w:rPr>
        <w:t xml:space="preserve"> </w:t>
      </w:r>
    </w:p>
    <w:p w:rsidRPr="00AE1ECB" w:rsidR="008D4C81" w:rsidP="00C02235" w:rsidRDefault="008D4C81" w14:paraId="244C85EA" w14:textId="77777777">
      <w:pPr>
        <w:tabs>
          <w:tab w:val="left" w:leader="dot" w:pos="5760"/>
        </w:tabs>
        <w:spacing w:line="240" w:lineRule="auto"/>
        <w:ind w:firstLine="0"/>
        <w:jc w:val="both"/>
        <w:rPr>
          <w:rFonts w:ascii="Helvetica" w:hAnsi="Helvetica" w:cs="Helvetica"/>
          <w:color w:val="000000"/>
          <w:sz w:val="18"/>
          <w:szCs w:val="18"/>
        </w:rPr>
      </w:pPr>
    </w:p>
    <w:tbl>
      <w:tblPr>
        <w:tblW w:w="0" w:type="auto"/>
        <w:tblLook w:val="00A0" w:firstRow="1" w:lastRow="0" w:firstColumn="1" w:lastColumn="0" w:noHBand="0" w:noVBand="0"/>
      </w:tblPr>
      <w:tblGrid>
        <w:gridCol w:w="2114"/>
        <w:gridCol w:w="2119"/>
        <w:gridCol w:w="2120"/>
        <w:gridCol w:w="2129"/>
        <w:gridCol w:w="2120"/>
      </w:tblGrid>
      <w:tr w:rsidRPr="00AE1ECB" w:rsidR="008D4C81" w:rsidTr="004C56F5" w14:paraId="244C85EE" w14:textId="77777777">
        <w:tc>
          <w:tcPr>
            <w:tcW w:w="2165" w:type="dxa"/>
            <w:tcBorders>
              <w:right w:val="single" w:color="auto" w:sz="8" w:space="0"/>
            </w:tcBorders>
          </w:tcPr>
          <w:p w:rsidRPr="00AE1ECB" w:rsidR="008D4C81" w:rsidP="004C56F5" w:rsidRDefault="008D4C81" w14:paraId="244C85EB" w14:textId="77777777">
            <w:pPr>
              <w:tabs>
                <w:tab w:val="left" w:leader="dot" w:pos="5760"/>
              </w:tabs>
              <w:spacing w:line="240" w:lineRule="auto"/>
              <w:ind w:firstLine="0"/>
              <w:jc w:val="both"/>
              <w:rPr>
                <w:rFonts w:ascii="Helvetica" w:hAnsi="Helvetica" w:cs="Helvetica"/>
                <w:color w:val="000000"/>
                <w:sz w:val="18"/>
                <w:szCs w:val="18"/>
              </w:rPr>
            </w:pPr>
          </w:p>
        </w:tc>
        <w:tc>
          <w:tcPr>
            <w:tcW w:w="4331" w:type="dxa"/>
            <w:gridSpan w:val="2"/>
            <w:tcBorders>
              <w:top w:val="single" w:color="auto" w:sz="8" w:space="0"/>
              <w:left w:val="single" w:color="auto" w:sz="8" w:space="0"/>
              <w:bottom w:val="single" w:color="auto" w:sz="8" w:space="0"/>
              <w:right w:val="single" w:color="auto" w:sz="8" w:space="0"/>
            </w:tcBorders>
          </w:tcPr>
          <w:p w:rsidRPr="00AE1ECB" w:rsidR="008D4C81" w:rsidP="004C56F5" w:rsidRDefault="008D4C81" w14:paraId="244C85EC" w14:textId="77777777">
            <w:pPr>
              <w:tabs>
                <w:tab w:val="left" w:leader="dot" w:pos="5760"/>
              </w:tabs>
              <w:spacing w:before="120" w:after="120" w:line="240" w:lineRule="auto"/>
              <w:ind w:firstLine="0"/>
              <w:jc w:val="center"/>
              <w:rPr>
                <w:rFonts w:ascii="Helvetica" w:hAnsi="Helvetica" w:cs="Helvetica"/>
                <w:b/>
                <w:color w:val="000000"/>
                <w:sz w:val="18"/>
                <w:szCs w:val="18"/>
              </w:rPr>
            </w:pPr>
            <w:r w:rsidRPr="00AE1ECB">
              <w:rPr>
                <w:rFonts w:ascii="Helvetica" w:hAnsi="Helvetica" w:cs="Helvetica"/>
                <w:b/>
                <w:color w:val="000000"/>
                <w:sz w:val="18"/>
                <w:szCs w:val="18"/>
              </w:rPr>
              <w:t>Pension Plans</w:t>
            </w:r>
          </w:p>
        </w:tc>
        <w:tc>
          <w:tcPr>
            <w:tcW w:w="4332" w:type="dxa"/>
            <w:gridSpan w:val="2"/>
            <w:tcBorders>
              <w:top w:val="single" w:color="auto" w:sz="8" w:space="0"/>
              <w:left w:val="single" w:color="auto" w:sz="8" w:space="0"/>
              <w:bottom w:val="single" w:color="auto" w:sz="8" w:space="0"/>
              <w:right w:val="single" w:color="auto" w:sz="8" w:space="0"/>
            </w:tcBorders>
          </w:tcPr>
          <w:p w:rsidRPr="00AE1ECB" w:rsidR="008D4C81" w:rsidP="004C56F5" w:rsidRDefault="008D4C81" w14:paraId="244C85ED" w14:textId="77777777">
            <w:pPr>
              <w:tabs>
                <w:tab w:val="left" w:leader="dot" w:pos="5760"/>
              </w:tabs>
              <w:spacing w:before="120" w:after="120" w:line="240" w:lineRule="auto"/>
              <w:ind w:firstLine="0"/>
              <w:jc w:val="center"/>
              <w:rPr>
                <w:rFonts w:ascii="Helvetica" w:hAnsi="Helvetica" w:cs="Helvetica"/>
                <w:b/>
                <w:color w:val="000000"/>
                <w:sz w:val="18"/>
                <w:szCs w:val="18"/>
              </w:rPr>
            </w:pPr>
            <w:r w:rsidRPr="00AE1ECB">
              <w:rPr>
                <w:rFonts w:ascii="Helvetica" w:hAnsi="Helvetica" w:cs="Helvetica"/>
                <w:b/>
                <w:color w:val="000000"/>
                <w:sz w:val="18"/>
                <w:szCs w:val="18"/>
              </w:rPr>
              <w:t>Welfare Plans</w:t>
            </w:r>
          </w:p>
        </w:tc>
      </w:tr>
      <w:tr w:rsidRPr="00AE1ECB" w:rsidR="008D4C81" w:rsidTr="004C56F5" w14:paraId="244C85F4" w14:textId="77777777">
        <w:tc>
          <w:tcPr>
            <w:tcW w:w="2165" w:type="dxa"/>
            <w:tcBorders>
              <w:bottom w:val="single" w:color="auto" w:sz="8" w:space="0"/>
              <w:right w:val="single" w:color="auto" w:sz="8" w:space="0"/>
            </w:tcBorders>
          </w:tcPr>
          <w:p w:rsidRPr="00AE1ECB" w:rsidR="008D4C81" w:rsidP="004C56F5" w:rsidRDefault="008D4C81" w14:paraId="244C85EF" w14:textId="77777777">
            <w:pPr>
              <w:tabs>
                <w:tab w:val="left" w:leader="dot" w:pos="5760"/>
              </w:tabs>
              <w:spacing w:line="240" w:lineRule="auto"/>
              <w:ind w:firstLine="0"/>
              <w:jc w:val="both"/>
              <w:rPr>
                <w:rFonts w:ascii="Helvetica" w:hAnsi="Helvetica" w:cs="Helvetica"/>
                <w:color w:val="000000"/>
                <w:sz w:val="18"/>
                <w:szCs w:val="18"/>
              </w:rPr>
            </w:pPr>
          </w:p>
        </w:tc>
        <w:tc>
          <w:tcPr>
            <w:tcW w:w="2165" w:type="dxa"/>
            <w:tcBorders>
              <w:top w:val="single" w:color="auto" w:sz="8" w:space="0"/>
              <w:left w:val="single" w:color="auto" w:sz="8" w:space="0"/>
              <w:bottom w:val="single" w:color="auto" w:sz="8" w:space="0"/>
              <w:right w:val="single" w:color="auto" w:sz="8" w:space="0"/>
            </w:tcBorders>
          </w:tcPr>
          <w:p w:rsidRPr="00AE1ECB" w:rsidR="008D4C81" w:rsidP="004C56F5" w:rsidRDefault="008D4C81" w14:paraId="244C85F0" w14:textId="77777777">
            <w:pPr>
              <w:tabs>
                <w:tab w:val="left" w:leader="dot" w:pos="5760"/>
              </w:tabs>
              <w:spacing w:before="120" w:after="100" w:afterAutospacing="1" w:line="240" w:lineRule="auto"/>
              <w:ind w:firstLine="0"/>
              <w:jc w:val="center"/>
              <w:rPr>
                <w:rFonts w:ascii="Helvetica" w:hAnsi="Helvetica" w:cs="Helvetica"/>
                <w:b/>
                <w:color w:val="000000"/>
                <w:sz w:val="18"/>
                <w:szCs w:val="18"/>
              </w:rPr>
            </w:pPr>
            <w:r w:rsidRPr="00AE1ECB">
              <w:rPr>
                <w:rFonts w:ascii="Helvetica" w:hAnsi="Helvetica" w:cs="Helvetica"/>
                <w:b/>
                <w:color w:val="000000"/>
                <w:sz w:val="18"/>
                <w:szCs w:val="18"/>
              </w:rPr>
              <w:t>Large</w:t>
            </w:r>
          </w:p>
        </w:tc>
        <w:tc>
          <w:tcPr>
            <w:tcW w:w="2166" w:type="dxa"/>
            <w:tcBorders>
              <w:top w:val="single" w:color="auto" w:sz="8" w:space="0"/>
              <w:left w:val="single" w:color="auto" w:sz="8" w:space="0"/>
              <w:bottom w:val="single" w:color="auto" w:sz="8" w:space="0"/>
              <w:right w:val="single" w:color="auto" w:sz="8" w:space="0"/>
            </w:tcBorders>
          </w:tcPr>
          <w:p w:rsidRPr="00AE1ECB" w:rsidR="008D4C81" w:rsidP="004C56F5" w:rsidRDefault="008D4C81" w14:paraId="244C85F1" w14:textId="77777777">
            <w:pPr>
              <w:tabs>
                <w:tab w:val="left" w:leader="dot" w:pos="5760"/>
              </w:tabs>
              <w:spacing w:before="120" w:after="100" w:afterAutospacing="1" w:line="240" w:lineRule="auto"/>
              <w:ind w:firstLine="0"/>
              <w:jc w:val="center"/>
              <w:rPr>
                <w:rFonts w:ascii="Helvetica" w:hAnsi="Helvetica" w:cs="Helvetica"/>
                <w:b/>
                <w:color w:val="000000"/>
                <w:sz w:val="18"/>
                <w:szCs w:val="18"/>
              </w:rPr>
            </w:pPr>
            <w:r w:rsidRPr="00AE1ECB">
              <w:rPr>
                <w:rFonts w:ascii="Helvetica" w:hAnsi="Helvetica" w:cs="Helvetica"/>
                <w:b/>
                <w:color w:val="000000"/>
                <w:sz w:val="18"/>
                <w:szCs w:val="18"/>
              </w:rPr>
              <w:t>Small</w:t>
            </w:r>
          </w:p>
        </w:tc>
        <w:tc>
          <w:tcPr>
            <w:tcW w:w="2166" w:type="dxa"/>
            <w:tcBorders>
              <w:top w:val="single" w:color="auto" w:sz="8" w:space="0"/>
              <w:left w:val="single" w:color="auto" w:sz="8" w:space="0"/>
              <w:bottom w:val="single" w:color="auto" w:sz="8" w:space="0"/>
              <w:right w:val="single" w:color="auto" w:sz="8" w:space="0"/>
            </w:tcBorders>
          </w:tcPr>
          <w:p w:rsidRPr="00AE1ECB" w:rsidR="008D4C81" w:rsidP="004C56F5" w:rsidRDefault="008D4C81" w14:paraId="244C85F2" w14:textId="77777777">
            <w:pPr>
              <w:tabs>
                <w:tab w:val="left" w:leader="dot" w:pos="5760"/>
              </w:tabs>
              <w:spacing w:before="120" w:after="100" w:afterAutospacing="1" w:line="240" w:lineRule="auto"/>
              <w:ind w:firstLine="0"/>
              <w:jc w:val="center"/>
              <w:rPr>
                <w:rFonts w:ascii="Helvetica" w:hAnsi="Helvetica" w:cs="Helvetica"/>
                <w:b/>
                <w:color w:val="000000"/>
                <w:sz w:val="18"/>
                <w:szCs w:val="18"/>
              </w:rPr>
            </w:pPr>
            <w:r w:rsidRPr="00AE1ECB">
              <w:rPr>
                <w:rFonts w:ascii="Helvetica" w:hAnsi="Helvetica" w:cs="Helvetica"/>
                <w:b/>
                <w:color w:val="000000"/>
                <w:sz w:val="18"/>
                <w:szCs w:val="18"/>
              </w:rPr>
              <w:t>Large</w:t>
            </w:r>
          </w:p>
        </w:tc>
        <w:tc>
          <w:tcPr>
            <w:tcW w:w="2166" w:type="dxa"/>
            <w:tcBorders>
              <w:top w:val="single" w:color="auto" w:sz="8" w:space="0"/>
              <w:left w:val="single" w:color="auto" w:sz="8" w:space="0"/>
              <w:bottom w:val="single" w:color="auto" w:sz="8" w:space="0"/>
              <w:right w:val="single" w:color="auto" w:sz="8" w:space="0"/>
            </w:tcBorders>
          </w:tcPr>
          <w:p w:rsidRPr="00AE1ECB" w:rsidR="008D4C81" w:rsidP="004C56F5" w:rsidRDefault="008D4C81" w14:paraId="244C85F3" w14:textId="77777777">
            <w:pPr>
              <w:tabs>
                <w:tab w:val="left" w:leader="dot" w:pos="5760"/>
              </w:tabs>
              <w:spacing w:before="120" w:after="100" w:afterAutospacing="1" w:line="240" w:lineRule="auto"/>
              <w:ind w:firstLine="0"/>
              <w:jc w:val="center"/>
              <w:rPr>
                <w:rFonts w:ascii="Helvetica" w:hAnsi="Helvetica" w:cs="Helvetica"/>
                <w:b/>
                <w:color w:val="000000"/>
                <w:sz w:val="18"/>
                <w:szCs w:val="18"/>
              </w:rPr>
            </w:pPr>
            <w:r w:rsidRPr="00AE1ECB">
              <w:rPr>
                <w:rFonts w:ascii="Helvetica" w:hAnsi="Helvetica" w:cs="Helvetica"/>
                <w:b/>
                <w:color w:val="000000"/>
                <w:sz w:val="18"/>
                <w:szCs w:val="18"/>
              </w:rPr>
              <w:t>Small</w:t>
            </w:r>
          </w:p>
        </w:tc>
      </w:tr>
      <w:tr w:rsidRPr="00AE1ECB" w:rsidR="008D4C81" w:rsidTr="004C56F5" w14:paraId="244C85FA" w14:textId="77777777">
        <w:tc>
          <w:tcPr>
            <w:tcW w:w="2165" w:type="dxa"/>
            <w:tcBorders>
              <w:top w:val="single" w:color="auto" w:sz="8" w:space="0"/>
              <w:right w:val="single" w:color="auto" w:sz="8" w:space="0"/>
            </w:tcBorders>
          </w:tcPr>
          <w:p w:rsidRPr="00AE1ECB" w:rsidR="008D4C81" w:rsidP="004C56F5" w:rsidRDefault="008D4C81" w14:paraId="244C85F5" w14:textId="77777777">
            <w:pPr>
              <w:tabs>
                <w:tab w:val="left" w:leader="dot" w:pos="5760"/>
              </w:tabs>
              <w:spacing w:line="240" w:lineRule="auto"/>
              <w:ind w:firstLine="0"/>
              <w:jc w:val="both"/>
              <w:rPr>
                <w:rFonts w:ascii="Helvetica" w:hAnsi="Helvetica" w:cs="Helvetica"/>
                <w:color w:val="000000"/>
                <w:sz w:val="18"/>
                <w:szCs w:val="18"/>
              </w:rPr>
            </w:pPr>
            <w:r w:rsidRPr="00AE1ECB">
              <w:rPr>
                <w:rFonts w:ascii="Helvetica" w:hAnsi="Helvetica" w:cs="Helvetica"/>
                <w:color w:val="000000"/>
                <w:sz w:val="18"/>
                <w:szCs w:val="18"/>
              </w:rPr>
              <w:t>Form 5500</w:t>
            </w:r>
          </w:p>
        </w:tc>
        <w:tc>
          <w:tcPr>
            <w:tcW w:w="2165" w:type="dxa"/>
            <w:tcBorders>
              <w:top w:val="single" w:color="auto" w:sz="8" w:space="0"/>
              <w:left w:val="single" w:color="auto" w:sz="8" w:space="0"/>
              <w:right w:val="single" w:color="auto" w:sz="8" w:space="0"/>
            </w:tcBorders>
          </w:tcPr>
          <w:p w:rsidRPr="00AE1ECB" w:rsidR="008D4C81" w:rsidP="004C56F5" w:rsidRDefault="008D4C81" w14:paraId="244C85F6" w14:textId="77777777">
            <w:pPr>
              <w:tabs>
                <w:tab w:val="left" w:leader="dot" w:pos="5760"/>
              </w:tabs>
              <w:spacing w:line="240" w:lineRule="auto"/>
              <w:ind w:right="514" w:firstLine="0"/>
              <w:jc w:val="right"/>
              <w:rPr>
                <w:rFonts w:ascii="Helvetica" w:hAnsi="Helvetica" w:cs="Helvetica"/>
                <w:color w:val="000000"/>
                <w:sz w:val="18"/>
                <w:szCs w:val="18"/>
              </w:rPr>
            </w:pPr>
            <w:r w:rsidRPr="00AE1ECB">
              <w:rPr>
                <w:rFonts w:ascii="Helvetica" w:hAnsi="Helvetica" w:cs="Helvetica"/>
                <w:color w:val="000000"/>
                <w:sz w:val="18"/>
                <w:szCs w:val="18"/>
              </w:rPr>
              <w:t>1 hr., 54 min.</w:t>
            </w:r>
          </w:p>
        </w:tc>
        <w:tc>
          <w:tcPr>
            <w:tcW w:w="2166" w:type="dxa"/>
            <w:tcBorders>
              <w:top w:val="single" w:color="auto" w:sz="8" w:space="0"/>
              <w:left w:val="single" w:color="auto" w:sz="8" w:space="0"/>
              <w:right w:val="single" w:color="auto" w:sz="8" w:space="0"/>
            </w:tcBorders>
          </w:tcPr>
          <w:p w:rsidRPr="00AE1ECB" w:rsidR="008D4C81" w:rsidP="004C56F5" w:rsidRDefault="008D4C81" w14:paraId="244C85F7" w14:textId="77777777">
            <w:pPr>
              <w:tabs>
                <w:tab w:val="left" w:leader="dot" w:pos="5760"/>
              </w:tabs>
              <w:spacing w:line="240" w:lineRule="auto"/>
              <w:ind w:right="514" w:firstLine="0"/>
              <w:jc w:val="right"/>
              <w:rPr>
                <w:rFonts w:ascii="Helvetica" w:hAnsi="Helvetica" w:cs="Helvetica"/>
                <w:color w:val="000000"/>
                <w:sz w:val="18"/>
                <w:szCs w:val="18"/>
              </w:rPr>
            </w:pPr>
            <w:r w:rsidRPr="00AE1ECB">
              <w:rPr>
                <w:rFonts w:ascii="Helvetica" w:hAnsi="Helvetica" w:cs="Helvetica"/>
                <w:color w:val="000000"/>
                <w:sz w:val="18"/>
                <w:szCs w:val="18"/>
              </w:rPr>
              <w:t>1 hr., 19 min.</w:t>
            </w:r>
          </w:p>
        </w:tc>
        <w:tc>
          <w:tcPr>
            <w:tcW w:w="2166" w:type="dxa"/>
            <w:tcBorders>
              <w:top w:val="single" w:color="auto" w:sz="8" w:space="0"/>
              <w:left w:val="single" w:color="auto" w:sz="8" w:space="0"/>
              <w:right w:val="single" w:color="auto" w:sz="8" w:space="0"/>
            </w:tcBorders>
          </w:tcPr>
          <w:p w:rsidRPr="00AE1ECB" w:rsidR="008D4C81" w:rsidP="004C56F5" w:rsidRDefault="008D4C81" w14:paraId="244C85F8" w14:textId="77777777">
            <w:pPr>
              <w:tabs>
                <w:tab w:val="left" w:leader="dot" w:pos="5760"/>
              </w:tabs>
              <w:spacing w:line="240" w:lineRule="auto"/>
              <w:ind w:right="514" w:firstLine="0"/>
              <w:jc w:val="right"/>
              <w:rPr>
                <w:rFonts w:ascii="Helvetica" w:hAnsi="Helvetica" w:cs="Helvetica"/>
                <w:color w:val="000000"/>
                <w:sz w:val="18"/>
                <w:szCs w:val="18"/>
              </w:rPr>
            </w:pPr>
            <w:r w:rsidRPr="00AE1ECB">
              <w:rPr>
                <w:rFonts w:ascii="Helvetica" w:hAnsi="Helvetica" w:cs="Helvetica"/>
                <w:color w:val="000000"/>
                <w:sz w:val="18"/>
                <w:szCs w:val="18"/>
              </w:rPr>
              <w:t>1 hr., 45 min.</w:t>
            </w:r>
          </w:p>
        </w:tc>
        <w:tc>
          <w:tcPr>
            <w:tcW w:w="2166" w:type="dxa"/>
            <w:tcBorders>
              <w:top w:val="single" w:color="auto" w:sz="8" w:space="0"/>
              <w:left w:val="single" w:color="auto" w:sz="8" w:space="0"/>
              <w:right w:val="single" w:color="auto" w:sz="8" w:space="0"/>
            </w:tcBorders>
          </w:tcPr>
          <w:p w:rsidRPr="00AE1ECB" w:rsidR="008D4C81" w:rsidP="004C56F5" w:rsidRDefault="008D4C81" w14:paraId="244C85F9" w14:textId="77777777">
            <w:pPr>
              <w:tabs>
                <w:tab w:val="left" w:leader="dot" w:pos="5760"/>
              </w:tabs>
              <w:spacing w:line="240" w:lineRule="auto"/>
              <w:ind w:right="514" w:firstLine="0"/>
              <w:jc w:val="right"/>
              <w:rPr>
                <w:rFonts w:ascii="Helvetica" w:hAnsi="Helvetica" w:cs="Helvetica"/>
                <w:color w:val="000000"/>
                <w:sz w:val="18"/>
                <w:szCs w:val="18"/>
              </w:rPr>
            </w:pPr>
            <w:r w:rsidRPr="00AE1ECB">
              <w:rPr>
                <w:rFonts w:ascii="Helvetica" w:hAnsi="Helvetica" w:cs="Helvetica"/>
                <w:color w:val="000000"/>
                <w:sz w:val="18"/>
                <w:szCs w:val="18"/>
              </w:rPr>
              <w:t>1 hr., 14 min.</w:t>
            </w:r>
          </w:p>
        </w:tc>
      </w:tr>
      <w:tr w:rsidRPr="00AE1ECB" w:rsidR="008D4C81" w:rsidTr="004C56F5" w14:paraId="244C8600" w14:textId="77777777">
        <w:tc>
          <w:tcPr>
            <w:tcW w:w="2165" w:type="dxa"/>
            <w:tcBorders>
              <w:right w:val="single" w:color="auto" w:sz="8" w:space="0"/>
            </w:tcBorders>
          </w:tcPr>
          <w:p w:rsidRPr="00AE1ECB" w:rsidR="008D4C81" w:rsidP="004C56F5" w:rsidRDefault="008D4C81" w14:paraId="244C85FB" w14:textId="77777777">
            <w:pPr>
              <w:tabs>
                <w:tab w:val="left" w:leader="dot" w:pos="5760"/>
              </w:tabs>
              <w:spacing w:line="240" w:lineRule="auto"/>
              <w:ind w:firstLine="0"/>
              <w:jc w:val="both"/>
              <w:rPr>
                <w:rFonts w:ascii="Helvetica" w:hAnsi="Helvetica" w:cs="Helvetica"/>
                <w:color w:val="000000"/>
                <w:sz w:val="18"/>
                <w:szCs w:val="18"/>
              </w:rPr>
            </w:pPr>
            <w:r w:rsidRPr="00AE1ECB">
              <w:rPr>
                <w:rFonts w:ascii="Helvetica" w:hAnsi="Helvetica" w:cs="Helvetica"/>
                <w:color w:val="000000"/>
                <w:sz w:val="18"/>
                <w:szCs w:val="18"/>
              </w:rPr>
              <w:t>Schedule A</w:t>
            </w:r>
          </w:p>
        </w:tc>
        <w:tc>
          <w:tcPr>
            <w:tcW w:w="2165" w:type="dxa"/>
            <w:tcBorders>
              <w:left w:val="single" w:color="auto" w:sz="8" w:space="0"/>
              <w:right w:val="single" w:color="auto" w:sz="8" w:space="0"/>
            </w:tcBorders>
          </w:tcPr>
          <w:p w:rsidRPr="00AE1ECB" w:rsidR="008D4C81" w:rsidP="004C56F5" w:rsidRDefault="008D4C81" w14:paraId="244C85FC" w14:textId="77777777">
            <w:pPr>
              <w:tabs>
                <w:tab w:val="left" w:leader="dot" w:pos="5760"/>
              </w:tabs>
              <w:spacing w:line="240" w:lineRule="auto"/>
              <w:ind w:right="514" w:firstLine="0"/>
              <w:jc w:val="right"/>
              <w:rPr>
                <w:rFonts w:ascii="Helvetica" w:hAnsi="Helvetica" w:cs="Helvetica"/>
                <w:color w:val="000000"/>
                <w:sz w:val="18"/>
                <w:szCs w:val="18"/>
              </w:rPr>
            </w:pPr>
            <w:r w:rsidRPr="00AE1ECB">
              <w:rPr>
                <w:rFonts w:ascii="Helvetica" w:hAnsi="Helvetica" w:cs="Helvetica"/>
                <w:color w:val="000000"/>
                <w:sz w:val="18"/>
                <w:szCs w:val="18"/>
              </w:rPr>
              <w:t>2 hr., 52 min.</w:t>
            </w:r>
          </w:p>
        </w:tc>
        <w:tc>
          <w:tcPr>
            <w:tcW w:w="2166" w:type="dxa"/>
            <w:tcBorders>
              <w:left w:val="single" w:color="auto" w:sz="8" w:space="0"/>
              <w:right w:val="single" w:color="auto" w:sz="8" w:space="0"/>
            </w:tcBorders>
          </w:tcPr>
          <w:p w:rsidRPr="00AE1ECB" w:rsidR="008D4C81" w:rsidP="004C56F5" w:rsidRDefault="008D4C81" w14:paraId="244C85FD" w14:textId="77777777">
            <w:pPr>
              <w:tabs>
                <w:tab w:val="left" w:leader="dot" w:pos="5760"/>
              </w:tabs>
              <w:spacing w:line="240" w:lineRule="auto"/>
              <w:ind w:right="514" w:firstLine="0"/>
              <w:jc w:val="right"/>
              <w:rPr>
                <w:rFonts w:ascii="Helvetica" w:hAnsi="Helvetica" w:cs="Helvetica"/>
                <w:color w:val="000000"/>
                <w:sz w:val="18"/>
                <w:szCs w:val="18"/>
              </w:rPr>
            </w:pPr>
            <w:r w:rsidRPr="00AE1ECB">
              <w:rPr>
                <w:rFonts w:ascii="Helvetica" w:hAnsi="Helvetica" w:cs="Helvetica"/>
                <w:color w:val="000000"/>
                <w:sz w:val="18"/>
                <w:szCs w:val="18"/>
              </w:rPr>
              <w:t>2 hr., 51 min.</w:t>
            </w:r>
          </w:p>
        </w:tc>
        <w:tc>
          <w:tcPr>
            <w:tcW w:w="2166" w:type="dxa"/>
            <w:tcBorders>
              <w:left w:val="single" w:color="auto" w:sz="8" w:space="0"/>
              <w:right w:val="single" w:color="auto" w:sz="8" w:space="0"/>
            </w:tcBorders>
          </w:tcPr>
          <w:p w:rsidRPr="00AE1ECB" w:rsidR="008D4C81" w:rsidP="004C56F5" w:rsidRDefault="008D4C81" w14:paraId="244C85FE" w14:textId="77777777">
            <w:pPr>
              <w:tabs>
                <w:tab w:val="left" w:leader="dot" w:pos="5760"/>
              </w:tabs>
              <w:spacing w:line="240" w:lineRule="auto"/>
              <w:ind w:right="514" w:firstLine="0"/>
              <w:jc w:val="right"/>
              <w:rPr>
                <w:rFonts w:ascii="Helvetica" w:hAnsi="Helvetica" w:cs="Helvetica"/>
                <w:color w:val="000000"/>
                <w:sz w:val="18"/>
                <w:szCs w:val="18"/>
              </w:rPr>
            </w:pPr>
            <w:r w:rsidRPr="00AE1ECB">
              <w:rPr>
                <w:rFonts w:ascii="Helvetica" w:hAnsi="Helvetica" w:cs="Helvetica"/>
                <w:color w:val="000000"/>
                <w:sz w:val="18"/>
                <w:szCs w:val="18"/>
              </w:rPr>
              <w:t>3 hr., 39 min.</w:t>
            </w:r>
          </w:p>
        </w:tc>
        <w:tc>
          <w:tcPr>
            <w:tcW w:w="2166" w:type="dxa"/>
            <w:tcBorders>
              <w:left w:val="single" w:color="auto" w:sz="8" w:space="0"/>
              <w:right w:val="single" w:color="auto" w:sz="8" w:space="0"/>
            </w:tcBorders>
          </w:tcPr>
          <w:p w:rsidRPr="00AE1ECB" w:rsidR="008D4C81" w:rsidP="004C56F5" w:rsidRDefault="008D4C81" w14:paraId="244C85FF" w14:textId="77777777">
            <w:pPr>
              <w:tabs>
                <w:tab w:val="left" w:leader="dot" w:pos="5760"/>
              </w:tabs>
              <w:spacing w:line="240" w:lineRule="auto"/>
              <w:ind w:right="514" w:firstLine="0"/>
              <w:jc w:val="right"/>
              <w:rPr>
                <w:rFonts w:ascii="Helvetica" w:hAnsi="Helvetica" w:cs="Helvetica"/>
                <w:color w:val="000000"/>
                <w:sz w:val="18"/>
                <w:szCs w:val="18"/>
              </w:rPr>
            </w:pPr>
            <w:r w:rsidRPr="00AE1ECB">
              <w:rPr>
                <w:rFonts w:ascii="Helvetica" w:hAnsi="Helvetica" w:cs="Helvetica"/>
                <w:color w:val="000000"/>
                <w:sz w:val="18"/>
                <w:szCs w:val="18"/>
              </w:rPr>
              <w:t>2 hr., 43 min.</w:t>
            </w:r>
          </w:p>
        </w:tc>
      </w:tr>
      <w:tr w:rsidRPr="00AE1ECB" w:rsidR="008D4C81" w:rsidTr="004C56F5" w14:paraId="244C8606" w14:textId="77777777">
        <w:tc>
          <w:tcPr>
            <w:tcW w:w="2165" w:type="dxa"/>
            <w:tcBorders>
              <w:right w:val="single" w:color="auto" w:sz="8" w:space="0"/>
            </w:tcBorders>
          </w:tcPr>
          <w:p w:rsidRPr="00AE1ECB" w:rsidR="008D4C81" w:rsidP="004C56F5" w:rsidRDefault="008D4C81" w14:paraId="244C8601" w14:textId="77777777">
            <w:pPr>
              <w:tabs>
                <w:tab w:val="left" w:leader="dot" w:pos="5760"/>
              </w:tabs>
              <w:spacing w:line="240" w:lineRule="auto"/>
              <w:ind w:firstLine="0"/>
              <w:jc w:val="both"/>
              <w:rPr>
                <w:rFonts w:ascii="Helvetica" w:hAnsi="Helvetica" w:cs="Helvetica"/>
                <w:color w:val="000000"/>
                <w:sz w:val="18"/>
                <w:szCs w:val="18"/>
              </w:rPr>
            </w:pPr>
            <w:r w:rsidRPr="00AE1ECB">
              <w:rPr>
                <w:rFonts w:ascii="Helvetica" w:hAnsi="Helvetica" w:cs="Helvetica"/>
                <w:color w:val="000000"/>
                <w:sz w:val="18"/>
                <w:szCs w:val="18"/>
              </w:rPr>
              <w:t>Schedule C</w:t>
            </w:r>
          </w:p>
        </w:tc>
        <w:tc>
          <w:tcPr>
            <w:tcW w:w="2165" w:type="dxa"/>
            <w:tcBorders>
              <w:left w:val="single" w:color="auto" w:sz="8" w:space="0"/>
              <w:right w:val="single" w:color="auto" w:sz="8" w:space="0"/>
            </w:tcBorders>
          </w:tcPr>
          <w:p w:rsidRPr="00AE1ECB" w:rsidR="008D4C81" w:rsidP="004C56F5" w:rsidRDefault="008D4C81" w14:paraId="244C8602" w14:textId="77777777">
            <w:pPr>
              <w:tabs>
                <w:tab w:val="left" w:leader="dot" w:pos="5760"/>
              </w:tabs>
              <w:spacing w:line="240" w:lineRule="auto"/>
              <w:ind w:right="514" w:firstLine="0"/>
              <w:jc w:val="right"/>
              <w:rPr>
                <w:rFonts w:ascii="Helvetica" w:hAnsi="Helvetica" w:cs="Helvetica"/>
                <w:color w:val="000000"/>
                <w:sz w:val="18"/>
                <w:szCs w:val="18"/>
              </w:rPr>
            </w:pPr>
            <w:r w:rsidRPr="00AE1ECB">
              <w:rPr>
                <w:rFonts w:ascii="Helvetica" w:hAnsi="Helvetica" w:cs="Helvetica"/>
                <w:color w:val="000000"/>
                <w:sz w:val="18"/>
                <w:szCs w:val="18"/>
              </w:rPr>
              <w:t>3 hr., 4 min</w:t>
            </w:r>
          </w:p>
        </w:tc>
        <w:tc>
          <w:tcPr>
            <w:tcW w:w="2166" w:type="dxa"/>
            <w:tcBorders>
              <w:left w:val="single" w:color="auto" w:sz="8" w:space="0"/>
              <w:right w:val="single" w:color="auto" w:sz="8" w:space="0"/>
            </w:tcBorders>
          </w:tcPr>
          <w:p w:rsidRPr="00AE1ECB" w:rsidR="008D4C81" w:rsidP="004C56F5" w:rsidRDefault="008D4C81" w14:paraId="244C8603" w14:textId="77777777">
            <w:pPr>
              <w:tabs>
                <w:tab w:val="left" w:leader="dot" w:pos="5760"/>
              </w:tabs>
              <w:spacing w:line="240" w:lineRule="auto"/>
              <w:ind w:right="514" w:firstLine="0"/>
              <w:jc w:val="right"/>
              <w:rPr>
                <w:rFonts w:ascii="Helvetica" w:hAnsi="Helvetica" w:cs="Helvetica"/>
                <w:color w:val="000000"/>
                <w:sz w:val="18"/>
                <w:szCs w:val="18"/>
              </w:rPr>
            </w:pPr>
            <w:r w:rsidRPr="00AE1ECB">
              <w:rPr>
                <w:rFonts w:ascii="Helvetica" w:hAnsi="Helvetica" w:cs="Helvetica"/>
                <w:color w:val="000000"/>
                <w:sz w:val="18"/>
                <w:szCs w:val="18"/>
              </w:rPr>
              <w:t>N/A</w:t>
            </w:r>
          </w:p>
        </w:tc>
        <w:tc>
          <w:tcPr>
            <w:tcW w:w="2166" w:type="dxa"/>
            <w:tcBorders>
              <w:left w:val="single" w:color="auto" w:sz="8" w:space="0"/>
              <w:right w:val="single" w:color="auto" w:sz="8" w:space="0"/>
            </w:tcBorders>
          </w:tcPr>
          <w:p w:rsidRPr="00AE1ECB" w:rsidR="008D4C81" w:rsidP="004C56F5" w:rsidRDefault="008D4C81" w14:paraId="244C8604" w14:textId="77777777">
            <w:pPr>
              <w:tabs>
                <w:tab w:val="left" w:leader="dot" w:pos="5760"/>
              </w:tabs>
              <w:spacing w:line="240" w:lineRule="auto"/>
              <w:ind w:right="514" w:firstLine="0"/>
              <w:jc w:val="right"/>
              <w:rPr>
                <w:rFonts w:ascii="Helvetica" w:hAnsi="Helvetica" w:cs="Helvetica"/>
                <w:color w:val="000000"/>
                <w:sz w:val="18"/>
                <w:szCs w:val="18"/>
              </w:rPr>
            </w:pPr>
            <w:r w:rsidRPr="00AE1ECB">
              <w:rPr>
                <w:rFonts w:ascii="Helvetica" w:hAnsi="Helvetica" w:cs="Helvetica"/>
                <w:color w:val="000000"/>
                <w:sz w:val="18"/>
                <w:szCs w:val="18"/>
              </w:rPr>
              <w:t>3 hr., 38 min.</w:t>
            </w:r>
          </w:p>
        </w:tc>
        <w:tc>
          <w:tcPr>
            <w:tcW w:w="2166" w:type="dxa"/>
            <w:tcBorders>
              <w:left w:val="single" w:color="auto" w:sz="8" w:space="0"/>
              <w:right w:val="single" w:color="auto" w:sz="8" w:space="0"/>
            </w:tcBorders>
          </w:tcPr>
          <w:p w:rsidRPr="00AE1ECB" w:rsidR="008D4C81" w:rsidP="004C56F5" w:rsidRDefault="008D4C81" w14:paraId="244C8605" w14:textId="77777777">
            <w:pPr>
              <w:tabs>
                <w:tab w:val="left" w:leader="dot" w:pos="5760"/>
              </w:tabs>
              <w:spacing w:line="240" w:lineRule="auto"/>
              <w:ind w:right="514" w:firstLine="0"/>
              <w:jc w:val="right"/>
              <w:rPr>
                <w:rFonts w:ascii="Helvetica" w:hAnsi="Helvetica" w:cs="Helvetica"/>
                <w:color w:val="000000"/>
                <w:sz w:val="18"/>
                <w:szCs w:val="18"/>
              </w:rPr>
            </w:pPr>
            <w:r w:rsidRPr="00AE1ECB">
              <w:rPr>
                <w:rFonts w:ascii="Helvetica" w:hAnsi="Helvetica" w:cs="Helvetica"/>
                <w:color w:val="000000"/>
                <w:sz w:val="18"/>
                <w:szCs w:val="18"/>
              </w:rPr>
              <w:t>N/A</w:t>
            </w:r>
          </w:p>
        </w:tc>
      </w:tr>
      <w:tr w:rsidRPr="00AE1ECB" w:rsidR="008D4C81" w:rsidTr="004C56F5" w14:paraId="244C860C" w14:textId="77777777">
        <w:tc>
          <w:tcPr>
            <w:tcW w:w="2165" w:type="dxa"/>
            <w:tcBorders>
              <w:right w:val="single" w:color="auto" w:sz="8" w:space="0"/>
            </w:tcBorders>
          </w:tcPr>
          <w:p w:rsidRPr="00AE1ECB" w:rsidR="008D4C81" w:rsidP="004C56F5" w:rsidRDefault="008D4C81" w14:paraId="244C8607" w14:textId="77777777">
            <w:pPr>
              <w:tabs>
                <w:tab w:val="left" w:leader="dot" w:pos="5760"/>
              </w:tabs>
              <w:spacing w:line="240" w:lineRule="auto"/>
              <w:ind w:firstLine="0"/>
              <w:jc w:val="both"/>
              <w:rPr>
                <w:rFonts w:ascii="Helvetica" w:hAnsi="Helvetica" w:cs="Helvetica"/>
                <w:color w:val="000000"/>
                <w:sz w:val="18"/>
                <w:szCs w:val="18"/>
              </w:rPr>
            </w:pPr>
            <w:r w:rsidRPr="00AE1ECB">
              <w:rPr>
                <w:rFonts w:ascii="Helvetica" w:hAnsi="Helvetica" w:cs="Helvetica"/>
                <w:color w:val="000000"/>
                <w:sz w:val="18"/>
                <w:szCs w:val="18"/>
              </w:rPr>
              <w:t>Schedule D</w:t>
            </w:r>
          </w:p>
        </w:tc>
        <w:tc>
          <w:tcPr>
            <w:tcW w:w="2165" w:type="dxa"/>
            <w:tcBorders>
              <w:left w:val="single" w:color="auto" w:sz="8" w:space="0"/>
              <w:right w:val="single" w:color="auto" w:sz="8" w:space="0"/>
            </w:tcBorders>
          </w:tcPr>
          <w:p w:rsidRPr="00AE1ECB" w:rsidR="008D4C81" w:rsidP="004C56F5" w:rsidRDefault="008D4C81" w14:paraId="244C8608" w14:textId="77777777">
            <w:pPr>
              <w:tabs>
                <w:tab w:val="left" w:leader="dot" w:pos="5760"/>
              </w:tabs>
              <w:spacing w:line="240" w:lineRule="auto"/>
              <w:ind w:right="514" w:firstLine="0"/>
              <w:jc w:val="right"/>
              <w:rPr>
                <w:rFonts w:ascii="Helvetica" w:hAnsi="Helvetica" w:cs="Helvetica"/>
                <w:color w:val="000000"/>
                <w:sz w:val="18"/>
                <w:szCs w:val="18"/>
              </w:rPr>
            </w:pPr>
            <w:r w:rsidRPr="00AE1ECB">
              <w:rPr>
                <w:rFonts w:ascii="Helvetica" w:hAnsi="Helvetica" w:cs="Helvetica"/>
                <w:color w:val="000000"/>
                <w:sz w:val="18"/>
                <w:szCs w:val="18"/>
              </w:rPr>
              <w:t>1 hr., 39 min.</w:t>
            </w:r>
          </w:p>
        </w:tc>
        <w:tc>
          <w:tcPr>
            <w:tcW w:w="2166" w:type="dxa"/>
            <w:tcBorders>
              <w:left w:val="single" w:color="auto" w:sz="8" w:space="0"/>
              <w:right w:val="single" w:color="auto" w:sz="8" w:space="0"/>
            </w:tcBorders>
          </w:tcPr>
          <w:p w:rsidRPr="00AE1ECB" w:rsidR="008D4C81" w:rsidP="004C56F5" w:rsidRDefault="008D4C81" w14:paraId="244C8609" w14:textId="77777777">
            <w:pPr>
              <w:tabs>
                <w:tab w:val="left" w:leader="dot" w:pos="5760"/>
              </w:tabs>
              <w:spacing w:line="240" w:lineRule="auto"/>
              <w:ind w:right="514" w:firstLine="0"/>
              <w:jc w:val="right"/>
              <w:rPr>
                <w:rFonts w:ascii="Helvetica" w:hAnsi="Helvetica" w:cs="Helvetica"/>
                <w:color w:val="000000"/>
                <w:sz w:val="18"/>
                <w:szCs w:val="18"/>
              </w:rPr>
            </w:pPr>
            <w:r w:rsidRPr="00AE1ECB">
              <w:rPr>
                <w:rFonts w:ascii="Helvetica" w:hAnsi="Helvetica" w:cs="Helvetica"/>
                <w:color w:val="000000"/>
                <w:sz w:val="18"/>
                <w:szCs w:val="18"/>
              </w:rPr>
              <w:t>20 min.</w:t>
            </w:r>
          </w:p>
        </w:tc>
        <w:tc>
          <w:tcPr>
            <w:tcW w:w="2166" w:type="dxa"/>
            <w:tcBorders>
              <w:left w:val="single" w:color="auto" w:sz="8" w:space="0"/>
              <w:right w:val="single" w:color="auto" w:sz="8" w:space="0"/>
            </w:tcBorders>
          </w:tcPr>
          <w:p w:rsidRPr="00AE1ECB" w:rsidR="008D4C81" w:rsidP="004C56F5" w:rsidRDefault="008D4C81" w14:paraId="244C860A" w14:textId="77777777">
            <w:pPr>
              <w:tabs>
                <w:tab w:val="left" w:leader="dot" w:pos="5760"/>
              </w:tabs>
              <w:spacing w:line="240" w:lineRule="auto"/>
              <w:ind w:right="514" w:firstLine="0"/>
              <w:jc w:val="right"/>
              <w:rPr>
                <w:rFonts w:ascii="Helvetica" w:hAnsi="Helvetica" w:cs="Helvetica"/>
                <w:color w:val="000000"/>
                <w:sz w:val="18"/>
                <w:szCs w:val="18"/>
              </w:rPr>
            </w:pPr>
            <w:r w:rsidRPr="00AE1ECB">
              <w:rPr>
                <w:rFonts w:ascii="Helvetica" w:hAnsi="Helvetica" w:cs="Helvetica"/>
                <w:color w:val="000000"/>
                <w:sz w:val="18"/>
                <w:szCs w:val="18"/>
              </w:rPr>
              <w:t>1 hr., 52 min.</w:t>
            </w:r>
          </w:p>
        </w:tc>
        <w:tc>
          <w:tcPr>
            <w:tcW w:w="2166" w:type="dxa"/>
            <w:tcBorders>
              <w:left w:val="single" w:color="auto" w:sz="8" w:space="0"/>
              <w:right w:val="single" w:color="auto" w:sz="8" w:space="0"/>
            </w:tcBorders>
          </w:tcPr>
          <w:p w:rsidRPr="00AE1ECB" w:rsidR="008D4C81" w:rsidP="004C56F5" w:rsidRDefault="008D4C81" w14:paraId="244C860B" w14:textId="77777777">
            <w:pPr>
              <w:tabs>
                <w:tab w:val="left" w:leader="dot" w:pos="5760"/>
              </w:tabs>
              <w:spacing w:line="240" w:lineRule="auto"/>
              <w:ind w:right="514" w:firstLine="0"/>
              <w:jc w:val="right"/>
              <w:rPr>
                <w:rFonts w:ascii="Helvetica" w:hAnsi="Helvetica" w:cs="Helvetica"/>
                <w:color w:val="000000"/>
                <w:sz w:val="18"/>
                <w:szCs w:val="18"/>
              </w:rPr>
            </w:pPr>
            <w:r w:rsidRPr="00AE1ECB">
              <w:rPr>
                <w:rFonts w:ascii="Helvetica" w:hAnsi="Helvetica" w:cs="Helvetica"/>
                <w:color w:val="000000"/>
                <w:sz w:val="18"/>
                <w:szCs w:val="18"/>
              </w:rPr>
              <w:t>20 min.</w:t>
            </w:r>
          </w:p>
        </w:tc>
      </w:tr>
      <w:tr w:rsidRPr="00AE1ECB" w:rsidR="008D4C81" w:rsidTr="004C56F5" w14:paraId="244C8612" w14:textId="77777777">
        <w:tc>
          <w:tcPr>
            <w:tcW w:w="2165" w:type="dxa"/>
            <w:tcBorders>
              <w:right w:val="single" w:color="auto" w:sz="8" w:space="0"/>
            </w:tcBorders>
          </w:tcPr>
          <w:p w:rsidRPr="00AE1ECB" w:rsidR="008D4C81" w:rsidP="004C56F5" w:rsidRDefault="008D4C81" w14:paraId="244C860D" w14:textId="77777777">
            <w:pPr>
              <w:tabs>
                <w:tab w:val="left" w:leader="dot" w:pos="5760"/>
              </w:tabs>
              <w:spacing w:line="240" w:lineRule="auto"/>
              <w:ind w:firstLine="0"/>
              <w:jc w:val="both"/>
              <w:rPr>
                <w:rFonts w:ascii="Helvetica" w:hAnsi="Helvetica" w:cs="Helvetica"/>
                <w:color w:val="000000"/>
                <w:sz w:val="18"/>
                <w:szCs w:val="18"/>
              </w:rPr>
            </w:pPr>
            <w:r w:rsidRPr="00AE1ECB">
              <w:rPr>
                <w:rFonts w:ascii="Helvetica" w:hAnsi="Helvetica" w:cs="Helvetica"/>
                <w:color w:val="000000"/>
                <w:sz w:val="18"/>
                <w:szCs w:val="18"/>
              </w:rPr>
              <w:t>Schedule G</w:t>
            </w:r>
          </w:p>
        </w:tc>
        <w:tc>
          <w:tcPr>
            <w:tcW w:w="2165" w:type="dxa"/>
            <w:tcBorders>
              <w:left w:val="single" w:color="auto" w:sz="8" w:space="0"/>
              <w:right w:val="single" w:color="auto" w:sz="8" w:space="0"/>
            </w:tcBorders>
          </w:tcPr>
          <w:p w:rsidRPr="00AE1ECB" w:rsidR="008D4C81" w:rsidP="004C56F5" w:rsidRDefault="008D4C81" w14:paraId="244C860E" w14:textId="77777777">
            <w:pPr>
              <w:tabs>
                <w:tab w:val="left" w:leader="dot" w:pos="5760"/>
              </w:tabs>
              <w:spacing w:line="240" w:lineRule="auto"/>
              <w:ind w:right="514" w:firstLine="0"/>
              <w:jc w:val="right"/>
              <w:rPr>
                <w:rFonts w:ascii="Helvetica" w:hAnsi="Helvetica" w:cs="Helvetica"/>
                <w:color w:val="000000"/>
                <w:sz w:val="18"/>
                <w:szCs w:val="18"/>
              </w:rPr>
            </w:pPr>
            <w:r w:rsidRPr="00AE1ECB">
              <w:rPr>
                <w:rFonts w:ascii="Helvetica" w:hAnsi="Helvetica" w:cs="Helvetica"/>
                <w:color w:val="000000"/>
                <w:sz w:val="18"/>
                <w:szCs w:val="18"/>
              </w:rPr>
              <w:t>11 hr., 29 min.</w:t>
            </w:r>
          </w:p>
        </w:tc>
        <w:tc>
          <w:tcPr>
            <w:tcW w:w="2166" w:type="dxa"/>
            <w:tcBorders>
              <w:left w:val="single" w:color="auto" w:sz="8" w:space="0"/>
              <w:right w:val="single" w:color="auto" w:sz="8" w:space="0"/>
            </w:tcBorders>
          </w:tcPr>
          <w:p w:rsidRPr="00AE1ECB" w:rsidR="008D4C81" w:rsidP="004C56F5" w:rsidRDefault="008D4C81" w14:paraId="244C860F" w14:textId="77777777">
            <w:pPr>
              <w:tabs>
                <w:tab w:val="left" w:leader="dot" w:pos="5760"/>
              </w:tabs>
              <w:spacing w:line="240" w:lineRule="auto"/>
              <w:ind w:right="514" w:firstLine="0"/>
              <w:jc w:val="right"/>
              <w:rPr>
                <w:rFonts w:ascii="Helvetica" w:hAnsi="Helvetica" w:cs="Helvetica"/>
                <w:color w:val="000000"/>
                <w:sz w:val="18"/>
                <w:szCs w:val="18"/>
              </w:rPr>
            </w:pPr>
            <w:r w:rsidRPr="00AE1ECB">
              <w:rPr>
                <w:rFonts w:ascii="Helvetica" w:hAnsi="Helvetica" w:cs="Helvetica"/>
                <w:color w:val="000000"/>
                <w:sz w:val="18"/>
                <w:szCs w:val="18"/>
              </w:rPr>
              <w:t>N/A</w:t>
            </w:r>
          </w:p>
        </w:tc>
        <w:tc>
          <w:tcPr>
            <w:tcW w:w="2166" w:type="dxa"/>
            <w:tcBorders>
              <w:left w:val="single" w:color="auto" w:sz="8" w:space="0"/>
              <w:right w:val="single" w:color="auto" w:sz="8" w:space="0"/>
            </w:tcBorders>
          </w:tcPr>
          <w:p w:rsidRPr="00AE1ECB" w:rsidR="008D4C81" w:rsidP="004C56F5" w:rsidRDefault="008D4C81" w14:paraId="244C8610" w14:textId="77777777">
            <w:pPr>
              <w:tabs>
                <w:tab w:val="clear" w:pos="432"/>
                <w:tab w:val="left" w:pos="344"/>
                <w:tab w:val="left" w:leader="dot" w:pos="5760"/>
              </w:tabs>
              <w:spacing w:line="240" w:lineRule="auto"/>
              <w:ind w:right="514" w:firstLine="0"/>
              <w:rPr>
                <w:rFonts w:ascii="Helvetica" w:hAnsi="Helvetica" w:cs="Helvetica"/>
                <w:color w:val="000000"/>
                <w:sz w:val="18"/>
                <w:szCs w:val="18"/>
              </w:rPr>
            </w:pPr>
            <w:r w:rsidRPr="00AE1ECB">
              <w:rPr>
                <w:rFonts w:ascii="Helvetica" w:hAnsi="Helvetica" w:cs="Helvetica"/>
                <w:color w:val="000000"/>
                <w:sz w:val="18"/>
                <w:szCs w:val="18"/>
              </w:rPr>
              <w:tab/>
              <w:t>11 hr.</w:t>
            </w:r>
          </w:p>
        </w:tc>
        <w:tc>
          <w:tcPr>
            <w:tcW w:w="2166" w:type="dxa"/>
            <w:tcBorders>
              <w:left w:val="single" w:color="auto" w:sz="8" w:space="0"/>
              <w:right w:val="single" w:color="auto" w:sz="8" w:space="0"/>
            </w:tcBorders>
          </w:tcPr>
          <w:p w:rsidRPr="00AE1ECB" w:rsidR="008D4C81" w:rsidP="004C56F5" w:rsidRDefault="008D4C81" w14:paraId="244C8611" w14:textId="77777777">
            <w:pPr>
              <w:tabs>
                <w:tab w:val="left" w:leader="dot" w:pos="5760"/>
              </w:tabs>
              <w:spacing w:line="240" w:lineRule="auto"/>
              <w:ind w:right="514" w:firstLine="0"/>
              <w:jc w:val="right"/>
              <w:rPr>
                <w:rFonts w:ascii="Helvetica" w:hAnsi="Helvetica" w:cs="Helvetica"/>
                <w:color w:val="000000"/>
                <w:sz w:val="18"/>
                <w:szCs w:val="18"/>
              </w:rPr>
            </w:pPr>
            <w:r w:rsidRPr="00AE1ECB">
              <w:rPr>
                <w:rFonts w:ascii="Helvetica" w:hAnsi="Helvetica" w:cs="Helvetica"/>
                <w:color w:val="000000"/>
                <w:sz w:val="18"/>
                <w:szCs w:val="18"/>
              </w:rPr>
              <w:t>N/A</w:t>
            </w:r>
          </w:p>
        </w:tc>
      </w:tr>
      <w:tr w:rsidRPr="00AE1ECB" w:rsidR="008D4C81" w:rsidTr="004C56F5" w14:paraId="244C8618" w14:textId="77777777">
        <w:tc>
          <w:tcPr>
            <w:tcW w:w="2165" w:type="dxa"/>
            <w:tcBorders>
              <w:right w:val="single" w:color="auto" w:sz="8" w:space="0"/>
            </w:tcBorders>
          </w:tcPr>
          <w:p w:rsidRPr="00AE1ECB" w:rsidR="008D4C81" w:rsidP="004C56F5" w:rsidRDefault="008D4C81" w14:paraId="244C8613" w14:textId="77777777">
            <w:pPr>
              <w:tabs>
                <w:tab w:val="left" w:leader="dot" w:pos="5760"/>
              </w:tabs>
              <w:spacing w:line="240" w:lineRule="auto"/>
              <w:ind w:firstLine="0"/>
              <w:jc w:val="both"/>
              <w:rPr>
                <w:rFonts w:ascii="Helvetica" w:hAnsi="Helvetica" w:cs="Helvetica"/>
                <w:color w:val="000000"/>
                <w:sz w:val="18"/>
                <w:szCs w:val="18"/>
              </w:rPr>
            </w:pPr>
            <w:r w:rsidRPr="00AE1ECB">
              <w:rPr>
                <w:rFonts w:ascii="Helvetica" w:hAnsi="Helvetica" w:cs="Helvetica"/>
                <w:color w:val="000000"/>
                <w:sz w:val="18"/>
                <w:szCs w:val="18"/>
              </w:rPr>
              <w:t>Schedule H</w:t>
            </w:r>
          </w:p>
        </w:tc>
        <w:tc>
          <w:tcPr>
            <w:tcW w:w="2165" w:type="dxa"/>
            <w:tcBorders>
              <w:left w:val="single" w:color="auto" w:sz="8" w:space="0"/>
              <w:right w:val="single" w:color="auto" w:sz="8" w:space="0"/>
            </w:tcBorders>
          </w:tcPr>
          <w:p w:rsidRPr="00AE1ECB" w:rsidR="008D4C81" w:rsidP="004C56F5" w:rsidRDefault="008D4C81" w14:paraId="244C8614" w14:textId="77777777">
            <w:pPr>
              <w:tabs>
                <w:tab w:val="left" w:leader="dot" w:pos="5760"/>
              </w:tabs>
              <w:spacing w:line="240" w:lineRule="auto"/>
              <w:ind w:right="514" w:firstLine="0"/>
              <w:jc w:val="right"/>
              <w:rPr>
                <w:rFonts w:ascii="Helvetica" w:hAnsi="Helvetica" w:cs="Helvetica"/>
                <w:color w:val="000000"/>
                <w:sz w:val="18"/>
                <w:szCs w:val="18"/>
              </w:rPr>
            </w:pPr>
            <w:r w:rsidRPr="00AE1ECB">
              <w:rPr>
                <w:rFonts w:ascii="Helvetica" w:hAnsi="Helvetica" w:cs="Helvetica"/>
                <w:color w:val="000000"/>
                <w:sz w:val="18"/>
                <w:szCs w:val="18"/>
              </w:rPr>
              <w:t>7 hr., 42 min.</w:t>
            </w:r>
          </w:p>
        </w:tc>
        <w:tc>
          <w:tcPr>
            <w:tcW w:w="2166" w:type="dxa"/>
            <w:tcBorders>
              <w:left w:val="single" w:color="auto" w:sz="8" w:space="0"/>
              <w:right w:val="single" w:color="auto" w:sz="8" w:space="0"/>
            </w:tcBorders>
          </w:tcPr>
          <w:p w:rsidRPr="00AE1ECB" w:rsidR="008D4C81" w:rsidP="004C56F5" w:rsidRDefault="008D4C81" w14:paraId="244C8615" w14:textId="77777777">
            <w:pPr>
              <w:tabs>
                <w:tab w:val="left" w:leader="dot" w:pos="5760"/>
              </w:tabs>
              <w:spacing w:line="240" w:lineRule="auto"/>
              <w:ind w:right="514" w:firstLine="0"/>
              <w:jc w:val="right"/>
              <w:rPr>
                <w:rFonts w:ascii="Helvetica" w:hAnsi="Helvetica" w:cs="Helvetica"/>
                <w:color w:val="000000"/>
                <w:sz w:val="18"/>
                <w:szCs w:val="18"/>
              </w:rPr>
            </w:pPr>
            <w:r w:rsidRPr="00AE1ECB">
              <w:rPr>
                <w:rFonts w:ascii="Helvetica" w:hAnsi="Helvetica" w:cs="Helvetica"/>
                <w:color w:val="000000"/>
                <w:sz w:val="18"/>
                <w:szCs w:val="18"/>
              </w:rPr>
              <w:t>N/A</w:t>
            </w:r>
          </w:p>
        </w:tc>
        <w:tc>
          <w:tcPr>
            <w:tcW w:w="2166" w:type="dxa"/>
            <w:tcBorders>
              <w:left w:val="single" w:color="auto" w:sz="8" w:space="0"/>
              <w:right w:val="single" w:color="auto" w:sz="8" w:space="0"/>
            </w:tcBorders>
          </w:tcPr>
          <w:p w:rsidRPr="00AE1ECB" w:rsidR="008D4C81" w:rsidP="004C56F5" w:rsidRDefault="008D4C81" w14:paraId="244C8616" w14:textId="77777777">
            <w:pPr>
              <w:tabs>
                <w:tab w:val="left" w:leader="dot" w:pos="5760"/>
              </w:tabs>
              <w:spacing w:line="240" w:lineRule="auto"/>
              <w:ind w:right="514" w:firstLine="0"/>
              <w:jc w:val="right"/>
              <w:rPr>
                <w:rFonts w:ascii="Helvetica" w:hAnsi="Helvetica" w:cs="Helvetica"/>
                <w:color w:val="000000"/>
                <w:sz w:val="18"/>
                <w:szCs w:val="18"/>
              </w:rPr>
            </w:pPr>
            <w:r w:rsidRPr="00AE1ECB">
              <w:rPr>
                <w:rFonts w:ascii="Helvetica" w:hAnsi="Helvetica" w:cs="Helvetica"/>
                <w:color w:val="000000"/>
                <w:sz w:val="18"/>
                <w:szCs w:val="18"/>
              </w:rPr>
              <w:t>8 hr., 35 min.</w:t>
            </w:r>
          </w:p>
        </w:tc>
        <w:tc>
          <w:tcPr>
            <w:tcW w:w="2166" w:type="dxa"/>
            <w:tcBorders>
              <w:left w:val="single" w:color="auto" w:sz="8" w:space="0"/>
              <w:right w:val="single" w:color="auto" w:sz="8" w:space="0"/>
            </w:tcBorders>
          </w:tcPr>
          <w:p w:rsidRPr="00AE1ECB" w:rsidR="008D4C81" w:rsidP="004C56F5" w:rsidRDefault="008D4C81" w14:paraId="244C8617" w14:textId="77777777">
            <w:pPr>
              <w:tabs>
                <w:tab w:val="left" w:leader="dot" w:pos="5760"/>
              </w:tabs>
              <w:spacing w:line="240" w:lineRule="auto"/>
              <w:ind w:right="514" w:firstLine="0"/>
              <w:jc w:val="right"/>
              <w:rPr>
                <w:rFonts w:ascii="Helvetica" w:hAnsi="Helvetica" w:cs="Helvetica"/>
                <w:color w:val="000000"/>
                <w:sz w:val="18"/>
                <w:szCs w:val="18"/>
              </w:rPr>
            </w:pPr>
            <w:r w:rsidRPr="00AE1ECB">
              <w:rPr>
                <w:rFonts w:ascii="Helvetica" w:hAnsi="Helvetica" w:cs="Helvetica"/>
                <w:color w:val="000000"/>
                <w:sz w:val="18"/>
                <w:szCs w:val="18"/>
              </w:rPr>
              <w:t>N/A</w:t>
            </w:r>
          </w:p>
        </w:tc>
      </w:tr>
      <w:tr w:rsidRPr="00AE1ECB" w:rsidR="008D4C81" w:rsidTr="004C56F5" w14:paraId="244C861E" w14:textId="77777777">
        <w:tc>
          <w:tcPr>
            <w:tcW w:w="2165" w:type="dxa"/>
            <w:tcBorders>
              <w:right w:val="single" w:color="auto" w:sz="8" w:space="0"/>
            </w:tcBorders>
          </w:tcPr>
          <w:p w:rsidRPr="00AE1ECB" w:rsidR="008D4C81" w:rsidP="004C56F5" w:rsidRDefault="008D4C81" w14:paraId="244C8619" w14:textId="77777777">
            <w:pPr>
              <w:tabs>
                <w:tab w:val="left" w:leader="dot" w:pos="5760"/>
              </w:tabs>
              <w:spacing w:line="240" w:lineRule="auto"/>
              <w:ind w:firstLine="0"/>
              <w:jc w:val="both"/>
              <w:rPr>
                <w:rFonts w:ascii="Helvetica" w:hAnsi="Helvetica" w:cs="Helvetica"/>
                <w:color w:val="000000"/>
                <w:sz w:val="18"/>
                <w:szCs w:val="18"/>
              </w:rPr>
            </w:pPr>
            <w:r w:rsidRPr="00AE1ECB">
              <w:rPr>
                <w:rFonts w:ascii="Helvetica" w:hAnsi="Helvetica" w:cs="Helvetica"/>
                <w:color w:val="000000"/>
                <w:sz w:val="18"/>
                <w:szCs w:val="18"/>
              </w:rPr>
              <w:t>Schedule I</w:t>
            </w:r>
          </w:p>
        </w:tc>
        <w:tc>
          <w:tcPr>
            <w:tcW w:w="2165" w:type="dxa"/>
            <w:tcBorders>
              <w:left w:val="single" w:color="auto" w:sz="8" w:space="0"/>
              <w:right w:val="single" w:color="auto" w:sz="8" w:space="0"/>
            </w:tcBorders>
          </w:tcPr>
          <w:p w:rsidRPr="00AE1ECB" w:rsidR="008D4C81" w:rsidP="004C56F5" w:rsidRDefault="008D4C81" w14:paraId="244C861A" w14:textId="77777777">
            <w:pPr>
              <w:tabs>
                <w:tab w:val="left" w:leader="dot" w:pos="5760"/>
              </w:tabs>
              <w:spacing w:line="240" w:lineRule="auto"/>
              <w:ind w:right="514" w:firstLine="0"/>
              <w:jc w:val="right"/>
              <w:rPr>
                <w:rFonts w:ascii="Helvetica" w:hAnsi="Helvetica" w:cs="Helvetica"/>
                <w:color w:val="000000"/>
                <w:sz w:val="18"/>
                <w:szCs w:val="18"/>
              </w:rPr>
            </w:pPr>
            <w:r w:rsidRPr="00AE1ECB">
              <w:rPr>
                <w:rFonts w:ascii="Helvetica" w:hAnsi="Helvetica" w:cs="Helvetica"/>
                <w:color w:val="000000"/>
                <w:sz w:val="18"/>
                <w:szCs w:val="18"/>
              </w:rPr>
              <w:t>N/A</w:t>
            </w:r>
          </w:p>
        </w:tc>
        <w:tc>
          <w:tcPr>
            <w:tcW w:w="2166" w:type="dxa"/>
            <w:tcBorders>
              <w:left w:val="single" w:color="auto" w:sz="8" w:space="0"/>
              <w:right w:val="single" w:color="auto" w:sz="8" w:space="0"/>
            </w:tcBorders>
          </w:tcPr>
          <w:p w:rsidRPr="00AE1ECB" w:rsidR="008D4C81" w:rsidP="004C56F5" w:rsidRDefault="008D4C81" w14:paraId="244C861B" w14:textId="77777777">
            <w:pPr>
              <w:tabs>
                <w:tab w:val="left" w:leader="dot" w:pos="5760"/>
              </w:tabs>
              <w:spacing w:line="240" w:lineRule="auto"/>
              <w:ind w:right="514" w:firstLine="0"/>
              <w:jc w:val="right"/>
              <w:rPr>
                <w:rFonts w:ascii="Helvetica" w:hAnsi="Helvetica" w:cs="Helvetica"/>
                <w:color w:val="000000"/>
                <w:sz w:val="18"/>
                <w:szCs w:val="18"/>
              </w:rPr>
            </w:pPr>
            <w:r w:rsidRPr="00AE1ECB">
              <w:rPr>
                <w:rFonts w:ascii="Helvetica" w:hAnsi="Helvetica" w:cs="Helvetica"/>
                <w:color w:val="000000"/>
                <w:sz w:val="18"/>
                <w:szCs w:val="18"/>
              </w:rPr>
              <w:t>2 hr., 5 min.</w:t>
            </w:r>
          </w:p>
        </w:tc>
        <w:tc>
          <w:tcPr>
            <w:tcW w:w="2166" w:type="dxa"/>
            <w:tcBorders>
              <w:left w:val="single" w:color="auto" w:sz="8" w:space="0"/>
              <w:right w:val="single" w:color="auto" w:sz="8" w:space="0"/>
            </w:tcBorders>
          </w:tcPr>
          <w:p w:rsidRPr="00AE1ECB" w:rsidR="008D4C81" w:rsidP="004C56F5" w:rsidRDefault="008D4C81" w14:paraId="244C861C" w14:textId="77777777">
            <w:pPr>
              <w:tabs>
                <w:tab w:val="left" w:leader="dot" w:pos="5760"/>
              </w:tabs>
              <w:spacing w:line="240" w:lineRule="auto"/>
              <w:ind w:right="514" w:firstLine="0"/>
              <w:jc w:val="right"/>
              <w:rPr>
                <w:rFonts w:ascii="Helvetica" w:hAnsi="Helvetica" w:cs="Helvetica"/>
                <w:color w:val="000000"/>
                <w:sz w:val="18"/>
                <w:szCs w:val="18"/>
              </w:rPr>
            </w:pPr>
            <w:r w:rsidRPr="00AE1ECB">
              <w:rPr>
                <w:rFonts w:ascii="Helvetica" w:hAnsi="Helvetica" w:cs="Helvetica"/>
                <w:color w:val="000000"/>
                <w:sz w:val="18"/>
                <w:szCs w:val="18"/>
              </w:rPr>
              <w:t>N/A</w:t>
            </w:r>
          </w:p>
        </w:tc>
        <w:tc>
          <w:tcPr>
            <w:tcW w:w="2166" w:type="dxa"/>
            <w:tcBorders>
              <w:left w:val="single" w:color="auto" w:sz="8" w:space="0"/>
              <w:right w:val="single" w:color="auto" w:sz="8" w:space="0"/>
            </w:tcBorders>
          </w:tcPr>
          <w:p w:rsidRPr="00AE1ECB" w:rsidR="008D4C81" w:rsidP="004C56F5" w:rsidRDefault="008D4C81" w14:paraId="244C861D" w14:textId="77777777">
            <w:pPr>
              <w:tabs>
                <w:tab w:val="left" w:leader="dot" w:pos="5760"/>
              </w:tabs>
              <w:spacing w:line="240" w:lineRule="auto"/>
              <w:ind w:right="514" w:firstLine="0"/>
              <w:jc w:val="right"/>
              <w:rPr>
                <w:rFonts w:ascii="Helvetica" w:hAnsi="Helvetica" w:cs="Helvetica"/>
                <w:color w:val="000000"/>
                <w:sz w:val="18"/>
                <w:szCs w:val="18"/>
              </w:rPr>
            </w:pPr>
            <w:r w:rsidRPr="00AE1ECB">
              <w:rPr>
                <w:rFonts w:ascii="Helvetica" w:hAnsi="Helvetica" w:cs="Helvetica"/>
                <w:color w:val="000000"/>
                <w:sz w:val="18"/>
                <w:szCs w:val="18"/>
              </w:rPr>
              <w:t>1 hr., 55 min.</w:t>
            </w:r>
          </w:p>
        </w:tc>
      </w:tr>
      <w:tr w:rsidRPr="00AE1ECB" w:rsidR="008D4C81" w:rsidTr="004C56F5" w14:paraId="244C8624" w14:textId="77777777">
        <w:tc>
          <w:tcPr>
            <w:tcW w:w="2165" w:type="dxa"/>
            <w:tcBorders>
              <w:right w:val="single" w:color="auto" w:sz="8" w:space="0"/>
            </w:tcBorders>
          </w:tcPr>
          <w:p w:rsidRPr="00AE1ECB" w:rsidR="008D4C81" w:rsidP="004C56F5" w:rsidRDefault="008D4C81" w14:paraId="244C861F" w14:textId="77777777">
            <w:pPr>
              <w:tabs>
                <w:tab w:val="left" w:leader="dot" w:pos="5760"/>
              </w:tabs>
              <w:spacing w:line="240" w:lineRule="auto"/>
              <w:ind w:firstLine="0"/>
              <w:jc w:val="both"/>
              <w:rPr>
                <w:rFonts w:ascii="Helvetica" w:hAnsi="Helvetica" w:cs="Helvetica"/>
                <w:color w:val="000000"/>
                <w:sz w:val="18"/>
                <w:szCs w:val="18"/>
              </w:rPr>
            </w:pPr>
            <w:r w:rsidRPr="00AE1ECB">
              <w:rPr>
                <w:rFonts w:ascii="Helvetica" w:hAnsi="Helvetica" w:cs="Helvetica"/>
                <w:color w:val="000000"/>
                <w:sz w:val="18"/>
                <w:szCs w:val="18"/>
              </w:rPr>
              <w:t>Schedule MB</w:t>
            </w:r>
          </w:p>
        </w:tc>
        <w:tc>
          <w:tcPr>
            <w:tcW w:w="2165" w:type="dxa"/>
            <w:tcBorders>
              <w:left w:val="single" w:color="auto" w:sz="8" w:space="0"/>
              <w:right w:val="single" w:color="auto" w:sz="8" w:space="0"/>
            </w:tcBorders>
          </w:tcPr>
          <w:p w:rsidRPr="00AE1ECB" w:rsidR="008D4C81" w:rsidP="004C56F5" w:rsidRDefault="008D4C81" w14:paraId="244C8620" w14:textId="77777777">
            <w:pPr>
              <w:tabs>
                <w:tab w:val="left" w:leader="dot" w:pos="5760"/>
              </w:tabs>
              <w:spacing w:line="240" w:lineRule="auto"/>
              <w:ind w:right="514" w:firstLine="0"/>
              <w:jc w:val="right"/>
              <w:rPr>
                <w:rFonts w:ascii="Helvetica" w:hAnsi="Helvetica" w:cs="Helvetica"/>
                <w:color w:val="000000"/>
                <w:sz w:val="18"/>
                <w:szCs w:val="18"/>
              </w:rPr>
            </w:pPr>
            <w:r w:rsidRPr="00AE1ECB">
              <w:rPr>
                <w:rFonts w:ascii="Helvetica" w:hAnsi="Helvetica" w:cs="Helvetica"/>
                <w:color w:val="000000"/>
                <w:sz w:val="18"/>
                <w:szCs w:val="18"/>
              </w:rPr>
              <w:t>7 hr., 52 min.</w:t>
            </w:r>
          </w:p>
        </w:tc>
        <w:tc>
          <w:tcPr>
            <w:tcW w:w="2166" w:type="dxa"/>
            <w:tcBorders>
              <w:left w:val="single" w:color="auto" w:sz="8" w:space="0"/>
              <w:right w:val="single" w:color="auto" w:sz="8" w:space="0"/>
            </w:tcBorders>
          </w:tcPr>
          <w:p w:rsidRPr="00AE1ECB" w:rsidR="008D4C81" w:rsidP="004C56F5" w:rsidRDefault="008D4C81" w14:paraId="244C8621" w14:textId="77777777">
            <w:pPr>
              <w:tabs>
                <w:tab w:val="left" w:leader="dot" w:pos="5760"/>
              </w:tabs>
              <w:spacing w:line="240" w:lineRule="auto"/>
              <w:ind w:right="514" w:firstLine="0"/>
              <w:jc w:val="right"/>
              <w:rPr>
                <w:rFonts w:ascii="Helvetica" w:hAnsi="Helvetica" w:cs="Helvetica"/>
                <w:color w:val="000000"/>
                <w:sz w:val="18"/>
                <w:szCs w:val="18"/>
              </w:rPr>
            </w:pPr>
            <w:r w:rsidRPr="00AE1ECB">
              <w:rPr>
                <w:rFonts w:ascii="Helvetica" w:hAnsi="Helvetica" w:cs="Helvetica"/>
                <w:color w:val="000000"/>
                <w:sz w:val="18"/>
                <w:szCs w:val="18"/>
              </w:rPr>
              <w:t>4 hr., 14 min.</w:t>
            </w:r>
          </w:p>
        </w:tc>
        <w:tc>
          <w:tcPr>
            <w:tcW w:w="2166" w:type="dxa"/>
            <w:tcBorders>
              <w:left w:val="single" w:color="auto" w:sz="8" w:space="0"/>
              <w:right w:val="single" w:color="auto" w:sz="8" w:space="0"/>
            </w:tcBorders>
          </w:tcPr>
          <w:p w:rsidRPr="00AE1ECB" w:rsidR="008D4C81" w:rsidP="004C56F5" w:rsidRDefault="008D4C81" w14:paraId="244C8622" w14:textId="77777777">
            <w:pPr>
              <w:tabs>
                <w:tab w:val="left" w:leader="dot" w:pos="5760"/>
              </w:tabs>
              <w:spacing w:line="240" w:lineRule="auto"/>
              <w:ind w:right="514" w:firstLine="0"/>
              <w:jc w:val="right"/>
              <w:rPr>
                <w:rFonts w:ascii="Helvetica" w:hAnsi="Helvetica" w:cs="Helvetica"/>
                <w:color w:val="000000"/>
                <w:sz w:val="18"/>
                <w:szCs w:val="18"/>
              </w:rPr>
            </w:pPr>
            <w:r w:rsidRPr="00AE1ECB">
              <w:rPr>
                <w:rFonts w:ascii="Helvetica" w:hAnsi="Helvetica" w:cs="Helvetica"/>
                <w:color w:val="000000"/>
                <w:sz w:val="18"/>
                <w:szCs w:val="18"/>
              </w:rPr>
              <w:t>N/A</w:t>
            </w:r>
          </w:p>
        </w:tc>
        <w:tc>
          <w:tcPr>
            <w:tcW w:w="2166" w:type="dxa"/>
            <w:tcBorders>
              <w:left w:val="single" w:color="auto" w:sz="8" w:space="0"/>
              <w:right w:val="single" w:color="auto" w:sz="8" w:space="0"/>
            </w:tcBorders>
          </w:tcPr>
          <w:p w:rsidRPr="00AE1ECB" w:rsidR="008D4C81" w:rsidP="004C56F5" w:rsidRDefault="008D4C81" w14:paraId="244C8623" w14:textId="77777777">
            <w:pPr>
              <w:tabs>
                <w:tab w:val="left" w:leader="dot" w:pos="5760"/>
              </w:tabs>
              <w:spacing w:line="240" w:lineRule="auto"/>
              <w:ind w:right="514" w:firstLine="0"/>
              <w:jc w:val="right"/>
              <w:rPr>
                <w:rFonts w:ascii="Helvetica" w:hAnsi="Helvetica" w:cs="Helvetica"/>
                <w:color w:val="000000"/>
                <w:sz w:val="18"/>
                <w:szCs w:val="18"/>
              </w:rPr>
            </w:pPr>
            <w:r w:rsidRPr="00AE1ECB">
              <w:rPr>
                <w:rFonts w:ascii="Helvetica" w:hAnsi="Helvetica" w:cs="Helvetica"/>
                <w:color w:val="000000"/>
                <w:sz w:val="18"/>
                <w:szCs w:val="18"/>
              </w:rPr>
              <w:t>N/A</w:t>
            </w:r>
          </w:p>
        </w:tc>
      </w:tr>
      <w:tr w:rsidRPr="00AE1ECB" w:rsidR="008D4C81" w:rsidTr="004C56F5" w14:paraId="244C862A" w14:textId="77777777">
        <w:tc>
          <w:tcPr>
            <w:tcW w:w="2165" w:type="dxa"/>
            <w:tcBorders>
              <w:right w:val="single" w:color="auto" w:sz="8" w:space="0"/>
            </w:tcBorders>
          </w:tcPr>
          <w:p w:rsidRPr="00AE1ECB" w:rsidR="008D4C81" w:rsidP="004C56F5" w:rsidRDefault="008D4C81" w14:paraId="244C8625" w14:textId="77777777">
            <w:pPr>
              <w:tabs>
                <w:tab w:val="left" w:leader="dot" w:pos="5760"/>
              </w:tabs>
              <w:spacing w:line="240" w:lineRule="auto"/>
              <w:ind w:firstLine="0"/>
              <w:jc w:val="both"/>
              <w:rPr>
                <w:rFonts w:ascii="Helvetica" w:hAnsi="Helvetica" w:cs="Helvetica"/>
                <w:color w:val="000000"/>
                <w:sz w:val="18"/>
                <w:szCs w:val="18"/>
              </w:rPr>
            </w:pPr>
            <w:r w:rsidRPr="00AE1ECB">
              <w:rPr>
                <w:rFonts w:ascii="Helvetica" w:hAnsi="Helvetica" w:cs="Helvetica"/>
                <w:color w:val="000000"/>
                <w:sz w:val="18"/>
                <w:szCs w:val="18"/>
              </w:rPr>
              <w:t>Schedule R</w:t>
            </w:r>
          </w:p>
        </w:tc>
        <w:tc>
          <w:tcPr>
            <w:tcW w:w="2165" w:type="dxa"/>
            <w:tcBorders>
              <w:left w:val="single" w:color="auto" w:sz="8" w:space="0"/>
              <w:right w:val="single" w:color="auto" w:sz="8" w:space="0"/>
            </w:tcBorders>
          </w:tcPr>
          <w:p w:rsidRPr="00AE1ECB" w:rsidR="008D4C81" w:rsidP="004C56F5" w:rsidRDefault="008D4C81" w14:paraId="244C8626" w14:textId="77777777">
            <w:pPr>
              <w:tabs>
                <w:tab w:val="left" w:leader="dot" w:pos="5760"/>
              </w:tabs>
              <w:spacing w:line="240" w:lineRule="auto"/>
              <w:ind w:right="514" w:firstLine="0"/>
              <w:jc w:val="right"/>
              <w:rPr>
                <w:rFonts w:ascii="Helvetica" w:hAnsi="Helvetica" w:cs="Helvetica"/>
                <w:color w:val="000000"/>
                <w:sz w:val="18"/>
                <w:szCs w:val="18"/>
              </w:rPr>
            </w:pPr>
            <w:r w:rsidRPr="00AE1ECB">
              <w:rPr>
                <w:rFonts w:ascii="Helvetica" w:hAnsi="Helvetica" w:cs="Helvetica"/>
                <w:color w:val="000000"/>
                <w:sz w:val="18"/>
                <w:szCs w:val="18"/>
              </w:rPr>
              <w:t>1 hr., 43 min.</w:t>
            </w:r>
          </w:p>
        </w:tc>
        <w:tc>
          <w:tcPr>
            <w:tcW w:w="2166" w:type="dxa"/>
            <w:tcBorders>
              <w:left w:val="single" w:color="auto" w:sz="8" w:space="0"/>
              <w:right w:val="single" w:color="auto" w:sz="8" w:space="0"/>
            </w:tcBorders>
          </w:tcPr>
          <w:p w:rsidRPr="00AE1ECB" w:rsidR="008D4C81" w:rsidP="004C56F5" w:rsidRDefault="008D4C81" w14:paraId="244C8627" w14:textId="77777777">
            <w:pPr>
              <w:tabs>
                <w:tab w:val="left" w:leader="dot" w:pos="5760"/>
              </w:tabs>
              <w:spacing w:line="240" w:lineRule="auto"/>
              <w:ind w:right="514" w:firstLine="0"/>
              <w:jc w:val="right"/>
              <w:rPr>
                <w:rFonts w:ascii="Helvetica" w:hAnsi="Helvetica" w:cs="Helvetica"/>
                <w:color w:val="000000"/>
                <w:sz w:val="18"/>
                <w:szCs w:val="18"/>
              </w:rPr>
            </w:pPr>
            <w:r w:rsidRPr="00AE1ECB">
              <w:rPr>
                <w:rFonts w:ascii="Helvetica" w:hAnsi="Helvetica" w:cs="Helvetica"/>
                <w:color w:val="000000"/>
                <w:sz w:val="18"/>
                <w:szCs w:val="18"/>
              </w:rPr>
              <w:t>1 hr., 5 min.</w:t>
            </w:r>
          </w:p>
        </w:tc>
        <w:tc>
          <w:tcPr>
            <w:tcW w:w="2166" w:type="dxa"/>
            <w:tcBorders>
              <w:left w:val="single" w:color="auto" w:sz="8" w:space="0"/>
              <w:right w:val="single" w:color="auto" w:sz="8" w:space="0"/>
            </w:tcBorders>
          </w:tcPr>
          <w:p w:rsidRPr="00AE1ECB" w:rsidR="008D4C81" w:rsidP="004C56F5" w:rsidRDefault="008D4C81" w14:paraId="244C8628" w14:textId="77777777">
            <w:pPr>
              <w:tabs>
                <w:tab w:val="left" w:leader="dot" w:pos="5760"/>
              </w:tabs>
              <w:spacing w:line="240" w:lineRule="auto"/>
              <w:ind w:right="514" w:firstLine="0"/>
              <w:jc w:val="right"/>
              <w:rPr>
                <w:rFonts w:ascii="Helvetica" w:hAnsi="Helvetica" w:cs="Helvetica"/>
                <w:color w:val="000000"/>
                <w:sz w:val="18"/>
                <w:szCs w:val="18"/>
              </w:rPr>
            </w:pPr>
            <w:r w:rsidRPr="00AE1ECB">
              <w:rPr>
                <w:rFonts w:ascii="Helvetica" w:hAnsi="Helvetica" w:cs="Helvetica"/>
                <w:color w:val="000000"/>
                <w:sz w:val="18"/>
                <w:szCs w:val="18"/>
              </w:rPr>
              <w:t>N/A</w:t>
            </w:r>
          </w:p>
        </w:tc>
        <w:tc>
          <w:tcPr>
            <w:tcW w:w="2166" w:type="dxa"/>
            <w:tcBorders>
              <w:left w:val="single" w:color="auto" w:sz="8" w:space="0"/>
              <w:right w:val="single" w:color="auto" w:sz="8" w:space="0"/>
            </w:tcBorders>
          </w:tcPr>
          <w:p w:rsidRPr="00AE1ECB" w:rsidR="008D4C81" w:rsidP="004C56F5" w:rsidRDefault="008D4C81" w14:paraId="244C8629" w14:textId="77777777">
            <w:pPr>
              <w:tabs>
                <w:tab w:val="left" w:leader="dot" w:pos="5760"/>
              </w:tabs>
              <w:spacing w:line="240" w:lineRule="auto"/>
              <w:ind w:right="514" w:firstLine="0"/>
              <w:jc w:val="right"/>
              <w:rPr>
                <w:rFonts w:ascii="Helvetica" w:hAnsi="Helvetica" w:cs="Helvetica"/>
                <w:color w:val="000000"/>
                <w:sz w:val="18"/>
                <w:szCs w:val="18"/>
              </w:rPr>
            </w:pPr>
            <w:r w:rsidRPr="00AE1ECB">
              <w:rPr>
                <w:rFonts w:ascii="Helvetica" w:hAnsi="Helvetica" w:cs="Helvetica"/>
                <w:color w:val="000000"/>
                <w:sz w:val="18"/>
                <w:szCs w:val="18"/>
              </w:rPr>
              <w:t>N/A</w:t>
            </w:r>
          </w:p>
        </w:tc>
      </w:tr>
      <w:tr w:rsidRPr="00AE1ECB" w:rsidR="008D4C81" w:rsidTr="004C56F5" w14:paraId="244C8630" w14:textId="77777777">
        <w:tc>
          <w:tcPr>
            <w:tcW w:w="2165" w:type="dxa"/>
            <w:tcBorders>
              <w:bottom w:val="single" w:color="auto" w:sz="8" w:space="0"/>
              <w:right w:val="single" w:color="auto" w:sz="8" w:space="0"/>
            </w:tcBorders>
          </w:tcPr>
          <w:p w:rsidRPr="00AE1ECB" w:rsidR="008D4C81" w:rsidP="004C56F5" w:rsidRDefault="008D4C81" w14:paraId="244C862B" w14:textId="77777777">
            <w:pPr>
              <w:tabs>
                <w:tab w:val="left" w:leader="dot" w:pos="5760"/>
              </w:tabs>
              <w:spacing w:line="240" w:lineRule="auto"/>
              <w:ind w:firstLine="0"/>
              <w:jc w:val="both"/>
              <w:rPr>
                <w:rFonts w:ascii="Helvetica" w:hAnsi="Helvetica" w:cs="Helvetica"/>
                <w:color w:val="000000"/>
                <w:sz w:val="18"/>
                <w:szCs w:val="18"/>
              </w:rPr>
            </w:pPr>
            <w:r w:rsidRPr="00AE1ECB">
              <w:rPr>
                <w:rFonts w:ascii="Helvetica" w:hAnsi="Helvetica" w:cs="Helvetica"/>
                <w:color w:val="000000"/>
                <w:sz w:val="18"/>
                <w:szCs w:val="18"/>
              </w:rPr>
              <w:t>Schedule SB</w:t>
            </w:r>
          </w:p>
        </w:tc>
        <w:tc>
          <w:tcPr>
            <w:tcW w:w="2165" w:type="dxa"/>
            <w:tcBorders>
              <w:left w:val="single" w:color="auto" w:sz="8" w:space="0"/>
              <w:bottom w:val="single" w:color="auto" w:sz="8" w:space="0"/>
              <w:right w:val="single" w:color="auto" w:sz="8" w:space="0"/>
            </w:tcBorders>
          </w:tcPr>
          <w:p w:rsidRPr="00AE1ECB" w:rsidR="008D4C81" w:rsidP="004C56F5" w:rsidRDefault="008D4C81" w14:paraId="244C862C" w14:textId="77777777">
            <w:pPr>
              <w:tabs>
                <w:tab w:val="left" w:leader="dot" w:pos="5760"/>
              </w:tabs>
              <w:spacing w:line="240" w:lineRule="auto"/>
              <w:ind w:right="514" w:firstLine="0"/>
              <w:jc w:val="right"/>
              <w:rPr>
                <w:rFonts w:ascii="Helvetica" w:hAnsi="Helvetica" w:cs="Helvetica"/>
                <w:color w:val="000000"/>
                <w:sz w:val="18"/>
                <w:szCs w:val="18"/>
              </w:rPr>
            </w:pPr>
            <w:r w:rsidRPr="00AE1ECB">
              <w:rPr>
                <w:rFonts w:ascii="Helvetica" w:hAnsi="Helvetica" w:cs="Helvetica"/>
                <w:color w:val="000000"/>
                <w:sz w:val="18"/>
                <w:szCs w:val="18"/>
              </w:rPr>
              <w:t>6 hr., 38 min.</w:t>
            </w:r>
          </w:p>
        </w:tc>
        <w:tc>
          <w:tcPr>
            <w:tcW w:w="2166" w:type="dxa"/>
            <w:tcBorders>
              <w:left w:val="single" w:color="auto" w:sz="8" w:space="0"/>
              <w:bottom w:val="single" w:color="auto" w:sz="8" w:space="0"/>
              <w:right w:val="single" w:color="auto" w:sz="8" w:space="0"/>
            </w:tcBorders>
          </w:tcPr>
          <w:p w:rsidRPr="00AE1ECB" w:rsidR="008D4C81" w:rsidP="004C56F5" w:rsidRDefault="008D4C81" w14:paraId="244C862D" w14:textId="77777777">
            <w:pPr>
              <w:tabs>
                <w:tab w:val="left" w:leader="dot" w:pos="5760"/>
              </w:tabs>
              <w:spacing w:line="240" w:lineRule="auto"/>
              <w:ind w:right="514" w:firstLine="0"/>
              <w:jc w:val="right"/>
              <w:rPr>
                <w:rFonts w:ascii="Helvetica" w:hAnsi="Helvetica" w:cs="Helvetica"/>
                <w:color w:val="000000"/>
                <w:sz w:val="18"/>
                <w:szCs w:val="18"/>
              </w:rPr>
            </w:pPr>
            <w:r w:rsidRPr="00AE1ECB">
              <w:rPr>
                <w:rFonts w:ascii="Helvetica" w:hAnsi="Helvetica" w:cs="Helvetica"/>
                <w:color w:val="000000"/>
                <w:sz w:val="18"/>
                <w:szCs w:val="18"/>
              </w:rPr>
              <w:t>6 hr., 49 min.</w:t>
            </w:r>
          </w:p>
        </w:tc>
        <w:tc>
          <w:tcPr>
            <w:tcW w:w="2166" w:type="dxa"/>
            <w:tcBorders>
              <w:left w:val="single" w:color="auto" w:sz="8" w:space="0"/>
              <w:bottom w:val="single" w:color="auto" w:sz="8" w:space="0"/>
              <w:right w:val="single" w:color="auto" w:sz="8" w:space="0"/>
            </w:tcBorders>
          </w:tcPr>
          <w:p w:rsidRPr="00AE1ECB" w:rsidR="008D4C81" w:rsidP="004C56F5" w:rsidRDefault="008D4C81" w14:paraId="244C862E" w14:textId="77777777">
            <w:pPr>
              <w:tabs>
                <w:tab w:val="left" w:leader="dot" w:pos="5760"/>
              </w:tabs>
              <w:spacing w:line="240" w:lineRule="auto"/>
              <w:ind w:right="514" w:firstLine="0"/>
              <w:jc w:val="right"/>
              <w:rPr>
                <w:rFonts w:ascii="Helvetica" w:hAnsi="Helvetica" w:cs="Helvetica"/>
                <w:color w:val="000000"/>
                <w:sz w:val="18"/>
                <w:szCs w:val="18"/>
              </w:rPr>
            </w:pPr>
            <w:r w:rsidRPr="00AE1ECB">
              <w:rPr>
                <w:rFonts w:ascii="Helvetica" w:hAnsi="Helvetica" w:cs="Helvetica"/>
                <w:color w:val="000000"/>
                <w:sz w:val="18"/>
                <w:szCs w:val="18"/>
              </w:rPr>
              <w:t>N/A</w:t>
            </w:r>
          </w:p>
        </w:tc>
        <w:tc>
          <w:tcPr>
            <w:tcW w:w="2166" w:type="dxa"/>
            <w:tcBorders>
              <w:left w:val="single" w:color="auto" w:sz="8" w:space="0"/>
              <w:bottom w:val="single" w:color="auto" w:sz="8" w:space="0"/>
              <w:right w:val="single" w:color="auto" w:sz="8" w:space="0"/>
            </w:tcBorders>
          </w:tcPr>
          <w:p w:rsidRPr="00AE1ECB" w:rsidR="008D4C81" w:rsidP="004C56F5" w:rsidRDefault="008D4C81" w14:paraId="244C862F" w14:textId="77777777">
            <w:pPr>
              <w:tabs>
                <w:tab w:val="left" w:leader="dot" w:pos="5760"/>
              </w:tabs>
              <w:spacing w:line="240" w:lineRule="auto"/>
              <w:ind w:right="514" w:firstLine="0"/>
              <w:jc w:val="right"/>
              <w:rPr>
                <w:rFonts w:ascii="Helvetica" w:hAnsi="Helvetica" w:cs="Helvetica"/>
                <w:color w:val="000000"/>
                <w:sz w:val="18"/>
                <w:szCs w:val="18"/>
              </w:rPr>
            </w:pPr>
            <w:r w:rsidRPr="00AE1ECB">
              <w:rPr>
                <w:rFonts w:ascii="Helvetica" w:hAnsi="Helvetica" w:cs="Helvetica"/>
                <w:color w:val="000000"/>
                <w:sz w:val="18"/>
                <w:szCs w:val="18"/>
              </w:rPr>
              <w:t>N/A</w:t>
            </w:r>
          </w:p>
        </w:tc>
      </w:tr>
    </w:tbl>
    <w:p w:rsidRPr="00AE1ECB" w:rsidR="008D4C81" w:rsidP="00C02235" w:rsidRDefault="008D4C81" w14:paraId="244C8631" w14:textId="77777777">
      <w:pPr>
        <w:tabs>
          <w:tab w:val="left" w:leader="dot" w:pos="5760"/>
        </w:tabs>
        <w:spacing w:line="240" w:lineRule="auto"/>
        <w:ind w:firstLine="0"/>
        <w:jc w:val="both"/>
        <w:rPr>
          <w:rFonts w:ascii="Helvetica" w:hAnsi="Helvetica" w:cs="Helvetica"/>
          <w:color w:val="000000"/>
          <w:sz w:val="18"/>
          <w:szCs w:val="18"/>
        </w:rPr>
      </w:pPr>
    </w:p>
    <w:p w:rsidRPr="00AE1ECB" w:rsidR="008D4C81" w:rsidP="007502C7" w:rsidRDefault="008D4C81" w14:paraId="244C8632" w14:textId="77777777">
      <w:pPr>
        <w:tabs>
          <w:tab w:val="left" w:leader="dot" w:pos="5760"/>
        </w:tabs>
        <w:spacing w:line="240" w:lineRule="auto"/>
        <w:ind w:firstLine="187"/>
        <w:rPr>
          <w:rFonts w:ascii="Helvetica" w:hAnsi="Helvetica" w:cs="Helvetica"/>
          <w:color w:val="000000"/>
          <w:sz w:val="18"/>
          <w:szCs w:val="18"/>
        </w:rPr>
      </w:pPr>
      <w:r w:rsidRPr="00AE1ECB">
        <w:rPr>
          <w:rFonts w:ascii="Helvetica" w:hAnsi="Helvetica" w:cs="Helvetica"/>
          <w:color w:val="000000"/>
          <w:sz w:val="18"/>
          <w:szCs w:val="18"/>
        </w:rPr>
        <w:t xml:space="preserve">If you have comments concerning the accuracy of these time estimates or suggestions for making these forms simpler, we would be happy to hear from you. You can write to the Internal Revenue Service, Tax Products Coordinating Committee, </w:t>
      </w:r>
      <w:proofErr w:type="gramStart"/>
      <w:r w:rsidRPr="00AE1ECB">
        <w:rPr>
          <w:rFonts w:ascii="Helvetica" w:hAnsi="Helvetica" w:cs="Helvetica"/>
          <w:color w:val="000000"/>
          <w:sz w:val="18"/>
          <w:szCs w:val="18"/>
        </w:rPr>
        <w:t>SE:W</w:t>
      </w:r>
      <w:proofErr w:type="gramEnd"/>
      <w:r w:rsidRPr="00AE1ECB">
        <w:rPr>
          <w:rFonts w:ascii="Helvetica" w:hAnsi="Helvetica" w:cs="Helvetica"/>
          <w:color w:val="000000"/>
          <w:sz w:val="18"/>
          <w:szCs w:val="18"/>
        </w:rPr>
        <w:t xml:space="preserve">:CAR:MP:T:T:SP, 1111 Constitution Ave NW, IR-6526, Washington, DC 20224. Do not send any of these forms or schedules to this address. The forms and schedules must be filed electronically. See </w:t>
      </w:r>
      <w:r w:rsidRPr="00AE1ECB">
        <w:rPr>
          <w:rFonts w:ascii="Helvetica" w:hAnsi="Helvetica" w:cs="Helvetica"/>
          <w:i/>
          <w:color w:val="000000"/>
          <w:sz w:val="18"/>
          <w:szCs w:val="18"/>
        </w:rPr>
        <w:t xml:space="preserve">How </w:t>
      </w:r>
      <w:proofErr w:type="gramStart"/>
      <w:r w:rsidRPr="00AE1ECB">
        <w:rPr>
          <w:rFonts w:ascii="Helvetica" w:hAnsi="Helvetica" w:cs="Helvetica"/>
          <w:i/>
          <w:color w:val="000000"/>
          <w:sz w:val="18"/>
          <w:szCs w:val="18"/>
        </w:rPr>
        <w:t>To</w:t>
      </w:r>
      <w:proofErr w:type="gramEnd"/>
      <w:r w:rsidRPr="00AE1ECB">
        <w:rPr>
          <w:rFonts w:ascii="Helvetica" w:hAnsi="Helvetica" w:cs="Helvetica"/>
          <w:i/>
          <w:color w:val="000000"/>
          <w:sz w:val="18"/>
          <w:szCs w:val="18"/>
        </w:rPr>
        <w:t xml:space="preserve"> File – Electronic Filing Requirement</w:t>
      </w:r>
      <w:r w:rsidRPr="00AE1ECB">
        <w:rPr>
          <w:rFonts w:ascii="Helvetica" w:hAnsi="Helvetica" w:cs="Helvetica"/>
          <w:color w:val="000000"/>
          <w:sz w:val="18"/>
          <w:szCs w:val="18"/>
        </w:rPr>
        <w:t>.</w:t>
      </w:r>
    </w:p>
    <w:p w:rsidRPr="00AE1ECB" w:rsidR="008D4C81" w:rsidP="00C02235" w:rsidRDefault="008D4C81" w14:paraId="244C8633" w14:textId="77777777">
      <w:pPr>
        <w:tabs>
          <w:tab w:val="left" w:leader="dot" w:pos="5760"/>
        </w:tabs>
        <w:spacing w:line="240" w:lineRule="auto"/>
        <w:ind w:firstLine="0"/>
        <w:jc w:val="both"/>
        <w:rPr>
          <w:rFonts w:ascii="Helvetica" w:hAnsi="Helvetica" w:cs="Helvetica"/>
          <w:color w:val="000000"/>
          <w:sz w:val="18"/>
          <w:szCs w:val="18"/>
        </w:rPr>
      </w:pPr>
    </w:p>
    <w:p w:rsidRPr="00AE1ECB" w:rsidR="008D4C81" w:rsidP="007548FD" w:rsidRDefault="008D4C81" w14:paraId="244C8634" w14:textId="77777777">
      <w:pPr>
        <w:pBdr>
          <w:bottom w:val="single" w:color="auto" w:sz="18" w:space="1"/>
        </w:pBdr>
        <w:tabs>
          <w:tab w:val="left" w:leader="dot" w:pos="5760"/>
        </w:tabs>
        <w:spacing w:line="240" w:lineRule="auto"/>
        <w:ind w:firstLine="0"/>
        <w:jc w:val="both"/>
        <w:rPr>
          <w:rFonts w:ascii="Helvetica" w:hAnsi="Helvetica" w:cs="Helvetica"/>
          <w:color w:val="000000"/>
          <w:sz w:val="18"/>
          <w:szCs w:val="18"/>
        </w:rPr>
      </w:pPr>
    </w:p>
    <w:p w:rsidRPr="00AE1ECB" w:rsidR="008D4C81" w:rsidP="007548FD" w:rsidRDefault="008D4C81" w14:paraId="244C8635" w14:textId="77777777">
      <w:pPr>
        <w:tabs>
          <w:tab w:val="left" w:leader="dot" w:pos="5760"/>
        </w:tabs>
        <w:spacing w:line="240" w:lineRule="auto"/>
        <w:ind w:firstLine="0"/>
        <w:jc w:val="both"/>
        <w:rPr>
          <w:rFonts w:ascii="Helvetica" w:hAnsi="Helvetica" w:cs="Helvetica"/>
          <w:color w:val="000000"/>
          <w:sz w:val="18"/>
          <w:szCs w:val="18"/>
        </w:rPr>
      </w:pPr>
    </w:p>
    <w:p w:rsidRPr="00AE1ECB" w:rsidR="008D4C81" w:rsidP="007548FD" w:rsidRDefault="008D4C81" w14:paraId="244C8636" w14:textId="77777777">
      <w:pPr>
        <w:tabs>
          <w:tab w:val="left" w:leader="dot" w:pos="5760"/>
        </w:tabs>
        <w:spacing w:line="240" w:lineRule="auto"/>
        <w:ind w:firstLine="0"/>
        <w:jc w:val="both"/>
        <w:rPr>
          <w:rFonts w:ascii="Helvetica" w:hAnsi="Helvetica" w:cs="Helvetica"/>
          <w:color w:val="000000"/>
          <w:sz w:val="18"/>
          <w:szCs w:val="18"/>
        </w:rPr>
      </w:pPr>
    </w:p>
    <w:p w:rsidRPr="00AE1ECB" w:rsidR="008D4C81" w:rsidP="007548FD" w:rsidRDefault="008D4C81" w14:paraId="244C8637" w14:textId="77777777">
      <w:pPr>
        <w:tabs>
          <w:tab w:val="left" w:leader="dot" w:pos="5760"/>
        </w:tabs>
        <w:spacing w:line="240" w:lineRule="auto"/>
        <w:ind w:firstLine="0"/>
        <w:jc w:val="both"/>
        <w:rPr>
          <w:rFonts w:ascii="Helvetica" w:hAnsi="Helvetica" w:cs="Helvetica"/>
          <w:color w:val="000000"/>
          <w:sz w:val="18"/>
          <w:szCs w:val="18"/>
        </w:rPr>
      </w:pPr>
    </w:p>
    <w:p w:rsidRPr="00AE1ECB" w:rsidR="008D4C81" w:rsidP="007548FD" w:rsidRDefault="008D4C81" w14:paraId="244C8638" w14:textId="77777777">
      <w:pPr>
        <w:tabs>
          <w:tab w:val="left" w:leader="dot" w:pos="5760"/>
        </w:tabs>
        <w:spacing w:line="240" w:lineRule="auto"/>
        <w:ind w:firstLine="0"/>
        <w:jc w:val="both"/>
        <w:rPr>
          <w:rFonts w:ascii="Helvetica" w:hAnsi="Helvetica" w:cs="Helvetica"/>
          <w:color w:val="000000"/>
          <w:sz w:val="18"/>
          <w:szCs w:val="18"/>
        </w:rPr>
      </w:pPr>
    </w:p>
    <w:p w:rsidRPr="00AE1ECB" w:rsidR="008D4C81" w:rsidP="007548FD" w:rsidRDefault="008D4C81" w14:paraId="244C8639" w14:textId="77777777">
      <w:pPr>
        <w:tabs>
          <w:tab w:val="left" w:leader="dot" w:pos="5760"/>
        </w:tabs>
        <w:spacing w:line="240" w:lineRule="auto"/>
        <w:ind w:firstLine="0"/>
        <w:jc w:val="both"/>
        <w:rPr>
          <w:rFonts w:ascii="Helvetica" w:hAnsi="Helvetica" w:cs="Helvetica"/>
          <w:color w:val="000000"/>
          <w:sz w:val="18"/>
          <w:szCs w:val="18"/>
        </w:rPr>
        <w:sectPr w:rsidRPr="00AE1ECB" w:rsidR="008D4C81" w:rsidSect="00085148">
          <w:endnotePr>
            <w:numFmt w:val="decimal"/>
          </w:endnotePr>
          <w:type w:val="continuous"/>
          <w:pgSz w:w="12240" w:h="15840" w:code="1"/>
          <w:pgMar w:top="1008" w:right="634" w:bottom="432" w:left="994" w:header="576" w:footer="576" w:gutter="0"/>
          <w:cols w:space="547"/>
          <w:rtlGutter/>
          <w:docGrid w:linePitch="326"/>
        </w:sectPr>
      </w:pPr>
    </w:p>
    <w:tbl>
      <w:tblPr>
        <w:tblW w:w="10473" w:type="dxa"/>
        <w:tblInd w:w="-113" w:type="dxa"/>
        <w:tblBorders>
          <w:top w:val="single" w:color="auto" w:sz="4" w:space="0"/>
          <w:bottom w:val="single" w:color="auto" w:sz="4" w:space="0"/>
        </w:tblBorders>
        <w:tblLayout w:type="fixed"/>
        <w:tblLook w:val="00A0" w:firstRow="1" w:lastRow="0" w:firstColumn="1" w:lastColumn="0" w:noHBand="0" w:noVBand="0"/>
      </w:tblPr>
      <w:tblGrid>
        <w:gridCol w:w="3172"/>
        <w:gridCol w:w="3605"/>
        <w:gridCol w:w="3696"/>
      </w:tblGrid>
      <w:tr w:rsidRPr="00AE1ECB" w:rsidR="008D4C81" w:rsidTr="00F2467E" w14:paraId="244C863D" w14:textId="77777777">
        <w:trPr>
          <w:trHeight w:val="256"/>
        </w:trPr>
        <w:tc>
          <w:tcPr>
            <w:tcW w:w="3172" w:type="dxa"/>
            <w:tcBorders>
              <w:top w:val="single" w:color="auto" w:sz="4" w:space="0"/>
              <w:left w:val="single" w:color="auto" w:sz="4" w:space="0"/>
              <w:bottom w:val="single" w:color="auto" w:sz="4" w:space="0"/>
            </w:tcBorders>
          </w:tcPr>
          <w:p w:rsidRPr="00AE1ECB" w:rsidR="008D4C81" w:rsidP="00DA00F5" w:rsidRDefault="008D4C81" w14:paraId="244C863A" w14:textId="77777777">
            <w:pPr>
              <w:tabs>
                <w:tab w:val="clear" w:pos="432"/>
              </w:tabs>
              <w:autoSpaceDE w:val="0"/>
              <w:autoSpaceDN w:val="0"/>
              <w:adjustRightInd w:val="0"/>
              <w:spacing w:before="60" w:line="240" w:lineRule="auto"/>
              <w:ind w:firstLine="0"/>
              <w:rPr>
                <w:rFonts w:ascii="Helvetica" w:hAnsi="Helvetica"/>
                <w:sz w:val="16"/>
                <w:szCs w:val="16"/>
              </w:rPr>
            </w:pPr>
            <w:r w:rsidRPr="00AE1ECB">
              <w:rPr>
                <w:rFonts w:ascii="Helvetica" w:hAnsi="Helvetica"/>
                <w:b/>
                <w:sz w:val="16"/>
                <w:szCs w:val="16"/>
              </w:rPr>
              <w:lastRenderedPageBreak/>
              <w:t>Forms 5500, 5500-SF, and</w:t>
            </w:r>
            <w:r w:rsidRPr="00AE1ECB">
              <w:rPr>
                <w:rFonts w:ascii="Helvetica" w:hAnsi="Helvetica"/>
                <w:b/>
                <w:sz w:val="16"/>
                <w:szCs w:val="16"/>
              </w:rPr>
              <w:br/>
              <w:t>5500-EZ Codes for Principal</w:t>
            </w:r>
            <w:r w:rsidRPr="00AE1ECB">
              <w:rPr>
                <w:rFonts w:ascii="Helvetica" w:hAnsi="Helvetica"/>
                <w:b/>
                <w:sz w:val="16"/>
                <w:szCs w:val="16"/>
              </w:rPr>
              <w:br/>
              <w:t>Business Activity</w:t>
            </w:r>
          </w:p>
        </w:tc>
        <w:tc>
          <w:tcPr>
            <w:tcW w:w="3605" w:type="dxa"/>
            <w:tcBorders>
              <w:top w:val="single" w:color="auto" w:sz="4" w:space="0"/>
              <w:bottom w:val="single" w:color="auto" w:sz="4" w:space="0"/>
            </w:tcBorders>
          </w:tcPr>
          <w:p w:rsidRPr="00AE1ECB" w:rsidR="008D4C81" w:rsidP="00DA7914" w:rsidRDefault="008D4C81" w14:paraId="244C863B" w14:textId="77777777">
            <w:pPr>
              <w:tabs>
                <w:tab w:val="clear" w:pos="432"/>
              </w:tabs>
              <w:autoSpaceDE w:val="0"/>
              <w:autoSpaceDN w:val="0"/>
              <w:adjustRightInd w:val="0"/>
              <w:spacing w:before="60" w:after="60" w:line="240" w:lineRule="auto"/>
              <w:ind w:right="-18" w:firstLine="0"/>
              <w:jc w:val="both"/>
              <w:rPr>
                <w:rFonts w:ascii="Helvetica" w:hAnsi="Helvetica"/>
                <w:sz w:val="12"/>
                <w:szCs w:val="12"/>
              </w:rPr>
            </w:pPr>
            <w:r w:rsidRPr="00AE1ECB">
              <w:rPr>
                <w:rFonts w:ascii="Helvetica" w:hAnsi="Helvetica"/>
                <w:sz w:val="12"/>
                <w:szCs w:val="12"/>
              </w:rPr>
              <w:t>This list of principal business activities and their associated codes is designed to classify an enterprise by the type of activity in which it is engaged.</w:t>
            </w:r>
          </w:p>
        </w:tc>
        <w:tc>
          <w:tcPr>
            <w:tcW w:w="3696" w:type="dxa"/>
            <w:tcBorders>
              <w:top w:val="single" w:color="auto" w:sz="4" w:space="0"/>
              <w:bottom w:val="single" w:color="auto" w:sz="4" w:space="0"/>
              <w:right w:val="single" w:color="auto" w:sz="4" w:space="0"/>
            </w:tcBorders>
          </w:tcPr>
          <w:p w:rsidRPr="00AE1ECB" w:rsidR="008D4C81" w:rsidP="00DA7914" w:rsidRDefault="008D4C81" w14:paraId="244C863C" w14:textId="77777777">
            <w:pPr>
              <w:tabs>
                <w:tab w:val="clear" w:pos="432"/>
              </w:tabs>
              <w:autoSpaceDE w:val="0"/>
              <w:autoSpaceDN w:val="0"/>
              <w:adjustRightInd w:val="0"/>
              <w:spacing w:before="60" w:after="60" w:line="240" w:lineRule="auto"/>
              <w:ind w:right="-18" w:firstLine="0"/>
              <w:rPr>
                <w:rFonts w:ascii="Helvetica" w:hAnsi="Helvetica"/>
                <w:sz w:val="12"/>
                <w:szCs w:val="12"/>
              </w:rPr>
            </w:pPr>
            <w:r w:rsidRPr="00AE1ECB">
              <w:rPr>
                <w:rFonts w:ascii="Helvetica" w:hAnsi="Helvetica"/>
                <w:sz w:val="12"/>
                <w:szCs w:val="12"/>
              </w:rPr>
              <w:t>These principal activity codes are based on the North American Industry Classification System.</w:t>
            </w:r>
          </w:p>
        </w:tc>
      </w:tr>
    </w:tbl>
    <w:p w:rsidR="00D83541" w:rsidP="00DA7914" w:rsidRDefault="00D83541" w14:paraId="244C863E" w14:textId="77777777">
      <w:pPr>
        <w:tabs>
          <w:tab w:val="clear" w:pos="432"/>
        </w:tabs>
        <w:autoSpaceDE w:val="0"/>
        <w:autoSpaceDN w:val="0"/>
        <w:adjustRightInd w:val="0"/>
        <w:spacing w:line="240" w:lineRule="auto"/>
        <w:ind w:left="90" w:right="151" w:firstLine="0"/>
        <w:rPr>
          <w:rFonts w:ascii="Helvetica" w:hAnsi="Helvetica"/>
          <w:i/>
          <w:sz w:val="12"/>
          <w:szCs w:val="12"/>
        </w:rPr>
        <w:sectPr w:rsidR="00D83541" w:rsidSect="0064423C">
          <w:headerReference w:type="default" r:id="rId128"/>
          <w:footerReference w:type="even" r:id="rId129"/>
          <w:footerReference w:type="default" r:id="rId130"/>
          <w:headerReference w:type="first" r:id="rId131"/>
          <w:endnotePr>
            <w:numFmt w:val="decimal"/>
          </w:endnotePr>
          <w:pgSz w:w="12240" w:h="15840" w:code="1"/>
          <w:pgMar w:top="1008" w:right="634" w:bottom="432" w:left="994" w:header="288" w:footer="288" w:gutter="0"/>
          <w:cols w:space="810"/>
          <w:docGrid w:linePitch="326"/>
        </w:sectPr>
      </w:pPr>
    </w:p>
    <w:tbl>
      <w:tblPr>
        <w:tblW w:w="10473" w:type="dxa"/>
        <w:tblInd w:w="-113" w:type="dxa"/>
        <w:tblLayout w:type="fixed"/>
        <w:tblLook w:val="00A0" w:firstRow="1" w:lastRow="0" w:firstColumn="1" w:lastColumn="0" w:noHBand="0" w:noVBand="0"/>
      </w:tblPr>
      <w:tblGrid>
        <w:gridCol w:w="2541"/>
        <w:gridCol w:w="2613"/>
        <w:gridCol w:w="2704"/>
        <w:gridCol w:w="2615"/>
      </w:tblGrid>
      <w:tr w:rsidRPr="00AE1ECB" w:rsidR="008D4C81" w:rsidTr="00F2467E" w14:paraId="244C8643" w14:textId="77777777">
        <w:trPr>
          <w:trHeight w:val="123"/>
        </w:trPr>
        <w:tc>
          <w:tcPr>
            <w:tcW w:w="2541" w:type="dxa"/>
            <w:tcBorders>
              <w:top w:val="single" w:color="auto" w:sz="4" w:space="0"/>
              <w:left w:val="single" w:color="auto" w:sz="4" w:space="0"/>
              <w:right w:val="single" w:color="auto" w:sz="4" w:space="0"/>
            </w:tcBorders>
          </w:tcPr>
          <w:p w:rsidRPr="00AE1ECB" w:rsidR="008D4C81" w:rsidP="00DA7914" w:rsidRDefault="008D4C81" w14:paraId="244C863F" w14:textId="77777777">
            <w:pPr>
              <w:tabs>
                <w:tab w:val="clear" w:pos="432"/>
              </w:tabs>
              <w:autoSpaceDE w:val="0"/>
              <w:autoSpaceDN w:val="0"/>
              <w:adjustRightInd w:val="0"/>
              <w:spacing w:line="240" w:lineRule="auto"/>
              <w:ind w:left="90" w:right="151" w:firstLine="0"/>
              <w:rPr>
                <w:rFonts w:ascii="Helvetica" w:hAnsi="Helvetica"/>
                <w:i/>
                <w:sz w:val="12"/>
                <w:szCs w:val="12"/>
              </w:rPr>
            </w:pPr>
            <w:r w:rsidRPr="00AE1ECB">
              <w:rPr>
                <w:rFonts w:ascii="Helvetica" w:hAnsi="Helvetica"/>
                <w:i/>
                <w:sz w:val="12"/>
                <w:szCs w:val="12"/>
              </w:rPr>
              <w:t>Code</w:t>
            </w:r>
          </w:p>
        </w:tc>
        <w:tc>
          <w:tcPr>
            <w:tcW w:w="2613" w:type="dxa"/>
            <w:tcBorders>
              <w:top w:val="single" w:color="auto" w:sz="4" w:space="0"/>
              <w:left w:val="single" w:color="auto" w:sz="4" w:space="0"/>
              <w:right w:val="single" w:color="auto" w:sz="4" w:space="0"/>
            </w:tcBorders>
          </w:tcPr>
          <w:p w:rsidRPr="00AE1ECB" w:rsidR="008D4C81" w:rsidP="00DA7914" w:rsidRDefault="008D4C81" w14:paraId="244C8640" w14:textId="77777777">
            <w:pPr>
              <w:tabs>
                <w:tab w:val="clear" w:pos="432"/>
              </w:tabs>
              <w:autoSpaceDE w:val="0"/>
              <w:autoSpaceDN w:val="0"/>
              <w:adjustRightInd w:val="0"/>
              <w:spacing w:line="240" w:lineRule="auto"/>
              <w:ind w:left="90" w:right="151" w:firstLine="0"/>
              <w:rPr>
                <w:rFonts w:ascii="Helvetica" w:hAnsi="Helvetica"/>
                <w:i/>
                <w:sz w:val="12"/>
                <w:szCs w:val="12"/>
              </w:rPr>
            </w:pPr>
            <w:r w:rsidRPr="00AE1ECB">
              <w:rPr>
                <w:rFonts w:ascii="Helvetica" w:hAnsi="Helvetica"/>
                <w:i/>
                <w:sz w:val="12"/>
                <w:szCs w:val="12"/>
              </w:rPr>
              <w:t>Code</w:t>
            </w:r>
          </w:p>
        </w:tc>
        <w:tc>
          <w:tcPr>
            <w:tcW w:w="2704" w:type="dxa"/>
            <w:tcBorders>
              <w:top w:val="single" w:color="auto" w:sz="4" w:space="0"/>
              <w:left w:val="single" w:color="auto" w:sz="4" w:space="0"/>
              <w:right w:val="single" w:color="auto" w:sz="4" w:space="0"/>
            </w:tcBorders>
          </w:tcPr>
          <w:p w:rsidRPr="00AE1ECB" w:rsidR="008D4C81" w:rsidP="00DA7914" w:rsidRDefault="008D4C81" w14:paraId="244C8641" w14:textId="77777777">
            <w:pPr>
              <w:tabs>
                <w:tab w:val="clear" w:pos="432"/>
              </w:tabs>
              <w:autoSpaceDE w:val="0"/>
              <w:autoSpaceDN w:val="0"/>
              <w:adjustRightInd w:val="0"/>
              <w:spacing w:line="240" w:lineRule="auto"/>
              <w:ind w:left="90" w:right="151" w:firstLine="0"/>
              <w:rPr>
                <w:rFonts w:ascii="Helvetica" w:hAnsi="Helvetica"/>
                <w:i/>
                <w:sz w:val="12"/>
                <w:szCs w:val="12"/>
              </w:rPr>
            </w:pPr>
            <w:r w:rsidRPr="00AE1ECB">
              <w:rPr>
                <w:rFonts w:ascii="Helvetica" w:hAnsi="Helvetica"/>
                <w:i/>
                <w:sz w:val="12"/>
                <w:szCs w:val="12"/>
              </w:rPr>
              <w:t>Code</w:t>
            </w:r>
          </w:p>
        </w:tc>
        <w:tc>
          <w:tcPr>
            <w:tcW w:w="2615" w:type="dxa"/>
            <w:tcBorders>
              <w:top w:val="single" w:color="auto" w:sz="4" w:space="0"/>
              <w:left w:val="single" w:color="auto" w:sz="4" w:space="0"/>
              <w:right w:val="single" w:color="auto" w:sz="4" w:space="0"/>
            </w:tcBorders>
          </w:tcPr>
          <w:p w:rsidRPr="00AE1ECB" w:rsidR="008D4C81" w:rsidP="00DA7914" w:rsidRDefault="008D4C81" w14:paraId="244C8642" w14:textId="77777777">
            <w:pPr>
              <w:tabs>
                <w:tab w:val="clear" w:pos="432"/>
              </w:tabs>
              <w:autoSpaceDE w:val="0"/>
              <w:autoSpaceDN w:val="0"/>
              <w:adjustRightInd w:val="0"/>
              <w:spacing w:line="240" w:lineRule="auto"/>
              <w:ind w:left="90" w:right="151" w:firstLine="0"/>
              <w:rPr>
                <w:rFonts w:ascii="Helvetica" w:hAnsi="Helvetica"/>
                <w:i/>
                <w:sz w:val="12"/>
                <w:szCs w:val="12"/>
              </w:rPr>
            </w:pPr>
            <w:r w:rsidRPr="00AE1ECB">
              <w:rPr>
                <w:rFonts w:ascii="Helvetica" w:hAnsi="Helvetica"/>
                <w:i/>
                <w:sz w:val="12"/>
                <w:szCs w:val="12"/>
              </w:rPr>
              <w:t>Code</w:t>
            </w:r>
          </w:p>
        </w:tc>
      </w:tr>
      <w:tr w:rsidRPr="00AE1ECB" w:rsidR="008D4C81" w:rsidTr="00F2467E" w14:paraId="244C8648" w14:textId="77777777">
        <w:trPr>
          <w:trHeight w:val="94"/>
        </w:trPr>
        <w:tc>
          <w:tcPr>
            <w:tcW w:w="2541" w:type="dxa"/>
            <w:tcBorders>
              <w:left w:val="single" w:color="auto" w:sz="4" w:space="0"/>
              <w:right w:val="single" w:color="auto" w:sz="4" w:space="0"/>
            </w:tcBorders>
          </w:tcPr>
          <w:p w:rsidRPr="00AE1ECB" w:rsidR="008D4C81" w:rsidP="00DA7914" w:rsidRDefault="008D4C81" w14:paraId="244C8644" w14:textId="77777777">
            <w:pPr>
              <w:tabs>
                <w:tab w:val="clear" w:pos="432"/>
              </w:tabs>
              <w:autoSpaceDE w:val="0"/>
              <w:autoSpaceDN w:val="0"/>
              <w:adjustRightInd w:val="0"/>
              <w:spacing w:line="240" w:lineRule="auto"/>
              <w:ind w:right="151" w:firstLine="0"/>
              <w:rPr>
                <w:rFonts w:ascii="Helvetica" w:hAnsi="Helvetica"/>
                <w:b/>
                <w:sz w:val="14"/>
                <w:szCs w:val="14"/>
              </w:rPr>
            </w:pPr>
            <w:r w:rsidRPr="00AE1ECB">
              <w:rPr>
                <w:rFonts w:ascii="Helvetica" w:hAnsi="Helvetica"/>
                <w:b/>
                <w:sz w:val="14"/>
                <w:szCs w:val="14"/>
              </w:rPr>
              <w:t>Agriculture, Forestry, Fishing</w:t>
            </w:r>
          </w:p>
        </w:tc>
        <w:tc>
          <w:tcPr>
            <w:tcW w:w="2613" w:type="dxa"/>
            <w:tcBorders>
              <w:left w:val="single" w:color="auto" w:sz="4" w:space="0"/>
              <w:right w:val="single" w:color="auto" w:sz="4" w:space="0"/>
            </w:tcBorders>
          </w:tcPr>
          <w:p w:rsidRPr="00AE1ECB" w:rsidR="008D4C81" w:rsidP="00DA7914" w:rsidRDefault="008D4C81" w14:paraId="244C8645" w14:textId="77777777">
            <w:pPr>
              <w:tabs>
                <w:tab w:val="clear" w:pos="432"/>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Specialty Trade Contractors</w:t>
            </w:r>
          </w:p>
        </w:tc>
        <w:tc>
          <w:tcPr>
            <w:tcW w:w="2704" w:type="dxa"/>
            <w:tcBorders>
              <w:left w:val="single" w:color="auto" w:sz="4" w:space="0"/>
              <w:right w:val="single" w:color="auto" w:sz="4" w:space="0"/>
            </w:tcBorders>
            <w:vAlign w:val="center"/>
          </w:tcPr>
          <w:p w:rsidRPr="00AE1ECB" w:rsidR="008D4C81" w:rsidP="00DA7914" w:rsidRDefault="008D4C81" w14:paraId="244C8646"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Printing and Related Support</w:t>
            </w:r>
          </w:p>
        </w:tc>
        <w:tc>
          <w:tcPr>
            <w:tcW w:w="2615" w:type="dxa"/>
            <w:tcBorders>
              <w:left w:val="single" w:color="auto" w:sz="4" w:space="0"/>
              <w:right w:val="single" w:color="auto" w:sz="4" w:space="0"/>
            </w:tcBorders>
          </w:tcPr>
          <w:p w:rsidRPr="00AE1ECB" w:rsidR="008D4C81" w:rsidP="00DA7914" w:rsidRDefault="008D4C81" w14:paraId="244C8647" w14:textId="77777777">
            <w:pPr>
              <w:tabs>
                <w:tab w:val="clear" w:pos="432"/>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Computer and Electronic Product</w:t>
            </w:r>
          </w:p>
        </w:tc>
      </w:tr>
      <w:tr w:rsidRPr="00AE1ECB" w:rsidR="008D4C81" w:rsidTr="00F2467E" w14:paraId="244C864D" w14:textId="77777777">
        <w:trPr>
          <w:trHeight w:val="94"/>
        </w:trPr>
        <w:tc>
          <w:tcPr>
            <w:tcW w:w="2541" w:type="dxa"/>
            <w:tcBorders>
              <w:left w:val="single" w:color="auto" w:sz="4" w:space="0"/>
              <w:right w:val="single" w:color="auto" w:sz="4" w:space="0"/>
            </w:tcBorders>
          </w:tcPr>
          <w:p w:rsidRPr="00AE1ECB" w:rsidR="008D4C81" w:rsidP="00DA7914" w:rsidRDefault="008D4C81" w14:paraId="244C8649" w14:textId="77777777">
            <w:pPr>
              <w:tabs>
                <w:tab w:val="clear" w:pos="432"/>
              </w:tabs>
              <w:autoSpaceDE w:val="0"/>
              <w:autoSpaceDN w:val="0"/>
              <w:adjustRightInd w:val="0"/>
              <w:spacing w:line="240" w:lineRule="auto"/>
              <w:ind w:right="151" w:firstLine="0"/>
              <w:rPr>
                <w:rFonts w:ascii="Helvetica" w:hAnsi="Helvetica"/>
                <w:b/>
                <w:sz w:val="14"/>
                <w:szCs w:val="14"/>
              </w:rPr>
            </w:pPr>
            <w:r w:rsidRPr="00AE1ECB">
              <w:rPr>
                <w:rFonts w:ascii="Helvetica" w:hAnsi="Helvetica"/>
                <w:b/>
                <w:sz w:val="14"/>
                <w:szCs w:val="14"/>
              </w:rPr>
              <w:t>and Hunting</w:t>
            </w:r>
          </w:p>
        </w:tc>
        <w:tc>
          <w:tcPr>
            <w:tcW w:w="2613" w:type="dxa"/>
            <w:tcBorders>
              <w:left w:val="single" w:color="auto" w:sz="4" w:space="0"/>
              <w:right w:val="single" w:color="auto" w:sz="4" w:space="0"/>
            </w:tcBorders>
          </w:tcPr>
          <w:p w:rsidRPr="00AE1ECB" w:rsidR="008D4C81" w:rsidP="00DA7914" w:rsidRDefault="008D4C81" w14:paraId="244C864A" w14:textId="77777777">
            <w:pPr>
              <w:tabs>
                <w:tab w:val="clear" w:pos="432"/>
                <w:tab w:val="left" w:pos="552"/>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238100</w:t>
            </w:r>
            <w:r w:rsidRPr="00AE1ECB">
              <w:rPr>
                <w:rFonts w:ascii="Helvetica" w:hAnsi="Helvetica"/>
                <w:sz w:val="12"/>
                <w:szCs w:val="12"/>
              </w:rPr>
              <w:tab/>
              <w:t>Foundation, Structure, &amp;</w:t>
            </w:r>
          </w:p>
        </w:tc>
        <w:tc>
          <w:tcPr>
            <w:tcW w:w="2704" w:type="dxa"/>
            <w:tcBorders>
              <w:left w:val="single" w:color="auto" w:sz="4" w:space="0"/>
              <w:right w:val="single" w:color="auto" w:sz="4" w:space="0"/>
            </w:tcBorders>
            <w:vAlign w:val="center"/>
          </w:tcPr>
          <w:p w:rsidRPr="00AE1ECB" w:rsidR="008D4C81" w:rsidP="00DA7914" w:rsidRDefault="008D4C81" w14:paraId="244C864B"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Activities</w:t>
            </w:r>
          </w:p>
        </w:tc>
        <w:tc>
          <w:tcPr>
            <w:tcW w:w="2615" w:type="dxa"/>
            <w:tcBorders>
              <w:left w:val="single" w:color="auto" w:sz="4" w:space="0"/>
              <w:right w:val="single" w:color="auto" w:sz="4" w:space="0"/>
            </w:tcBorders>
          </w:tcPr>
          <w:p w:rsidRPr="00AE1ECB" w:rsidR="008D4C81" w:rsidP="00DA7914" w:rsidRDefault="008D4C81" w14:paraId="244C864C" w14:textId="77777777">
            <w:pPr>
              <w:tabs>
                <w:tab w:val="clear" w:pos="432"/>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Manufacturing</w:t>
            </w:r>
          </w:p>
        </w:tc>
      </w:tr>
      <w:tr w:rsidRPr="00AE1ECB" w:rsidR="008D4C81" w:rsidTr="00F2467E" w14:paraId="244C8652" w14:textId="77777777">
        <w:trPr>
          <w:trHeight w:val="123"/>
        </w:trPr>
        <w:tc>
          <w:tcPr>
            <w:tcW w:w="2541" w:type="dxa"/>
            <w:tcBorders>
              <w:left w:val="single" w:color="auto" w:sz="4" w:space="0"/>
              <w:right w:val="single" w:color="auto" w:sz="4" w:space="0"/>
            </w:tcBorders>
            <w:vAlign w:val="center"/>
          </w:tcPr>
          <w:p w:rsidRPr="00AE1ECB" w:rsidR="008D4C81" w:rsidP="00DA7914" w:rsidRDefault="008D4C81" w14:paraId="244C864E" w14:textId="77777777">
            <w:pPr>
              <w:tabs>
                <w:tab w:val="clear" w:pos="432"/>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Crop Production</w:t>
            </w:r>
          </w:p>
        </w:tc>
        <w:tc>
          <w:tcPr>
            <w:tcW w:w="2613" w:type="dxa"/>
            <w:tcBorders>
              <w:left w:val="single" w:color="auto" w:sz="4" w:space="0"/>
              <w:right w:val="single" w:color="auto" w:sz="4" w:space="0"/>
            </w:tcBorders>
            <w:vAlign w:val="center"/>
          </w:tcPr>
          <w:p w:rsidRPr="00AE1ECB" w:rsidR="008D4C81" w:rsidP="00DA7914" w:rsidRDefault="008D4C81" w14:paraId="244C864F"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Building Exterior Contractors</w:t>
            </w:r>
          </w:p>
        </w:tc>
        <w:tc>
          <w:tcPr>
            <w:tcW w:w="2704" w:type="dxa"/>
            <w:tcBorders>
              <w:left w:val="single" w:color="auto" w:sz="4" w:space="0"/>
              <w:right w:val="single" w:color="auto" w:sz="4" w:space="0"/>
            </w:tcBorders>
            <w:vAlign w:val="center"/>
          </w:tcPr>
          <w:p w:rsidRPr="00AE1ECB" w:rsidR="008D4C81" w:rsidP="00DA7914" w:rsidRDefault="008D4C81" w14:paraId="244C865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323100</w:t>
            </w:r>
            <w:r w:rsidRPr="00AE1ECB">
              <w:rPr>
                <w:rFonts w:ascii="Helvetica" w:hAnsi="Helvetica"/>
                <w:sz w:val="12"/>
                <w:szCs w:val="12"/>
              </w:rPr>
              <w:tab/>
              <w:t>Printing &amp; Related Support</w:t>
            </w:r>
          </w:p>
        </w:tc>
        <w:tc>
          <w:tcPr>
            <w:tcW w:w="2615" w:type="dxa"/>
            <w:tcBorders>
              <w:left w:val="single" w:color="auto" w:sz="4" w:space="0"/>
              <w:right w:val="single" w:color="auto" w:sz="4" w:space="0"/>
            </w:tcBorders>
            <w:vAlign w:val="center"/>
          </w:tcPr>
          <w:p w:rsidRPr="00AE1ECB" w:rsidR="008D4C81" w:rsidP="00DA7914" w:rsidRDefault="008D4C81" w14:paraId="244C8651"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334110</w:t>
            </w:r>
            <w:r w:rsidRPr="00AE1ECB">
              <w:rPr>
                <w:rFonts w:ascii="Helvetica" w:hAnsi="Helvetica"/>
                <w:sz w:val="12"/>
                <w:szCs w:val="12"/>
              </w:rPr>
              <w:tab/>
              <w:t>Computer &amp; Peripheral</w:t>
            </w:r>
          </w:p>
        </w:tc>
      </w:tr>
      <w:tr w:rsidRPr="00AE1ECB" w:rsidR="008D4C81" w:rsidTr="00F2467E" w14:paraId="244C8657" w14:textId="77777777">
        <w:trPr>
          <w:trHeight w:val="123"/>
        </w:trPr>
        <w:tc>
          <w:tcPr>
            <w:tcW w:w="2541" w:type="dxa"/>
            <w:tcBorders>
              <w:left w:val="single" w:color="auto" w:sz="4" w:space="0"/>
              <w:right w:val="single" w:color="auto" w:sz="4" w:space="0"/>
            </w:tcBorders>
            <w:vAlign w:val="center"/>
          </w:tcPr>
          <w:p w:rsidRPr="00AE1ECB" w:rsidR="008D4C81" w:rsidP="00DA7914" w:rsidRDefault="008D4C81" w14:paraId="244C8653"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111100</w:t>
            </w:r>
            <w:r w:rsidRPr="00AE1ECB">
              <w:rPr>
                <w:rFonts w:ascii="Helvetica" w:hAnsi="Helvetica"/>
                <w:sz w:val="12"/>
                <w:szCs w:val="12"/>
              </w:rPr>
              <w:tab/>
              <w:t>Oilseed &amp; Grain Farming</w:t>
            </w:r>
          </w:p>
        </w:tc>
        <w:tc>
          <w:tcPr>
            <w:tcW w:w="2613" w:type="dxa"/>
            <w:tcBorders>
              <w:left w:val="single" w:color="auto" w:sz="4" w:space="0"/>
              <w:right w:val="single" w:color="auto" w:sz="4" w:space="0"/>
            </w:tcBorders>
            <w:vAlign w:val="center"/>
          </w:tcPr>
          <w:p w:rsidRPr="00AE1ECB" w:rsidR="008D4C81" w:rsidP="00DA7914" w:rsidRDefault="008D4C81" w14:paraId="244C8654"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(including framing carpentry,</w:t>
            </w:r>
          </w:p>
        </w:tc>
        <w:tc>
          <w:tcPr>
            <w:tcW w:w="2704" w:type="dxa"/>
            <w:tcBorders>
              <w:left w:val="single" w:color="auto" w:sz="4" w:space="0"/>
              <w:right w:val="single" w:color="auto" w:sz="4" w:space="0"/>
            </w:tcBorders>
            <w:vAlign w:val="center"/>
          </w:tcPr>
          <w:p w:rsidRPr="00AE1ECB" w:rsidR="008D4C81" w:rsidP="00DA7914" w:rsidRDefault="008D4C81" w14:paraId="244C8655"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Activities</w:t>
            </w:r>
          </w:p>
        </w:tc>
        <w:tc>
          <w:tcPr>
            <w:tcW w:w="2615" w:type="dxa"/>
            <w:tcBorders>
              <w:left w:val="single" w:color="auto" w:sz="4" w:space="0"/>
              <w:right w:val="single" w:color="auto" w:sz="4" w:space="0"/>
            </w:tcBorders>
            <w:vAlign w:val="center"/>
          </w:tcPr>
          <w:p w:rsidRPr="00AE1ECB" w:rsidR="008D4C81" w:rsidP="00DA7914" w:rsidRDefault="008D4C81" w14:paraId="244C8656"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 xml:space="preserve">Equipment </w:t>
            </w:r>
            <w:proofErr w:type="spellStart"/>
            <w:r w:rsidRPr="00AE1ECB">
              <w:rPr>
                <w:rFonts w:ascii="Helvetica" w:hAnsi="Helvetica"/>
                <w:sz w:val="12"/>
                <w:szCs w:val="12"/>
              </w:rPr>
              <w:t>Mfg</w:t>
            </w:r>
            <w:proofErr w:type="spellEnd"/>
          </w:p>
        </w:tc>
      </w:tr>
      <w:tr w:rsidRPr="00AE1ECB" w:rsidR="008D4C81" w:rsidTr="00F2467E" w14:paraId="244C865C" w14:textId="77777777">
        <w:trPr>
          <w:trHeight w:val="123"/>
        </w:trPr>
        <w:tc>
          <w:tcPr>
            <w:tcW w:w="2541" w:type="dxa"/>
            <w:tcBorders>
              <w:left w:val="single" w:color="auto" w:sz="4" w:space="0"/>
              <w:right w:val="single" w:color="auto" w:sz="4" w:space="0"/>
            </w:tcBorders>
            <w:vAlign w:val="center"/>
          </w:tcPr>
          <w:p w:rsidRPr="00AE1ECB" w:rsidR="008D4C81" w:rsidP="00DA7914" w:rsidRDefault="008D4C81" w14:paraId="244C8658"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111210</w:t>
            </w:r>
            <w:r w:rsidRPr="00AE1ECB">
              <w:rPr>
                <w:rFonts w:ascii="Helvetica" w:hAnsi="Helvetica"/>
                <w:sz w:val="12"/>
                <w:szCs w:val="12"/>
              </w:rPr>
              <w:tab/>
              <w:t>Vegetable &amp; Melon Farming</w:t>
            </w:r>
          </w:p>
        </w:tc>
        <w:tc>
          <w:tcPr>
            <w:tcW w:w="2613" w:type="dxa"/>
            <w:tcBorders>
              <w:left w:val="single" w:color="auto" w:sz="4" w:space="0"/>
              <w:right w:val="single" w:color="auto" w:sz="4" w:space="0"/>
            </w:tcBorders>
            <w:vAlign w:val="center"/>
          </w:tcPr>
          <w:p w:rsidRPr="00AE1ECB" w:rsidR="008D4C81" w:rsidP="00DA7914" w:rsidRDefault="008D4C81" w14:paraId="244C8659"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masonry, glass, roofing, &amp;</w:t>
            </w:r>
          </w:p>
        </w:tc>
        <w:tc>
          <w:tcPr>
            <w:tcW w:w="2704" w:type="dxa"/>
            <w:tcBorders>
              <w:left w:val="single" w:color="auto" w:sz="4" w:space="0"/>
              <w:right w:val="single" w:color="auto" w:sz="4" w:space="0"/>
            </w:tcBorders>
          </w:tcPr>
          <w:p w:rsidRPr="00AE1ECB" w:rsidR="008D4C81" w:rsidP="00DA7914" w:rsidRDefault="008D4C81" w14:paraId="244C865A" w14:textId="77777777">
            <w:pPr>
              <w:tabs>
                <w:tab w:val="clear" w:pos="432"/>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Petroleum and Coal Products</w:t>
            </w:r>
          </w:p>
        </w:tc>
        <w:tc>
          <w:tcPr>
            <w:tcW w:w="2615" w:type="dxa"/>
            <w:tcBorders>
              <w:left w:val="single" w:color="auto" w:sz="4" w:space="0"/>
              <w:right w:val="single" w:color="auto" w:sz="4" w:space="0"/>
            </w:tcBorders>
            <w:vAlign w:val="center"/>
          </w:tcPr>
          <w:p w:rsidRPr="00AE1ECB" w:rsidR="008D4C81" w:rsidP="00DA7914" w:rsidRDefault="008D4C81" w14:paraId="244C865B"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334200</w:t>
            </w:r>
            <w:r w:rsidRPr="00AE1ECB">
              <w:rPr>
                <w:rFonts w:ascii="Helvetica" w:hAnsi="Helvetica"/>
                <w:sz w:val="12"/>
                <w:szCs w:val="12"/>
              </w:rPr>
              <w:tab/>
              <w:t>Communications Equipment</w:t>
            </w:r>
          </w:p>
        </w:tc>
      </w:tr>
      <w:tr w:rsidRPr="00AE1ECB" w:rsidR="008D4C81" w:rsidTr="00F2467E" w14:paraId="244C8661" w14:textId="77777777">
        <w:trPr>
          <w:trHeight w:val="123"/>
        </w:trPr>
        <w:tc>
          <w:tcPr>
            <w:tcW w:w="2541" w:type="dxa"/>
            <w:tcBorders>
              <w:left w:val="single" w:color="auto" w:sz="4" w:space="0"/>
              <w:right w:val="single" w:color="auto" w:sz="4" w:space="0"/>
            </w:tcBorders>
            <w:vAlign w:val="center"/>
          </w:tcPr>
          <w:p w:rsidRPr="00AE1ECB" w:rsidR="008D4C81" w:rsidP="00DA7914" w:rsidRDefault="008D4C81" w14:paraId="244C865D"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(including potatoes &amp; yams)</w:t>
            </w:r>
          </w:p>
        </w:tc>
        <w:tc>
          <w:tcPr>
            <w:tcW w:w="2613" w:type="dxa"/>
            <w:tcBorders>
              <w:left w:val="single" w:color="auto" w:sz="4" w:space="0"/>
              <w:right w:val="single" w:color="auto" w:sz="4" w:space="0"/>
            </w:tcBorders>
            <w:vAlign w:val="center"/>
          </w:tcPr>
          <w:p w:rsidRPr="00AE1ECB" w:rsidR="008D4C81" w:rsidP="00DA7914" w:rsidRDefault="008D4C81" w14:paraId="244C865E"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siding)</w:t>
            </w:r>
          </w:p>
        </w:tc>
        <w:tc>
          <w:tcPr>
            <w:tcW w:w="2704" w:type="dxa"/>
            <w:tcBorders>
              <w:left w:val="single" w:color="auto" w:sz="4" w:space="0"/>
              <w:right w:val="single" w:color="auto" w:sz="4" w:space="0"/>
            </w:tcBorders>
          </w:tcPr>
          <w:p w:rsidRPr="00AE1ECB" w:rsidR="008D4C81" w:rsidP="00DA7914" w:rsidRDefault="008D4C81" w14:paraId="244C865F" w14:textId="77777777">
            <w:pPr>
              <w:tabs>
                <w:tab w:val="clear" w:pos="432"/>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Manufacturing</w:t>
            </w:r>
          </w:p>
        </w:tc>
        <w:tc>
          <w:tcPr>
            <w:tcW w:w="2615" w:type="dxa"/>
            <w:tcBorders>
              <w:left w:val="single" w:color="auto" w:sz="4" w:space="0"/>
              <w:right w:val="single" w:color="auto" w:sz="4" w:space="0"/>
            </w:tcBorders>
            <w:vAlign w:val="center"/>
          </w:tcPr>
          <w:p w:rsidRPr="00AE1ECB" w:rsidR="008D4C81" w:rsidP="00DA7914" w:rsidRDefault="008D4C81" w14:paraId="244C866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r>
            <w:proofErr w:type="spellStart"/>
            <w:r w:rsidRPr="00AE1ECB">
              <w:rPr>
                <w:rFonts w:ascii="Helvetica" w:hAnsi="Helvetica"/>
                <w:sz w:val="12"/>
                <w:szCs w:val="12"/>
              </w:rPr>
              <w:t>Mfg</w:t>
            </w:r>
            <w:proofErr w:type="spellEnd"/>
          </w:p>
        </w:tc>
      </w:tr>
      <w:tr w:rsidRPr="00AE1ECB" w:rsidR="008D4C81" w:rsidTr="00F2467E" w14:paraId="244C8666" w14:textId="77777777">
        <w:trPr>
          <w:trHeight w:val="123"/>
        </w:trPr>
        <w:tc>
          <w:tcPr>
            <w:tcW w:w="2541" w:type="dxa"/>
            <w:tcBorders>
              <w:left w:val="single" w:color="auto" w:sz="4" w:space="0"/>
              <w:right w:val="single" w:color="auto" w:sz="4" w:space="0"/>
            </w:tcBorders>
            <w:vAlign w:val="center"/>
          </w:tcPr>
          <w:p w:rsidRPr="00AE1ECB" w:rsidR="008D4C81" w:rsidP="00DA7914" w:rsidRDefault="008D4C81" w14:paraId="244C866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111300</w:t>
            </w:r>
            <w:r w:rsidRPr="00AE1ECB">
              <w:rPr>
                <w:rFonts w:ascii="Helvetica" w:hAnsi="Helvetica"/>
                <w:sz w:val="12"/>
                <w:szCs w:val="12"/>
              </w:rPr>
              <w:tab/>
              <w:t>Fruit &amp; Tree Nut Farming</w:t>
            </w:r>
          </w:p>
        </w:tc>
        <w:tc>
          <w:tcPr>
            <w:tcW w:w="2613" w:type="dxa"/>
            <w:tcBorders>
              <w:left w:val="single" w:color="auto" w:sz="4" w:space="0"/>
              <w:right w:val="single" w:color="auto" w:sz="4" w:space="0"/>
            </w:tcBorders>
            <w:vAlign w:val="center"/>
          </w:tcPr>
          <w:p w:rsidRPr="00AE1ECB" w:rsidR="008D4C81" w:rsidP="00DA7914" w:rsidRDefault="008D4C81" w14:paraId="244C8663"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238210</w:t>
            </w:r>
            <w:r w:rsidRPr="00AE1ECB">
              <w:rPr>
                <w:rFonts w:ascii="Helvetica" w:hAnsi="Helvetica"/>
                <w:sz w:val="12"/>
                <w:szCs w:val="12"/>
              </w:rPr>
              <w:tab/>
              <w:t>Electrical Contractors</w:t>
            </w:r>
          </w:p>
        </w:tc>
        <w:tc>
          <w:tcPr>
            <w:tcW w:w="2704" w:type="dxa"/>
            <w:tcBorders>
              <w:left w:val="single" w:color="auto" w:sz="4" w:space="0"/>
              <w:right w:val="single" w:color="auto" w:sz="4" w:space="0"/>
            </w:tcBorders>
            <w:vAlign w:val="center"/>
          </w:tcPr>
          <w:p w:rsidRPr="00AE1ECB" w:rsidR="008D4C81" w:rsidP="00DA7914" w:rsidRDefault="008D4C81" w14:paraId="244C8664"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324110</w:t>
            </w:r>
            <w:r w:rsidRPr="00AE1ECB">
              <w:rPr>
                <w:rFonts w:ascii="Helvetica" w:hAnsi="Helvetica"/>
                <w:sz w:val="12"/>
                <w:szCs w:val="12"/>
              </w:rPr>
              <w:tab/>
              <w:t>Petroleum Refineries</w:t>
            </w:r>
          </w:p>
        </w:tc>
        <w:tc>
          <w:tcPr>
            <w:tcW w:w="2615" w:type="dxa"/>
            <w:tcBorders>
              <w:left w:val="single" w:color="auto" w:sz="4" w:space="0"/>
              <w:right w:val="single" w:color="auto" w:sz="4" w:space="0"/>
            </w:tcBorders>
            <w:vAlign w:val="center"/>
          </w:tcPr>
          <w:p w:rsidRPr="00AE1ECB" w:rsidR="008D4C81" w:rsidP="00DA7914" w:rsidRDefault="008D4C81" w14:paraId="244C8665"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334310</w:t>
            </w:r>
            <w:r w:rsidRPr="00AE1ECB">
              <w:rPr>
                <w:rFonts w:ascii="Helvetica" w:hAnsi="Helvetica"/>
                <w:sz w:val="12"/>
                <w:szCs w:val="12"/>
              </w:rPr>
              <w:tab/>
              <w:t xml:space="preserve">Audio &amp; Video Equipment </w:t>
            </w:r>
            <w:proofErr w:type="spellStart"/>
            <w:r w:rsidRPr="00AE1ECB">
              <w:rPr>
                <w:rFonts w:ascii="Helvetica" w:hAnsi="Helvetica"/>
                <w:sz w:val="12"/>
                <w:szCs w:val="12"/>
              </w:rPr>
              <w:t>Mfg</w:t>
            </w:r>
            <w:proofErr w:type="spellEnd"/>
          </w:p>
        </w:tc>
      </w:tr>
      <w:tr w:rsidRPr="00AE1ECB" w:rsidR="008D4C81" w:rsidTr="00F2467E" w14:paraId="244C866B" w14:textId="77777777">
        <w:trPr>
          <w:trHeight w:val="123"/>
        </w:trPr>
        <w:tc>
          <w:tcPr>
            <w:tcW w:w="2541" w:type="dxa"/>
            <w:tcBorders>
              <w:left w:val="single" w:color="auto" w:sz="4" w:space="0"/>
              <w:right w:val="single" w:color="auto" w:sz="4" w:space="0"/>
            </w:tcBorders>
            <w:vAlign w:val="center"/>
          </w:tcPr>
          <w:p w:rsidRPr="00AE1ECB" w:rsidR="008D4C81" w:rsidP="00DA7914" w:rsidRDefault="008D4C81" w14:paraId="244C866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111400</w:t>
            </w:r>
            <w:r w:rsidRPr="00AE1ECB">
              <w:rPr>
                <w:rFonts w:ascii="Helvetica" w:hAnsi="Helvetica"/>
                <w:sz w:val="12"/>
                <w:szCs w:val="12"/>
              </w:rPr>
              <w:tab/>
              <w:t>Greenhouse, Nursery, &amp;</w:t>
            </w:r>
          </w:p>
        </w:tc>
        <w:tc>
          <w:tcPr>
            <w:tcW w:w="2613" w:type="dxa"/>
            <w:tcBorders>
              <w:left w:val="single" w:color="auto" w:sz="4" w:space="0"/>
              <w:right w:val="single" w:color="auto" w:sz="4" w:space="0"/>
            </w:tcBorders>
            <w:vAlign w:val="center"/>
          </w:tcPr>
          <w:p w:rsidRPr="00AE1ECB" w:rsidR="008D4C81" w:rsidP="00DA7914" w:rsidRDefault="008D4C81" w14:paraId="244C8668"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238220</w:t>
            </w:r>
            <w:r w:rsidRPr="00AE1ECB">
              <w:rPr>
                <w:rFonts w:ascii="Helvetica" w:hAnsi="Helvetica"/>
                <w:sz w:val="12"/>
                <w:szCs w:val="12"/>
              </w:rPr>
              <w:tab/>
              <w:t>Plumbing, Heating, &amp;</w:t>
            </w:r>
          </w:p>
        </w:tc>
        <w:tc>
          <w:tcPr>
            <w:tcW w:w="2704" w:type="dxa"/>
            <w:tcBorders>
              <w:left w:val="single" w:color="auto" w:sz="4" w:space="0"/>
              <w:right w:val="single" w:color="auto" w:sz="4" w:space="0"/>
            </w:tcBorders>
            <w:vAlign w:val="center"/>
          </w:tcPr>
          <w:p w:rsidRPr="00AE1ECB" w:rsidR="008D4C81" w:rsidP="00DA7914" w:rsidRDefault="008D4C81" w14:paraId="244C8669"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(including integrated)</w:t>
            </w:r>
          </w:p>
        </w:tc>
        <w:tc>
          <w:tcPr>
            <w:tcW w:w="2615" w:type="dxa"/>
            <w:tcBorders>
              <w:left w:val="single" w:color="auto" w:sz="4" w:space="0"/>
              <w:right w:val="single" w:color="auto" w:sz="4" w:space="0"/>
            </w:tcBorders>
            <w:vAlign w:val="center"/>
          </w:tcPr>
          <w:p w:rsidRPr="00AE1ECB" w:rsidR="008D4C81" w:rsidP="00DA7914" w:rsidRDefault="008D4C81" w14:paraId="244C866A"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334410</w:t>
            </w:r>
            <w:r w:rsidRPr="00AE1ECB">
              <w:rPr>
                <w:rFonts w:ascii="Helvetica" w:hAnsi="Helvetica"/>
                <w:sz w:val="12"/>
                <w:szCs w:val="12"/>
              </w:rPr>
              <w:tab/>
              <w:t>Semiconductor &amp; Other</w:t>
            </w:r>
          </w:p>
        </w:tc>
      </w:tr>
      <w:tr w:rsidRPr="00AE1ECB" w:rsidR="008D4C81" w:rsidTr="00F2467E" w14:paraId="244C8670" w14:textId="77777777">
        <w:trPr>
          <w:trHeight w:val="123"/>
        </w:trPr>
        <w:tc>
          <w:tcPr>
            <w:tcW w:w="2541" w:type="dxa"/>
            <w:tcBorders>
              <w:left w:val="single" w:color="auto" w:sz="4" w:space="0"/>
              <w:right w:val="single" w:color="auto" w:sz="4" w:space="0"/>
            </w:tcBorders>
            <w:vAlign w:val="center"/>
          </w:tcPr>
          <w:p w:rsidRPr="00AE1ECB" w:rsidR="008D4C81" w:rsidP="00DA7914" w:rsidRDefault="008D4C81" w14:paraId="244C866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Floriculture Production</w:t>
            </w:r>
          </w:p>
        </w:tc>
        <w:tc>
          <w:tcPr>
            <w:tcW w:w="2613" w:type="dxa"/>
            <w:tcBorders>
              <w:left w:val="single" w:color="auto" w:sz="4" w:space="0"/>
              <w:right w:val="single" w:color="auto" w:sz="4" w:space="0"/>
            </w:tcBorders>
            <w:vAlign w:val="center"/>
          </w:tcPr>
          <w:p w:rsidRPr="00AE1ECB" w:rsidR="008D4C81" w:rsidP="00DA7914" w:rsidRDefault="008D4C81" w14:paraId="244C866D"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Air-Conditioning Contractors</w:t>
            </w:r>
          </w:p>
        </w:tc>
        <w:tc>
          <w:tcPr>
            <w:tcW w:w="2704" w:type="dxa"/>
            <w:tcBorders>
              <w:left w:val="single" w:color="auto" w:sz="4" w:space="0"/>
              <w:right w:val="single" w:color="auto" w:sz="4" w:space="0"/>
            </w:tcBorders>
            <w:vAlign w:val="center"/>
          </w:tcPr>
          <w:p w:rsidRPr="00AE1ECB" w:rsidR="008D4C81" w:rsidP="00DA7914" w:rsidRDefault="008D4C81" w14:paraId="244C866E"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324120</w:t>
            </w:r>
            <w:r w:rsidRPr="00AE1ECB">
              <w:rPr>
                <w:rFonts w:ascii="Helvetica" w:hAnsi="Helvetica"/>
                <w:sz w:val="12"/>
                <w:szCs w:val="12"/>
              </w:rPr>
              <w:tab/>
              <w:t>Asphalt Paving, Roofing, &amp;</w:t>
            </w:r>
          </w:p>
        </w:tc>
        <w:tc>
          <w:tcPr>
            <w:tcW w:w="2615" w:type="dxa"/>
            <w:tcBorders>
              <w:left w:val="single" w:color="auto" w:sz="4" w:space="0"/>
              <w:right w:val="single" w:color="auto" w:sz="4" w:space="0"/>
            </w:tcBorders>
            <w:vAlign w:val="center"/>
          </w:tcPr>
          <w:p w:rsidRPr="00AE1ECB" w:rsidR="008D4C81" w:rsidP="00DA7914" w:rsidRDefault="008D4C81" w14:paraId="244C866F"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 xml:space="preserve">Electronic Component </w:t>
            </w:r>
            <w:proofErr w:type="spellStart"/>
            <w:r w:rsidRPr="00AE1ECB">
              <w:rPr>
                <w:rFonts w:ascii="Helvetica" w:hAnsi="Helvetica"/>
                <w:sz w:val="12"/>
                <w:szCs w:val="12"/>
              </w:rPr>
              <w:t>Mfg</w:t>
            </w:r>
            <w:proofErr w:type="spellEnd"/>
          </w:p>
        </w:tc>
      </w:tr>
      <w:tr w:rsidRPr="00AE1ECB" w:rsidR="008D4C81" w:rsidTr="00F2467E" w14:paraId="244C8675" w14:textId="77777777">
        <w:trPr>
          <w:trHeight w:val="123"/>
        </w:trPr>
        <w:tc>
          <w:tcPr>
            <w:tcW w:w="2541" w:type="dxa"/>
            <w:tcBorders>
              <w:left w:val="single" w:color="auto" w:sz="4" w:space="0"/>
              <w:right w:val="single" w:color="auto" w:sz="4" w:space="0"/>
            </w:tcBorders>
            <w:vAlign w:val="center"/>
          </w:tcPr>
          <w:p w:rsidRPr="00AE1ECB" w:rsidR="008D4C81" w:rsidP="00DA7914" w:rsidRDefault="008D4C81" w14:paraId="244C8671"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111900</w:t>
            </w:r>
            <w:r w:rsidRPr="00AE1ECB">
              <w:rPr>
                <w:rFonts w:ascii="Helvetica" w:hAnsi="Helvetica"/>
                <w:sz w:val="12"/>
                <w:szCs w:val="12"/>
              </w:rPr>
              <w:tab/>
              <w:t>Other Crop Farming</w:t>
            </w:r>
          </w:p>
        </w:tc>
        <w:tc>
          <w:tcPr>
            <w:tcW w:w="2613" w:type="dxa"/>
            <w:tcBorders>
              <w:left w:val="single" w:color="auto" w:sz="4" w:space="0"/>
              <w:right w:val="single" w:color="auto" w:sz="4" w:space="0"/>
            </w:tcBorders>
            <w:vAlign w:val="center"/>
          </w:tcPr>
          <w:p w:rsidRPr="00AE1ECB" w:rsidR="008D4C81" w:rsidP="00DA7914" w:rsidRDefault="008D4C81" w14:paraId="244C867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238290</w:t>
            </w:r>
            <w:r w:rsidRPr="00AE1ECB">
              <w:rPr>
                <w:rFonts w:ascii="Helvetica" w:hAnsi="Helvetica"/>
                <w:sz w:val="12"/>
                <w:szCs w:val="12"/>
              </w:rPr>
              <w:tab/>
              <w:t>Other Building Equipment</w:t>
            </w:r>
          </w:p>
        </w:tc>
        <w:tc>
          <w:tcPr>
            <w:tcW w:w="2704" w:type="dxa"/>
            <w:tcBorders>
              <w:left w:val="single" w:color="auto" w:sz="4" w:space="0"/>
              <w:right w:val="single" w:color="auto" w:sz="4" w:space="0"/>
            </w:tcBorders>
            <w:vAlign w:val="center"/>
          </w:tcPr>
          <w:p w:rsidRPr="00AE1ECB" w:rsidR="008D4C81" w:rsidP="00DA7914" w:rsidRDefault="008D4C81" w14:paraId="244C8673"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 xml:space="preserve">Saturated Materials </w:t>
            </w:r>
            <w:proofErr w:type="spellStart"/>
            <w:r w:rsidRPr="00AE1ECB">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AE1ECB" w:rsidR="008D4C81" w:rsidP="00DA7914" w:rsidRDefault="008D4C81" w14:paraId="244C8674"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334500</w:t>
            </w:r>
            <w:r w:rsidRPr="00AE1ECB">
              <w:rPr>
                <w:rFonts w:ascii="Helvetica" w:hAnsi="Helvetica"/>
                <w:sz w:val="12"/>
                <w:szCs w:val="12"/>
              </w:rPr>
              <w:tab/>
              <w:t>Navigational, Measuring,</w:t>
            </w:r>
          </w:p>
        </w:tc>
      </w:tr>
      <w:tr w:rsidRPr="00AE1ECB" w:rsidR="008D4C81" w:rsidTr="00F2467E" w14:paraId="244C867A" w14:textId="77777777">
        <w:trPr>
          <w:trHeight w:val="123"/>
        </w:trPr>
        <w:tc>
          <w:tcPr>
            <w:tcW w:w="2541" w:type="dxa"/>
            <w:tcBorders>
              <w:left w:val="single" w:color="auto" w:sz="4" w:space="0"/>
              <w:right w:val="single" w:color="auto" w:sz="4" w:space="0"/>
            </w:tcBorders>
            <w:vAlign w:val="center"/>
          </w:tcPr>
          <w:p w:rsidRPr="00AE1ECB" w:rsidR="008D4C81" w:rsidP="00DA7914" w:rsidRDefault="008D4C81" w14:paraId="244C8676"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(including tobacco, cotton,</w:t>
            </w:r>
          </w:p>
        </w:tc>
        <w:tc>
          <w:tcPr>
            <w:tcW w:w="2613" w:type="dxa"/>
            <w:tcBorders>
              <w:left w:val="single" w:color="auto" w:sz="4" w:space="0"/>
              <w:right w:val="single" w:color="auto" w:sz="4" w:space="0"/>
            </w:tcBorders>
            <w:vAlign w:val="center"/>
          </w:tcPr>
          <w:p w:rsidRPr="00AE1ECB" w:rsidR="008D4C81" w:rsidP="00DA7914" w:rsidRDefault="008D4C81" w14:paraId="244C867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Contractors</w:t>
            </w:r>
          </w:p>
        </w:tc>
        <w:tc>
          <w:tcPr>
            <w:tcW w:w="2704" w:type="dxa"/>
            <w:tcBorders>
              <w:left w:val="single" w:color="auto" w:sz="4" w:space="0"/>
              <w:right w:val="single" w:color="auto" w:sz="4" w:space="0"/>
            </w:tcBorders>
            <w:vAlign w:val="center"/>
          </w:tcPr>
          <w:p w:rsidRPr="00AE1ECB" w:rsidR="008D4C81" w:rsidP="00DA7914" w:rsidRDefault="008D4C81" w14:paraId="244C8678"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324190</w:t>
            </w:r>
            <w:r w:rsidRPr="00AE1ECB">
              <w:rPr>
                <w:rFonts w:ascii="Helvetica" w:hAnsi="Helvetica"/>
                <w:sz w:val="12"/>
                <w:szCs w:val="12"/>
              </w:rPr>
              <w:tab/>
              <w:t>Other Petroleum &amp; Coal</w:t>
            </w:r>
          </w:p>
        </w:tc>
        <w:tc>
          <w:tcPr>
            <w:tcW w:w="2615" w:type="dxa"/>
            <w:tcBorders>
              <w:left w:val="single" w:color="auto" w:sz="4" w:space="0"/>
              <w:right w:val="single" w:color="auto" w:sz="4" w:space="0"/>
            </w:tcBorders>
            <w:vAlign w:val="center"/>
          </w:tcPr>
          <w:p w:rsidRPr="00AE1ECB" w:rsidR="008D4C81" w:rsidP="00DA7914" w:rsidRDefault="008D4C81" w14:paraId="244C8679"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Electromedical, &amp; Control</w:t>
            </w:r>
          </w:p>
        </w:tc>
      </w:tr>
      <w:tr w:rsidRPr="00AE1ECB" w:rsidR="008D4C81" w:rsidTr="00EC4E9D" w14:paraId="244C867F" w14:textId="77777777">
        <w:trPr>
          <w:trHeight w:val="80"/>
        </w:trPr>
        <w:tc>
          <w:tcPr>
            <w:tcW w:w="2541" w:type="dxa"/>
            <w:tcBorders>
              <w:left w:val="single" w:color="auto" w:sz="4" w:space="0"/>
              <w:right w:val="single" w:color="auto" w:sz="4" w:space="0"/>
            </w:tcBorders>
            <w:vAlign w:val="center"/>
          </w:tcPr>
          <w:p w:rsidRPr="00AE1ECB" w:rsidR="008D4C81" w:rsidP="00DA7914" w:rsidRDefault="008D4C81" w14:paraId="244C867B"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sugarcane, hay, peanut</w:t>
            </w:r>
            <w:r w:rsidRPr="00AE1ECB" w:rsidR="005D61D1">
              <w:rPr>
                <w:rFonts w:ascii="Helvetica" w:hAnsi="Helvetica"/>
                <w:sz w:val="12"/>
                <w:szCs w:val="12"/>
              </w:rPr>
              <w:t>,</w:t>
            </w:r>
          </w:p>
        </w:tc>
        <w:tc>
          <w:tcPr>
            <w:tcW w:w="2613" w:type="dxa"/>
            <w:tcBorders>
              <w:left w:val="single" w:color="auto" w:sz="4" w:space="0"/>
              <w:right w:val="single" w:color="auto" w:sz="4" w:space="0"/>
            </w:tcBorders>
            <w:vAlign w:val="center"/>
          </w:tcPr>
          <w:p w:rsidRPr="00AE1ECB" w:rsidR="008D4C81" w:rsidP="00DA7914" w:rsidRDefault="008D4C81" w14:paraId="244C867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238300</w:t>
            </w:r>
            <w:r w:rsidRPr="00AE1ECB">
              <w:rPr>
                <w:rFonts w:ascii="Helvetica" w:hAnsi="Helvetica"/>
                <w:sz w:val="12"/>
                <w:szCs w:val="12"/>
              </w:rPr>
              <w:tab/>
              <w:t xml:space="preserve">Building Finishing </w:t>
            </w:r>
          </w:p>
        </w:tc>
        <w:tc>
          <w:tcPr>
            <w:tcW w:w="2704" w:type="dxa"/>
            <w:tcBorders>
              <w:left w:val="single" w:color="auto" w:sz="4" w:space="0"/>
              <w:right w:val="single" w:color="auto" w:sz="4" w:space="0"/>
            </w:tcBorders>
            <w:vAlign w:val="center"/>
          </w:tcPr>
          <w:p w:rsidRPr="00AE1ECB" w:rsidR="008D4C81" w:rsidP="00DA7914" w:rsidRDefault="008D4C81" w14:paraId="244C867D"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 xml:space="preserve">Products </w:t>
            </w:r>
            <w:proofErr w:type="spellStart"/>
            <w:r w:rsidRPr="00AE1ECB">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AE1ECB" w:rsidR="008D4C81" w:rsidP="00DA7914" w:rsidRDefault="008D4C81" w14:paraId="244C867E"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 xml:space="preserve">Instruments </w:t>
            </w:r>
            <w:proofErr w:type="spellStart"/>
            <w:r w:rsidRPr="00AE1ECB">
              <w:rPr>
                <w:rFonts w:ascii="Helvetica" w:hAnsi="Helvetica"/>
                <w:sz w:val="12"/>
                <w:szCs w:val="12"/>
              </w:rPr>
              <w:t>Mfg</w:t>
            </w:r>
            <w:proofErr w:type="spellEnd"/>
          </w:p>
        </w:tc>
      </w:tr>
      <w:tr w:rsidRPr="00AE1ECB" w:rsidR="008D4C81" w:rsidTr="00EC4E9D" w14:paraId="244C8684" w14:textId="77777777">
        <w:trPr>
          <w:trHeight w:val="62"/>
        </w:trPr>
        <w:tc>
          <w:tcPr>
            <w:tcW w:w="2541" w:type="dxa"/>
            <w:tcBorders>
              <w:left w:val="single" w:color="auto" w:sz="4" w:space="0"/>
              <w:right w:val="single" w:color="auto" w:sz="4" w:space="0"/>
            </w:tcBorders>
          </w:tcPr>
          <w:p w:rsidRPr="00AE1ECB" w:rsidR="008D4C81" w:rsidP="00DA7914" w:rsidRDefault="008D4C81" w14:paraId="244C868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sugar beet, &amp; all other crop</w:t>
            </w:r>
          </w:p>
        </w:tc>
        <w:tc>
          <w:tcPr>
            <w:tcW w:w="2613" w:type="dxa"/>
            <w:tcBorders>
              <w:left w:val="single" w:color="auto" w:sz="4" w:space="0"/>
              <w:right w:val="single" w:color="auto" w:sz="4" w:space="0"/>
            </w:tcBorders>
          </w:tcPr>
          <w:p w:rsidRPr="00AE1ECB" w:rsidR="008D4C81" w:rsidP="00DA7914" w:rsidRDefault="008D4C81" w14:paraId="244C8681"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Contractors (including</w:t>
            </w:r>
          </w:p>
        </w:tc>
        <w:tc>
          <w:tcPr>
            <w:tcW w:w="2704" w:type="dxa"/>
            <w:tcBorders>
              <w:left w:val="single" w:color="auto" w:sz="4" w:space="0"/>
              <w:right w:val="single" w:color="auto" w:sz="4" w:space="0"/>
            </w:tcBorders>
          </w:tcPr>
          <w:p w:rsidRPr="00AE1ECB" w:rsidR="008D4C81" w:rsidP="00DA7914" w:rsidRDefault="008D4C81" w14:paraId="244C8682"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Chemical Manufacturing</w:t>
            </w:r>
          </w:p>
        </w:tc>
        <w:tc>
          <w:tcPr>
            <w:tcW w:w="2615" w:type="dxa"/>
            <w:tcBorders>
              <w:left w:val="single" w:color="auto" w:sz="4" w:space="0"/>
              <w:right w:val="single" w:color="auto" w:sz="4" w:space="0"/>
            </w:tcBorders>
          </w:tcPr>
          <w:p w:rsidRPr="00AE1ECB" w:rsidR="008D4C81" w:rsidP="00DA7914" w:rsidRDefault="008D4C81" w14:paraId="244C8683"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334610</w:t>
            </w:r>
            <w:r w:rsidRPr="00AE1ECB">
              <w:rPr>
                <w:rFonts w:ascii="Helvetica" w:hAnsi="Helvetica"/>
                <w:sz w:val="12"/>
                <w:szCs w:val="12"/>
              </w:rPr>
              <w:tab/>
              <w:t>Manufacturing &amp; Reproducing</w:t>
            </w:r>
          </w:p>
        </w:tc>
      </w:tr>
      <w:tr w:rsidRPr="00AE1ECB" w:rsidR="008D4C81" w:rsidTr="00F2467E" w14:paraId="244C8689" w14:textId="77777777">
        <w:trPr>
          <w:trHeight w:val="123"/>
        </w:trPr>
        <w:tc>
          <w:tcPr>
            <w:tcW w:w="2541" w:type="dxa"/>
            <w:tcBorders>
              <w:left w:val="single" w:color="auto" w:sz="4" w:space="0"/>
              <w:right w:val="single" w:color="auto" w:sz="4" w:space="0"/>
            </w:tcBorders>
            <w:vAlign w:val="center"/>
          </w:tcPr>
          <w:p w:rsidRPr="00AE1ECB" w:rsidR="008D4C81" w:rsidP="00DA7914" w:rsidRDefault="008D4C81" w14:paraId="244C8685"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farming)</w:t>
            </w:r>
          </w:p>
        </w:tc>
        <w:tc>
          <w:tcPr>
            <w:tcW w:w="2613" w:type="dxa"/>
            <w:tcBorders>
              <w:left w:val="single" w:color="auto" w:sz="4" w:space="0"/>
              <w:right w:val="single" w:color="auto" w:sz="4" w:space="0"/>
            </w:tcBorders>
            <w:vAlign w:val="center"/>
          </w:tcPr>
          <w:p w:rsidRPr="00AE1ECB" w:rsidR="008D4C81" w:rsidP="00DA7914" w:rsidRDefault="008D4C81" w14:paraId="244C8686"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drywall, insulation, painting,</w:t>
            </w:r>
          </w:p>
        </w:tc>
        <w:tc>
          <w:tcPr>
            <w:tcW w:w="2704" w:type="dxa"/>
            <w:tcBorders>
              <w:left w:val="single" w:color="auto" w:sz="4" w:space="0"/>
              <w:right w:val="single" w:color="auto" w:sz="4" w:space="0"/>
            </w:tcBorders>
            <w:vAlign w:val="center"/>
          </w:tcPr>
          <w:p w:rsidRPr="00AE1ECB" w:rsidR="008D4C81" w:rsidP="00DA7914" w:rsidRDefault="008D4C81" w14:paraId="244C868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325100</w:t>
            </w:r>
            <w:r w:rsidRPr="00AE1ECB">
              <w:rPr>
                <w:rFonts w:ascii="Helvetica" w:hAnsi="Helvetica"/>
                <w:sz w:val="12"/>
                <w:szCs w:val="12"/>
              </w:rPr>
              <w:tab/>
              <w:t xml:space="preserve">Basic Chemical </w:t>
            </w:r>
            <w:proofErr w:type="spellStart"/>
            <w:r w:rsidRPr="00AE1ECB">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AE1ECB" w:rsidR="008D4C81" w:rsidP="00DA7914" w:rsidRDefault="008D4C81" w14:paraId="244C8688"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Magnetic &amp; Optical Media</w:t>
            </w:r>
          </w:p>
        </w:tc>
      </w:tr>
      <w:tr w:rsidRPr="00AE1ECB" w:rsidR="008D4C81" w:rsidTr="00F2467E" w14:paraId="244C868E" w14:textId="77777777">
        <w:trPr>
          <w:trHeight w:val="123"/>
        </w:trPr>
        <w:tc>
          <w:tcPr>
            <w:tcW w:w="2541" w:type="dxa"/>
            <w:tcBorders>
              <w:left w:val="single" w:color="auto" w:sz="4" w:space="0"/>
              <w:right w:val="single" w:color="auto" w:sz="4" w:space="0"/>
            </w:tcBorders>
            <w:vAlign w:val="center"/>
          </w:tcPr>
          <w:p w:rsidRPr="00AE1ECB" w:rsidR="008D4C81" w:rsidP="00DA7914" w:rsidRDefault="008D4C81" w14:paraId="244C868A"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Animal Production</w:t>
            </w:r>
          </w:p>
        </w:tc>
        <w:tc>
          <w:tcPr>
            <w:tcW w:w="2613" w:type="dxa"/>
            <w:tcBorders>
              <w:left w:val="single" w:color="auto" w:sz="4" w:space="0"/>
              <w:right w:val="single" w:color="auto" w:sz="4" w:space="0"/>
            </w:tcBorders>
            <w:vAlign w:val="center"/>
          </w:tcPr>
          <w:p w:rsidRPr="00AE1ECB" w:rsidR="008D4C81" w:rsidP="00DA7914" w:rsidRDefault="008D4C81" w14:paraId="244C868B"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wallcovering, flooring, tile, &amp;</w:t>
            </w:r>
          </w:p>
        </w:tc>
        <w:tc>
          <w:tcPr>
            <w:tcW w:w="2704" w:type="dxa"/>
            <w:tcBorders>
              <w:left w:val="single" w:color="auto" w:sz="4" w:space="0"/>
              <w:right w:val="single" w:color="auto" w:sz="4" w:space="0"/>
            </w:tcBorders>
            <w:vAlign w:val="center"/>
          </w:tcPr>
          <w:p w:rsidRPr="00AE1ECB" w:rsidR="008D4C81" w:rsidP="00DA7914" w:rsidRDefault="008D4C81" w14:paraId="244C868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325200</w:t>
            </w:r>
            <w:r w:rsidRPr="00AE1ECB">
              <w:rPr>
                <w:rFonts w:ascii="Helvetica" w:hAnsi="Helvetica"/>
                <w:sz w:val="12"/>
                <w:szCs w:val="12"/>
              </w:rPr>
              <w:tab/>
              <w:t>Resin, Synthetic Rubber, &amp;</w:t>
            </w:r>
          </w:p>
        </w:tc>
        <w:tc>
          <w:tcPr>
            <w:tcW w:w="2615" w:type="dxa"/>
            <w:tcBorders>
              <w:left w:val="single" w:color="auto" w:sz="4" w:space="0"/>
              <w:right w:val="single" w:color="auto" w:sz="4" w:space="0"/>
            </w:tcBorders>
            <w:vAlign w:val="center"/>
          </w:tcPr>
          <w:p w:rsidRPr="00AE1ECB" w:rsidR="008D4C81" w:rsidP="00DA7914" w:rsidRDefault="008D4C81" w14:paraId="244C868D"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Electrical Equipment, Appliance, and</w:t>
            </w:r>
          </w:p>
        </w:tc>
      </w:tr>
      <w:tr w:rsidRPr="00AE1ECB" w:rsidR="008D4C81" w:rsidTr="00F2467E" w14:paraId="244C8693" w14:textId="77777777">
        <w:trPr>
          <w:trHeight w:val="123"/>
        </w:trPr>
        <w:tc>
          <w:tcPr>
            <w:tcW w:w="2541" w:type="dxa"/>
            <w:tcBorders>
              <w:left w:val="single" w:color="auto" w:sz="4" w:space="0"/>
              <w:right w:val="single" w:color="auto" w:sz="4" w:space="0"/>
            </w:tcBorders>
            <w:vAlign w:val="center"/>
          </w:tcPr>
          <w:p w:rsidRPr="00AE1ECB" w:rsidR="008D4C81" w:rsidP="005D61D1" w:rsidRDefault="008D4C81" w14:paraId="244C868F"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112111</w:t>
            </w:r>
            <w:r w:rsidRPr="00AE1ECB">
              <w:rPr>
                <w:rFonts w:ascii="Helvetica" w:hAnsi="Helvetica"/>
                <w:sz w:val="12"/>
                <w:szCs w:val="12"/>
              </w:rPr>
              <w:tab/>
              <w:t xml:space="preserve">Beef </w:t>
            </w:r>
            <w:r w:rsidRPr="00AE1ECB" w:rsidR="005D61D1">
              <w:rPr>
                <w:rFonts w:ascii="Helvetica" w:hAnsi="Helvetica"/>
                <w:sz w:val="12"/>
                <w:szCs w:val="12"/>
              </w:rPr>
              <w:t>C</w:t>
            </w:r>
            <w:r w:rsidRPr="00AE1ECB">
              <w:rPr>
                <w:rFonts w:ascii="Helvetica" w:hAnsi="Helvetica"/>
                <w:sz w:val="12"/>
                <w:szCs w:val="12"/>
              </w:rPr>
              <w:t>attle Ranching &amp;</w:t>
            </w:r>
          </w:p>
        </w:tc>
        <w:tc>
          <w:tcPr>
            <w:tcW w:w="2613" w:type="dxa"/>
            <w:tcBorders>
              <w:left w:val="single" w:color="auto" w:sz="4" w:space="0"/>
              <w:right w:val="single" w:color="auto" w:sz="4" w:space="0"/>
            </w:tcBorders>
            <w:vAlign w:val="center"/>
          </w:tcPr>
          <w:p w:rsidRPr="00AE1ECB" w:rsidR="008D4C81" w:rsidP="00DA7914" w:rsidRDefault="008D4C81" w14:paraId="244C869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finish carpentry)</w:t>
            </w:r>
          </w:p>
        </w:tc>
        <w:tc>
          <w:tcPr>
            <w:tcW w:w="2704" w:type="dxa"/>
            <w:tcBorders>
              <w:left w:val="single" w:color="auto" w:sz="4" w:space="0"/>
              <w:right w:val="single" w:color="auto" w:sz="4" w:space="0"/>
            </w:tcBorders>
            <w:vAlign w:val="center"/>
          </w:tcPr>
          <w:p w:rsidRPr="00AE1ECB" w:rsidR="008D4C81" w:rsidP="005D61D1" w:rsidRDefault="008D4C81" w14:paraId="244C8691"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Artificial &amp; Synthetic Fibers</w:t>
            </w:r>
            <w:r w:rsidRPr="00AE1ECB" w:rsidR="005D61D1">
              <w:rPr>
                <w:rFonts w:ascii="Helvetica" w:hAnsi="Helvetica"/>
                <w:sz w:val="12"/>
                <w:szCs w:val="12"/>
              </w:rPr>
              <w:t xml:space="preserve"> </w:t>
            </w:r>
            <w:r w:rsidRPr="00AE1ECB">
              <w:rPr>
                <w:rFonts w:ascii="Helvetica" w:hAnsi="Helvetica"/>
                <w:sz w:val="12"/>
                <w:szCs w:val="12"/>
              </w:rPr>
              <w:t>&amp;</w:t>
            </w:r>
          </w:p>
        </w:tc>
        <w:tc>
          <w:tcPr>
            <w:tcW w:w="2615" w:type="dxa"/>
            <w:tcBorders>
              <w:left w:val="single" w:color="auto" w:sz="4" w:space="0"/>
              <w:right w:val="single" w:color="auto" w:sz="4" w:space="0"/>
            </w:tcBorders>
            <w:vAlign w:val="center"/>
          </w:tcPr>
          <w:p w:rsidRPr="00AE1ECB" w:rsidR="008D4C81" w:rsidP="00DA7914" w:rsidRDefault="008D4C81" w14:paraId="244C8692"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Component Manufacturing</w:t>
            </w:r>
          </w:p>
        </w:tc>
      </w:tr>
      <w:tr w:rsidRPr="00AE1ECB" w:rsidR="008D4C81" w:rsidTr="00F2467E" w14:paraId="244C8698" w14:textId="77777777">
        <w:trPr>
          <w:trHeight w:val="123"/>
        </w:trPr>
        <w:tc>
          <w:tcPr>
            <w:tcW w:w="2541" w:type="dxa"/>
            <w:tcBorders>
              <w:left w:val="single" w:color="auto" w:sz="4" w:space="0"/>
              <w:right w:val="single" w:color="auto" w:sz="4" w:space="0"/>
            </w:tcBorders>
            <w:vAlign w:val="center"/>
          </w:tcPr>
          <w:p w:rsidRPr="00AE1ECB" w:rsidR="008D4C81" w:rsidP="00DA7914" w:rsidRDefault="008D4C81" w14:paraId="244C8694"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Farming</w:t>
            </w:r>
          </w:p>
        </w:tc>
        <w:tc>
          <w:tcPr>
            <w:tcW w:w="2613" w:type="dxa"/>
            <w:tcBorders>
              <w:left w:val="single" w:color="auto" w:sz="4" w:space="0"/>
              <w:right w:val="single" w:color="auto" w:sz="4" w:space="0"/>
            </w:tcBorders>
            <w:vAlign w:val="center"/>
          </w:tcPr>
          <w:p w:rsidRPr="00AE1ECB" w:rsidR="008D4C81" w:rsidP="00DA7914" w:rsidRDefault="008D4C81" w14:paraId="244C8695"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238900</w:t>
            </w:r>
            <w:r w:rsidRPr="00AE1ECB">
              <w:rPr>
                <w:rFonts w:ascii="Helvetica" w:hAnsi="Helvetica"/>
                <w:sz w:val="12"/>
                <w:szCs w:val="12"/>
              </w:rPr>
              <w:tab/>
              <w:t>Other Specialty Trade</w:t>
            </w:r>
          </w:p>
        </w:tc>
        <w:tc>
          <w:tcPr>
            <w:tcW w:w="2704" w:type="dxa"/>
            <w:tcBorders>
              <w:left w:val="single" w:color="auto" w:sz="4" w:space="0"/>
              <w:right w:val="single" w:color="auto" w:sz="4" w:space="0"/>
            </w:tcBorders>
            <w:vAlign w:val="center"/>
          </w:tcPr>
          <w:p w:rsidRPr="00AE1ECB" w:rsidR="008D4C81" w:rsidP="00DA7914" w:rsidRDefault="008D4C81" w14:paraId="244C8696"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 xml:space="preserve">Filaments </w:t>
            </w:r>
            <w:proofErr w:type="spellStart"/>
            <w:r w:rsidRPr="00AE1ECB">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AE1ECB" w:rsidR="008D4C81" w:rsidP="00DA7914" w:rsidRDefault="008D4C81" w14:paraId="244C869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335100</w:t>
            </w:r>
            <w:r w:rsidRPr="00AE1ECB">
              <w:rPr>
                <w:rFonts w:ascii="Helvetica" w:hAnsi="Helvetica"/>
                <w:sz w:val="12"/>
                <w:szCs w:val="12"/>
              </w:rPr>
              <w:tab/>
              <w:t xml:space="preserve">Electric Lighting Equipment </w:t>
            </w:r>
          </w:p>
        </w:tc>
      </w:tr>
      <w:tr w:rsidRPr="00AE1ECB" w:rsidR="008D4C81" w:rsidTr="00F2467E" w14:paraId="244C869D" w14:textId="77777777">
        <w:trPr>
          <w:trHeight w:val="123"/>
        </w:trPr>
        <w:tc>
          <w:tcPr>
            <w:tcW w:w="2541" w:type="dxa"/>
            <w:tcBorders>
              <w:left w:val="single" w:color="auto" w:sz="4" w:space="0"/>
              <w:right w:val="single" w:color="auto" w:sz="4" w:space="0"/>
            </w:tcBorders>
            <w:vAlign w:val="center"/>
          </w:tcPr>
          <w:p w:rsidRPr="00AE1ECB" w:rsidR="008D4C81" w:rsidP="00DA7914" w:rsidRDefault="008D4C81" w14:paraId="244C8699"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112112</w:t>
            </w:r>
            <w:r w:rsidRPr="00AE1ECB">
              <w:rPr>
                <w:rFonts w:ascii="Helvetica" w:hAnsi="Helvetica"/>
                <w:sz w:val="12"/>
                <w:szCs w:val="12"/>
              </w:rPr>
              <w:tab/>
              <w:t>Cattle Feedlots</w:t>
            </w:r>
          </w:p>
        </w:tc>
        <w:tc>
          <w:tcPr>
            <w:tcW w:w="2613" w:type="dxa"/>
            <w:tcBorders>
              <w:left w:val="single" w:color="auto" w:sz="4" w:space="0"/>
              <w:right w:val="single" w:color="auto" w:sz="4" w:space="0"/>
            </w:tcBorders>
            <w:vAlign w:val="center"/>
          </w:tcPr>
          <w:p w:rsidRPr="00AE1ECB" w:rsidR="008D4C81" w:rsidP="00DA7914" w:rsidRDefault="008D4C81" w14:paraId="244C869A"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Contractors (including site</w:t>
            </w:r>
          </w:p>
        </w:tc>
        <w:tc>
          <w:tcPr>
            <w:tcW w:w="2704" w:type="dxa"/>
            <w:tcBorders>
              <w:left w:val="single" w:color="auto" w:sz="4" w:space="0"/>
              <w:right w:val="single" w:color="auto" w:sz="4" w:space="0"/>
            </w:tcBorders>
            <w:vAlign w:val="center"/>
          </w:tcPr>
          <w:p w:rsidRPr="00AE1ECB" w:rsidR="008D4C81" w:rsidP="00DA7914" w:rsidRDefault="008D4C81" w14:paraId="244C869B"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325300</w:t>
            </w:r>
            <w:r w:rsidRPr="00AE1ECB">
              <w:rPr>
                <w:rFonts w:ascii="Helvetica" w:hAnsi="Helvetica"/>
                <w:sz w:val="12"/>
                <w:szCs w:val="12"/>
              </w:rPr>
              <w:tab/>
              <w:t>Pesticide, Fertilizer, &amp; Other</w:t>
            </w:r>
          </w:p>
        </w:tc>
        <w:tc>
          <w:tcPr>
            <w:tcW w:w="2615" w:type="dxa"/>
            <w:tcBorders>
              <w:left w:val="single" w:color="auto" w:sz="4" w:space="0"/>
              <w:right w:val="single" w:color="auto" w:sz="4" w:space="0"/>
            </w:tcBorders>
            <w:vAlign w:val="center"/>
          </w:tcPr>
          <w:p w:rsidRPr="00AE1ECB" w:rsidR="008D4C81" w:rsidP="00DA7914" w:rsidRDefault="008D4C81" w14:paraId="244C869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r>
            <w:proofErr w:type="spellStart"/>
            <w:r w:rsidRPr="00AE1ECB">
              <w:rPr>
                <w:rFonts w:ascii="Helvetica" w:hAnsi="Helvetica"/>
                <w:sz w:val="12"/>
                <w:szCs w:val="12"/>
              </w:rPr>
              <w:t>Mfg</w:t>
            </w:r>
            <w:proofErr w:type="spellEnd"/>
          </w:p>
        </w:tc>
      </w:tr>
      <w:tr w:rsidRPr="00AE1ECB" w:rsidR="008D4C81" w:rsidTr="00F2467E" w14:paraId="244C86A2" w14:textId="77777777">
        <w:trPr>
          <w:trHeight w:val="123"/>
        </w:trPr>
        <w:tc>
          <w:tcPr>
            <w:tcW w:w="2541" w:type="dxa"/>
            <w:tcBorders>
              <w:left w:val="single" w:color="auto" w:sz="4" w:space="0"/>
              <w:right w:val="single" w:color="auto" w:sz="4" w:space="0"/>
            </w:tcBorders>
            <w:vAlign w:val="center"/>
          </w:tcPr>
          <w:p w:rsidRPr="00AE1ECB" w:rsidR="008D4C81" w:rsidP="00DA7914" w:rsidRDefault="008D4C81" w14:paraId="244C869E"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112120</w:t>
            </w:r>
            <w:r w:rsidRPr="00AE1ECB">
              <w:rPr>
                <w:rFonts w:ascii="Helvetica" w:hAnsi="Helvetica"/>
                <w:sz w:val="12"/>
                <w:szCs w:val="12"/>
              </w:rPr>
              <w:tab/>
              <w:t xml:space="preserve">Dairy Cattle &amp; Milk </w:t>
            </w:r>
          </w:p>
        </w:tc>
        <w:tc>
          <w:tcPr>
            <w:tcW w:w="2613" w:type="dxa"/>
            <w:tcBorders>
              <w:left w:val="single" w:color="auto" w:sz="4" w:space="0"/>
              <w:bottom w:val="single" w:color="auto" w:sz="4" w:space="0"/>
              <w:right w:val="single" w:color="auto" w:sz="4" w:space="0"/>
            </w:tcBorders>
            <w:vAlign w:val="center"/>
          </w:tcPr>
          <w:p w:rsidRPr="00AE1ECB" w:rsidR="008D4C81" w:rsidP="00DA7914" w:rsidRDefault="008D4C81" w14:paraId="244C869F"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preparation)</w:t>
            </w:r>
          </w:p>
        </w:tc>
        <w:tc>
          <w:tcPr>
            <w:tcW w:w="2704" w:type="dxa"/>
            <w:tcBorders>
              <w:left w:val="single" w:color="auto" w:sz="4" w:space="0"/>
              <w:right w:val="single" w:color="auto" w:sz="4" w:space="0"/>
            </w:tcBorders>
            <w:vAlign w:val="center"/>
          </w:tcPr>
          <w:p w:rsidRPr="00AE1ECB" w:rsidR="008D4C81" w:rsidP="00DA7914" w:rsidRDefault="008D4C81" w14:paraId="244C86A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 xml:space="preserve">Agricultural Chemical </w:t>
            </w:r>
            <w:proofErr w:type="spellStart"/>
            <w:r w:rsidRPr="00AE1ECB">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AE1ECB" w:rsidR="008D4C81" w:rsidP="00DA7914" w:rsidRDefault="008D4C81" w14:paraId="244C86A1"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335200</w:t>
            </w:r>
            <w:r w:rsidRPr="00AE1ECB">
              <w:rPr>
                <w:rFonts w:ascii="Helvetica" w:hAnsi="Helvetica"/>
                <w:sz w:val="12"/>
                <w:szCs w:val="12"/>
              </w:rPr>
              <w:tab/>
            </w:r>
            <w:r w:rsidR="00577308">
              <w:rPr>
                <w:rFonts w:ascii="Helvetica" w:hAnsi="Helvetica"/>
                <w:sz w:val="12"/>
                <w:szCs w:val="12"/>
              </w:rPr>
              <w:t xml:space="preserve">Major </w:t>
            </w:r>
            <w:r w:rsidRPr="00AE1ECB">
              <w:rPr>
                <w:rFonts w:ascii="Helvetica" w:hAnsi="Helvetica"/>
                <w:sz w:val="12"/>
                <w:szCs w:val="12"/>
              </w:rPr>
              <w:t xml:space="preserve">Household Appliance </w:t>
            </w:r>
            <w:proofErr w:type="spellStart"/>
            <w:r w:rsidRPr="00AE1ECB">
              <w:rPr>
                <w:rFonts w:ascii="Helvetica" w:hAnsi="Helvetica"/>
                <w:sz w:val="12"/>
                <w:szCs w:val="12"/>
              </w:rPr>
              <w:t>Mfg</w:t>
            </w:r>
            <w:proofErr w:type="spellEnd"/>
          </w:p>
        </w:tc>
      </w:tr>
      <w:tr w:rsidRPr="00AE1ECB" w:rsidR="008D4C81" w:rsidTr="00F2467E" w14:paraId="244C86A7" w14:textId="77777777">
        <w:trPr>
          <w:trHeight w:val="123"/>
        </w:trPr>
        <w:tc>
          <w:tcPr>
            <w:tcW w:w="2541" w:type="dxa"/>
            <w:tcBorders>
              <w:left w:val="single" w:color="auto" w:sz="4" w:space="0"/>
              <w:right w:val="single" w:color="auto" w:sz="4" w:space="0"/>
            </w:tcBorders>
            <w:vAlign w:val="center"/>
          </w:tcPr>
          <w:p w:rsidRPr="00AE1ECB" w:rsidR="008D4C81" w:rsidP="00DA7914" w:rsidRDefault="008D4C81" w14:paraId="244C86A3"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Production</w:t>
            </w:r>
          </w:p>
        </w:tc>
        <w:tc>
          <w:tcPr>
            <w:tcW w:w="2613" w:type="dxa"/>
            <w:tcBorders>
              <w:top w:val="single" w:color="auto" w:sz="4" w:space="0"/>
              <w:left w:val="single" w:color="auto" w:sz="4" w:space="0"/>
              <w:right w:val="single" w:color="auto" w:sz="4" w:space="0"/>
            </w:tcBorders>
            <w:vAlign w:val="center"/>
          </w:tcPr>
          <w:p w:rsidRPr="00AE1ECB" w:rsidR="008D4C81" w:rsidP="00DA7914" w:rsidRDefault="008D4C81" w14:paraId="244C86A4" w14:textId="77777777">
            <w:pPr>
              <w:tabs>
                <w:tab w:val="clear" w:pos="432"/>
                <w:tab w:val="left" w:pos="540"/>
              </w:tabs>
              <w:autoSpaceDE w:val="0"/>
              <w:autoSpaceDN w:val="0"/>
              <w:adjustRightInd w:val="0"/>
              <w:spacing w:line="240" w:lineRule="auto"/>
              <w:ind w:right="151" w:firstLine="0"/>
              <w:rPr>
                <w:rFonts w:ascii="Helvetica" w:hAnsi="Helvetica"/>
                <w:b/>
                <w:sz w:val="13"/>
                <w:szCs w:val="13"/>
              </w:rPr>
            </w:pPr>
            <w:r w:rsidRPr="00AE1ECB">
              <w:rPr>
                <w:rFonts w:ascii="Helvetica" w:hAnsi="Helvetica"/>
                <w:b/>
                <w:sz w:val="13"/>
                <w:szCs w:val="13"/>
              </w:rPr>
              <w:t>Manufacturing</w:t>
            </w:r>
          </w:p>
        </w:tc>
        <w:tc>
          <w:tcPr>
            <w:tcW w:w="2704" w:type="dxa"/>
            <w:tcBorders>
              <w:left w:val="single" w:color="auto" w:sz="4" w:space="0"/>
              <w:right w:val="single" w:color="auto" w:sz="4" w:space="0"/>
            </w:tcBorders>
            <w:vAlign w:val="center"/>
          </w:tcPr>
          <w:p w:rsidRPr="00AE1ECB" w:rsidR="008D4C81" w:rsidP="00DA7914" w:rsidRDefault="008D4C81" w14:paraId="244C86A5"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325410</w:t>
            </w:r>
            <w:r w:rsidRPr="00AE1ECB">
              <w:rPr>
                <w:rFonts w:ascii="Helvetica" w:hAnsi="Helvetica"/>
                <w:sz w:val="12"/>
                <w:szCs w:val="12"/>
              </w:rPr>
              <w:tab/>
              <w:t xml:space="preserve">Pharmaceutical &amp; Medicine </w:t>
            </w:r>
            <w:proofErr w:type="spellStart"/>
            <w:r w:rsidRPr="00AE1ECB">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AE1ECB" w:rsidR="008D4C81" w:rsidP="00DA7914" w:rsidRDefault="008D4C81" w14:paraId="244C86A6"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335310</w:t>
            </w:r>
            <w:r w:rsidRPr="00AE1ECB">
              <w:rPr>
                <w:rFonts w:ascii="Helvetica" w:hAnsi="Helvetica"/>
                <w:sz w:val="12"/>
                <w:szCs w:val="12"/>
              </w:rPr>
              <w:tab/>
              <w:t xml:space="preserve">Electrical Equipment </w:t>
            </w:r>
            <w:proofErr w:type="spellStart"/>
            <w:r w:rsidRPr="00AE1ECB">
              <w:rPr>
                <w:rFonts w:ascii="Helvetica" w:hAnsi="Helvetica"/>
                <w:sz w:val="12"/>
                <w:szCs w:val="12"/>
              </w:rPr>
              <w:t>Mfg</w:t>
            </w:r>
            <w:proofErr w:type="spellEnd"/>
          </w:p>
        </w:tc>
      </w:tr>
      <w:tr w:rsidRPr="00AE1ECB" w:rsidR="008D4C81" w:rsidTr="00F2467E" w14:paraId="244C86AC" w14:textId="77777777">
        <w:trPr>
          <w:trHeight w:val="123"/>
        </w:trPr>
        <w:tc>
          <w:tcPr>
            <w:tcW w:w="2541" w:type="dxa"/>
            <w:tcBorders>
              <w:left w:val="single" w:color="auto" w:sz="4" w:space="0"/>
              <w:right w:val="single" w:color="auto" w:sz="4" w:space="0"/>
            </w:tcBorders>
            <w:vAlign w:val="center"/>
          </w:tcPr>
          <w:p w:rsidRPr="00AE1ECB" w:rsidR="008D4C81" w:rsidP="00DA7914" w:rsidRDefault="008D4C81" w14:paraId="244C86A8"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112210</w:t>
            </w:r>
            <w:r w:rsidRPr="00AE1ECB">
              <w:rPr>
                <w:rFonts w:ascii="Helvetica" w:hAnsi="Helvetica"/>
                <w:sz w:val="12"/>
                <w:szCs w:val="12"/>
              </w:rPr>
              <w:tab/>
              <w:t>Hog &amp; Pig Farming</w:t>
            </w:r>
          </w:p>
        </w:tc>
        <w:tc>
          <w:tcPr>
            <w:tcW w:w="2613" w:type="dxa"/>
            <w:tcBorders>
              <w:left w:val="single" w:color="auto" w:sz="4" w:space="0"/>
              <w:right w:val="single" w:color="auto" w:sz="4" w:space="0"/>
            </w:tcBorders>
            <w:vAlign w:val="center"/>
          </w:tcPr>
          <w:p w:rsidRPr="00AE1ECB" w:rsidR="008D4C81" w:rsidP="00DA7914" w:rsidRDefault="008D4C81" w14:paraId="244C86A9"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Food Manufacturing</w:t>
            </w:r>
          </w:p>
        </w:tc>
        <w:tc>
          <w:tcPr>
            <w:tcW w:w="2704" w:type="dxa"/>
            <w:tcBorders>
              <w:left w:val="single" w:color="auto" w:sz="4" w:space="0"/>
              <w:right w:val="single" w:color="auto" w:sz="4" w:space="0"/>
            </w:tcBorders>
            <w:vAlign w:val="center"/>
          </w:tcPr>
          <w:p w:rsidRPr="00AE1ECB" w:rsidR="008D4C81" w:rsidP="00DA7914" w:rsidRDefault="008D4C81" w14:paraId="244C86AA"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325500</w:t>
            </w:r>
            <w:r w:rsidRPr="00AE1ECB">
              <w:rPr>
                <w:rFonts w:ascii="Helvetica" w:hAnsi="Helvetica"/>
                <w:sz w:val="12"/>
                <w:szCs w:val="12"/>
              </w:rPr>
              <w:tab/>
              <w:t>Paint, Coating</w:t>
            </w:r>
            <w:r w:rsidRPr="00AE1ECB" w:rsidR="005D61D1">
              <w:rPr>
                <w:rFonts w:ascii="Helvetica" w:hAnsi="Helvetica"/>
                <w:sz w:val="12"/>
                <w:szCs w:val="12"/>
              </w:rPr>
              <w:t>,</w:t>
            </w:r>
            <w:r w:rsidRPr="00AE1ECB">
              <w:rPr>
                <w:rFonts w:ascii="Helvetica" w:hAnsi="Helvetica"/>
                <w:sz w:val="12"/>
                <w:szCs w:val="12"/>
              </w:rPr>
              <w:t xml:space="preserve"> &amp; Adhesive </w:t>
            </w:r>
            <w:proofErr w:type="spellStart"/>
            <w:r w:rsidRPr="00AE1ECB">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AE1ECB" w:rsidR="008D4C81" w:rsidP="00DA7914" w:rsidRDefault="008D4C81" w14:paraId="244C86AB"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335900</w:t>
            </w:r>
            <w:r w:rsidRPr="00AE1ECB">
              <w:rPr>
                <w:rFonts w:ascii="Helvetica" w:hAnsi="Helvetica"/>
                <w:sz w:val="12"/>
                <w:szCs w:val="12"/>
              </w:rPr>
              <w:tab/>
              <w:t>Other Electrical Equipment &amp;</w:t>
            </w:r>
          </w:p>
        </w:tc>
      </w:tr>
      <w:tr w:rsidRPr="00AE1ECB" w:rsidR="008D4C81" w:rsidTr="00F2467E" w14:paraId="244C86B1" w14:textId="77777777">
        <w:trPr>
          <w:trHeight w:val="123"/>
        </w:trPr>
        <w:tc>
          <w:tcPr>
            <w:tcW w:w="2541" w:type="dxa"/>
            <w:tcBorders>
              <w:left w:val="single" w:color="auto" w:sz="4" w:space="0"/>
              <w:right w:val="single" w:color="auto" w:sz="4" w:space="0"/>
            </w:tcBorders>
            <w:vAlign w:val="center"/>
          </w:tcPr>
          <w:p w:rsidRPr="00AE1ECB" w:rsidR="008D4C81" w:rsidP="00DA7914" w:rsidRDefault="008D4C81" w14:paraId="244C86AD"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112300</w:t>
            </w:r>
            <w:r w:rsidRPr="00AE1ECB">
              <w:rPr>
                <w:rFonts w:ascii="Helvetica" w:hAnsi="Helvetica"/>
                <w:sz w:val="12"/>
                <w:szCs w:val="12"/>
              </w:rPr>
              <w:tab/>
              <w:t>Poultry &amp; Egg Production</w:t>
            </w:r>
          </w:p>
        </w:tc>
        <w:tc>
          <w:tcPr>
            <w:tcW w:w="2613" w:type="dxa"/>
            <w:tcBorders>
              <w:left w:val="single" w:color="auto" w:sz="4" w:space="0"/>
              <w:right w:val="single" w:color="auto" w:sz="4" w:space="0"/>
            </w:tcBorders>
            <w:vAlign w:val="center"/>
          </w:tcPr>
          <w:p w:rsidRPr="00AE1ECB" w:rsidR="008D4C81" w:rsidP="00DA7914" w:rsidRDefault="008D4C81" w14:paraId="244C86AE"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311110</w:t>
            </w:r>
            <w:r w:rsidRPr="00AE1ECB">
              <w:rPr>
                <w:rFonts w:ascii="Helvetica" w:hAnsi="Helvetica"/>
                <w:sz w:val="12"/>
                <w:szCs w:val="12"/>
              </w:rPr>
              <w:tab/>
              <w:t xml:space="preserve">Animal Food </w:t>
            </w:r>
            <w:proofErr w:type="spellStart"/>
            <w:r w:rsidRPr="00AE1ECB">
              <w:rPr>
                <w:rFonts w:ascii="Helvetica" w:hAnsi="Helvetica"/>
                <w:sz w:val="12"/>
                <w:szCs w:val="12"/>
              </w:rPr>
              <w:t>Mfg</w:t>
            </w:r>
            <w:proofErr w:type="spellEnd"/>
          </w:p>
        </w:tc>
        <w:tc>
          <w:tcPr>
            <w:tcW w:w="2704" w:type="dxa"/>
            <w:tcBorders>
              <w:left w:val="single" w:color="auto" w:sz="4" w:space="0"/>
              <w:right w:val="single" w:color="auto" w:sz="4" w:space="0"/>
            </w:tcBorders>
            <w:vAlign w:val="center"/>
          </w:tcPr>
          <w:p w:rsidRPr="00AE1ECB" w:rsidR="008D4C81" w:rsidP="00DA7914" w:rsidRDefault="008D4C81" w14:paraId="244C86AF"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325600</w:t>
            </w:r>
            <w:r w:rsidRPr="00AE1ECB">
              <w:rPr>
                <w:rFonts w:ascii="Helvetica" w:hAnsi="Helvetica"/>
                <w:sz w:val="12"/>
                <w:szCs w:val="12"/>
              </w:rPr>
              <w:tab/>
              <w:t>Soap, Cleaning Compound</w:t>
            </w:r>
            <w:r w:rsidRPr="00AE1ECB" w:rsidR="005D61D1">
              <w:rPr>
                <w:rFonts w:ascii="Helvetica" w:hAnsi="Helvetica"/>
                <w:sz w:val="12"/>
                <w:szCs w:val="12"/>
              </w:rPr>
              <w:t>,</w:t>
            </w:r>
            <w:r w:rsidRPr="00AE1ECB">
              <w:rPr>
                <w:rFonts w:ascii="Helvetica" w:hAnsi="Helvetica"/>
                <w:sz w:val="12"/>
                <w:szCs w:val="12"/>
              </w:rPr>
              <w:t xml:space="preserve"> &amp;</w:t>
            </w:r>
          </w:p>
        </w:tc>
        <w:tc>
          <w:tcPr>
            <w:tcW w:w="2615" w:type="dxa"/>
            <w:tcBorders>
              <w:left w:val="single" w:color="auto" w:sz="4" w:space="0"/>
              <w:right w:val="single" w:color="auto" w:sz="4" w:space="0"/>
            </w:tcBorders>
            <w:vAlign w:val="center"/>
          </w:tcPr>
          <w:p w:rsidRPr="00AE1ECB" w:rsidR="008D4C81" w:rsidP="00DA7914" w:rsidRDefault="008D4C81" w14:paraId="244C86B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 xml:space="preserve">Component </w:t>
            </w:r>
            <w:proofErr w:type="spellStart"/>
            <w:r w:rsidRPr="00AE1ECB">
              <w:rPr>
                <w:rFonts w:ascii="Helvetica" w:hAnsi="Helvetica"/>
                <w:sz w:val="12"/>
                <w:szCs w:val="12"/>
              </w:rPr>
              <w:t>Mfg</w:t>
            </w:r>
            <w:proofErr w:type="spellEnd"/>
          </w:p>
        </w:tc>
      </w:tr>
      <w:tr w:rsidRPr="00AE1ECB" w:rsidR="008D4C81" w:rsidTr="00F2467E" w14:paraId="244C86B6" w14:textId="77777777">
        <w:trPr>
          <w:trHeight w:val="123"/>
        </w:trPr>
        <w:tc>
          <w:tcPr>
            <w:tcW w:w="2541" w:type="dxa"/>
            <w:tcBorders>
              <w:left w:val="single" w:color="auto" w:sz="4" w:space="0"/>
              <w:right w:val="single" w:color="auto" w:sz="4" w:space="0"/>
            </w:tcBorders>
            <w:vAlign w:val="center"/>
          </w:tcPr>
          <w:p w:rsidRPr="00AE1ECB" w:rsidR="008D4C81" w:rsidP="00DA7914" w:rsidRDefault="008D4C81" w14:paraId="244C86B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112400</w:t>
            </w:r>
            <w:r w:rsidRPr="00AE1ECB">
              <w:rPr>
                <w:rFonts w:ascii="Helvetica" w:hAnsi="Helvetica"/>
                <w:sz w:val="12"/>
                <w:szCs w:val="12"/>
              </w:rPr>
              <w:tab/>
              <w:t>Sheep &amp; Goat Farming</w:t>
            </w:r>
          </w:p>
        </w:tc>
        <w:tc>
          <w:tcPr>
            <w:tcW w:w="2613" w:type="dxa"/>
            <w:tcBorders>
              <w:left w:val="single" w:color="auto" w:sz="4" w:space="0"/>
              <w:right w:val="single" w:color="auto" w:sz="4" w:space="0"/>
            </w:tcBorders>
            <w:vAlign w:val="center"/>
          </w:tcPr>
          <w:p w:rsidRPr="00AE1ECB" w:rsidR="008D4C81" w:rsidP="00DA7914" w:rsidRDefault="008D4C81" w14:paraId="244C86B3"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311200</w:t>
            </w:r>
            <w:r w:rsidRPr="00AE1ECB">
              <w:rPr>
                <w:rFonts w:ascii="Helvetica" w:hAnsi="Helvetica"/>
                <w:sz w:val="12"/>
                <w:szCs w:val="12"/>
              </w:rPr>
              <w:tab/>
              <w:t>Grain &amp; Oilseed Milling</w:t>
            </w:r>
          </w:p>
        </w:tc>
        <w:tc>
          <w:tcPr>
            <w:tcW w:w="2704" w:type="dxa"/>
            <w:tcBorders>
              <w:left w:val="single" w:color="auto" w:sz="4" w:space="0"/>
              <w:right w:val="single" w:color="auto" w:sz="4" w:space="0"/>
            </w:tcBorders>
            <w:vAlign w:val="center"/>
          </w:tcPr>
          <w:p w:rsidRPr="00AE1ECB" w:rsidR="008D4C81" w:rsidP="00DA7914" w:rsidRDefault="008D4C81" w14:paraId="244C86B4"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 xml:space="preserve">Toilet Preparation </w:t>
            </w:r>
            <w:proofErr w:type="spellStart"/>
            <w:r w:rsidRPr="00AE1ECB">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AE1ECB" w:rsidR="008D4C81" w:rsidP="00DA7914" w:rsidRDefault="008D4C81" w14:paraId="244C86B5"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Transportation Equipment</w:t>
            </w:r>
          </w:p>
        </w:tc>
      </w:tr>
      <w:tr w:rsidRPr="00AE1ECB" w:rsidR="008D4C81" w:rsidTr="00F2467E" w14:paraId="244C86BB" w14:textId="77777777">
        <w:trPr>
          <w:trHeight w:val="123"/>
        </w:trPr>
        <w:tc>
          <w:tcPr>
            <w:tcW w:w="2541" w:type="dxa"/>
            <w:tcBorders>
              <w:left w:val="single" w:color="auto" w:sz="4" w:space="0"/>
              <w:right w:val="single" w:color="auto" w:sz="4" w:space="0"/>
            </w:tcBorders>
            <w:vAlign w:val="center"/>
          </w:tcPr>
          <w:p w:rsidRPr="00AE1ECB" w:rsidR="008D4C81" w:rsidP="00DA7914" w:rsidRDefault="008D4C81" w14:paraId="244C86B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112510</w:t>
            </w:r>
            <w:r w:rsidRPr="00AE1ECB">
              <w:rPr>
                <w:rFonts w:ascii="Helvetica" w:hAnsi="Helvetica"/>
                <w:sz w:val="12"/>
                <w:szCs w:val="12"/>
              </w:rPr>
              <w:tab/>
              <w:t>Aquaculture (including</w:t>
            </w:r>
          </w:p>
        </w:tc>
        <w:tc>
          <w:tcPr>
            <w:tcW w:w="2613" w:type="dxa"/>
            <w:tcBorders>
              <w:left w:val="single" w:color="auto" w:sz="4" w:space="0"/>
              <w:right w:val="single" w:color="auto" w:sz="4" w:space="0"/>
            </w:tcBorders>
            <w:vAlign w:val="center"/>
          </w:tcPr>
          <w:p w:rsidRPr="00AE1ECB" w:rsidR="008D4C81" w:rsidP="00DA7914" w:rsidRDefault="008D4C81" w14:paraId="244C86B8"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311300</w:t>
            </w:r>
            <w:r w:rsidRPr="00AE1ECB">
              <w:rPr>
                <w:rFonts w:ascii="Helvetica" w:hAnsi="Helvetica"/>
                <w:sz w:val="12"/>
                <w:szCs w:val="12"/>
              </w:rPr>
              <w:tab/>
              <w:t>Sugar &amp; Confectionary</w:t>
            </w:r>
          </w:p>
        </w:tc>
        <w:tc>
          <w:tcPr>
            <w:tcW w:w="2704" w:type="dxa"/>
            <w:tcBorders>
              <w:left w:val="single" w:color="auto" w:sz="4" w:space="0"/>
              <w:right w:val="single" w:color="auto" w:sz="4" w:space="0"/>
            </w:tcBorders>
            <w:vAlign w:val="center"/>
          </w:tcPr>
          <w:p w:rsidRPr="00AE1ECB" w:rsidR="008D4C81" w:rsidP="00DA7914" w:rsidRDefault="008D4C81" w14:paraId="244C86B9"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325900</w:t>
            </w:r>
            <w:r w:rsidRPr="00AE1ECB">
              <w:rPr>
                <w:rFonts w:ascii="Helvetica" w:hAnsi="Helvetica"/>
                <w:sz w:val="12"/>
                <w:szCs w:val="12"/>
              </w:rPr>
              <w:tab/>
              <w:t>Other Chemical Product &amp;</w:t>
            </w:r>
          </w:p>
        </w:tc>
        <w:tc>
          <w:tcPr>
            <w:tcW w:w="2615" w:type="dxa"/>
            <w:tcBorders>
              <w:left w:val="single" w:color="auto" w:sz="4" w:space="0"/>
              <w:right w:val="single" w:color="auto" w:sz="4" w:space="0"/>
            </w:tcBorders>
            <w:vAlign w:val="center"/>
          </w:tcPr>
          <w:p w:rsidRPr="00AE1ECB" w:rsidR="008D4C81" w:rsidP="00DA7914" w:rsidRDefault="008D4C81" w14:paraId="244C86BA"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Manufacturing</w:t>
            </w:r>
          </w:p>
        </w:tc>
      </w:tr>
      <w:tr w:rsidRPr="00AE1ECB" w:rsidR="008D4C81" w:rsidTr="00F2467E" w14:paraId="244C86C0" w14:textId="77777777">
        <w:trPr>
          <w:trHeight w:val="123"/>
        </w:trPr>
        <w:tc>
          <w:tcPr>
            <w:tcW w:w="2541" w:type="dxa"/>
            <w:tcBorders>
              <w:left w:val="single" w:color="auto" w:sz="4" w:space="0"/>
              <w:right w:val="single" w:color="auto" w:sz="4" w:space="0"/>
            </w:tcBorders>
            <w:vAlign w:val="center"/>
          </w:tcPr>
          <w:p w:rsidRPr="00AE1ECB" w:rsidR="008D4C81" w:rsidP="005D61D1" w:rsidRDefault="008D4C81" w14:paraId="244C86B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r>
            <w:r w:rsidRPr="00AE1ECB" w:rsidR="005D61D1">
              <w:rPr>
                <w:rFonts w:ascii="Helvetica" w:hAnsi="Helvetica"/>
                <w:sz w:val="12"/>
                <w:szCs w:val="12"/>
              </w:rPr>
              <w:t>s</w:t>
            </w:r>
            <w:r w:rsidRPr="00AE1ECB">
              <w:rPr>
                <w:rFonts w:ascii="Helvetica" w:hAnsi="Helvetica"/>
                <w:sz w:val="12"/>
                <w:szCs w:val="12"/>
              </w:rPr>
              <w:t>hellfish &amp; finfish farms &amp;</w:t>
            </w:r>
          </w:p>
        </w:tc>
        <w:tc>
          <w:tcPr>
            <w:tcW w:w="2613" w:type="dxa"/>
            <w:tcBorders>
              <w:left w:val="single" w:color="auto" w:sz="4" w:space="0"/>
              <w:right w:val="single" w:color="auto" w:sz="4" w:space="0"/>
            </w:tcBorders>
            <w:vAlign w:val="center"/>
          </w:tcPr>
          <w:p w:rsidRPr="00AE1ECB" w:rsidR="008D4C81" w:rsidP="00DA7914" w:rsidRDefault="008D4C81" w14:paraId="244C86BD"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 xml:space="preserve">Product </w:t>
            </w:r>
            <w:proofErr w:type="spellStart"/>
            <w:r w:rsidRPr="00AE1ECB">
              <w:rPr>
                <w:rFonts w:ascii="Helvetica" w:hAnsi="Helvetica"/>
                <w:sz w:val="12"/>
                <w:szCs w:val="12"/>
              </w:rPr>
              <w:t>Mfg</w:t>
            </w:r>
            <w:proofErr w:type="spellEnd"/>
          </w:p>
        </w:tc>
        <w:tc>
          <w:tcPr>
            <w:tcW w:w="2704" w:type="dxa"/>
            <w:tcBorders>
              <w:left w:val="single" w:color="auto" w:sz="4" w:space="0"/>
              <w:right w:val="single" w:color="auto" w:sz="4" w:space="0"/>
            </w:tcBorders>
            <w:vAlign w:val="center"/>
          </w:tcPr>
          <w:p w:rsidRPr="00AE1ECB" w:rsidR="008D4C81" w:rsidP="00DA7914" w:rsidRDefault="008D4C81" w14:paraId="244C86BE"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 xml:space="preserve">Preparation </w:t>
            </w:r>
            <w:proofErr w:type="spellStart"/>
            <w:r w:rsidRPr="00AE1ECB">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AE1ECB" w:rsidR="008D4C81" w:rsidP="00DA7914" w:rsidRDefault="008D4C81" w14:paraId="244C86BF"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336100</w:t>
            </w:r>
            <w:r w:rsidRPr="00AE1ECB">
              <w:rPr>
                <w:rFonts w:ascii="Helvetica" w:hAnsi="Helvetica"/>
                <w:sz w:val="12"/>
                <w:szCs w:val="12"/>
              </w:rPr>
              <w:tab/>
              <w:t xml:space="preserve">Motor Vehicle </w:t>
            </w:r>
            <w:proofErr w:type="spellStart"/>
            <w:r w:rsidRPr="00AE1ECB">
              <w:rPr>
                <w:rFonts w:ascii="Helvetica" w:hAnsi="Helvetica"/>
                <w:sz w:val="12"/>
                <w:szCs w:val="12"/>
              </w:rPr>
              <w:t>Mfg</w:t>
            </w:r>
            <w:proofErr w:type="spellEnd"/>
          </w:p>
        </w:tc>
      </w:tr>
      <w:tr w:rsidRPr="00AE1ECB" w:rsidR="008D4C81" w:rsidTr="00F2467E" w14:paraId="244C86C5" w14:textId="77777777">
        <w:trPr>
          <w:trHeight w:val="123"/>
        </w:trPr>
        <w:tc>
          <w:tcPr>
            <w:tcW w:w="2541" w:type="dxa"/>
            <w:tcBorders>
              <w:left w:val="single" w:color="auto" w:sz="4" w:space="0"/>
              <w:right w:val="single" w:color="auto" w:sz="4" w:space="0"/>
            </w:tcBorders>
            <w:vAlign w:val="center"/>
          </w:tcPr>
          <w:p w:rsidRPr="00AE1ECB" w:rsidR="008D4C81" w:rsidP="00DA7914" w:rsidRDefault="008D4C81" w14:paraId="244C86C1"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hatcheries)</w:t>
            </w:r>
          </w:p>
        </w:tc>
        <w:tc>
          <w:tcPr>
            <w:tcW w:w="2613" w:type="dxa"/>
            <w:tcBorders>
              <w:left w:val="single" w:color="auto" w:sz="4" w:space="0"/>
              <w:right w:val="single" w:color="auto" w:sz="4" w:space="0"/>
            </w:tcBorders>
            <w:vAlign w:val="center"/>
          </w:tcPr>
          <w:p w:rsidRPr="00AE1ECB" w:rsidR="008D4C81" w:rsidP="00DA7914" w:rsidRDefault="008D4C81" w14:paraId="244C86C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311400</w:t>
            </w:r>
            <w:r w:rsidRPr="00AE1ECB">
              <w:rPr>
                <w:rFonts w:ascii="Helvetica" w:hAnsi="Helvetica"/>
                <w:sz w:val="12"/>
                <w:szCs w:val="12"/>
              </w:rPr>
              <w:tab/>
              <w:t>Fruit &amp; Vegetable Preserving</w:t>
            </w:r>
          </w:p>
        </w:tc>
        <w:tc>
          <w:tcPr>
            <w:tcW w:w="2704" w:type="dxa"/>
            <w:tcBorders>
              <w:left w:val="single" w:color="auto" w:sz="4" w:space="0"/>
              <w:right w:val="single" w:color="auto" w:sz="4" w:space="0"/>
            </w:tcBorders>
            <w:vAlign w:val="center"/>
          </w:tcPr>
          <w:p w:rsidRPr="00AE1ECB" w:rsidR="008D4C81" w:rsidP="00DA7914" w:rsidRDefault="008D4C81" w14:paraId="244C86C3"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Plastics and Rubber Products</w:t>
            </w:r>
          </w:p>
        </w:tc>
        <w:tc>
          <w:tcPr>
            <w:tcW w:w="2615" w:type="dxa"/>
            <w:tcBorders>
              <w:left w:val="single" w:color="auto" w:sz="4" w:space="0"/>
              <w:right w:val="single" w:color="auto" w:sz="4" w:space="0"/>
            </w:tcBorders>
            <w:vAlign w:val="center"/>
          </w:tcPr>
          <w:p w:rsidRPr="00AE1ECB" w:rsidR="008D4C81" w:rsidP="00DA7914" w:rsidRDefault="008D4C81" w14:paraId="244C86C4"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336210</w:t>
            </w:r>
            <w:r w:rsidRPr="00AE1ECB">
              <w:rPr>
                <w:rFonts w:ascii="Helvetica" w:hAnsi="Helvetica"/>
                <w:sz w:val="12"/>
                <w:szCs w:val="12"/>
              </w:rPr>
              <w:tab/>
              <w:t xml:space="preserve">Motor Vehicle Body &amp; Trailer </w:t>
            </w:r>
          </w:p>
        </w:tc>
      </w:tr>
      <w:tr w:rsidRPr="00AE1ECB" w:rsidR="008D4C81" w:rsidTr="00F2467E" w14:paraId="244C86CA" w14:textId="77777777">
        <w:trPr>
          <w:trHeight w:val="123"/>
        </w:trPr>
        <w:tc>
          <w:tcPr>
            <w:tcW w:w="2541" w:type="dxa"/>
            <w:tcBorders>
              <w:left w:val="single" w:color="auto" w:sz="4" w:space="0"/>
              <w:right w:val="single" w:color="auto" w:sz="4" w:space="0"/>
            </w:tcBorders>
            <w:vAlign w:val="center"/>
          </w:tcPr>
          <w:p w:rsidRPr="00AE1ECB" w:rsidR="008D4C81" w:rsidP="00DA7914" w:rsidRDefault="008D4C81" w14:paraId="244C86C6"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112900</w:t>
            </w:r>
            <w:r w:rsidRPr="00AE1ECB">
              <w:rPr>
                <w:rFonts w:ascii="Helvetica" w:hAnsi="Helvetica"/>
                <w:sz w:val="12"/>
                <w:szCs w:val="12"/>
              </w:rPr>
              <w:tab/>
              <w:t>Other Animal Production</w:t>
            </w:r>
          </w:p>
        </w:tc>
        <w:tc>
          <w:tcPr>
            <w:tcW w:w="2613" w:type="dxa"/>
            <w:tcBorders>
              <w:left w:val="single" w:color="auto" w:sz="4" w:space="0"/>
              <w:right w:val="single" w:color="auto" w:sz="4" w:space="0"/>
            </w:tcBorders>
            <w:vAlign w:val="center"/>
          </w:tcPr>
          <w:p w:rsidRPr="00AE1ECB" w:rsidR="008D4C81" w:rsidP="00DA7914" w:rsidRDefault="008D4C81" w14:paraId="244C86C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 xml:space="preserve">&amp; Specialty Food </w:t>
            </w:r>
            <w:proofErr w:type="spellStart"/>
            <w:r w:rsidRPr="00AE1ECB">
              <w:rPr>
                <w:rFonts w:ascii="Helvetica" w:hAnsi="Helvetica"/>
                <w:sz w:val="12"/>
                <w:szCs w:val="12"/>
              </w:rPr>
              <w:t>Mfg</w:t>
            </w:r>
            <w:proofErr w:type="spellEnd"/>
          </w:p>
        </w:tc>
        <w:tc>
          <w:tcPr>
            <w:tcW w:w="2704" w:type="dxa"/>
            <w:tcBorders>
              <w:left w:val="single" w:color="auto" w:sz="4" w:space="0"/>
              <w:right w:val="single" w:color="auto" w:sz="4" w:space="0"/>
            </w:tcBorders>
            <w:vAlign w:val="center"/>
          </w:tcPr>
          <w:p w:rsidRPr="00AE1ECB" w:rsidR="008D4C81" w:rsidP="00DA7914" w:rsidRDefault="008D4C81" w14:paraId="244C86C8"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Manufacturing</w:t>
            </w:r>
          </w:p>
        </w:tc>
        <w:tc>
          <w:tcPr>
            <w:tcW w:w="2615" w:type="dxa"/>
            <w:tcBorders>
              <w:left w:val="single" w:color="auto" w:sz="4" w:space="0"/>
              <w:right w:val="single" w:color="auto" w:sz="4" w:space="0"/>
            </w:tcBorders>
            <w:vAlign w:val="center"/>
          </w:tcPr>
          <w:p w:rsidRPr="00AE1ECB" w:rsidR="008D4C81" w:rsidP="00DA7914" w:rsidRDefault="008D4C81" w14:paraId="244C86C9"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r>
            <w:proofErr w:type="spellStart"/>
            <w:r w:rsidRPr="00AE1ECB">
              <w:rPr>
                <w:rFonts w:ascii="Helvetica" w:hAnsi="Helvetica"/>
                <w:sz w:val="12"/>
                <w:szCs w:val="12"/>
              </w:rPr>
              <w:t>Mfg</w:t>
            </w:r>
            <w:proofErr w:type="spellEnd"/>
          </w:p>
        </w:tc>
      </w:tr>
      <w:tr w:rsidRPr="00AE1ECB" w:rsidR="008D4C81" w:rsidTr="00F2467E" w14:paraId="244C86CF" w14:textId="77777777">
        <w:trPr>
          <w:trHeight w:val="123"/>
        </w:trPr>
        <w:tc>
          <w:tcPr>
            <w:tcW w:w="2541" w:type="dxa"/>
            <w:tcBorders>
              <w:left w:val="single" w:color="auto" w:sz="4" w:space="0"/>
              <w:right w:val="single" w:color="auto" w:sz="4" w:space="0"/>
            </w:tcBorders>
            <w:vAlign w:val="center"/>
          </w:tcPr>
          <w:p w:rsidRPr="00AE1ECB" w:rsidR="008D4C81" w:rsidP="00DA7914" w:rsidRDefault="008D4C81" w14:paraId="244C86CB"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Forestry and Logging</w:t>
            </w:r>
          </w:p>
        </w:tc>
        <w:tc>
          <w:tcPr>
            <w:tcW w:w="2613" w:type="dxa"/>
            <w:tcBorders>
              <w:left w:val="single" w:color="auto" w:sz="4" w:space="0"/>
              <w:right w:val="single" w:color="auto" w:sz="4" w:space="0"/>
            </w:tcBorders>
            <w:vAlign w:val="center"/>
          </w:tcPr>
          <w:p w:rsidRPr="00AE1ECB" w:rsidR="008D4C81" w:rsidP="00DA7914" w:rsidRDefault="008D4C81" w14:paraId="244C86C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311500</w:t>
            </w:r>
            <w:r w:rsidRPr="00AE1ECB">
              <w:rPr>
                <w:rFonts w:ascii="Helvetica" w:hAnsi="Helvetica"/>
                <w:sz w:val="12"/>
                <w:szCs w:val="12"/>
              </w:rPr>
              <w:tab/>
              <w:t xml:space="preserve">Dairy Product </w:t>
            </w:r>
            <w:proofErr w:type="spellStart"/>
            <w:r w:rsidRPr="00AE1ECB">
              <w:rPr>
                <w:rFonts w:ascii="Helvetica" w:hAnsi="Helvetica"/>
                <w:sz w:val="12"/>
                <w:szCs w:val="12"/>
              </w:rPr>
              <w:t>Mfg</w:t>
            </w:r>
            <w:proofErr w:type="spellEnd"/>
          </w:p>
        </w:tc>
        <w:tc>
          <w:tcPr>
            <w:tcW w:w="2704" w:type="dxa"/>
            <w:tcBorders>
              <w:left w:val="single" w:color="auto" w:sz="4" w:space="0"/>
              <w:right w:val="single" w:color="auto" w:sz="4" w:space="0"/>
            </w:tcBorders>
            <w:vAlign w:val="center"/>
          </w:tcPr>
          <w:p w:rsidRPr="00AE1ECB" w:rsidR="008D4C81" w:rsidP="00DA7914" w:rsidRDefault="008D4C81" w14:paraId="244C86CD"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326100</w:t>
            </w:r>
            <w:r w:rsidRPr="00AE1ECB">
              <w:rPr>
                <w:rFonts w:ascii="Helvetica" w:hAnsi="Helvetica"/>
                <w:sz w:val="12"/>
                <w:szCs w:val="12"/>
              </w:rPr>
              <w:tab/>
              <w:t xml:space="preserve">Plastics Product </w:t>
            </w:r>
            <w:proofErr w:type="spellStart"/>
            <w:r w:rsidRPr="00AE1ECB">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AE1ECB" w:rsidR="008D4C81" w:rsidP="00DA7914" w:rsidRDefault="008D4C81" w14:paraId="244C86CE"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336300</w:t>
            </w:r>
            <w:r w:rsidRPr="00AE1ECB">
              <w:rPr>
                <w:rFonts w:ascii="Helvetica" w:hAnsi="Helvetica"/>
                <w:sz w:val="12"/>
                <w:szCs w:val="12"/>
              </w:rPr>
              <w:tab/>
              <w:t xml:space="preserve">Motor Vehicle Parts </w:t>
            </w:r>
            <w:proofErr w:type="spellStart"/>
            <w:r w:rsidRPr="00AE1ECB">
              <w:rPr>
                <w:rFonts w:ascii="Helvetica" w:hAnsi="Helvetica"/>
                <w:sz w:val="12"/>
                <w:szCs w:val="12"/>
              </w:rPr>
              <w:t>Mfg</w:t>
            </w:r>
            <w:proofErr w:type="spellEnd"/>
          </w:p>
        </w:tc>
      </w:tr>
      <w:tr w:rsidRPr="00AE1ECB" w:rsidR="008D4C81" w:rsidTr="00F2467E" w14:paraId="244C86D4" w14:textId="77777777">
        <w:trPr>
          <w:trHeight w:val="123"/>
        </w:trPr>
        <w:tc>
          <w:tcPr>
            <w:tcW w:w="2541" w:type="dxa"/>
            <w:tcBorders>
              <w:left w:val="single" w:color="auto" w:sz="4" w:space="0"/>
              <w:right w:val="single" w:color="auto" w:sz="4" w:space="0"/>
            </w:tcBorders>
            <w:vAlign w:val="center"/>
          </w:tcPr>
          <w:p w:rsidRPr="00AE1ECB" w:rsidR="008D4C81" w:rsidP="00DA7914" w:rsidRDefault="008D4C81" w14:paraId="244C86D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113110</w:t>
            </w:r>
            <w:r w:rsidRPr="00AE1ECB">
              <w:rPr>
                <w:rFonts w:ascii="Helvetica" w:hAnsi="Helvetica"/>
                <w:sz w:val="12"/>
                <w:szCs w:val="12"/>
              </w:rPr>
              <w:tab/>
              <w:t>Timber Tract Operations</w:t>
            </w:r>
          </w:p>
        </w:tc>
        <w:tc>
          <w:tcPr>
            <w:tcW w:w="2613" w:type="dxa"/>
            <w:tcBorders>
              <w:left w:val="single" w:color="auto" w:sz="4" w:space="0"/>
              <w:right w:val="single" w:color="auto" w:sz="4" w:space="0"/>
            </w:tcBorders>
            <w:vAlign w:val="center"/>
          </w:tcPr>
          <w:p w:rsidRPr="00AE1ECB" w:rsidR="008D4C81" w:rsidP="00DA7914" w:rsidRDefault="008D4C81" w14:paraId="244C86D1"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311610</w:t>
            </w:r>
            <w:r w:rsidRPr="00AE1ECB">
              <w:rPr>
                <w:rFonts w:ascii="Helvetica" w:hAnsi="Helvetica"/>
                <w:sz w:val="12"/>
                <w:szCs w:val="12"/>
              </w:rPr>
              <w:tab/>
              <w:t>Animal Slaughtering and</w:t>
            </w:r>
          </w:p>
        </w:tc>
        <w:tc>
          <w:tcPr>
            <w:tcW w:w="2704" w:type="dxa"/>
            <w:tcBorders>
              <w:left w:val="single" w:color="auto" w:sz="4" w:space="0"/>
              <w:right w:val="single" w:color="auto" w:sz="4" w:space="0"/>
            </w:tcBorders>
            <w:vAlign w:val="center"/>
          </w:tcPr>
          <w:p w:rsidRPr="00AE1ECB" w:rsidR="008D4C81" w:rsidP="00DA7914" w:rsidRDefault="008D4C81" w14:paraId="244C86D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326200</w:t>
            </w:r>
            <w:r w:rsidRPr="00AE1ECB">
              <w:rPr>
                <w:rFonts w:ascii="Helvetica" w:hAnsi="Helvetica"/>
                <w:sz w:val="12"/>
                <w:szCs w:val="12"/>
              </w:rPr>
              <w:tab/>
              <w:t xml:space="preserve">Rubber Product </w:t>
            </w:r>
            <w:proofErr w:type="spellStart"/>
            <w:r w:rsidRPr="00AE1ECB">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AE1ECB" w:rsidR="008D4C81" w:rsidP="00DA7914" w:rsidRDefault="008D4C81" w14:paraId="244C86D3"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336410</w:t>
            </w:r>
            <w:r w:rsidRPr="00AE1ECB">
              <w:rPr>
                <w:rFonts w:ascii="Helvetica" w:hAnsi="Helvetica"/>
                <w:sz w:val="12"/>
                <w:szCs w:val="12"/>
              </w:rPr>
              <w:tab/>
              <w:t xml:space="preserve">Aerospace Product &amp; Parts </w:t>
            </w:r>
          </w:p>
        </w:tc>
      </w:tr>
      <w:tr w:rsidRPr="00AE1ECB" w:rsidR="008D4C81" w:rsidTr="00F2467E" w14:paraId="244C86D9" w14:textId="77777777">
        <w:trPr>
          <w:trHeight w:val="123"/>
        </w:trPr>
        <w:tc>
          <w:tcPr>
            <w:tcW w:w="2541" w:type="dxa"/>
            <w:tcBorders>
              <w:left w:val="single" w:color="auto" w:sz="4" w:space="0"/>
              <w:right w:val="single" w:color="auto" w:sz="4" w:space="0"/>
            </w:tcBorders>
            <w:vAlign w:val="center"/>
          </w:tcPr>
          <w:p w:rsidRPr="00AE1ECB" w:rsidR="008D4C81" w:rsidP="00DA7914" w:rsidRDefault="008D4C81" w14:paraId="244C86D5" w14:textId="77777777">
            <w:pPr>
              <w:tabs>
                <w:tab w:val="clear" w:pos="432"/>
                <w:tab w:val="left" w:pos="540"/>
              </w:tabs>
              <w:autoSpaceDE w:val="0"/>
              <w:autoSpaceDN w:val="0"/>
              <w:adjustRightInd w:val="0"/>
              <w:spacing w:line="240" w:lineRule="auto"/>
              <w:ind w:right="61" w:firstLine="0"/>
              <w:rPr>
                <w:rFonts w:ascii="Helvetica" w:hAnsi="Helvetica"/>
                <w:sz w:val="12"/>
                <w:szCs w:val="12"/>
              </w:rPr>
            </w:pPr>
            <w:r w:rsidRPr="00AE1ECB">
              <w:rPr>
                <w:rFonts w:ascii="Helvetica" w:hAnsi="Helvetica"/>
                <w:sz w:val="12"/>
                <w:szCs w:val="12"/>
              </w:rPr>
              <w:t>113210</w:t>
            </w:r>
            <w:r w:rsidRPr="00AE1ECB">
              <w:rPr>
                <w:rFonts w:ascii="Helvetica" w:hAnsi="Helvetica"/>
                <w:sz w:val="12"/>
                <w:szCs w:val="12"/>
              </w:rPr>
              <w:tab/>
              <w:t>Forest Nurseries &amp; Gathering</w:t>
            </w:r>
          </w:p>
        </w:tc>
        <w:tc>
          <w:tcPr>
            <w:tcW w:w="2613" w:type="dxa"/>
            <w:tcBorders>
              <w:left w:val="single" w:color="auto" w:sz="4" w:space="0"/>
              <w:right w:val="single" w:color="auto" w:sz="4" w:space="0"/>
            </w:tcBorders>
            <w:vAlign w:val="center"/>
          </w:tcPr>
          <w:p w:rsidRPr="00AE1ECB" w:rsidR="008D4C81" w:rsidP="00DA7914" w:rsidRDefault="008D4C81" w14:paraId="244C86D6"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Processing</w:t>
            </w:r>
          </w:p>
        </w:tc>
        <w:tc>
          <w:tcPr>
            <w:tcW w:w="2704" w:type="dxa"/>
            <w:tcBorders>
              <w:left w:val="single" w:color="auto" w:sz="4" w:space="0"/>
              <w:right w:val="single" w:color="auto" w:sz="4" w:space="0"/>
            </w:tcBorders>
            <w:vAlign w:val="center"/>
          </w:tcPr>
          <w:p w:rsidRPr="00AE1ECB" w:rsidR="008D4C81" w:rsidP="00DA7914" w:rsidRDefault="008D4C81" w14:paraId="244C86D7"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Nonmetallic Mineral Product</w:t>
            </w:r>
          </w:p>
        </w:tc>
        <w:tc>
          <w:tcPr>
            <w:tcW w:w="2615" w:type="dxa"/>
            <w:tcBorders>
              <w:left w:val="single" w:color="auto" w:sz="4" w:space="0"/>
              <w:right w:val="single" w:color="auto" w:sz="4" w:space="0"/>
            </w:tcBorders>
            <w:vAlign w:val="center"/>
          </w:tcPr>
          <w:p w:rsidRPr="00AE1ECB" w:rsidR="008D4C81" w:rsidP="00DA7914" w:rsidRDefault="008D4C81" w14:paraId="244C86D8"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r>
            <w:proofErr w:type="spellStart"/>
            <w:r w:rsidRPr="00AE1ECB">
              <w:rPr>
                <w:rFonts w:ascii="Helvetica" w:hAnsi="Helvetica"/>
                <w:sz w:val="12"/>
                <w:szCs w:val="12"/>
              </w:rPr>
              <w:t>Mfg</w:t>
            </w:r>
            <w:proofErr w:type="spellEnd"/>
          </w:p>
        </w:tc>
      </w:tr>
      <w:tr w:rsidRPr="00AE1ECB" w:rsidR="008D4C81" w:rsidTr="00F2467E" w14:paraId="244C86DE" w14:textId="77777777">
        <w:trPr>
          <w:trHeight w:val="123"/>
        </w:trPr>
        <w:tc>
          <w:tcPr>
            <w:tcW w:w="2541" w:type="dxa"/>
            <w:tcBorders>
              <w:left w:val="single" w:color="auto" w:sz="4" w:space="0"/>
              <w:right w:val="single" w:color="auto" w:sz="4" w:space="0"/>
            </w:tcBorders>
            <w:vAlign w:val="center"/>
          </w:tcPr>
          <w:p w:rsidRPr="00AE1ECB" w:rsidR="008D4C81" w:rsidP="00DA7914" w:rsidRDefault="008D4C81" w14:paraId="244C86DA"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of Forest Products</w:t>
            </w:r>
          </w:p>
        </w:tc>
        <w:tc>
          <w:tcPr>
            <w:tcW w:w="2613" w:type="dxa"/>
            <w:tcBorders>
              <w:left w:val="single" w:color="auto" w:sz="4" w:space="0"/>
              <w:right w:val="single" w:color="auto" w:sz="4" w:space="0"/>
            </w:tcBorders>
            <w:vAlign w:val="center"/>
          </w:tcPr>
          <w:p w:rsidRPr="00AE1ECB" w:rsidR="008D4C81" w:rsidP="00DA7914" w:rsidRDefault="008D4C81" w14:paraId="244C86DB" w14:textId="77777777">
            <w:pPr>
              <w:tabs>
                <w:tab w:val="clear" w:pos="432"/>
                <w:tab w:val="left" w:pos="540"/>
              </w:tabs>
              <w:autoSpaceDE w:val="0"/>
              <w:autoSpaceDN w:val="0"/>
              <w:adjustRightInd w:val="0"/>
              <w:spacing w:line="240" w:lineRule="auto"/>
              <w:ind w:right="68" w:firstLine="0"/>
              <w:rPr>
                <w:rFonts w:ascii="Helvetica" w:hAnsi="Helvetica"/>
                <w:sz w:val="12"/>
                <w:szCs w:val="12"/>
              </w:rPr>
            </w:pPr>
            <w:r w:rsidRPr="00AE1ECB">
              <w:rPr>
                <w:rFonts w:ascii="Helvetica" w:hAnsi="Helvetica"/>
                <w:sz w:val="12"/>
                <w:szCs w:val="12"/>
              </w:rPr>
              <w:t>311710</w:t>
            </w:r>
            <w:r w:rsidRPr="00AE1ECB">
              <w:rPr>
                <w:rFonts w:ascii="Helvetica" w:hAnsi="Helvetica"/>
                <w:sz w:val="12"/>
                <w:szCs w:val="12"/>
              </w:rPr>
              <w:tab/>
              <w:t>Seafood Product Preparation</w:t>
            </w:r>
          </w:p>
        </w:tc>
        <w:tc>
          <w:tcPr>
            <w:tcW w:w="2704" w:type="dxa"/>
            <w:tcBorders>
              <w:left w:val="single" w:color="auto" w:sz="4" w:space="0"/>
              <w:right w:val="single" w:color="auto" w:sz="4" w:space="0"/>
            </w:tcBorders>
            <w:vAlign w:val="center"/>
          </w:tcPr>
          <w:p w:rsidRPr="00AE1ECB" w:rsidR="008D4C81" w:rsidP="00DA7914" w:rsidRDefault="008D4C81" w14:paraId="244C86DC"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Manufacturing</w:t>
            </w:r>
          </w:p>
        </w:tc>
        <w:tc>
          <w:tcPr>
            <w:tcW w:w="2615" w:type="dxa"/>
            <w:tcBorders>
              <w:left w:val="single" w:color="auto" w:sz="4" w:space="0"/>
              <w:right w:val="single" w:color="auto" w:sz="4" w:space="0"/>
            </w:tcBorders>
            <w:vAlign w:val="center"/>
          </w:tcPr>
          <w:p w:rsidRPr="00AE1ECB" w:rsidR="008D4C81" w:rsidP="00DA7914" w:rsidRDefault="008D4C81" w14:paraId="244C86DD"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336510</w:t>
            </w:r>
            <w:r w:rsidRPr="00AE1ECB">
              <w:rPr>
                <w:rFonts w:ascii="Helvetica" w:hAnsi="Helvetica"/>
                <w:sz w:val="12"/>
                <w:szCs w:val="12"/>
              </w:rPr>
              <w:tab/>
              <w:t xml:space="preserve">Railroad Rolling Stock </w:t>
            </w:r>
            <w:proofErr w:type="spellStart"/>
            <w:r w:rsidRPr="00AE1ECB">
              <w:rPr>
                <w:rFonts w:ascii="Helvetica" w:hAnsi="Helvetica"/>
                <w:sz w:val="12"/>
                <w:szCs w:val="12"/>
              </w:rPr>
              <w:t>Mfg</w:t>
            </w:r>
            <w:proofErr w:type="spellEnd"/>
          </w:p>
        </w:tc>
      </w:tr>
      <w:tr w:rsidRPr="00AE1ECB" w:rsidR="008D4C81" w:rsidTr="00F2467E" w14:paraId="244C86E3" w14:textId="77777777">
        <w:trPr>
          <w:trHeight w:val="123"/>
        </w:trPr>
        <w:tc>
          <w:tcPr>
            <w:tcW w:w="2541" w:type="dxa"/>
            <w:tcBorders>
              <w:left w:val="single" w:color="auto" w:sz="4" w:space="0"/>
              <w:right w:val="single" w:color="auto" w:sz="4" w:space="0"/>
            </w:tcBorders>
            <w:vAlign w:val="center"/>
          </w:tcPr>
          <w:p w:rsidRPr="00AE1ECB" w:rsidR="008D4C81" w:rsidP="00DA7914" w:rsidRDefault="008D4C81" w14:paraId="244C86DF"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113310</w:t>
            </w:r>
            <w:r w:rsidRPr="00AE1ECB">
              <w:rPr>
                <w:rFonts w:ascii="Helvetica" w:hAnsi="Helvetica"/>
                <w:sz w:val="12"/>
                <w:szCs w:val="12"/>
              </w:rPr>
              <w:tab/>
              <w:t>Logging</w:t>
            </w:r>
          </w:p>
        </w:tc>
        <w:tc>
          <w:tcPr>
            <w:tcW w:w="2613" w:type="dxa"/>
            <w:tcBorders>
              <w:left w:val="single" w:color="auto" w:sz="4" w:space="0"/>
              <w:right w:val="single" w:color="auto" w:sz="4" w:space="0"/>
            </w:tcBorders>
            <w:vAlign w:val="center"/>
          </w:tcPr>
          <w:p w:rsidRPr="00AE1ECB" w:rsidR="008D4C81" w:rsidP="00DA7914" w:rsidRDefault="008D4C81" w14:paraId="244C86E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&amp; Packaging</w:t>
            </w:r>
          </w:p>
        </w:tc>
        <w:tc>
          <w:tcPr>
            <w:tcW w:w="2704" w:type="dxa"/>
            <w:tcBorders>
              <w:left w:val="single" w:color="auto" w:sz="4" w:space="0"/>
              <w:right w:val="single" w:color="auto" w:sz="4" w:space="0"/>
            </w:tcBorders>
            <w:vAlign w:val="center"/>
          </w:tcPr>
          <w:p w:rsidRPr="00AE1ECB" w:rsidR="008D4C81" w:rsidP="00DA7914" w:rsidRDefault="008D4C81" w14:paraId="244C86E1"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327100</w:t>
            </w:r>
            <w:r w:rsidRPr="00AE1ECB">
              <w:rPr>
                <w:rFonts w:ascii="Helvetica" w:hAnsi="Helvetica"/>
                <w:sz w:val="12"/>
                <w:szCs w:val="12"/>
              </w:rPr>
              <w:tab/>
              <w:t xml:space="preserve">Clay Product &amp; Refractory </w:t>
            </w:r>
            <w:proofErr w:type="spellStart"/>
            <w:r w:rsidRPr="00AE1ECB">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AE1ECB" w:rsidR="008D4C81" w:rsidP="00DA7914" w:rsidRDefault="008D4C81" w14:paraId="244C86E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336610</w:t>
            </w:r>
            <w:r w:rsidRPr="00AE1ECB">
              <w:rPr>
                <w:rFonts w:ascii="Helvetica" w:hAnsi="Helvetica"/>
                <w:sz w:val="12"/>
                <w:szCs w:val="12"/>
              </w:rPr>
              <w:tab/>
              <w:t>Ship &amp; Boat Building</w:t>
            </w:r>
          </w:p>
        </w:tc>
      </w:tr>
      <w:tr w:rsidRPr="00AE1ECB" w:rsidR="008D4C81" w:rsidTr="00F2467E" w14:paraId="244C86E8" w14:textId="77777777">
        <w:trPr>
          <w:trHeight w:val="123"/>
        </w:trPr>
        <w:tc>
          <w:tcPr>
            <w:tcW w:w="2541" w:type="dxa"/>
            <w:tcBorders>
              <w:left w:val="single" w:color="auto" w:sz="4" w:space="0"/>
              <w:right w:val="single" w:color="auto" w:sz="4" w:space="0"/>
            </w:tcBorders>
            <w:vAlign w:val="center"/>
          </w:tcPr>
          <w:p w:rsidRPr="00AE1ECB" w:rsidR="008D4C81" w:rsidP="00DA7914" w:rsidRDefault="005D61D1" w14:paraId="244C86E4"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Fishing, Hunting</w:t>
            </w:r>
            <w:r w:rsidRPr="00AE1ECB" w:rsidR="008D4C81">
              <w:rPr>
                <w:rFonts w:ascii="Helvetica" w:hAnsi="Helvetica"/>
                <w:b/>
                <w:sz w:val="12"/>
                <w:szCs w:val="12"/>
              </w:rPr>
              <w:t xml:space="preserve"> and Trapping</w:t>
            </w:r>
          </w:p>
        </w:tc>
        <w:tc>
          <w:tcPr>
            <w:tcW w:w="2613" w:type="dxa"/>
            <w:tcBorders>
              <w:left w:val="single" w:color="auto" w:sz="4" w:space="0"/>
              <w:right w:val="single" w:color="auto" w:sz="4" w:space="0"/>
            </w:tcBorders>
            <w:vAlign w:val="center"/>
          </w:tcPr>
          <w:p w:rsidRPr="00AE1ECB" w:rsidR="008D4C81" w:rsidP="009C03E9" w:rsidRDefault="008D4C81" w14:paraId="244C86E5"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311800</w:t>
            </w:r>
            <w:r w:rsidRPr="00AE1ECB">
              <w:rPr>
                <w:rFonts w:ascii="Helvetica" w:hAnsi="Helvetica"/>
                <w:sz w:val="12"/>
                <w:szCs w:val="12"/>
              </w:rPr>
              <w:tab/>
              <w:t>Bakeries</w:t>
            </w:r>
            <w:r w:rsidRPr="00AE1ECB" w:rsidR="009C03E9">
              <w:rPr>
                <w:rFonts w:ascii="Helvetica" w:hAnsi="Helvetica"/>
                <w:sz w:val="12"/>
                <w:szCs w:val="12"/>
              </w:rPr>
              <w:t>,</w:t>
            </w:r>
            <w:r w:rsidRPr="00AE1ECB">
              <w:rPr>
                <w:rFonts w:ascii="Helvetica" w:hAnsi="Helvetica"/>
                <w:sz w:val="12"/>
                <w:szCs w:val="12"/>
              </w:rPr>
              <w:t xml:space="preserve"> Tortilla </w:t>
            </w:r>
            <w:r w:rsidRPr="00AE1ECB" w:rsidR="009C03E9">
              <w:rPr>
                <w:rFonts w:ascii="Helvetica" w:hAnsi="Helvetica"/>
                <w:sz w:val="12"/>
                <w:szCs w:val="12"/>
              </w:rPr>
              <w:t xml:space="preserve">&amp; Dry Pasta </w:t>
            </w:r>
          </w:p>
        </w:tc>
        <w:tc>
          <w:tcPr>
            <w:tcW w:w="2704" w:type="dxa"/>
            <w:tcBorders>
              <w:left w:val="single" w:color="auto" w:sz="4" w:space="0"/>
              <w:right w:val="single" w:color="auto" w:sz="4" w:space="0"/>
            </w:tcBorders>
            <w:vAlign w:val="center"/>
          </w:tcPr>
          <w:p w:rsidRPr="00AE1ECB" w:rsidR="008D4C81" w:rsidP="00DA7914" w:rsidRDefault="008D4C81" w14:paraId="244C86E6"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327210</w:t>
            </w:r>
            <w:r w:rsidRPr="00AE1ECB">
              <w:rPr>
                <w:rFonts w:ascii="Helvetica" w:hAnsi="Helvetica"/>
                <w:sz w:val="12"/>
                <w:szCs w:val="12"/>
              </w:rPr>
              <w:tab/>
              <w:t xml:space="preserve">Glass &amp; Glass Product </w:t>
            </w:r>
            <w:proofErr w:type="spellStart"/>
            <w:r w:rsidRPr="00AE1ECB">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AE1ECB" w:rsidR="008D4C81" w:rsidP="00DA7914" w:rsidRDefault="008D4C81" w14:paraId="244C86E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336990</w:t>
            </w:r>
            <w:r w:rsidRPr="00AE1ECB">
              <w:rPr>
                <w:rFonts w:ascii="Helvetica" w:hAnsi="Helvetica"/>
                <w:sz w:val="12"/>
                <w:szCs w:val="12"/>
              </w:rPr>
              <w:tab/>
              <w:t>Other Transportation</w:t>
            </w:r>
          </w:p>
        </w:tc>
      </w:tr>
      <w:tr w:rsidRPr="00AE1ECB" w:rsidR="002743BA" w:rsidTr="00F2467E" w14:paraId="244C86ED" w14:textId="77777777">
        <w:trPr>
          <w:trHeight w:val="123"/>
        </w:trPr>
        <w:tc>
          <w:tcPr>
            <w:tcW w:w="2541" w:type="dxa"/>
            <w:tcBorders>
              <w:left w:val="single" w:color="auto" w:sz="4" w:space="0"/>
              <w:right w:val="single" w:color="auto" w:sz="4" w:space="0"/>
            </w:tcBorders>
            <w:vAlign w:val="center"/>
          </w:tcPr>
          <w:p w:rsidRPr="00AE1ECB" w:rsidR="002743BA" w:rsidP="00235F04" w:rsidRDefault="002743BA" w14:paraId="244C86E9"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114110</w:t>
            </w:r>
            <w:r w:rsidRPr="00AE1ECB">
              <w:rPr>
                <w:rFonts w:ascii="Helvetica" w:hAnsi="Helvetica"/>
                <w:sz w:val="12"/>
                <w:szCs w:val="12"/>
              </w:rPr>
              <w:tab/>
              <w:t>Fishing</w:t>
            </w:r>
          </w:p>
        </w:tc>
        <w:tc>
          <w:tcPr>
            <w:tcW w:w="2613" w:type="dxa"/>
            <w:tcBorders>
              <w:left w:val="single" w:color="auto" w:sz="4" w:space="0"/>
              <w:right w:val="single" w:color="auto" w:sz="4" w:space="0"/>
            </w:tcBorders>
            <w:vAlign w:val="center"/>
          </w:tcPr>
          <w:p w:rsidRPr="00AE1ECB" w:rsidR="002743BA" w:rsidP="00AD56E2" w:rsidRDefault="002743BA" w14:paraId="244C86EA" w14:textId="77777777">
            <w:pPr>
              <w:tabs>
                <w:tab w:val="clear" w:pos="432"/>
                <w:tab w:val="left" w:pos="540"/>
              </w:tabs>
              <w:autoSpaceDE w:val="0"/>
              <w:autoSpaceDN w:val="0"/>
              <w:adjustRightInd w:val="0"/>
              <w:spacing w:line="240" w:lineRule="auto"/>
              <w:ind w:left="515" w:right="151" w:firstLine="0"/>
              <w:rPr>
                <w:rFonts w:ascii="Helvetica" w:hAnsi="Helvetica"/>
                <w:sz w:val="12"/>
                <w:szCs w:val="12"/>
              </w:rPr>
            </w:pPr>
            <w:r w:rsidRPr="00AE1ECB">
              <w:rPr>
                <w:rFonts w:ascii="Helvetica" w:hAnsi="Helvetica"/>
                <w:sz w:val="12"/>
                <w:szCs w:val="12"/>
              </w:rPr>
              <w:t xml:space="preserve"> </w:t>
            </w:r>
            <w:proofErr w:type="spellStart"/>
            <w:r w:rsidRPr="00AE1ECB">
              <w:rPr>
                <w:rFonts w:ascii="Helvetica" w:hAnsi="Helvetica"/>
                <w:sz w:val="12"/>
                <w:szCs w:val="12"/>
              </w:rPr>
              <w:t>Mfg</w:t>
            </w:r>
            <w:proofErr w:type="spellEnd"/>
          </w:p>
        </w:tc>
        <w:tc>
          <w:tcPr>
            <w:tcW w:w="2704" w:type="dxa"/>
            <w:tcBorders>
              <w:left w:val="single" w:color="auto" w:sz="4" w:space="0"/>
              <w:right w:val="single" w:color="auto" w:sz="4" w:space="0"/>
            </w:tcBorders>
            <w:vAlign w:val="center"/>
          </w:tcPr>
          <w:p w:rsidRPr="00AE1ECB" w:rsidR="002743BA" w:rsidP="00235F04" w:rsidRDefault="002743BA" w14:paraId="244C86EB"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327300</w:t>
            </w:r>
            <w:r w:rsidRPr="00AE1ECB">
              <w:rPr>
                <w:rFonts w:ascii="Helvetica" w:hAnsi="Helvetica"/>
                <w:sz w:val="12"/>
                <w:szCs w:val="12"/>
              </w:rPr>
              <w:tab/>
              <w:t xml:space="preserve">Cement &amp; Concrete Product </w:t>
            </w:r>
            <w:proofErr w:type="spellStart"/>
            <w:r w:rsidRPr="00AE1ECB">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AE1ECB" w:rsidR="002743BA" w:rsidP="00235F04" w:rsidRDefault="002743BA" w14:paraId="244C86E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 xml:space="preserve">Equipment </w:t>
            </w:r>
            <w:proofErr w:type="spellStart"/>
            <w:r w:rsidRPr="00AE1ECB">
              <w:rPr>
                <w:rFonts w:ascii="Helvetica" w:hAnsi="Helvetica"/>
                <w:sz w:val="12"/>
                <w:szCs w:val="12"/>
              </w:rPr>
              <w:t>Mfg</w:t>
            </w:r>
            <w:proofErr w:type="spellEnd"/>
          </w:p>
        </w:tc>
      </w:tr>
      <w:tr w:rsidRPr="00AE1ECB" w:rsidR="002743BA" w:rsidTr="00F2467E" w14:paraId="244C86F2" w14:textId="77777777">
        <w:trPr>
          <w:trHeight w:val="123"/>
        </w:trPr>
        <w:tc>
          <w:tcPr>
            <w:tcW w:w="2541" w:type="dxa"/>
            <w:tcBorders>
              <w:left w:val="single" w:color="auto" w:sz="4" w:space="0"/>
              <w:right w:val="single" w:color="auto" w:sz="4" w:space="0"/>
            </w:tcBorders>
            <w:vAlign w:val="center"/>
          </w:tcPr>
          <w:p w:rsidRPr="00AE1ECB" w:rsidR="002743BA" w:rsidP="00235F04" w:rsidRDefault="002743BA" w14:paraId="244C86EE"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114210</w:t>
            </w:r>
            <w:r w:rsidRPr="00AE1ECB">
              <w:rPr>
                <w:rFonts w:ascii="Helvetica" w:hAnsi="Helvetica"/>
                <w:sz w:val="12"/>
                <w:szCs w:val="12"/>
              </w:rPr>
              <w:tab/>
              <w:t>Hunting &amp; Trapping</w:t>
            </w:r>
          </w:p>
        </w:tc>
        <w:tc>
          <w:tcPr>
            <w:tcW w:w="2613" w:type="dxa"/>
            <w:tcBorders>
              <w:left w:val="single" w:color="auto" w:sz="4" w:space="0"/>
              <w:right w:val="single" w:color="auto" w:sz="4" w:space="0"/>
            </w:tcBorders>
            <w:vAlign w:val="center"/>
          </w:tcPr>
          <w:p w:rsidRPr="00AE1ECB" w:rsidR="002743BA" w:rsidP="00DA7914" w:rsidRDefault="002743BA" w14:paraId="244C86EF"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311900</w:t>
            </w:r>
            <w:r w:rsidRPr="00AE1ECB">
              <w:rPr>
                <w:rFonts w:ascii="Helvetica" w:hAnsi="Helvetica"/>
                <w:sz w:val="12"/>
                <w:szCs w:val="12"/>
              </w:rPr>
              <w:tab/>
              <w:t xml:space="preserve">Other Food </w:t>
            </w:r>
            <w:proofErr w:type="spellStart"/>
            <w:r w:rsidRPr="00AE1ECB">
              <w:rPr>
                <w:rFonts w:ascii="Helvetica" w:hAnsi="Helvetica"/>
                <w:sz w:val="12"/>
                <w:szCs w:val="12"/>
              </w:rPr>
              <w:t>Mfg</w:t>
            </w:r>
            <w:proofErr w:type="spellEnd"/>
            <w:r w:rsidRPr="00AE1ECB">
              <w:rPr>
                <w:rFonts w:ascii="Helvetica" w:hAnsi="Helvetica"/>
                <w:sz w:val="12"/>
                <w:szCs w:val="12"/>
              </w:rPr>
              <w:t xml:space="preserve"> (including</w:t>
            </w:r>
          </w:p>
        </w:tc>
        <w:tc>
          <w:tcPr>
            <w:tcW w:w="2704" w:type="dxa"/>
            <w:tcBorders>
              <w:left w:val="single" w:color="auto" w:sz="4" w:space="0"/>
              <w:right w:val="single" w:color="auto" w:sz="4" w:space="0"/>
            </w:tcBorders>
            <w:vAlign w:val="center"/>
          </w:tcPr>
          <w:p w:rsidRPr="00AE1ECB" w:rsidR="002743BA" w:rsidP="00235F04" w:rsidRDefault="002743BA" w14:paraId="244C86F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327400</w:t>
            </w:r>
            <w:r w:rsidRPr="00AE1ECB">
              <w:rPr>
                <w:rFonts w:ascii="Helvetica" w:hAnsi="Helvetica"/>
                <w:sz w:val="12"/>
                <w:szCs w:val="12"/>
              </w:rPr>
              <w:tab/>
              <w:t xml:space="preserve">Lime &amp; Gypsum Product </w:t>
            </w:r>
            <w:proofErr w:type="spellStart"/>
            <w:r w:rsidRPr="00AE1ECB">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AE1ECB" w:rsidR="002743BA" w:rsidP="00235F04" w:rsidRDefault="002743BA" w14:paraId="244C86F1"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Furniture and Related Product</w:t>
            </w:r>
          </w:p>
        </w:tc>
      </w:tr>
      <w:tr w:rsidRPr="00AE1ECB" w:rsidR="002743BA" w:rsidTr="00F2467E" w14:paraId="244C86F7" w14:textId="77777777">
        <w:trPr>
          <w:trHeight w:val="123"/>
        </w:trPr>
        <w:tc>
          <w:tcPr>
            <w:tcW w:w="2541" w:type="dxa"/>
            <w:tcBorders>
              <w:left w:val="single" w:color="auto" w:sz="4" w:space="0"/>
              <w:right w:val="single" w:color="auto" w:sz="4" w:space="0"/>
            </w:tcBorders>
            <w:vAlign w:val="center"/>
          </w:tcPr>
          <w:p w:rsidRPr="00AE1ECB" w:rsidR="002743BA" w:rsidP="00235F04" w:rsidRDefault="002743BA" w14:paraId="244C86F3"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Support Activities for Agriculture</w:t>
            </w:r>
          </w:p>
        </w:tc>
        <w:tc>
          <w:tcPr>
            <w:tcW w:w="2613" w:type="dxa"/>
            <w:tcBorders>
              <w:left w:val="single" w:color="auto" w:sz="4" w:space="0"/>
              <w:right w:val="single" w:color="auto" w:sz="4" w:space="0"/>
            </w:tcBorders>
            <w:vAlign w:val="center"/>
          </w:tcPr>
          <w:p w:rsidRPr="00AE1ECB" w:rsidR="002743BA" w:rsidP="00DA7914" w:rsidRDefault="002743BA" w14:paraId="244C86F4"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coffee, tea, flavorings &amp;</w:t>
            </w:r>
          </w:p>
        </w:tc>
        <w:tc>
          <w:tcPr>
            <w:tcW w:w="2704" w:type="dxa"/>
            <w:tcBorders>
              <w:left w:val="single" w:color="auto" w:sz="4" w:space="0"/>
              <w:right w:val="single" w:color="auto" w:sz="4" w:space="0"/>
            </w:tcBorders>
            <w:vAlign w:val="center"/>
          </w:tcPr>
          <w:p w:rsidRPr="00AE1ECB" w:rsidR="002743BA" w:rsidP="00235F04" w:rsidRDefault="002743BA" w14:paraId="244C86F5"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327900</w:t>
            </w:r>
            <w:r w:rsidRPr="00AE1ECB">
              <w:rPr>
                <w:rFonts w:ascii="Helvetica" w:hAnsi="Helvetica"/>
                <w:sz w:val="12"/>
                <w:szCs w:val="12"/>
              </w:rPr>
              <w:tab/>
              <w:t>Other Nonmetallic Mineral</w:t>
            </w:r>
          </w:p>
        </w:tc>
        <w:tc>
          <w:tcPr>
            <w:tcW w:w="2615" w:type="dxa"/>
            <w:tcBorders>
              <w:left w:val="single" w:color="auto" w:sz="4" w:space="0"/>
              <w:right w:val="single" w:color="auto" w:sz="4" w:space="0"/>
            </w:tcBorders>
            <w:vAlign w:val="center"/>
          </w:tcPr>
          <w:p w:rsidRPr="00AE1ECB" w:rsidR="002743BA" w:rsidP="00235F04" w:rsidRDefault="002743BA" w14:paraId="244C86F6"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Manufacturing</w:t>
            </w:r>
          </w:p>
        </w:tc>
      </w:tr>
      <w:tr w:rsidRPr="00AE1ECB" w:rsidR="002743BA" w:rsidTr="00F2467E" w14:paraId="244C86FC" w14:textId="77777777">
        <w:trPr>
          <w:trHeight w:val="123"/>
        </w:trPr>
        <w:tc>
          <w:tcPr>
            <w:tcW w:w="2541" w:type="dxa"/>
            <w:tcBorders>
              <w:left w:val="single" w:color="auto" w:sz="4" w:space="0"/>
              <w:right w:val="single" w:color="auto" w:sz="4" w:space="0"/>
            </w:tcBorders>
            <w:vAlign w:val="center"/>
          </w:tcPr>
          <w:p w:rsidRPr="00AE1ECB" w:rsidR="002743BA" w:rsidP="00235F04" w:rsidRDefault="002743BA" w14:paraId="244C86F8"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and Forestry</w:t>
            </w:r>
          </w:p>
        </w:tc>
        <w:tc>
          <w:tcPr>
            <w:tcW w:w="2613" w:type="dxa"/>
            <w:tcBorders>
              <w:left w:val="single" w:color="auto" w:sz="4" w:space="0"/>
              <w:right w:val="single" w:color="auto" w:sz="4" w:space="0"/>
            </w:tcBorders>
            <w:vAlign w:val="center"/>
          </w:tcPr>
          <w:p w:rsidRPr="00AE1ECB" w:rsidR="002743BA" w:rsidP="00DA7914" w:rsidRDefault="002743BA" w14:paraId="244C86F9"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seasonings)</w:t>
            </w:r>
          </w:p>
        </w:tc>
        <w:tc>
          <w:tcPr>
            <w:tcW w:w="2704" w:type="dxa"/>
            <w:tcBorders>
              <w:left w:val="single" w:color="auto" w:sz="4" w:space="0"/>
              <w:right w:val="single" w:color="auto" w:sz="4" w:space="0"/>
            </w:tcBorders>
            <w:vAlign w:val="center"/>
          </w:tcPr>
          <w:p w:rsidRPr="00AE1ECB" w:rsidR="002743BA" w:rsidP="00235F04" w:rsidRDefault="002743BA" w14:paraId="244C86FA"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 xml:space="preserve">Product </w:t>
            </w:r>
            <w:proofErr w:type="spellStart"/>
            <w:r w:rsidRPr="00AE1ECB">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AE1ECB" w:rsidR="002743BA" w:rsidP="00235F04" w:rsidRDefault="002743BA" w14:paraId="244C86FB"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337000</w:t>
            </w:r>
            <w:r w:rsidRPr="00AE1ECB">
              <w:rPr>
                <w:rFonts w:ascii="Helvetica" w:hAnsi="Helvetica"/>
                <w:sz w:val="12"/>
                <w:szCs w:val="12"/>
              </w:rPr>
              <w:tab/>
              <w:t>Furniture &amp; Related Product</w:t>
            </w:r>
          </w:p>
        </w:tc>
      </w:tr>
      <w:tr w:rsidRPr="00AE1ECB" w:rsidR="002743BA" w:rsidTr="00F2467E" w14:paraId="244C8701" w14:textId="77777777">
        <w:trPr>
          <w:trHeight w:val="123"/>
        </w:trPr>
        <w:tc>
          <w:tcPr>
            <w:tcW w:w="2541" w:type="dxa"/>
            <w:tcBorders>
              <w:left w:val="single" w:color="auto" w:sz="4" w:space="0"/>
              <w:right w:val="single" w:color="auto" w:sz="4" w:space="0"/>
            </w:tcBorders>
            <w:vAlign w:val="center"/>
          </w:tcPr>
          <w:p w:rsidRPr="00AE1ECB" w:rsidR="002743BA" w:rsidP="00235F04" w:rsidRDefault="002743BA" w14:paraId="244C86FD"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115110</w:t>
            </w:r>
            <w:r w:rsidRPr="00AE1ECB">
              <w:rPr>
                <w:rFonts w:ascii="Helvetica" w:hAnsi="Helvetica"/>
                <w:sz w:val="12"/>
                <w:szCs w:val="12"/>
              </w:rPr>
              <w:tab/>
              <w:t>Support Activities for Crop</w:t>
            </w:r>
          </w:p>
        </w:tc>
        <w:tc>
          <w:tcPr>
            <w:tcW w:w="2613" w:type="dxa"/>
            <w:tcBorders>
              <w:left w:val="single" w:color="auto" w:sz="4" w:space="0"/>
              <w:right w:val="single" w:color="auto" w:sz="4" w:space="0"/>
            </w:tcBorders>
            <w:vAlign w:val="center"/>
          </w:tcPr>
          <w:p w:rsidRPr="00AE1ECB" w:rsidR="002743BA" w:rsidP="00DA7914" w:rsidRDefault="002743BA" w14:paraId="244C86FE"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Beverage and Tobacco Product</w:t>
            </w:r>
          </w:p>
        </w:tc>
        <w:tc>
          <w:tcPr>
            <w:tcW w:w="2704" w:type="dxa"/>
            <w:tcBorders>
              <w:left w:val="single" w:color="auto" w:sz="4" w:space="0"/>
              <w:right w:val="single" w:color="auto" w:sz="4" w:space="0"/>
            </w:tcBorders>
            <w:vAlign w:val="center"/>
          </w:tcPr>
          <w:p w:rsidRPr="00AE1ECB" w:rsidR="002743BA" w:rsidP="00235F04" w:rsidRDefault="002743BA" w14:paraId="244C86FF"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Primary Metal Manufacturing</w:t>
            </w:r>
          </w:p>
        </w:tc>
        <w:tc>
          <w:tcPr>
            <w:tcW w:w="2615" w:type="dxa"/>
            <w:tcBorders>
              <w:left w:val="single" w:color="auto" w:sz="4" w:space="0"/>
              <w:right w:val="single" w:color="auto" w:sz="4" w:space="0"/>
            </w:tcBorders>
            <w:vAlign w:val="center"/>
          </w:tcPr>
          <w:p w:rsidRPr="00AE1ECB" w:rsidR="002743BA" w:rsidP="00235F04" w:rsidRDefault="002743BA" w14:paraId="244C870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Manufacturing</w:t>
            </w:r>
          </w:p>
        </w:tc>
      </w:tr>
      <w:tr w:rsidRPr="00AE1ECB" w:rsidR="002743BA" w:rsidTr="00F2467E" w14:paraId="244C8706" w14:textId="77777777">
        <w:trPr>
          <w:trHeight w:val="123"/>
        </w:trPr>
        <w:tc>
          <w:tcPr>
            <w:tcW w:w="2541" w:type="dxa"/>
            <w:tcBorders>
              <w:left w:val="single" w:color="auto" w:sz="4" w:space="0"/>
              <w:right w:val="single" w:color="auto" w:sz="4" w:space="0"/>
            </w:tcBorders>
            <w:vAlign w:val="center"/>
          </w:tcPr>
          <w:p w:rsidRPr="00AE1ECB" w:rsidR="002743BA" w:rsidP="00235F04" w:rsidRDefault="005D61D1" w14:paraId="244C870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Production (including cotton</w:t>
            </w:r>
          </w:p>
        </w:tc>
        <w:tc>
          <w:tcPr>
            <w:tcW w:w="2613" w:type="dxa"/>
            <w:tcBorders>
              <w:left w:val="single" w:color="auto" w:sz="4" w:space="0"/>
              <w:right w:val="single" w:color="auto" w:sz="4" w:space="0"/>
            </w:tcBorders>
            <w:vAlign w:val="center"/>
          </w:tcPr>
          <w:p w:rsidRPr="00AE1ECB" w:rsidR="002743BA" w:rsidP="00DA7914" w:rsidRDefault="002743BA" w14:paraId="244C8703"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Manufacturing</w:t>
            </w:r>
          </w:p>
        </w:tc>
        <w:tc>
          <w:tcPr>
            <w:tcW w:w="2704" w:type="dxa"/>
            <w:tcBorders>
              <w:left w:val="single" w:color="auto" w:sz="4" w:space="0"/>
              <w:right w:val="single" w:color="auto" w:sz="4" w:space="0"/>
            </w:tcBorders>
            <w:vAlign w:val="center"/>
          </w:tcPr>
          <w:p w:rsidRPr="00AE1ECB" w:rsidR="002743BA" w:rsidP="00235F04" w:rsidRDefault="002743BA" w14:paraId="244C8704"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331110</w:t>
            </w:r>
            <w:r w:rsidRPr="00AE1ECB">
              <w:rPr>
                <w:rFonts w:ascii="Helvetica" w:hAnsi="Helvetica"/>
                <w:sz w:val="12"/>
                <w:szCs w:val="12"/>
              </w:rPr>
              <w:tab/>
              <w:t>Iron &amp; Steel Mills &amp; Ferroalloy</w:t>
            </w:r>
          </w:p>
        </w:tc>
        <w:tc>
          <w:tcPr>
            <w:tcW w:w="2615" w:type="dxa"/>
            <w:tcBorders>
              <w:left w:val="single" w:color="auto" w:sz="4" w:space="0"/>
              <w:right w:val="single" w:color="auto" w:sz="4" w:space="0"/>
            </w:tcBorders>
            <w:vAlign w:val="center"/>
          </w:tcPr>
          <w:p w:rsidRPr="00AE1ECB" w:rsidR="002743BA" w:rsidP="00235F04" w:rsidRDefault="002743BA" w14:paraId="244C8705"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Miscellaneous Manufacturing</w:t>
            </w:r>
          </w:p>
        </w:tc>
      </w:tr>
      <w:tr w:rsidRPr="00AE1ECB" w:rsidR="002743BA" w:rsidTr="00F2467E" w14:paraId="244C870B" w14:textId="77777777">
        <w:trPr>
          <w:trHeight w:val="123"/>
        </w:trPr>
        <w:tc>
          <w:tcPr>
            <w:tcW w:w="2541" w:type="dxa"/>
            <w:tcBorders>
              <w:left w:val="single" w:color="auto" w:sz="4" w:space="0"/>
              <w:right w:val="single" w:color="auto" w:sz="4" w:space="0"/>
            </w:tcBorders>
            <w:vAlign w:val="center"/>
          </w:tcPr>
          <w:p w:rsidRPr="00AE1ECB" w:rsidR="002743BA" w:rsidP="00235F04" w:rsidRDefault="002743BA" w14:paraId="244C870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ginning, soil preparation,</w:t>
            </w:r>
          </w:p>
        </w:tc>
        <w:tc>
          <w:tcPr>
            <w:tcW w:w="2613" w:type="dxa"/>
            <w:tcBorders>
              <w:left w:val="single" w:color="auto" w:sz="4" w:space="0"/>
              <w:right w:val="single" w:color="auto" w:sz="4" w:space="0"/>
            </w:tcBorders>
            <w:vAlign w:val="center"/>
          </w:tcPr>
          <w:p w:rsidRPr="00AE1ECB" w:rsidR="002743BA" w:rsidP="00DA7914" w:rsidRDefault="002743BA" w14:paraId="244C8708"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312110</w:t>
            </w:r>
            <w:r w:rsidRPr="00AE1ECB">
              <w:rPr>
                <w:rFonts w:ascii="Helvetica" w:hAnsi="Helvetica"/>
                <w:sz w:val="12"/>
                <w:szCs w:val="12"/>
              </w:rPr>
              <w:tab/>
              <w:t xml:space="preserve">Soft Drink &amp; Ice </w:t>
            </w:r>
            <w:proofErr w:type="spellStart"/>
            <w:r w:rsidRPr="00AE1ECB">
              <w:rPr>
                <w:rFonts w:ascii="Helvetica" w:hAnsi="Helvetica"/>
                <w:sz w:val="12"/>
                <w:szCs w:val="12"/>
              </w:rPr>
              <w:t>Mfg</w:t>
            </w:r>
            <w:proofErr w:type="spellEnd"/>
          </w:p>
        </w:tc>
        <w:tc>
          <w:tcPr>
            <w:tcW w:w="2704" w:type="dxa"/>
            <w:tcBorders>
              <w:left w:val="single" w:color="auto" w:sz="4" w:space="0"/>
              <w:right w:val="single" w:color="auto" w:sz="4" w:space="0"/>
            </w:tcBorders>
            <w:vAlign w:val="center"/>
          </w:tcPr>
          <w:p w:rsidRPr="00AE1ECB" w:rsidR="002743BA" w:rsidP="00235F04" w:rsidRDefault="002743BA" w14:paraId="244C8709"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r>
            <w:proofErr w:type="spellStart"/>
            <w:r w:rsidRPr="00AE1ECB">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AE1ECB" w:rsidR="002743BA" w:rsidP="00235F04" w:rsidRDefault="002743BA" w14:paraId="244C870A"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339110</w:t>
            </w:r>
            <w:r w:rsidRPr="00AE1ECB">
              <w:rPr>
                <w:rFonts w:ascii="Helvetica" w:hAnsi="Helvetica"/>
                <w:sz w:val="12"/>
                <w:szCs w:val="12"/>
              </w:rPr>
              <w:tab/>
              <w:t xml:space="preserve">Medical Equipment &amp; </w:t>
            </w:r>
          </w:p>
        </w:tc>
      </w:tr>
      <w:tr w:rsidRPr="00AE1ECB" w:rsidR="002743BA" w:rsidTr="00F2467E" w14:paraId="244C8710" w14:textId="77777777">
        <w:trPr>
          <w:trHeight w:val="123"/>
        </w:trPr>
        <w:tc>
          <w:tcPr>
            <w:tcW w:w="2541" w:type="dxa"/>
            <w:tcBorders>
              <w:left w:val="single" w:color="auto" w:sz="4" w:space="0"/>
              <w:right w:val="single" w:color="auto" w:sz="4" w:space="0"/>
            </w:tcBorders>
            <w:vAlign w:val="center"/>
          </w:tcPr>
          <w:p w:rsidRPr="00AE1ECB" w:rsidR="002743BA" w:rsidP="00235F04" w:rsidRDefault="002743BA" w14:paraId="244C870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planting, &amp; cultivating)</w:t>
            </w:r>
          </w:p>
        </w:tc>
        <w:tc>
          <w:tcPr>
            <w:tcW w:w="2613" w:type="dxa"/>
            <w:tcBorders>
              <w:left w:val="single" w:color="auto" w:sz="4" w:space="0"/>
              <w:right w:val="single" w:color="auto" w:sz="4" w:space="0"/>
            </w:tcBorders>
            <w:vAlign w:val="center"/>
          </w:tcPr>
          <w:p w:rsidRPr="00AE1ECB" w:rsidR="002743BA" w:rsidP="00DA7914" w:rsidRDefault="002743BA" w14:paraId="244C870D"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312120</w:t>
            </w:r>
            <w:r w:rsidRPr="00AE1ECB">
              <w:rPr>
                <w:rFonts w:ascii="Helvetica" w:hAnsi="Helvetica"/>
                <w:sz w:val="12"/>
                <w:szCs w:val="12"/>
              </w:rPr>
              <w:tab/>
              <w:t>Breweries</w:t>
            </w:r>
          </w:p>
        </w:tc>
        <w:tc>
          <w:tcPr>
            <w:tcW w:w="2704" w:type="dxa"/>
            <w:tcBorders>
              <w:left w:val="single" w:color="auto" w:sz="4" w:space="0"/>
              <w:right w:val="single" w:color="auto" w:sz="4" w:space="0"/>
            </w:tcBorders>
            <w:vAlign w:val="center"/>
          </w:tcPr>
          <w:p w:rsidRPr="00AE1ECB" w:rsidR="002743BA" w:rsidP="00235F04" w:rsidRDefault="002743BA" w14:paraId="244C870E"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331200</w:t>
            </w:r>
            <w:r w:rsidRPr="00AE1ECB">
              <w:rPr>
                <w:rFonts w:ascii="Helvetica" w:hAnsi="Helvetica"/>
                <w:sz w:val="12"/>
                <w:szCs w:val="12"/>
              </w:rPr>
              <w:tab/>
              <w:t xml:space="preserve">Steel Product </w:t>
            </w:r>
            <w:proofErr w:type="spellStart"/>
            <w:r w:rsidRPr="00AE1ECB">
              <w:rPr>
                <w:rFonts w:ascii="Helvetica" w:hAnsi="Helvetica"/>
                <w:sz w:val="12"/>
                <w:szCs w:val="12"/>
              </w:rPr>
              <w:t>Mfg</w:t>
            </w:r>
            <w:proofErr w:type="spellEnd"/>
            <w:r w:rsidRPr="00AE1ECB">
              <w:rPr>
                <w:rFonts w:ascii="Helvetica" w:hAnsi="Helvetica"/>
                <w:sz w:val="12"/>
                <w:szCs w:val="12"/>
              </w:rPr>
              <w:t xml:space="preserve"> from </w:t>
            </w:r>
          </w:p>
        </w:tc>
        <w:tc>
          <w:tcPr>
            <w:tcW w:w="2615" w:type="dxa"/>
            <w:tcBorders>
              <w:left w:val="single" w:color="auto" w:sz="4" w:space="0"/>
              <w:right w:val="single" w:color="auto" w:sz="4" w:space="0"/>
            </w:tcBorders>
            <w:vAlign w:val="center"/>
          </w:tcPr>
          <w:p w:rsidRPr="00AE1ECB" w:rsidR="002743BA" w:rsidP="00235F04" w:rsidRDefault="002743BA" w14:paraId="244C870F"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 xml:space="preserve">Supplies </w:t>
            </w:r>
            <w:proofErr w:type="spellStart"/>
            <w:r w:rsidRPr="00AE1ECB">
              <w:rPr>
                <w:rFonts w:ascii="Helvetica" w:hAnsi="Helvetica"/>
                <w:sz w:val="12"/>
                <w:szCs w:val="12"/>
              </w:rPr>
              <w:t>Mfg</w:t>
            </w:r>
            <w:proofErr w:type="spellEnd"/>
          </w:p>
        </w:tc>
      </w:tr>
      <w:tr w:rsidRPr="00AE1ECB" w:rsidR="002743BA" w:rsidTr="00F2467E" w14:paraId="244C8715" w14:textId="77777777">
        <w:trPr>
          <w:trHeight w:val="123"/>
        </w:trPr>
        <w:tc>
          <w:tcPr>
            <w:tcW w:w="2541" w:type="dxa"/>
            <w:tcBorders>
              <w:left w:val="single" w:color="auto" w:sz="4" w:space="0"/>
              <w:right w:val="single" w:color="auto" w:sz="4" w:space="0"/>
            </w:tcBorders>
            <w:vAlign w:val="center"/>
          </w:tcPr>
          <w:p w:rsidRPr="00AE1ECB" w:rsidR="002743BA" w:rsidP="00235F04" w:rsidRDefault="002743BA" w14:paraId="244C8711"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115210</w:t>
            </w:r>
            <w:r w:rsidRPr="00AE1ECB">
              <w:rPr>
                <w:rFonts w:ascii="Helvetica" w:hAnsi="Helvetica"/>
                <w:sz w:val="12"/>
                <w:szCs w:val="12"/>
              </w:rPr>
              <w:tab/>
              <w:t>Support Activities for Animal</w:t>
            </w:r>
          </w:p>
        </w:tc>
        <w:tc>
          <w:tcPr>
            <w:tcW w:w="2613" w:type="dxa"/>
            <w:tcBorders>
              <w:left w:val="single" w:color="auto" w:sz="4" w:space="0"/>
              <w:right w:val="single" w:color="auto" w:sz="4" w:space="0"/>
            </w:tcBorders>
            <w:vAlign w:val="center"/>
          </w:tcPr>
          <w:p w:rsidRPr="00AE1ECB" w:rsidR="002743BA" w:rsidP="00DA7914" w:rsidRDefault="002743BA" w14:paraId="244C871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312130</w:t>
            </w:r>
            <w:r w:rsidRPr="00AE1ECB">
              <w:rPr>
                <w:rFonts w:ascii="Helvetica" w:hAnsi="Helvetica"/>
                <w:sz w:val="12"/>
                <w:szCs w:val="12"/>
              </w:rPr>
              <w:tab/>
              <w:t>Wineries</w:t>
            </w:r>
          </w:p>
        </w:tc>
        <w:tc>
          <w:tcPr>
            <w:tcW w:w="2704" w:type="dxa"/>
            <w:tcBorders>
              <w:left w:val="single" w:color="auto" w:sz="4" w:space="0"/>
              <w:right w:val="single" w:color="auto" w:sz="4" w:space="0"/>
            </w:tcBorders>
            <w:vAlign w:val="center"/>
          </w:tcPr>
          <w:p w:rsidRPr="00AE1ECB" w:rsidR="002743BA" w:rsidP="00235F04" w:rsidRDefault="002743BA" w14:paraId="244C8713"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Purchased Steel</w:t>
            </w:r>
          </w:p>
        </w:tc>
        <w:tc>
          <w:tcPr>
            <w:tcW w:w="2615" w:type="dxa"/>
            <w:tcBorders>
              <w:left w:val="single" w:color="auto" w:sz="4" w:space="0"/>
              <w:bottom w:val="single" w:color="auto" w:sz="4" w:space="0"/>
              <w:right w:val="single" w:color="auto" w:sz="4" w:space="0"/>
            </w:tcBorders>
            <w:vAlign w:val="center"/>
          </w:tcPr>
          <w:p w:rsidRPr="00AE1ECB" w:rsidR="002743BA" w:rsidP="00235F04" w:rsidRDefault="002743BA" w14:paraId="244C8714"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339900</w:t>
            </w:r>
            <w:r w:rsidRPr="00AE1ECB">
              <w:rPr>
                <w:rFonts w:ascii="Helvetica" w:hAnsi="Helvetica"/>
                <w:sz w:val="12"/>
                <w:szCs w:val="12"/>
              </w:rPr>
              <w:tab/>
              <w:t xml:space="preserve">Other Miscellaneous </w:t>
            </w:r>
            <w:proofErr w:type="spellStart"/>
            <w:r w:rsidRPr="00AE1ECB">
              <w:rPr>
                <w:rFonts w:ascii="Helvetica" w:hAnsi="Helvetica"/>
                <w:sz w:val="12"/>
                <w:szCs w:val="12"/>
              </w:rPr>
              <w:t>Mfg</w:t>
            </w:r>
            <w:proofErr w:type="spellEnd"/>
          </w:p>
        </w:tc>
      </w:tr>
      <w:tr w:rsidRPr="00AE1ECB" w:rsidR="002743BA" w:rsidTr="00F2467E" w14:paraId="244C871A" w14:textId="77777777">
        <w:trPr>
          <w:trHeight w:val="123"/>
        </w:trPr>
        <w:tc>
          <w:tcPr>
            <w:tcW w:w="2541" w:type="dxa"/>
            <w:tcBorders>
              <w:left w:val="single" w:color="auto" w:sz="4" w:space="0"/>
              <w:right w:val="single" w:color="auto" w:sz="4" w:space="0"/>
            </w:tcBorders>
            <w:vAlign w:val="center"/>
          </w:tcPr>
          <w:p w:rsidRPr="00AE1ECB" w:rsidR="002743BA" w:rsidP="00235F04" w:rsidRDefault="002743BA" w14:paraId="244C8716"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 xml:space="preserve">Production </w:t>
            </w:r>
          </w:p>
        </w:tc>
        <w:tc>
          <w:tcPr>
            <w:tcW w:w="2613" w:type="dxa"/>
            <w:tcBorders>
              <w:left w:val="single" w:color="auto" w:sz="4" w:space="0"/>
              <w:right w:val="single" w:color="auto" w:sz="4" w:space="0"/>
            </w:tcBorders>
            <w:vAlign w:val="center"/>
          </w:tcPr>
          <w:p w:rsidRPr="00AE1ECB" w:rsidR="002743BA" w:rsidP="00DA7914" w:rsidRDefault="002743BA" w14:paraId="244C871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312140</w:t>
            </w:r>
            <w:r w:rsidRPr="00AE1ECB">
              <w:rPr>
                <w:rFonts w:ascii="Helvetica" w:hAnsi="Helvetica"/>
                <w:sz w:val="12"/>
                <w:szCs w:val="12"/>
              </w:rPr>
              <w:tab/>
              <w:t>Distilleries</w:t>
            </w:r>
          </w:p>
        </w:tc>
        <w:tc>
          <w:tcPr>
            <w:tcW w:w="2704" w:type="dxa"/>
            <w:tcBorders>
              <w:left w:val="single" w:color="auto" w:sz="4" w:space="0"/>
              <w:right w:val="single" w:color="auto" w:sz="4" w:space="0"/>
            </w:tcBorders>
            <w:vAlign w:val="center"/>
          </w:tcPr>
          <w:p w:rsidRPr="00AE1ECB" w:rsidR="002743BA" w:rsidP="00235F04" w:rsidRDefault="002743BA" w14:paraId="244C8718"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331310</w:t>
            </w:r>
            <w:r w:rsidRPr="00AE1ECB">
              <w:rPr>
                <w:rFonts w:ascii="Helvetica" w:hAnsi="Helvetica"/>
                <w:sz w:val="12"/>
                <w:szCs w:val="12"/>
              </w:rPr>
              <w:tab/>
              <w:t>Alumina &amp; Aluminum</w:t>
            </w:r>
          </w:p>
        </w:tc>
        <w:tc>
          <w:tcPr>
            <w:tcW w:w="2615" w:type="dxa"/>
            <w:tcBorders>
              <w:top w:val="single" w:color="auto" w:sz="4" w:space="0"/>
              <w:left w:val="single" w:color="auto" w:sz="4" w:space="0"/>
              <w:right w:val="single" w:color="auto" w:sz="4" w:space="0"/>
            </w:tcBorders>
            <w:vAlign w:val="center"/>
          </w:tcPr>
          <w:p w:rsidRPr="00AE1ECB" w:rsidR="002743BA" w:rsidP="00235F04" w:rsidRDefault="002743BA" w14:paraId="244C8719" w14:textId="77777777">
            <w:pPr>
              <w:tabs>
                <w:tab w:val="clear" w:pos="432"/>
                <w:tab w:val="left" w:pos="540"/>
              </w:tabs>
              <w:autoSpaceDE w:val="0"/>
              <w:autoSpaceDN w:val="0"/>
              <w:adjustRightInd w:val="0"/>
              <w:spacing w:line="240" w:lineRule="auto"/>
              <w:ind w:right="151" w:firstLine="0"/>
              <w:rPr>
                <w:rFonts w:ascii="Helvetica" w:hAnsi="Helvetica"/>
                <w:b/>
                <w:sz w:val="14"/>
                <w:szCs w:val="14"/>
              </w:rPr>
            </w:pPr>
            <w:r w:rsidRPr="00AE1ECB">
              <w:rPr>
                <w:rFonts w:ascii="Helvetica" w:hAnsi="Helvetica"/>
                <w:b/>
                <w:sz w:val="14"/>
                <w:szCs w:val="14"/>
              </w:rPr>
              <w:t>Wholesale Trade</w:t>
            </w:r>
          </w:p>
        </w:tc>
      </w:tr>
      <w:tr w:rsidRPr="00AE1ECB" w:rsidR="002743BA" w:rsidTr="00F2467E" w14:paraId="244C871F" w14:textId="77777777">
        <w:trPr>
          <w:trHeight w:val="123"/>
        </w:trPr>
        <w:tc>
          <w:tcPr>
            <w:tcW w:w="2541" w:type="dxa"/>
            <w:tcBorders>
              <w:left w:val="single" w:color="auto" w:sz="4" w:space="0"/>
              <w:right w:val="single" w:color="auto" w:sz="4" w:space="0"/>
            </w:tcBorders>
            <w:vAlign w:val="center"/>
          </w:tcPr>
          <w:p w:rsidRPr="00AE1ECB" w:rsidR="002743BA" w:rsidP="00235F04" w:rsidRDefault="002743BA" w14:paraId="244C871B"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115310</w:t>
            </w:r>
            <w:r w:rsidRPr="00AE1ECB">
              <w:rPr>
                <w:rFonts w:ascii="Helvetica" w:hAnsi="Helvetica"/>
                <w:sz w:val="12"/>
                <w:szCs w:val="12"/>
              </w:rPr>
              <w:tab/>
              <w:t>Support Activities for</w:t>
            </w:r>
          </w:p>
        </w:tc>
        <w:tc>
          <w:tcPr>
            <w:tcW w:w="2613" w:type="dxa"/>
            <w:tcBorders>
              <w:left w:val="single" w:color="auto" w:sz="4" w:space="0"/>
              <w:right w:val="single" w:color="auto" w:sz="4" w:space="0"/>
            </w:tcBorders>
            <w:vAlign w:val="center"/>
          </w:tcPr>
          <w:p w:rsidRPr="00AE1ECB" w:rsidR="002743BA" w:rsidP="00DA7914" w:rsidRDefault="002743BA" w14:paraId="244C871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312200</w:t>
            </w:r>
            <w:r w:rsidRPr="00AE1ECB">
              <w:rPr>
                <w:rFonts w:ascii="Helvetica" w:hAnsi="Helvetica"/>
                <w:sz w:val="12"/>
                <w:szCs w:val="12"/>
              </w:rPr>
              <w:tab/>
              <w:t>Tobacco Manufacturing</w:t>
            </w:r>
          </w:p>
        </w:tc>
        <w:tc>
          <w:tcPr>
            <w:tcW w:w="2704" w:type="dxa"/>
            <w:tcBorders>
              <w:left w:val="single" w:color="auto" w:sz="4" w:space="0"/>
              <w:right w:val="single" w:color="auto" w:sz="4" w:space="0"/>
            </w:tcBorders>
            <w:vAlign w:val="center"/>
          </w:tcPr>
          <w:p w:rsidRPr="00AE1ECB" w:rsidR="002743BA" w:rsidP="00235F04" w:rsidRDefault="002743BA" w14:paraId="244C871D"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Production &amp; Processing</w:t>
            </w:r>
          </w:p>
        </w:tc>
        <w:tc>
          <w:tcPr>
            <w:tcW w:w="2615" w:type="dxa"/>
            <w:tcBorders>
              <w:left w:val="single" w:color="auto" w:sz="4" w:space="0"/>
              <w:right w:val="single" w:color="auto" w:sz="4" w:space="0"/>
            </w:tcBorders>
            <w:vAlign w:val="center"/>
          </w:tcPr>
          <w:p w:rsidRPr="00AE1ECB" w:rsidR="002743BA" w:rsidP="00235F04" w:rsidRDefault="002743BA" w14:paraId="244C871E"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Merchant Wholesalers, Durable</w:t>
            </w:r>
          </w:p>
        </w:tc>
      </w:tr>
      <w:tr w:rsidRPr="00AE1ECB" w:rsidR="002743BA" w:rsidTr="00F2467E" w14:paraId="244C8724" w14:textId="77777777">
        <w:trPr>
          <w:trHeight w:val="123"/>
        </w:trPr>
        <w:tc>
          <w:tcPr>
            <w:tcW w:w="2541" w:type="dxa"/>
            <w:tcBorders>
              <w:left w:val="single" w:color="auto" w:sz="4" w:space="0"/>
              <w:bottom w:val="single" w:color="auto" w:sz="4" w:space="0"/>
              <w:right w:val="single" w:color="auto" w:sz="4" w:space="0"/>
            </w:tcBorders>
            <w:vAlign w:val="center"/>
          </w:tcPr>
          <w:p w:rsidRPr="00AE1ECB" w:rsidR="002743BA" w:rsidP="00235F04" w:rsidRDefault="002743BA" w14:paraId="244C872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Forestry</w:t>
            </w:r>
          </w:p>
        </w:tc>
        <w:tc>
          <w:tcPr>
            <w:tcW w:w="2613" w:type="dxa"/>
            <w:tcBorders>
              <w:left w:val="single" w:color="auto" w:sz="4" w:space="0"/>
              <w:right w:val="single" w:color="auto" w:sz="4" w:space="0"/>
            </w:tcBorders>
            <w:vAlign w:val="center"/>
          </w:tcPr>
          <w:p w:rsidRPr="00AE1ECB" w:rsidR="002743BA" w:rsidP="00DA7914" w:rsidRDefault="002743BA" w14:paraId="244C8721"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Textile Mills and Textile Product</w:t>
            </w:r>
          </w:p>
        </w:tc>
        <w:tc>
          <w:tcPr>
            <w:tcW w:w="2704" w:type="dxa"/>
            <w:tcBorders>
              <w:left w:val="single" w:color="auto" w:sz="4" w:space="0"/>
              <w:right w:val="single" w:color="auto" w:sz="4" w:space="0"/>
            </w:tcBorders>
            <w:vAlign w:val="center"/>
          </w:tcPr>
          <w:p w:rsidRPr="00AE1ECB" w:rsidR="002743BA" w:rsidP="00235F04" w:rsidRDefault="002743BA" w14:paraId="244C872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331400</w:t>
            </w:r>
            <w:r w:rsidRPr="00AE1ECB">
              <w:rPr>
                <w:rFonts w:ascii="Helvetica" w:hAnsi="Helvetica"/>
                <w:sz w:val="12"/>
                <w:szCs w:val="12"/>
              </w:rPr>
              <w:tab/>
              <w:t>Nonferrous Metal (except</w:t>
            </w:r>
          </w:p>
        </w:tc>
        <w:tc>
          <w:tcPr>
            <w:tcW w:w="2615" w:type="dxa"/>
            <w:tcBorders>
              <w:left w:val="single" w:color="auto" w:sz="4" w:space="0"/>
              <w:right w:val="single" w:color="auto" w:sz="4" w:space="0"/>
            </w:tcBorders>
            <w:vAlign w:val="center"/>
          </w:tcPr>
          <w:p w:rsidRPr="00AE1ECB" w:rsidR="002743BA" w:rsidP="00235F04" w:rsidRDefault="002743BA" w14:paraId="244C8723"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Goods</w:t>
            </w:r>
          </w:p>
        </w:tc>
      </w:tr>
      <w:tr w:rsidRPr="00AE1ECB" w:rsidR="002743BA" w:rsidTr="00F2467E" w14:paraId="244C8729" w14:textId="77777777">
        <w:trPr>
          <w:trHeight w:val="123"/>
        </w:trPr>
        <w:tc>
          <w:tcPr>
            <w:tcW w:w="2541" w:type="dxa"/>
            <w:tcBorders>
              <w:top w:val="single" w:color="auto" w:sz="4" w:space="0"/>
              <w:left w:val="single" w:color="auto" w:sz="4" w:space="0"/>
              <w:right w:val="single" w:color="auto" w:sz="4" w:space="0"/>
            </w:tcBorders>
            <w:vAlign w:val="center"/>
          </w:tcPr>
          <w:p w:rsidRPr="00AE1ECB" w:rsidR="002743BA" w:rsidP="00235F04" w:rsidRDefault="002743BA" w14:paraId="244C8725" w14:textId="77777777">
            <w:pPr>
              <w:tabs>
                <w:tab w:val="clear" w:pos="432"/>
                <w:tab w:val="left" w:pos="540"/>
              </w:tabs>
              <w:autoSpaceDE w:val="0"/>
              <w:autoSpaceDN w:val="0"/>
              <w:adjustRightInd w:val="0"/>
              <w:spacing w:line="240" w:lineRule="auto"/>
              <w:ind w:right="151" w:firstLine="0"/>
              <w:rPr>
                <w:rFonts w:ascii="Helvetica" w:hAnsi="Helvetica"/>
                <w:b/>
                <w:sz w:val="14"/>
                <w:szCs w:val="14"/>
              </w:rPr>
            </w:pPr>
            <w:r w:rsidRPr="00AE1ECB">
              <w:rPr>
                <w:rFonts w:ascii="Helvetica" w:hAnsi="Helvetica"/>
                <w:b/>
                <w:sz w:val="14"/>
                <w:szCs w:val="14"/>
              </w:rPr>
              <w:t>Mining</w:t>
            </w:r>
          </w:p>
        </w:tc>
        <w:tc>
          <w:tcPr>
            <w:tcW w:w="2613" w:type="dxa"/>
            <w:tcBorders>
              <w:left w:val="single" w:color="auto" w:sz="4" w:space="0"/>
              <w:right w:val="single" w:color="auto" w:sz="4" w:space="0"/>
            </w:tcBorders>
            <w:vAlign w:val="center"/>
          </w:tcPr>
          <w:p w:rsidRPr="00AE1ECB" w:rsidR="002743BA" w:rsidP="00DA7914" w:rsidRDefault="002743BA" w14:paraId="244C8726"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Mills</w:t>
            </w:r>
          </w:p>
        </w:tc>
        <w:tc>
          <w:tcPr>
            <w:tcW w:w="2704" w:type="dxa"/>
            <w:tcBorders>
              <w:left w:val="single" w:color="auto" w:sz="4" w:space="0"/>
              <w:right w:val="single" w:color="auto" w:sz="4" w:space="0"/>
            </w:tcBorders>
            <w:vAlign w:val="center"/>
          </w:tcPr>
          <w:p w:rsidRPr="00AE1ECB" w:rsidR="002743BA" w:rsidP="00235F04" w:rsidRDefault="002743BA" w14:paraId="244C872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Aluminum) Production &amp;</w:t>
            </w:r>
          </w:p>
        </w:tc>
        <w:tc>
          <w:tcPr>
            <w:tcW w:w="2615" w:type="dxa"/>
            <w:tcBorders>
              <w:left w:val="single" w:color="auto" w:sz="4" w:space="0"/>
              <w:right w:val="single" w:color="auto" w:sz="4" w:space="0"/>
            </w:tcBorders>
            <w:vAlign w:val="center"/>
          </w:tcPr>
          <w:p w:rsidRPr="00AE1ECB" w:rsidR="002743BA" w:rsidP="00235F04" w:rsidRDefault="002743BA" w14:paraId="244C8728"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423100</w:t>
            </w:r>
            <w:r w:rsidRPr="00AE1ECB">
              <w:rPr>
                <w:rFonts w:ascii="Helvetica" w:hAnsi="Helvetica"/>
                <w:sz w:val="12"/>
                <w:szCs w:val="12"/>
              </w:rPr>
              <w:tab/>
              <w:t xml:space="preserve">Motor Vehicle, &amp; Motor </w:t>
            </w:r>
          </w:p>
        </w:tc>
      </w:tr>
      <w:tr w:rsidRPr="00AE1ECB" w:rsidR="002743BA" w:rsidTr="00F2467E" w14:paraId="244C872E" w14:textId="77777777">
        <w:trPr>
          <w:trHeight w:val="123"/>
        </w:trPr>
        <w:tc>
          <w:tcPr>
            <w:tcW w:w="2541" w:type="dxa"/>
            <w:tcBorders>
              <w:left w:val="single" w:color="auto" w:sz="4" w:space="0"/>
              <w:right w:val="single" w:color="auto" w:sz="4" w:space="0"/>
            </w:tcBorders>
            <w:vAlign w:val="center"/>
          </w:tcPr>
          <w:p w:rsidRPr="00AE1ECB" w:rsidR="002743BA" w:rsidP="00A22160" w:rsidRDefault="002743BA" w14:paraId="244C872A"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2111</w:t>
            </w:r>
            <w:r w:rsidR="00577308">
              <w:rPr>
                <w:rFonts w:ascii="Helvetica" w:hAnsi="Helvetica"/>
                <w:sz w:val="12"/>
                <w:szCs w:val="12"/>
              </w:rPr>
              <w:t>2</w:t>
            </w:r>
            <w:r w:rsidRPr="00AE1ECB">
              <w:rPr>
                <w:rFonts w:ascii="Helvetica" w:hAnsi="Helvetica"/>
                <w:sz w:val="12"/>
                <w:szCs w:val="12"/>
              </w:rPr>
              <w:t>0</w:t>
            </w:r>
            <w:r w:rsidRPr="00AE1ECB">
              <w:rPr>
                <w:rFonts w:ascii="Helvetica" w:hAnsi="Helvetica"/>
                <w:sz w:val="12"/>
                <w:szCs w:val="12"/>
              </w:rPr>
              <w:tab/>
            </w:r>
            <w:r w:rsidR="00577308">
              <w:rPr>
                <w:rFonts w:ascii="Helvetica" w:hAnsi="Helvetica"/>
                <w:sz w:val="12"/>
                <w:szCs w:val="12"/>
              </w:rPr>
              <w:t>Crude Petroleum</w:t>
            </w:r>
            <w:r w:rsidRPr="00AE1ECB">
              <w:rPr>
                <w:rFonts w:ascii="Helvetica" w:hAnsi="Helvetica"/>
                <w:sz w:val="12"/>
                <w:szCs w:val="12"/>
              </w:rPr>
              <w:t xml:space="preserve"> Extraction</w:t>
            </w:r>
          </w:p>
        </w:tc>
        <w:tc>
          <w:tcPr>
            <w:tcW w:w="2613" w:type="dxa"/>
            <w:tcBorders>
              <w:left w:val="single" w:color="auto" w:sz="4" w:space="0"/>
              <w:right w:val="single" w:color="auto" w:sz="4" w:space="0"/>
            </w:tcBorders>
            <w:vAlign w:val="center"/>
          </w:tcPr>
          <w:p w:rsidRPr="00AE1ECB" w:rsidR="002743BA" w:rsidP="00DA7914" w:rsidRDefault="002743BA" w14:paraId="244C872B"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313000</w:t>
            </w:r>
            <w:r w:rsidRPr="00AE1ECB">
              <w:rPr>
                <w:rFonts w:ascii="Helvetica" w:hAnsi="Helvetica"/>
                <w:sz w:val="12"/>
                <w:szCs w:val="12"/>
              </w:rPr>
              <w:tab/>
              <w:t>Textile Mills</w:t>
            </w:r>
          </w:p>
        </w:tc>
        <w:tc>
          <w:tcPr>
            <w:tcW w:w="2704" w:type="dxa"/>
            <w:tcBorders>
              <w:left w:val="single" w:color="auto" w:sz="4" w:space="0"/>
              <w:right w:val="single" w:color="auto" w:sz="4" w:space="0"/>
            </w:tcBorders>
            <w:vAlign w:val="center"/>
          </w:tcPr>
          <w:p w:rsidRPr="00AE1ECB" w:rsidR="002743BA" w:rsidP="00235F04" w:rsidRDefault="002743BA" w14:paraId="244C872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Processing</w:t>
            </w:r>
          </w:p>
        </w:tc>
        <w:tc>
          <w:tcPr>
            <w:tcW w:w="2615" w:type="dxa"/>
            <w:tcBorders>
              <w:left w:val="single" w:color="auto" w:sz="4" w:space="0"/>
              <w:right w:val="single" w:color="auto" w:sz="4" w:space="0"/>
            </w:tcBorders>
            <w:vAlign w:val="center"/>
          </w:tcPr>
          <w:p w:rsidRPr="00AE1ECB" w:rsidR="002743BA" w:rsidP="00235F04" w:rsidRDefault="002743BA" w14:paraId="244C872D"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Vehicle Parts &amp; Supplies</w:t>
            </w:r>
          </w:p>
        </w:tc>
      </w:tr>
      <w:tr w:rsidRPr="00AE1ECB" w:rsidR="002743BA" w:rsidTr="00F2467E" w14:paraId="244C8733" w14:textId="77777777">
        <w:trPr>
          <w:trHeight w:val="123"/>
        </w:trPr>
        <w:tc>
          <w:tcPr>
            <w:tcW w:w="2541" w:type="dxa"/>
            <w:tcBorders>
              <w:left w:val="single" w:color="auto" w:sz="4" w:space="0"/>
              <w:right w:val="single" w:color="auto" w:sz="4" w:space="0"/>
            </w:tcBorders>
            <w:vAlign w:val="center"/>
          </w:tcPr>
          <w:p w:rsidRPr="00AE1ECB" w:rsidR="002743BA" w:rsidP="00A22160" w:rsidRDefault="00364494" w14:paraId="244C872F"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Pr>
                <w:rFonts w:ascii="Helvetica" w:hAnsi="Helvetica"/>
                <w:sz w:val="12"/>
                <w:szCs w:val="12"/>
              </w:rPr>
              <w:t>211130</w:t>
            </w:r>
            <w:r>
              <w:rPr>
                <w:rFonts w:ascii="Helvetica" w:hAnsi="Helvetica"/>
                <w:sz w:val="12"/>
                <w:szCs w:val="12"/>
              </w:rPr>
              <w:tab/>
            </w:r>
            <w:r w:rsidR="00577308">
              <w:rPr>
                <w:rFonts w:ascii="Helvetica" w:hAnsi="Helvetica"/>
                <w:sz w:val="12"/>
                <w:szCs w:val="12"/>
              </w:rPr>
              <w:t>Natural Gas Extraction</w:t>
            </w:r>
          </w:p>
        </w:tc>
        <w:tc>
          <w:tcPr>
            <w:tcW w:w="2613" w:type="dxa"/>
            <w:tcBorders>
              <w:left w:val="single" w:color="auto" w:sz="4" w:space="0"/>
              <w:right w:val="single" w:color="auto" w:sz="4" w:space="0"/>
            </w:tcBorders>
            <w:vAlign w:val="center"/>
          </w:tcPr>
          <w:p w:rsidRPr="00AE1ECB" w:rsidR="002743BA" w:rsidP="00DA7914" w:rsidRDefault="002743BA" w14:paraId="244C873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314000</w:t>
            </w:r>
            <w:r w:rsidRPr="00AE1ECB">
              <w:rPr>
                <w:rFonts w:ascii="Helvetica" w:hAnsi="Helvetica"/>
                <w:sz w:val="12"/>
                <w:szCs w:val="12"/>
              </w:rPr>
              <w:tab/>
              <w:t>Textile Product Mills</w:t>
            </w:r>
          </w:p>
        </w:tc>
        <w:tc>
          <w:tcPr>
            <w:tcW w:w="2704" w:type="dxa"/>
            <w:tcBorders>
              <w:left w:val="single" w:color="auto" w:sz="4" w:space="0"/>
              <w:right w:val="single" w:color="auto" w:sz="4" w:space="0"/>
            </w:tcBorders>
            <w:vAlign w:val="center"/>
          </w:tcPr>
          <w:p w:rsidRPr="00AE1ECB" w:rsidR="002743BA" w:rsidP="00235F04" w:rsidRDefault="002743BA" w14:paraId="244C8731"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331500</w:t>
            </w:r>
            <w:r w:rsidRPr="00AE1ECB">
              <w:rPr>
                <w:rFonts w:ascii="Helvetica" w:hAnsi="Helvetica"/>
                <w:sz w:val="12"/>
                <w:szCs w:val="12"/>
              </w:rPr>
              <w:tab/>
              <w:t>Foundries</w:t>
            </w:r>
          </w:p>
        </w:tc>
        <w:tc>
          <w:tcPr>
            <w:tcW w:w="2615" w:type="dxa"/>
            <w:tcBorders>
              <w:left w:val="single" w:color="auto" w:sz="4" w:space="0"/>
              <w:right w:val="single" w:color="auto" w:sz="4" w:space="0"/>
            </w:tcBorders>
            <w:vAlign w:val="center"/>
          </w:tcPr>
          <w:p w:rsidRPr="00AE1ECB" w:rsidR="002743BA" w:rsidP="00235F04" w:rsidRDefault="002743BA" w14:paraId="244C873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423200</w:t>
            </w:r>
            <w:r w:rsidRPr="00AE1ECB">
              <w:rPr>
                <w:rFonts w:ascii="Helvetica" w:hAnsi="Helvetica"/>
                <w:sz w:val="12"/>
                <w:szCs w:val="12"/>
              </w:rPr>
              <w:tab/>
              <w:t>Furniture &amp; Home Furnishings</w:t>
            </w:r>
          </w:p>
        </w:tc>
      </w:tr>
      <w:tr w:rsidRPr="00AE1ECB" w:rsidR="002743BA" w:rsidTr="00F2467E" w14:paraId="244C8738" w14:textId="77777777">
        <w:trPr>
          <w:trHeight w:val="123"/>
        </w:trPr>
        <w:tc>
          <w:tcPr>
            <w:tcW w:w="2541" w:type="dxa"/>
            <w:tcBorders>
              <w:left w:val="single" w:color="auto" w:sz="4" w:space="0"/>
              <w:right w:val="single" w:color="auto" w:sz="4" w:space="0"/>
            </w:tcBorders>
            <w:vAlign w:val="center"/>
          </w:tcPr>
          <w:p w:rsidRPr="00AE1ECB" w:rsidR="002743BA" w:rsidP="00235F04" w:rsidRDefault="00577308" w14:paraId="244C8734"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212110</w:t>
            </w:r>
            <w:r w:rsidRPr="00AE1ECB">
              <w:rPr>
                <w:rFonts w:ascii="Helvetica" w:hAnsi="Helvetica"/>
                <w:sz w:val="12"/>
                <w:szCs w:val="12"/>
              </w:rPr>
              <w:tab/>
              <w:t>Coal Mining</w:t>
            </w:r>
          </w:p>
        </w:tc>
        <w:tc>
          <w:tcPr>
            <w:tcW w:w="2613" w:type="dxa"/>
            <w:tcBorders>
              <w:left w:val="single" w:color="auto" w:sz="4" w:space="0"/>
              <w:right w:val="single" w:color="auto" w:sz="4" w:space="0"/>
            </w:tcBorders>
            <w:vAlign w:val="center"/>
          </w:tcPr>
          <w:p w:rsidRPr="00AE1ECB" w:rsidR="002743BA" w:rsidP="00DA7914" w:rsidRDefault="002743BA" w14:paraId="244C8735"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Apparel Manufacturing</w:t>
            </w:r>
          </w:p>
        </w:tc>
        <w:tc>
          <w:tcPr>
            <w:tcW w:w="2704" w:type="dxa"/>
            <w:tcBorders>
              <w:left w:val="single" w:color="auto" w:sz="4" w:space="0"/>
              <w:right w:val="single" w:color="auto" w:sz="4" w:space="0"/>
            </w:tcBorders>
            <w:vAlign w:val="center"/>
          </w:tcPr>
          <w:p w:rsidRPr="00AE1ECB" w:rsidR="002743BA" w:rsidP="00235F04" w:rsidRDefault="002743BA" w14:paraId="244C8736"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Fabricated Metal Product</w:t>
            </w:r>
          </w:p>
        </w:tc>
        <w:tc>
          <w:tcPr>
            <w:tcW w:w="2615" w:type="dxa"/>
            <w:tcBorders>
              <w:left w:val="single" w:color="auto" w:sz="4" w:space="0"/>
              <w:right w:val="single" w:color="auto" w:sz="4" w:space="0"/>
            </w:tcBorders>
            <w:vAlign w:val="center"/>
          </w:tcPr>
          <w:p w:rsidRPr="00AE1ECB" w:rsidR="002743BA" w:rsidP="00235F04" w:rsidRDefault="002743BA" w14:paraId="244C873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423300</w:t>
            </w:r>
            <w:r w:rsidRPr="00AE1ECB">
              <w:rPr>
                <w:rFonts w:ascii="Helvetica" w:hAnsi="Helvetica"/>
                <w:sz w:val="12"/>
                <w:szCs w:val="12"/>
              </w:rPr>
              <w:tab/>
              <w:t>Lumber &amp; Other Construction</w:t>
            </w:r>
          </w:p>
        </w:tc>
      </w:tr>
      <w:tr w:rsidRPr="00AE1ECB" w:rsidR="002743BA" w:rsidTr="00F2467E" w14:paraId="244C873D" w14:textId="77777777">
        <w:trPr>
          <w:trHeight w:val="123"/>
        </w:trPr>
        <w:tc>
          <w:tcPr>
            <w:tcW w:w="2541" w:type="dxa"/>
            <w:tcBorders>
              <w:left w:val="single" w:color="auto" w:sz="4" w:space="0"/>
              <w:right w:val="single" w:color="auto" w:sz="4" w:space="0"/>
            </w:tcBorders>
            <w:vAlign w:val="center"/>
          </w:tcPr>
          <w:p w:rsidRPr="00AE1ECB" w:rsidR="002743BA" w:rsidP="00235F04" w:rsidRDefault="00577308" w14:paraId="244C8739"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212200</w:t>
            </w:r>
            <w:r w:rsidRPr="00AE1ECB">
              <w:rPr>
                <w:rFonts w:ascii="Helvetica" w:hAnsi="Helvetica"/>
                <w:sz w:val="12"/>
                <w:szCs w:val="12"/>
              </w:rPr>
              <w:tab/>
              <w:t>Metal Ore Mining</w:t>
            </w:r>
          </w:p>
        </w:tc>
        <w:tc>
          <w:tcPr>
            <w:tcW w:w="2613" w:type="dxa"/>
            <w:tcBorders>
              <w:left w:val="single" w:color="auto" w:sz="4" w:space="0"/>
              <w:right w:val="single" w:color="auto" w:sz="4" w:space="0"/>
            </w:tcBorders>
            <w:vAlign w:val="center"/>
          </w:tcPr>
          <w:p w:rsidRPr="00AE1ECB" w:rsidR="002743BA" w:rsidP="00DA7914" w:rsidRDefault="002743BA" w14:paraId="244C873A"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315100</w:t>
            </w:r>
            <w:r w:rsidRPr="00AE1ECB">
              <w:rPr>
                <w:rFonts w:ascii="Helvetica" w:hAnsi="Helvetica"/>
                <w:sz w:val="12"/>
                <w:szCs w:val="12"/>
              </w:rPr>
              <w:tab/>
              <w:t>Apparel Knitting Mills</w:t>
            </w:r>
          </w:p>
        </w:tc>
        <w:tc>
          <w:tcPr>
            <w:tcW w:w="2704" w:type="dxa"/>
            <w:tcBorders>
              <w:left w:val="single" w:color="auto" w:sz="4" w:space="0"/>
              <w:right w:val="single" w:color="auto" w:sz="4" w:space="0"/>
            </w:tcBorders>
            <w:vAlign w:val="center"/>
          </w:tcPr>
          <w:p w:rsidRPr="00AE1ECB" w:rsidR="002743BA" w:rsidP="00235F04" w:rsidRDefault="002743BA" w14:paraId="244C873B"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Manufacturing</w:t>
            </w:r>
          </w:p>
        </w:tc>
        <w:tc>
          <w:tcPr>
            <w:tcW w:w="2615" w:type="dxa"/>
            <w:tcBorders>
              <w:left w:val="single" w:color="auto" w:sz="4" w:space="0"/>
              <w:right w:val="single" w:color="auto" w:sz="4" w:space="0"/>
            </w:tcBorders>
            <w:vAlign w:val="center"/>
          </w:tcPr>
          <w:p w:rsidRPr="00AE1ECB" w:rsidR="002743BA" w:rsidP="00235F04" w:rsidRDefault="002743BA" w14:paraId="244C873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Materials</w:t>
            </w:r>
          </w:p>
        </w:tc>
      </w:tr>
      <w:tr w:rsidRPr="00AE1ECB" w:rsidR="002743BA" w:rsidTr="00F2467E" w14:paraId="244C8742" w14:textId="77777777">
        <w:trPr>
          <w:trHeight w:val="123"/>
        </w:trPr>
        <w:tc>
          <w:tcPr>
            <w:tcW w:w="2541" w:type="dxa"/>
            <w:tcBorders>
              <w:left w:val="single" w:color="auto" w:sz="4" w:space="0"/>
              <w:right w:val="single" w:color="auto" w:sz="4" w:space="0"/>
            </w:tcBorders>
            <w:vAlign w:val="center"/>
          </w:tcPr>
          <w:p w:rsidRPr="00AE1ECB" w:rsidR="002743BA" w:rsidP="00235F04" w:rsidRDefault="00577308" w14:paraId="244C873E"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212310</w:t>
            </w:r>
            <w:r w:rsidRPr="00AE1ECB">
              <w:rPr>
                <w:rFonts w:ascii="Helvetica" w:hAnsi="Helvetica"/>
                <w:sz w:val="12"/>
                <w:szCs w:val="12"/>
              </w:rPr>
              <w:tab/>
              <w:t>Stone Mining &amp; Quarrying</w:t>
            </w:r>
          </w:p>
        </w:tc>
        <w:tc>
          <w:tcPr>
            <w:tcW w:w="2613" w:type="dxa"/>
            <w:tcBorders>
              <w:left w:val="single" w:color="auto" w:sz="4" w:space="0"/>
              <w:right w:val="single" w:color="auto" w:sz="4" w:space="0"/>
            </w:tcBorders>
            <w:vAlign w:val="center"/>
          </w:tcPr>
          <w:p w:rsidRPr="00AE1ECB" w:rsidR="002743BA" w:rsidP="00DA7914" w:rsidRDefault="002743BA" w14:paraId="244C873F"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315210</w:t>
            </w:r>
            <w:r w:rsidRPr="00AE1ECB">
              <w:rPr>
                <w:rFonts w:ascii="Helvetica" w:hAnsi="Helvetica"/>
                <w:sz w:val="12"/>
                <w:szCs w:val="12"/>
              </w:rPr>
              <w:tab/>
              <w:t>Cut &amp; Sew Apparel</w:t>
            </w:r>
          </w:p>
        </w:tc>
        <w:tc>
          <w:tcPr>
            <w:tcW w:w="2704" w:type="dxa"/>
            <w:tcBorders>
              <w:left w:val="single" w:color="auto" w:sz="4" w:space="0"/>
              <w:right w:val="single" w:color="auto" w:sz="4" w:space="0"/>
            </w:tcBorders>
            <w:vAlign w:val="center"/>
          </w:tcPr>
          <w:p w:rsidRPr="00AE1ECB" w:rsidR="002743BA" w:rsidP="00235F04" w:rsidRDefault="002743BA" w14:paraId="244C874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332110</w:t>
            </w:r>
            <w:r w:rsidRPr="00AE1ECB">
              <w:rPr>
                <w:rFonts w:ascii="Helvetica" w:hAnsi="Helvetica"/>
                <w:sz w:val="12"/>
                <w:szCs w:val="12"/>
              </w:rPr>
              <w:tab/>
              <w:t>Forging &amp; Stamping</w:t>
            </w:r>
          </w:p>
        </w:tc>
        <w:tc>
          <w:tcPr>
            <w:tcW w:w="2615" w:type="dxa"/>
            <w:tcBorders>
              <w:left w:val="single" w:color="auto" w:sz="4" w:space="0"/>
              <w:right w:val="single" w:color="auto" w:sz="4" w:space="0"/>
            </w:tcBorders>
            <w:vAlign w:val="center"/>
          </w:tcPr>
          <w:p w:rsidRPr="00AE1ECB" w:rsidR="002743BA" w:rsidP="00235F04" w:rsidRDefault="002743BA" w14:paraId="244C8741"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423400</w:t>
            </w:r>
            <w:r w:rsidRPr="00AE1ECB">
              <w:rPr>
                <w:rFonts w:ascii="Helvetica" w:hAnsi="Helvetica"/>
                <w:sz w:val="12"/>
                <w:szCs w:val="12"/>
              </w:rPr>
              <w:tab/>
              <w:t>Professional &amp; Commercial</w:t>
            </w:r>
          </w:p>
        </w:tc>
      </w:tr>
      <w:tr w:rsidRPr="00AE1ECB" w:rsidR="002743BA" w:rsidTr="00F2467E" w14:paraId="244C8747" w14:textId="77777777">
        <w:trPr>
          <w:trHeight w:val="123"/>
        </w:trPr>
        <w:tc>
          <w:tcPr>
            <w:tcW w:w="2541" w:type="dxa"/>
            <w:tcBorders>
              <w:left w:val="single" w:color="auto" w:sz="4" w:space="0"/>
              <w:right w:val="single" w:color="auto" w:sz="4" w:space="0"/>
            </w:tcBorders>
            <w:vAlign w:val="center"/>
          </w:tcPr>
          <w:p w:rsidRPr="00AE1ECB" w:rsidR="002743BA" w:rsidP="005D61D1" w:rsidRDefault="00577308" w14:paraId="244C8743"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212320</w:t>
            </w:r>
            <w:r w:rsidRPr="00AE1ECB">
              <w:rPr>
                <w:rFonts w:ascii="Helvetica" w:hAnsi="Helvetica"/>
                <w:sz w:val="12"/>
                <w:szCs w:val="12"/>
              </w:rPr>
              <w:tab/>
              <w:t>Sand, Gravel, Clay, &amp;</w:t>
            </w:r>
          </w:p>
        </w:tc>
        <w:tc>
          <w:tcPr>
            <w:tcW w:w="2613" w:type="dxa"/>
            <w:tcBorders>
              <w:left w:val="single" w:color="auto" w:sz="4" w:space="0"/>
              <w:right w:val="single" w:color="auto" w:sz="4" w:space="0"/>
            </w:tcBorders>
            <w:vAlign w:val="center"/>
          </w:tcPr>
          <w:p w:rsidRPr="00AE1ECB" w:rsidR="002743BA" w:rsidP="00DA7914" w:rsidRDefault="002743BA" w14:paraId="244C8744"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Contractors</w:t>
            </w:r>
          </w:p>
        </w:tc>
        <w:tc>
          <w:tcPr>
            <w:tcW w:w="2704" w:type="dxa"/>
            <w:tcBorders>
              <w:left w:val="single" w:color="auto" w:sz="4" w:space="0"/>
              <w:right w:val="single" w:color="auto" w:sz="4" w:space="0"/>
            </w:tcBorders>
            <w:vAlign w:val="center"/>
          </w:tcPr>
          <w:p w:rsidRPr="00AE1ECB" w:rsidR="002743BA" w:rsidP="00235F04" w:rsidRDefault="002743BA" w14:paraId="244C8745"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332210</w:t>
            </w:r>
            <w:r w:rsidRPr="00AE1ECB">
              <w:rPr>
                <w:rFonts w:ascii="Helvetica" w:hAnsi="Helvetica"/>
                <w:sz w:val="12"/>
                <w:szCs w:val="12"/>
              </w:rPr>
              <w:tab/>
              <w:t xml:space="preserve">Cutlery &amp; </w:t>
            </w:r>
            <w:proofErr w:type="spellStart"/>
            <w:r w:rsidRPr="00AE1ECB">
              <w:rPr>
                <w:rFonts w:ascii="Helvetica" w:hAnsi="Helvetica"/>
                <w:sz w:val="12"/>
                <w:szCs w:val="12"/>
              </w:rPr>
              <w:t>Handtool</w:t>
            </w:r>
            <w:proofErr w:type="spellEnd"/>
            <w:r w:rsidRPr="00AE1ECB">
              <w:rPr>
                <w:rFonts w:ascii="Helvetica" w:hAnsi="Helvetica"/>
                <w:sz w:val="12"/>
                <w:szCs w:val="12"/>
              </w:rPr>
              <w:t xml:space="preserve"> </w:t>
            </w:r>
            <w:proofErr w:type="spellStart"/>
            <w:r w:rsidRPr="00AE1ECB">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AE1ECB" w:rsidR="002743BA" w:rsidP="00235F04" w:rsidRDefault="002743BA" w14:paraId="244C8746"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Equipment &amp; Supplies</w:t>
            </w:r>
          </w:p>
        </w:tc>
      </w:tr>
      <w:tr w:rsidRPr="00AE1ECB" w:rsidR="002743BA" w:rsidTr="00F2467E" w14:paraId="244C874C" w14:textId="77777777">
        <w:trPr>
          <w:trHeight w:val="123"/>
        </w:trPr>
        <w:tc>
          <w:tcPr>
            <w:tcW w:w="2541" w:type="dxa"/>
            <w:tcBorders>
              <w:left w:val="single" w:color="auto" w:sz="4" w:space="0"/>
              <w:right w:val="single" w:color="auto" w:sz="4" w:space="0"/>
            </w:tcBorders>
            <w:vAlign w:val="center"/>
          </w:tcPr>
          <w:p w:rsidRPr="00AE1ECB" w:rsidR="002743BA" w:rsidP="00235F04" w:rsidRDefault="00577308" w14:paraId="244C8748"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Ceramic &amp; Refractory</w:t>
            </w:r>
          </w:p>
        </w:tc>
        <w:tc>
          <w:tcPr>
            <w:tcW w:w="2613" w:type="dxa"/>
            <w:tcBorders>
              <w:left w:val="single" w:color="auto" w:sz="4" w:space="0"/>
              <w:right w:val="single" w:color="auto" w:sz="4" w:space="0"/>
            </w:tcBorders>
            <w:vAlign w:val="center"/>
          </w:tcPr>
          <w:p w:rsidRPr="00AE1ECB" w:rsidR="002743BA" w:rsidP="00DA7914" w:rsidRDefault="002743BA" w14:paraId="244C8749"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315220</w:t>
            </w:r>
            <w:r w:rsidRPr="00AE1ECB">
              <w:rPr>
                <w:rFonts w:ascii="Helvetica" w:hAnsi="Helvetica"/>
                <w:sz w:val="12"/>
                <w:szCs w:val="12"/>
              </w:rPr>
              <w:tab/>
              <w:t>Men’s &amp; Boys’ Cut &amp; Sew</w:t>
            </w:r>
          </w:p>
        </w:tc>
        <w:tc>
          <w:tcPr>
            <w:tcW w:w="2704" w:type="dxa"/>
            <w:tcBorders>
              <w:left w:val="single" w:color="auto" w:sz="4" w:space="0"/>
              <w:right w:val="single" w:color="auto" w:sz="4" w:space="0"/>
            </w:tcBorders>
            <w:vAlign w:val="center"/>
          </w:tcPr>
          <w:p w:rsidRPr="00AE1ECB" w:rsidR="002743BA" w:rsidP="00235F04" w:rsidRDefault="002743BA" w14:paraId="244C874A"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332300</w:t>
            </w:r>
            <w:r w:rsidRPr="00AE1ECB">
              <w:rPr>
                <w:rFonts w:ascii="Helvetica" w:hAnsi="Helvetica"/>
                <w:sz w:val="12"/>
                <w:szCs w:val="12"/>
              </w:rPr>
              <w:tab/>
              <w:t>Architectural &amp; Structural</w:t>
            </w:r>
          </w:p>
        </w:tc>
        <w:tc>
          <w:tcPr>
            <w:tcW w:w="2615" w:type="dxa"/>
            <w:tcBorders>
              <w:left w:val="single" w:color="auto" w:sz="4" w:space="0"/>
              <w:right w:val="single" w:color="auto" w:sz="4" w:space="0"/>
            </w:tcBorders>
            <w:vAlign w:val="center"/>
          </w:tcPr>
          <w:p w:rsidRPr="00AE1ECB" w:rsidR="002743BA" w:rsidP="005D61D1" w:rsidRDefault="002743BA" w14:paraId="244C874B"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423500</w:t>
            </w:r>
            <w:r w:rsidRPr="00AE1ECB">
              <w:rPr>
                <w:rFonts w:ascii="Helvetica" w:hAnsi="Helvetica"/>
                <w:sz w:val="12"/>
                <w:szCs w:val="12"/>
              </w:rPr>
              <w:tab/>
              <w:t>Metal &amp; Mineral (except</w:t>
            </w:r>
          </w:p>
        </w:tc>
      </w:tr>
      <w:tr w:rsidRPr="00AE1ECB" w:rsidR="002743BA" w:rsidTr="00F2467E" w14:paraId="244C8751" w14:textId="77777777">
        <w:trPr>
          <w:trHeight w:val="123"/>
        </w:trPr>
        <w:tc>
          <w:tcPr>
            <w:tcW w:w="2541" w:type="dxa"/>
            <w:tcBorders>
              <w:left w:val="single" w:color="auto" w:sz="4" w:space="0"/>
              <w:right w:val="single" w:color="auto" w:sz="4" w:space="0"/>
            </w:tcBorders>
            <w:vAlign w:val="center"/>
          </w:tcPr>
          <w:p w:rsidRPr="00AE1ECB" w:rsidR="002743BA" w:rsidP="00235F04" w:rsidRDefault="00577308" w14:paraId="244C874D"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Minerals Mining, &amp; Quarrying</w:t>
            </w:r>
          </w:p>
        </w:tc>
        <w:tc>
          <w:tcPr>
            <w:tcW w:w="2613" w:type="dxa"/>
            <w:tcBorders>
              <w:left w:val="single" w:color="auto" w:sz="4" w:space="0"/>
              <w:right w:val="single" w:color="auto" w:sz="4" w:space="0"/>
            </w:tcBorders>
            <w:vAlign w:val="center"/>
          </w:tcPr>
          <w:p w:rsidRPr="00AE1ECB" w:rsidR="002743BA" w:rsidP="00DA7914" w:rsidRDefault="002743BA" w14:paraId="244C874E"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Apparel Mfg.</w:t>
            </w:r>
          </w:p>
        </w:tc>
        <w:tc>
          <w:tcPr>
            <w:tcW w:w="2704" w:type="dxa"/>
            <w:tcBorders>
              <w:left w:val="single" w:color="auto" w:sz="4" w:space="0"/>
              <w:right w:val="single" w:color="auto" w:sz="4" w:space="0"/>
            </w:tcBorders>
            <w:vAlign w:val="center"/>
          </w:tcPr>
          <w:p w:rsidRPr="00AE1ECB" w:rsidR="002743BA" w:rsidP="00235F04" w:rsidRDefault="002743BA" w14:paraId="244C874F"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 xml:space="preserve">Metals </w:t>
            </w:r>
            <w:proofErr w:type="spellStart"/>
            <w:r w:rsidRPr="00AE1ECB">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AE1ECB" w:rsidR="002743BA" w:rsidP="005D61D1" w:rsidRDefault="002743BA" w14:paraId="244C875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r>
            <w:r w:rsidRPr="00AE1ECB" w:rsidR="005D61D1">
              <w:rPr>
                <w:rFonts w:ascii="Helvetica" w:hAnsi="Helvetica"/>
                <w:sz w:val="12"/>
                <w:szCs w:val="12"/>
              </w:rPr>
              <w:t>p</w:t>
            </w:r>
            <w:r w:rsidRPr="00AE1ECB">
              <w:rPr>
                <w:rFonts w:ascii="Helvetica" w:hAnsi="Helvetica"/>
                <w:sz w:val="12"/>
                <w:szCs w:val="12"/>
              </w:rPr>
              <w:t>etroleum)</w:t>
            </w:r>
          </w:p>
        </w:tc>
      </w:tr>
      <w:tr w:rsidRPr="00AE1ECB" w:rsidR="002743BA" w:rsidTr="00F2467E" w14:paraId="244C8756" w14:textId="77777777">
        <w:trPr>
          <w:trHeight w:val="123"/>
        </w:trPr>
        <w:tc>
          <w:tcPr>
            <w:tcW w:w="2541" w:type="dxa"/>
            <w:tcBorders>
              <w:left w:val="single" w:color="auto" w:sz="4" w:space="0"/>
              <w:right w:val="single" w:color="auto" w:sz="4" w:space="0"/>
            </w:tcBorders>
            <w:vAlign w:val="center"/>
          </w:tcPr>
          <w:p w:rsidRPr="00AE1ECB" w:rsidR="002743BA" w:rsidP="00235F04" w:rsidRDefault="00577308" w14:paraId="244C875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212390</w:t>
            </w:r>
            <w:r w:rsidRPr="00AE1ECB">
              <w:rPr>
                <w:rFonts w:ascii="Helvetica" w:hAnsi="Helvetica"/>
                <w:sz w:val="12"/>
                <w:szCs w:val="12"/>
              </w:rPr>
              <w:tab/>
              <w:t>Other Nonmetallic Mineral</w:t>
            </w:r>
          </w:p>
        </w:tc>
        <w:tc>
          <w:tcPr>
            <w:tcW w:w="2613" w:type="dxa"/>
            <w:tcBorders>
              <w:left w:val="single" w:color="auto" w:sz="4" w:space="0"/>
              <w:right w:val="single" w:color="auto" w:sz="4" w:space="0"/>
            </w:tcBorders>
            <w:vAlign w:val="center"/>
          </w:tcPr>
          <w:p w:rsidRPr="00AE1ECB" w:rsidR="002743BA" w:rsidP="009C03E9" w:rsidRDefault="002743BA" w14:paraId="244C8753"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315240</w:t>
            </w:r>
            <w:r w:rsidRPr="00AE1ECB">
              <w:rPr>
                <w:rFonts w:ascii="Helvetica" w:hAnsi="Helvetica"/>
                <w:sz w:val="12"/>
                <w:szCs w:val="12"/>
              </w:rPr>
              <w:tab/>
            </w:r>
            <w:r w:rsidRPr="00AE1ECB" w:rsidR="00760513">
              <w:rPr>
                <w:rFonts w:ascii="Helvetica" w:hAnsi="Helvetica"/>
                <w:sz w:val="12"/>
                <w:szCs w:val="12"/>
              </w:rPr>
              <w:t xml:space="preserve">Women’s, </w:t>
            </w:r>
            <w:proofErr w:type="gramStart"/>
            <w:r w:rsidRPr="00AE1ECB" w:rsidR="00760513">
              <w:rPr>
                <w:rFonts w:ascii="Helvetica" w:hAnsi="Helvetica"/>
                <w:sz w:val="12"/>
                <w:szCs w:val="12"/>
              </w:rPr>
              <w:t>Girls</w:t>
            </w:r>
            <w:r w:rsidRPr="00AE1ECB">
              <w:rPr>
                <w:rFonts w:ascii="Helvetica" w:hAnsi="Helvetica"/>
                <w:sz w:val="12"/>
                <w:szCs w:val="12"/>
              </w:rPr>
              <w:t>’</w:t>
            </w:r>
            <w:proofErr w:type="gramEnd"/>
            <w:r w:rsidRPr="00AE1ECB">
              <w:rPr>
                <w:rFonts w:ascii="Helvetica" w:hAnsi="Helvetica"/>
                <w:sz w:val="12"/>
                <w:szCs w:val="12"/>
              </w:rPr>
              <w:t xml:space="preserve"> and Infants</w:t>
            </w:r>
            <w:r w:rsidRPr="00AE1ECB" w:rsidR="005D61D1">
              <w:rPr>
                <w:rFonts w:ascii="Helvetica" w:hAnsi="Helvetica"/>
                <w:sz w:val="12"/>
                <w:szCs w:val="12"/>
              </w:rPr>
              <w:t>’</w:t>
            </w:r>
            <w:r w:rsidRPr="00AE1ECB">
              <w:rPr>
                <w:rFonts w:ascii="Helvetica" w:hAnsi="Helvetica"/>
                <w:sz w:val="12"/>
                <w:szCs w:val="12"/>
              </w:rPr>
              <w:t xml:space="preserve"> </w:t>
            </w:r>
          </w:p>
        </w:tc>
        <w:tc>
          <w:tcPr>
            <w:tcW w:w="2704" w:type="dxa"/>
            <w:tcBorders>
              <w:left w:val="single" w:color="auto" w:sz="4" w:space="0"/>
              <w:right w:val="single" w:color="auto" w:sz="4" w:space="0"/>
            </w:tcBorders>
            <w:vAlign w:val="center"/>
          </w:tcPr>
          <w:p w:rsidRPr="00AE1ECB" w:rsidR="002743BA" w:rsidP="00235F04" w:rsidRDefault="002743BA" w14:paraId="244C8754"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332400</w:t>
            </w:r>
            <w:r w:rsidRPr="00AE1ECB">
              <w:rPr>
                <w:rFonts w:ascii="Helvetica" w:hAnsi="Helvetica"/>
                <w:sz w:val="12"/>
                <w:szCs w:val="12"/>
              </w:rPr>
              <w:tab/>
              <w:t>Boiler, Tank, &amp; Shipping</w:t>
            </w:r>
          </w:p>
        </w:tc>
        <w:tc>
          <w:tcPr>
            <w:tcW w:w="2615" w:type="dxa"/>
            <w:tcBorders>
              <w:left w:val="single" w:color="auto" w:sz="4" w:space="0"/>
              <w:right w:val="single" w:color="auto" w:sz="4" w:space="0"/>
            </w:tcBorders>
            <w:vAlign w:val="center"/>
          </w:tcPr>
          <w:p w:rsidRPr="00AE1ECB" w:rsidR="002743BA" w:rsidP="00235F04" w:rsidRDefault="002743BA" w14:paraId="244C8755"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423600</w:t>
            </w:r>
            <w:r w:rsidRPr="00AE1ECB">
              <w:rPr>
                <w:rFonts w:ascii="Helvetica" w:hAnsi="Helvetica"/>
                <w:sz w:val="12"/>
                <w:szCs w:val="12"/>
              </w:rPr>
              <w:tab/>
              <w:t xml:space="preserve">Household Appliances and </w:t>
            </w:r>
          </w:p>
        </w:tc>
      </w:tr>
      <w:tr w:rsidRPr="00AE1ECB" w:rsidR="002743BA" w:rsidTr="00364494" w14:paraId="244C875B" w14:textId="77777777">
        <w:trPr>
          <w:trHeight w:val="123"/>
        </w:trPr>
        <w:tc>
          <w:tcPr>
            <w:tcW w:w="2541" w:type="dxa"/>
            <w:tcBorders>
              <w:left w:val="single" w:color="auto" w:sz="4" w:space="0"/>
              <w:right w:val="single" w:color="auto" w:sz="4" w:space="0"/>
            </w:tcBorders>
            <w:vAlign w:val="center"/>
          </w:tcPr>
          <w:p w:rsidRPr="00AE1ECB" w:rsidR="002743BA" w:rsidP="00DA7914" w:rsidRDefault="00577308" w14:paraId="244C875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 xml:space="preserve">                Mining &amp; Quarrying</w:t>
            </w:r>
          </w:p>
        </w:tc>
        <w:tc>
          <w:tcPr>
            <w:tcW w:w="2613" w:type="dxa"/>
            <w:tcBorders>
              <w:left w:val="single" w:color="auto" w:sz="4" w:space="0"/>
              <w:right w:val="single" w:color="auto" w:sz="4" w:space="0"/>
            </w:tcBorders>
            <w:vAlign w:val="center"/>
          </w:tcPr>
          <w:p w:rsidRPr="00AE1ECB" w:rsidR="002743BA" w:rsidP="00AD56E2" w:rsidRDefault="00785D10" w14:paraId="244C8758" w14:textId="77777777">
            <w:pPr>
              <w:tabs>
                <w:tab w:val="clear" w:pos="432"/>
                <w:tab w:val="left" w:pos="540"/>
              </w:tabs>
              <w:autoSpaceDE w:val="0"/>
              <w:autoSpaceDN w:val="0"/>
              <w:adjustRightInd w:val="0"/>
              <w:spacing w:line="240" w:lineRule="auto"/>
              <w:ind w:left="515" w:right="151" w:firstLine="0"/>
              <w:rPr>
                <w:rFonts w:ascii="Helvetica" w:hAnsi="Helvetica"/>
                <w:sz w:val="12"/>
                <w:szCs w:val="12"/>
              </w:rPr>
            </w:pPr>
            <w:r w:rsidRPr="00AE1ECB">
              <w:rPr>
                <w:rFonts w:ascii="Helvetica" w:hAnsi="Helvetica"/>
                <w:sz w:val="12"/>
                <w:szCs w:val="12"/>
              </w:rPr>
              <w:t xml:space="preserve"> </w:t>
            </w:r>
            <w:r w:rsidRPr="00AE1ECB" w:rsidR="002743BA">
              <w:rPr>
                <w:rFonts w:ascii="Helvetica" w:hAnsi="Helvetica"/>
                <w:sz w:val="12"/>
                <w:szCs w:val="12"/>
              </w:rPr>
              <w:t>Cut &amp; Sew</w:t>
            </w:r>
            <w:r w:rsidRPr="00AE1ECB" w:rsidR="00D66365">
              <w:rPr>
                <w:rFonts w:ascii="Helvetica" w:hAnsi="Helvetica"/>
                <w:sz w:val="12"/>
                <w:szCs w:val="12"/>
              </w:rPr>
              <w:t xml:space="preserve"> Apparel Mfg.</w:t>
            </w:r>
          </w:p>
        </w:tc>
        <w:tc>
          <w:tcPr>
            <w:tcW w:w="2704" w:type="dxa"/>
            <w:tcBorders>
              <w:left w:val="single" w:color="auto" w:sz="4" w:space="0"/>
              <w:right w:val="single" w:color="auto" w:sz="4" w:space="0"/>
            </w:tcBorders>
            <w:vAlign w:val="center"/>
          </w:tcPr>
          <w:p w:rsidRPr="00AE1ECB" w:rsidR="002743BA" w:rsidP="00235F04" w:rsidRDefault="002743BA" w14:paraId="244C8759"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 xml:space="preserve">Container </w:t>
            </w:r>
            <w:proofErr w:type="spellStart"/>
            <w:r w:rsidRPr="00AE1ECB">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AE1ECB" w:rsidR="002743BA" w:rsidP="00235F04" w:rsidRDefault="002743BA" w14:paraId="244C875A" w14:textId="77777777">
            <w:pPr>
              <w:tabs>
                <w:tab w:val="clear" w:pos="432"/>
                <w:tab w:val="left" w:pos="540"/>
              </w:tabs>
              <w:autoSpaceDE w:val="0"/>
              <w:autoSpaceDN w:val="0"/>
              <w:adjustRightInd w:val="0"/>
              <w:spacing w:line="240" w:lineRule="auto"/>
              <w:ind w:left="500" w:right="151" w:firstLine="0"/>
              <w:rPr>
                <w:rFonts w:ascii="Helvetica" w:hAnsi="Helvetica"/>
                <w:sz w:val="12"/>
                <w:szCs w:val="12"/>
              </w:rPr>
            </w:pPr>
            <w:r w:rsidRPr="00AE1ECB">
              <w:rPr>
                <w:rFonts w:ascii="Helvetica" w:hAnsi="Helvetica"/>
                <w:sz w:val="12"/>
                <w:szCs w:val="12"/>
              </w:rPr>
              <w:t xml:space="preserve"> Electrical &amp; Electronic Goods</w:t>
            </w:r>
          </w:p>
        </w:tc>
      </w:tr>
      <w:tr w:rsidRPr="00AE1ECB" w:rsidR="00D66365" w:rsidTr="00364494" w14:paraId="244C8760" w14:textId="77777777">
        <w:trPr>
          <w:trHeight w:val="123"/>
        </w:trPr>
        <w:tc>
          <w:tcPr>
            <w:tcW w:w="2541" w:type="dxa"/>
            <w:tcBorders>
              <w:left w:val="single" w:color="auto" w:sz="4" w:space="0"/>
              <w:bottom w:val="single" w:color="auto" w:sz="4" w:space="0"/>
              <w:right w:val="single" w:color="auto" w:sz="4" w:space="0"/>
            </w:tcBorders>
            <w:vAlign w:val="center"/>
          </w:tcPr>
          <w:p w:rsidRPr="00AE1ECB" w:rsidR="00D66365" w:rsidP="00235F04" w:rsidRDefault="00577308" w14:paraId="244C875C" w14:textId="77777777">
            <w:pPr>
              <w:tabs>
                <w:tab w:val="clear" w:pos="432"/>
                <w:tab w:val="left" w:pos="540"/>
              </w:tabs>
              <w:autoSpaceDE w:val="0"/>
              <w:autoSpaceDN w:val="0"/>
              <w:adjustRightInd w:val="0"/>
              <w:spacing w:line="240" w:lineRule="auto"/>
              <w:ind w:right="151" w:firstLine="0"/>
              <w:rPr>
                <w:rFonts w:ascii="Helvetica" w:hAnsi="Helvetica"/>
                <w:b/>
                <w:sz w:val="14"/>
                <w:szCs w:val="14"/>
              </w:rPr>
            </w:pPr>
            <w:r w:rsidRPr="00AE1ECB">
              <w:rPr>
                <w:rFonts w:ascii="Helvetica" w:hAnsi="Helvetica"/>
                <w:sz w:val="12"/>
                <w:szCs w:val="12"/>
              </w:rPr>
              <w:t>213110</w:t>
            </w:r>
            <w:r w:rsidRPr="00AE1ECB">
              <w:rPr>
                <w:rFonts w:ascii="Helvetica" w:hAnsi="Helvetica"/>
                <w:sz w:val="12"/>
                <w:szCs w:val="12"/>
              </w:rPr>
              <w:tab/>
              <w:t>Support Activities for Mining</w:t>
            </w:r>
          </w:p>
        </w:tc>
        <w:tc>
          <w:tcPr>
            <w:tcW w:w="2613" w:type="dxa"/>
            <w:tcBorders>
              <w:left w:val="single" w:color="auto" w:sz="4" w:space="0"/>
              <w:right w:val="single" w:color="auto" w:sz="4" w:space="0"/>
            </w:tcBorders>
            <w:vAlign w:val="center"/>
          </w:tcPr>
          <w:p w:rsidRPr="00AE1ECB" w:rsidR="00D66365" w:rsidP="004804D7" w:rsidRDefault="00D66365" w14:paraId="244C875D" w14:textId="77777777">
            <w:pPr>
              <w:tabs>
                <w:tab w:val="clear" w:pos="432"/>
                <w:tab w:val="left" w:pos="540"/>
              </w:tabs>
              <w:autoSpaceDE w:val="0"/>
              <w:autoSpaceDN w:val="0"/>
              <w:adjustRightInd w:val="0"/>
              <w:spacing w:line="240" w:lineRule="auto"/>
              <w:ind w:right="68" w:firstLine="0"/>
              <w:rPr>
                <w:rFonts w:ascii="Helvetica" w:hAnsi="Helvetica"/>
                <w:sz w:val="12"/>
                <w:szCs w:val="12"/>
              </w:rPr>
            </w:pPr>
            <w:r w:rsidRPr="00AE1ECB">
              <w:rPr>
                <w:rFonts w:ascii="Helvetica" w:hAnsi="Helvetica"/>
                <w:sz w:val="12"/>
                <w:szCs w:val="12"/>
              </w:rPr>
              <w:t>315280</w:t>
            </w:r>
            <w:r w:rsidRPr="00AE1ECB">
              <w:rPr>
                <w:rFonts w:ascii="Helvetica" w:hAnsi="Helvetica"/>
                <w:sz w:val="12"/>
                <w:szCs w:val="12"/>
              </w:rPr>
              <w:tab/>
              <w:t xml:space="preserve">Other Cut &amp; Sew Apparel </w:t>
            </w:r>
            <w:proofErr w:type="spellStart"/>
            <w:r w:rsidRPr="00AE1ECB">
              <w:rPr>
                <w:rFonts w:ascii="Helvetica" w:hAnsi="Helvetica"/>
                <w:sz w:val="12"/>
                <w:szCs w:val="12"/>
              </w:rPr>
              <w:t>Mfg</w:t>
            </w:r>
            <w:proofErr w:type="spellEnd"/>
          </w:p>
        </w:tc>
        <w:tc>
          <w:tcPr>
            <w:tcW w:w="2704" w:type="dxa"/>
            <w:tcBorders>
              <w:left w:val="single" w:color="auto" w:sz="4" w:space="0"/>
              <w:right w:val="single" w:color="auto" w:sz="4" w:space="0"/>
            </w:tcBorders>
            <w:vAlign w:val="center"/>
          </w:tcPr>
          <w:p w:rsidRPr="00AE1ECB" w:rsidR="00D66365" w:rsidP="00235F04" w:rsidRDefault="00D66365" w14:paraId="244C875E"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332510</w:t>
            </w:r>
            <w:r w:rsidRPr="00AE1ECB">
              <w:rPr>
                <w:rFonts w:ascii="Helvetica" w:hAnsi="Helvetica"/>
                <w:sz w:val="12"/>
                <w:szCs w:val="12"/>
              </w:rPr>
              <w:tab/>
              <w:t xml:space="preserve">Hardware </w:t>
            </w:r>
            <w:proofErr w:type="spellStart"/>
            <w:r w:rsidRPr="00AE1ECB">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AE1ECB" w:rsidR="00D66365" w:rsidP="00235F04" w:rsidRDefault="00D66365" w14:paraId="244C875F"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423700</w:t>
            </w:r>
            <w:r w:rsidRPr="00AE1ECB">
              <w:rPr>
                <w:rFonts w:ascii="Helvetica" w:hAnsi="Helvetica"/>
                <w:sz w:val="12"/>
                <w:szCs w:val="12"/>
              </w:rPr>
              <w:tab/>
              <w:t>Hardware, Plumbing, &amp;</w:t>
            </w:r>
          </w:p>
        </w:tc>
      </w:tr>
      <w:tr w:rsidRPr="00AE1ECB" w:rsidR="00D66365" w:rsidTr="00364494" w14:paraId="244C8765" w14:textId="77777777">
        <w:trPr>
          <w:trHeight w:val="123"/>
        </w:trPr>
        <w:tc>
          <w:tcPr>
            <w:tcW w:w="2541" w:type="dxa"/>
            <w:tcBorders>
              <w:top w:val="single" w:color="auto" w:sz="4" w:space="0"/>
              <w:left w:val="single" w:color="auto" w:sz="4" w:space="0"/>
              <w:right w:val="single" w:color="auto" w:sz="4" w:space="0"/>
            </w:tcBorders>
            <w:vAlign w:val="center"/>
          </w:tcPr>
          <w:p w:rsidRPr="00AE1ECB" w:rsidR="00D66365" w:rsidP="00235F04" w:rsidRDefault="00577308" w14:paraId="244C8761"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b/>
                <w:sz w:val="14"/>
                <w:szCs w:val="14"/>
              </w:rPr>
              <w:t>Utilities</w:t>
            </w:r>
          </w:p>
        </w:tc>
        <w:tc>
          <w:tcPr>
            <w:tcW w:w="2613" w:type="dxa"/>
            <w:tcBorders>
              <w:left w:val="single" w:color="auto" w:sz="4" w:space="0"/>
              <w:right w:val="single" w:color="auto" w:sz="4" w:space="0"/>
            </w:tcBorders>
            <w:vAlign w:val="center"/>
          </w:tcPr>
          <w:p w:rsidRPr="00AE1ECB" w:rsidR="00D66365" w:rsidP="004804D7" w:rsidRDefault="00D66365" w14:paraId="244C876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315990</w:t>
            </w:r>
            <w:r w:rsidRPr="00AE1ECB">
              <w:rPr>
                <w:rFonts w:ascii="Helvetica" w:hAnsi="Helvetica"/>
                <w:sz w:val="12"/>
                <w:szCs w:val="12"/>
              </w:rPr>
              <w:tab/>
              <w:t>Apparel Accessories &amp; Other</w:t>
            </w:r>
          </w:p>
        </w:tc>
        <w:tc>
          <w:tcPr>
            <w:tcW w:w="2704" w:type="dxa"/>
            <w:tcBorders>
              <w:left w:val="single" w:color="auto" w:sz="4" w:space="0"/>
              <w:right w:val="single" w:color="auto" w:sz="4" w:space="0"/>
            </w:tcBorders>
            <w:vAlign w:val="center"/>
          </w:tcPr>
          <w:p w:rsidRPr="00AE1ECB" w:rsidR="00D66365" w:rsidP="00235F04" w:rsidRDefault="00D66365" w14:paraId="244C8763"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332610</w:t>
            </w:r>
            <w:r w:rsidRPr="00AE1ECB">
              <w:rPr>
                <w:rFonts w:ascii="Helvetica" w:hAnsi="Helvetica"/>
                <w:sz w:val="12"/>
                <w:szCs w:val="12"/>
              </w:rPr>
              <w:tab/>
              <w:t xml:space="preserve">Spring &amp; Wire Product </w:t>
            </w:r>
            <w:proofErr w:type="spellStart"/>
            <w:r w:rsidRPr="00AE1ECB">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AE1ECB" w:rsidR="00D66365" w:rsidP="00235F04" w:rsidRDefault="00D66365" w14:paraId="244C8764"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 xml:space="preserve">Heating Equipment &amp; </w:t>
            </w:r>
          </w:p>
        </w:tc>
      </w:tr>
      <w:tr w:rsidRPr="00AE1ECB" w:rsidR="00D66365" w:rsidTr="00F2467E" w14:paraId="244C876A" w14:textId="77777777">
        <w:trPr>
          <w:trHeight w:val="123"/>
        </w:trPr>
        <w:tc>
          <w:tcPr>
            <w:tcW w:w="2541" w:type="dxa"/>
            <w:tcBorders>
              <w:left w:val="single" w:color="auto" w:sz="4" w:space="0"/>
              <w:right w:val="single" w:color="auto" w:sz="4" w:space="0"/>
            </w:tcBorders>
            <w:vAlign w:val="center"/>
          </w:tcPr>
          <w:p w:rsidRPr="00AE1ECB" w:rsidR="00D66365" w:rsidP="00235F04" w:rsidRDefault="007B721B" w14:paraId="244C8766"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221100</w:t>
            </w:r>
            <w:r w:rsidRPr="00AE1ECB">
              <w:rPr>
                <w:rFonts w:ascii="Helvetica" w:hAnsi="Helvetica"/>
                <w:sz w:val="12"/>
                <w:szCs w:val="12"/>
              </w:rPr>
              <w:tab/>
              <w:t>Electric Power Generation,</w:t>
            </w:r>
          </w:p>
        </w:tc>
        <w:tc>
          <w:tcPr>
            <w:tcW w:w="2613" w:type="dxa"/>
            <w:tcBorders>
              <w:left w:val="single" w:color="auto" w:sz="4" w:space="0"/>
              <w:right w:val="single" w:color="auto" w:sz="4" w:space="0"/>
            </w:tcBorders>
            <w:vAlign w:val="center"/>
          </w:tcPr>
          <w:p w:rsidRPr="00AE1ECB" w:rsidR="00D66365" w:rsidP="004804D7" w:rsidRDefault="00D66365" w14:paraId="244C876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 xml:space="preserve">Apparel </w:t>
            </w:r>
            <w:proofErr w:type="spellStart"/>
            <w:r w:rsidRPr="00AE1ECB">
              <w:rPr>
                <w:rFonts w:ascii="Helvetica" w:hAnsi="Helvetica"/>
                <w:sz w:val="12"/>
                <w:szCs w:val="12"/>
              </w:rPr>
              <w:t>Mfg</w:t>
            </w:r>
            <w:proofErr w:type="spellEnd"/>
          </w:p>
        </w:tc>
        <w:tc>
          <w:tcPr>
            <w:tcW w:w="2704" w:type="dxa"/>
            <w:tcBorders>
              <w:left w:val="single" w:color="auto" w:sz="4" w:space="0"/>
              <w:right w:val="single" w:color="auto" w:sz="4" w:space="0"/>
            </w:tcBorders>
            <w:vAlign w:val="center"/>
          </w:tcPr>
          <w:p w:rsidRPr="00AE1ECB" w:rsidR="00D66365" w:rsidP="00235F04" w:rsidRDefault="00D66365" w14:paraId="244C8768"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332700</w:t>
            </w:r>
            <w:r w:rsidRPr="00AE1ECB">
              <w:rPr>
                <w:rFonts w:ascii="Helvetica" w:hAnsi="Helvetica"/>
                <w:sz w:val="12"/>
                <w:szCs w:val="12"/>
              </w:rPr>
              <w:tab/>
              <w:t>Machine Shops; Turned</w:t>
            </w:r>
          </w:p>
        </w:tc>
        <w:tc>
          <w:tcPr>
            <w:tcW w:w="2615" w:type="dxa"/>
            <w:tcBorders>
              <w:left w:val="single" w:color="auto" w:sz="4" w:space="0"/>
              <w:right w:val="single" w:color="auto" w:sz="4" w:space="0"/>
            </w:tcBorders>
            <w:vAlign w:val="center"/>
          </w:tcPr>
          <w:p w:rsidRPr="00AE1ECB" w:rsidR="00D66365" w:rsidP="00235F04" w:rsidRDefault="00D66365" w14:paraId="244C8769"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Supplies</w:t>
            </w:r>
          </w:p>
        </w:tc>
      </w:tr>
      <w:tr w:rsidRPr="00AE1ECB" w:rsidR="00D66365" w:rsidTr="00F2467E" w14:paraId="244C876F" w14:textId="77777777">
        <w:trPr>
          <w:trHeight w:val="123"/>
        </w:trPr>
        <w:tc>
          <w:tcPr>
            <w:tcW w:w="2541" w:type="dxa"/>
            <w:tcBorders>
              <w:left w:val="single" w:color="auto" w:sz="4" w:space="0"/>
              <w:right w:val="single" w:color="auto" w:sz="4" w:space="0"/>
            </w:tcBorders>
            <w:vAlign w:val="center"/>
          </w:tcPr>
          <w:p w:rsidRPr="00AE1ECB" w:rsidR="00D66365" w:rsidP="00235F04" w:rsidRDefault="007B721B" w14:paraId="244C876B"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Transmission &amp; Distribution</w:t>
            </w:r>
          </w:p>
        </w:tc>
        <w:tc>
          <w:tcPr>
            <w:tcW w:w="2613" w:type="dxa"/>
            <w:tcBorders>
              <w:left w:val="single" w:color="auto" w:sz="4" w:space="0"/>
              <w:right w:val="single" w:color="auto" w:sz="4" w:space="0"/>
            </w:tcBorders>
            <w:vAlign w:val="center"/>
          </w:tcPr>
          <w:p w:rsidRPr="00AE1ECB" w:rsidR="00D66365" w:rsidP="004804D7" w:rsidRDefault="00D66365" w14:paraId="244C876C"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Leather and Allied Product</w:t>
            </w:r>
          </w:p>
        </w:tc>
        <w:tc>
          <w:tcPr>
            <w:tcW w:w="2704" w:type="dxa"/>
            <w:tcBorders>
              <w:left w:val="single" w:color="auto" w:sz="4" w:space="0"/>
              <w:right w:val="single" w:color="auto" w:sz="4" w:space="0"/>
            </w:tcBorders>
            <w:vAlign w:val="center"/>
          </w:tcPr>
          <w:p w:rsidRPr="00AE1ECB" w:rsidR="00D66365" w:rsidP="00235F04" w:rsidRDefault="00D66365" w14:paraId="244C876D"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Product; &amp; Screw, Nut, &amp; Bolt</w:t>
            </w:r>
          </w:p>
        </w:tc>
        <w:tc>
          <w:tcPr>
            <w:tcW w:w="2615" w:type="dxa"/>
            <w:tcBorders>
              <w:left w:val="single" w:color="auto" w:sz="4" w:space="0"/>
              <w:right w:val="single" w:color="auto" w:sz="4" w:space="0"/>
            </w:tcBorders>
            <w:vAlign w:val="center"/>
          </w:tcPr>
          <w:p w:rsidRPr="00AE1ECB" w:rsidR="00D66365" w:rsidP="00235F04" w:rsidRDefault="00D66365" w14:paraId="244C876E"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423800</w:t>
            </w:r>
            <w:r w:rsidRPr="00AE1ECB">
              <w:rPr>
                <w:rFonts w:ascii="Helvetica" w:hAnsi="Helvetica"/>
                <w:sz w:val="12"/>
                <w:szCs w:val="12"/>
              </w:rPr>
              <w:tab/>
              <w:t>Machinery, Equipment, &amp;</w:t>
            </w:r>
          </w:p>
        </w:tc>
      </w:tr>
      <w:tr w:rsidRPr="00AE1ECB" w:rsidR="00D66365" w:rsidTr="00F2467E" w14:paraId="244C8774" w14:textId="77777777">
        <w:trPr>
          <w:trHeight w:val="123"/>
        </w:trPr>
        <w:tc>
          <w:tcPr>
            <w:tcW w:w="2541" w:type="dxa"/>
            <w:tcBorders>
              <w:left w:val="single" w:color="auto" w:sz="4" w:space="0"/>
              <w:right w:val="single" w:color="auto" w:sz="4" w:space="0"/>
            </w:tcBorders>
            <w:vAlign w:val="center"/>
          </w:tcPr>
          <w:p w:rsidRPr="00AE1ECB" w:rsidR="00D66365" w:rsidP="00235F04" w:rsidRDefault="007B721B" w14:paraId="244C877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221210</w:t>
            </w:r>
            <w:r w:rsidRPr="00AE1ECB">
              <w:rPr>
                <w:rFonts w:ascii="Helvetica" w:hAnsi="Helvetica"/>
                <w:sz w:val="12"/>
                <w:szCs w:val="12"/>
              </w:rPr>
              <w:tab/>
              <w:t>Natural Gas Distribution</w:t>
            </w:r>
          </w:p>
        </w:tc>
        <w:tc>
          <w:tcPr>
            <w:tcW w:w="2613" w:type="dxa"/>
            <w:tcBorders>
              <w:left w:val="single" w:color="auto" w:sz="4" w:space="0"/>
              <w:right w:val="single" w:color="auto" w:sz="4" w:space="0"/>
            </w:tcBorders>
            <w:vAlign w:val="center"/>
          </w:tcPr>
          <w:p w:rsidRPr="00AE1ECB" w:rsidR="00D66365" w:rsidP="004804D7" w:rsidRDefault="00D66365" w14:paraId="244C8771"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Manufacturing</w:t>
            </w:r>
          </w:p>
        </w:tc>
        <w:tc>
          <w:tcPr>
            <w:tcW w:w="2704" w:type="dxa"/>
            <w:tcBorders>
              <w:left w:val="single" w:color="auto" w:sz="4" w:space="0"/>
              <w:right w:val="single" w:color="auto" w:sz="4" w:space="0"/>
            </w:tcBorders>
            <w:vAlign w:val="center"/>
          </w:tcPr>
          <w:p w:rsidRPr="00AE1ECB" w:rsidR="00D66365" w:rsidP="00235F04" w:rsidRDefault="00D66365" w14:paraId="244C877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r>
            <w:proofErr w:type="spellStart"/>
            <w:r w:rsidRPr="00AE1ECB">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AE1ECB" w:rsidR="00D66365" w:rsidP="00235F04" w:rsidRDefault="00D66365" w14:paraId="244C8773"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Supplies</w:t>
            </w:r>
          </w:p>
        </w:tc>
      </w:tr>
      <w:tr w:rsidRPr="00AE1ECB" w:rsidR="00D66365" w:rsidTr="00F2467E" w14:paraId="244C8779" w14:textId="77777777">
        <w:trPr>
          <w:trHeight w:val="123"/>
        </w:trPr>
        <w:tc>
          <w:tcPr>
            <w:tcW w:w="2541" w:type="dxa"/>
            <w:tcBorders>
              <w:left w:val="single" w:color="auto" w:sz="4" w:space="0"/>
              <w:right w:val="single" w:color="auto" w:sz="4" w:space="0"/>
            </w:tcBorders>
            <w:vAlign w:val="center"/>
          </w:tcPr>
          <w:p w:rsidRPr="00AE1ECB" w:rsidR="00D66365" w:rsidP="00235F04" w:rsidRDefault="007B721B" w14:paraId="244C8775"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221300</w:t>
            </w:r>
            <w:r w:rsidRPr="00AE1ECB">
              <w:rPr>
                <w:rFonts w:ascii="Helvetica" w:hAnsi="Helvetica"/>
                <w:sz w:val="12"/>
                <w:szCs w:val="12"/>
              </w:rPr>
              <w:tab/>
              <w:t>Water, Sewage &amp; Other</w:t>
            </w:r>
          </w:p>
        </w:tc>
        <w:tc>
          <w:tcPr>
            <w:tcW w:w="2613" w:type="dxa"/>
            <w:tcBorders>
              <w:left w:val="single" w:color="auto" w:sz="4" w:space="0"/>
              <w:right w:val="single" w:color="auto" w:sz="4" w:space="0"/>
            </w:tcBorders>
            <w:vAlign w:val="center"/>
          </w:tcPr>
          <w:p w:rsidRPr="00AE1ECB" w:rsidR="00D66365" w:rsidP="004804D7" w:rsidRDefault="005D61D1" w14:paraId="244C8776"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316110</w:t>
            </w:r>
            <w:r w:rsidRPr="00AE1ECB">
              <w:rPr>
                <w:rFonts w:ascii="Helvetica" w:hAnsi="Helvetica"/>
                <w:sz w:val="12"/>
                <w:szCs w:val="12"/>
              </w:rPr>
              <w:tab/>
              <w:t>Leather</w:t>
            </w:r>
            <w:r w:rsidRPr="00AE1ECB" w:rsidR="00D66365">
              <w:rPr>
                <w:rFonts w:ascii="Helvetica" w:hAnsi="Helvetica"/>
                <w:sz w:val="12"/>
                <w:szCs w:val="12"/>
              </w:rPr>
              <w:t xml:space="preserve"> &amp; Hide Tanning, &amp;</w:t>
            </w:r>
          </w:p>
        </w:tc>
        <w:tc>
          <w:tcPr>
            <w:tcW w:w="2704" w:type="dxa"/>
            <w:tcBorders>
              <w:left w:val="single" w:color="auto" w:sz="4" w:space="0"/>
              <w:right w:val="single" w:color="auto" w:sz="4" w:space="0"/>
            </w:tcBorders>
            <w:vAlign w:val="center"/>
          </w:tcPr>
          <w:p w:rsidRPr="00AE1ECB" w:rsidR="00D66365" w:rsidP="00235F04" w:rsidRDefault="00D66365" w14:paraId="244C877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332810</w:t>
            </w:r>
            <w:r w:rsidRPr="00AE1ECB">
              <w:rPr>
                <w:rFonts w:ascii="Helvetica" w:hAnsi="Helvetica"/>
                <w:sz w:val="12"/>
                <w:szCs w:val="12"/>
              </w:rPr>
              <w:tab/>
              <w:t>Coating, Engraving, Heat</w:t>
            </w:r>
          </w:p>
        </w:tc>
        <w:tc>
          <w:tcPr>
            <w:tcW w:w="2615" w:type="dxa"/>
            <w:tcBorders>
              <w:left w:val="single" w:color="auto" w:sz="4" w:space="0"/>
              <w:right w:val="single" w:color="auto" w:sz="4" w:space="0"/>
            </w:tcBorders>
            <w:vAlign w:val="center"/>
          </w:tcPr>
          <w:p w:rsidRPr="00AE1ECB" w:rsidR="00D66365" w:rsidP="00235F04" w:rsidRDefault="00D66365" w14:paraId="244C8778"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423910</w:t>
            </w:r>
            <w:r w:rsidRPr="00AE1ECB">
              <w:rPr>
                <w:rFonts w:ascii="Helvetica" w:hAnsi="Helvetica"/>
                <w:sz w:val="12"/>
                <w:szCs w:val="12"/>
              </w:rPr>
              <w:tab/>
              <w:t>Sporting &amp; Recreational</w:t>
            </w:r>
          </w:p>
        </w:tc>
      </w:tr>
      <w:tr w:rsidRPr="00AE1ECB" w:rsidR="00D66365" w:rsidTr="00364494" w14:paraId="244C877E" w14:textId="77777777">
        <w:trPr>
          <w:trHeight w:val="123"/>
        </w:trPr>
        <w:tc>
          <w:tcPr>
            <w:tcW w:w="2541" w:type="dxa"/>
            <w:tcBorders>
              <w:left w:val="single" w:color="auto" w:sz="4" w:space="0"/>
              <w:right w:val="single" w:color="auto" w:sz="4" w:space="0"/>
            </w:tcBorders>
            <w:vAlign w:val="center"/>
          </w:tcPr>
          <w:p w:rsidRPr="00AE1ECB" w:rsidR="007B721B" w:rsidP="00235F04" w:rsidRDefault="007B721B" w14:paraId="244C877A"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Systems</w:t>
            </w:r>
          </w:p>
        </w:tc>
        <w:tc>
          <w:tcPr>
            <w:tcW w:w="2613" w:type="dxa"/>
            <w:tcBorders>
              <w:left w:val="single" w:color="auto" w:sz="4" w:space="0"/>
              <w:right w:val="single" w:color="auto" w:sz="4" w:space="0"/>
            </w:tcBorders>
            <w:vAlign w:val="center"/>
          </w:tcPr>
          <w:p w:rsidRPr="00AE1ECB" w:rsidR="00D66365" w:rsidP="004804D7" w:rsidRDefault="00D66365" w14:paraId="244C877B"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Finishing</w:t>
            </w:r>
          </w:p>
        </w:tc>
        <w:tc>
          <w:tcPr>
            <w:tcW w:w="2704" w:type="dxa"/>
            <w:tcBorders>
              <w:left w:val="single" w:color="auto" w:sz="4" w:space="0"/>
              <w:right w:val="single" w:color="auto" w:sz="4" w:space="0"/>
            </w:tcBorders>
            <w:vAlign w:val="center"/>
          </w:tcPr>
          <w:p w:rsidRPr="00AE1ECB" w:rsidR="00D66365" w:rsidP="00235F04" w:rsidRDefault="00D66365" w14:paraId="244C877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Treating, &amp; Allied Activities</w:t>
            </w:r>
          </w:p>
        </w:tc>
        <w:tc>
          <w:tcPr>
            <w:tcW w:w="2615" w:type="dxa"/>
            <w:tcBorders>
              <w:left w:val="single" w:color="auto" w:sz="4" w:space="0"/>
              <w:right w:val="single" w:color="auto" w:sz="4" w:space="0"/>
            </w:tcBorders>
            <w:vAlign w:val="center"/>
          </w:tcPr>
          <w:p w:rsidRPr="00AE1ECB" w:rsidR="00D66365" w:rsidP="00235F04" w:rsidRDefault="00D66365" w14:paraId="244C877D"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Goods &amp; Supplies</w:t>
            </w:r>
          </w:p>
        </w:tc>
      </w:tr>
      <w:tr w:rsidRPr="00AE1ECB" w:rsidR="00D66365" w:rsidTr="00364494" w14:paraId="244C8783" w14:textId="77777777">
        <w:trPr>
          <w:trHeight w:val="123"/>
        </w:trPr>
        <w:tc>
          <w:tcPr>
            <w:tcW w:w="2541" w:type="dxa"/>
            <w:tcBorders>
              <w:left w:val="single" w:color="auto" w:sz="4" w:space="0"/>
              <w:bottom w:val="single" w:color="auto" w:sz="4" w:space="0"/>
              <w:right w:val="single" w:color="auto" w:sz="4" w:space="0"/>
            </w:tcBorders>
            <w:vAlign w:val="center"/>
          </w:tcPr>
          <w:p w:rsidRPr="00AE1ECB" w:rsidR="00D66365" w:rsidP="00235F04" w:rsidRDefault="007B721B" w14:paraId="244C877F" w14:textId="77777777">
            <w:pPr>
              <w:tabs>
                <w:tab w:val="clear" w:pos="432"/>
                <w:tab w:val="left" w:pos="540"/>
              </w:tabs>
              <w:autoSpaceDE w:val="0"/>
              <w:autoSpaceDN w:val="0"/>
              <w:adjustRightInd w:val="0"/>
              <w:spacing w:line="240" w:lineRule="auto"/>
              <w:ind w:right="151" w:firstLine="0"/>
              <w:rPr>
                <w:rFonts w:ascii="Helvetica" w:hAnsi="Helvetica"/>
                <w:b/>
                <w:sz w:val="14"/>
                <w:szCs w:val="14"/>
              </w:rPr>
            </w:pPr>
            <w:r w:rsidRPr="00AE1ECB">
              <w:rPr>
                <w:rFonts w:ascii="Helvetica" w:hAnsi="Helvetica"/>
                <w:sz w:val="12"/>
                <w:szCs w:val="12"/>
              </w:rPr>
              <w:t>221500</w:t>
            </w:r>
            <w:r w:rsidRPr="00AE1ECB">
              <w:rPr>
                <w:rFonts w:ascii="Helvetica" w:hAnsi="Helvetica"/>
                <w:sz w:val="12"/>
                <w:szCs w:val="12"/>
              </w:rPr>
              <w:tab/>
              <w:t>Combination Gas &amp; Electric</w:t>
            </w:r>
          </w:p>
        </w:tc>
        <w:tc>
          <w:tcPr>
            <w:tcW w:w="2613" w:type="dxa"/>
            <w:tcBorders>
              <w:left w:val="single" w:color="auto" w:sz="4" w:space="0"/>
              <w:right w:val="single" w:color="auto" w:sz="4" w:space="0"/>
            </w:tcBorders>
            <w:vAlign w:val="center"/>
          </w:tcPr>
          <w:p w:rsidRPr="00AE1ECB" w:rsidR="00D66365" w:rsidP="004804D7" w:rsidRDefault="00D66365" w14:paraId="244C878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316210</w:t>
            </w:r>
            <w:r w:rsidRPr="00AE1ECB">
              <w:rPr>
                <w:rFonts w:ascii="Helvetica" w:hAnsi="Helvetica"/>
                <w:sz w:val="12"/>
                <w:szCs w:val="12"/>
              </w:rPr>
              <w:tab/>
              <w:t xml:space="preserve">Footwear </w:t>
            </w:r>
            <w:proofErr w:type="spellStart"/>
            <w:r w:rsidRPr="00AE1ECB">
              <w:rPr>
                <w:rFonts w:ascii="Helvetica" w:hAnsi="Helvetica"/>
                <w:sz w:val="12"/>
                <w:szCs w:val="12"/>
              </w:rPr>
              <w:t>Mfg</w:t>
            </w:r>
            <w:proofErr w:type="spellEnd"/>
            <w:r w:rsidRPr="00AE1ECB">
              <w:rPr>
                <w:rFonts w:ascii="Helvetica" w:hAnsi="Helvetica"/>
                <w:sz w:val="12"/>
                <w:szCs w:val="12"/>
              </w:rPr>
              <w:t xml:space="preserve"> (including</w:t>
            </w:r>
          </w:p>
        </w:tc>
        <w:tc>
          <w:tcPr>
            <w:tcW w:w="2704" w:type="dxa"/>
            <w:tcBorders>
              <w:left w:val="single" w:color="auto" w:sz="4" w:space="0"/>
              <w:right w:val="single" w:color="auto" w:sz="4" w:space="0"/>
            </w:tcBorders>
            <w:vAlign w:val="center"/>
          </w:tcPr>
          <w:p w:rsidRPr="00AE1ECB" w:rsidR="00D66365" w:rsidP="00235F04" w:rsidRDefault="00D66365" w14:paraId="244C8781"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332900</w:t>
            </w:r>
            <w:r w:rsidRPr="00AE1ECB">
              <w:rPr>
                <w:rFonts w:ascii="Helvetica" w:hAnsi="Helvetica"/>
                <w:sz w:val="12"/>
                <w:szCs w:val="12"/>
              </w:rPr>
              <w:tab/>
              <w:t>Other Fabricated Metal</w:t>
            </w:r>
          </w:p>
        </w:tc>
        <w:tc>
          <w:tcPr>
            <w:tcW w:w="2615" w:type="dxa"/>
            <w:tcBorders>
              <w:left w:val="single" w:color="auto" w:sz="4" w:space="0"/>
              <w:right w:val="single" w:color="auto" w:sz="4" w:space="0"/>
            </w:tcBorders>
            <w:vAlign w:val="center"/>
          </w:tcPr>
          <w:p w:rsidRPr="00AE1ECB" w:rsidR="00D66365" w:rsidP="00235F04" w:rsidRDefault="00D66365" w14:paraId="244C878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423920</w:t>
            </w:r>
            <w:r w:rsidRPr="00AE1ECB">
              <w:rPr>
                <w:rFonts w:ascii="Helvetica" w:hAnsi="Helvetica"/>
                <w:sz w:val="12"/>
                <w:szCs w:val="12"/>
              </w:rPr>
              <w:tab/>
              <w:t>Toy, &amp; Hobby Goods, &amp;</w:t>
            </w:r>
          </w:p>
        </w:tc>
      </w:tr>
      <w:tr w:rsidRPr="00AE1ECB" w:rsidR="00D66365" w:rsidTr="00364494" w14:paraId="244C8788" w14:textId="77777777">
        <w:trPr>
          <w:trHeight w:val="123"/>
        </w:trPr>
        <w:tc>
          <w:tcPr>
            <w:tcW w:w="2541" w:type="dxa"/>
            <w:tcBorders>
              <w:top w:val="single" w:color="auto" w:sz="4" w:space="0"/>
              <w:left w:val="single" w:color="auto" w:sz="4" w:space="0"/>
              <w:right w:val="single" w:color="auto" w:sz="4" w:space="0"/>
            </w:tcBorders>
            <w:vAlign w:val="center"/>
          </w:tcPr>
          <w:p w:rsidRPr="00AE1ECB" w:rsidR="00D66365" w:rsidP="00235F04" w:rsidRDefault="007B721B" w14:paraId="244C8784"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4"/>
                <w:szCs w:val="14"/>
              </w:rPr>
              <w:t>Construction</w:t>
            </w:r>
          </w:p>
        </w:tc>
        <w:tc>
          <w:tcPr>
            <w:tcW w:w="2613" w:type="dxa"/>
            <w:tcBorders>
              <w:left w:val="single" w:color="auto" w:sz="4" w:space="0"/>
              <w:right w:val="single" w:color="auto" w:sz="4" w:space="0"/>
            </w:tcBorders>
            <w:vAlign w:val="center"/>
          </w:tcPr>
          <w:p w:rsidRPr="00AE1ECB" w:rsidR="00D66365" w:rsidP="004804D7" w:rsidRDefault="00D66365" w14:paraId="244C8785"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rubber &amp; plastics)</w:t>
            </w:r>
          </w:p>
        </w:tc>
        <w:tc>
          <w:tcPr>
            <w:tcW w:w="2704" w:type="dxa"/>
            <w:tcBorders>
              <w:left w:val="single" w:color="auto" w:sz="4" w:space="0"/>
              <w:right w:val="single" w:color="auto" w:sz="4" w:space="0"/>
            </w:tcBorders>
            <w:vAlign w:val="center"/>
          </w:tcPr>
          <w:p w:rsidRPr="00AE1ECB" w:rsidR="00D66365" w:rsidP="00235F04" w:rsidRDefault="00D66365" w14:paraId="244C8786"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 xml:space="preserve">Product </w:t>
            </w:r>
            <w:proofErr w:type="spellStart"/>
            <w:r w:rsidRPr="00AE1ECB">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AE1ECB" w:rsidR="00D66365" w:rsidP="00235F04" w:rsidRDefault="00D66365" w14:paraId="244C878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Supplies</w:t>
            </w:r>
          </w:p>
        </w:tc>
      </w:tr>
      <w:tr w:rsidRPr="00AE1ECB" w:rsidR="00D66365" w:rsidTr="00F2467E" w14:paraId="244C878D" w14:textId="77777777">
        <w:trPr>
          <w:trHeight w:val="123"/>
        </w:trPr>
        <w:tc>
          <w:tcPr>
            <w:tcW w:w="2541" w:type="dxa"/>
            <w:tcBorders>
              <w:left w:val="single" w:color="auto" w:sz="4" w:space="0"/>
              <w:right w:val="single" w:color="auto" w:sz="4" w:space="0"/>
            </w:tcBorders>
            <w:vAlign w:val="center"/>
          </w:tcPr>
          <w:p w:rsidRPr="00AE1ECB" w:rsidR="00D66365" w:rsidP="00235F04" w:rsidRDefault="007B721B" w14:paraId="244C8789"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b/>
                <w:sz w:val="12"/>
                <w:szCs w:val="12"/>
              </w:rPr>
              <w:t>Construction of Buildings</w:t>
            </w:r>
          </w:p>
        </w:tc>
        <w:tc>
          <w:tcPr>
            <w:tcW w:w="2613" w:type="dxa"/>
            <w:tcBorders>
              <w:left w:val="single" w:color="auto" w:sz="4" w:space="0"/>
              <w:right w:val="single" w:color="auto" w:sz="4" w:space="0"/>
            </w:tcBorders>
            <w:vAlign w:val="center"/>
          </w:tcPr>
          <w:p w:rsidRPr="00AE1ECB" w:rsidR="00D66365" w:rsidP="004804D7" w:rsidRDefault="00D66365" w14:paraId="244C878A"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316990</w:t>
            </w:r>
            <w:r w:rsidRPr="00AE1ECB">
              <w:rPr>
                <w:rFonts w:ascii="Helvetica" w:hAnsi="Helvetica"/>
                <w:sz w:val="12"/>
                <w:szCs w:val="12"/>
              </w:rPr>
              <w:tab/>
              <w:t>Other Leather &amp; Allied</w:t>
            </w:r>
          </w:p>
        </w:tc>
        <w:tc>
          <w:tcPr>
            <w:tcW w:w="2704" w:type="dxa"/>
            <w:tcBorders>
              <w:left w:val="single" w:color="auto" w:sz="4" w:space="0"/>
              <w:right w:val="single" w:color="auto" w:sz="4" w:space="0"/>
            </w:tcBorders>
            <w:vAlign w:val="center"/>
          </w:tcPr>
          <w:p w:rsidRPr="00AE1ECB" w:rsidR="00D66365" w:rsidP="00235F04" w:rsidRDefault="00D66365" w14:paraId="244C878B"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Machinery Manufacturing</w:t>
            </w:r>
          </w:p>
        </w:tc>
        <w:tc>
          <w:tcPr>
            <w:tcW w:w="2615" w:type="dxa"/>
            <w:tcBorders>
              <w:left w:val="single" w:color="auto" w:sz="4" w:space="0"/>
              <w:right w:val="single" w:color="auto" w:sz="4" w:space="0"/>
            </w:tcBorders>
            <w:vAlign w:val="center"/>
          </w:tcPr>
          <w:p w:rsidRPr="00AE1ECB" w:rsidR="00D66365" w:rsidP="00235F04" w:rsidRDefault="00D66365" w14:paraId="244C878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423930</w:t>
            </w:r>
            <w:r w:rsidRPr="00AE1ECB">
              <w:rPr>
                <w:rFonts w:ascii="Helvetica" w:hAnsi="Helvetica"/>
                <w:sz w:val="12"/>
                <w:szCs w:val="12"/>
              </w:rPr>
              <w:tab/>
              <w:t>Recyclable Materials</w:t>
            </w:r>
          </w:p>
        </w:tc>
      </w:tr>
      <w:tr w:rsidRPr="00AE1ECB" w:rsidR="00D66365" w:rsidTr="00F2467E" w14:paraId="244C8792" w14:textId="77777777">
        <w:trPr>
          <w:trHeight w:val="123"/>
        </w:trPr>
        <w:tc>
          <w:tcPr>
            <w:tcW w:w="2541" w:type="dxa"/>
            <w:tcBorders>
              <w:left w:val="single" w:color="auto" w:sz="4" w:space="0"/>
              <w:right w:val="single" w:color="auto" w:sz="4" w:space="0"/>
            </w:tcBorders>
            <w:vAlign w:val="center"/>
          </w:tcPr>
          <w:p w:rsidRPr="00AE1ECB" w:rsidR="00D66365" w:rsidP="00235F04" w:rsidRDefault="007B721B" w14:paraId="244C878E"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236110</w:t>
            </w:r>
            <w:r w:rsidRPr="00AE1ECB">
              <w:rPr>
                <w:rFonts w:ascii="Helvetica" w:hAnsi="Helvetica"/>
                <w:sz w:val="12"/>
                <w:szCs w:val="12"/>
              </w:rPr>
              <w:tab/>
              <w:t>Residential Building</w:t>
            </w:r>
          </w:p>
        </w:tc>
        <w:tc>
          <w:tcPr>
            <w:tcW w:w="2613" w:type="dxa"/>
            <w:tcBorders>
              <w:left w:val="single" w:color="auto" w:sz="4" w:space="0"/>
              <w:right w:val="single" w:color="auto" w:sz="4" w:space="0"/>
            </w:tcBorders>
            <w:vAlign w:val="center"/>
          </w:tcPr>
          <w:p w:rsidRPr="00AE1ECB" w:rsidR="00D66365" w:rsidP="004804D7" w:rsidRDefault="00D66365" w14:paraId="244C878F"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 xml:space="preserve">Product </w:t>
            </w:r>
            <w:proofErr w:type="spellStart"/>
            <w:r w:rsidRPr="00AE1ECB">
              <w:rPr>
                <w:rFonts w:ascii="Helvetica" w:hAnsi="Helvetica"/>
                <w:sz w:val="12"/>
                <w:szCs w:val="12"/>
              </w:rPr>
              <w:t>Mfg</w:t>
            </w:r>
            <w:proofErr w:type="spellEnd"/>
          </w:p>
        </w:tc>
        <w:tc>
          <w:tcPr>
            <w:tcW w:w="2704" w:type="dxa"/>
            <w:tcBorders>
              <w:left w:val="single" w:color="auto" w:sz="4" w:space="0"/>
              <w:right w:val="single" w:color="auto" w:sz="4" w:space="0"/>
            </w:tcBorders>
            <w:vAlign w:val="center"/>
          </w:tcPr>
          <w:p w:rsidRPr="00AE1ECB" w:rsidR="00D66365" w:rsidP="00235F04" w:rsidRDefault="00D66365" w14:paraId="244C879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333100</w:t>
            </w:r>
            <w:r w:rsidRPr="00AE1ECB">
              <w:rPr>
                <w:rFonts w:ascii="Helvetica" w:hAnsi="Helvetica"/>
                <w:sz w:val="12"/>
                <w:szCs w:val="12"/>
              </w:rPr>
              <w:tab/>
              <w:t>Agriculture, Construction, &amp;</w:t>
            </w:r>
          </w:p>
        </w:tc>
        <w:tc>
          <w:tcPr>
            <w:tcW w:w="2615" w:type="dxa"/>
            <w:tcBorders>
              <w:left w:val="single" w:color="auto" w:sz="4" w:space="0"/>
              <w:right w:val="single" w:color="auto" w:sz="4" w:space="0"/>
            </w:tcBorders>
            <w:vAlign w:val="center"/>
          </w:tcPr>
          <w:p w:rsidRPr="00AE1ECB" w:rsidR="00D66365" w:rsidP="005D61D1" w:rsidRDefault="00D66365" w14:paraId="244C8791"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423940</w:t>
            </w:r>
            <w:r w:rsidRPr="00AE1ECB">
              <w:rPr>
                <w:rFonts w:ascii="Helvetica" w:hAnsi="Helvetica"/>
                <w:sz w:val="12"/>
                <w:szCs w:val="12"/>
              </w:rPr>
              <w:tab/>
              <w:t>Jewelry, Watch, Precious</w:t>
            </w:r>
          </w:p>
        </w:tc>
      </w:tr>
      <w:tr w:rsidRPr="00AE1ECB" w:rsidR="00D66365" w:rsidTr="00F2467E" w14:paraId="244C8797" w14:textId="77777777">
        <w:trPr>
          <w:trHeight w:val="123"/>
        </w:trPr>
        <w:tc>
          <w:tcPr>
            <w:tcW w:w="2541" w:type="dxa"/>
            <w:tcBorders>
              <w:left w:val="single" w:color="auto" w:sz="4" w:space="0"/>
              <w:right w:val="single" w:color="auto" w:sz="4" w:space="0"/>
            </w:tcBorders>
            <w:vAlign w:val="center"/>
          </w:tcPr>
          <w:p w:rsidRPr="00AE1ECB" w:rsidR="00D66365" w:rsidP="00235F04" w:rsidRDefault="007B721B" w14:paraId="244C8793"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Construction</w:t>
            </w:r>
          </w:p>
        </w:tc>
        <w:tc>
          <w:tcPr>
            <w:tcW w:w="2613" w:type="dxa"/>
            <w:tcBorders>
              <w:left w:val="single" w:color="auto" w:sz="4" w:space="0"/>
              <w:right w:val="single" w:color="auto" w:sz="4" w:space="0"/>
            </w:tcBorders>
            <w:vAlign w:val="center"/>
          </w:tcPr>
          <w:p w:rsidRPr="00AE1ECB" w:rsidR="00D66365" w:rsidP="004804D7" w:rsidRDefault="00D66365" w14:paraId="244C8794"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Wood Product Manufacturing</w:t>
            </w:r>
          </w:p>
        </w:tc>
        <w:tc>
          <w:tcPr>
            <w:tcW w:w="2704" w:type="dxa"/>
            <w:tcBorders>
              <w:left w:val="single" w:color="auto" w:sz="4" w:space="0"/>
              <w:right w:val="single" w:color="auto" w:sz="4" w:space="0"/>
            </w:tcBorders>
            <w:vAlign w:val="center"/>
          </w:tcPr>
          <w:p w:rsidRPr="00AE1ECB" w:rsidR="00D66365" w:rsidP="00235F04" w:rsidRDefault="00D66365" w14:paraId="244C8795"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 xml:space="preserve">Mining Machinery </w:t>
            </w:r>
            <w:proofErr w:type="spellStart"/>
            <w:r w:rsidRPr="00AE1ECB">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AE1ECB" w:rsidR="00D66365" w:rsidP="00235F04" w:rsidRDefault="005D61D1" w14:paraId="244C8796"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Stone</w:t>
            </w:r>
            <w:r w:rsidRPr="00AE1ECB" w:rsidR="00D66365">
              <w:rPr>
                <w:rFonts w:ascii="Helvetica" w:hAnsi="Helvetica"/>
                <w:sz w:val="12"/>
                <w:szCs w:val="12"/>
              </w:rPr>
              <w:t>, &amp; Precious Metals</w:t>
            </w:r>
          </w:p>
        </w:tc>
      </w:tr>
      <w:tr w:rsidRPr="00AE1ECB" w:rsidR="00D66365" w:rsidTr="00F2467E" w14:paraId="244C879C" w14:textId="77777777">
        <w:trPr>
          <w:trHeight w:val="123"/>
        </w:trPr>
        <w:tc>
          <w:tcPr>
            <w:tcW w:w="2541" w:type="dxa"/>
            <w:tcBorders>
              <w:left w:val="single" w:color="auto" w:sz="4" w:space="0"/>
              <w:right w:val="single" w:color="auto" w:sz="4" w:space="0"/>
            </w:tcBorders>
            <w:vAlign w:val="center"/>
          </w:tcPr>
          <w:p w:rsidRPr="00AE1ECB" w:rsidR="00D66365" w:rsidP="00235F04" w:rsidRDefault="007B721B" w14:paraId="244C8798"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236200</w:t>
            </w:r>
            <w:r w:rsidRPr="00AE1ECB">
              <w:rPr>
                <w:rFonts w:ascii="Helvetica" w:hAnsi="Helvetica"/>
                <w:sz w:val="12"/>
                <w:szCs w:val="12"/>
              </w:rPr>
              <w:tab/>
              <w:t>Nonresidential Building</w:t>
            </w:r>
          </w:p>
        </w:tc>
        <w:tc>
          <w:tcPr>
            <w:tcW w:w="2613" w:type="dxa"/>
            <w:tcBorders>
              <w:left w:val="single" w:color="auto" w:sz="4" w:space="0"/>
              <w:right w:val="single" w:color="auto" w:sz="4" w:space="0"/>
            </w:tcBorders>
            <w:vAlign w:val="center"/>
          </w:tcPr>
          <w:p w:rsidRPr="00AE1ECB" w:rsidR="00D66365" w:rsidP="004804D7" w:rsidRDefault="00D66365" w14:paraId="244C8799"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321110</w:t>
            </w:r>
            <w:r w:rsidRPr="00AE1ECB">
              <w:rPr>
                <w:rFonts w:ascii="Helvetica" w:hAnsi="Helvetica"/>
                <w:sz w:val="12"/>
                <w:szCs w:val="12"/>
              </w:rPr>
              <w:tab/>
              <w:t>Sawmills &amp; Wood</w:t>
            </w:r>
          </w:p>
        </w:tc>
        <w:tc>
          <w:tcPr>
            <w:tcW w:w="2704" w:type="dxa"/>
            <w:tcBorders>
              <w:left w:val="single" w:color="auto" w:sz="4" w:space="0"/>
              <w:right w:val="single" w:color="auto" w:sz="4" w:space="0"/>
            </w:tcBorders>
            <w:vAlign w:val="center"/>
          </w:tcPr>
          <w:p w:rsidRPr="00AE1ECB" w:rsidR="00D66365" w:rsidP="00235F04" w:rsidRDefault="00D66365" w14:paraId="244C879A"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333200</w:t>
            </w:r>
            <w:r w:rsidRPr="00AE1ECB">
              <w:rPr>
                <w:rFonts w:ascii="Helvetica" w:hAnsi="Helvetica"/>
                <w:sz w:val="12"/>
                <w:szCs w:val="12"/>
              </w:rPr>
              <w:tab/>
              <w:t xml:space="preserve">Industrial Machinery </w:t>
            </w:r>
            <w:proofErr w:type="spellStart"/>
            <w:r w:rsidRPr="00AE1ECB">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AE1ECB" w:rsidR="00D66365" w:rsidP="00235F04" w:rsidRDefault="00D66365" w14:paraId="244C879B"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423990</w:t>
            </w:r>
            <w:r w:rsidRPr="00AE1ECB">
              <w:rPr>
                <w:rFonts w:ascii="Helvetica" w:hAnsi="Helvetica"/>
                <w:sz w:val="12"/>
                <w:szCs w:val="12"/>
              </w:rPr>
              <w:tab/>
              <w:t>Other Miscellaneous Durable</w:t>
            </w:r>
          </w:p>
        </w:tc>
      </w:tr>
      <w:tr w:rsidRPr="00AE1ECB" w:rsidR="00D66365" w:rsidTr="00F2467E" w14:paraId="244C87A1" w14:textId="77777777">
        <w:trPr>
          <w:trHeight w:val="123"/>
        </w:trPr>
        <w:tc>
          <w:tcPr>
            <w:tcW w:w="2541" w:type="dxa"/>
            <w:tcBorders>
              <w:left w:val="single" w:color="auto" w:sz="4" w:space="0"/>
              <w:right w:val="single" w:color="auto" w:sz="4" w:space="0"/>
            </w:tcBorders>
            <w:vAlign w:val="center"/>
          </w:tcPr>
          <w:p w:rsidRPr="00AE1ECB" w:rsidR="00D66365" w:rsidP="00235F04" w:rsidRDefault="007B721B" w14:paraId="244C879D"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sz w:val="12"/>
                <w:szCs w:val="12"/>
              </w:rPr>
              <w:tab/>
              <w:t>Construction</w:t>
            </w:r>
          </w:p>
        </w:tc>
        <w:tc>
          <w:tcPr>
            <w:tcW w:w="2613" w:type="dxa"/>
            <w:tcBorders>
              <w:left w:val="single" w:color="auto" w:sz="4" w:space="0"/>
              <w:right w:val="single" w:color="auto" w:sz="4" w:space="0"/>
            </w:tcBorders>
            <w:vAlign w:val="center"/>
          </w:tcPr>
          <w:p w:rsidRPr="00AE1ECB" w:rsidR="00D66365" w:rsidP="004804D7" w:rsidRDefault="00D66365" w14:paraId="244C879E"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Preservation</w:t>
            </w:r>
          </w:p>
        </w:tc>
        <w:tc>
          <w:tcPr>
            <w:tcW w:w="2704" w:type="dxa"/>
            <w:tcBorders>
              <w:left w:val="single" w:color="auto" w:sz="4" w:space="0"/>
              <w:right w:val="single" w:color="auto" w:sz="4" w:space="0"/>
            </w:tcBorders>
            <w:vAlign w:val="center"/>
          </w:tcPr>
          <w:p w:rsidRPr="00AE1ECB" w:rsidR="00D66365" w:rsidP="00235F04" w:rsidRDefault="00D66365" w14:paraId="244C879F"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333310</w:t>
            </w:r>
            <w:r w:rsidRPr="00AE1ECB">
              <w:rPr>
                <w:rFonts w:ascii="Helvetica" w:hAnsi="Helvetica"/>
                <w:sz w:val="12"/>
                <w:szCs w:val="12"/>
              </w:rPr>
              <w:tab/>
              <w:t>Commercial &amp; Service</w:t>
            </w:r>
          </w:p>
        </w:tc>
        <w:tc>
          <w:tcPr>
            <w:tcW w:w="2615" w:type="dxa"/>
            <w:tcBorders>
              <w:left w:val="single" w:color="auto" w:sz="4" w:space="0"/>
              <w:right w:val="single" w:color="auto" w:sz="4" w:space="0"/>
            </w:tcBorders>
            <w:vAlign w:val="center"/>
          </w:tcPr>
          <w:p w:rsidRPr="00AE1ECB" w:rsidR="00D66365" w:rsidP="00235F04" w:rsidRDefault="00D66365" w14:paraId="244C87A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Goods</w:t>
            </w:r>
          </w:p>
        </w:tc>
      </w:tr>
      <w:tr w:rsidRPr="00AE1ECB" w:rsidR="00D66365" w:rsidTr="00F2467E" w14:paraId="244C87A6" w14:textId="77777777">
        <w:trPr>
          <w:trHeight w:val="123"/>
        </w:trPr>
        <w:tc>
          <w:tcPr>
            <w:tcW w:w="2541" w:type="dxa"/>
            <w:tcBorders>
              <w:left w:val="single" w:color="auto" w:sz="4" w:space="0"/>
              <w:right w:val="single" w:color="auto" w:sz="4" w:space="0"/>
            </w:tcBorders>
            <w:vAlign w:val="center"/>
          </w:tcPr>
          <w:p w:rsidRPr="00AE1ECB" w:rsidR="00D66365" w:rsidP="00235F04" w:rsidRDefault="007B721B" w14:paraId="244C87A2"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Heavy and Civil Engineering</w:t>
            </w:r>
          </w:p>
        </w:tc>
        <w:tc>
          <w:tcPr>
            <w:tcW w:w="2613" w:type="dxa"/>
            <w:tcBorders>
              <w:left w:val="single" w:color="auto" w:sz="4" w:space="0"/>
              <w:right w:val="single" w:color="auto" w:sz="4" w:space="0"/>
            </w:tcBorders>
            <w:vAlign w:val="center"/>
          </w:tcPr>
          <w:p w:rsidRPr="00AE1ECB" w:rsidR="00D66365" w:rsidP="004804D7" w:rsidRDefault="00D66365" w14:paraId="244C87A3"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321210</w:t>
            </w:r>
            <w:r w:rsidRPr="00AE1ECB">
              <w:rPr>
                <w:rFonts w:ascii="Helvetica" w:hAnsi="Helvetica"/>
                <w:sz w:val="12"/>
                <w:szCs w:val="12"/>
              </w:rPr>
              <w:tab/>
              <w:t xml:space="preserve">Veneer, Plywood, &amp; </w:t>
            </w:r>
          </w:p>
        </w:tc>
        <w:tc>
          <w:tcPr>
            <w:tcW w:w="2704" w:type="dxa"/>
            <w:tcBorders>
              <w:left w:val="single" w:color="auto" w:sz="4" w:space="0"/>
              <w:right w:val="single" w:color="auto" w:sz="4" w:space="0"/>
            </w:tcBorders>
            <w:vAlign w:val="center"/>
          </w:tcPr>
          <w:p w:rsidRPr="00AE1ECB" w:rsidR="00D66365" w:rsidP="00235F04" w:rsidRDefault="00D66365" w14:paraId="244C87A4"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 xml:space="preserve">Industry Machinery </w:t>
            </w:r>
            <w:proofErr w:type="spellStart"/>
            <w:r w:rsidRPr="00AE1ECB">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AE1ECB" w:rsidR="00D66365" w:rsidP="00235F04" w:rsidRDefault="00D66365" w14:paraId="244C87A5"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Merchant Wholesalers, Nondurable</w:t>
            </w:r>
          </w:p>
        </w:tc>
      </w:tr>
      <w:tr w:rsidRPr="00AE1ECB" w:rsidR="00D66365" w:rsidTr="00F2467E" w14:paraId="244C87AB" w14:textId="77777777">
        <w:trPr>
          <w:trHeight w:val="123"/>
        </w:trPr>
        <w:tc>
          <w:tcPr>
            <w:tcW w:w="2541" w:type="dxa"/>
            <w:tcBorders>
              <w:left w:val="single" w:color="auto" w:sz="4" w:space="0"/>
              <w:right w:val="single" w:color="auto" w:sz="4" w:space="0"/>
            </w:tcBorders>
            <w:vAlign w:val="center"/>
          </w:tcPr>
          <w:p w:rsidRPr="00AE1ECB" w:rsidR="00D66365" w:rsidP="00235F04" w:rsidRDefault="007B721B" w14:paraId="244C87A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b/>
                <w:sz w:val="12"/>
                <w:szCs w:val="12"/>
              </w:rPr>
              <w:t>Construction</w:t>
            </w:r>
          </w:p>
        </w:tc>
        <w:tc>
          <w:tcPr>
            <w:tcW w:w="2613" w:type="dxa"/>
            <w:tcBorders>
              <w:left w:val="single" w:color="auto" w:sz="4" w:space="0"/>
              <w:right w:val="single" w:color="auto" w:sz="4" w:space="0"/>
            </w:tcBorders>
            <w:vAlign w:val="center"/>
          </w:tcPr>
          <w:p w:rsidRPr="00AE1ECB" w:rsidR="00D66365" w:rsidP="004804D7" w:rsidRDefault="00D66365" w14:paraId="244C87A8"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Engineered Wood Product</w:t>
            </w:r>
          </w:p>
        </w:tc>
        <w:tc>
          <w:tcPr>
            <w:tcW w:w="2704" w:type="dxa"/>
            <w:tcBorders>
              <w:left w:val="single" w:color="auto" w:sz="4" w:space="0"/>
              <w:right w:val="single" w:color="auto" w:sz="4" w:space="0"/>
            </w:tcBorders>
            <w:vAlign w:val="center"/>
          </w:tcPr>
          <w:p w:rsidRPr="00AE1ECB" w:rsidR="00D66365" w:rsidP="00235F04" w:rsidRDefault="00D66365" w14:paraId="244C87A9"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333410</w:t>
            </w:r>
            <w:r w:rsidRPr="00AE1ECB">
              <w:rPr>
                <w:rFonts w:ascii="Helvetica" w:hAnsi="Helvetica"/>
                <w:sz w:val="12"/>
                <w:szCs w:val="12"/>
              </w:rPr>
              <w:tab/>
              <w:t>Ventilation, Heating,</w:t>
            </w:r>
          </w:p>
        </w:tc>
        <w:tc>
          <w:tcPr>
            <w:tcW w:w="2615" w:type="dxa"/>
            <w:tcBorders>
              <w:left w:val="single" w:color="auto" w:sz="4" w:space="0"/>
              <w:right w:val="single" w:color="auto" w:sz="4" w:space="0"/>
            </w:tcBorders>
            <w:vAlign w:val="center"/>
          </w:tcPr>
          <w:p w:rsidRPr="00AE1ECB" w:rsidR="00D66365" w:rsidP="00235F04" w:rsidRDefault="00D66365" w14:paraId="244C87AA"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Goods</w:t>
            </w:r>
          </w:p>
        </w:tc>
      </w:tr>
      <w:tr w:rsidRPr="00AE1ECB" w:rsidR="00D66365" w:rsidTr="00F2467E" w14:paraId="244C87B0" w14:textId="77777777">
        <w:trPr>
          <w:trHeight w:val="123"/>
        </w:trPr>
        <w:tc>
          <w:tcPr>
            <w:tcW w:w="2541" w:type="dxa"/>
            <w:tcBorders>
              <w:left w:val="single" w:color="auto" w:sz="4" w:space="0"/>
              <w:right w:val="single" w:color="auto" w:sz="4" w:space="0"/>
            </w:tcBorders>
            <w:vAlign w:val="center"/>
          </w:tcPr>
          <w:p w:rsidRPr="00AE1ECB" w:rsidR="00D66365" w:rsidP="00235F04" w:rsidRDefault="007B721B" w14:paraId="244C87A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237100</w:t>
            </w:r>
            <w:r w:rsidRPr="00AE1ECB">
              <w:rPr>
                <w:rFonts w:ascii="Helvetica" w:hAnsi="Helvetica"/>
                <w:sz w:val="12"/>
                <w:szCs w:val="12"/>
              </w:rPr>
              <w:tab/>
              <w:t>Utility System Construction</w:t>
            </w:r>
          </w:p>
        </w:tc>
        <w:tc>
          <w:tcPr>
            <w:tcW w:w="2613" w:type="dxa"/>
            <w:tcBorders>
              <w:left w:val="single" w:color="auto" w:sz="4" w:space="0"/>
              <w:right w:val="single" w:color="auto" w:sz="4" w:space="0"/>
            </w:tcBorders>
            <w:vAlign w:val="center"/>
          </w:tcPr>
          <w:p w:rsidRPr="00AE1ECB" w:rsidR="00D66365" w:rsidP="004804D7" w:rsidRDefault="00D66365" w14:paraId="244C87AD"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r>
            <w:proofErr w:type="spellStart"/>
            <w:r w:rsidRPr="00AE1ECB">
              <w:rPr>
                <w:rFonts w:ascii="Helvetica" w:hAnsi="Helvetica"/>
                <w:sz w:val="12"/>
                <w:szCs w:val="12"/>
              </w:rPr>
              <w:t>Mfg</w:t>
            </w:r>
            <w:proofErr w:type="spellEnd"/>
          </w:p>
        </w:tc>
        <w:tc>
          <w:tcPr>
            <w:tcW w:w="2704" w:type="dxa"/>
            <w:tcBorders>
              <w:left w:val="single" w:color="auto" w:sz="4" w:space="0"/>
              <w:right w:val="single" w:color="auto" w:sz="4" w:space="0"/>
            </w:tcBorders>
            <w:vAlign w:val="center"/>
          </w:tcPr>
          <w:p w:rsidRPr="00AE1ECB" w:rsidR="00D66365" w:rsidP="00235F04" w:rsidRDefault="00D66365" w14:paraId="244C87AE"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Air-Conditioning, &amp;</w:t>
            </w:r>
          </w:p>
        </w:tc>
        <w:tc>
          <w:tcPr>
            <w:tcW w:w="2615" w:type="dxa"/>
            <w:tcBorders>
              <w:left w:val="single" w:color="auto" w:sz="4" w:space="0"/>
              <w:right w:val="single" w:color="auto" w:sz="4" w:space="0"/>
            </w:tcBorders>
            <w:vAlign w:val="center"/>
          </w:tcPr>
          <w:p w:rsidRPr="00AE1ECB" w:rsidR="00D66365" w:rsidP="00235F04" w:rsidRDefault="00D66365" w14:paraId="244C87AF"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424100</w:t>
            </w:r>
            <w:r w:rsidRPr="00AE1ECB">
              <w:rPr>
                <w:rFonts w:ascii="Helvetica" w:hAnsi="Helvetica"/>
                <w:sz w:val="12"/>
                <w:szCs w:val="12"/>
              </w:rPr>
              <w:tab/>
              <w:t>Paper &amp; Paper Products</w:t>
            </w:r>
          </w:p>
        </w:tc>
      </w:tr>
      <w:tr w:rsidRPr="00AE1ECB" w:rsidR="00D66365" w:rsidTr="00F2467E" w14:paraId="244C87B5" w14:textId="77777777">
        <w:trPr>
          <w:trHeight w:val="123"/>
        </w:trPr>
        <w:tc>
          <w:tcPr>
            <w:tcW w:w="2541" w:type="dxa"/>
            <w:tcBorders>
              <w:left w:val="single" w:color="auto" w:sz="4" w:space="0"/>
              <w:right w:val="single" w:color="auto" w:sz="4" w:space="0"/>
            </w:tcBorders>
            <w:vAlign w:val="center"/>
          </w:tcPr>
          <w:p w:rsidRPr="00AE1ECB" w:rsidR="00D66365" w:rsidP="00235F04" w:rsidRDefault="007B721B" w14:paraId="244C87B1"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237210</w:t>
            </w:r>
            <w:r w:rsidRPr="00AE1ECB">
              <w:rPr>
                <w:rFonts w:ascii="Helvetica" w:hAnsi="Helvetica"/>
                <w:sz w:val="12"/>
                <w:szCs w:val="12"/>
              </w:rPr>
              <w:tab/>
              <w:t>Land Subdivision</w:t>
            </w:r>
          </w:p>
        </w:tc>
        <w:tc>
          <w:tcPr>
            <w:tcW w:w="2613" w:type="dxa"/>
            <w:tcBorders>
              <w:left w:val="single" w:color="auto" w:sz="4" w:space="0"/>
              <w:right w:val="single" w:color="auto" w:sz="4" w:space="0"/>
            </w:tcBorders>
            <w:vAlign w:val="center"/>
          </w:tcPr>
          <w:p w:rsidRPr="00AE1ECB" w:rsidR="00D66365" w:rsidP="004804D7" w:rsidRDefault="00D66365" w14:paraId="244C87B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321900</w:t>
            </w:r>
            <w:r w:rsidRPr="00AE1ECB">
              <w:rPr>
                <w:rFonts w:ascii="Helvetica" w:hAnsi="Helvetica"/>
                <w:sz w:val="12"/>
                <w:szCs w:val="12"/>
              </w:rPr>
              <w:tab/>
              <w:t xml:space="preserve">Other Wood Product </w:t>
            </w:r>
            <w:proofErr w:type="spellStart"/>
            <w:r w:rsidRPr="00AE1ECB">
              <w:rPr>
                <w:rFonts w:ascii="Helvetica" w:hAnsi="Helvetica"/>
                <w:sz w:val="12"/>
                <w:szCs w:val="12"/>
              </w:rPr>
              <w:t>Mfg</w:t>
            </w:r>
            <w:proofErr w:type="spellEnd"/>
          </w:p>
        </w:tc>
        <w:tc>
          <w:tcPr>
            <w:tcW w:w="2704" w:type="dxa"/>
            <w:tcBorders>
              <w:left w:val="single" w:color="auto" w:sz="4" w:space="0"/>
              <w:right w:val="single" w:color="auto" w:sz="4" w:space="0"/>
            </w:tcBorders>
            <w:vAlign w:val="center"/>
          </w:tcPr>
          <w:p w:rsidRPr="00AE1ECB" w:rsidR="00D66365" w:rsidP="00235F04" w:rsidRDefault="00D66365" w14:paraId="244C87B3"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Commercial Refrigeration</w:t>
            </w:r>
          </w:p>
        </w:tc>
        <w:tc>
          <w:tcPr>
            <w:tcW w:w="2615" w:type="dxa"/>
            <w:tcBorders>
              <w:left w:val="single" w:color="auto" w:sz="4" w:space="0"/>
              <w:right w:val="single" w:color="auto" w:sz="4" w:space="0"/>
            </w:tcBorders>
            <w:vAlign w:val="center"/>
          </w:tcPr>
          <w:p w:rsidRPr="00AE1ECB" w:rsidR="00D66365" w:rsidP="00235F04" w:rsidRDefault="00D66365" w14:paraId="244C87B4"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424210</w:t>
            </w:r>
            <w:r w:rsidRPr="00AE1ECB">
              <w:rPr>
                <w:rFonts w:ascii="Helvetica" w:hAnsi="Helvetica"/>
                <w:sz w:val="12"/>
                <w:szCs w:val="12"/>
              </w:rPr>
              <w:tab/>
              <w:t>Drugs &amp; Druggists’ Sundries</w:t>
            </w:r>
          </w:p>
        </w:tc>
      </w:tr>
      <w:tr w:rsidRPr="00AE1ECB" w:rsidR="00D66365" w:rsidTr="00F2467E" w14:paraId="244C87BA" w14:textId="77777777">
        <w:trPr>
          <w:trHeight w:val="123"/>
        </w:trPr>
        <w:tc>
          <w:tcPr>
            <w:tcW w:w="2541" w:type="dxa"/>
            <w:tcBorders>
              <w:left w:val="single" w:color="auto" w:sz="4" w:space="0"/>
              <w:right w:val="single" w:color="auto" w:sz="4" w:space="0"/>
            </w:tcBorders>
            <w:vAlign w:val="center"/>
          </w:tcPr>
          <w:p w:rsidRPr="00AE1ECB" w:rsidR="00D66365" w:rsidP="00235F04" w:rsidRDefault="007B721B" w14:paraId="244C87B6"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237310</w:t>
            </w:r>
            <w:r w:rsidRPr="00AE1ECB">
              <w:rPr>
                <w:rFonts w:ascii="Helvetica" w:hAnsi="Helvetica"/>
                <w:sz w:val="12"/>
                <w:szCs w:val="12"/>
              </w:rPr>
              <w:tab/>
              <w:t>Highway, Street, &amp; Bridge</w:t>
            </w:r>
          </w:p>
        </w:tc>
        <w:tc>
          <w:tcPr>
            <w:tcW w:w="2613" w:type="dxa"/>
            <w:tcBorders>
              <w:left w:val="single" w:color="auto" w:sz="4" w:space="0"/>
              <w:right w:val="single" w:color="auto" w:sz="4" w:space="0"/>
            </w:tcBorders>
            <w:vAlign w:val="center"/>
          </w:tcPr>
          <w:p w:rsidRPr="00AE1ECB" w:rsidR="00D66365" w:rsidP="004804D7" w:rsidRDefault="00D66365" w14:paraId="244C87B7"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Paper Manufacturing</w:t>
            </w:r>
          </w:p>
        </w:tc>
        <w:tc>
          <w:tcPr>
            <w:tcW w:w="2704" w:type="dxa"/>
            <w:tcBorders>
              <w:left w:val="single" w:color="auto" w:sz="4" w:space="0"/>
              <w:right w:val="single" w:color="auto" w:sz="4" w:space="0"/>
            </w:tcBorders>
            <w:vAlign w:val="center"/>
          </w:tcPr>
          <w:p w:rsidRPr="00AE1ECB" w:rsidR="00D66365" w:rsidP="00235F04" w:rsidRDefault="00D66365" w14:paraId="244C87B8"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 xml:space="preserve">Equipment </w:t>
            </w:r>
            <w:proofErr w:type="spellStart"/>
            <w:r w:rsidRPr="00AE1ECB">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AE1ECB" w:rsidR="00D66365" w:rsidP="00235F04" w:rsidRDefault="00D66365" w14:paraId="244C87B9"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424300</w:t>
            </w:r>
            <w:r w:rsidRPr="00AE1ECB">
              <w:rPr>
                <w:rFonts w:ascii="Helvetica" w:hAnsi="Helvetica"/>
                <w:sz w:val="12"/>
                <w:szCs w:val="12"/>
              </w:rPr>
              <w:tab/>
              <w:t>Apparel, Piece Goods, &amp;</w:t>
            </w:r>
          </w:p>
        </w:tc>
      </w:tr>
      <w:tr w:rsidRPr="00AE1ECB" w:rsidR="00D66365" w:rsidTr="00F2467E" w14:paraId="244C87BF" w14:textId="77777777">
        <w:trPr>
          <w:trHeight w:val="123"/>
        </w:trPr>
        <w:tc>
          <w:tcPr>
            <w:tcW w:w="2541" w:type="dxa"/>
            <w:tcBorders>
              <w:left w:val="single" w:color="auto" w:sz="4" w:space="0"/>
              <w:right w:val="single" w:color="auto" w:sz="4" w:space="0"/>
            </w:tcBorders>
            <w:vAlign w:val="center"/>
          </w:tcPr>
          <w:p w:rsidRPr="00AE1ECB" w:rsidR="00D66365" w:rsidP="00235F04" w:rsidRDefault="00D66365" w14:paraId="244C87BB"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c>
          <w:tcPr>
            <w:tcW w:w="2613" w:type="dxa"/>
            <w:tcBorders>
              <w:left w:val="single" w:color="auto" w:sz="4" w:space="0"/>
              <w:right w:val="single" w:color="auto" w:sz="4" w:space="0"/>
            </w:tcBorders>
            <w:vAlign w:val="center"/>
          </w:tcPr>
          <w:p w:rsidRPr="00AE1ECB" w:rsidR="00D66365" w:rsidP="004804D7" w:rsidRDefault="00D66365" w14:paraId="244C87B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322100</w:t>
            </w:r>
            <w:r w:rsidRPr="00AE1ECB">
              <w:rPr>
                <w:rFonts w:ascii="Helvetica" w:hAnsi="Helvetica"/>
                <w:sz w:val="12"/>
                <w:szCs w:val="12"/>
              </w:rPr>
              <w:tab/>
              <w:t>Pulp, Paper, &amp; Paperboard</w:t>
            </w:r>
          </w:p>
        </w:tc>
        <w:tc>
          <w:tcPr>
            <w:tcW w:w="2704" w:type="dxa"/>
            <w:tcBorders>
              <w:left w:val="single" w:color="auto" w:sz="4" w:space="0"/>
              <w:right w:val="single" w:color="auto" w:sz="4" w:space="0"/>
            </w:tcBorders>
            <w:vAlign w:val="center"/>
          </w:tcPr>
          <w:p w:rsidRPr="00AE1ECB" w:rsidR="00D66365" w:rsidP="00235F04" w:rsidRDefault="00D66365" w14:paraId="244C87BD"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333510</w:t>
            </w:r>
            <w:r w:rsidRPr="00AE1ECB">
              <w:rPr>
                <w:rFonts w:ascii="Helvetica" w:hAnsi="Helvetica"/>
                <w:sz w:val="12"/>
                <w:szCs w:val="12"/>
              </w:rPr>
              <w:tab/>
              <w:t xml:space="preserve">Metalworking Machinery </w:t>
            </w:r>
            <w:proofErr w:type="spellStart"/>
            <w:r w:rsidRPr="00AE1ECB">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AE1ECB" w:rsidR="00D66365" w:rsidP="00235F04" w:rsidRDefault="00D66365" w14:paraId="244C87BE"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Notions</w:t>
            </w:r>
          </w:p>
        </w:tc>
      </w:tr>
      <w:tr w:rsidRPr="00AE1ECB" w:rsidR="00D66365" w:rsidTr="00F2467E" w14:paraId="244C87C4" w14:textId="77777777">
        <w:trPr>
          <w:trHeight w:val="123"/>
        </w:trPr>
        <w:tc>
          <w:tcPr>
            <w:tcW w:w="2541" w:type="dxa"/>
            <w:tcBorders>
              <w:left w:val="single" w:color="auto" w:sz="4" w:space="0"/>
              <w:right w:val="single" w:color="auto" w:sz="4" w:space="0"/>
            </w:tcBorders>
            <w:vAlign w:val="center"/>
          </w:tcPr>
          <w:p w:rsidRPr="00AE1ECB" w:rsidR="00D66365" w:rsidP="00235F04" w:rsidRDefault="007B721B" w14:paraId="244C87C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237990</w:t>
            </w:r>
            <w:r w:rsidRPr="00AE1ECB">
              <w:rPr>
                <w:rFonts w:ascii="Helvetica" w:hAnsi="Helvetica"/>
                <w:sz w:val="12"/>
                <w:szCs w:val="12"/>
              </w:rPr>
              <w:tab/>
              <w:t>Other Heavy &amp; Civil</w:t>
            </w:r>
          </w:p>
        </w:tc>
        <w:tc>
          <w:tcPr>
            <w:tcW w:w="2613" w:type="dxa"/>
            <w:tcBorders>
              <w:left w:val="single" w:color="auto" w:sz="4" w:space="0"/>
              <w:right w:val="single" w:color="auto" w:sz="4" w:space="0"/>
            </w:tcBorders>
            <w:vAlign w:val="center"/>
          </w:tcPr>
          <w:p w:rsidRPr="00AE1ECB" w:rsidR="00D66365" w:rsidP="004804D7" w:rsidRDefault="00D66365" w14:paraId="244C87C1"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Mills</w:t>
            </w:r>
          </w:p>
        </w:tc>
        <w:tc>
          <w:tcPr>
            <w:tcW w:w="2704" w:type="dxa"/>
            <w:tcBorders>
              <w:left w:val="single" w:color="auto" w:sz="4" w:space="0"/>
              <w:right w:val="single" w:color="auto" w:sz="4" w:space="0"/>
            </w:tcBorders>
            <w:vAlign w:val="center"/>
          </w:tcPr>
          <w:p w:rsidRPr="00AE1ECB" w:rsidR="00D66365" w:rsidP="005D61D1" w:rsidRDefault="00D66365" w14:paraId="244C87C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333610</w:t>
            </w:r>
            <w:r w:rsidRPr="00AE1ECB">
              <w:rPr>
                <w:rFonts w:ascii="Helvetica" w:hAnsi="Helvetica"/>
                <w:sz w:val="12"/>
                <w:szCs w:val="12"/>
              </w:rPr>
              <w:tab/>
              <w:t>Engine, Turbine &amp; Power</w:t>
            </w:r>
          </w:p>
        </w:tc>
        <w:tc>
          <w:tcPr>
            <w:tcW w:w="2615" w:type="dxa"/>
            <w:tcBorders>
              <w:left w:val="single" w:color="auto" w:sz="4" w:space="0"/>
              <w:right w:val="single" w:color="auto" w:sz="4" w:space="0"/>
            </w:tcBorders>
            <w:vAlign w:val="center"/>
          </w:tcPr>
          <w:p w:rsidRPr="00AE1ECB" w:rsidR="00D66365" w:rsidP="00235F04" w:rsidRDefault="00D66365" w14:paraId="244C87C3"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424400</w:t>
            </w:r>
            <w:r w:rsidRPr="00AE1ECB">
              <w:rPr>
                <w:rFonts w:ascii="Helvetica" w:hAnsi="Helvetica"/>
                <w:sz w:val="12"/>
                <w:szCs w:val="12"/>
              </w:rPr>
              <w:tab/>
              <w:t>Grocery &amp; Related Products</w:t>
            </w:r>
          </w:p>
        </w:tc>
      </w:tr>
      <w:tr w:rsidRPr="00AE1ECB" w:rsidR="00D66365" w:rsidTr="00F2467E" w14:paraId="244C87C9" w14:textId="77777777">
        <w:trPr>
          <w:trHeight w:val="123"/>
        </w:trPr>
        <w:tc>
          <w:tcPr>
            <w:tcW w:w="2541" w:type="dxa"/>
            <w:tcBorders>
              <w:left w:val="single" w:color="auto" w:sz="4" w:space="0"/>
              <w:right w:val="single" w:color="auto" w:sz="4" w:space="0"/>
            </w:tcBorders>
            <w:vAlign w:val="center"/>
          </w:tcPr>
          <w:p w:rsidRPr="00AE1ECB" w:rsidR="00D66365" w:rsidP="00DA7914" w:rsidRDefault="007B721B" w14:paraId="244C87C5"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Engineering Construction</w:t>
            </w:r>
          </w:p>
        </w:tc>
        <w:tc>
          <w:tcPr>
            <w:tcW w:w="2613" w:type="dxa"/>
            <w:tcBorders>
              <w:left w:val="single" w:color="auto" w:sz="4" w:space="0"/>
              <w:right w:val="single" w:color="auto" w:sz="4" w:space="0"/>
            </w:tcBorders>
            <w:vAlign w:val="center"/>
          </w:tcPr>
          <w:p w:rsidRPr="00AE1ECB" w:rsidR="00D66365" w:rsidP="004804D7" w:rsidRDefault="00D66365" w14:paraId="244C87C6" w14:textId="77777777">
            <w:pPr>
              <w:tabs>
                <w:tab w:val="clear" w:pos="432"/>
                <w:tab w:val="left" w:pos="540"/>
              </w:tabs>
              <w:autoSpaceDE w:val="0"/>
              <w:autoSpaceDN w:val="0"/>
              <w:adjustRightInd w:val="0"/>
              <w:spacing w:line="240" w:lineRule="auto"/>
              <w:ind w:right="68" w:firstLine="0"/>
              <w:rPr>
                <w:rFonts w:ascii="Helvetica" w:hAnsi="Helvetica"/>
                <w:sz w:val="12"/>
                <w:szCs w:val="12"/>
              </w:rPr>
            </w:pPr>
            <w:r w:rsidRPr="00AE1ECB">
              <w:rPr>
                <w:rFonts w:ascii="Helvetica" w:hAnsi="Helvetica"/>
                <w:sz w:val="12"/>
                <w:szCs w:val="12"/>
              </w:rPr>
              <w:t>322200</w:t>
            </w:r>
            <w:r w:rsidRPr="00AE1ECB">
              <w:rPr>
                <w:rFonts w:ascii="Helvetica" w:hAnsi="Helvetica"/>
                <w:sz w:val="12"/>
                <w:szCs w:val="12"/>
              </w:rPr>
              <w:tab/>
              <w:t xml:space="preserve">Converted Paper Product </w:t>
            </w:r>
            <w:proofErr w:type="spellStart"/>
            <w:r w:rsidRPr="00AE1ECB">
              <w:rPr>
                <w:rFonts w:ascii="Helvetica" w:hAnsi="Helvetica"/>
                <w:sz w:val="12"/>
                <w:szCs w:val="12"/>
              </w:rPr>
              <w:t>Mfg</w:t>
            </w:r>
            <w:proofErr w:type="spellEnd"/>
          </w:p>
        </w:tc>
        <w:tc>
          <w:tcPr>
            <w:tcW w:w="2704" w:type="dxa"/>
            <w:tcBorders>
              <w:left w:val="single" w:color="auto" w:sz="4" w:space="0"/>
              <w:right w:val="single" w:color="auto" w:sz="4" w:space="0"/>
            </w:tcBorders>
            <w:vAlign w:val="center"/>
          </w:tcPr>
          <w:p w:rsidRPr="00AE1ECB" w:rsidR="00D66365" w:rsidP="00235F04" w:rsidRDefault="00D66365" w14:paraId="244C87C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 xml:space="preserve">Transmission Equipment </w:t>
            </w:r>
            <w:proofErr w:type="spellStart"/>
            <w:r w:rsidRPr="00AE1ECB">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AE1ECB" w:rsidR="00D66365" w:rsidP="00235F04" w:rsidRDefault="00D66365" w14:paraId="244C87C8"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424500</w:t>
            </w:r>
            <w:r w:rsidRPr="00AE1ECB">
              <w:rPr>
                <w:rFonts w:ascii="Helvetica" w:hAnsi="Helvetica"/>
                <w:sz w:val="12"/>
                <w:szCs w:val="12"/>
              </w:rPr>
              <w:tab/>
              <w:t>Farm Product Raw Materials</w:t>
            </w:r>
          </w:p>
        </w:tc>
      </w:tr>
      <w:tr w:rsidRPr="00AE1ECB" w:rsidR="00D66365" w:rsidTr="00F2467E" w14:paraId="244C87CE" w14:textId="77777777">
        <w:trPr>
          <w:trHeight w:val="123"/>
        </w:trPr>
        <w:tc>
          <w:tcPr>
            <w:tcW w:w="2541" w:type="dxa"/>
            <w:tcBorders>
              <w:left w:val="single" w:color="auto" w:sz="4" w:space="0"/>
              <w:right w:val="single" w:color="auto" w:sz="4" w:space="0"/>
            </w:tcBorders>
            <w:vAlign w:val="center"/>
          </w:tcPr>
          <w:p w:rsidRPr="00AE1ECB" w:rsidR="00D66365" w:rsidP="00DA7914" w:rsidRDefault="00D66365" w14:paraId="244C87CA"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c>
          <w:tcPr>
            <w:tcW w:w="2613" w:type="dxa"/>
            <w:tcBorders>
              <w:left w:val="single" w:color="auto" w:sz="4" w:space="0"/>
              <w:right w:val="single" w:color="auto" w:sz="4" w:space="0"/>
            </w:tcBorders>
            <w:vAlign w:val="center"/>
          </w:tcPr>
          <w:p w:rsidRPr="00AE1ECB" w:rsidR="00D66365" w:rsidP="004804D7" w:rsidRDefault="00D66365" w14:paraId="244C87CB" w14:textId="77777777">
            <w:pPr>
              <w:tabs>
                <w:tab w:val="clear" w:pos="432"/>
                <w:tab w:val="left" w:pos="540"/>
              </w:tabs>
              <w:autoSpaceDE w:val="0"/>
              <w:autoSpaceDN w:val="0"/>
              <w:adjustRightInd w:val="0"/>
              <w:spacing w:line="240" w:lineRule="auto"/>
              <w:ind w:right="68" w:firstLine="0"/>
              <w:rPr>
                <w:rFonts w:ascii="Helvetica" w:hAnsi="Helvetica"/>
                <w:sz w:val="12"/>
                <w:szCs w:val="12"/>
              </w:rPr>
            </w:pPr>
          </w:p>
        </w:tc>
        <w:tc>
          <w:tcPr>
            <w:tcW w:w="2704" w:type="dxa"/>
            <w:tcBorders>
              <w:left w:val="single" w:color="auto" w:sz="4" w:space="0"/>
              <w:right w:val="single" w:color="auto" w:sz="4" w:space="0"/>
            </w:tcBorders>
            <w:vAlign w:val="center"/>
          </w:tcPr>
          <w:p w:rsidRPr="00AE1ECB" w:rsidR="00D66365" w:rsidP="00235F04" w:rsidRDefault="00D66365" w14:paraId="244C87C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333900</w:t>
            </w:r>
            <w:r w:rsidRPr="00AE1ECB">
              <w:rPr>
                <w:rFonts w:ascii="Helvetica" w:hAnsi="Helvetica"/>
                <w:sz w:val="12"/>
                <w:szCs w:val="12"/>
              </w:rPr>
              <w:tab/>
              <w:t>Other General Purpose</w:t>
            </w:r>
          </w:p>
        </w:tc>
        <w:tc>
          <w:tcPr>
            <w:tcW w:w="2615" w:type="dxa"/>
            <w:tcBorders>
              <w:left w:val="single" w:color="auto" w:sz="4" w:space="0"/>
              <w:right w:val="single" w:color="auto" w:sz="4" w:space="0"/>
            </w:tcBorders>
            <w:vAlign w:val="center"/>
          </w:tcPr>
          <w:p w:rsidRPr="00AE1ECB" w:rsidR="00D66365" w:rsidP="00235F04" w:rsidRDefault="00D66365" w14:paraId="244C87CD"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424600</w:t>
            </w:r>
            <w:r w:rsidRPr="00AE1ECB">
              <w:rPr>
                <w:rFonts w:ascii="Helvetica" w:hAnsi="Helvetica"/>
                <w:sz w:val="12"/>
                <w:szCs w:val="12"/>
              </w:rPr>
              <w:tab/>
              <w:t>Chemical &amp; Allied Products</w:t>
            </w:r>
          </w:p>
        </w:tc>
      </w:tr>
      <w:tr w:rsidRPr="00AE1ECB" w:rsidR="002743BA" w:rsidTr="00F2467E" w14:paraId="244C87D3" w14:textId="77777777">
        <w:trPr>
          <w:trHeight w:val="123"/>
        </w:trPr>
        <w:tc>
          <w:tcPr>
            <w:tcW w:w="2541" w:type="dxa"/>
            <w:tcBorders>
              <w:left w:val="single" w:color="auto" w:sz="4" w:space="0"/>
              <w:right w:val="single" w:color="auto" w:sz="4" w:space="0"/>
            </w:tcBorders>
            <w:vAlign w:val="center"/>
          </w:tcPr>
          <w:p w:rsidRPr="00AE1ECB" w:rsidR="002743BA" w:rsidP="00DA7914" w:rsidRDefault="002743BA" w14:paraId="244C87CF"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c>
          <w:tcPr>
            <w:tcW w:w="2613" w:type="dxa"/>
            <w:tcBorders>
              <w:left w:val="single" w:color="auto" w:sz="4" w:space="0"/>
              <w:right w:val="single" w:color="auto" w:sz="4" w:space="0"/>
            </w:tcBorders>
            <w:vAlign w:val="center"/>
          </w:tcPr>
          <w:p w:rsidRPr="00AE1ECB" w:rsidR="002743BA" w:rsidP="00DA7914" w:rsidRDefault="002743BA" w14:paraId="244C87D0" w14:textId="77777777">
            <w:pPr>
              <w:tabs>
                <w:tab w:val="clear" w:pos="432"/>
                <w:tab w:val="left" w:pos="540"/>
              </w:tabs>
              <w:autoSpaceDE w:val="0"/>
              <w:autoSpaceDN w:val="0"/>
              <w:adjustRightInd w:val="0"/>
              <w:spacing w:line="240" w:lineRule="auto"/>
              <w:ind w:right="68" w:firstLine="0"/>
              <w:rPr>
                <w:rFonts w:ascii="Helvetica" w:hAnsi="Helvetica"/>
                <w:sz w:val="12"/>
                <w:szCs w:val="12"/>
              </w:rPr>
            </w:pPr>
          </w:p>
        </w:tc>
        <w:tc>
          <w:tcPr>
            <w:tcW w:w="2704" w:type="dxa"/>
            <w:tcBorders>
              <w:left w:val="single" w:color="auto" w:sz="4" w:space="0"/>
              <w:right w:val="single" w:color="auto" w:sz="4" w:space="0"/>
            </w:tcBorders>
            <w:vAlign w:val="center"/>
          </w:tcPr>
          <w:p w:rsidRPr="00AE1ECB" w:rsidR="002743BA" w:rsidP="00235F04" w:rsidRDefault="002743BA" w14:paraId="244C87D1"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 xml:space="preserve">Machinery </w:t>
            </w:r>
            <w:proofErr w:type="spellStart"/>
            <w:r w:rsidRPr="00AE1ECB">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AE1ECB" w:rsidR="002743BA" w:rsidP="00DA7914" w:rsidRDefault="002743BA" w14:paraId="244C87D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r>
      <w:tr w:rsidRPr="00AE1ECB" w:rsidR="002743BA" w:rsidTr="00F2467E" w14:paraId="244C87D8" w14:textId="77777777">
        <w:trPr>
          <w:trHeight w:val="123"/>
        </w:trPr>
        <w:tc>
          <w:tcPr>
            <w:tcW w:w="2541" w:type="dxa"/>
            <w:tcBorders>
              <w:left w:val="single" w:color="auto" w:sz="4" w:space="0"/>
              <w:right w:val="single" w:color="auto" w:sz="4" w:space="0"/>
            </w:tcBorders>
            <w:vAlign w:val="center"/>
          </w:tcPr>
          <w:p w:rsidRPr="00AE1ECB" w:rsidR="002743BA" w:rsidP="00DA7914" w:rsidRDefault="002743BA" w14:paraId="244C87D4"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c>
          <w:tcPr>
            <w:tcW w:w="2613" w:type="dxa"/>
            <w:tcBorders>
              <w:left w:val="single" w:color="auto" w:sz="4" w:space="0"/>
              <w:right w:val="single" w:color="auto" w:sz="4" w:space="0"/>
            </w:tcBorders>
            <w:vAlign w:val="center"/>
          </w:tcPr>
          <w:p w:rsidRPr="00AE1ECB" w:rsidR="002743BA" w:rsidP="00DA7914" w:rsidRDefault="002743BA" w14:paraId="244C87D5"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p>
        </w:tc>
        <w:tc>
          <w:tcPr>
            <w:tcW w:w="2704" w:type="dxa"/>
            <w:tcBorders>
              <w:left w:val="single" w:color="auto" w:sz="4" w:space="0"/>
              <w:right w:val="single" w:color="auto" w:sz="4" w:space="0"/>
            </w:tcBorders>
            <w:vAlign w:val="center"/>
          </w:tcPr>
          <w:p w:rsidRPr="00AE1ECB" w:rsidR="002743BA" w:rsidP="00235F04" w:rsidRDefault="002743BA" w14:paraId="244C87D6"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c>
          <w:tcPr>
            <w:tcW w:w="2615" w:type="dxa"/>
            <w:tcBorders>
              <w:left w:val="single" w:color="auto" w:sz="4" w:space="0"/>
              <w:right w:val="single" w:color="auto" w:sz="4" w:space="0"/>
            </w:tcBorders>
            <w:vAlign w:val="center"/>
          </w:tcPr>
          <w:p w:rsidRPr="00AE1ECB" w:rsidR="002743BA" w:rsidP="00DA7914" w:rsidRDefault="002743BA" w14:paraId="244C87D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r>
      <w:tr w:rsidRPr="00AE1ECB" w:rsidR="002743BA" w:rsidTr="00F2467E" w14:paraId="244C87DD" w14:textId="77777777">
        <w:trPr>
          <w:trHeight w:val="123"/>
        </w:trPr>
        <w:tc>
          <w:tcPr>
            <w:tcW w:w="2541" w:type="dxa"/>
            <w:tcBorders>
              <w:left w:val="single" w:color="auto" w:sz="4" w:space="0"/>
              <w:right w:val="single" w:color="auto" w:sz="4" w:space="0"/>
            </w:tcBorders>
            <w:vAlign w:val="center"/>
          </w:tcPr>
          <w:p w:rsidRPr="00AE1ECB" w:rsidR="002743BA" w:rsidP="00DA7914" w:rsidRDefault="002743BA" w14:paraId="244C87D9"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c>
          <w:tcPr>
            <w:tcW w:w="2613" w:type="dxa"/>
            <w:tcBorders>
              <w:left w:val="single" w:color="auto" w:sz="4" w:space="0"/>
              <w:right w:val="single" w:color="auto" w:sz="4" w:space="0"/>
            </w:tcBorders>
            <w:vAlign w:val="center"/>
          </w:tcPr>
          <w:p w:rsidRPr="00AE1ECB" w:rsidR="002743BA" w:rsidP="00DA7914" w:rsidRDefault="002743BA" w14:paraId="244C87DA"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p>
        </w:tc>
        <w:tc>
          <w:tcPr>
            <w:tcW w:w="2704" w:type="dxa"/>
            <w:tcBorders>
              <w:left w:val="single" w:color="auto" w:sz="4" w:space="0"/>
              <w:right w:val="single" w:color="auto" w:sz="4" w:space="0"/>
            </w:tcBorders>
            <w:vAlign w:val="center"/>
          </w:tcPr>
          <w:p w:rsidRPr="00AE1ECB" w:rsidR="002743BA" w:rsidP="00DA7914" w:rsidRDefault="002743BA" w14:paraId="244C87DB"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c>
          <w:tcPr>
            <w:tcW w:w="2615" w:type="dxa"/>
            <w:tcBorders>
              <w:left w:val="single" w:color="auto" w:sz="4" w:space="0"/>
              <w:right w:val="single" w:color="auto" w:sz="4" w:space="0"/>
            </w:tcBorders>
            <w:vAlign w:val="center"/>
          </w:tcPr>
          <w:p w:rsidRPr="00AE1ECB" w:rsidR="002743BA" w:rsidP="00DA7914" w:rsidRDefault="002743BA" w14:paraId="244C87D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r>
      <w:tr w:rsidRPr="00AE1ECB" w:rsidR="002743BA" w:rsidTr="00F2467E" w14:paraId="244C87E2" w14:textId="77777777">
        <w:trPr>
          <w:trHeight w:val="123"/>
        </w:trPr>
        <w:tc>
          <w:tcPr>
            <w:tcW w:w="2541" w:type="dxa"/>
            <w:tcBorders>
              <w:left w:val="single" w:color="auto" w:sz="4" w:space="0"/>
              <w:bottom w:val="single" w:color="auto" w:sz="4" w:space="0"/>
              <w:right w:val="single" w:color="auto" w:sz="4" w:space="0"/>
            </w:tcBorders>
            <w:vAlign w:val="center"/>
          </w:tcPr>
          <w:p w:rsidRPr="00AE1ECB" w:rsidR="002743BA" w:rsidP="00DA7914" w:rsidRDefault="002743BA" w14:paraId="244C87DE"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c>
          <w:tcPr>
            <w:tcW w:w="2613" w:type="dxa"/>
            <w:tcBorders>
              <w:left w:val="single" w:color="auto" w:sz="4" w:space="0"/>
              <w:bottom w:val="single" w:color="auto" w:sz="4" w:space="0"/>
              <w:right w:val="single" w:color="auto" w:sz="4" w:space="0"/>
            </w:tcBorders>
            <w:vAlign w:val="center"/>
          </w:tcPr>
          <w:p w:rsidRPr="00AE1ECB" w:rsidR="002743BA" w:rsidP="00DA7914" w:rsidRDefault="002743BA" w14:paraId="244C87DF"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c>
          <w:tcPr>
            <w:tcW w:w="2704" w:type="dxa"/>
            <w:tcBorders>
              <w:left w:val="single" w:color="auto" w:sz="4" w:space="0"/>
              <w:bottom w:val="single" w:color="auto" w:sz="4" w:space="0"/>
              <w:right w:val="single" w:color="auto" w:sz="4" w:space="0"/>
            </w:tcBorders>
            <w:vAlign w:val="center"/>
          </w:tcPr>
          <w:p w:rsidRPr="00AE1ECB" w:rsidR="002743BA" w:rsidP="00DA7914" w:rsidRDefault="002743BA" w14:paraId="244C87E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c>
          <w:tcPr>
            <w:tcW w:w="2615" w:type="dxa"/>
            <w:tcBorders>
              <w:left w:val="single" w:color="auto" w:sz="4" w:space="0"/>
              <w:bottom w:val="single" w:color="auto" w:sz="4" w:space="0"/>
              <w:right w:val="single" w:color="auto" w:sz="4" w:space="0"/>
            </w:tcBorders>
            <w:vAlign w:val="center"/>
          </w:tcPr>
          <w:p w:rsidRPr="00AE1ECB" w:rsidR="002743BA" w:rsidP="00DA7914" w:rsidRDefault="002743BA" w14:paraId="244C87E1"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r>
      <w:tr w:rsidRPr="00AE1ECB" w:rsidR="002743BA" w:rsidTr="00F2467E" w14:paraId="244C87E4" w14:textId="77777777">
        <w:trPr>
          <w:trHeight w:val="123"/>
        </w:trPr>
        <w:tc>
          <w:tcPr>
            <w:tcW w:w="10473" w:type="dxa"/>
            <w:gridSpan w:val="4"/>
            <w:tcBorders>
              <w:bottom w:val="single" w:color="auto" w:sz="4" w:space="0"/>
            </w:tcBorders>
            <w:vAlign w:val="center"/>
          </w:tcPr>
          <w:p w:rsidRPr="00AE1ECB" w:rsidR="002743BA" w:rsidP="00DA7914" w:rsidRDefault="002743BA" w14:paraId="244C87E3" w14:textId="77777777">
            <w:pPr>
              <w:pageBreakBefore/>
              <w:tabs>
                <w:tab w:val="clear" w:pos="432"/>
                <w:tab w:val="left" w:pos="540"/>
              </w:tabs>
              <w:autoSpaceDE w:val="0"/>
              <w:autoSpaceDN w:val="0"/>
              <w:adjustRightInd w:val="0"/>
              <w:spacing w:line="240" w:lineRule="auto"/>
              <w:ind w:right="144" w:firstLine="0"/>
              <w:rPr>
                <w:rFonts w:ascii="Helvetica" w:hAnsi="Helvetica"/>
                <w:b/>
                <w:sz w:val="16"/>
                <w:szCs w:val="16"/>
              </w:rPr>
            </w:pPr>
            <w:r w:rsidRPr="00AE1ECB">
              <w:rPr>
                <w:rFonts w:ascii="Helvetica" w:hAnsi="Helvetica"/>
                <w:b/>
                <w:sz w:val="16"/>
                <w:szCs w:val="16"/>
              </w:rPr>
              <w:lastRenderedPageBreak/>
              <w:t>Forms 5500, 5500-SF, and 5500-EZ Codes for Principal Business Activity (</w:t>
            </w:r>
            <w:r w:rsidRPr="00AE1ECB">
              <w:rPr>
                <w:rFonts w:ascii="Helvetica" w:hAnsi="Helvetica"/>
                <w:b/>
                <w:i/>
                <w:sz w:val="16"/>
                <w:szCs w:val="16"/>
              </w:rPr>
              <w:t>continued</w:t>
            </w:r>
            <w:r w:rsidRPr="00AE1ECB">
              <w:rPr>
                <w:rFonts w:ascii="Helvetica" w:hAnsi="Helvetica"/>
                <w:b/>
                <w:sz w:val="16"/>
                <w:szCs w:val="16"/>
              </w:rPr>
              <w:t>)</w:t>
            </w:r>
          </w:p>
        </w:tc>
      </w:tr>
      <w:tr w:rsidRPr="00AE1ECB" w:rsidR="002743BA" w:rsidTr="00F2467E" w14:paraId="244C87E9" w14:textId="77777777">
        <w:trPr>
          <w:trHeight w:val="123"/>
        </w:trPr>
        <w:tc>
          <w:tcPr>
            <w:tcW w:w="2541" w:type="dxa"/>
            <w:tcBorders>
              <w:top w:val="single" w:color="auto" w:sz="4" w:space="0"/>
              <w:left w:val="single" w:color="auto" w:sz="4" w:space="0"/>
              <w:right w:val="single" w:color="auto" w:sz="4" w:space="0"/>
            </w:tcBorders>
            <w:vAlign w:val="center"/>
          </w:tcPr>
          <w:p w:rsidRPr="00AE1ECB" w:rsidR="002743BA" w:rsidP="00DA7914" w:rsidRDefault="002743BA" w14:paraId="244C87E5" w14:textId="77777777">
            <w:pPr>
              <w:tabs>
                <w:tab w:val="clear" w:pos="432"/>
                <w:tab w:val="left" w:pos="540"/>
              </w:tabs>
              <w:autoSpaceDE w:val="0"/>
              <w:autoSpaceDN w:val="0"/>
              <w:adjustRightInd w:val="0"/>
              <w:spacing w:line="240" w:lineRule="auto"/>
              <w:ind w:right="151" w:firstLine="0"/>
              <w:rPr>
                <w:rFonts w:ascii="Helvetica" w:hAnsi="Helvetica"/>
                <w:i/>
                <w:sz w:val="12"/>
                <w:szCs w:val="12"/>
              </w:rPr>
            </w:pPr>
            <w:r w:rsidRPr="00AE1ECB">
              <w:rPr>
                <w:rFonts w:ascii="Helvetica" w:hAnsi="Helvetica"/>
                <w:i/>
                <w:sz w:val="12"/>
                <w:szCs w:val="12"/>
              </w:rPr>
              <w:t>Code</w:t>
            </w:r>
          </w:p>
        </w:tc>
        <w:tc>
          <w:tcPr>
            <w:tcW w:w="2613" w:type="dxa"/>
            <w:tcBorders>
              <w:top w:val="single" w:color="auto" w:sz="4" w:space="0"/>
              <w:left w:val="single" w:color="auto" w:sz="4" w:space="0"/>
              <w:right w:val="single" w:color="auto" w:sz="4" w:space="0"/>
            </w:tcBorders>
            <w:vAlign w:val="center"/>
          </w:tcPr>
          <w:p w:rsidRPr="00AE1ECB" w:rsidR="002743BA" w:rsidP="00DA7914" w:rsidRDefault="002743BA" w14:paraId="244C87E6" w14:textId="77777777">
            <w:pPr>
              <w:tabs>
                <w:tab w:val="clear" w:pos="432"/>
                <w:tab w:val="left" w:pos="540"/>
              </w:tabs>
              <w:autoSpaceDE w:val="0"/>
              <w:autoSpaceDN w:val="0"/>
              <w:adjustRightInd w:val="0"/>
              <w:spacing w:line="240" w:lineRule="auto"/>
              <w:ind w:right="151" w:firstLine="0"/>
              <w:rPr>
                <w:rFonts w:ascii="Helvetica" w:hAnsi="Helvetica"/>
                <w:i/>
                <w:sz w:val="12"/>
                <w:szCs w:val="12"/>
              </w:rPr>
            </w:pPr>
            <w:r w:rsidRPr="00AE1ECB">
              <w:rPr>
                <w:rFonts w:ascii="Helvetica" w:hAnsi="Helvetica"/>
                <w:i/>
                <w:sz w:val="12"/>
                <w:szCs w:val="12"/>
              </w:rPr>
              <w:t>Code</w:t>
            </w:r>
          </w:p>
        </w:tc>
        <w:tc>
          <w:tcPr>
            <w:tcW w:w="2704" w:type="dxa"/>
            <w:tcBorders>
              <w:top w:val="single" w:color="auto" w:sz="4" w:space="0"/>
              <w:left w:val="single" w:color="auto" w:sz="4" w:space="0"/>
              <w:right w:val="single" w:color="auto" w:sz="4" w:space="0"/>
            </w:tcBorders>
            <w:vAlign w:val="center"/>
          </w:tcPr>
          <w:p w:rsidRPr="00AE1ECB" w:rsidR="002743BA" w:rsidP="00DA7914" w:rsidRDefault="002743BA" w14:paraId="244C87E7" w14:textId="77777777">
            <w:pPr>
              <w:tabs>
                <w:tab w:val="clear" w:pos="432"/>
                <w:tab w:val="left" w:pos="540"/>
              </w:tabs>
              <w:autoSpaceDE w:val="0"/>
              <w:autoSpaceDN w:val="0"/>
              <w:adjustRightInd w:val="0"/>
              <w:spacing w:line="240" w:lineRule="auto"/>
              <w:ind w:right="151" w:firstLine="0"/>
              <w:rPr>
                <w:rFonts w:ascii="Helvetica" w:hAnsi="Helvetica"/>
                <w:i/>
                <w:sz w:val="12"/>
                <w:szCs w:val="12"/>
              </w:rPr>
            </w:pPr>
            <w:r w:rsidRPr="00AE1ECB">
              <w:rPr>
                <w:rFonts w:ascii="Helvetica" w:hAnsi="Helvetica"/>
                <w:i/>
                <w:sz w:val="12"/>
                <w:szCs w:val="12"/>
              </w:rPr>
              <w:t>Code</w:t>
            </w:r>
          </w:p>
        </w:tc>
        <w:tc>
          <w:tcPr>
            <w:tcW w:w="2615" w:type="dxa"/>
            <w:tcBorders>
              <w:top w:val="single" w:color="auto" w:sz="4" w:space="0"/>
              <w:left w:val="single" w:color="auto" w:sz="4" w:space="0"/>
              <w:right w:val="single" w:color="auto" w:sz="4" w:space="0"/>
            </w:tcBorders>
            <w:vAlign w:val="center"/>
          </w:tcPr>
          <w:p w:rsidRPr="00AE1ECB" w:rsidR="002743BA" w:rsidP="00DA7914" w:rsidRDefault="002743BA" w14:paraId="244C87E8" w14:textId="77777777">
            <w:pPr>
              <w:tabs>
                <w:tab w:val="clear" w:pos="432"/>
                <w:tab w:val="left" w:pos="540"/>
              </w:tabs>
              <w:autoSpaceDE w:val="0"/>
              <w:autoSpaceDN w:val="0"/>
              <w:adjustRightInd w:val="0"/>
              <w:spacing w:line="240" w:lineRule="auto"/>
              <w:ind w:right="151" w:firstLine="0"/>
              <w:rPr>
                <w:rFonts w:ascii="Helvetica" w:hAnsi="Helvetica"/>
                <w:i/>
                <w:sz w:val="12"/>
                <w:szCs w:val="12"/>
              </w:rPr>
            </w:pPr>
            <w:r w:rsidRPr="00AE1ECB">
              <w:rPr>
                <w:rFonts w:ascii="Helvetica" w:hAnsi="Helvetica"/>
                <w:i/>
                <w:sz w:val="12"/>
                <w:szCs w:val="12"/>
              </w:rPr>
              <w:t>Code</w:t>
            </w:r>
          </w:p>
        </w:tc>
      </w:tr>
      <w:tr w:rsidRPr="00AE1ECB" w:rsidR="002743BA" w:rsidTr="00F2467E" w14:paraId="244C87EE" w14:textId="77777777">
        <w:trPr>
          <w:trHeight w:val="123"/>
        </w:trPr>
        <w:tc>
          <w:tcPr>
            <w:tcW w:w="2541" w:type="dxa"/>
            <w:tcBorders>
              <w:left w:val="single" w:color="auto" w:sz="4" w:space="0"/>
              <w:right w:val="single" w:color="auto" w:sz="4" w:space="0"/>
            </w:tcBorders>
            <w:vAlign w:val="center"/>
          </w:tcPr>
          <w:p w:rsidRPr="00AE1ECB" w:rsidR="002743BA" w:rsidP="00DA7914" w:rsidRDefault="002743BA" w14:paraId="244C87EA"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424700</w:t>
            </w:r>
            <w:r w:rsidRPr="00AE1ECB">
              <w:rPr>
                <w:rFonts w:ascii="Helvetica" w:hAnsi="Helvetica"/>
                <w:sz w:val="12"/>
                <w:szCs w:val="12"/>
              </w:rPr>
              <w:tab/>
              <w:t>Petroleum &amp; Petroleum</w:t>
            </w:r>
          </w:p>
        </w:tc>
        <w:tc>
          <w:tcPr>
            <w:tcW w:w="2613" w:type="dxa"/>
            <w:tcBorders>
              <w:left w:val="single" w:color="auto" w:sz="4" w:space="0"/>
              <w:right w:val="single" w:color="auto" w:sz="4" w:space="0"/>
            </w:tcBorders>
            <w:vAlign w:val="center"/>
          </w:tcPr>
          <w:p w:rsidRPr="00AE1ECB" w:rsidR="002743BA" w:rsidP="00DA7914" w:rsidRDefault="002743BA" w14:paraId="244C87EB"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448140</w:t>
            </w:r>
            <w:r w:rsidRPr="00AE1ECB">
              <w:rPr>
                <w:rFonts w:ascii="Helvetica" w:hAnsi="Helvetica"/>
                <w:sz w:val="12"/>
                <w:szCs w:val="12"/>
              </w:rPr>
              <w:tab/>
              <w:t>Family Clothing Stores</w:t>
            </w:r>
          </w:p>
        </w:tc>
        <w:tc>
          <w:tcPr>
            <w:tcW w:w="2704" w:type="dxa"/>
            <w:tcBorders>
              <w:left w:val="single" w:color="auto" w:sz="4" w:space="0"/>
              <w:right w:val="single" w:color="auto" w:sz="4" w:space="0"/>
            </w:tcBorders>
            <w:vAlign w:val="center"/>
          </w:tcPr>
          <w:p w:rsidRPr="00AE1ECB" w:rsidR="002743BA" w:rsidP="00DA7914" w:rsidRDefault="002743BA" w14:paraId="244C87EC"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Support Activities for Transportation</w:t>
            </w:r>
          </w:p>
        </w:tc>
        <w:tc>
          <w:tcPr>
            <w:tcW w:w="2615" w:type="dxa"/>
            <w:tcBorders>
              <w:left w:val="single" w:color="auto" w:sz="4" w:space="0"/>
              <w:right w:val="single" w:color="auto" w:sz="4" w:space="0"/>
            </w:tcBorders>
            <w:vAlign w:val="center"/>
          </w:tcPr>
          <w:p w:rsidRPr="00AE1ECB" w:rsidR="002743BA" w:rsidP="00DA00F5" w:rsidRDefault="002743BA" w14:paraId="244C87ED"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Securities, Commodity Contracts,</w:t>
            </w:r>
          </w:p>
        </w:tc>
      </w:tr>
      <w:tr w:rsidRPr="00AE1ECB" w:rsidR="002743BA" w:rsidTr="00F2467E" w14:paraId="244C87F3" w14:textId="77777777">
        <w:trPr>
          <w:trHeight w:val="123"/>
        </w:trPr>
        <w:tc>
          <w:tcPr>
            <w:tcW w:w="2541" w:type="dxa"/>
            <w:tcBorders>
              <w:left w:val="single" w:color="auto" w:sz="4" w:space="0"/>
              <w:right w:val="single" w:color="auto" w:sz="4" w:space="0"/>
            </w:tcBorders>
            <w:vAlign w:val="center"/>
          </w:tcPr>
          <w:p w:rsidRPr="00AE1ECB" w:rsidR="002743BA" w:rsidP="00DA7914" w:rsidRDefault="002743BA" w14:paraId="244C87EF"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Products</w:t>
            </w:r>
          </w:p>
        </w:tc>
        <w:tc>
          <w:tcPr>
            <w:tcW w:w="2613" w:type="dxa"/>
            <w:tcBorders>
              <w:left w:val="single" w:color="auto" w:sz="4" w:space="0"/>
              <w:right w:val="single" w:color="auto" w:sz="4" w:space="0"/>
            </w:tcBorders>
            <w:vAlign w:val="center"/>
          </w:tcPr>
          <w:p w:rsidRPr="00AE1ECB" w:rsidR="002743BA" w:rsidP="00DA7914" w:rsidRDefault="002743BA" w14:paraId="244C87F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448150</w:t>
            </w:r>
            <w:r w:rsidRPr="00AE1ECB">
              <w:rPr>
                <w:rFonts w:ascii="Helvetica" w:hAnsi="Helvetica"/>
                <w:sz w:val="12"/>
                <w:szCs w:val="12"/>
              </w:rPr>
              <w:tab/>
              <w:t>Clothing Accessories Stores</w:t>
            </w:r>
          </w:p>
        </w:tc>
        <w:tc>
          <w:tcPr>
            <w:tcW w:w="2704" w:type="dxa"/>
            <w:tcBorders>
              <w:left w:val="single" w:color="auto" w:sz="4" w:space="0"/>
              <w:right w:val="single" w:color="auto" w:sz="4" w:space="0"/>
            </w:tcBorders>
            <w:vAlign w:val="center"/>
          </w:tcPr>
          <w:p w:rsidRPr="00AE1ECB" w:rsidR="002743BA" w:rsidP="00DA7914" w:rsidRDefault="002743BA" w14:paraId="244C87F1"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488100</w:t>
            </w:r>
            <w:r w:rsidRPr="00AE1ECB">
              <w:rPr>
                <w:rFonts w:ascii="Helvetica" w:hAnsi="Helvetica"/>
                <w:sz w:val="12"/>
                <w:szCs w:val="12"/>
              </w:rPr>
              <w:tab/>
              <w:t>Support Activities for Air</w:t>
            </w:r>
          </w:p>
        </w:tc>
        <w:tc>
          <w:tcPr>
            <w:tcW w:w="2615" w:type="dxa"/>
            <w:tcBorders>
              <w:left w:val="single" w:color="auto" w:sz="4" w:space="0"/>
              <w:right w:val="single" w:color="auto" w:sz="4" w:space="0"/>
            </w:tcBorders>
            <w:vAlign w:val="center"/>
          </w:tcPr>
          <w:p w:rsidRPr="00AE1ECB" w:rsidR="002743BA" w:rsidP="00DA00F5" w:rsidRDefault="002743BA" w14:paraId="244C87F2"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and Other Financial Investments and</w:t>
            </w:r>
          </w:p>
        </w:tc>
      </w:tr>
      <w:tr w:rsidRPr="00AE1ECB" w:rsidR="002743BA" w:rsidTr="00F2467E" w14:paraId="244C87F8" w14:textId="77777777">
        <w:trPr>
          <w:trHeight w:val="123"/>
        </w:trPr>
        <w:tc>
          <w:tcPr>
            <w:tcW w:w="2541" w:type="dxa"/>
            <w:tcBorders>
              <w:left w:val="single" w:color="auto" w:sz="4" w:space="0"/>
              <w:right w:val="single" w:color="auto" w:sz="4" w:space="0"/>
            </w:tcBorders>
            <w:vAlign w:val="center"/>
          </w:tcPr>
          <w:p w:rsidRPr="00AE1ECB" w:rsidR="002743BA" w:rsidP="00DA7914" w:rsidRDefault="002743BA" w14:paraId="244C87F4"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424800</w:t>
            </w:r>
            <w:r w:rsidRPr="00AE1ECB">
              <w:rPr>
                <w:rFonts w:ascii="Helvetica" w:hAnsi="Helvetica"/>
                <w:sz w:val="12"/>
                <w:szCs w:val="12"/>
              </w:rPr>
              <w:tab/>
              <w:t xml:space="preserve">Beer, Wine, &amp; Distilled </w:t>
            </w:r>
          </w:p>
        </w:tc>
        <w:tc>
          <w:tcPr>
            <w:tcW w:w="2613" w:type="dxa"/>
            <w:tcBorders>
              <w:left w:val="single" w:color="auto" w:sz="4" w:space="0"/>
              <w:right w:val="single" w:color="auto" w:sz="4" w:space="0"/>
            </w:tcBorders>
            <w:vAlign w:val="center"/>
          </w:tcPr>
          <w:p w:rsidRPr="00AE1ECB" w:rsidR="002743BA" w:rsidP="00DA7914" w:rsidRDefault="002743BA" w14:paraId="244C87F5"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448190</w:t>
            </w:r>
            <w:r w:rsidRPr="00AE1ECB">
              <w:rPr>
                <w:rFonts w:ascii="Helvetica" w:hAnsi="Helvetica"/>
                <w:sz w:val="12"/>
                <w:szCs w:val="12"/>
              </w:rPr>
              <w:tab/>
              <w:t>Other Clothing Stores</w:t>
            </w:r>
          </w:p>
        </w:tc>
        <w:tc>
          <w:tcPr>
            <w:tcW w:w="2704" w:type="dxa"/>
            <w:tcBorders>
              <w:left w:val="single" w:color="auto" w:sz="4" w:space="0"/>
              <w:right w:val="single" w:color="auto" w:sz="4" w:space="0"/>
            </w:tcBorders>
            <w:vAlign w:val="center"/>
          </w:tcPr>
          <w:p w:rsidRPr="00AE1ECB" w:rsidR="002743BA" w:rsidP="00DA7914" w:rsidRDefault="002743BA" w14:paraId="244C87F6"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Transportation</w:t>
            </w:r>
          </w:p>
        </w:tc>
        <w:tc>
          <w:tcPr>
            <w:tcW w:w="2615" w:type="dxa"/>
            <w:tcBorders>
              <w:left w:val="single" w:color="auto" w:sz="4" w:space="0"/>
              <w:right w:val="single" w:color="auto" w:sz="4" w:space="0"/>
            </w:tcBorders>
            <w:vAlign w:val="center"/>
          </w:tcPr>
          <w:p w:rsidRPr="00AE1ECB" w:rsidR="002743BA" w:rsidP="00DA00F5" w:rsidRDefault="002743BA" w14:paraId="244C87F7"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Related Activities</w:t>
            </w:r>
          </w:p>
        </w:tc>
      </w:tr>
      <w:tr w:rsidRPr="00AE1ECB" w:rsidR="002743BA" w:rsidTr="00F2467E" w14:paraId="244C87FD" w14:textId="77777777">
        <w:trPr>
          <w:trHeight w:val="123"/>
        </w:trPr>
        <w:tc>
          <w:tcPr>
            <w:tcW w:w="2541" w:type="dxa"/>
            <w:tcBorders>
              <w:left w:val="single" w:color="auto" w:sz="4" w:space="0"/>
              <w:right w:val="single" w:color="auto" w:sz="4" w:space="0"/>
            </w:tcBorders>
            <w:vAlign w:val="center"/>
          </w:tcPr>
          <w:p w:rsidRPr="00AE1ECB" w:rsidR="002743BA" w:rsidP="00DA7914" w:rsidRDefault="002743BA" w14:paraId="244C87F9"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Alcoholic Beverages</w:t>
            </w:r>
          </w:p>
        </w:tc>
        <w:tc>
          <w:tcPr>
            <w:tcW w:w="2613" w:type="dxa"/>
            <w:tcBorders>
              <w:left w:val="single" w:color="auto" w:sz="4" w:space="0"/>
              <w:right w:val="single" w:color="auto" w:sz="4" w:space="0"/>
            </w:tcBorders>
            <w:vAlign w:val="center"/>
          </w:tcPr>
          <w:p w:rsidRPr="00AE1ECB" w:rsidR="002743BA" w:rsidP="00DA7914" w:rsidRDefault="002743BA" w14:paraId="244C87FA"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448210</w:t>
            </w:r>
            <w:r w:rsidRPr="00AE1ECB">
              <w:rPr>
                <w:rFonts w:ascii="Helvetica" w:hAnsi="Helvetica"/>
                <w:sz w:val="12"/>
                <w:szCs w:val="12"/>
              </w:rPr>
              <w:tab/>
              <w:t>Shoe Stores</w:t>
            </w:r>
          </w:p>
        </w:tc>
        <w:tc>
          <w:tcPr>
            <w:tcW w:w="2704" w:type="dxa"/>
            <w:tcBorders>
              <w:left w:val="single" w:color="auto" w:sz="4" w:space="0"/>
              <w:right w:val="single" w:color="auto" w:sz="4" w:space="0"/>
            </w:tcBorders>
            <w:vAlign w:val="center"/>
          </w:tcPr>
          <w:p w:rsidRPr="00AE1ECB" w:rsidR="002743BA" w:rsidP="00DA7914" w:rsidRDefault="002743BA" w14:paraId="244C87FB"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488210</w:t>
            </w:r>
            <w:r w:rsidRPr="00AE1ECB">
              <w:rPr>
                <w:rFonts w:ascii="Helvetica" w:hAnsi="Helvetica"/>
                <w:sz w:val="12"/>
                <w:szCs w:val="12"/>
              </w:rPr>
              <w:tab/>
              <w:t>Support Activities for Rail</w:t>
            </w:r>
          </w:p>
        </w:tc>
        <w:tc>
          <w:tcPr>
            <w:tcW w:w="2615" w:type="dxa"/>
            <w:tcBorders>
              <w:left w:val="single" w:color="auto" w:sz="4" w:space="0"/>
              <w:right w:val="single" w:color="auto" w:sz="4" w:space="0"/>
            </w:tcBorders>
            <w:vAlign w:val="center"/>
          </w:tcPr>
          <w:p w:rsidRPr="00AE1ECB" w:rsidR="002743BA" w:rsidP="00DA00F5" w:rsidRDefault="002743BA" w14:paraId="244C87F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523110</w:t>
            </w:r>
            <w:r w:rsidRPr="00AE1ECB">
              <w:rPr>
                <w:rFonts w:ascii="Helvetica" w:hAnsi="Helvetica"/>
                <w:sz w:val="12"/>
                <w:szCs w:val="12"/>
              </w:rPr>
              <w:tab/>
              <w:t>Investment Banking &amp;</w:t>
            </w:r>
          </w:p>
        </w:tc>
      </w:tr>
      <w:tr w:rsidRPr="00AE1ECB" w:rsidR="002743BA" w:rsidTr="00F2467E" w14:paraId="244C8802" w14:textId="77777777">
        <w:trPr>
          <w:trHeight w:val="123"/>
        </w:trPr>
        <w:tc>
          <w:tcPr>
            <w:tcW w:w="2541" w:type="dxa"/>
            <w:tcBorders>
              <w:left w:val="single" w:color="auto" w:sz="4" w:space="0"/>
              <w:right w:val="single" w:color="auto" w:sz="4" w:space="0"/>
            </w:tcBorders>
            <w:vAlign w:val="center"/>
          </w:tcPr>
          <w:p w:rsidRPr="00AE1ECB" w:rsidR="002743BA" w:rsidP="00DA7914" w:rsidRDefault="002743BA" w14:paraId="244C87FE"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424910</w:t>
            </w:r>
            <w:r w:rsidRPr="00AE1ECB">
              <w:rPr>
                <w:rFonts w:ascii="Helvetica" w:hAnsi="Helvetica"/>
                <w:sz w:val="12"/>
                <w:szCs w:val="12"/>
              </w:rPr>
              <w:tab/>
              <w:t>Farm Supplies</w:t>
            </w:r>
          </w:p>
        </w:tc>
        <w:tc>
          <w:tcPr>
            <w:tcW w:w="2613" w:type="dxa"/>
            <w:tcBorders>
              <w:left w:val="single" w:color="auto" w:sz="4" w:space="0"/>
              <w:right w:val="single" w:color="auto" w:sz="4" w:space="0"/>
            </w:tcBorders>
            <w:vAlign w:val="center"/>
          </w:tcPr>
          <w:p w:rsidRPr="00AE1ECB" w:rsidR="002743BA" w:rsidP="00DA7914" w:rsidRDefault="002743BA" w14:paraId="244C87FF"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448310</w:t>
            </w:r>
            <w:r w:rsidRPr="00AE1ECB">
              <w:rPr>
                <w:rFonts w:ascii="Helvetica" w:hAnsi="Helvetica"/>
                <w:sz w:val="12"/>
                <w:szCs w:val="12"/>
              </w:rPr>
              <w:tab/>
              <w:t>Jewelry Stores</w:t>
            </w:r>
          </w:p>
        </w:tc>
        <w:tc>
          <w:tcPr>
            <w:tcW w:w="2704" w:type="dxa"/>
            <w:tcBorders>
              <w:left w:val="single" w:color="auto" w:sz="4" w:space="0"/>
              <w:right w:val="single" w:color="auto" w:sz="4" w:space="0"/>
            </w:tcBorders>
            <w:vAlign w:val="center"/>
          </w:tcPr>
          <w:p w:rsidRPr="00AE1ECB" w:rsidR="002743BA" w:rsidP="00DA7914" w:rsidRDefault="002743BA" w14:paraId="244C880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Transportation</w:t>
            </w:r>
          </w:p>
        </w:tc>
        <w:tc>
          <w:tcPr>
            <w:tcW w:w="2615" w:type="dxa"/>
            <w:tcBorders>
              <w:left w:val="single" w:color="auto" w:sz="4" w:space="0"/>
              <w:right w:val="single" w:color="auto" w:sz="4" w:space="0"/>
            </w:tcBorders>
            <w:vAlign w:val="center"/>
          </w:tcPr>
          <w:p w:rsidRPr="00AE1ECB" w:rsidR="002743BA" w:rsidP="00DA00F5" w:rsidRDefault="002743BA" w14:paraId="244C8801"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Securities Dealing</w:t>
            </w:r>
          </w:p>
        </w:tc>
      </w:tr>
      <w:tr w:rsidRPr="00AE1ECB" w:rsidR="002743BA" w:rsidTr="00F2467E" w14:paraId="244C8807" w14:textId="77777777">
        <w:trPr>
          <w:trHeight w:val="123"/>
        </w:trPr>
        <w:tc>
          <w:tcPr>
            <w:tcW w:w="2541" w:type="dxa"/>
            <w:tcBorders>
              <w:left w:val="single" w:color="auto" w:sz="4" w:space="0"/>
              <w:right w:val="single" w:color="auto" w:sz="4" w:space="0"/>
            </w:tcBorders>
            <w:vAlign w:val="center"/>
          </w:tcPr>
          <w:p w:rsidRPr="00AE1ECB" w:rsidR="002743BA" w:rsidP="005D61D1" w:rsidRDefault="002743BA" w14:paraId="244C8803"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424920</w:t>
            </w:r>
            <w:r w:rsidRPr="00AE1ECB">
              <w:rPr>
                <w:rFonts w:ascii="Helvetica" w:hAnsi="Helvetica"/>
                <w:sz w:val="12"/>
                <w:szCs w:val="12"/>
              </w:rPr>
              <w:tab/>
              <w:t>Book, Periodical, &amp;</w:t>
            </w:r>
          </w:p>
        </w:tc>
        <w:tc>
          <w:tcPr>
            <w:tcW w:w="2613" w:type="dxa"/>
            <w:tcBorders>
              <w:left w:val="single" w:color="auto" w:sz="4" w:space="0"/>
              <w:right w:val="single" w:color="auto" w:sz="4" w:space="0"/>
            </w:tcBorders>
            <w:vAlign w:val="center"/>
          </w:tcPr>
          <w:p w:rsidRPr="00AE1ECB" w:rsidR="002743BA" w:rsidP="00DA7914" w:rsidRDefault="002743BA" w14:paraId="244C8804"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448320</w:t>
            </w:r>
            <w:r w:rsidRPr="00AE1ECB">
              <w:rPr>
                <w:rFonts w:ascii="Helvetica" w:hAnsi="Helvetica"/>
                <w:sz w:val="12"/>
                <w:szCs w:val="12"/>
              </w:rPr>
              <w:tab/>
              <w:t>Luggage &amp; Leather Goods</w:t>
            </w:r>
          </w:p>
        </w:tc>
        <w:tc>
          <w:tcPr>
            <w:tcW w:w="2704" w:type="dxa"/>
            <w:tcBorders>
              <w:left w:val="single" w:color="auto" w:sz="4" w:space="0"/>
              <w:right w:val="single" w:color="auto" w:sz="4" w:space="0"/>
            </w:tcBorders>
            <w:vAlign w:val="center"/>
          </w:tcPr>
          <w:p w:rsidRPr="00AE1ECB" w:rsidR="002743BA" w:rsidP="00DA7914" w:rsidRDefault="002743BA" w14:paraId="244C8805"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488300</w:t>
            </w:r>
            <w:r w:rsidRPr="00AE1ECB">
              <w:rPr>
                <w:rFonts w:ascii="Helvetica" w:hAnsi="Helvetica"/>
                <w:sz w:val="12"/>
                <w:szCs w:val="12"/>
              </w:rPr>
              <w:tab/>
              <w:t>Support Activities for Water</w:t>
            </w:r>
          </w:p>
        </w:tc>
        <w:tc>
          <w:tcPr>
            <w:tcW w:w="2615" w:type="dxa"/>
            <w:tcBorders>
              <w:left w:val="single" w:color="auto" w:sz="4" w:space="0"/>
              <w:right w:val="single" w:color="auto" w:sz="4" w:space="0"/>
            </w:tcBorders>
            <w:vAlign w:val="center"/>
          </w:tcPr>
          <w:p w:rsidRPr="00AE1ECB" w:rsidR="002743BA" w:rsidP="00DA00F5" w:rsidRDefault="002743BA" w14:paraId="244C8806"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523120</w:t>
            </w:r>
            <w:r w:rsidRPr="00AE1ECB">
              <w:rPr>
                <w:rFonts w:ascii="Helvetica" w:hAnsi="Helvetica"/>
                <w:sz w:val="12"/>
                <w:szCs w:val="12"/>
              </w:rPr>
              <w:tab/>
              <w:t>Securities Brokerage</w:t>
            </w:r>
          </w:p>
        </w:tc>
      </w:tr>
      <w:tr w:rsidRPr="00AE1ECB" w:rsidR="002743BA" w:rsidTr="00F2467E" w14:paraId="244C880C" w14:textId="77777777">
        <w:trPr>
          <w:trHeight w:val="123"/>
        </w:trPr>
        <w:tc>
          <w:tcPr>
            <w:tcW w:w="2541" w:type="dxa"/>
            <w:tcBorders>
              <w:left w:val="single" w:color="auto" w:sz="4" w:space="0"/>
              <w:right w:val="single" w:color="auto" w:sz="4" w:space="0"/>
            </w:tcBorders>
            <w:vAlign w:val="center"/>
          </w:tcPr>
          <w:p w:rsidRPr="00AE1ECB" w:rsidR="002743BA" w:rsidP="00DA7914" w:rsidRDefault="002743BA" w14:paraId="244C8808"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Newspapers</w:t>
            </w:r>
          </w:p>
        </w:tc>
        <w:tc>
          <w:tcPr>
            <w:tcW w:w="2613" w:type="dxa"/>
            <w:tcBorders>
              <w:left w:val="single" w:color="auto" w:sz="4" w:space="0"/>
              <w:right w:val="single" w:color="auto" w:sz="4" w:space="0"/>
            </w:tcBorders>
            <w:vAlign w:val="center"/>
          </w:tcPr>
          <w:p w:rsidRPr="00AE1ECB" w:rsidR="002743BA" w:rsidP="00DA7914" w:rsidRDefault="002743BA" w14:paraId="244C8809"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Stores</w:t>
            </w:r>
          </w:p>
        </w:tc>
        <w:tc>
          <w:tcPr>
            <w:tcW w:w="2704" w:type="dxa"/>
            <w:tcBorders>
              <w:left w:val="single" w:color="auto" w:sz="4" w:space="0"/>
              <w:right w:val="single" w:color="auto" w:sz="4" w:space="0"/>
            </w:tcBorders>
            <w:vAlign w:val="center"/>
          </w:tcPr>
          <w:p w:rsidRPr="00AE1ECB" w:rsidR="002743BA" w:rsidP="00DA7914" w:rsidRDefault="002743BA" w14:paraId="244C880A"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Transportation</w:t>
            </w:r>
          </w:p>
        </w:tc>
        <w:tc>
          <w:tcPr>
            <w:tcW w:w="2615" w:type="dxa"/>
            <w:tcBorders>
              <w:left w:val="single" w:color="auto" w:sz="4" w:space="0"/>
              <w:right w:val="single" w:color="auto" w:sz="4" w:space="0"/>
            </w:tcBorders>
            <w:vAlign w:val="center"/>
          </w:tcPr>
          <w:p w:rsidRPr="00AE1ECB" w:rsidR="002743BA" w:rsidP="00DA00F5" w:rsidRDefault="002743BA" w14:paraId="244C880B"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523130</w:t>
            </w:r>
            <w:r w:rsidRPr="00AE1ECB">
              <w:rPr>
                <w:rFonts w:ascii="Helvetica" w:hAnsi="Helvetica"/>
                <w:sz w:val="12"/>
                <w:szCs w:val="12"/>
              </w:rPr>
              <w:tab/>
              <w:t>Commodity Contracts Dealing</w:t>
            </w:r>
          </w:p>
        </w:tc>
      </w:tr>
      <w:tr w:rsidRPr="00AE1ECB" w:rsidR="002743BA" w:rsidTr="00F2467E" w14:paraId="244C8811" w14:textId="77777777">
        <w:trPr>
          <w:trHeight w:val="123"/>
        </w:trPr>
        <w:tc>
          <w:tcPr>
            <w:tcW w:w="2541" w:type="dxa"/>
            <w:tcBorders>
              <w:left w:val="single" w:color="auto" w:sz="4" w:space="0"/>
              <w:right w:val="single" w:color="auto" w:sz="4" w:space="0"/>
            </w:tcBorders>
            <w:vAlign w:val="center"/>
          </w:tcPr>
          <w:p w:rsidRPr="00AE1ECB" w:rsidR="002743BA" w:rsidP="00DA7914" w:rsidRDefault="002743BA" w14:paraId="244C880D"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424930</w:t>
            </w:r>
            <w:r w:rsidRPr="00AE1ECB">
              <w:rPr>
                <w:rFonts w:ascii="Helvetica" w:hAnsi="Helvetica"/>
                <w:sz w:val="12"/>
                <w:szCs w:val="12"/>
              </w:rPr>
              <w:tab/>
              <w:t>Flower, Nursery Stock, &amp;</w:t>
            </w:r>
          </w:p>
        </w:tc>
        <w:tc>
          <w:tcPr>
            <w:tcW w:w="2613" w:type="dxa"/>
            <w:tcBorders>
              <w:left w:val="single" w:color="auto" w:sz="4" w:space="0"/>
              <w:right w:val="single" w:color="auto" w:sz="4" w:space="0"/>
            </w:tcBorders>
            <w:vAlign w:val="center"/>
          </w:tcPr>
          <w:p w:rsidRPr="00AE1ECB" w:rsidR="002743BA" w:rsidP="00DA7914" w:rsidRDefault="002743BA" w14:paraId="244C880E"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Sporting Goods, Hobby, Book, and</w:t>
            </w:r>
          </w:p>
        </w:tc>
        <w:tc>
          <w:tcPr>
            <w:tcW w:w="2704" w:type="dxa"/>
            <w:tcBorders>
              <w:left w:val="single" w:color="auto" w:sz="4" w:space="0"/>
              <w:right w:val="single" w:color="auto" w:sz="4" w:space="0"/>
            </w:tcBorders>
            <w:vAlign w:val="center"/>
          </w:tcPr>
          <w:p w:rsidRPr="00AE1ECB" w:rsidR="002743BA" w:rsidP="00DA7914" w:rsidRDefault="002743BA" w14:paraId="244C880F"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488410</w:t>
            </w:r>
            <w:r w:rsidRPr="00AE1ECB">
              <w:rPr>
                <w:rFonts w:ascii="Helvetica" w:hAnsi="Helvetica"/>
                <w:sz w:val="12"/>
                <w:szCs w:val="12"/>
              </w:rPr>
              <w:tab/>
              <w:t>Motor Vehicle Towing</w:t>
            </w:r>
          </w:p>
        </w:tc>
        <w:tc>
          <w:tcPr>
            <w:tcW w:w="2615" w:type="dxa"/>
            <w:tcBorders>
              <w:left w:val="single" w:color="auto" w:sz="4" w:space="0"/>
              <w:right w:val="single" w:color="auto" w:sz="4" w:space="0"/>
            </w:tcBorders>
            <w:vAlign w:val="center"/>
          </w:tcPr>
          <w:p w:rsidRPr="00AE1ECB" w:rsidR="002743BA" w:rsidP="00DA00F5" w:rsidRDefault="002743BA" w14:paraId="244C881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523140</w:t>
            </w:r>
            <w:r w:rsidRPr="00AE1ECB">
              <w:rPr>
                <w:rFonts w:ascii="Helvetica" w:hAnsi="Helvetica"/>
                <w:sz w:val="12"/>
                <w:szCs w:val="12"/>
              </w:rPr>
              <w:tab/>
              <w:t xml:space="preserve">Commodity Contracts </w:t>
            </w:r>
          </w:p>
        </w:tc>
      </w:tr>
      <w:tr w:rsidRPr="00AE1ECB" w:rsidR="002743BA" w:rsidTr="00F2467E" w14:paraId="244C8816" w14:textId="77777777">
        <w:trPr>
          <w:trHeight w:val="123"/>
        </w:trPr>
        <w:tc>
          <w:tcPr>
            <w:tcW w:w="2541" w:type="dxa"/>
            <w:tcBorders>
              <w:left w:val="single" w:color="auto" w:sz="4" w:space="0"/>
              <w:right w:val="single" w:color="auto" w:sz="4" w:space="0"/>
            </w:tcBorders>
            <w:vAlign w:val="center"/>
          </w:tcPr>
          <w:p w:rsidRPr="00AE1ECB" w:rsidR="002743BA" w:rsidP="00DA7914" w:rsidRDefault="002743BA" w14:paraId="244C881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Florists’ Supplies</w:t>
            </w:r>
          </w:p>
        </w:tc>
        <w:tc>
          <w:tcPr>
            <w:tcW w:w="2613" w:type="dxa"/>
            <w:tcBorders>
              <w:left w:val="single" w:color="auto" w:sz="4" w:space="0"/>
              <w:right w:val="single" w:color="auto" w:sz="4" w:space="0"/>
            </w:tcBorders>
            <w:vAlign w:val="center"/>
          </w:tcPr>
          <w:p w:rsidRPr="00AE1ECB" w:rsidR="002743BA" w:rsidP="00DA7914" w:rsidRDefault="002743BA" w14:paraId="244C8813"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Music Stores</w:t>
            </w:r>
          </w:p>
        </w:tc>
        <w:tc>
          <w:tcPr>
            <w:tcW w:w="2704" w:type="dxa"/>
            <w:tcBorders>
              <w:left w:val="single" w:color="auto" w:sz="4" w:space="0"/>
              <w:right w:val="single" w:color="auto" w:sz="4" w:space="0"/>
            </w:tcBorders>
            <w:vAlign w:val="center"/>
          </w:tcPr>
          <w:p w:rsidRPr="00AE1ECB" w:rsidR="002743BA" w:rsidP="00DA7914" w:rsidRDefault="002743BA" w14:paraId="244C8814"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488490</w:t>
            </w:r>
            <w:r w:rsidRPr="00AE1ECB">
              <w:rPr>
                <w:rFonts w:ascii="Helvetica" w:hAnsi="Helvetica"/>
                <w:sz w:val="12"/>
                <w:szCs w:val="12"/>
              </w:rPr>
              <w:tab/>
              <w:t>Other Support Activities for</w:t>
            </w:r>
          </w:p>
        </w:tc>
        <w:tc>
          <w:tcPr>
            <w:tcW w:w="2615" w:type="dxa"/>
            <w:tcBorders>
              <w:left w:val="single" w:color="auto" w:sz="4" w:space="0"/>
              <w:right w:val="single" w:color="auto" w:sz="4" w:space="0"/>
            </w:tcBorders>
            <w:vAlign w:val="center"/>
          </w:tcPr>
          <w:p w:rsidRPr="00AE1ECB" w:rsidR="002743BA" w:rsidP="00DA00F5" w:rsidRDefault="002743BA" w14:paraId="244C8815"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Brokerage</w:t>
            </w:r>
          </w:p>
        </w:tc>
      </w:tr>
      <w:tr w:rsidRPr="00AE1ECB" w:rsidR="002743BA" w:rsidTr="00F2467E" w14:paraId="244C881B" w14:textId="77777777">
        <w:trPr>
          <w:trHeight w:val="123"/>
        </w:trPr>
        <w:tc>
          <w:tcPr>
            <w:tcW w:w="2541" w:type="dxa"/>
            <w:tcBorders>
              <w:left w:val="single" w:color="auto" w:sz="4" w:space="0"/>
              <w:right w:val="single" w:color="auto" w:sz="4" w:space="0"/>
            </w:tcBorders>
            <w:vAlign w:val="center"/>
          </w:tcPr>
          <w:p w:rsidRPr="00AE1ECB" w:rsidR="002743BA" w:rsidP="00DA7914" w:rsidRDefault="002743BA" w14:paraId="244C881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424940</w:t>
            </w:r>
            <w:r w:rsidRPr="00AE1ECB">
              <w:rPr>
                <w:rFonts w:ascii="Helvetica" w:hAnsi="Helvetica"/>
                <w:sz w:val="12"/>
                <w:szCs w:val="12"/>
              </w:rPr>
              <w:tab/>
              <w:t>Tobacco &amp; Tobacco Products</w:t>
            </w:r>
          </w:p>
        </w:tc>
        <w:tc>
          <w:tcPr>
            <w:tcW w:w="2613" w:type="dxa"/>
            <w:tcBorders>
              <w:left w:val="single" w:color="auto" w:sz="4" w:space="0"/>
              <w:right w:val="single" w:color="auto" w:sz="4" w:space="0"/>
            </w:tcBorders>
            <w:vAlign w:val="center"/>
          </w:tcPr>
          <w:p w:rsidRPr="00AE1ECB" w:rsidR="002743BA" w:rsidP="00DA7914" w:rsidRDefault="002743BA" w14:paraId="244C8818"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451110</w:t>
            </w:r>
            <w:r w:rsidRPr="00AE1ECB">
              <w:rPr>
                <w:rFonts w:ascii="Helvetica" w:hAnsi="Helvetica"/>
                <w:sz w:val="12"/>
                <w:szCs w:val="12"/>
              </w:rPr>
              <w:tab/>
              <w:t>Sporting Goods Stores</w:t>
            </w:r>
          </w:p>
        </w:tc>
        <w:tc>
          <w:tcPr>
            <w:tcW w:w="2704" w:type="dxa"/>
            <w:tcBorders>
              <w:left w:val="single" w:color="auto" w:sz="4" w:space="0"/>
              <w:right w:val="single" w:color="auto" w:sz="4" w:space="0"/>
            </w:tcBorders>
            <w:vAlign w:val="center"/>
          </w:tcPr>
          <w:p w:rsidRPr="00AE1ECB" w:rsidR="002743BA" w:rsidP="00DA7914" w:rsidRDefault="002743BA" w14:paraId="244C8819"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Road Transportation</w:t>
            </w:r>
          </w:p>
        </w:tc>
        <w:tc>
          <w:tcPr>
            <w:tcW w:w="2615" w:type="dxa"/>
            <w:tcBorders>
              <w:left w:val="single" w:color="auto" w:sz="4" w:space="0"/>
              <w:right w:val="single" w:color="auto" w:sz="4" w:space="0"/>
            </w:tcBorders>
            <w:vAlign w:val="center"/>
          </w:tcPr>
          <w:p w:rsidRPr="00AE1ECB" w:rsidR="002743BA" w:rsidP="00DA00F5" w:rsidRDefault="002743BA" w14:paraId="244C881A"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523210</w:t>
            </w:r>
            <w:r w:rsidRPr="00AE1ECB">
              <w:rPr>
                <w:rFonts w:ascii="Helvetica" w:hAnsi="Helvetica"/>
                <w:sz w:val="12"/>
                <w:szCs w:val="12"/>
              </w:rPr>
              <w:tab/>
              <w:t xml:space="preserve">Securities &amp; Commodity </w:t>
            </w:r>
          </w:p>
        </w:tc>
      </w:tr>
      <w:tr w:rsidRPr="00AE1ECB" w:rsidR="002743BA" w:rsidTr="00F2467E" w14:paraId="244C8820" w14:textId="77777777">
        <w:trPr>
          <w:trHeight w:val="123"/>
        </w:trPr>
        <w:tc>
          <w:tcPr>
            <w:tcW w:w="2541" w:type="dxa"/>
            <w:tcBorders>
              <w:left w:val="single" w:color="auto" w:sz="4" w:space="0"/>
              <w:right w:val="single" w:color="auto" w:sz="4" w:space="0"/>
            </w:tcBorders>
            <w:vAlign w:val="center"/>
          </w:tcPr>
          <w:p w:rsidRPr="00AE1ECB" w:rsidR="002743BA" w:rsidP="00DA7914" w:rsidRDefault="002743BA" w14:paraId="244C881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424950</w:t>
            </w:r>
            <w:r w:rsidRPr="00AE1ECB">
              <w:rPr>
                <w:rFonts w:ascii="Helvetica" w:hAnsi="Helvetica"/>
                <w:sz w:val="12"/>
                <w:szCs w:val="12"/>
              </w:rPr>
              <w:tab/>
              <w:t>Paint, Varnish, &amp; Supplies</w:t>
            </w:r>
          </w:p>
        </w:tc>
        <w:tc>
          <w:tcPr>
            <w:tcW w:w="2613" w:type="dxa"/>
            <w:tcBorders>
              <w:left w:val="single" w:color="auto" w:sz="4" w:space="0"/>
              <w:right w:val="single" w:color="auto" w:sz="4" w:space="0"/>
            </w:tcBorders>
            <w:vAlign w:val="center"/>
          </w:tcPr>
          <w:p w:rsidRPr="00AE1ECB" w:rsidR="002743BA" w:rsidP="00DA7914" w:rsidRDefault="002743BA" w14:paraId="244C881D"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451120</w:t>
            </w:r>
            <w:r w:rsidRPr="00AE1ECB">
              <w:rPr>
                <w:rFonts w:ascii="Helvetica" w:hAnsi="Helvetica"/>
                <w:sz w:val="12"/>
                <w:szCs w:val="12"/>
              </w:rPr>
              <w:tab/>
              <w:t>Hobby, Toy, &amp; Game Stores</w:t>
            </w:r>
          </w:p>
        </w:tc>
        <w:tc>
          <w:tcPr>
            <w:tcW w:w="2704" w:type="dxa"/>
            <w:tcBorders>
              <w:left w:val="single" w:color="auto" w:sz="4" w:space="0"/>
              <w:right w:val="single" w:color="auto" w:sz="4" w:space="0"/>
            </w:tcBorders>
            <w:vAlign w:val="center"/>
          </w:tcPr>
          <w:p w:rsidRPr="00AE1ECB" w:rsidR="002743BA" w:rsidP="00DA7914" w:rsidRDefault="002743BA" w14:paraId="244C881E"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488510</w:t>
            </w:r>
            <w:r w:rsidRPr="00AE1ECB">
              <w:rPr>
                <w:rFonts w:ascii="Helvetica" w:hAnsi="Helvetica"/>
                <w:sz w:val="12"/>
                <w:szCs w:val="12"/>
              </w:rPr>
              <w:tab/>
              <w:t>Freight Transportation</w:t>
            </w:r>
          </w:p>
        </w:tc>
        <w:tc>
          <w:tcPr>
            <w:tcW w:w="2615" w:type="dxa"/>
            <w:tcBorders>
              <w:left w:val="single" w:color="auto" w:sz="4" w:space="0"/>
              <w:right w:val="single" w:color="auto" w:sz="4" w:space="0"/>
            </w:tcBorders>
            <w:vAlign w:val="center"/>
          </w:tcPr>
          <w:p w:rsidRPr="00AE1ECB" w:rsidR="002743BA" w:rsidP="00DA00F5" w:rsidRDefault="002743BA" w14:paraId="244C881F"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Exchanges</w:t>
            </w:r>
          </w:p>
        </w:tc>
      </w:tr>
      <w:tr w:rsidRPr="00AE1ECB" w:rsidR="002743BA" w:rsidTr="00F2467E" w14:paraId="244C8825" w14:textId="77777777">
        <w:trPr>
          <w:trHeight w:val="123"/>
        </w:trPr>
        <w:tc>
          <w:tcPr>
            <w:tcW w:w="2541" w:type="dxa"/>
            <w:tcBorders>
              <w:left w:val="single" w:color="auto" w:sz="4" w:space="0"/>
              <w:right w:val="single" w:color="auto" w:sz="4" w:space="0"/>
            </w:tcBorders>
            <w:vAlign w:val="center"/>
          </w:tcPr>
          <w:p w:rsidRPr="00AE1ECB" w:rsidR="002743BA" w:rsidP="00DA7914" w:rsidRDefault="002743BA" w14:paraId="244C8821"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424990</w:t>
            </w:r>
            <w:r w:rsidRPr="00AE1ECB">
              <w:rPr>
                <w:rFonts w:ascii="Helvetica" w:hAnsi="Helvetica"/>
                <w:sz w:val="12"/>
                <w:szCs w:val="12"/>
              </w:rPr>
              <w:tab/>
              <w:t>Other Miscellaneous</w:t>
            </w:r>
          </w:p>
        </w:tc>
        <w:tc>
          <w:tcPr>
            <w:tcW w:w="2613" w:type="dxa"/>
            <w:tcBorders>
              <w:left w:val="single" w:color="auto" w:sz="4" w:space="0"/>
              <w:right w:val="single" w:color="auto" w:sz="4" w:space="0"/>
            </w:tcBorders>
            <w:vAlign w:val="center"/>
          </w:tcPr>
          <w:p w:rsidRPr="00AE1ECB" w:rsidR="002743BA" w:rsidP="00DA7914" w:rsidRDefault="002743BA" w14:paraId="244C882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451130</w:t>
            </w:r>
            <w:r w:rsidRPr="00AE1ECB">
              <w:rPr>
                <w:rFonts w:ascii="Helvetica" w:hAnsi="Helvetica"/>
                <w:sz w:val="12"/>
                <w:szCs w:val="12"/>
              </w:rPr>
              <w:tab/>
              <w:t>Sewing, Needlework, &amp; Piece</w:t>
            </w:r>
          </w:p>
        </w:tc>
        <w:tc>
          <w:tcPr>
            <w:tcW w:w="2704" w:type="dxa"/>
            <w:tcBorders>
              <w:left w:val="single" w:color="auto" w:sz="4" w:space="0"/>
              <w:right w:val="single" w:color="auto" w:sz="4" w:space="0"/>
            </w:tcBorders>
            <w:vAlign w:val="center"/>
          </w:tcPr>
          <w:p w:rsidRPr="00AE1ECB" w:rsidR="002743BA" w:rsidP="00DA7914" w:rsidRDefault="002743BA" w14:paraId="244C8823"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Arrangement</w:t>
            </w:r>
          </w:p>
        </w:tc>
        <w:tc>
          <w:tcPr>
            <w:tcW w:w="2615" w:type="dxa"/>
            <w:tcBorders>
              <w:left w:val="single" w:color="auto" w:sz="4" w:space="0"/>
              <w:right w:val="single" w:color="auto" w:sz="4" w:space="0"/>
            </w:tcBorders>
            <w:vAlign w:val="center"/>
          </w:tcPr>
          <w:p w:rsidRPr="00AE1ECB" w:rsidR="002743BA" w:rsidP="00DA00F5" w:rsidRDefault="002743BA" w14:paraId="244C8824"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523900</w:t>
            </w:r>
            <w:r w:rsidRPr="00AE1ECB">
              <w:rPr>
                <w:rFonts w:ascii="Helvetica" w:hAnsi="Helvetica"/>
                <w:sz w:val="12"/>
                <w:szCs w:val="12"/>
              </w:rPr>
              <w:tab/>
              <w:t>Other Financial Investment</w:t>
            </w:r>
          </w:p>
        </w:tc>
      </w:tr>
      <w:tr w:rsidRPr="00AE1ECB" w:rsidR="002743BA" w:rsidTr="00F2467E" w14:paraId="244C882A" w14:textId="77777777">
        <w:trPr>
          <w:trHeight w:val="123"/>
        </w:trPr>
        <w:tc>
          <w:tcPr>
            <w:tcW w:w="2541" w:type="dxa"/>
            <w:tcBorders>
              <w:left w:val="single" w:color="auto" w:sz="4" w:space="0"/>
              <w:right w:val="single" w:color="auto" w:sz="4" w:space="0"/>
            </w:tcBorders>
            <w:vAlign w:val="center"/>
          </w:tcPr>
          <w:p w:rsidRPr="00AE1ECB" w:rsidR="002743BA" w:rsidP="00DA7914" w:rsidRDefault="002743BA" w14:paraId="244C8826"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Nondurable Goods</w:t>
            </w:r>
          </w:p>
        </w:tc>
        <w:tc>
          <w:tcPr>
            <w:tcW w:w="2613" w:type="dxa"/>
            <w:tcBorders>
              <w:left w:val="single" w:color="auto" w:sz="4" w:space="0"/>
              <w:right w:val="single" w:color="auto" w:sz="4" w:space="0"/>
            </w:tcBorders>
            <w:vAlign w:val="center"/>
          </w:tcPr>
          <w:p w:rsidRPr="00AE1ECB" w:rsidR="002743BA" w:rsidP="00DA7914" w:rsidRDefault="002743BA" w14:paraId="244C882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Goods Stores</w:t>
            </w:r>
          </w:p>
        </w:tc>
        <w:tc>
          <w:tcPr>
            <w:tcW w:w="2704" w:type="dxa"/>
            <w:tcBorders>
              <w:left w:val="single" w:color="auto" w:sz="4" w:space="0"/>
              <w:right w:val="single" w:color="auto" w:sz="4" w:space="0"/>
            </w:tcBorders>
            <w:vAlign w:val="center"/>
          </w:tcPr>
          <w:p w:rsidRPr="00AE1ECB" w:rsidR="002743BA" w:rsidP="00DA7914" w:rsidRDefault="002743BA" w14:paraId="244C8828"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488990</w:t>
            </w:r>
            <w:r w:rsidRPr="00AE1ECB">
              <w:rPr>
                <w:rFonts w:ascii="Helvetica" w:hAnsi="Helvetica"/>
                <w:sz w:val="12"/>
                <w:szCs w:val="12"/>
              </w:rPr>
              <w:tab/>
              <w:t>Other Support Activities for</w:t>
            </w:r>
          </w:p>
        </w:tc>
        <w:tc>
          <w:tcPr>
            <w:tcW w:w="2615" w:type="dxa"/>
            <w:tcBorders>
              <w:left w:val="single" w:color="auto" w:sz="4" w:space="0"/>
              <w:right w:val="single" w:color="auto" w:sz="4" w:space="0"/>
            </w:tcBorders>
            <w:vAlign w:val="center"/>
          </w:tcPr>
          <w:p w:rsidRPr="00AE1ECB" w:rsidR="002743BA" w:rsidP="00DA00F5" w:rsidRDefault="002743BA" w14:paraId="244C8829"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Activities (including portfolio</w:t>
            </w:r>
          </w:p>
        </w:tc>
      </w:tr>
      <w:tr w:rsidRPr="00AE1ECB" w:rsidR="002743BA" w:rsidTr="00F2467E" w14:paraId="244C882F" w14:textId="77777777">
        <w:trPr>
          <w:trHeight w:val="123"/>
        </w:trPr>
        <w:tc>
          <w:tcPr>
            <w:tcW w:w="2541" w:type="dxa"/>
            <w:tcBorders>
              <w:left w:val="single" w:color="auto" w:sz="4" w:space="0"/>
              <w:right w:val="single" w:color="auto" w:sz="4" w:space="0"/>
            </w:tcBorders>
            <w:vAlign w:val="center"/>
          </w:tcPr>
          <w:p w:rsidRPr="00AE1ECB" w:rsidR="002743BA" w:rsidP="00DA7914" w:rsidRDefault="002743BA" w14:paraId="244C882B"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Wholesale Electronic Markets and</w:t>
            </w:r>
          </w:p>
        </w:tc>
        <w:tc>
          <w:tcPr>
            <w:tcW w:w="2613" w:type="dxa"/>
            <w:tcBorders>
              <w:left w:val="single" w:color="auto" w:sz="4" w:space="0"/>
              <w:right w:val="single" w:color="auto" w:sz="4" w:space="0"/>
            </w:tcBorders>
            <w:vAlign w:val="center"/>
          </w:tcPr>
          <w:p w:rsidRPr="00AE1ECB" w:rsidR="002743BA" w:rsidP="00DA7914" w:rsidRDefault="002743BA" w14:paraId="244C882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451140</w:t>
            </w:r>
            <w:r w:rsidRPr="00AE1ECB">
              <w:rPr>
                <w:rFonts w:ascii="Helvetica" w:hAnsi="Helvetica"/>
                <w:sz w:val="12"/>
                <w:szCs w:val="12"/>
              </w:rPr>
              <w:tab/>
              <w:t>Musical Instrument &amp;</w:t>
            </w:r>
          </w:p>
        </w:tc>
        <w:tc>
          <w:tcPr>
            <w:tcW w:w="2704" w:type="dxa"/>
            <w:tcBorders>
              <w:left w:val="single" w:color="auto" w:sz="4" w:space="0"/>
              <w:right w:val="single" w:color="auto" w:sz="4" w:space="0"/>
            </w:tcBorders>
            <w:vAlign w:val="center"/>
          </w:tcPr>
          <w:p w:rsidRPr="00AE1ECB" w:rsidR="002743BA" w:rsidP="00DA7914" w:rsidRDefault="002743BA" w14:paraId="244C882D"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Transportation</w:t>
            </w:r>
          </w:p>
        </w:tc>
        <w:tc>
          <w:tcPr>
            <w:tcW w:w="2615" w:type="dxa"/>
            <w:tcBorders>
              <w:left w:val="single" w:color="auto" w:sz="4" w:space="0"/>
              <w:right w:val="single" w:color="auto" w:sz="4" w:space="0"/>
            </w:tcBorders>
            <w:vAlign w:val="center"/>
          </w:tcPr>
          <w:p w:rsidRPr="00AE1ECB" w:rsidR="002743BA" w:rsidP="00DA00F5" w:rsidRDefault="002743BA" w14:paraId="244C882E"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management &amp; investment</w:t>
            </w:r>
          </w:p>
        </w:tc>
      </w:tr>
      <w:tr w:rsidRPr="00AE1ECB" w:rsidR="002743BA" w:rsidTr="00F2467E" w14:paraId="244C8834" w14:textId="77777777">
        <w:trPr>
          <w:trHeight w:val="123"/>
        </w:trPr>
        <w:tc>
          <w:tcPr>
            <w:tcW w:w="2541" w:type="dxa"/>
            <w:tcBorders>
              <w:left w:val="single" w:color="auto" w:sz="4" w:space="0"/>
              <w:right w:val="single" w:color="auto" w:sz="4" w:space="0"/>
            </w:tcBorders>
            <w:vAlign w:val="center"/>
          </w:tcPr>
          <w:p w:rsidRPr="00AE1ECB" w:rsidR="002743BA" w:rsidP="00DA7914" w:rsidRDefault="002743BA" w14:paraId="244C8830"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Agents and Brokers</w:t>
            </w:r>
          </w:p>
        </w:tc>
        <w:tc>
          <w:tcPr>
            <w:tcW w:w="2613" w:type="dxa"/>
            <w:tcBorders>
              <w:left w:val="single" w:color="auto" w:sz="4" w:space="0"/>
              <w:right w:val="single" w:color="auto" w:sz="4" w:space="0"/>
            </w:tcBorders>
            <w:vAlign w:val="center"/>
          </w:tcPr>
          <w:p w:rsidRPr="00AE1ECB" w:rsidR="002743BA" w:rsidP="00DA7914" w:rsidRDefault="002743BA" w14:paraId="244C8831"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Supplies Stores</w:t>
            </w:r>
          </w:p>
        </w:tc>
        <w:tc>
          <w:tcPr>
            <w:tcW w:w="2704" w:type="dxa"/>
            <w:tcBorders>
              <w:left w:val="single" w:color="auto" w:sz="4" w:space="0"/>
              <w:right w:val="single" w:color="auto" w:sz="4" w:space="0"/>
            </w:tcBorders>
            <w:vAlign w:val="center"/>
          </w:tcPr>
          <w:p w:rsidRPr="00AE1ECB" w:rsidR="002743BA" w:rsidP="00DA7914" w:rsidRDefault="002743BA" w14:paraId="244C8832"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Couriers and Messengers</w:t>
            </w:r>
          </w:p>
        </w:tc>
        <w:tc>
          <w:tcPr>
            <w:tcW w:w="2615" w:type="dxa"/>
            <w:tcBorders>
              <w:left w:val="single" w:color="auto" w:sz="4" w:space="0"/>
              <w:right w:val="single" w:color="auto" w:sz="4" w:space="0"/>
            </w:tcBorders>
            <w:vAlign w:val="center"/>
          </w:tcPr>
          <w:p w:rsidRPr="00AE1ECB" w:rsidR="002743BA" w:rsidP="00DA00F5" w:rsidRDefault="002743BA" w14:paraId="244C8833"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advice)</w:t>
            </w:r>
          </w:p>
        </w:tc>
      </w:tr>
      <w:tr w:rsidRPr="00AE1ECB" w:rsidR="002743BA" w:rsidTr="00F2467E" w14:paraId="244C8839" w14:textId="77777777">
        <w:trPr>
          <w:trHeight w:val="123"/>
        </w:trPr>
        <w:tc>
          <w:tcPr>
            <w:tcW w:w="2541" w:type="dxa"/>
            <w:tcBorders>
              <w:left w:val="single" w:color="auto" w:sz="4" w:space="0"/>
              <w:right w:val="single" w:color="auto" w:sz="4" w:space="0"/>
            </w:tcBorders>
            <w:vAlign w:val="center"/>
          </w:tcPr>
          <w:p w:rsidRPr="00AE1ECB" w:rsidR="002743BA" w:rsidP="00DA7914" w:rsidRDefault="002743BA" w14:paraId="244C8835"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425110</w:t>
            </w:r>
            <w:r w:rsidRPr="00AE1ECB">
              <w:rPr>
                <w:rFonts w:ascii="Helvetica" w:hAnsi="Helvetica"/>
                <w:sz w:val="12"/>
                <w:szCs w:val="12"/>
              </w:rPr>
              <w:tab/>
              <w:t>Business to Business</w:t>
            </w:r>
          </w:p>
        </w:tc>
        <w:tc>
          <w:tcPr>
            <w:tcW w:w="2613" w:type="dxa"/>
            <w:tcBorders>
              <w:left w:val="single" w:color="auto" w:sz="4" w:space="0"/>
              <w:right w:val="single" w:color="auto" w:sz="4" w:space="0"/>
            </w:tcBorders>
            <w:vAlign w:val="center"/>
          </w:tcPr>
          <w:p w:rsidRPr="00AE1ECB" w:rsidR="002743BA" w:rsidP="00DA7914" w:rsidRDefault="002743BA" w14:paraId="244C8836"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451211</w:t>
            </w:r>
            <w:r w:rsidRPr="00AE1ECB">
              <w:rPr>
                <w:rFonts w:ascii="Helvetica" w:hAnsi="Helvetica"/>
                <w:sz w:val="12"/>
                <w:szCs w:val="12"/>
              </w:rPr>
              <w:tab/>
              <w:t>Book Stores</w:t>
            </w:r>
          </w:p>
        </w:tc>
        <w:tc>
          <w:tcPr>
            <w:tcW w:w="2704" w:type="dxa"/>
            <w:tcBorders>
              <w:left w:val="single" w:color="auto" w:sz="4" w:space="0"/>
              <w:right w:val="single" w:color="auto" w:sz="4" w:space="0"/>
            </w:tcBorders>
            <w:vAlign w:val="center"/>
          </w:tcPr>
          <w:p w:rsidRPr="00AE1ECB" w:rsidR="002743BA" w:rsidP="00DA7914" w:rsidRDefault="002743BA" w14:paraId="244C883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492110</w:t>
            </w:r>
            <w:r w:rsidRPr="00AE1ECB">
              <w:rPr>
                <w:rFonts w:ascii="Helvetica" w:hAnsi="Helvetica"/>
                <w:sz w:val="12"/>
                <w:szCs w:val="12"/>
              </w:rPr>
              <w:tab/>
              <w:t>Couriers</w:t>
            </w:r>
          </w:p>
        </w:tc>
        <w:tc>
          <w:tcPr>
            <w:tcW w:w="2615" w:type="dxa"/>
            <w:tcBorders>
              <w:left w:val="single" w:color="auto" w:sz="4" w:space="0"/>
              <w:right w:val="single" w:color="auto" w:sz="4" w:space="0"/>
            </w:tcBorders>
            <w:vAlign w:val="center"/>
          </w:tcPr>
          <w:p w:rsidRPr="00AE1ECB" w:rsidR="002743BA" w:rsidP="00DA00F5" w:rsidRDefault="002743BA" w14:paraId="244C8838"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 xml:space="preserve">Insurance Carriers and Related </w:t>
            </w:r>
          </w:p>
        </w:tc>
      </w:tr>
      <w:tr w:rsidRPr="00AE1ECB" w:rsidR="002743BA" w:rsidTr="00F2467E" w14:paraId="244C883E" w14:textId="77777777">
        <w:trPr>
          <w:trHeight w:val="123"/>
        </w:trPr>
        <w:tc>
          <w:tcPr>
            <w:tcW w:w="2541" w:type="dxa"/>
            <w:tcBorders>
              <w:left w:val="single" w:color="auto" w:sz="4" w:space="0"/>
              <w:right w:val="single" w:color="auto" w:sz="4" w:space="0"/>
            </w:tcBorders>
            <w:vAlign w:val="center"/>
          </w:tcPr>
          <w:p w:rsidRPr="00AE1ECB" w:rsidR="002743BA" w:rsidP="00DA7914" w:rsidRDefault="002743BA" w14:paraId="244C883A"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Electronic Markets</w:t>
            </w:r>
          </w:p>
        </w:tc>
        <w:tc>
          <w:tcPr>
            <w:tcW w:w="2613" w:type="dxa"/>
            <w:tcBorders>
              <w:left w:val="single" w:color="auto" w:sz="4" w:space="0"/>
              <w:right w:val="single" w:color="auto" w:sz="4" w:space="0"/>
            </w:tcBorders>
            <w:vAlign w:val="center"/>
          </w:tcPr>
          <w:p w:rsidRPr="00AE1ECB" w:rsidR="002743BA" w:rsidP="00DA7914" w:rsidRDefault="002743BA" w14:paraId="244C883B"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451212</w:t>
            </w:r>
            <w:r w:rsidRPr="00AE1ECB">
              <w:rPr>
                <w:rFonts w:ascii="Helvetica" w:hAnsi="Helvetica"/>
                <w:sz w:val="12"/>
                <w:szCs w:val="12"/>
              </w:rPr>
              <w:tab/>
              <w:t>News Dealers &amp; Newsstands</w:t>
            </w:r>
          </w:p>
        </w:tc>
        <w:tc>
          <w:tcPr>
            <w:tcW w:w="2704" w:type="dxa"/>
            <w:tcBorders>
              <w:left w:val="single" w:color="auto" w:sz="4" w:space="0"/>
              <w:right w:val="single" w:color="auto" w:sz="4" w:space="0"/>
            </w:tcBorders>
            <w:vAlign w:val="center"/>
          </w:tcPr>
          <w:p w:rsidRPr="00AE1ECB" w:rsidR="002743BA" w:rsidP="00DA7914" w:rsidRDefault="002743BA" w14:paraId="244C883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492210</w:t>
            </w:r>
            <w:r w:rsidRPr="00AE1ECB">
              <w:rPr>
                <w:rFonts w:ascii="Helvetica" w:hAnsi="Helvetica"/>
                <w:sz w:val="12"/>
                <w:szCs w:val="12"/>
              </w:rPr>
              <w:tab/>
              <w:t>Local Messengers &amp; Local</w:t>
            </w:r>
          </w:p>
        </w:tc>
        <w:tc>
          <w:tcPr>
            <w:tcW w:w="2615" w:type="dxa"/>
            <w:tcBorders>
              <w:left w:val="single" w:color="auto" w:sz="4" w:space="0"/>
              <w:right w:val="single" w:color="auto" w:sz="4" w:space="0"/>
            </w:tcBorders>
            <w:vAlign w:val="center"/>
          </w:tcPr>
          <w:p w:rsidRPr="00AE1ECB" w:rsidR="002743BA" w:rsidP="00DA00F5" w:rsidRDefault="002743BA" w14:paraId="244C883D"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Activities</w:t>
            </w:r>
          </w:p>
        </w:tc>
      </w:tr>
      <w:tr w:rsidRPr="00AE1ECB" w:rsidR="002743BA" w:rsidTr="00F2467E" w14:paraId="244C8843" w14:textId="77777777">
        <w:trPr>
          <w:trHeight w:val="123"/>
        </w:trPr>
        <w:tc>
          <w:tcPr>
            <w:tcW w:w="2541" w:type="dxa"/>
            <w:tcBorders>
              <w:left w:val="single" w:color="auto" w:sz="4" w:space="0"/>
              <w:right w:val="single" w:color="auto" w:sz="4" w:space="0"/>
            </w:tcBorders>
            <w:vAlign w:val="center"/>
          </w:tcPr>
          <w:p w:rsidRPr="00AE1ECB" w:rsidR="002743BA" w:rsidP="00235F04" w:rsidRDefault="002743BA" w14:paraId="244C883F"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425120</w:t>
            </w:r>
            <w:r w:rsidRPr="00AE1ECB">
              <w:rPr>
                <w:rFonts w:ascii="Helvetica" w:hAnsi="Helvetica"/>
                <w:sz w:val="12"/>
                <w:szCs w:val="12"/>
              </w:rPr>
              <w:tab/>
              <w:t>Wholesale Trade Agents &amp;</w:t>
            </w:r>
          </w:p>
        </w:tc>
        <w:tc>
          <w:tcPr>
            <w:tcW w:w="2613" w:type="dxa"/>
            <w:tcBorders>
              <w:left w:val="single" w:color="auto" w:sz="4" w:space="0"/>
              <w:right w:val="single" w:color="auto" w:sz="4" w:space="0"/>
            </w:tcBorders>
            <w:vAlign w:val="center"/>
          </w:tcPr>
          <w:p w:rsidRPr="00AE1ECB" w:rsidR="002743BA" w:rsidP="00235F04" w:rsidRDefault="002743BA" w14:paraId="244C8840"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General Merchandise Stores</w:t>
            </w:r>
          </w:p>
        </w:tc>
        <w:tc>
          <w:tcPr>
            <w:tcW w:w="2704" w:type="dxa"/>
            <w:tcBorders>
              <w:left w:val="single" w:color="auto" w:sz="4" w:space="0"/>
              <w:right w:val="single" w:color="auto" w:sz="4" w:space="0"/>
            </w:tcBorders>
            <w:vAlign w:val="center"/>
          </w:tcPr>
          <w:p w:rsidRPr="00AE1ECB" w:rsidR="002743BA" w:rsidP="00235F04" w:rsidRDefault="002743BA" w14:paraId="244C8841"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Delivery</w:t>
            </w:r>
          </w:p>
        </w:tc>
        <w:tc>
          <w:tcPr>
            <w:tcW w:w="2615" w:type="dxa"/>
            <w:tcBorders>
              <w:left w:val="single" w:color="auto" w:sz="4" w:space="0"/>
              <w:right w:val="single" w:color="auto" w:sz="4" w:space="0"/>
            </w:tcBorders>
            <w:vAlign w:val="center"/>
          </w:tcPr>
          <w:p w:rsidRPr="00AE1ECB" w:rsidR="002743BA" w:rsidP="00DA00F5" w:rsidRDefault="002743BA" w14:paraId="244C884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524130    Reinsurance Carriers</w:t>
            </w:r>
          </w:p>
        </w:tc>
      </w:tr>
      <w:tr w:rsidRPr="00AE1ECB" w:rsidR="002743BA" w:rsidTr="00F2467E" w14:paraId="244C8848" w14:textId="77777777">
        <w:trPr>
          <w:trHeight w:val="123"/>
        </w:trPr>
        <w:tc>
          <w:tcPr>
            <w:tcW w:w="2541" w:type="dxa"/>
            <w:tcBorders>
              <w:left w:val="single" w:color="auto" w:sz="4" w:space="0"/>
              <w:bottom w:val="single" w:color="auto" w:sz="4" w:space="0"/>
              <w:right w:val="single" w:color="auto" w:sz="4" w:space="0"/>
            </w:tcBorders>
            <w:vAlign w:val="center"/>
          </w:tcPr>
          <w:p w:rsidRPr="00AE1ECB" w:rsidR="002743BA" w:rsidP="00235F04" w:rsidRDefault="002743BA" w14:paraId="244C8844"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Brokers</w:t>
            </w:r>
          </w:p>
        </w:tc>
        <w:tc>
          <w:tcPr>
            <w:tcW w:w="2613" w:type="dxa"/>
            <w:tcBorders>
              <w:left w:val="single" w:color="auto" w:sz="4" w:space="0"/>
              <w:right w:val="single" w:color="auto" w:sz="4" w:space="0"/>
            </w:tcBorders>
            <w:vAlign w:val="center"/>
          </w:tcPr>
          <w:p w:rsidRPr="00AE1ECB" w:rsidR="002743BA" w:rsidP="00A22160" w:rsidRDefault="0001022D" w14:paraId="244C8845"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452</w:t>
            </w:r>
            <w:r>
              <w:rPr>
                <w:rFonts w:ascii="Helvetica" w:hAnsi="Helvetica"/>
                <w:sz w:val="12"/>
                <w:szCs w:val="12"/>
              </w:rPr>
              <w:t>200</w:t>
            </w:r>
            <w:r w:rsidRPr="00AE1ECB" w:rsidR="002743BA">
              <w:rPr>
                <w:rFonts w:ascii="Helvetica" w:hAnsi="Helvetica"/>
                <w:sz w:val="12"/>
                <w:szCs w:val="12"/>
              </w:rPr>
              <w:tab/>
              <w:t>Department Stores</w:t>
            </w:r>
          </w:p>
        </w:tc>
        <w:tc>
          <w:tcPr>
            <w:tcW w:w="2704" w:type="dxa"/>
            <w:tcBorders>
              <w:left w:val="single" w:color="auto" w:sz="4" w:space="0"/>
              <w:right w:val="single" w:color="auto" w:sz="4" w:space="0"/>
            </w:tcBorders>
            <w:vAlign w:val="center"/>
          </w:tcPr>
          <w:p w:rsidRPr="00AE1ECB" w:rsidR="002743BA" w:rsidP="00235F04" w:rsidRDefault="002743BA" w14:paraId="244C8846"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Warehousing and Storage</w:t>
            </w:r>
          </w:p>
        </w:tc>
        <w:tc>
          <w:tcPr>
            <w:tcW w:w="2615" w:type="dxa"/>
            <w:tcBorders>
              <w:left w:val="single" w:color="auto" w:sz="4" w:space="0"/>
              <w:right w:val="single" w:color="auto" w:sz="4" w:space="0"/>
            </w:tcBorders>
            <w:vAlign w:val="center"/>
          </w:tcPr>
          <w:p w:rsidRPr="00AE1ECB" w:rsidR="002743BA" w:rsidP="00DA00F5" w:rsidRDefault="002743BA" w14:paraId="244C884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524140</w:t>
            </w:r>
            <w:r w:rsidRPr="00AE1ECB">
              <w:rPr>
                <w:rFonts w:ascii="Helvetica" w:hAnsi="Helvetica"/>
                <w:sz w:val="12"/>
                <w:szCs w:val="12"/>
              </w:rPr>
              <w:tab/>
              <w:t>Direct Life, Health, &amp; Medical</w:t>
            </w:r>
          </w:p>
        </w:tc>
      </w:tr>
      <w:tr w:rsidRPr="00AE1ECB" w:rsidR="002743BA" w:rsidTr="00F2467E" w14:paraId="244C884D" w14:textId="77777777">
        <w:trPr>
          <w:trHeight w:val="123"/>
        </w:trPr>
        <w:tc>
          <w:tcPr>
            <w:tcW w:w="2541" w:type="dxa"/>
            <w:tcBorders>
              <w:top w:val="single" w:color="auto" w:sz="4" w:space="0"/>
              <w:left w:val="single" w:color="auto" w:sz="4" w:space="0"/>
              <w:right w:val="single" w:color="auto" w:sz="4" w:space="0"/>
            </w:tcBorders>
            <w:vAlign w:val="center"/>
          </w:tcPr>
          <w:p w:rsidRPr="00AE1ECB" w:rsidR="002743BA" w:rsidP="00235F04" w:rsidRDefault="002743BA" w14:paraId="244C8849" w14:textId="77777777">
            <w:pPr>
              <w:tabs>
                <w:tab w:val="clear" w:pos="432"/>
                <w:tab w:val="left" w:pos="540"/>
              </w:tabs>
              <w:autoSpaceDE w:val="0"/>
              <w:autoSpaceDN w:val="0"/>
              <w:adjustRightInd w:val="0"/>
              <w:spacing w:line="240" w:lineRule="auto"/>
              <w:ind w:right="151" w:firstLine="0"/>
              <w:rPr>
                <w:rFonts w:ascii="Helvetica" w:hAnsi="Helvetica"/>
                <w:b/>
                <w:sz w:val="14"/>
                <w:szCs w:val="14"/>
              </w:rPr>
            </w:pPr>
            <w:r w:rsidRPr="00AE1ECB">
              <w:rPr>
                <w:rFonts w:ascii="Helvetica" w:hAnsi="Helvetica"/>
                <w:b/>
                <w:sz w:val="14"/>
                <w:szCs w:val="14"/>
              </w:rPr>
              <w:t>Retail Trade</w:t>
            </w:r>
          </w:p>
        </w:tc>
        <w:tc>
          <w:tcPr>
            <w:tcW w:w="2613" w:type="dxa"/>
            <w:tcBorders>
              <w:left w:val="single" w:color="auto" w:sz="4" w:space="0"/>
              <w:right w:val="single" w:color="auto" w:sz="4" w:space="0"/>
            </w:tcBorders>
            <w:vAlign w:val="center"/>
          </w:tcPr>
          <w:p w:rsidRPr="00AE1ECB" w:rsidR="002743BA" w:rsidP="00A22160" w:rsidRDefault="0001022D" w14:paraId="244C884A"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452</w:t>
            </w:r>
            <w:r>
              <w:rPr>
                <w:rFonts w:ascii="Helvetica" w:hAnsi="Helvetica"/>
                <w:sz w:val="12"/>
                <w:szCs w:val="12"/>
              </w:rPr>
              <w:t>300</w:t>
            </w:r>
            <w:r w:rsidRPr="00AE1ECB" w:rsidR="002743BA">
              <w:rPr>
                <w:rFonts w:ascii="Helvetica" w:hAnsi="Helvetica"/>
                <w:sz w:val="12"/>
                <w:szCs w:val="12"/>
              </w:rPr>
              <w:tab/>
            </w:r>
            <w:r>
              <w:rPr>
                <w:rFonts w:ascii="Helvetica" w:hAnsi="Helvetica"/>
                <w:sz w:val="12"/>
                <w:szCs w:val="12"/>
              </w:rPr>
              <w:t xml:space="preserve">General Merchandise Stores, </w:t>
            </w:r>
          </w:p>
        </w:tc>
        <w:tc>
          <w:tcPr>
            <w:tcW w:w="2704" w:type="dxa"/>
            <w:tcBorders>
              <w:left w:val="single" w:color="auto" w:sz="4" w:space="0"/>
              <w:right w:val="single" w:color="auto" w:sz="4" w:space="0"/>
            </w:tcBorders>
            <w:vAlign w:val="center"/>
          </w:tcPr>
          <w:p w:rsidRPr="00AE1ECB" w:rsidR="002743BA" w:rsidP="00235F04" w:rsidRDefault="002743BA" w14:paraId="244C884B"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493100</w:t>
            </w:r>
            <w:r w:rsidRPr="00AE1ECB">
              <w:rPr>
                <w:rFonts w:ascii="Helvetica" w:hAnsi="Helvetica"/>
                <w:sz w:val="12"/>
                <w:szCs w:val="12"/>
              </w:rPr>
              <w:tab/>
              <w:t>Warehousing &amp; Storage</w:t>
            </w:r>
          </w:p>
        </w:tc>
        <w:tc>
          <w:tcPr>
            <w:tcW w:w="2615" w:type="dxa"/>
            <w:tcBorders>
              <w:left w:val="single" w:color="auto" w:sz="4" w:space="0"/>
              <w:right w:val="single" w:color="auto" w:sz="4" w:space="0"/>
            </w:tcBorders>
            <w:vAlign w:val="center"/>
          </w:tcPr>
          <w:p w:rsidRPr="00AE1ECB" w:rsidR="002743BA" w:rsidP="007F4AAA" w:rsidRDefault="00856A49" w14:paraId="244C884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Insurance</w:t>
            </w:r>
            <w:r w:rsidRPr="00AE1ECB" w:rsidR="002743BA">
              <w:rPr>
                <w:rFonts w:ascii="Helvetica" w:hAnsi="Helvetica"/>
                <w:sz w:val="12"/>
                <w:szCs w:val="12"/>
              </w:rPr>
              <w:t xml:space="preserve"> Carriers</w:t>
            </w:r>
          </w:p>
        </w:tc>
      </w:tr>
      <w:tr w:rsidRPr="00AE1ECB" w:rsidR="00690B1E" w:rsidTr="00F2467E" w14:paraId="244C8852" w14:textId="77777777">
        <w:trPr>
          <w:trHeight w:val="123"/>
        </w:trPr>
        <w:tc>
          <w:tcPr>
            <w:tcW w:w="2541" w:type="dxa"/>
            <w:tcBorders>
              <w:left w:val="single" w:color="auto" w:sz="4" w:space="0"/>
              <w:right w:val="single" w:color="auto" w:sz="4" w:space="0"/>
            </w:tcBorders>
            <w:vAlign w:val="center"/>
          </w:tcPr>
          <w:p w:rsidRPr="00AE1ECB" w:rsidR="00690B1E" w:rsidP="00235F04" w:rsidRDefault="00690B1E" w14:paraId="244C884E"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Motor Vehicle and Parts Dealers</w:t>
            </w:r>
          </w:p>
        </w:tc>
        <w:tc>
          <w:tcPr>
            <w:tcW w:w="2613" w:type="dxa"/>
            <w:tcBorders>
              <w:left w:val="single" w:color="auto" w:sz="4" w:space="0"/>
              <w:right w:val="single" w:color="auto" w:sz="4" w:space="0"/>
            </w:tcBorders>
            <w:vAlign w:val="center"/>
          </w:tcPr>
          <w:p w:rsidRPr="00AE1ECB" w:rsidR="00690B1E" w:rsidP="00A22160" w:rsidRDefault="00690B1E" w14:paraId="244C884F"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r>
            <w:r w:rsidR="0001022D">
              <w:rPr>
                <w:rFonts w:ascii="Helvetica" w:hAnsi="Helvetica"/>
                <w:sz w:val="12"/>
                <w:szCs w:val="12"/>
              </w:rPr>
              <w:t>incl. Warehouse Clubs &amp;</w:t>
            </w:r>
          </w:p>
        </w:tc>
        <w:tc>
          <w:tcPr>
            <w:tcW w:w="2704" w:type="dxa"/>
            <w:tcBorders>
              <w:left w:val="single" w:color="auto" w:sz="4" w:space="0"/>
              <w:right w:val="single" w:color="auto" w:sz="4" w:space="0"/>
            </w:tcBorders>
            <w:vAlign w:val="center"/>
          </w:tcPr>
          <w:p w:rsidRPr="00AE1ECB" w:rsidR="00690B1E" w:rsidP="00235F04" w:rsidRDefault="00690B1E" w14:paraId="244C885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(except lessors of</w:t>
            </w:r>
          </w:p>
        </w:tc>
        <w:tc>
          <w:tcPr>
            <w:tcW w:w="2615" w:type="dxa"/>
            <w:tcBorders>
              <w:left w:val="single" w:color="auto" w:sz="4" w:space="0"/>
              <w:right w:val="single" w:color="auto" w:sz="4" w:space="0"/>
            </w:tcBorders>
            <w:vAlign w:val="center"/>
          </w:tcPr>
          <w:p w:rsidRPr="00AE1ECB" w:rsidR="00690B1E" w:rsidP="00BA1FFA" w:rsidRDefault="00690B1E" w14:paraId="244C8851" w14:textId="77777777">
            <w:pPr>
              <w:tabs>
                <w:tab w:val="clear" w:pos="432"/>
                <w:tab w:val="left" w:pos="332"/>
                <w:tab w:val="left" w:pos="540"/>
              </w:tabs>
              <w:autoSpaceDE w:val="0"/>
              <w:autoSpaceDN w:val="0"/>
              <w:adjustRightInd w:val="0"/>
              <w:spacing w:line="240" w:lineRule="auto"/>
              <w:ind w:left="500" w:right="151" w:hanging="500"/>
              <w:rPr>
                <w:rFonts w:ascii="Helvetica" w:hAnsi="Helvetica"/>
                <w:sz w:val="12"/>
                <w:szCs w:val="12"/>
              </w:rPr>
            </w:pPr>
            <w:r w:rsidRPr="00AE1ECB">
              <w:rPr>
                <w:rFonts w:ascii="Helvetica" w:hAnsi="Helvetica"/>
                <w:sz w:val="12"/>
                <w:szCs w:val="12"/>
              </w:rPr>
              <w:t>524150</w:t>
            </w:r>
            <w:r w:rsidRPr="00AE1ECB">
              <w:rPr>
                <w:rFonts w:ascii="Helvetica" w:hAnsi="Helvetica"/>
                <w:sz w:val="12"/>
                <w:szCs w:val="12"/>
              </w:rPr>
              <w:tab/>
            </w:r>
            <w:r w:rsidRPr="00AE1ECB" w:rsidR="00BA1FFA">
              <w:rPr>
                <w:rFonts w:ascii="Helvetica" w:hAnsi="Helvetica"/>
                <w:sz w:val="12"/>
                <w:szCs w:val="12"/>
              </w:rPr>
              <w:t xml:space="preserve"> </w:t>
            </w:r>
            <w:r w:rsidRPr="00AE1ECB">
              <w:rPr>
                <w:rFonts w:ascii="Helvetica" w:hAnsi="Helvetica"/>
                <w:sz w:val="12"/>
                <w:szCs w:val="12"/>
              </w:rPr>
              <w:t xml:space="preserve">Direct Insurance </w:t>
            </w:r>
            <w:r w:rsidRPr="00AE1ECB" w:rsidR="00D66365">
              <w:rPr>
                <w:rFonts w:ascii="Helvetica" w:hAnsi="Helvetica"/>
                <w:sz w:val="12"/>
                <w:szCs w:val="12"/>
              </w:rPr>
              <w:t xml:space="preserve">(except </w:t>
            </w:r>
            <w:proofErr w:type="gramStart"/>
            <w:r w:rsidRPr="00AE1ECB" w:rsidR="00D66365">
              <w:rPr>
                <w:rFonts w:ascii="Helvetica" w:hAnsi="Helvetica"/>
                <w:sz w:val="12"/>
                <w:szCs w:val="12"/>
              </w:rPr>
              <w:t xml:space="preserve">Life, </w:t>
            </w:r>
            <w:r w:rsidRPr="00AE1ECB" w:rsidR="00785D10">
              <w:rPr>
                <w:rFonts w:ascii="Helvetica" w:hAnsi="Helvetica"/>
                <w:sz w:val="12"/>
                <w:szCs w:val="12"/>
              </w:rPr>
              <w:t xml:space="preserve">  </w:t>
            </w:r>
            <w:proofErr w:type="gramEnd"/>
            <w:r w:rsidRPr="00AE1ECB" w:rsidR="00785D10">
              <w:rPr>
                <w:rFonts w:ascii="Helvetica" w:hAnsi="Helvetica"/>
                <w:sz w:val="12"/>
                <w:szCs w:val="12"/>
              </w:rPr>
              <w:t xml:space="preserve">             </w:t>
            </w:r>
          </w:p>
        </w:tc>
      </w:tr>
      <w:tr w:rsidRPr="00AE1ECB" w:rsidR="00BA1FFA" w:rsidTr="00F2467E" w14:paraId="244C8857" w14:textId="77777777">
        <w:trPr>
          <w:trHeight w:val="123"/>
        </w:trPr>
        <w:tc>
          <w:tcPr>
            <w:tcW w:w="2541" w:type="dxa"/>
            <w:tcBorders>
              <w:left w:val="single" w:color="auto" w:sz="4" w:space="0"/>
              <w:right w:val="single" w:color="auto" w:sz="4" w:space="0"/>
            </w:tcBorders>
            <w:vAlign w:val="center"/>
          </w:tcPr>
          <w:p w:rsidRPr="00AE1ECB" w:rsidR="00BA1FFA" w:rsidP="00235F04" w:rsidRDefault="00BA1FFA" w14:paraId="244C8853"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p>
        </w:tc>
        <w:tc>
          <w:tcPr>
            <w:tcW w:w="2613" w:type="dxa"/>
            <w:tcBorders>
              <w:left w:val="single" w:color="auto" w:sz="4" w:space="0"/>
              <w:right w:val="single" w:color="auto" w:sz="4" w:space="0"/>
            </w:tcBorders>
            <w:vAlign w:val="center"/>
          </w:tcPr>
          <w:p w:rsidRPr="00AE1ECB" w:rsidR="00BA1FFA" w:rsidP="00364494" w:rsidRDefault="00364494" w14:paraId="244C8854"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Pr>
                <w:rFonts w:ascii="Helvetica" w:hAnsi="Helvetica"/>
                <w:sz w:val="12"/>
                <w:szCs w:val="12"/>
              </w:rPr>
              <w:tab/>
            </w:r>
            <w:r w:rsidR="00FA07DD">
              <w:rPr>
                <w:rFonts w:ascii="Helvetica" w:hAnsi="Helvetica"/>
                <w:sz w:val="12"/>
                <w:szCs w:val="12"/>
              </w:rPr>
              <w:t>Supercenters</w:t>
            </w:r>
          </w:p>
        </w:tc>
        <w:tc>
          <w:tcPr>
            <w:tcW w:w="2704" w:type="dxa"/>
            <w:tcBorders>
              <w:left w:val="single" w:color="auto" w:sz="4" w:space="0"/>
              <w:right w:val="single" w:color="auto" w:sz="4" w:space="0"/>
            </w:tcBorders>
            <w:vAlign w:val="center"/>
          </w:tcPr>
          <w:p w:rsidRPr="00AE1ECB" w:rsidR="00BA1FFA" w:rsidP="00235F04" w:rsidRDefault="00BA1FFA" w14:paraId="244C8855"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 xml:space="preserve">                </w:t>
            </w:r>
            <w:proofErr w:type="spellStart"/>
            <w:r w:rsidRPr="00AE1ECB">
              <w:rPr>
                <w:rFonts w:ascii="Helvetica" w:hAnsi="Helvetica"/>
                <w:sz w:val="12"/>
                <w:szCs w:val="12"/>
              </w:rPr>
              <w:t>miniwarehouses</w:t>
            </w:r>
            <w:proofErr w:type="spellEnd"/>
            <w:r w:rsidRPr="00AE1ECB">
              <w:rPr>
                <w:rFonts w:ascii="Helvetica" w:hAnsi="Helvetica"/>
                <w:sz w:val="12"/>
                <w:szCs w:val="12"/>
              </w:rPr>
              <w:t xml:space="preserve"> &amp; self-storage</w:t>
            </w:r>
          </w:p>
        </w:tc>
        <w:tc>
          <w:tcPr>
            <w:tcW w:w="2615" w:type="dxa"/>
            <w:tcBorders>
              <w:left w:val="single" w:color="auto" w:sz="4" w:space="0"/>
              <w:right w:val="single" w:color="auto" w:sz="4" w:space="0"/>
            </w:tcBorders>
            <w:vAlign w:val="center"/>
          </w:tcPr>
          <w:p w:rsidRPr="00AE1ECB" w:rsidR="00BA1FFA" w:rsidP="00957DF3" w:rsidRDefault="00BA1FFA" w14:paraId="244C8856" w14:textId="77777777">
            <w:pPr>
              <w:tabs>
                <w:tab w:val="clear" w:pos="432"/>
                <w:tab w:val="left" w:pos="332"/>
                <w:tab w:val="left" w:pos="540"/>
              </w:tabs>
              <w:autoSpaceDE w:val="0"/>
              <w:autoSpaceDN w:val="0"/>
              <w:adjustRightInd w:val="0"/>
              <w:spacing w:line="240" w:lineRule="auto"/>
              <w:ind w:left="500" w:right="151" w:hanging="500"/>
              <w:rPr>
                <w:rFonts w:ascii="Helvetica" w:hAnsi="Helvetica"/>
                <w:sz w:val="12"/>
                <w:szCs w:val="12"/>
              </w:rPr>
            </w:pPr>
            <w:r w:rsidRPr="00AE1ECB">
              <w:rPr>
                <w:rFonts w:ascii="Helvetica" w:hAnsi="Helvetica"/>
                <w:sz w:val="12"/>
                <w:szCs w:val="12"/>
              </w:rPr>
              <w:t xml:space="preserve">                Health &amp; Medical) Carriers</w:t>
            </w:r>
          </w:p>
        </w:tc>
      </w:tr>
      <w:tr w:rsidRPr="00AE1ECB" w:rsidR="00D66365" w:rsidTr="00F2467E" w14:paraId="244C885C" w14:textId="77777777">
        <w:trPr>
          <w:trHeight w:val="123"/>
        </w:trPr>
        <w:tc>
          <w:tcPr>
            <w:tcW w:w="2541" w:type="dxa"/>
            <w:tcBorders>
              <w:left w:val="single" w:color="auto" w:sz="4" w:space="0"/>
              <w:right w:val="single" w:color="auto" w:sz="4" w:space="0"/>
            </w:tcBorders>
            <w:vAlign w:val="center"/>
          </w:tcPr>
          <w:p w:rsidRPr="00AE1ECB" w:rsidR="00D66365" w:rsidP="00235F04" w:rsidRDefault="00D66365" w14:paraId="244C8858"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441110</w:t>
            </w:r>
            <w:r w:rsidRPr="00AE1ECB">
              <w:rPr>
                <w:rFonts w:ascii="Helvetica" w:hAnsi="Helvetica"/>
                <w:sz w:val="12"/>
                <w:szCs w:val="12"/>
              </w:rPr>
              <w:tab/>
              <w:t>New Car Dealers</w:t>
            </w:r>
          </w:p>
        </w:tc>
        <w:tc>
          <w:tcPr>
            <w:tcW w:w="2613" w:type="dxa"/>
            <w:tcBorders>
              <w:left w:val="single" w:color="auto" w:sz="4" w:space="0"/>
              <w:right w:val="single" w:color="auto" w:sz="4" w:space="0"/>
            </w:tcBorders>
            <w:vAlign w:val="center"/>
          </w:tcPr>
          <w:p w:rsidRPr="00AE1ECB" w:rsidR="00D66365" w:rsidP="00235F04" w:rsidRDefault="00D66365" w14:paraId="244C8859"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p>
        </w:tc>
        <w:tc>
          <w:tcPr>
            <w:tcW w:w="2704" w:type="dxa"/>
            <w:tcBorders>
              <w:left w:val="single" w:color="auto" w:sz="4" w:space="0"/>
              <w:right w:val="single" w:color="auto" w:sz="4" w:space="0"/>
            </w:tcBorders>
            <w:vAlign w:val="center"/>
          </w:tcPr>
          <w:p w:rsidRPr="00AE1ECB" w:rsidR="00D66365" w:rsidP="00BA1FFA" w:rsidRDefault="00D66365" w14:paraId="244C885A"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r>
            <w:r w:rsidRPr="00AE1ECB" w:rsidR="00BA1FFA">
              <w:rPr>
                <w:rFonts w:ascii="Helvetica" w:hAnsi="Helvetica"/>
                <w:sz w:val="12"/>
                <w:szCs w:val="12"/>
              </w:rPr>
              <w:t>units)</w:t>
            </w:r>
          </w:p>
        </w:tc>
        <w:tc>
          <w:tcPr>
            <w:tcW w:w="2615" w:type="dxa"/>
            <w:tcBorders>
              <w:left w:val="single" w:color="auto" w:sz="4" w:space="0"/>
              <w:right w:val="single" w:color="auto" w:sz="4" w:space="0"/>
            </w:tcBorders>
            <w:vAlign w:val="center"/>
          </w:tcPr>
          <w:p w:rsidRPr="00AE1ECB" w:rsidR="00D66365" w:rsidP="004804D7" w:rsidRDefault="00D66365" w14:paraId="244C885B"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524210</w:t>
            </w:r>
            <w:r w:rsidRPr="00AE1ECB">
              <w:rPr>
                <w:rFonts w:ascii="Helvetica" w:hAnsi="Helvetica"/>
                <w:sz w:val="12"/>
                <w:szCs w:val="12"/>
              </w:rPr>
              <w:tab/>
              <w:t>Insurance Agencies &amp;</w:t>
            </w:r>
          </w:p>
        </w:tc>
      </w:tr>
      <w:tr w:rsidRPr="00AE1ECB" w:rsidR="00D66365" w:rsidTr="00F2467E" w14:paraId="244C8861" w14:textId="77777777">
        <w:trPr>
          <w:trHeight w:val="123"/>
        </w:trPr>
        <w:tc>
          <w:tcPr>
            <w:tcW w:w="2541" w:type="dxa"/>
            <w:tcBorders>
              <w:left w:val="single" w:color="auto" w:sz="4" w:space="0"/>
              <w:right w:val="single" w:color="auto" w:sz="4" w:space="0"/>
            </w:tcBorders>
            <w:vAlign w:val="center"/>
          </w:tcPr>
          <w:p w:rsidRPr="00AE1ECB" w:rsidR="00D66365" w:rsidP="00235F04" w:rsidRDefault="00D66365" w14:paraId="244C885D"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441120</w:t>
            </w:r>
            <w:r w:rsidRPr="00AE1ECB">
              <w:rPr>
                <w:rFonts w:ascii="Helvetica" w:hAnsi="Helvetica"/>
                <w:sz w:val="12"/>
                <w:szCs w:val="12"/>
              </w:rPr>
              <w:tab/>
              <w:t>Used Car Dealers</w:t>
            </w:r>
          </w:p>
        </w:tc>
        <w:tc>
          <w:tcPr>
            <w:tcW w:w="2613" w:type="dxa"/>
            <w:tcBorders>
              <w:left w:val="single" w:color="auto" w:sz="4" w:space="0"/>
              <w:right w:val="single" w:color="auto" w:sz="4" w:space="0"/>
            </w:tcBorders>
            <w:vAlign w:val="center"/>
          </w:tcPr>
          <w:p w:rsidRPr="00AE1ECB" w:rsidR="00D66365" w:rsidP="00235F04" w:rsidRDefault="00FA07DD" w14:paraId="244C885E"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b/>
                <w:sz w:val="12"/>
                <w:szCs w:val="12"/>
              </w:rPr>
              <w:t>Miscellaneous Store Retailers</w:t>
            </w:r>
          </w:p>
        </w:tc>
        <w:tc>
          <w:tcPr>
            <w:tcW w:w="2704" w:type="dxa"/>
            <w:tcBorders>
              <w:left w:val="single" w:color="auto" w:sz="4" w:space="0"/>
              <w:bottom w:val="single" w:color="auto" w:sz="4" w:space="0"/>
              <w:right w:val="single" w:color="auto" w:sz="4" w:space="0"/>
            </w:tcBorders>
            <w:vAlign w:val="center"/>
          </w:tcPr>
          <w:p w:rsidRPr="00AE1ECB" w:rsidR="00D66365" w:rsidP="00BA1FFA" w:rsidRDefault="00D66365" w14:paraId="244C885F"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r>
          </w:p>
        </w:tc>
        <w:tc>
          <w:tcPr>
            <w:tcW w:w="2615" w:type="dxa"/>
            <w:tcBorders>
              <w:left w:val="single" w:color="auto" w:sz="4" w:space="0"/>
              <w:right w:val="single" w:color="auto" w:sz="4" w:space="0"/>
            </w:tcBorders>
            <w:vAlign w:val="center"/>
          </w:tcPr>
          <w:p w:rsidRPr="00AE1ECB" w:rsidR="00D66365" w:rsidP="004804D7" w:rsidRDefault="00D66365" w14:paraId="244C886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Brokerages</w:t>
            </w:r>
          </w:p>
        </w:tc>
      </w:tr>
      <w:tr w:rsidRPr="00AE1ECB" w:rsidR="00D66365" w:rsidTr="00F2467E" w14:paraId="244C8866" w14:textId="77777777">
        <w:trPr>
          <w:trHeight w:val="123"/>
        </w:trPr>
        <w:tc>
          <w:tcPr>
            <w:tcW w:w="2541" w:type="dxa"/>
            <w:tcBorders>
              <w:left w:val="single" w:color="auto" w:sz="4" w:space="0"/>
              <w:right w:val="single" w:color="auto" w:sz="4" w:space="0"/>
            </w:tcBorders>
            <w:vAlign w:val="center"/>
          </w:tcPr>
          <w:p w:rsidRPr="00AE1ECB" w:rsidR="00D66365" w:rsidP="00235F04" w:rsidRDefault="00D66365" w14:paraId="244C886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441210</w:t>
            </w:r>
            <w:r w:rsidRPr="00AE1ECB">
              <w:rPr>
                <w:rFonts w:ascii="Helvetica" w:hAnsi="Helvetica"/>
                <w:sz w:val="12"/>
                <w:szCs w:val="12"/>
              </w:rPr>
              <w:tab/>
              <w:t>Recreational Vehicle Dealers</w:t>
            </w:r>
          </w:p>
        </w:tc>
        <w:tc>
          <w:tcPr>
            <w:tcW w:w="2613" w:type="dxa"/>
            <w:tcBorders>
              <w:left w:val="single" w:color="auto" w:sz="4" w:space="0"/>
              <w:right w:val="single" w:color="auto" w:sz="4" w:space="0"/>
            </w:tcBorders>
            <w:vAlign w:val="center"/>
          </w:tcPr>
          <w:p w:rsidRPr="00AE1ECB" w:rsidR="00D66365" w:rsidP="00235F04" w:rsidRDefault="00FA07DD" w14:paraId="244C8863"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453110</w:t>
            </w:r>
            <w:r w:rsidRPr="00AE1ECB">
              <w:rPr>
                <w:rFonts w:ascii="Helvetica" w:hAnsi="Helvetica"/>
                <w:sz w:val="12"/>
                <w:szCs w:val="12"/>
              </w:rPr>
              <w:tab/>
              <w:t>Florists</w:t>
            </w:r>
          </w:p>
        </w:tc>
        <w:tc>
          <w:tcPr>
            <w:tcW w:w="2704" w:type="dxa"/>
            <w:tcBorders>
              <w:top w:val="single" w:color="auto" w:sz="4" w:space="0"/>
              <w:left w:val="single" w:color="auto" w:sz="4" w:space="0"/>
              <w:right w:val="single" w:color="auto" w:sz="4" w:space="0"/>
            </w:tcBorders>
            <w:vAlign w:val="center"/>
          </w:tcPr>
          <w:p w:rsidRPr="00AE1ECB" w:rsidR="00D66365" w:rsidP="00235F04" w:rsidRDefault="00D66365" w14:paraId="244C8864" w14:textId="77777777">
            <w:pPr>
              <w:tabs>
                <w:tab w:val="clear" w:pos="432"/>
                <w:tab w:val="left" w:pos="540"/>
              </w:tabs>
              <w:autoSpaceDE w:val="0"/>
              <w:autoSpaceDN w:val="0"/>
              <w:adjustRightInd w:val="0"/>
              <w:spacing w:line="240" w:lineRule="auto"/>
              <w:ind w:right="151" w:firstLine="0"/>
              <w:rPr>
                <w:rFonts w:ascii="Helvetica" w:hAnsi="Helvetica"/>
                <w:b/>
                <w:sz w:val="14"/>
                <w:szCs w:val="14"/>
              </w:rPr>
            </w:pPr>
            <w:r w:rsidRPr="00AE1ECB">
              <w:rPr>
                <w:rFonts w:ascii="Helvetica" w:hAnsi="Helvetica"/>
                <w:b/>
                <w:sz w:val="14"/>
                <w:szCs w:val="14"/>
              </w:rPr>
              <w:t>Information</w:t>
            </w:r>
          </w:p>
        </w:tc>
        <w:tc>
          <w:tcPr>
            <w:tcW w:w="2615" w:type="dxa"/>
            <w:tcBorders>
              <w:left w:val="single" w:color="auto" w:sz="4" w:space="0"/>
              <w:right w:val="single" w:color="auto" w:sz="4" w:space="0"/>
            </w:tcBorders>
            <w:vAlign w:val="center"/>
          </w:tcPr>
          <w:p w:rsidRPr="00AE1ECB" w:rsidR="00D66365" w:rsidP="004804D7" w:rsidRDefault="00D66365" w14:paraId="244C8865"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524290</w:t>
            </w:r>
            <w:r w:rsidRPr="00AE1ECB">
              <w:rPr>
                <w:rFonts w:ascii="Helvetica" w:hAnsi="Helvetica"/>
                <w:sz w:val="12"/>
                <w:szCs w:val="12"/>
              </w:rPr>
              <w:tab/>
              <w:t>Other Insurance Related</w:t>
            </w:r>
          </w:p>
        </w:tc>
      </w:tr>
      <w:tr w:rsidRPr="00AE1ECB" w:rsidR="00D66365" w:rsidTr="00F2467E" w14:paraId="244C886B" w14:textId="77777777">
        <w:trPr>
          <w:trHeight w:val="123"/>
        </w:trPr>
        <w:tc>
          <w:tcPr>
            <w:tcW w:w="2541" w:type="dxa"/>
            <w:tcBorders>
              <w:left w:val="single" w:color="auto" w:sz="4" w:space="0"/>
              <w:right w:val="single" w:color="auto" w:sz="4" w:space="0"/>
            </w:tcBorders>
            <w:vAlign w:val="center"/>
          </w:tcPr>
          <w:p w:rsidRPr="00AE1ECB" w:rsidR="00D66365" w:rsidP="00235F04" w:rsidRDefault="005D61D1" w14:paraId="244C886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441222</w:t>
            </w:r>
            <w:r w:rsidRPr="00AE1ECB">
              <w:rPr>
                <w:rFonts w:ascii="Helvetica" w:hAnsi="Helvetica"/>
                <w:sz w:val="12"/>
                <w:szCs w:val="12"/>
              </w:rPr>
              <w:tab/>
              <w:t>Boat Dealers</w:t>
            </w:r>
          </w:p>
        </w:tc>
        <w:tc>
          <w:tcPr>
            <w:tcW w:w="2613" w:type="dxa"/>
            <w:tcBorders>
              <w:left w:val="single" w:color="auto" w:sz="4" w:space="0"/>
              <w:right w:val="single" w:color="auto" w:sz="4" w:space="0"/>
            </w:tcBorders>
            <w:vAlign w:val="center"/>
          </w:tcPr>
          <w:p w:rsidRPr="00AE1ECB" w:rsidR="00D66365" w:rsidP="00235F04" w:rsidRDefault="00FA07DD" w14:paraId="244C8868"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453210</w:t>
            </w:r>
            <w:r w:rsidRPr="00AE1ECB">
              <w:rPr>
                <w:rFonts w:ascii="Helvetica" w:hAnsi="Helvetica"/>
                <w:sz w:val="12"/>
                <w:szCs w:val="12"/>
              </w:rPr>
              <w:tab/>
              <w:t>Office Supplies &amp; Stationery</w:t>
            </w:r>
          </w:p>
        </w:tc>
        <w:tc>
          <w:tcPr>
            <w:tcW w:w="2704" w:type="dxa"/>
            <w:tcBorders>
              <w:left w:val="single" w:color="auto" w:sz="4" w:space="0"/>
              <w:right w:val="single" w:color="auto" w:sz="4" w:space="0"/>
            </w:tcBorders>
            <w:vAlign w:val="center"/>
          </w:tcPr>
          <w:p w:rsidRPr="00AE1ECB" w:rsidR="00D66365" w:rsidP="00235F04" w:rsidRDefault="00D66365" w14:paraId="244C8869"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Publishing Industries (except Internet)</w:t>
            </w:r>
          </w:p>
        </w:tc>
        <w:tc>
          <w:tcPr>
            <w:tcW w:w="2615" w:type="dxa"/>
            <w:tcBorders>
              <w:left w:val="single" w:color="auto" w:sz="4" w:space="0"/>
              <w:right w:val="single" w:color="auto" w:sz="4" w:space="0"/>
            </w:tcBorders>
            <w:vAlign w:val="center"/>
          </w:tcPr>
          <w:p w:rsidRPr="00AE1ECB" w:rsidR="00D66365" w:rsidP="004804D7" w:rsidRDefault="00D66365" w14:paraId="244C886A"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Activities (including third-</w:t>
            </w:r>
          </w:p>
        </w:tc>
      </w:tr>
      <w:tr w:rsidRPr="00AE1ECB" w:rsidR="00D66365" w:rsidTr="00F2467E" w14:paraId="244C8870" w14:textId="77777777">
        <w:trPr>
          <w:trHeight w:val="123"/>
        </w:trPr>
        <w:tc>
          <w:tcPr>
            <w:tcW w:w="2541" w:type="dxa"/>
            <w:tcBorders>
              <w:left w:val="single" w:color="auto" w:sz="4" w:space="0"/>
              <w:right w:val="single" w:color="auto" w:sz="4" w:space="0"/>
            </w:tcBorders>
            <w:vAlign w:val="center"/>
          </w:tcPr>
          <w:p w:rsidRPr="00AE1ECB" w:rsidR="00D66365" w:rsidP="00235F04" w:rsidRDefault="005D61D1" w14:paraId="244C886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441228</w:t>
            </w:r>
            <w:r w:rsidRPr="00AE1ECB">
              <w:rPr>
                <w:rFonts w:ascii="Helvetica" w:hAnsi="Helvetica"/>
                <w:sz w:val="12"/>
                <w:szCs w:val="12"/>
              </w:rPr>
              <w:tab/>
              <w:t>Motorcycle, ATV, and All</w:t>
            </w:r>
          </w:p>
        </w:tc>
        <w:tc>
          <w:tcPr>
            <w:tcW w:w="2613" w:type="dxa"/>
            <w:tcBorders>
              <w:left w:val="single" w:color="auto" w:sz="4" w:space="0"/>
              <w:right w:val="single" w:color="auto" w:sz="4" w:space="0"/>
            </w:tcBorders>
            <w:vAlign w:val="center"/>
          </w:tcPr>
          <w:p w:rsidRPr="00AE1ECB" w:rsidR="00D66365" w:rsidP="00235F04" w:rsidRDefault="00FA07DD" w14:paraId="244C886D"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Stores</w:t>
            </w:r>
          </w:p>
        </w:tc>
        <w:tc>
          <w:tcPr>
            <w:tcW w:w="2704" w:type="dxa"/>
            <w:tcBorders>
              <w:left w:val="single" w:color="auto" w:sz="4" w:space="0"/>
              <w:right w:val="single" w:color="auto" w:sz="4" w:space="0"/>
            </w:tcBorders>
            <w:vAlign w:val="center"/>
          </w:tcPr>
          <w:p w:rsidRPr="00AE1ECB" w:rsidR="00D66365" w:rsidP="00235F04" w:rsidRDefault="00D66365" w14:paraId="244C886E"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511110</w:t>
            </w:r>
            <w:r w:rsidRPr="00AE1ECB">
              <w:rPr>
                <w:rFonts w:ascii="Helvetica" w:hAnsi="Helvetica"/>
                <w:sz w:val="12"/>
                <w:szCs w:val="12"/>
              </w:rPr>
              <w:tab/>
              <w:t>Newspaper Publishers</w:t>
            </w:r>
          </w:p>
        </w:tc>
        <w:tc>
          <w:tcPr>
            <w:tcW w:w="2615" w:type="dxa"/>
            <w:tcBorders>
              <w:left w:val="single" w:color="auto" w:sz="4" w:space="0"/>
              <w:right w:val="single" w:color="auto" w:sz="4" w:space="0"/>
            </w:tcBorders>
            <w:vAlign w:val="center"/>
          </w:tcPr>
          <w:p w:rsidRPr="00AE1ECB" w:rsidR="00D66365" w:rsidP="004804D7" w:rsidRDefault="00D66365" w14:paraId="244C886F"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party administration of</w:t>
            </w:r>
          </w:p>
        </w:tc>
      </w:tr>
      <w:tr w:rsidRPr="00AE1ECB" w:rsidR="00D66365" w:rsidTr="00F2467E" w14:paraId="244C8875" w14:textId="77777777">
        <w:trPr>
          <w:trHeight w:val="123"/>
        </w:trPr>
        <w:tc>
          <w:tcPr>
            <w:tcW w:w="2541" w:type="dxa"/>
            <w:tcBorders>
              <w:left w:val="single" w:color="auto" w:sz="4" w:space="0"/>
              <w:right w:val="single" w:color="auto" w:sz="4" w:space="0"/>
            </w:tcBorders>
            <w:vAlign w:val="center"/>
          </w:tcPr>
          <w:p w:rsidRPr="00AE1ECB" w:rsidR="00D66365" w:rsidP="00235F04" w:rsidRDefault="00FE5939" w14:paraId="244C8871" w14:textId="4AAD341A">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r>
            <w:r w:rsidRPr="00AE1ECB" w:rsidR="005D61D1">
              <w:rPr>
                <w:rFonts w:ascii="Helvetica" w:hAnsi="Helvetica"/>
                <w:sz w:val="12"/>
                <w:szCs w:val="12"/>
              </w:rPr>
              <w:t>Other Motor Vehicle Dealers</w:t>
            </w:r>
          </w:p>
        </w:tc>
        <w:tc>
          <w:tcPr>
            <w:tcW w:w="2613" w:type="dxa"/>
            <w:tcBorders>
              <w:left w:val="single" w:color="auto" w:sz="4" w:space="0"/>
              <w:right w:val="single" w:color="auto" w:sz="4" w:space="0"/>
            </w:tcBorders>
            <w:vAlign w:val="center"/>
          </w:tcPr>
          <w:p w:rsidRPr="00AE1ECB" w:rsidR="00D66365" w:rsidP="00235F04" w:rsidRDefault="00FA07DD" w14:paraId="244C887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453220</w:t>
            </w:r>
            <w:r w:rsidRPr="00AE1ECB">
              <w:rPr>
                <w:rFonts w:ascii="Helvetica" w:hAnsi="Helvetica"/>
                <w:sz w:val="12"/>
                <w:szCs w:val="12"/>
              </w:rPr>
              <w:tab/>
              <w:t>Gift, Novelty, &amp; Souvenir</w:t>
            </w:r>
          </w:p>
        </w:tc>
        <w:tc>
          <w:tcPr>
            <w:tcW w:w="2704" w:type="dxa"/>
            <w:tcBorders>
              <w:left w:val="single" w:color="auto" w:sz="4" w:space="0"/>
              <w:right w:val="single" w:color="auto" w:sz="4" w:space="0"/>
            </w:tcBorders>
            <w:vAlign w:val="center"/>
          </w:tcPr>
          <w:p w:rsidRPr="00AE1ECB" w:rsidR="00D66365" w:rsidP="00235F04" w:rsidRDefault="00D66365" w14:paraId="244C8873"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511120</w:t>
            </w:r>
            <w:r w:rsidRPr="00AE1ECB">
              <w:rPr>
                <w:rFonts w:ascii="Helvetica" w:hAnsi="Helvetica"/>
                <w:sz w:val="12"/>
                <w:szCs w:val="12"/>
              </w:rPr>
              <w:tab/>
              <w:t>Periodical Publishers</w:t>
            </w:r>
          </w:p>
        </w:tc>
        <w:tc>
          <w:tcPr>
            <w:tcW w:w="2615" w:type="dxa"/>
            <w:tcBorders>
              <w:left w:val="single" w:color="auto" w:sz="4" w:space="0"/>
              <w:right w:val="single" w:color="auto" w:sz="4" w:space="0"/>
            </w:tcBorders>
            <w:vAlign w:val="center"/>
          </w:tcPr>
          <w:p w:rsidRPr="00AE1ECB" w:rsidR="00D66365" w:rsidP="004804D7" w:rsidRDefault="00D66365" w14:paraId="244C8874"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Insurance and pension funds)</w:t>
            </w:r>
          </w:p>
        </w:tc>
      </w:tr>
      <w:tr w:rsidRPr="00AE1ECB" w:rsidR="00D66365" w:rsidTr="00F2467E" w14:paraId="244C887A" w14:textId="77777777">
        <w:trPr>
          <w:trHeight w:val="123"/>
        </w:trPr>
        <w:tc>
          <w:tcPr>
            <w:tcW w:w="2541" w:type="dxa"/>
            <w:tcBorders>
              <w:left w:val="single" w:color="auto" w:sz="4" w:space="0"/>
              <w:right w:val="single" w:color="auto" w:sz="4" w:space="0"/>
            </w:tcBorders>
            <w:vAlign w:val="center"/>
          </w:tcPr>
          <w:p w:rsidRPr="00AE1ECB" w:rsidR="00D66365" w:rsidP="00235F04" w:rsidRDefault="00D66365" w14:paraId="244C8876"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441300</w:t>
            </w:r>
            <w:r w:rsidRPr="00AE1ECB">
              <w:rPr>
                <w:rFonts w:ascii="Helvetica" w:hAnsi="Helvetica"/>
                <w:sz w:val="12"/>
                <w:szCs w:val="12"/>
              </w:rPr>
              <w:tab/>
              <w:t>Automotive Parts,</w:t>
            </w:r>
          </w:p>
        </w:tc>
        <w:tc>
          <w:tcPr>
            <w:tcW w:w="2613" w:type="dxa"/>
            <w:tcBorders>
              <w:left w:val="single" w:color="auto" w:sz="4" w:space="0"/>
              <w:right w:val="single" w:color="auto" w:sz="4" w:space="0"/>
            </w:tcBorders>
            <w:vAlign w:val="center"/>
          </w:tcPr>
          <w:p w:rsidRPr="00AE1ECB" w:rsidR="00D66365" w:rsidP="00235F04" w:rsidRDefault="00FA07DD" w14:paraId="244C887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Stores</w:t>
            </w:r>
          </w:p>
        </w:tc>
        <w:tc>
          <w:tcPr>
            <w:tcW w:w="2704" w:type="dxa"/>
            <w:tcBorders>
              <w:left w:val="single" w:color="auto" w:sz="4" w:space="0"/>
              <w:right w:val="single" w:color="auto" w:sz="4" w:space="0"/>
            </w:tcBorders>
            <w:vAlign w:val="center"/>
          </w:tcPr>
          <w:p w:rsidRPr="00AE1ECB" w:rsidR="00D66365" w:rsidP="00235F04" w:rsidRDefault="00D66365" w14:paraId="244C8878"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511130</w:t>
            </w:r>
            <w:r w:rsidRPr="00AE1ECB">
              <w:rPr>
                <w:rFonts w:ascii="Helvetica" w:hAnsi="Helvetica"/>
                <w:sz w:val="12"/>
                <w:szCs w:val="12"/>
              </w:rPr>
              <w:tab/>
              <w:t>Book Publishers</w:t>
            </w:r>
          </w:p>
        </w:tc>
        <w:tc>
          <w:tcPr>
            <w:tcW w:w="2615" w:type="dxa"/>
            <w:tcBorders>
              <w:left w:val="single" w:color="auto" w:sz="4" w:space="0"/>
              <w:right w:val="single" w:color="auto" w:sz="4" w:space="0"/>
            </w:tcBorders>
            <w:vAlign w:val="center"/>
          </w:tcPr>
          <w:p w:rsidRPr="00AE1ECB" w:rsidR="00D66365" w:rsidP="004804D7" w:rsidRDefault="00D66365" w14:paraId="244C8879"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Funds, Trusts, and Other Financial</w:t>
            </w:r>
          </w:p>
        </w:tc>
      </w:tr>
      <w:tr w:rsidRPr="00AE1ECB" w:rsidR="00D66365" w:rsidTr="00F2467E" w14:paraId="244C887F" w14:textId="77777777">
        <w:trPr>
          <w:trHeight w:val="123"/>
        </w:trPr>
        <w:tc>
          <w:tcPr>
            <w:tcW w:w="2541" w:type="dxa"/>
            <w:tcBorders>
              <w:left w:val="single" w:color="auto" w:sz="4" w:space="0"/>
              <w:right w:val="single" w:color="auto" w:sz="4" w:space="0"/>
            </w:tcBorders>
            <w:vAlign w:val="center"/>
          </w:tcPr>
          <w:p w:rsidRPr="00AE1ECB" w:rsidR="00D66365" w:rsidP="00235F04" w:rsidRDefault="00D66365" w14:paraId="244C887B"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Accessories, &amp; Tire Stores</w:t>
            </w:r>
          </w:p>
        </w:tc>
        <w:tc>
          <w:tcPr>
            <w:tcW w:w="2613" w:type="dxa"/>
            <w:tcBorders>
              <w:left w:val="single" w:color="auto" w:sz="4" w:space="0"/>
              <w:right w:val="single" w:color="auto" w:sz="4" w:space="0"/>
            </w:tcBorders>
            <w:vAlign w:val="center"/>
          </w:tcPr>
          <w:p w:rsidRPr="00AE1ECB" w:rsidR="00D66365" w:rsidP="00235F04" w:rsidRDefault="00FA07DD" w14:paraId="244C887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453310</w:t>
            </w:r>
            <w:r w:rsidRPr="00AE1ECB">
              <w:rPr>
                <w:rFonts w:ascii="Helvetica" w:hAnsi="Helvetica"/>
                <w:sz w:val="12"/>
                <w:szCs w:val="12"/>
              </w:rPr>
              <w:tab/>
              <w:t>Used Merchandise Stores</w:t>
            </w:r>
          </w:p>
        </w:tc>
        <w:tc>
          <w:tcPr>
            <w:tcW w:w="2704" w:type="dxa"/>
            <w:tcBorders>
              <w:left w:val="single" w:color="auto" w:sz="4" w:space="0"/>
              <w:right w:val="single" w:color="auto" w:sz="4" w:space="0"/>
            </w:tcBorders>
            <w:vAlign w:val="center"/>
          </w:tcPr>
          <w:p w:rsidRPr="00AE1ECB" w:rsidR="00D66365" w:rsidP="00235F04" w:rsidRDefault="00D66365" w14:paraId="244C887D"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511140</w:t>
            </w:r>
            <w:r w:rsidRPr="00AE1ECB">
              <w:rPr>
                <w:rFonts w:ascii="Helvetica" w:hAnsi="Helvetica"/>
                <w:sz w:val="12"/>
                <w:szCs w:val="12"/>
              </w:rPr>
              <w:tab/>
              <w:t>Directory &amp; Mailing List</w:t>
            </w:r>
          </w:p>
        </w:tc>
        <w:tc>
          <w:tcPr>
            <w:tcW w:w="2615" w:type="dxa"/>
            <w:tcBorders>
              <w:left w:val="single" w:color="auto" w:sz="4" w:space="0"/>
              <w:right w:val="single" w:color="auto" w:sz="4" w:space="0"/>
            </w:tcBorders>
            <w:vAlign w:val="center"/>
          </w:tcPr>
          <w:p w:rsidRPr="00AE1ECB" w:rsidR="00D66365" w:rsidP="004804D7" w:rsidRDefault="00D66365" w14:paraId="244C887E"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Vehicles</w:t>
            </w:r>
          </w:p>
        </w:tc>
      </w:tr>
      <w:tr w:rsidRPr="00AE1ECB" w:rsidR="00993120" w:rsidTr="00F2467E" w14:paraId="244C8884"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880"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Furniture and Home Furnishings</w:t>
            </w:r>
          </w:p>
        </w:tc>
        <w:tc>
          <w:tcPr>
            <w:tcW w:w="2613" w:type="dxa"/>
            <w:tcBorders>
              <w:left w:val="single" w:color="auto" w:sz="4" w:space="0"/>
              <w:right w:val="single" w:color="auto" w:sz="4" w:space="0"/>
            </w:tcBorders>
            <w:vAlign w:val="center"/>
          </w:tcPr>
          <w:p w:rsidRPr="00AE1ECB" w:rsidR="00993120" w:rsidP="00993120" w:rsidRDefault="007457ED" w14:paraId="244C8881"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Pr>
                <w:rFonts w:ascii="Helvetica" w:hAnsi="Helvetica"/>
                <w:sz w:val="12"/>
                <w:szCs w:val="12"/>
              </w:rPr>
              <w:t>453910</w:t>
            </w:r>
            <w:r>
              <w:rPr>
                <w:rFonts w:ascii="Helvetica" w:hAnsi="Helvetica"/>
                <w:sz w:val="12"/>
                <w:szCs w:val="12"/>
              </w:rPr>
              <w:tab/>
            </w:r>
            <w:r w:rsidR="00F407CA">
              <w:rPr>
                <w:rFonts w:ascii="Helvetica" w:hAnsi="Helvetica"/>
                <w:sz w:val="12"/>
                <w:szCs w:val="12"/>
              </w:rPr>
              <w:t>Pet &amp; Pet Supplies Stores</w:t>
            </w:r>
          </w:p>
        </w:tc>
        <w:tc>
          <w:tcPr>
            <w:tcW w:w="2704" w:type="dxa"/>
            <w:tcBorders>
              <w:left w:val="single" w:color="auto" w:sz="4" w:space="0"/>
              <w:right w:val="single" w:color="auto" w:sz="4" w:space="0"/>
            </w:tcBorders>
            <w:vAlign w:val="center"/>
          </w:tcPr>
          <w:p w:rsidRPr="00AE1ECB" w:rsidR="00993120" w:rsidP="00993120" w:rsidRDefault="00993120" w14:paraId="244C888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Publishers</w:t>
            </w:r>
          </w:p>
        </w:tc>
        <w:tc>
          <w:tcPr>
            <w:tcW w:w="2615" w:type="dxa"/>
            <w:tcBorders>
              <w:left w:val="single" w:color="auto" w:sz="4" w:space="0"/>
              <w:right w:val="single" w:color="auto" w:sz="4" w:space="0"/>
            </w:tcBorders>
            <w:vAlign w:val="center"/>
          </w:tcPr>
          <w:p w:rsidRPr="00AE1ECB" w:rsidR="00993120" w:rsidP="00993120" w:rsidRDefault="00993120" w14:paraId="244C8883"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525100</w:t>
            </w:r>
            <w:r w:rsidRPr="00AE1ECB">
              <w:rPr>
                <w:rFonts w:ascii="Helvetica" w:hAnsi="Helvetica"/>
                <w:sz w:val="12"/>
                <w:szCs w:val="12"/>
              </w:rPr>
              <w:tab/>
              <w:t>Insurance &amp; Employee</w:t>
            </w:r>
          </w:p>
        </w:tc>
      </w:tr>
      <w:tr w:rsidRPr="00AE1ECB" w:rsidR="007457ED" w:rsidTr="00F2467E" w14:paraId="244C8889" w14:textId="77777777">
        <w:trPr>
          <w:trHeight w:val="123"/>
        </w:trPr>
        <w:tc>
          <w:tcPr>
            <w:tcW w:w="2541" w:type="dxa"/>
            <w:tcBorders>
              <w:left w:val="single" w:color="auto" w:sz="4" w:space="0"/>
              <w:right w:val="single" w:color="auto" w:sz="4" w:space="0"/>
            </w:tcBorders>
            <w:vAlign w:val="center"/>
          </w:tcPr>
          <w:p w:rsidRPr="00AE1ECB" w:rsidR="007457ED" w:rsidP="007457ED" w:rsidRDefault="007457ED" w14:paraId="244C8885"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Stores</w:t>
            </w:r>
          </w:p>
        </w:tc>
        <w:tc>
          <w:tcPr>
            <w:tcW w:w="2613" w:type="dxa"/>
            <w:tcBorders>
              <w:left w:val="single" w:color="auto" w:sz="4" w:space="0"/>
              <w:right w:val="single" w:color="auto" w:sz="4" w:space="0"/>
            </w:tcBorders>
            <w:vAlign w:val="center"/>
          </w:tcPr>
          <w:p w:rsidRPr="00AE1ECB" w:rsidR="007457ED" w:rsidP="007457ED" w:rsidRDefault="007457ED" w14:paraId="244C8886"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453920</w:t>
            </w:r>
            <w:r w:rsidRPr="00AE1ECB">
              <w:rPr>
                <w:rFonts w:ascii="Helvetica" w:hAnsi="Helvetica"/>
                <w:sz w:val="12"/>
                <w:szCs w:val="12"/>
              </w:rPr>
              <w:tab/>
              <w:t>Art Dealers</w:t>
            </w:r>
          </w:p>
        </w:tc>
        <w:tc>
          <w:tcPr>
            <w:tcW w:w="2704" w:type="dxa"/>
            <w:tcBorders>
              <w:left w:val="single" w:color="auto" w:sz="4" w:space="0"/>
              <w:right w:val="single" w:color="auto" w:sz="4" w:space="0"/>
            </w:tcBorders>
            <w:vAlign w:val="center"/>
          </w:tcPr>
          <w:p w:rsidRPr="00AE1ECB" w:rsidR="007457ED" w:rsidP="007457ED" w:rsidRDefault="007457ED" w14:paraId="244C888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511190</w:t>
            </w:r>
            <w:r w:rsidRPr="00AE1ECB">
              <w:rPr>
                <w:rFonts w:ascii="Helvetica" w:hAnsi="Helvetica"/>
                <w:sz w:val="12"/>
                <w:szCs w:val="12"/>
              </w:rPr>
              <w:tab/>
              <w:t>Other Publishers</w:t>
            </w:r>
          </w:p>
        </w:tc>
        <w:tc>
          <w:tcPr>
            <w:tcW w:w="2615" w:type="dxa"/>
            <w:tcBorders>
              <w:left w:val="single" w:color="auto" w:sz="4" w:space="0"/>
              <w:right w:val="single" w:color="auto" w:sz="4" w:space="0"/>
            </w:tcBorders>
            <w:vAlign w:val="center"/>
          </w:tcPr>
          <w:p w:rsidRPr="00AE1ECB" w:rsidR="007457ED" w:rsidP="007457ED" w:rsidRDefault="007457ED" w14:paraId="244C8888"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Benefit Funds</w:t>
            </w:r>
          </w:p>
        </w:tc>
      </w:tr>
      <w:tr w:rsidRPr="00AE1ECB" w:rsidR="007457ED" w:rsidTr="00F2467E" w14:paraId="244C888E" w14:textId="77777777">
        <w:trPr>
          <w:trHeight w:val="123"/>
        </w:trPr>
        <w:tc>
          <w:tcPr>
            <w:tcW w:w="2541" w:type="dxa"/>
            <w:tcBorders>
              <w:left w:val="single" w:color="auto" w:sz="4" w:space="0"/>
              <w:right w:val="single" w:color="auto" w:sz="4" w:space="0"/>
            </w:tcBorders>
            <w:vAlign w:val="center"/>
          </w:tcPr>
          <w:p w:rsidRPr="00AE1ECB" w:rsidR="007457ED" w:rsidP="007457ED" w:rsidRDefault="007457ED" w14:paraId="244C888A"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442110</w:t>
            </w:r>
            <w:r w:rsidRPr="00AE1ECB">
              <w:rPr>
                <w:rFonts w:ascii="Helvetica" w:hAnsi="Helvetica"/>
                <w:sz w:val="12"/>
                <w:szCs w:val="12"/>
              </w:rPr>
              <w:tab/>
              <w:t>Furniture Stores</w:t>
            </w:r>
          </w:p>
        </w:tc>
        <w:tc>
          <w:tcPr>
            <w:tcW w:w="2613" w:type="dxa"/>
            <w:tcBorders>
              <w:left w:val="single" w:color="auto" w:sz="4" w:space="0"/>
              <w:right w:val="single" w:color="auto" w:sz="4" w:space="0"/>
            </w:tcBorders>
            <w:vAlign w:val="center"/>
          </w:tcPr>
          <w:p w:rsidRPr="00AE1ECB" w:rsidR="007457ED" w:rsidP="007457ED" w:rsidRDefault="007457ED" w14:paraId="244C888B"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453930</w:t>
            </w:r>
            <w:r w:rsidRPr="00AE1ECB">
              <w:rPr>
                <w:rFonts w:ascii="Helvetica" w:hAnsi="Helvetica"/>
                <w:sz w:val="12"/>
                <w:szCs w:val="12"/>
              </w:rPr>
              <w:tab/>
              <w:t>Manufactured (Mobile) Home</w:t>
            </w:r>
          </w:p>
        </w:tc>
        <w:tc>
          <w:tcPr>
            <w:tcW w:w="2704" w:type="dxa"/>
            <w:tcBorders>
              <w:left w:val="single" w:color="auto" w:sz="4" w:space="0"/>
              <w:right w:val="single" w:color="auto" w:sz="4" w:space="0"/>
            </w:tcBorders>
            <w:vAlign w:val="center"/>
          </w:tcPr>
          <w:p w:rsidRPr="00AE1ECB" w:rsidR="007457ED" w:rsidP="007457ED" w:rsidRDefault="007457ED" w14:paraId="244C888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511210</w:t>
            </w:r>
            <w:r w:rsidRPr="00AE1ECB">
              <w:rPr>
                <w:rFonts w:ascii="Helvetica" w:hAnsi="Helvetica"/>
                <w:sz w:val="12"/>
                <w:szCs w:val="12"/>
              </w:rPr>
              <w:tab/>
              <w:t>Software Publishers</w:t>
            </w:r>
          </w:p>
        </w:tc>
        <w:tc>
          <w:tcPr>
            <w:tcW w:w="2615" w:type="dxa"/>
            <w:tcBorders>
              <w:left w:val="single" w:color="auto" w:sz="4" w:space="0"/>
              <w:right w:val="single" w:color="auto" w:sz="4" w:space="0"/>
            </w:tcBorders>
            <w:vAlign w:val="center"/>
          </w:tcPr>
          <w:p w:rsidRPr="00AE1ECB" w:rsidR="007457ED" w:rsidP="007457ED" w:rsidRDefault="007457ED" w14:paraId="244C888D"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525910</w:t>
            </w:r>
            <w:r w:rsidRPr="00AE1ECB">
              <w:rPr>
                <w:rFonts w:ascii="Helvetica" w:hAnsi="Helvetica"/>
                <w:sz w:val="12"/>
                <w:szCs w:val="12"/>
              </w:rPr>
              <w:tab/>
              <w:t>Open-End Investment Funds</w:t>
            </w:r>
          </w:p>
        </w:tc>
      </w:tr>
      <w:tr w:rsidRPr="00AE1ECB" w:rsidR="007457ED" w:rsidTr="00F2467E" w14:paraId="244C8893" w14:textId="77777777">
        <w:trPr>
          <w:trHeight w:val="123"/>
        </w:trPr>
        <w:tc>
          <w:tcPr>
            <w:tcW w:w="2541" w:type="dxa"/>
            <w:tcBorders>
              <w:left w:val="single" w:color="auto" w:sz="4" w:space="0"/>
              <w:right w:val="single" w:color="auto" w:sz="4" w:space="0"/>
            </w:tcBorders>
            <w:vAlign w:val="center"/>
          </w:tcPr>
          <w:p w:rsidRPr="00AE1ECB" w:rsidR="007457ED" w:rsidP="007457ED" w:rsidRDefault="007457ED" w14:paraId="244C888F"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442210</w:t>
            </w:r>
            <w:r w:rsidRPr="00AE1ECB">
              <w:rPr>
                <w:rFonts w:ascii="Helvetica" w:hAnsi="Helvetica"/>
                <w:sz w:val="12"/>
                <w:szCs w:val="12"/>
              </w:rPr>
              <w:tab/>
              <w:t>Floor Covering Stores</w:t>
            </w:r>
          </w:p>
        </w:tc>
        <w:tc>
          <w:tcPr>
            <w:tcW w:w="2613" w:type="dxa"/>
            <w:tcBorders>
              <w:left w:val="single" w:color="auto" w:sz="4" w:space="0"/>
              <w:right w:val="single" w:color="auto" w:sz="4" w:space="0"/>
            </w:tcBorders>
            <w:vAlign w:val="center"/>
          </w:tcPr>
          <w:p w:rsidRPr="00AE1ECB" w:rsidR="007457ED" w:rsidP="007457ED" w:rsidRDefault="007457ED" w14:paraId="244C889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Dealers</w:t>
            </w:r>
          </w:p>
        </w:tc>
        <w:tc>
          <w:tcPr>
            <w:tcW w:w="2704" w:type="dxa"/>
            <w:tcBorders>
              <w:left w:val="single" w:color="auto" w:sz="4" w:space="0"/>
              <w:right w:val="single" w:color="auto" w:sz="4" w:space="0"/>
            </w:tcBorders>
            <w:vAlign w:val="center"/>
          </w:tcPr>
          <w:p w:rsidRPr="00AE1ECB" w:rsidR="007457ED" w:rsidP="007457ED" w:rsidRDefault="007457ED" w14:paraId="244C8891"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Motion Picture and Sound Recording</w:t>
            </w:r>
          </w:p>
        </w:tc>
        <w:tc>
          <w:tcPr>
            <w:tcW w:w="2615" w:type="dxa"/>
            <w:tcBorders>
              <w:left w:val="single" w:color="auto" w:sz="4" w:space="0"/>
              <w:right w:val="single" w:color="auto" w:sz="4" w:space="0"/>
            </w:tcBorders>
            <w:vAlign w:val="center"/>
          </w:tcPr>
          <w:p w:rsidRPr="00AE1ECB" w:rsidR="007457ED" w:rsidP="007457ED" w:rsidRDefault="007457ED" w14:paraId="244C889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(Form 1120-RIC)</w:t>
            </w:r>
          </w:p>
        </w:tc>
      </w:tr>
      <w:tr w:rsidRPr="00AE1ECB" w:rsidR="007457ED" w:rsidTr="00F2467E" w14:paraId="244C8898" w14:textId="77777777">
        <w:trPr>
          <w:trHeight w:val="123"/>
        </w:trPr>
        <w:tc>
          <w:tcPr>
            <w:tcW w:w="2541" w:type="dxa"/>
            <w:tcBorders>
              <w:left w:val="single" w:color="auto" w:sz="4" w:space="0"/>
              <w:right w:val="single" w:color="auto" w:sz="4" w:space="0"/>
            </w:tcBorders>
            <w:vAlign w:val="center"/>
          </w:tcPr>
          <w:p w:rsidRPr="00AE1ECB" w:rsidR="007457ED" w:rsidP="007457ED" w:rsidRDefault="007457ED" w14:paraId="244C8894"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442291</w:t>
            </w:r>
            <w:r w:rsidRPr="00AE1ECB">
              <w:rPr>
                <w:rFonts w:ascii="Helvetica" w:hAnsi="Helvetica"/>
                <w:sz w:val="12"/>
                <w:szCs w:val="12"/>
              </w:rPr>
              <w:tab/>
              <w:t>Window Treatment Stores</w:t>
            </w:r>
          </w:p>
        </w:tc>
        <w:tc>
          <w:tcPr>
            <w:tcW w:w="2613" w:type="dxa"/>
            <w:tcBorders>
              <w:left w:val="single" w:color="auto" w:sz="4" w:space="0"/>
              <w:right w:val="single" w:color="auto" w:sz="4" w:space="0"/>
            </w:tcBorders>
            <w:vAlign w:val="center"/>
          </w:tcPr>
          <w:p w:rsidRPr="00AE1ECB" w:rsidR="007457ED" w:rsidP="007457ED" w:rsidRDefault="007457ED" w14:paraId="244C8895"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453990</w:t>
            </w:r>
            <w:r w:rsidRPr="00AE1ECB">
              <w:rPr>
                <w:rFonts w:ascii="Helvetica" w:hAnsi="Helvetica"/>
                <w:sz w:val="12"/>
                <w:szCs w:val="12"/>
              </w:rPr>
              <w:tab/>
              <w:t>All Other Miscellaneous Store</w:t>
            </w:r>
          </w:p>
        </w:tc>
        <w:tc>
          <w:tcPr>
            <w:tcW w:w="2704" w:type="dxa"/>
            <w:tcBorders>
              <w:left w:val="single" w:color="auto" w:sz="4" w:space="0"/>
              <w:right w:val="single" w:color="auto" w:sz="4" w:space="0"/>
            </w:tcBorders>
            <w:vAlign w:val="center"/>
          </w:tcPr>
          <w:p w:rsidRPr="00AE1ECB" w:rsidR="007457ED" w:rsidP="007457ED" w:rsidRDefault="007457ED" w14:paraId="244C8896"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Industries</w:t>
            </w:r>
          </w:p>
        </w:tc>
        <w:tc>
          <w:tcPr>
            <w:tcW w:w="2615" w:type="dxa"/>
            <w:tcBorders>
              <w:left w:val="single" w:color="auto" w:sz="4" w:space="0"/>
              <w:right w:val="single" w:color="auto" w:sz="4" w:space="0"/>
            </w:tcBorders>
            <w:vAlign w:val="center"/>
          </w:tcPr>
          <w:p w:rsidRPr="00AE1ECB" w:rsidR="007457ED" w:rsidP="007457ED" w:rsidRDefault="007457ED" w14:paraId="244C889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525920</w:t>
            </w:r>
            <w:r w:rsidRPr="00AE1ECB">
              <w:rPr>
                <w:rFonts w:ascii="Helvetica" w:hAnsi="Helvetica"/>
                <w:sz w:val="12"/>
                <w:szCs w:val="12"/>
              </w:rPr>
              <w:tab/>
              <w:t>Trusts, Estates, &amp; Agency</w:t>
            </w:r>
          </w:p>
        </w:tc>
      </w:tr>
      <w:tr w:rsidRPr="00AE1ECB" w:rsidR="007457ED" w:rsidTr="00F2467E" w14:paraId="244C889D" w14:textId="77777777">
        <w:trPr>
          <w:trHeight w:val="123"/>
        </w:trPr>
        <w:tc>
          <w:tcPr>
            <w:tcW w:w="2541" w:type="dxa"/>
            <w:tcBorders>
              <w:left w:val="single" w:color="auto" w:sz="4" w:space="0"/>
              <w:right w:val="single" w:color="auto" w:sz="4" w:space="0"/>
            </w:tcBorders>
            <w:vAlign w:val="center"/>
          </w:tcPr>
          <w:p w:rsidRPr="00AE1ECB" w:rsidR="007457ED" w:rsidP="007457ED" w:rsidRDefault="007457ED" w14:paraId="244C8899"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442299</w:t>
            </w:r>
            <w:r w:rsidRPr="00AE1ECB">
              <w:rPr>
                <w:rFonts w:ascii="Helvetica" w:hAnsi="Helvetica"/>
                <w:sz w:val="12"/>
                <w:szCs w:val="12"/>
              </w:rPr>
              <w:tab/>
              <w:t>All Other Home Furnishings</w:t>
            </w:r>
          </w:p>
        </w:tc>
        <w:tc>
          <w:tcPr>
            <w:tcW w:w="2613" w:type="dxa"/>
            <w:tcBorders>
              <w:left w:val="single" w:color="auto" w:sz="4" w:space="0"/>
              <w:right w:val="single" w:color="auto" w:sz="4" w:space="0"/>
            </w:tcBorders>
            <w:vAlign w:val="center"/>
          </w:tcPr>
          <w:p w:rsidRPr="00AE1ECB" w:rsidR="007457ED" w:rsidP="007457ED" w:rsidRDefault="007457ED" w14:paraId="244C889A"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sz w:val="12"/>
                <w:szCs w:val="12"/>
              </w:rPr>
              <w:tab/>
              <w:t>Retailers (including tobacco,</w:t>
            </w:r>
          </w:p>
        </w:tc>
        <w:tc>
          <w:tcPr>
            <w:tcW w:w="2704" w:type="dxa"/>
            <w:tcBorders>
              <w:left w:val="single" w:color="auto" w:sz="4" w:space="0"/>
              <w:right w:val="single" w:color="auto" w:sz="4" w:space="0"/>
            </w:tcBorders>
            <w:vAlign w:val="center"/>
          </w:tcPr>
          <w:p w:rsidRPr="00AE1ECB" w:rsidR="007457ED" w:rsidP="007457ED" w:rsidRDefault="007457ED" w14:paraId="244C889B"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512100</w:t>
            </w:r>
            <w:r w:rsidRPr="00AE1ECB">
              <w:rPr>
                <w:rFonts w:ascii="Helvetica" w:hAnsi="Helvetica"/>
                <w:sz w:val="12"/>
                <w:szCs w:val="12"/>
              </w:rPr>
              <w:tab/>
              <w:t>Motion Picture &amp; Video</w:t>
            </w:r>
          </w:p>
        </w:tc>
        <w:tc>
          <w:tcPr>
            <w:tcW w:w="2615" w:type="dxa"/>
            <w:tcBorders>
              <w:left w:val="single" w:color="auto" w:sz="4" w:space="0"/>
              <w:right w:val="single" w:color="auto" w:sz="4" w:space="0"/>
            </w:tcBorders>
            <w:vAlign w:val="center"/>
          </w:tcPr>
          <w:p w:rsidRPr="00AE1ECB" w:rsidR="007457ED" w:rsidP="007457ED" w:rsidRDefault="007457ED" w14:paraId="244C889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Accounts</w:t>
            </w:r>
          </w:p>
        </w:tc>
      </w:tr>
      <w:tr w:rsidRPr="00AE1ECB" w:rsidR="007457ED" w:rsidTr="00F2467E" w14:paraId="244C88A2" w14:textId="77777777">
        <w:trPr>
          <w:trHeight w:val="123"/>
        </w:trPr>
        <w:tc>
          <w:tcPr>
            <w:tcW w:w="2541" w:type="dxa"/>
            <w:tcBorders>
              <w:left w:val="single" w:color="auto" w:sz="4" w:space="0"/>
              <w:right w:val="single" w:color="auto" w:sz="4" w:space="0"/>
            </w:tcBorders>
            <w:vAlign w:val="center"/>
          </w:tcPr>
          <w:p w:rsidRPr="00AE1ECB" w:rsidR="007457ED" w:rsidP="007457ED" w:rsidRDefault="007457ED" w14:paraId="244C889E"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Stores</w:t>
            </w:r>
          </w:p>
        </w:tc>
        <w:tc>
          <w:tcPr>
            <w:tcW w:w="2613" w:type="dxa"/>
            <w:tcBorders>
              <w:left w:val="single" w:color="auto" w:sz="4" w:space="0"/>
              <w:right w:val="single" w:color="auto" w:sz="4" w:space="0"/>
            </w:tcBorders>
            <w:vAlign w:val="center"/>
          </w:tcPr>
          <w:p w:rsidRPr="00AE1ECB" w:rsidR="007457ED" w:rsidP="007457ED" w:rsidRDefault="007457ED" w14:paraId="244C889F"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candle, &amp; trophy shops)</w:t>
            </w:r>
          </w:p>
        </w:tc>
        <w:tc>
          <w:tcPr>
            <w:tcW w:w="2704" w:type="dxa"/>
            <w:tcBorders>
              <w:left w:val="single" w:color="auto" w:sz="4" w:space="0"/>
              <w:right w:val="single" w:color="auto" w:sz="4" w:space="0"/>
            </w:tcBorders>
            <w:vAlign w:val="center"/>
          </w:tcPr>
          <w:p w:rsidRPr="00AE1ECB" w:rsidR="007457ED" w:rsidP="007457ED" w:rsidRDefault="007457ED" w14:paraId="244C88A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Industries (except video rental)</w:t>
            </w:r>
          </w:p>
        </w:tc>
        <w:tc>
          <w:tcPr>
            <w:tcW w:w="2615" w:type="dxa"/>
            <w:tcBorders>
              <w:left w:val="single" w:color="auto" w:sz="4" w:space="0"/>
              <w:right w:val="single" w:color="auto" w:sz="4" w:space="0"/>
            </w:tcBorders>
            <w:vAlign w:val="center"/>
          </w:tcPr>
          <w:p w:rsidRPr="00AE1ECB" w:rsidR="007457ED" w:rsidP="007457ED" w:rsidRDefault="007457ED" w14:paraId="244C88A1"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525990</w:t>
            </w:r>
            <w:r w:rsidRPr="00AE1ECB">
              <w:rPr>
                <w:rFonts w:ascii="Helvetica" w:hAnsi="Helvetica"/>
                <w:sz w:val="12"/>
                <w:szCs w:val="12"/>
              </w:rPr>
              <w:tab/>
              <w:t>Other Financial Vehicles</w:t>
            </w:r>
          </w:p>
        </w:tc>
      </w:tr>
      <w:tr w:rsidRPr="00AE1ECB" w:rsidR="007457ED" w:rsidTr="00F2467E" w14:paraId="244C88A7" w14:textId="77777777">
        <w:trPr>
          <w:trHeight w:val="123"/>
        </w:trPr>
        <w:tc>
          <w:tcPr>
            <w:tcW w:w="2541" w:type="dxa"/>
            <w:tcBorders>
              <w:left w:val="single" w:color="auto" w:sz="4" w:space="0"/>
              <w:right w:val="single" w:color="auto" w:sz="4" w:space="0"/>
            </w:tcBorders>
            <w:vAlign w:val="center"/>
          </w:tcPr>
          <w:p w:rsidRPr="00AE1ECB" w:rsidR="007457ED" w:rsidP="007457ED" w:rsidRDefault="007457ED" w14:paraId="244C88A3"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Electronics and Appliance Stores</w:t>
            </w:r>
          </w:p>
        </w:tc>
        <w:tc>
          <w:tcPr>
            <w:tcW w:w="2613" w:type="dxa"/>
            <w:tcBorders>
              <w:left w:val="single" w:color="auto" w:sz="4" w:space="0"/>
              <w:right w:val="single" w:color="auto" w:sz="4" w:space="0"/>
            </w:tcBorders>
            <w:vAlign w:val="center"/>
          </w:tcPr>
          <w:p w:rsidRPr="00AE1ECB" w:rsidR="007457ED" w:rsidP="007457ED" w:rsidRDefault="007457ED" w14:paraId="244C88A4"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roofErr w:type="spellStart"/>
            <w:r w:rsidRPr="00AE1ECB">
              <w:rPr>
                <w:rFonts w:ascii="Helvetica" w:hAnsi="Helvetica"/>
                <w:b/>
                <w:sz w:val="12"/>
                <w:szCs w:val="12"/>
              </w:rPr>
              <w:t>Nonstore</w:t>
            </w:r>
            <w:proofErr w:type="spellEnd"/>
            <w:r w:rsidRPr="00AE1ECB">
              <w:rPr>
                <w:rFonts w:ascii="Helvetica" w:hAnsi="Helvetica"/>
                <w:b/>
                <w:sz w:val="12"/>
                <w:szCs w:val="12"/>
              </w:rPr>
              <w:t xml:space="preserve"> Retailers</w:t>
            </w:r>
          </w:p>
        </w:tc>
        <w:tc>
          <w:tcPr>
            <w:tcW w:w="2704" w:type="dxa"/>
            <w:tcBorders>
              <w:left w:val="single" w:color="auto" w:sz="4" w:space="0"/>
              <w:right w:val="single" w:color="auto" w:sz="4" w:space="0"/>
            </w:tcBorders>
            <w:vAlign w:val="center"/>
          </w:tcPr>
          <w:p w:rsidRPr="00AE1ECB" w:rsidR="007457ED" w:rsidP="007457ED" w:rsidRDefault="007457ED" w14:paraId="244C88A5"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512200</w:t>
            </w:r>
            <w:r w:rsidRPr="00AE1ECB">
              <w:rPr>
                <w:rFonts w:ascii="Helvetica" w:hAnsi="Helvetica"/>
                <w:sz w:val="12"/>
                <w:szCs w:val="12"/>
              </w:rPr>
              <w:tab/>
              <w:t>Sound Recording Industries</w:t>
            </w:r>
          </w:p>
        </w:tc>
        <w:tc>
          <w:tcPr>
            <w:tcW w:w="2615" w:type="dxa"/>
            <w:tcBorders>
              <w:left w:val="single" w:color="auto" w:sz="4" w:space="0"/>
              <w:right w:val="single" w:color="auto" w:sz="4" w:space="0"/>
            </w:tcBorders>
            <w:vAlign w:val="center"/>
          </w:tcPr>
          <w:p w:rsidRPr="00AE1ECB" w:rsidR="007457ED" w:rsidP="007457ED" w:rsidRDefault="007457ED" w14:paraId="244C88A6"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(including mortgage REITs &amp;</w:t>
            </w:r>
          </w:p>
        </w:tc>
      </w:tr>
      <w:tr w:rsidRPr="00AE1ECB" w:rsidR="007457ED" w:rsidTr="00F2467E" w14:paraId="244C88AC" w14:textId="77777777">
        <w:trPr>
          <w:trHeight w:val="123"/>
        </w:trPr>
        <w:tc>
          <w:tcPr>
            <w:tcW w:w="2541" w:type="dxa"/>
            <w:tcBorders>
              <w:left w:val="single" w:color="auto" w:sz="4" w:space="0"/>
              <w:right w:val="single" w:color="auto" w:sz="4" w:space="0"/>
            </w:tcBorders>
            <w:vAlign w:val="center"/>
          </w:tcPr>
          <w:p w:rsidRPr="00AE1ECB" w:rsidR="007457ED" w:rsidP="007457ED" w:rsidRDefault="007457ED" w14:paraId="244C88A8"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443141</w:t>
            </w:r>
            <w:r w:rsidRPr="00AE1ECB">
              <w:rPr>
                <w:rFonts w:ascii="Helvetica" w:hAnsi="Helvetica"/>
                <w:sz w:val="12"/>
                <w:szCs w:val="12"/>
              </w:rPr>
              <w:tab/>
              <w:t>Household Appliance Stores</w:t>
            </w:r>
          </w:p>
        </w:tc>
        <w:tc>
          <w:tcPr>
            <w:tcW w:w="2613" w:type="dxa"/>
            <w:tcBorders>
              <w:left w:val="single" w:color="auto" w:sz="4" w:space="0"/>
              <w:right w:val="single" w:color="auto" w:sz="4" w:space="0"/>
            </w:tcBorders>
            <w:vAlign w:val="center"/>
          </w:tcPr>
          <w:p w:rsidRPr="00AE1ECB" w:rsidR="007457ED" w:rsidP="007457ED" w:rsidRDefault="007457ED" w14:paraId="244C88A9"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454110</w:t>
            </w:r>
            <w:r w:rsidRPr="00AE1ECB">
              <w:rPr>
                <w:rFonts w:ascii="Helvetica" w:hAnsi="Helvetica"/>
                <w:sz w:val="12"/>
                <w:szCs w:val="12"/>
              </w:rPr>
              <w:tab/>
              <w:t>Electronic Shopping &amp;</w:t>
            </w:r>
          </w:p>
        </w:tc>
        <w:tc>
          <w:tcPr>
            <w:tcW w:w="2704" w:type="dxa"/>
            <w:tcBorders>
              <w:left w:val="single" w:color="auto" w:sz="4" w:space="0"/>
              <w:right w:val="single" w:color="auto" w:sz="4" w:space="0"/>
            </w:tcBorders>
            <w:vAlign w:val="center"/>
          </w:tcPr>
          <w:p w:rsidRPr="00AE1ECB" w:rsidR="007457ED" w:rsidP="007457ED" w:rsidRDefault="007457ED" w14:paraId="244C88AA"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Broadcasting (except Internet)</w:t>
            </w:r>
          </w:p>
        </w:tc>
        <w:tc>
          <w:tcPr>
            <w:tcW w:w="2615" w:type="dxa"/>
            <w:tcBorders>
              <w:left w:val="single" w:color="auto" w:sz="4" w:space="0"/>
              <w:right w:val="single" w:color="auto" w:sz="4" w:space="0"/>
            </w:tcBorders>
            <w:vAlign w:val="center"/>
          </w:tcPr>
          <w:p w:rsidRPr="00AE1ECB" w:rsidR="007457ED" w:rsidP="007457ED" w:rsidRDefault="007457ED" w14:paraId="244C88AB"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closed-end investment funds)</w:t>
            </w:r>
          </w:p>
        </w:tc>
      </w:tr>
      <w:tr w:rsidRPr="00AE1ECB" w:rsidR="007457ED" w:rsidTr="00F2467E" w14:paraId="244C88B1" w14:textId="77777777">
        <w:trPr>
          <w:trHeight w:val="123"/>
        </w:trPr>
        <w:tc>
          <w:tcPr>
            <w:tcW w:w="2541" w:type="dxa"/>
            <w:tcBorders>
              <w:left w:val="single" w:color="auto" w:sz="4" w:space="0"/>
              <w:right w:val="single" w:color="auto" w:sz="4" w:space="0"/>
            </w:tcBorders>
            <w:vAlign w:val="center"/>
          </w:tcPr>
          <w:p w:rsidRPr="00AE1ECB" w:rsidR="007457ED" w:rsidP="007457ED" w:rsidRDefault="007457ED" w14:paraId="244C88AD"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443142</w:t>
            </w:r>
            <w:r w:rsidRPr="00AE1ECB">
              <w:rPr>
                <w:rFonts w:ascii="Helvetica" w:hAnsi="Helvetica"/>
                <w:sz w:val="12"/>
                <w:szCs w:val="12"/>
              </w:rPr>
              <w:tab/>
              <w:t>Electronics Stores (including</w:t>
            </w:r>
          </w:p>
        </w:tc>
        <w:tc>
          <w:tcPr>
            <w:tcW w:w="2613" w:type="dxa"/>
            <w:tcBorders>
              <w:left w:val="single" w:color="auto" w:sz="4" w:space="0"/>
              <w:right w:val="single" w:color="auto" w:sz="4" w:space="0"/>
            </w:tcBorders>
            <w:vAlign w:val="center"/>
          </w:tcPr>
          <w:p w:rsidRPr="00AE1ECB" w:rsidR="007457ED" w:rsidP="007457ED" w:rsidRDefault="007457ED" w14:paraId="244C88AE"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Mail-Order Houses</w:t>
            </w:r>
          </w:p>
        </w:tc>
        <w:tc>
          <w:tcPr>
            <w:tcW w:w="2704" w:type="dxa"/>
            <w:tcBorders>
              <w:left w:val="single" w:color="auto" w:sz="4" w:space="0"/>
              <w:right w:val="single" w:color="auto" w:sz="4" w:space="0"/>
            </w:tcBorders>
            <w:vAlign w:val="center"/>
          </w:tcPr>
          <w:p w:rsidRPr="00AE1ECB" w:rsidR="007457ED" w:rsidP="007457ED" w:rsidRDefault="007457ED" w14:paraId="244C88AF"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515100</w:t>
            </w:r>
            <w:r w:rsidRPr="00AE1ECB">
              <w:rPr>
                <w:rFonts w:ascii="Helvetica" w:hAnsi="Helvetica"/>
                <w:sz w:val="12"/>
                <w:szCs w:val="12"/>
              </w:rPr>
              <w:tab/>
              <w:t>Radio &amp; Television</w:t>
            </w:r>
          </w:p>
        </w:tc>
        <w:tc>
          <w:tcPr>
            <w:tcW w:w="2615" w:type="dxa"/>
            <w:tcBorders>
              <w:left w:val="single" w:color="auto" w:sz="4" w:space="0"/>
              <w:right w:val="single" w:color="auto" w:sz="4" w:space="0"/>
            </w:tcBorders>
            <w:vAlign w:val="center"/>
          </w:tcPr>
          <w:p w:rsidRPr="00AE1ECB" w:rsidR="007457ED" w:rsidP="007457ED" w:rsidRDefault="007457ED" w14:paraId="244C88B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“Offices of Bank Holding Companies”</w:t>
            </w:r>
          </w:p>
        </w:tc>
      </w:tr>
      <w:tr w:rsidRPr="00AE1ECB" w:rsidR="007457ED" w:rsidTr="00F2467E" w14:paraId="244C88B6" w14:textId="77777777">
        <w:trPr>
          <w:trHeight w:val="123"/>
        </w:trPr>
        <w:tc>
          <w:tcPr>
            <w:tcW w:w="2541" w:type="dxa"/>
            <w:tcBorders>
              <w:left w:val="single" w:color="auto" w:sz="4" w:space="0"/>
              <w:right w:val="single" w:color="auto" w:sz="4" w:space="0"/>
            </w:tcBorders>
            <w:vAlign w:val="center"/>
          </w:tcPr>
          <w:p w:rsidRPr="00AE1ECB" w:rsidR="007457ED" w:rsidP="007457ED" w:rsidRDefault="00FE5939" w14:paraId="244C88B2" w14:textId="71B4A0E2">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sz w:val="12"/>
                <w:szCs w:val="12"/>
              </w:rPr>
              <w:tab/>
            </w:r>
            <w:r w:rsidRPr="00AE1ECB" w:rsidR="007457ED">
              <w:rPr>
                <w:rFonts w:ascii="Helvetica" w:hAnsi="Helvetica"/>
                <w:sz w:val="12"/>
                <w:szCs w:val="12"/>
              </w:rPr>
              <w:t>Audio, Video, Computer, and</w:t>
            </w:r>
          </w:p>
        </w:tc>
        <w:tc>
          <w:tcPr>
            <w:tcW w:w="2613" w:type="dxa"/>
            <w:tcBorders>
              <w:left w:val="single" w:color="auto" w:sz="4" w:space="0"/>
              <w:right w:val="single" w:color="auto" w:sz="4" w:space="0"/>
            </w:tcBorders>
            <w:vAlign w:val="center"/>
          </w:tcPr>
          <w:p w:rsidRPr="00AE1ECB" w:rsidR="007457ED" w:rsidP="007457ED" w:rsidRDefault="007457ED" w14:paraId="244C88B3"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454210</w:t>
            </w:r>
            <w:r w:rsidRPr="00AE1ECB">
              <w:rPr>
                <w:rFonts w:ascii="Helvetica" w:hAnsi="Helvetica"/>
                <w:sz w:val="12"/>
                <w:szCs w:val="12"/>
              </w:rPr>
              <w:tab/>
              <w:t>Vending Machine Operators</w:t>
            </w:r>
          </w:p>
        </w:tc>
        <w:tc>
          <w:tcPr>
            <w:tcW w:w="2704" w:type="dxa"/>
            <w:tcBorders>
              <w:left w:val="single" w:color="auto" w:sz="4" w:space="0"/>
              <w:right w:val="single" w:color="auto" w:sz="4" w:space="0"/>
            </w:tcBorders>
            <w:vAlign w:val="center"/>
          </w:tcPr>
          <w:p w:rsidRPr="00AE1ECB" w:rsidR="007457ED" w:rsidP="007457ED" w:rsidRDefault="007457ED" w14:paraId="244C88B4"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Broadcasting</w:t>
            </w:r>
          </w:p>
        </w:tc>
        <w:tc>
          <w:tcPr>
            <w:tcW w:w="2615" w:type="dxa"/>
            <w:tcBorders>
              <w:left w:val="single" w:color="auto" w:sz="4" w:space="0"/>
              <w:right w:val="single" w:color="auto" w:sz="4" w:space="0"/>
            </w:tcBorders>
            <w:vAlign w:val="center"/>
          </w:tcPr>
          <w:p w:rsidRPr="00AE1ECB" w:rsidR="007457ED" w:rsidP="007457ED" w:rsidRDefault="007457ED" w14:paraId="244C88B5"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and “Offices of Other Holding Companies”</w:t>
            </w:r>
          </w:p>
        </w:tc>
      </w:tr>
      <w:tr w:rsidRPr="00AE1ECB" w:rsidR="007457ED" w:rsidTr="00F2467E" w14:paraId="244C88BB" w14:textId="77777777">
        <w:trPr>
          <w:trHeight w:val="123"/>
        </w:trPr>
        <w:tc>
          <w:tcPr>
            <w:tcW w:w="2541" w:type="dxa"/>
            <w:tcBorders>
              <w:left w:val="single" w:color="auto" w:sz="4" w:space="0"/>
              <w:right w:val="single" w:color="auto" w:sz="4" w:space="0"/>
            </w:tcBorders>
            <w:vAlign w:val="center"/>
          </w:tcPr>
          <w:p w:rsidRPr="00AE1ECB" w:rsidR="007457ED" w:rsidP="007457ED" w:rsidRDefault="00FE5939" w14:paraId="244C88B7" w14:textId="398CFD55">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r>
            <w:r w:rsidRPr="00AE1ECB" w:rsidR="007457ED">
              <w:rPr>
                <w:rFonts w:ascii="Helvetica" w:hAnsi="Helvetica"/>
                <w:sz w:val="12"/>
                <w:szCs w:val="12"/>
              </w:rPr>
              <w:t>Camera Stores)</w:t>
            </w:r>
          </w:p>
        </w:tc>
        <w:tc>
          <w:tcPr>
            <w:tcW w:w="2613" w:type="dxa"/>
            <w:tcBorders>
              <w:left w:val="single" w:color="auto" w:sz="4" w:space="0"/>
              <w:right w:val="single" w:color="auto" w:sz="4" w:space="0"/>
            </w:tcBorders>
            <w:vAlign w:val="center"/>
          </w:tcPr>
          <w:p w:rsidRPr="00AE1ECB" w:rsidR="007457ED" w:rsidP="007457ED" w:rsidRDefault="007457ED" w14:paraId="244C88B8"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454310</w:t>
            </w:r>
            <w:r w:rsidRPr="00AE1ECB">
              <w:rPr>
                <w:rFonts w:ascii="Helvetica" w:hAnsi="Helvetica"/>
                <w:sz w:val="12"/>
                <w:szCs w:val="12"/>
              </w:rPr>
              <w:tab/>
              <w:t>Fuel Dealers (including Heating</w:t>
            </w:r>
          </w:p>
        </w:tc>
        <w:tc>
          <w:tcPr>
            <w:tcW w:w="2704" w:type="dxa"/>
            <w:tcBorders>
              <w:left w:val="single" w:color="auto" w:sz="4" w:space="0"/>
              <w:right w:val="single" w:color="auto" w:sz="4" w:space="0"/>
            </w:tcBorders>
            <w:vAlign w:val="center"/>
          </w:tcPr>
          <w:p w:rsidRPr="00AE1ECB" w:rsidR="007457ED" w:rsidP="007457ED" w:rsidRDefault="007457ED" w14:paraId="244C88B9"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515210</w:t>
            </w:r>
            <w:r w:rsidRPr="00AE1ECB">
              <w:rPr>
                <w:rFonts w:ascii="Helvetica" w:hAnsi="Helvetica"/>
                <w:sz w:val="12"/>
                <w:szCs w:val="12"/>
              </w:rPr>
              <w:tab/>
              <w:t>Cable &amp; Other Subscription</w:t>
            </w:r>
          </w:p>
        </w:tc>
        <w:tc>
          <w:tcPr>
            <w:tcW w:w="2615" w:type="dxa"/>
            <w:tcBorders>
              <w:left w:val="single" w:color="auto" w:sz="4" w:space="0"/>
              <w:right w:val="single" w:color="auto" w:sz="4" w:space="0"/>
            </w:tcBorders>
            <w:vAlign w:val="center"/>
          </w:tcPr>
          <w:p w:rsidRPr="00AE1ECB" w:rsidR="007457ED" w:rsidP="007457ED" w:rsidRDefault="007457ED" w14:paraId="244C88BA"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 xml:space="preserve">are located under </w:t>
            </w:r>
            <w:r w:rsidRPr="00AE1ECB">
              <w:rPr>
                <w:rFonts w:ascii="Helvetica" w:hAnsi="Helvetica"/>
                <w:b/>
                <w:sz w:val="12"/>
                <w:szCs w:val="12"/>
              </w:rPr>
              <w:t>Management</w:t>
            </w:r>
          </w:p>
        </w:tc>
      </w:tr>
      <w:tr w:rsidRPr="00AE1ECB" w:rsidR="007457ED" w:rsidTr="00F2467E" w14:paraId="244C88C0" w14:textId="77777777">
        <w:trPr>
          <w:trHeight w:val="123"/>
        </w:trPr>
        <w:tc>
          <w:tcPr>
            <w:tcW w:w="2541" w:type="dxa"/>
            <w:tcBorders>
              <w:left w:val="single" w:color="auto" w:sz="4" w:space="0"/>
              <w:right w:val="single" w:color="auto" w:sz="4" w:space="0"/>
            </w:tcBorders>
            <w:vAlign w:val="center"/>
          </w:tcPr>
          <w:p w:rsidRPr="00AE1ECB" w:rsidR="007457ED" w:rsidP="007457ED" w:rsidRDefault="007457ED" w14:paraId="244C88BC"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Building Material and Garden</w:t>
            </w:r>
          </w:p>
        </w:tc>
        <w:tc>
          <w:tcPr>
            <w:tcW w:w="2613" w:type="dxa"/>
            <w:tcBorders>
              <w:left w:val="single" w:color="auto" w:sz="4" w:space="0"/>
              <w:right w:val="single" w:color="auto" w:sz="4" w:space="0"/>
            </w:tcBorders>
            <w:vAlign w:val="center"/>
          </w:tcPr>
          <w:p w:rsidRPr="00AE1ECB" w:rsidR="007457ED" w:rsidP="007457ED" w:rsidRDefault="007457ED" w14:paraId="244C88BD"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 xml:space="preserve">                Oil and Liquefied Petroleum)</w:t>
            </w:r>
          </w:p>
        </w:tc>
        <w:tc>
          <w:tcPr>
            <w:tcW w:w="2704" w:type="dxa"/>
            <w:tcBorders>
              <w:left w:val="single" w:color="auto" w:sz="4" w:space="0"/>
              <w:right w:val="single" w:color="auto" w:sz="4" w:space="0"/>
            </w:tcBorders>
            <w:vAlign w:val="center"/>
          </w:tcPr>
          <w:p w:rsidRPr="00AE1ECB" w:rsidR="007457ED" w:rsidP="007457ED" w:rsidRDefault="007457ED" w14:paraId="244C88BE"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Programming</w:t>
            </w:r>
          </w:p>
        </w:tc>
        <w:tc>
          <w:tcPr>
            <w:tcW w:w="2615" w:type="dxa"/>
            <w:tcBorders>
              <w:left w:val="single" w:color="auto" w:sz="4" w:space="0"/>
              <w:bottom w:val="single" w:color="auto" w:sz="4" w:space="0"/>
              <w:right w:val="single" w:color="auto" w:sz="4" w:space="0"/>
            </w:tcBorders>
            <w:vAlign w:val="center"/>
          </w:tcPr>
          <w:p w:rsidRPr="00AE1ECB" w:rsidR="007457ED" w:rsidP="007457ED" w:rsidRDefault="007457ED" w14:paraId="244C88BF"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of Companies (Holding Companies).</w:t>
            </w:r>
          </w:p>
        </w:tc>
      </w:tr>
      <w:tr w:rsidRPr="00AE1ECB" w:rsidR="007457ED" w:rsidTr="00F2467E" w14:paraId="244C88C5" w14:textId="77777777">
        <w:trPr>
          <w:trHeight w:val="123"/>
        </w:trPr>
        <w:tc>
          <w:tcPr>
            <w:tcW w:w="2541" w:type="dxa"/>
            <w:tcBorders>
              <w:left w:val="single" w:color="auto" w:sz="4" w:space="0"/>
              <w:right w:val="single" w:color="auto" w:sz="4" w:space="0"/>
            </w:tcBorders>
            <w:vAlign w:val="center"/>
          </w:tcPr>
          <w:p w:rsidRPr="00AE1ECB" w:rsidR="007457ED" w:rsidP="007457ED" w:rsidRDefault="007457ED" w14:paraId="244C88C1"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Equipment and Supplies Dealers</w:t>
            </w:r>
          </w:p>
        </w:tc>
        <w:tc>
          <w:tcPr>
            <w:tcW w:w="2613" w:type="dxa"/>
            <w:tcBorders>
              <w:left w:val="single" w:color="auto" w:sz="4" w:space="0"/>
              <w:right w:val="single" w:color="auto" w:sz="4" w:space="0"/>
            </w:tcBorders>
            <w:vAlign w:val="center"/>
          </w:tcPr>
          <w:p w:rsidRPr="00AE1ECB" w:rsidR="007457ED" w:rsidP="007457ED" w:rsidRDefault="007457ED" w14:paraId="244C88C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454390</w:t>
            </w:r>
            <w:r w:rsidRPr="00AE1ECB">
              <w:rPr>
                <w:rFonts w:ascii="Helvetica" w:hAnsi="Helvetica"/>
                <w:sz w:val="12"/>
                <w:szCs w:val="12"/>
              </w:rPr>
              <w:tab/>
              <w:t>Other Direct Selling</w:t>
            </w:r>
          </w:p>
        </w:tc>
        <w:tc>
          <w:tcPr>
            <w:tcW w:w="2704" w:type="dxa"/>
            <w:tcBorders>
              <w:left w:val="single" w:color="auto" w:sz="4" w:space="0"/>
              <w:right w:val="single" w:color="auto" w:sz="4" w:space="0"/>
            </w:tcBorders>
            <w:vAlign w:val="center"/>
          </w:tcPr>
          <w:p w:rsidRPr="00AE1ECB" w:rsidR="007457ED" w:rsidP="007457ED" w:rsidRDefault="007457ED" w14:paraId="244C88C3"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Telecommunications</w:t>
            </w:r>
          </w:p>
        </w:tc>
        <w:tc>
          <w:tcPr>
            <w:tcW w:w="2615" w:type="dxa"/>
            <w:tcBorders>
              <w:top w:val="single" w:color="auto" w:sz="4" w:space="0"/>
              <w:left w:val="single" w:color="auto" w:sz="4" w:space="0"/>
              <w:right w:val="single" w:color="auto" w:sz="4" w:space="0"/>
            </w:tcBorders>
            <w:vAlign w:val="center"/>
          </w:tcPr>
          <w:p w:rsidRPr="00AE1ECB" w:rsidR="007457ED" w:rsidP="007457ED" w:rsidRDefault="007457ED" w14:paraId="244C88C4" w14:textId="77777777">
            <w:pPr>
              <w:tabs>
                <w:tab w:val="clear" w:pos="432"/>
                <w:tab w:val="left" w:pos="540"/>
              </w:tabs>
              <w:autoSpaceDE w:val="0"/>
              <w:autoSpaceDN w:val="0"/>
              <w:adjustRightInd w:val="0"/>
              <w:spacing w:line="240" w:lineRule="auto"/>
              <w:ind w:right="151" w:firstLine="0"/>
              <w:rPr>
                <w:rFonts w:ascii="Helvetica" w:hAnsi="Helvetica"/>
                <w:b/>
                <w:sz w:val="14"/>
                <w:szCs w:val="14"/>
              </w:rPr>
            </w:pPr>
            <w:r w:rsidRPr="00AE1ECB">
              <w:rPr>
                <w:rFonts w:ascii="Helvetica" w:hAnsi="Helvetica"/>
                <w:b/>
                <w:sz w:val="14"/>
                <w:szCs w:val="14"/>
              </w:rPr>
              <w:t xml:space="preserve">Real Estate and Rental and </w:t>
            </w:r>
          </w:p>
        </w:tc>
      </w:tr>
      <w:tr w:rsidRPr="00AE1ECB" w:rsidR="007457ED" w:rsidTr="00F2467E" w14:paraId="244C88CA" w14:textId="77777777">
        <w:trPr>
          <w:trHeight w:val="123"/>
        </w:trPr>
        <w:tc>
          <w:tcPr>
            <w:tcW w:w="2541" w:type="dxa"/>
            <w:tcBorders>
              <w:left w:val="single" w:color="auto" w:sz="4" w:space="0"/>
              <w:right w:val="single" w:color="auto" w:sz="4" w:space="0"/>
            </w:tcBorders>
            <w:vAlign w:val="center"/>
          </w:tcPr>
          <w:p w:rsidRPr="00AE1ECB" w:rsidR="007457ED" w:rsidP="007457ED" w:rsidRDefault="007457ED" w14:paraId="244C88C6"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444110</w:t>
            </w:r>
            <w:r w:rsidRPr="00AE1ECB">
              <w:rPr>
                <w:rFonts w:ascii="Helvetica" w:hAnsi="Helvetica"/>
                <w:sz w:val="12"/>
                <w:szCs w:val="12"/>
              </w:rPr>
              <w:tab/>
              <w:t>Home Centers</w:t>
            </w:r>
          </w:p>
        </w:tc>
        <w:tc>
          <w:tcPr>
            <w:tcW w:w="2613" w:type="dxa"/>
            <w:tcBorders>
              <w:left w:val="single" w:color="auto" w:sz="4" w:space="0"/>
              <w:right w:val="single" w:color="auto" w:sz="4" w:space="0"/>
            </w:tcBorders>
            <w:vAlign w:val="center"/>
          </w:tcPr>
          <w:p w:rsidRPr="00AE1ECB" w:rsidR="007457ED" w:rsidP="007457ED" w:rsidRDefault="007457ED" w14:paraId="244C88C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Establishments (including</w:t>
            </w:r>
          </w:p>
        </w:tc>
        <w:tc>
          <w:tcPr>
            <w:tcW w:w="2704" w:type="dxa"/>
            <w:tcBorders>
              <w:left w:val="single" w:color="auto" w:sz="4" w:space="0"/>
              <w:right w:val="single" w:color="auto" w:sz="4" w:space="0"/>
            </w:tcBorders>
            <w:vAlign w:val="center"/>
          </w:tcPr>
          <w:p w:rsidRPr="00AE1ECB" w:rsidR="007457ED" w:rsidP="007457ED" w:rsidRDefault="007457ED" w14:paraId="244C88C8"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517000</w:t>
            </w:r>
            <w:r w:rsidRPr="00AE1ECB">
              <w:rPr>
                <w:rFonts w:ascii="Helvetica" w:hAnsi="Helvetica"/>
                <w:sz w:val="12"/>
                <w:szCs w:val="12"/>
              </w:rPr>
              <w:tab/>
              <w:t>Telecommunications</w:t>
            </w:r>
          </w:p>
        </w:tc>
        <w:tc>
          <w:tcPr>
            <w:tcW w:w="2615" w:type="dxa"/>
            <w:tcBorders>
              <w:left w:val="single" w:color="auto" w:sz="4" w:space="0"/>
              <w:right w:val="single" w:color="auto" w:sz="4" w:space="0"/>
            </w:tcBorders>
            <w:vAlign w:val="center"/>
          </w:tcPr>
          <w:p w:rsidRPr="00AE1ECB" w:rsidR="007457ED" w:rsidP="007457ED" w:rsidRDefault="007457ED" w14:paraId="244C88C9"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4"/>
                <w:szCs w:val="14"/>
              </w:rPr>
              <w:t>Leasing</w:t>
            </w:r>
          </w:p>
        </w:tc>
      </w:tr>
      <w:tr w:rsidRPr="00AE1ECB" w:rsidR="007457ED" w:rsidTr="00F2467E" w14:paraId="244C88CF" w14:textId="77777777">
        <w:trPr>
          <w:trHeight w:val="123"/>
        </w:trPr>
        <w:tc>
          <w:tcPr>
            <w:tcW w:w="2541" w:type="dxa"/>
            <w:tcBorders>
              <w:left w:val="single" w:color="auto" w:sz="4" w:space="0"/>
              <w:right w:val="single" w:color="auto" w:sz="4" w:space="0"/>
            </w:tcBorders>
            <w:vAlign w:val="center"/>
          </w:tcPr>
          <w:p w:rsidRPr="00AE1ECB" w:rsidR="007457ED" w:rsidP="007457ED" w:rsidRDefault="007457ED" w14:paraId="244C88CB"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444120</w:t>
            </w:r>
            <w:r w:rsidRPr="00AE1ECB">
              <w:rPr>
                <w:rFonts w:ascii="Helvetica" w:hAnsi="Helvetica"/>
                <w:sz w:val="12"/>
                <w:szCs w:val="12"/>
              </w:rPr>
              <w:tab/>
              <w:t>Paint &amp; Wallpaper Stores</w:t>
            </w:r>
          </w:p>
        </w:tc>
        <w:tc>
          <w:tcPr>
            <w:tcW w:w="2613" w:type="dxa"/>
            <w:tcBorders>
              <w:left w:val="single" w:color="auto" w:sz="4" w:space="0"/>
              <w:right w:val="single" w:color="auto" w:sz="4" w:space="0"/>
            </w:tcBorders>
            <w:vAlign w:val="center"/>
          </w:tcPr>
          <w:p w:rsidRPr="00AE1ECB" w:rsidR="007457ED" w:rsidP="007457ED" w:rsidRDefault="007457ED" w14:paraId="244C88C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door-to-door retailing, frozen</w:t>
            </w:r>
          </w:p>
        </w:tc>
        <w:tc>
          <w:tcPr>
            <w:tcW w:w="2704" w:type="dxa"/>
            <w:tcBorders>
              <w:left w:val="single" w:color="auto" w:sz="4" w:space="0"/>
              <w:right w:val="single" w:color="auto" w:sz="4" w:space="0"/>
            </w:tcBorders>
            <w:vAlign w:val="center"/>
          </w:tcPr>
          <w:p w:rsidRPr="00AE1ECB" w:rsidR="007457ED" w:rsidP="007457ED" w:rsidRDefault="007457ED" w14:paraId="244C88CD"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(including paging, cellular,</w:t>
            </w:r>
          </w:p>
        </w:tc>
        <w:tc>
          <w:tcPr>
            <w:tcW w:w="2615" w:type="dxa"/>
            <w:tcBorders>
              <w:left w:val="single" w:color="auto" w:sz="4" w:space="0"/>
              <w:right w:val="single" w:color="auto" w:sz="4" w:space="0"/>
            </w:tcBorders>
            <w:vAlign w:val="center"/>
          </w:tcPr>
          <w:p w:rsidRPr="00AE1ECB" w:rsidR="007457ED" w:rsidP="007457ED" w:rsidRDefault="007457ED" w14:paraId="244C88CE"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Real Estate</w:t>
            </w:r>
          </w:p>
        </w:tc>
      </w:tr>
      <w:tr w:rsidRPr="00AE1ECB" w:rsidR="007457ED" w:rsidTr="00993120" w14:paraId="244C88D4" w14:textId="77777777">
        <w:trPr>
          <w:trHeight w:val="123"/>
        </w:trPr>
        <w:tc>
          <w:tcPr>
            <w:tcW w:w="2541" w:type="dxa"/>
            <w:tcBorders>
              <w:left w:val="single" w:color="auto" w:sz="4" w:space="0"/>
              <w:right w:val="single" w:color="auto" w:sz="4" w:space="0"/>
            </w:tcBorders>
            <w:vAlign w:val="center"/>
          </w:tcPr>
          <w:p w:rsidRPr="00AE1ECB" w:rsidR="007457ED" w:rsidP="007457ED" w:rsidRDefault="007457ED" w14:paraId="244C88D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c>
          <w:tcPr>
            <w:tcW w:w="2613" w:type="dxa"/>
            <w:tcBorders>
              <w:left w:val="single" w:color="auto" w:sz="4" w:space="0"/>
              <w:right w:val="single" w:color="auto" w:sz="4" w:space="0"/>
            </w:tcBorders>
            <w:vAlign w:val="center"/>
          </w:tcPr>
          <w:p w:rsidRPr="00AE1ECB" w:rsidR="007457ED" w:rsidP="007457ED" w:rsidRDefault="007457ED" w14:paraId="244C88D1"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food plan providers, party</w:t>
            </w:r>
          </w:p>
        </w:tc>
        <w:tc>
          <w:tcPr>
            <w:tcW w:w="2704" w:type="dxa"/>
            <w:tcBorders>
              <w:left w:val="single" w:color="auto" w:sz="4" w:space="0"/>
              <w:right w:val="single" w:color="auto" w:sz="4" w:space="0"/>
            </w:tcBorders>
            <w:vAlign w:val="center"/>
          </w:tcPr>
          <w:p w:rsidRPr="00AE1ECB" w:rsidR="007457ED" w:rsidP="007457ED" w:rsidRDefault="007457ED" w14:paraId="244C88D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 xml:space="preserve">satellite, cable &amp; </w:t>
            </w:r>
            <w:proofErr w:type="gramStart"/>
            <w:r w:rsidRPr="00AE1ECB">
              <w:rPr>
                <w:rFonts w:ascii="Helvetica" w:hAnsi="Helvetica"/>
                <w:sz w:val="12"/>
                <w:szCs w:val="12"/>
              </w:rPr>
              <w:t>other</w:t>
            </w:r>
            <w:proofErr w:type="gramEnd"/>
            <w:r w:rsidRPr="00AE1ECB">
              <w:rPr>
                <w:rFonts w:ascii="Helvetica" w:hAnsi="Helvetica"/>
                <w:sz w:val="12"/>
                <w:szCs w:val="12"/>
              </w:rPr>
              <w:t xml:space="preserve"> program</w:t>
            </w:r>
          </w:p>
        </w:tc>
        <w:tc>
          <w:tcPr>
            <w:tcW w:w="2615" w:type="dxa"/>
            <w:tcBorders>
              <w:left w:val="single" w:color="auto" w:sz="4" w:space="0"/>
              <w:right w:val="single" w:color="auto" w:sz="4" w:space="0"/>
            </w:tcBorders>
            <w:vAlign w:val="center"/>
          </w:tcPr>
          <w:p w:rsidRPr="00AE1ECB" w:rsidR="007457ED" w:rsidP="007457ED" w:rsidRDefault="007457ED" w14:paraId="244C88D3"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531110</w:t>
            </w:r>
            <w:r w:rsidRPr="00AE1ECB">
              <w:rPr>
                <w:rFonts w:ascii="Helvetica" w:hAnsi="Helvetica"/>
                <w:sz w:val="12"/>
                <w:szCs w:val="12"/>
              </w:rPr>
              <w:tab/>
              <w:t>Lessors of Residential</w:t>
            </w:r>
          </w:p>
        </w:tc>
      </w:tr>
      <w:tr w:rsidRPr="00AE1ECB" w:rsidR="007457ED" w:rsidTr="00993120" w14:paraId="244C88D9" w14:textId="77777777">
        <w:trPr>
          <w:trHeight w:val="123"/>
        </w:trPr>
        <w:tc>
          <w:tcPr>
            <w:tcW w:w="2541" w:type="dxa"/>
            <w:tcBorders>
              <w:left w:val="single" w:color="auto" w:sz="4" w:space="0"/>
              <w:right w:val="single" w:color="auto" w:sz="4" w:space="0"/>
            </w:tcBorders>
            <w:vAlign w:val="center"/>
          </w:tcPr>
          <w:p w:rsidRPr="00AE1ECB" w:rsidR="007457ED" w:rsidP="007457ED" w:rsidRDefault="007457ED" w14:paraId="244C88D5"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444130</w:t>
            </w:r>
            <w:r w:rsidRPr="00AE1ECB">
              <w:rPr>
                <w:rFonts w:ascii="Helvetica" w:hAnsi="Helvetica"/>
                <w:sz w:val="12"/>
                <w:szCs w:val="12"/>
              </w:rPr>
              <w:tab/>
              <w:t>Hardware Stores</w:t>
            </w:r>
          </w:p>
        </w:tc>
        <w:tc>
          <w:tcPr>
            <w:tcW w:w="2613" w:type="dxa"/>
            <w:tcBorders>
              <w:left w:val="single" w:color="auto" w:sz="4" w:space="0"/>
              <w:right w:val="single" w:color="auto" w:sz="4" w:space="0"/>
            </w:tcBorders>
            <w:vAlign w:val="center"/>
          </w:tcPr>
          <w:p w:rsidRPr="00AE1ECB" w:rsidR="007457ED" w:rsidP="007457ED" w:rsidRDefault="007457ED" w14:paraId="244C88D6" w14:textId="77777777">
            <w:pPr>
              <w:tabs>
                <w:tab w:val="clear" w:pos="432"/>
                <w:tab w:val="left" w:pos="540"/>
              </w:tabs>
              <w:autoSpaceDE w:val="0"/>
              <w:autoSpaceDN w:val="0"/>
              <w:adjustRightInd w:val="0"/>
              <w:spacing w:line="240" w:lineRule="auto"/>
              <w:ind w:right="151" w:firstLine="0"/>
              <w:rPr>
                <w:rFonts w:ascii="Helvetica" w:hAnsi="Helvetica"/>
                <w:b/>
                <w:sz w:val="14"/>
                <w:szCs w:val="14"/>
              </w:rPr>
            </w:pPr>
            <w:r w:rsidRPr="00AE1ECB">
              <w:rPr>
                <w:rFonts w:ascii="Helvetica" w:hAnsi="Helvetica"/>
                <w:sz w:val="12"/>
                <w:szCs w:val="12"/>
              </w:rPr>
              <w:tab/>
              <w:t>plan merchandisers, &amp;</w:t>
            </w:r>
          </w:p>
        </w:tc>
        <w:tc>
          <w:tcPr>
            <w:tcW w:w="2704" w:type="dxa"/>
            <w:tcBorders>
              <w:left w:val="single" w:color="auto" w:sz="4" w:space="0"/>
              <w:right w:val="single" w:color="auto" w:sz="4" w:space="0"/>
            </w:tcBorders>
            <w:vAlign w:val="center"/>
          </w:tcPr>
          <w:p w:rsidRPr="00AE1ECB" w:rsidR="007457ED" w:rsidP="007457ED" w:rsidRDefault="007457ED" w14:paraId="244C88D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distribution, resellers, other</w:t>
            </w:r>
          </w:p>
        </w:tc>
        <w:tc>
          <w:tcPr>
            <w:tcW w:w="2615" w:type="dxa"/>
            <w:tcBorders>
              <w:left w:val="single" w:color="auto" w:sz="4" w:space="0"/>
              <w:right w:val="single" w:color="auto" w:sz="4" w:space="0"/>
            </w:tcBorders>
            <w:vAlign w:val="center"/>
          </w:tcPr>
          <w:p w:rsidRPr="00AE1ECB" w:rsidR="007457ED" w:rsidP="007457ED" w:rsidRDefault="007457ED" w14:paraId="244C88D8"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Buildings &amp; Dwellings</w:t>
            </w:r>
          </w:p>
        </w:tc>
      </w:tr>
      <w:tr w:rsidRPr="00AE1ECB" w:rsidR="007457ED" w:rsidTr="00993120" w14:paraId="244C88DE" w14:textId="77777777">
        <w:trPr>
          <w:trHeight w:val="70"/>
        </w:trPr>
        <w:tc>
          <w:tcPr>
            <w:tcW w:w="2541" w:type="dxa"/>
            <w:tcBorders>
              <w:left w:val="single" w:color="auto" w:sz="4" w:space="0"/>
              <w:right w:val="single" w:color="auto" w:sz="4" w:space="0"/>
            </w:tcBorders>
            <w:vAlign w:val="center"/>
          </w:tcPr>
          <w:p w:rsidRPr="00AE1ECB" w:rsidR="007457ED" w:rsidP="007457ED" w:rsidRDefault="007457ED" w14:paraId="244C88DA"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444190</w:t>
            </w:r>
            <w:r w:rsidRPr="00AE1ECB">
              <w:rPr>
                <w:rFonts w:ascii="Helvetica" w:hAnsi="Helvetica"/>
                <w:sz w:val="12"/>
                <w:szCs w:val="12"/>
              </w:rPr>
              <w:tab/>
              <w:t>Other Building Material</w:t>
            </w:r>
          </w:p>
        </w:tc>
        <w:tc>
          <w:tcPr>
            <w:tcW w:w="2613" w:type="dxa"/>
            <w:tcBorders>
              <w:left w:val="single" w:color="auto" w:sz="4" w:space="0"/>
              <w:bottom w:val="single" w:color="auto" w:sz="4" w:space="0"/>
              <w:right w:val="single" w:color="auto" w:sz="4" w:space="0"/>
            </w:tcBorders>
            <w:vAlign w:val="center"/>
          </w:tcPr>
          <w:p w:rsidRPr="00AE1ECB" w:rsidR="007457ED" w:rsidP="007457ED" w:rsidRDefault="007457ED" w14:paraId="244C88DB" w14:textId="77777777">
            <w:pPr>
              <w:tabs>
                <w:tab w:val="clear" w:pos="432"/>
                <w:tab w:val="left" w:pos="540"/>
              </w:tabs>
              <w:autoSpaceDE w:val="0"/>
              <w:autoSpaceDN w:val="0"/>
              <w:adjustRightInd w:val="0"/>
              <w:spacing w:line="240" w:lineRule="auto"/>
              <w:ind w:right="151" w:firstLine="0"/>
              <w:rPr>
                <w:rFonts w:ascii="Helvetica" w:hAnsi="Helvetica"/>
                <w:b/>
                <w:sz w:val="14"/>
                <w:szCs w:val="14"/>
              </w:rPr>
            </w:pPr>
            <w:r w:rsidRPr="00AE1ECB">
              <w:rPr>
                <w:rFonts w:ascii="Helvetica" w:hAnsi="Helvetica"/>
                <w:sz w:val="12"/>
                <w:szCs w:val="12"/>
              </w:rPr>
              <w:tab/>
              <w:t>coffee-break service providers)</w:t>
            </w:r>
          </w:p>
        </w:tc>
        <w:tc>
          <w:tcPr>
            <w:tcW w:w="2704" w:type="dxa"/>
            <w:tcBorders>
              <w:left w:val="single" w:color="auto" w:sz="4" w:space="0"/>
              <w:right w:val="single" w:color="auto" w:sz="4" w:space="0"/>
            </w:tcBorders>
            <w:vAlign w:val="center"/>
          </w:tcPr>
          <w:p w:rsidRPr="00AE1ECB" w:rsidR="007457ED" w:rsidP="007457ED" w:rsidRDefault="007457ED" w14:paraId="244C88D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telecommunications, &amp;</w:t>
            </w:r>
          </w:p>
        </w:tc>
        <w:tc>
          <w:tcPr>
            <w:tcW w:w="2615" w:type="dxa"/>
            <w:tcBorders>
              <w:left w:val="single" w:color="auto" w:sz="4" w:space="0"/>
              <w:right w:val="single" w:color="auto" w:sz="4" w:space="0"/>
            </w:tcBorders>
            <w:vAlign w:val="center"/>
          </w:tcPr>
          <w:p w:rsidRPr="00AE1ECB" w:rsidR="007457ED" w:rsidP="007457ED" w:rsidRDefault="007457ED" w14:paraId="244C88DD"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(including equity REITs)</w:t>
            </w:r>
          </w:p>
        </w:tc>
      </w:tr>
      <w:tr w:rsidRPr="00AE1ECB" w:rsidR="00993120" w:rsidTr="003221FB" w14:paraId="244C88E3"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8DF"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Dealers</w:t>
            </w:r>
          </w:p>
        </w:tc>
        <w:tc>
          <w:tcPr>
            <w:tcW w:w="2613" w:type="dxa"/>
            <w:tcBorders>
              <w:top w:val="single" w:color="auto" w:sz="4" w:space="0"/>
              <w:left w:val="single" w:color="auto" w:sz="4" w:space="0"/>
              <w:right w:val="single" w:color="auto" w:sz="4" w:space="0"/>
            </w:tcBorders>
            <w:vAlign w:val="center"/>
          </w:tcPr>
          <w:p w:rsidRPr="00AE1ECB" w:rsidR="00993120" w:rsidP="00993120" w:rsidRDefault="00993120" w14:paraId="244C88E0" w14:textId="77777777">
            <w:pPr>
              <w:tabs>
                <w:tab w:val="clear" w:pos="432"/>
                <w:tab w:val="left" w:pos="540"/>
              </w:tabs>
              <w:autoSpaceDE w:val="0"/>
              <w:autoSpaceDN w:val="0"/>
              <w:adjustRightInd w:val="0"/>
              <w:spacing w:line="240" w:lineRule="auto"/>
              <w:ind w:right="151" w:firstLine="0"/>
              <w:rPr>
                <w:rFonts w:ascii="Helvetica" w:hAnsi="Helvetica"/>
                <w:b/>
                <w:sz w:val="14"/>
                <w:szCs w:val="14"/>
              </w:rPr>
            </w:pPr>
            <w:r w:rsidRPr="00AE1ECB">
              <w:rPr>
                <w:rFonts w:ascii="Helvetica" w:hAnsi="Helvetica"/>
                <w:b/>
                <w:sz w:val="14"/>
                <w:szCs w:val="14"/>
              </w:rPr>
              <w:t>Transportation and</w:t>
            </w:r>
          </w:p>
        </w:tc>
        <w:tc>
          <w:tcPr>
            <w:tcW w:w="2704" w:type="dxa"/>
            <w:tcBorders>
              <w:left w:val="single" w:color="auto" w:sz="4" w:space="0"/>
              <w:right w:val="single" w:color="auto" w:sz="4" w:space="0"/>
            </w:tcBorders>
            <w:vAlign w:val="center"/>
          </w:tcPr>
          <w:p w:rsidRPr="00AE1ECB" w:rsidR="00993120" w:rsidP="00993120" w:rsidRDefault="00993120" w14:paraId="244C88E1"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internet service providers)</w:t>
            </w:r>
          </w:p>
        </w:tc>
        <w:tc>
          <w:tcPr>
            <w:tcW w:w="2615" w:type="dxa"/>
            <w:tcBorders>
              <w:left w:val="single" w:color="auto" w:sz="4" w:space="0"/>
              <w:right w:val="single" w:color="auto" w:sz="4" w:space="0"/>
            </w:tcBorders>
            <w:vAlign w:val="center"/>
          </w:tcPr>
          <w:p w:rsidRPr="00AE1ECB" w:rsidR="00993120" w:rsidP="00993120" w:rsidRDefault="00993120" w14:paraId="244C88E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531120</w:t>
            </w:r>
            <w:r w:rsidRPr="00AE1ECB">
              <w:rPr>
                <w:rFonts w:ascii="Helvetica" w:hAnsi="Helvetica"/>
                <w:sz w:val="12"/>
                <w:szCs w:val="12"/>
              </w:rPr>
              <w:tab/>
              <w:t>Lessors of Nonresidential</w:t>
            </w:r>
          </w:p>
        </w:tc>
      </w:tr>
      <w:tr w:rsidRPr="00AE1ECB" w:rsidR="00993120" w:rsidTr="00F2467E" w14:paraId="244C88E8"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8E4"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444200</w:t>
            </w:r>
            <w:r w:rsidRPr="00AE1ECB">
              <w:rPr>
                <w:rFonts w:ascii="Helvetica" w:hAnsi="Helvetica"/>
                <w:sz w:val="12"/>
                <w:szCs w:val="12"/>
              </w:rPr>
              <w:tab/>
              <w:t>Lawn &amp; Garden Equipment &amp;</w:t>
            </w:r>
          </w:p>
        </w:tc>
        <w:tc>
          <w:tcPr>
            <w:tcW w:w="2613" w:type="dxa"/>
            <w:tcBorders>
              <w:left w:val="single" w:color="auto" w:sz="4" w:space="0"/>
              <w:right w:val="single" w:color="auto" w:sz="4" w:space="0"/>
            </w:tcBorders>
            <w:vAlign w:val="center"/>
          </w:tcPr>
          <w:p w:rsidRPr="00AE1ECB" w:rsidR="00993120" w:rsidP="00993120" w:rsidRDefault="00993120" w14:paraId="244C88E5"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4"/>
                <w:szCs w:val="14"/>
              </w:rPr>
              <w:t>Warehousing</w:t>
            </w:r>
          </w:p>
        </w:tc>
        <w:tc>
          <w:tcPr>
            <w:tcW w:w="2704" w:type="dxa"/>
            <w:tcBorders>
              <w:left w:val="single" w:color="auto" w:sz="4" w:space="0"/>
              <w:right w:val="single" w:color="auto" w:sz="4" w:space="0"/>
            </w:tcBorders>
            <w:vAlign w:val="center"/>
          </w:tcPr>
          <w:p w:rsidRPr="00AE1ECB" w:rsidR="00993120" w:rsidP="00993120" w:rsidRDefault="00993120" w14:paraId="244C88E6"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Data Processing Services</w:t>
            </w:r>
          </w:p>
        </w:tc>
        <w:tc>
          <w:tcPr>
            <w:tcW w:w="2615" w:type="dxa"/>
            <w:tcBorders>
              <w:left w:val="single" w:color="auto" w:sz="4" w:space="0"/>
              <w:right w:val="single" w:color="auto" w:sz="4" w:space="0"/>
            </w:tcBorders>
            <w:vAlign w:val="center"/>
          </w:tcPr>
          <w:p w:rsidRPr="00AE1ECB" w:rsidR="00993120" w:rsidP="00993120" w:rsidRDefault="00993120" w14:paraId="244C88E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Buildings (except</w:t>
            </w:r>
          </w:p>
        </w:tc>
      </w:tr>
      <w:tr w:rsidRPr="00AE1ECB" w:rsidR="00993120" w:rsidTr="00F2467E" w14:paraId="244C88ED"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8E9"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Supplies Stores</w:t>
            </w:r>
          </w:p>
        </w:tc>
        <w:tc>
          <w:tcPr>
            <w:tcW w:w="2613" w:type="dxa"/>
            <w:tcBorders>
              <w:left w:val="single" w:color="auto" w:sz="4" w:space="0"/>
              <w:right w:val="single" w:color="auto" w:sz="4" w:space="0"/>
            </w:tcBorders>
            <w:vAlign w:val="center"/>
          </w:tcPr>
          <w:p w:rsidRPr="00AE1ECB" w:rsidR="00993120" w:rsidP="00993120" w:rsidRDefault="00993120" w14:paraId="244C88EA"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b/>
                <w:sz w:val="12"/>
                <w:szCs w:val="12"/>
              </w:rPr>
              <w:t>Air, Rail, and Water Transportation</w:t>
            </w:r>
          </w:p>
        </w:tc>
        <w:tc>
          <w:tcPr>
            <w:tcW w:w="2704" w:type="dxa"/>
            <w:tcBorders>
              <w:left w:val="single" w:color="auto" w:sz="4" w:space="0"/>
              <w:right w:val="single" w:color="auto" w:sz="4" w:space="0"/>
            </w:tcBorders>
            <w:vAlign w:val="center"/>
          </w:tcPr>
          <w:p w:rsidRPr="00AE1ECB" w:rsidR="00993120" w:rsidP="00993120" w:rsidRDefault="00993120" w14:paraId="244C88EB"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518210</w:t>
            </w:r>
            <w:r w:rsidRPr="00AE1ECB">
              <w:rPr>
                <w:rFonts w:ascii="Helvetica" w:hAnsi="Helvetica"/>
                <w:sz w:val="12"/>
                <w:szCs w:val="12"/>
              </w:rPr>
              <w:tab/>
              <w:t>Data Processing, Hosting, &amp;</w:t>
            </w:r>
          </w:p>
        </w:tc>
        <w:tc>
          <w:tcPr>
            <w:tcW w:w="2615" w:type="dxa"/>
            <w:tcBorders>
              <w:left w:val="single" w:color="auto" w:sz="4" w:space="0"/>
              <w:right w:val="single" w:color="auto" w:sz="4" w:space="0"/>
            </w:tcBorders>
            <w:vAlign w:val="center"/>
          </w:tcPr>
          <w:p w:rsidRPr="00AE1ECB" w:rsidR="00993120" w:rsidP="00993120" w:rsidRDefault="00993120" w14:paraId="244C88E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r>
            <w:proofErr w:type="spellStart"/>
            <w:r w:rsidRPr="00AE1ECB">
              <w:rPr>
                <w:rFonts w:ascii="Helvetica" w:hAnsi="Helvetica"/>
                <w:sz w:val="12"/>
                <w:szCs w:val="12"/>
              </w:rPr>
              <w:t>Miniwarehouses</w:t>
            </w:r>
            <w:proofErr w:type="spellEnd"/>
            <w:r w:rsidRPr="00AE1ECB">
              <w:rPr>
                <w:rFonts w:ascii="Helvetica" w:hAnsi="Helvetica"/>
                <w:sz w:val="12"/>
                <w:szCs w:val="12"/>
              </w:rPr>
              <w:t>) (including</w:t>
            </w:r>
          </w:p>
        </w:tc>
      </w:tr>
      <w:tr w:rsidRPr="00AE1ECB" w:rsidR="00993120" w:rsidTr="00F2467E" w14:paraId="244C88F2"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8EE"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Food and Beverage Stores</w:t>
            </w:r>
          </w:p>
        </w:tc>
        <w:tc>
          <w:tcPr>
            <w:tcW w:w="2613" w:type="dxa"/>
            <w:tcBorders>
              <w:left w:val="single" w:color="auto" w:sz="4" w:space="0"/>
              <w:right w:val="single" w:color="auto" w:sz="4" w:space="0"/>
            </w:tcBorders>
            <w:vAlign w:val="center"/>
          </w:tcPr>
          <w:p w:rsidRPr="00AE1ECB" w:rsidR="00993120" w:rsidP="00993120" w:rsidRDefault="00993120" w14:paraId="244C88EF"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481000</w:t>
            </w:r>
            <w:r w:rsidRPr="00AE1ECB">
              <w:rPr>
                <w:rFonts w:ascii="Helvetica" w:hAnsi="Helvetica"/>
                <w:sz w:val="12"/>
                <w:szCs w:val="12"/>
              </w:rPr>
              <w:tab/>
              <w:t>Air Transportation</w:t>
            </w:r>
          </w:p>
        </w:tc>
        <w:tc>
          <w:tcPr>
            <w:tcW w:w="2704" w:type="dxa"/>
            <w:tcBorders>
              <w:left w:val="single" w:color="auto" w:sz="4" w:space="0"/>
              <w:right w:val="single" w:color="auto" w:sz="4" w:space="0"/>
            </w:tcBorders>
            <w:vAlign w:val="center"/>
          </w:tcPr>
          <w:p w:rsidRPr="00AE1ECB" w:rsidR="00993120" w:rsidP="00993120" w:rsidRDefault="00993120" w14:paraId="244C88F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Related Services</w:t>
            </w:r>
          </w:p>
        </w:tc>
        <w:tc>
          <w:tcPr>
            <w:tcW w:w="2615" w:type="dxa"/>
            <w:tcBorders>
              <w:left w:val="single" w:color="auto" w:sz="4" w:space="0"/>
              <w:right w:val="single" w:color="auto" w:sz="4" w:space="0"/>
            </w:tcBorders>
            <w:vAlign w:val="center"/>
          </w:tcPr>
          <w:p w:rsidRPr="00AE1ECB" w:rsidR="00993120" w:rsidP="00993120" w:rsidRDefault="00993120" w14:paraId="244C88F1"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equity REITs)</w:t>
            </w:r>
          </w:p>
        </w:tc>
      </w:tr>
      <w:tr w:rsidRPr="00AE1ECB" w:rsidR="00993120" w:rsidTr="00F2467E" w14:paraId="244C88F7"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8F3"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445110</w:t>
            </w:r>
            <w:r w:rsidRPr="00AE1ECB">
              <w:rPr>
                <w:rFonts w:ascii="Helvetica" w:hAnsi="Helvetica"/>
                <w:sz w:val="12"/>
                <w:szCs w:val="12"/>
              </w:rPr>
              <w:tab/>
              <w:t>Supermarkets and Other</w:t>
            </w:r>
          </w:p>
        </w:tc>
        <w:tc>
          <w:tcPr>
            <w:tcW w:w="2613" w:type="dxa"/>
            <w:tcBorders>
              <w:left w:val="single" w:color="auto" w:sz="4" w:space="0"/>
              <w:right w:val="single" w:color="auto" w:sz="4" w:space="0"/>
            </w:tcBorders>
            <w:vAlign w:val="center"/>
          </w:tcPr>
          <w:p w:rsidRPr="00AE1ECB" w:rsidR="00993120" w:rsidP="00993120" w:rsidRDefault="00993120" w14:paraId="244C88F4"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482110</w:t>
            </w:r>
            <w:r w:rsidRPr="00AE1ECB">
              <w:rPr>
                <w:rFonts w:ascii="Helvetica" w:hAnsi="Helvetica"/>
                <w:sz w:val="12"/>
                <w:szCs w:val="12"/>
              </w:rPr>
              <w:tab/>
              <w:t>Rail Transportation</w:t>
            </w:r>
          </w:p>
        </w:tc>
        <w:tc>
          <w:tcPr>
            <w:tcW w:w="2704" w:type="dxa"/>
            <w:tcBorders>
              <w:left w:val="single" w:color="auto" w:sz="4" w:space="0"/>
              <w:right w:val="single" w:color="auto" w:sz="4" w:space="0"/>
            </w:tcBorders>
            <w:vAlign w:val="center"/>
          </w:tcPr>
          <w:p w:rsidRPr="00AE1ECB" w:rsidR="00993120" w:rsidP="00993120" w:rsidRDefault="00993120" w14:paraId="244C88F5"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Other Information Services</w:t>
            </w:r>
          </w:p>
        </w:tc>
        <w:tc>
          <w:tcPr>
            <w:tcW w:w="2615" w:type="dxa"/>
            <w:tcBorders>
              <w:left w:val="single" w:color="auto" w:sz="4" w:space="0"/>
              <w:right w:val="single" w:color="auto" w:sz="4" w:space="0"/>
            </w:tcBorders>
            <w:vAlign w:val="center"/>
          </w:tcPr>
          <w:p w:rsidRPr="00AE1ECB" w:rsidR="00993120" w:rsidP="00993120" w:rsidRDefault="00993120" w14:paraId="244C88F6"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531130</w:t>
            </w:r>
            <w:r w:rsidRPr="00AE1ECB">
              <w:rPr>
                <w:rFonts w:ascii="Helvetica" w:hAnsi="Helvetica"/>
                <w:sz w:val="12"/>
                <w:szCs w:val="12"/>
              </w:rPr>
              <w:tab/>
              <w:t xml:space="preserve">Lessors of </w:t>
            </w:r>
            <w:proofErr w:type="spellStart"/>
            <w:r w:rsidRPr="00AE1ECB">
              <w:rPr>
                <w:rFonts w:ascii="Helvetica" w:hAnsi="Helvetica"/>
                <w:sz w:val="12"/>
                <w:szCs w:val="12"/>
              </w:rPr>
              <w:t>Miniwarehouses</w:t>
            </w:r>
            <w:proofErr w:type="spellEnd"/>
            <w:r w:rsidRPr="00AE1ECB">
              <w:rPr>
                <w:rFonts w:ascii="Helvetica" w:hAnsi="Helvetica"/>
                <w:sz w:val="12"/>
                <w:szCs w:val="12"/>
              </w:rPr>
              <w:t xml:space="preserve"> &amp;</w:t>
            </w:r>
          </w:p>
        </w:tc>
      </w:tr>
      <w:tr w:rsidRPr="00AE1ECB" w:rsidR="00993120" w:rsidTr="00F2467E" w14:paraId="244C88FC"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8F8"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 xml:space="preserve">Grocery (except </w:t>
            </w:r>
          </w:p>
        </w:tc>
        <w:tc>
          <w:tcPr>
            <w:tcW w:w="2613" w:type="dxa"/>
            <w:tcBorders>
              <w:left w:val="single" w:color="auto" w:sz="4" w:space="0"/>
              <w:right w:val="single" w:color="auto" w:sz="4" w:space="0"/>
            </w:tcBorders>
            <w:vAlign w:val="center"/>
          </w:tcPr>
          <w:p w:rsidRPr="00AE1ECB" w:rsidR="00993120" w:rsidP="00993120" w:rsidRDefault="00993120" w14:paraId="244C88F9"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sz w:val="12"/>
                <w:szCs w:val="12"/>
              </w:rPr>
              <w:t>483000</w:t>
            </w:r>
            <w:r w:rsidRPr="00AE1ECB">
              <w:rPr>
                <w:rFonts w:ascii="Helvetica" w:hAnsi="Helvetica"/>
                <w:sz w:val="12"/>
                <w:szCs w:val="12"/>
              </w:rPr>
              <w:tab/>
              <w:t>Water Transportation</w:t>
            </w:r>
          </w:p>
        </w:tc>
        <w:tc>
          <w:tcPr>
            <w:tcW w:w="2704" w:type="dxa"/>
            <w:tcBorders>
              <w:left w:val="single" w:color="auto" w:sz="4" w:space="0"/>
              <w:right w:val="single" w:color="auto" w:sz="4" w:space="0"/>
            </w:tcBorders>
            <w:vAlign w:val="center"/>
          </w:tcPr>
          <w:p w:rsidRPr="00AE1ECB" w:rsidR="00993120" w:rsidP="00993120" w:rsidRDefault="00993120" w14:paraId="244C88FA"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519100</w:t>
            </w:r>
            <w:r w:rsidRPr="00AE1ECB">
              <w:rPr>
                <w:rFonts w:ascii="Helvetica" w:hAnsi="Helvetica"/>
                <w:sz w:val="12"/>
                <w:szCs w:val="12"/>
              </w:rPr>
              <w:tab/>
              <w:t>Other Information Services</w:t>
            </w:r>
          </w:p>
        </w:tc>
        <w:tc>
          <w:tcPr>
            <w:tcW w:w="2615" w:type="dxa"/>
            <w:tcBorders>
              <w:left w:val="single" w:color="auto" w:sz="4" w:space="0"/>
              <w:right w:val="single" w:color="auto" w:sz="4" w:space="0"/>
            </w:tcBorders>
            <w:vAlign w:val="center"/>
          </w:tcPr>
          <w:p w:rsidRPr="00AE1ECB" w:rsidR="00993120" w:rsidP="00993120" w:rsidRDefault="00993120" w14:paraId="244C88FB"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Self-Storage Units (including</w:t>
            </w:r>
          </w:p>
        </w:tc>
      </w:tr>
      <w:tr w:rsidRPr="00AE1ECB" w:rsidR="00993120" w:rsidTr="00F2467E" w14:paraId="244C8901"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8FD"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Convenience) Stores</w:t>
            </w:r>
          </w:p>
        </w:tc>
        <w:tc>
          <w:tcPr>
            <w:tcW w:w="2613" w:type="dxa"/>
            <w:tcBorders>
              <w:left w:val="single" w:color="auto" w:sz="4" w:space="0"/>
              <w:right w:val="single" w:color="auto" w:sz="4" w:space="0"/>
            </w:tcBorders>
            <w:vAlign w:val="center"/>
          </w:tcPr>
          <w:p w:rsidRPr="00AE1ECB" w:rsidR="00993120" w:rsidP="00993120" w:rsidRDefault="00993120" w14:paraId="244C88FE"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b/>
                <w:sz w:val="12"/>
                <w:szCs w:val="12"/>
              </w:rPr>
              <w:t>Truck Transportation</w:t>
            </w:r>
          </w:p>
        </w:tc>
        <w:tc>
          <w:tcPr>
            <w:tcW w:w="2704" w:type="dxa"/>
            <w:tcBorders>
              <w:left w:val="single" w:color="auto" w:sz="4" w:space="0"/>
              <w:right w:val="single" w:color="auto" w:sz="4" w:space="0"/>
            </w:tcBorders>
            <w:vAlign w:val="center"/>
          </w:tcPr>
          <w:p w:rsidRPr="00AE1ECB" w:rsidR="00993120" w:rsidP="00993120" w:rsidRDefault="00993120" w14:paraId="244C88FF"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(including news syndicates,</w:t>
            </w:r>
          </w:p>
        </w:tc>
        <w:tc>
          <w:tcPr>
            <w:tcW w:w="2615" w:type="dxa"/>
            <w:tcBorders>
              <w:left w:val="single" w:color="auto" w:sz="4" w:space="0"/>
              <w:right w:val="single" w:color="auto" w:sz="4" w:space="0"/>
            </w:tcBorders>
            <w:vAlign w:val="center"/>
          </w:tcPr>
          <w:p w:rsidRPr="00AE1ECB" w:rsidR="00993120" w:rsidP="00993120" w:rsidRDefault="00993120" w14:paraId="244C890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equity REITs)</w:t>
            </w:r>
          </w:p>
        </w:tc>
      </w:tr>
      <w:tr w:rsidRPr="00AE1ECB" w:rsidR="00993120" w:rsidTr="00F2467E" w14:paraId="244C8906"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90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445120</w:t>
            </w:r>
            <w:r w:rsidRPr="00AE1ECB">
              <w:rPr>
                <w:rFonts w:ascii="Helvetica" w:hAnsi="Helvetica"/>
                <w:sz w:val="12"/>
                <w:szCs w:val="12"/>
              </w:rPr>
              <w:tab/>
              <w:t>Convenience Stores</w:t>
            </w:r>
          </w:p>
        </w:tc>
        <w:tc>
          <w:tcPr>
            <w:tcW w:w="2613" w:type="dxa"/>
            <w:tcBorders>
              <w:left w:val="single" w:color="auto" w:sz="4" w:space="0"/>
              <w:right w:val="single" w:color="auto" w:sz="4" w:space="0"/>
            </w:tcBorders>
            <w:vAlign w:val="center"/>
          </w:tcPr>
          <w:p w:rsidRPr="00AE1ECB" w:rsidR="00993120" w:rsidP="00993120" w:rsidRDefault="00993120" w14:paraId="244C8903"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484110</w:t>
            </w:r>
            <w:r w:rsidRPr="00AE1ECB">
              <w:rPr>
                <w:rFonts w:ascii="Helvetica" w:hAnsi="Helvetica"/>
                <w:sz w:val="12"/>
                <w:szCs w:val="12"/>
              </w:rPr>
              <w:tab/>
              <w:t>General Freight Trucking,</w:t>
            </w:r>
          </w:p>
        </w:tc>
        <w:tc>
          <w:tcPr>
            <w:tcW w:w="2704" w:type="dxa"/>
            <w:tcBorders>
              <w:left w:val="single" w:color="auto" w:sz="4" w:space="0"/>
              <w:right w:val="single" w:color="auto" w:sz="4" w:space="0"/>
            </w:tcBorders>
            <w:vAlign w:val="center"/>
          </w:tcPr>
          <w:p w:rsidRPr="00AE1ECB" w:rsidR="00993120" w:rsidP="00993120" w:rsidRDefault="00993120" w14:paraId="244C8904"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libraries, internet publishing &amp;</w:t>
            </w:r>
          </w:p>
        </w:tc>
        <w:tc>
          <w:tcPr>
            <w:tcW w:w="2615" w:type="dxa"/>
            <w:tcBorders>
              <w:left w:val="single" w:color="auto" w:sz="4" w:space="0"/>
              <w:right w:val="single" w:color="auto" w:sz="4" w:space="0"/>
            </w:tcBorders>
            <w:vAlign w:val="center"/>
          </w:tcPr>
          <w:p w:rsidRPr="00AE1ECB" w:rsidR="00993120" w:rsidP="00993120" w:rsidRDefault="00993120" w14:paraId="244C8905"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531190</w:t>
            </w:r>
            <w:r w:rsidRPr="00AE1ECB">
              <w:rPr>
                <w:rFonts w:ascii="Helvetica" w:hAnsi="Helvetica"/>
                <w:sz w:val="12"/>
                <w:szCs w:val="12"/>
              </w:rPr>
              <w:tab/>
              <w:t>Lessors of Other Real Estate</w:t>
            </w:r>
          </w:p>
        </w:tc>
      </w:tr>
      <w:tr w:rsidRPr="00AE1ECB" w:rsidR="00993120" w:rsidTr="00F2467E" w14:paraId="244C890B"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90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445210</w:t>
            </w:r>
            <w:r w:rsidRPr="00AE1ECB">
              <w:rPr>
                <w:rFonts w:ascii="Helvetica" w:hAnsi="Helvetica"/>
                <w:sz w:val="12"/>
                <w:szCs w:val="12"/>
              </w:rPr>
              <w:tab/>
              <w:t>Meat Markets</w:t>
            </w:r>
          </w:p>
        </w:tc>
        <w:tc>
          <w:tcPr>
            <w:tcW w:w="2613" w:type="dxa"/>
            <w:tcBorders>
              <w:left w:val="single" w:color="auto" w:sz="4" w:space="0"/>
              <w:right w:val="single" w:color="auto" w:sz="4" w:space="0"/>
            </w:tcBorders>
            <w:vAlign w:val="center"/>
          </w:tcPr>
          <w:p w:rsidRPr="00AE1ECB" w:rsidR="00993120" w:rsidP="00993120" w:rsidRDefault="00993120" w14:paraId="244C8908"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Local</w:t>
            </w:r>
          </w:p>
        </w:tc>
        <w:tc>
          <w:tcPr>
            <w:tcW w:w="2704" w:type="dxa"/>
            <w:tcBorders>
              <w:left w:val="single" w:color="auto" w:sz="4" w:space="0"/>
              <w:bottom w:val="single" w:color="auto" w:sz="4" w:space="0"/>
              <w:right w:val="single" w:color="auto" w:sz="4" w:space="0"/>
            </w:tcBorders>
            <w:vAlign w:val="center"/>
          </w:tcPr>
          <w:p w:rsidRPr="00AE1ECB" w:rsidR="00993120" w:rsidP="00993120" w:rsidRDefault="00993120" w14:paraId="244C8909"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broadcasting)</w:t>
            </w:r>
          </w:p>
        </w:tc>
        <w:tc>
          <w:tcPr>
            <w:tcW w:w="2615" w:type="dxa"/>
            <w:tcBorders>
              <w:left w:val="single" w:color="auto" w:sz="4" w:space="0"/>
              <w:right w:val="single" w:color="auto" w:sz="4" w:space="0"/>
            </w:tcBorders>
            <w:vAlign w:val="center"/>
          </w:tcPr>
          <w:p w:rsidRPr="00AE1ECB" w:rsidR="00993120" w:rsidP="00993120" w:rsidRDefault="00993120" w14:paraId="244C890A"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 xml:space="preserve">Property (including equity </w:t>
            </w:r>
          </w:p>
        </w:tc>
      </w:tr>
      <w:tr w:rsidRPr="00AE1ECB" w:rsidR="00993120" w:rsidTr="00F2467E" w14:paraId="244C8910"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90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445220</w:t>
            </w:r>
            <w:r w:rsidRPr="00AE1ECB">
              <w:rPr>
                <w:rFonts w:ascii="Helvetica" w:hAnsi="Helvetica"/>
                <w:sz w:val="12"/>
                <w:szCs w:val="12"/>
              </w:rPr>
              <w:tab/>
              <w:t>Fish &amp; Seafood Markets</w:t>
            </w:r>
          </w:p>
        </w:tc>
        <w:tc>
          <w:tcPr>
            <w:tcW w:w="2613" w:type="dxa"/>
            <w:tcBorders>
              <w:left w:val="single" w:color="auto" w:sz="4" w:space="0"/>
              <w:right w:val="single" w:color="auto" w:sz="4" w:space="0"/>
            </w:tcBorders>
            <w:vAlign w:val="center"/>
          </w:tcPr>
          <w:p w:rsidRPr="00AE1ECB" w:rsidR="00993120" w:rsidP="00993120" w:rsidRDefault="00993120" w14:paraId="244C890D"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484120</w:t>
            </w:r>
            <w:r w:rsidRPr="00AE1ECB">
              <w:rPr>
                <w:rFonts w:ascii="Helvetica" w:hAnsi="Helvetica"/>
                <w:sz w:val="12"/>
                <w:szCs w:val="12"/>
              </w:rPr>
              <w:tab/>
              <w:t>General Freight Trucking,</w:t>
            </w:r>
          </w:p>
        </w:tc>
        <w:tc>
          <w:tcPr>
            <w:tcW w:w="2704" w:type="dxa"/>
            <w:tcBorders>
              <w:top w:val="single" w:color="auto" w:sz="4" w:space="0"/>
              <w:left w:val="single" w:color="auto" w:sz="4" w:space="0"/>
              <w:right w:val="single" w:color="auto" w:sz="4" w:space="0"/>
            </w:tcBorders>
            <w:vAlign w:val="center"/>
          </w:tcPr>
          <w:p w:rsidRPr="00AE1ECB" w:rsidR="00993120" w:rsidP="00993120" w:rsidRDefault="00993120" w14:paraId="244C890E" w14:textId="77777777">
            <w:pPr>
              <w:tabs>
                <w:tab w:val="clear" w:pos="432"/>
                <w:tab w:val="left" w:pos="540"/>
              </w:tabs>
              <w:autoSpaceDE w:val="0"/>
              <w:autoSpaceDN w:val="0"/>
              <w:adjustRightInd w:val="0"/>
              <w:spacing w:line="240" w:lineRule="auto"/>
              <w:ind w:right="151" w:firstLine="0"/>
              <w:rPr>
                <w:rFonts w:ascii="Helvetica" w:hAnsi="Helvetica"/>
                <w:b/>
                <w:sz w:val="14"/>
                <w:szCs w:val="14"/>
              </w:rPr>
            </w:pPr>
            <w:r w:rsidRPr="00AE1ECB">
              <w:rPr>
                <w:rFonts w:ascii="Helvetica" w:hAnsi="Helvetica"/>
                <w:b/>
                <w:sz w:val="14"/>
                <w:szCs w:val="14"/>
              </w:rPr>
              <w:t>Finance and Insurance</w:t>
            </w:r>
          </w:p>
        </w:tc>
        <w:tc>
          <w:tcPr>
            <w:tcW w:w="2615" w:type="dxa"/>
            <w:tcBorders>
              <w:left w:val="single" w:color="auto" w:sz="4" w:space="0"/>
              <w:right w:val="single" w:color="auto" w:sz="4" w:space="0"/>
            </w:tcBorders>
            <w:vAlign w:val="center"/>
          </w:tcPr>
          <w:p w:rsidRPr="00AE1ECB" w:rsidR="00993120" w:rsidP="00993120" w:rsidRDefault="00993120" w14:paraId="244C890F"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REITs)</w:t>
            </w:r>
          </w:p>
        </w:tc>
      </w:tr>
      <w:tr w:rsidRPr="00AE1ECB" w:rsidR="00993120" w:rsidTr="00F2467E" w14:paraId="244C8915"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911"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445230</w:t>
            </w:r>
            <w:r w:rsidRPr="00AE1ECB">
              <w:rPr>
                <w:rFonts w:ascii="Helvetica" w:hAnsi="Helvetica"/>
                <w:sz w:val="12"/>
                <w:szCs w:val="12"/>
              </w:rPr>
              <w:tab/>
              <w:t>Fruit &amp; Vegetable Markets</w:t>
            </w:r>
          </w:p>
        </w:tc>
        <w:tc>
          <w:tcPr>
            <w:tcW w:w="2613" w:type="dxa"/>
            <w:tcBorders>
              <w:left w:val="single" w:color="auto" w:sz="4" w:space="0"/>
              <w:right w:val="single" w:color="auto" w:sz="4" w:space="0"/>
            </w:tcBorders>
            <w:vAlign w:val="center"/>
          </w:tcPr>
          <w:p w:rsidRPr="00AE1ECB" w:rsidR="00993120" w:rsidP="00993120" w:rsidRDefault="00993120" w14:paraId="244C891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Long-distance</w:t>
            </w:r>
          </w:p>
        </w:tc>
        <w:tc>
          <w:tcPr>
            <w:tcW w:w="2704" w:type="dxa"/>
            <w:tcBorders>
              <w:left w:val="single" w:color="auto" w:sz="4" w:space="0"/>
              <w:right w:val="single" w:color="auto" w:sz="4" w:space="0"/>
            </w:tcBorders>
            <w:vAlign w:val="center"/>
          </w:tcPr>
          <w:p w:rsidRPr="00AE1ECB" w:rsidR="00993120" w:rsidP="00993120" w:rsidRDefault="00993120" w14:paraId="244C8913"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Depository Credit Intermediation</w:t>
            </w:r>
          </w:p>
        </w:tc>
        <w:tc>
          <w:tcPr>
            <w:tcW w:w="2615" w:type="dxa"/>
            <w:tcBorders>
              <w:left w:val="single" w:color="auto" w:sz="4" w:space="0"/>
              <w:right w:val="single" w:color="auto" w:sz="4" w:space="0"/>
            </w:tcBorders>
            <w:vAlign w:val="center"/>
          </w:tcPr>
          <w:p w:rsidRPr="00AE1ECB" w:rsidR="00993120" w:rsidP="00993120" w:rsidRDefault="00993120" w14:paraId="244C8914"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531210</w:t>
            </w:r>
            <w:r w:rsidRPr="00AE1ECB">
              <w:rPr>
                <w:rFonts w:ascii="Helvetica" w:hAnsi="Helvetica"/>
                <w:sz w:val="12"/>
                <w:szCs w:val="12"/>
              </w:rPr>
              <w:tab/>
              <w:t>Offices of Real Estate Agents</w:t>
            </w:r>
          </w:p>
        </w:tc>
      </w:tr>
      <w:tr w:rsidRPr="00AE1ECB" w:rsidR="00993120" w:rsidTr="00F2467E" w14:paraId="244C891A"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916"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445291</w:t>
            </w:r>
            <w:r w:rsidRPr="00AE1ECB">
              <w:rPr>
                <w:rFonts w:ascii="Helvetica" w:hAnsi="Helvetica"/>
                <w:sz w:val="12"/>
                <w:szCs w:val="12"/>
              </w:rPr>
              <w:tab/>
              <w:t>Baked Goods Stores</w:t>
            </w:r>
          </w:p>
        </w:tc>
        <w:tc>
          <w:tcPr>
            <w:tcW w:w="2613" w:type="dxa"/>
            <w:tcBorders>
              <w:left w:val="single" w:color="auto" w:sz="4" w:space="0"/>
              <w:right w:val="single" w:color="auto" w:sz="4" w:space="0"/>
            </w:tcBorders>
            <w:vAlign w:val="center"/>
          </w:tcPr>
          <w:p w:rsidRPr="00AE1ECB" w:rsidR="00993120" w:rsidP="00993120" w:rsidRDefault="00993120" w14:paraId="244C8917"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sz w:val="12"/>
                <w:szCs w:val="12"/>
              </w:rPr>
              <w:t>484200</w:t>
            </w:r>
            <w:r w:rsidRPr="00AE1ECB">
              <w:rPr>
                <w:rFonts w:ascii="Helvetica" w:hAnsi="Helvetica"/>
                <w:sz w:val="12"/>
                <w:szCs w:val="12"/>
              </w:rPr>
              <w:tab/>
              <w:t>Specialized Freight Trucking</w:t>
            </w:r>
          </w:p>
        </w:tc>
        <w:tc>
          <w:tcPr>
            <w:tcW w:w="2704" w:type="dxa"/>
            <w:tcBorders>
              <w:left w:val="single" w:color="auto" w:sz="4" w:space="0"/>
              <w:right w:val="single" w:color="auto" w:sz="4" w:space="0"/>
            </w:tcBorders>
            <w:vAlign w:val="center"/>
          </w:tcPr>
          <w:p w:rsidRPr="00AE1ECB" w:rsidR="00993120" w:rsidP="00993120" w:rsidRDefault="00993120" w14:paraId="244C8918"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522110</w:t>
            </w:r>
            <w:r w:rsidRPr="00AE1ECB">
              <w:rPr>
                <w:rFonts w:ascii="Helvetica" w:hAnsi="Helvetica"/>
                <w:sz w:val="12"/>
                <w:szCs w:val="12"/>
              </w:rPr>
              <w:tab/>
              <w:t>Commercial Banking</w:t>
            </w:r>
          </w:p>
        </w:tc>
        <w:tc>
          <w:tcPr>
            <w:tcW w:w="2615" w:type="dxa"/>
            <w:tcBorders>
              <w:left w:val="single" w:color="auto" w:sz="4" w:space="0"/>
              <w:right w:val="single" w:color="auto" w:sz="4" w:space="0"/>
            </w:tcBorders>
            <w:vAlign w:val="center"/>
          </w:tcPr>
          <w:p w:rsidRPr="00AE1ECB" w:rsidR="00993120" w:rsidP="00993120" w:rsidRDefault="00993120" w14:paraId="244C8919"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&amp; Brokers</w:t>
            </w:r>
          </w:p>
        </w:tc>
      </w:tr>
      <w:tr w:rsidRPr="00AE1ECB" w:rsidR="00993120" w:rsidTr="00F2467E" w14:paraId="244C891F"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91B"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445292</w:t>
            </w:r>
            <w:r w:rsidRPr="00AE1ECB">
              <w:rPr>
                <w:rFonts w:ascii="Helvetica" w:hAnsi="Helvetica"/>
                <w:sz w:val="12"/>
                <w:szCs w:val="12"/>
              </w:rPr>
              <w:tab/>
              <w:t>Confectionery &amp; Nut Stores</w:t>
            </w:r>
          </w:p>
        </w:tc>
        <w:tc>
          <w:tcPr>
            <w:tcW w:w="2613" w:type="dxa"/>
            <w:tcBorders>
              <w:left w:val="single" w:color="auto" w:sz="4" w:space="0"/>
              <w:right w:val="single" w:color="auto" w:sz="4" w:space="0"/>
            </w:tcBorders>
            <w:vAlign w:val="center"/>
          </w:tcPr>
          <w:p w:rsidRPr="00AE1ECB" w:rsidR="00993120" w:rsidP="00993120" w:rsidRDefault="00993120" w14:paraId="244C891C"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Transit and Ground Passenger</w:t>
            </w:r>
          </w:p>
        </w:tc>
        <w:tc>
          <w:tcPr>
            <w:tcW w:w="2704" w:type="dxa"/>
            <w:tcBorders>
              <w:left w:val="single" w:color="auto" w:sz="4" w:space="0"/>
              <w:right w:val="single" w:color="auto" w:sz="4" w:space="0"/>
            </w:tcBorders>
            <w:vAlign w:val="center"/>
          </w:tcPr>
          <w:p w:rsidRPr="00AE1ECB" w:rsidR="00993120" w:rsidP="00993120" w:rsidRDefault="00993120" w14:paraId="244C891D"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522120</w:t>
            </w:r>
            <w:r w:rsidRPr="00AE1ECB">
              <w:rPr>
                <w:rFonts w:ascii="Helvetica" w:hAnsi="Helvetica"/>
                <w:sz w:val="12"/>
                <w:szCs w:val="12"/>
              </w:rPr>
              <w:tab/>
              <w:t>Savings Institutions</w:t>
            </w:r>
          </w:p>
        </w:tc>
        <w:tc>
          <w:tcPr>
            <w:tcW w:w="2615" w:type="dxa"/>
            <w:tcBorders>
              <w:left w:val="single" w:color="auto" w:sz="4" w:space="0"/>
              <w:right w:val="single" w:color="auto" w:sz="4" w:space="0"/>
            </w:tcBorders>
            <w:vAlign w:val="center"/>
          </w:tcPr>
          <w:p w:rsidRPr="00AE1ECB" w:rsidR="00993120" w:rsidP="00993120" w:rsidRDefault="00993120" w14:paraId="244C891E"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531310</w:t>
            </w:r>
            <w:r w:rsidRPr="00AE1ECB">
              <w:rPr>
                <w:rFonts w:ascii="Helvetica" w:hAnsi="Helvetica"/>
                <w:sz w:val="12"/>
                <w:szCs w:val="12"/>
              </w:rPr>
              <w:tab/>
              <w:t>Real Estate Property</w:t>
            </w:r>
          </w:p>
        </w:tc>
      </w:tr>
      <w:tr w:rsidRPr="00AE1ECB" w:rsidR="00993120" w:rsidTr="00F2467E" w14:paraId="244C8924"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92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445299</w:t>
            </w:r>
            <w:r w:rsidRPr="00AE1ECB">
              <w:rPr>
                <w:rFonts w:ascii="Helvetica" w:hAnsi="Helvetica"/>
                <w:sz w:val="12"/>
                <w:szCs w:val="12"/>
              </w:rPr>
              <w:tab/>
              <w:t>All Other Specialty Food</w:t>
            </w:r>
          </w:p>
        </w:tc>
        <w:tc>
          <w:tcPr>
            <w:tcW w:w="2613" w:type="dxa"/>
            <w:tcBorders>
              <w:left w:val="single" w:color="auto" w:sz="4" w:space="0"/>
              <w:right w:val="single" w:color="auto" w:sz="4" w:space="0"/>
            </w:tcBorders>
            <w:vAlign w:val="center"/>
          </w:tcPr>
          <w:p w:rsidRPr="00AE1ECB" w:rsidR="00993120" w:rsidP="00993120" w:rsidRDefault="00993120" w14:paraId="244C8921"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b/>
                <w:sz w:val="12"/>
                <w:szCs w:val="12"/>
              </w:rPr>
              <w:t>Transportation</w:t>
            </w:r>
          </w:p>
        </w:tc>
        <w:tc>
          <w:tcPr>
            <w:tcW w:w="2704" w:type="dxa"/>
            <w:tcBorders>
              <w:left w:val="single" w:color="auto" w:sz="4" w:space="0"/>
              <w:right w:val="single" w:color="auto" w:sz="4" w:space="0"/>
            </w:tcBorders>
            <w:vAlign w:val="center"/>
          </w:tcPr>
          <w:p w:rsidRPr="00AE1ECB" w:rsidR="00993120" w:rsidP="00993120" w:rsidRDefault="00993120" w14:paraId="244C892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522130</w:t>
            </w:r>
            <w:r w:rsidRPr="00AE1ECB">
              <w:rPr>
                <w:rFonts w:ascii="Helvetica" w:hAnsi="Helvetica"/>
                <w:sz w:val="12"/>
                <w:szCs w:val="12"/>
              </w:rPr>
              <w:tab/>
              <w:t>Credit Unions</w:t>
            </w:r>
          </w:p>
        </w:tc>
        <w:tc>
          <w:tcPr>
            <w:tcW w:w="2615" w:type="dxa"/>
            <w:tcBorders>
              <w:left w:val="single" w:color="auto" w:sz="4" w:space="0"/>
              <w:right w:val="single" w:color="auto" w:sz="4" w:space="0"/>
            </w:tcBorders>
            <w:vAlign w:val="center"/>
          </w:tcPr>
          <w:p w:rsidRPr="00AE1ECB" w:rsidR="00993120" w:rsidP="00993120" w:rsidRDefault="00993120" w14:paraId="244C8923"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Managers</w:t>
            </w:r>
          </w:p>
        </w:tc>
      </w:tr>
      <w:tr w:rsidRPr="00AE1ECB" w:rsidR="00993120" w:rsidTr="00F2467E" w14:paraId="244C8929"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925"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Stores</w:t>
            </w:r>
          </w:p>
        </w:tc>
        <w:tc>
          <w:tcPr>
            <w:tcW w:w="2613" w:type="dxa"/>
            <w:tcBorders>
              <w:left w:val="single" w:color="auto" w:sz="4" w:space="0"/>
              <w:right w:val="single" w:color="auto" w:sz="4" w:space="0"/>
            </w:tcBorders>
            <w:vAlign w:val="center"/>
          </w:tcPr>
          <w:p w:rsidRPr="00AE1ECB" w:rsidR="00993120" w:rsidP="00993120" w:rsidRDefault="00993120" w14:paraId="244C8926"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485110</w:t>
            </w:r>
            <w:r w:rsidRPr="00AE1ECB">
              <w:rPr>
                <w:rFonts w:ascii="Helvetica" w:hAnsi="Helvetica"/>
                <w:sz w:val="12"/>
                <w:szCs w:val="12"/>
              </w:rPr>
              <w:tab/>
              <w:t>Urban Transit Systems</w:t>
            </w:r>
          </w:p>
        </w:tc>
        <w:tc>
          <w:tcPr>
            <w:tcW w:w="2704" w:type="dxa"/>
            <w:tcBorders>
              <w:left w:val="single" w:color="auto" w:sz="4" w:space="0"/>
              <w:right w:val="single" w:color="auto" w:sz="4" w:space="0"/>
            </w:tcBorders>
            <w:vAlign w:val="center"/>
          </w:tcPr>
          <w:p w:rsidRPr="00AE1ECB" w:rsidR="00993120" w:rsidP="00993120" w:rsidRDefault="00993120" w14:paraId="244C892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522190</w:t>
            </w:r>
            <w:r w:rsidRPr="00AE1ECB">
              <w:rPr>
                <w:rFonts w:ascii="Helvetica" w:hAnsi="Helvetica"/>
                <w:sz w:val="12"/>
                <w:szCs w:val="12"/>
              </w:rPr>
              <w:tab/>
              <w:t>Other Depository Credit</w:t>
            </w:r>
          </w:p>
        </w:tc>
        <w:tc>
          <w:tcPr>
            <w:tcW w:w="2615" w:type="dxa"/>
            <w:tcBorders>
              <w:left w:val="single" w:color="auto" w:sz="4" w:space="0"/>
              <w:right w:val="single" w:color="auto" w:sz="4" w:space="0"/>
            </w:tcBorders>
            <w:vAlign w:val="center"/>
          </w:tcPr>
          <w:p w:rsidRPr="00AE1ECB" w:rsidR="00993120" w:rsidP="00993120" w:rsidRDefault="00993120" w14:paraId="244C8928"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531320</w:t>
            </w:r>
            <w:r w:rsidRPr="00AE1ECB">
              <w:rPr>
                <w:rFonts w:ascii="Helvetica" w:hAnsi="Helvetica"/>
                <w:sz w:val="12"/>
                <w:szCs w:val="12"/>
              </w:rPr>
              <w:tab/>
              <w:t>Offices of Real Estate</w:t>
            </w:r>
          </w:p>
        </w:tc>
      </w:tr>
      <w:tr w:rsidRPr="00AE1ECB" w:rsidR="00993120" w:rsidTr="00F2467E" w14:paraId="244C892E"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92A"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445310</w:t>
            </w:r>
            <w:r w:rsidRPr="00AE1ECB">
              <w:rPr>
                <w:rFonts w:ascii="Helvetica" w:hAnsi="Helvetica"/>
                <w:sz w:val="12"/>
                <w:szCs w:val="12"/>
              </w:rPr>
              <w:tab/>
              <w:t>Beer, Wine, &amp; Liquor Stores</w:t>
            </w:r>
          </w:p>
        </w:tc>
        <w:tc>
          <w:tcPr>
            <w:tcW w:w="2613" w:type="dxa"/>
            <w:tcBorders>
              <w:left w:val="single" w:color="auto" w:sz="4" w:space="0"/>
              <w:right w:val="single" w:color="auto" w:sz="4" w:space="0"/>
            </w:tcBorders>
            <w:vAlign w:val="center"/>
          </w:tcPr>
          <w:p w:rsidRPr="00AE1ECB" w:rsidR="00993120" w:rsidP="00993120" w:rsidRDefault="00993120" w14:paraId="244C892B"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485210</w:t>
            </w:r>
            <w:r w:rsidRPr="00AE1ECB">
              <w:rPr>
                <w:rFonts w:ascii="Helvetica" w:hAnsi="Helvetica"/>
                <w:sz w:val="12"/>
                <w:szCs w:val="12"/>
              </w:rPr>
              <w:tab/>
              <w:t>Interurban &amp; Rural Bus</w:t>
            </w:r>
          </w:p>
        </w:tc>
        <w:tc>
          <w:tcPr>
            <w:tcW w:w="2704" w:type="dxa"/>
            <w:tcBorders>
              <w:left w:val="single" w:color="auto" w:sz="4" w:space="0"/>
              <w:right w:val="single" w:color="auto" w:sz="4" w:space="0"/>
            </w:tcBorders>
            <w:vAlign w:val="center"/>
          </w:tcPr>
          <w:p w:rsidRPr="00AE1ECB" w:rsidR="00993120" w:rsidP="00993120" w:rsidRDefault="00993120" w14:paraId="244C892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Intermediation</w:t>
            </w:r>
          </w:p>
        </w:tc>
        <w:tc>
          <w:tcPr>
            <w:tcW w:w="2615" w:type="dxa"/>
            <w:tcBorders>
              <w:left w:val="single" w:color="auto" w:sz="4" w:space="0"/>
              <w:right w:val="single" w:color="auto" w:sz="4" w:space="0"/>
            </w:tcBorders>
            <w:vAlign w:val="center"/>
          </w:tcPr>
          <w:p w:rsidRPr="00AE1ECB" w:rsidR="00993120" w:rsidP="00993120" w:rsidRDefault="00993120" w14:paraId="244C892D"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Appraisers</w:t>
            </w:r>
          </w:p>
        </w:tc>
      </w:tr>
      <w:tr w:rsidRPr="00AE1ECB" w:rsidR="00993120" w:rsidTr="00F2467E" w14:paraId="244C8933"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92F"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Health and Personal Care Stores</w:t>
            </w:r>
          </w:p>
        </w:tc>
        <w:tc>
          <w:tcPr>
            <w:tcW w:w="2613" w:type="dxa"/>
            <w:tcBorders>
              <w:left w:val="single" w:color="auto" w:sz="4" w:space="0"/>
              <w:right w:val="single" w:color="auto" w:sz="4" w:space="0"/>
            </w:tcBorders>
            <w:vAlign w:val="center"/>
          </w:tcPr>
          <w:p w:rsidRPr="00AE1ECB" w:rsidR="00993120" w:rsidP="00993120" w:rsidRDefault="00993120" w14:paraId="244C893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Transportation</w:t>
            </w:r>
          </w:p>
        </w:tc>
        <w:tc>
          <w:tcPr>
            <w:tcW w:w="2704" w:type="dxa"/>
            <w:tcBorders>
              <w:left w:val="single" w:color="auto" w:sz="4" w:space="0"/>
              <w:right w:val="single" w:color="auto" w:sz="4" w:space="0"/>
            </w:tcBorders>
            <w:vAlign w:val="center"/>
          </w:tcPr>
          <w:p w:rsidRPr="00AE1ECB" w:rsidR="00993120" w:rsidP="00993120" w:rsidRDefault="00993120" w14:paraId="244C8931"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proofErr w:type="spellStart"/>
            <w:r w:rsidRPr="00AE1ECB">
              <w:rPr>
                <w:rFonts w:ascii="Helvetica" w:hAnsi="Helvetica"/>
                <w:b/>
                <w:sz w:val="12"/>
                <w:szCs w:val="12"/>
              </w:rPr>
              <w:t>Nondepository</w:t>
            </w:r>
            <w:proofErr w:type="spellEnd"/>
            <w:r w:rsidRPr="00AE1ECB">
              <w:rPr>
                <w:rFonts w:ascii="Helvetica" w:hAnsi="Helvetica"/>
                <w:b/>
                <w:sz w:val="12"/>
                <w:szCs w:val="12"/>
              </w:rPr>
              <w:t xml:space="preserve"> Credit Intermediation</w:t>
            </w:r>
          </w:p>
        </w:tc>
        <w:tc>
          <w:tcPr>
            <w:tcW w:w="2615" w:type="dxa"/>
            <w:tcBorders>
              <w:left w:val="single" w:color="auto" w:sz="4" w:space="0"/>
              <w:right w:val="single" w:color="auto" w:sz="4" w:space="0"/>
            </w:tcBorders>
            <w:vAlign w:val="center"/>
          </w:tcPr>
          <w:p w:rsidRPr="00AE1ECB" w:rsidR="00993120" w:rsidP="00993120" w:rsidRDefault="00993120" w14:paraId="244C893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531390</w:t>
            </w:r>
            <w:r w:rsidRPr="00AE1ECB">
              <w:rPr>
                <w:rFonts w:ascii="Helvetica" w:hAnsi="Helvetica"/>
                <w:sz w:val="12"/>
                <w:szCs w:val="12"/>
              </w:rPr>
              <w:tab/>
              <w:t>Other Activities Related to</w:t>
            </w:r>
          </w:p>
        </w:tc>
      </w:tr>
      <w:tr w:rsidRPr="00AE1ECB" w:rsidR="00993120" w:rsidTr="00F2467E" w14:paraId="244C8938"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934"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446110</w:t>
            </w:r>
            <w:r w:rsidRPr="00AE1ECB">
              <w:rPr>
                <w:rFonts w:ascii="Helvetica" w:hAnsi="Helvetica"/>
                <w:sz w:val="12"/>
                <w:szCs w:val="12"/>
              </w:rPr>
              <w:tab/>
              <w:t>Pharmacies &amp; Drug Stores</w:t>
            </w:r>
          </w:p>
        </w:tc>
        <w:tc>
          <w:tcPr>
            <w:tcW w:w="2613" w:type="dxa"/>
            <w:tcBorders>
              <w:left w:val="single" w:color="auto" w:sz="4" w:space="0"/>
              <w:right w:val="single" w:color="auto" w:sz="4" w:space="0"/>
            </w:tcBorders>
            <w:vAlign w:val="center"/>
          </w:tcPr>
          <w:p w:rsidRPr="00AE1ECB" w:rsidR="00993120" w:rsidP="00993120" w:rsidRDefault="00993120" w14:paraId="244C8935"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485310</w:t>
            </w:r>
            <w:r w:rsidRPr="00AE1ECB">
              <w:rPr>
                <w:rFonts w:ascii="Helvetica" w:hAnsi="Helvetica"/>
                <w:sz w:val="12"/>
                <w:szCs w:val="12"/>
              </w:rPr>
              <w:tab/>
              <w:t>Taxi Service</w:t>
            </w:r>
          </w:p>
        </w:tc>
        <w:tc>
          <w:tcPr>
            <w:tcW w:w="2704" w:type="dxa"/>
            <w:tcBorders>
              <w:left w:val="single" w:color="auto" w:sz="4" w:space="0"/>
              <w:right w:val="single" w:color="auto" w:sz="4" w:space="0"/>
            </w:tcBorders>
            <w:vAlign w:val="center"/>
          </w:tcPr>
          <w:p w:rsidRPr="00AE1ECB" w:rsidR="00993120" w:rsidP="00993120" w:rsidRDefault="00993120" w14:paraId="244C8936"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522210</w:t>
            </w:r>
            <w:r w:rsidRPr="00AE1ECB">
              <w:rPr>
                <w:rFonts w:ascii="Helvetica" w:hAnsi="Helvetica"/>
                <w:sz w:val="12"/>
                <w:szCs w:val="12"/>
              </w:rPr>
              <w:tab/>
              <w:t>Credit Card Issuing</w:t>
            </w:r>
          </w:p>
        </w:tc>
        <w:tc>
          <w:tcPr>
            <w:tcW w:w="2615" w:type="dxa"/>
            <w:tcBorders>
              <w:left w:val="single" w:color="auto" w:sz="4" w:space="0"/>
              <w:right w:val="single" w:color="auto" w:sz="4" w:space="0"/>
            </w:tcBorders>
            <w:vAlign w:val="center"/>
          </w:tcPr>
          <w:p w:rsidRPr="00AE1ECB" w:rsidR="00993120" w:rsidP="00993120" w:rsidRDefault="00993120" w14:paraId="244C893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Real Estate</w:t>
            </w:r>
          </w:p>
        </w:tc>
      </w:tr>
      <w:tr w:rsidRPr="00AE1ECB" w:rsidR="00993120" w:rsidTr="00F2467E" w14:paraId="244C893D"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939"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446120</w:t>
            </w:r>
            <w:r w:rsidRPr="00AE1ECB">
              <w:rPr>
                <w:rFonts w:ascii="Helvetica" w:hAnsi="Helvetica"/>
                <w:sz w:val="12"/>
                <w:szCs w:val="12"/>
              </w:rPr>
              <w:tab/>
              <w:t>Cosmetics, Beauty Supplies,</w:t>
            </w:r>
          </w:p>
        </w:tc>
        <w:tc>
          <w:tcPr>
            <w:tcW w:w="2613" w:type="dxa"/>
            <w:tcBorders>
              <w:left w:val="single" w:color="auto" w:sz="4" w:space="0"/>
              <w:right w:val="single" w:color="auto" w:sz="4" w:space="0"/>
            </w:tcBorders>
            <w:vAlign w:val="center"/>
          </w:tcPr>
          <w:p w:rsidRPr="00AE1ECB" w:rsidR="00993120" w:rsidP="00993120" w:rsidRDefault="00993120" w14:paraId="244C893A"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485320</w:t>
            </w:r>
            <w:r w:rsidRPr="00AE1ECB">
              <w:rPr>
                <w:rFonts w:ascii="Helvetica" w:hAnsi="Helvetica"/>
                <w:sz w:val="12"/>
                <w:szCs w:val="12"/>
              </w:rPr>
              <w:tab/>
              <w:t>Limousine Service</w:t>
            </w:r>
          </w:p>
        </w:tc>
        <w:tc>
          <w:tcPr>
            <w:tcW w:w="2704" w:type="dxa"/>
            <w:tcBorders>
              <w:left w:val="single" w:color="auto" w:sz="4" w:space="0"/>
              <w:right w:val="single" w:color="auto" w:sz="4" w:space="0"/>
            </w:tcBorders>
            <w:vAlign w:val="center"/>
          </w:tcPr>
          <w:p w:rsidRPr="00AE1ECB" w:rsidR="00993120" w:rsidP="00993120" w:rsidRDefault="00993120" w14:paraId="244C893B"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522220</w:t>
            </w:r>
            <w:r w:rsidRPr="00AE1ECB">
              <w:rPr>
                <w:rFonts w:ascii="Helvetica" w:hAnsi="Helvetica"/>
                <w:sz w:val="12"/>
                <w:szCs w:val="12"/>
              </w:rPr>
              <w:tab/>
              <w:t>Sales Financing</w:t>
            </w:r>
          </w:p>
        </w:tc>
        <w:tc>
          <w:tcPr>
            <w:tcW w:w="2615" w:type="dxa"/>
            <w:tcBorders>
              <w:left w:val="single" w:color="auto" w:sz="4" w:space="0"/>
              <w:right w:val="single" w:color="auto" w:sz="4" w:space="0"/>
            </w:tcBorders>
            <w:vAlign w:val="center"/>
          </w:tcPr>
          <w:p w:rsidRPr="00AE1ECB" w:rsidR="00993120" w:rsidP="00993120" w:rsidRDefault="00993120" w14:paraId="244C893C"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Rental and Leasing Services</w:t>
            </w:r>
          </w:p>
        </w:tc>
      </w:tr>
      <w:tr w:rsidRPr="00AE1ECB" w:rsidR="00993120" w:rsidTr="00F2467E" w14:paraId="244C8942"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93E"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&amp; Perfume Stores</w:t>
            </w:r>
          </w:p>
        </w:tc>
        <w:tc>
          <w:tcPr>
            <w:tcW w:w="2613" w:type="dxa"/>
            <w:tcBorders>
              <w:left w:val="single" w:color="auto" w:sz="4" w:space="0"/>
              <w:right w:val="single" w:color="auto" w:sz="4" w:space="0"/>
            </w:tcBorders>
            <w:vAlign w:val="center"/>
          </w:tcPr>
          <w:p w:rsidRPr="00AE1ECB" w:rsidR="00993120" w:rsidP="00993120" w:rsidRDefault="00993120" w14:paraId="244C893F"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485410</w:t>
            </w:r>
            <w:r w:rsidRPr="00AE1ECB">
              <w:rPr>
                <w:rFonts w:ascii="Helvetica" w:hAnsi="Helvetica"/>
                <w:sz w:val="12"/>
                <w:szCs w:val="12"/>
              </w:rPr>
              <w:tab/>
              <w:t>School &amp; Employee Bus</w:t>
            </w:r>
          </w:p>
        </w:tc>
        <w:tc>
          <w:tcPr>
            <w:tcW w:w="2704" w:type="dxa"/>
            <w:tcBorders>
              <w:left w:val="single" w:color="auto" w:sz="4" w:space="0"/>
              <w:right w:val="single" w:color="auto" w:sz="4" w:space="0"/>
            </w:tcBorders>
            <w:vAlign w:val="center"/>
          </w:tcPr>
          <w:p w:rsidRPr="00AE1ECB" w:rsidR="00993120" w:rsidP="00993120" w:rsidRDefault="00993120" w14:paraId="244C894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522291</w:t>
            </w:r>
            <w:r w:rsidRPr="00AE1ECB">
              <w:rPr>
                <w:rFonts w:ascii="Helvetica" w:hAnsi="Helvetica"/>
                <w:sz w:val="12"/>
                <w:szCs w:val="12"/>
              </w:rPr>
              <w:tab/>
              <w:t>Consumer Lending</w:t>
            </w:r>
          </w:p>
        </w:tc>
        <w:tc>
          <w:tcPr>
            <w:tcW w:w="2615" w:type="dxa"/>
            <w:tcBorders>
              <w:left w:val="single" w:color="auto" w:sz="4" w:space="0"/>
              <w:right w:val="single" w:color="auto" w:sz="4" w:space="0"/>
            </w:tcBorders>
            <w:vAlign w:val="center"/>
          </w:tcPr>
          <w:p w:rsidRPr="00AE1ECB" w:rsidR="00993120" w:rsidP="00993120" w:rsidRDefault="00993120" w14:paraId="244C8941"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532100</w:t>
            </w:r>
            <w:r w:rsidRPr="00AE1ECB">
              <w:rPr>
                <w:rFonts w:ascii="Helvetica" w:hAnsi="Helvetica"/>
                <w:sz w:val="12"/>
                <w:szCs w:val="12"/>
              </w:rPr>
              <w:tab/>
              <w:t>Automotive Equipment Rental &amp;</w:t>
            </w:r>
          </w:p>
        </w:tc>
      </w:tr>
      <w:tr w:rsidRPr="00AE1ECB" w:rsidR="00993120" w:rsidTr="00F2467E" w14:paraId="244C8947"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943"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446130</w:t>
            </w:r>
            <w:r w:rsidRPr="00AE1ECB">
              <w:rPr>
                <w:rFonts w:ascii="Helvetica" w:hAnsi="Helvetica"/>
                <w:sz w:val="12"/>
                <w:szCs w:val="12"/>
              </w:rPr>
              <w:tab/>
              <w:t>Optical Goods Stores</w:t>
            </w:r>
          </w:p>
        </w:tc>
        <w:tc>
          <w:tcPr>
            <w:tcW w:w="2613" w:type="dxa"/>
            <w:tcBorders>
              <w:left w:val="single" w:color="auto" w:sz="4" w:space="0"/>
              <w:right w:val="single" w:color="auto" w:sz="4" w:space="0"/>
            </w:tcBorders>
            <w:vAlign w:val="center"/>
          </w:tcPr>
          <w:p w:rsidRPr="00AE1ECB" w:rsidR="00993120" w:rsidP="00993120" w:rsidRDefault="00993120" w14:paraId="244C8944"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Transportation</w:t>
            </w:r>
          </w:p>
        </w:tc>
        <w:tc>
          <w:tcPr>
            <w:tcW w:w="2704" w:type="dxa"/>
            <w:tcBorders>
              <w:left w:val="single" w:color="auto" w:sz="4" w:space="0"/>
              <w:right w:val="single" w:color="auto" w:sz="4" w:space="0"/>
            </w:tcBorders>
            <w:vAlign w:val="center"/>
          </w:tcPr>
          <w:p w:rsidRPr="00AE1ECB" w:rsidR="00993120" w:rsidP="00993120" w:rsidRDefault="00993120" w14:paraId="244C8945"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522292</w:t>
            </w:r>
            <w:r w:rsidRPr="00AE1ECB">
              <w:rPr>
                <w:rFonts w:ascii="Helvetica" w:hAnsi="Helvetica"/>
                <w:sz w:val="12"/>
                <w:szCs w:val="12"/>
              </w:rPr>
              <w:tab/>
              <w:t>Real Estate Credit</w:t>
            </w:r>
          </w:p>
        </w:tc>
        <w:tc>
          <w:tcPr>
            <w:tcW w:w="2615" w:type="dxa"/>
            <w:tcBorders>
              <w:left w:val="single" w:color="auto" w:sz="4" w:space="0"/>
              <w:right w:val="single" w:color="auto" w:sz="4" w:space="0"/>
            </w:tcBorders>
            <w:vAlign w:val="center"/>
          </w:tcPr>
          <w:p w:rsidRPr="00AE1ECB" w:rsidR="00993120" w:rsidP="00993120" w:rsidRDefault="00993120" w14:paraId="244C8946"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Leasing</w:t>
            </w:r>
          </w:p>
        </w:tc>
      </w:tr>
      <w:tr w:rsidRPr="00AE1ECB" w:rsidR="00993120" w:rsidTr="00F2467E" w14:paraId="244C894C"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948"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446190</w:t>
            </w:r>
            <w:r w:rsidRPr="00AE1ECB">
              <w:rPr>
                <w:rFonts w:ascii="Helvetica" w:hAnsi="Helvetica"/>
                <w:sz w:val="12"/>
                <w:szCs w:val="12"/>
              </w:rPr>
              <w:tab/>
              <w:t>Other Health &amp; Personal</w:t>
            </w:r>
          </w:p>
        </w:tc>
        <w:tc>
          <w:tcPr>
            <w:tcW w:w="2613" w:type="dxa"/>
            <w:tcBorders>
              <w:left w:val="single" w:color="auto" w:sz="4" w:space="0"/>
              <w:right w:val="single" w:color="auto" w:sz="4" w:space="0"/>
            </w:tcBorders>
            <w:vAlign w:val="center"/>
          </w:tcPr>
          <w:p w:rsidRPr="00AE1ECB" w:rsidR="00993120" w:rsidP="00993120" w:rsidRDefault="00993120" w14:paraId="244C8949"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485510</w:t>
            </w:r>
            <w:r w:rsidRPr="00AE1ECB">
              <w:rPr>
                <w:rFonts w:ascii="Helvetica" w:hAnsi="Helvetica"/>
                <w:sz w:val="12"/>
                <w:szCs w:val="12"/>
              </w:rPr>
              <w:tab/>
              <w:t>Charter Bus Industry</w:t>
            </w:r>
          </w:p>
        </w:tc>
        <w:tc>
          <w:tcPr>
            <w:tcW w:w="2704" w:type="dxa"/>
            <w:tcBorders>
              <w:left w:val="single" w:color="auto" w:sz="4" w:space="0"/>
              <w:right w:val="single" w:color="auto" w:sz="4" w:space="0"/>
            </w:tcBorders>
            <w:vAlign w:val="center"/>
          </w:tcPr>
          <w:p w:rsidRPr="00AE1ECB" w:rsidR="00993120" w:rsidP="00993120" w:rsidRDefault="00993120" w14:paraId="244C894A"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(including mortgage bankers &amp;</w:t>
            </w:r>
          </w:p>
        </w:tc>
        <w:tc>
          <w:tcPr>
            <w:tcW w:w="2615" w:type="dxa"/>
            <w:tcBorders>
              <w:left w:val="single" w:color="auto" w:sz="4" w:space="0"/>
              <w:right w:val="single" w:color="auto" w:sz="4" w:space="0"/>
            </w:tcBorders>
            <w:vAlign w:val="center"/>
          </w:tcPr>
          <w:p w:rsidRPr="00AE1ECB" w:rsidR="00993120" w:rsidP="00993120" w:rsidRDefault="00993120" w14:paraId="244C894B"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532210</w:t>
            </w:r>
            <w:r w:rsidRPr="00AE1ECB">
              <w:rPr>
                <w:rFonts w:ascii="Helvetica" w:hAnsi="Helvetica"/>
                <w:sz w:val="12"/>
                <w:szCs w:val="12"/>
              </w:rPr>
              <w:tab/>
              <w:t>Consumer Electronics &amp;</w:t>
            </w:r>
          </w:p>
        </w:tc>
      </w:tr>
      <w:tr w:rsidRPr="00AE1ECB" w:rsidR="00993120" w:rsidTr="00F2467E" w14:paraId="244C8951"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94D"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Care Stores</w:t>
            </w:r>
          </w:p>
        </w:tc>
        <w:tc>
          <w:tcPr>
            <w:tcW w:w="2613" w:type="dxa"/>
            <w:tcBorders>
              <w:left w:val="single" w:color="auto" w:sz="4" w:space="0"/>
              <w:right w:val="single" w:color="auto" w:sz="4" w:space="0"/>
            </w:tcBorders>
            <w:vAlign w:val="center"/>
          </w:tcPr>
          <w:p w:rsidRPr="00AE1ECB" w:rsidR="00993120" w:rsidP="00993120" w:rsidRDefault="00993120" w14:paraId="244C894E"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485990</w:t>
            </w:r>
            <w:r w:rsidRPr="00AE1ECB">
              <w:rPr>
                <w:rFonts w:ascii="Helvetica" w:hAnsi="Helvetica"/>
                <w:sz w:val="12"/>
                <w:szCs w:val="12"/>
              </w:rPr>
              <w:tab/>
              <w:t>Other Transit &amp; Ground</w:t>
            </w:r>
          </w:p>
        </w:tc>
        <w:tc>
          <w:tcPr>
            <w:tcW w:w="2704" w:type="dxa"/>
            <w:tcBorders>
              <w:left w:val="single" w:color="auto" w:sz="4" w:space="0"/>
              <w:right w:val="single" w:color="auto" w:sz="4" w:space="0"/>
            </w:tcBorders>
            <w:vAlign w:val="center"/>
          </w:tcPr>
          <w:p w:rsidRPr="00AE1ECB" w:rsidR="00993120" w:rsidP="00993120" w:rsidRDefault="00993120" w14:paraId="244C894F"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originators)</w:t>
            </w:r>
          </w:p>
        </w:tc>
        <w:tc>
          <w:tcPr>
            <w:tcW w:w="2615" w:type="dxa"/>
            <w:tcBorders>
              <w:left w:val="single" w:color="auto" w:sz="4" w:space="0"/>
              <w:right w:val="single" w:color="auto" w:sz="4" w:space="0"/>
            </w:tcBorders>
            <w:vAlign w:val="center"/>
          </w:tcPr>
          <w:p w:rsidRPr="00AE1ECB" w:rsidR="00993120" w:rsidP="00993120" w:rsidRDefault="00993120" w14:paraId="244C895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Appliances Rental</w:t>
            </w:r>
          </w:p>
        </w:tc>
      </w:tr>
      <w:tr w:rsidRPr="00AE1ECB" w:rsidR="00993120" w:rsidTr="00F2467E" w14:paraId="244C8956"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952"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Gasoline Stations</w:t>
            </w:r>
          </w:p>
        </w:tc>
        <w:tc>
          <w:tcPr>
            <w:tcW w:w="2613" w:type="dxa"/>
            <w:tcBorders>
              <w:left w:val="single" w:color="auto" w:sz="4" w:space="0"/>
              <w:right w:val="single" w:color="auto" w:sz="4" w:space="0"/>
            </w:tcBorders>
            <w:vAlign w:val="center"/>
          </w:tcPr>
          <w:p w:rsidRPr="00AE1ECB" w:rsidR="00993120" w:rsidP="00993120" w:rsidRDefault="00993120" w14:paraId="244C8953"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sz w:val="12"/>
                <w:szCs w:val="12"/>
              </w:rPr>
              <w:tab/>
              <w:t>Passenger Transportation</w:t>
            </w:r>
          </w:p>
        </w:tc>
        <w:tc>
          <w:tcPr>
            <w:tcW w:w="2704" w:type="dxa"/>
            <w:tcBorders>
              <w:left w:val="single" w:color="auto" w:sz="4" w:space="0"/>
              <w:right w:val="single" w:color="auto" w:sz="4" w:space="0"/>
            </w:tcBorders>
            <w:vAlign w:val="center"/>
          </w:tcPr>
          <w:p w:rsidRPr="00AE1ECB" w:rsidR="00993120" w:rsidP="00993120" w:rsidRDefault="00993120" w14:paraId="244C8954"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522293</w:t>
            </w:r>
            <w:r w:rsidRPr="00AE1ECB">
              <w:rPr>
                <w:rFonts w:ascii="Helvetica" w:hAnsi="Helvetica"/>
                <w:sz w:val="12"/>
                <w:szCs w:val="12"/>
              </w:rPr>
              <w:tab/>
              <w:t>International Trade Financing</w:t>
            </w:r>
          </w:p>
        </w:tc>
        <w:tc>
          <w:tcPr>
            <w:tcW w:w="2615" w:type="dxa"/>
            <w:tcBorders>
              <w:left w:val="single" w:color="auto" w:sz="4" w:space="0"/>
              <w:right w:val="single" w:color="auto" w:sz="4" w:space="0"/>
            </w:tcBorders>
            <w:vAlign w:val="center"/>
          </w:tcPr>
          <w:p w:rsidRPr="00AE1ECB" w:rsidR="00993120" w:rsidP="00993120" w:rsidRDefault="00993120" w14:paraId="244C8955"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5322</w:t>
            </w:r>
            <w:r>
              <w:rPr>
                <w:rFonts w:ascii="Helvetica" w:hAnsi="Helvetica"/>
                <w:sz w:val="12"/>
                <w:szCs w:val="12"/>
              </w:rPr>
              <w:t>81</w:t>
            </w:r>
            <w:r w:rsidRPr="00AE1ECB">
              <w:rPr>
                <w:rFonts w:ascii="Helvetica" w:hAnsi="Helvetica"/>
                <w:sz w:val="12"/>
                <w:szCs w:val="12"/>
              </w:rPr>
              <w:tab/>
              <w:t>Formal Wear &amp; Costume Rental</w:t>
            </w:r>
          </w:p>
        </w:tc>
      </w:tr>
      <w:tr w:rsidRPr="00AE1ECB" w:rsidR="00993120" w:rsidTr="00F2467E" w14:paraId="244C895B"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95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447100</w:t>
            </w:r>
            <w:r w:rsidRPr="00AE1ECB">
              <w:rPr>
                <w:rFonts w:ascii="Helvetica" w:hAnsi="Helvetica"/>
                <w:sz w:val="12"/>
                <w:szCs w:val="12"/>
              </w:rPr>
              <w:tab/>
              <w:t>Gasoline Stations (including</w:t>
            </w:r>
          </w:p>
        </w:tc>
        <w:tc>
          <w:tcPr>
            <w:tcW w:w="2613" w:type="dxa"/>
            <w:tcBorders>
              <w:left w:val="single" w:color="auto" w:sz="4" w:space="0"/>
              <w:right w:val="single" w:color="auto" w:sz="4" w:space="0"/>
            </w:tcBorders>
            <w:vAlign w:val="center"/>
          </w:tcPr>
          <w:p w:rsidRPr="00AE1ECB" w:rsidR="00993120" w:rsidP="00993120" w:rsidRDefault="00993120" w14:paraId="244C8958"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b/>
                <w:sz w:val="12"/>
                <w:szCs w:val="12"/>
              </w:rPr>
              <w:t>Pipeline Transportation</w:t>
            </w:r>
          </w:p>
        </w:tc>
        <w:tc>
          <w:tcPr>
            <w:tcW w:w="2704" w:type="dxa"/>
            <w:tcBorders>
              <w:left w:val="single" w:color="auto" w:sz="4" w:space="0"/>
              <w:right w:val="single" w:color="auto" w:sz="4" w:space="0"/>
            </w:tcBorders>
            <w:vAlign w:val="center"/>
          </w:tcPr>
          <w:p w:rsidRPr="00AE1ECB" w:rsidR="00993120" w:rsidP="00993120" w:rsidRDefault="00993120" w14:paraId="244C8959"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522294</w:t>
            </w:r>
            <w:r w:rsidRPr="00AE1ECB">
              <w:rPr>
                <w:rFonts w:ascii="Helvetica" w:hAnsi="Helvetica"/>
                <w:sz w:val="12"/>
                <w:szCs w:val="12"/>
              </w:rPr>
              <w:tab/>
              <w:t>Secondary Market Financing</w:t>
            </w:r>
          </w:p>
        </w:tc>
        <w:tc>
          <w:tcPr>
            <w:tcW w:w="2615" w:type="dxa"/>
            <w:tcBorders>
              <w:left w:val="single" w:color="auto" w:sz="4" w:space="0"/>
              <w:right w:val="single" w:color="auto" w:sz="4" w:space="0"/>
            </w:tcBorders>
            <w:vAlign w:val="center"/>
          </w:tcPr>
          <w:p w:rsidRPr="00AE1ECB" w:rsidR="00993120" w:rsidP="00993120" w:rsidRDefault="00993120" w14:paraId="244C895A"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sz w:val="12"/>
                <w:szCs w:val="12"/>
              </w:rPr>
              <w:t>5322</w:t>
            </w:r>
            <w:r>
              <w:rPr>
                <w:rFonts w:ascii="Helvetica" w:hAnsi="Helvetica"/>
                <w:sz w:val="12"/>
                <w:szCs w:val="12"/>
              </w:rPr>
              <w:t>82</w:t>
            </w:r>
            <w:r w:rsidRPr="00AE1ECB">
              <w:rPr>
                <w:rFonts w:ascii="Helvetica" w:hAnsi="Helvetica"/>
                <w:sz w:val="12"/>
                <w:szCs w:val="12"/>
              </w:rPr>
              <w:tab/>
              <w:t>Video Tape &amp; Disc Rental</w:t>
            </w:r>
          </w:p>
        </w:tc>
      </w:tr>
      <w:tr w:rsidRPr="00AE1ECB" w:rsidR="00993120" w:rsidTr="00F2467E" w14:paraId="244C8960"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95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convenience stores with gas)</w:t>
            </w:r>
          </w:p>
        </w:tc>
        <w:tc>
          <w:tcPr>
            <w:tcW w:w="2613" w:type="dxa"/>
            <w:tcBorders>
              <w:left w:val="single" w:color="auto" w:sz="4" w:space="0"/>
              <w:right w:val="single" w:color="auto" w:sz="4" w:space="0"/>
            </w:tcBorders>
            <w:vAlign w:val="center"/>
          </w:tcPr>
          <w:p w:rsidRPr="00AE1ECB" w:rsidR="00993120" w:rsidP="00993120" w:rsidRDefault="00993120" w14:paraId="244C895D"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sz w:val="12"/>
                <w:szCs w:val="12"/>
              </w:rPr>
              <w:t>486000</w:t>
            </w:r>
            <w:r w:rsidRPr="00AE1ECB">
              <w:rPr>
                <w:rFonts w:ascii="Helvetica" w:hAnsi="Helvetica"/>
                <w:sz w:val="12"/>
                <w:szCs w:val="12"/>
              </w:rPr>
              <w:tab/>
              <w:t>Pipeline Transportation</w:t>
            </w:r>
          </w:p>
        </w:tc>
        <w:tc>
          <w:tcPr>
            <w:tcW w:w="2704" w:type="dxa"/>
            <w:tcBorders>
              <w:left w:val="single" w:color="auto" w:sz="4" w:space="0"/>
              <w:right w:val="single" w:color="auto" w:sz="4" w:space="0"/>
            </w:tcBorders>
            <w:vAlign w:val="center"/>
          </w:tcPr>
          <w:p w:rsidRPr="00AE1ECB" w:rsidR="00993120" w:rsidP="00993120" w:rsidRDefault="00993120" w14:paraId="244C895E"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522298</w:t>
            </w:r>
            <w:r w:rsidRPr="00AE1ECB">
              <w:rPr>
                <w:rFonts w:ascii="Helvetica" w:hAnsi="Helvetica"/>
                <w:sz w:val="12"/>
                <w:szCs w:val="12"/>
              </w:rPr>
              <w:tab/>
              <w:t xml:space="preserve">All Other </w:t>
            </w:r>
            <w:proofErr w:type="spellStart"/>
            <w:r w:rsidRPr="00AE1ECB">
              <w:rPr>
                <w:rFonts w:ascii="Helvetica" w:hAnsi="Helvetica"/>
                <w:sz w:val="12"/>
                <w:szCs w:val="12"/>
              </w:rPr>
              <w:t>Nondepository</w:t>
            </w:r>
            <w:proofErr w:type="spellEnd"/>
            <w:r w:rsidRPr="00AE1ECB">
              <w:rPr>
                <w:rFonts w:ascii="Helvetica" w:hAnsi="Helvetica"/>
                <w:sz w:val="12"/>
                <w:szCs w:val="12"/>
              </w:rPr>
              <w:t xml:space="preserve"> </w:t>
            </w:r>
          </w:p>
        </w:tc>
        <w:tc>
          <w:tcPr>
            <w:tcW w:w="2615" w:type="dxa"/>
            <w:tcBorders>
              <w:left w:val="single" w:color="auto" w:sz="4" w:space="0"/>
              <w:right w:val="single" w:color="auto" w:sz="4" w:space="0"/>
            </w:tcBorders>
            <w:vAlign w:val="center"/>
          </w:tcPr>
          <w:p w:rsidRPr="00AE1ECB" w:rsidR="00993120" w:rsidP="00993120" w:rsidRDefault="00993120" w14:paraId="244C895F"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r>
      <w:tr w:rsidRPr="00AE1ECB" w:rsidR="00993120" w:rsidTr="00F2467E" w14:paraId="244C8965"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961"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Clothing and Clothing Accessories</w:t>
            </w:r>
          </w:p>
        </w:tc>
        <w:tc>
          <w:tcPr>
            <w:tcW w:w="2613" w:type="dxa"/>
            <w:tcBorders>
              <w:left w:val="single" w:color="auto" w:sz="4" w:space="0"/>
              <w:right w:val="single" w:color="auto" w:sz="4" w:space="0"/>
            </w:tcBorders>
            <w:vAlign w:val="center"/>
          </w:tcPr>
          <w:p w:rsidRPr="00AE1ECB" w:rsidR="00993120" w:rsidP="00993120" w:rsidRDefault="00993120" w14:paraId="244C896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b/>
                <w:sz w:val="12"/>
                <w:szCs w:val="12"/>
              </w:rPr>
              <w:t>Scenic &amp; Sightseeing Transportation</w:t>
            </w:r>
          </w:p>
        </w:tc>
        <w:tc>
          <w:tcPr>
            <w:tcW w:w="2704" w:type="dxa"/>
            <w:tcBorders>
              <w:left w:val="single" w:color="auto" w:sz="4" w:space="0"/>
              <w:right w:val="single" w:color="auto" w:sz="4" w:space="0"/>
            </w:tcBorders>
            <w:vAlign w:val="center"/>
          </w:tcPr>
          <w:p w:rsidRPr="00AE1ECB" w:rsidR="00993120" w:rsidP="00993120" w:rsidRDefault="00993120" w14:paraId="244C8963"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Credit Intermediation</w:t>
            </w:r>
          </w:p>
        </w:tc>
        <w:tc>
          <w:tcPr>
            <w:tcW w:w="2615" w:type="dxa"/>
            <w:tcBorders>
              <w:left w:val="single" w:color="auto" w:sz="4" w:space="0"/>
              <w:right w:val="single" w:color="auto" w:sz="4" w:space="0"/>
            </w:tcBorders>
            <w:vAlign w:val="center"/>
          </w:tcPr>
          <w:p w:rsidRPr="00AE1ECB" w:rsidR="00993120" w:rsidP="00993120" w:rsidRDefault="00993120" w14:paraId="244C8964"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r>
      <w:tr w:rsidRPr="00AE1ECB" w:rsidR="00993120" w:rsidTr="00F2467E" w14:paraId="244C896A"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966"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Stores</w:t>
            </w:r>
          </w:p>
        </w:tc>
        <w:tc>
          <w:tcPr>
            <w:tcW w:w="2613" w:type="dxa"/>
            <w:tcBorders>
              <w:left w:val="single" w:color="auto" w:sz="4" w:space="0"/>
              <w:right w:val="single" w:color="auto" w:sz="4" w:space="0"/>
            </w:tcBorders>
            <w:vAlign w:val="center"/>
          </w:tcPr>
          <w:p w:rsidRPr="00AE1ECB" w:rsidR="00993120" w:rsidP="00993120" w:rsidRDefault="00993120" w14:paraId="244C896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487000</w:t>
            </w:r>
            <w:r w:rsidRPr="00AE1ECB">
              <w:rPr>
                <w:rFonts w:ascii="Helvetica" w:hAnsi="Helvetica"/>
                <w:sz w:val="12"/>
                <w:szCs w:val="12"/>
              </w:rPr>
              <w:tab/>
              <w:t>Scenic &amp; Sightseeing</w:t>
            </w:r>
          </w:p>
        </w:tc>
        <w:tc>
          <w:tcPr>
            <w:tcW w:w="2704" w:type="dxa"/>
            <w:tcBorders>
              <w:left w:val="single" w:color="auto" w:sz="4" w:space="0"/>
              <w:right w:val="single" w:color="auto" w:sz="4" w:space="0"/>
            </w:tcBorders>
            <w:vAlign w:val="center"/>
          </w:tcPr>
          <w:p w:rsidRPr="00AE1ECB" w:rsidR="00993120" w:rsidP="00993120" w:rsidRDefault="00993120" w14:paraId="244C8968"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Activities Related to Credit</w:t>
            </w:r>
          </w:p>
        </w:tc>
        <w:tc>
          <w:tcPr>
            <w:tcW w:w="2615" w:type="dxa"/>
            <w:tcBorders>
              <w:left w:val="single" w:color="auto" w:sz="4" w:space="0"/>
              <w:right w:val="single" w:color="auto" w:sz="4" w:space="0"/>
            </w:tcBorders>
            <w:vAlign w:val="center"/>
          </w:tcPr>
          <w:p w:rsidRPr="00AE1ECB" w:rsidR="00993120" w:rsidP="00993120" w:rsidRDefault="00993120" w14:paraId="244C8969"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r>
      <w:tr w:rsidRPr="00AE1ECB" w:rsidR="00993120" w:rsidTr="00F2467E" w14:paraId="244C896F"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96B"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448110</w:t>
            </w:r>
            <w:r w:rsidRPr="00AE1ECB">
              <w:rPr>
                <w:rFonts w:ascii="Helvetica" w:hAnsi="Helvetica"/>
                <w:sz w:val="12"/>
                <w:szCs w:val="12"/>
              </w:rPr>
              <w:tab/>
              <w:t>Men’s Clothing Stores</w:t>
            </w:r>
          </w:p>
        </w:tc>
        <w:tc>
          <w:tcPr>
            <w:tcW w:w="2613" w:type="dxa"/>
            <w:tcBorders>
              <w:left w:val="single" w:color="auto" w:sz="4" w:space="0"/>
              <w:right w:val="single" w:color="auto" w:sz="4" w:space="0"/>
            </w:tcBorders>
            <w:vAlign w:val="center"/>
          </w:tcPr>
          <w:p w:rsidRPr="00AE1ECB" w:rsidR="00993120" w:rsidP="00993120" w:rsidRDefault="00993120" w14:paraId="244C896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Transportation</w:t>
            </w:r>
          </w:p>
        </w:tc>
        <w:tc>
          <w:tcPr>
            <w:tcW w:w="2704" w:type="dxa"/>
            <w:tcBorders>
              <w:left w:val="single" w:color="auto" w:sz="4" w:space="0"/>
              <w:right w:val="single" w:color="auto" w:sz="4" w:space="0"/>
            </w:tcBorders>
            <w:vAlign w:val="center"/>
          </w:tcPr>
          <w:p w:rsidRPr="00AE1ECB" w:rsidR="00993120" w:rsidP="00993120" w:rsidRDefault="00993120" w14:paraId="244C896D"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Intermediation</w:t>
            </w:r>
          </w:p>
        </w:tc>
        <w:tc>
          <w:tcPr>
            <w:tcW w:w="2615" w:type="dxa"/>
            <w:tcBorders>
              <w:left w:val="single" w:color="auto" w:sz="4" w:space="0"/>
              <w:right w:val="single" w:color="auto" w:sz="4" w:space="0"/>
            </w:tcBorders>
            <w:vAlign w:val="center"/>
          </w:tcPr>
          <w:p w:rsidRPr="00AE1ECB" w:rsidR="00993120" w:rsidP="00993120" w:rsidRDefault="00993120" w14:paraId="244C896E"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p>
        </w:tc>
      </w:tr>
      <w:tr w:rsidRPr="00AE1ECB" w:rsidR="00993120" w:rsidTr="00F2467E" w14:paraId="244C8974"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97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448120</w:t>
            </w:r>
            <w:r w:rsidRPr="00AE1ECB">
              <w:rPr>
                <w:rFonts w:ascii="Helvetica" w:hAnsi="Helvetica"/>
                <w:sz w:val="12"/>
                <w:szCs w:val="12"/>
              </w:rPr>
              <w:tab/>
              <w:t>Women’s Clothing Stores</w:t>
            </w:r>
          </w:p>
        </w:tc>
        <w:tc>
          <w:tcPr>
            <w:tcW w:w="2613" w:type="dxa"/>
            <w:tcBorders>
              <w:left w:val="single" w:color="auto" w:sz="4" w:space="0"/>
              <w:right w:val="single" w:color="auto" w:sz="4" w:space="0"/>
            </w:tcBorders>
            <w:vAlign w:val="center"/>
          </w:tcPr>
          <w:p w:rsidRPr="00AE1ECB" w:rsidR="00993120" w:rsidP="00993120" w:rsidRDefault="00993120" w14:paraId="244C8971"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p>
        </w:tc>
        <w:tc>
          <w:tcPr>
            <w:tcW w:w="2704" w:type="dxa"/>
            <w:tcBorders>
              <w:left w:val="single" w:color="auto" w:sz="4" w:space="0"/>
              <w:right w:val="single" w:color="auto" w:sz="4" w:space="0"/>
            </w:tcBorders>
            <w:vAlign w:val="center"/>
          </w:tcPr>
          <w:p w:rsidRPr="00AE1ECB" w:rsidR="00993120" w:rsidP="00993120" w:rsidRDefault="00993120" w14:paraId="244C897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522300</w:t>
            </w:r>
            <w:r w:rsidRPr="00AE1ECB">
              <w:rPr>
                <w:rFonts w:ascii="Helvetica" w:hAnsi="Helvetica"/>
                <w:sz w:val="12"/>
                <w:szCs w:val="12"/>
              </w:rPr>
              <w:tab/>
              <w:t>Activities Related to Credit</w:t>
            </w:r>
          </w:p>
        </w:tc>
        <w:tc>
          <w:tcPr>
            <w:tcW w:w="2615" w:type="dxa"/>
            <w:tcBorders>
              <w:left w:val="single" w:color="auto" w:sz="4" w:space="0"/>
              <w:right w:val="single" w:color="auto" w:sz="4" w:space="0"/>
            </w:tcBorders>
            <w:vAlign w:val="center"/>
          </w:tcPr>
          <w:p w:rsidRPr="00AE1ECB" w:rsidR="00993120" w:rsidP="00993120" w:rsidRDefault="00993120" w14:paraId="244C8973"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r>
      <w:tr w:rsidRPr="00AE1ECB" w:rsidR="00993120" w:rsidTr="00F2467E" w14:paraId="244C8979"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975"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448130</w:t>
            </w:r>
            <w:r w:rsidRPr="00AE1ECB">
              <w:rPr>
                <w:rFonts w:ascii="Helvetica" w:hAnsi="Helvetica"/>
                <w:sz w:val="12"/>
                <w:szCs w:val="12"/>
              </w:rPr>
              <w:tab/>
              <w:t>Children’s &amp; Infants’ Clothing</w:t>
            </w:r>
          </w:p>
        </w:tc>
        <w:tc>
          <w:tcPr>
            <w:tcW w:w="2613" w:type="dxa"/>
            <w:tcBorders>
              <w:left w:val="single" w:color="auto" w:sz="4" w:space="0"/>
              <w:right w:val="single" w:color="auto" w:sz="4" w:space="0"/>
            </w:tcBorders>
            <w:vAlign w:val="center"/>
          </w:tcPr>
          <w:p w:rsidRPr="00AE1ECB" w:rsidR="00993120" w:rsidP="00993120" w:rsidRDefault="00993120" w14:paraId="244C8976"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c>
          <w:tcPr>
            <w:tcW w:w="2704" w:type="dxa"/>
            <w:tcBorders>
              <w:left w:val="single" w:color="auto" w:sz="4" w:space="0"/>
              <w:right w:val="single" w:color="auto" w:sz="4" w:space="0"/>
            </w:tcBorders>
            <w:vAlign w:val="center"/>
          </w:tcPr>
          <w:p w:rsidRPr="00AE1ECB" w:rsidR="00993120" w:rsidP="00993120" w:rsidRDefault="00993120" w14:paraId="244C897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Intermediation (including loan</w:t>
            </w:r>
          </w:p>
        </w:tc>
        <w:tc>
          <w:tcPr>
            <w:tcW w:w="2615" w:type="dxa"/>
            <w:tcBorders>
              <w:left w:val="single" w:color="auto" w:sz="4" w:space="0"/>
              <w:right w:val="single" w:color="auto" w:sz="4" w:space="0"/>
            </w:tcBorders>
            <w:vAlign w:val="center"/>
          </w:tcPr>
          <w:p w:rsidRPr="00AE1ECB" w:rsidR="00993120" w:rsidP="00993120" w:rsidRDefault="00993120" w14:paraId="244C8978"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p>
        </w:tc>
      </w:tr>
      <w:tr w:rsidRPr="00AE1ECB" w:rsidR="00993120" w:rsidTr="00F2467E" w14:paraId="244C897E" w14:textId="77777777">
        <w:trPr>
          <w:trHeight w:val="123"/>
        </w:trPr>
        <w:tc>
          <w:tcPr>
            <w:tcW w:w="2541" w:type="dxa"/>
            <w:tcBorders>
              <w:left w:val="single" w:color="auto" w:sz="4" w:space="0"/>
              <w:right w:val="single" w:color="auto" w:sz="4" w:space="0"/>
            </w:tcBorders>
            <w:vAlign w:val="center"/>
          </w:tcPr>
          <w:p w:rsidRPr="00AE1ECB" w:rsidR="00993120" w:rsidP="00993120" w:rsidRDefault="00FE5939" w14:paraId="244C897A" w14:textId="70DF69D6">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r>
            <w:r w:rsidRPr="00AE1ECB" w:rsidR="00993120">
              <w:rPr>
                <w:rFonts w:ascii="Helvetica" w:hAnsi="Helvetica"/>
                <w:sz w:val="12"/>
                <w:szCs w:val="12"/>
              </w:rPr>
              <w:t>Stores</w:t>
            </w:r>
          </w:p>
        </w:tc>
        <w:tc>
          <w:tcPr>
            <w:tcW w:w="2613" w:type="dxa"/>
            <w:tcBorders>
              <w:left w:val="single" w:color="auto" w:sz="4" w:space="0"/>
              <w:right w:val="single" w:color="auto" w:sz="4" w:space="0"/>
            </w:tcBorders>
            <w:vAlign w:val="center"/>
          </w:tcPr>
          <w:p w:rsidRPr="00AE1ECB" w:rsidR="00993120" w:rsidP="00993120" w:rsidRDefault="00993120" w14:paraId="244C897B"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c>
          <w:tcPr>
            <w:tcW w:w="2704" w:type="dxa"/>
            <w:tcBorders>
              <w:left w:val="single" w:color="auto" w:sz="4" w:space="0"/>
              <w:right w:val="single" w:color="auto" w:sz="4" w:space="0"/>
            </w:tcBorders>
            <w:vAlign w:val="center"/>
          </w:tcPr>
          <w:p w:rsidRPr="00AE1ECB" w:rsidR="00993120" w:rsidP="00993120" w:rsidRDefault="00993120" w14:paraId="244C897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brokers, check clearing, &amp;</w:t>
            </w:r>
          </w:p>
        </w:tc>
        <w:tc>
          <w:tcPr>
            <w:tcW w:w="2615" w:type="dxa"/>
            <w:tcBorders>
              <w:left w:val="single" w:color="auto" w:sz="4" w:space="0"/>
              <w:right w:val="single" w:color="auto" w:sz="4" w:space="0"/>
            </w:tcBorders>
            <w:vAlign w:val="center"/>
          </w:tcPr>
          <w:p w:rsidRPr="00AE1ECB" w:rsidR="00993120" w:rsidP="00993120" w:rsidRDefault="00993120" w14:paraId="244C897D"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r>
      <w:tr w:rsidRPr="00AE1ECB" w:rsidR="00993120" w:rsidTr="00F2467E" w14:paraId="244C8984"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97F"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p>
        </w:tc>
        <w:tc>
          <w:tcPr>
            <w:tcW w:w="2613" w:type="dxa"/>
            <w:tcBorders>
              <w:left w:val="single" w:color="auto" w:sz="4" w:space="0"/>
              <w:right w:val="single" w:color="auto" w:sz="4" w:space="0"/>
            </w:tcBorders>
            <w:vAlign w:val="center"/>
          </w:tcPr>
          <w:p w:rsidRPr="00AE1ECB" w:rsidR="00993120" w:rsidP="00993120" w:rsidRDefault="00993120" w14:paraId="244C898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c>
          <w:tcPr>
            <w:tcW w:w="2704" w:type="dxa"/>
            <w:tcBorders>
              <w:left w:val="single" w:color="auto" w:sz="4" w:space="0"/>
              <w:right w:val="single" w:color="auto" w:sz="4" w:space="0"/>
            </w:tcBorders>
            <w:vAlign w:val="center"/>
          </w:tcPr>
          <w:p w:rsidRPr="00AE1ECB" w:rsidR="00993120" w:rsidP="00993120" w:rsidRDefault="00993120" w14:paraId="244C8981"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money transmitting)</w:t>
            </w:r>
          </w:p>
          <w:p w:rsidRPr="00AE1ECB" w:rsidR="00993120" w:rsidP="00993120" w:rsidRDefault="00993120" w14:paraId="244C898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c>
          <w:tcPr>
            <w:tcW w:w="2615" w:type="dxa"/>
            <w:tcBorders>
              <w:left w:val="single" w:color="auto" w:sz="4" w:space="0"/>
              <w:right w:val="single" w:color="auto" w:sz="4" w:space="0"/>
            </w:tcBorders>
            <w:vAlign w:val="center"/>
          </w:tcPr>
          <w:p w:rsidRPr="00AE1ECB" w:rsidR="00993120" w:rsidP="00993120" w:rsidRDefault="00993120" w14:paraId="244C8983"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r>
      <w:tr w:rsidRPr="00AE1ECB" w:rsidR="00993120" w:rsidTr="00F2467E" w14:paraId="244C8989"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985"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c>
          <w:tcPr>
            <w:tcW w:w="2613" w:type="dxa"/>
            <w:tcBorders>
              <w:left w:val="single" w:color="auto" w:sz="4" w:space="0"/>
              <w:right w:val="single" w:color="auto" w:sz="4" w:space="0"/>
            </w:tcBorders>
            <w:vAlign w:val="center"/>
          </w:tcPr>
          <w:p w:rsidRPr="00AE1ECB" w:rsidR="00993120" w:rsidP="00993120" w:rsidRDefault="00993120" w14:paraId="244C8986"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c>
          <w:tcPr>
            <w:tcW w:w="2704" w:type="dxa"/>
            <w:tcBorders>
              <w:left w:val="single" w:color="auto" w:sz="4" w:space="0"/>
              <w:right w:val="single" w:color="auto" w:sz="4" w:space="0"/>
            </w:tcBorders>
            <w:vAlign w:val="center"/>
          </w:tcPr>
          <w:p w:rsidRPr="00AE1ECB" w:rsidR="00993120" w:rsidP="00993120" w:rsidRDefault="00993120" w14:paraId="244C898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c>
          <w:tcPr>
            <w:tcW w:w="2615" w:type="dxa"/>
            <w:tcBorders>
              <w:left w:val="single" w:color="auto" w:sz="4" w:space="0"/>
              <w:right w:val="single" w:color="auto" w:sz="4" w:space="0"/>
            </w:tcBorders>
            <w:vAlign w:val="center"/>
          </w:tcPr>
          <w:p w:rsidRPr="00AE1ECB" w:rsidR="00993120" w:rsidP="00993120" w:rsidRDefault="00993120" w14:paraId="244C8988"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r>
      <w:tr w:rsidRPr="00AE1ECB" w:rsidR="00993120" w:rsidTr="00F2467E" w14:paraId="244C898E"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98A"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c>
          <w:tcPr>
            <w:tcW w:w="2613" w:type="dxa"/>
            <w:tcBorders>
              <w:left w:val="single" w:color="auto" w:sz="4" w:space="0"/>
              <w:right w:val="single" w:color="auto" w:sz="4" w:space="0"/>
            </w:tcBorders>
            <w:vAlign w:val="center"/>
          </w:tcPr>
          <w:p w:rsidRPr="00AE1ECB" w:rsidR="00993120" w:rsidP="00993120" w:rsidRDefault="00993120" w14:paraId="244C898B"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c>
          <w:tcPr>
            <w:tcW w:w="2704" w:type="dxa"/>
            <w:tcBorders>
              <w:left w:val="single" w:color="auto" w:sz="4" w:space="0"/>
              <w:right w:val="single" w:color="auto" w:sz="4" w:space="0"/>
            </w:tcBorders>
            <w:vAlign w:val="center"/>
          </w:tcPr>
          <w:p w:rsidRPr="00AE1ECB" w:rsidR="00993120" w:rsidP="00993120" w:rsidRDefault="00993120" w14:paraId="244C898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c>
          <w:tcPr>
            <w:tcW w:w="2615" w:type="dxa"/>
            <w:tcBorders>
              <w:left w:val="single" w:color="auto" w:sz="4" w:space="0"/>
              <w:right w:val="single" w:color="auto" w:sz="4" w:space="0"/>
            </w:tcBorders>
            <w:vAlign w:val="center"/>
          </w:tcPr>
          <w:p w:rsidRPr="00AE1ECB" w:rsidR="00993120" w:rsidP="00993120" w:rsidRDefault="00993120" w14:paraId="244C898D"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r>
      <w:tr w:rsidRPr="00AE1ECB" w:rsidR="00993120" w:rsidTr="00F2467E" w14:paraId="244C8993" w14:textId="77777777">
        <w:trPr>
          <w:trHeight w:val="209"/>
        </w:trPr>
        <w:tc>
          <w:tcPr>
            <w:tcW w:w="2541" w:type="dxa"/>
            <w:tcBorders>
              <w:left w:val="single" w:color="auto" w:sz="4" w:space="0"/>
              <w:bottom w:val="single" w:color="auto" w:sz="4" w:space="0"/>
              <w:right w:val="single" w:color="auto" w:sz="4" w:space="0"/>
            </w:tcBorders>
            <w:vAlign w:val="center"/>
          </w:tcPr>
          <w:p w:rsidRPr="00AE1ECB" w:rsidR="00993120" w:rsidP="00993120" w:rsidRDefault="00993120" w14:paraId="244C898F"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c>
          <w:tcPr>
            <w:tcW w:w="2613" w:type="dxa"/>
            <w:tcBorders>
              <w:left w:val="single" w:color="auto" w:sz="4" w:space="0"/>
              <w:bottom w:val="single" w:color="auto" w:sz="4" w:space="0"/>
              <w:right w:val="single" w:color="auto" w:sz="4" w:space="0"/>
            </w:tcBorders>
            <w:vAlign w:val="center"/>
          </w:tcPr>
          <w:p w:rsidRPr="00AE1ECB" w:rsidR="00993120" w:rsidP="00993120" w:rsidRDefault="00993120" w14:paraId="244C899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c>
          <w:tcPr>
            <w:tcW w:w="2704" w:type="dxa"/>
            <w:tcBorders>
              <w:left w:val="single" w:color="auto" w:sz="4" w:space="0"/>
              <w:bottom w:val="single" w:color="auto" w:sz="4" w:space="0"/>
              <w:right w:val="single" w:color="auto" w:sz="4" w:space="0"/>
            </w:tcBorders>
            <w:vAlign w:val="center"/>
          </w:tcPr>
          <w:p w:rsidRPr="00AE1ECB" w:rsidR="00993120" w:rsidP="00993120" w:rsidRDefault="00993120" w14:paraId="244C8991"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c>
          <w:tcPr>
            <w:tcW w:w="2615" w:type="dxa"/>
            <w:tcBorders>
              <w:left w:val="single" w:color="auto" w:sz="4" w:space="0"/>
              <w:bottom w:val="single" w:color="auto" w:sz="4" w:space="0"/>
              <w:right w:val="single" w:color="auto" w:sz="4" w:space="0"/>
            </w:tcBorders>
            <w:vAlign w:val="center"/>
          </w:tcPr>
          <w:p w:rsidRPr="00AE1ECB" w:rsidR="00993120" w:rsidP="00993120" w:rsidRDefault="00993120" w14:paraId="244C899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r>
      <w:tr w:rsidRPr="00AE1ECB" w:rsidR="00993120" w:rsidTr="00F2467E" w14:paraId="244C8998" w14:textId="77777777">
        <w:trPr>
          <w:trHeight w:val="12"/>
        </w:trPr>
        <w:tc>
          <w:tcPr>
            <w:tcW w:w="2541" w:type="dxa"/>
            <w:tcBorders>
              <w:top w:val="single" w:color="auto" w:sz="4" w:space="0"/>
            </w:tcBorders>
            <w:vAlign w:val="center"/>
          </w:tcPr>
          <w:p w:rsidRPr="00AE1ECB" w:rsidR="00993120" w:rsidP="00993120" w:rsidRDefault="00993120" w14:paraId="244C8994" w14:textId="77777777">
            <w:pPr>
              <w:tabs>
                <w:tab w:val="left" w:pos="540"/>
              </w:tabs>
              <w:autoSpaceDE w:val="0"/>
              <w:autoSpaceDN w:val="0"/>
              <w:adjustRightInd w:val="0"/>
              <w:ind w:right="151" w:firstLine="0"/>
              <w:rPr>
                <w:rFonts w:ascii="Helvetica" w:hAnsi="Helvetica"/>
                <w:sz w:val="12"/>
                <w:szCs w:val="12"/>
              </w:rPr>
            </w:pPr>
          </w:p>
        </w:tc>
        <w:tc>
          <w:tcPr>
            <w:tcW w:w="2613" w:type="dxa"/>
            <w:tcBorders>
              <w:top w:val="single" w:color="auto" w:sz="4" w:space="0"/>
            </w:tcBorders>
            <w:vAlign w:val="center"/>
          </w:tcPr>
          <w:p w:rsidRPr="00AE1ECB" w:rsidR="00993120" w:rsidP="00993120" w:rsidRDefault="00993120" w14:paraId="244C8995"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c>
          <w:tcPr>
            <w:tcW w:w="2704" w:type="dxa"/>
            <w:tcBorders>
              <w:top w:val="single" w:color="auto" w:sz="4" w:space="0"/>
            </w:tcBorders>
            <w:vAlign w:val="center"/>
          </w:tcPr>
          <w:p w:rsidRPr="00AE1ECB" w:rsidR="00993120" w:rsidP="00993120" w:rsidRDefault="00993120" w14:paraId="244C8996" w14:textId="77777777">
            <w:pPr>
              <w:tabs>
                <w:tab w:val="left" w:pos="540"/>
              </w:tabs>
              <w:autoSpaceDE w:val="0"/>
              <w:autoSpaceDN w:val="0"/>
              <w:adjustRightInd w:val="0"/>
              <w:ind w:right="151"/>
              <w:rPr>
                <w:rFonts w:ascii="Helvetica" w:hAnsi="Helvetica"/>
                <w:sz w:val="12"/>
                <w:szCs w:val="12"/>
              </w:rPr>
            </w:pPr>
          </w:p>
        </w:tc>
        <w:tc>
          <w:tcPr>
            <w:tcW w:w="2615" w:type="dxa"/>
            <w:tcBorders>
              <w:top w:val="single" w:color="auto" w:sz="4" w:space="0"/>
              <w:left w:val="nil"/>
            </w:tcBorders>
            <w:vAlign w:val="center"/>
          </w:tcPr>
          <w:p w:rsidRPr="00AE1ECB" w:rsidR="00993120" w:rsidP="00993120" w:rsidRDefault="00993120" w14:paraId="244C899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r>
      <w:tr w:rsidRPr="00AE1ECB" w:rsidR="00993120" w:rsidTr="00F2467E" w14:paraId="244C899A" w14:textId="77777777">
        <w:trPr>
          <w:trHeight w:val="123"/>
        </w:trPr>
        <w:tc>
          <w:tcPr>
            <w:tcW w:w="10473" w:type="dxa"/>
            <w:gridSpan w:val="4"/>
            <w:tcBorders>
              <w:bottom w:val="single" w:color="auto" w:sz="4" w:space="0"/>
            </w:tcBorders>
            <w:vAlign w:val="center"/>
          </w:tcPr>
          <w:p w:rsidRPr="00AE1ECB" w:rsidR="00993120" w:rsidP="00993120" w:rsidRDefault="00993120" w14:paraId="244C8999" w14:textId="77777777">
            <w:pPr>
              <w:pageBreakBefore/>
              <w:tabs>
                <w:tab w:val="clear" w:pos="432"/>
                <w:tab w:val="left" w:pos="540"/>
              </w:tabs>
              <w:autoSpaceDE w:val="0"/>
              <w:autoSpaceDN w:val="0"/>
              <w:adjustRightInd w:val="0"/>
              <w:spacing w:line="240" w:lineRule="auto"/>
              <w:ind w:right="144" w:firstLine="0"/>
              <w:rPr>
                <w:rFonts w:ascii="Helvetica" w:hAnsi="Helvetica"/>
                <w:b/>
                <w:sz w:val="16"/>
                <w:szCs w:val="16"/>
              </w:rPr>
            </w:pPr>
            <w:r w:rsidRPr="00AE1ECB">
              <w:rPr>
                <w:rFonts w:ascii="Helvetica" w:hAnsi="Helvetica"/>
                <w:b/>
                <w:sz w:val="16"/>
                <w:szCs w:val="16"/>
              </w:rPr>
              <w:lastRenderedPageBreak/>
              <w:t>Forms 5500, 5500-SF, and 5500-EZ Codes for Principal Business Activity (</w:t>
            </w:r>
            <w:r w:rsidRPr="00AE1ECB">
              <w:rPr>
                <w:rFonts w:ascii="Helvetica" w:hAnsi="Helvetica"/>
                <w:b/>
                <w:i/>
                <w:sz w:val="16"/>
                <w:szCs w:val="16"/>
              </w:rPr>
              <w:t>continued</w:t>
            </w:r>
            <w:r w:rsidRPr="00AE1ECB">
              <w:rPr>
                <w:rFonts w:ascii="Helvetica" w:hAnsi="Helvetica"/>
                <w:b/>
                <w:sz w:val="16"/>
                <w:szCs w:val="16"/>
              </w:rPr>
              <w:t>)</w:t>
            </w:r>
          </w:p>
        </w:tc>
      </w:tr>
      <w:tr w:rsidRPr="00AE1ECB" w:rsidR="00993120" w:rsidTr="00F2467E" w14:paraId="244C899F" w14:textId="77777777">
        <w:trPr>
          <w:trHeight w:val="123"/>
        </w:trPr>
        <w:tc>
          <w:tcPr>
            <w:tcW w:w="2541" w:type="dxa"/>
            <w:tcBorders>
              <w:top w:val="single" w:color="auto" w:sz="4" w:space="0"/>
              <w:left w:val="single" w:color="auto" w:sz="4" w:space="0"/>
              <w:right w:val="single" w:color="auto" w:sz="4" w:space="0"/>
            </w:tcBorders>
            <w:vAlign w:val="center"/>
          </w:tcPr>
          <w:p w:rsidRPr="00AE1ECB" w:rsidR="00993120" w:rsidP="00993120" w:rsidRDefault="00993120" w14:paraId="244C899B" w14:textId="77777777">
            <w:pPr>
              <w:tabs>
                <w:tab w:val="clear" w:pos="432"/>
                <w:tab w:val="left" w:pos="540"/>
              </w:tabs>
              <w:autoSpaceDE w:val="0"/>
              <w:autoSpaceDN w:val="0"/>
              <w:adjustRightInd w:val="0"/>
              <w:spacing w:line="240" w:lineRule="auto"/>
              <w:ind w:right="151" w:firstLine="0"/>
              <w:rPr>
                <w:rFonts w:ascii="Helvetica" w:hAnsi="Helvetica"/>
                <w:i/>
                <w:sz w:val="12"/>
                <w:szCs w:val="12"/>
              </w:rPr>
            </w:pPr>
            <w:r w:rsidRPr="00AE1ECB">
              <w:rPr>
                <w:rFonts w:ascii="Helvetica" w:hAnsi="Helvetica"/>
                <w:i/>
                <w:sz w:val="12"/>
                <w:szCs w:val="12"/>
              </w:rPr>
              <w:t>Code</w:t>
            </w:r>
          </w:p>
        </w:tc>
        <w:tc>
          <w:tcPr>
            <w:tcW w:w="2613" w:type="dxa"/>
            <w:tcBorders>
              <w:top w:val="single" w:color="auto" w:sz="4" w:space="0"/>
              <w:left w:val="single" w:color="auto" w:sz="4" w:space="0"/>
              <w:right w:val="single" w:color="auto" w:sz="4" w:space="0"/>
            </w:tcBorders>
            <w:vAlign w:val="center"/>
          </w:tcPr>
          <w:p w:rsidRPr="00AE1ECB" w:rsidR="00993120" w:rsidP="00993120" w:rsidRDefault="00993120" w14:paraId="244C899C" w14:textId="77777777">
            <w:pPr>
              <w:tabs>
                <w:tab w:val="clear" w:pos="432"/>
                <w:tab w:val="left" w:pos="540"/>
              </w:tabs>
              <w:autoSpaceDE w:val="0"/>
              <w:autoSpaceDN w:val="0"/>
              <w:adjustRightInd w:val="0"/>
              <w:spacing w:line="240" w:lineRule="auto"/>
              <w:ind w:right="151" w:firstLine="0"/>
              <w:rPr>
                <w:rFonts w:ascii="Helvetica" w:hAnsi="Helvetica"/>
                <w:i/>
                <w:sz w:val="12"/>
                <w:szCs w:val="12"/>
              </w:rPr>
            </w:pPr>
            <w:r w:rsidRPr="00AE1ECB">
              <w:rPr>
                <w:rFonts w:ascii="Helvetica" w:hAnsi="Helvetica"/>
                <w:i/>
                <w:sz w:val="12"/>
                <w:szCs w:val="12"/>
              </w:rPr>
              <w:t>Code</w:t>
            </w:r>
          </w:p>
        </w:tc>
        <w:tc>
          <w:tcPr>
            <w:tcW w:w="2704" w:type="dxa"/>
            <w:tcBorders>
              <w:top w:val="single" w:color="auto" w:sz="4" w:space="0"/>
              <w:left w:val="single" w:color="auto" w:sz="4" w:space="0"/>
              <w:right w:val="single" w:color="auto" w:sz="4" w:space="0"/>
            </w:tcBorders>
            <w:vAlign w:val="center"/>
          </w:tcPr>
          <w:p w:rsidRPr="00AE1ECB" w:rsidR="00993120" w:rsidP="00993120" w:rsidRDefault="00993120" w14:paraId="244C899D" w14:textId="77777777">
            <w:pPr>
              <w:tabs>
                <w:tab w:val="clear" w:pos="432"/>
                <w:tab w:val="left" w:pos="540"/>
              </w:tabs>
              <w:autoSpaceDE w:val="0"/>
              <w:autoSpaceDN w:val="0"/>
              <w:adjustRightInd w:val="0"/>
              <w:spacing w:line="240" w:lineRule="auto"/>
              <w:ind w:right="151" w:firstLine="0"/>
              <w:rPr>
                <w:rFonts w:ascii="Helvetica" w:hAnsi="Helvetica"/>
                <w:i/>
                <w:sz w:val="12"/>
                <w:szCs w:val="12"/>
              </w:rPr>
            </w:pPr>
            <w:r w:rsidRPr="00AE1ECB">
              <w:rPr>
                <w:rFonts w:ascii="Helvetica" w:hAnsi="Helvetica"/>
                <w:i/>
                <w:sz w:val="12"/>
                <w:szCs w:val="12"/>
              </w:rPr>
              <w:t>Code</w:t>
            </w:r>
          </w:p>
        </w:tc>
        <w:tc>
          <w:tcPr>
            <w:tcW w:w="2615" w:type="dxa"/>
            <w:tcBorders>
              <w:top w:val="single" w:color="auto" w:sz="4" w:space="0"/>
              <w:left w:val="single" w:color="auto" w:sz="4" w:space="0"/>
              <w:right w:val="single" w:color="auto" w:sz="4" w:space="0"/>
            </w:tcBorders>
            <w:vAlign w:val="center"/>
          </w:tcPr>
          <w:p w:rsidRPr="00AE1ECB" w:rsidR="00993120" w:rsidP="00993120" w:rsidRDefault="00993120" w14:paraId="244C899E" w14:textId="77777777">
            <w:pPr>
              <w:tabs>
                <w:tab w:val="clear" w:pos="432"/>
                <w:tab w:val="left" w:pos="540"/>
              </w:tabs>
              <w:autoSpaceDE w:val="0"/>
              <w:autoSpaceDN w:val="0"/>
              <w:adjustRightInd w:val="0"/>
              <w:spacing w:line="240" w:lineRule="auto"/>
              <w:ind w:right="151" w:firstLine="0"/>
              <w:rPr>
                <w:rFonts w:ascii="Helvetica" w:hAnsi="Helvetica"/>
                <w:i/>
                <w:sz w:val="12"/>
                <w:szCs w:val="12"/>
              </w:rPr>
            </w:pPr>
            <w:r w:rsidRPr="00AE1ECB">
              <w:rPr>
                <w:rFonts w:ascii="Helvetica" w:hAnsi="Helvetica"/>
                <w:i/>
                <w:sz w:val="12"/>
                <w:szCs w:val="12"/>
              </w:rPr>
              <w:t>Code</w:t>
            </w:r>
          </w:p>
        </w:tc>
      </w:tr>
      <w:tr w:rsidRPr="00AE1ECB" w:rsidR="00993120" w:rsidTr="00F2467E" w14:paraId="244C89A4"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9A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5322</w:t>
            </w:r>
            <w:r>
              <w:rPr>
                <w:rFonts w:ascii="Helvetica" w:hAnsi="Helvetica"/>
                <w:sz w:val="12"/>
                <w:szCs w:val="12"/>
              </w:rPr>
              <w:t>83</w:t>
            </w:r>
            <w:r w:rsidRPr="00AE1ECB">
              <w:rPr>
                <w:rFonts w:ascii="Helvetica" w:hAnsi="Helvetica"/>
                <w:sz w:val="12"/>
                <w:szCs w:val="12"/>
              </w:rPr>
              <w:tab/>
            </w:r>
            <w:r>
              <w:rPr>
                <w:rFonts w:ascii="Helvetica" w:hAnsi="Helvetica"/>
                <w:sz w:val="12"/>
                <w:szCs w:val="12"/>
              </w:rPr>
              <w:t>Home Health Equipment</w:t>
            </w:r>
          </w:p>
        </w:tc>
        <w:tc>
          <w:tcPr>
            <w:tcW w:w="2613" w:type="dxa"/>
            <w:tcBorders>
              <w:left w:val="single" w:color="auto" w:sz="4" w:space="0"/>
              <w:right w:val="single" w:color="auto" w:sz="4" w:space="0"/>
            </w:tcBorders>
            <w:vAlign w:val="center"/>
          </w:tcPr>
          <w:p w:rsidRPr="00AE1ECB" w:rsidR="00993120" w:rsidP="00993120" w:rsidRDefault="00993120" w14:paraId="244C89A1" w14:textId="77777777">
            <w:pPr>
              <w:tabs>
                <w:tab w:val="clear" w:pos="432"/>
                <w:tab w:val="left" w:pos="540"/>
              </w:tabs>
              <w:autoSpaceDE w:val="0"/>
              <w:autoSpaceDN w:val="0"/>
              <w:adjustRightInd w:val="0"/>
              <w:spacing w:line="240" w:lineRule="auto"/>
              <w:ind w:right="151" w:firstLine="0"/>
              <w:rPr>
                <w:rFonts w:ascii="Helvetica" w:hAnsi="Helvetica"/>
                <w:b/>
                <w:sz w:val="14"/>
                <w:szCs w:val="14"/>
              </w:rPr>
            </w:pPr>
            <w:r w:rsidRPr="00AE1ECB">
              <w:rPr>
                <w:rFonts w:ascii="Helvetica" w:hAnsi="Helvetica"/>
                <w:b/>
                <w:sz w:val="14"/>
                <w:szCs w:val="14"/>
              </w:rPr>
              <w:t>Administrative and Support and</w:t>
            </w:r>
          </w:p>
        </w:tc>
        <w:tc>
          <w:tcPr>
            <w:tcW w:w="2704" w:type="dxa"/>
            <w:tcBorders>
              <w:left w:val="single" w:color="auto" w:sz="4" w:space="0"/>
              <w:right w:val="single" w:color="auto" w:sz="4" w:space="0"/>
            </w:tcBorders>
            <w:vAlign w:val="center"/>
          </w:tcPr>
          <w:p w:rsidRPr="00AE1ECB" w:rsidR="00993120" w:rsidP="00993120" w:rsidRDefault="00993120" w14:paraId="244C89A2"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Medical and Diagnostic Laboratories</w:t>
            </w:r>
          </w:p>
        </w:tc>
        <w:tc>
          <w:tcPr>
            <w:tcW w:w="2615" w:type="dxa"/>
            <w:tcBorders>
              <w:left w:val="single" w:color="auto" w:sz="4" w:space="0"/>
              <w:right w:val="single" w:color="auto" w:sz="4" w:space="0"/>
            </w:tcBorders>
            <w:vAlign w:val="center"/>
          </w:tcPr>
          <w:p w:rsidRPr="00AE1ECB" w:rsidR="00993120" w:rsidP="00993120" w:rsidRDefault="00993120" w14:paraId="244C89A3" w14:textId="77777777">
            <w:pPr>
              <w:tabs>
                <w:tab w:val="clear" w:pos="432"/>
                <w:tab w:val="left" w:pos="540"/>
              </w:tabs>
              <w:autoSpaceDE w:val="0"/>
              <w:autoSpaceDN w:val="0"/>
              <w:adjustRightInd w:val="0"/>
              <w:spacing w:line="240" w:lineRule="auto"/>
              <w:ind w:right="151" w:firstLine="0"/>
              <w:rPr>
                <w:rFonts w:ascii="Helvetica" w:hAnsi="Helvetica"/>
                <w:b/>
                <w:sz w:val="14"/>
                <w:szCs w:val="14"/>
              </w:rPr>
            </w:pPr>
            <w:r w:rsidRPr="00AE1ECB">
              <w:rPr>
                <w:rFonts w:ascii="Helvetica" w:hAnsi="Helvetica"/>
                <w:b/>
                <w:sz w:val="14"/>
                <w:szCs w:val="14"/>
              </w:rPr>
              <w:t>Other Services</w:t>
            </w:r>
          </w:p>
        </w:tc>
      </w:tr>
      <w:tr w:rsidRPr="00AE1ECB" w:rsidR="00993120" w:rsidTr="00F2467E" w14:paraId="244C89A9"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9A5"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Rental</w:t>
            </w:r>
          </w:p>
        </w:tc>
        <w:tc>
          <w:tcPr>
            <w:tcW w:w="2613" w:type="dxa"/>
            <w:tcBorders>
              <w:left w:val="single" w:color="auto" w:sz="4" w:space="0"/>
              <w:right w:val="single" w:color="auto" w:sz="4" w:space="0"/>
            </w:tcBorders>
            <w:vAlign w:val="center"/>
          </w:tcPr>
          <w:p w:rsidRPr="00AE1ECB" w:rsidR="00993120" w:rsidP="00993120" w:rsidRDefault="00993120" w14:paraId="244C89A6" w14:textId="77777777">
            <w:pPr>
              <w:tabs>
                <w:tab w:val="clear" w:pos="432"/>
                <w:tab w:val="left" w:pos="540"/>
              </w:tabs>
              <w:autoSpaceDE w:val="0"/>
              <w:autoSpaceDN w:val="0"/>
              <w:adjustRightInd w:val="0"/>
              <w:spacing w:line="240" w:lineRule="auto"/>
              <w:ind w:right="151" w:firstLine="0"/>
              <w:rPr>
                <w:rFonts w:ascii="Helvetica" w:hAnsi="Helvetica"/>
                <w:b/>
                <w:sz w:val="14"/>
                <w:szCs w:val="14"/>
              </w:rPr>
            </w:pPr>
            <w:r w:rsidRPr="00AE1ECB">
              <w:rPr>
                <w:rFonts w:ascii="Helvetica" w:hAnsi="Helvetica"/>
                <w:b/>
                <w:sz w:val="14"/>
                <w:szCs w:val="14"/>
              </w:rPr>
              <w:t xml:space="preserve">Waste Management and </w:t>
            </w:r>
          </w:p>
        </w:tc>
        <w:tc>
          <w:tcPr>
            <w:tcW w:w="2704" w:type="dxa"/>
            <w:tcBorders>
              <w:left w:val="single" w:color="auto" w:sz="4" w:space="0"/>
              <w:right w:val="single" w:color="auto" w:sz="4" w:space="0"/>
            </w:tcBorders>
            <w:vAlign w:val="center"/>
          </w:tcPr>
          <w:p w:rsidRPr="00AE1ECB" w:rsidR="00993120" w:rsidP="00993120" w:rsidRDefault="00993120" w14:paraId="244C89A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621510</w:t>
            </w:r>
            <w:r w:rsidRPr="00AE1ECB">
              <w:rPr>
                <w:rFonts w:ascii="Helvetica" w:hAnsi="Helvetica"/>
                <w:sz w:val="12"/>
                <w:szCs w:val="12"/>
              </w:rPr>
              <w:tab/>
              <w:t>Medical &amp; Diagnostic</w:t>
            </w:r>
          </w:p>
        </w:tc>
        <w:tc>
          <w:tcPr>
            <w:tcW w:w="2615" w:type="dxa"/>
            <w:tcBorders>
              <w:left w:val="single" w:color="auto" w:sz="4" w:space="0"/>
              <w:right w:val="single" w:color="auto" w:sz="4" w:space="0"/>
            </w:tcBorders>
            <w:vAlign w:val="center"/>
          </w:tcPr>
          <w:p w:rsidRPr="00AE1ECB" w:rsidR="00993120" w:rsidP="00993120" w:rsidRDefault="00993120" w14:paraId="244C89A8"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Repair and Maintenance</w:t>
            </w:r>
          </w:p>
        </w:tc>
      </w:tr>
      <w:tr w:rsidRPr="00AE1ECB" w:rsidR="00993120" w:rsidTr="00F2467E" w14:paraId="244C89AE"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9AA"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532</w:t>
            </w:r>
            <w:r>
              <w:rPr>
                <w:rFonts w:ascii="Helvetica" w:hAnsi="Helvetica"/>
                <w:sz w:val="12"/>
                <w:szCs w:val="12"/>
              </w:rPr>
              <w:t>284</w:t>
            </w:r>
            <w:r w:rsidRPr="00AE1ECB">
              <w:rPr>
                <w:rFonts w:ascii="Helvetica" w:hAnsi="Helvetica"/>
                <w:sz w:val="12"/>
                <w:szCs w:val="12"/>
              </w:rPr>
              <w:tab/>
            </w:r>
            <w:r>
              <w:rPr>
                <w:rFonts w:ascii="Helvetica" w:hAnsi="Helvetica"/>
                <w:sz w:val="12"/>
                <w:szCs w:val="12"/>
              </w:rPr>
              <w:t>Recreational Goods Rental</w:t>
            </w:r>
          </w:p>
        </w:tc>
        <w:tc>
          <w:tcPr>
            <w:tcW w:w="2613" w:type="dxa"/>
            <w:tcBorders>
              <w:left w:val="single" w:color="auto" w:sz="4" w:space="0"/>
              <w:right w:val="single" w:color="auto" w:sz="4" w:space="0"/>
            </w:tcBorders>
            <w:vAlign w:val="center"/>
          </w:tcPr>
          <w:p w:rsidRPr="00AE1ECB" w:rsidR="00993120" w:rsidP="00993120" w:rsidRDefault="00993120" w14:paraId="244C89AB" w14:textId="77777777">
            <w:pPr>
              <w:tabs>
                <w:tab w:val="clear" w:pos="432"/>
                <w:tab w:val="left" w:pos="540"/>
              </w:tabs>
              <w:autoSpaceDE w:val="0"/>
              <w:autoSpaceDN w:val="0"/>
              <w:adjustRightInd w:val="0"/>
              <w:spacing w:line="240" w:lineRule="auto"/>
              <w:ind w:right="151" w:firstLine="0"/>
              <w:rPr>
                <w:rFonts w:ascii="Helvetica" w:hAnsi="Helvetica"/>
                <w:b/>
                <w:sz w:val="14"/>
                <w:szCs w:val="14"/>
              </w:rPr>
            </w:pPr>
            <w:r w:rsidRPr="00AE1ECB">
              <w:rPr>
                <w:rFonts w:ascii="Helvetica" w:hAnsi="Helvetica"/>
                <w:b/>
                <w:sz w:val="14"/>
                <w:szCs w:val="14"/>
              </w:rPr>
              <w:t xml:space="preserve">Remediation Services </w:t>
            </w:r>
          </w:p>
        </w:tc>
        <w:tc>
          <w:tcPr>
            <w:tcW w:w="2704" w:type="dxa"/>
            <w:tcBorders>
              <w:left w:val="single" w:color="auto" w:sz="4" w:space="0"/>
              <w:right w:val="single" w:color="auto" w:sz="4" w:space="0"/>
            </w:tcBorders>
            <w:vAlign w:val="center"/>
          </w:tcPr>
          <w:p w:rsidRPr="00AE1ECB" w:rsidR="00993120" w:rsidP="00993120" w:rsidRDefault="00993120" w14:paraId="244C89A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Laboratories</w:t>
            </w:r>
          </w:p>
        </w:tc>
        <w:tc>
          <w:tcPr>
            <w:tcW w:w="2615" w:type="dxa"/>
            <w:tcBorders>
              <w:left w:val="single" w:color="auto" w:sz="4" w:space="0"/>
              <w:right w:val="single" w:color="auto" w:sz="4" w:space="0"/>
            </w:tcBorders>
            <w:vAlign w:val="center"/>
          </w:tcPr>
          <w:p w:rsidRPr="00AE1ECB" w:rsidR="00993120" w:rsidP="00993120" w:rsidRDefault="00993120" w14:paraId="244C89AD"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811110</w:t>
            </w:r>
            <w:r w:rsidRPr="00AE1ECB">
              <w:rPr>
                <w:rFonts w:ascii="Helvetica" w:hAnsi="Helvetica"/>
                <w:sz w:val="12"/>
                <w:szCs w:val="12"/>
              </w:rPr>
              <w:tab/>
              <w:t>Automotive Mechanical, &amp;</w:t>
            </w:r>
          </w:p>
        </w:tc>
      </w:tr>
      <w:tr w:rsidRPr="00AE1ECB" w:rsidR="00993120" w:rsidTr="00F2467E" w14:paraId="244C89B3"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9AF"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532</w:t>
            </w:r>
            <w:r>
              <w:rPr>
                <w:rFonts w:ascii="Helvetica" w:hAnsi="Helvetica"/>
                <w:sz w:val="12"/>
                <w:szCs w:val="12"/>
              </w:rPr>
              <w:t>289</w:t>
            </w:r>
            <w:r w:rsidRPr="00AE1ECB">
              <w:rPr>
                <w:rFonts w:ascii="Helvetica" w:hAnsi="Helvetica"/>
                <w:sz w:val="12"/>
                <w:szCs w:val="12"/>
              </w:rPr>
              <w:tab/>
            </w:r>
            <w:r>
              <w:rPr>
                <w:rFonts w:ascii="Helvetica" w:hAnsi="Helvetica"/>
                <w:sz w:val="12"/>
                <w:szCs w:val="12"/>
              </w:rPr>
              <w:t>All Other Consumer Goods</w:t>
            </w:r>
          </w:p>
        </w:tc>
        <w:tc>
          <w:tcPr>
            <w:tcW w:w="2613" w:type="dxa"/>
            <w:tcBorders>
              <w:left w:val="single" w:color="auto" w:sz="4" w:space="0"/>
              <w:right w:val="single" w:color="auto" w:sz="4" w:space="0"/>
            </w:tcBorders>
            <w:vAlign w:val="center"/>
          </w:tcPr>
          <w:p w:rsidRPr="00AE1ECB" w:rsidR="00993120" w:rsidP="00993120" w:rsidRDefault="00993120" w14:paraId="244C89B0"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Administration and Support Services</w:t>
            </w:r>
          </w:p>
        </w:tc>
        <w:tc>
          <w:tcPr>
            <w:tcW w:w="2704" w:type="dxa"/>
            <w:tcBorders>
              <w:left w:val="single" w:color="auto" w:sz="4" w:space="0"/>
              <w:right w:val="single" w:color="auto" w:sz="4" w:space="0"/>
            </w:tcBorders>
            <w:vAlign w:val="center"/>
          </w:tcPr>
          <w:p w:rsidRPr="00AE1ECB" w:rsidR="00993120" w:rsidP="00993120" w:rsidRDefault="00993120" w14:paraId="244C89B1"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Home Health Care Services</w:t>
            </w:r>
          </w:p>
        </w:tc>
        <w:tc>
          <w:tcPr>
            <w:tcW w:w="2615" w:type="dxa"/>
            <w:tcBorders>
              <w:left w:val="single" w:color="auto" w:sz="4" w:space="0"/>
              <w:right w:val="single" w:color="auto" w:sz="4" w:space="0"/>
            </w:tcBorders>
            <w:vAlign w:val="center"/>
          </w:tcPr>
          <w:p w:rsidRPr="00AE1ECB" w:rsidR="00993120" w:rsidP="00993120" w:rsidRDefault="00993120" w14:paraId="244C89B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Electrical Repair &amp;</w:t>
            </w:r>
          </w:p>
        </w:tc>
      </w:tr>
      <w:tr w:rsidRPr="00AE1ECB" w:rsidR="00993120" w:rsidTr="00F2467E" w14:paraId="244C89B8"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9B4"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Pr>
                <w:rFonts w:ascii="Helvetica" w:hAnsi="Helvetica"/>
                <w:sz w:val="12"/>
                <w:szCs w:val="12"/>
              </w:rPr>
              <w:tab/>
              <w:t>Rental</w:t>
            </w:r>
          </w:p>
        </w:tc>
        <w:tc>
          <w:tcPr>
            <w:tcW w:w="2613" w:type="dxa"/>
            <w:tcBorders>
              <w:left w:val="single" w:color="auto" w:sz="4" w:space="0"/>
              <w:right w:val="single" w:color="auto" w:sz="4" w:space="0"/>
            </w:tcBorders>
            <w:vAlign w:val="center"/>
          </w:tcPr>
          <w:p w:rsidRPr="00AE1ECB" w:rsidR="00993120" w:rsidP="00993120" w:rsidRDefault="00993120" w14:paraId="244C89B5"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561110</w:t>
            </w:r>
            <w:r w:rsidRPr="00AE1ECB">
              <w:rPr>
                <w:rFonts w:ascii="Helvetica" w:hAnsi="Helvetica"/>
                <w:sz w:val="12"/>
                <w:szCs w:val="12"/>
              </w:rPr>
              <w:tab/>
              <w:t>Office Administrative Services</w:t>
            </w:r>
          </w:p>
        </w:tc>
        <w:tc>
          <w:tcPr>
            <w:tcW w:w="2704" w:type="dxa"/>
            <w:tcBorders>
              <w:left w:val="single" w:color="auto" w:sz="4" w:space="0"/>
              <w:right w:val="single" w:color="auto" w:sz="4" w:space="0"/>
            </w:tcBorders>
            <w:vAlign w:val="center"/>
          </w:tcPr>
          <w:p w:rsidRPr="00AE1ECB" w:rsidR="00993120" w:rsidP="00993120" w:rsidRDefault="00993120" w14:paraId="244C89B6"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621610</w:t>
            </w:r>
            <w:r w:rsidRPr="00AE1ECB">
              <w:rPr>
                <w:rFonts w:ascii="Helvetica" w:hAnsi="Helvetica"/>
                <w:sz w:val="12"/>
                <w:szCs w:val="12"/>
              </w:rPr>
              <w:tab/>
              <w:t>Home Health Care Services</w:t>
            </w:r>
          </w:p>
        </w:tc>
        <w:tc>
          <w:tcPr>
            <w:tcW w:w="2615" w:type="dxa"/>
            <w:tcBorders>
              <w:left w:val="single" w:color="auto" w:sz="4" w:space="0"/>
              <w:right w:val="single" w:color="auto" w:sz="4" w:space="0"/>
            </w:tcBorders>
            <w:vAlign w:val="center"/>
          </w:tcPr>
          <w:p w:rsidRPr="00AE1ECB" w:rsidR="00993120" w:rsidP="00993120" w:rsidRDefault="00993120" w14:paraId="244C89B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Maintenance</w:t>
            </w:r>
          </w:p>
        </w:tc>
      </w:tr>
      <w:tr w:rsidRPr="00AE1ECB" w:rsidR="00993120" w:rsidTr="00F2467E" w14:paraId="244C89BD"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9B9"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532310</w:t>
            </w:r>
            <w:r w:rsidRPr="00AE1ECB">
              <w:rPr>
                <w:rFonts w:ascii="Helvetica" w:hAnsi="Helvetica"/>
                <w:sz w:val="12"/>
                <w:szCs w:val="12"/>
              </w:rPr>
              <w:tab/>
              <w:t>General Rental Centers</w:t>
            </w:r>
          </w:p>
        </w:tc>
        <w:tc>
          <w:tcPr>
            <w:tcW w:w="2613" w:type="dxa"/>
            <w:tcBorders>
              <w:left w:val="single" w:color="auto" w:sz="4" w:space="0"/>
              <w:right w:val="single" w:color="auto" w:sz="4" w:space="0"/>
            </w:tcBorders>
            <w:vAlign w:val="center"/>
          </w:tcPr>
          <w:p w:rsidRPr="00AE1ECB" w:rsidR="00993120" w:rsidP="00993120" w:rsidRDefault="00993120" w14:paraId="244C89BA"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561210</w:t>
            </w:r>
            <w:r w:rsidRPr="00AE1ECB">
              <w:rPr>
                <w:rFonts w:ascii="Helvetica" w:hAnsi="Helvetica"/>
                <w:sz w:val="12"/>
                <w:szCs w:val="12"/>
              </w:rPr>
              <w:tab/>
              <w:t>Facilities Support Services</w:t>
            </w:r>
          </w:p>
        </w:tc>
        <w:tc>
          <w:tcPr>
            <w:tcW w:w="2704" w:type="dxa"/>
            <w:tcBorders>
              <w:left w:val="single" w:color="auto" w:sz="4" w:space="0"/>
              <w:right w:val="single" w:color="auto" w:sz="4" w:space="0"/>
            </w:tcBorders>
            <w:vAlign w:val="center"/>
          </w:tcPr>
          <w:p w:rsidRPr="00AE1ECB" w:rsidR="00993120" w:rsidP="00993120" w:rsidRDefault="00993120" w14:paraId="244C89BB"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Other Ambulatory Health Care Services</w:t>
            </w:r>
          </w:p>
        </w:tc>
        <w:tc>
          <w:tcPr>
            <w:tcW w:w="2615" w:type="dxa"/>
            <w:tcBorders>
              <w:left w:val="single" w:color="auto" w:sz="4" w:space="0"/>
              <w:right w:val="single" w:color="auto" w:sz="4" w:space="0"/>
            </w:tcBorders>
            <w:vAlign w:val="center"/>
          </w:tcPr>
          <w:p w:rsidRPr="00AE1ECB" w:rsidR="00993120" w:rsidP="00993120" w:rsidRDefault="00993120" w14:paraId="244C89B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811120</w:t>
            </w:r>
            <w:r w:rsidRPr="00AE1ECB">
              <w:rPr>
                <w:rFonts w:ascii="Helvetica" w:hAnsi="Helvetica"/>
                <w:sz w:val="12"/>
                <w:szCs w:val="12"/>
              </w:rPr>
              <w:tab/>
              <w:t>Automotive Body, Paint,</w:t>
            </w:r>
          </w:p>
        </w:tc>
      </w:tr>
      <w:tr w:rsidRPr="00AE1ECB" w:rsidR="00993120" w:rsidTr="00F2467E" w14:paraId="244C89C2"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9BE"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sz w:val="12"/>
                <w:szCs w:val="12"/>
              </w:rPr>
              <w:t>532400</w:t>
            </w:r>
            <w:r w:rsidRPr="00AE1ECB">
              <w:rPr>
                <w:rFonts w:ascii="Helvetica" w:hAnsi="Helvetica"/>
                <w:sz w:val="12"/>
                <w:szCs w:val="12"/>
              </w:rPr>
              <w:tab/>
              <w:t>Commercial &amp; Industrial</w:t>
            </w:r>
            <w:r w:rsidRPr="00AE1ECB" w:rsidDel="008167B4">
              <w:rPr>
                <w:rFonts w:ascii="Helvetica" w:hAnsi="Helvetica"/>
                <w:b/>
                <w:sz w:val="12"/>
                <w:szCs w:val="12"/>
              </w:rPr>
              <w:t xml:space="preserve"> </w:t>
            </w:r>
          </w:p>
        </w:tc>
        <w:tc>
          <w:tcPr>
            <w:tcW w:w="2613" w:type="dxa"/>
            <w:tcBorders>
              <w:left w:val="single" w:color="auto" w:sz="4" w:space="0"/>
              <w:right w:val="single" w:color="auto" w:sz="4" w:space="0"/>
            </w:tcBorders>
            <w:vAlign w:val="center"/>
          </w:tcPr>
          <w:p w:rsidRPr="00AE1ECB" w:rsidR="00993120" w:rsidP="00993120" w:rsidRDefault="00993120" w14:paraId="244C89BF"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561300</w:t>
            </w:r>
            <w:r w:rsidRPr="00AE1ECB">
              <w:rPr>
                <w:rFonts w:ascii="Helvetica" w:hAnsi="Helvetica"/>
                <w:sz w:val="12"/>
                <w:szCs w:val="12"/>
              </w:rPr>
              <w:tab/>
              <w:t>Employment Services</w:t>
            </w:r>
          </w:p>
        </w:tc>
        <w:tc>
          <w:tcPr>
            <w:tcW w:w="2704" w:type="dxa"/>
            <w:tcBorders>
              <w:left w:val="single" w:color="auto" w:sz="4" w:space="0"/>
              <w:right w:val="single" w:color="auto" w:sz="4" w:space="0"/>
            </w:tcBorders>
            <w:vAlign w:val="center"/>
          </w:tcPr>
          <w:p w:rsidRPr="00AE1ECB" w:rsidR="00993120" w:rsidP="00993120" w:rsidRDefault="00993120" w14:paraId="244C89C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621900</w:t>
            </w:r>
            <w:r w:rsidRPr="00AE1ECB">
              <w:rPr>
                <w:rFonts w:ascii="Helvetica" w:hAnsi="Helvetica"/>
                <w:sz w:val="12"/>
                <w:szCs w:val="12"/>
              </w:rPr>
              <w:tab/>
              <w:t>Other Ambulatory Health Care</w:t>
            </w:r>
          </w:p>
        </w:tc>
        <w:tc>
          <w:tcPr>
            <w:tcW w:w="2615" w:type="dxa"/>
            <w:tcBorders>
              <w:left w:val="single" w:color="auto" w:sz="4" w:space="0"/>
              <w:right w:val="single" w:color="auto" w:sz="4" w:space="0"/>
            </w:tcBorders>
            <w:vAlign w:val="center"/>
          </w:tcPr>
          <w:p w:rsidRPr="00AE1ECB" w:rsidR="00993120" w:rsidP="00993120" w:rsidRDefault="00993120" w14:paraId="244C89C1"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Interior, &amp; Glass Repair</w:t>
            </w:r>
          </w:p>
        </w:tc>
      </w:tr>
      <w:tr w:rsidRPr="00AE1ECB" w:rsidR="00993120" w:rsidTr="00F2467E" w14:paraId="244C89C7"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9C3"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sz w:val="12"/>
                <w:szCs w:val="12"/>
              </w:rPr>
              <w:tab/>
              <w:t>Machinery &amp; Equipment</w:t>
            </w:r>
            <w:r w:rsidRPr="00AE1ECB" w:rsidDel="008167B4">
              <w:rPr>
                <w:rFonts w:ascii="Helvetica" w:hAnsi="Helvetica"/>
                <w:b/>
                <w:sz w:val="12"/>
                <w:szCs w:val="12"/>
              </w:rPr>
              <w:t xml:space="preserve"> </w:t>
            </w:r>
          </w:p>
        </w:tc>
        <w:tc>
          <w:tcPr>
            <w:tcW w:w="2613" w:type="dxa"/>
            <w:tcBorders>
              <w:left w:val="single" w:color="auto" w:sz="4" w:space="0"/>
              <w:right w:val="single" w:color="auto" w:sz="4" w:space="0"/>
            </w:tcBorders>
            <w:vAlign w:val="center"/>
          </w:tcPr>
          <w:p w:rsidRPr="00AE1ECB" w:rsidR="00993120" w:rsidP="00993120" w:rsidRDefault="00993120" w14:paraId="244C89C4"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561410</w:t>
            </w:r>
            <w:r w:rsidRPr="00AE1ECB">
              <w:rPr>
                <w:rFonts w:ascii="Helvetica" w:hAnsi="Helvetica"/>
                <w:sz w:val="12"/>
                <w:szCs w:val="12"/>
              </w:rPr>
              <w:tab/>
              <w:t>Document Preparation Services</w:t>
            </w:r>
          </w:p>
        </w:tc>
        <w:tc>
          <w:tcPr>
            <w:tcW w:w="2704" w:type="dxa"/>
            <w:tcBorders>
              <w:left w:val="single" w:color="auto" w:sz="4" w:space="0"/>
              <w:right w:val="single" w:color="auto" w:sz="4" w:space="0"/>
            </w:tcBorders>
            <w:vAlign w:val="center"/>
          </w:tcPr>
          <w:p w:rsidRPr="00AE1ECB" w:rsidR="00993120" w:rsidP="00993120" w:rsidRDefault="00993120" w14:paraId="244C89C5"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Services (including ambulance</w:t>
            </w:r>
          </w:p>
        </w:tc>
        <w:tc>
          <w:tcPr>
            <w:tcW w:w="2615" w:type="dxa"/>
            <w:tcBorders>
              <w:left w:val="single" w:color="auto" w:sz="4" w:space="0"/>
              <w:right w:val="single" w:color="auto" w:sz="4" w:space="0"/>
            </w:tcBorders>
            <w:vAlign w:val="center"/>
          </w:tcPr>
          <w:p w:rsidRPr="00AE1ECB" w:rsidR="00993120" w:rsidP="00993120" w:rsidRDefault="00993120" w14:paraId="244C89C6"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811190</w:t>
            </w:r>
            <w:r w:rsidRPr="00AE1ECB">
              <w:rPr>
                <w:rFonts w:ascii="Helvetica" w:hAnsi="Helvetica"/>
                <w:sz w:val="12"/>
                <w:szCs w:val="12"/>
              </w:rPr>
              <w:tab/>
              <w:t>Other Automotive Repair &amp;</w:t>
            </w:r>
          </w:p>
        </w:tc>
      </w:tr>
      <w:tr w:rsidRPr="00AE1ECB" w:rsidR="00993120" w:rsidTr="00F2467E" w14:paraId="244C89CC"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9C8"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Rental &amp; Leasing</w:t>
            </w:r>
            <w:r w:rsidRPr="00AE1ECB" w:rsidDel="008167B4">
              <w:rPr>
                <w:rFonts w:ascii="Helvetica" w:hAnsi="Helvetica"/>
                <w:sz w:val="12"/>
                <w:szCs w:val="12"/>
              </w:rPr>
              <w:t xml:space="preserve"> </w:t>
            </w:r>
          </w:p>
        </w:tc>
        <w:tc>
          <w:tcPr>
            <w:tcW w:w="2613" w:type="dxa"/>
            <w:tcBorders>
              <w:left w:val="single" w:color="auto" w:sz="4" w:space="0"/>
              <w:right w:val="single" w:color="auto" w:sz="4" w:space="0"/>
            </w:tcBorders>
            <w:vAlign w:val="center"/>
          </w:tcPr>
          <w:p w:rsidRPr="00AE1ECB" w:rsidR="00993120" w:rsidP="00993120" w:rsidRDefault="00993120" w14:paraId="244C89C9"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561420</w:t>
            </w:r>
            <w:r w:rsidRPr="00AE1ECB">
              <w:rPr>
                <w:rFonts w:ascii="Helvetica" w:hAnsi="Helvetica"/>
                <w:sz w:val="12"/>
                <w:szCs w:val="12"/>
              </w:rPr>
              <w:tab/>
              <w:t>Telephone Call Centers</w:t>
            </w:r>
          </w:p>
        </w:tc>
        <w:tc>
          <w:tcPr>
            <w:tcW w:w="2704" w:type="dxa"/>
            <w:tcBorders>
              <w:left w:val="single" w:color="auto" w:sz="4" w:space="0"/>
              <w:right w:val="single" w:color="auto" w:sz="4" w:space="0"/>
            </w:tcBorders>
            <w:vAlign w:val="center"/>
          </w:tcPr>
          <w:p w:rsidRPr="00AE1ECB" w:rsidR="00993120" w:rsidP="00993120" w:rsidRDefault="00993120" w14:paraId="244C89CA"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services &amp; blood &amp; organ banks)</w:t>
            </w:r>
          </w:p>
        </w:tc>
        <w:tc>
          <w:tcPr>
            <w:tcW w:w="2615" w:type="dxa"/>
            <w:tcBorders>
              <w:left w:val="single" w:color="auto" w:sz="4" w:space="0"/>
              <w:right w:val="single" w:color="auto" w:sz="4" w:space="0"/>
            </w:tcBorders>
            <w:vAlign w:val="center"/>
          </w:tcPr>
          <w:p w:rsidRPr="00AE1ECB" w:rsidR="00993120" w:rsidP="00993120" w:rsidRDefault="00993120" w14:paraId="244C89CB"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Maintenance (including oil</w:t>
            </w:r>
          </w:p>
        </w:tc>
      </w:tr>
      <w:tr w:rsidRPr="00AE1ECB" w:rsidR="00993120" w:rsidTr="00F2467E" w14:paraId="244C89D1"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9CD"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b/>
                <w:sz w:val="12"/>
                <w:szCs w:val="12"/>
              </w:rPr>
              <w:t>Lessors of Nonfinancial Intangible</w:t>
            </w:r>
          </w:p>
        </w:tc>
        <w:tc>
          <w:tcPr>
            <w:tcW w:w="2613" w:type="dxa"/>
            <w:tcBorders>
              <w:left w:val="single" w:color="auto" w:sz="4" w:space="0"/>
              <w:right w:val="single" w:color="auto" w:sz="4" w:space="0"/>
            </w:tcBorders>
            <w:vAlign w:val="center"/>
          </w:tcPr>
          <w:p w:rsidRPr="00AE1ECB" w:rsidR="00993120" w:rsidP="00993120" w:rsidRDefault="00993120" w14:paraId="244C89CE"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561430</w:t>
            </w:r>
            <w:r w:rsidRPr="00AE1ECB">
              <w:rPr>
                <w:rFonts w:ascii="Helvetica" w:hAnsi="Helvetica"/>
                <w:sz w:val="12"/>
                <w:szCs w:val="12"/>
              </w:rPr>
              <w:tab/>
              <w:t>Business Service Centers</w:t>
            </w:r>
          </w:p>
        </w:tc>
        <w:tc>
          <w:tcPr>
            <w:tcW w:w="2704" w:type="dxa"/>
            <w:tcBorders>
              <w:left w:val="single" w:color="auto" w:sz="4" w:space="0"/>
              <w:right w:val="single" w:color="auto" w:sz="4" w:space="0"/>
            </w:tcBorders>
            <w:vAlign w:val="center"/>
          </w:tcPr>
          <w:p w:rsidRPr="00AE1ECB" w:rsidR="00993120" w:rsidP="00993120" w:rsidRDefault="00993120" w14:paraId="244C89CF"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Hospitals</w:t>
            </w:r>
          </w:p>
        </w:tc>
        <w:tc>
          <w:tcPr>
            <w:tcW w:w="2615" w:type="dxa"/>
            <w:tcBorders>
              <w:left w:val="single" w:color="auto" w:sz="4" w:space="0"/>
              <w:right w:val="single" w:color="auto" w:sz="4" w:space="0"/>
            </w:tcBorders>
            <w:vAlign w:val="center"/>
          </w:tcPr>
          <w:p w:rsidRPr="00AE1ECB" w:rsidR="00993120" w:rsidP="00993120" w:rsidRDefault="00993120" w14:paraId="244C89D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change &amp; lubrication shops &amp;</w:t>
            </w:r>
          </w:p>
        </w:tc>
      </w:tr>
      <w:tr w:rsidRPr="00AE1ECB" w:rsidR="00993120" w:rsidTr="006A2778" w14:paraId="244C89D6"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9D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b/>
                <w:sz w:val="12"/>
                <w:szCs w:val="12"/>
              </w:rPr>
              <w:t>Assets (except copyrighted works)</w:t>
            </w:r>
          </w:p>
        </w:tc>
        <w:tc>
          <w:tcPr>
            <w:tcW w:w="2613" w:type="dxa"/>
            <w:tcBorders>
              <w:left w:val="single" w:color="auto" w:sz="4" w:space="0"/>
              <w:right w:val="single" w:color="auto" w:sz="4" w:space="0"/>
            </w:tcBorders>
            <w:vAlign w:val="center"/>
          </w:tcPr>
          <w:p w:rsidRPr="00AE1ECB" w:rsidR="00993120" w:rsidP="00993120" w:rsidRDefault="00993120" w14:paraId="244C89D3"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(including private mail centers</w:t>
            </w:r>
          </w:p>
        </w:tc>
        <w:tc>
          <w:tcPr>
            <w:tcW w:w="2704" w:type="dxa"/>
            <w:tcBorders>
              <w:left w:val="single" w:color="auto" w:sz="4" w:space="0"/>
              <w:right w:val="single" w:color="auto" w:sz="4" w:space="0"/>
            </w:tcBorders>
            <w:vAlign w:val="center"/>
          </w:tcPr>
          <w:p w:rsidRPr="00AE1ECB" w:rsidR="00993120" w:rsidP="00993120" w:rsidRDefault="00993120" w14:paraId="244C89D4"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622000</w:t>
            </w:r>
            <w:r w:rsidRPr="00AE1ECB">
              <w:rPr>
                <w:rFonts w:ascii="Helvetica" w:hAnsi="Helvetica"/>
                <w:sz w:val="12"/>
                <w:szCs w:val="12"/>
              </w:rPr>
              <w:tab/>
              <w:t>Hospitals</w:t>
            </w:r>
          </w:p>
        </w:tc>
        <w:tc>
          <w:tcPr>
            <w:tcW w:w="2615" w:type="dxa"/>
            <w:tcBorders>
              <w:left w:val="single" w:color="auto" w:sz="4" w:space="0"/>
              <w:right w:val="single" w:color="auto" w:sz="4" w:space="0"/>
            </w:tcBorders>
            <w:vAlign w:val="center"/>
          </w:tcPr>
          <w:p w:rsidRPr="00AE1ECB" w:rsidR="00993120" w:rsidP="00993120" w:rsidRDefault="00993120" w14:paraId="244C89D5"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car washes)</w:t>
            </w:r>
          </w:p>
        </w:tc>
      </w:tr>
      <w:tr w:rsidRPr="00AE1ECB" w:rsidR="00993120" w:rsidTr="006A2778" w14:paraId="244C89DB"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9D7" w14:textId="77777777">
            <w:pPr>
              <w:tabs>
                <w:tab w:val="clear" w:pos="432"/>
                <w:tab w:val="left" w:pos="540"/>
              </w:tabs>
              <w:autoSpaceDE w:val="0"/>
              <w:autoSpaceDN w:val="0"/>
              <w:adjustRightInd w:val="0"/>
              <w:spacing w:line="240" w:lineRule="auto"/>
              <w:ind w:right="151" w:firstLine="0"/>
              <w:rPr>
                <w:rFonts w:ascii="Helvetica" w:hAnsi="Helvetica"/>
                <w:b/>
                <w:sz w:val="14"/>
                <w:szCs w:val="14"/>
              </w:rPr>
            </w:pPr>
            <w:r w:rsidRPr="00AE1ECB">
              <w:rPr>
                <w:rFonts w:ascii="Helvetica" w:hAnsi="Helvetica"/>
                <w:sz w:val="12"/>
                <w:szCs w:val="12"/>
              </w:rPr>
              <w:t>533110</w:t>
            </w:r>
            <w:r w:rsidRPr="00AE1ECB">
              <w:rPr>
                <w:rFonts w:ascii="Helvetica" w:hAnsi="Helvetica"/>
                <w:sz w:val="12"/>
                <w:szCs w:val="12"/>
              </w:rPr>
              <w:tab/>
              <w:t>Lessors of Nonfinancial</w:t>
            </w:r>
            <w:r w:rsidRPr="00AE1ECB" w:rsidDel="008167B4">
              <w:rPr>
                <w:rFonts w:ascii="Helvetica" w:hAnsi="Helvetica"/>
                <w:b/>
                <w:sz w:val="14"/>
                <w:szCs w:val="14"/>
              </w:rPr>
              <w:t xml:space="preserve"> </w:t>
            </w:r>
          </w:p>
        </w:tc>
        <w:tc>
          <w:tcPr>
            <w:tcW w:w="2613" w:type="dxa"/>
            <w:tcBorders>
              <w:left w:val="single" w:color="auto" w:sz="4" w:space="0"/>
              <w:right w:val="single" w:color="auto" w:sz="4" w:space="0"/>
            </w:tcBorders>
            <w:vAlign w:val="center"/>
          </w:tcPr>
          <w:p w:rsidRPr="00AE1ECB" w:rsidR="00993120" w:rsidP="00993120" w:rsidRDefault="00993120" w14:paraId="244C89D8"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&amp; copy shops)</w:t>
            </w:r>
          </w:p>
        </w:tc>
        <w:tc>
          <w:tcPr>
            <w:tcW w:w="2704" w:type="dxa"/>
            <w:tcBorders>
              <w:left w:val="single" w:color="auto" w:sz="4" w:space="0"/>
              <w:right w:val="single" w:color="auto" w:sz="4" w:space="0"/>
            </w:tcBorders>
            <w:vAlign w:val="center"/>
          </w:tcPr>
          <w:p w:rsidRPr="00AE1ECB" w:rsidR="00993120" w:rsidP="00993120" w:rsidRDefault="00993120" w14:paraId="244C89D9"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Nursing and Residential Care</w:t>
            </w:r>
          </w:p>
        </w:tc>
        <w:tc>
          <w:tcPr>
            <w:tcW w:w="2615" w:type="dxa"/>
            <w:tcBorders>
              <w:left w:val="single" w:color="auto" w:sz="4" w:space="0"/>
              <w:right w:val="single" w:color="auto" w:sz="4" w:space="0"/>
            </w:tcBorders>
            <w:vAlign w:val="center"/>
          </w:tcPr>
          <w:p w:rsidRPr="00AE1ECB" w:rsidR="00993120" w:rsidP="00993120" w:rsidRDefault="00993120" w14:paraId="244C89DA"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811210</w:t>
            </w:r>
            <w:r w:rsidRPr="00AE1ECB">
              <w:rPr>
                <w:rFonts w:ascii="Helvetica" w:hAnsi="Helvetica"/>
                <w:sz w:val="12"/>
                <w:szCs w:val="12"/>
              </w:rPr>
              <w:tab/>
              <w:t>Electronic &amp; Precision</w:t>
            </w:r>
          </w:p>
        </w:tc>
      </w:tr>
      <w:tr w:rsidRPr="00AE1ECB" w:rsidR="00993120" w:rsidTr="006A2778" w14:paraId="244C89E0"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9DC" w14:textId="77777777">
            <w:pPr>
              <w:tabs>
                <w:tab w:val="clear" w:pos="432"/>
                <w:tab w:val="left" w:pos="540"/>
              </w:tabs>
              <w:autoSpaceDE w:val="0"/>
              <w:autoSpaceDN w:val="0"/>
              <w:adjustRightInd w:val="0"/>
              <w:spacing w:line="240" w:lineRule="auto"/>
              <w:ind w:right="151" w:firstLine="0"/>
              <w:rPr>
                <w:rFonts w:ascii="Helvetica" w:hAnsi="Helvetica"/>
                <w:b/>
                <w:sz w:val="14"/>
                <w:szCs w:val="14"/>
              </w:rPr>
            </w:pPr>
            <w:r w:rsidRPr="00AE1ECB">
              <w:rPr>
                <w:rFonts w:ascii="Helvetica" w:hAnsi="Helvetica"/>
                <w:sz w:val="12"/>
                <w:szCs w:val="12"/>
              </w:rPr>
              <w:tab/>
              <w:t>Intangible Assets (except</w:t>
            </w:r>
            <w:r w:rsidRPr="00AE1ECB" w:rsidDel="008167B4">
              <w:rPr>
                <w:rFonts w:ascii="Helvetica" w:hAnsi="Helvetica"/>
                <w:b/>
                <w:sz w:val="14"/>
                <w:szCs w:val="14"/>
              </w:rPr>
              <w:t xml:space="preserve"> </w:t>
            </w:r>
          </w:p>
        </w:tc>
        <w:tc>
          <w:tcPr>
            <w:tcW w:w="2613" w:type="dxa"/>
            <w:tcBorders>
              <w:left w:val="single" w:color="auto" w:sz="4" w:space="0"/>
              <w:right w:val="single" w:color="auto" w:sz="4" w:space="0"/>
            </w:tcBorders>
            <w:vAlign w:val="center"/>
          </w:tcPr>
          <w:p w:rsidRPr="00AE1ECB" w:rsidR="00993120" w:rsidP="00993120" w:rsidRDefault="00993120" w14:paraId="244C89DD"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561440</w:t>
            </w:r>
            <w:r w:rsidRPr="00AE1ECB">
              <w:rPr>
                <w:rFonts w:ascii="Helvetica" w:hAnsi="Helvetica"/>
                <w:sz w:val="12"/>
                <w:szCs w:val="12"/>
              </w:rPr>
              <w:tab/>
              <w:t>Collection Agencies</w:t>
            </w:r>
          </w:p>
        </w:tc>
        <w:tc>
          <w:tcPr>
            <w:tcW w:w="2704" w:type="dxa"/>
            <w:tcBorders>
              <w:left w:val="single" w:color="auto" w:sz="4" w:space="0"/>
              <w:right w:val="single" w:color="auto" w:sz="4" w:space="0"/>
            </w:tcBorders>
            <w:vAlign w:val="center"/>
          </w:tcPr>
          <w:p w:rsidRPr="00AE1ECB" w:rsidR="00993120" w:rsidP="00993120" w:rsidRDefault="00993120" w14:paraId="244C89DE"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Facilities</w:t>
            </w:r>
          </w:p>
        </w:tc>
        <w:tc>
          <w:tcPr>
            <w:tcW w:w="2615" w:type="dxa"/>
            <w:tcBorders>
              <w:left w:val="single" w:color="auto" w:sz="4" w:space="0"/>
              <w:right w:val="single" w:color="auto" w:sz="4" w:space="0"/>
            </w:tcBorders>
            <w:vAlign w:val="center"/>
          </w:tcPr>
          <w:p w:rsidRPr="00AE1ECB" w:rsidR="00993120" w:rsidP="00993120" w:rsidRDefault="00993120" w14:paraId="244C89DF"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Equipment Repair &amp;</w:t>
            </w:r>
          </w:p>
        </w:tc>
      </w:tr>
      <w:tr w:rsidRPr="00AE1ECB" w:rsidR="00993120" w:rsidTr="006A2778" w14:paraId="244C89E5" w14:textId="77777777">
        <w:trPr>
          <w:trHeight w:val="123"/>
        </w:trPr>
        <w:tc>
          <w:tcPr>
            <w:tcW w:w="2541" w:type="dxa"/>
            <w:tcBorders>
              <w:left w:val="single" w:color="auto" w:sz="4" w:space="0"/>
              <w:bottom w:val="single" w:color="auto" w:sz="4" w:space="0"/>
              <w:right w:val="single" w:color="auto" w:sz="4" w:space="0"/>
            </w:tcBorders>
            <w:vAlign w:val="center"/>
          </w:tcPr>
          <w:p w:rsidRPr="00AE1ECB" w:rsidR="00993120" w:rsidP="00993120" w:rsidRDefault="00993120" w14:paraId="244C89E1"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sz w:val="12"/>
                <w:szCs w:val="12"/>
              </w:rPr>
              <w:tab/>
              <w:t>copyrighted works)</w:t>
            </w:r>
          </w:p>
        </w:tc>
        <w:tc>
          <w:tcPr>
            <w:tcW w:w="2613" w:type="dxa"/>
            <w:tcBorders>
              <w:left w:val="single" w:color="auto" w:sz="4" w:space="0"/>
              <w:right w:val="single" w:color="auto" w:sz="4" w:space="0"/>
            </w:tcBorders>
            <w:vAlign w:val="center"/>
          </w:tcPr>
          <w:p w:rsidRPr="00AE1ECB" w:rsidR="00993120" w:rsidP="00993120" w:rsidRDefault="00993120" w14:paraId="244C89E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561450</w:t>
            </w:r>
            <w:r w:rsidRPr="00AE1ECB">
              <w:rPr>
                <w:rFonts w:ascii="Helvetica" w:hAnsi="Helvetica"/>
                <w:sz w:val="12"/>
                <w:szCs w:val="12"/>
              </w:rPr>
              <w:tab/>
              <w:t>Credit Bureaus</w:t>
            </w:r>
          </w:p>
        </w:tc>
        <w:tc>
          <w:tcPr>
            <w:tcW w:w="2704" w:type="dxa"/>
            <w:tcBorders>
              <w:left w:val="single" w:color="auto" w:sz="4" w:space="0"/>
              <w:right w:val="single" w:color="auto" w:sz="4" w:space="0"/>
            </w:tcBorders>
            <w:vAlign w:val="center"/>
          </w:tcPr>
          <w:p w:rsidRPr="00AE1ECB" w:rsidR="00993120" w:rsidP="00993120" w:rsidRDefault="00993120" w14:paraId="244C89E3"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623000</w:t>
            </w:r>
            <w:r w:rsidRPr="00AE1ECB">
              <w:rPr>
                <w:rFonts w:ascii="Helvetica" w:hAnsi="Helvetica"/>
                <w:sz w:val="12"/>
                <w:szCs w:val="12"/>
              </w:rPr>
              <w:tab/>
              <w:t>Nursing &amp; Residential Care</w:t>
            </w:r>
          </w:p>
        </w:tc>
        <w:tc>
          <w:tcPr>
            <w:tcW w:w="2615" w:type="dxa"/>
            <w:tcBorders>
              <w:left w:val="single" w:color="auto" w:sz="4" w:space="0"/>
              <w:right w:val="single" w:color="auto" w:sz="4" w:space="0"/>
            </w:tcBorders>
            <w:vAlign w:val="center"/>
          </w:tcPr>
          <w:p w:rsidRPr="00AE1ECB" w:rsidR="00993120" w:rsidP="00993120" w:rsidRDefault="00993120" w14:paraId="244C89E4"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Maintenance</w:t>
            </w:r>
          </w:p>
        </w:tc>
      </w:tr>
      <w:tr w:rsidRPr="00AE1ECB" w:rsidR="00993120" w:rsidTr="006A2778" w14:paraId="244C89EA" w14:textId="77777777">
        <w:trPr>
          <w:trHeight w:val="123"/>
        </w:trPr>
        <w:tc>
          <w:tcPr>
            <w:tcW w:w="2541" w:type="dxa"/>
            <w:tcBorders>
              <w:top w:val="single" w:color="auto" w:sz="4" w:space="0"/>
              <w:left w:val="single" w:color="auto" w:sz="4" w:space="0"/>
              <w:right w:val="single" w:color="auto" w:sz="4" w:space="0"/>
            </w:tcBorders>
            <w:vAlign w:val="center"/>
          </w:tcPr>
          <w:p w:rsidRPr="00AE1ECB" w:rsidR="00993120" w:rsidP="00993120" w:rsidRDefault="00993120" w14:paraId="244C89E6"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b/>
                <w:sz w:val="14"/>
                <w:szCs w:val="14"/>
              </w:rPr>
              <w:t>Professional, Scientific, and</w:t>
            </w:r>
          </w:p>
        </w:tc>
        <w:tc>
          <w:tcPr>
            <w:tcW w:w="2613" w:type="dxa"/>
            <w:tcBorders>
              <w:left w:val="single" w:color="auto" w:sz="4" w:space="0"/>
              <w:right w:val="single" w:color="auto" w:sz="4" w:space="0"/>
            </w:tcBorders>
            <w:vAlign w:val="center"/>
          </w:tcPr>
          <w:p w:rsidRPr="00AE1ECB" w:rsidR="00993120" w:rsidP="00993120" w:rsidRDefault="00993120" w14:paraId="244C89E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561490</w:t>
            </w:r>
            <w:r w:rsidRPr="00AE1ECB">
              <w:rPr>
                <w:rFonts w:ascii="Helvetica" w:hAnsi="Helvetica"/>
                <w:sz w:val="12"/>
                <w:szCs w:val="12"/>
              </w:rPr>
              <w:tab/>
              <w:t>Other Business Support</w:t>
            </w:r>
          </w:p>
        </w:tc>
        <w:tc>
          <w:tcPr>
            <w:tcW w:w="2704" w:type="dxa"/>
            <w:tcBorders>
              <w:left w:val="single" w:color="auto" w:sz="4" w:space="0"/>
              <w:right w:val="single" w:color="auto" w:sz="4" w:space="0"/>
            </w:tcBorders>
            <w:vAlign w:val="center"/>
          </w:tcPr>
          <w:p w:rsidRPr="00AE1ECB" w:rsidR="00993120" w:rsidP="00993120" w:rsidRDefault="00993120" w14:paraId="244C89E8"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Facilities</w:t>
            </w:r>
          </w:p>
        </w:tc>
        <w:tc>
          <w:tcPr>
            <w:tcW w:w="2615" w:type="dxa"/>
            <w:tcBorders>
              <w:left w:val="single" w:color="auto" w:sz="4" w:space="0"/>
              <w:right w:val="single" w:color="auto" w:sz="4" w:space="0"/>
            </w:tcBorders>
            <w:vAlign w:val="center"/>
          </w:tcPr>
          <w:p w:rsidRPr="00AE1ECB" w:rsidR="00993120" w:rsidP="00993120" w:rsidRDefault="00993120" w14:paraId="244C89E9"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811310</w:t>
            </w:r>
            <w:r w:rsidRPr="00AE1ECB">
              <w:rPr>
                <w:rFonts w:ascii="Helvetica" w:hAnsi="Helvetica"/>
                <w:sz w:val="12"/>
                <w:szCs w:val="12"/>
              </w:rPr>
              <w:tab/>
              <w:t>Commercial &amp; Industrial</w:t>
            </w:r>
          </w:p>
        </w:tc>
      </w:tr>
      <w:tr w:rsidRPr="00AE1ECB" w:rsidR="00993120" w:rsidTr="00F2467E" w14:paraId="244C89EF"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9EB"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b/>
                <w:sz w:val="14"/>
                <w:szCs w:val="14"/>
              </w:rPr>
              <w:t>Technical Services</w:t>
            </w:r>
            <w:r w:rsidRPr="00AE1ECB" w:rsidDel="008167B4">
              <w:rPr>
                <w:rFonts w:ascii="Helvetica" w:hAnsi="Helvetica"/>
                <w:sz w:val="12"/>
                <w:szCs w:val="12"/>
              </w:rPr>
              <w:t xml:space="preserve"> </w:t>
            </w:r>
          </w:p>
        </w:tc>
        <w:tc>
          <w:tcPr>
            <w:tcW w:w="2613" w:type="dxa"/>
            <w:tcBorders>
              <w:left w:val="single" w:color="auto" w:sz="4" w:space="0"/>
              <w:right w:val="single" w:color="auto" w:sz="4" w:space="0"/>
            </w:tcBorders>
            <w:vAlign w:val="center"/>
          </w:tcPr>
          <w:p w:rsidRPr="00AE1ECB" w:rsidR="00993120" w:rsidP="00993120" w:rsidRDefault="00993120" w14:paraId="244C89E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 xml:space="preserve">Services (including </w:t>
            </w:r>
          </w:p>
        </w:tc>
        <w:tc>
          <w:tcPr>
            <w:tcW w:w="2704" w:type="dxa"/>
            <w:tcBorders>
              <w:left w:val="single" w:color="auto" w:sz="4" w:space="0"/>
              <w:right w:val="single" w:color="auto" w:sz="4" w:space="0"/>
            </w:tcBorders>
            <w:vAlign w:val="center"/>
          </w:tcPr>
          <w:p w:rsidRPr="00AE1ECB" w:rsidR="00993120" w:rsidP="00993120" w:rsidRDefault="00993120" w14:paraId="244C89ED"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Social Assistance</w:t>
            </w:r>
          </w:p>
        </w:tc>
        <w:tc>
          <w:tcPr>
            <w:tcW w:w="2615" w:type="dxa"/>
            <w:tcBorders>
              <w:left w:val="single" w:color="auto" w:sz="4" w:space="0"/>
              <w:right w:val="single" w:color="auto" w:sz="4" w:space="0"/>
            </w:tcBorders>
            <w:vAlign w:val="center"/>
          </w:tcPr>
          <w:p w:rsidRPr="00AE1ECB" w:rsidR="00993120" w:rsidP="00993120" w:rsidRDefault="00993120" w14:paraId="244C89EE"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Machinery &amp; Equipment</w:t>
            </w:r>
          </w:p>
        </w:tc>
      </w:tr>
      <w:tr w:rsidRPr="00AE1ECB" w:rsidR="00993120" w:rsidTr="00F2467E" w14:paraId="244C89F4"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9F0"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Legal Services</w:t>
            </w:r>
            <w:r w:rsidRPr="00AE1ECB" w:rsidDel="008167B4">
              <w:rPr>
                <w:rFonts w:ascii="Helvetica" w:hAnsi="Helvetica"/>
                <w:b/>
                <w:sz w:val="12"/>
                <w:szCs w:val="12"/>
              </w:rPr>
              <w:t xml:space="preserve"> </w:t>
            </w:r>
          </w:p>
        </w:tc>
        <w:tc>
          <w:tcPr>
            <w:tcW w:w="2613" w:type="dxa"/>
            <w:tcBorders>
              <w:left w:val="single" w:color="auto" w:sz="4" w:space="0"/>
              <w:right w:val="single" w:color="auto" w:sz="4" w:space="0"/>
            </w:tcBorders>
            <w:vAlign w:val="center"/>
          </w:tcPr>
          <w:p w:rsidRPr="00AE1ECB" w:rsidR="00993120" w:rsidP="00993120" w:rsidRDefault="00993120" w14:paraId="244C89F1"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repossession services, court</w:t>
            </w:r>
          </w:p>
        </w:tc>
        <w:tc>
          <w:tcPr>
            <w:tcW w:w="2704" w:type="dxa"/>
            <w:tcBorders>
              <w:left w:val="single" w:color="auto" w:sz="4" w:space="0"/>
              <w:right w:val="single" w:color="auto" w:sz="4" w:space="0"/>
            </w:tcBorders>
            <w:vAlign w:val="center"/>
          </w:tcPr>
          <w:p w:rsidRPr="00AE1ECB" w:rsidR="00993120" w:rsidP="00993120" w:rsidRDefault="00993120" w14:paraId="244C89F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624100</w:t>
            </w:r>
            <w:r w:rsidRPr="00AE1ECB">
              <w:rPr>
                <w:rFonts w:ascii="Helvetica" w:hAnsi="Helvetica"/>
                <w:sz w:val="12"/>
                <w:szCs w:val="12"/>
              </w:rPr>
              <w:tab/>
              <w:t>Individual &amp; Family Services</w:t>
            </w:r>
          </w:p>
        </w:tc>
        <w:tc>
          <w:tcPr>
            <w:tcW w:w="2615" w:type="dxa"/>
            <w:tcBorders>
              <w:left w:val="single" w:color="auto" w:sz="4" w:space="0"/>
              <w:right w:val="single" w:color="auto" w:sz="4" w:space="0"/>
            </w:tcBorders>
            <w:vAlign w:val="center"/>
          </w:tcPr>
          <w:p w:rsidRPr="00AE1ECB" w:rsidR="00993120" w:rsidP="00993120" w:rsidRDefault="00993120" w14:paraId="244C89F3"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(except Automotive &amp;</w:t>
            </w:r>
          </w:p>
        </w:tc>
      </w:tr>
      <w:tr w:rsidRPr="00AE1ECB" w:rsidR="00993120" w:rsidTr="00F2467E" w14:paraId="244C89F9"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9F5"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sz w:val="12"/>
                <w:szCs w:val="12"/>
              </w:rPr>
              <w:t>541110</w:t>
            </w:r>
            <w:r w:rsidRPr="00AE1ECB">
              <w:rPr>
                <w:rFonts w:ascii="Helvetica" w:hAnsi="Helvetica"/>
                <w:sz w:val="12"/>
                <w:szCs w:val="12"/>
              </w:rPr>
              <w:tab/>
              <w:t>Offices of Lawyers</w:t>
            </w:r>
            <w:r w:rsidRPr="00AE1ECB" w:rsidDel="008167B4">
              <w:rPr>
                <w:rFonts w:ascii="Helvetica" w:hAnsi="Helvetica"/>
                <w:b/>
                <w:sz w:val="12"/>
                <w:szCs w:val="12"/>
              </w:rPr>
              <w:t xml:space="preserve"> </w:t>
            </w:r>
          </w:p>
        </w:tc>
        <w:tc>
          <w:tcPr>
            <w:tcW w:w="2613" w:type="dxa"/>
            <w:tcBorders>
              <w:left w:val="single" w:color="auto" w:sz="4" w:space="0"/>
              <w:right w:val="single" w:color="auto" w:sz="4" w:space="0"/>
            </w:tcBorders>
            <w:vAlign w:val="center"/>
          </w:tcPr>
          <w:p w:rsidRPr="00AE1ECB" w:rsidR="00993120" w:rsidP="00993120" w:rsidRDefault="00993120" w14:paraId="244C89F6"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 xml:space="preserve">reporting, &amp; stenotype </w:t>
            </w:r>
          </w:p>
        </w:tc>
        <w:tc>
          <w:tcPr>
            <w:tcW w:w="2704" w:type="dxa"/>
            <w:tcBorders>
              <w:left w:val="single" w:color="auto" w:sz="4" w:space="0"/>
              <w:right w:val="single" w:color="auto" w:sz="4" w:space="0"/>
            </w:tcBorders>
            <w:vAlign w:val="center"/>
          </w:tcPr>
          <w:p w:rsidRPr="00AE1ECB" w:rsidR="00993120" w:rsidP="00993120" w:rsidRDefault="00993120" w14:paraId="244C89F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624200</w:t>
            </w:r>
            <w:r w:rsidRPr="00AE1ECB">
              <w:rPr>
                <w:rFonts w:ascii="Helvetica" w:hAnsi="Helvetica"/>
                <w:sz w:val="12"/>
                <w:szCs w:val="12"/>
              </w:rPr>
              <w:tab/>
              <w:t>Community Food &amp; Housing, &amp;</w:t>
            </w:r>
          </w:p>
        </w:tc>
        <w:tc>
          <w:tcPr>
            <w:tcW w:w="2615" w:type="dxa"/>
            <w:tcBorders>
              <w:left w:val="single" w:color="auto" w:sz="4" w:space="0"/>
              <w:right w:val="single" w:color="auto" w:sz="4" w:space="0"/>
            </w:tcBorders>
            <w:vAlign w:val="center"/>
          </w:tcPr>
          <w:p w:rsidRPr="00AE1ECB" w:rsidR="00993120" w:rsidP="00993120" w:rsidRDefault="00993120" w14:paraId="244C89F8"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Electronic) Repair &amp;</w:t>
            </w:r>
          </w:p>
        </w:tc>
      </w:tr>
      <w:tr w:rsidRPr="00AE1ECB" w:rsidR="00993120" w:rsidTr="00F2467E" w14:paraId="244C89FE"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9FA"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541190</w:t>
            </w:r>
            <w:r w:rsidRPr="00AE1ECB">
              <w:rPr>
                <w:rFonts w:ascii="Helvetica" w:hAnsi="Helvetica"/>
                <w:sz w:val="12"/>
                <w:szCs w:val="12"/>
              </w:rPr>
              <w:tab/>
              <w:t>Other Legal Services</w:t>
            </w:r>
          </w:p>
        </w:tc>
        <w:tc>
          <w:tcPr>
            <w:tcW w:w="2613" w:type="dxa"/>
            <w:tcBorders>
              <w:left w:val="single" w:color="auto" w:sz="4" w:space="0"/>
              <w:right w:val="single" w:color="auto" w:sz="4" w:space="0"/>
            </w:tcBorders>
            <w:vAlign w:val="center"/>
          </w:tcPr>
          <w:p w:rsidRPr="00AE1ECB" w:rsidR="00993120" w:rsidP="00993120" w:rsidRDefault="00993120" w14:paraId="244C89FB"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services)</w:t>
            </w:r>
          </w:p>
        </w:tc>
        <w:tc>
          <w:tcPr>
            <w:tcW w:w="2704" w:type="dxa"/>
            <w:tcBorders>
              <w:left w:val="single" w:color="auto" w:sz="4" w:space="0"/>
              <w:right w:val="single" w:color="auto" w:sz="4" w:space="0"/>
            </w:tcBorders>
            <w:vAlign w:val="center"/>
          </w:tcPr>
          <w:p w:rsidRPr="00AE1ECB" w:rsidR="00993120" w:rsidP="00993120" w:rsidRDefault="00993120" w14:paraId="244C89F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 xml:space="preserve">Emergency &amp; Other Relief </w:t>
            </w:r>
          </w:p>
        </w:tc>
        <w:tc>
          <w:tcPr>
            <w:tcW w:w="2615" w:type="dxa"/>
            <w:tcBorders>
              <w:left w:val="single" w:color="auto" w:sz="4" w:space="0"/>
              <w:right w:val="single" w:color="auto" w:sz="4" w:space="0"/>
            </w:tcBorders>
            <w:vAlign w:val="center"/>
          </w:tcPr>
          <w:p w:rsidRPr="00AE1ECB" w:rsidR="00993120" w:rsidP="00993120" w:rsidRDefault="00993120" w14:paraId="244C89FD"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Maintenance</w:t>
            </w:r>
          </w:p>
        </w:tc>
      </w:tr>
      <w:tr w:rsidRPr="00AE1ECB" w:rsidR="00993120" w:rsidTr="00F2467E" w14:paraId="244C8A03"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9FF"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b/>
                <w:sz w:val="12"/>
                <w:szCs w:val="12"/>
              </w:rPr>
              <w:t>Accounting, Tax Preparation,</w:t>
            </w:r>
          </w:p>
        </w:tc>
        <w:tc>
          <w:tcPr>
            <w:tcW w:w="2613" w:type="dxa"/>
            <w:tcBorders>
              <w:left w:val="single" w:color="auto" w:sz="4" w:space="0"/>
              <w:right w:val="single" w:color="auto" w:sz="4" w:space="0"/>
            </w:tcBorders>
            <w:vAlign w:val="center"/>
          </w:tcPr>
          <w:p w:rsidRPr="00AE1ECB" w:rsidR="00993120" w:rsidP="00993120" w:rsidRDefault="00993120" w14:paraId="244C8A0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561500</w:t>
            </w:r>
            <w:r w:rsidRPr="00AE1ECB">
              <w:rPr>
                <w:rFonts w:ascii="Helvetica" w:hAnsi="Helvetica"/>
                <w:sz w:val="12"/>
                <w:szCs w:val="12"/>
              </w:rPr>
              <w:tab/>
              <w:t>Travel Arrangement &amp;</w:t>
            </w:r>
          </w:p>
        </w:tc>
        <w:tc>
          <w:tcPr>
            <w:tcW w:w="2704" w:type="dxa"/>
            <w:tcBorders>
              <w:left w:val="single" w:color="auto" w:sz="4" w:space="0"/>
              <w:right w:val="single" w:color="auto" w:sz="4" w:space="0"/>
            </w:tcBorders>
            <w:vAlign w:val="center"/>
          </w:tcPr>
          <w:p w:rsidRPr="00AE1ECB" w:rsidR="00993120" w:rsidP="00993120" w:rsidRDefault="00993120" w14:paraId="244C8A01"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Services</w:t>
            </w:r>
          </w:p>
        </w:tc>
        <w:tc>
          <w:tcPr>
            <w:tcW w:w="2615" w:type="dxa"/>
            <w:tcBorders>
              <w:left w:val="single" w:color="auto" w:sz="4" w:space="0"/>
              <w:right w:val="single" w:color="auto" w:sz="4" w:space="0"/>
            </w:tcBorders>
            <w:vAlign w:val="center"/>
          </w:tcPr>
          <w:p w:rsidRPr="00AE1ECB" w:rsidR="00993120" w:rsidP="00993120" w:rsidRDefault="00993120" w14:paraId="244C8A0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811410</w:t>
            </w:r>
            <w:r w:rsidRPr="00AE1ECB">
              <w:rPr>
                <w:rFonts w:ascii="Helvetica" w:hAnsi="Helvetica"/>
                <w:sz w:val="12"/>
                <w:szCs w:val="12"/>
              </w:rPr>
              <w:tab/>
              <w:t>Home &amp; Garden Equipment &amp;</w:t>
            </w:r>
          </w:p>
        </w:tc>
      </w:tr>
      <w:tr w:rsidRPr="00AE1ECB" w:rsidR="00993120" w:rsidTr="00F2467E" w14:paraId="244C8A08"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A04"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b/>
                <w:sz w:val="12"/>
                <w:szCs w:val="12"/>
              </w:rPr>
              <w:t>Bookkeeping, and Payroll Services</w:t>
            </w:r>
            <w:r w:rsidRPr="00AE1ECB" w:rsidDel="008167B4">
              <w:rPr>
                <w:rFonts w:ascii="Helvetica" w:hAnsi="Helvetica"/>
                <w:sz w:val="12"/>
                <w:szCs w:val="12"/>
              </w:rPr>
              <w:t xml:space="preserve"> </w:t>
            </w:r>
          </w:p>
        </w:tc>
        <w:tc>
          <w:tcPr>
            <w:tcW w:w="2613" w:type="dxa"/>
            <w:tcBorders>
              <w:left w:val="single" w:color="auto" w:sz="4" w:space="0"/>
              <w:right w:val="single" w:color="auto" w:sz="4" w:space="0"/>
            </w:tcBorders>
            <w:vAlign w:val="center"/>
          </w:tcPr>
          <w:p w:rsidRPr="00AE1ECB" w:rsidR="00993120" w:rsidP="00993120" w:rsidRDefault="00993120" w14:paraId="244C8A05"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Reservation Services</w:t>
            </w:r>
          </w:p>
        </w:tc>
        <w:tc>
          <w:tcPr>
            <w:tcW w:w="2704" w:type="dxa"/>
            <w:tcBorders>
              <w:left w:val="single" w:color="auto" w:sz="4" w:space="0"/>
              <w:right w:val="single" w:color="auto" w:sz="4" w:space="0"/>
            </w:tcBorders>
            <w:vAlign w:val="center"/>
          </w:tcPr>
          <w:p w:rsidRPr="00AE1ECB" w:rsidR="00993120" w:rsidP="00993120" w:rsidRDefault="00993120" w14:paraId="244C8A06"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624310</w:t>
            </w:r>
            <w:r w:rsidRPr="00AE1ECB">
              <w:rPr>
                <w:rFonts w:ascii="Helvetica" w:hAnsi="Helvetica"/>
                <w:sz w:val="12"/>
                <w:szCs w:val="12"/>
              </w:rPr>
              <w:tab/>
              <w:t>Vocational Rehabilitation</w:t>
            </w:r>
          </w:p>
        </w:tc>
        <w:tc>
          <w:tcPr>
            <w:tcW w:w="2615" w:type="dxa"/>
            <w:tcBorders>
              <w:left w:val="single" w:color="auto" w:sz="4" w:space="0"/>
              <w:right w:val="single" w:color="auto" w:sz="4" w:space="0"/>
            </w:tcBorders>
            <w:vAlign w:val="center"/>
          </w:tcPr>
          <w:p w:rsidRPr="00AE1ECB" w:rsidR="00993120" w:rsidP="00993120" w:rsidRDefault="00993120" w14:paraId="244C8A0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Appliance Repair &amp;</w:t>
            </w:r>
          </w:p>
        </w:tc>
      </w:tr>
      <w:tr w:rsidRPr="00AE1ECB" w:rsidR="00993120" w:rsidTr="00F2467E" w14:paraId="244C8A0D"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A09"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541211</w:t>
            </w:r>
            <w:r w:rsidRPr="00AE1ECB">
              <w:rPr>
                <w:rFonts w:ascii="Helvetica" w:hAnsi="Helvetica"/>
                <w:sz w:val="12"/>
                <w:szCs w:val="12"/>
              </w:rPr>
              <w:tab/>
              <w:t>Offices of Certified Public</w:t>
            </w:r>
          </w:p>
        </w:tc>
        <w:tc>
          <w:tcPr>
            <w:tcW w:w="2613" w:type="dxa"/>
            <w:tcBorders>
              <w:left w:val="single" w:color="auto" w:sz="4" w:space="0"/>
              <w:right w:val="single" w:color="auto" w:sz="4" w:space="0"/>
            </w:tcBorders>
            <w:vAlign w:val="center"/>
          </w:tcPr>
          <w:p w:rsidRPr="00AE1ECB" w:rsidR="00993120" w:rsidP="00993120" w:rsidRDefault="00993120" w14:paraId="244C8A0A"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561600</w:t>
            </w:r>
            <w:r w:rsidRPr="00AE1ECB">
              <w:rPr>
                <w:rFonts w:ascii="Helvetica" w:hAnsi="Helvetica"/>
                <w:sz w:val="12"/>
                <w:szCs w:val="12"/>
              </w:rPr>
              <w:tab/>
              <w:t>Investigation &amp; Security</w:t>
            </w:r>
          </w:p>
        </w:tc>
        <w:tc>
          <w:tcPr>
            <w:tcW w:w="2704" w:type="dxa"/>
            <w:tcBorders>
              <w:left w:val="single" w:color="auto" w:sz="4" w:space="0"/>
              <w:right w:val="single" w:color="auto" w:sz="4" w:space="0"/>
            </w:tcBorders>
            <w:vAlign w:val="center"/>
          </w:tcPr>
          <w:p w:rsidRPr="00AE1ECB" w:rsidR="00993120" w:rsidP="00993120" w:rsidRDefault="00993120" w14:paraId="244C8A0B"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Services</w:t>
            </w:r>
          </w:p>
        </w:tc>
        <w:tc>
          <w:tcPr>
            <w:tcW w:w="2615" w:type="dxa"/>
            <w:tcBorders>
              <w:left w:val="single" w:color="auto" w:sz="4" w:space="0"/>
              <w:right w:val="single" w:color="auto" w:sz="4" w:space="0"/>
            </w:tcBorders>
            <w:vAlign w:val="center"/>
          </w:tcPr>
          <w:p w:rsidRPr="00AE1ECB" w:rsidR="00993120" w:rsidP="00993120" w:rsidRDefault="00993120" w14:paraId="244C8A0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Maintenance</w:t>
            </w:r>
          </w:p>
        </w:tc>
      </w:tr>
      <w:tr w:rsidRPr="00AE1ECB" w:rsidR="00993120" w:rsidTr="00F2467E" w14:paraId="244C8A12"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A0E"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Accountants</w:t>
            </w:r>
            <w:r w:rsidRPr="00AE1ECB" w:rsidDel="008167B4">
              <w:rPr>
                <w:rFonts w:ascii="Helvetica" w:hAnsi="Helvetica"/>
                <w:sz w:val="12"/>
                <w:szCs w:val="12"/>
              </w:rPr>
              <w:t xml:space="preserve"> </w:t>
            </w:r>
          </w:p>
        </w:tc>
        <w:tc>
          <w:tcPr>
            <w:tcW w:w="2613" w:type="dxa"/>
            <w:tcBorders>
              <w:left w:val="single" w:color="auto" w:sz="4" w:space="0"/>
              <w:right w:val="single" w:color="auto" w:sz="4" w:space="0"/>
            </w:tcBorders>
            <w:vAlign w:val="center"/>
          </w:tcPr>
          <w:p w:rsidRPr="00AE1ECB" w:rsidR="00993120" w:rsidP="00993120" w:rsidRDefault="00993120" w14:paraId="244C8A0F"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Services</w:t>
            </w:r>
          </w:p>
        </w:tc>
        <w:tc>
          <w:tcPr>
            <w:tcW w:w="2704" w:type="dxa"/>
            <w:tcBorders>
              <w:left w:val="single" w:color="auto" w:sz="4" w:space="0"/>
              <w:bottom w:val="single" w:color="auto" w:sz="4" w:space="0"/>
              <w:right w:val="single" w:color="auto" w:sz="4" w:space="0"/>
            </w:tcBorders>
            <w:vAlign w:val="center"/>
          </w:tcPr>
          <w:p w:rsidRPr="00AE1ECB" w:rsidR="00993120" w:rsidP="00993120" w:rsidRDefault="00993120" w14:paraId="244C8A1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624410</w:t>
            </w:r>
            <w:r w:rsidRPr="00AE1ECB">
              <w:rPr>
                <w:rFonts w:ascii="Helvetica" w:hAnsi="Helvetica"/>
                <w:sz w:val="12"/>
                <w:szCs w:val="12"/>
              </w:rPr>
              <w:tab/>
              <w:t>Child Day Care Services</w:t>
            </w:r>
          </w:p>
        </w:tc>
        <w:tc>
          <w:tcPr>
            <w:tcW w:w="2615" w:type="dxa"/>
            <w:tcBorders>
              <w:left w:val="single" w:color="auto" w:sz="4" w:space="0"/>
              <w:right w:val="single" w:color="auto" w:sz="4" w:space="0"/>
            </w:tcBorders>
            <w:vAlign w:val="center"/>
          </w:tcPr>
          <w:p w:rsidRPr="00AE1ECB" w:rsidR="00993120" w:rsidP="00993120" w:rsidRDefault="00993120" w14:paraId="244C8A11"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811420</w:t>
            </w:r>
            <w:r w:rsidRPr="00AE1ECB">
              <w:rPr>
                <w:rFonts w:ascii="Helvetica" w:hAnsi="Helvetica"/>
                <w:sz w:val="12"/>
                <w:szCs w:val="12"/>
              </w:rPr>
              <w:tab/>
              <w:t>Reupholstery &amp; Furniture</w:t>
            </w:r>
          </w:p>
        </w:tc>
      </w:tr>
      <w:tr w:rsidRPr="00AE1ECB" w:rsidR="00993120" w:rsidTr="00F2467E" w14:paraId="244C8A17"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A13"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sz w:val="12"/>
                <w:szCs w:val="12"/>
              </w:rPr>
              <w:t>541213</w:t>
            </w:r>
            <w:r w:rsidRPr="00AE1ECB">
              <w:rPr>
                <w:rFonts w:ascii="Helvetica" w:hAnsi="Helvetica"/>
                <w:sz w:val="12"/>
                <w:szCs w:val="12"/>
              </w:rPr>
              <w:tab/>
              <w:t>Tax Preparation Services</w:t>
            </w:r>
            <w:r w:rsidRPr="00AE1ECB" w:rsidDel="008167B4">
              <w:rPr>
                <w:rFonts w:ascii="Helvetica" w:hAnsi="Helvetica"/>
                <w:b/>
                <w:sz w:val="12"/>
                <w:szCs w:val="12"/>
              </w:rPr>
              <w:t xml:space="preserve"> </w:t>
            </w:r>
          </w:p>
        </w:tc>
        <w:tc>
          <w:tcPr>
            <w:tcW w:w="2613" w:type="dxa"/>
            <w:tcBorders>
              <w:left w:val="single" w:color="auto" w:sz="4" w:space="0"/>
              <w:right w:val="single" w:color="auto" w:sz="4" w:space="0"/>
            </w:tcBorders>
            <w:vAlign w:val="center"/>
          </w:tcPr>
          <w:p w:rsidRPr="00AE1ECB" w:rsidR="00993120" w:rsidP="00993120" w:rsidRDefault="00993120" w14:paraId="244C8A14"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561710</w:t>
            </w:r>
            <w:r w:rsidRPr="00AE1ECB">
              <w:rPr>
                <w:rFonts w:ascii="Helvetica" w:hAnsi="Helvetica"/>
                <w:sz w:val="12"/>
                <w:szCs w:val="12"/>
              </w:rPr>
              <w:tab/>
              <w:t>Exterminating &amp; Pest Control</w:t>
            </w:r>
          </w:p>
        </w:tc>
        <w:tc>
          <w:tcPr>
            <w:tcW w:w="2704" w:type="dxa"/>
            <w:tcBorders>
              <w:top w:val="single" w:color="auto" w:sz="4" w:space="0"/>
              <w:left w:val="single" w:color="auto" w:sz="4" w:space="0"/>
              <w:right w:val="single" w:color="auto" w:sz="4" w:space="0"/>
            </w:tcBorders>
            <w:vAlign w:val="center"/>
          </w:tcPr>
          <w:p w:rsidRPr="00AE1ECB" w:rsidR="00993120" w:rsidP="00993120" w:rsidRDefault="00993120" w14:paraId="244C8A15" w14:textId="77777777">
            <w:pPr>
              <w:tabs>
                <w:tab w:val="clear" w:pos="432"/>
                <w:tab w:val="left" w:pos="540"/>
              </w:tabs>
              <w:autoSpaceDE w:val="0"/>
              <w:autoSpaceDN w:val="0"/>
              <w:adjustRightInd w:val="0"/>
              <w:spacing w:line="240" w:lineRule="auto"/>
              <w:ind w:right="151" w:firstLine="0"/>
              <w:rPr>
                <w:rFonts w:ascii="Helvetica" w:hAnsi="Helvetica"/>
                <w:b/>
                <w:sz w:val="14"/>
                <w:szCs w:val="14"/>
              </w:rPr>
            </w:pPr>
            <w:r w:rsidRPr="00AE1ECB">
              <w:rPr>
                <w:rFonts w:ascii="Helvetica" w:hAnsi="Helvetica"/>
                <w:b/>
                <w:sz w:val="14"/>
                <w:szCs w:val="14"/>
              </w:rPr>
              <w:t>Arts, Entertainment, and</w:t>
            </w:r>
          </w:p>
        </w:tc>
        <w:tc>
          <w:tcPr>
            <w:tcW w:w="2615" w:type="dxa"/>
            <w:tcBorders>
              <w:left w:val="single" w:color="auto" w:sz="4" w:space="0"/>
              <w:right w:val="single" w:color="auto" w:sz="4" w:space="0"/>
            </w:tcBorders>
            <w:vAlign w:val="center"/>
          </w:tcPr>
          <w:p w:rsidRPr="00AE1ECB" w:rsidR="00993120" w:rsidP="00993120" w:rsidRDefault="00993120" w14:paraId="244C8A16"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Repair</w:t>
            </w:r>
          </w:p>
        </w:tc>
      </w:tr>
      <w:tr w:rsidRPr="00AE1ECB" w:rsidR="00993120" w:rsidTr="00F2467E" w14:paraId="244C8A1C"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A18"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sz w:val="12"/>
                <w:szCs w:val="12"/>
              </w:rPr>
              <w:t>541214</w:t>
            </w:r>
            <w:r w:rsidRPr="00AE1ECB">
              <w:rPr>
                <w:rFonts w:ascii="Helvetica" w:hAnsi="Helvetica"/>
                <w:sz w:val="12"/>
                <w:szCs w:val="12"/>
              </w:rPr>
              <w:tab/>
              <w:t>Payroll Services</w:t>
            </w:r>
            <w:r w:rsidRPr="00AE1ECB" w:rsidDel="008167B4">
              <w:rPr>
                <w:rFonts w:ascii="Helvetica" w:hAnsi="Helvetica"/>
                <w:b/>
                <w:sz w:val="12"/>
                <w:szCs w:val="12"/>
              </w:rPr>
              <w:t xml:space="preserve"> </w:t>
            </w:r>
          </w:p>
        </w:tc>
        <w:tc>
          <w:tcPr>
            <w:tcW w:w="2613" w:type="dxa"/>
            <w:tcBorders>
              <w:left w:val="single" w:color="auto" w:sz="4" w:space="0"/>
              <w:right w:val="single" w:color="auto" w:sz="4" w:space="0"/>
            </w:tcBorders>
            <w:vAlign w:val="center"/>
          </w:tcPr>
          <w:p w:rsidRPr="00AE1ECB" w:rsidR="00993120" w:rsidP="00993120" w:rsidRDefault="00993120" w14:paraId="244C8A19"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Services</w:t>
            </w:r>
          </w:p>
        </w:tc>
        <w:tc>
          <w:tcPr>
            <w:tcW w:w="2704" w:type="dxa"/>
            <w:tcBorders>
              <w:left w:val="single" w:color="auto" w:sz="4" w:space="0"/>
              <w:right w:val="single" w:color="auto" w:sz="4" w:space="0"/>
            </w:tcBorders>
            <w:vAlign w:val="center"/>
          </w:tcPr>
          <w:p w:rsidRPr="00AE1ECB" w:rsidR="00993120" w:rsidP="00993120" w:rsidRDefault="00993120" w14:paraId="244C8A1A" w14:textId="77777777">
            <w:pPr>
              <w:tabs>
                <w:tab w:val="clear" w:pos="432"/>
                <w:tab w:val="left" w:pos="540"/>
              </w:tabs>
              <w:autoSpaceDE w:val="0"/>
              <w:autoSpaceDN w:val="0"/>
              <w:adjustRightInd w:val="0"/>
              <w:spacing w:line="240" w:lineRule="auto"/>
              <w:ind w:right="151" w:firstLine="0"/>
              <w:rPr>
                <w:rFonts w:ascii="Helvetica" w:hAnsi="Helvetica"/>
                <w:b/>
                <w:sz w:val="14"/>
                <w:szCs w:val="14"/>
              </w:rPr>
            </w:pPr>
            <w:r w:rsidRPr="00AE1ECB">
              <w:rPr>
                <w:rFonts w:ascii="Helvetica" w:hAnsi="Helvetica"/>
                <w:b/>
                <w:sz w:val="14"/>
                <w:szCs w:val="14"/>
              </w:rPr>
              <w:t>Recreation</w:t>
            </w:r>
          </w:p>
        </w:tc>
        <w:tc>
          <w:tcPr>
            <w:tcW w:w="2615" w:type="dxa"/>
            <w:tcBorders>
              <w:left w:val="single" w:color="auto" w:sz="4" w:space="0"/>
              <w:right w:val="single" w:color="auto" w:sz="4" w:space="0"/>
            </w:tcBorders>
            <w:vAlign w:val="center"/>
          </w:tcPr>
          <w:p w:rsidRPr="00AE1ECB" w:rsidR="00993120" w:rsidP="00993120" w:rsidRDefault="00993120" w14:paraId="244C8A1B"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811430</w:t>
            </w:r>
            <w:r w:rsidRPr="00AE1ECB">
              <w:rPr>
                <w:rFonts w:ascii="Helvetica" w:hAnsi="Helvetica"/>
                <w:sz w:val="12"/>
                <w:szCs w:val="12"/>
              </w:rPr>
              <w:tab/>
              <w:t>Footwear &amp; Leather Goods</w:t>
            </w:r>
          </w:p>
        </w:tc>
      </w:tr>
      <w:tr w:rsidRPr="00AE1ECB" w:rsidR="00993120" w:rsidTr="00F2467E" w14:paraId="244C8A21"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A1D"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541219</w:t>
            </w:r>
            <w:r w:rsidRPr="00AE1ECB">
              <w:rPr>
                <w:rFonts w:ascii="Helvetica" w:hAnsi="Helvetica"/>
                <w:sz w:val="12"/>
                <w:szCs w:val="12"/>
              </w:rPr>
              <w:tab/>
              <w:t>Other Accounting Services</w:t>
            </w:r>
            <w:r w:rsidRPr="00AE1ECB" w:rsidDel="008167B4">
              <w:rPr>
                <w:rFonts w:ascii="Helvetica" w:hAnsi="Helvetica"/>
                <w:sz w:val="12"/>
                <w:szCs w:val="12"/>
              </w:rPr>
              <w:t xml:space="preserve"> </w:t>
            </w:r>
          </w:p>
        </w:tc>
        <w:tc>
          <w:tcPr>
            <w:tcW w:w="2613" w:type="dxa"/>
            <w:tcBorders>
              <w:left w:val="single" w:color="auto" w:sz="4" w:space="0"/>
              <w:right w:val="single" w:color="auto" w:sz="4" w:space="0"/>
            </w:tcBorders>
            <w:vAlign w:val="center"/>
          </w:tcPr>
          <w:p w:rsidRPr="00AE1ECB" w:rsidR="00993120" w:rsidP="00993120" w:rsidRDefault="00993120" w14:paraId="244C8A1E"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561720</w:t>
            </w:r>
            <w:r w:rsidRPr="00AE1ECB">
              <w:rPr>
                <w:rFonts w:ascii="Helvetica" w:hAnsi="Helvetica"/>
                <w:sz w:val="12"/>
                <w:szCs w:val="12"/>
              </w:rPr>
              <w:tab/>
              <w:t>Janitorial Services</w:t>
            </w:r>
          </w:p>
        </w:tc>
        <w:tc>
          <w:tcPr>
            <w:tcW w:w="2704" w:type="dxa"/>
            <w:tcBorders>
              <w:left w:val="single" w:color="auto" w:sz="4" w:space="0"/>
              <w:right w:val="single" w:color="auto" w:sz="4" w:space="0"/>
            </w:tcBorders>
            <w:vAlign w:val="center"/>
          </w:tcPr>
          <w:p w:rsidRPr="00AE1ECB" w:rsidR="00993120" w:rsidP="00993120" w:rsidRDefault="00993120" w14:paraId="244C8A1F"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Performing Arts, Spectator Sports,</w:t>
            </w:r>
          </w:p>
        </w:tc>
        <w:tc>
          <w:tcPr>
            <w:tcW w:w="2615" w:type="dxa"/>
            <w:tcBorders>
              <w:left w:val="single" w:color="auto" w:sz="4" w:space="0"/>
              <w:right w:val="single" w:color="auto" w:sz="4" w:space="0"/>
            </w:tcBorders>
            <w:vAlign w:val="center"/>
          </w:tcPr>
          <w:p w:rsidRPr="00AE1ECB" w:rsidR="00993120" w:rsidP="00993120" w:rsidRDefault="00993120" w14:paraId="244C8A2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Repair</w:t>
            </w:r>
          </w:p>
        </w:tc>
      </w:tr>
      <w:tr w:rsidRPr="00AE1ECB" w:rsidR="00993120" w:rsidTr="00F2467E" w14:paraId="244C8A26"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A2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b/>
                <w:sz w:val="12"/>
                <w:szCs w:val="12"/>
              </w:rPr>
              <w:t>Architectural, Engineering, and</w:t>
            </w:r>
            <w:r w:rsidRPr="00AE1ECB" w:rsidDel="008167B4">
              <w:rPr>
                <w:rFonts w:ascii="Helvetica" w:hAnsi="Helvetica"/>
                <w:sz w:val="12"/>
                <w:szCs w:val="12"/>
              </w:rPr>
              <w:t xml:space="preserve"> </w:t>
            </w:r>
          </w:p>
        </w:tc>
        <w:tc>
          <w:tcPr>
            <w:tcW w:w="2613" w:type="dxa"/>
            <w:tcBorders>
              <w:left w:val="single" w:color="auto" w:sz="4" w:space="0"/>
              <w:right w:val="single" w:color="auto" w:sz="4" w:space="0"/>
            </w:tcBorders>
            <w:vAlign w:val="center"/>
          </w:tcPr>
          <w:p w:rsidRPr="00AE1ECB" w:rsidR="00993120" w:rsidP="00993120" w:rsidRDefault="00993120" w14:paraId="244C8A23"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561730</w:t>
            </w:r>
            <w:r w:rsidRPr="00AE1ECB">
              <w:rPr>
                <w:rFonts w:ascii="Helvetica" w:hAnsi="Helvetica"/>
                <w:sz w:val="12"/>
                <w:szCs w:val="12"/>
              </w:rPr>
              <w:tab/>
              <w:t>Landscaping Services</w:t>
            </w:r>
          </w:p>
        </w:tc>
        <w:tc>
          <w:tcPr>
            <w:tcW w:w="2704" w:type="dxa"/>
            <w:tcBorders>
              <w:left w:val="single" w:color="auto" w:sz="4" w:space="0"/>
              <w:right w:val="single" w:color="auto" w:sz="4" w:space="0"/>
            </w:tcBorders>
            <w:vAlign w:val="center"/>
          </w:tcPr>
          <w:p w:rsidRPr="00AE1ECB" w:rsidR="00993120" w:rsidP="00993120" w:rsidRDefault="00993120" w14:paraId="244C8A24"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and Related Industries</w:t>
            </w:r>
          </w:p>
        </w:tc>
        <w:tc>
          <w:tcPr>
            <w:tcW w:w="2615" w:type="dxa"/>
            <w:tcBorders>
              <w:left w:val="single" w:color="auto" w:sz="4" w:space="0"/>
              <w:right w:val="single" w:color="auto" w:sz="4" w:space="0"/>
            </w:tcBorders>
            <w:vAlign w:val="center"/>
          </w:tcPr>
          <w:p w:rsidRPr="00AE1ECB" w:rsidR="00993120" w:rsidP="00993120" w:rsidRDefault="00993120" w14:paraId="244C8A25"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811490</w:t>
            </w:r>
            <w:r w:rsidRPr="00AE1ECB">
              <w:rPr>
                <w:rFonts w:ascii="Helvetica" w:hAnsi="Helvetica"/>
                <w:sz w:val="12"/>
                <w:szCs w:val="12"/>
              </w:rPr>
              <w:tab/>
              <w:t>Other Personal &amp; Household</w:t>
            </w:r>
          </w:p>
        </w:tc>
      </w:tr>
      <w:tr w:rsidRPr="00AE1ECB" w:rsidR="00993120" w:rsidTr="00F2467E" w14:paraId="244C8A2B"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A2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b/>
                <w:sz w:val="12"/>
                <w:szCs w:val="12"/>
              </w:rPr>
              <w:t>Related Services</w:t>
            </w:r>
          </w:p>
        </w:tc>
        <w:tc>
          <w:tcPr>
            <w:tcW w:w="2613" w:type="dxa"/>
            <w:tcBorders>
              <w:left w:val="single" w:color="auto" w:sz="4" w:space="0"/>
              <w:right w:val="single" w:color="auto" w:sz="4" w:space="0"/>
            </w:tcBorders>
            <w:vAlign w:val="center"/>
          </w:tcPr>
          <w:p w:rsidRPr="00AE1ECB" w:rsidR="00993120" w:rsidP="00993120" w:rsidRDefault="00993120" w14:paraId="244C8A28"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561740</w:t>
            </w:r>
            <w:r w:rsidRPr="00AE1ECB">
              <w:rPr>
                <w:rFonts w:ascii="Helvetica" w:hAnsi="Helvetica"/>
                <w:sz w:val="12"/>
                <w:szCs w:val="12"/>
              </w:rPr>
              <w:tab/>
              <w:t>Carpet &amp; Upholstery Cleaning</w:t>
            </w:r>
          </w:p>
        </w:tc>
        <w:tc>
          <w:tcPr>
            <w:tcW w:w="2704" w:type="dxa"/>
            <w:tcBorders>
              <w:left w:val="single" w:color="auto" w:sz="4" w:space="0"/>
              <w:right w:val="single" w:color="auto" w:sz="4" w:space="0"/>
            </w:tcBorders>
            <w:vAlign w:val="center"/>
          </w:tcPr>
          <w:p w:rsidRPr="00AE1ECB" w:rsidR="00993120" w:rsidP="00993120" w:rsidRDefault="00993120" w14:paraId="244C8A29"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711100</w:t>
            </w:r>
            <w:r w:rsidRPr="00AE1ECB">
              <w:rPr>
                <w:rFonts w:ascii="Helvetica" w:hAnsi="Helvetica"/>
                <w:sz w:val="12"/>
                <w:szCs w:val="12"/>
              </w:rPr>
              <w:tab/>
              <w:t>Performing Arts Companies</w:t>
            </w:r>
          </w:p>
        </w:tc>
        <w:tc>
          <w:tcPr>
            <w:tcW w:w="2615" w:type="dxa"/>
            <w:tcBorders>
              <w:left w:val="single" w:color="auto" w:sz="4" w:space="0"/>
              <w:right w:val="single" w:color="auto" w:sz="4" w:space="0"/>
            </w:tcBorders>
            <w:vAlign w:val="center"/>
          </w:tcPr>
          <w:p w:rsidRPr="00AE1ECB" w:rsidR="00993120" w:rsidP="00993120" w:rsidRDefault="00993120" w14:paraId="244C8A2A"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Goods Repair &amp; Maintenance</w:t>
            </w:r>
          </w:p>
        </w:tc>
      </w:tr>
      <w:tr w:rsidRPr="00AE1ECB" w:rsidR="00993120" w:rsidTr="00F2467E" w14:paraId="244C8A30"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A2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541310</w:t>
            </w:r>
            <w:r w:rsidRPr="00AE1ECB">
              <w:rPr>
                <w:rFonts w:ascii="Helvetica" w:hAnsi="Helvetica"/>
                <w:sz w:val="12"/>
                <w:szCs w:val="12"/>
              </w:rPr>
              <w:tab/>
              <w:t>Architectural Services</w:t>
            </w:r>
          </w:p>
        </w:tc>
        <w:tc>
          <w:tcPr>
            <w:tcW w:w="2613" w:type="dxa"/>
            <w:tcBorders>
              <w:left w:val="single" w:color="auto" w:sz="4" w:space="0"/>
              <w:right w:val="single" w:color="auto" w:sz="4" w:space="0"/>
            </w:tcBorders>
            <w:vAlign w:val="center"/>
          </w:tcPr>
          <w:p w:rsidRPr="00AE1ECB" w:rsidR="00993120" w:rsidP="00993120" w:rsidRDefault="00993120" w14:paraId="244C8A2D"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Services</w:t>
            </w:r>
          </w:p>
        </w:tc>
        <w:tc>
          <w:tcPr>
            <w:tcW w:w="2704" w:type="dxa"/>
            <w:tcBorders>
              <w:left w:val="single" w:color="auto" w:sz="4" w:space="0"/>
              <w:right w:val="single" w:color="auto" w:sz="4" w:space="0"/>
            </w:tcBorders>
            <w:vAlign w:val="center"/>
          </w:tcPr>
          <w:p w:rsidRPr="00AE1ECB" w:rsidR="00993120" w:rsidP="00993120" w:rsidRDefault="00993120" w14:paraId="244C8A2E"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711210</w:t>
            </w:r>
            <w:r w:rsidRPr="00AE1ECB">
              <w:rPr>
                <w:rFonts w:ascii="Helvetica" w:hAnsi="Helvetica"/>
                <w:sz w:val="12"/>
                <w:szCs w:val="12"/>
              </w:rPr>
              <w:tab/>
              <w:t xml:space="preserve">Spectator Sports (including </w:t>
            </w:r>
          </w:p>
        </w:tc>
        <w:tc>
          <w:tcPr>
            <w:tcW w:w="2615" w:type="dxa"/>
            <w:tcBorders>
              <w:left w:val="single" w:color="auto" w:sz="4" w:space="0"/>
              <w:right w:val="single" w:color="auto" w:sz="4" w:space="0"/>
            </w:tcBorders>
            <w:vAlign w:val="center"/>
          </w:tcPr>
          <w:p w:rsidRPr="00AE1ECB" w:rsidR="00993120" w:rsidP="00993120" w:rsidRDefault="00993120" w14:paraId="244C8A2F"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Personal and Laundry Services</w:t>
            </w:r>
          </w:p>
        </w:tc>
      </w:tr>
      <w:tr w:rsidRPr="00AE1ECB" w:rsidR="00993120" w:rsidTr="00F2467E" w14:paraId="244C8A35"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A31"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541320</w:t>
            </w:r>
            <w:r w:rsidRPr="00AE1ECB">
              <w:rPr>
                <w:rFonts w:ascii="Helvetica" w:hAnsi="Helvetica"/>
                <w:sz w:val="12"/>
                <w:szCs w:val="12"/>
              </w:rPr>
              <w:tab/>
              <w:t>Landscape Architecture</w:t>
            </w:r>
          </w:p>
        </w:tc>
        <w:tc>
          <w:tcPr>
            <w:tcW w:w="2613" w:type="dxa"/>
            <w:tcBorders>
              <w:left w:val="single" w:color="auto" w:sz="4" w:space="0"/>
              <w:right w:val="single" w:color="auto" w:sz="4" w:space="0"/>
            </w:tcBorders>
            <w:vAlign w:val="center"/>
          </w:tcPr>
          <w:p w:rsidRPr="00AE1ECB" w:rsidR="00993120" w:rsidP="00993120" w:rsidRDefault="00993120" w14:paraId="244C8A3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561790</w:t>
            </w:r>
            <w:r w:rsidRPr="00AE1ECB">
              <w:rPr>
                <w:rFonts w:ascii="Helvetica" w:hAnsi="Helvetica"/>
                <w:sz w:val="12"/>
                <w:szCs w:val="12"/>
              </w:rPr>
              <w:tab/>
              <w:t>Other Services to Buildings &amp;</w:t>
            </w:r>
          </w:p>
        </w:tc>
        <w:tc>
          <w:tcPr>
            <w:tcW w:w="2704" w:type="dxa"/>
            <w:tcBorders>
              <w:left w:val="single" w:color="auto" w:sz="4" w:space="0"/>
              <w:right w:val="single" w:color="auto" w:sz="4" w:space="0"/>
            </w:tcBorders>
            <w:vAlign w:val="center"/>
          </w:tcPr>
          <w:p w:rsidRPr="00AE1ECB" w:rsidR="00993120" w:rsidP="00993120" w:rsidRDefault="00993120" w14:paraId="244C8A33"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sports clubs &amp; racetracks)</w:t>
            </w:r>
          </w:p>
        </w:tc>
        <w:tc>
          <w:tcPr>
            <w:tcW w:w="2615" w:type="dxa"/>
            <w:tcBorders>
              <w:left w:val="single" w:color="auto" w:sz="4" w:space="0"/>
              <w:right w:val="single" w:color="auto" w:sz="4" w:space="0"/>
            </w:tcBorders>
            <w:vAlign w:val="center"/>
          </w:tcPr>
          <w:p w:rsidRPr="00AE1ECB" w:rsidR="00993120" w:rsidP="00993120" w:rsidRDefault="00993120" w14:paraId="244C8A34"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812111</w:t>
            </w:r>
            <w:r w:rsidRPr="00AE1ECB">
              <w:rPr>
                <w:rFonts w:ascii="Helvetica" w:hAnsi="Helvetica"/>
                <w:sz w:val="12"/>
                <w:szCs w:val="12"/>
              </w:rPr>
              <w:tab/>
              <w:t>Barber Shops</w:t>
            </w:r>
          </w:p>
        </w:tc>
      </w:tr>
      <w:tr w:rsidRPr="00AE1ECB" w:rsidR="00993120" w:rsidTr="00F2467E" w14:paraId="244C8A3A"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A36"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Services</w:t>
            </w:r>
            <w:r w:rsidRPr="00AE1ECB" w:rsidDel="008167B4">
              <w:rPr>
                <w:rFonts w:ascii="Helvetica" w:hAnsi="Helvetica"/>
                <w:sz w:val="12"/>
                <w:szCs w:val="12"/>
              </w:rPr>
              <w:t xml:space="preserve"> </w:t>
            </w:r>
          </w:p>
        </w:tc>
        <w:tc>
          <w:tcPr>
            <w:tcW w:w="2613" w:type="dxa"/>
            <w:tcBorders>
              <w:left w:val="single" w:color="auto" w:sz="4" w:space="0"/>
              <w:right w:val="single" w:color="auto" w:sz="4" w:space="0"/>
            </w:tcBorders>
            <w:vAlign w:val="center"/>
          </w:tcPr>
          <w:p w:rsidRPr="00AE1ECB" w:rsidR="00993120" w:rsidP="00993120" w:rsidRDefault="00993120" w14:paraId="244C8A3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Dwellings</w:t>
            </w:r>
          </w:p>
        </w:tc>
        <w:tc>
          <w:tcPr>
            <w:tcW w:w="2704" w:type="dxa"/>
            <w:tcBorders>
              <w:left w:val="single" w:color="auto" w:sz="4" w:space="0"/>
              <w:right w:val="single" w:color="auto" w:sz="4" w:space="0"/>
            </w:tcBorders>
            <w:vAlign w:val="center"/>
          </w:tcPr>
          <w:p w:rsidRPr="00AE1ECB" w:rsidR="00993120" w:rsidP="00993120" w:rsidRDefault="00993120" w14:paraId="244C8A38"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711300</w:t>
            </w:r>
            <w:r w:rsidRPr="00AE1ECB">
              <w:rPr>
                <w:rFonts w:ascii="Helvetica" w:hAnsi="Helvetica"/>
                <w:sz w:val="12"/>
                <w:szCs w:val="12"/>
              </w:rPr>
              <w:tab/>
              <w:t>Promoters of Performing Arts,</w:t>
            </w:r>
          </w:p>
        </w:tc>
        <w:tc>
          <w:tcPr>
            <w:tcW w:w="2615" w:type="dxa"/>
            <w:tcBorders>
              <w:left w:val="single" w:color="auto" w:sz="4" w:space="0"/>
              <w:right w:val="single" w:color="auto" w:sz="4" w:space="0"/>
            </w:tcBorders>
            <w:vAlign w:val="center"/>
          </w:tcPr>
          <w:p w:rsidRPr="00AE1ECB" w:rsidR="00993120" w:rsidP="00993120" w:rsidRDefault="00993120" w14:paraId="244C8A39"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812112</w:t>
            </w:r>
            <w:r w:rsidRPr="00AE1ECB">
              <w:rPr>
                <w:rFonts w:ascii="Helvetica" w:hAnsi="Helvetica"/>
                <w:sz w:val="12"/>
                <w:szCs w:val="12"/>
              </w:rPr>
              <w:tab/>
              <w:t>Beauty Salons</w:t>
            </w:r>
          </w:p>
        </w:tc>
      </w:tr>
      <w:tr w:rsidRPr="00AE1ECB" w:rsidR="00993120" w:rsidTr="00F2467E" w14:paraId="244C8A3F"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A3B"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541330</w:t>
            </w:r>
            <w:r w:rsidRPr="00AE1ECB">
              <w:rPr>
                <w:rFonts w:ascii="Helvetica" w:hAnsi="Helvetica"/>
                <w:sz w:val="12"/>
                <w:szCs w:val="12"/>
              </w:rPr>
              <w:tab/>
              <w:t>Engineering Services</w:t>
            </w:r>
            <w:r w:rsidRPr="00AE1ECB" w:rsidDel="008167B4">
              <w:rPr>
                <w:rFonts w:ascii="Helvetica" w:hAnsi="Helvetica"/>
                <w:sz w:val="12"/>
                <w:szCs w:val="12"/>
              </w:rPr>
              <w:t xml:space="preserve"> </w:t>
            </w:r>
          </w:p>
        </w:tc>
        <w:tc>
          <w:tcPr>
            <w:tcW w:w="2613" w:type="dxa"/>
            <w:tcBorders>
              <w:left w:val="single" w:color="auto" w:sz="4" w:space="0"/>
              <w:right w:val="single" w:color="auto" w:sz="4" w:space="0"/>
            </w:tcBorders>
            <w:vAlign w:val="center"/>
          </w:tcPr>
          <w:p w:rsidRPr="00AE1ECB" w:rsidR="00993120" w:rsidP="00993120" w:rsidRDefault="00993120" w14:paraId="244C8A3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561900</w:t>
            </w:r>
            <w:r w:rsidRPr="00AE1ECB">
              <w:rPr>
                <w:rFonts w:ascii="Helvetica" w:hAnsi="Helvetica"/>
                <w:sz w:val="12"/>
                <w:szCs w:val="12"/>
              </w:rPr>
              <w:tab/>
              <w:t>Other Support Services</w:t>
            </w:r>
          </w:p>
        </w:tc>
        <w:tc>
          <w:tcPr>
            <w:tcW w:w="2704" w:type="dxa"/>
            <w:tcBorders>
              <w:left w:val="single" w:color="auto" w:sz="4" w:space="0"/>
              <w:right w:val="single" w:color="auto" w:sz="4" w:space="0"/>
            </w:tcBorders>
            <w:vAlign w:val="center"/>
          </w:tcPr>
          <w:p w:rsidRPr="00AE1ECB" w:rsidR="00993120" w:rsidP="00993120" w:rsidRDefault="00993120" w14:paraId="244C8A3D"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Sports, &amp; Similar Events</w:t>
            </w:r>
          </w:p>
        </w:tc>
        <w:tc>
          <w:tcPr>
            <w:tcW w:w="2615" w:type="dxa"/>
            <w:tcBorders>
              <w:left w:val="single" w:color="auto" w:sz="4" w:space="0"/>
              <w:right w:val="single" w:color="auto" w:sz="4" w:space="0"/>
            </w:tcBorders>
            <w:vAlign w:val="center"/>
          </w:tcPr>
          <w:p w:rsidRPr="00AE1ECB" w:rsidR="00993120" w:rsidP="00993120" w:rsidRDefault="00993120" w14:paraId="244C8A3E"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812113</w:t>
            </w:r>
            <w:r w:rsidRPr="00AE1ECB">
              <w:rPr>
                <w:rFonts w:ascii="Helvetica" w:hAnsi="Helvetica"/>
                <w:sz w:val="12"/>
                <w:szCs w:val="12"/>
              </w:rPr>
              <w:tab/>
              <w:t>Nail Salons</w:t>
            </w:r>
          </w:p>
        </w:tc>
      </w:tr>
      <w:tr w:rsidRPr="00AE1ECB" w:rsidR="00993120" w:rsidTr="00F2467E" w14:paraId="244C8A44"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A4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541340</w:t>
            </w:r>
            <w:r w:rsidRPr="00AE1ECB">
              <w:rPr>
                <w:rFonts w:ascii="Helvetica" w:hAnsi="Helvetica"/>
                <w:sz w:val="12"/>
                <w:szCs w:val="12"/>
              </w:rPr>
              <w:tab/>
              <w:t>Drafting Services</w:t>
            </w:r>
          </w:p>
        </w:tc>
        <w:tc>
          <w:tcPr>
            <w:tcW w:w="2613" w:type="dxa"/>
            <w:tcBorders>
              <w:left w:val="single" w:color="auto" w:sz="4" w:space="0"/>
              <w:right w:val="single" w:color="auto" w:sz="4" w:space="0"/>
            </w:tcBorders>
            <w:vAlign w:val="center"/>
          </w:tcPr>
          <w:p w:rsidRPr="00AE1ECB" w:rsidR="00993120" w:rsidP="00993120" w:rsidRDefault="00993120" w14:paraId="244C8A41"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 xml:space="preserve">(including packaging &amp; </w:t>
            </w:r>
          </w:p>
        </w:tc>
        <w:tc>
          <w:tcPr>
            <w:tcW w:w="2704" w:type="dxa"/>
            <w:tcBorders>
              <w:left w:val="single" w:color="auto" w:sz="4" w:space="0"/>
              <w:right w:val="single" w:color="auto" w:sz="4" w:space="0"/>
            </w:tcBorders>
            <w:vAlign w:val="center"/>
          </w:tcPr>
          <w:p w:rsidRPr="00AE1ECB" w:rsidR="00993120" w:rsidP="00993120" w:rsidRDefault="00993120" w14:paraId="244C8A4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711410</w:t>
            </w:r>
            <w:r w:rsidRPr="00AE1ECB">
              <w:rPr>
                <w:rFonts w:ascii="Helvetica" w:hAnsi="Helvetica"/>
                <w:sz w:val="12"/>
                <w:szCs w:val="12"/>
              </w:rPr>
              <w:tab/>
              <w:t>Agents &amp; Managers for</w:t>
            </w:r>
          </w:p>
        </w:tc>
        <w:tc>
          <w:tcPr>
            <w:tcW w:w="2615" w:type="dxa"/>
            <w:tcBorders>
              <w:left w:val="single" w:color="auto" w:sz="4" w:space="0"/>
              <w:right w:val="single" w:color="auto" w:sz="4" w:space="0"/>
            </w:tcBorders>
            <w:vAlign w:val="center"/>
          </w:tcPr>
          <w:p w:rsidRPr="00AE1ECB" w:rsidR="00993120" w:rsidP="00993120" w:rsidRDefault="00993120" w14:paraId="244C8A43"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812190</w:t>
            </w:r>
            <w:r w:rsidRPr="00AE1ECB">
              <w:rPr>
                <w:rFonts w:ascii="Helvetica" w:hAnsi="Helvetica"/>
                <w:sz w:val="12"/>
                <w:szCs w:val="12"/>
              </w:rPr>
              <w:tab/>
              <w:t>Other Personal Care</w:t>
            </w:r>
          </w:p>
        </w:tc>
      </w:tr>
      <w:tr w:rsidRPr="00AE1ECB" w:rsidR="00993120" w:rsidTr="00F2467E" w14:paraId="244C8A49"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A45"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541350</w:t>
            </w:r>
            <w:r w:rsidRPr="00AE1ECB">
              <w:rPr>
                <w:rFonts w:ascii="Helvetica" w:hAnsi="Helvetica"/>
                <w:sz w:val="12"/>
                <w:szCs w:val="12"/>
              </w:rPr>
              <w:tab/>
              <w:t>Building Inspection Services</w:t>
            </w:r>
            <w:r w:rsidRPr="00AE1ECB" w:rsidDel="00820BA8">
              <w:rPr>
                <w:rFonts w:ascii="Helvetica" w:hAnsi="Helvetica"/>
                <w:sz w:val="12"/>
                <w:szCs w:val="12"/>
              </w:rPr>
              <w:t xml:space="preserve"> </w:t>
            </w:r>
          </w:p>
        </w:tc>
        <w:tc>
          <w:tcPr>
            <w:tcW w:w="2613" w:type="dxa"/>
            <w:tcBorders>
              <w:left w:val="single" w:color="auto" w:sz="4" w:space="0"/>
              <w:right w:val="single" w:color="auto" w:sz="4" w:space="0"/>
            </w:tcBorders>
            <w:vAlign w:val="center"/>
          </w:tcPr>
          <w:p w:rsidRPr="00AE1ECB" w:rsidR="00993120" w:rsidP="00993120" w:rsidRDefault="00993120" w14:paraId="244C8A46"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labeling services, &amp; convention</w:t>
            </w:r>
          </w:p>
        </w:tc>
        <w:tc>
          <w:tcPr>
            <w:tcW w:w="2704" w:type="dxa"/>
            <w:tcBorders>
              <w:left w:val="single" w:color="auto" w:sz="4" w:space="0"/>
              <w:right w:val="single" w:color="auto" w:sz="4" w:space="0"/>
            </w:tcBorders>
            <w:vAlign w:val="center"/>
          </w:tcPr>
          <w:p w:rsidRPr="00AE1ECB" w:rsidR="00993120" w:rsidP="00993120" w:rsidRDefault="00993120" w14:paraId="244C8A4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Artists, Athletes, Entertainers, &amp;</w:t>
            </w:r>
          </w:p>
        </w:tc>
        <w:tc>
          <w:tcPr>
            <w:tcW w:w="2615" w:type="dxa"/>
            <w:tcBorders>
              <w:left w:val="single" w:color="auto" w:sz="4" w:space="0"/>
              <w:right w:val="single" w:color="auto" w:sz="4" w:space="0"/>
            </w:tcBorders>
            <w:vAlign w:val="center"/>
          </w:tcPr>
          <w:p w:rsidRPr="00AE1ECB" w:rsidR="00993120" w:rsidP="00993120" w:rsidRDefault="00993120" w14:paraId="244C8A48"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Services (including diet &amp;</w:t>
            </w:r>
          </w:p>
        </w:tc>
      </w:tr>
      <w:tr w:rsidRPr="00AE1ECB" w:rsidR="00993120" w:rsidTr="00F2467E" w14:paraId="244C8A4E"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A4A"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541360</w:t>
            </w:r>
            <w:r w:rsidRPr="00AE1ECB">
              <w:rPr>
                <w:rFonts w:ascii="Helvetica" w:hAnsi="Helvetica"/>
                <w:sz w:val="12"/>
                <w:szCs w:val="12"/>
              </w:rPr>
              <w:tab/>
              <w:t>Geophysical Surveying &amp;</w:t>
            </w:r>
          </w:p>
        </w:tc>
        <w:tc>
          <w:tcPr>
            <w:tcW w:w="2613" w:type="dxa"/>
            <w:tcBorders>
              <w:left w:val="single" w:color="auto" w:sz="4" w:space="0"/>
              <w:right w:val="single" w:color="auto" w:sz="4" w:space="0"/>
            </w:tcBorders>
            <w:vAlign w:val="center"/>
          </w:tcPr>
          <w:p w:rsidRPr="00AE1ECB" w:rsidR="00993120" w:rsidP="00993120" w:rsidRDefault="00993120" w14:paraId="244C8A4B"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&amp; trade show organizers)</w:t>
            </w:r>
          </w:p>
        </w:tc>
        <w:tc>
          <w:tcPr>
            <w:tcW w:w="2704" w:type="dxa"/>
            <w:tcBorders>
              <w:left w:val="single" w:color="auto" w:sz="4" w:space="0"/>
              <w:right w:val="single" w:color="auto" w:sz="4" w:space="0"/>
            </w:tcBorders>
            <w:vAlign w:val="center"/>
          </w:tcPr>
          <w:p w:rsidRPr="00AE1ECB" w:rsidR="00993120" w:rsidP="00993120" w:rsidRDefault="00993120" w14:paraId="244C8A4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Other Public Figures</w:t>
            </w:r>
          </w:p>
        </w:tc>
        <w:tc>
          <w:tcPr>
            <w:tcW w:w="2615" w:type="dxa"/>
            <w:tcBorders>
              <w:left w:val="single" w:color="auto" w:sz="4" w:space="0"/>
              <w:right w:val="single" w:color="auto" w:sz="4" w:space="0"/>
            </w:tcBorders>
            <w:vAlign w:val="center"/>
          </w:tcPr>
          <w:p w:rsidRPr="00AE1ECB" w:rsidR="00993120" w:rsidP="00993120" w:rsidRDefault="00993120" w14:paraId="244C8A4D"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weight reducing centers)</w:t>
            </w:r>
          </w:p>
        </w:tc>
      </w:tr>
      <w:tr w:rsidRPr="00AE1ECB" w:rsidR="00993120" w:rsidTr="00F2467E" w14:paraId="244C8A53"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A4F"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Mapping Services</w:t>
            </w:r>
          </w:p>
        </w:tc>
        <w:tc>
          <w:tcPr>
            <w:tcW w:w="2613" w:type="dxa"/>
            <w:tcBorders>
              <w:left w:val="single" w:color="auto" w:sz="4" w:space="0"/>
              <w:right w:val="single" w:color="auto" w:sz="4" w:space="0"/>
            </w:tcBorders>
            <w:vAlign w:val="center"/>
          </w:tcPr>
          <w:p w:rsidRPr="00AE1ECB" w:rsidR="00993120" w:rsidP="00993120" w:rsidRDefault="00993120" w14:paraId="244C8A50"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Waste Management and</w:t>
            </w:r>
          </w:p>
        </w:tc>
        <w:tc>
          <w:tcPr>
            <w:tcW w:w="2704" w:type="dxa"/>
            <w:tcBorders>
              <w:left w:val="single" w:color="auto" w:sz="4" w:space="0"/>
              <w:right w:val="single" w:color="auto" w:sz="4" w:space="0"/>
            </w:tcBorders>
            <w:vAlign w:val="center"/>
          </w:tcPr>
          <w:p w:rsidRPr="00AE1ECB" w:rsidR="00993120" w:rsidP="00993120" w:rsidRDefault="00993120" w14:paraId="244C8A51"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711510</w:t>
            </w:r>
            <w:r w:rsidRPr="00AE1ECB">
              <w:rPr>
                <w:rFonts w:ascii="Helvetica" w:hAnsi="Helvetica"/>
                <w:sz w:val="12"/>
                <w:szCs w:val="12"/>
              </w:rPr>
              <w:tab/>
              <w:t>Independent Artists, Writers, &amp;</w:t>
            </w:r>
          </w:p>
        </w:tc>
        <w:tc>
          <w:tcPr>
            <w:tcW w:w="2615" w:type="dxa"/>
            <w:tcBorders>
              <w:left w:val="single" w:color="auto" w:sz="4" w:space="0"/>
              <w:right w:val="single" w:color="auto" w:sz="4" w:space="0"/>
            </w:tcBorders>
            <w:vAlign w:val="center"/>
          </w:tcPr>
          <w:p w:rsidRPr="00AE1ECB" w:rsidR="00993120" w:rsidP="00993120" w:rsidRDefault="00993120" w14:paraId="244C8A5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812210</w:t>
            </w:r>
            <w:r w:rsidRPr="00AE1ECB">
              <w:rPr>
                <w:rFonts w:ascii="Helvetica" w:hAnsi="Helvetica"/>
                <w:sz w:val="12"/>
                <w:szCs w:val="12"/>
              </w:rPr>
              <w:tab/>
              <w:t>Funeral Homes &amp; Funeral</w:t>
            </w:r>
          </w:p>
        </w:tc>
      </w:tr>
      <w:tr w:rsidRPr="00AE1ECB" w:rsidR="00993120" w:rsidTr="00F2467E" w14:paraId="244C8A58"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A54"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sz w:val="12"/>
                <w:szCs w:val="12"/>
              </w:rPr>
              <w:t>541370</w:t>
            </w:r>
            <w:r w:rsidRPr="00AE1ECB">
              <w:rPr>
                <w:rFonts w:ascii="Helvetica" w:hAnsi="Helvetica"/>
                <w:sz w:val="12"/>
                <w:szCs w:val="12"/>
              </w:rPr>
              <w:tab/>
              <w:t>Surveying &amp; Mapping (except</w:t>
            </w:r>
            <w:r w:rsidRPr="00AE1ECB" w:rsidDel="00820BA8">
              <w:rPr>
                <w:rFonts w:ascii="Helvetica" w:hAnsi="Helvetica"/>
                <w:b/>
                <w:sz w:val="12"/>
                <w:szCs w:val="12"/>
              </w:rPr>
              <w:t xml:space="preserve"> </w:t>
            </w:r>
          </w:p>
        </w:tc>
        <w:tc>
          <w:tcPr>
            <w:tcW w:w="2613" w:type="dxa"/>
            <w:tcBorders>
              <w:left w:val="single" w:color="auto" w:sz="4" w:space="0"/>
              <w:right w:val="single" w:color="auto" w:sz="4" w:space="0"/>
            </w:tcBorders>
            <w:vAlign w:val="center"/>
          </w:tcPr>
          <w:p w:rsidRPr="00AE1ECB" w:rsidR="00993120" w:rsidP="00993120" w:rsidRDefault="00993120" w14:paraId="244C8A55"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Remediation Services</w:t>
            </w:r>
          </w:p>
        </w:tc>
        <w:tc>
          <w:tcPr>
            <w:tcW w:w="2704" w:type="dxa"/>
            <w:tcBorders>
              <w:left w:val="single" w:color="auto" w:sz="4" w:space="0"/>
              <w:right w:val="single" w:color="auto" w:sz="4" w:space="0"/>
            </w:tcBorders>
            <w:vAlign w:val="center"/>
          </w:tcPr>
          <w:p w:rsidRPr="00AE1ECB" w:rsidR="00993120" w:rsidP="00993120" w:rsidRDefault="00993120" w14:paraId="244C8A56"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Performers</w:t>
            </w:r>
          </w:p>
        </w:tc>
        <w:tc>
          <w:tcPr>
            <w:tcW w:w="2615" w:type="dxa"/>
            <w:tcBorders>
              <w:left w:val="single" w:color="auto" w:sz="4" w:space="0"/>
              <w:right w:val="single" w:color="auto" w:sz="4" w:space="0"/>
            </w:tcBorders>
            <w:vAlign w:val="center"/>
          </w:tcPr>
          <w:p w:rsidRPr="00AE1ECB" w:rsidR="00993120" w:rsidP="00993120" w:rsidRDefault="00993120" w14:paraId="244C8A5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Services</w:t>
            </w:r>
          </w:p>
        </w:tc>
      </w:tr>
      <w:tr w:rsidRPr="00AE1ECB" w:rsidR="00993120" w:rsidTr="00F2467E" w14:paraId="244C8A5D"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A59"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Geophysical) Services</w:t>
            </w:r>
            <w:r w:rsidRPr="00AE1ECB" w:rsidDel="00820BA8">
              <w:rPr>
                <w:rFonts w:ascii="Helvetica" w:hAnsi="Helvetica"/>
                <w:sz w:val="12"/>
                <w:szCs w:val="12"/>
              </w:rPr>
              <w:t xml:space="preserve"> </w:t>
            </w:r>
          </w:p>
        </w:tc>
        <w:tc>
          <w:tcPr>
            <w:tcW w:w="2613" w:type="dxa"/>
            <w:tcBorders>
              <w:left w:val="single" w:color="auto" w:sz="4" w:space="0"/>
              <w:right w:val="single" w:color="auto" w:sz="4" w:space="0"/>
            </w:tcBorders>
            <w:vAlign w:val="center"/>
          </w:tcPr>
          <w:p w:rsidRPr="00AE1ECB" w:rsidR="00993120" w:rsidP="00993120" w:rsidRDefault="00993120" w14:paraId="244C8A5A"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562000</w:t>
            </w:r>
            <w:r w:rsidRPr="00AE1ECB">
              <w:rPr>
                <w:rFonts w:ascii="Helvetica" w:hAnsi="Helvetica"/>
                <w:sz w:val="12"/>
                <w:szCs w:val="12"/>
              </w:rPr>
              <w:tab/>
              <w:t>Waste Management and</w:t>
            </w:r>
          </w:p>
        </w:tc>
        <w:tc>
          <w:tcPr>
            <w:tcW w:w="2704" w:type="dxa"/>
            <w:tcBorders>
              <w:left w:val="single" w:color="auto" w:sz="4" w:space="0"/>
              <w:right w:val="single" w:color="auto" w:sz="4" w:space="0"/>
            </w:tcBorders>
            <w:vAlign w:val="center"/>
          </w:tcPr>
          <w:p w:rsidRPr="00AE1ECB" w:rsidR="00993120" w:rsidP="00993120" w:rsidRDefault="00993120" w14:paraId="244C8A5B"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Museums, Historical Sites, and Similar</w:t>
            </w:r>
          </w:p>
        </w:tc>
        <w:tc>
          <w:tcPr>
            <w:tcW w:w="2615" w:type="dxa"/>
            <w:tcBorders>
              <w:left w:val="single" w:color="auto" w:sz="4" w:space="0"/>
              <w:right w:val="single" w:color="auto" w:sz="4" w:space="0"/>
            </w:tcBorders>
            <w:vAlign w:val="center"/>
          </w:tcPr>
          <w:p w:rsidRPr="00AE1ECB" w:rsidR="00993120" w:rsidP="00993120" w:rsidRDefault="00993120" w14:paraId="244C8A5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812220</w:t>
            </w:r>
            <w:r w:rsidRPr="00AE1ECB">
              <w:rPr>
                <w:rFonts w:ascii="Helvetica" w:hAnsi="Helvetica"/>
                <w:sz w:val="12"/>
                <w:szCs w:val="12"/>
              </w:rPr>
              <w:tab/>
              <w:t>Cemeteries &amp; Crematories</w:t>
            </w:r>
          </w:p>
        </w:tc>
      </w:tr>
      <w:tr w:rsidRPr="00AE1ECB" w:rsidR="00993120" w:rsidTr="00F2467E" w14:paraId="244C8A62"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A5E"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541380</w:t>
            </w:r>
            <w:r w:rsidRPr="00AE1ECB">
              <w:rPr>
                <w:rFonts w:ascii="Helvetica" w:hAnsi="Helvetica"/>
                <w:sz w:val="12"/>
                <w:szCs w:val="12"/>
              </w:rPr>
              <w:tab/>
              <w:t>Testing Laboratories</w:t>
            </w:r>
          </w:p>
        </w:tc>
        <w:tc>
          <w:tcPr>
            <w:tcW w:w="2613" w:type="dxa"/>
            <w:tcBorders>
              <w:left w:val="single" w:color="auto" w:sz="4" w:space="0"/>
              <w:bottom w:val="single" w:color="auto" w:sz="4" w:space="0"/>
              <w:right w:val="single" w:color="auto" w:sz="4" w:space="0"/>
            </w:tcBorders>
            <w:vAlign w:val="center"/>
          </w:tcPr>
          <w:p w:rsidRPr="00AE1ECB" w:rsidR="00993120" w:rsidP="00993120" w:rsidRDefault="00993120" w14:paraId="244C8A5F"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Remediation Services</w:t>
            </w:r>
          </w:p>
        </w:tc>
        <w:tc>
          <w:tcPr>
            <w:tcW w:w="2704" w:type="dxa"/>
            <w:tcBorders>
              <w:left w:val="single" w:color="auto" w:sz="4" w:space="0"/>
              <w:right w:val="single" w:color="auto" w:sz="4" w:space="0"/>
            </w:tcBorders>
            <w:vAlign w:val="center"/>
          </w:tcPr>
          <w:p w:rsidRPr="00AE1ECB" w:rsidR="00993120" w:rsidP="00993120" w:rsidRDefault="00993120" w14:paraId="244C8A60"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Institutions</w:t>
            </w:r>
          </w:p>
        </w:tc>
        <w:tc>
          <w:tcPr>
            <w:tcW w:w="2615" w:type="dxa"/>
            <w:tcBorders>
              <w:left w:val="single" w:color="auto" w:sz="4" w:space="0"/>
              <w:right w:val="single" w:color="auto" w:sz="4" w:space="0"/>
            </w:tcBorders>
            <w:vAlign w:val="center"/>
          </w:tcPr>
          <w:p w:rsidRPr="00AE1ECB" w:rsidR="00993120" w:rsidP="00993120" w:rsidRDefault="00993120" w14:paraId="244C8A61"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812310</w:t>
            </w:r>
            <w:r w:rsidRPr="00AE1ECB">
              <w:rPr>
                <w:rFonts w:ascii="Helvetica" w:hAnsi="Helvetica"/>
                <w:sz w:val="12"/>
                <w:szCs w:val="12"/>
              </w:rPr>
              <w:tab/>
              <w:t>Coin-Operated Laundries &amp;</w:t>
            </w:r>
          </w:p>
        </w:tc>
      </w:tr>
      <w:tr w:rsidRPr="00AE1ECB" w:rsidR="00993120" w:rsidTr="00F2467E" w14:paraId="244C8A67"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A63"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b/>
                <w:sz w:val="12"/>
                <w:szCs w:val="12"/>
              </w:rPr>
              <w:t>Specialized Design Services</w:t>
            </w:r>
          </w:p>
        </w:tc>
        <w:tc>
          <w:tcPr>
            <w:tcW w:w="2613" w:type="dxa"/>
            <w:tcBorders>
              <w:top w:val="single" w:color="auto" w:sz="4" w:space="0"/>
              <w:left w:val="single" w:color="auto" w:sz="4" w:space="0"/>
              <w:right w:val="single" w:color="auto" w:sz="4" w:space="0"/>
            </w:tcBorders>
            <w:vAlign w:val="center"/>
          </w:tcPr>
          <w:p w:rsidRPr="00AE1ECB" w:rsidR="00993120" w:rsidP="00993120" w:rsidRDefault="00993120" w14:paraId="244C8A64" w14:textId="77777777">
            <w:pPr>
              <w:tabs>
                <w:tab w:val="clear" w:pos="432"/>
                <w:tab w:val="left" w:pos="540"/>
              </w:tabs>
              <w:autoSpaceDE w:val="0"/>
              <w:autoSpaceDN w:val="0"/>
              <w:adjustRightInd w:val="0"/>
              <w:spacing w:line="240" w:lineRule="auto"/>
              <w:ind w:right="151" w:firstLine="0"/>
              <w:rPr>
                <w:rFonts w:ascii="Helvetica" w:hAnsi="Helvetica"/>
                <w:b/>
                <w:sz w:val="14"/>
                <w:szCs w:val="14"/>
              </w:rPr>
            </w:pPr>
            <w:r w:rsidRPr="00AE1ECB">
              <w:rPr>
                <w:rFonts w:ascii="Helvetica" w:hAnsi="Helvetica"/>
                <w:b/>
                <w:sz w:val="14"/>
                <w:szCs w:val="14"/>
              </w:rPr>
              <w:t>Educational Services</w:t>
            </w:r>
          </w:p>
        </w:tc>
        <w:tc>
          <w:tcPr>
            <w:tcW w:w="2704" w:type="dxa"/>
            <w:tcBorders>
              <w:left w:val="single" w:color="auto" w:sz="4" w:space="0"/>
              <w:right w:val="single" w:color="auto" w:sz="4" w:space="0"/>
            </w:tcBorders>
            <w:vAlign w:val="center"/>
          </w:tcPr>
          <w:p w:rsidRPr="00AE1ECB" w:rsidR="00993120" w:rsidP="00993120" w:rsidRDefault="00993120" w14:paraId="244C8A65"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712100</w:t>
            </w:r>
            <w:r w:rsidRPr="00AE1ECB">
              <w:rPr>
                <w:rFonts w:ascii="Helvetica" w:hAnsi="Helvetica"/>
                <w:sz w:val="12"/>
                <w:szCs w:val="12"/>
              </w:rPr>
              <w:tab/>
              <w:t>Museums, Historical Sites, &amp;</w:t>
            </w:r>
          </w:p>
        </w:tc>
        <w:tc>
          <w:tcPr>
            <w:tcW w:w="2615" w:type="dxa"/>
            <w:tcBorders>
              <w:left w:val="single" w:color="auto" w:sz="4" w:space="0"/>
              <w:right w:val="single" w:color="auto" w:sz="4" w:space="0"/>
            </w:tcBorders>
            <w:vAlign w:val="center"/>
          </w:tcPr>
          <w:p w:rsidRPr="00AE1ECB" w:rsidR="00993120" w:rsidP="00993120" w:rsidRDefault="00993120" w14:paraId="244C8A66"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Drycleaners</w:t>
            </w:r>
          </w:p>
        </w:tc>
      </w:tr>
      <w:tr w:rsidRPr="00AE1ECB" w:rsidR="00993120" w:rsidTr="00F2467E" w14:paraId="244C8A6C"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A68"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sz w:val="12"/>
                <w:szCs w:val="12"/>
              </w:rPr>
              <w:t>541400</w:t>
            </w:r>
            <w:r w:rsidRPr="00AE1ECB">
              <w:rPr>
                <w:rFonts w:ascii="Helvetica" w:hAnsi="Helvetica"/>
                <w:sz w:val="12"/>
                <w:szCs w:val="12"/>
              </w:rPr>
              <w:tab/>
              <w:t>Specialized Design Services</w:t>
            </w:r>
            <w:r w:rsidRPr="00AE1ECB" w:rsidDel="00820BA8">
              <w:rPr>
                <w:rFonts w:ascii="Helvetica" w:hAnsi="Helvetica"/>
                <w:b/>
                <w:sz w:val="12"/>
                <w:szCs w:val="12"/>
              </w:rPr>
              <w:t xml:space="preserve"> </w:t>
            </w:r>
          </w:p>
        </w:tc>
        <w:tc>
          <w:tcPr>
            <w:tcW w:w="2613" w:type="dxa"/>
            <w:tcBorders>
              <w:left w:val="single" w:color="auto" w:sz="4" w:space="0"/>
              <w:right w:val="single" w:color="auto" w:sz="4" w:space="0"/>
            </w:tcBorders>
            <w:vAlign w:val="center"/>
          </w:tcPr>
          <w:p w:rsidRPr="00AE1ECB" w:rsidR="00993120" w:rsidP="00993120" w:rsidRDefault="00993120" w14:paraId="244C8A69"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611000</w:t>
            </w:r>
            <w:r w:rsidRPr="00AE1ECB">
              <w:rPr>
                <w:rFonts w:ascii="Helvetica" w:hAnsi="Helvetica"/>
                <w:sz w:val="12"/>
                <w:szCs w:val="12"/>
              </w:rPr>
              <w:tab/>
              <w:t>Educational Services</w:t>
            </w:r>
          </w:p>
        </w:tc>
        <w:tc>
          <w:tcPr>
            <w:tcW w:w="2704" w:type="dxa"/>
            <w:tcBorders>
              <w:left w:val="single" w:color="auto" w:sz="4" w:space="0"/>
              <w:right w:val="single" w:color="auto" w:sz="4" w:space="0"/>
            </w:tcBorders>
            <w:vAlign w:val="center"/>
          </w:tcPr>
          <w:p w:rsidRPr="00AE1ECB" w:rsidR="00993120" w:rsidP="00993120" w:rsidRDefault="00993120" w14:paraId="244C8A6A"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Similar Institutions</w:t>
            </w:r>
          </w:p>
        </w:tc>
        <w:tc>
          <w:tcPr>
            <w:tcW w:w="2615" w:type="dxa"/>
            <w:tcBorders>
              <w:left w:val="single" w:color="auto" w:sz="4" w:space="0"/>
              <w:right w:val="single" w:color="auto" w:sz="4" w:space="0"/>
            </w:tcBorders>
            <w:vAlign w:val="center"/>
          </w:tcPr>
          <w:p w:rsidRPr="00AE1ECB" w:rsidR="00993120" w:rsidP="00993120" w:rsidRDefault="00993120" w14:paraId="244C8A6B"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812320</w:t>
            </w:r>
            <w:r w:rsidRPr="00AE1ECB">
              <w:rPr>
                <w:rFonts w:ascii="Helvetica" w:hAnsi="Helvetica"/>
                <w:sz w:val="12"/>
                <w:szCs w:val="12"/>
              </w:rPr>
              <w:tab/>
            </w:r>
            <w:proofErr w:type="spellStart"/>
            <w:r w:rsidRPr="00AE1ECB">
              <w:rPr>
                <w:rFonts w:ascii="Helvetica" w:hAnsi="Helvetica"/>
                <w:sz w:val="12"/>
                <w:szCs w:val="12"/>
              </w:rPr>
              <w:t>Drycleaning</w:t>
            </w:r>
            <w:proofErr w:type="spellEnd"/>
            <w:r w:rsidRPr="00AE1ECB">
              <w:rPr>
                <w:rFonts w:ascii="Helvetica" w:hAnsi="Helvetica"/>
                <w:sz w:val="12"/>
                <w:szCs w:val="12"/>
              </w:rPr>
              <w:t xml:space="preserve"> &amp; Laundry</w:t>
            </w:r>
          </w:p>
        </w:tc>
      </w:tr>
      <w:tr w:rsidRPr="00AE1ECB" w:rsidR="00993120" w:rsidTr="00F2467E" w14:paraId="244C8A71"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A6D"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sz w:val="12"/>
                <w:szCs w:val="12"/>
              </w:rPr>
              <w:tab/>
              <w:t>(including interior, industrial,</w:t>
            </w:r>
          </w:p>
        </w:tc>
        <w:tc>
          <w:tcPr>
            <w:tcW w:w="2613" w:type="dxa"/>
            <w:tcBorders>
              <w:left w:val="single" w:color="auto" w:sz="4" w:space="0"/>
              <w:right w:val="single" w:color="auto" w:sz="4" w:space="0"/>
            </w:tcBorders>
            <w:vAlign w:val="center"/>
          </w:tcPr>
          <w:p w:rsidRPr="00AE1ECB" w:rsidR="00993120" w:rsidP="00993120" w:rsidRDefault="00993120" w14:paraId="244C8A6E"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(including schools, colleges,</w:t>
            </w:r>
          </w:p>
        </w:tc>
        <w:tc>
          <w:tcPr>
            <w:tcW w:w="2704" w:type="dxa"/>
            <w:tcBorders>
              <w:left w:val="single" w:color="auto" w:sz="4" w:space="0"/>
              <w:right w:val="single" w:color="auto" w:sz="4" w:space="0"/>
            </w:tcBorders>
            <w:vAlign w:val="center"/>
          </w:tcPr>
          <w:p w:rsidRPr="00AE1ECB" w:rsidR="00993120" w:rsidP="00993120" w:rsidRDefault="00993120" w14:paraId="244C8A6F"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Amusements, Gambling, and</w:t>
            </w:r>
          </w:p>
        </w:tc>
        <w:tc>
          <w:tcPr>
            <w:tcW w:w="2615" w:type="dxa"/>
            <w:tcBorders>
              <w:left w:val="single" w:color="auto" w:sz="4" w:space="0"/>
              <w:right w:val="single" w:color="auto" w:sz="4" w:space="0"/>
            </w:tcBorders>
            <w:vAlign w:val="center"/>
          </w:tcPr>
          <w:p w:rsidRPr="00AE1ECB" w:rsidR="00993120" w:rsidP="00993120" w:rsidRDefault="00993120" w14:paraId="244C8A7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Services (except</w:t>
            </w:r>
          </w:p>
        </w:tc>
      </w:tr>
      <w:tr w:rsidRPr="00AE1ECB" w:rsidR="00993120" w:rsidTr="00F2467E" w14:paraId="244C8A76"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A7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graphic, &amp; fashion design)</w:t>
            </w:r>
          </w:p>
        </w:tc>
        <w:tc>
          <w:tcPr>
            <w:tcW w:w="2613" w:type="dxa"/>
            <w:tcBorders>
              <w:left w:val="single" w:color="auto" w:sz="4" w:space="0"/>
              <w:bottom w:val="single" w:color="auto" w:sz="4" w:space="0"/>
              <w:right w:val="single" w:color="auto" w:sz="4" w:space="0"/>
            </w:tcBorders>
            <w:vAlign w:val="center"/>
          </w:tcPr>
          <w:p w:rsidRPr="00AE1ECB" w:rsidR="00993120" w:rsidP="00993120" w:rsidRDefault="00993120" w14:paraId="244C8A73"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&amp; universities)</w:t>
            </w:r>
          </w:p>
        </w:tc>
        <w:tc>
          <w:tcPr>
            <w:tcW w:w="2704" w:type="dxa"/>
            <w:tcBorders>
              <w:left w:val="single" w:color="auto" w:sz="4" w:space="0"/>
              <w:right w:val="single" w:color="auto" w:sz="4" w:space="0"/>
            </w:tcBorders>
            <w:vAlign w:val="center"/>
          </w:tcPr>
          <w:p w:rsidRPr="00AE1ECB" w:rsidR="00993120" w:rsidP="00993120" w:rsidRDefault="00993120" w14:paraId="244C8A74"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Recreation Industries</w:t>
            </w:r>
          </w:p>
        </w:tc>
        <w:tc>
          <w:tcPr>
            <w:tcW w:w="2615" w:type="dxa"/>
            <w:tcBorders>
              <w:left w:val="single" w:color="auto" w:sz="4" w:space="0"/>
              <w:right w:val="single" w:color="auto" w:sz="4" w:space="0"/>
            </w:tcBorders>
            <w:vAlign w:val="center"/>
          </w:tcPr>
          <w:p w:rsidRPr="00AE1ECB" w:rsidR="00993120" w:rsidP="00993120" w:rsidRDefault="00993120" w14:paraId="244C8A75"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Coin-Operated)</w:t>
            </w:r>
          </w:p>
        </w:tc>
      </w:tr>
      <w:tr w:rsidRPr="00AE1ECB" w:rsidR="00993120" w:rsidTr="00F2467E" w14:paraId="244C8A7B"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A7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b/>
                <w:sz w:val="12"/>
                <w:szCs w:val="12"/>
              </w:rPr>
              <w:t>Computer Systems Design and</w:t>
            </w:r>
          </w:p>
        </w:tc>
        <w:tc>
          <w:tcPr>
            <w:tcW w:w="2613" w:type="dxa"/>
            <w:tcBorders>
              <w:top w:val="single" w:color="auto" w:sz="4" w:space="0"/>
              <w:left w:val="single" w:color="auto" w:sz="4" w:space="0"/>
              <w:right w:val="single" w:color="auto" w:sz="4" w:space="0"/>
            </w:tcBorders>
            <w:vAlign w:val="center"/>
          </w:tcPr>
          <w:p w:rsidRPr="00AE1ECB" w:rsidR="00993120" w:rsidP="00993120" w:rsidRDefault="00993120" w14:paraId="244C8A78" w14:textId="77777777">
            <w:pPr>
              <w:tabs>
                <w:tab w:val="clear" w:pos="432"/>
                <w:tab w:val="left" w:pos="540"/>
              </w:tabs>
              <w:autoSpaceDE w:val="0"/>
              <w:autoSpaceDN w:val="0"/>
              <w:adjustRightInd w:val="0"/>
              <w:spacing w:line="240" w:lineRule="auto"/>
              <w:ind w:right="151" w:firstLine="0"/>
              <w:rPr>
                <w:rFonts w:ascii="Helvetica" w:hAnsi="Helvetica"/>
                <w:b/>
                <w:sz w:val="13"/>
                <w:szCs w:val="13"/>
              </w:rPr>
            </w:pPr>
            <w:r w:rsidRPr="00AE1ECB">
              <w:rPr>
                <w:rFonts w:ascii="Helvetica" w:hAnsi="Helvetica"/>
                <w:b/>
                <w:sz w:val="13"/>
                <w:szCs w:val="13"/>
              </w:rPr>
              <w:t>Health Care and Social Assistance</w:t>
            </w:r>
          </w:p>
        </w:tc>
        <w:tc>
          <w:tcPr>
            <w:tcW w:w="2704" w:type="dxa"/>
            <w:tcBorders>
              <w:left w:val="single" w:color="auto" w:sz="4" w:space="0"/>
              <w:right w:val="single" w:color="auto" w:sz="4" w:space="0"/>
            </w:tcBorders>
            <w:vAlign w:val="center"/>
          </w:tcPr>
          <w:p w:rsidRPr="00AE1ECB" w:rsidR="00993120" w:rsidP="00993120" w:rsidRDefault="00993120" w14:paraId="244C8A79"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713100</w:t>
            </w:r>
            <w:r w:rsidRPr="00AE1ECB">
              <w:rPr>
                <w:rFonts w:ascii="Helvetica" w:hAnsi="Helvetica"/>
                <w:sz w:val="12"/>
                <w:szCs w:val="12"/>
              </w:rPr>
              <w:tab/>
              <w:t>Amusement Parks &amp; Arcades</w:t>
            </w:r>
          </w:p>
        </w:tc>
        <w:tc>
          <w:tcPr>
            <w:tcW w:w="2615" w:type="dxa"/>
            <w:tcBorders>
              <w:left w:val="single" w:color="auto" w:sz="4" w:space="0"/>
              <w:right w:val="single" w:color="auto" w:sz="4" w:space="0"/>
            </w:tcBorders>
            <w:vAlign w:val="center"/>
          </w:tcPr>
          <w:p w:rsidRPr="00AE1ECB" w:rsidR="00993120" w:rsidP="00993120" w:rsidRDefault="00993120" w14:paraId="244C8A7A"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812330</w:t>
            </w:r>
            <w:r w:rsidRPr="00AE1ECB">
              <w:rPr>
                <w:rFonts w:ascii="Helvetica" w:hAnsi="Helvetica"/>
                <w:sz w:val="12"/>
                <w:szCs w:val="12"/>
              </w:rPr>
              <w:tab/>
              <w:t>Linen &amp; Uniform Supply</w:t>
            </w:r>
          </w:p>
        </w:tc>
      </w:tr>
      <w:tr w:rsidRPr="00AE1ECB" w:rsidR="00993120" w:rsidTr="00F2467E" w14:paraId="244C8A80"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A7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b/>
                <w:sz w:val="12"/>
                <w:szCs w:val="12"/>
              </w:rPr>
              <w:t>Related Services</w:t>
            </w:r>
            <w:r w:rsidRPr="00AE1ECB" w:rsidDel="00820BA8">
              <w:rPr>
                <w:rFonts w:ascii="Helvetica" w:hAnsi="Helvetica"/>
                <w:sz w:val="12"/>
                <w:szCs w:val="12"/>
              </w:rPr>
              <w:t xml:space="preserve"> </w:t>
            </w:r>
          </w:p>
        </w:tc>
        <w:tc>
          <w:tcPr>
            <w:tcW w:w="2613" w:type="dxa"/>
            <w:tcBorders>
              <w:left w:val="single" w:color="auto" w:sz="4" w:space="0"/>
              <w:right w:val="single" w:color="auto" w:sz="4" w:space="0"/>
            </w:tcBorders>
            <w:vAlign w:val="center"/>
          </w:tcPr>
          <w:p w:rsidRPr="00AE1ECB" w:rsidR="00993120" w:rsidP="00993120" w:rsidRDefault="00993120" w14:paraId="244C8A7D"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Offices of Physicians and Dentists</w:t>
            </w:r>
          </w:p>
        </w:tc>
        <w:tc>
          <w:tcPr>
            <w:tcW w:w="2704" w:type="dxa"/>
            <w:tcBorders>
              <w:left w:val="single" w:color="auto" w:sz="4" w:space="0"/>
              <w:right w:val="single" w:color="auto" w:sz="4" w:space="0"/>
            </w:tcBorders>
            <w:vAlign w:val="center"/>
          </w:tcPr>
          <w:p w:rsidRPr="00AE1ECB" w:rsidR="00993120" w:rsidP="00993120" w:rsidRDefault="00993120" w14:paraId="244C8A7E"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713200</w:t>
            </w:r>
            <w:r w:rsidRPr="00AE1ECB">
              <w:rPr>
                <w:rFonts w:ascii="Helvetica" w:hAnsi="Helvetica"/>
                <w:sz w:val="12"/>
                <w:szCs w:val="12"/>
              </w:rPr>
              <w:tab/>
              <w:t>Gambling Industries</w:t>
            </w:r>
          </w:p>
        </w:tc>
        <w:tc>
          <w:tcPr>
            <w:tcW w:w="2615" w:type="dxa"/>
            <w:tcBorders>
              <w:left w:val="single" w:color="auto" w:sz="4" w:space="0"/>
              <w:right w:val="single" w:color="auto" w:sz="4" w:space="0"/>
            </w:tcBorders>
            <w:vAlign w:val="center"/>
          </w:tcPr>
          <w:p w:rsidRPr="00AE1ECB" w:rsidR="00993120" w:rsidP="00993120" w:rsidRDefault="00993120" w14:paraId="244C8A7F"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812910</w:t>
            </w:r>
            <w:r w:rsidRPr="00AE1ECB">
              <w:rPr>
                <w:rFonts w:ascii="Helvetica" w:hAnsi="Helvetica"/>
                <w:sz w:val="12"/>
                <w:szCs w:val="12"/>
              </w:rPr>
              <w:tab/>
              <w:t>Pet Care (except Veterinary)</w:t>
            </w:r>
          </w:p>
        </w:tc>
      </w:tr>
      <w:tr w:rsidRPr="00AE1ECB" w:rsidR="00993120" w:rsidTr="00F2467E" w14:paraId="244C8A85"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A81"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541511</w:t>
            </w:r>
            <w:r w:rsidRPr="00AE1ECB">
              <w:rPr>
                <w:rFonts w:ascii="Helvetica" w:hAnsi="Helvetica"/>
                <w:sz w:val="12"/>
                <w:szCs w:val="12"/>
              </w:rPr>
              <w:tab/>
              <w:t>Custom Computer</w:t>
            </w:r>
          </w:p>
        </w:tc>
        <w:tc>
          <w:tcPr>
            <w:tcW w:w="2613" w:type="dxa"/>
            <w:tcBorders>
              <w:left w:val="single" w:color="auto" w:sz="4" w:space="0"/>
              <w:right w:val="single" w:color="auto" w:sz="4" w:space="0"/>
            </w:tcBorders>
            <w:vAlign w:val="center"/>
          </w:tcPr>
          <w:p w:rsidRPr="00AE1ECB" w:rsidR="00993120" w:rsidP="00993120" w:rsidRDefault="00993120" w14:paraId="244C8A8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621111</w:t>
            </w:r>
            <w:r w:rsidRPr="00AE1ECB">
              <w:rPr>
                <w:rFonts w:ascii="Helvetica" w:hAnsi="Helvetica"/>
                <w:sz w:val="12"/>
                <w:szCs w:val="12"/>
              </w:rPr>
              <w:tab/>
              <w:t>Offices of Physicians (except</w:t>
            </w:r>
          </w:p>
        </w:tc>
        <w:tc>
          <w:tcPr>
            <w:tcW w:w="2704" w:type="dxa"/>
            <w:tcBorders>
              <w:left w:val="single" w:color="auto" w:sz="4" w:space="0"/>
              <w:right w:val="single" w:color="auto" w:sz="4" w:space="0"/>
            </w:tcBorders>
            <w:vAlign w:val="center"/>
          </w:tcPr>
          <w:p w:rsidRPr="00AE1ECB" w:rsidR="00993120" w:rsidP="00993120" w:rsidRDefault="00993120" w14:paraId="244C8A83"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713900</w:t>
            </w:r>
            <w:r w:rsidRPr="00AE1ECB">
              <w:rPr>
                <w:rFonts w:ascii="Helvetica" w:hAnsi="Helvetica"/>
                <w:sz w:val="12"/>
                <w:szCs w:val="12"/>
              </w:rPr>
              <w:tab/>
              <w:t>Other Amusement &amp;</w:t>
            </w:r>
          </w:p>
        </w:tc>
        <w:tc>
          <w:tcPr>
            <w:tcW w:w="2615" w:type="dxa"/>
            <w:tcBorders>
              <w:left w:val="single" w:color="auto" w:sz="4" w:space="0"/>
              <w:right w:val="single" w:color="auto" w:sz="4" w:space="0"/>
            </w:tcBorders>
            <w:vAlign w:val="center"/>
          </w:tcPr>
          <w:p w:rsidRPr="00AE1ECB" w:rsidR="00993120" w:rsidP="00993120" w:rsidRDefault="00993120" w14:paraId="244C8A84"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Services</w:t>
            </w:r>
          </w:p>
        </w:tc>
      </w:tr>
      <w:tr w:rsidRPr="00AE1ECB" w:rsidR="00993120" w:rsidTr="00F2467E" w14:paraId="244C8A8A"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A86"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Programming Services</w:t>
            </w:r>
            <w:r w:rsidRPr="00AE1ECB" w:rsidDel="00820BA8">
              <w:rPr>
                <w:rFonts w:ascii="Helvetica" w:hAnsi="Helvetica"/>
                <w:sz w:val="12"/>
                <w:szCs w:val="12"/>
              </w:rPr>
              <w:t xml:space="preserve"> </w:t>
            </w:r>
          </w:p>
        </w:tc>
        <w:tc>
          <w:tcPr>
            <w:tcW w:w="2613" w:type="dxa"/>
            <w:tcBorders>
              <w:left w:val="single" w:color="auto" w:sz="4" w:space="0"/>
              <w:right w:val="single" w:color="auto" w:sz="4" w:space="0"/>
            </w:tcBorders>
            <w:vAlign w:val="center"/>
          </w:tcPr>
          <w:p w:rsidRPr="00AE1ECB" w:rsidR="00993120" w:rsidP="00993120" w:rsidRDefault="00993120" w14:paraId="244C8A8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mental health specialists)</w:t>
            </w:r>
          </w:p>
        </w:tc>
        <w:tc>
          <w:tcPr>
            <w:tcW w:w="2704" w:type="dxa"/>
            <w:tcBorders>
              <w:left w:val="single" w:color="auto" w:sz="4" w:space="0"/>
              <w:right w:val="single" w:color="auto" w:sz="4" w:space="0"/>
            </w:tcBorders>
            <w:vAlign w:val="center"/>
          </w:tcPr>
          <w:p w:rsidRPr="00AE1ECB" w:rsidR="00993120" w:rsidP="00993120" w:rsidRDefault="00993120" w14:paraId="244C8A88"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Recreation Industries</w:t>
            </w:r>
          </w:p>
        </w:tc>
        <w:tc>
          <w:tcPr>
            <w:tcW w:w="2615" w:type="dxa"/>
            <w:tcBorders>
              <w:left w:val="single" w:color="auto" w:sz="4" w:space="0"/>
              <w:right w:val="single" w:color="auto" w:sz="4" w:space="0"/>
            </w:tcBorders>
            <w:vAlign w:val="center"/>
          </w:tcPr>
          <w:p w:rsidRPr="00AE1ECB" w:rsidR="00993120" w:rsidP="00993120" w:rsidRDefault="00993120" w14:paraId="244C8A89"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812920</w:t>
            </w:r>
            <w:r w:rsidRPr="00AE1ECB">
              <w:rPr>
                <w:rFonts w:ascii="Helvetica" w:hAnsi="Helvetica"/>
                <w:sz w:val="12"/>
                <w:szCs w:val="12"/>
              </w:rPr>
              <w:tab/>
              <w:t>Photofinishing</w:t>
            </w:r>
          </w:p>
        </w:tc>
      </w:tr>
      <w:tr w:rsidRPr="00AE1ECB" w:rsidR="00993120" w:rsidTr="00F2467E" w14:paraId="244C8A8F"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A8B"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541512</w:t>
            </w:r>
            <w:r w:rsidRPr="00AE1ECB">
              <w:rPr>
                <w:rFonts w:ascii="Helvetica" w:hAnsi="Helvetica"/>
                <w:sz w:val="12"/>
                <w:szCs w:val="12"/>
              </w:rPr>
              <w:tab/>
              <w:t>Computer Systems Design</w:t>
            </w:r>
          </w:p>
        </w:tc>
        <w:tc>
          <w:tcPr>
            <w:tcW w:w="2613" w:type="dxa"/>
            <w:tcBorders>
              <w:left w:val="single" w:color="auto" w:sz="4" w:space="0"/>
              <w:right w:val="single" w:color="auto" w:sz="4" w:space="0"/>
            </w:tcBorders>
            <w:vAlign w:val="center"/>
          </w:tcPr>
          <w:p w:rsidRPr="00AE1ECB" w:rsidR="00993120" w:rsidP="00993120" w:rsidRDefault="00993120" w14:paraId="244C8A8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621112</w:t>
            </w:r>
            <w:r w:rsidRPr="00AE1ECB">
              <w:rPr>
                <w:rFonts w:ascii="Helvetica" w:hAnsi="Helvetica"/>
                <w:sz w:val="12"/>
                <w:szCs w:val="12"/>
              </w:rPr>
              <w:tab/>
              <w:t>Offices of Physicians, Mental</w:t>
            </w:r>
          </w:p>
        </w:tc>
        <w:tc>
          <w:tcPr>
            <w:tcW w:w="2704" w:type="dxa"/>
            <w:tcBorders>
              <w:left w:val="single" w:color="auto" w:sz="4" w:space="0"/>
              <w:right w:val="single" w:color="auto" w:sz="4" w:space="0"/>
            </w:tcBorders>
            <w:vAlign w:val="center"/>
          </w:tcPr>
          <w:p w:rsidRPr="00AE1ECB" w:rsidR="00993120" w:rsidP="00993120" w:rsidRDefault="00993120" w14:paraId="244C8A8D"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(including golf courses, skiing</w:t>
            </w:r>
          </w:p>
        </w:tc>
        <w:tc>
          <w:tcPr>
            <w:tcW w:w="2615" w:type="dxa"/>
            <w:tcBorders>
              <w:left w:val="single" w:color="auto" w:sz="4" w:space="0"/>
              <w:right w:val="single" w:color="auto" w:sz="4" w:space="0"/>
            </w:tcBorders>
            <w:vAlign w:val="center"/>
          </w:tcPr>
          <w:p w:rsidRPr="00AE1ECB" w:rsidR="00993120" w:rsidP="00993120" w:rsidRDefault="00993120" w14:paraId="244C8A8E"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812930</w:t>
            </w:r>
            <w:r w:rsidRPr="00AE1ECB">
              <w:rPr>
                <w:rFonts w:ascii="Helvetica" w:hAnsi="Helvetica"/>
                <w:sz w:val="12"/>
                <w:szCs w:val="12"/>
              </w:rPr>
              <w:tab/>
              <w:t>Parking Lots &amp; Garages</w:t>
            </w:r>
          </w:p>
        </w:tc>
      </w:tr>
      <w:tr w:rsidRPr="00AE1ECB" w:rsidR="00993120" w:rsidTr="00F2467E" w14:paraId="244C8A94"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A9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Services</w:t>
            </w:r>
            <w:r w:rsidRPr="00AE1ECB" w:rsidDel="00820BA8">
              <w:rPr>
                <w:rFonts w:ascii="Helvetica" w:hAnsi="Helvetica"/>
                <w:sz w:val="12"/>
                <w:szCs w:val="12"/>
              </w:rPr>
              <w:t xml:space="preserve"> </w:t>
            </w:r>
          </w:p>
        </w:tc>
        <w:tc>
          <w:tcPr>
            <w:tcW w:w="2613" w:type="dxa"/>
            <w:tcBorders>
              <w:left w:val="single" w:color="auto" w:sz="4" w:space="0"/>
              <w:right w:val="single" w:color="auto" w:sz="4" w:space="0"/>
            </w:tcBorders>
            <w:vAlign w:val="center"/>
          </w:tcPr>
          <w:p w:rsidRPr="00AE1ECB" w:rsidR="00993120" w:rsidP="00993120" w:rsidRDefault="00993120" w14:paraId="244C8A91"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Health Specialists</w:t>
            </w:r>
          </w:p>
        </w:tc>
        <w:tc>
          <w:tcPr>
            <w:tcW w:w="2704" w:type="dxa"/>
            <w:tcBorders>
              <w:left w:val="single" w:color="auto" w:sz="4" w:space="0"/>
              <w:right w:val="single" w:color="auto" w:sz="4" w:space="0"/>
            </w:tcBorders>
            <w:vAlign w:val="center"/>
          </w:tcPr>
          <w:p w:rsidRPr="00AE1ECB" w:rsidR="00993120" w:rsidP="00993120" w:rsidRDefault="00993120" w14:paraId="244C8A9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 xml:space="preserve">facilities, marinas, fitness </w:t>
            </w:r>
          </w:p>
        </w:tc>
        <w:tc>
          <w:tcPr>
            <w:tcW w:w="2615" w:type="dxa"/>
            <w:tcBorders>
              <w:left w:val="single" w:color="auto" w:sz="4" w:space="0"/>
              <w:right w:val="single" w:color="auto" w:sz="4" w:space="0"/>
            </w:tcBorders>
            <w:vAlign w:val="center"/>
          </w:tcPr>
          <w:p w:rsidRPr="00AE1ECB" w:rsidR="00993120" w:rsidP="00993120" w:rsidRDefault="00993120" w14:paraId="244C8A93"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812990</w:t>
            </w:r>
            <w:r w:rsidRPr="00AE1ECB">
              <w:rPr>
                <w:rFonts w:ascii="Helvetica" w:hAnsi="Helvetica"/>
                <w:sz w:val="12"/>
                <w:szCs w:val="12"/>
              </w:rPr>
              <w:tab/>
              <w:t>All Other Personal Services</w:t>
            </w:r>
          </w:p>
        </w:tc>
      </w:tr>
      <w:tr w:rsidRPr="00AE1ECB" w:rsidR="00993120" w:rsidTr="00F2467E" w14:paraId="244C8A99"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A95"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541513</w:t>
            </w:r>
            <w:r w:rsidRPr="00AE1ECB">
              <w:rPr>
                <w:rFonts w:ascii="Helvetica" w:hAnsi="Helvetica"/>
                <w:sz w:val="12"/>
                <w:szCs w:val="12"/>
              </w:rPr>
              <w:tab/>
              <w:t>Computer Facilities</w:t>
            </w:r>
          </w:p>
        </w:tc>
        <w:tc>
          <w:tcPr>
            <w:tcW w:w="2613" w:type="dxa"/>
            <w:tcBorders>
              <w:left w:val="single" w:color="auto" w:sz="4" w:space="0"/>
              <w:right w:val="single" w:color="auto" w:sz="4" w:space="0"/>
            </w:tcBorders>
            <w:vAlign w:val="center"/>
          </w:tcPr>
          <w:p w:rsidRPr="00AE1ECB" w:rsidR="00993120" w:rsidP="00993120" w:rsidRDefault="00993120" w14:paraId="244C8A96"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621210</w:t>
            </w:r>
            <w:r w:rsidRPr="00AE1ECB">
              <w:rPr>
                <w:rFonts w:ascii="Helvetica" w:hAnsi="Helvetica"/>
                <w:sz w:val="12"/>
                <w:szCs w:val="12"/>
              </w:rPr>
              <w:tab/>
              <w:t>Offices of Dentists</w:t>
            </w:r>
          </w:p>
        </w:tc>
        <w:tc>
          <w:tcPr>
            <w:tcW w:w="2704" w:type="dxa"/>
            <w:tcBorders>
              <w:left w:val="single" w:color="auto" w:sz="4" w:space="0"/>
              <w:bottom w:val="single" w:color="auto" w:sz="4" w:space="0"/>
              <w:right w:val="single" w:color="auto" w:sz="4" w:space="0"/>
            </w:tcBorders>
            <w:vAlign w:val="center"/>
          </w:tcPr>
          <w:p w:rsidRPr="00AE1ECB" w:rsidR="00993120" w:rsidP="00993120" w:rsidRDefault="00993120" w14:paraId="244C8A9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centers, &amp; bowling centers)</w:t>
            </w:r>
          </w:p>
        </w:tc>
        <w:tc>
          <w:tcPr>
            <w:tcW w:w="2615" w:type="dxa"/>
            <w:tcBorders>
              <w:left w:val="single" w:color="auto" w:sz="4" w:space="0"/>
              <w:right w:val="single" w:color="auto" w:sz="4" w:space="0"/>
            </w:tcBorders>
            <w:vAlign w:val="center"/>
          </w:tcPr>
          <w:p w:rsidRPr="00AE1ECB" w:rsidR="00993120" w:rsidP="00993120" w:rsidRDefault="00993120" w14:paraId="244C8A98"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Religious, Grantmaking, Civic,</w:t>
            </w:r>
          </w:p>
        </w:tc>
      </w:tr>
      <w:tr w:rsidRPr="00AE1ECB" w:rsidR="00993120" w:rsidTr="00F2467E" w14:paraId="244C8A9E"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A9A"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sz w:val="12"/>
                <w:szCs w:val="12"/>
              </w:rPr>
              <w:tab/>
              <w:t>Management Services</w:t>
            </w:r>
            <w:r w:rsidRPr="00AE1ECB" w:rsidDel="00820BA8">
              <w:rPr>
                <w:rFonts w:ascii="Helvetica" w:hAnsi="Helvetica"/>
                <w:b/>
                <w:sz w:val="12"/>
                <w:szCs w:val="12"/>
              </w:rPr>
              <w:t xml:space="preserve"> </w:t>
            </w:r>
          </w:p>
        </w:tc>
        <w:tc>
          <w:tcPr>
            <w:tcW w:w="2613" w:type="dxa"/>
            <w:tcBorders>
              <w:left w:val="single" w:color="auto" w:sz="4" w:space="0"/>
              <w:right w:val="single" w:color="auto" w:sz="4" w:space="0"/>
            </w:tcBorders>
            <w:vAlign w:val="center"/>
          </w:tcPr>
          <w:p w:rsidRPr="00AE1ECB" w:rsidR="00993120" w:rsidP="00993120" w:rsidRDefault="00993120" w14:paraId="244C8A9B"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Offices of Other Health Practitioners</w:t>
            </w:r>
          </w:p>
        </w:tc>
        <w:tc>
          <w:tcPr>
            <w:tcW w:w="2704" w:type="dxa"/>
            <w:tcBorders>
              <w:top w:val="single" w:color="auto" w:sz="4" w:space="0"/>
              <w:left w:val="single" w:color="auto" w:sz="4" w:space="0"/>
              <w:right w:val="single" w:color="auto" w:sz="4" w:space="0"/>
            </w:tcBorders>
            <w:vAlign w:val="center"/>
          </w:tcPr>
          <w:p w:rsidRPr="00AE1ECB" w:rsidR="00993120" w:rsidP="00993120" w:rsidRDefault="00993120" w14:paraId="244C8A9C" w14:textId="77777777">
            <w:pPr>
              <w:tabs>
                <w:tab w:val="clear" w:pos="432"/>
                <w:tab w:val="left" w:pos="540"/>
              </w:tabs>
              <w:autoSpaceDE w:val="0"/>
              <w:autoSpaceDN w:val="0"/>
              <w:adjustRightInd w:val="0"/>
              <w:spacing w:line="240" w:lineRule="auto"/>
              <w:ind w:right="151" w:firstLine="0"/>
              <w:rPr>
                <w:rFonts w:ascii="Helvetica" w:hAnsi="Helvetica"/>
                <w:b/>
                <w:sz w:val="13"/>
                <w:szCs w:val="13"/>
              </w:rPr>
            </w:pPr>
            <w:r w:rsidRPr="00AE1ECB">
              <w:rPr>
                <w:rFonts w:ascii="Helvetica" w:hAnsi="Helvetica"/>
                <w:b/>
                <w:sz w:val="13"/>
                <w:szCs w:val="13"/>
              </w:rPr>
              <w:t>Accommodation and Food Services</w:t>
            </w:r>
          </w:p>
        </w:tc>
        <w:tc>
          <w:tcPr>
            <w:tcW w:w="2615" w:type="dxa"/>
            <w:tcBorders>
              <w:left w:val="single" w:color="auto" w:sz="4" w:space="0"/>
              <w:right w:val="single" w:color="auto" w:sz="4" w:space="0"/>
            </w:tcBorders>
            <w:vAlign w:val="center"/>
          </w:tcPr>
          <w:p w:rsidRPr="00AE1ECB" w:rsidR="00993120" w:rsidP="00993120" w:rsidRDefault="00993120" w14:paraId="244C8A9D"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Professional, and Similar</w:t>
            </w:r>
          </w:p>
        </w:tc>
      </w:tr>
      <w:tr w:rsidRPr="00AE1ECB" w:rsidR="00993120" w:rsidTr="00F2467E" w14:paraId="244C8AA3"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A9F"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sz w:val="12"/>
                <w:szCs w:val="12"/>
              </w:rPr>
              <w:t>541519</w:t>
            </w:r>
            <w:r w:rsidRPr="00AE1ECB">
              <w:rPr>
                <w:rFonts w:ascii="Helvetica" w:hAnsi="Helvetica"/>
                <w:sz w:val="12"/>
                <w:szCs w:val="12"/>
              </w:rPr>
              <w:tab/>
              <w:t>Other Computer Related</w:t>
            </w:r>
            <w:r w:rsidRPr="00AE1ECB" w:rsidDel="00820BA8">
              <w:rPr>
                <w:rFonts w:ascii="Helvetica" w:hAnsi="Helvetica"/>
                <w:b/>
                <w:sz w:val="12"/>
                <w:szCs w:val="12"/>
              </w:rPr>
              <w:t xml:space="preserve"> </w:t>
            </w:r>
          </w:p>
        </w:tc>
        <w:tc>
          <w:tcPr>
            <w:tcW w:w="2613" w:type="dxa"/>
            <w:tcBorders>
              <w:left w:val="single" w:color="auto" w:sz="4" w:space="0"/>
              <w:right w:val="single" w:color="auto" w:sz="4" w:space="0"/>
            </w:tcBorders>
            <w:vAlign w:val="center"/>
          </w:tcPr>
          <w:p w:rsidRPr="00AE1ECB" w:rsidR="00993120" w:rsidP="00993120" w:rsidRDefault="00993120" w14:paraId="244C8AA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621310</w:t>
            </w:r>
            <w:r w:rsidRPr="00AE1ECB">
              <w:rPr>
                <w:rFonts w:ascii="Helvetica" w:hAnsi="Helvetica"/>
                <w:sz w:val="12"/>
                <w:szCs w:val="12"/>
              </w:rPr>
              <w:tab/>
              <w:t>Offices of Chiropractors</w:t>
            </w:r>
          </w:p>
        </w:tc>
        <w:tc>
          <w:tcPr>
            <w:tcW w:w="2704" w:type="dxa"/>
            <w:tcBorders>
              <w:left w:val="single" w:color="auto" w:sz="4" w:space="0"/>
              <w:right w:val="single" w:color="auto" w:sz="4" w:space="0"/>
            </w:tcBorders>
            <w:vAlign w:val="center"/>
          </w:tcPr>
          <w:p w:rsidRPr="00AE1ECB" w:rsidR="00993120" w:rsidP="00993120" w:rsidRDefault="00993120" w14:paraId="244C8AA1"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Accommodation</w:t>
            </w:r>
          </w:p>
        </w:tc>
        <w:tc>
          <w:tcPr>
            <w:tcW w:w="2615" w:type="dxa"/>
            <w:tcBorders>
              <w:left w:val="single" w:color="auto" w:sz="4" w:space="0"/>
              <w:right w:val="single" w:color="auto" w:sz="4" w:space="0"/>
            </w:tcBorders>
            <w:vAlign w:val="center"/>
          </w:tcPr>
          <w:p w:rsidRPr="00AE1ECB" w:rsidR="00993120" w:rsidP="00993120" w:rsidRDefault="00993120" w14:paraId="244C8AA2"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Organizations</w:t>
            </w:r>
          </w:p>
        </w:tc>
      </w:tr>
      <w:tr w:rsidRPr="00AE1ECB" w:rsidR="00993120" w:rsidTr="00F2467E" w14:paraId="244C8AA8"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AA4"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Services</w:t>
            </w:r>
            <w:r w:rsidRPr="00AE1ECB" w:rsidDel="00820BA8">
              <w:rPr>
                <w:rFonts w:ascii="Helvetica" w:hAnsi="Helvetica"/>
                <w:sz w:val="12"/>
                <w:szCs w:val="12"/>
              </w:rPr>
              <w:t xml:space="preserve"> </w:t>
            </w:r>
          </w:p>
        </w:tc>
        <w:tc>
          <w:tcPr>
            <w:tcW w:w="2613" w:type="dxa"/>
            <w:tcBorders>
              <w:left w:val="single" w:color="auto" w:sz="4" w:space="0"/>
              <w:right w:val="single" w:color="auto" w:sz="4" w:space="0"/>
            </w:tcBorders>
            <w:vAlign w:val="center"/>
          </w:tcPr>
          <w:p w:rsidRPr="00AE1ECB" w:rsidR="00993120" w:rsidP="00993120" w:rsidRDefault="00993120" w14:paraId="244C8AA5"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621320</w:t>
            </w:r>
            <w:r w:rsidRPr="00AE1ECB">
              <w:rPr>
                <w:rFonts w:ascii="Helvetica" w:hAnsi="Helvetica"/>
                <w:sz w:val="12"/>
                <w:szCs w:val="12"/>
              </w:rPr>
              <w:tab/>
              <w:t>Offices of Optometrists</w:t>
            </w:r>
          </w:p>
        </w:tc>
        <w:tc>
          <w:tcPr>
            <w:tcW w:w="2704" w:type="dxa"/>
            <w:tcBorders>
              <w:left w:val="single" w:color="auto" w:sz="4" w:space="0"/>
              <w:right w:val="single" w:color="auto" w:sz="4" w:space="0"/>
            </w:tcBorders>
            <w:vAlign w:val="center"/>
          </w:tcPr>
          <w:p w:rsidRPr="00AE1ECB" w:rsidR="00993120" w:rsidP="00993120" w:rsidRDefault="00993120" w14:paraId="244C8AA6"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721110</w:t>
            </w:r>
            <w:r w:rsidRPr="00AE1ECB">
              <w:rPr>
                <w:rFonts w:ascii="Helvetica" w:hAnsi="Helvetica"/>
                <w:sz w:val="12"/>
                <w:szCs w:val="12"/>
              </w:rPr>
              <w:tab/>
              <w:t>Hotels (except Casino Hotels) &amp;</w:t>
            </w:r>
          </w:p>
        </w:tc>
        <w:tc>
          <w:tcPr>
            <w:tcW w:w="2615" w:type="dxa"/>
            <w:tcBorders>
              <w:left w:val="single" w:color="auto" w:sz="4" w:space="0"/>
              <w:right w:val="single" w:color="auto" w:sz="4" w:space="0"/>
            </w:tcBorders>
            <w:vAlign w:val="center"/>
          </w:tcPr>
          <w:p w:rsidRPr="00AE1ECB" w:rsidR="00993120" w:rsidP="00993120" w:rsidRDefault="00993120" w14:paraId="244C8AA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813000</w:t>
            </w:r>
            <w:r w:rsidRPr="00AE1ECB">
              <w:rPr>
                <w:rFonts w:ascii="Helvetica" w:hAnsi="Helvetica"/>
                <w:sz w:val="12"/>
                <w:szCs w:val="12"/>
              </w:rPr>
              <w:tab/>
              <w:t>Religious, Grantmaking,</w:t>
            </w:r>
          </w:p>
        </w:tc>
      </w:tr>
      <w:tr w:rsidRPr="00AE1ECB" w:rsidR="00993120" w:rsidTr="00F2467E" w14:paraId="244C8AAD"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AA9"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b/>
                <w:sz w:val="12"/>
                <w:szCs w:val="12"/>
              </w:rPr>
              <w:t>Other Professional, Scientific, and</w:t>
            </w:r>
          </w:p>
        </w:tc>
        <w:tc>
          <w:tcPr>
            <w:tcW w:w="2613" w:type="dxa"/>
            <w:tcBorders>
              <w:left w:val="single" w:color="auto" w:sz="4" w:space="0"/>
              <w:right w:val="single" w:color="auto" w:sz="4" w:space="0"/>
            </w:tcBorders>
            <w:vAlign w:val="center"/>
          </w:tcPr>
          <w:p w:rsidRPr="00AE1ECB" w:rsidR="00993120" w:rsidP="00993120" w:rsidRDefault="00993120" w14:paraId="244C8AAA"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621330</w:t>
            </w:r>
            <w:r w:rsidRPr="00AE1ECB">
              <w:rPr>
                <w:rFonts w:ascii="Helvetica" w:hAnsi="Helvetica"/>
                <w:sz w:val="12"/>
                <w:szCs w:val="12"/>
              </w:rPr>
              <w:tab/>
              <w:t>Offices of Mental Health</w:t>
            </w:r>
          </w:p>
        </w:tc>
        <w:tc>
          <w:tcPr>
            <w:tcW w:w="2704" w:type="dxa"/>
            <w:tcBorders>
              <w:left w:val="single" w:color="auto" w:sz="4" w:space="0"/>
              <w:right w:val="single" w:color="auto" w:sz="4" w:space="0"/>
            </w:tcBorders>
            <w:vAlign w:val="center"/>
          </w:tcPr>
          <w:p w:rsidRPr="00AE1ECB" w:rsidR="00993120" w:rsidP="00993120" w:rsidRDefault="00993120" w14:paraId="244C8AAB"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Motels</w:t>
            </w:r>
          </w:p>
        </w:tc>
        <w:tc>
          <w:tcPr>
            <w:tcW w:w="2615" w:type="dxa"/>
            <w:tcBorders>
              <w:left w:val="single" w:color="auto" w:sz="4" w:space="0"/>
              <w:right w:val="single" w:color="auto" w:sz="4" w:space="0"/>
            </w:tcBorders>
            <w:vAlign w:val="center"/>
          </w:tcPr>
          <w:p w:rsidRPr="00AE1ECB" w:rsidR="00993120" w:rsidP="00993120" w:rsidRDefault="00993120" w14:paraId="244C8AA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Civic, Professional, &amp; Similar</w:t>
            </w:r>
          </w:p>
        </w:tc>
      </w:tr>
      <w:tr w:rsidRPr="00AE1ECB" w:rsidR="00993120" w:rsidTr="00F2467E" w14:paraId="244C8AB2"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AAE"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b/>
                <w:sz w:val="12"/>
                <w:szCs w:val="12"/>
              </w:rPr>
              <w:t>Technical Services</w:t>
            </w:r>
          </w:p>
        </w:tc>
        <w:tc>
          <w:tcPr>
            <w:tcW w:w="2613" w:type="dxa"/>
            <w:tcBorders>
              <w:left w:val="single" w:color="auto" w:sz="4" w:space="0"/>
              <w:right w:val="single" w:color="auto" w:sz="4" w:space="0"/>
            </w:tcBorders>
            <w:vAlign w:val="center"/>
          </w:tcPr>
          <w:p w:rsidRPr="00AE1ECB" w:rsidR="00993120" w:rsidP="00993120" w:rsidRDefault="00993120" w14:paraId="244C8AAF"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 xml:space="preserve">Practitioners (except </w:t>
            </w:r>
          </w:p>
        </w:tc>
        <w:tc>
          <w:tcPr>
            <w:tcW w:w="2704" w:type="dxa"/>
            <w:tcBorders>
              <w:left w:val="single" w:color="auto" w:sz="4" w:space="0"/>
              <w:right w:val="single" w:color="auto" w:sz="4" w:space="0"/>
            </w:tcBorders>
            <w:vAlign w:val="center"/>
          </w:tcPr>
          <w:p w:rsidRPr="00AE1ECB" w:rsidR="00993120" w:rsidP="00993120" w:rsidRDefault="00993120" w14:paraId="244C8AB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721120</w:t>
            </w:r>
            <w:r w:rsidRPr="00AE1ECB">
              <w:rPr>
                <w:rFonts w:ascii="Helvetica" w:hAnsi="Helvetica"/>
                <w:sz w:val="12"/>
                <w:szCs w:val="12"/>
              </w:rPr>
              <w:tab/>
              <w:t>Casino Hotels</w:t>
            </w:r>
          </w:p>
        </w:tc>
        <w:tc>
          <w:tcPr>
            <w:tcW w:w="2615" w:type="dxa"/>
            <w:tcBorders>
              <w:left w:val="single" w:color="auto" w:sz="4" w:space="0"/>
              <w:right w:val="single" w:color="auto" w:sz="4" w:space="0"/>
            </w:tcBorders>
            <w:vAlign w:val="center"/>
          </w:tcPr>
          <w:p w:rsidRPr="00AE1ECB" w:rsidR="00993120" w:rsidP="00993120" w:rsidRDefault="00993120" w14:paraId="244C8AB1"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Organizations (including</w:t>
            </w:r>
          </w:p>
        </w:tc>
      </w:tr>
      <w:tr w:rsidRPr="00AE1ECB" w:rsidR="00993120" w:rsidTr="00F2467E" w14:paraId="244C8AB7"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AB3"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541600</w:t>
            </w:r>
            <w:r w:rsidRPr="00AE1ECB">
              <w:rPr>
                <w:rFonts w:ascii="Helvetica" w:hAnsi="Helvetica"/>
                <w:sz w:val="12"/>
                <w:szCs w:val="12"/>
              </w:rPr>
              <w:tab/>
              <w:t>Management, Scientific, &amp;</w:t>
            </w:r>
          </w:p>
        </w:tc>
        <w:tc>
          <w:tcPr>
            <w:tcW w:w="2613" w:type="dxa"/>
            <w:tcBorders>
              <w:left w:val="single" w:color="auto" w:sz="4" w:space="0"/>
              <w:right w:val="single" w:color="auto" w:sz="4" w:space="0"/>
            </w:tcBorders>
            <w:vAlign w:val="center"/>
          </w:tcPr>
          <w:p w:rsidRPr="00AE1ECB" w:rsidR="00993120" w:rsidP="00993120" w:rsidRDefault="00993120" w14:paraId="244C8AB4"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Physicians)</w:t>
            </w:r>
          </w:p>
        </w:tc>
        <w:tc>
          <w:tcPr>
            <w:tcW w:w="2704" w:type="dxa"/>
            <w:tcBorders>
              <w:left w:val="single" w:color="auto" w:sz="4" w:space="0"/>
              <w:right w:val="single" w:color="auto" w:sz="4" w:space="0"/>
            </w:tcBorders>
            <w:vAlign w:val="center"/>
          </w:tcPr>
          <w:p w:rsidRPr="00AE1ECB" w:rsidR="00993120" w:rsidP="00993120" w:rsidRDefault="00993120" w14:paraId="244C8AB5"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721191</w:t>
            </w:r>
            <w:r w:rsidRPr="00AE1ECB">
              <w:rPr>
                <w:rFonts w:ascii="Helvetica" w:hAnsi="Helvetica"/>
                <w:sz w:val="12"/>
                <w:szCs w:val="12"/>
              </w:rPr>
              <w:tab/>
              <w:t>Bed &amp; Breakfast Inns</w:t>
            </w:r>
          </w:p>
        </w:tc>
        <w:tc>
          <w:tcPr>
            <w:tcW w:w="2615" w:type="dxa"/>
            <w:tcBorders>
              <w:left w:val="single" w:color="auto" w:sz="4" w:space="0"/>
              <w:right w:val="single" w:color="auto" w:sz="4" w:space="0"/>
            </w:tcBorders>
            <w:vAlign w:val="center"/>
          </w:tcPr>
          <w:p w:rsidRPr="00AE1ECB" w:rsidR="00993120" w:rsidP="00993120" w:rsidRDefault="00993120" w14:paraId="244C8AB6"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condominium and</w:t>
            </w:r>
          </w:p>
        </w:tc>
      </w:tr>
      <w:tr w:rsidRPr="00AE1ECB" w:rsidR="00993120" w:rsidTr="00F2467E" w14:paraId="244C8ABC"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AB8"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Technical Consulting Services</w:t>
            </w:r>
          </w:p>
        </w:tc>
        <w:tc>
          <w:tcPr>
            <w:tcW w:w="2613" w:type="dxa"/>
            <w:tcBorders>
              <w:left w:val="single" w:color="auto" w:sz="4" w:space="0"/>
              <w:right w:val="single" w:color="auto" w:sz="4" w:space="0"/>
            </w:tcBorders>
            <w:vAlign w:val="center"/>
          </w:tcPr>
          <w:p w:rsidRPr="00AE1ECB" w:rsidR="00993120" w:rsidP="00993120" w:rsidRDefault="00993120" w14:paraId="244C8AB9"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621340</w:t>
            </w:r>
            <w:r w:rsidRPr="00AE1ECB">
              <w:rPr>
                <w:rFonts w:ascii="Helvetica" w:hAnsi="Helvetica"/>
                <w:sz w:val="12"/>
                <w:szCs w:val="12"/>
              </w:rPr>
              <w:tab/>
              <w:t>Offices of Physical,</w:t>
            </w:r>
          </w:p>
        </w:tc>
        <w:tc>
          <w:tcPr>
            <w:tcW w:w="2704" w:type="dxa"/>
            <w:tcBorders>
              <w:left w:val="single" w:color="auto" w:sz="4" w:space="0"/>
              <w:right w:val="single" w:color="auto" w:sz="4" w:space="0"/>
            </w:tcBorders>
            <w:vAlign w:val="center"/>
          </w:tcPr>
          <w:p w:rsidRPr="00AE1ECB" w:rsidR="00993120" w:rsidP="00993120" w:rsidRDefault="00993120" w14:paraId="244C8ABA"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721199</w:t>
            </w:r>
            <w:r w:rsidRPr="00AE1ECB">
              <w:rPr>
                <w:rFonts w:ascii="Helvetica" w:hAnsi="Helvetica"/>
                <w:sz w:val="12"/>
                <w:szCs w:val="12"/>
              </w:rPr>
              <w:tab/>
              <w:t>All other Traveler</w:t>
            </w:r>
          </w:p>
        </w:tc>
        <w:tc>
          <w:tcPr>
            <w:tcW w:w="2615" w:type="dxa"/>
            <w:tcBorders>
              <w:left w:val="single" w:color="auto" w:sz="4" w:space="0"/>
              <w:right w:val="single" w:color="auto" w:sz="4" w:space="0"/>
            </w:tcBorders>
            <w:vAlign w:val="center"/>
          </w:tcPr>
          <w:p w:rsidRPr="00AE1ECB" w:rsidR="00993120" w:rsidP="00993120" w:rsidRDefault="00993120" w14:paraId="244C8ABB"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r>
            <w:proofErr w:type="gramStart"/>
            <w:r w:rsidRPr="00AE1ECB">
              <w:rPr>
                <w:rFonts w:ascii="Helvetica" w:hAnsi="Helvetica"/>
                <w:sz w:val="12"/>
                <w:szCs w:val="12"/>
              </w:rPr>
              <w:t>homeowners</w:t>
            </w:r>
            <w:proofErr w:type="gramEnd"/>
            <w:r w:rsidRPr="00AE1ECB">
              <w:rPr>
                <w:rFonts w:ascii="Helvetica" w:hAnsi="Helvetica"/>
                <w:sz w:val="12"/>
                <w:szCs w:val="12"/>
              </w:rPr>
              <w:t xml:space="preserve"> associations)</w:t>
            </w:r>
          </w:p>
        </w:tc>
      </w:tr>
      <w:tr w:rsidRPr="00AE1ECB" w:rsidR="00993120" w:rsidTr="00F2467E" w14:paraId="244C8AC1"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ABD"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541700</w:t>
            </w:r>
            <w:r w:rsidRPr="00AE1ECB">
              <w:rPr>
                <w:rFonts w:ascii="Helvetica" w:hAnsi="Helvetica"/>
                <w:sz w:val="12"/>
                <w:szCs w:val="12"/>
              </w:rPr>
              <w:tab/>
              <w:t>Scientific Research &amp;</w:t>
            </w:r>
          </w:p>
        </w:tc>
        <w:tc>
          <w:tcPr>
            <w:tcW w:w="2613" w:type="dxa"/>
            <w:tcBorders>
              <w:left w:val="single" w:color="auto" w:sz="4" w:space="0"/>
              <w:right w:val="single" w:color="auto" w:sz="4" w:space="0"/>
            </w:tcBorders>
            <w:vAlign w:val="center"/>
          </w:tcPr>
          <w:p w:rsidRPr="00AE1ECB" w:rsidR="00993120" w:rsidP="00993120" w:rsidRDefault="00993120" w14:paraId="244C8ABE"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Occupational &amp; Speech</w:t>
            </w:r>
          </w:p>
        </w:tc>
        <w:tc>
          <w:tcPr>
            <w:tcW w:w="2704" w:type="dxa"/>
            <w:tcBorders>
              <w:left w:val="single" w:color="auto" w:sz="4" w:space="0"/>
              <w:right w:val="single" w:color="auto" w:sz="4" w:space="0"/>
            </w:tcBorders>
            <w:vAlign w:val="center"/>
          </w:tcPr>
          <w:p w:rsidRPr="00AE1ECB" w:rsidR="00993120" w:rsidP="00993120" w:rsidRDefault="00993120" w14:paraId="244C8ABF"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Accommodation</w:t>
            </w:r>
          </w:p>
        </w:tc>
        <w:tc>
          <w:tcPr>
            <w:tcW w:w="2615" w:type="dxa"/>
            <w:tcBorders>
              <w:left w:val="single" w:color="auto" w:sz="4" w:space="0"/>
              <w:right w:val="single" w:color="auto" w:sz="4" w:space="0"/>
            </w:tcBorders>
            <w:vAlign w:val="center"/>
          </w:tcPr>
          <w:p w:rsidRPr="00AE1ECB" w:rsidR="00993120" w:rsidP="00993120" w:rsidRDefault="00993120" w14:paraId="244C8AC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813930</w:t>
            </w:r>
            <w:r w:rsidRPr="00AE1ECB">
              <w:rPr>
                <w:rFonts w:ascii="Helvetica" w:hAnsi="Helvetica"/>
                <w:sz w:val="12"/>
                <w:szCs w:val="12"/>
              </w:rPr>
              <w:tab/>
              <w:t>Labor Unions and Similar</w:t>
            </w:r>
          </w:p>
        </w:tc>
      </w:tr>
      <w:tr w:rsidRPr="00AE1ECB" w:rsidR="00993120" w:rsidTr="00F2467E" w14:paraId="244C8AC6"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AC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Development Services</w:t>
            </w:r>
            <w:r w:rsidRPr="00AE1ECB" w:rsidDel="00820BA8">
              <w:rPr>
                <w:rFonts w:ascii="Helvetica" w:hAnsi="Helvetica"/>
                <w:sz w:val="12"/>
                <w:szCs w:val="12"/>
              </w:rPr>
              <w:t xml:space="preserve"> </w:t>
            </w:r>
          </w:p>
        </w:tc>
        <w:tc>
          <w:tcPr>
            <w:tcW w:w="2613" w:type="dxa"/>
            <w:tcBorders>
              <w:left w:val="single" w:color="auto" w:sz="4" w:space="0"/>
              <w:right w:val="single" w:color="auto" w:sz="4" w:space="0"/>
            </w:tcBorders>
            <w:vAlign w:val="center"/>
          </w:tcPr>
          <w:p w:rsidRPr="00AE1ECB" w:rsidR="00993120" w:rsidP="00993120" w:rsidRDefault="00993120" w14:paraId="244C8AC3"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Therapists, &amp; Audiologists</w:t>
            </w:r>
          </w:p>
        </w:tc>
        <w:tc>
          <w:tcPr>
            <w:tcW w:w="2704" w:type="dxa"/>
            <w:tcBorders>
              <w:left w:val="single" w:color="auto" w:sz="4" w:space="0"/>
              <w:right w:val="single" w:color="auto" w:sz="4" w:space="0"/>
            </w:tcBorders>
            <w:vAlign w:val="center"/>
          </w:tcPr>
          <w:p w:rsidRPr="00AE1ECB" w:rsidR="00993120" w:rsidP="00993120" w:rsidRDefault="00993120" w14:paraId="244C8AC4"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721210</w:t>
            </w:r>
            <w:r w:rsidRPr="00AE1ECB">
              <w:rPr>
                <w:rFonts w:ascii="Helvetica" w:hAnsi="Helvetica"/>
                <w:sz w:val="12"/>
                <w:szCs w:val="12"/>
              </w:rPr>
              <w:tab/>
              <w:t>RV (Recreational Vehicle)</w:t>
            </w:r>
          </w:p>
        </w:tc>
        <w:tc>
          <w:tcPr>
            <w:tcW w:w="2615" w:type="dxa"/>
            <w:tcBorders>
              <w:left w:val="single" w:color="auto" w:sz="4" w:space="0"/>
              <w:bottom w:val="single" w:color="auto" w:sz="4" w:space="0"/>
              <w:right w:val="single" w:color="auto" w:sz="4" w:space="0"/>
            </w:tcBorders>
            <w:vAlign w:val="center"/>
          </w:tcPr>
          <w:p w:rsidRPr="00AE1ECB" w:rsidR="00993120" w:rsidP="00993120" w:rsidRDefault="00993120" w14:paraId="244C8AC5"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Labor Organizations</w:t>
            </w:r>
          </w:p>
        </w:tc>
      </w:tr>
      <w:tr w:rsidRPr="00AE1ECB" w:rsidR="00993120" w:rsidTr="00F2467E" w14:paraId="244C8ACB"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AC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541800</w:t>
            </w:r>
            <w:r w:rsidRPr="00AE1ECB">
              <w:rPr>
                <w:rFonts w:ascii="Helvetica" w:hAnsi="Helvetica"/>
                <w:sz w:val="12"/>
                <w:szCs w:val="12"/>
              </w:rPr>
              <w:tab/>
              <w:t>Advertising &amp; Related</w:t>
            </w:r>
          </w:p>
        </w:tc>
        <w:tc>
          <w:tcPr>
            <w:tcW w:w="2613" w:type="dxa"/>
            <w:tcBorders>
              <w:left w:val="single" w:color="auto" w:sz="4" w:space="0"/>
              <w:right w:val="single" w:color="auto" w:sz="4" w:space="0"/>
            </w:tcBorders>
            <w:vAlign w:val="center"/>
          </w:tcPr>
          <w:p w:rsidRPr="00AE1ECB" w:rsidR="00993120" w:rsidP="00993120" w:rsidRDefault="00993120" w14:paraId="244C8AC8"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621391</w:t>
            </w:r>
            <w:r w:rsidRPr="00AE1ECB">
              <w:rPr>
                <w:rFonts w:ascii="Helvetica" w:hAnsi="Helvetica"/>
                <w:sz w:val="12"/>
                <w:szCs w:val="12"/>
              </w:rPr>
              <w:tab/>
              <w:t>Offices of Podiatrists</w:t>
            </w:r>
          </w:p>
        </w:tc>
        <w:tc>
          <w:tcPr>
            <w:tcW w:w="2704" w:type="dxa"/>
            <w:tcBorders>
              <w:left w:val="single" w:color="auto" w:sz="4" w:space="0"/>
              <w:right w:val="single" w:color="auto" w:sz="4" w:space="0"/>
            </w:tcBorders>
            <w:vAlign w:val="center"/>
          </w:tcPr>
          <w:p w:rsidRPr="00AE1ECB" w:rsidR="00993120" w:rsidP="00993120" w:rsidRDefault="00993120" w14:paraId="244C8AC9"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Parks &amp; Recreational Camps</w:t>
            </w:r>
          </w:p>
        </w:tc>
        <w:tc>
          <w:tcPr>
            <w:tcW w:w="2615" w:type="dxa"/>
            <w:tcBorders>
              <w:top w:val="single" w:color="auto" w:sz="4" w:space="0"/>
              <w:left w:val="single" w:color="auto" w:sz="4" w:space="0"/>
              <w:right w:val="single" w:color="auto" w:sz="4" w:space="0"/>
            </w:tcBorders>
            <w:vAlign w:val="center"/>
          </w:tcPr>
          <w:p w:rsidRPr="00AE1ECB" w:rsidR="00993120" w:rsidP="00993120" w:rsidRDefault="00993120" w14:paraId="244C8ACA"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921000</w:t>
            </w:r>
            <w:r w:rsidRPr="00AE1ECB">
              <w:rPr>
                <w:rFonts w:ascii="Helvetica" w:hAnsi="Helvetica"/>
                <w:sz w:val="12"/>
                <w:szCs w:val="12"/>
              </w:rPr>
              <w:tab/>
              <w:t>Governmental Instrumentality</w:t>
            </w:r>
          </w:p>
        </w:tc>
      </w:tr>
      <w:tr w:rsidRPr="00AE1ECB" w:rsidR="00993120" w:rsidTr="00F2467E" w14:paraId="244C8AD0"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AC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Services</w:t>
            </w:r>
            <w:r w:rsidRPr="00AE1ECB" w:rsidDel="008D5EF0">
              <w:rPr>
                <w:rFonts w:ascii="Helvetica" w:hAnsi="Helvetica"/>
                <w:sz w:val="12"/>
                <w:szCs w:val="12"/>
              </w:rPr>
              <w:t xml:space="preserve"> </w:t>
            </w:r>
          </w:p>
        </w:tc>
        <w:tc>
          <w:tcPr>
            <w:tcW w:w="2613" w:type="dxa"/>
            <w:tcBorders>
              <w:left w:val="single" w:color="auto" w:sz="4" w:space="0"/>
              <w:right w:val="single" w:color="auto" w:sz="4" w:space="0"/>
            </w:tcBorders>
            <w:vAlign w:val="center"/>
          </w:tcPr>
          <w:p w:rsidRPr="00AE1ECB" w:rsidR="00993120" w:rsidP="00993120" w:rsidRDefault="00993120" w14:paraId="244C8ACD"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621399</w:t>
            </w:r>
            <w:r w:rsidRPr="00AE1ECB">
              <w:rPr>
                <w:rFonts w:ascii="Helvetica" w:hAnsi="Helvetica"/>
                <w:sz w:val="12"/>
                <w:szCs w:val="12"/>
              </w:rPr>
              <w:tab/>
              <w:t>Offices of all Other</w:t>
            </w:r>
          </w:p>
        </w:tc>
        <w:tc>
          <w:tcPr>
            <w:tcW w:w="2704" w:type="dxa"/>
            <w:tcBorders>
              <w:left w:val="single" w:color="auto" w:sz="4" w:space="0"/>
              <w:right w:val="single" w:color="auto" w:sz="4" w:space="0"/>
            </w:tcBorders>
            <w:vAlign w:val="center"/>
          </w:tcPr>
          <w:p w:rsidRPr="00AE1ECB" w:rsidR="00993120" w:rsidP="00993120" w:rsidRDefault="00993120" w14:paraId="244C8ACE"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721310</w:t>
            </w:r>
            <w:r w:rsidRPr="00AE1ECB">
              <w:rPr>
                <w:rFonts w:ascii="Helvetica" w:hAnsi="Helvetica"/>
                <w:sz w:val="12"/>
                <w:szCs w:val="12"/>
              </w:rPr>
              <w:tab/>
              <w:t xml:space="preserve">Rooming </w:t>
            </w:r>
            <w:r>
              <w:rPr>
                <w:rFonts w:ascii="Helvetica" w:hAnsi="Helvetica"/>
                <w:sz w:val="12"/>
                <w:szCs w:val="12"/>
              </w:rPr>
              <w:t>and</w:t>
            </w:r>
            <w:r w:rsidRPr="00AE1ECB">
              <w:rPr>
                <w:rFonts w:ascii="Helvetica" w:hAnsi="Helvetica"/>
                <w:sz w:val="12"/>
                <w:szCs w:val="12"/>
              </w:rPr>
              <w:t xml:space="preserve"> Boarding Houses</w:t>
            </w:r>
            <w:r>
              <w:rPr>
                <w:rFonts w:ascii="Helvetica" w:hAnsi="Helvetica"/>
                <w:sz w:val="12"/>
                <w:szCs w:val="12"/>
              </w:rPr>
              <w:t>,</w:t>
            </w:r>
          </w:p>
        </w:tc>
        <w:tc>
          <w:tcPr>
            <w:tcW w:w="2615" w:type="dxa"/>
            <w:tcBorders>
              <w:left w:val="single" w:color="auto" w:sz="4" w:space="0"/>
              <w:bottom w:val="single" w:color="auto" w:sz="4" w:space="0"/>
              <w:right w:val="single" w:color="auto" w:sz="4" w:space="0"/>
            </w:tcBorders>
            <w:vAlign w:val="center"/>
          </w:tcPr>
          <w:p w:rsidRPr="00AE1ECB" w:rsidR="00993120" w:rsidP="00993120" w:rsidRDefault="00993120" w14:paraId="244C8ACF"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or Agency</w:t>
            </w:r>
          </w:p>
        </w:tc>
      </w:tr>
      <w:tr w:rsidRPr="00AE1ECB" w:rsidR="00993120" w:rsidTr="00F2467E" w14:paraId="244C8AD5"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AD1"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541910</w:t>
            </w:r>
            <w:r w:rsidRPr="00AE1ECB">
              <w:rPr>
                <w:rFonts w:ascii="Helvetica" w:hAnsi="Helvetica"/>
                <w:sz w:val="12"/>
                <w:szCs w:val="12"/>
              </w:rPr>
              <w:tab/>
              <w:t>Marketing Research &amp; Public</w:t>
            </w:r>
            <w:r w:rsidRPr="00AE1ECB" w:rsidDel="008D5EF0">
              <w:rPr>
                <w:rFonts w:ascii="Helvetica" w:hAnsi="Helvetica"/>
                <w:sz w:val="12"/>
                <w:szCs w:val="12"/>
              </w:rPr>
              <w:t xml:space="preserve"> </w:t>
            </w:r>
          </w:p>
        </w:tc>
        <w:tc>
          <w:tcPr>
            <w:tcW w:w="2613" w:type="dxa"/>
            <w:tcBorders>
              <w:left w:val="single" w:color="auto" w:sz="4" w:space="0"/>
              <w:right w:val="single" w:color="auto" w:sz="4" w:space="0"/>
            </w:tcBorders>
            <w:vAlign w:val="center"/>
          </w:tcPr>
          <w:p w:rsidRPr="00AE1ECB" w:rsidR="00993120" w:rsidP="00993120" w:rsidRDefault="00993120" w14:paraId="244C8AD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Miscellaneous Health</w:t>
            </w:r>
          </w:p>
        </w:tc>
        <w:tc>
          <w:tcPr>
            <w:tcW w:w="2704" w:type="dxa"/>
            <w:tcBorders>
              <w:left w:val="single" w:color="auto" w:sz="4" w:space="0"/>
              <w:right w:val="single" w:color="auto" w:sz="4" w:space="0"/>
            </w:tcBorders>
            <w:vAlign w:val="center"/>
          </w:tcPr>
          <w:p w:rsidRPr="00AE1ECB" w:rsidR="00993120" w:rsidP="00993120" w:rsidRDefault="00993120" w14:paraId="244C8AD3"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Pr>
                <w:rFonts w:ascii="Helvetica" w:hAnsi="Helvetica"/>
                <w:sz w:val="12"/>
                <w:szCs w:val="12"/>
              </w:rPr>
              <w:tab/>
              <w:t xml:space="preserve">Dormitories, and Workers’ </w:t>
            </w:r>
            <w:r>
              <w:rPr>
                <w:rFonts w:ascii="Helvetica" w:hAnsi="Helvetica"/>
                <w:sz w:val="12"/>
                <w:szCs w:val="12"/>
              </w:rPr>
              <w:tab/>
            </w:r>
          </w:p>
        </w:tc>
        <w:tc>
          <w:tcPr>
            <w:tcW w:w="2615" w:type="dxa"/>
            <w:tcBorders>
              <w:top w:val="single" w:color="auto" w:sz="4" w:space="0"/>
              <w:left w:val="single" w:color="auto" w:sz="4" w:space="0"/>
              <w:right w:val="single" w:color="auto" w:sz="4" w:space="0"/>
            </w:tcBorders>
            <w:vAlign w:val="center"/>
          </w:tcPr>
          <w:p w:rsidRPr="00AE1ECB" w:rsidR="00993120" w:rsidP="00993120" w:rsidRDefault="00993120" w14:paraId="244C8AD4"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r>
      <w:tr w:rsidRPr="00AE1ECB" w:rsidR="00993120" w:rsidTr="00F2467E" w14:paraId="244C8ADA"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AD6"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Opinion Polling</w:t>
            </w:r>
          </w:p>
        </w:tc>
        <w:tc>
          <w:tcPr>
            <w:tcW w:w="2613" w:type="dxa"/>
            <w:tcBorders>
              <w:left w:val="single" w:color="auto" w:sz="4" w:space="0"/>
              <w:right w:val="single" w:color="auto" w:sz="4" w:space="0"/>
            </w:tcBorders>
            <w:vAlign w:val="center"/>
          </w:tcPr>
          <w:p w:rsidRPr="00AE1ECB" w:rsidR="00993120" w:rsidP="00993120" w:rsidRDefault="00993120" w14:paraId="244C8AD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Practitioners</w:t>
            </w:r>
          </w:p>
        </w:tc>
        <w:tc>
          <w:tcPr>
            <w:tcW w:w="2704" w:type="dxa"/>
            <w:tcBorders>
              <w:left w:val="single" w:color="auto" w:sz="4" w:space="0"/>
              <w:right w:val="single" w:color="auto" w:sz="4" w:space="0"/>
            </w:tcBorders>
            <w:vAlign w:val="center"/>
          </w:tcPr>
          <w:p w:rsidRPr="00AE1ECB" w:rsidR="00993120" w:rsidP="00993120" w:rsidRDefault="00993120" w14:paraId="244C8AD8"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Pr>
                <w:rFonts w:ascii="Helvetica" w:hAnsi="Helvetica"/>
                <w:sz w:val="12"/>
                <w:szCs w:val="12"/>
              </w:rPr>
              <w:tab/>
              <w:t>Camps</w:t>
            </w:r>
          </w:p>
        </w:tc>
        <w:tc>
          <w:tcPr>
            <w:tcW w:w="2615" w:type="dxa"/>
            <w:tcBorders>
              <w:left w:val="single" w:color="auto" w:sz="4" w:space="0"/>
              <w:right w:val="single" w:color="auto" w:sz="4" w:space="0"/>
            </w:tcBorders>
            <w:vAlign w:val="center"/>
          </w:tcPr>
          <w:p w:rsidRPr="00AE1ECB" w:rsidR="00993120" w:rsidP="00993120" w:rsidRDefault="00993120" w14:paraId="244C8AD9"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r>
      <w:tr w:rsidRPr="00AE1ECB" w:rsidR="00993120" w:rsidTr="00F2467E" w14:paraId="244C8ADF"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ADB"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541920</w:t>
            </w:r>
            <w:r w:rsidRPr="00AE1ECB">
              <w:rPr>
                <w:rFonts w:ascii="Helvetica" w:hAnsi="Helvetica"/>
                <w:sz w:val="12"/>
                <w:szCs w:val="12"/>
              </w:rPr>
              <w:tab/>
              <w:t>Photographic Services</w:t>
            </w:r>
            <w:r w:rsidRPr="00AE1ECB" w:rsidDel="008D5EF0">
              <w:rPr>
                <w:rFonts w:ascii="Helvetica" w:hAnsi="Helvetica"/>
                <w:sz w:val="12"/>
                <w:szCs w:val="12"/>
              </w:rPr>
              <w:t xml:space="preserve"> </w:t>
            </w:r>
          </w:p>
        </w:tc>
        <w:tc>
          <w:tcPr>
            <w:tcW w:w="2613" w:type="dxa"/>
            <w:tcBorders>
              <w:left w:val="single" w:color="auto" w:sz="4" w:space="0"/>
              <w:right w:val="single" w:color="auto" w:sz="4" w:space="0"/>
            </w:tcBorders>
            <w:vAlign w:val="center"/>
          </w:tcPr>
          <w:p w:rsidRPr="00AE1ECB" w:rsidR="00993120" w:rsidP="00993120" w:rsidRDefault="00993120" w14:paraId="244C8ADC" w14:textId="77777777">
            <w:pPr>
              <w:tabs>
                <w:tab w:val="clear" w:pos="432"/>
                <w:tab w:val="left" w:pos="540"/>
              </w:tabs>
              <w:autoSpaceDE w:val="0"/>
              <w:autoSpaceDN w:val="0"/>
              <w:adjustRightInd w:val="0"/>
              <w:spacing w:line="240" w:lineRule="auto"/>
              <w:ind w:right="151" w:firstLine="0"/>
              <w:rPr>
                <w:rFonts w:ascii="Helvetica" w:hAnsi="Helvetica"/>
                <w:b/>
                <w:sz w:val="12"/>
                <w:szCs w:val="12"/>
              </w:rPr>
            </w:pPr>
            <w:r w:rsidRPr="00AE1ECB">
              <w:rPr>
                <w:rFonts w:ascii="Helvetica" w:hAnsi="Helvetica"/>
                <w:b/>
                <w:sz w:val="12"/>
                <w:szCs w:val="12"/>
              </w:rPr>
              <w:t>Outpatient Care Centers</w:t>
            </w:r>
          </w:p>
        </w:tc>
        <w:tc>
          <w:tcPr>
            <w:tcW w:w="2704" w:type="dxa"/>
            <w:tcBorders>
              <w:left w:val="single" w:color="auto" w:sz="4" w:space="0"/>
              <w:right w:val="single" w:color="auto" w:sz="4" w:space="0"/>
            </w:tcBorders>
            <w:vAlign w:val="center"/>
          </w:tcPr>
          <w:p w:rsidRPr="00AE1ECB" w:rsidR="00993120" w:rsidP="00993120" w:rsidRDefault="00993120" w14:paraId="244C8ADD"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b/>
                <w:sz w:val="12"/>
                <w:szCs w:val="12"/>
              </w:rPr>
              <w:t>Food Services and Drinking Places</w:t>
            </w:r>
          </w:p>
        </w:tc>
        <w:tc>
          <w:tcPr>
            <w:tcW w:w="2615" w:type="dxa"/>
            <w:tcBorders>
              <w:left w:val="single" w:color="auto" w:sz="4" w:space="0"/>
              <w:right w:val="single" w:color="auto" w:sz="4" w:space="0"/>
            </w:tcBorders>
            <w:vAlign w:val="center"/>
          </w:tcPr>
          <w:p w:rsidRPr="00AE1ECB" w:rsidR="00993120" w:rsidP="00993120" w:rsidRDefault="00993120" w14:paraId="244C8ADE"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r>
      <w:tr w:rsidRPr="00AE1ECB" w:rsidR="00993120" w:rsidTr="00F2467E" w14:paraId="244C8AE4"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AE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541930</w:t>
            </w:r>
            <w:r w:rsidRPr="00AE1ECB">
              <w:rPr>
                <w:rFonts w:ascii="Helvetica" w:hAnsi="Helvetica"/>
                <w:sz w:val="12"/>
                <w:szCs w:val="12"/>
              </w:rPr>
              <w:tab/>
              <w:t>Translation &amp; Interpretation</w:t>
            </w:r>
          </w:p>
        </w:tc>
        <w:tc>
          <w:tcPr>
            <w:tcW w:w="2613" w:type="dxa"/>
            <w:tcBorders>
              <w:left w:val="single" w:color="auto" w:sz="4" w:space="0"/>
              <w:right w:val="single" w:color="auto" w:sz="4" w:space="0"/>
            </w:tcBorders>
            <w:vAlign w:val="center"/>
          </w:tcPr>
          <w:p w:rsidRPr="00AE1ECB" w:rsidR="00993120" w:rsidP="00993120" w:rsidRDefault="00993120" w14:paraId="244C8AE1"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621410</w:t>
            </w:r>
            <w:r w:rsidRPr="00AE1ECB">
              <w:rPr>
                <w:rFonts w:ascii="Helvetica" w:hAnsi="Helvetica"/>
                <w:sz w:val="12"/>
                <w:szCs w:val="12"/>
              </w:rPr>
              <w:tab/>
              <w:t>Family Planning Centers</w:t>
            </w:r>
          </w:p>
        </w:tc>
        <w:tc>
          <w:tcPr>
            <w:tcW w:w="2704" w:type="dxa"/>
            <w:tcBorders>
              <w:left w:val="single" w:color="auto" w:sz="4" w:space="0"/>
              <w:right w:val="single" w:color="auto" w:sz="4" w:space="0"/>
            </w:tcBorders>
            <w:vAlign w:val="center"/>
          </w:tcPr>
          <w:p w:rsidRPr="00AE1ECB" w:rsidR="00993120" w:rsidP="00993120" w:rsidRDefault="00993120" w14:paraId="244C8AE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722300</w:t>
            </w:r>
            <w:r w:rsidRPr="00AE1ECB">
              <w:rPr>
                <w:rFonts w:ascii="Helvetica" w:hAnsi="Helvetica"/>
                <w:sz w:val="12"/>
                <w:szCs w:val="12"/>
              </w:rPr>
              <w:tab/>
              <w:t>Special Food Services</w:t>
            </w:r>
          </w:p>
        </w:tc>
        <w:tc>
          <w:tcPr>
            <w:tcW w:w="2615" w:type="dxa"/>
            <w:tcBorders>
              <w:left w:val="single" w:color="auto" w:sz="4" w:space="0"/>
              <w:right w:val="single" w:color="auto" w:sz="4" w:space="0"/>
            </w:tcBorders>
            <w:vAlign w:val="center"/>
          </w:tcPr>
          <w:p w:rsidRPr="00AE1ECB" w:rsidR="00993120" w:rsidP="00993120" w:rsidRDefault="00993120" w14:paraId="244C8AE3"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r>
      <w:tr w:rsidRPr="00AE1ECB" w:rsidR="00993120" w:rsidTr="00F2467E" w14:paraId="244C8AE9"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AE5"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Services</w:t>
            </w:r>
          </w:p>
        </w:tc>
        <w:tc>
          <w:tcPr>
            <w:tcW w:w="2613" w:type="dxa"/>
            <w:tcBorders>
              <w:left w:val="single" w:color="auto" w:sz="4" w:space="0"/>
              <w:right w:val="single" w:color="auto" w:sz="4" w:space="0"/>
            </w:tcBorders>
            <w:vAlign w:val="center"/>
          </w:tcPr>
          <w:p w:rsidRPr="00AE1ECB" w:rsidR="00993120" w:rsidP="00993120" w:rsidRDefault="00993120" w14:paraId="244C8AE6"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621420</w:t>
            </w:r>
            <w:r w:rsidRPr="00AE1ECB">
              <w:rPr>
                <w:rFonts w:ascii="Helvetica" w:hAnsi="Helvetica"/>
                <w:sz w:val="12"/>
                <w:szCs w:val="12"/>
              </w:rPr>
              <w:tab/>
              <w:t>Outpatient Mental Health &amp;</w:t>
            </w:r>
          </w:p>
        </w:tc>
        <w:tc>
          <w:tcPr>
            <w:tcW w:w="2704" w:type="dxa"/>
            <w:tcBorders>
              <w:left w:val="single" w:color="auto" w:sz="4" w:space="0"/>
              <w:right w:val="single" w:color="auto" w:sz="4" w:space="0"/>
            </w:tcBorders>
            <w:vAlign w:val="center"/>
          </w:tcPr>
          <w:p w:rsidRPr="00AE1ECB" w:rsidR="00993120" w:rsidP="00993120" w:rsidRDefault="00993120" w14:paraId="244C8AE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 xml:space="preserve">                (including food service</w:t>
            </w:r>
          </w:p>
        </w:tc>
        <w:tc>
          <w:tcPr>
            <w:tcW w:w="2615" w:type="dxa"/>
            <w:tcBorders>
              <w:left w:val="single" w:color="auto" w:sz="4" w:space="0"/>
              <w:right w:val="single" w:color="auto" w:sz="4" w:space="0"/>
            </w:tcBorders>
            <w:vAlign w:val="center"/>
          </w:tcPr>
          <w:p w:rsidRPr="00AE1ECB" w:rsidR="00993120" w:rsidP="00993120" w:rsidRDefault="00993120" w14:paraId="244C8AE8"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r>
      <w:tr w:rsidRPr="00AE1ECB" w:rsidR="00993120" w:rsidTr="006A2778" w14:paraId="244C8AEE"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AEA"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541940</w:t>
            </w:r>
            <w:r w:rsidRPr="00AE1ECB">
              <w:rPr>
                <w:rFonts w:ascii="Helvetica" w:hAnsi="Helvetica"/>
                <w:sz w:val="12"/>
                <w:szCs w:val="12"/>
              </w:rPr>
              <w:tab/>
              <w:t>Veterinary Services</w:t>
            </w:r>
          </w:p>
        </w:tc>
        <w:tc>
          <w:tcPr>
            <w:tcW w:w="2613" w:type="dxa"/>
            <w:tcBorders>
              <w:left w:val="single" w:color="auto" w:sz="4" w:space="0"/>
              <w:right w:val="single" w:color="auto" w:sz="4" w:space="0"/>
            </w:tcBorders>
            <w:vAlign w:val="center"/>
          </w:tcPr>
          <w:p w:rsidRPr="00AE1ECB" w:rsidR="00993120" w:rsidP="00993120" w:rsidRDefault="00993120" w14:paraId="244C8AEB"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Substance Abuse Centers</w:t>
            </w:r>
          </w:p>
        </w:tc>
        <w:tc>
          <w:tcPr>
            <w:tcW w:w="2704" w:type="dxa"/>
            <w:tcBorders>
              <w:left w:val="single" w:color="auto" w:sz="4" w:space="0"/>
              <w:right w:val="single" w:color="auto" w:sz="4" w:space="0"/>
            </w:tcBorders>
            <w:vAlign w:val="center"/>
          </w:tcPr>
          <w:p w:rsidRPr="00AE1ECB" w:rsidR="00993120" w:rsidP="00993120" w:rsidRDefault="00993120" w14:paraId="244C8AE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 xml:space="preserve">                contractors &amp; caterers)</w:t>
            </w:r>
          </w:p>
        </w:tc>
        <w:tc>
          <w:tcPr>
            <w:tcW w:w="2615" w:type="dxa"/>
            <w:tcBorders>
              <w:left w:val="single" w:color="auto" w:sz="4" w:space="0"/>
              <w:right w:val="single" w:color="auto" w:sz="4" w:space="0"/>
            </w:tcBorders>
            <w:vAlign w:val="center"/>
          </w:tcPr>
          <w:p w:rsidRPr="00AE1ECB" w:rsidR="00993120" w:rsidP="00993120" w:rsidRDefault="00993120" w14:paraId="244C8AED"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r>
      <w:tr w:rsidRPr="00AE1ECB" w:rsidR="00993120" w:rsidTr="006A2778" w14:paraId="244C8AF3"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AEF" w14:textId="77777777">
            <w:pPr>
              <w:tabs>
                <w:tab w:val="clear" w:pos="432"/>
                <w:tab w:val="left" w:pos="540"/>
              </w:tabs>
              <w:autoSpaceDE w:val="0"/>
              <w:autoSpaceDN w:val="0"/>
              <w:adjustRightInd w:val="0"/>
              <w:spacing w:line="240" w:lineRule="auto"/>
              <w:ind w:right="151" w:firstLine="0"/>
              <w:rPr>
                <w:rFonts w:ascii="Helvetica" w:hAnsi="Helvetica"/>
                <w:b/>
                <w:sz w:val="14"/>
                <w:szCs w:val="14"/>
              </w:rPr>
            </w:pPr>
            <w:r w:rsidRPr="00AE1ECB">
              <w:rPr>
                <w:rFonts w:ascii="Helvetica" w:hAnsi="Helvetica"/>
                <w:sz w:val="12"/>
                <w:szCs w:val="12"/>
              </w:rPr>
              <w:t>541990</w:t>
            </w:r>
            <w:r w:rsidRPr="00AE1ECB">
              <w:rPr>
                <w:rFonts w:ascii="Helvetica" w:hAnsi="Helvetica"/>
                <w:sz w:val="12"/>
                <w:szCs w:val="12"/>
              </w:rPr>
              <w:tab/>
              <w:t>All Other Professional,</w:t>
            </w:r>
          </w:p>
        </w:tc>
        <w:tc>
          <w:tcPr>
            <w:tcW w:w="2613" w:type="dxa"/>
            <w:tcBorders>
              <w:left w:val="single" w:color="auto" w:sz="4" w:space="0"/>
              <w:right w:val="single" w:color="auto" w:sz="4" w:space="0"/>
            </w:tcBorders>
            <w:vAlign w:val="center"/>
          </w:tcPr>
          <w:p w:rsidRPr="00AE1ECB" w:rsidR="00993120" w:rsidP="00993120" w:rsidRDefault="00993120" w14:paraId="244C8AF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621491</w:t>
            </w:r>
            <w:r w:rsidRPr="00AE1ECB">
              <w:rPr>
                <w:rFonts w:ascii="Helvetica" w:hAnsi="Helvetica"/>
                <w:sz w:val="12"/>
                <w:szCs w:val="12"/>
              </w:rPr>
              <w:tab/>
              <w:t>HMO Medical Centers</w:t>
            </w:r>
          </w:p>
        </w:tc>
        <w:tc>
          <w:tcPr>
            <w:tcW w:w="2704" w:type="dxa"/>
            <w:tcBorders>
              <w:left w:val="single" w:color="auto" w:sz="4" w:space="0"/>
              <w:right w:val="single" w:color="auto" w:sz="4" w:space="0"/>
            </w:tcBorders>
            <w:vAlign w:val="center"/>
          </w:tcPr>
          <w:p w:rsidRPr="00AE1ECB" w:rsidR="00993120" w:rsidP="00993120" w:rsidRDefault="00993120" w14:paraId="244C8AF1"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722410</w:t>
            </w:r>
            <w:r w:rsidRPr="00AE1ECB">
              <w:rPr>
                <w:rFonts w:ascii="Helvetica" w:hAnsi="Helvetica"/>
                <w:sz w:val="12"/>
                <w:szCs w:val="12"/>
              </w:rPr>
              <w:tab/>
              <w:t>Drinking Places (Alcoholic</w:t>
            </w:r>
          </w:p>
        </w:tc>
        <w:tc>
          <w:tcPr>
            <w:tcW w:w="2615" w:type="dxa"/>
            <w:tcBorders>
              <w:left w:val="single" w:color="auto" w:sz="4" w:space="0"/>
              <w:right w:val="single" w:color="auto" w:sz="4" w:space="0"/>
            </w:tcBorders>
            <w:vAlign w:val="center"/>
          </w:tcPr>
          <w:p w:rsidRPr="00AE1ECB" w:rsidR="00993120" w:rsidP="00993120" w:rsidRDefault="00993120" w14:paraId="244C8AF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r>
      <w:tr w:rsidRPr="00AE1ECB" w:rsidR="00993120" w:rsidTr="006A2778" w14:paraId="244C8AF8"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AF4" w14:textId="77777777">
            <w:pPr>
              <w:tabs>
                <w:tab w:val="clear" w:pos="432"/>
                <w:tab w:val="left" w:pos="540"/>
              </w:tabs>
              <w:autoSpaceDE w:val="0"/>
              <w:autoSpaceDN w:val="0"/>
              <w:adjustRightInd w:val="0"/>
              <w:spacing w:line="240" w:lineRule="auto"/>
              <w:ind w:right="151" w:firstLine="0"/>
              <w:rPr>
                <w:rFonts w:ascii="Helvetica" w:hAnsi="Helvetica"/>
                <w:b/>
                <w:sz w:val="14"/>
                <w:szCs w:val="14"/>
              </w:rPr>
            </w:pPr>
            <w:r w:rsidRPr="00AE1ECB">
              <w:rPr>
                <w:rFonts w:ascii="Helvetica" w:hAnsi="Helvetica"/>
                <w:sz w:val="12"/>
                <w:szCs w:val="12"/>
              </w:rPr>
              <w:tab/>
              <w:t>Scientific, &amp; Technical</w:t>
            </w:r>
            <w:r w:rsidRPr="00AE1ECB" w:rsidDel="008D5EF0">
              <w:rPr>
                <w:rFonts w:ascii="Helvetica" w:hAnsi="Helvetica"/>
                <w:b/>
                <w:sz w:val="14"/>
                <w:szCs w:val="14"/>
              </w:rPr>
              <w:t xml:space="preserve"> </w:t>
            </w:r>
          </w:p>
        </w:tc>
        <w:tc>
          <w:tcPr>
            <w:tcW w:w="2613" w:type="dxa"/>
            <w:tcBorders>
              <w:left w:val="single" w:color="auto" w:sz="4" w:space="0"/>
              <w:right w:val="single" w:color="auto" w:sz="4" w:space="0"/>
            </w:tcBorders>
            <w:vAlign w:val="center"/>
          </w:tcPr>
          <w:p w:rsidRPr="00AE1ECB" w:rsidR="00993120" w:rsidP="00993120" w:rsidRDefault="00993120" w14:paraId="244C8AF5"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621492</w:t>
            </w:r>
            <w:r w:rsidRPr="00AE1ECB">
              <w:rPr>
                <w:rFonts w:ascii="Helvetica" w:hAnsi="Helvetica"/>
                <w:sz w:val="12"/>
                <w:szCs w:val="12"/>
              </w:rPr>
              <w:tab/>
              <w:t>Kidney Dialysis Centers</w:t>
            </w:r>
          </w:p>
        </w:tc>
        <w:tc>
          <w:tcPr>
            <w:tcW w:w="2704" w:type="dxa"/>
            <w:tcBorders>
              <w:left w:val="single" w:color="auto" w:sz="4" w:space="0"/>
              <w:right w:val="single" w:color="auto" w:sz="4" w:space="0"/>
            </w:tcBorders>
            <w:vAlign w:val="center"/>
          </w:tcPr>
          <w:p w:rsidRPr="00AE1ECB" w:rsidR="00993120" w:rsidP="00993120" w:rsidRDefault="00993120" w14:paraId="244C8AF6"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 xml:space="preserve">                Beverages)</w:t>
            </w:r>
          </w:p>
        </w:tc>
        <w:tc>
          <w:tcPr>
            <w:tcW w:w="2615" w:type="dxa"/>
            <w:tcBorders>
              <w:left w:val="single" w:color="auto" w:sz="4" w:space="0"/>
              <w:right w:val="single" w:color="auto" w:sz="4" w:space="0"/>
            </w:tcBorders>
            <w:vAlign w:val="center"/>
          </w:tcPr>
          <w:p w:rsidRPr="00AE1ECB" w:rsidR="00993120" w:rsidP="00993120" w:rsidRDefault="00993120" w14:paraId="244C8AF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r>
      <w:tr w:rsidRPr="00AE1ECB" w:rsidR="00993120" w:rsidTr="006A2778" w14:paraId="244C8AFD" w14:textId="77777777">
        <w:trPr>
          <w:trHeight w:val="123"/>
        </w:trPr>
        <w:tc>
          <w:tcPr>
            <w:tcW w:w="2541" w:type="dxa"/>
            <w:tcBorders>
              <w:left w:val="single" w:color="auto" w:sz="4" w:space="0"/>
              <w:bottom w:val="single" w:color="auto" w:sz="4" w:space="0"/>
              <w:right w:val="single" w:color="auto" w:sz="4" w:space="0"/>
            </w:tcBorders>
            <w:vAlign w:val="center"/>
          </w:tcPr>
          <w:p w:rsidRPr="00AE1ECB" w:rsidR="00993120" w:rsidP="00993120" w:rsidRDefault="00993120" w14:paraId="244C8AF9"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Services</w:t>
            </w:r>
          </w:p>
        </w:tc>
        <w:tc>
          <w:tcPr>
            <w:tcW w:w="2613" w:type="dxa"/>
            <w:tcBorders>
              <w:left w:val="single" w:color="auto" w:sz="4" w:space="0"/>
              <w:right w:val="single" w:color="auto" w:sz="4" w:space="0"/>
            </w:tcBorders>
            <w:vAlign w:val="center"/>
          </w:tcPr>
          <w:p w:rsidRPr="00AE1ECB" w:rsidR="00993120" w:rsidP="00993120" w:rsidRDefault="00993120" w14:paraId="244C8AFA"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621493</w:t>
            </w:r>
            <w:r w:rsidRPr="00AE1ECB">
              <w:rPr>
                <w:rFonts w:ascii="Helvetica" w:hAnsi="Helvetica"/>
                <w:sz w:val="12"/>
                <w:szCs w:val="12"/>
              </w:rPr>
              <w:tab/>
              <w:t>Freestanding Ambulatory</w:t>
            </w:r>
          </w:p>
        </w:tc>
        <w:tc>
          <w:tcPr>
            <w:tcW w:w="2704" w:type="dxa"/>
            <w:tcBorders>
              <w:left w:val="single" w:color="auto" w:sz="4" w:space="0"/>
              <w:right w:val="single" w:color="auto" w:sz="4" w:space="0"/>
            </w:tcBorders>
            <w:vAlign w:val="center"/>
          </w:tcPr>
          <w:p w:rsidRPr="00AE1ECB" w:rsidR="00993120" w:rsidP="00993120" w:rsidRDefault="00993120" w14:paraId="244C8AFB"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722511</w:t>
            </w:r>
            <w:r w:rsidRPr="00AE1ECB">
              <w:rPr>
                <w:rFonts w:ascii="Helvetica" w:hAnsi="Helvetica"/>
                <w:sz w:val="12"/>
                <w:szCs w:val="12"/>
              </w:rPr>
              <w:tab/>
              <w:t>Full-Service Restaurants</w:t>
            </w:r>
          </w:p>
        </w:tc>
        <w:tc>
          <w:tcPr>
            <w:tcW w:w="2615" w:type="dxa"/>
            <w:tcBorders>
              <w:left w:val="single" w:color="auto" w:sz="4" w:space="0"/>
              <w:right w:val="single" w:color="auto" w:sz="4" w:space="0"/>
            </w:tcBorders>
            <w:vAlign w:val="center"/>
          </w:tcPr>
          <w:p w:rsidRPr="00AE1ECB" w:rsidR="00993120" w:rsidP="00993120" w:rsidRDefault="00993120" w14:paraId="244C8AF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r>
      <w:tr w:rsidRPr="00AE1ECB" w:rsidR="00993120" w:rsidTr="006A2778" w14:paraId="244C8B02" w14:textId="77777777">
        <w:trPr>
          <w:trHeight w:val="123"/>
        </w:trPr>
        <w:tc>
          <w:tcPr>
            <w:tcW w:w="2541" w:type="dxa"/>
            <w:tcBorders>
              <w:top w:val="single" w:color="auto" w:sz="4" w:space="0"/>
              <w:left w:val="single" w:color="auto" w:sz="4" w:space="0"/>
              <w:right w:val="single" w:color="auto" w:sz="4" w:space="0"/>
            </w:tcBorders>
            <w:vAlign w:val="center"/>
          </w:tcPr>
          <w:p w:rsidRPr="00AE1ECB" w:rsidR="00993120" w:rsidP="00993120" w:rsidRDefault="00993120" w14:paraId="244C8AFE"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b/>
                <w:sz w:val="14"/>
                <w:szCs w:val="14"/>
              </w:rPr>
              <w:t>Management of Companies</w:t>
            </w:r>
          </w:p>
        </w:tc>
        <w:tc>
          <w:tcPr>
            <w:tcW w:w="2613" w:type="dxa"/>
            <w:tcBorders>
              <w:left w:val="single" w:color="auto" w:sz="4" w:space="0"/>
              <w:right w:val="single" w:color="auto" w:sz="4" w:space="0"/>
            </w:tcBorders>
            <w:vAlign w:val="center"/>
          </w:tcPr>
          <w:p w:rsidRPr="00AE1ECB" w:rsidR="00993120" w:rsidP="00993120" w:rsidRDefault="00993120" w14:paraId="244C8AFF"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Surgical &amp; Emergency Centers</w:t>
            </w:r>
          </w:p>
        </w:tc>
        <w:tc>
          <w:tcPr>
            <w:tcW w:w="2704" w:type="dxa"/>
            <w:tcBorders>
              <w:left w:val="single" w:color="auto" w:sz="4" w:space="0"/>
              <w:right w:val="single" w:color="auto" w:sz="4" w:space="0"/>
            </w:tcBorders>
            <w:vAlign w:val="center"/>
          </w:tcPr>
          <w:p w:rsidRPr="00AE1ECB" w:rsidR="00993120" w:rsidP="00993120" w:rsidRDefault="00993120" w14:paraId="244C8B0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722513</w:t>
            </w:r>
            <w:r w:rsidRPr="00AE1ECB">
              <w:rPr>
                <w:rFonts w:ascii="Helvetica" w:hAnsi="Helvetica"/>
                <w:sz w:val="12"/>
                <w:szCs w:val="12"/>
              </w:rPr>
              <w:tab/>
              <w:t>Limited-Service Restaurants</w:t>
            </w:r>
          </w:p>
        </w:tc>
        <w:tc>
          <w:tcPr>
            <w:tcW w:w="2615" w:type="dxa"/>
            <w:tcBorders>
              <w:left w:val="single" w:color="auto" w:sz="4" w:space="0"/>
              <w:right w:val="single" w:color="auto" w:sz="4" w:space="0"/>
            </w:tcBorders>
            <w:vAlign w:val="center"/>
          </w:tcPr>
          <w:p w:rsidRPr="00AE1ECB" w:rsidR="00993120" w:rsidP="00993120" w:rsidRDefault="00993120" w14:paraId="244C8B01"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r>
      <w:tr w:rsidRPr="00AE1ECB" w:rsidR="00993120" w:rsidTr="006A2778" w14:paraId="244C8B07"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B03"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b/>
                <w:sz w:val="14"/>
                <w:szCs w:val="14"/>
              </w:rPr>
              <w:t>(Holding Companies)</w:t>
            </w:r>
          </w:p>
        </w:tc>
        <w:tc>
          <w:tcPr>
            <w:tcW w:w="2613" w:type="dxa"/>
            <w:tcBorders>
              <w:left w:val="single" w:color="auto" w:sz="4" w:space="0"/>
              <w:right w:val="single" w:color="auto" w:sz="4" w:space="0"/>
            </w:tcBorders>
            <w:vAlign w:val="center"/>
          </w:tcPr>
          <w:p w:rsidRPr="00AE1ECB" w:rsidR="00993120" w:rsidP="00993120" w:rsidRDefault="00993120" w14:paraId="244C8B04"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621498</w:t>
            </w:r>
            <w:r w:rsidRPr="00AE1ECB">
              <w:rPr>
                <w:rFonts w:ascii="Helvetica" w:hAnsi="Helvetica"/>
                <w:sz w:val="12"/>
                <w:szCs w:val="12"/>
              </w:rPr>
              <w:tab/>
              <w:t>All Other Outpatient Care</w:t>
            </w:r>
          </w:p>
        </w:tc>
        <w:tc>
          <w:tcPr>
            <w:tcW w:w="2704" w:type="dxa"/>
            <w:tcBorders>
              <w:left w:val="single" w:color="auto" w:sz="4" w:space="0"/>
              <w:right w:val="single" w:color="auto" w:sz="4" w:space="0"/>
            </w:tcBorders>
            <w:vAlign w:val="center"/>
          </w:tcPr>
          <w:p w:rsidRPr="00AE1ECB" w:rsidR="00993120" w:rsidP="00993120" w:rsidRDefault="00993120" w14:paraId="244C8B05"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722514    Cafeterias and Buffets                Beverage Bars</w:t>
            </w:r>
          </w:p>
        </w:tc>
        <w:tc>
          <w:tcPr>
            <w:tcW w:w="2615" w:type="dxa"/>
            <w:tcBorders>
              <w:left w:val="single" w:color="auto" w:sz="4" w:space="0"/>
              <w:right w:val="single" w:color="auto" w:sz="4" w:space="0"/>
            </w:tcBorders>
            <w:vAlign w:val="center"/>
          </w:tcPr>
          <w:p w:rsidRPr="00AE1ECB" w:rsidR="00993120" w:rsidP="00993120" w:rsidRDefault="00993120" w14:paraId="244C8B06"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r>
      <w:tr w:rsidRPr="00AE1ECB" w:rsidR="00993120" w:rsidTr="006A2778" w14:paraId="244C8B0C"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B08"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551111</w:t>
            </w:r>
            <w:r w:rsidRPr="00AE1ECB">
              <w:rPr>
                <w:rFonts w:ascii="Helvetica" w:hAnsi="Helvetica"/>
                <w:sz w:val="12"/>
                <w:szCs w:val="12"/>
              </w:rPr>
              <w:tab/>
              <w:t>Offices of Bank Holding</w:t>
            </w:r>
          </w:p>
        </w:tc>
        <w:tc>
          <w:tcPr>
            <w:tcW w:w="2613" w:type="dxa"/>
            <w:tcBorders>
              <w:left w:val="single" w:color="auto" w:sz="4" w:space="0"/>
              <w:bottom w:val="single" w:color="auto" w:sz="4" w:space="0"/>
              <w:right w:val="single" w:color="auto" w:sz="4" w:space="0"/>
            </w:tcBorders>
            <w:vAlign w:val="center"/>
          </w:tcPr>
          <w:p w:rsidRPr="00AE1ECB" w:rsidR="00993120" w:rsidP="00993120" w:rsidRDefault="00993120" w14:paraId="244C8B09"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Centers</w:t>
            </w:r>
          </w:p>
        </w:tc>
        <w:tc>
          <w:tcPr>
            <w:tcW w:w="2704" w:type="dxa"/>
            <w:tcBorders>
              <w:left w:val="single" w:color="auto" w:sz="4" w:space="0"/>
              <w:right w:val="single" w:color="auto" w:sz="4" w:space="0"/>
            </w:tcBorders>
            <w:vAlign w:val="center"/>
          </w:tcPr>
          <w:p w:rsidRPr="00AE1ECB" w:rsidR="00993120" w:rsidP="00993120" w:rsidRDefault="00993120" w14:paraId="244C8B0A"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722515    Snack and Non-alcoholic</w:t>
            </w:r>
          </w:p>
        </w:tc>
        <w:tc>
          <w:tcPr>
            <w:tcW w:w="2615" w:type="dxa"/>
            <w:tcBorders>
              <w:left w:val="single" w:color="auto" w:sz="4" w:space="0"/>
              <w:right w:val="single" w:color="auto" w:sz="4" w:space="0"/>
            </w:tcBorders>
            <w:vAlign w:val="center"/>
          </w:tcPr>
          <w:p w:rsidRPr="00AE1ECB" w:rsidR="00993120" w:rsidP="00993120" w:rsidRDefault="00993120" w14:paraId="244C8B0B"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r>
      <w:tr w:rsidRPr="00AE1ECB" w:rsidR="00993120" w:rsidTr="006A2778" w14:paraId="244C8B11"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B0D"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Companies</w:t>
            </w:r>
          </w:p>
        </w:tc>
        <w:tc>
          <w:tcPr>
            <w:tcW w:w="2613" w:type="dxa"/>
            <w:tcBorders>
              <w:top w:val="single" w:color="auto" w:sz="4" w:space="0"/>
              <w:left w:val="single" w:color="auto" w:sz="4" w:space="0"/>
              <w:right w:val="single" w:color="auto" w:sz="4" w:space="0"/>
            </w:tcBorders>
            <w:vAlign w:val="center"/>
          </w:tcPr>
          <w:p w:rsidRPr="00AE1ECB" w:rsidR="00993120" w:rsidP="00993120" w:rsidRDefault="00993120" w14:paraId="244C8B0E"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c>
          <w:tcPr>
            <w:tcW w:w="2704" w:type="dxa"/>
            <w:tcBorders>
              <w:left w:val="single" w:color="auto" w:sz="4" w:space="0"/>
              <w:bottom w:val="single" w:color="auto" w:sz="4" w:space="0"/>
              <w:right w:val="single" w:color="auto" w:sz="4" w:space="0"/>
            </w:tcBorders>
            <w:vAlign w:val="center"/>
          </w:tcPr>
          <w:p w:rsidRPr="00AE1ECB" w:rsidR="00993120" w:rsidP="00993120" w:rsidRDefault="00993120" w14:paraId="244C8B0F"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 xml:space="preserve">                Beverage Bars</w:t>
            </w:r>
          </w:p>
        </w:tc>
        <w:tc>
          <w:tcPr>
            <w:tcW w:w="2615" w:type="dxa"/>
            <w:tcBorders>
              <w:left w:val="single" w:color="auto" w:sz="4" w:space="0"/>
              <w:right w:val="single" w:color="auto" w:sz="4" w:space="0"/>
            </w:tcBorders>
            <w:vAlign w:val="center"/>
          </w:tcPr>
          <w:p w:rsidRPr="00AE1ECB" w:rsidR="00993120" w:rsidP="00993120" w:rsidRDefault="00993120" w14:paraId="244C8B10"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r>
      <w:tr w:rsidRPr="00AE1ECB" w:rsidR="00993120" w:rsidTr="006A2778" w14:paraId="244C8B16"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B1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551112</w:t>
            </w:r>
            <w:r w:rsidRPr="00AE1ECB">
              <w:rPr>
                <w:rFonts w:ascii="Helvetica" w:hAnsi="Helvetica"/>
                <w:sz w:val="12"/>
                <w:szCs w:val="12"/>
              </w:rPr>
              <w:tab/>
              <w:t>Offices of Other Holding</w:t>
            </w:r>
          </w:p>
        </w:tc>
        <w:tc>
          <w:tcPr>
            <w:tcW w:w="2613" w:type="dxa"/>
            <w:tcBorders>
              <w:left w:val="single" w:color="auto" w:sz="4" w:space="0"/>
              <w:right w:val="single" w:color="auto" w:sz="4" w:space="0"/>
            </w:tcBorders>
            <w:vAlign w:val="center"/>
          </w:tcPr>
          <w:p w:rsidRPr="00AE1ECB" w:rsidR="00993120" w:rsidP="00993120" w:rsidRDefault="00993120" w14:paraId="244C8B13"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c>
          <w:tcPr>
            <w:tcW w:w="2704" w:type="dxa"/>
            <w:tcBorders>
              <w:top w:val="single" w:color="auto" w:sz="4" w:space="0"/>
              <w:left w:val="single" w:color="auto" w:sz="4" w:space="0"/>
              <w:right w:val="single" w:color="auto" w:sz="4" w:space="0"/>
            </w:tcBorders>
            <w:vAlign w:val="center"/>
          </w:tcPr>
          <w:p w:rsidRPr="00AE1ECB" w:rsidR="00993120" w:rsidP="00993120" w:rsidRDefault="00993120" w14:paraId="244C8B14"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c>
          <w:tcPr>
            <w:tcW w:w="2615" w:type="dxa"/>
            <w:tcBorders>
              <w:left w:val="single" w:color="auto" w:sz="4" w:space="0"/>
              <w:right w:val="single" w:color="auto" w:sz="4" w:space="0"/>
            </w:tcBorders>
            <w:vAlign w:val="center"/>
          </w:tcPr>
          <w:p w:rsidRPr="00AE1ECB" w:rsidR="00993120" w:rsidP="00993120" w:rsidRDefault="00993120" w14:paraId="244C8B15"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r>
      <w:tr w:rsidRPr="00AE1ECB" w:rsidR="00993120" w:rsidTr="006A2778" w14:paraId="244C8B1B" w14:textId="77777777">
        <w:trPr>
          <w:trHeight w:val="123"/>
        </w:trPr>
        <w:tc>
          <w:tcPr>
            <w:tcW w:w="2541" w:type="dxa"/>
            <w:tcBorders>
              <w:left w:val="single" w:color="auto" w:sz="4" w:space="0"/>
              <w:bottom w:val="single" w:color="auto" w:sz="4" w:space="0"/>
              <w:right w:val="single" w:color="auto" w:sz="4" w:space="0"/>
            </w:tcBorders>
            <w:vAlign w:val="center"/>
          </w:tcPr>
          <w:p w:rsidRPr="00AE1ECB" w:rsidR="00993120" w:rsidP="00993120" w:rsidRDefault="00993120" w14:paraId="244C8B1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r w:rsidRPr="00AE1ECB">
              <w:rPr>
                <w:rFonts w:ascii="Helvetica" w:hAnsi="Helvetica"/>
                <w:sz w:val="12"/>
                <w:szCs w:val="12"/>
              </w:rPr>
              <w:tab/>
              <w:t>Companies</w:t>
            </w:r>
          </w:p>
        </w:tc>
        <w:tc>
          <w:tcPr>
            <w:tcW w:w="2613" w:type="dxa"/>
            <w:tcBorders>
              <w:left w:val="single" w:color="auto" w:sz="4" w:space="0"/>
              <w:right w:val="single" w:color="auto" w:sz="4" w:space="0"/>
            </w:tcBorders>
            <w:vAlign w:val="center"/>
          </w:tcPr>
          <w:p w:rsidRPr="00AE1ECB" w:rsidR="00993120" w:rsidP="00993120" w:rsidRDefault="00993120" w14:paraId="244C8B18"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c>
          <w:tcPr>
            <w:tcW w:w="2704" w:type="dxa"/>
            <w:tcBorders>
              <w:left w:val="single" w:color="auto" w:sz="4" w:space="0"/>
              <w:right w:val="single" w:color="auto" w:sz="4" w:space="0"/>
            </w:tcBorders>
            <w:vAlign w:val="center"/>
          </w:tcPr>
          <w:p w:rsidRPr="00AE1ECB" w:rsidR="00993120" w:rsidP="00993120" w:rsidRDefault="00993120" w14:paraId="244C8B19"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c>
          <w:tcPr>
            <w:tcW w:w="2615" w:type="dxa"/>
            <w:tcBorders>
              <w:left w:val="single" w:color="auto" w:sz="4" w:space="0"/>
              <w:right w:val="single" w:color="auto" w:sz="4" w:space="0"/>
            </w:tcBorders>
            <w:vAlign w:val="center"/>
          </w:tcPr>
          <w:p w:rsidRPr="00AE1ECB" w:rsidR="00993120" w:rsidP="00993120" w:rsidRDefault="00993120" w14:paraId="244C8B1A"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r>
      <w:tr w:rsidRPr="00AE1ECB" w:rsidR="00993120" w:rsidTr="006A2778" w14:paraId="244C8B20" w14:textId="77777777">
        <w:trPr>
          <w:trHeight w:val="123"/>
        </w:trPr>
        <w:tc>
          <w:tcPr>
            <w:tcW w:w="2541" w:type="dxa"/>
            <w:tcBorders>
              <w:top w:val="single" w:color="auto" w:sz="4" w:space="0"/>
              <w:left w:val="single" w:color="auto" w:sz="4" w:space="0"/>
              <w:right w:val="single" w:color="auto" w:sz="4" w:space="0"/>
            </w:tcBorders>
            <w:vAlign w:val="center"/>
          </w:tcPr>
          <w:p w:rsidRPr="00AE1ECB" w:rsidR="00993120" w:rsidP="00993120" w:rsidRDefault="00993120" w14:paraId="244C8B1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c>
          <w:tcPr>
            <w:tcW w:w="2613" w:type="dxa"/>
            <w:tcBorders>
              <w:left w:val="single" w:color="auto" w:sz="4" w:space="0"/>
              <w:right w:val="single" w:color="auto" w:sz="4" w:space="0"/>
            </w:tcBorders>
            <w:vAlign w:val="center"/>
          </w:tcPr>
          <w:p w:rsidRPr="00AE1ECB" w:rsidR="00993120" w:rsidP="00993120" w:rsidRDefault="00993120" w14:paraId="244C8B1D"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c>
          <w:tcPr>
            <w:tcW w:w="2704" w:type="dxa"/>
            <w:tcBorders>
              <w:left w:val="single" w:color="auto" w:sz="4" w:space="0"/>
              <w:right w:val="single" w:color="auto" w:sz="4" w:space="0"/>
            </w:tcBorders>
            <w:vAlign w:val="center"/>
          </w:tcPr>
          <w:p w:rsidRPr="00AE1ECB" w:rsidR="00993120" w:rsidP="00993120" w:rsidRDefault="00993120" w14:paraId="244C8B1E"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c>
          <w:tcPr>
            <w:tcW w:w="2615" w:type="dxa"/>
            <w:tcBorders>
              <w:left w:val="single" w:color="auto" w:sz="4" w:space="0"/>
              <w:right w:val="single" w:color="auto" w:sz="4" w:space="0"/>
            </w:tcBorders>
            <w:vAlign w:val="center"/>
          </w:tcPr>
          <w:p w:rsidRPr="00AE1ECB" w:rsidR="00993120" w:rsidP="00993120" w:rsidRDefault="00993120" w14:paraId="244C8B1F"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r>
      <w:tr w:rsidRPr="00AE1ECB" w:rsidR="00993120" w:rsidTr="00F2467E" w14:paraId="244C8B25"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B21"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c>
          <w:tcPr>
            <w:tcW w:w="2613" w:type="dxa"/>
            <w:tcBorders>
              <w:left w:val="single" w:color="auto" w:sz="4" w:space="0"/>
              <w:right w:val="single" w:color="auto" w:sz="4" w:space="0"/>
            </w:tcBorders>
            <w:vAlign w:val="center"/>
          </w:tcPr>
          <w:p w:rsidRPr="00AE1ECB" w:rsidR="00993120" w:rsidP="00993120" w:rsidRDefault="00993120" w14:paraId="244C8B22"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c>
          <w:tcPr>
            <w:tcW w:w="2704" w:type="dxa"/>
            <w:tcBorders>
              <w:left w:val="single" w:color="auto" w:sz="4" w:space="0"/>
              <w:right w:val="single" w:color="auto" w:sz="4" w:space="0"/>
            </w:tcBorders>
            <w:vAlign w:val="center"/>
          </w:tcPr>
          <w:p w:rsidRPr="00AE1ECB" w:rsidR="00993120" w:rsidP="00993120" w:rsidRDefault="00993120" w14:paraId="244C8B23"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c>
          <w:tcPr>
            <w:tcW w:w="2615" w:type="dxa"/>
            <w:tcBorders>
              <w:left w:val="single" w:color="auto" w:sz="4" w:space="0"/>
              <w:right w:val="single" w:color="auto" w:sz="4" w:space="0"/>
            </w:tcBorders>
            <w:vAlign w:val="center"/>
          </w:tcPr>
          <w:p w:rsidRPr="00AE1ECB" w:rsidR="00993120" w:rsidP="00993120" w:rsidRDefault="00993120" w14:paraId="244C8B24"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r>
      <w:tr w:rsidRPr="00AE1ECB" w:rsidR="00993120" w:rsidTr="00F2467E" w14:paraId="244C8B2A" w14:textId="77777777">
        <w:trPr>
          <w:trHeight w:val="123"/>
        </w:trPr>
        <w:tc>
          <w:tcPr>
            <w:tcW w:w="2541" w:type="dxa"/>
            <w:tcBorders>
              <w:left w:val="single" w:color="auto" w:sz="4" w:space="0"/>
              <w:right w:val="single" w:color="auto" w:sz="4" w:space="0"/>
            </w:tcBorders>
            <w:vAlign w:val="center"/>
          </w:tcPr>
          <w:p w:rsidRPr="00AE1ECB" w:rsidR="00993120" w:rsidP="00993120" w:rsidRDefault="00993120" w14:paraId="244C8B26"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c>
          <w:tcPr>
            <w:tcW w:w="2613" w:type="dxa"/>
            <w:tcBorders>
              <w:left w:val="single" w:color="auto" w:sz="4" w:space="0"/>
              <w:right w:val="single" w:color="auto" w:sz="4" w:space="0"/>
            </w:tcBorders>
            <w:vAlign w:val="center"/>
          </w:tcPr>
          <w:p w:rsidRPr="00AE1ECB" w:rsidR="00993120" w:rsidP="00993120" w:rsidRDefault="00993120" w14:paraId="244C8B27"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c>
          <w:tcPr>
            <w:tcW w:w="2704" w:type="dxa"/>
            <w:tcBorders>
              <w:left w:val="single" w:color="auto" w:sz="4" w:space="0"/>
              <w:right w:val="single" w:color="auto" w:sz="4" w:space="0"/>
            </w:tcBorders>
            <w:vAlign w:val="center"/>
          </w:tcPr>
          <w:p w:rsidRPr="00AE1ECB" w:rsidR="00993120" w:rsidP="00993120" w:rsidRDefault="00993120" w14:paraId="244C8B28"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c>
          <w:tcPr>
            <w:tcW w:w="2615" w:type="dxa"/>
            <w:tcBorders>
              <w:left w:val="single" w:color="auto" w:sz="4" w:space="0"/>
              <w:right w:val="single" w:color="auto" w:sz="4" w:space="0"/>
            </w:tcBorders>
            <w:vAlign w:val="center"/>
          </w:tcPr>
          <w:p w:rsidRPr="00AE1ECB" w:rsidR="00993120" w:rsidP="00993120" w:rsidRDefault="00993120" w14:paraId="244C8B29"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r>
      <w:tr w:rsidRPr="00AE1ECB" w:rsidR="00993120" w:rsidTr="00F2467E" w14:paraId="244C8B2F" w14:textId="77777777">
        <w:trPr>
          <w:trHeight w:val="57"/>
        </w:trPr>
        <w:tc>
          <w:tcPr>
            <w:tcW w:w="2541" w:type="dxa"/>
            <w:tcBorders>
              <w:left w:val="single" w:color="auto" w:sz="4" w:space="0"/>
              <w:bottom w:val="single" w:color="auto" w:sz="4" w:space="0"/>
              <w:right w:val="single" w:color="auto" w:sz="4" w:space="0"/>
            </w:tcBorders>
            <w:vAlign w:val="center"/>
          </w:tcPr>
          <w:p w:rsidRPr="00AE1ECB" w:rsidR="00993120" w:rsidP="00993120" w:rsidRDefault="00993120" w14:paraId="244C8B2B"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c>
          <w:tcPr>
            <w:tcW w:w="2613" w:type="dxa"/>
            <w:tcBorders>
              <w:left w:val="single" w:color="auto" w:sz="4" w:space="0"/>
              <w:bottom w:val="single" w:color="auto" w:sz="4" w:space="0"/>
              <w:right w:val="single" w:color="auto" w:sz="4" w:space="0"/>
            </w:tcBorders>
            <w:vAlign w:val="center"/>
          </w:tcPr>
          <w:p w:rsidRPr="00AE1ECB" w:rsidR="00993120" w:rsidP="00993120" w:rsidRDefault="00993120" w14:paraId="244C8B2C"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c>
          <w:tcPr>
            <w:tcW w:w="2704" w:type="dxa"/>
            <w:tcBorders>
              <w:left w:val="single" w:color="auto" w:sz="4" w:space="0"/>
              <w:bottom w:val="single" w:color="auto" w:sz="4" w:space="0"/>
              <w:right w:val="single" w:color="auto" w:sz="4" w:space="0"/>
            </w:tcBorders>
            <w:vAlign w:val="center"/>
          </w:tcPr>
          <w:p w:rsidRPr="00AE1ECB" w:rsidR="00993120" w:rsidP="00993120" w:rsidRDefault="00993120" w14:paraId="244C8B2D"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c>
          <w:tcPr>
            <w:tcW w:w="2615" w:type="dxa"/>
            <w:tcBorders>
              <w:left w:val="single" w:color="auto" w:sz="4" w:space="0"/>
              <w:bottom w:val="single" w:color="auto" w:sz="4" w:space="0"/>
              <w:right w:val="single" w:color="auto" w:sz="4" w:space="0"/>
            </w:tcBorders>
            <w:vAlign w:val="center"/>
          </w:tcPr>
          <w:p w:rsidRPr="00AE1ECB" w:rsidR="00993120" w:rsidP="00993120" w:rsidRDefault="00993120" w14:paraId="244C8B2E" w14:textId="77777777">
            <w:pPr>
              <w:tabs>
                <w:tab w:val="clear" w:pos="432"/>
                <w:tab w:val="left" w:pos="540"/>
              </w:tabs>
              <w:autoSpaceDE w:val="0"/>
              <w:autoSpaceDN w:val="0"/>
              <w:adjustRightInd w:val="0"/>
              <w:spacing w:line="240" w:lineRule="auto"/>
              <w:ind w:right="151" w:firstLine="0"/>
              <w:rPr>
                <w:rFonts w:ascii="Helvetica" w:hAnsi="Helvetica"/>
                <w:sz w:val="12"/>
                <w:szCs w:val="12"/>
              </w:rPr>
            </w:pPr>
          </w:p>
        </w:tc>
      </w:tr>
    </w:tbl>
    <w:p w:rsidR="00D83541" w:rsidP="002F7CE6" w:rsidRDefault="00D83541" w14:paraId="244C8B30" w14:textId="77777777">
      <w:pPr>
        <w:tabs>
          <w:tab w:val="clear" w:pos="432"/>
          <w:tab w:val="left" w:pos="270"/>
          <w:tab w:val="left" w:pos="540"/>
          <w:tab w:val="right" w:leader="dot" w:pos="4680"/>
        </w:tabs>
        <w:autoSpaceDE w:val="0"/>
        <w:autoSpaceDN w:val="0"/>
        <w:adjustRightInd w:val="0"/>
        <w:spacing w:after="600" w:line="240" w:lineRule="auto"/>
        <w:ind w:right="346" w:firstLine="0"/>
        <w:jc w:val="center"/>
        <w:rPr>
          <w:rFonts w:ascii="Helvetica" w:hAnsi="Helvetica" w:cs="NCLAH N+ Helvetica"/>
          <w:b/>
          <w:bCs/>
          <w:sz w:val="28"/>
          <w:szCs w:val="28"/>
        </w:rPr>
        <w:sectPr w:rsidR="00D83541" w:rsidSect="0064423C">
          <w:endnotePr>
            <w:numFmt w:val="decimal"/>
          </w:endnotePr>
          <w:type w:val="continuous"/>
          <w:pgSz w:w="12240" w:h="15840" w:code="1"/>
          <w:pgMar w:top="1008" w:right="634" w:bottom="432" w:left="994" w:header="288" w:footer="288" w:gutter="0"/>
          <w:cols w:space="810"/>
          <w:docGrid w:linePitch="326"/>
        </w:sectPr>
      </w:pPr>
    </w:p>
    <w:p w:rsidRPr="00AE1ECB" w:rsidR="008D4C81" w:rsidP="002F7CE6" w:rsidRDefault="008D4C81" w14:paraId="244C8B31" w14:textId="77777777">
      <w:pPr>
        <w:tabs>
          <w:tab w:val="clear" w:pos="432"/>
          <w:tab w:val="left" w:pos="270"/>
          <w:tab w:val="left" w:pos="540"/>
          <w:tab w:val="right" w:leader="dot" w:pos="4680"/>
        </w:tabs>
        <w:autoSpaceDE w:val="0"/>
        <w:autoSpaceDN w:val="0"/>
        <w:adjustRightInd w:val="0"/>
        <w:spacing w:after="600" w:line="240" w:lineRule="auto"/>
        <w:ind w:right="346" w:firstLine="0"/>
        <w:jc w:val="center"/>
        <w:rPr>
          <w:rFonts w:ascii="Helvetica" w:hAnsi="Helvetica" w:cs="NCLAH N+ Helvetica"/>
          <w:b/>
          <w:bCs/>
          <w:sz w:val="28"/>
          <w:szCs w:val="28"/>
        </w:rPr>
      </w:pPr>
    </w:p>
    <w:p w:rsidRPr="00AE1ECB" w:rsidR="008D4C81" w:rsidP="002F7CE6" w:rsidRDefault="008D4C81" w14:paraId="244C8B32" w14:textId="77777777">
      <w:pPr>
        <w:tabs>
          <w:tab w:val="clear" w:pos="432"/>
          <w:tab w:val="left" w:pos="270"/>
          <w:tab w:val="left" w:pos="540"/>
          <w:tab w:val="right" w:leader="dot" w:pos="4680"/>
        </w:tabs>
        <w:autoSpaceDE w:val="0"/>
        <w:autoSpaceDN w:val="0"/>
        <w:adjustRightInd w:val="0"/>
        <w:spacing w:after="600" w:line="240" w:lineRule="auto"/>
        <w:ind w:right="346" w:firstLine="0"/>
        <w:jc w:val="center"/>
        <w:rPr>
          <w:rFonts w:ascii="Helvetica" w:hAnsi="Helvetica" w:cs="NCLAH N+ Helvetica"/>
          <w:b/>
          <w:bCs/>
          <w:sz w:val="28"/>
          <w:szCs w:val="28"/>
        </w:rPr>
        <w:sectPr w:rsidRPr="00AE1ECB" w:rsidR="008D4C81" w:rsidSect="00F2467E">
          <w:endnotePr>
            <w:numFmt w:val="decimal"/>
          </w:endnotePr>
          <w:type w:val="continuous"/>
          <w:pgSz w:w="12240" w:h="15840" w:code="1"/>
          <w:pgMar w:top="1008" w:right="634" w:bottom="432" w:left="994" w:header="288" w:footer="288" w:gutter="0"/>
          <w:cols w:space="810" w:num="2"/>
          <w:titlePg/>
          <w:docGrid w:linePitch="326"/>
        </w:sectPr>
      </w:pPr>
    </w:p>
    <w:p w:rsidRPr="00AE1ECB" w:rsidR="008D4C81" w:rsidP="002F7CE6" w:rsidRDefault="008D4C81" w14:paraId="244C8B33" w14:textId="77777777">
      <w:pPr>
        <w:tabs>
          <w:tab w:val="clear" w:pos="432"/>
          <w:tab w:val="left" w:pos="270"/>
          <w:tab w:val="left" w:pos="540"/>
          <w:tab w:val="right" w:leader="dot" w:pos="4680"/>
        </w:tabs>
        <w:autoSpaceDE w:val="0"/>
        <w:autoSpaceDN w:val="0"/>
        <w:adjustRightInd w:val="0"/>
        <w:spacing w:after="600" w:line="240" w:lineRule="auto"/>
        <w:ind w:right="346" w:firstLine="0"/>
        <w:jc w:val="center"/>
        <w:rPr>
          <w:rFonts w:ascii="Helvetica" w:hAnsi="Helvetica" w:cs="NCLAH N+ Helvetica"/>
          <w:b/>
          <w:bCs/>
          <w:sz w:val="28"/>
          <w:szCs w:val="28"/>
        </w:rPr>
      </w:pPr>
      <w:r w:rsidRPr="00AE1ECB">
        <w:rPr>
          <w:rFonts w:ascii="Helvetica" w:hAnsi="Helvetica" w:cs="NCLAH N+ Helvetica"/>
          <w:b/>
          <w:bCs/>
          <w:sz w:val="28"/>
          <w:szCs w:val="28"/>
        </w:rPr>
        <w:lastRenderedPageBreak/>
        <w:t>ERISA COMPLIANCE QUICK CHECKLIST</w:t>
      </w:r>
    </w:p>
    <w:p w:rsidRPr="00AE1ECB" w:rsidR="008D4C81" w:rsidP="002F7CE6" w:rsidRDefault="008D4C81" w14:paraId="244C8B34" w14:textId="77777777">
      <w:pPr>
        <w:tabs>
          <w:tab w:val="clear" w:pos="432"/>
          <w:tab w:val="left" w:pos="270"/>
          <w:tab w:val="left" w:pos="540"/>
          <w:tab w:val="right" w:leader="dot" w:pos="46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 xml:space="preserve">Compliance with the Employee Retirement Income Security Act (ERISA) begins with knowing the rules. Plan administrators and other plan officials can use this checklist as a quick diagnostic tool for assessing a plan’s compliance with certain important ERISA rules; it is not a complete description of all ERISA’s rules and it is not a substitute for a comprehensive compliance review. Use of this checklist is voluntary, and it is not </w:t>
      </w:r>
      <w:r w:rsidR="007457ED">
        <w:rPr>
          <w:rFonts w:ascii="Helvetica" w:hAnsi="Helvetica" w:cs="NCLAD L+ Helvetica"/>
          <w:sz w:val="18"/>
          <w:szCs w:val="18"/>
        </w:rPr>
        <w:t xml:space="preserve">to </w:t>
      </w:r>
      <w:r w:rsidRPr="00AE1ECB">
        <w:rPr>
          <w:rFonts w:ascii="Helvetica" w:hAnsi="Helvetica" w:cs="NCLAD L+ Helvetica"/>
          <w:sz w:val="18"/>
          <w:szCs w:val="18"/>
        </w:rPr>
        <w:t>be filed with your Form 5500.</w:t>
      </w:r>
    </w:p>
    <w:p w:rsidRPr="00AE1ECB" w:rsidR="008D4C81" w:rsidP="002F7CE6" w:rsidRDefault="008D4C81" w14:paraId="244C8B35" w14:textId="77777777">
      <w:pPr>
        <w:tabs>
          <w:tab w:val="clear" w:pos="432"/>
          <w:tab w:val="left" w:pos="270"/>
          <w:tab w:val="left" w:pos="540"/>
          <w:tab w:val="right" w:leader="dot" w:pos="4680"/>
        </w:tabs>
        <w:autoSpaceDE w:val="0"/>
        <w:autoSpaceDN w:val="0"/>
        <w:adjustRightInd w:val="0"/>
        <w:spacing w:line="240" w:lineRule="auto"/>
        <w:ind w:right="346" w:firstLine="0"/>
        <w:rPr>
          <w:rFonts w:ascii="Helvetica" w:hAnsi="Helvetica" w:cs="NCLAD L+ Helvetica"/>
          <w:sz w:val="18"/>
          <w:szCs w:val="18"/>
        </w:rPr>
      </w:pPr>
    </w:p>
    <w:p w:rsidRPr="00AE1ECB" w:rsidR="008D4C81" w:rsidP="002F7CE6" w:rsidRDefault="008D4C81" w14:paraId="244C8B36" w14:textId="77777777">
      <w:pPr>
        <w:tabs>
          <w:tab w:val="clear" w:pos="432"/>
          <w:tab w:val="left" w:pos="270"/>
          <w:tab w:val="left" w:pos="540"/>
          <w:tab w:val="right" w:leader="dot" w:pos="4680"/>
        </w:tabs>
        <w:autoSpaceDE w:val="0"/>
        <w:autoSpaceDN w:val="0"/>
        <w:adjustRightInd w:val="0"/>
        <w:spacing w:line="240" w:lineRule="auto"/>
        <w:ind w:right="346" w:firstLine="0"/>
        <w:rPr>
          <w:rFonts w:ascii="Helvetica" w:hAnsi="Helvetica" w:cs="NCLAH N+ Helvetica"/>
          <w:b/>
          <w:bCs/>
          <w:sz w:val="18"/>
          <w:szCs w:val="18"/>
        </w:rPr>
      </w:pPr>
      <w:r w:rsidRPr="00AE1ECB">
        <w:rPr>
          <w:rFonts w:ascii="Helvetica" w:hAnsi="Helvetica" w:cs="NCLAH N+ Helvetica"/>
          <w:b/>
          <w:bCs/>
          <w:sz w:val="18"/>
          <w:szCs w:val="18"/>
        </w:rPr>
        <w:t>If you answer “No” to any of the questions below, you should review your plan’s operations because you may not be in full compliance with ERISA’s requirements.</w:t>
      </w:r>
    </w:p>
    <w:p w:rsidRPr="00AE1ECB" w:rsidR="008D4C81" w:rsidP="002F7CE6" w:rsidRDefault="008D4C81" w14:paraId="244C8B37" w14:textId="77777777">
      <w:pPr>
        <w:tabs>
          <w:tab w:val="clear" w:pos="432"/>
          <w:tab w:val="left" w:pos="270"/>
          <w:tab w:val="left" w:pos="540"/>
          <w:tab w:val="right" w:leader="dot" w:pos="4680"/>
        </w:tabs>
        <w:autoSpaceDE w:val="0"/>
        <w:autoSpaceDN w:val="0"/>
        <w:adjustRightInd w:val="0"/>
        <w:spacing w:line="240" w:lineRule="auto"/>
        <w:ind w:right="346" w:firstLine="0"/>
        <w:rPr>
          <w:rFonts w:ascii="Helvetica" w:hAnsi="Helvetica" w:cs="NCLAH N+ Helvetica"/>
          <w:b/>
          <w:bCs/>
          <w:sz w:val="18"/>
          <w:szCs w:val="18"/>
        </w:rPr>
      </w:pPr>
    </w:p>
    <w:p w:rsidRPr="00AE1ECB" w:rsidR="008D4C81" w:rsidP="002F7CE6" w:rsidRDefault="008D4C81" w14:paraId="244C8B38" w14:textId="77777777">
      <w:pPr>
        <w:tabs>
          <w:tab w:val="clear" w:pos="432"/>
          <w:tab w:val="left" w:pos="900"/>
          <w:tab w:val="right" w:leader="dot" w:pos="4680"/>
        </w:tabs>
        <w:autoSpaceDE w:val="0"/>
        <w:autoSpaceDN w:val="0"/>
        <w:adjustRightInd w:val="0"/>
        <w:spacing w:line="240" w:lineRule="auto"/>
        <w:ind w:left="900" w:right="346" w:hanging="360"/>
        <w:rPr>
          <w:rFonts w:ascii="Helvetica" w:hAnsi="Helvetica" w:cs="NCLAD L+ Helvetica"/>
          <w:sz w:val="18"/>
          <w:szCs w:val="18"/>
        </w:rPr>
      </w:pPr>
      <w:r w:rsidRPr="00AE1ECB">
        <w:rPr>
          <w:rFonts w:ascii="Helvetica" w:hAnsi="Helvetica" w:cs="NCLAD L+ Helvetica"/>
          <w:sz w:val="18"/>
          <w:szCs w:val="18"/>
        </w:rPr>
        <w:t xml:space="preserve">1. </w:t>
      </w:r>
      <w:r w:rsidRPr="00AE1ECB">
        <w:rPr>
          <w:rFonts w:ascii="Helvetica" w:hAnsi="Helvetica" w:cs="NCLAD L+ Helvetica"/>
          <w:sz w:val="18"/>
          <w:szCs w:val="18"/>
        </w:rPr>
        <w:tab/>
        <w:t>Have you provided plan participants with a summary plan description, summaries of any material modifications of the plan, and annual summary financial reports or annual pension funding reports?</w:t>
      </w:r>
    </w:p>
    <w:p w:rsidRPr="00AE1ECB" w:rsidR="008D4C81" w:rsidP="002F7CE6" w:rsidRDefault="008D4C81" w14:paraId="244C8B39" w14:textId="77777777">
      <w:pPr>
        <w:tabs>
          <w:tab w:val="clear" w:pos="432"/>
          <w:tab w:val="left" w:pos="900"/>
          <w:tab w:val="right" w:leader="dot" w:pos="4680"/>
        </w:tabs>
        <w:autoSpaceDE w:val="0"/>
        <w:autoSpaceDN w:val="0"/>
        <w:adjustRightInd w:val="0"/>
        <w:spacing w:line="240" w:lineRule="auto"/>
        <w:ind w:left="900" w:right="346" w:hanging="360"/>
        <w:rPr>
          <w:rFonts w:ascii="Helvetica" w:hAnsi="Helvetica" w:cs="NCLAD L+ Helvetica"/>
          <w:sz w:val="18"/>
          <w:szCs w:val="18"/>
        </w:rPr>
      </w:pPr>
    </w:p>
    <w:p w:rsidRPr="00AE1ECB" w:rsidR="008D4C81" w:rsidP="002F7CE6" w:rsidRDefault="008D4C81" w14:paraId="244C8B3A" w14:textId="77777777">
      <w:pPr>
        <w:tabs>
          <w:tab w:val="clear" w:pos="432"/>
          <w:tab w:val="left" w:pos="900"/>
          <w:tab w:val="right" w:leader="dot" w:pos="4680"/>
        </w:tabs>
        <w:autoSpaceDE w:val="0"/>
        <w:autoSpaceDN w:val="0"/>
        <w:adjustRightInd w:val="0"/>
        <w:spacing w:line="240" w:lineRule="auto"/>
        <w:ind w:left="900" w:right="346" w:hanging="360"/>
        <w:rPr>
          <w:rFonts w:ascii="Helvetica" w:hAnsi="Helvetica" w:cs="NCLAD L+ Helvetica"/>
          <w:sz w:val="18"/>
          <w:szCs w:val="18"/>
        </w:rPr>
      </w:pPr>
      <w:r w:rsidRPr="00AE1ECB">
        <w:rPr>
          <w:rFonts w:ascii="Helvetica" w:hAnsi="Helvetica" w:cs="NCLAD L+ Helvetica"/>
          <w:sz w:val="18"/>
          <w:szCs w:val="18"/>
        </w:rPr>
        <w:t xml:space="preserve">2. </w:t>
      </w:r>
      <w:r w:rsidRPr="00AE1ECB">
        <w:rPr>
          <w:rFonts w:ascii="Helvetica" w:hAnsi="Helvetica" w:cs="NCLAD L+ Helvetica"/>
          <w:sz w:val="18"/>
          <w:szCs w:val="18"/>
        </w:rPr>
        <w:tab/>
        <w:t>Do you maintain copies of plan documents at the principal office of the plan administrator for examination by participants and beneficiaries?</w:t>
      </w:r>
    </w:p>
    <w:p w:rsidRPr="00AE1ECB" w:rsidR="008D4C81" w:rsidP="002F7CE6" w:rsidRDefault="008D4C81" w14:paraId="244C8B3B" w14:textId="77777777">
      <w:pPr>
        <w:tabs>
          <w:tab w:val="clear" w:pos="432"/>
          <w:tab w:val="left" w:pos="900"/>
          <w:tab w:val="right" w:leader="dot" w:pos="4680"/>
        </w:tabs>
        <w:autoSpaceDE w:val="0"/>
        <w:autoSpaceDN w:val="0"/>
        <w:adjustRightInd w:val="0"/>
        <w:spacing w:line="240" w:lineRule="auto"/>
        <w:ind w:left="900" w:right="346" w:hanging="360"/>
        <w:rPr>
          <w:rFonts w:ascii="Helvetica" w:hAnsi="Helvetica" w:cs="NCLAD L+ Helvetica"/>
          <w:sz w:val="18"/>
          <w:szCs w:val="18"/>
        </w:rPr>
      </w:pPr>
    </w:p>
    <w:p w:rsidRPr="00AE1ECB" w:rsidR="008D4C81" w:rsidP="002F7CE6" w:rsidRDefault="008D4C81" w14:paraId="244C8B3C" w14:textId="77777777">
      <w:pPr>
        <w:tabs>
          <w:tab w:val="clear" w:pos="432"/>
          <w:tab w:val="left" w:pos="900"/>
          <w:tab w:val="right" w:leader="dot" w:pos="4680"/>
        </w:tabs>
        <w:autoSpaceDE w:val="0"/>
        <w:autoSpaceDN w:val="0"/>
        <w:adjustRightInd w:val="0"/>
        <w:spacing w:line="240" w:lineRule="auto"/>
        <w:ind w:left="900" w:right="346" w:hanging="360"/>
        <w:rPr>
          <w:rFonts w:ascii="Helvetica" w:hAnsi="Helvetica" w:cs="NCLAD L+ Helvetica"/>
          <w:sz w:val="18"/>
          <w:szCs w:val="18"/>
        </w:rPr>
      </w:pPr>
      <w:r w:rsidRPr="00AE1ECB">
        <w:rPr>
          <w:rFonts w:ascii="Helvetica" w:hAnsi="Helvetica" w:cs="NCLAD L+ Helvetica"/>
          <w:sz w:val="18"/>
          <w:szCs w:val="18"/>
        </w:rPr>
        <w:t xml:space="preserve">3. </w:t>
      </w:r>
      <w:r w:rsidRPr="00AE1ECB">
        <w:rPr>
          <w:rFonts w:ascii="Helvetica" w:hAnsi="Helvetica" w:cs="NCLAD L+ Helvetica"/>
          <w:sz w:val="18"/>
          <w:szCs w:val="18"/>
        </w:rPr>
        <w:tab/>
        <w:t>Do you respond to written participant inquires for copies of plan documents and information within 30 days?</w:t>
      </w:r>
    </w:p>
    <w:p w:rsidRPr="00AE1ECB" w:rsidR="008D4C81" w:rsidP="002F7CE6" w:rsidRDefault="008D4C81" w14:paraId="244C8B3D" w14:textId="77777777">
      <w:pPr>
        <w:tabs>
          <w:tab w:val="clear" w:pos="432"/>
          <w:tab w:val="left" w:pos="900"/>
          <w:tab w:val="right" w:leader="dot" w:pos="4680"/>
        </w:tabs>
        <w:autoSpaceDE w:val="0"/>
        <w:autoSpaceDN w:val="0"/>
        <w:adjustRightInd w:val="0"/>
        <w:spacing w:line="240" w:lineRule="auto"/>
        <w:ind w:left="900" w:right="346" w:hanging="360"/>
        <w:rPr>
          <w:rFonts w:ascii="Helvetica" w:hAnsi="Helvetica" w:cs="NCLAD L+ Helvetica"/>
          <w:sz w:val="18"/>
          <w:szCs w:val="18"/>
        </w:rPr>
      </w:pPr>
    </w:p>
    <w:p w:rsidRPr="00AE1ECB" w:rsidR="008D4C81" w:rsidP="002F7CE6" w:rsidRDefault="008D4C81" w14:paraId="244C8B3E" w14:textId="77777777">
      <w:pPr>
        <w:tabs>
          <w:tab w:val="clear" w:pos="432"/>
          <w:tab w:val="left" w:pos="900"/>
          <w:tab w:val="right" w:leader="dot" w:pos="4680"/>
        </w:tabs>
        <w:autoSpaceDE w:val="0"/>
        <w:autoSpaceDN w:val="0"/>
        <w:adjustRightInd w:val="0"/>
        <w:spacing w:line="240" w:lineRule="auto"/>
        <w:ind w:left="900" w:right="346" w:hanging="360"/>
        <w:rPr>
          <w:rFonts w:ascii="Helvetica" w:hAnsi="Helvetica" w:cs="NCLAD L+ Helvetica"/>
          <w:sz w:val="18"/>
          <w:szCs w:val="18"/>
        </w:rPr>
      </w:pPr>
      <w:r w:rsidRPr="00AE1ECB">
        <w:rPr>
          <w:rFonts w:ascii="Helvetica" w:hAnsi="Helvetica" w:cs="NCLAD L+ Helvetica"/>
          <w:sz w:val="18"/>
          <w:szCs w:val="18"/>
        </w:rPr>
        <w:t xml:space="preserve">4. </w:t>
      </w:r>
      <w:r w:rsidRPr="00AE1ECB">
        <w:rPr>
          <w:rFonts w:ascii="Helvetica" w:hAnsi="Helvetica" w:cs="NCLAD L+ Helvetica"/>
          <w:sz w:val="18"/>
          <w:szCs w:val="18"/>
        </w:rPr>
        <w:tab/>
        <w:t>Does your plan include written procedures for making benefit claims and appealing denied claims, and are you complying with those procedures?</w:t>
      </w:r>
    </w:p>
    <w:p w:rsidRPr="00AE1ECB" w:rsidR="008D4C81" w:rsidP="002F7CE6" w:rsidRDefault="008D4C81" w14:paraId="244C8B3F" w14:textId="77777777">
      <w:pPr>
        <w:tabs>
          <w:tab w:val="clear" w:pos="432"/>
          <w:tab w:val="left" w:pos="900"/>
          <w:tab w:val="right" w:leader="dot" w:pos="4680"/>
        </w:tabs>
        <w:autoSpaceDE w:val="0"/>
        <w:autoSpaceDN w:val="0"/>
        <w:adjustRightInd w:val="0"/>
        <w:spacing w:line="240" w:lineRule="auto"/>
        <w:ind w:left="900" w:right="346" w:hanging="360"/>
        <w:rPr>
          <w:rFonts w:ascii="Helvetica" w:hAnsi="Helvetica" w:cs="NCLAD L+ Helvetica"/>
          <w:sz w:val="18"/>
          <w:szCs w:val="18"/>
        </w:rPr>
      </w:pPr>
    </w:p>
    <w:p w:rsidRPr="00AE1ECB" w:rsidR="008D4C81" w:rsidP="002F7CE6" w:rsidRDefault="008D4C81" w14:paraId="244C8B40" w14:textId="77777777">
      <w:pPr>
        <w:tabs>
          <w:tab w:val="clear" w:pos="432"/>
          <w:tab w:val="left" w:pos="900"/>
          <w:tab w:val="right" w:leader="dot" w:pos="4680"/>
        </w:tabs>
        <w:autoSpaceDE w:val="0"/>
        <w:autoSpaceDN w:val="0"/>
        <w:adjustRightInd w:val="0"/>
        <w:spacing w:line="240" w:lineRule="auto"/>
        <w:ind w:left="900" w:right="346" w:hanging="360"/>
        <w:rPr>
          <w:rFonts w:ascii="Helvetica" w:hAnsi="Helvetica" w:cs="NCLAD L+ Helvetica"/>
          <w:sz w:val="18"/>
          <w:szCs w:val="18"/>
        </w:rPr>
      </w:pPr>
      <w:r w:rsidRPr="00AE1ECB">
        <w:rPr>
          <w:rFonts w:ascii="Helvetica" w:hAnsi="Helvetica" w:cs="NCLAD L+ Helvetica"/>
          <w:sz w:val="18"/>
          <w:szCs w:val="18"/>
        </w:rPr>
        <w:t xml:space="preserve">5. </w:t>
      </w:r>
      <w:r w:rsidRPr="00AE1ECB">
        <w:rPr>
          <w:rFonts w:ascii="Helvetica" w:hAnsi="Helvetica" w:cs="NCLAD L+ Helvetica"/>
          <w:sz w:val="18"/>
          <w:szCs w:val="18"/>
        </w:rPr>
        <w:tab/>
        <w:t>Is your plan covered by fidelity bonds protecting the plan against losses due to fraud or dishonesty by persons who handle plan funds or other property?</w:t>
      </w:r>
    </w:p>
    <w:p w:rsidRPr="00AE1ECB" w:rsidR="008D4C81" w:rsidP="002F7CE6" w:rsidRDefault="008D4C81" w14:paraId="244C8B41" w14:textId="77777777">
      <w:pPr>
        <w:tabs>
          <w:tab w:val="clear" w:pos="432"/>
          <w:tab w:val="left" w:pos="900"/>
          <w:tab w:val="right" w:leader="dot" w:pos="4680"/>
        </w:tabs>
        <w:autoSpaceDE w:val="0"/>
        <w:autoSpaceDN w:val="0"/>
        <w:adjustRightInd w:val="0"/>
        <w:spacing w:line="240" w:lineRule="auto"/>
        <w:ind w:left="900" w:right="346" w:hanging="360"/>
        <w:rPr>
          <w:rFonts w:ascii="Helvetica" w:hAnsi="Helvetica" w:cs="NCLAD L+ Helvetica"/>
          <w:sz w:val="18"/>
          <w:szCs w:val="18"/>
        </w:rPr>
      </w:pPr>
    </w:p>
    <w:p w:rsidRPr="00AE1ECB" w:rsidR="008D4C81" w:rsidP="002F7CE6" w:rsidRDefault="008D4C81" w14:paraId="244C8B42" w14:textId="77777777">
      <w:pPr>
        <w:tabs>
          <w:tab w:val="clear" w:pos="432"/>
          <w:tab w:val="left" w:pos="900"/>
          <w:tab w:val="right" w:leader="dot" w:pos="4680"/>
        </w:tabs>
        <w:autoSpaceDE w:val="0"/>
        <w:autoSpaceDN w:val="0"/>
        <w:adjustRightInd w:val="0"/>
        <w:spacing w:line="240" w:lineRule="auto"/>
        <w:ind w:left="900" w:right="346" w:hanging="360"/>
        <w:rPr>
          <w:rFonts w:ascii="Helvetica" w:hAnsi="Helvetica" w:cs="NCLAD L+ Helvetica"/>
          <w:sz w:val="18"/>
          <w:szCs w:val="18"/>
        </w:rPr>
      </w:pPr>
      <w:r w:rsidRPr="00AE1ECB">
        <w:rPr>
          <w:rFonts w:ascii="Helvetica" w:hAnsi="Helvetica" w:cs="NCLAD L+ Helvetica"/>
          <w:sz w:val="18"/>
          <w:szCs w:val="18"/>
        </w:rPr>
        <w:t xml:space="preserve">6. </w:t>
      </w:r>
      <w:r w:rsidRPr="00AE1ECB">
        <w:rPr>
          <w:rFonts w:ascii="Helvetica" w:hAnsi="Helvetica" w:cs="NCLAD L+ Helvetica"/>
          <w:sz w:val="18"/>
          <w:szCs w:val="18"/>
        </w:rPr>
        <w:tab/>
        <w:t xml:space="preserve">Are the plan’s investments diversified </w:t>
      </w:r>
      <w:proofErr w:type="gramStart"/>
      <w:r w:rsidRPr="00AE1ECB">
        <w:rPr>
          <w:rFonts w:ascii="Helvetica" w:hAnsi="Helvetica" w:cs="NCLAD L+ Helvetica"/>
          <w:sz w:val="18"/>
          <w:szCs w:val="18"/>
        </w:rPr>
        <w:t>so as to</w:t>
      </w:r>
      <w:proofErr w:type="gramEnd"/>
      <w:r w:rsidRPr="00AE1ECB">
        <w:rPr>
          <w:rFonts w:ascii="Helvetica" w:hAnsi="Helvetica" w:cs="NCLAD L+ Helvetica"/>
          <w:sz w:val="18"/>
          <w:szCs w:val="18"/>
        </w:rPr>
        <w:t xml:space="preserve"> minimize the risk of large losses?</w:t>
      </w:r>
    </w:p>
    <w:p w:rsidRPr="00AE1ECB" w:rsidR="008D4C81" w:rsidP="002F7CE6" w:rsidRDefault="008D4C81" w14:paraId="244C8B43" w14:textId="77777777">
      <w:pPr>
        <w:tabs>
          <w:tab w:val="clear" w:pos="432"/>
          <w:tab w:val="left" w:pos="900"/>
          <w:tab w:val="right" w:leader="dot" w:pos="4680"/>
        </w:tabs>
        <w:autoSpaceDE w:val="0"/>
        <w:autoSpaceDN w:val="0"/>
        <w:adjustRightInd w:val="0"/>
        <w:spacing w:line="240" w:lineRule="auto"/>
        <w:ind w:left="900" w:right="346" w:hanging="360"/>
        <w:rPr>
          <w:rFonts w:ascii="Helvetica" w:hAnsi="Helvetica" w:cs="NCLAD L+ Helvetica"/>
          <w:sz w:val="18"/>
          <w:szCs w:val="18"/>
        </w:rPr>
      </w:pPr>
    </w:p>
    <w:p w:rsidRPr="00AE1ECB" w:rsidR="008D4C81" w:rsidP="002F7CE6" w:rsidRDefault="008D4C81" w14:paraId="244C8B44" w14:textId="77777777">
      <w:pPr>
        <w:tabs>
          <w:tab w:val="clear" w:pos="432"/>
          <w:tab w:val="left" w:pos="900"/>
          <w:tab w:val="right" w:leader="dot" w:pos="4680"/>
        </w:tabs>
        <w:autoSpaceDE w:val="0"/>
        <w:autoSpaceDN w:val="0"/>
        <w:adjustRightInd w:val="0"/>
        <w:spacing w:line="240" w:lineRule="auto"/>
        <w:ind w:left="900" w:right="346" w:hanging="360"/>
        <w:rPr>
          <w:rFonts w:ascii="Helvetica" w:hAnsi="Helvetica" w:cs="NCLAD L+ Helvetica"/>
          <w:sz w:val="18"/>
          <w:szCs w:val="18"/>
        </w:rPr>
      </w:pPr>
      <w:r w:rsidRPr="00AE1ECB">
        <w:rPr>
          <w:rFonts w:ascii="Helvetica" w:hAnsi="Helvetica" w:cs="NCLAD L+ Helvetica"/>
          <w:sz w:val="18"/>
          <w:szCs w:val="18"/>
        </w:rPr>
        <w:t xml:space="preserve">7. </w:t>
      </w:r>
      <w:r w:rsidRPr="00AE1ECB">
        <w:rPr>
          <w:rFonts w:ascii="Helvetica" w:hAnsi="Helvetica" w:cs="NCLAD L+ Helvetica"/>
          <w:sz w:val="18"/>
          <w:szCs w:val="18"/>
        </w:rPr>
        <w:tab/>
        <w:t>If the plan permits participants to select the investments in their plan accounts, has the plan provided them with enough information to make informed decisions?</w:t>
      </w:r>
    </w:p>
    <w:p w:rsidRPr="00AE1ECB" w:rsidR="008D4C81" w:rsidP="002F7CE6" w:rsidRDefault="008D4C81" w14:paraId="244C8B45" w14:textId="77777777">
      <w:pPr>
        <w:tabs>
          <w:tab w:val="clear" w:pos="432"/>
          <w:tab w:val="left" w:pos="900"/>
          <w:tab w:val="right" w:leader="dot" w:pos="4680"/>
        </w:tabs>
        <w:autoSpaceDE w:val="0"/>
        <w:autoSpaceDN w:val="0"/>
        <w:adjustRightInd w:val="0"/>
        <w:spacing w:line="240" w:lineRule="auto"/>
        <w:ind w:left="900" w:right="346" w:hanging="360"/>
        <w:rPr>
          <w:rFonts w:ascii="Helvetica" w:hAnsi="Helvetica" w:cs="NCLAD L+ Helvetica"/>
          <w:sz w:val="18"/>
          <w:szCs w:val="18"/>
        </w:rPr>
      </w:pPr>
    </w:p>
    <w:p w:rsidRPr="00AE1ECB" w:rsidR="008D4C81" w:rsidP="002F7CE6" w:rsidRDefault="008D4C81" w14:paraId="244C8B46" w14:textId="77777777">
      <w:pPr>
        <w:tabs>
          <w:tab w:val="clear" w:pos="432"/>
          <w:tab w:val="left" w:pos="900"/>
          <w:tab w:val="right" w:leader="dot" w:pos="4680"/>
        </w:tabs>
        <w:autoSpaceDE w:val="0"/>
        <w:autoSpaceDN w:val="0"/>
        <w:adjustRightInd w:val="0"/>
        <w:spacing w:line="240" w:lineRule="auto"/>
        <w:ind w:left="900" w:right="346" w:hanging="360"/>
        <w:rPr>
          <w:rFonts w:ascii="Helvetica" w:hAnsi="Helvetica" w:cs="NCLAD L+ Helvetica"/>
          <w:sz w:val="18"/>
          <w:szCs w:val="18"/>
        </w:rPr>
      </w:pPr>
      <w:r w:rsidRPr="00AE1ECB">
        <w:rPr>
          <w:rFonts w:ascii="Helvetica" w:hAnsi="Helvetica" w:cs="NCLAD L+ Helvetica"/>
          <w:sz w:val="18"/>
          <w:szCs w:val="18"/>
        </w:rPr>
        <w:t xml:space="preserve">8. </w:t>
      </w:r>
      <w:r w:rsidRPr="00AE1ECB">
        <w:rPr>
          <w:rFonts w:ascii="Helvetica" w:hAnsi="Helvetica" w:cs="NCLAD L+ Helvetica"/>
          <w:sz w:val="18"/>
          <w:szCs w:val="18"/>
        </w:rPr>
        <w:tab/>
        <w:t>Has a plan official determined that the investments are prudent and solely in the interest of the plan’s participants and beneficiaries, and evaluated the risks associated with plan investments before making the investments?</w:t>
      </w:r>
    </w:p>
    <w:p w:rsidRPr="00AE1ECB" w:rsidR="008D4C81" w:rsidP="002F7CE6" w:rsidRDefault="008D4C81" w14:paraId="244C8B47" w14:textId="77777777">
      <w:pPr>
        <w:tabs>
          <w:tab w:val="clear" w:pos="432"/>
          <w:tab w:val="left" w:pos="900"/>
          <w:tab w:val="right" w:leader="dot" w:pos="4680"/>
        </w:tabs>
        <w:autoSpaceDE w:val="0"/>
        <w:autoSpaceDN w:val="0"/>
        <w:adjustRightInd w:val="0"/>
        <w:spacing w:line="240" w:lineRule="auto"/>
        <w:ind w:left="900" w:right="346" w:hanging="360"/>
        <w:rPr>
          <w:rFonts w:ascii="Helvetica" w:hAnsi="Helvetica" w:cs="NCLAD L+ Helvetica"/>
          <w:sz w:val="18"/>
          <w:szCs w:val="18"/>
        </w:rPr>
      </w:pPr>
    </w:p>
    <w:p w:rsidRPr="00AE1ECB" w:rsidR="008D4C81" w:rsidP="002F7CE6" w:rsidRDefault="008D4C81" w14:paraId="244C8B48" w14:textId="77777777">
      <w:pPr>
        <w:tabs>
          <w:tab w:val="clear" w:pos="432"/>
          <w:tab w:val="left" w:pos="900"/>
          <w:tab w:val="right" w:leader="dot" w:pos="4680"/>
        </w:tabs>
        <w:autoSpaceDE w:val="0"/>
        <w:autoSpaceDN w:val="0"/>
        <w:adjustRightInd w:val="0"/>
        <w:spacing w:line="240" w:lineRule="auto"/>
        <w:ind w:left="900" w:right="346" w:hanging="360"/>
        <w:rPr>
          <w:rFonts w:ascii="Helvetica" w:hAnsi="Helvetica" w:cs="NCLAD L+ Helvetica"/>
          <w:sz w:val="18"/>
          <w:szCs w:val="18"/>
        </w:rPr>
      </w:pPr>
      <w:r w:rsidRPr="00AE1ECB">
        <w:rPr>
          <w:rFonts w:ascii="Helvetica" w:hAnsi="Helvetica" w:cs="NCLAD L+ Helvetica"/>
          <w:sz w:val="18"/>
          <w:szCs w:val="18"/>
        </w:rPr>
        <w:t xml:space="preserve">9. </w:t>
      </w:r>
      <w:r w:rsidRPr="00AE1ECB">
        <w:rPr>
          <w:rFonts w:ascii="Helvetica" w:hAnsi="Helvetica" w:cs="NCLAD L+ Helvetica"/>
          <w:sz w:val="18"/>
          <w:szCs w:val="18"/>
        </w:rPr>
        <w:tab/>
        <w:t>Did the employer or other plan sponsor send participant contributions to the plan on a timely basis?</w:t>
      </w:r>
    </w:p>
    <w:p w:rsidRPr="00AE1ECB" w:rsidR="008D4C81" w:rsidP="002F7CE6" w:rsidRDefault="008D4C81" w14:paraId="244C8B49" w14:textId="77777777">
      <w:pPr>
        <w:tabs>
          <w:tab w:val="clear" w:pos="432"/>
          <w:tab w:val="left" w:pos="900"/>
          <w:tab w:val="right" w:leader="dot" w:pos="4680"/>
        </w:tabs>
        <w:autoSpaceDE w:val="0"/>
        <w:autoSpaceDN w:val="0"/>
        <w:adjustRightInd w:val="0"/>
        <w:spacing w:line="240" w:lineRule="auto"/>
        <w:ind w:left="900" w:right="346" w:hanging="360"/>
        <w:rPr>
          <w:rFonts w:ascii="Helvetica" w:hAnsi="Helvetica" w:cs="NCLAD L+ Helvetica"/>
          <w:sz w:val="18"/>
          <w:szCs w:val="18"/>
        </w:rPr>
      </w:pPr>
    </w:p>
    <w:p w:rsidRPr="00AE1ECB" w:rsidR="008D4C81" w:rsidP="002F7CE6" w:rsidRDefault="008D4C81" w14:paraId="244C8B4A" w14:textId="77777777">
      <w:pPr>
        <w:tabs>
          <w:tab w:val="clear" w:pos="432"/>
          <w:tab w:val="left" w:pos="900"/>
          <w:tab w:val="right" w:leader="dot" w:pos="4680"/>
        </w:tabs>
        <w:autoSpaceDE w:val="0"/>
        <w:autoSpaceDN w:val="0"/>
        <w:adjustRightInd w:val="0"/>
        <w:spacing w:line="240" w:lineRule="auto"/>
        <w:ind w:left="900" w:right="346" w:hanging="360"/>
        <w:rPr>
          <w:rFonts w:ascii="Helvetica" w:hAnsi="Helvetica" w:cs="NCLAD L+ Helvetica"/>
          <w:sz w:val="18"/>
          <w:szCs w:val="18"/>
        </w:rPr>
      </w:pPr>
      <w:r w:rsidRPr="00AE1ECB">
        <w:rPr>
          <w:rFonts w:ascii="Helvetica" w:hAnsi="Helvetica" w:cs="NCLAD L+ Helvetica"/>
          <w:sz w:val="18"/>
          <w:szCs w:val="18"/>
        </w:rPr>
        <w:t xml:space="preserve">10. </w:t>
      </w:r>
      <w:r w:rsidRPr="00AE1ECB">
        <w:rPr>
          <w:rFonts w:ascii="Helvetica" w:hAnsi="Helvetica" w:cs="NCLAD L+ Helvetica"/>
          <w:sz w:val="18"/>
          <w:szCs w:val="18"/>
        </w:rPr>
        <w:tab/>
        <w:t>Did the plan pay participant benefits on time and in the correct amounts?</w:t>
      </w:r>
    </w:p>
    <w:p w:rsidRPr="00AE1ECB" w:rsidR="008D4C81" w:rsidP="002F7CE6" w:rsidRDefault="008D4C81" w14:paraId="244C8B4B" w14:textId="77777777">
      <w:pPr>
        <w:tabs>
          <w:tab w:val="clear" w:pos="432"/>
          <w:tab w:val="left" w:pos="900"/>
          <w:tab w:val="right" w:leader="dot" w:pos="4680"/>
        </w:tabs>
        <w:autoSpaceDE w:val="0"/>
        <w:autoSpaceDN w:val="0"/>
        <w:adjustRightInd w:val="0"/>
        <w:spacing w:line="240" w:lineRule="auto"/>
        <w:ind w:left="900" w:right="346" w:hanging="360"/>
        <w:rPr>
          <w:rFonts w:ascii="Helvetica" w:hAnsi="Helvetica" w:cs="NCLAD L+ Helvetica"/>
          <w:sz w:val="18"/>
          <w:szCs w:val="18"/>
        </w:rPr>
      </w:pPr>
    </w:p>
    <w:p w:rsidRPr="00AE1ECB" w:rsidR="008D4C81" w:rsidP="002F7CE6" w:rsidRDefault="008D4C81" w14:paraId="244C8B4C" w14:textId="77777777">
      <w:pPr>
        <w:tabs>
          <w:tab w:val="clear" w:pos="432"/>
          <w:tab w:val="left" w:pos="900"/>
          <w:tab w:val="right" w:leader="dot" w:pos="4680"/>
        </w:tabs>
        <w:autoSpaceDE w:val="0"/>
        <w:autoSpaceDN w:val="0"/>
        <w:adjustRightInd w:val="0"/>
        <w:spacing w:line="240" w:lineRule="auto"/>
        <w:ind w:left="900" w:right="346" w:hanging="360"/>
        <w:rPr>
          <w:rFonts w:ascii="Helvetica" w:hAnsi="Helvetica" w:cs="NCLAD L+ Helvetica"/>
          <w:sz w:val="18"/>
          <w:szCs w:val="18"/>
        </w:rPr>
      </w:pPr>
      <w:r w:rsidRPr="00AE1ECB">
        <w:rPr>
          <w:rFonts w:ascii="Helvetica" w:hAnsi="Helvetica" w:cs="NCLAD L+ Helvetica"/>
          <w:sz w:val="18"/>
          <w:szCs w:val="18"/>
        </w:rPr>
        <w:t xml:space="preserve">11. </w:t>
      </w:r>
      <w:r w:rsidRPr="00AE1ECB">
        <w:rPr>
          <w:rFonts w:ascii="Helvetica" w:hAnsi="Helvetica" w:cs="NCLAD L+ Helvetica"/>
          <w:sz w:val="18"/>
          <w:szCs w:val="18"/>
        </w:rPr>
        <w:tab/>
        <w:t>Did the plan give participants and beneficiaries 30 days advance notice before imposing a “blackout period” of at least three consecutive business days during which participants or beneficiaries of a 401(k) or other individual account pension plan were unable to change their plan investments, obtain loans from the plan, or obtain distributions from the plan?</w:t>
      </w:r>
    </w:p>
    <w:p w:rsidRPr="00AE1ECB" w:rsidR="008D4C81" w:rsidP="002F7CE6" w:rsidRDefault="008D4C81" w14:paraId="244C8B4D" w14:textId="77777777">
      <w:pPr>
        <w:tabs>
          <w:tab w:val="clear" w:pos="432"/>
          <w:tab w:val="left" w:pos="270"/>
          <w:tab w:val="left" w:pos="540"/>
          <w:tab w:val="right" w:leader="dot" w:pos="4680"/>
        </w:tabs>
        <w:autoSpaceDE w:val="0"/>
        <w:autoSpaceDN w:val="0"/>
        <w:adjustRightInd w:val="0"/>
        <w:spacing w:line="240" w:lineRule="auto"/>
        <w:ind w:right="346" w:firstLine="0"/>
        <w:rPr>
          <w:rFonts w:ascii="Helvetica" w:hAnsi="Helvetica" w:cs="NCLAD L+ Helvetica"/>
          <w:sz w:val="18"/>
          <w:szCs w:val="18"/>
        </w:rPr>
      </w:pPr>
    </w:p>
    <w:p w:rsidRPr="00AE1ECB" w:rsidR="008D4C81" w:rsidP="002F7CE6" w:rsidRDefault="008D4C81" w14:paraId="244C8B4E" w14:textId="77777777">
      <w:pPr>
        <w:tabs>
          <w:tab w:val="clear" w:pos="432"/>
          <w:tab w:val="left" w:pos="270"/>
          <w:tab w:val="left" w:pos="540"/>
          <w:tab w:val="right" w:leader="dot" w:pos="4680"/>
        </w:tabs>
        <w:autoSpaceDE w:val="0"/>
        <w:autoSpaceDN w:val="0"/>
        <w:adjustRightInd w:val="0"/>
        <w:spacing w:line="240" w:lineRule="auto"/>
        <w:ind w:right="346" w:firstLine="0"/>
        <w:rPr>
          <w:rFonts w:ascii="Helvetica" w:hAnsi="Helvetica" w:cs="NCLAH N+ Helvetica"/>
          <w:b/>
          <w:bCs/>
          <w:sz w:val="18"/>
          <w:szCs w:val="18"/>
        </w:rPr>
      </w:pPr>
      <w:r w:rsidRPr="00AE1ECB">
        <w:rPr>
          <w:rFonts w:ascii="Helvetica" w:hAnsi="Helvetica" w:cs="NCLAH N+ Helvetica"/>
          <w:b/>
          <w:bCs/>
          <w:sz w:val="18"/>
          <w:szCs w:val="18"/>
        </w:rPr>
        <w:t>If you answer “Yes” to any of the questions below, you should review your plan’s operations because you may not be in full compliance with ERISA’s requirements.</w:t>
      </w:r>
    </w:p>
    <w:p w:rsidRPr="00AE1ECB" w:rsidR="008D4C81" w:rsidP="002F7CE6" w:rsidRDefault="008D4C81" w14:paraId="244C8B4F" w14:textId="77777777">
      <w:pPr>
        <w:tabs>
          <w:tab w:val="clear" w:pos="432"/>
          <w:tab w:val="left" w:pos="270"/>
          <w:tab w:val="left" w:pos="540"/>
          <w:tab w:val="right" w:leader="dot" w:pos="4680"/>
        </w:tabs>
        <w:autoSpaceDE w:val="0"/>
        <w:autoSpaceDN w:val="0"/>
        <w:adjustRightInd w:val="0"/>
        <w:spacing w:line="240" w:lineRule="auto"/>
        <w:ind w:right="346" w:firstLine="0"/>
        <w:rPr>
          <w:rFonts w:ascii="Helvetica" w:hAnsi="Helvetica" w:cs="NCLAH N+ Helvetica"/>
          <w:b/>
          <w:bCs/>
          <w:sz w:val="18"/>
          <w:szCs w:val="18"/>
        </w:rPr>
      </w:pPr>
    </w:p>
    <w:p w:rsidRPr="00AE1ECB" w:rsidR="008D4C81" w:rsidP="002F7CE6" w:rsidRDefault="008D4C81" w14:paraId="244C8B50" w14:textId="77777777">
      <w:pPr>
        <w:tabs>
          <w:tab w:val="clear" w:pos="432"/>
          <w:tab w:val="left" w:pos="900"/>
          <w:tab w:val="right" w:leader="dot" w:pos="4680"/>
        </w:tabs>
        <w:autoSpaceDE w:val="0"/>
        <w:autoSpaceDN w:val="0"/>
        <w:adjustRightInd w:val="0"/>
        <w:spacing w:line="240" w:lineRule="auto"/>
        <w:ind w:left="900" w:right="346" w:hanging="360"/>
        <w:rPr>
          <w:rFonts w:ascii="Helvetica" w:hAnsi="Helvetica" w:cs="NCLAD L+ Helvetica"/>
          <w:sz w:val="18"/>
          <w:szCs w:val="18"/>
        </w:rPr>
      </w:pPr>
      <w:r w:rsidRPr="00AE1ECB">
        <w:rPr>
          <w:rFonts w:ascii="Helvetica" w:hAnsi="Helvetica" w:cs="NCLAD L+ Helvetica"/>
          <w:sz w:val="18"/>
          <w:szCs w:val="18"/>
        </w:rPr>
        <w:t>1.</w:t>
      </w:r>
      <w:r w:rsidRPr="00AE1ECB">
        <w:rPr>
          <w:rFonts w:ascii="Helvetica" w:hAnsi="Helvetica" w:cs="NCLAD L+ Helvetica"/>
          <w:sz w:val="18"/>
          <w:szCs w:val="18"/>
        </w:rPr>
        <w:tab/>
        <w:t>Has the plan engaged in any financial transactions with persons related to the plan or any plan official? (For example, has the plan made a loan to or participated in an investment with the employer?)</w:t>
      </w:r>
    </w:p>
    <w:p w:rsidRPr="00AE1ECB" w:rsidR="008D4C81" w:rsidP="002F7CE6" w:rsidRDefault="008D4C81" w14:paraId="244C8B51" w14:textId="77777777">
      <w:pPr>
        <w:tabs>
          <w:tab w:val="clear" w:pos="432"/>
          <w:tab w:val="left" w:pos="900"/>
          <w:tab w:val="right" w:leader="dot" w:pos="4680"/>
        </w:tabs>
        <w:autoSpaceDE w:val="0"/>
        <w:autoSpaceDN w:val="0"/>
        <w:adjustRightInd w:val="0"/>
        <w:spacing w:line="240" w:lineRule="auto"/>
        <w:ind w:left="900" w:right="346" w:hanging="360"/>
        <w:rPr>
          <w:rFonts w:ascii="Helvetica" w:hAnsi="Helvetica"/>
          <w:sz w:val="18"/>
          <w:szCs w:val="18"/>
        </w:rPr>
      </w:pPr>
    </w:p>
    <w:p w:rsidRPr="00AE1ECB" w:rsidR="008D4C81" w:rsidP="002F7CE6" w:rsidRDefault="00203A0F" w14:paraId="244C8B52" w14:textId="77777777">
      <w:pPr>
        <w:tabs>
          <w:tab w:val="clear" w:pos="432"/>
          <w:tab w:val="left" w:pos="900"/>
          <w:tab w:val="right" w:leader="dot" w:pos="4680"/>
        </w:tabs>
        <w:autoSpaceDE w:val="0"/>
        <w:autoSpaceDN w:val="0"/>
        <w:adjustRightInd w:val="0"/>
        <w:spacing w:line="240" w:lineRule="auto"/>
        <w:ind w:left="900" w:right="346" w:hanging="360"/>
        <w:rPr>
          <w:rFonts w:ascii="Helvetica" w:hAnsi="Helvetica" w:cs="NCLAD L+ Helvetica"/>
          <w:sz w:val="18"/>
          <w:szCs w:val="18"/>
        </w:rPr>
      </w:pPr>
      <w:r w:rsidRPr="00AE1ECB">
        <w:rPr>
          <w:rFonts w:ascii="Helvetica" w:hAnsi="Helvetica" w:cs="NCLAD L+ Helvetica"/>
          <w:sz w:val="18"/>
          <w:szCs w:val="18"/>
        </w:rPr>
        <w:t>2.</w:t>
      </w:r>
      <w:r w:rsidRPr="00AE1ECB">
        <w:rPr>
          <w:rFonts w:ascii="Helvetica" w:hAnsi="Helvetica" w:cs="NCLAD L+ Helvetica"/>
          <w:sz w:val="18"/>
          <w:szCs w:val="18"/>
        </w:rPr>
        <w:tab/>
        <w:t>Has a</w:t>
      </w:r>
      <w:r w:rsidRPr="00AE1ECB" w:rsidR="008D4C81">
        <w:rPr>
          <w:rFonts w:ascii="Helvetica" w:hAnsi="Helvetica" w:cs="NCLAD L+ Helvetica"/>
          <w:sz w:val="18"/>
          <w:szCs w:val="18"/>
        </w:rPr>
        <w:t xml:space="preserve"> plan official used the assets of the plan for his/her own interest?</w:t>
      </w:r>
    </w:p>
    <w:p w:rsidRPr="00AE1ECB" w:rsidR="008D4C81" w:rsidP="002F7CE6" w:rsidRDefault="008D4C81" w14:paraId="244C8B53" w14:textId="77777777">
      <w:pPr>
        <w:tabs>
          <w:tab w:val="clear" w:pos="432"/>
          <w:tab w:val="left" w:pos="900"/>
          <w:tab w:val="right" w:leader="dot" w:pos="4680"/>
        </w:tabs>
        <w:autoSpaceDE w:val="0"/>
        <w:autoSpaceDN w:val="0"/>
        <w:adjustRightInd w:val="0"/>
        <w:spacing w:line="240" w:lineRule="auto"/>
        <w:ind w:left="900" w:right="346" w:hanging="360"/>
        <w:rPr>
          <w:rFonts w:ascii="Helvetica" w:hAnsi="Helvetica" w:cs="NCLAD L+ Helvetica"/>
          <w:sz w:val="18"/>
          <w:szCs w:val="18"/>
        </w:rPr>
      </w:pPr>
    </w:p>
    <w:p w:rsidRPr="00AE1ECB" w:rsidR="008D4C81" w:rsidP="002F7CE6" w:rsidRDefault="008D4C81" w14:paraId="244C8B54" w14:textId="77777777">
      <w:pPr>
        <w:tabs>
          <w:tab w:val="clear" w:pos="432"/>
          <w:tab w:val="left" w:pos="900"/>
          <w:tab w:val="right" w:leader="dot" w:pos="4680"/>
        </w:tabs>
        <w:autoSpaceDE w:val="0"/>
        <w:autoSpaceDN w:val="0"/>
        <w:adjustRightInd w:val="0"/>
        <w:spacing w:line="240" w:lineRule="auto"/>
        <w:ind w:left="900" w:right="346" w:hanging="360"/>
        <w:rPr>
          <w:rFonts w:ascii="Helvetica" w:hAnsi="Helvetica" w:cs="NCLAD L+ Helvetica"/>
          <w:sz w:val="18"/>
          <w:szCs w:val="18"/>
        </w:rPr>
      </w:pPr>
      <w:r w:rsidRPr="00AE1ECB">
        <w:rPr>
          <w:rFonts w:ascii="Helvetica" w:hAnsi="Helvetica" w:cs="NCLAD L+ Helvetica"/>
          <w:sz w:val="18"/>
          <w:szCs w:val="18"/>
        </w:rPr>
        <w:t>3.</w:t>
      </w:r>
      <w:r w:rsidRPr="00AE1ECB">
        <w:rPr>
          <w:rFonts w:ascii="Helvetica" w:hAnsi="Helvetica" w:cs="NCLAD L+ Helvetica"/>
          <w:sz w:val="18"/>
          <w:szCs w:val="18"/>
        </w:rPr>
        <w:tab/>
        <w:t>Have plan assets been used to pay expenses that were not authorized in the plan</w:t>
      </w:r>
      <w:r w:rsidRPr="00AE1ECB" w:rsidR="00203A0F">
        <w:rPr>
          <w:rFonts w:ascii="Helvetica" w:hAnsi="Helvetica" w:cs="NCLAD L+ Helvetica"/>
          <w:sz w:val="18"/>
          <w:szCs w:val="18"/>
        </w:rPr>
        <w:t xml:space="preserve"> document, were not necessary for</w:t>
      </w:r>
      <w:r w:rsidRPr="00AE1ECB">
        <w:rPr>
          <w:rFonts w:ascii="Helvetica" w:hAnsi="Helvetica" w:cs="NCLAD L+ Helvetica"/>
          <w:sz w:val="18"/>
          <w:szCs w:val="18"/>
        </w:rPr>
        <w:t xml:space="preserve"> the proper administration of the plan, or were more than reasonable in amount?</w:t>
      </w:r>
    </w:p>
    <w:p w:rsidRPr="00AE1ECB" w:rsidR="008D4C81" w:rsidP="002F7CE6" w:rsidRDefault="008D4C81" w14:paraId="244C8B55" w14:textId="77777777">
      <w:pPr>
        <w:tabs>
          <w:tab w:val="clear" w:pos="432"/>
          <w:tab w:val="left" w:pos="270"/>
          <w:tab w:val="left" w:pos="540"/>
          <w:tab w:val="right" w:leader="dot" w:pos="4680"/>
        </w:tabs>
        <w:autoSpaceDE w:val="0"/>
        <w:autoSpaceDN w:val="0"/>
        <w:adjustRightInd w:val="0"/>
        <w:spacing w:line="240" w:lineRule="auto"/>
        <w:ind w:right="346" w:firstLine="0"/>
        <w:rPr>
          <w:rFonts w:ascii="Helvetica" w:hAnsi="Helvetica" w:cs="NCLAD L+ Helvetica"/>
          <w:sz w:val="18"/>
          <w:szCs w:val="18"/>
        </w:rPr>
      </w:pPr>
    </w:p>
    <w:p w:rsidRPr="00AE1ECB" w:rsidR="008D4C81" w:rsidP="002F7CE6" w:rsidRDefault="008D4C81" w14:paraId="244C8B56" w14:textId="77777777">
      <w:pPr>
        <w:tabs>
          <w:tab w:val="clear" w:pos="432"/>
          <w:tab w:val="left" w:pos="270"/>
          <w:tab w:val="left" w:pos="540"/>
          <w:tab w:val="right" w:leader="dot" w:pos="4680"/>
        </w:tabs>
        <w:autoSpaceDE w:val="0"/>
        <w:autoSpaceDN w:val="0"/>
        <w:adjustRightInd w:val="0"/>
        <w:spacing w:line="240" w:lineRule="auto"/>
        <w:ind w:right="346" w:firstLine="0"/>
        <w:rPr>
          <w:rFonts w:ascii="Helvetica" w:hAnsi="Helvetica" w:cs="NCLAH N+ Helvetica"/>
          <w:b/>
          <w:bCs/>
          <w:sz w:val="18"/>
          <w:szCs w:val="18"/>
        </w:rPr>
      </w:pPr>
      <w:r w:rsidRPr="00AE1ECB">
        <w:rPr>
          <w:rFonts w:ascii="Helvetica" w:hAnsi="Helvetica" w:cs="NCLAH N+ Helvetica"/>
          <w:b/>
          <w:bCs/>
          <w:sz w:val="18"/>
          <w:szCs w:val="18"/>
        </w:rPr>
        <w:t>If you need help answering these questions or want additional guidance about ERISA requirements, a plan official should contact the U.S. Department of Labor Employee Benefits Security Administration office in your region or consult with the plan’s legal counsel or professional employee benefit advisor.</w:t>
      </w:r>
    </w:p>
    <w:p w:rsidRPr="00AE1ECB" w:rsidR="008D4C81" w:rsidP="002F7CE6" w:rsidRDefault="008D4C81" w14:paraId="244C8B57" w14:textId="77777777">
      <w:pPr>
        <w:tabs>
          <w:tab w:val="clear" w:pos="432"/>
          <w:tab w:val="left" w:pos="270"/>
          <w:tab w:val="left" w:pos="540"/>
          <w:tab w:val="right" w:leader="dot" w:pos="4680"/>
        </w:tabs>
        <w:autoSpaceDE w:val="0"/>
        <w:autoSpaceDN w:val="0"/>
        <w:adjustRightInd w:val="0"/>
        <w:spacing w:line="240" w:lineRule="auto"/>
        <w:ind w:right="346" w:firstLine="0"/>
        <w:rPr>
          <w:rFonts w:ascii="Helvetica" w:hAnsi="Helvetica" w:cs="NCLAH N+ Helvetica"/>
          <w:b/>
          <w:bCs/>
          <w:sz w:val="18"/>
          <w:szCs w:val="18"/>
        </w:rPr>
      </w:pPr>
    </w:p>
    <w:p w:rsidRPr="00AE1ECB" w:rsidR="008D4C81" w:rsidP="002F7CE6" w:rsidRDefault="008D4C81" w14:paraId="244C8B58" w14:textId="77777777">
      <w:pPr>
        <w:tabs>
          <w:tab w:val="clear" w:pos="432"/>
          <w:tab w:val="left" w:pos="270"/>
          <w:tab w:val="left" w:pos="540"/>
          <w:tab w:val="right" w:leader="dot" w:pos="4680"/>
        </w:tabs>
        <w:autoSpaceDE w:val="0"/>
        <w:autoSpaceDN w:val="0"/>
        <w:adjustRightInd w:val="0"/>
        <w:spacing w:line="240" w:lineRule="auto"/>
        <w:ind w:right="346" w:firstLine="0"/>
        <w:rPr>
          <w:rFonts w:ascii="Helvetica" w:hAnsi="Helvetica"/>
          <w:sz w:val="18"/>
          <w:szCs w:val="18"/>
        </w:rPr>
        <w:sectPr w:rsidRPr="00AE1ECB" w:rsidR="008D4C81" w:rsidSect="00431507">
          <w:headerReference w:type="first" r:id="rId132"/>
          <w:footerReference w:type="first" r:id="rId133"/>
          <w:endnotePr>
            <w:numFmt w:val="decimal"/>
          </w:endnotePr>
          <w:pgSz w:w="12240" w:h="15840" w:code="1"/>
          <w:pgMar w:top="1008" w:right="634" w:bottom="432" w:left="994" w:header="288" w:footer="288" w:gutter="0"/>
          <w:cols w:space="810"/>
          <w:docGrid w:linePitch="326"/>
        </w:sectPr>
      </w:pPr>
    </w:p>
    <w:p w:rsidRPr="00AE1ECB" w:rsidR="008D4C81" w:rsidP="002F7CE6" w:rsidRDefault="009046F1" w14:paraId="244C8B59" w14:textId="77777777">
      <w:pPr>
        <w:pBdr>
          <w:top w:val="thinThickSmallGap" w:color="auto" w:sz="24" w:space="1"/>
        </w:pBdr>
        <w:tabs>
          <w:tab w:val="clear" w:pos="432"/>
        </w:tabs>
        <w:autoSpaceDE w:val="0"/>
        <w:autoSpaceDN w:val="0"/>
        <w:adjustRightInd w:val="0"/>
        <w:spacing w:line="240" w:lineRule="auto"/>
        <w:ind w:right="346" w:firstLine="0"/>
        <w:rPr>
          <w:rFonts w:ascii="Helvetica" w:hAnsi="Helvetica"/>
          <w:b/>
          <w:sz w:val="18"/>
          <w:szCs w:val="18"/>
        </w:rPr>
      </w:pPr>
      <w:r>
        <w:rPr>
          <w:rFonts w:ascii="Helvetica" w:hAnsi="Helvetica"/>
          <w:b/>
          <w:sz w:val="18"/>
          <w:szCs w:val="18"/>
        </w:rPr>
        <w:br w:type="page"/>
      </w:r>
      <w:r w:rsidRPr="00AE1ECB" w:rsidR="008D4C81">
        <w:rPr>
          <w:rFonts w:ascii="Helvetica" w:hAnsi="Helvetica"/>
          <w:b/>
          <w:sz w:val="18"/>
          <w:szCs w:val="18"/>
        </w:rPr>
        <w:lastRenderedPageBreak/>
        <w:t>Index</w:t>
      </w:r>
    </w:p>
    <w:p w:rsidRPr="00AE1ECB" w:rsidR="008D4C81" w:rsidP="002728A8" w:rsidRDefault="008D4C81" w14:paraId="244C8B5A" w14:textId="77777777">
      <w:pPr>
        <w:tabs>
          <w:tab w:val="clear" w:pos="432"/>
          <w:tab w:val="right" w:leader="dot" w:pos="2610"/>
        </w:tabs>
        <w:autoSpaceDE w:val="0"/>
        <w:autoSpaceDN w:val="0"/>
        <w:adjustRightInd w:val="0"/>
        <w:spacing w:line="240" w:lineRule="auto"/>
        <w:ind w:right="346" w:firstLine="0"/>
        <w:rPr>
          <w:rFonts w:ascii="Helvetica" w:hAnsi="Helvetica" w:cs="NCLAD L+ Helvetica"/>
          <w:sz w:val="18"/>
          <w:szCs w:val="18"/>
        </w:rPr>
      </w:pPr>
    </w:p>
    <w:p w:rsidRPr="00AE1ECB" w:rsidR="008D4C81" w:rsidP="002F7CE6" w:rsidRDefault="008D4C81" w14:paraId="244C8B5B" w14:textId="77777777">
      <w:pPr>
        <w:pBdr>
          <w:top w:val="thinThickSmallGap" w:color="auto" w:sz="24" w:space="1"/>
        </w:pBdr>
        <w:tabs>
          <w:tab w:val="clear" w:pos="432"/>
        </w:tabs>
        <w:autoSpaceDE w:val="0"/>
        <w:autoSpaceDN w:val="0"/>
        <w:adjustRightInd w:val="0"/>
        <w:spacing w:line="240" w:lineRule="auto"/>
        <w:ind w:right="346" w:firstLine="0"/>
        <w:rPr>
          <w:rFonts w:ascii="Helvetica" w:hAnsi="Helvetica"/>
          <w:b/>
          <w:sz w:val="18"/>
          <w:szCs w:val="18"/>
        </w:rPr>
      </w:pPr>
    </w:p>
    <w:p w:rsidRPr="00AE1ECB" w:rsidR="008D4C81" w:rsidP="00191D83" w:rsidRDefault="008D4C81" w14:paraId="244C8B5C" w14:textId="1091E46C">
      <w:pPr>
        <w:tabs>
          <w:tab w:val="clear" w:pos="432"/>
          <w:tab w:val="right" w:leader="dot" w:pos="297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80-120 Participant Rule ……….</w:t>
      </w:r>
      <w:r w:rsidRPr="00AE1ECB">
        <w:rPr>
          <w:rFonts w:ascii="Helvetica" w:hAnsi="Helvetica" w:cs="NCLAD L+ Helvetica"/>
          <w:sz w:val="18"/>
          <w:szCs w:val="18"/>
        </w:rPr>
        <w:tab/>
      </w:r>
      <w:r w:rsidR="00893385">
        <w:rPr>
          <w:rFonts w:ascii="Helvetica" w:hAnsi="Helvetica" w:cs="NCLAD L+ Helvetica"/>
          <w:sz w:val="18"/>
          <w:szCs w:val="18"/>
        </w:rPr>
        <w:t>8</w:t>
      </w:r>
    </w:p>
    <w:p w:rsidRPr="00AE1ECB" w:rsidR="008D4C81" w:rsidP="00191D83" w:rsidRDefault="008D4C81" w14:paraId="244C8B5D" w14:textId="77777777">
      <w:pPr>
        <w:tabs>
          <w:tab w:val="clear" w:pos="432"/>
          <w:tab w:val="left" w:pos="180"/>
          <w:tab w:val="right" w:leader="dot" w:pos="297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 xml:space="preserve">103-12 Investment Entity </w:t>
      </w:r>
      <w:r w:rsidRPr="00AE1ECB">
        <w:rPr>
          <w:rFonts w:ascii="Helvetica" w:hAnsi="Helvetica" w:cs="NCLAD L+ Helvetica"/>
          <w:sz w:val="18"/>
          <w:szCs w:val="18"/>
        </w:rPr>
        <w:br/>
      </w:r>
      <w:r w:rsidRPr="00AE1ECB">
        <w:rPr>
          <w:rFonts w:ascii="Helvetica" w:hAnsi="Helvetica" w:cs="NCLAD L+ Helvetica"/>
          <w:sz w:val="18"/>
          <w:szCs w:val="18"/>
        </w:rPr>
        <w:tab/>
        <w:t>(103-12 IE)</w:t>
      </w:r>
      <w:r w:rsidRPr="00AE1ECB">
        <w:rPr>
          <w:rFonts w:ascii="Helvetica" w:hAnsi="Helvetica" w:cs="NCLAD L+ Helvetica"/>
          <w:sz w:val="18"/>
          <w:szCs w:val="18"/>
        </w:rPr>
        <w:tab/>
        <w:t xml:space="preserve"> 1</w:t>
      </w:r>
      <w:r w:rsidRPr="00AE1ECB" w:rsidR="006F36E3">
        <w:rPr>
          <w:rFonts w:ascii="Helvetica" w:hAnsi="Helvetica" w:cs="NCLAD L+ Helvetica"/>
          <w:sz w:val="18"/>
          <w:szCs w:val="18"/>
        </w:rPr>
        <w:t>1</w:t>
      </w:r>
    </w:p>
    <w:p w:rsidRPr="00AE1ECB" w:rsidR="008D4C81" w:rsidP="002F7CE6" w:rsidRDefault="008D4C81" w14:paraId="244C8B5E" w14:textId="77777777">
      <w:pPr>
        <w:tabs>
          <w:tab w:val="clear" w:pos="432"/>
        </w:tabs>
        <w:autoSpaceDE w:val="0"/>
        <w:autoSpaceDN w:val="0"/>
        <w:adjustRightInd w:val="0"/>
        <w:spacing w:line="240" w:lineRule="auto"/>
        <w:ind w:right="346" w:firstLine="0"/>
        <w:rPr>
          <w:rFonts w:ascii="Helvetica" w:hAnsi="Helvetica"/>
          <w:b/>
          <w:sz w:val="18"/>
          <w:szCs w:val="18"/>
        </w:rPr>
      </w:pPr>
    </w:p>
    <w:p w:rsidRPr="00AE1ECB" w:rsidR="008D4C81" w:rsidP="002F7CE6" w:rsidRDefault="008D4C81" w14:paraId="244C8B5F" w14:textId="77777777">
      <w:pPr>
        <w:pBdr>
          <w:top w:val="thinThickSmallGap" w:color="auto" w:sz="24" w:space="1"/>
        </w:pBdr>
        <w:tabs>
          <w:tab w:val="clear" w:pos="432"/>
        </w:tabs>
        <w:autoSpaceDE w:val="0"/>
        <w:autoSpaceDN w:val="0"/>
        <w:adjustRightInd w:val="0"/>
        <w:spacing w:line="240" w:lineRule="auto"/>
        <w:ind w:right="346" w:firstLine="0"/>
        <w:rPr>
          <w:rFonts w:ascii="Helvetica" w:hAnsi="Helvetica"/>
          <w:b/>
          <w:sz w:val="18"/>
          <w:szCs w:val="18"/>
        </w:rPr>
      </w:pPr>
      <w:r w:rsidRPr="00AE1ECB">
        <w:rPr>
          <w:rFonts w:ascii="Helvetica" w:hAnsi="Helvetica"/>
          <w:b/>
          <w:sz w:val="18"/>
          <w:szCs w:val="18"/>
        </w:rPr>
        <w:t>A</w:t>
      </w:r>
    </w:p>
    <w:p w:rsidRPr="00AE1ECB" w:rsidR="008D4C81" w:rsidP="00E74DDC" w:rsidRDefault="00640CB6" w14:paraId="244C8B60" w14:textId="77777777">
      <w:pPr>
        <w:tabs>
          <w:tab w:val="clear" w:pos="432"/>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About the F</w:t>
      </w:r>
      <w:r w:rsidRPr="00AE1ECB" w:rsidR="008D4C81">
        <w:rPr>
          <w:rFonts w:ascii="Helvetica" w:hAnsi="Helvetica" w:cs="NCLAD L+ Helvetica"/>
          <w:sz w:val="18"/>
          <w:szCs w:val="18"/>
        </w:rPr>
        <w:t>o</w:t>
      </w:r>
      <w:r w:rsidRPr="00AE1ECB">
        <w:rPr>
          <w:rFonts w:ascii="Helvetica" w:hAnsi="Helvetica" w:cs="NCLAD L+ Helvetica"/>
          <w:sz w:val="18"/>
          <w:szCs w:val="18"/>
        </w:rPr>
        <w:t>r</w:t>
      </w:r>
      <w:r w:rsidRPr="00AE1ECB" w:rsidR="008D4C81">
        <w:rPr>
          <w:rFonts w:ascii="Helvetica" w:hAnsi="Helvetica" w:cs="NCLAD L+ Helvetica"/>
          <w:sz w:val="18"/>
          <w:szCs w:val="18"/>
        </w:rPr>
        <w:t>m 5500</w:t>
      </w:r>
      <w:r w:rsidRPr="00AE1ECB" w:rsidR="008D4C81">
        <w:rPr>
          <w:rFonts w:ascii="Helvetica" w:hAnsi="Helvetica" w:cs="NCLAD L+ Helvetica"/>
          <w:sz w:val="18"/>
          <w:szCs w:val="18"/>
        </w:rPr>
        <w:tab/>
        <w:t>1</w:t>
      </w:r>
    </w:p>
    <w:p w:rsidRPr="00AE1ECB" w:rsidR="008D4C81" w:rsidP="00E74DDC" w:rsidRDefault="008D4C81" w14:paraId="244C8B61" w14:textId="77777777">
      <w:pPr>
        <w:tabs>
          <w:tab w:val="clear" w:pos="432"/>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 xml:space="preserve">Additional Employer Information </w:t>
      </w:r>
    </w:p>
    <w:p w:rsidRPr="00AE1ECB" w:rsidR="008D4C81" w:rsidP="00E74DDC" w:rsidRDefault="008D4C81" w14:paraId="244C8B62" w14:textId="77777777">
      <w:pPr>
        <w:tabs>
          <w:tab w:val="clear" w:pos="432"/>
          <w:tab w:val="left" w:pos="27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ab/>
        <w:t xml:space="preserve">for Multiemployer Defined </w:t>
      </w:r>
    </w:p>
    <w:p w:rsidRPr="00AE1ECB" w:rsidR="008D4C81" w:rsidP="00E74DDC" w:rsidRDefault="008D4C81" w14:paraId="244C8B63" w14:textId="18A058D3">
      <w:pPr>
        <w:tabs>
          <w:tab w:val="clear" w:pos="432"/>
          <w:tab w:val="left" w:pos="27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ab/>
        <w:t xml:space="preserve">Benefit Pension Plans </w:t>
      </w:r>
      <w:r w:rsidRPr="00AE1ECB">
        <w:rPr>
          <w:rFonts w:ascii="Helvetica" w:hAnsi="Helvetica" w:cs="NCLAD L+ Helvetica"/>
          <w:sz w:val="18"/>
          <w:szCs w:val="18"/>
        </w:rPr>
        <w:tab/>
      </w:r>
      <w:r w:rsidR="009E2015">
        <w:rPr>
          <w:rFonts w:ascii="Helvetica" w:hAnsi="Helvetica" w:cs="NCLAD L+ Helvetica"/>
          <w:sz w:val="18"/>
          <w:szCs w:val="18"/>
        </w:rPr>
        <w:t>60</w:t>
      </w:r>
    </w:p>
    <w:p w:rsidRPr="00AE1ECB" w:rsidR="008D4C81" w:rsidP="00DE33C2" w:rsidRDefault="008D4C81" w14:paraId="244C8B64" w14:textId="77777777">
      <w:pPr>
        <w:tabs>
          <w:tab w:val="clear" w:pos="432"/>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Additional Information for</w:t>
      </w:r>
    </w:p>
    <w:p w:rsidRPr="00AE1ECB" w:rsidR="008D4C81" w:rsidP="00DE33C2" w:rsidRDefault="008D4C81" w14:paraId="244C8B65" w14:textId="77777777">
      <w:pPr>
        <w:tabs>
          <w:tab w:val="clear" w:pos="432"/>
          <w:tab w:val="left" w:pos="27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ab/>
        <w:t>Single-Employer and</w:t>
      </w:r>
    </w:p>
    <w:p w:rsidRPr="00AE1ECB" w:rsidR="008D4C81" w:rsidP="00DE33C2" w:rsidRDefault="008D4C81" w14:paraId="244C8B66" w14:textId="77777777">
      <w:pPr>
        <w:tabs>
          <w:tab w:val="clear" w:pos="432"/>
          <w:tab w:val="left" w:pos="270"/>
          <w:tab w:val="right" w:leader="dot" w:pos="2880"/>
        </w:tabs>
        <w:autoSpaceDE w:val="0"/>
        <w:autoSpaceDN w:val="0"/>
        <w:adjustRightInd w:val="0"/>
        <w:spacing w:line="240" w:lineRule="auto"/>
        <w:ind w:left="270" w:right="346" w:firstLine="0"/>
        <w:rPr>
          <w:rFonts w:ascii="Helvetica" w:hAnsi="Helvetica" w:cs="NCLAD L+ Helvetica"/>
          <w:sz w:val="18"/>
          <w:szCs w:val="18"/>
        </w:rPr>
      </w:pPr>
      <w:r w:rsidRPr="00AE1ECB">
        <w:rPr>
          <w:rFonts w:ascii="Helvetica" w:hAnsi="Helvetica" w:cs="NCLAD L+ Helvetica"/>
          <w:sz w:val="18"/>
          <w:szCs w:val="18"/>
        </w:rPr>
        <w:t xml:space="preserve">Multiemployer Defined  </w:t>
      </w:r>
    </w:p>
    <w:p w:rsidRPr="00AE1ECB" w:rsidR="008D4C81" w:rsidP="00DE33C2" w:rsidRDefault="008D4C81" w14:paraId="244C8B67" w14:textId="281AAB25">
      <w:pPr>
        <w:tabs>
          <w:tab w:val="clear" w:pos="432"/>
          <w:tab w:val="left" w:pos="270"/>
          <w:tab w:val="right" w:leader="dot" w:pos="2880"/>
        </w:tabs>
        <w:autoSpaceDE w:val="0"/>
        <w:autoSpaceDN w:val="0"/>
        <w:adjustRightInd w:val="0"/>
        <w:spacing w:line="240" w:lineRule="auto"/>
        <w:ind w:left="270" w:right="346" w:firstLine="0"/>
        <w:rPr>
          <w:rFonts w:ascii="Helvetica" w:hAnsi="Helvetica" w:cs="NCLAD L+ Helvetica"/>
          <w:sz w:val="18"/>
          <w:szCs w:val="18"/>
        </w:rPr>
      </w:pPr>
      <w:r w:rsidRPr="00AE1ECB">
        <w:rPr>
          <w:rFonts w:ascii="Helvetica" w:hAnsi="Helvetica" w:cs="NCLAD L+ Helvetica"/>
          <w:sz w:val="18"/>
          <w:szCs w:val="18"/>
        </w:rPr>
        <w:t xml:space="preserve">Benefit Pension Plans </w:t>
      </w:r>
      <w:r w:rsidRPr="00AE1ECB">
        <w:rPr>
          <w:rFonts w:ascii="Helvetica" w:hAnsi="Helvetica" w:cs="NCLAD L+ Helvetica"/>
          <w:sz w:val="18"/>
          <w:szCs w:val="18"/>
        </w:rPr>
        <w:tab/>
        <w:t xml:space="preserve"> </w:t>
      </w:r>
      <w:r w:rsidRPr="00AE1ECB" w:rsidR="006F36E3">
        <w:rPr>
          <w:rFonts w:ascii="Helvetica" w:hAnsi="Helvetica" w:cs="NCLAD L+ Helvetica"/>
          <w:sz w:val="18"/>
          <w:szCs w:val="18"/>
        </w:rPr>
        <w:t>61</w:t>
      </w:r>
    </w:p>
    <w:p w:rsidRPr="00AE1ECB" w:rsidR="008D4C81" w:rsidP="00E74DDC" w:rsidRDefault="008D4C81" w14:paraId="244C8B68" w14:textId="47F4BEBA">
      <w:pPr>
        <w:tabs>
          <w:tab w:val="clear" w:pos="432"/>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Amended Return/Report</w:t>
      </w:r>
      <w:r w:rsidRPr="00AE1ECB">
        <w:rPr>
          <w:rFonts w:ascii="Helvetica" w:hAnsi="Helvetica" w:cs="NCLAD L+ Helvetica"/>
          <w:sz w:val="18"/>
          <w:szCs w:val="18"/>
        </w:rPr>
        <w:tab/>
      </w:r>
      <w:r w:rsidR="004F4109">
        <w:rPr>
          <w:rFonts w:ascii="Helvetica" w:hAnsi="Helvetica" w:cs="NCLAD L+ Helvetica"/>
          <w:sz w:val="18"/>
          <w:szCs w:val="18"/>
        </w:rPr>
        <w:t>6</w:t>
      </w:r>
    </w:p>
    <w:p w:rsidRPr="00AE1ECB" w:rsidR="008D4C81" w:rsidP="00E74DDC" w:rsidRDefault="008D4C81" w14:paraId="244C8B69" w14:textId="68C511EB">
      <w:pPr>
        <w:tabs>
          <w:tab w:val="clear" w:pos="432"/>
          <w:tab w:val="left" w:pos="27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 xml:space="preserve">Amendments </w:t>
      </w:r>
      <w:r w:rsidRPr="00AE1ECB">
        <w:rPr>
          <w:rFonts w:ascii="Helvetica" w:hAnsi="Helvetica" w:cs="NCLAD L+ Helvetica"/>
          <w:sz w:val="18"/>
          <w:szCs w:val="18"/>
        </w:rPr>
        <w:tab/>
      </w:r>
      <w:r w:rsidRPr="00AE1ECB" w:rsidR="006F36E3">
        <w:rPr>
          <w:rFonts w:ascii="Helvetica" w:hAnsi="Helvetica" w:cs="NCLAD L+ Helvetica"/>
          <w:sz w:val="18"/>
          <w:szCs w:val="18"/>
        </w:rPr>
        <w:t>59</w:t>
      </w:r>
    </w:p>
    <w:p w:rsidRPr="00AE1ECB" w:rsidR="008D4C81" w:rsidP="00E74DDC" w:rsidRDefault="008D4C81" w14:paraId="244C8B6A" w14:textId="77777777">
      <w:pPr>
        <w:tabs>
          <w:tab w:val="clear" w:pos="432"/>
          <w:tab w:val="right" w:leader="dot" w:pos="2880"/>
        </w:tabs>
        <w:autoSpaceDE w:val="0"/>
        <w:autoSpaceDN w:val="0"/>
        <w:adjustRightInd w:val="0"/>
        <w:spacing w:line="240" w:lineRule="auto"/>
        <w:ind w:right="346" w:firstLine="0"/>
        <w:rPr>
          <w:rFonts w:ascii="Helvetica" w:hAnsi="Helvetica" w:cs="NCLAD L+ Helvetica"/>
          <w:sz w:val="18"/>
          <w:szCs w:val="18"/>
        </w:rPr>
      </w:pPr>
    </w:p>
    <w:p w:rsidRPr="00AE1ECB" w:rsidR="008D4C81" w:rsidP="00E74DDC" w:rsidRDefault="008D4C81" w14:paraId="244C8B6B" w14:textId="77777777">
      <w:pPr>
        <w:pBdr>
          <w:top w:val="thinThickSmallGap" w:color="auto" w:sz="24" w:space="1"/>
        </w:pBdr>
        <w:tabs>
          <w:tab w:val="clear" w:pos="432"/>
          <w:tab w:val="right" w:leader="dot" w:pos="2880"/>
        </w:tabs>
        <w:autoSpaceDE w:val="0"/>
        <w:autoSpaceDN w:val="0"/>
        <w:adjustRightInd w:val="0"/>
        <w:spacing w:line="240" w:lineRule="auto"/>
        <w:ind w:right="346" w:firstLine="0"/>
        <w:rPr>
          <w:rFonts w:ascii="Helvetica" w:hAnsi="Helvetica" w:cs="NCLAD L+ Helvetica"/>
          <w:b/>
          <w:sz w:val="18"/>
          <w:szCs w:val="18"/>
        </w:rPr>
      </w:pPr>
      <w:r w:rsidRPr="00AE1ECB">
        <w:rPr>
          <w:rFonts w:ascii="Helvetica" w:hAnsi="Helvetica" w:cs="NCLAD L+ Helvetica"/>
          <w:b/>
          <w:sz w:val="18"/>
          <w:szCs w:val="18"/>
        </w:rPr>
        <w:t>C</w:t>
      </w:r>
    </w:p>
    <w:p w:rsidRPr="00AE1ECB" w:rsidR="008D4C81" w:rsidP="00E74DDC" w:rsidRDefault="008D4C81" w14:paraId="244C8B6C" w14:textId="1345C7F4">
      <w:pPr>
        <w:tabs>
          <w:tab w:val="clear" w:pos="432"/>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Change in Plan Year</w:t>
      </w:r>
      <w:r w:rsidRPr="00AE1ECB">
        <w:rPr>
          <w:rFonts w:ascii="Helvetica" w:hAnsi="Helvetica" w:cs="NCLAD L+ Helvetica"/>
          <w:sz w:val="18"/>
          <w:szCs w:val="18"/>
        </w:rPr>
        <w:tab/>
      </w:r>
      <w:r w:rsidR="004F4109">
        <w:rPr>
          <w:rFonts w:ascii="Helvetica" w:hAnsi="Helvetica" w:cs="NCLAD L+ Helvetica"/>
          <w:sz w:val="18"/>
          <w:szCs w:val="18"/>
        </w:rPr>
        <w:t>7</w:t>
      </w:r>
    </w:p>
    <w:p w:rsidRPr="00AE1ECB" w:rsidR="008D4C81" w:rsidP="00E74DDC" w:rsidRDefault="008D4C81" w14:paraId="244C8B6D" w14:textId="77777777">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Changes to Note</w:t>
      </w:r>
      <w:r w:rsidRPr="00AE1ECB">
        <w:rPr>
          <w:rFonts w:ascii="Helvetica" w:hAnsi="Helvetica" w:cs="NCLAD L+ Helvetica"/>
          <w:sz w:val="18"/>
          <w:szCs w:val="18"/>
        </w:rPr>
        <w:tab/>
        <w:t>1</w:t>
      </w:r>
    </w:p>
    <w:p w:rsidRPr="00AE1ECB" w:rsidR="008D4C81" w:rsidP="00E74DDC" w:rsidRDefault="00026E92" w14:paraId="244C8B6E" w14:textId="77777777">
      <w:pPr>
        <w:tabs>
          <w:tab w:val="clear" w:pos="432"/>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Combination Unfunded/I</w:t>
      </w:r>
      <w:r w:rsidRPr="00AE1ECB" w:rsidR="008D4C81">
        <w:rPr>
          <w:rFonts w:ascii="Helvetica" w:hAnsi="Helvetica" w:cs="NCLAD L+ Helvetica"/>
          <w:sz w:val="18"/>
          <w:szCs w:val="18"/>
        </w:rPr>
        <w:t>nsured</w:t>
      </w:r>
    </w:p>
    <w:p w:rsidRPr="00AE1ECB" w:rsidR="008D4C81" w:rsidP="00191D83" w:rsidRDefault="00026E92" w14:paraId="244C8B6F" w14:textId="710AECDC">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ab/>
        <w:t>Welfare P</w:t>
      </w:r>
      <w:r w:rsidRPr="00AE1ECB" w:rsidR="008D4C81">
        <w:rPr>
          <w:rFonts w:ascii="Helvetica" w:hAnsi="Helvetica" w:cs="NCLAD L+ Helvetica"/>
          <w:sz w:val="18"/>
          <w:szCs w:val="18"/>
        </w:rPr>
        <w:t>lan</w:t>
      </w:r>
      <w:r w:rsidRPr="00AE1ECB" w:rsidR="008D4C81">
        <w:rPr>
          <w:rFonts w:ascii="Helvetica" w:hAnsi="Helvetica" w:cs="NCLAD L+ Helvetica"/>
          <w:sz w:val="18"/>
          <w:szCs w:val="18"/>
        </w:rPr>
        <w:tab/>
      </w:r>
      <w:r w:rsidR="00AA74C2">
        <w:rPr>
          <w:rFonts w:ascii="Helvetica" w:hAnsi="Helvetica" w:cs="NCLAD L+ Helvetica"/>
          <w:sz w:val="18"/>
          <w:szCs w:val="18"/>
        </w:rPr>
        <w:t>3</w:t>
      </w:r>
    </w:p>
    <w:p w:rsidRPr="00AE1ECB" w:rsidR="008D4C81" w:rsidP="00E61918" w:rsidRDefault="008D4C81" w14:paraId="244C8B70" w14:textId="7714A212">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Common/Collective Trust</w:t>
      </w:r>
      <w:r w:rsidRPr="00AE1ECB">
        <w:rPr>
          <w:rFonts w:ascii="Helvetica" w:hAnsi="Helvetica" w:cs="NCLAD L+ Helvetica"/>
          <w:sz w:val="18"/>
          <w:szCs w:val="18"/>
        </w:rPr>
        <w:tab/>
      </w:r>
      <w:r w:rsidRPr="00AE1ECB" w:rsidR="00893385">
        <w:rPr>
          <w:rFonts w:ascii="Helvetica" w:hAnsi="Helvetica" w:cs="NCLAD L+ Helvetica"/>
          <w:sz w:val="18"/>
          <w:szCs w:val="18"/>
        </w:rPr>
        <w:t>1</w:t>
      </w:r>
      <w:r w:rsidR="00893385">
        <w:rPr>
          <w:rFonts w:ascii="Helvetica" w:hAnsi="Helvetica" w:cs="NCLAD L+ Helvetica"/>
          <w:sz w:val="18"/>
          <w:szCs w:val="18"/>
        </w:rPr>
        <w:t>1</w:t>
      </w:r>
    </w:p>
    <w:p w:rsidRPr="00AE1ECB" w:rsidR="008D4C81" w:rsidP="00E61918" w:rsidRDefault="008D4C81" w14:paraId="244C8B71" w14:textId="77777777">
      <w:pPr>
        <w:tabs>
          <w:tab w:val="clear" w:pos="432"/>
          <w:tab w:val="left" w:pos="180"/>
          <w:tab w:val="right" w:leader="dot" w:pos="2880"/>
        </w:tabs>
        <w:autoSpaceDE w:val="0"/>
        <w:autoSpaceDN w:val="0"/>
        <w:adjustRightInd w:val="0"/>
        <w:spacing w:line="240" w:lineRule="auto"/>
        <w:ind w:right="346" w:firstLine="0"/>
        <w:rPr>
          <w:rFonts w:ascii="Helvetica" w:hAnsi="Helvetica"/>
          <w:b/>
          <w:sz w:val="18"/>
          <w:szCs w:val="18"/>
        </w:rPr>
      </w:pPr>
    </w:p>
    <w:p w:rsidRPr="00AE1ECB" w:rsidR="008D4C81" w:rsidP="00E74DDC" w:rsidRDefault="008D4C81" w14:paraId="244C8B72" w14:textId="77777777">
      <w:pPr>
        <w:pBdr>
          <w:top w:val="thinThickSmallGap" w:color="auto" w:sz="24" w:space="1"/>
        </w:pBdr>
        <w:tabs>
          <w:tab w:val="clear" w:pos="432"/>
          <w:tab w:val="right" w:leader="dot" w:pos="2880"/>
        </w:tabs>
        <w:autoSpaceDE w:val="0"/>
        <w:autoSpaceDN w:val="0"/>
        <w:adjustRightInd w:val="0"/>
        <w:spacing w:line="240" w:lineRule="auto"/>
        <w:ind w:right="346" w:firstLine="0"/>
        <w:rPr>
          <w:rFonts w:ascii="Helvetica" w:hAnsi="Helvetica"/>
          <w:b/>
          <w:sz w:val="18"/>
          <w:szCs w:val="18"/>
        </w:rPr>
      </w:pPr>
      <w:r w:rsidRPr="00AE1ECB">
        <w:rPr>
          <w:rFonts w:ascii="Helvetica" w:hAnsi="Helvetica"/>
          <w:b/>
          <w:sz w:val="18"/>
          <w:szCs w:val="18"/>
        </w:rPr>
        <w:t>D</w:t>
      </w:r>
    </w:p>
    <w:p w:rsidRPr="00AE1ECB" w:rsidR="008D4C81" w:rsidP="00E74DDC" w:rsidRDefault="008D4C81" w14:paraId="244C8B73" w14:textId="6D9A82D9">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 xml:space="preserve">Delinquent Filer Voluntary </w:t>
      </w:r>
      <w:r w:rsidRPr="00AE1ECB" w:rsidR="00026E92">
        <w:rPr>
          <w:rFonts w:ascii="Helvetica" w:hAnsi="Helvetica" w:cs="NCLAD L+ Helvetica"/>
          <w:sz w:val="18"/>
          <w:szCs w:val="18"/>
        </w:rPr>
        <w:t xml:space="preserve">Compliance (DFVC) Program </w:t>
      </w:r>
      <w:r w:rsidRPr="00AE1ECB" w:rsidR="00026E92">
        <w:rPr>
          <w:rFonts w:ascii="Helvetica" w:hAnsi="Helvetica" w:cs="NCLAD L+ Helvetica"/>
          <w:sz w:val="18"/>
          <w:szCs w:val="18"/>
        </w:rPr>
        <w:tab/>
      </w:r>
      <w:r w:rsidR="004F4109">
        <w:rPr>
          <w:rFonts w:ascii="Helvetica" w:hAnsi="Helvetica" w:cs="NCLAD L+ Helvetica"/>
          <w:sz w:val="18"/>
          <w:szCs w:val="18"/>
        </w:rPr>
        <w:t>5</w:t>
      </w:r>
    </w:p>
    <w:p w:rsidRPr="00AE1ECB" w:rsidR="008D4C81" w:rsidP="00E74DDC" w:rsidRDefault="008D4C81" w14:paraId="244C8B74" w14:textId="77777777">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Direct Filing Entity (DFE) – Who</w:t>
      </w:r>
    </w:p>
    <w:p w:rsidRPr="00AE1ECB" w:rsidR="008D4C81" w:rsidP="00E74DDC" w:rsidRDefault="008D4C81" w14:paraId="244C8B75" w14:textId="77777777">
      <w:pPr>
        <w:tabs>
          <w:tab w:val="clear" w:pos="432"/>
          <w:tab w:val="left" w:pos="180"/>
          <w:tab w:val="right" w:leader="dot" w:pos="2880"/>
        </w:tabs>
        <w:autoSpaceDE w:val="0"/>
        <w:autoSpaceDN w:val="0"/>
        <w:adjustRightInd w:val="0"/>
        <w:spacing w:line="240" w:lineRule="auto"/>
        <w:ind w:left="180" w:right="346" w:firstLine="0"/>
        <w:rPr>
          <w:rFonts w:ascii="Helvetica" w:hAnsi="Helvetica" w:cs="NCLAD L+ Helvetica"/>
          <w:sz w:val="18"/>
          <w:szCs w:val="18"/>
        </w:rPr>
      </w:pPr>
      <w:r w:rsidRPr="00AE1ECB">
        <w:rPr>
          <w:rFonts w:ascii="Helvetica" w:hAnsi="Helvetica" w:cs="NCLAD L+ Helvetica"/>
          <w:sz w:val="18"/>
          <w:szCs w:val="18"/>
        </w:rPr>
        <w:t>Must File</w:t>
      </w:r>
      <w:r w:rsidRPr="00AE1ECB">
        <w:rPr>
          <w:rFonts w:ascii="Helvetica" w:hAnsi="Helvetica" w:cs="NCLAD L+ Helvetica"/>
          <w:sz w:val="18"/>
          <w:szCs w:val="18"/>
        </w:rPr>
        <w:tab/>
        <w:t>4</w:t>
      </w:r>
    </w:p>
    <w:p w:rsidRPr="00AE1ECB" w:rsidR="008D4C81" w:rsidP="00E61918" w:rsidRDefault="008D4C81" w14:paraId="244C8B76" w14:textId="77777777">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Direct Filing Entity (DFE) – Filing</w:t>
      </w:r>
    </w:p>
    <w:p w:rsidRPr="00AE1ECB" w:rsidR="008D4C81" w:rsidP="00E61918" w:rsidRDefault="008D4C81" w14:paraId="244C8B77" w14:textId="5B9AB7D7">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ab/>
        <w:t>Requirements</w:t>
      </w:r>
      <w:r w:rsidRPr="00AE1ECB">
        <w:rPr>
          <w:rFonts w:ascii="Helvetica" w:hAnsi="Helvetica" w:cs="NCLAD L+ Helvetica"/>
          <w:sz w:val="18"/>
          <w:szCs w:val="18"/>
        </w:rPr>
        <w:tab/>
      </w:r>
      <w:r w:rsidR="004F4109">
        <w:rPr>
          <w:rFonts w:ascii="Helvetica" w:hAnsi="Helvetica" w:cs="NCLAD L+ Helvetica"/>
          <w:sz w:val="18"/>
          <w:szCs w:val="18"/>
        </w:rPr>
        <w:t>10</w:t>
      </w:r>
    </w:p>
    <w:p w:rsidRPr="00AE1ECB" w:rsidR="008D4C81" w:rsidP="00E61918" w:rsidRDefault="008D4C81" w14:paraId="244C8B78" w14:textId="7955F621">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Distributions</w:t>
      </w:r>
      <w:r w:rsidRPr="00AE1ECB">
        <w:rPr>
          <w:rFonts w:ascii="Helvetica" w:hAnsi="Helvetica" w:cs="NCLAD L+ Helvetica"/>
          <w:sz w:val="18"/>
          <w:szCs w:val="18"/>
        </w:rPr>
        <w:tab/>
        <w:t>5</w:t>
      </w:r>
      <w:r w:rsidRPr="00AE1ECB" w:rsidR="006F36E3">
        <w:rPr>
          <w:rFonts w:ascii="Helvetica" w:hAnsi="Helvetica" w:cs="NCLAD L+ Helvetica"/>
          <w:sz w:val="18"/>
          <w:szCs w:val="18"/>
        </w:rPr>
        <w:t>8</w:t>
      </w:r>
    </w:p>
    <w:p w:rsidRPr="00AE1ECB" w:rsidR="008D4C81" w:rsidP="00E74DDC" w:rsidRDefault="008D4C81" w14:paraId="244C8B79" w14:textId="77777777">
      <w:pPr>
        <w:tabs>
          <w:tab w:val="clear" w:pos="432"/>
          <w:tab w:val="right" w:leader="dot" w:pos="2880"/>
        </w:tabs>
        <w:autoSpaceDE w:val="0"/>
        <w:autoSpaceDN w:val="0"/>
        <w:adjustRightInd w:val="0"/>
        <w:spacing w:line="240" w:lineRule="auto"/>
        <w:ind w:right="346" w:firstLine="0"/>
        <w:rPr>
          <w:rFonts w:ascii="Helvetica" w:hAnsi="Helvetica" w:cs="NCLAD L+ Helvetica"/>
          <w:sz w:val="18"/>
          <w:szCs w:val="18"/>
        </w:rPr>
      </w:pPr>
    </w:p>
    <w:p w:rsidRPr="00AE1ECB" w:rsidR="008D4C81" w:rsidP="00E74DDC" w:rsidRDefault="008D4C81" w14:paraId="244C8B7A" w14:textId="77777777">
      <w:pPr>
        <w:pBdr>
          <w:top w:val="thinThickSmallGap" w:color="auto" w:sz="24" w:space="1"/>
        </w:pBdr>
        <w:tabs>
          <w:tab w:val="clear" w:pos="432"/>
          <w:tab w:val="right" w:leader="dot" w:pos="2880"/>
        </w:tabs>
        <w:autoSpaceDE w:val="0"/>
        <w:autoSpaceDN w:val="0"/>
        <w:adjustRightInd w:val="0"/>
        <w:spacing w:line="240" w:lineRule="auto"/>
        <w:ind w:right="346" w:firstLine="0"/>
        <w:rPr>
          <w:rFonts w:ascii="Helvetica" w:hAnsi="Helvetica" w:cs="NCLAD L+ Helvetica"/>
          <w:b/>
          <w:sz w:val="18"/>
          <w:szCs w:val="18"/>
        </w:rPr>
      </w:pPr>
      <w:r w:rsidRPr="00AE1ECB">
        <w:rPr>
          <w:rFonts w:ascii="Helvetica" w:hAnsi="Helvetica" w:cs="NCLAD L+ Helvetica"/>
          <w:b/>
          <w:sz w:val="18"/>
          <w:szCs w:val="18"/>
        </w:rPr>
        <w:t>E</w:t>
      </w:r>
    </w:p>
    <w:p w:rsidRPr="00AE1ECB" w:rsidR="008D4C81" w:rsidP="00E74DDC" w:rsidRDefault="008D4C81" w14:paraId="244C8B7B" w14:textId="77777777">
      <w:pPr>
        <w:tabs>
          <w:tab w:val="clear" w:pos="432"/>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EFAST2 Processing System</w:t>
      </w:r>
      <w:r w:rsidRPr="00AE1ECB">
        <w:rPr>
          <w:rFonts w:ascii="Helvetica" w:hAnsi="Helvetica" w:cs="NCLAD L+ Helvetica"/>
          <w:sz w:val="18"/>
          <w:szCs w:val="18"/>
        </w:rPr>
        <w:tab/>
        <w:t>1</w:t>
      </w:r>
    </w:p>
    <w:p w:rsidRPr="00AE1ECB" w:rsidR="008D4C81" w:rsidP="00E74DDC" w:rsidRDefault="008D4C81" w14:paraId="244C8B7C" w14:textId="77777777">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Electronic Filing Requirement</w:t>
      </w:r>
      <w:r w:rsidRPr="00AE1ECB">
        <w:rPr>
          <w:rFonts w:ascii="Helvetica" w:hAnsi="Helvetica" w:cs="NCLAD L+ Helvetica"/>
          <w:sz w:val="18"/>
          <w:szCs w:val="18"/>
        </w:rPr>
        <w:tab/>
        <w:t>5</w:t>
      </w:r>
    </w:p>
    <w:p w:rsidRPr="00AE1ECB" w:rsidR="008D4C81" w:rsidP="00E74DDC" w:rsidRDefault="008D4C81" w14:paraId="244C8B7D" w14:textId="22700294">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ESOP Information</w:t>
      </w:r>
      <w:r w:rsidRPr="00AE1ECB">
        <w:rPr>
          <w:rFonts w:ascii="Helvetica" w:hAnsi="Helvetica" w:cs="NCLAD L+ Helvetica"/>
          <w:sz w:val="18"/>
          <w:szCs w:val="18"/>
        </w:rPr>
        <w:tab/>
      </w:r>
      <w:r w:rsidR="009E2015">
        <w:rPr>
          <w:rFonts w:ascii="Helvetica" w:hAnsi="Helvetica" w:cs="NCLAD L+ Helvetica"/>
          <w:sz w:val="18"/>
          <w:szCs w:val="18"/>
        </w:rPr>
        <w:t>60</w:t>
      </w:r>
    </w:p>
    <w:p w:rsidRPr="00AE1ECB" w:rsidR="008D4C81" w:rsidP="00E74DDC" w:rsidRDefault="008D4C81" w14:paraId="244C8B7E" w14:textId="77777777">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Extension of Time to File</w:t>
      </w:r>
      <w:r w:rsidRPr="00AE1ECB">
        <w:rPr>
          <w:rFonts w:ascii="Helvetica" w:hAnsi="Helvetica" w:cs="NCLAD L+ Helvetica"/>
          <w:sz w:val="18"/>
          <w:szCs w:val="18"/>
        </w:rPr>
        <w:tab/>
        <w:t>4</w:t>
      </w:r>
    </w:p>
    <w:p w:rsidRPr="00AE1ECB" w:rsidR="008D4C81" w:rsidP="00E74DDC" w:rsidRDefault="008D4C81" w14:paraId="244C8B7F" w14:textId="77777777">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p>
    <w:p w:rsidRPr="00AE1ECB" w:rsidR="008D4C81" w:rsidP="008A1541" w:rsidRDefault="008D4C81" w14:paraId="244C8B80" w14:textId="77777777">
      <w:pPr>
        <w:pBdr>
          <w:top w:val="thinThickSmallGap" w:color="auto" w:sz="24" w:space="1"/>
        </w:pBdr>
        <w:tabs>
          <w:tab w:val="clear" w:pos="432"/>
          <w:tab w:val="right" w:leader="dot" w:pos="2880"/>
        </w:tabs>
        <w:autoSpaceDE w:val="0"/>
        <w:autoSpaceDN w:val="0"/>
        <w:adjustRightInd w:val="0"/>
        <w:spacing w:line="240" w:lineRule="auto"/>
        <w:ind w:right="346" w:firstLine="0"/>
        <w:rPr>
          <w:rFonts w:ascii="Helvetica" w:hAnsi="Helvetica" w:cs="NCLAD L+ Helvetica"/>
          <w:b/>
          <w:sz w:val="18"/>
          <w:szCs w:val="18"/>
        </w:rPr>
      </w:pPr>
      <w:r w:rsidRPr="00AE1ECB">
        <w:rPr>
          <w:rFonts w:ascii="Helvetica" w:hAnsi="Helvetica" w:cs="NCLAD L+ Helvetica"/>
          <w:b/>
          <w:sz w:val="18"/>
          <w:szCs w:val="18"/>
        </w:rPr>
        <w:t>F</w:t>
      </w:r>
    </w:p>
    <w:p w:rsidRPr="00AE1ECB" w:rsidR="008D4C81" w:rsidP="008A1541" w:rsidRDefault="008D4C81" w14:paraId="244C8B81" w14:textId="77777777">
      <w:pPr>
        <w:tabs>
          <w:tab w:val="clear" w:pos="432"/>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Final Return/Report:</w:t>
      </w:r>
    </w:p>
    <w:p w:rsidRPr="00AE1ECB" w:rsidR="008D4C81" w:rsidP="008A1541" w:rsidRDefault="008D4C81" w14:paraId="244C8B82" w14:textId="77777777">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ab/>
        <w:t>Mergers/Consolidations</w:t>
      </w:r>
      <w:r w:rsidRPr="00AE1ECB">
        <w:rPr>
          <w:rFonts w:ascii="Helvetica" w:hAnsi="Helvetica" w:cs="NCLAD L+ Helvetica"/>
          <w:sz w:val="18"/>
          <w:szCs w:val="18"/>
        </w:rPr>
        <w:tab/>
        <w:t>6</w:t>
      </w:r>
    </w:p>
    <w:p w:rsidRPr="00AE1ECB" w:rsidR="008D4C81" w:rsidP="008A1541" w:rsidRDefault="00026E92" w14:paraId="244C8B83" w14:textId="77777777">
      <w:pPr>
        <w:tabs>
          <w:tab w:val="clear" w:pos="432"/>
          <w:tab w:val="left" w:pos="180"/>
          <w:tab w:val="left" w:pos="36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ab/>
        <w:t xml:space="preserve">Pension and Welfare Plans </w:t>
      </w:r>
    </w:p>
    <w:p w:rsidRPr="00AE1ECB" w:rsidR="008D4C81" w:rsidP="00ED638A" w:rsidRDefault="008D4C81" w14:paraId="244C8B84" w14:textId="77777777">
      <w:pPr>
        <w:tabs>
          <w:tab w:val="clear" w:pos="432"/>
          <w:tab w:val="left" w:pos="360"/>
          <w:tab w:val="left" w:pos="630"/>
          <w:tab w:val="right" w:leader="dot" w:pos="2880"/>
        </w:tabs>
        <w:autoSpaceDE w:val="0"/>
        <w:autoSpaceDN w:val="0"/>
        <w:adjustRightInd w:val="0"/>
        <w:spacing w:line="240" w:lineRule="auto"/>
        <w:ind w:left="360" w:right="346" w:firstLine="0"/>
        <w:rPr>
          <w:rFonts w:ascii="Helvetica" w:hAnsi="Helvetica" w:cs="NCLAD L+ Helvetica"/>
          <w:sz w:val="18"/>
          <w:szCs w:val="18"/>
        </w:rPr>
      </w:pPr>
      <w:r w:rsidRPr="00AE1ECB">
        <w:rPr>
          <w:rFonts w:ascii="Helvetica" w:hAnsi="Helvetica" w:cs="NCLAD L+ Helvetica"/>
          <w:sz w:val="18"/>
          <w:szCs w:val="18"/>
        </w:rPr>
        <w:t>Terminated Without Distributing</w:t>
      </w:r>
      <w:r w:rsidR="007B40D0">
        <w:rPr>
          <w:rFonts w:ascii="Helvetica" w:hAnsi="Helvetica" w:cs="NCLAD L+ Helvetica"/>
          <w:sz w:val="18"/>
          <w:szCs w:val="18"/>
        </w:rPr>
        <w:t xml:space="preserve"> </w:t>
      </w:r>
      <w:r w:rsidRPr="00AE1ECB">
        <w:rPr>
          <w:rFonts w:ascii="Helvetica" w:hAnsi="Helvetica" w:cs="NCLAD L+ Helvetica"/>
          <w:sz w:val="18"/>
          <w:szCs w:val="18"/>
        </w:rPr>
        <w:t>All Assets</w:t>
      </w:r>
      <w:r w:rsidRPr="00AE1ECB" w:rsidR="007B40D0">
        <w:rPr>
          <w:rFonts w:ascii="Helvetica" w:hAnsi="Helvetica" w:cs="NCLAD L+ Helvetica"/>
          <w:sz w:val="18"/>
          <w:szCs w:val="18"/>
        </w:rPr>
        <w:tab/>
        <w:t>6</w:t>
      </w:r>
    </w:p>
    <w:p w:rsidRPr="00AE1ECB" w:rsidR="008D4C81" w:rsidP="008A1541" w:rsidRDefault="008D4C81" w14:paraId="244C8B85" w14:textId="77777777">
      <w:pPr>
        <w:tabs>
          <w:tab w:val="clear" w:pos="432"/>
          <w:tab w:val="left" w:pos="180"/>
          <w:tab w:val="left" w:pos="36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ab/>
        <w:t>Welfare Plans Still Liable to Pay</w:t>
      </w:r>
    </w:p>
    <w:p w:rsidRPr="00AE1ECB" w:rsidR="008D4C81" w:rsidP="008A1541" w:rsidRDefault="008D4C81" w14:paraId="244C8B86" w14:textId="77777777">
      <w:pPr>
        <w:tabs>
          <w:tab w:val="clear" w:pos="432"/>
          <w:tab w:val="left" w:pos="180"/>
          <w:tab w:val="left" w:pos="36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ab/>
      </w:r>
      <w:r w:rsidRPr="00AE1ECB">
        <w:rPr>
          <w:rFonts w:ascii="Helvetica" w:hAnsi="Helvetica" w:cs="NCLAD L+ Helvetica"/>
          <w:sz w:val="18"/>
          <w:szCs w:val="18"/>
        </w:rPr>
        <w:tab/>
        <w:t>Benefits</w:t>
      </w:r>
      <w:r w:rsidRPr="00AE1ECB">
        <w:rPr>
          <w:rFonts w:ascii="Helvetica" w:hAnsi="Helvetica" w:cs="NCLAD L+ Helvetica"/>
          <w:sz w:val="18"/>
          <w:szCs w:val="18"/>
        </w:rPr>
        <w:tab/>
        <w:t>6</w:t>
      </w:r>
    </w:p>
    <w:p w:rsidRPr="00AE1ECB" w:rsidR="008D4C81" w:rsidP="008A1541" w:rsidRDefault="008D4C81" w14:paraId="244C8B87" w14:textId="598B9A6E">
      <w:pPr>
        <w:tabs>
          <w:tab w:val="clear" w:pos="432"/>
          <w:tab w:val="left" w:pos="180"/>
          <w:tab w:val="left" w:pos="36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Form 5500 Schedules</w:t>
      </w:r>
      <w:r w:rsidRPr="00AE1ECB">
        <w:rPr>
          <w:rFonts w:ascii="Helvetica" w:hAnsi="Helvetica" w:cs="NCLAD L+ Helvetica"/>
          <w:sz w:val="18"/>
          <w:szCs w:val="18"/>
        </w:rPr>
        <w:tab/>
      </w:r>
      <w:r w:rsidR="00326F77">
        <w:rPr>
          <w:rFonts w:ascii="Helvetica" w:hAnsi="Helvetica" w:cs="NCLAD L+ Helvetica"/>
          <w:sz w:val="18"/>
          <w:szCs w:val="18"/>
        </w:rPr>
        <w:t>8</w:t>
      </w:r>
    </w:p>
    <w:p w:rsidRPr="00AE1ECB" w:rsidR="008D4C81" w:rsidP="008A1541" w:rsidRDefault="00026E92" w14:paraId="244C8B88" w14:textId="77777777">
      <w:pPr>
        <w:tabs>
          <w:tab w:val="clear" w:pos="432"/>
          <w:tab w:val="left" w:pos="180"/>
          <w:tab w:val="left" w:pos="36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Fully Insured Welfare B</w:t>
      </w:r>
      <w:r w:rsidRPr="00AE1ECB" w:rsidR="008D4C81">
        <w:rPr>
          <w:rFonts w:ascii="Helvetica" w:hAnsi="Helvetica" w:cs="NCLAD L+ Helvetica"/>
          <w:sz w:val="18"/>
          <w:szCs w:val="18"/>
        </w:rPr>
        <w:t>enefit</w:t>
      </w:r>
    </w:p>
    <w:p w:rsidRPr="00AE1ECB" w:rsidR="008D4C81" w:rsidP="008A1541" w:rsidRDefault="00026E92" w14:paraId="244C8B89" w14:textId="5BB05A4E">
      <w:pPr>
        <w:tabs>
          <w:tab w:val="clear" w:pos="432"/>
          <w:tab w:val="left" w:pos="180"/>
          <w:tab w:val="left" w:pos="36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ab/>
        <w:t>P</w:t>
      </w:r>
      <w:r w:rsidRPr="00AE1ECB" w:rsidR="008D4C81">
        <w:rPr>
          <w:rFonts w:ascii="Helvetica" w:hAnsi="Helvetica" w:cs="NCLAD L+ Helvetica"/>
          <w:sz w:val="18"/>
          <w:szCs w:val="18"/>
        </w:rPr>
        <w:t>lan</w:t>
      </w:r>
      <w:r w:rsidRPr="00AE1ECB" w:rsidR="008D4C81">
        <w:rPr>
          <w:rFonts w:ascii="Helvetica" w:hAnsi="Helvetica" w:cs="NCLAD L+ Helvetica"/>
          <w:sz w:val="18"/>
          <w:szCs w:val="18"/>
        </w:rPr>
        <w:tab/>
      </w:r>
      <w:r w:rsidR="00893385">
        <w:rPr>
          <w:rFonts w:ascii="Helvetica" w:hAnsi="Helvetica" w:cs="NCLAD L+ Helvetica"/>
          <w:sz w:val="18"/>
          <w:szCs w:val="18"/>
        </w:rPr>
        <w:t>4</w:t>
      </w:r>
    </w:p>
    <w:p w:rsidRPr="00AE1ECB" w:rsidR="008D4C81" w:rsidP="008A1541" w:rsidRDefault="008D4C81" w14:paraId="244C8B8A" w14:textId="21317132">
      <w:pPr>
        <w:tabs>
          <w:tab w:val="clear" w:pos="432"/>
          <w:tab w:val="left" w:pos="180"/>
          <w:tab w:val="left" w:pos="36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Funding Information</w:t>
      </w:r>
      <w:r w:rsidRPr="00AE1ECB">
        <w:rPr>
          <w:rFonts w:ascii="Helvetica" w:hAnsi="Helvetica" w:cs="NCLAD L+ Helvetica"/>
          <w:sz w:val="18"/>
          <w:szCs w:val="18"/>
        </w:rPr>
        <w:tab/>
      </w:r>
      <w:r w:rsidR="009E2015">
        <w:rPr>
          <w:rFonts w:ascii="Helvetica" w:hAnsi="Helvetica" w:cs="NCLAD L+ Helvetica"/>
          <w:sz w:val="18"/>
          <w:szCs w:val="18"/>
        </w:rPr>
        <w:t>59</w:t>
      </w:r>
    </w:p>
    <w:p w:rsidRPr="00AE1ECB" w:rsidR="008D4C81" w:rsidP="008A1541" w:rsidRDefault="008D4C81" w14:paraId="244C8B8B" w14:textId="77777777">
      <w:pPr>
        <w:tabs>
          <w:tab w:val="clear" w:pos="432"/>
          <w:tab w:val="right" w:leader="dot" w:pos="2880"/>
        </w:tabs>
        <w:autoSpaceDE w:val="0"/>
        <w:autoSpaceDN w:val="0"/>
        <w:adjustRightInd w:val="0"/>
        <w:spacing w:line="240" w:lineRule="auto"/>
        <w:ind w:right="346" w:firstLine="0"/>
        <w:rPr>
          <w:rFonts w:ascii="Helvetica" w:hAnsi="Helvetica" w:cs="NCLAD L+ Helvetica"/>
          <w:sz w:val="18"/>
          <w:szCs w:val="18"/>
        </w:rPr>
      </w:pPr>
    </w:p>
    <w:p w:rsidRPr="00AE1ECB" w:rsidR="008D4C81" w:rsidP="000A6959" w:rsidRDefault="008D4C81" w14:paraId="244C8B8C" w14:textId="77777777">
      <w:pPr>
        <w:pBdr>
          <w:top w:val="thinThickSmallGap" w:color="auto" w:sz="24" w:space="1"/>
        </w:pBdr>
        <w:tabs>
          <w:tab w:val="clear" w:pos="432"/>
          <w:tab w:val="right" w:leader="dot" w:pos="2880"/>
        </w:tabs>
        <w:autoSpaceDE w:val="0"/>
        <w:autoSpaceDN w:val="0"/>
        <w:adjustRightInd w:val="0"/>
        <w:spacing w:line="240" w:lineRule="auto"/>
        <w:ind w:right="346" w:firstLine="0"/>
        <w:rPr>
          <w:rFonts w:ascii="Helvetica" w:hAnsi="Helvetica" w:cs="NCLAD L+ Helvetica"/>
          <w:b/>
          <w:sz w:val="18"/>
          <w:szCs w:val="18"/>
        </w:rPr>
      </w:pPr>
      <w:r w:rsidRPr="00AE1ECB">
        <w:rPr>
          <w:rFonts w:ascii="Helvetica" w:hAnsi="Helvetica" w:cs="NCLAD L+ Helvetica"/>
          <w:b/>
          <w:sz w:val="18"/>
          <w:szCs w:val="18"/>
        </w:rPr>
        <w:t>G</w:t>
      </w:r>
    </w:p>
    <w:p w:rsidRPr="00AE1ECB" w:rsidR="008D4C81" w:rsidP="000A6959" w:rsidRDefault="008D4C81" w14:paraId="244C8B8D" w14:textId="77777777">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General Schedules</w:t>
      </w:r>
      <w:r w:rsidRPr="00AE1ECB">
        <w:rPr>
          <w:rFonts w:ascii="Helvetica" w:hAnsi="Helvetica" w:cs="NCLAD L+ Helvetica"/>
          <w:sz w:val="18"/>
          <w:szCs w:val="18"/>
        </w:rPr>
        <w:tab/>
      </w:r>
      <w:r w:rsidRPr="00AE1ECB" w:rsidR="006F36E3">
        <w:rPr>
          <w:rFonts w:ascii="Helvetica" w:hAnsi="Helvetica" w:cs="NCLAD L+ Helvetica"/>
          <w:sz w:val="18"/>
          <w:szCs w:val="18"/>
        </w:rPr>
        <w:t>8</w:t>
      </w:r>
    </w:p>
    <w:p w:rsidRPr="00AE1ECB" w:rsidR="008D4C81" w:rsidP="000A6959" w:rsidRDefault="008D4C81" w14:paraId="244C8B8E" w14:textId="77777777">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Group Insurance Arrangement</w:t>
      </w:r>
    </w:p>
    <w:p w:rsidRPr="00AE1ECB" w:rsidR="008D4C81" w:rsidP="000A6959" w:rsidRDefault="008D4C81" w14:paraId="244C8B8F" w14:textId="77777777">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ab/>
        <w:t>(GIA)</w:t>
      </w:r>
      <w:r w:rsidRPr="00AE1ECB">
        <w:rPr>
          <w:rFonts w:ascii="Helvetica" w:hAnsi="Helvetica" w:cs="NCLAD L+ Helvetica"/>
          <w:sz w:val="18"/>
          <w:szCs w:val="18"/>
        </w:rPr>
        <w:tab/>
        <w:t>11</w:t>
      </w:r>
    </w:p>
    <w:p w:rsidRPr="00AE1ECB" w:rsidR="008D4C81" w:rsidP="008536DB" w:rsidRDefault="008D4C81" w14:paraId="244C8B91" w14:textId="77777777">
      <w:pPr>
        <w:tabs>
          <w:tab w:val="clear" w:pos="432"/>
          <w:tab w:val="right" w:leader="dot" w:pos="2880"/>
        </w:tabs>
        <w:autoSpaceDE w:val="0"/>
        <w:autoSpaceDN w:val="0"/>
        <w:adjustRightInd w:val="0"/>
        <w:spacing w:line="240" w:lineRule="auto"/>
        <w:ind w:right="346" w:firstLine="0"/>
        <w:rPr>
          <w:rFonts w:ascii="Helvetica" w:hAnsi="Helvetica" w:cs="NCLAD L+ Helvetica"/>
          <w:sz w:val="18"/>
          <w:szCs w:val="18"/>
        </w:rPr>
      </w:pPr>
    </w:p>
    <w:p w:rsidRPr="00AE1ECB" w:rsidR="008D4C81" w:rsidP="008536DB" w:rsidRDefault="008D4C81" w14:paraId="244C8B92" w14:textId="77777777">
      <w:pPr>
        <w:pBdr>
          <w:top w:val="thinThickSmallGap" w:color="auto" w:sz="24" w:space="1"/>
        </w:pBdr>
        <w:tabs>
          <w:tab w:val="clear" w:pos="432"/>
          <w:tab w:val="right" w:leader="dot" w:pos="2880"/>
        </w:tabs>
        <w:autoSpaceDE w:val="0"/>
        <w:autoSpaceDN w:val="0"/>
        <w:adjustRightInd w:val="0"/>
        <w:spacing w:line="240" w:lineRule="auto"/>
        <w:ind w:right="346" w:firstLine="0"/>
        <w:rPr>
          <w:rFonts w:ascii="Helvetica" w:hAnsi="Helvetica" w:cs="NCLAD L+ Helvetica"/>
          <w:b/>
          <w:sz w:val="18"/>
          <w:szCs w:val="18"/>
        </w:rPr>
      </w:pPr>
      <w:r w:rsidRPr="00AE1ECB">
        <w:rPr>
          <w:rFonts w:ascii="Helvetica" w:hAnsi="Helvetica" w:cs="NCLAD L+ Helvetica"/>
          <w:b/>
          <w:sz w:val="18"/>
          <w:szCs w:val="18"/>
        </w:rPr>
        <w:t>H</w:t>
      </w:r>
    </w:p>
    <w:p w:rsidRPr="00AE1ECB" w:rsidR="008D4C81" w:rsidP="00E74DDC" w:rsidRDefault="008D4C81" w14:paraId="244C8B93" w14:textId="77777777">
      <w:pPr>
        <w:tabs>
          <w:tab w:val="clear" w:pos="432"/>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How to get assistance</w:t>
      </w:r>
      <w:r w:rsidRPr="00AE1ECB">
        <w:rPr>
          <w:rFonts w:ascii="Helvetica" w:hAnsi="Helvetica" w:cs="NCLAD L+ Helvetica"/>
          <w:sz w:val="18"/>
          <w:szCs w:val="18"/>
        </w:rPr>
        <w:tab/>
        <w:t>2</w:t>
      </w:r>
    </w:p>
    <w:p w:rsidRPr="00AE1ECB" w:rsidR="00B336A7" w:rsidP="00E74DDC" w:rsidRDefault="008D4C81" w14:paraId="244C8B94" w14:textId="77777777">
      <w:pPr>
        <w:pBdr>
          <w:top w:val="thinThickSmallGap" w:color="auto" w:sz="24" w:space="1"/>
        </w:pBdr>
        <w:tabs>
          <w:tab w:val="clear" w:pos="432"/>
          <w:tab w:val="right" w:leader="dot" w:pos="2880"/>
        </w:tabs>
        <w:autoSpaceDE w:val="0"/>
        <w:autoSpaceDN w:val="0"/>
        <w:adjustRightInd w:val="0"/>
        <w:spacing w:line="240" w:lineRule="auto"/>
        <w:ind w:right="346" w:firstLine="0"/>
        <w:rPr>
          <w:rFonts w:ascii="Helvetica" w:hAnsi="Helvetica" w:cs="NCLAD L+ Helvetica"/>
          <w:b/>
          <w:sz w:val="18"/>
          <w:szCs w:val="18"/>
        </w:rPr>
      </w:pPr>
      <w:r w:rsidRPr="00AE1ECB">
        <w:rPr>
          <w:rFonts w:ascii="Helvetica" w:hAnsi="Helvetica" w:cs="NCLAD L+ Helvetica"/>
          <w:b/>
          <w:sz w:val="18"/>
          <w:szCs w:val="18"/>
        </w:rPr>
        <w:t>I</w:t>
      </w:r>
    </w:p>
    <w:p w:rsidRPr="00AE1ECB" w:rsidR="008D4C81" w:rsidP="00E74DDC" w:rsidRDefault="008D4C81" w14:paraId="244C8B95" w14:textId="77777777">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Information Concerning Insurance</w:t>
      </w:r>
    </w:p>
    <w:p w:rsidRPr="00AE1ECB" w:rsidR="008D4C81" w:rsidP="00E74DDC" w:rsidRDefault="008D4C81" w14:paraId="244C8B96" w14:textId="77777777">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ab/>
        <w:t>Contract Coverage, Fees, and</w:t>
      </w:r>
    </w:p>
    <w:p w:rsidRPr="00AE1ECB" w:rsidR="008D4C81" w:rsidP="00E74DDC" w:rsidRDefault="008D4C81" w14:paraId="244C8B97" w14:textId="77777777">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ab/>
        <w:t>Commissions</w:t>
      </w:r>
      <w:r w:rsidRPr="00AE1ECB">
        <w:rPr>
          <w:rFonts w:ascii="Helvetica" w:hAnsi="Helvetica" w:cs="NCLAD L+ Helvetica"/>
          <w:sz w:val="18"/>
          <w:szCs w:val="18"/>
        </w:rPr>
        <w:tab/>
        <w:t>21</w:t>
      </w:r>
    </w:p>
    <w:p w:rsidRPr="00AE1ECB" w:rsidR="00640CB6" w:rsidP="00E74DDC" w:rsidRDefault="00640CB6" w14:paraId="244C8B98" w14:textId="77777777">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Instructions to Form 5500</w:t>
      </w:r>
      <w:r w:rsidR="007B40D0">
        <w:rPr>
          <w:rFonts w:ascii="Helvetica" w:hAnsi="Helvetica" w:cs="NCLAD L+ Helvetica"/>
          <w:sz w:val="18"/>
          <w:szCs w:val="18"/>
        </w:rPr>
        <w:t xml:space="preserve"> </w:t>
      </w:r>
      <w:r w:rsidRPr="00AE1ECB">
        <w:rPr>
          <w:rFonts w:ascii="Helvetica" w:hAnsi="Helvetica" w:cs="NCLAD L+ Helvetica"/>
          <w:sz w:val="18"/>
          <w:szCs w:val="18"/>
        </w:rPr>
        <w:t>…</w:t>
      </w:r>
      <w:r w:rsidR="007B40D0">
        <w:rPr>
          <w:rFonts w:ascii="Helvetica" w:hAnsi="Helvetica" w:cs="NCLAD L+ Helvetica"/>
          <w:sz w:val="18"/>
          <w:szCs w:val="18"/>
        </w:rPr>
        <w:tab/>
      </w:r>
      <w:r w:rsidRPr="00AE1ECB">
        <w:rPr>
          <w:rFonts w:ascii="Helvetica" w:hAnsi="Helvetica" w:cs="NCLAD L+ Helvetica"/>
          <w:sz w:val="18"/>
          <w:szCs w:val="18"/>
        </w:rPr>
        <w:t>14</w:t>
      </w:r>
    </w:p>
    <w:p w:rsidRPr="00AE1ECB" w:rsidR="008D4C81" w:rsidP="00E74DDC" w:rsidRDefault="008D4C81" w14:paraId="244C8B99" w14:textId="77777777">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Instructions for Schedule A:</w:t>
      </w:r>
    </w:p>
    <w:p w:rsidRPr="00AE1ECB" w:rsidR="008D4C81" w:rsidP="00E74DDC" w:rsidRDefault="008D4C81" w14:paraId="244C8B9A" w14:textId="77777777">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ab/>
        <w:t>Who Must File</w:t>
      </w:r>
      <w:r w:rsidRPr="00AE1ECB">
        <w:rPr>
          <w:rFonts w:ascii="Helvetica" w:hAnsi="Helvetica" w:cs="NCLAD L+ Helvetica"/>
          <w:sz w:val="18"/>
          <w:szCs w:val="18"/>
        </w:rPr>
        <w:tab/>
      </w:r>
      <w:proofErr w:type="gramStart"/>
      <w:r w:rsidRPr="00AE1ECB">
        <w:rPr>
          <w:rFonts w:ascii="Helvetica" w:hAnsi="Helvetica" w:cs="NCLAD L+ Helvetica"/>
          <w:sz w:val="18"/>
          <w:szCs w:val="18"/>
        </w:rPr>
        <w:t>21</w:t>
      </w:r>
      <w:proofErr w:type="gramEnd"/>
    </w:p>
    <w:p w:rsidRPr="00AE1ECB" w:rsidR="008D4C81" w:rsidP="000A6959" w:rsidRDefault="008D4C81" w14:paraId="244C8B9B" w14:textId="77777777">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Instructions for Schedule C:</w:t>
      </w:r>
    </w:p>
    <w:p w:rsidRPr="00AE1ECB" w:rsidR="008D4C81" w:rsidP="000A6959" w:rsidRDefault="008D4C81" w14:paraId="244C8B9C" w14:textId="77777777">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ab/>
        <w:t>Who Must File</w:t>
      </w:r>
      <w:r w:rsidRPr="00AE1ECB">
        <w:rPr>
          <w:rFonts w:ascii="Helvetica" w:hAnsi="Helvetica" w:cs="NCLAD L+ Helvetica"/>
          <w:sz w:val="18"/>
          <w:szCs w:val="18"/>
        </w:rPr>
        <w:tab/>
      </w:r>
      <w:proofErr w:type="gramStart"/>
      <w:r w:rsidRPr="00AE1ECB">
        <w:rPr>
          <w:rFonts w:ascii="Helvetica" w:hAnsi="Helvetica" w:cs="NCLAD L+ Helvetica"/>
          <w:sz w:val="18"/>
          <w:szCs w:val="18"/>
        </w:rPr>
        <w:t>24</w:t>
      </w:r>
      <w:proofErr w:type="gramEnd"/>
    </w:p>
    <w:p w:rsidRPr="00AE1ECB" w:rsidR="008D4C81" w:rsidP="000A6959" w:rsidRDefault="008D4C81" w14:paraId="244C8B9D" w14:textId="77777777">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Instructions for Schedule D:</w:t>
      </w:r>
    </w:p>
    <w:p w:rsidRPr="00AE1ECB" w:rsidR="008D4C81" w:rsidP="000A6959" w:rsidRDefault="008D4C81" w14:paraId="244C8B9E" w14:textId="77777777">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ab/>
        <w:t>Who Must File</w:t>
      </w:r>
      <w:r w:rsidRPr="00AE1ECB">
        <w:rPr>
          <w:rFonts w:ascii="Helvetica" w:hAnsi="Helvetica" w:cs="NCLAD L+ Helvetica"/>
          <w:sz w:val="18"/>
          <w:szCs w:val="18"/>
        </w:rPr>
        <w:tab/>
      </w:r>
      <w:proofErr w:type="gramStart"/>
      <w:r w:rsidRPr="00AE1ECB">
        <w:rPr>
          <w:rFonts w:ascii="Helvetica" w:hAnsi="Helvetica" w:cs="NCLAD L+ Helvetica"/>
          <w:sz w:val="18"/>
          <w:szCs w:val="18"/>
        </w:rPr>
        <w:t>29</w:t>
      </w:r>
      <w:proofErr w:type="gramEnd"/>
    </w:p>
    <w:p w:rsidRPr="00AE1ECB" w:rsidR="008D4C81" w:rsidP="000A6959" w:rsidRDefault="008D4C81" w14:paraId="244C8B9F" w14:textId="77777777">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Instructions for Schedule G:</w:t>
      </w:r>
    </w:p>
    <w:p w:rsidRPr="00AE1ECB" w:rsidR="008D4C81" w:rsidP="000A6959" w:rsidRDefault="008D4C81" w14:paraId="244C8BA0" w14:textId="77777777">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ab/>
        <w:t>Who Must File</w:t>
      </w:r>
      <w:r w:rsidRPr="00AE1ECB">
        <w:rPr>
          <w:rFonts w:ascii="Helvetica" w:hAnsi="Helvetica" w:cs="NCLAD L+ Helvetica"/>
          <w:sz w:val="18"/>
          <w:szCs w:val="18"/>
        </w:rPr>
        <w:tab/>
      </w:r>
      <w:proofErr w:type="gramStart"/>
      <w:r w:rsidRPr="00AE1ECB">
        <w:rPr>
          <w:rFonts w:ascii="Helvetica" w:hAnsi="Helvetica" w:cs="NCLAD L+ Helvetica"/>
          <w:sz w:val="18"/>
          <w:szCs w:val="18"/>
        </w:rPr>
        <w:t>31</w:t>
      </w:r>
      <w:proofErr w:type="gramEnd"/>
    </w:p>
    <w:p w:rsidRPr="00AE1ECB" w:rsidR="008D4C81" w:rsidP="000A6959" w:rsidRDefault="008D4C81" w14:paraId="244C8BA1" w14:textId="77777777">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Instructions for Schedule H:</w:t>
      </w:r>
    </w:p>
    <w:p w:rsidRPr="00AE1ECB" w:rsidR="008D4C81" w:rsidP="000A6959" w:rsidRDefault="008D4C81" w14:paraId="244C8BA2" w14:textId="77777777">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ab/>
        <w:t>Who Must File</w:t>
      </w:r>
      <w:r w:rsidRPr="00AE1ECB">
        <w:rPr>
          <w:rFonts w:ascii="Helvetica" w:hAnsi="Helvetica" w:cs="NCLAD L+ Helvetica"/>
          <w:sz w:val="18"/>
          <w:szCs w:val="18"/>
        </w:rPr>
        <w:tab/>
      </w:r>
      <w:proofErr w:type="gramStart"/>
      <w:r w:rsidRPr="00AE1ECB">
        <w:rPr>
          <w:rFonts w:ascii="Helvetica" w:hAnsi="Helvetica" w:cs="NCLAD L+ Helvetica"/>
          <w:sz w:val="18"/>
          <w:szCs w:val="18"/>
        </w:rPr>
        <w:t>33</w:t>
      </w:r>
      <w:proofErr w:type="gramEnd"/>
    </w:p>
    <w:p w:rsidRPr="00AE1ECB" w:rsidR="008D4C81" w:rsidP="000A6959" w:rsidRDefault="008D4C81" w14:paraId="244C8BA3" w14:textId="77777777">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Instructions for Schedule I:</w:t>
      </w:r>
    </w:p>
    <w:p w:rsidRPr="00AE1ECB" w:rsidR="008D4C81" w:rsidP="000A6959" w:rsidRDefault="008D4C81" w14:paraId="244C8BA4" w14:textId="5CF6B1C6">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ab/>
        <w:t>Who Must File</w:t>
      </w:r>
      <w:r w:rsidRPr="00AE1ECB">
        <w:rPr>
          <w:rFonts w:ascii="Helvetica" w:hAnsi="Helvetica" w:cs="NCLAD L+ Helvetica"/>
          <w:sz w:val="18"/>
          <w:szCs w:val="18"/>
        </w:rPr>
        <w:tab/>
      </w:r>
      <w:proofErr w:type="gramStart"/>
      <w:r w:rsidRPr="00AE1ECB">
        <w:rPr>
          <w:rFonts w:ascii="Helvetica" w:hAnsi="Helvetica" w:cs="NCLAD L+ Helvetica"/>
          <w:sz w:val="18"/>
          <w:szCs w:val="18"/>
        </w:rPr>
        <w:t>43</w:t>
      </w:r>
      <w:proofErr w:type="gramEnd"/>
    </w:p>
    <w:p w:rsidRPr="00AE1ECB" w:rsidR="008D4C81" w:rsidP="000A6959" w:rsidRDefault="008D4C81" w14:paraId="244C8BA5" w14:textId="77777777">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Instructions for Schedule MB:</w:t>
      </w:r>
    </w:p>
    <w:p w:rsidRPr="00AE1ECB" w:rsidR="008D4C81" w:rsidP="000A6959" w:rsidRDefault="008D4C81" w14:paraId="244C8BA6" w14:textId="77777777">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ab/>
        <w:t xml:space="preserve">Statement by </w:t>
      </w:r>
      <w:proofErr w:type="gramStart"/>
      <w:r w:rsidRPr="00AE1ECB">
        <w:rPr>
          <w:rFonts w:ascii="Helvetica" w:hAnsi="Helvetica" w:cs="NCLAD L+ Helvetica"/>
          <w:sz w:val="18"/>
          <w:szCs w:val="18"/>
        </w:rPr>
        <w:t>Enrolled</w:t>
      </w:r>
      <w:proofErr w:type="gramEnd"/>
    </w:p>
    <w:p w:rsidRPr="00AE1ECB" w:rsidR="008D4C81" w:rsidP="000A6959" w:rsidRDefault="008D4C81" w14:paraId="244C8BA7" w14:textId="1D78B8DF">
      <w:pPr>
        <w:tabs>
          <w:tab w:val="clear" w:pos="432"/>
          <w:tab w:val="left" w:pos="180"/>
          <w:tab w:val="left" w:pos="36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ab/>
      </w:r>
      <w:r w:rsidRPr="00AE1ECB">
        <w:rPr>
          <w:rFonts w:ascii="Helvetica" w:hAnsi="Helvetica" w:cs="NCLAD L+ Helvetica"/>
          <w:sz w:val="18"/>
          <w:szCs w:val="18"/>
        </w:rPr>
        <w:tab/>
        <w:t>Actuary</w:t>
      </w:r>
      <w:r w:rsidRPr="00AE1ECB">
        <w:rPr>
          <w:rFonts w:ascii="Helvetica" w:hAnsi="Helvetica" w:cs="NCLAD L+ Helvetica"/>
          <w:sz w:val="18"/>
          <w:szCs w:val="18"/>
        </w:rPr>
        <w:tab/>
      </w:r>
      <w:r w:rsidRPr="00AE1ECB" w:rsidR="00CD428B">
        <w:rPr>
          <w:rFonts w:ascii="Helvetica" w:hAnsi="Helvetica" w:cs="NCLAD L+ Helvetica"/>
          <w:sz w:val="18"/>
          <w:szCs w:val="18"/>
        </w:rPr>
        <w:t>51</w:t>
      </w:r>
    </w:p>
    <w:p w:rsidRPr="00AE1ECB" w:rsidR="008D4C81" w:rsidP="000A6959" w:rsidRDefault="008D4C81" w14:paraId="244C8BA8" w14:textId="6041D27A">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ab/>
        <w:t>Who Must File</w:t>
      </w:r>
      <w:r w:rsidRPr="00AE1ECB">
        <w:rPr>
          <w:rFonts w:ascii="Helvetica" w:hAnsi="Helvetica" w:cs="NCLAD L+ Helvetica"/>
          <w:sz w:val="18"/>
          <w:szCs w:val="18"/>
        </w:rPr>
        <w:tab/>
      </w:r>
      <w:proofErr w:type="gramStart"/>
      <w:r w:rsidRPr="00AE1ECB">
        <w:rPr>
          <w:rFonts w:ascii="Helvetica" w:hAnsi="Helvetica" w:cs="NCLAD L+ Helvetica"/>
          <w:sz w:val="18"/>
          <w:szCs w:val="18"/>
        </w:rPr>
        <w:t>51</w:t>
      </w:r>
      <w:proofErr w:type="gramEnd"/>
    </w:p>
    <w:p w:rsidRPr="00AE1ECB" w:rsidR="008D4C81" w:rsidP="000A6959" w:rsidRDefault="008D4C81" w14:paraId="244C8BA9" w14:textId="77777777">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Instructions for Schedule R:</w:t>
      </w:r>
    </w:p>
    <w:p w:rsidRPr="00AE1ECB" w:rsidR="008D4C81" w:rsidP="000A6959" w:rsidRDefault="008D4C81" w14:paraId="244C8BAA" w14:textId="208E9128">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ab/>
        <w:t>Who Must File</w:t>
      </w:r>
      <w:r w:rsidRPr="00AE1ECB">
        <w:rPr>
          <w:rFonts w:ascii="Helvetica" w:hAnsi="Helvetica" w:cs="NCLAD L+ Helvetica"/>
          <w:sz w:val="18"/>
          <w:szCs w:val="18"/>
        </w:rPr>
        <w:tab/>
      </w:r>
      <w:proofErr w:type="gramStart"/>
      <w:r w:rsidRPr="00AE1ECB" w:rsidR="006F36E3">
        <w:rPr>
          <w:rFonts w:ascii="Helvetica" w:hAnsi="Helvetica" w:cs="NCLAD L+ Helvetica"/>
          <w:sz w:val="18"/>
          <w:szCs w:val="18"/>
        </w:rPr>
        <w:t>58</w:t>
      </w:r>
      <w:proofErr w:type="gramEnd"/>
    </w:p>
    <w:p w:rsidRPr="00AE1ECB" w:rsidR="008D4C81" w:rsidP="000A6959" w:rsidRDefault="008D4C81" w14:paraId="244C8BAB" w14:textId="77777777">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Instructions for Schedule SB:</w:t>
      </w:r>
    </w:p>
    <w:p w:rsidRPr="00AE1ECB" w:rsidR="008D4C81" w:rsidP="00083052" w:rsidRDefault="008D4C81" w14:paraId="244C8BAC" w14:textId="77777777">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ab/>
        <w:t xml:space="preserve">Statement by </w:t>
      </w:r>
      <w:proofErr w:type="gramStart"/>
      <w:r w:rsidRPr="00AE1ECB">
        <w:rPr>
          <w:rFonts w:ascii="Helvetica" w:hAnsi="Helvetica" w:cs="NCLAD L+ Helvetica"/>
          <w:sz w:val="18"/>
          <w:szCs w:val="18"/>
        </w:rPr>
        <w:t>Enrolled</w:t>
      </w:r>
      <w:proofErr w:type="gramEnd"/>
    </w:p>
    <w:p w:rsidRPr="00AE1ECB" w:rsidR="008D4C81" w:rsidP="00083052" w:rsidRDefault="008D4C81" w14:paraId="244C8BAD" w14:textId="30B5EE26">
      <w:pPr>
        <w:tabs>
          <w:tab w:val="clear" w:pos="432"/>
          <w:tab w:val="left" w:pos="180"/>
          <w:tab w:val="left" w:pos="36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ab/>
      </w:r>
      <w:r w:rsidRPr="00AE1ECB">
        <w:rPr>
          <w:rFonts w:ascii="Helvetica" w:hAnsi="Helvetica" w:cs="NCLAD L+ Helvetica"/>
          <w:sz w:val="18"/>
          <w:szCs w:val="18"/>
        </w:rPr>
        <w:tab/>
        <w:t>Actuary</w:t>
      </w:r>
      <w:r w:rsidRPr="00AE1ECB">
        <w:rPr>
          <w:rFonts w:ascii="Helvetica" w:hAnsi="Helvetica" w:cs="NCLAD L+ Helvetica"/>
          <w:sz w:val="18"/>
          <w:szCs w:val="18"/>
        </w:rPr>
        <w:tab/>
      </w:r>
      <w:r w:rsidR="0064423C">
        <w:rPr>
          <w:rFonts w:ascii="Helvetica" w:hAnsi="Helvetica" w:cs="NCLAD L+ Helvetica"/>
          <w:sz w:val="18"/>
          <w:szCs w:val="18"/>
        </w:rPr>
        <w:t>63</w:t>
      </w:r>
    </w:p>
    <w:p w:rsidRPr="00AE1ECB" w:rsidR="008D4C81" w:rsidP="000A6959" w:rsidRDefault="008D4C81" w14:paraId="244C8BAE" w14:textId="2FC5BCA5">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ab/>
        <w:t>Who Must File</w:t>
      </w:r>
      <w:r w:rsidRPr="00AE1ECB">
        <w:rPr>
          <w:rFonts w:ascii="Helvetica" w:hAnsi="Helvetica" w:cs="NCLAD L+ Helvetica"/>
          <w:sz w:val="18"/>
          <w:szCs w:val="18"/>
        </w:rPr>
        <w:tab/>
      </w:r>
      <w:proofErr w:type="gramStart"/>
      <w:r w:rsidR="009E2015">
        <w:rPr>
          <w:rFonts w:ascii="Helvetica" w:hAnsi="Helvetica" w:cs="NCLAD L+ Helvetica"/>
          <w:sz w:val="18"/>
          <w:szCs w:val="18"/>
        </w:rPr>
        <w:t>63</w:t>
      </w:r>
      <w:proofErr w:type="gramEnd"/>
    </w:p>
    <w:p w:rsidRPr="00AE1ECB" w:rsidR="008D4C81" w:rsidP="000A6959" w:rsidRDefault="008D4C81" w14:paraId="244C8BAF" w14:textId="77777777">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Investment and Annuity</w:t>
      </w:r>
    </w:p>
    <w:p w:rsidRPr="00AE1ECB" w:rsidR="008D4C81" w:rsidP="000A6959" w:rsidRDefault="008D4C81" w14:paraId="244C8BB0" w14:textId="77777777">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ab/>
        <w:t>Contract Information</w:t>
      </w:r>
      <w:r w:rsidRPr="00AE1ECB">
        <w:rPr>
          <w:rFonts w:ascii="Helvetica" w:hAnsi="Helvetica" w:cs="NCLAD L+ Helvetica"/>
          <w:sz w:val="18"/>
          <w:szCs w:val="18"/>
        </w:rPr>
        <w:tab/>
        <w:t>22</w:t>
      </w:r>
    </w:p>
    <w:p w:rsidRPr="00AE1ECB" w:rsidR="008D4C81" w:rsidP="00E74DDC" w:rsidRDefault="008D4C81" w14:paraId="244C8BB1" w14:textId="77777777">
      <w:pPr>
        <w:tabs>
          <w:tab w:val="clear" w:pos="432"/>
          <w:tab w:val="right" w:leader="dot" w:pos="2880"/>
        </w:tabs>
        <w:autoSpaceDE w:val="0"/>
        <w:autoSpaceDN w:val="0"/>
        <w:adjustRightInd w:val="0"/>
        <w:spacing w:line="240" w:lineRule="auto"/>
        <w:ind w:right="346" w:firstLine="0"/>
        <w:rPr>
          <w:rFonts w:ascii="Helvetica" w:hAnsi="Helvetica" w:cs="NCLAD L+ Helvetica"/>
          <w:sz w:val="18"/>
          <w:szCs w:val="18"/>
        </w:rPr>
      </w:pPr>
    </w:p>
    <w:p w:rsidRPr="00AE1ECB" w:rsidR="008D4C81" w:rsidP="007641CF" w:rsidRDefault="008D4C81" w14:paraId="244C8BB2" w14:textId="77777777">
      <w:pPr>
        <w:pBdr>
          <w:top w:val="thinThickSmallGap" w:color="auto" w:sz="24" w:space="1"/>
        </w:pBdr>
        <w:tabs>
          <w:tab w:val="clear" w:pos="432"/>
          <w:tab w:val="right" w:leader="dot" w:pos="2880"/>
        </w:tabs>
        <w:autoSpaceDE w:val="0"/>
        <w:autoSpaceDN w:val="0"/>
        <w:adjustRightInd w:val="0"/>
        <w:spacing w:line="240" w:lineRule="auto"/>
        <w:ind w:right="346" w:firstLine="0"/>
        <w:rPr>
          <w:rFonts w:ascii="Helvetica" w:hAnsi="Helvetica" w:cs="NCLAD L+ Helvetica"/>
          <w:b/>
          <w:sz w:val="18"/>
          <w:szCs w:val="18"/>
        </w:rPr>
      </w:pPr>
      <w:r w:rsidRPr="00AE1ECB">
        <w:rPr>
          <w:rFonts w:ascii="Helvetica" w:hAnsi="Helvetica" w:cs="NCLAD L+ Helvetica"/>
          <w:b/>
          <w:sz w:val="18"/>
          <w:szCs w:val="18"/>
        </w:rPr>
        <w:t>L</w:t>
      </w:r>
    </w:p>
    <w:p w:rsidRPr="00AE1ECB" w:rsidR="00AA1463" w:rsidP="007641CF" w:rsidRDefault="00AA1463" w14:paraId="244C8BB3" w14:textId="77777777">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 xml:space="preserve">Leases in Default or Classified </w:t>
      </w:r>
    </w:p>
    <w:p w:rsidRPr="00AE1ECB" w:rsidR="00AA1463" w:rsidP="007B40D0" w:rsidRDefault="007B40D0" w14:paraId="244C8BB4" w14:textId="77777777">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Pr>
          <w:rFonts w:ascii="Helvetica" w:hAnsi="Helvetica" w:cs="NCLAD L+ Helvetica"/>
          <w:sz w:val="18"/>
          <w:szCs w:val="18"/>
        </w:rPr>
        <w:tab/>
      </w:r>
      <w:r w:rsidRPr="00AE1ECB" w:rsidR="00AA1463">
        <w:rPr>
          <w:rFonts w:ascii="Helvetica" w:hAnsi="Helvetica" w:cs="NCLAD L+ Helvetica"/>
          <w:sz w:val="18"/>
          <w:szCs w:val="18"/>
        </w:rPr>
        <w:t>As Uncollectible ………………</w:t>
      </w:r>
      <w:r>
        <w:rPr>
          <w:rFonts w:ascii="Helvetica" w:hAnsi="Helvetica" w:cs="NCLAD L+ Helvetica"/>
          <w:sz w:val="18"/>
          <w:szCs w:val="18"/>
        </w:rPr>
        <w:tab/>
      </w:r>
      <w:r w:rsidRPr="00AE1ECB" w:rsidR="00AA1463">
        <w:rPr>
          <w:rFonts w:ascii="Helvetica" w:hAnsi="Helvetica" w:cs="NCLAD L+ Helvetica"/>
          <w:sz w:val="18"/>
          <w:szCs w:val="18"/>
        </w:rPr>
        <w:t>31</w:t>
      </w:r>
    </w:p>
    <w:p w:rsidRPr="00AE1ECB" w:rsidR="008D4C81" w:rsidP="007641CF" w:rsidRDefault="008D4C81" w14:paraId="244C8BB5" w14:textId="77777777">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Limited Pension Plan Reporting</w:t>
      </w:r>
      <w:r w:rsidRPr="00AE1ECB">
        <w:rPr>
          <w:rFonts w:ascii="Helvetica" w:hAnsi="Helvetica" w:cs="NCLAD L+ Helvetica"/>
          <w:sz w:val="18"/>
          <w:szCs w:val="18"/>
        </w:rPr>
        <w:tab/>
      </w:r>
      <w:r w:rsidRPr="00AE1ECB" w:rsidR="006F36E3">
        <w:rPr>
          <w:rFonts w:ascii="Helvetica" w:hAnsi="Helvetica" w:cs="NCLAD L+ Helvetica"/>
          <w:sz w:val="18"/>
          <w:szCs w:val="18"/>
        </w:rPr>
        <w:t>9</w:t>
      </w:r>
    </w:p>
    <w:p w:rsidRPr="00AE1ECB" w:rsidR="008D4C81" w:rsidP="007641CF" w:rsidRDefault="008D4C81" w14:paraId="244C8BB6" w14:textId="77777777">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List of Plan Characteristic Codes</w:t>
      </w:r>
      <w:r w:rsidRPr="00AE1ECB">
        <w:rPr>
          <w:rFonts w:ascii="Helvetica" w:hAnsi="Helvetica" w:cs="NCLAD L+ Helvetica"/>
          <w:sz w:val="18"/>
          <w:szCs w:val="18"/>
        </w:rPr>
        <w:tab/>
        <w:t>19</w:t>
      </w:r>
    </w:p>
    <w:p w:rsidRPr="00AE1ECB" w:rsidR="008D4C81" w:rsidP="007641CF" w:rsidRDefault="008D4C81" w14:paraId="244C8BB7" w14:textId="77777777">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 xml:space="preserve">Loans or Fixed Income </w:t>
      </w:r>
    </w:p>
    <w:p w:rsidR="007B40D0" w:rsidP="007B40D0" w:rsidRDefault="008D4C81" w14:paraId="244C8BB8" w14:textId="77777777">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ab/>
        <w:t xml:space="preserve">Obligations in Default or </w:t>
      </w:r>
    </w:p>
    <w:p w:rsidRPr="00AE1ECB" w:rsidR="008D4C81" w:rsidP="007B40D0" w:rsidRDefault="007B40D0" w14:paraId="244C8BB9" w14:textId="77777777">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Pr>
          <w:rFonts w:ascii="Helvetica" w:hAnsi="Helvetica" w:cs="NCLAD L+ Helvetica"/>
          <w:sz w:val="18"/>
          <w:szCs w:val="18"/>
        </w:rPr>
        <w:tab/>
      </w:r>
      <w:r w:rsidRPr="00AE1ECB" w:rsidR="008D4C81">
        <w:rPr>
          <w:rFonts w:ascii="Helvetica" w:hAnsi="Helvetica" w:cs="NCLAD L+ Helvetica"/>
          <w:sz w:val="18"/>
          <w:szCs w:val="18"/>
        </w:rPr>
        <w:t>Classified</w:t>
      </w:r>
      <w:r>
        <w:rPr>
          <w:rFonts w:ascii="Helvetica" w:hAnsi="Helvetica" w:cs="NCLAD L+ Helvetica"/>
          <w:sz w:val="18"/>
          <w:szCs w:val="18"/>
        </w:rPr>
        <w:t xml:space="preserve"> </w:t>
      </w:r>
      <w:proofErr w:type="gramStart"/>
      <w:r w:rsidRPr="00AE1ECB" w:rsidR="008D4C81">
        <w:rPr>
          <w:rFonts w:ascii="Helvetica" w:hAnsi="Helvetica" w:cs="NCLAD L+ Helvetica"/>
          <w:sz w:val="18"/>
          <w:szCs w:val="18"/>
        </w:rPr>
        <w:t>As</w:t>
      </w:r>
      <w:proofErr w:type="gramEnd"/>
      <w:r w:rsidRPr="00AE1ECB" w:rsidR="008D4C81">
        <w:rPr>
          <w:rFonts w:ascii="Helvetica" w:hAnsi="Helvetica" w:cs="NCLAD L+ Helvetica"/>
          <w:sz w:val="18"/>
          <w:szCs w:val="18"/>
        </w:rPr>
        <w:t xml:space="preserve"> Uncollectible</w:t>
      </w:r>
      <w:r>
        <w:rPr>
          <w:rFonts w:ascii="Helvetica" w:hAnsi="Helvetica" w:cs="NCLAD L+ Helvetica"/>
          <w:sz w:val="18"/>
          <w:szCs w:val="18"/>
        </w:rPr>
        <w:tab/>
      </w:r>
      <w:r w:rsidRPr="00AE1ECB" w:rsidR="008D4C81">
        <w:rPr>
          <w:rFonts w:ascii="Helvetica" w:hAnsi="Helvetica" w:cs="NCLAD L+ Helvetica"/>
          <w:sz w:val="18"/>
          <w:szCs w:val="18"/>
        </w:rPr>
        <w:t>31</w:t>
      </w:r>
    </w:p>
    <w:p w:rsidRPr="00AE1ECB" w:rsidR="008D4C81" w:rsidP="007641CF" w:rsidRDefault="008D4C81" w14:paraId="244C8BBA" w14:textId="77777777">
      <w:pPr>
        <w:tabs>
          <w:tab w:val="clear" w:pos="432"/>
          <w:tab w:val="right" w:leader="dot" w:pos="2880"/>
        </w:tabs>
        <w:autoSpaceDE w:val="0"/>
        <w:autoSpaceDN w:val="0"/>
        <w:adjustRightInd w:val="0"/>
        <w:spacing w:line="240" w:lineRule="auto"/>
        <w:ind w:right="346" w:firstLine="0"/>
        <w:rPr>
          <w:rFonts w:ascii="Helvetica" w:hAnsi="Helvetica" w:cs="NCLAD L+ Helvetica"/>
          <w:sz w:val="18"/>
          <w:szCs w:val="18"/>
        </w:rPr>
      </w:pPr>
    </w:p>
    <w:p w:rsidRPr="00AE1ECB" w:rsidR="008D4C81" w:rsidP="007641CF" w:rsidRDefault="008D4C81" w14:paraId="244C8BBB" w14:textId="77777777">
      <w:pPr>
        <w:pBdr>
          <w:top w:val="thinThickSmallGap" w:color="auto" w:sz="24" w:space="1"/>
        </w:pBdr>
        <w:tabs>
          <w:tab w:val="clear" w:pos="432"/>
          <w:tab w:val="right" w:leader="dot" w:pos="2880"/>
        </w:tabs>
        <w:autoSpaceDE w:val="0"/>
        <w:autoSpaceDN w:val="0"/>
        <w:adjustRightInd w:val="0"/>
        <w:spacing w:line="240" w:lineRule="auto"/>
        <w:ind w:right="346" w:firstLine="0"/>
        <w:rPr>
          <w:rFonts w:ascii="Helvetica" w:hAnsi="Helvetica" w:cs="NCLAD L+ Helvetica"/>
          <w:b/>
          <w:sz w:val="18"/>
          <w:szCs w:val="18"/>
        </w:rPr>
      </w:pPr>
      <w:r w:rsidRPr="00AE1ECB">
        <w:rPr>
          <w:rFonts w:ascii="Helvetica" w:hAnsi="Helvetica" w:cs="NCLAD L+ Helvetica"/>
          <w:b/>
          <w:sz w:val="18"/>
          <w:szCs w:val="18"/>
        </w:rPr>
        <w:t>M</w:t>
      </w:r>
    </w:p>
    <w:p w:rsidR="000B4189" w:rsidP="000B4189" w:rsidRDefault="000B4189" w14:paraId="244C8BBC" w14:textId="77777777">
      <w:pPr>
        <w:tabs>
          <w:tab w:val="clear" w:pos="432"/>
          <w:tab w:val="right" w:leader="dot" w:pos="2880"/>
        </w:tabs>
        <w:autoSpaceDE w:val="0"/>
        <w:autoSpaceDN w:val="0"/>
        <w:adjustRightInd w:val="0"/>
        <w:spacing w:line="240" w:lineRule="auto"/>
        <w:ind w:right="346" w:firstLine="0"/>
        <w:rPr>
          <w:rFonts w:ascii="Helvetica" w:hAnsi="Helvetica" w:cs="NCLAD L+ Helvetica"/>
          <w:sz w:val="18"/>
          <w:szCs w:val="18"/>
        </w:rPr>
      </w:pPr>
      <w:r>
        <w:rPr>
          <w:rFonts w:ascii="Helvetica" w:hAnsi="Helvetica" w:cs="NCLAD L+ Helvetica"/>
          <w:sz w:val="18"/>
          <w:szCs w:val="18"/>
        </w:rPr>
        <w:t>M-1 Compliance Information</w:t>
      </w:r>
      <w:r w:rsidRPr="00AE1ECB">
        <w:rPr>
          <w:rFonts w:ascii="Helvetica" w:hAnsi="Helvetica" w:cs="NCLAD L+ Helvetica"/>
          <w:sz w:val="18"/>
          <w:szCs w:val="18"/>
        </w:rPr>
        <w:tab/>
      </w:r>
      <w:r w:rsidR="00650CC4">
        <w:rPr>
          <w:rFonts w:ascii="Helvetica" w:hAnsi="Helvetica" w:cs="NCLAD L+ Helvetica"/>
          <w:sz w:val="18"/>
          <w:szCs w:val="18"/>
        </w:rPr>
        <w:t>18</w:t>
      </w:r>
    </w:p>
    <w:p w:rsidRPr="00AE1ECB" w:rsidR="008D4C81" w:rsidP="007641CF" w:rsidRDefault="008D4C81" w14:paraId="244C8BBD" w14:textId="77777777">
      <w:pPr>
        <w:tabs>
          <w:tab w:val="clear" w:pos="432"/>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Master Trust Investment</w:t>
      </w:r>
    </w:p>
    <w:p w:rsidR="008D4C81" w:rsidP="007B40D0" w:rsidRDefault="007B40D0" w14:paraId="244C8BBE" w14:textId="77777777">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Pr>
          <w:rFonts w:ascii="Helvetica" w:hAnsi="Helvetica" w:cs="NCLAD L+ Helvetica"/>
          <w:sz w:val="18"/>
          <w:szCs w:val="18"/>
        </w:rPr>
        <w:tab/>
      </w:r>
      <w:r w:rsidRPr="00AE1ECB" w:rsidR="008D4C81">
        <w:rPr>
          <w:rFonts w:ascii="Helvetica" w:hAnsi="Helvetica" w:cs="NCLAD L+ Helvetica"/>
          <w:sz w:val="18"/>
          <w:szCs w:val="18"/>
        </w:rPr>
        <w:t>Account (MTIA)</w:t>
      </w:r>
      <w:r w:rsidRPr="00AE1ECB" w:rsidR="008D4C81">
        <w:rPr>
          <w:rFonts w:ascii="Helvetica" w:hAnsi="Helvetica" w:cs="NCLAD L+ Helvetica"/>
          <w:sz w:val="18"/>
          <w:szCs w:val="18"/>
        </w:rPr>
        <w:tab/>
      </w:r>
      <w:r w:rsidRPr="00AE1ECB" w:rsidR="006F36E3">
        <w:rPr>
          <w:rFonts w:ascii="Helvetica" w:hAnsi="Helvetica" w:cs="NCLAD L+ Helvetica"/>
          <w:sz w:val="18"/>
          <w:szCs w:val="18"/>
        </w:rPr>
        <w:t>10</w:t>
      </w:r>
    </w:p>
    <w:p w:rsidRPr="00AE1ECB" w:rsidR="008D4C81" w:rsidP="007641CF" w:rsidRDefault="008D4C81" w14:paraId="244C8BBF" w14:textId="77777777">
      <w:pPr>
        <w:tabs>
          <w:tab w:val="clear" w:pos="432"/>
          <w:tab w:val="right" w:leader="dot" w:pos="2880"/>
        </w:tabs>
        <w:autoSpaceDE w:val="0"/>
        <w:autoSpaceDN w:val="0"/>
        <w:adjustRightInd w:val="0"/>
        <w:spacing w:line="240" w:lineRule="auto"/>
        <w:ind w:right="346" w:firstLine="0"/>
        <w:rPr>
          <w:rFonts w:ascii="Helvetica" w:hAnsi="Helvetica" w:cs="NCLAD L+ Helvetica"/>
          <w:sz w:val="18"/>
          <w:szCs w:val="18"/>
        </w:rPr>
      </w:pPr>
    </w:p>
    <w:p w:rsidRPr="00AE1ECB" w:rsidR="008D4C81" w:rsidP="00E74DDC" w:rsidRDefault="008D4C81" w14:paraId="244C8BC0" w14:textId="77777777">
      <w:pPr>
        <w:pBdr>
          <w:top w:val="thinThickSmallGap" w:color="auto" w:sz="24" w:space="1"/>
        </w:pBdr>
        <w:tabs>
          <w:tab w:val="clear" w:pos="432"/>
          <w:tab w:val="right" w:leader="dot" w:pos="2880"/>
        </w:tabs>
        <w:autoSpaceDE w:val="0"/>
        <w:autoSpaceDN w:val="0"/>
        <w:adjustRightInd w:val="0"/>
        <w:spacing w:line="240" w:lineRule="auto"/>
        <w:ind w:right="346" w:firstLine="0"/>
        <w:rPr>
          <w:rFonts w:ascii="Helvetica" w:hAnsi="Helvetica" w:cs="NCLAD L+ Helvetica"/>
          <w:b/>
          <w:sz w:val="18"/>
          <w:szCs w:val="18"/>
        </w:rPr>
      </w:pPr>
      <w:r w:rsidRPr="00AE1ECB">
        <w:rPr>
          <w:rFonts w:ascii="Helvetica" w:hAnsi="Helvetica" w:cs="NCLAD L+ Helvetica"/>
          <w:b/>
          <w:sz w:val="18"/>
          <w:szCs w:val="18"/>
        </w:rPr>
        <w:t>N</w:t>
      </w:r>
    </w:p>
    <w:p w:rsidRPr="00AE1ECB" w:rsidR="008D4C81" w:rsidP="00E74DDC" w:rsidRDefault="008D4C81" w14:paraId="244C8BC1" w14:textId="1909E4E9">
      <w:pPr>
        <w:tabs>
          <w:tab w:val="clear" w:pos="432"/>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Nonexempt Transactions</w:t>
      </w:r>
      <w:r w:rsidRPr="00AE1ECB">
        <w:rPr>
          <w:rFonts w:ascii="Helvetica" w:hAnsi="Helvetica" w:cs="NCLAD L+ Helvetica"/>
          <w:sz w:val="18"/>
          <w:szCs w:val="18"/>
        </w:rPr>
        <w:tab/>
        <w:t>31, 47</w:t>
      </w:r>
    </w:p>
    <w:p w:rsidRPr="00AE1ECB" w:rsidR="008D4C81" w:rsidP="00D71BC6" w:rsidRDefault="008D4C81" w14:paraId="244C8BC2" w14:textId="77777777">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Notice to Terminated Accountant</w:t>
      </w:r>
    </w:p>
    <w:p w:rsidRPr="00AE1ECB" w:rsidR="008D4C81" w:rsidP="00D71BC6" w:rsidRDefault="008D4C81" w14:paraId="244C8BC3" w14:textId="77777777">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ab/>
        <w:t>or Enrolled Actuary</w:t>
      </w:r>
      <w:r w:rsidRPr="00AE1ECB">
        <w:rPr>
          <w:rFonts w:ascii="Helvetica" w:hAnsi="Helvetica" w:cs="NCLAD L+ Helvetica"/>
          <w:sz w:val="18"/>
          <w:szCs w:val="18"/>
        </w:rPr>
        <w:tab/>
        <w:t>28</w:t>
      </w:r>
    </w:p>
    <w:p w:rsidRPr="00AE1ECB" w:rsidR="008D4C81" w:rsidP="002F7CE6" w:rsidRDefault="008D4C81" w14:paraId="244C8BC4" w14:textId="77777777">
      <w:pPr>
        <w:tabs>
          <w:tab w:val="clear" w:pos="432"/>
        </w:tabs>
        <w:autoSpaceDE w:val="0"/>
        <w:autoSpaceDN w:val="0"/>
        <w:adjustRightInd w:val="0"/>
        <w:spacing w:line="240" w:lineRule="auto"/>
        <w:ind w:right="346" w:firstLine="0"/>
        <w:rPr>
          <w:rFonts w:ascii="Helvetica" w:hAnsi="Helvetica" w:cs="NCLAD L+ Helvetica"/>
          <w:sz w:val="18"/>
          <w:szCs w:val="18"/>
        </w:rPr>
      </w:pPr>
    </w:p>
    <w:p w:rsidRPr="00AE1ECB" w:rsidR="008D4C81" w:rsidP="00DA1C60" w:rsidRDefault="008D4C81" w14:paraId="244C8BC6" w14:textId="77777777">
      <w:pPr>
        <w:pBdr>
          <w:top w:val="thinThickSmallGap" w:color="auto" w:sz="24" w:space="1"/>
        </w:pBdr>
        <w:tabs>
          <w:tab w:val="clear" w:pos="432"/>
        </w:tabs>
        <w:autoSpaceDE w:val="0"/>
        <w:autoSpaceDN w:val="0"/>
        <w:adjustRightInd w:val="0"/>
        <w:spacing w:line="240" w:lineRule="auto"/>
        <w:ind w:right="346" w:firstLine="0"/>
        <w:rPr>
          <w:rFonts w:ascii="Helvetica" w:hAnsi="Helvetica" w:cs="NCLAD L+ Helvetica"/>
          <w:b/>
          <w:sz w:val="18"/>
          <w:szCs w:val="18"/>
        </w:rPr>
      </w:pPr>
      <w:r w:rsidRPr="00AE1ECB">
        <w:rPr>
          <w:rFonts w:ascii="Helvetica" w:hAnsi="Helvetica" w:cs="NCLAD L+ Helvetica"/>
          <w:b/>
          <w:sz w:val="18"/>
          <w:szCs w:val="18"/>
        </w:rPr>
        <w:t>O</w:t>
      </w:r>
    </w:p>
    <w:p w:rsidRPr="00AE1ECB" w:rsidR="008D4C81" w:rsidP="003D178E" w:rsidRDefault="008D4C81" w14:paraId="244C8BC7" w14:textId="77777777">
      <w:pPr>
        <w:pBdr>
          <w:top w:val="thinThickSmallGap" w:color="auto" w:sz="24" w:space="1"/>
        </w:pBdr>
        <w:tabs>
          <w:tab w:val="clear" w:pos="432"/>
          <w:tab w:val="right" w:pos="2790"/>
        </w:tabs>
        <w:autoSpaceDE w:val="0"/>
        <w:autoSpaceDN w:val="0"/>
        <w:adjustRightInd w:val="0"/>
        <w:spacing w:line="240" w:lineRule="auto"/>
        <w:ind w:right="346" w:firstLine="0"/>
        <w:jc w:val="right"/>
        <w:rPr>
          <w:rFonts w:ascii="Helvetica" w:hAnsi="Helvetica" w:cs="NCLAD L+ Helvetica"/>
          <w:sz w:val="18"/>
          <w:szCs w:val="18"/>
        </w:rPr>
      </w:pPr>
      <w:r w:rsidRPr="00AE1ECB">
        <w:rPr>
          <w:rFonts w:ascii="Helvetica" w:hAnsi="Helvetica" w:cs="NCLAD L+ Helvetica"/>
          <w:sz w:val="18"/>
          <w:szCs w:val="18"/>
        </w:rPr>
        <w:t>On-Line Assistance……………….2</w:t>
      </w:r>
    </w:p>
    <w:p w:rsidRPr="00AE1ECB" w:rsidR="008D4C81" w:rsidP="002F7CE6" w:rsidRDefault="008D4C81" w14:paraId="244C8BC8" w14:textId="77777777">
      <w:pPr>
        <w:tabs>
          <w:tab w:val="clear" w:pos="432"/>
        </w:tabs>
        <w:autoSpaceDE w:val="0"/>
        <w:autoSpaceDN w:val="0"/>
        <w:adjustRightInd w:val="0"/>
        <w:spacing w:line="240" w:lineRule="auto"/>
        <w:ind w:right="346" w:firstLine="0"/>
        <w:rPr>
          <w:rFonts w:ascii="Helvetica" w:hAnsi="Helvetica" w:cs="NCLAD L+ Helvetica"/>
          <w:sz w:val="18"/>
          <w:szCs w:val="18"/>
        </w:rPr>
      </w:pPr>
    </w:p>
    <w:p w:rsidRPr="00AE1ECB" w:rsidR="008D4C81" w:rsidP="002F7CE6" w:rsidRDefault="008D4C81" w14:paraId="244C8BC9" w14:textId="77777777">
      <w:pPr>
        <w:pBdr>
          <w:top w:val="thinThickSmallGap" w:color="auto" w:sz="24" w:space="1"/>
        </w:pBdr>
        <w:tabs>
          <w:tab w:val="clear" w:pos="432"/>
        </w:tabs>
        <w:autoSpaceDE w:val="0"/>
        <w:autoSpaceDN w:val="0"/>
        <w:adjustRightInd w:val="0"/>
        <w:spacing w:line="240" w:lineRule="auto"/>
        <w:ind w:right="346" w:firstLine="0"/>
        <w:rPr>
          <w:rFonts w:ascii="Helvetica" w:hAnsi="Helvetica" w:cs="NCLAD L+ Helvetica"/>
          <w:b/>
          <w:sz w:val="18"/>
          <w:szCs w:val="18"/>
        </w:rPr>
      </w:pPr>
      <w:r w:rsidRPr="00AE1ECB">
        <w:rPr>
          <w:rFonts w:ascii="Helvetica" w:hAnsi="Helvetica" w:cs="NCLAD L+ Helvetica"/>
          <w:b/>
          <w:sz w:val="18"/>
          <w:szCs w:val="18"/>
        </w:rPr>
        <w:t>P</w:t>
      </w:r>
    </w:p>
    <w:p w:rsidRPr="00AE1ECB" w:rsidR="008D4C81" w:rsidP="00E74DDC" w:rsidRDefault="008D4C81" w14:paraId="244C8BCA" w14:textId="47E06985">
      <w:pPr>
        <w:tabs>
          <w:tab w:val="clear" w:pos="432"/>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 xml:space="preserve">Party-In-Interest </w:t>
      </w:r>
      <w:r w:rsidRPr="00AE1ECB">
        <w:rPr>
          <w:rFonts w:ascii="Helvetica" w:hAnsi="Helvetica" w:cs="NCLAD L+ Helvetica"/>
          <w:sz w:val="18"/>
          <w:szCs w:val="18"/>
        </w:rPr>
        <w:tab/>
        <w:t>31, 47</w:t>
      </w:r>
    </w:p>
    <w:p w:rsidRPr="00AE1ECB" w:rsidR="008D4C81" w:rsidP="00E74DDC" w:rsidRDefault="008D4C81" w14:paraId="244C8BCB" w14:textId="77777777">
      <w:pPr>
        <w:tabs>
          <w:tab w:val="clear" w:pos="432"/>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 xml:space="preserve">Penalties: </w:t>
      </w:r>
    </w:p>
    <w:p w:rsidRPr="00AE1ECB" w:rsidR="008D4C81" w:rsidP="00E74DDC" w:rsidRDefault="008D4C81" w14:paraId="244C8BCC" w14:textId="77777777">
      <w:pPr>
        <w:tabs>
          <w:tab w:val="clear" w:pos="432"/>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 xml:space="preserve">    Administrative </w:t>
      </w:r>
      <w:r w:rsidRPr="00AE1ECB">
        <w:rPr>
          <w:rFonts w:ascii="Helvetica" w:hAnsi="Helvetica" w:cs="NCLAD L+ Helvetica"/>
          <w:sz w:val="18"/>
          <w:szCs w:val="18"/>
        </w:rPr>
        <w:tab/>
      </w:r>
      <w:r w:rsidRPr="00AE1ECB" w:rsidR="006F36E3">
        <w:rPr>
          <w:rFonts w:ascii="Helvetica" w:hAnsi="Helvetica" w:cs="NCLAD L+ Helvetica"/>
          <w:sz w:val="18"/>
          <w:szCs w:val="18"/>
        </w:rPr>
        <w:t>7</w:t>
      </w:r>
    </w:p>
    <w:p w:rsidRPr="00AE1ECB" w:rsidR="008D4C81" w:rsidP="00E74DDC" w:rsidRDefault="008D4C81" w14:paraId="244C8BCD" w14:textId="77777777">
      <w:pPr>
        <w:tabs>
          <w:tab w:val="clear" w:pos="432"/>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 xml:space="preserve">    Other</w:t>
      </w:r>
      <w:r w:rsidRPr="00AE1ECB">
        <w:rPr>
          <w:rFonts w:ascii="Helvetica" w:hAnsi="Helvetica" w:cs="NCLAD L+ Helvetica"/>
          <w:sz w:val="18"/>
          <w:szCs w:val="18"/>
        </w:rPr>
        <w:tab/>
        <w:t>7</w:t>
      </w:r>
    </w:p>
    <w:p w:rsidRPr="00AE1ECB" w:rsidR="008D4C81" w:rsidP="00E74DDC" w:rsidRDefault="008D4C81" w14:paraId="244C8BCE" w14:textId="77777777">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 xml:space="preserve">Pension Benefit </w:t>
      </w:r>
      <w:r w:rsidRPr="00AE1ECB" w:rsidR="009A5763">
        <w:rPr>
          <w:rFonts w:ascii="Helvetica" w:hAnsi="Helvetica" w:cs="NCLAD L+ Helvetica"/>
          <w:sz w:val="18"/>
          <w:szCs w:val="18"/>
        </w:rPr>
        <w:t>Plan -</w:t>
      </w:r>
      <w:r w:rsidRPr="00AE1ECB">
        <w:rPr>
          <w:rFonts w:ascii="Helvetica" w:hAnsi="Helvetica" w:cs="NCLAD L+ Helvetica"/>
          <w:sz w:val="18"/>
          <w:szCs w:val="18"/>
        </w:rPr>
        <w:t xml:space="preserve"> Who </w:t>
      </w:r>
    </w:p>
    <w:p w:rsidRPr="00AE1ECB" w:rsidR="008D4C81" w:rsidP="00E74DDC" w:rsidRDefault="008D4C81" w14:paraId="244C8BCF" w14:textId="77777777">
      <w:pPr>
        <w:tabs>
          <w:tab w:val="clear" w:pos="432"/>
          <w:tab w:val="left" w:pos="180"/>
          <w:tab w:val="right" w:leader="dot" w:pos="2880"/>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ab/>
        <w:t xml:space="preserve">Must File </w:t>
      </w:r>
      <w:r w:rsidRPr="00AE1ECB">
        <w:rPr>
          <w:rFonts w:ascii="Helvetica" w:hAnsi="Helvetica" w:cs="NCLAD L+ Helvetica"/>
          <w:sz w:val="18"/>
          <w:szCs w:val="18"/>
        </w:rPr>
        <w:tab/>
      </w:r>
      <w:r w:rsidRPr="00A538E2" w:rsidR="00B17633">
        <w:rPr>
          <w:rFonts w:ascii="Helvetica" w:hAnsi="Helvetica" w:cs="NCLAD L+ Helvetica"/>
          <w:sz w:val="18"/>
          <w:szCs w:val="18"/>
        </w:rPr>
        <w:t>2</w:t>
      </w:r>
    </w:p>
    <w:p w:rsidRPr="00AE1ECB" w:rsidR="008D4C81" w:rsidP="00F22199" w:rsidRDefault="008D4C81" w14:paraId="244C8BD0" w14:textId="77777777">
      <w:pP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Pension Benefit Plan Filing</w:t>
      </w:r>
    </w:p>
    <w:p w:rsidRPr="00AE1ECB" w:rsidR="008D4C81" w:rsidP="00F22199" w:rsidRDefault="007040F0" w14:paraId="244C8BD1" w14:textId="77777777">
      <w:pP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sz w:val="18"/>
          <w:szCs w:val="18"/>
        </w:rPr>
      </w:pPr>
      <w:r>
        <w:rPr>
          <w:rFonts w:ascii="Helvetica" w:hAnsi="Helvetica" w:cs="NCLAD L+ Helvetica"/>
          <w:sz w:val="18"/>
          <w:szCs w:val="18"/>
        </w:rPr>
        <w:t xml:space="preserve">   </w:t>
      </w:r>
      <w:r w:rsidRPr="00AE1ECB" w:rsidR="008D4C81">
        <w:rPr>
          <w:rFonts w:ascii="Helvetica" w:hAnsi="Helvetica" w:cs="NCLAD L+ Helvetica"/>
          <w:sz w:val="18"/>
          <w:szCs w:val="18"/>
        </w:rPr>
        <w:t xml:space="preserve">Requirements </w:t>
      </w:r>
      <w:r w:rsidRPr="00AE1ECB" w:rsidR="008D4C81">
        <w:rPr>
          <w:rFonts w:ascii="Helvetica" w:hAnsi="Helvetica" w:cs="NCLAD L+ Helvetica"/>
          <w:sz w:val="18"/>
          <w:szCs w:val="18"/>
        </w:rPr>
        <w:tab/>
      </w:r>
      <w:r w:rsidR="00063275">
        <w:rPr>
          <w:rFonts w:ascii="Helvetica" w:hAnsi="Helvetica" w:cs="NCLAD L+ Helvetica"/>
          <w:sz w:val="18"/>
          <w:szCs w:val="18"/>
        </w:rPr>
        <w:t>8</w:t>
      </w:r>
    </w:p>
    <w:p w:rsidRPr="00AE1ECB" w:rsidR="008D4C81" w:rsidP="00F22199" w:rsidRDefault="008D4C81" w14:paraId="244C8BD2" w14:textId="17855534">
      <w:pP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Pension</w:t>
      </w:r>
      <w:r w:rsidR="008A762F">
        <w:rPr>
          <w:rFonts w:ascii="Helvetica" w:hAnsi="Helvetica" w:cs="NCLAD L+ Helvetica"/>
          <w:sz w:val="18"/>
          <w:szCs w:val="18"/>
        </w:rPr>
        <w:t xml:space="preserve"> </w:t>
      </w:r>
      <w:r w:rsidRPr="00AE1ECB">
        <w:rPr>
          <w:rFonts w:ascii="Helvetica" w:hAnsi="Helvetica" w:cs="NCLAD L+ Helvetica"/>
          <w:sz w:val="18"/>
          <w:szCs w:val="18"/>
        </w:rPr>
        <w:t>Schedule</w:t>
      </w:r>
      <w:r w:rsidR="00645068">
        <w:rPr>
          <w:rFonts w:ascii="Helvetica" w:hAnsi="Helvetica" w:cs="NCLAD L+ Helvetica"/>
          <w:sz w:val="18"/>
          <w:szCs w:val="18"/>
        </w:rPr>
        <w:t>………</w:t>
      </w:r>
      <w:r w:rsidR="00F22199">
        <w:rPr>
          <w:rFonts w:ascii="Helvetica" w:hAnsi="Helvetica" w:cs="NCLAD L+ Helvetica"/>
          <w:sz w:val="18"/>
          <w:szCs w:val="18"/>
        </w:rPr>
        <w:t>….</w:t>
      </w:r>
      <w:r w:rsidR="008A762F">
        <w:rPr>
          <w:rFonts w:ascii="Helvetica" w:hAnsi="Helvetica" w:cs="NCLAD L+ Helvetica"/>
          <w:sz w:val="18"/>
          <w:szCs w:val="18"/>
        </w:rPr>
        <w:t>……</w:t>
      </w:r>
      <w:r w:rsidR="008A762F">
        <w:rPr>
          <w:rFonts w:ascii="Helvetica" w:hAnsi="Helvetica" w:cs="NCLAD L+ Helvetica"/>
          <w:sz w:val="18"/>
          <w:szCs w:val="18"/>
        </w:rPr>
        <w:tab/>
      </w:r>
      <w:r w:rsidR="00326F77">
        <w:rPr>
          <w:rFonts w:ascii="Helvetica" w:hAnsi="Helvetica" w:cs="NCLAD L+ Helvetica"/>
          <w:sz w:val="18"/>
          <w:szCs w:val="18"/>
        </w:rPr>
        <w:t>8</w:t>
      </w:r>
    </w:p>
    <w:p w:rsidRPr="00AE1ECB" w:rsidR="00640CB6" w:rsidP="00ED638A" w:rsidRDefault="00640CB6" w14:paraId="244C8BD3" w14:textId="77777777">
      <w:pPr>
        <w:tabs>
          <w:tab w:val="clear" w:pos="432"/>
          <w:tab w:val="left" w:pos="360"/>
          <w:tab w:val="right" w:leader="dot" w:pos="2817"/>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Plan Administrator</w:t>
      </w:r>
      <w:r w:rsidR="007B40D0">
        <w:rPr>
          <w:rFonts w:ascii="Helvetica" w:hAnsi="Helvetica" w:cs="NCLAD L+ Helvetica"/>
          <w:sz w:val="18"/>
          <w:szCs w:val="18"/>
        </w:rPr>
        <w:tab/>
      </w:r>
      <w:r w:rsidRPr="00AE1ECB">
        <w:rPr>
          <w:rFonts w:ascii="Helvetica" w:hAnsi="Helvetica" w:cs="NCLAD L+ Helvetica"/>
          <w:sz w:val="18"/>
          <w:szCs w:val="18"/>
        </w:rPr>
        <w:t>16</w:t>
      </w:r>
    </w:p>
    <w:p w:rsidRPr="00AE1ECB" w:rsidR="008D4C81" w:rsidP="00F22199" w:rsidRDefault="008D4C81" w14:paraId="244C8BD4" w14:textId="77777777">
      <w:pP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Plan Sponsor</w:t>
      </w:r>
      <w:r w:rsidRPr="00AE1ECB">
        <w:rPr>
          <w:rFonts w:ascii="Helvetica" w:hAnsi="Helvetica" w:cs="NCLAD L+ Helvetica"/>
          <w:sz w:val="18"/>
          <w:szCs w:val="18"/>
        </w:rPr>
        <w:tab/>
        <w:t>15</w:t>
      </w:r>
    </w:p>
    <w:p w:rsidRPr="00AE1ECB" w:rsidR="008D4C81" w:rsidP="00F22199" w:rsidRDefault="008D4C81" w14:paraId="244C8BD5" w14:textId="712270D2">
      <w:pP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Pooled Separate Account (PSA)</w:t>
      </w:r>
      <w:r w:rsidRPr="00AE1ECB">
        <w:rPr>
          <w:rFonts w:ascii="Helvetica" w:hAnsi="Helvetica" w:cs="NCLAD L+ Helvetica"/>
          <w:sz w:val="18"/>
          <w:szCs w:val="18"/>
        </w:rPr>
        <w:tab/>
      </w:r>
      <w:r w:rsidRPr="00AE1ECB" w:rsidR="00893385">
        <w:rPr>
          <w:rFonts w:ascii="Helvetica" w:hAnsi="Helvetica" w:cs="NCLAD L+ Helvetica"/>
          <w:sz w:val="18"/>
          <w:szCs w:val="18"/>
        </w:rPr>
        <w:t>1</w:t>
      </w:r>
      <w:r w:rsidR="00893385">
        <w:rPr>
          <w:rFonts w:ascii="Helvetica" w:hAnsi="Helvetica" w:cs="NCLAD L+ Helvetica"/>
          <w:sz w:val="18"/>
          <w:szCs w:val="18"/>
        </w:rPr>
        <w:t>1</w:t>
      </w:r>
    </w:p>
    <w:p w:rsidRPr="00AE1ECB" w:rsidR="008D4C81" w:rsidP="00F22199" w:rsidRDefault="008D4C81" w14:paraId="244C8BD6" w14:textId="77777777">
      <w:pP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Provision of Information</w:t>
      </w:r>
      <w:r w:rsidRPr="00AE1ECB">
        <w:rPr>
          <w:rFonts w:ascii="Helvetica" w:hAnsi="Helvetica" w:cs="NCLAD L+ Helvetica"/>
          <w:sz w:val="18"/>
          <w:szCs w:val="18"/>
        </w:rPr>
        <w:tab/>
        <w:t>23</w:t>
      </w:r>
    </w:p>
    <w:p w:rsidRPr="00AE1ECB" w:rsidR="005360A3" w:rsidP="00F22199" w:rsidRDefault="005360A3" w14:paraId="244C8BD7" w14:textId="77777777">
      <w:pP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sz w:val="18"/>
          <w:szCs w:val="18"/>
        </w:rPr>
      </w:pPr>
    </w:p>
    <w:p w:rsidRPr="00AE1ECB" w:rsidR="005360A3" w:rsidP="00F22199" w:rsidRDefault="005360A3" w14:paraId="244C8BD8" w14:textId="77777777">
      <w:pPr>
        <w:pBdr>
          <w:top w:val="thinThickSmallGap" w:color="auto" w:sz="24" w:space="1"/>
        </w:pBd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b/>
          <w:color w:val="000000"/>
          <w:sz w:val="18"/>
          <w:szCs w:val="18"/>
        </w:rPr>
      </w:pPr>
      <w:r w:rsidRPr="00AE1ECB">
        <w:rPr>
          <w:rFonts w:ascii="Helvetica" w:hAnsi="Helvetica" w:cs="NCLAD L+ Helvetica"/>
          <w:b/>
          <w:color w:val="000000"/>
          <w:sz w:val="18"/>
          <w:szCs w:val="18"/>
        </w:rPr>
        <w:t>Q</w:t>
      </w:r>
    </w:p>
    <w:p w:rsidRPr="00AE1ECB" w:rsidR="005360A3" w:rsidP="00F22199" w:rsidRDefault="005360A3" w14:paraId="244C8BD9" w14:textId="77777777">
      <w:pP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color w:val="000000"/>
          <w:sz w:val="18"/>
          <w:szCs w:val="18"/>
        </w:rPr>
      </w:pPr>
      <w:r w:rsidRPr="00AE1ECB">
        <w:rPr>
          <w:rFonts w:ascii="Helvetica" w:hAnsi="Helvetica" w:cs="NCLAD L+ Helvetica"/>
          <w:color w:val="000000"/>
          <w:sz w:val="18"/>
          <w:szCs w:val="18"/>
        </w:rPr>
        <w:t>Quick Reference Chart of Form</w:t>
      </w:r>
    </w:p>
    <w:p w:rsidRPr="00AE1ECB" w:rsidR="005360A3" w:rsidP="00F22199" w:rsidRDefault="005360A3" w14:paraId="244C8BDA" w14:textId="77777777">
      <w:pP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color w:val="000000"/>
          <w:sz w:val="18"/>
          <w:szCs w:val="18"/>
        </w:rPr>
      </w:pPr>
      <w:r w:rsidRPr="00AE1ECB">
        <w:rPr>
          <w:rFonts w:ascii="Helvetica" w:hAnsi="Helvetica" w:cs="NCLAD L+ Helvetica"/>
          <w:color w:val="000000"/>
          <w:sz w:val="18"/>
          <w:szCs w:val="18"/>
        </w:rPr>
        <w:t xml:space="preserve">    5500, Schedules, and</w:t>
      </w:r>
    </w:p>
    <w:p w:rsidRPr="00AE1ECB" w:rsidR="005360A3" w:rsidP="00F22199" w:rsidRDefault="005360A3" w14:paraId="244C8BDB" w14:textId="77777777">
      <w:pPr>
        <w:tabs>
          <w:tab w:val="clear" w:pos="432"/>
          <w:tab w:val="left" w:pos="360"/>
          <w:tab w:val="right" w:leader="dot" w:pos="2826"/>
        </w:tabs>
        <w:autoSpaceDE w:val="0"/>
        <w:autoSpaceDN w:val="0"/>
        <w:adjustRightInd w:val="0"/>
        <w:spacing w:line="240" w:lineRule="auto"/>
        <w:ind w:right="346" w:firstLine="240"/>
        <w:rPr>
          <w:rFonts w:ascii="Helvetica" w:hAnsi="Helvetica" w:cs="NCLAD L+ Helvetica"/>
          <w:color w:val="000000"/>
          <w:sz w:val="18"/>
          <w:szCs w:val="18"/>
        </w:rPr>
      </w:pPr>
      <w:r w:rsidRPr="00AE1ECB">
        <w:rPr>
          <w:rFonts w:ascii="Helvetica" w:hAnsi="Helvetica" w:cs="NCLAD L+ Helvetica"/>
          <w:color w:val="000000"/>
          <w:sz w:val="18"/>
          <w:szCs w:val="18"/>
        </w:rPr>
        <w:t>Attachments</w:t>
      </w:r>
      <w:proofErr w:type="gramStart"/>
      <w:r w:rsidRPr="00AE1ECB">
        <w:rPr>
          <w:rFonts w:ascii="Helvetica" w:hAnsi="Helvetica" w:cs="NCLAD L+ Helvetica"/>
          <w:color w:val="000000"/>
          <w:sz w:val="18"/>
          <w:szCs w:val="18"/>
        </w:rPr>
        <w:t>…</w:t>
      </w:r>
      <w:r w:rsidR="005173DE">
        <w:rPr>
          <w:rFonts w:ascii="Helvetica" w:hAnsi="Helvetica" w:cs="NCLAD L+ Helvetica"/>
          <w:color w:val="000000"/>
          <w:sz w:val="18"/>
          <w:szCs w:val="18"/>
        </w:rPr>
        <w:t>..</w:t>
      </w:r>
      <w:proofErr w:type="gramEnd"/>
      <w:r w:rsidRPr="00AE1ECB">
        <w:rPr>
          <w:rFonts w:ascii="Helvetica" w:hAnsi="Helvetica" w:cs="NCLAD L+ Helvetica"/>
          <w:color w:val="000000"/>
          <w:sz w:val="18"/>
          <w:szCs w:val="18"/>
        </w:rPr>
        <w:t>………………12</w:t>
      </w:r>
    </w:p>
    <w:p w:rsidRPr="00AE1ECB" w:rsidR="005360A3" w:rsidP="00F22199" w:rsidRDefault="005360A3" w14:paraId="244C8BDC" w14:textId="77777777">
      <w:pP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color w:val="000000"/>
          <w:sz w:val="18"/>
          <w:szCs w:val="18"/>
        </w:rPr>
      </w:pPr>
    </w:p>
    <w:p w:rsidRPr="00AE1ECB" w:rsidR="008D4C81" w:rsidP="00F22199" w:rsidRDefault="008D4C81" w14:paraId="244C8BDD" w14:textId="77777777">
      <w:pPr>
        <w:pBdr>
          <w:top w:val="thinThickSmallGap" w:color="auto" w:sz="24" w:space="1"/>
        </w:pBd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b/>
          <w:sz w:val="18"/>
          <w:szCs w:val="18"/>
        </w:rPr>
      </w:pPr>
      <w:r w:rsidRPr="00AE1ECB">
        <w:rPr>
          <w:rFonts w:ascii="Helvetica" w:hAnsi="Helvetica" w:cs="NCLAD L+ Helvetica"/>
          <w:b/>
          <w:sz w:val="18"/>
          <w:szCs w:val="18"/>
        </w:rPr>
        <w:t>R</w:t>
      </w:r>
    </w:p>
    <w:p w:rsidRPr="00AE1ECB" w:rsidR="008D4C81" w:rsidP="00F22199" w:rsidRDefault="008D4C81" w14:paraId="244C8BDE" w14:textId="20C139B9">
      <w:pP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Reportable Transaction</w:t>
      </w:r>
      <w:r w:rsidRPr="00AE1ECB">
        <w:rPr>
          <w:rFonts w:ascii="Helvetica" w:hAnsi="Helvetica" w:cs="NCLAD L+ Helvetica"/>
          <w:sz w:val="18"/>
          <w:szCs w:val="18"/>
        </w:rPr>
        <w:tab/>
        <w:t>41</w:t>
      </w:r>
    </w:p>
    <w:p w:rsidRPr="00AE1ECB" w:rsidR="008D4C81" w:rsidP="00F22199" w:rsidRDefault="008D4C81" w14:paraId="244C8BDF" w14:textId="77777777">
      <w:pP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sz w:val="18"/>
          <w:szCs w:val="18"/>
        </w:rPr>
      </w:pPr>
    </w:p>
    <w:p w:rsidRPr="00AE1ECB" w:rsidR="008D4C81" w:rsidP="00F22199" w:rsidRDefault="008D4C81" w14:paraId="244C8BE0" w14:textId="77777777">
      <w:pPr>
        <w:pBdr>
          <w:top w:val="thinThickSmallGap" w:color="auto" w:sz="24" w:space="1"/>
        </w:pBd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b/>
          <w:sz w:val="18"/>
          <w:szCs w:val="18"/>
        </w:rPr>
      </w:pPr>
      <w:r w:rsidRPr="00AE1ECB">
        <w:rPr>
          <w:rFonts w:ascii="Helvetica" w:hAnsi="Helvetica" w:cs="NCLAD L+ Helvetica"/>
          <w:b/>
          <w:sz w:val="18"/>
          <w:szCs w:val="18"/>
        </w:rPr>
        <w:t>S</w:t>
      </w:r>
    </w:p>
    <w:p w:rsidRPr="00AE1ECB" w:rsidR="008D4C81" w:rsidP="00F22199" w:rsidRDefault="008D4C81" w14:paraId="244C8BE1" w14:textId="77777777">
      <w:pP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Schedule of Reportable</w:t>
      </w:r>
    </w:p>
    <w:p w:rsidRPr="00AE1ECB" w:rsidR="008D4C81" w:rsidP="00F22199" w:rsidRDefault="00C352BD" w14:paraId="244C8BE2" w14:textId="337549BA">
      <w:pP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sz w:val="18"/>
          <w:szCs w:val="18"/>
        </w:rPr>
      </w:pPr>
      <w:r>
        <w:rPr>
          <w:rFonts w:ascii="Helvetica" w:hAnsi="Helvetica" w:cs="NCLAD L+ Helvetica"/>
          <w:sz w:val="18"/>
          <w:szCs w:val="18"/>
        </w:rPr>
        <w:tab/>
        <w:t xml:space="preserve">Transactions </w:t>
      </w:r>
      <w:r>
        <w:rPr>
          <w:rFonts w:ascii="Helvetica" w:hAnsi="Helvetica" w:cs="NCLAD L+ Helvetica"/>
          <w:sz w:val="18"/>
          <w:szCs w:val="18"/>
        </w:rPr>
        <w:tab/>
      </w:r>
      <w:r w:rsidR="00AA74C2">
        <w:rPr>
          <w:rFonts w:ascii="Helvetica" w:hAnsi="Helvetica" w:cs="NCLAD L+ Helvetica"/>
          <w:sz w:val="18"/>
          <w:szCs w:val="18"/>
        </w:rPr>
        <w:t>41</w:t>
      </w:r>
    </w:p>
    <w:p w:rsidRPr="00AE1ECB" w:rsidR="008D4C81" w:rsidP="00F22199" w:rsidRDefault="008D4C81" w14:paraId="244C8BE3" w14:textId="77777777">
      <w:pP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Service Provider Information</w:t>
      </w:r>
      <w:r w:rsidRPr="00AE1ECB">
        <w:rPr>
          <w:rFonts w:ascii="Helvetica" w:hAnsi="Helvetica" w:cs="NCLAD L+ Helvetica"/>
          <w:sz w:val="18"/>
          <w:szCs w:val="18"/>
        </w:rPr>
        <w:tab/>
        <w:t>24</w:t>
      </w:r>
    </w:p>
    <w:p w:rsidRPr="00AE1ECB" w:rsidR="008D4C81" w:rsidP="00F22199" w:rsidRDefault="008D4C81" w14:paraId="244C8BE4" w14:textId="77777777">
      <w:pP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Service Providers Who Fail or</w:t>
      </w:r>
    </w:p>
    <w:p w:rsidRPr="00AE1ECB" w:rsidR="008D4C81" w:rsidP="00F22199" w:rsidRDefault="008D4C81" w14:paraId="244C8BE5" w14:textId="77777777">
      <w:pP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ab/>
        <w:t xml:space="preserve">Refuse </w:t>
      </w:r>
      <w:proofErr w:type="gramStart"/>
      <w:r w:rsidRPr="00AE1ECB">
        <w:rPr>
          <w:rFonts w:ascii="Helvetica" w:hAnsi="Helvetica" w:cs="NCLAD L+ Helvetica"/>
          <w:sz w:val="18"/>
          <w:szCs w:val="18"/>
        </w:rPr>
        <w:t>To</w:t>
      </w:r>
      <w:proofErr w:type="gramEnd"/>
      <w:r w:rsidRPr="00AE1ECB">
        <w:rPr>
          <w:rFonts w:ascii="Helvetica" w:hAnsi="Helvetica" w:cs="NCLAD L+ Helvetica"/>
          <w:sz w:val="18"/>
          <w:szCs w:val="18"/>
        </w:rPr>
        <w:t xml:space="preserve"> Provide </w:t>
      </w:r>
    </w:p>
    <w:p w:rsidRPr="00AE1ECB" w:rsidR="008D4C81" w:rsidP="00F22199" w:rsidRDefault="008D4C81" w14:paraId="244C8BE6" w14:textId="77777777">
      <w:pP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ab/>
        <w:t>Information</w:t>
      </w:r>
      <w:r w:rsidRPr="00AE1ECB">
        <w:rPr>
          <w:rFonts w:ascii="Helvetica" w:hAnsi="Helvetica" w:cs="NCLAD L+ Helvetica"/>
          <w:sz w:val="18"/>
          <w:szCs w:val="18"/>
        </w:rPr>
        <w:tab/>
        <w:t>27</w:t>
      </w:r>
    </w:p>
    <w:p w:rsidRPr="00AE1ECB" w:rsidR="008D4C81" w:rsidP="00F22199" w:rsidRDefault="008D4C81" w14:paraId="244C8BE7" w14:textId="514F2CB0">
      <w:pP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 xml:space="preserve">Short Plan Year Rule </w:t>
      </w:r>
      <w:r w:rsidRPr="00AE1ECB">
        <w:rPr>
          <w:rFonts w:ascii="Helvetica" w:hAnsi="Helvetica" w:cs="NCLAD L+ Helvetica"/>
          <w:sz w:val="18"/>
          <w:szCs w:val="18"/>
        </w:rPr>
        <w:tab/>
      </w:r>
      <w:r w:rsidR="00893385">
        <w:rPr>
          <w:rFonts w:ascii="Helvetica" w:hAnsi="Helvetica" w:cs="NCLAD L+ Helvetica"/>
          <w:sz w:val="18"/>
          <w:szCs w:val="18"/>
        </w:rPr>
        <w:t>8</w:t>
      </w:r>
    </w:p>
    <w:p w:rsidRPr="00AE1ECB" w:rsidR="008D4C81" w:rsidP="00F22199" w:rsidRDefault="008D4C81" w14:paraId="244C8BE8" w14:textId="77777777">
      <w:pP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Signature and Date</w:t>
      </w:r>
      <w:r w:rsidRPr="00AE1ECB">
        <w:rPr>
          <w:rFonts w:ascii="Helvetica" w:hAnsi="Helvetica" w:cs="NCLAD L+ Helvetica"/>
          <w:sz w:val="18"/>
          <w:szCs w:val="18"/>
        </w:rPr>
        <w:tab/>
        <w:t>6</w:t>
      </w:r>
    </w:p>
    <w:p w:rsidRPr="00AE1ECB" w:rsidR="008D4C81" w:rsidP="00F22199" w:rsidRDefault="008D4C81" w14:paraId="244C8BE9" w14:textId="77777777">
      <w:pP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 xml:space="preserve">Small Plan Financial </w:t>
      </w:r>
    </w:p>
    <w:p w:rsidRPr="00AE1ECB" w:rsidR="008D4C81" w:rsidP="00F22199" w:rsidRDefault="008D4C81" w14:paraId="244C8BEA" w14:textId="099EFA94">
      <w:pP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ab/>
        <w:t>Information</w:t>
      </w:r>
      <w:r w:rsidRPr="00AE1ECB">
        <w:rPr>
          <w:rFonts w:ascii="Helvetica" w:hAnsi="Helvetica" w:cs="NCLAD L+ Helvetica"/>
          <w:sz w:val="18"/>
          <w:szCs w:val="18"/>
        </w:rPr>
        <w:tab/>
        <w:t>43</w:t>
      </w:r>
    </w:p>
    <w:p w:rsidRPr="00AE1ECB" w:rsidR="008D4C81" w:rsidP="00F22199" w:rsidRDefault="008D4C81" w14:paraId="244C8BEB" w14:textId="77777777">
      <w:pP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 xml:space="preserve">Special rule for certain </w:t>
      </w:r>
    </w:p>
    <w:p w:rsidRPr="00AE1ECB" w:rsidR="008D4C81" w:rsidP="00F22199" w:rsidRDefault="008D4C81" w14:paraId="244C8BEC" w14:textId="77777777">
      <w:pP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ab/>
        <w:t xml:space="preserve">participant-directed </w:t>
      </w:r>
    </w:p>
    <w:p w:rsidRPr="00AE1ECB" w:rsidR="008D4C81" w:rsidP="00F22199" w:rsidRDefault="008D4C81" w14:paraId="244C8BED" w14:textId="546E0852">
      <w:pP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ab/>
        <w:t>transactions</w:t>
      </w:r>
      <w:r w:rsidRPr="00AE1ECB">
        <w:rPr>
          <w:rFonts w:ascii="Helvetica" w:hAnsi="Helvetica" w:cs="NCLAD L+ Helvetica"/>
          <w:sz w:val="18"/>
          <w:szCs w:val="18"/>
        </w:rPr>
        <w:tab/>
        <w:t>41</w:t>
      </w:r>
    </w:p>
    <w:p w:rsidRPr="00AE1ECB" w:rsidR="008D4C81" w:rsidP="00F22199" w:rsidRDefault="008D4C81" w14:paraId="244C8BEE" w14:textId="77777777">
      <w:pP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 xml:space="preserve">Statement by </w:t>
      </w:r>
      <w:proofErr w:type="gramStart"/>
      <w:r w:rsidRPr="00AE1ECB">
        <w:rPr>
          <w:rFonts w:ascii="Helvetica" w:hAnsi="Helvetica" w:cs="NCLAD L+ Helvetica"/>
          <w:sz w:val="18"/>
          <w:szCs w:val="18"/>
        </w:rPr>
        <w:t>Enrolled</w:t>
      </w:r>
      <w:proofErr w:type="gramEnd"/>
      <w:r w:rsidRPr="00AE1ECB">
        <w:rPr>
          <w:rFonts w:ascii="Helvetica" w:hAnsi="Helvetica" w:cs="NCLAD L+ Helvetica"/>
          <w:sz w:val="18"/>
          <w:szCs w:val="18"/>
        </w:rPr>
        <w:t xml:space="preserve"> </w:t>
      </w:r>
    </w:p>
    <w:p w:rsidRPr="00AE1ECB" w:rsidR="008D4C81" w:rsidP="00F22199" w:rsidRDefault="008D4C81" w14:paraId="244C8BEF" w14:textId="736D0228">
      <w:pP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ab/>
        <w:t>Actuary</w:t>
      </w:r>
      <w:r w:rsidRPr="00AE1ECB">
        <w:rPr>
          <w:rFonts w:ascii="Helvetica" w:hAnsi="Helvetica" w:cs="NCLAD L+ Helvetica"/>
          <w:sz w:val="18"/>
          <w:szCs w:val="18"/>
        </w:rPr>
        <w:tab/>
      </w:r>
      <w:r w:rsidR="005B2779">
        <w:rPr>
          <w:rFonts w:ascii="Helvetica" w:hAnsi="Helvetica" w:cs="NCLAD L+ Helvetica"/>
          <w:sz w:val="18"/>
          <w:szCs w:val="18"/>
        </w:rPr>
        <w:t>64</w:t>
      </w:r>
    </w:p>
    <w:p w:rsidRPr="00AE1ECB" w:rsidR="008D4C81" w:rsidP="00F22199" w:rsidRDefault="008D4C81" w14:paraId="244C8BF0" w14:textId="77777777">
      <w:pP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sz w:val="18"/>
          <w:szCs w:val="18"/>
        </w:rPr>
      </w:pPr>
    </w:p>
    <w:p w:rsidRPr="00AE1ECB" w:rsidR="008D4C81" w:rsidP="00F22199" w:rsidRDefault="008D4C81" w14:paraId="244C8BF1" w14:textId="77777777">
      <w:pPr>
        <w:pBdr>
          <w:top w:val="thinThickSmallGap" w:color="auto" w:sz="24" w:space="1"/>
        </w:pBd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b/>
          <w:sz w:val="18"/>
          <w:szCs w:val="18"/>
        </w:rPr>
      </w:pPr>
      <w:r w:rsidRPr="00AE1ECB">
        <w:rPr>
          <w:rFonts w:ascii="Helvetica" w:hAnsi="Helvetica" w:cs="NCLAD L+ Helvetica"/>
          <w:b/>
          <w:sz w:val="18"/>
          <w:szCs w:val="18"/>
        </w:rPr>
        <w:t>T</w:t>
      </w:r>
    </w:p>
    <w:p w:rsidRPr="00AE1ECB" w:rsidR="008D4C81" w:rsidP="00F22199" w:rsidRDefault="008D4C81" w14:paraId="244C8BF2" w14:textId="77777777">
      <w:pP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Telephone Assistance</w:t>
      </w:r>
      <w:r w:rsidRPr="00AE1ECB">
        <w:rPr>
          <w:rFonts w:ascii="Helvetica" w:hAnsi="Helvetica" w:cs="NCLAD L+ Helvetica"/>
          <w:sz w:val="18"/>
          <w:szCs w:val="18"/>
        </w:rPr>
        <w:tab/>
        <w:t>2</w:t>
      </w:r>
    </w:p>
    <w:p w:rsidRPr="00AE1ECB" w:rsidR="008D4C81" w:rsidP="00F22199" w:rsidRDefault="008D4C81" w14:paraId="244C8BF3" w14:textId="77777777">
      <w:pP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Termination Information on</w:t>
      </w:r>
    </w:p>
    <w:p w:rsidRPr="00AE1ECB" w:rsidR="008D4C81" w:rsidP="00F22199" w:rsidRDefault="008D4C81" w14:paraId="244C8BF4" w14:textId="77777777">
      <w:pP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ab/>
        <w:t>Accountants and Enrolled</w:t>
      </w:r>
    </w:p>
    <w:p w:rsidRPr="00AE1ECB" w:rsidR="008D4C81" w:rsidP="00F22199" w:rsidRDefault="008D4C81" w14:paraId="244C8BF5" w14:textId="77777777">
      <w:pP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ab/>
        <w:t>Actuaries</w:t>
      </w:r>
      <w:r w:rsidRPr="00AE1ECB">
        <w:rPr>
          <w:rFonts w:ascii="Helvetica" w:hAnsi="Helvetica" w:cs="NCLAD L+ Helvetica"/>
          <w:sz w:val="18"/>
          <w:szCs w:val="18"/>
        </w:rPr>
        <w:tab/>
      </w:r>
      <w:r w:rsidR="00AA74C2">
        <w:rPr>
          <w:rFonts w:ascii="Helvetica" w:hAnsi="Helvetica" w:cs="NCLAD L+ Helvetica"/>
          <w:sz w:val="18"/>
          <w:szCs w:val="18"/>
        </w:rPr>
        <w:t>28</w:t>
      </w:r>
    </w:p>
    <w:p w:rsidRPr="00AE1ECB" w:rsidR="008D4C81" w:rsidP="00F22199" w:rsidRDefault="008D4C81" w14:paraId="244C8BF6" w14:textId="77777777">
      <w:pP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sz w:val="18"/>
          <w:szCs w:val="18"/>
        </w:rPr>
      </w:pPr>
    </w:p>
    <w:p w:rsidRPr="00AE1ECB" w:rsidR="008D4C81" w:rsidP="00F22199" w:rsidRDefault="008D4C81" w14:paraId="244C8BF7" w14:textId="77777777">
      <w:pPr>
        <w:pBdr>
          <w:top w:val="thinThickSmallGap" w:color="auto" w:sz="24" w:space="1"/>
        </w:pBd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b/>
          <w:sz w:val="18"/>
          <w:szCs w:val="18"/>
        </w:rPr>
      </w:pPr>
      <w:r w:rsidRPr="00AE1ECB">
        <w:rPr>
          <w:rFonts w:ascii="Helvetica" w:hAnsi="Helvetica" w:cs="NCLAD L+ Helvetica"/>
          <w:b/>
          <w:sz w:val="18"/>
          <w:szCs w:val="18"/>
        </w:rPr>
        <w:t>U</w:t>
      </w:r>
    </w:p>
    <w:p w:rsidRPr="00AE1ECB" w:rsidR="008D4C81" w:rsidP="00F22199" w:rsidRDefault="008D4C81" w14:paraId="244C8BF8" w14:textId="77777777">
      <w:pP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U</w:t>
      </w:r>
      <w:r w:rsidRPr="00AE1ECB" w:rsidR="009A5763">
        <w:rPr>
          <w:rFonts w:ascii="Helvetica" w:hAnsi="Helvetica" w:cs="NCLAD L+ Helvetica"/>
          <w:sz w:val="18"/>
          <w:szCs w:val="18"/>
        </w:rPr>
        <w:t>nfunded Welfare Benefit P</w:t>
      </w:r>
      <w:r w:rsidRPr="00AE1ECB">
        <w:rPr>
          <w:rFonts w:ascii="Helvetica" w:hAnsi="Helvetica" w:cs="NCLAD L+ Helvetica"/>
          <w:sz w:val="18"/>
          <w:szCs w:val="18"/>
        </w:rPr>
        <w:t>lan</w:t>
      </w:r>
      <w:r w:rsidRPr="00AE1ECB">
        <w:rPr>
          <w:rFonts w:ascii="Helvetica" w:hAnsi="Helvetica" w:cs="NCLAD L+ Helvetica"/>
          <w:sz w:val="18"/>
          <w:szCs w:val="18"/>
        </w:rPr>
        <w:tab/>
        <w:t>3</w:t>
      </w:r>
    </w:p>
    <w:p w:rsidRPr="00AE1ECB" w:rsidR="008D4C81" w:rsidP="00F22199" w:rsidRDefault="008D4C81" w14:paraId="244C8BF9" w14:textId="77777777">
      <w:pP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sz w:val="18"/>
          <w:szCs w:val="18"/>
        </w:rPr>
      </w:pPr>
    </w:p>
    <w:p w:rsidRPr="00AE1ECB" w:rsidR="008D4C81" w:rsidP="00F22199" w:rsidRDefault="008D4C81" w14:paraId="244C8BFA" w14:textId="77777777">
      <w:pPr>
        <w:pBdr>
          <w:top w:val="thinThickSmallGap" w:color="auto" w:sz="24" w:space="0"/>
        </w:pBd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b/>
          <w:sz w:val="18"/>
          <w:szCs w:val="18"/>
        </w:rPr>
      </w:pPr>
      <w:r w:rsidRPr="00AE1ECB">
        <w:rPr>
          <w:rFonts w:ascii="Helvetica" w:hAnsi="Helvetica" w:cs="NCLAD L+ Helvetica"/>
          <w:b/>
          <w:sz w:val="18"/>
          <w:szCs w:val="18"/>
        </w:rPr>
        <w:t>W</w:t>
      </w:r>
    </w:p>
    <w:p w:rsidRPr="00AE1ECB" w:rsidR="008D4C81" w:rsidP="00F22199" w:rsidRDefault="008D4C81" w14:paraId="244C8BFB" w14:textId="77777777">
      <w:pP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 xml:space="preserve">Welfare Benefit Contract </w:t>
      </w:r>
    </w:p>
    <w:p w:rsidRPr="00AE1ECB" w:rsidR="008D4C81" w:rsidP="00F22199" w:rsidRDefault="008D4C81" w14:paraId="244C8BFC" w14:textId="77777777">
      <w:pP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ab/>
        <w:t>Information</w:t>
      </w:r>
      <w:r w:rsidRPr="00AE1ECB">
        <w:rPr>
          <w:rFonts w:ascii="Helvetica" w:hAnsi="Helvetica" w:cs="NCLAD L+ Helvetica"/>
          <w:sz w:val="18"/>
          <w:szCs w:val="18"/>
        </w:rPr>
        <w:tab/>
        <w:t>23</w:t>
      </w:r>
    </w:p>
    <w:p w:rsidRPr="00AE1ECB" w:rsidR="008D4C81" w:rsidP="00F22199" w:rsidRDefault="008D4C81" w14:paraId="244C8BFD" w14:textId="77777777">
      <w:pP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 xml:space="preserve">Welfare Benefit Plan – Who </w:t>
      </w:r>
    </w:p>
    <w:p w:rsidRPr="00AE1ECB" w:rsidR="008D4C81" w:rsidP="00F22199" w:rsidRDefault="008D4C81" w14:paraId="244C8BFE" w14:textId="77777777">
      <w:pP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ab/>
        <w:t>Must File</w:t>
      </w:r>
      <w:r w:rsidRPr="00AE1ECB">
        <w:rPr>
          <w:rFonts w:ascii="Helvetica" w:hAnsi="Helvetica" w:cs="NCLAD L+ Helvetica"/>
          <w:sz w:val="18"/>
          <w:szCs w:val="18"/>
        </w:rPr>
        <w:tab/>
        <w:t>3</w:t>
      </w:r>
    </w:p>
    <w:p w:rsidRPr="00AE1ECB" w:rsidR="008D4C81" w:rsidP="00F22199" w:rsidRDefault="009A5763" w14:paraId="244C8BFF" w14:textId="77777777">
      <w:pP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Welfare Be</w:t>
      </w:r>
      <w:r w:rsidRPr="00AE1ECB" w:rsidR="008D4C81">
        <w:rPr>
          <w:rFonts w:ascii="Helvetica" w:hAnsi="Helvetica" w:cs="NCLAD L+ Helvetica"/>
          <w:sz w:val="18"/>
          <w:szCs w:val="18"/>
        </w:rPr>
        <w:t>nefit Plan Filing</w:t>
      </w:r>
    </w:p>
    <w:p w:rsidRPr="00AE1ECB" w:rsidR="008D4C81" w:rsidP="00F22199" w:rsidRDefault="008D4C81" w14:paraId="244C8C00" w14:textId="77777777">
      <w:pP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ab/>
        <w:t xml:space="preserve">Requirements </w:t>
      </w:r>
      <w:r w:rsidRPr="00AE1ECB">
        <w:rPr>
          <w:rFonts w:ascii="Helvetica" w:hAnsi="Helvetica" w:cs="NCLAD L+ Helvetica"/>
          <w:sz w:val="18"/>
          <w:szCs w:val="18"/>
        </w:rPr>
        <w:tab/>
        <w:t>9</w:t>
      </w:r>
    </w:p>
    <w:p w:rsidRPr="00AE1ECB" w:rsidR="008D4C81" w:rsidP="00F22199" w:rsidRDefault="008D4C81" w14:paraId="244C8C01" w14:textId="77777777">
      <w:pP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 xml:space="preserve">What </w:t>
      </w:r>
      <w:proofErr w:type="gramStart"/>
      <w:r w:rsidRPr="00AE1ECB">
        <w:rPr>
          <w:rFonts w:ascii="Helvetica" w:hAnsi="Helvetica" w:cs="NCLAD L+ Helvetica"/>
          <w:sz w:val="18"/>
          <w:szCs w:val="18"/>
        </w:rPr>
        <w:t>To</w:t>
      </w:r>
      <w:proofErr w:type="gramEnd"/>
      <w:r w:rsidRPr="00AE1ECB">
        <w:rPr>
          <w:rFonts w:ascii="Helvetica" w:hAnsi="Helvetica" w:cs="NCLAD L+ Helvetica"/>
          <w:sz w:val="18"/>
          <w:szCs w:val="18"/>
        </w:rPr>
        <w:t xml:space="preserve"> File</w:t>
      </w:r>
      <w:r w:rsidRPr="00AE1ECB">
        <w:rPr>
          <w:rFonts w:ascii="Helvetica" w:hAnsi="Helvetica" w:cs="NCLAD L+ Helvetica"/>
          <w:sz w:val="18"/>
          <w:szCs w:val="18"/>
        </w:rPr>
        <w:tab/>
        <w:t>7</w:t>
      </w:r>
    </w:p>
    <w:p w:rsidRPr="00AE1ECB" w:rsidR="008D4C81" w:rsidP="00F22199" w:rsidRDefault="008D4C81" w14:paraId="244C8C02" w14:textId="77777777">
      <w:pP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 xml:space="preserve">When </w:t>
      </w:r>
      <w:proofErr w:type="gramStart"/>
      <w:r w:rsidRPr="00AE1ECB">
        <w:rPr>
          <w:rFonts w:ascii="Helvetica" w:hAnsi="Helvetica" w:cs="NCLAD L+ Helvetica"/>
          <w:sz w:val="18"/>
          <w:szCs w:val="18"/>
        </w:rPr>
        <w:t>To</w:t>
      </w:r>
      <w:proofErr w:type="gramEnd"/>
      <w:r w:rsidRPr="00AE1ECB">
        <w:rPr>
          <w:rFonts w:ascii="Helvetica" w:hAnsi="Helvetica" w:cs="NCLAD L+ Helvetica"/>
          <w:sz w:val="18"/>
          <w:szCs w:val="18"/>
        </w:rPr>
        <w:t xml:space="preserve"> File:</w:t>
      </w:r>
    </w:p>
    <w:p w:rsidRPr="00AE1ECB" w:rsidR="008D4C81" w:rsidP="00F22199" w:rsidRDefault="008D4C81" w14:paraId="244C8C03" w14:textId="77777777">
      <w:pP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ab/>
        <w:t>DFEs other than GIAs</w:t>
      </w:r>
      <w:r w:rsidRPr="00AE1ECB">
        <w:rPr>
          <w:rFonts w:ascii="Helvetica" w:hAnsi="Helvetica" w:cs="NCLAD L+ Helvetica"/>
          <w:sz w:val="18"/>
          <w:szCs w:val="18"/>
        </w:rPr>
        <w:tab/>
        <w:t>4</w:t>
      </w:r>
    </w:p>
    <w:p w:rsidRPr="00AE1ECB" w:rsidR="008D4C81" w:rsidP="00F22199" w:rsidRDefault="008D4C81" w14:paraId="244C8C04" w14:textId="77777777">
      <w:pP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ab/>
        <w:t xml:space="preserve">Extensions </w:t>
      </w:r>
      <w:r w:rsidRPr="00AE1ECB">
        <w:rPr>
          <w:rFonts w:ascii="Helvetica" w:hAnsi="Helvetica" w:cs="NCLAD L+ Helvetica"/>
          <w:sz w:val="18"/>
          <w:szCs w:val="18"/>
        </w:rPr>
        <w:tab/>
        <w:t>4</w:t>
      </w:r>
    </w:p>
    <w:p w:rsidRPr="00AE1ECB" w:rsidR="008D4C81" w:rsidP="00F22199" w:rsidRDefault="008D4C81" w14:paraId="244C8C05" w14:textId="77777777">
      <w:pP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ab/>
        <w:t>Plans and GIAs</w:t>
      </w:r>
      <w:r w:rsidRPr="00AE1ECB">
        <w:rPr>
          <w:rFonts w:ascii="Helvetica" w:hAnsi="Helvetica" w:cs="NCLAD L+ Helvetica"/>
          <w:sz w:val="18"/>
          <w:szCs w:val="18"/>
        </w:rPr>
        <w:tab/>
        <w:t>4</w:t>
      </w:r>
    </w:p>
    <w:p w:rsidRPr="00AE1ECB" w:rsidR="008D4C81" w:rsidP="00F22199" w:rsidRDefault="008D4C81" w14:paraId="244C8C06" w14:textId="77777777">
      <w:pP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sz w:val="18"/>
          <w:szCs w:val="18"/>
        </w:rPr>
      </w:pPr>
      <w:r w:rsidRPr="00AE1ECB">
        <w:rPr>
          <w:rFonts w:ascii="Helvetica" w:hAnsi="Helvetica" w:cs="NCLAD L+ Helvetica"/>
          <w:sz w:val="18"/>
          <w:szCs w:val="18"/>
        </w:rPr>
        <w:tab/>
        <w:t>Short Years</w:t>
      </w:r>
      <w:r w:rsidRPr="00AE1ECB">
        <w:rPr>
          <w:rFonts w:ascii="Helvetica" w:hAnsi="Helvetica" w:cs="NCLAD L+ Helvetica"/>
          <w:sz w:val="18"/>
          <w:szCs w:val="18"/>
        </w:rPr>
        <w:tab/>
        <w:t>4</w:t>
      </w:r>
    </w:p>
    <w:p w:rsidR="0022119C" w:rsidP="00F22199" w:rsidRDefault="0022119C" w14:paraId="244C8C07" w14:textId="77777777">
      <w:pP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sz w:val="18"/>
          <w:szCs w:val="18"/>
        </w:rPr>
      </w:pPr>
      <w:r w:rsidRPr="0022119C">
        <w:rPr>
          <w:rFonts w:ascii="Helvetica" w:hAnsi="Helvetica" w:cs="NCLAD L+ Helvetica"/>
          <w:sz w:val="18"/>
          <w:szCs w:val="18"/>
        </w:rPr>
        <w:t>Who Must File</w:t>
      </w:r>
      <w:r w:rsidRPr="0022119C">
        <w:rPr>
          <w:rFonts w:ascii="Helvetica" w:hAnsi="Helvetica" w:cs="NCLAD L+ Helvetica"/>
          <w:sz w:val="18"/>
          <w:szCs w:val="18"/>
        </w:rPr>
        <w:tab/>
      </w:r>
      <w:proofErr w:type="gramStart"/>
      <w:r w:rsidRPr="0022119C">
        <w:rPr>
          <w:rFonts w:ascii="Helvetica" w:hAnsi="Helvetica" w:cs="NCLAD L+ Helvetica"/>
          <w:sz w:val="18"/>
          <w:szCs w:val="18"/>
        </w:rPr>
        <w:t>2</w:t>
      </w:r>
      <w:proofErr w:type="gramEnd"/>
    </w:p>
    <w:p w:rsidRPr="0022119C" w:rsidR="0022119C" w:rsidP="00F22199" w:rsidRDefault="0022119C" w14:paraId="244C8C08" w14:textId="77777777">
      <w:pP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sz w:val="18"/>
          <w:szCs w:val="18"/>
        </w:rPr>
      </w:pPr>
    </w:p>
    <w:p w:rsidRPr="00AE1ECB" w:rsidR="0022119C" w:rsidP="00F22199" w:rsidRDefault="0022119C" w14:paraId="244C8C09" w14:textId="77777777">
      <w:pPr>
        <w:pBdr>
          <w:top w:val="thinThickSmallGap" w:color="auto" w:sz="24" w:space="0"/>
        </w:pBdr>
        <w:tabs>
          <w:tab w:val="clear" w:pos="432"/>
          <w:tab w:val="left" w:pos="360"/>
          <w:tab w:val="right" w:leader="dot" w:pos="2826"/>
        </w:tabs>
        <w:autoSpaceDE w:val="0"/>
        <w:autoSpaceDN w:val="0"/>
        <w:adjustRightInd w:val="0"/>
        <w:spacing w:line="240" w:lineRule="auto"/>
        <w:ind w:right="346" w:firstLine="0"/>
        <w:rPr>
          <w:rFonts w:ascii="Helvetica" w:hAnsi="Helvetica" w:cs="NCLAD L+ Helvetica"/>
          <w:b/>
          <w:sz w:val="18"/>
          <w:szCs w:val="18"/>
        </w:rPr>
      </w:pPr>
    </w:p>
    <w:p w:rsidR="008D4C81" w:rsidP="00F22199" w:rsidRDefault="008D4C81" w14:paraId="244C8C0A" w14:textId="77777777">
      <w:pPr>
        <w:widowControl w:val="0"/>
        <w:tabs>
          <w:tab w:val="clear" w:pos="432"/>
          <w:tab w:val="left" w:leader="dot" w:pos="5760"/>
        </w:tabs>
        <w:spacing w:line="240" w:lineRule="auto"/>
        <w:ind w:firstLine="0"/>
        <w:jc w:val="both"/>
        <w:rPr>
          <w:rFonts w:ascii="Helvetica" w:hAnsi="Helvetica" w:cs="Helvetica"/>
          <w:color w:val="000000"/>
          <w:sz w:val="18"/>
          <w:szCs w:val="18"/>
        </w:rPr>
      </w:pPr>
    </w:p>
    <w:sectPr w:rsidR="008D4C81" w:rsidSect="00F2467E">
      <w:headerReference w:type="first" r:id="rId134"/>
      <w:footerReference w:type="first" r:id="rId135"/>
      <w:endnotePr>
        <w:numFmt w:val="decimal"/>
      </w:endnotePr>
      <w:type w:val="continuous"/>
      <w:pgSz w:w="12240" w:h="15840" w:code="1"/>
      <w:pgMar w:top="432" w:right="634" w:bottom="432" w:left="994" w:header="432" w:footer="432" w:gutter="0"/>
      <w:cols w:space="547" w:num="3"/>
      <w:titlePg/>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63E8C06F" w14:textId="77777777" w:rsidR="0058703D" w:rsidRDefault="0058703D">
      <w:pPr>
        <w:spacing w:line="240" w:lineRule="auto"/>
        <w:ind w:firstLine="0"/>
      </w:pPr>
    </w:p>
  </w:endnote>
  <w:endnote w:type="continuationSeparator" w:id="0">
    <w:p w14:paraId="5E5F1587" w14:textId="77777777" w:rsidR="0058703D" w:rsidRDefault="0058703D">
      <w:pPr>
        <w:spacing w:line="240" w:lineRule="auto"/>
        <w:ind w:firstLine="0"/>
      </w:pPr>
    </w:p>
  </w:endnote>
  <w:endnote w:type="continuationNotice" w:id="1">
    <w:p w14:paraId="5A5B36D6" w14:textId="77777777" w:rsidR="0058703D" w:rsidRDefault="0058703D">
      <w:pPr>
        <w:spacing w:line="240" w:lineRule="auto"/>
        <w:ind w:firstLine="0"/>
      </w:pPr>
    </w:p>
    <w:p w14:paraId="78538456" w14:textId="77777777" w:rsidR="0058703D" w:rsidRDefault="0058703D"/>
    <w:p w14:paraId="3708BF52" w14:textId="77777777" w:rsidR="0058703D" w:rsidRDefault="0058703D">
      <w:r>
        <w:rPr>
          <w:b/>
          <w:snapToGrid w:val="0"/>
        </w:rPr>
        <w:t>DRAFT</w:t>
      </w:r>
      <w:r>
        <w:rPr>
          <w:snapToGrid w:val="0"/>
          <w:sz w:val="16"/>
        </w:rPr>
        <w:t xml:space="preserve"> </w:t>
      </w:r>
      <w:r>
        <w:rPr>
          <w:snapToGrid w:val="0"/>
          <w:sz w:val="16"/>
        </w:rPr>
        <w:fldChar w:fldCharType="begin"/>
      </w:r>
      <w:r>
        <w:rPr>
          <w:snapToGrid w:val="0"/>
          <w:sz w:val="16"/>
        </w:rPr>
        <w:instrText xml:space="preserve"> FILENAME \p </w:instrText>
      </w:r>
      <w:r>
        <w:rPr>
          <w:snapToGrid w:val="0"/>
          <w:sz w:val="16"/>
        </w:rPr>
        <w:fldChar w:fldCharType="separate"/>
      </w:r>
      <w:r>
        <w:rPr>
          <w:noProof/>
          <w:snapToGrid w:val="0"/>
          <w:sz w:val="16"/>
        </w:rPr>
        <w:t>https://thecloudi.sharepoint.us/teams/efast2/Documentation/Requirements/Forms Mockups/2020/Instruction Changes/200310 Instrucitons Round 6/2020 Form 5500 Instructions 03102020.docx</w:t>
      </w:r>
      <w:r>
        <w:rPr>
          <w:snapToGrid w:val="0"/>
          <w:sz w:val="16"/>
        </w:rPr>
        <w:fldChar w:fldCharType="end"/>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Helvetica">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NCLAH N+ Helvetica">
    <w:altName w:val="Arial"/>
    <w:panose1 w:val="00000000000000000000"/>
    <w:charset w:val="00"/>
    <w:family w:val="swiss"/>
    <w:notTrueType/>
    <w:pitch w:val="default"/>
    <w:sig w:usb0="00000003" w:usb1="00000000" w:usb2="00000000" w:usb3="00000000" w:csb0="00000001" w:csb1="00000000"/>
  </w:font>
  <w:font w:name="DGKOC D+ Helvetica">
    <w:altName w:val="Arial"/>
    <w:panose1 w:val="00000000000000000000"/>
    <w:charset w:val="00"/>
    <w:family w:val="swiss"/>
    <w:notTrueType/>
    <w:pitch w:val="default"/>
    <w:sig w:usb0="00000003" w:usb1="00000000" w:usb2="00000000" w:usb3="00000000" w:csb0="00000001"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Helvetica-Bold">
    <w:panose1 w:val="00000000000000000000"/>
    <w:charset w:val="00"/>
    <w:family w:val="swiss"/>
    <w:notTrueType/>
    <w:pitch w:val="default"/>
    <w:sig w:usb0="00000003" w:usb1="00000000" w:usb2="00000000" w:usb3="00000000" w:csb0="00000001" w:csb1="00000000"/>
  </w:font>
  <w:font w:name="FranklinGothic-Demi">
    <w:panose1 w:val="00000000000000000000"/>
    <w:charset w:val="00"/>
    <w:family w:val="swiss"/>
    <w:notTrueType/>
    <w:pitch w:val="default"/>
    <w:sig w:usb0="00000003" w:usb1="00000000" w:usb2="00000000" w:usb3="00000000" w:csb0="00000001" w:csb1="00000000"/>
  </w:font>
  <w:font w:name="DGKOB A+ Helvetica">
    <w:altName w:val="Arial"/>
    <w:panose1 w:val="00000000000000000000"/>
    <w:charset w:val="00"/>
    <w:family w:val="swiss"/>
    <w:notTrueType/>
    <w:pitch w:val="default"/>
    <w:sig w:usb0="00000003" w:usb1="00000000" w:usb2="00000000" w:usb3="00000000" w:csb0="00000001" w:csb1="00000000"/>
  </w:font>
  <w:font w:name="DGKOC C+ Helvetica">
    <w:altName w:val="Arial"/>
    <w:panose1 w:val="00000000000000000000"/>
    <w:charset w:val="00"/>
    <w:family w:val="swiss"/>
    <w:notTrueType/>
    <w:pitch w:val="default"/>
    <w:sig w:usb0="00000003" w:usb1="00000000" w:usb2="00000000" w:usb3="00000000" w:csb0="00000001" w:csb1="00000000"/>
  </w:font>
  <w:font w:name="DGKOH F+ Helvetica">
    <w:altName w:val="Arial"/>
    <w:panose1 w:val="00000000000000000000"/>
    <w:charset w:val="00"/>
    <w:family w:val="swiss"/>
    <w:notTrueType/>
    <w:pitch w:val="default"/>
    <w:sig w:usb0="00000003" w:usb1="00000000" w:usb2="00000000" w:usb3="00000000" w:csb0="00000001" w:csb1="00000000"/>
  </w:font>
  <w:font w:name="ArialMT">
    <w:altName w:val="Times New Roman"/>
    <w:panose1 w:val="00000000000000000000"/>
    <w:charset w:val="00"/>
    <w:family w:val="swiss"/>
    <w:notTrueType/>
    <w:pitch w:val="default"/>
    <w:sig w:usb0="00000003" w:usb1="00000000" w:usb2="00000000" w:usb3="00000000" w:csb0="00000001" w:csb1="00000000"/>
  </w:font>
  <w:font w:name="NCLAD L+ Helvetica">
    <w:altName w:val="Arial"/>
    <w:panose1 w:val="00000000000000000000"/>
    <w:charset w:val="00"/>
    <w:family w:val="swiss"/>
    <w:notTrueType/>
    <w:pitch w:val="default"/>
    <w:sig w:usb0="00000003" w:usb1="00000000" w:usb2="00000000" w:usb3="00000000" w:csb0="00000001" w:csb1="00000000"/>
  </w:font>
  <w:font w:name="NCLAH M+ Helvetica">
    <w:altName w:val="Arial"/>
    <w:panose1 w:val="00000000000000000000"/>
    <w:charset w:val="00"/>
    <w:family w:val="swiss"/>
    <w:notTrueType/>
    <w:pitch w:val="default"/>
    <w:sig w:usb0="00000003" w:usb1="00000000" w:usb2="00000000" w:usb3="00000000" w:csb0="00000001" w:csb1="00000000"/>
  </w:font>
  <w:font w:name="Helvetica-Oblique">
    <w:panose1 w:val="00000000000000000000"/>
    <w:charset w:val="00"/>
    <w:family w:val="swiss"/>
    <w:notTrueType/>
    <w:pitch w:val="default"/>
    <w:sig w:usb0="00000003" w:usb1="00000000" w:usb2="00000000" w:usb3="00000000" w:csb0="00000001" w:csb1="00000000"/>
  </w:font>
  <w:font w:name="Helvetica-BoldOblique">
    <w:panose1 w:val="00000000000000000000"/>
    <w:charset w:val="00"/>
    <w:family w:val="swiss"/>
    <w:notTrueType/>
    <w:pitch w:val="default"/>
    <w:sig w:usb0="00000003" w:usb1="00000000" w:usb2="00000000" w:usb3="00000000" w:csb0="00000001" w:csb1="00000000"/>
  </w:font>
  <w:font w:name="Webdings">
    <w:panose1 w:val="05030102010509060703"/>
    <w:charset w:val="02"/>
    <w:family w:val="roman"/>
    <w:pitch w:val="variable"/>
    <w:sig w:usb0="00000000" w:usb1="10000000" w:usb2="00000000" w:usb3="00000000" w:csb0="80000000"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83" w14:textId="77777777" w:rsidR="00EE28AF" w:rsidRPr="00863D0E" w:rsidRDefault="00EE28AF" w:rsidP="00863D0E">
    <w:pPr>
      <w:pStyle w:val="Footer"/>
      <w:spacing w:line="240" w:lineRule="auto"/>
      <w:ind w:firstLine="0"/>
      <w:rPr>
        <w:rFonts w:ascii="Helvetica" w:hAnsi="Helvetica"/>
        <w:sz w:val="18"/>
        <w:szCs w:val="18"/>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84" w14:textId="77777777" w:rsidR="00EE28AF" w:rsidRPr="003A047C" w:rsidRDefault="00EE28AF" w:rsidP="00007976">
    <w:pPr>
      <w:pStyle w:val="Footer"/>
      <w:tabs>
        <w:tab w:val="clear" w:pos="4320"/>
        <w:tab w:val="clear" w:pos="8640"/>
        <w:tab w:val="center" w:pos="4950"/>
        <w:tab w:val="right" w:pos="10530"/>
      </w:tabs>
      <w:spacing w:before="120" w:line="240" w:lineRule="auto"/>
      <w:ind w:firstLine="0"/>
      <w:rPr>
        <w:rStyle w:val="PageNumber"/>
        <w:sz w:val="18"/>
        <w:szCs w:val="18"/>
      </w:rPr>
    </w:pPr>
    <w:r w:rsidRPr="003A047C">
      <w:rPr>
        <w:rFonts w:ascii="Helvetica" w:hAnsi="Helvetica"/>
        <w:b/>
        <w:sz w:val="18"/>
        <w:szCs w:val="18"/>
      </w:rPr>
      <w:t>General Instructions to Form 5500</w:t>
    </w:r>
    <w:r w:rsidRPr="003A047C">
      <w:rPr>
        <w:rFonts w:ascii="Helvetica" w:hAnsi="Helvetica"/>
        <w:sz w:val="18"/>
        <w:szCs w:val="18"/>
      </w:rPr>
      <w:tab/>
      <w:t>-</w:t>
    </w:r>
    <w:r w:rsidRPr="003A047C">
      <w:rPr>
        <w:rStyle w:val="PageNumber"/>
        <w:rFonts w:ascii="Helvetica" w:hAnsi="Helvetica"/>
        <w:sz w:val="18"/>
        <w:szCs w:val="18"/>
      </w:rPr>
      <w:fldChar w:fldCharType="begin"/>
    </w:r>
    <w:r w:rsidRPr="003A047C">
      <w:rPr>
        <w:rStyle w:val="PageNumber"/>
        <w:rFonts w:ascii="Helvetica" w:hAnsi="Helvetica"/>
        <w:sz w:val="18"/>
        <w:szCs w:val="18"/>
      </w:rPr>
      <w:instrText xml:space="preserve"> PAGE </w:instrText>
    </w:r>
    <w:r w:rsidRPr="003A047C">
      <w:rPr>
        <w:rStyle w:val="PageNumber"/>
        <w:rFonts w:ascii="Helvetica" w:hAnsi="Helvetica"/>
        <w:sz w:val="18"/>
        <w:szCs w:val="18"/>
      </w:rPr>
      <w:fldChar w:fldCharType="separate"/>
    </w:r>
    <w:r>
      <w:rPr>
        <w:rStyle w:val="PageNumber"/>
        <w:rFonts w:ascii="Helvetica" w:hAnsi="Helvetica"/>
        <w:noProof/>
        <w:sz w:val="18"/>
        <w:szCs w:val="18"/>
      </w:rPr>
      <w:t>13</w:t>
    </w:r>
    <w:r w:rsidRPr="003A047C">
      <w:rPr>
        <w:rStyle w:val="PageNumber"/>
        <w:rFonts w:ascii="Helvetica" w:hAnsi="Helvetica"/>
        <w:sz w:val="18"/>
        <w:szCs w:val="18"/>
      </w:rPr>
      <w:fldChar w:fldCharType="end"/>
    </w:r>
    <w:r w:rsidRPr="003A047C">
      <w:rPr>
        <w:rStyle w:val="PageNumber"/>
        <w:rFonts w:ascii="Helvetica" w:hAnsi="Helvetica"/>
        <w:sz w:val="18"/>
        <w:szCs w:val="18"/>
      </w:rPr>
      <w:t>-</w:t>
    </w:r>
    <w:r w:rsidRPr="003A047C">
      <w:rPr>
        <w:rStyle w:val="PageNumber"/>
        <w:rFonts w:ascii="Helvetica" w:hAnsi="Helvetica"/>
        <w:sz w:val="18"/>
        <w:szCs w:val="18"/>
      </w:rPr>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89" w14:textId="77777777" w:rsidR="00EE28AF" w:rsidRPr="00771A50" w:rsidRDefault="00EE28AF" w:rsidP="00F755C5">
    <w:pPr>
      <w:pStyle w:val="Footer"/>
      <w:spacing w:before="60" w:line="240" w:lineRule="auto"/>
      <w:ind w:firstLine="0"/>
      <w:jc w:val="center"/>
      <w:rPr>
        <w:rFonts w:ascii="Helvetica" w:hAnsi="Helvetica"/>
        <w:sz w:val="16"/>
        <w:szCs w:val="16"/>
      </w:rP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8A" w14:textId="4222091D" w:rsidR="00EE28AF" w:rsidRPr="003A047C" w:rsidRDefault="00EE28AF" w:rsidP="00007976">
    <w:pPr>
      <w:pStyle w:val="Footer"/>
      <w:tabs>
        <w:tab w:val="clear" w:pos="4320"/>
        <w:tab w:val="clear" w:pos="8640"/>
        <w:tab w:val="center" w:pos="5220"/>
        <w:tab w:val="right" w:pos="10530"/>
      </w:tabs>
      <w:spacing w:before="120" w:line="240" w:lineRule="auto"/>
      <w:ind w:firstLine="0"/>
      <w:rPr>
        <w:rFonts w:ascii="Helvetica" w:hAnsi="Helvetica"/>
        <w:b/>
        <w:sz w:val="18"/>
        <w:szCs w:val="18"/>
      </w:rPr>
    </w:pPr>
    <w:r w:rsidRPr="003A047C">
      <w:rPr>
        <w:rFonts w:ascii="Helvetica" w:hAnsi="Helvetica"/>
        <w:b/>
        <w:sz w:val="18"/>
        <w:szCs w:val="18"/>
      </w:rPr>
      <w:tab/>
    </w:r>
    <w:r w:rsidRPr="003A047C">
      <w:rPr>
        <w:rFonts w:ascii="Helvetica" w:hAnsi="Helvetica"/>
        <w:b/>
        <w:sz w:val="18"/>
        <w:szCs w:val="18"/>
      </w:rPr>
      <w:tab/>
      <w:t>-</w:t>
    </w:r>
    <w:r w:rsidRPr="003A047C">
      <w:rPr>
        <w:rFonts w:ascii="Helvetica" w:hAnsi="Helvetica"/>
        <w:b/>
        <w:sz w:val="18"/>
        <w:szCs w:val="18"/>
      </w:rPr>
      <w:fldChar w:fldCharType="begin"/>
    </w:r>
    <w:r w:rsidRPr="003A047C">
      <w:rPr>
        <w:rFonts w:ascii="Helvetica" w:hAnsi="Helvetica"/>
        <w:b/>
        <w:sz w:val="18"/>
        <w:szCs w:val="18"/>
      </w:rPr>
      <w:instrText xml:space="preserve"> PAGE   \* MERGEFORMAT </w:instrText>
    </w:r>
    <w:r w:rsidRPr="003A047C">
      <w:rPr>
        <w:rFonts w:ascii="Helvetica" w:hAnsi="Helvetica"/>
        <w:b/>
        <w:sz w:val="18"/>
        <w:szCs w:val="18"/>
      </w:rPr>
      <w:fldChar w:fldCharType="separate"/>
    </w:r>
    <w:r w:rsidR="00773E77">
      <w:rPr>
        <w:rFonts w:ascii="Helvetica" w:hAnsi="Helvetica"/>
        <w:b/>
        <w:noProof/>
        <w:sz w:val="18"/>
        <w:szCs w:val="18"/>
      </w:rPr>
      <w:t>2</w:t>
    </w:r>
    <w:r w:rsidRPr="003A047C">
      <w:rPr>
        <w:rFonts w:ascii="Helvetica" w:hAnsi="Helvetica"/>
        <w:b/>
        <w:sz w:val="18"/>
        <w:szCs w:val="18"/>
      </w:rPr>
      <w:fldChar w:fldCharType="end"/>
    </w:r>
    <w:r w:rsidRPr="003A047C">
      <w:rPr>
        <w:rFonts w:ascii="Helvetica" w:hAnsi="Helvetica"/>
        <w:b/>
        <w:sz w:val="18"/>
        <w:szCs w:val="18"/>
      </w:rPr>
      <w:t>-</w:t>
    </w:r>
    <w:r w:rsidRPr="003A047C">
      <w:rPr>
        <w:rFonts w:ascii="Helvetica" w:hAnsi="Helvetica"/>
        <w:b/>
        <w:sz w:val="18"/>
        <w:szCs w:val="18"/>
      </w:rPr>
      <w:tab/>
      <w:t>General Instructions to Form 5500</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8B" w14:textId="14F6EFE5" w:rsidR="00EE28AF" w:rsidRPr="003A047C" w:rsidRDefault="00EE28AF" w:rsidP="006126AC">
    <w:pPr>
      <w:pStyle w:val="Footer"/>
      <w:tabs>
        <w:tab w:val="clear" w:pos="4320"/>
        <w:tab w:val="clear" w:pos="8640"/>
        <w:tab w:val="center" w:pos="4950"/>
        <w:tab w:val="right" w:pos="10530"/>
      </w:tabs>
      <w:spacing w:before="120" w:line="240" w:lineRule="auto"/>
      <w:ind w:firstLine="0"/>
      <w:rPr>
        <w:rStyle w:val="PageNumber"/>
        <w:sz w:val="18"/>
        <w:szCs w:val="18"/>
      </w:rPr>
    </w:pPr>
    <w:r w:rsidRPr="003A047C">
      <w:rPr>
        <w:rFonts w:ascii="Helvetica" w:hAnsi="Helvetica"/>
        <w:b/>
        <w:sz w:val="18"/>
        <w:szCs w:val="18"/>
      </w:rPr>
      <w:t>General Instructions to Form 5500</w:t>
    </w:r>
    <w:r w:rsidRPr="003A047C">
      <w:rPr>
        <w:rFonts w:ascii="Helvetica" w:hAnsi="Helvetica"/>
        <w:sz w:val="18"/>
        <w:szCs w:val="18"/>
      </w:rPr>
      <w:tab/>
    </w:r>
    <w:r>
      <w:rPr>
        <w:rFonts w:ascii="Helvetica" w:hAnsi="Helvetica"/>
        <w:sz w:val="18"/>
        <w:szCs w:val="18"/>
      </w:rPr>
      <w:t xml:space="preserve">          </w:t>
    </w:r>
    <w:r w:rsidRPr="006126AC">
      <w:rPr>
        <w:rFonts w:ascii="Helvetica" w:hAnsi="Helvetica"/>
        <w:b/>
        <w:sz w:val="18"/>
        <w:szCs w:val="18"/>
      </w:rPr>
      <w:t>-</w:t>
    </w:r>
    <w:r w:rsidRPr="006126AC">
      <w:rPr>
        <w:rStyle w:val="PageNumber"/>
        <w:rFonts w:ascii="Helvetica" w:hAnsi="Helvetica"/>
        <w:b/>
        <w:sz w:val="18"/>
        <w:szCs w:val="18"/>
      </w:rPr>
      <w:fldChar w:fldCharType="begin"/>
    </w:r>
    <w:r w:rsidRPr="006126AC">
      <w:rPr>
        <w:rStyle w:val="PageNumber"/>
        <w:rFonts w:ascii="Helvetica" w:hAnsi="Helvetica"/>
        <w:b/>
        <w:sz w:val="18"/>
        <w:szCs w:val="18"/>
      </w:rPr>
      <w:instrText xml:space="preserve"> PAGE </w:instrText>
    </w:r>
    <w:r w:rsidRPr="006126AC">
      <w:rPr>
        <w:rStyle w:val="PageNumber"/>
        <w:rFonts w:ascii="Helvetica" w:hAnsi="Helvetica"/>
        <w:b/>
        <w:sz w:val="18"/>
        <w:szCs w:val="18"/>
      </w:rPr>
      <w:fldChar w:fldCharType="separate"/>
    </w:r>
    <w:r w:rsidR="00773E77">
      <w:rPr>
        <w:rStyle w:val="PageNumber"/>
        <w:rFonts w:ascii="Helvetica" w:hAnsi="Helvetica"/>
        <w:b/>
        <w:noProof/>
        <w:sz w:val="18"/>
        <w:szCs w:val="18"/>
      </w:rPr>
      <w:t>5</w:t>
    </w:r>
    <w:r w:rsidRPr="006126AC">
      <w:rPr>
        <w:rStyle w:val="PageNumber"/>
        <w:rFonts w:ascii="Helvetica" w:hAnsi="Helvetica"/>
        <w:b/>
        <w:sz w:val="18"/>
        <w:szCs w:val="18"/>
      </w:rPr>
      <w:fldChar w:fldCharType="end"/>
    </w:r>
    <w:r w:rsidRPr="003A047C">
      <w:rPr>
        <w:rStyle w:val="PageNumber"/>
        <w:rFonts w:ascii="Helvetica" w:hAnsi="Helvetica"/>
        <w:sz w:val="18"/>
        <w:szCs w:val="18"/>
      </w:rPr>
      <w:t>-</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8D" w14:textId="084E75E1" w:rsidR="00EE28AF" w:rsidRPr="003A047C" w:rsidRDefault="00EE28AF" w:rsidP="00007976">
    <w:pPr>
      <w:pStyle w:val="Footer"/>
      <w:tabs>
        <w:tab w:val="clear" w:pos="4320"/>
        <w:tab w:val="clear" w:pos="8640"/>
        <w:tab w:val="center" w:pos="5220"/>
        <w:tab w:val="right" w:pos="10530"/>
      </w:tabs>
      <w:spacing w:before="120" w:line="240" w:lineRule="auto"/>
      <w:ind w:firstLine="0"/>
      <w:rPr>
        <w:rFonts w:ascii="Helvetica" w:hAnsi="Helvetica"/>
        <w:b/>
        <w:sz w:val="18"/>
        <w:szCs w:val="18"/>
      </w:rPr>
    </w:pPr>
    <w:r w:rsidRPr="003A047C">
      <w:rPr>
        <w:rFonts w:ascii="Helvetica" w:hAnsi="Helvetica"/>
        <w:b/>
        <w:sz w:val="18"/>
        <w:szCs w:val="18"/>
      </w:rPr>
      <w:tab/>
    </w:r>
    <w:r w:rsidRPr="003A047C">
      <w:rPr>
        <w:rFonts w:ascii="Helvetica" w:hAnsi="Helvetica"/>
        <w:b/>
        <w:sz w:val="18"/>
        <w:szCs w:val="18"/>
      </w:rPr>
      <w:tab/>
      <w:t>-</w:t>
    </w:r>
    <w:r w:rsidRPr="003A047C">
      <w:rPr>
        <w:rFonts w:ascii="Helvetica" w:hAnsi="Helvetica"/>
        <w:b/>
        <w:sz w:val="18"/>
        <w:szCs w:val="18"/>
      </w:rPr>
      <w:fldChar w:fldCharType="begin"/>
    </w:r>
    <w:r w:rsidRPr="003A047C">
      <w:rPr>
        <w:rFonts w:ascii="Helvetica" w:hAnsi="Helvetica"/>
        <w:b/>
        <w:sz w:val="18"/>
        <w:szCs w:val="18"/>
      </w:rPr>
      <w:instrText xml:space="preserve"> PAGE   \* MERGEFORMAT </w:instrText>
    </w:r>
    <w:r w:rsidRPr="003A047C">
      <w:rPr>
        <w:rFonts w:ascii="Helvetica" w:hAnsi="Helvetica"/>
        <w:b/>
        <w:sz w:val="18"/>
        <w:szCs w:val="18"/>
      </w:rPr>
      <w:fldChar w:fldCharType="separate"/>
    </w:r>
    <w:r w:rsidR="00773E77">
      <w:rPr>
        <w:rFonts w:ascii="Helvetica" w:hAnsi="Helvetica"/>
        <w:b/>
        <w:noProof/>
        <w:sz w:val="18"/>
        <w:szCs w:val="18"/>
      </w:rPr>
      <w:t>12</w:t>
    </w:r>
    <w:r w:rsidRPr="003A047C">
      <w:rPr>
        <w:rFonts w:ascii="Helvetica" w:hAnsi="Helvetica"/>
        <w:b/>
        <w:sz w:val="18"/>
        <w:szCs w:val="18"/>
      </w:rPr>
      <w:fldChar w:fldCharType="end"/>
    </w:r>
    <w:r w:rsidRPr="003A047C">
      <w:rPr>
        <w:rFonts w:ascii="Helvetica" w:hAnsi="Helvetica"/>
        <w:b/>
        <w:sz w:val="18"/>
        <w:szCs w:val="18"/>
      </w:rPr>
      <w:t>-</w:t>
    </w:r>
    <w:r w:rsidRPr="003A047C">
      <w:rPr>
        <w:rFonts w:ascii="Helvetica" w:hAnsi="Helvetica"/>
        <w:b/>
        <w:sz w:val="18"/>
        <w:szCs w:val="18"/>
      </w:rPr>
      <w:tab/>
      <w:t>General Instructions to Form 5500</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90" w14:textId="538A74A0" w:rsidR="00EE28AF" w:rsidRPr="003A047C" w:rsidRDefault="00EE28AF" w:rsidP="006126AC">
    <w:pPr>
      <w:pStyle w:val="Footer"/>
      <w:tabs>
        <w:tab w:val="clear" w:pos="4320"/>
        <w:tab w:val="clear" w:pos="8640"/>
        <w:tab w:val="center" w:pos="4950"/>
        <w:tab w:val="right" w:pos="10530"/>
      </w:tabs>
      <w:spacing w:before="120" w:line="240" w:lineRule="auto"/>
      <w:ind w:firstLine="0"/>
      <w:rPr>
        <w:rStyle w:val="PageNumber"/>
        <w:sz w:val="18"/>
        <w:szCs w:val="18"/>
      </w:rPr>
    </w:pPr>
    <w:r w:rsidRPr="003A047C">
      <w:rPr>
        <w:rFonts w:ascii="Helvetica" w:hAnsi="Helvetica"/>
        <w:b/>
        <w:sz w:val="18"/>
        <w:szCs w:val="18"/>
      </w:rPr>
      <w:t>General Instructions to Form 5500</w:t>
    </w:r>
    <w:r w:rsidRPr="003A047C">
      <w:rPr>
        <w:rFonts w:ascii="Helvetica" w:hAnsi="Helvetica"/>
        <w:sz w:val="18"/>
        <w:szCs w:val="18"/>
      </w:rPr>
      <w:tab/>
    </w:r>
    <w:r>
      <w:rPr>
        <w:rFonts w:ascii="Helvetica" w:hAnsi="Helvetica"/>
        <w:sz w:val="18"/>
        <w:szCs w:val="18"/>
      </w:rPr>
      <w:t xml:space="preserve">          </w:t>
    </w:r>
    <w:r w:rsidRPr="006126AC">
      <w:rPr>
        <w:rFonts w:ascii="Helvetica" w:hAnsi="Helvetica"/>
        <w:b/>
        <w:sz w:val="18"/>
        <w:szCs w:val="18"/>
      </w:rPr>
      <w:t>-</w:t>
    </w:r>
    <w:r w:rsidRPr="006126AC">
      <w:rPr>
        <w:rStyle w:val="PageNumber"/>
        <w:rFonts w:ascii="Helvetica" w:hAnsi="Helvetica"/>
        <w:b/>
        <w:sz w:val="18"/>
        <w:szCs w:val="18"/>
      </w:rPr>
      <w:fldChar w:fldCharType="begin"/>
    </w:r>
    <w:r w:rsidRPr="006126AC">
      <w:rPr>
        <w:rStyle w:val="PageNumber"/>
        <w:rFonts w:ascii="Helvetica" w:hAnsi="Helvetica"/>
        <w:b/>
        <w:sz w:val="18"/>
        <w:szCs w:val="18"/>
      </w:rPr>
      <w:instrText xml:space="preserve"> PAGE </w:instrText>
    </w:r>
    <w:r w:rsidRPr="006126AC">
      <w:rPr>
        <w:rStyle w:val="PageNumber"/>
        <w:rFonts w:ascii="Helvetica" w:hAnsi="Helvetica"/>
        <w:b/>
        <w:sz w:val="18"/>
        <w:szCs w:val="18"/>
      </w:rPr>
      <w:fldChar w:fldCharType="separate"/>
    </w:r>
    <w:r w:rsidR="00773E77">
      <w:rPr>
        <w:rStyle w:val="PageNumber"/>
        <w:rFonts w:ascii="Helvetica" w:hAnsi="Helvetica"/>
        <w:b/>
        <w:noProof/>
        <w:sz w:val="18"/>
        <w:szCs w:val="18"/>
      </w:rPr>
      <w:t>13</w:t>
    </w:r>
    <w:r w:rsidRPr="006126AC">
      <w:rPr>
        <w:rStyle w:val="PageNumber"/>
        <w:rFonts w:ascii="Helvetica" w:hAnsi="Helvetica"/>
        <w:b/>
        <w:sz w:val="18"/>
        <w:szCs w:val="18"/>
      </w:rPr>
      <w:fldChar w:fldCharType="end"/>
    </w:r>
    <w:r w:rsidRPr="003A047C">
      <w:rPr>
        <w:rStyle w:val="PageNumber"/>
        <w:rFonts w:ascii="Helvetica" w:hAnsi="Helvetica"/>
        <w:sz w:val="18"/>
        <w:szCs w:val="18"/>
      </w:rPr>
      <w:t>-</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93" w14:textId="5849B113" w:rsidR="00EE28AF" w:rsidRPr="003A047C" w:rsidRDefault="00EE28AF" w:rsidP="00007976">
    <w:pPr>
      <w:pStyle w:val="Footer"/>
      <w:tabs>
        <w:tab w:val="clear" w:pos="4320"/>
        <w:tab w:val="clear" w:pos="8640"/>
        <w:tab w:val="center" w:pos="5220"/>
        <w:tab w:val="right" w:pos="10530"/>
      </w:tabs>
      <w:spacing w:before="120" w:line="240" w:lineRule="auto"/>
      <w:ind w:firstLine="0"/>
      <w:rPr>
        <w:rFonts w:ascii="Helvetica" w:hAnsi="Helvetica"/>
        <w:b/>
        <w:sz w:val="18"/>
        <w:szCs w:val="18"/>
      </w:rPr>
    </w:pPr>
    <w:r w:rsidRPr="003A047C">
      <w:rPr>
        <w:rFonts w:ascii="Helvetica" w:hAnsi="Helvetica"/>
        <w:b/>
        <w:sz w:val="18"/>
        <w:szCs w:val="18"/>
      </w:rPr>
      <w:tab/>
    </w:r>
    <w:r w:rsidRPr="003A047C">
      <w:rPr>
        <w:rFonts w:ascii="Helvetica" w:hAnsi="Helvetica"/>
        <w:b/>
        <w:sz w:val="18"/>
        <w:szCs w:val="18"/>
      </w:rPr>
      <w:tab/>
      <w:t>-</w:t>
    </w:r>
    <w:r w:rsidRPr="003A047C">
      <w:rPr>
        <w:rFonts w:ascii="Helvetica" w:hAnsi="Helvetica"/>
        <w:b/>
        <w:sz w:val="18"/>
        <w:szCs w:val="18"/>
      </w:rPr>
      <w:fldChar w:fldCharType="begin"/>
    </w:r>
    <w:r w:rsidRPr="003A047C">
      <w:rPr>
        <w:rFonts w:ascii="Helvetica" w:hAnsi="Helvetica"/>
        <w:b/>
        <w:sz w:val="18"/>
        <w:szCs w:val="18"/>
      </w:rPr>
      <w:instrText xml:space="preserve"> PAGE   \* MERGEFORMAT </w:instrText>
    </w:r>
    <w:r w:rsidRPr="003A047C">
      <w:rPr>
        <w:rFonts w:ascii="Helvetica" w:hAnsi="Helvetica"/>
        <w:b/>
        <w:sz w:val="18"/>
        <w:szCs w:val="18"/>
      </w:rPr>
      <w:fldChar w:fldCharType="separate"/>
    </w:r>
    <w:r w:rsidR="00773E77">
      <w:rPr>
        <w:rFonts w:ascii="Helvetica" w:hAnsi="Helvetica"/>
        <w:b/>
        <w:noProof/>
        <w:sz w:val="18"/>
        <w:szCs w:val="18"/>
      </w:rPr>
      <w:t>18</w:t>
    </w:r>
    <w:r w:rsidRPr="003A047C">
      <w:rPr>
        <w:rFonts w:ascii="Helvetica" w:hAnsi="Helvetica"/>
        <w:b/>
        <w:sz w:val="18"/>
        <w:szCs w:val="18"/>
      </w:rPr>
      <w:fldChar w:fldCharType="end"/>
    </w:r>
    <w:r w:rsidRPr="003A047C">
      <w:rPr>
        <w:rFonts w:ascii="Helvetica" w:hAnsi="Helvetica"/>
        <w:b/>
        <w:sz w:val="18"/>
        <w:szCs w:val="18"/>
      </w:rPr>
      <w:t>-</w:t>
    </w:r>
    <w:r w:rsidRPr="003A047C">
      <w:rPr>
        <w:rFonts w:ascii="Helvetica" w:hAnsi="Helvetica"/>
        <w:b/>
        <w:sz w:val="18"/>
        <w:szCs w:val="18"/>
      </w:rPr>
      <w:tab/>
      <w:t>Instructions for Part I and Part II of Form 5500</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FCA1095" w14:textId="4F5DAF61" w:rsidR="00EE28AF" w:rsidRPr="003A047C" w:rsidRDefault="00EE28AF" w:rsidP="006126AC">
    <w:pPr>
      <w:pStyle w:val="Footer"/>
      <w:tabs>
        <w:tab w:val="clear" w:pos="4320"/>
        <w:tab w:val="clear" w:pos="8640"/>
        <w:tab w:val="center" w:pos="4950"/>
        <w:tab w:val="right" w:pos="10530"/>
      </w:tabs>
      <w:spacing w:before="120" w:line="240" w:lineRule="auto"/>
      <w:ind w:firstLine="0"/>
      <w:rPr>
        <w:rStyle w:val="PageNumber"/>
        <w:sz w:val="18"/>
        <w:szCs w:val="18"/>
      </w:rPr>
    </w:pPr>
    <w:r w:rsidRPr="003A047C">
      <w:rPr>
        <w:rFonts w:ascii="Helvetica" w:hAnsi="Helvetica"/>
        <w:b/>
        <w:sz w:val="18"/>
        <w:szCs w:val="18"/>
      </w:rPr>
      <w:t>General Instructions to Form 5500</w:t>
    </w:r>
    <w:r w:rsidRPr="003A047C">
      <w:rPr>
        <w:rFonts w:ascii="Helvetica" w:hAnsi="Helvetica"/>
        <w:sz w:val="18"/>
        <w:szCs w:val="18"/>
      </w:rPr>
      <w:tab/>
    </w:r>
    <w:r>
      <w:rPr>
        <w:rFonts w:ascii="Helvetica" w:hAnsi="Helvetica"/>
        <w:sz w:val="18"/>
        <w:szCs w:val="18"/>
      </w:rPr>
      <w:t xml:space="preserve">          </w:t>
    </w:r>
    <w:r w:rsidRPr="006126AC">
      <w:rPr>
        <w:rFonts w:ascii="Helvetica" w:hAnsi="Helvetica"/>
        <w:b/>
        <w:sz w:val="18"/>
        <w:szCs w:val="18"/>
      </w:rPr>
      <w:t>-</w:t>
    </w:r>
    <w:r w:rsidRPr="006126AC">
      <w:rPr>
        <w:rStyle w:val="PageNumber"/>
        <w:rFonts w:ascii="Helvetica" w:hAnsi="Helvetica"/>
        <w:b/>
        <w:sz w:val="18"/>
        <w:szCs w:val="18"/>
      </w:rPr>
      <w:fldChar w:fldCharType="begin"/>
    </w:r>
    <w:r w:rsidRPr="006126AC">
      <w:rPr>
        <w:rStyle w:val="PageNumber"/>
        <w:rFonts w:ascii="Helvetica" w:hAnsi="Helvetica"/>
        <w:b/>
        <w:sz w:val="18"/>
        <w:szCs w:val="18"/>
      </w:rPr>
      <w:instrText xml:space="preserve"> PAGE </w:instrText>
    </w:r>
    <w:r w:rsidRPr="006126AC">
      <w:rPr>
        <w:rStyle w:val="PageNumber"/>
        <w:rFonts w:ascii="Helvetica" w:hAnsi="Helvetica"/>
        <w:b/>
        <w:sz w:val="18"/>
        <w:szCs w:val="18"/>
      </w:rPr>
      <w:fldChar w:fldCharType="separate"/>
    </w:r>
    <w:r w:rsidR="00773E77">
      <w:rPr>
        <w:rStyle w:val="PageNumber"/>
        <w:rFonts w:ascii="Helvetica" w:hAnsi="Helvetica"/>
        <w:b/>
        <w:noProof/>
        <w:sz w:val="18"/>
        <w:szCs w:val="18"/>
      </w:rPr>
      <w:t>19</w:t>
    </w:r>
    <w:r w:rsidRPr="006126AC">
      <w:rPr>
        <w:rStyle w:val="PageNumber"/>
        <w:rFonts w:ascii="Helvetica" w:hAnsi="Helvetica"/>
        <w:b/>
        <w:sz w:val="18"/>
        <w:szCs w:val="18"/>
      </w:rPr>
      <w:fldChar w:fldCharType="end"/>
    </w:r>
    <w:r w:rsidRPr="003A047C">
      <w:rPr>
        <w:rStyle w:val="PageNumber"/>
        <w:rFonts w:ascii="Helvetica" w:hAnsi="Helvetica"/>
        <w:sz w:val="18"/>
        <w:szCs w:val="18"/>
      </w:rPr>
      <w:t>-</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96" w14:textId="4CC33519" w:rsidR="00EE28AF" w:rsidRPr="003A047C" w:rsidRDefault="00EE28AF" w:rsidP="00903E9F">
    <w:pPr>
      <w:pStyle w:val="Footer"/>
      <w:tabs>
        <w:tab w:val="clear" w:pos="432"/>
        <w:tab w:val="clear" w:pos="4320"/>
        <w:tab w:val="clear" w:pos="8640"/>
        <w:tab w:val="center" w:pos="5306"/>
      </w:tabs>
      <w:spacing w:before="120" w:line="240" w:lineRule="auto"/>
      <w:ind w:firstLine="0"/>
      <w:jc w:val="right"/>
      <w:rPr>
        <w:rFonts w:ascii="Helvetica" w:hAnsi="Helvetica"/>
        <w:b/>
        <w:sz w:val="18"/>
        <w:szCs w:val="18"/>
      </w:rPr>
    </w:pPr>
    <w:r>
      <w:rPr>
        <w:rFonts w:ascii="Helvetica" w:hAnsi="Helvetica"/>
        <w:b/>
        <w:sz w:val="18"/>
        <w:szCs w:val="18"/>
      </w:rPr>
      <w:t xml:space="preserve">                           -</w:t>
    </w:r>
    <w:r w:rsidRPr="003A047C">
      <w:rPr>
        <w:rFonts w:ascii="Helvetica" w:hAnsi="Helvetica"/>
        <w:b/>
        <w:sz w:val="18"/>
        <w:szCs w:val="18"/>
      </w:rPr>
      <w:fldChar w:fldCharType="begin"/>
    </w:r>
    <w:r w:rsidRPr="003A047C">
      <w:rPr>
        <w:rFonts w:ascii="Helvetica" w:hAnsi="Helvetica"/>
        <w:b/>
        <w:sz w:val="18"/>
        <w:szCs w:val="18"/>
      </w:rPr>
      <w:instrText xml:space="preserve"> PAGE   \* MERGEFORMAT </w:instrText>
    </w:r>
    <w:r w:rsidRPr="003A047C">
      <w:rPr>
        <w:rFonts w:ascii="Helvetica" w:hAnsi="Helvetica"/>
        <w:b/>
        <w:sz w:val="18"/>
        <w:szCs w:val="18"/>
      </w:rPr>
      <w:fldChar w:fldCharType="separate"/>
    </w:r>
    <w:r w:rsidR="00773E77">
      <w:rPr>
        <w:rFonts w:ascii="Helvetica" w:hAnsi="Helvetica"/>
        <w:b/>
        <w:noProof/>
        <w:sz w:val="18"/>
        <w:szCs w:val="18"/>
      </w:rPr>
      <w:t>14</w:t>
    </w:r>
    <w:r w:rsidRPr="003A047C">
      <w:rPr>
        <w:rFonts w:ascii="Helvetica" w:hAnsi="Helvetica"/>
        <w:b/>
        <w:sz w:val="18"/>
        <w:szCs w:val="18"/>
      </w:rPr>
      <w:fldChar w:fldCharType="end"/>
    </w:r>
    <w:proofErr w:type="gramStart"/>
    <w:r>
      <w:rPr>
        <w:rFonts w:ascii="Helvetica" w:hAnsi="Helvetica"/>
        <w:b/>
        <w:sz w:val="18"/>
        <w:szCs w:val="18"/>
      </w:rPr>
      <w:t xml:space="preserve">-  </w:t>
    </w:r>
    <w:r>
      <w:rPr>
        <w:rFonts w:ascii="Helvetica" w:hAnsi="Helvetica"/>
        <w:b/>
        <w:sz w:val="18"/>
        <w:szCs w:val="18"/>
      </w:rPr>
      <w:tab/>
    </w:r>
    <w:proofErr w:type="gramEnd"/>
    <w:r>
      <w:rPr>
        <w:rFonts w:ascii="Helvetica" w:hAnsi="Helvetica"/>
        <w:b/>
        <w:sz w:val="18"/>
        <w:szCs w:val="18"/>
      </w:rPr>
      <w:t>Instructions for Part I and Part II of Form 5500</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97" w14:textId="4AF246F7" w:rsidR="00EE28AF" w:rsidRPr="003A047C" w:rsidRDefault="00EE28AF" w:rsidP="00117C4C">
    <w:pPr>
      <w:pStyle w:val="Footer"/>
      <w:tabs>
        <w:tab w:val="clear" w:pos="432"/>
        <w:tab w:val="clear" w:pos="4320"/>
        <w:tab w:val="clear" w:pos="8640"/>
        <w:tab w:val="center" w:pos="5306"/>
      </w:tabs>
      <w:spacing w:before="120" w:line="240" w:lineRule="auto"/>
      <w:ind w:firstLine="0"/>
      <w:rPr>
        <w:rFonts w:ascii="Helvetica" w:hAnsi="Helvetica"/>
        <w:b/>
        <w:sz w:val="18"/>
        <w:szCs w:val="18"/>
      </w:rPr>
    </w:pPr>
    <w:r w:rsidRPr="003A047C">
      <w:rPr>
        <w:rFonts w:ascii="Helvetica" w:hAnsi="Helvetica"/>
        <w:b/>
        <w:sz w:val="18"/>
        <w:szCs w:val="18"/>
      </w:rPr>
      <w:t>Instructions for Part I and Part II of Form 5500</w:t>
    </w:r>
    <w:r>
      <w:rPr>
        <w:rFonts w:ascii="Helvetica" w:hAnsi="Helvetica"/>
        <w:b/>
        <w:sz w:val="18"/>
        <w:szCs w:val="18"/>
      </w:rPr>
      <w:t xml:space="preserve">               </w:t>
    </w:r>
    <w:r>
      <w:rPr>
        <w:rFonts w:ascii="Helvetica" w:hAnsi="Helvetica"/>
        <w:b/>
        <w:sz w:val="18"/>
        <w:szCs w:val="18"/>
      </w:rPr>
      <w:tab/>
      <w:t xml:space="preserve">-19-  </w:t>
    </w:r>
    <w:r w:rsidRPr="003A047C">
      <w:rPr>
        <w:rFonts w:ascii="Helvetica" w:hAnsi="Helvetica"/>
        <w:b/>
        <w:sz w:val="18"/>
        <w:szCs w:val="18"/>
      </w:rPr>
      <w:tab/>
    </w:r>
  </w:p>
  <w:p w14:paraId="244C8C98" w14:textId="77777777" w:rsidR="00EE28AF" w:rsidRPr="003A047C" w:rsidRDefault="00EE28AF" w:rsidP="008C2C3F">
    <w:pPr>
      <w:pStyle w:val="Footer"/>
      <w:tabs>
        <w:tab w:val="clear" w:pos="4320"/>
        <w:tab w:val="clear" w:pos="8640"/>
        <w:tab w:val="center" w:pos="5306"/>
        <w:tab w:val="left" w:pos="7980"/>
        <w:tab w:val="right" w:pos="10612"/>
      </w:tabs>
      <w:spacing w:before="120" w:line="240" w:lineRule="auto"/>
      <w:ind w:firstLine="0"/>
      <w:rPr>
        <w:rFonts w:ascii="Helvetica" w:hAnsi="Helvetica"/>
        <w:b/>
        <w:sz w:val="18"/>
        <w:szCs w:val="18"/>
      </w:rPr>
    </w:pP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99" w14:textId="77777777" w:rsidR="00EE28AF" w:rsidRPr="003A047C" w:rsidRDefault="00EE28AF" w:rsidP="00702E4D">
    <w:pPr>
      <w:pStyle w:val="Footer"/>
      <w:tabs>
        <w:tab w:val="clear" w:pos="432"/>
        <w:tab w:val="clear" w:pos="4320"/>
        <w:tab w:val="clear" w:pos="8640"/>
        <w:tab w:val="center" w:pos="5306"/>
      </w:tabs>
      <w:spacing w:before="120" w:line="240" w:lineRule="auto"/>
      <w:ind w:firstLine="0"/>
      <w:jc w:val="right"/>
      <w:rPr>
        <w:rFonts w:ascii="Helvetica" w:hAnsi="Helvetica"/>
        <w:b/>
        <w:sz w:val="18"/>
        <w:szCs w:val="18"/>
      </w:rPr>
    </w:pPr>
    <w:r>
      <w:rPr>
        <w:rFonts w:ascii="Helvetica" w:hAnsi="Helvetica"/>
        <w:b/>
        <w:sz w:val="18"/>
        <w:szCs w:val="18"/>
      </w:rPr>
      <w:t xml:space="preserve">                                    -20</w:t>
    </w:r>
    <w:proofErr w:type="gramStart"/>
    <w:r>
      <w:rPr>
        <w:rFonts w:ascii="Helvetica" w:hAnsi="Helvetica"/>
        <w:b/>
        <w:sz w:val="18"/>
        <w:szCs w:val="18"/>
      </w:rPr>
      <w:t xml:space="preserve">-  </w:t>
    </w:r>
    <w:r w:rsidRPr="003A047C">
      <w:rPr>
        <w:rFonts w:ascii="Helvetica" w:hAnsi="Helvetica"/>
        <w:b/>
        <w:sz w:val="18"/>
        <w:szCs w:val="18"/>
      </w:rPr>
      <w:tab/>
    </w:r>
    <w:proofErr w:type="gramEnd"/>
    <w:r w:rsidRPr="003A047C">
      <w:rPr>
        <w:rFonts w:ascii="Helvetica" w:hAnsi="Helvetica"/>
        <w:b/>
        <w:sz w:val="18"/>
        <w:szCs w:val="18"/>
      </w:rPr>
      <w:t>Instructions for Part I and Part II of Form 5500</w:t>
    </w:r>
  </w:p>
  <w:p w14:paraId="244C8C9A" w14:textId="77777777" w:rsidR="00EE28AF" w:rsidRPr="003A047C" w:rsidRDefault="00EE28AF" w:rsidP="008C2C3F">
    <w:pPr>
      <w:pStyle w:val="Footer"/>
      <w:tabs>
        <w:tab w:val="clear" w:pos="4320"/>
        <w:tab w:val="clear" w:pos="8640"/>
        <w:tab w:val="center" w:pos="5306"/>
        <w:tab w:val="left" w:pos="7980"/>
        <w:tab w:val="right" w:pos="10612"/>
      </w:tabs>
      <w:spacing w:before="120" w:line="240" w:lineRule="auto"/>
      <w:ind w:firstLine="0"/>
      <w:rPr>
        <w:rFonts w:ascii="Helvetica" w:hAnsi="Helvetica"/>
        <w:b/>
        <w:sz w:val="18"/>
        <w:szCs w:val="18"/>
      </w:rPr>
    </w:pP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9C" w14:textId="60F938C4" w:rsidR="00EE28AF" w:rsidRPr="003A047C" w:rsidRDefault="00EE28AF" w:rsidP="00702E4D">
    <w:pPr>
      <w:pStyle w:val="Footer"/>
      <w:tabs>
        <w:tab w:val="clear" w:pos="432"/>
        <w:tab w:val="clear" w:pos="4320"/>
        <w:tab w:val="clear" w:pos="8640"/>
        <w:tab w:val="center" w:pos="5306"/>
      </w:tabs>
      <w:spacing w:before="120" w:line="240" w:lineRule="auto"/>
      <w:ind w:firstLine="0"/>
      <w:jc w:val="right"/>
      <w:rPr>
        <w:rFonts w:ascii="Helvetica" w:hAnsi="Helvetica"/>
        <w:b/>
        <w:sz w:val="18"/>
        <w:szCs w:val="18"/>
      </w:rPr>
    </w:pPr>
    <w:r>
      <w:rPr>
        <w:rFonts w:ascii="Helvetica" w:hAnsi="Helvetica"/>
        <w:b/>
        <w:sz w:val="18"/>
        <w:szCs w:val="18"/>
      </w:rPr>
      <w:t xml:space="preserve">                                    -</w:t>
    </w:r>
    <w:r w:rsidRPr="003A047C">
      <w:rPr>
        <w:rFonts w:ascii="Helvetica" w:hAnsi="Helvetica"/>
        <w:b/>
        <w:sz w:val="18"/>
        <w:szCs w:val="18"/>
      </w:rPr>
      <w:fldChar w:fldCharType="begin"/>
    </w:r>
    <w:r w:rsidRPr="003A047C">
      <w:rPr>
        <w:rFonts w:ascii="Helvetica" w:hAnsi="Helvetica"/>
        <w:b/>
        <w:sz w:val="18"/>
        <w:szCs w:val="18"/>
      </w:rPr>
      <w:instrText xml:space="preserve"> PAGE   \* MERGEFORMAT </w:instrText>
    </w:r>
    <w:r w:rsidRPr="003A047C">
      <w:rPr>
        <w:rFonts w:ascii="Helvetica" w:hAnsi="Helvetica"/>
        <w:b/>
        <w:sz w:val="18"/>
        <w:szCs w:val="18"/>
      </w:rPr>
      <w:fldChar w:fldCharType="separate"/>
    </w:r>
    <w:r w:rsidR="00773E77">
      <w:rPr>
        <w:rFonts w:ascii="Helvetica" w:hAnsi="Helvetica"/>
        <w:b/>
        <w:noProof/>
        <w:sz w:val="18"/>
        <w:szCs w:val="18"/>
      </w:rPr>
      <w:t>20</w:t>
    </w:r>
    <w:r w:rsidRPr="003A047C">
      <w:rPr>
        <w:rFonts w:ascii="Helvetica" w:hAnsi="Helvetica"/>
        <w:b/>
        <w:sz w:val="18"/>
        <w:szCs w:val="18"/>
      </w:rPr>
      <w:fldChar w:fldCharType="end"/>
    </w:r>
    <w:proofErr w:type="gramStart"/>
    <w:r>
      <w:rPr>
        <w:rFonts w:ascii="Helvetica" w:hAnsi="Helvetica"/>
        <w:b/>
        <w:sz w:val="18"/>
        <w:szCs w:val="18"/>
      </w:rPr>
      <w:t xml:space="preserve">-  </w:t>
    </w:r>
    <w:r w:rsidRPr="003A047C">
      <w:rPr>
        <w:rFonts w:ascii="Helvetica" w:hAnsi="Helvetica"/>
        <w:b/>
        <w:sz w:val="18"/>
        <w:szCs w:val="18"/>
      </w:rPr>
      <w:tab/>
    </w:r>
    <w:proofErr w:type="gramEnd"/>
    <w:r w:rsidRPr="003A047C">
      <w:rPr>
        <w:rFonts w:ascii="Helvetica" w:hAnsi="Helvetica"/>
        <w:b/>
        <w:sz w:val="18"/>
        <w:szCs w:val="18"/>
      </w:rPr>
      <w:t>Instructions for Part I and Part II of Form 5500</w:t>
    </w:r>
  </w:p>
  <w:p w14:paraId="244C8C9D" w14:textId="77777777" w:rsidR="00EE28AF" w:rsidRPr="003A047C" w:rsidRDefault="00EE28AF" w:rsidP="008C2C3F">
    <w:pPr>
      <w:pStyle w:val="Footer"/>
      <w:tabs>
        <w:tab w:val="clear" w:pos="4320"/>
        <w:tab w:val="clear" w:pos="8640"/>
        <w:tab w:val="center" w:pos="5306"/>
        <w:tab w:val="left" w:pos="7980"/>
        <w:tab w:val="right" w:pos="10612"/>
      </w:tabs>
      <w:spacing w:before="120" w:line="240" w:lineRule="auto"/>
      <w:ind w:firstLine="0"/>
      <w:rPr>
        <w:rFonts w:ascii="Helvetica" w:hAnsi="Helvetica"/>
        <w:b/>
        <w:sz w:val="18"/>
        <w:szCs w:val="18"/>
      </w:rPr>
    </w:pP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A0" w14:textId="67FF0759" w:rsidR="00EE28AF" w:rsidRPr="00630D4B" w:rsidRDefault="00EE28AF" w:rsidP="004F0D0A">
    <w:pPr>
      <w:pStyle w:val="Footer"/>
      <w:tabs>
        <w:tab w:val="clear" w:pos="4320"/>
        <w:tab w:val="clear" w:pos="8640"/>
        <w:tab w:val="center" w:pos="5220"/>
        <w:tab w:val="right" w:pos="10612"/>
      </w:tabs>
      <w:spacing w:before="120" w:line="240" w:lineRule="auto"/>
      <w:ind w:firstLine="0"/>
      <w:rPr>
        <w:rFonts w:ascii="Helvetica" w:hAnsi="Helvetica"/>
        <w:b/>
        <w:sz w:val="18"/>
        <w:szCs w:val="18"/>
      </w:rPr>
    </w:pPr>
    <w:r w:rsidRPr="00630D4B">
      <w:rPr>
        <w:rFonts w:ascii="Helvetica" w:hAnsi="Helvetica"/>
        <w:b/>
        <w:sz w:val="18"/>
        <w:szCs w:val="18"/>
      </w:rPr>
      <w:tab/>
    </w:r>
    <w:r>
      <w:rPr>
        <w:rFonts w:ascii="Helvetica" w:hAnsi="Helvetica"/>
        <w:b/>
        <w:sz w:val="18"/>
        <w:szCs w:val="18"/>
      </w:rPr>
      <w:t xml:space="preserve">                                                                                                  </w:t>
    </w:r>
    <w:r w:rsidRPr="00630D4B">
      <w:rPr>
        <w:rFonts w:ascii="Helvetica" w:hAnsi="Helvetica"/>
        <w:b/>
        <w:sz w:val="18"/>
        <w:szCs w:val="18"/>
      </w:rPr>
      <w:t>-</w:t>
    </w:r>
    <w:r w:rsidRPr="00630D4B">
      <w:rPr>
        <w:rFonts w:ascii="Helvetica" w:hAnsi="Helvetica"/>
        <w:b/>
        <w:sz w:val="18"/>
        <w:szCs w:val="18"/>
      </w:rPr>
      <w:fldChar w:fldCharType="begin"/>
    </w:r>
    <w:r w:rsidRPr="00630D4B">
      <w:rPr>
        <w:rFonts w:ascii="Helvetica" w:hAnsi="Helvetica"/>
        <w:b/>
        <w:sz w:val="18"/>
        <w:szCs w:val="18"/>
      </w:rPr>
      <w:instrText xml:space="preserve"> PAGE   \* MERGEFORMAT </w:instrText>
    </w:r>
    <w:r w:rsidRPr="00630D4B">
      <w:rPr>
        <w:rFonts w:ascii="Helvetica" w:hAnsi="Helvetica"/>
        <w:b/>
        <w:sz w:val="18"/>
        <w:szCs w:val="18"/>
      </w:rPr>
      <w:fldChar w:fldCharType="separate"/>
    </w:r>
    <w:r w:rsidR="00773E77">
      <w:rPr>
        <w:rFonts w:ascii="Helvetica" w:hAnsi="Helvetica"/>
        <w:b/>
        <w:noProof/>
        <w:sz w:val="18"/>
        <w:szCs w:val="18"/>
      </w:rPr>
      <w:t>22</w:t>
    </w:r>
    <w:r w:rsidRPr="00630D4B">
      <w:rPr>
        <w:rFonts w:ascii="Helvetica" w:hAnsi="Helvetica"/>
        <w:b/>
        <w:sz w:val="18"/>
        <w:szCs w:val="18"/>
      </w:rPr>
      <w:fldChar w:fldCharType="end"/>
    </w:r>
    <w:r w:rsidRPr="00630D4B">
      <w:rPr>
        <w:rFonts w:ascii="Helvetica" w:hAnsi="Helvetica"/>
        <w:b/>
        <w:sz w:val="18"/>
        <w:szCs w:val="18"/>
      </w:rPr>
      <w:t>-</w:t>
    </w:r>
    <w:r>
      <w:rPr>
        <w:rFonts w:ascii="Helvetica" w:hAnsi="Helvetica"/>
        <w:b/>
        <w:sz w:val="18"/>
        <w:szCs w:val="18"/>
      </w:rPr>
      <w:tab/>
      <w:t>Instructions for Schedule A (Form 5500)</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A1" w14:textId="14A853C2" w:rsidR="00EE28AF" w:rsidRPr="00F17785" w:rsidRDefault="00EE28AF" w:rsidP="00007976">
    <w:pPr>
      <w:pStyle w:val="Footer"/>
      <w:tabs>
        <w:tab w:val="clear" w:pos="4320"/>
        <w:tab w:val="clear" w:pos="8640"/>
        <w:tab w:val="center" w:pos="4950"/>
        <w:tab w:val="right" w:pos="10530"/>
      </w:tabs>
      <w:spacing w:before="120" w:line="240" w:lineRule="auto"/>
      <w:ind w:firstLine="0"/>
      <w:rPr>
        <w:rStyle w:val="PageNumber"/>
      </w:rPr>
    </w:pPr>
    <w:r>
      <w:rPr>
        <w:rFonts w:ascii="Helvetica" w:hAnsi="Helvetica"/>
        <w:b/>
        <w:sz w:val="18"/>
        <w:szCs w:val="18"/>
      </w:rPr>
      <w:t>Instructions for Schedule A (Form 5500)</w:t>
    </w:r>
    <w:r>
      <w:rPr>
        <w:rFonts w:ascii="Helvetica" w:hAnsi="Helvetica"/>
        <w:sz w:val="16"/>
        <w:szCs w:val="16"/>
      </w:rPr>
      <w:tab/>
    </w:r>
    <w:r w:rsidRPr="00007976">
      <w:rPr>
        <w:rFonts w:ascii="Helvetica" w:hAnsi="Helvetica"/>
        <w:b/>
        <w:sz w:val="16"/>
        <w:szCs w:val="16"/>
      </w:rPr>
      <w:t>-</w:t>
    </w:r>
    <w:r w:rsidRPr="00007976">
      <w:rPr>
        <w:rStyle w:val="PageNumber"/>
        <w:rFonts w:ascii="Helvetica" w:hAnsi="Helvetica"/>
        <w:b/>
        <w:sz w:val="18"/>
        <w:szCs w:val="18"/>
      </w:rPr>
      <w:fldChar w:fldCharType="begin"/>
    </w:r>
    <w:r w:rsidRPr="00007976">
      <w:rPr>
        <w:rStyle w:val="PageNumber"/>
        <w:rFonts w:ascii="Helvetica" w:hAnsi="Helvetica"/>
        <w:b/>
        <w:sz w:val="18"/>
        <w:szCs w:val="18"/>
      </w:rPr>
      <w:instrText xml:space="preserve"> PAGE </w:instrText>
    </w:r>
    <w:r w:rsidRPr="00007976">
      <w:rPr>
        <w:rStyle w:val="PageNumber"/>
        <w:rFonts w:ascii="Helvetica" w:hAnsi="Helvetica"/>
        <w:b/>
        <w:sz w:val="18"/>
        <w:szCs w:val="18"/>
      </w:rPr>
      <w:fldChar w:fldCharType="separate"/>
    </w:r>
    <w:r w:rsidR="00773E77">
      <w:rPr>
        <w:rStyle w:val="PageNumber"/>
        <w:rFonts w:ascii="Helvetica" w:hAnsi="Helvetica"/>
        <w:b/>
        <w:noProof/>
        <w:sz w:val="18"/>
        <w:szCs w:val="18"/>
      </w:rPr>
      <w:t>23</w:t>
    </w:r>
    <w:r w:rsidRPr="00007976">
      <w:rPr>
        <w:rStyle w:val="PageNumber"/>
        <w:rFonts w:ascii="Helvetica" w:hAnsi="Helvetica"/>
        <w:b/>
        <w:sz w:val="18"/>
        <w:szCs w:val="18"/>
      </w:rPr>
      <w:fldChar w:fldCharType="end"/>
    </w:r>
    <w:r w:rsidRPr="00007976">
      <w:rPr>
        <w:rStyle w:val="PageNumber"/>
        <w:rFonts w:ascii="Helvetica" w:hAnsi="Helvetica"/>
        <w:b/>
        <w:sz w:val="18"/>
        <w:szCs w:val="18"/>
      </w:rPr>
      <w:t>-</w:t>
    </w:r>
    <w:r>
      <w:rPr>
        <w:rStyle w:val="PageNumber"/>
        <w:rFonts w:ascii="Helvetica" w:hAnsi="Helvetica"/>
        <w:sz w:val="18"/>
        <w:szCs w:val="18"/>
      </w:rPr>
      <w:tab/>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A3" w14:textId="5A4D90A0" w:rsidR="00EE28AF" w:rsidRPr="00837C10" w:rsidRDefault="00EE28AF" w:rsidP="003A047C">
    <w:pPr>
      <w:pStyle w:val="Footer"/>
      <w:tabs>
        <w:tab w:val="clear" w:pos="4320"/>
        <w:tab w:val="clear" w:pos="8640"/>
        <w:tab w:val="center" w:pos="5220"/>
        <w:tab w:val="right" w:pos="10530"/>
      </w:tabs>
      <w:spacing w:before="120" w:line="240" w:lineRule="auto"/>
      <w:ind w:firstLine="0"/>
      <w:rPr>
        <w:rFonts w:ascii="Helvetica" w:hAnsi="Helvetica"/>
        <w:b/>
        <w:sz w:val="16"/>
        <w:szCs w:val="16"/>
      </w:rPr>
    </w:pPr>
    <w:r>
      <w:rPr>
        <w:rFonts w:ascii="Helvetica" w:hAnsi="Helvetica"/>
        <w:b/>
        <w:sz w:val="18"/>
        <w:szCs w:val="18"/>
      </w:rPr>
      <w:t>Instructions for Schedule A (Form 5500)</w:t>
    </w:r>
    <w:r>
      <w:rPr>
        <w:rFonts w:ascii="Helvetica" w:hAnsi="Helvetica"/>
        <w:b/>
        <w:sz w:val="16"/>
        <w:szCs w:val="16"/>
      </w:rPr>
      <w:tab/>
    </w:r>
    <w:r w:rsidRPr="00630D4B">
      <w:rPr>
        <w:rFonts w:ascii="Helvetica" w:hAnsi="Helvetica"/>
        <w:b/>
        <w:sz w:val="18"/>
        <w:szCs w:val="18"/>
      </w:rPr>
      <w:t>-</w:t>
    </w:r>
    <w:r w:rsidRPr="00630D4B">
      <w:rPr>
        <w:rFonts w:ascii="Helvetica" w:hAnsi="Helvetica"/>
        <w:b/>
        <w:sz w:val="18"/>
        <w:szCs w:val="18"/>
      </w:rPr>
      <w:fldChar w:fldCharType="begin"/>
    </w:r>
    <w:r w:rsidRPr="00630D4B">
      <w:rPr>
        <w:rFonts w:ascii="Helvetica" w:hAnsi="Helvetica"/>
        <w:b/>
        <w:sz w:val="18"/>
        <w:szCs w:val="18"/>
      </w:rPr>
      <w:instrText xml:space="preserve"> PAGE   \* MERGEFORMAT </w:instrText>
    </w:r>
    <w:r w:rsidRPr="00630D4B">
      <w:rPr>
        <w:rFonts w:ascii="Helvetica" w:hAnsi="Helvetica"/>
        <w:b/>
        <w:sz w:val="18"/>
        <w:szCs w:val="18"/>
      </w:rPr>
      <w:fldChar w:fldCharType="separate"/>
    </w:r>
    <w:r w:rsidR="00773E77">
      <w:rPr>
        <w:rFonts w:ascii="Helvetica" w:hAnsi="Helvetica"/>
        <w:b/>
        <w:noProof/>
        <w:sz w:val="18"/>
        <w:szCs w:val="18"/>
      </w:rPr>
      <w:t>21</w:t>
    </w:r>
    <w:r w:rsidRPr="00630D4B">
      <w:rPr>
        <w:rFonts w:ascii="Helvetica" w:hAnsi="Helvetica"/>
        <w:b/>
        <w:sz w:val="18"/>
        <w:szCs w:val="18"/>
      </w:rPr>
      <w:fldChar w:fldCharType="end"/>
    </w:r>
    <w:r w:rsidRPr="00630D4B">
      <w:rPr>
        <w:rFonts w:ascii="Helvetica" w:hAnsi="Helvetica"/>
        <w:b/>
        <w:sz w:val="18"/>
        <w:szCs w:val="18"/>
      </w:rPr>
      <w:t>-</w:t>
    </w:r>
    <w:r>
      <w:rPr>
        <w:rFonts w:ascii="Helvetica" w:hAnsi="Helvetica"/>
        <w:b/>
        <w:sz w:val="18"/>
        <w:szCs w:val="18"/>
      </w:rPr>
      <w:tab/>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A6" w14:textId="26DF8FA2" w:rsidR="00EE28AF" w:rsidRPr="00630D4B" w:rsidRDefault="00EE28AF" w:rsidP="002A7F7B">
    <w:pPr>
      <w:pStyle w:val="Footer"/>
      <w:tabs>
        <w:tab w:val="clear" w:pos="4320"/>
        <w:tab w:val="clear" w:pos="8640"/>
        <w:tab w:val="center" w:pos="5220"/>
        <w:tab w:val="right" w:pos="10530"/>
      </w:tabs>
      <w:spacing w:before="120" w:line="240" w:lineRule="auto"/>
      <w:ind w:firstLine="0"/>
      <w:rPr>
        <w:rFonts w:ascii="Helvetica" w:hAnsi="Helvetica"/>
        <w:b/>
        <w:sz w:val="18"/>
        <w:szCs w:val="18"/>
      </w:rPr>
    </w:pPr>
    <w:r>
      <w:rPr>
        <w:sz w:val="18"/>
        <w:szCs w:val="18"/>
      </w:rPr>
      <w:tab/>
    </w:r>
    <w:r w:rsidRPr="00630D4B">
      <w:rPr>
        <w:rFonts w:ascii="Helvetica" w:hAnsi="Helvetica"/>
        <w:b/>
        <w:sz w:val="18"/>
        <w:szCs w:val="18"/>
      </w:rPr>
      <w:tab/>
      <w:t>-</w:t>
    </w:r>
    <w:r w:rsidRPr="00630D4B">
      <w:rPr>
        <w:rFonts w:ascii="Helvetica" w:hAnsi="Helvetica"/>
        <w:b/>
        <w:sz w:val="18"/>
        <w:szCs w:val="18"/>
      </w:rPr>
      <w:fldChar w:fldCharType="begin"/>
    </w:r>
    <w:r w:rsidRPr="00630D4B">
      <w:rPr>
        <w:rFonts w:ascii="Helvetica" w:hAnsi="Helvetica"/>
        <w:b/>
        <w:sz w:val="18"/>
        <w:szCs w:val="18"/>
      </w:rPr>
      <w:instrText xml:space="preserve"> PAGE   \* MERGEFORMAT </w:instrText>
    </w:r>
    <w:r w:rsidRPr="00630D4B">
      <w:rPr>
        <w:rFonts w:ascii="Helvetica" w:hAnsi="Helvetica"/>
        <w:b/>
        <w:sz w:val="18"/>
        <w:szCs w:val="18"/>
      </w:rPr>
      <w:fldChar w:fldCharType="separate"/>
    </w:r>
    <w:r w:rsidR="00773E77">
      <w:rPr>
        <w:rFonts w:ascii="Helvetica" w:hAnsi="Helvetica"/>
        <w:b/>
        <w:noProof/>
        <w:sz w:val="18"/>
        <w:szCs w:val="18"/>
      </w:rPr>
      <w:t>28</w:t>
    </w:r>
    <w:r w:rsidRPr="00630D4B">
      <w:rPr>
        <w:rFonts w:ascii="Helvetica" w:hAnsi="Helvetica"/>
        <w:b/>
        <w:sz w:val="18"/>
        <w:szCs w:val="18"/>
      </w:rPr>
      <w:fldChar w:fldCharType="end"/>
    </w:r>
    <w:r w:rsidRPr="00630D4B">
      <w:rPr>
        <w:rFonts w:ascii="Helvetica" w:hAnsi="Helvetica"/>
        <w:b/>
        <w:sz w:val="18"/>
        <w:szCs w:val="18"/>
      </w:rPr>
      <w:t>-</w:t>
    </w:r>
    <w:r w:rsidRPr="00630D4B">
      <w:rPr>
        <w:rFonts w:ascii="Helvetica" w:hAnsi="Helvetica"/>
        <w:b/>
        <w:sz w:val="18"/>
        <w:szCs w:val="18"/>
      </w:rPr>
      <w:tab/>
    </w:r>
    <w:r w:rsidRPr="003A047C">
      <w:rPr>
        <w:rFonts w:ascii="Helvetica" w:hAnsi="Helvetica"/>
        <w:b/>
        <w:sz w:val="18"/>
        <w:szCs w:val="18"/>
      </w:rPr>
      <w:t>Instructions for Schedule C (Form 5500)</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937DEE5" w14:textId="4C0D143F" w:rsidR="00EE28AF" w:rsidRPr="00F17785" w:rsidRDefault="00EE28AF" w:rsidP="00007976">
    <w:pPr>
      <w:pStyle w:val="Footer"/>
      <w:tabs>
        <w:tab w:val="clear" w:pos="4320"/>
        <w:tab w:val="clear" w:pos="8640"/>
        <w:tab w:val="center" w:pos="4950"/>
        <w:tab w:val="right" w:pos="10530"/>
      </w:tabs>
      <w:spacing w:before="120" w:line="240" w:lineRule="auto"/>
      <w:ind w:firstLine="0"/>
      <w:rPr>
        <w:rStyle w:val="PageNumber"/>
      </w:rPr>
    </w:pPr>
    <w:r>
      <w:rPr>
        <w:rFonts w:ascii="Helvetica" w:hAnsi="Helvetica"/>
        <w:b/>
        <w:sz w:val="18"/>
        <w:szCs w:val="18"/>
      </w:rPr>
      <w:t>Instructions for Schedule C (Form 5500)</w:t>
    </w:r>
    <w:r>
      <w:rPr>
        <w:rFonts w:ascii="Helvetica" w:hAnsi="Helvetica"/>
        <w:sz w:val="16"/>
        <w:szCs w:val="16"/>
      </w:rPr>
      <w:tab/>
    </w:r>
    <w:r w:rsidRPr="00007976">
      <w:rPr>
        <w:rFonts w:ascii="Helvetica" w:hAnsi="Helvetica"/>
        <w:b/>
        <w:sz w:val="16"/>
        <w:szCs w:val="16"/>
      </w:rPr>
      <w:t>-</w:t>
    </w:r>
    <w:r w:rsidRPr="00007976">
      <w:rPr>
        <w:rStyle w:val="PageNumber"/>
        <w:rFonts w:ascii="Helvetica" w:hAnsi="Helvetica"/>
        <w:b/>
        <w:sz w:val="18"/>
        <w:szCs w:val="18"/>
      </w:rPr>
      <w:fldChar w:fldCharType="begin"/>
    </w:r>
    <w:r w:rsidRPr="00007976">
      <w:rPr>
        <w:rStyle w:val="PageNumber"/>
        <w:rFonts w:ascii="Helvetica" w:hAnsi="Helvetica"/>
        <w:b/>
        <w:sz w:val="18"/>
        <w:szCs w:val="18"/>
      </w:rPr>
      <w:instrText xml:space="preserve"> PAGE </w:instrText>
    </w:r>
    <w:r w:rsidRPr="00007976">
      <w:rPr>
        <w:rStyle w:val="PageNumber"/>
        <w:rFonts w:ascii="Helvetica" w:hAnsi="Helvetica"/>
        <w:b/>
        <w:sz w:val="18"/>
        <w:szCs w:val="18"/>
      </w:rPr>
      <w:fldChar w:fldCharType="separate"/>
    </w:r>
    <w:r w:rsidR="00773E77">
      <w:rPr>
        <w:rStyle w:val="PageNumber"/>
        <w:rFonts w:ascii="Helvetica" w:hAnsi="Helvetica"/>
        <w:b/>
        <w:noProof/>
        <w:sz w:val="18"/>
        <w:szCs w:val="18"/>
      </w:rPr>
      <w:t>27</w:t>
    </w:r>
    <w:r w:rsidRPr="00007976">
      <w:rPr>
        <w:rStyle w:val="PageNumber"/>
        <w:rFonts w:ascii="Helvetica" w:hAnsi="Helvetica"/>
        <w:b/>
        <w:sz w:val="18"/>
        <w:szCs w:val="18"/>
      </w:rPr>
      <w:fldChar w:fldCharType="end"/>
    </w:r>
    <w:r w:rsidRPr="00007976">
      <w:rPr>
        <w:rStyle w:val="PageNumber"/>
        <w:rFonts w:ascii="Helvetica" w:hAnsi="Helvetica"/>
        <w:b/>
        <w:sz w:val="18"/>
        <w:szCs w:val="18"/>
      </w:rPr>
      <w:t>-</w:t>
    </w:r>
    <w:r>
      <w:rPr>
        <w:rStyle w:val="PageNumber"/>
        <w:rFonts w:ascii="Helvetica" w:hAnsi="Helvetica"/>
        <w:sz w:val="18"/>
        <w:szCs w:val="18"/>
      </w:rPr>
      <w:tab/>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A9" w14:textId="6C3BB70E" w:rsidR="00EE28AF" w:rsidRPr="00837C10" w:rsidRDefault="00EE28AF" w:rsidP="003A047C">
    <w:pPr>
      <w:pStyle w:val="Footer"/>
      <w:tabs>
        <w:tab w:val="clear" w:pos="4320"/>
        <w:tab w:val="clear" w:pos="8640"/>
        <w:tab w:val="center" w:pos="5220"/>
        <w:tab w:val="right" w:pos="10530"/>
      </w:tabs>
      <w:spacing w:before="120" w:line="240" w:lineRule="auto"/>
      <w:ind w:firstLine="0"/>
      <w:rPr>
        <w:rFonts w:ascii="Helvetica" w:hAnsi="Helvetica"/>
        <w:b/>
        <w:sz w:val="16"/>
        <w:szCs w:val="16"/>
      </w:rPr>
    </w:pPr>
    <w:r>
      <w:rPr>
        <w:rFonts w:ascii="Helvetica" w:hAnsi="Helvetica"/>
        <w:b/>
        <w:sz w:val="16"/>
        <w:szCs w:val="16"/>
      </w:rPr>
      <w:tab/>
    </w:r>
    <w:r>
      <w:rPr>
        <w:rFonts w:ascii="Helvetica" w:hAnsi="Helvetica"/>
        <w:b/>
        <w:sz w:val="16"/>
        <w:szCs w:val="16"/>
      </w:rPr>
      <w:tab/>
    </w:r>
    <w:r w:rsidRPr="00630D4B">
      <w:rPr>
        <w:rFonts w:ascii="Helvetica" w:hAnsi="Helvetica"/>
        <w:b/>
        <w:sz w:val="18"/>
        <w:szCs w:val="18"/>
      </w:rPr>
      <w:t>-</w:t>
    </w:r>
    <w:r w:rsidRPr="00630D4B">
      <w:rPr>
        <w:rFonts w:ascii="Helvetica" w:hAnsi="Helvetica"/>
        <w:b/>
        <w:sz w:val="18"/>
        <w:szCs w:val="18"/>
      </w:rPr>
      <w:fldChar w:fldCharType="begin"/>
    </w:r>
    <w:r w:rsidRPr="00630D4B">
      <w:rPr>
        <w:rFonts w:ascii="Helvetica" w:hAnsi="Helvetica"/>
        <w:b/>
        <w:sz w:val="18"/>
        <w:szCs w:val="18"/>
      </w:rPr>
      <w:instrText xml:space="preserve"> PAGE   \* MERGEFORMAT </w:instrText>
    </w:r>
    <w:r w:rsidRPr="00630D4B">
      <w:rPr>
        <w:rFonts w:ascii="Helvetica" w:hAnsi="Helvetica"/>
        <w:b/>
        <w:sz w:val="18"/>
        <w:szCs w:val="18"/>
      </w:rPr>
      <w:fldChar w:fldCharType="separate"/>
    </w:r>
    <w:r>
      <w:rPr>
        <w:rFonts w:ascii="Helvetica" w:hAnsi="Helvetica"/>
        <w:b/>
        <w:noProof/>
        <w:sz w:val="18"/>
        <w:szCs w:val="18"/>
      </w:rPr>
      <w:t>28</w:t>
    </w:r>
    <w:r w:rsidRPr="00630D4B">
      <w:rPr>
        <w:rFonts w:ascii="Helvetica" w:hAnsi="Helvetica"/>
        <w:b/>
        <w:sz w:val="18"/>
        <w:szCs w:val="18"/>
      </w:rPr>
      <w:fldChar w:fldCharType="end"/>
    </w:r>
    <w:r w:rsidRPr="00630D4B">
      <w:rPr>
        <w:rFonts w:ascii="Helvetica" w:hAnsi="Helvetica"/>
        <w:b/>
        <w:sz w:val="18"/>
        <w:szCs w:val="18"/>
      </w:rPr>
      <w:t>-</w:t>
    </w:r>
    <w:r>
      <w:rPr>
        <w:rFonts w:ascii="Helvetica" w:hAnsi="Helvetica"/>
        <w:b/>
        <w:sz w:val="18"/>
        <w:szCs w:val="18"/>
      </w:rPr>
      <w:tab/>
      <w:t>Instructions for Schedule C (Form 5500)</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AB" w14:textId="0E52DF64" w:rsidR="00EE28AF" w:rsidRPr="00630D4B" w:rsidRDefault="00EE28AF" w:rsidP="002A7F7B">
    <w:pPr>
      <w:pStyle w:val="Footer"/>
      <w:tabs>
        <w:tab w:val="clear" w:pos="4320"/>
        <w:tab w:val="clear" w:pos="8640"/>
        <w:tab w:val="center" w:pos="5220"/>
        <w:tab w:val="right" w:pos="10530"/>
      </w:tabs>
      <w:spacing w:before="120" w:line="240" w:lineRule="auto"/>
      <w:ind w:firstLine="0"/>
      <w:rPr>
        <w:rFonts w:ascii="Helvetica" w:hAnsi="Helvetica"/>
        <w:b/>
        <w:sz w:val="18"/>
        <w:szCs w:val="18"/>
      </w:rPr>
    </w:pPr>
    <w:r>
      <w:rPr>
        <w:sz w:val="18"/>
        <w:szCs w:val="18"/>
      </w:rPr>
      <w:tab/>
    </w:r>
    <w:r w:rsidRPr="00630D4B">
      <w:rPr>
        <w:rFonts w:ascii="Helvetica" w:hAnsi="Helvetica"/>
        <w:b/>
        <w:sz w:val="18"/>
        <w:szCs w:val="18"/>
      </w:rPr>
      <w:tab/>
      <w:t>-</w:t>
    </w:r>
    <w:r w:rsidRPr="00630D4B">
      <w:rPr>
        <w:rFonts w:ascii="Helvetica" w:hAnsi="Helvetica"/>
        <w:b/>
        <w:sz w:val="18"/>
        <w:szCs w:val="18"/>
      </w:rPr>
      <w:fldChar w:fldCharType="begin"/>
    </w:r>
    <w:r w:rsidRPr="00630D4B">
      <w:rPr>
        <w:rFonts w:ascii="Helvetica" w:hAnsi="Helvetica"/>
        <w:b/>
        <w:sz w:val="18"/>
        <w:szCs w:val="18"/>
      </w:rPr>
      <w:instrText xml:space="preserve"> PAGE   \* MERGEFORMAT </w:instrText>
    </w:r>
    <w:r w:rsidRPr="00630D4B">
      <w:rPr>
        <w:rFonts w:ascii="Helvetica" w:hAnsi="Helvetica"/>
        <w:b/>
        <w:sz w:val="18"/>
        <w:szCs w:val="18"/>
      </w:rPr>
      <w:fldChar w:fldCharType="separate"/>
    </w:r>
    <w:r w:rsidR="00773E77">
      <w:rPr>
        <w:rFonts w:ascii="Helvetica" w:hAnsi="Helvetica"/>
        <w:b/>
        <w:noProof/>
        <w:sz w:val="18"/>
        <w:szCs w:val="18"/>
      </w:rPr>
      <w:t>30</w:t>
    </w:r>
    <w:r w:rsidRPr="00630D4B">
      <w:rPr>
        <w:rFonts w:ascii="Helvetica" w:hAnsi="Helvetica"/>
        <w:b/>
        <w:sz w:val="18"/>
        <w:szCs w:val="18"/>
      </w:rPr>
      <w:fldChar w:fldCharType="end"/>
    </w:r>
    <w:r w:rsidRPr="00630D4B">
      <w:rPr>
        <w:rFonts w:ascii="Helvetica" w:hAnsi="Helvetica"/>
        <w:b/>
        <w:sz w:val="18"/>
        <w:szCs w:val="18"/>
      </w:rPr>
      <w:t>-</w:t>
    </w:r>
    <w:r w:rsidRPr="00630D4B">
      <w:rPr>
        <w:rFonts w:ascii="Helvetica" w:hAnsi="Helvetica"/>
        <w:b/>
        <w:sz w:val="18"/>
        <w:szCs w:val="18"/>
      </w:rPr>
      <w:tab/>
    </w:r>
    <w:r w:rsidRPr="003A047C">
      <w:rPr>
        <w:rFonts w:ascii="Helvetica" w:hAnsi="Helvetica"/>
        <w:b/>
        <w:sz w:val="18"/>
        <w:szCs w:val="18"/>
      </w:rPr>
      <w:t xml:space="preserve">Instructions for Schedule </w:t>
    </w:r>
    <w:r>
      <w:rPr>
        <w:rFonts w:ascii="Helvetica" w:hAnsi="Helvetica"/>
        <w:b/>
        <w:sz w:val="18"/>
        <w:szCs w:val="18"/>
      </w:rPr>
      <w:t>D</w:t>
    </w:r>
    <w:r w:rsidRPr="003A047C">
      <w:rPr>
        <w:rFonts w:ascii="Helvetica" w:hAnsi="Helvetica"/>
        <w:b/>
        <w:sz w:val="18"/>
        <w:szCs w:val="18"/>
      </w:rPr>
      <w:t xml:space="preserve"> (Form 5500)</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AC" w14:textId="14BDA54B" w:rsidR="00EE28AF" w:rsidRPr="00F17785" w:rsidRDefault="00EE28AF" w:rsidP="00007976">
    <w:pPr>
      <w:pStyle w:val="Footer"/>
      <w:tabs>
        <w:tab w:val="clear" w:pos="4320"/>
        <w:tab w:val="clear" w:pos="8640"/>
        <w:tab w:val="center" w:pos="4950"/>
        <w:tab w:val="right" w:pos="10530"/>
      </w:tabs>
      <w:spacing w:before="120" w:line="240" w:lineRule="auto"/>
      <w:ind w:firstLine="0"/>
      <w:rPr>
        <w:rStyle w:val="PageNumber"/>
      </w:rPr>
    </w:pPr>
    <w:r w:rsidRPr="003A047C">
      <w:rPr>
        <w:rFonts w:ascii="Helvetica" w:hAnsi="Helvetica"/>
        <w:b/>
        <w:sz w:val="18"/>
        <w:szCs w:val="18"/>
      </w:rPr>
      <w:t xml:space="preserve">Instructions for Schedule </w:t>
    </w:r>
    <w:r>
      <w:rPr>
        <w:rFonts w:ascii="Helvetica" w:hAnsi="Helvetica"/>
        <w:b/>
        <w:sz w:val="18"/>
        <w:szCs w:val="18"/>
      </w:rPr>
      <w:t>D</w:t>
    </w:r>
    <w:r w:rsidRPr="003A047C">
      <w:rPr>
        <w:rFonts w:ascii="Helvetica" w:hAnsi="Helvetica"/>
        <w:b/>
        <w:sz w:val="18"/>
        <w:szCs w:val="18"/>
      </w:rPr>
      <w:t xml:space="preserve"> (Form 5500)</w:t>
    </w:r>
    <w:r>
      <w:rPr>
        <w:rFonts w:ascii="Helvetica" w:hAnsi="Helvetica"/>
        <w:sz w:val="16"/>
        <w:szCs w:val="16"/>
      </w:rPr>
      <w:tab/>
    </w:r>
    <w:r w:rsidRPr="00007976">
      <w:rPr>
        <w:rFonts w:ascii="Helvetica" w:hAnsi="Helvetica"/>
        <w:b/>
        <w:sz w:val="16"/>
        <w:szCs w:val="16"/>
      </w:rPr>
      <w:t>-</w:t>
    </w:r>
    <w:r w:rsidRPr="00007976">
      <w:rPr>
        <w:rStyle w:val="PageNumber"/>
        <w:rFonts w:ascii="Helvetica" w:hAnsi="Helvetica"/>
        <w:b/>
        <w:sz w:val="18"/>
        <w:szCs w:val="18"/>
      </w:rPr>
      <w:fldChar w:fldCharType="begin"/>
    </w:r>
    <w:r w:rsidRPr="00007976">
      <w:rPr>
        <w:rStyle w:val="PageNumber"/>
        <w:rFonts w:ascii="Helvetica" w:hAnsi="Helvetica"/>
        <w:b/>
        <w:sz w:val="18"/>
        <w:szCs w:val="18"/>
      </w:rPr>
      <w:instrText xml:space="preserve"> PAGE </w:instrText>
    </w:r>
    <w:r w:rsidRPr="00007976">
      <w:rPr>
        <w:rStyle w:val="PageNumber"/>
        <w:rFonts w:ascii="Helvetica" w:hAnsi="Helvetica"/>
        <w:b/>
        <w:sz w:val="18"/>
        <w:szCs w:val="18"/>
      </w:rPr>
      <w:fldChar w:fldCharType="separate"/>
    </w:r>
    <w:r>
      <w:rPr>
        <w:rStyle w:val="PageNumber"/>
        <w:rFonts w:ascii="Helvetica" w:hAnsi="Helvetica"/>
        <w:b/>
        <w:noProof/>
        <w:sz w:val="18"/>
        <w:szCs w:val="18"/>
      </w:rPr>
      <w:t>31</w:t>
    </w:r>
    <w:r w:rsidRPr="00007976">
      <w:rPr>
        <w:rStyle w:val="PageNumber"/>
        <w:rFonts w:ascii="Helvetica" w:hAnsi="Helvetica"/>
        <w:b/>
        <w:sz w:val="18"/>
        <w:szCs w:val="18"/>
      </w:rPr>
      <w:fldChar w:fldCharType="end"/>
    </w:r>
    <w:r w:rsidRPr="00007976">
      <w:rPr>
        <w:rStyle w:val="PageNumber"/>
        <w:rFonts w:ascii="Helvetica" w:hAnsi="Helvetica"/>
        <w:b/>
        <w:sz w:val="18"/>
        <w:szCs w:val="18"/>
      </w:rPr>
      <w:t>-</w:t>
    </w:r>
    <w:r>
      <w:rPr>
        <w:rStyle w:val="PageNumber"/>
        <w:rFonts w:ascii="Helvetica" w:hAnsi="Helvetica"/>
        <w:sz w:val="18"/>
        <w:szCs w:val="18"/>
      </w:rPr>
      <w:tab/>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AE" w14:textId="3E2545FE" w:rsidR="00EE28AF" w:rsidRPr="002C635C" w:rsidRDefault="00EE28AF" w:rsidP="00F333FC">
    <w:pPr>
      <w:pStyle w:val="Footer"/>
      <w:tabs>
        <w:tab w:val="clear" w:pos="4320"/>
        <w:tab w:val="clear" w:pos="8640"/>
        <w:tab w:val="center" w:pos="4950"/>
        <w:tab w:val="right" w:pos="10530"/>
      </w:tabs>
      <w:spacing w:before="120" w:line="240" w:lineRule="auto"/>
      <w:ind w:firstLine="0"/>
      <w:rPr>
        <w:rFonts w:ascii="Helvetica" w:hAnsi="Helvetica"/>
        <w:sz w:val="18"/>
        <w:szCs w:val="18"/>
      </w:rPr>
    </w:pPr>
    <w:r w:rsidRPr="003A047C">
      <w:rPr>
        <w:rFonts w:ascii="Helvetica" w:hAnsi="Helvetica"/>
        <w:b/>
        <w:sz w:val="18"/>
        <w:szCs w:val="18"/>
      </w:rPr>
      <w:t xml:space="preserve">Instructions for Schedule </w:t>
    </w:r>
    <w:r>
      <w:rPr>
        <w:rFonts w:ascii="Helvetica" w:hAnsi="Helvetica"/>
        <w:b/>
        <w:sz w:val="18"/>
        <w:szCs w:val="18"/>
      </w:rPr>
      <w:t>D</w:t>
    </w:r>
    <w:r w:rsidRPr="003A047C">
      <w:rPr>
        <w:rFonts w:ascii="Helvetica" w:hAnsi="Helvetica"/>
        <w:b/>
        <w:sz w:val="18"/>
        <w:szCs w:val="18"/>
      </w:rPr>
      <w:t xml:space="preserve"> (Form 5500)</w:t>
    </w:r>
    <w:r>
      <w:rPr>
        <w:rFonts w:ascii="Helvetica" w:hAnsi="Helvetica"/>
        <w:sz w:val="16"/>
        <w:szCs w:val="16"/>
      </w:rPr>
      <w:tab/>
    </w:r>
    <w:r w:rsidRPr="00007976">
      <w:rPr>
        <w:rFonts w:ascii="Helvetica" w:hAnsi="Helvetica"/>
        <w:b/>
        <w:sz w:val="16"/>
        <w:szCs w:val="16"/>
      </w:rPr>
      <w:t>-</w:t>
    </w:r>
    <w:r w:rsidRPr="00007976">
      <w:rPr>
        <w:rStyle w:val="PageNumber"/>
        <w:rFonts w:ascii="Helvetica" w:hAnsi="Helvetica"/>
        <w:b/>
        <w:sz w:val="18"/>
        <w:szCs w:val="18"/>
      </w:rPr>
      <w:fldChar w:fldCharType="begin"/>
    </w:r>
    <w:r w:rsidRPr="00007976">
      <w:rPr>
        <w:rStyle w:val="PageNumber"/>
        <w:rFonts w:ascii="Helvetica" w:hAnsi="Helvetica"/>
        <w:b/>
        <w:sz w:val="18"/>
        <w:szCs w:val="18"/>
      </w:rPr>
      <w:instrText xml:space="preserve"> PAGE </w:instrText>
    </w:r>
    <w:r w:rsidRPr="00007976">
      <w:rPr>
        <w:rStyle w:val="PageNumber"/>
        <w:rFonts w:ascii="Helvetica" w:hAnsi="Helvetica"/>
        <w:b/>
        <w:sz w:val="18"/>
        <w:szCs w:val="18"/>
      </w:rPr>
      <w:fldChar w:fldCharType="separate"/>
    </w:r>
    <w:r w:rsidR="00773E77">
      <w:rPr>
        <w:rStyle w:val="PageNumber"/>
        <w:rFonts w:ascii="Helvetica" w:hAnsi="Helvetica"/>
        <w:b/>
        <w:noProof/>
        <w:sz w:val="18"/>
        <w:szCs w:val="18"/>
      </w:rPr>
      <w:t>29</w:t>
    </w:r>
    <w:r w:rsidRPr="00007976">
      <w:rPr>
        <w:rStyle w:val="PageNumber"/>
        <w:rFonts w:ascii="Helvetica" w:hAnsi="Helvetica"/>
        <w:b/>
        <w:sz w:val="18"/>
        <w:szCs w:val="18"/>
      </w:rPr>
      <w:fldChar w:fldCharType="end"/>
    </w:r>
    <w:r w:rsidRPr="00007976">
      <w:rPr>
        <w:rStyle w:val="PageNumber"/>
        <w:rFonts w:ascii="Helvetica" w:hAnsi="Helvetica"/>
        <w:b/>
        <w:sz w:val="18"/>
        <w:szCs w:val="18"/>
      </w:rPr>
      <w:t>-</w:t>
    </w:r>
    <w:r>
      <w:rPr>
        <w:rStyle w:val="PageNumber"/>
        <w:rFonts w:ascii="Helvetica" w:hAnsi="Helvetica"/>
        <w:sz w:val="18"/>
        <w:szCs w:val="18"/>
      </w:rPr>
      <w:tab/>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B0" w14:textId="4379054F" w:rsidR="00EE28AF" w:rsidRPr="002C635C" w:rsidRDefault="00EE28AF" w:rsidP="002C635C">
    <w:pPr>
      <w:pStyle w:val="Footer"/>
      <w:tabs>
        <w:tab w:val="clear" w:pos="4320"/>
        <w:tab w:val="clear" w:pos="8640"/>
        <w:tab w:val="center" w:pos="5220"/>
        <w:tab w:val="right" w:pos="10530"/>
      </w:tabs>
      <w:spacing w:before="120" w:line="240" w:lineRule="auto"/>
      <w:ind w:firstLine="0"/>
    </w:pPr>
    <w:r>
      <w:rPr>
        <w:sz w:val="18"/>
        <w:szCs w:val="18"/>
      </w:rPr>
      <w:tab/>
    </w:r>
    <w:r w:rsidRPr="00630D4B">
      <w:rPr>
        <w:rFonts w:ascii="Helvetica" w:hAnsi="Helvetica"/>
        <w:b/>
        <w:sz w:val="18"/>
        <w:szCs w:val="18"/>
      </w:rPr>
      <w:tab/>
      <w:t>-</w:t>
    </w:r>
    <w:r w:rsidRPr="00630D4B">
      <w:rPr>
        <w:rFonts w:ascii="Helvetica" w:hAnsi="Helvetica"/>
        <w:b/>
        <w:sz w:val="18"/>
        <w:szCs w:val="18"/>
      </w:rPr>
      <w:fldChar w:fldCharType="begin"/>
    </w:r>
    <w:r w:rsidRPr="00630D4B">
      <w:rPr>
        <w:rFonts w:ascii="Helvetica" w:hAnsi="Helvetica"/>
        <w:b/>
        <w:sz w:val="18"/>
        <w:szCs w:val="18"/>
      </w:rPr>
      <w:instrText xml:space="preserve"> PAGE   \* MERGEFORMAT </w:instrText>
    </w:r>
    <w:r w:rsidRPr="00630D4B">
      <w:rPr>
        <w:rFonts w:ascii="Helvetica" w:hAnsi="Helvetica"/>
        <w:b/>
        <w:sz w:val="18"/>
        <w:szCs w:val="18"/>
      </w:rPr>
      <w:fldChar w:fldCharType="separate"/>
    </w:r>
    <w:r w:rsidR="00773E77">
      <w:rPr>
        <w:rFonts w:ascii="Helvetica" w:hAnsi="Helvetica"/>
        <w:b/>
        <w:noProof/>
        <w:sz w:val="18"/>
        <w:szCs w:val="18"/>
      </w:rPr>
      <w:t>32</w:t>
    </w:r>
    <w:r w:rsidRPr="00630D4B">
      <w:rPr>
        <w:rFonts w:ascii="Helvetica" w:hAnsi="Helvetica"/>
        <w:b/>
        <w:sz w:val="18"/>
        <w:szCs w:val="18"/>
      </w:rPr>
      <w:fldChar w:fldCharType="end"/>
    </w:r>
    <w:r w:rsidRPr="00630D4B">
      <w:rPr>
        <w:rFonts w:ascii="Helvetica" w:hAnsi="Helvetica"/>
        <w:b/>
        <w:sz w:val="18"/>
        <w:szCs w:val="18"/>
      </w:rPr>
      <w:t>-</w:t>
    </w:r>
    <w:r w:rsidRPr="00630D4B">
      <w:rPr>
        <w:rFonts w:ascii="Helvetica" w:hAnsi="Helvetica"/>
        <w:b/>
        <w:sz w:val="18"/>
        <w:szCs w:val="18"/>
      </w:rPr>
      <w:tab/>
    </w:r>
    <w:r w:rsidRPr="003A047C">
      <w:rPr>
        <w:rFonts w:ascii="Helvetica" w:hAnsi="Helvetica"/>
        <w:b/>
        <w:sz w:val="18"/>
        <w:szCs w:val="18"/>
      </w:rPr>
      <w:t xml:space="preserve">Instructions for Schedule </w:t>
    </w:r>
    <w:r>
      <w:rPr>
        <w:rFonts w:ascii="Helvetica" w:hAnsi="Helvetica"/>
        <w:b/>
        <w:sz w:val="18"/>
        <w:szCs w:val="18"/>
      </w:rPr>
      <w:t>G</w:t>
    </w:r>
    <w:r w:rsidRPr="003A047C">
      <w:rPr>
        <w:rFonts w:ascii="Helvetica" w:hAnsi="Helvetica"/>
        <w:b/>
        <w:sz w:val="18"/>
        <w:szCs w:val="18"/>
      </w:rPr>
      <w:t xml:space="preserve"> (Form 5500)</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B1" w14:textId="67B89630" w:rsidR="00EE28AF" w:rsidRPr="00F17785" w:rsidRDefault="00EE28AF" w:rsidP="00007976">
    <w:pPr>
      <w:pStyle w:val="Footer"/>
      <w:tabs>
        <w:tab w:val="clear" w:pos="4320"/>
        <w:tab w:val="clear" w:pos="8640"/>
        <w:tab w:val="center" w:pos="4950"/>
        <w:tab w:val="right" w:pos="10530"/>
      </w:tabs>
      <w:spacing w:before="120" w:line="240" w:lineRule="auto"/>
      <w:ind w:firstLine="0"/>
      <w:rPr>
        <w:rStyle w:val="PageNumber"/>
      </w:rPr>
    </w:pPr>
    <w:r w:rsidRPr="003A047C">
      <w:rPr>
        <w:rFonts w:ascii="Helvetica" w:hAnsi="Helvetica"/>
        <w:b/>
        <w:sz w:val="18"/>
        <w:szCs w:val="18"/>
      </w:rPr>
      <w:t xml:space="preserve">Instructions for Schedule </w:t>
    </w:r>
    <w:r>
      <w:rPr>
        <w:rFonts w:ascii="Helvetica" w:hAnsi="Helvetica"/>
        <w:b/>
        <w:sz w:val="18"/>
        <w:szCs w:val="18"/>
      </w:rPr>
      <w:t>G</w:t>
    </w:r>
    <w:r w:rsidRPr="003A047C">
      <w:rPr>
        <w:rFonts w:ascii="Helvetica" w:hAnsi="Helvetica"/>
        <w:b/>
        <w:sz w:val="18"/>
        <w:szCs w:val="18"/>
      </w:rPr>
      <w:t xml:space="preserve"> (Form 5500)</w:t>
    </w:r>
    <w:r>
      <w:rPr>
        <w:rFonts w:ascii="Helvetica" w:hAnsi="Helvetica"/>
        <w:sz w:val="16"/>
        <w:szCs w:val="16"/>
      </w:rPr>
      <w:tab/>
    </w:r>
    <w:r w:rsidRPr="00007976">
      <w:rPr>
        <w:rFonts w:ascii="Helvetica" w:hAnsi="Helvetica"/>
        <w:b/>
        <w:sz w:val="16"/>
        <w:szCs w:val="16"/>
      </w:rPr>
      <w:t>-</w:t>
    </w:r>
    <w:r w:rsidRPr="00007976">
      <w:rPr>
        <w:rStyle w:val="PageNumber"/>
        <w:rFonts w:ascii="Helvetica" w:hAnsi="Helvetica"/>
        <w:b/>
        <w:sz w:val="18"/>
        <w:szCs w:val="18"/>
      </w:rPr>
      <w:fldChar w:fldCharType="begin"/>
    </w:r>
    <w:r w:rsidRPr="00007976">
      <w:rPr>
        <w:rStyle w:val="PageNumber"/>
        <w:rFonts w:ascii="Helvetica" w:hAnsi="Helvetica"/>
        <w:b/>
        <w:sz w:val="18"/>
        <w:szCs w:val="18"/>
      </w:rPr>
      <w:instrText xml:space="preserve"> PAGE </w:instrText>
    </w:r>
    <w:r w:rsidRPr="00007976">
      <w:rPr>
        <w:rStyle w:val="PageNumber"/>
        <w:rFonts w:ascii="Helvetica" w:hAnsi="Helvetica"/>
        <w:b/>
        <w:sz w:val="18"/>
        <w:szCs w:val="18"/>
      </w:rPr>
      <w:fldChar w:fldCharType="separate"/>
    </w:r>
    <w:r>
      <w:rPr>
        <w:rStyle w:val="PageNumber"/>
        <w:rFonts w:ascii="Helvetica" w:hAnsi="Helvetica"/>
        <w:b/>
        <w:noProof/>
        <w:sz w:val="18"/>
        <w:szCs w:val="18"/>
      </w:rPr>
      <w:t>33</w:t>
    </w:r>
    <w:r w:rsidRPr="00007976">
      <w:rPr>
        <w:rStyle w:val="PageNumber"/>
        <w:rFonts w:ascii="Helvetica" w:hAnsi="Helvetica"/>
        <w:b/>
        <w:sz w:val="18"/>
        <w:szCs w:val="18"/>
      </w:rPr>
      <w:fldChar w:fldCharType="end"/>
    </w:r>
    <w:r w:rsidRPr="00007976">
      <w:rPr>
        <w:rStyle w:val="PageNumber"/>
        <w:rFonts w:ascii="Helvetica" w:hAnsi="Helvetica"/>
        <w:b/>
        <w:sz w:val="18"/>
        <w:szCs w:val="18"/>
      </w:rPr>
      <w:t>-</w:t>
    </w:r>
    <w:r>
      <w:rPr>
        <w:rStyle w:val="PageNumber"/>
        <w:rFonts w:ascii="Helvetica" w:hAnsi="Helvetica"/>
        <w:sz w:val="18"/>
        <w:szCs w:val="18"/>
      </w:rPr>
      <w:tab/>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B3" w14:textId="2DA863C3" w:rsidR="00EE28AF" w:rsidRPr="002C635C" w:rsidRDefault="00EE28AF" w:rsidP="002C635C">
    <w:pPr>
      <w:pStyle w:val="Footer"/>
      <w:tabs>
        <w:tab w:val="clear" w:pos="4320"/>
        <w:tab w:val="clear" w:pos="8640"/>
        <w:tab w:val="center" w:pos="5220"/>
        <w:tab w:val="right" w:pos="10530"/>
      </w:tabs>
      <w:spacing w:before="120"/>
      <w:ind w:firstLine="0"/>
      <w:rPr>
        <w:rFonts w:ascii="Helvetica" w:hAnsi="Helvetica"/>
        <w:sz w:val="18"/>
        <w:szCs w:val="18"/>
      </w:rPr>
    </w:pPr>
    <w:r w:rsidRPr="003D4C54">
      <w:rPr>
        <w:rFonts w:ascii="Helvetica" w:hAnsi="Helvetica" w:cs="DGKOC D+ Helvetica"/>
        <w:b/>
        <w:bCs/>
        <w:sz w:val="18"/>
        <w:szCs w:val="18"/>
      </w:rPr>
      <w:t xml:space="preserve">Instructions for Schedule </w:t>
    </w:r>
    <w:r>
      <w:rPr>
        <w:rFonts w:ascii="Helvetica" w:hAnsi="Helvetica" w:cs="DGKOC D+ Helvetica"/>
        <w:b/>
        <w:bCs/>
        <w:sz w:val="18"/>
        <w:szCs w:val="18"/>
      </w:rPr>
      <w:t>G</w:t>
    </w:r>
    <w:r w:rsidRPr="003D4C54">
      <w:rPr>
        <w:rFonts w:ascii="Helvetica" w:hAnsi="Helvetica" w:cs="DGKOC D+ Helvetica"/>
        <w:b/>
        <w:bCs/>
        <w:sz w:val="18"/>
        <w:szCs w:val="18"/>
      </w:rPr>
      <w:t xml:space="preserve"> (Form 5500)</w:t>
    </w:r>
    <w:r>
      <w:rPr>
        <w:rFonts w:ascii="Helvetica" w:hAnsi="Helvetica" w:cs="DGKOC D+ Helvetica"/>
        <w:b/>
        <w:bCs/>
        <w:sz w:val="18"/>
        <w:szCs w:val="18"/>
      </w:rPr>
      <w:tab/>
    </w:r>
    <w:r w:rsidRPr="00630D4B">
      <w:rPr>
        <w:rFonts w:ascii="Helvetica" w:hAnsi="Helvetica"/>
        <w:b/>
        <w:sz w:val="18"/>
        <w:szCs w:val="18"/>
      </w:rPr>
      <w:t>-</w:t>
    </w:r>
    <w:r w:rsidRPr="00630D4B">
      <w:rPr>
        <w:rFonts w:ascii="Helvetica" w:hAnsi="Helvetica"/>
        <w:b/>
        <w:sz w:val="18"/>
        <w:szCs w:val="18"/>
      </w:rPr>
      <w:fldChar w:fldCharType="begin"/>
    </w:r>
    <w:r w:rsidRPr="00630D4B">
      <w:rPr>
        <w:rFonts w:ascii="Helvetica" w:hAnsi="Helvetica"/>
        <w:b/>
        <w:sz w:val="18"/>
        <w:szCs w:val="18"/>
      </w:rPr>
      <w:instrText xml:space="preserve"> PAGE   \* MERGEFORMAT </w:instrText>
    </w:r>
    <w:r w:rsidRPr="00630D4B">
      <w:rPr>
        <w:rFonts w:ascii="Helvetica" w:hAnsi="Helvetica"/>
        <w:b/>
        <w:sz w:val="18"/>
        <w:szCs w:val="18"/>
      </w:rPr>
      <w:fldChar w:fldCharType="separate"/>
    </w:r>
    <w:r w:rsidR="00773E77">
      <w:rPr>
        <w:rFonts w:ascii="Helvetica" w:hAnsi="Helvetica"/>
        <w:b/>
        <w:noProof/>
        <w:sz w:val="18"/>
        <w:szCs w:val="18"/>
      </w:rPr>
      <w:t>31</w:t>
    </w:r>
    <w:r w:rsidRPr="00630D4B">
      <w:rPr>
        <w:rFonts w:ascii="Helvetica" w:hAnsi="Helvetica"/>
        <w:b/>
        <w:sz w:val="18"/>
        <w:szCs w:val="18"/>
      </w:rPr>
      <w:fldChar w:fldCharType="end"/>
    </w:r>
    <w:r w:rsidRPr="00630D4B">
      <w:rPr>
        <w:rFonts w:ascii="Helvetica" w:hAnsi="Helvetica"/>
        <w:b/>
        <w:sz w:val="18"/>
        <w:szCs w:val="18"/>
      </w:rPr>
      <w:t>-</w:t>
    </w:r>
    <w:r>
      <w:rPr>
        <w:rFonts w:ascii="Helvetica" w:hAnsi="Helvetica" w:cs="DGKOC D+ Helvetica"/>
        <w:b/>
        <w:bCs/>
        <w:sz w:val="18"/>
        <w:szCs w:val="18"/>
      </w:rPr>
      <w:tab/>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B6" w14:textId="57C2998F" w:rsidR="00EE28AF" w:rsidRPr="009C4EFD" w:rsidRDefault="00EE28AF" w:rsidP="00E042BA">
    <w:pPr>
      <w:pStyle w:val="Footer"/>
      <w:tabs>
        <w:tab w:val="clear" w:pos="432"/>
        <w:tab w:val="clear" w:pos="4320"/>
        <w:tab w:val="clear" w:pos="8640"/>
        <w:tab w:val="center" w:pos="5220"/>
        <w:tab w:val="right" w:pos="10612"/>
      </w:tabs>
      <w:spacing w:before="120" w:line="240" w:lineRule="auto"/>
      <w:ind w:firstLine="0"/>
      <w:rPr>
        <w:rFonts w:ascii="Helvetica" w:hAnsi="Helvetica"/>
        <w:sz w:val="18"/>
        <w:szCs w:val="18"/>
      </w:rPr>
    </w:pPr>
    <w:r>
      <w:rPr>
        <w:rFonts w:ascii="Helvetica" w:hAnsi="Helvetica"/>
        <w:b/>
        <w:sz w:val="18"/>
        <w:szCs w:val="18"/>
      </w:rPr>
      <w:tab/>
    </w:r>
    <w:r w:rsidRPr="00630D4B">
      <w:rPr>
        <w:rFonts w:ascii="Helvetica" w:hAnsi="Helvetica"/>
        <w:b/>
        <w:sz w:val="18"/>
        <w:szCs w:val="18"/>
      </w:rPr>
      <w:t>-</w:t>
    </w:r>
    <w:r w:rsidRPr="00630D4B">
      <w:rPr>
        <w:rFonts w:ascii="Helvetica" w:hAnsi="Helvetica"/>
        <w:b/>
        <w:sz w:val="18"/>
        <w:szCs w:val="18"/>
      </w:rPr>
      <w:fldChar w:fldCharType="begin"/>
    </w:r>
    <w:r w:rsidRPr="00630D4B">
      <w:rPr>
        <w:rFonts w:ascii="Helvetica" w:hAnsi="Helvetica"/>
        <w:b/>
        <w:sz w:val="18"/>
        <w:szCs w:val="18"/>
      </w:rPr>
      <w:instrText xml:space="preserve"> PAGE   \* MERGEFORMAT </w:instrText>
    </w:r>
    <w:r w:rsidRPr="00630D4B">
      <w:rPr>
        <w:rFonts w:ascii="Helvetica" w:hAnsi="Helvetica"/>
        <w:b/>
        <w:sz w:val="18"/>
        <w:szCs w:val="18"/>
      </w:rPr>
      <w:fldChar w:fldCharType="separate"/>
    </w:r>
    <w:r w:rsidR="00773E77">
      <w:rPr>
        <w:rFonts w:ascii="Helvetica" w:hAnsi="Helvetica"/>
        <w:b/>
        <w:noProof/>
        <w:sz w:val="18"/>
        <w:szCs w:val="18"/>
      </w:rPr>
      <w:t>40</w:t>
    </w:r>
    <w:r w:rsidRPr="00630D4B">
      <w:rPr>
        <w:rFonts w:ascii="Helvetica" w:hAnsi="Helvetica"/>
        <w:b/>
        <w:sz w:val="18"/>
        <w:szCs w:val="18"/>
      </w:rPr>
      <w:fldChar w:fldCharType="end"/>
    </w:r>
    <w:r w:rsidRPr="00630D4B">
      <w:rPr>
        <w:rFonts w:ascii="Helvetica" w:hAnsi="Helvetica"/>
        <w:b/>
        <w:sz w:val="18"/>
        <w:szCs w:val="18"/>
      </w:rPr>
      <w:t>-</w:t>
    </w:r>
    <w:r>
      <w:rPr>
        <w:rFonts w:ascii="Helvetica" w:hAnsi="Helvetica"/>
        <w:b/>
        <w:sz w:val="18"/>
        <w:szCs w:val="18"/>
      </w:rPr>
      <w:tab/>
      <w:t>Instructions for Schedule H (Form 5500)</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B7" w14:textId="48133B3F" w:rsidR="00EE28AF" w:rsidRPr="001D277F" w:rsidRDefault="00EE28AF" w:rsidP="00337985">
    <w:pPr>
      <w:pStyle w:val="Footer"/>
      <w:tabs>
        <w:tab w:val="clear" w:pos="4320"/>
        <w:tab w:val="clear" w:pos="8640"/>
        <w:tab w:val="center" w:pos="5310"/>
        <w:tab w:val="right" w:pos="10530"/>
      </w:tabs>
      <w:spacing w:before="120" w:line="240" w:lineRule="auto"/>
      <w:ind w:firstLine="0"/>
      <w:rPr>
        <w:rFonts w:ascii="Helvetica" w:hAnsi="Helvetica"/>
        <w:sz w:val="18"/>
        <w:szCs w:val="18"/>
      </w:rPr>
    </w:pPr>
    <w:r>
      <w:rPr>
        <w:rFonts w:ascii="Helvetica" w:hAnsi="Helvetica"/>
        <w:b/>
        <w:sz w:val="18"/>
        <w:szCs w:val="18"/>
      </w:rPr>
      <w:t>Instructions for Schedule H (Form 5500)</w:t>
    </w:r>
    <w:r>
      <w:rPr>
        <w:rFonts w:ascii="Helvetica" w:hAnsi="Helvetica"/>
        <w:sz w:val="18"/>
        <w:szCs w:val="18"/>
      </w:rPr>
      <w:tab/>
    </w:r>
    <w:r w:rsidRPr="00630D4B">
      <w:rPr>
        <w:rFonts w:ascii="Helvetica" w:hAnsi="Helvetica"/>
        <w:b/>
        <w:sz w:val="18"/>
        <w:szCs w:val="18"/>
      </w:rPr>
      <w:t>-</w:t>
    </w:r>
    <w:r w:rsidRPr="00630D4B">
      <w:rPr>
        <w:rFonts w:ascii="Helvetica" w:hAnsi="Helvetica"/>
        <w:b/>
        <w:sz w:val="18"/>
        <w:szCs w:val="18"/>
      </w:rPr>
      <w:fldChar w:fldCharType="begin"/>
    </w:r>
    <w:r w:rsidRPr="00630D4B">
      <w:rPr>
        <w:rFonts w:ascii="Helvetica" w:hAnsi="Helvetica"/>
        <w:b/>
        <w:sz w:val="18"/>
        <w:szCs w:val="18"/>
      </w:rPr>
      <w:instrText xml:space="preserve"> PAGE   \* MERGEFORMAT </w:instrText>
    </w:r>
    <w:r w:rsidRPr="00630D4B">
      <w:rPr>
        <w:rFonts w:ascii="Helvetica" w:hAnsi="Helvetica"/>
        <w:b/>
        <w:sz w:val="18"/>
        <w:szCs w:val="18"/>
      </w:rPr>
      <w:fldChar w:fldCharType="separate"/>
    </w:r>
    <w:r w:rsidR="00773E77">
      <w:rPr>
        <w:rFonts w:ascii="Helvetica" w:hAnsi="Helvetica"/>
        <w:b/>
        <w:noProof/>
        <w:sz w:val="18"/>
        <w:szCs w:val="18"/>
      </w:rPr>
      <w:t>39</w:t>
    </w:r>
    <w:r w:rsidRPr="00630D4B">
      <w:rPr>
        <w:rFonts w:ascii="Helvetica" w:hAnsi="Helvetica"/>
        <w:b/>
        <w:sz w:val="18"/>
        <w:szCs w:val="18"/>
      </w:rPr>
      <w:fldChar w:fldCharType="end"/>
    </w:r>
    <w:r w:rsidRPr="00630D4B">
      <w:rPr>
        <w:rFonts w:ascii="Helvetica" w:hAnsi="Helvetica"/>
        <w:b/>
        <w:sz w:val="18"/>
        <w:szCs w:val="18"/>
      </w:rPr>
      <w:t>-</w:t>
    </w:r>
    <w:r>
      <w:rPr>
        <w:rFonts w:ascii="Helvetica" w:hAnsi="Helvetica"/>
        <w:sz w:val="18"/>
        <w:szCs w:val="18"/>
      </w:rPr>
      <w:tab/>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B9" w14:textId="4D906037" w:rsidR="00EE28AF" w:rsidRPr="00E06E8C" w:rsidRDefault="00EE28AF" w:rsidP="005A32EA">
    <w:pPr>
      <w:pStyle w:val="Footer"/>
      <w:tabs>
        <w:tab w:val="clear" w:pos="4320"/>
        <w:tab w:val="clear" w:pos="8640"/>
        <w:tab w:val="center" w:pos="5220"/>
        <w:tab w:val="right" w:pos="10612"/>
      </w:tabs>
      <w:spacing w:before="120" w:line="240" w:lineRule="auto"/>
      <w:ind w:firstLine="0"/>
      <w:rPr>
        <w:rFonts w:ascii="Helvetica" w:hAnsi="Helvetica"/>
        <w:b/>
        <w:sz w:val="18"/>
        <w:szCs w:val="18"/>
      </w:rPr>
    </w:pPr>
    <w:r>
      <w:rPr>
        <w:rFonts w:ascii="Helvetica" w:hAnsi="Helvetica"/>
        <w:b/>
        <w:sz w:val="18"/>
        <w:szCs w:val="18"/>
      </w:rPr>
      <w:t xml:space="preserve">Instructions for Schedule H (Form 5500)                                    </w:t>
    </w:r>
    <w:r w:rsidRPr="00630D4B">
      <w:rPr>
        <w:rFonts w:ascii="Helvetica" w:hAnsi="Helvetica"/>
        <w:b/>
        <w:sz w:val="18"/>
        <w:szCs w:val="18"/>
      </w:rPr>
      <w:t>-</w:t>
    </w:r>
    <w:r w:rsidRPr="00630D4B">
      <w:rPr>
        <w:rFonts w:ascii="Helvetica" w:hAnsi="Helvetica"/>
        <w:b/>
        <w:sz w:val="18"/>
        <w:szCs w:val="18"/>
      </w:rPr>
      <w:fldChar w:fldCharType="begin"/>
    </w:r>
    <w:r w:rsidRPr="00630D4B">
      <w:rPr>
        <w:rFonts w:ascii="Helvetica" w:hAnsi="Helvetica"/>
        <w:b/>
        <w:sz w:val="18"/>
        <w:szCs w:val="18"/>
      </w:rPr>
      <w:instrText xml:space="preserve"> PAGE   \* MERGEFORMAT </w:instrText>
    </w:r>
    <w:r w:rsidRPr="00630D4B">
      <w:rPr>
        <w:rFonts w:ascii="Helvetica" w:hAnsi="Helvetica"/>
        <w:b/>
        <w:sz w:val="18"/>
        <w:szCs w:val="18"/>
      </w:rPr>
      <w:fldChar w:fldCharType="separate"/>
    </w:r>
    <w:r w:rsidR="00773E77">
      <w:rPr>
        <w:rFonts w:ascii="Helvetica" w:hAnsi="Helvetica"/>
        <w:b/>
        <w:noProof/>
        <w:sz w:val="18"/>
        <w:szCs w:val="18"/>
      </w:rPr>
      <w:t>33</w:t>
    </w:r>
    <w:r w:rsidRPr="00630D4B">
      <w:rPr>
        <w:rFonts w:ascii="Helvetica" w:hAnsi="Helvetica"/>
        <w:b/>
        <w:sz w:val="18"/>
        <w:szCs w:val="18"/>
      </w:rPr>
      <w:fldChar w:fldCharType="end"/>
    </w:r>
    <w:r w:rsidRPr="00630D4B">
      <w:rPr>
        <w:rFonts w:ascii="Helvetica" w:hAnsi="Helvetica"/>
        <w:b/>
        <w:sz w:val="18"/>
        <w:szCs w:val="18"/>
      </w:rPr>
      <w:t>-</w:t>
    </w:r>
    <w:r>
      <w:rPr>
        <w:rFonts w:ascii="Helvetica" w:hAnsi="Helvetica"/>
        <w:b/>
        <w:sz w:val="18"/>
        <w:szCs w:val="18"/>
      </w:rPr>
      <w:tab/>
    </w:r>
    <w:r>
      <w:rPr>
        <w:rFonts w:ascii="Helvetica" w:hAnsi="Helvetica"/>
        <w:b/>
        <w:sz w:val="18"/>
        <w:szCs w:val="18"/>
      </w:rPr>
      <w:tab/>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BB" w14:textId="083B4DD1" w:rsidR="00EE28AF" w:rsidRPr="001D277F" w:rsidRDefault="00EE28AF" w:rsidP="00337985">
    <w:pPr>
      <w:pStyle w:val="Footer"/>
      <w:tabs>
        <w:tab w:val="clear" w:pos="4320"/>
        <w:tab w:val="clear" w:pos="8640"/>
        <w:tab w:val="center" w:pos="5310"/>
        <w:tab w:val="right" w:pos="10530"/>
      </w:tabs>
      <w:spacing w:before="120" w:line="240" w:lineRule="auto"/>
      <w:ind w:firstLine="0"/>
      <w:rPr>
        <w:rFonts w:ascii="Helvetica" w:hAnsi="Helvetica"/>
        <w:sz w:val="18"/>
        <w:szCs w:val="18"/>
      </w:rPr>
    </w:pPr>
    <w:r>
      <w:rPr>
        <w:rFonts w:ascii="Helvetica" w:hAnsi="Helvetica"/>
        <w:b/>
        <w:sz w:val="18"/>
        <w:szCs w:val="18"/>
      </w:rPr>
      <w:t>Instructions for Schedule H (Form 5500)</w:t>
    </w:r>
    <w:r>
      <w:rPr>
        <w:rFonts w:ascii="Helvetica" w:hAnsi="Helvetica"/>
        <w:sz w:val="18"/>
        <w:szCs w:val="18"/>
      </w:rPr>
      <w:tab/>
    </w:r>
    <w:r w:rsidRPr="00630D4B">
      <w:rPr>
        <w:rFonts w:ascii="Helvetica" w:hAnsi="Helvetica"/>
        <w:b/>
        <w:sz w:val="18"/>
        <w:szCs w:val="18"/>
      </w:rPr>
      <w:t>-</w:t>
    </w:r>
    <w:r w:rsidRPr="00630D4B">
      <w:rPr>
        <w:rFonts w:ascii="Helvetica" w:hAnsi="Helvetica"/>
        <w:b/>
        <w:sz w:val="18"/>
        <w:szCs w:val="18"/>
      </w:rPr>
      <w:fldChar w:fldCharType="begin"/>
    </w:r>
    <w:r w:rsidRPr="00630D4B">
      <w:rPr>
        <w:rFonts w:ascii="Helvetica" w:hAnsi="Helvetica"/>
        <w:b/>
        <w:sz w:val="18"/>
        <w:szCs w:val="18"/>
      </w:rPr>
      <w:instrText xml:space="preserve"> PAGE   \* MERGEFORMAT </w:instrText>
    </w:r>
    <w:r w:rsidRPr="00630D4B">
      <w:rPr>
        <w:rFonts w:ascii="Helvetica" w:hAnsi="Helvetica"/>
        <w:b/>
        <w:sz w:val="18"/>
        <w:szCs w:val="18"/>
      </w:rPr>
      <w:fldChar w:fldCharType="separate"/>
    </w:r>
    <w:r w:rsidR="00773E77">
      <w:rPr>
        <w:rFonts w:ascii="Helvetica" w:hAnsi="Helvetica"/>
        <w:b/>
        <w:noProof/>
        <w:sz w:val="18"/>
        <w:szCs w:val="18"/>
      </w:rPr>
      <w:t>41</w:t>
    </w:r>
    <w:r w:rsidRPr="00630D4B">
      <w:rPr>
        <w:rFonts w:ascii="Helvetica" w:hAnsi="Helvetica"/>
        <w:b/>
        <w:sz w:val="18"/>
        <w:szCs w:val="18"/>
      </w:rPr>
      <w:fldChar w:fldCharType="end"/>
    </w:r>
    <w:r w:rsidRPr="00630D4B">
      <w:rPr>
        <w:rFonts w:ascii="Helvetica" w:hAnsi="Helvetica"/>
        <w:b/>
        <w:sz w:val="18"/>
        <w:szCs w:val="18"/>
      </w:rPr>
      <w:t>-</w:t>
    </w:r>
    <w:r>
      <w:rPr>
        <w:rFonts w:ascii="Helvetica" w:hAnsi="Helvetica"/>
        <w:sz w:val="18"/>
        <w:szCs w:val="18"/>
      </w:rPr>
      <w:tab/>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BC" w14:textId="77777777" w:rsidR="00EE28AF" w:rsidRPr="00E06E8C" w:rsidRDefault="00EE28AF" w:rsidP="005A32EA">
    <w:pPr>
      <w:pStyle w:val="Footer"/>
      <w:tabs>
        <w:tab w:val="clear" w:pos="4320"/>
        <w:tab w:val="clear" w:pos="8640"/>
        <w:tab w:val="center" w:pos="5220"/>
        <w:tab w:val="right" w:pos="10612"/>
      </w:tabs>
      <w:spacing w:before="120" w:line="240" w:lineRule="auto"/>
      <w:ind w:firstLine="0"/>
      <w:rPr>
        <w:rFonts w:ascii="Helvetica" w:hAnsi="Helvetica"/>
        <w:b/>
        <w:sz w:val="18"/>
        <w:szCs w:val="18"/>
      </w:rPr>
    </w:pPr>
    <w:r>
      <w:rPr>
        <w:rFonts w:ascii="Helvetica" w:hAnsi="Helvetica"/>
        <w:b/>
        <w:sz w:val="18"/>
        <w:szCs w:val="18"/>
      </w:rPr>
      <w:t xml:space="preserve">Instructions for Schedule H (Form 5500)                                    </w:t>
    </w:r>
    <w:r w:rsidRPr="00630D4B">
      <w:rPr>
        <w:rFonts w:ascii="Helvetica" w:hAnsi="Helvetica"/>
        <w:b/>
        <w:sz w:val="18"/>
        <w:szCs w:val="18"/>
      </w:rPr>
      <w:t>-</w:t>
    </w:r>
    <w:r w:rsidRPr="00630D4B">
      <w:rPr>
        <w:rFonts w:ascii="Helvetica" w:hAnsi="Helvetica"/>
        <w:b/>
        <w:sz w:val="18"/>
        <w:szCs w:val="18"/>
      </w:rPr>
      <w:fldChar w:fldCharType="begin"/>
    </w:r>
    <w:r w:rsidRPr="00630D4B">
      <w:rPr>
        <w:rFonts w:ascii="Helvetica" w:hAnsi="Helvetica"/>
        <w:b/>
        <w:sz w:val="18"/>
        <w:szCs w:val="18"/>
      </w:rPr>
      <w:instrText xml:space="preserve"> PAGE   \* MERGEFORMAT </w:instrText>
    </w:r>
    <w:r w:rsidRPr="00630D4B">
      <w:rPr>
        <w:rFonts w:ascii="Helvetica" w:hAnsi="Helvetica"/>
        <w:b/>
        <w:sz w:val="18"/>
        <w:szCs w:val="18"/>
      </w:rPr>
      <w:fldChar w:fldCharType="separate"/>
    </w:r>
    <w:r>
      <w:rPr>
        <w:rFonts w:ascii="Helvetica" w:hAnsi="Helvetica"/>
        <w:b/>
        <w:noProof/>
        <w:sz w:val="18"/>
        <w:szCs w:val="18"/>
      </w:rPr>
      <w:t>41</w:t>
    </w:r>
    <w:r w:rsidRPr="00630D4B">
      <w:rPr>
        <w:rFonts w:ascii="Helvetica" w:hAnsi="Helvetica"/>
        <w:b/>
        <w:sz w:val="18"/>
        <w:szCs w:val="18"/>
      </w:rPr>
      <w:fldChar w:fldCharType="end"/>
    </w:r>
    <w:r w:rsidRPr="00630D4B">
      <w:rPr>
        <w:rFonts w:ascii="Helvetica" w:hAnsi="Helvetica"/>
        <w:b/>
        <w:sz w:val="18"/>
        <w:szCs w:val="18"/>
      </w:rPr>
      <w:t>-</w:t>
    </w:r>
    <w:r>
      <w:rPr>
        <w:rFonts w:ascii="Helvetica" w:hAnsi="Helvetica"/>
        <w:b/>
        <w:sz w:val="18"/>
        <w:szCs w:val="18"/>
      </w:rPr>
      <w:tab/>
    </w:r>
    <w:r>
      <w:rPr>
        <w:rFonts w:ascii="Helvetica" w:hAnsi="Helvetica"/>
        <w:b/>
        <w:sz w:val="18"/>
        <w:szCs w:val="18"/>
      </w:rPr>
      <w:tab/>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BF" w14:textId="07BAC7FC" w:rsidR="00EE28AF" w:rsidRPr="009C4EFD" w:rsidRDefault="00EE28AF" w:rsidP="00337985">
    <w:pPr>
      <w:pStyle w:val="Footer"/>
      <w:tabs>
        <w:tab w:val="clear" w:pos="4320"/>
        <w:tab w:val="clear" w:pos="8640"/>
        <w:tab w:val="center" w:pos="5310"/>
        <w:tab w:val="right" w:pos="10620"/>
      </w:tabs>
      <w:spacing w:before="120" w:line="240" w:lineRule="auto"/>
      <w:ind w:firstLine="0"/>
      <w:rPr>
        <w:rFonts w:ascii="Helvetica" w:hAnsi="Helvetica"/>
        <w:sz w:val="18"/>
        <w:szCs w:val="18"/>
      </w:rPr>
    </w:pPr>
    <w:r>
      <w:rPr>
        <w:rFonts w:ascii="Helvetica" w:hAnsi="Helvetica"/>
        <w:b/>
        <w:sz w:val="18"/>
        <w:szCs w:val="18"/>
      </w:rPr>
      <w:tab/>
    </w:r>
    <w:r>
      <w:rPr>
        <w:rFonts w:ascii="Helvetica" w:hAnsi="Helvetica"/>
        <w:b/>
        <w:sz w:val="18"/>
        <w:szCs w:val="18"/>
      </w:rPr>
      <w:tab/>
    </w:r>
    <w:r w:rsidRPr="00630D4B">
      <w:rPr>
        <w:rFonts w:ascii="Helvetica" w:hAnsi="Helvetica"/>
        <w:b/>
        <w:sz w:val="18"/>
        <w:szCs w:val="18"/>
      </w:rPr>
      <w:t>-</w:t>
    </w:r>
    <w:r w:rsidRPr="00630D4B">
      <w:rPr>
        <w:rFonts w:ascii="Helvetica" w:hAnsi="Helvetica"/>
        <w:b/>
        <w:sz w:val="18"/>
        <w:szCs w:val="18"/>
      </w:rPr>
      <w:fldChar w:fldCharType="begin"/>
    </w:r>
    <w:r w:rsidRPr="00630D4B">
      <w:rPr>
        <w:rFonts w:ascii="Helvetica" w:hAnsi="Helvetica"/>
        <w:b/>
        <w:sz w:val="18"/>
        <w:szCs w:val="18"/>
      </w:rPr>
      <w:instrText xml:space="preserve"> PAGE   \* MERGEFORMAT </w:instrText>
    </w:r>
    <w:r w:rsidRPr="00630D4B">
      <w:rPr>
        <w:rFonts w:ascii="Helvetica" w:hAnsi="Helvetica"/>
        <w:b/>
        <w:sz w:val="18"/>
        <w:szCs w:val="18"/>
      </w:rPr>
      <w:fldChar w:fldCharType="separate"/>
    </w:r>
    <w:r w:rsidR="00773E77">
      <w:rPr>
        <w:rFonts w:ascii="Helvetica" w:hAnsi="Helvetica"/>
        <w:b/>
        <w:noProof/>
        <w:sz w:val="18"/>
        <w:szCs w:val="18"/>
      </w:rPr>
      <w:t>42</w:t>
    </w:r>
    <w:r w:rsidRPr="00630D4B">
      <w:rPr>
        <w:rFonts w:ascii="Helvetica" w:hAnsi="Helvetica"/>
        <w:b/>
        <w:sz w:val="18"/>
        <w:szCs w:val="18"/>
      </w:rPr>
      <w:fldChar w:fldCharType="end"/>
    </w:r>
    <w:r w:rsidRPr="00630D4B">
      <w:rPr>
        <w:rFonts w:ascii="Helvetica" w:hAnsi="Helvetica"/>
        <w:b/>
        <w:sz w:val="18"/>
        <w:szCs w:val="18"/>
      </w:rPr>
      <w:t>-</w:t>
    </w:r>
    <w:r w:rsidRPr="003106C9">
      <w:rPr>
        <w:rFonts w:ascii="Helvetica" w:hAnsi="Helvetica"/>
        <w:b/>
        <w:sz w:val="18"/>
        <w:szCs w:val="18"/>
      </w:rPr>
      <w:t xml:space="preserve"> </w:t>
    </w:r>
    <w:r>
      <w:rPr>
        <w:rFonts w:ascii="Helvetica" w:hAnsi="Helvetica"/>
        <w:b/>
        <w:sz w:val="18"/>
        <w:szCs w:val="18"/>
      </w:rPr>
      <w:tab/>
      <w:t>Instructions for Schedule H (Form 5500)</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C0" w14:textId="54144781" w:rsidR="00EE28AF" w:rsidRPr="001D277F" w:rsidRDefault="00EE28AF" w:rsidP="00337985">
    <w:pPr>
      <w:pStyle w:val="Footer"/>
      <w:tabs>
        <w:tab w:val="clear" w:pos="4320"/>
        <w:tab w:val="clear" w:pos="8640"/>
        <w:tab w:val="center" w:pos="5310"/>
        <w:tab w:val="right" w:pos="10530"/>
      </w:tabs>
      <w:spacing w:before="120" w:line="240" w:lineRule="auto"/>
      <w:ind w:firstLine="0"/>
      <w:rPr>
        <w:rFonts w:ascii="Helvetica" w:hAnsi="Helvetica"/>
        <w:sz w:val="18"/>
        <w:szCs w:val="18"/>
      </w:rPr>
    </w:pPr>
    <w:r>
      <w:rPr>
        <w:rFonts w:ascii="Helvetica" w:hAnsi="Helvetica"/>
        <w:b/>
        <w:sz w:val="18"/>
        <w:szCs w:val="18"/>
      </w:rPr>
      <w:t>Instructions for Schedule H (Form 5500)</w:t>
    </w:r>
    <w:r>
      <w:rPr>
        <w:rFonts w:ascii="Helvetica" w:hAnsi="Helvetica"/>
        <w:sz w:val="18"/>
        <w:szCs w:val="18"/>
      </w:rPr>
      <w:tab/>
    </w:r>
    <w:r w:rsidRPr="00630D4B">
      <w:rPr>
        <w:rFonts w:ascii="Helvetica" w:hAnsi="Helvetica"/>
        <w:b/>
        <w:sz w:val="18"/>
        <w:szCs w:val="18"/>
      </w:rPr>
      <w:t>-</w:t>
    </w:r>
    <w:r w:rsidRPr="00630D4B">
      <w:rPr>
        <w:rFonts w:ascii="Helvetica" w:hAnsi="Helvetica"/>
        <w:b/>
        <w:sz w:val="18"/>
        <w:szCs w:val="18"/>
      </w:rPr>
      <w:fldChar w:fldCharType="begin"/>
    </w:r>
    <w:r w:rsidRPr="00630D4B">
      <w:rPr>
        <w:rFonts w:ascii="Helvetica" w:hAnsi="Helvetica"/>
        <w:b/>
        <w:sz w:val="18"/>
        <w:szCs w:val="18"/>
      </w:rPr>
      <w:instrText xml:space="preserve"> PAGE   \* MERGEFORMAT </w:instrText>
    </w:r>
    <w:r w:rsidRPr="00630D4B">
      <w:rPr>
        <w:rFonts w:ascii="Helvetica" w:hAnsi="Helvetica"/>
        <w:b/>
        <w:sz w:val="18"/>
        <w:szCs w:val="18"/>
      </w:rPr>
      <w:fldChar w:fldCharType="separate"/>
    </w:r>
    <w:r>
      <w:rPr>
        <w:rFonts w:ascii="Helvetica" w:hAnsi="Helvetica"/>
        <w:b/>
        <w:noProof/>
        <w:sz w:val="18"/>
        <w:szCs w:val="18"/>
      </w:rPr>
      <w:t>43</w:t>
    </w:r>
    <w:r w:rsidRPr="00630D4B">
      <w:rPr>
        <w:rFonts w:ascii="Helvetica" w:hAnsi="Helvetica"/>
        <w:b/>
        <w:sz w:val="18"/>
        <w:szCs w:val="18"/>
      </w:rPr>
      <w:fldChar w:fldCharType="end"/>
    </w:r>
    <w:r w:rsidRPr="00630D4B">
      <w:rPr>
        <w:rFonts w:ascii="Helvetica" w:hAnsi="Helvetica"/>
        <w:b/>
        <w:sz w:val="18"/>
        <w:szCs w:val="18"/>
      </w:rPr>
      <w:t>-</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C1" w14:textId="2D3D8DF2" w:rsidR="00EE28AF" w:rsidRPr="00E06E8C" w:rsidRDefault="00EE28AF" w:rsidP="00F21E1C">
    <w:pPr>
      <w:pStyle w:val="Footer"/>
      <w:tabs>
        <w:tab w:val="clear" w:pos="4320"/>
        <w:tab w:val="clear" w:pos="8640"/>
        <w:tab w:val="center" w:pos="5220"/>
        <w:tab w:val="right" w:pos="10530"/>
      </w:tabs>
      <w:spacing w:before="120" w:line="240" w:lineRule="auto"/>
      <w:ind w:firstLine="0"/>
      <w:rPr>
        <w:rFonts w:ascii="Helvetica" w:hAnsi="Helvetica"/>
        <w:b/>
        <w:sz w:val="18"/>
        <w:szCs w:val="18"/>
      </w:rPr>
    </w:pPr>
    <w:r>
      <w:rPr>
        <w:rFonts w:ascii="Helvetica" w:hAnsi="Helvetica"/>
        <w:b/>
        <w:sz w:val="18"/>
        <w:szCs w:val="18"/>
      </w:rPr>
      <w:t>Instructions for Schedule I (Form 5500)</w:t>
    </w:r>
    <w:r>
      <w:rPr>
        <w:rFonts w:ascii="Helvetica" w:hAnsi="Helvetica"/>
        <w:b/>
        <w:sz w:val="18"/>
        <w:szCs w:val="18"/>
      </w:rPr>
      <w:tab/>
    </w:r>
    <w:r w:rsidRPr="00630D4B">
      <w:rPr>
        <w:rFonts w:ascii="Helvetica" w:hAnsi="Helvetica"/>
        <w:b/>
        <w:sz w:val="18"/>
        <w:szCs w:val="18"/>
      </w:rPr>
      <w:t>-</w:t>
    </w:r>
    <w:r w:rsidRPr="00630D4B">
      <w:rPr>
        <w:rFonts w:ascii="Helvetica" w:hAnsi="Helvetica"/>
        <w:b/>
        <w:sz w:val="18"/>
        <w:szCs w:val="18"/>
      </w:rPr>
      <w:fldChar w:fldCharType="begin"/>
    </w:r>
    <w:r w:rsidRPr="00630D4B">
      <w:rPr>
        <w:rFonts w:ascii="Helvetica" w:hAnsi="Helvetica"/>
        <w:b/>
        <w:sz w:val="18"/>
        <w:szCs w:val="18"/>
      </w:rPr>
      <w:instrText xml:space="preserve"> PAGE   \* MERGEFORMAT </w:instrText>
    </w:r>
    <w:r w:rsidRPr="00630D4B">
      <w:rPr>
        <w:rFonts w:ascii="Helvetica" w:hAnsi="Helvetica"/>
        <w:b/>
        <w:sz w:val="18"/>
        <w:szCs w:val="18"/>
      </w:rPr>
      <w:fldChar w:fldCharType="separate"/>
    </w:r>
    <w:r>
      <w:rPr>
        <w:rFonts w:ascii="Helvetica" w:hAnsi="Helvetica"/>
        <w:b/>
        <w:noProof/>
        <w:sz w:val="18"/>
        <w:szCs w:val="18"/>
      </w:rPr>
      <w:t>46</w:t>
    </w:r>
    <w:r w:rsidRPr="00630D4B">
      <w:rPr>
        <w:rFonts w:ascii="Helvetica" w:hAnsi="Helvetica"/>
        <w:b/>
        <w:sz w:val="18"/>
        <w:szCs w:val="18"/>
      </w:rPr>
      <w:fldChar w:fldCharType="end"/>
    </w:r>
    <w:r w:rsidRPr="00630D4B">
      <w:rPr>
        <w:rFonts w:ascii="Helvetica" w:hAnsi="Helvetica"/>
        <w:b/>
        <w:sz w:val="18"/>
        <w:szCs w:val="18"/>
      </w:rPr>
      <w:t>-</w:t>
    </w:r>
    <w:r>
      <w:rPr>
        <w:rFonts w:ascii="Helvetica" w:hAnsi="Helvetica"/>
        <w:b/>
        <w:sz w:val="18"/>
        <w:szCs w:val="18"/>
      </w:rPr>
      <w:tab/>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C2" w14:textId="77777777" w:rsidR="00EE28AF" w:rsidRPr="009C4EFD" w:rsidRDefault="00EE28AF" w:rsidP="00337985">
    <w:pPr>
      <w:pStyle w:val="Footer"/>
      <w:tabs>
        <w:tab w:val="clear" w:pos="4320"/>
        <w:tab w:val="clear" w:pos="8640"/>
        <w:tab w:val="center" w:pos="5310"/>
        <w:tab w:val="right" w:pos="10620"/>
      </w:tabs>
      <w:spacing w:before="120" w:line="240" w:lineRule="auto"/>
      <w:ind w:firstLine="0"/>
      <w:rPr>
        <w:rFonts w:ascii="Helvetica" w:hAnsi="Helvetica"/>
        <w:sz w:val="18"/>
        <w:szCs w:val="18"/>
      </w:rPr>
    </w:pPr>
    <w:r>
      <w:rPr>
        <w:rFonts w:ascii="Helvetica" w:hAnsi="Helvetica"/>
        <w:b/>
        <w:sz w:val="18"/>
        <w:szCs w:val="18"/>
      </w:rPr>
      <w:tab/>
    </w:r>
    <w:r>
      <w:rPr>
        <w:rFonts w:ascii="Helvetica" w:hAnsi="Helvetica"/>
        <w:b/>
        <w:sz w:val="18"/>
        <w:szCs w:val="18"/>
      </w:rPr>
      <w:tab/>
    </w:r>
    <w:r w:rsidRPr="00630D4B">
      <w:rPr>
        <w:rFonts w:ascii="Helvetica" w:hAnsi="Helvetica"/>
        <w:b/>
        <w:sz w:val="18"/>
        <w:szCs w:val="18"/>
      </w:rPr>
      <w:t>-</w:t>
    </w:r>
    <w:r w:rsidRPr="00630D4B">
      <w:rPr>
        <w:rFonts w:ascii="Helvetica" w:hAnsi="Helvetica"/>
        <w:b/>
        <w:sz w:val="18"/>
        <w:szCs w:val="18"/>
      </w:rPr>
      <w:fldChar w:fldCharType="begin"/>
    </w:r>
    <w:r w:rsidRPr="00630D4B">
      <w:rPr>
        <w:rFonts w:ascii="Helvetica" w:hAnsi="Helvetica"/>
        <w:b/>
        <w:sz w:val="18"/>
        <w:szCs w:val="18"/>
      </w:rPr>
      <w:instrText xml:space="preserve"> PAGE   \* MERGEFORMAT </w:instrText>
    </w:r>
    <w:r w:rsidRPr="00630D4B">
      <w:rPr>
        <w:rFonts w:ascii="Helvetica" w:hAnsi="Helvetica"/>
        <w:b/>
        <w:sz w:val="18"/>
        <w:szCs w:val="18"/>
      </w:rPr>
      <w:fldChar w:fldCharType="separate"/>
    </w:r>
    <w:r>
      <w:rPr>
        <w:rFonts w:ascii="Helvetica" w:hAnsi="Helvetica"/>
        <w:b/>
        <w:noProof/>
        <w:sz w:val="18"/>
        <w:szCs w:val="18"/>
      </w:rPr>
      <w:t>46</w:t>
    </w:r>
    <w:r w:rsidRPr="00630D4B">
      <w:rPr>
        <w:rFonts w:ascii="Helvetica" w:hAnsi="Helvetica"/>
        <w:b/>
        <w:sz w:val="18"/>
        <w:szCs w:val="18"/>
      </w:rPr>
      <w:fldChar w:fldCharType="end"/>
    </w:r>
    <w:r w:rsidRPr="00630D4B">
      <w:rPr>
        <w:rFonts w:ascii="Helvetica" w:hAnsi="Helvetica"/>
        <w:b/>
        <w:sz w:val="18"/>
        <w:szCs w:val="18"/>
      </w:rPr>
      <w:t>-</w:t>
    </w:r>
    <w:r w:rsidRPr="003106C9">
      <w:rPr>
        <w:rFonts w:ascii="Helvetica" w:hAnsi="Helvetica"/>
        <w:b/>
        <w:sz w:val="18"/>
        <w:szCs w:val="18"/>
      </w:rPr>
      <w:t xml:space="preserve"> </w:t>
    </w:r>
    <w:r>
      <w:rPr>
        <w:rFonts w:ascii="Helvetica" w:hAnsi="Helvetica"/>
        <w:b/>
        <w:sz w:val="18"/>
        <w:szCs w:val="18"/>
      </w:rPr>
      <w:tab/>
      <w:t>Instructions for Schedule I (Form 5500)</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C3" w14:textId="77777777" w:rsidR="00EE28AF" w:rsidRPr="001D277F" w:rsidRDefault="00EE28AF" w:rsidP="00337985">
    <w:pPr>
      <w:pStyle w:val="Footer"/>
      <w:tabs>
        <w:tab w:val="clear" w:pos="4320"/>
        <w:tab w:val="clear" w:pos="8640"/>
        <w:tab w:val="center" w:pos="5310"/>
        <w:tab w:val="right" w:pos="10530"/>
      </w:tabs>
      <w:spacing w:before="120" w:line="240" w:lineRule="auto"/>
      <w:ind w:firstLine="0"/>
      <w:rPr>
        <w:rFonts w:ascii="Helvetica" w:hAnsi="Helvetica"/>
        <w:sz w:val="18"/>
        <w:szCs w:val="18"/>
      </w:rPr>
    </w:pPr>
    <w:r>
      <w:rPr>
        <w:rFonts w:ascii="Helvetica" w:hAnsi="Helvetica"/>
        <w:b/>
        <w:sz w:val="18"/>
        <w:szCs w:val="18"/>
      </w:rPr>
      <w:t>Instructions for Schedule I (Form 5500)</w:t>
    </w:r>
    <w:r>
      <w:rPr>
        <w:rFonts w:ascii="Helvetica" w:hAnsi="Helvetica"/>
        <w:sz w:val="18"/>
        <w:szCs w:val="18"/>
      </w:rPr>
      <w:tab/>
    </w:r>
    <w:r w:rsidRPr="00630D4B">
      <w:rPr>
        <w:rFonts w:ascii="Helvetica" w:hAnsi="Helvetica"/>
        <w:b/>
        <w:sz w:val="18"/>
        <w:szCs w:val="18"/>
      </w:rPr>
      <w:t>-</w:t>
    </w:r>
    <w:r w:rsidRPr="00630D4B">
      <w:rPr>
        <w:rFonts w:ascii="Helvetica" w:hAnsi="Helvetica"/>
        <w:b/>
        <w:sz w:val="18"/>
        <w:szCs w:val="18"/>
      </w:rPr>
      <w:fldChar w:fldCharType="begin"/>
    </w:r>
    <w:r w:rsidRPr="00630D4B">
      <w:rPr>
        <w:rFonts w:ascii="Helvetica" w:hAnsi="Helvetica"/>
        <w:b/>
        <w:sz w:val="18"/>
        <w:szCs w:val="18"/>
      </w:rPr>
      <w:instrText xml:space="preserve"> PAGE   \* MERGEFORMAT </w:instrText>
    </w:r>
    <w:r w:rsidRPr="00630D4B">
      <w:rPr>
        <w:rFonts w:ascii="Helvetica" w:hAnsi="Helvetica"/>
        <w:b/>
        <w:sz w:val="18"/>
        <w:szCs w:val="18"/>
      </w:rPr>
      <w:fldChar w:fldCharType="separate"/>
    </w:r>
    <w:r>
      <w:rPr>
        <w:rFonts w:ascii="Helvetica" w:hAnsi="Helvetica"/>
        <w:b/>
        <w:noProof/>
        <w:sz w:val="18"/>
        <w:szCs w:val="18"/>
      </w:rPr>
      <w:t>45</w:t>
    </w:r>
    <w:r w:rsidRPr="00630D4B">
      <w:rPr>
        <w:rFonts w:ascii="Helvetica" w:hAnsi="Helvetica"/>
        <w:b/>
        <w:sz w:val="18"/>
        <w:szCs w:val="18"/>
      </w:rPr>
      <w:fldChar w:fldCharType="end"/>
    </w:r>
    <w:r w:rsidRPr="00630D4B">
      <w:rPr>
        <w:rFonts w:ascii="Helvetica" w:hAnsi="Helvetica"/>
        <w:b/>
        <w:sz w:val="18"/>
        <w:szCs w:val="18"/>
      </w:rPr>
      <w:t>-</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C4" w14:textId="1920A404" w:rsidR="00EE28AF" w:rsidRPr="009C4EFD" w:rsidRDefault="00EE28AF" w:rsidP="00337985">
    <w:pPr>
      <w:pStyle w:val="Footer"/>
      <w:tabs>
        <w:tab w:val="clear" w:pos="4320"/>
        <w:tab w:val="clear" w:pos="8640"/>
        <w:tab w:val="center" w:pos="5310"/>
        <w:tab w:val="right" w:pos="10620"/>
      </w:tabs>
      <w:spacing w:before="120" w:line="240" w:lineRule="auto"/>
      <w:ind w:firstLine="0"/>
      <w:rPr>
        <w:rFonts w:ascii="Helvetica" w:hAnsi="Helvetica"/>
        <w:sz w:val="18"/>
        <w:szCs w:val="18"/>
      </w:rPr>
    </w:pPr>
    <w:r>
      <w:rPr>
        <w:rFonts w:ascii="Helvetica" w:hAnsi="Helvetica"/>
        <w:b/>
        <w:sz w:val="18"/>
        <w:szCs w:val="18"/>
      </w:rPr>
      <w:tab/>
    </w:r>
    <w:r>
      <w:rPr>
        <w:rFonts w:ascii="Helvetica" w:hAnsi="Helvetica"/>
        <w:b/>
        <w:sz w:val="18"/>
        <w:szCs w:val="18"/>
      </w:rPr>
      <w:tab/>
    </w:r>
    <w:r w:rsidRPr="00630D4B">
      <w:rPr>
        <w:rFonts w:ascii="Helvetica" w:hAnsi="Helvetica"/>
        <w:b/>
        <w:sz w:val="18"/>
        <w:szCs w:val="18"/>
      </w:rPr>
      <w:t>-</w:t>
    </w:r>
    <w:r w:rsidRPr="00630D4B">
      <w:rPr>
        <w:rFonts w:ascii="Helvetica" w:hAnsi="Helvetica"/>
        <w:b/>
        <w:sz w:val="18"/>
        <w:szCs w:val="18"/>
      </w:rPr>
      <w:fldChar w:fldCharType="begin"/>
    </w:r>
    <w:r w:rsidRPr="00630D4B">
      <w:rPr>
        <w:rFonts w:ascii="Helvetica" w:hAnsi="Helvetica"/>
        <w:b/>
        <w:sz w:val="18"/>
        <w:szCs w:val="18"/>
      </w:rPr>
      <w:instrText xml:space="preserve"> PAGE   \* MERGEFORMAT </w:instrText>
    </w:r>
    <w:r w:rsidRPr="00630D4B">
      <w:rPr>
        <w:rFonts w:ascii="Helvetica" w:hAnsi="Helvetica"/>
        <w:b/>
        <w:sz w:val="18"/>
        <w:szCs w:val="18"/>
      </w:rPr>
      <w:fldChar w:fldCharType="separate"/>
    </w:r>
    <w:r w:rsidR="00773E77">
      <w:rPr>
        <w:rFonts w:ascii="Helvetica" w:hAnsi="Helvetica"/>
        <w:b/>
        <w:noProof/>
        <w:sz w:val="18"/>
        <w:szCs w:val="18"/>
      </w:rPr>
      <w:t>50</w:t>
    </w:r>
    <w:r w:rsidRPr="00630D4B">
      <w:rPr>
        <w:rFonts w:ascii="Helvetica" w:hAnsi="Helvetica"/>
        <w:b/>
        <w:sz w:val="18"/>
        <w:szCs w:val="18"/>
      </w:rPr>
      <w:fldChar w:fldCharType="end"/>
    </w:r>
    <w:r w:rsidRPr="00630D4B">
      <w:rPr>
        <w:rFonts w:ascii="Helvetica" w:hAnsi="Helvetica"/>
        <w:b/>
        <w:sz w:val="18"/>
        <w:szCs w:val="18"/>
      </w:rPr>
      <w:t>-</w:t>
    </w:r>
    <w:r w:rsidRPr="003106C9">
      <w:rPr>
        <w:rFonts w:ascii="Helvetica" w:hAnsi="Helvetica"/>
        <w:b/>
        <w:sz w:val="18"/>
        <w:szCs w:val="18"/>
      </w:rPr>
      <w:t xml:space="preserve"> </w:t>
    </w:r>
    <w:r>
      <w:rPr>
        <w:rFonts w:ascii="Helvetica" w:hAnsi="Helvetica"/>
        <w:b/>
        <w:sz w:val="18"/>
        <w:szCs w:val="18"/>
      </w:rPr>
      <w:tab/>
      <w:t>Instructions for Schedule I (Form 5500)</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C5" w14:textId="2CC5E65E" w:rsidR="00EE28AF" w:rsidRPr="001D277F" w:rsidRDefault="00EE28AF" w:rsidP="00337985">
    <w:pPr>
      <w:pStyle w:val="Footer"/>
      <w:tabs>
        <w:tab w:val="clear" w:pos="4320"/>
        <w:tab w:val="clear" w:pos="8640"/>
        <w:tab w:val="center" w:pos="5310"/>
        <w:tab w:val="right" w:pos="10530"/>
      </w:tabs>
      <w:spacing w:before="120" w:line="240" w:lineRule="auto"/>
      <w:ind w:firstLine="0"/>
      <w:rPr>
        <w:rFonts w:ascii="Helvetica" w:hAnsi="Helvetica"/>
        <w:sz w:val="18"/>
        <w:szCs w:val="18"/>
      </w:rPr>
    </w:pPr>
    <w:r>
      <w:rPr>
        <w:rFonts w:ascii="Helvetica" w:hAnsi="Helvetica"/>
        <w:b/>
        <w:sz w:val="18"/>
        <w:szCs w:val="18"/>
      </w:rPr>
      <w:t>Instructions for Schedule I (Form 5500)</w:t>
    </w:r>
    <w:r>
      <w:rPr>
        <w:rFonts w:ascii="Helvetica" w:hAnsi="Helvetica"/>
        <w:sz w:val="18"/>
        <w:szCs w:val="18"/>
      </w:rPr>
      <w:tab/>
    </w:r>
    <w:r w:rsidRPr="00630D4B">
      <w:rPr>
        <w:rFonts w:ascii="Helvetica" w:hAnsi="Helvetica"/>
        <w:b/>
        <w:sz w:val="18"/>
        <w:szCs w:val="18"/>
      </w:rPr>
      <w:t>-</w:t>
    </w:r>
    <w:r w:rsidRPr="00630D4B">
      <w:rPr>
        <w:rFonts w:ascii="Helvetica" w:hAnsi="Helvetica"/>
        <w:b/>
        <w:sz w:val="18"/>
        <w:szCs w:val="18"/>
      </w:rPr>
      <w:fldChar w:fldCharType="begin"/>
    </w:r>
    <w:r w:rsidRPr="00630D4B">
      <w:rPr>
        <w:rFonts w:ascii="Helvetica" w:hAnsi="Helvetica"/>
        <w:b/>
        <w:sz w:val="18"/>
        <w:szCs w:val="18"/>
      </w:rPr>
      <w:instrText xml:space="preserve"> PAGE   \* MERGEFORMAT </w:instrText>
    </w:r>
    <w:r w:rsidRPr="00630D4B">
      <w:rPr>
        <w:rFonts w:ascii="Helvetica" w:hAnsi="Helvetica"/>
        <w:b/>
        <w:sz w:val="18"/>
        <w:szCs w:val="18"/>
      </w:rPr>
      <w:fldChar w:fldCharType="separate"/>
    </w:r>
    <w:r w:rsidR="00773E77">
      <w:rPr>
        <w:rFonts w:ascii="Helvetica" w:hAnsi="Helvetica"/>
        <w:b/>
        <w:noProof/>
        <w:sz w:val="18"/>
        <w:szCs w:val="18"/>
      </w:rPr>
      <w:t>49</w:t>
    </w:r>
    <w:r w:rsidRPr="00630D4B">
      <w:rPr>
        <w:rFonts w:ascii="Helvetica" w:hAnsi="Helvetica"/>
        <w:b/>
        <w:sz w:val="18"/>
        <w:szCs w:val="18"/>
      </w:rPr>
      <w:fldChar w:fldCharType="end"/>
    </w:r>
    <w:r w:rsidRPr="00630D4B">
      <w:rPr>
        <w:rFonts w:ascii="Helvetica" w:hAnsi="Helvetica"/>
        <w:b/>
        <w:sz w:val="18"/>
        <w:szCs w:val="18"/>
      </w:rPr>
      <w:t>-</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C6" w14:textId="3E03595E" w:rsidR="00EE28AF" w:rsidRPr="00E06E8C" w:rsidRDefault="00EE28AF" w:rsidP="00F21E1C">
    <w:pPr>
      <w:pStyle w:val="Footer"/>
      <w:tabs>
        <w:tab w:val="clear" w:pos="4320"/>
        <w:tab w:val="clear" w:pos="8640"/>
        <w:tab w:val="center" w:pos="5220"/>
        <w:tab w:val="right" w:pos="10530"/>
      </w:tabs>
      <w:spacing w:before="120" w:line="240" w:lineRule="auto"/>
      <w:ind w:firstLine="0"/>
      <w:rPr>
        <w:rFonts w:ascii="Helvetica" w:hAnsi="Helvetica"/>
        <w:b/>
        <w:sz w:val="18"/>
        <w:szCs w:val="18"/>
      </w:rPr>
    </w:pPr>
    <w:r>
      <w:rPr>
        <w:rFonts w:ascii="Helvetica" w:hAnsi="Helvetica"/>
        <w:b/>
        <w:sz w:val="18"/>
        <w:szCs w:val="18"/>
      </w:rPr>
      <w:t>Instructions for Schedule I (Form 5500)</w:t>
    </w:r>
    <w:r>
      <w:rPr>
        <w:rFonts w:ascii="Helvetica" w:hAnsi="Helvetica"/>
        <w:b/>
        <w:sz w:val="18"/>
        <w:szCs w:val="18"/>
      </w:rPr>
      <w:tab/>
    </w:r>
    <w:r w:rsidRPr="00630D4B">
      <w:rPr>
        <w:rFonts w:ascii="Helvetica" w:hAnsi="Helvetica"/>
        <w:b/>
        <w:sz w:val="18"/>
        <w:szCs w:val="18"/>
      </w:rPr>
      <w:t>-</w:t>
    </w:r>
    <w:r w:rsidRPr="00630D4B">
      <w:rPr>
        <w:rFonts w:ascii="Helvetica" w:hAnsi="Helvetica"/>
        <w:b/>
        <w:sz w:val="18"/>
        <w:szCs w:val="18"/>
      </w:rPr>
      <w:fldChar w:fldCharType="begin"/>
    </w:r>
    <w:r w:rsidRPr="00630D4B">
      <w:rPr>
        <w:rFonts w:ascii="Helvetica" w:hAnsi="Helvetica"/>
        <w:b/>
        <w:sz w:val="18"/>
        <w:szCs w:val="18"/>
      </w:rPr>
      <w:instrText xml:space="preserve"> PAGE   \* MERGEFORMAT </w:instrText>
    </w:r>
    <w:r w:rsidRPr="00630D4B">
      <w:rPr>
        <w:rFonts w:ascii="Helvetica" w:hAnsi="Helvetica"/>
        <w:b/>
        <w:sz w:val="18"/>
        <w:szCs w:val="18"/>
      </w:rPr>
      <w:fldChar w:fldCharType="separate"/>
    </w:r>
    <w:r w:rsidR="00773E77">
      <w:rPr>
        <w:rFonts w:ascii="Helvetica" w:hAnsi="Helvetica"/>
        <w:b/>
        <w:noProof/>
        <w:sz w:val="18"/>
        <w:szCs w:val="18"/>
      </w:rPr>
      <w:t>43</w:t>
    </w:r>
    <w:r w:rsidRPr="00630D4B">
      <w:rPr>
        <w:rFonts w:ascii="Helvetica" w:hAnsi="Helvetica"/>
        <w:b/>
        <w:sz w:val="18"/>
        <w:szCs w:val="18"/>
      </w:rPr>
      <w:fldChar w:fldCharType="end"/>
    </w:r>
    <w:r w:rsidRPr="00630D4B">
      <w:rPr>
        <w:rFonts w:ascii="Helvetica" w:hAnsi="Helvetica"/>
        <w:b/>
        <w:sz w:val="18"/>
        <w:szCs w:val="18"/>
      </w:rPr>
      <w:t>-</w:t>
    </w:r>
    <w:r>
      <w:rPr>
        <w:rFonts w:ascii="Helvetica" w:hAnsi="Helvetica"/>
        <w:b/>
        <w:sz w:val="18"/>
        <w:szCs w:val="18"/>
      </w:rPr>
      <w:tab/>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C9" w14:textId="2D822429" w:rsidR="00EE28AF" w:rsidRPr="009C4EFD" w:rsidRDefault="00EE28AF" w:rsidP="000B5260">
    <w:pPr>
      <w:pStyle w:val="Footer"/>
      <w:tabs>
        <w:tab w:val="clear" w:pos="4320"/>
        <w:tab w:val="clear" w:pos="8640"/>
        <w:tab w:val="center" w:pos="5310"/>
        <w:tab w:val="right" w:pos="10530"/>
      </w:tabs>
      <w:spacing w:before="120" w:line="240" w:lineRule="auto"/>
      <w:ind w:firstLine="0"/>
      <w:rPr>
        <w:rFonts w:ascii="Helvetica" w:hAnsi="Helvetica"/>
        <w:sz w:val="18"/>
        <w:szCs w:val="18"/>
      </w:rPr>
    </w:pPr>
    <w:r>
      <w:rPr>
        <w:rFonts w:ascii="Helvetica" w:hAnsi="Helvetica"/>
        <w:b/>
        <w:sz w:val="18"/>
        <w:szCs w:val="18"/>
      </w:rPr>
      <w:tab/>
    </w:r>
    <w:r>
      <w:rPr>
        <w:rFonts w:ascii="Helvetica" w:hAnsi="Helvetica"/>
        <w:b/>
        <w:sz w:val="18"/>
        <w:szCs w:val="18"/>
      </w:rPr>
      <w:tab/>
    </w:r>
    <w:r w:rsidRPr="00630D4B">
      <w:rPr>
        <w:rFonts w:ascii="Helvetica" w:hAnsi="Helvetica"/>
        <w:b/>
        <w:sz w:val="18"/>
        <w:szCs w:val="18"/>
      </w:rPr>
      <w:t>-</w:t>
    </w:r>
    <w:r w:rsidRPr="00630D4B">
      <w:rPr>
        <w:rFonts w:ascii="Helvetica" w:hAnsi="Helvetica"/>
        <w:b/>
        <w:sz w:val="18"/>
        <w:szCs w:val="18"/>
      </w:rPr>
      <w:fldChar w:fldCharType="begin"/>
    </w:r>
    <w:r w:rsidRPr="00630D4B">
      <w:rPr>
        <w:rFonts w:ascii="Helvetica" w:hAnsi="Helvetica"/>
        <w:b/>
        <w:sz w:val="18"/>
        <w:szCs w:val="18"/>
      </w:rPr>
      <w:instrText xml:space="preserve"> PAGE   \* MERGEFORMAT </w:instrText>
    </w:r>
    <w:r w:rsidRPr="00630D4B">
      <w:rPr>
        <w:rFonts w:ascii="Helvetica" w:hAnsi="Helvetica"/>
        <w:b/>
        <w:sz w:val="18"/>
        <w:szCs w:val="18"/>
      </w:rPr>
      <w:fldChar w:fldCharType="separate"/>
    </w:r>
    <w:r w:rsidR="00773E77">
      <w:rPr>
        <w:rFonts w:ascii="Helvetica" w:hAnsi="Helvetica"/>
        <w:b/>
        <w:noProof/>
        <w:sz w:val="18"/>
        <w:szCs w:val="18"/>
      </w:rPr>
      <w:t>52</w:t>
    </w:r>
    <w:r w:rsidRPr="00630D4B">
      <w:rPr>
        <w:rFonts w:ascii="Helvetica" w:hAnsi="Helvetica"/>
        <w:b/>
        <w:sz w:val="18"/>
        <w:szCs w:val="18"/>
      </w:rPr>
      <w:fldChar w:fldCharType="end"/>
    </w:r>
    <w:r w:rsidRPr="00630D4B">
      <w:rPr>
        <w:rFonts w:ascii="Helvetica" w:hAnsi="Helvetica"/>
        <w:b/>
        <w:sz w:val="18"/>
        <w:szCs w:val="18"/>
      </w:rPr>
      <w:t>-</w:t>
    </w:r>
    <w:r>
      <w:rPr>
        <w:rFonts w:ascii="Helvetica" w:hAnsi="Helvetica"/>
        <w:b/>
        <w:sz w:val="18"/>
        <w:szCs w:val="18"/>
      </w:rPr>
      <w:tab/>
      <w:t>Instructions for Schedule MB (Form 5500)</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CA" w14:textId="17104277" w:rsidR="00EE28AF" w:rsidRPr="001D277F" w:rsidRDefault="00EE28AF" w:rsidP="00337985">
    <w:pPr>
      <w:pStyle w:val="Footer"/>
      <w:tabs>
        <w:tab w:val="clear" w:pos="4320"/>
        <w:tab w:val="clear" w:pos="8640"/>
        <w:tab w:val="center" w:pos="5310"/>
        <w:tab w:val="right" w:pos="10530"/>
      </w:tabs>
      <w:spacing w:before="120" w:line="240" w:lineRule="auto"/>
      <w:ind w:firstLine="0"/>
      <w:rPr>
        <w:rFonts w:ascii="Helvetica" w:hAnsi="Helvetica"/>
        <w:sz w:val="18"/>
        <w:szCs w:val="18"/>
      </w:rPr>
    </w:pPr>
    <w:r>
      <w:rPr>
        <w:rFonts w:ascii="Helvetica" w:hAnsi="Helvetica"/>
        <w:b/>
        <w:sz w:val="18"/>
        <w:szCs w:val="18"/>
      </w:rPr>
      <w:t>Instructions for Schedule MB (Form 5500)</w:t>
    </w:r>
    <w:r>
      <w:rPr>
        <w:rFonts w:ascii="Helvetica" w:hAnsi="Helvetica"/>
        <w:sz w:val="18"/>
        <w:szCs w:val="18"/>
      </w:rPr>
      <w:tab/>
    </w:r>
    <w:r w:rsidRPr="00630D4B">
      <w:rPr>
        <w:rFonts w:ascii="Helvetica" w:hAnsi="Helvetica"/>
        <w:b/>
        <w:sz w:val="18"/>
        <w:szCs w:val="18"/>
      </w:rPr>
      <w:t>-</w:t>
    </w:r>
    <w:r w:rsidRPr="00630D4B">
      <w:rPr>
        <w:rFonts w:ascii="Helvetica" w:hAnsi="Helvetica"/>
        <w:b/>
        <w:sz w:val="18"/>
        <w:szCs w:val="18"/>
      </w:rPr>
      <w:fldChar w:fldCharType="begin"/>
    </w:r>
    <w:r w:rsidRPr="00630D4B">
      <w:rPr>
        <w:rFonts w:ascii="Helvetica" w:hAnsi="Helvetica"/>
        <w:b/>
        <w:sz w:val="18"/>
        <w:szCs w:val="18"/>
      </w:rPr>
      <w:instrText xml:space="preserve"> PAGE   \* MERGEFORMAT </w:instrText>
    </w:r>
    <w:r w:rsidRPr="00630D4B">
      <w:rPr>
        <w:rFonts w:ascii="Helvetica" w:hAnsi="Helvetica"/>
        <w:b/>
        <w:sz w:val="18"/>
        <w:szCs w:val="18"/>
      </w:rPr>
      <w:fldChar w:fldCharType="separate"/>
    </w:r>
    <w:r w:rsidR="00773E77">
      <w:rPr>
        <w:rFonts w:ascii="Helvetica" w:hAnsi="Helvetica"/>
        <w:b/>
        <w:noProof/>
        <w:sz w:val="18"/>
        <w:szCs w:val="18"/>
      </w:rPr>
      <w:t>51</w:t>
    </w:r>
    <w:r w:rsidRPr="00630D4B">
      <w:rPr>
        <w:rFonts w:ascii="Helvetica" w:hAnsi="Helvetica"/>
        <w:b/>
        <w:sz w:val="18"/>
        <w:szCs w:val="18"/>
      </w:rPr>
      <w:fldChar w:fldCharType="end"/>
    </w:r>
    <w:r w:rsidRPr="00630D4B">
      <w:rPr>
        <w:rFonts w:ascii="Helvetica" w:hAnsi="Helvetica"/>
        <w:b/>
        <w:sz w:val="18"/>
        <w:szCs w:val="18"/>
      </w:rPr>
      <w:t>-</w:t>
    </w:r>
    <w:r>
      <w:rPr>
        <w:rFonts w:ascii="Helvetica" w:hAnsi="Helvetica"/>
        <w:sz w:val="18"/>
        <w:szCs w:val="18"/>
      </w:rPr>
      <w:tab/>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CB" w14:textId="77777777" w:rsidR="00EE28AF" w:rsidRPr="00E06E8C" w:rsidRDefault="00EE28AF" w:rsidP="00F21E1C">
    <w:pPr>
      <w:pStyle w:val="Footer"/>
      <w:tabs>
        <w:tab w:val="clear" w:pos="4320"/>
        <w:tab w:val="clear" w:pos="8640"/>
        <w:tab w:val="center" w:pos="5220"/>
        <w:tab w:val="right" w:pos="10530"/>
      </w:tabs>
      <w:spacing w:before="120" w:line="240" w:lineRule="auto"/>
      <w:ind w:firstLine="0"/>
      <w:rPr>
        <w:rFonts w:ascii="Helvetica" w:hAnsi="Helvetica"/>
        <w:b/>
        <w:sz w:val="18"/>
        <w:szCs w:val="18"/>
      </w:rPr>
    </w:pPr>
    <w:r>
      <w:rPr>
        <w:rFonts w:ascii="Helvetica" w:hAnsi="Helvetica"/>
        <w:b/>
        <w:sz w:val="18"/>
        <w:szCs w:val="18"/>
      </w:rPr>
      <w:t>Instructions for Schedule MB (Form 5500)</w:t>
    </w:r>
    <w:r>
      <w:rPr>
        <w:rFonts w:ascii="Helvetica" w:hAnsi="Helvetica"/>
        <w:b/>
        <w:sz w:val="18"/>
        <w:szCs w:val="18"/>
      </w:rPr>
      <w:tab/>
    </w:r>
    <w:r w:rsidRPr="00630D4B">
      <w:rPr>
        <w:rFonts w:ascii="Helvetica" w:hAnsi="Helvetica"/>
        <w:b/>
        <w:sz w:val="18"/>
        <w:szCs w:val="18"/>
      </w:rPr>
      <w:t>-</w:t>
    </w:r>
    <w:r w:rsidRPr="00630D4B">
      <w:rPr>
        <w:rFonts w:ascii="Helvetica" w:hAnsi="Helvetica"/>
        <w:b/>
        <w:sz w:val="18"/>
        <w:szCs w:val="18"/>
      </w:rPr>
      <w:fldChar w:fldCharType="begin"/>
    </w:r>
    <w:r w:rsidRPr="00630D4B">
      <w:rPr>
        <w:rFonts w:ascii="Helvetica" w:hAnsi="Helvetica"/>
        <w:b/>
        <w:sz w:val="18"/>
        <w:szCs w:val="18"/>
      </w:rPr>
      <w:instrText xml:space="preserve"> PAGE   \* MERGEFORMAT </w:instrText>
    </w:r>
    <w:r w:rsidRPr="00630D4B">
      <w:rPr>
        <w:rFonts w:ascii="Helvetica" w:hAnsi="Helvetica"/>
        <w:b/>
        <w:sz w:val="18"/>
        <w:szCs w:val="18"/>
      </w:rPr>
      <w:fldChar w:fldCharType="separate"/>
    </w:r>
    <w:r>
      <w:rPr>
        <w:rFonts w:ascii="Helvetica" w:hAnsi="Helvetica"/>
        <w:b/>
        <w:noProof/>
        <w:sz w:val="18"/>
        <w:szCs w:val="18"/>
      </w:rPr>
      <w:t>58</w:t>
    </w:r>
    <w:r w:rsidRPr="00630D4B">
      <w:rPr>
        <w:rFonts w:ascii="Helvetica" w:hAnsi="Helvetica"/>
        <w:b/>
        <w:sz w:val="18"/>
        <w:szCs w:val="18"/>
      </w:rPr>
      <w:fldChar w:fldCharType="end"/>
    </w:r>
    <w:r w:rsidRPr="00630D4B">
      <w:rPr>
        <w:rFonts w:ascii="Helvetica" w:hAnsi="Helvetica"/>
        <w:b/>
        <w:sz w:val="18"/>
        <w:szCs w:val="18"/>
      </w:rPr>
      <w:t>-</w:t>
    </w:r>
    <w:r>
      <w:rPr>
        <w:rFonts w:ascii="Helvetica" w:hAnsi="Helvetica"/>
        <w:b/>
        <w:sz w:val="18"/>
        <w:szCs w:val="18"/>
      </w:rPr>
      <w:tab/>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CC" w14:textId="23C055EE" w:rsidR="00EE28AF" w:rsidRPr="009C4EFD" w:rsidRDefault="00EE28AF" w:rsidP="000B5260">
    <w:pPr>
      <w:pStyle w:val="Footer"/>
      <w:tabs>
        <w:tab w:val="clear" w:pos="4320"/>
        <w:tab w:val="clear" w:pos="8640"/>
        <w:tab w:val="center" w:pos="5310"/>
        <w:tab w:val="right" w:pos="10530"/>
      </w:tabs>
      <w:spacing w:before="120" w:line="240" w:lineRule="auto"/>
      <w:ind w:firstLine="0"/>
      <w:rPr>
        <w:rFonts w:ascii="Helvetica" w:hAnsi="Helvetica"/>
        <w:sz w:val="18"/>
        <w:szCs w:val="18"/>
      </w:rPr>
    </w:pPr>
    <w:r>
      <w:rPr>
        <w:rFonts w:ascii="Helvetica" w:hAnsi="Helvetica"/>
        <w:b/>
        <w:sz w:val="18"/>
        <w:szCs w:val="18"/>
      </w:rPr>
      <w:tab/>
    </w:r>
    <w:r>
      <w:rPr>
        <w:rFonts w:ascii="Helvetica" w:hAnsi="Helvetica"/>
        <w:b/>
        <w:sz w:val="18"/>
        <w:szCs w:val="18"/>
      </w:rPr>
      <w:tab/>
    </w:r>
    <w:r w:rsidRPr="00630D4B">
      <w:rPr>
        <w:rFonts w:ascii="Helvetica" w:hAnsi="Helvetica"/>
        <w:b/>
        <w:sz w:val="18"/>
        <w:szCs w:val="18"/>
      </w:rPr>
      <w:t>-</w:t>
    </w:r>
    <w:r w:rsidRPr="00630D4B">
      <w:rPr>
        <w:rFonts w:ascii="Helvetica" w:hAnsi="Helvetica"/>
        <w:b/>
        <w:sz w:val="18"/>
        <w:szCs w:val="18"/>
      </w:rPr>
      <w:fldChar w:fldCharType="begin"/>
    </w:r>
    <w:r w:rsidRPr="00630D4B">
      <w:rPr>
        <w:rFonts w:ascii="Helvetica" w:hAnsi="Helvetica"/>
        <w:b/>
        <w:sz w:val="18"/>
        <w:szCs w:val="18"/>
      </w:rPr>
      <w:instrText xml:space="preserve"> PAGE   \* MERGEFORMAT </w:instrText>
    </w:r>
    <w:r w:rsidRPr="00630D4B">
      <w:rPr>
        <w:rFonts w:ascii="Helvetica" w:hAnsi="Helvetica"/>
        <w:b/>
        <w:sz w:val="18"/>
        <w:szCs w:val="18"/>
      </w:rPr>
      <w:fldChar w:fldCharType="separate"/>
    </w:r>
    <w:r w:rsidR="00773E77">
      <w:rPr>
        <w:rFonts w:ascii="Helvetica" w:hAnsi="Helvetica"/>
        <w:b/>
        <w:noProof/>
        <w:sz w:val="18"/>
        <w:szCs w:val="18"/>
      </w:rPr>
      <w:t>58</w:t>
    </w:r>
    <w:r w:rsidRPr="00630D4B">
      <w:rPr>
        <w:rFonts w:ascii="Helvetica" w:hAnsi="Helvetica"/>
        <w:b/>
        <w:sz w:val="18"/>
        <w:szCs w:val="18"/>
      </w:rPr>
      <w:fldChar w:fldCharType="end"/>
    </w:r>
    <w:r w:rsidRPr="00630D4B">
      <w:rPr>
        <w:rFonts w:ascii="Helvetica" w:hAnsi="Helvetica"/>
        <w:b/>
        <w:sz w:val="18"/>
        <w:szCs w:val="18"/>
      </w:rPr>
      <w:t>-</w:t>
    </w:r>
    <w:r>
      <w:rPr>
        <w:rFonts w:ascii="Helvetica" w:hAnsi="Helvetica"/>
        <w:b/>
        <w:sz w:val="18"/>
        <w:szCs w:val="18"/>
      </w:rPr>
      <w:tab/>
      <w:t>Instructions for Schedule R (Form 5500)</w: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CF" w14:textId="6BB0025B" w:rsidR="00EE28AF" w:rsidRPr="009C4EFD" w:rsidRDefault="00EE28AF" w:rsidP="000B5260">
    <w:pPr>
      <w:pStyle w:val="Footer"/>
      <w:tabs>
        <w:tab w:val="clear" w:pos="4320"/>
        <w:tab w:val="clear" w:pos="8640"/>
        <w:tab w:val="center" w:pos="5310"/>
        <w:tab w:val="right" w:pos="10530"/>
      </w:tabs>
      <w:spacing w:before="120" w:line="240" w:lineRule="auto"/>
      <w:ind w:firstLine="0"/>
      <w:rPr>
        <w:rFonts w:ascii="Helvetica" w:hAnsi="Helvetica"/>
        <w:sz w:val="18"/>
        <w:szCs w:val="18"/>
      </w:rPr>
    </w:pPr>
    <w:r>
      <w:rPr>
        <w:rFonts w:ascii="Helvetica" w:hAnsi="Helvetica"/>
        <w:b/>
        <w:sz w:val="18"/>
        <w:szCs w:val="18"/>
      </w:rPr>
      <w:tab/>
    </w:r>
    <w:r>
      <w:rPr>
        <w:rFonts w:ascii="Helvetica" w:hAnsi="Helvetica"/>
        <w:b/>
        <w:sz w:val="18"/>
        <w:szCs w:val="18"/>
      </w:rPr>
      <w:tab/>
    </w:r>
    <w:r w:rsidRPr="00630D4B">
      <w:rPr>
        <w:rFonts w:ascii="Helvetica" w:hAnsi="Helvetica"/>
        <w:b/>
        <w:sz w:val="18"/>
        <w:szCs w:val="18"/>
      </w:rPr>
      <w:t>-</w:t>
    </w:r>
    <w:r w:rsidRPr="00630D4B">
      <w:rPr>
        <w:rFonts w:ascii="Helvetica" w:hAnsi="Helvetica"/>
        <w:b/>
        <w:sz w:val="18"/>
        <w:szCs w:val="18"/>
      </w:rPr>
      <w:fldChar w:fldCharType="begin"/>
    </w:r>
    <w:r w:rsidRPr="00630D4B">
      <w:rPr>
        <w:rFonts w:ascii="Helvetica" w:hAnsi="Helvetica"/>
        <w:b/>
        <w:sz w:val="18"/>
        <w:szCs w:val="18"/>
      </w:rPr>
      <w:instrText xml:space="preserve"> PAGE   \* MERGEFORMAT </w:instrText>
    </w:r>
    <w:r w:rsidRPr="00630D4B">
      <w:rPr>
        <w:rFonts w:ascii="Helvetica" w:hAnsi="Helvetica"/>
        <w:b/>
        <w:sz w:val="18"/>
        <w:szCs w:val="18"/>
      </w:rPr>
      <w:fldChar w:fldCharType="separate"/>
    </w:r>
    <w:r w:rsidR="00773E77">
      <w:rPr>
        <w:rFonts w:ascii="Helvetica" w:hAnsi="Helvetica"/>
        <w:b/>
        <w:noProof/>
        <w:sz w:val="18"/>
        <w:szCs w:val="18"/>
      </w:rPr>
      <w:t>62</w:t>
    </w:r>
    <w:r w:rsidRPr="00630D4B">
      <w:rPr>
        <w:rFonts w:ascii="Helvetica" w:hAnsi="Helvetica"/>
        <w:b/>
        <w:sz w:val="18"/>
        <w:szCs w:val="18"/>
      </w:rPr>
      <w:fldChar w:fldCharType="end"/>
    </w:r>
    <w:r w:rsidRPr="00630D4B">
      <w:rPr>
        <w:rFonts w:ascii="Helvetica" w:hAnsi="Helvetica"/>
        <w:b/>
        <w:sz w:val="18"/>
        <w:szCs w:val="18"/>
      </w:rPr>
      <w:t>-</w:t>
    </w:r>
    <w:r>
      <w:rPr>
        <w:rFonts w:ascii="Helvetica" w:hAnsi="Helvetica"/>
        <w:b/>
        <w:sz w:val="18"/>
        <w:szCs w:val="18"/>
      </w:rPr>
      <w:tab/>
      <w:t>Instructions for Schedule R (Form 5500)</w: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D0" w14:textId="561F285A" w:rsidR="00EE28AF" w:rsidRPr="001D277F" w:rsidRDefault="00EE28AF" w:rsidP="00337985">
    <w:pPr>
      <w:pStyle w:val="Footer"/>
      <w:tabs>
        <w:tab w:val="clear" w:pos="4320"/>
        <w:tab w:val="clear" w:pos="8640"/>
        <w:tab w:val="center" w:pos="5310"/>
        <w:tab w:val="right" w:pos="10530"/>
      </w:tabs>
      <w:spacing w:before="120" w:line="240" w:lineRule="auto"/>
      <w:ind w:firstLine="0"/>
      <w:rPr>
        <w:rFonts w:ascii="Helvetica" w:hAnsi="Helvetica"/>
        <w:sz w:val="18"/>
        <w:szCs w:val="18"/>
      </w:rPr>
    </w:pPr>
    <w:r>
      <w:rPr>
        <w:rFonts w:ascii="Helvetica" w:hAnsi="Helvetica"/>
        <w:b/>
        <w:sz w:val="18"/>
        <w:szCs w:val="18"/>
      </w:rPr>
      <w:t>Instructions for Schedule R (Form 5500)</w:t>
    </w:r>
    <w:r>
      <w:rPr>
        <w:rFonts w:ascii="Helvetica" w:hAnsi="Helvetica"/>
        <w:sz w:val="18"/>
        <w:szCs w:val="18"/>
      </w:rPr>
      <w:tab/>
    </w:r>
    <w:r w:rsidRPr="00630D4B">
      <w:rPr>
        <w:rFonts w:ascii="Helvetica" w:hAnsi="Helvetica"/>
        <w:b/>
        <w:sz w:val="18"/>
        <w:szCs w:val="18"/>
      </w:rPr>
      <w:t>-</w:t>
    </w:r>
    <w:r w:rsidRPr="00630D4B">
      <w:rPr>
        <w:rFonts w:ascii="Helvetica" w:hAnsi="Helvetica"/>
        <w:b/>
        <w:sz w:val="18"/>
        <w:szCs w:val="18"/>
      </w:rPr>
      <w:fldChar w:fldCharType="begin"/>
    </w:r>
    <w:r w:rsidRPr="00630D4B">
      <w:rPr>
        <w:rFonts w:ascii="Helvetica" w:hAnsi="Helvetica"/>
        <w:b/>
        <w:sz w:val="18"/>
        <w:szCs w:val="18"/>
      </w:rPr>
      <w:instrText xml:space="preserve"> PAGE   \* MERGEFORMAT </w:instrText>
    </w:r>
    <w:r w:rsidRPr="00630D4B">
      <w:rPr>
        <w:rFonts w:ascii="Helvetica" w:hAnsi="Helvetica"/>
        <w:b/>
        <w:sz w:val="18"/>
        <w:szCs w:val="18"/>
      </w:rPr>
      <w:fldChar w:fldCharType="separate"/>
    </w:r>
    <w:r w:rsidR="00773E77">
      <w:rPr>
        <w:rFonts w:ascii="Helvetica" w:hAnsi="Helvetica"/>
        <w:b/>
        <w:noProof/>
        <w:sz w:val="18"/>
        <w:szCs w:val="18"/>
      </w:rPr>
      <w:t>61</w:t>
    </w:r>
    <w:r w:rsidRPr="00630D4B">
      <w:rPr>
        <w:rFonts w:ascii="Helvetica" w:hAnsi="Helvetica"/>
        <w:b/>
        <w:sz w:val="18"/>
        <w:szCs w:val="18"/>
      </w:rPr>
      <w:fldChar w:fldCharType="end"/>
    </w:r>
    <w:r w:rsidRPr="00630D4B">
      <w:rPr>
        <w:rFonts w:ascii="Helvetica" w:hAnsi="Helvetica"/>
        <w:b/>
        <w:sz w:val="18"/>
        <w:szCs w:val="18"/>
      </w:rPr>
      <w:t>-</w:t>
    </w:r>
    <w:r>
      <w:rPr>
        <w:rFonts w:ascii="Helvetica" w:hAnsi="Helvetica"/>
        <w:sz w:val="18"/>
        <w:szCs w:val="18"/>
      </w:rPr>
      <w:tab/>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D2" w14:textId="0E6269A7" w:rsidR="00EE28AF" w:rsidRPr="00E06E8C" w:rsidRDefault="00EE28AF" w:rsidP="00CD29CB">
    <w:pPr>
      <w:pStyle w:val="Footer"/>
      <w:tabs>
        <w:tab w:val="clear" w:pos="4320"/>
        <w:tab w:val="clear" w:pos="8640"/>
        <w:tab w:val="center" w:pos="5220"/>
        <w:tab w:val="right" w:pos="10530"/>
      </w:tabs>
      <w:spacing w:before="120" w:line="240" w:lineRule="auto"/>
      <w:ind w:firstLine="0"/>
      <w:rPr>
        <w:rFonts w:ascii="Helvetica" w:hAnsi="Helvetica"/>
        <w:b/>
        <w:sz w:val="18"/>
        <w:szCs w:val="18"/>
      </w:rPr>
    </w:pPr>
    <w:r>
      <w:rPr>
        <w:rFonts w:ascii="Helvetica" w:hAnsi="Helvetica"/>
        <w:b/>
        <w:sz w:val="18"/>
        <w:szCs w:val="18"/>
      </w:rPr>
      <w:tab/>
    </w:r>
    <w:r>
      <w:rPr>
        <w:rFonts w:ascii="Helvetica" w:hAnsi="Helvetica"/>
        <w:b/>
        <w:sz w:val="18"/>
        <w:szCs w:val="18"/>
      </w:rPr>
      <w:tab/>
    </w:r>
    <w:r w:rsidRPr="00630D4B">
      <w:rPr>
        <w:rFonts w:ascii="Helvetica" w:hAnsi="Helvetica"/>
        <w:b/>
        <w:sz w:val="18"/>
        <w:szCs w:val="18"/>
      </w:rPr>
      <w:t>-</w:t>
    </w:r>
    <w:r w:rsidRPr="00630D4B">
      <w:rPr>
        <w:rFonts w:ascii="Helvetica" w:hAnsi="Helvetica"/>
        <w:b/>
        <w:sz w:val="18"/>
        <w:szCs w:val="18"/>
      </w:rPr>
      <w:fldChar w:fldCharType="begin"/>
    </w:r>
    <w:r w:rsidRPr="00630D4B">
      <w:rPr>
        <w:rFonts w:ascii="Helvetica" w:hAnsi="Helvetica"/>
        <w:b/>
        <w:sz w:val="18"/>
        <w:szCs w:val="18"/>
      </w:rPr>
      <w:instrText xml:space="preserve"> PAGE   \* MERGEFORMAT </w:instrText>
    </w:r>
    <w:r w:rsidRPr="00630D4B">
      <w:rPr>
        <w:rFonts w:ascii="Helvetica" w:hAnsi="Helvetica"/>
        <w:b/>
        <w:sz w:val="18"/>
        <w:szCs w:val="18"/>
      </w:rPr>
      <w:fldChar w:fldCharType="separate"/>
    </w:r>
    <w:r>
      <w:rPr>
        <w:rFonts w:ascii="Helvetica" w:hAnsi="Helvetica"/>
        <w:b/>
        <w:noProof/>
        <w:sz w:val="18"/>
        <w:szCs w:val="18"/>
      </w:rPr>
      <w:t>64</w:t>
    </w:r>
    <w:r w:rsidRPr="00630D4B">
      <w:rPr>
        <w:rFonts w:ascii="Helvetica" w:hAnsi="Helvetica"/>
        <w:b/>
        <w:sz w:val="18"/>
        <w:szCs w:val="18"/>
      </w:rPr>
      <w:fldChar w:fldCharType="end"/>
    </w:r>
    <w:r w:rsidRPr="00630D4B">
      <w:rPr>
        <w:rFonts w:ascii="Helvetica" w:hAnsi="Helvetica"/>
        <w:b/>
        <w:sz w:val="18"/>
        <w:szCs w:val="18"/>
      </w:rPr>
      <w:t>-</w:t>
    </w:r>
    <w:r w:rsidRPr="000B5260">
      <w:rPr>
        <w:rFonts w:ascii="Helvetica" w:hAnsi="Helvetica"/>
        <w:b/>
        <w:sz w:val="18"/>
        <w:szCs w:val="18"/>
      </w:rPr>
      <w:t xml:space="preserve"> </w:t>
    </w:r>
    <w:r>
      <w:rPr>
        <w:rFonts w:ascii="Helvetica" w:hAnsi="Helvetica"/>
        <w:b/>
        <w:sz w:val="18"/>
        <w:szCs w:val="18"/>
      </w:rPr>
      <w:tab/>
      <w:t>Instructions for Schedule R (Form 5500)</w:t>
    </w: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D3" w14:textId="54A56A38" w:rsidR="00EE28AF" w:rsidRPr="009C4EFD" w:rsidRDefault="00EE28AF" w:rsidP="000B5260">
    <w:pPr>
      <w:pStyle w:val="Footer"/>
      <w:tabs>
        <w:tab w:val="clear" w:pos="4320"/>
        <w:tab w:val="clear" w:pos="8640"/>
        <w:tab w:val="center" w:pos="5310"/>
        <w:tab w:val="right" w:pos="10530"/>
      </w:tabs>
      <w:spacing w:before="120" w:line="240" w:lineRule="auto"/>
      <w:ind w:firstLine="0"/>
      <w:rPr>
        <w:rFonts w:ascii="Helvetica" w:hAnsi="Helvetica"/>
        <w:sz w:val="18"/>
        <w:szCs w:val="18"/>
      </w:rPr>
    </w:pPr>
    <w:r>
      <w:rPr>
        <w:rFonts w:ascii="Helvetica" w:hAnsi="Helvetica"/>
        <w:b/>
        <w:sz w:val="18"/>
        <w:szCs w:val="18"/>
      </w:rPr>
      <w:tab/>
    </w:r>
    <w:r>
      <w:rPr>
        <w:rFonts w:ascii="Helvetica" w:hAnsi="Helvetica"/>
        <w:b/>
        <w:sz w:val="18"/>
        <w:szCs w:val="18"/>
      </w:rPr>
      <w:tab/>
    </w:r>
    <w:r w:rsidRPr="00630D4B">
      <w:rPr>
        <w:rFonts w:ascii="Helvetica" w:hAnsi="Helvetica"/>
        <w:b/>
        <w:sz w:val="18"/>
        <w:szCs w:val="18"/>
      </w:rPr>
      <w:t>-</w:t>
    </w:r>
    <w:r w:rsidRPr="00630D4B">
      <w:rPr>
        <w:rFonts w:ascii="Helvetica" w:hAnsi="Helvetica"/>
        <w:b/>
        <w:sz w:val="18"/>
        <w:szCs w:val="18"/>
      </w:rPr>
      <w:fldChar w:fldCharType="begin"/>
    </w:r>
    <w:r w:rsidRPr="00630D4B">
      <w:rPr>
        <w:rFonts w:ascii="Helvetica" w:hAnsi="Helvetica"/>
        <w:b/>
        <w:sz w:val="18"/>
        <w:szCs w:val="18"/>
      </w:rPr>
      <w:instrText xml:space="preserve"> PAGE   \* MERGEFORMAT </w:instrText>
    </w:r>
    <w:r w:rsidRPr="00630D4B">
      <w:rPr>
        <w:rFonts w:ascii="Helvetica" w:hAnsi="Helvetica"/>
        <w:b/>
        <w:sz w:val="18"/>
        <w:szCs w:val="18"/>
      </w:rPr>
      <w:fldChar w:fldCharType="separate"/>
    </w:r>
    <w:r w:rsidR="00773E77">
      <w:rPr>
        <w:rFonts w:ascii="Helvetica" w:hAnsi="Helvetica"/>
        <w:b/>
        <w:noProof/>
        <w:sz w:val="18"/>
        <w:szCs w:val="18"/>
      </w:rPr>
      <w:t>70</w:t>
    </w:r>
    <w:r w:rsidRPr="00630D4B">
      <w:rPr>
        <w:rFonts w:ascii="Helvetica" w:hAnsi="Helvetica"/>
        <w:b/>
        <w:sz w:val="18"/>
        <w:szCs w:val="18"/>
      </w:rPr>
      <w:fldChar w:fldCharType="end"/>
    </w:r>
    <w:r w:rsidRPr="00630D4B">
      <w:rPr>
        <w:rFonts w:ascii="Helvetica" w:hAnsi="Helvetica"/>
        <w:b/>
        <w:sz w:val="18"/>
        <w:szCs w:val="18"/>
      </w:rPr>
      <w:t>-</w:t>
    </w:r>
    <w:r>
      <w:rPr>
        <w:rFonts w:ascii="Helvetica" w:hAnsi="Helvetica"/>
        <w:b/>
        <w:sz w:val="18"/>
        <w:szCs w:val="18"/>
      </w:rPr>
      <w:tab/>
      <w:t>Instructions for Schedule SB (Form 5500)</w:t>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D4" w14:textId="7C37A1BB" w:rsidR="00EE28AF" w:rsidRPr="001D277F" w:rsidRDefault="00EE28AF" w:rsidP="00EF5B0A">
    <w:pPr>
      <w:pStyle w:val="Footer"/>
      <w:tabs>
        <w:tab w:val="clear" w:pos="4320"/>
        <w:tab w:val="clear" w:pos="8640"/>
        <w:tab w:val="left" w:pos="4000"/>
        <w:tab w:val="center" w:pos="5310"/>
        <w:tab w:val="right" w:pos="10530"/>
      </w:tabs>
      <w:spacing w:before="120" w:line="240" w:lineRule="auto"/>
      <w:ind w:firstLine="0"/>
      <w:rPr>
        <w:rFonts w:ascii="Helvetica" w:hAnsi="Helvetica"/>
        <w:sz w:val="18"/>
        <w:szCs w:val="18"/>
      </w:rPr>
    </w:pPr>
    <w:r>
      <w:rPr>
        <w:rFonts w:ascii="Helvetica" w:hAnsi="Helvetica"/>
        <w:b/>
        <w:sz w:val="18"/>
        <w:szCs w:val="18"/>
      </w:rPr>
      <w:t>Instructions for Schedule SB (Form 5500)</w:t>
    </w:r>
    <w:r>
      <w:rPr>
        <w:rFonts w:ascii="Helvetica" w:hAnsi="Helvetica"/>
        <w:sz w:val="18"/>
        <w:szCs w:val="18"/>
      </w:rPr>
      <w:tab/>
    </w:r>
    <w:r>
      <w:rPr>
        <w:rFonts w:ascii="Helvetica" w:hAnsi="Helvetica"/>
        <w:sz w:val="18"/>
        <w:szCs w:val="18"/>
      </w:rPr>
      <w:tab/>
    </w:r>
    <w:r w:rsidRPr="00630D4B">
      <w:rPr>
        <w:rFonts w:ascii="Helvetica" w:hAnsi="Helvetica"/>
        <w:b/>
        <w:sz w:val="18"/>
        <w:szCs w:val="18"/>
      </w:rPr>
      <w:t>-</w:t>
    </w:r>
    <w:r w:rsidRPr="00630D4B">
      <w:rPr>
        <w:rFonts w:ascii="Helvetica" w:hAnsi="Helvetica"/>
        <w:b/>
        <w:sz w:val="18"/>
        <w:szCs w:val="18"/>
      </w:rPr>
      <w:fldChar w:fldCharType="begin"/>
    </w:r>
    <w:r w:rsidRPr="00630D4B">
      <w:rPr>
        <w:rFonts w:ascii="Helvetica" w:hAnsi="Helvetica"/>
        <w:b/>
        <w:sz w:val="18"/>
        <w:szCs w:val="18"/>
      </w:rPr>
      <w:instrText xml:space="preserve"> PAGE   \* MERGEFORMAT </w:instrText>
    </w:r>
    <w:r w:rsidRPr="00630D4B">
      <w:rPr>
        <w:rFonts w:ascii="Helvetica" w:hAnsi="Helvetica"/>
        <w:b/>
        <w:sz w:val="18"/>
        <w:szCs w:val="18"/>
      </w:rPr>
      <w:fldChar w:fldCharType="separate"/>
    </w:r>
    <w:r w:rsidR="00773E77">
      <w:rPr>
        <w:rFonts w:ascii="Helvetica" w:hAnsi="Helvetica"/>
        <w:b/>
        <w:noProof/>
        <w:sz w:val="18"/>
        <w:szCs w:val="18"/>
      </w:rPr>
      <w:t>65</w:t>
    </w:r>
    <w:r w:rsidRPr="00630D4B">
      <w:rPr>
        <w:rFonts w:ascii="Helvetica" w:hAnsi="Helvetica"/>
        <w:b/>
        <w:sz w:val="18"/>
        <w:szCs w:val="18"/>
      </w:rPr>
      <w:fldChar w:fldCharType="end"/>
    </w:r>
    <w:r w:rsidRPr="00630D4B">
      <w:rPr>
        <w:rFonts w:ascii="Helvetica" w:hAnsi="Helvetica"/>
        <w:b/>
        <w:sz w:val="18"/>
        <w:szCs w:val="18"/>
      </w:rPr>
      <w:t>-</w:t>
    </w:r>
    <w:r>
      <w:rPr>
        <w:rFonts w:ascii="Helvetica" w:hAnsi="Helvetica"/>
        <w:sz w:val="18"/>
        <w:szCs w:val="18"/>
      </w:rPr>
      <w:tab/>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1C7F090" w14:textId="49141FB4" w:rsidR="00EE28AF" w:rsidRDefault="00EE28AF" w:rsidP="00F26BEA">
    <w:pPr>
      <w:pStyle w:val="Footer"/>
      <w:tabs>
        <w:tab w:val="clear" w:pos="4320"/>
        <w:tab w:val="clear" w:pos="8640"/>
        <w:tab w:val="center" w:pos="5310"/>
        <w:tab w:val="right" w:pos="10530"/>
      </w:tabs>
      <w:spacing w:before="120" w:line="240" w:lineRule="auto"/>
      <w:ind w:firstLine="0"/>
    </w:pPr>
    <w:r>
      <w:rPr>
        <w:rFonts w:ascii="Helvetica" w:hAnsi="Helvetica"/>
        <w:b/>
        <w:sz w:val="18"/>
        <w:szCs w:val="18"/>
      </w:rPr>
      <w:tab/>
    </w:r>
    <w:r>
      <w:rPr>
        <w:rFonts w:ascii="Helvetica" w:hAnsi="Helvetica"/>
        <w:b/>
        <w:sz w:val="18"/>
        <w:szCs w:val="18"/>
      </w:rPr>
      <w:tab/>
    </w:r>
    <w:r w:rsidRPr="00630D4B">
      <w:rPr>
        <w:rFonts w:ascii="Helvetica" w:hAnsi="Helvetica"/>
        <w:b/>
        <w:sz w:val="18"/>
        <w:szCs w:val="18"/>
      </w:rPr>
      <w:t>-</w:t>
    </w:r>
    <w:r w:rsidRPr="00630D4B">
      <w:rPr>
        <w:rFonts w:ascii="Helvetica" w:hAnsi="Helvetica"/>
        <w:b/>
        <w:sz w:val="18"/>
        <w:szCs w:val="18"/>
      </w:rPr>
      <w:fldChar w:fldCharType="begin"/>
    </w:r>
    <w:r w:rsidRPr="00630D4B">
      <w:rPr>
        <w:rFonts w:ascii="Helvetica" w:hAnsi="Helvetica"/>
        <w:b/>
        <w:sz w:val="18"/>
        <w:szCs w:val="18"/>
      </w:rPr>
      <w:instrText xml:space="preserve"> PAGE   \* MERGEFORMAT </w:instrText>
    </w:r>
    <w:r w:rsidRPr="00630D4B">
      <w:rPr>
        <w:rFonts w:ascii="Helvetica" w:hAnsi="Helvetica"/>
        <w:b/>
        <w:sz w:val="18"/>
        <w:szCs w:val="18"/>
      </w:rPr>
      <w:fldChar w:fldCharType="separate"/>
    </w:r>
    <w:r w:rsidR="00773E77">
      <w:rPr>
        <w:rFonts w:ascii="Helvetica" w:hAnsi="Helvetica"/>
        <w:b/>
        <w:noProof/>
        <w:sz w:val="18"/>
        <w:szCs w:val="18"/>
      </w:rPr>
      <w:t>66</w:t>
    </w:r>
    <w:r w:rsidRPr="00630D4B">
      <w:rPr>
        <w:rFonts w:ascii="Helvetica" w:hAnsi="Helvetica"/>
        <w:b/>
        <w:sz w:val="18"/>
        <w:szCs w:val="18"/>
      </w:rPr>
      <w:fldChar w:fldCharType="end"/>
    </w:r>
    <w:r w:rsidRPr="00630D4B">
      <w:rPr>
        <w:rFonts w:ascii="Helvetica" w:hAnsi="Helvetica"/>
        <w:b/>
        <w:sz w:val="18"/>
        <w:szCs w:val="18"/>
      </w:rPr>
      <w:t>-</w:t>
    </w:r>
    <w:r>
      <w:rPr>
        <w:rFonts w:ascii="Helvetica" w:hAnsi="Helvetica"/>
        <w:b/>
        <w:sz w:val="18"/>
        <w:szCs w:val="18"/>
      </w:rPr>
      <w:tab/>
      <w:t>Instructions for Schedule SB (Form 5500)</w:t>
    </w: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09688E8" w14:textId="6685C213" w:rsidR="00EE28AF" w:rsidRPr="00E06E8C" w:rsidRDefault="00EE28AF" w:rsidP="00CD29CB">
    <w:pPr>
      <w:pStyle w:val="Footer"/>
      <w:tabs>
        <w:tab w:val="clear" w:pos="4320"/>
        <w:tab w:val="clear" w:pos="8640"/>
        <w:tab w:val="center" w:pos="5220"/>
        <w:tab w:val="right" w:pos="10530"/>
      </w:tabs>
      <w:spacing w:before="120" w:line="240" w:lineRule="auto"/>
      <w:ind w:firstLine="0"/>
      <w:rPr>
        <w:rFonts w:ascii="Helvetica" w:hAnsi="Helvetica"/>
        <w:b/>
        <w:sz w:val="18"/>
        <w:szCs w:val="18"/>
      </w:rPr>
    </w:pPr>
    <w:r>
      <w:rPr>
        <w:rFonts w:ascii="Helvetica" w:hAnsi="Helvetica"/>
        <w:b/>
        <w:sz w:val="18"/>
        <w:szCs w:val="18"/>
      </w:rPr>
      <w:tab/>
    </w:r>
    <w:r>
      <w:rPr>
        <w:rFonts w:ascii="Helvetica" w:hAnsi="Helvetica"/>
        <w:b/>
        <w:sz w:val="18"/>
        <w:szCs w:val="18"/>
      </w:rPr>
      <w:tab/>
    </w:r>
    <w:r w:rsidRPr="00630D4B">
      <w:rPr>
        <w:rFonts w:ascii="Helvetica" w:hAnsi="Helvetica"/>
        <w:b/>
        <w:sz w:val="18"/>
        <w:szCs w:val="18"/>
      </w:rPr>
      <w:t>-</w:t>
    </w:r>
    <w:r w:rsidRPr="00630D4B">
      <w:rPr>
        <w:rFonts w:ascii="Helvetica" w:hAnsi="Helvetica"/>
        <w:b/>
        <w:sz w:val="18"/>
        <w:szCs w:val="18"/>
      </w:rPr>
      <w:fldChar w:fldCharType="begin"/>
    </w:r>
    <w:r w:rsidRPr="00630D4B">
      <w:rPr>
        <w:rFonts w:ascii="Helvetica" w:hAnsi="Helvetica"/>
        <w:b/>
        <w:sz w:val="18"/>
        <w:szCs w:val="18"/>
      </w:rPr>
      <w:instrText xml:space="preserve"> PAGE   \* MERGEFORMAT </w:instrText>
    </w:r>
    <w:r w:rsidRPr="00630D4B">
      <w:rPr>
        <w:rFonts w:ascii="Helvetica" w:hAnsi="Helvetica"/>
        <w:b/>
        <w:sz w:val="18"/>
        <w:szCs w:val="18"/>
      </w:rPr>
      <w:fldChar w:fldCharType="separate"/>
    </w:r>
    <w:r>
      <w:rPr>
        <w:rFonts w:ascii="Helvetica" w:hAnsi="Helvetica"/>
        <w:b/>
        <w:noProof/>
        <w:sz w:val="18"/>
        <w:szCs w:val="18"/>
      </w:rPr>
      <w:t>70</w:t>
    </w:r>
    <w:r w:rsidRPr="00630D4B">
      <w:rPr>
        <w:rFonts w:ascii="Helvetica" w:hAnsi="Helvetica"/>
        <w:b/>
        <w:sz w:val="18"/>
        <w:szCs w:val="18"/>
      </w:rPr>
      <w:fldChar w:fldCharType="end"/>
    </w:r>
    <w:r w:rsidRPr="00630D4B">
      <w:rPr>
        <w:rFonts w:ascii="Helvetica" w:hAnsi="Helvetica"/>
        <w:b/>
        <w:sz w:val="18"/>
        <w:szCs w:val="18"/>
      </w:rPr>
      <w:t>-</w:t>
    </w:r>
    <w:r w:rsidRPr="000B5260">
      <w:rPr>
        <w:rFonts w:ascii="Helvetica" w:hAnsi="Helvetica"/>
        <w:b/>
        <w:sz w:val="18"/>
        <w:szCs w:val="18"/>
      </w:rPr>
      <w:t xml:space="preserve"> </w:t>
    </w:r>
    <w:r>
      <w:rPr>
        <w:rFonts w:ascii="Helvetica" w:hAnsi="Helvetica"/>
        <w:b/>
        <w:sz w:val="18"/>
        <w:szCs w:val="18"/>
      </w:rPr>
      <w:tab/>
      <w:t>Instructions for Schedule R (Form 5500)</w:t>
    </w:r>
  </w:p>
  <w:p w14:paraId="4A0EF1F7" w14:textId="77777777" w:rsidR="00EE28AF" w:rsidRDefault="00EE28AF"/>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04027E9" w14:textId="5A6837BB" w:rsidR="00EE28AF" w:rsidRDefault="00EE28AF" w:rsidP="00F26BEA">
    <w:pPr>
      <w:pStyle w:val="Footer"/>
      <w:tabs>
        <w:tab w:val="clear" w:pos="4320"/>
        <w:tab w:val="clear" w:pos="8640"/>
        <w:tab w:val="center" w:pos="5310"/>
        <w:tab w:val="right" w:pos="10530"/>
      </w:tabs>
      <w:spacing w:before="120" w:line="240" w:lineRule="auto"/>
      <w:ind w:firstLine="0"/>
    </w:pPr>
    <w:r>
      <w:rPr>
        <w:rFonts w:ascii="Helvetica" w:hAnsi="Helvetica"/>
        <w:b/>
        <w:sz w:val="18"/>
        <w:szCs w:val="18"/>
      </w:rPr>
      <w:tab/>
    </w:r>
    <w:r>
      <w:rPr>
        <w:rFonts w:ascii="Helvetica" w:hAnsi="Helvetica"/>
        <w:b/>
        <w:sz w:val="18"/>
        <w:szCs w:val="18"/>
      </w:rPr>
      <w:tab/>
    </w:r>
    <w:r w:rsidRPr="00630D4B">
      <w:rPr>
        <w:rFonts w:ascii="Helvetica" w:hAnsi="Helvetica"/>
        <w:b/>
        <w:sz w:val="18"/>
        <w:szCs w:val="18"/>
      </w:rPr>
      <w:t>-</w:t>
    </w:r>
    <w:r w:rsidRPr="00630D4B">
      <w:rPr>
        <w:rFonts w:ascii="Helvetica" w:hAnsi="Helvetica"/>
        <w:b/>
        <w:sz w:val="18"/>
        <w:szCs w:val="18"/>
      </w:rPr>
      <w:fldChar w:fldCharType="begin"/>
    </w:r>
    <w:r w:rsidRPr="00630D4B">
      <w:rPr>
        <w:rFonts w:ascii="Helvetica" w:hAnsi="Helvetica"/>
        <w:b/>
        <w:sz w:val="18"/>
        <w:szCs w:val="18"/>
      </w:rPr>
      <w:instrText xml:space="preserve"> PAGE   \* MERGEFORMAT </w:instrText>
    </w:r>
    <w:r w:rsidRPr="00630D4B">
      <w:rPr>
        <w:rFonts w:ascii="Helvetica" w:hAnsi="Helvetica"/>
        <w:b/>
        <w:sz w:val="18"/>
        <w:szCs w:val="18"/>
      </w:rPr>
      <w:fldChar w:fldCharType="separate"/>
    </w:r>
    <w:r w:rsidR="00390047">
      <w:rPr>
        <w:rFonts w:ascii="Helvetica" w:hAnsi="Helvetica"/>
        <w:b/>
        <w:noProof/>
        <w:sz w:val="18"/>
        <w:szCs w:val="18"/>
      </w:rPr>
      <w:t>82</w:t>
    </w:r>
    <w:r w:rsidRPr="00630D4B">
      <w:rPr>
        <w:rFonts w:ascii="Helvetica" w:hAnsi="Helvetica"/>
        <w:b/>
        <w:sz w:val="18"/>
        <w:szCs w:val="18"/>
      </w:rPr>
      <w:fldChar w:fldCharType="end"/>
    </w:r>
    <w:r w:rsidRPr="00630D4B">
      <w:rPr>
        <w:rFonts w:ascii="Helvetica" w:hAnsi="Helvetica"/>
        <w:b/>
        <w:sz w:val="18"/>
        <w:szCs w:val="18"/>
      </w:rPr>
      <w:t>-</w:t>
    </w:r>
    <w:r>
      <w:rPr>
        <w:rFonts w:ascii="Helvetica" w:hAnsi="Helvetica"/>
        <w:b/>
        <w:sz w:val="18"/>
        <w:szCs w:val="18"/>
      </w:rPr>
      <w:tab/>
    </w: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7CFA08E" w14:textId="4E5E4FDF" w:rsidR="00EE28AF" w:rsidRPr="001D277F" w:rsidRDefault="00EE28AF" w:rsidP="00EF5B0A">
    <w:pPr>
      <w:pStyle w:val="Footer"/>
      <w:tabs>
        <w:tab w:val="clear" w:pos="4320"/>
        <w:tab w:val="clear" w:pos="8640"/>
        <w:tab w:val="left" w:pos="4000"/>
        <w:tab w:val="center" w:pos="5310"/>
        <w:tab w:val="right" w:pos="10530"/>
      </w:tabs>
      <w:spacing w:before="120" w:line="240" w:lineRule="auto"/>
      <w:ind w:firstLine="0"/>
      <w:jc w:val="center"/>
      <w:rPr>
        <w:rFonts w:ascii="Helvetica" w:hAnsi="Helvetica"/>
        <w:sz w:val="18"/>
        <w:szCs w:val="18"/>
      </w:rPr>
    </w:pPr>
    <w:r w:rsidRPr="00630D4B">
      <w:rPr>
        <w:rFonts w:ascii="Helvetica" w:hAnsi="Helvetica"/>
        <w:b/>
        <w:sz w:val="18"/>
        <w:szCs w:val="18"/>
      </w:rPr>
      <w:t>-</w:t>
    </w:r>
    <w:r w:rsidRPr="00630D4B">
      <w:rPr>
        <w:rFonts w:ascii="Helvetica" w:hAnsi="Helvetica"/>
        <w:b/>
        <w:sz w:val="18"/>
        <w:szCs w:val="18"/>
      </w:rPr>
      <w:fldChar w:fldCharType="begin"/>
    </w:r>
    <w:r w:rsidRPr="00630D4B">
      <w:rPr>
        <w:rFonts w:ascii="Helvetica" w:hAnsi="Helvetica"/>
        <w:b/>
        <w:sz w:val="18"/>
        <w:szCs w:val="18"/>
      </w:rPr>
      <w:instrText xml:space="preserve"> PAGE   \* MERGEFORMAT </w:instrText>
    </w:r>
    <w:r w:rsidRPr="00630D4B">
      <w:rPr>
        <w:rFonts w:ascii="Helvetica" w:hAnsi="Helvetica"/>
        <w:b/>
        <w:sz w:val="18"/>
        <w:szCs w:val="18"/>
      </w:rPr>
      <w:fldChar w:fldCharType="separate"/>
    </w:r>
    <w:r w:rsidR="006C7F7B">
      <w:rPr>
        <w:rFonts w:ascii="Helvetica" w:hAnsi="Helvetica"/>
        <w:b/>
        <w:noProof/>
        <w:sz w:val="18"/>
        <w:szCs w:val="18"/>
      </w:rPr>
      <w:t>77</w:t>
    </w:r>
    <w:r w:rsidRPr="00630D4B">
      <w:rPr>
        <w:rFonts w:ascii="Helvetica" w:hAnsi="Helvetica"/>
        <w:b/>
        <w:sz w:val="18"/>
        <w:szCs w:val="18"/>
      </w:rPr>
      <w:fldChar w:fldCharType="end"/>
    </w:r>
    <w:r w:rsidRPr="00630D4B">
      <w:rPr>
        <w:rFonts w:ascii="Helvetica" w:hAnsi="Helvetica"/>
        <w:b/>
        <w:sz w:val="18"/>
        <w:szCs w:val="18"/>
      </w:rPr>
      <w:t>-</w:t>
    </w:r>
  </w:p>
</w:ftr>
</file>

<file path=word/footer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64CF2F2" w14:textId="727B14BF" w:rsidR="00EE28AF" w:rsidRPr="00E06E8C" w:rsidRDefault="00EE28AF" w:rsidP="00CD29CB">
    <w:pPr>
      <w:pStyle w:val="Footer"/>
      <w:tabs>
        <w:tab w:val="clear" w:pos="4320"/>
        <w:tab w:val="clear" w:pos="8640"/>
        <w:tab w:val="center" w:pos="5220"/>
        <w:tab w:val="right" w:pos="10530"/>
      </w:tabs>
      <w:spacing w:before="120" w:line="240" w:lineRule="auto"/>
      <w:ind w:firstLine="0"/>
      <w:rPr>
        <w:rFonts w:ascii="Helvetica" w:hAnsi="Helvetica"/>
        <w:b/>
        <w:sz w:val="18"/>
        <w:szCs w:val="18"/>
      </w:rPr>
    </w:pPr>
    <w:r>
      <w:rPr>
        <w:rFonts w:ascii="Helvetica" w:hAnsi="Helvetica"/>
        <w:b/>
        <w:sz w:val="18"/>
        <w:szCs w:val="18"/>
      </w:rPr>
      <w:tab/>
    </w:r>
    <w:r>
      <w:rPr>
        <w:rFonts w:ascii="Helvetica" w:hAnsi="Helvetica"/>
        <w:b/>
        <w:sz w:val="18"/>
        <w:szCs w:val="18"/>
      </w:rPr>
      <w:tab/>
    </w:r>
    <w:r w:rsidRPr="00630D4B">
      <w:rPr>
        <w:rFonts w:ascii="Helvetica" w:hAnsi="Helvetica"/>
        <w:b/>
        <w:sz w:val="18"/>
        <w:szCs w:val="18"/>
      </w:rPr>
      <w:t>-</w:t>
    </w:r>
    <w:r w:rsidRPr="00630D4B">
      <w:rPr>
        <w:rFonts w:ascii="Helvetica" w:hAnsi="Helvetica"/>
        <w:b/>
        <w:sz w:val="18"/>
        <w:szCs w:val="18"/>
      </w:rPr>
      <w:fldChar w:fldCharType="begin"/>
    </w:r>
    <w:r w:rsidRPr="00630D4B">
      <w:rPr>
        <w:rFonts w:ascii="Helvetica" w:hAnsi="Helvetica"/>
        <w:b/>
        <w:sz w:val="18"/>
        <w:szCs w:val="18"/>
      </w:rPr>
      <w:instrText xml:space="preserve"> PAGE   \* MERGEFORMAT </w:instrText>
    </w:r>
    <w:r w:rsidRPr="00630D4B">
      <w:rPr>
        <w:rFonts w:ascii="Helvetica" w:hAnsi="Helvetica"/>
        <w:b/>
        <w:sz w:val="18"/>
        <w:szCs w:val="18"/>
      </w:rPr>
      <w:fldChar w:fldCharType="separate"/>
    </w:r>
    <w:r>
      <w:rPr>
        <w:rFonts w:ascii="Helvetica" w:hAnsi="Helvetica"/>
        <w:b/>
        <w:noProof/>
        <w:sz w:val="18"/>
        <w:szCs w:val="18"/>
      </w:rPr>
      <w:t>78</w:t>
    </w:r>
    <w:r w:rsidRPr="00630D4B">
      <w:rPr>
        <w:rFonts w:ascii="Helvetica" w:hAnsi="Helvetica"/>
        <w:b/>
        <w:sz w:val="18"/>
        <w:szCs w:val="18"/>
      </w:rPr>
      <w:fldChar w:fldCharType="end"/>
    </w:r>
    <w:r w:rsidRPr="00630D4B">
      <w:rPr>
        <w:rFonts w:ascii="Helvetica" w:hAnsi="Helvetica"/>
        <w:b/>
        <w:sz w:val="18"/>
        <w:szCs w:val="18"/>
      </w:rPr>
      <w:t>-</w:t>
    </w:r>
    <w:r w:rsidRPr="000B5260">
      <w:rPr>
        <w:rFonts w:ascii="Helvetica" w:hAnsi="Helvetica"/>
        <w:b/>
        <w:sz w:val="18"/>
        <w:szCs w:val="18"/>
      </w:rPr>
      <w:t xml:space="preserve"> </w:t>
    </w:r>
    <w:r>
      <w:rPr>
        <w:rFonts w:ascii="Helvetica" w:hAnsi="Helvetica"/>
        <w:b/>
        <w:sz w:val="18"/>
        <w:szCs w:val="18"/>
      </w:rPr>
      <w:tab/>
      <w:t>Instructions for Schedule R (Form 5500)</w:t>
    </w:r>
  </w:p>
</w:ftr>
</file>

<file path=word/footer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9338613" w14:textId="4B9ADF14" w:rsidR="00EE28AF" w:rsidRPr="009C4EFD" w:rsidRDefault="00EE28AF" w:rsidP="000B5260">
    <w:pPr>
      <w:pStyle w:val="Footer"/>
      <w:tabs>
        <w:tab w:val="clear" w:pos="4320"/>
        <w:tab w:val="clear" w:pos="8640"/>
        <w:tab w:val="center" w:pos="5310"/>
        <w:tab w:val="right" w:pos="10530"/>
      </w:tabs>
      <w:spacing w:before="120" w:line="240" w:lineRule="auto"/>
      <w:ind w:firstLine="0"/>
      <w:rPr>
        <w:rFonts w:ascii="Helvetica" w:hAnsi="Helvetica"/>
        <w:sz w:val="18"/>
        <w:szCs w:val="18"/>
      </w:rPr>
    </w:pPr>
    <w:r>
      <w:rPr>
        <w:rFonts w:ascii="Helvetica" w:hAnsi="Helvetica"/>
        <w:b/>
        <w:sz w:val="18"/>
        <w:szCs w:val="18"/>
      </w:rPr>
      <w:tab/>
    </w:r>
    <w:r>
      <w:rPr>
        <w:rFonts w:ascii="Helvetica" w:hAnsi="Helvetica"/>
        <w:b/>
        <w:sz w:val="18"/>
        <w:szCs w:val="18"/>
      </w:rPr>
      <w:tab/>
    </w:r>
    <w:r w:rsidRPr="00630D4B">
      <w:rPr>
        <w:rFonts w:ascii="Helvetica" w:hAnsi="Helvetica"/>
        <w:b/>
        <w:sz w:val="18"/>
        <w:szCs w:val="18"/>
      </w:rPr>
      <w:t>-</w:t>
    </w:r>
    <w:r w:rsidRPr="00630D4B">
      <w:rPr>
        <w:rFonts w:ascii="Helvetica" w:hAnsi="Helvetica"/>
        <w:b/>
        <w:sz w:val="18"/>
        <w:szCs w:val="18"/>
      </w:rPr>
      <w:fldChar w:fldCharType="begin"/>
    </w:r>
    <w:r w:rsidRPr="00630D4B">
      <w:rPr>
        <w:rFonts w:ascii="Helvetica" w:hAnsi="Helvetica"/>
        <w:b/>
        <w:sz w:val="18"/>
        <w:szCs w:val="18"/>
      </w:rPr>
      <w:instrText xml:space="preserve"> PAGE   \* MERGEFORMAT </w:instrText>
    </w:r>
    <w:r w:rsidRPr="00630D4B">
      <w:rPr>
        <w:rFonts w:ascii="Helvetica" w:hAnsi="Helvetica"/>
        <w:b/>
        <w:sz w:val="18"/>
        <w:szCs w:val="18"/>
      </w:rPr>
      <w:fldChar w:fldCharType="separate"/>
    </w:r>
    <w:r w:rsidR="006C7F7B">
      <w:rPr>
        <w:rFonts w:ascii="Helvetica" w:hAnsi="Helvetica"/>
        <w:b/>
        <w:noProof/>
        <w:sz w:val="18"/>
        <w:szCs w:val="18"/>
      </w:rPr>
      <w:t>82</w:t>
    </w:r>
    <w:r w:rsidRPr="00630D4B">
      <w:rPr>
        <w:rFonts w:ascii="Helvetica" w:hAnsi="Helvetica"/>
        <w:b/>
        <w:sz w:val="18"/>
        <w:szCs w:val="18"/>
      </w:rPr>
      <w:fldChar w:fldCharType="end"/>
    </w:r>
    <w:r w:rsidRPr="00630D4B">
      <w:rPr>
        <w:rFonts w:ascii="Helvetica" w:hAnsi="Helvetica"/>
        <w:b/>
        <w:sz w:val="18"/>
        <w:szCs w:val="18"/>
      </w:rPr>
      <w:t>-</w:t>
    </w:r>
    <w:r>
      <w:rPr>
        <w:rFonts w:ascii="Helvetica" w:hAnsi="Helvetica"/>
        <w:b/>
        <w:sz w:val="18"/>
        <w:szCs w:val="18"/>
      </w:rPr>
      <w:tab/>
    </w:r>
  </w:p>
</w:ftr>
</file>

<file path=word/footer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DA" w14:textId="6274E4A6" w:rsidR="00EE28AF" w:rsidRPr="001D277F" w:rsidRDefault="00EE28AF" w:rsidP="00337985">
    <w:pPr>
      <w:pStyle w:val="Footer"/>
      <w:tabs>
        <w:tab w:val="clear" w:pos="4320"/>
        <w:tab w:val="clear" w:pos="8640"/>
        <w:tab w:val="center" w:pos="5310"/>
        <w:tab w:val="right" w:pos="10530"/>
      </w:tabs>
      <w:spacing w:before="120" w:line="240" w:lineRule="auto"/>
      <w:ind w:firstLine="0"/>
      <w:rPr>
        <w:rFonts w:ascii="Helvetica" w:hAnsi="Helvetica"/>
        <w:sz w:val="18"/>
        <w:szCs w:val="18"/>
      </w:rPr>
    </w:pPr>
    <w:r>
      <w:rPr>
        <w:rFonts w:ascii="Helvetica" w:hAnsi="Helvetica"/>
        <w:sz w:val="18"/>
        <w:szCs w:val="18"/>
      </w:rPr>
      <w:tab/>
    </w:r>
    <w:r>
      <w:rPr>
        <w:rFonts w:ascii="Helvetica" w:hAnsi="Helvetica"/>
        <w:sz w:val="18"/>
        <w:szCs w:val="18"/>
      </w:rPr>
      <w:tab/>
    </w:r>
    <w:r w:rsidRPr="00630D4B">
      <w:rPr>
        <w:rFonts w:ascii="Helvetica" w:hAnsi="Helvetica"/>
        <w:b/>
        <w:sz w:val="18"/>
        <w:szCs w:val="18"/>
      </w:rPr>
      <w:t>-</w:t>
    </w:r>
    <w:r w:rsidRPr="00630D4B">
      <w:rPr>
        <w:rFonts w:ascii="Helvetica" w:hAnsi="Helvetica"/>
        <w:b/>
        <w:sz w:val="18"/>
        <w:szCs w:val="18"/>
      </w:rPr>
      <w:fldChar w:fldCharType="begin"/>
    </w:r>
    <w:r w:rsidRPr="00630D4B">
      <w:rPr>
        <w:rFonts w:ascii="Helvetica" w:hAnsi="Helvetica"/>
        <w:b/>
        <w:sz w:val="18"/>
        <w:szCs w:val="18"/>
      </w:rPr>
      <w:instrText xml:space="preserve"> PAGE   \* MERGEFORMAT </w:instrText>
    </w:r>
    <w:r w:rsidRPr="00630D4B">
      <w:rPr>
        <w:rFonts w:ascii="Helvetica" w:hAnsi="Helvetica"/>
        <w:b/>
        <w:sz w:val="18"/>
        <w:szCs w:val="18"/>
      </w:rPr>
      <w:fldChar w:fldCharType="separate"/>
    </w:r>
    <w:r w:rsidR="006C7F7B">
      <w:rPr>
        <w:rFonts w:ascii="Helvetica" w:hAnsi="Helvetica"/>
        <w:b/>
        <w:noProof/>
        <w:sz w:val="18"/>
        <w:szCs w:val="18"/>
      </w:rPr>
      <w:t>81</w:t>
    </w:r>
    <w:r w:rsidRPr="00630D4B">
      <w:rPr>
        <w:rFonts w:ascii="Helvetica" w:hAnsi="Helvetica"/>
        <w:b/>
        <w:sz w:val="18"/>
        <w:szCs w:val="18"/>
      </w:rPr>
      <w:fldChar w:fldCharType="end"/>
    </w:r>
    <w:r>
      <w:rPr>
        <w:rFonts w:ascii="Helvetica" w:hAnsi="Helvetica"/>
        <w:b/>
        <w:sz w:val="18"/>
        <w:szCs w:val="18"/>
      </w:rPr>
      <w:t>-</w:t>
    </w:r>
  </w:p>
</w:ftr>
</file>

<file path=word/footer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E1" w14:textId="2D197398" w:rsidR="00EE28AF" w:rsidRPr="001D277F" w:rsidRDefault="00EE28AF" w:rsidP="00AE462E">
    <w:pPr>
      <w:pStyle w:val="Footer"/>
      <w:tabs>
        <w:tab w:val="clear" w:pos="4320"/>
        <w:tab w:val="clear" w:pos="8640"/>
        <w:tab w:val="center" w:pos="5310"/>
        <w:tab w:val="right" w:pos="10530"/>
      </w:tabs>
      <w:spacing w:before="120" w:line="240" w:lineRule="auto"/>
      <w:ind w:firstLine="0"/>
      <w:rPr>
        <w:rFonts w:ascii="Helvetica" w:hAnsi="Helvetica"/>
        <w:sz w:val="18"/>
        <w:szCs w:val="18"/>
      </w:rPr>
    </w:pPr>
    <w:r>
      <w:rPr>
        <w:rFonts w:ascii="Helvetica" w:hAnsi="Helvetica"/>
        <w:sz w:val="18"/>
        <w:szCs w:val="18"/>
      </w:rPr>
      <w:tab/>
    </w:r>
    <w:r>
      <w:rPr>
        <w:rFonts w:ascii="Helvetica" w:hAnsi="Helvetica"/>
        <w:sz w:val="18"/>
        <w:szCs w:val="18"/>
      </w:rPr>
      <w:tab/>
    </w:r>
    <w:r>
      <w:rPr>
        <w:rFonts w:ascii="Helvetica" w:hAnsi="Helvetica"/>
        <w:b/>
        <w:sz w:val="18"/>
        <w:szCs w:val="18"/>
      </w:rPr>
      <w:t>-</w:t>
    </w:r>
    <w:r w:rsidRPr="00AE462E">
      <w:rPr>
        <w:rFonts w:ascii="Helvetica" w:hAnsi="Helvetica"/>
        <w:b/>
        <w:sz w:val="18"/>
        <w:szCs w:val="18"/>
      </w:rPr>
      <w:fldChar w:fldCharType="begin"/>
    </w:r>
    <w:r w:rsidRPr="00AE462E">
      <w:rPr>
        <w:rFonts w:ascii="Helvetica" w:hAnsi="Helvetica"/>
        <w:b/>
        <w:sz w:val="18"/>
        <w:szCs w:val="18"/>
      </w:rPr>
      <w:instrText xml:space="preserve"> PAGE   \* MERGEFORMAT </w:instrText>
    </w:r>
    <w:r w:rsidRPr="00AE462E">
      <w:rPr>
        <w:rFonts w:ascii="Helvetica" w:hAnsi="Helvetica"/>
        <w:b/>
        <w:sz w:val="18"/>
        <w:szCs w:val="18"/>
      </w:rPr>
      <w:fldChar w:fldCharType="separate"/>
    </w:r>
    <w:r>
      <w:rPr>
        <w:rFonts w:ascii="Helvetica" w:hAnsi="Helvetica"/>
        <w:b/>
        <w:noProof/>
        <w:sz w:val="18"/>
        <w:szCs w:val="18"/>
      </w:rPr>
      <w:t>81</w:t>
    </w:r>
    <w:r w:rsidRPr="00AE462E">
      <w:rPr>
        <w:rFonts w:ascii="Helvetica" w:hAnsi="Helvetica"/>
        <w:b/>
        <w:noProof/>
        <w:sz w:val="18"/>
        <w:szCs w:val="18"/>
      </w:rPr>
      <w:fldChar w:fldCharType="end"/>
    </w:r>
    <w:r w:rsidRPr="00630D4B">
      <w:rPr>
        <w:rFonts w:ascii="Helvetica" w:hAnsi="Helvetica"/>
        <w:b/>
        <w:sz w:val="18"/>
        <w:szCs w:val="18"/>
      </w:rPr>
      <w:t>-</w:t>
    </w:r>
    <w:r>
      <w:rPr>
        <w:rFonts w:ascii="Helvetica" w:hAnsi="Helvetica"/>
        <w:sz w:val="18"/>
        <w:szCs w:val="18"/>
      </w:rPr>
      <w:tab/>
    </w:r>
  </w:p>
</w:ftr>
</file>

<file path=word/footer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E3" w14:textId="77777777" w:rsidR="00EE28AF" w:rsidRPr="001D277F" w:rsidRDefault="00EE28AF" w:rsidP="00AE462E">
    <w:pPr>
      <w:pStyle w:val="Footer"/>
      <w:tabs>
        <w:tab w:val="clear" w:pos="4320"/>
        <w:tab w:val="clear" w:pos="8640"/>
        <w:tab w:val="center" w:pos="5310"/>
        <w:tab w:val="right" w:pos="10530"/>
      </w:tabs>
      <w:spacing w:before="120" w:line="240" w:lineRule="auto"/>
      <w:ind w:firstLine="0"/>
      <w:rPr>
        <w:rFonts w:ascii="Helvetica" w:hAnsi="Helvetica"/>
        <w:sz w:val="18"/>
        <w:szCs w:val="18"/>
      </w:rPr>
    </w:pPr>
    <w:r>
      <w:rPr>
        <w:rFonts w:ascii="Helvetica" w:hAnsi="Helvetica"/>
        <w:sz w:val="18"/>
        <w:szCs w:val="18"/>
      </w:rPr>
      <w:tab/>
    </w:r>
    <w:r>
      <w:rPr>
        <w:rFonts w:ascii="Helvetica" w:hAnsi="Helvetica"/>
        <w:sz w:val="18"/>
        <w:szCs w:val="18"/>
      </w:rPr>
      <w:tab/>
    </w:r>
    <w:r>
      <w:rPr>
        <w:rFonts w:ascii="Helvetica" w:hAnsi="Helvetica"/>
        <w:b/>
        <w:sz w:val="18"/>
        <w:szCs w:val="18"/>
      </w:rPr>
      <w:t>-</w:t>
    </w:r>
    <w:r w:rsidRPr="00AE462E">
      <w:rPr>
        <w:rFonts w:ascii="Helvetica" w:hAnsi="Helvetica"/>
        <w:b/>
        <w:sz w:val="18"/>
        <w:szCs w:val="18"/>
      </w:rPr>
      <w:fldChar w:fldCharType="begin"/>
    </w:r>
    <w:r w:rsidRPr="00AE462E">
      <w:rPr>
        <w:rFonts w:ascii="Helvetica" w:hAnsi="Helvetica"/>
        <w:b/>
        <w:sz w:val="18"/>
        <w:szCs w:val="18"/>
      </w:rPr>
      <w:instrText xml:space="preserve"> PAGE   \* MERGEFORMAT </w:instrText>
    </w:r>
    <w:r w:rsidRPr="00AE462E">
      <w:rPr>
        <w:rFonts w:ascii="Helvetica" w:hAnsi="Helvetica"/>
        <w:b/>
        <w:sz w:val="18"/>
        <w:szCs w:val="18"/>
      </w:rPr>
      <w:fldChar w:fldCharType="separate"/>
    </w:r>
    <w:r>
      <w:rPr>
        <w:rFonts w:ascii="Helvetica" w:hAnsi="Helvetica"/>
        <w:b/>
        <w:noProof/>
        <w:sz w:val="18"/>
        <w:szCs w:val="18"/>
      </w:rPr>
      <w:t>86</w:t>
    </w:r>
    <w:r w:rsidRPr="00AE462E">
      <w:rPr>
        <w:rFonts w:ascii="Helvetica" w:hAnsi="Helvetica"/>
        <w:b/>
        <w:noProof/>
        <w:sz w:val="18"/>
        <w:szCs w:val="18"/>
      </w:rPr>
      <w:fldChar w:fldCharType="end"/>
    </w:r>
    <w:r w:rsidRPr="00630D4B">
      <w:rPr>
        <w:rFonts w:ascii="Helvetica" w:hAnsi="Helvetica"/>
        <w:b/>
        <w:sz w:val="18"/>
        <w:szCs w:val="18"/>
      </w:rPr>
      <w:t>-</w:t>
    </w:r>
    <w:r>
      <w:rPr>
        <w:rFonts w:ascii="Helvetica" w:hAnsi="Helvetica"/>
        <w:sz w:val="18"/>
        <w:szCs w:val="18"/>
      </w:rPr>
      <w:tab/>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1B5AE438" w14:textId="77777777" w:rsidR="0058703D" w:rsidRDefault="0058703D">
      <w:pPr>
        <w:spacing w:line="240" w:lineRule="auto"/>
        <w:ind w:firstLine="0"/>
      </w:pPr>
      <w:r>
        <w:separator/>
      </w:r>
    </w:p>
  </w:footnote>
  <w:footnote w:type="continuationSeparator" w:id="0">
    <w:p w14:paraId="45271AFE" w14:textId="77777777" w:rsidR="0058703D" w:rsidRDefault="0058703D">
      <w:pPr>
        <w:spacing w:line="240" w:lineRule="auto"/>
        <w:ind w:firstLine="0"/>
      </w:pPr>
      <w:r>
        <w:separator/>
      </w:r>
    </w:p>
    <w:p w14:paraId="08436AF4" w14:textId="77777777" w:rsidR="0058703D" w:rsidRDefault="0058703D">
      <w:pPr>
        <w:spacing w:line="240" w:lineRule="auto"/>
        <w:ind w:firstLine="0"/>
        <w:rPr>
          <w:i/>
        </w:rPr>
      </w:pPr>
      <w:r>
        <w:rPr>
          <w:i/>
        </w:rPr>
        <w:t>(continued)</w:t>
      </w:r>
    </w:p>
  </w:footnote>
  <w:footnote w:type="continuationNotice" w:id="1">
    <w:p w14:paraId="22D22EFF" w14:textId="77777777" w:rsidR="0058703D" w:rsidRDefault="0058703D">
      <w:pPr>
        <w:pStyle w:val="Footer"/>
        <w:spacing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82" w14:textId="77777777" w:rsidR="00EE28AF" w:rsidRDefault="00EE28AF" w:rsidP="00652519">
    <w:pPr>
      <w:pStyle w:val="Header"/>
      <w:ind w:firstLine="0"/>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85" w14:textId="77777777" w:rsidR="00EE28AF" w:rsidRDefault="00EE28AF" w:rsidP="00500F9E">
    <w:pPr>
      <w:pStyle w:val="Header"/>
      <w:tabs>
        <w:tab w:val="clear" w:pos="4680"/>
        <w:tab w:val="clear" w:pos="9360"/>
        <w:tab w:val="center" w:pos="3960"/>
        <w:tab w:val="right" w:pos="7200"/>
      </w:tabs>
      <w:ind w:firstLine="0"/>
      <w:rPr>
        <w:rFonts w:ascii="Helvetica" w:hAnsi="Helvetica"/>
        <w:b/>
        <w:sz w:val="16"/>
        <w:szCs w:val="16"/>
      </w:rPr>
    </w:pPr>
    <w:r w:rsidRPr="00AB38E8">
      <w:rPr>
        <w:rFonts w:ascii="Helvetica" w:hAnsi="Helvetica"/>
        <w:b/>
        <w:sz w:val="16"/>
        <w:szCs w:val="16"/>
      </w:rPr>
      <w:t>Department of the Treasury</w:t>
    </w:r>
    <w:r>
      <w:rPr>
        <w:rFonts w:ascii="Helvetica" w:hAnsi="Helvetica"/>
        <w:b/>
        <w:sz w:val="16"/>
        <w:szCs w:val="16"/>
      </w:rPr>
      <w:tab/>
      <w:t>Department of Labor</w:t>
    </w:r>
    <w:r>
      <w:rPr>
        <w:rFonts w:ascii="Helvetica" w:hAnsi="Helvetica"/>
        <w:b/>
        <w:sz w:val="16"/>
        <w:szCs w:val="16"/>
      </w:rPr>
      <w:tab/>
      <w:t>Pension Benefit</w:t>
    </w:r>
  </w:p>
  <w:p w14:paraId="244C8C86" w14:textId="287FA9C7" w:rsidR="00EE28AF" w:rsidRPr="00BB2765" w:rsidRDefault="00EE28AF" w:rsidP="000F262E">
    <w:pPr>
      <w:pStyle w:val="Header"/>
      <w:tabs>
        <w:tab w:val="clear" w:pos="4680"/>
        <w:tab w:val="clear" w:pos="9360"/>
        <w:tab w:val="center" w:pos="3960"/>
        <w:tab w:val="right" w:pos="7200"/>
      </w:tabs>
      <w:ind w:firstLine="0"/>
      <w:rPr>
        <w:rFonts w:ascii="Helvetica" w:hAnsi="Helvetica"/>
        <w:b/>
        <w:sz w:val="16"/>
        <w:szCs w:val="16"/>
      </w:rPr>
    </w:pPr>
    <w:r>
      <w:rPr>
        <w:rFonts w:ascii="Helvetica" w:hAnsi="Helvetica"/>
        <w:sz w:val="16"/>
        <w:szCs w:val="16"/>
      </w:rPr>
      <w:t>Internal Revenue Service</w:t>
    </w:r>
    <w:r>
      <w:rPr>
        <w:rFonts w:ascii="Helvetica" w:hAnsi="Helvetica"/>
        <w:sz w:val="16"/>
        <w:szCs w:val="16"/>
      </w:rPr>
      <w:tab/>
      <w:t>Employee Benefits</w:t>
    </w:r>
    <w:r>
      <w:rPr>
        <w:rFonts w:ascii="Helvetica" w:hAnsi="Helvetica"/>
        <w:sz w:val="16"/>
        <w:szCs w:val="16"/>
      </w:rPr>
      <w:tab/>
    </w:r>
    <w:r w:rsidRPr="00BB2765">
      <w:rPr>
        <w:rFonts w:ascii="Helvetica" w:hAnsi="Helvetica"/>
        <w:b/>
        <w:sz w:val="16"/>
        <w:szCs w:val="16"/>
      </w:rPr>
      <w:t>Guaranty Corporation</w:t>
    </w:r>
  </w:p>
  <w:p w14:paraId="244C8C87" w14:textId="77777777" w:rsidR="00EE28AF" w:rsidRDefault="00EE28AF" w:rsidP="00685A28">
    <w:pPr>
      <w:pStyle w:val="Header"/>
      <w:tabs>
        <w:tab w:val="clear" w:pos="4680"/>
        <w:tab w:val="clear" w:pos="9360"/>
        <w:tab w:val="center" w:pos="3960"/>
        <w:tab w:val="right" w:pos="7200"/>
      </w:tabs>
      <w:ind w:firstLine="0"/>
      <w:rPr>
        <w:rFonts w:ascii="Helvetica" w:hAnsi="Helvetica"/>
        <w:sz w:val="16"/>
        <w:szCs w:val="16"/>
      </w:rPr>
    </w:pPr>
    <w:r>
      <w:rPr>
        <w:rFonts w:ascii="Helvetica" w:hAnsi="Helvetica"/>
        <w:sz w:val="16"/>
        <w:szCs w:val="16"/>
      </w:rPr>
      <w:tab/>
      <w:t>Security Administration</w:t>
    </w:r>
  </w:p>
  <w:p w14:paraId="244C8C88" w14:textId="77777777" w:rsidR="00EE28AF" w:rsidRPr="00685A28" w:rsidRDefault="00EE28AF" w:rsidP="00685A28">
    <w:pPr>
      <w:pStyle w:val="Header"/>
      <w:tabs>
        <w:tab w:val="clear" w:pos="4680"/>
        <w:tab w:val="clear" w:pos="9360"/>
        <w:tab w:val="center" w:pos="3960"/>
        <w:tab w:val="right" w:pos="7200"/>
      </w:tabs>
      <w:ind w:firstLine="0"/>
      <w:rPr>
        <w:sz w:val="16"/>
        <w:szCs w:val="16"/>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8C" w14:textId="77777777" w:rsidR="00EE28AF" w:rsidRDefault="00EE28AF" w:rsidP="00652519">
    <w:pPr>
      <w:pStyle w:val="Header"/>
      <w:ind w:firstLine="0"/>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8E" w14:textId="77777777" w:rsidR="00EE28AF" w:rsidRPr="009C725E" w:rsidRDefault="00EE28AF" w:rsidP="009C725E">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8F" w14:textId="77777777" w:rsidR="00EE28AF" w:rsidRDefault="00EE28AF">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91" w14:textId="77777777" w:rsidR="00EE28AF" w:rsidRPr="009A278D" w:rsidRDefault="00EE28AF" w:rsidP="00F333FC">
    <w:pPr>
      <w:pStyle w:val="Header"/>
      <w:ind w:firstLine="0"/>
      <w:rPr>
        <w:rFonts w:ascii="Helvetica" w:hAnsi="Helvetica"/>
        <w:sz w:val="16"/>
        <w:szCs w:val="16"/>
      </w:rP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92" w14:textId="77777777" w:rsidR="00EE28AF" w:rsidRDefault="00EE28AF">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95" w14:textId="77777777" w:rsidR="00EE28AF" w:rsidRPr="008D56CE" w:rsidRDefault="00EE28AF" w:rsidP="008D56CE">
    <w:pPr>
      <w:pStyle w:val="Header"/>
      <w:ind w:firstLine="0"/>
      <w:rPr>
        <w:rFonts w:ascii="Helvetica" w:hAnsi="Helvetica"/>
        <w:sz w:val="18"/>
        <w:szCs w:val="18"/>
      </w:rP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9B" w14:textId="77777777" w:rsidR="00EE28AF" w:rsidRPr="008D56CE" w:rsidRDefault="00EE28AF" w:rsidP="008D56CE">
    <w:pPr>
      <w:pStyle w:val="Header"/>
      <w:ind w:firstLine="0"/>
      <w:rPr>
        <w:rFonts w:ascii="Helvetica" w:hAnsi="Helvetica"/>
        <w:sz w:val="18"/>
        <w:szCs w:val="18"/>
      </w:rP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9E" w14:textId="77777777" w:rsidR="00EE28AF" w:rsidRPr="009A278D" w:rsidRDefault="00EE28AF" w:rsidP="00F333FC">
    <w:pPr>
      <w:pStyle w:val="Header"/>
      <w:ind w:firstLine="0"/>
      <w:rPr>
        <w:rFonts w:ascii="Helvetica" w:hAnsi="Helvetica"/>
        <w:sz w:val="16"/>
        <w:szCs w:val="16"/>
      </w:rP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9F" w14:textId="77777777" w:rsidR="00EE28AF" w:rsidRDefault="00EE28AF">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A2" w14:textId="77777777" w:rsidR="00EE28AF" w:rsidRPr="008D56CE" w:rsidRDefault="00EE28AF" w:rsidP="008D56CE">
    <w:pPr>
      <w:pStyle w:val="Header"/>
      <w:ind w:firstLine="0"/>
      <w:rPr>
        <w:rFonts w:ascii="Helvetica" w:hAnsi="Helvetica"/>
        <w:sz w:val="18"/>
        <w:szCs w:val="18"/>
      </w:rP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A4" w14:textId="77777777" w:rsidR="00EE28AF" w:rsidRPr="009A278D" w:rsidRDefault="00EE28AF" w:rsidP="00F333FC">
    <w:pPr>
      <w:pStyle w:val="Header"/>
      <w:ind w:firstLine="0"/>
      <w:rPr>
        <w:rFonts w:ascii="Helvetica" w:hAnsi="Helvetica"/>
        <w:sz w:val="16"/>
        <w:szCs w:val="16"/>
      </w:rPr>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A5" w14:textId="77777777" w:rsidR="00EE28AF" w:rsidRDefault="00EE28AF">
    <w:pPr>
      <w:pStyle w:val="Header"/>
    </w:pP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A8" w14:textId="77777777" w:rsidR="00EE28AF" w:rsidRPr="008D56CE" w:rsidRDefault="00EE28AF" w:rsidP="008D56CE">
    <w:pPr>
      <w:pStyle w:val="Header"/>
      <w:ind w:firstLine="0"/>
      <w:rPr>
        <w:rFonts w:ascii="Helvetica" w:hAnsi="Helvetica"/>
        <w:sz w:val="18"/>
        <w:szCs w:val="18"/>
      </w:rPr>
    </w:pP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AA" w14:textId="77777777" w:rsidR="00EE28AF" w:rsidRPr="009A278D" w:rsidRDefault="00EE28AF" w:rsidP="00F333FC">
    <w:pPr>
      <w:pStyle w:val="Header"/>
      <w:ind w:firstLine="0"/>
      <w:rPr>
        <w:rFonts w:ascii="Helvetica" w:hAnsi="Helvetica"/>
        <w:sz w:val="16"/>
        <w:szCs w:val="16"/>
      </w:rPr>
    </w:pP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AD" w14:textId="77777777" w:rsidR="00EE28AF" w:rsidRPr="008D56CE" w:rsidRDefault="00EE28AF" w:rsidP="008D56CE">
    <w:pPr>
      <w:pStyle w:val="Header"/>
      <w:ind w:firstLine="0"/>
      <w:rPr>
        <w:rFonts w:ascii="Helvetica" w:hAnsi="Helvetica"/>
        <w:sz w:val="18"/>
        <w:szCs w:val="18"/>
      </w:rPr>
    </w:pP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AF" w14:textId="77777777" w:rsidR="00EE28AF" w:rsidRPr="009A278D" w:rsidRDefault="00EE28AF" w:rsidP="00F333FC">
    <w:pPr>
      <w:pStyle w:val="Header"/>
      <w:ind w:firstLine="0"/>
      <w:rPr>
        <w:rFonts w:ascii="Helvetica" w:hAnsi="Helvetica"/>
        <w:sz w:val="16"/>
        <w:szCs w:val="16"/>
      </w:rPr>
    </w:pP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B2" w14:textId="77777777" w:rsidR="00EE28AF" w:rsidRPr="008D56CE" w:rsidRDefault="00EE28AF" w:rsidP="008D56CE">
    <w:pPr>
      <w:pStyle w:val="Header"/>
      <w:ind w:firstLine="0"/>
      <w:rPr>
        <w:rFonts w:ascii="Helvetica" w:hAnsi="Helvetica"/>
        <w:sz w:val="18"/>
        <w:szCs w:val="18"/>
      </w:rPr>
    </w:pP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B4" w14:textId="77777777" w:rsidR="00EE28AF" w:rsidRPr="009A278D" w:rsidRDefault="00EE28AF" w:rsidP="00F333FC">
    <w:pPr>
      <w:pStyle w:val="Header"/>
      <w:ind w:firstLine="0"/>
      <w:rPr>
        <w:rFonts w:ascii="Helvetica" w:hAnsi="Helvetica"/>
        <w:sz w:val="16"/>
        <w:szCs w:val="16"/>
      </w:rPr>
    </w:pP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B5" w14:textId="77777777" w:rsidR="00EE28AF" w:rsidRDefault="00EE28AF">
    <w:pPr>
      <w:pStyle w:val="Header"/>
    </w:pP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B8" w14:textId="77777777" w:rsidR="00EE28AF" w:rsidRPr="008D56CE" w:rsidRDefault="00EE28AF" w:rsidP="008D56CE">
    <w:pPr>
      <w:pStyle w:val="Header"/>
      <w:ind w:firstLine="0"/>
      <w:rPr>
        <w:rFonts w:ascii="Helvetica" w:hAnsi="Helvetica"/>
        <w:sz w:val="18"/>
        <w:szCs w:val="18"/>
      </w:rPr>
    </w:pP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BA" w14:textId="77777777" w:rsidR="00EE28AF" w:rsidRDefault="00EE28AF">
    <w:pPr>
      <w:pStyle w:val="Header"/>
    </w:pP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BD" w14:textId="77777777" w:rsidR="00EE28AF" w:rsidRPr="009A278D" w:rsidRDefault="00EE28AF" w:rsidP="00F333FC">
    <w:pPr>
      <w:pStyle w:val="Header"/>
      <w:ind w:firstLine="0"/>
      <w:rPr>
        <w:rFonts w:ascii="Helvetica" w:hAnsi="Helvetica"/>
        <w:sz w:val="16"/>
        <w:szCs w:val="16"/>
      </w:rPr>
    </w:pP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BE" w14:textId="77777777" w:rsidR="00EE28AF" w:rsidRDefault="00EE28AF">
    <w:pPr>
      <w:pStyle w:val="Header"/>
    </w:pP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C7" w14:textId="77777777" w:rsidR="00EE28AF" w:rsidRPr="007165EC" w:rsidRDefault="00EE28AF" w:rsidP="007165EC">
    <w:pPr>
      <w:pStyle w:val="Header"/>
    </w:pP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C8" w14:textId="77777777" w:rsidR="00EE28AF" w:rsidRDefault="00EE28AF">
    <w:pPr>
      <w:pStyle w:val="Header"/>
    </w:pP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CD" w14:textId="77777777" w:rsidR="00EE28AF" w:rsidRPr="009A278D" w:rsidRDefault="00EE28AF" w:rsidP="00F333FC">
    <w:pPr>
      <w:pStyle w:val="Header"/>
      <w:ind w:firstLine="0"/>
      <w:rPr>
        <w:rFonts w:ascii="Helvetica" w:hAnsi="Helvetica"/>
        <w:sz w:val="16"/>
        <w:szCs w:val="16"/>
      </w:rPr>
    </w:pP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CE" w14:textId="77777777" w:rsidR="00EE28AF" w:rsidRDefault="00EE28AF">
    <w:pPr>
      <w:pStyle w:val="Header"/>
    </w:pP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D1" w14:textId="77777777" w:rsidR="00EE28AF" w:rsidRPr="008D56CE" w:rsidRDefault="00EE28AF" w:rsidP="008D56CE">
    <w:pPr>
      <w:pStyle w:val="Header"/>
      <w:ind w:firstLine="0"/>
      <w:rPr>
        <w:rFonts w:ascii="Helvetica" w:hAnsi="Helvetica"/>
        <w:sz w:val="18"/>
        <w:szCs w:val="18"/>
      </w:rPr>
    </w:pP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04F9180" w14:textId="77777777" w:rsidR="00EE28AF" w:rsidRPr="009A278D" w:rsidRDefault="00EE28AF" w:rsidP="00F333FC">
    <w:pPr>
      <w:pStyle w:val="Header"/>
      <w:ind w:firstLine="0"/>
      <w:rPr>
        <w:rFonts w:ascii="Helvetica" w:hAnsi="Helvetica"/>
        <w:sz w:val="16"/>
        <w:szCs w:val="16"/>
      </w:rPr>
    </w:pPr>
  </w:p>
  <w:p w14:paraId="778DA3E1" w14:textId="77777777" w:rsidR="00EE28AF" w:rsidRDefault="00EE28AF"/>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53CF01B" w14:textId="77777777" w:rsidR="00EE28AF" w:rsidRDefault="00EE28AF" w:rsidP="00F26BEA"/>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A6115DE" w14:textId="77777777" w:rsidR="00EE28AF" w:rsidRPr="008D56CE" w:rsidRDefault="00EE28AF" w:rsidP="008D56CE">
    <w:pPr>
      <w:pStyle w:val="Header"/>
      <w:ind w:firstLine="0"/>
      <w:rPr>
        <w:rFonts w:ascii="Helvetica" w:hAnsi="Helvetica"/>
        <w:sz w:val="18"/>
        <w:szCs w:val="18"/>
      </w:rPr>
    </w:pPr>
  </w:p>
  <w:p w14:paraId="2990E7BA" w14:textId="77777777" w:rsidR="00EE28AF" w:rsidRDefault="00EE28AF"/>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D5" w14:textId="77777777" w:rsidR="00EE28AF" w:rsidRPr="00B05F44" w:rsidRDefault="00EE28AF" w:rsidP="00B05F44">
    <w:pPr>
      <w:pStyle w:val="Header"/>
      <w:rPr>
        <w:szCs w:val="18"/>
      </w:rPr>
    </w:pP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D7" w14:textId="77777777" w:rsidR="00EE28AF" w:rsidRPr="00D20E1D" w:rsidRDefault="00EE28AF" w:rsidP="00D20E1D">
    <w:pPr>
      <w:pStyle w:val="Header"/>
    </w:pP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DB" w14:textId="77777777" w:rsidR="00EE28AF" w:rsidRPr="00B05F44" w:rsidRDefault="00EE28AF" w:rsidP="00B05F44">
    <w:pPr>
      <w:pStyle w:val="Header"/>
      <w:rPr>
        <w:szCs w:val="18"/>
      </w:rPr>
    </w:pP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E0" w14:textId="77777777" w:rsidR="00EE28AF" w:rsidRPr="00B05F44" w:rsidRDefault="00EE28AF" w:rsidP="003135F1">
    <w:pPr>
      <w:pStyle w:val="Header"/>
      <w:ind w:firstLine="0"/>
      <w:rPr>
        <w:szCs w:val="18"/>
      </w:rPr>
    </w:pPr>
    <w:r w:rsidRPr="00146929">
      <w:rPr>
        <w:noProof/>
      </w:rPr>
      <mc:AlternateContent>
        <mc:Choice Requires="wps">
          <w:drawing>
            <wp:anchor distT="0" distB="0" distL="114300" distR="114300" simplePos="0" relativeHeight="251657728" behindDoc="0" locked="0" layoutInCell="1" allowOverlap="1" wp14:anchorId="244C8CE4" wp14:editId="244C8CE5">
              <wp:simplePos x="0" y="0"/>
              <wp:positionH relativeFrom="column">
                <wp:posOffset>-144145</wp:posOffset>
              </wp:positionH>
              <wp:positionV relativeFrom="paragraph">
                <wp:posOffset>873760</wp:posOffset>
              </wp:positionV>
              <wp:extent cx="6804025" cy="7256145"/>
              <wp:effectExtent l="8255" t="6985" r="7620" b="13970"/>
              <wp:wrapNone/>
              <wp:docPr id="1" name="Text Box 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804025" cy="7256145"/>
                      </a:xfrm>
                      <a:prstGeom prst="rect">
                        <a:avLst/>
                      </a:prstGeom>
                      <a:solidFill>
                        <a:srgbClr val="FFFFFF"/>
                      </a:solidFill>
                      <a:ln w="9525">
                        <a:solidFill>
                          <a:srgbClr val="000000"/>
                        </a:solidFill>
                        <a:miter lim="800000"/>
                        <a:headEnd/>
                        <a:tailEnd/>
                      </a:ln>
                    </wps:spPr>
                    <wps:txbx>
                      <w:txbxContent>
                        <w:p w14:paraId="244C8CE7" w14:textId="77777777" w:rsidR="00EE28AF" w:rsidRDefault="00EE28AF"/>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244C8CE4" id="_x0000_t202" coordsize="21600,21600" o:spt="202" path="m,l,21600r21600,l21600,xe">
              <v:stroke joinstyle="miter"/>
              <v:path gradientshapeok="t" o:connecttype="rect"/>
            </v:shapetype>
            <v:shape id="Text Box 1" o:spid="_x0000_s1027" type="#_x0000_t202" style="position:absolute;margin-left:-11.35pt;margin-top:68.8pt;width:535.75pt;height:571.35pt;z-index:2516577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iX/LKAIAAFEEAAAOAAAAZHJzL2Uyb0RvYy54bWysVFFv0zAQfkfiP1h+p0mrttuiptPoKEIa&#10;A2njBziO01g4PnN2m5Rfz9npSgWIB0QeLJ/v/Pm77+6yuh06ww4KvQZb8ukk50xZCbW2u5J/ed6+&#10;uebMB2FrYcCqkh+V57fr169WvSvUDFowtUJGINYXvSt5G4IrsszLVnXCT8ApS84GsBOBTNxlNYqe&#10;0DuTzfJ8mfWAtUOQyns6vR+dfJ3wm0bJ8KlpvArMlJy4hbRiWqu4ZuuVKHYoXKvliYb4Bxad0JYe&#10;PUPdiyDYHvVvUJ2WCB6aMJHQZdA0WqqUA2UzzX/J5qkVTqVcSBzvzjL5/wcrHw+fkemaaseZFR2V&#10;6FkNgb2FgU2jOr3zBQU9OQoLAx3HyJipdw8gv3pmYdMKu1N3iNC3StTELt3MLq6OOD6CVP1HqOkZ&#10;sQ+QgIYGuwhIYjBCpyodz5WJVCQdLq/zeT5bcCbJdzVbLKfzRWSXieLlukMf3ivoWNyUHKn0CV4c&#10;HnwYQ19CEn0wut5qY5KBu2pjkB0Etck2fSd0fxlmLOtLfrMgIn+HyNP3J4hOB+p3o7uSX5+DRBF1&#10;e2fr1I1BaDPuKTtjKckoZNRuVDEM1XAqTAX1kSRFGPua5pA2LeB3znrq6ZL7b3uBijPzwVJZbqbz&#10;eRyCZMwXVzMy8NJTXXqElQRV8sDZuN2EcXD2DvWupZfGRrBwR6VsdBI5Uh1ZnXhT36YynWYsDsal&#10;naJ+/gnWPwAAAP//AwBQSwMEFAAGAAgAAAAhAAfSKqniAAAADQEAAA8AAABkcnMvZG93bnJldi54&#10;bWxMj8FOwzAQRO9I/IO1SFxQa5NUSRriVAgJBDcoiF7deJtExHaw3TT8PdsT3HY0T7Mz1WY2A5vQ&#10;h95ZCbdLAQxt43RvWwkf74+LAliIymo1OIsSfjDApr68qFSp3cm+4bSNLaMQG0oloYtxLDkPTYdG&#10;haUb0ZJ3cN6oSNK3XHt1onAz8ESIjBvVW/rQqREfOmy+tkcjoVg9T7vwkr5+NtlhWMebfHr69lJe&#10;X833d8AizvEPhnN9qg41ddq7o9WBDRIWSZITSkaaZ8DOhFgVtGZPV1KIFHhd8f8r6l8AAAD//wMA&#10;UEsBAi0AFAAGAAgAAAAhALaDOJL+AAAA4QEAABMAAAAAAAAAAAAAAAAAAAAAAFtDb250ZW50X1R5&#10;cGVzXS54bWxQSwECLQAUAAYACAAAACEAOP0h/9YAAACUAQAACwAAAAAAAAAAAAAAAAAvAQAAX3Jl&#10;bHMvLnJlbHNQSwECLQAUAAYACAAAACEAQ4l/yygCAABRBAAADgAAAAAAAAAAAAAAAAAuAgAAZHJz&#10;L2Uyb0RvYy54bWxQSwECLQAUAAYACAAAACEAB9IqqeIAAAANAQAADwAAAAAAAAAAAAAAAACCBAAA&#10;ZHJzL2Rvd25yZXYueG1sUEsFBgAAAAAEAAQA8wAAAJEFAAAAAA==&#10;">
              <v:textbox>
                <w:txbxContent>
                  <w:p w14:paraId="244C8CE7" w14:textId="77777777" w:rsidR="00EE28AF" w:rsidRDefault="00EE28AF"/>
                </w:txbxContent>
              </v:textbox>
            </v:shape>
          </w:pict>
        </mc:Fallback>
      </mc:AlternateConten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4C8CE2" w14:textId="77777777" w:rsidR="00EE28AF" w:rsidRPr="00AE462E" w:rsidRDefault="00EE28AF" w:rsidP="00AE462E">
    <w:pPr>
      <w:pStyle w:val="Header"/>
      <w:ind w:firstLine="0"/>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151249D"/>
    <w:multiLevelType w:val="hybridMultilevel"/>
    <w:tmpl w:val="88BE467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 w15:restartNumberingAfterBreak="0">
    <w:nsid w:val="0A7315DF"/>
    <w:multiLevelType w:val="hybridMultilevel"/>
    <w:tmpl w:val="9F8C4AB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0C3A385E"/>
    <w:multiLevelType w:val="hybridMultilevel"/>
    <w:tmpl w:val="47D2BC0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113424C3"/>
    <w:multiLevelType w:val="hybridMultilevel"/>
    <w:tmpl w:val="153CF640"/>
    <w:lvl w:ilvl="0" w:tplc="04090001">
      <w:start w:val="1"/>
      <w:numFmt w:val="bullet"/>
      <w:lvlText w:val=""/>
      <w:lvlJc w:val="left"/>
      <w:pPr>
        <w:ind w:left="994" w:hanging="360"/>
      </w:pPr>
      <w:rPr>
        <w:rFonts w:ascii="Symbol" w:hAnsi="Symbol" w:hint="default"/>
      </w:rPr>
    </w:lvl>
    <w:lvl w:ilvl="1" w:tplc="04090003" w:tentative="1">
      <w:start w:val="1"/>
      <w:numFmt w:val="bullet"/>
      <w:lvlText w:val="o"/>
      <w:lvlJc w:val="left"/>
      <w:pPr>
        <w:ind w:left="1714" w:hanging="360"/>
      </w:pPr>
      <w:rPr>
        <w:rFonts w:ascii="Courier New" w:hAnsi="Courier New" w:cs="Courier New" w:hint="default"/>
      </w:rPr>
    </w:lvl>
    <w:lvl w:ilvl="2" w:tplc="04090005" w:tentative="1">
      <w:start w:val="1"/>
      <w:numFmt w:val="bullet"/>
      <w:lvlText w:val=""/>
      <w:lvlJc w:val="left"/>
      <w:pPr>
        <w:ind w:left="2434" w:hanging="360"/>
      </w:pPr>
      <w:rPr>
        <w:rFonts w:ascii="Wingdings" w:hAnsi="Wingdings" w:hint="default"/>
      </w:rPr>
    </w:lvl>
    <w:lvl w:ilvl="3" w:tplc="04090001" w:tentative="1">
      <w:start w:val="1"/>
      <w:numFmt w:val="bullet"/>
      <w:lvlText w:val=""/>
      <w:lvlJc w:val="left"/>
      <w:pPr>
        <w:ind w:left="3154" w:hanging="360"/>
      </w:pPr>
      <w:rPr>
        <w:rFonts w:ascii="Symbol" w:hAnsi="Symbol" w:hint="default"/>
      </w:rPr>
    </w:lvl>
    <w:lvl w:ilvl="4" w:tplc="04090003" w:tentative="1">
      <w:start w:val="1"/>
      <w:numFmt w:val="bullet"/>
      <w:lvlText w:val="o"/>
      <w:lvlJc w:val="left"/>
      <w:pPr>
        <w:ind w:left="3874" w:hanging="360"/>
      </w:pPr>
      <w:rPr>
        <w:rFonts w:ascii="Courier New" w:hAnsi="Courier New" w:cs="Courier New" w:hint="default"/>
      </w:rPr>
    </w:lvl>
    <w:lvl w:ilvl="5" w:tplc="04090005" w:tentative="1">
      <w:start w:val="1"/>
      <w:numFmt w:val="bullet"/>
      <w:lvlText w:val=""/>
      <w:lvlJc w:val="left"/>
      <w:pPr>
        <w:ind w:left="4594" w:hanging="360"/>
      </w:pPr>
      <w:rPr>
        <w:rFonts w:ascii="Wingdings" w:hAnsi="Wingdings" w:hint="default"/>
      </w:rPr>
    </w:lvl>
    <w:lvl w:ilvl="6" w:tplc="04090001" w:tentative="1">
      <w:start w:val="1"/>
      <w:numFmt w:val="bullet"/>
      <w:lvlText w:val=""/>
      <w:lvlJc w:val="left"/>
      <w:pPr>
        <w:ind w:left="5314" w:hanging="360"/>
      </w:pPr>
      <w:rPr>
        <w:rFonts w:ascii="Symbol" w:hAnsi="Symbol" w:hint="default"/>
      </w:rPr>
    </w:lvl>
    <w:lvl w:ilvl="7" w:tplc="04090003" w:tentative="1">
      <w:start w:val="1"/>
      <w:numFmt w:val="bullet"/>
      <w:lvlText w:val="o"/>
      <w:lvlJc w:val="left"/>
      <w:pPr>
        <w:ind w:left="6034" w:hanging="360"/>
      </w:pPr>
      <w:rPr>
        <w:rFonts w:ascii="Courier New" w:hAnsi="Courier New" w:cs="Courier New" w:hint="default"/>
      </w:rPr>
    </w:lvl>
    <w:lvl w:ilvl="8" w:tplc="04090005" w:tentative="1">
      <w:start w:val="1"/>
      <w:numFmt w:val="bullet"/>
      <w:lvlText w:val=""/>
      <w:lvlJc w:val="left"/>
      <w:pPr>
        <w:ind w:left="6754" w:hanging="360"/>
      </w:pPr>
      <w:rPr>
        <w:rFonts w:ascii="Wingdings" w:hAnsi="Wingdings" w:hint="default"/>
      </w:rPr>
    </w:lvl>
  </w:abstractNum>
  <w:abstractNum w:abstractNumId="4" w15:restartNumberingAfterBreak="0">
    <w:nsid w:val="175F4639"/>
    <w:multiLevelType w:val="hybridMultilevel"/>
    <w:tmpl w:val="9A7E40E0"/>
    <w:lvl w:ilvl="0" w:tplc="07603E52">
      <w:start w:val="1"/>
      <w:numFmt w:val="bullet"/>
      <w:pStyle w:val="Dash"/>
      <w:lvlText w:val="-"/>
      <w:lvlJc w:val="left"/>
      <w:pPr>
        <w:ind w:left="1440" w:hanging="360"/>
      </w:pPr>
      <w:rPr>
        <w:rFonts w:ascii="Times New Roman" w:hAnsi="Times New Roman" w:hint="default"/>
      </w:rPr>
    </w:lvl>
    <w:lvl w:ilvl="1" w:tplc="04090003" w:tentative="1">
      <w:start w:val="1"/>
      <w:numFmt w:val="bullet"/>
      <w:lvlText w:val="o"/>
      <w:lvlJc w:val="left"/>
      <w:pPr>
        <w:ind w:left="2160" w:hanging="360"/>
      </w:pPr>
      <w:rPr>
        <w:rFonts w:ascii="Courier New" w:hAnsi="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5" w15:restartNumberingAfterBreak="0">
    <w:nsid w:val="1A7D53C4"/>
    <w:multiLevelType w:val="hybridMultilevel"/>
    <w:tmpl w:val="7DF21C62"/>
    <w:lvl w:ilvl="0" w:tplc="341ED928">
      <w:start w:val="2"/>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15:restartNumberingAfterBreak="0">
    <w:nsid w:val="1EDF000B"/>
    <w:multiLevelType w:val="hybridMultilevel"/>
    <w:tmpl w:val="B9266296"/>
    <w:lvl w:ilvl="0" w:tplc="0A60598E">
      <w:start w:val="1"/>
      <w:numFmt w:val="decimal"/>
      <w:lvlText w:val="%1."/>
      <w:lvlJc w:val="left"/>
      <w:pPr>
        <w:tabs>
          <w:tab w:val="num" w:pos="216"/>
        </w:tabs>
        <w:ind w:left="216" w:firstLine="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7" w15:restartNumberingAfterBreak="0">
    <w:nsid w:val="24B57075"/>
    <w:multiLevelType w:val="hybridMultilevel"/>
    <w:tmpl w:val="F36C1B4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 w15:restartNumberingAfterBreak="0">
    <w:nsid w:val="304E5061"/>
    <w:multiLevelType w:val="hybridMultilevel"/>
    <w:tmpl w:val="B0D20704"/>
    <w:lvl w:ilvl="0" w:tplc="04090003">
      <w:start w:val="1"/>
      <w:numFmt w:val="bullet"/>
      <w:lvlText w:val="o"/>
      <w:lvlJc w:val="left"/>
      <w:pPr>
        <w:ind w:left="720" w:hanging="360"/>
      </w:pPr>
      <w:rPr>
        <w:rFonts w:ascii="Courier New" w:hAnsi="Courier New" w:cs="Courier New" w:hint="default"/>
        <w:color w:val="auto"/>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9" w15:restartNumberingAfterBreak="0">
    <w:nsid w:val="30AE52D3"/>
    <w:multiLevelType w:val="hybridMultilevel"/>
    <w:tmpl w:val="6154376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 w15:restartNumberingAfterBreak="0">
    <w:nsid w:val="32454256"/>
    <w:multiLevelType w:val="hybridMultilevel"/>
    <w:tmpl w:val="47A8690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 w15:restartNumberingAfterBreak="0">
    <w:nsid w:val="380A0D11"/>
    <w:multiLevelType w:val="hybridMultilevel"/>
    <w:tmpl w:val="16B0DC18"/>
    <w:lvl w:ilvl="0" w:tplc="04090001">
      <w:start w:val="1"/>
      <w:numFmt w:val="bullet"/>
      <w:lvlText w:val=""/>
      <w:lvlJc w:val="left"/>
      <w:pPr>
        <w:ind w:left="1080" w:hanging="360"/>
      </w:pPr>
      <w:rPr>
        <w:rFonts w:ascii="Symbol" w:hAnsi="Symbol" w:hint="default"/>
      </w:rPr>
    </w:lvl>
    <w:lvl w:ilvl="1" w:tplc="04090003">
      <w:start w:val="1"/>
      <w:numFmt w:val="bullet"/>
      <w:lvlText w:val="o"/>
      <w:lvlJc w:val="left"/>
      <w:pPr>
        <w:ind w:left="1800" w:hanging="360"/>
      </w:pPr>
      <w:rPr>
        <w:rFonts w:ascii="Courier New" w:hAnsi="Courier New" w:cs="Courier New" w:hint="default"/>
      </w:rPr>
    </w:lvl>
    <w:lvl w:ilvl="2" w:tplc="04090005">
      <w:start w:val="1"/>
      <w:numFmt w:val="bullet"/>
      <w:lvlText w:val=""/>
      <w:lvlJc w:val="left"/>
      <w:pPr>
        <w:ind w:left="2520" w:hanging="360"/>
      </w:pPr>
      <w:rPr>
        <w:rFonts w:ascii="Wingdings" w:hAnsi="Wingdings" w:hint="default"/>
      </w:rPr>
    </w:lvl>
    <w:lvl w:ilvl="3" w:tplc="04090001">
      <w:start w:val="1"/>
      <w:numFmt w:val="bullet"/>
      <w:lvlText w:val=""/>
      <w:lvlJc w:val="left"/>
      <w:pPr>
        <w:ind w:left="3240" w:hanging="360"/>
      </w:pPr>
      <w:rPr>
        <w:rFonts w:ascii="Symbol" w:hAnsi="Symbol" w:hint="default"/>
      </w:rPr>
    </w:lvl>
    <w:lvl w:ilvl="4" w:tplc="04090003">
      <w:start w:val="1"/>
      <w:numFmt w:val="bullet"/>
      <w:lvlText w:val="o"/>
      <w:lvlJc w:val="left"/>
      <w:pPr>
        <w:ind w:left="3960" w:hanging="360"/>
      </w:pPr>
      <w:rPr>
        <w:rFonts w:ascii="Courier New" w:hAnsi="Courier New" w:cs="Courier New" w:hint="default"/>
      </w:rPr>
    </w:lvl>
    <w:lvl w:ilvl="5" w:tplc="04090005">
      <w:start w:val="1"/>
      <w:numFmt w:val="bullet"/>
      <w:lvlText w:val=""/>
      <w:lvlJc w:val="left"/>
      <w:pPr>
        <w:ind w:left="4680" w:hanging="360"/>
      </w:pPr>
      <w:rPr>
        <w:rFonts w:ascii="Wingdings" w:hAnsi="Wingdings" w:hint="default"/>
      </w:rPr>
    </w:lvl>
    <w:lvl w:ilvl="6" w:tplc="04090001">
      <w:start w:val="1"/>
      <w:numFmt w:val="bullet"/>
      <w:lvlText w:val=""/>
      <w:lvlJc w:val="left"/>
      <w:pPr>
        <w:ind w:left="5400" w:hanging="360"/>
      </w:pPr>
      <w:rPr>
        <w:rFonts w:ascii="Symbol" w:hAnsi="Symbol" w:hint="default"/>
      </w:rPr>
    </w:lvl>
    <w:lvl w:ilvl="7" w:tplc="04090003">
      <w:start w:val="1"/>
      <w:numFmt w:val="bullet"/>
      <w:lvlText w:val="o"/>
      <w:lvlJc w:val="left"/>
      <w:pPr>
        <w:ind w:left="6120" w:hanging="360"/>
      </w:pPr>
      <w:rPr>
        <w:rFonts w:ascii="Courier New" w:hAnsi="Courier New" w:cs="Courier New" w:hint="default"/>
      </w:rPr>
    </w:lvl>
    <w:lvl w:ilvl="8" w:tplc="04090005">
      <w:start w:val="1"/>
      <w:numFmt w:val="bullet"/>
      <w:lvlText w:val=""/>
      <w:lvlJc w:val="left"/>
      <w:pPr>
        <w:ind w:left="6840" w:hanging="360"/>
      </w:pPr>
      <w:rPr>
        <w:rFonts w:ascii="Wingdings" w:hAnsi="Wingdings" w:hint="default"/>
      </w:rPr>
    </w:lvl>
  </w:abstractNum>
  <w:abstractNum w:abstractNumId="12" w15:restartNumberingAfterBreak="0">
    <w:nsid w:val="3D7739B8"/>
    <w:multiLevelType w:val="hybridMultilevel"/>
    <w:tmpl w:val="0792C60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3F16636D"/>
    <w:multiLevelType w:val="hybridMultilevel"/>
    <w:tmpl w:val="8F36A24A"/>
    <w:lvl w:ilvl="0" w:tplc="62EA1F30">
      <w:start w:val="1"/>
      <w:numFmt w:val="decimal"/>
      <w:lvlText w:val="%1."/>
      <w:lvlJc w:val="left"/>
      <w:pPr>
        <w:ind w:left="360" w:hanging="360"/>
      </w:pPr>
      <w:rPr>
        <w:rFonts w:ascii="Helvetica" w:eastAsia="Times New Roman" w:hAnsi="Helvetica" w:cs="Helvetica"/>
      </w:rPr>
    </w:lvl>
    <w:lvl w:ilvl="1" w:tplc="04090019">
      <w:start w:val="1"/>
      <w:numFmt w:val="lowerLetter"/>
      <w:lvlText w:val="%2."/>
      <w:lvlJc w:val="left"/>
      <w:pPr>
        <w:ind w:left="1080" w:hanging="360"/>
      </w:pPr>
    </w:lvl>
    <w:lvl w:ilvl="2" w:tplc="0409001B">
      <w:start w:val="1"/>
      <w:numFmt w:val="lowerRoman"/>
      <w:lvlText w:val="%3."/>
      <w:lvlJc w:val="right"/>
      <w:pPr>
        <w:ind w:left="1800" w:hanging="180"/>
      </w:pPr>
    </w:lvl>
    <w:lvl w:ilvl="3" w:tplc="0409000F">
      <w:start w:val="1"/>
      <w:numFmt w:val="decimal"/>
      <w:lvlText w:val="%4."/>
      <w:lvlJc w:val="left"/>
      <w:pPr>
        <w:ind w:left="2520" w:hanging="360"/>
      </w:pPr>
    </w:lvl>
    <w:lvl w:ilvl="4" w:tplc="04090019">
      <w:start w:val="1"/>
      <w:numFmt w:val="lowerLetter"/>
      <w:lvlText w:val="%5."/>
      <w:lvlJc w:val="left"/>
      <w:pPr>
        <w:ind w:left="3240" w:hanging="360"/>
      </w:pPr>
    </w:lvl>
    <w:lvl w:ilvl="5" w:tplc="0409001B">
      <w:start w:val="1"/>
      <w:numFmt w:val="lowerRoman"/>
      <w:lvlText w:val="%6."/>
      <w:lvlJc w:val="right"/>
      <w:pPr>
        <w:ind w:left="3960" w:hanging="180"/>
      </w:pPr>
    </w:lvl>
    <w:lvl w:ilvl="6" w:tplc="0409000F">
      <w:start w:val="1"/>
      <w:numFmt w:val="decimal"/>
      <w:lvlText w:val="%7."/>
      <w:lvlJc w:val="left"/>
      <w:pPr>
        <w:ind w:left="4680" w:hanging="360"/>
      </w:pPr>
    </w:lvl>
    <w:lvl w:ilvl="7" w:tplc="04090019">
      <w:start w:val="1"/>
      <w:numFmt w:val="lowerLetter"/>
      <w:lvlText w:val="%8."/>
      <w:lvlJc w:val="left"/>
      <w:pPr>
        <w:ind w:left="5400" w:hanging="360"/>
      </w:pPr>
    </w:lvl>
    <w:lvl w:ilvl="8" w:tplc="0409001B">
      <w:start w:val="1"/>
      <w:numFmt w:val="lowerRoman"/>
      <w:lvlText w:val="%9."/>
      <w:lvlJc w:val="right"/>
      <w:pPr>
        <w:ind w:left="6120" w:hanging="180"/>
      </w:pPr>
    </w:lvl>
  </w:abstractNum>
  <w:abstractNum w:abstractNumId="14" w15:restartNumberingAfterBreak="0">
    <w:nsid w:val="45522B77"/>
    <w:multiLevelType w:val="hybridMultilevel"/>
    <w:tmpl w:val="4C8853D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475B31E5"/>
    <w:multiLevelType w:val="hybridMultilevel"/>
    <w:tmpl w:val="D396CF5E"/>
    <w:lvl w:ilvl="0" w:tplc="0409000F">
      <w:start w:val="1"/>
      <w:numFmt w:val="decimal"/>
      <w:lvlText w:val="%1."/>
      <w:lvlJc w:val="left"/>
      <w:pPr>
        <w:ind w:left="45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480C4640"/>
    <w:multiLevelType w:val="hybridMultilevel"/>
    <w:tmpl w:val="9B3E44D0"/>
    <w:lvl w:ilvl="0" w:tplc="0409000F">
      <w:start w:val="1"/>
      <w:numFmt w:val="decimal"/>
      <w:lvlText w:val="%1."/>
      <w:lvlJc w:val="left"/>
      <w:pPr>
        <w:ind w:left="720" w:hanging="360"/>
      </w:pPr>
    </w:lvl>
    <w:lvl w:ilvl="1" w:tplc="0409000F">
      <w:start w:val="1"/>
      <w:numFmt w:val="decimal"/>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7" w15:restartNumberingAfterBreak="0">
    <w:nsid w:val="49B616D1"/>
    <w:multiLevelType w:val="hybridMultilevel"/>
    <w:tmpl w:val="24DC7ECA"/>
    <w:lvl w:ilvl="0" w:tplc="B5A4FFEC">
      <w:start w:val="1"/>
      <w:numFmt w:val="bullet"/>
      <w:lvlText w:val=""/>
      <w:lvlJc w:val="left"/>
      <w:pPr>
        <w:ind w:left="144" w:hanging="144"/>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 w15:restartNumberingAfterBreak="0">
    <w:nsid w:val="49C6048B"/>
    <w:multiLevelType w:val="singleLevel"/>
    <w:tmpl w:val="F0AA5F10"/>
    <w:lvl w:ilvl="0">
      <w:start w:val="1"/>
      <w:numFmt w:val="decimal"/>
      <w:pStyle w:val="NumberedBullet"/>
      <w:lvlText w:val="%1."/>
      <w:lvlJc w:val="left"/>
      <w:pPr>
        <w:tabs>
          <w:tab w:val="num" w:pos="792"/>
        </w:tabs>
        <w:ind w:left="792" w:hanging="360"/>
      </w:pPr>
      <w:rPr>
        <w:rFonts w:cs="Times New Roman" w:hint="default"/>
      </w:rPr>
    </w:lvl>
  </w:abstractNum>
  <w:abstractNum w:abstractNumId="19" w15:restartNumberingAfterBreak="0">
    <w:nsid w:val="4D77034D"/>
    <w:multiLevelType w:val="hybridMultilevel"/>
    <w:tmpl w:val="C2C4884C"/>
    <w:lvl w:ilvl="0" w:tplc="04090001">
      <w:start w:val="1"/>
      <w:numFmt w:val="bullet"/>
      <w:lvlText w:val=""/>
      <w:lvlJc w:val="left"/>
      <w:pPr>
        <w:ind w:left="1980" w:hanging="360"/>
      </w:pPr>
      <w:rPr>
        <w:rFonts w:ascii="Symbol" w:hAnsi="Symbol" w:hint="default"/>
      </w:rPr>
    </w:lvl>
    <w:lvl w:ilvl="1" w:tplc="04090003" w:tentative="1">
      <w:start w:val="1"/>
      <w:numFmt w:val="bullet"/>
      <w:lvlText w:val="o"/>
      <w:lvlJc w:val="left"/>
      <w:pPr>
        <w:ind w:left="2700" w:hanging="360"/>
      </w:pPr>
      <w:rPr>
        <w:rFonts w:ascii="Courier New" w:hAnsi="Courier New" w:hint="default"/>
      </w:rPr>
    </w:lvl>
    <w:lvl w:ilvl="2" w:tplc="04090005" w:tentative="1">
      <w:start w:val="1"/>
      <w:numFmt w:val="bullet"/>
      <w:lvlText w:val=""/>
      <w:lvlJc w:val="left"/>
      <w:pPr>
        <w:ind w:left="3420" w:hanging="360"/>
      </w:pPr>
      <w:rPr>
        <w:rFonts w:ascii="Wingdings" w:hAnsi="Wingdings" w:hint="default"/>
      </w:rPr>
    </w:lvl>
    <w:lvl w:ilvl="3" w:tplc="04090001" w:tentative="1">
      <w:start w:val="1"/>
      <w:numFmt w:val="bullet"/>
      <w:lvlText w:val=""/>
      <w:lvlJc w:val="left"/>
      <w:pPr>
        <w:ind w:left="4140" w:hanging="360"/>
      </w:pPr>
      <w:rPr>
        <w:rFonts w:ascii="Symbol" w:hAnsi="Symbol" w:hint="default"/>
      </w:rPr>
    </w:lvl>
    <w:lvl w:ilvl="4" w:tplc="04090003" w:tentative="1">
      <w:start w:val="1"/>
      <w:numFmt w:val="bullet"/>
      <w:lvlText w:val="o"/>
      <w:lvlJc w:val="left"/>
      <w:pPr>
        <w:ind w:left="4860" w:hanging="360"/>
      </w:pPr>
      <w:rPr>
        <w:rFonts w:ascii="Courier New" w:hAnsi="Courier New" w:hint="default"/>
      </w:rPr>
    </w:lvl>
    <w:lvl w:ilvl="5" w:tplc="04090005" w:tentative="1">
      <w:start w:val="1"/>
      <w:numFmt w:val="bullet"/>
      <w:lvlText w:val=""/>
      <w:lvlJc w:val="left"/>
      <w:pPr>
        <w:ind w:left="5580" w:hanging="360"/>
      </w:pPr>
      <w:rPr>
        <w:rFonts w:ascii="Wingdings" w:hAnsi="Wingdings" w:hint="default"/>
      </w:rPr>
    </w:lvl>
    <w:lvl w:ilvl="6" w:tplc="04090001" w:tentative="1">
      <w:start w:val="1"/>
      <w:numFmt w:val="bullet"/>
      <w:lvlText w:val=""/>
      <w:lvlJc w:val="left"/>
      <w:pPr>
        <w:ind w:left="6300" w:hanging="360"/>
      </w:pPr>
      <w:rPr>
        <w:rFonts w:ascii="Symbol" w:hAnsi="Symbol" w:hint="default"/>
      </w:rPr>
    </w:lvl>
    <w:lvl w:ilvl="7" w:tplc="04090003" w:tentative="1">
      <w:start w:val="1"/>
      <w:numFmt w:val="bullet"/>
      <w:lvlText w:val="o"/>
      <w:lvlJc w:val="left"/>
      <w:pPr>
        <w:ind w:left="7020" w:hanging="360"/>
      </w:pPr>
      <w:rPr>
        <w:rFonts w:ascii="Courier New" w:hAnsi="Courier New" w:hint="default"/>
      </w:rPr>
    </w:lvl>
    <w:lvl w:ilvl="8" w:tplc="04090005" w:tentative="1">
      <w:start w:val="1"/>
      <w:numFmt w:val="bullet"/>
      <w:lvlText w:val=""/>
      <w:lvlJc w:val="left"/>
      <w:pPr>
        <w:ind w:left="7740" w:hanging="360"/>
      </w:pPr>
      <w:rPr>
        <w:rFonts w:ascii="Wingdings" w:hAnsi="Wingdings" w:hint="default"/>
      </w:rPr>
    </w:lvl>
  </w:abstractNum>
  <w:abstractNum w:abstractNumId="20" w15:restartNumberingAfterBreak="0">
    <w:nsid w:val="5334469A"/>
    <w:multiLevelType w:val="hybridMultilevel"/>
    <w:tmpl w:val="781AE73A"/>
    <w:lvl w:ilvl="0" w:tplc="F70C23D0">
      <w:start w:val="1"/>
      <w:numFmt w:val="lowerRoman"/>
      <w:lvlText w:val="%1."/>
      <w:lvlJc w:val="left"/>
      <w:pPr>
        <w:tabs>
          <w:tab w:val="num" w:pos="720"/>
        </w:tabs>
        <w:ind w:left="720" w:hanging="36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21" w15:restartNumberingAfterBreak="0">
    <w:nsid w:val="5448136F"/>
    <w:multiLevelType w:val="hybridMultilevel"/>
    <w:tmpl w:val="8992472E"/>
    <w:lvl w:ilvl="0" w:tplc="33C0D3B6">
      <w:start w:val="1"/>
      <w:numFmt w:val="bullet"/>
      <w:lvlText w:val=""/>
      <w:lvlJc w:val="left"/>
      <w:pPr>
        <w:tabs>
          <w:tab w:val="num" w:pos="216"/>
        </w:tabs>
        <w:ind w:left="432" w:hanging="216"/>
      </w:pPr>
      <w:rPr>
        <w:rFonts w:ascii="Symbol" w:hAnsi="Symbol" w:hint="default"/>
      </w:rPr>
    </w:lvl>
    <w:lvl w:ilvl="1" w:tplc="04090003" w:tentative="1">
      <w:start w:val="1"/>
      <w:numFmt w:val="bullet"/>
      <w:lvlText w:val="o"/>
      <w:lvlJc w:val="left"/>
      <w:pPr>
        <w:ind w:left="1296" w:hanging="360"/>
      </w:pPr>
      <w:rPr>
        <w:rFonts w:ascii="Courier New" w:hAnsi="Courier New" w:hint="default"/>
      </w:rPr>
    </w:lvl>
    <w:lvl w:ilvl="2" w:tplc="04090005" w:tentative="1">
      <w:start w:val="1"/>
      <w:numFmt w:val="bullet"/>
      <w:lvlText w:val=""/>
      <w:lvlJc w:val="left"/>
      <w:pPr>
        <w:ind w:left="2016" w:hanging="360"/>
      </w:pPr>
      <w:rPr>
        <w:rFonts w:ascii="Wingdings" w:hAnsi="Wingdings" w:hint="default"/>
      </w:rPr>
    </w:lvl>
    <w:lvl w:ilvl="3" w:tplc="04090001" w:tentative="1">
      <w:start w:val="1"/>
      <w:numFmt w:val="bullet"/>
      <w:lvlText w:val=""/>
      <w:lvlJc w:val="left"/>
      <w:pPr>
        <w:ind w:left="2736" w:hanging="360"/>
      </w:pPr>
      <w:rPr>
        <w:rFonts w:ascii="Symbol" w:hAnsi="Symbol" w:hint="default"/>
      </w:rPr>
    </w:lvl>
    <w:lvl w:ilvl="4" w:tplc="04090003" w:tentative="1">
      <w:start w:val="1"/>
      <w:numFmt w:val="bullet"/>
      <w:lvlText w:val="o"/>
      <w:lvlJc w:val="left"/>
      <w:pPr>
        <w:ind w:left="3456" w:hanging="360"/>
      </w:pPr>
      <w:rPr>
        <w:rFonts w:ascii="Courier New" w:hAnsi="Courier New" w:hint="default"/>
      </w:rPr>
    </w:lvl>
    <w:lvl w:ilvl="5" w:tplc="04090005" w:tentative="1">
      <w:start w:val="1"/>
      <w:numFmt w:val="bullet"/>
      <w:lvlText w:val=""/>
      <w:lvlJc w:val="left"/>
      <w:pPr>
        <w:ind w:left="4176" w:hanging="360"/>
      </w:pPr>
      <w:rPr>
        <w:rFonts w:ascii="Wingdings" w:hAnsi="Wingdings" w:hint="default"/>
      </w:rPr>
    </w:lvl>
    <w:lvl w:ilvl="6" w:tplc="04090001" w:tentative="1">
      <w:start w:val="1"/>
      <w:numFmt w:val="bullet"/>
      <w:lvlText w:val=""/>
      <w:lvlJc w:val="left"/>
      <w:pPr>
        <w:ind w:left="4896" w:hanging="360"/>
      </w:pPr>
      <w:rPr>
        <w:rFonts w:ascii="Symbol" w:hAnsi="Symbol" w:hint="default"/>
      </w:rPr>
    </w:lvl>
    <w:lvl w:ilvl="7" w:tplc="04090003" w:tentative="1">
      <w:start w:val="1"/>
      <w:numFmt w:val="bullet"/>
      <w:lvlText w:val="o"/>
      <w:lvlJc w:val="left"/>
      <w:pPr>
        <w:ind w:left="5616" w:hanging="360"/>
      </w:pPr>
      <w:rPr>
        <w:rFonts w:ascii="Courier New" w:hAnsi="Courier New" w:hint="default"/>
      </w:rPr>
    </w:lvl>
    <w:lvl w:ilvl="8" w:tplc="04090005" w:tentative="1">
      <w:start w:val="1"/>
      <w:numFmt w:val="bullet"/>
      <w:lvlText w:val=""/>
      <w:lvlJc w:val="left"/>
      <w:pPr>
        <w:ind w:left="6336" w:hanging="360"/>
      </w:pPr>
      <w:rPr>
        <w:rFonts w:ascii="Wingdings" w:hAnsi="Wingdings" w:hint="default"/>
      </w:rPr>
    </w:lvl>
  </w:abstractNum>
  <w:abstractNum w:abstractNumId="22" w15:restartNumberingAfterBreak="0">
    <w:nsid w:val="56927274"/>
    <w:multiLevelType w:val="hybridMultilevel"/>
    <w:tmpl w:val="55FAD4F8"/>
    <w:lvl w:ilvl="0" w:tplc="8752D1A8">
      <w:start w:val="1"/>
      <w:numFmt w:val="bullet"/>
      <w:lvlText w:val=""/>
      <w:lvlJc w:val="left"/>
      <w:pPr>
        <w:tabs>
          <w:tab w:val="num" w:pos="72"/>
        </w:tabs>
        <w:ind w:left="72" w:firstLine="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3" w15:restartNumberingAfterBreak="0">
    <w:nsid w:val="589A4634"/>
    <w:multiLevelType w:val="hybridMultilevel"/>
    <w:tmpl w:val="068C7C3E"/>
    <w:lvl w:ilvl="0" w:tplc="170A2FF8">
      <w:start w:val="1"/>
      <w:numFmt w:val="bullet"/>
      <w:lvlText w:val=""/>
      <w:lvlJc w:val="left"/>
      <w:pPr>
        <w:ind w:left="216" w:hanging="216"/>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5A9004C0"/>
    <w:multiLevelType w:val="hybridMultilevel"/>
    <w:tmpl w:val="B4F6B60A"/>
    <w:lvl w:ilvl="0" w:tplc="04090001">
      <w:start w:val="1"/>
      <w:numFmt w:val="bullet"/>
      <w:lvlText w:val=""/>
      <w:lvlJc w:val="left"/>
      <w:pPr>
        <w:ind w:left="994" w:hanging="360"/>
      </w:pPr>
      <w:rPr>
        <w:rFonts w:ascii="Symbol" w:hAnsi="Symbol" w:hint="default"/>
      </w:rPr>
    </w:lvl>
    <w:lvl w:ilvl="1" w:tplc="04090003" w:tentative="1">
      <w:start w:val="1"/>
      <w:numFmt w:val="bullet"/>
      <w:lvlText w:val="o"/>
      <w:lvlJc w:val="left"/>
      <w:pPr>
        <w:ind w:left="1714" w:hanging="360"/>
      </w:pPr>
      <w:rPr>
        <w:rFonts w:ascii="Courier New" w:hAnsi="Courier New" w:cs="Courier New" w:hint="default"/>
      </w:rPr>
    </w:lvl>
    <w:lvl w:ilvl="2" w:tplc="04090005" w:tentative="1">
      <w:start w:val="1"/>
      <w:numFmt w:val="bullet"/>
      <w:lvlText w:val=""/>
      <w:lvlJc w:val="left"/>
      <w:pPr>
        <w:ind w:left="2434" w:hanging="360"/>
      </w:pPr>
      <w:rPr>
        <w:rFonts w:ascii="Wingdings" w:hAnsi="Wingdings" w:hint="default"/>
      </w:rPr>
    </w:lvl>
    <w:lvl w:ilvl="3" w:tplc="04090001" w:tentative="1">
      <w:start w:val="1"/>
      <w:numFmt w:val="bullet"/>
      <w:lvlText w:val=""/>
      <w:lvlJc w:val="left"/>
      <w:pPr>
        <w:ind w:left="3154" w:hanging="360"/>
      </w:pPr>
      <w:rPr>
        <w:rFonts w:ascii="Symbol" w:hAnsi="Symbol" w:hint="default"/>
      </w:rPr>
    </w:lvl>
    <w:lvl w:ilvl="4" w:tplc="04090003" w:tentative="1">
      <w:start w:val="1"/>
      <w:numFmt w:val="bullet"/>
      <w:lvlText w:val="o"/>
      <w:lvlJc w:val="left"/>
      <w:pPr>
        <w:ind w:left="3874" w:hanging="360"/>
      </w:pPr>
      <w:rPr>
        <w:rFonts w:ascii="Courier New" w:hAnsi="Courier New" w:cs="Courier New" w:hint="default"/>
      </w:rPr>
    </w:lvl>
    <w:lvl w:ilvl="5" w:tplc="04090005" w:tentative="1">
      <w:start w:val="1"/>
      <w:numFmt w:val="bullet"/>
      <w:lvlText w:val=""/>
      <w:lvlJc w:val="left"/>
      <w:pPr>
        <w:ind w:left="4594" w:hanging="360"/>
      </w:pPr>
      <w:rPr>
        <w:rFonts w:ascii="Wingdings" w:hAnsi="Wingdings" w:hint="default"/>
      </w:rPr>
    </w:lvl>
    <w:lvl w:ilvl="6" w:tplc="04090001" w:tentative="1">
      <w:start w:val="1"/>
      <w:numFmt w:val="bullet"/>
      <w:lvlText w:val=""/>
      <w:lvlJc w:val="left"/>
      <w:pPr>
        <w:ind w:left="5314" w:hanging="360"/>
      </w:pPr>
      <w:rPr>
        <w:rFonts w:ascii="Symbol" w:hAnsi="Symbol" w:hint="default"/>
      </w:rPr>
    </w:lvl>
    <w:lvl w:ilvl="7" w:tplc="04090003" w:tentative="1">
      <w:start w:val="1"/>
      <w:numFmt w:val="bullet"/>
      <w:lvlText w:val="o"/>
      <w:lvlJc w:val="left"/>
      <w:pPr>
        <w:ind w:left="6034" w:hanging="360"/>
      </w:pPr>
      <w:rPr>
        <w:rFonts w:ascii="Courier New" w:hAnsi="Courier New" w:cs="Courier New" w:hint="default"/>
      </w:rPr>
    </w:lvl>
    <w:lvl w:ilvl="8" w:tplc="04090005" w:tentative="1">
      <w:start w:val="1"/>
      <w:numFmt w:val="bullet"/>
      <w:lvlText w:val=""/>
      <w:lvlJc w:val="left"/>
      <w:pPr>
        <w:ind w:left="6754" w:hanging="360"/>
      </w:pPr>
      <w:rPr>
        <w:rFonts w:ascii="Wingdings" w:hAnsi="Wingdings" w:hint="default"/>
      </w:rPr>
    </w:lvl>
  </w:abstractNum>
  <w:abstractNum w:abstractNumId="25" w15:restartNumberingAfterBreak="0">
    <w:nsid w:val="5B742FC3"/>
    <w:multiLevelType w:val="hybridMultilevel"/>
    <w:tmpl w:val="363E5FC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6" w15:restartNumberingAfterBreak="0">
    <w:nsid w:val="5C377ED3"/>
    <w:multiLevelType w:val="hybridMultilevel"/>
    <w:tmpl w:val="67689A6C"/>
    <w:lvl w:ilvl="0" w:tplc="04090001">
      <w:start w:val="1"/>
      <w:numFmt w:val="bullet"/>
      <w:lvlText w:val=""/>
      <w:lvlJc w:val="left"/>
      <w:pPr>
        <w:tabs>
          <w:tab w:val="num" w:pos="1035"/>
        </w:tabs>
        <w:ind w:left="1035" w:hanging="360"/>
      </w:pPr>
      <w:rPr>
        <w:rFonts w:ascii="Symbol" w:hAnsi="Symbol" w:hint="default"/>
      </w:rPr>
    </w:lvl>
    <w:lvl w:ilvl="1" w:tplc="04090003" w:tentative="1">
      <w:start w:val="1"/>
      <w:numFmt w:val="bullet"/>
      <w:lvlText w:val="o"/>
      <w:lvlJc w:val="left"/>
      <w:pPr>
        <w:tabs>
          <w:tab w:val="num" w:pos="1755"/>
        </w:tabs>
        <w:ind w:left="1755" w:hanging="360"/>
      </w:pPr>
      <w:rPr>
        <w:rFonts w:ascii="Courier New" w:hAnsi="Courier New" w:cs="Courier New" w:hint="default"/>
      </w:rPr>
    </w:lvl>
    <w:lvl w:ilvl="2" w:tplc="04090005" w:tentative="1">
      <w:start w:val="1"/>
      <w:numFmt w:val="bullet"/>
      <w:lvlText w:val=""/>
      <w:lvlJc w:val="left"/>
      <w:pPr>
        <w:tabs>
          <w:tab w:val="num" w:pos="2475"/>
        </w:tabs>
        <w:ind w:left="2475" w:hanging="360"/>
      </w:pPr>
      <w:rPr>
        <w:rFonts w:ascii="Wingdings" w:hAnsi="Wingdings" w:hint="default"/>
      </w:rPr>
    </w:lvl>
    <w:lvl w:ilvl="3" w:tplc="04090001" w:tentative="1">
      <w:start w:val="1"/>
      <w:numFmt w:val="bullet"/>
      <w:lvlText w:val=""/>
      <w:lvlJc w:val="left"/>
      <w:pPr>
        <w:tabs>
          <w:tab w:val="num" w:pos="3195"/>
        </w:tabs>
        <w:ind w:left="3195" w:hanging="360"/>
      </w:pPr>
      <w:rPr>
        <w:rFonts w:ascii="Symbol" w:hAnsi="Symbol" w:hint="default"/>
      </w:rPr>
    </w:lvl>
    <w:lvl w:ilvl="4" w:tplc="04090003" w:tentative="1">
      <w:start w:val="1"/>
      <w:numFmt w:val="bullet"/>
      <w:lvlText w:val="o"/>
      <w:lvlJc w:val="left"/>
      <w:pPr>
        <w:tabs>
          <w:tab w:val="num" w:pos="3915"/>
        </w:tabs>
        <w:ind w:left="3915" w:hanging="360"/>
      </w:pPr>
      <w:rPr>
        <w:rFonts w:ascii="Courier New" w:hAnsi="Courier New" w:cs="Courier New" w:hint="default"/>
      </w:rPr>
    </w:lvl>
    <w:lvl w:ilvl="5" w:tplc="04090005" w:tentative="1">
      <w:start w:val="1"/>
      <w:numFmt w:val="bullet"/>
      <w:lvlText w:val=""/>
      <w:lvlJc w:val="left"/>
      <w:pPr>
        <w:tabs>
          <w:tab w:val="num" w:pos="4635"/>
        </w:tabs>
        <w:ind w:left="4635" w:hanging="360"/>
      </w:pPr>
      <w:rPr>
        <w:rFonts w:ascii="Wingdings" w:hAnsi="Wingdings" w:hint="default"/>
      </w:rPr>
    </w:lvl>
    <w:lvl w:ilvl="6" w:tplc="04090001" w:tentative="1">
      <w:start w:val="1"/>
      <w:numFmt w:val="bullet"/>
      <w:lvlText w:val=""/>
      <w:lvlJc w:val="left"/>
      <w:pPr>
        <w:tabs>
          <w:tab w:val="num" w:pos="5355"/>
        </w:tabs>
        <w:ind w:left="5355" w:hanging="360"/>
      </w:pPr>
      <w:rPr>
        <w:rFonts w:ascii="Symbol" w:hAnsi="Symbol" w:hint="default"/>
      </w:rPr>
    </w:lvl>
    <w:lvl w:ilvl="7" w:tplc="04090003" w:tentative="1">
      <w:start w:val="1"/>
      <w:numFmt w:val="bullet"/>
      <w:lvlText w:val="o"/>
      <w:lvlJc w:val="left"/>
      <w:pPr>
        <w:tabs>
          <w:tab w:val="num" w:pos="6075"/>
        </w:tabs>
        <w:ind w:left="6075" w:hanging="360"/>
      </w:pPr>
      <w:rPr>
        <w:rFonts w:ascii="Courier New" w:hAnsi="Courier New" w:cs="Courier New" w:hint="default"/>
      </w:rPr>
    </w:lvl>
    <w:lvl w:ilvl="8" w:tplc="04090005" w:tentative="1">
      <w:start w:val="1"/>
      <w:numFmt w:val="bullet"/>
      <w:lvlText w:val=""/>
      <w:lvlJc w:val="left"/>
      <w:pPr>
        <w:tabs>
          <w:tab w:val="num" w:pos="6795"/>
        </w:tabs>
        <w:ind w:left="6795" w:hanging="360"/>
      </w:pPr>
      <w:rPr>
        <w:rFonts w:ascii="Wingdings" w:hAnsi="Wingdings" w:hint="default"/>
      </w:rPr>
    </w:lvl>
  </w:abstractNum>
  <w:abstractNum w:abstractNumId="27" w15:restartNumberingAfterBreak="0">
    <w:nsid w:val="5CC3615F"/>
    <w:multiLevelType w:val="hybridMultilevel"/>
    <w:tmpl w:val="844008DA"/>
    <w:lvl w:ilvl="0" w:tplc="4A52BA7C">
      <w:start w:val="1"/>
      <w:numFmt w:val="bullet"/>
      <w:lvlText w:val=""/>
      <w:lvlJc w:val="left"/>
      <w:pPr>
        <w:ind w:left="108" w:hanging="108"/>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8" w15:restartNumberingAfterBreak="0">
    <w:nsid w:val="5EBF2047"/>
    <w:multiLevelType w:val="hybridMultilevel"/>
    <w:tmpl w:val="EFA653D6"/>
    <w:lvl w:ilvl="0" w:tplc="F7C6F30C">
      <w:start w:val="1"/>
      <w:numFmt w:val="bullet"/>
      <w:lvlText w:val=""/>
      <w:lvlJc w:val="left"/>
      <w:pPr>
        <w:tabs>
          <w:tab w:val="num" w:pos="72"/>
        </w:tabs>
        <w:ind w:left="144" w:hanging="72"/>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9" w15:restartNumberingAfterBreak="0">
    <w:nsid w:val="64014F7F"/>
    <w:multiLevelType w:val="hybridMultilevel"/>
    <w:tmpl w:val="18D27792"/>
    <w:lvl w:ilvl="0" w:tplc="04090001">
      <w:start w:val="1"/>
      <w:numFmt w:val="bullet"/>
      <w:lvlText w:val=""/>
      <w:lvlJc w:val="left"/>
      <w:pPr>
        <w:ind w:left="1152" w:hanging="360"/>
      </w:pPr>
      <w:rPr>
        <w:rFonts w:ascii="Symbol" w:hAnsi="Symbol" w:hint="default"/>
      </w:rPr>
    </w:lvl>
    <w:lvl w:ilvl="1" w:tplc="04090003" w:tentative="1">
      <w:start w:val="1"/>
      <w:numFmt w:val="bullet"/>
      <w:lvlText w:val="o"/>
      <w:lvlJc w:val="left"/>
      <w:pPr>
        <w:ind w:left="1872" w:hanging="360"/>
      </w:pPr>
      <w:rPr>
        <w:rFonts w:ascii="Courier New" w:hAnsi="Courier New" w:hint="default"/>
      </w:rPr>
    </w:lvl>
    <w:lvl w:ilvl="2" w:tplc="04090005" w:tentative="1">
      <w:start w:val="1"/>
      <w:numFmt w:val="bullet"/>
      <w:lvlText w:val=""/>
      <w:lvlJc w:val="left"/>
      <w:pPr>
        <w:ind w:left="2592" w:hanging="360"/>
      </w:pPr>
      <w:rPr>
        <w:rFonts w:ascii="Wingdings" w:hAnsi="Wingdings" w:hint="default"/>
      </w:rPr>
    </w:lvl>
    <w:lvl w:ilvl="3" w:tplc="04090001" w:tentative="1">
      <w:start w:val="1"/>
      <w:numFmt w:val="bullet"/>
      <w:lvlText w:val=""/>
      <w:lvlJc w:val="left"/>
      <w:pPr>
        <w:ind w:left="3312" w:hanging="360"/>
      </w:pPr>
      <w:rPr>
        <w:rFonts w:ascii="Symbol" w:hAnsi="Symbol" w:hint="default"/>
      </w:rPr>
    </w:lvl>
    <w:lvl w:ilvl="4" w:tplc="04090003" w:tentative="1">
      <w:start w:val="1"/>
      <w:numFmt w:val="bullet"/>
      <w:lvlText w:val="o"/>
      <w:lvlJc w:val="left"/>
      <w:pPr>
        <w:ind w:left="4032" w:hanging="360"/>
      </w:pPr>
      <w:rPr>
        <w:rFonts w:ascii="Courier New" w:hAnsi="Courier New" w:hint="default"/>
      </w:rPr>
    </w:lvl>
    <w:lvl w:ilvl="5" w:tplc="04090005" w:tentative="1">
      <w:start w:val="1"/>
      <w:numFmt w:val="bullet"/>
      <w:lvlText w:val=""/>
      <w:lvlJc w:val="left"/>
      <w:pPr>
        <w:ind w:left="4752" w:hanging="360"/>
      </w:pPr>
      <w:rPr>
        <w:rFonts w:ascii="Wingdings" w:hAnsi="Wingdings" w:hint="default"/>
      </w:rPr>
    </w:lvl>
    <w:lvl w:ilvl="6" w:tplc="04090001" w:tentative="1">
      <w:start w:val="1"/>
      <w:numFmt w:val="bullet"/>
      <w:lvlText w:val=""/>
      <w:lvlJc w:val="left"/>
      <w:pPr>
        <w:ind w:left="5472" w:hanging="360"/>
      </w:pPr>
      <w:rPr>
        <w:rFonts w:ascii="Symbol" w:hAnsi="Symbol" w:hint="default"/>
      </w:rPr>
    </w:lvl>
    <w:lvl w:ilvl="7" w:tplc="04090003" w:tentative="1">
      <w:start w:val="1"/>
      <w:numFmt w:val="bullet"/>
      <w:lvlText w:val="o"/>
      <w:lvlJc w:val="left"/>
      <w:pPr>
        <w:ind w:left="6192" w:hanging="360"/>
      </w:pPr>
      <w:rPr>
        <w:rFonts w:ascii="Courier New" w:hAnsi="Courier New" w:hint="default"/>
      </w:rPr>
    </w:lvl>
    <w:lvl w:ilvl="8" w:tplc="04090005" w:tentative="1">
      <w:start w:val="1"/>
      <w:numFmt w:val="bullet"/>
      <w:lvlText w:val=""/>
      <w:lvlJc w:val="left"/>
      <w:pPr>
        <w:ind w:left="6912" w:hanging="360"/>
      </w:pPr>
      <w:rPr>
        <w:rFonts w:ascii="Wingdings" w:hAnsi="Wingdings" w:hint="default"/>
      </w:rPr>
    </w:lvl>
  </w:abstractNum>
  <w:abstractNum w:abstractNumId="30" w15:restartNumberingAfterBreak="0">
    <w:nsid w:val="6678613F"/>
    <w:multiLevelType w:val="hybridMultilevel"/>
    <w:tmpl w:val="9564B2F6"/>
    <w:lvl w:ilvl="0" w:tplc="61A0D038">
      <w:start w:val="1"/>
      <w:numFmt w:val="bullet"/>
      <w:pStyle w:val="Bullet"/>
      <w:lvlText w:val=""/>
      <w:lvlJc w:val="left"/>
      <w:pPr>
        <w:ind w:left="792" w:hanging="360"/>
      </w:pPr>
      <w:rPr>
        <w:rFonts w:ascii="Symbol" w:hAnsi="Symbol" w:hint="default"/>
      </w:rPr>
    </w:lvl>
    <w:lvl w:ilvl="1" w:tplc="04090003" w:tentative="1">
      <w:start w:val="1"/>
      <w:numFmt w:val="bullet"/>
      <w:lvlText w:val="o"/>
      <w:lvlJc w:val="left"/>
      <w:pPr>
        <w:ind w:left="1872" w:hanging="360"/>
      </w:pPr>
      <w:rPr>
        <w:rFonts w:ascii="Courier New" w:hAnsi="Courier New" w:hint="default"/>
      </w:rPr>
    </w:lvl>
    <w:lvl w:ilvl="2" w:tplc="04090005" w:tentative="1">
      <w:start w:val="1"/>
      <w:numFmt w:val="bullet"/>
      <w:lvlText w:val=""/>
      <w:lvlJc w:val="left"/>
      <w:pPr>
        <w:ind w:left="2592" w:hanging="360"/>
      </w:pPr>
      <w:rPr>
        <w:rFonts w:ascii="Wingdings" w:hAnsi="Wingdings" w:hint="default"/>
      </w:rPr>
    </w:lvl>
    <w:lvl w:ilvl="3" w:tplc="04090001" w:tentative="1">
      <w:start w:val="1"/>
      <w:numFmt w:val="bullet"/>
      <w:lvlText w:val=""/>
      <w:lvlJc w:val="left"/>
      <w:pPr>
        <w:ind w:left="3312" w:hanging="360"/>
      </w:pPr>
      <w:rPr>
        <w:rFonts w:ascii="Symbol" w:hAnsi="Symbol" w:hint="default"/>
      </w:rPr>
    </w:lvl>
    <w:lvl w:ilvl="4" w:tplc="04090003" w:tentative="1">
      <w:start w:val="1"/>
      <w:numFmt w:val="bullet"/>
      <w:lvlText w:val="o"/>
      <w:lvlJc w:val="left"/>
      <w:pPr>
        <w:ind w:left="4032" w:hanging="360"/>
      </w:pPr>
      <w:rPr>
        <w:rFonts w:ascii="Courier New" w:hAnsi="Courier New" w:hint="default"/>
      </w:rPr>
    </w:lvl>
    <w:lvl w:ilvl="5" w:tplc="04090005" w:tentative="1">
      <w:start w:val="1"/>
      <w:numFmt w:val="bullet"/>
      <w:lvlText w:val=""/>
      <w:lvlJc w:val="left"/>
      <w:pPr>
        <w:ind w:left="4752" w:hanging="360"/>
      </w:pPr>
      <w:rPr>
        <w:rFonts w:ascii="Wingdings" w:hAnsi="Wingdings" w:hint="default"/>
      </w:rPr>
    </w:lvl>
    <w:lvl w:ilvl="6" w:tplc="04090001" w:tentative="1">
      <w:start w:val="1"/>
      <w:numFmt w:val="bullet"/>
      <w:lvlText w:val=""/>
      <w:lvlJc w:val="left"/>
      <w:pPr>
        <w:ind w:left="5472" w:hanging="360"/>
      </w:pPr>
      <w:rPr>
        <w:rFonts w:ascii="Symbol" w:hAnsi="Symbol" w:hint="default"/>
      </w:rPr>
    </w:lvl>
    <w:lvl w:ilvl="7" w:tplc="04090003" w:tentative="1">
      <w:start w:val="1"/>
      <w:numFmt w:val="bullet"/>
      <w:lvlText w:val="o"/>
      <w:lvlJc w:val="left"/>
      <w:pPr>
        <w:ind w:left="6192" w:hanging="360"/>
      </w:pPr>
      <w:rPr>
        <w:rFonts w:ascii="Courier New" w:hAnsi="Courier New" w:hint="default"/>
      </w:rPr>
    </w:lvl>
    <w:lvl w:ilvl="8" w:tplc="04090005" w:tentative="1">
      <w:start w:val="1"/>
      <w:numFmt w:val="bullet"/>
      <w:lvlText w:val=""/>
      <w:lvlJc w:val="left"/>
      <w:pPr>
        <w:ind w:left="6912" w:hanging="360"/>
      </w:pPr>
      <w:rPr>
        <w:rFonts w:ascii="Wingdings" w:hAnsi="Wingdings" w:hint="default"/>
      </w:rPr>
    </w:lvl>
  </w:abstractNum>
  <w:abstractNum w:abstractNumId="31" w15:restartNumberingAfterBreak="0">
    <w:nsid w:val="67877542"/>
    <w:multiLevelType w:val="hybridMultilevel"/>
    <w:tmpl w:val="9092C0EC"/>
    <w:lvl w:ilvl="0" w:tplc="04090001">
      <w:start w:val="1"/>
      <w:numFmt w:val="bullet"/>
      <w:lvlText w:val=""/>
      <w:lvlJc w:val="left"/>
      <w:pPr>
        <w:ind w:left="734" w:hanging="360"/>
      </w:pPr>
      <w:rPr>
        <w:rFonts w:ascii="Symbol" w:hAnsi="Symbol" w:hint="default"/>
      </w:rPr>
    </w:lvl>
    <w:lvl w:ilvl="1" w:tplc="04090003" w:tentative="1">
      <w:start w:val="1"/>
      <w:numFmt w:val="bullet"/>
      <w:lvlText w:val="o"/>
      <w:lvlJc w:val="left"/>
      <w:pPr>
        <w:ind w:left="1454" w:hanging="360"/>
      </w:pPr>
      <w:rPr>
        <w:rFonts w:ascii="Courier New" w:hAnsi="Courier New" w:hint="default"/>
      </w:rPr>
    </w:lvl>
    <w:lvl w:ilvl="2" w:tplc="04090005" w:tentative="1">
      <w:start w:val="1"/>
      <w:numFmt w:val="bullet"/>
      <w:lvlText w:val=""/>
      <w:lvlJc w:val="left"/>
      <w:pPr>
        <w:ind w:left="2174" w:hanging="360"/>
      </w:pPr>
      <w:rPr>
        <w:rFonts w:ascii="Wingdings" w:hAnsi="Wingdings" w:hint="default"/>
      </w:rPr>
    </w:lvl>
    <w:lvl w:ilvl="3" w:tplc="04090001" w:tentative="1">
      <w:start w:val="1"/>
      <w:numFmt w:val="bullet"/>
      <w:lvlText w:val=""/>
      <w:lvlJc w:val="left"/>
      <w:pPr>
        <w:ind w:left="2894" w:hanging="360"/>
      </w:pPr>
      <w:rPr>
        <w:rFonts w:ascii="Symbol" w:hAnsi="Symbol" w:hint="default"/>
      </w:rPr>
    </w:lvl>
    <w:lvl w:ilvl="4" w:tplc="04090003" w:tentative="1">
      <w:start w:val="1"/>
      <w:numFmt w:val="bullet"/>
      <w:lvlText w:val="o"/>
      <w:lvlJc w:val="left"/>
      <w:pPr>
        <w:ind w:left="3614" w:hanging="360"/>
      </w:pPr>
      <w:rPr>
        <w:rFonts w:ascii="Courier New" w:hAnsi="Courier New" w:hint="default"/>
      </w:rPr>
    </w:lvl>
    <w:lvl w:ilvl="5" w:tplc="04090005" w:tentative="1">
      <w:start w:val="1"/>
      <w:numFmt w:val="bullet"/>
      <w:lvlText w:val=""/>
      <w:lvlJc w:val="left"/>
      <w:pPr>
        <w:ind w:left="4334" w:hanging="360"/>
      </w:pPr>
      <w:rPr>
        <w:rFonts w:ascii="Wingdings" w:hAnsi="Wingdings" w:hint="default"/>
      </w:rPr>
    </w:lvl>
    <w:lvl w:ilvl="6" w:tplc="04090001" w:tentative="1">
      <w:start w:val="1"/>
      <w:numFmt w:val="bullet"/>
      <w:lvlText w:val=""/>
      <w:lvlJc w:val="left"/>
      <w:pPr>
        <w:ind w:left="5054" w:hanging="360"/>
      </w:pPr>
      <w:rPr>
        <w:rFonts w:ascii="Symbol" w:hAnsi="Symbol" w:hint="default"/>
      </w:rPr>
    </w:lvl>
    <w:lvl w:ilvl="7" w:tplc="04090003" w:tentative="1">
      <w:start w:val="1"/>
      <w:numFmt w:val="bullet"/>
      <w:lvlText w:val="o"/>
      <w:lvlJc w:val="left"/>
      <w:pPr>
        <w:ind w:left="5774" w:hanging="360"/>
      </w:pPr>
      <w:rPr>
        <w:rFonts w:ascii="Courier New" w:hAnsi="Courier New" w:hint="default"/>
      </w:rPr>
    </w:lvl>
    <w:lvl w:ilvl="8" w:tplc="04090005" w:tentative="1">
      <w:start w:val="1"/>
      <w:numFmt w:val="bullet"/>
      <w:lvlText w:val=""/>
      <w:lvlJc w:val="left"/>
      <w:pPr>
        <w:ind w:left="6494" w:hanging="360"/>
      </w:pPr>
      <w:rPr>
        <w:rFonts w:ascii="Wingdings" w:hAnsi="Wingdings" w:hint="default"/>
      </w:rPr>
    </w:lvl>
  </w:abstractNum>
  <w:abstractNum w:abstractNumId="32" w15:restartNumberingAfterBreak="0">
    <w:nsid w:val="679E66C4"/>
    <w:multiLevelType w:val="hybridMultilevel"/>
    <w:tmpl w:val="5344BABA"/>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3" w15:restartNumberingAfterBreak="0">
    <w:nsid w:val="6D397CDD"/>
    <w:multiLevelType w:val="hybridMultilevel"/>
    <w:tmpl w:val="2130B16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4" w15:restartNumberingAfterBreak="0">
    <w:nsid w:val="74CB5C86"/>
    <w:multiLevelType w:val="hybridMultilevel"/>
    <w:tmpl w:val="FF20FFB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5" w15:restartNumberingAfterBreak="0">
    <w:nsid w:val="778E54FA"/>
    <w:multiLevelType w:val="hybridMultilevel"/>
    <w:tmpl w:val="A7BA3F20"/>
    <w:lvl w:ilvl="0" w:tplc="33C0D3B6">
      <w:start w:val="1"/>
      <w:numFmt w:val="bullet"/>
      <w:lvlText w:val=""/>
      <w:lvlJc w:val="left"/>
      <w:pPr>
        <w:tabs>
          <w:tab w:val="num" w:pos="216"/>
        </w:tabs>
        <w:ind w:left="432" w:hanging="216"/>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6" w15:restartNumberingAfterBreak="0">
    <w:nsid w:val="788715DA"/>
    <w:multiLevelType w:val="hybridMultilevel"/>
    <w:tmpl w:val="DCE49DA8"/>
    <w:lvl w:ilvl="0" w:tplc="04090001">
      <w:start w:val="1"/>
      <w:numFmt w:val="bullet"/>
      <w:lvlText w:val=""/>
      <w:lvlJc w:val="left"/>
      <w:pPr>
        <w:ind w:left="576" w:hanging="360"/>
      </w:pPr>
      <w:rPr>
        <w:rFonts w:ascii="Symbol" w:hAnsi="Symbol" w:hint="default"/>
      </w:rPr>
    </w:lvl>
    <w:lvl w:ilvl="1" w:tplc="04090003" w:tentative="1">
      <w:start w:val="1"/>
      <w:numFmt w:val="bullet"/>
      <w:lvlText w:val="o"/>
      <w:lvlJc w:val="left"/>
      <w:pPr>
        <w:ind w:left="1296" w:hanging="360"/>
      </w:pPr>
      <w:rPr>
        <w:rFonts w:ascii="Courier New" w:hAnsi="Courier New" w:hint="default"/>
      </w:rPr>
    </w:lvl>
    <w:lvl w:ilvl="2" w:tplc="04090005" w:tentative="1">
      <w:start w:val="1"/>
      <w:numFmt w:val="bullet"/>
      <w:lvlText w:val=""/>
      <w:lvlJc w:val="left"/>
      <w:pPr>
        <w:ind w:left="2016" w:hanging="360"/>
      </w:pPr>
      <w:rPr>
        <w:rFonts w:ascii="Wingdings" w:hAnsi="Wingdings" w:hint="default"/>
      </w:rPr>
    </w:lvl>
    <w:lvl w:ilvl="3" w:tplc="04090001" w:tentative="1">
      <w:start w:val="1"/>
      <w:numFmt w:val="bullet"/>
      <w:lvlText w:val=""/>
      <w:lvlJc w:val="left"/>
      <w:pPr>
        <w:ind w:left="2736" w:hanging="360"/>
      </w:pPr>
      <w:rPr>
        <w:rFonts w:ascii="Symbol" w:hAnsi="Symbol" w:hint="default"/>
      </w:rPr>
    </w:lvl>
    <w:lvl w:ilvl="4" w:tplc="04090003" w:tentative="1">
      <w:start w:val="1"/>
      <w:numFmt w:val="bullet"/>
      <w:lvlText w:val="o"/>
      <w:lvlJc w:val="left"/>
      <w:pPr>
        <w:ind w:left="3456" w:hanging="360"/>
      </w:pPr>
      <w:rPr>
        <w:rFonts w:ascii="Courier New" w:hAnsi="Courier New" w:hint="default"/>
      </w:rPr>
    </w:lvl>
    <w:lvl w:ilvl="5" w:tplc="04090005" w:tentative="1">
      <w:start w:val="1"/>
      <w:numFmt w:val="bullet"/>
      <w:lvlText w:val=""/>
      <w:lvlJc w:val="left"/>
      <w:pPr>
        <w:ind w:left="4176" w:hanging="360"/>
      </w:pPr>
      <w:rPr>
        <w:rFonts w:ascii="Wingdings" w:hAnsi="Wingdings" w:hint="default"/>
      </w:rPr>
    </w:lvl>
    <w:lvl w:ilvl="6" w:tplc="04090001" w:tentative="1">
      <w:start w:val="1"/>
      <w:numFmt w:val="bullet"/>
      <w:lvlText w:val=""/>
      <w:lvlJc w:val="left"/>
      <w:pPr>
        <w:ind w:left="4896" w:hanging="360"/>
      </w:pPr>
      <w:rPr>
        <w:rFonts w:ascii="Symbol" w:hAnsi="Symbol" w:hint="default"/>
      </w:rPr>
    </w:lvl>
    <w:lvl w:ilvl="7" w:tplc="04090003" w:tentative="1">
      <w:start w:val="1"/>
      <w:numFmt w:val="bullet"/>
      <w:lvlText w:val="o"/>
      <w:lvlJc w:val="left"/>
      <w:pPr>
        <w:ind w:left="5616" w:hanging="360"/>
      </w:pPr>
      <w:rPr>
        <w:rFonts w:ascii="Courier New" w:hAnsi="Courier New" w:hint="default"/>
      </w:rPr>
    </w:lvl>
    <w:lvl w:ilvl="8" w:tplc="04090005" w:tentative="1">
      <w:start w:val="1"/>
      <w:numFmt w:val="bullet"/>
      <w:lvlText w:val=""/>
      <w:lvlJc w:val="left"/>
      <w:pPr>
        <w:ind w:left="6336" w:hanging="360"/>
      </w:pPr>
      <w:rPr>
        <w:rFonts w:ascii="Wingdings" w:hAnsi="Wingdings" w:hint="default"/>
      </w:rPr>
    </w:lvl>
  </w:abstractNum>
  <w:abstractNum w:abstractNumId="37" w15:restartNumberingAfterBreak="0">
    <w:nsid w:val="7AE7385F"/>
    <w:multiLevelType w:val="hybridMultilevel"/>
    <w:tmpl w:val="BAB445F0"/>
    <w:lvl w:ilvl="0" w:tplc="74D459A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8" w15:restartNumberingAfterBreak="0">
    <w:nsid w:val="7BC63163"/>
    <w:multiLevelType w:val="hybridMultilevel"/>
    <w:tmpl w:val="B6EADFFA"/>
    <w:lvl w:ilvl="0" w:tplc="3642F69A">
      <w:start w:val="1"/>
      <w:numFmt w:val="bullet"/>
      <w:lvlText w:val=""/>
      <w:lvlJc w:val="left"/>
      <w:pPr>
        <w:tabs>
          <w:tab w:val="num" w:pos="216"/>
        </w:tabs>
        <w:ind w:left="432" w:hanging="216"/>
      </w:pPr>
      <w:rPr>
        <w:rFonts w:ascii="Symbol" w:hAnsi="Symbol" w:hint="default"/>
      </w:rPr>
    </w:lvl>
    <w:lvl w:ilvl="1" w:tplc="04090003" w:tentative="1">
      <w:start w:val="1"/>
      <w:numFmt w:val="bullet"/>
      <w:lvlText w:val="o"/>
      <w:lvlJc w:val="left"/>
      <w:pPr>
        <w:ind w:left="1296" w:hanging="360"/>
      </w:pPr>
      <w:rPr>
        <w:rFonts w:ascii="Courier New" w:hAnsi="Courier New" w:hint="default"/>
      </w:rPr>
    </w:lvl>
    <w:lvl w:ilvl="2" w:tplc="04090005" w:tentative="1">
      <w:start w:val="1"/>
      <w:numFmt w:val="bullet"/>
      <w:lvlText w:val=""/>
      <w:lvlJc w:val="left"/>
      <w:pPr>
        <w:ind w:left="2016" w:hanging="360"/>
      </w:pPr>
      <w:rPr>
        <w:rFonts w:ascii="Wingdings" w:hAnsi="Wingdings" w:hint="default"/>
      </w:rPr>
    </w:lvl>
    <w:lvl w:ilvl="3" w:tplc="04090001" w:tentative="1">
      <w:start w:val="1"/>
      <w:numFmt w:val="bullet"/>
      <w:lvlText w:val=""/>
      <w:lvlJc w:val="left"/>
      <w:pPr>
        <w:ind w:left="2736" w:hanging="360"/>
      </w:pPr>
      <w:rPr>
        <w:rFonts w:ascii="Symbol" w:hAnsi="Symbol" w:hint="default"/>
      </w:rPr>
    </w:lvl>
    <w:lvl w:ilvl="4" w:tplc="04090003" w:tentative="1">
      <w:start w:val="1"/>
      <w:numFmt w:val="bullet"/>
      <w:lvlText w:val="o"/>
      <w:lvlJc w:val="left"/>
      <w:pPr>
        <w:ind w:left="3456" w:hanging="360"/>
      </w:pPr>
      <w:rPr>
        <w:rFonts w:ascii="Courier New" w:hAnsi="Courier New" w:hint="default"/>
      </w:rPr>
    </w:lvl>
    <w:lvl w:ilvl="5" w:tplc="04090005" w:tentative="1">
      <w:start w:val="1"/>
      <w:numFmt w:val="bullet"/>
      <w:lvlText w:val=""/>
      <w:lvlJc w:val="left"/>
      <w:pPr>
        <w:ind w:left="4176" w:hanging="360"/>
      </w:pPr>
      <w:rPr>
        <w:rFonts w:ascii="Wingdings" w:hAnsi="Wingdings" w:hint="default"/>
      </w:rPr>
    </w:lvl>
    <w:lvl w:ilvl="6" w:tplc="04090001" w:tentative="1">
      <w:start w:val="1"/>
      <w:numFmt w:val="bullet"/>
      <w:lvlText w:val=""/>
      <w:lvlJc w:val="left"/>
      <w:pPr>
        <w:ind w:left="4896" w:hanging="360"/>
      </w:pPr>
      <w:rPr>
        <w:rFonts w:ascii="Symbol" w:hAnsi="Symbol" w:hint="default"/>
      </w:rPr>
    </w:lvl>
    <w:lvl w:ilvl="7" w:tplc="04090003" w:tentative="1">
      <w:start w:val="1"/>
      <w:numFmt w:val="bullet"/>
      <w:lvlText w:val="o"/>
      <w:lvlJc w:val="left"/>
      <w:pPr>
        <w:ind w:left="5616" w:hanging="360"/>
      </w:pPr>
      <w:rPr>
        <w:rFonts w:ascii="Courier New" w:hAnsi="Courier New" w:hint="default"/>
      </w:rPr>
    </w:lvl>
    <w:lvl w:ilvl="8" w:tplc="04090005" w:tentative="1">
      <w:start w:val="1"/>
      <w:numFmt w:val="bullet"/>
      <w:lvlText w:val=""/>
      <w:lvlJc w:val="left"/>
      <w:pPr>
        <w:ind w:left="6336" w:hanging="360"/>
      </w:pPr>
      <w:rPr>
        <w:rFonts w:ascii="Wingdings" w:hAnsi="Wingdings" w:hint="default"/>
      </w:rPr>
    </w:lvl>
  </w:abstractNum>
  <w:abstractNum w:abstractNumId="39" w15:restartNumberingAfterBreak="0">
    <w:nsid w:val="7C07794B"/>
    <w:multiLevelType w:val="hybridMultilevel"/>
    <w:tmpl w:val="FF82AD7E"/>
    <w:lvl w:ilvl="0" w:tplc="F65CB5E0">
      <w:start w:val="1"/>
      <w:numFmt w:val="bullet"/>
      <w:pStyle w:val="ListParagraph"/>
      <w:lvlText w:val=""/>
      <w:lvlJc w:val="left"/>
      <w:pPr>
        <w:ind w:left="792" w:hanging="360"/>
      </w:pPr>
      <w:rPr>
        <w:rFonts w:ascii="Symbol" w:hAnsi="Symbol" w:hint="default"/>
      </w:rPr>
    </w:lvl>
    <w:lvl w:ilvl="1" w:tplc="04090003" w:tentative="1">
      <w:start w:val="1"/>
      <w:numFmt w:val="bullet"/>
      <w:lvlText w:val="o"/>
      <w:lvlJc w:val="left"/>
      <w:pPr>
        <w:ind w:left="1872" w:hanging="360"/>
      </w:pPr>
      <w:rPr>
        <w:rFonts w:ascii="Courier New" w:hAnsi="Courier New" w:hint="default"/>
      </w:rPr>
    </w:lvl>
    <w:lvl w:ilvl="2" w:tplc="04090005" w:tentative="1">
      <w:start w:val="1"/>
      <w:numFmt w:val="bullet"/>
      <w:lvlText w:val=""/>
      <w:lvlJc w:val="left"/>
      <w:pPr>
        <w:ind w:left="2592" w:hanging="360"/>
      </w:pPr>
      <w:rPr>
        <w:rFonts w:ascii="Wingdings" w:hAnsi="Wingdings" w:hint="default"/>
      </w:rPr>
    </w:lvl>
    <w:lvl w:ilvl="3" w:tplc="04090001" w:tentative="1">
      <w:start w:val="1"/>
      <w:numFmt w:val="bullet"/>
      <w:lvlText w:val=""/>
      <w:lvlJc w:val="left"/>
      <w:pPr>
        <w:ind w:left="3312" w:hanging="360"/>
      </w:pPr>
      <w:rPr>
        <w:rFonts w:ascii="Symbol" w:hAnsi="Symbol" w:hint="default"/>
      </w:rPr>
    </w:lvl>
    <w:lvl w:ilvl="4" w:tplc="04090003" w:tentative="1">
      <w:start w:val="1"/>
      <w:numFmt w:val="bullet"/>
      <w:lvlText w:val="o"/>
      <w:lvlJc w:val="left"/>
      <w:pPr>
        <w:ind w:left="4032" w:hanging="360"/>
      </w:pPr>
      <w:rPr>
        <w:rFonts w:ascii="Courier New" w:hAnsi="Courier New" w:hint="default"/>
      </w:rPr>
    </w:lvl>
    <w:lvl w:ilvl="5" w:tplc="04090005" w:tentative="1">
      <w:start w:val="1"/>
      <w:numFmt w:val="bullet"/>
      <w:lvlText w:val=""/>
      <w:lvlJc w:val="left"/>
      <w:pPr>
        <w:ind w:left="4752" w:hanging="360"/>
      </w:pPr>
      <w:rPr>
        <w:rFonts w:ascii="Wingdings" w:hAnsi="Wingdings" w:hint="default"/>
      </w:rPr>
    </w:lvl>
    <w:lvl w:ilvl="6" w:tplc="04090001" w:tentative="1">
      <w:start w:val="1"/>
      <w:numFmt w:val="bullet"/>
      <w:lvlText w:val=""/>
      <w:lvlJc w:val="left"/>
      <w:pPr>
        <w:ind w:left="5472" w:hanging="360"/>
      </w:pPr>
      <w:rPr>
        <w:rFonts w:ascii="Symbol" w:hAnsi="Symbol" w:hint="default"/>
      </w:rPr>
    </w:lvl>
    <w:lvl w:ilvl="7" w:tplc="04090003" w:tentative="1">
      <w:start w:val="1"/>
      <w:numFmt w:val="bullet"/>
      <w:lvlText w:val="o"/>
      <w:lvlJc w:val="left"/>
      <w:pPr>
        <w:ind w:left="6192" w:hanging="360"/>
      </w:pPr>
      <w:rPr>
        <w:rFonts w:ascii="Courier New" w:hAnsi="Courier New" w:hint="default"/>
      </w:rPr>
    </w:lvl>
    <w:lvl w:ilvl="8" w:tplc="04090005" w:tentative="1">
      <w:start w:val="1"/>
      <w:numFmt w:val="bullet"/>
      <w:lvlText w:val=""/>
      <w:lvlJc w:val="left"/>
      <w:pPr>
        <w:ind w:left="6912" w:hanging="360"/>
      </w:pPr>
      <w:rPr>
        <w:rFonts w:ascii="Wingdings" w:hAnsi="Wingdings" w:hint="default"/>
      </w:rPr>
    </w:lvl>
  </w:abstractNum>
  <w:num w:numId="1">
    <w:abstractNumId w:val="18"/>
  </w:num>
  <w:num w:numId="2">
    <w:abstractNumId w:val="39"/>
  </w:num>
  <w:num w:numId="3">
    <w:abstractNumId w:val="30"/>
  </w:num>
  <w:num w:numId="4">
    <w:abstractNumId w:val="4"/>
  </w:num>
  <w:num w:numId="5">
    <w:abstractNumId w:val="36"/>
  </w:num>
  <w:num w:numId="6">
    <w:abstractNumId w:val="10"/>
  </w:num>
  <w:num w:numId="7">
    <w:abstractNumId w:val="29"/>
  </w:num>
  <w:num w:numId="8">
    <w:abstractNumId w:val="19"/>
  </w:num>
  <w:num w:numId="9">
    <w:abstractNumId w:val="31"/>
  </w:num>
  <w:num w:numId="10">
    <w:abstractNumId w:val="2"/>
  </w:num>
  <w:num w:numId="11">
    <w:abstractNumId w:val="26"/>
  </w:num>
  <w:num w:numId="12">
    <w:abstractNumId w:val="6"/>
  </w:num>
  <w:num w:numId="13">
    <w:abstractNumId w:val="22"/>
  </w:num>
  <w:num w:numId="14">
    <w:abstractNumId w:val="28"/>
  </w:num>
  <w:num w:numId="15">
    <w:abstractNumId w:val="38"/>
  </w:num>
  <w:num w:numId="16">
    <w:abstractNumId w:val="35"/>
  </w:num>
  <w:num w:numId="17">
    <w:abstractNumId w:val="21"/>
  </w:num>
  <w:num w:numId="18">
    <w:abstractNumId w:val="20"/>
  </w:num>
  <w:num w:numId="1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abstractNumId w:val="9"/>
  </w:num>
  <w:num w:numId="21">
    <w:abstractNumId w:val="11"/>
  </w:num>
  <w:num w:numId="22">
    <w:abstractNumId w:val="12"/>
  </w:num>
  <w:num w:numId="23">
    <w:abstractNumId w:val="3"/>
  </w:num>
  <w:num w:numId="24">
    <w:abstractNumId w:val="24"/>
  </w:num>
  <w:num w:numId="25">
    <w:abstractNumId w:val="37"/>
  </w:num>
  <w:num w:numId="26">
    <w:abstractNumId w:val="8"/>
  </w:num>
  <w:num w:numId="27">
    <w:abstractNumId w:val="14"/>
  </w:num>
  <w:num w:numId="28">
    <w:abstractNumId w:val="32"/>
  </w:num>
  <w:num w:numId="29">
    <w:abstractNumId w:val="7"/>
  </w:num>
  <w:num w:numId="30">
    <w:abstractNumId w:val="34"/>
  </w:num>
  <w:num w:numId="31">
    <w:abstractNumId w:val="27"/>
  </w:num>
  <w:num w:numId="32">
    <w:abstractNumId w:val="0"/>
  </w:num>
  <w:num w:numId="33">
    <w:abstractNumId w:val="25"/>
  </w:num>
  <w:num w:numId="34">
    <w:abstractNumId w:val="17"/>
  </w:num>
  <w:num w:numId="35">
    <w:abstractNumId w:val="23"/>
  </w:num>
  <w:num w:numId="36">
    <w:abstractNumId w:val="33"/>
  </w:num>
  <w:num w:numId="37">
    <w:abstractNumId w:val="1"/>
  </w:num>
  <w:num w:numId="38">
    <w:abstractNumId w:val="16"/>
  </w:num>
  <w:num w:numId="39">
    <w:abstractNumId w:val="15"/>
  </w:num>
  <w:num w:numId="40">
    <w:abstractNumId w:val="5"/>
  </w:num>
  <w:numIdMacAtCleanup w:val="17"/>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15:person w15:author="Levin Karen">
    <w15:presenceInfo w15:providerId="AD" w15:userId="S::Levin.Karen@pbgc.gov::c61aa441-13d7-4a90-8530-9cbc2bd1d31b"/>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displayBackgroundShape/>
  <w:hideSpellingErrors/>
  <w:hideGrammaticalErrors/>
  <w:activeWritingStyle w:appName="MSWord" w:lang="en-US" w:vendorID="64" w:dllVersion="6" w:nlCheck="1" w:checkStyle="1"/>
  <w:activeWritingStyle w:appName="MSWord" w:lang="en-US" w:vendorID="64" w:dllVersion="0" w:nlCheck="1" w:checkStyle="0"/>
  <w:proofState w:spelling="clean" w:grammar="clean"/>
  <w:stylePaneFormatFilter w:val="9001" w:allStyles="1" w:customStyles="0" w:latentStyles="0" w:stylesInUse="0" w:headingStyles="0" w:numberingStyles="0" w:tableStyles="0" w:directFormattingOnRuns="0" w:directFormattingOnParagraphs="0" w:directFormattingOnNumbering="0" w:directFormattingOnTables="0" w:clearFormatting="1" w:top3HeadingStyles="0" w:visibleStyles="0" w:alternateStyleNames="1"/>
  <w:trackRevisions/>
  <w:defaultTabStop w:val="720"/>
  <w:evenAndOddHeaders/>
  <w:drawingGridHorizontalSpacing w:val="120"/>
  <w:drawingGridVerticalSpacing w:val="75"/>
  <w:displayHorizontalDrawingGridEvery w:val="0"/>
  <w:displayVerticalDrawingGridEvery w:val="0"/>
  <w:noPunctuationKerning/>
  <w:characterSpacingControl w:val="doNotCompress"/>
  <w:hdrShapeDefaults>
    <o:shapedefaults v:ext="edit" spidmax="2049" fill="f" fillcolor="white" stroke="f">
      <v:fill color="white" on="f"/>
      <v:stroke on="f"/>
    </o:shapedefaults>
  </w:hdrShapeDefaults>
  <w:footnotePr>
    <w:footnote w:id="-1"/>
    <w:footnote w:id="0"/>
    <w:footnote w:id="1"/>
  </w:footnotePr>
  <w:endnotePr>
    <w:numFmt w:val="decimal"/>
    <w:endnote w:id="-1"/>
    <w:endnote w:id="0"/>
    <w:endnote w:id="1"/>
  </w:endnotePr>
  <w:compat>
    <w:doNotUseHTMLParagraphAutoSpacing/>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B38E8"/>
    <w:rsid w:val="00000EA9"/>
    <w:rsid w:val="00001549"/>
    <w:rsid w:val="00001653"/>
    <w:rsid w:val="00001684"/>
    <w:rsid w:val="00001900"/>
    <w:rsid w:val="00002236"/>
    <w:rsid w:val="000027A0"/>
    <w:rsid w:val="000039B2"/>
    <w:rsid w:val="00004EB6"/>
    <w:rsid w:val="00006682"/>
    <w:rsid w:val="00006DC0"/>
    <w:rsid w:val="00006EF6"/>
    <w:rsid w:val="000077B9"/>
    <w:rsid w:val="00007976"/>
    <w:rsid w:val="0001022D"/>
    <w:rsid w:val="00010429"/>
    <w:rsid w:val="00010E40"/>
    <w:rsid w:val="00012784"/>
    <w:rsid w:val="00012D12"/>
    <w:rsid w:val="00013278"/>
    <w:rsid w:val="0001399A"/>
    <w:rsid w:val="0001454B"/>
    <w:rsid w:val="000149AF"/>
    <w:rsid w:val="00015848"/>
    <w:rsid w:val="0001673E"/>
    <w:rsid w:val="00016FF9"/>
    <w:rsid w:val="000174AC"/>
    <w:rsid w:val="000219AE"/>
    <w:rsid w:val="000221D9"/>
    <w:rsid w:val="00022335"/>
    <w:rsid w:val="0002283A"/>
    <w:rsid w:val="00022A08"/>
    <w:rsid w:val="00022C1D"/>
    <w:rsid w:val="00022E78"/>
    <w:rsid w:val="00023024"/>
    <w:rsid w:val="000243AB"/>
    <w:rsid w:val="00024C99"/>
    <w:rsid w:val="00024DD3"/>
    <w:rsid w:val="000251D6"/>
    <w:rsid w:val="00025782"/>
    <w:rsid w:val="0002614B"/>
    <w:rsid w:val="00026E5C"/>
    <w:rsid w:val="00026E92"/>
    <w:rsid w:val="00027404"/>
    <w:rsid w:val="00027643"/>
    <w:rsid w:val="000278C5"/>
    <w:rsid w:val="00030771"/>
    <w:rsid w:val="00030976"/>
    <w:rsid w:val="00031D0B"/>
    <w:rsid w:val="00033D28"/>
    <w:rsid w:val="00034140"/>
    <w:rsid w:val="000346DD"/>
    <w:rsid w:val="00036463"/>
    <w:rsid w:val="00036FE1"/>
    <w:rsid w:val="00037098"/>
    <w:rsid w:val="00037E61"/>
    <w:rsid w:val="00040764"/>
    <w:rsid w:val="00040CBF"/>
    <w:rsid w:val="00040D0B"/>
    <w:rsid w:val="00040E7C"/>
    <w:rsid w:val="00041221"/>
    <w:rsid w:val="00041516"/>
    <w:rsid w:val="00041B07"/>
    <w:rsid w:val="00041C02"/>
    <w:rsid w:val="0004220A"/>
    <w:rsid w:val="000435CE"/>
    <w:rsid w:val="00043AF1"/>
    <w:rsid w:val="00043F4D"/>
    <w:rsid w:val="0004476B"/>
    <w:rsid w:val="00044A72"/>
    <w:rsid w:val="00045159"/>
    <w:rsid w:val="000454BA"/>
    <w:rsid w:val="000456D5"/>
    <w:rsid w:val="000463C2"/>
    <w:rsid w:val="00046454"/>
    <w:rsid w:val="00046C91"/>
    <w:rsid w:val="00047082"/>
    <w:rsid w:val="00047EC0"/>
    <w:rsid w:val="00050596"/>
    <w:rsid w:val="00050A41"/>
    <w:rsid w:val="00052989"/>
    <w:rsid w:val="000530CE"/>
    <w:rsid w:val="000539B9"/>
    <w:rsid w:val="00053B1A"/>
    <w:rsid w:val="0005505D"/>
    <w:rsid w:val="0005518C"/>
    <w:rsid w:val="000554DD"/>
    <w:rsid w:val="000555A3"/>
    <w:rsid w:val="00055F4B"/>
    <w:rsid w:val="00056058"/>
    <w:rsid w:val="0005726B"/>
    <w:rsid w:val="000610F1"/>
    <w:rsid w:val="000611DC"/>
    <w:rsid w:val="00061AB8"/>
    <w:rsid w:val="000620BE"/>
    <w:rsid w:val="00063275"/>
    <w:rsid w:val="00063637"/>
    <w:rsid w:val="00063BF8"/>
    <w:rsid w:val="00063F7C"/>
    <w:rsid w:val="00065036"/>
    <w:rsid w:val="000654C7"/>
    <w:rsid w:val="000656DD"/>
    <w:rsid w:val="00065A71"/>
    <w:rsid w:val="000662D0"/>
    <w:rsid w:val="0006691D"/>
    <w:rsid w:val="00067443"/>
    <w:rsid w:val="0007074F"/>
    <w:rsid w:val="0007075F"/>
    <w:rsid w:val="000708E1"/>
    <w:rsid w:val="00070A87"/>
    <w:rsid w:val="00070A8C"/>
    <w:rsid w:val="00070AB7"/>
    <w:rsid w:val="00070EFF"/>
    <w:rsid w:val="00071622"/>
    <w:rsid w:val="00073425"/>
    <w:rsid w:val="000736A6"/>
    <w:rsid w:val="00074019"/>
    <w:rsid w:val="0007488D"/>
    <w:rsid w:val="00075BA1"/>
    <w:rsid w:val="00075C56"/>
    <w:rsid w:val="00076D51"/>
    <w:rsid w:val="00077399"/>
    <w:rsid w:val="000802C3"/>
    <w:rsid w:val="0008126C"/>
    <w:rsid w:val="000812AE"/>
    <w:rsid w:val="00081403"/>
    <w:rsid w:val="00081D47"/>
    <w:rsid w:val="000829DA"/>
    <w:rsid w:val="00083052"/>
    <w:rsid w:val="000830EE"/>
    <w:rsid w:val="00083744"/>
    <w:rsid w:val="00084EF1"/>
    <w:rsid w:val="00085148"/>
    <w:rsid w:val="0008613C"/>
    <w:rsid w:val="0008712F"/>
    <w:rsid w:val="00087300"/>
    <w:rsid w:val="0008784D"/>
    <w:rsid w:val="00087F93"/>
    <w:rsid w:val="00090791"/>
    <w:rsid w:val="00091ABE"/>
    <w:rsid w:val="0009286B"/>
    <w:rsid w:val="00092D60"/>
    <w:rsid w:val="00092EDC"/>
    <w:rsid w:val="00093F47"/>
    <w:rsid w:val="000947B8"/>
    <w:rsid w:val="000949BA"/>
    <w:rsid w:val="00095342"/>
    <w:rsid w:val="00095906"/>
    <w:rsid w:val="00095992"/>
    <w:rsid w:val="00096AA6"/>
    <w:rsid w:val="00097FB1"/>
    <w:rsid w:val="000A0F55"/>
    <w:rsid w:val="000A108D"/>
    <w:rsid w:val="000A133F"/>
    <w:rsid w:val="000A14B2"/>
    <w:rsid w:val="000A346B"/>
    <w:rsid w:val="000A52D6"/>
    <w:rsid w:val="000A6959"/>
    <w:rsid w:val="000A6B53"/>
    <w:rsid w:val="000A6E75"/>
    <w:rsid w:val="000A7324"/>
    <w:rsid w:val="000A7C7B"/>
    <w:rsid w:val="000B2998"/>
    <w:rsid w:val="000B2F52"/>
    <w:rsid w:val="000B3A77"/>
    <w:rsid w:val="000B3E90"/>
    <w:rsid w:val="000B4189"/>
    <w:rsid w:val="000B4A22"/>
    <w:rsid w:val="000B5260"/>
    <w:rsid w:val="000B5710"/>
    <w:rsid w:val="000C0118"/>
    <w:rsid w:val="000C01EE"/>
    <w:rsid w:val="000C2413"/>
    <w:rsid w:val="000C36FA"/>
    <w:rsid w:val="000C3FE2"/>
    <w:rsid w:val="000C48A4"/>
    <w:rsid w:val="000C4A58"/>
    <w:rsid w:val="000C4CC6"/>
    <w:rsid w:val="000C4E26"/>
    <w:rsid w:val="000C5781"/>
    <w:rsid w:val="000C5D6C"/>
    <w:rsid w:val="000C6F8B"/>
    <w:rsid w:val="000C7579"/>
    <w:rsid w:val="000D0A5F"/>
    <w:rsid w:val="000D182A"/>
    <w:rsid w:val="000D1F76"/>
    <w:rsid w:val="000D21DA"/>
    <w:rsid w:val="000D2687"/>
    <w:rsid w:val="000D3636"/>
    <w:rsid w:val="000D3789"/>
    <w:rsid w:val="000D447B"/>
    <w:rsid w:val="000D5066"/>
    <w:rsid w:val="000D5A33"/>
    <w:rsid w:val="000D5FA2"/>
    <w:rsid w:val="000D6F39"/>
    <w:rsid w:val="000E0388"/>
    <w:rsid w:val="000E1174"/>
    <w:rsid w:val="000E1F3E"/>
    <w:rsid w:val="000E2325"/>
    <w:rsid w:val="000E25BC"/>
    <w:rsid w:val="000E2749"/>
    <w:rsid w:val="000E2E1D"/>
    <w:rsid w:val="000E3C4A"/>
    <w:rsid w:val="000E3D04"/>
    <w:rsid w:val="000E3E27"/>
    <w:rsid w:val="000E4244"/>
    <w:rsid w:val="000E4DEB"/>
    <w:rsid w:val="000E5FBD"/>
    <w:rsid w:val="000E6204"/>
    <w:rsid w:val="000E6325"/>
    <w:rsid w:val="000E6D11"/>
    <w:rsid w:val="000E6FA9"/>
    <w:rsid w:val="000E766F"/>
    <w:rsid w:val="000E78C8"/>
    <w:rsid w:val="000E7EF7"/>
    <w:rsid w:val="000F00E6"/>
    <w:rsid w:val="000F059F"/>
    <w:rsid w:val="000F1E7D"/>
    <w:rsid w:val="000F1EF9"/>
    <w:rsid w:val="000F217C"/>
    <w:rsid w:val="000F262E"/>
    <w:rsid w:val="000F39CB"/>
    <w:rsid w:val="000F41CB"/>
    <w:rsid w:val="000F4271"/>
    <w:rsid w:val="000F4337"/>
    <w:rsid w:val="000F5FB6"/>
    <w:rsid w:val="000F5FBD"/>
    <w:rsid w:val="000F6865"/>
    <w:rsid w:val="000F6BCE"/>
    <w:rsid w:val="000F6D15"/>
    <w:rsid w:val="001010AE"/>
    <w:rsid w:val="00101278"/>
    <w:rsid w:val="0010134B"/>
    <w:rsid w:val="00101C3D"/>
    <w:rsid w:val="00104187"/>
    <w:rsid w:val="00104BAB"/>
    <w:rsid w:val="001050B7"/>
    <w:rsid w:val="00105D23"/>
    <w:rsid w:val="00107467"/>
    <w:rsid w:val="00110363"/>
    <w:rsid w:val="001104D6"/>
    <w:rsid w:val="00110FD7"/>
    <w:rsid w:val="00111BB7"/>
    <w:rsid w:val="00112031"/>
    <w:rsid w:val="001120D4"/>
    <w:rsid w:val="00113D25"/>
    <w:rsid w:val="00114A56"/>
    <w:rsid w:val="00114E58"/>
    <w:rsid w:val="0011541D"/>
    <w:rsid w:val="00115D9D"/>
    <w:rsid w:val="00117C4C"/>
    <w:rsid w:val="00120002"/>
    <w:rsid w:val="001220F1"/>
    <w:rsid w:val="0012212C"/>
    <w:rsid w:val="0012250C"/>
    <w:rsid w:val="0012262E"/>
    <w:rsid w:val="001236E4"/>
    <w:rsid w:val="00123B02"/>
    <w:rsid w:val="0012432A"/>
    <w:rsid w:val="00125E7C"/>
    <w:rsid w:val="00125F8A"/>
    <w:rsid w:val="001260F9"/>
    <w:rsid w:val="001264FD"/>
    <w:rsid w:val="001268BD"/>
    <w:rsid w:val="00126A39"/>
    <w:rsid w:val="00126A92"/>
    <w:rsid w:val="0012706A"/>
    <w:rsid w:val="001276E6"/>
    <w:rsid w:val="00127B4B"/>
    <w:rsid w:val="00131FEB"/>
    <w:rsid w:val="00131FFC"/>
    <w:rsid w:val="001320E7"/>
    <w:rsid w:val="0013282C"/>
    <w:rsid w:val="00133716"/>
    <w:rsid w:val="00133D44"/>
    <w:rsid w:val="00134255"/>
    <w:rsid w:val="00135B45"/>
    <w:rsid w:val="00135E4A"/>
    <w:rsid w:val="00135F73"/>
    <w:rsid w:val="00136AA6"/>
    <w:rsid w:val="00137245"/>
    <w:rsid w:val="0013726A"/>
    <w:rsid w:val="00137370"/>
    <w:rsid w:val="00137684"/>
    <w:rsid w:val="0014015A"/>
    <w:rsid w:val="00142141"/>
    <w:rsid w:val="00142272"/>
    <w:rsid w:val="00142638"/>
    <w:rsid w:val="00143449"/>
    <w:rsid w:val="0014477A"/>
    <w:rsid w:val="00144B35"/>
    <w:rsid w:val="00144B8E"/>
    <w:rsid w:val="00145F32"/>
    <w:rsid w:val="00146269"/>
    <w:rsid w:val="00146929"/>
    <w:rsid w:val="001470F0"/>
    <w:rsid w:val="0015027F"/>
    <w:rsid w:val="0015057D"/>
    <w:rsid w:val="0015118E"/>
    <w:rsid w:val="001511B4"/>
    <w:rsid w:val="001524E1"/>
    <w:rsid w:val="00152664"/>
    <w:rsid w:val="00153F03"/>
    <w:rsid w:val="0015401B"/>
    <w:rsid w:val="001547E0"/>
    <w:rsid w:val="00155409"/>
    <w:rsid w:val="00155E7B"/>
    <w:rsid w:val="00157727"/>
    <w:rsid w:val="0016014A"/>
    <w:rsid w:val="00160258"/>
    <w:rsid w:val="0016031C"/>
    <w:rsid w:val="00160709"/>
    <w:rsid w:val="001608E7"/>
    <w:rsid w:val="00160CF5"/>
    <w:rsid w:val="00160F7F"/>
    <w:rsid w:val="0016167C"/>
    <w:rsid w:val="0016372E"/>
    <w:rsid w:val="00163A9D"/>
    <w:rsid w:val="00164145"/>
    <w:rsid w:val="00164F82"/>
    <w:rsid w:val="0016571F"/>
    <w:rsid w:val="00166962"/>
    <w:rsid w:val="00166E0D"/>
    <w:rsid w:val="00167AF3"/>
    <w:rsid w:val="00167C47"/>
    <w:rsid w:val="0017008D"/>
    <w:rsid w:val="00171CA5"/>
    <w:rsid w:val="001723C4"/>
    <w:rsid w:val="0017268D"/>
    <w:rsid w:val="001728CE"/>
    <w:rsid w:val="0017345D"/>
    <w:rsid w:val="00173945"/>
    <w:rsid w:val="001739B6"/>
    <w:rsid w:val="00174C65"/>
    <w:rsid w:val="00174E6F"/>
    <w:rsid w:val="00176266"/>
    <w:rsid w:val="001766B3"/>
    <w:rsid w:val="0017704D"/>
    <w:rsid w:val="00177266"/>
    <w:rsid w:val="001772C5"/>
    <w:rsid w:val="00177F7C"/>
    <w:rsid w:val="001808C6"/>
    <w:rsid w:val="001808F3"/>
    <w:rsid w:val="00182BAB"/>
    <w:rsid w:val="0018340A"/>
    <w:rsid w:val="001852F3"/>
    <w:rsid w:val="00186159"/>
    <w:rsid w:val="001866D5"/>
    <w:rsid w:val="00187B09"/>
    <w:rsid w:val="00187E74"/>
    <w:rsid w:val="00187F65"/>
    <w:rsid w:val="001903B4"/>
    <w:rsid w:val="00191095"/>
    <w:rsid w:val="00191434"/>
    <w:rsid w:val="00191901"/>
    <w:rsid w:val="00191D83"/>
    <w:rsid w:val="001923C3"/>
    <w:rsid w:val="0019313F"/>
    <w:rsid w:val="001933B1"/>
    <w:rsid w:val="00193660"/>
    <w:rsid w:val="0019382B"/>
    <w:rsid w:val="00194CA3"/>
    <w:rsid w:val="00194CE1"/>
    <w:rsid w:val="0019501A"/>
    <w:rsid w:val="001953CA"/>
    <w:rsid w:val="001954AA"/>
    <w:rsid w:val="00195B82"/>
    <w:rsid w:val="00197C5F"/>
    <w:rsid w:val="00197D68"/>
    <w:rsid w:val="001A07D4"/>
    <w:rsid w:val="001A1003"/>
    <w:rsid w:val="001A1160"/>
    <w:rsid w:val="001A1B1E"/>
    <w:rsid w:val="001A1E2F"/>
    <w:rsid w:val="001A2290"/>
    <w:rsid w:val="001A2462"/>
    <w:rsid w:val="001A3B53"/>
    <w:rsid w:val="001A3C63"/>
    <w:rsid w:val="001A51B4"/>
    <w:rsid w:val="001A5302"/>
    <w:rsid w:val="001A546C"/>
    <w:rsid w:val="001A5DC2"/>
    <w:rsid w:val="001A5FB1"/>
    <w:rsid w:val="001A7FCA"/>
    <w:rsid w:val="001B0078"/>
    <w:rsid w:val="001B09F6"/>
    <w:rsid w:val="001B10F8"/>
    <w:rsid w:val="001B17E7"/>
    <w:rsid w:val="001B191B"/>
    <w:rsid w:val="001B3D0E"/>
    <w:rsid w:val="001B4391"/>
    <w:rsid w:val="001B49E9"/>
    <w:rsid w:val="001B4CA1"/>
    <w:rsid w:val="001B5087"/>
    <w:rsid w:val="001B77CF"/>
    <w:rsid w:val="001B7C20"/>
    <w:rsid w:val="001C12F7"/>
    <w:rsid w:val="001C1498"/>
    <w:rsid w:val="001C15E6"/>
    <w:rsid w:val="001C1917"/>
    <w:rsid w:val="001C2344"/>
    <w:rsid w:val="001C3840"/>
    <w:rsid w:val="001C3893"/>
    <w:rsid w:val="001C44F2"/>
    <w:rsid w:val="001C5564"/>
    <w:rsid w:val="001C5A38"/>
    <w:rsid w:val="001C5E9D"/>
    <w:rsid w:val="001C625C"/>
    <w:rsid w:val="001C73C6"/>
    <w:rsid w:val="001C7DC6"/>
    <w:rsid w:val="001C7F21"/>
    <w:rsid w:val="001D0633"/>
    <w:rsid w:val="001D10BF"/>
    <w:rsid w:val="001D145A"/>
    <w:rsid w:val="001D1B9E"/>
    <w:rsid w:val="001D1C05"/>
    <w:rsid w:val="001D277F"/>
    <w:rsid w:val="001D35C9"/>
    <w:rsid w:val="001D3C53"/>
    <w:rsid w:val="001D3FDD"/>
    <w:rsid w:val="001D438F"/>
    <w:rsid w:val="001D473F"/>
    <w:rsid w:val="001D57BE"/>
    <w:rsid w:val="001D6350"/>
    <w:rsid w:val="001D6664"/>
    <w:rsid w:val="001D6829"/>
    <w:rsid w:val="001D6B12"/>
    <w:rsid w:val="001D6B2E"/>
    <w:rsid w:val="001D7033"/>
    <w:rsid w:val="001D70CD"/>
    <w:rsid w:val="001E0BD2"/>
    <w:rsid w:val="001E0D94"/>
    <w:rsid w:val="001E1F3A"/>
    <w:rsid w:val="001E261E"/>
    <w:rsid w:val="001E47B2"/>
    <w:rsid w:val="001E63FB"/>
    <w:rsid w:val="001E6F82"/>
    <w:rsid w:val="001F2E53"/>
    <w:rsid w:val="001F4BD5"/>
    <w:rsid w:val="001F5A4E"/>
    <w:rsid w:val="001F5AE2"/>
    <w:rsid w:val="001F5E1F"/>
    <w:rsid w:val="001F647A"/>
    <w:rsid w:val="001F6662"/>
    <w:rsid w:val="001F6D17"/>
    <w:rsid w:val="001F774C"/>
    <w:rsid w:val="00200038"/>
    <w:rsid w:val="002005EC"/>
    <w:rsid w:val="00200863"/>
    <w:rsid w:val="00200B10"/>
    <w:rsid w:val="002013CA"/>
    <w:rsid w:val="00201570"/>
    <w:rsid w:val="00203642"/>
    <w:rsid w:val="00203A0F"/>
    <w:rsid w:val="00203E9D"/>
    <w:rsid w:val="00204A77"/>
    <w:rsid w:val="00204F33"/>
    <w:rsid w:val="00205908"/>
    <w:rsid w:val="00205C90"/>
    <w:rsid w:val="00206020"/>
    <w:rsid w:val="00206675"/>
    <w:rsid w:val="002074B9"/>
    <w:rsid w:val="002074FF"/>
    <w:rsid w:val="00207547"/>
    <w:rsid w:val="002079B3"/>
    <w:rsid w:val="00207A50"/>
    <w:rsid w:val="00210331"/>
    <w:rsid w:val="00210C61"/>
    <w:rsid w:val="00211247"/>
    <w:rsid w:val="00211306"/>
    <w:rsid w:val="00212FFD"/>
    <w:rsid w:val="00213F41"/>
    <w:rsid w:val="002172CF"/>
    <w:rsid w:val="00217494"/>
    <w:rsid w:val="00217B97"/>
    <w:rsid w:val="00220292"/>
    <w:rsid w:val="0022119C"/>
    <w:rsid w:val="002222E3"/>
    <w:rsid w:val="002234E5"/>
    <w:rsid w:val="00223745"/>
    <w:rsid w:val="00223F30"/>
    <w:rsid w:val="00226177"/>
    <w:rsid w:val="00226411"/>
    <w:rsid w:val="00226CA7"/>
    <w:rsid w:val="00227A1C"/>
    <w:rsid w:val="002310C6"/>
    <w:rsid w:val="00231762"/>
    <w:rsid w:val="0023178D"/>
    <w:rsid w:val="00231ABB"/>
    <w:rsid w:val="00231AF3"/>
    <w:rsid w:val="00231BDD"/>
    <w:rsid w:val="00231C53"/>
    <w:rsid w:val="00231E4B"/>
    <w:rsid w:val="002324DA"/>
    <w:rsid w:val="00232721"/>
    <w:rsid w:val="0023403F"/>
    <w:rsid w:val="00234183"/>
    <w:rsid w:val="00234707"/>
    <w:rsid w:val="002356E5"/>
    <w:rsid w:val="002359A4"/>
    <w:rsid w:val="00235F04"/>
    <w:rsid w:val="002364AF"/>
    <w:rsid w:val="00236A90"/>
    <w:rsid w:val="002418D3"/>
    <w:rsid w:val="00241DA9"/>
    <w:rsid w:val="002434C5"/>
    <w:rsid w:val="00244983"/>
    <w:rsid w:val="00245217"/>
    <w:rsid w:val="00245F85"/>
    <w:rsid w:val="00247041"/>
    <w:rsid w:val="0024711C"/>
    <w:rsid w:val="00247895"/>
    <w:rsid w:val="00247C8F"/>
    <w:rsid w:val="0025022B"/>
    <w:rsid w:val="00250AF2"/>
    <w:rsid w:val="0025108C"/>
    <w:rsid w:val="0025120E"/>
    <w:rsid w:val="002514BE"/>
    <w:rsid w:val="00251F73"/>
    <w:rsid w:val="00253551"/>
    <w:rsid w:val="002536B2"/>
    <w:rsid w:val="002543AF"/>
    <w:rsid w:val="00254537"/>
    <w:rsid w:val="002558C1"/>
    <w:rsid w:val="00255ACB"/>
    <w:rsid w:val="00255ADA"/>
    <w:rsid w:val="00255E68"/>
    <w:rsid w:val="00256534"/>
    <w:rsid w:val="00256745"/>
    <w:rsid w:val="002579B4"/>
    <w:rsid w:val="00257CD2"/>
    <w:rsid w:val="00260455"/>
    <w:rsid w:val="002611F0"/>
    <w:rsid w:val="00262DEB"/>
    <w:rsid w:val="00262E23"/>
    <w:rsid w:val="00263814"/>
    <w:rsid w:val="00264526"/>
    <w:rsid w:val="00266A08"/>
    <w:rsid w:val="00266A4C"/>
    <w:rsid w:val="00266CBB"/>
    <w:rsid w:val="00267FE4"/>
    <w:rsid w:val="00270BFE"/>
    <w:rsid w:val="00270D00"/>
    <w:rsid w:val="00271022"/>
    <w:rsid w:val="002717D8"/>
    <w:rsid w:val="002728A8"/>
    <w:rsid w:val="002728B8"/>
    <w:rsid w:val="00272C6C"/>
    <w:rsid w:val="00272D23"/>
    <w:rsid w:val="002743BA"/>
    <w:rsid w:val="002746D3"/>
    <w:rsid w:val="00277744"/>
    <w:rsid w:val="00280457"/>
    <w:rsid w:val="002831FD"/>
    <w:rsid w:val="002849EE"/>
    <w:rsid w:val="00284BA8"/>
    <w:rsid w:val="00285B90"/>
    <w:rsid w:val="00286442"/>
    <w:rsid w:val="00286970"/>
    <w:rsid w:val="00287C3A"/>
    <w:rsid w:val="00287EB9"/>
    <w:rsid w:val="00287EF3"/>
    <w:rsid w:val="002906D2"/>
    <w:rsid w:val="00291B0E"/>
    <w:rsid w:val="00291FFB"/>
    <w:rsid w:val="00294FDA"/>
    <w:rsid w:val="0029600B"/>
    <w:rsid w:val="00296616"/>
    <w:rsid w:val="002A037C"/>
    <w:rsid w:val="002A065D"/>
    <w:rsid w:val="002A0DDD"/>
    <w:rsid w:val="002A12F9"/>
    <w:rsid w:val="002A16AA"/>
    <w:rsid w:val="002A1703"/>
    <w:rsid w:val="002A3E1B"/>
    <w:rsid w:val="002A42E1"/>
    <w:rsid w:val="002A4613"/>
    <w:rsid w:val="002A5209"/>
    <w:rsid w:val="002A585F"/>
    <w:rsid w:val="002A74F5"/>
    <w:rsid w:val="002A7CA1"/>
    <w:rsid w:val="002A7F7B"/>
    <w:rsid w:val="002B0A40"/>
    <w:rsid w:val="002B11E4"/>
    <w:rsid w:val="002B21A8"/>
    <w:rsid w:val="002B22B1"/>
    <w:rsid w:val="002B2945"/>
    <w:rsid w:val="002B3550"/>
    <w:rsid w:val="002B35DE"/>
    <w:rsid w:val="002B38AE"/>
    <w:rsid w:val="002B46A2"/>
    <w:rsid w:val="002B4BAC"/>
    <w:rsid w:val="002B53C5"/>
    <w:rsid w:val="002B585A"/>
    <w:rsid w:val="002B5A7E"/>
    <w:rsid w:val="002B6351"/>
    <w:rsid w:val="002B6F04"/>
    <w:rsid w:val="002B7558"/>
    <w:rsid w:val="002C030F"/>
    <w:rsid w:val="002C0E49"/>
    <w:rsid w:val="002C11A2"/>
    <w:rsid w:val="002C1DE6"/>
    <w:rsid w:val="002C26C3"/>
    <w:rsid w:val="002C376E"/>
    <w:rsid w:val="002C3EFE"/>
    <w:rsid w:val="002C413C"/>
    <w:rsid w:val="002C5FF8"/>
    <w:rsid w:val="002C617D"/>
    <w:rsid w:val="002C635C"/>
    <w:rsid w:val="002D0421"/>
    <w:rsid w:val="002D0965"/>
    <w:rsid w:val="002D1B28"/>
    <w:rsid w:val="002D3170"/>
    <w:rsid w:val="002D34E2"/>
    <w:rsid w:val="002D3907"/>
    <w:rsid w:val="002D4EF8"/>
    <w:rsid w:val="002D54CA"/>
    <w:rsid w:val="002D56ED"/>
    <w:rsid w:val="002D59B6"/>
    <w:rsid w:val="002D65AD"/>
    <w:rsid w:val="002D6B55"/>
    <w:rsid w:val="002D7C97"/>
    <w:rsid w:val="002E04AD"/>
    <w:rsid w:val="002E1B56"/>
    <w:rsid w:val="002E1BBF"/>
    <w:rsid w:val="002E1D42"/>
    <w:rsid w:val="002E2184"/>
    <w:rsid w:val="002E314E"/>
    <w:rsid w:val="002E51E9"/>
    <w:rsid w:val="002E5E02"/>
    <w:rsid w:val="002E68D0"/>
    <w:rsid w:val="002E68F5"/>
    <w:rsid w:val="002E6A43"/>
    <w:rsid w:val="002E6AA8"/>
    <w:rsid w:val="002E6B4D"/>
    <w:rsid w:val="002E79D6"/>
    <w:rsid w:val="002E7E25"/>
    <w:rsid w:val="002F0609"/>
    <w:rsid w:val="002F110E"/>
    <w:rsid w:val="002F2574"/>
    <w:rsid w:val="002F2640"/>
    <w:rsid w:val="002F3374"/>
    <w:rsid w:val="002F49D1"/>
    <w:rsid w:val="002F5F0A"/>
    <w:rsid w:val="002F60F3"/>
    <w:rsid w:val="002F66D6"/>
    <w:rsid w:val="002F76FA"/>
    <w:rsid w:val="002F7882"/>
    <w:rsid w:val="002F7C83"/>
    <w:rsid w:val="002F7CE6"/>
    <w:rsid w:val="002F7D8E"/>
    <w:rsid w:val="002F7F98"/>
    <w:rsid w:val="00300002"/>
    <w:rsid w:val="00300A9E"/>
    <w:rsid w:val="00301AD9"/>
    <w:rsid w:val="00301F35"/>
    <w:rsid w:val="003023B5"/>
    <w:rsid w:val="003055AC"/>
    <w:rsid w:val="0030680F"/>
    <w:rsid w:val="00306A0D"/>
    <w:rsid w:val="00307273"/>
    <w:rsid w:val="0031005A"/>
    <w:rsid w:val="00310090"/>
    <w:rsid w:val="003105CB"/>
    <w:rsid w:val="003106C9"/>
    <w:rsid w:val="00310D0A"/>
    <w:rsid w:val="00311404"/>
    <w:rsid w:val="00311AA5"/>
    <w:rsid w:val="00311EAA"/>
    <w:rsid w:val="003122AF"/>
    <w:rsid w:val="003135F1"/>
    <w:rsid w:val="00313E7F"/>
    <w:rsid w:val="00314281"/>
    <w:rsid w:val="003155EA"/>
    <w:rsid w:val="00315CFA"/>
    <w:rsid w:val="00316122"/>
    <w:rsid w:val="00316541"/>
    <w:rsid w:val="00320D1D"/>
    <w:rsid w:val="00320FC6"/>
    <w:rsid w:val="003221FB"/>
    <w:rsid w:val="003222B8"/>
    <w:rsid w:val="00322AC1"/>
    <w:rsid w:val="00323228"/>
    <w:rsid w:val="0032435F"/>
    <w:rsid w:val="003244EB"/>
    <w:rsid w:val="00325168"/>
    <w:rsid w:val="00325F9C"/>
    <w:rsid w:val="003261B3"/>
    <w:rsid w:val="00326365"/>
    <w:rsid w:val="003269C0"/>
    <w:rsid w:val="00326AF7"/>
    <w:rsid w:val="00326B2B"/>
    <w:rsid w:val="00326F77"/>
    <w:rsid w:val="00327B55"/>
    <w:rsid w:val="00327CC0"/>
    <w:rsid w:val="00330440"/>
    <w:rsid w:val="0033131E"/>
    <w:rsid w:val="00332001"/>
    <w:rsid w:val="00333160"/>
    <w:rsid w:val="00333607"/>
    <w:rsid w:val="00335244"/>
    <w:rsid w:val="003354E9"/>
    <w:rsid w:val="0033554B"/>
    <w:rsid w:val="00336A60"/>
    <w:rsid w:val="003370EB"/>
    <w:rsid w:val="003371D3"/>
    <w:rsid w:val="00337985"/>
    <w:rsid w:val="00337B4D"/>
    <w:rsid w:val="00337F06"/>
    <w:rsid w:val="003410DB"/>
    <w:rsid w:val="00341E30"/>
    <w:rsid w:val="00342591"/>
    <w:rsid w:val="00342CD8"/>
    <w:rsid w:val="003439CF"/>
    <w:rsid w:val="00343BA1"/>
    <w:rsid w:val="0034473C"/>
    <w:rsid w:val="00345921"/>
    <w:rsid w:val="00346E8F"/>
    <w:rsid w:val="003505BE"/>
    <w:rsid w:val="00352C01"/>
    <w:rsid w:val="0035448B"/>
    <w:rsid w:val="00354A2E"/>
    <w:rsid w:val="00356485"/>
    <w:rsid w:val="00357872"/>
    <w:rsid w:val="00360034"/>
    <w:rsid w:val="00360183"/>
    <w:rsid w:val="00360FFD"/>
    <w:rsid w:val="003616CD"/>
    <w:rsid w:val="003619AF"/>
    <w:rsid w:val="003630FC"/>
    <w:rsid w:val="00363174"/>
    <w:rsid w:val="00364494"/>
    <w:rsid w:val="00364553"/>
    <w:rsid w:val="00364F08"/>
    <w:rsid w:val="00366288"/>
    <w:rsid w:val="00367417"/>
    <w:rsid w:val="00367AE6"/>
    <w:rsid w:val="00367BB7"/>
    <w:rsid w:val="00370FF1"/>
    <w:rsid w:val="00371000"/>
    <w:rsid w:val="0037106A"/>
    <w:rsid w:val="003715D0"/>
    <w:rsid w:val="00371D0D"/>
    <w:rsid w:val="00372807"/>
    <w:rsid w:val="00374E0A"/>
    <w:rsid w:val="003752A7"/>
    <w:rsid w:val="0037701B"/>
    <w:rsid w:val="00377689"/>
    <w:rsid w:val="00377A85"/>
    <w:rsid w:val="00377E8E"/>
    <w:rsid w:val="00380E51"/>
    <w:rsid w:val="00381520"/>
    <w:rsid w:val="0038181C"/>
    <w:rsid w:val="00381833"/>
    <w:rsid w:val="00382254"/>
    <w:rsid w:val="00382E1E"/>
    <w:rsid w:val="003837E7"/>
    <w:rsid w:val="00383A6A"/>
    <w:rsid w:val="003845EC"/>
    <w:rsid w:val="00384DD5"/>
    <w:rsid w:val="00384E0C"/>
    <w:rsid w:val="00384E75"/>
    <w:rsid w:val="0038543C"/>
    <w:rsid w:val="003854F9"/>
    <w:rsid w:val="00386283"/>
    <w:rsid w:val="00386675"/>
    <w:rsid w:val="003868E9"/>
    <w:rsid w:val="00386BCC"/>
    <w:rsid w:val="00387E53"/>
    <w:rsid w:val="00390047"/>
    <w:rsid w:val="003901DC"/>
    <w:rsid w:val="00390275"/>
    <w:rsid w:val="00390C81"/>
    <w:rsid w:val="00391B1F"/>
    <w:rsid w:val="003927C7"/>
    <w:rsid w:val="00393785"/>
    <w:rsid w:val="0039385B"/>
    <w:rsid w:val="0039441E"/>
    <w:rsid w:val="00395375"/>
    <w:rsid w:val="003958C8"/>
    <w:rsid w:val="00395E15"/>
    <w:rsid w:val="003964AF"/>
    <w:rsid w:val="00396598"/>
    <w:rsid w:val="00396BD3"/>
    <w:rsid w:val="00396DFF"/>
    <w:rsid w:val="00397934"/>
    <w:rsid w:val="003979BF"/>
    <w:rsid w:val="00397AEB"/>
    <w:rsid w:val="003A047C"/>
    <w:rsid w:val="003A07D1"/>
    <w:rsid w:val="003A0C8E"/>
    <w:rsid w:val="003A1506"/>
    <w:rsid w:val="003A1774"/>
    <w:rsid w:val="003A17E0"/>
    <w:rsid w:val="003A1FA5"/>
    <w:rsid w:val="003A26BB"/>
    <w:rsid w:val="003A3418"/>
    <w:rsid w:val="003A4700"/>
    <w:rsid w:val="003A4B55"/>
    <w:rsid w:val="003A4FBB"/>
    <w:rsid w:val="003A5157"/>
    <w:rsid w:val="003A5516"/>
    <w:rsid w:val="003A5DB4"/>
    <w:rsid w:val="003A68D6"/>
    <w:rsid w:val="003A7304"/>
    <w:rsid w:val="003A7B70"/>
    <w:rsid w:val="003A7CA4"/>
    <w:rsid w:val="003B03B0"/>
    <w:rsid w:val="003B0519"/>
    <w:rsid w:val="003B059F"/>
    <w:rsid w:val="003B1019"/>
    <w:rsid w:val="003B1B85"/>
    <w:rsid w:val="003B23DD"/>
    <w:rsid w:val="003B37E1"/>
    <w:rsid w:val="003B3A85"/>
    <w:rsid w:val="003B4B0F"/>
    <w:rsid w:val="003B4B38"/>
    <w:rsid w:val="003B54AE"/>
    <w:rsid w:val="003B5D84"/>
    <w:rsid w:val="003B6302"/>
    <w:rsid w:val="003B6F1F"/>
    <w:rsid w:val="003B7B50"/>
    <w:rsid w:val="003C01F5"/>
    <w:rsid w:val="003C1A41"/>
    <w:rsid w:val="003C2A97"/>
    <w:rsid w:val="003C3010"/>
    <w:rsid w:val="003C4241"/>
    <w:rsid w:val="003C5461"/>
    <w:rsid w:val="003C5CE2"/>
    <w:rsid w:val="003C6876"/>
    <w:rsid w:val="003C6BF1"/>
    <w:rsid w:val="003C759B"/>
    <w:rsid w:val="003C7610"/>
    <w:rsid w:val="003D178E"/>
    <w:rsid w:val="003D1A5A"/>
    <w:rsid w:val="003D3A51"/>
    <w:rsid w:val="003D4129"/>
    <w:rsid w:val="003D4B13"/>
    <w:rsid w:val="003D4C54"/>
    <w:rsid w:val="003D563B"/>
    <w:rsid w:val="003D5D90"/>
    <w:rsid w:val="003D745D"/>
    <w:rsid w:val="003D7913"/>
    <w:rsid w:val="003E04E8"/>
    <w:rsid w:val="003E2011"/>
    <w:rsid w:val="003E3407"/>
    <w:rsid w:val="003E3B21"/>
    <w:rsid w:val="003E4499"/>
    <w:rsid w:val="003E6B9A"/>
    <w:rsid w:val="003E7F73"/>
    <w:rsid w:val="003E7FFB"/>
    <w:rsid w:val="003F0AE6"/>
    <w:rsid w:val="003F1968"/>
    <w:rsid w:val="003F2165"/>
    <w:rsid w:val="003F2644"/>
    <w:rsid w:val="003F2F0C"/>
    <w:rsid w:val="003F417C"/>
    <w:rsid w:val="003F5A16"/>
    <w:rsid w:val="003F6305"/>
    <w:rsid w:val="003F6D4E"/>
    <w:rsid w:val="003F7593"/>
    <w:rsid w:val="003F7DCA"/>
    <w:rsid w:val="003F7F23"/>
    <w:rsid w:val="00400754"/>
    <w:rsid w:val="00402180"/>
    <w:rsid w:val="00402821"/>
    <w:rsid w:val="004047DC"/>
    <w:rsid w:val="00405C70"/>
    <w:rsid w:val="00405EA1"/>
    <w:rsid w:val="004061EB"/>
    <w:rsid w:val="004070B3"/>
    <w:rsid w:val="004151F5"/>
    <w:rsid w:val="00415A4B"/>
    <w:rsid w:val="00417B7A"/>
    <w:rsid w:val="004207B2"/>
    <w:rsid w:val="00420F4F"/>
    <w:rsid w:val="0042120A"/>
    <w:rsid w:val="00421C0F"/>
    <w:rsid w:val="00422411"/>
    <w:rsid w:val="00422746"/>
    <w:rsid w:val="00423248"/>
    <w:rsid w:val="00423674"/>
    <w:rsid w:val="00423692"/>
    <w:rsid w:val="00424771"/>
    <w:rsid w:val="00425E33"/>
    <w:rsid w:val="00426143"/>
    <w:rsid w:val="0042618F"/>
    <w:rsid w:val="004306B0"/>
    <w:rsid w:val="004308EE"/>
    <w:rsid w:val="00431507"/>
    <w:rsid w:val="00431A34"/>
    <w:rsid w:val="004325E3"/>
    <w:rsid w:val="00433F5E"/>
    <w:rsid w:val="004351F4"/>
    <w:rsid w:val="004354AA"/>
    <w:rsid w:val="004355FF"/>
    <w:rsid w:val="004404E1"/>
    <w:rsid w:val="0044080A"/>
    <w:rsid w:val="0044086A"/>
    <w:rsid w:val="00443565"/>
    <w:rsid w:val="00443938"/>
    <w:rsid w:val="00443BF5"/>
    <w:rsid w:val="0044622E"/>
    <w:rsid w:val="00446809"/>
    <w:rsid w:val="004468FF"/>
    <w:rsid w:val="00446CE2"/>
    <w:rsid w:val="00450BFB"/>
    <w:rsid w:val="00450C79"/>
    <w:rsid w:val="00450EA1"/>
    <w:rsid w:val="00450FE4"/>
    <w:rsid w:val="00451DBA"/>
    <w:rsid w:val="004542C3"/>
    <w:rsid w:val="00454443"/>
    <w:rsid w:val="00454454"/>
    <w:rsid w:val="00455A23"/>
    <w:rsid w:val="00456ECF"/>
    <w:rsid w:val="00457125"/>
    <w:rsid w:val="00457297"/>
    <w:rsid w:val="00457910"/>
    <w:rsid w:val="0046012A"/>
    <w:rsid w:val="004608D5"/>
    <w:rsid w:val="00460A52"/>
    <w:rsid w:val="00460BD5"/>
    <w:rsid w:val="00461D3D"/>
    <w:rsid w:val="00461E0F"/>
    <w:rsid w:val="00462203"/>
    <w:rsid w:val="004629AB"/>
    <w:rsid w:val="00462A45"/>
    <w:rsid w:val="00463B5C"/>
    <w:rsid w:val="00463B8F"/>
    <w:rsid w:val="00465B9F"/>
    <w:rsid w:val="00467699"/>
    <w:rsid w:val="004676A8"/>
    <w:rsid w:val="00467AFD"/>
    <w:rsid w:val="00470058"/>
    <w:rsid w:val="004710F1"/>
    <w:rsid w:val="00471F4F"/>
    <w:rsid w:val="00471F53"/>
    <w:rsid w:val="0047257A"/>
    <w:rsid w:val="00473D95"/>
    <w:rsid w:val="00473E1E"/>
    <w:rsid w:val="0047478B"/>
    <w:rsid w:val="00474DCE"/>
    <w:rsid w:val="004754FC"/>
    <w:rsid w:val="004755F9"/>
    <w:rsid w:val="004775B5"/>
    <w:rsid w:val="00477CE1"/>
    <w:rsid w:val="004804D7"/>
    <w:rsid w:val="00481E4F"/>
    <w:rsid w:val="00484842"/>
    <w:rsid w:val="00484AAF"/>
    <w:rsid w:val="00484C88"/>
    <w:rsid w:val="00484FE2"/>
    <w:rsid w:val="0048598B"/>
    <w:rsid w:val="00486889"/>
    <w:rsid w:val="00486B21"/>
    <w:rsid w:val="004902C4"/>
    <w:rsid w:val="00492BC9"/>
    <w:rsid w:val="004933C8"/>
    <w:rsid w:val="004939C6"/>
    <w:rsid w:val="00493CEE"/>
    <w:rsid w:val="004948AA"/>
    <w:rsid w:val="00494EA5"/>
    <w:rsid w:val="00494F9C"/>
    <w:rsid w:val="00494FF9"/>
    <w:rsid w:val="00495308"/>
    <w:rsid w:val="0049560E"/>
    <w:rsid w:val="00495625"/>
    <w:rsid w:val="00496647"/>
    <w:rsid w:val="00497975"/>
    <w:rsid w:val="00497A42"/>
    <w:rsid w:val="004A0B6D"/>
    <w:rsid w:val="004A0E14"/>
    <w:rsid w:val="004A169C"/>
    <w:rsid w:val="004A275E"/>
    <w:rsid w:val="004A3BBC"/>
    <w:rsid w:val="004A4A5D"/>
    <w:rsid w:val="004A4A63"/>
    <w:rsid w:val="004A79C4"/>
    <w:rsid w:val="004B0AF5"/>
    <w:rsid w:val="004B0D54"/>
    <w:rsid w:val="004B1142"/>
    <w:rsid w:val="004B1904"/>
    <w:rsid w:val="004B2300"/>
    <w:rsid w:val="004B2903"/>
    <w:rsid w:val="004B3EF7"/>
    <w:rsid w:val="004B44E1"/>
    <w:rsid w:val="004B4B74"/>
    <w:rsid w:val="004B4FE1"/>
    <w:rsid w:val="004B6E16"/>
    <w:rsid w:val="004B7355"/>
    <w:rsid w:val="004C0209"/>
    <w:rsid w:val="004C0527"/>
    <w:rsid w:val="004C1421"/>
    <w:rsid w:val="004C1B09"/>
    <w:rsid w:val="004C1D80"/>
    <w:rsid w:val="004C247E"/>
    <w:rsid w:val="004C39DF"/>
    <w:rsid w:val="004C4DF9"/>
    <w:rsid w:val="004C5441"/>
    <w:rsid w:val="004C56F5"/>
    <w:rsid w:val="004C642F"/>
    <w:rsid w:val="004C6610"/>
    <w:rsid w:val="004C680E"/>
    <w:rsid w:val="004C75F4"/>
    <w:rsid w:val="004D0068"/>
    <w:rsid w:val="004D185D"/>
    <w:rsid w:val="004D211A"/>
    <w:rsid w:val="004D3C23"/>
    <w:rsid w:val="004D48EA"/>
    <w:rsid w:val="004D5994"/>
    <w:rsid w:val="004D62CD"/>
    <w:rsid w:val="004D66DA"/>
    <w:rsid w:val="004D6DF3"/>
    <w:rsid w:val="004D6FAE"/>
    <w:rsid w:val="004D7FF6"/>
    <w:rsid w:val="004E09B4"/>
    <w:rsid w:val="004E273F"/>
    <w:rsid w:val="004E3484"/>
    <w:rsid w:val="004E355F"/>
    <w:rsid w:val="004E3BDB"/>
    <w:rsid w:val="004E3E54"/>
    <w:rsid w:val="004E4F39"/>
    <w:rsid w:val="004E52B8"/>
    <w:rsid w:val="004E6704"/>
    <w:rsid w:val="004E6937"/>
    <w:rsid w:val="004E70C5"/>
    <w:rsid w:val="004E7958"/>
    <w:rsid w:val="004E7F54"/>
    <w:rsid w:val="004F07BB"/>
    <w:rsid w:val="004F09DF"/>
    <w:rsid w:val="004F0D0A"/>
    <w:rsid w:val="004F0DF2"/>
    <w:rsid w:val="004F39B3"/>
    <w:rsid w:val="004F4109"/>
    <w:rsid w:val="004F5B0E"/>
    <w:rsid w:val="004F5E97"/>
    <w:rsid w:val="004F721F"/>
    <w:rsid w:val="004F7915"/>
    <w:rsid w:val="004F7AE2"/>
    <w:rsid w:val="00500F9E"/>
    <w:rsid w:val="00500FC1"/>
    <w:rsid w:val="00501666"/>
    <w:rsid w:val="005032AE"/>
    <w:rsid w:val="00503B26"/>
    <w:rsid w:val="00503F00"/>
    <w:rsid w:val="00504C4C"/>
    <w:rsid w:val="005050B9"/>
    <w:rsid w:val="0050530E"/>
    <w:rsid w:val="00505B63"/>
    <w:rsid w:val="005067B3"/>
    <w:rsid w:val="00506922"/>
    <w:rsid w:val="00507D82"/>
    <w:rsid w:val="0051045E"/>
    <w:rsid w:val="00510606"/>
    <w:rsid w:val="005108B1"/>
    <w:rsid w:val="005118BE"/>
    <w:rsid w:val="00511C54"/>
    <w:rsid w:val="0051238D"/>
    <w:rsid w:val="00512737"/>
    <w:rsid w:val="00512DAE"/>
    <w:rsid w:val="00512E5C"/>
    <w:rsid w:val="00513641"/>
    <w:rsid w:val="00513900"/>
    <w:rsid w:val="00513F4F"/>
    <w:rsid w:val="005162B8"/>
    <w:rsid w:val="00516CFA"/>
    <w:rsid w:val="005173DE"/>
    <w:rsid w:val="005176F9"/>
    <w:rsid w:val="00520606"/>
    <w:rsid w:val="0052060A"/>
    <w:rsid w:val="00520807"/>
    <w:rsid w:val="005224D3"/>
    <w:rsid w:val="00522B73"/>
    <w:rsid w:val="00523804"/>
    <w:rsid w:val="00523A19"/>
    <w:rsid w:val="00523BB4"/>
    <w:rsid w:val="00523BE4"/>
    <w:rsid w:val="00526574"/>
    <w:rsid w:val="00526E05"/>
    <w:rsid w:val="005270AC"/>
    <w:rsid w:val="0052742A"/>
    <w:rsid w:val="0053079E"/>
    <w:rsid w:val="00531424"/>
    <w:rsid w:val="00531442"/>
    <w:rsid w:val="00531AA8"/>
    <w:rsid w:val="005324D3"/>
    <w:rsid w:val="00532A61"/>
    <w:rsid w:val="00533694"/>
    <w:rsid w:val="0053454E"/>
    <w:rsid w:val="00534A3F"/>
    <w:rsid w:val="00534B36"/>
    <w:rsid w:val="00535D7B"/>
    <w:rsid w:val="0053607D"/>
    <w:rsid w:val="005360A3"/>
    <w:rsid w:val="0053651E"/>
    <w:rsid w:val="005365F6"/>
    <w:rsid w:val="0053661C"/>
    <w:rsid w:val="005379A9"/>
    <w:rsid w:val="005419C8"/>
    <w:rsid w:val="0054258C"/>
    <w:rsid w:val="00544221"/>
    <w:rsid w:val="005443FC"/>
    <w:rsid w:val="00544965"/>
    <w:rsid w:val="00544B2D"/>
    <w:rsid w:val="00544DD2"/>
    <w:rsid w:val="00544F08"/>
    <w:rsid w:val="00545384"/>
    <w:rsid w:val="005456CA"/>
    <w:rsid w:val="00545C95"/>
    <w:rsid w:val="00545F7E"/>
    <w:rsid w:val="00546902"/>
    <w:rsid w:val="00546E04"/>
    <w:rsid w:val="005470B0"/>
    <w:rsid w:val="005479A4"/>
    <w:rsid w:val="00547C51"/>
    <w:rsid w:val="00550746"/>
    <w:rsid w:val="00550C0C"/>
    <w:rsid w:val="00552525"/>
    <w:rsid w:val="00552A83"/>
    <w:rsid w:val="00552FF6"/>
    <w:rsid w:val="00553057"/>
    <w:rsid w:val="0055382D"/>
    <w:rsid w:val="00554951"/>
    <w:rsid w:val="00555DA3"/>
    <w:rsid w:val="00556263"/>
    <w:rsid w:val="00557685"/>
    <w:rsid w:val="00557A16"/>
    <w:rsid w:val="0056073F"/>
    <w:rsid w:val="00561E69"/>
    <w:rsid w:val="00561EC7"/>
    <w:rsid w:val="00562E83"/>
    <w:rsid w:val="00562E96"/>
    <w:rsid w:val="0056302C"/>
    <w:rsid w:val="00565FF4"/>
    <w:rsid w:val="005663F1"/>
    <w:rsid w:val="00567003"/>
    <w:rsid w:val="0057072D"/>
    <w:rsid w:val="00571506"/>
    <w:rsid w:val="0057352B"/>
    <w:rsid w:val="005741B8"/>
    <w:rsid w:val="00574A17"/>
    <w:rsid w:val="00574B23"/>
    <w:rsid w:val="00575749"/>
    <w:rsid w:val="00577308"/>
    <w:rsid w:val="00577A84"/>
    <w:rsid w:val="00577AAB"/>
    <w:rsid w:val="00580E8C"/>
    <w:rsid w:val="005811B8"/>
    <w:rsid w:val="005812B5"/>
    <w:rsid w:val="00581EE2"/>
    <w:rsid w:val="00583D34"/>
    <w:rsid w:val="00586331"/>
    <w:rsid w:val="00586701"/>
    <w:rsid w:val="0058703D"/>
    <w:rsid w:val="00587B47"/>
    <w:rsid w:val="00590E89"/>
    <w:rsid w:val="0059117D"/>
    <w:rsid w:val="00591AE6"/>
    <w:rsid w:val="005937A3"/>
    <w:rsid w:val="00593ECD"/>
    <w:rsid w:val="005943FF"/>
    <w:rsid w:val="0059443C"/>
    <w:rsid w:val="005963F2"/>
    <w:rsid w:val="00597F99"/>
    <w:rsid w:val="005A062C"/>
    <w:rsid w:val="005A0BB0"/>
    <w:rsid w:val="005A1E82"/>
    <w:rsid w:val="005A2B96"/>
    <w:rsid w:val="005A32EA"/>
    <w:rsid w:val="005A5043"/>
    <w:rsid w:val="005A5090"/>
    <w:rsid w:val="005A5725"/>
    <w:rsid w:val="005A5FBD"/>
    <w:rsid w:val="005A621A"/>
    <w:rsid w:val="005A65E0"/>
    <w:rsid w:val="005A66CB"/>
    <w:rsid w:val="005A74E8"/>
    <w:rsid w:val="005A78E8"/>
    <w:rsid w:val="005B136B"/>
    <w:rsid w:val="005B16A1"/>
    <w:rsid w:val="005B1CA1"/>
    <w:rsid w:val="005B2779"/>
    <w:rsid w:val="005B277C"/>
    <w:rsid w:val="005B2A64"/>
    <w:rsid w:val="005B2B3C"/>
    <w:rsid w:val="005B35AD"/>
    <w:rsid w:val="005B3BB9"/>
    <w:rsid w:val="005B4015"/>
    <w:rsid w:val="005B4183"/>
    <w:rsid w:val="005B5D6D"/>
    <w:rsid w:val="005C0041"/>
    <w:rsid w:val="005C1BC4"/>
    <w:rsid w:val="005C2124"/>
    <w:rsid w:val="005C2A2F"/>
    <w:rsid w:val="005C2B69"/>
    <w:rsid w:val="005C2F27"/>
    <w:rsid w:val="005C3CD0"/>
    <w:rsid w:val="005C3E25"/>
    <w:rsid w:val="005C497D"/>
    <w:rsid w:val="005C549C"/>
    <w:rsid w:val="005C6412"/>
    <w:rsid w:val="005C659D"/>
    <w:rsid w:val="005C6B2A"/>
    <w:rsid w:val="005C76ED"/>
    <w:rsid w:val="005D25FF"/>
    <w:rsid w:val="005D2F58"/>
    <w:rsid w:val="005D32F3"/>
    <w:rsid w:val="005D40F8"/>
    <w:rsid w:val="005D47A1"/>
    <w:rsid w:val="005D48D3"/>
    <w:rsid w:val="005D4D7E"/>
    <w:rsid w:val="005D55AB"/>
    <w:rsid w:val="005D5778"/>
    <w:rsid w:val="005D602B"/>
    <w:rsid w:val="005D60BA"/>
    <w:rsid w:val="005D61D1"/>
    <w:rsid w:val="005D61FD"/>
    <w:rsid w:val="005D67BE"/>
    <w:rsid w:val="005D6955"/>
    <w:rsid w:val="005D77BD"/>
    <w:rsid w:val="005D7872"/>
    <w:rsid w:val="005E1A56"/>
    <w:rsid w:val="005E1AA0"/>
    <w:rsid w:val="005E1BCD"/>
    <w:rsid w:val="005E23B1"/>
    <w:rsid w:val="005E3165"/>
    <w:rsid w:val="005E3B91"/>
    <w:rsid w:val="005E40DE"/>
    <w:rsid w:val="005E5EF1"/>
    <w:rsid w:val="005E6553"/>
    <w:rsid w:val="005E66EA"/>
    <w:rsid w:val="005E69CE"/>
    <w:rsid w:val="005E6B06"/>
    <w:rsid w:val="005F0393"/>
    <w:rsid w:val="005F190C"/>
    <w:rsid w:val="005F1C8A"/>
    <w:rsid w:val="005F3CF7"/>
    <w:rsid w:val="005F4237"/>
    <w:rsid w:val="005F472B"/>
    <w:rsid w:val="005F5575"/>
    <w:rsid w:val="005F57E3"/>
    <w:rsid w:val="005F5B02"/>
    <w:rsid w:val="005F6CB3"/>
    <w:rsid w:val="005F7205"/>
    <w:rsid w:val="005F72F1"/>
    <w:rsid w:val="005F7A17"/>
    <w:rsid w:val="005F7DD4"/>
    <w:rsid w:val="00602360"/>
    <w:rsid w:val="00602BB1"/>
    <w:rsid w:val="00603AF7"/>
    <w:rsid w:val="00604607"/>
    <w:rsid w:val="006052BB"/>
    <w:rsid w:val="0060531E"/>
    <w:rsid w:val="006056C4"/>
    <w:rsid w:val="0060577E"/>
    <w:rsid w:val="006059EF"/>
    <w:rsid w:val="00606258"/>
    <w:rsid w:val="00606E59"/>
    <w:rsid w:val="0060719A"/>
    <w:rsid w:val="006104BD"/>
    <w:rsid w:val="00610873"/>
    <w:rsid w:val="006108DE"/>
    <w:rsid w:val="006117D2"/>
    <w:rsid w:val="0061185E"/>
    <w:rsid w:val="0061193C"/>
    <w:rsid w:val="006119DB"/>
    <w:rsid w:val="006126AC"/>
    <w:rsid w:val="0061273D"/>
    <w:rsid w:val="00612BDB"/>
    <w:rsid w:val="0061362F"/>
    <w:rsid w:val="0061455E"/>
    <w:rsid w:val="00614CB9"/>
    <w:rsid w:val="006150A8"/>
    <w:rsid w:val="00615B74"/>
    <w:rsid w:val="00615E39"/>
    <w:rsid w:val="006160FC"/>
    <w:rsid w:val="00620548"/>
    <w:rsid w:val="0062073D"/>
    <w:rsid w:val="006208AF"/>
    <w:rsid w:val="00620E66"/>
    <w:rsid w:val="0062196A"/>
    <w:rsid w:val="00621FFA"/>
    <w:rsid w:val="006236A4"/>
    <w:rsid w:val="0062438F"/>
    <w:rsid w:val="006246EE"/>
    <w:rsid w:val="0062598E"/>
    <w:rsid w:val="00626162"/>
    <w:rsid w:val="00626C13"/>
    <w:rsid w:val="00627C39"/>
    <w:rsid w:val="006300D0"/>
    <w:rsid w:val="006302E5"/>
    <w:rsid w:val="00630D4B"/>
    <w:rsid w:val="00631A6E"/>
    <w:rsid w:val="00631BDB"/>
    <w:rsid w:val="00632458"/>
    <w:rsid w:val="00632DC6"/>
    <w:rsid w:val="0063373E"/>
    <w:rsid w:val="0063377C"/>
    <w:rsid w:val="006352C8"/>
    <w:rsid w:val="00635EC3"/>
    <w:rsid w:val="0063650D"/>
    <w:rsid w:val="006369C4"/>
    <w:rsid w:val="006378CF"/>
    <w:rsid w:val="00640CB6"/>
    <w:rsid w:val="00641584"/>
    <w:rsid w:val="00641AC0"/>
    <w:rsid w:val="0064281C"/>
    <w:rsid w:val="00642EF8"/>
    <w:rsid w:val="00644105"/>
    <w:rsid w:val="0064423C"/>
    <w:rsid w:val="00644714"/>
    <w:rsid w:val="00645068"/>
    <w:rsid w:val="006451DB"/>
    <w:rsid w:val="00645381"/>
    <w:rsid w:val="00645910"/>
    <w:rsid w:val="0064615F"/>
    <w:rsid w:val="00646A50"/>
    <w:rsid w:val="006472E7"/>
    <w:rsid w:val="00647754"/>
    <w:rsid w:val="00647DD8"/>
    <w:rsid w:val="00647EF0"/>
    <w:rsid w:val="00650CC4"/>
    <w:rsid w:val="0065135E"/>
    <w:rsid w:val="00651885"/>
    <w:rsid w:val="00651E9B"/>
    <w:rsid w:val="00652286"/>
    <w:rsid w:val="00652519"/>
    <w:rsid w:val="006527F3"/>
    <w:rsid w:val="0065303C"/>
    <w:rsid w:val="00653189"/>
    <w:rsid w:val="00653717"/>
    <w:rsid w:val="006537D8"/>
    <w:rsid w:val="00653BA2"/>
    <w:rsid w:val="00653C0D"/>
    <w:rsid w:val="00654313"/>
    <w:rsid w:val="0065434A"/>
    <w:rsid w:val="00655FDC"/>
    <w:rsid w:val="006560F2"/>
    <w:rsid w:val="006561AE"/>
    <w:rsid w:val="00656284"/>
    <w:rsid w:val="00656A5D"/>
    <w:rsid w:val="00656D87"/>
    <w:rsid w:val="00656EED"/>
    <w:rsid w:val="006575C5"/>
    <w:rsid w:val="00657DC6"/>
    <w:rsid w:val="006613FF"/>
    <w:rsid w:val="00661486"/>
    <w:rsid w:val="006622A2"/>
    <w:rsid w:val="00662658"/>
    <w:rsid w:val="00662C14"/>
    <w:rsid w:val="00662DAC"/>
    <w:rsid w:val="00663286"/>
    <w:rsid w:val="006642D4"/>
    <w:rsid w:val="00664924"/>
    <w:rsid w:val="00664B25"/>
    <w:rsid w:val="00665738"/>
    <w:rsid w:val="0066594A"/>
    <w:rsid w:val="00665AE1"/>
    <w:rsid w:val="00665C58"/>
    <w:rsid w:val="00667020"/>
    <w:rsid w:val="00667AD4"/>
    <w:rsid w:val="00667D49"/>
    <w:rsid w:val="0067083D"/>
    <w:rsid w:val="00670B6E"/>
    <w:rsid w:val="00671930"/>
    <w:rsid w:val="00671B1F"/>
    <w:rsid w:val="00671D2E"/>
    <w:rsid w:val="00671FBB"/>
    <w:rsid w:val="006735CE"/>
    <w:rsid w:val="00674061"/>
    <w:rsid w:val="006744A6"/>
    <w:rsid w:val="006758A4"/>
    <w:rsid w:val="00675B20"/>
    <w:rsid w:val="0067638F"/>
    <w:rsid w:val="00676922"/>
    <w:rsid w:val="00676CCB"/>
    <w:rsid w:val="006770B3"/>
    <w:rsid w:val="00677197"/>
    <w:rsid w:val="00677C5F"/>
    <w:rsid w:val="00677D00"/>
    <w:rsid w:val="00677EB7"/>
    <w:rsid w:val="00677FF4"/>
    <w:rsid w:val="006806F3"/>
    <w:rsid w:val="00680756"/>
    <w:rsid w:val="0068076E"/>
    <w:rsid w:val="00681950"/>
    <w:rsid w:val="00681D5B"/>
    <w:rsid w:val="006825E9"/>
    <w:rsid w:val="00682692"/>
    <w:rsid w:val="0068339E"/>
    <w:rsid w:val="006842FB"/>
    <w:rsid w:val="00684324"/>
    <w:rsid w:val="006855CE"/>
    <w:rsid w:val="00685A28"/>
    <w:rsid w:val="00685AA4"/>
    <w:rsid w:val="00687A03"/>
    <w:rsid w:val="006904F3"/>
    <w:rsid w:val="0069068C"/>
    <w:rsid w:val="00690B1E"/>
    <w:rsid w:val="00690B57"/>
    <w:rsid w:val="00690B64"/>
    <w:rsid w:val="00691BB7"/>
    <w:rsid w:val="0069260F"/>
    <w:rsid w:val="006932FD"/>
    <w:rsid w:val="00693873"/>
    <w:rsid w:val="006941BE"/>
    <w:rsid w:val="006947B3"/>
    <w:rsid w:val="00694C3A"/>
    <w:rsid w:val="006959AF"/>
    <w:rsid w:val="0069708F"/>
    <w:rsid w:val="0069737C"/>
    <w:rsid w:val="006A0399"/>
    <w:rsid w:val="006A068E"/>
    <w:rsid w:val="006A0D4B"/>
    <w:rsid w:val="006A1EE1"/>
    <w:rsid w:val="006A24E4"/>
    <w:rsid w:val="006A2778"/>
    <w:rsid w:val="006A3854"/>
    <w:rsid w:val="006A3FF5"/>
    <w:rsid w:val="006A439D"/>
    <w:rsid w:val="006A45AE"/>
    <w:rsid w:val="006A542F"/>
    <w:rsid w:val="006A57F2"/>
    <w:rsid w:val="006A6093"/>
    <w:rsid w:val="006A7614"/>
    <w:rsid w:val="006A7D7A"/>
    <w:rsid w:val="006B1C01"/>
    <w:rsid w:val="006B3B23"/>
    <w:rsid w:val="006B3B44"/>
    <w:rsid w:val="006B4BBB"/>
    <w:rsid w:val="006B54E5"/>
    <w:rsid w:val="006B7A33"/>
    <w:rsid w:val="006B7B2B"/>
    <w:rsid w:val="006B7BA3"/>
    <w:rsid w:val="006C13CE"/>
    <w:rsid w:val="006C215F"/>
    <w:rsid w:val="006C2251"/>
    <w:rsid w:val="006C35BE"/>
    <w:rsid w:val="006C39FB"/>
    <w:rsid w:val="006C3AC9"/>
    <w:rsid w:val="006C3B32"/>
    <w:rsid w:val="006C440F"/>
    <w:rsid w:val="006C4B74"/>
    <w:rsid w:val="006C6393"/>
    <w:rsid w:val="006C6D19"/>
    <w:rsid w:val="006C7464"/>
    <w:rsid w:val="006C7E8A"/>
    <w:rsid w:val="006C7F7B"/>
    <w:rsid w:val="006D0214"/>
    <w:rsid w:val="006D0A44"/>
    <w:rsid w:val="006D0B3D"/>
    <w:rsid w:val="006D1B34"/>
    <w:rsid w:val="006D1DE6"/>
    <w:rsid w:val="006D270D"/>
    <w:rsid w:val="006D2931"/>
    <w:rsid w:val="006D38D7"/>
    <w:rsid w:val="006D46AF"/>
    <w:rsid w:val="006D4CEC"/>
    <w:rsid w:val="006D50F8"/>
    <w:rsid w:val="006D5780"/>
    <w:rsid w:val="006D611B"/>
    <w:rsid w:val="006D675F"/>
    <w:rsid w:val="006D6F89"/>
    <w:rsid w:val="006E1286"/>
    <w:rsid w:val="006E13D0"/>
    <w:rsid w:val="006E164E"/>
    <w:rsid w:val="006E1764"/>
    <w:rsid w:val="006E1E96"/>
    <w:rsid w:val="006E286D"/>
    <w:rsid w:val="006E2AEF"/>
    <w:rsid w:val="006E3DE1"/>
    <w:rsid w:val="006E52C8"/>
    <w:rsid w:val="006E635D"/>
    <w:rsid w:val="006E6F2A"/>
    <w:rsid w:val="006E704E"/>
    <w:rsid w:val="006F053F"/>
    <w:rsid w:val="006F0FC7"/>
    <w:rsid w:val="006F11E2"/>
    <w:rsid w:val="006F2665"/>
    <w:rsid w:val="006F36E3"/>
    <w:rsid w:val="006F3919"/>
    <w:rsid w:val="006F4993"/>
    <w:rsid w:val="006F49D1"/>
    <w:rsid w:val="006F5218"/>
    <w:rsid w:val="006F6003"/>
    <w:rsid w:val="006F64F3"/>
    <w:rsid w:val="006F6A56"/>
    <w:rsid w:val="006F6A87"/>
    <w:rsid w:val="006F7432"/>
    <w:rsid w:val="006F7D69"/>
    <w:rsid w:val="006F7FF5"/>
    <w:rsid w:val="007003A6"/>
    <w:rsid w:val="00701977"/>
    <w:rsid w:val="00702E4D"/>
    <w:rsid w:val="00702FE2"/>
    <w:rsid w:val="00703CF3"/>
    <w:rsid w:val="007040F0"/>
    <w:rsid w:val="00704301"/>
    <w:rsid w:val="00705109"/>
    <w:rsid w:val="00706181"/>
    <w:rsid w:val="00707177"/>
    <w:rsid w:val="00707E63"/>
    <w:rsid w:val="00707EE0"/>
    <w:rsid w:val="00712A21"/>
    <w:rsid w:val="00713AF4"/>
    <w:rsid w:val="00715AED"/>
    <w:rsid w:val="00716063"/>
    <w:rsid w:val="007165EC"/>
    <w:rsid w:val="0071753F"/>
    <w:rsid w:val="00720056"/>
    <w:rsid w:val="00720360"/>
    <w:rsid w:val="00720373"/>
    <w:rsid w:val="007203F3"/>
    <w:rsid w:val="0072079F"/>
    <w:rsid w:val="007214EF"/>
    <w:rsid w:val="007232DC"/>
    <w:rsid w:val="007239D4"/>
    <w:rsid w:val="00724056"/>
    <w:rsid w:val="00724C4F"/>
    <w:rsid w:val="0072625C"/>
    <w:rsid w:val="00726BA3"/>
    <w:rsid w:val="00726DD4"/>
    <w:rsid w:val="0073007F"/>
    <w:rsid w:val="00731043"/>
    <w:rsid w:val="0073104C"/>
    <w:rsid w:val="00731E5D"/>
    <w:rsid w:val="007324B1"/>
    <w:rsid w:val="00732D43"/>
    <w:rsid w:val="007330BE"/>
    <w:rsid w:val="0073350B"/>
    <w:rsid w:val="0073350D"/>
    <w:rsid w:val="00733898"/>
    <w:rsid w:val="007338DB"/>
    <w:rsid w:val="007343C0"/>
    <w:rsid w:val="00734D2E"/>
    <w:rsid w:val="00734EB7"/>
    <w:rsid w:val="00734F31"/>
    <w:rsid w:val="00735570"/>
    <w:rsid w:val="007361BB"/>
    <w:rsid w:val="0073763C"/>
    <w:rsid w:val="00737FBD"/>
    <w:rsid w:val="00740A50"/>
    <w:rsid w:val="00740BB7"/>
    <w:rsid w:val="00741838"/>
    <w:rsid w:val="00743E2F"/>
    <w:rsid w:val="007447AB"/>
    <w:rsid w:val="00744BDB"/>
    <w:rsid w:val="007457ED"/>
    <w:rsid w:val="00746415"/>
    <w:rsid w:val="00746825"/>
    <w:rsid w:val="00746A77"/>
    <w:rsid w:val="00746A8C"/>
    <w:rsid w:val="00746AE6"/>
    <w:rsid w:val="00746F54"/>
    <w:rsid w:val="00747B99"/>
    <w:rsid w:val="0075005D"/>
    <w:rsid w:val="007502C7"/>
    <w:rsid w:val="0075040C"/>
    <w:rsid w:val="00751406"/>
    <w:rsid w:val="0075238F"/>
    <w:rsid w:val="007526E5"/>
    <w:rsid w:val="007529BA"/>
    <w:rsid w:val="00752EEF"/>
    <w:rsid w:val="007541B8"/>
    <w:rsid w:val="007548F3"/>
    <w:rsid w:val="007548FD"/>
    <w:rsid w:val="00754F6C"/>
    <w:rsid w:val="007556D1"/>
    <w:rsid w:val="00760513"/>
    <w:rsid w:val="007613EF"/>
    <w:rsid w:val="0076266A"/>
    <w:rsid w:val="00762B23"/>
    <w:rsid w:val="00762EA4"/>
    <w:rsid w:val="007641CF"/>
    <w:rsid w:val="00764835"/>
    <w:rsid w:val="007650F6"/>
    <w:rsid w:val="0076545E"/>
    <w:rsid w:val="00765B7A"/>
    <w:rsid w:val="007667F8"/>
    <w:rsid w:val="00766A75"/>
    <w:rsid w:val="007674BD"/>
    <w:rsid w:val="00771A50"/>
    <w:rsid w:val="0077322A"/>
    <w:rsid w:val="007734E5"/>
    <w:rsid w:val="00773E77"/>
    <w:rsid w:val="0077404E"/>
    <w:rsid w:val="00775A4C"/>
    <w:rsid w:val="007761C2"/>
    <w:rsid w:val="007777E8"/>
    <w:rsid w:val="00780A26"/>
    <w:rsid w:val="007818F2"/>
    <w:rsid w:val="00781979"/>
    <w:rsid w:val="007823C3"/>
    <w:rsid w:val="00782427"/>
    <w:rsid w:val="0078253D"/>
    <w:rsid w:val="00782A72"/>
    <w:rsid w:val="00782CA4"/>
    <w:rsid w:val="00782CCD"/>
    <w:rsid w:val="00782D00"/>
    <w:rsid w:val="0078310F"/>
    <w:rsid w:val="00784108"/>
    <w:rsid w:val="00785CE9"/>
    <w:rsid w:val="00785D10"/>
    <w:rsid w:val="00786CA9"/>
    <w:rsid w:val="00786DF9"/>
    <w:rsid w:val="00787A30"/>
    <w:rsid w:val="00787BBA"/>
    <w:rsid w:val="00790274"/>
    <w:rsid w:val="007926A4"/>
    <w:rsid w:val="00792730"/>
    <w:rsid w:val="00793205"/>
    <w:rsid w:val="00793717"/>
    <w:rsid w:val="007940E6"/>
    <w:rsid w:val="00794B05"/>
    <w:rsid w:val="00794FD6"/>
    <w:rsid w:val="00795E11"/>
    <w:rsid w:val="00797C55"/>
    <w:rsid w:val="007A0555"/>
    <w:rsid w:val="007A06D4"/>
    <w:rsid w:val="007A088B"/>
    <w:rsid w:val="007A0F76"/>
    <w:rsid w:val="007A133B"/>
    <w:rsid w:val="007A18B8"/>
    <w:rsid w:val="007A1F07"/>
    <w:rsid w:val="007A23FD"/>
    <w:rsid w:val="007A2A0A"/>
    <w:rsid w:val="007A2F0F"/>
    <w:rsid w:val="007A300C"/>
    <w:rsid w:val="007A3864"/>
    <w:rsid w:val="007A3932"/>
    <w:rsid w:val="007A567D"/>
    <w:rsid w:val="007A5BB7"/>
    <w:rsid w:val="007A6236"/>
    <w:rsid w:val="007A64AD"/>
    <w:rsid w:val="007A655F"/>
    <w:rsid w:val="007A68D3"/>
    <w:rsid w:val="007A698A"/>
    <w:rsid w:val="007A6C64"/>
    <w:rsid w:val="007A778F"/>
    <w:rsid w:val="007A7C74"/>
    <w:rsid w:val="007A7FF1"/>
    <w:rsid w:val="007B0256"/>
    <w:rsid w:val="007B06B7"/>
    <w:rsid w:val="007B06F3"/>
    <w:rsid w:val="007B1C71"/>
    <w:rsid w:val="007B2A79"/>
    <w:rsid w:val="007B2ACB"/>
    <w:rsid w:val="007B2BBC"/>
    <w:rsid w:val="007B40D0"/>
    <w:rsid w:val="007B4AA1"/>
    <w:rsid w:val="007B4B5F"/>
    <w:rsid w:val="007B50DD"/>
    <w:rsid w:val="007B5984"/>
    <w:rsid w:val="007B721B"/>
    <w:rsid w:val="007B7660"/>
    <w:rsid w:val="007C0BF6"/>
    <w:rsid w:val="007C0E2D"/>
    <w:rsid w:val="007C0F90"/>
    <w:rsid w:val="007C1E6D"/>
    <w:rsid w:val="007C2762"/>
    <w:rsid w:val="007C34CD"/>
    <w:rsid w:val="007C4167"/>
    <w:rsid w:val="007C4193"/>
    <w:rsid w:val="007C4709"/>
    <w:rsid w:val="007C4948"/>
    <w:rsid w:val="007C4E33"/>
    <w:rsid w:val="007C5BA6"/>
    <w:rsid w:val="007C606E"/>
    <w:rsid w:val="007C634E"/>
    <w:rsid w:val="007C6396"/>
    <w:rsid w:val="007C68F6"/>
    <w:rsid w:val="007C716A"/>
    <w:rsid w:val="007D06BB"/>
    <w:rsid w:val="007D07EC"/>
    <w:rsid w:val="007D0F70"/>
    <w:rsid w:val="007D22CD"/>
    <w:rsid w:val="007D2ABC"/>
    <w:rsid w:val="007D40FD"/>
    <w:rsid w:val="007D4157"/>
    <w:rsid w:val="007D4C20"/>
    <w:rsid w:val="007D4DB9"/>
    <w:rsid w:val="007D4F70"/>
    <w:rsid w:val="007D555D"/>
    <w:rsid w:val="007D5D89"/>
    <w:rsid w:val="007D64C8"/>
    <w:rsid w:val="007D735E"/>
    <w:rsid w:val="007D73E0"/>
    <w:rsid w:val="007E0697"/>
    <w:rsid w:val="007E07E3"/>
    <w:rsid w:val="007E0B45"/>
    <w:rsid w:val="007E0CFD"/>
    <w:rsid w:val="007E41CA"/>
    <w:rsid w:val="007E43ED"/>
    <w:rsid w:val="007E4B0C"/>
    <w:rsid w:val="007E4B90"/>
    <w:rsid w:val="007E5628"/>
    <w:rsid w:val="007E651E"/>
    <w:rsid w:val="007E654E"/>
    <w:rsid w:val="007E74BB"/>
    <w:rsid w:val="007E7FE7"/>
    <w:rsid w:val="007F031C"/>
    <w:rsid w:val="007F1C0F"/>
    <w:rsid w:val="007F2569"/>
    <w:rsid w:val="007F2A49"/>
    <w:rsid w:val="007F2B06"/>
    <w:rsid w:val="007F3211"/>
    <w:rsid w:val="007F4AAA"/>
    <w:rsid w:val="007F567D"/>
    <w:rsid w:val="007F5764"/>
    <w:rsid w:val="007F686C"/>
    <w:rsid w:val="007F6BC0"/>
    <w:rsid w:val="007F76BA"/>
    <w:rsid w:val="007F79C8"/>
    <w:rsid w:val="007F7E68"/>
    <w:rsid w:val="008009BE"/>
    <w:rsid w:val="00803847"/>
    <w:rsid w:val="00803AF9"/>
    <w:rsid w:val="0080453A"/>
    <w:rsid w:val="00804D7C"/>
    <w:rsid w:val="00805C15"/>
    <w:rsid w:val="00805E75"/>
    <w:rsid w:val="00806368"/>
    <w:rsid w:val="00806C7B"/>
    <w:rsid w:val="00807080"/>
    <w:rsid w:val="0080730F"/>
    <w:rsid w:val="008074B8"/>
    <w:rsid w:val="00807E46"/>
    <w:rsid w:val="0081031D"/>
    <w:rsid w:val="00811C17"/>
    <w:rsid w:val="00812190"/>
    <w:rsid w:val="00813B17"/>
    <w:rsid w:val="00813D72"/>
    <w:rsid w:val="00814FD6"/>
    <w:rsid w:val="008152A7"/>
    <w:rsid w:val="00815C24"/>
    <w:rsid w:val="008160EA"/>
    <w:rsid w:val="008167B4"/>
    <w:rsid w:val="00816DF1"/>
    <w:rsid w:val="00817662"/>
    <w:rsid w:val="00817A46"/>
    <w:rsid w:val="00820059"/>
    <w:rsid w:val="00820BA8"/>
    <w:rsid w:val="00821664"/>
    <w:rsid w:val="00825599"/>
    <w:rsid w:val="008262DD"/>
    <w:rsid w:val="008269C9"/>
    <w:rsid w:val="008305A1"/>
    <w:rsid w:val="008312A4"/>
    <w:rsid w:val="008322FE"/>
    <w:rsid w:val="0083352A"/>
    <w:rsid w:val="00833D81"/>
    <w:rsid w:val="00835658"/>
    <w:rsid w:val="008359F0"/>
    <w:rsid w:val="00835B34"/>
    <w:rsid w:val="00836923"/>
    <w:rsid w:val="00836AB8"/>
    <w:rsid w:val="00837296"/>
    <w:rsid w:val="00837C10"/>
    <w:rsid w:val="00841354"/>
    <w:rsid w:val="00842ABD"/>
    <w:rsid w:val="00842C05"/>
    <w:rsid w:val="00845847"/>
    <w:rsid w:val="00850F54"/>
    <w:rsid w:val="008520E9"/>
    <w:rsid w:val="008536DB"/>
    <w:rsid w:val="008537B0"/>
    <w:rsid w:val="00853A66"/>
    <w:rsid w:val="00854460"/>
    <w:rsid w:val="0085667A"/>
    <w:rsid w:val="00856876"/>
    <w:rsid w:val="008568E1"/>
    <w:rsid w:val="00856A49"/>
    <w:rsid w:val="00857FF0"/>
    <w:rsid w:val="00860457"/>
    <w:rsid w:val="008609A7"/>
    <w:rsid w:val="00860D33"/>
    <w:rsid w:val="00861B50"/>
    <w:rsid w:val="00862234"/>
    <w:rsid w:val="008629E6"/>
    <w:rsid w:val="0086314C"/>
    <w:rsid w:val="00863D0E"/>
    <w:rsid w:val="008645A0"/>
    <w:rsid w:val="008652B2"/>
    <w:rsid w:val="00865C9B"/>
    <w:rsid w:val="00866160"/>
    <w:rsid w:val="0086636A"/>
    <w:rsid w:val="00866D31"/>
    <w:rsid w:val="00867214"/>
    <w:rsid w:val="00867512"/>
    <w:rsid w:val="008678A1"/>
    <w:rsid w:val="00867A76"/>
    <w:rsid w:val="0087136B"/>
    <w:rsid w:val="00871E72"/>
    <w:rsid w:val="00872DF4"/>
    <w:rsid w:val="008731A9"/>
    <w:rsid w:val="0087382D"/>
    <w:rsid w:val="008742DE"/>
    <w:rsid w:val="00874E3E"/>
    <w:rsid w:val="00875A42"/>
    <w:rsid w:val="00875CEC"/>
    <w:rsid w:val="0087650B"/>
    <w:rsid w:val="0087675D"/>
    <w:rsid w:val="00876E7C"/>
    <w:rsid w:val="00881011"/>
    <w:rsid w:val="0088172C"/>
    <w:rsid w:val="00881C86"/>
    <w:rsid w:val="008821C8"/>
    <w:rsid w:val="008825C0"/>
    <w:rsid w:val="008838D9"/>
    <w:rsid w:val="008849FA"/>
    <w:rsid w:val="0088504B"/>
    <w:rsid w:val="00885078"/>
    <w:rsid w:val="0088621E"/>
    <w:rsid w:val="0088621F"/>
    <w:rsid w:val="00890263"/>
    <w:rsid w:val="00891DF9"/>
    <w:rsid w:val="0089258C"/>
    <w:rsid w:val="00892620"/>
    <w:rsid w:val="00892B65"/>
    <w:rsid w:val="00892E64"/>
    <w:rsid w:val="00893385"/>
    <w:rsid w:val="008934F6"/>
    <w:rsid w:val="0089379F"/>
    <w:rsid w:val="008938DC"/>
    <w:rsid w:val="00893A11"/>
    <w:rsid w:val="00893B1D"/>
    <w:rsid w:val="008941BA"/>
    <w:rsid w:val="00895A2A"/>
    <w:rsid w:val="00896010"/>
    <w:rsid w:val="008971BF"/>
    <w:rsid w:val="008976BA"/>
    <w:rsid w:val="00897B95"/>
    <w:rsid w:val="008A1541"/>
    <w:rsid w:val="008A1A63"/>
    <w:rsid w:val="008A22F1"/>
    <w:rsid w:val="008A2603"/>
    <w:rsid w:val="008A353C"/>
    <w:rsid w:val="008A5169"/>
    <w:rsid w:val="008A5C4B"/>
    <w:rsid w:val="008A6A58"/>
    <w:rsid w:val="008A6B76"/>
    <w:rsid w:val="008A70A9"/>
    <w:rsid w:val="008A762F"/>
    <w:rsid w:val="008A76F2"/>
    <w:rsid w:val="008A79BF"/>
    <w:rsid w:val="008A7D10"/>
    <w:rsid w:val="008B032B"/>
    <w:rsid w:val="008B04A1"/>
    <w:rsid w:val="008B0D72"/>
    <w:rsid w:val="008B1A86"/>
    <w:rsid w:val="008B3AA0"/>
    <w:rsid w:val="008B47E0"/>
    <w:rsid w:val="008B4E99"/>
    <w:rsid w:val="008B62F1"/>
    <w:rsid w:val="008C16B9"/>
    <w:rsid w:val="008C1CC3"/>
    <w:rsid w:val="008C2610"/>
    <w:rsid w:val="008C2817"/>
    <w:rsid w:val="008C2C3F"/>
    <w:rsid w:val="008C3108"/>
    <w:rsid w:val="008C4A61"/>
    <w:rsid w:val="008C5F57"/>
    <w:rsid w:val="008C699F"/>
    <w:rsid w:val="008C6E75"/>
    <w:rsid w:val="008C7262"/>
    <w:rsid w:val="008C79F5"/>
    <w:rsid w:val="008D06E3"/>
    <w:rsid w:val="008D0F5F"/>
    <w:rsid w:val="008D1107"/>
    <w:rsid w:val="008D120B"/>
    <w:rsid w:val="008D1238"/>
    <w:rsid w:val="008D180F"/>
    <w:rsid w:val="008D1F18"/>
    <w:rsid w:val="008D41A2"/>
    <w:rsid w:val="008D4808"/>
    <w:rsid w:val="008D4C81"/>
    <w:rsid w:val="008D4CC3"/>
    <w:rsid w:val="008D4DC8"/>
    <w:rsid w:val="008D56CE"/>
    <w:rsid w:val="008D5921"/>
    <w:rsid w:val="008D5A45"/>
    <w:rsid w:val="008D5EF0"/>
    <w:rsid w:val="008E0899"/>
    <w:rsid w:val="008E1272"/>
    <w:rsid w:val="008E14A2"/>
    <w:rsid w:val="008E1A9E"/>
    <w:rsid w:val="008E27F1"/>
    <w:rsid w:val="008E34D9"/>
    <w:rsid w:val="008E42D6"/>
    <w:rsid w:val="008E4DB7"/>
    <w:rsid w:val="008E51CD"/>
    <w:rsid w:val="008E587B"/>
    <w:rsid w:val="008E5D1A"/>
    <w:rsid w:val="008E72FE"/>
    <w:rsid w:val="008E7C7A"/>
    <w:rsid w:val="008E7ED5"/>
    <w:rsid w:val="008F373B"/>
    <w:rsid w:val="008F3964"/>
    <w:rsid w:val="008F3B1A"/>
    <w:rsid w:val="008F3E62"/>
    <w:rsid w:val="008F3F6A"/>
    <w:rsid w:val="008F40F2"/>
    <w:rsid w:val="008F41BD"/>
    <w:rsid w:val="008F49A2"/>
    <w:rsid w:val="008F4AE3"/>
    <w:rsid w:val="008F4FD6"/>
    <w:rsid w:val="008F5115"/>
    <w:rsid w:val="008F5193"/>
    <w:rsid w:val="008F5280"/>
    <w:rsid w:val="008F5A8F"/>
    <w:rsid w:val="008F5DA9"/>
    <w:rsid w:val="009009D0"/>
    <w:rsid w:val="0090223B"/>
    <w:rsid w:val="009029F5"/>
    <w:rsid w:val="00902B68"/>
    <w:rsid w:val="00902C06"/>
    <w:rsid w:val="009036A9"/>
    <w:rsid w:val="009039C0"/>
    <w:rsid w:val="00903E9F"/>
    <w:rsid w:val="009046F1"/>
    <w:rsid w:val="00904A36"/>
    <w:rsid w:val="009059FD"/>
    <w:rsid w:val="00906E98"/>
    <w:rsid w:val="009077C3"/>
    <w:rsid w:val="009079C8"/>
    <w:rsid w:val="00911E3F"/>
    <w:rsid w:val="00912344"/>
    <w:rsid w:val="00913FA3"/>
    <w:rsid w:val="00914434"/>
    <w:rsid w:val="00915021"/>
    <w:rsid w:val="0091527F"/>
    <w:rsid w:val="009152C5"/>
    <w:rsid w:val="009152FD"/>
    <w:rsid w:val="009159F7"/>
    <w:rsid w:val="00916D99"/>
    <w:rsid w:val="00917CF1"/>
    <w:rsid w:val="00920444"/>
    <w:rsid w:val="0092067B"/>
    <w:rsid w:val="00920A30"/>
    <w:rsid w:val="00920B97"/>
    <w:rsid w:val="009210F8"/>
    <w:rsid w:val="009216D1"/>
    <w:rsid w:val="00923CE5"/>
    <w:rsid w:val="00924D39"/>
    <w:rsid w:val="00925BB1"/>
    <w:rsid w:val="00925FA9"/>
    <w:rsid w:val="009260B5"/>
    <w:rsid w:val="0092640C"/>
    <w:rsid w:val="0092650C"/>
    <w:rsid w:val="00927575"/>
    <w:rsid w:val="00930035"/>
    <w:rsid w:val="00930129"/>
    <w:rsid w:val="00930E7F"/>
    <w:rsid w:val="009313F6"/>
    <w:rsid w:val="00931BDB"/>
    <w:rsid w:val="00932689"/>
    <w:rsid w:val="0093324F"/>
    <w:rsid w:val="009339EB"/>
    <w:rsid w:val="00933ED2"/>
    <w:rsid w:val="00935141"/>
    <w:rsid w:val="00935850"/>
    <w:rsid w:val="00935A93"/>
    <w:rsid w:val="00935F6D"/>
    <w:rsid w:val="00936E0A"/>
    <w:rsid w:val="00937350"/>
    <w:rsid w:val="009373AE"/>
    <w:rsid w:val="00937CA5"/>
    <w:rsid w:val="00940080"/>
    <w:rsid w:val="00940512"/>
    <w:rsid w:val="00941D66"/>
    <w:rsid w:val="009422C4"/>
    <w:rsid w:val="00942F05"/>
    <w:rsid w:val="00943AC2"/>
    <w:rsid w:val="00943FED"/>
    <w:rsid w:val="00944344"/>
    <w:rsid w:val="00944580"/>
    <w:rsid w:val="00946C58"/>
    <w:rsid w:val="00946FD2"/>
    <w:rsid w:val="0094728A"/>
    <w:rsid w:val="00947B2A"/>
    <w:rsid w:val="00947F69"/>
    <w:rsid w:val="009505E5"/>
    <w:rsid w:val="0095083E"/>
    <w:rsid w:val="00951876"/>
    <w:rsid w:val="009528B6"/>
    <w:rsid w:val="00953C39"/>
    <w:rsid w:val="00953C73"/>
    <w:rsid w:val="009541C3"/>
    <w:rsid w:val="009553BD"/>
    <w:rsid w:val="00955D03"/>
    <w:rsid w:val="0095607A"/>
    <w:rsid w:val="00956F89"/>
    <w:rsid w:val="0095754B"/>
    <w:rsid w:val="00957570"/>
    <w:rsid w:val="009577B6"/>
    <w:rsid w:val="00957DF3"/>
    <w:rsid w:val="00960D7A"/>
    <w:rsid w:val="00962513"/>
    <w:rsid w:val="009635F1"/>
    <w:rsid w:val="009642D8"/>
    <w:rsid w:val="00965091"/>
    <w:rsid w:val="00965A09"/>
    <w:rsid w:val="00965B51"/>
    <w:rsid w:val="009663D2"/>
    <w:rsid w:val="00967E3D"/>
    <w:rsid w:val="00970641"/>
    <w:rsid w:val="00970E71"/>
    <w:rsid w:val="009719B6"/>
    <w:rsid w:val="00971A4E"/>
    <w:rsid w:val="009720E7"/>
    <w:rsid w:val="00972950"/>
    <w:rsid w:val="00972BCD"/>
    <w:rsid w:val="00972BF7"/>
    <w:rsid w:val="0097339E"/>
    <w:rsid w:val="00973AF9"/>
    <w:rsid w:val="00973DC2"/>
    <w:rsid w:val="0097590A"/>
    <w:rsid w:val="00975CC8"/>
    <w:rsid w:val="00976C0A"/>
    <w:rsid w:val="009770CD"/>
    <w:rsid w:val="009805EF"/>
    <w:rsid w:val="009809FB"/>
    <w:rsid w:val="00980DB0"/>
    <w:rsid w:val="00980F30"/>
    <w:rsid w:val="00983101"/>
    <w:rsid w:val="0098335C"/>
    <w:rsid w:val="00983796"/>
    <w:rsid w:val="009841AE"/>
    <w:rsid w:val="0098521C"/>
    <w:rsid w:val="0098523F"/>
    <w:rsid w:val="00986508"/>
    <w:rsid w:val="00987D04"/>
    <w:rsid w:val="00990900"/>
    <w:rsid w:val="009910BE"/>
    <w:rsid w:val="00991806"/>
    <w:rsid w:val="009918FC"/>
    <w:rsid w:val="00991C37"/>
    <w:rsid w:val="00991F38"/>
    <w:rsid w:val="00993120"/>
    <w:rsid w:val="009942AC"/>
    <w:rsid w:val="00994AB3"/>
    <w:rsid w:val="00994EDD"/>
    <w:rsid w:val="009951DF"/>
    <w:rsid w:val="00995959"/>
    <w:rsid w:val="0099636C"/>
    <w:rsid w:val="00996A0A"/>
    <w:rsid w:val="00997375"/>
    <w:rsid w:val="009974CC"/>
    <w:rsid w:val="0099762F"/>
    <w:rsid w:val="009A0635"/>
    <w:rsid w:val="009A13A2"/>
    <w:rsid w:val="009A22B1"/>
    <w:rsid w:val="009A278D"/>
    <w:rsid w:val="009A2996"/>
    <w:rsid w:val="009A3447"/>
    <w:rsid w:val="009A3A1D"/>
    <w:rsid w:val="009A3FF7"/>
    <w:rsid w:val="009A434B"/>
    <w:rsid w:val="009A562E"/>
    <w:rsid w:val="009A5763"/>
    <w:rsid w:val="009A6FDF"/>
    <w:rsid w:val="009A7CD6"/>
    <w:rsid w:val="009A7D13"/>
    <w:rsid w:val="009B0033"/>
    <w:rsid w:val="009B0C80"/>
    <w:rsid w:val="009B20BD"/>
    <w:rsid w:val="009B2803"/>
    <w:rsid w:val="009B300A"/>
    <w:rsid w:val="009B3CE3"/>
    <w:rsid w:val="009B59D0"/>
    <w:rsid w:val="009B61A1"/>
    <w:rsid w:val="009B6DCB"/>
    <w:rsid w:val="009B71FB"/>
    <w:rsid w:val="009B7203"/>
    <w:rsid w:val="009B7F68"/>
    <w:rsid w:val="009C0137"/>
    <w:rsid w:val="009C03E9"/>
    <w:rsid w:val="009C1795"/>
    <w:rsid w:val="009C195D"/>
    <w:rsid w:val="009C20CF"/>
    <w:rsid w:val="009C238F"/>
    <w:rsid w:val="009C33C7"/>
    <w:rsid w:val="009C3740"/>
    <w:rsid w:val="009C4EFD"/>
    <w:rsid w:val="009C5070"/>
    <w:rsid w:val="009C53EA"/>
    <w:rsid w:val="009C5AFA"/>
    <w:rsid w:val="009C6654"/>
    <w:rsid w:val="009C6A2A"/>
    <w:rsid w:val="009C725E"/>
    <w:rsid w:val="009C7603"/>
    <w:rsid w:val="009D169F"/>
    <w:rsid w:val="009D16E3"/>
    <w:rsid w:val="009D18F8"/>
    <w:rsid w:val="009D1BA7"/>
    <w:rsid w:val="009D35C4"/>
    <w:rsid w:val="009D443A"/>
    <w:rsid w:val="009D6E89"/>
    <w:rsid w:val="009D7121"/>
    <w:rsid w:val="009E01F3"/>
    <w:rsid w:val="009E08E2"/>
    <w:rsid w:val="009E198B"/>
    <w:rsid w:val="009E1EA5"/>
    <w:rsid w:val="009E2015"/>
    <w:rsid w:val="009E2DE4"/>
    <w:rsid w:val="009E772A"/>
    <w:rsid w:val="009F2ABC"/>
    <w:rsid w:val="009F356C"/>
    <w:rsid w:val="009F3578"/>
    <w:rsid w:val="009F3668"/>
    <w:rsid w:val="009F399F"/>
    <w:rsid w:val="009F3CBA"/>
    <w:rsid w:val="009F4396"/>
    <w:rsid w:val="009F4425"/>
    <w:rsid w:val="009F51C5"/>
    <w:rsid w:val="009F6583"/>
    <w:rsid w:val="009F67D9"/>
    <w:rsid w:val="009F683D"/>
    <w:rsid w:val="009F6B94"/>
    <w:rsid w:val="009F6BAC"/>
    <w:rsid w:val="009F7E3D"/>
    <w:rsid w:val="00A012FA"/>
    <w:rsid w:val="00A02198"/>
    <w:rsid w:val="00A02219"/>
    <w:rsid w:val="00A023BC"/>
    <w:rsid w:val="00A02542"/>
    <w:rsid w:val="00A02B8B"/>
    <w:rsid w:val="00A02C75"/>
    <w:rsid w:val="00A04184"/>
    <w:rsid w:val="00A045B3"/>
    <w:rsid w:val="00A05623"/>
    <w:rsid w:val="00A0573B"/>
    <w:rsid w:val="00A05D5B"/>
    <w:rsid w:val="00A07766"/>
    <w:rsid w:val="00A105D6"/>
    <w:rsid w:val="00A11F36"/>
    <w:rsid w:val="00A12AE3"/>
    <w:rsid w:val="00A13779"/>
    <w:rsid w:val="00A13F61"/>
    <w:rsid w:val="00A155D3"/>
    <w:rsid w:val="00A15CB4"/>
    <w:rsid w:val="00A16EE4"/>
    <w:rsid w:val="00A179FA"/>
    <w:rsid w:val="00A20820"/>
    <w:rsid w:val="00A22160"/>
    <w:rsid w:val="00A22636"/>
    <w:rsid w:val="00A22AEB"/>
    <w:rsid w:val="00A23893"/>
    <w:rsid w:val="00A23C0F"/>
    <w:rsid w:val="00A2413D"/>
    <w:rsid w:val="00A24D6A"/>
    <w:rsid w:val="00A256B2"/>
    <w:rsid w:val="00A26046"/>
    <w:rsid w:val="00A27644"/>
    <w:rsid w:val="00A3027C"/>
    <w:rsid w:val="00A31987"/>
    <w:rsid w:val="00A31A69"/>
    <w:rsid w:val="00A32148"/>
    <w:rsid w:val="00A3245D"/>
    <w:rsid w:val="00A324AF"/>
    <w:rsid w:val="00A34198"/>
    <w:rsid w:val="00A34235"/>
    <w:rsid w:val="00A358B3"/>
    <w:rsid w:val="00A358D5"/>
    <w:rsid w:val="00A36423"/>
    <w:rsid w:val="00A366D1"/>
    <w:rsid w:val="00A3772A"/>
    <w:rsid w:val="00A3776B"/>
    <w:rsid w:val="00A403D3"/>
    <w:rsid w:val="00A40704"/>
    <w:rsid w:val="00A40A92"/>
    <w:rsid w:val="00A40CB7"/>
    <w:rsid w:val="00A40D05"/>
    <w:rsid w:val="00A416E4"/>
    <w:rsid w:val="00A41719"/>
    <w:rsid w:val="00A43FF6"/>
    <w:rsid w:val="00A44824"/>
    <w:rsid w:val="00A461FA"/>
    <w:rsid w:val="00A46467"/>
    <w:rsid w:val="00A469F3"/>
    <w:rsid w:val="00A46B4F"/>
    <w:rsid w:val="00A47552"/>
    <w:rsid w:val="00A47855"/>
    <w:rsid w:val="00A50562"/>
    <w:rsid w:val="00A511FD"/>
    <w:rsid w:val="00A5147E"/>
    <w:rsid w:val="00A51C35"/>
    <w:rsid w:val="00A52247"/>
    <w:rsid w:val="00A538E2"/>
    <w:rsid w:val="00A54C9B"/>
    <w:rsid w:val="00A56596"/>
    <w:rsid w:val="00A571BD"/>
    <w:rsid w:val="00A57EB8"/>
    <w:rsid w:val="00A60FFF"/>
    <w:rsid w:val="00A624B4"/>
    <w:rsid w:val="00A62E8B"/>
    <w:rsid w:val="00A63463"/>
    <w:rsid w:val="00A634A1"/>
    <w:rsid w:val="00A6353E"/>
    <w:rsid w:val="00A63E44"/>
    <w:rsid w:val="00A6446C"/>
    <w:rsid w:val="00A6488E"/>
    <w:rsid w:val="00A651C7"/>
    <w:rsid w:val="00A65773"/>
    <w:rsid w:val="00A65C0B"/>
    <w:rsid w:val="00A65C70"/>
    <w:rsid w:val="00A65ECF"/>
    <w:rsid w:val="00A664D9"/>
    <w:rsid w:val="00A66C7D"/>
    <w:rsid w:val="00A67763"/>
    <w:rsid w:val="00A67E84"/>
    <w:rsid w:val="00A7023F"/>
    <w:rsid w:val="00A70DC9"/>
    <w:rsid w:val="00A71666"/>
    <w:rsid w:val="00A73383"/>
    <w:rsid w:val="00A733A8"/>
    <w:rsid w:val="00A73B9B"/>
    <w:rsid w:val="00A75361"/>
    <w:rsid w:val="00A778CD"/>
    <w:rsid w:val="00A80A4F"/>
    <w:rsid w:val="00A811CD"/>
    <w:rsid w:val="00A81A20"/>
    <w:rsid w:val="00A83686"/>
    <w:rsid w:val="00A83934"/>
    <w:rsid w:val="00A847AF"/>
    <w:rsid w:val="00A84C52"/>
    <w:rsid w:val="00A850FA"/>
    <w:rsid w:val="00A865C1"/>
    <w:rsid w:val="00A87F4C"/>
    <w:rsid w:val="00A900E0"/>
    <w:rsid w:val="00A90B4B"/>
    <w:rsid w:val="00A918E3"/>
    <w:rsid w:val="00A92277"/>
    <w:rsid w:val="00A92454"/>
    <w:rsid w:val="00A924F6"/>
    <w:rsid w:val="00A92BA4"/>
    <w:rsid w:val="00A92DBD"/>
    <w:rsid w:val="00A939B9"/>
    <w:rsid w:val="00A93C8A"/>
    <w:rsid w:val="00A950D0"/>
    <w:rsid w:val="00A9595E"/>
    <w:rsid w:val="00A96506"/>
    <w:rsid w:val="00A96693"/>
    <w:rsid w:val="00A96EEA"/>
    <w:rsid w:val="00A97A98"/>
    <w:rsid w:val="00AA1439"/>
    <w:rsid w:val="00AA1463"/>
    <w:rsid w:val="00AA19BD"/>
    <w:rsid w:val="00AA1B36"/>
    <w:rsid w:val="00AA23DF"/>
    <w:rsid w:val="00AA262E"/>
    <w:rsid w:val="00AA3137"/>
    <w:rsid w:val="00AA3244"/>
    <w:rsid w:val="00AA36F5"/>
    <w:rsid w:val="00AA3C94"/>
    <w:rsid w:val="00AA4CCA"/>
    <w:rsid w:val="00AA5ED3"/>
    <w:rsid w:val="00AA5F09"/>
    <w:rsid w:val="00AA74B5"/>
    <w:rsid w:val="00AA74C2"/>
    <w:rsid w:val="00AB26D3"/>
    <w:rsid w:val="00AB31FA"/>
    <w:rsid w:val="00AB38E8"/>
    <w:rsid w:val="00AB3FA7"/>
    <w:rsid w:val="00AB4389"/>
    <w:rsid w:val="00AB4A6A"/>
    <w:rsid w:val="00AB4ECB"/>
    <w:rsid w:val="00AB589D"/>
    <w:rsid w:val="00AB5E68"/>
    <w:rsid w:val="00AB5FEE"/>
    <w:rsid w:val="00AB5FF0"/>
    <w:rsid w:val="00AB6E22"/>
    <w:rsid w:val="00AB6FF0"/>
    <w:rsid w:val="00AB719E"/>
    <w:rsid w:val="00AB7629"/>
    <w:rsid w:val="00AB7730"/>
    <w:rsid w:val="00AB77C4"/>
    <w:rsid w:val="00AC0495"/>
    <w:rsid w:val="00AC1616"/>
    <w:rsid w:val="00AC17BF"/>
    <w:rsid w:val="00AC23C9"/>
    <w:rsid w:val="00AC3BAA"/>
    <w:rsid w:val="00AC40F5"/>
    <w:rsid w:val="00AC4236"/>
    <w:rsid w:val="00AC4892"/>
    <w:rsid w:val="00AC65DF"/>
    <w:rsid w:val="00AC769C"/>
    <w:rsid w:val="00AD043A"/>
    <w:rsid w:val="00AD17D5"/>
    <w:rsid w:val="00AD262B"/>
    <w:rsid w:val="00AD2FF2"/>
    <w:rsid w:val="00AD3A7A"/>
    <w:rsid w:val="00AD46B6"/>
    <w:rsid w:val="00AD4821"/>
    <w:rsid w:val="00AD49F8"/>
    <w:rsid w:val="00AD52EC"/>
    <w:rsid w:val="00AD56E2"/>
    <w:rsid w:val="00AD635B"/>
    <w:rsid w:val="00AD6446"/>
    <w:rsid w:val="00AD6ABC"/>
    <w:rsid w:val="00AD72EF"/>
    <w:rsid w:val="00AD766B"/>
    <w:rsid w:val="00AD7E47"/>
    <w:rsid w:val="00AE0337"/>
    <w:rsid w:val="00AE049B"/>
    <w:rsid w:val="00AE05EF"/>
    <w:rsid w:val="00AE08DE"/>
    <w:rsid w:val="00AE0902"/>
    <w:rsid w:val="00AE17A2"/>
    <w:rsid w:val="00AE1ECB"/>
    <w:rsid w:val="00AE1F5A"/>
    <w:rsid w:val="00AE2FDB"/>
    <w:rsid w:val="00AE32BD"/>
    <w:rsid w:val="00AE445D"/>
    <w:rsid w:val="00AE4541"/>
    <w:rsid w:val="00AE462E"/>
    <w:rsid w:val="00AE46DD"/>
    <w:rsid w:val="00AE48BA"/>
    <w:rsid w:val="00AE5302"/>
    <w:rsid w:val="00AE5B6A"/>
    <w:rsid w:val="00AE677A"/>
    <w:rsid w:val="00AE721E"/>
    <w:rsid w:val="00AE7631"/>
    <w:rsid w:val="00AE7AE1"/>
    <w:rsid w:val="00AF123B"/>
    <w:rsid w:val="00AF14B3"/>
    <w:rsid w:val="00AF1F6A"/>
    <w:rsid w:val="00AF258D"/>
    <w:rsid w:val="00AF2A6A"/>
    <w:rsid w:val="00AF38F8"/>
    <w:rsid w:val="00AF57FB"/>
    <w:rsid w:val="00AF5B20"/>
    <w:rsid w:val="00AF7377"/>
    <w:rsid w:val="00B00C39"/>
    <w:rsid w:val="00B0178A"/>
    <w:rsid w:val="00B01CDB"/>
    <w:rsid w:val="00B02AB3"/>
    <w:rsid w:val="00B03189"/>
    <w:rsid w:val="00B03426"/>
    <w:rsid w:val="00B03BED"/>
    <w:rsid w:val="00B05316"/>
    <w:rsid w:val="00B05527"/>
    <w:rsid w:val="00B056C0"/>
    <w:rsid w:val="00B05ED9"/>
    <w:rsid w:val="00B05F44"/>
    <w:rsid w:val="00B07F57"/>
    <w:rsid w:val="00B109FE"/>
    <w:rsid w:val="00B10B62"/>
    <w:rsid w:val="00B11856"/>
    <w:rsid w:val="00B12234"/>
    <w:rsid w:val="00B13000"/>
    <w:rsid w:val="00B132DB"/>
    <w:rsid w:val="00B14251"/>
    <w:rsid w:val="00B1618E"/>
    <w:rsid w:val="00B16B0C"/>
    <w:rsid w:val="00B16CC1"/>
    <w:rsid w:val="00B16F1F"/>
    <w:rsid w:val="00B17633"/>
    <w:rsid w:val="00B17865"/>
    <w:rsid w:val="00B17E70"/>
    <w:rsid w:val="00B20452"/>
    <w:rsid w:val="00B20591"/>
    <w:rsid w:val="00B205FF"/>
    <w:rsid w:val="00B20959"/>
    <w:rsid w:val="00B21410"/>
    <w:rsid w:val="00B24238"/>
    <w:rsid w:val="00B26C88"/>
    <w:rsid w:val="00B27485"/>
    <w:rsid w:val="00B2794D"/>
    <w:rsid w:val="00B3050E"/>
    <w:rsid w:val="00B30CE1"/>
    <w:rsid w:val="00B31269"/>
    <w:rsid w:val="00B3148E"/>
    <w:rsid w:val="00B31B76"/>
    <w:rsid w:val="00B31F60"/>
    <w:rsid w:val="00B336A7"/>
    <w:rsid w:val="00B33CB3"/>
    <w:rsid w:val="00B34951"/>
    <w:rsid w:val="00B34FF5"/>
    <w:rsid w:val="00B353D8"/>
    <w:rsid w:val="00B356E3"/>
    <w:rsid w:val="00B357DD"/>
    <w:rsid w:val="00B3590B"/>
    <w:rsid w:val="00B37193"/>
    <w:rsid w:val="00B372F5"/>
    <w:rsid w:val="00B37A47"/>
    <w:rsid w:val="00B40207"/>
    <w:rsid w:val="00B412EC"/>
    <w:rsid w:val="00B41492"/>
    <w:rsid w:val="00B419B0"/>
    <w:rsid w:val="00B41D2E"/>
    <w:rsid w:val="00B4200C"/>
    <w:rsid w:val="00B43D41"/>
    <w:rsid w:val="00B44050"/>
    <w:rsid w:val="00B44CE4"/>
    <w:rsid w:val="00B45910"/>
    <w:rsid w:val="00B470F0"/>
    <w:rsid w:val="00B470F6"/>
    <w:rsid w:val="00B47D78"/>
    <w:rsid w:val="00B5023B"/>
    <w:rsid w:val="00B5086B"/>
    <w:rsid w:val="00B50F1C"/>
    <w:rsid w:val="00B51DBD"/>
    <w:rsid w:val="00B5225D"/>
    <w:rsid w:val="00B53A23"/>
    <w:rsid w:val="00B53E34"/>
    <w:rsid w:val="00B542F4"/>
    <w:rsid w:val="00B54721"/>
    <w:rsid w:val="00B549D3"/>
    <w:rsid w:val="00B54AFE"/>
    <w:rsid w:val="00B55259"/>
    <w:rsid w:val="00B55523"/>
    <w:rsid w:val="00B56AAA"/>
    <w:rsid w:val="00B60418"/>
    <w:rsid w:val="00B61307"/>
    <w:rsid w:val="00B61F0F"/>
    <w:rsid w:val="00B61F21"/>
    <w:rsid w:val="00B64DA5"/>
    <w:rsid w:val="00B64FA9"/>
    <w:rsid w:val="00B6577E"/>
    <w:rsid w:val="00B65A82"/>
    <w:rsid w:val="00B65D23"/>
    <w:rsid w:val="00B67CBF"/>
    <w:rsid w:val="00B701FE"/>
    <w:rsid w:val="00B714B7"/>
    <w:rsid w:val="00B7185A"/>
    <w:rsid w:val="00B72CA2"/>
    <w:rsid w:val="00B72CCF"/>
    <w:rsid w:val="00B72F89"/>
    <w:rsid w:val="00B733D5"/>
    <w:rsid w:val="00B737EF"/>
    <w:rsid w:val="00B73AF6"/>
    <w:rsid w:val="00B74601"/>
    <w:rsid w:val="00B7543A"/>
    <w:rsid w:val="00B75D78"/>
    <w:rsid w:val="00B76173"/>
    <w:rsid w:val="00B77211"/>
    <w:rsid w:val="00B805E6"/>
    <w:rsid w:val="00B80C1B"/>
    <w:rsid w:val="00B815A4"/>
    <w:rsid w:val="00B817AF"/>
    <w:rsid w:val="00B82872"/>
    <w:rsid w:val="00B82E71"/>
    <w:rsid w:val="00B83493"/>
    <w:rsid w:val="00B840A6"/>
    <w:rsid w:val="00B8722B"/>
    <w:rsid w:val="00B90EEB"/>
    <w:rsid w:val="00B918E4"/>
    <w:rsid w:val="00B91DD7"/>
    <w:rsid w:val="00B924FC"/>
    <w:rsid w:val="00B93A23"/>
    <w:rsid w:val="00B946D2"/>
    <w:rsid w:val="00B9497E"/>
    <w:rsid w:val="00B94EF1"/>
    <w:rsid w:val="00B95D0B"/>
    <w:rsid w:val="00B97B3B"/>
    <w:rsid w:val="00BA05A4"/>
    <w:rsid w:val="00BA07D6"/>
    <w:rsid w:val="00BA0C52"/>
    <w:rsid w:val="00BA1FFA"/>
    <w:rsid w:val="00BA2D26"/>
    <w:rsid w:val="00BA44EF"/>
    <w:rsid w:val="00BA4865"/>
    <w:rsid w:val="00BA55E9"/>
    <w:rsid w:val="00BA5749"/>
    <w:rsid w:val="00BA618A"/>
    <w:rsid w:val="00BA6369"/>
    <w:rsid w:val="00BA65A5"/>
    <w:rsid w:val="00BA68A5"/>
    <w:rsid w:val="00BA68E9"/>
    <w:rsid w:val="00BB0157"/>
    <w:rsid w:val="00BB10BA"/>
    <w:rsid w:val="00BB1997"/>
    <w:rsid w:val="00BB2765"/>
    <w:rsid w:val="00BB32DD"/>
    <w:rsid w:val="00BB3A2D"/>
    <w:rsid w:val="00BB415F"/>
    <w:rsid w:val="00BB49B1"/>
    <w:rsid w:val="00BB5399"/>
    <w:rsid w:val="00BB582C"/>
    <w:rsid w:val="00BB5A10"/>
    <w:rsid w:val="00BB5D45"/>
    <w:rsid w:val="00BB780E"/>
    <w:rsid w:val="00BC0E2A"/>
    <w:rsid w:val="00BC17F8"/>
    <w:rsid w:val="00BC25C6"/>
    <w:rsid w:val="00BC3540"/>
    <w:rsid w:val="00BC376B"/>
    <w:rsid w:val="00BC3B1B"/>
    <w:rsid w:val="00BC471E"/>
    <w:rsid w:val="00BC4C02"/>
    <w:rsid w:val="00BC4FA2"/>
    <w:rsid w:val="00BC5963"/>
    <w:rsid w:val="00BC5979"/>
    <w:rsid w:val="00BC6842"/>
    <w:rsid w:val="00BC6F5A"/>
    <w:rsid w:val="00BC72AF"/>
    <w:rsid w:val="00BD2160"/>
    <w:rsid w:val="00BD43E3"/>
    <w:rsid w:val="00BD588B"/>
    <w:rsid w:val="00BD5AA8"/>
    <w:rsid w:val="00BD5E85"/>
    <w:rsid w:val="00BD5EE4"/>
    <w:rsid w:val="00BD7138"/>
    <w:rsid w:val="00BD7B95"/>
    <w:rsid w:val="00BD7BB0"/>
    <w:rsid w:val="00BE0DB1"/>
    <w:rsid w:val="00BE16C1"/>
    <w:rsid w:val="00BE2AB7"/>
    <w:rsid w:val="00BE3249"/>
    <w:rsid w:val="00BE36E4"/>
    <w:rsid w:val="00BE47CC"/>
    <w:rsid w:val="00BE4B7F"/>
    <w:rsid w:val="00BE665D"/>
    <w:rsid w:val="00BE701C"/>
    <w:rsid w:val="00BE7AD8"/>
    <w:rsid w:val="00BE7D4F"/>
    <w:rsid w:val="00BE7ECA"/>
    <w:rsid w:val="00BF0B70"/>
    <w:rsid w:val="00BF13DF"/>
    <w:rsid w:val="00BF1D65"/>
    <w:rsid w:val="00BF2400"/>
    <w:rsid w:val="00BF254C"/>
    <w:rsid w:val="00BF28C6"/>
    <w:rsid w:val="00BF2EB0"/>
    <w:rsid w:val="00BF489F"/>
    <w:rsid w:val="00BF534B"/>
    <w:rsid w:val="00BF6731"/>
    <w:rsid w:val="00BF6FA0"/>
    <w:rsid w:val="00C001E6"/>
    <w:rsid w:val="00C013EE"/>
    <w:rsid w:val="00C01F7D"/>
    <w:rsid w:val="00C02235"/>
    <w:rsid w:val="00C0279B"/>
    <w:rsid w:val="00C030AC"/>
    <w:rsid w:val="00C03157"/>
    <w:rsid w:val="00C03254"/>
    <w:rsid w:val="00C03A9E"/>
    <w:rsid w:val="00C047F0"/>
    <w:rsid w:val="00C052ED"/>
    <w:rsid w:val="00C0558B"/>
    <w:rsid w:val="00C0634B"/>
    <w:rsid w:val="00C06842"/>
    <w:rsid w:val="00C06CD8"/>
    <w:rsid w:val="00C0715B"/>
    <w:rsid w:val="00C07EFE"/>
    <w:rsid w:val="00C10324"/>
    <w:rsid w:val="00C11BB3"/>
    <w:rsid w:val="00C11D72"/>
    <w:rsid w:val="00C13A26"/>
    <w:rsid w:val="00C14074"/>
    <w:rsid w:val="00C140A4"/>
    <w:rsid w:val="00C14296"/>
    <w:rsid w:val="00C179B9"/>
    <w:rsid w:val="00C179DF"/>
    <w:rsid w:val="00C17D31"/>
    <w:rsid w:val="00C201B5"/>
    <w:rsid w:val="00C2038C"/>
    <w:rsid w:val="00C20839"/>
    <w:rsid w:val="00C216E9"/>
    <w:rsid w:val="00C21C1A"/>
    <w:rsid w:val="00C23102"/>
    <w:rsid w:val="00C2317E"/>
    <w:rsid w:val="00C232CC"/>
    <w:rsid w:val="00C238A3"/>
    <w:rsid w:val="00C23CDD"/>
    <w:rsid w:val="00C2472F"/>
    <w:rsid w:val="00C2695D"/>
    <w:rsid w:val="00C26A15"/>
    <w:rsid w:val="00C270A4"/>
    <w:rsid w:val="00C27CB1"/>
    <w:rsid w:val="00C302D3"/>
    <w:rsid w:val="00C30A59"/>
    <w:rsid w:val="00C31452"/>
    <w:rsid w:val="00C323C6"/>
    <w:rsid w:val="00C3430C"/>
    <w:rsid w:val="00C352BD"/>
    <w:rsid w:val="00C35DAB"/>
    <w:rsid w:val="00C36F64"/>
    <w:rsid w:val="00C372C8"/>
    <w:rsid w:val="00C37376"/>
    <w:rsid w:val="00C37828"/>
    <w:rsid w:val="00C37A9B"/>
    <w:rsid w:val="00C40526"/>
    <w:rsid w:val="00C4101E"/>
    <w:rsid w:val="00C41520"/>
    <w:rsid w:val="00C416A9"/>
    <w:rsid w:val="00C427DF"/>
    <w:rsid w:val="00C433B5"/>
    <w:rsid w:val="00C449A2"/>
    <w:rsid w:val="00C450AE"/>
    <w:rsid w:val="00C45207"/>
    <w:rsid w:val="00C45537"/>
    <w:rsid w:val="00C457FB"/>
    <w:rsid w:val="00C45A3B"/>
    <w:rsid w:val="00C45EF6"/>
    <w:rsid w:val="00C466DC"/>
    <w:rsid w:val="00C46FF2"/>
    <w:rsid w:val="00C47828"/>
    <w:rsid w:val="00C478FA"/>
    <w:rsid w:val="00C50654"/>
    <w:rsid w:val="00C5090A"/>
    <w:rsid w:val="00C50AA4"/>
    <w:rsid w:val="00C5260C"/>
    <w:rsid w:val="00C52B09"/>
    <w:rsid w:val="00C52BD6"/>
    <w:rsid w:val="00C5325C"/>
    <w:rsid w:val="00C53934"/>
    <w:rsid w:val="00C53F85"/>
    <w:rsid w:val="00C54B62"/>
    <w:rsid w:val="00C54D28"/>
    <w:rsid w:val="00C54F53"/>
    <w:rsid w:val="00C55A39"/>
    <w:rsid w:val="00C565E8"/>
    <w:rsid w:val="00C56E55"/>
    <w:rsid w:val="00C57147"/>
    <w:rsid w:val="00C6169A"/>
    <w:rsid w:val="00C61BBB"/>
    <w:rsid w:val="00C62067"/>
    <w:rsid w:val="00C62431"/>
    <w:rsid w:val="00C63959"/>
    <w:rsid w:val="00C6458B"/>
    <w:rsid w:val="00C646FD"/>
    <w:rsid w:val="00C650CB"/>
    <w:rsid w:val="00C6600C"/>
    <w:rsid w:val="00C660BA"/>
    <w:rsid w:val="00C6792D"/>
    <w:rsid w:val="00C67A80"/>
    <w:rsid w:val="00C67D5A"/>
    <w:rsid w:val="00C67EAB"/>
    <w:rsid w:val="00C70CF1"/>
    <w:rsid w:val="00C70F89"/>
    <w:rsid w:val="00C714C8"/>
    <w:rsid w:val="00C72785"/>
    <w:rsid w:val="00C72ABD"/>
    <w:rsid w:val="00C72E6B"/>
    <w:rsid w:val="00C734CF"/>
    <w:rsid w:val="00C73CD2"/>
    <w:rsid w:val="00C73D1D"/>
    <w:rsid w:val="00C73EB5"/>
    <w:rsid w:val="00C74158"/>
    <w:rsid w:val="00C745CB"/>
    <w:rsid w:val="00C758F5"/>
    <w:rsid w:val="00C76445"/>
    <w:rsid w:val="00C770A7"/>
    <w:rsid w:val="00C772DA"/>
    <w:rsid w:val="00C779F5"/>
    <w:rsid w:val="00C8089F"/>
    <w:rsid w:val="00C80DC8"/>
    <w:rsid w:val="00C80F74"/>
    <w:rsid w:val="00C810D9"/>
    <w:rsid w:val="00C8166A"/>
    <w:rsid w:val="00C83285"/>
    <w:rsid w:val="00C83B7F"/>
    <w:rsid w:val="00C841F3"/>
    <w:rsid w:val="00C8435C"/>
    <w:rsid w:val="00C84718"/>
    <w:rsid w:val="00C84B11"/>
    <w:rsid w:val="00C84D8A"/>
    <w:rsid w:val="00C85470"/>
    <w:rsid w:val="00C857FE"/>
    <w:rsid w:val="00C85A52"/>
    <w:rsid w:val="00C860FC"/>
    <w:rsid w:val="00C863BC"/>
    <w:rsid w:val="00C8685F"/>
    <w:rsid w:val="00C86BB1"/>
    <w:rsid w:val="00C86E1A"/>
    <w:rsid w:val="00C8706B"/>
    <w:rsid w:val="00C87189"/>
    <w:rsid w:val="00C87AA9"/>
    <w:rsid w:val="00C903E5"/>
    <w:rsid w:val="00C90E85"/>
    <w:rsid w:val="00C91194"/>
    <w:rsid w:val="00C91370"/>
    <w:rsid w:val="00C9199C"/>
    <w:rsid w:val="00C9289D"/>
    <w:rsid w:val="00C92BE2"/>
    <w:rsid w:val="00C92E5D"/>
    <w:rsid w:val="00C931EF"/>
    <w:rsid w:val="00C93509"/>
    <w:rsid w:val="00C93A9D"/>
    <w:rsid w:val="00C94F33"/>
    <w:rsid w:val="00C9537E"/>
    <w:rsid w:val="00C95B3C"/>
    <w:rsid w:val="00C9739E"/>
    <w:rsid w:val="00C976F5"/>
    <w:rsid w:val="00C9777C"/>
    <w:rsid w:val="00C978D3"/>
    <w:rsid w:val="00C97AAF"/>
    <w:rsid w:val="00C97D6C"/>
    <w:rsid w:val="00C97F5B"/>
    <w:rsid w:val="00CA03B7"/>
    <w:rsid w:val="00CA1974"/>
    <w:rsid w:val="00CA3A3B"/>
    <w:rsid w:val="00CA531D"/>
    <w:rsid w:val="00CA58CB"/>
    <w:rsid w:val="00CA5A79"/>
    <w:rsid w:val="00CA5ACB"/>
    <w:rsid w:val="00CA6B19"/>
    <w:rsid w:val="00CA6B70"/>
    <w:rsid w:val="00CA6B9B"/>
    <w:rsid w:val="00CA7757"/>
    <w:rsid w:val="00CB027F"/>
    <w:rsid w:val="00CB0EDC"/>
    <w:rsid w:val="00CB133F"/>
    <w:rsid w:val="00CB137C"/>
    <w:rsid w:val="00CB161F"/>
    <w:rsid w:val="00CB26F7"/>
    <w:rsid w:val="00CB4A65"/>
    <w:rsid w:val="00CB4E54"/>
    <w:rsid w:val="00CB516B"/>
    <w:rsid w:val="00CB51B5"/>
    <w:rsid w:val="00CB5677"/>
    <w:rsid w:val="00CB749F"/>
    <w:rsid w:val="00CB7C60"/>
    <w:rsid w:val="00CC059F"/>
    <w:rsid w:val="00CC1B64"/>
    <w:rsid w:val="00CC21E7"/>
    <w:rsid w:val="00CC22F9"/>
    <w:rsid w:val="00CC2889"/>
    <w:rsid w:val="00CC33F7"/>
    <w:rsid w:val="00CC3B79"/>
    <w:rsid w:val="00CC52A1"/>
    <w:rsid w:val="00CC5C5E"/>
    <w:rsid w:val="00CC602E"/>
    <w:rsid w:val="00CC6868"/>
    <w:rsid w:val="00CC6A5C"/>
    <w:rsid w:val="00CC6C87"/>
    <w:rsid w:val="00CC7858"/>
    <w:rsid w:val="00CD03CA"/>
    <w:rsid w:val="00CD124C"/>
    <w:rsid w:val="00CD1594"/>
    <w:rsid w:val="00CD27D2"/>
    <w:rsid w:val="00CD29CB"/>
    <w:rsid w:val="00CD3414"/>
    <w:rsid w:val="00CD3704"/>
    <w:rsid w:val="00CD38E0"/>
    <w:rsid w:val="00CD421F"/>
    <w:rsid w:val="00CD428B"/>
    <w:rsid w:val="00CD4EE7"/>
    <w:rsid w:val="00CD5458"/>
    <w:rsid w:val="00CD64CF"/>
    <w:rsid w:val="00CD6F65"/>
    <w:rsid w:val="00CD705E"/>
    <w:rsid w:val="00CD7EF9"/>
    <w:rsid w:val="00CE088B"/>
    <w:rsid w:val="00CE14ED"/>
    <w:rsid w:val="00CE16E0"/>
    <w:rsid w:val="00CE1971"/>
    <w:rsid w:val="00CE1984"/>
    <w:rsid w:val="00CE1D06"/>
    <w:rsid w:val="00CE1D2C"/>
    <w:rsid w:val="00CE23A7"/>
    <w:rsid w:val="00CE24DD"/>
    <w:rsid w:val="00CE2BC7"/>
    <w:rsid w:val="00CE2C03"/>
    <w:rsid w:val="00CE2E4E"/>
    <w:rsid w:val="00CE30A1"/>
    <w:rsid w:val="00CE37A5"/>
    <w:rsid w:val="00CE3BB8"/>
    <w:rsid w:val="00CE406B"/>
    <w:rsid w:val="00CE41C5"/>
    <w:rsid w:val="00CE42BF"/>
    <w:rsid w:val="00CE43F8"/>
    <w:rsid w:val="00CE4B79"/>
    <w:rsid w:val="00CE4BE3"/>
    <w:rsid w:val="00CE590D"/>
    <w:rsid w:val="00CE5EDA"/>
    <w:rsid w:val="00CE6036"/>
    <w:rsid w:val="00CE6250"/>
    <w:rsid w:val="00CE72A4"/>
    <w:rsid w:val="00CE775C"/>
    <w:rsid w:val="00CE7EA4"/>
    <w:rsid w:val="00CF054D"/>
    <w:rsid w:val="00CF0D91"/>
    <w:rsid w:val="00CF0DAD"/>
    <w:rsid w:val="00CF2441"/>
    <w:rsid w:val="00CF2827"/>
    <w:rsid w:val="00CF2D4A"/>
    <w:rsid w:val="00CF37D2"/>
    <w:rsid w:val="00CF3D56"/>
    <w:rsid w:val="00D002E1"/>
    <w:rsid w:val="00D0053A"/>
    <w:rsid w:val="00D0073C"/>
    <w:rsid w:val="00D00F5F"/>
    <w:rsid w:val="00D02196"/>
    <w:rsid w:val="00D0481D"/>
    <w:rsid w:val="00D0674C"/>
    <w:rsid w:val="00D070FB"/>
    <w:rsid w:val="00D10FF5"/>
    <w:rsid w:val="00D116CE"/>
    <w:rsid w:val="00D117A4"/>
    <w:rsid w:val="00D12BC9"/>
    <w:rsid w:val="00D13673"/>
    <w:rsid w:val="00D13B5F"/>
    <w:rsid w:val="00D14FDB"/>
    <w:rsid w:val="00D1536B"/>
    <w:rsid w:val="00D159F7"/>
    <w:rsid w:val="00D15CA1"/>
    <w:rsid w:val="00D16232"/>
    <w:rsid w:val="00D16591"/>
    <w:rsid w:val="00D170ED"/>
    <w:rsid w:val="00D20075"/>
    <w:rsid w:val="00D203EB"/>
    <w:rsid w:val="00D2070D"/>
    <w:rsid w:val="00D20957"/>
    <w:rsid w:val="00D20BD0"/>
    <w:rsid w:val="00D20D96"/>
    <w:rsid w:val="00D20E1D"/>
    <w:rsid w:val="00D2152B"/>
    <w:rsid w:val="00D22C54"/>
    <w:rsid w:val="00D22DF5"/>
    <w:rsid w:val="00D24049"/>
    <w:rsid w:val="00D247F1"/>
    <w:rsid w:val="00D25103"/>
    <w:rsid w:val="00D26FAA"/>
    <w:rsid w:val="00D272AB"/>
    <w:rsid w:val="00D27AC5"/>
    <w:rsid w:val="00D27E97"/>
    <w:rsid w:val="00D301B9"/>
    <w:rsid w:val="00D31067"/>
    <w:rsid w:val="00D315DD"/>
    <w:rsid w:val="00D3168E"/>
    <w:rsid w:val="00D316FE"/>
    <w:rsid w:val="00D319C9"/>
    <w:rsid w:val="00D32703"/>
    <w:rsid w:val="00D33F63"/>
    <w:rsid w:val="00D342D8"/>
    <w:rsid w:val="00D344BF"/>
    <w:rsid w:val="00D3529B"/>
    <w:rsid w:val="00D358E3"/>
    <w:rsid w:val="00D4042E"/>
    <w:rsid w:val="00D41228"/>
    <w:rsid w:val="00D41992"/>
    <w:rsid w:val="00D41DE5"/>
    <w:rsid w:val="00D42C39"/>
    <w:rsid w:val="00D44EFA"/>
    <w:rsid w:val="00D451FE"/>
    <w:rsid w:val="00D47045"/>
    <w:rsid w:val="00D50F71"/>
    <w:rsid w:val="00D52331"/>
    <w:rsid w:val="00D52758"/>
    <w:rsid w:val="00D52FB3"/>
    <w:rsid w:val="00D53749"/>
    <w:rsid w:val="00D543D8"/>
    <w:rsid w:val="00D546E3"/>
    <w:rsid w:val="00D546E6"/>
    <w:rsid w:val="00D54850"/>
    <w:rsid w:val="00D5493B"/>
    <w:rsid w:val="00D55592"/>
    <w:rsid w:val="00D5639F"/>
    <w:rsid w:val="00D57440"/>
    <w:rsid w:val="00D576CD"/>
    <w:rsid w:val="00D57804"/>
    <w:rsid w:val="00D6195D"/>
    <w:rsid w:val="00D62AA3"/>
    <w:rsid w:val="00D62C1C"/>
    <w:rsid w:val="00D6384B"/>
    <w:rsid w:val="00D64907"/>
    <w:rsid w:val="00D65522"/>
    <w:rsid w:val="00D6564D"/>
    <w:rsid w:val="00D65753"/>
    <w:rsid w:val="00D66365"/>
    <w:rsid w:val="00D66877"/>
    <w:rsid w:val="00D6750B"/>
    <w:rsid w:val="00D6758C"/>
    <w:rsid w:val="00D676A7"/>
    <w:rsid w:val="00D677EA"/>
    <w:rsid w:val="00D67CE2"/>
    <w:rsid w:val="00D71BC6"/>
    <w:rsid w:val="00D73288"/>
    <w:rsid w:val="00D73D7C"/>
    <w:rsid w:val="00D73ECB"/>
    <w:rsid w:val="00D759DF"/>
    <w:rsid w:val="00D77566"/>
    <w:rsid w:val="00D77A0A"/>
    <w:rsid w:val="00D77B66"/>
    <w:rsid w:val="00D810DD"/>
    <w:rsid w:val="00D82036"/>
    <w:rsid w:val="00D822F2"/>
    <w:rsid w:val="00D82894"/>
    <w:rsid w:val="00D83289"/>
    <w:rsid w:val="00D83541"/>
    <w:rsid w:val="00D83DD4"/>
    <w:rsid w:val="00D8407B"/>
    <w:rsid w:val="00D84486"/>
    <w:rsid w:val="00D847BE"/>
    <w:rsid w:val="00D84D0D"/>
    <w:rsid w:val="00D85113"/>
    <w:rsid w:val="00D8679C"/>
    <w:rsid w:val="00D8708A"/>
    <w:rsid w:val="00D877C0"/>
    <w:rsid w:val="00D92469"/>
    <w:rsid w:val="00D92E68"/>
    <w:rsid w:val="00D93279"/>
    <w:rsid w:val="00D944B7"/>
    <w:rsid w:val="00D94736"/>
    <w:rsid w:val="00D94C19"/>
    <w:rsid w:val="00D94CE5"/>
    <w:rsid w:val="00D95CE2"/>
    <w:rsid w:val="00D96546"/>
    <w:rsid w:val="00D97282"/>
    <w:rsid w:val="00D975E9"/>
    <w:rsid w:val="00D976DD"/>
    <w:rsid w:val="00DA00F5"/>
    <w:rsid w:val="00DA0A37"/>
    <w:rsid w:val="00DA0A79"/>
    <w:rsid w:val="00DA1C60"/>
    <w:rsid w:val="00DA1E06"/>
    <w:rsid w:val="00DA2183"/>
    <w:rsid w:val="00DA3441"/>
    <w:rsid w:val="00DA39C5"/>
    <w:rsid w:val="00DA3B1D"/>
    <w:rsid w:val="00DA5B7D"/>
    <w:rsid w:val="00DA7914"/>
    <w:rsid w:val="00DB00E1"/>
    <w:rsid w:val="00DB010B"/>
    <w:rsid w:val="00DB1E40"/>
    <w:rsid w:val="00DB2A72"/>
    <w:rsid w:val="00DB3BC1"/>
    <w:rsid w:val="00DB3F89"/>
    <w:rsid w:val="00DB460A"/>
    <w:rsid w:val="00DB4CF5"/>
    <w:rsid w:val="00DB4D59"/>
    <w:rsid w:val="00DB6431"/>
    <w:rsid w:val="00DB6971"/>
    <w:rsid w:val="00DB6F13"/>
    <w:rsid w:val="00DB6FBC"/>
    <w:rsid w:val="00DB797E"/>
    <w:rsid w:val="00DB7A26"/>
    <w:rsid w:val="00DB7A82"/>
    <w:rsid w:val="00DC05C1"/>
    <w:rsid w:val="00DC07BA"/>
    <w:rsid w:val="00DC0915"/>
    <w:rsid w:val="00DC0F3A"/>
    <w:rsid w:val="00DC1155"/>
    <w:rsid w:val="00DC149F"/>
    <w:rsid w:val="00DC1907"/>
    <w:rsid w:val="00DC1C3F"/>
    <w:rsid w:val="00DC1FB7"/>
    <w:rsid w:val="00DC215B"/>
    <w:rsid w:val="00DC230C"/>
    <w:rsid w:val="00DC2ACF"/>
    <w:rsid w:val="00DC2F11"/>
    <w:rsid w:val="00DC3935"/>
    <w:rsid w:val="00DC3F44"/>
    <w:rsid w:val="00DC3FD4"/>
    <w:rsid w:val="00DC42BC"/>
    <w:rsid w:val="00DC4B11"/>
    <w:rsid w:val="00DC53C4"/>
    <w:rsid w:val="00DC5D7B"/>
    <w:rsid w:val="00DC695E"/>
    <w:rsid w:val="00DC73A2"/>
    <w:rsid w:val="00DD105A"/>
    <w:rsid w:val="00DD1201"/>
    <w:rsid w:val="00DD17B5"/>
    <w:rsid w:val="00DD1E9C"/>
    <w:rsid w:val="00DD2683"/>
    <w:rsid w:val="00DD3689"/>
    <w:rsid w:val="00DD3E61"/>
    <w:rsid w:val="00DD4281"/>
    <w:rsid w:val="00DD4E30"/>
    <w:rsid w:val="00DD692B"/>
    <w:rsid w:val="00DD6B65"/>
    <w:rsid w:val="00DD70CF"/>
    <w:rsid w:val="00DD7356"/>
    <w:rsid w:val="00DD77E5"/>
    <w:rsid w:val="00DE01EE"/>
    <w:rsid w:val="00DE0309"/>
    <w:rsid w:val="00DE17A9"/>
    <w:rsid w:val="00DE19AD"/>
    <w:rsid w:val="00DE2241"/>
    <w:rsid w:val="00DE33C2"/>
    <w:rsid w:val="00DE45CD"/>
    <w:rsid w:val="00DE4793"/>
    <w:rsid w:val="00DE6E0A"/>
    <w:rsid w:val="00DE76A0"/>
    <w:rsid w:val="00DF02BC"/>
    <w:rsid w:val="00DF0649"/>
    <w:rsid w:val="00DF22E0"/>
    <w:rsid w:val="00DF256C"/>
    <w:rsid w:val="00DF2967"/>
    <w:rsid w:val="00DF2F73"/>
    <w:rsid w:val="00DF31C3"/>
    <w:rsid w:val="00DF4726"/>
    <w:rsid w:val="00DF4918"/>
    <w:rsid w:val="00DF4D39"/>
    <w:rsid w:val="00DF4D93"/>
    <w:rsid w:val="00DF5314"/>
    <w:rsid w:val="00DF6182"/>
    <w:rsid w:val="00DF7886"/>
    <w:rsid w:val="00DF7DE9"/>
    <w:rsid w:val="00E010B5"/>
    <w:rsid w:val="00E011DB"/>
    <w:rsid w:val="00E01B91"/>
    <w:rsid w:val="00E0274A"/>
    <w:rsid w:val="00E0305C"/>
    <w:rsid w:val="00E03491"/>
    <w:rsid w:val="00E042BA"/>
    <w:rsid w:val="00E0544B"/>
    <w:rsid w:val="00E05A9E"/>
    <w:rsid w:val="00E05B94"/>
    <w:rsid w:val="00E06E8C"/>
    <w:rsid w:val="00E07D72"/>
    <w:rsid w:val="00E1024A"/>
    <w:rsid w:val="00E10476"/>
    <w:rsid w:val="00E105F6"/>
    <w:rsid w:val="00E10FE5"/>
    <w:rsid w:val="00E116BE"/>
    <w:rsid w:val="00E13CFE"/>
    <w:rsid w:val="00E13F37"/>
    <w:rsid w:val="00E13FAE"/>
    <w:rsid w:val="00E1467E"/>
    <w:rsid w:val="00E147EB"/>
    <w:rsid w:val="00E1584D"/>
    <w:rsid w:val="00E1589F"/>
    <w:rsid w:val="00E160BE"/>
    <w:rsid w:val="00E1636D"/>
    <w:rsid w:val="00E16CD7"/>
    <w:rsid w:val="00E1783B"/>
    <w:rsid w:val="00E17F4C"/>
    <w:rsid w:val="00E20D0A"/>
    <w:rsid w:val="00E212A3"/>
    <w:rsid w:val="00E22B47"/>
    <w:rsid w:val="00E22C80"/>
    <w:rsid w:val="00E2460C"/>
    <w:rsid w:val="00E251F5"/>
    <w:rsid w:val="00E25D3C"/>
    <w:rsid w:val="00E27095"/>
    <w:rsid w:val="00E270EA"/>
    <w:rsid w:val="00E2747E"/>
    <w:rsid w:val="00E277C5"/>
    <w:rsid w:val="00E278EA"/>
    <w:rsid w:val="00E27EDC"/>
    <w:rsid w:val="00E302DE"/>
    <w:rsid w:val="00E31AE7"/>
    <w:rsid w:val="00E32F98"/>
    <w:rsid w:val="00E33FB4"/>
    <w:rsid w:val="00E342FB"/>
    <w:rsid w:val="00E34564"/>
    <w:rsid w:val="00E3508F"/>
    <w:rsid w:val="00E35497"/>
    <w:rsid w:val="00E35583"/>
    <w:rsid w:val="00E35802"/>
    <w:rsid w:val="00E358B1"/>
    <w:rsid w:val="00E35A73"/>
    <w:rsid w:val="00E36DB0"/>
    <w:rsid w:val="00E37A00"/>
    <w:rsid w:val="00E41218"/>
    <w:rsid w:val="00E42812"/>
    <w:rsid w:val="00E45A74"/>
    <w:rsid w:val="00E45CFC"/>
    <w:rsid w:val="00E45D9F"/>
    <w:rsid w:val="00E45DCF"/>
    <w:rsid w:val="00E46504"/>
    <w:rsid w:val="00E46DDF"/>
    <w:rsid w:val="00E5069B"/>
    <w:rsid w:val="00E52172"/>
    <w:rsid w:val="00E52AC3"/>
    <w:rsid w:val="00E52CE7"/>
    <w:rsid w:val="00E53D83"/>
    <w:rsid w:val="00E540BA"/>
    <w:rsid w:val="00E543DB"/>
    <w:rsid w:val="00E553DF"/>
    <w:rsid w:val="00E55808"/>
    <w:rsid w:val="00E55AC7"/>
    <w:rsid w:val="00E55C2B"/>
    <w:rsid w:val="00E56D24"/>
    <w:rsid w:val="00E5740B"/>
    <w:rsid w:val="00E6113F"/>
    <w:rsid w:val="00E612EE"/>
    <w:rsid w:val="00E61564"/>
    <w:rsid w:val="00E61791"/>
    <w:rsid w:val="00E61918"/>
    <w:rsid w:val="00E61944"/>
    <w:rsid w:val="00E61C55"/>
    <w:rsid w:val="00E62139"/>
    <w:rsid w:val="00E62915"/>
    <w:rsid w:val="00E62C1B"/>
    <w:rsid w:val="00E64ACA"/>
    <w:rsid w:val="00E64ADD"/>
    <w:rsid w:val="00E64B0C"/>
    <w:rsid w:val="00E64D9C"/>
    <w:rsid w:val="00E64FA9"/>
    <w:rsid w:val="00E6635F"/>
    <w:rsid w:val="00E6777A"/>
    <w:rsid w:val="00E679F2"/>
    <w:rsid w:val="00E70231"/>
    <w:rsid w:val="00E705F2"/>
    <w:rsid w:val="00E72C90"/>
    <w:rsid w:val="00E73267"/>
    <w:rsid w:val="00E734EA"/>
    <w:rsid w:val="00E743AC"/>
    <w:rsid w:val="00E74DD3"/>
    <w:rsid w:val="00E74DDC"/>
    <w:rsid w:val="00E74F31"/>
    <w:rsid w:val="00E76C17"/>
    <w:rsid w:val="00E76EC7"/>
    <w:rsid w:val="00E7768D"/>
    <w:rsid w:val="00E77723"/>
    <w:rsid w:val="00E7796F"/>
    <w:rsid w:val="00E77D77"/>
    <w:rsid w:val="00E81712"/>
    <w:rsid w:val="00E81B76"/>
    <w:rsid w:val="00E8283D"/>
    <w:rsid w:val="00E835DB"/>
    <w:rsid w:val="00E8446A"/>
    <w:rsid w:val="00E845C4"/>
    <w:rsid w:val="00E84E22"/>
    <w:rsid w:val="00E85546"/>
    <w:rsid w:val="00E868B0"/>
    <w:rsid w:val="00E87896"/>
    <w:rsid w:val="00E87968"/>
    <w:rsid w:val="00E87A4A"/>
    <w:rsid w:val="00E9224D"/>
    <w:rsid w:val="00E93168"/>
    <w:rsid w:val="00E935B2"/>
    <w:rsid w:val="00E93AAE"/>
    <w:rsid w:val="00E94600"/>
    <w:rsid w:val="00E94C5C"/>
    <w:rsid w:val="00E96FE5"/>
    <w:rsid w:val="00E97EBD"/>
    <w:rsid w:val="00EA0084"/>
    <w:rsid w:val="00EA04D7"/>
    <w:rsid w:val="00EA084F"/>
    <w:rsid w:val="00EA187B"/>
    <w:rsid w:val="00EA1FAD"/>
    <w:rsid w:val="00EA2AB8"/>
    <w:rsid w:val="00EA2EAF"/>
    <w:rsid w:val="00EA39A9"/>
    <w:rsid w:val="00EA4940"/>
    <w:rsid w:val="00EA6151"/>
    <w:rsid w:val="00EA6D8B"/>
    <w:rsid w:val="00EA71B9"/>
    <w:rsid w:val="00EB119C"/>
    <w:rsid w:val="00EB28A8"/>
    <w:rsid w:val="00EB3029"/>
    <w:rsid w:val="00EB37EA"/>
    <w:rsid w:val="00EB519D"/>
    <w:rsid w:val="00EB5E05"/>
    <w:rsid w:val="00EB7561"/>
    <w:rsid w:val="00EC0110"/>
    <w:rsid w:val="00EC0508"/>
    <w:rsid w:val="00EC0893"/>
    <w:rsid w:val="00EC09C2"/>
    <w:rsid w:val="00EC1584"/>
    <w:rsid w:val="00EC1825"/>
    <w:rsid w:val="00EC1A44"/>
    <w:rsid w:val="00EC1BF3"/>
    <w:rsid w:val="00EC23C6"/>
    <w:rsid w:val="00EC23D0"/>
    <w:rsid w:val="00EC32C2"/>
    <w:rsid w:val="00EC3D63"/>
    <w:rsid w:val="00EC4DC8"/>
    <w:rsid w:val="00EC4E10"/>
    <w:rsid w:val="00EC4E9D"/>
    <w:rsid w:val="00EC5F92"/>
    <w:rsid w:val="00EC7087"/>
    <w:rsid w:val="00EC7AB4"/>
    <w:rsid w:val="00ED04EF"/>
    <w:rsid w:val="00ED0D8F"/>
    <w:rsid w:val="00ED136E"/>
    <w:rsid w:val="00ED25E1"/>
    <w:rsid w:val="00ED47C6"/>
    <w:rsid w:val="00ED4DD8"/>
    <w:rsid w:val="00ED4F1A"/>
    <w:rsid w:val="00ED5831"/>
    <w:rsid w:val="00ED5BCE"/>
    <w:rsid w:val="00ED5C95"/>
    <w:rsid w:val="00ED5CE3"/>
    <w:rsid w:val="00ED638A"/>
    <w:rsid w:val="00ED6E5D"/>
    <w:rsid w:val="00ED77FE"/>
    <w:rsid w:val="00ED7F9A"/>
    <w:rsid w:val="00EE098B"/>
    <w:rsid w:val="00EE255E"/>
    <w:rsid w:val="00EE28AF"/>
    <w:rsid w:val="00EE2F23"/>
    <w:rsid w:val="00EE3028"/>
    <w:rsid w:val="00EE5195"/>
    <w:rsid w:val="00EE7DFC"/>
    <w:rsid w:val="00EF01C3"/>
    <w:rsid w:val="00EF0A23"/>
    <w:rsid w:val="00EF379E"/>
    <w:rsid w:val="00EF3854"/>
    <w:rsid w:val="00EF3C03"/>
    <w:rsid w:val="00EF4B6C"/>
    <w:rsid w:val="00EF5769"/>
    <w:rsid w:val="00EF5B0A"/>
    <w:rsid w:val="00EF776D"/>
    <w:rsid w:val="00F02664"/>
    <w:rsid w:val="00F03024"/>
    <w:rsid w:val="00F031A4"/>
    <w:rsid w:val="00F0336F"/>
    <w:rsid w:val="00F0366B"/>
    <w:rsid w:val="00F046D6"/>
    <w:rsid w:val="00F04C25"/>
    <w:rsid w:val="00F0597F"/>
    <w:rsid w:val="00F0674D"/>
    <w:rsid w:val="00F06B60"/>
    <w:rsid w:val="00F06C43"/>
    <w:rsid w:val="00F076C5"/>
    <w:rsid w:val="00F1169F"/>
    <w:rsid w:val="00F1254A"/>
    <w:rsid w:val="00F1267E"/>
    <w:rsid w:val="00F12BF6"/>
    <w:rsid w:val="00F12E20"/>
    <w:rsid w:val="00F13F67"/>
    <w:rsid w:val="00F142BF"/>
    <w:rsid w:val="00F14963"/>
    <w:rsid w:val="00F15069"/>
    <w:rsid w:val="00F155D1"/>
    <w:rsid w:val="00F15CDB"/>
    <w:rsid w:val="00F16893"/>
    <w:rsid w:val="00F1695B"/>
    <w:rsid w:val="00F16B95"/>
    <w:rsid w:val="00F17642"/>
    <w:rsid w:val="00F17785"/>
    <w:rsid w:val="00F17B67"/>
    <w:rsid w:val="00F17F22"/>
    <w:rsid w:val="00F20785"/>
    <w:rsid w:val="00F210EA"/>
    <w:rsid w:val="00F21E1C"/>
    <w:rsid w:val="00F22199"/>
    <w:rsid w:val="00F226EE"/>
    <w:rsid w:val="00F227A7"/>
    <w:rsid w:val="00F23C08"/>
    <w:rsid w:val="00F2467E"/>
    <w:rsid w:val="00F24F6D"/>
    <w:rsid w:val="00F2502E"/>
    <w:rsid w:val="00F254D7"/>
    <w:rsid w:val="00F25FE1"/>
    <w:rsid w:val="00F26BEA"/>
    <w:rsid w:val="00F26D93"/>
    <w:rsid w:val="00F276BF"/>
    <w:rsid w:val="00F27A05"/>
    <w:rsid w:val="00F27EDA"/>
    <w:rsid w:val="00F31DA8"/>
    <w:rsid w:val="00F32CFC"/>
    <w:rsid w:val="00F333FC"/>
    <w:rsid w:val="00F33743"/>
    <w:rsid w:val="00F33851"/>
    <w:rsid w:val="00F33884"/>
    <w:rsid w:val="00F34067"/>
    <w:rsid w:val="00F34734"/>
    <w:rsid w:val="00F3499F"/>
    <w:rsid w:val="00F349D6"/>
    <w:rsid w:val="00F34ADB"/>
    <w:rsid w:val="00F34FD8"/>
    <w:rsid w:val="00F36A20"/>
    <w:rsid w:val="00F36D69"/>
    <w:rsid w:val="00F36F10"/>
    <w:rsid w:val="00F372B2"/>
    <w:rsid w:val="00F37320"/>
    <w:rsid w:val="00F373D3"/>
    <w:rsid w:val="00F379E7"/>
    <w:rsid w:val="00F402C3"/>
    <w:rsid w:val="00F407CA"/>
    <w:rsid w:val="00F40C39"/>
    <w:rsid w:val="00F40E54"/>
    <w:rsid w:val="00F42103"/>
    <w:rsid w:val="00F4249B"/>
    <w:rsid w:val="00F429CC"/>
    <w:rsid w:val="00F42A60"/>
    <w:rsid w:val="00F4355E"/>
    <w:rsid w:val="00F43E61"/>
    <w:rsid w:val="00F44A51"/>
    <w:rsid w:val="00F44CD4"/>
    <w:rsid w:val="00F45261"/>
    <w:rsid w:val="00F453E4"/>
    <w:rsid w:val="00F45ECA"/>
    <w:rsid w:val="00F50182"/>
    <w:rsid w:val="00F50CEB"/>
    <w:rsid w:val="00F52186"/>
    <w:rsid w:val="00F5243D"/>
    <w:rsid w:val="00F52AA7"/>
    <w:rsid w:val="00F533DD"/>
    <w:rsid w:val="00F53829"/>
    <w:rsid w:val="00F544C8"/>
    <w:rsid w:val="00F5456B"/>
    <w:rsid w:val="00F54676"/>
    <w:rsid w:val="00F55043"/>
    <w:rsid w:val="00F557EC"/>
    <w:rsid w:val="00F55BED"/>
    <w:rsid w:val="00F5640E"/>
    <w:rsid w:val="00F57671"/>
    <w:rsid w:val="00F60325"/>
    <w:rsid w:val="00F605D9"/>
    <w:rsid w:val="00F61BE7"/>
    <w:rsid w:val="00F625D9"/>
    <w:rsid w:val="00F63355"/>
    <w:rsid w:val="00F63C30"/>
    <w:rsid w:val="00F6427A"/>
    <w:rsid w:val="00F64AE6"/>
    <w:rsid w:val="00F64D91"/>
    <w:rsid w:val="00F65080"/>
    <w:rsid w:val="00F65196"/>
    <w:rsid w:val="00F657EA"/>
    <w:rsid w:val="00F65F57"/>
    <w:rsid w:val="00F66888"/>
    <w:rsid w:val="00F674F5"/>
    <w:rsid w:val="00F678D7"/>
    <w:rsid w:val="00F67DA6"/>
    <w:rsid w:val="00F71B65"/>
    <w:rsid w:val="00F71DF9"/>
    <w:rsid w:val="00F72388"/>
    <w:rsid w:val="00F7295F"/>
    <w:rsid w:val="00F73B05"/>
    <w:rsid w:val="00F740FF"/>
    <w:rsid w:val="00F755C5"/>
    <w:rsid w:val="00F75B93"/>
    <w:rsid w:val="00F76112"/>
    <w:rsid w:val="00F7625D"/>
    <w:rsid w:val="00F76356"/>
    <w:rsid w:val="00F77035"/>
    <w:rsid w:val="00F776F7"/>
    <w:rsid w:val="00F779F8"/>
    <w:rsid w:val="00F800FA"/>
    <w:rsid w:val="00F8065A"/>
    <w:rsid w:val="00F80BF8"/>
    <w:rsid w:val="00F814BB"/>
    <w:rsid w:val="00F81E69"/>
    <w:rsid w:val="00F834F3"/>
    <w:rsid w:val="00F83ABC"/>
    <w:rsid w:val="00F84184"/>
    <w:rsid w:val="00F844FF"/>
    <w:rsid w:val="00F84937"/>
    <w:rsid w:val="00F84CA7"/>
    <w:rsid w:val="00F84D72"/>
    <w:rsid w:val="00F85B76"/>
    <w:rsid w:val="00F86512"/>
    <w:rsid w:val="00F86545"/>
    <w:rsid w:val="00F8756F"/>
    <w:rsid w:val="00F904DE"/>
    <w:rsid w:val="00F91614"/>
    <w:rsid w:val="00F91A70"/>
    <w:rsid w:val="00F9214E"/>
    <w:rsid w:val="00F921A8"/>
    <w:rsid w:val="00F930DA"/>
    <w:rsid w:val="00F9340A"/>
    <w:rsid w:val="00F9560E"/>
    <w:rsid w:val="00F97698"/>
    <w:rsid w:val="00F97E9F"/>
    <w:rsid w:val="00F97FA6"/>
    <w:rsid w:val="00FA015D"/>
    <w:rsid w:val="00FA07DD"/>
    <w:rsid w:val="00FA0AC9"/>
    <w:rsid w:val="00FA14AE"/>
    <w:rsid w:val="00FA1C18"/>
    <w:rsid w:val="00FA26C5"/>
    <w:rsid w:val="00FA2C24"/>
    <w:rsid w:val="00FA404F"/>
    <w:rsid w:val="00FA49BA"/>
    <w:rsid w:val="00FA536A"/>
    <w:rsid w:val="00FA5393"/>
    <w:rsid w:val="00FA5543"/>
    <w:rsid w:val="00FA68F6"/>
    <w:rsid w:val="00FA73E2"/>
    <w:rsid w:val="00FB0111"/>
    <w:rsid w:val="00FB0577"/>
    <w:rsid w:val="00FB17C5"/>
    <w:rsid w:val="00FB1CAB"/>
    <w:rsid w:val="00FB1EF1"/>
    <w:rsid w:val="00FB2F28"/>
    <w:rsid w:val="00FB358A"/>
    <w:rsid w:val="00FB38D8"/>
    <w:rsid w:val="00FB3CA2"/>
    <w:rsid w:val="00FB3E5A"/>
    <w:rsid w:val="00FB50E7"/>
    <w:rsid w:val="00FB5380"/>
    <w:rsid w:val="00FB6C0C"/>
    <w:rsid w:val="00FB732D"/>
    <w:rsid w:val="00FB75F9"/>
    <w:rsid w:val="00FB767E"/>
    <w:rsid w:val="00FB7FD2"/>
    <w:rsid w:val="00FC01C7"/>
    <w:rsid w:val="00FC0B21"/>
    <w:rsid w:val="00FC1070"/>
    <w:rsid w:val="00FC114F"/>
    <w:rsid w:val="00FC115F"/>
    <w:rsid w:val="00FC1553"/>
    <w:rsid w:val="00FC16C1"/>
    <w:rsid w:val="00FC45B7"/>
    <w:rsid w:val="00FC467C"/>
    <w:rsid w:val="00FC4BDE"/>
    <w:rsid w:val="00FC5611"/>
    <w:rsid w:val="00FC588B"/>
    <w:rsid w:val="00FC6620"/>
    <w:rsid w:val="00FC6F50"/>
    <w:rsid w:val="00FC745F"/>
    <w:rsid w:val="00FC74E7"/>
    <w:rsid w:val="00FD0594"/>
    <w:rsid w:val="00FD1169"/>
    <w:rsid w:val="00FD132F"/>
    <w:rsid w:val="00FD14F1"/>
    <w:rsid w:val="00FD202F"/>
    <w:rsid w:val="00FD299C"/>
    <w:rsid w:val="00FD3DE7"/>
    <w:rsid w:val="00FD4244"/>
    <w:rsid w:val="00FD4B20"/>
    <w:rsid w:val="00FD4C0F"/>
    <w:rsid w:val="00FD503B"/>
    <w:rsid w:val="00FD5171"/>
    <w:rsid w:val="00FD72F4"/>
    <w:rsid w:val="00FE18DD"/>
    <w:rsid w:val="00FE30E6"/>
    <w:rsid w:val="00FE3B25"/>
    <w:rsid w:val="00FE3E3D"/>
    <w:rsid w:val="00FE4261"/>
    <w:rsid w:val="00FE473E"/>
    <w:rsid w:val="00FE49FA"/>
    <w:rsid w:val="00FE4B5C"/>
    <w:rsid w:val="00FE5939"/>
    <w:rsid w:val="00FE5E04"/>
    <w:rsid w:val="00FE5E97"/>
    <w:rsid w:val="00FE6660"/>
    <w:rsid w:val="00FE6C72"/>
    <w:rsid w:val="00FE7AB4"/>
    <w:rsid w:val="00FE7DD8"/>
    <w:rsid w:val="00FF0376"/>
    <w:rsid w:val="00FF0DC6"/>
    <w:rsid w:val="00FF0F26"/>
    <w:rsid w:val="00FF1507"/>
    <w:rsid w:val="00FF1E5D"/>
    <w:rsid w:val="00FF24E0"/>
    <w:rsid w:val="00FF2F1F"/>
    <w:rsid w:val="00FF352F"/>
    <w:rsid w:val="00FF3A2C"/>
    <w:rsid w:val="00FF4771"/>
    <w:rsid w:val="00FF49AE"/>
    <w:rsid w:val="00FF56DD"/>
    <w:rsid w:val="00FF6B66"/>
    <w:rsid w:val="00FF7BE1"/>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49" fill="f" fillcolor="white" stroke="f">
      <v:fill color="white" on="f"/>
      <v:stroke on="f"/>
    </o:shapedefaults>
    <o:shapelayout v:ext="edit">
      <o:idmap v:ext="edit" data="1"/>
    </o:shapelayout>
  </w:shapeDefaults>
  <w:decimalSymbol w:val="."/>
  <w:listSeparator w:val=","/>
  <w14:docId w14:val="244C7C4B"/>
  <w15:chartTrackingRefBased/>
  <w15:docId w15:val="{04FBABCB-8EB2-4492-86EA-4AABBEA5F8B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imes New Roman" w:eastAsia="Times New Roman" w:hAnsi="Times New Roman" w:cs="Times New Roman"/>
        <w:lang w:val="en-US" w:eastAsia="en-US" w:bidi="ar-SA"/>
      </w:rPr>
    </w:rPrDefault>
    <w:pPrDefault/>
  </w:docDefaults>
  <w:latentStyles w:defLockedState="0" w:defUIPriority="99" w:defSemiHidden="0" w:defUnhideWhenUsed="0" w:defQFormat="0" w:count="376">
    <w:lsdException w:name="Normal" w:locked="1" w:uiPriority="0" w:qFormat="1"/>
    <w:lsdException w:name="heading 1" w:locked="1" w:uiPriority="9" w:qFormat="1"/>
    <w:lsdException w:name="heading 2" w:locked="1" w:uiPriority="9" w:qFormat="1"/>
    <w:lsdException w:name="heading 3" w:locked="1" w:uiPriority="9" w:qFormat="1"/>
    <w:lsdException w:name="heading 4" w:locked="1" w:uiPriority="9" w:qFormat="1"/>
    <w:lsdException w:name="heading 5" w:locked="1" w:uiPriority="9" w:qFormat="1"/>
    <w:lsdException w:name="heading 6" w:locked="1" w:uiPriority="9" w:qFormat="1"/>
    <w:lsdException w:name="heading 7" w:locked="1" w:uiPriority="9" w:qFormat="1"/>
    <w:lsdException w:name="heading 8" w:locked="1" w:uiPriority="9" w:qFormat="1"/>
    <w:lsdException w:name="heading 9" w:locked="1" w:uiPriority="9" w:qFormat="1"/>
    <w:lsdException w:name="index 1" w:locked="1" w:semiHidden="1" w:unhideWhenUsed="1"/>
    <w:lsdException w:name="index 2" w:locked="1" w:semiHidden="1" w:unhideWhenUsed="1"/>
    <w:lsdException w:name="index 3" w:locked="1" w:semiHidden="1" w:unhideWhenUsed="1"/>
    <w:lsdException w:name="index 4" w:locked="1" w:semiHidden="1" w:unhideWhenUsed="1"/>
    <w:lsdException w:name="index 5" w:locked="1" w:semiHidden="1" w:unhideWhenUsed="1"/>
    <w:lsdException w:name="index 6" w:locked="1" w:semiHidden="1" w:unhideWhenUsed="1"/>
    <w:lsdException w:name="index 7" w:locked="1" w:semiHidden="1" w:unhideWhenUsed="1"/>
    <w:lsdException w:name="index 8" w:locked="1" w:semiHidden="1" w:unhideWhenUsed="1"/>
    <w:lsdException w:name="index 9" w:locked="1" w:semiHidden="1" w:unhideWhenUsed="1"/>
    <w:lsdException w:name="toc 1" w:locked="1" w:semiHidden="1" w:uiPriority="39" w:unhideWhenUsed="1"/>
    <w:lsdException w:name="toc 2" w:locked="1" w:semiHidden="1" w:uiPriority="39" w:unhideWhenUsed="1"/>
    <w:lsdException w:name="toc 3" w:locked="1" w:semiHidden="1" w:uiPriority="39" w:unhideWhenUsed="1"/>
    <w:lsdException w:name="toc 4" w:locked="1" w:semiHidden="1" w:uiPriority="39" w:unhideWhenUsed="1"/>
    <w:lsdException w:name="toc 5" w:locked="1" w:semiHidden="1" w:uiPriority="39" w:unhideWhenUsed="1"/>
    <w:lsdException w:name="toc 6" w:locked="1" w:semiHidden="1" w:uiPriority="39" w:unhideWhenUsed="1"/>
    <w:lsdException w:name="toc 7" w:locked="1" w:semiHidden="1" w:uiPriority="39" w:unhideWhenUsed="1"/>
    <w:lsdException w:name="toc 8" w:locked="1" w:semiHidden="1" w:uiPriority="39" w:unhideWhenUsed="1"/>
    <w:lsdException w:name="toc 9" w:locked="1" w:semiHidden="1" w:uiPriority="39" w:unhideWhenUsed="1"/>
    <w:lsdException w:name="Normal Indent" w:locked="1" w:semiHidden="1" w:unhideWhenUsed="1"/>
    <w:lsdException w:name="footnote text" w:locked="1" w:semiHidden="1" w:unhideWhenUsed="1"/>
    <w:lsdException w:name="annotation text" w:locked="1" w:semiHidden="1" w:unhideWhenUsed="1"/>
    <w:lsdException w:name="header" w:locked="1" w:semiHidden="1" w:unhideWhenUsed="1"/>
    <w:lsdException w:name="footer" w:locked="1" w:semiHidden="1" w:unhideWhenUsed="1"/>
    <w:lsdException w:name="index heading" w:locked="1" w:semiHidden="1" w:unhideWhenUsed="1"/>
    <w:lsdException w:name="caption" w:locked="1" w:semiHidden="1" w:uiPriority="35" w:unhideWhenUsed="1" w:qFormat="1"/>
    <w:lsdException w:name="table of figures" w:locked="1" w:semiHidden="1" w:unhideWhenUsed="1"/>
    <w:lsdException w:name="envelope address" w:locked="1" w:semiHidden="1" w:unhideWhenUsed="1"/>
    <w:lsdException w:name="envelope return" w:locked="1" w:semiHidden="1" w:unhideWhenUsed="1"/>
    <w:lsdException w:name="footnote reference" w:locked="1" w:semiHidden="1" w:unhideWhenUsed="1"/>
    <w:lsdException w:name="annotation reference" w:locked="1" w:semiHidden="1" w:unhideWhenUsed="1"/>
    <w:lsdException w:name="line number" w:locked="1" w:semiHidden="1" w:unhideWhenUsed="1"/>
    <w:lsdException w:name="page number" w:locked="1" w:semiHidden="1" w:unhideWhenUsed="1"/>
    <w:lsdException w:name="endnote reference" w:locked="1" w:semiHidden="1" w:unhideWhenUsed="1"/>
    <w:lsdException w:name="endnote text" w:locked="1" w:semiHidden="1" w:unhideWhenUsed="1"/>
    <w:lsdException w:name="table of authorities" w:locked="1" w:semiHidden="1" w:unhideWhenUsed="1"/>
    <w:lsdException w:name="macro" w:locked="1" w:semiHidden="1" w:unhideWhenUsed="1"/>
    <w:lsdException w:name="toa heading" w:locked="1" w:semiHidden="1" w:unhideWhenUsed="1"/>
    <w:lsdException w:name="List" w:locked="1" w:semiHidden="1" w:unhideWhenUsed="1"/>
    <w:lsdException w:name="List Bullet" w:locked="1" w:semiHidden="1" w:unhideWhenUsed="1"/>
    <w:lsdException w:name="List Number" w:locked="1" w:semiHidden="1" w:unhideWhenUsed="1"/>
    <w:lsdException w:name="List 2" w:locked="1" w:semiHidden="1" w:unhideWhenUsed="1"/>
    <w:lsdException w:name="List 3" w:locked="1" w:semiHidden="1" w:unhideWhenUsed="1"/>
    <w:lsdException w:name="List 4" w:locked="1" w:semiHidden="1" w:unhideWhenUsed="1"/>
    <w:lsdException w:name="List 5" w:locked="1" w:semiHidden="1" w:unhideWhenUsed="1"/>
    <w:lsdException w:name="List Bullet 2" w:locked="1" w:semiHidden="1" w:unhideWhenUsed="1"/>
    <w:lsdException w:name="List Bullet 3" w:locked="1" w:semiHidden="1" w:unhideWhenUsed="1"/>
    <w:lsdException w:name="List Bullet 4" w:locked="1" w:semiHidden="1" w:unhideWhenUsed="1"/>
    <w:lsdException w:name="List Bullet 5" w:locked="1" w:semiHidden="1" w:unhideWhenUsed="1"/>
    <w:lsdException w:name="List Number 2" w:locked="1" w:semiHidden="1" w:unhideWhenUsed="1"/>
    <w:lsdException w:name="List Number 3" w:locked="1" w:semiHidden="1" w:unhideWhenUsed="1"/>
    <w:lsdException w:name="List Number 4" w:locked="1" w:semiHidden="1" w:unhideWhenUsed="1"/>
    <w:lsdException w:name="List Number 5" w:locked="1" w:semiHidden="1" w:unhideWhenUsed="1"/>
    <w:lsdException w:name="Title" w:locked="1" w:uiPriority="10" w:qFormat="1"/>
    <w:lsdException w:name="Closing" w:locked="1" w:semiHidden="1" w:unhideWhenUsed="1"/>
    <w:lsdException w:name="Signature" w:locked="1" w:semiHidden="1" w:unhideWhenUsed="1"/>
    <w:lsdException w:name="Default Paragraph Font" w:locked="1" w:semiHidden="1" w:uiPriority="1" w:unhideWhenUsed="1"/>
    <w:lsdException w:name="Body Text" w:locked="1" w:semiHidden="1" w:unhideWhenUsed="1"/>
    <w:lsdException w:name="Body Text Indent" w:locked="1" w:semiHidden="1" w:unhideWhenUsed="1"/>
    <w:lsdException w:name="List Continue" w:locked="1" w:semiHidden="1" w:unhideWhenUsed="1"/>
    <w:lsdException w:name="List Continue 2" w:locked="1" w:semiHidden="1" w:unhideWhenUsed="1"/>
    <w:lsdException w:name="List Continue 3" w:locked="1" w:semiHidden="1" w:unhideWhenUsed="1"/>
    <w:lsdException w:name="List Continue 4" w:locked="1" w:semiHidden="1" w:unhideWhenUsed="1"/>
    <w:lsdException w:name="List Continue 5" w:locked="1" w:semiHidden="1" w:unhideWhenUsed="1"/>
    <w:lsdException w:name="Message Header" w:locked="1" w:semiHidden="1" w:unhideWhenUsed="1"/>
    <w:lsdException w:name="Subtitle" w:locked="1" w:uiPriority="11" w:qFormat="1"/>
    <w:lsdException w:name="Salutation" w:locked="1" w:semiHidden="1" w:unhideWhenUsed="1"/>
    <w:lsdException w:name="Date" w:locked="1" w:semiHidden="1" w:unhideWhenUsed="1"/>
    <w:lsdException w:name="Body Text First Indent" w:locked="1" w:semiHidden="1" w:unhideWhenUsed="1"/>
    <w:lsdException w:name="Body Text First Indent 2" w:locked="1" w:semiHidden="1" w:unhideWhenUsed="1"/>
    <w:lsdException w:name="Note Heading" w:locked="1" w:semiHidden="1" w:unhideWhenUsed="1"/>
    <w:lsdException w:name="Body Text 2" w:locked="1" w:semiHidden="1" w:unhideWhenUsed="1"/>
    <w:lsdException w:name="Body Text 3" w:locked="1" w:semiHidden="1" w:unhideWhenUsed="1"/>
    <w:lsdException w:name="Body Text Indent 2" w:locked="1" w:semiHidden="1" w:unhideWhenUsed="1"/>
    <w:lsdException w:name="Body Text Indent 3" w:locked="1" w:semiHidden="1" w:unhideWhenUsed="1"/>
    <w:lsdException w:name="Block Text" w:locked="1" w:semiHidden="1" w:unhideWhenUsed="1"/>
    <w:lsdException w:name="Hyperlink" w:locked="1" w:semiHidden="1" w:unhideWhenUsed="1"/>
    <w:lsdException w:name="FollowedHyperlink" w:locked="1" w:semiHidden="1" w:unhideWhenUsed="1"/>
    <w:lsdException w:name="Strong" w:locked="1" w:uiPriority="22" w:qFormat="1"/>
    <w:lsdException w:name="Emphasis" w:locked="1" w:uiPriority="20" w:qFormat="1"/>
    <w:lsdException w:name="Document Map" w:locked="1" w:semiHidden="1" w:unhideWhenUsed="1"/>
    <w:lsdException w:name="Plain Text" w:locked="1" w:semiHidden="1" w:unhideWhenUsed="1"/>
    <w:lsdException w:name="E-mail Signature" w:locked="1" w:semiHidden="1" w:unhideWhenUsed="1"/>
    <w:lsdException w:name="HTML Top of Form" w:locked="1" w:semiHidden="1" w:unhideWhenUsed="1"/>
    <w:lsdException w:name="HTML Bottom of Form" w:locked="1" w:semiHidden="1" w:unhideWhenUsed="1"/>
    <w:lsdException w:name="Normal (Web)" w:locked="1" w:semiHidden="1" w:unhideWhenUsed="1"/>
    <w:lsdException w:name="HTML Acronym" w:locked="1" w:semiHidden="1" w:unhideWhenUsed="1"/>
    <w:lsdException w:name="HTML Address" w:locked="1" w:semiHidden="1" w:unhideWhenUsed="1"/>
    <w:lsdException w:name="HTML Cite" w:locked="1" w:semiHidden="1" w:unhideWhenUsed="1"/>
    <w:lsdException w:name="HTML Code" w:locked="1" w:semiHidden="1" w:unhideWhenUsed="1"/>
    <w:lsdException w:name="HTML Definition" w:locked="1" w:semiHidden="1" w:unhideWhenUsed="1"/>
    <w:lsdException w:name="HTML Keyboard" w:locked="1" w:semiHidden="1" w:unhideWhenUsed="1"/>
    <w:lsdException w:name="HTML Preformatted" w:locked="1" w:semiHidden="1" w:unhideWhenUsed="1"/>
    <w:lsdException w:name="HTML Sample" w:locked="1" w:semiHidden="1" w:unhideWhenUsed="1"/>
    <w:lsdException w:name="HTML Typewriter" w:locked="1" w:semiHidden="1" w:unhideWhenUsed="1"/>
    <w:lsdException w:name="HTML Variable" w:locked="1" w:semiHidden="1" w:unhideWhenUsed="1"/>
    <w:lsdException w:name="Normal Table" w:locked="1" w:semiHidden="1" w:unhideWhenUsed="1"/>
    <w:lsdException w:name="annotation subject" w:locked="1" w:semiHidden="1" w:unhideWhenUsed="1"/>
    <w:lsdException w:name="No List" w:locked="1" w:semiHidden="1" w:unhideWhenUsed="1"/>
    <w:lsdException w:name="Outline List 1" w:locked="1" w:semiHidden="1" w:unhideWhenUsed="1"/>
    <w:lsdException w:name="Outline List 2" w:locked="1" w:semiHidden="1" w:unhideWhenUsed="1"/>
    <w:lsdException w:name="Outline List 3" w:locked="1" w:semiHidden="1" w:unhideWhenUsed="1"/>
    <w:lsdException w:name="Table Simple 1" w:locked="1" w:semiHidden="1" w:unhideWhenUsed="1"/>
    <w:lsdException w:name="Table Simple 2" w:locked="1" w:semiHidden="1" w:unhideWhenUsed="1"/>
    <w:lsdException w:name="Table Simple 3" w:locked="1" w:semiHidden="1" w:unhideWhenUsed="1"/>
    <w:lsdException w:name="Table Classic 1" w:locked="1" w:semiHidden="1" w:unhideWhenUsed="1"/>
    <w:lsdException w:name="Table Classic 2" w:locked="1" w:semiHidden="1" w:unhideWhenUsed="1"/>
    <w:lsdException w:name="Table Classic 3" w:locked="1" w:semiHidden="1" w:unhideWhenUsed="1"/>
    <w:lsdException w:name="Table Classic 4" w:locked="1" w:semiHidden="1" w:unhideWhenUsed="1"/>
    <w:lsdException w:name="Table Colorful 1" w:locked="1" w:semiHidden="1" w:unhideWhenUsed="1"/>
    <w:lsdException w:name="Table Colorful 2" w:locked="1" w:semiHidden="1" w:unhideWhenUsed="1"/>
    <w:lsdException w:name="Table Colorful 3" w:locked="1" w:semiHidden="1" w:unhideWhenUsed="1"/>
    <w:lsdException w:name="Table Columns 1" w:locked="1" w:semiHidden="1" w:unhideWhenUsed="1"/>
    <w:lsdException w:name="Table Columns 2" w:locked="1" w:semiHidden="1" w:unhideWhenUsed="1"/>
    <w:lsdException w:name="Table Columns 3" w:locked="1" w:semiHidden="1" w:unhideWhenUsed="1"/>
    <w:lsdException w:name="Table Columns 4" w:locked="1" w:semiHidden="1" w:unhideWhenUsed="1"/>
    <w:lsdException w:name="Table Columns 5" w:locked="1" w:semiHidden="1" w:unhideWhenUsed="1"/>
    <w:lsdException w:name="Table Grid 1" w:locked="1" w:semiHidden="1" w:unhideWhenUsed="1"/>
    <w:lsdException w:name="Table Grid 2" w:locked="1" w:semiHidden="1" w:unhideWhenUsed="1"/>
    <w:lsdException w:name="Table Grid 3" w:locked="1" w:semiHidden="1" w:unhideWhenUsed="1"/>
    <w:lsdException w:name="Table Grid 4" w:locked="1" w:semiHidden="1" w:unhideWhenUsed="1"/>
    <w:lsdException w:name="Table Grid 5" w:locked="1" w:semiHidden="1" w:unhideWhenUsed="1"/>
    <w:lsdException w:name="Table Grid 6" w:locked="1" w:semiHidden="1" w:unhideWhenUsed="1"/>
    <w:lsdException w:name="Table Grid 7" w:locked="1" w:semiHidden="1" w:unhideWhenUsed="1"/>
    <w:lsdException w:name="Table Grid 8" w:locked="1" w:semiHidden="1" w:unhideWhenUsed="1"/>
    <w:lsdException w:name="Table List 1" w:locked="1" w:semiHidden="1" w:unhideWhenUsed="1"/>
    <w:lsdException w:name="Table List 2" w:locked="1" w:semiHidden="1" w:unhideWhenUsed="1"/>
    <w:lsdException w:name="Table List 3" w:locked="1" w:semiHidden="1" w:unhideWhenUsed="1"/>
    <w:lsdException w:name="Table List 4" w:locked="1" w:semiHidden="1" w:unhideWhenUsed="1"/>
    <w:lsdException w:name="Table List 5" w:locked="1" w:semiHidden="1" w:unhideWhenUsed="1"/>
    <w:lsdException w:name="Table List 6" w:locked="1" w:semiHidden="1" w:unhideWhenUsed="1"/>
    <w:lsdException w:name="Table List 7" w:locked="1" w:semiHidden="1" w:unhideWhenUsed="1"/>
    <w:lsdException w:name="Table List 8" w:locked="1" w:semiHidden="1" w:unhideWhenUsed="1"/>
    <w:lsdException w:name="Table 3D effects 1" w:locked="1" w:semiHidden="1" w:unhideWhenUsed="1"/>
    <w:lsdException w:name="Table 3D effects 2" w:locked="1" w:semiHidden="1" w:unhideWhenUsed="1"/>
    <w:lsdException w:name="Table 3D effects 3" w:locked="1" w:semiHidden="1" w:unhideWhenUsed="1"/>
    <w:lsdException w:name="Table Contemporary" w:locked="1" w:semiHidden="1" w:unhideWhenUsed="1"/>
    <w:lsdException w:name="Table Elegant" w:locked="1" w:semiHidden="1" w:unhideWhenUsed="1"/>
    <w:lsdException w:name="Table Professional" w:locked="1" w:semiHidden="1" w:unhideWhenUsed="1"/>
    <w:lsdException w:name="Table Subtle 1" w:locked="1" w:semiHidden="1" w:unhideWhenUsed="1"/>
    <w:lsdException w:name="Table Subtle 2" w:locked="1" w:semiHidden="1" w:unhideWhenUsed="1"/>
    <w:lsdException w:name="Table Web 1" w:locked="1" w:semiHidden="1" w:unhideWhenUsed="1"/>
    <w:lsdException w:name="Table Web 2" w:locked="1" w:semiHidden="1" w:unhideWhenUsed="1"/>
    <w:lsdException w:name="Table Web 3" w:locked="1" w:semiHidden="1" w:unhideWhenUsed="1"/>
    <w:lsdException w:name="Balloon Text" w:locked="1" w:semiHidden="1" w:unhideWhenUsed="1"/>
    <w:lsdException w:name="Table Grid" w:locked="1" w:uiPriority="59"/>
    <w:lsdException w:name="Table Theme" w:locked="1"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F814BB"/>
    <w:pPr>
      <w:tabs>
        <w:tab w:val="left" w:pos="432"/>
      </w:tabs>
      <w:spacing w:line="480" w:lineRule="auto"/>
      <w:ind w:firstLine="432"/>
    </w:pPr>
    <w:rPr>
      <w:sz w:val="24"/>
      <w:szCs w:val="24"/>
    </w:rPr>
  </w:style>
  <w:style w:type="paragraph" w:styleId="Heading1">
    <w:name w:val="heading 1"/>
    <w:basedOn w:val="Normal"/>
    <w:next w:val="Normal"/>
    <w:link w:val="Heading1Char"/>
    <w:uiPriority w:val="99"/>
    <w:qFormat/>
    <w:rsid w:val="003A1506"/>
    <w:pPr>
      <w:spacing w:after="840" w:line="240" w:lineRule="auto"/>
      <w:ind w:firstLine="0"/>
      <w:jc w:val="center"/>
      <w:outlineLvl w:val="0"/>
    </w:pPr>
    <w:rPr>
      <w:b/>
      <w:caps/>
    </w:rPr>
  </w:style>
  <w:style w:type="paragraph" w:styleId="Heading2">
    <w:name w:val="heading 2"/>
    <w:basedOn w:val="Normal"/>
    <w:next w:val="Normal"/>
    <w:link w:val="Heading2Char"/>
    <w:uiPriority w:val="99"/>
    <w:qFormat/>
    <w:rsid w:val="003A1506"/>
    <w:pPr>
      <w:keepNext/>
      <w:spacing w:after="240" w:line="240" w:lineRule="auto"/>
      <w:ind w:left="432" w:hanging="432"/>
      <w:outlineLvl w:val="1"/>
    </w:pPr>
    <w:rPr>
      <w:b/>
      <w:caps/>
    </w:rPr>
  </w:style>
  <w:style w:type="paragraph" w:styleId="Heading3">
    <w:name w:val="heading 3"/>
    <w:basedOn w:val="Normal"/>
    <w:next w:val="Normal"/>
    <w:link w:val="Heading3Char"/>
    <w:uiPriority w:val="99"/>
    <w:qFormat/>
    <w:rsid w:val="003A1506"/>
    <w:pPr>
      <w:keepNext/>
      <w:spacing w:after="240" w:line="240" w:lineRule="auto"/>
      <w:ind w:left="432" w:hanging="432"/>
      <w:outlineLvl w:val="2"/>
    </w:pPr>
    <w:rPr>
      <w:b/>
    </w:rPr>
  </w:style>
  <w:style w:type="paragraph" w:styleId="Heading4">
    <w:name w:val="heading 4"/>
    <w:aliases w:val="Heading 4 (business proposal only)"/>
    <w:basedOn w:val="Normal"/>
    <w:next w:val="Normal"/>
    <w:link w:val="Heading4Char"/>
    <w:uiPriority w:val="99"/>
    <w:qFormat/>
    <w:rsid w:val="003A1506"/>
    <w:pPr>
      <w:spacing w:after="240" w:line="240" w:lineRule="auto"/>
      <w:ind w:left="432" w:hanging="432"/>
      <w:outlineLvl w:val="3"/>
    </w:pPr>
    <w:rPr>
      <w:b/>
    </w:rPr>
  </w:style>
  <w:style w:type="paragraph" w:styleId="Heading5">
    <w:name w:val="heading 5"/>
    <w:aliases w:val="Heading 5 (business proposal only)"/>
    <w:basedOn w:val="Normal"/>
    <w:next w:val="Normal"/>
    <w:link w:val="Heading5Char"/>
    <w:uiPriority w:val="99"/>
    <w:qFormat/>
    <w:rsid w:val="003A1506"/>
    <w:pPr>
      <w:spacing w:after="240" w:line="240" w:lineRule="auto"/>
      <w:ind w:left="432" w:hanging="432"/>
      <w:outlineLvl w:val="4"/>
    </w:pPr>
    <w:rPr>
      <w:b/>
    </w:rPr>
  </w:style>
  <w:style w:type="paragraph" w:styleId="Heading6">
    <w:name w:val="heading 6"/>
    <w:aliases w:val="Heading 6 (business proposal only)"/>
    <w:basedOn w:val="Normal"/>
    <w:next w:val="Normal"/>
    <w:link w:val="Heading6Char"/>
    <w:uiPriority w:val="99"/>
    <w:qFormat/>
    <w:rsid w:val="003A1506"/>
    <w:pPr>
      <w:outlineLvl w:val="5"/>
    </w:pPr>
  </w:style>
  <w:style w:type="paragraph" w:styleId="Heading7">
    <w:name w:val="heading 7"/>
    <w:aliases w:val="Heading 7 (business proposal only)"/>
    <w:basedOn w:val="Normal"/>
    <w:next w:val="Normal"/>
    <w:link w:val="Heading7Char"/>
    <w:uiPriority w:val="99"/>
    <w:qFormat/>
    <w:rsid w:val="003A1506"/>
    <w:pPr>
      <w:outlineLvl w:val="6"/>
    </w:pPr>
  </w:style>
  <w:style w:type="paragraph" w:styleId="Heading8">
    <w:name w:val="heading 8"/>
    <w:aliases w:val="Heading 8 (business proposal only)"/>
    <w:basedOn w:val="Normal"/>
    <w:next w:val="Normal"/>
    <w:link w:val="Heading8Char"/>
    <w:uiPriority w:val="99"/>
    <w:qFormat/>
    <w:rsid w:val="003A1506"/>
    <w:pPr>
      <w:outlineLvl w:val="7"/>
    </w:pPr>
  </w:style>
  <w:style w:type="paragraph" w:styleId="Heading9">
    <w:name w:val="heading 9"/>
    <w:aliases w:val="Heading 9 (business proposal only)"/>
    <w:basedOn w:val="Normal"/>
    <w:next w:val="Normal"/>
    <w:link w:val="Heading9Char"/>
    <w:uiPriority w:val="99"/>
    <w:qFormat/>
    <w:rsid w:val="003A1506"/>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uiPriority w:val="99"/>
    <w:locked/>
    <w:rsid w:val="00B3148E"/>
    <w:rPr>
      <w:rFonts w:cs="Times New Roman"/>
      <w:b/>
      <w:caps/>
    </w:rPr>
  </w:style>
  <w:style w:type="character" w:customStyle="1" w:styleId="Heading2Char">
    <w:name w:val="Heading 2 Char"/>
    <w:link w:val="Heading2"/>
    <w:uiPriority w:val="99"/>
    <w:locked/>
    <w:rsid w:val="00B3148E"/>
    <w:rPr>
      <w:rFonts w:cs="Times New Roman"/>
      <w:b/>
      <w:caps/>
    </w:rPr>
  </w:style>
  <w:style w:type="character" w:customStyle="1" w:styleId="Heading3Char">
    <w:name w:val="Heading 3 Char"/>
    <w:link w:val="Heading3"/>
    <w:uiPriority w:val="99"/>
    <w:locked/>
    <w:rsid w:val="00B3148E"/>
    <w:rPr>
      <w:rFonts w:cs="Times New Roman"/>
      <w:b/>
    </w:rPr>
  </w:style>
  <w:style w:type="character" w:customStyle="1" w:styleId="Heading4Char">
    <w:name w:val="Heading 4 Char"/>
    <w:aliases w:val="Heading 4 (business proposal only) Char"/>
    <w:link w:val="Heading4"/>
    <w:uiPriority w:val="99"/>
    <w:locked/>
    <w:rsid w:val="00B3148E"/>
    <w:rPr>
      <w:rFonts w:cs="Times New Roman"/>
      <w:b/>
    </w:rPr>
  </w:style>
  <w:style w:type="character" w:customStyle="1" w:styleId="Heading5Char">
    <w:name w:val="Heading 5 Char"/>
    <w:aliases w:val="Heading 5 (business proposal only) Char"/>
    <w:link w:val="Heading5"/>
    <w:uiPriority w:val="99"/>
    <w:locked/>
    <w:rsid w:val="00B3148E"/>
    <w:rPr>
      <w:rFonts w:cs="Times New Roman"/>
      <w:b/>
    </w:rPr>
  </w:style>
  <w:style w:type="character" w:customStyle="1" w:styleId="Heading6Char">
    <w:name w:val="Heading 6 Char"/>
    <w:aliases w:val="Heading 6 (business proposal only) Char"/>
    <w:link w:val="Heading6"/>
    <w:uiPriority w:val="99"/>
    <w:locked/>
    <w:rsid w:val="00B3148E"/>
    <w:rPr>
      <w:rFonts w:cs="Times New Roman"/>
    </w:rPr>
  </w:style>
  <w:style w:type="character" w:customStyle="1" w:styleId="Heading7Char">
    <w:name w:val="Heading 7 Char"/>
    <w:aliases w:val="Heading 7 (business proposal only) Char"/>
    <w:link w:val="Heading7"/>
    <w:uiPriority w:val="99"/>
    <w:locked/>
    <w:rsid w:val="00B3148E"/>
    <w:rPr>
      <w:rFonts w:cs="Times New Roman"/>
    </w:rPr>
  </w:style>
  <w:style w:type="character" w:customStyle="1" w:styleId="Heading8Char">
    <w:name w:val="Heading 8 Char"/>
    <w:aliases w:val="Heading 8 (business proposal only) Char"/>
    <w:link w:val="Heading8"/>
    <w:uiPriority w:val="99"/>
    <w:locked/>
    <w:rsid w:val="00B3148E"/>
    <w:rPr>
      <w:rFonts w:cs="Times New Roman"/>
    </w:rPr>
  </w:style>
  <w:style w:type="character" w:customStyle="1" w:styleId="Heading9Char">
    <w:name w:val="Heading 9 Char"/>
    <w:aliases w:val="Heading 9 (business proposal only) Char"/>
    <w:link w:val="Heading9"/>
    <w:uiPriority w:val="99"/>
    <w:locked/>
    <w:rsid w:val="00B3148E"/>
    <w:rPr>
      <w:rFonts w:cs="Times New Roman"/>
    </w:rPr>
  </w:style>
  <w:style w:type="paragraph" w:styleId="TOC1">
    <w:name w:val="toc 1"/>
    <w:basedOn w:val="Normal"/>
    <w:next w:val="Normal"/>
    <w:autoRedefine/>
    <w:uiPriority w:val="99"/>
    <w:rsid w:val="003A1506"/>
    <w:pPr>
      <w:tabs>
        <w:tab w:val="center" w:pos="432"/>
        <w:tab w:val="left" w:pos="1008"/>
        <w:tab w:val="right" w:leader="dot" w:pos="9360"/>
      </w:tabs>
      <w:spacing w:line="240" w:lineRule="auto"/>
      <w:ind w:firstLine="0"/>
      <w:jc w:val="both"/>
    </w:pPr>
    <w:rPr>
      <w:caps/>
    </w:rPr>
  </w:style>
  <w:style w:type="paragraph" w:customStyle="1" w:styleId="NormalSS">
    <w:name w:val="NormalSS"/>
    <w:basedOn w:val="Normal"/>
    <w:uiPriority w:val="99"/>
    <w:rsid w:val="003A1506"/>
    <w:pPr>
      <w:spacing w:line="240" w:lineRule="auto"/>
    </w:pPr>
  </w:style>
  <w:style w:type="paragraph" w:styleId="Footer">
    <w:name w:val="footer"/>
    <w:basedOn w:val="Normal"/>
    <w:link w:val="FooterChar"/>
    <w:uiPriority w:val="99"/>
    <w:rsid w:val="003A1506"/>
    <w:pPr>
      <w:tabs>
        <w:tab w:val="center" w:pos="4320"/>
        <w:tab w:val="right" w:pos="8640"/>
      </w:tabs>
    </w:pPr>
  </w:style>
  <w:style w:type="character" w:customStyle="1" w:styleId="FooterChar">
    <w:name w:val="Footer Char"/>
    <w:link w:val="Footer"/>
    <w:uiPriority w:val="99"/>
    <w:locked/>
    <w:rsid w:val="00630D4B"/>
    <w:rPr>
      <w:rFonts w:cs="Times New Roman"/>
    </w:rPr>
  </w:style>
  <w:style w:type="character" w:styleId="PageNumber">
    <w:name w:val="page number"/>
    <w:uiPriority w:val="99"/>
    <w:semiHidden/>
    <w:rsid w:val="003A1506"/>
    <w:rPr>
      <w:rFonts w:cs="Times New Roman"/>
    </w:rPr>
  </w:style>
  <w:style w:type="paragraph" w:customStyle="1" w:styleId="Bullet">
    <w:name w:val="Bullet"/>
    <w:uiPriority w:val="99"/>
    <w:rsid w:val="00A60FFF"/>
    <w:pPr>
      <w:numPr>
        <w:numId w:val="3"/>
      </w:numPr>
      <w:tabs>
        <w:tab w:val="left" w:pos="360"/>
      </w:tabs>
      <w:spacing w:after="180"/>
      <w:ind w:right="360"/>
      <w:jc w:val="both"/>
    </w:pPr>
    <w:rPr>
      <w:sz w:val="24"/>
      <w:szCs w:val="24"/>
    </w:rPr>
  </w:style>
  <w:style w:type="paragraph" w:customStyle="1" w:styleId="BulletLAST">
    <w:name w:val="Bullet (LAST)"/>
    <w:basedOn w:val="Bullet"/>
    <w:next w:val="Normal"/>
    <w:uiPriority w:val="99"/>
    <w:rsid w:val="00902B68"/>
    <w:pPr>
      <w:tabs>
        <w:tab w:val="num" w:pos="360"/>
      </w:tabs>
      <w:spacing w:after="480"/>
    </w:pPr>
  </w:style>
  <w:style w:type="paragraph" w:customStyle="1" w:styleId="ParagraphLAST">
    <w:name w:val="Paragraph (LAST)"/>
    <w:basedOn w:val="Normal"/>
    <w:next w:val="Normal"/>
    <w:uiPriority w:val="99"/>
    <w:rsid w:val="003A1506"/>
    <w:pPr>
      <w:spacing w:after="240"/>
    </w:pPr>
  </w:style>
  <w:style w:type="paragraph" w:styleId="TOC2">
    <w:name w:val="toc 2"/>
    <w:basedOn w:val="Normal"/>
    <w:next w:val="Normal"/>
    <w:autoRedefine/>
    <w:uiPriority w:val="99"/>
    <w:rsid w:val="003A1506"/>
    <w:pPr>
      <w:tabs>
        <w:tab w:val="clear" w:pos="432"/>
        <w:tab w:val="left" w:pos="1008"/>
        <w:tab w:val="left" w:pos="1440"/>
        <w:tab w:val="right" w:leader="dot" w:pos="9360"/>
      </w:tabs>
      <w:spacing w:line="240" w:lineRule="auto"/>
      <w:ind w:left="1008" w:right="475" w:firstLine="0"/>
      <w:jc w:val="both"/>
    </w:pPr>
    <w:rPr>
      <w:caps/>
    </w:rPr>
  </w:style>
  <w:style w:type="paragraph" w:customStyle="1" w:styleId="Center">
    <w:name w:val="Center"/>
    <w:basedOn w:val="Normal"/>
    <w:uiPriority w:val="99"/>
    <w:rsid w:val="003A1506"/>
    <w:pPr>
      <w:ind w:firstLine="0"/>
      <w:jc w:val="center"/>
    </w:pPr>
  </w:style>
  <w:style w:type="paragraph" w:styleId="TOC3">
    <w:name w:val="toc 3"/>
    <w:basedOn w:val="Normal"/>
    <w:next w:val="Normal"/>
    <w:autoRedefine/>
    <w:uiPriority w:val="99"/>
    <w:rsid w:val="003A1506"/>
    <w:pPr>
      <w:tabs>
        <w:tab w:val="clear" w:pos="432"/>
        <w:tab w:val="left" w:pos="1915"/>
        <w:tab w:val="right" w:leader="dot" w:pos="9360"/>
      </w:tabs>
      <w:spacing w:line="240" w:lineRule="auto"/>
      <w:ind w:left="1915" w:right="475" w:hanging="475"/>
      <w:jc w:val="both"/>
    </w:pPr>
  </w:style>
  <w:style w:type="paragraph" w:styleId="TOC4">
    <w:name w:val="toc 4"/>
    <w:basedOn w:val="Normal"/>
    <w:next w:val="Normal"/>
    <w:autoRedefine/>
    <w:uiPriority w:val="99"/>
    <w:rsid w:val="003A1506"/>
    <w:pPr>
      <w:tabs>
        <w:tab w:val="clear" w:pos="432"/>
        <w:tab w:val="left" w:pos="1440"/>
        <w:tab w:val="right" w:leader="dot" w:pos="9360"/>
      </w:tabs>
      <w:spacing w:before="240" w:line="240" w:lineRule="auto"/>
      <w:ind w:left="2390" w:hanging="475"/>
      <w:jc w:val="both"/>
    </w:pPr>
    <w:rPr>
      <w:noProof/>
    </w:rPr>
  </w:style>
  <w:style w:type="paragraph" w:styleId="FootnoteText">
    <w:name w:val="footnote text"/>
    <w:basedOn w:val="Normal"/>
    <w:link w:val="FootnoteTextChar"/>
    <w:uiPriority w:val="99"/>
    <w:rsid w:val="003A1506"/>
    <w:pPr>
      <w:spacing w:after="240" w:line="240" w:lineRule="auto"/>
    </w:pPr>
    <w:rPr>
      <w:sz w:val="20"/>
    </w:rPr>
  </w:style>
  <w:style w:type="character" w:customStyle="1" w:styleId="FootnoteTextChar">
    <w:name w:val="Footnote Text Char"/>
    <w:link w:val="FootnoteText"/>
    <w:uiPriority w:val="99"/>
    <w:locked/>
    <w:rsid w:val="00B3148E"/>
    <w:rPr>
      <w:rFonts w:cs="Times New Roman"/>
      <w:sz w:val="20"/>
    </w:rPr>
  </w:style>
  <w:style w:type="paragraph" w:customStyle="1" w:styleId="Dash">
    <w:name w:val="Dash"/>
    <w:uiPriority w:val="99"/>
    <w:rsid w:val="00747B99"/>
    <w:pPr>
      <w:numPr>
        <w:numId w:val="4"/>
      </w:numPr>
      <w:tabs>
        <w:tab w:val="left" w:pos="1080"/>
      </w:tabs>
      <w:spacing w:after="120"/>
      <w:ind w:left="1080" w:right="720"/>
      <w:jc w:val="both"/>
    </w:pPr>
    <w:rPr>
      <w:sz w:val="24"/>
      <w:szCs w:val="24"/>
    </w:rPr>
  </w:style>
  <w:style w:type="paragraph" w:customStyle="1" w:styleId="DashLAST">
    <w:name w:val="Dash (LAST)"/>
    <w:basedOn w:val="Dash"/>
    <w:next w:val="Normal"/>
    <w:uiPriority w:val="99"/>
    <w:rsid w:val="00747B99"/>
    <w:pPr>
      <w:tabs>
        <w:tab w:val="num" w:pos="1080"/>
      </w:tabs>
      <w:spacing w:after="480"/>
    </w:pPr>
  </w:style>
  <w:style w:type="paragraph" w:customStyle="1" w:styleId="NumberedBullet">
    <w:name w:val="Numbered Bullet"/>
    <w:uiPriority w:val="99"/>
    <w:rsid w:val="003A1506"/>
    <w:pPr>
      <w:numPr>
        <w:numId w:val="1"/>
      </w:numPr>
      <w:tabs>
        <w:tab w:val="left" w:pos="360"/>
      </w:tabs>
      <w:spacing w:after="180"/>
      <w:ind w:left="720" w:right="360" w:hanging="288"/>
      <w:jc w:val="both"/>
    </w:pPr>
    <w:rPr>
      <w:sz w:val="24"/>
      <w:szCs w:val="24"/>
    </w:rPr>
  </w:style>
  <w:style w:type="paragraph" w:customStyle="1" w:styleId="Outline">
    <w:name w:val="Outline"/>
    <w:basedOn w:val="Normal"/>
    <w:uiPriority w:val="99"/>
    <w:rsid w:val="003A1506"/>
    <w:pPr>
      <w:tabs>
        <w:tab w:val="clear" w:pos="432"/>
      </w:tabs>
      <w:spacing w:after="240" w:line="240" w:lineRule="auto"/>
      <w:ind w:left="720" w:hanging="720"/>
    </w:pPr>
  </w:style>
  <w:style w:type="character" w:styleId="FootnoteReference">
    <w:name w:val="footnote reference"/>
    <w:uiPriority w:val="99"/>
    <w:rsid w:val="003A1506"/>
    <w:rPr>
      <w:rFonts w:cs="Times New Roman"/>
      <w:spacing w:val="0"/>
      <w:position w:val="0"/>
      <w:u w:color="000080"/>
      <w:effect w:val="none"/>
      <w:vertAlign w:val="superscript"/>
    </w:rPr>
  </w:style>
  <w:style w:type="paragraph" w:styleId="EndnoteText">
    <w:name w:val="endnote text"/>
    <w:basedOn w:val="Normal"/>
    <w:link w:val="EndnoteTextChar"/>
    <w:uiPriority w:val="99"/>
    <w:rsid w:val="003A1506"/>
    <w:pPr>
      <w:spacing w:after="240" w:line="240" w:lineRule="auto"/>
    </w:pPr>
  </w:style>
  <w:style w:type="character" w:customStyle="1" w:styleId="EndnoteTextChar">
    <w:name w:val="Endnote Text Char"/>
    <w:link w:val="EndnoteText"/>
    <w:uiPriority w:val="99"/>
    <w:locked/>
    <w:rsid w:val="00B3148E"/>
    <w:rPr>
      <w:rFonts w:cs="Times New Roman"/>
    </w:rPr>
  </w:style>
  <w:style w:type="character" w:styleId="EndnoteReference">
    <w:name w:val="endnote reference"/>
    <w:uiPriority w:val="99"/>
    <w:rsid w:val="003A1506"/>
    <w:rPr>
      <w:rFonts w:cs="Times New Roman"/>
      <w:vertAlign w:val="superscript"/>
    </w:rPr>
  </w:style>
  <w:style w:type="paragraph" w:customStyle="1" w:styleId="MarkforTableHeading">
    <w:name w:val="Mark for Table Heading"/>
    <w:next w:val="Normal"/>
    <w:uiPriority w:val="99"/>
    <w:rsid w:val="003A1506"/>
    <w:pPr>
      <w:spacing w:line="480" w:lineRule="auto"/>
      <w:jc w:val="center"/>
    </w:pPr>
    <w:rPr>
      <w:caps/>
      <w:sz w:val="24"/>
      <w:szCs w:val="24"/>
    </w:rPr>
  </w:style>
  <w:style w:type="paragraph" w:customStyle="1" w:styleId="ParagraphSSLAST">
    <w:name w:val="ParagraphSS (LAST)"/>
    <w:basedOn w:val="NormalSS"/>
    <w:next w:val="Normal"/>
    <w:uiPriority w:val="99"/>
    <w:rsid w:val="003A1506"/>
    <w:pPr>
      <w:spacing w:after="480"/>
    </w:pPr>
  </w:style>
  <w:style w:type="paragraph" w:customStyle="1" w:styleId="References">
    <w:name w:val="References"/>
    <w:basedOn w:val="Normal"/>
    <w:next w:val="Normal"/>
    <w:uiPriority w:val="99"/>
    <w:rsid w:val="003A1506"/>
    <w:pPr>
      <w:spacing w:after="240" w:line="240" w:lineRule="auto"/>
      <w:ind w:left="432" w:hanging="432"/>
    </w:pPr>
  </w:style>
  <w:style w:type="paragraph" w:customStyle="1" w:styleId="MarkforFigureHeading">
    <w:name w:val="Mark for Figure Heading"/>
    <w:basedOn w:val="Normal"/>
    <w:next w:val="Normal"/>
    <w:uiPriority w:val="99"/>
    <w:rsid w:val="003A1506"/>
    <w:pPr>
      <w:ind w:firstLine="0"/>
      <w:jc w:val="center"/>
    </w:pPr>
    <w:rPr>
      <w:caps/>
    </w:rPr>
  </w:style>
  <w:style w:type="paragraph" w:customStyle="1" w:styleId="MarkforExhibitHeading">
    <w:name w:val="Mark for Exhibit Heading"/>
    <w:basedOn w:val="Normal"/>
    <w:next w:val="Normal"/>
    <w:uiPriority w:val="99"/>
    <w:rsid w:val="003A1506"/>
    <w:pPr>
      <w:ind w:firstLine="0"/>
      <w:jc w:val="center"/>
    </w:pPr>
    <w:rPr>
      <w:caps/>
    </w:rPr>
  </w:style>
  <w:style w:type="paragraph" w:customStyle="1" w:styleId="MarkforAttachmentHeading">
    <w:name w:val="Mark for Attachment Heading"/>
    <w:basedOn w:val="Normal"/>
    <w:next w:val="Normal"/>
    <w:uiPriority w:val="99"/>
    <w:rsid w:val="003A1506"/>
    <w:pPr>
      <w:spacing w:line="240" w:lineRule="auto"/>
      <w:ind w:firstLine="0"/>
      <w:jc w:val="center"/>
    </w:pPr>
    <w:rPr>
      <w:b/>
      <w:caps/>
    </w:rPr>
  </w:style>
  <w:style w:type="paragraph" w:styleId="TableofFigures">
    <w:name w:val="table of figures"/>
    <w:basedOn w:val="Normal"/>
    <w:next w:val="Normal"/>
    <w:uiPriority w:val="99"/>
    <w:semiHidden/>
    <w:rsid w:val="003A1506"/>
    <w:pPr>
      <w:tabs>
        <w:tab w:val="clear" w:pos="432"/>
      </w:tabs>
      <w:ind w:left="480" w:hanging="480"/>
    </w:pPr>
  </w:style>
  <w:style w:type="character" w:customStyle="1" w:styleId="MTEquationSection">
    <w:name w:val="MTEquationSection"/>
    <w:uiPriority w:val="99"/>
    <w:rsid w:val="003A1506"/>
    <w:rPr>
      <w:rFonts w:cs="Times New Roman"/>
      <w:color w:val="FF0000"/>
    </w:rPr>
  </w:style>
  <w:style w:type="paragraph" w:customStyle="1" w:styleId="MarkforAppendixHeading">
    <w:name w:val="Mark for Appendix Heading"/>
    <w:basedOn w:val="Normal"/>
    <w:uiPriority w:val="99"/>
    <w:rsid w:val="003A1506"/>
    <w:pPr>
      <w:ind w:firstLine="0"/>
      <w:jc w:val="center"/>
    </w:pPr>
    <w:rPr>
      <w:b/>
      <w:caps/>
    </w:rPr>
  </w:style>
  <w:style w:type="paragraph" w:customStyle="1" w:styleId="NumberedBulletLAST">
    <w:name w:val="Numbered Bullet (LAST)"/>
    <w:basedOn w:val="NumberedBullet"/>
    <w:next w:val="Normal"/>
    <w:uiPriority w:val="99"/>
    <w:rsid w:val="006150A8"/>
    <w:pPr>
      <w:spacing w:after="480"/>
    </w:pPr>
  </w:style>
  <w:style w:type="paragraph" w:styleId="ListParagraph">
    <w:name w:val="List Paragraph"/>
    <w:basedOn w:val="Bullet"/>
    <w:next w:val="Bullet"/>
    <w:uiPriority w:val="34"/>
    <w:qFormat/>
    <w:rsid w:val="00E33FB4"/>
    <w:pPr>
      <w:numPr>
        <w:numId w:val="2"/>
      </w:numPr>
      <w:contextualSpacing/>
    </w:pPr>
  </w:style>
  <w:style w:type="paragraph" w:styleId="Header">
    <w:name w:val="header"/>
    <w:basedOn w:val="Normal"/>
    <w:link w:val="HeaderChar"/>
    <w:uiPriority w:val="99"/>
    <w:semiHidden/>
    <w:rsid w:val="000E6D11"/>
    <w:pPr>
      <w:tabs>
        <w:tab w:val="clear" w:pos="432"/>
        <w:tab w:val="center" w:pos="4680"/>
        <w:tab w:val="right" w:pos="9360"/>
      </w:tabs>
      <w:spacing w:line="240" w:lineRule="auto"/>
    </w:pPr>
  </w:style>
  <w:style w:type="character" w:customStyle="1" w:styleId="HeaderChar">
    <w:name w:val="Header Char"/>
    <w:link w:val="Header"/>
    <w:uiPriority w:val="99"/>
    <w:semiHidden/>
    <w:locked/>
    <w:rsid w:val="000E6D11"/>
    <w:rPr>
      <w:rFonts w:cs="Times New Roman"/>
    </w:rPr>
  </w:style>
  <w:style w:type="paragraph" w:styleId="BalloonText">
    <w:name w:val="Balloon Text"/>
    <w:basedOn w:val="Normal"/>
    <w:link w:val="BalloonTextChar"/>
    <w:uiPriority w:val="99"/>
    <w:semiHidden/>
    <w:rsid w:val="003A1774"/>
    <w:pPr>
      <w:spacing w:line="240" w:lineRule="auto"/>
    </w:pPr>
    <w:rPr>
      <w:rFonts w:ascii="Tahoma" w:hAnsi="Tahoma" w:cs="Tahoma"/>
      <w:sz w:val="16"/>
      <w:szCs w:val="16"/>
    </w:rPr>
  </w:style>
  <w:style w:type="character" w:customStyle="1" w:styleId="BalloonTextChar">
    <w:name w:val="Balloon Text Char"/>
    <w:link w:val="BalloonText"/>
    <w:uiPriority w:val="99"/>
    <w:semiHidden/>
    <w:locked/>
    <w:rsid w:val="003A1774"/>
    <w:rPr>
      <w:rFonts w:ascii="Tahoma" w:hAnsi="Tahoma" w:cs="Tahoma"/>
      <w:sz w:val="16"/>
      <w:szCs w:val="16"/>
    </w:rPr>
  </w:style>
  <w:style w:type="paragraph" w:customStyle="1" w:styleId="TableFootnoteCaption">
    <w:name w:val="Table Footnote_Caption"/>
    <w:basedOn w:val="NormalSS"/>
    <w:uiPriority w:val="99"/>
    <w:rsid w:val="007F686C"/>
    <w:pPr>
      <w:ind w:firstLine="0"/>
    </w:pPr>
  </w:style>
  <w:style w:type="paragraph" w:customStyle="1" w:styleId="TableHeaderCenter">
    <w:name w:val="Table Header Center"/>
    <w:basedOn w:val="NormalSS"/>
    <w:uiPriority w:val="99"/>
    <w:rsid w:val="007F686C"/>
    <w:pPr>
      <w:spacing w:before="120" w:after="60"/>
      <w:ind w:firstLine="0"/>
      <w:jc w:val="center"/>
    </w:pPr>
  </w:style>
  <w:style w:type="paragraph" w:customStyle="1" w:styleId="TableHeaderLeft">
    <w:name w:val="Table Header Left"/>
    <w:basedOn w:val="NormalSS"/>
    <w:uiPriority w:val="99"/>
    <w:rsid w:val="007F686C"/>
    <w:pPr>
      <w:spacing w:before="120" w:after="60"/>
      <w:ind w:firstLine="0"/>
    </w:pPr>
  </w:style>
  <w:style w:type="paragraph" w:customStyle="1" w:styleId="Normalcontinued">
    <w:name w:val="Normal (continued)"/>
    <w:basedOn w:val="Normal"/>
    <w:next w:val="Normal"/>
    <w:uiPriority w:val="99"/>
    <w:rsid w:val="007F686C"/>
    <w:pPr>
      <w:ind w:firstLine="0"/>
    </w:pPr>
  </w:style>
  <w:style w:type="paragraph" w:customStyle="1" w:styleId="NormalSScontinued">
    <w:name w:val="NormalSS (continued)"/>
    <w:basedOn w:val="NormalSS"/>
    <w:next w:val="NormalSS"/>
    <w:uiPriority w:val="99"/>
    <w:rsid w:val="007F686C"/>
    <w:pPr>
      <w:ind w:firstLine="0"/>
    </w:pPr>
  </w:style>
  <w:style w:type="paragraph" w:customStyle="1" w:styleId="NormalSS12">
    <w:name w:val="NormalSS 12"/>
    <w:basedOn w:val="NormalSS"/>
    <w:uiPriority w:val="99"/>
    <w:rsid w:val="007F686C"/>
    <w:pPr>
      <w:spacing w:after="240"/>
    </w:pPr>
  </w:style>
  <w:style w:type="paragraph" w:customStyle="1" w:styleId="NormalSS12continued">
    <w:name w:val="NormalSS 12 (continued)"/>
    <w:basedOn w:val="NormalSS12"/>
    <w:uiPriority w:val="99"/>
    <w:rsid w:val="007F686C"/>
    <w:pPr>
      <w:ind w:firstLine="0"/>
    </w:pPr>
  </w:style>
  <w:style w:type="paragraph" w:customStyle="1" w:styleId="ParagraphLASTcontinued">
    <w:name w:val="Paragraph (LAST_continued)"/>
    <w:basedOn w:val="ParagraphLAST"/>
    <w:next w:val="Normal"/>
    <w:uiPriority w:val="99"/>
    <w:rsid w:val="007F686C"/>
    <w:pPr>
      <w:ind w:firstLine="0"/>
    </w:pPr>
  </w:style>
  <w:style w:type="paragraph" w:customStyle="1" w:styleId="ParagraphSSLASTcontinued">
    <w:name w:val="ParagraphSS (LAST_continued)"/>
    <w:basedOn w:val="ParagraphSSLAST"/>
    <w:next w:val="NormalSS"/>
    <w:uiPriority w:val="99"/>
    <w:rsid w:val="007F686C"/>
    <w:pPr>
      <w:ind w:firstLine="0"/>
    </w:pPr>
  </w:style>
  <w:style w:type="paragraph" w:customStyle="1" w:styleId="TableText">
    <w:name w:val="Table Text"/>
    <w:basedOn w:val="NormalSS"/>
    <w:uiPriority w:val="99"/>
    <w:rsid w:val="007F686C"/>
    <w:pPr>
      <w:tabs>
        <w:tab w:val="clear" w:pos="432"/>
      </w:tabs>
      <w:ind w:firstLine="0"/>
    </w:pPr>
  </w:style>
  <w:style w:type="paragraph" w:customStyle="1" w:styleId="TableSourceCaption">
    <w:name w:val="Table Source_Caption"/>
    <w:basedOn w:val="NormalSS"/>
    <w:uiPriority w:val="99"/>
    <w:rsid w:val="007F686C"/>
    <w:pPr>
      <w:tabs>
        <w:tab w:val="clear" w:pos="432"/>
      </w:tabs>
      <w:ind w:left="1080" w:hanging="1080"/>
    </w:pPr>
  </w:style>
  <w:style w:type="paragraph" w:customStyle="1" w:styleId="CM34">
    <w:name w:val="CM34"/>
    <w:basedOn w:val="Normal"/>
    <w:next w:val="Normal"/>
    <w:uiPriority w:val="99"/>
    <w:rsid w:val="00836923"/>
    <w:pPr>
      <w:widowControl w:val="0"/>
      <w:tabs>
        <w:tab w:val="clear" w:pos="432"/>
      </w:tabs>
      <w:autoSpaceDE w:val="0"/>
      <w:autoSpaceDN w:val="0"/>
      <w:adjustRightInd w:val="0"/>
      <w:spacing w:line="240" w:lineRule="auto"/>
      <w:ind w:firstLine="0"/>
    </w:pPr>
    <w:rPr>
      <w:rFonts w:ascii="NCLAH N+ Helvetica" w:hAnsi="NCLAH N+ Helvetica"/>
    </w:rPr>
  </w:style>
  <w:style w:type="paragraph" w:customStyle="1" w:styleId="CM33">
    <w:name w:val="CM33"/>
    <w:basedOn w:val="Normal"/>
    <w:next w:val="Normal"/>
    <w:uiPriority w:val="99"/>
    <w:rsid w:val="00462A45"/>
    <w:pPr>
      <w:widowControl w:val="0"/>
      <w:tabs>
        <w:tab w:val="clear" w:pos="432"/>
      </w:tabs>
      <w:autoSpaceDE w:val="0"/>
      <w:autoSpaceDN w:val="0"/>
      <w:adjustRightInd w:val="0"/>
      <w:spacing w:line="240" w:lineRule="auto"/>
      <w:ind w:firstLine="0"/>
    </w:pPr>
    <w:rPr>
      <w:rFonts w:ascii="NCLAH N+ Helvetica" w:hAnsi="NCLAH N+ Helvetica"/>
    </w:rPr>
  </w:style>
  <w:style w:type="character" w:styleId="Hyperlink">
    <w:name w:val="Hyperlink"/>
    <w:uiPriority w:val="99"/>
    <w:rsid w:val="00CB749F"/>
    <w:rPr>
      <w:rFonts w:cs="Times New Roman"/>
      <w:color w:val="auto"/>
      <w:u w:val="none"/>
    </w:rPr>
  </w:style>
  <w:style w:type="paragraph" w:customStyle="1" w:styleId="Default">
    <w:name w:val="Default"/>
    <w:uiPriority w:val="99"/>
    <w:rsid w:val="004608D5"/>
    <w:pPr>
      <w:widowControl w:val="0"/>
      <w:autoSpaceDE w:val="0"/>
      <w:autoSpaceDN w:val="0"/>
      <w:adjustRightInd w:val="0"/>
    </w:pPr>
    <w:rPr>
      <w:rFonts w:ascii="NCLAH N+ Helvetica" w:hAnsi="NCLAH N+ Helvetica" w:cs="NCLAH N+ Helvetica"/>
      <w:color w:val="000000"/>
      <w:sz w:val="24"/>
      <w:szCs w:val="24"/>
    </w:rPr>
  </w:style>
  <w:style w:type="table" w:styleId="TableGrid">
    <w:name w:val="Table Grid"/>
    <w:basedOn w:val="TableNormal"/>
    <w:uiPriority w:val="99"/>
    <w:rsid w:val="007B2A79"/>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CM114">
    <w:name w:val="CM114"/>
    <w:basedOn w:val="Default"/>
    <w:next w:val="Default"/>
    <w:uiPriority w:val="99"/>
    <w:rsid w:val="00EF0A23"/>
    <w:rPr>
      <w:rFonts w:ascii="DGKOC D+ Helvetica" w:hAnsi="DGKOC D+ Helvetica" w:cs="Times New Roman"/>
      <w:color w:val="auto"/>
    </w:rPr>
  </w:style>
  <w:style w:type="table" w:customStyle="1" w:styleId="TableGrid1">
    <w:name w:val="Table Grid1"/>
    <w:uiPriority w:val="99"/>
    <w:rsid w:val="00B3148E"/>
    <w:tblPr>
      <w:tblInd w:w="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top w:w="0" w:type="dxa"/>
        <w:left w:w="108" w:type="dxa"/>
        <w:bottom w:w="0" w:type="dxa"/>
        <w:right w:w="108" w:type="dxa"/>
      </w:tblCellMar>
    </w:tblPr>
  </w:style>
  <w:style w:type="character" w:styleId="CommentReference">
    <w:name w:val="annotation reference"/>
    <w:uiPriority w:val="99"/>
    <w:semiHidden/>
    <w:rsid w:val="00AE08DE"/>
    <w:rPr>
      <w:rFonts w:cs="Times New Roman"/>
      <w:sz w:val="16"/>
      <w:szCs w:val="16"/>
    </w:rPr>
  </w:style>
  <w:style w:type="paragraph" w:styleId="CommentText">
    <w:name w:val="annotation text"/>
    <w:basedOn w:val="Normal"/>
    <w:link w:val="CommentTextChar"/>
    <w:uiPriority w:val="99"/>
    <w:semiHidden/>
    <w:rsid w:val="00AE08DE"/>
    <w:pPr>
      <w:spacing w:line="240" w:lineRule="auto"/>
    </w:pPr>
    <w:rPr>
      <w:sz w:val="20"/>
      <w:szCs w:val="20"/>
    </w:rPr>
  </w:style>
  <w:style w:type="character" w:customStyle="1" w:styleId="CommentTextChar">
    <w:name w:val="Comment Text Char"/>
    <w:link w:val="CommentText"/>
    <w:uiPriority w:val="99"/>
    <w:semiHidden/>
    <w:locked/>
    <w:rsid w:val="00AE08DE"/>
    <w:rPr>
      <w:rFonts w:cs="Times New Roman"/>
      <w:sz w:val="20"/>
      <w:szCs w:val="20"/>
    </w:rPr>
  </w:style>
  <w:style w:type="paragraph" w:styleId="CommentSubject">
    <w:name w:val="annotation subject"/>
    <w:basedOn w:val="CommentText"/>
    <w:next w:val="CommentText"/>
    <w:link w:val="CommentSubjectChar"/>
    <w:uiPriority w:val="99"/>
    <w:semiHidden/>
    <w:rsid w:val="00AE08DE"/>
    <w:rPr>
      <w:b/>
      <w:bCs/>
    </w:rPr>
  </w:style>
  <w:style w:type="character" w:customStyle="1" w:styleId="CommentSubjectChar">
    <w:name w:val="Comment Subject Char"/>
    <w:link w:val="CommentSubject"/>
    <w:uiPriority w:val="99"/>
    <w:semiHidden/>
    <w:locked/>
    <w:rsid w:val="00AE08DE"/>
    <w:rPr>
      <w:rFonts w:cs="Times New Roman"/>
      <w:b/>
      <w:bCs/>
      <w:sz w:val="20"/>
      <w:szCs w:val="20"/>
    </w:rPr>
  </w:style>
  <w:style w:type="paragraph" w:styleId="Revision">
    <w:name w:val="Revision"/>
    <w:hidden/>
    <w:uiPriority w:val="99"/>
    <w:semiHidden/>
    <w:rsid w:val="00677197"/>
    <w:rPr>
      <w:sz w:val="24"/>
      <w:szCs w:val="24"/>
    </w:rPr>
  </w:style>
  <w:style w:type="table" w:customStyle="1" w:styleId="TableGrid2">
    <w:name w:val="Table Grid2"/>
    <w:uiPriority w:val="99"/>
    <w:rsid w:val="00DA7914"/>
    <w:tblPr>
      <w:tblInd w:w="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top w:w="0" w:type="dxa"/>
        <w:left w:w="108" w:type="dxa"/>
        <w:bottom w:w="0" w:type="dxa"/>
        <w:right w:w="108" w:type="dxa"/>
      </w:tblCellMar>
    </w:tblPr>
  </w:style>
  <w:style w:type="character" w:styleId="Strong">
    <w:name w:val="Strong"/>
    <w:uiPriority w:val="99"/>
    <w:qFormat/>
    <w:locked/>
    <w:rsid w:val="00D24049"/>
    <w:rPr>
      <w:rFonts w:cs="Times New Roman"/>
      <w:b/>
      <w:bCs/>
    </w:rPr>
  </w:style>
  <w:style w:type="character" w:styleId="FollowedHyperlink">
    <w:name w:val="FollowedHyperlink"/>
    <w:uiPriority w:val="99"/>
    <w:locked/>
    <w:rsid w:val="007E0B45"/>
    <w:rPr>
      <w:rFonts w:cs="Times New Roman"/>
      <w:color w:val="800080"/>
      <w:u w:val="single"/>
    </w:rPr>
  </w:style>
  <w:style w:type="character" w:styleId="Emphasis">
    <w:name w:val="Emphasis"/>
    <w:qFormat/>
    <w:locked/>
    <w:rsid w:val="00217B97"/>
    <w:rPr>
      <w:i/>
      <w:iCs/>
    </w:rPr>
  </w:style>
  <w:style w:type="character" w:customStyle="1" w:styleId="Headerlarge">
    <w:name w:val="Header large"/>
    <w:rsid w:val="00217B97"/>
    <w:rPr>
      <w:rFonts w:ascii="Arial" w:hAnsi="Arial"/>
      <w:b/>
      <w:sz w:val="20"/>
    </w:rPr>
  </w:style>
  <w:style w:type="character" w:customStyle="1" w:styleId="Headermedium">
    <w:name w:val="Header medium"/>
    <w:rsid w:val="00217B97"/>
    <w:rPr>
      <w:rFonts w:ascii="Arial" w:hAnsi="Arial"/>
      <w:b/>
      <w:bCs/>
      <w:sz w:val="16"/>
    </w:rPr>
  </w:style>
  <w:style w:type="character" w:customStyle="1" w:styleId="enumbell1">
    <w:name w:val="enumbell1"/>
    <w:rsid w:val="001E1F3A"/>
    <w:rPr>
      <w:b/>
      <w:bCs/>
    </w:rPr>
  </w:style>
  <w:style w:type="character" w:customStyle="1" w:styleId="ptext-25">
    <w:name w:val="ptext-25"/>
    <w:rsid w:val="001E1F3A"/>
  </w:style>
  <w:style w:type="paragraph" w:styleId="HTMLPreformatted">
    <w:name w:val="HTML Preformatted"/>
    <w:basedOn w:val="Normal"/>
    <w:link w:val="HTMLPreformattedChar"/>
    <w:uiPriority w:val="99"/>
    <w:semiHidden/>
    <w:unhideWhenUsed/>
    <w:locked/>
    <w:rsid w:val="007D4DB9"/>
    <w:rPr>
      <w:rFonts w:ascii="Courier New" w:hAnsi="Courier New" w:cs="Courier New"/>
      <w:sz w:val="20"/>
      <w:szCs w:val="20"/>
    </w:rPr>
  </w:style>
  <w:style w:type="character" w:customStyle="1" w:styleId="HTMLPreformattedChar">
    <w:name w:val="HTML Preformatted Char"/>
    <w:link w:val="HTMLPreformatted"/>
    <w:uiPriority w:val="99"/>
    <w:semiHidden/>
    <w:rsid w:val="007D4DB9"/>
    <w:rPr>
      <w:rFonts w:ascii="Courier New" w:hAnsi="Courier New" w:cs="Courier New"/>
    </w:rPr>
  </w:style>
  <w:style w:type="paragraph" w:styleId="NoSpacing">
    <w:name w:val="No Spacing"/>
    <w:uiPriority w:val="1"/>
    <w:qFormat/>
    <w:rsid w:val="00023024"/>
    <w:rPr>
      <w:rFonts w:ascii="Calibri" w:eastAsia="Calibri" w:hAnsi="Calibri"/>
      <w:sz w:val="22"/>
      <w:szCs w:val="22"/>
    </w:rPr>
  </w:style>
  <w:style w:type="character" w:customStyle="1" w:styleId="DeltaViewMoveDestination">
    <w:name w:val="DeltaView Move Destination"/>
    <w:uiPriority w:val="99"/>
    <w:rsid w:val="009D443A"/>
    <w:rPr>
      <w:color w:val="00C000"/>
      <w:u w:val="double"/>
    </w:rPr>
  </w:style>
  <w:style w:type="paragraph" w:customStyle="1" w:styleId="xmsonormal">
    <w:name w:val="x_msonormal"/>
    <w:basedOn w:val="Normal"/>
    <w:rsid w:val="00CE1984"/>
    <w:pPr>
      <w:tabs>
        <w:tab w:val="clear" w:pos="432"/>
      </w:tabs>
      <w:spacing w:line="240" w:lineRule="auto"/>
      <w:ind w:firstLine="0"/>
    </w:pPr>
    <w:rPr>
      <w:rFonts w:ascii="Calibri" w:eastAsiaTheme="minorHAnsi" w:hAnsi="Calibri" w:cs="Calibri"/>
      <w:sz w:val="22"/>
      <w:szCs w:val="22"/>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67003680">
      <w:bodyDiv w:val="1"/>
      <w:marLeft w:val="0"/>
      <w:marRight w:val="0"/>
      <w:marTop w:val="0"/>
      <w:marBottom w:val="0"/>
      <w:divBdr>
        <w:top w:val="none" w:sz="0" w:space="0" w:color="auto"/>
        <w:left w:val="none" w:sz="0" w:space="0" w:color="auto"/>
        <w:bottom w:val="none" w:sz="0" w:space="0" w:color="auto"/>
        <w:right w:val="none" w:sz="0" w:space="0" w:color="auto"/>
      </w:divBdr>
    </w:div>
    <w:div w:id="287510823">
      <w:bodyDiv w:val="1"/>
      <w:marLeft w:val="0"/>
      <w:marRight w:val="0"/>
      <w:marTop w:val="0"/>
      <w:marBottom w:val="0"/>
      <w:divBdr>
        <w:top w:val="none" w:sz="0" w:space="0" w:color="auto"/>
        <w:left w:val="none" w:sz="0" w:space="0" w:color="auto"/>
        <w:bottom w:val="none" w:sz="0" w:space="0" w:color="auto"/>
        <w:right w:val="none" w:sz="0" w:space="0" w:color="auto"/>
      </w:divBdr>
    </w:div>
    <w:div w:id="570962928">
      <w:bodyDiv w:val="1"/>
      <w:marLeft w:val="0"/>
      <w:marRight w:val="0"/>
      <w:marTop w:val="0"/>
      <w:marBottom w:val="0"/>
      <w:divBdr>
        <w:top w:val="none" w:sz="0" w:space="0" w:color="auto"/>
        <w:left w:val="none" w:sz="0" w:space="0" w:color="auto"/>
        <w:bottom w:val="none" w:sz="0" w:space="0" w:color="auto"/>
        <w:right w:val="none" w:sz="0" w:space="0" w:color="auto"/>
      </w:divBdr>
    </w:div>
    <w:div w:id="1750226612">
      <w:bodyDiv w:val="1"/>
      <w:marLeft w:val="0"/>
      <w:marRight w:val="0"/>
      <w:marTop w:val="0"/>
      <w:marBottom w:val="0"/>
      <w:divBdr>
        <w:top w:val="none" w:sz="0" w:space="0" w:color="auto"/>
        <w:left w:val="none" w:sz="0" w:space="0" w:color="auto"/>
        <w:bottom w:val="none" w:sz="0" w:space="0" w:color="auto"/>
        <w:right w:val="none" w:sz="0" w:space="0" w:color="auto"/>
      </w:divBdr>
    </w:div>
    <w:div w:id="175978507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image" Target="media/image4.jpeg"/><Relationship Id="rId117" Type="http://schemas.openxmlformats.org/officeDocument/2006/relationships/footer" Target="footer46.xml"/><Relationship Id="rId21" Type="http://schemas.openxmlformats.org/officeDocument/2006/relationships/hyperlink" Target="http://www.dol.gov/ebsa" TargetMode="External"/><Relationship Id="rId42" Type="http://schemas.openxmlformats.org/officeDocument/2006/relationships/header" Target="header7.xml"/><Relationship Id="rId47" Type="http://schemas.openxmlformats.org/officeDocument/2006/relationships/footer" Target="footer11.xml"/><Relationship Id="rId63" Type="http://schemas.openxmlformats.org/officeDocument/2006/relationships/header" Target="header14.xml"/><Relationship Id="rId68" Type="http://schemas.openxmlformats.org/officeDocument/2006/relationships/header" Target="header16.xml"/><Relationship Id="rId84" Type="http://schemas.openxmlformats.org/officeDocument/2006/relationships/footer" Target="footer27.xml"/><Relationship Id="rId89" Type="http://schemas.openxmlformats.org/officeDocument/2006/relationships/footer" Target="footer30.xml"/><Relationship Id="rId112" Type="http://schemas.openxmlformats.org/officeDocument/2006/relationships/header" Target="header29.xml"/><Relationship Id="rId133" Type="http://schemas.openxmlformats.org/officeDocument/2006/relationships/footer" Target="footer55.xml"/><Relationship Id="rId138" Type="http://schemas.openxmlformats.org/officeDocument/2006/relationships/theme" Target="theme/theme1.xml"/><Relationship Id="rId16" Type="http://schemas.openxmlformats.org/officeDocument/2006/relationships/header" Target="header2.xml"/><Relationship Id="rId107" Type="http://schemas.openxmlformats.org/officeDocument/2006/relationships/footer" Target="footer39.xml"/><Relationship Id="rId11" Type="http://schemas.openxmlformats.org/officeDocument/2006/relationships/footnotes" Target="footnotes.xml"/><Relationship Id="rId32" Type="http://schemas.openxmlformats.org/officeDocument/2006/relationships/header" Target="header3.xml"/><Relationship Id="rId37" Type="http://schemas.openxmlformats.org/officeDocument/2006/relationships/image" Target="media/image8.jpeg"/><Relationship Id="rId53" Type="http://schemas.openxmlformats.org/officeDocument/2006/relationships/header" Target="header11.xml"/><Relationship Id="rId58" Type="http://schemas.openxmlformats.org/officeDocument/2006/relationships/image" Target="media/image12.jpeg"/><Relationship Id="rId74" Type="http://schemas.openxmlformats.org/officeDocument/2006/relationships/header" Target="header18.xml"/><Relationship Id="rId79" Type="http://schemas.openxmlformats.org/officeDocument/2006/relationships/image" Target="media/image15.png"/><Relationship Id="rId102" Type="http://schemas.openxmlformats.org/officeDocument/2006/relationships/footer" Target="footer36.xml"/><Relationship Id="rId123" Type="http://schemas.openxmlformats.org/officeDocument/2006/relationships/footer" Target="footer49.xml"/><Relationship Id="rId128" Type="http://schemas.openxmlformats.org/officeDocument/2006/relationships/header" Target="header35.xml"/><Relationship Id="rId5" Type="http://schemas.openxmlformats.org/officeDocument/2006/relationships/customXml" Target="../customXml/item5.xml"/><Relationship Id="rId90" Type="http://schemas.openxmlformats.org/officeDocument/2006/relationships/hyperlink" Target="http://www.dol.gov/ebsa" TargetMode="External"/><Relationship Id="rId95" Type="http://schemas.openxmlformats.org/officeDocument/2006/relationships/footer" Target="footer32.xml"/><Relationship Id="rId14" Type="http://schemas.openxmlformats.org/officeDocument/2006/relationships/footer" Target="footer1.xml"/><Relationship Id="rId22" Type="http://schemas.openxmlformats.org/officeDocument/2006/relationships/image" Target="media/image1.jpeg"/><Relationship Id="rId27" Type="http://schemas.openxmlformats.org/officeDocument/2006/relationships/image" Target="media/image5.jpeg"/><Relationship Id="rId30" Type="http://schemas.openxmlformats.org/officeDocument/2006/relationships/footer" Target="footer4.xml"/><Relationship Id="rId35" Type="http://schemas.openxmlformats.org/officeDocument/2006/relationships/header" Target="header5.xml"/><Relationship Id="rId43" Type="http://schemas.openxmlformats.org/officeDocument/2006/relationships/footer" Target="footer8.xml"/><Relationship Id="rId48" Type="http://schemas.openxmlformats.org/officeDocument/2006/relationships/footer" Target="footer12.xml"/><Relationship Id="rId56" Type="http://schemas.openxmlformats.org/officeDocument/2006/relationships/header" Target="header12.xml"/><Relationship Id="rId64" Type="http://schemas.openxmlformats.org/officeDocument/2006/relationships/footer" Target="footer17.xml"/><Relationship Id="rId69" Type="http://schemas.openxmlformats.org/officeDocument/2006/relationships/footer" Target="footer20.xml"/><Relationship Id="rId77" Type="http://schemas.openxmlformats.org/officeDocument/2006/relationships/header" Target="header19.xml"/><Relationship Id="rId100" Type="http://schemas.openxmlformats.org/officeDocument/2006/relationships/image" Target="media/image17.png"/><Relationship Id="rId105" Type="http://schemas.openxmlformats.org/officeDocument/2006/relationships/header" Target="header26.xml"/><Relationship Id="rId113" Type="http://schemas.openxmlformats.org/officeDocument/2006/relationships/footer" Target="footer43.xml"/><Relationship Id="rId118" Type="http://schemas.openxmlformats.org/officeDocument/2006/relationships/footer" Target="footer47.xml"/><Relationship Id="rId126" Type="http://schemas.openxmlformats.org/officeDocument/2006/relationships/header" Target="header34.xml"/><Relationship Id="rId134" Type="http://schemas.openxmlformats.org/officeDocument/2006/relationships/header" Target="header38.xml"/><Relationship Id="rId8" Type="http://schemas.openxmlformats.org/officeDocument/2006/relationships/styles" Target="styles.xml"/><Relationship Id="rId51" Type="http://schemas.openxmlformats.org/officeDocument/2006/relationships/image" Target="media/image11.jpeg"/><Relationship Id="rId72" Type="http://schemas.openxmlformats.org/officeDocument/2006/relationships/footer" Target="footer22.xml"/><Relationship Id="rId80" Type="http://schemas.openxmlformats.org/officeDocument/2006/relationships/image" Target="media/image16.png"/><Relationship Id="rId85" Type="http://schemas.openxmlformats.org/officeDocument/2006/relationships/header" Target="header22.xml"/><Relationship Id="rId93" Type="http://schemas.openxmlformats.org/officeDocument/2006/relationships/header" Target="header25.xml"/><Relationship Id="rId98" Type="http://schemas.openxmlformats.org/officeDocument/2006/relationships/footer" Target="footer35.xml"/><Relationship Id="rId121" Type="http://schemas.openxmlformats.org/officeDocument/2006/relationships/footer" Target="footer48.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footer" Target="footer3.xml"/><Relationship Id="rId25" Type="http://schemas.openxmlformats.org/officeDocument/2006/relationships/image" Target="media/image3.jpeg"/><Relationship Id="rId33" Type="http://schemas.openxmlformats.org/officeDocument/2006/relationships/footer" Target="footer6.xml"/><Relationship Id="rId38" Type="http://schemas.openxmlformats.org/officeDocument/2006/relationships/image" Target="media/image9.jpeg"/><Relationship Id="rId46" Type="http://schemas.openxmlformats.org/officeDocument/2006/relationships/footer" Target="footer10.xml"/><Relationship Id="rId59" Type="http://schemas.openxmlformats.org/officeDocument/2006/relationships/image" Target="media/image13.jpeg"/><Relationship Id="rId67" Type="http://schemas.openxmlformats.org/officeDocument/2006/relationships/footer" Target="footer19.xml"/><Relationship Id="rId103" Type="http://schemas.openxmlformats.org/officeDocument/2006/relationships/footer" Target="footer37.xml"/><Relationship Id="rId108" Type="http://schemas.openxmlformats.org/officeDocument/2006/relationships/footer" Target="footer40.xml"/><Relationship Id="rId116" Type="http://schemas.openxmlformats.org/officeDocument/2006/relationships/footer" Target="footer45.xml"/><Relationship Id="rId124" Type="http://schemas.openxmlformats.org/officeDocument/2006/relationships/footer" Target="footer50.xml"/><Relationship Id="rId129" Type="http://schemas.openxmlformats.org/officeDocument/2006/relationships/footer" Target="footer53.xml"/><Relationship Id="rId137" Type="http://schemas.microsoft.com/office/2011/relationships/people" Target="people.xml"/><Relationship Id="rId20" Type="http://schemas.openxmlformats.org/officeDocument/2006/relationships/hyperlink" Target="http://www.irs.gov" TargetMode="External"/><Relationship Id="rId41" Type="http://schemas.openxmlformats.org/officeDocument/2006/relationships/header" Target="header6.xml"/><Relationship Id="rId54" Type="http://schemas.openxmlformats.org/officeDocument/2006/relationships/footer" Target="footer14.xml"/><Relationship Id="rId62" Type="http://schemas.openxmlformats.org/officeDocument/2006/relationships/header" Target="header13.xml"/><Relationship Id="rId70" Type="http://schemas.openxmlformats.org/officeDocument/2006/relationships/footer" Target="footer21.xml"/><Relationship Id="rId75" Type="http://schemas.openxmlformats.org/officeDocument/2006/relationships/footer" Target="footer23.xml"/><Relationship Id="rId83" Type="http://schemas.openxmlformats.org/officeDocument/2006/relationships/footer" Target="footer26.xml"/><Relationship Id="rId88" Type="http://schemas.openxmlformats.org/officeDocument/2006/relationships/footer" Target="footer29.xml"/><Relationship Id="rId91" Type="http://schemas.openxmlformats.org/officeDocument/2006/relationships/hyperlink" Target="http://www.pbgc.gov" TargetMode="External"/><Relationship Id="rId96" Type="http://schemas.openxmlformats.org/officeDocument/2006/relationships/footer" Target="footer33.xml"/><Relationship Id="rId111" Type="http://schemas.openxmlformats.org/officeDocument/2006/relationships/header" Target="header28.xml"/><Relationship Id="rId132" Type="http://schemas.openxmlformats.org/officeDocument/2006/relationships/header" Target="header37.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footer" Target="footer2.xml"/><Relationship Id="rId23" Type="http://schemas.openxmlformats.org/officeDocument/2006/relationships/hyperlink" Target="http://www.efast.dol.gov" TargetMode="External"/><Relationship Id="rId28" Type="http://schemas.openxmlformats.org/officeDocument/2006/relationships/image" Target="media/image6.jpeg"/><Relationship Id="rId36" Type="http://schemas.openxmlformats.org/officeDocument/2006/relationships/footer" Target="footer7.xml"/><Relationship Id="rId49" Type="http://schemas.openxmlformats.org/officeDocument/2006/relationships/header" Target="header9.xml"/><Relationship Id="rId57" Type="http://schemas.openxmlformats.org/officeDocument/2006/relationships/footer" Target="footer16.xml"/><Relationship Id="rId106" Type="http://schemas.openxmlformats.org/officeDocument/2006/relationships/header" Target="header27.xml"/><Relationship Id="rId114" Type="http://schemas.openxmlformats.org/officeDocument/2006/relationships/footer" Target="footer44.xml"/><Relationship Id="rId119" Type="http://schemas.openxmlformats.org/officeDocument/2006/relationships/header" Target="header31.xml"/><Relationship Id="rId127" Type="http://schemas.openxmlformats.org/officeDocument/2006/relationships/footer" Target="footer52.xml"/><Relationship Id="rId10" Type="http://schemas.openxmlformats.org/officeDocument/2006/relationships/webSettings" Target="webSettings.xml"/><Relationship Id="rId31" Type="http://schemas.openxmlformats.org/officeDocument/2006/relationships/footer" Target="footer5.xml"/><Relationship Id="rId44" Type="http://schemas.openxmlformats.org/officeDocument/2006/relationships/footer" Target="footer9.xml"/><Relationship Id="rId52" Type="http://schemas.openxmlformats.org/officeDocument/2006/relationships/header" Target="header10.xml"/><Relationship Id="rId60" Type="http://schemas.openxmlformats.org/officeDocument/2006/relationships/hyperlink" Target="http://www.dol.gov/ebsa/faqs" TargetMode="External"/><Relationship Id="rId65" Type="http://schemas.openxmlformats.org/officeDocument/2006/relationships/footer" Target="footer18.xml"/><Relationship Id="rId73" Type="http://schemas.openxmlformats.org/officeDocument/2006/relationships/image" Target="media/image14.png"/><Relationship Id="rId78" Type="http://schemas.openxmlformats.org/officeDocument/2006/relationships/footer" Target="footer25.xml"/><Relationship Id="rId81" Type="http://schemas.openxmlformats.org/officeDocument/2006/relationships/header" Target="header20.xml"/><Relationship Id="rId86" Type="http://schemas.openxmlformats.org/officeDocument/2006/relationships/footer" Target="footer28.xml"/><Relationship Id="rId94" Type="http://schemas.openxmlformats.org/officeDocument/2006/relationships/footer" Target="footer31.xml"/><Relationship Id="rId99" Type="http://schemas.openxmlformats.org/officeDocument/2006/relationships/hyperlink" Target="http://www.dol.gov/ebsa" TargetMode="External"/><Relationship Id="rId101" Type="http://schemas.openxmlformats.org/officeDocument/2006/relationships/hyperlink" Target="http://www.pbgc.gov" TargetMode="External"/><Relationship Id="rId122" Type="http://schemas.openxmlformats.org/officeDocument/2006/relationships/header" Target="header33.xml"/><Relationship Id="rId130" Type="http://schemas.openxmlformats.org/officeDocument/2006/relationships/footer" Target="footer54.xml"/><Relationship Id="rId135" Type="http://schemas.openxmlformats.org/officeDocument/2006/relationships/footer" Target="footer56.xml"/><Relationship Id="rId4" Type="http://schemas.openxmlformats.org/officeDocument/2006/relationships/customXml" Target="../customXml/item4.xml"/><Relationship Id="rId9" Type="http://schemas.openxmlformats.org/officeDocument/2006/relationships/settings" Target="settings.xml"/><Relationship Id="rId13" Type="http://schemas.openxmlformats.org/officeDocument/2006/relationships/header" Target="header1.xml"/><Relationship Id="rId18" Type="http://schemas.openxmlformats.org/officeDocument/2006/relationships/hyperlink" Target="http://www.dol.gov/ebsa" TargetMode="External"/><Relationship Id="rId39" Type="http://schemas.openxmlformats.org/officeDocument/2006/relationships/hyperlink" Target="http://www.askebsa.dol.gov/mewa" TargetMode="External"/><Relationship Id="rId109" Type="http://schemas.openxmlformats.org/officeDocument/2006/relationships/footer" Target="footer41.xml"/><Relationship Id="rId34" Type="http://schemas.openxmlformats.org/officeDocument/2006/relationships/header" Target="header4.xml"/><Relationship Id="rId50" Type="http://schemas.openxmlformats.org/officeDocument/2006/relationships/footer" Target="footer13.xml"/><Relationship Id="rId55" Type="http://schemas.openxmlformats.org/officeDocument/2006/relationships/footer" Target="footer15.xml"/><Relationship Id="rId76" Type="http://schemas.openxmlformats.org/officeDocument/2006/relationships/footer" Target="footer24.xml"/><Relationship Id="rId97" Type="http://schemas.openxmlformats.org/officeDocument/2006/relationships/footer" Target="footer34.xml"/><Relationship Id="rId104" Type="http://schemas.openxmlformats.org/officeDocument/2006/relationships/footer" Target="footer38.xml"/><Relationship Id="rId120" Type="http://schemas.openxmlformats.org/officeDocument/2006/relationships/header" Target="header32.xml"/><Relationship Id="rId125" Type="http://schemas.openxmlformats.org/officeDocument/2006/relationships/footer" Target="footer51.xml"/><Relationship Id="rId7" Type="http://schemas.openxmlformats.org/officeDocument/2006/relationships/numbering" Target="numbering.xml"/><Relationship Id="rId71" Type="http://schemas.openxmlformats.org/officeDocument/2006/relationships/header" Target="header17.xml"/><Relationship Id="rId92" Type="http://schemas.openxmlformats.org/officeDocument/2006/relationships/header" Target="header24.xml"/><Relationship Id="rId2" Type="http://schemas.openxmlformats.org/officeDocument/2006/relationships/customXml" Target="../customXml/item2.xml"/><Relationship Id="rId29" Type="http://schemas.openxmlformats.org/officeDocument/2006/relationships/image" Target="media/image7.jpeg"/><Relationship Id="rId24" Type="http://schemas.openxmlformats.org/officeDocument/2006/relationships/image" Target="media/image2.jpeg"/><Relationship Id="rId40" Type="http://schemas.openxmlformats.org/officeDocument/2006/relationships/image" Target="media/image10.png"/><Relationship Id="rId45" Type="http://schemas.openxmlformats.org/officeDocument/2006/relationships/header" Target="header8.xml"/><Relationship Id="rId66" Type="http://schemas.openxmlformats.org/officeDocument/2006/relationships/header" Target="header15.xml"/><Relationship Id="rId87" Type="http://schemas.openxmlformats.org/officeDocument/2006/relationships/header" Target="header23.xml"/><Relationship Id="rId110" Type="http://schemas.openxmlformats.org/officeDocument/2006/relationships/footer" Target="footer42.xml"/><Relationship Id="rId115" Type="http://schemas.openxmlformats.org/officeDocument/2006/relationships/header" Target="header30.xml"/><Relationship Id="rId131" Type="http://schemas.openxmlformats.org/officeDocument/2006/relationships/header" Target="header36.xml"/><Relationship Id="rId136" Type="http://schemas.openxmlformats.org/officeDocument/2006/relationships/fontTable" Target="fontTable.xml"/><Relationship Id="rId61" Type="http://schemas.openxmlformats.org/officeDocument/2006/relationships/hyperlink" Target="http://www.dol.gov/ebsa/faqs" TargetMode="External"/><Relationship Id="rId82" Type="http://schemas.openxmlformats.org/officeDocument/2006/relationships/header" Target="header21.xml"/><Relationship Id="rId19" Type="http://schemas.openxmlformats.org/officeDocument/2006/relationships/hyperlink" Target="http://www.irs.gov/ep%20or%20call%201-877-829-5500"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p:properties xmlns:p="http://schemas.microsoft.com/office/2006/metadata/properties" xmlns:xsi="http://www.w3.org/2001/XMLSchema-instance" xmlns:pc="http://schemas.microsoft.com/office/infopath/2007/PartnerControls">
  <documentManagement>
    <_dlc_DocId xmlns="6bbadc7c-725d-4ab6-917d-d75198d74799">KNHC2H7FXUP5-549581588-3907</_dlc_DocId>
    <_dlc_DocIdUrl xmlns="6bbadc7c-725d-4ab6-917d-d75198d74799">
      <Url>https://thecloudi.sharepoint.us/teams/efast2/_layouts/15/DocIdRedir.aspx?ID=KNHC2H7FXUP5-549581588-3907</Url>
      <Description>KNHC2H7FXUP5-549581588-3907</Description>
    </_dlc_DocIdUrl>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2FA16764241B74789A21B7C42762669" ma:contentTypeVersion="178" ma:contentTypeDescription="Create a new document." ma:contentTypeScope="" ma:versionID="4da185b1219ac351348fdaa2ffb317ff">
  <xsd:schema xmlns:xsd="http://www.w3.org/2001/XMLSchema" xmlns:xs="http://www.w3.org/2001/XMLSchema" xmlns:p="http://schemas.microsoft.com/office/2006/metadata/properties" xmlns:ns2="dc211b0c-7329-43fc-ae08-6ef21cbafb9f" xmlns:ns3="6bbadc7c-725d-4ab6-917d-d75198d74799" targetNamespace="http://schemas.microsoft.com/office/2006/metadata/properties" ma:root="true" ma:fieldsID="b452bdcbbe8685e86ce0859640c9c93c" ns2:_="" ns3:_="">
    <xsd:import namespace="dc211b0c-7329-43fc-ae08-6ef21cbafb9f"/>
    <xsd:import namespace="6bbadc7c-725d-4ab6-917d-d75198d74799"/>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ServiceOCR" minOccurs="0"/>
                <xsd:element ref="ns2:MediaServiceGenerationTime" minOccurs="0"/>
                <xsd:element ref="ns2:MediaServiceEventHashCode" minOccurs="0"/>
                <xsd:element ref="ns3:_dlc_DocId" minOccurs="0"/>
                <xsd:element ref="ns3:_dlc_DocIdUrl" minOccurs="0"/>
                <xsd:element ref="ns3:_dlc_DocIdPersistId"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c211b0c-7329-43fc-ae08-6ef21cbafb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bbadc7c-725d-4ab6-917d-d75198d74799" elementFormDefault="qualified">
    <xsd:import namespace="http://schemas.microsoft.com/office/2006/documentManagement/types"/>
    <xsd:import namespace="http://schemas.microsoft.com/office/infopath/2007/PartnerControls"/>
    <xsd:element name="_dlc_DocId" ma:index="15" nillable="true" ma:displayName="Document ID Value" ma:description="The value of the document ID assigned to this item." ma:internalName="_dlc_DocId" ma:readOnly="true">
      <xsd:simpleType>
        <xsd:restriction base="dms:Text"/>
      </xsd:simpleType>
    </xsd:element>
    <xsd:element name="_dlc_DocIdUrl" ma:index="16"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7" nillable="true" ma:displayName="Persist ID" ma:description="Keep ID on add." ma:hidden="true" ma:internalName="_dlc_DocIdPersistId" ma:readOnly="true">
      <xsd:simpleType>
        <xsd:restriction base="dms:Boolean"/>
      </xsd:simple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4"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LongProperties xmlns="http://schemas.microsoft.com/office/2006/metadata/longProperties"/>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mso-contentType ?>
<spe:Receivers xmlns:spe="http://schemas.microsoft.com/sharepoint/events"/>
</file>

<file path=customXml/itemProps1.xml><?xml version="1.0" encoding="utf-8"?>
<ds:datastoreItem xmlns:ds="http://schemas.openxmlformats.org/officeDocument/2006/customXml" ds:itemID="{F889EF08-AC5F-4B4B-8D8D-32FD7BA1636F}">
  <ds:schemaRefs>
    <ds:schemaRef ds:uri="http://schemas.microsoft.com/office/2006/metadata/properties"/>
    <ds:schemaRef ds:uri="http://schemas.microsoft.com/office/infopath/2007/PartnerControls"/>
    <ds:schemaRef ds:uri="6bbadc7c-725d-4ab6-917d-d75198d74799"/>
  </ds:schemaRefs>
</ds:datastoreItem>
</file>

<file path=customXml/itemProps2.xml><?xml version="1.0" encoding="utf-8"?>
<ds:datastoreItem xmlns:ds="http://schemas.openxmlformats.org/officeDocument/2006/customXml" ds:itemID="{45750D75-18C8-4BAC-95A6-C50628E359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c211b0c-7329-43fc-ae08-6ef21cbafb9f"/>
    <ds:schemaRef ds:uri="6bbadc7c-725d-4ab6-917d-d75198d7479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7F29EC1-A173-4483-8EEB-68677A423ECD}">
  <ds:schemaRefs>
    <ds:schemaRef ds:uri="http://schemas.microsoft.com/sharepoint/v3/contenttype/forms"/>
  </ds:schemaRefs>
</ds:datastoreItem>
</file>

<file path=customXml/itemProps4.xml><?xml version="1.0" encoding="utf-8"?>
<ds:datastoreItem xmlns:ds="http://schemas.openxmlformats.org/officeDocument/2006/customXml" ds:itemID="{A958CBEB-81CE-40C5-9194-2674C0F28735}">
  <ds:schemaRefs>
    <ds:schemaRef ds:uri="http://schemas.microsoft.com/office/2006/metadata/longProperties"/>
  </ds:schemaRefs>
</ds:datastoreItem>
</file>

<file path=customXml/itemProps5.xml><?xml version="1.0" encoding="utf-8"?>
<ds:datastoreItem xmlns:ds="http://schemas.openxmlformats.org/officeDocument/2006/customXml" ds:itemID="{BABA69B8-7DB4-4B11-87C1-E0D14478C8EE}">
  <ds:schemaRefs>
    <ds:schemaRef ds:uri="http://schemas.openxmlformats.org/officeDocument/2006/bibliography"/>
  </ds:schemaRefs>
</ds:datastoreItem>
</file>

<file path=customXml/itemProps6.xml><?xml version="1.0" encoding="utf-8"?>
<ds:datastoreItem xmlns:ds="http://schemas.openxmlformats.org/officeDocument/2006/customXml" ds:itemID="{3C776BD8-1107-4F5D-BA47-CB1D85B81D67}">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82</Pages>
  <Words>76021</Words>
  <Characters>433326</Characters>
  <Application>Microsoft Office Word</Application>
  <DocSecurity>0</DocSecurity>
  <Lines>3611</Lines>
  <Paragraphs>1016</Paragraphs>
  <ScaleCrop>false</ScaleCrop>
  <HeadingPairs>
    <vt:vector size="2" baseType="variant">
      <vt:variant>
        <vt:lpstr>Title</vt:lpstr>
      </vt:variant>
      <vt:variant>
        <vt:i4>1</vt:i4>
      </vt:variant>
    </vt:vector>
  </HeadingPairs>
  <TitlesOfParts>
    <vt:vector size="1" baseType="lpstr">
      <vt:lpstr>2020 Form 5500 Instructions 020420</vt:lpstr>
    </vt:vector>
  </TitlesOfParts>
  <Company>Mathematica, Inc</Company>
  <LinksUpToDate>false</LinksUpToDate>
  <CharactersWithSpaces>508331</CharactersWithSpaces>
  <SharedDoc>false</SharedDoc>
  <HLinks>
    <vt:vector size="72" baseType="variant">
      <vt:variant>
        <vt:i4>5374016</vt:i4>
      </vt:variant>
      <vt:variant>
        <vt:i4>36</vt:i4>
      </vt:variant>
      <vt:variant>
        <vt:i4>0</vt:i4>
      </vt:variant>
      <vt:variant>
        <vt:i4>5</vt:i4>
      </vt:variant>
      <vt:variant>
        <vt:lpwstr>http://www.pbgc.gov/</vt:lpwstr>
      </vt:variant>
      <vt:variant>
        <vt:lpwstr/>
      </vt:variant>
      <vt:variant>
        <vt:i4>2359347</vt:i4>
      </vt:variant>
      <vt:variant>
        <vt:i4>30</vt:i4>
      </vt:variant>
      <vt:variant>
        <vt:i4>0</vt:i4>
      </vt:variant>
      <vt:variant>
        <vt:i4>5</vt:i4>
      </vt:variant>
      <vt:variant>
        <vt:lpwstr>http://www.dol.gov/ebsa</vt:lpwstr>
      </vt:variant>
      <vt:variant>
        <vt:lpwstr/>
      </vt:variant>
      <vt:variant>
        <vt:i4>5374016</vt:i4>
      </vt:variant>
      <vt:variant>
        <vt:i4>27</vt:i4>
      </vt:variant>
      <vt:variant>
        <vt:i4>0</vt:i4>
      </vt:variant>
      <vt:variant>
        <vt:i4>5</vt:i4>
      </vt:variant>
      <vt:variant>
        <vt:lpwstr>http://www.pbgc.gov/</vt:lpwstr>
      </vt:variant>
      <vt:variant>
        <vt:lpwstr/>
      </vt:variant>
      <vt:variant>
        <vt:i4>2359347</vt:i4>
      </vt:variant>
      <vt:variant>
        <vt:i4>24</vt:i4>
      </vt:variant>
      <vt:variant>
        <vt:i4>0</vt:i4>
      </vt:variant>
      <vt:variant>
        <vt:i4>5</vt:i4>
      </vt:variant>
      <vt:variant>
        <vt:lpwstr>http://www.dol.gov/ebsa</vt:lpwstr>
      </vt:variant>
      <vt:variant>
        <vt:lpwstr/>
      </vt:variant>
      <vt:variant>
        <vt:i4>1638469</vt:i4>
      </vt:variant>
      <vt:variant>
        <vt:i4>21</vt:i4>
      </vt:variant>
      <vt:variant>
        <vt:i4>0</vt:i4>
      </vt:variant>
      <vt:variant>
        <vt:i4>5</vt:i4>
      </vt:variant>
      <vt:variant>
        <vt:lpwstr>http://www.dol.gov/ebsa/faqs</vt:lpwstr>
      </vt:variant>
      <vt:variant>
        <vt:lpwstr/>
      </vt:variant>
      <vt:variant>
        <vt:i4>1638469</vt:i4>
      </vt:variant>
      <vt:variant>
        <vt:i4>18</vt:i4>
      </vt:variant>
      <vt:variant>
        <vt:i4>0</vt:i4>
      </vt:variant>
      <vt:variant>
        <vt:i4>5</vt:i4>
      </vt:variant>
      <vt:variant>
        <vt:lpwstr>http://www.dol.gov/ebsa/faqs</vt:lpwstr>
      </vt:variant>
      <vt:variant>
        <vt:lpwstr/>
      </vt:variant>
      <vt:variant>
        <vt:i4>2162815</vt:i4>
      </vt:variant>
      <vt:variant>
        <vt:i4>15</vt:i4>
      </vt:variant>
      <vt:variant>
        <vt:i4>0</vt:i4>
      </vt:variant>
      <vt:variant>
        <vt:i4>5</vt:i4>
      </vt:variant>
      <vt:variant>
        <vt:lpwstr>http://www.askebsa.dol.gov/mewa</vt:lpwstr>
      </vt:variant>
      <vt:variant>
        <vt:lpwstr/>
      </vt:variant>
      <vt:variant>
        <vt:i4>4325445</vt:i4>
      </vt:variant>
      <vt:variant>
        <vt:i4>12</vt:i4>
      </vt:variant>
      <vt:variant>
        <vt:i4>0</vt:i4>
      </vt:variant>
      <vt:variant>
        <vt:i4>5</vt:i4>
      </vt:variant>
      <vt:variant>
        <vt:lpwstr>http://www.efast.dol.gov/</vt:lpwstr>
      </vt:variant>
      <vt:variant>
        <vt:lpwstr/>
      </vt:variant>
      <vt:variant>
        <vt:i4>2359347</vt:i4>
      </vt:variant>
      <vt:variant>
        <vt:i4>9</vt:i4>
      </vt:variant>
      <vt:variant>
        <vt:i4>0</vt:i4>
      </vt:variant>
      <vt:variant>
        <vt:i4>5</vt:i4>
      </vt:variant>
      <vt:variant>
        <vt:lpwstr>http://www.dol.gov/ebsa</vt:lpwstr>
      </vt:variant>
      <vt:variant>
        <vt:lpwstr/>
      </vt:variant>
      <vt:variant>
        <vt:i4>2097251</vt:i4>
      </vt:variant>
      <vt:variant>
        <vt:i4>6</vt:i4>
      </vt:variant>
      <vt:variant>
        <vt:i4>0</vt:i4>
      </vt:variant>
      <vt:variant>
        <vt:i4>5</vt:i4>
      </vt:variant>
      <vt:variant>
        <vt:lpwstr>http://www.irs.gov/</vt:lpwstr>
      </vt:variant>
      <vt:variant>
        <vt:lpwstr/>
      </vt:variant>
      <vt:variant>
        <vt:i4>1376324</vt:i4>
      </vt:variant>
      <vt:variant>
        <vt:i4>3</vt:i4>
      </vt:variant>
      <vt:variant>
        <vt:i4>0</vt:i4>
      </vt:variant>
      <vt:variant>
        <vt:i4>5</vt:i4>
      </vt:variant>
      <vt:variant>
        <vt:lpwstr>http://www.irs.gov/ep or call 1-877-829-5500</vt:lpwstr>
      </vt:variant>
      <vt:variant>
        <vt:lpwstr/>
      </vt:variant>
      <vt:variant>
        <vt:i4>2359347</vt:i4>
      </vt:variant>
      <vt:variant>
        <vt:i4>0</vt:i4>
      </vt:variant>
      <vt:variant>
        <vt:i4>0</vt:i4>
      </vt:variant>
      <vt:variant>
        <vt:i4>5</vt:i4>
      </vt:variant>
      <vt:variant>
        <vt:lpwstr>http://www.dol.gov/ebsa</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2020 Form 5500 Instructions 020420</dc:title>
  <dc:subject/>
  <dc:creator>Emily St. Onge</dc:creator>
  <cp:keywords/>
  <cp:lastModifiedBy>Levin Karen</cp:lastModifiedBy>
  <cp:revision>3</cp:revision>
  <cp:lastPrinted>2020-03-03T18:01:00Z</cp:lastPrinted>
  <dcterms:created xsi:type="dcterms:W3CDTF">2021-03-24T14:09:00Z</dcterms:created>
  <dcterms:modified xsi:type="dcterms:W3CDTF">2021-03-24T15:04:00Z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dlc_DocId">
    <vt:lpwstr>GDIT-8312-3799</vt:lpwstr>
  </property>
  <property fmtid="{D5CDD505-2E9C-101B-9397-08002B2CF9AE}" pid="3" name="_dlc_DocIdItemGuid">
    <vt:lpwstr>3002d846-bac3-403d-9eac-bfdcff366521</vt:lpwstr>
  </property>
  <property fmtid="{D5CDD505-2E9C-101B-9397-08002B2CF9AE}" pid="4" name="_dlc_DocIdUrl">
    <vt:lpwstr>https://spspi.gdit.com/opshcsd/Civilian/CPS/efast2/_layouts/DocIdRedir.aspx?ID=GDIT-8312-3799, GDIT-8312-3799</vt:lpwstr>
  </property>
  <property fmtid="{D5CDD505-2E9C-101B-9397-08002B2CF9AE}" pid="5" name="ContentTypeId">
    <vt:lpwstr>0x01010052FA16764241B74789A21B7C42762669</vt:lpwstr>
  </property>
</Properties>
</file>