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61"/>
  </p:notesMasterIdLst>
  <p:handoutMasterIdLst>
    <p:handoutMasterId r:id="rId62"/>
  </p:handoutMasterIdLst>
  <p:sldIdLst>
    <p:sldId id="329" r:id="rId2"/>
    <p:sldId id="416" r:id="rId3"/>
    <p:sldId id="417" r:id="rId4"/>
    <p:sldId id="409" r:id="rId5"/>
    <p:sldId id="327" r:id="rId6"/>
    <p:sldId id="405" r:id="rId7"/>
    <p:sldId id="354" r:id="rId8"/>
    <p:sldId id="390" r:id="rId9"/>
    <p:sldId id="355" r:id="rId10"/>
    <p:sldId id="328" r:id="rId11"/>
    <p:sldId id="326" r:id="rId12"/>
    <p:sldId id="330" r:id="rId13"/>
    <p:sldId id="410" r:id="rId14"/>
    <p:sldId id="411" r:id="rId15"/>
    <p:sldId id="412" r:id="rId16"/>
    <p:sldId id="331" r:id="rId17"/>
    <p:sldId id="403" r:id="rId18"/>
    <p:sldId id="336" r:id="rId19"/>
    <p:sldId id="334" r:id="rId20"/>
    <p:sldId id="337" r:id="rId21"/>
    <p:sldId id="418" r:id="rId22"/>
    <p:sldId id="386" r:id="rId23"/>
    <p:sldId id="394" r:id="rId24"/>
    <p:sldId id="420" r:id="rId25"/>
    <p:sldId id="339" r:id="rId26"/>
    <p:sldId id="341" r:id="rId27"/>
    <p:sldId id="393" r:id="rId28"/>
    <p:sldId id="372" r:id="rId29"/>
    <p:sldId id="395" r:id="rId30"/>
    <p:sldId id="396" r:id="rId31"/>
    <p:sldId id="397" r:id="rId32"/>
    <p:sldId id="376" r:id="rId33"/>
    <p:sldId id="379" r:id="rId34"/>
    <p:sldId id="342" r:id="rId35"/>
    <p:sldId id="344" r:id="rId36"/>
    <p:sldId id="346" r:id="rId37"/>
    <p:sldId id="398" r:id="rId38"/>
    <p:sldId id="382" r:id="rId39"/>
    <p:sldId id="347" r:id="rId40"/>
    <p:sldId id="399" r:id="rId41"/>
    <p:sldId id="381" r:id="rId42"/>
    <p:sldId id="345" r:id="rId43"/>
    <p:sldId id="348" r:id="rId44"/>
    <p:sldId id="349" r:id="rId45"/>
    <p:sldId id="359" r:id="rId46"/>
    <p:sldId id="408" r:id="rId47"/>
    <p:sldId id="350" r:id="rId48"/>
    <p:sldId id="351" r:id="rId49"/>
    <p:sldId id="415" r:id="rId50"/>
    <p:sldId id="414" r:id="rId51"/>
    <p:sldId id="413" r:id="rId52"/>
    <p:sldId id="419" r:id="rId53"/>
    <p:sldId id="400" r:id="rId54"/>
    <p:sldId id="401" r:id="rId55"/>
    <p:sldId id="380" r:id="rId56"/>
    <p:sldId id="406" r:id="rId57"/>
    <p:sldId id="357" r:id="rId58"/>
    <p:sldId id="404" r:id="rId59"/>
    <p:sldId id="338" r:id="rId6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70000"/>
    <a:srgbClr val="060000"/>
    <a:srgbClr val="5F5F5F"/>
    <a:srgbClr val="000000"/>
    <a:srgbClr val="FF9900"/>
    <a:srgbClr val="002F80"/>
    <a:srgbClr val="0066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55" autoAdjust="0"/>
    <p:restoredTop sz="91047" autoAdjust="0"/>
  </p:normalViewPr>
  <p:slideViewPr>
    <p:cSldViewPr snapToGrid="0">
      <p:cViewPr>
        <p:scale>
          <a:sx n="66" d="100"/>
          <a:sy n="66" d="100"/>
        </p:scale>
        <p:origin x="-810" y="-198"/>
      </p:cViewPr>
      <p:guideLst>
        <p:guide orient="horz" pos="2147"/>
        <p:guide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 snapToGrid="0">
      <p:cViewPr varScale="1">
        <p:scale>
          <a:sx n="53" d="100"/>
          <a:sy n="53" d="100"/>
        </p:scale>
        <p:origin x="-1770" y="-108"/>
      </p:cViewPr>
      <p:guideLst>
        <p:guide orient="horz" pos="2928"/>
        <p:guide pos="2208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7.xml"/><Relationship Id="rId18" Type="http://schemas.openxmlformats.org/officeDocument/2006/relationships/slide" Target="slides/slide44.xml"/><Relationship Id="rId3" Type="http://schemas.openxmlformats.org/officeDocument/2006/relationships/slide" Target="slides/slide9.xml"/><Relationship Id="rId21" Type="http://schemas.openxmlformats.org/officeDocument/2006/relationships/slide" Target="slides/slide48.xml"/><Relationship Id="rId7" Type="http://schemas.openxmlformats.org/officeDocument/2006/relationships/slide" Target="slides/slide16.xml"/><Relationship Id="rId12" Type="http://schemas.openxmlformats.org/officeDocument/2006/relationships/slide" Target="slides/slide26.xml"/><Relationship Id="rId17" Type="http://schemas.openxmlformats.org/officeDocument/2006/relationships/slide" Target="slides/slide43.xml"/><Relationship Id="rId2" Type="http://schemas.openxmlformats.org/officeDocument/2006/relationships/slide" Target="slides/slide8.xml"/><Relationship Id="rId16" Type="http://schemas.openxmlformats.org/officeDocument/2006/relationships/slide" Target="slides/slide39.xml"/><Relationship Id="rId20" Type="http://schemas.openxmlformats.org/officeDocument/2006/relationships/slide" Target="slides/slide47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25.xml"/><Relationship Id="rId5" Type="http://schemas.openxmlformats.org/officeDocument/2006/relationships/slide" Target="slides/slide11.xml"/><Relationship Id="rId15" Type="http://schemas.openxmlformats.org/officeDocument/2006/relationships/slide" Target="slides/slide36.xml"/><Relationship Id="rId10" Type="http://schemas.openxmlformats.org/officeDocument/2006/relationships/slide" Target="slides/slide21.xml"/><Relationship Id="rId19" Type="http://schemas.openxmlformats.org/officeDocument/2006/relationships/slide" Target="slides/slide45.xml"/><Relationship Id="rId4" Type="http://schemas.openxmlformats.org/officeDocument/2006/relationships/slide" Target="slides/slide10.xml"/><Relationship Id="rId9" Type="http://schemas.openxmlformats.org/officeDocument/2006/relationships/slide" Target="slides/slide19.xml"/><Relationship Id="rId14" Type="http://schemas.openxmlformats.org/officeDocument/2006/relationships/slide" Target="slides/slide35.xml"/><Relationship Id="rId2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27F8F614-F451-423E-A95A-563C957A1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4" rIns="90569" bIns="45284" numCol="1" anchor="t" anchorCtr="0" compatLnSpc="1">
            <a:prstTxWarp prst="textNoShape">
              <a:avLst/>
            </a:prstTxWarp>
          </a:bodyPr>
          <a:lstStyle>
            <a:lvl1pPr algn="l" defTabSz="90646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4" rIns="90569" bIns="45284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227138" y="679450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383088"/>
            <a:ext cx="52006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4" rIns="90569" bIns="452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146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4" rIns="90569" bIns="45284" numCol="1" anchor="b" anchorCtr="0" compatLnSpc="1">
            <a:prstTxWarp prst="textNoShape">
              <a:avLst/>
            </a:prstTxWarp>
          </a:bodyPr>
          <a:lstStyle>
            <a:lvl1pPr algn="l" defTabSz="90646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0788"/>
            <a:ext cx="30146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284" rIns="90569" bIns="45284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E49B3DC5-7745-4871-AEE4-6A60BBEEB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62BF7-D226-4D9E-80BF-002AF3244681}" type="slidenum">
              <a:rPr lang="en-US" altLang="en-US" smtClean="0">
                <a:latin typeface="Times"/>
              </a:rPr>
              <a:pPr/>
              <a:t>1</a:t>
            </a:fld>
            <a:endParaRPr lang="en-US" altLang="en-US" smtClean="0">
              <a:latin typeface="Times"/>
            </a:endParaRPr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155ED-33D5-48F4-9FC7-393EA2B0124E}" type="slidenum">
              <a:rPr lang="en-US" altLang="en-US" smtClean="0">
                <a:latin typeface="Times"/>
              </a:rPr>
              <a:pPr/>
              <a:t>10</a:t>
            </a:fld>
            <a:endParaRPr lang="en-US" altLang="en-US" smtClean="0">
              <a:latin typeface="Times"/>
            </a:endParaRPr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DE14A-9851-4F15-B872-83C608FCA411}" type="slidenum">
              <a:rPr lang="en-US" altLang="en-US" smtClean="0">
                <a:latin typeface="Times"/>
              </a:rPr>
              <a:pPr/>
              <a:t>11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5396E-8857-4554-9392-8EBBA6797B2A}" type="slidenum">
              <a:rPr lang="en-US" altLang="en-US" smtClean="0">
                <a:latin typeface="Times"/>
              </a:rPr>
              <a:pPr/>
              <a:t>12</a:t>
            </a:fld>
            <a:endParaRPr lang="en-US" altLang="en-US" smtClean="0">
              <a:latin typeface="Times"/>
            </a:endParaRPr>
          </a:p>
        </p:txBody>
      </p:sp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2A849-103F-49DC-9E7F-C1CF2FAA29CB}" type="slidenum">
              <a:rPr lang="en-US" altLang="en-US" smtClean="0">
                <a:latin typeface="Times"/>
              </a:rPr>
              <a:pPr/>
              <a:t>13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DB949-5945-4933-9E9C-987081AC25A8}" type="slidenum">
              <a:rPr lang="en-US" altLang="en-US" smtClean="0">
                <a:latin typeface="Times"/>
              </a:rPr>
              <a:pPr/>
              <a:t>14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E29E-EA71-46B5-A204-BA77F501E4CC}" type="slidenum">
              <a:rPr lang="en-US" altLang="en-US" smtClean="0">
                <a:latin typeface="Times"/>
              </a:rPr>
              <a:pPr/>
              <a:t>15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9DD6F-A51B-417F-99AD-AEFB48AFF2CF}" type="slidenum">
              <a:rPr lang="en-US" altLang="en-US" smtClean="0">
                <a:latin typeface="Times"/>
              </a:rPr>
              <a:pPr/>
              <a:t>16</a:t>
            </a:fld>
            <a:endParaRPr lang="en-US" altLang="en-US" smtClean="0">
              <a:latin typeface="Times"/>
            </a:endParaRPr>
          </a:p>
        </p:txBody>
      </p:sp>
      <p:sp>
        <p:nvSpPr>
          <p:cNvPr id="471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BBA45-A2E0-447C-9E8F-41B66EFA0555}" type="slidenum">
              <a:rPr lang="en-US" altLang="en-US" smtClean="0">
                <a:latin typeface="Times"/>
              </a:rPr>
              <a:pPr/>
              <a:t>17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2B4CE-C987-4DC4-846A-EAE2835F7088}" type="slidenum">
              <a:rPr lang="en-US" altLang="en-US" smtClean="0">
                <a:latin typeface="Times"/>
              </a:rPr>
              <a:pPr/>
              <a:t>18</a:t>
            </a:fld>
            <a:endParaRPr lang="en-US" altLang="en-US" smtClean="0">
              <a:latin typeface="Times"/>
            </a:endParaRPr>
          </a:p>
        </p:txBody>
      </p:sp>
      <p:sp>
        <p:nvSpPr>
          <p:cNvPr id="512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027E3-E48F-434C-A3E2-EB0101FC6D2F}" type="slidenum">
              <a:rPr lang="en-US" altLang="en-US" smtClean="0">
                <a:latin typeface="Times"/>
              </a:rPr>
              <a:pPr/>
              <a:t>19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173C8-F19B-479B-B6D5-6BB6EECD9E52}" type="slidenum">
              <a:rPr lang="en-US" altLang="en-US" smtClean="0">
                <a:latin typeface="Times"/>
              </a:rPr>
              <a:pPr/>
              <a:t>2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96D55-8F38-4014-A098-13484FB7C5CC}" type="slidenum">
              <a:rPr lang="en-US" altLang="en-US" smtClean="0">
                <a:latin typeface="Times"/>
              </a:rPr>
              <a:pPr/>
              <a:t>20</a:t>
            </a:fld>
            <a:endParaRPr lang="en-US" altLang="en-US" smtClean="0">
              <a:latin typeface="Times"/>
            </a:endParaRPr>
          </a:p>
        </p:txBody>
      </p:sp>
      <p:sp>
        <p:nvSpPr>
          <p:cNvPr id="55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97C93-7B1A-4F02-BBF4-BD64857749DF}" type="slidenum">
              <a:rPr lang="en-US" altLang="en-US" smtClean="0">
                <a:latin typeface="Times"/>
              </a:rPr>
              <a:pPr/>
              <a:t>21</a:t>
            </a:fld>
            <a:endParaRPr lang="en-US" altLang="en-US" smtClean="0">
              <a:latin typeface="Times"/>
            </a:endParaRPr>
          </a:p>
        </p:txBody>
      </p:sp>
      <p:sp>
        <p:nvSpPr>
          <p:cNvPr id="573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6513F-0705-4614-ABBF-77FEA29BF8A3}" type="slidenum">
              <a:rPr lang="en-US" altLang="en-US" smtClean="0">
                <a:latin typeface="Times"/>
              </a:rPr>
              <a:pPr/>
              <a:t>22</a:t>
            </a:fld>
            <a:endParaRPr lang="en-US" altLang="en-US" smtClean="0">
              <a:latin typeface="Times"/>
            </a:endParaRPr>
          </a:p>
        </p:txBody>
      </p:sp>
      <p:sp>
        <p:nvSpPr>
          <p:cNvPr id="593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F078B-1196-4EA6-A61B-EB1284B47652}" type="slidenum">
              <a:rPr lang="en-US" altLang="en-US" smtClean="0">
                <a:latin typeface="Times"/>
              </a:rPr>
              <a:pPr/>
              <a:t>23</a:t>
            </a:fld>
            <a:endParaRPr lang="en-US" altLang="en-US" smtClean="0">
              <a:latin typeface="Times"/>
            </a:endParaRPr>
          </a:p>
        </p:txBody>
      </p:sp>
      <p:sp>
        <p:nvSpPr>
          <p:cNvPr id="614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8A755-7716-4C6D-AADD-E1BDC71B5039}" type="slidenum">
              <a:rPr lang="en-US" altLang="en-US" smtClean="0">
                <a:latin typeface="Times"/>
              </a:rPr>
              <a:pPr/>
              <a:t>24</a:t>
            </a:fld>
            <a:endParaRPr lang="en-US" altLang="en-US" smtClean="0">
              <a:latin typeface="Times"/>
            </a:endParaRPr>
          </a:p>
        </p:txBody>
      </p:sp>
      <p:sp>
        <p:nvSpPr>
          <p:cNvPr id="634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B4E1-2B70-4A0D-970E-DD5723F16E84}" type="slidenum">
              <a:rPr lang="en-US" altLang="en-US" smtClean="0">
                <a:latin typeface="Times"/>
              </a:rPr>
              <a:pPr/>
              <a:t>25</a:t>
            </a:fld>
            <a:endParaRPr lang="en-US" altLang="en-US" smtClean="0">
              <a:latin typeface="Times"/>
            </a:endParaRPr>
          </a:p>
        </p:txBody>
      </p:sp>
      <p:sp>
        <p:nvSpPr>
          <p:cNvPr id="655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13DFD-A63A-4B19-8BBB-EC01758A47A6}" type="slidenum">
              <a:rPr lang="en-US" altLang="en-US" smtClean="0">
                <a:latin typeface="Times"/>
              </a:rPr>
              <a:pPr/>
              <a:t>26</a:t>
            </a:fld>
            <a:endParaRPr lang="en-US" altLang="en-US" smtClean="0">
              <a:latin typeface="Times"/>
            </a:endParaRPr>
          </a:p>
        </p:txBody>
      </p:sp>
      <p:sp>
        <p:nvSpPr>
          <p:cNvPr id="675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E960A-DAF5-4018-B2BC-F958232D9A08}" type="slidenum">
              <a:rPr lang="en-US" altLang="en-US" smtClean="0">
                <a:latin typeface="Times"/>
              </a:rPr>
              <a:pPr/>
              <a:t>27</a:t>
            </a:fld>
            <a:endParaRPr lang="en-US" altLang="en-US" smtClean="0">
              <a:latin typeface="Times"/>
            </a:endParaRPr>
          </a:p>
        </p:txBody>
      </p:sp>
      <p:sp>
        <p:nvSpPr>
          <p:cNvPr id="696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6E8DE-2170-4806-BB91-2E585E6ED6AC}" type="slidenum">
              <a:rPr lang="en-US" altLang="en-US" smtClean="0">
                <a:latin typeface="Times"/>
              </a:rPr>
              <a:pPr/>
              <a:t>28</a:t>
            </a:fld>
            <a:endParaRPr lang="en-US" altLang="en-US" smtClean="0">
              <a:latin typeface="Times"/>
            </a:endParaRPr>
          </a:p>
        </p:txBody>
      </p:sp>
      <p:sp>
        <p:nvSpPr>
          <p:cNvPr id="716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3F708-76BF-4287-8C6D-1FE118814C1A}" type="slidenum">
              <a:rPr lang="en-US" altLang="en-US" smtClean="0">
                <a:latin typeface="Times"/>
              </a:rPr>
              <a:pPr/>
              <a:t>29</a:t>
            </a:fld>
            <a:endParaRPr lang="en-US" altLang="en-US" smtClean="0">
              <a:latin typeface="Times"/>
            </a:endParaRPr>
          </a:p>
        </p:txBody>
      </p:sp>
      <p:sp>
        <p:nvSpPr>
          <p:cNvPr id="737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D0B0E-76F2-413F-ACC7-CE29BF3F5614}" type="slidenum">
              <a:rPr lang="en-US" altLang="en-US" smtClean="0">
                <a:latin typeface="Times"/>
              </a:rPr>
              <a:pPr/>
              <a:t>3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24D0C-6C0B-4C44-957D-F7859E12DAF7}" type="slidenum">
              <a:rPr lang="en-US" altLang="en-US" smtClean="0">
                <a:latin typeface="Times"/>
              </a:rPr>
              <a:pPr/>
              <a:t>30</a:t>
            </a:fld>
            <a:endParaRPr lang="en-US" altLang="en-US" smtClean="0">
              <a:latin typeface="Times"/>
            </a:endParaRPr>
          </a:p>
        </p:txBody>
      </p:sp>
      <p:sp>
        <p:nvSpPr>
          <p:cNvPr id="757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218DB-7BB0-499E-80C3-7239FDB241C0}" type="slidenum">
              <a:rPr lang="en-US" altLang="en-US" smtClean="0">
                <a:latin typeface="Times"/>
              </a:rPr>
              <a:pPr/>
              <a:t>31</a:t>
            </a:fld>
            <a:endParaRPr lang="en-US" altLang="en-US" smtClean="0">
              <a:latin typeface="Times"/>
            </a:endParaRPr>
          </a:p>
        </p:txBody>
      </p:sp>
      <p:sp>
        <p:nvSpPr>
          <p:cNvPr id="778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488E0-A117-4D76-9812-5593ED7CAF17}" type="slidenum">
              <a:rPr lang="en-US" altLang="en-US" smtClean="0">
                <a:latin typeface="Times"/>
              </a:rPr>
              <a:pPr/>
              <a:t>32</a:t>
            </a:fld>
            <a:endParaRPr lang="en-US" altLang="en-US" smtClean="0">
              <a:latin typeface="Times"/>
            </a:endParaRPr>
          </a:p>
        </p:txBody>
      </p:sp>
      <p:sp>
        <p:nvSpPr>
          <p:cNvPr id="798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D898F-EFB3-4110-9A3C-F00801351BB9}" type="slidenum">
              <a:rPr lang="en-US" altLang="en-US" smtClean="0">
                <a:latin typeface="Times"/>
              </a:rPr>
              <a:pPr/>
              <a:t>33</a:t>
            </a:fld>
            <a:endParaRPr lang="en-US" altLang="en-US" smtClean="0">
              <a:latin typeface="Times"/>
            </a:endParaRPr>
          </a:p>
        </p:txBody>
      </p:sp>
      <p:sp>
        <p:nvSpPr>
          <p:cNvPr id="819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AAB9D-366B-4EDA-8060-73A137ED41BF}" type="slidenum">
              <a:rPr lang="en-US" altLang="en-US" smtClean="0">
                <a:latin typeface="Times"/>
              </a:rPr>
              <a:pPr/>
              <a:t>34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DC45D-10C3-4077-94AC-F6C8C261FB27}" type="slidenum">
              <a:rPr lang="en-US" altLang="en-US" smtClean="0">
                <a:latin typeface="Times"/>
              </a:rPr>
              <a:pPr/>
              <a:t>35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4FB19-A013-491A-B594-DED4A1BD0934}" type="slidenum">
              <a:rPr lang="en-US" altLang="en-US" smtClean="0">
                <a:latin typeface="Times"/>
              </a:rPr>
              <a:pPr/>
              <a:t>36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91598-EC8C-4D1A-9D07-53AD42FB87E7}" type="slidenum">
              <a:rPr lang="en-US" altLang="en-US" smtClean="0">
                <a:latin typeface="Times"/>
              </a:rPr>
              <a:pPr/>
              <a:t>37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1FA5A-FE8D-417F-B02A-7251FE43E59C}" type="slidenum">
              <a:rPr lang="en-US" altLang="en-US" smtClean="0">
                <a:latin typeface="Times"/>
              </a:rPr>
              <a:pPr/>
              <a:t>38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13D62-A1DE-4E90-A34F-A3135A2E44B4}" type="slidenum">
              <a:rPr lang="en-US" altLang="en-US" smtClean="0">
                <a:latin typeface="Times"/>
              </a:rPr>
              <a:pPr/>
              <a:t>39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91B78-D26D-4B77-A9E1-2A6502F358B5}" type="slidenum">
              <a:rPr lang="en-US" altLang="en-US" smtClean="0">
                <a:latin typeface="Times"/>
              </a:rPr>
              <a:pPr/>
              <a:t>4</a:t>
            </a:fld>
            <a:endParaRPr lang="en-US" altLang="en-US" smtClean="0">
              <a:latin typeface="Times"/>
            </a:endParaRPr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0B835-77CC-468E-8206-DF543EE55851}" type="slidenum">
              <a:rPr lang="en-US" altLang="en-US" smtClean="0">
                <a:latin typeface="Times"/>
              </a:rPr>
              <a:pPr/>
              <a:t>40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C47F4-797E-47D6-83DD-A7FCF364A368}" type="slidenum">
              <a:rPr lang="en-US" altLang="en-US" smtClean="0">
                <a:latin typeface="Times"/>
              </a:rPr>
              <a:pPr/>
              <a:t>41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B942A-B776-466E-931F-BC096DD22E8D}" type="slidenum">
              <a:rPr lang="en-US" altLang="en-US" smtClean="0">
                <a:latin typeface="Times"/>
              </a:rPr>
              <a:pPr/>
              <a:t>42</a:t>
            </a:fld>
            <a:endParaRPr lang="en-US" altLang="en-US" smtClean="0">
              <a:latin typeface="Times"/>
            </a:endParaRPr>
          </a:p>
        </p:txBody>
      </p:sp>
      <p:sp>
        <p:nvSpPr>
          <p:cNvPr id="1003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453BD-12AB-42CC-B429-E09A35823376}" type="slidenum">
              <a:rPr lang="en-US" altLang="en-US" smtClean="0">
                <a:latin typeface="Times"/>
              </a:rPr>
              <a:pPr/>
              <a:t>43</a:t>
            </a:fld>
            <a:endParaRPr lang="en-US" altLang="en-US" smtClean="0">
              <a:latin typeface="Times"/>
            </a:endParaRPr>
          </a:p>
        </p:txBody>
      </p:sp>
      <p:sp>
        <p:nvSpPr>
          <p:cNvPr id="1024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23501-14F6-42D6-A4D2-6741F19D5510}" type="slidenum">
              <a:rPr lang="en-US" altLang="en-US" smtClean="0">
                <a:latin typeface="Times"/>
              </a:rPr>
              <a:pPr/>
              <a:t>44</a:t>
            </a:fld>
            <a:endParaRPr lang="en-US" altLang="en-US" smtClean="0">
              <a:latin typeface="Times"/>
            </a:endParaRPr>
          </a:p>
        </p:txBody>
      </p:sp>
      <p:sp>
        <p:nvSpPr>
          <p:cNvPr id="1044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8C1C0-6D84-4D28-B97E-E406286E0D32}" type="slidenum">
              <a:rPr lang="en-US" altLang="en-US" smtClean="0">
                <a:latin typeface="Times"/>
              </a:rPr>
              <a:pPr/>
              <a:t>45</a:t>
            </a:fld>
            <a:endParaRPr lang="en-US" altLang="en-US" smtClean="0">
              <a:latin typeface="Times"/>
            </a:endParaRPr>
          </a:p>
        </p:txBody>
      </p:sp>
      <p:sp>
        <p:nvSpPr>
          <p:cNvPr id="1064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5BC5E-31F9-44C3-A224-CF002B6A7B6A}" type="slidenum">
              <a:rPr lang="en-US" altLang="en-US" smtClean="0">
                <a:latin typeface="Times"/>
              </a:rPr>
              <a:pPr/>
              <a:t>46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EDB22-6959-4A3B-91EC-54A81028406F}" type="slidenum">
              <a:rPr lang="en-US" altLang="en-US" smtClean="0">
                <a:latin typeface="Times"/>
              </a:rPr>
              <a:pPr/>
              <a:t>47</a:t>
            </a:fld>
            <a:endParaRPr lang="en-US" altLang="en-US" smtClean="0">
              <a:latin typeface="Times"/>
            </a:endParaRPr>
          </a:p>
        </p:txBody>
      </p:sp>
      <p:sp>
        <p:nvSpPr>
          <p:cNvPr id="1105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64A2A-F144-4A58-9BCE-986A7A6DE108}" type="slidenum">
              <a:rPr lang="en-US" altLang="en-US" smtClean="0">
                <a:latin typeface="Times"/>
              </a:rPr>
              <a:pPr/>
              <a:t>48</a:t>
            </a:fld>
            <a:endParaRPr lang="en-US" altLang="en-US" smtClean="0">
              <a:latin typeface="Times"/>
            </a:endParaRPr>
          </a:p>
        </p:txBody>
      </p:sp>
      <p:sp>
        <p:nvSpPr>
          <p:cNvPr id="1126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DF01A-A734-464A-8C0E-52129A2EEAA0}" type="slidenum">
              <a:rPr lang="en-US" altLang="en-US" smtClean="0">
                <a:latin typeface="Times"/>
              </a:rPr>
              <a:pPr/>
              <a:t>49</a:t>
            </a:fld>
            <a:endParaRPr lang="en-US" altLang="en-US" smtClean="0">
              <a:latin typeface="Times"/>
            </a:endParaRPr>
          </a:p>
        </p:txBody>
      </p:sp>
      <p:sp>
        <p:nvSpPr>
          <p:cNvPr id="1146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9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4CED6-ED06-422F-8FBB-913CC3E5C58C}" type="slidenum">
              <a:rPr lang="en-US" altLang="en-US" smtClean="0">
                <a:latin typeface="Times"/>
              </a:rPr>
              <a:pPr/>
              <a:t>5</a:t>
            </a:fld>
            <a:endParaRPr lang="en-US" altLang="en-US" smtClean="0">
              <a:latin typeface="Times"/>
            </a:endParaRPr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CF730-79CE-4B7F-AE8C-50B406B59E7C}" type="slidenum">
              <a:rPr lang="en-US" altLang="en-US" smtClean="0">
                <a:latin typeface="Times"/>
              </a:rPr>
              <a:pPr/>
              <a:t>50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1F46C-2679-4D6A-8932-30C8B2450081}" type="slidenum">
              <a:rPr lang="en-US" altLang="en-US" smtClean="0">
                <a:latin typeface="Times"/>
              </a:rPr>
              <a:pPr/>
              <a:t>51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CDF19-9491-41C9-9A9D-9E83F4BDAB75}" type="slidenum">
              <a:rPr lang="en-US" altLang="en-US" smtClean="0">
                <a:latin typeface="Times"/>
              </a:rPr>
              <a:pPr/>
              <a:t>52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BC0B9-BBC1-439F-B665-14A4FD3F91D2}" type="slidenum">
              <a:rPr lang="en-US" altLang="en-US" smtClean="0">
                <a:latin typeface="Times"/>
              </a:rPr>
              <a:pPr/>
              <a:t>53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0577D-6FAE-40B5-AA14-D3E3EDA01A29}" type="slidenum">
              <a:rPr lang="en-US" altLang="en-US" smtClean="0">
                <a:latin typeface="Times"/>
              </a:rPr>
              <a:pPr/>
              <a:t>54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393AB-04B0-4AA1-B639-5A7E28B7B37C}" type="slidenum">
              <a:rPr lang="en-US" altLang="en-US" smtClean="0">
                <a:latin typeface="Times"/>
              </a:rPr>
              <a:pPr/>
              <a:t>55</a:t>
            </a:fld>
            <a:endParaRPr lang="en-US" altLang="en-US" smtClean="0">
              <a:latin typeface="Times"/>
            </a:endParaRPr>
          </a:p>
        </p:txBody>
      </p:sp>
      <p:sp>
        <p:nvSpPr>
          <p:cNvPr id="1280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0EFDC-3F52-4189-BC3E-89B721D77FB1}" type="slidenum">
              <a:rPr lang="en-US" altLang="en-US" smtClean="0">
                <a:latin typeface="Times"/>
              </a:rPr>
              <a:pPr/>
              <a:t>56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D4F09-9287-4FD3-90C3-7016A5C04BC1}" type="slidenum">
              <a:rPr lang="en-US" altLang="en-US" smtClean="0">
                <a:latin typeface="Times"/>
              </a:rPr>
              <a:pPr/>
              <a:t>57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4B69F-A2B9-4528-8F54-B7C34D7112CC}" type="slidenum">
              <a:rPr lang="en-US" altLang="en-US" smtClean="0">
                <a:latin typeface="Times"/>
              </a:rPr>
              <a:pPr/>
              <a:t>58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812B-3B77-40BD-A375-CEDC66CF9046}" type="slidenum">
              <a:rPr lang="en-US" altLang="en-US" smtClean="0">
                <a:latin typeface="Times"/>
              </a:rPr>
              <a:pPr/>
              <a:t>59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AF061-01C5-4AD0-8C91-0ADED2CB81D8}" type="slidenum">
              <a:rPr lang="en-US" altLang="en-US" smtClean="0">
                <a:latin typeface="Times"/>
              </a:rPr>
              <a:pPr/>
              <a:t>6</a:t>
            </a:fld>
            <a:endParaRPr lang="en-US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8859D-7C17-4D31-9159-B490E4B401F4}" type="slidenum">
              <a:rPr lang="en-US" altLang="en-US" smtClean="0">
                <a:latin typeface="Times"/>
              </a:rPr>
              <a:pPr/>
              <a:t>7</a:t>
            </a:fld>
            <a:endParaRPr lang="en-US" altLang="en-US" smtClean="0">
              <a:latin typeface="Times"/>
            </a:endParaRPr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7B2C7-6F2F-4D5C-9306-9C1382A5159D}" type="slidenum">
              <a:rPr lang="en-US" altLang="en-US" smtClean="0">
                <a:latin typeface="Times"/>
              </a:rPr>
              <a:pPr/>
              <a:t>8</a:t>
            </a:fld>
            <a:endParaRPr lang="en-US" altLang="en-US" smtClean="0">
              <a:latin typeface="Times"/>
            </a:endParaRPr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7EAF4-832B-410E-ADCD-10C6B6894702}" type="slidenum">
              <a:rPr lang="en-US" altLang="en-US" smtClean="0">
                <a:latin typeface="Times"/>
              </a:rPr>
              <a:pPr/>
              <a:t>9</a:t>
            </a:fld>
            <a:endParaRPr lang="en-US" altLang="en-US" smtClean="0">
              <a:latin typeface="Times"/>
            </a:endParaRPr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352425"/>
            <a:ext cx="8228013" cy="70167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1143000"/>
            <a:ext cx="7770813" cy="609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B0B1B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2293-5D89-4695-817D-17FF3D2C2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9538"/>
            <a:ext cx="2112963" cy="6524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438" y="109538"/>
            <a:ext cx="6189662" cy="6524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9BD4A-8669-4C70-A802-556BB522A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7500-8534-443E-9129-FE0A11EE1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2763-8E67-4411-ABEE-5DF0A05D8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1638300"/>
            <a:ext cx="3806825" cy="499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638300"/>
            <a:ext cx="3806825" cy="499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4E21-CF44-4A1A-BA15-1E0402535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8E14F-7296-4199-AAE7-9A09BB90E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AFAA-FA87-4DC1-B03C-48E7A0D60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8481-0385-482B-B3A2-AE3CF89B5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643E2-D332-4646-A961-1368CC493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3C22-07A9-47C1-9432-60A5EC027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8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1485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288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638300"/>
            <a:ext cx="776605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109538"/>
            <a:ext cx="84550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69313" y="6373813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100" b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FE48CB68-4C43-408D-9BDD-042D30CC2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886" name="Picture 2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3988" y="263525"/>
            <a:ext cx="267176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400" b="1">
          <a:solidFill>
            <a:srgbClr val="EFF7FF"/>
          </a:solidFill>
          <a:latin typeface="+mn-lt"/>
          <a:ea typeface="+mn-ea"/>
          <a:cs typeface="+mn-cs"/>
        </a:defRPr>
      </a:lvl1pPr>
      <a:lvl2pPr marL="685800" indent="-279400" algn="l" rtl="0" eaLnBrk="0" fontAlgn="base" hangingPunct="0">
        <a:spcBef>
          <a:spcPct val="20000"/>
        </a:spcBef>
        <a:spcAft>
          <a:spcPct val="0"/>
        </a:spcAft>
        <a:buClr>
          <a:srgbClr val="B0B1B3"/>
        </a:buClr>
        <a:buFont typeface="Century Schoolbook"/>
        <a:buChar char="–"/>
        <a:defRPr sz="2200">
          <a:solidFill>
            <a:srgbClr val="EFF7FF"/>
          </a:solidFill>
          <a:latin typeface="+mn-lt"/>
        </a:defRPr>
      </a:lvl2pPr>
      <a:lvl3pPr marL="1092200" indent="-29210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Century Schoolbook"/>
        <a:buChar char="○"/>
        <a:defRPr sz="2000">
          <a:solidFill>
            <a:srgbClr val="EFF7FF"/>
          </a:solidFill>
          <a:latin typeface="Century Gothic" pitchFamily="34" charset="0"/>
        </a:defRPr>
      </a:lvl3pPr>
      <a:lvl4pPr marL="1485900" indent="-27940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Century Gothic" pitchFamily="34" charset="0"/>
        </a:defRPr>
      </a:lvl4pPr>
      <a:lvl5pPr marL="1892300" indent="-29210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Century Gothic" pitchFamily="34" charset="0"/>
        </a:defRPr>
      </a:lvl5pPr>
      <a:lvl6pPr marL="2349500" indent="-29210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Century Gothic" pitchFamily="34" charset="0"/>
        </a:defRPr>
      </a:lvl6pPr>
      <a:lvl7pPr marL="2806700" indent="-29210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Century Gothic" pitchFamily="34" charset="0"/>
        </a:defRPr>
      </a:lvl7pPr>
      <a:lvl8pPr marL="3263900" indent="-29210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Century Gothic" pitchFamily="34" charset="0"/>
        </a:defRPr>
      </a:lvl8pPr>
      <a:lvl9pPr marL="3721100" indent="-29210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Century Gothic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3054350"/>
            <a:ext cx="7561263" cy="3017838"/>
          </a:xfrm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sz="4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Basic Annual Report Information from NFIRS: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A National Perspective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8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December 6, 2007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75" y="531813"/>
            <a:ext cx="6062663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7F1B3-68A8-4D0F-8634-B0740F7E7D6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it that we</a:t>
            </a:r>
            <a:br>
              <a:rPr lang="en-US" smtClean="0"/>
            </a:br>
            <a:r>
              <a:rPr lang="en-US" smtClean="0"/>
              <a:t>want to know?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42950" y="1903413"/>
            <a:ext cx="7764463" cy="4730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For the fire portion of a typical Annual Report:</a:t>
            </a:r>
          </a:p>
          <a:p>
            <a:pPr marL="800100" lvl="1" indent="-342900"/>
            <a:r>
              <a:rPr lang="en-US" sz="2600" smtClean="0"/>
              <a:t>Types of fires</a:t>
            </a:r>
          </a:p>
          <a:p>
            <a:pPr marL="800100" lvl="1" indent="-342900"/>
            <a:r>
              <a:rPr lang="en-US" sz="2600" smtClean="0"/>
              <a:t>When fires occur</a:t>
            </a:r>
          </a:p>
          <a:p>
            <a:pPr marL="800100" lvl="1" indent="-342900"/>
            <a:r>
              <a:rPr lang="en-US" sz="2600" smtClean="0"/>
              <a:t>Where fires occur</a:t>
            </a:r>
          </a:p>
          <a:p>
            <a:pPr marL="800100" lvl="1" indent="-342900"/>
            <a:r>
              <a:rPr lang="en-US" sz="2600" smtClean="0"/>
              <a:t>How much loss</a:t>
            </a:r>
          </a:p>
          <a:p>
            <a:pPr marL="800100" lvl="1" indent="-342900"/>
            <a:r>
              <a:rPr lang="en-US" sz="2600" smtClean="0"/>
              <a:t>Cause of fire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20459-357F-448A-9D7E-AC51B8BF3B3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103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Analysis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76275" y="1931988"/>
            <a:ext cx="7596188" cy="22193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smtClean="0"/>
              <a:t>With the audience identified and the focus of the report established:</a:t>
            </a:r>
          </a:p>
          <a:p>
            <a:pPr marL="0" indent="0"/>
            <a:r>
              <a:rPr lang="en-US" smtClean="0"/>
              <a:t> Choose analysis tools</a:t>
            </a:r>
          </a:p>
          <a:p>
            <a:pPr marL="0" indent="0"/>
            <a:r>
              <a:rPr lang="en-US" smtClean="0"/>
              <a:t> Determine NFIRS data elements to use</a:t>
            </a: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609600" y="2822575"/>
            <a:ext cx="7786688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endParaRPr lang="en-US" sz="2400">
              <a:solidFill>
                <a:srgbClr val="EFF7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2BDFA-A472-41D8-966F-DBD35C368BE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54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Analysis Tools</a:t>
            </a:r>
          </a:p>
        </p:txBody>
      </p:sp>
      <p:sp>
        <p:nvSpPr>
          <p:cNvPr id="3789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76263" y="1930400"/>
            <a:ext cx="8197850" cy="4733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Software (e.g., Excel, SAS, SQL Server)</a:t>
            </a:r>
          </a:p>
          <a:p>
            <a:pPr>
              <a:lnSpc>
                <a:spcPct val="90000"/>
              </a:lnSpc>
            </a:pPr>
            <a:r>
              <a:rPr lang="en-US" smtClean="0"/>
              <a:t>NFIRS 5.0 Complete Reference Guide:  </a:t>
            </a:r>
            <a:r>
              <a:rPr lang="en-US" sz="2200" b="0" smtClean="0">
                <a:solidFill>
                  <a:srgbClr val="FFFF00"/>
                </a:solidFill>
              </a:rPr>
              <a:t>http://www.nfirs.fema.gov/documentation/reference/ </a:t>
            </a:r>
          </a:p>
          <a:p>
            <a:pPr>
              <a:lnSpc>
                <a:spcPct val="90000"/>
              </a:lnSpc>
            </a:pPr>
            <a:r>
              <a:rPr lang="en-US" smtClean="0"/>
              <a:t>NFIRS Training Courses:  </a:t>
            </a:r>
            <a:r>
              <a:rPr lang="en-US" sz="2200" b="0" smtClean="0">
                <a:solidFill>
                  <a:srgbClr val="FFFF00"/>
                </a:solidFill>
              </a:rPr>
              <a:t>http://www.usfa.dhs.gov/fireservice/nfirs/training/index.shtm</a:t>
            </a:r>
          </a:p>
          <a:p>
            <a:pPr>
              <a:lnSpc>
                <a:spcPct val="90000"/>
              </a:lnSpc>
            </a:pPr>
            <a:r>
              <a:rPr lang="en-US" smtClean="0"/>
              <a:t>Fire Data Analysis Handbook, Second Edition, January 2004:  </a:t>
            </a:r>
            <a:r>
              <a:rPr lang="en-US" sz="2200" b="0" smtClean="0">
                <a:solidFill>
                  <a:srgbClr val="FFFF00"/>
                </a:solidFill>
              </a:rPr>
              <a:t>http://www.usfa.dhs.gov/downloads/pdf/publications/ </a:t>
            </a:r>
            <a:br>
              <a:rPr lang="en-US" sz="2200" b="0" smtClean="0">
                <a:solidFill>
                  <a:srgbClr val="FFFF00"/>
                </a:solidFill>
              </a:rPr>
            </a:br>
            <a:r>
              <a:rPr lang="en-US" sz="2200" b="0" smtClean="0">
                <a:solidFill>
                  <a:srgbClr val="FFFF00"/>
                </a:solidFill>
              </a:rPr>
              <a:t>fa-266.pdf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494" name="Picture 6" descr="nfirs50crg2006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54598">
            <a:off x="517525" y="430213"/>
            <a:ext cx="4633913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5214938" y="488950"/>
            <a:ext cx="36131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EFF7FF"/>
                </a:solidFill>
                <a:latin typeface="Tahoma" pitchFamily="34" charset="0"/>
              </a:rPr>
              <a:t>NFIRS 5.0 Complete </a:t>
            </a:r>
          </a:p>
          <a:p>
            <a:pPr eaLnBrk="0" hangingPunct="0"/>
            <a:r>
              <a:rPr lang="en-US" sz="2400">
                <a:solidFill>
                  <a:srgbClr val="EFF7FF"/>
                </a:solidFill>
                <a:latin typeface="Tahoma" pitchFamily="34" charset="0"/>
              </a:rPr>
              <a:t>Reference Guide:</a:t>
            </a:r>
            <a:r>
              <a:rPr lang="en-US" sz="2000">
                <a:solidFill>
                  <a:srgbClr val="EFF7FF"/>
                </a:solidFill>
                <a:latin typeface="Tahoma" pitchFamily="34" charset="0"/>
              </a:rPr>
              <a:t>  </a:t>
            </a:r>
          </a:p>
          <a:p>
            <a:pPr eaLnBrk="0" hangingPunct="0"/>
            <a:endParaRPr lang="en-US" sz="2200" b="0">
              <a:solidFill>
                <a:srgbClr val="FFFF00"/>
              </a:solidFill>
              <a:latin typeface="Tahoma" pitchFamily="34" charset="0"/>
            </a:endParaRPr>
          </a:p>
          <a:p>
            <a:pPr eaLnBrk="0" hangingPunct="0"/>
            <a:r>
              <a:rPr lang="en-US" sz="2200" b="0">
                <a:solidFill>
                  <a:srgbClr val="FFFF00"/>
                </a:solidFill>
                <a:latin typeface="Tahoma" pitchFamily="34" charset="0"/>
              </a:rPr>
              <a:t>http://www.nfirs.fema.gov/</a:t>
            </a:r>
          </a:p>
          <a:p>
            <a:pPr eaLnBrk="0" hangingPunct="0"/>
            <a:r>
              <a:rPr lang="en-US" sz="2200" b="0">
                <a:solidFill>
                  <a:srgbClr val="FFFF00"/>
                </a:solidFill>
                <a:latin typeface="Tahoma" pitchFamily="34" charset="0"/>
              </a:rPr>
              <a:t>documentation/reference/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182813"/>
            <a:ext cx="4806950" cy="17748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NFIRS Training Courses:</a:t>
            </a:r>
            <a:r>
              <a:rPr lang="en-US" smtClean="0"/>
              <a:t>  </a:t>
            </a:r>
          </a:p>
          <a:p>
            <a:r>
              <a:rPr lang="en-US" sz="2200" b="0" smtClean="0">
                <a:solidFill>
                  <a:srgbClr val="FFFF00"/>
                </a:solidFill>
              </a:rPr>
              <a:t>http://www.usfa.dhs.gov/fireservice/nfirs/training/index.shtm</a:t>
            </a:r>
          </a:p>
        </p:txBody>
      </p:sp>
      <p:pic>
        <p:nvPicPr>
          <p:cNvPr id="833543" name="Picture 7" descr="Pages from fa-273-n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354013"/>
            <a:ext cx="4410075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90" name="Picture 6" descr="fa-266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3543">
            <a:off x="368300" y="266700"/>
            <a:ext cx="39624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43413" y="639763"/>
            <a:ext cx="4700587" cy="2770187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Fire Data Analysis Handbook, Second Edition, January 2004:</a:t>
            </a:r>
            <a:r>
              <a:rPr lang="en-US" smtClean="0"/>
              <a:t>  </a:t>
            </a:r>
          </a:p>
          <a:p>
            <a:r>
              <a:rPr lang="en-US" sz="2200" b="0" smtClean="0">
                <a:solidFill>
                  <a:srgbClr val="FFFF00"/>
                </a:solidFill>
              </a:rPr>
              <a:t>http://www.usfa.dhs.gov/downloads/pdf/publications/ </a:t>
            </a:r>
            <a:br>
              <a:rPr lang="en-US" sz="2200" b="0" smtClean="0">
                <a:solidFill>
                  <a:srgbClr val="FFFF00"/>
                </a:solidFill>
              </a:rPr>
            </a:br>
            <a:r>
              <a:rPr lang="en-US" sz="2200" b="0" smtClean="0">
                <a:solidFill>
                  <a:srgbClr val="FFFF00"/>
                </a:solidFill>
              </a:rPr>
              <a:t>fa-266.pdf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1E566F-420F-4461-B19D-4360D590C4D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Determine Which NFIRS </a:t>
            </a:r>
            <a:br>
              <a:rPr lang="en-US" smtClean="0"/>
            </a:br>
            <a:r>
              <a:rPr lang="en-US" smtClean="0"/>
              <a:t>Data Elements to Use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1919288"/>
            <a:ext cx="8197850" cy="4087812"/>
          </a:xfrm>
        </p:spPr>
        <p:txBody>
          <a:bodyPr/>
          <a:lstStyle/>
          <a:p>
            <a:r>
              <a:rPr lang="en-US" smtClean="0"/>
              <a:t>Data element(s) appropriate for the information presented </a:t>
            </a:r>
          </a:p>
          <a:p>
            <a:r>
              <a:rPr lang="en-US" smtClean="0"/>
              <a:t>Decide which specific NFIRS codes apply</a:t>
            </a:r>
          </a:p>
          <a:p>
            <a:r>
              <a:rPr lang="en-US" smtClean="0"/>
              <a:t>If NFIRS 4.1 is used, be aware of the differences from NFIRS 5.0</a:t>
            </a:r>
          </a:p>
          <a:p>
            <a:r>
              <a:rPr lang="en-US" smtClean="0"/>
              <a:t>Exclude mutual aid incidents (i.e., where AID </a:t>
            </a:r>
            <a:r>
              <a:rPr lang="en-US" smtClean="0">
                <a:cs typeface="Tahoma" pitchFamily="34" charset="0"/>
              </a:rPr>
              <a:t>≠</a:t>
            </a:r>
            <a:r>
              <a:rPr lang="en-US" smtClean="0"/>
              <a:t> 3 </a:t>
            </a:r>
            <a:br>
              <a:rPr lang="en-US" smtClean="0"/>
            </a:br>
            <a:r>
              <a:rPr lang="en-US" smtClean="0"/>
              <a:t>and AID </a:t>
            </a:r>
            <a:r>
              <a:rPr lang="en-US" smtClean="0">
                <a:cs typeface="Tahoma" pitchFamily="34" charset="0"/>
              </a:rPr>
              <a:t>≠</a:t>
            </a:r>
            <a:r>
              <a:rPr lang="en-US" smtClean="0"/>
              <a:t> 4) to avoid double counting fires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F9358-D1EE-45DC-9A18-76159882144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Interpretation </a:t>
            </a:r>
            <a:br>
              <a:rPr lang="en-US" smtClean="0"/>
            </a:br>
            <a:r>
              <a:rPr lang="en-US" smtClean="0"/>
              <a:t>and Presentation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5063" y="1712913"/>
            <a:ext cx="737235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Tables</a:t>
            </a:r>
          </a:p>
          <a:p>
            <a:pPr>
              <a:lnSpc>
                <a:spcPct val="90000"/>
              </a:lnSpc>
            </a:pPr>
            <a:r>
              <a:rPr lang="en-US" smtClean="0"/>
              <a:t>Graphs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Appropriate scales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Bar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Histogram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Pie</a:t>
            </a:r>
          </a:p>
          <a:p>
            <a:pPr>
              <a:lnSpc>
                <a:spcPct val="90000"/>
              </a:lnSpc>
            </a:pPr>
            <a:r>
              <a:rPr lang="en-US" smtClean="0"/>
              <a:t>Source</a:t>
            </a:r>
          </a:p>
          <a:p>
            <a:pPr>
              <a:lnSpc>
                <a:spcPct val="90000"/>
              </a:lnSpc>
            </a:pPr>
            <a:r>
              <a:rPr lang="en-US" smtClean="0"/>
              <a:t>Appropriate Titling</a:t>
            </a:r>
          </a:p>
          <a:p>
            <a:pPr>
              <a:lnSpc>
                <a:spcPct val="90000"/>
              </a:lnSpc>
            </a:pPr>
            <a:r>
              <a:rPr lang="en-US" smtClean="0"/>
              <a:t>Proper Labeling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DCDAF-54C3-42DA-A911-BC19BD090E6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236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Define </a:t>
            </a:r>
            <a:br>
              <a:rPr lang="en-US" smtClean="0"/>
            </a:br>
            <a:r>
              <a:rPr lang="en-US" smtClean="0"/>
              <a:t>Fire Using NFIRS</a:t>
            </a:r>
          </a:p>
        </p:txBody>
      </p:sp>
      <p:sp>
        <p:nvSpPr>
          <p:cNvPr id="5017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41363" y="1855788"/>
            <a:ext cx="7766050" cy="3114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From the NFIRS basic module</a:t>
            </a:r>
          </a:p>
          <a:p>
            <a:pPr lvl="1"/>
            <a:r>
              <a:rPr lang="en-US" sz="2400" smtClean="0"/>
              <a:t>Version = 5.0</a:t>
            </a:r>
          </a:p>
          <a:p>
            <a:pPr lvl="1"/>
            <a:r>
              <a:rPr lang="en-US" sz="2400" smtClean="0"/>
              <a:t>Exclude mutual aid incidents </a:t>
            </a:r>
            <a:br>
              <a:rPr lang="en-US" sz="2400" smtClean="0"/>
            </a:br>
            <a:r>
              <a:rPr lang="en-US" sz="2400" smtClean="0"/>
              <a:t>(i.e., where AID </a:t>
            </a:r>
            <a:r>
              <a:rPr lang="en-US" sz="2400" smtClean="0">
                <a:cs typeface="Tahoma" pitchFamily="34" charset="0"/>
              </a:rPr>
              <a:t>≠</a:t>
            </a:r>
            <a:r>
              <a:rPr lang="en-US" sz="2400" smtClean="0"/>
              <a:t> 3 and AID </a:t>
            </a:r>
            <a:r>
              <a:rPr lang="en-US" sz="2400" smtClean="0">
                <a:cs typeface="Tahoma" pitchFamily="34" charset="0"/>
              </a:rPr>
              <a:t>≠</a:t>
            </a:r>
            <a:r>
              <a:rPr lang="en-US" sz="2400" smtClean="0"/>
              <a:t> 4)</a:t>
            </a:r>
          </a:p>
          <a:p>
            <a:pPr lvl="1"/>
            <a:r>
              <a:rPr lang="en-US" sz="2400" smtClean="0"/>
              <a:t>Incident type (INC_TYPE) 100, 111-173</a:t>
            </a:r>
            <a:endParaRPr lang="en-US" sz="24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000" b="0" smtClean="0">
                <a:solidFill>
                  <a:srgbClr val="FFFF00"/>
                </a:solidFill>
              </a:rPr>
              <a:t>   </a:t>
            </a:r>
            <a:endParaRPr lang="en-US" sz="2000" smtClean="0">
              <a:solidFill>
                <a:srgbClr val="FFFF00"/>
              </a:solidFill>
            </a:endParaRPr>
          </a:p>
        </p:txBody>
      </p:sp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752475" y="4784725"/>
            <a:ext cx="770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Note:  When analyzing only version 5.0 data, </a:t>
            </a:r>
          </a:p>
          <a:p>
            <a:pPr algn="ctr" eaLnBrk="0" hangingPunct="0"/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exclude incident type 110 (4.1 conversion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8373E8-A834-4785-965F-21F96E221CB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21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types of fires occur?</a:t>
            </a:r>
          </a:p>
        </p:txBody>
      </p:sp>
      <p:sp>
        <p:nvSpPr>
          <p:cNvPr id="6215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41363" y="1638300"/>
            <a:ext cx="7585075" cy="4705350"/>
          </a:xfrm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Vehicle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Outside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222AE-D6CA-4006-9896-C003DAB3DB7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an</a:t>
            </a:r>
            <a:br>
              <a:rPr lang="en-US" smtClean="0"/>
            </a:br>
            <a:r>
              <a:rPr lang="en-US" smtClean="0"/>
              <a:t>Annual Report?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897063"/>
            <a:ext cx="7766050" cy="3838575"/>
          </a:xfrm>
        </p:spPr>
        <p:txBody>
          <a:bodyPr/>
          <a:lstStyle/>
          <a:p>
            <a:pPr marL="60325" indent="-60325">
              <a:buFont typeface="Wingdings" pitchFamily="2" charset="2"/>
              <a:buNone/>
            </a:pPr>
            <a:r>
              <a:rPr lang="en-US" smtClean="0"/>
              <a:t>“A document that summarizes the results of operations and financial status of a company for the past year and outlines plans for the future.”</a:t>
            </a:r>
          </a:p>
          <a:p>
            <a:pPr marL="60325" indent="-60325">
              <a:buFont typeface="Wingdings" pitchFamily="2" charset="2"/>
              <a:buNone/>
            </a:pPr>
            <a:endParaRPr lang="en-US" smtClean="0"/>
          </a:p>
          <a:p>
            <a:pPr marL="60325" indent="-60325">
              <a:buFont typeface="Wingdings" pitchFamily="2" charset="2"/>
              <a:buNone/>
            </a:pPr>
            <a:r>
              <a:rPr lang="en-US" smtClean="0"/>
              <a:t>“A report card.”</a:t>
            </a:r>
          </a:p>
          <a:p>
            <a:pPr marL="60325" indent="-60325">
              <a:buFont typeface="Wingdings" pitchFamily="2" charset="2"/>
              <a:buNone/>
            </a:pPr>
            <a:endParaRPr lang="en-US" smtClean="0"/>
          </a:p>
          <a:p>
            <a:pPr marL="60325" indent="-60325">
              <a:buFont typeface="Wingdings" pitchFamily="2" charset="2"/>
              <a:buNone/>
            </a:pPr>
            <a:r>
              <a:rPr lang="en-US" smtClean="0"/>
              <a:t>“An annual performance review, without a raise.”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8A9FE-E457-4E6E-A04E-2D2ABE80EDC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24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Define </a:t>
            </a:r>
            <a:br>
              <a:rPr lang="en-US" smtClean="0"/>
            </a:br>
            <a:r>
              <a:rPr lang="en-US" smtClean="0"/>
              <a:t>Types of Fires Using NFIRS</a:t>
            </a:r>
            <a:endParaRPr lang="en-US" sz="1400" smtClean="0">
              <a:effectLst/>
            </a:endParaRPr>
          </a:p>
        </p:txBody>
      </p:sp>
      <p:sp>
        <p:nvSpPr>
          <p:cNvPr id="5427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General incident types</a:t>
            </a:r>
          </a:p>
          <a:p>
            <a:pPr lvl="1"/>
            <a:r>
              <a:rPr lang="en-US" smtClean="0"/>
              <a:t>Structures</a:t>
            </a:r>
          </a:p>
          <a:p>
            <a:pPr lvl="2"/>
            <a:r>
              <a:rPr lang="en-US" smtClean="0"/>
              <a:t>Incident type:  111-123</a:t>
            </a:r>
          </a:p>
          <a:p>
            <a:pPr lvl="1"/>
            <a:r>
              <a:rPr lang="en-US" smtClean="0"/>
              <a:t>Vehicles</a:t>
            </a:r>
          </a:p>
          <a:p>
            <a:pPr lvl="2"/>
            <a:r>
              <a:rPr lang="en-US" smtClean="0"/>
              <a:t>Incident type:  130-139</a:t>
            </a:r>
          </a:p>
          <a:p>
            <a:pPr lvl="1"/>
            <a:r>
              <a:rPr lang="en-US" smtClean="0"/>
              <a:t>Outside</a:t>
            </a:r>
          </a:p>
          <a:p>
            <a:pPr lvl="2"/>
            <a:r>
              <a:rPr lang="en-US" smtClean="0"/>
              <a:t>Incident type:  140-162, 164-173 (note, excludes 163)</a:t>
            </a:r>
          </a:p>
          <a:p>
            <a:pPr lvl="1"/>
            <a:r>
              <a:rPr lang="en-US" smtClean="0"/>
              <a:t>Other</a:t>
            </a:r>
          </a:p>
          <a:p>
            <a:pPr lvl="2"/>
            <a:r>
              <a:rPr lang="en-US" smtClean="0"/>
              <a:t>Incident type:  100-109, 163 (outside gas/vapor combustion/explosion)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18F08-18AF-408E-8602-223D2B1412D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109538"/>
            <a:ext cx="8658225" cy="1247775"/>
          </a:xfrm>
        </p:spPr>
        <p:txBody>
          <a:bodyPr/>
          <a:lstStyle/>
          <a:p>
            <a:pPr>
              <a:defRPr/>
            </a:pPr>
            <a:r>
              <a:rPr lang="en-US" smtClean="0"/>
              <a:t>Examples: Distribution of Fires</a:t>
            </a:r>
            <a:br>
              <a:rPr lang="en-US" smtClean="0"/>
            </a:br>
            <a:r>
              <a:rPr lang="en-US" smtClean="0"/>
              <a:t>by General Incident Type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831975"/>
            <a:ext cx="2028825" cy="531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Graphically:</a:t>
            </a:r>
          </a:p>
          <a:p>
            <a:endParaRPr lang="en-US" smtClean="0"/>
          </a:p>
        </p:txBody>
      </p:sp>
      <p:pic>
        <p:nvPicPr>
          <p:cNvPr id="56324" name="Picture 7" descr="Gen Cause 2005"/>
          <p:cNvPicPr>
            <a:picLocks noChangeAspect="1" noChangeArrowheads="1"/>
          </p:cNvPicPr>
          <p:nvPr/>
        </p:nvPicPr>
        <p:blipFill>
          <a:blip r:embed="rId3"/>
          <a:srcRect l="7637" t="12949" r="7364" b="12714"/>
          <a:stretch>
            <a:fillRect/>
          </a:stretch>
        </p:blipFill>
        <p:spPr bwMode="auto">
          <a:xfrm>
            <a:off x="2139950" y="1944688"/>
            <a:ext cx="652938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28"/>
          <p:cNvGrpSpPr>
            <a:grpSpLocks/>
          </p:cNvGrpSpPr>
          <p:nvPr/>
        </p:nvGrpSpPr>
        <p:grpSpPr bwMode="auto">
          <a:xfrm>
            <a:off x="366713" y="628650"/>
            <a:ext cx="8505825" cy="5686425"/>
            <a:chOff x="255" y="516"/>
            <a:chExt cx="5358" cy="3582"/>
          </a:xfrm>
        </p:grpSpPr>
        <p:pic>
          <p:nvPicPr>
            <p:cNvPr id="58371" name="Picture 26" descr="NFIC presentation"/>
            <p:cNvPicPr>
              <a:picLocks noChangeAspect="1" noChangeArrowheads="1"/>
            </p:cNvPicPr>
            <p:nvPr/>
          </p:nvPicPr>
          <p:blipFill>
            <a:blip r:embed="rId3"/>
            <a:srcRect l="6363" t="11772" r="9091" b="23543"/>
            <a:stretch>
              <a:fillRect/>
            </a:stretch>
          </p:blipFill>
          <p:spPr bwMode="auto">
            <a:xfrm>
              <a:off x="256" y="933"/>
              <a:ext cx="5357" cy="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2" name="Rectangle 27"/>
            <p:cNvSpPr>
              <a:spLocks noChangeArrowheads="1"/>
            </p:cNvSpPr>
            <p:nvPr/>
          </p:nvSpPr>
          <p:spPr bwMode="auto">
            <a:xfrm>
              <a:off x="255" y="516"/>
              <a:ext cx="5358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rgbClr val="006699"/>
                  </a:solidFill>
                  <a:latin typeface="Eras Demi ITC"/>
                  <a:ea typeface="Times New Roman" pitchFamily="18" charset="0"/>
                  <a:cs typeface="Arial" charset="0"/>
                </a:rPr>
                <a:t>Figure 3: Comparison of NFIRS Data with NFPA </a:t>
              </a:r>
              <a:br>
                <a:rPr lang="en-US" sz="1800" b="0">
                  <a:solidFill>
                    <a:srgbClr val="006699"/>
                  </a:solidFill>
                  <a:latin typeface="Eras Demi ITC"/>
                  <a:ea typeface="Times New Roman" pitchFamily="18" charset="0"/>
                  <a:cs typeface="Arial" charset="0"/>
                </a:rPr>
              </a:br>
              <a:r>
                <a:rPr lang="en-US" sz="1800" b="0">
                  <a:solidFill>
                    <a:srgbClr val="006699"/>
                  </a:solidFill>
                  <a:latin typeface="Eras Demi ITC"/>
                  <a:ea typeface="Times New Roman" pitchFamily="18" charset="0"/>
                  <a:cs typeface="Arial" charset="0"/>
                </a:rPr>
                <a:t>Estimates by General Property Type (3-year average)</a:t>
              </a:r>
            </a:p>
          </p:txBody>
        </p:sp>
      </p:grpSp>
      <p:sp>
        <p:nvSpPr>
          <p:cNvPr id="58370" name="Text Box 30"/>
          <p:cNvSpPr txBox="1">
            <a:spLocks noChangeArrowheads="1"/>
          </p:cNvSpPr>
          <p:nvPr/>
        </p:nvSpPr>
        <p:spPr bwMode="auto">
          <a:xfrm>
            <a:off x="482600" y="575945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>
                <a:solidFill>
                  <a:srgbClr val="006699"/>
                </a:solidFill>
                <a:latin typeface="Tahoma" pitchFamily="34" charset="0"/>
              </a:rPr>
              <a:t>Sources: 2002-2004 NFIRS 5.0</a:t>
            </a:r>
          </a:p>
          <a:p>
            <a:pPr eaLnBrk="0" hangingPunct="0"/>
            <a:r>
              <a:rPr lang="en-US" sz="1200" b="0">
                <a:solidFill>
                  <a:srgbClr val="006699"/>
                </a:solidFill>
                <a:latin typeface="Tahoma" pitchFamily="34" charset="0"/>
              </a:rPr>
              <a:t>             2002-2004 NFPA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2438400"/>
            <a:ext cx="73056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538163" y="1168400"/>
            <a:ext cx="81978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Or, use a table: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8938"/>
            <a:ext cx="42957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4" descr="Fire Trend 2"/>
          <p:cNvPicPr>
            <a:picLocks noChangeAspect="1" noChangeArrowheads="1"/>
          </p:cNvPicPr>
          <p:nvPr/>
        </p:nvPicPr>
        <p:blipFill>
          <a:blip r:embed="rId4"/>
          <a:srcRect l="7272" t="11772" r="7272" b="11772"/>
          <a:stretch>
            <a:fillRect/>
          </a:stretch>
        </p:blipFill>
        <p:spPr bwMode="auto">
          <a:xfrm>
            <a:off x="4594225" y="3705225"/>
            <a:ext cx="4491038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" descr="Fire Trend 3"/>
          <p:cNvPicPr>
            <a:picLocks noChangeAspect="1" noChangeArrowheads="1"/>
          </p:cNvPicPr>
          <p:nvPr/>
        </p:nvPicPr>
        <p:blipFill>
          <a:blip r:embed="rId5"/>
          <a:srcRect l="7272" t="11772" r="7272" b="11772"/>
          <a:stretch>
            <a:fillRect/>
          </a:stretch>
        </p:blipFill>
        <p:spPr bwMode="auto">
          <a:xfrm>
            <a:off x="4587875" y="298450"/>
            <a:ext cx="44989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7" descr="Fire Trend"/>
          <p:cNvPicPr>
            <a:picLocks noChangeAspect="1" noChangeArrowheads="1"/>
          </p:cNvPicPr>
          <p:nvPr/>
        </p:nvPicPr>
        <p:blipFill>
          <a:blip r:embed="rId6"/>
          <a:srcRect l="9091" t="11772" r="6363" b="11772"/>
          <a:stretch>
            <a:fillRect/>
          </a:stretch>
        </p:blipFill>
        <p:spPr bwMode="auto">
          <a:xfrm>
            <a:off x="31750" y="3130550"/>
            <a:ext cx="442595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0" y="2800350"/>
            <a:ext cx="4432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100">
                <a:latin typeface="Tahoma" pitchFamily="34" charset="0"/>
              </a:rPr>
              <a:t>Total Fires and Fires by Major Incident Type 2000-2004</a:t>
            </a:r>
          </a:p>
        </p:txBody>
      </p:sp>
      <p:sp>
        <p:nvSpPr>
          <p:cNvPr id="62470" name="Text Box 9"/>
          <p:cNvSpPr txBox="1">
            <a:spLocks noChangeArrowheads="1"/>
          </p:cNvSpPr>
          <p:nvPr/>
        </p:nvSpPr>
        <p:spPr bwMode="auto">
          <a:xfrm>
            <a:off x="4583113" y="0"/>
            <a:ext cx="4432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100">
                <a:latin typeface="Tahoma" pitchFamily="34" charset="0"/>
              </a:rPr>
              <a:t>Total Fires and Fires by Major Incident Type 2000-2004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4575175" y="3430588"/>
            <a:ext cx="4432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100">
                <a:latin typeface="Tahoma" pitchFamily="34" charset="0"/>
              </a:rPr>
              <a:t>Total Fires and Fires by Major Incident Type 2000-2004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B6075-DFEA-416A-8313-7D899C53800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45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Temporal Analyses: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When Do Fires Occur?</a:t>
            </a:r>
          </a:p>
        </p:txBody>
      </p:sp>
      <p:sp>
        <p:nvSpPr>
          <p:cNvPr id="627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41363" y="1801813"/>
            <a:ext cx="7766050" cy="4605337"/>
          </a:xfrm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Month/Season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Day of Week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Year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of Day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32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CF7DF-D064-4CBC-9A95-7AC1E6A7910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65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How to Define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When Fires Occur Using NFIRS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From the NFIRS basic module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Version = 5.0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Exclude mutual aid incidents </a:t>
            </a:r>
            <a:br>
              <a:rPr lang="en-US" smtClean="0"/>
            </a:br>
            <a:r>
              <a:rPr lang="en-US" smtClean="0"/>
              <a:t>(i.e., where AID </a:t>
            </a:r>
            <a:r>
              <a:rPr lang="en-US" smtClean="0">
                <a:cs typeface="Tahoma" pitchFamily="34" charset="0"/>
              </a:rPr>
              <a:t>≠</a:t>
            </a:r>
            <a:r>
              <a:rPr lang="en-US" smtClean="0"/>
              <a:t> 3 and AID </a:t>
            </a:r>
            <a:r>
              <a:rPr lang="en-US" smtClean="0">
                <a:cs typeface="Tahoma" pitchFamily="34" charset="0"/>
              </a:rPr>
              <a:t>≠</a:t>
            </a:r>
            <a:r>
              <a:rPr lang="en-US" smtClean="0"/>
              <a:t> 4)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Define fires (based on INC_TYPE)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Incident date (INC_DATE)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Alarm time (ALARM)</a:t>
            </a:r>
          </a:p>
          <a:p>
            <a:pPr>
              <a:lnSpc>
                <a:spcPct val="90000"/>
              </a:lnSpc>
            </a:pPr>
            <a:r>
              <a:rPr lang="en-US" smtClean="0"/>
              <a:t>Month:  </a:t>
            </a:r>
            <a:r>
              <a:rPr lang="en-US" sz="2200" b="0" smtClean="0"/>
              <a:t>Characters 1-2 of the incident date field</a:t>
            </a:r>
          </a:p>
          <a:p>
            <a:pPr>
              <a:lnSpc>
                <a:spcPct val="90000"/>
              </a:lnSpc>
            </a:pPr>
            <a:r>
              <a:rPr lang="en-US" smtClean="0"/>
              <a:t>Day: </a:t>
            </a:r>
            <a:r>
              <a:rPr lang="en-US" sz="2200" b="0" smtClean="0"/>
              <a:t>Characters 3-4 of the incident date field</a:t>
            </a:r>
          </a:p>
          <a:p>
            <a:pPr>
              <a:lnSpc>
                <a:spcPct val="90000"/>
              </a:lnSpc>
            </a:pPr>
            <a:r>
              <a:rPr lang="en-US" smtClean="0"/>
              <a:t>Year:  </a:t>
            </a:r>
            <a:r>
              <a:rPr lang="en-US" sz="2200" b="0" smtClean="0"/>
              <a:t>Characters 5-8 of the incident date field</a:t>
            </a:r>
          </a:p>
          <a:p>
            <a:pPr>
              <a:lnSpc>
                <a:spcPct val="90000"/>
              </a:lnSpc>
            </a:pPr>
            <a:r>
              <a:rPr lang="en-US" smtClean="0"/>
              <a:t>Time:  </a:t>
            </a:r>
            <a:r>
              <a:rPr lang="en-US" sz="2200" b="0" smtClean="0"/>
              <a:t>Characters 9-12 of the alarm time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DA9C4-DC05-43FC-B955-FDD9E75548A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Examples: When Fires Occur</a:t>
            </a: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538" y="1728788"/>
            <a:ext cx="73533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1219200"/>
            <a:ext cx="79883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542925"/>
            <a:ext cx="747712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42B37-39F7-45D4-BD0D-F72CC6C1B5F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Annual Reports</a:t>
            </a:r>
            <a:br>
              <a:rPr lang="en-US" smtClean="0"/>
            </a:br>
            <a:r>
              <a:rPr lang="en-US" smtClean="0"/>
              <a:t>in the Fire Service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1866900"/>
            <a:ext cx="7080250" cy="3548063"/>
          </a:xfrm>
        </p:spPr>
        <p:txBody>
          <a:bodyPr/>
          <a:lstStyle/>
          <a:p>
            <a:r>
              <a:rPr lang="en-US" sz="2800" smtClean="0"/>
              <a:t>No standard format</a:t>
            </a:r>
          </a:p>
          <a:p>
            <a:r>
              <a:rPr lang="en-US" sz="2800" smtClean="0"/>
              <a:t>Captures the essence of a multi-tasking, complex operation</a:t>
            </a:r>
          </a:p>
          <a:p>
            <a:r>
              <a:rPr lang="en-US" sz="2800" smtClean="0"/>
              <a:t>Varying Audiences</a:t>
            </a:r>
          </a:p>
          <a:p>
            <a:r>
              <a:rPr lang="en-US" sz="2800" smtClean="0"/>
              <a:t>Each report is unique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3"/>
          <a:srcRect t="1453" b="2180"/>
          <a:stretch>
            <a:fillRect/>
          </a:stretch>
        </p:blipFill>
        <p:spPr bwMode="auto">
          <a:xfrm>
            <a:off x="720725" y="1658938"/>
            <a:ext cx="7686675" cy="43672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723900" y="844550"/>
            <a:ext cx="7686675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b="0">
                <a:solidFill>
                  <a:schemeClr val="bg1"/>
                </a:solidFill>
                <a:latin typeface="Eras Demi ITC"/>
              </a:rPr>
              <a:t>Fire Incident Reporting by Day of the Week </a:t>
            </a:r>
          </a:p>
          <a:p>
            <a:pPr algn="ctr" eaLnBrk="0" hangingPunct="0"/>
            <a:r>
              <a:rPr lang="en-US" sz="2200" b="0">
                <a:solidFill>
                  <a:schemeClr val="bg1"/>
                </a:solidFill>
                <a:latin typeface="Eras Demi ITC"/>
              </a:rPr>
              <a:t>2004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736600" y="60960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Tahoma" pitchFamily="34" charset="0"/>
              </a:rPr>
              <a:t>Source: 2004 (etc…)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711200" y="882650"/>
            <a:ext cx="7648575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b="0">
                <a:solidFill>
                  <a:schemeClr val="bg1"/>
                </a:solidFill>
                <a:latin typeface="Eras Demi ITC"/>
              </a:rPr>
              <a:t>Fire Incident Reporting by Day of the Week </a:t>
            </a:r>
          </a:p>
          <a:p>
            <a:pPr algn="ctr" eaLnBrk="0" hangingPunct="0"/>
            <a:r>
              <a:rPr lang="en-US" sz="2200" b="0">
                <a:solidFill>
                  <a:schemeClr val="bg1"/>
                </a:solidFill>
                <a:latin typeface="Eras Demi ITC"/>
              </a:rPr>
              <a:t>2004</a:t>
            </a:r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13" y="1690688"/>
            <a:ext cx="7650162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736600" y="60960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Tahoma" pitchFamily="34" charset="0"/>
              </a:rPr>
              <a:t>Source: 2004 (etc…)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5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939006" y="-862806"/>
            <a:ext cx="3627438" cy="5505450"/>
          </a:xfrm>
        </p:spPr>
      </p:pic>
      <p:pic>
        <p:nvPicPr>
          <p:cNvPr id="68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48088"/>
            <a:ext cx="5497513" cy="301466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5060" name="Picture 4"/>
          <p:cNvPicPr>
            <a:picLocks noChangeAspect="1" noChangeArrowheads="1"/>
          </p:cNvPicPr>
          <p:nvPr/>
        </p:nvPicPr>
        <p:blipFill>
          <a:blip r:embed="rId5"/>
          <a:srcRect r="3380"/>
          <a:stretch>
            <a:fillRect/>
          </a:stretch>
        </p:blipFill>
        <p:spPr bwMode="auto">
          <a:xfrm>
            <a:off x="5418138" y="609600"/>
            <a:ext cx="3838575" cy="49942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92150" y="835025"/>
            <a:ext cx="7756525" cy="526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EC9A8-EA3A-486C-A4A3-8AC67F92B35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Where do fires occur?</a:t>
            </a: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9088" y="1590675"/>
            <a:ext cx="8455025" cy="4767263"/>
          </a:xfrm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Property Use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Area of Fire Origin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Geographic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CB2DA-4281-4EEC-AEAF-083044A63F8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Define </a:t>
            </a:r>
            <a:br>
              <a:rPr lang="en-US" smtClean="0"/>
            </a:br>
            <a:r>
              <a:rPr lang="en-US" smtClean="0"/>
              <a:t>Where Fires Occur Using NFIRS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From the NFIRS basic module</a:t>
            </a:r>
          </a:p>
          <a:p>
            <a:pPr lvl="1"/>
            <a:r>
              <a:rPr lang="en-US" smtClean="0"/>
              <a:t>Version = 5.0	</a:t>
            </a:r>
          </a:p>
          <a:p>
            <a:pPr lvl="1"/>
            <a:r>
              <a:rPr lang="en-US" smtClean="0"/>
              <a:t>Exclude mutual aid incidents </a:t>
            </a:r>
            <a:br>
              <a:rPr lang="en-US" smtClean="0"/>
            </a:br>
            <a:r>
              <a:rPr lang="en-US" smtClean="0"/>
              <a:t>(i.e., where AID </a:t>
            </a:r>
            <a:r>
              <a:rPr lang="en-US" smtClean="0">
                <a:cs typeface="Tahoma" pitchFamily="34" charset="0"/>
              </a:rPr>
              <a:t>≠</a:t>
            </a:r>
            <a:r>
              <a:rPr lang="en-US" smtClean="0"/>
              <a:t> 3 and AID </a:t>
            </a:r>
            <a:r>
              <a:rPr lang="en-US" smtClean="0">
                <a:cs typeface="Tahoma" pitchFamily="34" charset="0"/>
              </a:rPr>
              <a:t>≠</a:t>
            </a:r>
            <a:r>
              <a:rPr lang="en-US" smtClean="0"/>
              <a:t> 4)</a:t>
            </a:r>
          </a:p>
          <a:p>
            <a:pPr lvl="1"/>
            <a:r>
              <a:rPr lang="en-US" smtClean="0"/>
              <a:t>Define fires (based on INC_TYPE)</a:t>
            </a:r>
          </a:p>
          <a:p>
            <a:pPr lvl="1"/>
            <a:r>
              <a:rPr lang="en-US" smtClean="0"/>
              <a:t>Property use (PROP_USE)</a:t>
            </a:r>
          </a:p>
          <a:p>
            <a:pPr lvl="1"/>
            <a:r>
              <a:rPr lang="en-US" smtClean="0"/>
              <a:t>State (STATE)</a:t>
            </a:r>
          </a:p>
          <a:p>
            <a:r>
              <a:rPr lang="en-US" smtClean="0"/>
              <a:t>From the NFIRS header module </a:t>
            </a:r>
          </a:p>
          <a:p>
            <a:pPr lvl="1"/>
            <a:r>
              <a:rPr lang="en-US" smtClean="0"/>
              <a:t>County (FD_FIP_CTY)</a:t>
            </a:r>
          </a:p>
          <a:p>
            <a:r>
              <a:rPr lang="en-US" smtClean="0"/>
              <a:t>From the NFIRS fire module</a:t>
            </a:r>
          </a:p>
          <a:p>
            <a:pPr lvl="1"/>
            <a:r>
              <a:rPr lang="en-US" smtClean="0"/>
              <a:t>Area of fire origin (AREA_ORIG)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AEEBA-1EE5-4969-94C1-E3AE5FFAB81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359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Property Use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76263" y="1589088"/>
            <a:ext cx="4025900" cy="5033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Assembly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100-199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Educational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200-299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Health Care, Detention and Correction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300-399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Residential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400-499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Mercantile, Business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500-599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Industry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600-699</a:t>
            </a:r>
          </a:p>
        </p:txBody>
      </p:sp>
      <p:sp>
        <p:nvSpPr>
          <p:cNvPr id="870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48213" y="1589088"/>
            <a:ext cx="4025900" cy="5033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Manufacturing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700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Storage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800-899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Outside or Special Property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900-999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Property Use, Other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000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None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NNN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Undetermined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UUU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Null or Missing Values</a:t>
            </a:r>
          </a:p>
          <a:p>
            <a:pPr marL="457200" lvl="1" indent="-50800">
              <a:lnSpc>
                <a:spcPct val="90000"/>
              </a:lnSpc>
            </a:pPr>
            <a:r>
              <a:rPr lang="en-US" sz="1800" smtClean="0">
                <a:solidFill>
                  <a:srgbClr val="FFFF00"/>
                </a:solidFill>
              </a:rPr>
              <a:t>PROP_USE:  blank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3D0F2-5D11-4D12-B0A5-1FF1286208B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Examples: Where Fires Occur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Property Types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613" y="1574800"/>
            <a:ext cx="5832475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293688"/>
            <a:ext cx="62103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77687-EEB9-44C0-9D65-EC4BE55FA63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379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Area of Fire Origin</a:t>
            </a:r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1538288"/>
            <a:ext cx="4205288" cy="4995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Means of Egress 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01-09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Assembly or Sales Areas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10-17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Function Areas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20-28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Technical Processing Areas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30-38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Storage Areas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40-47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Service Areas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50-58</a:t>
            </a:r>
          </a:p>
        </p:txBody>
      </p:sp>
      <p:sp>
        <p:nvSpPr>
          <p:cNvPr id="9318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94238" y="1552575"/>
            <a:ext cx="4449762" cy="4995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Service or Equipment Areas 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60-68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Structural Areas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70-78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Transportation, Vehicle Areas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80-86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Outside Areas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90-98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Area of Fire Origin, Other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00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Undetermined</a:t>
            </a:r>
          </a:p>
          <a:p>
            <a:pPr marL="457200" lvl="1" indent="-50800"/>
            <a:r>
              <a:rPr lang="en-US" sz="1800" smtClean="0">
                <a:solidFill>
                  <a:srgbClr val="FFFF00"/>
                </a:solidFill>
              </a:rPr>
              <a:t>AREA_ORIG:  UU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5BB5C-D642-43B5-BC25-CF60C21779C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vs Local</a:t>
            </a:r>
            <a:br>
              <a:rPr lang="en-US" smtClean="0"/>
            </a:br>
            <a:r>
              <a:rPr lang="en-US" smtClean="0"/>
              <a:t>Perspective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1862138"/>
            <a:ext cx="8018463" cy="4400550"/>
          </a:xfrm>
        </p:spPr>
        <p:txBody>
          <a:bodyPr/>
          <a:lstStyle/>
          <a:p>
            <a:r>
              <a:rPr lang="en-US" smtClean="0"/>
              <a:t>Annual Report (</a:t>
            </a:r>
            <a:r>
              <a:rPr lang="en-US" i="1" smtClean="0"/>
              <a:t>Fire in the United States</a:t>
            </a:r>
            <a:r>
              <a:rPr lang="en-US" smtClean="0"/>
              <a:t>) at the National level:</a:t>
            </a:r>
          </a:p>
          <a:p>
            <a:pPr lvl="1"/>
            <a:r>
              <a:rPr lang="en-US" smtClean="0"/>
              <a:t>Presents overview of the size and scope of the U.S. fire problem and its components</a:t>
            </a:r>
          </a:p>
          <a:p>
            <a:pPr lvl="1"/>
            <a:r>
              <a:rPr lang="en-US" smtClean="0"/>
              <a:t>Provides detailed information on the components</a:t>
            </a:r>
          </a:p>
          <a:p>
            <a:pPr lvl="1"/>
            <a:r>
              <a:rPr lang="en-US" smtClean="0"/>
              <a:t>Seeks to mitigate the fire problem by understanding it</a:t>
            </a:r>
          </a:p>
          <a:p>
            <a:r>
              <a:rPr lang="en-US" smtClean="0"/>
              <a:t>The overall USFA format may not apply, but the components of the report are useful for other Annual Reports</a:t>
            </a:r>
          </a:p>
          <a:p>
            <a:r>
              <a:rPr lang="en-US" smtClean="0"/>
              <a:t>Commonalities in analysis and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103A5-8711-4616-8EDF-EC65AC9B71B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Examples: Where Fires Occur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Area of Fire Origin</a:t>
            </a:r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812925"/>
            <a:ext cx="77851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25" y="136525"/>
            <a:ext cx="51117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03D8D-2EA6-412B-8053-DE80EAC50DD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99330" name="Rectangle 9"/>
          <p:cNvSpPr>
            <a:spLocks noGrp="1" noChangeArrowheads="1"/>
          </p:cNvSpPr>
          <p:nvPr>
            <p:ph type="title"/>
          </p:nvPr>
        </p:nvSpPr>
        <p:spPr>
          <a:xfrm>
            <a:off x="325438" y="109538"/>
            <a:ext cx="8632825" cy="1247775"/>
          </a:xfrm>
        </p:spPr>
        <p:txBody>
          <a:bodyPr/>
          <a:lstStyle/>
          <a:p>
            <a:r>
              <a:rPr lang="en-US" smtClean="0">
                <a:effectLst/>
              </a:rPr>
              <a:t>Example: Where Fires Occur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Geographic Location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(Spatial Analyses</a:t>
            </a:r>
            <a:r>
              <a:rPr lang="en-US" sz="2600" smtClean="0">
                <a:effectLst/>
              </a:rPr>
              <a:t>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25463"/>
            <a:ext cx="4038600" cy="56007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>
                <a:latin typeface="Times New Roman" pitchFamily="18" charset="0"/>
              </a:rPr>
              <a:t>	</a:t>
            </a:r>
          </a:p>
        </p:txBody>
      </p:sp>
      <p:pic>
        <p:nvPicPr>
          <p:cNvPr id="99332" name="Picture 11" descr="FireDeathRateMap2004 compress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557338"/>
            <a:ext cx="67500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0DCEE6-BD7A-46F2-BCFF-4BBC779A115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Much Loss Occurs?</a:t>
            </a:r>
          </a:p>
        </p:txBody>
      </p:sp>
      <p:sp>
        <p:nvSpPr>
          <p:cNvPr id="638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3100" y="1844675"/>
            <a:ext cx="8197850" cy="4235450"/>
          </a:xfrm>
        </p:spPr>
        <p:txBody>
          <a:bodyPr anchor="ctr"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Deaths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Injuries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 Loss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Property Loss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Fire Spread</a:t>
            </a:r>
          </a:p>
          <a:p>
            <a:pPr algn="ctr">
              <a:lnSpc>
                <a:spcPct val="90000"/>
              </a:lnSpc>
              <a:defRPr/>
            </a:pPr>
            <a:endParaRPr lang="en-US" sz="16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E3143-AC33-474A-BD43-88D50842021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640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Define </a:t>
            </a:r>
            <a:br>
              <a:rPr lang="en-US" smtClean="0"/>
            </a:br>
            <a:r>
              <a:rPr lang="en-US" smtClean="0"/>
              <a:t>Losses Using NFIRS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1363" y="1779588"/>
            <a:ext cx="7766050" cy="4854575"/>
          </a:xfrm>
        </p:spPr>
        <p:txBody>
          <a:bodyPr/>
          <a:lstStyle/>
          <a:p>
            <a:r>
              <a:rPr lang="en-US" smtClean="0"/>
              <a:t>From the NFIRS basic module</a:t>
            </a:r>
          </a:p>
          <a:p>
            <a:pPr lvl="1"/>
            <a:r>
              <a:rPr lang="en-US" smtClean="0"/>
              <a:t>Version = 5.0	</a:t>
            </a:r>
          </a:p>
          <a:p>
            <a:pPr lvl="1"/>
            <a:r>
              <a:rPr lang="en-US" smtClean="0"/>
              <a:t>Exclude mutual aid incidents </a:t>
            </a:r>
            <a:br>
              <a:rPr lang="en-US" smtClean="0"/>
            </a:br>
            <a:r>
              <a:rPr lang="en-US" smtClean="0"/>
              <a:t>(i.e., where AID </a:t>
            </a:r>
            <a:r>
              <a:rPr lang="en-US" smtClean="0">
                <a:cs typeface="Tahoma" pitchFamily="34" charset="0"/>
              </a:rPr>
              <a:t>≠</a:t>
            </a:r>
            <a:r>
              <a:rPr lang="en-US" smtClean="0"/>
              <a:t> 3 and AID </a:t>
            </a:r>
            <a:r>
              <a:rPr lang="en-US" smtClean="0">
                <a:cs typeface="Tahoma" pitchFamily="34" charset="0"/>
              </a:rPr>
              <a:t>≠</a:t>
            </a:r>
            <a:r>
              <a:rPr lang="en-US" smtClean="0"/>
              <a:t> 4)</a:t>
            </a:r>
          </a:p>
          <a:p>
            <a:pPr lvl="1"/>
            <a:r>
              <a:rPr lang="en-US" smtClean="0"/>
              <a:t>Define fires (based on INC_TYPE)</a:t>
            </a:r>
          </a:p>
          <a:p>
            <a:pPr lvl="1"/>
            <a:r>
              <a:rPr lang="en-US" smtClean="0"/>
              <a:t>Deaths (OTH_DEATH)</a:t>
            </a:r>
          </a:p>
          <a:p>
            <a:pPr lvl="1"/>
            <a:r>
              <a:rPr lang="en-US" smtClean="0"/>
              <a:t>Injuries (OTH_INJ)</a:t>
            </a:r>
          </a:p>
          <a:p>
            <a:pPr lvl="1"/>
            <a:r>
              <a:rPr lang="en-US" smtClean="0"/>
              <a:t>Total dollar loss = Contents loss (CONT_LOSS) + Property loss (PROP_LOSS)</a:t>
            </a:r>
          </a:p>
          <a:p>
            <a:r>
              <a:rPr lang="en-US" smtClean="0"/>
              <a:t>From the NFIRS structure fire module</a:t>
            </a:r>
          </a:p>
          <a:p>
            <a:pPr lvl="1"/>
            <a:r>
              <a:rPr lang="en-US" smtClean="0"/>
              <a:t>Fire Spread (FIRE_SPRD)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01DF0-846B-48E1-95B1-98262D104B84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66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Fire Spread and</a:t>
            </a:r>
            <a:br>
              <a:rPr lang="en-US" smtClean="0"/>
            </a:br>
            <a:r>
              <a:rPr lang="en-US" smtClean="0"/>
              <a:t>Confined Fires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1363" y="1808163"/>
            <a:ext cx="7766050" cy="4724400"/>
          </a:xfrm>
        </p:spPr>
        <p:txBody>
          <a:bodyPr/>
          <a:lstStyle/>
          <a:p>
            <a:r>
              <a:rPr lang="en-US" sz="2600" smtClean="0"/>
              <a:t>Confined fires, by definition, are confined to the object of origin (FIRE_SPRD=1)</a:t>
            </a:r>
          </a:p>
          <a:p>
            <a:pPr lvl="1"/>
            <a:r>
              <a:rPr lang="en-US" sz="2400" smtClean="0"/>
              <a:t>Confined Fires = INC_TYPE 113 to 118</a:t>
            </a:r>
          </a:p>
          <a:p>
            <a:r>
              <a:rPr lang="en-US" sz="2600" smtClean="0"/>
              <a:t>Abbreviated reporting may limit the number of confined fires with fire spread entries</a:t>
            </a:r>
          </a:p>
          <a:p>
            <a:r>
              <a:rPr lang="en-US" sz="2600" smtClean="0"/>
              <a:t>Confined fires with no (or NULL) fire spread entries then need to be counted in with FIRE_SPRD=1</a:t>
            </a:r>
          </a:p>
          <a:p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47EB9-03D4-4152-AFA7-8EF2683B7B92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Examples: Fire Spread</a:t>
            </a:r>
          </a:p>
        </p:txBody>
      </p:sp>
      <p:pic>
        <p:nvPicPr>
          <p:cNvPr id="107523" name="Picture 4" descr="Final Draft Clothes Dryer Fires _2_ 5"/>
          <p:cNvPicPr>
            <a:picLocks noChangeAspect="1" noChangeArrowheads="1"/>
          </p:cNvPicPr>
          <p:nvPr/>
        </p:nvPicPr>
        <p:blipFill>
          <a:blip r:embed="rId3"/>
          <a:srcRect l="11765" t="60001" r="11765" b="15454"/>
          <a:stretch>
            <a:fillRect/>
          </a:stretch>
        </p:blipFill>
        <p:spPr bwMode="auto">
          <a:xfrm>
            <a:off x="509588" y="2174875"/>
            <a:ext cx="81756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B1713-63F8-477F-8755-7F8717CA3053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causes the fire?  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1363" y="1724025"/>
            <a:ext cx="8134350" cy="4910138"/>
          </a:xfrm>
        </p:spPr>
        <p:txBody>
          <a:bodyPr/>
          <a:lstStyle/>
          <a:p>
            <a:r>
              <a:rPr lang="en-US" smtClean="0"/>
              <a:t>At USFA, fire cause for structures is </a:t>
            </a:r>
            <a:r>
              <a:rPr lang="en-US" smtClean="0">
                <a:solidFill>
                  <a:srgbClr val="FF9900"/>
                </a:solidFill>
              </a:rPr>
              <a:t>determined</a:t>
            </a:r>
            <a:r>
              <a:rPr lang="en-US" smtClean="0"/>
              <a:t> by information gathered from several data fields from different NFIRS modules.</a:t>
            </a:r>
          </a:p>
          <a:p>
            <a:r>
              <a:rPr lang="en-US" smtClean="0"/>
              <a:t>Cause is mutually exclusive – one and only one cause is assigned to each incident</a:t>
            </a:r>
          </a:p>
          <a:p>
            <a:r>
              <a:rPr lang="en-US" smtClean="0"/>
              <a:t>The cause hierarchy is designed for structure fires, but currently is applied to all fires.</a:t>
            </a:r>
          </a:p>
          <a:p>
            <a:r>
              <a:rPr lang="en-US" smtClean="0"/>
              <a:t>Separate cause hierarchies are under development for vehicles and outside/other fires.</a:t>
            </a:r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1231900" y="5797550"/>
            <a:ext cx="664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b="0">
                <a:solidFill>
                  <a:srgbClr val="FFFF00"/>
                </a:solidFill>
                <a:latin typeface="Eras Demi ITC"/>
              </a:rPr>
              <a:t>What does this mean for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2394D-F7E3-4109-8C6A-CCD023E692A2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64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Define </a:t>
            </a:r>
            <a:br>
              <a:rPr lang="en-US" smtClean="0"/>
            </a:br>
            <a:r>
              <a:rPr lang="en-US" smtClean="0"/>
              <a:t>Cause Using NFIRS</a:t>
            </a:r>
          </a:p>
        </p:txBody>
      </p:sp>
      <p:sp>
        <p:nvSpPr>
          <p:cNvPr id="64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1363" y="1724025"/>
            <a:ext cx="7766050" cy="4910138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mtClean="0"/>
              <a:t>Option: Implement USFA cause methodology</a:t>
            </a:r>
          </a:p>
          <a:p>
            <a:pPr marL="457200" indent="-457200">
              <a:lnSpc>
                <a:spcPct val="90000"/>
              </a:lnSpc>
            </a:pPr>
            <a:r>
              <a:rPr lang="en-US" smtClean="0"/>
              <a:t>Option: Cause-related fields from the NFIRS fire module</a:t>
            </a:r>
          </a:p>
          <a:p>
            <a:pPr marL="825500" lvl="1" indent="-419100">
              <a:lnSpc>
                <a:spcPct val="90000"/>
              </a:lnSpc>
            </a:pPr>
            <a:r>
              <a:rPr lang="en-US" smtClean="0"/>
              <a:t>Cause of ignition (CAUSE_IGN)</a:t>
            </a:r>
          </a:p>
          <a:p>
            <a:pPr marL="825500" lvl="1" indent="-419100">
              <a:lnSpc>
                <a:spcPct val="90000"/>
              </a:lnSpc>
            </a:pPr>
            <a:r>
              <a:rPr lang="en-US" smtClean="0"/>
              <a:t>Equipment involved in ignition (EQUIP_INV)</a:t>
            </a:r>
          </a:p>
          <a:p>
            <a:pPr marL="825500" lvl="1" indent="-419100">
              <a:lnSpc>
                <a:spcPct val="90000"/>
              </a:lnSpc>
            </a:pPr>
            <a:r>
              <a:rPr lang="en-US" smtClean="0"/>
              <a:t>Factors contributing to ignition (FACT_IGN_1, FACT_IGN_2)</a:t>
            </a:r>
          </a:p>
          <a:p>
            <a:pPr marL="825500" lvl="1" indent="-419100">
              <a:lnSpc>
                <a:spcPct val="90000"/>
              </a:lnSpc>
            </a:pPr>
            <a:r>
              <a:rPr lang="en-US" smtClean="0"/>
              <a:t>Human factors contributing to ignition </a:t>
            </a:r>
            <a:br>
              <a:rPr lang="en-US" smtClean="0"/>
            </a:br>
            <a:r>
              <a:rPr lang="en-US" smtClean="0"/>
              <a:t>(HUM_FACT1, … , HUM_FACT8)</a:t>
            </a:r>
          </a:p>
          <a:p>
            <a:pPr marL="825500" lvl="1" indent="-419100">
              <a:lnSpc>
                <a:spcPct val="90000"/>
              </a:lnSpc>
            </a:pPr>
            <a:r>
              <a:rPr lang="en-US" smtClean="0"/>
              <a:t>Heat source (HEAT_SOURC)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0" smtClean="0">
                <a:solidFill>
                  <a:srgbClr val="FFFF00"/>
                </a:solidFill>
                <a:latin typeface="Eras Demi ITC"/>
              </a:rPr>
              <a:t>None of these NFIRS variables individually defines fire cause</a:t>
            </a:r>
          </a:p>
          <a:p>
            <a:pPr marL="825500" lvl="1" indent="-419100">
              <a:lnSpc>
                <a:spcPct val="90000"/>
              </a:lnSpc>
            </a:pPr>
            <a:endParaRPr lang="en-US" smtClean="0">
              <a:solidFill>
                <a:srgbClr val="FFFF00"/>
              </a:solidFill>
              <a:latin typeface="Eras Demi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F3AA8-47AF-40BC-A84D-8176F1CFBC8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NFIRS Cause</a:t>
            </a:r>
            <a:br>
              <a:rPr lang="en-US" smtClean="0"/>
            </a:br>
            <a:r>
              <a:rPr lang="en-US" smtClean="0"/>
              <a:t>Methodology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Cause is a complex chain of events</a:t>
            </a:r>
          </a:p>
          <a:p>
            <a:r>
              <a:rPr lang="en-US" smtClean="0"/>
              <a:t>Hierarchy of definitions</a:t>
            </a:r>
          </a:p>
          <a:p>
            <a:pPr lvl="1"/>
            <a:r>
              <a:rPr lang="en-US" smtClean="0"/>
              <a:t>Assign fire to highest category – if it does not fit in the top category, then consider the second; if not that one, then the third, etc.</a:t>
            </a:r>
          </a:p>
          <a:p>
            <a:r>
              <a:rPr lang="en-US" smtClean="0"/>
              <a:t>Three level process</a:t>
            </a:r>
          </a:p>
          <a:p>
            <a:pPr lvl="1"/>
            <a:r>
              <a:rPr lang="en-US" smtClean="0"/>
              <a:t>Priority cause – Initial hierarchy, 34 categories</a:t>
            </a:r>
          </a:p>
          <a:p>
            <a:pPr lvl="1"/>
            <a:r>
              <a:rPr lang="en-US" smtClean="0"/>
              <a:t>Cause – 34 priority groupings condensed into 16 major groups.</a:t>
            </a:r>
          </a:p>
          <a:p>
            <a:pPr lvl="1"/>
            <a:r>
              <a:rPr lang="en-US" smtClean="0"/>
              <a:t>General Cause – 16 causes condensed into 7 general causes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CEE76-D524-45C2-8A8D-2073F5E2F17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1336" name="Rectangle 8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defRPr/>
            </a:pPr>
            <a:r>
              <a:rPr lang="en-US" smtClean="0"/>
              <a:t>Major Analysis Areas</a:t>
            </a:r>
          </a:p>
        </p:txBody>
      </p:sp>
      <p:sp>
        <p:nvSpPr>
          <p:cNvPr id="2355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41363" y="1941513"/>
            <a:ext cx="7766050" cy="4692650"/>
          </a:xfrm>
        </p:spPr>
        <p:txBody>
          <a:bodyPr/>
          <a:lstStyle/>
          <a:p>
            <a:r>
              <a:rPr lang="en-US" sz="2600" smtClean="0"/>
              <a:t>Fires</a:t>
            </a:r>
          </a:p>
          <a:p>
            <a:r>
              <a:rPr lang="en-US" sz="2600" smtClean="0"/>
              <a:t>Civilian and firefighter deaths</a:t>
            </a:r>
          </a:p>
          <a:p>
            <a:r>
              <a:rPr lang="en-US" sz="2600" smtClean="0"/>
              <a:t>Civilian and firefighter injuries</a:t>
            </a:r>
          </a:p>
          <a:p>
            <a:r>
              <a:rPr lang="en-US" sz="2600" smtClean="0"/>
              <a:t>Dollar loss (property loss + contents loss)</a:t>
            </a:r>
          </a:p>
        </p:txBody>
      </p: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1619250" y="484505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solidFill>
                  <a:srgbClr val="FFFF00"/>
                </a:solidFill>
                <a:latin typeface="Eras Demi ITC"/>
              </a:rPr>
              <a:t>Today’s focus:  Fires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1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1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34CA1-2F19-461E-B697-A0788EFFBB6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Cause Hierarchy</a:t>
            </a:r>
            <a:br>
              <a:rPr lang="en-US" smtClean="0"/>
            </a:br>
            <a:r>
              <a:rPr lang="en-US" smtClean="0"/>
              <a:t>Components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1568450"/>
            <a:ext cx="7766050" cy="4995863"/>
          </a:xfrm>
        </p:spPr>
        <p:txBody>
          <a:bodyPr/>
          <a:lstStyle/>
          <a:p>
            <a:r>
              <a:rPr lang="en-US" smtClean="0"/>
              <a:t>Primary Variables Used</a:t>
            </a:r>
          </a:p>
          <a:p>
            <a:pPr lvl="1"/>
            <a:r>
              <a:rPr lang="en-US" smtClean="0"/>
              <a:t>Cause of ignition (CAUSE_IGN)</a:t>
            </a:r>
          </a:p>
          <a:p>
            <a:pPr lvl="1"/>
            <a:r>
              <a:rPr lang="en-US" smtClean="0"/>
              <a:t>Equipment involved in ignition (EQUIP_INV)</a:t>
            </a:r>
          </a:p>
          <a:p>
            <a:pPr lvl="1"/>
            <a:r>
              <a:rPr lang="en-US" smtClean="0"/>
              <a:t>Factors contributing to ignition (FACT_IGN_1, FACT_IGN_2)</a:t>
            </a:r>
          </a:p>
          <a:p>
            <a:pPr lvl="1"/>
            <a:r>
              <a:rPr lang="en-US" smtClean="0"/>
              <a:t>Heat source (HEAT_SOURC)</a:t>
            </a:r>
          </a:p>
          <a:p>
            <a:pPr lvl="1"/>
            <a:r>
              <a:rPr lang="en-US" smtClean="0"/>
              <a:t>Human factors contributing to ignition </a:t>
            </a:r>
            <a:br>
              <a:rPr lang="en-US" smtClean="0"/>
            </a:br>
            <a:r>
              <a:rPr lang="en-US" smtClean="0"/>
              <a:t>(HUM_FACT1, … , HUM_FACT8)</a:t>
            </a:r>
          </a:p>
          <a:p>
            <a:pPr lvl="1"/>
            <a:r>
              <a:rPr lang="en-US" smtClean="0"/>
              <a:t>Area of Origin (AREA_ORIG)</a:t>
            </a:r>
          </a:p>
          <a:p>
            <a:r>
              <a:rPr lang="en-US" smtClean="0"/>
              <a:t>Secondary Variables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Age,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/>
              <a:t>Equipment power source (EQ_POWER), Mobile property involved (MOB_INVOL)</a:t>
            </a:r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chemeClr val="tx2"/>
              </a:solidFill>
            </a:endParaRPr>
          </a:p>
          <a:p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BC956-B8CF-4695-A322-AD8D942B67BB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Hierarchy Matrix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862138"/>
            <a:ext cx="7766050" cy="4995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Cause Category Methodology Matrix:</a:t>
            </a:r>
          </a:p>
          <a:p>
            <a:pPr lvl="1">
              <a:lnSpc>
                <a:spcPct val="90000"/>
              </a:lnSpc>
              <a:buFont typeface="Century Schoolbook"/>
              <a:buNone/>
            </a:pPr>
            <a:r>
              <a:rPr lang="en-US" smtClean="0">
                <a:solidFill>
                  <a:srgbClr val="FFFF00"/>
                </a:solidFill>
              </a:rPr>
              <a:t>http://www.nfirs.fema.gov/jsps/nfirsdownload.jsp?url=</a:t>
            </a:r>
          </a:p>
          <a:p>
            <a:pPr lvl="1">
              <a:lnSpc>
                <a:spcPct val="90000"/>
              </a:lnSpc>
              <a:buFont typeface="Century Schoolbook"/>
              <a:buNone/>
            </a:pPr>
            <a:r>
              <a:rPr lang="en-US" smtClean="0">
                <a:solidFill>
                  <a:srgbClr val="FFFF00"/>
                </a:solidFill>
              </a:rPr>
              <a:t>/_download/50causematrix01012004.xls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</a:p>
        </p:txBody>
      </p:sp>
      <p:pic>
        <p:nvPicPr>
          <p:cNvPr id="119810" name="Picture 6" descr="Cause Code"/>
          <p:cNvPicPr>
            <a:picLocks noChangeAspect="1" noChangeArrowheads="1"/>
          </p:cNvPicPr>
          <p:nvPr/>
        </p:nvPicPr>
        <p:blipFill>
          <a:blip r:embed="rId3"/>
          <a:srcRect l="14117" t="8641" r="9764" b="25922"/>
          <a:stretch>
            <a:fillRect/>
          </a:stretch>
        </p:blipFill>
        <p:spPr bwMode="auto">
          <a:xfrm>
            <a:off x="715963" y="127000"/>
            <a:ext cx="7732712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9B7D7-C32F-4DF9-8A3B-59B471B33D8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Examples: Fire Cause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741363" y="2909888"/>
          <a:ext cx="3811587" cy="2452687"/>
        </p:xfrm>
        <a:graphic>
          <a:graphicData uri="http://schemas.openxmlformats.org/presentationml/2006/ole">
            <p:oleObj spid="_x0000_s1026" name="Chart" r:id="rId4" imgW="8199082" imgH="5036915" progId="MSGraph.Chart.8">
              <p:embed followColorScheme="full"/>
            </p:oleObj>
          </a:graphicData>
        </a:graphic>
      </p:graphicFrame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1255713" y="6521450"/>
            <a:ext cx="526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Tahoma" pitchFamily="34" charset="0"/>
              </a:rPr>
              <a:t>Source: 2005 NFIRS 5.0 Data</a:t>
            </a:r>
          </a:p>
        </p:txBody>
      </p:sp>
      <p:grpSp>
        <p:nvGrpSpPr>
          <p:cNvPr id="1030" name="Group 26"/>
          <p:cNvGrpSpPr>
            <a:grpSpLocks/>
          </p:cNvGrpSpPr>
          <p:nvPr/>
        </p:nvGrpSpPr>
        <p:grpSpPr bwMode="auto">
          <a:xfrm>
            <a:off x="1370013" y="1652588"/>
            <a:ext cx="6364287" cy="4821237"/>
            <a:chOff x="863" y="1041"/>
            <a:chExt cx="4009" cy="3037"/>
          </a:xfrm>
        </p:grpSpPr>
        <p:sp>
          <p:nvSpPr>
            <p:cNvPr id="1032" name="Text Box 9"/>
            <p:cNvSpPr txBox="1">
              <a:spLocks noChangeArrowheads="1"/>
            </p:cNvSpPr>
            <p:nvPr/>
          </p:nvSpPr>
          <p:spPr bwMode="auto">
            <a:xfrm>
              <a:off x="863" y="1041"/>
              <a:ext cx="4005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2F80"/>
                  </a:solidFill>
                  <a:latin typeface="Tahoma" pitchFamily="34" charset="0"/>
                </a:rPr>
                <a:t>General Cause of Residential Structure Fires, 2005</a:t>
              </a:r>
            </a:p>
          </p:txBody>
        </p:sp>
        <p:pic>
          <p:nvPicPr>
            <p:cNvPr id="1033" name="Picture 24" descr="Gen Cause 2005"/>
            <p:cNvPicPr>
              <a:picLocks noChangeAspect="1" noChangeArrowheads="1"/>
            </p:cNvPicPr>
            <p:nvPr/>
          </p:nvPicPr>
          <p:blipFill>
            <a:blip r:embed="rId5"/>
            <a:srcRect l="8182" t="11772" r="8182" b="12949"/>
            <a:stretch>
              <a:fillRect/>
            </a:stretch>
          </p:blipFill>
          <p:spPr bwMode="auto">
            <a:xfrm>
              <a:off x="863" y="1292"/>
              <a:ext cx="4009" cy="2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1" name="Rectangle 2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9"/>
          <p:cNvSpPr txBox="1">
            <a:spLocks noChangeArrowheads="1"/>
          </p:cNvSpPr>
          <p:nvPr/>
        </p:nvSpPr>
        <p:spPr bwMode="auto">
          <a:xfrm>
            <a:off x="533400" y="64262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Tahoma" pitchFamily="34" charset="0"/>
              </a:rPr>
              <a:t>Source: 2005 NFIRS 5.0 Data</a:t>
            </a:r>
          </a:p>
        </p:txBody>
      </p:sp>
      <p:grpSp>
        <p:nvGrpSpPr>
          <p:cNvPr id="124930" name="Group 11"/>
          <p:cNvGrpSpPr>
            <a:grpSpLocks/>
          </p:cNvGrpSpPr>
          <p:nvPr/>
        </p:nvGrpSpPr>
        <p:grpSpPr bwMode="auto">
          <a:xfrm>
            <a:off x="622300" y="571500"/>
            <a:ext cx="7775575" cy="5835650"/>
            <a:chOff x="392" y="360"/>
            <a:chExt cx="4898" cy="3676"/>
          </a:xfrm>
        </p:grpSpPr>
        <p:sp>
          <p:nvSpPr>
            <p:cNvPr id="124931" name="Text Box 7"/>
            <p:cNvSpPr txBox="1">
              <a:spLocks noChangeArrowheads="1"/>
            </p:cNvSpPr>
            <p:nvPr/>
          </p:nvSpPr>
          <p:spPr bwMode="auto">
            <a:xfrm>
              <a:off x="393" y="360"/>
              <a:ext cx="4896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2F80"/>
                  </a:solidFill>
                  <a:latin typeface="Tahoma" pitchFamily="34" charset="0"/>
                </a:rPr>
                <a:t>Cause of Residential Structure Fires, 2005</a:t>
              </a:r>
            </a:p>
          </p:txBody>
        </p:sp>
        <p:pic>
          <p:nvPicPr>
            <p:cNvPr id="124932" name="Picture 10" descr="New Cause"/>
            <p:cNvPicPr>
              <a:picLocks noChangeAspect="1" noChangeArrowheads="1"/>
            </p:cNvPicPr>
            <p:nvPr/>
          </p:nvPicPr>
          <p:blipFill>
            <a:blip r:embed="rId3"/>
            <a:srcRect l="7272" t="10588" r="7272" b="12941"/>
            <a:stretch>
              <a:fillRect/>
            </a:stretch>
          </p:blipFill>
          <p:spPr bwMode="auto">
            <a:xfrm>
              <a:off x="392" y="649"/>
              <a:ext cx="4898" cy="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5" descr="FireinMinnesota2005 21"/>
          <p:cNvPicPr>
            <a:picLocks noChangeAspect="1" noChangeArrowheads="1"/>
          </p:cNvPicPr>
          <p:nvPr/>
        </p:nvPicPr>
        <p:blipFill>
          <a:blip r:embed="rId3"/>
          <a:srcRect l="28224" t="45454" r="4115" b="27272"/>
          <a:stretch>
            <a:fillRect/>
          </a:stretch>
        </p:blipFill>
        <p:spPr bwMode="auto">
          <a:xfrm>
            <a:off x="452438" y="1666875"/>
            <a:ext cx="8266112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Text Box 6"/>
          <p:cNvSpPr txBox="1">
            <a:spLocks noChangeArrowheads="1"/>
          </p:cNvSpPr>
          <p:nvPr/>
        </p:nvSpPr>
        <p:spPr bwMode="auto">
          <a:xfrm>
            <a:off x="323850" y="625475"/>
            <a:ext cx="824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latin typeface="Tahoma" pitchFamily="34" charset="0"/>
              </a:rPr>
              <a:t>Cause can also be further broken down into components: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5" descr="v6i3 4"/>
          <p:cNvPicPr>
            <a:picLocks noChangeAspect="1" noChangeArrowheads="1"/>
          </p:cNvPicPr>
          <p:nvPr/>
        </p:nvPicPr>
        <p:blipFill>
          <a:blip r:embed="rId3"/>
          <a:srcRect l="5295" t="61818" r="5295" b="4091"/>
          <a:stretch>
            <a:fillRect/>
          </a:stretch>
        </p:blipFill>
        <p:spPr bwMode="auto">
          <a:xfrm>
            <a:off x="203200" y="1201738"/>
            <a:ext cx="8742363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1A396-719A-4EA6-9965-D5B17295C9A0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65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325438" y="0"/>
            <a:ext cx="8645525" cy="1446213"/>
          </a:xfrm>
        </p:spPr>
        <p:txBody>
          <a:bodyPr/>
          <a:lstStyle/>
          <a:p>
            <a:pPr>
              <a:defRPr/>
            </a:pPr>
            <a:r>
              <a:rPr lang="en-US" smtClean="0"/>
              <a:t>A Last Word:</a:t>
            </a:r>
            <a:br>
              <a:rPr lang="en-US" smtClean="0"/>
            </a:br>
            <a:r>
              <a:rPr lang="en-US" smtClean="0"/>
              <a:t>NFIRS Unknown Values </a:t>
            </a:r>
            <a:br>
              <a:rPr lang="en-US" smtClean="0"/>
            </a:br>
            <a:r>
              <a:rPr lang="en-US" smtClean="0"/>
              <a:t>and Missing Data</a:t>
            </a:r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41363" y="1806575"/>
            <a:ext cx="7766050" cy="4827588"/>
          </a:xfrm>
        </p:spPr>
        <p:txBody>
          <a:bodyPr/>
          <a:lstStyle/>
          <a:p>
            <a:r>
              <a:rPr lang="en-US" smtClean="0"/>
              <a:t>Unreported data</a:t>
            </a:r>
          </a:p>
          <a:p>
            <a:r>
              <a:rPr lang="en-US" smtClean="0"/>
              <a:t>Data reported as “unknown” or “undetermined”</a:t>
            </a:r>
          </a:p>
          <a:p>
            <a:r>
              <a:rPr lang="en-US" smtClean="0"/>
              <a:t>Adjusting for unknown data – adjusted percentages computed using only those incidents for which data were provided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6D5E8-85E7-4464-92F6-DE1CBC91F853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Summary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941513"/>
            <a:ext cx="7766050" cy="4692650"/>
          </a:xfrm>
        </p:spPr>
        <p:txBody>
          <a:bodyPr/>
          <a:lstStyle/>
          <a:p>
            <a:r>
              <a:rPr lang="en-US" sz="2800" smtClean="0"/>
              <a:t>Decide focus</a:t>
            </a:r>
          </a:p>
          <a:p>
            <a:r>
              <a:rPr lang="en-US" sz="2800" smtClean="0"/>
              <a:t>Identify audience</a:t>
            </a:r>
          </a:p>
          <a:p>
            <a:r>
              <a:rPr lang="en-US" sz="2800" smtClean="0"/>
              <a:t>Determine data needs</a:t>
            </a:r>
          </a:p>
          <a:p>
            <a:r>
              <a:rPr lang="en-US" sz="2800" smtClean="0"/>
              <a:t>Determine appropriate analysis tools</a:t>
            </a:r>
          </a:p>
          <a:p>
            <a:r>
              <a:rPr lang="en-US" sz="2800" smtClean="0"/>
              <a:t>Determine appropriate data presentation</a:t>
            </a:r>
          </a:p>
          <a:p>
            <a:r>
              <a:rPr lang="en-US" sz="2800" smtClean="0"/>
              <a:t>Write clearly, keep focused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A185F-FDC0-41C6-973F-636D5DAAE184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25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Contact Information</a:t>
            </a:r>
          </a:p>
        </p:txBody>
      </p:sp>
      <p:sp>
        <p:nvSpPr>
          <p:cNvPr id="6256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41363" y="1638300"/>
            <a:ext cx="3811587" cy="4995863"/>
          </a:xfrm>
        </p:spPr>
        <p:txBody>
          <a:bodyPr/>
          <a:lstStyle/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Patricia Frazier, Director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Center for Data Analysis and Special Studies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TriData, a Division of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	System Planning Corporation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(703) 351-8300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pfrazier@sysplan.com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www.sysplan.com</a:t>
            </a:r>
          </a:p>
        </p:txBody>
      </p:sp>
      <p:sp>
        <p:nvSpPr>
          <p:cNvPr id="6256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51388" y="1600200"/>
            <a:ext cx="4251325" cy="5033963"/>
          </a:xfrm>
        </p:spPr>
        <p:txBody>
          <a:bodyPr/>
          <a:lstStyle/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Gayle Kelch, </a:t>
            </a:r>
            <a:br>
              <a:rPr lang="en-US" sz="2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Statistician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National Fire Data Center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U.S. Fire Administration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Federal Emergency Management Agency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Department of Homeland Security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(301) 447-1154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gayle.kelch@dhs.gov</a:t>
            </a:r>
          </a:p>
          <a:p>
            <a:pPr marL="228600" indent="-22860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b="0" smtClean="0"/>
              <a:t>www.usfa.fema.gov</a:t>
            </a:r>
          </a:p>
        </p:txBody>
      </p:sp>
      <p:sp>
        <p:nvSpPr>
          <p:cNvPr id="135173" name="Line 8"/>
          <p:cNvSpPr>
            <a:spLocks noChangeShapeType="1"/>
          </p:cNvSpPr>
          <p:nvPr/>
        </p:nvSpPr>
        <p:spPr bwMode="auto">
          <a:xfrm>
            <a:off x="4591050" y="1676400"/>
            <a:ext cx="0" cy="3752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CD999-B4EE-4BB2-9A87-B08F036B5D5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 the Beginning….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941513"/>
            <a:ext cx="7766050" cy="4692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As you prepare your Annual Report:</a:t>
            </a:r>
          </a:p>
          <a:p>
            <a:r>
              <a:rPr lang="en-US" smtClean="0"/>
              <a:t>Decide focus</a:t>
            </a:r>
          </a:p>
          <a:p>
            <a:r>
              <a:rPr lang="en-US" smtClean="0"/>
              <a:t>Identify audience</a:t>
            </a:r>
          </a:p>
          <a:p>
            <a:r>
              <a:rPr lang="en-US" smtClean="0"/>
              <a:t>Determine data needs</a:t>
            </a:r>
          </a:p>
          <a:p>
            <a:r>
              <a:rPr lang="en-US" smtClean="0"/>
              <a:t>Determine appropriate analysis tools</a:t>
            </a:r>
          </a:p>
          <a:p>
            <a:r>
              <a:rPr lang="en-US" smtClean="0"/>
              <a:t>Determine appropriate data presentation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14519-94F2-4095-819F-0EE8774FE71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Topics</a:t>
            </a:r>
            <a:br>
              <a:rPr lang="en-US" smtClean="0"/>
            </a:br>
            <a:r>
              <a:rPr lang="en-US" smtClean="0"/>
              <a:t>Not Addressed Today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42950" y="1577975"/>
            <a:ext cx="7764463" cy="4692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Non-NFIRS related data: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Outreach (public education and other)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Data on inspections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Arson and arson investigations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NFIRS related data: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Overall run distributions; fires only </a:t>
            </a:r>
            <a:br>
              <a:rPr lang="en-US" smtClean="0"/>
            </a:br>
            <a:r>
              <a:rPr lang="en-US" smtClean="0"/>
              <a:t>(which excludes mutual aid)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Dollar loss (missing values)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Multiple entry data elements (e.g., human factors contributing to ignition, etc.)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Complex analytic issues </a:t>
            </a:r>
            <a:br>
              <a:rPr lang="en-US" smtClean="0"/>
            </a:br>
            <a:r>
              <a:rPr lang="en-US" smtClean="0"/>
              <a:t>(e.g., combining data from multiple elements,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7F4FA-C1F1-46C6-9962-5FABBA79A2C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Analytic Topics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Not Addressed Today</a:t>
            </a:r>
            <a:br>
              <a:rPr lang="en-US" smtClean="0">
                <a:effectLst/>
              </a:rPr>
            </a:br>
            <a:r>
              <a:rPr lang="en-US" sz="1400" smtClean="0">
                <a:effectLst/>
              </a:rPr>
              <a:t>continued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912938"/>
            <a:ext cx="7218363" cy="4692650"/>
          </a:xfrm>
        </p:spPr>
        <p:txBody>
          <a:bodyPr/>
          <a:lstStyle/>
          <a:p>
            <a:r>
              <a:rPr lang="en-US" smtClean="0"/>
              <a:t>Trend analysis – comparison of percentage change indicators</a:t>
            </a:r>
          </a:p>
          <a:p>
            <a:r>
              <a:rPr lang="en-US" smtClean="0"/>
              <a:t>Statistical significance</a:t>
            </a:r>
          </a:p>
          <a:p>
            <a:r>
              <a:rPr lang="en-US" smtClean="0"/>
              <a:t>Computation of Rates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0F228-97FD-4B7C-BB83-9BE058D40E2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5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Topics to Consider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2950" y="1846263"/>
            <a:ext cx="7764463" cy="4787900"/>
          </a:xfrm>
        </p:spPr>
        <p:txBody>
          <a:bodyPr/>
          <a:lstStyle/>
          <a:p>
            <a:r>
              <a:rPr lang="en-US" smtClean="0"/>
              <a:t>NFIRS “unknown” codes (U, UU, UUU) and missing data (blanks or null values)</a:t>
            </a:r>
          </a:p>
          <a:p>
            <a:r>
              <a:rPr lang="en-US" smtClean="0"/>
              <a:t>Data interpretation and presentation – is it more effective to present the data in a graph or table?</a:t>
            </a:r>
          </a:p>
          <a:p>
            <a:r>
              <a:rPr lang="en-US" smtClean="0"/>
              <a:t>Confined fires</a:t>
            </a:r>
          </a:p>
          <a:p>
            <a:r>
              <a:rPr lang="en-US" smtClean="0"/>
              <a:t>Mutual aid </a:t>
            </a:r>
          </a:p>
          <a:p>
            <a:r>
              <a:rPr lang="en-US" smtClean="0"/>
              <a:t>NFIRS version 5.0 vs. 4.1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S_Templa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HS_Templa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7811</TotalTime>
  <Words>1536</Words>
  <Application>Microsoft PowerPoint</Application>
  <PresentationFormat>On-screen Show (4:3)</PresentationFormat>
  <Paragraphs>417</Paragraphs>
  <Slides>59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Times New Roman</vt:lpstr>
      <vt:lpstr>Arial</vt:lpstr>
      <vt:lpstr>Tahoma</vt:lpstr>
      <vt:lpstr>Wingdings</vt:lpstr>
      <vt:lpstr>Century Schoolbook</vt:lpstr>
      <vt:lpstr>Century Gothic</vt:lpstr>
      <vt:lpstr>Times</vt:lpstr>
      <vt:lpstr>Eras Demi ITC</vt:lpstr>
      <vt:lpstr>DHS_Template</vt:lpstr>
      <vt:lpstr>DHS_Template</vt:lpstr>
      <vt:lpstr>Chart</vt:lpstr>
      <vt:lpstr>Slide 1</vt:lpstr>
      <vt:lpstr>What is an Annual Report?</vt:lpstr>
      <vt:lpstr>Annual Reports in the Fire Service</vt:lpstr>
      <vt:lpstr>National vs Local Perspective</vt:lpstr>
      <vt:lpstr>Major Analysis Areas</vt:lpstr>
      <vt:lpstr>In the Beginning….</vt:lpstr>
      <vt:lpstr>Data Topics Not Addressed Today</vt:lpstr>
      <vt:lpstr>Analytic Topics Not Addressed Today continued</vt:lpstr>
      <vt:lpstr>Topics to Consider</vt:lpstr>
      <vt:lpstr>What is it that we want to know?</vt:lpstr>
      <vt:lpstr>Data Analysis</vt:lpstr>
      <vt:lpstr>Analysis Tools</vt:lpstr>
      <vt:lpstr>Slide 13</vt:lpstr>
      <vt:lpstr>Slide 14</vt:lpstr>
      <vt:lpstr>Slide 15</vt:lpstr>
      <vt:lpstr>Determine Which NFIRS  Data Elements to Use</vt:lpstr>
      <vt:lpstr>Data Interpretation  and Presentation</vt:lpstr>
      <vt:lpstr>How to Define  Fire Using NFIRS</vt:lpstr>
      <vt:lpstr>What types of fires occur?</vt:lpstr>
      <vt:lpstr>How to Define  Types of Fires Using NFIRS</vt:lpstr>
      <vt:lpstr>Examples: Distribution of Fires by General Incident Type</vt:lpstr>
      <vt:lpstr>Slide 22</vt:lpstr>
      <vt:lpstr>Slide 23</vt:lpstr>
      <vt:lpstr>Slide 24</vt:lpstr>
      <vt:lpstr>Temporal Analyses: When Do Fires Occur?</vt:lpstr>
      <vt:lpstr>How to Define  When Fires Occur Using NFIRS</vt:lpstr>
      <vt:lpstr>Examples: When Fires Occur</vt:lpstr>
      <vt:lpstr>Slide 28</vt:lpstr>
      <vt:lpstr>Slide 29</vt:lpstr>
      <vt:lpstr>Slide 30</vt:lpstr>
      <vt:lpstr>Slide 31</vt:lpstr>
      <vt:lpstr>Slide 32</vt:lpstr>
      <vt:lpstr>Slide 33</vt:lpstr>
      <vt:lpstr>Where do fires occur?</vt:lpstr>
      <vt:lpstr>How to Define  Where Fires Occur Using NFIRS</vt:lpstr>
      <vt:lpstr>Property Use</vt:lpstr>
      <vt:lpstr>Examples: Where Fires Occur  Property Types</vt:lpstr>
      <vt:lpstr>Slide 38</vt:lpstr>
      <vt:lpstr>Area of Fire Origin</vt:lpstr>
      <vt:lpstr>Examples: Where Fires Occur  Area of Fire Origin</vt:lpstr>
      <vt:lpstr>Slide 41</vt:lpstr>
      <vt:lpstr>Example: Where Fires Occur  Geographic Location (Spatial Analyses)</vt:lpstr>
      <vt:lpstr>How Much Loss Occurs?</vt:lpstr>
      <vt:lpstr>How to Define  Losses Using NFIRS</vt:lpstr>
      <vt:lpstr>Fire Spread and Confined Fires</vt:lpstr>
      <vt:lpstr>Examples: Fire Spread</vt:lpstr>
      <vt:lpstr>What causes the fire?  </vt:lpstr>
      <vt:lpstr>How to Define  Cause Using NFIRS</vt:lpstr>
      <vt:lpstr>The NFIRS Cause Methodology</vt:lpstr>
      <vt:lpstr>Cause Hierarchy Components </vt:lpstr>
      <vt:lpstr>Hierarchy Matrix</vt:lpstr>
      <vt:lpstr>  </vt:lpstr>
      <vt:lpstr>Examples: Fire Cause</vt:lpstr>
      <vt:lpstr>Slide 54</vt:lpstr>
      <vt:lpstr>Slide 55</vt:lpstr>
      <vt:lpstr>Slide 56</vt:lpstr>
      <vt:lpstr>A Last Word: NFIRS Unknown Values  and Missing Data</vt:lpstr>
      <vt:lpstr>Summary</vt:lpstr>
      <vt:lpstr>Contact Information</vt:lpstr>
    </vt:vector>
  </TitlesOfParts>
  <Company>United States Fire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- 42 pt Times New Roman, White</dc:title>
  <dc:subject>2004 FDIC Presentation</dc:subject>
  <dc:creator>William Troup</dc:creator>
  <cp:lastModifiedBy>Administrator</cp:lastModifiedBy>
  <cp:revision>430</cp:revision>
  <cp:lastPrinted>2003-09-26T19:03:05Z</cp:lastPrinted>
  <dcterms:created xsi:type="dcterms:W3CDTF">2003-08-19T22:15:17Z</dcterms:created>
  <dcterms:modified xsi:type="dcterms:W3CDTF">2007-12-03T15:06:37Z</dcterms:modified>
</cp:coreProperties>
</file>