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61" r:id="rId3"/>
    <p:sldId id="362" r:id="rId4"/>
    <p:sldId id="258" r:id="rId5"/>
    <p:sldId id="263" r:id="rId6"/>
    <p:sldId id="265" r:id="rId7"/>
    <p:sldId id="344" r:id="rId8"/>
    <p:sldId id="270" r:id="rId9"/>
    <p:sldId id="276" r:id="rId10"/>
    <p:sldId id="298" r:id="rId11"/>
    <p:sldId id="308" r:id="rId12"/>
    <p:sldId id="310" r:id="rId13"/>
    <p:sldId id="312" r:id="rId14"/>
    <p:sldId id="315" r:id="rId15"/>
    <p:sldId id="322" r:id="rId16"/>
    <p:sldId id="359" r:id="rId17"/>
    <p:sldId id="3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Alyssa" initials="BA" lastIdx="26" clrIdx="0">
    <p:extLst>
      <p:ext uri="{19B8F6BF-5375-455C-9EA6-DF929625EA0E}">
        <p15:presenceInfo xmlns:p15="http://schemas.microsoft.com/office/powerpoint/2012/main" userId="S::0463965120@FEMA.DHS.GOV::29803dfd-6502-43b2-b62c-5ed6d8c041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853C5-A620-438A-B287-4A55F152F982}"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E1F3C-ED5A-44A6-B2A2-3EED0AC7932C}" type="slidenum">
              <a:rPr lang="en-US" smtClean="0"/>
              <a:t>‹#›</a:t>
            </a:fld>
            <a:endParaRPr lang="en-US"/>
          </a:p>
        </p:txBody>
      </p:sp>
    </p:spTree>
    <p:extLst>
      <p:ext uri="{BB962C8B-B14F-4D97-AF65-F5344CB8AC3E}">
        <p14:creationId xmlns:p14="http://schemas.microsoft.com/office/powerpoint/2010/main" val="348775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7FF3-28CB-4B5C-A377-FEA1EA25E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DFE35-399F-40E1-9A6F-4A8C90E17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B4F484-1E83-45A2-B2A3-FBE553F25BDE}"/>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5" name="Footer Placeholder 4">
            <a:extLst>
              <a:ext uri="{FF2B5EF4-FFF2-40B4-BE49-F238E27FC236}">
                <a16:creationId xmlns:a16="http://schemas.microsoft.com/office/drawing/2014/main" id="{148262E8-5DBA-43F0-8FED-81B9649C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7E5E9-6D7F-4793-9DD0-BEFE2790B28A}"/>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155368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C371-B0D7-436B-914A-302ECD94C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38662-9805-4379-9F83-BF88CA09BC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01A05-9A65-4F6C-A3D1-F5E42D90A4BE}"/>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5" name="Footer Placeholder 4">
            <a:extLst>
              <a:ext uri="{FF2B5EF4-FFF2-40B4-BE49-F238E27FC236}">
                <a16:creationId xmlns:a16="http://schemas.microsoft.com/office/drawing/2014/main" id="{1E7D53BC-CFDE-4895-8EB9-7F6AE93B6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5D8F6-84A1-47E1-A835-74A9A4065E75}"/>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250035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1EBC9-BB31-49FD-8839-DEA5CCFCC5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2F94B-6A34-42D6-B7F8-9A6D9A2EB7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42A17-BCED-49EE-84FA-76FA3D5B3064}"/>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5" name="Footer Placeholder 4">
            <a:extLst>
              <a:ext uri="{FF2B5EF4-FFF2-40B4-BE49-F238E27FC236}">
                <a16:creationId xmlns:a16="http://schemas.microsoft.com/office/drawing/2014/main" id="{98972272-EE31-4E1B-A61B-9A6E3B382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44F09-F231-4524-9BEE-E5D493D6042F}"/>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198671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FBB0-DDCB-4453-B06D-819CBF103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B3A31-2C4D-4B51-B9FF-0E849DAF4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E331B-EF5D-468B-B929-3031CFCF77EF}"/>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5" name="Footer Placeholder 4">
            <a:extLst>
              <a:ext uri="{FF2B5EF4-FFF2-40B4-BE49-F238E27FC236}">
                <a16:creationId xmlns:a16="http://schemas.microsoft.com/office/drawing/2014/main" id="{B597E929-23CF-40F4-9CBC-FEC5F3D23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290EE-E331-4B4D-9263-303033F1038B}"/>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328046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BF48-C13C-434C-B7F5-A654F80A0F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DFC14-AB05-4B2C-85EA-7D305B351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AC5EC1-3BF1-4357-B7FC-8CC0B6D008C8}"/>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5" name="Footer Placeholder 4">
            <a:extLst>
              <a:ext uri="{FF2B5EF4-FFF2-40B4-BE49-F238E27FC236}">
                <a16:creationId xmlns:a16="http://schemas.microsoft.com/office/drawing/2014/main" id="{694D32B4-BA67-4298-9C2C-824CBCFEA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9E178-7412-4C94-B11A-A479413EC0B7}"/>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43523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3789-8329-4CF9-BAE8-279838405B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10719-2ED2-4738-983E-BE4FBC0FA4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262045-F24F-4053-AC93-149974D26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38FD2D-49E8-446C-8D50-AE1C87D42E23}"/>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6" name="Footer Placeholder 5">
            <a:extLst>
              <a:ext uri="{FF2B5EF4-FFF2-40B4-BE49-F238E27FC236}">
                <a16:creationId xmlns:a16="http://schemas.microsoft.com/office/drawing/2014/main" id="{60CC8985-AD39-48E0-9F77-291F9EF0E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40117-FA95-41BD-BADC-3DFF8BB9BC61}"/>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346672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A56-2F59-433C-A45C-EA790F7712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961AAB-9841-41D4-8FB3-50144044D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FAD08-8ED3-4D61-8914-B84BEEAEF1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82CFD6-CB2A-463E-853A-BF7AD7AA9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450F6-F310-431B-BDD6-6E74DD61ED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652101-C0F2-43BD-8C5C-7A46B60EBEBD}"/>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8" name="Footer Placeholder 7">
            <a:extLst>
              <a:ext uri="{FF2B5EF4-FFF2-40B4-BE49-F238E27FC236}">
                <a16:creationId xmlns:a16="http://schemas.microsoft.com/office/drawing/2014/main" id="{3A4CE3AD-5BCF-4F9E-B0C0-C028ADCB1E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6B7789-5282-4369-B717-D1D9EC0C9B68}"/>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83817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53E9-E145-43D8-A540-FF0FD7DBA3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37A98-A8DB-4C62-B5CF-46B95981A537}"/>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4" name="Footer Placeholder 3">
            <a:extLst>
              <a:ext uri="{FF2B5EF4-FFF2-40B4-BE49-F238E27FC236}">
                <a16:creationId xmlns:a16="http://schemas.microsoft.com/office/drawing/2014/main" id="{1D46E256-3138-4C64-B3E7-D2538963DA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58062F-D9EE-453E-B6D5-993A036E746B}"/>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144052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6A6B20-895A-4564-ACDE-45C10E893EDE}"/>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3" name="Footer Placeholder 2">
            <a:extLst>
              <a:ext uri="{FF2B5EF4-FFF2-40B4-BE49-F238E27FC236}">
                <a16:creationId xmlns:a16="http://schemas.microsoft.com/office/drawing/2014/main" id="{796C7628-0CED-4674-92CE-7929A36290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E916B6-74A5-4698-AFAC-68AC4AC3D02F}"/>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56980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D289-878E-4047-93F9-D9E5BA1CC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63AD3-33FD-44C1-88B8-7B9702B18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FA975-CA73-40FF-AFBD-0A3407F12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7E518E-807D-4100-89B1-678AC08AA502}"/>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6" name="Footer Placeholder 5">
            <a:extLst>
              <a:ext uri="{FF2B5EF4-FFF2-40B4-BE49-F238E27FC236}">
                <a16:creationId xmlns:a16="http://schemas.microsoft.com/office/drawing/2014/main" id="{1B70A729-F05A-4BC4-8B45-259662722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DE36E-673C-4FE5-B64F-C966B045E4A6}"/>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47616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C7C3-933A-4E29-94E8-D1B3C3682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1E1AD-5E2D-4E18-9B8C-D6DA2AA8A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C12555-6A83-403D-8260-DAA248E3D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3E2D4-AF19-4CB3-8FCC-C2AC51978CEA}"/>
              </a:ext>
            </a:extLst>
          </p:cNvPr>
          <p:cNvSpPr>
            <a:spLocks noGrp="1"/>
          </p:cNvSpPr>
          <p:nvPr>
            <p:ph type="dt" sz="half" idx="10"/>
          </p:nvPr>
        </p:nvSpPr>
        <p:spPr/>
        <p:txBody>
          <a:bodyPr/>
          <a:lstStyle/>
          <a:p>
            <a:fld id="{9283CAA7-CDCA-421F-BDD5-EEA6DE3C78FD}" type="datetimeFigureOut">
              <a:rPr lang="en-US" smtClean="0"/>
              <a:t>2/8/2021</a:t>
            </a:fld>
            <a:endParaRPr lang="en-US"/>
          </a:p>
        </p:txBody>
      </p:sp>
      <p:sp>
        <p:nvSpPr>
          <p:cNvPr id="6" name="Footer Placeholder 5">
            <a:extLst>
              <a:ext uri="{FF2B5EF4-FFF2-40B4-BE49-F238E27FC236}">
                <a16:creationId xmlns:a16="http://schemas.microsoft.com/office/drawing/2014/main" id="{94F889C4-E2CB-44B5-A3C9-4F521BC38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B5658-E5BC-42A1-9B51-75D03E3264CA}"/>
              </a:ext>
            </a:extLst>
          </p:cNvPr>
          <p:cNvSpPr>
            <a:spLocks noGrp="1"/>
          </p:cNvSpPr>
          <p:nvPr>
            <p:ph type="sldNum" sz="quarter" idx="12"/>
          </p:nvPr>
        </p:nvSpPr>
        <p:spPr/>
        <p:txBody>
          <a:bodyPr/>
          <a:lstStyle/>
          <a:p>
            <a:fld id="{E447284E-85D4-40F8-8B55-7FDDFABAA086}" type="slidenum">
              <a:rPr lang="en-US" smtClean="0"/>
              <a:t>‹#›</a:t>
            </a:fld>
            <a:endParaRPr lang="en-US"/>
          </a:p>
        </p:txBody>
      </p:sp>
    </p:spTree>
    <p:extLst>
      <p:ext uri="{BB962C8B-B14F-4D97-AF65-F5344CB8AC3E}">
        <p14:creationId xmlns:p14="http://schemas.microsoft.com/office/powerpoint/2010/main" val="413514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D71DD-17B7-4AA7-939F-54D9FC5D4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4A5722-7FCE-4EEE-9BDD-718A53DCFD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A9A5D-AED5-4985-A670-DDE90A2AA2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3CAA7-CDCA-421F-BDD5-EEA6DE3C78FD}" type="datetimeFigureOut">
              <a:rPr lang="en-US" smtClean="0"/>
              <a:t>2/8/2021</a:t>
            </a:fld>
            <a:endParaRPr lang="en-US"/>
          </a:p>
        </p:txBody>
      </p:sp>
      <p:sp>
        <p:nvSpPr>
          <p:cNvPr id="5" name="Footer Placeholder 4">
            <a:extLst>
              <a:ext uri="{FF2B5EF4-FFF2-40B4-BE49-F238E27FC236}">
                <a16:creationId xmlns:a16="http://schemas.microsoft.com/office/drawing/2014/main" id="{7F397464-3864-4BE5-8C56-52EF75BF3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5A9D7F-5542-43C7-AD23-2EEE852B2A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284E-85D4-40F8-8B55-7FDDFABAA086}" type="slidenum">
              <a:rPr lang="en-US" smtClean="0"/>
              <a:t>‹#›</a:t>
            </a:fld>
            <a:endParaRPr lang="en-US"/>
          </a:p>
        </p:txBody>
      </p:sp>
    </p:spTree>
    <p:extLst>
      <p:ext uri="{BB962C8B-B14F-4D97-AF65-F5344CB8AC3E}">
        <p14:creationId xmlns:p14="http://schemas.microsoft.com/office/powerpoint/2010/main" val="3480833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B7B2-8CA1-46BF-928C-81111764CA27}"/>
              </a:ext>
            </a:extLst>
          </p:cNvPr>
          <p:cNvSpPr>
            <a:spLocks noGrp="1"/>
          </p:cNvSpPr>
          <p:nvPr>
            <p:ph type="ctrTitle"/>
          </p:nvPr>
        </p:nvSpPr>
        <p:spPr/>
        <p:txBody>
          <a:bodyPr/>
          <a:lstStyle/>
          <a:p>
            <a:r>
              <a:rPr lang="en-US" dirty="0"/>
              <a:t>Call Center RI Script</a:t>
            </a:r>
            <a:br>
              <a:rPr lang="en-US" dirty="0"/>
            </a:br>
            <a:r>
              <a:rPr lang="en-US" sz="4000" dirty="0"/>
              <a:t>English</a:t>
            </a:r>
          </a:p>
        </p:txBody>
      </p:sp>
      <p:sp>
        <p:nvSpPr>
          <p:cNvPr id="3" name="Subtitle 2">
            <a:extLst>
              <a:ext uri="{FF2B5EF4-FFF2-40B4-BE49-F238E27FC236}">
                <a16:creationId xmlns:a16="http://schemas.microsoft.com/office/drawing/2014/main" id="{41362D9B-8718-47CF-81E5-D6F544A86A21}"/>
              </a:ext>
            </a:extLst>
          </p:cNvPr>
          <p:cNvSpPr>
            <a:spLocks noGrp="1"/>
          </p:cNvSpPr>
          <p:nvPr>
            <p:ph type="subTitle" idx="1"/>
          </p:nvPr>
        </p:nvSpPr>
        <p:spPr/>
        <p:txBody>
          <a:bodyPr/>
          <a:lstStyle/>
          <a:p>
            <a:r>
              <a:rPr lang="en-US" dirty="0">
                <a:solidFill>
                  <a:srgbClr val="0070C0"/>
                </a:solidFill>
              </a:rPr>
              <a:t>COVID Funeral Assistance</a:t>
            </a:r>
          </a:p>
        </p:txBody>
      </p:sp>
    </p:spTree>
    <p:extLst>
      <p:ext uri="{BB962C8B-B14F-4D97-AF65-F5344CB8AC3E}">
        <p14:creationId xmlns:p14="http://schemas.microsoft.com/office/powerpoint/2010/main" val="2556388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B55CBE3-A16B-433C-87AC-DE0F26C2E8EA}"/>
              </a:ext>
            </a:extLst>
          </p:cNvPr>
          <p:cNvGrpSpPr/>
          <p:nvPr/>
        </p:nvGrpSpPr>
        <p:grpSpPr>
          <a:xfrm>
            <a:off x="1091316" y="695809"/>
            <a:ext cx="10018644" cy="5785001"/>
            <a:chOff x="1834266" y="157179"/>
            <a:chExt cx="7705974" cy="4091491"/>
          </a:xfrm>
        </p:grpSpPr>
        <p:sp>
          <p:nvSpPr>
            <p:cNvPr id="5" name="Rectangle 4">
              <a:extLst>
                <a:ext uri="{FF2B5EF4-FFF2-40B4-BE49-F238E27FC236}">
                  <a16:creationId xmlns:a16="http://schemas.microsoft.com/office/drawing/2014/main" id="{2D66063C-DB50-49F0-930A-5617516CEC6F}"/>
                </a:ext>
              </a:extLst>
            </p:cNvPr>
            <p:cNvSpPr/>
            <p:nvPr/>
          </p:nvSpPr>
          <p:spPr>
            <a:xfrm>
              <a:off x="1834266" y="3785840"/>
              <a:ext cx="7705973" cy="462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756A8B-9BD9-4B66-9036-E6AE7E4C3896}"/>
                </a:ext>
              </a:extLst>
            </p:cNvPr>
            <p:cNvPicPr>
              <a:picLocks noChangeAspect="1"/>
            </p:cNvPicPr>
            <p:nvPr/>
          </p:nvPicPr>
          <p:blipFill rotWithShape="1">
            <a:blip r:embed="rId2"/>
            <a:srcRect b="44799"/>
            <a:stretch/>
          </p:blipFill>
          <p:spPr>
            <a:xfrm>
              <a:off x="1834266" y="157179"/>
              <a:ext cx="7705974" cy="3645388"/>
            </a:xfrm>
            <a:prstGeom prst="rect">
              <a:avLst/>
            </a:prstGeom>
            <a:ln>
              <a:noFill/>
            </a:ln>
          </p:spPr>
        </p:pic>
        <p:sp>
          <p:nvSpPr>
            <p:cNvPr id="13" name="TextBox 12">
              <a:extLst>
                <a:ext uri="{FF2B5EF4-FFF2-40B4-BE49-F238E27FC236}">
                  <a16:creationId xmlns:a16="http://schemas.microsoft.com/office/drawing/2014/main" id="{79ED42C6-2A00-457C-9C32-6311D1AAA49A}"/>
                </a:ext>
              </a:extLst>
            </p:cNvPr>
            <p:cNvSpPr txBox="1"/>
            <p:nvPr/>
          </p:nvSpPr>
          <p:spPr>
            <a:xfrm>
              <a:off x="3110529" y="1291866"/>
              <a:ext cx="6333005" cy="293864"/>
            </a:xfrm>
            <a:prstGeom prst="rect">
              <a:avLst/>
            </a:prstGeom>
            <a:solidFill>
              <a:srgbClr val="FFFF00"/>
            </a:solidFill>
          </p:spPr>
          <p:txBody>
            <a:bodyPr wrap="square" rtlCol="0">
              <a:spAutoFit/>
            </a:bodyPr>
            <a:lstStyle/>
            <a:p>
              <a:r>
                <a:rPr lang="en-US" sz="1050" dirty="0">
                  <a:solidFill>
                    <a:srgbClr val="FF0000"/>
                  </a:solidFill>
                </a:rPr>
                <a:t>Clarifying Statement Addition: </a:t>
              </a:r>
              <a:r>
                <a:rPr lang="en-US" sz="1050" b="1" dirty="0">
                  <a:solidFill>
                    <a:srgbClr val="FF0000"/>
                  </a:solidFill>
                </a:rPr>
                <a:t>“To clarify this should also include any assistance you were provided from another source, such as from the state or any voluntary organizations.”</a:t>
              </a:r>
            </a:p>
          </p:txBody>
        </p:sp>
        <p:pic>
          <p:nvPicPr>
            <p:cNvPr id="2" name="Picture 1">
              <a:extLst>
                <a:ext uri="{FF2B5EF4-FFF2-40B4-BE49-F238E27FC236}">
                  <a16:creationId xmlns:a16="http://schemas.microsoft.com/office/drawing/2014/main" id="{84E9D6A7-84B8-48ED-9E63-0553BF999D26}"/>
                </a:ext>
              </a:extLst>
            </p:cNvPr>
            <p:cNvPicPr>
              <a:picLocks noChangeAspect="1"/>
            </p:cNvPicPr>
            <p:nvPr/>
          </p:nvPicPr>
          <p:blipFill rotWithShape="1">
            <a:blip r:embed="rId3"/>
            <a:srcRect l="1174" r="-1"/>
            <a:stretch/>
          </p:blipFill>
          <p:spPr>
            <a:xfrm>
              <a:off x="3180902" y="1585730"/>
              <a:ext cx="5998844" cy="1074420"/>
            </a:xfrm>
            <a:prstGeom prst="rect">
              <a:avLst/>
            </a:prstGeom>
          </p:spPr>
        </p:pic>
        <p:pic>
          <p:nvPicPr>
            <p:cNvPr id="3" name="Picture 2">
              <a:extLst>
                <a:ext uri="{FF2B5EF4-FFF2-40B4-BE49-F238E27FC236}">
                  <a16:creationId xmlns:a16="http://schemas.microsoft.com/office/drawing/2014/main" id="{345DC929-712A-4908-97FB-14D453AC7122}"/>
                </a:ext>
              </a:extLst>
            </p:cNvPr>
            <p:cNvPicPr>
              <a:picLocks noChangeAspect="1"/>
            </p:cNvPicPr>
            <p:nvPr/>
          </p:nvPicPr>
          <p:blipFill rotWithShape="1">
            <a:blip r:embed="rId4"/>
            <a:srcRect l="3069"/>
            <a:stretch/>
          </p:blipFill>
          <p:spPr>
            <a:xfrm>
              <a:off x="3180903" y="2594774"/>
              <a:ext cx="5998845" cy="1111552"/>
            </a:xfrm>
            <a:prstGeom prst="rect">
              <a:avLst/>
            </a:prstGeom>
          </p:spPr>
        </p:pic>
      </p:grpSp>
    </p:spTree>
    <p:extLst>
      <p:ext uri="{BB962C8B-B14F-4D97-AF65-F5344CB8AC3E}">
        <p14:creationId xmlns:p14="http://schemas.microsoft.com/office/powerpoint/2010/main" val="63647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E3352-B617-481E-B8D4-E53D44A435FA}"/>
              </a:ext>
            </a:extLst>
          </p:cNvPr>
          <p:cNvPicPr>
            <a:picLocks noChangeAspect="1"/>
          </p:cNvPicPr>
          <p:nvPr/>
        </p:nvPicPr>
        <p:blipFill>
          <a:blip r:embed="rId2"/>
          <a:stretch>
            <a:fillRect/>
          </a:stretch>
        </p:blipFill>
        <p:spPr>
          <a:xfrm>
            <a:off x="1219941" y="492009"/>
            <a:ext cx="10001600" cy="5741523"/>
          </a:xfrm>
          <a:prstGeom prst="rect">
            <a:avLst/>
          </a:prstGeom>
        </p:spPr>
      </p:pic>
      <p:sp>
        <p:nvSpPr>
          <p:cNvPr id="12" name="TextBox 11">
            <a:extLst>
              <a:ext uri="{FF2B5EF4-FFF2-40B4-BE49-F238E27FC236}">
                <a16:creationId xmlns:a16="http://schemas.microsoft.com/office/drawing/2014/main" id="{EE68ED01-61FB-4A0D-A18D-D3F383DD8775}"/>
              </a:ext>
            </a:extLst>
          </p:cNvPr>
          <p:cNvSpPr txBox="1"/>
          <p:nvPr/>
        </p:nvSpPr>
        <p:spPr>
          <a:xfrm>
            <a:off x="5194800" y="1869965"/>
            <a:ext cx="5915160" cy="577081"/>
          </a:xfrm>
          <a:prstGeom prst="rect">
            <a:avLst/>
          </a:prstGeom>
          <a:solidFill>
            <a:srgbClr val="FFFF00"/>
          </a:solidFill>
        </p:spPr>
        <p:txBody>
          <a:bodyPr wrap="square" rtlCol="0">
            <a:spAutoFit/>
          </a:bodyPr>
          <a:lstStyle/>
          <a:p>
            <a:r>
              <a:rPr lang="en-US" sz="1050" dirty="0">
                <a:solidFill>
                  <a:srgbClr val="FF0000"/>
                </a:solidFill>
              </a:rPr>
              <a:t>Clarifying Statement Addition: </a:t>
            </a:r>
            <a:r>
              <a:rPr lang="en-US" sz="1050" b="1" dirty="0">
                <a:solidFill>
                  <a:srgbClr val="FF0000"/>
                </a:solidFill>
              </a:rPr>
              <a:t>“To clarify, this question is in relation to your ability to communicate with FEMA regarding your COVID-19 funeral registration. With that in mind, please choose from the following”</a:t>
            </a:r>
          </a:p>
        </p:txBody>
      </p:sp>
    </p:spTree>
    <p:extLst>
      <p:ext uri="{BB962C8B-B14F-4D97-AF65-F5344CB8AC3E}">
        <p14:creationId xmlns:p14="http://schemas.microsoft.com/office/powerpoint/2010/main" val="416935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D053A-7A29-476D-9C1D-794F81AE7FCE}"/>
              </a:ext>
            </a:extLst>
          </p:cNvPr>
          <p:cNvPicPr>
            <a:picLocks noChangeAspect="1"/>
          </p:cNvPicPr>
          <p:nvPr/>
        </p:nvPicPr>
        <p:blipFill>
          <a:blip r:embed="rId2"/>
          <a:stretch>
            <a:fillRect/>
          </a:stretch>
        </p:blipFill>
        <p:spPr>
          <a:xfrm>
            <a:off x="1505356" y="0"/>
            <a:ext cx="9181287" cy="6858000"/>
          </a:xfrm>
          <a:prstGeom prst="rect">
            <a:avLst/>
          </a:prstGeom>
        </p:spPr>
      </p:pic>
      <p:sp>
        <p:nvSpPr>
          <p:cNvPr id="7" name="TextBox 6">
            <a:extLst>
              <a:ext uri="{FF2B5EF4-FFF2-40B4-BE49-F238E27FC236}">
                <a16:creationId xmlns:a16="http://schemas.microsoft.com/office/drawing/2014/main" id="{A6D6244C-EAC6-4F97-A738-241F39CC54BB}"/>
              </a:ext>
            </a:extLst>
          </p:cNvPr>
          <p:cNvSpPr txBox="1"/>
          <p:nvPr/>
        </p:nvSpPr>
        <p:spPr>
          <a:xfrm>
            <a:off x="5900265" y="1277835"/>
            <a:ext cx="4786378" cy="577081"/>
          </a:xfrm>
          <a:prstGeom prst="rect">
            <a:avLst/>
          </a:prstGeom>
          <a:solidFill>
            <a:srgbClr val="FFFF00"/>
          </a:solidFill>
        </p:spPr>
        <p:txBody>
          <a:bodyPr wrap="square" rtlCol="0">
            <a:spAutoFit/>
          </a:bodyPr>
          <a:lstStyle/>
          <a:p>
            <a:r>
              <a:rPr lang="en-US" sz="1050" dirty="0">
                <a:solidFill>
                  <a:srgbClr val="FF0000"/>
                </a:solidFill>
              </a:rPr>
              <a:t>Clarifying Statement Addition: </a:t>
            </a:r>
            <a:r>
              <a:rPr lang="en-US" sz="1050" b="1" dirty="0">
                <a:solidFill>
                  <a:srgbClr val="FF0000"/>
                </a:solidFill>
              </a:rPr>
              <a:t>“To clarify, do you use or need to use any of the following items to communicate with FEMA regarding your COVID-19 funeral registration?”</a:t>
            </a:r>
          </a:p>
        </p:txBody>
      </p:sp>
    </p:spTree>
    <p:extLst>
      <p:ext uri="{BB962C8B-B14F-4D97-AF65-F5344CB8AC3E}">
        <p14:creationId xmlns:p14="http://schemas.microsoft.com/office/powerpoint/2010/main" val="214455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6D594-F264-49D1-87ED-3BB103B67FE5}"/>
              </a:ext>
            </a:extLst>
          </p:cNvPr>
          <p:cNvPicPr>
            <a:picLocks noChangeAspect="1"/>
          </p:cNvPicPr>
          <p:nvPr/>
        </p:nvPicPr>
        <p:blipFill>
          <a:blip r:embed="rId2"/>
          <a:stretch>
            <a:fillRect/>
          </a:stretch>
        </p:blipFill>
        <p:spPr>
          <a:xfrm>
            <a:off x="0" y="1045164"/>
            <a:ext cx="12192000" cy="4767671"/>
          </a:xfrm>
          <a:prstGeom prst="rect">
            <a:avLst/>
          </a:prstGeom>
        </p:spPr>
      </p:pic>
      <p:sp>
        <p:nvSpPr>
          <p:cNvPr id="4" name="Rectangle 3">
            <a:extLst>
              <a:ext uri="{FF2B5EF4-FFF2-40B4-BE49-F238E27FC236}">
                <a16:creationId xmlns:a16="http://schemas.microsoft.com/office/drawing/2014/main" id="{6304A0F0-2F35-48A1-BA6C-E53F45AEAD18}"/>
              </a:ext>
            </a:extLst>
          </p:cNvPr>
          <p:cNvSpPr/>
          <p:nvPr/>
        </p:nvSpPr>
        <p:spPr>
          <a:xfrm>
            <a:off x="3666055" y="2903827"/>
            <a:ext cx="8288051" cy="430887"/>
          </a:xfrm>
          <a:prstGeom prst="rect">
            <a:avLst/>
          </a:prstGeom>
          <a:solidFill>
            <a:srgbClr val="FFFF00"/>
          </a:solidFill>
        </p:spPr>
        <p:txBody>
          <a:bodyPr wrap="square">
            <a:spAutoFit/>
          </a:bodyPr>
          <a:lstStyle/>
          <a:p>
            <a:r>
              <a:rPr lang="en-US" sz="1100" dirty="0">
                <a:solidFill>
                  <a:srgbClr val="FF0000"/>
                </a:solidFill>
                <a:latin typeface="Arial" panose="020B0604020202020204" pitchFamily="34" charset="0"/>
                <a:ea typeface="Times New Roman" panose="02020603050405020304" pitchFamily="18" charset="0"/>
              </a:rPr>
              <a:t>Clarifying Statement Addition: </a:t>
            </a:r>
            <a:r>
              <a:rPr lang="en-US" sz="1100" b="1" dirty="0">
                <a:solidFill>
                  <a:srgbClr val="FF0000"/>
                </a:solidFill>
                <a:latin typeface="Arial" panose="020B0604020202020204" pitchFamily="34" charset="0"/>
                <a:ea typeface="Times New Roman" panose="02020603050405020304" pitchFamily="18" charset="0"/>
              </a:rPr>
              <a:t>“To clarify, since this registration is for funeral assistance, I do not need the members of your household. We only need the name, SSN, and date of birth of each deceased individual.”</a:t>
            </a:r>
            <a:endParaRPr lang="en-US" sz="1100" b="1" dirty="0"/>
          </a:p>
        </p:txBody>
      </p:sp>
    </p:spTree>
    <p:extLst>
      <p:ext uri="{BB962C8B-B14F-4D97-AF65-F5344CB8AC3E}">
        <p14:creationId xmlns:p14="http://schemas.microsoft.com/office/powerpoint/2010/main" val="49066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1C40A32F-018A-4C23-B122-3912F23669D3}"/>
              </a:ext>
            </a:extLst>
          </p:cNvPr>
          <p:cNvPicPr>
            <a:picLocks noChangeAspect="1"/>
          </p:cNvPicPr>
          <p:nvPr/>
        </p:nvPicPr>
        <p:blipFill rotWithShape="1">
          <a:blip r:embed="rId2">
            <a:extLst>
              <a:ext uri="{28A0092B-C50C-407E-A947-70E740481C1C}">
                <a14:useLocalDpi xmlns:a14="http://schemas.microsoft.com/office/drawing/2010/main" val="0"/>
              </a:ext>
            </a:extLst>
          </a:blip>
          <a:srcRect l="1601" r="2442" b="14122"/>
          <a:stretch/>
        </p:blipFill>
        <p:spPr>
          <a:xfrm>
            <a:off x="1573162" y="68826"/>
            <a:ext cx="8747802" cy="6558115"/>
          </a:xfrm>
          <a:prstGeom prst="rect">
            <a:avLst/>
          </a:prstGeom>
        </p:spPr>
      </p:pic>
      <p:sp>
        <p:nvSpPr>
          <p:cNvPr id="2" name="Rectangle 1">
            <a:extLst>
              <a:ext uri="{FF2B5EF4-FFF2-40B4-BE49-F238E27FC236}">
                <a16:creationId xmlns:a16="http://schemas.microsoft.com/office/drawing/2014/main" id="{202A328D-6CBC-47EB-94D3-F3687038FE0B}"/>
              </a:ext>
            </a:extLst>
          </p:cNvPr>
          <p:cNvSpPr/>
          <p:nvPr/>
        </p:nvSpPr>
        <p:spPr>
          <a:xfrm>
            <a:off x="6096000" y="2352907"/>
            <a:ext cx="973873" cy="20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40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B219DF-5510-418B-A982-F430775B0576}"/>
              </a:ext>
            </a:extLst>
          </p:cNvPr>
          <p:cNvPicPr>
            <a:picLocks noChangeAspect="1"/>
          </p:cNvPicPr>
          <p:nvPr/>
        </p:nvPicPr>
        <p:blipFill>
          <a:blip r:embed="rId2"/>
          <a:stretch>
            <a:fillRect/>
          </a:stretch>
        </p:blipFill>
        <p:spPr>
          <a:xfrm>
            <a:off x="838200" y="644425"/>
            <a:ext cx="10515599" cy="5759097"/>
          </a:xfrm>
          <a:prstGeom prst="rect">
            <a:avLst/>
          </a:prstGeom>
        </p:spPr>
      </p:pic>
      <p:sp>
        <p:nvSpPr>
          <p:cNvPr id="5" name="Rectangle 4">
            <a:extLst>
              <a:ext uri="{FF2B5EF4-FFF2-40B4-BE49-F238E27FC236}">
                <a16:creationId xmlns:a16="http://schemas.microsoft.com/office/drawing/2014/main" id="{F66859A3-A558-4A83-AE61-BD87A9685F68}"/>
              </a:ext>
            </a:extLst>
          </p:cNvPr>
          <p:cNvSpPr/>
          <p:nvPr/>
        </p:nvSpPr>
        <p:spPr>
          <a:xfrm>
            <a:off x="6643430" y="3028890"/>
            <a:ext cx="4440882" cy="400110"/>
          </a:xfrm>
          <a:prstGeom prst="rect">
            <a:avLst/>
          </a:prstGeom>
          <a:solidFill>
            <a:srgbClr val="FFFF00"/>
          </a:solidFill>
        </p:spPr>
        <p:txBody>
          <a:bodyPr wrap="square">
            <a:spAutoFit/>
          </a:bodyPr>
          <a:lstStyle/>
          <a:p>
            <a:r>
              <a:rPr lang="en-US" sz="1000" dirty="0">
                <a:solidFill>
                  <a:srgbClr val="FF0000"/>
                </a:solidFill>
                <a:latin typeface="Arial" panose="020B0604020202020204" pitchFamily="34" charset="0"/>
                <a:ea typeface="Times New Roman" panose="02020603050405020304" pitchFamily="18" charset="0"/>
              </a:rPr>
              <a:t>Clarifying Statement Addition: </a:t>
            </a:r>
            <a:r>
              <a:rPr lang="en-US" sz="1000" b="1" dirty="0">
                <a:solidFill>
                  <a:srgbClr val="FF0000"/>
                </a:solidFill>
                <a:latin typeface="Arial" panose="020B0604020202020204" pitchFamily="34" charset="0"/>
                <a:ea typeface="Times New Roman" panose="02020603050405020304" pitchFamily="18" charset="0"/>
              </a:rPr>
              <a:t>“To clarify, for funeral assistance we need your family’s current annual gross income.”</a:t>
            </a:r>
            <a:endParaRPr lang="en-US" sz="1000" b="1" dirty="0"/>
          </a:p>
        </p:txBody>
      </p:sp>
    </p:spTree>
    <p:extLst>
      <p:ext uri="{BB962C8B-B14F-4D97-AF65-F5344CB8AC3E}">
        <p14:creationId xmlns:p14="http://schemas.microsoft.com/office/powerpoint/2010/main" val="417776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6C148B-4F05-4F22-B245-F88A9D21B128}"/>
              </a:ext>
            </a:extLst>
          </p:cNvPr>
          <p:cNvPicPr>
            <a:picLocks noChangeAspect="1"/>
          </p:cNvPicPr>
          <p:nvPr/>
        </p:nvPicPr>
        <p:blipFill>
          <a:blip r:embed="rId2"/>
          <a:stretch>
            <a:fillRect/>
          </a:stretch>
        </p:blipFill>
        <p:spPr>
          <a:xfrm>
            <a:off x="0" y="1225694"/>
            <a:ext cx="12192000" cy="4941251"/>
          </a:xfrm>
          <a:prstGeom prst="rect">
            <a:avLst/>
          </a:prstGeom>
        </p:spPr>
      </p:pic>
      <p:sp>
        <p:nvSpPr>
          <p:cNvPr id="13" name="TextBox 12">
            <a:extLst>
              <a:ext uri="{FF2B5EF4-FFF2-40B4-BE49-F238E27FC236}">
                <a16:creationId xmlns:a16="http://schemas.microsoft.com/office/drawing/2014/main" id="{2A38D5E6-B03F-4F48-AA04-1D93F18FB873}"/>
              </a:ext>
            </a:extLst>
          </p:cNvPr>
          <p:cNvSpPr txBox="1"/>
          <p:nvPr/>
        </p:nvSpPr>
        <p:spPr>
          <a:xfrm>
            <a:off x="3432514" y="481005"/>
            <a:ext cx="5326971" cy="584775"/>
          </a:xfrm>
          <a:prstGeom prst="rect">
            <a:avLst/>
          </a:prstGeom>
          <a:noFill/>
        </p:spPr>
        <p:txBody>
          <a:bodyPr wrap="none" rtlCol="0">
            <a:spAutoFit/>
          </a:bodyPr>
          <a:lstStyle/>
          <a:p>
            <a:r>
              <a:rPr lang="en-US" sz="3200" dirty="0">
                <a:solidFill>
                  <a:srgbClr val="0070C0"/>
                </a:solidFill>
              </a:rPr>
              <a:t>Current Close Interview Screen</a:t>
            </a:r>
          </a:p>
        </p:txBody>
      </p:sp>
    </p:spTree>
    <p:extLst>
      <p:ext uri="{BB962C8B-B14F-4D97-AF65-F5344CB8AC3E}">
        <p14:creationId xmlns:p14="http://schemas.microsoft.com/office/powerpoint/2010/main" val="308016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6C148B-4F05-4F22-B245-F88A9D21B128}"/>
              </a:ext>
            </a:extLst>
          </p:cNvPr>
          <p:cNvPicPr>
            <a:picLocks noChangeAspect="1"/>
          </p:cNvPicPr>
          <p:nvPr/>
        </p:nvPicPr>
        <p:blipFill>
          <a:blip r:embed="rId2"/>
          <a:stretch>
            <a:fillRect/>
          </a:stretch>
        </p:blipFill>
        <p:spPr>
          <a:xfrm>
            <a:off x="0" y="958374"/>
            <a:ext cx="12192000" cy="4941251"/>
          </a:xfrm>
          <a:prstGeom prst="rect">
            <a:avLst/>
          </a:prstGeom>
        </p:spPr>
      </p:pic>
      <p:sp>
        <p:nvSpPr>
          <p:cNvPr id="3" name="Rectangle 2">
            <a:extLst>
              <a:ext uri="{FF2B5EF4-FFF2-40B4-BE49-F238E27FC236}">
                <a16:creationId xmlns:a16="http://schemas.microsoft.com/office/drawing/2014/main" id="{11AB55B5-4899-478E-83D1-9D6AA90EFB13}"/>
              </a:ext>
            </a:extLst>
          </p:cNvPr>
          <p:cNvSpPr/>
          <p:nvPr/>
        </p:nvSpPr>
        <p:spPr>
          <a:xfrm>
            <a:off x="1139037" y="2921935"/>
            <a:ext cx="10203367" cy="3693319"/>
          </a:xfrm>
          <a:prstGeom prst="rect">
            <a:avLst/>
          </a:prstGeom>
          <a:solidFill>
            <a:srgbClr val="FFFF00"/>
          </a:solidFill>
        </p:spPr>
        <p:txBody>
          <a:bodyPr wrap="square">
            <a:spAutoFit/>
          </a:bodyPr>
          <a:lstStyle/>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“Before FEMA can take further action on your application you will need to submit additional documentation. You will also receive a letter shortly that details the requested information. Providing the requested information as quickly as possible will help to ensure your application for assistance is processed efficiently.</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You will need to send the following documents:</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171450" marR="0" lvl="1" indent="-171450">
              <a:buFont typeface="Arial" panose="020B0604020202020204" pitchFamily="34" charset="0"/>
              <a:buChar char="•"/>
              <a:tabLst>
                <a:tab pos="228600" algn="l"/>
                <a:tab pos="131445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 death certificate for the deceased indicating COVID-19 as the cause of death, AND</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171450" marR="0" lvl="1" indent="-171450">
              <a:buFont typeface="Arial" panose="020B0604020202020204" pitchFamily="34" charset="0"/>
              <a:buChar char="•"/>
              <a:tabLst>
                <a:tab pos="228600" algn="l"/>
                <a:tab pos="131445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Receipts, invoices or a funeral home contract indicating the cost of the funeral, the date the funeral expenses were incurred, confirmation the funeral was for the deceased individual(s), and the name of the person(s) who paid for the funeral.</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L="171450" marR="0" lvl="1" indent="-171450">
              <a:buFont typeface="Arial" panose="020B0604020202020204" pitchFamily="34" charset="0"/>
              <a:buChar char="•"/>
              <a:tabLst>
                <a:tab pos="228600" algn="l"/>
                <a:tab pos="131445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If the deceased had funeral or burial insurance, or any assistance for the funeral was provided by a state agency, voluntary agency, or other sources, you must provide documentation showing the amounts paid by these entities specifically for funeral costs.</a:t>
            </a:r>
            <a:r>
              <a:rPr lang="en-US" sz="900" dirty="0">
                <a:latin typeface="Arial" panose="020B0604020202020204" pitchFamily="34" charset="0"/>
                <a:ea typeface="Times New Roman" panose="02020603050405020304" pitchFamily="18" charset="0"/>
                <a:cs typeface="Times New Roman" panose="02020603050405020304" pitchFamily="18" charset="0"/>
              </a:rPr>
              <a:t> </a:t>
            </a: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For your records, my name is ______, your registration ID number is ___ and your disaster number is ___.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Please ensure you include your name, registration ID, and disaster number and send copies of these materials to:</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FEMA</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P.O. Box 100055</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Hyattsville, MD 20782</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OR</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Fax number 800-827-8112, Attn: FEMA</a:t>
            </a:r>
            <a:r>
              <a:rPr lang="en-US" sz="900" dirty="0">
                <a:latin typeface="Arial" panose="020B0604020202020204" pitchFamily="34" charset="0"/>
                <a:ea typeface="Times New Roman" panose="02020603050405020304" pitchFamily="18" charset="0"/>
                <a:cs typeface="Times New Roman" panose="02020603050405020304" pitchFamily="18" charset="0"/>
              </a:rPr>
              <a:t> </a:t>
            </a: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If you have questions regarding the required documentation, you can visit the website on Funeral Assistance on FEMA.gov or call our COVID-19 Funeral Assistance Helpline at XXX-XXX-XXXX.</a:t>
            </a:r>
            <a:r>
              <a:rPr lang="en-US" sz="900" dirty="0">
                <a:latin typeface="Arial" panose="020B0604020202020204" pitchFamily="34" charset="0"/>
                <a:ea typeface="Times New Roman" panose="02020603050405020304" pitchFamily="18" charset="0"/>
                <a:cs typeface="Times New Roman" panose="02020603050405020304" pitchFamily="18" charset="0"/>
              </a:rPr>
              <a:t> </a:t>
            </a:r>
          </a:p>
          <a:p>
            <a:pPr marR="0" indent="0">
              <a:tabLst>
                <a:tab pos="228600" algn="l"/>
                <a:tab pos="457200" algn="l"/>
              </a:tabLst>
            </a:pPr>
            <a:r>
              <a:rPr lang="en-US" sz="9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marR="0" indent="0">
              <a:tabLst>
                <a:tab pos="228600" algn="l"/>
                <a:tab pos="457200" algn="l"/>
              </a:tabLst>
            </a:pPr>
            <a:r>
              <a:rPr lang="en-US" sz="9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We’re almost done with the registration process. We have a few more questions in order to complete your registration.”</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3B40D15-1197-4D83-BE96-B693FCD5CBAF}"/>
              </a:ext>
            </a:extLst>
          </p:cNvPr>
          <p:cNvSpPr txBox="1"/>
          <p:nvPr/>
        </p:nvSpPr>
        <p:spPr>
          <a:xfrm>
            <a:off x="1783796" y="278781"/>
            <a:ext cx="9379106" cy="584775"/>
          </a:xfrm>
          <a:prstGeom prst="rect">
            <a:avLst/>
          </a:prstGeom>
          <a:noFill/>
        </p:spPr>
        <p:txBody>
          <a:bodyPr wrap="none" rtlCol="0">
            <a:spAutoFit/>
          </a:bodyPr>
          <a:lstStyle/>
          <a:p>
            <a:r>
              <a:rPr lang="en-US" sz="3200" dirty="0">
                <a:solidFill>
                  <a:srgbClr val="0070C0"/>
                </a:solidFill>
              </a:rPr>
              <a:t>Modified Close Interview Language Contractor Will Use</a:t>
            </a:r>
          </a:p>
        </p:txBody>
      </p:sp>
    </p:spTree>
    <p:extLst>
      <p:ext uri="{BB962C8B-B14F-4D97-AF65-F5344CB8AC3E}">
        <p14:creationId xmlns:p14="http://schemas.microsoft.com/office/powerpoint/2010/main" val="171325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E2017-23D8-4718-9CBF-27D1BE02ECE1}"/>
              </a:ext>
            </a:extLst>
          </p:cNvPr>
          <p:cNvPicPr/>
          <p:nvPr/>
        </p:nvPicPr>
        <p:blipFill>
          <a:blip r:embed="rId2">
            <a:extLst>
              <a:ext uri="{28A0092B-C50C-407E-A947-70E740481C1C}">
                <a14:useLocalDpi xmlns:a14="http://schemas.microsoft.com/office/drawing/2010/main" val="0"/>
              </a:ext>
            </a:extLst>
          </a:blip>
          <a:stretch>
            <a:fillRect/>
          </a:stretch>
        </p:blipFill>
        <p:spPr>
          <a:xfrm>
            <a:off x="223328" y="1034803"/>
            <a:ext cx="11968672" cy="5522114"/>
          </a:xfrm>
          <a:prstGeom prst="rect">
            <a:avLst/>
          </a:prstGeom>
          <a:ln>
            <a:solidFill>
              <a:schemeClr val="accent1"/>
            </a:solidFill>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99D81BD6-6393-4B75-9591-B4E0117D7D0F}"/>
              </a:ext>
            </a:extLst>
          </p:cNvPr>
          <p:cNvSpPr txBox="1"/>
          <p:nvPr/>
        </p:nvSpPr>
        <p:spPr>
          <a:xfrm>
            <a:off x="3991738" y="301083"/>
            <a:ext cx="4208524" cy="584775"/>
          </a:xfrm>
          <a:prstGeom prst="rect">
            <a:avLst/>
          </a:prstGeom>
          <a:noFill/>
        </p:spPr>
        <p:txBody>
          <a:bodyPr wrap="none" rtlCol="0">
            <a:spAutoFit/>
          </a:bodyPr>
          <a:lstStyle/>
          <a:p>
            <a:r>
              <a:rPr lang="en-US" sz="3200" dirty="0">
                <a:solidFill>
                  <a:srgbClr val="0070C0"/>
                </a:solidFill>
              </a:rPr>
              <a:t>Current Greeting Screen</a:t>
            </a:r>
          </a:p>
        </p:txBody>
      </p:sp>
    </p:spTree>
    <p:extLst>
      <p:ext uri="{BB962C8B-B14F-4D97-AF65-F5344CB8AC3E}">
        <p14:creationId xmlns:p14="http://schemas.microsoft.com/office/powerpoint/2010/main" val="341480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E2017-23D8-4718-9CBF-27D1BE02ECE1}"/>
              </a:ext>
            </a:extLst>
          </p:cNvPr>
          <p:cNvPicPr/>
          <p:nvPr/>
        </p:nvPicPr>
        <p:blipFill>
          <a:blip r:embed="rId2">
            <a:extLst>
              <a:ext uri="{28A0092B-C50C-407E-A947-70E740481C1C}">
                <a14:useLocalDpi xmlns:a14="http://schemas.microsoft.com/office/drawing/2010/main" val="0"/>
              </a:ext>
            </a:extLst>
          </a:blip>
          <a:stretch>
            <a:fillRect/>
          </a:stretch>
        </p:blipFill>
        <p:spPr>
          <a:xfrm>
            <a:off x="223328" y="1210713"/>
            <a:ext cx="11968672" cy="5522114"/>
          </a:xfrm>
          <a:prstGeom prst="rect">
            <a:avLst/>
          </a:prstGeom>
          <a:ln>
            <a:solidFill>
              <a:schemeClr val="accent1"/>
            </a:solidFill>
          </a:ln>
          <a:effectLst>
            <a:outerShdw blurRad="63500" sx="102000" sy="102000" algn="ctr" rotWithShape="0">
              <a:prstClr val="black">
                <a:alpha val="40000"/>
              </a:prstClr>
            </a:outerShdw>
          </a:effectLst>
        </p:spPr>
      </p:pic>
      <p:cxnSp>
        <p:nvCxnSpPr>
          <p:cNvPr id="9" name="Straight Connector 8">
            <a:extLst>
              <a:ext uri="{FF2B5EF4-FFF2-40B4-BE49-F238E27FC236}">
                <a16:creationId xmlns:a16="http://schemas.microsoft.com/office/drawing/2014/main" id="{48697170-1B62-4A52-9216-6C70B0408EC3}"/>
              </a:ext>
            </a:extLst>
          </p:cNvPr>
          <p:cNvCxnSpPr>
            <a:cxnSpLocks/>
          </p:cNvCxnSpPr>
          <p:nvPr/>
        </p:nvCxnSpPr>
        <p:spPr>
          <a:xfrm>
            <a:off x="1318481" y="2810821"/>
            <a:ext cx="10873519" cy="3238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37B20D-21DE-4F8E-AD64-68C8DA7B3BF2}"/>
              </a:ext>
            </a:extLst>
          </p:cNvPr>
          <p:cNvCxnSpPr>
            <a:cxnSpLocks/>
          </p:cNvCxnSpPr>
          <p:nvPr/>
        </p:nvCxnSpPr>
        <p:spPr>
          <a:xfrm flipV="1">
            <a:off x="1318481" y="2810821"/>
            <a:ext cx="10794861" cy="32380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E313A4-2B8D-4F6D-B49D-9FED69453FB1}"/>
              </a:ext>
            </a:extLst>
          </p:cNvPr>
          <p:cNvSpPr txBox="1"/>
          <p:nvPr/>
        </p:nvSpPr>
        <p:spPr>
          <a:xfrm>
            <a:off x="1279151" y="2789232"/>
            <a:ext cx="10873519" cy="3600986"/>
          </a:xfrm>
          <a:prstGeom prst="rect">
            <a:avLst/>
          </a:prstGeom>
          <a:solidFill>
            <a:srgbClr val="FFFF00"/>
          </a:solidFill>
        </p:spPr>
        <p:txBody>
          <a:bodyPr wrap="square" rtlCol="0">
            <a:spAutoFit/>
          </a:bodyPr>
          <a:lstStyle/>
          <a:p>
            <a:r>
              <a:rPr lang="en-US" sz="1200" b="1" dirty="0">
                <a:solidFill>
                  <a:srgbClr val="FF0000"/>
                </a:solidFill>
              </a:rPr>
              <a:t>“Good Morning/Afternoon, FEMA COVID-19 Funeral Assistance, my name is _______. We’re deeply sorry for your loss. I will gladly help you through the process of applying for Funeral Assistance today.</a:t>
            </a:r>
          </a:p>
          <a:p>
            <a:endParaRPr lang="en-US" sz="1200" b="1" dirty="0">
              <a:solidFill>
                <a:srgbClr val="FF0000"/>
              </a:solidFill>
            </a:endParaRPr>
          </a:p>
          <a:p>
            <a:r>
              <a:rPr lang="en-US" sz="1200" b="1" dirty="0">
                <a:solidFill>
                  <a:srgbClr val="FF0000"/>
                </a:solidFill>
              </a:rPr>
              <a:t>COVID-19 Funeral Assistance may only be provided to the individual who paid for or is responsible for funeral expenses incurred prior to December 31, 2020. Are you the person responsible?” </a:t>
            </a:r>
          </a:p>
          <a:p>
            <a:endParaRPr lang="en-US" sz="1200" dirty="0">
              <a:solidFill>
                <a:srgbClr val="FF0000"/>
              </a:solidFill>
            </a:endParaRPr>
          </a:p>
          <a:p>
            <a:r>
              <a:rPr lang="en-US" sz="1200" dirty="0">
                <a:solidFill>
                  <a:srgbClr val="FF0000"/>
                </a:solidFill>
              </a:rPr>
              <a:t>If YES, SAY </a:t>
            </a:r>
            <a:r>
              <a:rPr lang="en-US" sz="1200" b="1" dirty="0">
                <a:solidFill>
                  <a:srgbClr val="FF0000"/>
                </a:solidFill>
              </a:rPr>
              <a:t>“Thank you. We can continue with the registration process.”</a:t>
            </a:r>
          </a:p>
          <a:p>
            <a:endParaRPr lang="en-US" sz="1200" dirty="0">
              <a:solidFill>
                <a:srgbClr val="FF0000"/>
              </a:solidFill>
            </a:endParaRPr>
          </a:p>
          <a:p>
            <a:r>
              <a:rPr lang="en-US" sz="1200" dirty="0">
                <a:solidFill>
                  <a:srgbClr val="FF0000"/>
                </a:solidFill>
              </a:rPr>
              <a:t>If NO, SAY </a:t>
            </a:r>
            <a:r>
              <a:rPr lang="en-US" sz="1200" b="1" dirty="0">
                <a:solidFill>
                  <a:srgbClr val="FF0000"/>
                </a:solidFill>
              </a:rPr>
              <a:t>“COVID-19 Funeral Assistance may be provided to only those who paid for or are responsible for funeral expenses incurred prior to December 31, 2020. If multiple applications are completed for the same deceased individual, it may delay the processing of assistance. Would you like to continue with this registration?” </a:t>
            </a:r>
          </a:p>
          <a:p>
            <a:pPr marL="171450" indent="-171450">
              <a:buFont typeface="Arial" panose="020B0604020202020204" pitchFamily="34" charset="0"/>
              <a:buChar char="•"/>
            </a:pPr>
            <a:r>
              <a:rPr lang="en-US" sz="1200" b="1" dirty="0">
                <a:solidFill>
                  <a:srgbClr val="FF0000"/>
                </a:solidFill>
              </a:rPr>
              <a:t>If YES, SAY “Thank you. We can continue with the registration process.”</a:t>
            </a:r>
          </a:p>
          <a:p>
            <a:pPr marL="171450" indent="-171450">
              <a:buFont typeface="Arial" panose="020B0604020202020204" pitchFamily="34" charset="0"/>
              <a:buChar char="•"/>
            </a:pPr>
            <a:r>
              <a:rPr lang="en-US" sz="1200" dirty="0">
                <a:solidFill>
                  <a:srgbClr val="FF0000"/>
                </a:solidFill>
              </a:rPr>
              <a:t>If NO, SAY </a:t>
            </a:r>
            <a:r>
              <a:rPr lang="en-US" sz="1200" b="1" dirty="0">
                <a:solidFill>
                  <a:srgbClr val="FF0000"/>
                </a:solidFill>
              </a:rPr>
              <a:t>“Thank you. Please feel free to have the individual responsible for the funeral expenses contact us when they are ready to start the registration process.”</a:t>
            </a:r>
          </a:p>
          <a:p>
            <a:endParaRPr lang="en-US" sz="1200" dirty="0">
              <a:solidFill>
                <a:srgbClr val="FF0000"/>
              </a:solidFill>
            </a:endParaRPr>
          </a:p>
          <a:p>
            <a:r>
              <a:rPr lang="en-US" sz="1200" b="1" dirty="0">
                <a:solidFill>
                  <a:srgbClr val="FF0000"/>
                </a:solidFill>
              </a:rPr>
              <a:t>“Currently assistance is not available for COVID-19 funeral expenses incurred after December 31, 2020. If your expenses were incurred after December 31, 2020 you will not be considered for assistance at this time, but may be considered if the assistance is extended in the future. Would you like to continue with this registration?”</a:t>
            </a:r>
          </a:p>
          <a:p>
            <a:endParaRPr lang="en-US" sz="1200" dirty="0">
              <a:solidFill>
                <a:srgbClr val="FF0000"/>
              </a:solidFill>
            </a:endParaRPr>
          </a:p>
          <a:p>
            <a:pPr marL="171450" indent="-171450">
              <a:buFont typeface="Arial" panose="020B0604020202020204" pitchFamily="34" charset="0"/>
              <a:buChar char="•"/>
            </a:pPr>
            <a:r>
              <a:rPr lang="en-US" sz="1200" dirty="0">
                <a:solidFill>
                  <a:srgbClr val="FF0000"/>
                </a:solidFill>
              </a:rPr>
              <a:t>If YES, SAY </a:t>
            </a:r>
            <a:r>
              <a:rPr lang="en-US" sz="1200" b="1" dirty="0">
                <a:solidFill>
                  <a:srgbClr val="FF0000"/>
                </a:solidFill>
              </a:rPr>
              <a:t>“Thank you. We can continue with the registration process.”</a:t>
            </a:r>
          </a:p>
          <a:p>
            <a:pPr marL="171450" indent="-171450">
              <a:buFont typeface="Arial" panose="020B0604020202020204" pitchFamily="34" charset="0"/>
              <a:buChar char="•"/>
            </a:pPr>
            <a:r>
              <a:rPr lang="en-US" sz="1200" dirty="0">
                <a:solidFill>
                  <a:srgbClr val="FF0000"/>
                </a:solidFill>
              </a:rPr>
              <a:t>If NO, SAY </a:t>
            </a:r>
            <a:r>
              <a:rPr lang="en-US" sz="1200" b="1" dirty="0">
                <a:solidFill>
                  <a:srgbClr val="FF0000"/>
                </a:solidFill>
              </a:rPr>
              <a:t>“Thank you, Please monitor the news for information on any changes to COVID-19 Funeral Assistance and contact us in the future if the eligibility date for funeral expenses is extended.</a:t>
            </a:r>
          </a:p>
        </p:txBody>
      </p:sp>
      <p:sp>
        <p:nvSpPr>
          <p:cNvPr id="8" name="TextBox 7">
            <a:extLst>
              <a:ext uri="{FF2B5EF4-FFF2-40B4-BE49-F238E27FC236}">
                <a16:creationId xmlns:a16="http://schemas.microsoft.com/office/drawing/2014/main" id="{7B99EDEB-6846-494D-B57A-487FEF0B017C}"/>
              </a:ext>
            </a:extLst>
          </p:cNvPr>
          <p:cNvSpPr txBox="1"/>
          <p:nvPr/>
        </p:nvSpPr>
        <p:spPr>
          <a:xfrm>
            <a:off x="1965670" y="411413"/>
            <a:ext cx="8260659" cy="584775"/>
          </a:xfrm>
          <a:prstGeom prst="rect">
            <a:avLst/>
          </a:prstGeom>
          <a:noFill/>
        </p:spPr>
        <p:txBody>
          <a:bodyPr wrap="none" rtlCol="0">
            <a:spAutoFit/>
          </a:bodyPr>
          <a:lstStyle/>
          <a:p>
            <a:r>
              <a:rPr lang="en-US" sz="3200" dirty="0">
                <a:solidFill>
                  <a:srgbClr val="0070C0"/>
                </a:solidFill>
              </a:rPr>
              <a:t>Modified Greeting Language Contractor Will Use</a:t>
            </a:r>
          </a:p>
        </p:txBody>
      </p:sp>
    </p:spTree>
    <p:extLst>
      <p:ext uri="{BB962C8B-B14F-4D97-AF65-F5344CB8AC3E}">
        <p14:creationId xmlns:p14="http://schemas.microsoft.com/office/powerpoint/2010/main" val="211853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051321-7996-4527-A182-EF13D6B07406}"/>
              </a:ext>
            </a:extLst>
          </p:cNvPr>
          <p:cNvPicPr>
            <a:picLocks noChangeAspect="1"/>
          </p:cNvPicPr>
          <p:nvPr/>
        </p:nvPicPr>
        <p:blipFill>
          <a:blip r:embed="rId2"/>
          <a:stretch>
            <a:fillRect/>
          </a:stretch>
        </p:blipFill>
        <p:spPr>
          <a:xfrm>
            <a:off x="0" y="1512656"/>
            <a:ext cx="12192000" cy="3925995"/>
          </a:xfrm>
          <a:prstGeom prst="rect">
            <a:avLst/>
          </a:prstGeom>
        </p:spPr>
      </p:pic>
      <p:sp>
        <p:nvSpPr>
          <p:cNvPr id="3" name="TextBox 2">
            <a:extLst>
              <a:ext uri="{FF2B5EF4-FFF2-40B4-BE49-F238E27FC236}">
                <a16:creationId xmlns:a16="http://schemas.microsoft.com/office/drawing/2014/main" id="{196DEB82-DB8F-41D8-85DD-9EE74E5DFFE7}"/>
              </a:ext>
            </a:extLst>
          </p:cNvPr>
          <p:cNvSpPr txBox="1"/>
          <p:nvPr/>
        </p:nvSpPr>
        <p:spPr>
          <a:xfrm>
            <a:off x="2127379" y="3563721"/>
            <a:ext cx="9931271" cy="892552"/>
          </a:xfrm>
          <a:prstGeom prst="rect">
            <a:avLst/>
          </a:prstGeom>
          <a:solidFill>
            <a:srgbClr val="FFFF00"/>
          </a:solidFill>
        </p:spPr>
        <p:txBody>
          <a:bodyPr wrap="square" rtlCol="0">
            <a:spAutoFit/>
          </a:bodyPr>
          <a:lstStyle/>
          <a:p>
            <a:r>
              <a:rPr lang="en-US" sz="1300" dirty="0">
                <a:solidFill>
                  <a:srgbClr val="FF0000"/>
                </a:solidFill>
              </a:rPr>
              <a:t>Clarifying Statement Addition: “</a:t>
            </a:r>
            <a:r>
              <a:rPr lang="en-US" sz="1300" b="1" dirty="0">
                <a:solidFill>
                  <a:srgbClr val="FF0000"/>
                </a:solidFill>
              </a:rPr>
              <a:t>Please note, the current wording in the system reflects FEMA’s standard disaster assistance registration process. We will provide clarification for each question regarding how it relates to COVID-19 Funeral Assistance.</a:t>
            </a:r>
          </a:p>
          <a:p>
            <a:endParaRPr lang="en-US" sz="1300" b="1" dirty="0">
              <a:solidFill>
                <a:srgbClr val="FF0000"/>
              </a:solidFill>
            </a:endParaRPr>
          </a:p>
          <a:p>
            <a:r>
              <a:rPr lang="en-US" sz="1300" b="1" dirty="0">
                <a:solidFill>
                  <a:srgbClr val="FF0000"/>
                </a:solidFill>
              </a:rPr>
              <a:t>There may also be pauses throughout the registration process while we enter your information into the system.”</a:t>
            </a:r>
          </a:p>
        </p:txBody>
      </p:sp>
      <p:pic>
        <p:nvPicPr>
          <p:cNvPr id="4" name="Picture 3">
            <a:extLst>
              <a:ext uri="{FF2B5EF4-FFF2-40B4-BE49-F238E27FC236}">
                <a16:creationId xmlns:a16="http://schemas.microsoft.com/office/drawing/2014/main" id="{FC840E98-CAA5-400B-BCAA-CCAA82411E02}"/>
              </a:ext>
            </a:extLst>
          </p:cNvPr>
          <p:cNvPicPr>
            <a:picLocks noChangeAspect="1"/>
          </p:cNvPicPr>
          <p:nvPr/>
        </p:nvPicPr>
        <p:blipFill>
          <a:blip r:embed="rId3"/>
          <a:stretch>
            <a:fillRect/>
          </a:stretch>
        </p:blipFill>
        <p:spPr>
          <a:xfrm>
            <a:off x="2902014" y="4504549"/>
            <a:ext cx="8382000" cy="885825"/>
          </a:xfrm>
          <a:prstGeom prst="rect">
            <a:avLst/>
          </a:prstGeom>
        </p:spPr>
      </p:pic>
    </p:spTree>
    <p:extLst>
      <p:ext uri="{BB962C8B-B14F-4D97-AF65-F5344CB8AC3E}">
        <p14:creationId xmlns:p14="http://schemas.microsoft.com/office/powerpoint/2010/main" val="41651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E3979E-5FEC-42C8-80AF-7DF4C9836582}"/>
              </a:ext>
            </a:extLst>
          </p:cNvPr>
          <p:cNvPicPr>
            <a:picLocks noChangeAspect="1"/>
          </p:cNvPicPr>
          <p:nvPr/>
        </p:nvPicPr>
        <p:blipFill>
          <a:blip r:embed="rId2"/>
          <a:stretch>
            <a:fillRect/>
          </a:stretch>
        </p:blipFill>
        <p:spPr>
          <a:xfrm>
            <a:off x="465308" y="0"/>
            <a:ext cx="11261383" cy="6858000"/>
          </a:xfrm>
          <a:prstGeom prst="rect">
            <a:avLst/>
          </a:prstGeom>
        </p:spPr>
      </p:pic>
      <p:sp>
        <p:nvSpPr>
          <p:cNvPr id="10" name="TextBox 9">
            <a:extLst>
              <a:ext uri="{FF2B5EF4-FFF2-40B4-BE49-F238E27FC236}">
                <a16:creationId xmlns:a16="http://schemas.microsoft.com/office/drawing/2014/main" id="{114231E0-E2EB-4390-970C-A9E19966F9B6}"/>
              </a:ext>
            </a:extLst>
          </p:cNvPr>
          <p:cNvSpPr txBox="1"/>
          <p:nvPr/>
        </p:nvSpPr>
        <p:spPr>
          <a:xfrm>
            <a:off x="2450764" y="1500861"/>
            <a:ext cx="8570423" cy="276999"/>
          </a:xfrm>
          <a:prstGeom prst="rect">
            <a:avLst/>
          </a:prstGeom>
          <a:solidFill>
            <a:srgbClr val="FFFF00"/>
          </a:solidFill>
        </p:spPr>
        <p:txBody>
          <a:bodyPr wrap="none" rtlCol="0">
            <a:spAutoFit/>
          </a:bodyPr>
          <a:lstStyle/>
          <a:p>
            <a:r>
              <a:rPr lang="en-US" sz="1200" dirty="0">
                <a:solidFill>
                  <a:srgbClr val="FF0000"/>
                </a:solidFill>
              </a:rPr>
              <a:t>Clarifying Statement Addition: </a:t>
            </a:r>
            <a:r>
              <a:rPr lang="en-US" sz="1200" b="1" dirty="0">
                <a:solidFill>
                  <a:srgbClr val="FF0000"/>
                </a:solidFill>
              </a:rPr>
              <a:t>“To clarify, for funeral assistance we just need the current phone number where you can be reached.”</a:t>
            </a:r>
          </a:p>
        </p:txBody>
      </p:sp>
    </p:spTree>
    <p:extLst>
      <p:ext uri="{BB962C8B-B14F-4D97-AF65-F5344CB8AC3E}">
        <p14:creationId xmlns:p14="http://schemas.microsoft.com/office/powerpoint/2010/main" val="239944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995544-CC3C-4623-9099-8602F2C4AA83}"/>
              </a:ext>
            </a:extLst>
          </p:cNvPr>
          <p:cNvPicPr>
            <a:picLocks noChangeAspect="1"/>
          </p:cNvPicPr>
          <p:nvPr/>
        </p:nvPicPr>
        <p:blipFill>
          <a:blip r:embed="rId2"/>
          <a:stretch>
            <a:fillRect/>
          </a:stretch>
        </p:blipFill>
        <p:spPr>
          <a:xfrm>
            <a:off x="0" y="407973"/>
            <a:ext cx="12192000" cy="6042053"/>
          </a:xfrm>
          <a:prstGeom prst="rect">
            <a:avLst/>
          </a:prstGeom>
          <a:ln>
            <a:noFill/>
          </a:ln>
        </p:spPr>
      </p:pic>
      <p:sp>
        <p:nvSpPr>
          <p:cNvPr id="9" name="TextBox 8">
            <a:extLst>
              <a:ext uri="{FF2B5EF4-FFF2-40B4-BE49-F238E27FC236}">
                <a16:creationId xmlns:a16="http://schemas.microsoft.com/office/drawing/2014/main" id="{05ED2611-7600-4F01-A755-7D162944D302}"/>
              </a:ext>
            </a:extLst>
          </p:cNvPr>
          <p:cNvSpPr txBox="1"/>
          <p:nvPr/>
        </p:nvSpPr>
        <p:spPr>
          <a:xfrm>
            <a:off x="3084467" y="1846480"/>
            <a:ext cx="8546255" cy="646331"/>
          </a:xfrm>
          <a:prstGeom prst="rect">
            <a:avLst/>
          </a:prstGeom>
          <a:solidFill>
            <a:srgbClr val="FFFF00"/>
          </a:solidFill>
        </p:spPr>
        <p:txBody>
          <a:bodyPr wrap="square" rtlCol="0">
            <a:spAutoFit/>
          </a:bodyPr>
          <a:lstStyle/>
          <a:p>
            <a:r>
              <a:rPr lang="en-US" sz="1200" dirty="0">
                <a:solidFill>
                  <a:srgbClr val="FF0000"/>
                </a:solidFill>
              </a:rPr>
              <a:t>Clarifying Statement Addition: </a:t>
            </a:r>
            <a:r>
              <a:rPr lang="en-US" sz="1200" b="1" dirty="0">
                <a:solidFill>
                  <a:srgbClr val="FF0000"/>
                </a:solidFill>
              </a:rPr>
              <a:t>“To clarify, funeral assistance is provided based on the state or territory listed on the deceased individual’s death certificate.  Since this registration is for funeral assistance, we need the street name or facility name, city, state, and zip code where the death occurred.”</a:t>
            </a:r>
          </a:p>
        </p:txBody>
      </p:sp>
      <p:pic>
        <p:nvPicPr>
          <p:cNvPr id="3" name="Picture 2">
            <a:extLst>
              <a:ext uri="{FF2B5EF4-FFF2-40B4-BE49-F238E27FC236}">
                <a16:creationId xmlns:a16="http://schemas.microsoft.com/office/drawing/2014/main" id="{E2199ED9-D9A8-4EA9-A656-3A90C1B32980}"/>
              </a:ext>
            </a:extLst>
          </p:cNvPr>
          <p:cNvPicPr>
            <a:picLocks noChangeAspect="1"/>
          </p:cNvPicPr>
          <p:nvPr/>
        </p:nvPicPr>
        <p:blipFill>
          <a:blip r:embed="rId3"/>
          <a:stretch>
            <a:fillRect/>
          </a:stretch>
        </p:blipFill>
        <p:spPr>
          <a:xfrm>
            <a:off x="0" y="2492811"/>
            <a:ext cx="12109062" cy="4195004"/>
          </a:xfrm>
          <a:prstGeom prst="rect">
            <a:avLst/>
          </a:prstGeom>
        </p:spPr>
      </p:pic>
      <p:pic>
        <p:nvPicPr>
          <p:cNvPr id="5" name="Picture 4">
            <a:extLst>
              <a:ext uri="{FF2B5EF4-FFF2-40B4-BE49-F238E27FC236}">
                <a16:creationId xmlns:a16="http://schemas.microsoft.com/office/drawing/2014/main" id="{B2748A2D-8C77-4EA0-A2B8-76E63AB48E3A}"/>
              </a:ext>
            </a:extLst>
          </p:cNvPr>
          <p:cNvPicPr>
            <a:picLocks noChangeAspect="1"/>
          </p:cNvPicPr>
          <p:nvPr/>
        </p:nvPicPr>
        <p:blipFill>
          <a:blip r:embed="rId4"/>
          <a:stretch>
            <a:fillRect/>
          </a:stretch>
        </p:blipFill>
        <p:spPr>
          <a:xfrm>
            <a:off x="22302" y="2453782"/>
            <a:ext cx="1704403" cy="1856165"/>
          </a:xfrm>
          <a:prstGeom prst="rect">
            <a:avLst/>
          </a:prstGeom>
        </p:spPr>
      </p:pic>
      <p:sp>
        <p:nvSpPr>
          <p:cNvPr id="6" name="Rectangle 5">
            <a:extLst>
              <a:ext uri="{FF2B5EF4-FFF2-40B4-BE49-F238E27FC236}">
                <a16:creationId xmlns:a16="http://schemas.microsoft.com/office/drawing/2014/main" id="{CDF87E88-3BAD-482A-8F4C-4F70D3EFED4B}"/>
              </a:ext>
            </a:extLst>
          </p:cNvPr>
          <p:cNvSpPr/>
          <p:nvPr/>
        </p:nvSpPr>
        <p:spPr>
          <a:xfrm>
            <a:off x="82938" y="4192859"/>
            <a:ext cx="1712408" cy="691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9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2F9C90-7241-4FDF-B827-2C628D752BAA}"/>
              </a:ext>
            </a:extLst>
          </p:cNvPr>
          <p:cNvPicPr>
            <a:picLocks noChangeAspect="1"/>
          </p:cNvPicPr>
          <p:nvPr/>
        </p:nvPicPr>
        <p:blipFill>
          <a:blip r:embed="rId2"/>
          <a:stretch>
            <a:fillRect/>
          </a:stretch>
        </p:blipFill>
        <p:spPr>
          <a:xfrm>
            <a:off x="0" y="1203081"/>
            <a:ext cx="12192000" cy="4806978"/>
          </a:xfrm>
          <a:prstGeom prst="rect">
            <a:avLst/>
          </a:prstGeom>
        </p:spPr>
      </p:pic>
      <p:sp>
        <p:nvSpPr>
          <p:cNvPr id="6" name="Rectangle 5">
            <a:extLst>
              <a:ext uri="{FF2B5EF4-FFF2-40B4-BE49-F238E27FC236}">
                <a16:creationId xmlns:a16="http://schemas.microsoft.com/office/drawing/2014/main" id="{084ED9E7-0075-46F2-8C93-C11A046E50D1}"/>
              </a:ext>
            </a:extLst>
          </p:cNvPr>
          <p:cNvSpPr/>
          <p:nvPr/>
        </p:nvSpPr>
        <p:spPr>
          <a:xfrm>
            <a:off x="2330605" y="3247957"/>
            <a:ext cx="635619" cy="144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AE9F06-D469-409A-B4F1-3180FA4F634D}"/>
              </a:ext>
            </a:extLst>
          </p:cNvPr>
          <p:cNvSpPr/>
          <p:nvPr/>
        </p:nvSpPr>
        <p:spPr>
          <a:xfrm>
            <a:off x="2330604" y="4322440"/>
            <a:ext cx="635619" cy="144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436019-3DBE-47A1-96F6-4317989F4C4D}"/>
              </a:ext>
            </a:extLst>
          </p:cNvPr>
          <p:cNvSpPr txBox="1"/>
          <p:nvPr/>
        </p:nvSpPr>
        <p:spPr>
          <a:xfrm>
            <a:off x="5848019" y="2890949"/>
            <a:ext cx="5609974" cy="461665"/>
          </a:xfrm>
          <a:prstGeom prst="rect">
            <a:avLst/>
          </a:prstGeom>
          <a:solidFill>
            <a:srgbClr val="FFFF00"/>
          </a:solidFill>
        </p:spPr>
        <p:txBody>
          <a:bodyPr wrap="square" rtlCol="0">
            <a:spAutoFit/>
          </a:bodyPr>
          <a:lstStyle/>
          <a:p>
            <a:r>
              <a:rPr lang="en-US" sz="1200" dirty="0">
                <a:solidFill>
                  <a:srgbClr val="FF0000"/>
                </a:solidFill>
              </a:rPr>
              <a:t>Clarifying Statement Addition: </a:t>
            </a:r>
            <a:r>
              <a:rPr lang="en-US" sz="1200" b="1" dirty="0">
                <a:solidFill>
                  <a:srgbClr val="FF0000"/>
                </a:solidFill>
              </a:rPr>
              <a:t>“To clarify, please provide the county, parish, or </a:t>
            </a:r>
            <a:r>
              <a:rPr lang="en-US" sz="1200" b="1" dirty="0" err="1">
                <a:solidFill>
                  <a:srgbClr val="FF0000"/>
                </a:solidFill>
              </a:rPr>
              <a:t>municipio</a:t>
            </a:r>
            <a:r>
              <a:rPr lang="en-US" sz="1200" b="1" dirty="0">
                <a:solidFill>
                  <a:srgbClr val="FF0000"/>
                </a:solidFill>
              </a:rPr>
              <a:t> listed on the death certificate.”</a:t>
            </a:r>
          </a:p>
        </p:txBody>
      </p:sp>
    </p:spTree>
    <p:extLst>
      <p:ext uri="{BB962C8B-B14F-4D97-AF65-F5344CB8AC3E}">
        <p14:creationId xmlns:p14="http://schemas.microsoft.com/office/powerpoint/2010/main" val="286011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243CF3-81BD-4240-9C70-2B1686129568}"/>
              </a:ext>
            </a:extLst>
          </p:cNvPr>
          <p:cNvPicPr>
            <a:picLocks noChangeAspect="1"/>
          </p:cNvPicPr>
          <p:nvPr/>
        </p:nvPicPr>
        <p:blipFill>
          <a:blip r:embed="rId2"/>
          <a:stretch>
            <a:fillRect/>
          </a:stretch>
        </p:blipFill>
        <p:spPr>
          <a:xfrm>
            <a:off x="2490073" y="0"/>
            <a:ext cx="7211853" cy="6858000"/>
          </a:xfrm>
          <a:prstGeom prst="rect">
            <a:avLst/>
          </a:prstGeom>
        </p:spPr>
      </p:pic>
      <p:sp>
        <p:nvSpPr>
          <p:cNvPr id="3" name="TextBox 2">
            <a:extLst>
              <a:ext uri="{FF2B5EF4-FFF2-40B4-BE49-F238E27FC236}">
                <a16:creationId xmlns:a16="http://schemas.microsoft.com/office/drawing/2014/main" id="{6C852C05-A16A-49C7-BE79-1259E4EE39B3}"/>
              </a:ext>
            </a:extLst>
          </p:cNvPr>
          <p:cNvSpPr txBox="1"/>
          <p:nvPr/>
        </p:nvSpPr>
        <p:spPr>
          <a:xfrm>
            <a:off x="5525834" y="685631"/>
            <a:ext cx="4029646" cy="369332"/>
          </a:xfrm>
          <a:prstGeom prst="rect">
            <a:avLst/>
          </a:prstGeom>
          <a:solidFill>
            <a:srgbClr val="FFFF00"/>
          </a:solidFill>
        </p:spPr>
        <p:txBody>
          <a:bodyPr wrap="square" rtlCol="0">
            <a:spAutoFit/>
          </a:bodyPr>
          <a:lstStyle/>
          <a:p>
            <a:r>
              <a:rPr lang="en-US" sz="900" dirty="0">
                <a:solidFill>
                  <a:srgbClr val="FF0000"/>
                </a:solidFill>
              </a:rPr>
              <a:t>Clarifying Statement Addition: </a:t>
            </a:r>
            <a:r>
              <a:rPr lang="en-US" sz="900" b="1" dirty="0">
                <a:solidFill>
                  <a:srgbClr val="FF0000"/>
                </a:solidFill>
              </a:rPr>
              <a:t>“To clarify, could you please once again confirm the state or territory listed on the death certificate?”</a:t>
            </a:r>
          </a:p>
        </p:txBody>
      </p:sp>
      <p:sp>
        <p:nvSpPr>
          <p:cNvPr id="4" name="Arrow: Right 3">
            <a:extLst>
              <a:ext uri="{FF2B5EF4-FFF2-40B4-BE49-F238E27FC236}">
                <a16:creationId xmlns:a16="http://schemas.microsoft.com/office/drawing/2014/main" id="{1B56826C-8FB1-4236-BD1B-BD7FC6459F9D}"/>
              </a:ext>
            </a:extLst>
          </p:cNvPr>
          <p:cNvSpPr/>
          <p:nvPr/>
        </p:nvSpPr>
        <p:spPr>
          <a:xfrm>
            <a:off x="2074121" y="2029522"/>
            <a:ext cx="1550019" cy="3568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5AE74E-67D2-4FEB-BFAA-9360A855FBAB}"/>
              </a:ext>
            </a:extLst>
          </p:cNvPr>
          <p:cNvSpPr txBox="1"/>
          <p:nvPr/>
        </p:nvSpPr>
        <p:spPr>
          <a:xfrm>
            <a:off x="111512" y="2029522"/>
            <a:ext cx="3775201" cy="1477328"/>
          </a:xfrm>
          <a:prstGeom prst="rect">
            <a:avLst/>
          </a:prstGeom>
          <a:noFill/>
        </p:spPr>
        <p:txBody>
          <a:bodyPr wrap="none" rtlCol="0">
            <a:spAutoFit/>
          </a:bodyPr>
          <a:lstStyle/>
          <a:p>
            <a:r>
              <a:rPr lang="en-US" dirty="0">
                <a:solidFill>
                  <a:srgbClr val="0070C0"/>
                </a:solidFill>
              </a:rPr>
              <a:t>Current disasters </a:t>
            </a:r>
          </a:p>
          <a:p>
            <a:r>
              <a:rPr lang="en-US" dirty="0">
                <a:solidFill>
                  <a:srgbClr val="0070C0"/>
                </a:solidFill>
              </a:rPr>
              <a:t>pre-populate based on the </a:t>
            </a:r>
            <a:r>
              <a:rPr lang="en-US" dirty="0" err="1">
                <a:solidFill>
                  <a:srgbClr val="0070C0"/>
                </a:solidFill>
              </a:rPr>
              <a:t>DDA</a:t>
            </a:r>
            <a:r>
              <a:rPr lang="en-US" dirty="0">
                <a:solidFill>
                  <a:srgbClr val="0070C0"/>
                </a:solidFill>
              </a:rPr>
              <a:t> state. </a:t>
            </a:r>
          </a:p>
          <a:p>
            <a:r>
              <a:rPr lang="en-US" dirty="0">
                <a:solidFill>
                  <a:srgbClr val="0070C0"/>
                </a:solidFill>
              </a:rPr>
              <a:t>Only the COVID-19 Disaster for the </a:t>
            </a:r>
          </a:p>
          <a:p>
            <a:r>
              <a:rPr lang="en-US" dirty="0">
                <a:solidFill>
                  <a:srgbClr val="0070C0"/>
                </a:solidFill>
              </a:rPr>
              <a:t>state will appear for the Call Center </a:t>
            </a:r>
          </a:p>
          <a:p>
            <a:r>
              <a:rPr lang="en-US" dirty="0">
                <a:solidFill>
                  <a:srgbClr val="0070C0"/>
                </a:solidFill>
              </a:rPr>
              <a:t>staff member to select from.</a:t>
            </a:r>
          </a:p>
        </p:txBody>
      </p:sp>
    </p:spTree>
    <p:extLst>
      <p:ext uri="{BB962C8B-B14F-4D97-AF65-F5344CB8AC3E}">
        <p14:creationId xmlns:p14="http://schemas.microsoft.com/office/powerpoint/2010/main" val="398195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19687-A984-4FB5-AFCD-D06EED958747}"/>
              </a:ext>
            </a:extLst>
          </p:cNvPr>
          <p:cNvPicPr>
            <a:picLocks noChangeAspect="1"/>
          </p:cNvPicPr>
          <p:nvPr/>
        </p:nvPicPr>
        <p:blipFill>
          <a:blip r:embed="rId2"/>
          <a:stretch>
            <a:fillRect/>
          </a:stretch>
        </p:blipFill>
        <p:spPr>
          <a:xfrm>
            <a:off x="0" y="648699"/>
            <a:ext cx="12192000" cy="5390481"/>
          </a:xfrm>
          <a:prstGeom prst="rect">
            <a:avLst/>
          </a:prstGeom>
          <a:ln>
            <a:noFill/>
          </a:ln>
        </p:spPr>
      </p:pic>
      <p:sp>
        <p:nvSpPr>
          <p:cNvPr id="8" name="Rectangle 7">
            <a:extLst>
              <a:ext uri="{FF2B5EF4-FFF2-40B4-BE49-F238E27FC236}">
                <a16:creationId xmlns:a16="http://schemas.microsoft.com/office/drawing/2014/main" id="{68A60752-B988-4696-8BBE-89A9B9787140}"/>
              </a:ext>
            </a:extLst>
          </p:cNvPr>
          <p:cNvSpPr/>
          <p:nvPr/>
        </p:nvSpPr>
        <p:spPr>
          <a:xfrm>
            <a:off x="2297151" y="2752593"/>
            <a:ext cx="735981" cy="157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80CE08-4787-4237-830C-7650A3DBB3C1}"/>
              </a:ext>
            </a:extLst>
          </p:cNvPr>
          <p:cNvSpPr txBox="1"/>
          <p:nvPr/>
        </p:nvSpPr>
        <p:spPr>
          <a:xfrm>
            <a:off x="4270189" y="2146441"/>
            <a:ext cx="5130289" cy="246221"/>
          </a:xfrm>
          <a:prstGeom prst="rect">
            <a:avLst/>
          </a:prstGeom>
          <a:solidFill>
            <a:srgbClr val="FFFF00"/>
          </a:solidFill>
        </p:spPr>
        <p:txBody>
          <a:bodyPr wrap="square" rtlCol="0">
            <a:spAutoFit/>
          </a:bodyPr>
          <a:lstStyle/>
          <a:p>
            <a:r>
              <a:rPr lang="en-US" sz="1000" dirty="0">
                <a:solidFill>
                  <a:srgbClr val="FF0000"/>
                </a:solidFill>
              </a:rPr>
              <a:t>Clarifying Statement Addition: </a:t>
            </a:r>
            <a:r>
              <a:rPr lang="en-US" sz="1000" b="1" dirty="0">
                <a:solidFill>
                  <a:srgbClr val="FF0000"/>
                </a:solidFill>
              </a:rPr>
              <a:t>“To clarify, on what date did you incur funeral expenses?” </a:t>
            </a:r>
          </a:p>
        </p:txBody>
      </p:sp>
    </p:spTree>
    <p:extLst>
      <p:ext uri="{BB962C8B-B14F-4D97-AF65-F5344CB8AC3E}">
        <p14:creationId xmlns:p14="http://schemas.microsoft.com/office/powerpoint/2010/main" val="2939369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1942</TotalTime>
  <Words>1012</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Call Center RI Script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RI</dc:title>
  <dc:creator>Bentley, Alyssa</dc:creator>
  <cp:lastModifiedBy>Bentley, Alyssa</cp:lastModifiedBy>
  <cp:revision>236</cp:revision>
  <dcterms:created xsi:type="dcterms:W3CDTF">2020-02-26T19:37:00Z</dcterms:created>
  <dcterms:modified xsi:type="dcterms:W3CDTF">2021-02-08T16:22:49Z</dcterms:modified>
</cp:coreProperties>
</file>