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Style w:val="TableGrid"/>
        <w:tblW w:w="0" w:type="auto"/>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4672"/>
        <w:gridCol w:w="6128"/>
      </w:tblGrid>
      <w:tr w:rsidR="008B4225" w:rsidTr="008B4225" w14:paraId="264BD3C7" w14:textId="77777777">
        <w:trPr>
          <w:trHeight w:val="1800"/>
        </w:trPr>
        <w:tc>
          <w:tcPr>
            <w:tcW w:w="4698" w:type="dxa"/>
          </w:tcPr>
          <w:p w:rsidR="008B4225" w:rsidP="008B4225" w:rsidRDefault="008B4225" w14:paraId="42E3ACEA" w14:textId="77777777">
            <w:pPr>
              <w:tabs>
                <w:tab w:val="right" w:pos="10620"/>
              </w:tabs>
              <w:spacing w:before="0"/>
              <w:contextualSpacing/>
              <w:jc w:val="left"/>
              <w:rPr>
                <w:rFonts w:ascii="Book Antiqua" w:hAnsi="Book Antiqua"/>
                <w:sz w:val="31"/>
                <w:szCs w:val="31"/>
              </w:rPr>
            </w:pPr>
            <w:r>
              <w:rPr>
                <w:noProof/>
                <w:lang w:bidi="ar-SA"/>
              </w:rPr>
              <w:drawing>
                <wp:inline distT="0" distB="0" distL="0" distR="0" wp14:anchorId="0E71AA2E" wp14:editId="399A5BE9">
                  <wp:extent cx="2482274" cy="107632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ms-3-a.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2492008" cy="1080546"/>
                          </a:xfrm>
                          <a:prstGeom prst="rect">
                            <a:avLst/>
                          </a:prstGeom>
                        </pic:spPr>
                      </pic:pic>
                    </a:graphicData>
                  </a:graphic>
                </wp:inline>
              </w:drawing>
            </w:r>
          </w:p>
        </w:tc>
        <w:tc>
          <w:tcPr>
            <w:tcW w:w="6318" w:type="dxa"/>
            <w:vAlign w:val="center"/>
          </w:tcPr>
          <w:p w:rsidR="008B4225" w:rsidP="008B4225" w:rsidRDefault="00D42C6B" w14:paraId="336D529E" w14:textId="77777777">
            <w:pPr>
              <w:tabs>
                <w:tab w:val="right" w:pos="10620"/>
              </w:tabs>
              <w:spacing w:before="0"/>
              <w:contextualSpacing/>
              <w:jc w:val="right"/>
              <w:rPr>
                <w:rFonts w:ascii="Book Antiqua" w:hAnsi="Book Antiqua"/>
                <w:sz w:val="31"/>
                <w:szCs w:val="31"/>
              </w:rPr>
            </w:pPr>
            <w:r>
              <w:rPr>
                <w:rFonts w:ascii="Book Antiqua" w:hAnsi="Book Antiqua"/>
                <w:sz w:val="31"/>
                <w:szCs w:val="31"/>
              </w:rPr>
              <w:t>Grant Program</w:t>
            </w:r>
          </w:p>
          <w:p w:rsidR="008B4225" w:rsidP="008B4225" w:rsidRDefault="008B4225" w14:paraId="0407476D" w14:textId="77777777">
            <w:pPr>
              <w:tabs>
                <w:tab w:val="right" w:pos="10620"/>
              </w:tabs>
              <w:spacing w:before="0"/>
              <w:contextualSpacing/>
              <w:jc w:val="right"/>
              <w:rPr>
                <w:rFonts w:ascii="Book Antiqua" w:hAnsi="Book Antiqua"/>
                <w:sz w:val="31"/>
                <w:szCs w:val="31"/>
              </w:rPr>
            </w:pPr>
            <w:r w:rsidRPr="005F0327">
              <w:rPr>
                <w:rFonts w:ascii="Book Antiqua" w:hAnsi="Book Antiqua"/>
                <w:sz w:val="31"/>
                <w:szCs w:val="31"/>
              </w:rPr>
              <w:t>Accounting System &amp; Financial Capability Questionnaire</w:t>
            </w:r>
          </w:p>
        </w:tc>
      </w:tr>
    </w:tbl>
    <w:p w:rsidR="007D2FB8" w:rsidP="008B4225" w:rsidRDefault="007D2FB8" w14:paraId="46082F17" w14:textId="77777777">
      <w:pPr>
        <w:pStyle w:val="Heading1"/>
      </w:pPr>
      <w:r>
        <w:t>Purpose</w:t>
      </w:r>
    </w:p>
    <w:p w:rsidR="00CC7E19" w:rsidRDefault="00CC7E19" w14:paraId="43036F3B" w14:textId="77777777">
      <w:r>
        <w:t xml:space="preserve">Recipients of Federal funds must maintain adequate accounting systems that meet the criteria outlined in 2 CFR </w:t>
      </w:r>
      <w:r w:rsidRPr="00DF2C3A" w:rsidR="00CB2B5E">
        <w:t>§</w:t>
      </w:r>
      <w:r>
        <w:t xml:space="preserve">200’s </w:t>
      </w:r>
      <w:hyperlink w:history="1" w:anchor="sg2.1.200.d.sg1" r:id="rId12">
        <w:r w:rsidRPr="00CC7E19">
          <w:rPr>
            <w:rStyle w:val="Hyperlink"/>
          </w:rPr>
          <w:t>Standards for Financial and Program Management</w:t>
        </w:r>
      </w:hyperlink>
      <w:r>
        <w:t>. The responses to this questionnaire are used to assist in the Agricultural Marketing Service’s (AMS) evaluation of your accounting system to ensure the adequate, appropriate, and transparent use of Federal funds.</w:t>
      </w:r>
      <w:r w:rsidR="006E4D28">
        <w:t xml:space="preserve">  Failure to comply with the criteria outlined in the regulations above may preclude your organization from receiving an award.</w:t>
      </w:r>
      <w:r w:rsidR="00DD28BF">
        <w:t xml:space="preserve">  This form applies to AMS’ competitive grant programs. </w:t>
      </w:r>
      <w:r w:rsidR="006E4D28">
        <w:t xml:space="preserve"> </w:t>
      </w:r>
    </w:p>
    <w:p w:rsidR="007D2FB8" w:rsidP="003E1074" w:rsidRDefault="00B34D2D" w14:paraId="75CEF728" w14:textId="77777777">
      <w:pPr>
        <w:pStyle w:val="Heading1"/>
      </w:pPr>
      <w:r>
        <w:t>Organization Information</w:t>
      </w:r>
    </w:p>
    <w:p w:rsidR="00303494" w:rsidP="00DF563A" w:rsidRDefault="007D2FB8" w14:paraId="1FECB9BC" w14:textId="77777777">
      <w:pPr>
        <w:tabs>
          <w:tab w:val="left" w:pos="1890"/>
          <w:tab w:val="center" w:pos="6120"/>
          <w:tab w:val="right" w:pos="10440"/>
        </w:tabs>
      </w:pPr>
      <w:r w:rsidRPr="00794427">
        <w:rPr>
          <w:b/>
        </w:rPr>
        <w:t>Organization Name</w:t>
      </w:r>
      <w:r w:rsidR="004A7970">
        <w:t>:</w:t>
      </w:r>
      <w:r w:rsidRPr="00794427" w:rsidR="00794427">
        <w:rPr>
          <w:noProof/>
          <w:lang w:bidi="ar-SA"/>
        </w:rPr>
        <w:t xml:space="preserve"> </w:t>
      </w:r>
      <w:r w:rsidR="004A7970">
        <w:tab/>
      </w:r>
      <w:sdt>
        <w:sdtPr>
          <w:id w:val="499937083"/>
          <w:placeholder>
            <w:docPart w:val="1C9096334A8A41B0BAE67A9F9D42D3CF"/>
          </w:placeholder>
          <w:showingPlcHdr/>
        </w:sdtPr>
        <w:sdtContent>
          <w:r w:rsidR="004A7970">
            <w:tab/>
          </w:r>
          <w:r w:rsidR="004A7970">
            <w:rPr>
              <w:rStyle w:val="PlaceholderText"/>
            </w:rPr>
            <w:t>Enter the Legal Name of the Organization</w:t>
          </w:r>
          <w:r w:rsidR="004A7970">
            <w:rPr>
              <w:rStyle w:val="PlaceholderText"/>
            </w:rPr>
            <w:tab/>
          </w:r>
        </w:sdtContent>
      </w:sdt>
    </w:p>
    <w:p w:rsidR="007D2FB8" w:rsidP="004906C3" w:rsidRDefault="00794427" w14:paraId="579E330B" w14:textId="77777777">
      <w:pPr>
        <w:tabs>
          <w:tab w:val="left" w:pos="3060"/>
          <w:tab w:val="center" w:pos="6660"/>
          <w:tab w:val="right" w:pos="10440"/>
        </w:tabs>
      </w:pPr>
      <w:r w:rsidRPr="00794427">
        <w:rPr>
          <w:b/>
        </w:rPr>
        <w:t>Employer Identification Number</w:t>
      </w:r>
      <w:r>
        <w:t>:</w:t>
      </w:r>
      <w:r w:rsidR="00DF563A">
        <w:tab/>
      </w:r>
      <w:sdt>
        <w:sdtPr>
          <w:id w:val="1127737873"/>
          <w:placeholder>
            <w:docPart w:val="F82C4115EBFB4504B3D852F9BA8A1B97"/>
          </w:placeholder>
          <w:showingPlcHdr/>
        </w:sdtPr>
        <w:sdtContent>
          <w:r w:rsidR="00DF563A">
            <w:tab/>
          </w:r>
          <w:r w:rsidR="00DF563A">
            <w:rPr>
              <w:rStyle w:val="PlaceholderText"/>
            </w:rPr>
            <w:t>Enter Organization’s EIN</w:t>
          </w:r>
          <w:r w:rsidR="00DF563A">
            <w:rPr>
              <w:rStyle w:val="PlaceholderText"/>
            </w:rPr>
            <w:tab/>
          </w:r>
        </w:sdtContent>
      </w:sdt>
    </w:p>
    <w:p w:rsidR="00794427" w:rsidP="004906C3" w:rsidRDefault="00DF563A" w14:paraId="6B190D5A" w14:textId="77777777">
      <w:pPr>
        <w:tabs>
          <w:tab w:val="left" w:pos="4410"/>
          <w:tab w:val="center" w:pos="7560"/>
          <w:tab w:val="right" w:pos="10440"/>
        </w:tabs>
      </w:pPr>
      <w:r w:rsidRPr="00DF563A">
        <w:rPr>
          <w:b/>
        </w:rPr>
        <w:t>Authorized Organization Representative (AOR)</w:t>
      </w:r>
      <w:r>
        <w:t>:</w:t>
      </w:r>
      <w:r>
        <w:tab/>
      </w:r>
      <w:sdt>
        <w:sdtPr>
          <w:id w:val="1330407464"/>
          <w:placeholder>
            <w:docPart w:val="540907261D664B70ADB91AB1AB5C207D"/>
          </w:placeholder>
          <w:showingPlcHdr/>
        </w:sdtPr>
        <w:sdtContent>
          <w:r w:rsidR="004906C3">
            <w:tab/>
          </w:r>
          <w:r w:rsidR="004906C3">
            <w:rPr>
              <w:rStyle w:val="PlaceholderText"/>
            </w:rPr>
            <w:t>Enter the Name of Individual Authorized to Sign this Document</w:t>
          </w:r>
          <w:r w:rsidR="004906C3">
            <w:rPr>
              <w:rStyle w:val="PlaceholderText"/>
            </w:rPr>
            <w:tab/>
          </w:r>
        </w:sdtContent>
      </w:sdt>
    </w:p>
    <w:p w:rsidR="00476D24" w:rsidP="004906C3" w:rsidRDefault="00476D24" w14:paraId="3B22262A" w14:textId="77777777">
      <w:pPr>
        <w:tabs>
          <w:tab w:val="left" w:pos="4410"/>
          <w:tab w:val="center" w:pos="7560"/>
          <w:tab w:val="right" w:pos="10440"/>
        </w:tabs>
      </w:pPr>
      <w:r w:rsidRPr="00476D24">
        <w:rPr>
          <w:b/>
        </w:rPr>
        <w:t>Year the Organization was established</w:t>
      </w:r>
      <w:r>
        <w:t>:</w:t>
      </w:r>
      <w:r w:rsidR="00AF3F55">
        <w:tab/>
      </w:r>
      <w:r w:rsidRPr="00AF3F55" w:rsidR="00AF3F55">
        <w:t xml:space="preserve"> </w:t>
      </w:r>
      <w:sdt>
        <w:sdtPr>
          <w:id w:val="575413053"/>
          <w:placeholder>
            <w:docPart w:val="10C1130242C14A17949929488AF9E073"/>
          </w:placeholder>
          <w:showingPlcHdr/>
        </w:sdtPr>
        <w:sdtContent>
          <w:r w:rsidR="00AF3F55">
            <w:tab/>
          </w:r>
          <w:r w:rsidR="00AF3F55">
            <w:rPr>
              <w:rStyle w:val="PlaceholderText"/>
            </w:rPr>
            <w:t>Enter Calendar Year</w:t>
          </w:r>
          <w:r w:rsidR="00AF3F55">
            <w:rPr>
              <w:rStyle w:val="PlaceholderText"/>
            </w:rPr>
            <w:tab/>
          </w:r>
        </w:sdtContent>
      </w:sdt>
    </w:p>
    <w:p w:rsidR="00476D24" w:rsidP="004906C3" w:rsidRDefault="00476D24" w14:paraId="281EE576" w14:textId="77777777">
      <w:pPr>
        <w:tabs>
          <w:tab w:val="left" w:pos="4410"/>
          <w:tab w:val="center" w:pos="7560"/>
          <w:tab w:val="right" w:pos="10440"/>
        </w:tabs>
      </w:pPr>
      <w:r w:rsidRPr="00476D24">
        <w:rPr>
          <w:b/>
        </w:rPr>
        <w:t>Number of Employees</w:t>
      </w:r>
      <w:r>
        <w:t>:</w:t>
      </w:r>
      <w:r w:rsidR="00AF3F55">
        <w:tab/>
      </w:r>
      <w:r w:rsidRPr="00AF3F55" w:rsidR="00AF3F55">
        <w:t xml:space="preserve"> </w:t>
      </w:r>
      <w:sdt>
        <w:sdtPr>
          <w:id w:val="-1957862896"/>
          <w:placeholder>
            <w:docPart w:val="E046CFB2B9B9419AB5EC65D2D2FDB4F4"/>
          </w:placeholder>
          <w:showingPlcHdr/>
        </w:sdtPr>
        <w:sdtContent>
          <w:r w:rsidR="00AF3F55">
            <w:tab/>
          </w:r>
          <w:r w:rsidR="00AF3F55">
            <w:rPr>
              <w:rStyle w:val="PlaceholderText"/>
            </w:rPr>
            <w:t>Enter Number of Employees</w:t>
          </w:r>
          <w:r w:rsidR="00AF3F55">
            <w:rPr>
              <w:rStyle w:val="PlaceholderText"/>
            </w:rPr>
            <w:tab/>
          </w:r>
        </w:sdtContent>
      </w:sdt>
    </w:p>
    <w:p w:rsidR="00695132" w:rsidP="00695132" w:rsidRDefault="00695132" w14:paraId="4455AF4B" w14:textId="77777777">
      <w:pPr>
        <w:pStyle w:val="Heading1"/>
      </w:pPr>
      <w:r>
        <w:t>Grant Staff Information</w:t>
      </w:r>
    </w:p>
    <w:p w:rsidR="00695132" w:rsidP="00695132" w:rsidRDefault="00695132" w14:paraId="26329867" w14:textId="77777777">
      <w:r>
        <w:t>Provide the name of the project staff and number of years that they have been employed by the applicant organization.</w:t>
      </w:r>
    </w:p>
    <w:tbl>
      <w:tblPr>
        <w:tblStyle w:val="GridTable4-Accent11"/>
        <w:tblW w:w="5000" w:type="pct"/>
        <w:tblLook w:val="04A0" w:firstRow="1" w:lastRow="0" w:firstColumn="1" w:lastColumn="0" w:noHBand="0" w:noVBand="1"/>
      </w:tblPr>
      <w:tblGrid>
        <w:gridCol w:w="3596"/>
        <w:gridCol w:w="5399"/>
        <w:gridCol w:w="1795"/>
      </w:tblGrid>
      <w:tr w:rsidRPr="00695132" w:rsidR="00695132" w:rsidTr="009C5F68" w14:paraId="739C5972"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6" w:type="pct"/>
          </w:tcPr>
          <w:p w:rsidRPr="00695132" w:rsidR="00695132" w:rsidP="00695132" w:rsidRDefault="00695132" w14:paraId="7E0D7E2E" w14:textId="77777777">
            <w:pPr>
              <w:pStyle w:val="NoSpacing"/>
              <w:jc w:val="left"/>
            </w:pPr>
            <w:r w:rsidRPr="00695132">
              <w:t>Staff Member</w:t>
            </w:r>
          </w:p>
        </w:tc>
        <w:tc>
          <w:tcPr>
            <w:tcW w:w="2502" w:type="pct"/>
          </w:tcPr>
          <w:p w:rsidRPr="00695132" w:rsidR="00695132" w:rsidP="00695132" w:rsidRDefault="00695132" w14:paraId="66AEB7F3" w14:textId="77777777">
            <w:pPr>
              <w:pStyle w:val="NoSpacing"/>
              <w:jc w:val="left"/>
              <w:cnfStyle w:val="100000000000" w:firstRow="1" w:lastRow="0" w:firstColumn="0" w:lastColumn="0" w:oddVBand="0" w:evenVBand="0" w:oddHBand="0" w:evenHBand="0" w:firstRowFirstColumn="0" w:firstRowLastColumn="0" w:lastRowFirstColumn="0" w:lastRowLastColumn="0"/>
            </w:pPr>
            <w:r w:rsidRPr="00695132">
              <w:t>Name</w:t>
            </w:r>
          </w:p>
        </w:tc>
        <w:tc>
          <w:tcPr>
            <w:tcW w:w="832" w:type="pct"/>
          </w:tcPr>
          <w:p w:rsidRPr="00695132" w:rsidR="00695132" w:rsidP="00695132" w:rsidRDefault="00695132" w14:paraId="57D3CE40" w14:textId="77777777">
            <w:pPr>
              <w:pStyle w:val="NoSpacing"/>
              <w:jc w:val="center"/>
              <w:cnfStyle w:val="100000000000" w:firstRow="1" w:lastRow="0" w:firstColumn="0" w:lastColumn="0" w:oddVBand="0" w:evenVBand="0" w:oddHBand="0" w:evenHBand="0" w:firstRowFirstColumn="0" w:firstRowLastColumn="0" w:lastRowFirstColumn="0" w:lastRowLastColumn="0"/>
            </w:pPr>
            <w:r w:rsidRPr="00695132">
              <w:t>Number of Years</w:t>
            </w:r>
          </w:p>
        </w:tc>
      </w:tr>
      <w:tr w:rsidRPr="00695132" w:rsidR="00695132" w:rsidTr="009C5F68" w14:paraId="401920C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6" w:type="pct"/>
          </w:tcPr>
          <w:p w:rsidRPr="00695132" w:rsidR="00695132" w:rsidP="00695132" w:rsidRDefault="00695132" w14:paraId="50204F58" w14:textId="77777777">
            <w:pPr>
              <w:pStyle w:val="NoSpacing"/>
              <w:jc w:val="left"/>
            </w:pPr>
            <w:r w:rsidRPr="00695132">
              <w:t>AOR</w:t>
            </w:r>
          </w:p>
        </w:tc>
        <w:tc>
          <w:tcPr>
            <w:tcW w:w="2502" w:type="pct"/>
          </w:tcPr>
          <w:p w:rsidRPr="00695132" w:rsidR="00695132" w:rsidP="00695132" w:rsidRDefault="00695132" w14:paraId="0290B039" w14:textId="77777777">
            <w:pPr>
              <w:pStyle w:val="NoSpacing"/>
              <w:jc w:val="left"/>
              <w:cnfStyle w:val="000000100000" w:firstRow="0" w:lastRow="0" w:firstColumn="0" w:lastColumn="0" w:oddVBand="0" w:evenVBand="0" w:oddHBand="1" w:evenHBand="0" w:firstRowFirstColumn="0" w:firstRowLastColumn="0" w:lastRowFirstColumn="0" w:lastRowLastColumn="0"/>
            </w:pPr>
          </w:p>
        </w:tc>
        <w:tc>
          <w:tcPr>
            <w:tcW w:w="832" w:type="pct"/>
          </w:tcPr>
          <w:p w:rsidRPr="00695132" w:rsidR="00695132" w:rsidP="00695132" w:rsidRDefault="00695132" w14:paraId="03C5389A" w14:textId="77777777">
            <w:pPr>
              <w:pStyle w:val="NoSpacing"/>
              <w:jc w:val="center"/>
              <w:cnfStyle w:val="000000100000" w:firstRow="0" w:lastRow="0" w:firstColumn="0" w:lastColumn="0" w:oddVBand="0" w:evenVBand="0" w:oddHBand="1" w:evenHBand="0" w:firstRowFirstColumn="0" w:firstRowLastColumn="0" w:lastRowFirstColumn="0" w:lastRowLastColumn="0"/>
            </w:pPr>
          </w:p>
        </w:tc>
      </w:tr>
      <w:tr w:rsidRPr="00695132" w:rsidR="00695132" w:rsidTr="009C5F68" w14:paraId="460ACB07" w14:textId="77777777">
        <w:tc>
          <w:tcPr>
            <w:cnfStyle w:val="001000000000" w:firstRow="0" w:lastRow="0" w:firstColumn="1" w:lastColumn="0" w:oddVBand="0" w:evenVBand="0" w:oddHBand="0" w:evenHBand="0" w:firstRowFirstColumn="0" w:firstRowLastColumn="0" w:lastRowFirstColumn="0" w:lastRowLastColumn="0"/>
            <w:tcW w:w="1666" w:type="pct"/>
          </w:tcPr>
          <w:p w:rsidRPr="00695132" w:rsidR="00695132" w:rsidP="00695132" w:rsidRDefault="00695132" w14:paraId="1F0B1893" w14:textId="77777777">
            <w:pPr>
              <w:pStyle w:val="NoSpacing"/>
              <w:jc w:val="left"/>
            </w:pPr>
            <w:r w:rsidRPr="00695132">
              <w:t>Project Director</w:t>
            </w:r>
          </w:p>
        </w:tc>
        <w:tc>
          <w:tcPr>
            <w:tcW w:w="2502" w:type="pct"/>
          </w:tcPr>
          <w:p w:rsidRPr="00695132" w:rsidR="00695132" w:rsidP="00695132" w:rsidRDefault="00695132" w14:paraId="07BA82FE" w14:textId="77777777">
            <w:pPr>
              <w:pStyle w:val="NoSpacing"/>
              <w:jc w:val="left"/>
              <w:cnfStyle w:val="000000000000" w:firstRow="0" w:lastRow="0" w:firstColumn="0" w:lastColumn="0" w:oddVBand="0" w:evenVBand="0" w:oddHBand="0" w:evenHBand="0" w:firstRowFirstColumn="0" w:firstRowLastColumn="0" w:lastRowFirstColumn="0" w:lastRowLastColumn="0"/>
            </w:pPr>
          </w:p>
        </w:tc>
        <w:tc>
          <w:tcPr>
            <w:tcW w:w="832" w:type="pct"/>
          </w:tcPr>
          <w:p w:rsidRPr="00695132" w:rsidR="00695132" w:rsidP="00695132" w:rsidRDefault="00695132" w14:paraId="193FF79C" w14:textId="77777777">
            <w:pPr>
              <w:pStyle w:val="NoSpacing"/>
              <w:jc w:val="center"/>
              <w:cnfStyle w:val="000000000000" w:firstRow="0" w:lastRow="0" w:firstColumn="0" w:lastColumn="0" w:oddVBand="0" w:evenVBand="0" w:oddHBand="0" w:evenHBand="0" w:firstRowFirstColumn="0" w:firstRowLastColumn="0" w:lastRowFirstColumn="0" w:lastRowLastColumn="0"/>
            </w:pPr>
          </w:p>
        </w:tc>
      </w:tr>
      <w:tr w:rsidRPr="00695132" w:rsidR="00695132" w:rsidTr="009C5F68" w14:paraId="43B1716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6" w:type="pct"/>
          </w:tcPr>
          <w:p w:rsidRPr="00695132" w:rsidR="00695132" w:rsidP="00695132" w:rsidRDefault="00695132" w14:paraId="271B9D97" w14:textId="77777777">
            <w:pPr>
              <w:pStyle w:val="NoSpacing"/>
              <w:jc w:val="left"/>
            </w:pPr>
            <w:r>
              <w:t>Financial Point of Contact</w:t>
            </w:r>
          </w:p>
        </w:tc>
        <w:tc>
          <w:tcPr>
            <w:tcW w:w="2502" w:type="pct"/>
          </w:tcPr>
          <w:p w:rsidRPr="00695132" w:rsidR="00695132" w:rsidP="00695132" w:rsidRDefault="00695132" w14:paraId="69797FB9" w14:textId="77777777">
            <w:pPr>
              <w:pStyle w:val="NoSpacing"/>
              <w:jc w:val="left"/>
              <w:cnfStyle w:val="000000100000" w:firstRow="0" w:lastRow="0" w:firstColumn="0" w:lastColumn="0" w:oddVBand="0" w:evenVBand="0" w:oddHBand="1" w:evenHBand="0" w:firstRowFirstColumn="0" w:firstRowLastColumn="0" w:lastRowFirstColumn="0" w:lastRowLastColumn="0"/>
            </w:pPr>
          </w:p>
        </w:tc>
        <w:tc>
          <w:tcPr>
            <w:tcW w:w="832" w:type="pct"/>
          </w:tcPr>
          <w:p w:rsidRPr="00695132" w:rsidR="00695132" w:rsidP="00695132" w:rsidRDefault="00695132" w14:paraId="7525BC30" w14:textId="77777777">
            <w:pPr>
              <w:pStyle w:val="NoSpacing"/>
              <w:jc w:val="center"/>
              <w:cnfStyle w:val="000000100000" w:firstRow="0" w:lastRow="0" w:firstColumn="0" w:lastColumn="0" w:oddVBand="0" w:evenVBand="0" w:oddHBand="1" w:evenHBand="0" w:firstRowFirstColumn="0" w:firstRowLastColumn="0" w:lastRowFirstColumn="0" w:lastRowLastColumn="0"/>
            </w:pPr>
          </w:p>
        </w:tc>
      </w:tr>
    </w:tbl>
    <w:p w:rsidR="007D2FB8" w:rsidP="00476D24" w:rsidRDefault="00D63DC3" w14:paraId="09594355" w14:textId="77777777">
      <w:pPr>
        <w:pStyle w:val="Heading1"/>
      </w:pPr>
      <w:r>
        <w:t>Financial Managment</w:t>
      </w:r>
      <w:r w:rsidR="007D2FB8">
        <w:t xml:space="preserve"> System</w:t>
      </w:r>
      <w:r w:rsidR="00695132">
        <w:t xml:space="preserve"> and Internal Controls</w:t>
      </w:r>
    </w:p>
    <w:p w:rsidRPr="00476D24" w:rsidR="00476D24" w:rsidP="00476D24" w:rsidRDefault="00476D24" w14:paraId="4078DA76" w14:textId="77777777">
      <w:pPr>
        <w:pStyle w:val="NoSpacing"/>
      </w:pPr>
    </w:p>
    <w:tbl>
      <w:tblPr>
        <w:tblStyle w:val="MediumShading1-Accent1"/>
        <w:tblW w:w="5000" w:type="pct"/>
        <w:tblLook w:val="04A0" w:firstRow="1" w:lastRow="0" w:firstColumn="1" w:lastColumn="0" w:noHBand="0" w:noVBand="1"/>
      </w:tblPr>
      <w:tblGrid>
        <w:gridCol w:w="2219"/>
        <w:gridCol w:w="6587"/>
        <w:gridCol w:w="987"/>
        <w:gridCol w:w="987"/>
      </w:tblGrid>
      <w:tr w:rsidRPr="00794427" w:rsidR="00476D24" w:rsidTr="00F40BAF" w14:paraId="163B342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794427" w:rsidR="00476D24" w:rsidP="006D243F" w:rsidRDefault="00476D24" w14:paraId="7761BEC0" w14:textId="77777777">
            <w:pPr>
              <w:pStyle w:val="NoSpacing"/>
              <w:rPr>
                <w:rStyle w:val="Strong"/>
                <w:b/>
              </w:rPr>
            </w:pPr>
            <w:r w:rsidRPr="00794427">
              <w:rPr>
                <w:rStyle w:val="Strong"/>
                <w:b/>
              </w:rPr>
              <w:t>Requirement</w:t>
            </w:r>
          </w:p>
        </w:tc>
        <w:tc>
          <w:tcPr>
            <w:tcW w:w="458" w:type="pct"/>
            <w:vAlign w:val="center"/>
          </w:tcPr>
          <w:p w:rsidRPr="00794427" w:rsidR="00476D24" w:rsidP="006D243F" w:rsidRDefault="00476D24" w14:paraId="7BDFBC70" w14:textId="77777777">
            <w:pPr>
              <w:pStyle w:val="NoSpacing"/>
              <w:jc w:val="center"/>
              <w:cnfStyle w:val="100000000000" w:firstRow="1" w:lastRow="0" w:firstColumn="0" w:lastColumn="0" w:oddVBand="0" w:evenVBand="0" w:oddHBand="0" w:evenHBand="0" w:firstRowFirstColumn="0" w:firstRowLastColumn="0" w:lastRowFirstColumn="0" w:lastRowLastColumn="0"/>
              <w:rPr>
                <w:rStyle w:val="Strong"/>
                <w:b/>
              </w:rPr>
            </w:pPr>
            <w:r w:rsidRPr="00794427">
              <w:rPr>
                <w:rStyle w:val="Strong"/>
                <w:b/>
              </w:rPr>
              <w:t>Yes</w:t>
            </w:r>
          </w:p>
        </w:tc>
        <w:tc>
          <w:tcPr>
            <w:tcW w:w="458" w:type="pct"/>
            <w:vAlign w:val="center"/>
          </w:tcPr>
          <w:p w:rsidRPr="00794427" w:rsidR="00476D24" w:rsidP="006D243F" w:rsidRDefault="00476D24" w14:paraId="514D1C15" w14:textId="77777777">
            <w:pPr>
              <w:pStyle w:val="NoSpacing"/>
              <w:jc w:val="center"/>
              <w:cnfStyle w:val="100000000000" w:firstRow="1" w:lastRow="0" w:firstColumn="0" w:lastColumn="0" w:oddVBand="0" w:evenVBand="0" w:oddHBand="0" w:evenHBand="0" w:firstRowFirstColumn="0" w:firstRowLastColumn="0" w:lastRowFirstColumn="0" w:lastRowLastColumn="0"/>
              <w:rPr>
                <w:rStyle w:val="Strong"/>
                <w:b/>
              </w:rPr>
            </w:pPr>
            <w:r w:rsidRPr="00794427">
              <w:rPr>
                <w:rStyle w:val="Strong"/>
                <w:b/>
              </w:rPr>
              <w:t>No</w:t>
            </w:r>
          </w:p>
        </w:tc>
      </w:tr>
      <w:tr w:rsidRPr="00794427" w:rsidR="00476D24" w:rsidTr="00F40BAF" w14:paraId="01048A5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6D243F" w:rsidR="00476D24" w:rsidP="006D243F" w:rsidRDefault="00476D24" w14:paraId="784CDD43" w14:textId="77777777">
            <w:pPr>
              <w:pStyle w:val="NoSpacing"/>
              <w:rPr>
                <w:sz w:val="18"/>
                <w:szCs w:val="18"/>
              </w:rPr>
            </w:pPr>
            <w:r w:rsidRPr="006D243F">
              <w:rPr>
                <w:sz w:val="18"/>
                <w:szCs w:val="18"/>
              </w:rPr>
              <w:t>Is there a dedicated accountant or finance manager responsible for monitoring organizational funds?</w:t>
            </w:r>
          </w:p>
        </w:tc>
        <w:sdt>
          <w:sdtPr>
            <w:rPr>
              <w:rStyle w:val="Strong"/>
              <w:sz w:val="30"/>
              <w:szCs w:val="30"/>
            </w:rPr>
            <w:id w:val="-1709871057"/>
            <w14:checkbox>
              <w14:checked w14:val="0"/>
              <w14:checkedState w14:font="Wingdings" w14:val="00FE"/>
              <w14:uncheckedState w14:font="MS Gothic" w14:val="2610"/>
            </w14:checkbox>
          </w:sdtPr>
          <w:sdtContent>
            <w:tc>
              <w:tcPr>
                <w:tcW w:w="458" w:type="pct"/>
                <w:vAlign w:val="center"/>
              </w:tcPr>
              <w:p w:rsidRPr="00DF563A" w:rsidR="00476D24" w:rsidP="006D243F" w:rsidRDefault="006D243F" w14:paraId="37D14169"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sdt>
          <w:sdtPr>
            <w:rPr>
              <w:rStyle w:val="Strong"/>
              <w:sz w:val="30"/>
              <w:szCs w:val="30"/>
            </w:rPr>
            <w:id w:val="603234400"/>
            <w14:checkbox>
              <w14:checked w14:val="0"/>
              <w14:checkedState w14:font="Wingdings" w14:val="00FE"/>
              <w14:uncheckedState w14:font="MS Gothic" w14:val="2610"/>
            </w14:checkbox>
          </w:sdtPr>
          <w:sdtContent>
            <w:tc>
              <w:tcPr>
                <w:tcW w:w="458" w:type="pct"/>
                <w:vAlign w:val="center"/>
              </w:tcPr>
              <w:p w:rsidRPr="00DF563A" w:rsidR="00476D24" w:rsidP="006D243F" w:rsidRDefault="00476D24" w14:paraId="71C72C89"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tr>
      <w:tr w:rsidRPr="006D243F" w:rsidR="00476D24" w:rsidTr="00F40BAF" w14:paraId="4EDDFA8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6D243F" w:rsidR="00476D24" w:rsidP="006D243F" w:rsidRDefault="00476D24" w14:paraId="263C0E23" w14:textId="77777777">
            <w:pPr>
              <w:pStyle w:val="NoSpacing"/>
              <w:rPr>
                <w:rStyle w:val="Strong"/>
                <w:sz w:val="16"/>
                <w:szCs w:val="16"/>
              </w:rPr>
            </w:pPr>
          </w:p>
        </w:tc>
        <w:tc>
          <w:tcPr>
            <w:tcW w:w="458" w:type="pct"/>
            <w:vAlign w:val="center"/>
          </w:tcPr>
          <w:p w:rsidRPr="006D243F" w:rsidR="00476D24" w:rsidP="006D243F" w:rsidRDefault="00476D24" w14:paraId="68F72915" w14:textId="77777777">
            <w:pPr>
              <w:pStyle w:val="NoSpacing"/>
              <w:cnfStyle w:val="000000010000" w:firstRow="0" w:lastRow="0" w:firstColumn="0" w:lastColumn="0" w:oddVBand="0" w:evenVBand="0" w:oddHBand="0" w:evenHBand="1" w:firstRowFirstColumn="0" w:firstRowLastColumn="0" w:lastRowFirstColumn="0" w:lastRowLastColumn="0"/>
              <w:rPr>
                <w:rStyle w:val="Strong"/>
                <w:sz w:val="16"/>
                <w:szCs w:val="16"/>
              </w:rPr>
            </w:pPr>
          </w:p>
        </w:tc>
        <w:tc>
          <w:tcPr>
            <w:tcW w:w="458" w:type="pct"/>
            <w:vAlign w:val="center"/>
          </w:tcPr>
          <w:p w:rsidRPr="006D243F" w:rsidR="00476D24" w:rsidP="006D243F" w:rsidRDefault="00476D24" w14:paraId="6CF00433" w14:textId="77777777">
            <w:pPr>
              <w:pStyle w:val="NoSpacing"/>
              <w:cnfStyle w:val="000000010000" w:firstRow="0" w:lastRow="0" w:firstColumn="0" w:lastColumn="0" w:oddVBand="0" w:evenVBand="0" w:oddHBand="0" w:evenHBand="1" w:firstRowFirstColumn="0" w:firstRowLastColumn="0" w:lastRowFirstColumn="0" w:lastRowLastColumn="0"/>
              <w:rPr>
                <w:rStyle w:val="Strong"/>
                <w:sz w:val="16"/>
                <w:szCs w:val="16"/>
              </w:rPr>
            </w:pPr>
          </w:p>
        </w:tc>
      </w:tr>
      <w:tr w:rsidRPr="00794427" w:rsidR="00695132" w:rsidTr="00FE0718" w14:paraId="4C40DAD4" w14:textId="77777777">
        <w:trPr>
          <w:cnfStyle w:val="000000100000" w:firstRow="0" w:lastRow="0" w:firstColumn="0" w:lastColumn="0" w:oddVBand="0" w:evenVBand="0" w:oddHBand="1" w:evenHBand="0" w:firstRowFirstColumn="0" w:firstRowLastColumn="0" w:lastRowFirstColumn="0" w:lastRowLastColumn="0"/>
          <w:trHeight w:val="988"/>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6D243F" w:rsidR="00695132" w:rsidP="006D243F" w:rsidRDefault="00695132" w14:paraId="34E123BA" w14:textId="77777777">
            <w:pPr>
              <w:pStyle w:val="NoSpacing"/>
              <w:spacing w:after="80"/>
              <w:rPr>
                <w:sz w:val="18"/>
                <w:szCs w:val="18"/>
              </w:rPr>
            </w:pPr>
            <w:r w:rsidRPr="006D243F">
              <w:rPr>
                <w:sz w:val="18"/>
                <w:szCs w:val="18"/>
              </w:rPr>
              <w:t xml:space="preserve">Does your organization have </w:t>
            </w:r>
            <w:r w:rsidR="006D243F">
              <w:rPr>
                <w:sz w:val="18"/>
                <w:szCs w:val="18"/>
              </w:rPr>
              <w:t>written</w:t>
            </w:r>
            <w:r w:rsidRPr="006D243F">
              <w:rPr>
                <w:sz w:val="18"/>
                <w:szCs w:val="18"/>
              </w:rPr>
              <w:t xml:space="preserve"> accounting </w:t>
            </w:r>
            <w:r w:rsidR="006D243F">
              <w:rPr>
                <w:sz w:val="18"/>
                <w:szCs w:val="18"/>
              </w:rPr>
              <w:t>policies and procedures that meet</w:t>
            </w:r>
            <w:r w:rsidRPr="006D243F">
              <w:rPr>
                <w:sz w:val="18"/>
                <w:szCs w:val="18"/>
              </w:rPr>
              <w:t xml:space="preserve"> the requirements associated with </w:t>
            </w:r>
            <w:hyperlink w:history="1" w:anchor="se2.1.200_1302" r:id="rId13">
              <w:r w:rsidRPr="006D243F">
                <w:rPr>
                  <w:rStyle w:val="Hyperlink"/>
                  <w:sz w:val="18"/>
                  <w:szCs w:val="18"/>
                </w:rPr>
                <w:t>2 CFR §200.302</w:t>
              </w:r>
            </w:hyperlink>
            <w:r w:rsidRPr="006D243F">
              <w:rPr>
                <w:sz w:val="18"/>
                <w:szCs w:val="18"/>
              </w:rPr>
              <w:t>?</w:t>
            </w:r>
          </w:p>
          <w:p w:rsidRPr="006D243F" w:rsidR="00695132" w:rsidP="006D243F" w:rsidRDefault="00695132" w14:paraId="3C2454C3" w14:textId="77777777">
            <w:pPr>
              <w:pStyle w:val="NoSpacing"/>
              <w:rPr>
                <w:rStyle w:val="Strong"/>
                <w:i/>
              </w:rPr>
            </w:pPr>
            <w:r w:rsidRPr="006D243F">
              <w:rPr>
                <w:b w:val="0"/>
                <w:bCs w:val="0"/>
                <w:i/>
                <w:sz w:val="18"/>
                <w:szCs w:val="18"/>
              </w:rPr>
              <w:t xml:space="preserve">If yes, provide a copy of or a hyperlink to your organization’s written accounting policies and procedures (e.g., payment procedures and budgeting process). </w:t>
            </w:r>
          </w:p>
        </w:tc>
        <w:sdt>
          <w:sdtPr>
            <w:rPr>
              <w:rStyle w:val="Strong"/>
              <w:sz w:val="30"/>
              <w:szCs w:val="30"/>
            </w:rPr>
            <w:id w:val="873353523"/>
            <w14:checkbox>
              <w14:checked w14:val="0"/>
              <w14:checkedState w14:font="Wingdings" w14:val="00FE"/>
              <w14:uncheckedState w14:font="MS Gothic" w14:val="2610"/>
            </w14:checkbox>
          </w:sdtPr>
          <w:sdtContent>
            <w:tc>
              <w:tcPr>
                <w:tcW w:w="458" w:type="pct"/>
                <w:vAlign w:val="center"/>
              </w:tcPr>
              <w:p w:rsidRPr="00DF563A" w:rsidR="00695132" w:rsidP="006D243F" w:rsidRDefault="00695132" w14:paraId="58D48D89"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sdt>
          <w:sdtPr>
            <w:rPr>
              <w:rStyle w:val="Strong"/>
              <w:sz w:val="30"/>
              <w:szCs w:val="30"/>
            </w:rPr>
            <w:id w:val="1882670036"/>
            <w14:checkbox>
              <w14:checked w14:val="0"/>
              <w14:checkedState w14:font="Wingdings" w14:val="00FE"/>
              <w14:uncheckedState w14:font="MS Gothic" w14:val="2610"/>
            </w14:checkbox>
          </w:sdtPr>
          <w:sdtContent>
            <w:tc>
              <w:tcPr>
                <w:tcW w:w="458" w:type="pct"/>
                <w:vAlign w:val="center"/>
              </w:tcPr>
              <w:p w:rsidRPr="00DF563A" w:rsidR="00695132" w:rsidP="006D243F" w:rsidRDefault="00695132" w14:paraId="6D46B2A8"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tr>
      <w:tr w:rsidRPr="00FE0718" w:rsidR="00FE0718" w:rsidTr="00F40BAF" w14:paraId="5ED79C5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FE0718" w:rsidR="00FE0718" w:rsidP="00FE0718" w:rsidRDefault="00FE0718" w14:paraId="6F17E455" w14:textId="77777777">
            <w:pPr>
              <w:pStyle w:val="NoSpacing"/>
              <w:rPr>
                <w:sz w:val="16"/>
                <w:szCs w:val="16"/>
              </w:rPr>
            </w:pPr>
          </w:p>
        </w:tc>
        <w:tc>
          <w:tcPr>
            <w:tcW w:w="458" w:type="pct"/>
            <w:vAlign w:val="center"/>
          </w:tcPr>
          <w:p w:rsidRPr="00FE0718" w:rsidR="00FE0718" w:rsidP="00FE0718" w:rsidRDefault="00FE0718" w14:paraId="029F919C" w14:textId="77777777">
            <w:pPr>
              <w:pStyle w:val="NoSpacing"/>
              <w:jc w:val="center"/>
              <w:cnfStyle w:val="000000010000" w:firstRow="0" w:lastRow="0" w:firstColumn="0" w:lastColumn="0" w:oddVBand="0" w:evenVBand="0" w:oddHBand="0" w:evenHBand="1" w:firstRowFirstColumn="0" w:firstRowLastColumn="0" w:lastRowFirstColumn="0" w:lastRowLastColumn="0"/>
              <w:rPr>
                <w:rStyle w:val="Strong"/>
                <w:sz w:val="16"/>
                <w:szCs w:val="16"/>
              </w:rPr>
            </w:pPr>
          </w:p>
        </w:tc>
        <w:tc>
          <w:tcPr>
            <w:tcW w:w="458" w:type="pct"/>
            <w:vAlign w:val="center"/>
          </w:tcPr>
          <w:p w:rsidRPr="00FE0718" w:rsidR="00FE0718" w:rsidP="00FE0718" w:rsidRDefault="00FE0718" w14:paraId="3EA1C38C" w14:textId="77777777">
            <w:pPr>
              <w:pStyle w:val="NoSpacing"/>
              <w:jc w:val="center"/>
              <w:cnfStyle w:val="000000010000" w:firstRow="0" w:lastRow="0" w:firstColumn="0" w:lastColumn="0" w:oddVBand="0" w:evenVBand="0" w:oddHBand="0" w:evenHBand="1" w:firstRowFirstColumn="0" w:firstRowLastColumn="0" w:lastRowFirstColumn="0" w:lastRowLastColumn="0"/>
              <w:rPr>
                <w:rStyle w:val="Strong"/>
                <w:sz w:val="16"/>
                <w:szCs w:val="16"/>
              </w:rPr>
            </w:pPr>
          </w:p>
        </w:tc>
      </w:tr>
      <w:tr w:rsidRPr="00794427" w:rsidR="00FE0718" w:rsidTr="00FE0718" w14:paraId="316530F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29" w:type="pct"/>
            <w:tcBorders>
              <w:right w:val="single" w:color="7BA0CD" w:themeColor="accent1" w:themeTint="BF" w:sz="8" w:space="0"/>
            </w:tcBorders>
            <w:vAlign w:val="center"/>
          </w:tcPr>
          <w:p w:rsidRPr="006D243F" w:rsidR="00FE0718" w:rsidP="006D243F" w:rsidRDefault="00FE0718" w14:paraId="10959538" w14:textId="77777777">
            <w:pPr>
              <w:pStyle w:val="NoSpacing"/>
              <w:spacing w:after="80"/>
              <w:rPr>
                <w:sz w:val="18"/>
                <w:szCs w:val="18"/>
              </w:rPr>
            </w:pPr>
            <w:r>
              <w:rPr>
                <w:sz w:val="18"/>
                <w:szCs w:val="18"/>
              </w:rPr>
              <w:t>Hyperlink (if available):</w:t>
            </w:r>
          </w:p>
        </w:tc>
        <w:tc>
          <w:tcPr>
            <w:tcW w:w="3971" w:type="pct"/>
            <w:gridSpan w:val="3"/>
            <w:tcBorders>
              <w:left w:val="single" w:color="7BA0CD" w:themeColor="accent1" w:themeTint="BF" w:sz="8" w:space="0"/>
            </w:tcBorders>
            <w:shd w:val="clear" w:color="auto" w:fill="auto"/>
            <w:vAlign w:val="center"/>
          </w:tcPr>
          <w:p w:rsidR="00FE0718" w:rsidP="006D243F" w:rsidRDefault="00FE0718" w14:paraId="558A3020"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p>
        </w:tc>
      </w:tr>
      <w:tr w:rsidRPr="006D243F" w:rsidR="00695132" w:rsidTr="00F40BAF" w14:paraId="3272764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6D243F" w:rsidR="00695132" w:rsidP="006D243F" w:rsidRDefault="00695132" w14:paraId="12143871" w14:textId="77777777">
            <w:pPr>
              <w:pStyle w:val="NoSpacing"/>
              <w:rPr>
                <w:rStyle w:val="Strong"/>
                <w:sz w:val="16"/>
                <w:szCs w:val="16"/>
              </w:rPr>
            </w:pPr>
          </w:p>
        </w:tc>
        <w:tc>
          <w:tcPr>
            <w:tcW w:w="458" w:type="pct"/>
            <w:vAlign w:val="center"/>
          </w:tcPr>
          <w:p w:rsidRPr="006D243F" w:rsidR="00695132" w:rsidP="006D243F" w:rsidRDefault="00695132" w14:paraId="2CC6102F" w14:textId="77777777">
            <w:pPr>
              <w:pStyle w:val="NoSpacing"/>
              <w:cnfStyle w:val="000000010000" w:firstRow="0" w:lastRow="0" w:firstColumn="0" w:lastColumn="0" w:oddVBand="0" w:evenVBand="0" w:oddHBand="0" w:evenHBand="1" w:firstRowFirstColumn="0" w:firstRowLastColumn="0" w:lastRowFirstColumn="0" w:lastRowLastColumn="0"/>
              <w:rPr>
                <w:rStyle w:val="Strong"/>
                <w:sz w:val="16"/>
                <w:szCs w:val="16"/>
              </w:rPr>
            </w:pPr>
          </w:p>
        </w:tc>
        <w:tc>
          <w:tcPr>
            <w:tcW w:w="458" w:type="pct"/>
            <w:vAlign w:val="center"/>
          </w:tcPr>
          <w:p w:rsidRPr="006D243F" w:rsidR="00695132" w:rsidP="006D243F" w:rsidRDefault="00695132" w14:paraId="45679957" w14:textId="77777777">
            <w:pPr>
              <w:pStyle w:val="NoSpacing"/>
              <w:cnfStyle w:val="000000010000" w:firstRow="0" w:lastRow="0" w:firstColumn="0" w:lastColumn="0" w:oddVBand="0" w:evenVBand="0" w:oddHBand="0" w:evenHBand="1" w:firstRowFirstColumn="0" w:firstRowLastColumn="0" w:lastRowFirstColumn="0" w:lastRowLastColumn="0"/>
              <w:rPr>
                <w:rStyle w:val="Strong"/>
                <w:sz w:val="16"/>
                <w:szCs w:val="16"/>
              </w:rPr>
            </w:pPr>
          </w:p>
        </w:tc>
      </w:tr>
      <w:tr w:rsidRPr="00794427" w:rsidR="006D243F" w:rsidTr="00FE0718" w14:paraId="3DAF9A68" w14:textId="77777777">
        <w:trPr>
          <w:cnfStyle w:val="000000100000" w:firstRow="0" w:lastRow="0" w:firstColumn="0" w:lastColumn="0" w:oddVBand="0" w:evenVBand="0" w:oddHBand="1" w:evenHBand="0" w:firstRowFirstColumn="0" w:firstRowLastColumn="0" w:lastRowFirstColumn="0" w:lastRowLastColumn="0"/>
          <w:trHeight w:val="736"/>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6D243F" w:rsidR="006D243F" w:rsidP="006D243F" w:rsidRDefault="006D243F" w14:paraId="6C3022D5" w14:textId="77777777">
            <w:pPr>
              <w:pStyle w:val="NoSpacing"/>
              <w:spacing w:after="80"/>
              <w:rPr>
                <w:sz w:val="18"/>
                <w:szCs w:val="18"/>
              </w:rPr>
            </w:pPr>
            <w:r w:rsidRPr="006D243F">
              <w:rPr>
                <w:sz w:val="18"/>
                <w:szCs w:val="18"/>
              </w:rPr>
              <w:t xml:space="preserve">Does your organization have a written account of its internal controls as required by </w:t>
            </w:r>
            <w:hyperlink w:history="1" w:anchor="se2.1.200_1303" r:id="rId14">
              <w:r w:rsidRPr="006D243F">
                <w:rPr>
                  <w:rStyle w:val="Hyperlink"/>
                  <w:sz w:val="18"/>
                  <w:szCs w:val="18"/>
                </w:rPr>
                <w:t>2 CFR §200.303</w:t>
              </w:r>
            </w:hyperlink>
            <w:r w:rsidRPr="006D243F">
              <w:rPr>
                <w:sz w:val="18"/>
                <w:szCs w:val="18"/>
              </w:rPr>
              <w:t>?</w:t>
            </w:r>
          </w:p>
          <w:p w:rsidRPr="006D243F" w:rsidR="006D243F" w:rsidP="006D243F" w:rsidRDefault="006D243F" w14:paraId="0DB5498E" w14:textId="77777777">
            <w:pPr>
              <w:pStyle w:val="NoSpacing"/>
              <w:rPr>
                <w:b w:val="0"/>
                <w:i/>
                <w:sz w:val="18"/>
                <w:szCs w:val="18"/>
              </w:rPr>
            </w:pPr>
            <w:r w:rsidRPr="006D243F">
              <w:rPr>
                <w:b w:val="0"/>
                <w:i/>
                <w:sz w:val="18"/>
                <w:szCs w:val="18"/>
              </w:rPr>
              <w:t>If ye</w:t>
            </w:r>
            <w:r w:rsidR="003C136B">
              <w:rPr>
                <w:b w:val="0"/>
                <w:i/>
                <w:sz w:val="18"/>
                <w:szCs w:val="18"/>
              </w:rPr>
              <w:t>s, provide a copy of or a hyper</w:t>
            </w:r>
            <w:r w:rsidRPr="006D243F">
              <w:rPr>
                <w:b w:val="0"/>
                <w:i/>
                <w:sz w:val="18"/>
                <w:szCs w:val="18"/>
              </w:rPr>
              <w:t>link to your organization’s written internal controls for Federal award</w:t>
            </w:r>
            <w:r>
              <w:rPr>
                <w:b w:val="0"/>
                <w:i/>
                <w:sz w:val="18"/>
                <w:szCs w:val="18"/>
              </w:rPr>
              <w:t>s (e.g</w:t>
            </w:r>
            <w:r w:rsidRPr="006D243F">
              <w:rPr>
                <w:b w:val="0"/>
                <w:i/>
                <w:sz w:val="18"/>
                <w:szCs w:val="18"/>
              </w:rPr>
              <w:t>., segregation of duties).</w:t>
            </w:r>
          </w:p>
        </w:tc>
        <w:sdt>
          <w:sdtPr>
            <w:rPr>
              <w:rStyle w:val="Strong"/>
              <w:sz w:val="30"/>
              <w:szCs w:val="30"/>
            </w:rPr>
            <w:id w:val="1190343629"/>
            <w14:checkbox>
              <w14:checked w14:val="0"/>
              <w14:checkedState w14:font="Wingdings" w14:val="00FE"/>
              <w14:uncheckedState w14:font="MS Gothic" w14:val="2610"/>
            </w14:checkbox>
          </w:sdtPr>
          <w:sdtContent>
            <w:tc>
              <w:tcPr>
                <w:tcW w:w="458" w:type="pct"/>
                <w:vAlign w:val="center"/>
              </w:tcPr>
              <w:p w:rsidRPr="00DF563A" w:rsidR="006D243F" w:rsidP="006D243F" w:rsidRDefault="006D243F" w14:paraId="7ED38FF1"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sdt>
          <w:sdtPr>
            <w:rPr>
              <w:rStyle w:val="Strong"/>
              <w:sz w:val="30"/>
              <w:szCs w:val="30"/>
            </w:rPr>
            <w:id w:val="-1779552018"/>
            <w14:checkbox>
              <w14:checked w14:val="0"/>
              <w14:checkedState w14:font="Wingdings" w14:val="00FE"/>
              <w14:uncheckedState w14:font="MS Gothic" w14:val="2610"/>
            </w14:checkbox>
          </w:sdtPr>
          <w:sdtContent>
            <w:tc>
              <w:tcPr>
                <w:tcW w:w="458" w:type="pct"/>
                <w:vAlign w:val="center"/>
              </w:tcPr>
              <w:p w:rsidRPr="00DF563A" w:rsidR="006D243F" w:rsidP="006D243F" w:rsidRDefault="006D243F" w14:paraId="15461C12"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tr>
      <w:tr w:rsidRPr="00FE0718" w:rsidR="00FE0718" w:rsidTr="00F40BAF" w14:paraId="2948594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FE0718" w:rsidR="00FE0718" w:rsidP="00FE0718" w:rsidRDefault="00FE0718" w14:paraId="14C366A5" w14:textId="77777777">
            <w:pPr>
              <w:pStyle w:val="NoSpacing"/>
              <w:rPr>
                <w:sz w:val="16"/>
                <w:szCs w:val="16"/>
              </w:rPr>
            </w:pPr>
          </w:p>
        </w:tc>
        <w:tc>
          <w:tcPr>
            <w:tcW w:w="458" w:type="pct"/>
            <w:vAlign w:val="center"/>
          </w:tcPr>
          <w:p w:rsidRPr="00FE0718" w:rsidR="00FE0718" w:rsidP="00FE0718" w:rsidRDefault="00FE0718" w14:paraId="274579C5" w14:textId="77777777">
            <w:pPr>
              <w:pStyle w:val="NoSpacing"/>
              <w:jc w:val="center"/>
              <w:cnfStyle w:val="000000010000" w:firstRow="0" w:lastRow="0" w:firstColumn="0" w:lastColumn="0" w:oddVBand="0" w:evenVBand="0" w:oddHBand="0" w:evenHBand="1" w:firstRowFirstColumn="0" w:firstRowLastColumn="0" w:lastRowFirstColumn="0" w:lastRowLastColumn="0"/>
              <w:rPr>
                <w:rStyle w:val="Strong"/>
                <w:sz w:val="16"/>
                <w:szCs w:val="16"/>
              </w:rPr>
            </w:pPr>
          </w:p>
        </w:tc>
        <w:tc>
          <w:tcPr>
            <w:tcW w:w="458" w:type="pct"/>
            <w:vAlign w:val="center"/>
          </w:tcPr>
          <w:p w:rsidRPr="00FE0718" w:rsidR="00FE0718" w:rsidP="00FE0718" w:rsidRDefault="00FE0718" w14:paraId="2F5D4C64" w14:textId="77777777">
            <w:pPr>
              <w:pStyle w:val="NoSpacing"/>
              <w:jc w:val="center"/>
              <w:cnfStyle w:val="000000010000" w:firstRow="0" w:lastRow="0" w:firstColumn="0" w:lastColumn="0" w:oddVBand="0" w:evenVBand="0" w:oddHBand="0" w:evenHBand="1" w:firstRowFirstColumn="0" w:firstRowLastColumn="0" w:lastRowFirstColumn="0" w:lastRowLastColumn="0"/>
              <w:rPr>
                <w:rStyle w:val="Strong"/>
                <w:sz w:val="16"/>
                <w:szCs w:val="16"/>
              </w:rPr>
            </w:pPr>
          </w:p>
        </w:tc>
      </w:tr>
      <w:tr w:rsidRPr="00794427" w:rsidR="00FE0718" w:rsidTr="00FE0718" w14:paraId="14420B2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29" w:type="pct"/>
            <w:tcBorders>
              <w:right w:val="single" w:color="7BA0CD" w:themeColor="accent1" w:themeTint="BF" w:sz="8" w:space="0"/>
            </w:tcBorders>
            <w:vAlign w:val="center"/>
          </w:tcPr>
          <w:p w:rsidRPr="006D243F" w:rsidR="00FE0718" w:rsidP="006D243F" w:rsidRDefault="00FE0718" w14:paraId="5796583A" w14:textId="77777777">
            <w:pPr>
              <w:pStyle w:val="NoSpacing"/>
              <w:spacing w:after="80"/>
              <w:rPr>
                <w:sz w:val="18"/>
                <w:szCs w:val="18"/>
              </w:rPr>
            </w:pPr>
            <w:r>
              <w:rPr>
                <w:sz w:val="18"/>
                <w:szCs w:val="18"/>
              </w:rPr>
              <w:t>Hyperlink (if available):</w:t>
            </w:r>
          </w:p>
        </w:tc>
        <w:tc>
          <w:tcPr>
            <w:tcW w:w="3971" w:type="pct"/>
            <w:gridSpan w:val="3"/>
            <w:tcBorders>
              <w:left w:val="single" w:color="7BA0CD" w:themeColor="accent1" w:themeTint="BF" w:sz="8" w:space="0"/>
            </w:tcBorders>
            <w:shd w:val="clear" w:color="auto" w:fill="auto"/>
            <w:vAlign w:val="center"/>
          </w:tcPr>
          <w:p w:rsidR="00FE0718" w:rsidP="006D243F" w:rsidRDefault="00FE0718" w14:paraId="3DC39BF0"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p>
        </w:tc>
      </w:tr>
    </w:tbl>
    <w:p w:rsidR="006D243F" w:rsidP="006D243F" w:rsidRDefault="0027795A" w14:paraId="44B1824C" w14:textId="5BBDC228">
      <w:pPr>
        <w:pStyle w:val="Heading1"/>
      </w:pPr>
      <w:r>
        <w:t xml:space="preserve">Audit </w:t>
      </w:r>
      <w:r w:rsidR="006D243F">
        <w:t>Financial and Reports</w:t>
      </w:r>
    </w:p>
    <w:p w:rsidRPr="006D243F" w:rsidR="006D243F" w:rsidP="006D243F" w:rsidRDefault="006D243F" w14:paraId="68E075DF" w14:textId="77777777">
      <w:pPr>
        <w:pStyle w:val="NoSpacing"/>
      </w:pPr>
    </w:p>
    <w:tbl>
      <w:tblPr>
        <w:tblStyle w:val="MediumShading1-Accent1"/>
        <w:tblW w:w="5000" w:type="pct"/>
        <w:tblLook w:val="04A0" w:firstRow="1" w:lastRow="0" w:firstColumn="1" w:lastColumn="0" w:noHBand="0" w:noVBand="1"/>
      </w:tblPr>
      <w:tblGrid>
        <w:gridCol w:w="2219"/>
        <w:gridCol w:w="6587"/>
        <w:gridCol w:w="987"/>
        <w:gridCol w:w="987"/>
      </w:tblGrid>
      <w:tr w:rsidRPr="00794427" w:rsidR="006D243F" w:rsidTr="005F4237" w14:paraId="74536DD5"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794427" w:rsidR="006D243F" w:rsidP="005F4237" w:rsidRDefault="006D243F" w14:paraId="0616EB2B" w14:textId="77777777">
            <w:pPr>
              <w:pStyle w:val="NoSpacing"/>
              <w:rPr>
                <w:rStyle w:val="Strong"/>
                <w:b/>
              </w:rPr>
            </w:pPr>
            <w:r w:rsidRPr="00794427">
              <w:rPr>
                <w:rStyle w:val="Strong"/>
                <w:b/>
              </w:rPr>
              <w:t>Requirement</w:t>
            </w:r>
          </w:p>
        </w:tc>
        <w:tc>
          <w:tcPr>
            <w:tcW w:w="458" w:type="pct"/>
            <w:vAlign w:val="center"/>
          </w:tcPr>
          <w:p w:rsidRPr="00794427" w:rsidR="006D243F" w:rsidP="005F4237" w:rsidRDefault="006D243F" w14:paraId="38488D77" w14:textId="77777777">
            <w:pPr>
              <w:pStyle w:val="NoSpacing"/>
              <w:jc w:val="center"/>
              <w:cnfStyle w:val="100000000000" w:firstRow="1" w:lastRow="0" w:firstColumn="0" w:lastColumn="0" w:oddVBand="0" w:evenVBand="0" w:oddHBand="0" w:evenHBand="0" w:firstRowFirstColumn="0" w:firstRowLastColumn="0" w:lastRowFirstColumn="0" w:lastRowLastColumn="0"/>
              <w:rPr>
                <w:rStyle w:val="Strong"/>
                <w:b/>
              </w:rPr>
            </w:pPr>
            <w:r w:rsidRPr="00794427">
              <w:rPr>
                <w:rStyle w:val="Strong"/>
                <w:b/>
              </w:rPr>
              <w:t>Yes</w:t>
            </w:r>
          </w:p>
        </w:tc>
        <w:tc>
          <w:tcPr>
            <w:tcW w:w="458" w:type="pct"/>
            <w:vAlign w:val="center"/>
          </w:tcPr>
          <w:p w:rsidRPr="00794427" w:rsidR="006D243F" w:rsidP="005F4237" w:rsidRDefault="006D243F" w14:paraId="5267D496" w14:textId="77777777">
            <w:pPr>
              <w:pStyle w:val="NoSpacing"/>
              <w:jc w:val="center"/>
              <w:cnfStyle w:val="100000000000" w:firstRow="1" w:lastRow="0" w:firstColumn="0" w:lastColumn="0" w:oddVBand="0" w:evenVBand="0" w:oddHBand="0" w:evenHBand="0" w:firstRowFirstColumn="0" w:firstRowLastColumn="0" w:lastRowFirstColumn="0" w:lastRowLastColumn="0"/>
              <w:rPr>
                <w:rStyle w:val="Strong"/>
                <w:b/>
              </w:rPr>
            </w:pPr>
            <w:r w:rsidRPr="00794427">
              <w:rPr>
                <w:rStyle w:val="Strong"/>
                <w:b/>
              </w:rPr>
              <w:t>No</w:t>
            </w:r>
          </w:p>
        </w:tc>
      </w:tr>
      <w:tr w:rsidRPr="00794427" w:rsidR="006D243F" w:rsidTr="005F4237" w14:paraId="2AA17BE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0C57EA" w:rsidR="00AF3F55" w:rsidP="000C57EA" w:rsidRDefault="006D243F" w14:paraId="3FA9816F" w14:textId="77777777">
            <w:pPr>
              <w:pStyle w:val="NoSpacing"/>
              <w:spacing w:after="80"/>
              <w:rPr>
                <w:sz w:val="18"/>
                <w:szCs w:val="18"/>
              </w:rPr>
            </w:pPr>
            <w:r>
              <w:rPr>
                <w:sz w:val="18"/>
                <w:szCs w:val="18"/>
              </w:rPr>
              <w:t xml:space="preserve">Does your organization issue annual financial </w:t>
            </w:r>
            <w:r w:rsidR="00AF3F55">
              <w:rPr>
                <w:sz w:val="18"/>
                <w:szCs w:val="18"/>
              </w:rPr>
              <w:t>reports and/or plans</w:t>
            </w:r>
            <w:r>
              <w:rPr>
                <w:sz w:val="18"/>
                <w:szCs w:val="18"/>
              </w:rPr>
              <w:t>?</w:t>
            </w:r>
          </w:p>
        </w:tc>
        <w:sdt>
          <w:sdtPr>
            <w:rPr>
              <w:rStyle w:val="Strong"/>
              <w:sz w:val="30"/>
              <w:szCs w:val="30"/>
            </w:rPr>
            <w:id w:val="-373996690"/>
            <w14:checkbox>
              <w14:checked w14:val="0"/>
              <w14:checkedState w14:font="Wingdings" w14:val="00FE"/>
              <w14:uncheckedState w14:font="MS Gothic" w14:val="2610"/>
            </w14:checkbox>
          </w:sdtPr>
          <w:sdtContent>
            <w:tc>
              <w:tcPr>
                <w:tcW w:w="458" w:type="pct"/>
                <w:vAlign w:val="center"/>
              </w:tcPr>
              <w:p w:rsidRPr="00DF563A" w:rsidR="006D243F" w:rsidP="005F4237" w:rsidRDefault="006D243F" w14:paraId="64D75F4E"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sdt>
          <w:sdtPr>
            <w:rPr>
              <w:rStyle w:val="Strong"/>
              <w:sz w:val="30"/>
              <w:szCs w:val="30"/>
            </w:rPr>
            <w:id w:val="472951426"/>
            <w14:checkbox>
              <w14:checked w14:val="0"/>
              <w14:checkedState w14:font="Wingdings" w14:val="00FE"/>
              <w14:uncheckedState w14:font="MS Gothic" w14:val="2610"/>
            </w14:checkbox>
          </w:sdtPr>
          <w:sdtContent>
            <w:tc>
              <w:tcPr>
                <w:tcW w:w="458" w:type="pct"/>
                <w:vAlign w:val="center"/>
              </w:tcPr>
              <w:p w:rsidRPr="00DF563A" w:rsidR="006D243F" w:rsidP="005F4237" w:rsidRDefault="006D243F" w14:paraId="35702753"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tr>
      <w:tr w:rsidRPr="006D243F" w:rsidR="006D243F" w:rsidTr="005F4237" w14:paraId="34C46A0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6D243F" w:rsidR="006D243F" w:rsidP="005F4237" w:rsidRDefault="006D243F" w14:paraId="101A7A0D" w14:textId="77777777">
            <w:pPr>
              <w:pStyle w:val="NoSpacing"/>
              <w:rPr>
                <w:rStyle w:val="Strong"/>
                <w:sz w:val="16"/>
                <w:szCs w:val="16"/>
              </w:rPr>
            </w:pPr>
          </w:p>
        </w:tc>
        <w:tc>
          <w:tcPr>
            <w:tcW w:w="458" w:type="pct"/>
            <w:vAlign w:val="center"/>
          </w:tcPr>
          <w:p w:rsidRPr="006D243F" w:rsidR="006D243F" w:rsidP="005F4237" w:rsidRDefault="006D243F" w14:paraId="62C8FC3E" w14:textId="77777777">
            <w:pPr>
              <w:pStyle w:val="NoSpacing"/>
              <w:cnfStyle w:val="000000010000" w:firstRow="0" w:lastRow="0" w:firstColumn="0" w:lastColumn="0" w:oddVBand="0" w:evenVBand="0" w:oddHBand="0" w:evenHBand="1" w:firstRowFirstColumn="0" w:firstRowLastColumn="0" w:lastRowFirstColumn="0" w:lastRowLastColumn="0"/>
              <w:rPr>
                <w:rStyle w:val="Strong"/>
                <w:sz w:val="16"/>
                <w:szCs w:val="16"/>
              </w:rPr>
            </w:pPr>
          </w:p>
        </w:tc>
        <w:tc>
          <w:tcPr>
            <w:tcW w:w="458" w:type="pct"/>
            <w:vAlign w:val="center"/>
          </w:tcPr>
          <w:p w:rsidRPr="006D243F" w:rsidR="006D243F" w:rsidP="005F4237" w:rsidRDefault="006D243F" w14:paraId="5381C737" w14:textId="77777777">
            <w:pPr>
              <w:pStyle w:val="NoSpacing"/>
              <w:cnfStyle w:val="000000010000" w:firstRow="0" w:lastRow="0" w:firstColumn="0" w:lastColumn="0" w:oddVBand="0" w:evenVBand="0" w:oddHBand="0" w:evenHBand="1" w:firstRowFirstColumn="0" w:firstRowLastColumn="0" w:lastRowFirstColumn="0" w:lastRowLastColumn="0"/>
              <w:rPr>
                <w:rStyle w:val="Strong"/>
                <w:sz w:val="16"/>
                <w:szCs w:val="16"/>
              </w:rPr>
            </w:pPr>
          </w:p>
        </w:tc>
      </w:tr>
      <w:tr w:rsidRPr="00794427" w:rsidR="006D243F" w:rsidTr="005F4237" w14:paraId="011C0A3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6D243F" w:rsidR="006D243F" w:rsidP="005F4237" w:rsidRDefault="006D243F" w14:paraId="6E23D78B" w14:textId="77777777">
            <w:pPr>
              <w:pStyle w:val="NoSpacing"/>
              <w:spacing w:after="80"/>
              <w:rPr>
                <w:sz w:val="18"/>
                <w:szCs w:val="18"/>
              </w:rPr>
            </w:pPr>
            <w:r>
              <w:rPr>
                <w:sz w:val="18"/>
                <w:szCs w:val="18"/>
              </w:rPr>
              <w:t>Has your organization been audited within the last 5 fiscal years?</w:t>
            </w:r>
          </w:p>
          <w:p w:rsidRPr="006D243F" w:rsidR="006D243F" w:rsidP="00AF3F55" w:rsidRDefault="006D243F" w14:paraId="7010E342" w14:textId="77777777">
            <w:pPr>
              <w:pStyle w:val="NoSpacing"/>
              <w:rPr>
                <w:rStyle w:val="Strong"/>
                <w:i/>
              </w:rPr>
            </w:pPr>
            <w:r w:rsidRPr="006D243F">
              <w:rPr>
                <w:b w:val="0"/>
                <w:bCs w:val="0"/>
                <w:i/>
                <w:sz w:val="18"/>
                <w:szCs w:val="18"/>
              </w:rPr>
              <w:t xml:space="preserve">If yes, provide a copy of or a hyperlink to </w:t>
            </w:r>
            <w:r w:rsidR="00AF3F55">
              <w:rPr>
                <w:b w:val="0"/>
                <w:bCs w:val="0"/>
                <w:i/>
                <w:sz w:val="18"/>
                <w:szCs w:val="18"/>
              </w:rPr>
              <w:t>the audit report.</w:t>
            </w:r>
          </w:p>
        </w:tc>
        <w:sdt>
          <w:sdtPr>
            <w:rPr>
              <w:rStyle w:val="Strong"/>
              <w:sz w:val="30"/>
              <w:szCs w:val="30"/>
            </w:rPr>
            <w:id w:val="-1575432214"/>
            <w14:checkbox>
              <w14:checked w14:val="0"/>
              <w14:checkedState w14:font="Wingdings" w14:val="00FE"/>
              <w14:uncheckedState w14:font="MS Gothic" w14:val="2610"/>
            </w14:checkbox>
          </w:sdtPr>
          <w:sdtContent>
            <w:tc>
              <w:tcPr>
                <w:tcW w:w="458" w:type="pct"/>
                <w:vAlign w:val="center"/>
              </w:tcPr>
              <w:p w:rsidRPr="00DF563A" w:rsidR="006D243F" w:rsidP="005F4237" w:rsidRDefault="006D243F" w14:paraId="52EB4D3E"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sdt>
          <w:sdtPr>
            <w:rPr>
              <w:rStyle w:val="Strong"/>
              <w:sz w:val="30"/>
              <w:szCs w:val="30"/>
            </w:rPr>
            <w:id w:val="-1698695351"/>
            <w14:checkbox>
              <w14:checked w14:val="0"/>
              <w14:checkedState w14:font="Wingdings" w14:val="00FE"/>
              <w14:uncheckedState w14:font="MS Gothic" w14:val="2610"/>
            </w14:checkbox>
          </w:sdtPr>
          <w:sdtContent>
            <w:tc>
              <w:tcPr>
                <w:tcW w:w="458" w:type="pct"/>
                <w:vAlign w:val="center"/>
              </w:tcPr>
              <w:p w:rsidRPr="00DF563A" w:rsidR="006D243F" w:rsidP="005F4237" w:rsidRDefault="006D243F" w14:paraId="27FF1D84"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r>
                  <w:rPr>
                    <w:rStyle w:val="Strong"/>
                    <w:rFonts w:hint="eastAsia" w:ascii="MS Gothic" w:hAnsi="MS Gothic" w:eastAsia="MS Gothic"/>
                    <w:sz w:val="30"/>
                    <w:szCs w:val="30"/>
                  </w:rPr>
                  <w:t>☐</w:t>
                </w:r>
              </w:p>
            </w:tc>
          </w:sdtContent>
        </w:sdt>
      </w:tr>
      <w:tr w:rsidRPr="00FE0718" w:rsidR="00FE0718" w:rsidTr="005F4237" w14:paraId="62D63210"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84" w:type="pct"/>
            <w:gridSpan w:val="2"/>
            <w:vAlign w:val="center"/>
          </w:tcPr>
          <w:p w:rsidRPr="00FE0718" w:rsidR="00FE0718" w:rsidP="00FE0718" w:rsidRDefault="00FE0718" w14:paraId="2BC017AD" w14:textId="77777777">
            <w:pPr>
              <w:pStyle w:val="NoSpacing"/>
              <w:rPr>
                <w:sz w:val="16"/>
                <w:szCs w:val="16"/>
              </w:rPr>
            </w:pPr>
          </w:p>
        </w:tc>
        <w:tc>
          <w:tcPr>
            <w:tcW w:w="458" w:type="pct"/>
            <w:vAlign w:val="center"/>
          </w:tcPr>
          <w:p w:rsidRPr="00FE0718" w:rsidR="00FE0718" w:rsidP="00FE0718" w:rsidRDefault="00FE0718" w14:paraId="035916D4" w14:textId="77777777">
            <w:pPr>
              <w:pStyle w:val="NoSpacing"/>
              <w:jc w:val="center"/>
              <w:cnfStyle w:val="000000010000" w:firstRow="0" w:lastRow="0" w:firstColumn="0" w:lastColumn="0" w:oddVBand="0" w:evenVBand="0" w:oddHBand="0" w:evenHBand="1" w:firstRowFirstColumn="0" w:firstRowLastColumn="0" w:lastRowFirstColumn="0" w:lastRowLastColumn="0"/>
              <w:rPr>
                <w:rStyle w:val="Strong"/>
                <w:sz w:val="16"/>
                <w:szCs w:val="16"/>
              </w:rPr>
            </w:pPr>
          </w:p>
        </w:tc>
        <w:tc>
          <w:tcPr>
            <w:tcW w:w="458" w:type="pct"/>
            <w:vAlign w:val="center"/>
          </w:tcPr>
          <w:p w:rsidRPr="00FE0718" w:rsidR="00FE0718" w:rsidP="00FE0718" w:rsidRDefault="00FE0718" w14:paraId="0BCD6CDE" w14:textId="77777777">
            <w:pPr>
              <w:pStyle w:val="NoSpacing"/>
              <w:jc w:val="center"/>
              <w:cnfStyle w:val="000000010000" w:firstRow="0" w:lastRow="0" w:firstColumn="0" w:lastColumn="0" w:oddVBand="0" w:evenVBand="0" w:oddHBand="0" w:evenHBand="1" w:firstRowFirstColumn="0" w:firstRowLastColumn="0" w:lastRowFirstColumn="0" w:lastRowLastColumn="0"/>
              <w:rPr>
                <w:rStyle w:val="Strong"/>
                <w:sz w:val="16"/>
                <w:szCs w:val="16"/>
              </w:rPr>
            </w:pPr>
          </w:p>
        </w:tc>
      </w:tr>
      <w:tr w:rsidRPr="00794427" w:rsidR="00FE0718" w:rsidTr="00FE0718" w14:paraId="78C4129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29" w:type="pct"/>
            <w:tcBorders>
              <w:right w:val="single" w:color="7BA0CD" w:themeColor="accent1" w:themeTint="BF" w:sz="8" w:space="0"/>
            </w:tcBorders>
            <w:vAlign w:val="center"/>
          </w:tcPr>
          <w:p w:rsidR="00FE0718" w:rsidP="005F4237" w:rsidRDefault="00FE0718" w14:paraId="4E4B74DA" w14:textId="77777777">
            <w:pPr>
              <w:pStyle w:val="NoSpacing"/>
              <w:spacing w:after="80"/>
              <w:rPr>
                <w:sz w:val="18"/>
                <w:szCs w:val="18"/>
              </w:rPr>
            </w:pPr>
            <w:r>
              <w:rPr>
                <w:sz w:val="18"/>
                <w:szCs w:val="18"/>
              </w:rPr>
              <w:t>Hyperlink (if available):</w:t>
            </w:r>
          </w:p>
        </w:tc>
        <w:tc>
          <w:tcPr>
            <w:tcW w:w="3971" w:type="pct"/>
            <w:gridSpan w:val="3"/>
            <w:tcBorders>
              <w:left w:val="single" w:color="7BA0CD" w:themeColor="accent1" w:themeTint="BF" w:sz="8" w:space="0"/>
            </w:tcBorders>
            <w:shd w:val="clear" w:color="auto" w:fill="auto"/>
            <w:vAlign w:val="center"/>
          </w:tcPr>
          <w:p w:rsidR="00FE0718" w:rsidP="005F4237" w:rsidRDefault="00FE0718" w14:paraId="3FCEBA0B" w14:textId="77777777">
            <w:pPr>
              <w:pStyle w:val="NoSpacing"/>
              <w:jc w:val="center"/>
              <w:cnfStyle w:val="000000100000" w:firstRow="0" w:lastRow="0" w:firstColumn="0" w:lastColumn="0" w:oddVBand="0" w:evenVBand="0" w:oddHBand="1" w:evenHBand="0" w:firstRowFirstColumn="0" w:firstRowLastColumn="0" w:lastRowFirstColumn="0" w:lastRowLastColumn="0"/>
              <w:rPr>
                <w:rStyle w:val="Strong"/>
                <w:sz w:val="30"/>
                <w:szCs w:val="30"/>
              </w:rPr>
            </w:pPr>
          </w:p>
        </w:tc>
      </w:tr>
    </w:tbl>
    <w:p w:rsidR="0066298A" w:rsidP="0066298A" w:rsidRDefault="0066298A" w14:paraId="1509CF20" w14:textId="77777777">
      <w:pPr>
        <w:pStyle w:val="Heading1"/>
      </w:pPr>
      <w:r>
        <w:t>Additional Information</w:t>
      </w:r>
    </w:p>
    <w:p w:rsidRPr="003F531D" w:rsidR="003F531D" w:rsidP="003F531D" w:rsidRDefault="003F531D" w14:paraId="345BAECE" w14:textId="77777777">
      <w:pPr>
        <w:spacing w:before="0" w:after="0"/>
        <w:rPr>
          <w:sz w:val="16"/>
          <w:szCs w:val="16"/>
        </w:rPr>
      </w:pPr>
    </w:p>
    <w:tbl>
      <w:tblPr>
        <w:tblStyle w:val="MediumShading1-Accent1"/>
        <w:tblW w:w="5000" w:type="pct"/>
        <w:tblLook w:val="04A0" w:firstRow="1" w:lastRow="0" w:firstColumn="1" w:lastColumn="0" w:noHBand="0" w:noVBand="1"/>
      </w:tblPr>
      <w:tblGrid>
        <w:gridCol w:w="10780"/>
      </w:tblGrid>
      <w:tr w:rsidRPr="00794427" w:rsidR="003F531D" w:rsidTr="00476D24" w14:paraId="139C621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tcPr>
          <w:p w:rsidRPr="00794427" w:rsidR="003F531D" w:rsidP="003F531D" w:rsidRDefault="003F531D" w14:paraId="3C4DE6CF" w14:textId="77777777">
            <w:r w:rsidRPr="00794427">
              <w:t>Additional financial information including expanding on responses in previous sections</w:t>
            </w:r>
          </w:p>
        </w:tc>
      </w:tr>
      <w:tr w:rsidRPr="003F531D" w:rsidR="003F531D" w:rsidTr="00476D24" w14:paraId="607427B0" w14:textId="77777777">
        <w:trPr>
          <w:cnfStyle w:val="000000100000" w:firstRow="0" w:lastRow="0" w:firstColumn="0" w:lastColumn="0" w:oddVBand="0" w:evenVBand="0" w:oddHBand="1" w:evenHBand="0" w:firstRowFirstColumn="0" w:firstRowLastColumn="0" w:lastRowFirstColumn="0" w:lastRowLastColumn="0"/>
          <w:trHeight w:val="988"/>
        </w:trPr>
        <w:tc>
          <w:tcPr>
            <w:cnfStyle w:val="001000000000" w:firstRow="0" w:lastRow="0" w:firstColumn="1" w:lastColumn="0" w:oddVBand="0" w:evenVBand="0" w:oddHBand="0" w:evenHBand="0" w:firstRowFirstColumn="0" w:firstRowLastColumn="0" w:lastRowFirstColumn="0" w:lastRowLastColumn="0"/>
            <w:tcW w:w="5000" w:type="pct"/>
          </w:tcPr>
          <w:p w:rsidRPr="003F531D" w:rsidR="003F531D" w:rsidP="00DF563A" w:rsidRDefault="003F531D" w14:paraId="716C3D2F" w14:textId="77777777"/>
        </w:tc>
      </w:tr>
    </w:tbl>
    <w:p w:rsidR="0066298A" w:rsidP="0066298A" w:rsidRDefault="0066298A" w14:paraId="63236F44" w14:textId="77777777">
      <w:pPr>
        <w:pStyle w:val="Heading1"/>
      </w:pPr>
      <w:r>
        <w:t>Applicant Certification</w:t>
      </w:r>
    </w:p>
    <w:p w:rsidR="0066298A" w:rsidRDefault="003F531D" w14:paraId="617065DC" w14:textId="77777777">
      <w:r>
        <w:t>I certify that the above information is complete and correct to the best of my knowledge.</w:t>
      </w:r>
    </w:p>
    <w:tbl>
      <w:tblPr>
        <w:tblStyle w:val="TableGrid"/>
        <w:tblW w:w="0" w:type="auto"/>
        <w:jc w:val="center"/>
        <w:tblLook w:val="04A0" w:firstRow="1" w:lastRow="0" w:firstColumn="1" w:lastColumn="0" w:noHBand="0" w:noVBand="1"/>
      </w:tblPr>
      <w:tblGrid>
        <w:gridCol w:w="981"/>
        <w:gridCol w:w="5841"/>
      </w:tblGrid>
      <w:tr w:rsidR="003F531D" w:rsidTr="004C0590" w14:paraId="1E5A87E0" w14:textId="77777777">
        <w:trPr>
          <w:jc w:val="center"/>
        </w:trPr>
        <w:tc>
          <w:tcPr>
            <w:tcW w:w="6822" w:type="dxa"/>
            <w:gridSpan w:val="2"/>
            <w:tcBorders>
              <w:bottom w:val="nil"/>
            </w:tcBorders>
          </w:tcPr>
          <w:p w:rsidRPr="004A7970" w:rsidR="003F531D" w:rsidRDefault="00DF563A" w14:paraId="300080D0" w14:textId="77777777">
            <w:pPr>
              <w:rPr>
                <w:b/>
              </w:rPr>
            </w:pPr>
            <w:r>
              <w:rPr>
                <w:b/>
              </w:rPr>
              <w:t xml:space="preserve">AOR </w:t>
            </w:r>
            <w:r w:rsidRPr="004A7970" w:rsidR="003F531D">
              <w:rPr>
                <w:b/>
              </w:rPr>
              <w:t>Signature</w:t>
            </w:r>
            <w:r w:rsidRPr="004A7970" w:rsidR="004A7970">
              <w:rPr>
                <w:b/>
              </w:rPr>
              <w:t xml:space="preserve"> and Date</w:t>
            </w:r>
          </w:p>
        </w:tc>
      </w:tr>
      <w:tr w:rsidR="003F531D" w:rsidTr="004C0590" w14:paraId="4150FC23" w14:textId="77777777">
        <w:trPr>
          <w:jc w:val="center"/>
        </w:trPr>
        <w:tc>
          <w:tcPr>
            <w:tcW w:w="6822" w:type="dxa"/>
            <w:gridSpan w:val="2"/>
            <w:tcBorders>
              <w:top w:val="nil"/>
              <w:bottom w:val="single" w:color="auto" w:sz="4" w:space="0"/>
            </w:tcBorders>
          </w:tcPr>
          <w:p w:rsidR="003F531D" w:rsidRDefault="003F531D" w14:paraId="121B6DD3" w14:textId="77777777"/>
        </w:tc>
      </w:tr>
      <w:tr w:rsidR="004C0590" w:rsidTr="004C0590" w14:paraId="1951B946" w14:textId="77777777">
        <w:trPr>
          <w:jc w:val="center"/>
        </w:trPr>
        <w:tc>
          <w:tcPr>
            <w:tcW w:w="981" w:type="dxa"/>
            <w:tcBorders>
              <w:top w:val="single" w:color="auto" w:sz="4" w:space="0"/>
              <w:bottom w:val="single" w:color="auto" w:sz="4" w:space="0"/>
              <w:right w:val="nil"/>
            </w:tcBorders>
          </w:tcPr>
          <w:p w:rsidRPr="004C0590" w:rsidR="004C0590" w:rsidRDefault="004C0590" w14:paraId="5AE5A54D" w14:textId="77777777">
            <w:pPr>
              <w:rPr>
                <w:b/>
              </w:rPr>
            </w:pPr>
            <w:r w:rsidRPr="004C0590">
              <w:rPr>
                <w:b/>
              </w:rPr>
              <w:t>Phone:</w:t>
            </w:r>
          </w:p>
        </w:tc>
        <w:tc>
          <w:tcPr>
            <w:tcW w:w="5841" w:type="dxa"/>
            <w:tcBorders>
              <w:top w:val="single" w:color="auto" w:sz="4" w:space="0"/>
              <w:left w:val="nil"/>
              <w:bottom w:val="single" w:color="auto" w:sz="4" w:space="0"/>
            </w:tcBorders>
          </w:tcPr>
          <w:p w:rsidR="004C0590" w:rsidRDefault="004C0590" w14:paraId="37036BF7" w14:textId="77777777"/>
        </w:tc>
      </w:tr>
      <w:tr w:rsidR="004C0590" w:rsidTr="004C0590" w14:paraId="6350319A" w14:textId="77777777">
        <w:trPr>
          <w:jc w:val="center"/>
        </w:trPr>
        <w:tc>
          <w:tcPr>
            <w:tcW w:w="981" w:type="dxa"/>
            <w:tcBorders>
              <w:top w:val="single" w:color="auto" w:sz="4" w:space="0"/>
              <w:right w:val="nil"/>
            </w:tcBorders>
          </w:tcPr>
          <w:p w:rsidRPr="004C0590" w:rsidR="004C0590" w:rsidRDefault="004C0590" w14:paraId="6F3D8466" w14:textId="77777777">
            <w:pPr>
              <w:rPr>
                <w:b/>
              </w:rPr>
            </w:pPr>
            <w:r w:rsidRPr="004C0590">
              <w:rPr>
                <w:b/>
              </w:rPr>
              <w:t>Email:</w:t>
            </w:r>
          </w:p>
        </w:tc>
        <w:tc>
          <w:tcPr>
            <w:tcW w:w="5841" w:type="dxa"/>
            <w:tcBorders>
              <w:top w:val="single" w:color="auto" w:sz="4" w:space="0"/>
              <w:left w:val="nil"/>
            </w:tcBorders>
          </w:tcPr>
          <w:p w:rsidR="004C0590" w:rsidRDefault="004C0590" w14:paraId="260D3252" w14:textId="77777777"/>
        </w:tc>
      </w:tr>
    </w:tbl>
    <w:p w:rsidR="003B3A72" w:rsidP="003B3A72" w:rsidRDefault="003B3A72" w14:paraId="105D3CD1" w14:textId="77777777">
      <w:pPr>
        <w:pStyle w:val="Default"/>
        <w:rPr>
          <w:i/>
          <w:iCs/>
          <w:sz w:val="16"/>
          <w:szCs w:val="16"/>
        </w:rPr>
      </w:pPr>
    </w:p>
    <w:p w:rsidRPr="00CD3B55" w:rsidR="00CE2DDF" w:rsidP="00CE2DDF" w:rsidRDefault="00CE2DDF" w14:paraId="26B29187" w14:textId="7DCBCF04">
      <w:pPr>
        <w:pStyle w:val="Default"/>
        <w:rPr>
          <w:rFonts w:asciiTheme="minorHAnsi" w:hAnsiTheme="minorHAnsi"/>
          <w:i/>
          <w:iCs/>
          <w:sz w:val="16"/>
          <w:szCs w:val="16"/>
        </w:rPr>
      </w:pPr>
      <w:r w:rsidRPr="00CE2DDF">
        <w:rPr>
          <w:rFonts w:asciiTheme="minorHAnsi" w:hAnsiTheme="minorHAnsi"/>
          <w:i/>
          <w:iCs/>
          <w:sz w:val="16"/>
          <w:szCs w:val="16"/>
        </w:rPr>
        <w:t xml:space="preserve">According to the Paperwork Reduction Act of 1995, an agency may not conduct or sponsor, and a person is not required to respond to a collection of information unless it displays a valid OMB control number. The valid OMB control number for this information collection is 0581-NEW. The time required to complete this information collection is estimated to average </w:t>
      </w:r>
      <w:r w:rsidRPr="00CD3B55" w:rsidR="00CD3B55">
        <w:rPr>
          <w:rFonts w:asciiTheme="minorHAnsi" w:hAnsiTheme="minorHAnsi"/>
          <w:i/>
          <w:iCs/>
          <w:sz w:val="16"/>
          <w:szCs w:val="16"/>
        </w:rPr>
        <w:t>19.98</w:t>
      </w:r>
      <w:r w:rsidRPr="00CE2DDF">
        <w:rPr>
          <w:rFonts w:asciiTheme="minorHAnsi" w:hAnsiTheme="minorHAnsi"/>
          <w:i/>
          <w:iCs/>
          <w:sz w:val="16"/>
          <w:szCs w:val="16"/>
        </w:rPr>
        <w:t xml:space="preserve"> </w:t>
      </w:r>
      <w:r w:rsidRPr="00CD3B55" w:rsidR="00CD3B55">
        <w:rPr>
          <w:rFonts w:asciiTheme="minorHAnsi" w:hAnsiTheme="minorHAnsi"/>
          <w:i/>
          <w:iCs/>
          <w:sz w:val="16"/>
          <w:szCs w:val="16"/>
        </w:rPr>
        <w:t>minutes</w:t>
      </w:r>
      <w:r w:rsidRPr="00CE2DDF">
        <w:rPr>
          <w:rFonts w:asciiTheme="minorHAnsi" w:hAnsiTheme="minorHAnsi"/>
          <w:i/>
          <w:iCs/>
          <w:sz w:val="16"/>
          <w:szCs w:val="16"/>
        </w:rPr>
        <w:t xml:space="preserve"> per response, including the time for reviewing instructions, searching existing data sources, gathering and maintaining the data needed, and completing and reviewing the collection of information. </w:t>
      </w:r>
    </w:p>
    <w:p w:rsidRPr="00CD3B55" w:rsidR="00CE2DDF" w:rsidP="00CE2DDF" w:rsidRDefault="00CE2DDF" w14:paraId="43BF800B" w14:textId="77777777">
      <w:pPr>
        <w:pStyle w:val="Default"/>
        <w:rPr>
          <w:rFonts w:asciiTheme="minorHAnsi" w:hAnsiTheme="minorHAnsi"/>
          <w:i/>
          <w:iCs/>
          <w:sz w:val="16"/>
          <w:szCs w:val="16"/>
        </w:rPr>
      </w:pPr>
    </w:p>
    <w:p w:rsidRPr="00CE2DDF" w:rsidR="00CE2DDF" w:rsidP="00CE2DDF" w:rsidRDefault="00CE2DDF" w14:paraId="748AD8BF" w14:textId="2B85B6B8">
      <w:pPr>
        <w:pStyle w:val="Default"/>
        <w:rPr>
          <w:rFonts w:asciiTheme="minorHAnsi" w:hAnsiTheme="minorHAnsi"/>
          <w:i/>
          <w:iCs/>
          <w:sz w:val="16"/>
          <w:szCs w:val="16"/>
        </w:rPr>
      </w:pPr>
      <w:r w:rsidRPr="00CE2DDF">
        <w:rPr>
          <w:rFonts w:asciiTheme="minorHAnsi" w:hAnsiTheme="minorHAnsi"/>
          <w:i/>
          <w:iCs/>
          <w:sz w:val="16"/>
          <w:szCs w:val="16"/>
        </w:rPr>
        <w:t>USDA is an equal opportunity provider, employer, and lender.</w:t>
      </w:r>
    </w:p>
    <w:p w:rsidR="003F531D" w:rsidP="00CE2DDF" w:rsidRDefault="003F531D" w14:paraId="168BDB88" w14:textId="0FB381E5">
      <w:pPr>
        <w:pStyle w:val="Default"/>
      </w:pPr>
    </w:p>
    <w:sectPr w:rsidR="003F531D" w:rsidSect="00026BEE">
      <w:headerReference w:type="default" r:id="rId15"/>
      <w:type w:val="continuous"/>
      <w:pgSz w:w="12240" w:h="15840"/>
      <w:pgMar w:top="720" w:right="720" w:bottom="720" w:left="72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724B8893" w14:textId="77777777" w:rsidR="005F4237" w:rsidRDefault="005F4237" w:rsidP="00810D45">
      <w:pPr>
        <w:spacing w:before="0" w:after="0" w:line="240" w:lineRule="auto"/>
      </w:pPr>
      <w:r>
        <w:separator/>
      </w:r>
    </w:p>
  </w:endnote>
  <w:endnote w:type="continuationSeparator" w:id="0">
    <w:p w14:paraId="1E28327A" w14:textId="77777777" w:rsidR="005F4237" w:rsidRDefault="005F4237" w:rsidP="00810D45">
      <w:pPr>
        <w:spacing w:before="0" w:after="0" w:line="240" w:lineRule="auto"/>
      </w:pPr>
      <w:r>
        <w:continuationSeparator/>
      </w:r>
    </w:p>
  </w:endnote>
  <w:endnote w:type="continuationNotice" w:id="1">
    <w:p w14:paraId="3724F4E9" w14:textId="77777777" w:rsidR="005F4237" w:rsidRDefault="005F4237">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Cambria">
    <w:panose1 w:val="02040503050406030204"/>
    <w:charset w:val="00"/>
    <w:family w:val="roman"/>
    <w:pitch w:val="variable"/>
    <w:sig w:usb0="E00002FF" w:usb1="400004FF"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AFF" w:usb1="C000247B" w:usb2="00000009" w:usb3="00000000" w:csb0="000001FF" w:csb1="00000000"/>
  </w:font>
  <w:font w:name="Book Antiqua">
    <w:altName w:val="Cambria"/>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4720460" w14:textId="77777777" w:rsidR="005F4237" w:rsidRDefault="005F4237" w:rsidP="00810D45">
      <w:pPr>
        <w:spacing w:before="0" w:after="0" w:line="240" w:lineRule="auto"/>
      </w:pPr>
      <w:r>
        <w:separator/>
      </w:r>
    </w:p>
  </w:footnote>
  <w:footnote w:type="continuationSeparator" w:id="0">
    <w:p w14:paraId="1DD9E573" w14:textId="77777777" w:rsidR="005F4237" w:rsidRDefault="005F4237" w:rsidP="00810D45">
      <w:pPr>
        <w:spacing w:before="0" w:after="0" w:line="240" w:lineRule="auto"/>
      </w:pPr>
      <w:r>
        <w:continuationSeparator/>
      </w:r>
    </w:p>
  </w:footnote>
  <w:footnote w:type="continuationNotice" w:id="1">
    <w:p w14:paraId="12732E4F" w14:textId="77777777" w:rsidR="005F4237" w:rsidRDefault="005F4237">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63B863" w14:textId="53D667B0" w:rsidR="003B3A72" w:rsidRDefault="003B3A72" w:rsidP="00525E8D">
    <w:pPr>
      <w:pStyle w:val="Header"/>
      <w:jc w:val="right"/>
    </w:pPr>
    <w:r>
      <w:tab/>
    </w:r>
    <w:r>
      <w:tab/>
      <w:t xml:space="preserve">   OMB No. 0581-</w:t>
    </w:r>
    <w:r w:rsidR="00A04719">
      <w:t>NEW</w:t>
    </w:r>
  </w:p>
  <w:p w14:paraId="7BF0C60D" w14:textId="77777777" w:rsidR="003B3A72" w:rsidRDefault="003B3A7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20"/>
  <w:proofState w:spelling="clean" w:grammar="clean"/>
  <w:defaultTabStop w:val="720"/>
  <w:characterSpacingControl w:val="doNotCompress"/>
  <w:savePreviewPicture/>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D2FB8"/>
    <w:rsid w:val="00026BEE"/>
    <w:rsid w:val="000C57EA"/>
    <w:rsid w:val="000D6C89"/>
    <w:rsid w:val="00127979"/>
    <w:rsid w:val="00131C37"/>
    <w:rsid w:val="001B22B6"/>
    <w:rsid w:val="001F36C1"/>
    <w:rsid w:val="001F4BD0"/>
    <w:rsid w:val="002024BF"/>
    <w:rsid w:val="00245AA7"/>
    <w:rsid w:val="0027795A"/>
    <w:rsid w:val="00284F6B"/>
    <w:rsid w:val="002A0123"/>
    <w:rsid w:val="00303494"/>
    <w:rsid w:val="00374099"/>
    <w:rsid w:val="003B2D62"/>
    <w:rsid w:val="003B3A72"/>
    <w:rsid w:val="003C136B"/>
    <w:rsid w:val="003E0D4D"/>
    <w:rsid w:val="003E1074"/>
    <w:rsid w:val="003F531D"/>
    <w:rsid w:val="00476D24"/>
    <w:rsid w:val="004906C3"/>
    <w:rsid w:val="004A7970"/>
    <w:rsid w:val="004C0590"/>
    <w:rsid w:val="00525E8D"/>
    <w:rsid w:val="005C0316"/>
    <w:rsid w:val="005F0327"/>
    <w:rsid w:val="005F3626"/>
    <w:rsid w:val="005F4237"/>
    <w:rsid w:val="0062597D"/>
    <w:rsid w:val="0065672A"/>
    <w:rsid w:val="00657550"/>
    <w:rsid w:val="0066298A"/>
    <w:rsid w:val="00695132"/>
    <w:rsid w:val="006C5CCA"/>
    <w:rsid w:val="006D243F"/>
    <w:rsid w:val="006E4D28"/>
    <w:rsid w:val="00766363"/>
    <w:rsid w:val="00794427"/>
    <w:rsid w:val="007B4A1F"/>
    <w:rsid w:val="007C7DD7"/>
    <w:rsid w:val="007D2FB8"/>
    <w:rsid w:val="00810D45"/>
    <w:rsid w:val="008B4225"/>
    <w:rsid w:val="00914BF4"/>
    <w:rsid w:val="00941A45"/>
    <w:rsid w:val="0099474E"/>
    <w:rsid w:val="009C5F68"/>
    <w:rsid w:val="009E508F"/>
    <w:rsid w:val="009F7BBB"/>
    <w:rsid w:val="00A04719"/>
    <w:rsid w:val="00A14D50"/>
    <w:rsid w:val="00A51EE4"/>
    <w:rsid w:val="00A95EAD"/>
    <w:rsid w:val="00A97042"/>
    <w:rsid w:val="00AF3F55"/>
    <w:rsid w:val="00B05A35"/>
    <w:rsid w:val="00B34D2D"/>
    <w:rsid w:val="00B37A1C"/>
    <w:rsid w:val="00B4501E"/>
    <w:rsid w:val="00B73C1F"/>
    <w:rsid w:val="00B85F9E"/>
    <w:rsid w:val="00BB087F"/>
    <w:rsid w:val="00BE13D1"/>
    <w:rsid w:val="00C01503"/>
    <w:rsid w:val="00CB2B5E"/>
    <w:rsid w:val="00CC7E19"/>
    <w:rsid w:val="00CD3B55"/>
    <w:rsid w:val="00CE2DDF"/>
    <w:rsid w:val="00D165AC"/>
    <w:rsid w:val="00D42C6B"/>
    <w:rsid w:val="00D51619"/>
    <w:rsid w:val="00D63DC3"/>
    <w:rsid w:val="00D83A5E"/>
    <w:rsid w:val="00D95FC2"/>
    <w:rsid w:val="00DA7061"/>
    <w:rsid w:val="00DB5303"/>
    <w:rsid w:val="00DD28BF"/>
    <w:rsid w:val="00DF06AA"/>
    <w:rsid w:val="00DF2C3A"/>
    <w:rsid w:val="00DF563A"/>
    <w:rsid w:val="00E30D69"/>
    <w:rsid w:val="00E319C4"/>
    <w:rsid w:val="00E601FC"/>
    <w:rsid w:val="00F379EA"/>
    <w:rsid w:val="00F40BAF"/>
    <w:rsid w:val="00FE071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6692B2B5"/>
  <w15:docId w15:val="{350E0C59-8376-4217-B661-B9CDE2FBDC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Balloon Text" w:semiHidden="1" w:unhideWhenUsed="1"/>
    <w:lsdException w:name="Table Grid" w:uiPriority="59"/>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7DD7"/>
    <w:pPr>
      <w:spacing w:before="120" w:after="120"/>
      <w:jc w:val="both"/>
    </w:pPr>
    <w:rPr>
      <w:rFonts w:eastAsiaTheme="minorEastAsia"/>
      <w:sz w:val="20"/>
      <w:szCs w:val="20"/>
      <w:lang w:bidi="en-US"/>
    </w:rPr>
  </w:style>
  <w:style w:type="paragraph" w:styleId="Heading1">
    <w:name w:val="heading 1"/>
    <w:basedOn w:val="Normal"/>
    <w:next w:val="Normal"/>
    <w:link w:val="Heading1Char"/>
    <w:uiPriority w:val="9"/>
    <w:qFormat/>
    <w:rsid w:val="007C7DD7"/>
    <w:pPr>
      <w:pBdr>
        <w:top w:val="single" w:sz="24" w:space="0" w:color="4F81BD" w:themeColor="accent1"/>
        <w:left w:val="single" w:sz="24" w:space="0" w:color="4F81BD" w:themeColor="accent1"/>
        <w:bottom w:val="single" w:sz="24" w:space="0" w:color="4F81BD" w:themeColor="accent1"/>
        <w:right w:val="single" w:sz="24" w:space="0" w:color="4F81BD" w:themeColor="accent1"/>
      </w:pBdr>
      <w:shd w:val="clear" w:color="auto" w:fill="4F81BD" w:themeFill="accent1"/>
      <w:spacing w:after="0"/>
      <w:outlineLvl w:val="0"/>
    </w:pPr>
    <w:rPr>
      <w:b/>
      <w:bCs/>
      <w:caps/>
      <w:color w:val="FFFFFF" w:themeColor="background1"/>
      <w:spacing w:val="15"/>
      <w:sz w:val="22"/>
      <w:szCs w:val="22"/>
    </w:rPr>
  </w:style>
  <w:style w:type="paragraph" w:styleId="Heading2">
    <w:name w:val="heading 2"/>
    <w:basedOn w:val="Normal"/>
    <w:next w:val="Normal"/>
    <w:link w:val="Heading2Char"/>
    <w:uiPriority w:val="9"/>
    <w:unhideWhenUsed/>
    <w:qFormat/>
    <w:rsid w:val="007C7DD7"/>
    <w:pPr>
      <w:pBdr>
        <w:top w:val="single" w:sz="24" w:space="0" w:color="DBE5F1" w:themeColor="accent1" w:themeTint="33"/>
        <w:left w:val="single" w:sz="24" w:space="0" w:color="DBE5F1" w:themeColor="accent1" w:themeTint="33"/>
        <w:bottom w:val="single" w:sz="24" w:space="0" w:color="DBE5F1" w:themeColor="accent1" w:themeTint="33"/>
        <w:right w:val="single" w:sz="24" w:space="0" w:color="DBE5F1" w:themeColor="accent1" w:themeTint="33"/>
      </w:pBdr>
      <w:shd w:val="clear" w:color="auto" w:fill="DBE5F1" w:themeFill="accent1" w:themeFillTint="33"/>
      <w:spacing w:after="0"/>
      <w:outlineLvl w:val="1"/>
    </w:pPr>
    <w:rPr>
      <w:caps/>
      <w:spacing w:val="15"/>
      <w:sz w:val="22"/>
      <w:szCs w:val="22"/>
    </w:rPr>
  </w:style>
  <w:style w:type="paragraph" w:styleId="Heading3">
    <w:name w:val="heading 3"/>
    <w:basedOn w:val="Normal"/>
    <w:next w:val="Normal"/>
    <w:link w:val="Heading3Char"/>
    <w:uiPriority w:val="9"/>
    <w:semiHidden/>
    <w:unhideWhenUsed/>
    <w:qFormat/>
    <w:rsid w:val="007C7DD7"/>
    <w:pPr>
      <w:keepNext/>
      <w:keepLines/>
      <w:spacing w:before="200" w:after="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C7DD7"/>
    <w:rPr>
      <w:rFonts w:eastAsiaTheme="minorEastAsia"/>
      <w:b/>
      <w:bCs/>
      <w:caps/>
      <w:color w:val="FFFFFF" w:themeColor="background1"/>
      <w:spacing w:val="15"/>
      <w:shd w:val="clear" w:color="auto" w:fill="4F81BD" w:themeFill="accent1"/>
      <w:lang w:bidi="en-US"/>
    </w:rPr>
  </w:style>
  <w:style w:type="character" w:customStyle="1" w:styleId="Heading2Char">
    <w:name w:val="Heading 2 Char"/>
    <w:basedOn w:val="DefaultParagraphFont"/>
    <w:link w:val="Heading2"/>
    <w:uiPriority w:val="9"/>
    <w:rsid w:val="007C7DD7"/>
    <w:rPr>
      <w:rFonts w:eastAsiaTheme="minorEastAsia"/>
      <w:caps/>
      <w:spacing w:val="15"/>
      <w:shd w:val="clear" w:color="auto" w:fill="DBE5F1" w:themeFill="accent1" w:themeFillTint="33"/>
      <w:lang w:bidi="en-US"/>
    </w:rPr>
  </w:style>
  <w:style w:type="character" w:customStyle="1" w:styleId="Heading3Char">
    <w:name w:val="Heading 3 Char"/>
    <w:basedOn w:val="DefaultParagraphFont"/>
    <w:link w:val="Heading3"/>
    <w:uiPriority w:val="9"/>
    <w:semiHidden/>
    <w:rsid w:val="007C7DD7"/>
    <w:rPr>
      <w:rFonts w:asciiTheme="majorHAnsi" w:eastAsiaTheme="majorEastAsia" w:hAnsiTheme="majorHAnsi" w:cstheme="majorBidi"/>
      <w:b/>
      <w:bCs/>
      <w:color w:val="4F81BD" w:themeColor="accent1"/>
      <w:sz w:val="20"/>
      <w:szCs w:val="20"/>
      <w:lang w:bidi="en-US"/>
    </w:rPr>
  </w:style>
  <w:style w:type="character" w:styleId="Strong">
    <w:name w:val="Strong"/>
    <w:basedOn w:val="DefaultParagraphFont"/>
    <w:uiPriority w:val="22"/>
    <w:qFormat/>
    <w:rsid w:val="007C7DD7"/>
    <w:rPr>
      <w:b/>
      <w:bCs/>
    </w:rPr>
  </w:style>
  <w:style w:type="character" w:styleId="Emphasis">
    <w:name w:val="Emphasis"/>
    <w:basedOn w:val="DefaultParagraphFont"/>
    <w:uiPriority w:val="20"/>
    <w:qFormat/>
    <w:rsid w:val="007C7DD7"/>
    <w:rPr>
      <w:i/>
      <w:iCs/>
    </w:rPr>
  </w:style>
  <w:style w:type="paragraph" w:styleId="ListParagraph">
    <w:name w:val="List Paragraph"/>
    <w:basedOn w:val="Normal"/>
    <w:uiPriority w:val="34"/>
    <w:qFormat/>
    <w:rsid w:val="007C7DD7"/>
    <w:pPr>
      <w:ind w:left="720"/>
      <w:contextualSpacing/>
    </w:pPr>
  </w:style>
  <w:style w:type="character" w:styleId="Hyperlink">
    <w:name w:val="Hyperlink"/>
    <w:basedOn w:val="DefaultParagraphFont"/>
    <w:uiPriority w:val="99"/>
    <w:unhideWhenUsed/>
    <w:rsid w:val="003E1074"/>
    <w:rPr>
      <w:color w:val="0000FF" w:themeColor="hyperlink"/>
      <w:u w:val="single"/>
    </w:rPr>
  </w:style>
  <w:style w:type="table" w:styleId="TableGrid">
    <w:name w:val="Table Grid"/>
    <w:basedOn w:val="TableNormal"/>
    <w:uiPriority w:val="59"/>
    <w:rsid w:val="00BB087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MediumShading1-Accent1">
    <w:name w:val="Medium Shading 1 Accent 1"/>
    <w:basedOn w:val="TableNormal"/>
    <w:uiPriority w:val="63"/>
    <w:rsid w:val="00BB087F"/>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paragraph" w:styleId="BalloonText">
    <w:name w:val="Balloon Text"/>
    <w:basedOn w:val="Normal"/>
    <w:link w:val="BalloonTextChar"/>
    <w:uiPriority w:val="99"/>
    <w:semiHidden/>
    <w:unhideWhenUsed/>
    <w:rsid w:val="00BB087F"/>
    <w:pPr>
      <w:spacing w:before="0"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BB087F"/>
    <w:rPr>
      <w:rFonts w:ascii="Tahoma" w:eastAsiaTheme="minorEastAsia" w:hAnsi="Tahoma" w:cs="Tahoma"/>
      <w:sz w:val="16"/>
      <w:szCs w:val="16"/>
      <w:lang w:bidi="en-US"/>
    </w:rPr>
  </w:style>
  <w:style w:type="paragraph" w:styleId="Header">
    <w:name w:val="header"/>
    <w:basedOn w:val="Normal"/>
    <w:link w:val="HeaderChar"/>
    <w:uiPriority w:val="99"/>
    <w:unhideWhenUsed/>
    <w:rsid w:val="00810D45"/>
    <w:pPr>
      <w:tabs>
        <w:tab w:val="center" w:pos="4680"/>
        <w:tab w:val="right" w:pos="9360"/>
      </w:tabs>
      <w:spacing w:before="0" w:after="0" w:line="240" w:lineRule="auto"/>
    </w:pPr>
  </w:style>
  <w:style w:type="character" w:customStyle="1" w:styleId="HeaderChar">
    <w:name w:val="Header Char"/>
    <w:basedOn w:val="DefaultParagraphFont"/>
    <w:link w:val="Header"/>
    <w:uiPriority w:val="99"/>
    <w:rsid w:val="00810D45"/>
    <w:rPr>
      <w:rFonts w:eastAsiaTheme="minorEastAsia"/>
      <w:sz w:val="20"/>
      <w:szCs w:val="20"/>
      <w:lang w:bidi="en-US"/>
    </w:rPr>
  </w:style>
  <w:style w:type="paragraph" w:styleId="Footer">
    <w:name w:val="footer"/>
    <w:basedOn w:val="Normal"/>
    <w:link w:val="FooterChar"/>
    <w:uiPriority w:val="99"/>
    <w:unhideWhenUsed/>
    <w:rsid w:val="00810D45"/>
    <w:pPr>
      <w:tabs>
        <w:tab w:val="center" w:pos="4680"/>
        <w:tab w:val="right" w:pos="9360"/>
      </w:tabs>
      <w:spacing w:before="0" w:after="0" w:line="240" w:lineRule="auto"/>
    </w:pPr>
  </w:style>
  <w:style w:type="character" w:customStyle="1" w:styleId="FooterChar">
    <w:name w:val="Footer Char"/>
    <w:basedOn w:val="DefaultParagraphFont"/>
    <w:link w:val="Footer"/>
    <w:uiPriority w:val="99"/>
    <w:rsid w:val="00810D45"/>
    <w:rPr>
      <w:rFonts w:eastAsiaTheme="minorEastAsia"/>
      <w:sz w:val="20"/>
      <w:szCs w:val="20"/>
      <w:lang w:bidi="en-US"/>
    </w:rPr>
  </w:style>
  <w:style w:type="character" w:styleId="CommentReference">
    <w:name w:val="annotation reference"/>
    <w:basedOn w:val="DefaultParagraphFont"/>
    <w:uiPriority w:val="99"/>
    <w:semiHidden/>
    <w:unhideWhenUsed/>
    <w:rsid w:val="005F0327"/>
    <w:rPr>
      <w:sz w:val="16"/>
      <w:szCs w:val="16"/>
    </w:rPr>
  </w:style>
  <w:style w:type="paragraph" w:styleId="CommentText">
    <w:name w:val="annotation text"/>
    <w:basedOn w:val="Normal"/>
    <w:link w:val="CommentTextChar"/>
    <w:uiPriority w:val="99"/>
    <w:semiHidden/>
    <w:unhideWhenUsed/>
    <w:rsid w:val="005F0327"/>
    <w:pPr>
      <w:spacing w:line="240" w:lineRule="auto"/>
    </w:pPr>
  </w:style>
  <w:style w:type="character" w:customStyle="1" w:styleId="CommentTextChar">
    <w:name w:val="Comment Text Char"/>
    <w:basedOn w:val="DefaultParagraphFont"/>
    <w:link w:val="CommentText"/>
    <w:uiPriority w:val="99"/>
    <w:semiHidden/>
    <w:rsid w:val="005F0327"/>
    <w:rPr>
      <w:rFonts w:eastAsiaTheme="minorEastAsia"/>
      <w:sz w:val="20"/>
      <w:szCs w:val="20"/>
      <w:lang w:bidi="en-US"/>
    </w:rPr>
  </w:style>
  <w:style w:type="paragraph" w:styleId="CommentSubject">
    <w:name w:val="annotation subject"/>
    <w:basedOn w:val="CommentText"/>
    <w:next w:val="CommentText"/>
    <w:link w:val="CommentSubjectChar"/>
    <w:uiPriority w:val="99"/>
    <w:semiHidden/>
    <w:unhideWhenUsed/>
    <w:rsid w:val="005F0327"/>
    <w:rPr>
      <w:b/>
      <w:bCs/>
    </w:rPr>
  </w:style>
  <w:style w:type="character" w:customStyle="1" w:styleId="CommentSubjectChar">
    <w:name w:val="Comment Subject Char"/>
    <w:basedOn w:val="CommentTextChar"/>
    <w:link w:val="CommentSubject"/>
    <w:uiPriority w:val="99"/>
    <w:semiHidden/>
    <w:rsid w:val="005F0327"/>
    <w:rPr>
      <w:rFonts w:eastAsiaTheme="minorEastAsia"/>
      <w:b/>
      <w:bCs/>
      <w:sz w:val="20"/>
      <w:szCs w:val="20"/>
      <w:lang w:bidi="en-US"/>
    </w:rPr>
  </w:style>
  <w:style w:type="character" w:styleId="PlaceholderText">
    <w:name w:val="Placeholder Text"/>
    <w:basedOn w:val="DefaultParagraphFont"/>
    <w:uiPriority w:val="99"/>
    <w:semiHidden/>
    <w:rsid w:val="004A7970"/>
    <w:rPr>
      <w:color w:val="808080"/>
    </w:rPr>
  </w:style>
  <w:style w:type="character" w:styleId="FollowedHyperlink">
    <w:name w:val="FollowedHyperlink"/>
    <w:basedOn w:val="DefaultParagraphFont"/>
    <w:uiPriority w:val="99"/>
    <w:semiHidden/>
    <w:unhideWhenUsed/>
    <w:rsid w:val="006C5CCA"/>
    <w:rPr>
      <w:color w:val="800080" w:themeColor="followedHyperlink"/>
      <w:u w:val="single"/>
    </w:rPr>
  </w:style>
  <w:style w:type="paragraph" w:styleId="NoSpacing">
    <w:name w:val="No Spacing"/>
    <w:uiPriority w:val="1"/>
    <w:qFormat/>
    <w:rsid w:val="00476D24"/>
    <w:pPr>
      <w:spacing w:after="0" w:line="240" w:lineRule="auto"/>
      <w:jc w:val="both"/>
    </w:pPr>
    <w:rPr>
      <w:rFonts w:eastAsiaTheme="minorEastAsia"/>
      <w:sz w:val="20"/>
      <w:szCs w:val="20"/>
      <w:lang w:bidi="en-US"/>
    </w:rPr>
  </w:style>
  <w:style w:type="table" w:customStyle="1" w:styleId="GridTable4-Accent11">
    <w:name w:val="Grid Table 4 - Accent 11"/>
    <w:basedOn w:val="TableNormal"/>
    <w:uiPriority w:val="49"/>
    <w:rsid w:val="00695132"/>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customStyle="1" w:styleId="Default">
    <w:name w:val="Default"/>
    <w:rsid w:val="003B3A72"/>
    <w:pPr>
      <w:autoSpaceDE w:val="0"/>
      <w:autoSpaceDN w:val="0"/>
      <w:adjustRightInd w:val="0"/>
      <w:spacing w:after="0" w:line="240" w:lineRule="auto"/>
    </w:pPr>
    <w:rPr>
      <w:rFonts w:ascii="Calibri" w:hAnsi="Calibri" w:cs="Calibri"/>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31106927">
      <w:bodyDiv w:val="1"/>
      <w:marLeft w:val="0"/>
      <w:marRight w:val="0"/>
      <w:marTop w:val="30"/>
      <w:marBottom w:val="750"/>
      <w:divBdr>
        <w:top w:val="none" w:sz="0" w:space="0" w:color="auto"/>
        <w:left w:val="none" w:sz="0" w:space="0" w:color="auto"/>
        <w:bottom w:val="none" w:sz="0" w:space="0" w:color="auto"/>
        <w:right w:val="none" w:sz="0" w:space="0" w:color="auto"/>
      </w:divBdr>
      <w:divsChild>
        <w:div w:id="1796872148">
          <w:marLeft w:val="0"/>
          <w:marRight w:val="0"/>
          <w:marTop w:val="0"/>
          <w:marBottom w:val="0"/>
          <w:divBdr>
            <w:top w:val="none" w:sz="0" w:space="0" w:color="auto"/>
            <w:left w:val="none" w:sz="0" w:space="0" w:color="auto"/>
            <w:bottom w:val="none" w:sz="0" w:space="0" w:color="auto"/>
            <w:right w:val="none" w:sz="0" w:space="0" w:color="auto"/>
          </w:divBdr>
        </w:div>
      </w:divsChild>
    </w:div>
    <w:div w:id="1994945559">
      <w:bodyDiv w:val="1"/>
      <w:marLeft w:val="0"/>
      <w:marRight w:val="0"/>
      <w:marTop w:val="0"/>
      <w:marBottom w:val="0"/>
      <w:divBdr>
        <w:top w:val="none" w:sz="0" w:space="0" w:color="auto"/>
        <w:left w:val="none" w:sz="0" w:space="0" w:color="auto"/>
        <w:bottom w:val="none" w:sz="0" w:space="0" w:color="auto"/>
        <w:right w:val="none" w:sz="0" w:space="0" w:color="auto"/>
      </w:divBdr>
      <w:divsChild>
        <w:div w:id="895778074">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www.ecfr.gov/cgi-bin/retrieveECFR?gp=&amp;SID=988467ba214fbb07298599affd94f30a&amp;n=pt2.1.200&amp;r=PART&amp;ty=HTML%20-%20se2.1.200_1205" TargetMode="Externa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yperlink" Target="http://www.ecfr.gov/cgi-bin/retrieveECFR?gp=&amp;SID=988467ba214fbb07298599affd94f30a&amp;n=pt2.1.200&amp;r=PART&amp;ty=HTML%20-%20se2.1.200_1205" TargetMode="External"/><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www.ecfr.gov/cgi-bin/retrieveECFR?gp=&amp;SID=988467ba214fbb07298599affd94f30a&amp;n=pt2.1.200&amp;r=PART&amp;ty=HTML%20-%20se2.1.200_1205" TargetMode="External"/></Relationships>
</file>

<file path=word/glossary/_rels/document.xml.rels><?xml version="1.0" encoding="UTF-8" standalone="yes"?>
<Relationships xmlns="http://schemas.openxmlformats.org/package/2006/relationships"><Relationship Id="rId8" Type="http://schemas.openxmlformats.org/officeDocument/2006/relationships/fontTable" Target="fontTable.xml"/><Relationship Id="rId3" Type="http://schemas.openxmlformats.org/officeDocument/2006/relationships/customXml" Target="../../customXml/item7.xml"/><Relationship Id="rId7" Type="http://schemas.openxmlformats.org/officeDocument/2006/relationships/webSettings" Target="webSettings.xml"/><Relationship Id="rId2" Type="http://schemas.openxmlformats.org/officeDocument/2006/relationships/customXml" Target="../../customXml/item6.xml"/><Relationship Id="rId1" Type="http://schemas.openxmlformats.org/officeDocument/2006/relationships/customXml" Target="../../customXml/item5.xml"/><Relationship Id="rId6" Type="http://schemas.openxmlformats.org/officeDocument/2006/relationships/settings" Target="settings.xml"/><Relationship Id="rId5" Type="http://schemas.openxmlformats.org/officeDocument/2006/relationships/styles" Target="styles.xml"/><Relationship Id="rId4" Type="http://schemas.openxmlformats.org/officeDocument/2006/relationships/customXml" Target="../../customXml/item8.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1C9096334A8A41B0BAE67A9F9D42D3CF"/>
        <w:category>
          <w:name w:val="General"/>
          <w:gallery w:val="placeholder"/>
        </w:category>
        <w:types>
          <w:type w:val="bbPlcHdr"/>
        </w:types>
        <w:behaviors>
          <w:behavior w:val="content"/>
        </w:behaviors>
        <w:guid w:val="{9B52DEBD-D519-4CDF-A95A-309195407B59}"/>
      </w:docPartPr>
      <w:docPartBody>
        <w:p w:rsidR="00D42F94" w:rsidRDefault="007F5518" w:rsidP="007F5518">
          <w:pPr>
            <w:pStyle w:val="1C9096334A8A41B0BAE67A9F9D42D3CF6"/>
          </w:pPr>
          <w:r>
            <w:tab/>
          </w:r>
          <w:r>
            <w:rPr>
              <w:rStyle w:val="PlaceholderText"/>
            </w:rPr>
            <w:t>Enter the Legal Name of the Organization</w:t>
          </w:r>
          <w:r>
            <w:rPr>
              <w:rStyle w:val="PlaceholderText"/>
            </w:rPr>
            <w:tab/>
          </w:r>
        </w:p>
      </w:docPartBody>
    </w:docPart>
    <w:docPart>
      <w:docPartPr>
        <w:name w:val="F82C4115EBFB4504B3D852F9BA8A1B97"/>
        <w:category>
          <w:name w:val="General"/>
          <w:gallery w:val="placeholder"/>
        </w:category>
        <w:types>
          <w:type w:val="bbPlcHdr"/>
        </w:types>
        <w:behaviors>
          <w:behavior w:val="content"/>
        </w:behaviors>
        <w:guid w:val="{D4F3D6CD-BE8B-49A9-BDD7-07C6A194CDA3}"/>
      </w:docPartPr>
      <w:docPartBody>
        <w:p w:rsidR="00D42F94" w:rsidRDefault="007F5518" w:rsidP="007F5518">
          <w:pPr>
            <w:pStyle w:val="F82C4115EBFB4504B3D852F9BA8A1B973"/>
          </w:pPr>
          <w:r>
            <w:tab/>
          </w:r>
          <w:r>
            <w:rPr>
              <w:rStyle w:val="PlaceholderText"/>
            </w:rPr>
            <w:t>Enter Organization’s EIN</w:t>
          </w:r>
          <w:r>
            <w:rPr>
              <w:rStyle w:val="PlaceholderText"/>
            </w:rPr>
            <w:tab/>
          </w:r>
        </w:p>
      </w:docPartBody>
    </w:docPart>
    <w:docPart>
      <w:docPartPr>
        <w:name w:val="540907261D664B70ADB91AB1AB5C207D"/>
        <w:category>
          <w:name w:val="General"/>
          <w:gallery w:val="placeholder"/>
        </w:category>
        <w:types>
          <w:type w:val="bbPlcHdr"/>
        </w:types>
        <w:behaviors>
          <w:behavior w:val="content"/>
        </w:behaviors>
        <w:guid w:val="{24D32541-030E-4FA3-99E6-D1E94342A561}"/>
      </w:docPartPr>
      <w:docPartBody>
        <w:p w:rsidR="00D42F94" w:rsidRDefault="007F5518" w:rsidP="007F5518">
          <w:pPr>
            <w:pStyle w:val="540907261D664B70ADB91AB1AB5C207D3"/>
          </w:pPr>
          <w:r>
            <w:tab/>
          </w:r>
          <w:r>
            <w:rPr>
              <w:rStyle w:val="PlaceholderText"/>
            </w:rPr>
            <w:t>Enter the Name of Individual Authorized to Sign this Document</w:t>
          </w:r>
          <w:r>
            <w:rPr>
              <w:rStyle w:val="PlaceholderText"/>
            </w:rPr>
            <w:tab/>
          </w:r>
        </w:p>
      </w:docPartBody>
    </w:docPart>
    <w:docPart>
      <w:docPartPr>
        <w:name w:val="10C1130242C14A17949929488AF9E073"/>
        <w:category>
          <w:name w:val="General"/>
          <w:gallery w:val="placeholder"/>
        </w:category>
        <w:types>
          <w:type w:val="bbPlcHdr"/>
        </w:types>
        <w:behaviors>
          <w:behavior w:val="content"/>
        </w:behaviors>
        <w:guid w:val="{157D15BF-C39C-4A00-8354-B6BB11ED69D1}"/>
      </w:docPartPr>
      <w:docPartBody>
        <w:p w:rsidR="00DC1962" w:rsidRDefault="007F5518" w:rsidP="007F5518">
          <w:pPr>
            <w:pStyle w:val="10C1130242C14A17949929488AF9E0731"/>
          </w:pPr>
          <w:r>
            <w:tab/>
          </w:r>
          <w:r>
            <w:rPr>
              <w:rStyle w:val="PlaceholderText"/>
            </w:rPr>
            <w:t>Enter Calendar Year</w:t>
          </w:r>
          <w:r>
            <w:rPr>
              <w:rStyle w:val="PlaceholderText"/>
            </w:rPr>
            <w:tab/>
          </w:r>
        </w:p>
      </w:docPartBody>
    </w:docPart>
    <w:docPart>
      <w:docPartPr>
        <w:name w:val="E046CFB2B9B9419AB5EC65D2D2FDB4F4"/>
        <w:category>
          <w:name w:val="General"/>
          <w:gallery w:val="placeholder"/>
        </w:category>
        <w:types>
          <w:type w:val="bbPlcHdr"/>
        </w:types>
        <w:behaviors>
          <w:behavior w:val="content"/>
        </w:behaviors>
        <w:guid w:val="{6472802D-39DC-4CC2-991F-1D1FDBEACC39}"/>
      </w:docPartPr>
      <w:docPartBody>
        <w:p w:rsidR="00DC1962" w:rsidRDefault="007F5518" w:rsidP="007F5518">
          <w:pPr>
            <w:pStyle w:val="E046CFB2B9B9419AB5EC65D2D2FDB4F41"/>
          </w:pPr>
          <w:r>
            <w:tab/>
          </w:r>
          <w:r>
            <w:rPr>
              <w:rStyle w:val="PlaceholderText"/>
            </w:rPr>
            <w:t>Enter Number of Employees</w:t>
          </w:r>
          <w:r>
            <w:rPr>
              <w:rStyle w:val="PlaceholderText"/>
            </w:rPr>
            <w:tab/>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Cambria">
    <w:panose1 w:val="02040503050406030204"/>
    <w:charset w:val="00"/>
    <w:family w:val="roman"/>
    <w:pitch w:val="variable"/>
    <w:sig w:usb0="E00002FF" w:usb1="400004FF"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AFF" w:usb1="C000247B" w:usb2="00000009" w:usb3="00000000" w:csb0="000001FF" w:csb1="00000000"/>
  </w:font>
  <w:font w:name="Book Antiqua">
    <w:altName w:val="Cambria"/>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D42F94"/>
    <w:rsid w:val="00080B00"/>
    <w:rsid w:val="004869D8"/>
    <w:rsid w:val="005B5607"/>
    <w:rsid w:val="0061181B"/>
    <w:rsid w:val="007F5518"/>
    <w:rsid w:val="008177F5"/>
    <w:rsid w:val="008914CD"/>
    <w:rsid w:val="008E121A"/>
    <w:rsid w:val="00B24173"/>
    <w:rsid w:val="00D42F94"/>
    <w:rsid w:val="00D43345"/>
    <w:rsid w:val="00DC196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Balloon Text" w:semiHidden="1" w:unhideWhenUsed="1"/>
    <w:lsdException w:name="Table Grid" w:uiPriority="59"/>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F5518"/>
    <w:rPr>
      <w:color w:val="808080"/>
    </w:rPr>
  </w:style>
  <w:style w:type="paragraph" w:customStyle="1" w:styleId="1C9096334A8A41B0BAE67A9F9D42D3CF">
    <w:name w:val="1C9096334A8A41B0BAE67A9F9D42D3CF"/>
    <w:rsid w:val="00D42F94"/>
    <w:pPr>
      <w:spacing w:before="120" w:after="120"/>
      <w:jc w:val="both"/>
    </w:pPr>
    <w:rPr>
      <w:sz w:val="20"/>
      <w:szCs w:val="20"/>
      <w:lang w:bidi="en-US"/>
    </w:rPr>
  </w:style>
  <w:style w:type="paragraph" w:customStyle="1" w:styleId="1C9096334A8A41B0BAE67A9F9D42D3CF1">
    <w:name w:val="1C9096334A8A41B0BAE67A9F9D42D3CF1"/>
    <w:rsid w:val="00D42F94"/>
    <w:pPr>
      <w:spacing w:before="120" w:after="120"/>
      <w:jc w:val="both"/>
    </w:pPr>
    <w:rPr>
      <w:sz w:val="20"/>
      <w:szCs w:val="20"/>
      <w:lang w:bidi="en-US"/>
    </w:rPr>
  </w:style>
  <w:style w:type="paragraph" w:customStyle="1" w:styleId="1C9096334A8A41B0BAE67A9F9D42D3CF2">
    <w:name w:val="1C9096334A8A41B0BAE67A9F9D42D3CF2"/>
    <w:rsid w:val="00D42F94"/>
    <w:pPr>
      <w:spacing w:before="120" w:after="120"/>
      <w:jc w:val="both"/>
    </w:pPr>
    <w:rPr>
      <w:sz w:val="20"/>
      <w:szCs w:val="20"/>
      <w:lang w:bidi="en-US"/>
    </w:rPr>
  </w:style>
  <w:style w:type="paragraph" w:customStyle="1" w:styleId="1C9096334A8A41B0BAE67A9F9D42D3CF3">
    <w:name w:val="1C9096334A8A41B0BAE67A9F9D42D3CF3"/>
    <w:rsid w:val="00D42F94"/>
    <w:pPr>
      <w:spacing w:before="120" w:after="120"/>
      <w:jc w:val="both"/>
    </w:pPr>
    <w:rPr>
      <w:sz w:val="20"/>
      <w:szCs w:val="20"/>
      <w:lang w:bidi="en-US"/>
    </w:rPr>
  </w:style>
  <w:style w:type="paragraph" w:customStyle="1" w:styleId="F82C4115EBFB4504B3D852F9BA8A1B97">
    <w:name w:val="F82C4115EBFB4504B3D852F9BA8A1B97"/>
    <w:rsid w:val="00D42F94"/>
    <w:pPr>
      <w:spacing w:before="120" w:after="120"/>
      <w:jc w:val="both"/>
    </w:pPr>
    <w:rPr>
      <w:sz w:val="20"/>
      <w:szCs w:val="20"/>
      <w:lang w:bidi="en-US"/>
    </w:rPr>
  </w:style>
  <w:style w:type="paragraph" w:customStyle="1" w:styleId="540907261D664B70ADB91AB1AB5C207D">
    <w:name w:val="540907261D664B70ADB91AB1AB5C207D"/>
    <w:rsid w:val="00D42F94"/>
    <w:pPr>
      <w:spacing w:before="120" w:after="120"/>
      <w:jc w:val="both"/>
    </w:pPr>
    <w:rPr>
      <w:sz w:val="20"/>
      <w:szCs w:val="20"/>
      <w:lang w:bidi="en-US"/>
    </w:rPr>
  </w:style>
  <w:style w:type="paragraph" w:customStyle="1" w:styleId="1C9096334A8A41B0BAE67A9F9D42D3CF4">
    <w:name w:val="1C9096334A8A41B0BAE67A9F9D42D3CF4"/>
    <w:rsid w:val="00D42F94"/>
    <w:pPr>
      <w:spacing w:before="120" w:after="120"/>
      <w:jc w:val="both"/>
    </w:pPr>
    <w:rPr>
      <w:sz w:val="20"/>
      <w:szCs w:val="20"/>
      <w:lang w:bidi="en-US"/>
    </w:rPr>
  </w:style>
  <w:style w:type="paragraph" w:customStyle="1" w:styleId="F82C4115EBFB4504B3D852F9BA8A1B971">
    <w:name w:val="F82C4115EBFB4504B3D852F9BA8A1B971"/>
    <w:rsid w:val="00D42F94"/>
    <w:pPr>
      <w:spacing w:before="120" w:after="120"/>
      <w:jc w:val="both"/>
    </w:pPr>
    <w:rPr>
      <w:sz w:val="20"/>
      <w:szCs w:val="20"/>
      <w:lang w:bidi="en-US"/>
    </w:rPr>
  </w:style>
  <w:style w:type="paragraph" w:customStyle="1" w:styleId="540907261D664B70ADB91AB1AB5C207D1">
    <w:name w:val="540907261D664B70ADB91AB1AB5C207D1"/>
    <w:rsid w:val="00D42F94"/>
    <w:pPr>
      <w:spacing w:before="120" w:after="120"/>
      <w:jc w:val="both"/>
    </w:pPr>
    <w:rPr>
      <w:sz w:val="20"/>
      <w:szCs w:val="20"/>
      <w:lang w:bidi="en-US"/>
    </w:rPr>
  </w:style>
  <w:style w:type="paragraph" w:customStyle="1" w:styleId="1C9096334A8A41B0BAE67A9F9D42D3CF5">
    <w:name w:val="1C9096334A8A41B0BAE67A9F9D42D3CF5"/>
    <w:rsid w:val="00D42F94"/>
    <w:pPr>
      <w:spacing w:before="120" w:after="120"/>
      <w:jc w:val="both"/>
    </w:pPr>
    <w:rPr>
      <w:sz w:val="20"/>
      <w:szCs w:val="20"/>
      <w:lang w:bidi="en-US"/>
    </w:rPr>
  </w:style>
  <w:style w:type="paragraph" w:customStyle="1" w:styleId="F82C4115EBFB4504B3D852F9BA8A1B972">
    <w:name w:val="F82C4115EBFB4504B3D852F9BA8A1B972"/>
    <w:rsid w:val="00D42F94"/>
    <w:pPr>
      <w:spacing w:before="120" w:after="120"/>
      <w:jc w:val="both"/>
    </w:pPr>
    <w:rPr>
      <w:sz w:val="20"/>
      <w:szCs w:val="20"/>
      <w:lang w:bidi="en-US"/>
    </w:rPr>
  </w:style>
  <w:style w:type="paragraph" w:customStyle="1" w:styleId="540907261D664B70ADB91AB1AB5C207D2">
    <w:name w:val="540907261D664B70ADB91AB1AB5C207D2"/>
    <w:rsid w:val="00D42F94"/>
    <w:pPr>
      <w:spacing w:before="120" w:after="120"/>
      <w:jc w:val="both"/>
    </w:pPr>
    <w:rPr>
      <w:sz w:val="20"/>
      <w:szCs w:val="20"/>
      <w:lang w:bidi="en-US"/>
    </w:rPr>
  </w:style>
  <w:style w:type="paragraph" w:customStyle="1" w:styleId="10C1130242C14A17949929488AF9E073">
    <w:name w:val="10C1130242C14A17949929488AF9E073"/>
    <w:rsid w:val="007F5518"/>
    <w:pPr>
      <w:spacing w:after="160" w:line="259" w:lineRule="auto"/>
    </w:pPr>
  </w:style>
  <w:style w:type="paragraph" w:customStyle="1" w:styleId="E046CFB2B9B9419AB5EC65D2D2FDB4F4">
    <w:name w:val="E046CFB2B9B9419AB5EC65D2D2FDB4F4"/>
    <w:rsid w:val="007F5518"/>
    <w:pPr>
      <w:spacing w:after="160" w:line="259" w:lineRule="auto"/>
    </w:pPr>
  </w:style>
  <w:style w:type="paragraph" w:customStyle="1" w:styleId="1C9096334A8A41B0BAE67A9F9D42D3CF6">
    <w:name w:val="1C9096334A8A41B0BAE67A9F9D42D3CF6"/>
    <w:rsid w:val="007F5518"/>
    <w:pPr>
      <w:spacing w:before="120" w:after="120"/>
      <w:jc w:val="both"/>
    </w:pPr>
    <w:rPr>
      <w:sz w:val="20"/>
      <w:szCs w:val="20"/>
      <w:lang w:bidi="en-US"/>
    </w:rPr>
  </w:style>
  <w:style w:type="paragraph" w:customStyle="1" w:styleId="F82C4115EBFB4504B3D852F9BA8A1B973">
    <w:name w:val="F82C4115EBFB4504B3D852F9BA8A1B973"/>
    <w:rsid w:val="007F5518"/>
    <w:pPr>
      <w:spacing w:before="120" w:after="120"/>
      <w:jc w:val="both"/>
    </w:pPr>
    <w:rPr>
      <w:sz w:val="20"/>
      <w:szCs w:val="20"/>
      <w:lang w:bidi="en-US"/>
    </w:rPr>
  </w:style>
  <w:style w:type="paragraph" w:customStyle="1" w:styleId="540907261D664B70ADB91AB1AB5C207D3">
    <w:name w:val="540907261D664B70ADB91AB1AB5C207D3"/>
    <w:rsid w:val="007F5518"/>
    <w:pPr>
      <w:spacing w:before="120" w:after="120"/>
      <w:jc w:val="both"/>
    </w:pPr>
    <w:rPr>
      <w:sz w:val="20"/>
      <w:szCs w:val="20"/>
      <w:lang w:bidi="en-US"/>
    </w:rPr>
  </w:style>
  <w:style w:type="paragraph" w:customStyle="1" w:styleId="10C1130242C14A17949929488AF9E0731">
    <w:name w:val="10C1130242C14A17949929488AF9E0731"/>
    <w:rsid w:val="007F5518"/>
    <w:pPr>
      <w:spacing w:before="120" w:after="120"/>
      <w:jc w:val="both"/>
    </w:pPr>
    <w:rPr>
      <w:sz w:val="20"/>
      <w:szCs w:val="20"/>
      <w:lang w:bidi="en-US"/>
    </w:rPr>
  </w:style>
  <w:style w:type="paragraph" w:customStyle="1" w:styleId="E046CFB2B9B9419AB5EC65D2D2FDB4F41">
    <w:name w:val="E046CFB2B9B9419AB5EC65D2D2FDB4F41"/>
    <w:rsid w:val="007F5518"/>
    <w:pPr>
      <w:spacing w:before="120" w:after="120"/>
      <w:jc w:val="both"/>
    </w:pPr>
    <w:rPr>
      <w:sz w:val="20"/>
      <w:szCs w:val="20"/>
      <w:lang w:bidi="en-US"/>
    </w:rPr>
  </w:style>
  <w:style w:type="paragraph" w:customStyle="1" w:styleId="31C4B8D2CEE747648D61A46FBE58CD34">
    <w:name w:val="31C4B8D2CEE747648D61A46FBE58CD34"/>
    <w:rsid w:val="0061181B"/>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Cambria"/>
        <a:ea typeface=""/>
        <a:cs typeface=""/>
      </a:majorFont>
      <a:minorFont>
        <a:latin typeface="Cambr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aa16a7f6-ad7c-47b6-99e8-107db7961b82">THTAUHCSY2F2-1201048014-182</_dlc_DocId>
    <_dlc_DocIdUrl xmlns="aa16a7f6-ad7c-47b6-99e8-107db7961b82">
      <Url>https://usdagcc.sharepoint.com/sites/ams/AMS-TMIntranet/_layouts/15/DocIdRedir.aspx?ID=THTAUHCSY2F2-1201048014-182</Url>
      <Description>THTAUHCSY2F2-1201048014-182</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483FAC9C4CFB6A40B4CB67B68D177E1C" ma:contentTypeVersion="4168" ma:contentTypeDescription="Create a new document." ma:contentTypeScope="" ma:versionID="e0c2cbf13704540aea45b223d9cccfe6">
  <xsd:schema xmlns:xsd="http://www.w3.org/2001/XMLSchema" xmlns:xs="http://www.w3.org/2001/XMLSchema" xmlns:p="http://schemas.microsoft.com/office/2006/metadata/properties" xmlns:ns2="aa16a7f6-ad7c-47b6-99e8-107db7961b82" xmlns:ns3="de5e4ff6-d1aa-4a7e-860d-87ef63887538" targetNamespace="http://schemas.microsoft.com/office/2006/metadata/properties" ma:root="true" ma:fieldsID="05fbb492f493b112ffcb036d367fbc7a" ns2:_="" ns3:_="">
    <xsd:import namespace="aa16a7f6-ad7c-47b6-99e8-107db7961b82"/>
    <xsd:import namespace="de5e4ff6-d1aa-4a7e-860d-87ef638875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16a7f6-ad7c-47b6-99e8-107db7961b8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e5e4ff6-d1aa-4a7e-860d-87ef638875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aa16a7f6-ad7c-47b6-99e8-107db7961b82">THTAUHCSY2F2-1201048014-182</_dlc_DocId>
    <_dlc_DocIdUrl xmlns="aa16a7f6-ad7c-47b6-99e8-107db7961b82">
      <Url>https://usdagcc.sharepoint.com/sites/ams/AMS-TMIntranet/_layouts/15/DocIdRedir.aspx?ID=THTAUHCSY2F2-1201048014-182</Url>
      <Description>THTAUHCSY2F2-1201048014-182</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ct:contentTypeSchema xmlns:ct="http://schemas.microsoft.com/office/2006/metadata/contentType" xmlns:ma="http://schemas.microsoft.com/office/2006/metadata/properties/metaAttributes" ct:_="" ma:_="" ma:contentTypeName="Document" ma:contentTypeID="0x010100483FAC9C4CFB6A40B4CB67B68D177E1C" ma:contentTypeVersion="4168" ma:contentTypeDescription="Create a new document." ma:contentTypeScope="" ma:versionID="e0c2cbf13704540aea45b223d9cccfe6">
  <xsd:schema xmlns:xsd="http://www.w3.org/2001/XMLSchema" xmlns:xs="http://www.w3.org/2001/XMLSchema" xmlns:p="http://schemas.microsoft.com/office/2006/metadata/properties" xmlns:ns2="aa16a7f6-ad7c-47b6-99e8-107db7961b82" xmlns:ns3="de5e4ff6-d1aa-4a7e-860d-87ef63887538" targetNamespace="http://schemas.microsoft.com/office/2006/metadata/properties" ma:root="true" ma:fieldsID="05fbb492f493b112ffcb036d367fbc7a" ns2:_="" ns3:_="">
    <xsd:import namespace="aa16a7f6-ad7c-47b6-99e8-107db7961b82"/>
    <xsd:import namespace="de5e4ff6-d1aa-4a7e-860d-87ef638875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16a7f6-ad7c-47b6-99e8-107db7961b8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e5e4ff6-d1aa-4a7e-860d-87ef638875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A9EC46-6A08-4C3A-A399-EA9D904D52F9}">
  <ds:schemaRefs>
    <ds:schemaRef ds:uri="http://schemas.microsoft.com/office/2006/metadata/properties"/>
    <ds:schemaRef ds:uri="http://schemas.microsoft.com/office/infopath/2007/PartnerControls"/>
    <ds:schemaRef ds:uri="aa16a7f6-ad7c-47b6-99e8-107db7961b82"/>
  </ds:schemaRefs>
</ds:datastoreItem>
</file>

<file path=customXml/itemProps2.xml><?xml version="1.0" encoding="utf-8"?>
<ds:datastoreItem xmlns:ds="http://schemas.openxmlformats.org/officeDocument/2006/customXml" ds:itemID="{22FB5A5C-5DE4-4DEE-8CDA-368B1E75B727}">
  <ds:schemaRefs>
    <ds:schemaRef ds:uri="http://schemas.microsoft.com/sharepoint/v3/contenttype/forms"/>
  </ds:schemaRefs>
</ds:datastoreItem>
</file>

<file path=customXml/itemProps3.xml><?xml version="1.0" encoding="utf-8"?>
<ds:datastoreItem xmlns:ds="http://schemas.openxmlformats.org/officeDocument/2006/customXml" ds:itemID="{4589B0A2-0795-44D7-9564-7117F209605F}">
  <ds:schemaRefs>
    <ds:schemaRef ds:uri="http://schemas.microsoft.com/sharepoint/events"/>
  </ds:schemaRefs>
</ds:datastoreItem>
</file>

<file path=customXml/itemProps4.xml><?xml version="1.0" encoding="utf-8"?>
<ds:datastoreItem xmlns:ds="http://schemas.openxmlformats.org/officeDocument/2006/customXml" ds:itemID="{4F5E12B4-68D7-4AFE-9BA1-183523494A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16a7f6-ad7c-47b6-99e8-107db7961b82"/>
    <ds:schemaRef ds:uri="de5e4ff6-d1aa-4a7e-860d-87ef638875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7A9EC46-6A08-4C3A-A399-EA9D904D52F9}">
  <ds:schemaRefs>
    <ds:schemaRef ds:uri="http://schemas.microsoft.com/office/2006/metadata/properties"/>
    <ds:schemaRef ds:uri="http://schemas.microsoft.com/office/infopath/2007/PartnerControls"/>
    <ds:schemaRef ds:uri="aa16a7f6-ad7c-47b6-99e8-107db7961b82"/>
  </ds:schemaRefs>
</ds:datastoreItem>
</file>

<file path=customXml/itemProps6.xml><?xml version="1.0" encoding="utf-8"?>
<ds:datastoreItem xmlns:ds="http://schemas.openxmlformats.org/officeDocument/2006/customXml" ds:itemID="{22FB5A5C-5DE4-4DEE-8CDA-368B1E75B727}">
  <ds:schemaRefs>
    <ds:schemaRef ds:uri="http://schemas.microsoft.com/sharepoint/v3/contenttype/forms"/>
  </ds:schemaRefs>
</ds:datastoreItem>
</file>

<file path=customXml/itemProps7.xml><?xml version="1.0" encoding="utf-8"?>
<ds:datastoreItem xmlns:ds="http://schemas.openxmlformats.org/officeDocument/2006/customXml" ds:itemID="{4589B0A2-0795-44D7-9564-7117F209605F}">
  <ds:schemaRefs>
    <ds:schemaRef ds:uri="http://schemas.microsoft.com/sharepoint/events"/>
  </ds:schemaRefs>
</ds:datastoreItem>
</file>

<file path=customXml/itemProps8.xml><?xml version="1.0" encoding="utf-8"?>
<ds:datastoreItem xmlns:ds="http://schemas.openxmlformats.org/officeDocument/2006/customXml" ds:itemID="{4F5E12B4-68D7-4AFE-9BA1-183523494A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16a7f6-ad7c-47b6-99e8-107db7961b82"/>
    <ds:schemaRef ds:uri="de5e4ff6-d1aa-4a7e-860d-87ef638875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6</TotalTime>
  <Pages>1</Pages>
  <Words>561</Words>
  <Characters>3203</Characters>
  <Application>Microsoft Office Word</Application>
  <DocSecurity>4</DocSecurity>
  <Lines>26</Lines>
  <Paragraphs>7</Paragraphs>
  <ScaleCrop>false</ScaleCrop>
  <HeadingPairs>
    <vt:vector size="2" baseType="variant">
      <vt:variant>
        <vt:lpstr>Title</vt:lpstr>
      </vt:variant>
      <vt:variant>
        <vt:i4>1</vt:i4>
      </vt:variant>
    </vt:vector>
  </HeadingPairs>
  <TitlesOfParts>
    <vt:vector size="1" baseType="lpstr">
      <vt:lpstr/>
    </vt:vector>
  </TitlesOfParts>
  <Company>USDA/AMS</Company>
  <LinksUpToDate>false</LinksUpToDate>
  <CharactersWithSpaces>3757</CharactersWithSpaces>
  <SharedDoc>false</SharedDoc>
  <HLinks>
    <vt:vector size="18" baseType="variant">
      <vt:variant>
        <vt:i4>983046</vt:i4>
      </vt:variant>
      <vt:variant>
        <vt:i4>6</vt:i4>
      </vt:variant>
      <vt:variant>
        <vt:i4>0</vt:i4>
      </vt:variant>
      <vt:variant>
        <vt:i4>5</vt:i4>
      </vt:variant>
      <vt:variant>
        <vt:lpwstr>http://www.ecfr.gov/cgi-bin/retrieveECFR?gp=&amp;SID=988467ba214fbb07298599affd94f30a&amp;n=pt2.1.200&amp;r=PART&amp;ty=HTML%20-%20se2.1.200_1205</vt:lpwstr>
      </vt:variant>
      <vt:variant>
        <vt:lpwstr>se2.1.200_1303</vt:lpwstr>
      </vt:variant>
      <vt:variant>
        <vt:i4>917510</vt:i4>
      </vt:variant>
      <vt:variant>
        <vt:i4>3</vt:i4>
      </vt:variant>
      <vt:variant>
        <vt:i4>0</vt:i4>
      </vt:variant>
      <vt:variant>
        <vt:i4>5</vt:i4>
      </vt:variant>
      <vt:variant>
        <vt:lpwstr>http://www.ecfr.gov/cgi-bin/retrieveECFR?gp=&amp;SID=988467ba214fbb07298599affd94f30a&amp;n=pt2.1.200&amp;r=PART&amp;ty=HTML%20-%20se2.1.200_1205</vt:lpwstr>
      </vt:variant>
      <vt:variant>
        <vt:lpwstr>se2.1.200_1302</vt:lpwstr>
      </vt:variant>
      <vt:variant>
        <vt:i4>3473424</vt:i4>
      </vt:variant>
      <vt:variant>
        <vt:i4>0</vt:i4>
      </vt:variant>
      <vt:variant>
        <vt:i4>0</vt:i4>
      </vt:variant>
      <vt:variant>
        <vt:i4>5</vt:i4>
      </vt:variant>
      <vt:variant>
        <vt:lpwstr>http://www.ecfr.gov/cgi-bin/retrieveECFR?gp=&amp;SID=988467ba214fbb07298599affd94f30a&amp;n=pt2.1.200&amp;r=PART&amp;ty=HTML%20-%20se2.1.200_1205</vt:lpwstr>
      </vt:variant>
      <vt:variant>
        <vt:lpwstr>sg2.1.200.d.sg1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Miklozek, John - AMS</dc:creator>
  <cp:keywords/>
  <cp:lastModifiedBy>Ceccarini, Annie - AMS</cp:lastModifiedBy>
  <cp:revision>8</cp:revision>
  <cp:lastPrinted>2015-02-19T21:14:00Z</cp:lastPrinted>
  <dcterms:created xsi:type="dcterms:W3CDTF">2019-10-28T18:56:00Z</dcterms:created>
  <dcterms:modified xsi:type="dcterms:W3CDTF">2021-04-26T23:34:00Z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0x010100483FAC9C4CFB6A40B4CB67B68D177E1C</vt:lpwstr>
  </property>
  <property fmtid="{D5CDD505-2E9C-101B-9397-08002B2CF9AE}" pid="3" name="_dlc_DocIdItemGuid">
    <vt:lpwstr>50591539-9527-4d21-85c3-fdacd47dc93c</vt:lpwstr>
  </property>
</Properties>
</file>