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9" r:id="rId5"/>
    <p:sldId id="277" r:id="rId6"/>
    <p:sldId id="275" r:id="rId7"/>
    <p:sldId id="276" r:id="rId8"/>
    <p:sldId id="278" r:id="rId9"/>
    <p:sldId id="273" r:id="rId10"/>
    <p:sldId id="267" r:id="rId11"/>
    <p:sldId id="271" r:id="rId1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9"/>
    <a:srgbClr val="794462"/>
    <a:srgbClr val="627578"/>
    <a:srgbClr val="E3D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1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0DF0-2764-4EA0-B69B-CF2049DFCB9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D3EE-0A95-448D-9FAB-2AB18BB5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F1DA8-8585-4BDF-87A0-E306E1F94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9" r="4257"/>
          <a:stretch/>
        </p:blipFill>
        <p:spPr>
          <a:xfrm>
            <a:off x="437661" y="955171"/>
            <a:ext cx="4446955" cy="40595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DD25C-2621-447C-B719-199E40C39FFA}"/>
              </a:ext>
            </a:extLst>
          </p:cNvPr>
          <p:cNvSpPr txBox="1"/>
          <p:nvPr/>
        </p:nvSpPr>
        <p:spPr>
          <a:xfrm>
            <a:off x="2795680" y="249099"/>
            <a:ext cx="3239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NIAAA Alcohol Treatment Navigator</a:t>
            </a:r>
          </a:p>
          <a:p>
            <a:pPr algn="ctr"/>
            <a:r>
              <a:rPr lang="en-US" sz="1600" dirty="0"/>
              <a:t>New Clinician Page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235E2-62CE-4372-9702-3476E181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28" y="3741029"/>
            <a:ext cx="4506302" cy="3016232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2CF8F-F3B6-47BB-B3ED-B087CCBF8F3B}"/>
              </a:ext>
            </a:extLst>
          </p:cNvPr>
          <p:cNvSpPr txBox="1"/>
          <p:nvPr/>
        </p:nvSpPr>
        <p:spPr>
          <a:xfrm>
            <a:off x="5254058" y="1725776"/>
            <a:ext cx="316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Guidance and fillable forms for you 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Handouts for your patients</a:t>
            </a:r>
          </a:p>
        </p:txBody>
      </p:sp>
    </p:spTree>
    <p:extLst>
      <p:ext uri="{BB962C8B-B14F-4D97-AF65-F5344CB8AC3E}">
        <p14:creationId xmlns:p14="http://schemas.microsoft.com/office/powerpoint/2010/main" val="41696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29206-B66D-4558-9221-A878B08330E9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D537E-C234-44C6-9A1C-982E84E51955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B553C-99FA-4E7A-ACCC-6765CAB0AF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7125" y="752660"/>
            <a:ext cx="3137399" cy="11919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B4D62-8CA5-486F-8908-49E690973E05}"/>
              </a:ext>
            </a:extLst>
          </p:cNvPr>
          <p:cNvSpPr/>
          <p:nvPr/>
        </p:nvSpPr>
        <p:spPr>
          <a:xfrm>
            <a:off x="923925" y="598791"/>
            <a:ext cx="7543800" cy="56757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 Search Strategy, Not a Locator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create a high-quality, curated referral list of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providers offering evidence-based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treatment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0338" indent="-1430338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STEP 1: Search. 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 the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Navigator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search strategies to fill gaps in your referral list. You might add, for example, outpatient and residential programs, as well as board-certified addiction physicians and addiction therapists. </a:t>
            </a:r>
            <a:endParaRPr lang="en-US" sz="1600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430338" indent="-1430338">
              <a:lnSpc>
                <a:spcPct val="105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STEP 2:  Call.      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Call the providers and programs to ask questions recommended in the Navigator. See if they offer evidence-based care, meet the needs of your patient population, and are available. </a:t>
            </a:r>
          </a:p>
          <a:p>
            <a:pPr>
              <a:lnSpc>
                <a:spcPct val="105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64344" indent="-464344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STEP 3:  Choose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. Select the best options to create your new, expanded referral list.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464344" indent="-464344">
              <a:lnSpc>
                <a:spcPct val="105000"/>
              </a:lnSpc>
              <a:spcAft>
                <a:spcPts val="6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5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183B5-101B-4046-9566-6B892484DC9E}"/>
              </a:ext>
            </a:extLst>
          </p:cNvPr>
          <p:cNvSpPr/>
          <p:nvPr/>
        </p:nvSpPr>
        <p:spPr>
          <a:xfrm>
            <a:off x="1962150" y="285486"/>
            <a:ext cx="5265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STEP 1:  Search.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Use the Navigator search strategies to fill any gaps in your referral list. The Navigator provides trusted directories and strategies to help you find the professional providers 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highlighted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below.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E1FD5-4C42-48A0-BA73-7F635248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745566"/>
            <a:ext cx="6772911" cy="48933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247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F4E2159D-2B8B-43BD-9BCE-62B5E026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4" y="2571750"/>
            <a:ext cx="4194281" cy="310324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">
            <a:extLst>
              <a:ext uri="{FF2B5EF4-FFF2-40B4-BE49-F238E27FC236}">
                <a16:creationId xmlns:a16="http://schemas.microsoft.com/office/drawing/2014/main" id="{F9DAB7D9-C099-4968-88B5-FEB82E77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33" y="2554605"/>
            <a:ext cx="4384731" cy="309656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9D55578-9437-4884-8F9B-A6A49CC7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953" y="536103"/>
            <a:ext cx="6599872" cy="166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ea typeface="Calibri" panose="020F0502020204030204" pitchFamily="34" charset="0"/>
              </a:rPr>
              <a:t>STEP 2:  Call.  </a:t>
            </a:r>
            <a:r>
              <a:rPr lang="en-US" altLang="en-US" sz="1600" dirty="0">
                <a:ea typeface="Calibri" panose="020F0502020204030204" pitchFamily="34" charset="0"/>
              </a:rPr>
              <a:t>Contact providers and programs to ask specific questions recommended in the Navigator. The Navigator also provides the answers to listen for.  See if the providers offer evidence-based care, meet the needs of your patient population, and are available. Capture contact information and details in the </a:t>
            </a:r>
            <a:r>
              <a:rPr lang="en-US" altLang="en-US" sz="1600" b="1" i="1" dirty="0">
                <a:solidFill>
                  <a:srgbClr val="000000"/>
                </a:solidFill>
                <a:ea typeface="Calibri" panose="020F0502020204030204" pitchFamily="34" charset="0"/>
              </a:rPr>
              <a:t>Treatment Options Chart</a:t>
            </a:r>
            <a:r>
              <a:rPr lang="en-US" altLang="en-US" sz="1600" dirty="0">
                <a:ea typeface="Calibri" panose="020F0502020204030204" pitchFamily="34" charset="0"/>
              </a:rPr>
              <a:t>, if desired. </a:t>
            </a:r>
            <a:endParaRPr lang="en-US" altLang="en-US" sz="16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7BC745-F428-4E75-85C6-ADC00DDD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" y="3323839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2F01D-B0CD-416D-A9B9-359A090C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" y="5876539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9063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3AD8F-6DF5-416F-AB55-E548AFB2F35C}"/>
              </a:ext>
            </a:extLst>
          </p:cNvPr>
          <p:cNvSpPr/>
          <p:nvPr/>
        </p:nvSpPr>
        <p:spPr>
          <a:xfrm>
            <a:off x="1362075" y="122669"/>
            <a:ext cx="6248400" cy="118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>
              <a:lnSpc>
                <a:spcPct val="105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STEP 3:  Choose.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Select the best options and transfer the contact information create your new, expanded referral list.  Enter the providers in the Navigator’s form-fillable 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</a:rPr>
              <a:t>Referral List Template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if desired.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E3A45-D05D-4775-B4F4-E3D0CE60F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1717" y="1322233"/>
            <a:ext cx="4329723" cy="5142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C8A430-9F5E-4761-A764-EF0E6EB0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494" y="2217529"/>
            <a:ext cx="3338202" cy="429268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DB9D384-9D0B-4334-B69A-FBBBDBC18C87}"/>
              </a:ext>
            </a:extLst>
          </p:cNvPr>
          <p:cNvSpPr/>
          <p:nvPr/>
        </p:nvSpPr>
        <p:spPr>
          <a:xfrm>
            <a:off x="4190757" y="1484368"/>
            <a:ext cx="1037737" cy="33606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C1323-6BF4-4DAB-B2B4-F248477AB229}"/>
              </a:ext>
            </a:extLst>
          </p:cNvPr>
          <p:cNvSpPr txBox="1"/>
          <p:nvPr/>
        </p:nvSpPr>
        <p:spPr>
          <a:xfrm>
            <a:off x="5228494" y="1440952"/>
            <a:ext cx="3291986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If desired, use the fillable template to organize the best options you found through your search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B53A29-76B4-4784-8B9A-0F6501500E4C}"/>
              </a:ext>
            </a:extLst>
          </p:cNvPr>
          <p:cNvSpPr/>
          <p:nvPr/>
        </p:nvSpPr>
        <p:spPr>
          <a:xfrm rot="5400000">
            <a:off x="6667538" y="1941535"/>
            <a:ext cx="413897" cy="33606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A38AEF5-7636-42F7-B5B5-6F9D7C28DFD2}"/>
              </a:ext>
            </a:extLst>
          </p:cNvPr>
          <p:cNvGrpSpPr/>
          <p:nvPr/>
        </p:nvGrpSpPr>
        <p:grpSpPr>
          <a:xfrm>
            <a:off x="980030" y="982345"/>
            <a:ext cx="6914290" cy="1036784"/>
            <a:chOff x="983276" y="-201737"/>
            <a:chExt cx="9913075" cy="13221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B1C110-1642-45B2-9556-AC5FE210FA20}"/>
                </a:ext>
              </a:extLst>
            </p:cNvPr>
            <p:cNvGrpSpPr/>
            <p:nvPr/>
          </p:nvGrpSpPr>
          <p:grpSpPr>
            <a:xfrm>
              <a:off x="983276" y="-201737"/>
              <a:ext cx="9913075" cy="1322121"/>
              <a:chOff x="1102545" y="36803"/>
              <a:chExt cx="9913075" cy="132212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499EB50-3557-4A88-BF68-36A595F7D609}"/>
                  </a:ext>
                </a:extLst>
              </p:cNvPr>
              <p:cNvGrpSpPr/>
              <p:nvPr/>
            </p:nvGrpSpPr>
            <p:grpSpPr>
              <a:xfrm>
                <a:off x="1208945" y="551224"/>
                <a:ext cx="9775182" cy="807700"/>
                <a:chOff x="1282778" y="566056"/>
                <a:chExt cx="9775182" cy="80770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14B3E97-B904-4704-B95F-87EC846B0295}"/>
                    </a:ext>
                  </a:extLst>
                </p:cNvPr>
                <p:cNvSpPr/>
                <p:nvPr/>
              </p:nvSpPr>
              <p:spPr>
                <a:xfrm>
                  <a:off x="9570720" y="566056"/>
                  <a:ext cx="1358536" cy="4093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89280E7-45D3-4A4F-9DBC-98164CB4C93C}"/>
                    </a:ext>
                  </a:extLst>
                </p:cNvPr>
                <p:cNvSpPr/>
                <p:nvPr/>
              </p:nvSpPr>
              <p:spPr>
                <a:xfrm>
                  <a:off x="1282778" y="833828"/>
                  <a:ext cx="9775182" cy="539928"/>
                </a:xfrm>
                <a:prstGeom prst="rect">
                  <a:avLst/>
                </a:prstGeom>
                <a:solidFill>
                  <a:srgbClr val="7944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b="1" dirty="0"/>
                    <a:t>Clinician’s Core Resource for Alcohol</a:t>
                  </a: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1C890C-B674-4EA5-816D-B113851EBD36}"/>
                  </a:ext>
                </a:extLst>
              </p:cNvPr>
              <p:cNvSpPr/>
              <p:nvPr/>
            </p:nvSpPr>
            <p:spPr>
              <a:xfrm>
                <a:off x="1102545" y="36803"/>
                <a:ext cx="9913075" cy="740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A0562C-44C0-4F08-8E62-550502F1E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676" y="123216"/>
              <a:ext cx="4090771" cy="4572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79BA5E-8BA5-4698-97BB-93D88C5B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4830" y="86864"/>
              <a:ext cx="2032576" cy="39064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0ACCD6-111A-4519-AE9D-42599A6C0AAE}"/>
              </a:ext>
            </a:extLst>
          </p:cNvPr>
          <p:cNvSpPr txBox="1"/>
          <p:nvPr/>
        </p:nvSpPr>
        <p:spPr>
          <a:xfrm>
            <a:off x="1079061" y="2104522"/>
            <a:ext cx="4608298" cy="42550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944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KNOWLEDGE BANK</a:t>
            </a:r>
          </a:p>
          <a:p>
            <a:r>
              <a:rPr lang="en-US" sz="1300" dirty="0"/>
              <a:t>What every clinician needs to know about alcohol</a:t>
            </a:r>
          </a:p>
          <a:p>
            <a:endParaRPr lang="en-US" sz="1300" dirty="0"/>
          </a:p>
          <a:p>
            <a:r>
              <a:rPr lang="en-US" sz="1300" b="1" dirty="0"/>
              <a:t>Foundational knowledge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b="1" dirty="0"/>
              <a:t>Definitions:</a:t>
            </a:r>
            <a:r>
              <a:rPr lang="en-US" sz="1300" dirty="0"/>
              <a:t>  From moderate &amp; risky drinking patterns to AUD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b="1" dirty="0"/>
              <a:t>Risks across the lifespan: </a:t>
            </a:r>
            <a:r>
              <a:rPr lang="en-US" sz="1300" dirty="0"/>
              <a:t>From FASD to adolescents to elderly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b="1" dirty="0"/>
              <a:t>Neuroscience:</a:t>
            </a:r>
            <a:r>
              <a:rPr lang="en-US" sz="1300" dirty="0"/>
              <a:t> AUD as a brain disease</a:t>
            </a:r>
          </a:p>
          <a:p>
            <a:r>
              <a:rPr lang="en-US" sz="1300" dirty="0"/>
              <a:t> </a:t>
            </a:r>
          </a:p>
          <a:p>
            <a:r>
              <a:rPr lang="en-US" sz="1300" b="1" dirty="0"/>
              <a:t>Patient presentation of alcohol-related issues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b="1" dirty="0"/>
              <a:t>Common presentations: </a:t>
            </a:r>
            <a:r>
              <a:rPr lang="en-US" sz="1300" dirty="0"/>
              <a:t>Medical and mental health issues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b="1" dirty="0"/>
              <a:t>Medication interactions:</a:t>
            </a:r>
            <a:r>
              <a:rPr lang="en-US" sz="1300" dirty="0"/>
              <a:t>  Prevalence and risks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b="1" dirty="0"/>
              <a:t>Alcohol withdrawal</a:t>
            </a:r>
            <a:r>
              <a:rPr lang="en-US" sz="1300" dirty="0"/>
              <a:t>:  Physical and affective features</a:t>
            </a:r>
          </a:p>
          <a:p>
            <a:r>
              <a:rPr lang="en-US" sz="1300" dirty="0"/>
              <a:t> </a:t>
            </a:r>
          </a:p>
          <a:p>
            <a:r>
              <a:rPr lang="en-US" sz="1300" b="1" dirty="0"/>
              <a:t>Clinician strategies for prevention and treatment  </a:t>
            </a:r>
            <a:endParaRPr lang="en-US" sz="1300" dirty="0"/>
          </a:p>
          <a:p>
            <a:pPr marL="211931" indent="-211931">
              <a:buFont typeface="Arial" panose="020B0604020202020204" pitchFamily="34" charset="0"/>
              <a:buChar char="•"/>
            </a:pPr>
            <a:r>
              <a:rPr lang="en-US" sz="1300" b="1" dirty="0"/>
              <a:t>Reduce stigma:  </a:t>
            </a:r>
            <a:r>
              <a:rPr lang="en-US" sz="1300" dirty="0"/>
              <a:t>Increase patient help-seeking behavior</a:t>
            </a:r>
          </a:p>
          <a:p>
            <a:pPr marL="211931" indent="-211931">
              <a:buFont typeface="Arial" panose="020B0604020202020204" pitchFamily="34" charset="0"/>
              <a:buChar char="•"/>
            </a:pPr>
            <a:r>
              <a:rPr lang="en-US" sz="1300" b="1" dirty="0"/>
              <a:t>Screen and assess:  </a:t>
            </a:r>
            <a:r>
              <a:rPr lang="en-US" sz="1300" dirty="0"/>
              <a:t>Use quick, effective methods</a:t>
            </a:r>
          </a:p>
          <a:p>
            <a:pPr marL="211931" indent="-211931">
              <a:buFont typeface="Arial" panose="020B0604020202020204" pitchFamily="34" charset="0"/>
              <a:buChar char="•"/>
            </a:pPr>
            <a:r>
              <a:rPr lang="en-US" sz="1300" b="1" dirty="0"/>
              <a:t>Conduct brief intervention:  </a:t>
            </a:r>
            <a:r>
              <a:rPr lang="en-US" sz="1300" dirty="0"/>
              <a:t>Build motivation to change</a:t>
            </a:r>
            <a:endParaRPr lang="en-US" sz="1300" b="1" dirty="0"/>
          </a:p>
          <a:p>
            <a:pPr marL="211931" indent="-211931">
              <a:buFont typeface="Arial" panose="020B0604020202020204" pitchFamily="34" charset="0"/>
              <a:buChar char="•"/>
            </a:pPr>
            <a:r>
              <a:rPr lang="en-US" sz="1300" b="1" dirty="0"/>
              <a:t>Recommend evidence-based treatment:  </a:t>
            </a:r>
            <a:r>
              <a:rPr lang="en-US" sz="1300" dirty="0"/>
              <a:t>Know the options  </a:t>
            </a:r>
          </a:p>
          <a:p>
            <a:pPr marL="211931" indent="-211931">
              <a:buFont typeface="Arial" panose="020B0604020202020204" pitchFamily="34" charset="0"/>
              <a:buChar char="•"/>
            </a:pPr>
            <a:r>
              <a:rPr lang="en-US" sz="1300" b="1" dirty="0"/>
              <a:t>Refer to quality providers: </a:t>
            </a:r>
            <a:r>
              <a:rPr lang="en-US" sz="1300" dirty="0"/>
              <a:t> Create referral list with new tool </a:t>
            </a:r>
          </a:p>
          <a:p>
            <a:endParaRPr lang="en-US" sz="1300" dirty="0"/>
          </a:p>
          <a:p>
            <a:pPr marL="211931" indent="-211931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8F756-4729-47CE-8137-28FD727F2456}"/>
              </a:ext>
            </a:extLst>
          </p:cNvPr>
          <p:cNvSpPr txBox="1"/>
          <p:nvPr/>
        </p:nvSpPr>
        <p:spPr>
          <a:xfrm>
            <a:off x="5810251" y="2114047"/>
            <a:ext cx="2046392" cy="2716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944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RESOURCE LIBRARY</a:t>
            </a:r>
          </a:p>
          <a:p>
            <a:endParaRPr lang="en-US" sz="1400" dirty="0"/>
          </a:p>
          <a:p>
            <a:r>
              <a:rPr lang="en-US" sz="1400" u="sng" dirty="0"/>
              <a:t>Primary Care</a:t>
            </a:r>
          </a:p>
          <a:p>
            <a:endParaRPr lang="en-US" sz="1400" dirty="0"/>
          </a:p>
          <a:p>
            <a:r>
              <a:rPr lang="en-US" sz="1400" u="sng" dirty="0"/>
              <a:t>Hepatology</a:t>
            </a:r>
          </a:p>
          <a:p>
            <a:endParaRPr lang="en-US" sz="1400" dirty="0"/>
          </a:p>
          <a:p>
            <a:r>
              <a:rPr lang="en-US" sz="1400" u="sng" dirty="0"/>
              <a:t>OB/GYN</a:t>
            </a:r>
          </a:p>
          <a:p>
            <a:endParaRPr lang="en-US" sz="1400" dirty="0"/>
          </a:p>
          <a:p>
            <a:r>
              <a:rPr lang="en-US" sz="1400" u="sng" dirty="0"/>
              <a:t>Emergency Care</a:t>
            </a:r>
          </a:p>
          <a:p>
            <a:endParaRPr lang="en-US" sz="1400" dirty="0"/>
          </a:p>
          <a:p>
            <a:r>
              <a:rPr lang="en-US" sz="1400" u="sng" dirty="0"/>
              <a:t>Health Systems</a:t>
            </a:r>
          </a:p>
          <a:p>
            <a:endParaRPr lang="en-US" sz="825" b="1" u="sng" dirty="0"/>
          </a:p>
          <a:p>
            <a:endParaRPr lang="en-US" sz="825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D57BC-15FB-43CF-9331-E840FA8724DA}"/>
              </a:ext>
            </a:extLst>
          </p:cNvPr>
          <p:cNvSpPr/>
          <p:nvPr/>
        </p:nvSpPr>
        <p:spPr>
          <a:xfrm>
            <a:off x="828675" y="1020445"/>
            <a:ext cx="7233767" cy="5608955"/>
          </a:xfrm>
          <a:prstGeom prst="rect">
            <a:avLst/>
          </a:prstGeom>
          <a:noFill/>
          <a:ln>
            <a:solidFill>
              <a:srgbClr val="794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E09192-B871-4543-8A67-3EC68BEF1FA3}"/>
              </a:ext>
            </a:extLst>
          </p:cNvPr>
          <p:cNvSpPr txBox="1"/>
          <p:nvPr/>
        </p:nvSpPr>
        <p:spPr>
          <a:xfrm>
            <a:off x="2320064" y="151348"/>
            <a:ext cx="428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NIAAA Clinician’s Core Resource for Alcohol</a:t>
            </a:r>
          </a:p>
          <a:p>
            <a:pPr algn="ctr"/>
            <a:r>
              <a:rPr lang="en-US" sz="1600" dirty="0"/>
              <a:t>What Every Clinician Needs to </a:t>
            </a:r>
          </a:p>
          <a:p>
            <a:pPr algn="ctr"/>
            <a:r>
              <a:rPr lang="en-US" sz="1600" dirty="0"/>
              <a:t>Know About Alcohol</a:t>
            </a:r>
          </a:p>
        </p:txBody>
      </p:sp>
    </p:spTree>
    <p:extLst>
      <p:ext uri="{BB962C8B-B14F-4D97-AF65-F5344CB8AC3E}">
        <p14:creationId xmlns:p14="http://schemas.microsoft.com/office/powerpoint/2010/main" val="106512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A404F5-B62A-4A0D-BD13-9B13B6720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0" y="905837"/>
            <a:ext cx="8777747" cy="55425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8F240B-B3D0-44F5-8DCC-7CED1FAE1029}"/>
              </a:ext>
            </a:extLst>
          </p:cNvPr>
          <p:cNvSpPr/>
          <p:nvPr/>
        </p:nvSpPr>
        <p:spPr>
          <a:xfrm>
            <a:off x="2276475" y="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NIAAA Clinician’s Core Resource</a:t>
            </a:r>
          </a:p>
          <a:p>
            <a:pPr algn="ctr"/>
            <a:r>
              <a:rPr lang="en-US" dirty="0"/>
              <a:t>Sample Article</a:t>
            </a:r>
          </a:p>
        </p:txBody>
      </p:sp>
    </p:spTree>
    <p:extLst>
      <p:ext uri="{BB962C8B-B14F-4D97-AF65-F5344CB8AC3E}">
        <p14:creationId xmlns:p14="http://schemas.microsoft.com/office/powerpoint/2010/main" val="12969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F1DA8-8585-4BDF-87A0-E306E1F9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71055"/>
            <a:ext cx="4206465" cy="33847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79CF0-E425-4409-B10C-9612A72A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11" y="2020128"/>
            <a:ext cx="4449823" cy="351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DD25C-2621-447C-B719-199E40C39FFA}"/>
              </a:ext>
            </a:extLst>
          </p:cNvPr>
          <p:cNvSpPr txBox="1"/>
          <p:nvPr/>
        </p:nvSpPr>
        <p:spPr>
          <a:xfrm>
            <a:off x="910286" y="1243012"/>
            <a:ext cx="275165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NIAAA Alcohol Treatment Navigator</a:t>
            </a:r>
          </a:p>
          <a:p>
            <a:pPr algn="ctr"/>
            <a:r>
              <a:rPr lang="en-US" sz="1200" dirty="0"/>
              <a:t>Make Better Referrals for </a:t>
            </a:r>
          </a:p>
          <a:p>
            <a:pPr algn="ctr"/>
            <a:r>
              <a:rPr lang="en-US" sz="1200" dirty="0"/>
              <a:t>Patients With Alcohol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79E29-6EB4-42AC-8A88-2D5173208C9B}"/>
              </a:ext>
            </a:extLst>
          </p:cNvPr>
          <p:cNvSpPr txBox="1"/>
          <p:nvPr/>
        </p:nvSpPr>
        <p:spPr>
          <a:xfrm>
            <a:off x="4939820" y="1243012"/>
            <a:ext cx="372560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NIAAA Clinician’s Core Resource for Alcohol</a:t>
            </a:r>
          </a:p>
          <a:p>
            <a:pPr algn="ctr"/>
            <a:r>
              <a:rPr lang="en-US" sz="1200" dirty="0"/>
              <a:t>What Every Clinician Needs to Know </a:t>
            </a:r>
          </a:p>
          <a:p>
            <a:pPr algn="ctr"/>
            <a:r>
              <a:rPr lang="en-US" sz="1200" dirty="0"/>
              <a:t>About Alcohol</a:t>
            </a:r>
          </a:p>
        </p:txBody>
      </p:sp>
    </p:spTree>
    <p:extLst>
      <p:ext uri="{BB962C8B-B14F-4D97-AF65-F5344CB8AC3E}">
        <p14:creationId xmlns:p14="http://schemas.microsoft.com/office/powerpoint/2010/main" val="334781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0689e81-8e1d-4cb9-9c46-2811b843d223">
      <Terms xmlns="http://schemas.microsoft.com/office/infopath/2007/PartnerControls"/>
    </TaxKeywordTaxHTField>
    <NIAAA_x0020_Task xmlns="62234c18-bed9-44ec-8f5b-65663cd32f4e">Task 1A Management</NIAAA_x0020_Task>
    <TaxCatchAll xmlns="40689e81-8e1d-4cb9-9c46-2811b843d223"/>
    <Charge_x0020_Code xmlns="62234c18-bed9-44ec-8f5b-65663cd32f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41219350B19489AEE8A3B6872C15B" ma:contentTypeVersion="13" ma:contentTypeDescription="Create a new document." ma:contentTypeScope="" ma:versionID="dce6705082464da4e884812f9a261835">
  <xsd:schema xmlns:xsd="http://www.w3.org/2001/XMLSchema" xmlns:xs="http://www.w3.org/2001/XMLSchema" xmlns:p="http://schemas.microsoft.com/office/2006/metadata/properties" xmlns:ns2="62234c18-bed9-44ec-8f5b-65663cd32f4e" xmlns:ns3="40689e81-8e1d-4cb9-9c46-2811b843d223" targetNamespace="http://schemas.microsoft.com/office/2006/metadata/properties" ma:root="true" ma:fieldsID="923d086a6c4878a7e7cbe5f9cfe2718b" ns2:_="" ns3:_="">
    <xsd:import namespace="62234c18-bed9-44ec-8f5b-65663cd32f4e"/>
    <xsd:import namespace="40689e81-8e1d-4cb9-9c46-2811b843d223"/>
    <xsd:element name="properties">
      <xsd:complexType>
        <xsd:sequence>
          <xsd:element name="documentManagement">
            <xsd:complexType>
              <xsd:all>
                <xsd:element ref="ns2:NIAAA_x0020_Task" minOccurs="0"/>
                <xsd:element ref="ns3:TaxKeywordTaxHTField" minOccurs="0"/>
                <xsd:element ref="ns3:TaxCatchAll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harge_x0020_Cod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4c18-bed9-44ec-8f5b-65663cd32f4e" elementFormDefault="qualified">
    <xsd:import namespace="http://schemas.microsoft.com/office/2006/documentManagement/types"/>
    <xsd:import namespace="http://schemas.microsoft.com/office/infopath/2007/PartnerControls"/>
    <xsd:element name="NIAAA_x0020_Task" ma:index="8" nillable="true" ma:displayName="NIAAA Task #" ma:default="Task 1A Management" ma:description="NIAAA Task Numbers" ma:format="Dropdown" ma:internalName="NIAAA_x0020_Task">
      <xsd:simpleType>
        <xsd:restriction base="dms:Choice">
          <xsd:enumeration value="Task 1A Management"/>
          <xsd:enumeration value="Task 1B Web Design and Development"/>
          <xsd:enumeration value="Task 2 CRAN Website"/>
          <xsd:enumeration value="Task 3 Metrics Usability Social Listenting SEO Marketing"/>
          <xsd:enumeration value="Task 4 Recommend Develop Support Multimedia Interactive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harge_x0020_Code" ma:index="18" nillable="true" ma:displayName="Charge Code" ma:format="Dropdown" ma:internalName="Charge_x0020_Code" ma:percentage="FALSE">
      <xsd:simpleType>
        <xsd:restriction base="dms:Number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e81-8e1d-4cb9-9c46-2811b843d22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d0bb338e-bc66-44a0-9152-20f6f082759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56e989c7-8001-4485-97d1-1a056aeadc99}" ma:internalName="TaxCatchAll" ma:showField="CatchAllData" ma:web="40689e81-8e1d-4cb9-9c46-2811b843d2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CE87B-42EB-4F59-9BAA-200C55CD016A}">
  <ds:schemaRefs>
    <ds:schemaRef ds:uri="40689e81-8e1d-4cb9-9c46-2811b843d22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234c18-bed9-44ec-8f5b-65663cd32f4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C5AA3A-5F8E-4E6E-A751-272990DA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883B8-6253-4E14-9290-39F2C8061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34c18-bed9-44ec-8f5b-65663cd32f4e"/>
    <ds:schemaRef ds:uri="40689e81-8e1d-4cb9-9c46-2811b843d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</TotalTime>
  <Words>278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Ducharme, Lori (NIH/NIAAA) [E]</dc:creator>
  <cp:lastModifiedBy>Masterton, Katherine (NIH/NIAAA) [E]</cp:lastModifiedBy>
  <cp:revision>53</cp:revision>
  <cp:lastPrinted>2019-05-17T17:13:56Z</cp:lastPrinted>
  <dcterms:created xsi:type="dcterms:W3CDTF">2019-04-18T16:30:31Z</dcterms:created>
  <dcterms:modified xsi:type="dcterms:W3CDTF">2019-05-30T15:41:54Z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0x01010006241219350B19489AEE8A3B6872C15B</vt:lpwstr>
  </property>
  <property fmtid="{D5CDD505-2E9C-101B-9397-08002B2CF9AE}" pid="3" name="TaxKeyword">
    <vt:lpwstr/>
  </property>
</Properties>
</file>