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3.xml" ContentType="application/vnd.openxmlformats-officedocument.them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theme/theme4.xml" ContentType="application/vnd.openxmlformats-officedocument.theme+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theme/theme5.xml" ContentType="application/vnd.openxmlformats-officedocument.theme+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 id="2147483684" r:id="rId5"/>
    <p:sldMasterId id="2147483762" r:id="rId6"/>
    <p:sldMasterId id="2147483785" r:id="rId7"/>
    <p:sldMasterId id="2147483819" r:id="rId8"/>
    <p:sldMasterId id="2147483844" r:id="rId9"/>
  </p:sldMasterIdLst>
  <p:notesMasterIdLst>
    <p:notesMasterId r:id="rId36"/>
  </p:notesMasterIdLst>
  <p:handoutMasterIdLst>
    <p:handoutMasterId r:id="rId37"/>
  </p:handoutMasterIdLst>
  <p:sldIdLst>
    <p:sldId id="415" r:id="rId10"/>
    <p:sldId id="416" r:id="rId11"/>
    <p:sldId id="417" r:id="rId12"/>
    <p:sldId id="443" r:id="rId13"/>
    <p:sldId id="440" r:id="rId14"/>
    <p:sldId id="449" r:id="rId15"/>
    <p:sldId id="447" r:id="rId16"/>
    <p:sldId id="444" r:id="rId17"/>
    <p:sldId id="258" r:id="rId18"/>
    <p:sldId id="445" r:id="rId19"/>
    <p:sldId id="418" r:id="rId20"/>
    <p:sldId id="441" r:id="rId21"/>
    <p:sldId id="437" r:id="rId22"/>
    <p:sldId id="434" r:id="rId23"/>
    <p:sldId id="433" r:id="rId24"/>
    <p:sldId id="406" r:id="rId25"/>
    <p:sldId id="442" r:id="rId26"/>
    <p:sldId id="439" r:id="rId27"/>
    <p:sldId id="438" r:id="rId28"/>
    <p:sldId id="420" r:id="rId29"/>
    <p:sldId id="446" r:id="rId30"/>
    <p:sldId id="448" r:id="rId31"/>
    <p:sldId id="278" r:id="rId32"/>
    <p:sldId id="370" r:id="rId33"/>
    <p:sldId id="404" r:id="rId34"/>
    <p:sldId id="275" r:id="rId35"/>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Westbrook" initials="SW" lastIdx="18" clrIdx="0">
    <p:extLst>
      <p:ext uri="{19B8F6BF-5375-455C-9EA6-DF929625EA0E}">
        <p15:presenceInfo xmlns:p15="http://schemas.microsoft.com/office/powerpoint/2012/main" userId="S-1-5-21-484763869-796845957-839522115-44040" providerId="AD"/>
      </p:ext>
    </p:extLst>
  </p:cmAuthor>
  <p:cmAuthor id="2" name="Brigitte Tran" initials="BT" lastIdx="7" clrIdx="1">
    <p:extLst>
      <p:ext uri="{19B8F6BF-5375-455C-9EA6-DF929625EA0E}">
        <p15:presenceInfo xmlns:p15="http://schemas.microsoft.com/office/powerpoint/2012/main" userId="S-1-5-21-484763869-796845957-839522115-17475" providerId="AD"/>
      </p:ext>
    </p:extLst>
  </p:cmAuthor>
  <p:cmAuthor id="3" name="Liz Clary" initials="LC" lastIdx="2" clrIdx="2">
    <p:extLst>
      <p:ext uri="{19B8F6BF-5375-455C-9EA6-DF929625EA0E}">
        <p15:presenceInfo xmlns:p15="http://schemas.microsoft.com/office/powerpoint/2012/main" userId="Liz Clary" providerId="None"/>
      </p:ext>
    </p:extLst>
  </p:cmAuthor>
  <p:cmAuthor id="4" name="Cay Bradley" initials="MCB" lastIdx="13" clrIdx="3">
    <p:extLst>
      <p:ext uri="{19B8F6BF-5375-455C-9EA6-DF929625EA0E}">
        <p15:presenceInfo xmlns:p15="http://schemas.microsoft.com/office/powerpoint/2012/main" userId="Cay Bradley" providerId="None"/>
      </p:ext>
    </p:extLst>
  </p:cmAuthor>
  <p:cmAuthor id="5" name="Anthony Zampelli" initials="AZ" lastIdx="4" clrIdx="4">
    <p:extLst>
      <p:ext uri="{19B8F6BF-5375-455C-9EA6-DF929625EA0E}">
        <p15:presenceInfo xmlns:p15="http://schemas.microsoft.com/office/powerpoint/2012/main" userId="S-1-5-21-484763869-796845957-839522115-36312" providerId="AD"/>
      </p:ext>
    </p:extLst>
  </p:cmAuthor>
  <p:cmAuthor id="6" name="Andrew Gothro" initials="AG" lastIdx="8" clrIdx="5">
    <p:extLst>
      <p:ext uri="{19B8F6BF-5375-455C-9EA6-DF929625EA0E}">
        <p15:presenceInfo xmlns:p15="http://schemas.microsoft.com/office/powerpoint/2012/main" userId="S-1-5-21-484763869-796845957-839522115-14878" providerId="AD"/>
      </p:ext>
    </p:extLst>
  </p:cmAuthor>
  <p:cmAuthor id="7" name="Mathematica" initials="M" lastIdx="145" clrIdx="6">
    <p:extLst>
      <p:ext uri="{19B8F6BF-5375-455C-9EA6-DF929625EA0E}">
        <p15:presenceInfo xmlns:p15="http://schemas.microsoft.com/office/powerpoint/2012/main" userId="Mathematica" providerId="None"/>
      </p:ext>
    </p:extLst>
  </p:cmAuthor>
  <p:cmAuthor id="8" name="Matthew Stagner" initials="MS" lastIdx="15" clrIdx="7">
    <p:extLst>
      <p:ext uri="{19B8F6BF-5375-455C-9EA6-DF929625EA0E}">
        <p15:presenceInfo xmlns:p15="http://schemas.microsoft.com/office/powerpoint/2012/main" userId="S::MStagner@mathematica-mpr.com::ea27a572-9b70-4e4a-b77a-9fb77001441f" providerId="AD"/>
      </p:ext>
    </p:extLst>
  </p:cmAuthor>
  <p:cmAuthor id="9" name="Morgan Woods" initials="MW" lastIdx="30" clrIdx="8">
    <p:extLst>
      <p:ext uri="{19B8F6BF-5375-455C-9EA6-DF929625EA0E}">
        <p15:presenceInfo xmlns:p15="http://schemas.microsoft.com/office/powerpoint/2012/main" userId="S::MWoods@mathematica-mpr.com::d10a4811-9797-4d11-8412-71b5649f41c6" providerId="AD"/>
      </p:ext>
    </p:extLst>
  </p:cmAuthor>
  <p:cmAuthor id="10" name="Kelsey Chesnut" initials="KC" lastIdx="142" clrIdx="9">
    <p:extLst>
      <p:ext uri="{19B8F6BF-5375-455C-9EA6-DF929625EA0E}">
        <p15:presenceInfo xmlns:p15="http://schemas.microsoft.com/office/powerpoint/2012/main" userId="S::KChesnut@mathematica-mpr.com::42003c4f-9667-48da-8c79-8bff9067874c" providerId="AD"/>
      </p:ext>
    </p:extLst>
  </p:cmAuthor>
  <p:cmAuthor id="11" name="Russell Cole" initials="RC" lastIdx="11" clrIdx="10">
    <p:extLst>
      <p:ext uri="{19B8F6BF-5375-455C-9EA6-DF929625EA0E}">
        <p15:presenceInfo xmlns:p15="http://schemas.microsoft.com/office/powerpoint/2012/main" userId="Russell Cole" providerId="None"/>
      </p:ext>
    </p:extLst>
  </p:cmAuthor>
  <p:cmAuthor id="12" name="Megan Shoji" initials="MNS" lastIdx="93" clrIdx="11">
    <p:extLst>
      <p:ext uri="{19B8F6BF-5375-455C-9EA6-DF929625EA0E}">
        <p15:presenceInfo xmlns:p15="http://schemas.microsoft.com/office/powerpoint/2012/main" userId="Megan Shoji" providerId="None"/>
      </p:ext>
    </p:extLst>
  </p:cmAuthor>
  <p:cmAuthor id="13" name="Jean Knab" initials="JK" lastIdx="25" clrIdx="12">
    <p:extLst>
      <p:ext uri="{19B8F6BF-5375-455C-9EA6-DF929625EA0E}">
        <p15:presenceInfo xmlns:p15="http://schemas.microsoft.com/office/powerpoint/2012/main" userId="S::JKnab@mathematica-mpr.com::ca8e2c50-9834-41e0-89bc-0beea90db0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9394"/>
    <a:srgbClr val="0B2949"/>
    <a:srgbClr val="000000"/>
    <a:srgbClr val="046B5C"/>
    <a:srgbClr val="AECFCB"/>
    <a:srgbClr val="C9D0D7"/>
    <a:srgbClr val="A5B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8D230F3-CF80-4859-8CE7-A43EE81993B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13" autoAdjust="0"/>
    <p:restoredTop sz="49798" autoAdjust="0"/>
  </p:normalViewPr>
  <p:slideViewPr>
    <p:cSldViewPr snapToGrid="0">
      <p:cViewPr varScale="1">
        <p:scale>
          <a:sx n="42" d="100"/>
          <a:sy n="42" d="100"/>
        </p:scale>
        <p:origin x="2074" y="53"/>
      </p:cViewPr>
      <p:guideLst>
        <p:guide orient="horz" pos="2160"/>
        <p:guide pos="3840"/>
      </p:guideLst>
    </p:cSldViewPr>
  </p:slideViewPr>
  <p:notesTextViewPr>
    <p:cViewPr>
      <p:scale>
        <a:sx n="3" d="2"/>
        <a:sy n="3" d="2"/>
      </p:scale>
      <p:origin x="0" y="0"/>
    </p:cViewPr>
  </p:notesTextViewPr>
  <p:notesViewPr>
    <p:cSldViewPr snapToGrid="0">
      <p:cViewPr varScale="1">
        <p:scale>
          <a:sx n="69" d="100"/>
          <a:sy n="69" d="100"/>
        </p:scale>
        <p:origin x="2794"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presProps" Target="presProps.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63A794F3-4FF8-4705-AEC5-C5C9EDDFFA65}" type="datetimeFigureOut">
              <a:rPr lang="en-US" smtClean="0"/>
              <a:t>8/14/2020</a:t>
            </a:fld>
            <a:endParaRPr lang="en-US" dirty="0"/>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F418FA96-6B43-404F-8F05-C1A1B968AE2A}" type="slidenum">
              <a:rPr lang="en-US" smtClean="0"/>
              <a:t>‹#›</a:t>
            </a:fld>
            <a:endParaRPr lang="en-US" dirty="0"/>
          </a:p>
        </p:txBody>
      </p:sp>
    </p:spTree>
    <p:extLst>
      <p:ext uri="{BB962C8B-B14F-4D97-AF65-F5344CB8AC3E}">
        <p14:creationId xmlns:p14="http://schemas.microsoft.com/office/powerpoint/2010/main" val="23897311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A8B95EE7-00FF-4048-BCB2-95AA50F6499D}" type="datetimeFigureOut">
              <a:rPr lang="en-US" smtClean="0"/>
              <a:t>8/14/2020</a:t>
            </a:fld>
            <a:endParaRPr lang="en-US" dirty="0"/>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US" dirty="0"/>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C4A2D9B2-1137-46D0-A98B-734AE69865D7}" type="slidenum">
              <a:rPr lang="en-US" smtClean="0"/>
              <a:t>‹#›</a:t>
            </a:fld>
            <a:endParaRPr lang="en-US" dirty="0"/>
          </a:p>
        </p:txBody>
      </p:sp>
    </p:spTree>
    <p:extLst>
      <p:ext uri="{BB962C8B-B14F-4D97-AF65-F5344CB8AC3E}">
        <p14:creationId xmlns:p14="http://schemas.microsoft.com/office/powerpoint/2010/main" val="1500829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begin shortly. Before we do, I want to let everyone know we’ll be recording this meeting just so we have an accurate account of what’s said today. We only plan to use the recording internally. [START RECORDING.]</a:t>
            </a:r>
          </a:p>
          <a:p>
            <a:endParaRPr lang="en-US" dirty="0"/>
          </a:p>
          <a:p>
            <a:r>
              <a:rPr lang="en-US" dirty="0"/>
              <a:t>Welcome to the third meeting of the YARH National Partner Stakeholder Work Group! We really appreciate you taking the time to provide us with your thoughts and feedback.</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we’re going to gather your input on our plans for the YARH Phase 3 summative evaluation, which will examine one of the comprehensive service models you heard about during the kick-off meeting back in February: Colorado’s Pathways to Success (Pathways). We’re going to ask for your feedback in a variety of ways, using the WebEx chat feature, polling, and open discussion.</a:t>
            </a:r>
          </a:p>
        </p:txBody>
      </p:sp>
      <p:sp>
        <p:nvSpPr>
          <p:cNvPr id="4" name="Slide Number Placeholder 3"/>
          <p:cNvSpPr>
            <a:spLocks noGrp="1"/>
          </p:cNvSpPr>
          <p:nvPr>
            <p:ph type="sldNum" sz="quarter" idx="10"/>
          </p:nvPr>
        </p:nvSpPr>
        <p:spPr/>
        <p:txBody>
          <a:bodyPr/>
          <a:lstStyle/>
          <a:p>
            <a:fld id="{C4A2D9B2-1137-46D0-A98B-734AE69865D7}" type="slidenum">
              <a:rPr lang="en-US" smtClean="0"/>
              <a:t>1</a:t>
            </a:fld>
            <a:endParaRPr lang="en-US" dirty="0"/>
          </a:p>
        </p:txBody>
      </p:sp>
    </p:spTree>
    <p:extLst>
      <p:ext uri="{BB962C8B-B14F-4D97-AF65-F5344CB8AC3E}">
        <p14:creationId xmlns:p14="http://schemas.microsoft.com/office/powerpoint/2010/main" val="1154240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latin typeface="+mn-lt"/>
                <a:ea typeface="+mn-ea"/>
                <a:cs typeface="+mn-cs"/>
              </a:rPr>
              <a:t>We expect to identify youth who are eligible to participate in the evaluation through Chafee workers, child welfare workers, and Runaway and Homeless Youth (RHY) providers. Youth will be eligible for the evaluation if (1) they are ages 14-21, (2) they are eligible for Chafee services in a county that is participating in the study (all youth have histories of child welfare involvement and had an open case at age 14), and (3) they report at least one risk factor on the Pathways screening tool (Handout 3, which screens for elevated risk of future homelessness). </a:t>
            </a:r>
            <a:r>
              <a:rPr lang="en-US" sz="1200" b="0" i="0" kern="1200" dirty="0">
                <a:solidFill>
                  <a:schemeClr val="tx1"/>
                </a:solidFill>
                <a:latin typeface="+mn-lt"/>
                <a:ea typeface="+mn-ea"/>
                <a:cs typeface="+mn-cs"/>
              </a:rPr>
              <a:t>Handout 4 </a:t>
            </a:r>
            <a:r>
              <a:rPr lang="en-US" sz="1200" kern="1200" dirty="0">
                <a:solidFill>
                  <a:schemeClr val="tx1"/>
                </a:solidFill>
                <a:latin typeface="+mn-lt"/>
                <a:ea typeface="+mn-ea"/>
                <a:cs typeface="+mn-cs"/>
              </a:rPr>
              <a:t>provided some information on characteristics of the Pathways participants that CO served in phase 2 of YARH. Feel free to take a look at that handout now as a reminder of the population of youth we are discussing.</a:t>
            </a:r>
          </a:p>
          <a:p>
            <a:pPr marL="0" indent="0">
              <a:buFont typeface="Arial" panose="020B0604020202020204" pitchFamily="34" charset="0"/>
              <a:buNone/>
            </a:pPr>
            <a:endParaRPr lang="en-US" sz="1200" kern="1200" dirty="0">
              <a:solidFill>
                <a:schemeClr val="tx1"/>
              </a:solidFill>
              <a:latin typeface="+mn-lt"/>
              <a:ea typeface="+mn-ea"/>
              <a:cs typeface="+mn-cs"/>
            </a:endParaRPr>
          </a:p>
          <a:p>
            <a:pPr marL="0" indent="0">
              <a:buFont typeface="Arial" panose="020B0604020202020204" pitchFamily="34" charset="0"/>
              <a:buNone/>
            </a:pPr>
            <a:r>
              <a:rPr lang="en-US" sz="1200" kern="1200" dirty="0">
                <a:solidFill>
                  <a:schemeClr val="tx1"/>
                </a:solidFill>
                <a:latin typeface="+mn-lt"/>
                <a:ea typeface="+mn-ea"/>
                <a:cs typeface="+mn-cs"/>
              </a:rPr>
              <a:t>We then expect to have Chafee workers invite all eligible youth to participate in the study. During this “study recruitment” conversation, the worker will:</a:t>
            </a:r>
          </a:p>
          <a:p>
            <a:pPr marL="171450" indent="-171450">
              <a:buFont typeface="Arial" panose="020B0604020202020204" pitchFamily="34" charset="0"/>
              <a:buChar char="•"/>
            </a:pPr>
            <a:r>
              <a:rPr lang="en-US" sz="1200" kern="1200" dirty="0">
                <a:solidFill>
                  <a:schemeClr val="tx1"/>
                </a:solidFill>
                <a:latin typeface="+mn-lt"/>
                <a:ea typeface="+mn-ea"/>
                <a:cs typeface="+mn-cs"/>
              </a:rPr>
              <a:t>Briefly describe the study and what participating in the study would involve, answer the youth’s questions, and</a:t>
            </a:r>
          </a:p>
          <a:p>
            <a:pPr marL="171450" indent="-171450">
              <a:buFont typeface="Arial" panose="020B0604020202020204" pitchFamily="34" charset="0"/>
              <a:buChar char="•"/>
            </a:pPr>
            <a:r>
              <a:rPr lang="en-US" sz="1200" kern="1200" dirty="0">
                <a:solidFill>
                  <a:schemeClr val="tx1"/>
                </a:solidFill>
                <a:latin typeface="+mn-lt"/>
                <a:ea typeface="+mn-ea"/>
                <a:cs typeface="+mn-cs"/>
              </a:rPr>
              <a:t>If the youth is interested in study participation, obtain informed consent</a:t>
            </a:r>
          </a:p>
          <a:p>
            <a:pPr marL="0" indent="0">
              <a:buFont typeface="Arial" panose="020B0604020202020204" pitchFamily="34" charset="0"/>
              <a:buNone/>
            </a:pPr>
            <a:endParaRPr lang="en-US" sz="1200" kern="1200" dirty="0">
              <a:solidFill>
                <a:schemeClr val="tx1"/>
              </a:solidFill>
              <a:latin typeface="+mn-lt"/>
              <a:ea typeface="+mn-ea"/>
              <a:cs typeface="+mn-cs"/>
            </a:endParaRPr>
          </a:p>
          <a:p>
            <a:pPr marL="0" indent="0">
              <a:buFont typeface="Arial" panose="020B0604020202020204" pitchFamily="34" charset="0"/>
              <a:buNone/>
            </a:pPr>
            <a:r>
              <a:rPr lang="en-US" sz="1200" b="1" kern="1200" dirty="0">
                <a:solidFill>
                  <a:schemeClr val="tx1"/>
                </a:solidFill>
                <a:latin typeface="+mn-lt"/>
                <a:ea typeface="+mn-ea"/>
                <a:cs typeface="+mn-cs"/>
              </a:rPr>
              <a:t>[Animate:]</a:t>
            </a:r>
            <a:r>
              <a:rPr lang="en-US" sz="1200" kern="1200" dirty="0">
                <a:solidFill>
                  <a:schemeClr val="tx1"/>
                </a:solidFill>
                <a:latin typeface="+mn-lt"/>
                <a:ea typeface="+mn-ea"/>
                <a:cs typeface="+mn-cs"/>
              </a:rPr>
              <a:t> We plan to collaborate with the Colorado Team to firm up plans. This will allow us to:</a:t>
            </a:r>
          </a:p>
          <a:p>
            <a:pPr marL="171450" indent="-171450">
              <a:buFont typeface="Arial" panose="020B0604020202020204" pitchFamily="34" charset="0"/>
              <a:buChar char="•"/>
            </a:pPr>
            <a:r>
              <a:rPr lang="en-US" sz="1200" kern="1200" dirty="0">
                <a:solidFill>
                  <a:schemeClr val="tx1"/>
                </a:solidFill>
                <a:latin typeface="+mn-lt"/>
                <a:ea typeface="+mn-ea"/>
                <a:cs typeface="+mn-cs"/>
              </a:rPr>
              <a:t>Draw on their context knowledge (for example, to determine who can provide consent for minors)</a:t>
            </a:r>
          </a:p>
          <a:p>
            <a:pPr marL="171450" indent="-171450">
              <a:buFont typeface="Arial" panose="020B0604020202020204" pitchFamily="34" charset="0"/>
              <a:buChar char="•"/>
            </a:pPr>
            <a:r>
              <a:rPr lang="en-US" sz="1200" kern="1200" dirty="0">
                <a:solidFill>
                  <a:schemeClr val="tx1"/>
                </a:solidFill>
                <a:latin typeface="+mn-lt"/>
                <a:ea typeface="+mn-ea"/>
                <a:cs typeface="+mn-cs"/>
              </a:rPr>
              <a:t>Leverage their wisdom (for example, recognizing that it can be challenging for youth to read consent forms and for workers to feel confident that youth fully understand what they’re reading, we’ll explore the option of creating a recruitment video or audio recording that Chafee workers could show youth), and</a:t>
            </a:r>
          </a:p>
          <a:p>
            <a:pPr marL="171450" indent="-171450">
              <a:buFont typeface="Arial" panose="020B0604020202020204" pitchFamily="34" charset="0"/>
              <a:buChar char="•"/>
            </a:pPr>
            <a:r>
              <a:rPr lang="en-US" sz="1200" kern="1200" dirty="0">
                <a:solidFill>
                  <a:schemeClr val="tx1"/>
                </a:solidFill>
                <a:latin typeface="+mn-lt"/>
                <a:ea typeface="+mn-ea"/>
                <a:cs typeface="+mn-cs"/>
              </a:rPr>
              <a:t>Identify strategic opportunities to partner around study recruitment (such as opportunities for training Chafee workers in recruitment procedures). </a:t>
            </a:r>
          </a:p>
          <a:p>
            <a:pPr marL="171450" indent="-171450">
              <a:buFont typeface="Arial" panose="020B0604020202020204" pitchFamily="34" charset="0"/>
              <a:buChar char="•"/>
            </a:pPr>
            <a:endParaRPr lang="en-US" sz="1200" kern="1200" dirty="0">
              <a:solidFill>
                <a:schemeClr val="tx1"/>
              </a:solidFill>
              <a:latin typeface="+mn-lt"/>
              <a:ea typeface="+mn-ea"/>
              <a:cs typeface="+mn-cs"/>
            </a:endParaRPr>
          </a:p>
          <a:p>
            <a:pPr marL="0" indent="0">
              <a:buFont typeface="Arial" panose="020B0604020202020204" pitchFamily="34" charset="0"/>
              <a:buNone/>
            </a:pPr>
            <a:r>
              <a:rPr lang="en-US" sz="1200" kern="1200" dirty="0">
                <a:solidFill>
                  <a:schemeClr val="tx1"/>
                </a:solidFill>
                <a:latin typeface="+mn-lt"/>
                <a:ea typeface="+mn-ea"/>
                <a:cs typeface="+mn-cs"/>
              </a:rPr>
              <a:t>[Animation] We also expect to have several materials available to guide Chafee workers’ recruitment conversations, including:</a:t>
            </a:r>
          </a:p>
          <a:p>
            <a:pPr marL="171450" indent="-171450">
              <a:buFont typeface="Arial" panose="020B0604020202020204" pitchFamily="34" charset="0"/>
              <a:buChar char="•"/>
            </a:pPr>
            <a:r>
              <a:rPr lang="en-US" sz="1200" kern="1200" dirty="0">
                <a:solidFill>
                  <a:schemeClr val="tx1"/>
                </a:solidFill>
                <a:latin typeface="+mn-lt"/>
                <a:ea typeface="+mn-ea"/>
                <a:cs typeface="+mn-cs"/>
              </a:rPr>
              <a:t>Recruitment protocol outlining the process and procedures workers should follow (</a:t>
            </a:r>
            <a:r>
              <a:rPr lang="en-US" sz="1200" i="1" kern="1200" dirty="0">
                <a:solidFill>
                  <a:schemeClr val="tx1"/>
                </a:solidFill>
                <a:latin typeface="+mn-lt"/>
                <a:ea typeface="+mn-ea"/>
                <a:cs typeface="+mn-cs"/>
              </a:rPr>
              <a:t>we plan to develop with help from CO team)</a:t>
            </a:r>
            <a:endParaRPr lang="en-US" sz="1200" kern="1200" dirty="0">
              <a:solidFill>
                <a:schemeClr val="tx1"/>
              </a:solidFill>
              <a:latin typeface="+mn-lt"/>
              <a:ea typeface="+mn-ea"/>
              <a:cs typeface="+mn-cs"/>
            </a:endParaRPr>
          </a:p>
          <a:p>
            <a:pPr marL="171450" indent="-171450">
              <a:buFont typeface="Arial" panose="020B0604020202020204" pitchFamily="34" charset="0"/>
              <a:buChar char="•"/>
            </a:pPr>
            <a:r>
              <a:rPr lang="en-US" sz="1200" kern="1200" dirty="0">
                <a:solidFill>
                  <a:schemeClr val="tx1"/>
                </a:solidFill>
                <a:latin typeface="+mn-lt"/>
                <a:ea typeface="+mn-ea"/>
                <a:cs typeface="+mn-cs"/>
              </a:rPr>
              <a:t>Study consent form</a:t>
            </a:r>
          </a:p>
          <a:p>
            <a:pPr marL="171450" indent="-171450">
              <a:buFont typeface="Arial" panose="020B0604020202020204" pitchFamily="34" charset="0"/>
              <a:buChar char="•"/>
            </a:pPr>
            <a:r>
              <a:rPr lang="en-US" sz="1200" kern="1200" dirty="0">
                <a:solidFill>
                  <a:schemeClr val="tx1"/>
                </a:solidFill>
                <a:latin typeface="+mn-lt"/>
                <a:ea typeface="+mn-ea"/>
                <a:cs typeface="+mn-cs"/>
              </a:rPr>
              <a:t>FAQ resource to help workers address common questions they might hear from youth </a:t>
            </a:r>
            <a:r>
              <a:rPr lang="en-US" sz="1200" b="1" kern="1200" dirty="0">
                <a:solidFill>
                  <a:schemeClr val="tx1"/>
                </a:solidFill>
                <a:latin typeface="+mn-lt"/>
                <a:ea typeface="+mn-ea"/>
                <a:cs typeface="+mn-cs"/>
              </a:rPr>
              <a:t>(Handout 2)</a:t>
            </a:r>
          </a:p>
          <a:p>
            <a:pPr marL="171450" indent="-171450">
              <a:buFont typeface="Arial" panose="020B0604020202020204" pitchFamily="34" charset="0"/>
              <a:buChar char="•"/>
            </a:pPr>
            <a:r>
              <a:rPr lang="en-US" sz="1200" kern="1200" dirty="0">
                <a:solidFill>
                  <a:schemeClr val="tx1"/>
                </a:solidFill>
                <a:latin typeface="+mn-lt"/>
                <a:ea typeface="+mn-ea"/>
                <a:cs typeface="+mn-cs"/>
              </a:rPr>
              <a:t>And recruitment script </a:t>
            </a:r>
            <a:r>
              <a:rPr lang="en-US" sz="1200" b="1" kern="1200" dirty="0">
                <a:solidFill>
                  <a:schemeClr val="tx1"/>
                </a:solidFill>
                <a:latin typeface="+mn-lt"/>
                <a:ea typeface="+mn-ea"/>
                <a:cs typeface="+mn-cs"/>
              </a:rPr>
              <a:t>(Handout 1)</a:t>
            </a:r>
          </a:p>
          <a:p>
            <a:pPr marL="0" indent="0">
              <a:buFont typeface="+mj-lt"/>
              <a:buNone/>
            </a:pPr>
            <a:r>
              <a:rPr lang="en-US" sz="1200" kern="1200" dirty="0">
                <a:solidFill>
                  <a:schemeClr val="tx1"/>
                </a:solidFill>
                <a:latin typeface="+mn-lt"/>
                <a:ea typeface="+mn-ea"/>
                <a:cs typeface="+mn-cs"/>
              </a:rPr>
              <a:t>All of our procedures and materials will need to be approved by the IRB.</a:t>
            </a:r>
          </a:p>
          <a:p>
            <a:pPr marL="0" indent="0">
              <a:buFont typeface="+mj-lt"/>
              <a:buNone/>
            </a:pPr>
            <a:endParaRPr lang="en-US"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kern="1200" dirty="0">
                <a:solidFill>
                  <a:schemeClr val="tx1"/>
                </a:solidFill>
                <a:latin typeface="+mn-lt"/>
                <a:ea typeface="+mn-ea"/>
                <a:cs typeface="+mn-cs"/>
              </a:rPr>
              <a:t>[Animate:] Today we plan to gather your feedback specifically on the recruitment script. </a:t>
            </a:r>
            <a:r>
              <a:rPr lang="en-US" sz="1200" i="0" kern="1200" dirty="0">
                <a:solidFill>
                  <a:schemeClr val="tx1"/>
                </a:solidFill>
                <a:highlight>
                  <a:srgbClr val="FFFF00"/>
                </a:highlight>
                <a:latin typeface="+mn-lt"/>
                <a:ea typeface="+mn-ea"/>
                <a:cs typeface="+mn-cs"/>
              </a:rPr>
              <a:t>Just a quick note about the script - it</a:t>
            </a:r>
            <a:r>
              <a:rPr lang="en-US" u="none" dirty="0">
                <a:highlight>
                  <a:srgbClr val="FFFF00"/>
                </a:highlight>
              </a:rPr>
              <a:t> refers to the study as the “Supporting Youth to be Successful in Life (SYSIL)” – which is the external-facing name of the YARH-3 summative evaluation of Colorado’s Pathways model.</a:t>
            </a:r>
            <a:endParaRPr lang="en-US" u="none" dirty="0"/>
          </a:p>
        </p:txBody>
      </p:sp>
      <p:sp>
        <p:nvSpPr>
          <p:cNvPr id="4" name="Slide Number Placeholder 3"/>
          <p:cNvSpPr>
            <a:spLocks noGrp="1"/>
          </p:cNvSpPr>
          <p:nvPr>
            <p:ph type="sldNum" sz="quarter" idx="5"/>
          </p:nvPr>
        </p:nvSpPr>
        <p:spPr/>
        <p:txBody>
          <a:bodyPr/>
          <a:lstStyle/>
          <a:p>
            <a:fld id="{C4A2D9B2-1137-46D0-A98B-734AE69865D7}" type="slidenum">
              <a:rPr lang="en-US" smtClean="0"/>
              <a:t>10</a:t>
            </a:fld>
            <a:endParaRPr lang="en-US" dirty="0"/>
          </a:p>
        </p:txBody>
      </p:sp>
    </p:spTree>
    <p:extLst>
      <p:ext uri="{BB962C8B-B14F-4D97-AF65-F5344CB8AC3E}">
        <p14:creationId xmlns:p14="http://schemas.microsoft.com/office/powerpoint/2010/main" val="122629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u="none" dirty="0"/>
              <a:t>Before we start this activity, I want to emphasize that we’re thinking of the script as a general introduction to gauge youth’s interest and open the door to the study, and it’s not as comprehensive as the consent form will be. If you do think it should be more comprehensive, feel free to bring that up during the discussion!</a:t>
            </a:r>
          </a:p>
          <a:p>
            <a:pPr marL="171450" indent="-171450">
              <a:buFont typeface="Arial" panose="020B0604020202020204" pitchFamily="34" charset="0"/>
              <a:buChar char="•"/>
            </a:pPr>
            <a:r>
              <a:rPr lang="en-US" u="none" dirty="0"/>
              <a:t>To get your feedback on the script we’re going to do a quick role play. Missy will play the part of a Chafee worker reading the script aloud to recruit a potential study participant. Megan will play the part of the young person Missy is inviting to participate in the study. As we play this out, you can follow along with the script if you’d like. We’d also like you to reflect on five key considerations we have in mind when it comes to recruiting study participants:</a:t>
            </a:r>
          </a:p>
          <a:p>
            <a:pPr marL="685800" lvl="1" indent="-228600">
              <a:buFont typeface="+mj-lt"/>
              <a:buAutoNum type="arabicPeriod"/>
            </a:pPr>
            <a:r>
              <a:rPr lang="en-US" u="none" dirty="0"/>
              <a:t>Will the script engage youth?</a:t>
            </a:r>
          </a:p>
          <a:p>
            <a:pPr marL="685800" lvl="1" indent="-228600">
              <a:buFont typeface="+mj-lt"/>
              <a:buAutoNum type="arabicPeriod"/>
            </a:pPr>
            <a:r>
              <a:rPr lang="en-US" u="none" dirty="0"/>
              <a:t>Is the language in the script accessible to this population and age group? Will the script effectively inform youth about what activities they would be asked to be involved in as part of the study?</a:t>
            </a:r>
          </a:p>
          <a:p>
            <a:pPr marL="685800" lvl="1" indent="-228600">
              <a:buFont typeface="+mj-lt"/>
              <a:buAutoNum type="arabicPeriod"/>
            </a:pPr>
            <a:r>
              <a:rPr lang="en-US" u="none" dirty="0"/>
              <a:t>Does the script need to provide more detail? Less detail?</a:t>
            </a:r>
          </a:p>
          <a:p>
            <a:pPr marL="685800" lvl="1" indent="-228600">
              <a:buFont typeface="+mj-lt"/>
              <a:buAutoNum type="arabicPeriod"/>
            </a:pPr>
            <a:r>
              <a:rPr lang="en-US" u="none" dirty="0"/>
              <a:t>Is the script inclusive of a range of experiences and situations?</a:t>
            </a:r>
          </a:p>
          <a:p>
            <a:pPr marL="685800" lvl="1" indent="-228600">
              <a:buFont typeface="+mj-lt"/>
              <a:buAutoNum type="arabicPeriod"/>
            </a:pPr>
            <a:r>
              <a:rPr lang="en-US" u="none" dirty="0"/>
              <a:t>Is the script coercive in any way?</a:t>
            </a:r>
          </a:p>
          <a:p>
            <a:pPr marL="171450" indent="-171450">
              <a:buFont typeface="Arial" panose="020B0604020202020204" pitchFamily="34" charset="0"/>
              <a:buChar char="•"/>
            </a:pPr>
            <a:r>
              <a:rPr lang="en-US" u="none" dirty="0"/>
              <a:t>I’ll leave up this slide during the activity. It might be helpful to jot down notes as we go along, because we’ll then have a </a:t>
            </a:r>
            <a:r>
              <a:rPr lang="en-US" u="sng" dirty="0"/>
              <a:t>group</a:t>
            </a:r>
            <a:r>
              <a:rPr lang="en-US" u="none" dirty="0"/>
              <a:t> </a:t>
            </a:r>
            <a:r>
              <a:rPr lang="en-US" u="sng" dirty="0"/>
              <a:t>discussion</a:t>
            </a:r>
            <a:r>
              <a:rPr lang="en-US" u="none" dirty="0"/>
              <a:t> based on your reflections. We will discuss incentives later in the meeting, so don’t worry about those just yet.</a:t>
            </a:r>
          </a:p>
          <a:p>
            <a:pPr marL="171450" indent="-171450">
              <a:buFont typeface="Arial" panose="020B0604020202020204" pitchFamily="34" charset="0"/>
              <a:buChar char="•"/>
            </a:pPr>
            <a:r>
              <a:rPr lang="en-US" b="1" u="none" dirty="0"/>
              <a:t>[Do role play activity using handout 1 and leave this slide up]</a:t>
            </a:r>
            <a:endParaRPr lang="en-US" u="none" dirty="0"/>
          </a:p>
        </p:txBody>
      </p:sp>
      <p:sp>
        <p:nvSpPr>
          <p:cNvPr id="4" name="Slide Number Placeholder 3"/>
          <p:cNvSpPr>
            <a:spLocks noGrp="1"/>
          </p:cNvSpPr>
          <p:nvPr>
            <p:ph type="sldNum" sz="quarter" idx="5"/>
          </p:nvPr>
        </p:nvSpPr>
        <p:spPr/>
        <p:txBody>
          <a:bodyPr/>
          <a:lstStyle/>
          <a:p>
            <a:fld id="{C4A2D9B2-1137-46D0-A98B-734AE69865D7}" type="slidenum">
              <a:rPr lang="en-US" smtClean="0"/>
              <a:t>11</a:t>
            </a:fld>
            <a:endParaRPr lang="en-US" dirty="0"/>
          </a:p>
        </p:txBody>
      </p:sp>
    </p:spTree>
    <p:extLst>
      <p:ext uri="{BB962C8B-B14F-4D97-AF65-F5344CB8AC3E}">
        <p14:creationId xmlns:p14="http://schemas.microsoft.com/office/powerpoint/2010/main" val="3130396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b="0" u="none" dirty="0"/>
              <a:t>Thanks Missy and Megan! Now we’ll move into our group discussion. First, I’ll give an overview of the discussion questions, and then I’ll give everyone 1 minute to review what you wrote down while listening to the script or to jot down a few notes now.</a:t>
            </a:r>
          </a:p>
          <a:p>
            <a:pPr marL="0" indent="0">
              <a:buFont typeface="+mj-lt"/>
              <a:buNone/>
            </a:pPr>
            <a:endParaRPr lang="en-US" b="0" u="none" dirty="0"/>
          </a:p>
          <a:p>
            <a:pPr marL="0" indent="0">
              <a:buFont typeface="+mj-lt"/>
              <a:buNone/>
            </a:pPr>
            <a:r>
              <a:rPr lang="en-US" b="0" u="none" dirty="0"/>
              <a:t>The two discussion questions are:</a:t>
            </a:r>
          </a:p>
          <a:p>
            <a:pPr marL="171450" indent="-171450">
              <a:buFont typeface="Arial" panose="020B0604020202020204" pitchFamily="34" charset="0"/>
              <a:buChar char="•"/>
            </a:pPr>
            <a:r>
              <a:rPr lang="en-US" b="1" u="none" dirty="0"/>
              <a:t>[Animation 1] </a:t>
            </a:r>
            <a:r>
              <a:rPr lang="en-US" u="none" dirty="0"/>
              <a:t>Thinking back on what you just heard and the specific considerations we listed, what could be improved about the script? </a:t>
            </a:r>
            <a:r>
              <a:rPr lang="en-US" b="1" u="none" dirty="0"/>
              <a:t>[Animation 2] </a:t>
            </a:r>
            <a:r>
              <a:rPr lang="en-US" b="0" u="none" dirty="0"/>
              <a:t>And, w</a:t>
            </a:r>
            <a:r>
              <a:rPr lang="en-US" u="none" dirty="0"/>
              <a:t>hat effective strategies have you seen for engaging young adults with child welfare histories when inviting them to participate in a study</a:t>
            </a:r>
            <a:r>
              <a:rPr lang="en-US" dirty="0"/>
              <a:t>?</a:t>
            </a:r>
          </a:p>
          <a:p>
            <a:pPr marL="228600" indent="-228600">
              <a:buFont typeface="Arial" panose="020B0604020202020204" pitchFamily="34" charset="0"/>
              <a:buChar char="•"/>
            </a:pPr>
            <a:endParaRPr lang="en-US" u="none" dirty="0"/>
          </a:p>
          <a:p>
            <a:pPr marL="0" indent="0">
              <a:buFont typeface="Arial" panose="020B0604020202020204" pitchFamily="34" charset="0"/>
              <a:buNone/>
            </a:pPr>
            <a:r>
              <a:rPr lang="en-US" u="none" dirty="0"/>
              <a:t>OK – now everyone take a minute with your notes. [Animate to time for 1 minute]</a:t>
            </a:r>
          </a:p>
          <a:p>
            <a:pPr marL="0" indent="0">
              <a:buFont typeface="Arial" panose="020B0604020202020204" pitchFamily="34" charset="0"/>
              <a:buNone/>
            </a:pPr>
            <a:endParaRPr lang="en-US" u="non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u="none" dirty="0"/>
              <a:t>Alright thanks everyone. Now I’ll ask everyone just go around and just share one thought aloud or through the WebEx chat window. </a:t>
            </a:r>
            <a:r>
              <a:rPr lang="en-US" b="1" u="none" dirty="0"/>
              <a:t>[Animate to probe with questions if needed] </a:t>
            </a:r>
          </a:p>
        </p:txBody>
      </p:sp>
      <p:sp>
        <p:nvSpPr>
          <p:cNvPr id="4" name="Slide Number Placeholder 3"/>
          <p:cNvSpPr>
            <a:spLocks noGrp="1"/>
          </p:cNvSpPr>
          <p:nvPr>
            <p:ph type="sldNum" sz="quarter" idx="5"/>
          </p:nvPr>
        </p:nvSpPr>
        <p:spPr/>
        <p:txBody>
          <a:bodyPr/>
          <a:lstStyle/>
          <a:p>
            <a:fld id="{C4A2D9B2-1137-46D0-A98B-734AE69865D7}" type="slidenum">
              <a:rPr lang="en-US" smtClean="0"/>
              <a:t>12</a:t>
            </a:fld>
            <a:endParaRPr lang="en-US" dirty="0"/>
          </a:p>
        </p:txBody>
      </p:sp>
    </p:spTree>
    <p:extLst>
      <p:ext uri="{BB962C8B-B14F-4D97-AF65-F5344CB8AC3E}">
        <p14:creationId xmlns:p14="http://schemas.microsoft.com/office/powerpoint/2010/main" val="2651714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we’re going switch gears to talk about our plans for recruiting youth to participate in focus groups. We’ll start with background on the focus groups and our plans, and then we’ll ask you to share your reactions and ideas.</a:t>
            </a:r>
          </a:p>
        </p:txBody>
      </p:sp>
      <p:sp>
        <p:nvSpPr>
          <p:cNvPr id="4" name="Slide Number Placeholder 3"/>
          <p:cNvSpPr>
            <a:spLocks noGrp="1"/>
          </p:cNvSpPr>
          <p:nvPr>
            <p:ph type="sldNum" sz="quarter" idx="5"/>
          </p:nvPr>
        </p:nvSpPr>
        <p:spPr/>
        <p:txBody>
          <a:bodyPr/>
          <a:lstStyle/>
          <a:p>
            <a:fld id="{C4A2D9B2-1137-46D0-A98B-734AE69865D7}" type="slidenum">
              <a:rPr lang="en-US" smtClean="0"/>
              <a:t>13</a:t>
            </a:fld>
            <a:endParaRPr lang="en-US" dirty="0"/>
          </a:p>
        </p:txBody>
      </p:sp>
    </p:spTree>
    <p:extLst>
      <p:ext uri="{BB962C8B-B14F-4D97-AF65-F5344CB8AC3E}">
        <p14:creationId xmlns:p14="http://schemas.microsoft.com/office/powerpoint/2010/main" val="1128155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purpose of the focus groups, which we plan to conduct by county, is to gather feedback on youths’ experience with the Pathways comprehensive service model (in intervention counties) and on the design of comparison services (in comparison counties).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For youth who are offered Pathways services (the intervention group), we will explore (1) what youths’ perceptions of the Pathways model were, and how they describe their experience with it and (2) what factors helped youth engage in Pathways, or kept them from engaging in it.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For youth who are offered comparison services (the comparison group), we will explore: what services they got through the comparison condition (Chafee services), so we can understand how those were distinct from services available to youth in the intervention group (Pathways services).</a:t>
            </a:r>
          </a:p>
        </p:txBody>
      </p:sp>
      <p:sp>
        <p:nvSpPr>
          <p:cNvPr id="4" name="Slide Number Placeholder 3"/>
          <p:cNvSpPr>
            <a:spLocks noGrp="1"/>
          </p:cNvSpPr>
          <p:nvPr>
            <p:ph type="sldNum" sz="quarter" idx="5"/>
          </p:nvPr>
        </p:nvSpPr>
        <p:spPr/>
        <p:txBody>
          <a:bodyPr/>
          <a:lstStyle/>
          <a:p>
            <a:fld id="{C4A2D9B2-1137-46D0-A98B-734AE69865D7}" type="slidenum">
              <a:rPr lang="en-US" smtClean="0"/>
              <a:t>14</a:t>
            </a:fld>
            <a:endParaRPr lang="en-US" dirty="0"/>
          </a:p>
        </p:txBody>
      </p:sp>
    </p:spTree>
    <p:extLst>
      <p:ext uri="{BB962C8B-B14F-4D97-AF65-F5344CB8AC3E}">
        <p14:creationId xmlns:p14="http://schemas.microsoft.com/office/powerpoint/2010/main" val="2449238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sz="1200" kern="1200" dirty="0">
                <a:solidFill>
                  <a:schemeClr val="tx1"/>
                </a:solidFill>
                <a:latin typeface="+mn-lt"/>
                <a:ea typeface="+mn-ea"/>
                <a:cs typeface="+mn-cs"/>
              </a:rPr>
              <a:t>In terms of recruiting focus group participants, we plan to coordinate with each county to identify an effective approach. </a:t>
            </a:r>
            <a:r>
              <a:rPr lang="en-US" sz="1200" i="0" kern="1200" dirty="0">
                <a:solidFill>
                  <a:schemeClr val="tx1"/>
                </a:solidFill>
                <a:latin typeface="+mn-lt"/>
                <a:ea typeface="+mn-ea"/>
                <a:cs typeface="+mn-cs"/>
              </a:rPr>
              <a:t>For example, we might use Pathways graduates to recruit in one county and Chafee workers to recruit in another. </a:t>
            </a:r>
            <a:r>
              <a:rPr lang="en-US" sz="1200" kern="1200" dirty="0">
                <a:solidFill>
                  <a:schemeClr val="tx1"/>
                </a:solidFill>
                <a:latin typeface="+mn-lt"/>
                <a:ea typeface="+mn-ea"/>
                <a:cs typeface="+mn-cs"/>
              </a:rPr>
              <a:t>Within each county, we hope to successfully recruit youth with varying levels of program engagement in Pathways or comparison services, for example, youth who are highly engaged vs. those who are somewhat engaged vs. those that are weakly engaged.</a:t>
            </a:r>
          </a:p>
          <a:p>
            <a:pPr marL="0" indent="0">
              <a:buFont typeface="Arial" panose="020B0604020202020204" pitchFamily="34" charset="0"/>
              <a:buNone/>
            </a:pPr>
            <a:endParaRPr lang="en-US"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we’re going to use a Menti poll to gather your ideas about successful focus group recruitment strategies. On another device or screen, please go to www.menti.com and enter the code [</a:t>
            </a:r>
            <a:r>
              <a:rPr lang="en-US" b="1" dirty="0"/>
              <a:t>82 32 03</a:t>
            </a:r>
            <a:r>
              <a:rPr lang="en-US" dirty="0"/>
              <a:t>]. [link to Menti poll: </a:t>
            </a:r>
            <a:r>
              <a:rPr lang="en-US" sz="1200" kern="1200" dirty="0">
                <a:solidFill>
                  <a:schemeClr val="tx1"/>
                </a:solidFill>
                <a:latin typeface="+mn-lt"/>
                <a:ea typeface="+mn-ea"/>
                <a:cs typeface="+mn-cs"/>
              </a:rPr>
              <a:t>https://www.menti.com/ahdgnund5c]</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You should see the following question on your screen: </a:t>
            </a:r>
            <a:r>
              <a:rPr lang="en-US" dirty="0"/>
              <a:t>From your experience working with this population, what strategies would you suggest using to recruit youth with varying levels of service engagement?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 going to give everyone a few minutes to share ideas using the poll, and then we’ll have a quick discussion about your ideas.</a:t>
            </a:r>
          </a:p>
        </p:txBody>
      </p:sp>
      <p:sp>
        <p:nvSpPr>
          <p:cNvPr id="4" name="Slide Number Placeholder 3"/>
          <p:cNvSpPr>
            <a:spLocks noGrp="1"/>
          </p:cNvSpPr>
          <p:nvPr>
            <p:ph type="sldNum" sz="quarter" idx="5"/>
          </p:nvPr>
        </p:nvSpPr>
        <p:spPr/>
        <p:txBody>
          <a:bodyPr/>
          <a:lstStyle/>
          <a:p>
            <a:fld id="{C4A2D9B2-1137-46D0-A98B-734AE69865D7}" type="slidenum">
              <a:rPr lang="en-US" smtClean="0"/>
              <a:t>15</a:t>
            </a:fld>
            <a:endParaRPr lang="en-US" dirty="0"/>
          </a:p>
        </p:txBody>
      </p:sp>
    </p:spTree>
    <p:extLst>
      <p:ext uri="{BB962C8B-B14F-4D97-AF65-F5344CB8AC3E}">
        <p14:creationId xmlns:p14="http://schemas.microsoft.com/office/powerpoint/2010/main" val="42273488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Thanks everyone, I’ll give you a moment to look through what other folks said. [Pause for ~10-30 sec] Rosalind: Do you have follow-up questions about any of these?</a:t>
            </a:r>
          </a:p>
        </p:txBody>
      </p:sp>
      <p:sp>
        <p:nvSpPr>
          <p:cNvPr id="4" name="Slide Number Placeholder 3"/>
          <p:cNvSpPr>
            <a:spLocks noGrp="1"/>
          </p:cNvSpPr>
          <p:nvPr>
            <p:ph type="sldNum" sz="quarter" idx="5"/>
          </p:nvPr>
        </p:nvSpPr>
        <p:spPr/>
        <p:txBody>
          <a:bodyPr/>
          <a:lstStyle/>
          <a:p>
            <a:fld id="{C4A2D9B2-1137-46D0-A98B-734AE69865D7}" type="slidenum">
              <a:rPr lang="en-US" smtClean="0"/>
              <a:t>16</a:t>
            </a:fld>
            <a:endParaRPr lang="en-US" dirty="0"/>
          </a:p>
        </p:txBody>
      </p:sp>
    </p:spTree>
    <p:extLst>
      <p:ext uri="{BB962C8B-B14F-4D97-AF65-F5344CB8AC3E}">
        <p14:creationId xmlns:p14="http://schemas.microsoft.com/office/powerpoint/2010/main" val="3533216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sz="1200" b="0" kern="1200" dirty="0">
                <a:solidFill>
                  <a:schemeClr val="tx1"/>
                </a:solidFill>
                <a:latin typeface="+mn-lt"/>
                <a:ea typeface="+mn-ea"/>
                <a:cs typeface="+mn-cs"/>
              </a:rPr>
              <a:t>Thanks for that great discussion everyone. I’ll now go through some of our other plans for recruiting youth into focus groups and ask for your feedback a couple of quick open verbal discussions. </a:t>
            </a:r>
          </a:p>
          <a:p>
            <a:pPr marL="0" indent="0">
              <a:buFont typeface="+mj-lt"/>
              <a:buNone/>
            </a:pPr>
            <a:endParaRPr lang="en-US" sz="1200" b="1" kern="1200" dirty="0">
              <a:solidFill>
                <a:schemeClr val="tx1"/>
              </a:solidFill>
              <a:latin typeface="+mn-lt"/>
              <a:ea typeface="+mn-ea"/>
              <a:cs typeface="+mn-cs"/>
            </a:endParaRPr>
          </a:p>
          <a:p>
            <a:pPr marL="228600" indent="-228600">
              <a:buFont typeface="+mj-lt"/>
              <a:buAutoNum type="arabicPeriod"/>
            </a:pPr>
            <a:r>
              <a:rPr lang="en-US" sz="1200" b="1" kern="1200" dirty="0">
                <a:solidFill>
                  <a:schemeClr val="tx1"/>
                </a:solidFill>
                <a:latin typeface="+mn-lt"/>
                <a:ea typeface="+mn-ea"/>
                <a:cs typeface="+mn-cs"/>
              </a:rPr>
              <a:t>[Animation] </a:t>
            </a:r>
            <a:r>
              <a:rPr lang="en-US" sz="1200" b="0" kern="1200" dirty="0">
                <a:solidFill>
                  <a:schemeClr val="tx1"/>
                </a:solidFill>
                <a:latin typeface="+mn-lt"/>
                <a:ea typeface="+mn-ea"/>
                <a:cs typeface="+mn-cs"/>
              </a:rPr>
              <a:t>First, w</a:t>
            </a:r>
            <a:r>
              <a:rPr lang="en-US" sz="1200" kern="1200" dirty="0">
                <a:solidFill>
                  <a:schemeClr val="tx1"/>
                </a:solidFill>
                <a:latin typeface="+mn-lt"/>
                <a:ea typeface="+mn-ea"/>
                <a:cs typeface="+mn-cs"/>
              </a:rPr>
              <a:t>e’ll work with the Colorado Team to determine whether we could train and have Pathways graduates recruit for and conduct the focus groups in intervention counties. Mathematica would still be involved in the focus groups as well.</a:t>
            </a:r>
          </a:p>
          <a:p>
            <a:pPr marL="171450" indent="-171450">
              <a:buFont typeface="Arial" panose="020B0604020202020204" pitchFamily="34" charset="0"/>
              <a:buChar char="•"/>
            </a:pPr>
            <a:r>
              <a:rPr lang="en-US" sz="1200" b="1" kern="1200" dirty="0">
                <a:solidFill>
                  <a:schemeClr val="tx1"/>
                </a:solidFill>
                <a:latin typeface="+mn-lt"/>
                <a:ea typeface="+mn-ea"/>
                <a:cs typeface="+mn-cs"/>
              </a:rPr>
              <a:t>[Animation]: </a:t>
            </a:r>
            <a:r>
              <a:rPr lang="en-US" sz="1200" kern="1200" dirty="0">
                <a:solidFill>
                  <a:schemeClr val="tx1"/>
                </a:solidFill>
                <a:latin typeface="+mn-lt"/>
                <a:ea typeface="+mn-ea"/>
                <a:cs typeface="+mn-cs"/>
              </a:rPr>
              <a:t>Knowing what you know about Pathways and this population, what are some potential challenges or obstacles to that approach?</a:t>
            </a:r>
          </a:p>
          <a:p>
            <a:pPr marL="228600" indent="-228600">
              <a:buFont typeface="+mj-lt"/>
              <a:buAutoNum type="arabicPeriod" startAt="2"/>
            </a:pPr>
            <a:r>
              <a:rPr lang="en-US" sz="1200" b="1" kern="1200" dirty="0">
                <a:solidFill>
                  <a:schemeClr val="tx1"/>
                </a:solidFill>
                <a:latin typeface="+mn-lt"/>
                <a:ea typeface="+mn-ea"/>
                <a:cs typeface="+mn-cs"/>
              </a:rPr>
              <a:t>[Animation] </a:t>
            </a:r>
            <a:r>
              <a:rPr lang="en-US" sz="1200" b="0" kern="1200" dirty="0">
                <a:solidFill>
                  <a:schemeClr val="tx1"/>
                </a:solidFill>
                <a:latin typeface="+mn-lt"/>
                <a:ea typeface="+mn-ea"/>
                <a:cs typeface="+mn-cs"/>
              </a:rPr>
              <a:t>Secondly, w</a:t>
            </a:r>
            <a:r>
              <a:rPr lang="en-US" sz="1200" kern="1200" dirty="0">
                <a:solidFill>
                  <a:schemeClr val="tx1"/>
                </a:solidFill>
                <a:latin typeface="+mn-lt"/>
                <a:ea typeface="+mn-ea"/>
                <a:cs typeface="+mn-cs"/>
              </a:rPr>
              <a:t>e plan to invite 8-10 youth per county to participate because we assume that about half will attend, and we hope to achieve focus groups of 4 youth per county. We’ll also offer an incentive, but we’ll take about that in a few slides so don’t worry about that for now.</a:t>
            </a:r>
          </a:p>
          <a:p>
            <a:pPr marL="228600" indent="-228600">
              <a:buFont typeface="Arial" panose="020B0604020202020204" pitchFamily="34" charset="0"/>
              <a:buChar char="•"/>
            </a:pPr>
            <a:r>
              <a:rPr lang="en-US" sz="1200" b="1" kern="1200" dirty="0">
                <a:solidFill>
                  <a:schemeClr val="tx1"/>
                </a:solidFill>
                <a:latin typeface="+mn-lt"/>
                <a:ea typeface="+mn-ea"/>
                <a:cs typeface="+mn-cs"/>
              </a:rPr>
              <a:t>[Animation]: </a:t>
            </a:r>
            <a:r>
              <a:rPr lang="en-US" sz="1200" kern="1200" dirty="0">
                <a:solidFill>
                  <a:schemeClr val="tx1"/>
                </a:solidFill>
                <a:latin typeface="+mn-lt"/>
                <a:ea typeface="+mn-ea"/>
                <a:cs typeface="+mn-cs"/>
              </a:rPr>
              <a:t>Does our focus group size assumption sound right to you? Do you think response rates might be lower than we expect? (</a:t>
            </a:r>
            <a:r>
              <a:rPr lang="en-US" sz="1200" i="1" u="sng" kern="1200" dirty="0">
                <a:solidFill>
                  <a:schemeClr val="tx1"/>
                </a:solidFill>
                <a:latin typeface="+mn-lt"/>
                <a:ea typeface="+mn-ea"/>
                <a:cs typeface="+mn-cs"/>
              </a:rPr>
              <a:t>Probe if needed</a:t>
            </a:r>
            <a:r>
              <a:rPr lang="en-US" sz="1200" kern="1200" dirty="0">
                <a:solidFill>
                  <a:schemeClr val="tx1"/>
                </a:solidFill>
                <a:latin typeface="+mn-lt"/>
                <a:ea typeface="+mn-ea"/>
                <a:cs typeface="+mn-cs"/>
              </a:rPr>
              <a:t>: Do you have ideas for how we might improve our response rates, or should we simply invite more than 8-10 participants?)</a:t>
            </a:r>
          </a:p>
        </p:txBody>
      </p:sp>
      <p:sp>
        <p:nvSpPr>
          <p:cNvPr id="4" name="Slide Number Placeholder 3"/>
          <p:cNvSpPr>
            <a:spLocks noGrp="1"/>
          </p:cNvSpPr>
          <p:nvPr>
            <p:ph type="sldNum" sz="quarter" idx="5"/>
          </p:nvPr>
        </p:nvSpPr>
        <p:spPr/>
        <p:txBody>
          <a:bodyPr/>
          <a:lstStyle/>
          <a:p>
            <a:fld id="{C4A2D9B2-1137-46D0-A98B-734AE69865D7}" type="slidenum">
              <a:rPr lang="en-US" smtClean="0"/>
              <a:t>17</a:t>
            </a:fld>
            <a:endParaRPr lang="en-US" dirty="0"/>
          </a:p>
        </p:txBody>
      </p:sp>
    </p:spTree>
    <p:extLst>
      <p:ext uri="{BB962C8B-B14F-4D97-AF65-F5344CB8AC3E}">
        <p14:creationId xmlns:p14="http://schemas.microsoft.com/office/powerpoint/2010/main" val="27095000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We’re also considering using a discussion board platform called Research 20/20 to have the option to conduct focus groups virtually, which may be necessary </a:t>
            </a:r>
            <a:r>
              <a:rPr lang="en-US" sz="1200" kern="1200" dirty="0">
                <a:solidFill>
                  <a:schemeClr val="tx1"/>
                </a:solidFill>
                <a:effectLst/>
                <a:latin typeface="+mn-lt"/>
                <a:ea typeface="+mn-ea"/>
                <a:cs typeface="+mn-cs"/>
              </a:rPr>
              <a:t>if it is not safe to gather youth in person due to the COVID pandemic. This would involve using the discussion board with: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Preprogrammed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moderator can respond to participants privately or publicly to follow-up for more information.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We can leave the discussion board open for 1 to 5 days with the option of posting different questions each day.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This would give youth respondents the option to participate anonymously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DISCUSSSION</a:t>
            </a:r>
            <a:r>
              <a:rPr lang="en-US" sz="1200" kern="1200" dirty="0">
                <a:solidFill>
                  <a:schemeClr val="tx1"/>
                </a:solidFill>
                <a:effectLst/>
                <a:latin typeface="+mn-lt"/>
                <a:ea typeface="+mn-ea"/>
                <a:cs typeface="+mn-cs"/>
              </a:rPr>
              <a:t>: Based on your experience and knowledge of this population, what are the advantages and key challenges to conducting virtual focus groups? You can just respond verbally or through the WebEx chat here.</a:t>
            </a:r>
          </a:p>
        </p:txBody>
      </p:sp>
      <p:sp>
        <p:nvSpPr>
          <p:cNvPr id="4" name="Slide Number Placeholder 3"/>
          <p:cNvSpPr>
            <a:spLocks noGrp="1"/>
          </p:cNvSpPr>
          <p:nvPr>
            <p:ph type="sldNum" sz="quarter" idx="5"/>
          </p:nvPr>
        </p:nvSpPr>
        <p:spPr/>
        <p:txBody>
          <a:bodyPr/>
          <a:lstStyle/>
          <a:p>
            <a:fld id="{C4A2D9B2-1137-46D0-A98B-734AE69865D7}" type="slidenum">
              <a:rPr lang="en-US" smtClean="0"/>
              <a:t>18</a:t>
            </a:fld>
            <a:endParaRPr lang="en-US" dirty="0"/>
          </a:p>
        </p:txBody>
      </p:sp>
    </p:spTree>
    <p:extLst>
      <p:ext uri="{BB962C8B-B14F-4D97-AF65-F5344CB8AC3E}">
        <p14:creationId xmlns:p14="http://schemas.microsoft.com/office/powerpoint/2010/main" val="19407765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Lastly, we’ll talk briefly about our plans for data collection incentives.</a:t>
            </a:r>
          </a:p>
        </p:txBody>
      </p:sp>
      <p:sp>
        <p:nvSpPr>
          <p:cNvPr id="4" name="Slide Number Placeholder 3"/>
          <p:cNvSpPr>
            <a:spLocks noGrp="1"/>
          </p:cNvSpPr>
          <p:nvPr>
            <p:ph type="sldNum" sz="quarter" idx="5"/>
          </p:nvPr>
        </p:nvSpPr>
        <p:spPr/>
        <p:txBody>
          <a:bodyPr/>
          <a:lstStyle/>
          <a:p>
            <a:fld id="{C4A2D9B2-1137-46D0-A98B-734AE69865D7}" type="slidenum">
              <a:rPr lang="en-US" smtClean="0"/>
              <a:t>19</a:t>
            </a:fld>
            <a:endParaRPr lang="en-US" dirty="0"/>
          </a:p>
        </p:txBody>
      </p:sp>
    </p:spTree>
    <p:extLst>
      <p:ext uri="{BB962C8B-B14F-4D97-AF65-F5344CB8AC3E}">
        <p14:creationId xmlns:p14="http://schemas.microsoft.com/office/powerpoint/2010/main" val="578904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ctr"/>
            <a:r>
              <a:rPr lang="en-US" dirty="0"/>
              <a:t>Today we’re joined by Mathematica staff, YARH federal project officers, and of course members of National Partner Stakeholder Work group. </a:t>
            </a:r>
          </a:p>
          <a:p>
            <a:pPr lvl="0" fontAlgn="ctr"/>
            <a:endParaRPr lang="en-US" sz="1200" kern="1200" dirty="0">
              <a:solidFill>
                <a:schemeClr val="tx1"/>
              </a:solidFill>
              <a:latin typeface="+mn-lt"/>
              <a:ea typeface="+mn-ea"/>
              <a:cs typeface="+mn-cs"/>
            </a:endParaRPr>
          </a:p>
          <a:p>
            <a:pPr lvl="0" fontAlgn="ctr"/>
            <a:r>
              <a:rPr lang="en-US" sz="1200" kern="1200" dirty="0">
                <a:solidFill>
                  <a:schemeClr val="tx1"/>
                </a:solidFill>
                <a:latin typeface="+mn-lt"/>
                <a:ea typeface="+mn-ea"/>
                <a:cs typeface="+mn-cs"/>
              </a:rPr>
              <a:t>In the interest of time, we’re not going to go through every name today. But I do want to highlight two key Mathematica staff who are working on the materials we’ll be going over today: [Animation] Rosalind Keith, who’s leading the implementation study design, including conducting focus groups, and Missy Thomas, who’s leading the summative evaluation’s survey design.</a:t>
            </a:r>
          </a:p>
        </p:txBody>
      </p:sp>
      <p:sp>
        <p:nvSpPr>
          <p:cNvPr id="4" name="Slide Number Placeholder 3"/>
          <p:cNvSpPr>
            <a:spLocks noGrp="1"/>
          </p:cNvSpPr>
          <p:nvPr>
            <p:ph type="sldNum" sz="quarter" idx="5"/>
          </p:nvPr>
        </p:nvSpPr>
        <p:spPr/>
        <p:txBody>
          <a:bodyPr/>
          <a:lstStyle/>
          <a:p>
            <a:fld id="{C4A2D9B2-1137-46D0-A98B-734AE69865D7}" type="slidenum">
              <a:rPr lang="en-US" smtClean="0"/>
              <a:t>2</a:t>
            </a:fld>
            <a:endParaRPr lang="en-US" dirty="0"/>
          </a:p>
        </p:txBody>
      </p:sp>
    </p:spTree>
    <p:extLst>
      <p:ext uri="{BB962C8B-B14F-4D97-AF65-F5344CB8AC3E}">
        <p14:creationId xmlns:p14="http://schemas.microsoft.com/office/powerpoint/2010/main" val="41615760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0" dirty="0"/>
              <a:t>We want to incentivize youth without being coercive, and will frame all incentives as a thank you for youth’s time and participation. </a:t>
            </a:r>
          </a:p>
          <a:p>
            <a:pPr marL="0" indent="0">
              <a:buFont typeface="Arial" panose="020B0604020202020204" pitchFamily="34" charset="0"/>
              <a:buNone/>
            </a:pPr>
            <a:endParaRPr lang="en-US" b="0" dirty="0"/>
          </a:p>
          <a:p>
            <a:pPr marL="0" indent="0">
              <a:buFont typeface="Arial" panose="020B0604020202020204" pitchFamily="34" charset="0"/>
              <a:buNone/>
            </a:pPr>
            <a:r>
              <a:rPr lang="en-US" b="0" dirty="0"/>
              <a:t>To encourage youth to participate in the baseline survey and follow-up activities, we’re planning on providing youth with the incentives listed here. For each youth, we’ve allotted a maximum of $200 (plus a dry bag that participants will receive when they complete the baseline survey) for completing all baseline and follow-up surveys, and we cannot go over that maximum amount of $200. </a:t>
            </a:r>
          </a:p>
          <a:p>
            <a:pPr marL="0" indent="0">
              <a:buFont typeface="Arial" panose="020B0604020202020204" pitchFamily="34" charset="0"/>
              <a:buNone/>
            </a:pPr>
            <a:endParaRPr lang="en-US" b="0" dirty="0"/>
          </a:p>
          <a:p>
            <a:pPr marL="0" indent="0">
              <a:buFont typeface="Arial" panose="020B0604020202020204" pitchFamily="34" charset="0"/>
              <a:buNone/>
            </a:pPr>
            <a:r>
              <a:rPr lang="en-US" b="0" dirty="0"/>
              <a:t>Youth who participate in a focus group will receive an additional $40.</a:t>
            </a:r>
          </a:p>
          <a:p>
            <a:pPr marL="0" indent="0">
              <a:buFont typeface="Arial" panose="020B0604020202020204" pitchFamily="34" charset="0"/>
              <a:buNone/>
            </a:pPr>
            <a:endParaRPr lang="en-US" b="0" dirty="0"/>
          </a:p>
          <a:p>
            <a:pPr marL="0" indent="0">
              <a:buFont typeface="Arial" panose="020B0604020202020204" pitchFamily="34" charset="0"/>
              <a:buNone/>
            </a:pPr>
            <a:r>
              <a:rPr lang="en-US" b="0" dirty="0"/>
              <a:t>Just so you all know, we </a:t>
            </a:r>
            <a:r>
              <a:rPr lang="en-US" b="0" i="1" dirty="0"/>
              <a:t>did </a:t>
            </a:r>
            <a:r>
              <a:rPr lang="en-US" b="0" dirty="0"/>
              <a:t>increase these amounts and add a 6-month follow-up survey based on earlier feedback from expert consultants. </a:t>
            </a:r>
          </a:p>
          <a:p>
            <a:pPr marL="0" indent="0">
              <a:buFont typeface="Arial" panose="020B0604020202020204" pitchFamily="34" charset="0"/>
              <a:buNone/>
            </a:pPr>
            <a:endParaRPr lang="en-US" b="0" dirty="0"/>
          </a:p>
          <a:p>
            <a:pPr marL="0" indent="0">
              <a:buFont typeface="Arial" panose="020B0604020202020204" pitchFamily="34" charset="0"/>
              <a:buNone/>
            </a:pPr>
            <a:r>
              <a:rPr lang="en-US" b="1" dirty="0"/>
              <a:t>ANIMATE: </a:t>
            </a:r>
            <a:r>
              <a:rPr lang="en-US" b="0" dirty="0"/>
              <a:t>Now we’re going to do one last Menti poll to see if you think the division of incentives across survey activities seems appropriate, and if you would increase or decrease them at any stage. [next slide]</a:t>
            </a:r>
          </a:p>
        </p:txBody>
      </p:sp>
      <p:sp>
        <p:nvSpPr>
          <p:cNvPr id="4" name="Slide Number Placeholder 3"/>
          <p:cNvSpPr>
            <a:spLocks noGrp="1"/>
          </p:cNvSpPr>
          <p:nvPr>
            <p:ph type="sldNum" sz="quarter" idx="5"/>
          </p:nvPr>
        </p:nvSpPr>
        <p:spPr/>
        <p:txBody>
          <a:bodyPr/>
          <a:lstStyle/>
          <a:p>
            <a:fld id="{C4A2D9B2-1137-46D0-A98B-734AE69865D7}" type="slidenum">
              <a:rPr lang="en-US" smtClean="0"/>
              <a:t>20</a:t>
            </a:fld>
            <a:endParaRPr lang="en-US" dirty="0"/>
          </a:p>
        </p:txBody>
      </p:sp>
    </p:spTree>
    <p:extLst>
      <p:ext uri="{BB962C8B-B14F-4D97-AF65-F5344CB8AC3E}">
        <p14:creationId xmlns:p14="http://schemas.microsoft.com/office/powerpoint/2010/main" val="9678264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 another device or screen, please go to www.menti.com and enter the code </a:t>
            </a:r>
            <a:r>
              <a:rPr lang="en-US" b="1" dirty="0"/>
              <a:t>[</a:t>
            </a:r>
            <a:r>
              <a:rPr lang="en-US" b="1" dirty="0">
                <a:highlight>
                  <a:srgbClr val="FFFF00"/>
                </a:highlight>
              </a:rPr>
              <a:t>96 37 39]</a:t>
            </a:r>
            <a:r>
              <a:rPr lang="en-US" b="1"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You should see the following question on your screen: </a:t>
            </a:r>
            <a:r>
              <a:rPr lang="en-US" b="0" dirty="0"/>
              <a:t>What percentage of the total $200 budget for incentives (per youth) should we assign to each survey? You can use the sliders to assign percentages to each of the surveys. Since this is 100% and not $200, if you choose 25% the dollar amount will be twice that (so $50). Once you finish answering that question, you can go to the next question, where you can share any other thoughts or comments on the incentives, or anything else from this meeting, before we wrap 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a:t>
            </a:r>
            <a:r>
              <a:rPr lang="en-US" sz="1200" kern="1200" dirty="0">
                <a:solidFill>
                  <a:schemeClr val="tx1"/>
                </a:solidFill>
                <a:latin typeface="+mn-lt"/>
                <a:ea typeface="+mn-ea"/>
                <a:cs typeface="+mn-cs"/>
              </a:rPr>
              <a:t>link to Menti poll: https://www.menti.com/td58gc7vdo]</a:t>
            </a:r>
            <a:endParaRPr lang="en-US" b="0" dirty="0"/>
          </a:p>
        </p:txBody>
      </p:sp>
      <p:sp>
        <p:nvSpPr>
          <p:cNvPr id="4" name="Slide Number Placeholder 3"/>
          <p:cNvSpPr>
            <a:spLocks noGrp="1"/>
          </p:cNvSpPr>
          <p:nvPr>
            <p:ph type="sldNum" sz="quarter" idx="5"/>
          </p:nvPr>
        </p:nvSpPr>
        <p:spPr/>
        <p:txBody>
          <a:bodyPr/>
          <a:lstStyle/>
          <a:p>
            <a:fld id="{C4A2D9B2-1137-46D0-A98B-734AE69865D7}" type="slidenum">
              <a:rPr lang="en-US" smtClean="0"/>
              <a:t>21</a:t>
            </a:fld>
            <a:endParaRPr lang="en-US" dirty="0"/>
          </a:p>
        </p:txBody>
      </p:sp>
    </p:spTree>
    <p:extLst>
      <p:ext uri="{BB962C8B-B14F-4D97-AF65-F5344CB8AC3E}">
        <p14:creationId xmlns:p14="http://schemas.microsoft.com/office/powerpoint/2010/main" val="15229396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Thanks everyone, I’ll give you a moment to look through what other folks said. [Pause for ~10-30 sec] Missy, do you have follow-up questions about any of these?</a:t>
            </a:r>
          </a:p>
        </p:txBody>
      </p:sp>
      <p:sp>
        <p:nvSpPr>
          <p:cNvPr id="4" name="Slide Number Placeholder 3"/>
          <p:cNvSpPr>
            <a:spLocks noGrp="1"/>
          </p:cNvSpPr>
          <p:nvPr>
            <p:ph type="sldNum" sz="quarter" idx="5"/>
          </p:nvPr>
        </p:nvSpPr>
        <p:spPr/>
        <p:txBody>
          <a:bodyPr/>
          <a:lstStyle/>
          <a:p>
            <a:fld id="{C4A2D9B2-1137-46D0-A98B-734AE69865D7}" type="slidenum">
              <a:rPr lang="en-US" smtClean="0"/>
              <a:t>22</a:t>
            </a:fld>
            <a:endParaRPr lang="en-US" dirty="0"/>
          </a:p>
        </p:txBody>
      </p:sp>
    </p:spTree>
    <p:extLst>
      <p:ext uri="{BB962C8B-B14F-4D97-AF65-F5344CB8AC3E}">
        <p14:creationId xmlns:p14="http://schemas.microsoft.com/office/powerpoint/2010/main" val="3992279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everyone for the rich discussion today. I know you’ve given our team a lot of food for thought! [I hate to interrupt an interesting conversation, but I do want to get us all out of here on time.]</a:t>
            </a:r>
          </a:p>
        </p:txBody>
      </p:sp>
      <p:sp>
        <p:nvSpPr>
          <p:cNvPr id="4" name="Slide Number Placeholder 3"/>
          <p:cNvSpPr>
            <a:spLocks noGrp="1"/>
          </p:cNvSpPr>
          <p:nvPr>
            <p:ph type="sldNum" sz="quarter" idx="5"/>
          </p:nvPr>
        </p:nvSpPr>
        <p:spPr/>
        <p:txBody>
          <a:bodyPr/>
          <a:lstStyle/>
          <a:p>
            <a:fld id="{C4A2D9B2-1137-46D0-A98B-734AE69865D7}" type="slidenum">
              <a:rPr lang="en-US" smtClean="0"/>
              <a:t>23</a:t>
            </a:fld>
            <a:endParaRPr lang="en-US" dirty="0"/>
          </a:p>
        </p:txBody>
      </p:sp>
    </p:spTree>
    <p:extLst>
      <p:ext uri="{BB962C8B-B14F-4D97-AF65-F5344CB8AC3E}">
        <p14:creationId xmlns:p14="http://schemas.microsoft.com/office/powerpoint/2010/main" val="38051969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terms of next steps:</a:t>
            </a:r>
          </a:p>
          <a:p>
            <a:pPr marL="228600" indent="-228600">
              <a:buFont typeface="+mj-lt"/>
              <a:buAutoNum type="arabicPeriod"/>
            </a:pPr>
            <a:r>
              <a:rPr lang="en-US" dirty="0"/>
              <a:t>We welcome any additional thoughts you want to share in writing. Please email them to me by the end of this week.</a:t>
            </a:r>
          </a:p>
          <a:p>
            <a:pPr marL="228600" indent="-228600">
              <a:buFont typeface="+mj-lt"/>
              <a:buAutoNum type="arabicPeriod"/>
            </a:pPr>
            <a:r>
              <a:rPr lang="en-US" dirty="0"/>
              <a:t>Mathematica will summarize your feedback and potential implications for the evaluation plans, and then we’ll share the summary with our federal partners and incorporate it into the evaluation design.</a:t>
            </a:r>
          </a:p>
          <a:p>
            <a:pPr marL="228600" indent="-228600">
              <a:buFont typeface="+mj-lt"/>
              <a:buAutoNum type="arabicPeriod"/>
            </a:pPr>
            <a:r>
              <a:rPr lang="en-US" dirty="0"/>
              <a:t>Your next opportunity to contribute will be stakeholder work group meetings on our initial findings and reporting, tentatively scheduled for fall of 2022 and winter of 2023. I’ll get in touch with you before then to schedule it.</a:t>
            </a:r>
          </a:p>
          <a:p>
            <a:pPr marL="228600" indent="-228600">
              <a:buFont typeface="+mj-lt"/>
              <a:buAutoNum type="arabicPeriod"/>
            </a:pPr>
            <a:r>
              <a:rPr lang="en-US" dirty="0"/>
              <a:t>We also may reach out to invite you to participate in ad hoc opportunities before then.</a:t>
            </a:r>
          </a:p>
        </p:txBody>
      </p:sp>
      <p:sp>
        <p:nvSpPr>
          <p:cNvPr id="4" name="Slide Number Placeholder 3"/>
          <p:cNvSpPr>
            <a:spLocks noGrp="1"/>
          </p:cNvSpPr>
          <p:nvPr>
            <p:ph type="sldNum" sz="quarter" idx="5"/>
          </p:nvPr>
        </p:nvSpPr>
        <p:spPr/>
        <p:txBody>
          <a:bodyPr/>
          <a:lstStyle/>
          <a:p>
            <a:fld id="{C4A2D9B2-1137-46D0-A98B-734AE69865D7}" type="slidenum">
              <a:rPr lang="en-US" smtClean="0"/>
              <a:t>24</a:t>
            </a:fld>
            <a:endParaRPr lang="en-US" dirty="0"/>
          </a:p>
        </p:txBody>
      </p:sp>
    </p:spTree>
    <p:extLst>
      <p:ext uri="{BB962C8B-B14F-4D97-AF65-F5344CB8AC3E}">
        <p14:creationId xmlns:p14="http://schemas.microsoft.com/office/powerpoint/2010/main" val="1545456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A2D9B2-1137-46D0-A98B-734AE69865D7}" type="slidenum">
              <a:rPr lang="en-US" smtClean="0"/>
              <a:t>25</a:t>
            </a:fld>
            <a:endParaRPr lang="en-US" dirty="0"/>
          </a:p>
        </p:txBody>
      </p:sp>
    </p:spTree>
    <p:extLst>
      <p:ext uri="{BB962C8B-B14F-4D97-AF65-F5344CB8AC3E}">
        <p14:creationId xmlns:p14="http://schemas.microsoft.com/office/powerpoint/2010/main" val="976487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A2D9B2-1137-46D0-A98B-734AE69865D7}" type="slidenum">
              <a:rPr lang="en-US" smtClean="0"/>
              <a:t>26</a:t>
            </a:fld>
            <a:endParaRPr lang="en-US" dirty="0"/>
          </a:p>
        </p:txBody>
      </p:sp>
    </p:spTree>
    <p:extLst>
      <p:ext uri="{BB962C8B-B14F-4D97-AF65-F5344CB8AC3E}">
        <p14:creationId xmlns:p14="http://schemas.microsoft.com/office/powerpoint/2010/main" val="2244017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lists the members of the National Partner Stakeholder Work Group. </a:t>
            </a:r>
          </a:p>
          <a:p>
            <a:endParaRPr lang="en-US" dirty="0"/>
          </a:p>
          <a:p>
            <a:r>
              <a:rPr lang="en-US" dirty="0"/>
              <a:t>[Animation] The left side lists everyone that’s joined us today and the right side list people in the work group but had conflicts with this meeting, and we hope they can participate in future meetings.</a:t>
            </a:r>
          </a:p>
          <a:p>
            <a:endParaRPr lang="en-US" dirty="0"/>
          </a:p>
        </p:txBody>
      </p:sp>
      <p:sp>
        <p:nvSpPr>
          <p:cNvPr id="4" name="Slide Number Placeholder 3"/>
          <p:cNvSpPr>
            <a:spLocks noGrp="1"/>
          </p:cNvSpPr>
          <p:nvPr>
            <p:ph type="sldNum" sz="quarter" idx="5"/>
          </p:nvPr>
        </p:nvSpPr>
        <p:spPr/>
        <p:txBody>
          <a:bodyPr/>
          <a:lstStyle/>
          <a:p>
            <a:fld id="{C4A2D9B2-1137-46D0-A98B-734AE69865D7}" type="slidenum">
              <a:rPr lang="en-US" smtClean="0"/>
              <a:t>3</a:t>
            </a:fld>
            <a:endParaRPr lang="en-US" dirty="0"/>
          </a:p>
        </p:txBody>
      </p:sp>
    </p:spTree>
    <p:extLst>
      <p:ext uri="{BB962C8B-B14F-4D97-AF65-F5344CB8AC3E}">
        <p14:creationId xmlns:p14="http://schemas.microsoft.com/office/powerpoint/2010/main" val="2696007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latin typeface="+mn-lt"/>
                <a:ea typeface="+mn-ea"/>
                <a:cs typeface="+mn-cs"/>
              </a:rPr>
              <a:t>I'm going to start by briefly orienting us to the goals of today's meeting. Then we'll spend the bulk of our time discussing our plans for study recruitment and engagement and gathering your feedback.</a:t>
            </a:r>
            <a:endParaRPr lang="en-US" dirty="0"/>
          </a:p>
        </p:txBody>
      </p:sp>
      <p:sp>
        <p:nvSpPr>
          <p:cNvPr id="4" name="Slide Number Placeholder 3"/>
          <p:cNvSpPr>
            <a:spLocks noGrp="1"/>
          </p:cNvSpPr>
          <p:nvPr>
            <p:ph type="sldNum" sz="quarter" idx="5"/>
          </p:nvPr>
        </p:nvSpPr>
        <p:spPr/>
        <p:txBody>
          <a:bodyPr/>
          <a:lstStyle/>
          <a:p>
            <a:fld id="{C4A2D9B2-1137-46D0-A98B-734AE69865D7}" type="slidenum">
              <a:rPr lang="en-US" smtClean="0"/>
              <a:t>4</a:t>
            </a:fld>
            <a:endParaRPr lang="en-US" dirty="0"/>
          </a:p>
        </p:txBody>
      </p:sp>
    </p:spTree>
    <p:extLst>
      <p:ext uri="{BB962C8B-B14F-4D97-AF65-F5344CB8AC3E}">
        <p14:creationId xmlns:p14="http://schemas.microsoft.com/office/powerpoint/2010/main" val="3234202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ctr" latinLnBrk="0" hangingPunct="1">
              <a:lnSpc>
                <a:spcPct val="100000"/>
              </a:lnSpc>
              <a:spcBef>
                <a:spcPts val="0"/>
              </a:spcBef>
              <a:spcAft>
                <a:spcPts val="0"/>
              </a:spcAft>
              <a:buClrTx/>
              <a:buSzTx/>
              <a:buFont typeface="+mj-lt"/>
              <a:buNone/>
              <a:tabLst/>
              <a:defRPr/>
            </a:pPr>
            <a:r>
              <a:rPr lang="en-US" i="0" baseline="0" dirty="0">
                <a:highlight>
                  <a:srgbClr val="FFFF00"/>
                </a:highlight>
                <a:latin typeface="Garamond" panose="02020404030301010803" pitchFamily="18" charset="0"/>
              </a:rPr>
              <a:t>At a high level, the goal of today’s meeting is to inform study recruitment plans for the YARH-3 summative evaluation. </a:t>
            </a:r>
          </a:p>
          <a:p>
            <a:pPr marL="0" marR="0" lvl="0" indent="0" algn="l" defTabSz="914400" rtl="0" eaLnBrk="1" fontAlgn="ctr" latinLnBrk="0" hangingPunct="1">
              <a:lnSpc>
                <a:spcPct val="100000"/>
              </a:lnSpc>
              <a:spcBef>
                <a:spcPts val="0"/>
              </a:spcBef>
              <a:spcAft>
                <a:spcPts val="0"/>
              </a:spcAft>
              <a:buClrTx/>
              <a:buSzTx/>
              <a:buFont typeface="+mj-lt"/>
              <a:buNone/>
              <a:tabLst/>
              <a:defRPr/>
            </a:pPr>
            <a:endParaRPr lang="en-US" i="0" baseline="0" dirty="0">
              <a:highlight>
                <a:srgbClr val="FFFF00"/>
              </a:highlight>
              <a:latin typeface="Garamond" panose="02020404030301010803" pitchFamily="18" charset="0"/>
            </a:endParaRPr>
          </a:p>
          <a:p>
            <a:pPr marL="0" marR="0" lvl="0" indent="0" algn="l" defTabSz="914400" rtl="0" eaLnBrk="1" fontAlgn="ctr" latinLnBrk="0" hangingPunct="1">
              <a:lnSpc>
                <a:spcPct val="100000"/>
              </a:lnSpc>
              <a:spcBef>
                <a:spcPts val="0"/>
              </a:spcBef>
              <a:spcAft>
                <a:spcPts val="0"/>
              </a:spcAft>
              <a:buClrTx/>
              <a:buSzTx/>
              <a:buFont typeface="+mj-lt"/>
              <a:buNone/>
              <a:tabLst/>
              <a:defRPr/>
            </a:pPr>
            <a:r>
              <a:rPr lang="en-US" dirty="0">
                <a:highlight>
                  <a:srgbClr val="FFFF00"/>
                </a:highlight>
              </a:rPr>
              <a:t>As a reminder, YARH Phase 3 aims to build the evidence base on promising strategies to prevent homelessness and support youth and young adults involved in the child welfare system. </a:t>
            </a:r>
          </a:p>
          <a:p>
            <a:pPr marL="0" marR="0" lvl="0" indent="0" algn="l" defTabSz="914400" rtl="0" eaLnBrk="1" fontAlgn="ctr" latinLnBrk="0" hangingPunct="1">
              <a:lnSpc>
                <a:spcPct val="100000"/>
              </a:lnSpc>
              <a:spcBef>
                <a:spcPts val="0"/>
              </a:spcBef>
              <a:spcAft>
                <a:spcPts val="0"/>
              </a:spcAft>
              <a:buClrTx/>
              <a:buSzTx/>
              <a:buFont typeface="+mj-lt"/>
              <a:buNone/>
              <a:tabLst/>
              <a:defRPr/>
            </a:pPr>
            <a:endParaRPr lang="en-US" dirty="0">
              <a:highlight>
                <a:srgbClr val="FFFF00"/>
              </a:highlight>
            </a:endParaRPr>
          </a:p>
          <a:p>
            <a:pPr marL="0" marR="0" lvl="0" indent="0" algn="l" defTabSz="914400" rtl="0" eaLnBrk="1" fontAlgn="ctr" latinLnBrk="0" hangingPunct="1">
              <a:lnSpc>
                <a:spcPct val="100000"/>
              </a:lnSpc>
              <a:spcBef>
                <a:spcPts val="0"/>
              </a:spcBef>
              <a:spcAft>
                <a:spcPts val="0"/>
              </a:spcAft>
              <a:buClrTx/>
              <a:buSzTx/>
              <a:buFont typeface="+mj-lt"/>
              <a:buNone/>
              <a:tabLst/>
              <a:defRPr/>
            </a:pPr>
            <a:r>
              <a:rPr lang="en-US" dirty="0">
                <a:highlight>
                  <a:srgbClr val="FFFF00"/>
                </a:highlight>
              </a:rPr>
              <a:t>[</a:t>
            </a:r>
            <a:r>
              <a:rPr lang="en-US" b="1" dirty="0">
                <a:highlight>
                  <a:srgbClr val="FFFF00"/>
                </a:highlight>
              </a:rPr>
              <a:t>Animation 1</a:t>
            </a:r>
            <a:r>
              <a:rPr lang="en-US" dirty="0">
                <a:highlight>
                  <a:srgbClr val="FFFF00"/>
                </a:highlight>
              </a:rPr>
              <a:t>] Since we last met, ACF has decided to move forward with a summative evaluation to assess the implementation and impacts of Colorado’s Pathways to Success program. For Alameda, ACF decided to continue conducting evaluation activities to keep strengthening their comprehensive service model, Youth Transitions Partnership, which </a:t>
            </a:r>
            <a:r>
              <a:rPr lang="en-US" sz="1200" kern="1200" dirty="0">
                <a:solidFill>
                  <a:schemeClr val="tx1"/>
                </a:solidFill>
                <a:effectLst/>
                <a:highlight>
                  <a:srgbClr val="FFFF00"/>
                </a:highlight>
                <a:latin typeface="+mn-lt"/>
                <a:ea typeface="+mn-ea"/>
                <a:cs typeface="+mn-cs"/>
              </a:rPr>
              <a:t>gives ACF and the field the opportunity to continue to learn about methods of effective engagement of transition-age youth</a:t>
            </a:r>
            <a:r>
              <a:rPr lang="en-US" dirty="0">
                <a:highlight>
                  <a:srgbClr val="FFFF00"/>
                </a:highlight>
              </a:rPr>
              <a:t>.</a:t>
            </a:r>
          </a:p>
          <a:p>
            <a:pPr marL="0" marR="0" lvl="0" indent="0" algn="l" defTabSz="914400" rtl="0" eaLnBrk="1" fontAlgn="ctr" latinLnBrk="0" hangingPunct="1">
              <a:lnSpc>
                <a:spcPct val="100000"/>
              </a:lnSpc>
              <a:spcBef>
                <a:spcPts val="0"/>
              </a:spcBef>
              <a:spcAft>
                <a:spcPts val="0"/>
              </a:spcAft>
              <a:buClrTx/>
              <a:buSzTx/>
              <a:buFont typeface="Arial" panose="020B0604020202020204" pitchFamily="34" charset="0"/>
              <a:buNone/>
              <a:tabLst/>
              <a:defRPr/>
            </a:pPr>
            <a:endParaRPr lang="en-US" dirty="0">
              <a:highlight>
                <a:srgbClr val="FFFF00"/>
              </a:highlight>
            </a:endParaRPr>
          </a:p>
          <a:p>
            <a:pPr marL="0" marR="0" lvl="0" indent="0" algn="l" defTabSz="914400" rtl="0" eaLnBrk="1" fontAlgn="ctr" latinLnBrk="0" hangingPunct="1">
              <a:lnSpc>
                <a:spcPct val="100000"/>
              </a:lnSpc>
              <a:spcBef>
                <a:spcPts val="0"/>
              </a:spcBef>
              <a:spcAft>
                <a:spcPts val="0"/>
              </a:spcAft>
              <a:buClrTx/>
              <a:buSzTx/>
              <a:buFont typeface="Arial" panose="020B0604020202020204" pitchFamily="34" charset="0"/>
              <a:buNone/>
              <a:tabLst/>
              <a:defRPr/>
            </a:pPr>
            <a:r>
              <a:rPr lang="en-US" b="1" dirty="0">
                <a:highlight>
                  <a:srgbClr val="FFFF00"/>
                </a:highlight>
              </a:rPr>
              <a:t>[Animation 2]</a:t>
            </a:r>
            <a:r>
              <a:rPr lang="en-US" dirty="0">
                <a:highlight>
                  <a:srgbClr val="FFFF00"/>
                </a:highlight>
              </a:rPr>
              <a:t> Today we’re focusing on the summative evaluation of Pathways, which will examine key outcomes related to </a:t>
            </a:r>
            <a:r>
              <a:rPr lang="en-US" sz="1200" b="0" i="0" dirty="0">
                <a:solidFill>
                  <a:schemeClr val="bg1"/>
                </a:solidFill>
                <a:highlight>
                  <a:srgbClr val="FFFF00"/>
                </a:highlight>
                <a:latin typeface="Segoe UI" panose="020B0502040204020203" pitchFamily="34" charset="0"/>
                <a:cs typeface="Segoe UI" panose="020B0502040204020203" pitchFamily="34" charset="0"/>
              </a:rPr>
              <a:t>housing, social-emotional well-being, education and employment, and permanent connections. </a:t>
            </a:r>
            <a:r>
              <a:rPr lang="en-US" dirty="0">
                <a:highlight>
                  <a:srgbClr val="FFFF00"/>
                </a:highlight>
              </a:rPr>
              <a:t>It will assess </a:t>
            </a:r>
            <a:r>
              <a:rPr lang="en-US" i="0" dirty="0">
                <a:highlight>
                  <a:srgbClr val="FFFF00"/>
                </a:highlight>
              </a:rPr>
              <a:t>impacts of the Pathways program by comparing outcomes for two groups: An intervention group of youth in counties that offer the Pathways program, and a comparison group of youth in counties that offer comparison services through the county’s Chafee program.</a:t>
            </a:r>
          </a:p>
        </p:txBody>
      </p:sp>
      <p:sp>
        <p:nvSpPr>
          <p:cNvPr id="4" name="Slide Number Placeholder 3"/>
          <p:cNvSpPr>
            <a:spLocks noGrp="1"/>
          </p:cNvSpPr>
          <p:nvPr>
            <p:ph type="sldNum" sz="quarter" idx="10"/>
          </p:nvPr>
        </p:nvSpPr>
        <p:spPr/>
        <p:txBody>
          <a:bodyPr/>
          <a:lstStyle/>
          <a:p>
            <a:fld id="{C4A2D9B2-1137-46D0-A98B-734AE69865D7}" type="slidenum">
              <a:rPr lang="en-US" smtClean="0"/>
              <a:t>5</a:t>
            </a:fld>
            <a:endParaRPr lang="en-US" dirty="0"/>
          </a:p>
        </p:txBody>
      </p:sp>
    </p:spTree>
    <p:extLst>
      <p:ext uri="{BB962C8B-B14F-4D97-AF65-F5344CB8AC3E}">
        <p14:creationId xmlns:p14="http://schemas.microsoft.com/office/powerpoint/2010/main" val="4204068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this evaluation focuses on a high-risk youth population.</a:t>
            </a:r>
          </a:p>
          <a:p>
            <a:endParaRPr lang="en-US" dirty="0"/>
          </a:p>
          <a:p>
            <a:r>
              <a:rPr lang="en-US" dirty="0"/>
              <a:t>For those that screened in to Pathways and identified at least one risk factor, the average number of risk factors identified was 4.9 and a median of 5.0,  with a range from 1-10</a:t>
            </a:r>
          </a:p>
          <a:p>
            <a:r>
              <a:rPr lang="en-US" dirty="0"/>
              <a:t>(N=128)</a:t>
            </a:r>
          </a:p>
          <a:p>
            <a:endParaRPr lang="en-US" dirty="0"/>
          </a:p>
          <a:p>
            <a:r>
              <a:rPr lang="en-US" dirty="0"/>
              <a:t>56% experienced homelessness from running away, 45% experienced homelessness because of family violence, 49% spend time in jail before age 18, and 66% have used a shelter or housing assistance prior to enrolling in Pathways.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88B44-C2CD-4692-BB34-62F5C8F49BB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52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 that population in mind, I want to start us all off with a quick icebreaker. I’ll give everyone one minute to share in the chat window one effective, cool, promising, or go-to strategy for involving this population in research.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[Show everyone how to get to the chat window]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[After 1 minute] Thanks everyone – now I’ll give you all a chance to read through the ideas that people put in. [give people 20-30 sec]. Does anyone have any follow-up questions, or see an idea they’re particularly excited about? [If no one is responding, summarize them or pick a couple to highlight]</a:t>
            </a:r>
          </a:p>
        </p:txBody>
      </p:sp>
      <p:sp>
        <p:nvSpPr>
          <p:cNvPr id="4" name="Slide Number Placeholder 3"/>
          <p:cNvSpPr>
            <a:spLocks noGrp="1"/>
          </p:cNvSpPr>
          <p:nvPr>
            <p:ph type="sldNum" sz="quarter" idx="5"/>
          </p:nvPr>
        </p:nvSpPr>
        <p:spPr/>
        <p:txBody>
          <a:bodyPr/>
          <a:lstStyle/>
          <a:p>
            <a:fld id="{C4A2D9B2-1137-46D0-A98B-734AE69865D7}" type="slidenum">
              <a:rPr lang="en-US" smtClean="0"/>
              <a:t>7</a:t>
            </a:fld>
            <a:endParaRPr lang="en-US" dirty="0"/>
          </a:p>
        </p:txBody>
      </p:sp>
    </p:spTree>
    <p:extLst>
      <p:ext uri="{BB962C8B-B14F-4D97-AF65-F5344CB8AC3E}">
        <p14:creationId xmlns:p14="http://schemas.microsoft.com/office/powerpoint/2010/main" val="1639454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ctr" latinLnBrk="0" hangingPunct="1">
              <a:lnSpc>
                <a:spcPct val="100000"/>
              </a:lnSpc>
              <a:spcBef>
                <a:spcPts val="0"/>
              </a:spcBef>
              <a:spcAft>
                <a:spcPts val="0"/>
              </a:spcAft>
              <a:buClrTx/>
              <a:buSzTx/>
              <a:buFont typeface="+mj-lt"/>
              <a:buNone/>
              <a:tabLst/>
              <a:defRPr/>
            </a:pPr>
            <a:r>
              <a:rPr lang="en-US" i="0" baseline="0" dirty="0">
                <a:highlight>
                  <a:srgbClr val="FFFF00"/>
                </a:highlight>
                <a:latin typeface="Garamond" panose="02020404030301010803" pitchFamily="18" charset="0"/>
              </a:rPr>
              <a:t>Thanks everyone. We’ll move now into our discussion, which will focus on three aspects of our plans for recruiting youth to participate in evaluation activities that we’d like your feedback on:</a:t>
            </a:r>
          </a:p>
          <a:p>
            <a:pPr marL="685800" marR="0" lvl="1" indent="-228600" algn="l" defTabSz="914400" rtl="0" eaLnBrk="1" fontAlgn="ctr" latinLnBrk="0" hangingPunct="1">
              <a:lnSpc>
                <a:spcPct val="100000"/>
              </a:lnSpc>
              <a:spcBef>
                <a:spcPts val="0"/>
              </a:spcBef>
              <a:spcAft>
                <a:spcPts val="0"/>
              </a:spcAft>
              <a:buClrTx/>
              <a:buSzTx/>
              <a:buFont typeface="+mj-lt"/>
              <a:buAutoNum type="arabicPeriod"/>
              <a:tabLst/>
              <a:defRPr/>
            </a:pPr>
            <a:r>
              <a:rPr lang="en-US" i="0" dirty="0">
                <a:highlight>
                  <a:srgbClr val="FFFF00"/>
                </a:highlight>
              </a:rPr>
              <a:t>Our script for recruiting youth into the study</a:t>
            </a:r>
          </a:p>
          <a:p>
            <a:pPr marL="685800" marR="0" lvl="1" indent="-228600" algn="l" defTabSz="914400" rtl="0" eaLnBrk="1" fontAlgn="ctr" latinLnBrk="0" hangingPunct="1">
              <a:lnSpc>
                <a:spcPct val="100000"/>
              </a:lnSpc>
              <a:spcBef>
                <a:spcPts val="0"/>
              </a:spcBef>
              <a:spcAft>
                <a:spcPts val="0"/>
              </a:spcAft>
              <a:buClrTx/>
              <a:buSzTx/>
              <a:buFont typeface="+mj-lt"/>
              <a:buAutoNum type="arabicPeriod"/>
              <a:tabLst/>
              <a:defRPr/>
            </a:pPr>
            <a:r>
              <a:rPr lang="en-US" i="0" dirty="0">
                <a:highlight>
                  <a:srgbClr val="FFFF00"/>
                </a:highlight>
              </a:rPr>
              <a:t>Our plans for recruiting youth into focus groups</a:t>
            </a:r>
          </a:p>
          <a:p>
            <a:pPr marL="685800" marR="0" lvl="1" indent="-228600" algn="l" defTabSz="914400" rtl="0" eaLnBrk="1" fontAlgn="ctr" latinLnBrk="0" hangingPunct="1">
              <a:lnSpc>
                <a:spcPct val="100000"/>
              </a:lnSpc>
              <a:spcBef>
                <a:spcPts val="0"/>
              </a:spcBef>
              <a:spcAft>
                <a:spcPts val="0"/>
              </a:spcAft>
              <a:buClrTx/>
              <a:buSzTx/>
              <a:buFont typeface="+mj-lt"/>
              <a:buAutoNum type="arabicPeriod"/>
              <a:tabLst/>
              <a:defRPr/>
            </a:pPr>
            <a:r>
              <a:rPr lang="en-US" i="0" dirty="0">
                <a:highlight>
                  <a:srgbClr val="FFFF00"/>
                </a:highlight>
              </a:rPr>
              <a:t>And our plans for data collection incentives</a:t>
            </a:r>
          </a:p>
        </p:txBody>
      </p:sp>
      <p:sp>
        <p:nvSpPr>
          <p:cNvPr id="4" name="Slide Number Placeholder 3"/>
          <p:cNvSpPr>
            <a:spLocks noGrp="1"/>
          </p:cNvSpPr>
          <p:nvPr>
            <p:ph type="sldNum" sz="quarter" idx="10"/>
          </p:nvPr>
        </p:nvSpPr>
        <p:spPr/>
        <p:txBody>
          <a:bodyPr/>
          <a:lstStyle/>
          <a:p>
            <a:fld id="{C4A2D9B2-1137-46D0-A98B-734AE69865D7}" type="slidenum">
              <a:rPr lang="en-US" smtClean="0"/>
              <a:t>8</a:t>
            </a:fld>
            <a:endParaRPr lang="en-US" dirty="0"/>
          </a:p>
        </p:txBody>
      </p:sp>
    </p:spTree>
    <p:extLst>
      <p:ext uri="{BB962C8B-B14F-4D97-AF65-F5344CB8AC3E}">
        <p14:creationId xmlns:p14="http://schemas.microsoft.com/office/powerpoint/2010/main" val="3105657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our plans for inviting youth to participate in the study. First, we’ll provide some background on our plans for recruiting youth into the study, and then we’ll ask for your reactions to our draft recruitment script.</a:t>
            </a:r>
          </a:p>
        </p:txBody>
      </p:sp>
      <p:sp>
        <p:nvSpPr>
          <p:cNvPr id="4" name="Slide Number Placeholder 3"/>
          <p:cNvSpPr>
            <a:spLocks noGrp="1"/>
          </p:cNvSpPr>
          <p:nvPr>
            <p:ph type="sldNum" sz="quarter" idx="5"/>
          </p:nvPr>
        </p:nvSpPr>
        <p:spPr/>
        <p:txBody>
          <a:bodyPr/>
          <a:lstStyle/>
          <a:p>
            <a:fld id="{C4A2D9B2-1137-46D0-A98B-734AE69865D7}" type="slidenum">
              <a:rPr lang="en-US" smtClean="0"/>
              <a:t>9</a:t>
            </a:fld>
            <a:endParaRPr lang="en-US" dirty="0"/>
          </a:p>
        </p:txBody>
      </p:sp>
    </p:spTree>
    <p:extLst>
      <p:ext uri="{BB962C8B-B14F-4D97-AF65-F5344CB8AC3E}">
        <p14:creationId xmlns:p14="http://schemas.microsoft.com/office/powerpoint/2010/main" val="2181205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10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10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10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0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 style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styles</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Tree>
    <p:extLst>
      <p:ext uri="{BB962C8B-B14F-4D97-AF65-F5344CB8AC3E}">
        <p14:creationId xmlns:p14="http://schemas.microsoft.com/office/powerpoint/2010/main" val="2084125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Column bullet lists">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2"/>
          <p:cNvSpPr>
            <a:spLocks noGrp="1"/>
          </p:cNvSpPr>
          <p:nvPr>
            <p:ph type="pic" sz="quarter" idx="16"/>
          </p:nvPr>
        </p:nvSpPr>
        <p:spPr>
          <a:xfrm>
            <a:off x="0" y="-11482"/>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7" hasCustomPrompt="1"/>
          </p:nvPr>
        </p:nvSpPr>
        <p:spPr>
          <a:xfrm>
            <a:off x="587088" y="2630114"/>
            <a:ext cx="5029200" cy="34290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p:cNvSpPr>
            <a:spLocks noGrp="1"/>
          </p:cNvSpPr>
          <p:nvPr>
            <p:ph type="body" sz="quarter" idx="18" hasCustomPrompt="1"/>
          </p:nvPr>
        </p:nvSpPr>
        <p:spPr>
          <a:xfrm>
            <a:off x="6051503" y="2620791"/>
            <a:ext cx="5029200" cy="342563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73C7385A-C3AB-4048-B445-9CCEA3BE26B5}"/>
              </a:ext>
            </a:extLst>
          </p:cNvPr>
          <p:cNvSpPr/>
          <p:nvPr userDrawn="1"/>
        </p:nvSpPr>
        <p:spPr>
          <a:xfrm rot="16200000">
            <a:off x="10388786" y="-36676"/>
            <a:ext cx="1787236" cy="18605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43940672"/>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p:cSld name="1-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3" hasCustomPrompt="1"/>
          </p:nvPr>
        </p:nvSpPr>
        <p:spPr>
          <a:xfrm>
            <a:off x="838200" y="1806754"/>
            <a:ext cx="10515602" cy="4157166"/>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9" name="Right Triangle 8">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4" name="Straight Connector 13">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4250086787"/>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p:cSld name="2 Column photo + head &amp; tex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Right Triangle 17">
            <a:extLst>
              <a:ext uri="{FF2B5EF4-FFF2-40B4-BE49-F238E27FC236}">
                <a16:creationId xmlns:a16="http://schemas.microsoft.com/office/drawing/2014/main" id="{73C7385A-C3AB-4048-B445-9CCEA3BE26B5}"/>
              </a:ext>
            </a:extLst>
          </p:cNvPr>
          <p:cNvSpPr/>
          <p:nvPr/>
        </p:nvSpPr>
        <p:spPr>
          <a:xfrm rot="16200000">
            <a:off x="10406587" y="-37685"/>
            <a:ext cx="1787236" cy="1860589"/>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Picture Placeholder 2"/>
          <p:cNvSpPr>
            <a:spLocks noGrp="1"/>
          </p:cNvSpPr>
          <p:nvPr>
            <p:ph type="pic" sz="quarter" idx="16"/>
          </p:nvPr>
        </p:nvSpPr>
        <p:spPr>
          <a:xfrm>
            <a:off x="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6" name="Text Placeholder 4"/>
          <p:cNvSpPr>
            <a:spLocks noGrp="1"/>
          </p:cNvSpPr>
          <p:nvPr>
            <p:ph type="body" sz="quarter" idx="13" hasCustomPrompt="1"/>
          </p:nvPr>
        </p:nvSpPr>
        <p:spPr>
          <a:xfrm>
            <a:off x="587088"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9" name="Text Placeholder 4"/>
          <p:cNvSpPr>
            <a:spLocks noGrp="1"/>
          </p:cNvSpPr>
          <p:nvPr>
            <p:ph type="body" sz="quarter" idx="17" hasCustomPrompt="1"/>
          </p:nvPr>
        </p:nvSpPr>
        <p:spPr>
          <a:xfrm>
            <a:off x="6073490"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20"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2" name="Straight Connector 11">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1" name="Rectangle 20">
            <a:extLst>
              <a:ext uri="{FF2B5EF4-FFF2-40B4-BE49-F238E27FC236}">
                <a16:creationId xmlns:a16="http://schemas.microsoft.com/office/drawing/2014/main" id="{73C7385A-C3AB-4048-B445-9CCEA3BE26B5}"/>
              </a:ext>
            </a:extLst>
          </p:cNvPr>
          <p:cNvSpPr/>
          <p:nvPr userDrawn="1"/>
        </p:nvSpPr>
        <p:spPr>
          <a:xfrm rot="16200000">
            <a:off x="10406587" y="-37685"/>
            <a:ext cx="1787236" cy="18605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4088106918"/>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p:cSld name="2_Column photo +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9"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1" name="Text Placeholder 4"/>
          <p:cNvSpPr>
            <a:spLocks noGrp="1"/>
          </p:cNvSpPr>
          <p:nvPr>
            <p:ph type="body" sz="quarter" idx="14" hasCustomPrompt="1"/>
          </p:nvPr>
        </p:nvSpPr>
        <p:spPr>
          <a:xfrm>
            <a:off x="6324601"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13" name="Right Triangle 12">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4" name="Picture 13">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6" name="Straight Connector 15">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194417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p:cSld name="3-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3" hasCustomPrompt="1"/>
          </p:nvPr>
        </p:nvSpPr>
        <p:spPr>
          <a:xfrm>
            <a:off x="838199"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Text Placeholder 4"/>
          <p:cNvSpPr>
            <a:spLocks noGrp="1"/>
          </p:cNvSpPr>
          <p:nvPr>
            <p:ph type="body" sz="quarter" idx="16" hasCustomPrompt="1"/>
          </p:nvPr>
        </p:nvSpPr>
        <p:spPr>
          <a:xfrm>
            <a:off x="4495800"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Text Placeholder 4"/>
          <p:cNvSpPr>
            <a:spLocks noGrp="1"/>
          </p:cNvSpPr>
          <p:nvPr>
            <p:ph type="body" sz="quarter" idx="17" hasCustomPrompt="1"/>
          </p:nvPr>
        </p:nvSpPr>
        <p:spPr>
          <a:xfrm>
            <a:off x="8153401"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11" name="Right Triangle 10">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8" name="Straight Connector 17">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305011333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p:cSld name="Table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473311" y="5560210"/>
            <a:ext cx="11258376" cy="408791"/>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dirty="0"/>
              <a:t>Add Source and Notes here.</a:t>
            </a:r>
          </a:p>
        </p:txBody>
      </p:sp>
      <p:sp>
        <p:nvSpPr>
          <p:cNvPr id="10" name="Table Placeholder 9"/>
          <p:cNvSpPr>
            <a:spLocks noGrp="1"/>
          </p:cNvSpPr>
          <p:nvPr>
            <p:ph type="tbl" sz="quarter" idx="11"/>
          </p:nvPr>
        </p:nvSpPr>
        <p:spPr>
          <a:xfrm>
            <a:off x="473311" y="1828800"/>
            <a:ext cx="11258376" cy="3588152"/>
          </a:xfrm>
          <a:prstGeom prst="rect">
            <a:avLst/>
          </a:prstGeom>
        </p:spPr>
        <p:txBody>
          <a:bodyPr/>
          <a:lstStyle>
            <a:lvl1pPr>
              <a:buNone/>
              <a:defRPr>
                <a:solidFill>
                  <a:srgbClr val="10335A"/>
                </a:solidFill>
              </a:defRPr>
            </a:lvl1pPr>
          </a:lstStyle>
          <a:p>
            <a:r>
              <a:rPr lang="en-US" dirty="0"/>
              <a:t>Click icon to add table</a:t>
            </a:r>
          </a:p>
        </p:txBody>
      </p:sp>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9" name="Straight Connector 18">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2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5367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p:cSld name="Figure/Chart Slide">
    <p:spTree>
      <p:nvGrpSpPr>
        <p:cNvPr id="1" name=""/>
        <p:cNvGrpSpPr/>
        <p:nvPr/>
      </p:nvGrpSpPr>
      <p:grpSpPr>
        <a:xfrm>
          <a:off x="0" y="0"/>
          <a:ext cx="0" cy="0"/>
          <a:chOff x="0" y="0"/>
          <a:chExt cx="0" cy="0"/>
        </a:xfrm>
      </p:grpSpPr>
      <p:sp>
        <p:nvSpPr>
          <p:cNvPr id="5" name="Text Placeholder 7"/>
          <p:cNvSpPr>
            <a:spLocks noGrp="1"/>
          </p:cNvSpPr>
          <p:nvPr>
            <p:ph type="body" sz="quarter" idx="10"/>
          </p:nvPr>
        </p:nvSpPr>
        <p:spPr>
          <a:xfrm>
            <a:off x="473311" y="5497975"/>
            <a:ext cx="11258376" cy="572626"/>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a:t>Click to edit Master text styles</a:t>
            </a:r>
          </a:p>
        </p:txBody>
      </p:sp>
      <p:sp>
        <p:nvSpPr>
          <p:cNvPr id="7" name="Chart Placeholder 6"/>
          <p:cNvSpPr>
            <a:spLocks noGrp="1"/>
          </p:cNvSpPr>
          <p:nvPr>
            <p:ph type="chart" sz="quarter" idx="11"/>
          </p:nvPr>
        </p:nvSpPr>
        <p:spPr>
          <a:xfrm>
            <a:off x="838199" y="1840171"/>
            <a:ext cx="10515602" cy="3319659"/>
          </a:xfrm>
          <a:prstGeom prst="roundRect">
            <a:avLst>
              <a:gd name="adj" fmla="val 0"/>
            </a:avLst>
          </a:prstGeom>
        </p:spPr>
        <p:txBody>
          <a:bodyPr/>
          <a:lstStyle>
            <a:lvl1pPr>
              <a:buNone/>
              <a:defRPr>
                <a:solidFill>
                  <a:srgbClr val="10335A"/>
                </a:solidFill>
              </a:defRPr>
            </a:lvl1pPr>
          </a:lstStyle>
          <a:p>
            <a:r>
              <a:rPr lang="en-US" dirty="0"/>
              <a:t>Click icon to add chart</a:t>
            </a:r>
          </a:p>
        </p:txBody>
      </p:sp>
      <p:sp>
        <p:nvSpPr>
          <p:cNvPr id="8" name="TextBox 7"/>
          <p:cNvSpPr txBox="1"/>
          <p:nvPr/>
        </p:nvSpPr>
        <p:spPr>
          <a:xfrm>
            <a:off x="5516880"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smtClean="0">
                <a:solidFill>
                  <a:srgbClr val="10335A"/>
                </a:solidFill>
                <a:cs typeface="Arial Black"/>
              </a:rPr>
              <a:pPr algn="ctr">
                <a:spcBef>
                  <a:spcPct val="20000"/>
                </a:spcBef>
              </a:pPr>
              <a:t>‹#›</a:t>
            </a:fld>
            <a:endParaRPr lang="en-US" sz="1200" dirty="0">
              <a:solidFill>
                <a:srgbClr val="10335A"/>
              </a:solidFill>
              <a:cs typeface="Arial Black"/>
            </a:endParaRPr>
          </a:p>
        </p:txBody>
      </p:sp>
      <p:sp>
        <p:nvSpPr>
          <p:cNvPr id="9"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12"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5516880"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smtClean="0">
                <a:solidFill>
                  <a:srgbClr val="10335A"/>
                </a:solidFill>
                <a:cs typeface="Arial Black"/>
              </a:rPr>
              <a:pPr algn="ctr">
                <a:spcBef>
                  <a:spcPct val="20000"/>
                </a:spcBef>
              </a:pPr>
              <a:t>‹#›</a:t>
            </a:fld>
            <a:endParaRPr lang="en-US" sz="1200" dirty="0">
              <a:solidFill>
                <a:srgbClr val="10335A"/>
              </a:solidFill>
              <a:cs typeface="Arial Black"/>
            </a:endParaRPr>
          </a:p>
        </p:txBody>
      </p:sp>
      <p:pic>
        <p:nvPicPr>
          <p:cNvPr id="14" name="Picture 13">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69398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Back Cover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2A18208-670E-1148-A64F-72EC3E6B351F}"/>
              </a:ext>
            </a:extLst>
          </p:cNvPr>
          <p:cNvSpPr>
            <a:spLocks noGrp="1"/>
          </p:cNvSpPr>
          <p:nvPr>
            <p:ph type="ctrTitle"/>
          </p:nvPr>
        </p:nvSpPr>
        <p:spPr>
          <a:xfrm>
            <a:off x="457200" y="2743200"/>
            <a:ext cx="5722310" cy="1595504"/>
          </a:xfrm>
        </p:spPr>
        <p:txBody>
          <a:bodyPr lIns="0" tIns="0" rIns="0" bIns="0" anchor="ctr" anchorCtr="0">
            <a:normAutofit/>
          </a:bodyPr>
          <a:lstStyle>
            <a:lvl1pPr algn="l">
              <a:lnSpc>
                <a:spcPct val="90000"/>
              </a:lnSpc>
              <a:defRPr sz="4800">
                <a:solidFill>
                  <a:schemeClr val="accent1"/>
                </a:solidFill>
              </a:defRPr>
            </a:lvl1pPr>
          </a:lstStyle>
          <a:p>
            <a:r>
              <a:rPr lang="en-US"/>
              <a:t>Click to edit Master title style</a:t>
            </a:r>
            <a:endParaRPr lang="en-US" dirty="0"/>
          </a:p>
        </p:txBody>
      </p:sp>
      <p:sp>
        <p:nvSpPr>
          <p:cNvPr id="17" name="Picture Placeholder 5">
            <a:extLst>
              <a:ext uri="{FF2B5EF4-FFF2-40B4-BE49-F238E27FC236}">
                <a16:creationId xmlns:a16="http://schemas.microsoft.com/office/drawing/2014/main" id="{2DCA8348-BEE8-8947-840A-422E4FD18CDB}"/>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18" name="Picture Placeholder 5">
            <a:extLst>
              <a:ext uri="{FF2B5EF4-FFF2-40B4-BE49-F238E27FC236}">
                <a16:creationId xmlns:a16="http://schemas.microsoft.com/office/drawing/2014/main" id="{031BF40E-E463-3D48-804A-3F217425AFC3}"/>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20" name="Right Triangle 19">
            <a:extLst>
              <a:ext uri="{FF2B5EF4-FFF2-40B4-BE49-F238E27FC236}">
                <a16:creationId xmlns:a16="http://schemas.microsoft.com/office/drawing/2014/main" id="{B2F54DD2-53DD-E94B-AE46-D4AE86E668E3}"/>
              </a:ext>
            </a:extLst>
          </p:cNvPr>
          <p:cNvSpPr/>
          <p:nvPr/>
        </p:nvSpPr>
        <p:spPr>
          <a:xfrm rot="16200000">
            <a:off x="10375600" y="5034086"/>
            <a:ext cx="1787236" cy="1860589"/>
          </a:xfrm>
          <a:prstGeom prst="rtTriangl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521755"/>
            <a:ext cx="2185416" cy="536194"/>
          </a:xfrm>
          <a:prstGeom prst="rect">
            <a:avLst/>
          </a:prstGeom>
        </p:spPr>
      </p:pic>
      <p:sp>
        <p:nvSpPr>
          <p:cNvPr id="7" name="Right Triangle 6">
            <a:extLst>
              <a:ext uri="{FF2B5EF4-FFF2-40B4-BE49-F238E27FC236}">
                <a16:creationId xmlns:a16="http://schemas.microsoft.com/office/drawing/2014/main" id="{B2F54DD2-53DD-E94B-AE46-D4AE86E668E3}"/>
              </a:ext>
            </a:extLst>
          </p:cNvPr>
          <p:cNvSpPr/>
          <p:nvPr userDrawn="1"/>
        </p:nvSpPr>
        <p:spPr>
          <a:xfrm rot="16200000">
            <a:off x="10375600" y="5034086"/>
            <a:ext cx="1787236" cy="1860589"/>
          </a:xfrm>
          <a:prstGeom prst="rtTriangl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521755"/>
            <a:ext cx="2185416" cy="536194"/>
          </a:xfrm>
          <a:prstGeom prst="rect">
            <a:avLst/>
          </a:prstGeom>
        </p:spPr>
      </p:pic>
    </p:spTree>
    <p:extLst>
      <p:ext uri="{BB962C8B-B14F-4D97-AF65-F5344CB8AC3E}">
        <p14:creationId xmlns:p14="http://schemas.microsoft.com/office/powerpoint/2010/main" val="410623340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userDrawn="1">
  <p:cSld name="4_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421178" y="521548"/>
            <a:ext cx="2186265" cy="536401"/>
          </a:xfrm>
          <a:prstGeom prst="rect">
            <a:avLst/>
          </a:prstGeom>
        </p:spPr>
      </p:pic>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hasCustomPrompt="1"/>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Tree>
    <p:extLst>
      <p:ext uri="{BB962C8B-B14F-4D97-AF65-F5344CB8AC3E}">
        <p14:creationId xmlns:p14="http://schemas.microsoft.com/office/powerpoint/2010/main" val="415417526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userDrawn="1">
  <p:cSld name="4_Text-One-Column_Trian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7" name="Slide Number Placeholder 6">
            <a:extLst>
              <a:ext uri="{FF2B5EF4-FFF2-40B4-BE49-F238E27FC236}">
                <a16:creationId xmlns:a16="http://schemas.microsoft.com/office/drawing/2014/main" id="{AEAC85E0-07B5-5E42-942C-BD102F47B254}"/>
              </a:ext>
            </a:extLst>
          </p:cNvPr>
          <p:cNvSpPr>
            <a:spLocks noGrp="1"/>
          </p:cNvSpPr>
          <p:nvPr>
            <p:ph type="sldNum" sz="quarter" idx="12"/>
          </p:nvPr>
        </p:nvSpPr>
        <p:spPr>
          <a:xfrm>
            <a:off x="11250088" y="6176962"/>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12" name="Right Triangle 11">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CC03381C-DB08-664F-954F-727FD0CBE14B}"/>
              </a:ext>
            </a:extLst>
          </p:cNvPr>
          <p:cNvSpPr>
            <a:spLocks noGrp="1"/>
          </p:cNvSpPr>
          <p:nvPr>
            <p:ph sz="half" idx="1"/>
          </p:nvPr>
        </p:nvSpPr>
        <p:spPr>
          <a:xfrm>
            <a:off x="966540" y="1885577"/>
            <a:ext cx="10515602" cy="4154580"/>
          </a:xfrm>
          <a:prstGeom prst="rect">
            <a:avLst/>
          </a:prstGeom>
        </p:spPr>
        <p:txBody>
          <a:bodyPr lIns="0" tIns="0" rIns="0" bIns="0">
            <a:normAutofit/>
          </a:bodyPr>
          <a:lstStyle>
            <a:lvl1pPr marL="0" indent="0">
              <a:lnSpc>
                <a:spcPct val="90000"/>
              </a:lnSpc>
              <a:spcBef>
                <a:spcPts val="1600"/>
              </a:spcBef>
              <a:buNone/>
              <a:defRPr sz="2400" b="1">
                <a:solidFill>
                  <a:schemeClr val="tx2"/>
                </a:solidFill>
                <a:latin typeface="+mj-lt"/>
              </a:defRPr>
            </a:lvl1pPr>
            <a:lvl2pPr marL="233363" indent="0">
              <a:lnSpc>
                <a:spcPct val="100000"/>
              </a:lnSpc>
              <a:buNone/>
              <a:tabLst/>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1384" y="6158952"/>
            <a:ext cx="973629" cy="578371"/>
          </a:xfrm>
          <a:prstGeom prst="rect">
            <a:avLst/>
          </a:prstGeom>
        </p:spPr>
      </p:pic>
    </p:spTree>
    <p:extLst>
      <p:ext uri="{BB962C8B-B14F-4D97-AF65-F5344CB8AC3E}">
        <p14:creationId xmlns:p14="http://schemas.microsoft.com/office/powerpoint/2010/main" val="183003144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D7056-72D7-4A80-9399-69F26F3F60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2E46A1-393A-43AF-95D3-533FF913E3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2143AF-7E65-4BFE-8384-A5DDE35C108A}"/>
              </a:ext>
            </a:extLst>
          </p:cNvPr>
          <p:cNvSpPr>
            <a:spLocks noGrp="1"/>
          </p:cNvSpPr>
          <p:nvPr>
            <p:ph type="dt" sz="half" idx="10"/>
          </p:nvPr>
        </p:nvSpPr>
        <p:spPr/>
        <p:txBody>
          <a:bodyPr/>
          <a:lstStyle/>
          <a:p>
            <a:fld id="{BE640F2C-28CB-46DE-99F0-1EED4DB7A87C}" type="datetime1">
              <a:rPr lang="en-US" smtClean="0"/>
              <a:t>8/14/2020</a:t>
            </a:fld>
            <a:endParaRPr lang="en-US" dirty="0"/>
          </a:p>
        </p:txBody>
      </p:sp>
      <p:sp>
        <p:nvSpPr>
          <p:cNvPr id="5" name="Footer Placeholder 4">
            <a:extLst>
              <a:ext uri="{FF2B5EF4-FFF2-40B4-BE49-F238E27FC236}">
                <a16:creationId xmlns:a16="http://schemas.microsoft.com/office/drawing/2014/main" id="{F42D8D01-0046-4B59-93FF-FED7DE1819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D71525-3153-4146-8FE0-A74E8C7A02FB}"/>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1502488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7" hasCustomPrompt="1"/>
          </p:nvPr>
        </p:nvSpPr>
        <p:spPr>
          <a:xfrm>
            <a:off x="838199"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4"/>
          <p:cNvSpPr>
            <a:spLocks noGrp="1"/>
          </p:cNvSpPr>
          <p:nvPr>
            <p:ph type="body" sz="quarter" idx="18" hasCustomPrompt="1"/>
          </p:nvPr>
        </p:nvSpPr>
        <p:spPr>
          <a:xfrm>
            <a:off x="6324601"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9" name="Right Triangle 8">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6" name="Straight Connector 15">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909805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34497-4232-4D78-9740-C4C4479A16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56EA77-3809-4B44-A509-8FA8653C12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78C069-49E1-425D-AE0E-8B86AC72A17B}"/>
              </a:ext>
            </a:extLst>
          </p:cNvPr>
          <p:cNvSpPr>
            <a:spLocks noGrp="1"/>
          </p:cNvSpPr>
          <p:nvPr>
            <p:ph type="dt" sz="half" idx="10"/>
          </p:nvPr>
        </p:nvSpPr>
        <p:spPr/>
        <p:txBody>
          <a:bodyPr/>
          <a:lstStyle/>
          <a:p>
            <a:fld id="{5FBCACEE-BF4A-4F6F-98BC-6B8BEF9C9781}" type="datetime1">
              <a:rPr lang="en-US" smtClean="0"/>
              <a:t>8/14/2020</a:t>
            </a:fld>
            <a:endParaRPr lang="en-US" dirty="0"/>
          </a:p>
        </p:txBody>
      </p:sp>
      <p:sp>
        <p:nvSpPr>
          <p:cNvPr id="5" name="Footer Placeholder 4">
            <a:extLst>
              <a:ext uri="{FF2B5EF4-FFF2-40B4-BE49-F238E27FC236}">
                <a16:creationId xmlns:a16="http://schemas.microsoft.com/office/drawing/2014/main" id="{A0624C4B-102F-40A1-B777-B557FEABC2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25E7F7D-9E8A-4975-B37F-AB8863DAB98E}"/>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10172479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F4454-4B93-4A24-A287-EE102D1FF7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2A11D8-F42B-45DF-95B7-38A36989A8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A3983F-FFBD-43CB-A5CB-8D535B5B0101}"/>
              </a:ext>
            </a:extLst>
          </p:cNvPr>
          <p:cNvSpPr>
            <a:spLocks noGrp="1"/>
          </p:cNvSpPr>
          <p:nvPr>
            <p:ph type="dt" sz="half" idx="10"/>
          </p:nvPr>
        </p:nvSpPr>
        <p:spPr/>
        <p:txBody>
          <a:bodyPr/>
          <a:lstStyle/>
          <a:p>
            <a:fld id="{C448B2C3-5F7D-4499-A9B8-327184E2B6FD}" type="datetime1">
              <a:rPr lang="en-US" smtClean="0"/>
              <a:t>8/14/2020</a:t>
            </a:fld>
            <a:endParaRPr lang="en-US" dirty="0"/>
          </a:p>
        </p:txBody>
      </p:sp>
      <p:sp>
        <p:nvSpPr>
          <p:cNvPr id="5" name="Footer Placeholder 4">
            <a:extLst>
              <a:ext uri="{FF2B5EF4-FFF2-40B4-BE49-F238E27FC236}">
                <a16:creationId xmlns:a16="http://schemas.microsoft.com/office/drawing/2014/main" id="{B71061C6-6044-4ADD-96F8-32EC98013AC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6320B2-5C0E-443F-8538-9F9AB8925205}"/>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1748694306"/>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17C59-EA8D-458E-A6AF-7D2DA63B2E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D39492-4155-461E-9378-C7FFF46C50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B01D2A-5604-496B-8980-02F6D1A9F8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925408-F8D3-483B-97AA-3F0F48F2C192}"/>
              </a:ext>
            </a:extLst>
          </p:cNvPr>
          <p:cNvSpPr>
            <a:spLocks noGrp="1"/>
          </p:cNvSpPr>
          <p:nvPr>
            <p:ph type="dt" sz="half" idx="10"/>
          </p:nvPr>
        </p:nvSpPr>
        <p:spPr/>
        <p:txBody>
          <a:bodyPr/>
          <a:lstStyle/>
          <a:p>
            <a:fld id="{082DC004-147A-49F7-8709-01F9004C800E}" type="datetime1">
              <a:rPr lang="en-US" smtClean="0"/>
              <a:t>8/14/2020</a:t>
            </a:fld>
            <a:endParaRPr lang="en-US" dirty="0"/>
          </a:p>
        </p:txBody>
      </p:sp>
      <p:sp>
        <p:nvSpPr>
          <p:cNvPr id="6" name="Footer Placeholder 5">
            <a:extLst>
              <a:ext uri="{FF2B5EF4-FFF2-40B4-BE49-F238E27FC236}">
                <a16:creationId xmlns:a16="http://schemas.microsoft.com/office/drawing/2014/main" id="{E932A7FB-4084-4457-8E50-0D6EBFC63D2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0AA9207-6F35-4CE6-BDD9-7BF00833CC9A}"/>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397012060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48A1C-2068-4B27-A565-0E8C6E64DD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034C25-8D88-4ED8-BB1F-639FE498FF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BC458D-C63C-48B5-A4C0-165902C92D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9BB019-7957-4A56-9D44-236281A3A1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C883C7-B7AB-455B-AA95-58AC8E9D48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EE1C650-58BB-4E74-A8C1-2F06D4B76821}"/>
              </a:ext>
            </a:extLst>
          </p:cNvPr>
          <p:cNvSpPr>
            <a:spLocks noGrp="1"/>
          </p:cNvSpPr>
          <p:nvPr>
            <p:ph type="dt" sz="half" idx="10"/>
          </p:nvPr>
        </p:nvSpPr>
        <p:spPr/>
        <p:txBody>
          <a:bodyPr/>
          <a:lstStyle/>
          <a:p>
            <a:fld id="{B7B8F409-9DE6-490B-B2EF-821CBA94D808}" type="datetime1">
              <a:rPr lang="en-US" smtClean="0"/>
              <a:t>8/14/2020</a:t>
            </a:fld>
            <a:endParaRPr lang="en-US" dirty="0"/>
          </a:p>
        </p:txBody>
      </p:sp>
      <p:sp>
        <p:nvSpPr>
          <p:cNvPr id="8" name="Footer Placeholder 7">
            <a:extLst>
              <a:ext uri="{FF2B5EF4-FFF2-40B4-BE49-F238E27FC236}">
                <a16:creationId xmlns:a16="http://schemas.microsoft.com/office/drawing/2014/main" id="{F8A3652B-C573-4337-ADB3-A8ABD1DC997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A4CD27-19E1-4B2A-9194-AE4833C6A3C3}"/>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278058502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0A6E-19CA-4B54-BA72-57C6FC94A8F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EF8919-775A-4B42-8431-54CFFE6EFC72}"/>
              </a:ext>
            </a:extLst>
          </p:cNvPr>
          <p:cNvSpPr>
            <a:spLocks noGrp="1"/>
          </p:cNvSpPr>
          <p:nvPr>
            <p:ph type="dt" sz="half" idx="10"/>
          </p:nvPr>
        </p:nvSpPr>
        <p:spPr/>
        <p:txBody>
          <a:bodyPr/>
          <a:lstStyle/>
          <a:p>
            <a:fld id="{04473B87-17DC-4C3B-9E67-2642B923181D}" type="datetime1">
              <a:rPr lang="en-US" smtClean="0"/>
              <a:t>8/14/2020</a:t>
            </a:fld>
            <a:endParaRPr lang="en-US" dirty="0"/>
          </a:p>
        </p:txBody>
      </p:sp>
      <p:sp>
        <p:nvSpPr>
          <p:cNvPr id="4" name="Footer Placeholder 3">
            <a:extLst>
              <a:ext uri="{FF2B5EF4-FFF2-40B4-BE49-F238E27FC236}">
                <a16:creationId xmlns:a16="http://schemas.microsoft.com/office/drawing/2014/main" id="{393B2F7D-8F77-4801-9BB2-8A1CBFF55CC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4179E10-6283-4D52-B4C7-C18A44265FAE}"/>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361784172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2AF23-4D8C-42A0-B98E-53B11937F96C}"/>
              </a:ext>
            </a:extLst>
          </p:cNvPr>
          <p:cNvSpPr>
            <a:spLocks noGrp="1"/>
          </p:cNvSpPr>
          <p:nvPr>
            <p:ph type="dt" sz="half" idx="10"/>
          </p:nvPr>
        </p:nvSpPr>
        <p:spPr/>
        <p:txBody>
          <a:bodyPr/>
          <a:lstStyle/>
          <a:p>
            <a:fld id="{26B008EA-98C8-4D90-B78D-43DB822E5168}" type="datetime1">
              <a:rPr lang="en-US" smtClean="0"/>
              <a:t>8/14/2020</a:t>
            </a:fld>
            <a:endParaRPr lang="en-US" dirty="0"/>
          </a:p>
        </p:txBody>
      </p:sp>
      <p:sp>
        <p:nvSpPr>
          <p:cNvPr id="3" name="Footer Placeholder 2">
            <a:extLst>
              <a:ext uri="{FF2B5EF4-FFF2-40B4-BE49-F238E27FC236}">
                <a16:creationId xmlns:a16="http://schemas.microsoft.com/office/drawing/2014/main" id="{2DC71CB3-9508-4D8C-B98A-00DB6F7F18F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4C44E3C-FD11-46F2-A454-83DC47FE7CE9}"/>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117728616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564DD-90D0-4C59-B0DF-C51868AE0D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0F54E7-05C5-46D8-94B1-4A7103F8B5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924C84-DD84-47FD-A472-49B107E7F9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53AA23-B171-469A-890F-4CD6B5E1D025}"/>
              </a:ext>
            </a:extLst>
          </p:cNvPr>
          <p:cNvSpPr>
            <a:spLocks noGrp="1"/>
          </p:cNvSpPr>
          <p:nvPr>
            <p:ph type="dt" sz="half" idx="10"/>
          </p:nvPr>
        </p:nvSpPr>
        <p:spPr/>
        <p:txBody>
          <a:bodyPr/>
          <a:lstStyle/>
          <a:p>
            <a:fld id="{3ED33F47-0C4E-45B5-9827-B1D573704176}" type="datetime1">
              <a:rPr lang="en-US" smtClean="0"/>
              <a:t>8/14/2020</a:t>
            </a:fld>
            <a:endParaRPr lang="en-US" dirty="0"/>
          </a:p>
        </p:txBody>
      </p:sp>
      <p:sp>
        <p:nvSpPr>
          <p:cNvPr id="6" name="Footer Placeholder 5">
            <a:extLst>
              <a:ext uri="{FF2B5EF4-FFF2-40B4-BE49-F238E27FC236}">
                <a16:creationId xmlns:a16="http://schemas.microsoft.com/office/drawing/2014/main" id="{1FD8C2AB-9E20-48DB-A705-2F532128CE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AFC342-278E-44BB-9EDA-82EF4EE252C7}"/>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3028888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B7D26-8067-4F89-ABCA-3EB154C60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2D924D-BF77-4895-BFF0-064F938A3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9B91B40C-630D-4EF3-A636-4B77DC3BB7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58359A-8BC1-41F6-A3B9-0630C2C92651}"/>
              </a:ext>
            </a:extLst>
          </p:cNvPr>
          <p:cNvSpPr>
            <a:spLocks noGrp="1"/>
          </p:cNvSpPr>
          <p:nvPr>
            <p:ph type="dt" sz="half" idx="10"/>
          </p:nvPr>
        </p:nvSpPr>
        <p:spPr/>
        <p:txBody>
          <a:bodyPr/>
          <a:lstStyle/>
          <a:p>
            <a:fld id="{8B6DC23B-F012-4830-81D6-14528A3ACE3C}" type="datetime1">
              <a:rPr lang="en-US" smtClean="0"/>
              <a:t>8/14/2020</a:t>
            </a:fld>
            <a:endParaRPr lang="en-US" dirty="0"/>
          </a:p>
        </p:txBody>
      </p:sp>
      <p:sp>
        <p:nvSpPr>
          <p:cNvPr id="6" name="Footer Placeholder 5">
            <a:extLst>
              <a:ext uri="{FF2B5EF4-FFF2-40B4-BE49-F238E27FC236}">
                <a16:creationId xmlns:a16="http://schemas.microsoft.com/office/drawing/2014/main" id="{FDDE8261-6006-41A8-BAF9-EA2445A2A37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4B64A2-17DD-49B0-B38B-D7C4E80BE256}"/>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3474877584"/>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D0004-0041-4E2D-AE6D-393C03C980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EFC131-7F36-4CBC-B339-72364B4570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278D7-5E81-4997-B7F6-B81DA0D822AD}"/>
              </a:ext>
            </a:extLst>
          </p:cNvPr>
          <p:cNvSpPr>
            <a:spLocks noGrp="1"/>
          </p:cNvSpPr>
          <p:nvPr>
            <p:ph type="dt" sz="half" idx="10"/>
          </p:nvPr>
        </p:nvSpPr>
        <p:spPr/>
        <p:txBody>
          <a:bodyPr/>
          <a:lstStyle/>
          <a:p>
            <a:fld id="{203BF7E8-4A54-406E-B22E-0C680C16941C}" type="datetime1">
              <a:rPr lang="en-US" smtClean="0"/>
              <a:t>8/14/2020</a:t>
            </a:fld>
            <a:endParaRPr lang="en-US" dirty="0"/>
          </a:p>
        </p:txBody>
      </p:sp>
      <p:sp>
        <p:nvSpPr>
          <p:cNvPr id="5" name="Footer Placeholder 4">
            <a:extLst>
              <a:ext uri="{FF2B5EF4-FFF2-40B4-BE49-F238E27FC236}">
                <a16:creationId xmlns:a16="http://schemas.microsoft.com/office/drawing/2014/main" id="{9A55A920-B8FE-4C59-A988-0CA38813511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FF6A18-EC55-4AA1-90BD-54BF0C61B75B}"/>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3946864961"/>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AB79CC-CAE8-4CFE-992F-1053FD54BB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0190FE-5355-4D3D-A767-01112A2D87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9234DE-83B3-4F95-AAD5-638F187EE4AC}"/>
              </a:ext>
            </a:extLst>
          </p:cNvPr>
          <p:cNvSpPr>
            <a:spLocks noGrp="1"/>
          </p:cNvSpPr>
          <p:nvPr>
            <p:ph type="dt" sz="half" idx="10"/>
          </p:nvPr>
        </p:nvSpPr>
        <p:spPr/>
        <p:txBody>
          <a:bodyPr/>
          <a:lstStyle/>
          <a:p>
            <a:fld id="{4296177C-F92A-49B5-9416-EBC8A7415F01}" type="datetime1">
              <a:rPr lang="en-US" smtClean="0"/>
              <a:t>8/14/2020</a:t>
            </a:fld>
            <a:endParaRPr lang="en-US" dirty="0"/>
          </a:p>
        </p:txBody>
      </p:sp>
      <p:sp>
        <p:nvSpPr>
          <p:cNvPr id="5" name="Footer Placeholder 4">
            <a:extLst>
              <a:ext uri="{FF2B5EF4-FFF2-40B4-BE49-F238E27FC236}">
                <a16:creationId xmlns:a16="http://schemas.microsoft.com/office/drawing/2014/main" id="{8C5A5277-DF72-472D-B6C2-D8DFDC38FD7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150DD8-45E5-4B1F-B08D-FA26DA123B32}"/>
              </a:ext>
            </a:extLst>
          </p:cNvPr>
          <p:cNvSpPr>
            <a:spLocks noGrp="1"/>
          </p:cNvSpPr>
          <p:nvPr>
            <p:ph type="sldNum" sz="quarter" idx="12"/>
          </p:nvPr>
        </p:nvSpPr>
        <p:spPr/>
        <p:txBody>
          <a:bodyPr/>
          <a:lstStyle/>
          <a:p>
            <a:fld id="{579E4707-8974-43BF-83C7-77D60908E907}" type="slidenum">
              <a:rPr lang="en-US" smtClean="0"/>
              <a:t>‹#›</a:t>
            </a:fld>
            <a:endParaRPr lang="en-US" dirty="0"/>
          </a:p>
        </p:txBody>
      </p:sp>
    </p:spTree>
    <p:extLst>
      <p:ext uri="{BB962C8B-B14F-4D97-AF65-F5344CB8AC3E}">
        <p14:creationId xmlns:p14="http://schemas.microsoft.com/office/powerpoint/2010/main" val="3561637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Column bullet lis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8" hasCustomPrompt="1"/>
          </p:nvPr>
        </p:nvSpPr>
        <p:spPr>
          <a:xfrm>
            <a:off x="838199"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p:cNvSpPr>
            <a:spLocks noGrp="1"/>
          </p:cNvSpPr>
          <p:nvPr>
            <p:ph type="body" sz="quarter" idx="19" hasCustomPrompt="1"/>
          </p:nvPr>
        </p:nvSpPr>
        <p:spPr>
          <a:xfrm>
            <a:off x="4495800"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4"/>
          <p:cNvSpPr>
            <a:spLocks noGrp="1"/>
          </p:cNvSpPr>
          <p:nvPr>
            <p:ph type="body" sz="quarter" idx="20" hasCustomPrompt="1"/>
          </p:nvPr>
        </p:nvSpPr>
        <p:spPr>
          <a:xfrm>
            <a:off x="8153401"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1" name="Right Triangle 10">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8" name="Straight Connector 17">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994330"/>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595313" y="1017984"/>
            <a:ext cx="10287000" cy="1607344"/>
          </a:xfrm>
          <a:prstGeom prst="rect">
            <a:avLst/>
          </a:prstGeom>
        </p:spPr>
        <p:txBody>
          <a:bodyPr anchor="b"/>
          <a:lstStyle>
            <a:lvl1pPr algn="l">
              <a:defRPr sz="4219" b="0">
                <a:solidFill>
                  <a:srgbClr val="53585F"/>
                </a:solidFill>
              </a:defRPr>
            </a:lvl1pPr>
          </a:lstStyle>
          <a:p>
            <a:r>
              <a:rPr lang="en-US" dirty="0"/>
              <a:t>Click to Edit Master Title Style</a:t>
            </a:r>
          </a:p>
        </p:txBody>
      </p:sp>
      <p:sp>
        <p:nvSpPr>
          <p:cNvPr id="5" name="Content Placeholder 2"/>
          <p:cNvSpPr>
            <a:spLocks noGrp="1"/>
          </p:cNvSpPr>
          <p:nvPr>
            <p:ph idx="1" hasCustomPrompt="1"/>
          </p:nvPr>
        </p:nvSpPr>
        <p:spPr>
          <a:xfrm>
            <a:off x="610195" y="2732484"/>
            <a:ext cx="10287000" cy="3214688"/>
          </a:xfrm>
          <a:prstGeom prst="rect">
            <a:avLst/>
          </a:prstGeom>
        </p:spPr>
        <p:txBody>
          <a:bodyPr vert="horz"/>
          <a:lstStyle>
            <a:lvl1pPr>
              <a:defRPr baseline="0">
                <a:solidFill>
                  <a:srgbClr val="53585F"/>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 for small amount of text</a:t>
            </a:r>
          </a:p>
        </p:txBody>
      </p:sp>
    </p:spTree>
    <p:extLst>
      <p:ext uri="{BB962C8B-B14F-4D97-AF65-F5344CB8AC3E}">
        <p14:creationId xmlns:p14="http://schemas.microsoft.com/office/powerpoint/2010/main" val="35360547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hoto Banner Head Text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3667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2"/>
          <p:cNvSpPr>
            <a:spLocks noGrp="1"/>
          </p:cNvSpPr>
          <p:nvPr>
            <p:ph type="pic" sz="quarter" idx="14"/>
          </p:nvPr>
        </p:nvSpPr>
        <p:spPr>
          <a:xfrm>
            <a:off x="-1" y="-289"/>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786733"/>
            <a:ext cx="10972799" cy="3325309"/>
          </a:xfrm>
          <a:prstGeom prst="rect">
            <a:avLst/>
          </a:prstGeom>
        </p:spPr>
        <p:txBody>
          <a:bodyPr>
            <a:normAutofit/>
          </a:bodyPr>
          <a:lstStyle>
            <a:lvl1pPr marL="0" indent="0">
              <a:buFontTx/>
              <a:buNone/>
              <a:defRPr b="1">
                <a:solidFill>
                  <a:schemeClr val="bg2"/>
                </a:solidFill>
                <a:latin typeface="+mj-lt"/>
              </a:defRPr>
            </a:lvl1pPr>
            <a:lvl2pPr marL="36576" indent="0">
              <a:spcBef>
                <a:spcPts val="1200"/>
              </a:spcBef>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73C7385A-C3AB-4048-B445-9CCEA3BE26B5}"/>
              </a:ext>
            </a:extLst>
          </p:cNvPr>
          <p:cNvSpPr/>
          <p:nvPr userDrawn="1"/>
        </p:nvSpPr>
        <p:spPr>
          <a:xfrm rot="16200000">
            <a:off x="10368086" y="-36677"/>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056769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idebar photo + head and tex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65124"/>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ight Triangle 9">
            <a:extLst>
              <a:ext uri="{FF2B5EF4-FFF2-40B4-BE49-F238E27FC236}">
                <a16:creationId xmlns:a16="http://schemas.microsoft.com/office/drawing/2014/main" id="{73C7385A-C3AB-4048-B445-9CCEA3BE26B5}"/>
              </a:ext>
            </a:extLst>
          </p:cNvPr>
          <p:cNvSpPr/>
          <p:nvPr/>
        </p:nvSpPr>
        <p:spPr>
          <a:xfrm rot="16200000">
            <a:off x="804989" y="5045103"/>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5" name="Text Placeholder 4"/>
          <p:cNvSpPr>
            <a:spLocks noGrp="1"/>
          </p:cNvSpPr>
          <p:nvPr>
            <p:ph type="body" sz="quarter" idx="13" hasCustomPrompt="1"/>
          </p:nvPr>
        </p:nvSpPr>
        <p:spPr>
          <a:xfrm>
            <a:off x="3298197" y="1849503"/>
            <a:ext cx="8474075" cy="426254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2" name="Rectangle 11">
            <a:extLst>
              <a:ext uri="{FF2B5EF4-FFF2-40B4-BE49-F238E27FC236}">
                <a16:creationId xmlns:a16="http://schemas.microsoft.com/office/drawing/2014/main" id="{73C7385A-C3AB-4048-B445-9CCEA3BE26B5}"/>
              </a:ext>
            </a:extLst>
          </p:cNvPr>
          <p:cNvSpPr/>
          <p:nvPr userDrawn="1"/>
        </p:nvSpPr>
        <p:spPr>
          <a:xfrm rot="16200000">
            <a:off x="804989" y="5045103"/>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a:extLst>
              <a:ext uri="{FF2B5EF4-FFF2-40B4-BE49-F238E27FC236}">
                <a16:creationId xmlns:a16="http://schemas.microsoft.com/office/drawing/2014/main" id="{57351DCA-2F72-7B49-84EF-95460BE7F4C3}"/>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257E1733-FD2A-AD41-8AC2-B837F6CACD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Tree>
    <p:extLst>
      <p:ext uri="{BB962C8B-B14F-4D97-AF65-F5344CB8AC3E}">
        <p14:creationId xmlns:p14="http://schemas.microsoft.com/office/powerpoint/2010/main" val="44335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3" hasCustomPrompt="1"/>
          </p:nvPr>
        </p:nvSpPr>
        <p:spPr>
          <a:xfrm>
            <a:off x="838200" y="1806754"/>
            <a:ext cx="10515602" cy="4157166"/>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cxnSp>
        <p:nvCxnSpPr>
          <p:cNvPr id="14" name="Straight Connector 13">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2089864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 photo + head &amp; tex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73C7385A-C3AB-4048-B445-9CCEA3BE26B5}"/>
              </a:ext>
            </a:extLst>
          </p:cNvPr>
          <p:cNvSpPr/>
          <p:nvPr/>
        </p:nvSpPr>
        <p:spPr>
          <a:xfrm rot="16200000">
            <a:off x="10406587" y="-37685"/>
            <a:ext cx="1787236" cy="1860589"/>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icture Placeholder 2"/>
          <p:cNvSpPr>
            <a:spLocks noGrp="1"/>
          </p:cNvSpPr>
          <p:nvPr>
            <p:ph type="pic" sz="quarter" idx="16"/>
          </p:nvPr>
        </p:nvSpPr>
        <p:spPr>
          <a:xfrm>
            <a:off x="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6" name="Text Placeholder 4"/>
          <p:cNvSpPr>
            <a:spLocks noGrp="1"/>
          </p:cNvSpPr>
          <p:nvPr>
            <p:ph type="body" sz="quarter" idx="13" hasCustomPrompt="1"/>
          </p:nvPr>
        </p:nvSpPr>
        <p:spPr>
          <a:xfrm>
            <a:off x="587088"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9" name="Text Placeholder 4"/>
          <p:cNvSpPr>
            <a:spLocks noGrp="1"/>
          </p:cNvSpPr>
          <p:nvPr>
            <p:ph type="body" sz="quarter" idx="17" hasCustomPrompt="1"/>
          </p:nvPr>
        </p:nvSpPr>
        <p:spPr>
          <a:xfrm>
            <a:off x="6073490"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20"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2" name="Straight Connector 11">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3C7385A-C3AB-4048-B445-9CCEA3BE26B5}"/>
              </a:ext>
            </a:extLst>
          </p:cNvPr>
          <p:cNvSpPr/>
          <p:nvPr userDrawn="1"/>
        </p:nvSpPr>
        <p:spPr>
          <a:xfrm rot="16200000">
            <a:off x="10406587" y="-37685"/>
            <a:ext cx="1787236" cy="18605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14546876"/>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Column photo +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9"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1" name="Text Placeholder 4"/>
          <p:cNvSpPr>
            <a:spLocks noGrp="1"/>
          </p:cNvSpPr>
          <p:nvPr>
            <p:ph type="body" sz="quarter" idx="14" hasCustomPrompt="1"/>
          </p:nvPr>
        </p:nvSpPr>
        <p:spPr>
          <a:xfrm>
            <a:off x="6324601"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cxnSp>
        <p:nvCxnSpPr>
          <p:cNvPr id="16" name="Straight Connector 15">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2929468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3" hasCustomPrompt="1"/>
          </p:nvPr>
        </p:nvSpPr>
        <p:spPr>
          <a:xfrm>
            <a:off x="838199"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Text Placeholder 4"/>
          <p:cNvSpPr>
            <a:spLocks noGrp="1"/>
          </p:cNvSpPr>
          <p:nvPr>
            <p:ph type="body" sz="quarter" idx="16" hasCustomPrompt="1"/>
          </p:nvPr>
        </p:nvSpPr>
        <p:spPr>
          <a:xfrm>
            <a:off x="4495800"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Text Placeholder 4"/>
          <p:cNvSpPr>
            <a:spLocks noGrp="1"/>
          </p:cNvSpPr>
          <p:nvPr>
            <p:ph type="body" sz="quarter" idx="17" hasCustomPrompt="1"/>
          </p:nvPr>
        </p:nvSpPr>
        <p:spPr>
          <a:xfrm>
            <a:off x="8153401"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cxnSp>
        <p:nvCxnSpPr>
          <p:cNvPr id="18" name="Straight Connector 17">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1532225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able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473311" y="5560210"/>
            <a:ext cx="11258376" cy="408791"/>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dirty="0"/>
              <a:t>Add Source and Notes here.</a:t>
            </a:r>
          </a:p>
        </p:txBody>
      </p:sp>
      <p:sp>
        <p:nvSpPr>
          <p:cNvPr id="10" name="Table Placeholder 9"/>
          <p:cNvSpPr>
            <a:spLocks noGrp="1"/>
          </p:cNvSpPr>
          <p:nvPr>
            <p:ph type="tbl" sz="quarter" idx="11"/>
          </p:nvPr>
        </p:nvSpPr>
        <p:spPr>
          <a:xfrm>
            <a:off x="473311" y="1828800"/>
            <a:ext cx="11258376" cy="3588152"/>
          </a:xfrm>
          <a:prstGeom prst="rect">
            <a:avLst/>
          </a:prstGeom>
        </p:spPr>
        <p:txBody>
          <a:bodyPr/>
          <a:lstStyle>
            <a:lvl1pPr>
              <a:buNone/>
              <a:defRPr>
                <a:solidFill>
                  <a:srgbClr val="10335A"/>
                </a:solidFill>
              </a:defRPr>
            </a:lvl1pPr>
          </a:lstStyle>
          <a:p>
            <a:r>
              <a:rPr lang="en-US" dirty="0"/>
              <a:t>Click icon to add table</a:t>
            </a:r>
          </a:p>
        </p:txBody>
      </p:sp>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9" name="Straight Connector 18">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2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241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hasCustomPrompt="1"/>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65462" y="202880"/>
            <a:ext cx="1137087" cy="675471"/>
          </a:xfrm>
          <a:prstGeom prst="rect">
            <a:avLst/>
          </a:prstGeom>
        </p:spPr>
      </p:pic>
    </p:spTree>
    <p:extLst>
      <p:ext uri="{BB962C8B-B14F-4D97-AF65-F5344CB8AC3E}">
        <p14:creationId xmlns:p14="http://schemas.microsoft.com/office/powerpoint/2010/main" val="808884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Figure/Chart Slide">
    <p:spTree>
      <p:nvGrpSpPr>
        <p:cNvPr id="1" name=""/>
        <p:cNvGrpSpPr/>
        <p:nvPr/>
      </p:nvGrpSpPr>
      <p:grpSpPr>
        <a:xfrm>
          <a:off x="0" y="0"/>
          <a:ext cx="0" cy="0"/>
          <a:chOff x="0" y="0"/>
          <a:chExt cx="0" cy="0"/>
        </a:xfrm>
      </p:grpSpPr>
      <p:sp>
        <p:nvSpPr>
          <p:cNvPr id="5" name="Text Placeholder 7"/>
          <p:cNvSpPr>
            <a:spLocks noGrp="1"/>
          </p:cNvSpPr>
          <p:nvPr>
            <p:ph type="body" sz="quarter" idx="10"/>
          </p:nvPr>
        </p:nvSpPr>
        <p:spPr>
          <a:xfrm>
            <a:off x="473311" y="5497975"/>
            <a:ext cx="11258376" cy="572626"/>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a:t>Click to edit Master text styles</a:t>
            </a:r>
          </a:p>
        </p:txBody>
      </p:sp>
      <p:sp>
        <p:nvSpPr>
          <p:cNvPr id="7" name="Chart Placeholder 6"/>
          <p:cNvSpPr>
            <a:spLocks noGrp="1"/>
          </p:cNvSpPr>
          <p:nvPr>
            <p:ph type="chart" sz="quarter" idx="11"/>
          </p:nvPr>
        </p:nvSpPr>
        <p:spPr>
          <a:xfrm>
            <a:off x="838199" y="1840171"/>
            <a:ext cx="10515602" cy="3319659"/>
          </a:xfrm>
          <a:prstGeom prst="roundRect">
            <a:avLst>
              <a:gd name="adj" fmla="val 0"/>
            </a:avLst>
          </a:prstGeom>
        </p:spPr>
        <p:txBody>
          <a:bodyPr/>
          <a:lstStyle>
            <a:lvl1pPr>
              <a:buNone/>
              <a:defRPr>
                <a:solidFill>
                  <a:srgbClr val="10335A"/>
                </a:solidFill>
              </a:defRPr>
            </a:lvl1pPr>
          </a:lstStyle>
          <a:p>
            <a:r>
              <a:rPr lang="en-US" dirty="0"/>
              <a:t>Click icon to add chart</a:t>
            </a:r>
          </a:p>
        </p:txBody>
      </p:sp>
      <p:sp>
        <p:nvSpPr>
          <p:cNvPr id="8" name="TextBox 7"/>
          <p:cNvSpPr txBox="1"/>
          <p:nvPr/>
        </p:nvSpPr>
        <p:spPr>
          <a:xfrm>
            <a:off x="5516880"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sp>
        <p:nvSpPr>
          <p:cNvPr id="9"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12"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5516880"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pic>
        <p:nvPicPr>
          <p:cNvPr id="14" name="Picture 13">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4575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ack Cover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2A18208-670E-1148-A64F-72EC3E6B351F}"/>
              </a:ext>
            </a:extLst>
          </p:cNvPr>
          <p:cNvSpPr>
            <a:spLocks noGrp="1"/>
          </p:cNvSpPr>
          <p:nvPr>
            <p:ph type="ctrTitle"/>
          </p:nvPr>
        </p:nvSpPr>
        <p:spPr>
          <a:xfrm>
            <a:off x="457200" y="2743200"/>
            <a:ext cx="5722310" cy="1595504"/>
          </a:xfrm>
        </p:spPr>
        <p:txBody>
          <a:bodyPr lIns="0" tIns="0" rIns="0" bIns="0" anchor="ctr" anchorCtr="0">
            <a:normAutofit/>
          </a:bodyPr>
          <a:lstStyle>
            <a:lvl1pPr algn="l">
              <a:lnSpc>
                <a:spcPct val="90000"/>
              </a:lnSpc>
              <a:defRPr sz="4800">
                <a:solidFill>
                  <a:schemeClr val="accent1"/>
                </a:solidFill>
              </a:defRPr>
            </a:lvl1pPr>
          </a:lstStyle>
          <a:p>
            <a:r>
              <a:rPr lang="en-US"/>
              <a:t>Click to edit Master title style</a:t>
            </a:r>
            <a:endParaRPr lang="en-US" dirty="0"/>
          </a:p>
        </p:txBody>
      </p:sp>
      <p:sp>
        <p:nvSpPr>
          <p:cNvPr id="17" name="Picture Placeholder 5">
            <a:extLst>
              <a:ext uri="{FF2B5EF4-FFF2-40B4-BE49-F238E27FC236}">
                <a16:creationId xmlns:a16="http://schemas.microsoft.com/office/drawing/2014/main" id="{2DCA8348-BEE8-8947-840A-422E4FD18CDB}"/>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18" name="Picture Placeholder 5">
            <a:extLst>
              <a:ext uri="{FF2B5EF4-FFF2-40B4-BE49-F238E27FC236}">
                <a16:creationId xmlns:a16="http://schemas.microsoft.com/office/drawing/2014/main" id="{031BF40E-E463-3D48-804A-3F217425AFC3}"/>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20" name="Right Triangle 19">
            <a:extLst>
              <a:ext uri="{FF2B5EF4-FFF2-40B4-BE49-F238E27FC236}">
                <a16:creationId xmlns:a16="http://schemas.microsoft.com/office/drawing/2014/main" id="{B2F54DD2-53DD-E94B-AE46-D4AE86E668E3}"/>
              </a:ext>
            </a:extLst>
          </p:cNvPr>
          <p:cNvSpPr/>
          <p:nvPr/>
        </p:nvSpPr>
        <p:spPr>
          <a:xfrm rot="16200000">
            <a:off x="10375600" y="5034086"/>
            <a:ext cx="1787236" cy="1860589"/>
          </a:xfrm>
          <a:prstGeom prst="rtTriangl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521755"/>
            <a:ext cx="2185416" cy="536194"/>
          </a:xfrm>
          <a:prstGeom prst="rect">
            <a:avLst/>
          </a:prstGeom>
        </p:spPr>
      </p:pic>
      <p:sp>
        <p:nvSpPr>
          <p:cNvPr id="7" name="Right Triangle 6">
            <a:extLst>
              <a:ext uri="{FF2B5EF4-FFF2-40B4-BE49-F238E27FC236}">
                <a16:creationId xmlns:a16="http://schemas.microsoft.com/office/drawing/2014/main" id="{B2F54DD2-53DD-E94B-AE46-D4AE86E668E3}"/>
              </a:ext>
            </a:extLst>
          </p:cNvPr>
          <p:cNvSpPr/>
          <p:nvPr userDrawn="1"/>
        </p:nvSpPr>
        <p:spPr>
          <a:xfrm rot="16200000">
            <a:off x="10375600" y="5034086"/>
            <a:ext cx="1787236" cy="1860589"/>
          </a:xfrm>
          <a:prstGeom prst="rtTriangl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521755"/>
            <a:ext cx="2185416" cy="536194"/>
          </a:xfrm>
          <a:prstGeom prst="rect">
            <a:avLst/>
          </a:prstGeom>
        </p:spPr>
      </p:pic>
    </p:spTree>
    <p:extLst>
      <p:ext uri="{BB962C8B-B14F-4D97-AF65-F5344CB8AC3E}">
        <p14:creationId xmlns:p14="http://schemas.microsoft.com/office/powerpoint/2010/main" val="1930558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4_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421178" y="521548"/>
            <a:ext cx="2186265" cy="536401"/>
          </a:xfrm>
          <a:prstGeom prst="rect">
            <a:avLst/>
          </a:prstGeom>
        </p:spPr>
      </p:pic>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hasCustomPrompt="1"/>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Tree>
    <p:extLst>
      <p:ext uri="{BB962C8B-B14F-4D97-AF65-F5344CB8AC3E}">
        <p14:creationId xmlns:p14="http://schemas.microsoft.com/office/powerpoint/2010/main" val="3054387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Text-one column bullets-triangle">
    <p:spTree>
      <p:nvGrpSpPr>
        <p:cNvPr id="1" name=""/>
        <p:cNvGrpSpPr/>
        <p:nvPr/>
      </p:nvGrpSpPr>
      <p:grpSpPr>
        <a:xfrm>
          <a:off x="0" y="0"/>
          <a:ext cx="0" cy="0"/>
          <a:chOff x="0" y="0"/>
          <a:chExt cx="0" cy="0"/>
        </a:xfrm>
      </p:grpSpPr>
      <p:sp>
        <p:nvSpPr>
          <p:cNvPr id="6" name="Slide Number Placeholder 6">
            <a:extLst>
              <a:ext uri="{FF2B5EF4-FFF2-40B4-BE49-F238E27FC236}">
                <a16:creationId xmlns:a16="http://schemas.microsoft.com/office/drawing/2014/main" id="{AEAC85E0-07B5-5E42-942C-BD102F47B254}"/>
              </a:ext>
            </a:extLst>
          </p:cNvPr>
          <p:cNvSpPr txBox="1">
            <a:spLocks/>
          </p:cNvSpPr>
          <p:nvPr userDrawn="1"/>
        </p:nvSpPr>
        <p:spPr>
          <a:xfrm>
            <a:off x="11250088" y="6176962"/>
            <a:ext cx="522185" cy="681038"/>
          </a:xfrm>
          <a:prstGeom prst="rect">
            <a:avLst/>
          </a:prstGeom>
          <a:noFill/>
        </p:spPr>
        <p:txBody>
          <a:bodyPr vert="horz" lIns="0" tIns="0" rIns="0" bIns="0" rtlCol="0" anchor="ctr" anchorCtr="0"/>
          <a:lstStyle>
            <a:defPPr>
              <a:defRPr lang="en-US"/>
            </a:defPPr>
            <a:lvl1pPr marL="0" algn="r" defTabSz="914400" rtl="0" eaLnBrk="1" latinLnBrk="0" hangingPunct="1">
              <a:defRPr sz="1200" b="0" i="0" kern="1200">
                <a:solidFill>
                  <a:schemeClr val="accent3"/>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EEE945-25E9-43B9-9C6C-0282C28442A7}" type="slidenum">
              <a:rPr lang="en-US" smtClean="0"/>
              <a:pPr/>
              <a:t>‹#›</a:t>
            </a:fld>
            <a:endParaRPr lang="en-US" dirty="0"/>
          </a:p>
        </p:txBody>
      </p:sp>
      <p:pic>
        <p:nvPicPr>
          <p:cNvPr id="7" name="Picture 6">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8" name="Straight Connector 7">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Right Triangle 8">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11"/>
          <p:cNvSpPr>
            <a:spLocks noGrp="1"/>
          </p:cNvSpPr>
          <p:nvPr>
            <p:ph type="body" sz="quarter" idx="11" hasCustomPrompt="1"/>
          </p:nvPr>
        </p:nvSpPr>
        <p:spPr>
          <a:xfrm>
            <a:off x="838200" y="1884784"/>
            <a:ext cx="10515602" cy="4135015"/>
          </a:xfrm>
          <a:ln>
            <a:noFill/>
          </a:ln>
        </p:spPr>
        <p:txBody>
          <a:bodyPr/>
          <a:lstStyle>
            <a:lvl1pPr marL="0" indent="0">
              <a:spcBef>
                <a:spcPts val="1000"/>
              </a:spcBef>
              <a:spcAft>
                <a:spcPts val="600"/>
              </a:spcAft>
              <a:buClr>
                <a:srgbClr val="10335A"/>
              </a:buClr>
              <a:buSzPct val="115000"/>
              <a:buNone/>
              <a:defRPr sz="2400" b="1">
                <a:solidFill>
                  <a:srgbClr val="046B5C"/>
                </a:solidFill>
                <a:latin typeface="+mj-lt"/>
                <a:cs typeface="Arial Bold" pitchFamily="34" charset="0"/>
              </a:defRPr>
            </a:lvl1pPr>
            <a:lvl2pPr marL="288925" indent="-284163">
              <a:spcBef>
                <a:spcPts val="600"/>
              </a:spcBef>
              <a:spcAft>
                <a:spcPts val="600"/>
              </a:spcAft>
              <a:buClr>
                <a:srgbClr val="10335B"/>
              </a:buClr>
              <a:buSzPct val="115000"/>
              <a:defRPr sz="2000" b="1">
                <a:solidFill>
                  <a:srgbClr val="046B5C"/>
                </a:solidFill>
                <a:latin typeface="+mj-lt"/>
                <a:cs typeface="Arial Bold" pitchFamily="34" charset="0"/>
              </a:defRPr>
            </a:lvl2pPr>
            <a:lvl3pPr marL="690563" indent="-346075">
              <a:spcBef>
                <a:spcPts val="600"/>
              </a:spcBef>
              <a:spcAft>
                <a:spcPts val="600"/>
              </a:spcAft>
              <a:buClr>
                <a:srgbClr val="046B5C"/>
              </a:buClr>
              <a:buFont typeface="Arial" panose="020B0604020202020204" pitchFamily="34" charset="0"/>
              <a:buChar char="−"/>
              <a:defRPr sz="1800">
                <a:solidFill>
                  <a:srgbClr val="046B5C"/>
                </a:solidFill>
                <a:latin typeface="+mn-lt"/>
              </a:defRPr>
            </a:lvl3pPr>
            <a:lvl4pPr marL="1082675" indent="-336550">
              <a:spcBef>
                <a:spcPts val="300"/>
              </a:spcBef>
              <a:spcAft>
                <a:spcPts val="300"/>
              </a:spcAft>
              <a:buClr>
                <a:srgbClr val="046B5C"/>
              </a:buClr>
              <a:buSzPct val="110000"/>
              <a:buFont typeface="Arial" panose="020B0604020202020204" pitchFamily="34" charset="0"/>
              <a:buChar char="•"/>
              <a:defRPr sz="1400">
                <a:solidFill>
                  <a:srgbClr val="046B5C"/>
                </a:solidFill>
              </a:defRPr>
            </a:lvl4pPr>
            <a:lvl5pPr marL="1660525" indent="-344488">
              <a:spcBef>
                <a:spcPts val="300"/>
              </a:spcBef>
              <a:defRPr sz="1400"/>
            </a:lvl5pPr>
          </a:lstStyle>
          <a:p>
            <a:pPr lvl="1"/>
            <a:r>
              <a:rPr lang="en-US" dirty="0"/>
              <a:t>First level</a:t>
            </a:r>
          </a:p>
          <a:p>
            <a:pPr lvl="2"/>
            <a:r>
              <a:rPr lang="en-US" dirty="0"/>
              <a:t>Second level</a:t>
            </a:r>
          </a:p>
          <a:p>
            <a:pPr lvl="3"/>
            <a:r>
              <a:rPr lang="en-US" dirty="0"/>
              <a:t>Third Level</a:t>
            </a:r>
          </a:p>
          <a:p>
            <a:pPr lvl="3"/>
            <a:endParaRPr lang="en-US" dirty="0"/>
          </a:p>
        </p:txBody>
      </p:sp>
      <p:sp>
        <p:nvSpPr>
          <p:cNvPr id="11" name="Title 1">
            <a:extLst>
              <a:ext uri="{FF2B5EF4-FFF2-40B4-BE49-F238E27FC236}">
                <a16:creationId xmlns:a16="http://schemas.microsoft.com/office/drawing/2014/main" id="{9D694463-EA68-0A4D-BB10-B2B538C7A9BF}"/>
              </a:ext>
            </a:extLst>
          </p:cNvPr>
          <p:cNvSpPr>
            <a:spLocks noGrp="1"/>
          </p:cNvSpPr>
          <p:nvPr>
            <p:ph type="title"/>
          </p:nvPr>
        </p:nvSpPr>
        <p:spPr>
          <a:xfrm>
            <a:off x="1174177" y="199151"/>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29875184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SDP Cove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421178" y="521548"/>
            <a:ext cx="2186265" cy="536401"/>
          </a:xfrm>
          <a:prstGeom prst="rect">
            <a:avLst/>
          </a:prstGeom>
        </p:spPr>
      </p:pic>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 style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styles</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1" name="TextBox 20"/>
          <p:cNvSpPr txBox="1"/>
          <p:nvPr userDrawn="1"/>
        </p:nvSpPr>
        <p:spPr>
          <a:xfrm>
            <a:off x="1496820" y="1404395"/>
            <a:ext cx="5722310" cy="430887"/>
          </a:xfrm>
          <a:prstGeom prst="rect">
            <a:avLst/>
          </a:prstGeom>
          <a:noFill/>
        </p:spPr>
        <p:txBody>
          <a:bodyPr wrap="square" rtlCol="0">
            <a:spAutoFit/>
          </a:bodyPr>
          <a:lstStyle/>
          <a:p>
            <a:r>
              <a:rPr lang="en-US" sz="2200" dirty="0">
                <a:solidFill>
                  <a:schemeClr val="accent1"/>
                </a:solidFill>
                <a:latin typeface="+mj-lt"/>
              </a:rPr>
              <a:t>Center for Studying Disability Policy</a:t>
            </a:r>
          </a:p>
        </p:txBody>
      </p:sp>
    </p:spTree>
    <p:extLst>
      <p:ext uri="{BB962C8B-B14F-4D97-AF65-F5344CB8AC3E}">
        <p14:creationId xmlns:p14="http://schemas.microsoft.com/office/powerpoint/2010/main" val="2234602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SDP Cover with Photo">
    <p:spTree>
      <p:nvGrpSpPr>
        <p:cNvPr id="1" name=""/>
        <p:cNvGrpSpPr/>
        <p:nvPr/>
      </p:nvGrpSpPr>
      <p:grpSpPr>
        <a:xfrm>
          <a:off x="0" y="0"/>
          <a:ext cx="0" cy="0"/>
          <a:chOff x="0" y="0"/>
          <a:chExt cx="0" cy="0"/>
        </a:xfrm>
      </p:grpSpPr>
      <p:sp>
        <p:nvSpPr>
          <p:cNvPr id="16" name="Right Triangle 10">
            <a:extLst>
              <a:ext uri="{FF2B5EF4-FFF2-40B4-BE49-F238E27FC236}">
                <a16:creationId xmlns:a16="http://schemas.microsoft.com/office/drawing/2014/main" id="{5C5D787E-84F9-F042-AE95-D7345238A7B0}"/>
              </a:ext>
            </a:extLst>
          </p:cNvPr>
          <p:cNvSpPr/>
          <p:nvPr userDrawn="1"/>
        </p:nvSpPr>
        <p:spPr>
          <a:xfrm rot="5400000">
            <a:off x="1540075" y="-1772053"/>
            <a:ext cx="6953117" cy="1039271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25A32D1-C2BD-B54F-8CE3-ED24D004416E}"/>
              </a:ext>
            </a:extLst>
          </p:cNvPr>
          <p:cNvSpPr>
            <a:spLocks noGrp="1"/>
          </p:cNvSpPr>
          <p:nvPr>
            <p:ph type="ctrTitle" hasCustomPrompt="1"/>
          </p:nvPr>
        </p:nvSpPr>
        <p:spPr>
          <a:xfrm>
            <a:off x="457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521548"/>
            <a:ext cx="2186265" cy="536401"/>
          </a:xfrm>
          <a:prstGeom prst="rect">
            <a:avLst/>
          </a:prstGeom>
        </p:spPr>
      </p:pic>
      <p:sp>
        <p:nvSpPr>
          <p:cNvPr id="21" name="Picture Placeholder 5">
            <a:extLst>
              <a:ext uri="{FF2B5EF4-FFF2-40B4-BE49-F238E27FC236}">
                <a16:creationId xmlns:a16="http://schemas.microsoft.com/office/drawing/2014/main" id="{AD66C520-E504-A649-A255-A24E0B283BA1}"/>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2" name="Picture Placeholder 5">
            <a:extLst>
              <a:ext uri="{FF2B5EF4-FFF2-40B4-BE49-F238E27FC236}">
                <a16:creationId xmlns:a16="http://schemas.microsoft.com/office/drawing/2014/main" id="{E394A4CB-EC67-A54D-A57B-2410EC22883E}"/>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4" name="Subtitle 2">
            <a:extLst>
              <a:ext uri="{FF2B5EF4-FFF2-40B4-BE49-F238E27FC236}">
                <a16:creationId xmlns:a16="http://schemas.microsoft.com/office/drawing/2014/main" id="{9212EB01-1A1F-564E-972D-7C6EAB8BD963}"/>
              </a:ext>
            </a:extLst>
          </p:cNvPr>
          <p:cNvSpPr>
            <a:spLocks noGrp="1"/>
          </p:cNvSpPr>
          <p:nvPr>
            <p:ph type="subTitle" idx="1" hasCustomPrompt="1"/>
          </p:nvPr>
        </p:nvSpPr>
        <p:spPr>
          <a:xfrm>
            <a:off x="457200" y="3657600"/>
            <a:ext cx="4374444" cy="778222"/>
          </a:xfrm>
          <a:prstGeom prst="rect">
            <a:avLst/>
          </a:prstGeom>
        </p:spPr>
        <p:txBody>
          <a:bodyPr lIns="0" tIns="0" rIns="0" bIns="0">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
        <p:nvSpPr>
          <p:cNvPr id="25" name="Content Placeholder 17">
            <a:extLst>
              <a:ext uri="{FF2B5EF4-FFF2-40B4-BE49-F238E27FC236}">
                <a16:creationId xmlns:a16="http://schemas.microsoft.com/office/drawing/2014/main" id="{335CBFEA-E4EF-4F41-8A69-E9B233AF7FC9}"/>
              </a:ext>
            </a:extLst>
          </p:cNvPr>
          <p:cNvSpPr>
            <a:spLocks noGrp="1"/>
          </p:cNvSpPr>
          <p:nvPr>
            <p:ph sz="quarter" idx="12" hasCustomPrompt="1"/>
          </p:nvPr>
        </p:nvSpPr>
        <p:spPr>
          <a:xfrm>
            <a:off x="457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26" name="Content Placeholder 23">
            <a:extLst>
              <a:ext uri="{FF2B5EF4-FFF2-40B4-BE49-F238E27FC236}">
                <a16:creationId xmlns:a16="http://schemas.microsoft.com/office/drawing/2014/main" id="{A5253C6B-EABE-2B48-AAA9-D4D181E8C55A}"/>
              </a:ext>
            </a:extLst>
          </p:cNvPr>
          <p:cNvSpPr>
            <a:spLocks noGrp="1"/>
          </p:cNvSpPr>
          <p:nvPr>
            <p:ph sz="quarter" idx="13"/>
          </p:nvPr>
        </p:nvSpPr>
        <p:spPr>
          <a:xfrm>
            <a:off x="457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a:t>
            </a:r>
          </a:p>
        </p:txBody>
      </p:sp>
      <p:sp>
        <p:nvSpPr>
          <p:cNvPr id="17" name="Rectangle 16">
            <a:extLst>
              <a:ext uri="{FF2B5EF4-FFF2-40B4-BE49-F238E27FC236}">
                <a16:creationId xmlns:a16="http://schemas.microsoft.com/office/drawing/2014/main" id="{3DA51437-1F48-DF4B-B788-17EBE11306A3}"/>
              </a:ext>
            </a:extLst>
          </p:cNvPr>
          <p:cNvSpPr/>
          <p:nvPr userDrawn="1"/>
        </p:nvSpPr>
        <p:spPr>
          <a:xfrm rot="16200000">
            <a:off x="10049934" y="4701487"/>
            <a:ext cx="2120583" cy="22076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6"/>
          </p:nvPr>
        </p:nvSpPr>
        <p:spPr>
          <a:xfrm>
            <a:off x="3149687" y="0"/>
            <a:ext cx="9042313" cy="6884894"/>
          </a:xfrm>
          <a:custGeom>
            <a:avLst/>
            <a:gdLst>
              <a:gd name="connsiteX0" fmla="*/ 0 w 9042313"/>
              <a:gd name="connsiteY0" fmla="*/ 0 h 6858000"/>
              <a:gd name="connsiteX1" fmla="*/ 9042313 w 9042313"/>
              <a:gd name="connsiteY1" fmla="*/ 0 h 6858000"/>
              <a:gd name="connsiteX2" fmla="*/ 9042313 w 9042313"/>
              <a:gd name="connsiteY2" fmla="*/ 6858000 h 6858000"/>
              <a:gd name="connsiteX3" fmla="*/ 0 w 9042313"/>
              <a:gd name="connsiteY3" fmla="*/ 6858000 h 6858000"/>
              <a:gd name="connsiteX4" fmla="*/ 0 w 9042313"/>
              <a:gd name="connsiteY4" fmla="*/ 0 h 6858000"/>
              <a:gd name="connsiteX0" fmla="*/ 0 w 9042313"/>
              <a:gd name="connsiteY0" fmla="*/ 8965 h 6866965"/>
              <a:gd name="connsiteX1" fmla="*/ 3717278 w 9042313"/>
              <a:gd name="connsiteY1" fmla="*/ 0 h 6866965"/>
              <a:gd name="connsiteX2" fmla="*/ 9042313 w 9042313"/>
              <a:gd name="connsiteY2" fmla="*/ 8965 h 6866965"/>
              <a:gd name="connsiteX3" fmla="*/ 9042313 w 9042313"/>
              <a:gd name="connsiteY3" fmla="*/ 6866965 h 6866965"/>
              <a:gd name="connsiteX4" fmla="*/ 0 w 9042313"/>
              <a:gd name="connsiteY4" fmla="*/ 6866965 h 6866965"/>
              <a:gd name="connsiteX5" fmla="*/ 0 w 9042313"/>
              <a:gd name="connsiteY5" fmla="*/ 8965 h 6866965"/>
              <a:gd name="connsiteX0" fmla="*/ 0 w 9042313"/>
              <a:gd name="connsiteY0" fmla="*/ 1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0 w 9042313"/>
              <a:gd name="connsiteY5" fmla="*/ 1 h 6858001"/>
              <a:gd name="connsiteX0" fmla="*/ 1775012 w 9042313"/>
              <a:gd name="connsiteY0" fmla="*/ 5100918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1775012 w 9042313"/>
              <a:gd name="connsiteY5" fmla="*/ 5100918 h 6858001"/>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75930 h 6875930"/>
              <a:gd name="connsiteX4" fmla="*/ 0 w 9042313"/>
              <a:gd name="connsiteY4" fmla="*/ 6875930 h 6875930"/>
              <a:gd name="connsiteX5" fmla="*/ 1775012 w 9042313"/>
              <a:gd name="connsiteY5" fmla="*/ 5118847 h 6875930"/>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5" fmla="*/ 1775012 w 9042313"/>
              <a:gd name="connsiteY5" fmla="*/ 5118847 h 6875930"/>
              <a:gd name="connsiteX0" fmla="*/ 0 w 9042313"/>
              <a:gd name="connsiteY0" fmla="*/ 6875930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0" fmla="*/ 0 w 9042313"/>
              <a:gd name="connsiteY0" fmla="*/ 6875930 h 6884894"/>
              <a:gd name="connsiteX1" fmla="*/ 7114902 w 9042313"/>
              <a:gd name="connsiteY1" fmla="*/ 0 h 6884894"/>
              <a:gd name="connsiteX2" fmla="*/ 9042313 w 9042313"/>
              <a:gd name="connsiteY2" fmla="*/ 17930 h 6884894"/>
              <a:gd name="connsiteX3" fmla="*/ 6971466 w 9042313"/>
              <a:gd name="connsiteY3" fmla="*/ 6884894 h 6884894"/>
              <a:gd name="connsiteX4" fmla="*/ 0 w 9042313"/>
              <a:gd name="connsiteY4"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7697607 w 9042313"/>
              <a:gd name="connsiteY3" fmla="*/ 4509248 h 6884894"/>
              <a:gd name="connsiteX4" fmla="*/ 6971466 w 9042313"/>
              <a:gd name="connsiteY4" fmla="*/ 6884894 h 6884894"/>
              <a:gd name="connsiteX5" fmla="*/ 0 w 9042313"/>
              <a:gd name="connsiteY5"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9024383 w 9042313"/>
              <a:gd name="connsiteY3" fmla="*/ 4831978 h 6884894"/>
              <a:gd name="connsiteX4" fmla="*/ 6971466 w 9042313"/>
              <a:gd name="connsiteY4" fmla="*/ 6884894 h 6884894"/>
              <a:gd name="connsiteX5" fmla="*/ 0 w 9042313"/>
              <a:gd name="connsiteY5" fmla="*/ 6875930 h 688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42313" h="6884894">
                <a:moveTo>
                  <a:pt x="0" y="6875930"/>
                </a:moveTo>
                <a:lnTo>
                  <a:pt x="7114902" y="0"/>
                </a:lnTo>
                <a:lnTo>
                  <a:pt x="9042313" y="17930"/>
                </a:lnTo>
                <a:cubicBezTo>
                  <a:pt x="9036336" y="1622613"/>
                  <a:pt x="9030360" y="3227295"/>
                  <a:pt x="9024383" y="4831978"/>
                </a:cubicBezTo>
                <a:lnTo>
                  <a:pt x="6971466" y="6884894"/>
                </a:lnTo>
                <a:lnTo>
                  <a:pt x="0" y="6875930"/>
                </a:lnTo>
                <a:close/>
              </a:path>
            </a:pathLst>
          </a:custGeom>
        </p:spPr>
        <p:txBody>
          <a:bodyPr/>
          <a:lstStyle>
            <a:lvl1pPr marL="0" indent="0">
              <a:buFontTx/>
              <a:buNone/>
              <a:defRPr sz="800"/>
            </a:lvl1pPr>
          </a:lstStyle>
          <a:p>
            <a:r>
              <a:rPr lang="en-US" dirty="0"/>
              <a:t>Click icon to add picture</a:t>
            </a:r>
          </a:p>
        </p:txBody>
      </p:sp>
      <p:sp>
        <p:nvSpPr>
          <p:cNvPr id="12" name="TextBox 11"/>
          <p:cNvSpPr txBox="1"/>
          <p:nvPr userDrawn="1"/>
        </p:nvSpPr>
        <p:spPr>
          <a:xfrm>
            <a:off x="432459" y="1456194"/>
            <a:ext cx="5722310" cy="430887"/>
          </a:xfrm>
          <a:prstGeom prst="rect">
            <a:avLst/>
          </a:prstGeom>
          <a:noFill/>
        </p:spPr>
        <p:txBody>
          <a:bodyPr wrap="square" rtlCol="0">
            <a:spAutoFit/>
          </a:bodyPr>
          <a:lstStyle/>
          <a:p>
            <a:r>
              <a:rPr lang="en-US" sz="2200" dirty="0">
                <a:solidFill>
                  <a:schemeClr val="accent1"/>
                </a:solidFill>
                <a:latin typeface="+mj-lt"/>
              </a:rPr>
              <a:t>Center for Studying Disability Policy</a:t>
            </a:r>
          </a:p>
        </p:txBody>
      </p:sp>
    </p:spTree>
    <p:extLst>
      <p:ext uri="{BB962C8B-B14F-4D97-AF65-F5344CB8AC3E}">
        <p14:creationId xmlns:p14="http://schemas.microsoft.com/office/powerpoint/2010/main" val="222667664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SDP Section Open No Photo">
    <p:spTree>
      <p:nvGrpSpPr>
        <p:cNvPr id="1" name=""/>
        <p:cNvGrpSpPr/>
        <p:nvPr/>
      </p:nvGrpSpPr>
      <p:grpSpPr>
        <a:xfrm>
          <a:off x="0" y="0"/>
          <a:ext cx="0" cy="0"/>
          <a:chOff x="0" y="0"/>
          <a:chExt cx="0" cy="0"/>
        </a:xfrm>
      </p:grpSpPr>
      <p:sp>
        <p:nvSpPr>
          <p:cNvPr id="13" name="Right Triangle 12">
            <a:extLst>
              <a:ext uri="{FF2B5EF4-FFF2-40B4-BE49-F238E27FC236}">
                <a16:creationId xmlns:a16="http://schemas.microsoft.com/office/drawing/2014/main" id="{73C7385A-C3AB-4048-B445-9CCEA3BE26B5}"/>
              </a:ext>
            </a:extLst>
          </p:cNvPr>
          <p:cNvSpPr/>
          <p:nvPr userDrawn="1"/>
        </p:nvSpPr>
        <p:spPr>
          <a:xfrm rot="16200000">
            <a:off x="10368086" y="503408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no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14" name="Right Triangle 13">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9" name="TextBox 8"/>
          <p:cNvSpPr txBox="1"/>
          <p:nvPr userDrawn="1"/>
        </p:nvSpPr>
        <p:spPr>
          <a:xfrm>
            <a:off x="737330" y="6237198"/>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7894766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CSDP Section Open with Photo">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3C7385A-C3AB-4048-B445-9CCEA3BE26B5}"/>
              </a:ext>
            </a:extLst>
          </p:cNvPr>
          <p:cNvSpPr/>
          <p:nvPr userDrawn="1"/>
        </p:nvSpPr>
        <p:spPr>
          <a:xfrm rot="16200000">
            <a:off x="10368086" y="5034087"/>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14" name="Rectangle 13">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9" name="TextBox 8"/>
          <p:cNvSpPr txBox="1"/>
          <p:nvPr userDrawn="1"/>
        </p:nvSpPr>
        <p:spPr>
          <a:xfrm>
            <a:off x="737330" y="6237198"/>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
        <p:nvSpPr>
          <p:cNvPr id="4" name="Picture Placeholder 3"/>
          <p:cNvSpPr>
            <a:spLocks noGrp="1"/>
          </p:cNvSpPr>
          <p:nvPr>
            <p:ph type="pic" sz="quarter" idx="13"/>
          </p:nvPr>
        </p:nvSpPr>
        <p:spPr>
          <a:xfrm>
            <a:off x="-9427" y="-1"/>
            <a:ext cx="12201427"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1131217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1131217 w 12192000"/>
              <a:gd name="connsiteY4" fmla="*/ 0 h 6858000"/>
              <a:gd name="connsiteX0" fmla="*/ 1131217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914400 w 12192000"/>
              <a:gd name="connsiteY4" fmla="*/ 1357460 h 6858000"/>
              <a:gd name="connsiteX5" fmla="*/ 1131217 w 12192000"/>
              <a:gd name="connsiteY5" fmla="*/ 0 h 6858000"/>
              <a:gd name="connsiteX0" fmla="*/ 1140644 w 12201427"/>
              <a:gd name="connsiteY0" fmla="*/ 0 h 6858000"/>
              <a:gd name="connsiteX1" fmla="*/ 12201427 w 12201427"/>
              <a:gd name="connsiteY1" fmla="*/ 0 h 6858000"/>
              <a:gd name="connsiteX2" fmla="*/ 12201427 w 12201427"/>
              <a:gd name="connsiteY2" fmla="*/ 6858000 h 6858000"/>
              <a:gd name="connsiteX3" fmla="*/ 9427 w 12201427"/>
              <a:gd name="connsiteY3" fmla="*/ 6858000 h 6858000"/>
              <a:gd name="connsiteX4" fmla="*/ 0 w 12201427"/>
              <a:gd name="connsiteY4" fmla="*/ 1121790 h 6858000"/>
              <a:gd name="connsiteX5" fmla="*/ 1140644 w 12201427"/>
              <a:gd name="connsiteY5"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9427 w 12201427"/>
              <a:gd name="connsiteY3" fmla="*/ 6858000 h 6858000"/>
              <a:gd name="connsiteX4" fmla="*/ 0 w 12201427"/>
              <a:gd name="connsiteY4" fmla="*/ 1121790 h 6858000"/>
              <a:gd name="connsiteX5" fmla="*/ 1140644 w 12201427"/>
              <a:gd name="connsiteY5"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9907572 w 12201427"/>
              <a:gd name="connsiteY3" fmla="*/ 5429839 h 6858000"/>
              <a:gd name="connsiteX4" fmla="*/ 9427 w 12201427"/>
              <a:gd name="connsiteY4" fmla="*/ 6858000 h 6858000"/>
              <a:gd name="connsiteX5" fmla="*/ 0 w 12201427"/>
              <a:gd name="connsiteY5" fmla="*/ 1121790 h 6858000"/>
              <a:gd name="connsiteX6" fmla="*/ 1140644 w 12201427"/>
              <a:gd name="connsiteY6"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10350632 w 12201427"/>
              <a:gd name="connsiteY3" fmla="*/ 6853286 h 6858000"/>
              <a:gd name="connsiteX4" fmla="*/ 9427 w 12201427"/>
              <a:gd name="connsiteY4" fmla="*/ 6858000 h 6858000"/>
              <a:gd name="connsiteX5" fmla="*/ 0 w 12201427"/>
              <a:gd name="connsiteY5" fmla="*/ 1121790 h 6858000"/>
              <a:gd name="connsiteX6" fmla="*/ 1140644 w 12201427"/>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1427" h="6858000">
                <a:moveTo>
                  <a:pt x="1140644" y="0"/>
                </a:moveTo>
                <a:lnTo>
                  <a:pt x="12201427" y="0"/>
                </a:lnTo>
                <a:lnTo>
                  <a:pt x="12201427" y="5114041"/>
                </a:lnTo>
                <a:lnTo>
                  <a:pt x="10350632" y="6853286"/>
                </a:lnTo>
                <a:lnTo>
                  <a:pt x="9427" y="6858000"/>
                </a:lnTo>
                <a:cubicBezTo>
                  <a:pt x="6285" y="4945930"/>
                  <a:pt x="3142" y="3033860"/>
                  <a:pt x="0" y="1121790"/>
                </a:cubicBezTo>
                <a:lnTo>
                  <a:pt x="1140644" y="0"/>
                </a:lnTo>
                <a:close/>
              </a:path>
            </a:pathLst>
          </a:custGeom>
        </p:spPr>
        <p:txBody>
          <a:bodyPr/>
          <a:lstStyle/>
          <a:p>
            <a:endParaRPr lang="en-US" dirty="0"/>
          </a:p>
        </p:txBody>
      </p:sp>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photo</a:t>
            </a:r>
          </a:p>
        </p:txBody>
      </p:sp>
    </p:spTree>
    <p:extLst>
      <p:ext uri="{BB962C8B-B14F-4D97-AF65-F5344CB8AC3E}">
        <p14:creationId xmlns:p14="http://schemas.microsoft.com/office/powerpoint/2010/main" val="24887838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SDP Pection Open with Photo">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3C7385A-C3AB-4048-B445-9CCEA3BE26B5}"/>
              </a:ext>
            </a:extLst>
          </p:cNvPr>
          <p:cNvSpPr/>
          <p:nvPr userDrawn="1"/>
        </p:nvSpPr>
        <p:spPr>
          <a:xfrm rot="16200000">
            <a:off x="10368086" y="-45642"/>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5E04E22-0A8B-9E4F-B110-8614D9B13398}"/>
              </a:ext>
            </a:extLst>
          </p:cNvPr>
          <p:cNvSpPr/>
          <p:nvPr userDrawn="1"/>
        </p:nvSpPr>
        <p:spPr>
          <a:xfrm rot="5400000">
            <a:off x="23148"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entagon 5"/>
          <p:cNvSpPr/>
          <p:nvPr userDrawn="1"/>
        </p:nvSpPr>
        <p:spPr>
          <a:xfrm flipH="1">
            <a:off x="308110" y="-2"/>
            <a:ext cx="2226365" cy="1787237"/>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3"/>
          <p:cNvSpPr>
            <a:spLocks noGrp="1"/>
          </p:cNvSpPr>
          <p:nvPr>
            <p:ph type="pic" sz="quarter" idx="14"/>
          </p:nvPr>
        </p:nvSpPr>
        <p:spPr>
          <a:xfrm>
            <a:off x="1" y="0"/>
            <a:ext cx="12230499" cy="1787235"/>
          </a:xfrm>
          <a:custGeom>
            <a:avLst/>
            <a:gdLst>
              <a:gd name="connsiteX0" fmla="*/ 891897 w 11061245"/>
              <a:gd name="connsiteY0" fmla="*/ 0 h 1783794"/>
              <a:gd name="connsiteX1" fmla="*/ 10169348 w 11061245"/>
              <a:gd name="connsiteY1" fmla="*/ 0 h 1783794"/>
              <a:gd name="connsiteX2" fmla="*/ 11061245 w 11061245"/>
              <a:gd name="connsiteY2" fmla="*/ 891897 h 1783794"/>
              <a:gd name="connsiteX3" fmla="*/ 11061245 w 11061245"/>
              <a:gd name="connsiteY3" fmla="*/ 891897 h 1783794"/>
              <a:gd name="connsiteX4" fmla="*/ 10169348 w 11061245"/>
              <a:gd name="connsiteY4" fmla="*/ 1783794 h 1783794"/>
              <a:gd name="connsiteX5" fmla="*/ 891897 w 11061245"/>
              <a:gd name="connsiteY5" fmla="*/ 1783794 h 1783794"/>
              <a:gd name="connsiteX6" fmla="*/ 0 w 11061245"/>
              <a:gd name="connsiteY6" fmla="*/ 891897 h 1783794"/>
              <a:gd name="connsiteX7" fmla="*/ 0 w 11061245"/>
              <a:gd name="connsiteY7" fmla="*/ 891897 h 1783794"/>
              <a:gd name="connsiteX8" fmla="*/ 891897 w 11061245"/>
              <a:gd name="connsiteY8" fmla="*/ 0 h 1783794"/>
              <a:gd name="connsiteX0" fmla="*/ 1649896 w 11819244"/>
              <a:gd name="connsiteY0" fmla="*/ 0 h 1793733"/>
              <a:gd name="connsiteX1" fmla="*/ 10927347 w 11819244"/>
              <a:gd name="connsiteY1" fmla="*/ 0 h 1793733"/>
              <a:gd name="connsiteX2" fmla="*/ 11819244 w 11819244"/>
              <a:gd name="connsiteY2" fmla="*/ 891897 h 1793733"/>
              <a:gd name="connsiteX3" fmla="*/ 11819244 w 11819244"/>
              <a:gd name="connsiteY3" fmla="*/ 891897 h 1793733"/>
              <a:gd name="connsiteX4" fmla="*/ 10927347 w 11819244"/>
              <a:gd name="connsiteY4" fmla="*/ 1783794 h 1793733"/>
              <a:gd name="connsiteX5" fmla="*/ 0 w 11819244"/>
              <a:gd name="connsiteY5" fmla="*/ 1793733 h 1793733"/>
              <a:gd name="connsiteX6" fmla="*/ 757999 w 11819244"/>
              <a:gd name="connsiteY6" fmla="*/ 891897 h 1793733"/>
              <a:gd name="connsiteX7" fmla="*/ 757999 w 11819244"/>
              <a:gd name="connsiteY7" fmla="*/ 891897 h 1793733"/>
              <a:gd name="connsiteX8" fmla="*/ 1649896 w 11819244"/>
              <a:gd name="connsiteY8" fmla="*/ 0 h 1793733"/>
              <a:gd name="connsiteX0" fmla="*/ 1719470 w 11819244"/>
              <a:gd name="connsiteY0" fmla="*/ 0 h 1813612"/>
              <a:gd name="connsiteX1" fmla="*/ 10927347 w 11819244"/>
              <a:gd name="connsiteY1" fmla="*/ 19879 h 1813612"/>
              <a:gd name="connsiteX2" fmla="*/ 11819244 w 11819244"/>
              <a:gd name="connsiteY2" fmla="*/ 911776 h 1813612"/>
              <a:gd name="connsiteX3" fmla="*/ 11819244 w 11819244"/>
              <a:gd name="connsiteY3" fmla="*/ 911776 h 1813612"/>
              <a:gd name="connsiteX4" fmla="*/ 10927347 w 11819244"/>
              <a:gd name="connsiteY4" fmla="*/ 1803673 h 1813612"/>
              <a:gd name="connsiteX5" fmla="*/ 0 w 11819244"/>
              <a:gd name="connsiteY5" fmla="*/ 1813612 h 1813612"/>
              <a:gd name="connsiteX6" fmla="*/ 757999 w 11819244"/>
              <a:gd name="connsiteY6" fmla="*/ 911776 h 1813612"/>
              <a:gd name="connsiteX7" fmla="*/ 757999 w 11819244"/>
              <a:gd name="connsiteY7" fmla="*/ 911776 h 1813612"/>
              <a:gd name="connsiteX8" fmla="*/ 1719470 w 11819244"/>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27347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07469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2169356 w 12776025"/>
              <a:gd name="connsiteY1" fmla="*/ 6498 h 1813612"/>
              <a:gd name="connsiteX2" fmla="*/ 12776025 w 12776025"/>
              <a:gd name="connsiteY2" fmla="*/ 29818 h 1813612"/>
              <a:gd name="connsiteX3" fmla="*/ 11819244 w 12776025"/>
              <a:gd name="connsiteY3" fmla="*/ 911776 h 1813612"/>
              <a:gd name="connsiteX4" fmla="*/ 11819244 w 12776025"/>
              <a:gd name="connsiteY4" fmla="*/ 911776 h 1813612"/>
              <a:gd name="connsiteX5" fmla="*/ 10907469 w 12776025"/>
              <a:gd name="connsiteY5" fmla="*/ 1803673 h 1813612"/>
              <a:gd name="connsiteX6" fmla="*/ 0 w 12776025"/>
              <a:gd name="connsiteY6" fmla="*/ 1813612 h 1813612"/>
              <a:gd name="connsiteX7" fmla="*/ 757999 w 12776025"/>
              <a:gd name="connsiteY7" fmla="*/ 911776 h 1813612"/>
              <a:gd name="connsiteX8" fmla="*/ 757999 w 12776025"/>
              <a:gd name="connsiteY8" fmla="*/ 911776 h 1813612"/>
              <a:gd name="connsiteX9" fmla="*/ 1719470 w 1277602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1345140 w 12795275"/>
              <a:gd name="connsiteY8" fmla="*/ 390684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285643 w 12795275"/>
              <a:gd name="connsiteY7" fmla="*/ 1435463 h 1813612"/>
              <a:gd name="connsiteX8" fmla="*/ 757999 w 12795275"/>
              <a:gd name="connsiteY8" fmla="*/ 911776 h 1813612"/>
              <a:gd name="connsiteX9" fmla="*/ 1345140 w 12795275"/>
              <a:gd name="connsiteY9" fmla="*/ 390684 h 1813612"/>
              <a:gd name="connsiteX10" fmla="*/ 1719470 w 12795275"/>
              <a:gd name="connsiteY10" fmla="*/ 0 h 1813612"/>
              <a:gd name="connsiteX0" fmla="*/ 1433827 w 12509632"/>
              <a:gd name="connsiteY0" fmla="*/ 0 h 1803779"/>
              <a:gd name="connsiteX1" fmla="*/ 1883713 w 12509632"/>
              <a:gd name="connsiteY1" fmla="*/ 6498 h 1803779"/>
              <a:gd name="connsiteX2" fmla="*/ 12509632 w 12509632"/>
              <a:gd name="connsiteY2" fmla="*/ 29818 h 1803779"/>
              <a:gd name="connsiteX3" fmla="*/ 11533601 w 12509632"/>
              <a:gd name="connsiteY3" fmla="*/ 911776 h 1803779"/>
              <a:gd name="connsiteX4" fmla="*/ 11533601 w 12509632"/>
              <a:gd name="connsiteY4" fmla="*/ 911776 h 1803779"/>
              <a:gd name="connsiteX5" fmla="*/ 10621826 w 12509632"/>
              <a:gd name="connsiteY5" fmla="*/ 1803673 h 1803779"/>
              <a:gd name="connsiteX6" fmla="*/ 359250 w 12509632"/>
              <a:gd name="connsiteY6" fmla="*/ 1803779 h 1803779"/>
              <a:gd name="connsiteX7" fmla="*/ 0 w 12509632"/>
              <a:gd name="connsiteY7" fmla="*/ 1435463 h 1803779"/>
              <a:gd name="connsiteX8" fmla="*/ 472356 w 12509632"/>
              <a:gd name="connsiteY8" fmla="*/ 911776 h 1803779"/>
              <a:gd name="connsiteX9" fmla="*/ 1059497 w 12509632"/>
              <a:gd name="connsiteY9" fmla="*/ 390684 h 1803779"/>
              <a:gd name="connsiteX10" fmla="*/ 1433827 w 12509632"/>
              <a:gd name="connsiteY10" fmla="*/ 0 h 1803779"/>
              <a:gd name="connsiteX0" fmla="*/ 1145069 w 12220874"/>
              <a:gd name="connsiteY0" fmla="*/ 0 h 1803779"/>
              <a:gd name="connsiteX1" fmla="*/ 1594955 w 12220874"/>
              <a:gd name="connsiteY1" fmla="*/ 6498 h 1803779"/>
              <a:gd name="connsiteX2" fmla="*/ 12220874 w 12220874"/>
              <a:gd name="connsiteY2" fmla="*/ 29818 h 1803779"/>
              <a:gd name="connsiteX3" fmla="*/ 11244843 w 12220874"/>
              <a:gd name="connsiteY3" fmla="*/ 911776 h 1803779"/>
              <a:gd name="connsiteX4" fmla="*/ 11244843 w 12220874"/>
              <a:gd name="connsiteY4" fmla="*/ 911776 h 1803779"/>
              <a:gd name="connsiteX5" fmla="*/ 10333068 w 12220874"/>
              <a:gd name="connsiteY5" fmla="*/ 1803673 h 1803779"/>
              <a:gd name="connsiteX6" fmla="*/ 70492 w 12220874"/>
              <a:gd name="connsiteY6" fmla="*/ 1803779 h 1803779"/>
              <a:gd name="connsiteX7" fmla="*/ 0 w 12220874"/>
              <a:gd name="connsiteY7" fmla="*/ 1120841 h 1803779"/>
              <a:gd name="connsiteX8" fmla="*/ 183598 w 12220874"/>
              <a:gd name="connsiteY8" fmla="*/ 911776 h 1803779"/>
              <a:gd name="connsiteX9" fmla="*/ 770739 w 12220874"/>
              <a:gd name="connsiteY9" fmla="*/ 390684 h 1803779"/>
              <a:gd name="connsiteX10" fmla="*/ 1145069 w 12220874"/>
              <a:gd name="connsiteY10" fmla="*/ 0 h 1803779"/>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83598 w 12220874"/>
              <a:gd name="connsiteY8" fmla="*/ 911776 h 1803673"/>
              <a:gd name="connsiteX9" fmla="*/ 770739 w 12220874"/>
              <a:gd name="connsiteY9" fmla="*/ 390684 h 1803673"/>
              <a:gd name="connsiteX10" fmla="*/ 1145069 w 12220874"/>
              <a:gd name="connsiteY10"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770739 w 12220874"/>
              <a:gd name="connsiteY8" fmla="*/ 390684 h 1803673"/>
              <a:gd name="connsiteX9" fmla="*/ 1145069 w 12220874"/>
              <a:gd name="connsiteY9"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145069 w 12220874"/>
              <a:gd name="connsiteY8"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1244843 w 12220874"/>
              <a:gd name="connsiteY3" fmla="*/ 911776 h 1803673"/>
              <a:gd name="connsiteX4" fmla="*/ 10333068 w 12220874"/>
              <a:gd name="connsiteY4" fmla="*/ 1803673 h 1803673"/>
              <a:gd name="connsiteX5" fmla="*/ 22366 w 12220874"/>
              <a:gd name="connsiteY5" fmla="*/ 1784115 h 1803673"/>
              <a:gd name="connsiteX6" fmla="*/ 0 w 12220874"/>
              <a:gd name="connsiteY6" fmla="*/ 1120841 h 1803673"/>
              <a:gd name="connsiteX7" fmla="*/ 1145069 w 12220874"/>
              <a:gd name="connsiteY7"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0333068 w 12220874"/>
              <a:gd name="connsiteY3" fmla="*/ 1803673 h 1803673"/>
              <a:gd name="connsiteX4" fmla="*/ 22366 w 12220874"/>
              <a:gd name="connsiteY4" fmla="*/ 1784115 h 1803673"/>
              <a:gd name="connsiteX5" fmla="*/ 0 w 12220874"/>
              <a:gd name="connsiteY5" fmla="*/ 1120841 h 1803673"/>
              <a:gd name="connsiteX6" fmla="*/ 1145069 w 12220874"/>
              <a:gd name="connsiteY6" fmla="*/ 0 h 1803673"/>
              <a:gd name="connsiteX0" fmla="*/ 1145069 w 12220874"/>
              <a:gd name="connsiteY0" fmla="*/ 0 h 1803673"/>
              <a:gd name="connsiteX1" fmla="*/ 12220874 w 12220874"/>
              <a:gd name="connsiteY1" fmla="*/ 29818 h 1803673"/>
              <a:gd name="connsiteX2" fmla="*/ 10333068 w 12220874"/>
              <a:gd name="connsiteY2" fmla="*/ 1803673 h 1803673"/>
              <a:gd name="connsiteX3" fmla="*/ 22366 w 12220874"/>
              <a:gd name="connsiteY3" fmla="*/ 1784115 h 1803673"/>
              <a:gd name="connsiteX4" fmla="*/ 0 w 12220874"/>
              <a:gd name="connsiteY4" fmla="*/ 1120841 h 1803673"/>
              <a:gd name="connsiteX5" fmla="*/ 1145069 w 12220874"/>
              <a:gd name="connsiteY5" fmla="*/ 0 h 1803673"/>
              <a:gd name="connsiteX0" fmla="*/ 1145069 w 12220874"/>
              <a:gd name="connsiteY0" fmla="*/ 0 h 1813505"/>
              <a:gd name="connsiteX1" fmla="*/ 12220874 w 12220874"/>
              <a:gd name="connsiteY1" fmla="*/ 29818 h 1813505"/>
              <a:gd name="connsiteX2" fmla="*/ 10352318 w 12220874"/>
              <a:gd name="connsiteY2" fmla="*/ 1813505 h 1813505"/>
              <a:gd name="connsiteX3" fmla="*/ 22366 w 12220874"/>
              <a:gd name="connsiteY3" fmla="*/ 1784115 h 1813505"/>
              <a:gd name="connsiteX4" fmla="*/ 0 w 12220874"/>
              <a:gd name="connsiteY4" fmla="*/ 1120841 h 1813505"/>
              <a:gd name="connsiteX5" fmla="*/ 1145069 w 12220874"/>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22366 w 12230499"/>
              <a:gd name="connsiteY3" fmla="*/ 1784115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81194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30499" h="1813505">
                <a:moveTo>
                  <a:pt x="1145069" y="0"/>
                </a:moveTo>
                <a:lnTo>
                  <a:pt x="12230499" y="10153"/>
                </a:lnTo>
                <a:lnTo>
                  <a:pt x="10381194" y="1813505"/>
                </a:lnTo>
                <a:lnTo>
                  <a:pt x="3115" y="1803780"/>
                </a:lnTo>
                <a:cubicBezTo>
                  <a:pt x="2077" y="1576134"/>
                  <a:pt x="1038" y="1348487"/>
                  <a:pt x="0" y="1120841"/>
                </a:cubicBezTo>
                <a:lnTo>
                  <a:pt x="1145069" y="0"/>
                </a:lnTo>
                <a:close/>
              </a:path>
            </a:pathLst>
          </a:custGeom>
          <a:noFill/>
        </p:spPr>
        <p:txBody>
          <a:bodyPr/>
          <a:lstStyle>
            <a:lvl1pPr marL="0" indent="0">
              <a:buFontTx/>
              <a:buNone/>
              <a:defRPr sz="800"/>
            </a:lvl1pPr>
          </a:lstStyle>
          <a:p>
            <a:r>
              <a:rPr lang="en-US" dirty="0"/>
              <a:t>Click icon to add picture</a:t>
            </a:r>
          </a:p>
        </p:txBody>
      </p:sp>
      <p:sp>
        <p:nvSpPr>
          <p:cNvPr id="16"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0" name="TextBox 9"/>
          <p:cNvSpPr txBox="1"/>
          <p:nvPr userDrawn="1"/>
        </p:nvSpPr>
        <p:spPr>
          <a:xfrm>
            <a:off x="737330" y="6212484"/>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7677179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SDP Photo banner +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ectangle 12">
            <a:extLst>
              <a:ext uri="{FF2B5EF4-FFF2-40B4-BE49-F238E27FC236}">
                <a16:creationId xmlns:a16="http://schemas.microsoft.com/office/drawing/2014/main" id="{73C7385A-C3AB-4048-B445-9CCEA3BE26B5}"/>
              </a:ext>
            </a:extLst>
          </p:cNvPr>
          <p:cNvSpPr/>
          <p:nvPr userDrawn="1"/>
        </p:nvSpPr>
        <p:spPr>
          <a:xfrm rot="16200000">
            <a:off x="10377051" y="-27712"/>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sz="quarter" idx="14"/>
          </p:nvPr>
        </p:nvSpPr>
        <p:spPr>
          <a:xfrm>
            <a:off x="0" y="-2"/>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896370"/>
            <a:ext cx="10972799" cy="3159379"/>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0" name="TextBox 9"/>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237485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ver with Photo">
    <p:spTree>
      <p:nvGrpSpPr>
        <p:cNvPr id="1" name=""/>
        <p:cNvGrpSpPr/>
        <p:nvPr/>
      </p:nvGrpSpPr>
      <p:grpSpPr>
        <a:xfrm>
          <a:off x="0" y="0"/>
          <a:ext cx="0" cy="0"/>
          <a:chOff x="0" y="0"/>
          <a:chExt cx="0" cy="0"/>
        </a:xfrm>
      </p:grpSpPr>
      <p:sp>
        <p:nvSpPr>
          <p:cNvPr id="12" name="Right Triangle 10">
            <a:extLst>
              <a:ext uri="{FF2B5EF4-FFF2-40B4-BE49-F238E27FC236}">
                <a16:creationId xmlns:a16="http://schemas.microsoft.com/office/drawing/2014/main" id="{5C5D787E-84F9-F042-AE95-D7345238A7B0}"/>
              </a:ext>
            </a:extLst>
          </p:cNvPr>
          <p:cNvSpPr/>
          <p:nvPr userDrawn="1"/>
        </p:nvSpPr>
        <p:spPr>
          <a:xfrm rot="5400000">
            <a:off x="1670776" y="-1746692"/>
            <a:ext cx="6953117" cy="1039271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DA51437-1F48-DF4B-B788-17EBE11306A3}"/>
              </a:ext>
            </a:extLst>
          </p:cNvPr>
          <p:cNvSpPr/>
          <p:nvPr userDrawn="1"/>
        </p:nvSpPr>
        <p:spPr>
          <a:xfrm rot="16200000">
            <a:off x="10027900" y="4693899"/>
            <a:ext cx="2120583" cy="22076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ight Triangle 10">
            <a:extLst>
              <a:ext uri="{FF2B5EF4-FFF2-40B4-BE49-F238E27FC236}">
                <a16:creationId xmlns:a16="http://schemas.microsoft.com/office/drawing/2014/main" id="{5C5D787E-84F9-F042-AE95-D7345238A7B0}"/>
              </a:ext>
            </a:extLst>
          </p:cNvPr>
          <p:cNvSpPr/>
          <p:nvPr/>
        </p:nvSpPr>
        <p:spPr>
          <a:xfrm rot="5400000">
            <a:off x="1670776" y="-1772053"/>
            <a:ext cx="6953117" cy="10392713"/>
          </a:xfrm>
          <a:custGeom>
            <a:avLst/>
            <a:gdLst>
              <a:gd name="connsiteX0" fmla="*/ 0 w 10450371"/>
              <a:gd name="connsiteY0" fmla="*/ 10879283 h 10879283"/>
              <a:gd name="connsiteX1" fmla="*/ 0 w 10450371"/>
              <a:gd name="connsiteY1" fmla="*/ 0 h 10879283"/>
              <a:gd name="connsiteX2" fmla="*/ 10450371 w 10450371"/>
              <a:gd name="connsiteY2" fmla="*/ 10879283 h 10879283"/>
              <a:gd name="connsiteX3" fmla="*/ 0 w 10450371"/>
              <a:gd name="connsiteY3" fmla="*/ 10879283 h 10879283"/>
              <a:gd name="connsiteX0" fmla="*/ 0 w 10450371"/>
              <a:gd name="connsiteY0" fmla="*/ 10879283 h 10879283"/>
              <a:gd name="connsiteX1" fmla="*/ 0 w 10450371"/>
              <a:gd name="connsiteY1" fmla="*/ 0 h 10879283"/>
              <a:gd name="connsiteX2" fmla="*/ 6947510 w 10450371"/>
              <a:gd name="connsiteY2" fmla="*/ 7244821 h 10879283"/>
              <a:gd name="connsiteX3" fmla="*/ 10450371 w 10450371"/>
              <a:gd name="connsiteY3" fmla="*/ 10879283 h 10879283"/>
              <a:gd name="connsiteX4" fmla="*/ 0 w 10450371"/>
              <a:gd name="connsiteY4" fmla="*/ 10879283 h 10879283"/>
              <a:gd name="connsiteX0" fmla="*/ 0 w 6947510"/>
              <a:gd name="connsiteY0" fmla="*/ 10879283 h 10879283"/>
              <a:gd name="connsiteX1" fmla="*/ 0 w 6947510"/>
              <a:gd name="connsiteY1" fmla="*/ 0 h 10879283"/>
              <a:gd name="connsiteX2" fmla="*/ 6947510 w 6947510"/>
              <a:gd name="connsiteY2" fmla="*/ 7244821 h 10879283"/>
              <a:gd name="connsiteX3" fmla="*/ 6938244 w 6947510"/>
              <a:gd name="connsiteY3" fmla="*/ 10868892 h 10879283"/>
              <a:gd name="connsiteX4" fmla="*/ 0 w 6947510"/>
              <a:gd name="connsiteY4" fmla="*/ 10879283 h 10879283"/>
              <a:gd name="connsiteX0" fmla="*/ 3 w 6947510"/>
              <a:gd name="connsiteY0" fmla="*/ 9518074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9518074 h 10868892"/>
              <a:gd name="connsiteX0" fmla="*/ 3 w 6947510"/>
              <a:gd name="connsiteY0" fmla="*/ 10349347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10349347 h 10868892"/>
              <a:gd name="connsiteX0" fmla="*/ 3 w 6947510"/>
              <a:gd name="connsiteY0" fmla="*/ 10349347 h 10349347"/>
              <a:gd name="connsiteX1" fmla="*/ 0 w 6947510"/>
              <a:gd name="connsiteY1" fmla="*/ 0 h 10349347"/>
              <a:gd name="connsiteX2" fmla="*/ 6947510 w 6947510"/>
              <a:gd name="connsiteY2" fmla="*/ 7244821 h 10349347"/>
              <a:gd name="connsiteX3" fmla="*/ 6938244 w 6947510"/>
              <a:gd name="connsiteY3" fmla="*/ 9611592 h 10349347"/>
              <a:gd name="connsiteX4" fmla="*/ 3 w 6947510"/>
              <a:gd name="connsiteY4" fmla="*/ 10349347 h 10349347"/>
              <a:gd name="connsiteX0" fmla="*/ 3 w 6947510"/>
              <a:gd name="connsiteY0" fmla="*/ 10349347 h 10370132"/>
              <a:gd name="connsiteX1" fmla="*/ 0 w 6947510"/>
              <a:gd name="connsiteY1" fmla="*/ 0 h 10370132"/>
              <a:gd name="connsiteX2" fmla="*/ 6947510 w 6947510"/>
              <a:gd name="connsiteY2" fmla="*/ 7244821 h 10370132"/>
              <a:gd name="connsiteX3" fmla="*/ 6927856 w 6947510"/>
              <a:gd name="connsiteY3" fmla="*/ 10370132 h 10370132"/>
              <a:gd name="connsiteX4" fmla="*/ 3 w 6947510"/>
              <a:gd name="connsiteY4" fmla="*/ 10349347 h 10370132"/>
              <a:gd name="connsiteX0" fmla="*/ 5613 w 6947510"/>
              <a:gd name="connsiteY0" fmla="*/ 10383006 h 10383006"/>
              <a:gd name="connsiteX1" fmla="*/ 0 w 6947510"/>
              <a:gd name="connsiteY1" fmla="*/ 0 h 10383006"/>
              <a:gd name="connsiteX2" fmla="*/ 6947510 w 6947510"/>
              <a:gd name="connsiteY2" fmla="*/ 7244821 h 10383006"/>
              <a:gd name="connsiteX3" fmla="*/ 6927856 w 6947510"/>
              <a:gd name="connsiteY3" fmla="*/ 10370132 h 10383006"/>
              <a:gd name="connsiteX4" fmla="*/ 5613 w 6947510"/>
              <a:gd name="connsiteY4" fmla="*/ 10383006 h 10383006"/>
              <a:gd name="connsiteX0" fmla="*/ 0 w 6953117"/>
              <a:gd name="connsiteY0" fmla="*/ 10388616 h 10388616"/>
              <a:gd name="connsiteX1" fmla="*/ 5607 w 6953117"/>
              <a:gd name="connsiteY1" fmla="*/ 0 h 10388616"/>
              <a:gd name="connsiteX2" fmla="*/ 6953117 w 6953117"/>
              <a:gd name="connsiteY2" fmla="*/ 7244821 h 10388616"/>
              <a:gd name="connsiteX3" fmla="*/ 6933463 w 6953117"/>
              <a:gd name="connsiteY3" fmla="*/ 10370132 h 10388616"/>
              <a:gd name="connsiteX4" fmla="*/ 0 w 6953117"/>
              <a:gd name="connsiteY4" fmla="*/ 10388616 h 10388616"/>
              <a:gd name="connsiteX0" fmla="*/ 0 w 6953117"/>
              <a:gd name="connsiteY0" fmla="*/ 10388616 h 10392713"/>
              <a:gd name="connsiteX1" fmla="*/ 5607 w 6953117"/>
              <a:gd name="connsiteY1" fmla="*/ 0 h 10392713"/>
              <a:gd name="connsiteX2" fmla="*/ 6953117 w 6953117"/>
              <a:gd name="connsiteY2" fmla="*/ 7244821 h 10392713"/>
              <a:gd name="connsiteX3" fmla="*/ 6944755 w 6953117"/>
              <a:gd name="connsiteY3" fmla="*/ 10392713 h 10392713"/>
              <a:gd name="connsiteX4" fmla="*/ 0 w 6953117"/>
              <a:gd name="connsiteY4" fmla="*/ 10388616 h 1039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3117" h="10392713">
                <a:moveTo>
                  <a:pt x="0" y="10388616"/>
                </a:moveTo>
                <a:cubicBezTo>
                  <a:pt x="-1" y="7215925"/>
                  <a:pt x="5608" y="3172691"/>
                  <a:pt x="5607" y="0"/>
                </a:cubicBezTo>
                <a:lnTo>
                  <a:pt x="6953117" y="7244821"/>
                </a:lnTo>
                <a:cubicBezTo>
                  <a:pt x="6950028" y="8452845"/>
                  <a:pt x="6947844" y="9184689"/>
                  <a:pt x="6944755" y="10392713"/>
                </a:cubicBezTo>
                <a:lnTo>
                  <a:pt x="0" y="10388616"/>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25A32D1-C2BD-B54F-8CE3-ED24D004416E}"/>
              </a:ext>
            </a:extLst>
          </p:cNvPr>
          <p:cNvSpPr>
            <a:spLocks noGrp="1"/>
          </p:cNvSpPr>
          <p:nvPr>
            <p:ph type="ctrTitle" hasCustomPrompt="1"/>
          </p:nvPr>
        </p:nvSpPr>
        <p:spPr>
          <a:xfrm>
            <a:off x="457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57200" y="521548"/>
            <a:ext cx="2186265" cy="536401"/>
          </a:xfrm>
          <a:prstGeom prst="rect">
            <a:avLst/>
          </a:prstGeom>
        </p:spPr>
      </p:pic>
      <p:sp>
        <p:nvSpPr>
          <p:cNvPr id="21" name="Picture Placeholder 5">
            <a:extLst>
              <a:ext uri="{FF2B5EF4-FFF2-40B4-BE49-F238E27FC236}">
                <a16:creationId xmlns:a16="http://schemas.microsoft.com/office/drawing/2014/main" id="{AD66C520-E504-A649-A255-A24E0B283BA1}"/>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2" name="Picture Placeholder 5">
            <a:extLst>
              <a:ext uri="{FF2B5EF4-FFF2-40B4-BE49-F238E27FC236}">
                <a16:creationId xmlns:a16="http://schemas.microsoft.com/office/drawing/2014/main" id="{E394A4CB-EC67-A54D-A57B-2410EC22883E}"/>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5" name="Content Placeholder 17">
            <a:extLst>
              <a:ext uri="{FF2B5EF4-FFF2-40B4-BE49-F238E27FC236}">
                <a16:creationId xmlns:a16="http://schemas.microsoft.com/office/drawing/2014/main" id="{335CBFEA-E4EF-4F41-8A69-E9B233AF7FC9}"/>
              </a:ext>
            </a:extLst>
          </p:cNvPr>
          <p:cNvSpPr>
            <a:spLocks noGrp="1"/>
          </p:cNvSpPr>
          <p:nvPr>
            <p:ph sz="quarter" idx="12" hasCustomPrompt="1"/>
          </p:nvPr>
        </p:nvSpPr>
        <p:spPr>
          <a:xfrm>
            <a:off x="457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a:t>
            </a:r>
          </a:p>
        </p:txBody>
      </p:sp>
      <p:sp>
        <p:nvSpPr>
          <p:cNvPr id="26" name="Content Placeholder 23">
            <a:extLst>
              <a:ext uri="{FF2B5EF4-FFF2-40B4-BE49-F238E27FC236}">
                <a16:creationId xmlns:a16="http://schemas.microsoft.com/office/drawing/2014/main" id="{A5253C6B-EABE-2B48-AAA9-D4D181E8C55A}"/>
              </a:ext>
            </a:extLst>
          </p:cNvPr>
          <p:cNvSpPr>
            <a:spLocks noGrp="1"/>
          </p:cNvSpPr>
          <p:nvPr>
            <p:ph sz="quarter" idx="13"/>
          </p:nvPr>
        </p:nvSpPr>
        <p:spPr>
          <a:xfrm>
            <a:off x="457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5" name="Picture Placeholder 4"/>
          <p:cNvSpPr>
            <a:spLocks noGrp="1"/>
          </p:cNvSpPr>
          <p:nvPr>
            <p:ph type="pic" sz="quarter" idx="16"/>
          </p:nvPr>
        </p:nvSpPr>
        <p:spPr>
          <a:xfrm>
            <a:off x="3097212" y="-18144"/>
            <a:ext cx="9094788" cy="6884894"/>
          </a:xfrm>
          <a:custGeom>
            <a:avLst/>
            <a:gdLst>
              <a:gd name="connsiteX0" fmla="*/ 0 w 9042313"/>
              <a:gd name="connsiteY0" fmla="*/ 0 h 6858000"/>
              <a:gd name="connsiteX1" fmla="*/ 9042313 w 9042313"/>
              <a:gd name="connsiteY1" fmla="*/ 0 h 6858000"/>
              <a:gd name="connsiteX2" fmla="*/ 9042313 w 9042313"/>
              <a:gd name="connsiteY2" fmla="*/ 6858000 h 6858000"/>
              <a:gd name="connsiteX3" fmla="*/ 0 w 9042313"/>
              <a:gd name="connsiteY3" fmla="*/ 6858000 h 6858000"/>
              <a:gd name="connsiteX4" fmla="*/ 0 w 9042313"/>
              <a:gd name="connsiteY4" fmla="*/ 0 h 6858000"/>
              <a:gd name="connsiteX0" fmla="*/ 0 w 9042313"/>
              <a:gd name="connsiteY0" fmla="*/ 8965 h 6866965"/>
              <a:gd name="connsiteX1" fmla="*/ 3717278 w 9042313"/>
              <a:gd name="connsiteY1" fmla="*/ 0 h 6866965"/>
              <a:gd name="connsiteX2" fmla="*/ 9042313 w 9042313"/>
              <a:gd name="connsiteY2" fmla="*/ 8965 h 6866965"/>
              <a:gd name="connsiteX3" fmla="*/ 9042313 w 9042313"/>
              <a:gd name="connsiteY3" fmla="*/ 6866965 h 6866965"/>
              <a:gd name="connsiteX4" fmla="*/ 0 w 9042313"/>
              <a:gd name="connsiteY4" fmla="*/ 6866965 h 6866965"/>
              <a:gd name="connsiteX5" fmla="*/ 0 w 9042313"/>
              <a:gd name="connsiteY5" fmla="*/ 8965 h 6866965"/>
              <a:gd name="connsiteX0" fmla="*/ 0 w 9042313"/>
              <a:gd name="connsiteY0" fmla="*/ 1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0 w 9042313"/>
              <a:gd name="connsiteY5" fmla="*/ 1 h 6858001"/>
              <a:gd name="connsiteX0" fmla="*/ 1775012 w 9042313"/>
              <a:gd name="connsiteY0" fmla="*/ 5100918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1775012 w 9042313"/>
              <a:gd name="connsiteY5" fmla="*/ 5100918 h 6858001"/>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75930 h 6875930"/>
              <a:gd name="connsiteX4" fmla="*/ 0 w 9042313"/>
              <a:gd name="connsiteY4" fmla="*/ 6875930 h 6875930"/>
              <a:gd name="connsiteX5" fmla="*/ 1775012 w 9042313"/>
              <a:gd name="connsiteY5" fmla="*/ 5118847 h 6875930"/>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5" fmla="*/ 1775012 w 9042313"/>
              <a:gd name="connsiteY5" fmla="*/ 5118847 h 6875930"/>
              <a:gd name="connsiteX0" fmla="*/ 0 w 9042313"/>
              <a:gd name="connsiteY0" fmla="*/ 6875930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0" fmla="*/ 0 w 9042313"/>
              <a:gd name="connsiteY0" fmla="*/ 6875930 h 6884894"/>
              <a:gd name="connsiteX1" fmla="*/ 7114902 w 9042313"/>
              <a:gd name="connsiteY1" fmla="*/ 0 h 6884894"/>
              <a:gd name="connsiteX2" fmla="*/ 9042313 w 9042313"/>
              <a:gd name="connsiteY2" fmla="*/ 17930 h 6884894"/>
              <a:gd name="connsiteX3" fmla="*/ 6971466 w 9042313"/>
              <a:gd name="connsiteY3" fmla="*/ 6884894 h 6884894"/>
              <a:gd name="connsiteX4" fmla="*/ 0 w 9042313"/>
              <a:gd name="connsiteY4"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7697607 w 9042313"/>
              <a:gd name="connsiteY3" fmla="*/ 4509248 h 6884894"/>
              <a:gd name="connsiteX4" fmla="*/ 6971466 w 9042313"/>
              <a:gd name="connsiteY4" fmla="*/ 6884894 h 6884894"/>
              <a:gd name="connsiteX5" fmla="*/ 0 w 9042313"/>
              <a:gd name="connsiteY5"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9024383 w 9042313"/>
              <a:gd name="connsiteY3" fmla="*/ 4831978 h 6884894"/>
              <a:gd name="connsiteX4" fmla="*/ 6971466 w 9042313"/>
              <a:gd name="connsiteY4" fmla="*/ 6884894 h 6884894"/>
              <a:gd name="connsiteX5" fmla="*/ 0 w 9042313"/>
              <a:gd name="connsiteY5" fmla="*/ 6875930 h 688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42313" h="6884894">
                <a:moveTo>
                  <a:pt x="0" y="6875930"/>
                </a:moveTo>
                <a:lnTo>
                  <a:pt x="7114902" y="0"/>
                </a:lnTo>
                <a:lnTo>
                  <a:pt x="9042313" y="17930"/>
                </a:lnTo>
                <a:cubicBezTo>
                  <a:pt x="9036336" y="1622613"/>
                  <a:pt x="9030360" y="3227295"/>
                  <a:pt x="9024383" y="4831978"/>
                </a:cubicBezTo>
                <a:lnTo>
                  <a:pt x="6971466" y="6884894"/>
                </a:lnTo>
                <a:lnTo>
                  <a:pt x="0" y="6875930"/>
                </a:lnTo>
                <a:close/>
              </a:path>
            </a:pathLst>
          </a:custGeom>
        </p:spPr>
        <p:txBody>
          <a:bodyPr/>
          <a:lstStyle>
            <a:lvl1pPr marL="0" indent="0">
              <a:buFontTx/>
              <a:buNone/>
              <a:defRPr sz="800"/>
            </a:lvl1pPr>
          </a:lstStyle>
          <a:p>
            <a:r>
              <a:rPr lang="en-US" dirty="0"/>
              <a:t>Click icon to add picture</a:t>
            </a:r>
          </a:p>
        </p:txBody>
      </p:sp>
      <p:pic>
        <p:nvPicPr>
          <p:cNvPr id="13" name="Picture 12">
            <a:extLst>
              <a:ext uri="{FF2B5EF4-FFF2-40B4-BE49-F238E27FC236}">
                <a16:creationId xmlns:a16="http://schemas.microsoft.com/office/drawing/2014/main" id="{DCB53686-494E-8948-9927-680C0C6FD9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521548"/>
            <a:ext cx="2186265" cy="536401"/>
          </a:xfrm>
          <a:prstGeom prst="rect">
            <a:avLst/>
          </a:prstGeom>
        </p:spPr>
      </p:pic>
      <p:sp>
        <p:nvSpPr>
          <p:cNvPr id="24" name="Subtitle 2">
            <a:extLst>
              <a:ext uri="{FF2B5EF4-FFF2-40B4-BE49-F238E27FC236}">
                <a16:creationId xmlns:a16="http://schemas.microsoft.com/office/drawing/2014/main" id="{9212EB01-1A1F-564E-972D-7C6EAB8BD963}"/>
              </a:ext>
            </a:extLst>
          </p:cNvPr>
          <p:cNvSpPr>
            <a:spLocks noGrp="1"/>
          </p:cNvSpPr>
          <p:nvPr>
            <p:ph type="subTitle" idx="1" hasCustomPrompt="1"/>
          </p:nvPr>
        </p:nvSpPr>
        <p:spPr>
          <a:xfrm>
            <a:off x="457200" y="3657600"/>
            <a:ext cx="4374444" cy="778222"/>
          </a:xfrm>
          <a:prstGeom prst="rect">
            <a:avLst/>
          </a:prstGeom>
        </p:spPr>
        <p:txBody>
          <a:bodyPr lIns="0" tIns="0" rIns="0" bIns="0">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Tree>
    <p:extLst>
      <p:ext uri="{BB962C8B-B14F-4D97-AF65-F5344CB8AC3E}">
        <p14:creationId xmlns:p14="http://schemas.microsoft.com/office/powerpoint/2010/main" val="128675475"/>
      </p:ext>
    </p:extLst>
  </p:cSld>
  <p:clrMapOvr>
    <a:masterClrMapping/>
  </p:clrMapOvr>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SDP Sidebar photo +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73437"/>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ectangle 9">
            <a:extLst>
              <a:ext uri="{FF2B5EF4-FFF2-40B4-BE49-F238E27FC236}">
                <a16:creationId xmlns:a16="http://schemas.microsoft.com/office/drawing/2014/main" id="{73C7385A-C3AB-4048-B445-9CCEA3BE26B5}"/>
              </a:ext>
            </a:extLst>
          </p:cNvPr>
          <p:cNvSpPr/>
          <p:nvPr userDrawn="1"/>
        </p:nvSpPr>
        <p:spPr>
          <a:xfrm rot="16200000">
            <a:off x="804990" y="5034087"/>
            <a:ext cx="1787236" cy="1860589"/>
          </a:xfrm>
          <a:prstGeom prst="rect">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59281" y="6268604"/>
            <a:ext cx="1636288" cy="401464"/>
          </a:xfrm>
          <a:prstGeom prst="rect">
            <a:avLst/>
          </a:prstGeom>
        </p:spPr>
      </p:pic>
      <p:sp>
        <p:nvSpPr>
          <p:cNvPr id="5" name="Text Placeholder 4"/>
          <p:cNvSpPr>
            <a:spLocks noGrp="1"/>
          </p:cNvSpPr>
          <p:nvPr>
            <p:ph type="body" sz="quarter" idx="13" hasCustomPrompt="1"/>
          </p:nvPr>
        </p:nvSpPr>
        <p:spPr>
          <a:xfrm>
            <a:off x="3259281" y="1793210"/>
            <a:ext cx="8512991" cy="426254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ight Triangle 13">
            <a:extLst>
              <a:ext uri="{FF2B5EF4-FFF2-40B4-BE49-F238E27FC236}">
                <a16:creationId xmlns:a16="http://schemas.microsoft.com/office/drawing/2014/main" id="{73C7385A-C3AB-4048-B445-9CCEA3BE26B5}"/>
              </a:ext>
            </a:extLst>
          </p:cNvPr>
          <p:cNvSpPr/>
          <p:nvPr userDrawn="1"/>
        </p:nvSpPr>
        <p:spPr>
          <a:xfrm rot="16200000">
            <a:off x="804990" y="5034087"/>
            <a:ext cx="1787236" cy="1860589"/>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ight Triangle 15">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8"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2" name="TextBox 11"/>
          <p:cNvSpPr txBox="1"/>
          <p:nvPr userDrawn="1"/>
        </p:nvSpPr>
        <p:spPr>
          <a:xfrm>
            <a:off x="3929448" y="6348408"/>
            <a:ext cx="7525221"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9703075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SDP 1-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8" y="1806754"/>
            <a:ext cx="10515603" cy="4248995"/>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42900280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SDP 2-Column bullet lists">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5" name="Rectangle 24">
            <a:extLst>
              <a:ext uri="{FF2B5EF4-FFF2-40B4-BE49-F238E27FC236}">
                <a16:creationId xmlns:a16="http://schemas.microsoft.com/office/drawing/2014/main" id="{73C7385A-C3AB-4048-B445-9CCEA3BE26B5}"/>
              </a:ext>
            </a:extLst>
          </p:cNvPr>
          <p:cNvSpPr/>
          <p:nvPr userDrawn="1"/>
        </p:nvSpPr>
        <p:spPr>
          <a:xfrm rot="16200000">
            <a:off x="10406587" y="-37685"/>
            <a:ext cx="1787236" cy="18605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2"/>
          <p:cNvSpPr>
            <a:spLocks noGrp="1"/>
          </p:cNvSpPr>
          <p:nvPr>
            <p:ph type="pic" sz="quarter" idx="16"/>
          </p:nvPr>
        </p:nvSpPr>
        <p:spPr>
          <a:xfrm>
            <a:off x="1793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7" hasCustomPrompt="1"/>
          </p:nvPr>
        </p:nvSpPr>
        <p:spPr>
          <a:xfrm>
            <a:off x="587088" y="2630114"/>
            <a:ext cx="5029200" cy="34290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p:cNvSpPr>
            <a:spLocks noGrp="1"/>
          </p:cNvSpPr>
          <p:nvPr>
            <p:ph type="body" sz="quarter" idx="18" hasCustomPrompt="1"/>
          </p:nvPr>
        </p:nvSpPr>
        <p:spPr>
          <a:xfrm>
            <a:off x="6051503" y="2620791"/>
            <a:ext cx="5029200" cy="342563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5" name="TextBox 14"/>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4257326812"/>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SDP 2-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7" hasCustomPrompt="1"/>
          </p:nvPr>
        </p:nvSpPr>
        <p:spPr>
          <a:xfrm>
            <a:off x="838199"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4"/>
          <p:cNvSpPr>
            <a:spLocks noGrp="1"/>
          </p:cNvSpPr>
          <p:nvPr>
            <p:ph type="body" sz="quarter" idx="18" hasCustomPrompt="1"/>
          </p:nvPr>
        </p:nvSpPr>
        <p:spPr>
          <a:xfrm>
            <a:off x="6324601"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9" name="Picture 8">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7690758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SDP 3-Column bullet lis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8" hasCustomPrompt="1"/>
          </p:nvPr>
        </p:nvSpPr>
        <p:spPr>
          <a:xfrm>
            <a:off x="838199"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p:cNvSpPr>
            <a:spLocks noGrp="1"/>
          </p:cNvSpPr>
          <p:nvPr>
            <p:ph type="body" sz="quarter" idx="19" hasCustomPrompt="1"/>
          </p:nvPr>
        </p:nvSpPr>
        <p:spPr>
          <a:xfrm>
            <a:off x="4495800"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4"/>
          <p:cNvSpPr>
            <a:spLocks noGrp="1"/>
          </p:cNvSpPr>
          <p:nvPr>
            <p:ph type="body" sz="quarter" idx="20" hasCustomPrompt="1"/>
          </p:nvPr>
        </p:nvSpPr>
        <p:spPr>
          <a:xfrm>
            <a:off x="8153401"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7" name="TextBox 16"/>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689292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SDP Photo Banner Head Text Bullets">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ectangle 12">
            <a:extLst>
              <a:ext uri="{FF2B5EF4-FFF2-40B4-BE49-F238E27FC236}">
                <a16:creationId xmlns:a16="http://schemas.microsoft.com/office/drawing/2014/main" id="{73C7385A-C3AB-4048-B445-9CCEA3BE26B5}"/>
              </a:ext>
            </a:extLst>
          </p:cNvPr>
          <p:cNvSpPr/>
          <p:nvPr userDrawn="1"/>
        </p:nvSpPr>
        <p:spPr>
          <a:xfrm rot="16200000">
            <a:off x="10368086" y="-36677"/>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2"/>
          <p:cNvSpPr>
            <a:spLocks noGrp="1"/>
          </p:cNvSpPr>
          <p:nvPr>
            <p:ph type="pic" sz="quarter" idx="14"/>
          </p:nvPr>
        </p:nvSpPr>
        <p:spPr>
          <a:xfrm>
            <a:off x="-1" y="-289"/>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786733"/>
            <a:ext cx="10972799" cy="3325309"/>
          </a:xfrm>
          <a:prstGeom prst="rect">
            <a:avLst/>
          </a:prstGeom>
        </p:spPr>
        <p:txBody>
          <a:bodyPr>
            <a:normAutofit/>
          </a:bodyPr>
          <a:lstStyle>
            <a:lvl1pPr marL="0" indent="0">
              <a:buFontTx/>
              <a:buNone/>
              <a:defRPr b="1">
                <a:solidFill>
                  <a:schemeClr val="bg2"/>
                </a:solidFill>
                <a:latin typeface="+mj-lt"/>
              </a:defRPr>
            </a:lvl1pPr>
            <a:lvl2pPr marL="36576" indent="0">
              <a:spcBef>
                <a:spcPts val="1200"/>
              </a:spcBef>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5" name="TextBox 14"/>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284176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SDP Sidebar photo + head and tex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65124"/>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ectangle 9">
            <a:extLst>
              <a:ext uri="{FF2B5EF4-FFF2-40B4-BE49-F238E27FC236}">
                <a16:creationId xmlns:a16="http://schemas.microsoft.com/office/drawing/2014/main" id="{73C7385A-C3AB-4048-B445-9CCEA3BE26B5}"/>
              </a:ext>
            </a:extLst>
          </p:cNvPr>
          <p:cNvSpPr/>
          <p:nvPr userDrawn="1"/>
        </p:nvSpPr>
        <p:spPr>
          <a:xfrm rot="16200000">
            <a:off x="804989" y="5045103"/>
            <a:ext cx="1787236" cy="1860589"/>
          </a:xfrm>
          <a:prstGeom prst="rect">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3" hasCustomPrompt="1"/>
          </p:nvPr>
        </p:nvSpPr>
        <p:spPr>
          <a:xfrm>
            <a:off x="3298197" y="1849503"/>
            <a:ext cx="8474075" cy="426254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5" name="Picture 14">
            <a:extLst>
              <a:ext uri="{FF2B5EF4-FFF2-40B4-BE49-F238E27FC236}">
                <a16:creationId xmlns:a16="http://schemas.microsoft.com/office/drawing/2014/main" id="{257E1733-FD2A-AD41-8AC2-B837F6CACD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98197" y="6274945"/>
            <a:ext cx="1636288" cy="401464"/>
          </a:xfrm>
          <a:prstGeom prst="rect">
            <a:avLst/>
          </a:prstGeom>
        </p:spPr>
      </p:pic>
      <p:sp>
        <p:nvSpPr>
          <p:cNvPr id="18" name="TextBox 17"/>
          <p:cNvSpPr txBox="1"/>
          <p:nvPr userDrawn="1"/>
        </p:nvSpPr>
        <p:spPr>
          <a:xfrm>
            <a:off x="3929448" y="6348408"/>
            <a:ext cx="7525221"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8227912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SDP 1-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3" hasCustomPrompt="1"/>
          </p:nvPr>
        </p:nvSpPr>
        <p:spPr>
          <a:xfrm>
            <a:off x="838200" y="1806754"/>
            <a:ext cx="10515602" cy="4157166"/>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9" name="Picture 8">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3" name="TextBox 12"/>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9319521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SDP 2 Column photo + head &amp; text">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6" name="Rectangle 25">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73C7385A-C3AB-4048-B445-9CCEA3BE26B5}"/>
              </a:ext>
            </a:extLst>
          </p:cNvPr>
          <p:cNvSpPr/>
          <p:nvPr userDrawn="1"/>
        </p:nvSpPr>
        <p:spPr>
          <a:xfrm rot="16200000">
            <a:off x="10406587" y="-37685"/>
            <a:ext cx="1787236" cy="18605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icture Placeholder 2"/>
          <p:cNvSpPr>
            <a:spLocks noGrp="1"/>
          </p:cNvSpPr>
          <p:nvPr>
            <p:ph type="pic" sz="quarter" idx="16"/>
          </p:nvPr>
        </p:nvSpPr>
        <p:spPr>
          <a:xfrm>
            <a:off x="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6" name="Text Placeholder 4"/>
          <p:cNvSpPr>
            <a:spLocks noGrp="1"/>
          </p:cNvSpPr>
          <p:nvPr>
            <p:ph type="body" sz="quarter" idx="13" hasCustomPrompt="1"/>
          </p:nvPr>
        </p:nvSpPr>
        <p:spPr>
          <a:xfrm>
            <a:off x="587088"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9" name="Text Placeholder 4"/>
          <p:cNvSpPr>
            <a:spLocks noGrp="1"/>
          </p:cNvSpPr>
          <p:nvPr>
            <p:ph type="body" sz="quarter" idx="17" hasCustomPrompt="1"/>
          </p:nvPr>
        </p:nvSpPr>
        <p:spPr>
          <a:xfrm>
            <a:off x="6073490"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20"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2" name="TextBox 11"/>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091419176"/>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SDP 2_Column photo +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9"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1" name="Text Placeholder 4"/>
          <p:cNvSpPr>
            <a:spLocks noGrp="1"/>
          </p:cNvSpPr>
          <p:nvPr>
            <p:ph type="body" sz="quarter" idx="14" hasCustomPrompt="1"/>
          </p:nvPr>
        </p:nvSpPr>
        <p:spPr>
          <a:xfrm>
            <a:off x="6324601"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3" name="Picture 12">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466828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Section Open No Photo">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no photo</a:t>
            </a:r>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22134291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SDP 3-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3" hasCustomPrompt="1"/>
          </p:nvPr>
        </p:nvSpPr>
        <p:spPr>
          <a:xfrm>
            <a:off x="838199"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Text Placeholder 4"/>
          <p:cNvSpPr>
            <a:spLocks noGrp="1"/>
          </p:cNvSpPr>
          <p:nvPr>
            <p:ph type="body" sz="quarter" idx="16" hasCustomPrompt="1"/>
          </p:nvPr>
        </p:nvSpPr>
        <p:spPr>
          <a:xfrm>
            <a:off x="4495800"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Text Placeholder 4"/>
          <p:cNvSpPr>
            <a:spLocks noGrp="1"/>
          </p:cNvSpPr>
          <p:nvPr>
            <p:ph type="body" sz="quarter" idx="17" hasCustomPrompt="1"/>
          </p:nvPr>
        </p:nvSpPr>
        <p:spPr>
          <a:xfrm>
            <a:off x="8153401"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273419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SDP Table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473311" y="5560210"/>
            <a:ext cx="11258376" cy="408791"/>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dirty="0"/>
              <a:t>Add Source and Notes here.</a:t>
            </a:r>
          </a:p>
        </p:txBody>
      </p:sp>
      <p:sp>
        <p:nvSpPr>
          <p:cNvPr id="10" name="Table Placeholder 9"/>
          <p:cNvSpPr>
            <a:spLocks noGrp="1"/>
          </p:cNvSpPr>
          <p:nvPr>
            <p:ph type="tbl" sz="quarter" idx="11"/>
          </p:nvPr>
        </p:nvSpPr>
        <p:spPr>
          <a:xfrm>
            <a:off x="473311" y="1828800"/>
            <a:ext cx="11258376" cy="3588152"/>
          </a:xfrm>
          <a:prstGeom prst="rect">
            <a:avLst/>
          </a:prstGeom>
        </p:spPr>
        <p:txBody>
          <a:bodyPr/>
          <a:lstStyle>
            <a:lvl1pPr>
              <a:buNone/>
              <a:defRPr>
                <a:solidFill>
                  <a:srgbClr val="10335A"/>
                </a:solidFill>
              </a:defRPr>
            </a:lvl1pPr>
          </a:lstStyle>
          <a:p>
            <a:r>
              <a:rPr lang="en-US" dirty="0"/>
              <a:t>Click icon to add table</a:t>
            </a:r>
          </a:p>
        </p:txBody>
      </p:sp>
      <p:cxnSp>
        <p:nvCxnSpPr>
          <p:cNvPr id="19" name="Straight Connector 18">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2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3" name="TextBox 12"/>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89589937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igure/Chart Slide">
    <p:spTree>
      <p:nvGrpSpPr>
        <p:cNvPr id="1" name=""/>
        <p:cNvGrpSpPr/>
        <p:nvPr/>
      </p:nvGrpSpPr>
      <p:grpSpPr>
        <a:xfrm>
          <a:off x="0" y="0"/>
          <a:ext cx="0" cy="0"/>
          <a:chOff x="0" y="0"/>
          <a:chExt cx="0" cy="0"/>
        </a:xfrm>
      </p:grpSpPr>
      <p:sp>
        <p:nvSpPr>
          <p:cNvPr id="5" name="Text Placeholder 7"/>
          <p:cNvSpPr>
            <a:spLocks noGrp="1"/>
          </p:cNvSpPr>
          <p:nvPr>
            <p:ph type="body" sz="quarter" idx="10"/>
          </p:nvPr>
        </p:nvSpPr>
        <p:spPr>
          <a:xfrm>
            <a:off x="473311" y="5497975"/>
            <a:ext cx="11258376" cy="572626"/>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a:t>Click to edit Master text styles</a:t>
            </a:r>
          </a:p>
        </p:txBody>
      </p:sp>
      <p:sp>
        <p:nvSpPr>
          <p:cNvPr id="7" name="Chart Placeholder 6"/>
          <p:cNvSpPr>
            <a:spLocks noGrp="1"/>
          </p:cNvSpPr>
          <p:nvPr>
            <p:ph type="chart" sz="quarter" idx="11"/>
          </p:nvPr>
        </p:nvSpPr>
        <p:spPr>
          <a:xfrm>
            <a:off x="838199" y="1840171"/>
            <a:ext cx="10515602" cy="3319659"/>
          </a:xfrm>
          <a:prstGeom prst="roundRect">
            <a:avLst>
              <a:gd name="adj" fmla="val 0"/>
            </a:avLst>
          </a:prstGeom>
        </p:spPr>
        <p:txBody>
          <a:bodyPr/>
          <a:lstStyle>
            <a:lvl1pPr>
              <a:buNone/>
              <a:defRPr>
                <a:solidFill>
                  <a:srgbClr val="10335A"/>
                </a:solidFill>
              </a:defRPr>
            </a:lvl1pPr>
          </a:lstStyle>
          <a:p>
            <a:r>
              <a:rPr lang="en-US" dirty="0"/>
              <a:t>Click icon to add chart</a:t>
            </a:r>
          </a:p>
        </p:txBody>
      </p:sp>
      <p:sp>
        <p:nvSpPr>
          <p:cNvPr id="9"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cxnSp>
        <p:nvCxnSpPr>
          <p:cNvPr id="13" name="Straight Connector 12">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8174649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SDP Back Cover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2A18208-670E-1148-A64F-72EC3E6B351F}"/>
              </a:ext>
            </a:extLst>
          </p:cNvPr>
          <p:cNvSpPr>
            <a:spLocks noGrp="1"/>
          </p:cNvSpPr>
          <p:nvPr>
            <p:ph type="ctrTitle"/>
          </p:nvPr>
        </p:nvSpPr>
        <p:spPr>
          <a:xfrm>
            <a:off x="457200" y="2743200"/>
            <a:ext cx="5722310" cy="1595504"/>
          </a:xfrm>
        </p:spPr>
        <p:txBody>
          <a:bodyPr lIns="0" tIns="0" rIns="0" bIns="0" anchor="ctr" anchorCtr="0">
            <a:normAutofit/>
          </a:bodyPr>
          <a:lstStyle>
            <a:lvl1pPr algn="l">
              <a:lnSpc>
                <a:spcPct val="90000"/>
              </a:lnSpc>
              <a:defRPr sz="4800">
                <a:solidFill>
                  <a:schemeClr val="accent1"/>
                </a:solidFill>
              </a:defRPr>
            </a:lvl1pPr>
          </a:lstStyle>
          <a:p>
            <a:r>
              <a:rPr lang="en-US"/>
              <a:t>Click to edit Master title style</a:t>
            </a:r>
            <a:endParaRPr lang="en-US" dirty="0"/>
          </a:p>
        </p:txBody>
      </p:sp>
      <p:sp>
        <p:nvSpPr>
          <p:cNvPr id="17" name="Picture Placeholder 5">
            <a:extLst>
              <a:ext uri="{FF2B5EF4-FFF2-40B4-BE49-F238E27FC236}">
                <a16:creationId xmlns:a16="http://schemas.microsoft.com/office/drawing/2014/main" id="{2DCA8348-BEE8-8947-840A-422E4FD18CDB}"/>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18" name="Picture Placeholder 5">
            <a:extLst>
              <a:ext uri="{FF2B5EF4-FFF2-40B4-BE49-F238E27FC236}">
                <a16:creationId xmlns:a16="http://schemas.microsoft.com/office/drawing/2014/main" id="{031BF40E-E463-3D48-804A-3F217425AFC3}"/>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20" name="Right Triangle 19">
            <a:extLst>
              <a:ext uri="{FF2B5EF4-FFF2-40B4-BE49-F238E27FC236}">
                <a16:creationId xmlns:a16="http://schemas.microsoft.com/office/drawing/2014/main" id="{B2F54DD2-53DD-E94B-AE46-D4AE86E668E3}"/>
              </a:ext>
            </a:extLst>
          </p:cNvPr>
          <p:cNvSpPr/>
          <p:nvPr userDrawn="1"/>
        </p:nvSpPr>
        <p:spPr>
          <a:xfrm rot="16200000">
            <a:off x="10375600" y="5034086"/>
            <a:ext cx="1787236" cy="1860589"/>
          </a:xfrm>
          <a:prstGeom prst="rtTriangl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521755"/>
            <a:ext cx="2185416" cy="536194"/>
          </a:xfrm>
          <a:prstGeom prst="rect">
            <a:avLst/>
          </a:prstGeom>
        </p:spPr>
      </p:pic>
      <p:sp>
        <p:nvSpPr>
          <p:cNvPr id="8" name="TextBox 7"/>
          <p:cNvSpPr txBox="1"/>
          <p:nvPr userDrawn="1"/>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42681066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9E59DDE-9CBA-47FF-A8D3-267800DF674D}" type="datetime1">
              <a:rPr lang="en-US" smtClean="0"/>
              <a:t>8/14/2020</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ACA051B-D0BE-4B1D-B1F3-F2340DB65D5E}" type="slidenum">
              <a:rPr lang="en-US" smtClean="0"/>
              <a:t>‹#›</a:t>
            </a:fld>
            <a:endParaRPr lang="en-US" dirty="0"/>
          </a:p>
        </p:txBody>
      </p:sp>
    </p:spTree>
    <p:extLst>
      <p:ext uri="{BB962C8B-B14F-4D97-AF65-F5344CB8AC3E}">
        <p14:creationId xmlns:p14="http://schemas.microsoft.com/office/powerpoint/2010/main" val="3476490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421178" y="521548"/>
            <a:ext cx="2186265" cy="536401"/>
          </a:xfrm>
          <a:prstGeom prst="rect">
            <a:avLst/>
          </a:prstGeom>
        </p:spPr>
      </p:pic>
      <p:sp>
        <p:nvSpPr>
          <p:cNvPr id="12" name="Right Triangle 11">
            <a:extLst>
              <a:ext uri="{FF2B5EF4-FFF2-40B4-BE49-F238E27FC236}">
                <a16:creationId xmlns:a16="http://schemas.microsoft.com/office/drawing/2014/main" id="{57EFDF70-CAD3-704F-BDBE-A7367250F34F}"/>
              </a:ext>
            </a:extLst>
          </p:cNvPr>
          <p:cNvSpPr>
            <a:spLocks noChangeAspect="1"/>
          </p:cNvSpPr>
          <p:nvPr/>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 style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styles</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Tree>
    <p:extLst>
      <p:ext uri="{BB962C8B-B14F-4D97-AF65-F5344CB8AC3E}">
        <p14:creationId xmlns:p14="http://schemas.microsoft.com/office/powerpoint/2010/main" val="4012459584"/>
      </p:ext>
    </p:extLst>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Cover with Photo">
    <p:spTree>
      <p:nvGrpSpPr>
        <p:cNvPr id="1" name=""/>
        <p:cNvGrpSpPr/>
        <p:nvPr/>
      </p:nvGrpSpPr>
      <p:grpSpPr>
        <a:xfrm>
          <a:off x="0" y="0"/>
          <a:ext cx="0" cy="0"/>
          <a:chOff x="0" y="0"/>
          <a:chExt cx="0" cy="0"/>
        </a:xfrm>
      </p:grpSpPr>
      <p:sp>
        <p:nvSpPr>
          <p:cNvPr id="16" name="Right Triangle 10">
            <a:extLst>
              <a:ext uri="{FF2B5EF4-FFF2-40B4-BE49-F238E27FC236}">
                <a16:creationId xmlns:a16="http://schemas.microsoft.com/office/drawing/2014/main" id="{5C5D787E-84F9-F042-AE95-D7345238A7B0}"/>
              </a:ext>
            </a:extLst>
          </p:cNvPr>
          <p:cNvSpPr/>
          <p:nvPr/>
        </p:nvSpPr>
        <p:spPr>
          <a:xfrm rot="5400000">
            <a:off x="1670776" y="-1772053"/>
            <a:ext cx="6953117" cy="10392713"/>
          </a:xfrm>
          <a:custGeom>
            <a:avLst/>
            <a:gdLst>
              <a:gd name="connsiteX0" fmla="*/ 0 w 10450371"/>
              <a:gd name="connsiteY0" fmla="*/ 10879283 h 10879283"/>
              <a:gd name="connsiteX1" fmla="*/ 0 w 10450371"/>
              <a:gd name="connsiteY1" fmla="*/ 0 h 10879283"/>
              <a:gd name="connsiteX2" fmla="*/ 10450371 w 10450371"/>
              <a:gd name="connsiteY2" fmla="*/ 10879283 h 10879283"/>
              <a:gd name="connsiteX3" fmla="*/ 0 w 10450371"/>
              <a:gd name="connsiteY3" fmla="*/ 10879283 h 10879283"/>
              <a:gd name="connsiteX0" fmla="*/ 0 w 10450371"/>
              <a:gd name="connsiteY0" fmla="*/ 10879283 h 10879283"/>
              <a:gd name="connsiteX1" fmla="*/ 0 w 10450371"/>
              <a:gd name="connsiteY1" fmla="*/ 0 h 10879283"/>
              <a:gd name="connsiteX2" fmla="*/ 6947510 w 10450371"/>
              <a:gd name="connsiteY2" fmla="*/ 7244821 h 10879283"/>
              <a:gd name="connsiteX3" fmla="*/ 10450371 w 10450371"/>
              <a:gd name="connsiteY3" fmla="*/ 10879283 h 10879283"/>
              <a:gd name="connsiteX4" fmla="*/ 0 w 10450371"/>
              <a:gd name="connsiteY4" fmla="*/ 10879283 h 10879283"/>
              <a:gd name="connsiteX0" fmla="*/ 0 w 6947510"/>
              <a:gd name="connsiteY0" fmla="*/ 10879283 h 10879283"/>
              <a:gd name="connsiteX1" fmla="*/ 0 w 6947510"/>
              <a:gd name="connsiteY1" fmla="*/ 0 h 10879283"/>
              <a:gd name="connsiteX2" fmla="*/ 6947510 w 6947510"/>
              <a:gd name="connsiteY2" fmla="*/ 7244821 h 10879283"/>
              <a:gd name="connsiteX3" fmla="*/ 6938244 w 6947510"/>
              <a:gd name="connsiteY3" fmla="*/ 10868892 h 10879283"/>
              <a:gd name="connsiteX4" fmla="*/ 0 w 6947510"/>
              <a:gd name="connsiteY4" fmla="*/ 10879283 h 10879283"/>
              <a:gd name="connsiteX0" fmla="*/ 3 w 6947510"/>
              <a:gd name="connsiteY0" fmla="*/ 9518074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9518074 h 10868892"/>
              <a:gd name="connsiteX0" fmla="*/ 3 w 6947510"/>
              <a:gd name="connsiteY0" fmla="*/ 10349347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10349347 h 10868892"/>
              <a:gd name="connsiteX0" fmla="*/ 3 w 6947510"/>
              <a:gd name="connsiteY0" fmla="*/ 10349347 h 10349347"/>
              <a:gd name="connsiteX1" fmla="*/ 0 w 6947510"/>
              <a:gd name="connsiteY1" fmla="*/ 0 h 10349347"/>
              <a:gd name="connsiteX2" fmla="*/ 6947510 w 6947510"/>
              <a:gd name="connsiteY2" fmla="*/ 7244821 h 10349347"/>
              <a:gd name="connsiteX3" fmla="*/ 6938244 w 6947510"/>
              <a:gd name="connsiteY3" fmla="*/ 9611592 h 10349347"/>
              <a:gd name="connsiteX4" fmla="*/ 3 w 6947510"/>
              <a:gd name="connsiteY4" fmla="*/ 10349347 h 10349347"/>
              <a:gd name="connsiteX0" fmla="*/ 3 w 6947510"/>
              <a:gd name="connsiteY0" fmla="*/ 10349347 h 10370132"/>
              <a:gd name="connsiteX1" fmla="*/ 0 w 6947510"/>
              <a:gd name="connsiteY1" fmla="*/ 0 h 10370132"/>
              <a:gd name="connsiteX2" fmla="*/ 6947510 w 6947510"/>
              <a:gd name="connsiteY2" fmla="*/ 7244821 h 10370132"/>
              <a:gd name="connsiteX3" fmla="*/ 6927856 w 6947510"/>
              <a:gd name="connsiteY3" fmla="*/ 10370132 h 10370132"/>
              <a:gd name="connsiteX4" fmla="*/ 3 w 6947510"/>
              <a:gd name="connsiteY4" fmla="*/ 10349347 h 10370132"/>
              <a:gd name="connsiteX0" fmla="*/ 5613 w 6947510"/>
              <a:gd name="connsiteY0" fmla="*/ 10383006 h 10383006"/>
              <a:gd name="connsiteX1" fmla="*/ 0 w 6947510"/>
              <a:gd name="connsiteY1" fmla="*/ 0 h 10383006"/>
              <a:gd name="connsiteX2" fmla="*/ 6947510 w 6947510"/>
              <a:gd name="connsiteY2" fmla="*/ 7244821 h 10383006"/>
              <a:gd name="connsiteX3" fmla="*/ 6927856 w 6947510"/>
              <a:gd name="connsiteY3" fmla="*/ 10370132 h 10383006"/>
              <a:gd name="connsiteX4" fmla="*/ 5613 w 6947510"/>
              <a:gd name="connsiteY4" fmla="*/ 10383006 h 10383006"/>
              <a:gd name="connsiteX0" fmla="*/ 0 w 6953117"/>
              <a:gd name="connsiteY0" fmla="*/ 10388616 h 10388616"/>
              <a:gd name="connsiteX1" fmla="*/ 5607 w 6953117"/>
              <a:gd name="connsiteY1" fmla="*/ 0 h 10388616"/>
              <a:gd name="connsiteX2" fmla="*/ 6953117 w 6953117"/>
              <a:gd name="connsiteY2" fmla="*/ 7244821 h 10388616"/>
              <a:gd name="connsiteX3" fmla="*/ 6933463 w 6953117"/>
              <a:gd name="connsiteY3" fmla="*/ 10370132 h 10388616"/>
              <a:gd name="connsiteX4" fmla="*/ 0 w 6953117"/>
              <a:gd name="connsiteY4" fmla="*/ 10388616 h 10388616"/>
              <a:gd name="connsiteX0" fmla="*/ 0 w 6953117"/>
              <a:gd name="connsiteY0" fmla="*/ 10388616 h 10392713"/>
              <a:gd name="connsiteX1" fmla="*/ 5607 w 6953117"/>
              <a:gd name="connsiteY1" fmla="*/ 0 h 10392713"/>
              <a:gd name="connsiteX2" fmla="*/ 6953117 w 6953117"/>
              <a:gd name="connsiteY2" fmla="*/ 7244821 h 10392713"/>
              <a:gd name="connsiteX3" fmla="*/ 6944755 w 6953117"/>
              <a:gd name="connsiteY3" fmla="*/ 10392713 h 10392713"/>
              <a:gd name="connsiteX4" fmla="*/ 0 w 6953117"/>
              <a:gd name="connsiteY4" fmla="*/ 10388616 h 1039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3117" h="10392713">
                <a:moveTo>
                  <a:pt x="0" y="10388616"/>
                </a:moveTo>
                <a:cubicBezTo>
                  <a:pt x="-1" y="7215925"/>
                  <a:pt x="5608" y="3172691"/>
                  <a:pt x="5607" y="0"/>
                </a:cubicBezTo>
                <a:lnTo>
                  <a:pt x="6953117" y="7244821"/>
                </a:lnTo>
                <a:cubicBezTo>
                  <a:pt x="6950028" y="8452845"/>
                  <a:pt x="6947844" y="9184689"/>
                  <a:pt x="6944755" y="10392713"/>
                </a:cubicBezTo>
                <a:lnTo>
                  <a:pt x="0" y="10388616"/>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25A32D1-C2BD-B54F-8CE3-ED24D004416E}"/>
              </a:ext>
            </a:extLst>
          </p:cNvPr>
          <p:cNvSpPr>
            <a:spLocks noGrp="1"/>
          </p:cNvSpPr>
          <p:nvPr>
            <p:ph type="ctrTitle" hasCustomPrompt="1"/>
          </p:nvPr>
        </p:nvSpPr>
        <p:spPr>
          <a:xfrm>
            <a:off x="457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 style</a:t>
            </a:r>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57200" y="521548"/>
            <a:ext cx="2186265" cy="536401"/>
          </a:xfrm>
          <a:prstGeom prst="rect">
            <a:avLst/>
          </a:prstGeom>
        </p:spPr>
      </p:pic>
      <p:sp>
        <p:nvSpPr>
          <p:cNvPr id="21" name="Picture Placeholder 5">
            <a:extLst>
              <a:ext uri="{FF2B5EF4-FFF2-40B4-BE49-F238E27FC236}">
                <a16:creationId xmlns:a16="http://schemas.microsoft.com/office/drawing/2014/main" id="{AD66C520-E504-A649-A255-A24E0B283BA1}"/>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2" name="Picture Placeholder 5">
            <a:extLst>
              <a:ext uri="{FF2B5EF4-FFF2-40B4-BE49-F238E27FC236}">
                <a16:creationId xmlns:a16="http://schemas.microsoft.com/office/drawing/2014/main" id="{E394A4CB-EC67-A54D-A57B-2410EC22883E}"/>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4" name="Subtitle 2">
            <a:extLst>
              <a:ext uri="{FF2B5EF4-FFF2-40B4-BE49-F238E27FC236}">
                <a16:creationId xmlns:a16="http://schemas.microsoft.com/office/drawing/2014/main" id="{9212EB01-1A1F-564E-972D-7C6EAB8BD963}"/>
              </a:ext>
            </a:extLst>
          </p:cNvPr>
          <p:cNvSpPr>
            <a:spLocks noGrp="1"/>
          </p:cNvSpPr>
          <p:nvPr>
            <p:ph type="subTitle" idx="1" hasCustomPrompt="1"/>
          </p:nvPr>
        </p:nvSpPr>
        <p:spPr>
          <a:xfrm>
            <a:off x="457200" y="3657600"/>
            <a:ext cx="4374444" cy="778222"/>
          </a:xfrm>
          <a:prstGeom prst="rect">
            <a:avLst/>
          </a:prstGeom>
        </p:spPr>
        <p:txBody>
          <a:bodyPr lIns="0" tIns="0" rIns="0" bIns="0">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5" name="Content Placeholder 17">
            <a:extLst>
              <a:ext uri="{FF2B5EF4-FFF2-40B4-BE49-F238E27FC236}">
                <a16:creationId xmlns:a16="http://schemas.microsoft.com/office/drawing/2014/main" id="{335CBFEA-E4EF-4F41-8A69-E9B233AF7FC9}"/>
              </a:ext>
            </a:extLst>
          </p:cNvPr>
          <p:cNvSpPr>
            <a:spLocks noGrp="1"/>
          </p:cNvSpPr>
          <p:nvPr>
            <p:ph sz="quarter" idx="12" hasCustomPrompt="1"/>
          </p:nvPr>
        </p:nvSpPr>
        <p:spPr>
          <a:xfrm>
            <a:off x="457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styles</a:t>
            </a:r>
          </a:p>
        </p:txBody>
      </p:sp>
      <p:sp>
        <p:nvSpPr>
          <p:cNvPr id="26" name="Content Placeholder 23">
            <a:extLst>
              <a:ext uri="{FF2B5EF4-FFF2-40B4-BE49-F238E27FC236}">
                <a16:creationId xmlns:a16="http://schemas.microsoft.com/office/drawing/2014/main" id="{A5253C6B-EABE-2B48-AAA9-D4D181E8C55A}"/>
              </a:ext>
            </a:extLst>
          </p:cNvPr>
          <p:cNvSpPr>
            <a:spLocks noGrp="1"/>
          </p:cNvSpPr>
          <p:nvPr>
            <p:ph sz="quarter" idx="13"/>
          </p:nvPr>
        </p:nvSpPr>
        <p:spPr>
          <a:xfrm>
            <a:off x="457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7" name="Right Triangle 16">
            <a:extLst>
              <a:ext uri="{FF2B5EF4-FFF2-40B4-BE49-F238E27FC236}">
                <a16:creationId xmlns:a16="http://schemas.microsoft.com/office/drawing/2014/main" id="{3DA51437-1F48-DF4B-B788-17EBE11306A3}"/>
              </a:ext>
            </a:extLst>
          </p:cNvPr>
          <p:cNvSpPr/>
          <p:nvPr/>
        </p:nvSpPr>
        <p:spPr>
          <a:xfrm rot="16200000">
            <a:off x="10049933" y="4726950"/>
            <a:ext cx="2120583" cy="2207618"/>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6"/>
          </p:nvPr>
        </p:nvSpPr>
        <p:spPr>
          <a:xfrm>
            <a:off x="3171721" y="-77616"/>
            <a:ext cx="9042313" cy="6884894"/>
          </a:xfrm>
          <a:custGeom>
            <a:avLst/>
            <a:gdLst>
              <a:gd name="connsiteX0" fmla="*/ 0 w 9042313"/>
              <a:gd name="connsiteY0" fmla="*/ 0 h 6858000"/>
              <a:gd name="connsiteX1" fmla="*/ 9042313 w 9042313"/>
              <a:gd name="connsiteY1" fmla="*/ 0 h 6858000"/>
              <a:gd name="connsiteX2" fmla="*/ 9042313 w 9042313"/>
              <a:gd name="connsiteY2" fmla="*/ 6858000 h 6858000"/>
              <a:gd name="connsiteX3" fmla="*/ 0 w 9042313"/>
              <a:gd name="connsiteY3" fmla="*/ 6858000 h 6858000"/>
              <a:gd name="connsiteX4" fmla="*/ 0 w 9042313"/>
              <a:gd name="connsiteY4" fmla="*/ 0 h 6858000"/>
              <a:gd name="connsiteX0" fmla="*/ 0 w 9042313"/>
              <a:gd name="connsiteY0" fmla="*/ 8965 h 6866965"/>
              <a:gd name="connsiteX1" fmla="*/ 3717278 w 9042313"/>
              <a:gd name="connsiteY1" fmla="*/ 0 h 6866965"/>
              <a:gd name="connsiteX2" fmla="*/ 9042313 w 9042313"/>
              <a:gd name="connsiteY2" fmla="*/ 8965 h 6866965"/>
              <a:gd name="connsiteX3" fmla="*/ 9042313 w 9042313"/>
              <a:gd name="connsiteY3" fmla="*/ 6866965 h 6866965"/>
              <a:gd name="connsiteX4" fmla="*/ 0 w 9042313"/>
              <a:gd name="connsiteY4" fmla="*/ 6866965 h 6866965"/>
              <a:gd name="connsiteX5" fmla="*/ 0 w 9042313"/>
              <a:gd name="connsiteY5" fmla="*/ 8965 h 6866965"/>
              <a:gd name="connsiteX0" fmla="*/ 0 w 9042313"/>
              <a:gd name="connsiteY0" fmla="*/ 1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0 w 9042313"/>
              <a:gd name="connsiteY5" fmla="*/ 1 h 6858001"/>
              <a:gd name="connsiteX0" fmla="*/ 1775012 w 9042313"/>
              <a:gd name="connsiteY0" fmla="*/ 5100918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1775012 w 9042313"/>
              <a:gd name="connsiteY5" fmla="*/ 5100918 h 6858001"/>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75930 h 6875930"/>
              <a:gd name="connsiteX4" fmla="*/ 0 w 9042313"/>
              <a:gd name="connsiteY4" fmla="*/ 6875930 h 6875930"/>
              <a:gd name="connsiteX5" fmla="*/ 1775012 w 9042313"/>
              <a:gd name="connsiteY5" fmla="*/ 5118847 h 6875930"/>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5" fmla="*/ 1775012 w 9042313"/>
              <a:gd name="connsiteY5" fmla="*/ 5118847 h 6875930"/>
              <a:gd name="connsiteX0" fmla="*/ 0 w 9042313"/>
              <a:gd name="connsiteY0" fmla="*/ 6875930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0" fmla="*/ 0 w 9042313"/>
              <a:gd name="connsiteY0" fmla="*/ 6875930 h 6884894"/>
              <a:gd name="connsiteX1" fmla="*/ 7114902 w 9042313"/>
              <a:gd name="connsiteY1" fmla="*/ 0 h 6884894"/>
              <a:gd name="connsiteX2" fmla="*/ 9042313 w 9042313"/>
              <a:gd name="connsiteY2" fmla="*/ 17930 h 6884894"/>
              <a:gd name="connsiteX3" fmla="*/ 6971466 w 9042313"/>
              <a:gd name="connsiteY3" fmla="*/ 6884894 h 6884894"/>
              <a:gd name="connsiteX4" fmla="*/ 0 w 9042313"/>
              <a:gd name="connsiteY4"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7697607 w 9042313"/>
              <a:gd name="connsiteY3" fmla="*/ 4509248 h 6884894"/>
              <a:gd name="connsiteX4" fmla="*/ 6971466 w 9042313"/>
              <a:gd name="connsiteY4" fmla="*/ 6884894 h 6884894"/>
              <a:gd name="connsiteX5" fmla="*/ 0 w 9042313"/>
              <a:gd name="connsiteY5"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9024383 w 9042313"/>
              <a:gd name="connsiteY3" fmla="*/ 4831978 h 6884894"/>
              <a:gd name="connsiteX4" fmla="*/ 6971466 w 9042313"/>
              <a:gd name="connsiteY4" fmla="*/ 6884894 h 6884894"/>
              <a:gd name="connsiteX5" fmla="*/ 0 w 9042313"/>
              <a:gd name="connsiteY5" fmla="*/ 6875930 h 688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42313" h="6884894">
                <a:moveTo>
                  <a:pt x="0" y="6875930"/>
                </a:moveTo>
                <a:lnTo>
                  <a:pt x="7114902" y="0"/>
                </a:lnTo>
                <a:lnTo>
                  <a:pt x="9042313" y="17930"/>
                </a:lnTo>
                <a:cubicBezTo>
                  <a:pt x="9036336" y="1622613"/>
                  <a:pt x="9030360" y="3227295"/>
                  <a:pt x="9024383" y="4831978"/>
                </a:cubicBezTo>
                <a:lnTo>
                  <a:pt x="6971466" y="6884894"/>
                </a:lnTo>
                <a:lnTo>
                  <a:pt x="0" y="6875930"/>
                </a:lnTo>
                <a:close/>
              </a:path>
            </a:pathLst>
          </a:custGeom>
        </p:spPr>
        <p:txBody>
          <a:bodyPr/>
          <a:lstStyle>
            <a:lvl1pPr marL="0" indent="0">
              <a:buFontTx/>
              <a:buNone/>
              <a:defRPr sz="800"/>
            </a:lvl1pPr>
          </a:lstStyle>
          <a:p>
            <a:r>
              <a:rPr lang="en-US" dirty="0"/>
              <a:t>Click icon to add picture</a:t>
            </a:r>
          </a:p>
        </p:txBody>
      </p:sp>
    </p:spTree>
    <p:extLst>
      <p:ext uri="{BB962C8B-B14F-4D97-AF65-F5344CB8AC3E}">
        <p14:creationId xmlns:p14="http://schemas.microsoft.com/office/powerpoint/2010/main" val="3398121643"/>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1_Section Open No Photo">
    <p:spTree>
      <p:nvGrpSpPr>
        <p:cNvPr id="1" name=""/>
        <p:cNvGrpSpPr/>
        <p:nvPr/>
      </p:nvGrpSpPr>
      <p:grpSpPr>
        <a:xfrm>
          <a:off x="0" y="0"/>
          <a:ext cx="0" cy="0"/>
          <a:chOff x="0" y="0"/>
          <a:chExt cx="0" cy="0"/>
        </a:xfrm>
      </p:grpSpPr>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503408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no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14" name="Right Triangle 13">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2797489025"/>
      </p:ext>
    </p:extLst>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Section Open with Photo">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4564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Triangle 13">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entagon 5"/>
          <p:cNvSpPr/>
          <p:nvPr/>
        </p:nvSpPr>
        <p:spPr>
          <a:xfrm flipH="1">
            <a:off x="308110" y="-2"/>
            <a:ext cx="2226365" cy="1787237"/>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3"/>
          <p:cNvSpPr>
            <a:spLocks noGrp="1"/>
          </p:cNvSpPr>
          <p:nvPr>
            <p:ph type="pic" sz="quarter" idx="14"/>
          </p:nvPr>
        </p:nvSpPr>
        <p:spPr>
          <a:xfrm>
            <a:off x="-38500" y="0"/>
            <a:ext cx="12230499" cy="1787235"/>
          </a:xfrm>
          <a:custGeom>
            <a:avLst/>
            <a:gdLst>
              <a:gd name="connsiteX0" fmla="*/ 891897 w 11061245"/>
              <a:gd name="connsiteY0" fmla="*/ 0 h 1783794"/>
              <a:gd name="connsiteX1" fmla="*/ 10169348 w 11061245"/>
              <a:gd name="connsiteY1" fmla="*/ 0 h 1783794"/>
              <a:gd name="connsiteX2" fmla="*/ 11061245 w 11061245"/>
              <a:gd name="connsiteY2" fmla="*/ 891897 h 1783794"/>
              <a:gd name="connsiteX3" fmla="*/ 11061245 w 11061245"/>
              <a:gd name="connsiteY3" fmla="*/ 891897 h 1783794"/>
              <a:gd name="connsiteX4" fmla="*/ 10169348 w 11061245"/>
              <a:gd name="connsiteY4" fmla="*/ 1783794 h 1783794"/>
              <a:gd name="connsiteX5" fmla="*/ 891897 w 11061245"/>
              <a:gd name="connsiteY5" fmla="*/ 1783794 h 1783794"/>
              <a:gd name="connsiteX6" fmla="*/ 0 w 11061245"/>
              <a:gd name="connsiteY6" fmla="*/ 891897 h 1783794"/>
              <a:gd name="connsiteX7" fmla="*/ 0 w 11061245"/>
              <a:gd name="connsiteY7" fmla="*/ 891897 h 1783794"/>
              <a:gd name="connsiteX8" fmla="*/ 891897 w 11061245"/>
              <a:gd name="connsiteY8" fmla="*/ 0 h 1783794"/>
              <a:gd name="connsiteX0" fmla="*/ 1649896 w 11819244"/>
              <a:gd name="connsiteY0" fmla="*/ 0 h 1793733"/>
              <a:gd name="connsiteX1" fmla="*/ 10927347 w 11819244"/>
              <a:gd name="connsiteY1" fmla="*/ 0 h 1793733"/>
              <a:gd name="connsiteX2" fmla="*/ 11819244 w 11819244"/>
              <a:gd name="connsiteY2" fmla="*/ 891897 h 1793733"/>
              <a:gd name="connsiteX3" fmla="*/ 11819244 w 11819244"/>
              <a:gd name="connsiteY3" fmla="*/ 891897 h 1793733"/>
              <a:gd name="connsiteX4" fmla="*/ 10927347 w 11819244"/>
              <a:gd name="connsiteY4" fmla="*/ 1783794 h 1793733"/>
              <a:gd name="connsiteX5" fmla="*/ 0 w 11819244"/>
              <a:gd name="connsiteY5" fmla="*/ 1793733 h 1793733"/>
              <a:gd name="connsiteX6" fmla="*/ 757999 w 11819244"/>
              <a:gd name="connsiteY6" fmla="*/ 891897 h 1793733"/>
              <a:gd name="connsiteX7" fmla="*/ 757999 w 11819244"/>
              <a:gd name="connsiteY7" fmla="*/ 891897 h 1793733"/>
              <a:gd name="connsiteX8" fmla="*/ 1649896 w 11819244"/>
              <a:gd name="connsiteY8" fmla="*/ 0 h 1793733"/>
              <a:gd name="connsiteX0" fmla="*/ 1719470 w 11819244"/>
              <a:gd name="connsiteY0" fmla="*/ 0 h 1813612"/>
              <a:gd name="connsiteX1" fmla="*/ 10927347 w 11819244"/>
              <a:gd name="connsiteY1" fmla="*/ 19879 h 1813612"/>
              <a:gd name="connsiteX2" fmla="*/ 11819244 w 11819244"/>
              <a:gd name="connsiteY2" fmla="*/ 911776 h 1813612"/>
              <a:gd name="connsiteX3" fmla="*/ 11819244 w 11819244"/>
              <a:gd name="connsiteY3" fmla="*/ 911776 h 1813612"/>
              <a:gd name="connsiteX4" fmla="*/ 10927347 w 11819244"/>
              <a:gd name="connsiteY4" fmla="*/ 1803673 h 1813612"/>
              <a:gd name="connsiteX5" fmla="*/ 0 w 11819244"/>
              <a:gd name="connsiteY5" fmla="*/ 1813612 h 1813612"/>
              <a:gd name="connsiteX6" fmla="*/ 757999 w 11819244"/>
              <a:gd name="connsiteY6" fmla="*/ 911776 h 1813612"/>
              <a:gd name="connsiteX7" fmla="*/ 757999 w 11819244"/>
              <a:gd name="connsiteY7" fmla="*/ 911776 h 1813612"/>
              <a:gd name="connsiteX8" fmla="*/ 1719470 w 11819244"/>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27347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07469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2169356 w 12776025"/>
              <a:gd name="connsiteY1" fmla="*/ 6498 h 1813612"/>
              <a:gd name="connsiteX2" fmla="*/ 12776025 w 12776025"/>
              <a:gd name="connsiteY2" fmla="*/ 29818 h 1813612"/>
              <a:gd name="connsiteX3" fmla="*/ 11819244 w 12776025"/>
              <a:gd name="connsiteY3" fmla="*/ 911776 h 1813612"/>
              <a:gd name="connsiteX4" fmla="*/ 11819244 w 12776025"/>
              <a:gd name="connsiteY4" fmla="*/ 911776 h 1813612"/>
              <a:gd name="connsiteX5" fmla="*/ 10907469 w 12776025"/>
              <a:gd name="connsiteY5" fmla="*/ 1803673 h 1813612"/>
              <a:gd name="connsiteX6" fmla="*/ 0 w 12776025"/>
              <a:gd name="connsiteY6" fmla="*/ 1813612 h 1813612"/>
              <a:gd name="connsiteX7" fmla="*/ 757999 w 12776025"/>
              <a:gd name="connsiteY7" fmla="*/ 911776 h 1813612"/>
              <a:gd name="connsiteX8" fmla="*/ 757999 w 12776025"/>
              <a:gd name="connsiteY8" fmla="*/ 911776 h 1813612"/>
              <a:gd name="connsiteX9" fmla="*/ 1719470 w 1277602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1345140 w 12795275"/>
              <a:gd name="connsiteY8" fmla="*/ 390684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285643 w 12795275"/>
              <a:gd name="connsiteY7" fmla="*/ 1435463 h 1813612"/>
              <a:gd name="connsiteX8" fmla="*/ 757999 w 12795275"/>
              <a:gd name="connsiteY8" fmla="*/ 911776 h 1813612"/>
              <a:gd name="connsiteX9" fmla="*/ 1345140 w 12795275"/>
              <a:gd name="connsiteY9" fmla="*/ 390684 h 1813612"/>
              <a:gd name="connsiteX10" fmla="*/ 1719470 w 12795275"/>
              <a:gd name="connsiteY10" fmla="*/ 0 h 1813612"/>
              <a:gd name="connsiteX0" fmla="*/ 1433827 w 12509632"/>
              <a:gd name="connsiteY0" fmla="*/ 0 h 1803779"/>
              <a:gd name="connsiteX1" fmla="*/ 1883713 w 12509632"/>
              <a:gd name="connsiteY1" fmla="*/ 6498 h 1803779"/>
              <a:gd name="connsiteX2" fmla="*/ 12509632 w 12509632"/>
              <a:gd name="connsiteY2" fmla="*/ 29818 h 1803779"/>
              <a:gd name="connsiteX3" fmla="*/ 11533601 w 12509632"/>
              <a:gd name="connsiteY3" fmla="*/ 911776 h 1803779"/>
              <a:gd name="connsiteX4" fmla="*/ 11533601 w 12509632"/>
              <a:gd name="connsiteY4" fmla="*/ 911776 h 1803779"/>
              <a:gd name="connsiteX5" fmla="*/ 10621826 w 12509632"/>
              <a:gd name="connsiteY5" fmla="*/ 1803673 h 1803779"/>
              <a:gd name="connsiteX6" fmla="*/ 359250 w 12509632"/>
              <a:gd name="connsiteY6" fmla="*/ 1803779 h 1803779"/>
              <a:gd name="connsiteX7" fmla="*/ 0 w 12509632"/>
              <a:gd name="connsiteY7" fmla="*/ 1435463 h 1803779"/>
              <a:gd name="connsiteX8" fmla="*/ 472356 w 12509632"/>
              <a:gd name="connsiteY8" fmla="*/ 911776 h 1803779"/>
              <a:gd name="connsiteX9" fmla="*/ 1059497 w 12509632"/>
              <a:gd name="connsiteY9" fmla="*/ 390684 h 1803779"/>
              <a:gd name="connsiteX10" fmla="*/ 1433827 w 12509632"/>
              <a:gd name="connsiteY10" fmla="*/ 0 h 1803779"/>
              <a:gd name="connsiteX0" fmla="*/ 1145069 w 12220874"/>
              <a:gd name="connsiteY0" fmla="*/ 0 h 1803779"/>
              <a:gd name="connsiteX1" fmla="*/ 1594955 w 12220874"/>
              <a:gd name="connsiteY1" fmla="*/ 6498 h 1803779"/>
              <a:gd name="connsiteX2" fmla="*/ 12220874 w 12220874"/>
              <a:gd name="connsiteY2" fmla="*/ 29818 h 1803779"/>
              <a:gd name="connsiteX3" fmla="*/ 11244843 w 12220874"/>
              <a:gd name="connsiteY3" fmla="*/ 911776 h 1803779"/>
              <a:gd name="connsiteX4" fmla="*/ 11244843 w 12220874"/>
              <a:gd name="connsiteY4" fmla="*/ 911776 h 1803779"/>
              <a:gd name="connsiteX5" fmla="*/ 10333068 w 12220874"/>
              <a:gd name="connsiteY5" fmla="*/ 1803673 h 1803779"/>
              <a:gd name="connsiteX6" fmla="*/ 70492 w 12220874"/>
              <a:gd name="connsiteY6" fmla="*/ 1803779 h 1803779"/>
              <a:gd name="connsiteX7" fmla="*/ 0 w 12220874"/>
              <a:gd name="connsiteY7" fmla="*/ 1120841 h 1803779"/>
              <a:gd name="connsiteX8" fmla="*/ 183598 w 12220874"/>
              <a:gd name="connsiteY8" fmla="*/ 911776 h 1803779"/>
              <a:gd name="connsiteX9" fmla="*/ 770739 w 12220874"/>
              <a:gd name="connsiteY9" fmla="*/ 390684 h 1803779"/>
              <a:gd name="connsiteX10" fmla="*/ 1145069 w 12220874"/>
              <a:gd name="connsiteY10" fmla="*/ 0 h 1803779"/>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83598 w 12220874"/>
              <a:gd name="connsiteY8" fmla="*/ 911776 h 1803673"/>
              <a:gd name="connsiteX9" fmla="*/ 770739 w 12220874"/>
              <a:gd name="connsiteY9" fmla="*/ 390684 h 1803673"/>
              <a:gd name="connsiteX10" fmla="*/ 1145069 w 12220874"/>
              <a:gd name="connsiteY10"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770739 w 12220874"/>
              <a:gd name="connsiteY8" fmla="*/ 390684 h 1803673"/>
              <a:gd name="connsiteX9" fmla="*/ 1145069 w 12220874"/>
              <a:gd name="connsiteY9"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145069 w 12220874"/>
              <a:gd name="connsiteY8"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1244843 w 12220874"/>
              <a:gd name="connsiteY3" fmla="*/ 911776 h 1803673"/>
              <a:gd name="connsiteX4" fmla="*/ 10333068 w 12220874"/>
              <a:gd name="connsiteY4" fmla="*/ 1803673 h 1803673"/>
              <a:gd name="connsiteX5" fmla="*/ 22366 w 12220874"/>
              <a:gd name="connsiteY5" fmla="*/ 1784115 h 1803673"/>
              <a:gd name="connsiteX6" fmla="*/ 0 w 12220874"/>
              <a:gd name="connsiteY6" fmla="*/ 1120841 h 1803673"/>
              <a:gd name="connsiteX7" fmla="*/ 1145069 w 12220874"/>
              <a:gd name="connsiteY7"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0333068 w 12220874"/>
              <a:gd name="connsiteY3" fmla="*/ 1803673 h 1803673"/>
              <a:gd name="connsiteX4" fmla="*/ 22366 w 12220874"/>
              <a:gd name="connsiteY4" fmla="*/ 1784115 h 1803673"/>
              <a:gd name="connsiteX5" fmla="*/ 0 w 12220874"/>
              <a:gd name="connsiteY5" fmla="*/ 1120841 h 1803673"/>
              <a:gd name="connsiteX6" fmla="*/ 1145069 w 12220874"/>
              <a:gd name="connsiteY6" fmla="*/ 0 h 1803673"/>
              <a:gd name="connsiteX0" fmla="*/ 1145069 w 12220874"/>
              <a:gd name="connsiteY0" fmla="*/ 0 h 1803673"/>
              <a:gd name="connsiteX1" fmla="*/ 12220874 w 12220874"/>
              <a:gd name="connsiteY1" fmla="*/ 29818 h 1803673"/>
              <a:gd name="connsiteX2" fmla="*/ 10333068 w 12220874"/>
              <a:gd name="connsiteY2" fmla="*/ 1803673 h 1803673"/>
              <a:gd name="connsiteX3" fmla="*/ 22366 w 12220874"/>
              <a:gd name="connsiteY3" fmla="*/ 1784115 h 1803673"/>
              <a:gd name="connsiteX4" fmla="*/ 0 w 12220874"/>
              <a:gd name="connsiteY4" fmla="*/ 1120841 h 1803673"/>
              <a:gd name="connsiteX5" fmla="*/ 1145069 w 12220874"/>
              <a:gd name="connsiteY5" fmla="*/ 0 h 1803673"/>
              <a:gd name="connsiteX0" fmla="*/ 1145069 w 12220874"/>
              <a:gd name="connsiteY0" fmla="*/ 0 h 1813505"/>
              <a:gd name="connsiteX1" fmla="*/ 12220874 w 12220874"/>
              <a:gd name="connsiteY1" fmla="*/ 29818 h 1813505"/>
              <a:gd name="connsiteX2" fmla="*/ 10352318 w 12220874"/>
              <a:gd name="connsiteY2" fmla="*/ 1813505 h 1813505"/>
              <a:gd name="connsiteX3" fmla="*/ 22366 w 12220874"/>
              <a:gd name="connsiteY3" fmla="*/ 1784115 h 1813505"/>
              <a:gd name="connsiteX4" fmla="*/ 0 w 12220874"/>
              <a:gd name="connsiteY4" fmla="*/ 1120841 h 1813505"/>
              <a:gd name="connsiteX5" fmla="*/ 1145069 w 12220874"/>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22366 w 12230499"/>
              <a:gd name="connsiteY3" fmla="*/ 1784115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81194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30499" h="1813505">
                <a:moveTo>
                  <a:pt x="1145069" y="0"/>
                </a:moveTo>
                <a:lnTo>
                  <a:pt x="12230499" y="10153"/>
                </a:lnTo>
                <a:lnTo>
                  <a:pt x="10381194" y="1813505"/>
                </a:lnTo>
                <a:lnTo>
                  <a:pt x="3115" y="1803780"/>
                </a:lnTo>
                <a:cubicBezTo>
                  <a:pt x="2077" y="1576134"/>
                  <a:pt x="1038" y="1348487"/>
                  <a:pt x="0" y="1120841"/>
                </a:cubicBezTo>
                <a:lnTo>
                  <a:pt x="1145069" y="0"/>
                </a:lnTo>
                <a:close/>
              </a:path>
            </a:pathLst>
          </a:custGeom>
          <a:noFill/>
        </p:spPr>
        <p:txBody>
          <a:bodyPr/>
          <a:lstStyle>
            <a:lvl1pPr marL="0" indent="0">
              <a:buFontTx/>
              <a:buNone/>
              <a:defRPr sz="800"/>
            </a:lvl1pPr>
          </a:lstStyle>
          <a:p>
            <a:r>
              <a:rPr lang="en-US" dirty="0"/>
              <a:t>Click icon to add picture</a:t>
            </a:r>
          </a:p>
        </p:txBody>
      </p:sp>
      <p:sp>
        <p:nvSpPr>
          <p:cNvPr id="16"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2616215392"/>
      </p:ext>
    </p:extLst>
  </p:cSld>
  <p:clrMapOvr>
    <a:masterClrMapping/>
  </p:clrMapOvr>
  <p:hf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hoto banner +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77051" y="-2771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sz="quarter" idx="14"/>
          </p:nvPr>
        </p:nvSpPr>
        <p:spPr>
          <a:xfrm>
            <a:off x="0" y="-2"/>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896370"/>
            <a:ext cx="10972799" cy="3159379"/>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44289377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Section Open with Full Photo">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4" name="Picture Placeholder 3"/>
          <p:cNvSpPr>
            <a:spLocks noGrp="1"/>
          </p:cNvSpPr>
          <p:nvPr>
            <p:ph type="pic" sz="quarter" idx="13"/>
          </p:nvPr>
        </p:nvSpPr>
        <p:spPr>
          <a:xfrm>
            <a:off x="-9428" y="0"/>
            <a:ext cx="12201427"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1131217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1131217 w 12192000"/>
              <a:gd name="connsiteY4" fmla="*/ 0 h 6858000"/>
              <a:gd name="connsiteX0" fmla="*/ 1131217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914400 w 12192000"/>
              <a:gd name="connsiteY4" fmla="*/ 1357460 h 6858000"/>
              <a:gd name="connsiteX5" fmla="*/ 1131217 w 12192000"/>
              <a:gd name="connsiteY5" fmla="*/ 0 h 6858000"/>
              <a:gd name="connsiteX0" fmla="*/ 1140644 w 12201427"/>
              <a:gd name="connsiteY0" fmla="*/ 0 h 6858000"/>
              <a:gd name="connsiteX1" fmla="*/ 12201427 w 12201427"/>
              <a:gd name="connsiteY1" fmla="*/ 0 h 6858000"/>
              <a:gd name="connsiteX2" fmla="*/ 12201427 w 12201427"/>
              <a:gd name="connsiteY2" fmla="*/ 6858000 h 6858000"/>
              <a:gd name="connsiteX3" fmla="*/ 9427 w 12201427"/>
              <a:gd name="connsiteY3" fmla="*/ 6858000 h 6858000"/>
              <a:gd name="connsiteX4" fmla="*/ 0 w 12201427"/>
              <a:gd name="connsiteY4" fmla="*/ 1121790 h 6858000"/>
              <a:gd name="connsiteX5" fmla="*/ 1140644 w 12201427"/>
              <a:gd name="connsiteY5"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9427 w 12201427"/>
              <a:gd name="connsiteY3" fmla="*/ 6858000 h 6858000"/>
              <a:gd name="connsiteX4" fmla="*/ 0 w 12201427"/>
              <a:gd name="connsiteY4" fmla="*/ 1121790 h 6858000"/>
              <a:gd name="connsiteX5" fmla="*/ 1140644 w 12201427"/>
              <a:gd name="connsiteY5"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9907572 w 12201427"/>
              <a:gd name="connsiteY3" fmla="*/ 5429839 h 6858000"/>
              <a:gd name="connsiteX4" fmla="*/ 9427 w 12201427"/>
              <a:gd name="connsiteY4" fmla="*/ 6858000 h 6858000"/>
              <a:gd name="connsiteX5" fmla="*/ 0 w 12201427"/>
              <a:gd name="connsiteY5" fmla="*/ 1121790 h 6858000"/>
              <a:gd name="connsiteX6" fmla="*/ 1140644 w 12201427"/>
              <a:gd name="connsiteY6"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10350632 w 12201427"/>
              <a:gd name="connsiteY3" fmla="*/ 6853286 h 6858000"/>
              <a:gd name="connsiteX4" fmla="*/ 9427 w 12201427"/>
              <a:gd name="connsiteY4" fmla="*/ 6858000 h 6858000"/>
              <a:gd name="connsiteX5" fmla="*/ 0 w 12201427"/>
              <a:gd name="connsiteY5" fmla="*/ 1121790 h 6858000"/>
              <a:gd name="connsiteX6" fmla="*/ 1140644 w 12201427"/>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1427" h="6858000">
                <a:moveTo>
                  <a:pt x="1140644" y="0"/>
                </a:moveTo>
                <a:lnTo>
                  <a:pt x="12201427" y="0"/>
                </a:lnTo>
                <a:lnTo>
                  <a:pt x="12201427" y="5114041"/>
                </a:lnTo>
                <a:lnTo>
                  <a:pt x="10350632" y="6853286"/>
                </a:lnTo>
                <a:lnTo>
                  <a:pt x="9427" y="6858000"/>
                </a:lnTo>
                <a:cubicBezTo>
                  <a:pt x="6285" y="4945930"/>
                  <a:pt x="3142" y="3033860"/>
                  <a:pt x="0" y="1121790"/>
                </a:cubicBezTo>
                <a:lnTo>
                  <a:pt x="1140644" y="0"/>
                </a:lnTo>
                <a:close/>
              </a:path>
            </a:pathLst>
          </a:custGeom>
        </p:spPr>
        <p:txBody>
          <a:bodyPr/>
          <a:lstStyle/>
          <a:p>
            <a:r>
              <a:rPr lang="en-US" dirty="0"/>
              <a:t>Click icon to add picture</a:t>
            </a:r>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full photo</a:t>
            </a:r>
          </a:p>
        </p:txBody>
      </p:sp>
      <p:sp>
        <p:nvSpPr>
          <p:cNvPr id="2" name="Rectangle 1"/>
          <p:cNvSpPr/>
          <p:nvPr userDrawn="1"/>
        </p:nvSpPr>
        <p:spPr bwMode="auto">
          <a:xfrm>
            <a:off x="446513" y="6098874"/>
            <a:ext cx="1717847" cy="553674"/>
          </a:xfrm>
          <a:prstGeom prst="rect">
            <a:avLst/>
          </a:prstGeom>
          <a:solidFill>
            <a:schemeClr val="tx1"/>
          </a:solidFill>
          <a:ln>
            <a:solidFill>
              <a:schemeClr val="tx1"/>
            </a:solidFill>
          </a:ln>
        </p:spPr>
        <p:txBody>
          <a:bodyPr vert="horz" wrap="square" lIns="91440" tIns="45720" rIns="91440" bIns="45720" numCol="1" rtlCol="0" anchor="t" anchorCtr="0" compatLnSpc="1">
            <a:prstTxWarp prst="textNoShape">
              <a:avLst/>
            </a:prstTxWarp>
          </a:bodyPr>
          <a:lstStyle/>
          <a:p>
            <a:pPr algn="ctr"/>
            <a:endParaRPr lang="en-US" dirty="0"/>
          </a:p>
        </p:txBody>
      </p:sp>
    </p:spTree>
    <p:extLst>
      <p:ext uri="{BB962C8B-B14F-4D97-AF65-F5344CB8AC3E}">
        <p14:creationId xmlns:p14="http://schemas.microsoft.com/office/powerpoint/2010/main" val="38923469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Sidebar photo +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73437"/>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ight Triangle 9">
            <a:extLst>
              <a:ext uri="{FF2B5EF4-FFF2-40B4-BE49-F238E27FC236}">
                <a16:creationId xmlns:a16="http://schemas.microsoft.com/office/drawing/2014/main" id="{73C7385A-C3AB-4048-B445-9CCEA3BE26B5}"/>
              </a:ext>
            </a:extLst>
          </p:cNvPr>
          <p:cNvSpPr/>
          <p:nvPr/>
        </p:nvSpPr>
        <p:spPr>
          <a:xfrm rot="16200000">
            <a:off x="804989" y="503408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5" name="Text Placeholder 4"/>
          <p:cNvSpPr>
            <a:spLocks noGrp="1"/>
          </p:cNvSpPr>
          <p:nvPr>
            <p:ph type="body" sz="quarter" idx="13" hasCustomPrompt="1"/>
          </p:nvPr>
        </p:nvSpPr>
        <p:spPr>
          <a:xfrm>
            <a:off x="3259281" y="1793210"/>
            <a:ext cx="8512991" cy="426254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ight Triangle 13">
            <a:extLst>
              <a:ext uri="{FF2B5EF4-FFF2-40B4-BE49-F238E27FC236}">
                <a16:creationId xmlns:a16="http://schemas.microsoft.com/office/drawing/2014/main" id="{73C7385A-C3AB-4048-B445-9CCEA3BE26B5}"/>
              </a:ext>
            </a:extLst>
          </p:cNvPr>
          <p:cNvSpPr/>
          <p:nvPr/>
        </p:nvSpPr>
        <p:spPr>
          <a:xfrm rot="16200000">
            <a:off x="804990" y="5034087"/>
            <a:ext cx="1787236" cy="1860589"/>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ight Triangle 15">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8"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2101678350"/>
      </p:ext>
    </p:extLst>
  </p:cSld>
  <p:clrMapOvr>
    <a:masterClrMapping/>
  </p:clrMapOvr>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1-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8" y="1806754"/>
            <a:ext cx="10515603" cy="4248995"/>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3939184904"/>
      </p:ext>
    </p:extLst>
  </p:cSld>
  <p:clrMapOvr>
    <a:masterClrMapping/>
  </p:clrMapOvr>
  <p:hf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2-Column bullet lists">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5" name="Right Triangle 24">
            <a:extLst>
              <a:ext uri="{FF2B5EF4-FFF2-40B4-BE49-F238E27FC236}">
                <a16:creationId xmlns:a16="http://schemas.microsoft.com/office/drawing/2014/main" id="{73C7385A-C3AB-4048-B445-9CCEA3BE26B5}"/>
              </a:ext>
            </a:extLst>
          </p:cNvPr>
          <p:cNvSpPr/>
          <p:nvPr/>
        </p:nvSpPr>
        <p:spPr>
          <a:xfrm rot="16200000">
            <a:off x="10406587" y="-37685"/>
            <a:ext cx="1787236" cy="1860589"/>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2"/>
          <p:cNvSpPr>
            <a:spLocks noGrp="1"/>
          </p:cNvSpPr>
          <p:nvPr>
            <p:ph type="pic" sz="quarter" idx="16"/>
          </p:nvPr>
        </p:nvSpPr>
        <p:spPr>
          <a:xfrm>
            <a:off x="1793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7" hasCustomPrompt="1"/>
          </p:nvPr>
        </p:nvSpPr>
        <p:spPr>
          <a:xfrm>
            <a:off x="587088" y="2630114"/>
            <a:ext cx="5029200" cy="34290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p:cNvSpPr>
            <a:spLocks noGrp="1"/>
          </p:cNvSpPr>
          <p:nvPr>
            <p:ph type="body" sz="quarter" idx="18" hasCustomPrompt="1"/>
          </p:nvPr>
        </p:nvSpPr>
        <p:spPr>
          <a:xfrm>
            <a:off x="6051503" y="2620791"/>
            <a:ext cx="5029200" cy="342563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454024570"/>
      </p:ext>
    </p:extLst>
  </p:cSld>
  <p:clrMapOvr>
    <a:masterClrMapping/>
  </p:clrMapOvr>
  <p:hf hdr="0" ftr="0" dt="0"/>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2-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7" hasCustomPrompt="1"/>
          </p:nvPr>
        </p:nvSpPr>
        <p:spPr>
          <a:xfrm>
            <a:off x="838199"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4"/>
          <p:cNvSpPr>
            <a:spLocks noGrp="1"/>
          </p:cNvSpPr>
          <p:nvPr>
            <p:ph type="body" sz="quarter" idx="18" hasCustomPrompt="1"/>
          </p:nvPr>
        </p:nvSpPr>
        <p:spPr>
          <a:xfrm>
            <a:off x="6324601"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4085492463"/>
      </p:ext>
    </p:extLst>
  </p:cSld>
  <p:clrMapOvr>
    <a:masterClrMapping/>
  </p:clrMapOvr>
  <p:hf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3-Column bullet lis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8" hasCustomPrompt="1"/>
          </p:nvPr>
        </p:nvSpPr>
        <p:spPr>
          <a:xfrm>
            <a:off x="838199"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p:cNvSpPr>
            <a:spLocks noGrp="1"/>
          </p:cNvSpPr>
          <p:nvPr>
            <p:ph type="body" sz="quarter" idx="19" hasCustomPrompt="1"/>
          </p:nvPr>
        </p:nvSpPr>
        <p:spPr>
          <a:xfrm>
            <a:off x="4495800"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4"/>
          <p:cNvSpPr>
            <a:spLocks noGrp="1"/>
          </p:cNvSpPr>
          <p:nvPr>
            <p:ph type="body" sz="quarter" idx="20" hasCustomPrompt="1"/>
          </p:nvPr>
        </p:nvSpPr>
        <p:spPr>
          <a:xfrm>
            <a:off x="8153401"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93266573"/>
      </p:ext>
    </p:extLst>
  </p:cSld>
  <p:clrMapOvr>
    <a:masterClrMapping/>
  </p:clrMapOvr>
  <p:hf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Photo Banner Head Text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3667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2"/>
          <p:cNvSpPr>
            <a:spLocks noGrp="1"/>
          </p:cNvSpPr>
          <p:nvPr>
            <p:ph type="pic" sz="quarter" idx="14"/>
          </p:nvPr>
        </p:nvSpPr>
        <p:spPr>
          <a:xfrm>
            <a:off x="-1" y="-289"/>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786733"/>
            <a:ext cx="10972799" cy="3325309"/>
          </a:xfrm>
          <a:prstGeom prst="rect">
            <a:avLst/>
          </a:prstGeom>
        </p:spPr>
        <p:txBody>
          <a:bodyPr>
            <a:normAutofit/>
          </a:bodyPr>
          <a:lstStyle>
            <a:lvl1pPr marL="0" indent="0">
              <a:buFontTx/>
              <a:buNone/>
              <a:defRPr b="1">
                <a:solidFill>
                  <a:schemeClr val="bg2"/>
                </a:solidFill>
                <a:latin typeface="+mj-lt"/>
              </a:defRPr>
            </a:lvl1pPr>
            <a:lvl2pPr marL="36576" indent="0">
              <a:spcBef>
                <a:spcPts val="1200"/>
              </a:spcBef>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2130692560"/>
      </p:ext>
    </p:extLst>
  </p:cSld>
  <p:clrMapOvr>
    <a:masterClrMapping/>
  </p:clrMapOvr>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Sidebar photo + head and tex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65124"/>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ight Triangle 9">
            <a:extLst>
              <a:ext uri="{FF2B5EF4-FFF2-40B4-BE49-F238E27FC236}">
                <a16:creationId xmlns:a16="http://schemas.microsoft.com/office/drawing/2014/main" id="{73C7385A-C3AB-4048-B445-9CCEA3BE26B5}"/>
              </a:ext>
            </a:extLst>
          </p:cNvPr>
          <p:cNvSpPr/>
          <p:nvPr/>
        </p:nvSpPr>
        <p:spPr>
          <a:xfrm rot="16200000">
            <a:off x="804989" y="5045103"/>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5" name="Text Placeholder 4"/>
          <p:cNvSpPr>
            <a:spLocks noGrp="1"/>
          </p:cNvSpPr>
          <p:nvPr>
            <p:ph type="body" sz="quarter" idx="13" hasCustomPrompt="1"/>
          </p:nvPr>
        </p:nvSpPr>
        <p:spPr>
          <a:xfrm>
            <a:off x="3298197" y="1849503"/>
            <a:ext cx="8474075" cy="426254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4169179174"/>
      </p:ext>
    </p:extLst>
  </p:cSld>
  <p:clrMapOvr>
    <a:masterClrMapping/>
  </p:clrMapOvr>
  <p:hf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1-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3" hasCustomPrompt="1"/>
          </p:nvPr>
        </p:nvSpPr>
        <p:spPr>
          <a:xfrm>
            <a:off x="838200" y="1806754"/>
            <a:ext cx="10515602" cy="4157166"/>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566362280"/>
      </p:ext>
    </p:extLst>
  </p:cSld>
  <p:clrMapOvr>
    <a:masterClrMapping/>
  </p:clrMapOvr>
  <p:hf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2 Column photo + head &amp; tex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73C7385A-C3AB-4048-B445-9CCEA3BE26B5}"/>
              </a:ext>
            </a:extLst>
          </p:cNvPr>
          <p:cNvSpPr/>
          <p:nvPr/>
        </p:nvSpPr>
        <p:spPr>
          <a:xfrm rot="16200000">
            <a:off x="10406587" y="-37685"/>
            <a:ext cx="1787236" cy="1860589"/>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icture Placeholder 2"/>
          <p:cNvSpPr>
            <a:spLocks noGrp="1"/>
          </p:cNvSpPr>
          <p:nvPr>
            <p:ph type="pic" sz="quarter" idx="16"/>
          </p:nvPr>
        </p:nvSpPr>
        <p:spPr>
          <a:xfrm>
            <a:off x="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6" name="Text Placeholder 4"/>
          <p:cNvSpPr>
            <a:spLocks noGrp="1"/>
          </p:cNvSpPr>
          <p:nvPr>
            <p:ph type="body" sz="quarter" idx="13" hasCustomPrompt="1"/>
          </p:nvPr>
        </p:nvSpPr>
        <p:spPr>
          <a:xfrm>
            <a:off x="587088"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9" name="Text Placeholder 4"/>
          <p:cNvSpPr>
            <a:spLocks noGrp="1"/>
          </p:cNvSpPr>
          <p:nvPr>
            <p:ph type="body" sz="quarter" idx="17" hasCustomPrompt="1"/>
          </p:nvPr>
        </p:nvSpPr>
        <p:spPr>
          <a:xfrm>
            <a:off x="6073490"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20"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4038627404"/>
      </p:ext>
    </p:extLst>
  </p:cSld>
  <p:clrMapOvr>
    <a:masterClrMapping/>
  </p:clrMapOvr>
  <p:hf hdr="0" ftr="0" dt="0"/>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2_Column photo +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9"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1" name="Text Placeholder 4"/>
          <p:cNvSpPr>
            <a:spLocks noGrp="1"/>
          </p:cNvSpPr>
          <p:nvPr>
            <p:ph type="body" sz="quarter" idx="14" hasCustomPrompt="1"/>
          </p:nvPr>
        </p:nvSpPr>
        <p:spPr>
          <a:xfrm>
            <a:off x="6324601"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182167735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Open with Photo">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4564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Triangle 13">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entagon 5"/>
          <p:cNvSpPr/>
          <p:nvPr/>
        </p:nvSpPr>
        <p:spPr>
          <a:xfrm flipH="1">
            <a:off x="308110" y="-2"/>
            <a:ext cx="2226365" cy="1787237"/>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3"/>
          <p:cNvSpPr>
            <a:spLocks noGrp="1"/>
          </p:cNvSpPr>
          <p:nvPr>
            <p:ph type="pic" sz="quarter" idx="14"/>
          </p:nvPr>
        </p:nvSpPr>
        <p:spPr>
          <a:xfrm>
            <a:off x="1" y="-37584"/>
            <a:ext cx="12230499" cy="1787235"/>
          </a:xfrm>
          <a:custGeom>
            <a:avLst/>
            <a:gdLst>
              <a:gd name="connsiteX0" fmla="*/ 891897 w 11061245"/>
              <a:gd name="connsiteY0" fmla="*/ 0 h 1783794"/>
              <a:gd name="connsiteX1" fmla="*/ 10169348 w 11061245"/>
              <a:gd name="connsiteY1" fmla="*/ 0 h 1783794"/>
              <a:gd name="connsiteX2" fmla="*/ 11061245 w 11061245"/>
              <a:gd name="connsiteY2" fmla="*/ 891897 h 1783794"/>
              <a:gd name="connsiteX3" fmla="*/ 11061245 w 11061245"/>
              <a:gd name="connsiteY3" fmla="*/ 891897 h 1783794"/>
              <a:gd name="connsiteX4" fmla="*/ 10169348 w 11061245"/>
              <a:gd name="connsiteY4" fmla="*/ 1783794 h 1783794"/>
              <a:gd name="connsiteX5" fmla="*/ 891897 w 11061245"/>
              <a:gd name="connsiteY5" fmla="*/ 1783794 h 1783794"/>
              <a:gd name="connsiteX6" fmla="*/ 0 w 11061245"/>
              <a:gd name="connsiteY6" fmla="*/ 891897 h 1783794"/>
              <a:gd name="connsiteX7" fmla="*/ 0 w 11061245"/>
              <a:gd name="connsiteY7" fmla="*/ 891897 h 1783794"/>
              <a:gd name="connsiteX8" fmla="*/ 891897 w 11061245"/>
              <a:gd name="connsiteY8" fmla="*/ 0 h 1783794"/>
              <a:gd name="connsiteX0" fmla="*/ 1649896 w 11819244"/>
              <a:gd name="connsiteY0" fmla="*/ 0 h 1793733"/>
              <a:gd name="connsiteX1" fmla="*/ 10927347 w 11819244"/>
              <a:gd name="connsiteY1" fmla="*/ 0 h 1793733"/>
              <a:gd name="connsiteX2" fmla="*/ 11819244 w 11819244"/>
              <a:gd name="connsiteY2" fmla="*/ 891897 h 1793733"/>
              <a:gd name="connsiteX3" fmla="*/ 11819244 w 11819244"/>
              <a:gd name="connsiteY3" fmla="*/ 891897 h 1793733"/>
              <a:gd name="connsiteX4" fmla="*/ 10927347 w 11819244"/>
              <a:gd name="connsiteY4" fmla="*/ 1783794 h 1793733"/>
              <a:gd name="connsiteX5" fmla="*/ 0 w 11819244"/>
              <a:gd name="connsiteY5" fmla="*/ 1793733 h 1793733"/>
              <a:gd name="connsiteX6" fmla="*/ 757999 w 11819244"/>
              <a:gd name="connsiteY6" fmla="*/ 891897 h 1793733"/>
              <a:gd name="connsiteX7" fmla="*/ 757999 w 11819244"/>
              <a:gd name="connsiteY7" fmla="*/ 891897 h 1793733"/>
              <a:gd name="connsiteX8" fmla="*/ 1649896 w 11819244"/>
              <a:gd name="connsiteY8" fmla="*/ 0 h 1793733"/>
              <a:gd name="connsiteX0" fmla="*/ 1719470 w 11819244"/>
              <a:gd name="connsiteY0" fmla="*/ 0 h 1813612"/>
              <a:gd name="connsiteX1" fmla="*/ 10927347 w 11819244"/>
              <a:gd name="connsiteY1" fmla="*/ 19879 h 1813612"/>
              <a:gd name="connsiteX2" fmla="*/ 11819244 w 11819244"/>
              <a:gd name="connsiteY2" fmla="*/ 911776 h 1813612"/>
              <a:gd name="connsiteX3" fmla="*/ 11819244 w 11819244"/>
              <a:gd name="connsiteY3" fmla="*/ 911776 h 1813612"/>
              <a:gd name="connsiteX4" fmla="*/ 10927347 w 11819244"/>
              <a:gd name="connsiteY4" fmla="*/ 1803673 h 1813612"/>
              <a:gd name="connsiteX5" fmla="*/ 0 w 11819244"/>
              <a:gd name="connsiteY5" fmla="*/ 1813612 h 1813612"/>
              <a:gd name="connsiteX6" fmla="*/ 757999 w 11819244"/>
              <a:gd name="connsiteY6" fmla="*/ 911776 h 1813612"/>
              <a:gd name="connsiteX7" fmla="*/ 757999 w 11819244"/>
              <a:gd name="connsiteY7" fmla="*/ 911776 h 1813612"/>
              <a:gd name="connsiteX8" fmla="*/ 1719470 w 11819244"/>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27347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07469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2169356 w 12776025"/>
              <a:gd name="connsiteY1" fmla="*/ 6498 h 1813612"/>
              <a:gd name="connsiteX2" fmla="*/ 12776025 w 12776025"/>
              <a:gd name="connsiteY2" fmla="*/ 29818 h 1813612"/>
              <a:gd name="connsiteX3" fmla="*/ 11819244 w 12776025"/>
              <a:gd name="connsiteY3" fmla="*/ 911776 h 1813612"/>
              <a:gd name="connsiteX4" fmla="*/ 11819244 w 12776025"/>
              <a:gd name="connsiteY4" fmla="*/ 911776 h 1813612"/>
              <a:gd name="connsiteX5" fmla="*/ 10907469 w 12776025"/>
              <a:gd name="connsiteY5" fmla="*/ 1803673 h 1813612"/>
              <a:gd name="connsiteX6" fmla="*/ 0 w 12776025"/>
              <a:gd name="connsiteY6" fmla="*/ 1813612 h 1813612"/>
              <a:gd name="connsiteX7" fmla="*/ 757999 w 12776025"/>
              <a:gd name="connsiteY7" fmla="*/ 911776 h 1813612"/>
              <a:gd name="connsiteX8" fmla="*/ 757999 w 12776025"/>
              <a:gd name="connsiteY8" fmla="*/ 911776 h 1813612"/>
              <a:gd name="connsiteX9" fmla="*/ 1719470 w 1277602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1345140 w 12795275"/>
              <a:gd name="connsiteY8" fmla="*/ 390684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285643 w 12795275"/>
              <a:gd name="connsiteY7" fmla="*/ 1435463 h 1813612"/>
              <a:gd name="connsiteX8" fmla="*/ 757999 w 12795275"/>
              <a:gd name="connsiteY8" fmla="*/ 911776 h 1813612"/>
              <a:gd name="connsiteX9" fmla="*/ 1345140 w 12795275"/>
              <a:gd name="connsiteY9" fmla="*/ 390684 h 1813612"/>
              <a:gd name="connsiteX10" fmla="*/ 1719470 w 12795275"/>
              <a:gd name="connsiteY10" fmla="*/ 0 h 1813612"/>
              <a:gd name="connsiteX0" fmla="*/ 1433827 w 12509632"/>
              <a:gd name="connsiteY0" fmla="*/ 0 h 1803779"/>
              <a:gd name="connsiteX1" fmla="*/ 1883713 w 12509632"/>
              <a:gd name="connsiteY1" fmla="*/ 6498 h 1803779"/>
              <a:gd name="connsiteX2" fmla="*/ 12509632 w 12509632"/>
              <a:gd name="connsiteY2" fmla="*/ 29818 h 1803779"/>
              <a:gd name="connsiteX3" fmla="*/ 11533601 w 12509632"/>
              <a:gd name="connsiteY3" fmla="*/ 911776 h 1803779"/>
              <a:gd name="connsiteX4" fmla="*/ 11533601 w 12509632"/>
              <a:gd name="connsiteY4" fmla="*/ 911776 h 1803779"/>
              <a:gd name="connsiteX5" fmla="*/ 10621826 w 12509632"/>
              <a:gd name="connsiteY5" fmla="*/ 1803673 h 1803779"/>
              <a:gd name="connsiteX6" fmla="*/ 359250 w 12509632"/>
              <a:gd name="connsiteY6" fmla="*/ 1803779 h 1803779"/>
              <a:gd name="connsiteX7" fmla="*/ 0 w 12509632"/>
              <a:gd name="connsiteY7" fmla="*/ 1435463 h 1803779"/>
              <a:gd name="connsiteX8" fmla="*/ 472356 w 12509632"/>
              <a:gd name="connsiteY8" fmla="*/ 911776 h 1803779"/>
              <a:gd name="connsiteX9" fmla="*/ 1059497 w 12509632"/>
              <a:gd name="connsiteY9" fmla="*/ 390684 h 1803779"/>
              <a:gd name="connsiteX10" fmla="*/ 1433827 w 12509632"/>
              <a:gd name="connsiteY10" fmla="*/ 0 h 1803779"/>
              <a:gd name="connsiteX0" fmla="*/ 1145069 w 12220874"/>
              <a:gd name="connsiteY0" fmla="*/ 0 h 1803779"/>
              <a:gd name="connsiteX1" fmla="*/ 1594955 w 12220874"/>
              <a:gd name="connsiteY1" fmla="*/ 6498 h 1803779"/>
              <a:gd name="connsiteX2" fmla="*/ 12220874 w 12220874"/>
              <a:gd name="connsiteY2" fmla="*/ 29818 h 1803779"/>
              <a:gd name="connsiteX3" fmla="*/ 11244843 w 12220874"/>
              <a:gd name="connsiteY3" fmla="*/ 911776 h 1803779"/>
              <a:gd name="connsiteX4" fmla="*/ 11244843 w 12220874"/>
              <a:gd name="connsiteY4" fmla="*/ 911776 h 1803779"/>
              <a:gd name="connsiteX5" fmla="*/ 10333068 w 12220874"/>
              <a:gd name="connsiteY5" fmla="*/ 1803673 h 1803779"/>
              <a:gd name="connsiteX6" fmla="*/ 70492 w 12220874"/>
              <a:gd name="connsiteY6" fmla="*/ 1803779 h 1803779"/>
              <a:gd name="connsiteX7" fmla="*/ 0 w 12220874"/>
              <a:gd name="connsiteY7" fmla="*/ 1120841 h 1803779"/>
              <a:gd name="connsiteX8" fmla="*/ 183598 w 12220874"/>
              <a:gd name="connsiteY8" fmla="*/ 911776 h 1803779"/>
              <a:gd name="connsiteX9" fmla="*/ 770739 w 12220874"/>
              <a:gd name="connsiteY9" fmla="*/ 390684 h 1803779"/>
              <a:gd name="connsiteX10" fmla="*/ 1145069 w 12220874"/>
              <a:gd name="connsiteY10" fmla="*/ 0 h 1803779"/>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83598 w 12220874"/>
              <a:gd name="connsiteY8" fmla="*/ 911776 h 1803673"/>
              <a:gd name="connsiteX9" fmla="*/ 770739 w 12220874"/>
              <a:gd name="connsiteY9" fmla="*/ 390684 h 1803673"/>
              <a:gd name="connsiteX10" fmla="*/ 1145069 w 12220874"/>
              <a:gd name="connsiteY10"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770739 w 12220874"/>
              <a:gd name="connsiteY8" fmla="*/ 390684 h 1803673"/>
              <a:gd name="connsiteX9" fmla="*/ 1145069 w 12220874"/>
              <a:gd name="connsiteY9"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145069 w 12220874"/>
              <a:gd name="connsiteY8"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1244843 w 12220874"/>
              <a:gd name="connsiteY3" fmla="*/ 911776 h 1803673"/>
              <a:gd name="connsiteX4" fmla="*/ 10333068 w 12220874"/>
              <a:gd name="connsiteY4" fmla="*/ 1803673 h 1803673"/>
              <a:gd name="connsiteX5" fmla="*/ 22366 w 12220874"/>
              <a:gd name="connsiteY5" fmla="*/ 1784115 h 1803673"/>
              <a:gd name="connsiteX6" fmla="*/ 0 w 12220874"/>
              <a:gd name="connsiteY6" fmla="*/ 1120841 h 1803673"/>
              <a:gd name="connsiteX7" fmla="*/ 1145069 w 12220874"/>
              <a:gd name="connsiteY7"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0333068 w 12220874"/>
              <a:gd name="connsiteY3" fmla="*/ 1803673 h 1803673"/>
              <a:gd name="connsiteX4" fmla="*/ 22366 w 12220874"/>
              <a:gd name="connsiteY4" fmla="*/ 1784115 h 1803673"/>
              <a:gd name="connsiteX5" fmla="*/ 0 w 12220874"/>
              <a:gd name="connsiteY5" fmla="*/ 1120841 h 1803673"/>
              <a:gd name="connsiteX6" fmla="*/ 1145069 w 12220874"/>
              <a:gd name="connsiteY6" fmla="*/ 0 h 1803673"/>
              <a:gd name="connsiteX0" fmla="*/ 1145069 w 12220874"/>
              <a:gd name="connsiteY0" fmla="*/ 0 h 1803673"/>
              <a:gd name="connsiteX1" fmla="*/ 12220874 w 12220874"/>
              <a:gd name="connsiteY1" fmla="*/ 29818 h 1803673"/>
              <a:gd name="connsiteX2" fmla="*/ 10333068 w 12220874"/>
              <a:gd name="connsiteY2" fmla="*/ 1803673 h 1803673"/>
              <a:gd name="connsiteX3" fmla="*/ 22366 w 12220874"/>
              <a:gd name="connsiteY3" fmla="*/ 1784115 h 1803673"/>
              <a:gd name="connsiteX4" fmla="*/ 0 w 12220874"/>
              <a:gd name="connsiteY4" fmla="*/ 1120841 h 1803673"/>
              <a:gd name="connsiteX5" fmla="*/ 1145069 w 12220874"/>
              <a:gd name="connsiteY5" fmla="*/ 0 h 1803673"/>
              <a:gd name="connsiteX0" fmla="*/ 1145069 w 12220874"/>
              <a:gd name="connsiteY0" fmla="*/ 0 h 1813505"/>
              <a:gd name="connsiteX1" fmla="*/ 12220874 w 12220874"/>
              <a:gd name="connsiteY1" fmla="*/ 29818 h 1813505"/>
              <a:gd name="connsiteX2" fmla="*/ 10352318 w 12220874"/>
              <a:gd name="connsiteY2" fmla="*/ 1813505 h 1813505"/>
              <a:gd name="connsiteX3" fmla="*/ 22366 w 12220874"/>
              <a:gd name="connsiteY3" fmla="*/ 1784115 h 1813505"/>
              <a:gd name="connsiteX4" fmla="*/ 0 w 12220874"/>
              <a:gd name="connsiteY4" fmla="*/ 1120841 h 1813505"/>
              <a:gd name="connsiteX5" fmla="*/ 1145069 w 12220874"/>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22366 w 12230499"/>
              <a:gd name="connsiteY3" fmla="*/ 1784115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81194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30499" h="1813505">
                <a:moveTo>
                  <a:pt x="1145069" y="0"/>
                </a:moveTo>
                <a:lnTo>
                  <a:pt x="12230499" y="10153"/>
                </a:lnTo>
                <a:lnTo>
                  <a:pt x="10381194" y="1813505"/>
                </a:lnTo>
                <a:lnTo>
                  <a:pt x="3115" y="1803780"/>
                </a:lnTo>
                <a:cubicBezTo>
                  <a:pt x="2077" y="1576134"/>
                  <a:pt x="1038" y="1348487"/>
                  <a:pt x="0" y="1120841"/>
                </a:cubicBezTo>
                <a:lnTo>
                  <a:pt x="1145069" y="0"/>
                </a:lnTo>
                <a:close/>
              </a:path>
            </a:pathLst>
          </a:custGeom>
          <a:noFill/>
        </p:spPr>
        <p:txBody>
          <a:bodyPr/>
          <a:lstStyle>
            <a:lvl1pPr marL="0" indent="0">
              <a:buFontTx/>
              <a:buNone/>
              <a:defRPr sz="800"/>
            </a:lvl1pPr>
          </a:lstStyle>
          <a:p>
            <a:r>
              <a:rPr lang="en-US" dirty="0"/>
              <a:t>Click icon to add picture</a:t>
            </a:r>
          </a:p>
        </p:txBody>
      </p:sp>
      <p:sp>
        <p:nvSpPr>
          <p:cNvPr id="16"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Right Triangle 16">
            <a:extLst>
              <a:ext uri="{FF2B5EF4-FFF2-40B4-BE49-F238E27FC236}">
                <a16:creationId xmlns:a16="http://schemas.microsoft.com/office/drawing/2014/main" id="{73C7385A-C3AB-4048-B445-9CCEA3BE26B5}"/>
              </a:ext>
            </a:extLst>
          </p:cNvPr>
          <p:cNvSpPr/>
          <p:nvPr userDrawn="1"/>
        </p:nvSpPr>
        <p:spPr>
          <a:xfrm rot="16200000">
            <a:off x="10368086" y="-4564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Pentagon 18"/>
          <p:cNvSpPr/>
          <p:nvPr userDrawn="1"/>
        </p:nvSpPr>
        <p:spPr>
          <a:xfrm flipH="1">
            <a:off x="308110" y="-2"/>
            <a:ext cx="2226365" cy="1787237"/>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5010254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3-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3" hasCustomPrompt="1"/>
          </p:nvPr>
        </p:nvSpPr>
        <p:spPr>
          <a:xfrm>
            <a:off x="838199"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Text Placeholder 4"/>
          <p:cNvSpPr>
            <a:spLocks noGrp="1"/>
          </p:cNvSpPr>
          <p:nvPr>
            <p:ph type="body" sz="quarter" idx="16" hasCustomPrompt="1"/>
          </p:nvPr>
        </p:nvSpPr>
        <p:spPr>
          <a:xfrm>
            <a:off x="4495800"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Text Placeholder 4"/>
          <p:cNvSpPr>
            <a:spLocks noGrp="1"/>
          </p:cNvSpPr>
          <p:nvPr>
            <p:ph type="body" sz="quarter" idx="17" hasCustomPrompt="1"/>
          </p:nvPr>
        </p:nvSpPr>
        <p:spPr>
          <a:xfrm>
            <a:off x="8153401"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1905640561"/>
      </p:ext>
    </p:extLst>
  </p:cSld>
  <p:clrMapOvr>
    <a:masterClrMapping/>
  </p:clrMapOvr>
  <p:hf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Table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473311" y="5560210"/>
            <a:ext cx="11258376" cy="408791"/>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dirty="0"/>
              <a:t>Add Source and Notes here.</a:t>
            </a:r>
          </a:p>
        </p:txBody>
      </p:sp>
      <p:sp>
        <p:nvSpPr>
          <p:cNvPr id="10" name="Table Placeholder 9"/>
          <p:cNvSpPr>
            <a:spLocks noGrp="1"/>
          </p:cNvSpPr>
          <p:nvPr>
            <p:ph type="tbl" sz="quarter" idx="11"/>
          </p:nvPr>
        </p:nvSpPr>
        <p:spPr>
          <a:xfrm>
            <a:off x="473311" y="1828800"/>
            <a:ext cx="11258376" cy="3588152"/>
          </a:xfrm>
          <a:prstGeom prst="rect">
            <a:avLst/>
          </a:prstGeom>
        </p:spPr>
        <p:txBody>
          <a:bodyPr/>
          <a:lstStyle>
            <a:lvl1pPr>
              <a:buNone/>
              <a:defRPr>
                <a:solidFill>
                  <a:srgbClr val="10335A"/>
                </a:solidFill>
              </a:defRPr>
            </a:lvl1pPr>
          </a:lstStyle>
          <a:p>
            <a:r>
              <a:rPr lang="en-US" dirty="0"/>
              <a:t>Click icon to add table</a:t>
            </a:r>
          </a:p>
        </p:txBody>
      </p:sp>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9" name="Straight Connector 18">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2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859576887"/>
      </p:ext>
    </p:extLst>
  </p:cSld>
  <p:clrMapOvr>
    <a:masterClrMapping/>
  </p:clrMapOvr>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Figure/Chart Slide">
    <p:spTree>
      <p:nvGrpSpPr>
        <p:cNvPr id="1" name=""/>
        <p:cNvGrpSpPr/>
        <p:nvPr/>
      </p:nvGrpSpPr>
      <p:grpSpPr>
        <a:xfrm>
          <a:off x="0" y="0"/>
          <a:ext cx="0" cy="0"/>
          <a:chOff x="0" y="0"/>
          <a:chExt cx="0" cy="0"/>
        </a:xfrm>
      </p:grpSpPr>
      <p:sp>
        <p:nvSpPr>
          <p:cNvPr id="5" name="Text Placeholder 7"/>
          <p:cNvSpPr>
            <a:spLocks noGrp="1"/>
          </p:cNvSpPr>
          <p:nvPr>
            <p:ph type="body" sz="quarter" idx="10"/>
          </p:nvPr>
        </p:nvSpPr>
        <p:spPr>
          <a:xfrm>
            <a:off x="473311" y="5497975"/>
            <a:ext cx="11258376" cy="572626"/>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a:t>Click to edit Master text styles</a:t>
            </a:r>
          </a:p>
        </p:txBody>
      </p:sp>
      <p:sp>
        <p:nvSpPr>
          <p:cNvPr id="7" name="Chart Placeholder 6"/>
          <p:cNvSpPr>
            <a:spLocks noGrp="1"/>
          </p:cNvSpPr>
          <p:nvPr>
            <p:ph type="chart" sz="quarter" idx="11"/>
          </p:nvPr>
        </p:nvSpPr>
        <p:spPr>
          <a:xfrm>
            <a:off x="838199" y="1840171"/>
            <a:ext cx="10515602" cy="3319659"/>
          </a:xfrm>
          <a:prstGeom prst="roundRect">
            <a:avLst>
              <a:gd name="adj" fmla="val 0"/>
            </a:avLst>
          </a:prstGeom>
        </p:spPr>
        <p:txBody>
          <a:bodyPr/>
          <a:lstStyle>
            <a:lvl1pPr>
              <a:buNone/>
              <a:defRPr>
                <a:solidFill>
                  <a:srgbClr val="10335A"/>
                </a:solidFill>
              </a:defRPr>
            </a:lvl1pPr>
          </a:lstStyle>
          <a:p>
            <a:r>
              <a:rPr lang="en-US" dirty="0"/>
              <a:t>Click icon to add chart</a:t>
            </a:r>
          </a:p>
        </p:txBody>
      </p:sp>
      <p:sp>
        <p:nvSpPr>
          <p:cNvPr id="8" name="TextBox 7"/>
          <p:cNvSpPr txBox="1"/>
          <p:nvPr/>
        </p:nvSpPr>
        <p:spPr>
          <a:xfrm>
            <a:off x="5516880"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sp>
        <p:nvSpPr>
          <p:cNvPr id="9"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12"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5ACA051B-D0BE-4B1D-B1F3-F2340DB65D5E}" type="slidenum">
              <a:rPr lang="en-US" smtClean="0"/>
              <a:t>‹#›</a:t>
            </a:fld>
            <a:endParaRPr lang="en-US" dirty="0"/>
          </a:p>
        </p:txBody>
      </p:sp>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0398282"/>
      </p:ext>
    </p:extLst>
  </p:cSld>
  <p:clrMapOvr>
    <a:masterClrMapping/>
  </p:clrMapOvr>
  <p:hf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Back Cover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2A18208-670E-1148-A64F-72EC3E6B351F}"/>
              </a:ext>
            </a:extLst>
          </p:cNvPr>
          <p:cNvSpPr>
            <a:spLocks noGrp="1"/>
          </p:cNvSpPr>
          <p:nvPr>
            <p:ph type="ctrTitle"/>
          </p:nvPr>
        </p:nvSpPr>
        <p:spPr>
          <a:xfrm>
            <a:off x="457200" y="2743200"/>
            <a:ext cx="5722310" cy="1595504"/>
          </a:xfrm>
        </p:spPr>
        <p:txBody>
          <a:bodyPr lIns="0" tIns="0" rIns="0" bIns="0" anchor="ctr" anchorCtr="0">
            <a:normAutofit/>
          </a:bodyPr>
          <a:lstStyle>
            <a:lvl1pPr algn="l">
              <a:lnSpc>
                <a:spcPct val="90000"/>
              </a:lnSpc>
              <a:defRPr sz="4800">
                <a:solidFill>
                  <a:schemeClr val="accent1"/>
                </a:solidFill>
              </a:defRPr>
            </a:lvl1pPr>
          </a:lstStyle>
          <a:p>
            <a:r>
              <a:rPr lang="en-US"/>
              <a:t>Click to edit Master title style</a:t>
            </a:r>
            <a:endParaRPr lang="en-US" dirty="0"/>
          </a:p>
        </p:txBody>
      </p:sp>
      <p:sp>
        <p:nvSpPr>
          <p:cNvPr id="17" name="Picture Placeholder 5">
            <a:extLst>
              <a:ext uri="{FF2B5EF4-FFF2-40B4-BE49-F238E27FC236}">
                <a16:creationId xmlns:a16="http://schemas.microsoft.com/office/drawing/2014/main" id="{2DCA8348-BEE8-8947-840A-422E4FD18CDB}"/>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18" name="Picture Placeholder 5">
            <a:extLst>
              <a:ext uri="{FF2B5EF4-FFF2-40B4-BE49-F238E27FC236}">
                <a16:creationId xmlns:a16="http://schemas.microsoft.com/office/drawing/2014/main" id="{031BF40E-E463-3D48-804A-3F217425AFC3}"/>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20" name="Right Triangle 19">
            <a:extLst>
              <a:ext uri="{FF2B5EF4-FFF2-40B4-BE49-F238E27FC236}">
                <a16:creationId xmlns:a16="http://schemas.microsoft.com/office/drawing/2014/main" id="{B2F54DD2-53DD-E94B-AE46-D4AE86E668E3}"/>
              </a:ext>
            </a:extLst>
          </p:cNvPr>
          <p:cNvSpPr/>
          <p:nvPr/>
        </p:nvSpPr>
        <p:spPr>
          <a:xfrm rot="16200000">
            <a:off x="10375600" y="5034086"/>
            <a:ext cx="1787236" cy="1860589"/>
          </a:xfrm>
          <a:prstGeom prst="rtTriangl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521755"/>
            <a:ext cx="2185416" cy="536194"/>
          </a:xfrm>
          <a:prstGeom prst="rect">
            <a:avLst/>
          </a:prstGeom>
        </p:spPr>
      </p:pic>
    </p:spTree>
    <p:extLst>
      <p:ext uri="{BB962C8B-B14F-4D97-AF65-F5344CB8AC3E}">
        <p14:creationId xmlns:p14="http://schemas.microsoft.com/office/powerpoint/2010/main" val="53983979"/>
      </p:ext>
    </p:extLst>
  </p:cSld>
  <p:clrMapOvr>
    <a:masterClrMapping/>
  </p:clrMapOvr>
  <p:hf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0FF5CFF-7B23-4D14-9A9F-1B5CF8FCB27A}" type="datetime1">
              <a:rPr lang="en-US" smtClean="0"/>
              <a:t>8/14/2020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CA051B-D0BE-4B1D-B1F3-F2340DB65D5E}" type="slidenum">
              <a:rPr lang="en-US" smtClean="0"/>
              <a:t>‹#›</a:t>
            </a:fld>
            <a:endParaRPr lang="en-US" dirty="0"/>
          </a:p>
        </p:txBody>
      </p:sp>
    </p:spTree>
    <p:extLst>
      <p:ext uri="{BB962C8B-B14F-4D97-AF65-F5344CB8AC3E}">
        <p14:creationId xmlns:p14="http://schemas.microsoft.com/office/powerpoint/2010/main" val="514123968"/>
      </p:ext>
    </p:extLst>
  </p:cSld>
  <p:clrMapOvr>
    <a:masterClrMapping/>
  </p:clrMapOvr>
  <p:hf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3_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421178" y="521548"/>
            <a:ext cx="2186265" cy="536401"/>
          </a:xfrm>
          <a:prstGeom prst="rect">
            <a:avLst/>
          </a:prstGeom>
        </p:spPr>
      </p:pic>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hasCustomPrompt="1"/>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Tree>
    <p:extLst>
      <p:ext uri="{BB962C8B-B14F-4D97-AF65-F5344CB8AC3E}">
        <p14:creationId xmlns:p14="http://schemas.microsoft.com/office/powerpoint/2010/main" val="282127197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CSDP Cove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421178" y="521548"/>
            <a:ext cx="2186265" cy="536401"/>
          </a:xfrm>
          <a:prstGeom prst="rect">
            <a:avLst/>
          </a:prstGeom>
        </p:spPr>
      </p:pic>
      <p:sp>
        <p:nvSpPr>
          <p:cNvPr id="12" name="Right Triangle 11">
            <a:extLst>
              <a:ext uri="{FF2B5EF4-FFF2-40B4-BE49-F238E27FC236}">
                <a16:creationId xmlns:a16="http://schemas.microsoft.com/office/drawing/2014/main" id="{57EFDF70-CAD3-704F-BDBE-A7367250F34F}"/>
              </a:ext>
            </a:extLst>
          </p:cNvPr>
          <p:cNvSpPr>
            <a:spLocks noChangeAspect="1"/>
          </p:cNvSpPr>
          <p:nvPr/>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 style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styles</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1" name="TextBox 20"/>
          <p:cNvSpPr txBox="1"/>
          <p:nvPr/>
        </p:nvSpPr>
        <p:spPr>
          <a:xfrm>
            <a:off x="1496820" y="1404395"/>
            <a:ext cx="5722310" cy="430887"/>
          </a:xfrm>
          <a:prstGeom prst="rect">
            <a:avLst/>
          </a:prstGeom>
          <a:noFill/>
        </p:spPr>
        <p:txBody>
          <a:bodyPr wrap="square" rtlCol="0">
            <a:spAutoFit/>
          </a:bodyPr>
          <a:lstStyle/>
          <a:p>
            <a:r>
              <a:rPr lang="en-US" sz="2200" dirty="0">
                <a:solidFill>
                  <a:schemeClr val="accent1"/>
                </a:solidFill>
                <a:latin typeface="+mj-lt"/>
              </a:rPr>
              <a:t>Center for Studying Disability Policy</a:t>
            </a:r>
          </a:p>
        </p:txBody>
      </p:sp>
    </p:spTree>
    <p:extLst>
      <p:ext uri="{BB962C8B-B14F-4D97-AF65-F5344CB8AC3E}">
        <p14:creationId xmlns:p14="http://schemas.microsoft.com/office/powerpoint/2010/main" val="424853129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CSDP Cover with Photo">
    <p:spTree>
      <p:nvGrpSpPr>
        <p:cNvPr id="1" name=""/>
        <p:cNvGrpSpPr/>
        <p:nvPr/>
      </p:nvGrpSpPr>
      <p:grpSpPr>
        <a:xfrm>
          <a:off x="0" y="0"/>
          <a:ext cx="0" cy="0"/>
          <a:chOff x="0" y="0"/>
          <a:chExt cx="0" cy="0"/>
        </a:xfrm>
      </p:grpSpPr>
      <p:sp>
        <p:nvSpPr>
          <p:cNvPr id="16" name="Right Triangle 10">
            <a:extLst>
              <a:ext uri="{FF2B5EF4-FFF2-40B4-BE49-F238E27FC236}">
                <a16:creationId xmlns:a16="http://schemas.microsoft.com/office/drawing/2014/main" id="{5C5D787E-84F9-F042-AE95-D7345238A7B0}"/>
              </a:ext>
            </a:extLst>
          </p:cNvPr>
          <p:cNvSpPr/>
          <p:nvPr/>
        </p:nvSpPr>
        <p:spPr>
          <a:xfrm rot="5400000">
            <a:off x="1540075" y="-1772053"/>
            <a:ext cx="6953117" cy="10392713"/>
          </a:xfrm>
          <a:custGeom>
            <a:avLst/>
            <a:gdLst>
              <a:gd name="connsiteX0" fmla="*/ 0 w 10450371"/>
              <a:gd name="connsiteY0" fmla="*/ 10879283 h 10879283"/>
              <a:gd name="connsiteX1" fmla="*/ 0 w 10450371"/>
              <a:gd name="connsiteY1" fmla="*/ 0 h 10879283"/>
              <a:gd name="connsiteX2" fmla="*/ 10450371 w 10450371"/>
              <a:gd name="connsiteY2" fmla="*/ 10879283 h 10879283"/>
              <a:gd name="connsiteX3" fmla="*/ 0 w 10450371"/>
              <a:gd name="connsiteY3" fmla="*/ 10879283 h 10879283"/>
              <a:gd name="connsiteX0" fmla="*/ 0 w 10450371"/>
              <a:gd name="connsiteY0" fmla="*/ 10879283 h 10879283"/>
              <a:gd name="connsiteX1" fmla="*/ 0 w 10450371"/>
              <a:gd name="connsiteY1" fmla="*/ 0 h 10879283"/>
              <a:gd name="connsiteX2" fmla="*/ 6947510 w 10450371"/>
              <a:gd name="connsiteY2" fmla="*/ 7244821 h 10879283"/>
              <a:gd name="connsiteX3" fmla="*/ 10450371 w 10450371"/>
              <a:gd name="connsiteY3" fmla="*/ 10879283 h 10879283"/>
              <a:gd name="connsiteX4" fmla="*/ 0 w 10450371"/>
              <a:gd name="connsiteY4" fmla="*/ 10879283 h 10879283"/>
              <a:gd name="connsiteX0" fmla="*/ 0 w 6947510"/>
              <a:gd name="connsiteY0" fmla="*/ 10879283 h 10879283"/>
              <a:gd name="connsiteX1" fmla="*/ 0 w 6947510"/>
              <a:gd name="connsiteY1" fmla="*/ 0 h 10879283"/>
              <a:gd name="connsiteX2" fmla="*/ 6947510 w 6947510"/>
              <a:gd name="connsiteY2" fmla="*/ 7244821 h 10879283"/>
              <a:gd name="connsiteX3" fmla="*/ 6938244 w 6947510"/>
              <a:gd name="connsiteY3" fmla="*/ 10868892 h 10879283"/>
              <a:gd name="connsiteX4" fmla="*/ 0 w 6947510"/>
              <a:gd name="connsiteY4" fmla="*/ 10879283 h 10879283"/>
              <a:gd name="connsiteX0" fmla="*/ 3 w 6947510"/>
              <a:gd name="connsiteY0" fmla="*/ 9518074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9518074 h 10868892"/>
              <a:gd name="connsiteX0" fmla="*/ 3 w 6947510"/>
              <a:gd name="connsiteY0" fmla="*/ 10349347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10349347 h 10868892"/>
              <a:gd name="connsiteX0" fmla="*/ 3 w 6947510"/>
              <a:gd name="connsiteY0" fmla="*/ 10349347 h 10349347"/>
              <a:gd name="connsiteX1" fmla="*/ 0 w 6947510"/>
              <a:gd name="connsiteY1" fmla="*/ 0 h 10349347"/>
              <a:gd name="connsiteX2" fmla="*/ 6947510 w 6947510"/>
              <a:gd name="connsiteY2" fmla="*/ 7244821 h 10349347"/>
              <a:gd name="connsiteX3" fmla="*/ 6938244 w 6947510"/>
              <a:gd name="connsiteY3" fmla="*/ 9611592 h 10349347"/>
              <a:gd name="connsiteX4" fmla="*/ 3 w 6947510"/>
              <a:gd name="connsiteY4" fmla="*/ 10349347 h 10349347"/>
              <a:gd name="connsiteX0" fmla="*/ 3 w 6947510"/>
              <a:gd name="connsiteY0" fmla="*/ 10349347 h 10370132"/>
              <a:gd name="connsiteX1" fmla="*/ 0 w 6947510"/>
              <a:gd name="connsiteY1" fmla="*/ 0 h 10370132"/>
              <a:gd name="connsiteX2" fmla="*/ 6947510 w 6947510"/>
              <a:gd name="connsiteY2" fmla="*/ 7244821 h 10370132"/>
              <a:gd name="connsiteX3" fmla="*/ 6927856 w 6947510"/>
              <a:gd name="connsiteY3" fmla="*/ 10370132 h 10370132"/>
              <a:gd name="connsiteX4" fmla="*/ 3 w 6947510"/>
              <a:gd name="connsiteY4" fmla="*/ 10349347 h 10370132"/>
              <a:gd name="connsiteX0" fmla="*/ 5613 w 6947510"/>
              <a:gd name="connsiteY0" fmla="*/ 10383006 h 10383006"/>
              <a:gd name="connsiteX1" fmla="*/ 0 w 6947510"/>
              <a:gd name="connsiteY1" fmla="*/ 0 h 10383006"/>
              <a:gd name="connsiteX2" fmla="*/ 6947510 w 6947510"/>
              <a:gd name="connsiteY2" fmla="*/ 7244821 h 10383006"/>
              <a:gd name="connsiteX3" fmla="*/ 6927856 w 6947510"/>
              <a:gd name="connsiteY3" fmla="*/ 10370132 h 10383006"/>
              <a:gd name="connsiteX4" fmla="*/ 5613 w 6947510"/>
              <a:gd name="connsiteY4" fmla="*/ 10383006 h 10383006"/>
              <a:gd name="connsiteX0" fmla="*/ 0 w 6953117"/>
              <a:gd name="connsiteY0" fmla="*/ 10388616 h 10388616"/>
              <a:gd name="connsiteX1" fmla="*/ 5607 w 6953117"/>
              <a:gd name="connsiteY1" fmla="*/ 0 h 10388616"/>
              <a:gd name="connsiteX2" fmla="*/ 6953117 w 6953117"/>
              <a:gd name="connsiteY2" fmla="*/ 7244821 h 10388616"/>
              <a:gd name="connsiteX3" fmla="*/ 6933463 w 6953117"/>
              <a:gd name="connsiteY3" fmla="*/ 10370132 h 10388616"/>
              <a:gd name="connsiteX4" fmla="*/ 0 w 6953117"/>
              <a:gd name="connsiteY4" fmla="*/ 10388616 h 10388616"/>
              <a:gd name="connsiteX0" fmla="*/ 0 w 6953117"/>
              <a:gd name="connsiteY0" fmla="*/ 10388616 h 10392713"/>
              <a:gd name="connsiteX1" fmla="*/ 5607 w 6953117"/>
              <a:gd name="connsiteY1" fmla="*/ 0 h 10392713"/>
              <a:gd name="connsiteX2" fmla="*/ 6953117 w 6953117"/>
              <a:gd name="connsiteY2" fmla="*/ 7244821 h 10392713"/>
              <a:gd name="connsiteX3" fmla="*/ 6944755 w 6953117"/>
              <a:gd name="connsiteY3" fmla="*/ 10392713 h 10392713"/>
              <a:gd name="connsiteX4" fmla="*/ 0 w 6953117"/>
              <a:gd name="connsiteY4" fmla="*/ 10388616 h 1039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3117" h="10392713">
                <a:moveTo>
                  <a:pt x="0" y="10388616"/>
                </a:moveTo>
                <a:cubicBezTo>
                  <a:pt x="-1" y="7215925"/>
                  <a:pt x="5608" y="3172691"/>
                  <a:pt x="5607" y="0"/>
                </a:cubicBezTo>
                <a:lnTo>
                  <a:pt x="6953117" y="7244821"/>
                </a:lnTo>
                <a:cubicBezTo>
                  <a:pt x="6950028" y="8452845"/>
                  <a:pt x="6947844" y="9184689"/>
                  <a:pt x="6944755" y="10392713"/>
                </a:cubicBezTo>
                <a:lnTo>
                  <a:pt x="0" y="10388616"/>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25A32D1-C2BD-B54F-8CE3-ED24D004416E}"/>
              </a:ext>
            </a:extLst>
          </p:cNvPr>
          <p:cNvSpPr>
            <a:spLocks noGrp="1"/>
          </p:cNvSpPr>
          <p:nvPr>
            <p:ph type="ctrTitle" hasCustomPrompt="1"/>
          </p:nvPr>
        </p:nvSpPr>
        <p:spPr>
          <a:xfrm>
            <a:off x="457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 style</a:t>
            </a:r>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57200" y="521548"/>
            <a:ext cx="2186265" cy="536401"/>
          </a:xfrm>
          <a:prstGeom prst="rect">
            <a:avLst/>
          </a:prstGeom>
        </p:spPr>
      </p:pic>
      <p:sp>
        <p:nvSpPr>
          <p:cNvPr id="21" name="Picture Placeholder 5">
            <a:extLst>
              <a:ext uri="{FF2B5EF4-FFF2-40B4-BE49-F238E27FC236}">
                <a16:creationId xmlns:a16="http://schemas.microsoft.com/office/drawing/2014/main" id="{AD66C520-E504-A649-A255-A24E0B283BA1}"/>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2" name="Picture Placeholder 5">
            <a:extLst>
              <a:ext uri="{FF2B5EF4-FFF2-40B4-BE49-F238E27FC236}">
                <a16:creationId xmlns:a16="http://schemas.microsoft.com/office/drawing/2014/main" id="{E394A4CB-EC67-A54D-A57B-2410EC22883E}"/>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4" name="Subtitle 2">
            <a:extLst>
              <a:ext uri="{FF2B5EF4-FFF2-40B4-BE49-F238E27FC236}">
                <a16:creationId xmlns:a16="http://schemas.microsoft.com/office/drawing/2014/main" id="{9212EB01-1A1F-564E-972D-7C6EAB8BD963}"/>
              </a:ext>
            </a:extLst>
          </p:cNvPr>
          <p:cNvSpPr>
            <a:spLocks noGrp="1"/>
          </p:cNvSpPr>
          <p:nvPr>
            <p:ph type="subTitle" idx="1" hasCustomPrompt="1"/>
          </p:nvPr>
        </p:nvSpPr>
        <p:spPr>
          <a:xfrm>
            <a:off x="457200" y="3657600"/>
            <a:ext cx="4374444" cy="778222"/>
          </a:xfrm>
          <a:prstGeom prst="rect">
            <a:avLst/>
          </a:prstGeom>
        </p:spPr>
        <p:txBody>
          <a:bodyPr lIns="0" tIns="0" rIns="0" bIns="0">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5" name="Content Placeholder 17">
            <a:extLst>
              <a:ext uri="{FF2B5EF4-FFF2-40B4-BE49-F238E27FC236}">
                <a16:creationId xmlns:a16="http://schemas.microsoft.com/office/drawing/2014/main" id="{335CBFEA-E4EF-4F41-8A69-E9B233AF7FC9}"/>
              </a:ext>
            </a:extLst>
          </p:cNvPr>
          <p:cNvSpPr>
            <a:spLocks noGrp="1"/>
          </p:cNvSpPr>
          <p:nvPr>
            <p:ph sz="quarter" idx="12" hasCustomPrompt="1"/>
          </p:nvPr>
        </p:nvSpPr>
        <p:spPr>
          <a:xfrm>
            <a:off x="457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styles</a:t>
            </a:r>
          </a:p>
        </p:txBody>
      </p:sp>
      <p:sp>
        <p:nvSpPr>
          <p:cNvPr id="26" name="Content Placeholder 23">
            <a:extLst>
              <a:ext uri="{FF2B5EF4-FFF2-40B4-BE49-F238E27FC236}">
                <a16:creationId xmlns:a16="http://schemas.microsoft.com/office/drawing/2014/main" id="{A5253C6B-EABE-2B48-AAA9-D4D181E8C55A}"/>
              </a:ext>
            </a:extLst>
          </p:cNvPr>
          <p:cNvSpPr>
            <a:spLocks noGrp="1"/>
          </p:cNvSpPr>
          <p:nvPr>
            <p:ph sz="quarter" idx="13"/>
          </p:nvPr>
        </p:nvSpPr>
        <p:spPr>
          <a:xfrm>
            <a:off x="457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7" name="Right Triangle 16">
            <a:extLst>
              <a:ext uri="{FF2B5EF4-FFF2-40B4-BE49-F238E27FC236}">
                <a16:creationId xmlns:a16="http://schemas.microsoft.com/office/drawing/2014/main" id="{3DA51437-1F48-DF4B-B788-17EBE11306A3}"/>
              </a:ext>
            </a:extLst>
          </p:cNvPr>
          <p:cNvSpPr/>
          <p:nvPr/>
        </p:nvSpPr>
        <p:spPr>
          <a:xfrm rot="16200000">
            <a:off x="10049933" y="4726950"/>
            <a:ext cx="2120583" cy="2207618"/>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6"/>
          </p:nvPr>
        </p:nvSpPr>
        <p:spPr>
          <a:xfrm>
            <a:off x="3171721" y="-77616"/>
            <a:ext cx="9042313" cy="6884894"/>
          </a:xfrm>
          <a:custGeom>
            <a:avLst/>
            <a:gdLst>
              <a:gd name="connsiteX0" fmla="*/ 0 w 9042313"/>
              <a:gd name="connsiteY0" fmla="*/ 0 h 6858000"/>
              <a:gd name="connsiteX1" fmla="*/ 9042313 w 9042313"/>
              <a:gd name="connsiteY1" fmla="*/ 0 h 6858000"/>
              <a:gd name="connsiteX2" fmla="*/ 9042313 w 9042313"/>
              <a:gd name="connsiteY2" fmla="*/ 6858000 h 6858000"/>
              <a:gd name="connsiteX3" fmla="*/ 0 w 9042313"/>
              <a:gd name="connsiteY3" fmla="*/ 6858000 h 6858000"/>
              <a:gd name="connsiteX4" fmla="*/ 0 w 9042313"/>
              <a:gd name="connsiteY4" fmla="*/ 0 h 6858000"/>
              <a:gd name="connsiteX0" fmla="*/ 0 w 9042313"/>
              <a:gd name="connsiteY0" fmla="*/ 8965 h 6866965"/>
              <a:gd name="connsiteX1" fmla="*/ 3717278 w 9042313"/>
              <a:gd name="connsiteY1" fmla="*/ 0 h 6866965"/>
              <a:gd name="connsiteX2" fmla="*/ 9042313 w 9042313"/>
              <a:gd name="connsiteY2" fmla="*/ 8965 h 6866965"/>
              <a:gd name="connsiteX3" fmla="*/ 9042313 w 9042313"/>
              <a:gd name="connsiteY3" fmla="*/ 6866965 h 6866965"/>
              <a:gd name="connsiteX4" fmla="*/ 0 w 9042313"/>
              <a:gd name="connsiteY4" fmla="*/ 6866965 h 6866965"/>
              <a:gd name="connsiteX5" fmla="*/ 0 w 9042313"/>
              <a:gd name="connsiteY5" fmla="*/ 8965 h 6866965"/>
              <a:gd name="connsiteX0" fmla="*/ 0 w 9042313"/>
              <a:gd name="connsiteY0" fmla="*/ 1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0 w 9042313"/>
              <a:gd name="connsiteY5" fmla="*/ 1 h 6858001"/>
              <a:gd name="connsiteX0" fmla="*/ 1775012 w 9042313"/>
              <a:gd name="connsiteY0" fmla="*/ 5100918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1775012 w 9042313"/>
              <a:gd name="connsiteY5" fmla="*/ 5100918 h 6858001"/>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75930 h 6875930"/>
              <a:gd name="connsiteX4" fmla="*/ 0 w 9042313"/>
              <a:gd name="connsiteY4" fmla="*/ 6875930 h 6875930"/>
              <a:gd name="connsiteX5" fmla="*/ 1775012 w 9042313"/>
              <a:gd name="connsiteY5" fmla="*/ 5118847 h 6875930"/>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5" fmla="*/ 1775012 w 9042313"/>
              <a:gd name="connsiteY5" fmla="*/ 5118847 h 6875930"/>
              <a:gd name="connsiteX0" fmla="*/ 0 w 9042313"/>
              <a:gd name="connsiteY0" fmla="*/ 6875930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0" fmla="*/ 0 w 9042313"/>
              <a:gd name="connsiteY0" fmla="*/ 6875930 h 6884894"/>
              <a:gd name="connsiteX1" fmla="*/ 7114902 w 9042313"/>
              <a:gd name="connsiteY1" fmla="*/ 0 h 6884894"/>
              <a:gd name="connsiteX2" fmla="*/ 9042313 w 9042313"/>
              <a:gd name="connsiteY2" fmla="*/ 17930 h 6884894"/>
              <a:gd name="connsiteX3" fmla="*/ 6971466 w 9042313"/>
              <a:gd name="connsiteY3" fmla="*/ 6884894 h 6884894"/>
              <a:gd name="connsiteX4" fmla="*/ 0 w 9042313"/>
              <a:gd name="connsiteY4"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7697607 w 9042313"/>
              <a:gd name="connsiteY3" fmla="*/ 4509248 h 6884894"/>
              <a:gd name="connsiteX4" fmla="*/ 6971466 w 9042313"/>
              <a:gd name="connsiteY4" fmla="*/ 6884894 h 6884894"/>
              <a:gd name="connsiteX5" fmla="*/ 0 w 9042313"/>
              <a:gd name="connsiteY5"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9024383 w 9042313"/>
              <a:gd name="connsiteY3" fmla="*/ 4831978 h 6884894"/>
              <a:gd name="connsiteX4" fmla="*/ 6971466 w 9042313"/>
              <a:gd name="connsiteY4" fmla="*/ 6884894 h 6884894"/>
              <a:gd name="connsiteX5" fmla="*/ 0 w 9042313"/>
              <a:gd name="connsiteY5" fmla="*/ 6875930 h 688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42313" h="6884894">
                <a:moveTo>
                  <a:pt x="0" y="6875930"/>
                </a:moveTo>
                <a:lnTo>
                  <a:pt x="7114902" y="0"/>
                </a:lnTo>
                <a:lnTo>
                  <a:pt x="9042313" y="17930"/>
                </a:lnTo>
                <a:cubicBezTo>
                  <a:pt x="9036336" y="1622613"/>
                  <a:pt x="9030360" y="3227295"/>
                  <a:pt x="9024383" y="4831978"/>
                </a:cubicBezTo>
                <a:lnTo>
                  <a:pt x="6971466" y="6884894"/>
                </a:lnTo>
                <a:lnTo>
                  <a:pt x="0" y="6875930"/>
                </a:lnTo>
                <a:close/>
              </a:path>
            </a:pathLst>
          </a:custGeom>
        </p:spPr>
        <p:txBody>
          <a:bodyPr/>
          <a:lstStyle>
            <a:lvl1pPr marL="0" indent="0">
              <a:buFontTx/>
              <a:buNone/>
              <a:defRPr sz="800"/>
            </a:lvl1pPr>
          </a:lstStyle>
          <a:p>
            <a:r>
              <a:rPr lang="en-US" dirty="0"/>
              <a:t>Click icon to add picture</a:t>
            </a:r>
          </a:p>
        </p:txBody>
      </p:sp>
      <p:sp>
        <p:nvSpPr>
          <p:cNvPr id="12" name="TextBox 11"/>
          <p:cNvSpPr txBox="1"/>
          <p:nvPr/>
        </p:nvSpPr>
        <p:spPr>
          <a:xfrm>
            <a:off x="432459" y="1456194"/>
            <a:ext cx="5722310" cy="430887"/>
          </a:xfrm>
          <a:prstGeom prst="rect">
            <a:avLst/>
          </a:prstGeom>
          <a:noFill/>
        </p:spPr>
        <p:txBody>
          <a:bodyPr wrap="square" rtlCol="0">
            <a:spAutoFit/>
          </a:bodyPr>
          <a:lstStyle/>
          <a:p>
            <a:r>
              <a:rPr lang="en-US" sz="2200" dirty="0">
                <a:solidFill>
                  <a:schemeClr val="accent1"/>
                </a:solidFill>
                <a:latin typeface="+mj-lt"/>
              </a:rPr>
              <a:t>Center for Studying Disability Policy</a:t>
            </a:r>
          </a:p>
        </p:txBody>
      </p:sp>
    </p:spTree>
    <p:extLst>
      <p:ext uri="{BB962C8B-B14F-4D97-AF65-F5344CB8AC3E}">
        <p14:creationId xmlns:p14="http://schemas.microsoft.com/office/powerpoint/2010/main" val="12921139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CSDP Section Open No Photo">
    <p:spTree>
      <p:nvGrpSpPr>
        <p:cNvPr id="1" name=""/>
        <p:cNvGrpSpPr/>
        <p:nvPr/>
      </p:nvGrpSpPr>
      <p:grpSpPr>
        <a:xfrm>
          <a:off x="0" y="0"/>
          <a:ext cx="0" cy="0"/>
          <a:chOff x="0" y="0"/>
          <a:chExt cx="0" cy="0"/>
        </a:xfrm>
      </p:grpSpPr>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503408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no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14" name="Right Triangle 13">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9" name="TextBox 8"/>
          <p:cNvSpPr txBox="1"/>
          <p:nvPr/>
        </p:nvSpPr>
        <p:spPr>
          <a:xfrm>
            <a:off x="737330" y="6237198"/>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8778358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CSDP Pection Open with Photo">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4564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Triangle 13">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entagon 5"/>
          <p:cNvSpPr/>
          <p:nvPr/>
        </p:nvSpPr>
        <p:spPr>
          <a:xfrm flipH="1">
            <a:off x="308110" y="-2"/>
            <a:ext cx="2226365" cy="1787237"/>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3"/>
          <p:cNvSpPr>
            <a:spLocks noGrp="1"/>
          </p:cNvSpPr>
          <p:nvPr>
            <p:ph type="pic" sz="quarter" idx="14"/>
          </p:nvPr>
        </p:nvSpPr>
        <p:spPr>
          <a:xfrm>
            <a:off x="-38500" y="0"/>
            <a:ext cx="12230499" cy="1787235"/>
          </a:xfrm>
          <a:custGeom>
            <a:avLst/>
            <a:gdLst>
              <a:gd name="connsiteX0" fmla="*/ 891897 w 11061245"/>
              <a:gd name="connsiteY0" fmla="*/ 0 h 1783794"/>
              <a:gd name="connsiteX1" fmla="*/ 10169348 w 11061245"/>
              <a:gd name="connsiteY1" fmla="*/ 0 h 1783794"/>
              <a:gd name="connsiteX2" fmla="*/ 11061245 w 11061245"/>
              <a:gd name="connsiteY2" fmla="*/ 891897 h 1783794"/>
              <a:gd name="connsiteX3" fmla="*/ 11061245 w 11061245"/>
              <a:gd name="connsiteY3" fmla="*/ 891897 h 1783794"/>
              <a:gd name="connsiteX4" fmla="*/ 10169348 w 11061245"/>
              <a:gd name="connsiteY4" fmla="*/ 1783794 h 1783794"/>
              <a:gd name="connsiteX5" fmla="*/ 891897 w 11061245"/>
              <a:gd name="connsiteY5" fmla="*/ 1783794 h 1783794"/>
              <a:gd name="connsiteX6" fmla="*/ 0 w 11061245"/>
              <a:gd name="connsiteY6" fmla="*/ 891897 h 1783794"/>
              <a:gd name="connsiteX7" fmla="*/ 0 w 11061245"/>
              <a:gd name="connsiteY7" fmla="*/ 891897 h 1783794"/>
              <a:gd name="connsiteX8" fmla="*/ 891897 w 11061245"/>
              <a:gd name="connsiteY8" fmla="*/ 0 h 1783794"/>
              <a:gd name="connsiteX0" fmla="*/ 1649896 w 11819244"/>
              <a:gd name="connsiteY0" fmla="*/ 0 h 1793733"/>
              <a:gd name="connsiteX1" fmla="*/ 10927347 w 11819244"/>
              <a:gd name="connsiteY1" fmla="*/ 0 h 1793733"/>
              <a:gd name="connsiteX2" fmla="*/ 11819244 w 11819244"/>
              <a:gd name="connsiteY2" fmla="*/ 891897 h 1793733"/>
              <a:gd name="connsiteX3" fmla="*/ 11819244 w 11819244"/>
              <a:gd name="connsiteY3" fmla="*/ 891897 h 1793733"/>
              <a:gd name="connsiteX4" fmla="*/ 10927347 w 11819244"/>
              <a:gd name="connsiteY4" fmla="*/ 1783794 h 1793733"/>
              <a:gd name="connsiteX5" fmla="*/ 0 w 11819244"/>
              <a:gd name="connsiteY5" fmla="*/ 1793733 h 1793733"/>
              <a:gd name="connsiteX6" fmla="*/ 757999 w 11819244"/>
              <a:gd name="connsiteY6" fmla="*/ 891897 h 1793733"/>
              <a:gd name="connsiteX7" fmla="*/ 757999 w 11819244"/>
              <a:gd name="connsiteY7" fmla="*/ 891897 h 1793733"/>
              <a:gd name="connsiteX8" fmla="*/ 1649896 w 11819244"/>
              <a:gd name="connsiteY8" fmla="*/ 0 h 1793733"/>
              <a:gd name="connsiteX0" fmla="*/ 1719470 w 11819244"/>
              <a:gd name="connsiteY0" fmla="*/ 0 h 1813612"/>
              <a:gd name="connsiteX1" fmla="*/ 10927347 w 11819244"/>
              <a:gd name="connsiteY1" fmla="*/ 19879 h 1813612"/>
              <a:gd name="connsiteX2" fmla="*/ 11819244 w 11819244"/>
              <a:gd name="connsiteY2" fmla="*/ 911776 h 1813612"/>
              <a:gd name="connsiteX3" fmla="*/ 11819244 w 11819244"/>
              <a:gd name="connsiteY3" fmla="*/ 911776 h 1813612"/>
              <a:gd name="connsiteX4" fmla="*/ 10927347 w 11819244"/>
              <a:gd name="connsiteY4" fmla="*/ 1803673 h 1813612"/>
              <a:gd name="connsiteX5" fmla="*/ 0 w 11819244"/>
              <a:gd name="connsiteY5" fmla="*/ 1813612 h 1813612"/>
              <a:gd name="connsiteX6" fmla="*/ 757999 w 11819244"/>
              <a:gd name="connsiteY6" fmla="*/ 911776 h 1813612"/>
              <a:gd name="connsiteX7" fmla="*/ 757999 w 11819244"/>
              <a:gd name="connsiteY7" fmla="*/ 911776 h 1813612"/>
              <a:gd name="connsiteX8" fmla="*/ 1719470 w 11819244"/>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27347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07469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2169356 w 12776025"/>
              <a:gd name="connsiteY1" fmla="*/ 6498 h 1813612"/>
              <a:gd name="connsiteX2" fmla="*/ 12776025 w 12776025"/>
              <a:gd name="connsiteY2" fmla="*/ 29818 h 1813612"/>
              <a:gd name="connsiteX3" fmla="*/ 11819244 w 12776025"/>
              <a:gd name="connsiteY3" fmla="*/ 911776 h 1813612"/>
              <a:gd name="connsiteX4" fmla="*/ 11819244 w 12776025"/>
              <a:gd name="connsiteY4" fmla="*/ 911776 h 1813612"/>
              <a:gd name="connsiteX5" fmla="*/ 10907469 w 12776025"/>
              <a:gd name="connsiteY5" fmla="*/ 1803673 h 1813612"/>
              <a:gd name="connsiteX6" fmla="*/ 0 w 12776025"/>
              <a:gd name="connsiteY6" fmla="*/ 1813612 h 1813612"/>
              <a:gd name="connsiteX7" fmla="*/ 757999 w 12776025"/>
              <a:gd name="connsiteY7" fmla="*/ 911776 h 1813612"/>
              <a:gd name="connsiteX8" fmla="*/ 757999 w 12776025"/>
              <a:gd name="connsiteY8" fmla="*/ 911776 h 1813612"/>
              <a:gd name="connsiteX9" fmla="*/ 1719470 w 1277602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1345140 w 12795275"/>
              <a:gd name="connsiteY8" fmla="*/ 390684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285643 w 12795275"/>
              <a:gd name="connsiteY7" fmla="*/ 1435463 h 1813612"/>
              <a:gd name="connsiteX8" fmla="*/ 757999 w 12795275"/>
              <a:gd name="connsiteY8" fmla="*/ 911776 h 1813612"/>
              <a:gd name="connsiteX9" fmla="*/ 1345140 w 12795275"/>
              <a:gd name="connsiteY9" fmla="*/ 390684 h 1813612"/>
              <a:gd name="connsiteX10" fmla="*/ 1719470 w 12795275"/>
              <a:gd name="connsiteY10" fmla="*/ 0 h 1813612"/>
              <a:gd name="connsiteX0" fmla="*/ 1433827 w 12509632"/>
              <a:gd name="connsiteY0" fmla="*/ 0 h 1803779"/>
              <a:gd name="connsiteX1" fmla="*/ 1883713 w 12509632"/>
              <a:gd name="connsiteY1" fmla="*/ 6498 h 1803779"/>
              <a:gd name="connsiteX2" fmla="*/ 12509632 w 12509632"/>
              <a:gd name="connsiteY2" fmla="*/ 29818 h 1803779"/>
              <a:gd name="connsiteX3" fmla="*/ 11533601 w 12509632"/>
              <a:gd name="connsiteY3" fmla="*/ 911776 h 1803779"/>
              <a:gd name="connsiteX4" fmla="*/ 11533601 w 12509632"/>
              <a:gd name="connsiteY4" fmla="*/ 911776 h 1803779"/>
              <a:gd name="connsiteX5" fmla="*/ 10621826 w 12509632"/>
              <a:gd name="connsiteY5" fmla="*/ 1803673 h 1803779"/>
              <a:gd name="connsiteX6" fmla="*/ 359250 w 12509632"/>
              <a:gd name="connsiteY6" fmla="*/ 1803779 h 1803779"/>
              <a:gd name="connsiteX7" fmla="*/ 0 w 12509632"/>
              <a:gd name="connsiteY7" fmla="*/ 1435463 h 1803779"/>
              <a:gd name="connsiteX8" fmla="*/ 472356 w 12509632"/>
              <a:gd name="connsiteY8" fmla="*/ 911776 h 1803779"/>
              <a:gd name="connsiteX9" fmla="*/ 1059497 w 12509632"/>
              <a:gd name="connsiteY9" fmla="*/ 390684 h 1803779"/>
              <a:gd name="connsiteX10" fmla="*/ 1433827 w 12509632"/>
              <a:gd name="connsiteY10" fmla="*/ 0 h 1803779"/>
              <a:gd name="connsiteX0" fmla="*/ 1145069 w 12220874"/>
              <a:gd name="connsiteY0" fmla="*/ 0 h 1803779"/>
              <a:gd name="connsiteX1" fmla="*/ 1594955 w 12220874"/>
              <a:gd name="connsiteY1" fmla="*/ 6498 h 1803779"/>
              <a:gd name="connsiteX2" fmla="*/ 12220874 w 12220874"/>
              <a:gd name="connsiteY2" fmla="*/ 29818 h 1803779"/>
              <a:gd name="connsiteX3" fmla="*/ 11244843 w 12220874"/>
              <a:gd name="connsiteY3" fmla="*/ 911776 h 1803779"/>
              <a:gd name="connsiteX4" fmla="*/ 11244843 w 12220874"/>
              <a:gd name="connsiteY4" fmla="*/ 911776 h 1803779"/>
              <a:gd name="connsiteX5" fmla="*/ 10333068 w 12220874"/>
              <a:gd name="connsiteY5" fmla="*/ 1803673 h 1803779"/>
              <a:gd name="connsiteX6" fmla="*/ 70492 w 12220874"/>
              <a:gd name="connsiteY6" fmla="*/ 1803779 h 1803779"/>
              <a:gd name="connsiteX7" fmla="*/ 0 w 12220874"/>
              <a:gd name="connsiteY7" fmla="*/ 1120841 h 1803779"/>
              <a:gd name="connsiteX8" fmla="*/ 183598 w 12220874"/>
              <a:gd name="connsiteY8" fmla="*/ 911776 h 1803779"/>
              <a:gd name="connsiteX9" fmla="*/ 770739 w 12220874"/>
              <a:gd name="connsiteY9" fmla="*/ 390684 h 1803779"/>
              <a:gd name="connsiteX10" fmla="*/ 1145069 w 12220874"/>
              <a:gd name="connsiteY10" fmla="*/ 0 h 1803779"/>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83598 w 12220874"/>
              <a:gd name="connsiteY8" fmla="*/ 911776 h 1803673"/>
              <a:gd name="connsiteX9" fmla="*/ 770739 w 12220874"/>
              <a:gd name="connsiteY9" fmla="*/ 390684 h 1803673"/>
              <a:gd name="connsiteX10" fmla="*/ 1145069 w 12220874"/>
              <a:gd name="connsiteY10"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770739 w 12220874"/>
              <a:gd name="connsiteY8" fmla="*/ 390684 h 1803673"/>
              <a:gd name="connsiteX9" fmla="*/ 1145069 w 12220874"/>
              <a:gd name="connsiteY9"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145069 w 12220874"/>
              <a:gd name="connsiteY8"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1244843 w 12220874"/>
              <a:gd name="connsiteY3" fmla="*/ 911776 h 1803673"/>
              <a:gd name="connsiteX4" fmla="*/ 10333068 w 12220874"/>
              <a:gd name="connsiteY4" fmla="*/ 1803673 h 1803673"/>
              <a:gd name="connsiteX5" fmla="*/ 22366 w 12220874"/>
              <a:gd name="connsiteY5" fmla="*/ 1784115 h 1803673"/>
              <a:gd name="connsiteX6" fmla="*/ 0 w 12220874"/>
              <a:gd name="connsiteY6" fmla="*/ 1120841 h 1803673"/>
              <a:gd name="connsiteX7" fmla="*/ 1145069 w 12220874"/>
              <a:gd name="connsiteY7"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0333068 w 12220874"/>
              <a:gd name="connsiteY3" fmla="*/ 1803673 h 1803673"/>
              <a:gd name="connsiteX4" fmla="*/ 22366 w 12220874"/>
              <a:gd name="connsiteY4" fmla="*/ 1784115 h 1803673"/>
              <a:gd name="connsiteX5" fmla="*/ 0 w 12220874"/>
              <a:gd name="connsiteY5" fmla="*/ 1120841 h 1803673"/>
              <a:gd name="connsiteX6" fmla="*/ 1145069 w 12220874"/>
              <a:gd name="connsiteY6" fmla="*/ 0 h 1803673"/>
              <a:gd name="connsiteX0" fmla="*/ 1145069 w 12220874"/>
              <a:gd name="connsiteY0" fmla="*/ 0 h 1803673"/>
              <a:gd name="connsiteX1" fmla="*/ 12220874 w 12220874"/>
              <a:gd name="connsiteY1" fmla="*/ 29818 h 1803673"/>
              <a:gd name="connsiteX2" fmla="*/ 10333068 w 12220874"/>
              <a:gd name="connsiteY2" fmla="*/ 1803673 h 1803673"/>
              <a:gd name="connsiteX3" fmla="*/ 22366 w 12220874"/>
              <a:gd name="connsiteY3" fmla="*/ 1784115 h 1803673"/>
              <a:gd name="connsiteX4" fmla="*/ 0 w 12220874"/>
              <a:gd name="connsiteY4" fmla="*/ 1120841 h 1803673"/>
              <a:gd name="connsiteX5" fmla="*/ 1145069 w 12220874"/>
              <a:gd name="connsiteY5" fmla="*/ 0 h 1803673"/>
              <a:gd name="connsiteX0" fmla="*/ 1145069 w 12220874"/>
              <a:gd name="connsiteY0" fmla="*/ 0 h 1813505"/>
              <a:gd name="connsiteX1" fmla="*/ 12220874 w 12220874"/>
              <a:gd name="connsiteY1" fmla="*/ 29818 h 1813505"/>
              <a:gd name="connsiteX2" fmla="*/ 10352318 w 12220874"/>
              <a:gd name="connsiteY2" fmla="*/ 1813505 h 1813505"/>
              <a:gd name="connsiteX3" fmla="*/ 22366 w 12220874"/>
              <a:gd name="connsiteY3" fmla="*/ 1784115 h 1813505"/>
              <a:gd name="connsiteX4" fmla="*/ 0 w 12220874"/>
              <a:gd name="connsiteY4" fmla="*/ 1120841 h 1813505"/>
              <a:gd name="connsiteX5" fmla="*/ 1145069 w 12220874"/>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22366 w 12230499"/>
              <a:gd name="connsiteY3" fmla="*/ 1784115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81194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30499" h="1813505">
                <a:moveTo>
                  <a:pt x="1145069" y="0"/>
                </a:moveTo>
                <a:lnTo>
                  <a:pt x="12230499" y="10153"/>
                </a:lnTo>
                <a:lnTo>
                  <a:pt x="10381194" y="1813505"/>
                </a:lnTo>
                <a:lnTo>
                  <a:pt x="3115" y="1803780"/>
                </a:lnTo>
                <a:cubicBezTo>
                  <a:pt x="2077" y="1576134"/>
                  <a:pt x="1038" y="1348487"/>
                  <a:pt x="0" y="1120841"/>
                </a:cubicBezTo>
                <a:lnTo>
                  <a:pt x="1145069" y="0"/>
                </a:lnTo>
                <a:close/>
              </a:path>
            </a:pathLst>
          </a:custGeom>
          <a:noFill/>
        </p:spPr>
        <p:txBody>
          <a:bodyPr/>
          <a:lstStyle>
            <a:lvl1pPr marL="0" indent="0">
              <a:buFontTx/>
              <a:buNone/>
              <a:defRPr sz="800"/>
            </a:lvl1pPr>
          </a:lstStyle>
          <a:p>
            <a:r>
              <a:rPr lang="en-US" dirty="0"/>
              <a:t>Click icon to add picture</a:t>
            </a:r>
          </a:p>
        </p:txBody>
      </p:sp>
      <p:sp>
        <p:nvSpPr>
          <p:cNvPr id="16"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0" name="TextBox 9"/>
          <p:cNvSpPr txBox="1"/>
          <p:nvPr/>
        </p:nvSpPr>
        <p:spPr>
          <a:xfrm>
            <a:off x="737330" y="6212484"/>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32528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hoto banner +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77051" y="-2771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sz="quarter" idx="14"/>
          </p:nvPr>
        </p:nvSpPr>
        <p:spPr>
          <a:xfrm>
            <a:off x="0" y="-2"/>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896370"/>
            <a:ext cx="10972799" cy="3159379"/>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2" name="Straight Connector 11">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73C7385A-C3AB-4048-B445-9CCEA3BE26B5}"/>
              </a:ext>
            </a:extLst>
          </p:cNvPr>
          <p:cNvSpPr/>
          <p:nvPr userDrawn="1"/>
        </p:nvSpPr>
        <p:spPr>
          <a:xfrm rot="16200000">
            <a:off x="10377051" y="-27712"/>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9430599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CSDP Photo banner +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77051" y="-2771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sz="quarter" idx="14"/>
          </p:nvPr>
        </p:nvSpPr>
        <p:spPr>
          <a:xfrm>
            <a:off x="0" y="-2"/>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896370"/>
            <a:ext cx="10972799" cy="3159379"/>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0" name="TextBox 9"/>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1142410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CSDP Sidebar photo +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73437"/>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ight Triangle 9">
            <a:extLst>
              <a:ext uri="{FF2B5EF4-FFF2-40B4-BE49-F238E27FC236}">
                <a16:creationId xmlns:a16="http://schemas.microsoft.com/office/drawing/2014/main" id="{73C7385A-C3AB-4048-B445-9CCEA3BE26B5}"/>
              </a:ext>
            </a:extLst>
          </p:cNvPr>
          <p:cNvSpPr/>
          <p:nvPr/>
        </p:nvSpPr>
        <p:spPr>
          <a:xfrm rot="16200000">
            <a:off x="804989" y="503408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686979" y="6277437"/>
            <a:ext cx="1636288" cy="401464"/>
          </a:xfrm>
          <a:prstGeom prst="rect">
            <a:avLst/>
          </a:prstGeom>
        </p:spPr>
      </p:pic>
      <p:sp>
        <p:nvSpPr>
          <p:cNvPr id="5" name="Text Placeholder 4"/>
          <p:cNvSpPr>
            <a:spLocks noGrp="1"/>
          </p:cNvSpPr>
          <p:nvPr>
            <p:ph type="body" sz="quarter" idx="13" hasCustomPrompt="1"/>
          </p:nvPr>
        </p:nvSpPr>
        <p:spPr>
          <a:xfrm>
            <a:off x="3259281" y="1793210"/>
            <a:ext cx="8512991" cy="426254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ight Triangle 13">
            <a:extLst>
              <a:ext uri="{FF2B5EF4-FFF2-40B4-BE49-F238E27FC236}">
                <a16:creationId xmlns:a16="http://schemas.microsoft.com/office/drawing/2014/main" id="{73C7385A-C3AB-4048-B445-9CCEA3BE26B5}"/>
              </a:ext>
            </a:extLst>
          </p:cNvPr>
          <p:cNvSpPr/>
          <p:nvPr/>
        </p:nvSpPr>
        <p:spPr>
          <a:xfrm rot="16200000">
            <a:off x="804990" y="5034087"/>
            <a:ext cx="1787236" cy="1860589"/>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ight Triangle 15">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8"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2" name="TextBox 11"/>
          <p:cNvSpPr txBox="1"/>
          <p:nvPr/>
        </p:nvSpPr>
        <p:spPr>
          <a:xfrm>
            <a:off x="3929448" y="6348408"/>
            <a:ext cx="7525221"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66615911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CSDP 1-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8" y="1806754"/>
            <a:ext cx="10515603" cy="4248995"/>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3745607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CSDP 2-Column bullet lists">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5" name="Right Triangle 24">
            <a:extLst>
              <a:ext uri="{FF2B5EF4-FFF2-40B4-BE49-F238E27FC236}">
                <a16:creationId xmlns:a16="http://schemas.microsoft.com/office/drawing/2014/main" id="{73C7385A-C3AB-4048-B445-9CCEA3BE26B5}"/>
              </a:ext>
            </a:extLst>
          </p:cNvPr>
          <p:cNvSpPr/>
          <p:nvPr/>
        </p:nvSpPr>
        <p:spPr>
          <a:xfrm rot="16200000">
            <a:off x="10406587" y="-37685"/>
            <a:ext cx="1787236" cy="1860589"/>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2"/>
          <p:cNvSpPr>
            <a:spLocks noGrp="1"/>
          </p:cNvSpPr>
          <p:nvPr>
            <p:ph type="pic" sz="quarter" idx="16"/>
          </p:nvPr>
        </p:nvSpPr>
        <p:spPr>
          <a:xfrm>
            <a:off x="1793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7" hasCustomPrompt="1"/>
          </p:nvPr>
        </p:nvSpPr>
        <p:spPr>
          <a:xfrm>
            <a:off x="587088" y="2630114"/>
            <a:ext cx="5029200" cy="34290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p:cNvSpPr>
            <a:spLocks noGrp="1"/>
          </p:cNvSpPr>
          <p:nvPr>
            <p:ph type="body" sz="quarter" idx="18" hasCustomPrompt="1"/>
          </p:nvPr>
        </p:nvSpPr>
        <p:spPr>
          <a:xfrm>
            <a:off x="6051503" y="2620791"/>
            <a:ext cx="5029200" cy="342563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5" name="TextBox 14"/>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2022446447"/>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CSDP 2-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7" hasCustomPrompt="1"/>
          </p:nvPr>
        </p:nvSpPr>
        <p:spPr>
          <a:xfrm>
            <a:off x="838199"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4"/>
          <p:cNvSpPr>
            <a:spLocks noGrp="1"/>
          </p:cNvSpPr>
          <p:nvPr>
            <p:ph type="body" sz="quarter" idx="18" hasCustomPrompt="1"/>
          </p:nvPr>
        </p:nvSpPr>
        <p:spPr>
          <a:xfrm>
            <a:off x="6324601"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78604438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CSDP 3-Column bullet lis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8" hasCustomPrompt="1"/>
          </p:nvPr>
        </p:nvSpPr>
        <p:spPr>
          <a:xfrm>
            <a:off x="838199"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p:cNvSpPr>
            <a:spLocks noGrp="1"/>
          </p:cNvSpPr>
          <p:nvPr>
            <p:ph type="body" sz="quarter" idx="19" hasCustomPrompt="1"/>
          </p:nvPr>
        </p:nvSpPr>
        <p:spPr>
          <a:xfrm>
            <a:off x="4495800"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4"/>
          <p:cNvSpPr>
            <a:spLocks noGrp="1"/>
          </p:cNvSpPr>
          <p:nvPr>
            <p:ph type="body" sz="quarter" idx="20" hasCustomPrompt="1"/>
          </p:nvPr>
        </p:nvSpPr>
        <p:spPr>
          <a:xfrm>
            <a:off x="8153401"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7" name="TextBox 16"/>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44560838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CSDP Photo Banner Head Text Bullets">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3667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2"/>
          <p:cNvSpPr>
            <a:spLocks noGrp="1"/>
          </p:cNvSpPr>
          <p:nvPr>
            <p:ph type="pic" sz="quarter" idx="14"/>
          </p:nvPr>
        </p:nvSpPr>
        <p:spPr>
          <a:xfrm>
            <a:off x="-1" y="-289"/>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786733"/>
            <a:ext cx="10972799" cy="3325309"/>
          </a:xfrm>
          <a:prstGeom prst="rect">
            <a:avLst/>
          </a:prstGeom>
        </p:spPr>
        <p:txBody>
          <a:bodyPr>
            <a:normAutofit/>
          </a:bodyPr>
          <a:lstStyle>
            <a:lvl1pPr marL="0" indent="0">
              <a:buFontTx/>
              <a:buNone/>
              <a:defRPr b="1">
                <a:solidFill>
                  <a:schemeClr val="bg2"/>
                </a:solidFill>
                <a:latin typeface="+mj-lt"/>
              </a:defRPr>
            </a:lvl1pPr>
            <a:lvl2pPr marL="36576" indent="0">
              <a:spcBef>
                <a:spcPts val="1200"/>
              </a:spcBef>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5" name="TextBox 14"/>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88051099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CSDP Sidebar photo + head and tex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65124"/>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ight Triangle 9">
            <a:extLst>
              <a:ext uri="{FF2B5EF4-FFF2-40B4-BE49-F238E27FC236}">
                <a16:creationId xmlns:a16="http://schemas.microsoft.com/office/drawing/2014/main" id="{73C7385A-C3AB-4048-B445-9CCEA3BE26B5}"/>
              </a:ext>
            </a:extLst>
          </p:cNvPr>
          <p:cNvSpPr/>
          <p:nvPr/>
        </p:nvSpPr>
        <p:spPr>
          <a:xfrm rot="16200000">
            <a:off x="804989" y="5045103"/>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3" hasCustomPrompt="1"/>
          </p:nvPr>
        </p:nvSpPr>
        <p:spPr>
          <a:xfrm>
            <a:off x="3298197" y="1849503"/>
            <a:ext cx="8474075" cy="426254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5" name="Picture 14">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686979" y="6277437"/>
            <a:ext cx="1636288" cy="401464"/>
          </a:xfrm>
          <a:prstGeom prst="rect">
            <a:avLst/>
          </a:prstGeom>
        </p:spPr>
      </p:pic>
      <p:sp>
        <p:nvSpPr>
          <p:cNvPr id="18" name="TextBox 17"/>
          <p:cNvSpPr txBox="1"/>
          <p:nvPr/>
        </p:nvSpPr>
        <p:spPr>
          <a:xfrm>
            <a:off x="3929448" y="6348408"/>
            <a:ext cx="7525221"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361357083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CSDP 1-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3" hasCustomPrompt="1"/>
          </p:nvPr>
        </p:nvSpPr>
        <p:spPr>
          <a:xfrm>
            <a:off x="838200" y="1806754"/>
            <a:ext cx="10515602" cy="4157166"/>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3" name="TextBox 12"/>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262288529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CSDP 2 Column photo + head &amp; text">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a:extLst>
              <a:ext uri="{FF2B5EF4-FFF2-40B4-BE49-F238E27FC236}">
                <a16:creationId xmlns:a16="http://schemas.microsoft.com/office/drawing/2014/main" id="{73C7385A-C3AB-4048-B445-9CCEA3BE26B5}"/>
              </a:ext>
            </a:extLst>
          </p:cNvPr>
          <p:cNvSpPr/>
          <p:nvPr/>
        </p:nvSpPr>
        <p:spPr>
          <a:xfrm rot="16200000">
            <a:off x="10406587" y="-37685"/>
            <a:ext cx="1787236" cy="1860589"/>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icture Placeholder 2"/>
          <p:cNvSpPr>
            <a:spLocks noGrp="1"/>
          </p:cNvSpPr>
          <p:nvPr>
            <p:ph type="pic" sz="quarter" idx="16"/>
          </p:nvPr>
        </p:nvSpPr>
        <p:spPr>
          <a:xfrm>
            <a:off x="0" y="0"/>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6" name="Text Placeholder 4"/>
          <p:cNvSpPr>
            <a:spLocks noGrp="1"/>
          </p:cNvSpPr>
          <p:nvPr>
            <p:ph type="body" sz="quarter" idx="13" hasCustomPrompt="1"/>
          </p:nvPr>
        </p:nvSpPr>
        <p:spPr>
          <a:xfrm>
            <a:off x="587088"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9" name="Text Placeholder 4"/>
          <p:cNvSpPr>
            <a:spLocks noGrp="1"/>
          </p:cNvSpPr>
          <p:nvPr>
            <p:ph type="body" sz="quarter" idx="17" hasCustomPrompt="1"/>
          </p:nvPr>
        </p:nvSpPr>
        <p:spPr>
          <a:xfrm>
            <a:off x="6073490" y="2641111"/>
            <a:ext cx="5029200" cy="34290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20"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2" name="TextBox 11"/>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721451974"/>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debar photo +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73437"/>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ectangle 9">
            <a:extLst>
              <a:ext uri="{FF2B5EF4-FFF2-40B4-BE49-F238E27FC236}">
                <a16:creationId xmlns:a16="http://schemas.microsoft.com/office/drawing/2014/main" id="{73C7385A-C3AB-4048-B445-9CCEA3BE26B5}"/>
              </a:ext>
            </a:extLst>
          </p:cNvPr>
          <p:cNvSpPr/>
          <p:nvPr userDrawn="1"/>
        </p:nvSpPr>
        <p:spPr>
          <a:xfrm rot="16200000">
            <a:off x="804990" y="5034087"/>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5" name="Text Placeholder 4"/>
          <p:cNvSpPr>
            <a:spLocks noGrp="1"/>
          </p:cNvSpPr>
          <p:nvPr>
            <p:ph type="body" sz="quarter" idx="13" hasCustomPrompt="1"/>
          </p:nvPr>
        </p:nvSpPr>
        <p:spPr>
          <a:xfrm>
            <a:off x="3259281" y="1793210"/>
            <a:ext cx="8512991" cy="426254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ight Triangle 13">
            <a:extLst>
              <a:ext uri="{FF2B5EF4-FFF2-40B4-BE49-F238E27FC236}">
                <a16:creationId xmlns:a16="http://schemas.microsoft.com/office/drawing/2014/main" id="{73C7385A-C3AB-4048-B445-9CCEA3BE26B5}"/>
              </a:ext>
            </a:extLst>
          </p:cNvPr>
          <p:cNvSpPr/>
          <p:nvPr/>
        </p:nvSpPr>
        <p:spPr>
          <a:xfrm rot="16200000">
            <a:off x="804990" y="5034087"/>
            <a:ext cx="1787236" cy="1860589"/>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ight Triangle 15">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sp>
        <p:nvSpPr>
          <p:cNvPr id="15" name="Rectangle 14">
            <a:extLst>
              <a:ext uri="{FF2B5EF4-FFF2-40B4-BE49-F238E27FC236}">
                <a16:creationId xmlns:a16="http://schemas.microsoft.com/office/drawing/2014/main" id="{95E04E22-0A8B-9E4F-B110-8614D9B13398}"/>
              </a:ext>
            </a:extLst>
          </p:cNvPr>
          <p:cNvSpPr/>
          <p:nvPr userDrawn="1"/>
        </p:nvSpPr>
        <p:spPr>
          <a:xfrm rot="5400000">
            <a:off x="12580" y="-34421"/>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a:extLst>
              <a:ext uri="{FF2B5EF4-FFF2-40B4-BE49-F238E27FC236}">
                <a16:creationId xmlns:a16="http://schemas.microsoft.com/office/drawing/2014/main" id="{57351DCA-2F72-7B49-84EF-95460BE7F4C3}"/>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257E1733-FD2A-AD41-8AC2-B837F6CACD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21" name="Right Triangle 20">
            <a:extLst>
              <a:ext uri="{FF2B5EF4-FFF2-40B4-BE49-F238E27FC236}">
                <a16:creationId xmlns:a16="http://schemas.microsoft.com/office/drawing/2014/main" id="{73C7385A-C3AB-4048-B445-9CCEA3BE26B5}"/>
              </a:ext>
            </a:extLst>
          </p:cNvPr>
          <p:cNvSpPr/>
          <p:nvPr userDrawn="1"/>
        </p:nvSpPr>
        <p:spPr>
          <a:xfrm rot="16200000">
            <a:off x="804990" y="5034087"/>
            <a:ext cx="1787236" cy="1860589"/>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ight Triangle 21">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Picture Placeholder 3"/>
          <p:cNvSpPr>
            <a:spLocks noGrp="1"/>
          </p:cNvSpPr>
          <p:nvPr>
            <p:ph type="pic" sz="quarter" idx="14"/>
          </p:nvPr>
        </p:nvSpPr>
        <p:spPr>
          <a:xfrm>
            <a:off x="-8310" y="0"/>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Tree>
    <p:extLst>
      <p:ext uri="{BB962C8B-B14F-4D97-AF65-F5344CB8AC3E}">
        <p14:creationId xmlns:p14="http://schemas.microsoft.com/office/powerpoint/2010/main" val="28067480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CSDP 2_Column photo +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9"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1" name="Text Placeholder 4"/>
          <p:cNvSpPr>
            <a:spLocks noGrp="1"/>
          </p:cNvSpPr>
          <p:nvPr>
            <p:ph type="body" sz="quarter" idx="14" hasCustomPrompt="1"/>
          </p:nvPr>
        </p:nvSpPr>
        <p:spPr>
          <a:xfrm>
            <a:off x="6324601" y="1932116"/>
            <a:ext cx="5029200" cy="4123634"/>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3" name="Picture 12">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401638984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CSDP 3-Column head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3" hasCustomPrompt="1"/>
          </p:nvPr>
        </p:nvSpPr>
        <p:spPr>
          <a:xfrm>
            <a:off x="838199"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Text Placeholder 4"/>
          <p:cNvSpPr>
            <a:spLocks noGrp="1"/>
          </p:cNvSpPr>
          <p:nvPr>
            <p:ph type="body" sz="quarter" idx="16" hasCustomPrompt="1"/>
          </p:nvPr>
        </p:nvSpPr>
        <p:spPr>
          <a:xfrm>
            <a:off x="4495800"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Text Placeholder 4"/>
          <p:cNvSpPr>
            <a:spLocks noGrp="1"/>
          </p:cNvSpPr>
          <p:nvPr>
            <p:ph type="body" sz="quarter" idx="17" hasCustomPrompt="1"/>
          </p:nvPr>
        </p:nvSpPr>
        <p:spPr>
          <a:xfrm>
            <a:off x="8153401" y="1833562"/>
            <a:ext cx="3200400" cy="434340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1" name="Picture 10">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254588300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CSDP Table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473311" y="5560210"/>
            <a:ext cx="11258376" cy="408791"/>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dirty="0"/>
              <a:t>Add Source and Notes here.</a:t>
            </a:r>
          </a:p>
        </p:txBody>
      </p:sp>
      <p:sp>
        <p:nvSpPr>
          <p:cNvPr id="10" name="Table Placeholder 9"/>
          <p:cNvSpPr>
            <a:spLocks noGrp="1"/>
          </p:cNvSpPr>
          <p:nvPr>
            <p:ph type="tbl" sz="quarter" idx="11"/>
          </p:nvPr>
        </p:nvSpPr>
        <p:spPr>
          <a:xfrm>
            <a:off x="473311" y="1828800"/>
            <a:ext cx="11258376" cy="3588152"/>
          </a:xfrm>
          <a:prstGeom prst="rect">
            <a:avLst/>
          </a:prstGeom>
        </p:spPr>
        <p:txBody>
          <a:bodyPr/>
          <a:lstStyle>
            <a:lvl1pPr>
              <a:buNone/>
              <a:defRPr>
                <a:solidFill>
                  <a:srgbClr val="10335A"/>
                </a:solidFill>
              </a:defRPr>
            </a:lvl1pPr>
          </a:lstStyle>
          <a:p>
            <a:r>
              <a:rPr lang="en-US" dirty="0"/>
              <a:t>Click icon to add table</a:t>
            </a:r>
          </a:p>
        </p:txBody>
      </p:sp>
      <p:cxnSp>
        <p:nvCxnSpPr>
          <p:cNvPr id="19" name="Straight Connector 18">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2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3" name="TextBox 12"/>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23229664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Figure/Chart Slide">
    <p:spTree>
      <p:nvGrpSpPr>
        <p:cNvPr id="1" name=""/>
        <p:cNvGrpSpPr/>
        <p:nvPr/>
      </p:nvGrpSpPr>
      <p:grpSpPr>
        <a:xfrm>
          <a:off x="0" y="0"/>
          <a:ext cx="0" cy="0"/>
          <a:chOff x="0" y="0"/>
          <a:chExt cx="0" cy="0"/>
        </a:xfrm>
      </p:grpSpPr>
      <p:sp>
        <p:nvSpPr>
          <p:cNvPr id="5" name="Text Placeholder 7"/>
          <p:cNvSpPr>
            <a:spLocks noGrp="1"/>
          </p:cNvSpPr>
          <p:nvPr>
            <p:ph type="body" sz="quarter" idx="10"/>
          </p:nvPr>
        </p:nvSpPr>
        <p:spPr>
          <a:xfrm>
            <a:off x="473311" y="5497975"/>
            <a:ext cx="11258376" cy="572626"/>
          </a:xfrm>
          <a:prstGeom prst="rect">
            <a:avLst/>
          </a:prstGeom>
        </p:spPr>
        <p:txBody>
          <a:bodyPr>
            <a:noAutofit/>
          </a:bodyPr>
          <a:lstStyle>
            <a:lvl1pPr marL="709613" indent="-1074738">
              <a:buNone/>
              <a:defRPr sz="1400" baseline="0">
                <a:solidFill>
                  <a:srgbClr val="10335A"/>
                </a:solidFill>
                <a:latin typeface="+mj-lt"/>
              </a:defRPr>
            </a:lvl1pPr>
            <a:lvl2pPr>
              <a:defRPr sz="1200"/>
            </a:lvl2pPr>
            <a:lvl3pPr>
              <a:defRPr sz="1200"/>
            </a:lvl3pPr>
            <a:lvl4pPr>
              <a:defRPr sz="1200"/>
            </a:lvl4pPr>
            <a:lvl5pPr>
              <a:defRPr sz="1200"/>
            </a:lvl5pPr>
          </a:lstStyle>
          <a:p>
            <a:pPr lvl="0"/>
            <a:r>
              <a:rPr lang="en-US"/>
              <a:t>Click to edit Master text styles</a:t>
            </a:r>
          </a:p>
        </p:txBody>
      </p:sp>
      <p:sp>
        <p:nvSpPr>
          <p:cNvPr id="7" name="Chart Placeholder 6"/>
          <p:cNvSpPr>
            <a:spLocks noGrp="1"/>
          </p:cNvSpPr>
          <p:nvPr>
            <p:ph type="chart" sz="quarter" idx="11"/>
          </p:nvPr>
        </p:nvSpPr>
        <p:spPr>
          <a:xfrm>
            <a:off x="838199" y="1840171"/>
            <a:ext cx="10515602" cy="3319659"/>
          </a:xfrm>
          <a:prstGeom prst="roundRect">
            <a:avLst>
              <a:gd name="adj" fmla="val 0"/>
            </a:avLst>
          </a:prstGeom>
        </p:spPr>
        <p:txBody>
          <a:bodyPr/>
          <a:lstStyle>
            <a:lvl1pPr>
              <a:buNone/>
              <a:defRPr>
                <a:solidFill>
                  <a:srgbClr val="10335A"/>
                </a:solidFill>
              </a:defRPr>
            </a:lvl1pPr>
          </a:lstStyle>
          <a:p>
            <a:r>
              <a:rPr lang="en-US" dirty="0"/>
              <a:t>Click icon to add chart</a:t>
            </a:r>
          </a:p>
        </p:txBody>
      </p:sp>
      <p:sp>
        <p:nvSpPr>
          <p:cNvPr id="9"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239489"/>
            <a:ext cx="1636288" cy="401464"/>
          </a:xfrm>
          <a:prstGeom prst="rect">
            <a:avLst/>
          </a:prstGeom>
        </p:spPr>
      </p:pic>
      <p:sp>
        <p:nvSpPr>
          <p:cNvPr id="14" name="TextBox 13"/>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51443715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CSDP Back Cover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2A18208-670E-1148-A64F-72EC3E6B351F}"/>
              </a:ext>
            </a:extLst>
          </p:cNvPr>
          <p:cNvSpPr>
            <a:spLocks noGrp="1"/>
          </p:cNvSpPr>
          <p:nvPr>
            <p:ph type="ctrTitle"/>
          </p:nvPr>
        </p:nvSpPr>
        <p:spPr>
          <a:xfrm>
            <a:off x="457200" y="2743200"/>
            <a:ext cx="5722310" cy="1595504"/>
          </a:xfrm>
        </p:spPr>
        <p:txBody>
          <a:bodyPr lIns="0" tIns="0" rIns="0" bIns="0" anchor="ctr" anchorCtr="0">
            <a:normAutofit/>
          </a:bodyPr>
          <a:lstStyle>
            <a:lvl1pPr algn="l">
              <a:lnSpc>
                <a:spcPct val="90000"/>
              </a:lnSpc>
              <a:defRPr sz="4800">
                <a:solidFill>
                  <a:schemeClr val="accent1"/>
                </a:solidFill>
              </a:defRPr>
            </a:lvl1pPr>
          </a:lstStyle>
          <a:p>
            <a:r>
              <a:rPr lang="en-US"/>
              <a:t>Click to edit Master title style</a:t>
            </a:r>
            <a:endParaRPr lang="en-US" dirty="0"/>
          </a:p>
        </p:txBody>
      </p:sp>
      <p:sp>
        <p:nvSpPr>
          <p:cNvPr id="17" name="Picture Placeholder 5">
            <a:extLst>
              <a:ext uri="{FF2B5EF4-FFF2-40B4-BE49-F238E27FC236}">
                <a16:creationId xmlns:a16="http://schemas.microsoft.com/office/drawing/2014/main" id="{2DCA8348-BEE8-8947-840A-422E4FD18CDB}"/>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18" name="Picture Placeholder 5">
            <a:extLst>
              <a:ext uri="{FF2B5EF4-FFF2-40B4-BE49-F238E27FC236}">
                <a16:creationId xmlns:a16="http://schemas.microsoft.com/office/drawing/2014/main" id="{031BF40E-E463-3D48-804A-3F217425AFC3}"/>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solidFill>
                  <a:schemeClr val="bg1"/>
                </a:solidFill>
              </a:defRPr>
            </a:lvl1pPr>
          </a:lstStyle>
          <a:p>
            <a:r>
              <a:rPr lang="en-US" dirty="0"/>
              <a:t>Click icon to add picture</a:t>
            </a:r>
          </a:p>
        </p:txBody>
      </p:sp>
      <p:sp>
        <p:nvSpPr>
          <p:cNvPr id="20" name="Right Triangle 19">
            <a:extLst>
              <a:ext uri="{FF2B5EF4-FFF2-40B4-BE49-F238E27FC236}">
                <a16:creationId xmlns:a16="http://schemas.microsoft.com/office/drawing/2014/main" id="{B2F54DD2-53DD-E94B-AE46-D4AE86E668E3}"/>
              </a:ext>
            </a:extLst>
          </p:cNvPr>
          <p:cNvSpPr/>
          <p:nvPr/>
        </p:nvSpPr>
        <p:spPr>
          <a:xfrm rot="16200000">
            <a:off x="10375600" y="5034086"/>
            <a:ext cx="1787236" cy="1860589"/>
          </a:xfrm>
          <a:prstGeom prst="rtTriangl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521755"/>
            <a:ext cx="2185416" cy="536194"/>
          </a:xfrm>
          <a:prstGeom prst="rect">
            <a:avLst/>
          </a:prstGeom>
        </p:spPr>
      </p:pic>
      <p:sp>
        <p:nvSpPr>
          <p:cNvPr id="8" name="TextBox 7"/>
          <p:cNvSpPr txBox="1"/>
          <p:nvPr/>
        </p:nvSpPr>
        <p:spPr>
          <a:xfrm>
            <a:off x="737330" y="6323697"/>
            <a:ext cx="10717340" cy="276999"/>
          </a:xfrm>
          <a:prstGeom prst="rect">
            <a:avLst/>
          </a:prstGeom>
          <a:noFill/>
        </p:spPr>
        <p:txBody>
          <a:bodyPr wrap="square" rtlCol="0">
            <a:spAutoFit/>
          </a:bodyPr>
          <a:lstStyle/>
          <a:p>
            <a:pPr algn="ctr"/>
            <a:r>
              <a:rPr lang="en-US" sz="1200" dirty="0">
                <a:solidFill>
                  <a:schemeClr val="bg1"/>
                </a:solidFill>
                <a:latin typeface="Montserrat Medium" panose="00000600000000000000" pitchFamily="2" charset="0"/>
              </a:rPr>
              <a:t>Center for Studying Disability Policy</a:t>
            </a:r>
          </a:p>
        </p:txBody>
      </p:sp>
    </p:spTree>
    <p:extLst>
      <p:ext uri="{BB962C8B-B14F-4D97-AF65-F5344CB8AC3E}">
        <p14:creationId xmlns:p14="http://schemas.microsoft.com/office/powerpoint/2010/main" val="153893919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9E59DDE-9CBA-47FF-A8D3-267800DF674D}" type="datetime1">
              <a:rPr lang="en-US" smtClean="0"/>
              <a:t>8/14/2020</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ACA051B-D0BE-4B1D-B1F3-F2340DB65D5E}" type="slidenum">
              <a:rPr lang="en-US" smtClean="0"/>
              <a:t>‹#›</a:t>
            </a:fld>
            <a:endParaRPr lang="en-US" dirty="0"/>
          </a:p>
        </p:txBody>
      </p:sp>
    </p:spTree>
    <p:extLst>
      <p:ext uri="{BB962C8B-B14F-4D97-AF65-F5344CB8AC3E}">
        <p14:creationId xmlns:p14="http://schemas.microsoft.com/office/powerpoint/2010/main" val="58710231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2_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 style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styles</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9" name="Picture Placeholder 5">
            <a:extLst>
              <a:ext uri="{FF2B5EF4-FFF2-40B4-BE49-F238E27FC236}">
                <a16:creationId xmlns:a16="http://schemas.microsoft.com/office/drawing/2014/main" id="{2ACFAAE2-5457-0941-855F-C18A674E30A8}"/>
              </a:ext>
            </a:extLst>
          </p:cNvPr>
          <p:cNvSpPr>
            <a:spLocks noGrp="1"/>
          </p:cNvSpPr>
          <p:nvPr>
            <p:ph type="pic" sz="quarter" idx="14"/>
          </p:nvPr>
        </p:nvSpPr>
        <p:spPr>
          <a:xfrm>
            <a:off x="4700267"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0" name="Picture Placeholder 5">
            <a:extLst>
              <a:ext uri="{FF2B5EF4-FFF2-40B4-BE49-F238E27FC236}">
                <a16:creationId xmlns:a16="http://schemas.microsoft.com/office/drawing/2014/main" id="{6D950C61-DAA6-074D-B075-124013698581}"/>
              </a:ext>
            </a:extLst>
          </p:cNvPr>
          <p:cNvSpPr>
            <a:spLocks noGrp="1"/>
          </p:cNvSpPr>
          <p:nvPr>
            <p:ph type="pic" sz="quarter" idx="15"/>
          </p:nvPr>
        </p:nvSpPr>
        <p:spPr>
          <a:xfrm>
            <a:off x="7084124"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Tree>
    <p:extLst>
      <p:ext uri="{BB962C8B-B14F-4D97-AF65-F5344CB8AC3E}">
        <p14:creationId xmlns:p14="http://schemas.microsoft.com/office/powerpoint/2010/main" val="166868066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3_Cover No Phot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7CD028-51B1-B449-96A7-B041C102C91E}"/>
              </a:ext>
            </a:extLst>
          </p:cNvPr>
          <p:cNvSpPr/>
          <p:nvPr userDrawn="1"/>
        </p:nvSpPr>
        <p:spPr>
          <a:xfrm>
            <a:off x="0" y="-5104"/>
            <a:ext cx="12192000" cy="685881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ight Triangle 14">
            <a:extLst>
              <a:ext uri="{FF2B5EF4-FFF2-40B4-BE49-F238E27FC236}">
                <a16:creationId xmlns:a16="http://schemas.microsoft.com/office/drawing/2014/main" id="{72C90E20-1603-CD4B-8F38-B66B4DC4C633}"/>
              </a:ext>
            </a:extLst>
          </p:cNvPr>
          <p:cNvSpPr>
            <a:spLocks noChangeAspect="1"/>
          </p:cNvSpPr>
          <p:nvPr userDrawn="1"/>
        </p:nvSpPr>
        <p:spPr>
          <a:xfrm rot="16200000">
            <a:off x="8933806" y="3591923"/>
            <a:ext cx="3200400" cy="333175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a:extLst>
              <a:ext uri="{FF2B5EF4-FFF2-40B4-BE49-F238E27FC236}">
                <a16:creationId xmlns:a16="http://schemas.microsoft.com/office/drawing/2014/main" id="{57EFDF70-CAD3-704F-BDBE-A7367250F34F}"/>
              </a:ext>
            </a:extLst>
          </p:cNvPr>
          <p:cNvSpPr>
            <a:spLocks noChangeAspect="1"/>
          </p:cNvSpPr>
          <p:nvPr userDrawn="1"/>
        </p:nvSpPr>
        <p:spPr>
          <a:xfrm rot="5400000">
            <a:off x="36050" y="-36049"/>
            <a:ext cx="1756700" cy="18288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Title 1">
            <a:extLst>
              <a:ext uri="{FF2B5EF4-FFF2-40B4-BE49-F238E27FC236}">
                <a16:creationId xmlns:a16="http://schemas.microsoft.com/office/drawing/2014/main" id="{0B2C1824-187D-3246-AF41-33959E022B74}"/>
              </a:ext>
            </a:extLst>
          </p:cNvPr>
          <p:cNvSpPr>
            <a:spLocks noGrp="1"/>
          </p:cNvSpPr>
          <p:nvPr>
            <p:ph type="ctrTitle" hasCustomPrompt="1"/>
          </p:nvPr>
        </p:nvSpPr>
        <p:spPr>
          <a:xfrm>
            <a:off x="1600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sp>
        <p:nvSpPr>
          <p:cNvPr id="14" name="Subtitle 2">
            <a:extLst>
              <a:ext uri="{FF2B5EF4-FFF2-40B4-BE49-F238E27FC236}">
                <a16:creationId xmlns:a16="http://schemas.microsoft.com/office/drawing/2014/main" id="{EE2C02B9-949A-5744-B34F-00C5701C1EDF}"/>
              </a:ext>
            </a:extLst>
          </p:cNvPr>
          <p:cNvSpPr>
            <a:spLocks noGrp="1"/>
          </p:cNvSpPr>
          <p:nvPr>
            <p:ph type="subTitle" idx="1" hasCustomPrompt="1"/>
          </p:nvPr>
        </p:nvSpPr>
        <p:spPr>
          <a:xfrm>
            <a:off x="1600200" y="3657600"/>
            <a:ext cx="5722310" cy="778222"/>
          </a:xfrm>
          <a:prstGeom prst="rect">
            <a:avLst/>
          </a:prstGeom>
        </p:spPr>
        <p:txBody>
          <a:bodyPr lIns="0" tIns="0" rIns="0" bIns="0" anchor="t">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
        <p:nvSpPr>
          <p:cNvPr id="16" name="Content Placeholder 17">
            <a:extLst>
              <a:ext uri="{FF2B5EF4-FFF2-40B4-BE49-F238E27FC236}">
                <a16:creationId xmlns:a16="http://schemas.microsoft.com/office/drawing/2014/main" id="{917FF801-CED1-4F45-B2D6-9E4D1E233E37}"/>
              </a:ext>
            </a:extLst>
          </p:cNvPr>
          <p:cNvSpPr>
            <a:spLocks noGrp="1"/>
          </p:cNvSpPr>
          <p:nvPr>
            <p:ph sz="quarter" idx="12" hasCustomPrompt="1"/>
          </p:nvPr>
        </p:nvSpPr>
        <p:spPr>
          <a:xfrm>
            <a:off x="1600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sp>
        <p:nvSpPr>
          <p:cNvPr id="17" name="Content Placeholder 23">
            <a:extLst>
              <a:ext uri="{FF2B5EF4-FFF2-40B4-BE49-F238E27FC236}">
                <a16:creationId xmlns:a16="http://schemas.microsoft.com/office/drawing/2014/main" id="{9A790363-B46C-CB4B-90D7-BA15DD0F7801}"/>
              </a:ext>
            </a:extLst>
          </p:cNvPr>
          <p:cNvSpPr>
            <a:spLocks noGrp="1"/>
          </p:cNvSpPr>
          <p:nvPr>
            <p:ph sz="quarter" idx="13" hasCustomPrompt="1"/>
          </p:nvPr>
        </p:nvSpPr>
        <p:spPr>
          <a:xfrm>
            <a:off x="1600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a:t>
            </a:r>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65462" y="202880"/>
            <a:ext cx="1137087" cy="675471"/>
          </a:xfrm>
          <a:prstGeom prst="rect">
            <a:avLst/>
          </a:prstGeom>
        </p:spPr>
      </p:pic>
    </p:spTree>
    <p:extLst>
      <p:ext uri="{BB962C8B-B14F-4D97-AF65-F5344CB8AC3E}">
        <p14:creationId xmlns:p14="http://schemas.microsoft.com/office/powerpoint/2010/main" val="52049942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p:cSld name="Cover with Photo">
    <p:spTree>
      <p:nvGrpSpPr>
        <p:cNvPr id="1" name=""/>
        <p:cNvGrpSpPr/>
        <p:nvPr/>
      </p:nvGrpSpPr>
      <p:grpSpPr>
        <a:xfrm>
          <a:off x="0" y="0"/>
          <a:ext cx="0" cy="0"/>
          <a:chOff x="0" y="0"/>
          <a:chExt cx="0" cy="0"/>
        </a:xfrm>
      </p:grpSpPr>
      <p:sp>
        <p:nvSpPr>
          <p:cNvPr id="12" name="Right Triangle 10">
            <a:extLst>
              <a:ext uri="{FF2B5EF4-FFF2-40B4-BE49-F238E27FC236}">
                <a16:creationId xmlns:a16="http://schemas.microsoft.com/office/drawing/2014/main" id="{5C5D787E-84F9-F042-AE95-D7345238A7B0}"/>
              </a:ext>
            </a:extLst>
          </p:cNvPr>
          <p:cNvSpPr/>
          <p:nvPr userDrawn="1"/>
        </p:nvSpPr>
        <p:spPr>
          <a:xfrm rot="5400000">
            <a:off x="1670776" y="-1746692"/>
            <a:ext cx="6953117" cy="1039271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a:extLst>
              <a:ext uri="{FF2B5EF4-FFF2-40B4-BE49-F238E27FC236}">
                <a16:creationId xmlns:a16="http://schemas.microsoft.com/office/drawing/2014/main" id="{3DA51437-1F48-DF4B-B788-17EBE11306A3}"/>
              </a:ext>
            </a:extLst>
          </p:cNvPr>
          <p:cNvSpPr/>
          <p:nvPr userDrawn="1"/>
        </p:nvSpPr>
        <p:spPr>
          <a:xfrm rot="16200000">
            <a:off x="10027900" y="4693899"/>
            <a:ext cx="2120583" cy="22076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ight Triangle 10">
            <a:extLst>
              <a:ext uri="{FF2B5EF4-FFF2-40B4-BE49-F238E27FC236}">
                <a16:creationId xmlns:a16="http://schemas.microsoft.com/office/drawing/2014/main" id="{5C5D787E-84F9-F042-AE95-D7345238A7B0}"/>
              </a:ext>
            </a:extLst>
          </p:cNvPr>
          <p:cNvSpPr/>
          <p:nvPr/>
        </p:nvSpPr>
        <p:spPr>
          <a:xfrm rot="5400000">
            <a:off x="1670776" y="-1772053"/>
            <a:ext cx="6953117" cy="10392713"/>
          </a:xfrm>
          <a:custGeom>
            <a:avLst/>
            <a:gdLst>
              <a:gd name="connsiteX0" fmla="*/ 0 w 10450371"/>
              <a:gd name="connsiteY0" fmla="*/ 10879283 h 10879283"/>
              <a:gd name="connsiteX1" fmla="*/ 0 w 10450371"/>
              <a:gd name="connsiteY1" fmla="*/ 0 h 10879283"/>
              <a:gd name="connsiteX2" fmla="*/ 10450371 w 10450371"/>
              <a:gd name="connsiteY2" fmla="*/ 10879283 h 10879283"/>
              <a:gd name="connsiteX3" fmla="*/ 0 w 10450371"/>
              <a:gd name="connsiteY3" fmla="*/ 10879283 h 10879283"/>
              <a:gd name="connsiteX0" fmla="*/ 0 w 10450371"/>
              <a:gd name="connsiteY0" fmla="*/ 10879283 h 10879283"/>
              <a:gd name="connsiteX1" fmla="*/ 0 w 10450371"/>
              <a:gd name="connsiteY1" fmla="*/ 0 h 10879283"/>
              <a:gd name="connsiteX2" fmla="*/ 6947510 w 10450371"/>
              <a:gd name="connsiteY2" fmla="*/ 7244821 h 10879283"/>
              <a:gd name="connsiteX3" fmla="*/ 10450371 w 10450371"/>
              <a:gd name="connsiteY3" fmla="*/ 10879283 h 10879283"/>
              <a:gd name="connsiteX4" fmla="*/ 0 w 10450371"/>
              <a:gd name="connsiteY4" fmla="*/ 10879283 h 10879283"/>
              <a:gd name="connsiteX0" fmla="*/ 0 w 6947510"/>
              <a:gd name="connsiteY0" fmla="*/ 10879283 h 10879283"/>
              <a:gd name="connsiteX1" fmla="*/ 0 w 6947510"/>
              <a:gd name="connsiteY1" fmla="*/ 0 h 10879283"/>
              <a:gd name="connsiteX2" fmla="*/ 6947510 w 6947510"/>
              <a:gd name="connsiteY2" fmla="*/ 7244821 h 10879283"/>
              <a:gd name="connsiteX3" fmla="*/ 6938244 w 6947510"/>
              <a:gd name="connsiteY3" fmla="*/ 10868892 h 10879283"/>
              <a:gd name="connsiteX4" fmla="*/ 0 w 6947510"/>
              <a:gd name="connsiteY4" fmla="*/ 10879283 h 10879283"/>
              <a:gd name="connsiteX0" fmla="*/ 3 w 6947510"/>
              <a:gd name="connsiteY0" fmla="*/ 9518074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9518074 h 10868892"/>
              <a:gd name="connsiteX0" fmla="*/ 3 w 6947510"/>
              <a:gd name="connsiteY0" fmla="*/ 10349347 h 10868892"/>
              <a:gd name="connsiteX1" fmla="*/ 0 w 6947510"/>
              <a:gd name="connsiteY1" fmla="*/ 0 h 10868892"/>
              <a:gd name="connsiteX2" fmla="*/ 6947510 w 6947510"/>
              <a:gd name="connsiteY2" fmla="*/ 7244821 h 10868892"/>
              <a:gd name="connsiteX3" fmla="*/ 6938244 w 6947510"/>
              <a:gd name="connsiteY3" fmla="*/ 10868892 h 10868892"/>
              <a:gd name="connsiteX4" fmla="*/ 3 w 6947510"/>
              <a:gd name="connsiteY4" fmla="*/ 10349347 h 10868892"/>
              <a:gd name="connsiteX0" fmla="*/ 3 w 6947510"/>
              <a:gd name="connsiteY0" fmla="*/ 10349347 h 10349347"/>
              <a:gd name="connsiteX1" fmla="*/ 0 w 6947510"/>
              <a:gd name="connsiteY1" fmla="*/ 0 h 10349347"/>
              <a:gd name="connsiteX2" fmla="*/ 6947510 w 6947510"/>
              <a:gd name="connsiteY2" fmla="*/ 7244821 h 10349347"/>
              <a:gd name="connsiteX3" fmla="*/ 6938244 w 6947510"/>
              <a:gd name="connsiteY3" fmla="*/ 9611592 h 10349347"/>
              <a:gd name="connsiteX4" fmla="*/ 3 w 6947510"/>
              <a:gd name="connsiteY4" fmla="*/ 10349347 h 10349347"/>
              <a:gd name="connsiteX0" fmla="*/ 3 w 6947510"/>
              <a:gd name="connsiteY0" fmla="*/ 10349347 h 10370132"/>
              <a:gd name="connsiteX1" fmla="*/ 0 w 6947510"/>
              <a:gd name="connsiteY1" fmla="*/ 0 h 10370132"/>
              <a:gd name="connsiteX2" fmla="*/ 6947510 w 6947510"/>
              <a:gd name="connsiteY2" fmla="*/ 7244821 h 10370132"/>
              <a:gd name="connsiteX3" fmla="*/ 6927856 w 6947510"/>
              <a:gd name="connsiteY3" fmla="*/ 10370132 h 10370132"/>
              <a:gd name="connsiteX4" fmla="*/ 3 w 6947510"/>
              <a:gd name="connsiteY4" fmla="*/ 10349347 h 10370132"/>
              <a:gd name="connsiteX0" fmla="*/ 5613 w 6947510"/>
              <a:gd name="connsiteY0" fmla="*/ 10383006 h 10383006"/>
              <a:gd name="connsiteX1" fmla="*/ 0 w 6947510"/>
              <a:gd name="connsiteY1" fmla="*/ 0 h 10383006"/>
              <a:gd name="connsiteX2" fmla="*/ 6947510 w 6947510"/>
              <a:gd name="connsiteY2" fmla="*/ 7244821 h 10383006"/>
              <a:gd name="connsiteX3" fmla="*/ 6927856 w 6947510"/>
              <a:gd name="connsiteY3" fmla="*/ 10370132 h 10383006"/>
              <a:gd name="connsiteX4" fmla="*/ 5613 w 6947510"/>
              <a:gd name="connsiteY4" fmla="*/ 10383006 h 10383006"/>
              <a:gd name="connsiteX0" fmla="*/ 0 w 6953117"/>
              <a:gd name="connsiteY0" fmla="*/ 10388616 h 10388616"/>
              <a:gd name="connsiteX1" fmla="*/ 5607 w 6953117"/>
              <a:gd name="connsiteY1" fmla="*/ 0 h 10388616"/>
              <a:gd name="connsiteX2" fmla="*/ 6953117 w 6953117"/>
              <a:gd name="connsiteY2" fmla="*/ 7244821 h 10388616"/>
              <a:gd name="connsiteX3" fmla="*/ 6933463 w 6953117"/>
              <a:gd name="connsiteY3" fmla="*/ 10370132 h 10388616"/>
              <a:gd name="connsiteX4" fmla="*/ 0 w 6953117"/>
              <a:gd name="connsiteY4" fmla="*/ 10388616 h 10388616"/>
              <a:gd name="connsiteX0" fmla="*/ 0 w 6953117"/>
              <a:gd name="connsiteY0" fmla="*/ 10388616 h 10392713"/>
              <a:gd name="connsiteX1" fmla="*/ 5607 w 6953117"/>
              <a:gd name="connsiteY1" fmla="*/ 0 h 10392713"/>
              <a:gd name="connsiteX2" fmla="*/ 6953117 w 6953117"/>
              <a:gd name="connsiteY2" fmla="*/ 7244821 h 10392713"/>
              <a:gd name="connsiteX3" fmla="*/ 6944755 w 6953117"/>
              <a:gd name="connsiteY3" fmla="*/ 10392713 h 10392713"/>
              <a:gd name="connsiteX4" fmla="*/ 0 w 6953117"/>
              <a:gd name="connsiteY4" fmla="*/ 10388616 h 1039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3117" h="10392713">
                <a:moveTo>
                  <a:pt x="0" y="10388616"/>
                </a:moveTo>
                <a:cubicBezTo>
                  <a:pt x="-1" y="7215925"/>
                  <a:pt x="5608" y="3172691"/>
                  <a:pt x="5607" y="0"/>
                </a:cubicBezTo>
                <a:lnTo>
                  <a:pt x="6953117" y="7244821"/>
                </a:lnTo>
                <a:cubicBezTo>
                  <a:pt x="6950028" y="8452845"/>
                  <a:pt x="6947844" y="9184689"/>
                  <a:pt x="6944755" y="10392713"/>
                </a:cubicBezTo>
                <a:lnTo>
                  <a:pt x="0" y="10388616"/>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a:extLst>
              <a:ext uri="{FF2B5EF4-FFF2-40B4-BE49-F238E27FC236}">
                <a16:creationId xmlns:a16="http://schemas.microsoft.com/office/drawing/2014/main" id="{725A32D1-C2BD-B54F-8CE3-ED24D004416E}"/>
              </a:ext>
            </a:extLst>
          </p:cNvPr>
          <p:cNvSpPr>
            <a:spLocks noGrp="1"/>
          </p:cNvSpPr>
          <p:nvPr>
            <p:ph type="ctrTitle" hasCustomPrompt="1"/>
          </p:nvPr>
        </p:nvSpPr>
        <p:spPr>
          <a:xfrm>
            <a:off x="457200" y="1828800"/>
            <a:ext cx="5722310" cy="1595504"/>
          </a:xfrm>
        </p:spPr>
        <p:txBody>
          <a:bodyPr lIns="0" tIns="0" rIns="0" bIns="0" anchor="b" anchorCtr="0">
            <a:normAutofit/>
          </a:bodyPr>
          <a:lstStyle>
            <a:lvl1pPr algn="l">
              <a:lnSpc>
                <a:spcPct val="90000"/>
              </a:lnSpc>
              <a:defRPr sz="4800">
                <a:solidFill>
                  <a:schemeClr val="accent1"/>
                </a:solidFill>
                <a:latin typeface="+mj-lt"/>
              </a:defRPr>
            </a:lvl1pPr>
          </a:lstStyle>
          <a:p>
            <a:r>
              <a:rPr lang="en-US" dirty="0"/>
              <a:t>Click to edit title</a:t>
            </a:r>
          </a:p>
        </p:txBody>
      </p:sp>
      <p:pic>
        <p:nvPicPr>
          <p:cNvPr id="18" name="Picture 17">
            <a:extLst>
              <a:ext uri="{FF2B5EF4-FFF2-40B4-BE49-F238E27FC236}">
                <a16:creationId xmlns:a16="http://schemas.microsoft.com/office/drawing/2014/main" id="{DCB53686-494E-8948-9927-680C0C6FD92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57200" y="521548"/>
            <a:ext cx="2186265" cy="536401"/>
          </a:xfrm>
          <a:prstGeom prst="rect">
            <a:avLst/>
          </a:prstGeom>
        </p:spPr>
      </p:pic>
      <p:sp>
        <p:nvSpPr>
          <p:cNvPr id="21" name="Picture Placeholder 5">
            <a:extLst>
              <a:ext uri="{FF2B5EF4-FFF2-40B4-BE49-F238E27FC236}">
                <a16:creationId xmlns:a16="http://schemas.microsoft.com/office/drawing/2014/main" id="{AD66C520-E504-A649-A255-A24E0B283BA1}"/>
              </a:ext>
            </a:extLst>
          </p:cNvPr>
          <p:cNvSpPr>
            <a:spLocks noGrp="1"/>
          </p:cNvSpPr>
          <p:nvPr>
            <p:ph type="pic" sz="quarter" idx="14"/>
          </p:nvPr>
        </p:nvSpPr>
        <p:spPr>
          <a:xfrm>
            <a:off x="3052089"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2" name="Picture Placeholder 5">
            <a:extLst>
              <a:ext uri="{FF2B5EF4-FFF2-40B4-BE49-F238E27FC236}">
                <a16:creationId xmlns:a16="http://schemas.microsoft.com/office/drawing/2014/main" id="{E394A4CB-EC67-A54D-A57B-2410EC22883E}"/>
              </a:ext>
            </a:extLst>
          </p:cNvPr>
          <p:cNvSpPr>
            <a:spLocks noGrp="1"/>
          </p:cNvSpPr>
          <p:nvPr>
            <p:ph type="pic" sz="quarter" idx="15"/>
          </p:nvPr>
        </p:nvSpPr>
        <p:spPr>
          <a:xfrm>
            <a:off x="5435946" y="521548"/>
            <a:ext cx="1964545" cy="536401"/>
          </a:xfrm>
          <a:prstGeom prst="rect">
            <a:avLst/>
          </a:prstGeom>
        </p:spPr>
        <p:txBody>
          <a:bodyPr anchor="ctr">
            <a:normAutofit/>
          </a:bodyPr>
          <a:lstStyle>
            <a:lvl1pPr marL="0" indent="0" algn="ctr">
              <a:buFontTx/>
              <a:buNone/>
              <a:defRPr sz="1400"/>
            </a:lvl1pPr>
          </a:lstStyle>
          <a:p>
            <a:r>
              <a:rPr lang="en-US" dirty="0"/>
              <a:t>Click icon to add picture</a:t>
            </a:r>
          </a:p>
        </p:txBody>
      </p:sp>
      <p:sp>
        <p:nvSpPr>
          <p:cNvPr id="25" name="Content Placeholder 17">
            <a:extLst>
              <a:ext uri="{FF2B5EF4-FFF2-40B4-BE49-F238E27FC236}">
                <a16:creationId xmlns:a16="http://schemas.microsoft.com/office/drawing/2014/main" id="{335CBFEA-E4EF-4F41-8A69-E9B233AF7FC9}"/>
              </a:ext>
            </a:extLst>
          </p:cNvPr>
          <p:cNvSpPr>
            <a:spLocks noGrp="1"/>
          </p:cNvSpPr>
          <p:nvPr>
            <p:ph sz="quarter" idx="12" hasCustomPrompt="1"/>
          </p:nvPr>
        </p:nvSpPr>
        <p:spPr>
          <a:xfrm>
            <a:off x="457200" y="5486400"/>
            <a:ext cx="2640012" cy="637795"/>
          </a:xfrm>
          <a:prstGeom prst="rect">
            <a:avLst/>
          </a:prstGeom>
        </p:spPr>
        <p:txBody>
          <a:bodyPr lIns="0" tIns="0" rIns="0" bIns="0">
            <a:normAutofit/>
          </a:bodyPr>
          <a:lstStyle>
            <a:lvl1pPr marL="0" indent="0">
              <a:lnSpc>
                <a:spcPct val="100000"/>
              </a:lnSpc>
              <a:buFontTx/>
              <a:buNone/>
              <a:defRPr sz="16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Edit master text </a:t>
            </a:r>
          </a:p>
        </p:txBody>
      </p:sp>
      <p:sp>
        <p:nvSpPr>
          <p:cNvPr id="26" name="Content Placeholder 23">
            <a:extLst>
              <a:ext uri="{FF2B5EF4-FFF2-40B4-BE49-F238E27FC236}">
                <a16:creationId xmlns:a16="http://schemas.microsoft.com/office/drawing/2014/main" id="{A5253C6B-EABE-2B48-AAA9-D4D181E8C55A}"/>
              </a:ext>
            </a:extLst>
          </p:cNvPr>
          <p:cNvSpPr>
            <a:spLocks noGrp="1"/>
          </p:cNvSpPr>
          <p:nvPr>
            <p:ph sz="quarter" idx="13"/>
          </p:nvPr>
        </p:nvSpPr>
        <p:spPr>
          <a:xfrm>
            <a:off x="457200" y="4572000"/>
            <a:ext cx="2862262" cy="757238"/>
          </a:xfrm>
          <a:prstGeom prst="rect">
            <a:avLst/>
          </a:prstGeom>
        </p:spPr>
        <p:txBody>
          <a:bodyPr lIns="0" tIns="0" rIns="0" bIns="0">
            <a:normAutofit/>
          </a:bodyPr>
          <a:lstStyle>
            <a:lvl1pPr marL="0" indent="0">
              <a:buFontTx/>
              <a:buNone/>
              <a:defRPr sz="1800">
                <a:solidFill>
                  <a:schemeClr val="accent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5" name="Picture Placeholder 4"/>
          <p:cNvSpPr>
            <a:spLocks noGrp="1"/>
          </p:cNvSpPr>
          <p:nvPr>
            <p:ph type="pic" sz="quarter" idx="16"/>
          </p:nvPr>
        </p:nvSpPr>
        <p:spPr>
          <a:xfrm>
            <a:off x="3097212" y="-18144"/>
            <a:ext cx="9094788" cy="6884894"/>
          </a:xfrm>
          <a:custGeom>
            <a:avLst/>
            <a:gdLst>
              <a:gd name="connsiteX0" fmla="*/ 0 w 9042313"/>
              <a:gd name="connsiteY0" fmla="*/ 0 h 6858000"/>
              <a:gd name="connsiteX1" fmla="*/ 9042313 w 9042313"/>
              <a:gd name="connsiteY1" fmla="*/ 0 h 6858000"/>
              <a:gd name="connsiteX2" fmla="*/ 9042313 w 9042313"/>
              <a:gd name="connsiteY2" fmla="*/ 6858000 h 6858000"/>
              <a:gd name="connsiteX3" fmla="*/ 0 w 9042313"/>
              <a:gd name="connsiteY3" fmla="*/ 6858000 h 6858000"/>
              <a:gd name="connsiteX4" fmla="*/ 0 w 9042313"/>
              <a:gd name="connsiteY4" fmla="*/ 0 h 6858000"/>
              <a:gd name="connsiteX0" fmla="*/ 0 w 9042313"/>
              <a:gd name="connsiteY0" fmla="*/ 8965 h 6866965"/>
              <a:gd name="connsiteX1" fmla="*/ 3717278 w 9042313"/>
              <a:gd name="connsiteY1" fmla="*/ 0 h 6866965"/>
              <a:gd name="connsiteX2" fmla="*/ 9042313 w 9042313"/>
              <a:gd name="connsiteY2" fmla="*/ 8965 h 6866965"/>
              <a:gd name="connsiteX3" fmla="*/ 9042313 w 9042313"/>
              <a:gd name="connsiteY3" fmla="*/ 6866965 h 6866965"/>
              <a:gd name="connsiteX4" fmla="*/ 0 w 9042313"/>
              <a:gd name="connsiteY4" fmla="*/ 6866965 h 6866965"/>
              <a:gd name="connsiteX5" fmla="*/ 0 w 9042313"/>
              <a:gd name="connsiteY5" fmla="*/ 8965 h 6866965"/>
              <a:gd name="connsiteX0" fmla="*/ 0 w 9042313"/>
              <a:gd name="connsiteY0" fmla="*/ 1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0 w 9042313"/>
              <a:gd name="connsiteY5" fmla="*/ 1 h 6858001"/>
              <a:gd name="connsiteX0" fmla="*/ 1775012 w 9042313"/>
              <a:gd name="connsiteY0" fmla="*/ 5100918 h 6858001"/>
              <a:gd name="connsiteX1" fmla="*/ 7096972 w 9042313"/>
              <a:gd name="connsiteY1" fmla="*/ 0 h 6858001"/>
              <a:gd name="connsiteX2" fmla="*/ 9042313 w 9042313"/>
              <a:gd name="connsiteY2" fmla="*/ 1 h 6858001"/>
              <a:gd name="connsiteX3" fmla="*/ 9042313 w 9042313"/>
              <a:gd name="connsiteY3" fmla="*/ 6858001 h 6858001"/>
              <a:gd name="connsiteX4" fmla="*/ 0 w 9042313"/>
              <a:gd name="connsiteY4" fmla="*/ 6858001 h 6858001"/>
              <a:gd name="connsiteX5" fmla="*/ 1775012 w 9042313"/>
              <a:gd name="connsiteY5" fmla="*/ 5100918 h 6858001"/>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75930 h 6875930"/>
              <a:gd name="connsiteX4" fmla="*/ 0 w 9042313"/>
              <a:gd name="connsiteY4" fmla="*/ 6875930 h 6875930"/>
              <a:gd name="connsiteX5" fmla="*/ 1775012 w 9042313"/>
              <a:gd name="connsiteY5" fmla="*/ 5118847 h 6875930"/>
              <a:gd name="connsiteX0" fmla="*/ 1775012 w 9042313"/>
              <a:gd name="connsiteY0" fmla="*/ 5118847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5" fmla="*/ 1775012 w 9042313"/>
              <a:gd name="connsiteY5" fmla="*/ 5118847 h 6875930"/>
              <a:gd name="connsiteX0" fmla="*/ 0 w 9042313"/>
              <a:gd name="connsiteY0" fmla="*/ 6875930 h 6875930"/>
              <a:gd name="connsiteX1" fmla="*/ 7114902 w 9042313"/>
              <a:gd name="connsiteY1" fmla="*/ 0 h 6875930"/>
              <a:gd name="connsiteX2" fmla="*/ 9042313 w 9042313"/>
              <a:gd name="connsiteY2" fmla="*/ 17930 h 6875930"/>
              <a:gd name="connsiteX3" fmla="*/ 9042313 w 9042313"/>
              <a:gd name="connsiteY3" fmla="*/ 6866965 h 6875930"/>
              <a:gd name="connsiteX4" fmla="*/ 0 w 9042313"/>
              <a:gd name="connsiteY4" fmla="*/ 6875930 h 6875930"/>
              <a:gd name="connsiteX0" fmla="*/ 0 w 9042313"/>
              <a:gd name="connsiteY0" fmla="*/ 6875930 h 6884894"/>
              <a:gd name="connsiteX1" fmla="*/ 7114902 w 9042313"/>
              <a:gd name="connsiteY1" fmla="*/ 0 h 6884894"/>
              <a:gd name="connsiteX2" fmla="*/ 9042313 w 9042313"/>
              <a:gd name="connsiteY2" fmla="*/ 17930 h 6884894"/>
              <a:gd name="connsiteX3" fmla="*/ 6971466 w 9042313"/>
              <a:gd name="connsiteY3" fmla="*/ 6884894 h 6884894"/>
              <a:gd name="connsiteX4" fmla="*/ 0 w 9042313"/>
              <a:gd name="connsiteY4"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7697607 w 9042313"/>
              <a:gd name="connsiteY3" fmla="*/ 4509248 h 6884894"/>
              <a:gd name="connsiteX4" fmla="*/ 6971466 w 9042313"/>
              <a:gd name="connsiteY4" fmla="*/ 6884894 h 6884894"/>
              <a:gd name="connsiteX5" fmla="*/ 0 w 9042313"/>
              <a:gd name="connsiteY5" fmla="*/ 6875930 h 6884894"/>
              <a:gd name="connsiteX0" fmla="*/ 0 w 9042313"/>
              <a:gd name="connsiteY0" fmla="*/ 6875930 h 6884894"/>
              <a:gd name="connsiteX1" fmla="*/ 7114902 w 9042313"/>
              <a:gd name="connsiteY1" fmla="*/ 0 h 6884894"/>
              <a:gd name="connsiteX2" fmla="*/ 9042313 w 9042313"/>
              <a:gd name="connsiteY2" fmla="*/ 17930 h 6884894"/>
              <a:gd name="connsiteX3" fmla="*/ 9024383 w 9042313"/>
              <a:gd name="connsiteY3" fmla="*/ 4831978 h 6884894"/>
              <a:gd name="connsiteX4" fmla="*/ 6971466 w 9042313"/>
              <a:gd name="connsiteY4" fmla="*/ 6884894 h 6884894"/>
              <a:gd name="connsiteX5" fmla="*/ 0 w 9042313"/>
              <a:gd name="connsiteY5" fmla="*/ 6875930 h 688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42313" h="6884894">
                <a:moveTo>
                  <a:pt x="0" y="6875930"/>
                </a:moveTo>
                <a:lnTo>
                  <a:pt x="7114902" y="0"/>
                </a:lnTo>
                <a:lnTo>
                  <a:pt x="9042313" y="17930"/>
                </a:lnTo>
                <a:cubicBezTo>
                  <a:pt x="9036336" y="1622613"/>
                  <a:pt x="9030360" y="3227295"/>
                  <a:pt x="9024383" y="4831978"/>
                </a:cubicBezTo>
                <a:lnTo>
                  <a:pt x="6971466" y="6884894"/>
                </a:lnTo>
                <a:lnTo>
                  <a:pt x="0" y="6875930"/>
                </a:lnTo>
                <a:close/>
              </a:path>
            </a:pathLst>
          </a:custGeom>
        </p:spPr>
        <p:txBody>
          <a:bodyPr/>
          <a:lstStyle>
            <a:lvl1pPr marL="0" indent="0">
              <a:buFontTx/>
              <a:buNone/>
              <a:defRPr sz="800"/>
            </a:lvl1pPr>
          </a:lstStyle>
          <a:p>
            <a:r>
              <a:rPr lang="en-US" dirty="0"/>
              <a:t>Click icon to add picture</a:t>
            </a:r>
          </a:p>
        </p:txBody>
      </p:sp>
      <p:pic>
        <p:nvPicPr>
          <p:cNvPr id="13" name="Picture 12">
            <a:extLst>
              <a:ext uri="{FF2B5EF4-FFF2-40B4-BE49-F238E27FC236}">
                <a16:creationId xmlns:a16="http://schemas.microsoft.com/office/drawing/2014/main" id="{DCB53686-494E-8948-9927-680C0C6FD9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521548"/>
            <a:ext cx="2186265" cy="536401"/>
          </a:xfrm>
          <a:prstGeom prst="rect">
            <a:avLst/>
          </a:prstGeom>
        </p:spPr>
      </p:pic>
      <p:sp>
        <p:nvSpPr>
          <p:cNvPr id="24" name="Subtitle 2">
            <a:extLst>
              <a:ext uri="{FF2B5EF4-FFF2-40B4-BE49-F238E27FC236}">
                <a16:creationId xmlns:a16="http://schemas.microsoft.com/office/drawing/2014/main" id="{9212EB01-1A1F-564E-972D-7C6EAB8BD963}"/>
              </a:ext>
            </a:extLst>
          </p:cNvPr>
          <p:cNvSpPr>
            <a:spLocks noGrp="1"/>
          </p:cNvSpPr>
          <p:nvPr>
            <p:ph type="subTitle" idx="1" hasCustomPrompt="1"/>
          </p:nvPr>
        </p:nvSpPr>
        <p:spPr>
          <a:xfrm>
            <a:off x="457200" y="3657600"/>
            <a:ext cx="4374444" cy="778222"/>
          </a:xfrm>
          <a:prstGeom prst="rect">
            <a:avLst/>
          </a:prstGeom>
        </p:spPr>
        <p:txBody>
          <a:bodyPr lIns="0" tIns="0" rIns="0" bIns="0">
            <a:normAutofit/>
          </a:bodyPr>
          <a:lstStyle>
            <a:lvl1pPr marL="0" indent="0" algn="l">
              <a:lnSpc>
                <a:spcPct val="100000"/>
              </a:lnSpc>
              <a:buNone/>
              <a:defRPr sz="2000" b="1" cap="none"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a:t>
            </a:r>
          </a:p>
        </p:txBody>
      </p:sp>
    </p:spTree>
    <p:extLst>
      <p:ext uri="{BB962C8B-B14F-4D97-AF65-F5344CB8AC3E}">
        <p14:creationId xmlns:p14="http://schemas.microsoft.com/office/powerpoint/2010/main" val="361236667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p:cSld name="1_Section Open No Photo">
    <p:spTree>
      <p:nvGrpSpPr>
        <p:cNvPr id="1" name=""/>
        <p:cNvGrpSpPr/>
        <p:nvPr/>
      </p:nvGrpSpPr>
      <p:grpSpPr>
        <a:xfrm>
          <a:off x="0" y="0"/>
          <a:ext cx="0" cy="0"/>
          <a:chOff x="0" y="0"/>
          <a:chExt cx="0" cy="0"/>
        </a:xfrm>
      </p:grpSpPr>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503408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no photo</a:t>
            </a:r>
          </a:p>
        </p:txBody>
      </p:sp>
      <p:sp>
        <p:nvSpPr>
          <p:cNvPr id="14" name="Right Triangle 13">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7" name="Right Triangle 6">
            <a:extLst>
              <a:ext uri="{FF2B5EF4-FFF2-40B4-BE49-F238E27FC236}">
                <a16:creationId xmlns:a16="http://schemas.microsoft.com/office/drawing/2014/main" id="{73C7385A-C3AB-4048-B445-9CCEA3BE26B5}"/>
              </a:ext>
            </a:extLst>
          </p:cNvPr>
          <p:cNvSpPr/>
          <p:nvPr userDrawn="1"/>
        </p:nvSpPr>
        <p:spPr>
          <a:xfrm rot="16200000">
            <a:off x="10368086" y="503408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ight Triangle 9">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2663830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8" y="1806754"/>
            <a:ext cx="10515603" cy="4248995"/>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pPr/>
              <a:t>‹#›</a:t>
            </a:fld>
            <a:endParaRPr lang="en-US" dirty="0"/>
          </a:p>
        </p:txBody>
      </p:sp>
      <p:cxnSp>
        <p:nvCxnSpPr>
          <p:cNvPr id="15" name="Straight Connector 14">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273432697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2_Section Open with Full Photo">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3C7385A-C3AB-4048-B445-9CCEA3BE26B5}"/>
              </a:ext>
            </a:extLst>
          </p:cNvPr>
          <p:cNvSpPr/>
          <p:nvPr userDrawn="1"/>
        </p:nvSpPr>
        <p:spPr>
          <a:xfrm rot="16200000">
            <a:off x="10368086" y="5034087"/>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8" name="Picture 7">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sp>
        <p:nvSpPr>
          <p:cNvPr id="4" name="Picture Placeholder 3"/>
          <p:cNvSpPr>
            <a:spLocks noGrp="1"/>
          </p:cNvSpPr>
          <p:nvPr>
            <p:ph type="pic" sz="quarter" idx="13"/>
          </p:nvPr>
        </p:nvSpPr>
        <p:spPr>
          <a:xfrm>
            <a:off x="-9428" y="0"/>
            <a:ext cx="12201427"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1131217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1131217 w 12192000"/>
              <a:gd name="connsiteY4" fmla="*/ 0 h 6858000"/>
              <a:gd name="connsiteX0" fmla="*/ 1131217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914400 w 12192000"/>
              <a:gd name="connsiteY4" fmla="*/ 1357460 h 6858000"/>
              <a:gd name="connsiteX5" fmla="*/ 1131217 w 12192000"/>
              <a:gd name="connsiteY5" fmla="*/ 0 h 6858000"/>
              <a:gd name="connsiteX0" fmla="*/ 1140644 w 12201427"/>
              <a:gd name="connsiteY0" fmla="*/ 0 h 6858000"/>
              <a:gd name="connsiteX1" fmla="*/ 12201427 w 12201427"/>
              <a:gd name="connsiteY1" fmla="*/ 0 h 6858000"/>
              <a:gd name="connsiteX2" fmla="*/ 12201427 w 12201427"/>
              <a:gd name="connsiteY2" fmla="*/ 6858000 h 6858000"/>
              <a:gd name="connsiteX3" fmla="*/ 9427 w 12201427"/>
              <a:gd name="connsiteY3" fmla="*/ 6858000 h 6858000"/>
              <a:gd name="connsiteX4" fmla="*/ 0 w 12201427"/>
              <a:gd name="connsiteY4" fmla="*/ 1121790 h 6858000"/>
              <a:gd name="connsiteX5" fmla="*/ 1140644 w 12201427"/>
              <a:gd name="connsiteY5"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9427 w 12201427"/>
              <a:gd name="connsiteY3" fmla="*/ 6858000 h 6858000"/>
              <a:gd name="connsiteX4" fmla="*/ 0 w 12201427"/>
              <a:gd name="connsiteY4" fmla="*/ 1121790 h 6858000"/>
              <a:gd name="connsiteX5" fmla="*/ 1140644 w 12201427"/>
              <a:gd name="connsiteY5"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9907572 w 12201427"/>
              <a:gd name="connsiteY3" fmla="*/ 5429839 h 6858000"/>
              <a:gd name="connsiteX4" fmla="*/ 9427 w 12201427"/>
              <a:gd name="connsiteY4" fmla="*/ 6858000 h 6858000"/>
              <a:gd name="connsiteX5" fmla="*/ 0 w 12201427"/>
              <a:gd name="connsiteY5" fmla="*/ 1121790 h 6858000"/>
              <a:gd name="connsiteX6" fmla="*/ 1140644 w 12201427"/>
              <a:gd name="connsiteY6" fmla="*/ 0 h 6858000"/>
              <a:gd name="connsiteX0" fmla="*/ 1140644 w 12201427"/>
              <a:gd name="connsiteY0" fmla="*/ 0 h 6858000"/>
              <a:gd name="connsiteX1" fmla="*/ 12201427 w 12201427"/>
              <a:gd name="connsiteY1" fmla="*/ 0 h 6858000"/>
              <a:gd name="connsiteX2" fmla="*/ 12201427 w 12201427"/>
              <a:gd name="connsiteY2" fmla="*/ 5114041 h 6858000"/>
              <a:gd name="connsiteX3" fmla="*/ 10350632 w 12201427"/>
              <a:gd name="connsiteY3" fmla="*/ 6853286 h 6858000"/>
              <a:gd name="connsiteX4" fmla="*/ 9427 w 12201427"/>
              <a:gd name="connsiteY4" fmla="*/ 6858000 h 6858000"/>
              <a:gd name="connsiteX5" fmla="*/ 0 w 12201427"/>
              <a:gd name="connsiteY5" fmla="*/ 1121790 h 6858000"/>
              <a:gd name="connsiteX6" fmla="*/ 1140644 w 12201427"/>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1427" h="6858000">
                <a:moveTo>
                  <a:pt x="1140644" y="0"/>
                </a:moveTo>
                <a:lnTo>
                  <a:pt x="12201427" y="0"/>
                </a:lnTo>
                <a:lnTo>
                  <a:pt x="12201427" y="5114041"/>
                </a:lnTo>
                <a:lnTo>
                  <a:pt x="10350632" y="6853286"/>
                </a:lnTo>
                <a:lnTo>
                  <a:pt x="9427" y="6858000"/>
                </a:lnTo>
                <a:cubicBezTo>
                  <a:pt x="6285" y="4945930"/>
                  <a:pt x="3142" y="3033860"/>
                  <a:pt x="0" y="1121790"/>
                </a:cubicBezTo>
                <a:lnTo>
                  <a:pt x="1140644" y="0"/>
                </a:lnTo>
                <a:close/>
              </a:path>
            </a:pathLst>
          </a:custGeom>
        </p:spPr>
        <p:txBody>
          <a:bodyPr/>
          <a:lstStyle/>
          <a:p>
            <a:r>
              <a:rPr lang="en-US" dirty="0"/>
              <a:t>Click icon to add picture</a:t>
            </a:r>
          </a:p>
        </p:txBody>
      </p:sp>
      <p:sp>
        <p:nvSpPr>
          <p:cNvPr id="14" name="Rectangle 13">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full photo</a:t>
            </a:r>
          </a:p>
        </p:txBody>
      </p:sp>
    </p:spTree>
    <p:extLst>
      <p:ext uri="{BB962C8B-B14F-4D97-AF65-F5344CB8AC3E}">
        <p14:creationId xmlns:p14="http://schemas.microsoft.com/office/powerpoint/2010/main" val="304412907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Section Open with Photo">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2843496"/>
            <a:ext cx="10363200" cy="1500187"/>
          </a:xfrm>
          <a:prstGeom prst="rect">
            <a:avLst/>
          </a:prstGeom>
        </p:spPr>
        <p:txBody>
          <a:bodyPr anchor="ctr">
            <a:normAutofit/>
          </a:bodyPr>
          <a:lstStyle>
            <a:lvl1pPr marL="0" indent="0" algn="ctr">
              <a:buNone/>
              <a:defRPr sz="2800" b="1" baseline="0">
                <a:solidFill>
                  <a:srgbClr val="046B5C"/>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 with photo</a:t>
            </a: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4564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ight Triangle 13">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Pentagon 5"/>
          <p:cNvSpPr/>
          <p:nvPr/>
        </p:nvSpPr>
        <p:spPr>
          <a:xfrm flipH="1">
            <a:off x="308110" y="-2"/>
            <a:ext cx="2226365" cy="1787237"/>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Picture Placeholder 3"/>
          <p:cNvSpPr>
            <a:spLocks noGrp="1"/>
          </p:cNvSpPr>
          <p:nvPr>
            <p:ph type="pic" sz="quarter" idx="14"/>
          </p:nvPr>
        </p:nvSpPr>
        <p:spPr>
          <a:xfrm>
            <a:off x="1" y="-37584"/>
            <a:ext cx="12230499" cy="1787235"/>
          </a:xfrm>
          <a:custGeom>
            <a:avLst/>
            <a:gdLst>
              <a:gd name="connsiteX0" fmla="*/ 891897 w 11061245"/>
              <a:gd name="connsiteY0" fmla="*/ 0 h 1783794"/>
              <a:gd name="connsiteX1" fmla="*/ 10169348 w 11061245"/>
              <a:gd name="connsiteY1" fmla="*/ 0 h 1783794"/>
              <a:gd name="connsiteX2" fmla="*/ 11061245 w 11061245"/>
              <a:gd name="connsiteY2" fmla="*/ 891897 h 1783794"/>
              <a:gd name="connsiteX3" fmla="*/ 11061245 w 11061245"/>
              <a:gd name="connsiteY3" fmla="*/ 891897 h 1783794"/>
              <a:gd name="connsiteX4" fmla="*/ 10169348 w 11061245"/>
              <a:gd name="connsiteY4" fmla="*/ 1783794 h 1783794"/>
              <a:gd name="connsiteX5" fmla="*/ 891897 w 11061245"/>
              <a:gd name="connsiteY5" fmla="*/ 1783794 h 1783794"/>
              <a:gd name="connsiteX6" fmla="*/ 0 w 11061245"/>
              <a:gd name="connsiteY6" fmla="*/ 891897 h 1783794"/>
              <a:gd name="connsiteX7" fmla="*/ 0 w 11061245"/>
              <a:gd name="connsiteY7" fmla="*/ 891897 h 1783794"/>
              <a:gd name="connsiteX8" fmla="*/ 891897 w 11061245"/>
              <a:gd name="connsiteY8" fmla="*/ 0 h 1783794"/>
              <a:gd name="connsiteX0" fmla="*/ 1649896 w 11819244"/>
              <a:gd name="connsiteY0" fmla="*/ 0 h 1793733"/>
              <a:gd name="connsiteX1" fmla="*/ 10927347 w 11819244"/>
              <a:gd name="connsiteY1" fmla="*/ 0 h 1793733"/>
              <a:gd name="connsiteX2" fmla="*/ 11819244 w 11819244"/>
              <a:gd name="connsiteY2" fmla="*/ 891897 h 1793733"/>
              <a:gd name="connsiteX3" fmla="*/ 11819244 w 11819244"/>
              <a:gd name="connsiteY3" fmla="*/ 891897 h 1793733"/>
              <a:gd name="connsiteX4" fmla="*/ 10927347 w 11819244"/>
              <a:gd name="connsiteY4" fmla="*/ 1783794 h 1793733"/>
              <a:gd name="connsiteX5" fmla="*/ 0 w 11819244"/>
              <a:gd name="connsiteY5" fmla="*/ 1793733 h 1793733"/>
              <a:gd name="connsiteX6" fmla="*/ 757999 w 11819244"/>
              <a:gd name="connsiteY6" fmla="*/ 891897 h 1793733"/>
              <a:gd name="connsiteX7" fmla="*/ 757999 w 11819244"/>
              <a:gd name="connsiteY7" fmla="*/ 891897 h 1793733"/>
              <a:gd name="connsiteX8" fmla="*/ 1649896 w 11819244"/>
              <a:gd name="connsiteY8" fmla="*/ 0 h 1793733"/>
              <a:gd name="connsiteX0" fmla="*/ 1719470 w 11819244"/>
              <a:gd name="connsiteY0" fmla="*/ 0 h 1813612"/>
              <a:gd name="connsiteX1" fmla="*/ 10927347 w 11819244"/>
              <a:gd name="connsiteY1" fmla="*/ 19879 h 1813612"/>
              <a:gd name="connsiteX2" fmla="*/ 11819244 w 11819244"/>
              <a:gd name="connsiteY2" fmla="*/ 911776 h 1813612"/>
              <a:gd name="connsiteX3" fmla="*/ 11819244 w 11819244"/>
              <a:gd name="connsiteY3" fmla="*/ 911776 h 1813612"/>
              <a:gd name="connsiteX4" fmla="*/ 10927347 w 11819244"/>
              <a:gd name="connsiteY4" fmla="*/ 1803673 h 1813612"/>
              <a:gd name="connsiteX5" fmla="*/ 0 w 11819244"/>
              <a:gd name="connsiteY5" fmla="*/ 1813612 h 1813612"/>
              <a:gd name="connsiteX6" fmla="*/ 757999 w 11819244"/>
              <a:gd name="connsiteY6" fmla="*/ 911776 h 1813612"/>
              <a:gd name="connsiteX7" fmla="*/ 757999 w 11819244"/>
              <a:gd name="connsiteY7" fmla="*/ 911776 h 1813612"/>
              <a:gd name="connsiteX8" fmla="*/ 1719470 w 11819244"/>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27347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12776025 w 12776025"/>
              <a:gd name="connsiteY1" fmla="*/ 29818 h 1813612"/>
              <a:gd name="connsiteX2" fmla="*/ 11819244 w 12776025"/>
              <a:gd name="connsiteY2" fmla="*/ 911776 h 1813612"/>
              <a:gd name="connsiteX3" fmla="*/ 11819244 w 12776025"/>
              <a:gd name="connsiteY3" fmla="*/ 911776 h 1813612"/>
              <a:gd name="connsiteX4" fmla="*/ 10907469 w 12776025"/>
              <a:gd name="connsiteY4" fmla="*/ 1803673 h 1813612"/>
              <a:gd name="connsiteX5" fmla="*/ 0 w 12776025"/>
              <a:gd name="connsiteY5" fmla="*/ 1813612 h 1813612"/>
              <a:gd name="connsiteX6" fmla="*/ 757999 w 12776025"/>
              <a:gd name="connsiteY6" fmla="*/ 911776 h 1813612"/>
              <a:gd name="connsiteX7" fmla="*/ 757999 w 12776025"/>
              <a:gd name="connsiteY7" fmla="*/ 911776 h 1813612"/>
              <a:gd name="connsiteX8" fmla="*/ 1719470 w 12776025"/>
              <a:gd name="connsiteY8" fmla="*/ 0 h 1813612"/>
              <a:gd name="connsiteX0" fmla="*/ 1719470 w 12776025"/>
              <a:gd name="connsiteY0" fmla="*/ 0 h 1813612"/>
              <a:gd name="connsiteX1" fmla="*/ 2169356 w 12776025"/>
              <a:gd name="connsiteY1" fmla="*/ 6498 h 1813612"/>
              <a:gd name="connsiteX2" fmla="*/ 12776025 w 12776025"/>
              <a:gd name="connsiteY2" fmla="*/ 29818 h 1813612"/>
              <a:gd name="connsiteX3" fmla="*/ 11819244 w 12776025"/>
              <a:gd name="connsiteY3" fmla="*/ 911776 h 1813612"/>
              <a:gd name="connsiteX4" fmla="*/ 11819244 w 12776025"/>
              <a:gd name="connsiteY4" fmla="*/ 911776 h 1813612"/>
              <a:gd name="connsiteX5" fmla="*/ 10907469 w 12776025"/>
              <a:gd name="connsiteY5" fmla="*/ 1803673 h 1813612"/>
              <a:gd name="connsiteX6" fmla="*/ 0 w 12776025"/>
              <a:gd name="connsiteY6" fmla="*/ 1813612 h 1813612"/>
              <a:gd name="connsiteX7" fmla="*/ 757999 w 12776025"/>
              <a:gd name="connsiteY7" fmla="*/ 911776 h 1813612"/>
              <a:gd name="connsiteX8" fmla="*/ 757999 w 12776025"/>
              <a:gd name="connsiteY8" fmla="*/ 911776 h 1813612"/>
              <a:gd name="connsiteX9" fmla="*/ 1719470 w 1277602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757999 w 12795275"/>
              <a:gd name="connsiteY8" fmla="*/ 911776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757999 w 12795275"/>
              <a:gd name="connsiteY7" fmla="*/ 911776 h 1813612"/>
              <a:gd name="connsiteX8" fmla="*/ 1345140 w 12795275"/>
              <a:gd name="connsiteY8" fmla="*/ 390684 h 1813612"/>
              <a:gd name="connsiteX9" fmla="*/ 1719470 w 12795275"/>
              <a:gd name="connsiteY9" fmla="*/ 0 h 1813612"/>
              <a:gd name="connsiteX0" fmla="*/ 1719470 w 12795275"/>
              <a:gd name="connsiteY0" fmla="*/ 0 h 1813612"/>
              <a:gd name="connsiteX1" fmla="*/ 2169356 w 12795275"/>
              <a:gd name="connsiteY1" fmla="*/ 6498 h 1813612"/>
              <a:gd name="connsiteX2" fmla="*/ 12795275 w 12795275"/>
              <a:gd name="connsiteY2" fmla="*/ 29818 h 1813612"/>
              <a:gd name="connsiteX3" fmla="*/ 11819244 w 12795275"/>
              <a:gd name="connsiteY3" fmla="*/ 911776 h 1813612"/>
              <a:gd name="connsiteX4" fmla="*/ 11819244 w 12795275"/>
              <a:gd name="connsiteY4" fmla="*/ 911776 h 1813612"/>
              <a:gd name="connsiteX5" fmla="*/ 10907469 w 12795275"/>
              <a:gd name="connsiteY5" fmla="*/ 1803673 h 1813612"/>
              <a:gd name="connsiteX6" fmla="*/ 0 w 12795275"/>
              <a:gd name="connsiteY6" fmla="*/ 1813612 h 1813612"/>
              <a:gd name="connsiteX7" fmla="*/ 285643 w 12795275"/>
              <a:gd name="connsiteY7" fmla="*/ 1435463 h 1813612"/>
              <a:gd name="connsiteX8" fmla="*/ 757999 w 12795275"/>
              <a:gd name="connsiteY8" fmla="*/ 911776 h 1813612"/>
              <a:gd name="connsiteX9" fmla="*/ 1345140 w 12795275"/>
              <a:gd name="connsiteY9" fmla="*/ 390684 h 1813612"/>
              <a:gd name="connsiteX10" fmla="*/ 1719470 w 12795275"/>
              <a:gd name="connsiteY10" fmla="*/ 0 h 1813612"/>
              <a:gd name="connsiteX0" fmla="*/ 1433827 w 12509632"/>
              <a:gd name="connsiteY0" fmla="*/ 0 h 1803779"/>
              <a:gd name="connsiteX1" fmla="*/ 1883713 w 12509632"/>
              <a:gd name="connsiteY1" fmla="*/ 6498 h 1803779"/>
              <a:gd name="connsiteX2" fmla="*/ 12509632 w 12509632"/>
              <a:gd name="connsiteY2" fmla="*/ 29818 h 1803779"/>
              <a:gd name="connsiteX3" fmla="*/ 11533601 w 12509632"/>
              <a:gd name="connsiteY3" fmla="*/ 911776 h 1803779"/>
              <a:gd name="connsiteX4" fmla="*/ 11533601 w 12509632"/>
              <a:gd name="connsiteY4" fmla="*/ 911776 h 1803779"/>
              <a:gd name="connsiteX5" fmla="*/ 10621826 w 12509632"/>
              <a:gd name="connsiteY5" fmla="*/ 1803673 h 1803779"/>
              <a:gd name="connsiteX6" fmla="*/ 359250 w 12509632"/>
              <a:gd name="connsiteY6" fmla="*/ 1803779 h 1803779"/>
              <a:gd name="connsiteX7" fmla="*/ 0 w 12509632"/>
              <a:gd name="connsiteY7" fmla="*/ 1435463 h 1803779"/>
              <a:gd name="connsiteX8" fmla="*/ 472356 w 12509632"/>
              <a:gd name="connsiteY8" fmla="*/ 911776 h 1803779"/>
              <a:gd name="connsiteX9" fmla="*/ 1059497 w 12509632"/>
              <a:gd name="connsiteY9" fmla="*/ 390684 h 1803779"/>
              <a:gd name="connsiteX10" fmla="*/ 1433827 w 12509632"/>
              <a:gd name="connsiteY10" fmla="*/ 0 h 1803779"/>
              <a:gd name="connsiteX0" fmla="*/ 1145069 w 12220874"/>
              <a:gd name="connsiteY0" fmla="*/ 0 h 1803779"/>
              <a:gd name="connsiteX1" fmla="*/ 1594955 w 12220874"/>
              <a:gd name="connsiteY1" fmla="*/ 6498 h 1803779"/>
              <a:gd name="connsiteX2" fmla="*/ 12220874 w 12220874"/>
              <a:gd name="connsiteY2" fmla="*/ 29818 h 1803779"/>
              <a:gd name="connsiteX3" fmla="*/ 11244843 w 12220874"/>
              <a:gd name="connsiteY3" fmla="*/ 911776 h 1803779"/>
              <a:gd name="connsiteX4" fmla="*/ 11244843 w 12220874"/>
              <a:gd name="connsiteY4" fmla="*/ 911776 h 1803779"/>
              <a:gd name="connsiteX5" fmla="*/ 10333068 w 12220874"/>
              <a:gd name="connsiteY5" fmla="*/ 1803673 h 1803779"/>
              <a:gd name="connsiteX6" fmla="*/ 70492 w 12220874"/>
              <a:gd name="connsiteY6" fmla="*/ 1803779 h 1803779"/>
              <a:gd name="connsiteX7" fmla="*/ 0 w 12220874"/>
              <a:gd name="connsiteY7" fmla="*/ 1120841 h 1803779"/>
              <a:gd name="connsiteX8" fmla="*/ 183598 w 12220874"/>
              <a:gd name="connsiteY8" fmla="*/ 911776 h 1803779"/>
              <a:gd name="connsiteX9" fmla="*/ 770739 w 12220874"/>
              <a:gd name="connsiteY9" fmla="*/ 390684 h 1803779"/>
              <a:gd name="connsiteX10" fmla="*/ 1145069 w 12220874"/>
              <a:gd name="connsiteY10" fmla="*/ 0 h 1803779"/>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83598 w 12220874"/>
              <a:gd name="connsiteY8" fmla="*/ 911776 h 1803673"/>
              <a:gd name="connsiteX9" fmla="*/ 770739 w 12220874"/>
              <a:gd name="connsiteY9" fmla="*/ 390684 h 1803673"/>
              <a:gd name="connsiteX10" fmla="*/ 1145069 w 12220874"/>
              <a:gd name="connsiteY10"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770739 w 12220874"/>
              <a:gd name="connsiteY8" fmla="*/ 390684 h 1803673"/>
              <a:gd name="connsiteX9" fmla="*/ 1145069 w 12220874"/>
              <a:gd name="connsiteY9" fmla="*/ 0 h 1803673"/>
              <a:gd name="connsiteX0" fmla="*/ 1145069 w 12220874"/>
              <a:gd name="connsiteY0" fmla="*/ 0 h 1803673"/>
              <a:gd name="connsiteX1" fmla="*/ 1594955 w 12220874"/>
              <a:gd name="connsiteY1" fmla="*/ 6498 h 1803673"/>
              <a:gd name="connsiteX2" fmla="*/ 12220874 w 12220874"/>
              <a:gd name="connsiteY2" fmla="*/ 29818 h 1803673"/>
              <a:gd name="connsiteX3" fmla="*/ 11244843 w 12220874"/>
              <a:gd name="connsiteY3" fmla="*/ 911776 h 1803673"/>
              <a:gd name="connsiteX4" fmla="*/ 11244843 w 12220874"/>
              <a:gd name="connsiteY4" fmla="*/ 911776 h 1803673"/>
              <a:gd name="connsiteX5" fmla="*/ 10333068 w 12220874"/>
              <a:gd name="connsiteY5" fmla="*/ 1803673 h 1803673"/>
              <a:gd name="connsiteX6" fmla="*/ 22366 w 12220874"/>
              <a:gd name="connsiteY6" fmla="*/ 1784115 h 1803673"/>
              <a:gd name="connsiteX7" fmla="*/ 0 w 12220874"/>
              <a:gd name="connsiteY7" fmla="*/ 1120841 h 1803673"/>
              <a:gd name="connsiteX8" fmla="*/ 1145069 w 12220874"/>
              <a:gd name="connsiteY8"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1244843 w 12220874"/>
              <a:gd name="connsiteY3" fmla="*/ 911776 h 1803673"/>
              <a:gd name="connsiteX4" fmla="*/ 10333068 w 12220874"/>
              <a:gd name="connsiteY4" fmla="*/ 1803673 h 1803673"/>
              <a:gd name="connsiteX5" fmla="*/ 22366 w 12220874"/>
              <a:gd name="connsiteY5" fmla="*/ 1784115 h 1803673"/>
              <a:gd name="connsiteX6" fmla="*/ 0 w 12220874"/>
              <a:gd name="connsiteY6" fmla="*/ 1120841 h 1803673"/>
              <a:gd name="connsiteX7" fmla="*/ 1145069 w 12220874"/>
              <a:gd name="connsiteY7" fmla="*/ 0 h 1803673"/>
              <a:gd name="connsiteX0" fmla="*/ 1145069 w 12220874"/>
              <a:gd name="connsiteY0" fmla="*/ 0 h 1803673"/>
              <a:gd name="connsiteX1" fmla="*/ 12220874 w 12220874"/>
              <a:gd name="connsiteY1" fmla="*/ 29818 h 1803673"/>
              <a:gd name="connsiteX2" fmla="*/ 11244843 w 12220874"/>
              <a:gd name="connsiteY2" fmla="*/ 911776 h 1803673"/>
              <a:gd name="connsiteX3" fmla="*/ 10333068 w 12220874"/>
              <a:gd name="connsiteY3" fmla="*/ 1803673 h 1803673"/>
              <a:gd name="connsiteX4" fmla="*/ 22366 w 12220874"/>
              <a:gd name="connsiteY4" fmla="*/ 1784115 h 1803673"/>
              <a:gd name="connsiteX5" fmla="*/ 0 w 12220874"/>
              <a:gd name="connsiteY5" fmla="*/ 1120841 h 1803673"/>
              <a:gd name="connsiteX6" fmla="*/ 1145069 w 12220874"/>
              <a:gd name="connsiteY6" fmla="*/ 0 h 1803673"/>
              <a:gd name="connsiteX0" fmla="*/ 1145069 w 12220874"/>
              <a:gd name="connsiteY0" fmla="*/ 0 h 1803673"/>
              <a:gd name="connsiteX1" fmla="*/ 12220874 w 12220874"/>
              <a:gd name="connsiteY1" fmla="*/ 29818 h 1803673"/>
              <a:gd name="connsiteX2" fmla="*/ 10333068 w 12220874"/>
              <a:gd name="connsiteY2" fmla="*/ 1803673 h 1803673"/>
              <a:gd name="connsiteX3" fmla="*/ 22366 w 12220874"/>
              <a:gd name="connsiteY3" fmla="*/ 1784115 h 1803673"/>
              <a:gd name="connsiteX4" fmla="*/ 0 w 12220874"/>
              <a:gd name="connsiteY4" fmla="*/ 1120841 h 1803673"/>
              <a:gd name="connsiteX5" fmla="*/ 1145069 w 12220874"/>
              <a:gd name="connsiteY5" fmla="*/ 0 h 1803673"/>
              <a:gd name="connsiteX0" fmla="*/ 1145069 w 12220874"/>
              <a:gd name="connsiteY0" fmla="*/ 0 h 1813505"/>
              <a:gd name="connsiteX1" fmla="*/ 12220874 w 12220874"/>
              <a:gd name="connsiteY1" fmla="*/ 29818 h 1813505"/>
              <a:gd name="connsiteX2" fmla="*/ 10352318 w 12220874"/>
              <a:gd name="connsiteY2" fmla="*/ 1813505 h 1813505"/>
              <a:gd name="connsiteX3" fmla="*/ 22366 w 12220874"/>
              <a:gd name="connsiteY3" fmla="*/ 1784115 h 1813505"/>
              <a:gd name="connsiteX4" fmla="*/ 0 w 12220874"/>
              <a:gd name="connsiteY4" fmla="*/ 1120841 h 1813505"/>
              <a:gd name="connsiteX5" fmla="*/ 1145069 w 12220874"/>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22366 w 12230499"/>
              <a:gd name="connsiteY3" fmla="*/ 1784115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52318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 name="connsiteX0" fmla="*/ 1145069 w 12230499"/>
              <a:gd name="connsiteY0" fmla="*/ 0 h 1813505"/>
              <a:gd name="connsiteX1" fmla="*/ 12230499 w 12230499"/>
              <a:gd name="connsiteY1" fmla="*/ 10153 h 1813505"/>
              <a:gd name="connsiteX2" fmla="*/ 10381194 w 12230499"/>
              <a:gd name="connsiteY2" fmla="*/ 1813505 h 1813505"/>
              <a:gd name="connsiteX3" fmla="*/ 3115 w 12230499"/>
              <a:gd name="connsiteY3" fmla="*/ 1803780 h 1813505"/>
              <a:gd name="connsiteX4" fmla="*/ 0 w 12230499"/>
              <a:gd name="connsiteY4" fmla="*/ 1120841 h 1813505"/>
              <a:gd name="connsiteX5" fmla="*/ 1145069 w 12230499"/>
              <a:gd name="connsiteY5" fmla="*/ 0 h 181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30499" h="1813505">
                <a:moveTo>
                  <a:pt x="1145069" y="0"/>
                </a:moveTo>
                <a:lnTo>
                  <a:pt x="12230499" y="10153"/>
                </a:lnTo>
                <a:lnTo>
                  <a:pt x="10381194" y="1813505"/>
                </a:lnTo>
                <a:lnTo>
                  <a:pt x="3115" y="1803780"/>
                </a:lnTo>
                <a:cubicBezTo>
                  <a:pt x="2077" y="1576134"/>
                  <a:pt x="1038" y="1348487"/>
                  <a:pt x="0" y="1120841"/>
                </a:cubicBezTo>
                <a:lnTo>
                  <a:pt x="1145069" y="0"/>
                </a:lnTo>
                <a:close/>
              </a:path>
            </a:pathLst>
          </a:custGeom>
          <a:noFill/>
        </p:spPr>
        <p:txBody>
          <a:bodyPr/>
          <a:lstStyle>
            <a:lvl1pPr marL="0" indent="0">
              <a:buFontTx/>
              <a:buNone/>
              <a:defRPr sz="800"/>
            </a:lvl1pPr>
          </a:lstStyle>
          <a:p>
            <a:r>
              <a:rPr lang="en-US" dirty="0"/>
              <a:t>Click icon to add picture</a:t>
            </a:r>
          </a:p>
        </p:txBody>
      </p:sp>
      <p:sp>
        <p:nvSpPr>
          <p:cNvPr id="16"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pic>
        <p:nvPicPr>
          <p:cNvPr id="10" name="Picture 9">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Right Triangle 16">
            <a:extLst>
              <a:ext uri="{FF2B5EF4-FFF2-40B4-BE49-F238E27FC236}">
                <a16:creationId xmlns:a16="http://schemas.microsoft.com/office/drawing/2014/main" id="{73C7385A-C3AB-4048-B445-9CCEA3BE26B5}"/>
              </a:ext>
            </a:extLst>
          </p:cNvPr>
          <p:cNvSpPr/>
          <p:nvPr userDrawn="1"/>
        </p:nvSpPr>
        <p:spPr>
          <a:xfrm rot="16200000">
            <a:off x="10368086" y="-4564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Right Triangle 17">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Pentagon 18"/>
          <p:cNvSpPr/>
          <p:nvPr userDrawn="1"/>
        </p:nvSpPr>
        <p:spPr>
          <a:xfrm flipH="1">
            <a:off x="308110" y="-2"/>
            <a:ext cx="2226365" cy="1787237"/>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254314537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Photo banner +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77051" y="-27712"/>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Picture Placeholder 2"/>
          <p:cNvSpPr>
            <a:spLocks noGrp="1"/>
          </p:cNvSpPr>
          <p:nvPr>
            <p:ph type="pic" sz="quarter" idx="14"/>
          </p:nvPr>
        </p:nvSpPr>
        <p:spPr>
          <a:xfrm>
            <a:off x="0" y="-2"/>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896370"/>
            <a:ext cx="10972799" cy="3159379"/>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pic>
        <p:nvPicPr>
          <p:cNvPr id="10" name="Picture 9">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2" name="Straight Connector 11">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73C7385A-C3AB-4048-B445-9CCEA3BE26B5}"/>
              </a:ext>
            </a:extLst>
          </p:cNvPr>
          <p:cNvSpPr/>
          <p:nvPr userDrawn="1"/>
        </p:nvSpPr>
        <p:spPr>
          <a:xfrm rot="16200000">
            <a:off x="10377051" y="-27712"/>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Rectangle 18">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61572216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Sidebar photo +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73437"/>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ectangle 9">
            <a:extLst>
              <a:ext uri="{FF2B5EF4-FFF2-40B4-BE49-F238E27FC236}">
                <a16:creationId xmlns:a16="http://schemas.microsoft.com/office/drawing/2014/main" id="{73C7385A-C3AB-4048-B445-9CCEA3BE26B5}"/>
              </a:ext>
            </a:extLst>
          </p:cNvPr>
          <p:cNvSpPr/>
          <p:nvPr userDrawn="1"/>
        </p:nvSpPr>
        <p:spPr>
          <a:xfrm rot="16200000">
            <a:off x="804990" y="5034087"/>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Right Triangle 10">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5" name="Text Placeholder 4"/>
          <p:cNvSpPr>
            <a:spLocks noGrp="1"/>
          </p:cNvSpPr>
          <p:nvPr>
            <p:ph type="body" sz="quarter" idx="13" hasCustomPrompt="1"/>
          </p:nvPr>
        </p:nvSpPr>
        <p:spPr>
          <a:xfrm>
            <a:off x="3259281" y="1793210"/>
            <a:ext cx="8512991" cy="426254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ight Triangle 13">
            <a:extLst>
              <a:ext uri="{FF2B5EF4-FFF2-40B4-BE49-F238E27FC236}">
                <a16:creationId xmlns:a16="http://schemas.microsoft.com/office/drawing/2014/main" id="{73C7385A-C3AB-4048-B445-9CCEA3BE26B5}"/>
              </a:ext>
            </a:extLst>
          </p:cNvPr>
          <p:cNvSpPr/>
          <p:nvPr/>
        </p:nvSpPr>
        <p:spPr>
          <a:xfrm rot="16200000">
            <a:off x="804990" y="5034087"/>
            <a:ext cx="1787236" cy="1860589"/>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ight Triangle 15">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15" name="Rectangle 14">
            <a:extLst>
              <a:ext uri="{FF2B5EF4-FFF2-40B4-BE49-F238E27FC236}">
                <a16:creationId xmlns:a16="http://schemas.microsoft.com/office/drawing/2014/main" id="{95E04E22-0A8B-9E4F-B110-8614D9B13398}"/>
              </a:ext>
            </a:extLst>
          </p:cNvPr>
          <p:cNvSpPr/>
          <p:nvPr userDrawn="1"/>
        </p:nvSpPr>
        <p:spPr>
          <a:xfrm rot="5400000">
            <a:off x="12580" y="-34421"/>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9" name="Straight Connector 18">
            <a:extLst>
              <a:ext uri="{FF2B5EF4-FFF2-40B4-BE49-F238E27FC236}">
                <a16:creationId xmlns:a16="http://schemas.microsoft.com/office/drawing/2014/main" id="{57351DCA-2F72-7B49-84EF-95460BE7F4C3}"/>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257E1733-FD2A-AD41-8AC2-B837F6CACD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21" name="Right Triangle 20">
            <a:extLst>
              <a:ext uri="{FF2B5EF4-FFF2-40B4-BE49-F238E27FC236}">
                <a16:creationId xmlns:a16="http://schemas.microsoft.com/office/drawing/2014/main" id="{73C7385A-C3AB-4048-B445-9CCEA3BE26B5}"/>
              </a:ext>
            </a:extLst>
          </p:cNvPr>
          <p:cNvSpPr/>
          <p:nvPr userDrawn="1"/>
        </p:nvSpPr>
        <p:spPr>
          <a:xfrm rot="16200000">
            <a:off x="804990" y="5034087"/>
            <a:ext cx="1787236" cy="1860589"/>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2" name="Right Triangle 21">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4" name="Picture Placeholder 3"/>
          <p:cNvSpPr>
            <a:spLocks noGrp="1"/>
          </p:cNvSpPr>
          <p:nvPr>
            <p:ph type="pic" sz="quarter" idx="14"/>
          </p:nvPr>
        </p:nvSpPr>
        <p:spPr>
          <a:xfrm>
            <a:off x="-8310" y="0"/>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Tree>
    <p:extLst>
      <p:ext uri="{BB962C8B-B14F-4D97-AF65-F5344CB8AC3E}">
        <p14:creationId xmlns:p14="http://schemas.microsoft.com/office/powerpoint/2010/main" val="161217244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1-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Text Placeholder 4"/>
          <p:cNvSpPr>
            <a:spLocks noGrp="1"/>
          </p:cNvSpPr>
          <p:nvPr>
            <p:ph type="body" sz="quarter" idx="13" hasCustomPrompt="1"/>
          </p:nvPr>
        </p:nvSpPr>
        <p:spPr>
          <a:xfrm>
            <a:off x="838198" y="1806754"/>
            <a:ext cx="10515603" cy="4248995"/>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dirty="0"/>
              <a:t>Click to edit text (bullets)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11" name="Right Triangle 10">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5" name="Straight Connector 14">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2982726913"/>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p:cSld name="2-Column bullet lists">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3" name="Straight Connector 12">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D694463-EA68-0A4D-BB10-B2B538C7A9BF}"/>
              </a:ext>
            </a:extLst>
          </p:cNvPr>
          <p:cNvSpPr>
            <a:spLocks noGrp="1"/>
          </p:cNvSpPr>
          <p:nvPr>
            <p:ph type="title"/>
          </p:nvPr>
        </p:nvSpPr>
        <p:spPr>
          <a:xfrm>
            <a:off x="587088" y="1830862"/>
            <a:ext cx="10515602" cy="789929"/>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26" name="Right Triangle 25">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Picture Placeholder 2"/>
          <p:cNvSpPr>
            <a:spLocks noGrp="1"/>
          </p:cNvSpPr>
          <p:nvPr>
            <p:ph type="pic" sz="quarter" idx="16"/>
          </p:nvPr>
        </p:nvSpPr>
        <p:spPr>
          <a:xfrm>
            <a:off x="0" y="-11482"/>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7" hasCustomPrompt="1"/>
          </p:nvPr>
        </p:nvSpPr>
        <p:spPr>
          <a:xfrm>
            <a:off x="587088" y="2630114"/>
            <a:ext cx="5029200" cy="34290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p:cNvSpPr>
            <a:spLocks noGrp="1"/>
          </p:cNvSpPr>
          <p:nvPr>
            <p:ph type="body" sz="quarter" idx="18" hasCustomPrompt="1"/>
          </p:nvPr>
        </p:nvSpPr>
        <p:spPr>
          <a:xfrm>
            <a:off x="6051503" y="2620791"/>
            <a:ext cx="5029200" cy="342563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pic>
        <p:nvPicPr>
          <p:cNvPr id="12" name="Picture 11">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73C7385A-C3AB-4048-B445-9CCEA3BE26B5}"/>
              </a:ext>
            </a:extLst>
          </p:cNvPr>
          <p:cNvSpPr/>
          <p:nvPr userDrawn="1"/>
        </p:nvSpPr>
        <p:spPr>
          <a:xfrm rot="16200000">
            <a:off x="10388786" y="-36676"/>
            <a:ext cx="1787236" cy="18605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Rectangle 19">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1620589356"/>
      </p:ext>
    </p:extLst>
  </p:cSld>
  <p:clrMapOvr>
    <a:masterClrMapping/>
  </p:clrMapOvr>
  <p:extLst>
    <p:ext uri="{DCECCB84-F9BA-43D5-87BE-67443E8EF086}">
      <p15:sldGuideLst xmlns:p15="http://schemas.microsoft.com/office/powerpoint/2012/main">
        <p15:guide id="1" orient="horz" pos="1920">
          <p15:clr>
            <a:srgbClr val="FBAE40"/>
          </p15:clr>
        </p15:guide>
        <p15:guide id="2" pos="3840">
          <p15:clr>
            <a:srgbClr val="FBAE40"/>
          </p15:clr>
        </p15:guide>
      </p15:sldGuideLst>
    </p:ext>
  </p:extLst>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p:cSld name="2-Column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4"/>
          <p:cNvSpPr>
            <a:spLocks noGrp="1"/>
          </p:cNvSpPr>
          <p:nvPr>
            <p:ph type="body" sz="quarter" idx="17" hasCustomPrompt="1"/>
          </p:nvPr>
        </p:nvSpPr>
        <p:spPr>
          <a:xfrm>
            <a:off x="838199"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4"/>
          <p:cNvSpPr>
            <a:spLocks noGrp="1"/>
          </p:cNvSpPr>
          <p:nvPr>
            <p:ph type="body" sz="quarter" idx="18" hasCustomPrompt="1"/>
          </p:nvPr>
        </p:nvSpPr>
        <p:spPr>
          <a:xfrm>
            <a:off x="6324601" y="1888434"/>
            <a:ext cx="5029200" cy="4085646"/>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9" name="Right Triangle 8">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4" name="Picture 13">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6" name="Straight Connector 15">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44006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p:cSld name="3-Column bullet lis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838199" y="378358"/>
            <a:ext cx="10515602" cy="1307184"/>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2" name="Right Triangle 11">
            <a:extLst>
              <a:ext uri="{FF2B5EF4-FFF2-40B4-BE49-F238E27FC236}">
                <a16:creationId xmlns:a16="http://schemas.microsoft.com/office/drawing/2014/main" id="{4E3D3A96-1DFD-A840-B607-DEA5DF396B92}"/>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8" name="Picture 7">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0" name="Straight Connector 9">
            <a:extLst>
              <a:ext uri="{FF2B5EF4-FFF2-40B4-BE49-F238E27FC236}">
                <a16:creationId xmlns:a16="http://schemas.microsoft.com/office/drawing/2014/main" id="{DF9E7947-8A01-F446-8FAD-9B05AE401874}"/>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4"/>
          <p:cNvSpPr>
            <a:spLocks noGrp="1"/>
          </p:cNvSpPr>
          <p:nvPr>
            <p:ph type="body" sz="quarter" idx="18" hasCustomPrompt="1"/>
          </p:nvPr>
        </p:nvSpPr>
        <p:spPr>
          <a:xfrm>
            <a:off x="838199"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p:cNvSpPr>
            <a:spLocks noGrp="1"/>
          </p:cNvSpPr>
          <p:nvPr>
            <p:ph type="body" sz="quarter" idx="19" hasCustomPrompt="1"/>
          </p:nvPr>
        </p:nvSpPr>
        <p:spPr>
          <a:xfrm>
            <a:off x="4495800"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4"/>
          <p:cNvSpPr>
            <a:spLocks noGrp="1"/>
          </p:cNvSpPr>
          <p:nvPr>
            <p:ph type="body" sz="quarter" idx="20" hasCustomPrompt="1"/>
          </p:nvPr>
        </p:nvSpPr>
        <p:spPr>
          <a:xfrm>
            <a:off x="8153401" y="1833562"/>
            <a:ext cx="3200400" cy="4343400"/>
          </a:xfrm>
          <a:prstGeom prst="rect">
            <a:avLst/>
          </a:prstGeom>
        </p:spPr>
        <p:txBody>
          <a:bodyPr>
            <a:normAutofit/>
          </a:bodyPr>
          <a:lstStyle>
            <a:lvl1pPr>
              <a:defRPr b="1" baseline="0">
                <a:solidFill>
                  <a:schemeClr val="bg2"/>
                </a:solidFill>
                <a:latin typeface="+mj-lt"/>
              </a:defRPr>
            </a:lvl1pPr>
            <a:lvl2pPr marL="685800" indent="-228600">
              <a:lnSpc>
                <a:spcPct val="90000"/>
              </a:lnSpc>
              <a:buClr>
                <a:schemeClr val="bg2"/>
              </a:buClr>
              <a:buFont typeface="Georgia" panose="02040502050405020303" pitchFamily="18" charset="0"/>
              <a:buChar char="-"/>
              <a:defRPr>
                <a:solidFill>
                  <a:schemeClr val="bg1"/>
                </a:solidFill>
              </a:defRPr>
            </a:lvl2pPr>
            <a:lvl3pPr marL="914400" indent="-228600">
              <a:buClr>
                <a:schemeClr val="bg2"/>
              </a:buClr>
              <a:buFont typeface="Courier New" panose="02070309020205020404" pitchFamily="49" charset="0"/>
              <a:buChar char="o"/>
              <a:defRPr>
                <a:solidFill>
                  <a:schemeClr val="bg1"/>
                </a:solidFill>
              </a:defRPr>
            </a:lvl3pPr>
            <a:lvl4pPr marL="1188720">
              <a:buClr>
                <a:schemeClr val="accent1"/>
              </a:buClr>
              <a:defRPr>
                <a:solidFill>
                  <a:schemeClr val="bg1"/>
                </a:solidFill>
              </a:defRPr>
            </a:lvl4pPr>
            <a:lvl5pPr marL="1463040" indent="-228600">
              <a:buClr>
                <a:schemeClr val="accent1"/>
              </a:buClr>
              <a:buFont typeface="Georgia" panose="02040502050405020303" pitchFamily="18" charset="0"/>
              <a:buChar char="-"/>
              <a:defRPr>
                <a:solidFill>
                  <a:schemeClr val="bg1"/>
                </a:solidFill>
              </a:defRPr>
            </a:lvl5pPr>
          </a:lstStyle>
          <a:p>
            <a:pPr lvl="0"/>
            <a:r>
              <a:rPr lang="en-US"/>
              <a:t>Click to edit text (bullets)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11" name="Right Triangle 10">
            <a:extLst>
              <a:ext uri="{FF2B5EF4-FFF2-40B4-BE49-F238E27FC236}">
                <a16:creationId xmlns:a16="http://schemas.microsoft.com/office/drawing/2014/main" id="{4E3D3A96-1DFD-A840-B607-DEA5DF396B92}"/>
              </a:ext>
            </a:extLst>
          </p:cNvPr>
          <p:cNvSpPr/>
          <p:nvPr userDrawn="1"/>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7" name="Picture 16">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8" name="Straight Connector 17">
            <a:extLst>
              <a:ext uri="{FF2B5EF4-FFF2-40B4-BE49-F238E27FC236}">
                <a16:creationId xmlns:a16="http://schemas.microsoft.com/office/drawing/2014/main" id="{DF9E7947-8A01-F446-8FAD-9B05AE401874}"/>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472605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p:cSld name="Photo Banner Head Text 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945DCE1-DE0A-A940-8763-4751C70359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1" name="Straight Connector 10">
            <a:extLst>
              <a:ext uri="{FF2B5EF4-FFF2-40B4-BE49-F238E27FC236}">
                <a16:creationId xmlns:a16="http://schemas.microsoft.com/office/drawing/2014/main" id="{A30157AE-E61A-7346-A3E7-5BFCEA538998}"/>
              </a:ext>
            </a:extLst>
          </p:cNvPr>
          <p:cNvCxnSpPr>
            <a:cxnSpLocks/>
          </p:cNvCxnSpPr>
          <p:nvPr/>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9D694463-EA68-0A4D-BB10-B2B538C7A9BF}"/>
              </a:ext>
            </a:extLst>
          </p:cNvPr>
          <p:cNvSpPr>
            <a:spLocks noGrp="1"/>
          </p:cNvSpPr>
          <p:nvPr>
            <p:ph type="title"/>
          </p:nvPr>
        </p:nvSpPr>
        <p:spPr>
          <a:xfrm>
            <a:off x="609601" y="2028821"/>
            <a:ext cx="10972799" cy="757913"/>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3" name="Right Triangle 12">
            <a:extLst>
              <a:ext uri="{FF2B5EF4-FFF2-40B4-BE49-F238E27FC236}">
                <a16:creationId xmlns:a16="http://schemas.microsoft.com/office/drawing/2014/main" id="{73C7385A-C3AB-4048-B445-9CCEA3BE26B5}"/>
              </a:ext>
            </a:extLst>
          </p:cNvPr>
          <p:cNvSpPr/>
          <p:nvPr/>
        </p:nvSpPr>
        <p:spPr>
          <a:xfrm rot="16200000">
            <a:off x="10368086" y="-36677"/>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Right Triangle 17">
            <a:extLst>
              <a:ext uri="{FF2B5EF4-FFF2-40B4-BE49-F238E27FC236}">
                <a16:creationId xmlns:a16="http://schemas.microsoft.com/office/drawing/2014/main" id="{95E04E22-0A8B-9E4F-B110-8614D9B13398}"/>
              </a:ext>
            </a:extLst>
          </p:cNvPr>
          <p:cNvSpPr/>
          <p:nvPr/>
        </p:nvSpPr>
        <p:spPr>
          <a:xfrm rot="5400000">
            <a:off x="23147"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Picture Placeholder 2"/>
          <p:cNvSpPr>
            <a:spLocks noGrp="1"/>
          </p:cNvSpPr>
          <p:nvPr>
            <p:ph type="pic" sz="quarter" idx="14"/>
          </p:nvPr>
        </p:nvSpPr>
        <p:spPr>
          <a:xfrm>
            <a:off x="-1" y="-289"/>
            <a:ext cx="12192000" cy="1787525"/>
          </a:xfrm>
          <a:custGeom>
            <a:avLst/>
            <a:gdLst>
              <a:gd name="connsiteX0" fmla="*/ 0 w 12192000"/>
              <a:gd name="connsiteY0" fmla="*/ 0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0 w 12192000"/>
              <a:gd name="connsiteY4" fmla="*/ 0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1113906 w 12192000"/>
              <a:gd name="connsiteY4"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374073 w 12192000"/>
              <a:gd name="connsiteY4" fmla="*/ 117209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2192000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 name="connsiteX0" fmla="*/ 1113906 w 12192000"/>
              <a:gd name="connsiteY0" fmla="*/ 8313 h 1787525"/>
              <a:gd name="connsiteX1" fmla="*/ 12192000 w 12192000"/>
              <a:gd name="connsiteY1" fmla="*/ 0 h 1787525"/>
              <a:gd name="connsiteX2" fmla="*/ 10354887 w 12192000"/>
              <a:gd name="connsiteY2" fmla="*/ 1787525 h 1787525"/>
              <a:gd name="connsiteX3" fmla="*/ 0 w 12192000"/>
              <a:gd name="connsiteY3" fmla="*/ 1787525 h 1787525"/>
              <a:gd name="connsiteX4" fmla="*/ 8313 w 12192000"/>
              <a:gd name="connsiteY4" fmla="*/ 1113905 h 1787525"/>
              <a:gd name="connsiteX5" fmla="*/ 1113906 w 12192000"/>
              <a:gd name="connsiteY5" fmla="*/ 8313 h 178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1787525">
                <a:moveTo>
                  <a:pt x="1113906" y="8313"/>
                </a:moveTo>
                <a:lnTo>
                  <a:pt x="12192000" y="0"/>
                </a:lnTo>
                <a:lnTo>
                  <a:pt x="10354887" y="1787525"/>
                </a:lnTo>
                <a:lnTo>
                  <a:pt x="0" y="1787525"/>
                </a:lnTo>
                <a:lnTo>
                  <a:pt x="8313" y="1113905"/>
                </a:lnTo>
                <a:lnTo>
                  <a:pt x="1113906" y="8313"/>
                </a:lnTo>
                <a:close/>
              </a:path>
            </a:pathLst>
          </a:custGeom>
        </p:spPr>
        <p:txBody>
          <a:bodyPr/>
          <a:lstStyle>
            <a:lvl1pPr marL="0" indent="0">
              <a:buFontTx/>
              <a:buNone/>
              <a:defRPr sz="800"/>
            </a:lvl1pPr>
          </a:lstStyle>
          <a:p>
            <a:r>
              <a:rPr lang="en-US" dirty="0"/>
              <a:t>Click icon to add picture</a:t>
            </a:r>
          </a:p>
        </p:txBody>
      </p:sp>
      <p:sp>
        <p:nvSpPr>
          <p:cNvPr id="14" name="Text Placeholder 4"/>
          <p:cNvSpPr>
            <a:spLocks noGrp="1"/>
          </p:cNvSpPr>
          <p:nvPr>
            <p:ph type="body" sz="quarter" idx="13" hasCustomPrompt="1"/>
          </p:nvPr>
        </p:nvSpPr>
        <p:spPr>
          <a:xfrm>
            <a:off x="609601" y="2786733"/>
            <a:ext cx="10972799" cy="3325309"/>
          </a:xfrm>
          <a:prstGeom prst="rect">
            <a:avLst/>
          </a:prstGeom>
        </p:spPr>
        <p:txBody>
          <a:bodyPr>
            <a:normAutofit/>
          </a:bodyPr>
          <a:lstStyle>
            <a:lvl1pPr marL="0" indent="0">
              <a:buFontTx/>
              <a:buNone/>
              <a:defRPr b="1">
                <a:solidFill>
                  <a:schemeClr val="bg2"/>
                </a:solidFill>
                <a:latin typeface="+mj-lt"/>
              </a:defRPr>
            </a:lvl1pPr>
            <a:lvl2pPr marL="36576" indent="0">
              <a:spcBef>
                <a:spcPts val="1200"/>
              </a:spcBef>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7"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pic>
        <p:nvPicPr>
          <p:cNvPr id="10" name="Picture 9">
            <a:extLst>
              <a:ext uri="{FF2B5EF4-FFF2-40B4-BE49-F238E27FC236}">
                <a16:creationId xmlns:a16="http://schemas.microsoft.com/office/drawing/2014/main" id="{7945DCE1-DE0A-A940-8763-4751C703590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6513" y="6165347"/>
            <a:ext cx="1636288" cy="401464"/>
          </a:xfrm>
          <a:prstGeom prst="rect">
            <a:avLst/>
          </a:prstGeom>
        </p:spPr>
      </p:pic>
      <p:cxnSp>
        <p:nvCxnSpPr>
          <p:cNvPr id="15" name="Straight Connector 14">
            <a:extLst>
              <a:ext uri="{FF2B5EF4-FFF2-40B4-BE49-F238E27FC236}">
                <a16:creationId xmlns:a16="http://schemas.microsoft.com/office/drawing/2014/main" id="{A30157AE-E61A-7346-A3E7-5BFCEA538998}"/>
              </a:ext>
            </a:extLst>
          </p:cNvPr>
          <p:cNvCxnSpPr>
            <a:cxnSpLocks/>
          </p:cNvCxnSpPr>
          <p:nvPr userDrawn="1"/>
        </p:nvCxnSpPr>
        <p:spPr>
          <a:xfrm flipV="1">
            <a:off x="11192011" y="6055750"/>
            <a:ext cx="580263" cy="559812"/>
          </a:xfrm>
          <a:prstGeom prst="line">
            <a:avLst/>
          </a:prstGeom>
          <a:ln w="25400">
            <a:solidFill>
              <a:srgbClr val="189393"/>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73C7385A-C3AB-4048-B445-9CCEA3BE26B5}"/>
              </a:ext>
            </a:extLst>
          </p:cNvPr>
          <p:cNvSpPr/>
          <p:nvPr userDrawn="1"/>
        </p:nvSpPr>
        <p:spPr>
          <a:xfrm rot="16200000">
            <a:off x="10368086" y="-36677"/>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Rectangle 19">
            <a:extLst>
              <a:ext uri="{FF2B5EF4-FFF2-40B4-BE49-F238E27FC236}">
                <a16:creationId xmlns:a16="http://schemas.microsoft.com/office/drawing/2014/main" id="{95E04E22-0A8B-9E4F-B110-8614D9B13398}"/>
              </a:ext>
            </a:extLst>
          </p:cNvPr>
          <p:cNvSpPr/>
          <p:nvPr userDrawn="1"/>
        </p:nvSpPr>
        <p:spPr>
          <a:xfrm rot="5400000">
            <a:off x="23147"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410823580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p:cSld name="Sidebar photo + head and tex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4463-EA68-0A4D-BB10-B2B538C7A9BF}"/>
              </a:ext>
            </a:extLst>
          </p:cNvPr>
          <p:cNvSpPr>
            <a:spLocks noGrp="1"/>
          </p:cNvSpPr>
          <p:nvPr>
            <p:ph type="title"/>
          </p:nvPr>
        </p:nvSpPr>
        <p:spPr>
          <a:xfrm>
            <a:off x="3259281" y="365124"/>
            <a:ext cx="8512991" cy="1321477"/>
          </a:xfrm>
        </p:spPr>
        <p:txBody>
          <a:bodyPr lIns="0" tIns="0" rIns="0" bIns="0" anchor="ctr" anchorCtr="0"/>
          <a:lstStyle>
            <a:lvl1pPr>
              <a:defRPr>
                <a:solidFill>
                  <a:schemeClr val="accent1"/>
                </a:solidFill>
                <a:latin typeface="+mj-lt"/>
              </a:defRPr>
            </a:lvl1pPr>
          </a:lstStyle>
          <a:p>
            <a:r>
              <a:rPr lang="en-US"/>
              <a:t>Click to edit Master title style</a:t>
            </a:r>
            <a:endParaRPr lang="en-US" dirty="0"/>
          </a:p>
        </p:txBody>
      </p:sp>
      <p:sp>
        <p:nvSpPr>
          <p:cNvPr id="10" name="Right Triangle 9">
            <a:extLst>
              <a:ext uri="{FF2B5EF4-FFF2-40B4-BE49-F238E27FC236}">
                <a16:creationId xmlns:a16="http://schemas.microsoft.com/office/drawing/2014/main" id="{73C7385A-C3AB-4048-B445-9CCEA3BE26B5}"/>
              </a:ext>
            </a:extLst>
          </p:cNvPr>
          <p:cNvSpPr/>
          <p:nvPr/>
        </p:nvSpPr>
        <p:spPr>
          <a:xfrm rot="16200000">
            <a:off x="804989" y="5045103"/>
            <a:ext cx="1787236" cy="1860589"/>
          </a:xfrm>
          <a:prstGeom prst="rtTriangl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Right Triangle 10">
            <a:extLst>
              <a:ext uri="{FF2B5EF4-FFF2-40B4-BE49-F238E27FC236}">
                <a16:creationId xmlns:a16="http://schemas.microsoft.com/office/drawing/2014/main" id="{95E04E22-0A8B-9E4F-B110-8614D9B13398}"/>
              </a:ext>
            </a:extLst>
          </p:cNvPr>
          <p:cNvSpPr/>
          <p:nvPr/>
        </p:nvSpPr>
        <p:spPr>
          <a:xfrm rot="5400000">
            <a:off x="23146" y="-23146"/>
            <a:ext cx="1127885" cy="1174176"/>
          </a:xfrm>
          <a:prstGeom prst="r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7" name="Straight Connector 16">
            <a:extLst>
              <a:ext uri="{FF2B5EF4-FFF2-40B4-BE49-F238E27FC236}">
                <a16:creationId xmlns:a16="http://schemas.microsoft.com/office/drawing/2014/main" id="{57351DCA-2F72-7B49-84EF-95460BE7F4C3}"/>
              </a:ext>
            </a:extLst>
          </p:cNvPr>
          <p:cNvCxnSpPr>
            <a:cxnSpLocks/>
          </p:cNvCxnSpPr>
          <p:nvPr/>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257E1733-FD2A-AD41-8AC2-B837F6CACDA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
        <p:nvSpPr>
          <p:cNvPr id="5" name="Text Placeholder 4"/>
          <p:cNvSpPr>
            <a:spLocks noGrp="1"/>
          </p:cNvSpPr>
          <p:nvPr>
            <p:ph type="body" sz="quarter" idx="13" hasCustomPrompt="1"/>
          </p:nvPr>
        </p:nvSpPr>
        <p:spPr>
          <a:xfrm>
            <a:off x="3298197" y="1849503"/>
            <a:ext cx="8474075" cy="4262540"/>
          </a:xfrm>
          <a:prstGeom prst="rect">
            <a:avLst/>
          </a:prstGeom>
        </p:spPr>
        <p:txBody>
          <a:bodyPr>
            <a:normAutofit/>
          </a:bodyPr>
          <a:lstStyle>
            <a:lvl1pPr marL="0" indent="0">
              <a:buFontTx/>
              <a:buNone/>
              <a:defRPr b="1">
                <a:solidFill>
                  <a:schemeClr val="bg2"/>
                </a:solidFill>
                <a:latin typeface="+mj-lt"/>
              </a:defRPr>
            </a:lvl1pPr>
            <a:lvl2pPr marL="36576" indent="0">
              <a:buFontTx/>
              <a:buNone/>
              <a:defRPr>
                <a:solidFill>
                  <a:schemeClr val="bg1"/>
                </a:solidFill>
              </a:defRPr>
            </a:lvl2pPr>
            <a:lvl3pPr marL="457200">
              <a:buClr>
                <a:schemeClr val="bg2"/>
              </a:buClr>
              <a:defRPr>
                <a:solidFill>
                  <a:schemeClr val="bg1"/>
                </a:solidFill>
              </a:defRPr>
            </a:lvl3pPr>
            <a:lvl4pPr marL="742950" indent="-285750">
              <a:buClr>
                <a:schemeClr val="bg2"/>
              </a:buClr>
              <a:buFont typeface="Georgia" panose="02040502050405020303" pitchFamily="18" charset="0"/>
              <a:buChar char="-"/>
              <a:defRPr>
                <a:solidFill>
                  <a:schemeClr val="bg1"/>
                </a:solidFill>
              </a:defRPr>
            </a:lvl4pPr>
            <a:lvl5pPr marL="914400" indent="-228600">
              <a:buClr>
                <a:schemeClr val="bg2"/>
              </a:buClr>
              <a:buSzPct val="90000"/>
              <a:buFont typeface="Courier New" panose="02070309020205020404" pitchFamily="49" charset="0"/>
              <a:buChar char="o"/>
              <a:defRPr>
                <a:solidFill>
                  <a:schemeClr val="bg1"/>
                </a:solidFill>
              </a:defRPr>
            </a:lvl5pPr>
          </a:lstStyle>
          <a:p>
            <a:pPr lvl="0"/>
            <a:r>
              <a:rPr lang="en-US" dirty="0"/>
              <a:t>Click to edit (heading)</a:t>
            </a:r>
          </a:p>
          <a:p>
            <a:pPr lvl="1"/>
            <a:r>
              <a:rPr lang="en-US" dirty="0"/>
              <a:t>Second level (text)</a:t>
            </a:r>
          </a:p>
          <a:p>
            <a:pPr lvl="2"/>
            <a:r>
              <a:rPr lang="en-US" dirty="0"/>
              <a:t>Third level (bullets) </a:t>
            </a:r>
          </a:p>
          <a:p>
            <a:pPr lvl="3"/>
            <a:r>
              <a:rPr lang="en-US" dirty="0"/>
              <a:t>Fourth level</a:t>
            </a:r>
          </a:p>
          <a:p>
            <a:pPr lvl="4"/>
            <a:r>
              <a:rPr lang="en-US" dirty="0"/>
              <a:t>Fifth level</a:t>
            </a:r>
          </a:p>
        </p:txBody>
      </p:sp>
      <p:sp>
        <p:nvSpPr>
          <p:cNvPr id="16" name="Picture Placeholder 3"/>
          <p:cNvSpPr>
            <a:spLocks noGrp="1"/>
          </p:cNvSpPr>
          <p:nvPr>
            <p:ph type="pic" sz="quarter" idx="14"/>
          </p:nvPr>
        </p:nvSpPr>
        <p:spPr>
          <a:xfrm>
            <a:off x="-8310" y="-16626"/>
            <a:ext cx="2637212" cy="6865001"/>
          </a:xfrm>
          <a:custGeom>
            <a:avLst/>
            <a:gdLst>
              <a:gd name="connsiteX0" fmla="*/ 0 w 2628900"/>
              <a:gd name="connsiteY0" fmla="*/ 0 h 6858000"/>
              <a:gd name="connsiteX1" fmla="*/ 2628900 w 2628900"/>
              <a:gd name="connsiteY1" fmla="*/ 0 h 6858000"/>
              <a:gd name="connsiteX2" fmla="*/ 2628900 w 2628900"/>
              <a:gd name="connsiteY2" fmla="*/ 6858000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0 w 2628900"/>
              <a:gd name="connsiteY3" fmla="*/ 6858000 h 6858000"/>
              <a:gd name="connsiteX4" fmla="*/ 0 w 2628900"/>
              <a:gd name="connsiteY4" fmla="*/ 0 h 6858000"/>
              <a:gd name="connsiteX0" fmla="*/ 0 w 2628900"/>
              <a:gd name="connsiteY0" fmla="*/ 0 h 6858000"/>
              <a:gd name="connsiteX1" fmla="*/ 2628900 w 2628900"/>
              <a:gd name="connsiteY1" fmla="*/ 0 h 6858000"/>
              <a:gd name="connsiteX2" fmla="*/ 2628900 w 2628900"/>
              <a:gd name="connsiteY2" fmla="*/ 5104014 h 6858000"/>
              <a:gd name="connsiteX3" fmla="*/ 698269 w 2628900"/>
              <a:gd name="connsiteY3" fmla="*/ 6392487 h 6858000"/>
              <a:gd name="connsiteX4" fmla="*/ 0 w 2628900"/>
              <a:gd name="connsiteY4" fmla="*/ 6858000 h 6858000"/>
              <a:gd name="connsiteX5" fmla="*/ 0 w 2628900"/>
              <a:gd name="connsiteY5" fmla="*/ 0 h 6858000"/>
              <a:gd name="connsiteX0" fmla="*/ 0 w 2628900"/>
              <a:gd name="connsiteY0" fmla="*/ 0 h 6874626"/>
              <a:gd name="connsiteX1" fmla="*/ 2628900 w 2628900"/>
              <a:gd name="connsiteY1" fmla="*/ 0 h 6874626"/>
              <a:gd name="connsiteX2" fmla="*/ 2628900 w 2628900"/>
              <a:gd name="connsiteY2" fmla="*/ 5104014 h 6874626"/>
              <a:gd name="connsiteX3" fmla="*/ 748145 w 2628900"/>
              <a:gd name="connsiteY3" fmla="*/ 6874626 h 6874626"/>
              <a:gd name="connsiteX4" fmla="*/ 0 w 2628900"/>
              <a:gd name="connsiteY4" fmla="*/ 6858000 h 6874626"/>
              <a:gd name="connsiteX5" fmla="*/ 0 w 2628900"/>
              <a:gd name="connsiteY5" fmla="*/ 0 h 6874626"/>
              <a:gd name="connsiteX0" fmla="*/ 0 w 2637212"/>
              <a:gd name="connsiteY0" fmla="*/ 1113905 h 6874626"/>
              <a:gd name="connsiteX1" fmla="*/ 2637212 w 2637212"/>
              <a:gd name="connsiteY1" fmla="*/ 0 h 6874626"/>
              <a:gd name="connsiteX2" fmla="*/ 2637212 w 2637212"/>
              <a:gd name="connsiteY2" fmla="*/ 5104014 h 6874626"/>
              <a:gd name="connsiteX3" fmla="*/ 756457 w 2637212"/>
              <a:gd name="connsiteY3" fmla="*/ 6874626 h 6874626"/>
              <a:gd name="connsiteX4" fmla="*/ 8312 w 2637212"/>
              <a:gd name="connsiteY4" fmla="*/ 6858000 h 6874626"/>
              <a:gd name="connsiteX5" fmla="*/ 0 w 2637212"/>
              <a:gd name="connsiteY5" fmla="*/ 1113905 h 6874626"/>
              <a:gd name="connsiteX0" fmla="*/ 0 w 2637212"/>
              <a:gd name="connsiteY0" fmla="*/ 1113905 h 6874626"/>
              <a:gd name="connsiteX1" fmla="*/ 1695796 w 2637212"/>
              <a:gd name="connsiteY1" fmla="*/ 382385 h 6874626"/>
              <a:gd name="connsiteX2" fmla="*/ 2637212 w 2637212"/>
              <a:gd name="connsiteY2" fmla="*/ 0 h 6874626"/>
              <a:gd name="connsiteX3" fmla="*/ 2637212 w 2637212"/>
              <a:gd name="connsiteY3" fmla="*/ 5104014 h 6874626"/>
              <a:gd name="connsiteX4" fmla="*/ 756457 w 2637212"/>
              <a:gd name="connsiteY4" fmla="*/ 6874626 h 6874626"/>
              <a:gd name="connsiteX5" fmla="*/ 8312 w 2637212"/>
              <a:gd name="connsiteY5" fmla="*/ 6858000 h 6874626"/>
              <a:gd name="connsiteX6" fmla="*/ 0 w 2637212"/>
              <a:gd name="connsiteY6" fmla="*/ 1113905 h 6874626"/>
              <a:gd name="connsiteX0" fmla="*/ 0 w 2637212"/>
              <a:gd name="connsiteY0" fmla="*/ 1122218 h 6882939"/>
              <a:gd name="connsiteX1" fmla="*/ 1188720 w 2637212"/>
              <a:gd name="connsiteY1" fmla="*/ 0 h 6882939"/>
              <a:gd name="connsiteX2" fmla="*/ 2637212 w 2637212"/>
              <a:gd name="connsiteY2" fmla="*/ 8313 h 6882939"/>
              <a:gd name="connsiteX3" fmla="*/ 2637212 w 2637212"/>
              <a:gd name="connsiteY3" fmla="*/ 5112327 h 6882939"/>
              <a:gd name="connsiteX4" fmla="*/ 756457 w 2637212"/>
              <a:gd name="connsiteY4" fmla="*/ 6882939 h 6882939"/>
              <a:gd name="connsiteX5" fmla="*/ 8312 w 2637212"/>
              <a:gd name="connsiteY5" fmla="*/ 6866313 h 6882939"/>
              <a:gd name="connsiteX6" fmla="*/ 0 w 2637212"/>
              <a:gd name="connsiteY6" fmla="*/ 1122218 h 6882939"/>
              <a:gd name="connsiteX0" fmla="*/ 0 w 2646838"/>
              <a:gd name="connsiteY0" fmla="*/ 1122218 h 6882939"/>
              <a:gd name="connsiteX1" fmla="*/ 1188720 w 2646838"/>
              <a:gd name="connsiteY1" fmla="*/ 0 h 6882939"/>
              <a:gd name="connsiteX2" fmla="*/ 2637212 w 2646838"/>
              <a:gd name="connsiteY2" fmla="*/ 8313 h 6882939"/>
              <a:gd name="connsiteX3" fmla="*/ 2646838 w 2646838"/>
              <a:gd name="connsiteY3" fmla="*/ 6864125 h 6882939"/>
              <a:gd name="connsiteX4" fmla="*/ 756457 w 2646838"/>
              <a:gd name="connsiteY4" fmla="*/ 6882939 h 6882939"/>
              <a:gd name="connsiteX5" fmla="*/ 8312 w 2646838"/>
              <a:gd name="connsiteY5" fmla="*/ 6866313 h 6882939"/>
              <a:gd name="connsiteX6" fmla="*/ 0 w 2646838"/>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767711 w 2658092"/>
              <a:gd name="connsiteY4" fmla="*/ 6882939 h 6882939"/>
              <a:gd name="connsiteX5" fmla="*/ 315 w 2658092"/>
              <a:gd name="connsiteY5" fmla="*/ 5740157 h 6882939"/>
              <a:gd name="connsiteX6" fmla="*/ 11254 w 2658092"/>
              <a:gd name="connsiteY6" fmla="*/ 1122218 h 6882939"/>
              <a:gd name="connsiteX0" fmla="*/ 11254 w 2658092"/>
              <a:gd name="connsiteY0" fmla="*/ 1122218 h 6882939"/>
              <a:gd name="connsiteX1" fmla="*/ 1199974 w 2658092"/>
              <a:gd name="connsiteY1" fmla="*/ 0 h 6882939"/>
              <a:gd name="connsiteX2" fmla="*/ 2648466 w 2658092"/>
              <a:gd name="connsiteY2" fmla="*/ 8313 h 6882939"/>
              <a:gd name="connsiteX3" fmla="*/ 2658092 w 2658092"/>
              <a:gd name="connsiteY3" fmla="*/ 6864125 h 6882939"/>
              <a:gd name="connsiteX4" fmla="*/ 1171973 w 2658092"/>
              <a:gd name="connsiteY4" fmla="*/ 6882939 h 6882939"/>
              <a:gd name="connsiteX5" fmla="*/ 315 w 2658092"/>
              <a:gd name="connsiteY5" fmla="*/ 5740157 h 6882939"/>
              <a:gd name="connsiteX6" fmla="*/ 11254 w 2658092"/>
              <a:gd name="connsiteY6" fmla="*/ 1122218 h 6882939"/>
              <a:gd name="connsiteX0" fmla="*/ 11254 w 2667717"/>
              <a:gd name="connsiteY0" fmla="*/ 1122218 h 6882939"/>
              <a:gd name="connsiteX1" fmla="*/ 1199974 w 2667717"/>
              <a:gd name="connsiteY1" fmla="*/ 0 h 6882939"/>
              <a:gd name="connsiteX2" fmla="*/ 2648466 w 2667717"/>
              <a:gd name="connsiteY2" fmla="*/ 8313 h 6882939"/>
              <a:gd name="connsiteX3" fmla="*/ 2667717 w 2667717"/>
              <a:gd name="connsiteY3" fmla="*/ 6873751 h 6882939"/>
              <a:gd name="connsiteX4" fmla="*/ 1171973 w 2667717"/>
              <a:gd name="connsiteY4" fmla="*/ 6882939 h 6882939"/>
              <a:gd name="connsiteX5" fmla="*/ 315 w 2667717"/>
              <a:gd name="connsiteY5" fmla="*/ 5740157 h 6882939"/>
              <a:gd name="connsiteX6" fmla="*/ 11254 w 2667717"/>
              <a:gd name="connsiteY6" fmla="*/ 1122218 h 6882939"/>
              <a:gd name="connsiteX0" fmla="*/ 11254 w 2667717"/>
              <a:gd name="connsiteY0" fmla="*/ 1113905 h 6874626"/>
              <a:gd name="connsiteX1" fmla="*/ 786088 w 2667717"/>
              <a:gd name="connsiteY1" fmla="*/ 10938 h 6874626"/>
              <a:gd name="connsiteX2" fmla="*/ 2648466 w 2667717"/>
              <a:gd name="connsiteY2" fmla="*/ 0 h 6874626"/>
              <a:gd name="connsiteX3" fmla="*/ 2667717 w 2667717"/>
              <a:gd name="connsiteY3" fmla="*/ 6865438 h 6874626"/>
              <a:gd name="connsiteX4" fmla="*/ 1171973 w 2667717"/>
              <a:gd name="connsiteY4" fmla="*/ 6874626 h 6874626"/>
              <a:gd name="connsiteX5" fmla="*/ 315 w 2667717"/>
              <a:gd name="connsiteY5" fmla="*/ 5731844 h 6874626"/>
              <a:gd name="connsiteX6" fmla="*/ 11254 w 2667717"/>
              <a:gd name="connsiteY6" fmla="*/ 1113905 h 6874626"/>
              <a:gd name="connsiteX0" fmla="*/ 20772 w 2667609"/>
              <a:gd name="connsiteY0" fmla="*/ 0 h 6906127"/>
              <a:gd name="connsiteX1" fmla="*/ 785980 w 2667609"/>
              <a:gd name="connsiteY1" fmla="*/ 42439 h 6906127"/>
              <a:gd name="connsiteX2" fmla="*/ 2648358 w 2667609"/>
              <a:gd name="connsiteY2" fmla="*/ 31501 h 6906127"/>
              <a:gd name="connsiteX3" fmla="*/ 2667609 w 2667609"/>
              <a:gd name="connsiteY3" fmla="*/ 6896939 h 6906127"/>
              <a:gd name="connsiteX4" fmla="*/ 1171865 w 2667609"/>
              <a:gd name="connsiteY4" fmla="*/ 6906127 h 6906127"/>
              <a:gd name="connsiteX5" fmla="*/ 207 w 2667609"/>
              <a:gd name="connsiteY5" fmla="*/ 5763345 h 6906127"/>
              <a:gd name="connsiteX6" fmla="*/ 20772 w 2667609"/>
              <a:gd name="connsiteY6" fmla="*/ 0 h 6906127"/>
              <a:gd name="connsiteX0" fmla="*/ 30344 w 2667556"/>
              <a:gd name="connsiteY0" fmla="*/ 0 h 6896502"/>
              <a:gd name="connsiteX1" fmla="*/ 785927 w 2667556"/>
              <a:gd name="connsiteY1" fmla="*/ 32814 h 6896502"/>
              <a:gd name="connsiteX2" fmla="*/ 2648305 w 2667556"/>
              <a:gd name="connsiteY2" fmla="*/ 21876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5687 h 6902189"/>
              <a:gd name="connsiteX1" fmla="*/ 824428 w 2667556"/>
              <a:gd name="connsiteY1" fmla="*/ 0 h 6902189"/>
              <a:gd name="connsiteX2" fmla="*/ 2648305 w 2667556"/>
              <a:gd name="connsiteY2" fmla="*/ 27563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5687 h 6902189"/>
              <a:gd name="connsiteX1" fmla="*/ 824428 w 2667556"/>
              <a:gd name="connsiteY1" fmla="*/ 0 h 6902189"/>
              <a:gd name="connsiteX2" fmla="*/ 2657930 w 2667556"/>
              <a:gd name="connsiteY2" fmla="*/ 1769736 h 6902189"/>
              <a:gd name="connsiteX3" fmla="*/ 2667556 w 2667556"/>
              <a:gd name="connsiteY3" fmla="*/ 6893001 h 6902189"/>
              <a:gd name="connsiteX4" fmla="*/ 1171812 w 2667556"/>
              <a:gd name="connsiteY4" fmla="*/ 6902189 h 6902189"/>
              <a:gd name="connsiteX5" fmla="*/ 154 w 2667556"/>
              <a:gd name="connsiteY5" fmla="*/ 5759407 h 6902189"/>
              <a:gd name="connsiteX6" fmla="*/ 30344 w 2667556"/>
              <a:gd name="connsiteY6" fmla="*/ 5687 h 6902189"/>
              <a:gd name="connsiteX0" fmla="*/ 30344 w 2667556"/>
              <a:gd name="connsiteY0" fmla="*/ 0 h 6896502"/>
              <a:gd name="connsiteX1" fmla="*/ 737801 w 2667556"/>
              <a:gd name="connsiteY1" fmla="*/ 13564 h 6896502"/>
              <a:gd name="connsiteX2" fmla="*/ 2657930 w 2667556"/>
              <a:gd name="connsiteY2" fmla="*/ 1764049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30344 w 2667556"/>
              <a:gd name="connsiteY0" fmla="*/ 0 h 6896502"/>
              <a:gd name="connsiteX1" fmla="*/ 737801 w 2667556"/>
              <a:gd name="connsiteY1" fmla="*/ 13564 h 6896502"/>
              <a:gd name="connsiteX2" fmla="*/ 2648305 w 2667556"/>
              <a:gd name="connsiteY2" fmla="*/ 1792924 h 6896502"/>
              <a:gd name="connsiteX3" fmla="*/ 2667556 w 2667556"/>
              <a:gd name="connsiteY3" fmla="*/ 6887314 h 6896502"/>
              <a:gd name="connsiteX4" fmla="*/ 1171812 w 2667556"/>
              <a:gd name="connsiteY4" fmla="*/ 6896502 h 6896502"/>
              <a:gd name="connsiteX5" fmla="*/ 154 w 2667556"/>
              <a:gd name="connsiteY5" fmla="*/ 5753720 h 6896502"/>
              <a:gd name="connsiteX6" fmla="*/ 30344 w 2667556"/>
              <a:gd name="connsiteY6" fmla="*/ 0 h 6896502"/>
              <a:gd name="connsiteX0" fmla="*/ 1988 w 2639200"/>
              <a:gd name="connsiteY0" fmla="*/ 0 h 6896502"/>
              <a:gd name="connsiteX1" fmla="*/ 709445 w 2639200"/>
              <a:gd name="connsiteY1" fmla="*/ 13564 h 6896502"/>
              <a:gd name="connsiteX2" fmla="*/ 2619949 w 2639200"/>
              <a:gd name="connsiteY2" fmla="*/ 1792924 h 6896502"/>
              <a:gd name="connsiteX3" fmla="*/ 2639200 w 2639200"/>
              <a:gd name="connsiteY3" fmla="*/ 6887314 h 6896502"/>
              <a:gd name="connsiteX4" fmla="*/ 1143456 w 2639200"/>
              <a:gd name="connsiteY4" fmla="*/ 6896502 h 6896502"/>
              <a:gd name="connsiteX5" fmla="*/ 674 w 2639200"/>
              <a:gd name="connsiteY5" fmla="*/ 6879876 h 6896502"/>
              <a:gd name="connsiteX6" fmla="*/ 1988 w 2639200"/>
              <a:gd name="connsiteY6" fmla="*/ 0 h 6896502"/>
              <a:gd name="connsiteX0" fmla="*/ 1988 w 2639200"/>
              <a:gd name="connsiteY0" fmla="*/ 0 h 6887314"/>
              <a:gd name="connsiteX1" fmla="*/ 709445 w 2639200"/>
              <a:gd name="connsiteY1" fmla="*/ 13564 h 6887314"/>
              <a:gd name="connsiteX2" fmla="*/ 2619949 w 2639200"/>
              <a:gd name="connsiteY2" fmla="*/ 1792924 h 6887314"/>
              <a:gd name="connsiteX3" fmla="*/ 2639200 w 2639200"/>
              <a:gd name="connsiteY3" fmla="*/ 6887314 h 6887314"/>
              <a:gd name="connsiteX4" fmla="*/ 796947 w 2639200"/>
              <a:gd name="connsiteY4" fmla="*/ 6886877 h 6887314"/>
              <a:gd name="connsiteX5" fmla="*/ 674 w 2639200"/>
              <a:gd name="connsiteY5" fmla="*/ 6879876 h 6887314"/>
              <a:gd name="connsiteX6" fmla="*/ 1988 w 2639200"/>
              <a:gd name="connsiteY6" fmla="*/ 0 h 6887314"/>
              <a:gd name="connsiteX0" fmla="*/ 1988 w 2639200"/>
              <a:gd name="connsiteY0" fmla="*/ 0 h 6886877"/>
              <a:gd name="connsiteX1" fmla="*/ 709445 w 2639200"/>
              <a:gd name="connsiteY1" fmla="*/ 13564 h 6886877"/>
              <a:gd name="connsiteX2" fmla="*/ 2619949 w 2639200"/>
              <a:gd name="connsiteY2" fmla="*/ 1792924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89253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39200"/>
              <a:gd name="connsiteY0" fmla="*/ 0 h 6886877"/>
              <a:gd name="connsiteX1" fmla="*/ 709445 w 2639200"/>
              <a:gd name="connsiteY1" fmla="*/ 13564 h 6886877"/>
              <a:gd name="connsiteX2" fmla="*/ 2600699 w 2639200"/>
              <a:gd name="connsiteY2" fmla="*/ 41127 h 6886877"/>
              <a:gd name="connsiteX3" fmla="*/ 2639200 w 2639200"/>
              <a:gd name="connsiteY3" fmla="*/ 5106640 h 6886877"/>
              <a:gd name="connsiteX4" fmla="*/ 796947 w 2639200"/>
              <a:gd name="connsiteY4" fmla="*/ 6886877 h 6886877"/>
              <a:gd name="connsiteX5" fmla="*/ 674 w 2639200"/>
              <a:gd name="connsiteY5" fmla="*/ 6879876 h 6886877"/>
              <a:gd name="connsiteX6" fmla="*/ 1988 w 2639200"/>
              <a:gd name="connsiteY6" fmla="*/ 0 h 6886877"/>
              <a:gd name="connsiteX0" fmla="*/ 1988 w 2648825"/>
              <a:gd name="connsiteY0" fmla="*/ 0 h 6886877"/>
              <a:gd name="connsiteX1" fmla="*/ 709445 w 2648825"/>
              <a:gd name="connsiteY1" fmla="*/ 13564 h 6886877"/>
              <a:gd name="connsiteX2" fmla="*/ 2600699 w 2648825"/>
              <a:gd name="connsiteY2" fmla="*/ 41127 h 6886877"/>
              <a:gd name="connsiteX3" fmla="*/ 2648825 w 2648825"/>
              <a:gd name="connsiteY3" fmla="*/ 5087389 h 6886877"/>
              <a:gd name="connsiteX4" fmla="*/ 796947 w 2648825"/>
              <a:gd name="connsiteY4" fmla="*/ 6886877 h 6886877"/>
              <a:gd name="connsiteX5" fmla="*/ 674 w 2648825"/>
              <a:gd name="connsiteY5" fmla="*/ 6879876 h 6886877"/>
              <a:gd name="connsiteX6" fmla="*/ 1988 w 2648825"/>
              <a:gd name="connsiteY6" fmla="*/ 0 h 6886877"/>
              <a:gd name="connsiteX0" fmla="*/ 1988 w 2648825"/>
              <a:gd name="connsiteY0" fmla="*/ 1189594 h 6873313"/>
              <a:gd name="connsiteX1" fmla="*/ 709445 w 2648825"/>
              <a:gd name="connsiteY1" fmla="*/ 0 h 6873313"/>
              <a:gd name="connsiteX2" fmla="*/ 2600699 w 2648825"/>
              <a:gd name="connsiteY2" fmla="*/ 27563 h 6873313"/>
              <a:gd name="connsiteX3" fmla="*/ 2648825 w 2648825"/>
              <a:gd name="connsiteY3" fmla="*/ 5073825 h 6873313"/>
              <a:gd name="connsiteX4" fmla="*/ 796947 w 2648825"/>
              <a:gd name="connsiteY4" fmla="*/ 6873313 h 6873313"/>
              <a:gd name="connsiteX5" fmla="*/ 674 w 2648825"/>
              <a:gd name="connsiteY5" fmla="*/ 6866312 h 6873313"/>
              <a:gd name="connsiteX6" fmla="*/ 1988 w 2648825"/>
              <a:gd name="connsiteY6" fmla="*/ 1189594 h 6873313"/>
              <a:gd name="connsiteX0" fmla="*/ 1988 w 2648825"/>
              <a:gd name="connsiteY0" fmla="*/ 1162031 h 6845750"/>
              <a:gd name="connsiteX1" fmla="*/ 1171458 w 2648825"/>
              <a:gd name="connsiteY1" fmla="*/ 1313 h 6845750"/>
              <a:gd name="connsiteX2" fmla="*/ 2600699 w 2648825"/>
              <a:gd name="connsiteY2" fmla="*/ 0 h 6845750"/>
              <a:gd name="connsiteX3" fmla="*/ 2648825 w 2648825"/>
              <a:gd name="connsiteY3" fmla="*/ 5046262 h 6845750"/>
              <a:gd name="connsiteX4" fmla="*/ 796947 w 2648825"/>
              <a:gd name="connsiteY4" fmla="*/ 6845750 h 6845750"/>
              <a:gd name="connsiteX5" fmla="*/ 674 w 2648825"/>
              <a:gd name="connsiteY5" fmla="*/ 6838749 h 6845750"/>
              <a:gd name="connsiteX6" fmla="*/ 1988 w 2648825"/>
              <a:gd name="connsiteY6" fmla="*/ 1162031 h 6845750"/>
              <a:gd name="connsiteX0" fmla="*/ 0 w 2646837"/>
              <a:gd name="connsiteY0" fmla="*/ 1162031 h 6845750"/>
              <a:gd name="connsiteX1" fmla="*/ 1169470 w 2646837"/>
              <a:gd name="connsiteY1" fmla="*/ 1313 h 6845750"/>
              <a:gd name="connsiteX2" fmla="*/ 2598711 w 2646837"/>
              <a:gd name="connsiteY2" fmla="*/ 0 h 6845750"/>
              <a:gd name="connsiteX3" fmla="*/ 2646837 w 2646837"/>
              <a:gd name="connsiteY3" fmla="*/ 5046262 h 6845750"/>
              <a:gd name="connsiteX4" fmla="*/ 794959 w 2646837"/>
              <a:gd name="connsiteY4" fmla="*/ 6845750 h 6845750"/>
              <a:gd name="connsiteX5" fmla="*/ 8311 w 2646837"/>
              <a:gd name="connsiteY5" fmla="*/ 6838749 h 6845750"/>
              <a:gd name="connsiteX6" fmla="*/ 0 w 2646837"/>
              <a:gd name="connsiteY6" fmla="*/ 1162031 h 6845750"/>
              <a:gd name="connsiteX0" fmla="*/ 0 w 2637211"/>
              <a:gd name="connsiteY0" fmla="*/ 1162031 h 6845750"/>
              <a:gd name="connsiteX1" fmla="*/ 1169470 w 2637211"/>
              <a:gd name="connsiteY1" fmla="*/ 1313 h 6845750"/>
              <a:gd name="connsiteX2" fmla="*/ 2598711 w 2637211"/>
              <a:gd name="connsiteY2" fmla="*/ 0 h 6845750"/>
              <a:gd name="connsiteX3" fmla="*/ 2637211 w 2637211"/>
              <a:gd name="connsiteY3" fmla="*/ 5017386 h 6845750"/>
              <a:gd name="connsiteX4" fmla="*/ 794959 w 2637211"/>
              <a:gd name="connsiteY4" fmla="*/ 6845750 h 6845750"/>
              <a:gd name="connsiteX5" fmla="*/ 8311 w 2637211"/>
              <a:gd name="connsiteY5" fmla="*/ 6838749 h 6845750"/>
              <a:gd name="connsiteX6" fmla="*/ 0 w 2637211"/>
              <a:gd name="connsiteY6" fmla="*/ 1162031 h 6845750"/>
              <a:gd name="connsiteX0" fmla="*/ 0 w 2656461"/>
              <a:gd name="connsiteY0" fmla="*/ 1162031 h 6845750"/>
              <a:gd name="connsiteX1" fmla="*/ 1169470 w 2656461"/>
              <a:gd name="connsiteY1" fmla="*/ 1313 h 6845750"/>
              <a:gd name="connsiteX2" fmla="*/ 2598711 w 2656461"/>
              <a:gd name="connsiteY2" fmla="*/ 0 h 6845750"/>
              <a:gd name="connsiteX3" fmla="*/ 2656461 w 2656461"/>
              <a:gd name="connsiteY3" fmla="*/ 5017386 h 6845750"/>
              <a:gd name="connsiteX4" fmla="*/ 794959 w 2656461"/>
              <a:gd name="connsiteY4" fmla="*/ 6845750 h 6845750"/>
              <a:gd name="connsiteX5" fmla="*/ 8311 w 2656461"/>
              <a:gd name="connsiteY5" fmla="*/ 6838749 h 6845750"/>
              <a:gd name="connsiteX6" fmla="*/ 0 w 2656461"/>
              <a:gd name="connsiteY6" fmla="*/ 1162031 h 6845750"/>
              <a:gd name="connsiteX0" fmla="*/ 0 w 2656461"/>
              <a:gd name="connsiteY0" fmla="*/ 1200533 h 6884252"/>
              <a:gd name="connsiteX1" fmla="*/ 1169470 w 2656461"/>
              <a:gd name="connsiteY1" fmla="*/ 39815 h 6884252"/>
              <a:gd name="connsiteX2" fmla="*/ 2627586 w 2656461"/>
              <a:gd name="connsiteY2" fmla="*/ 0 h 6884252"/>
              <a:gd name="connsiteX3" fmla="*/ 2656461 w 2656461"/>
              <a:gd name="connsiteY3" fmla="*/ 5055888 h 6884252"/>
              <a:gd name="connsiteX4" fmla="*/ 794959 w 2656461"/>
              <a:gd name="connsiteY4" fmla="*/ 6884252 h 6884252"/>
              <a:gd name="connsiteX5" fmla="*/ 8311 w 2656461"/>
              <a:gd name="connsiteY5" fmla="*/ 6877251 h 6884252"/>
              <a:gd name="connsiteX6" fmla="*/ 0 w 2656461"/>
              <a:gd name="connsiteY6" fmla="*/ 1200533 h 6884252"/>
              <a:gd name="connsiteX0" fmla="*/ 0 w 2656461"/>
              <a:gd name="connsiteY0" fmla="*/ 1171657 h 6855376"/>
              <a:gd name="connsiteX1" fmla="*/ 1169470 w 2656461"/>
              <a:gd name="connsiteY1" fmla="*/ 10939 h 6855376"/>
              <a:gd name="connsiteX2" fmla="*/ 2608336 w 2656461"/>
              <a:gd name="connsiteY2" fmla="*/ 0 h 6855376"/>
              <a:gd name="connsiteX3" fmla="*/ 2656461 w 2656461"/>
              <a:gd name="connsiteY3" fmla="*/ 5027012 h 6855376"/>
              <a:gd name="connsiteX4" fmla="*/ 794959 w 2656461"/>
              <a:gd name="connsiteY4" fmla="*/ 6855376 h 6855376"/>
              <a:gd name="connsiteX5" fmla="*/ 8311 w 2656461"/>
              <a:gd name="connsiteY5" fmla="*/ 6848375 h 6855376"/>
              <a:gd name="connsiteX6" fmla="*/ 0 w 2656461"/>
              <a:gd name="connsiteY6" fmla="*/ 1171657 h 6855376"/>
              <a:gd name="connsiteX0" fmla="*/ 0 w 2656461"/>
              <a:gd name="connsiteY0" fmla="*/ 1160718 h 6844437"/>
              <a:gd name="connsiteX1" fmla="*/ 1169470 w 2656461"/>
              <a:gd name="connsiteY1" fmla="*/ 0 h 6844437"/>
              <a:gd name="connsiteX2" fmla="*/ 2617962 w 2656461"/>
              <a:gd name="connsiteY2" fmla="*/ 8312 h 6844437"/>
              <a:gd name="connsiteX3" fmla="*/ 2656461 w 2656461"/>
              <a:gd name="connsiteY3" fmla="*/ 5016073 h 6844437"/>
              <a:gd name="connsiteX4" fmla="*/ 794959 w 2656461"/>
              <a:gd name="connsiteY4" fmla="*/ 6844437 h 6844437"/>
              <a:gd name="connsiteX5" fmla="*/ 8311 w 2656461"/>
              <a:gd name="connsiteY5" fmla="*/ 6837436 h 6844437"/>
              <a:gd name="connsiteX6" fmla="*/ 0 w 2656461"/>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46836"/>
              <a:gd name="connsiteY0" fmla="*/ 1160718 h 6844437"/>
              <a:gd name="connsiteX1" fmla="*/ 1169470 w 2646836"/>
              <a:gd name="connsiteY1" fmla="*/ 0 h 6844437"/>
              <a:gd name="connsiteX2" fmla="*/ 2617962 w 2646836"/>
              <a:gd name="connsiteY2" fmla="*/ 8312 h 6844437"/>
              <a:gd name="connsiteX3" fmla="*/ 2646836 w 2646836"/>
              <a:gd name="connsiteY3" fmla="*/ 5035323 h 6844437"/>
              <a:gd name="connsiteX4" fmla="*/ 794959 w 2646836"/>
              <a:gd name="connsiteY4" fmla="*/ 6844437 h 6844437"/>
              <a:gd name="connsiteX5" fmla="*/ 8311 w 2646836"/>
              <a:gd name="connsiteY5" fmla="*/ 6837436 h 6844437"/>
              <a:gd name="connsiteX6" fmla="*/ 0 w 2646836"/>
              <a:gd name="connsiteY6" fmla="*/ 1160718 h 6844437"/>
              <a:gd name="connsiteX0" fmla="*/ 0 w 2685337"/>
              <a:gd name="connsiteY0" fmla="*/ 1160718 h 6844437"/>
              <a:gd name="connsiteX1" fmla="*/ 1169470 w 2685337"/>
              <a:gd name="connsiteY1" fmla="*/ 0 h 6844437"/>
              <a:gd name="connsiteX2" fmla="*/ 2617962 w 2685337"/>
              <a:gd name="connsiteY2" fmla="*/ 8312 h 6844437"/>
              <a:gd name="connsiteX3" fmla="*/ 2685337 w 2685337"/>
              <a:gd name="connsiteY3" fmla="*/ 5054573 h 6844437"/>
              <a:gd name="connsiteX4" fmla="*/ 794959 w 2685337"/>
              <a:gd name="connsiteY4" fmla="*/ 6844437 h 6844437"/>
              <a:gd name="connsiteX5" fmla="*/ 8311 w 2685337"/>
              <a:gd name="connsiteY5" fmla="*/ 6837436 h 6844437"/>
              <a:gd name="connsiteX6" fmla="*/ 0 w 2685337"/>
              <a:gd name="connsiteY6" fmla="*/ 1160718 h 6844437"/>
              <a:gd name="connsiteX0" fmla="*/ 0 w 2637211"/>
              <a:gd name="connsiteY0" fmla="*/ 1160718 h 6844437"/>
              <a:gd name="connsiteX1" fmla="*/ 1169470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60718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60718 h 6844437"/>
              <a:gd name="connsiteX0" fmla="*/ 0 w 2637211"/>
              <a:gd name="connsiteY0" fmla="*/ 1122217 h 6844437"/>
              <a:gd name="connsiteX1" fmla="*/ 1207971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22217 h 6844437"/>
              <a:gd name="connsiteX1" fmla="*/ 1198346 w 2637211"/>
              <a:gd name="connsiteY1" fmla="*/ 0 h 6844437"/>
              <a:gd name="connsiteX2" fmla="*/ 2617962 w 2637211"/>
              <a:gd name="connsiteY2" fmla="*/ 8312 h 6844437"/>
              <a:gd name="connsiteX3" fmla="*/ 2637211 w 2637211"/>
              <a:gd name="connsiteY3" fmla="*/ 5093074 h 6844437"/>
              <a:gd name="connsiteX4" fmla="*/ 794959 w 2637211"/>
              <a:gd name="connsiteY4" fmla="*/ 6844437 h 6844437"/>
              <a:gd name="connsiteX5" fmla="*/ 8311 w 2637211"/>
              <a:gd name="connsiteY5" fmla="*/ 6837436 h 6844437"/>
              <a:gd name="connsiteX6" fmla="*/ 0 w 2637211"/>
              <a:gd name="connsiteY6" fmla="*/ 1122217 h 6844437"/>
              <a:gd name="connsiteX0" fmla="*/ 0 w 2637211"/>
              <a:gd name="connsiteY0" fmla="*/ 1152406 h 6874626"/>
              <a:gd name="connsiteX1" fmla="*/ 1198346 w 2637211"/>
              <a:gd name="connsiteY1" fmla="*/ 30189 h 6874626"/>
              <a:gd name="connsiteX2" fmla="*/ 2627587 w 2637211"/>
              <a:gd name="connsiteY2" fmla="*/ 0 h 6874626"/>
              <a:gd name="connsiteX3" fmla="*/ 2637211 w 2637211"/>
              <a:gd name="connsiteY3" fmla="*/ 5123263 h 6874626"/>
              <a:gd name="connsiteX4" fmla="*/ 794959 w 2637211"/>
              <a:gd name="connsiteY4" fmla="*/ 6874626 h 6874626"/>
              <a:gd name="connsiteX5" fmla="*/ 8311 w 2637211"/>
              <a:gd name="connsiteY5" fmla="*/ 6867625 h 6874626"/>
              <a:gd name="connsiteX6" fmla="*/ 0 w 2637211"/>
              <a:gd name="connsiteY6" fmla="*/ 1152406 h 6874626"/>
              <a:gd name="connsiteX0" fmla="*/ 0 w 2637211"/>
              <a:gd name="connsiteY0" fmla="*/ 1142781 h 6865001"/>
              <a:gd name="connsiteX1" fmla="*/ 1198346 w 2637211"/>
              <a:gd name="connsiteY1" fmla="*/ 20564 h 6865001"/>
              <a:gd name="connsiteX2" fmla="*/ 2627587 w 2637211"/>
              <a:gd name="connsiteY2" fmla="*/ 0 h 6865001"/>
              <a:gd name="connsiteX3" fmla="*/ 2637211 w 2637211"/>
              <a:gd name="connsiteY3" fmla="*/ 5113638 h 6865001"/>
              <a:gd name="connsiteX4" fmla="*/ 794959 w 2637211"/>
              <a:gd name="connsiteY4" fmla="*/ 6865001 h 6865001"/>
              <a:gd name="connsiteX5" fmla="*/ 8311 w 2637211"/>
              <a:gd name="connsiteY5" fmla="*/ 6858000 h 6865001"/>
              <a:gd name="connsiteX6" fmla="*/ 0 w 2637211"/>
              <a:gd name="connsiteY6" fmla="*/ 1142781 h 6865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7211" h="6865001">
                <a:moveTo>
                  <a:pt x="0" y="1142781"/>
                </a:moveTo>
                <a:lnTo>
                  <a:pt x="1198346" y="20564"/>
                </a:lnTo>
                <a:lnTo>
                  <a:pt x="2627587" y="0"/>
                </a:lnTo>
                <a:cubicBezTo>
                  <a:pt x="2630796" y="2285271"/>
                  <a:pt x="2624376" y="2847617"/>
                  <a:pt x="2637211" y="5113638"/>
                </a:cubicBezTo>
                <a:lnTo>
                  <a:pt x="794959" y="6865001"/>
                </a:lnTo>
                <a:lnTo>
                  <a:pt x="8311" y="6858000"/>
                </a:lnTo>
                <a:cubicBezTo>
                  <a:pt x="5540" y="4943302"/>
                  <a:pt x="2771" y="3057479"/>
                  <a:pt x="0" y="1142781"/>
                </a:cubicBezTo>
                <a:close/>
              </a:path>
            </a:pathLst>
          </a:custGeom>
        </p:spPr>
        <p:txBody>
          <a:bodyPr/>
          <a:lstStyle>
            <a:lvl1pPr marL="0" indent="0">
              <a:buFontTx/>
              <a:buNone/>
              <a:defRPr sz="800"/>
            </a:lvl1pPr>
          </a:lstStyle>
          <a:p>
            <a:r>
              <a:rPr lang="en-US" dirty="0"/>
              <a:t>Click icon to add picture</a:t>
            </a:r>
          </a:p>
        </p:txBody>
      </p:sp>
      <p:sp>
        <p:nvSpPr>
          <p:cNvPr id="14" name="Slide Number Placeholder 6">
            <a:extLst>
              <a:ext uri="{FF2B5EF4-FFF2-40B4-BE49-F238E27FC236}">
                <a16:creationId xmlns:a16="http://schemas.microsoft.com/office/drawing/2014/main" id="{A6B12DA7-24A0-AF4C-9860-E5623E51AD9D}"/>
              </a:ext>
            </a:extLst>
          </p:cNvPr>
          <p:cNvSpPr>
            <a:spLocks noGrp="1"/>
          </p:cNvSpPr>
          <p:nvPr>
            <p:ph type="sldNum" sz="quarter" idx="12"/>
          </p:nvPr>
        </p:nvSpPr>
        <p:spPr>
          <a:xfrm>
            <a:off x="11250088" y="6165387"/>
            <a:ext cx="522185" cy="681038"/>
          </a:xfrm>
          <a:noFill/>
        </p:spPr>
        <p:txBody>
          <a:bodyPr lIns="0" tIns="0" rIns="0" bIns="0" anchor="ctr" anchorCtr="0"/>
          <a:lstStyle>
            <a:lvl1pPr algn="r">
              <a:defRPr>
                <a:solidFill>
                  <a:schemeClr val="accent3"/>
                </a:solidFill>
              </a:defRPr>
            </a:lvl1pPr>
          </a:lstStyle>
          <a:p>
            <a:fld id="{0A1F2A9D-2A20-154F-9C67-DD19750049F0}" type="slidenum">
              <a:rPr lang="en-US" smtClean="0">
                <a:solidFill>
                  <a:srgbClr val="5B6771"/>
                </a:solidFill>
              </a:rPr>
              <a:pPr/>
              <a:t>‹#›</a:t>
            </a:fld>
            <a:endParaRPr lang="en-US" dirty="0">
              <a:solidFill>
                <a:srgbClr val="5B6771"/>
              </a:solidFill>
            </a:endParaRPr>
          </a:p>
        </p:txBody>
      </p:sp>
      <p:sp>
        <p:nvSpPr>
          <p:cNvPr id="12" name="Rectangle 11">
            <a:extLst>
              <a:ext uri="{FF2B5EF4-FFF2-40B4-BE49-F238E27FC236}">
                <a16:creationId xmlns:a16="http://schemas.microsoft.com/office/drawing/2014/main" id="{73C7385A-C3AB-4048-B445-9CCEA3BE26B5}"/>
              </a:ext>
            </a:extLst>
          </p:cNvPr>
          <p:cNvSpPr/>
          <p:nvPr userDrawn="1"/>
        </p:nvSpPr>
        <p:spPr>
          <a:xfrm rot="16200000">
            <a:off x="804989" y="5045103"/>
            <a:ext cx="1787236" cy="18605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14">
            <a:extLst>
              <a:ext uri="{FF2B5EF4-FFF2-40B4-BE49-F238E27FC236}">
                <a16:creationId xmlns:a16="http://schemas.microsoft.com/office/drawing/2014/main" id="{95E04E22-0A8B-9E4F-B110-8614D9B13398}"/>
              </a:ext>
            </a:extLst>
          </p:cNvPr>
          <p:cNvSpPr/>
          <p:nvPr userDrawn="1"/>
        </p:nvSpPr>
        <p:spPr>
          <a:xfrm rot="5400000">
            <a:off x="23146" y="-23146"/>
            <a:ext cx="1127885" cy="117417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8" name="Straight Connector 17">
            <a:extLst>
              <a:ext uri="{FF2B5EF4-FFF2-40B4-BE49-F238E27FC236}">
                <a16:creationId xmlns:a16="http://schemas.microsoft.com/office/drawing/2014/main" id="{57351DCA-2F72-7B49-84EF-95460BE7F4C3}"/>
              </a:ext>
            </a:extLst>
          </p:cNvPr>
          <p:cNvCxnSpPr>
            <a:cxnSpLocks/>
          </p:cNvCxnSpPr>
          <p:nvPr userDrawn="1"/>
        </p:nvCxnSpPr>
        <p:spPr>
          <a:xfrm flipV="1">
            <a:off x="11192011" y="6055750"/>
            <a:ext cx="580263" cy="55981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257E1733-FD2A-AD41-8AC2-B837F6CACD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59281" y="6165347"/>
            <a:ext cx="1636288" cy="401464"/>
          </a:xfrm>
          <a:prstGeom prst="rect">
            <a:avLst/>
          </a:prstGeom>
        </p:spPr>
      </p:pic>
    </p:spTree>
    <p:extLst>
      <p:ext uri="{BB962C8B-B14F-4D97-AF65-F5344CB8AC3E}">
        <p14:creationId xmlns:p14="http://schemas.microsoft.com/office/powerpoint/2010/main" val="1845486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18" Type="http://schemas.openxmlformats.org/officeDocument/2006/relationships/slideLayout" Target="../slideLayouts/slideLayout62.xml"/><Relationship Id="rId3" Type="http://schemas.openxmlformats.org/officeDocument/2006/relationships/slideLayout" Target="../slideLayouts/slideLayout47.xml"/><Relationship Id="rId21" Type="http://schemas.openxmlformats.org/officeDocument/2006/relationships/slideLayout" Target="../slideLayouts/slideLayout65.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slideLayout" Target="../slideLayouts/slideLayout61.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20" Type="http://schemas.openxmlformats.org/officeDocument/2006/relationships/slideLayout" Target="../slideLayouts/slideLayout64.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10" Type="http://schemas.openxmlformats.org/officeDocument/2006/relationships/slideLayout" Target="../slideLayouts/slideLayout54.xml"/><Relationship Id="rId19" Type="http://schemas.openxmlformats.org/officeDocument/2006/relationships/slideLayout" Target="../slideLayouts/slideLayout63.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 Id="rId22"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73.xml"/><Relationship Id="rId13" Type="http://schemas.openxmlformats.org/officeDocument/2006/relationships/slideLayout" Target="../slideLayouts/slideLayout78.xml"/><Relationship Id="rId18" Type="http://schemas.openxmlformats.org/officeDocument/2006/relationships/slideLayout" Target="../slideLayouts/slideLayout83.xml"/><Relationship Id="rId3" Type="http://schemas.openxmlformats.org/officeDocument/2006/relationships/slideLayout" Target="../slideLayouts/slideLayout68.xml"/><Relationship Id="rId21" Type="http://schemas.openxmlformats.org/officeDocument/2006/relationships/theme" Target="../theme/theme4.xml"/><Relationship Id="rId7" Type="http://schemas.openxmlformats.org/officeDocument/2006/relationships/slideLayout" Target="../slideLayouts/slideLayout72.xml"/><Relationship Id="rId12" Type="http://schemas.openxmlformats.org/officeDocument/2006/relationships/slideLayout" Target="../slideLayouts/slideLayout77.xml"/><Relationship Id="rId17" Type="http://schemas.openxmlformats.org/officeDocument/2006/relationships/slideLayout" Target="../slideLayouts/slideLayout82.xml"/><Relationship Id="rId2" Type="http://schemas.openxmlformats.org/officeDocument/2006/relationships/slideLayout" Target="../slideLayouts/slideLayout67.xml"/><Relationship Id="rId16" Type="http://schemas.openxmlformats.org/officeDocument/2006/relationships/slideLayout" Target="../slideLayouts/slideLayout81.xml"/><Relationship Id="rId20" Type="http://schemas.openxmlformats.org/officeDocument/2006/relationships/slideLayout" Target="../slideLayouts/slideLayout85.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slideLayout" Target="../slideLayouts/slideLayout76.xml"/><Relationship Id="rId5" Type="http://schemas.openxmlformats.org/officeDocument/2006/relationships/slideLayout" Target="../slideLayouts/slideLayout70.xml"/><Relationship Id="rId15" Type="http://schemas.openxmlformats.org/officeDocument/2006/relationships/slideLayout" Target="../slideLayouts/slideLayout80.xml"/><Relationship Id="rId10" Type="http://schemas.openxmlformats.org/officeDocument/2006/relationships/slideLayout" Target="../slideLayouts/slideLayout75.xml"/><Relationship Id="rId19" Type="http://schemas.openxmlformats.org/officeDocument/2006/relationships/slideLayout" Target="../slideLayouts/slideLayout84.xml"/><Relationship Id="rId4" Type="http://schemas.openxmlformats.org/officeDocument/2006/relationships/slideLayout" Target="../slideLayouts/slideLayout69.xml"/><Relationship Id="rId9" Type="http://schemas.openxmlformats.org/officeDocument/2006/relationships/slideLayout" Target="../slideLayouts/slideLayout74.xml"/><Relationship Id="rId14" Type="http://schemas.openxmlformats.org/officeDocument/2006/relationships/slideLayout" Target="../slideLayouts/slideLayout7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93.xml"/><Relationship Id="rId13" Type="http://schemas.openxmlformats.org/officeDocument/2006/relationships/slideLayout" Target="../slideLayouts/slideLayout98.xml"/><Relationship Id="rId18" Type="http://schemas.openxmlformats.org/officeDocument/2006/relationships/slideLayout" Target="../slideLayouts/slideLayout103.xml"/><Relationship Id="rId3" Type="http://schemas.openxmlformats.org/officeDocument/2006/relationships/slideLayout" Target="../slideLayouts/slideLayout88.xml"/><Relationship Id="rId21" Type="http://schemas.openxmlformats.org/officeDocument/2006/relationships/slideLayout" Target="../slideLayouts/slideLayout106.xml"/><Relationship Id="rId7" Type="http://schemas.openxmlformats.org/officeDocument/2006/relationships/slideLayout" Target="../slideLayouts/slideLayout92.xml"/><Relationship Id="rId12" Type="http://schemas.openxmlformats.org/officeDocument/2006/relationships/slideLayout" Target="../slideLayouts/slideLayout97.xml"/><Relationship Id="rId17" Type="http://schemas.openxmlformats.org/officeDocument/2006/relationships/slideLayout" Target="../slideLayouts/slideLayout102.xml"/><Relationship Id="rId2" Type="http://schemas.openxmlformats.org/officeDocument/2006/relationships/slideLayout" Target="../slideLayouts/slideLayout87.xml"/><Relationship Id="rId16" Type="http://schemas.openxmlformats.org/officeDocument/2006/relationships/slideLayout" Target="../slideLayouts/slideLayout101.xml"/><Relationship Id="rId20" Type="http://schemas.openxmlformats.org/officeDocument/2006/relationships/slideLayout" Target="../slideLayouts/slideLayout105.xml"/><Relationship Id="rId1" Type="http://schemas.openxmlformats.org/officeDocument/2006/relationships/slideLayout" Target="../slideLayouts/slideLayout86.xml"/><Relationship Id="rId6" Type="http://schemas.openxmlformats.org/officeDocument/2006/relationships/slideLayout" Target="../slideLayouts/slideLayout91.xml"/><Relationship Id="rId11" Type="http://schemas.openxmlformats.org/officeDocument/2006/relationships/slideLayout" Target="../slideLayouts/slideLayout96.xml"/><Relationship Id="rId24" Type="http://schemas.openxmlformats.org/officeDocument/2006/relationships/theme" Target="../theme/theme5.xml"/><Relationship Id="rId5" Type="http://schemas.openxmlformats.org/officeDocument/2006/relationships/slideLayout" Target="../slideLayouts/slideLayout90.xml"/><Relationship Id="rId15" Type="http://schemas.openxmlformats.org/officeDocument/2006/relationships/slideLayout" Target="../slideLayouts/slideLayout100.xml"/><Relationship Id="rId23" Type="http://schemas.openxmlformats.org/officeDocument/2006/relationships/slideLayout" Target="../slideLayouts/slideLayout108.xml"/><Relationship Id="rId10" Type="http://schemas.openxmlformats.org/officeDocument/2006/relationships/slideLayout" Target="../slideLayouts/slideLayout95.xml"/><Relationship Id="rId19" Type="http://schemas.openxmlformats.org/officeDocument/2006/relationships/slideLayout" Target="../slideLayouts/slideLayout104.xml"/><Relationship Id="rId4" Type="http://schemas.openxmlformats.org/officeDocument/2006/relationships/slideLayout" Target="../slideLayouts/slideLayout89.xml"/><Relationship Id="rId9" Type="http://schemas.openxmlformats.org/officeDocument/2006/relationships/slideLayout" Target="../slideLayouts/slideLayout94.xml"/><Relationship Id="rId14" Type="http://schemas.openxmlformats.org/officeDocument/2006/relationships/slideLayout" Target="../slideLayouts/slideLayout99.xml"/><Relationship Id="rId22" Type="http://schemas.openxmlformats.org/officeDocument/2006/relationships/slideLayout" Target="../slideLayouts/slideLayout10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16.xml"/><Relationship Id="rId13" Type="http://schemas.openxmlformats.org/officeDocument/2006/relationships/theme" Target="../theme/theme6.xml"/><Relationship Id="rId3" Type="http://schemas.openxmlformats.org/officeDocument/2006/relationships/slideLayout" Target="../slideLayouts/slideLayout111.xml"/><Relationship Id="rId7" Type="http://schemas.openxmlformats.org/officeDocument/2006/relationships/slideLayout" Target="../slideLayouts/slideLayout115.xml"/><Relationship Id="rId12" Type="http://schemas.openxmlformats.org/officeDocument/2006/relationships/slideLayout" Target="../slideLayouts/slideLayout120.xml"/><Relationship Id="rId2" Type="http://schemas.openxmlformats.org/officeDocument/2006/relationships/slideLayout" Target="../slideLayouts/slideLayout110.xml"/><Relationship Id="rId1" Type="http://schemas.openxmlformats.org/officeDocument/2006/relationships/slideLayout" Target="../slideLayouts/slideLayout109.xml"/><Relationship Id="rId6" Type="http://schemas.openxmlformats.org/officeDocument/2006/relationships/slideLayout" Target="../slideLayouts/slideLayout114.xml"/><Relationship Id="rId11" Type="http://schemas.openxmlformats.org/officeDocument/2006/relationships/slideLayout" Target="../slideLayouts/slideLayout119.xml"/><Relationship Id="rId5" Type="http://schemas.openxmlformats.org/officeDocument/2006/relationships/slideLayout" Target="../slideLayouts/slideLayout113.xml"/><Relationship Id="rId10" Type="http://schemas.openxmlformats.org/officeDocument/2006/relationships/slideLayout" Target="../slideLayouts/slideLayout118.xml"/><Relationship Id="rId4" Type="http://schemas.openxmlformats.org/officeDocument/2006/relationships/slideLayout" Target="../slideLayouts/slideLayout112.xml"/><Relationship Id="rId9" Type="http://schemas.openxmlformats.org/officeDocument/2006/relationships/slideLayout" Target="../slideLayouts/slideLayout1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F5CFF-7B23-4D14-9A9F-1B5CF8FCB27A}" type="datetime1">
              <a:rPr lang="en-US" smtClean="0"/>
              <a:t>8/14/2020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118049836"/>
      </p:ext>
    </p:extLst>
  </p:cSld>
  <p:clrMap bg1="dk1" tx1="lt1" bg2="dk2" tx2="lt2" accent1="accent1" accent2="accent2" accent3="accent3" accent4="accent4" accent5="accent5" accent6="accent6" hlink="hlink" folHlink="folHlink"/>
  <p:sldLayoutIdLst>
    <p:sldLayoutId id="2147483662" r:id="rId1"/>
    <p:sldLayoutId id="2147483681" r:id="rId2"/>
    <p:sldLayoutId id="2147483711" r:id="rId3"/>
    <p:sldLayoutId id="2147483712" r:id="rId4"/>
    <p:sldLayoutId id="2147483730"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 id="2147483725" r:id="rId18"/>
    <p:sldLayoutId id="2147483726" r:id="rId19"/>
    <p:sldLayoutId id="2147483727" r:id="rId20"/>
    <p:sldLayoutId id="2147483728" r:id="rId21"/>
    <p:sldLayoutId id="2147483818" r:id="rId22"/>
    <p:sldLayoutId id="2147483843" r:id="rId23"/>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CSDP Master title style</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F5CFF-7B23-4D14-9A9F-1B5CF8FCB27A}" type="datetime1">
              <a:rPr lang="en-US" smtClean="0"/>
              <a:t>8/14/2020</a:t>
            </a:fld>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1517336300"/>
      </p:ext>
    </p:extLst>
  </p:cSld>
  <p:clrMap bg1="dk1" tx1="lt1" bg2="dk2" tx2="lt2" accent1="accent1" accent2="accent2" accent3="accent3" accent4="accent4" accent5="accent5" accent6="accent6" hlink="hlink" folHlink="folHlink"/>
  <p:sldLayoutIdLst>
    <p:sldLayoutId id="2147483685" r:id="rId1"/>
    <p:sldLayoutId id="2147483689" r:id="rId2"/>
    <p:sldLayoutId id="2147483690" r:id="rId3"/>
    <p:sldLayoutId id="2147483729"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 id="2147483706" r:id="rId20"/>
    <p:sldLayoutId id="2147483707" r:id="rId2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F5CFF-7B23-4D14-9A9F-1B5CF8FCB27A}" type="datetime1">
              <a:rPr lang="en-US" smtClean="0"/>
              <a:t>8/14/2020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176260499"/>
      </p:ext>
    </p:extLst>
  </p:cSld>
  <p:clrMap bg1="dk1" tx1="lt1" bg2="dk2" tx2="lt2" accent1="accent1" accent2="accent2" accent3="accent3" accent4="accent4" accent5="accent5" accent6="accent6" hlink="hlink" folHlink="folHlink"/>
  <p:sldLayoutIdLst>
    <p:sldLayoutId id="2147483763"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 id="2147483776" r:id="rId13"/>
    <p:sldLayoutId id="2147483777" r:id="rId14"/>
    <p:sldLayoutId id="2147483778" r:id="rId15"/>
    <p:sldLayoutId id="2147483779" r:id="rId16"/>
    <p:sldLayoutId id="2147483780" r:id="rId17"/>
    <p:sldLayoutId id="2147483781" r:id="rId18"/>
    <p:sldLayoutId id="2147483782" r:id="rId19"/>
    <p:sldLayoutId id="2147483783" r:id="rId20"/>
    <p:sldLayoutId id="2147483784" r:id="rId2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CSDP Master title style</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F5CFF-7B23-4D14-9A9F-1B5CF8FCB27A}" type="datetime1">
              <a:rPr lang="en-US" smtClean="0"/>
              <a:t>8/14/2020</a:t>
            </a:fld>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A051B-D0BE-4B1D-B1F3-F2340DB65D5E}" type="slidenum">
              <a:rPr lang="en-US" smtClean="0"/>
              <a:t>‹#›</a:t>
            </a:fld>
            <a:endParaRPr lang="en-US" dirty="0"/>
          </a:p>
        </p:txBody>
      </p:sp>
    </p:spTree>
    <p:extLst>
      <p:ext uri="{BB962C8B-B14F-4D97-AF65-F5344CB8AC3E}">
        <p14:creationId xmlns:p14="http://schemas.microsoft.com/office/powerpoint/2010/main" val="969371720"/>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 id="2147483804" r:id="rId19"/>
    <p:sldLayoutId id="2147483805" r:id="rId20"/>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F5CFF-7B23-4D14-9A9F-1B5CF8FCB27A}" type="datetime1">
              <a:rPr lang="en-US" smtClean="0">
                <a:solidFill>
                  <a:prstClr val="white">
                    <a:tint val="75000"/>
                  </a:prstClr>
                </a:solidFill>
              </a:rPr>
              <a:pPr/>
              <a:t>8/14/2020</a:t>
            </a:fld>
            <a:endParaRPr lang="en-US" dirty="0">
              <a:solidFill>
                <a:prstClr val="white">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white">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A051B-D0BE-4B1D-B1F3-F2340DB65D5E}" type="slidenum">
              <a:rPr lang="en-US" smtClean="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835858690"/>
      </p:ext>
    </p:extLst>
  </p:cSld>
  <p:clrMap bg1="dk1" tx1="lt1" bg2="dk2" tx2="lt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 id="2147483836" r:id="rId17"/>
    <p:sldLayoutId id="2147483837" r:id="rId18"/>
    <p:sldLayoutId id="2147483838" r:id="rId19"/>
    <p:sldLayoutId id="2147483839" r:id="rId20"/>
    <p:sldLayoutId id="2147483840" r:id="rId21"/>
    <p:sldLayoutId id="2147483841" r:id="rId22"/>
    <p:sldLayoutId id="2147483842" r:id="rId23"/>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7D591A-D2B1-41B1-8F66-F1FA659300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DFF03D-8D32-461E-8697-6758B54DD4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47D73B-A4FB-423B-AA72-7FD1B5127C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71FA6-A305-4B72-BBCC-62FFFE555EBD}" type="datetime1">
              <a:rPr lang="en-US" smtClean="0"/>
              <a:t>8/14/2020</a:t>
            </a:fld>
            <a:endParaRPr lang="en-US" dirty="0"/>
          </a:p>
        </p:txBody>
      </p:sp>
      <p:sp>
        <p:nvSpPr>
          <p:cNvPr id="5" name="Footer Placeholder 4">
            <a:extLst>
              <a:ext uri="{FF2B5EF4-FFF2-40B4-BE49-F238E27FC236}">
                <a16:creationId xmlns:a16="http://schemas.microsoft.com/office/drawing/2014/main" id="{0F355FBE-D4C8-4AE1-80B2-7C06D3774E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6CC5C43-1BDB-4114-85B7-D293C777BD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9E4707-8974-43BF-83C7-77D60908E907}" type="slidenum">
              <a:rPr lang="en-US" smtClean="0"/>
              <a:t>‹#›</a:t>
            </a:fld>
            <a:endParaRPr lang="en-US" dirty="0"/>
          </a:p>
        </p:txBody>
      </p:sp>
    </p:spTree>
    <p:extLst>
      <p:ext uri="{BB962C8B-B14F-4D97-AF65-F5344CB8AC3E}">
        <p14:creationId xmlns:p14="http://schemas.microsoft.com/office/powerpoint/2010/main" val="2612138347"/>
      </p:ext>
    </p:extLst>
  </p:cSld>
  <p:clrMap bg1="dk1" tx1="lt1" bg2="dk2" tx2="lt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Lst>
  <p:hf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hyperlink" Target="http://www.menti.com/" TargetMode="External"/><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6.xml"/><Relationship Id="rId1" Type="http://schemas.openxmlformats.org/officeDocument/2006/relationships/slideLayout" Target="../slideLayouts/slideLayout9.xml"/><Relationship Id="rId4" Type="http://schemas.openxmlformats.org/officeDocument/2006/relationships/image" Target="../media/image22.svg"/></Relationships>
</file>

<file path=ppt/slides/_rels/slide17.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hyperlink" Target="http://www.menti.com/" TargetMode="External"/><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2.xml"/><Relationship Id="rId1" Type="http://schemas.openxmlformats.org/officeDocument/2006/relationships/slideLayout" Target="../slideLayouts/slideLayout9.xml"/><Relationship Id="rId4" Type="http://schemas.openxmlformats.org/officeDocument/2006/relationships/image" Target="../media/image22.sv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hyperlink" Target="mailto:KChesnut@mathematica-mpr.com" TargetMode="External"/><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5.xml"/><Relationship Id="rId1" Type="http://schemas.openxmlformats.org/officeDocument/2006/relationships/slideLayout" Target="../slideLayouts/slideLayout15.xml"/><Relationship Id="rId4" Type="http://schemas.openxmlformats.org/officeDocument/2006/relationships/image" Target="../media/image24.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10.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20.sv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7050" y="1917700"/>
            <a:ext cx="8597900" cy="4940300"/>
          </a:xfrm>
          <a:prstGeom prst="rect">
            <a:avLst/>
          </a:prstGeom>
          <a:blipFill dpi="0" rotWithShape="1">
            <a:blip r:embed="rId3" cstate="print">
              <a:alphaModFix amt="1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p:nvSpPr>
        <p:spPr>
          <a:xfrm>
            <a:off x="0" y="1633271"/>
            <a:ext cx="12192000" cy="4031873"/>
          </a:xfrm>
          <a:prstGeom prst="rect">
            <a:avLst/>
          </a:prstGeom>
          <a:noFill/>
        </p:spPr>
        <p:txBody>
          <a:bodyPr wrap="square" rtlCol="0">
            <a:spAutoFit/>
          </a:bodyPr>
          <a:lstStyle/>
          <a:p>
            <a:pPr algn="ctr">
              <a:lnSpc>
                <a:spcPct val="200000"/>
              </a:lnSpc>
            </a:pPr>
            <a:r>
              <a:rPr lang="en-US" sz="4400" b="1" dirty="0">
                <a:solidFill>
                  <a:schemeClr val="accent1"/>
                </a:solidFill>
                <a:latin typeface="Montserrat" panose="00000500000000000000" pitchFamily="2" charset="0"/>
              </a:rPr>
              <a:t>Youth At-Risk of Homelessness (YARH)</a:t>
            </a:r>
            <a:endParaRPr lang="en-US" sz="4000" b="1" dirty="0">
              <a:solidFill>
                <a:schemeClr val="accent1"/>
              </a:solidFill>
              <a:latin typeface="Montserrat" panose="00000500000000000000" pitchFamily="2" charset="0"/>
            </a:endParaRPr>
          </a:p>
          <a:p>
            <a:pPr algn="ctr"/>
            <a:r>
              <a:rPr lang="en-US" sz="2400" i="1" dirty="0">
                <a:solidFill>
                  <a:schemeClr val="accent1"/>
                </a:solidFill>
                <a:latin typeface="Montserrat" panose="00000500000000000000" pitchFamily="2" charset="0"/>
              </a:rPr>
              <a:t>National Partner Stakeholder Work Group Meeting</a:t>
            </a:r>
          </a:p>
          <a:p>
            <a:pPr algn="ctr"/>
            <a:endParaRPr lang="en-US" sz="2400" i="1" dirty="0">
              <a:solidFill>
                <a:schemeClr val="accent1"/>
              </a:solidFill>
              <a:latin typeface="Montserrat" panose="00000500000000000000" pitchFamily="2" charset="0"/>
            </a:endParaRPr>
          </a:p>
          <a:p>
            <a:pPr algn="ctr"/>
            <a:r>
              <a:rPr lang="en-US" sz="2400" b="1" dirty="0">
                <a:solidFill>
                  <a:schemeClr val="accent1"/>
                </a:solidFill>
                <a:latin typeface="Montserrat" panose="00000500000000000000" pitchFamily="2" charset="0"/>
              </a:rPr>
              <a:t>August 24, 2020</a:t>
            </a:r>
          </a:p>
          <a:p>
            <a:pPr algn="ctr"/>
            <a:endParaRPr lang="en-US" sz="2400" i="1" dirty="0">
              <a:solidFill>
                <a:schemeClr val="accent1"/>
              </a:solidFill>
              <a:latin typeface="Montserrat" panose="00000500000000000000" pitchFamily="2" charset="0"/>
            </a:endParaRPr>
          </a:p>
          <a:p>
            <a:pPr algn="ctr"/>
            <a:r>
              <a:rPr lang="en-US" sz="2400" i="1" dirty="0">
                <a:solidFill>
                  <a:schemeClr val="accent1"/>
                </a:solidFill>
                <a:latin typeface="Montserrat" panose="00000500000000000000" pitchFamily="2" charset="0"/>
              </a:rPr>
              <a:t> </a:t>
            </a:r>
          </a:p>
          <a:p>
            <a:pPr algn="ctr"/>
            <a:endParaRPr lang="en-US" sz="2400" i="1" dirty="0">
              <a:solidFill>
                <a:schemeClr val="accent1"/>
              </a:solidFill>
              <a:latin typeface="Montserrat" panose="00000500000000000000" pitchFamily="2" charset="0"/>
            </a:endParaRPr>
          </a:p>
          <a:p>
            <a:pPr algn="ctr"/>
            <a:endParaRPr lang="en-US" sz="2400" i="1" dirty="0">
              <a:solidFill>
                <a:schemeClr val="accent1"/>
              </a:solidFill>
              <a:latin typeface="Montserrat" panose="00000500000000000000" pitchFamily="2" charset="0"/>
            </a:endParaRPr>
          </a:p>
        </p:txBody>
      </p:sp>
      <p:pic>
        <p:nvPicPr>
          <p:cNvPr id="4" name="Picture 3" descr="C:\Users\azampelli\AppData\Local\Microsoft\Windows\INetCache\Content.Outlook\30159II9\OPRE.png"/>
          <p:cNvPicPr/>
          <p:nvPr/>
        </p:nvPicPr>
        <p:blipFill>
          <a:blip r:embed="rId4">
            <a:extLst>
              <a:ext uri="{28A0092B-C50C-407E-A947-70E740481C1C}">
                <a14:useLocalDpi xmlns:a14="http://schemas.microsoft.com/office/drawing/2010/main" val="0"/>
              </a:ext>
            </a:extLst>
          </a:blip>
          <a:srcRect/>
          <a:stretch>
            <a:fillRect/>
          </a:stretch>
        </p:blipFill>
        <p:spPr bwMode="auto">
          <a:xfrm>
            <a:off x="2826065" y="6290733"/>
            <a:ext cx="1983001" cy="452315"/>
          </a:xfrm>
          <a:prstGeom prst="rect">
            <a:avLst/>
          </a:prstGeom>
          <a:noFill/>
          <a:ln>
            <a:noFill/>
          </a:ln>
        </p:spPr>
      </p:pic>
      <p:pic>
        <p:nvPicPr>
          <p:cNvPr id="5" name="Picture 4" descr="C:\Users\azampelli\AppData\Local\Microsoft\Windows\INetCache\Content.Outlook\30159II9\CB.png"/>
          <p:cNvPicPr/>
          <p:nvPr/>
        </p:nvPicPr>
        <p:blipFill>
          <a:blip r:embed="rId5">
            <a:extLst>
              <a:ext uri="{28A0092B-C50C-407E-A947-70E740481C1C}">
                <a14:useLocalDpi xmlns:a14="http://schemas.microsoft.com/office/drawing/2010/main" val="0"/>
              </a:ext>
            </a:extLst>
          </a:blip>
          <a:srcRect/>
          <a:stretch>
            <a:fillRect/>
          </a:stretch>
        </p:blipFill>
        <p:spPr bwMode="auto">
          <a:xfrm>
            <a:off x="6816460" y="5949573"/>
            <a:ext cx="803540" cy="793475"/>
          </a:xfrm>
          <a:prstGeom prst="rect">
            <a:avLst/>
          </a:prstGeom>
          <a:noFill/>
          <a:ln>
            <a:noFill/>
          </a:ln>
        </p:spPr>
      </p:pic>
      <p:pic>
        <p:nvPicPr>
          <p:cNvPr id="6" name="Picture 5" descr="C:\Users\azampelli\AppData\Local\Microsoft\Windows\INetCache\Content.Outlook\30159II9\Mathematica_Horz_RGB_Tag (004).pn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627394" y="6163733"/>
            <a:ext cx="2279915" cy="579315"/>
          </a:xfrm>
          <a:prstGeom prst="rect">
            <a:avLst/>
          </a:prstGeom>
          <a:noFill/>
          <a:ln>
            <a:noFill/>
          </a:ln>
        </p:spPr>
      </p:pic>
    </p:spTree>
    <p:extLst>
      <p:ext uri="{BB962C8B-B14F-4D97-AF65-F5344CB8AC3E}">
        <p14:creationId xmlns:p14="http://schemas.microsoft.com/office/powerpoint/2010/main" val="298973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lstStyle/>
          <a:p>
            <a:r>
              <a:rPr lang="en-US" dirty="0"/>
              <a:t>Overview of study recruitment plans</a:t>
            </a:r>
            <a:endParaRPr lang="en-US" dirty="0">
              <a:solidFill>
                <a:schemeClr val="accent2"/>
              </a:solidFill>
            </a:endParaRP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p:txBody>
          <a:bodyPr>
            <a:normAutofit/>
          </a:bodyPr>
          <a:lstStyle/>
          <a:p>
            <a:r>
              <a:rPr lang="en-US" dirty="0"/>
              <a:t>Identify eligible youth</a:t>
            </a:r>
          </a:p>
          <a:p>
            <a:pPr marL="379476" lvl="1" indent="-342900">
              <a:buFont typeface="Arial" panose="020B0604020202020204" pitchFamily="34" charset="0"/>
              <a:buChar char="•"/>
            </a:pPr>
            <a:r>
              <a:rPr lang="en-US" dirty="0"/>
              <a:t>Youth ages 14-21</a:t>
            </a:r>
          </a:p>
          <a:p>
            <a:pPr marL="379476" lvl="1" indent="-342900">
              <a:buFont typeface="Arial" panose="020B0604020202020204" pitchFamily="34" charset="0"/>
              <a:buChar char="•"/>
            </a:pPr>
            <a:r>
              <a:rPr lang="en-US" dirty="0"/>
              <a:t>Eligible for Chafee services</a:t>
            </a:r>
          </a:p>
          <a:p>
            <a:pPr marL="379476" lvl="1" indent="-342900">
              <a:buFont typeface="Arial" panose="020B0604020202020204" pitchFamily="34" charset="0"/>
              <a:buChar char="•"/>
            </a:pPr>
            <a:r>
              <a:rPr lang="en-US" dirty="0"/>
              <a:t>Report at least one risk factor on Pathways screening tool</a:t>
            </a:r>
          </a:p>
        </p:txBody>
      </p:sp>
      <p:sp>
        <p:nvSpPr>
          <p:cNvPr id="5" name="Text Placeholder 4">
            <a:extLst>
              <a:ext uri="{FF2B5EF4-FFF2-40B4-BE49-F238E27FC236}">
                <a16:creationId xmlns:a16="http://schemas.microsoft.com/office/drawing/2014/main" id="{5BC6A429-9ED9-4D78-AB6B-F4D42532D178}"/>
              </a:ext>
            </a:extLst>
          </p:cNvPr>
          <p:cNvSpPr>
            <a:spLocks noGrp="1"/>
          </p:cNvSpPr>
          <p:nvPr>
            <p:ph type="body" sz="quarter" idx="14"/>
          </p:nvPr>
        </p:nvSpPr>
        <p:spPr/>
        <p:txBody>
          <a:bodyPr>
            <a:normAutofit/>
          </a:bodyPr>
          <a:lstStyle/>
          <a:p>
            <a:r>
              <a:rPr lang="en-US" dirty="0"/>
              <a:t>Invite youth to participate in the study</a:t>
            </a:r>
          </a:p>
          <a:p>
            <a:pPr marL="379476" lvl="1" indent="-342900">
              <a:buFont typeface="Arial" panose="020B0604020202020204" pitchFamily="34" charset="0"/>
              <a:buChar char="•"/>
            </a:pPr>
            <a:r>
              <a:rPr lang="en-US" dirty="0"/>
              <a:t>Briefly describe the study and what participation would involve</a:t>
            </a:r>
          </a:p>
          <a:p>
            <a:pPr marL="379476" lvl="1" indent="-342900">
              <a:buFont typeface="Arial" panose="020B0604020202020204" pitchFamily="34" charset="0"/>
              <a:buChar char="•"/>
            </a:pPr>
            <a:r>
              <a:rPr lang="en-US" dirty="0"/>
              <a:t>Obtain informed consent</a:t>
            </a:r>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10</a:t>
            </a:fld>
            <a:endParaRPr lang="en-US" dirty="0"/>
          </a:p>
        </p:txBody>
      </p:sp>
      <p:sp>
        <p:nvSpPr>
          <p:cNvPr id="7" name="Rectangle 6">
            <a:extLst>
              <a:ext uri="{FF2B5EF4-FFF2-40B4-BE49-F238E27FC236}">
                <a16:creationId xmlns:a16="http://schemas.microsoft.com/office/drawing/2014/main" id="{1DC45732-DBA3-4667-912B-DE2BC480EC2B}"/>
              </a:ext>
            </a:extLst>
          </p:cNvPr>
          <p:cNvSpPr/>
          <p:nvPr/>
        </p:nvSpPr>
        <p:spPr bwMode="auto">
          <a:xfrm>
            <a:off x="6999579" y="5276197"/>
            <a:ext cx="2619205" cy="318969"/>
          </a:xfrm>
          <a:prstGeom prst="rect">
            <a:avLst/>
          </a:prstGeom>
          <a:noFill/>
          <a:ln w="38100">
            <a:solidFill>
              <a:srgbClr val="FFC000"/>
            </a:solidFill>
          </a:ln>
        </p:spPr>
        <p:txBody>
          <a:bodyPr vert="horz" wrap="square" lIns="91440" tIns="45720" rIns="91440" bIns="45720" numCol="1" rtlCol="0" anchor="t" anchorCtr="0" compatLnSpc="1">
            <a:prstTxWarp prst="textNoShape">
              <a:avLst/>
            </a:prstTxWarp>
          </a:bodyPr>
          <a:lstStyle/>
          <a:p>
            <a:pPr algn="ctr"/>
            <a:endParaRPr lang="en-US" dirty="0"/>
          </a:p>
        </p:txBody>
      </p:sp>
      <p:sp>
        <p:nvSpPr>
          <p:cNvPr id="12" name="TextBox 11">
            <a:extLst>
              <a:ext uri="{FF2B5EF4-FFF2-40B4-BE49-F238E27FC236}">
                <a16:creationId xmlns:a16="http://schemas.microsoft.com/office/drawing/2014/main" id="{86E045E2-2DE1-4E62-9891-13B7C3D5DDDE}"/>
              </a:ext>
            </a:extLst>
          </p:cNvPr>
          <p:cNvSpPr txBox="1"/>
          <p:nvPr/>
        </p:nvSpPr>
        <p:spPr>
          <a:xfrm>
            <a:off x="1295401" y="4210171"/>
            <a:ext cx="5029200" cy="1384995"/>
          </a:xfrm>
          <a:prstGeom prst="rect">
            <a:avLst/>
          </a:prstGeom>
          <a:noFill/>
        </p:spPr>
        <p:txBody>
          <a:bodyPr wrap="square" rtlCol="0">
            <a:spAutoFit/>
          </a:bodyPr>
          <a:lstStyle/>
          <a:p>
            <a:pPr algn="ctr"/>
            <a:r>
              <a:rPr lang="en-US" sz="2400" b="1" dirty="0">
                <a:solidFill>
                  <a:srgbClr val="002060"/>
                </a:solidFill>
                <a:latin typeface="Arial headings"/>
              </a:rPr>
              <a:t>Collaborate with Colorado Team</a:t>
            </a:r>
          </a:p>
          <a:p>
            <a:pPr marL="914400" lvl="1" indent="-457200">
              <a:buFont typeface="Wingdings" panose="05000000000000000000" pitchFamily="2" charset="2"/>
              <a:buChar char="ü"/>
            </a:pPr>
            <a:r>
              <a:rPr lang="en-US" sz="2000" dirty="0">
                <a:solidFill>
                  <a:srgbClr val="002060"/>
                </a:solidFill>
                <a:latin typeface="Arial headings"/>
              </a:rPr>
              <a:t>Content knowledge</a:t>
            </a:r>
          </a:p>
          <a:p>
            <a:pPr marL="914400" lvl="1" indent="-457200">
              <a:buFont typeface="Wingdings" panose="05000000000000000000" pitchFamily="2" charset="2"/>
              <a:buChar char="ü"/>
            </a:pPr>
            <a:r>
              <a:rPr lang="en-US" sz="2000" dirty="0">
                <a:solidFill>
                  <a:srgbClr val="002060"/>
                </a:solidFill>
                <a:latin typeface="Arial headings"/>
              </a:rPr>
              <a:t>Wisdom</a:t>
            </a:r>
          </a:p>
          <a:p>
            <a:pPr marL="914400" lvl="1" indent="-457200">
              <a:buFont typeface="Wingdings" panose="05000000000000000000" pitchFamily="2" charset="2"/>
              <a:buChar char="ü"/>
            </a:pPr>
            <a:r>
              <a:rPr lang="en-US" sz="2000" dirty="0">
                <a:solidFill>
                  <a:srgbClr val="002060"/>
                </a:solidFill>
                <a:latin typeface="Arial headings"/>
              </a:rPr>
              <a:t>Partnering opportunities</a:t>
            </a:r>
          </a:p>
        </p:txBody>
      </p:sp>
      <p:sp>
        <p:nvSpPr>
          <p:cNvPr id="14" name="Text Placeholder 2">
            <a:extLst>
              <a:ext uri="{FF2B5EF4-FFF2-40B4-BE49-F238E27FC236}">
                <a16:creationId xmlns:a16="http://schemas.microsoft.com/office/drawing/2014/main" id="{4576A8C4-785F-4CA4-A9ED-EAFCD746C387}"/>
              </a:ext>
            </a:extLst>
          </p:cNvPr>
          <p:cNvSpPr txBox="1">
            <a:spLocks/>
          </p:cNvSpPr>
          <p:nvPr/>
        </p:nvSpPr>
        <p:spPr>
          <a:xfrm>
            <a:off x="6017620" y="3851031"/>
            <a:ext cx="5029200" cy="196259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chemeClr val="bg2"/>
                </a:solidFill>
                <a:latin typeface="+mj-lt"/>
                <a:ea typeface="+mn-ea"/>
                <a:cs typeface="+mn-cs"/>
              </a:defRPr>
            </a:lvl1pPr>
            <a:lvl2pPr marL="685800" indent="-228600" algn="l" defTabSz="914400" rtl="0" eaLnBrk="1" latinLnBrk="0" hangingPunct="1">
              <a:lnSpc>
                <a:spcPct val="90000"/>
              </a:lnSpc>
              <a:spcBef>
                <a:spcPts val="500"/>
              </a:spcBef>
              <a:buClr>
                <a:schemeClr val="bg2"/>
              </a:buClr>
              <a:buFont typeface="Georgia" panose="02040502050405020303" pitchFamily="18" charset="0"/>
              <a:buChar char="-"/>
              <a:defRPr sz="2400" kern="1200">
                <a:solidFill>
                  <a:schemeClr val="bg1"/>
                </a:solidFill>
                <a:latin typeface="+mn-lt"/>
                <a:ea typeface="+mn-ea"/>
                <a:cs typeface="+mn-cs"/>
              </a:defRPr>
            </a:lvl2pPr>
            <a:lvl3pPr marL="914400" indent="-228600" algn="l" defTabSz="914400" rtl="0" eaLnBrk="1" latinLnBrk="0" hangingPunct="1">
              <a:lnSpc>
                <a:spcPct val="90000"/>
              </a:lnSpc>
              <a:spcBef>
                <a:spcPts val="500"/>
              </a:spcBef>
              <a:buClr>
                <a:schemeClr val="bg2"/>
              </a:buClr>
              <a:buFont typeface="Courier New" panose="02070309020205020404" pitchFamily="49" charset="0"/>
              <a:buChar char="o"/>
              <a:defRPr sz="2000" kern="1200">
                <a:solidFill>
                  <a:schemeClr val="bg1"/>
                </a:solidFill>
                <a:latin typeface="+mn-lt"/>
                <a:ea typeface="+mn-ea"/>
                <a:cs typeface="+mn-cs"/>
              </a:defRPr>
            </a:lvl3pPr>
            <a:lvl4pPr marL="118872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1463040" indent="-228600" algn="l" defTabSz="914400" rtl="0" eaLnBrk="1" latinLnBrk="0" hangingPunct="1">
              <a:lnSpc>
                <a:spcPct val="90000"/>
              </a:lnSpc>
              <a:spcBef>
                <a:spcPts val="500"/>
              </a:spcBef>
              <a:buClr>
                <a:schemeClr val="accent1"/>
              </a:buClr>
              <a:buFont typeface="Georgia" panose="02040502050405020303" pitchFamily="18"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indent="-342900">
              <a:buClrTx/>
              <a:buFont typeface="Arial" panose="020B0604020202020204" pitchFamily="34" charset="0"/>
              <a:buChar char="•"/>
            </a:pPr>
            <a:r>
              <a:rPr lang="en-US" dirty="0"/>
              <a:t>Materials</a:t>
            </a:r>
          </a:p>
          <a:p>
            <a:pPr lvl="2">
              <a:buFont typeface="Wingdings" panose="05000000000000000000" pitchFamily="2" charset="2"/>
              <a:buChar char="ü"/>
            </a:pPr>
            <a:r>
              <a:rPr lang="en-US" dirty="0"/>
              <a:t>Recruitment protocol</a:t>
            </a:r>
          </a:p>
          <a:p>
            <a:pPr lvl="2">
              <a:buFont typeface="Wingdings" panose="05000000000000000000" pitchFamily="2" charset="2"/>
              <a:buChar char="ü"/>
            </a:pPr>
            <a:r>
              <a:rPr lang="en-US" dirty="0"/>
              <a:t>Study consent form</a:t>
            </a:r>
          </a:p>
          <a:p>
            <a:pPr lvl="2">
              <a:buFont typeface="Wingdings" panose="05000000000000000000" pitchFamily="2" charset="2"/>
              <a:buChar char="ü"/>
            </a:pPr>
            <a:r>
              <a:rPr lang="en-US" dirty="0"/>
              <a:t>FAQ resource</a:t>
            </a:r>
          </a:p>
          <a:p>
            <a:pPr lvl="2">
              <a:buFont typeface="Wingdings" panose="05000000000000000000" pitchFamily="2" charset="2"/>
              <a:buChar char="ü"/>
            </a:pPr>
            <a:r>
              <a:rPr lang="en-US" dirty="0"/>
              <a:t>Recruitment script</a:t>
            </a:r>
          </a:p>
        </p:txBody>
      </p:sp>
      <p:sp>
        <p:nvSpPr>
          <p:cNvPr id="9" name="TextBox 8">
            <a:extLst>
              <a:ext uri="{FF2B5EF4-FFF2-40B4-BE49-F238E27FC236}">
                <a16:creationId xmlns:a16="http://schemas.microsoft.com/office/drawing/2014/main" id="{6ED17C6B-1F51-4689-9BEE-49BDD6FC3621}"/>
              </a:ext>
            </a:extLst>
          </p:cNvPr>
          <p:cNvSpPr txBox="1"/>
          <p:nvPr/>
        </p:nvSpPr>
        <p:spPr>
          <a:xfrm>
            <a:off x="6084295" y="5761313"/>
            <a:ext cx="4594833" cy="830997"/>
          </a:xfrm>
          <a:prstGeom prst="rect">
            <a:avLst/>
          </a:prstGeom>
          <a:noFill/>
        </p:spPr>
        <p:txBody>
          <a:bodyPr wrap="square" rtlCol="0">
            <a:spAutoFit/>
          </a:bodyPr>
          <a:lstStyle/>
          <a:p>
            <a:pPr algn="ctr"/>
            <a:r>
              <a:rPr lang="en-US" sz="2400" b="1" dirty="0">
                <a:solidFill>
                  <a:srgbClr val="002060"/>
                </a:solidFill>
                <a:latin typeface="Arial headings"/>
              </a:rPr>
              <a:t>Supporting Youth to be Successful in Life (SYSIL)</a:t>
            </a:r>
            <a:endParaRPr lang="en-US" sz="2400" dirty="0">
              <a:solidFill>
                <a:srgbClr val="002060"/>
              </a:solidFill>
              <a:latin typeface="Arial headings"/>
            </a:endParaRPr>
          </a:p>
        </p:txBody>
      </p:sp>
    </p:spTree>
    <p:extLst>
      <p:ext uri="{BB962C8B-B14F-4D97-AF65-F5344CB8AC3E}">
        <p14:creationId xmlns:p14="http://schemas.microsoft.com/office/powerpoint/2010/main" val="1563998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xit" presetSubtype="0" fill="hold" nodeType="withEffect">
                                  <p:stCondLst>
                                    <p:cond delay="0"/>
                                  </p:stCondLst>
                                  <p:childTnLst>
                                    <p:set>
                                      <p:cBhvr>
                                        <p:cTn id="18" dur="1" fill="hold">
                                          <p:stCondLst>
                                            <p:cond delay="0"/>
                                          </p:stCondLst>
                                        </p:cTn>
                                        <p:tgtEl>
                                          <p:spTgt spid="12">
                                            <p:txEl>
                                              <p:pRg st="1" end="1"/>
                                            </p:txEl>
                                          </p:spTgt>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12">
                                            <p:txEl>
                                              <p:pRg st="2" end="2"/>
                                            </p:txEl>
                                          </p:spTgt>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12">
                                            <p:txEl>
                                              <p:pRg st="3" end="3"/>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0" end="0"/>
                                            </p:txEl>
                                          </p:spTgt>
                                        </p:tgtEl>
                                        <p:attrNameLst>
                                          <p:attrName>style.visibility</p:attrName>
                                        </p:attrNameLst>
                                      </p:cBhvr>
                                      <p:to>
                                        <p:strVal val="visible"/>
                                      </p:to>
                                    </p:set>
                                    <p:animEffect transition="in" filter="fade">
                                      <p:cBhvr>
                                        <p:cTn id="30"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lstStyle/>
          <a:p>
            <a:r>
              <a:rPr lang="en-US" dirty="0"/>
              <a:t>Recruitment script</a:t>
            </a: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a:xfrm>
            <a:off x="838198" y="1806754"/>
            <a:ext cx="10515603" cy="4248995"/>
          </a:xfrm>
        </p:spPr>
        <p:txBody>
          <a:bodyPr>
            <a:normAutofit lnSpcReduction="10000"/>
          </a:bodyPr>
          <a:lstStyle/>
          <a:p>
            <a:r>
              <a:rPr lang="en-US" dirty="0"/>
              <a:t>Lights, camera, role play!</a:t>
            </a:r>
          </a:p>
          <a:p>
            <a:r>
              <a:rPr lang="en-US" dirty="0"/>
              <a:t>General introduction to gauge interest</a:t>
            </a:r>
          </a:p>
          <a:p>
            <a:r>
              <a:rPr lang="en-US" dirty="0"/>
              <a:t>As you listen to the script, think about the following:</a:t>
            </a:r>
          </a:p>
          <a:p>
            <a:pPr lvl="1"/>
            <a:r>
              <a:rPr lang="en-US" dirty="0"/>
              <a:t>Will the script </a:t>
            </a:r>
            <a:r>
              <a:rPr lang="en-US" b="1" dirty="0">
                <a:solidFill>
                  <a:schemeClr val="accent1"/>
                </a:solidFill>
              </a:rPr>
              <a:t>engage</a:t>
            </a:r>
            <a:r>
              <a:rPr lang="en-US" b="1" dirty="0"/>
              <a:t> </a:t>
            </a:r>
            <a:r>
              <a:rPr lang="en-US" dirty="0"/>
              <a:t>youth?</a:t>
            </a:r>
          </a:p>
          <a:p>
            <a:pPr lvl="1"/>
            <a:r>
              <a:rPr lang="en-US" dirty="0"/>
              <a:t>Is the language in the script </a:t>
            </a:r>
            <a:r>
              <a:rPr lang="en-US" b="1" dirty="0">
                <a:solidFill>
                  <a:schemeClr val="accent1"/>
                </a:solidFill>
              </a:rPr>
              <a:t>accessible</a:t>
            </a:r>
            <a:r>
              <a:rPr lang="en-US" b="1" dirty="0"/>
              <a:t> </a:t>
            </a:r>
            <a:r>
              <a:rPr lang="en-US" dirty="0"/>
              <a:t>to this population and age group? Will the script </a:t>
            </a:r>
            <a:r>
              <a:rPr lang="en-US" b="1" dirty="0">
                <a:solidFill>
                  <a:schemeClr val="accent1"/>
                </a:solidFill>
              </a:rPr>
              <a:t>effectively inform</a:t>
            </a:r>
            <a:r>
              <a:rPr lang="en-US" dirty="0">
                <a:solidFill>
                  <a:schemeClr val="accent1"/>
                </a:solidFill>
              </a:rPr>
              <a:t> </a:t>
            </a:r>
            <a:r>
              <a:rPr lang="en-US" dirty="0"/>
              <a:t>youth about what activities they would be asked to be involved in as part of the study?</a:t>
            </a:r>
          </a:p>
          <a:p>
            <a:pPr lvl="1"/>
            <a:r>
              <a:rPr lang="en-US" dirty="0"/>
              <a:t>Does the script need to provide </a:t>
            </a:r>
            <a:r>
              <a:rPr lang="en-US" b="1" dirty="0">
                <a:solidFill>
                  <a:schemeClr val="accent1"/>
                </a:solidFill>
              </a:rPr>
              <a:t>more detail</a:t>
            </a:r>
            <a:r>
              <a:rPr lang="en-US" dirty="0"/>
              <a:t>? Less detail?</a:t>
            </a:r>
          </a:p>
          <a:p>
            <a:pPr lvl="1"/>
            <a:r>
              <a:rPr lang="en-US" dirty="0"/>
              <a:t>Is the script </a:t>
            </a:r>
            <a:r>
              <a:rPr lang="en-US" b="1" dirty="0">
                <a:solidFill>
                  <a:schemeClr val="accent1"/>
                </a:solidFill>
              </a:rPr>
              <a:t>inclusive</a:t>
            </a:r>
            <a:r>
              <a:rPr lang="en-US" dirty="0"/>
              <a:t> of a range of experiences and situations?</a:t>
            </a:r>
          </a:p>
          <a:p>
            <a:pPr lvl="1"/>
            <a:r>
              <a:rPr lang="en-US" dirty="0"/>
              <a:t>Is the script </a:t>
            </a:r>
            <a:r>
              <a:rPr lang="en-US" b="1" dirty="0">
                <a:solidFill>
                  <a:schemeClr val="accent1"/>
                </a:solidFill>
              </a:rPr>
              <a:t>coercive</a:t>
            </a:r>
            <a:r>
              <a:rPr lang="en-US" dirty="0"/>
              <a:t> in any way?</a:t>
            </a:r>
          </a:p>
          <a:p>
            <a:pPr marL="0" indent="0">
              <a:buNone/>
            </a:pPr>
            <a:r>
              <a:rPr lang="en-US" sz="2400" b="0" dirty="0">
                <a:solidFill>
                  <a:schemeClr val="bg1"/>
                </a:solidFill>
                <a:latin typeface="+mn-lt"/>
              </a:rPr>
              <a:t>*We’ll discuss incentives later in the meeting</a:t>
            </a:r>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11</a:t>
            </a:fld>
            <a:endParaRPr lang="en-US" dirty="0"/>
          </a:p>
        </p:txBody>
      </p:sp>
    </p:spTree>
    <p:extLst>
      <p:ext uri="{BB962C8B-B14F-4D97-AF65-F5344CB8AC3E}">
        <p14:creationId xmlns:p14="http://schemas.microsoft.com/office/powerpoint/2010/main" val="4234300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lstStyle/>
          <a:p>
            <a:r>
              <a:rPr lang="en-US" dirty="0"/>
              <a:t>Let’s discuss! Feedback on the script</a:t>
            </a: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a:xfrm>
            <a:off x="838198" y="1806754"/>
            <a:ext cx="10515603" cy="4672888"/>
          </a:xfrm>
        </p:spPr>
        <p:txBody>
          <a:bodyPr>
            <a:normAutofit/>
          </a:bodyPr>
          <a:lstStyle/>
          <a:p>
            <a:r>
              <a:rPr lang="en-US" dirty="0"/>
              <a:t>What could be improved?</a:t>
            </a:r>
          </a:p>
          <a:p>
            <a:pPr lvl="1"/>
            <a:r>
              <a:rPr lang="en-US" dirty="0"/>
              <a:t>Will the script </a:t>
            </a:r>
            <a:r>
              <a:rPr lang="en-US" b="1" dirty="0">
                <a:solidFill>
                  <a:schemeClr val="accent1"/>
                </a:solidFill>
              </a:rPr>
              <a:t>engage</a:t>
            </a:r>
            <a:r>
              <a:rPr lang="en-US" b="1" dirty="0"/>
              <a:t> </a:t>
            </a:r>
            <a:r>
              <a:rPr lang="en-US" dirty="0"/>
              <a:t>youth?</a:t>
            </a:r>
          </a:p>
          <a:p>
            <a:pPr lvl="1"/>
            <a:r>
              <a:rPr lang="en-US" dirty="0"/>
              <a:t>Is the language in the script </a:t>
            </a:r>
            <a:r>
              <a:rPr lang="en-US" b="1" dirty="0">
                <a:solidFill>
                  <a:schemeClr val="accent1"/>
                </a:solidFill>
              </a:rPr>
              <a:t>accessible</a:t>
            </a:r>
            <a:r>
              <a:rPr lang="en-US" b="1" dirty="0"/>
              <a:t> </a:t>
            </a:r>
            <a:r>
              <a:rPr lang="en-US" dirty="0"/>
              <a:t>to this population and age group? Will the script </a:t>
            </a:r>
            <a:r>
              <a:rPr lang="en-US" b="1" dirty="0">
                <a:solidFill>
                  <a:schemeClr val="accent1"/>
                </a:solidFill>
              </a:rPr>
              <a:t>effectively inform</a:t>
            </a:r>
            <a:r>
              <a:rPr lang="en-US" dirty="0">
                <a:solidFill>
                  <a:schemeClr val="accent1"/>
                </a:solidFill>
              </a:rPr>
              <a:t> </a:t>
            </a:r>
            <a:r>
              <a:rPr lang="en-US" dirty="0"/>
              <a:t>youth about what activities they would be asked to be involved in as part of the study?</a:t>
            </a:r>
          </a:p>
          <a:p>
            <a:pPr lvl="1"/>
            <a:r>
              <a:rPr lang="en-US" dirty="0"/>
              <a:t>Does the script need to provide </a:t>
            </a:r>
            <a:r>
              <a:rPr lang="en-US" b="1" dirty="0">
                <a:solidFill>
                  <a:schemeClr val="accent1"/>
                </a:solidFill>
              </a:rPr>
              <a:t>more detail</a:t>
            </a:r>
            <a:r>
              <a:rPr lang="en-US" dirty="0"/>
              <a:t>? Less detail?</a:t>
            </a:r>
          </a:p>
          <a:p>
            <a:pPr lvl="1"/>
            <a:r>
              <a:rPr lang="en-US" dirty="0"/>
              <a:t>Is the script </a:t>
            </a:r>
            <a:r>
              <a:rPr lang="en-US" b="1" dirty="0">
                <a:solidFill>
                  <a:schemeClr val="accent1"/>
                </a:solidFill>
              </a:rPr>
              <a:t>inclusive</a:t>
            </a:r>
            <a:r>
              <a:rPr lang="en-US" dirty="0"/>
              <a:t> of a range of experiences and situations?</a:t>
            </a:r>
          </a:p>
          <a:p>
            <a:pPr lvl="1"/>
            <a:r>
              <a:rPr lang="en-US" dirty="0"/>
              <a:t>Is the script </a:t>
            </a:r>
            <a:r>
              <a:rPr lang="en-US" b="1" dirty="0">
                <a:solidFill>
                  <a:schemeClr val="accent1"/>
                </a:solidFill>
              </a:rPr>
              <a:t>coercive</a:t>
            </a:r>
            <a:r>
              <a:rPr lang="en-US" dirty="0"/>
              <a:t> in any way?</a:t>
            </a:r>
          </a:p>
          <a:p>
            <a:r>
              <a:rPr lang="en-US" dirty="0"/>
              <a:t>What effective strategies have you seen for engaging young adults with child welfare histories when inviting them to participate in a study?</a:t>
            </a:r>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12</a:t>
            </a:fld>
            <a:endParaRPr lang="en-US" dirty="0"/>
          </a:p>
        </p:txBody>
      </p:sp>
      <p:sp>
        <p:nvSpPr>
          <p:cNvPr id="5" name="Circle: Hollow 4">
            <a:extLst>
              <a:ext uri="{FF2B5EF4-FFF2-40B4-BE49-F238E27FC236}">
                <a16:creationId xmlns:a16="http://schemas.microsoft.com/office/drawing/2014/main" id="{9B291975-D853-4871-943A-C6EF82D37FB9}"/>
              </a:ext>
            </a:extLst>
          </p:cNvPr>
          <p:cNvSpPr/>
          <p:nvPr/>
        </p:nvSpPr>
        <p:spPr bwMode="auto">
          <a:xfrm>
            <a:off x="10399059" y="1004047"/>
            <a:ext cx="1373214" cy="1307184"/>
          </a:xfrm>
          <a:prstGeom prst="donut">
            <a:avLst>
              <a:gd name="adj" fmla="val 18068"/>
            </a:avLst>
          </a:prstGeom>
          <a:solidFill>
            <a:schemeClr val="accent5"/>
          </a:solidFill>
          <a:ln>
            <a:noFill/>
          </a:ln>
        </p:spPr>
        <p:txBody>
          <a:bodyPr vert="horz" wrap="square" lIns="91440" tIns="45720" rIns="91440" bIns="45720" numCol="1" rtlCol="0" anchor="t" anchorCtr="0" compatLnSpc="1">
            <a:prstTxWarp prst="textNoShape">
              <a:avLst/>
            </a:prstTxWarp>
          </a:bodyPr>
          <a:lstStyle/>
          <a:p>
            <a:pPr algn="ctr"/>
            <a:endParaRPr lang="en-US" dirty="0"/>
          </a:p>
        </p:txBody>
      </p:sp>
      <p:sp>
        <p:nvSpPr>
          <p:cNvPr id="6" name="TextBox 5">
            <a:extLst>
              <a:ext uri="{FF2B5EF4-FFF2-40B4-BE49-F238E27FC236}">
                <a16:creationId xmlns:a16="http://schemas.microsoft.com/office/drawing/2014/main" id="{7ED9A89E-6E4D-49FD-AA06-B8CDF45D64DD}"/>
              </a:ext>
            </a:extLst>
          </p:cNvPr>
          <p:cNvSpPr txBox="1"/>
          <p:nvPr/>
        </p:nvSpPr>
        <p:spPr>
          <a:xfrm>
            <a:off x="10757674" y="1334473"/>
            <a:ext cx="655983" cy="646331"/>
          </a:xfrm>
          <a:prstGeom prst="rect">
            <a:avLst/>
          </a:prstGeom>
          <a:noFill/>
        </p:spPr>
        <p:txBody>
          <a:bodyPr wrap="square" rtlCol="0">
            <a:spAutoFit/>
          </a:bodyPr>
          <a:lstStyle/>
          <a:p>
            <a:pPr algn="ctr"/>
            <a:r>
              <a:rPr lang="en-US" b="1" dirty="0">
                <a:solidFill>
                  <a:schemeClr val="accent1"/>
                </a:solidFill>
              </a:rPr>
              <a:t>1 min</a:t>
            </a:r>
          </a:p>
        </p:txBody>
      </p:sp>
      <p:sp>
        <p:nvSpPr>
          <p:cNvPr id="7" name="TextBox 6">
            <a:extLst>
              <a:ext uri="{FF2B5EF4-FFF2-40B4-BE49-F238E27FC236}">
                <a16:creationId xmlns:a16="http://schemas.microsoft.com/office/drawing/2014/main" id="{36380F35-2ED9-49F0-95B8-0E05BF90E53E}"/>
              </a:ext>
            </a:extLst>
          </p:cNvPr>
          <p:cNvSpPr txBox="1"/>
          <p:nvPr/>
        </p:nvSpPr>
        <p:spPr>
          <a:xfrm>
            <a:off x="9271785" y="6293702"/>
            <a:ext cx="1918447" cy="369332"/>
          </a:xfrm>
          <a:prstGeom prst="rect">
            <a:avLst/>
          </a:prstGeom>
          <a:noFill/>
        </p:spPr>
        <p:txBody>
          <a:bodyPr wrap="square" rtlCol="0">
            <a:spAutoFit/>
          </a:bodyPr>
          <a:lstStyle/>
          <a:p>
            <a:r>
              <a:rPr lang="en-US" dirty="0">
                <a:solidFill>
                  <a:srgbClr val="0070C0"/>
                </a:solidFill>
                <a:hlinkClick r:id="rId3" action="ppaction://hlinksldjump">
                  <a:extLst>
                    <a:ext uri="{A12FA001-AC4F-418D-AE19-62706E023703}">
                      <ahyp:hlinkClr xmlns:ahyp="http://schemas.microsoft.com/office/drawing/2018/hyperlinkcolor" val="tx"/>
                    </a:ext>
                  </a:extLst>
                </a:hlinkClick>
              </a:rPr>
              <a:t>Jump to Slide 12</a:t>
            </a:r>
            <a:endParaRPr lang="en-US" dirty="0">
              <a:solidFill>
                <a:srgbClr val="0070C0"/>
              </a:solidFill>
            </a:endParaRPr>
          </a:p>
        </p:txBody>
      </p:sp>
    </p:spTree>
    <p:extLst>
      <p:ext uri="{BB962C8B-B14F-4D97-AF65-F5344CB8AC3E}">
        <p14:creationId xmlns:p14="http://schemas.microsoft.com/office/powerpoint/2010/main" val="22221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xit" presetSubtype="1" fill="hold" grpId="0" nodeType="clickEffect">
                                  <p:stCondLst>
                                    <p:cond delay="0"/>
                                  </p:stCondLst>
                                  <p:childTnLst>
                                    <p:animEffect transition="out" filter="wheel(1)">
                                      <p:cBhvr>
                                        <p:cTn id="10" dur="59000"/>
                                        <p:tgtEl>
                                          <p:spTgt spid="5"/>
                                        </p:tgtEl>
                                      </p:cBhvr>
                                    </p:animEffect>
                                    <p:set>
                                      <p:cBhvr>
                                        <p:cTn id="11" dur="1" fill="hold">
                                          <p:stCondLst>
                                            <p:cond delay="58999"/>
                                          </p:stCondLst>
                                        </p:cTn>
                                        <p:tgtEl>
                                          <p:spTgt spid="5"/>
                                        </p:tgtEl>
                                        <p:attrNameLst>
                                          <p:attrName>style.visibility</p:attrName>
                                        </p:attrNameLst>
                                      </p:cBhvr>
                                      <p:to>
                                        <p:strVal val="hidden"/>
                                      </p:to>
                                    </p:set>
                                  </p:childTnLst>
                                </p:cTn>
                              </p:par>
                            </p:childTnLst>
                          </p:cTn>
                        </p:par>
                        <p:par>
                          <p:cTn id="12" fill="hold">
                            <p:stCondLst>
                              <p:cond delay="59000"/>
                            </p:stCondLst>
                            <p:childTnLst>
                              <p:par>
                                <p:cTn id="13" presetID="1" presetClass="exit"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7050" y="1917700"/>
            <a:ext cx="8597900" cy="4940300"/>
          </a:xfrm>
          <a:prstGeom prst="rect">
            <a:avLst/>
          </a:prstGeom>
          <a:blipFill dpi="0" rotWithShape="1">
            <a:blip r:embed="rId3" cstate="print">
              <a:alphaModFix amt="1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2"/>
          <p:cNvSpPr>
            <a:spLocks noGrp="1"/>
          </p:cNvSpPr>
          <p:nvPr>
            <p:ph type="body" idx="1"/>
          </p:nvPr>
        </p:nvSpPr>
        <p:spPr>
          <a:xfrm>
            <a:off x="909637" y="2192918"/>
            <a:ext cx="10363200" cy="1500187"/>
          </a:xfrm>
        </p:spPr>
        <p:txBody>
          <a:bodyPr>
            <a:normAutofit/>
          </a:bodyPr>
          <a:lstStyle/>
          <a:p>
            <a:r>
              <a:rPr lang="en-US" sz="5400" dirty="0">
                <a:solidFill>
                  <a:schemeClr val="accent1"/>
                </a:solidFill>
                <a:latin typeface="Montserrat" panose="00000500000000000000" pitchFamily="2" charset="0"/>
              </a:rPr>
              <a:t>Focus Group Recruitment</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1657481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nchor="ctr">
            <a:normAutofit/>
          </a:bodyPr>
          <a:lstStyle/>
          <a:p>
            <a:r>
              <a:rPr lang="en-US" dirty="0"/>
              <a:t>Purpose of the focus groups</a:t>
            </a:r>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nchor="ctr">
            <a:normAutofit/>
          </a:bodyPr>
          <a:lstStyle/>
          <a:p>
            <a:pPr>
              <a:spcAft>
                <a:spcPts val="600"/>
              </a:spcAft>
            </a:pPr>
            <a:fld id="{0A1F2A9D-2A20-154F-9C67-DD19750049F0}" type="slidenum">
              <a:rPr lang="en-US" smtClean="0"/>
              <a:pPr>
                <a:spcAft>
                  <a:spcPts val="600"/>
                </a:spcAft>
              </a:pPr>
              <a:t>14</a:t>
            </a:fld>
            <a:endParaRPr lang="en-US" dirty="0"/>
          </a:p>
        </p:txBody>
      </p:sp>
      <p:graphicFrame>
        <p:nvGraphicFramePr>
          <p:cNvPr id="14" name="Table 14">
            <a:extLst>
              <a:ext uri="{FF2B5EF4-FFF2-40B4-BE49-F238E27FC236}">
                <a16:creationId xmlns:a16="http://schemas.microsoft.com/office/drawing/2014/main" id="{2EBFA907-2CA5-47EF-91ED-972C0627DE88}"/>
              </a:ext>
            </a:extLst>
          </p:cNvPr>
          <p:cNvGraphicFramePr>
            <a:graphicFrameLocks noGrp="1"/>
          </p:cNvGraphicFramePr>
          <p:nvPr>
            <p:extLst>
              <p:ext uri="{D42A27DB-BD31-4B8C-83A1-F6EECF244321}">
                <p14:modId xmlns:p14="http://schemas.microsoft.com/office/powerpoint/2010/main" val="1345256426"/>
              </p:ext>
            </p:extLst>
          </p:nvPr>
        </p:nvGraphicFramePr>
        <p:xfrm>
          <a:off x="734289" y="1735640"/>
          <a:ext cx="5061426" cy="4104396"/>
        </p:xfrm>
        <a:graphic>
          <a:graphicData uri="http://schemas.openxmlformats.org/drawingml/2006/table">
            <a:tbl>
              <a:tblPr firstRow="1" bandRow="1">
                <a:tableStyleId>{68D230F3-CF80-4859-8CE7-A43EE81993B5}</a:tableStyleId>
              </a:tblPr>
              <a:tblGrid>
                <a:gridCol w="5061426">
                  <a:extLst>
                    <a:ext uri="{9D8B030D-6E8A-4147-A177-3AD203B41FA5}">
                      <a16:colId xmlns:a16="http://schemas.microsoft.com/office/drawing/2014/main" val="3284161778"/>
                    </a:ext>
                  </a:extLst>
                </a:gridCol>
              </a:tblGrid>
              <a:tr h="83714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600" dirty="0">
                          <a:solidFill>
                            <a:schemeClr val="tx1"/>
                          </a:solidFill>
                        </a:rPr>
                        <a:t>Youth offered Pathways services (intervention group)</a:t>
                      </a:r>
                    </a:p>
                  </a:txBody>
                  <a:tcPr>
                    <a:solidFill>
                      <a:schemeClr val="accent1"/>
                    </a:solidFill>
                  </a:tcPr>
                </a:tc>
                <a:extLst>
                  <a:ext uri="{0D108BD9-81ED-4DB2-BD59-A6C34878D82A}">
                    <a16:rowId xmlns:a16="http://schemas.microsoft.com/office/drawing/2014/main" val="3539805930"/>
                  </a:ext>
                </a:extLst>
              </a:tr>
              <a:tr h="3220476">
                <a:tc>
                  <a:txBody>
                    <a:bodyPr/>
                    <a:lstStyle/>
                    <a:p>
                      <a:pPr marL="285750" lvl="0" indent="-285750">
                        <a:buFont typeface="Arial" panose="020B0604020202020204" pitchFamily="34" charset="0"/>
                        <a:buChar char="•"/>
                      </a:pPr>
                      <a:r>
                        <a:rPr lang="en-US" sz="2600" dirty="0">
                          <a:solidFill>
                            <a:schemeClr val="accent1"/>
                          </a:solidFill>
                        </a:rPr>
                        <a:t>What were youths’ perceptions of the Pathways model? How did they describe their experience with it?</a:t>
                      </a:r>
                    </a:p>
                    <a:p>
                      <a:pPr marL="285750" lvl="0" indent="-285750">
                        <a:buFont typeface="Arial" panose="020B0604020202020204" pitchFamily="34" charset="0"/>
                        <a:buChar char="•"/>
                      </a:pPr>
                      <a:r>
                        <a:rPr lang="en-US" sz="2600" dirty="0">
                          <a:solidFill>
                            <a:schemeClr val="accent1"/>
                          </a:solidFill>
                        </a:rPr>
                        <a:t>What factors helped youth engage in Pathways, or kept them from engaging in it?</a:t>
                      </a:r>
                    </a:p>
                  </a:txBody>
                  <a:tcPr>
                    <a:solidFill>
                      <a:schemeClr val="tx1">
                        <a:alpha val="20000"/>
                      </a:schemeClr>
                    </a:solidFill>
                  </a:tcPr>
                </a:tc>
                <a:extLst>
                  <a:ext uri="{0D108BD9-81ED-4DB2-BD59-A6C34878D82A}">
                    <a16:rowId xmlns:a16="http://schemas.microsoft.com/office/drawing/2014/main" val="2335652906"/>
                  </a:ext>
                </a:extLst>
              </a:tr>
            </a:tbl>
          </a:graphicData>
        </a:graphic>
      </p:graphicFrame>
      <p:graphicFrame>
        <p:nvGraphicFramePr>
          <p:cNvPr id="17" name="Table 14">
            <a:extLst>
              <a:ext uri="{FF2B5EF4-FFF2-40B4-BE49-F238E27FC236}">
                <a16:creationId xmlns:a16="http://schemas.microsoft.com/office/drawing/2014/main" id="{539B1CF3-1F6B-4AAD-B0A6-5F9D0A8272ED}"/>
              </a:ext>
            </a:extLst>
          </p:cNvPr>
          <p:cNvGraphicFramePr>
            <a:graphicFrameLocks noGrp="1"/>
          </p:cNvGraphicFramePr>
          <p:nvPr>
            <p:extLst>
              <p:ext uri="{D42A27DB-BD31-4B8C-83A1-F6EECF244321}">
                <p14:modId xmlns:p14="http://schemas.microsoft.com/office/powerpoint/2010/main" val="4143965249"/>
              </p:ext>
            </p:extLst>
          </p:nvPr>
        </p:nvGraphicFramePr>
        <p:xfrm>
          <a:off x="6188467" y="1735639"/>
          <a:ext cx="5061426" cy="4114063"/>
        </p:xfrm>
        <a:graphic>
          <a:graphicData uri="http://schemas.openxmlformats.org/drawingml/2006/table">
            <a:tbl>
              <a:tblPr firstRow="1" bandRow="1">
                <a:tableStyleId>{68D230F3-CF80-4859-8CE7-A43EE81993B5}</a:tableStyleId>
              </a:tblPr>
              <a:tblGrid>
                <a:gridCol w="5061426">
                  <a:extLst>
                    <a:ext uri="{9D8B030D-6E8A-4147-A177-3AD203B41FA5}">
                      <a16:colId xmlns:a16="http://schemas.microsoft.com/office/drawing/2014/main" val="3284161778"/>
                    </a:ext>
                  </a:extLst>
                </a:gridCol>
              </a:tblGrid>
              <a:tr h="837141">
                <a:tc>
                  <a:txBody>
                    <a:bodyPr/>
                    <a:lstStyle/>
                    <a:p>
                      <a:pPr algn="ctr"/>
                      <a:r>
                        <a:rPr lang="en-US" sz="2600" dirty="0"/>
                        <a:t>Youth offered comparison services (comparison group)</a:t>
                      </a:r>
                    </a:p>
                  </a:txBody>
                  <a:tcPr>
                    <a:solidFill>
                      <a:schemeClr val="accent1"/>
                    </a:solidFill>
                  </a:tcPr>
                </a:tc>
                <a:extLst>
                  <a:ext uri="{0D108BD9-81ED-4DB2-BD59-A6C34878D82A}">
                    <a16:rowId xmlns:a16="http://schemas.microsoft.com/office/drawing/2014/main" val="3539805930"/>
                  </a:ext>
                </a:extLst>
              </a:tr>
              <a:tr h="3230143">
                <a:tc>
                  <a:txBody>
                    <a:bodyPr/>
                    <a:lstStyle/>
                    <a:p>
                      <a:pPr marL="285750" lvl="0" indent="-285750">
                        <a:buFont typeface="Arial" panose="020B0604020202020204" pitchFamily="34" charset="0"/>
                        <a:buChar char="•"/>
                      </a:pPr>
                      <a:r>
                        <a:rPr lang="en-US" sz="2600" dirty="0">
                          <a:solidFill>
                            <a:schemeClr val="accent1"/>
                          </a:solidFill>
                        </a:rPr>
                        <a:t>How were services available to youth in the comparison group (Chafee services) distinct from services available to youth in the intervention group (Pathways services)?</a:t>
                      </a:r>
                    </a:p>
                  </a:txBody>
                  <a:tcPr>
                    <a:noFill/>
                  </a:tcPr>
                </a:tc>
                <a:extLst>
                  <a:ext uri="{0D108BD9-81ED-4DB2-BD59-A6C34878D82A}">
                    <a16:rowId xmlns:a16="http://schemas.microsoft.com/office/drawing/2014/main" val="2335652906"/>
                  </a:ext>
                </a:extLst>
              </a:tr>
            </a:tbl>
          </a:graphicData>
        </a:graphic>
      </p:graphicFrame>
    </p:spTree>
    <p:extLst>
      <p:ext uri="{BB962C8B-B14F-4D97-AF65-F5344CB8AC3E}">
        <p14:creationId xmlns:p14="http://schemas.microsoft.com/office/powerpoint/2010/main" val="112272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lstStyle/>
          <a:p>
            <a:r>
              <a:rPr lang="en-US" dirty="0"/>
              <a:t>Focus group recruitment strategy</a:t>
            </a: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a:xfrm>
            <a:off x="838198" y="1685542"/>
            <a:ext cx="10515603" cy="4370207"/>
          </a:xfrm>
        </p:spPr>
        <p:txBody>
          <a:bodyPr>
            <a:normAutofit/>
          </a:bodyPr>
          <a:lstStyle/>
          <a:p>
            <a:pPr marL="0"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0" indent="0" algn="ctr">
              <a:buNone/>
            </a:pPr>
            <a:endParaRPr lang="en-US" b="1" i="1" dirty="0">
              <a:solidFill>
                <a:schemeClr val="accent5"/>
              </a:solidFill>
              <a:latin typeface="+mj-lt"/>
            </a:endParaRPr>
          </a:p>
          <a:p>
            <a:pPr marL="0" indent="0" algn="ctr">
              <a:buNone/>
            </a:pPr>
            <a:endParaRPr lang="en-US" i="1" dirty="0">
              <a:solidFill>
                <a:schemeClr val="accent5"/>
              </a:solidFill>
            </a:endParaRPr>
          </a:p>
          <a:p>
            <a:pPr marL="457200" lvl="1" indent="0">
              <a:buNone/>
            </a:pPr>
            <a:endParaRPr lang="en-US" dirty="0"/>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15</a:t>
            </a:fld>
            <a:endParaRPr lang="en-US" dirty="0"/>
          </a:p>
        </p:txBody>
      </p:sp>
      <p:sp>
        <p:nvSpPr>
          <p:cNvPr id="5" name="Text Placeholder 2">
            <a:extLst>
              <a:ext uri="{FF2B5EF4-FFF2-40B4-BE49-F238E27FC236}">
                <a16:creationId xmlns:a16="http://schemas.microsoft.com/office/drawing/2014/main" id="{90821664-5422-4E47-8BA1-F90E381E9619}"/>
              </a:ext>
            </a:extLst>
          </p:cNvPr>
          <p:cNvSpPr txBox="1">
            <a:spLocks/>
          </p:cNvSpPr>
          <p:nvPr/>
        </p:nvSpPr>
        <p:spPr>
          <a:xfrm>
            <a:off x="838198" y="1806754"/>
            <a:ext cx="10515603" cy="424899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chemeClr val="bg2"/>
                </a:solidFill>
                <a:latin typeface="+mj-lt"/>
                <a:ea typeface="+mn-ea"/>
                <a:cs typeface="+mn-cs"/>
              </a:defRPr>
            </a:lvl1pPr>
            <a:lvl2pPr marL="685800" indent="-228600" algn="l" defTabSz="914400" rtl="0" eaLnBrk="1" latinLnBrk="0" hangingPunct="1">
              <a:lnSpc>
                <a:spcPct val="90000"/>
              </a:lnSpc>
              <a:spcBef>
                <a:spcPts val="500"/>
              </a:spcBef>
              <a:buClr>
                <a:schemeClr val="bg2"/>
              </a:buClr>
              <a:buFont typeface="Georgia" panose="02040502050405020303" pitchFamily="18" charset="0"/>
              <a:buChar char="-"/>
              <a:defRPr sz="2400" kern="1200">
                <a:solidFill>
                  <a:schemeClr val="bg1"/>
                </a:solidFill>
                <a:latin typeface="+mn-lt"/>
                <a:ea typeface="+mn-ea"/>
                <a:cs typeface="+mn-cs"/>
              </a:defRPr>
            </a:lvl2pPr>
            <a:lvl3pPr marL="914400" indent="-228600" algn="l" defTabSz="914400" rtl="0" eaLnBrk="1" latinLnBrk="0" hangingPunct="1">
              <a:lnSpc>
                <a:spcPct val="90000"/>
              </a:lnSpc>
              <a:spcBef>
                <a:spcPts val="500"/>
              </a:spcBef>
              <a:buClr>
                <a:schemeClr val="bg2"/>
              </a:buClr>
              <a:buFont typeface="Courier New" panose="02070309020205020404" pitchFamily="49" charset="0"/>
              <a:buChar char="o"/>
              <a:defRPr sz="2000" kern="1200">
                <a:solidFill>
                  <a:schemeClr val="bg1"/>
                </a:solidFill>
                <a:latin typeface="+mn-lt"/>
                <a:ea typeface="+mn-ea"/>
                <a:cs typeface="+mn-cs"/>
              </a:defRPr>
            </a:lvl3pPr>
            <a:lvl4pPr marL="118872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1463040" indent="-228600" algn="l" defTabSz="914400" rtl="0" eaLnBrk="1" latinLnBrk="0" hangingPunct="1">
              <a:lnSpc>
                <a:spcPct val="90000"/>
              </a:lnSpc>
              <a:spcBef>
                <a:spcPts val="500"/>
              </a:spcBef>
              <a:buClr>
                <a:schemeClr val="accent1"/>
              </a:buClr>
              <a:buFont typeface="Georgia" panose="02040502050405020303" pitchFamily="18"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Coordinate with county to identify most effective approach to recruit youth with varying levels of program engagement</a:t>
            </a:r>
          </a:p>
          <a:p>
            <a:endParaRPr lang="en-US" dirty="0"/>
          </a:p>
          <a:p>
            <a:r>
              <a:rPr lang="en-US" dirty="0"/>
              <a:t>Go to </a:t>
            </a:r>
            <a:r>
              <a:rPr lang="en-US" dirty="0">
                <a:hlinkClick r:id="rId3"/>
              </a:rPr>
              <a:t>www.menti.com</a:t>
            </a:r>
            <a:r>
              <a:rPr lang="en-US" dirty="0"/>
              <a:t> and enter the code 83 32 03</a:t>
            </a:r>
          </a:p>
          <a:p>
            <a:endParaRPr lang="en-US" dirty="0">
              <a:highlight>
                <a:srgbClr val="FFFF00"/>
              </a:highlight>
            </a:endParaRPr>
          </a:p>
          <a:p>
            <a:pPr marL="0" indent="0" algn="ctr">
              <a:buNone/>
            </a:pPr>
            <a:r>
              <a:rPr lang="en-US" i="1" dirty="0">
                <a:solidFill>
                  <a:schemeClr val="accent5"/>
                </a:solidFill>
              </a:rPr>
              <a:t>From your experience working with this population, what strategies would you suggest we use to recruit youth with varying levels of service engagement?</a:t>
            </a:r>
          </a:p>
          <a:p>
            <a:endParaRPr lang="en-US" dirty="0">
              <a:highlight>
                <a:srgbClr val="FFFF00"/>
              </a:highlight>
            </a:endParaRPr>
          </a:p>
        </p:txBody>
      </p:sp>
    </p:spTree>
    <p:extLst>
      <p:ext uri="{BB962C8B-B14F-4D97-AF65-F5344CB8AC3E}">
        <p14:creationId xmlns:p14="http://schemas.microsoft.com/office/powerpoint/2010/main" val="346166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4" end="4"/>
                                            </p:txEl>
                                          </p:spTgt>
                                        </p:tgtEl>
                                        <p:attrNameLst>
                                          <p:attrName>style.visibility</p:attrName>
                                        </p:attrNameLst>
                                      </p:cBhvr>
                                      <p:to>
                                        <p:strVal val="visible"/>
                                      </p:to>
                                    </p:set>
                                    <p:animEffect transition="in" filter="fade">
                                      <p:cBhvr>
                                        <p:cTn id="1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D7A4D-6861-4F8C-B55F-F3D4EF9D9388}"/>
              </a:ext>
            </a:extLst>
          </p:cNvPr>
          <p:cNvSpPr>
            <a:spLocks noGrp="1"/>
          </p:cNvSpPr>
          <p:nvPr>
            <p:ph type="title"/>
          </p:nvPr>
        </p:nvSpPr>
        <p:spPr/>
        <p:txBody>
          <a:bodyPr>
            <a:normAutofit/>
          </a:bodyPr>
          <a:lstStyle/>
          <a:p>
            <a:r>
              <a:rPr lang="en-US" dirty="0"/>
              <a:t>Your ideas for strategies for focus group recruitment strategies: Menti poll results</a:t>
            </a:r>
          </a:p>
        </p:txBody>
      </p:sp>
      <p:sp>
        <p:nvSpPr>
          <p:cNvPr id="4" name="Slide Number Placeholder 3">
            <a:extLst>
              <a:ext uri="{FF2B5EF4-FFF2-40B4-BE49-F238E27FC236}">
                <a16:creationId xmlns:a16="http://schemas.microsoft.com/office/drawing/2014/main" id="{E87FDA4A-31CA-45B6-A26D-8B9929E608D1}"/>
              </a:ext>
            </a:extLst>
          </p:cNvPr>
          <p:cNvSpPr>
            <a:spLocks noGrp="1"/>
          </p:cNvSpPr>
          <p:nvPr>
            <p:ph type="sldNum" sz="quarter" idx="12"/>
          </p:nvPr>
        </p:nvSpPr>
        <p:spPr/>
        <p:txBody>
          <a:bodyPr/>
          <a:lstStyle/>
          <a:p>
            <a:fld id="{0A1F2A9D-2A20-154F-9C67-DD19750049F0}" type="slidenum">
              <a:rPr lang="en-US" smtClean="0"/>
              <a:pPr/>
              <a:t>16</a:t>
            </a:fld>
            <a:endParaRPr lang="en-US" dirty="0"/>
          </a:p>
        </p:txBody>
      </p:sp>
      <p:pic>
        <p:nvPicPr>
          <p:cNvPr id="5" name="Graphic 4" descr="Customer review RTL">
            <a:extLst>
              <a:ext uri="{FF2B5EF4-FFF2-40B4-BE49-F238E27FC236}">
                <a16:creationId xmlns:a16="http://schemas.microsoft.com/office/drawing/2014/main" id="{B517784E-95F0-45E8-B45C-E05AD68432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00549" y="2079925"/>
            <a:ext cx="3390901" cy="3390901"/>
          </a:xfrm>
          <a:prstGeom prst="rect">
            <a:avLst/>
          </a:prstGeom>
        </p:spPr>
      </p:pic>
    </p:spTree>
    <p:extLst>
      <p:ext uri="{BB962C8B-B14F-4D97-AF65-F5344CB8AC3E}">
        <p14:creationId xmlns:p14="http://schemas.microsoft.com/office/powerpoint/2010/main" val="1636324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lstStyle/>
          <a:p>
            <a:r>
              <a:rPr lang="en-US" dirty="0"/>
              <a:t>Focus group recruitment plans</a:t>
            </a: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a:xfrm>
            <a:off x="673932" y="1685542"/>
            <a:ext cx="10844135" cy="4479845"/>
          </a:xfrm>
        </p:spPr>
        <p:txBody>
          <a:bodyPr>
            <a:normAutofit/>
          </a:bodyPr>
          <a:lstStyle/>
          <a:p>
            <a:pPr marL="514350" indent="-514350">
              <a:buFont typeface="+mj-lt"/>
              <a:buAutoNum type="arabicPeriod"/>
            </a:pPr>
            <a:r>
              <a:rPr lang="en-US" dirty="0"/>
              <a:t>Have Pathways graduates recruit and conduct the focus groups in intervention counties</a:t>
            </a:r>
          </a:p>
          <a:p>
            <a:pPr lvl="1"/>
            <a:r>
              <a:rPr lang="en-US" dirty="0"/>
              <a:t>What are some potential challenges or obstacles to that approach?</a:t>
            </a:r>
          </a:p>
          <a:p>
            <a:pPr marL="514350" indent="-514350">
              <a:buFont typeface="+mj-lt"/>
              <a:buAutoNum type="arabicPeriod"/>
            </a:pPr>
            <a:r>
              <a:rPr lang="en-US" dirty="0"/>
              <a:t>Invite 8-10 youth per county to achieve focus group of 4 youth, and offer participation incentive</a:t>
            </a:r>
          </a:p>
          <a:p>
            <a:pPr lvl="1"/>
            <a:r>
              <a:rPr lang="en-US" dirty="0"/>
              <a:t>Does that assumption sound right to you? Do you think response rates might be lower than we expect? </a:t>
            </a:r>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17</a:t>
            </a:fld>
            <a:endParaRPr lang="en-US" dirty="0"/>
          </a:p>
        </p:txBody>
      </p:sp>
      <p:sp>
        <p:nvSpPr>
          <p:cNvPr id="5" name="TextBox 4">
            <a:extLst>
              <a:ext uri="{FF2B5EF4-FFF2-40B4-BE49-F238E27FC236}">
                <a16:creationId xmlns:a16="http://schemas.microsoft.com/office/drawing/2014/main" id="{57602BDA-AC08-4584-80A9-CE3049E5F234}"/>
              </a:ext>
            </a:extLst>
          </p:cNvPr>
          <p:cNvSpPr txBox="1"/>
          <p:nvPr/>
        </p:nvSpPr>
        <p:spPr>
          <a:xfrm>
            <a:off x="9271785" y="6293702"/>
            <a:ext cx="1918447" cy="369332"/>
          </a:xfrm>
          <a:prstGeom prst="rect">
            <a:avLst/>
          </a:prstGeom>
          <a:noFill/>
        </p:spPr>
        <p:txBody>
          <a:bodyPr wrap="square" rtlCol="0">
            <a:spAutoFit/>
          </a:bodyPr>
          <a:lstStyle/>
          <a:p>
            <a:r>
              <a:rPr lang="en-US" dirty="0">
                <a:solidFill>
                  <a:srgbClr val="0563C1"/>
                </a:solidFill>
                <a:hlinkClick r:id="rId3" action="ppaction://hlinksldjump"/>
              </a:rPr>
              <a:t>Jump to Slide 19</a:t>
            </a:r>
            <a:endParaRPr lang="en-US" dirty="0">
              <a:solidFill>
                <a:srgbClr val="0070C0"/>
              </a:solidFill>
            </a:endParaRPr>
          </a:p>
        </p:txBody>
      </p:sp>
    </p:spTree>
    <p:extLst>
      <p:ext uri="{BB962C8B-B14F-4D97-AF65-F5344CB8AC3E}">
        <p14:creationId xmlns:p14="http://schemas.microsoft.com/office/powerpoint/2010/main" val="263198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lstStyle/>
          <a:p>
            <a:r>
              <a:rPr lang="en-US" dirty="0"/>
              <a:t>Virtual focus group plans</a:t>
            </a: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a:xfrm>
            <a:off x="838198" y="1685542"/>
            <a:ext cx="10515603" cy="4370207"/>
          </a:xfrm>
        </p:spPr>
        <p:txBody>
          <a:bodyPr>
            <a:normAutofit/>
          </a:bodyPr>
          <a:lstStyle/>
          <a:p>
            <a:r>
              <a:rPr lang="en-US" dirty="0"/>
              <a:t>Use a virtual focus group discussion board</a:t>
            </a:r>
          </a:p>
          <a:p>
            <a:pPr lvl="1"/>
            <a:r>
              <a:rPr lang="en-US" dirty="0"/>
              <a:t>Preprogrammed questions</a:t>
            </a:r>
          </a:p>
          <a:p>
            <a:pPr lvl="1"/>
            <a:r>
              <a:rPr lang="en-US" dirty="0"/>
              <a:t>Moderator can respond publicly or privately </a:t>
            </a:r>
          </a:p>
          <a:p>
            <a:pPr lvl="1"/>
            <a:r>
              <a:rPr lang="en-US" dirty="0"/>
              <a:t>Can leave open for 1 to 5 days with different questions each day</a:t>
            </a:r>
          </a:p>
          <a:p>
            <a:pPr lvl="1"/>
            <a:r>
              <a:rPr lang="en-US" dirty="0"/>
              <a:t>Provide anonymity to respondents</a:t>
            </a:r>
          </a:p>
          <a:p>
            <a:pPr marL="0" indent="0">
              <a:buNone/>
            </a:pPr>
            <a:endParaRPr lang="en-US" dirty="0"/>
          </a:p>
          <a:p>
            <a:pPr marL="0" indent="0" algn="ctr">
              <a:buNone/>
            </a:pPr>
            <a:r>
              <a:rPr lang="en-US" i="1" dirty="0">
                <a:solidFill>
                  <a:schemeClr val="accent5"/>
                </a:solidFill>
              </a:rPr>
              <a:t>Based on your experience and knowledge of this population, what are the advantages and key challenges to conducting virtual focus groups? </a:t>
            </a:r>
          </a:p>
          <a:p>
            <a:pPr marL="457200" lvl="1" indent="0">
              <a:buNone/>
            </a:pPr>
            <a:endParaRPr lang="en-US" dirty="0"/>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18</a:t>
            </a:fld>
            <a:endParaRPr lang="en-US" dirty="0"/>
          </a:p>
        </p:txBody>
      </p:sp>
    </p:spTree>
    <p:extLst>
      <p:ext uri="{BB962C8B-B14F-4D97-AF65-F5344CB8AC3E}">
        <p14:creationId xmlns:p14="http://schemas.microsoft.com/office/powerpoint/2010/main" val="48705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7050" y="1917700"/>
            <a:ext cx="8597900" cy="4940300"/>
          </a:xfrm>
          <a:prstGeom prst="rect">
            <a:avLst/>
          </a:prstGeom>
          <a:blipFill dpi="0" rotWithShape="1">
            <a:blip r:embed="rId3" cstate="print">
              <a:alphaModFix amt="1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2"/>
          <p:cNvSpPr>
            <a:spLocks noGrp="1"/>
          </p:cNvSpPr>
          <p:nvPr>
            <p:ph type="body" idx="1"/>
          </p:nvPr>
        </p:nvSpPr>
        <p:spPr>
          <a:xfrm>
            <a:off x="909637" y="2192918"/>
            <a:ext cx="10363200" cy="1500187"/>
          </a:xfrm>
        </p:spPr>
        <p:txBody>
          <a:bodyPr>
            <a:normAutofit/>
          </a:bodyPr>
          <a:lstStyle/>
          <a:p>
            <a:r>
              <a:rPr lang="en-US" sz="5400" dirty="0">
                <a:solidFill>
                  <a:schemeClr val="accent1"/>
                </a:solidFill>
                <a:latin typeface="Montserrat" panose="00000500000000000000" pitchFamily="2" charset="0"/>
              </a:rPr>
              <a:t>Data Collection Incentives</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3582794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E73E77-243C-4D22-A914-B31F861F582B}"/>
              </a:ext>
            </a:extLst>
          </p:cNvPr>
          <p:cNvSpPr>
            <a:spLocks noGrp="1"/>
          </p:cNvSpPr>
          <p:nvPr>
            <p:ph type="title"/>
          </p:nvPr>
        </p:nvSpPr>
        <p:spPr/>
        <p:txBody>
          <a:bodyPr/>
          <a:lstStyle/>
          <a:p>
            <a:r>
              <a:rPr lang="en-US" dirty="0"/>
              <a:t>Who’s here?</a:t>
            </a:r>
          </a:p>
        </p:txBody>
      </p:sp>
      <p:sp>
        <p:nvSpPr>
          <p:cNvPr id="5" name="Text Placeholder 4">
            <a:extLst>
              <a:ext uri="{FF2B5EF4-FFF2-40B4-BE49-F238E27FC236}">
                <a16:creationId xmlns:a16="http://schemas.microsoft.com/office/drawing/2014/main" id="{ED7D8433-F757-4F07-8493-82C29A0E1296}"/>
              </a:ext>
            </a:extLst>
          </p:cNvPr>
          <p:cNvSpPr>
            <a:spLocks noGrp="1"/>
          </p:cNvSpPr>
          <p:nvPr>
            <p:ph type="body" sz="quarter" idx="13"/>
          </p:nvPr>
        </p:nvSpPr>
        <p:spPr>
          <a:xfrm>
            <a:off x="838198" y="1833562"/>
            <a:ext cx="5257801" cy="4343400"/>
          </a:xfrm>
        </p:spPr>
        <p:txBody>
          <a:bodyPr>
            <a:normAutofit fontScale="85000" lnSpcReduction="20000"/>
          </a:bodyPr>
          <a:lstStyle/>
          <a:p>
            <a:pPr marL="0" indent="0" fontAlgn="ctr">
              <a:buNone/>
            </a:pPr>
            <a:r>
              <a:rPr lang="en-US" dirty="0"/>
              <a:t>Mathematica</a:t>
            </a:r>
          </a:p>
          <a:p>
            <a:pPr marL="287338" lvl="1" indent="-250825" fontAlgn="ctr">
              <a:buFont typeface="Arial" panose="020B0604020202020204" pitchFamily="34" charset="0"/>
              <a:buChar char="•"/>
            </a:pPr>
            <a:r>
              <a:rPr lang="en-US" sz="2800" b="1" dirty="0"/>
              <a:t>Kelsey Chesnut, </a:t>
            </a:r>
            <a:r>
              <a:rPr lang="en-US" sz="2800" dirty="0"/>
              <a:t>stakeholder engagement </a:t>
            </a:r>
          </a:p>
          <a:p>
            <a:pPr marL="287338" lvl="1" indent="-250825" fontAlgn="ctr">
              <a:buFont typeface="Arial" panose="020B0604020202020204" pitchFamily="34" charset="0"/>
              <a:buChar char="•"/>
            </a:pPr>
            <a:r>
              <a:rPr lang="en-US" sz="2800" b="1" dirty="0"/>
              <a:t>Megan Shoji</a:t>
            </a:r>
            <a:r>
              <a:rPr lang="en-US" sz="2800" dirty="0"/>
              <a:t>, task lead, stakeholder engagement</a:t>
            </a:r>
          </a:p>
          <a:p>
            <a:pPr marL="287338" lvl="1" indent="-250825" fontAlgn="ctr">
              <a:buFont typeface="Arial" panose="020B0604020202020204" pitchFamily="34" charset="0"/>
              <a:buChar char="•"/>
            </a:pPr>
            <a:r>
              <a:rPr lang="en-US" sz="2800" b="1" dirty="0"/>
              <a:t>Morgan Woods, </a:t>
            </a:r>
            <a:r>
              <a:rPr lang="en-US" sz="2800" dirty="0"/>
              <a:t>stakeholder engagement</a:t>
            </a:r>
            <a:endParaRPr lang="en-US" sz="2800" b="1" dirty="0"/>
          </a:p>
          <a:p>
            <a:pPr marL="287338" lvl="1" indent="-250825" fontAlgn="ctr">
              <a:buFont typeface="Arial" panose="020B0604020202020204" pitchFamily="34" charset="0"/>
              <a:buChar char="•"/>
            </a:pPr>
            <a:r>
              <a:rPr lang="en-US" sz="2800" b="1" dirty="0"/>
              <a:t>Cay Bradley</a:t>
            </a:r>
            <a:r>
              <a:rPr lang="en-US" sz="2800" dirty="0"/>
              <a:t>, project director</a:t>
            </a:r>
          </a:p>
          <a:p>
            <a:pPr marL="287338" lvl="1" indent="-250825" fontAlgn="ctr">
              <a:buFont typeface="Arial" panose="020B0604020202020204" pitchFamily="34" charset="0"/>
              <a:buChar char="•"/>
            </a:pPr>
            <a:r>
              <a:rPr lang="en-US" sz="2800" b="1" dirty="0"/>
              <a:t>Menbere Shiferaw</a:t>
            </a:r>
            <a:r>
              <a:rPr lang="en-US" sz="2800" dirty="0"/>
              <a:t>, impact study design</a:t>
            </a:r>
          </a:p>
          <a:p>
            <a:pPr marL="287338" lvl="1" indent="-250825" fontAlgn="ctr">
              <a:buFont typeface="Arial" panose="020B0604020202020204" pitchFamily="34" charset="0"/>
              <a:buChar char="•"/>
            </a:pPr>
            <a:r>
              <a:rPr lang="en-US" sz="2800" b="1" dirty="0"/>
              <a:t>Rosalind Keith</a:t>
            </a:r>
            <a:r>
              <a:rPr lang="en-US" sz="2800" dirty="0"/>
              <a:t>, implementation study design lead</a:t>
            </a:r>
          </a:p>
          <a:p>
            <a:pPr marL="287338" lvl="1" indent="-250825" fontAlgn="ctr">
              <a:buFont typeface="Arial" panose="020B0604020202020204" pitchFamily="34" charset="0"/>
              <a:buChar char="•"/>
            </a:pPr>
            <a:r>
              <a:rPr lang="en-US" sz="2800" b="1" dirty="0"/>
              <a:t>Missy Thomas, </a:t>
            </a:r>
            <a:r>
              <a:rPr lang="en-US" sz="2800" dirty="0"/>
              <a:t>survey director</a:t>
            </a:r>
          </a:p>
        </p:txBody>
      </p:sp>
      <p:sp>
        <p:nvSpPr>
          <p:cNvPr id="2" name="Text Placeholder 1">
            <a:extLst>
              <a:ext uri="{FF2B5EF4-FFF2-40B4-BE49-F238E27FC236}">
                <a16:creationId xmlns:a16="http://schemas.microsoft.com/office/drawing/2014/main" id="{A49D47C5-A463-4D8A-A2EF-53038A364F3C}"/>
              </a:ext>
            </a:extLst>
          </p:cNvPr>
          <p:cNvSpPr>
            <a:spLocks noGrp="1"/>
          </p:cNvSpPr>
          <p:nvPr>
            <p:ph type="body" sz="quarter" idx="16"/>
          </p:nvPr>
        </p:nvSpPr>
        <p:spPr>
          <a:xfrm>
            <a:off x="6096000" y="1833562"/>
            <a:ext cx="5154088" cy="4343400"/>
          </a:xfrm>
        </p:spPr>
        <p:txBody>
          <a:bodyPr>
            <a:normAutofit/>
          </a:bodyPr>
          <a:lstStyle/>
          <a:p>
            <a:pPr marL="0" indent="0" fontAlgn="ctr">
              <a:buNone/>
            </a:pPr>
            <a:r>
              <a:rPr lang="en-US" dirty="0"/>
              <a:t>Project officers</a:t>
            </a:r>
          </a:p>
          <a:p>
            <a:pPr marL="233363" lvl="1" indent="-196850" fontAlgn="ctr">
              <a:buFont typeface="Arial" panose="020B0604020202020204" pitchFamily="34" charset="0"/>
              <a:buChar char="•"/>
            </a:pPr>
            <a:r>
              <a:rPr lang="en-US" b="1" dirty="0"/>
              <a:t>Mary Mueggenborg</a:t>
            </a:r>
            <a:r>
              <a:rPr lang="en-US" dirty="0"/>
              <a:t>, Office of Planning, Research, and Evaluation</a:t>
            </a:r>
          </a:p>
          <a:p>
            <a:pPr marL="233363" lvl="1" indent="-196850" fontAlgn="ctr">
              <a:buFont typeface="Arial" panose="020B0604020202020204" pitchFamily="34" charset="0"/>
              <a:buChar char="•"/>
            </a:pPr>
            <a:r>
              <a:rPr lang="en-US" b="1" dirty="0"/>
              <a:t>Catherine Heath</a:t>
            </a:r>
            <a:r>
              <a:rPr lang="en-US" dirty="0"/>
              <a:t>, Children’s Bureau</a:t>
            </a:r>
          </a:p>
          <a:p>
            <a:pPr lvl="1" fontAlgn="ctr"/>
            <a:endParaRPr lang="en-US" sz="1800" dirty="0"/>
          </a:p>
          <a:p>
            <a:pPr marL="0" indent="0" fontAlgn="ctr">
              <a:buNone/>
            </a:pPr>
            <a:r>
              <a:rPr lang="en-US" dirty="0"/>
              <a:t>Stakeholders</a:t>
            </a:r>
          </a:p>
          <a:p>
            <a:pPr lvl="1" fontAlgn="ctr"/>
            <a:r>
              <a:rPr lang="en-US" dirty="0"/>
              <a:t>YARH National Partner Stakeholder Work Group members</a:t>
            </a:r>
          </a:p>
          <a:p>
            <a:pPr lvl="1" fontAlgn="ctr"/>
            <a:endParaRPr lang="en-US" sz="1800" dirty="0"/>
          </a:p>
        </p:txBody>
      </p:sp>
      <p:sp>
        <p:nvSpPr>
          <p:cNvPr id="3" name="Slide Number Placeholder 2">
            <a:extLst>
              <a:ext uri="{FF2B5EF4-FFF2-40B4-BE49-F238E27FC236}">
                <a16:creationId xmlns:a16="http://schemas.microsoft.com/office/drawing/2014/main" id="{B00CE8AE-CF27-445E-8529-5B5259F33B7A}"/>
              </a:ext>
            </a:extLst>
          </p:cNvPr>
          <p:cNvSpPr>
            <a:spLocks noGrp="1"/>
          </p:cNvSpPr>
          <p:nvPr>
            <p:ph type="sldNum" sz="quarter" idx="12"/>
          </p:nvPr>
        </p:nvSpPr>
        <p:spPr/>
        <p:txBody>
          <a:bodyPr/>
          <a:lstStyle/>
          <a:p>
            <a:fld id="{0A1F2A9D-2A20-154F-9C67-DD19750049F0}" type="slidenum">
              <a:rPr lang="en-US" smtClean="0"/>
              <a:pPr/>
              <a:t>2</a:t>
            </a:fld>
            <a:endParaRPr lang="en-US" dirty="0"/>
          </a:p>
        </p:txBody>
      </p:sp>
      <p:sp>
        <p:nvSpPr>
          <p:cNvPr id="7" name="Star: 5 Points 6">
            <a:extLst>
              <a:ext uri="{FF2B5EF4-FFF2-40B4-BE49-F238E27FC236}">
                <a16:creationId xmlns:a16="http://schemas.microsoft.com/office/drawing/2014/main" id="{4ED95FA9-918F-459E-8A25-C1B13BB1334D}"/>
              </a:ext>
            </a:extLst>
          </p:cNvPr>
          <p:cNvSpPr/>
          <p:nvPr/>
        </p:nvSpPr>
        <p:spPr bwMode="auto">
          <a:xfrm>
            <a:off x="450678" y="4651568"/>
            <a:ext cx="520262" cy="488731"/>
          </a:xfrm>
          <a:prstGeom prst="star5">
            <a:avLst>
              <a:gd name="adj" fmla="val 19098"/>
              <a:gd name="hf" fmla="val 105146"/>
              <a:gd name="vf" fmla="val 110557"/>
            </a:avLst>
          </a:prstGeom>
          <a:solidFill>
            <a:schemeClr val="tx1">
              <a:lumMod val="75000"/>
            </a:schemeClr>
          </a:solidFill>
          <a:ln>
            <a:noFill/>
          </a:ln>
        </p:spPr>
        <p:txBody>
          <a:bodyPr vert="horz" wrap="square" lIns="91440" tIns="45720" rIns="91440" bIns="45720" numCol="1" rtlCol="0" anchor="t" anchorCtr="0" compatLnSpc="1">
            <a:prstTxWarp prst="textNoShape">
              <a:avLst/>
            </a:prstTxWarp>
          </a:bodyPr>
          <a:lstStyle/>
          <a:p>
            <a:pPr algn="ctr"/>
            <a:endParaRPr lang="en-US" dirty="0"/>
          </a:p>
        </p:txBody>
      </p:sp>
      <p:sp>
        <p:nvSpPr>
          <p:cNvPr id="8" name="Star: 5 Points 7">
            <a:extLst>
              <a:ext uri="{FF2B5EF4-FFF2-40B4-BE49-F238E27FC236}">
                <a16:creationId xmlns:a16="http://schemas.microsoft.com/office/drawing/2014/main" id="{4BF3E312-EBBE-4C89-AD99-A596F0A26AB1}"/>
              </a:ext>
            </a:extLst>
          </p:cNvPr>
          <p:cNvSpPr/>
          <p:nvPr/>
        </p:nvSpPr>
        <p:spPr bwMode="auto">
          <a:xfrm>
            <a:off x="450678" y="5191953"/>
            <a:ext cx="520262" cy="488731"/>
          </a:xfrm>
          <a:prstGeom prst="star5">
            <a:avLst>
              <a:gd name="adj" fmla="val 19098"/>
              <a:gd name="hf" fmla="val 105146"/>
              <a:gd name="vf" fmla="val 110557"/>
            </a:avLst>
          </a:prstGeom>
          <a:solidFill>
            <a:schemeClr val="tx1">
              <a:lumMod val="75000"/>
            </a:schemeClr>
          </a:solidFill>
          <a:ln>
            <a:noFill/>
          </a:ln>
        </p:spPr>
        <p:txBody>
          <a:bodyPr vert="horz" wrap="square" lIns="91440" tIns="45720" rIns="91440" bIns="45720" numCol="1" rtlCol="0" anchor="t" anchorCtr="0" compatLnSpc="1">
            <a:prstTxWarp prst="textNoShape">
              <a:avLst/>
            </a:prstTxWarp>
          </a:bodyPr>
          <a:lstStyle/>
          <a:p>
            <a:pPr algn="ctr"/>
            <a:endParaRPr lang="en-US" dirty="0"/>
          </a:p>
        </p:txBody>
      </p:sp>
    </p:spTree>
    <p:extLst>
      <p:ext uri="{BB962C8B-B14F-4D97-AF65-F5344CB8AC3E}">
        <p14:creationId xmlns:p14="http://schemas.microsoft.com/office/powerpoint/2010/main" val="168366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fade">
                                      <p:cBhvr>
                                        <p:cTn id="7" dur="500"/>
                                        <p:tgtEl>
                                          <p:spTgt spid="5">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7" end="7"/>
                                            </p:txEl>
                                          </p:spTgt>
                                        </p:tgtEl>
                                        <p:attrNameLst>
                                          <p:attrName>style.visibility</p:attrName>
                                        </p:attrNameLst>
                                      </p:cBhvr>
                                      <p:to>
                                        <p:strVal val="visible"/>
                                      </p:to>
                                    </p:set>
                                    <p:animEffect transition="in" filter="fade">
                                      <p:cBhvr>
                                        <p:cTn id="10" dur="500"/>
                                        <p:tgtEl>
                                          <p:spTgt spid="5">
                                            <p:txEl>
                                              <p:pRg st="7" end="7"/>
                                            </p:txEl>
                                          </p:spTgt>
                                        </p:tgtEl>
                                      </p:cBhvr>
                                    </p:animEffect>
                                  </p:childTnLst>
                                </p:cTn>
                              </p:par>
                              <p:par>
                                <p:cTn id="11" presetID="53"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animEffect transition="in" filter="fade">
                                      <p:cBhvr>
                                        <p:cTn id="15" dur="500"/>
                                        <p:tgtEl>
                                          <p:spTgt spid="7"/>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a:xfrm>
            <a:off x="838199" y="378358"/>
            <a:ext cx="10515602" cy="1307184"/>
          </a:xfrm>
        </p:spPr>
        <p:txBody>
          <a:bodyPr/>
          <a:lstStyle/>
          <a:p>
            <a:r>
              <a:rPr lang="en-US" dirty="0"/>
              <a:t>Incentives for surveys and focus groups</a:t>
            </a: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p:txBody>
          <a:bodyPr>
            <a:normAutofit/>
          </a:bodyPr>
          <a:lstStyle/>
          <a:p>
            <a:r>
              <a:rPr lang="en-US" dirty="0"/>
              <a:t>Framed as a thank you for completion of the survey</a:t>
            </a:r>
          </a:p>
          <a:p>
            <a:r>
              <a:rPr lang="en-US" dirty="0"/>
              <a:t>Planned incentives for survey participation</a:t>
            </a:r>
          </a:p>
          <a:p>
            <a:pPr lvl="1"/>
            <a:r>
              <a:rPr lang="en-US" b="1" dirty="0"/>
              <a:t>Baseline</a:t>
            </a:r>
            <a:r>
              <a:rPr lang="en-US" dirty="0"/>
              <a:t>: $35 gift card and dry/travel bag</a:t>
            </a:r>
          </a:p>
          <a:p>
            <a:pPr lvl="1"/>
            <a:r>
              <a:rPr lang="en-US" b="1" dirty="0"/>
              <a:t>6 month follow-up</a:t>
            </a:r>
            <a:r>
              <a:rPr lang="en-US" dirty="0"/>
              <a:t>: $40 gift card</a:t>
            </a:r>
          </a:p>
          <a:p>
            <a:pPr lvl="1"/>
            <a:r>
              <a:rPr lang="en-US" b="1" dirty="0"/>
              <a:t>12 month follow-up</a:t>
            </a:r>
            <a:r>
              <a:rPr lang="en-US" dirty="0"/>
              <a:t>: $50 gift card</a:t>
            </a:r>
          </a:p>
          <a:p>
            <a:pPr lvl="1"/>
            <a:r>
              <a:rPr lang="en-US" b="1" dirty="0"/>
              <a:t>24 month follow-up</a:t>
            </a:r>
            <a:r>
              <a:rPr lang="en-US" dirty="0"/>
              <a:t>: $75 gift card</a:t>
            </a:r>
          </a:p>
          <a:p>
            <a:r>
              <a:rPr lang="en-US" dirty="0"/>
              <a:t>Planned incentives for focus group participation</a:t>
            </a:r>
          </a:p>
          <a:p>
            <a:pPr lvl="1"/>
            <a:r>
              <a:rPr lang="en-US" dirty="0"/>
              <a:t>$40 per youth (approximately 4 youth per site)</a:t>
            </a:r>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20</a:t>
            </a:fld>
            <a:endParaRPr lang="en-US" dirty="0"/>
          </a:p>
        </p:txBody>
      </p:sp>
      <p:sp>
        <p:nvSpPr>
          <p:cNvPr id="5" name="Rectangle 4">
            <a:extLst>
              <a:ext uri="{FF2B5EF4-FFF2-40B4-BE49-F238E27FC236}">
                <a16:creationId xmlns:a16="http://schemas.microsoft.com/office/drawing/2014/main" id="{58675AE8-57E3-4A2A-8C3E-5690A75B0FBF}"/>
              </a:ext>
            </a:extLst>
          </p:cNvPr>
          <p:cNvSpPr/>
          <p:nvPr/>
        </p:nvSpPr>
        <p:spPr bwMode="auto">
          <a:xfrm>
            <a:off x="838198" y="2294965"/>
            <a:ext cx="7857567" cy="2079811"/>
          </a:xfrm>
          <a:prstGeom prst="rect">
            <a:avLst/>
          </a:prstGeom>
          <a:noFill/>
          <a:ln w="38100">
            <a:solidFill>
              <a:srgbClr val="FFC000"/>
            </a:solidFill>
          </a:ln>
        </p:spPr>
        <p:txBody>
          <a:bodyPr vert="horz" wrap="square" lIns="91440" tIns="45720" rIns="91440" bIns="45720" numCol="1" rtlCol="0" anchor="t" anchorCtr="0" compatLnSpc="1">
            <a:prstTxWarp prst="textNoShape">
              <a:avLst/>
            </a:prstTxWarp>
          </a:bodyPr>
          <a:lstStyle/>
          <a:p>
            <a:pPr algn="ctr"/>
            <a:endParaRPr lang="en-US" dirty="0"/>
          </a:p>
        </p:txBody>
      </p:sp>
    </p:spTree>
    <p:extLst>
      <p:ext uri="{BB962C8B-B14F-4D97-AF65-F5344CB8AC3E}">
        <p14:creationId xmlns:p14="http://schemas.microsoft.com/office/powerpoint/2010/main" val="328331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ADC1-706D-4D0B-BE3E-001BA90F6FAC}"/>
              </a:ext>
            </a:extLst>
          </p:cNvPr>
          <p:cNvSpPr>
            <a:spLocks noGrp="1"/>
          </p:cNvSpPr>
          <p:nvPr>
            <p:ph type="title"/>
          </p:nvPr>
        </p:nvSpPr>
        <p:spPr/>
        <p:txBody>
          <a:bodyPr/>
          <a:lstStyle/>
          <a:p>
            <a:r>
              <a:rPr lang="en-US" dirty="0"/>
              <a:t>Incentives for surveys and focus groups</a:t>
            </a:r>
          </a:p>
        </p:txBody>
      </p:sp>
      <p:sp>
        <p:nvSpPr>
          <p:cNvPr id="3" name="Text Placeholder 2">
            <a:extLst>
              <a:ext uri="{FF2B5EF4-FFF2-40B4-BE49-F238E27FC236}">
                <a16:creationId xmlns:a16="http://schemas.microsoft.com/office/drawing/2014/main" id="{FC0E74DD-BA50-44E3-A407-F577F2E87E40}"/>
              </a:ext>
            </a:extLst>
          </p:cNvPr>
          <p:cNvSpPr>
            <a:spLocks noGrp="1"/>
          </p:cNvSpPr>
          <p:nvPr>
            <p:ph type="body" sz="quarter" idx="13"/>
          </p:nvPr>
        </p:nvSpPr>
        <p:spPr>
          <a:xfrm>
            <a:off x="838198" y="1685542"/>
            <a:ext cx="10515603" cy="716999"/>
          </a:xfrm>
        </p:spPr>
        <p:txBody>
          <a:bodyPr>
            <a:normAutofit/>
          </a:bodyPr>
          <a:lstStyle/>
          <a:p>
            <a:pPr marL="0" indent="0" algn="ctr">
              <a:buNone/>
            </a:pPr>
            <a:endParaRPr lang="en-US" b="1" i="1" dirty="0">
              <a:solidFill>
                <a:schemeClr val="accent5"/>
              </a:solidFill>
              <a:latin typeface="+mj-lt"/>
            </a:endParaRPr>
          </a:p>
          <a:p>
            <a:pPr marL="457200" lvl="1" indent="0">
              <a:buNone/>
            </a:pPr>
            <a:endParaRPr lang="en-US" dirty="0"/>
          </a:p>
        </p:txBody>
      </p:sp>
      <p:sp>
        <p:nvSpPr>
          <p:cNvPr id="4" name="Slide Number Placeholder 3">
            <a:extLst>
              <a:ext uri="{FF2B5EF4-FFF2-40B4-BE49-F238E27FC236}">
                <a16:creationId xmlns:a16="http://schemas.microsoft.com/office/drawing/2014/main" id="{D0C592A1-EE66-4F72-B978-6291D8F959B8}"/>
              </a:ext>
            </a:extLst>
          </p:cNvPr>
          <p:cNvSpPr>
            <a:spLocks noGrp="1"/>
          </p:cNvSpPr>
          <p:nvPr>
            <p:ph type="sldNum" sz="quarter" idx="12"/>
          </p:nvPr>
        </p:nvSpPr>
        <p:spPr/>
        <p:txBody>
          <a:bodyPr/>
          <a:lstStyle/>
          <a:p>
            <a:fld id="{0A1F2A9D-2A20-154F-9C67-DD19750049F0}" type="slidenum">
              <a:rPr lang="en-US" smtClean="0"/>
              <a:pPr/>
              <a:t>21</a:t>
            </a:fld>
            <a:endParaRPr lang="en-US" dirty="0"/>
          </a:p>
        </p:txBody>
      </p:sp>
      <p:sp>
        <p:nvSpPr>
          <p:cNvPr id="5" name="Text Placeholder 2">
            <a:extLst>
              <a:ext uri="{FF2B5EF4-FFF2-40B4-BE49-F238E27FC236}">
                <a16:creationId xmlns:a16="http://schemas.microsoft.com/office/drawing/2014/main" id="{90821664-5422-4E47-8BA1-F90E381E9619}"/>
              </a:ext>
            </a:extLst>
          </p:cNvPr>
          <p:cNvSpPr txBox="1">
            <a:spLocks/>
          </p:cNvSpPr>
          <p:nvPr/>
        </p:nvSpPr>
        <p:spPr>
          <a:xfrm>
            <a:off x="838198" y="1806754"/>
            <a:ext cx="10515603" cy="424899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chemeClr val="bg2"/>
                </a:solidFill>
                <a:latin typeface="+mj-lt"/>
                <a:ea typeface="+mn-ea"/>
                <a:cs typeface="+mn-cs"/>
              </a:defRPr>
            </a:lvl1pPr>
            <a:lvl2pPr marL="685800" indent="-228600" algn="l" defTabSz="914400" rtl="0" eaLnBrk="1" latinLnBrk="0" hangingPunct="1">
              <a:lnSpc>
                <a:spcPct val="90000"/>
              </a:lnSpc>
              <a:spcBef>
                <a:spcPts val="500"/>
              </a:spcBef>
              <a:buClr>
                <a:schemeClr val="bg2"/>
              </a:buClr>
              <a:buFont typeface="Georgia" panose="02040502050405020303" pitchFamily="18" charset="0"/>
              <a:buChar char="-"/>
              <a:defRPr sz="2400" kern="1200">
                <a:solidFill>
                  <a:schemeClr val="bg1"/>
                </a:solidFill>
                <a:latin typeface="+mn-lt"/>
                <a:ea typeface="+mn-ea"/>
                <a:cs typeface="+mn-cs"/>
              </a:defRPr>
            </a:lvl2pPr>
            <a:lvl3pPr marL="914400" indent="-228600" algn="l" defTabSz="914400" rtl="0" eaLnBrk="1" latinLnBrk="0" hangingPunct="1">
              <a:lnSpc>
                <a:spcPct val="90000"/>
              </a:lnSpc>
              <a:spcBef>
                <a:spcPts val="500"/>
              </a:spcBef>
              <a:buClr>
                <a:schemeClr val="bg2"/>
              </a:buClr>
              <a:buFont typeface="Courier New" panose="02070309020205020404" pitchFamily="49" charset="0"/>
              <a:buChar char="o"/>
              <a:defRPr sz="2000" kern="1200">
                <a:solidFill>
                  <a:schemeClr val="bg1"/>
                </a:solidFill>
                <a:latin typeface="+mn-lt"/>
                <a:ea typeface="+mn-ea"/>
                <a:cs typeface="+mn-cs"/>
              </a:defRPr>
            </a:lvl3pPr>
            <a:lvl4pPr marL="118872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1463040" indent="-228600" algn="l" defTabSz="914400" rtl="0" eaLnBrk="1" latinLnBrk="0" hangingPunct="1">
              <a:lnSpc>
                <a:spcPct val="90000"/>
              </a:lnSpc>
              <a:spcBef>
                <a:spcPts val="500"/>
              </a:spcBef>
              <a:buClr>
                <a:schemeClr val="accent1"/>
              </a:buClr>
              <a:buFont typeface="Georgia" panose="02040502050405020303" pitchFamily="18"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Go to </a:t>
            </a:r>
            <a:r>
              <a:rPr lang="en-US" dirty="0">
                <a:hlinkClick r:id="rId3"/>
              </a:rPr>
              <a:t>www.menti.com</a:t>
            </a:r>
            <a:r>
              <a:rPr lang="en-US" dirty="0"/>
              <a:t> and enter the code 96 37 39</a:t>
            </a:r>
          </a:p>
        </p:txBody>
      </p:sp>
      <p:sp>
        <p:nvSpPr>
          <p:cNvPr id="7" name="TextBox 6">
            <a:extLst>
              <a:ext uri="{FF2B5EF4-FFF2-40B4-BE49-F238E27FC236}">
                <a16:creationId xmlns:a16="http://schemas.microsoft.com/office/drawing/2014/main" id="{E59F9537-86F1-40AB-89D4-D60602C9005F}"/>
              </a:ext>
            </a:extLst>
          </p:cNvPr>
          <p:cNvSpPr txBox="1"/>
          <p:nvPr/>
        </p:nvSpPr>
        <p:spPr>
          <a:xfrm>
            <a:off x="1676399" y="3105760"/>
            <a:ext cx="8839199" cy="2677656"/>
          </a:xfrm>
          <a:prstGeom prst="rect">
            <a:avLst/>
          </a:prstGeom>
          <a:noFill/>
        </p:spPr>
        <p:txBody>
          <a:bodyPr wrap="square" rtlCol="0">
            <a:spAutoFit/>
          </a:bodyPr>
          <a:lstStyle/>
          <a:p>
            <a:pPr marL="514350" indent="-514350">
              <a:buFont typeface="+mj-lt"/>
              <a:buAutoNum type="arabicPeriod"/>
            </a:pPr>
            <a:r>
              <a:rPr lang="en-US" sz="2800" b="1" i="1" dirty="0">
                <a:solidFill>
                  <a:schemeClr val="accent5"/>
                </a:solidFill>
                <a:latin typeface="+mj-lt"/>
              </a:rPr>
              <a:t>What percentage of the total $200 budget for incentives (per youth) should we assign to each survey?</a:t>
            </a:r>
          </a:p>
          <a:p>
            <a:pPr marL="514350" indent="-514350">
              <a:buFont typeface="+mj-lt"/>
              <a:buAutoNum type="arabicPeriod"/>
            </a:pPr>
            <a:endParaRPr lang="en-US" sz="2800" b="1" i="1" dirty="0">
              <a:solidFill>
                <a:schemeClr val="accent5"/>
              </a:solidFill>
              <a:latin typeface="+mj-lt"/>
            </a:endParaRPr>
          </a:p>
          <a:p>
            <a:pPr marL="514350" indent="-514350">
              <a:buFont typeface="+mj-lt"/>
              <a:buAutoNum type="arabicPeriod"/>
            </a:pPr>
            <a:r>
              <a:rPr lang="en-US" sz="2800" b="1" i="1" dirty="0">
                <a:solidFill>
                  <a:schemeClr val="accent5"/>
                </a:solidFill>
                <a:latin typeface="+mj-lt"/>
              </a:rPr>
              <a:t>Any other thoughts/comments you want to share?</a:t>
            </a:r>
          </a:p>
        </p:txBody>
      </p:sp>
    </p:spTree>
    <p:extLst>
      <p:ext uri="{BB962C8B-B14F-4D97-AF65-F5344CB8AC3E}">
        <p14:creationId xmlns:p14="http://schemas.microsoft.com/office/powerpoint/2010/main" val="1190252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D7A4D-6861-4F8C-B55F-F3D4EF9D9388}"/>
              </a:ext>
            </a:extLst>
          </p:cNvPr>
          <p:cNvSpPr>
            <a:spLocks noGrp="1"/>
          </p:cNvSpPr>
          <p:nvPr>
            <p:ph type="title"/>
          </p:nvPr>
        </p:nvSpPr>
        <p:spPr/>
        <p:txBody>
          <a:bodyPr>
            <a:normAutofit/>
          </a:bodyPr>
          <a:lstStyle/>
          <a:p>
            <a:r>
              <a:rPr lang="en-US" dirty="0"/>
              <a:t>Your thoughts on survey incentives: Menti poll results</a:t>
            </a:r>
          </a:p>
        </p:txBody>
      </p:sp>
      <p:sp>
        <p:nvSpPr>
          <p:cNvPr id="4" name="Slide Number Placeholder 3">
            <a:extLst>
              <a:ext uri="{FF2B5EF4-FFF2-40B4-BE49-F238E27FC236}">
                <a16:creationId xmlns:a16="http://schemas.microsoft.com/office/drawing/2014/main" id="{E87FDA4A-31CA-45B6-A26D-8B9929E608D1}"/>
              </a:ext>
            </a:extLst>
          </p:cNvPr>
          <p:cNvSpPr>
            <a:spLocks noGrp="1"/>
          </p:cNvSpPr>
          <p:nvPr>
            <p:ph type="sldNum" sz="quarter" idx="12"/>
          </p:nvPr>
        </p:nvSpPr>
        <p:spPr/>
        <p:txBody>
          <a:bodyPr/>
          <a:lstStyle/>
          <a:p>
            <a:fld id="{0A1F2A9D-2A20-154F-9C67-DD19750049F0}" type="slidenum">
              <a:rPr lang="en-US" smtClean="0"/>
              <a:pPr/>
              <a:t>22</a:t>
            </a:fld>
            <a:endParaRPr lang="en-US" dirty="0"/>
          </a:p>
        </p:txBody>
      </p:sp>
      <p:pic>
        <p:nvPicPr>
          <p:cNvPr id="5" name="Graphic 4" descr="Customer review RTL">
            <a:extLst>
              <a:ext uri="{FF2B5EF4-FFF2-40B4-BE49-F238E27FC236}">
                <a16:creationId xmlns:a16="http://schemas.microsoft.com/office/drawing/2014/main" id="{B517784E-95F0-45E8-B45C-E05AD68432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00549" y="2079925"/>
            <a:ext cx="3390901" cy="3390901"/>
          </a:xfrm>
          <a:prstGeom prst="rect">
            <a:avLst/>
          </a:prstGeom>
        </p:spPr>
      </p:pic>
    </p:spTree>
    <p:extLst>
      <p:ext uri="{BB962C8B-B14F-4D97-AF65-F5344CB8AC3E}">
        <p14:creationId xmlns:p14="http://schemas.microsoft.com/office/powerpoint/2010/main" val="3886609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2287" y="1917700"/>
            <a:ext cx="8597900" cy="4940300"/>
          </a:xfrm>
          <a:prstGeom prst="rect">
            <a:avLst/>
          </a:prstGeom>
          <a:blipFill dpi="0" rotWithShape="1">
            <a:blip r:embed="rId3" cstate="print">
              <a:alphaModFix amt="1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2"/>
          <p:cNvSpPr>
            <a:spLocks noGrp="1"/>
          </p:cNvSpPr>
          <p:nvPr>
            <p:ph type="body" idx="1"/>
          </p:nvPr>
        </p:nvSpPr>
        <p:spPr>
          <a:xfrm>
            <a:off x="909637" y="2192918"/>
            <a:ext cx="10363200" cy="1500187"/>
          </a:xfrm>
        </p:spPr>
        <p:txBody>
          <a:bodyPr>
            <a:normAutofit/>
          </a:bodyPr>
          <a:lstStyle/>
          <a:p>
            <a:r>
              <a:rPr lang="en-US" sz="5400" dirty="0">
                <a:solidFill>
                  <a:schemeClr val="accent1"/>
                </a:solidFill>
                <a:latin typeface="Montserrat" panose="00000500000000000000" pitchFamily="2" charset="0"/>
              </a:rPr>
              <a:t>Wrap-Up</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33772327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Next steps</a:t>
            </a:r>
          </a:p>
        </p:txBody>
      </p:sp>
      <p:sp>
        <p:nvSpPr>
          <p:cNvPr id="2" name="Text Placeholder 1">
            <a:extLst>
              <a:ext uri="{FF2B5EF4-FFF2-40B4-BE49-F238E27FC236}">
                <a16:creationId xmlns:a16="http://schemas.microsoft.com/office/drawing/2014/main" id="{B85CA263-0CC6-4A2F-B17E-C820616B0AC5}"/>
              </a:ext>
            </a:extLst>
          </p:cNvPr>
          <p:cNvSpPr>
            <a:spLocks noGrp="1"/>
          </p:cNvSpPr>
          <p:nvPr>
            <p:ph type="body" sz="quarter" idx="13"/>
          </p:nvPr>
        </p:nvSpPr>
        <p:spPr>
          <a:xfrm>
            <a:off x="838198" y="1685542"/>
            <a:ext cx="10515603" cy="4370207"/>
          </a:xfrm>
        </p:spPr>
        <p:txBody>
          <a:bodyPr>
            <a:normAutofit lnSpcReduction="10000"/>
          </a:bodyPr>
          <a:lstStyle/>
          <a:p>
            <a:r>
              <a:rPr lang="en-US" dirty="0"/>
              <a:t>You: Share any additional thoughts in writing by the end of the week</a:t>
            </a:r>
            <a:endParaRPr lang="en-US" dirty="0">
              <a:solidFill>
                <a:schemeClr val="accent2"/>
              </a:solidFill>
            </a:endParaRPr>
          </a:p>
          <a:p>
            <a:pPr lvl="1"/>
            <a:r>
              <a:rPr lang="en-US" dirty="0"/>
              <a:t>Email to Kelsey Chesnut: </a:t>
            </a:r>
            <a:r>
              <a:rPr lang="en-US" dirty="0">
                <a:hlinkClick r:id="rId3"/>
              </a:rPr>
              <a:t>KChesnut@mathematica-mpr.com</a:t>
            </a:r>
            <a:endParaRPr lang="en-US" dirty="0"/>
          </a:p>
          <a:p>
            <a:pPr lvl="1"/>
            <a:endParaRPr lang="en-US" sz="1200" dirty="0"/>
          </a:p>
          <a:p>
            <a:r>
              <a:rPr lang="en-US" dirty="0"/>
              <a:t>Mathematica: Use feedback to inform recruitment plans</a:t>
            </a:r>
          </a:p>
          <a:p>
            <a:pPr lvl="1"/>
            <a:r>
              <a:rPr lang="en-US" dirty="0"/>
              <a:t>Summarize feedback and potential implications for our plans</a:t>
            </a:r>
          </a:p>
          <a:p>
            <a:pPr lvl="1"/>
            <a:r>
              <a:rPr lang="en-US" dirty="0"/>
              <a:t>Share with federal partners and incorporate into evaluation design</a:t>
            </a:r>
          </a:p>
          <a:p>
            <a:pPr lvl="1"/>
            <a:endParaRPr lang="en-US" sz="1200" dirty="0"/>
          </a:p>
          <a:p>
            <a:r>
              <a:rPr lang="en-US" dirty="0"/>
              <a:t>Next opportunity to contribute</a:t>
            </a:r>
          </a:p>
          <a:p>
            <a:pPr lvl="1"/>
            <a:r>
              <a:rPr lang="en-US" dirty="0"/>
              <a:t>Stakeholder work group meetings on initial findings and reporting (summer/fall 2022 and winter 2023)</a:t>
            </a:r>
          </a:p>
          <a:p>
            <a:pPr lvl="1"/>
            <a:r>
              <a:rPr lang="en-US" dirty="0"/>
              <a:t>Potential invitations for ad hoc opportunities</a:t>
            </a:r>
          </a:p>
        </p:txBody>
      </p:sp>
      <p:sp>
        <p:nvSpPr>
          <p:cNvPr id="4" name="Slide Number Placeholder 3">
            <a:extLst>
              <a:ext uri="{FF2B5EF4-FFF2-40B4-BE49-F238E27FC236}">
                <a16:creationId xmlns:a16="http://schemas.microsoft.com/office/drawing/2014/main" id="{8941330C-4F61-4ED2-BDE3-FBD809C2559D}"/>
              </a:ext>
            </a:extLst>
          </p:cNvPr>
          <p:cNvSpPr>
            <a:spLocks noGrp="1"/>
          </p:cNvSpPr>
          <p:nvPr>
            <p:ph type="sldNum" sz="quarter" idx="12"/>
          </p:nvPr>
        </p:nvSpPr>
        <p:spPr/>
        <p:txBody>
          <a:bodyPr/>
          <a:lstStyle/>
          <a:p>
            <a:fld id="{0A1F2A9D-2A20-154F-9C67-DD19750049F0}" type="slidenum">
              <a:rPr lang="en-US" smtClean="0"/>
              <a:pPr/>
              <a:t>24</a:t>
            </a:fld>
            <a:endParaRPr lang="en-US" dirty="0"/>
          </a:p>
        </p:txBody>
      </p:sp>
    </p:spTree>
    <p:extLst>
      <p:ext uri="{BB962C8B-B14F-4D97-AF65-F5344CB8AC3E}">
        <p14:creationId xmlns:p14="http://schemas.microsoft.com/office/powerpoint/2010/main" val="723907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70199" y="2270658"/>
            <a:ext cx="10515602" cy="1307184"/>
          </a:xfrm>
        </p:spPr>
        <p:txBody>
          <a:bodyPr/>
          <a:lstStyle/>
          <a:p>
            <a:r>
              <a:rPr lang="en-US" dirty="0"/>
              <a:t>Any questions</a:t>
            </a:r>
          </a:p>
        </p:txBody>
      </p:sp>
      <p:pic>
        <p:nvPicPr>
          <p:cNvPr id="7" name="Graphic 6" descr="Questions">
            <a:extLst>
              <a:ext uri="{FF2B5EF4-FFF2-40B4-BE49-F238E27FC236}">
                <a16:creationId xmlns:a16="http://schemas.microsoft.com/office/drawing/2014/main" id="{8D9B838E-7BB5-4041-8002-03F1C5D3E9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88467" y="2057400"/>
            <a:ext cx="3602567" cy="3602567"/>
          </a:xfrm>
          <a:prstGeom prst="rect">
            <a:avLst/>
          </a:prstGeom>
        </p:spPr>
      </p:pic>
      <p:sp>
        <p:nvSpPr>
          <p:cNvPr id="3" name="Slide Number Placeholder 2">
            <a:extLst>
              <a:ext uri="{FF2B5EF4-FFF2-40B4-BE49-F238E27FC236}">
                <a16:creationId xmlns:a16="http://schemas.microsoft.com/office/drawing/2014/main" id="{372ED235-1470-4E5A-BC56-543DE30C7EA9}"/>
              </a:ext>
            </a:extLst>
          </p:cNvPr>
          <p:cNvSpPr>
            <a:spLocks noGrp="1"/>
          </p:cNvSpPr>
          <p:nvPr>
            <p:ph type="sldNum" sz="quarter" idx="12"/>
          </p:nvPr>
        </p:nvSpPr>
        <p:spPr/>
        <p:txBody>
          <a:bodyPr/>
          <a:lstStyle/>
          <a:p>
            <a:fld id="{0A1F2A9D-2A20-154F-9C67-DD19750049F0}" type="slidenum">
              <a:rPr lang="en-US" smtClean="0"/>
              <a:pPr/>
              <a:t>25</a:t>
            </a:fld>
            <a:endParaRPr lang="en-US" dirty="0"/>
          </a:p>
        </p:txBody>
      </p:sp>
    </p:spTree>
    <p:extLst>
      <p:ext uri="{BB962C8B-B14F-4D97-AF65-F5344CB8AC3E}">
        <p14:creationId xmlns:p14="http://schemas.microsoft.com/office/powerpoint/2010/main" val="1557645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For additional information or questions</a:t>
            </a:r>
          </a:p>
        </p:txBody>
      </p:sp>
      <p:sp>
        <p:nvSpPr>
          <p:cNvPr id="9" name="Text Placeholder 8"/>
          <p:cNvSpPr>
            <a:spLocks noGrp="1"/>
          </p:cNvSpPr>
          <p:nvPr>
            <p:ph type="body" sz="quarter" idx="13"/>
          </p:nvPr>
        </p:nvSpPr>
        <p:spPr>
          <a:xfrm>
            <a:off x="838200" y="1549400"/>
            <a:ext cx="10515602" cy="4631267"/>
          </a:xfrm>
        </p:spPr>
        <p:txBody>
          <a:bodyPr>
            <a:normAutofit/>
          </a:bodyPr>
          <a:lstStyle/>
          <a:p>
            <a:pPr marL="457200" indent="-457200">
              <a:buFontTx/>
              <a:buChar char="-"/>
            </a:pPr>
            <a:r>
              <a:rPr lang="en-US" dirty="0"/>
              <a:t>Kelsey Chesnut, Mathematica (Stakeholder workgroup questions)</a:t>
            </a:r>
          </a:p>
          <a:p>
            <a:pPr lvl="1"/>
            <a:r>
              <a:rPr lang="en-US" dirty="0"/>
              <a:t>	KChesnut@mathematica-mpr.com</a:t>
            </a:r>
          </a:p>
          <a:p>
            <a:pPr marL="457200" indent="-457200">
              <a:buFontTx/>
              <a:buChar char="-"/>
            </a:pPr>
            <a:r>
              <a:rPr lang="en-US" dirty="0"/>
              <a:t>Cay Bradley, Mathematica (general YARH questions)</a:t>
            </a:r>
          </a:p>
          <a:p>
            <a:pPr lvl="1"/>
            <a:r>
              <a:rPr lang="en-US" dirty="0"/>
              <a:t>	CBradley@mathematica-mpr.com</a:t>
            </a:r>
          </a:p>
          <a:p>
            <a:pPr marL="457200" indent="-457200">
              <a:buFontTx/>
              <a:buChar char="-"/>
            </a:pPr>
            <a:r>
              <a:rPr lang="en-US" dirty="0"/>
              <a:t>Mary Mueggenborg, Office of Planning, Research &amp; Evaluation </a:t>
            </a:r>
          </a:p>
          <a:p>
            <a:pPr lvl="1"/>
            <a:r>
              <a:rPr lang="en-US" dirty="0"/>
              <a:t>	Mary.Mueggenborg@acf.hhs.gov</a:t>
            </a:r>
          </a:p>
          <a:p>
            <a:pPr marL="457200" indent="-457200">
              <a:buFontTx/>
              <a:buChar char="-"/>
            </a:pPr>
            <a:r>
              <a:rPr lang="en-US" dirty="0"/>
              <a:t>Catherine Heath, Children’s Bureau </a:t>
            </a:r>
          </a:p>
          <a:p>
            <a:pPr lvl="1"/>
            <a:r>
              <a:rPr lang="en-US" dirty="0">
                <a:latin typeface="+mj-lt"/>
              </a:rPr>
              <a:t>	</a:t>
            </a:r>
            <a:r>
              <a:rPr lang="en-US" dirty="0"/>
              <a:t>Catherine.Heath@acf.hhs.gov</a:t>
            </a:r>
          </a:p>
          <a:p>
            <a:pPr marL="493776" lvl="1" indent="-457200">
              <a:buFontTx/>
              <a:buChar char="-"/>
            </a:pPr>
            <a:endParaRPr lang="en-US" dirty="0"/>
          </a:p>
        </p:txBody>
      </p:sp>
      <p:sp>
        <p:nvSpPr>
          <p:cNvPr id="3" name="Slide Number Placeholder 2">
            <a:extLst>
              <a:ext uri="{FF2B5EF4-FFF2-40B4-BE49-F238E27FC236}">
                <a16:creationId xmlns:a16="http://schemas.microsoft.com/office/drawing/2014/main" id="{71A71CC7-E018-436B-B973-CF20F932B4B4}"/>
              </a:ext>
            </a:extLst>
          </p:cNvPr>
          <p:cNvSpPr>
            <a:spLocks noGrp="1"/>
          </p:cNvSpPr>
          <p:nvPr>
            <p:ph type="sldNum" sz="quarter" idx="12"/>
          </p:nvPr>
        </p:nvSpPr>
        <p:spPr/>
        <p:txBody>
          <a:bodyPr/>
          <a:lstStyle/>
          <a:p>
            <a:fld id="{0A1F2A9D-2A20-154F-9C67-DD19750049F0}" type="slidenum">
              <a:rPr lang="en-US" smtClean="0"/>
              <a:pPr/>
              <a:t>26</a:t>
            </a:fld>
            <a:endParaRPr lang="en-US" dirty="0"/>
          </a:p>
        </p:txBody>
      </p:sp>
    </p:spTree>
    <p:extLst>
      <p:ext uri="{BB962C8B-B14F-4D97-AF65-F5344CB8AC3E}">
        <p14:creationId xmlns:p14="http://schemas.microsoft.com/office/powerpoint/2010/main" val="1460338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246A0-05BC-41D8-96B3-34CB946A916A}"/>
              </a:ext>
            </a:extLst>
          </p:cNvPr>
          <p:cNvSpPr>
            <a:spLocks noGrp="1"/>
          </p:cNvSpPr>
          <p:nvPr>
            <p:ph type="title"/>
          </p:nvPr>
        </p:nvSpPr>
        <p:spPr/>
        <p:txBody>
          <a:bodyPr/>
          <a:lstStyle/>
          <a:p>
            <a:r>
              <a:rPr lang="en-US" dirty="0"/>
              <a:t>YARH National Partner Stakeholder Work Group</a:t>
            </a:r>
          </a:p>
        </p:txBody>
      </p:sp>
      <p:sp>
        <p:nvSpPr>
          <p:cNvPr id="11" name="Text Placeholder 10">
            <a:extLst>
              <a:ext uri="{FF2B5EF4-FFF2-40B4-BE49-F238E27FC236}">
                <a16:creationId xmlns:a16="http://schemas.microsoft.com/office/drawing/2014/main" id="{05CED641-9A13-44B3-B71F-6627E10C3937}"/>
              </a:ext>
            </a:extLst>
          </p:cNvPr>
          <p:cNvSpPr>
            <a:spLocks noGrp="1"/>
          </p:cNvSpPr>
          <p:nvPr>
            <p:ph type="body" sz="quarter" idx="13"/>
          </p:nvPr>
        </p:nvSpPr>
        <p:spPr>
          <a:xfrm>
            <a:off x="838199" y="1932116"/>
            <a:ext cx="5029200" cy="4123634"/>
          </a:xfrm>
        </p:spPr>
        <p:txBody>
          <a:bodyPr>
            <a:normAutofit fontScale="70000" lnSpcReduction="20000"/>
          </a:bodyPr>
          <a:lstStyle/>
          <a:p>
            <a:pPr fontAlgn="ctr"/>
            <a:r>
              <a:rPr lang="en-US" dirty="0"/>
              <a:t>David Howard</a:t>
            </a:r>
          </a:p>
          <a:p>
            <a:pPr marL="287338" lvl="1" indent="-250825" fontAlgn="ctr">
              <a:buFont typeface="Arial" panose="020B0604020202020204" pitchFamily="34" charset="0"/>
              <a:buChar char="•"/>
            </a:pPr>
            <a:r>
              <a:rPr lang="en-US" sz="2900" dirty="0"/>
              <a:t>Covenant House</a:t>
            </a:r>
          </a:p>
          <a:p>
            <a:pPr fontAlgn="ctr"/>
            <a:r>
              <a:rPr lang="en-US" dirty="0"/>
              <a:t>Jasmine Hayes</a:t>
            </a:r>
          </a:p>
          <a:p>
            <a:pPr marL="287338" lvl="1" indent="-250825" fontAlgn="ctr">
              <a:buFont typeface="Arial" panose="020B0604020202020204" pitchFamily="34" charset="0"/>
              <a:buChar char="•"/>
            </a:pPr>
            <a:r>
              <a:rPr lang="en-US" sz="2900" dirty="0"/>
              <a:t>Capacity Building Center for States</a:t>
            </a:r>
          </a:p>
          <a:p>
            <a:pPr fontAlgn="ctr"/>
            <a:r>
              <a:rPr lang="en-US" dirty="0"/>
              <a:t>Johanna Bergan</a:t>
            </a:r>
          </a:p>
          <a:p>
            <a:pPr marL="287338" lvl="1" indent="-250825" fontAlgn="ctr">
              <a:buFont typeface="Arial" panose="020B0604020202020204" pitchFamily="34" charset="0"/>
              <a:buChar char="•"/>
            </a:pPr>
            <a:r>
              <a:rPr lang="en-US" sz="2900" dirty="0"/>
              <a:t>Youth Move</a:t>
            </a:r>
          </a:p>
          <a:p>
            <a:pPr fontAlgn="ctr"/>
            <a:r>
              <a:rPr lang="en-US" dirty="0"/>
              <a:t>Laura Chadwick</a:t>
            </a:r>
          </a:p>
          <a:p>
            <a:pPr marL="287338" lvl="1" indent="-250825" fontAlgn="ctr">
              <a:buFont typeface="Arial" panose="020B0604020202020204" pitchFamily="34" charset="0"/>
              <a:buChar char="•"/>
            </a:pPr>
            <a:r>
              <a:rPr lang="en-US" sz="2900" dirty="0"/>
              <a:t>Office of Assistant Secretary for Planning and Evaluation</a:t>
            </a:r>
          </a:p>
          <a:p>
            <a:pPr fontAlgn="ctr"/>
            <a:r>
              <a:rPr lang="en-US" dirty="0"/>
              <a:t>Megan Gibbard Kline</a:t>
            </a:r>
          </a:p>
          <a:p>
            <a:pPr marL="287338" lvl="1" indent="-250825" fontAlgn="ctr">
              <a:buFont typeface="Arial" panose="020B0604020202020204" pitchFamily="34" charset="0"/>
              <a:buChar char="•"/>
            </a:pPr>
            <a:r>
              <a:rPr lang="en-US" sz="2900" dirty="0"/>
              <a:t>A Way Home America</a:t>
            </a:r>
          </a:p>
          <a:p>
            <a:pPr fontAlgn="ctr"/>
            <a:r>
              <a:rPr lang="en-US" dirty="0"/>
              <a:t>Michelle Daly</a:t>
            </a:r>
          </a:p>
          <a:p>
            <a:pPr marL="287338" lvl="1" indent="-250825" fontAlgn="ctr">
              <a:buFont typeface="Arial" panose="020B0604020202020204" pitchFamily="34" charset="0"/>
              <a:buChar char="•"/>
            </a:pPr>
            <a:r>
              <a:rPr lang="en-US" sz="2900" dirty="0"/>
              <a:t>SAMHSA, Center for Substance Abuse Treatment</a:t>
            </a:r>
          </a:p>
        </p:txBody>
      </p:sp>
      <p:sp>
        <p:nvSpPr>
          <p:cNvPr id="12" name="Text Placeholder 11">
            <a:extLst>
              <a:ext uri="{FF2B5EF4-FFF2-40B4-BE49-F238E27FC236}">
                <a16:creationId xmlns:a16="http://schemas.microsoft.com/office/drawing/2014/main" id="{1A9FCF85-9ACB-433A-9986-ECE69E82DBB6}"/>
              </a:ext>
            </a:extLst>
          </p:cNvPr>
          <p:cNvSpPr>
            <a:spLocks noGrp="1"/>
          </p:cNvSpPr>
          <p:nvPr>
            <p:ph type="body" sz="quarter" idx="14"/>
          </p:nvPr>
        </p:nvSpPr>
        <p:spPr>
          <a:xfrm>
            <a:off x="6324601" y="1932116"/>
            <a:ext cx="4403270" cy="4123634"/>
          </a:xfrm>
        </p:spPr>
        <p:txBody>
          <a:bodyPr>
            <a:normAutofit lnSpcReduction="10000"/>
          </a:bodyPr>
          <a:lstStyle/>
          <a:p>
            <a:pPr fontAlgn="ctr"/>
            <a:r>
              <a:rPr lang="en-US" sz="2000" dirty="0"/>
              <a:t>Anna Gennari</a:t>
            </a:r>
          </a:p>
          <a:p>
            <a:pPr marL="287338" lvl="1" indent="-250825" fontAlgn="ctr">
              <a:buFont typeface="Arial" panose="020B0604020202020204" pitchFamily="34" charset="0"/>
              <a:buChar char="•"/>
            </a:pPr>
            <a:r>
              <a:rPr lang="en-US" sz="2000" dirty="0"/>
              <a:t>Foster Youth in Action</a:t>
            </a:r>
          </a:p>
          <a:p>
            <a:pPr fontAlgn="ctr"/>
            <a:r>
              <a:rPr lang="en-US" sz="2000" dirty="0"/>
              <a:t>Caroline Crouse</a:t>
            </a:r>
          </a:p>
          <a:p>
            <a:pPr marL="287338" lvl="1" indent="-250825" fontAlgn="ctr">
              <a:buFont typeface="Arial" panose="020B0604020202020204" pitchFamily="34" charset="0"/>
              <a:buChar char="•"/>
            </a:pPr>
            <a:r>
              <a:rPr lang="en-US" sz="2000" dirty="0"/>
              <a:t>Dept. Housing and Urban Development</a:t>
            </a:r>
          </a:p>
          <a:p>
            <a:pPr fontAlgn="ctr"/>
            <a:r>
              <a:rPr lang="en-US" sz="2000" dirty="0"/>
              <a:t>Catherine Lester</a:t>
            </a:r>
          </a:p>
          <a:p>
            <a:pPr marL="287338" lvl="1" indent="-250825" fontAlgn="ctr">
              <a:buFont typeface="Arial" panose="020B0604020202020204" pitchFamily="34" charset="0"/>
              <a:buChar char="•"/>
            </a:pPr>
            <a:r>
              <a:rPr lang="en-US" sz="2000" dirty="0"/>
              <a:t>Jim Casey Youth Opportunities Initiative</a:t>
            </a:r>
          </a:p>
          <a:p>
            <a:pPr fontAlgn="ctr"/>
            <a:r>
              <a:rPr lang="en-US" sz="2000" dirty="0"/>
              <a:t>Kevin Solarte</a:t>
            </a:r>
          </a:p>
          <a:p>
            <a:pPr marL="287338" lvl="1" indent="-250825" fontAlgn="ctr">
              <a:buFont typeface="Arial" panose="020B0604020202020204" pitchFamily="34" charset="0"/>
              <a:buChar char="•"/>
            </a:pPr>
            <a:r>
              <a:rPr lang="en-US" sz="2000" dirty="0"/>
              <a:t>Corporation for Supportive Housing</a:t>
            </a:r>
          </a:p>
          <a:p>
            <a:pPr fontAlgn="ctr"/>
            <a:r>
              <a:rPr lang="en-US" sz="2000" dirty="0"/>
              <a:t>Krysta Esquivel</a:t>
            </a:r>
          </a:p>
          <a:p>
            <a:pPr marL="287338" lvl="1" indent="-250825" fontAlgn="ctr">
              <a:buFont typeface="Arial" panose="020B0604020202020204" pitchFamily="34" charset="0"/>
              <a:buChar char="•"/>
            </a:pPr>
            <a:r>
              <a:rPr lang="en-US" sz="2000" dirty="0"/>
              <a:t>YMCA of San Diego County</a:t>
            </a:r>
          </a:p>
        </p:txBody>
      </p:sp>
      <p:sp>
        <p:nvSpPr>
          <p:cNvPr id="6" name="Slide Number Placeholder 5">
            <a:extLst>
              <a:ext uri="{FF2B5EF4-FFF2-40B4-BE49-F238E27FC236}">
                <a16:creationId xmlns:a16="http://schemas.microsoft.com/office/drawing/2014/main" id="{9BD72676-7A5C-444A-8C29-8927BF22DD89}"/>
              </a:ext>
            </a:extLst>
          </p:cNvPr>
          <p:cNvSpPr>
            <a:spLocks noGrp="1"/>
          </p:cNvSpPr>
          <p:nvPr>
            <p:ph type="sldNum" sz="quarter" idx="12"/>
          </p:nvPr>
        </p:nvSpPr>
        <p:spPr/>
        <p:txBody>
          <a:bodyPr/>
          <a:lstStyle/>
          <a:p>
            <a:fld id="{0A1F2A9D-2A20-154F-9C67-DD19750049F0}" type="slidenum">
              <a:rPr lang="en-US" smtClean="0"/>
              <a:pPr/>
              <a:t>3</a:t>
            </a:fld>
            <a:endParaRPr lang="en-US" dirty="0"/>
          </a:p>
        </p:txBody>
      </p:sp>
    </p:spTree>
    <p:extLst>
      <p:ext uri="{BB962C8B-B14F-4D97-AF65-F5344CB8AC3E}">
        <p14:creationId xmlns:p14="http://schemas.microsoft.com/office/powerpoint/2010/main" val="3200590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12">
                                            <p:txEl>
                                              <p:pRg st="0" end="0"/>
                                            </p:txEl>
                                          </p:spTgt>
                                        </p:tgtEl>
                                        <p:attrNameLst>
                                          <p:attrName>style.opacity</p:attrName>
                                        </p:attrNameLst>
                                      </p:cBhvr>
                                      <p:to>
                                        <p:strVal val="0.5"/>
                                      </p:to>
                                    </p:set>
                                    <p:animEffect filter="image" prLst="opacity: 0.5">
                                      <p:cBhvr rctx="IE">
                                        <p:cTn id="7" dur="indefinite"/>
                                        <p:tgtEl>
                                          <p:spTgt spid="12">
                                            <p:txEl>
                                              <p:pRg st="0" end="0"/>
                                            </p:txEl>
                                          </p:spTgt>
                                        </p:tgtEl>
                                      </p:cBhvr>
                                    </p:animEffect>
                                  </p:childTnLst>
                                </p:cTn>
                              </p:par>
                              <p:par>
                                <p:cTn id="8" presetID="9" presetClass="emph" presetSubtype="0" nodeType="withEffect">
                                  <p:stCondLst>
                                    <p:cond delay="0"/>
                                  </p:stCondLst>
                                  <p:childTnLst>
                                    <p:set>
                                      <p:cBhvr>
                                        <p:cTn id="9" dur="indefinite"/>
                                        <p:tgtEl>
                                          <p:spTgt spid="12">
                                            <p:txEl>
                                              <p:pRg st="1" end="1"/>
                                            </p:txEl>
                                          </p:spTgt>
                                        </p:tgtEl>
                                        <p:attrNameLst>
                                          <p:attrName>style.opacity</p:attrName>
                                        </p:attrNameLst>
                                      </p:cBhvr>
                                      <p:to>
                                        <p:strVal val="0.5"/>
                                      </p:to>
                                    </p:set>
                                    <p:animEffect filter="image" prLst="opacity: 0.5">
                                      <p:cBhvr rctx="IE">
                                        <p:cTn id="10" dur="indefinite"/>
                                        <p:tgtEl>
                                          <p:spTgt spid="12">
                                            <p:txEl>
                                              <p:pRg st="1" end="1"/>
                                            </p:txEl>
                                          </p:spTgt>
                                        </p:tgtEl>
                                      </p:cBhvr>
                                    </p:animEffect>
                                  </p:childTnLst>
                                </p:cTn>
                              </p:par>
                              <p:par>
                                <p:cTn id="11" presetID="9" presetClass="emph" presetSubtype="0" nodeType="withEffect">
                                  <p:stCondLst>
                                    <p:cond delay="0"/>
                                  </p:stCondLst>
                                  <p:childTnLst>
                                    <p:set>
                                      <p:cBhvr>
                                        <p:cTn id="12" dur="indefinite"/>
                                        <p:tgtEl>
                                          <p:spTgt spid="12">
                                            <p:txEl>
                                              <p:pRg st="2" end="2"/>
                                            </p:txEl>
                                          </p:spTgt>
                                        </p:tgtEl>
                                        <p:attrNameLst>
                                          <p:attrName>style.opacity</p:attrName>
                                        </p:attrNameLst>
                                      </p:cBhvr>
                                      <p:to>
                                        <p:strVal val="0.5"/>
                                      </p:to>
                                    </p:set>
                                    <p:animEffect filter="image" prLst="opacity: 0.5">
                                      <p:cBhvr rctx="IE">
                                        <p:cTn id="13" dur="indefinite"/>
                                        <p:tgtEl>
                                          <p:spTgt spid="12">
                                            <p:txEl>
                                              <p:pRg st="2" end="2"/>
                                            </p:txEl>
                                          </p:spTgt>
                                        </p:tgtEl>
                                      </p:cBhvr>
                                    </p:animEffect>
                                  </p:childTnLst>
                                </p:cTn>
                              </p:par>
                              <p:par>
                                <p:cTn id="14" presetID="9" presetClass="emph" presetSubtype="0" nodeType="withEffect">
                                  <p:stCondLst>
                                    <p:cond delay="0"/>
                                  </p:stCondLst>
                                  <p:childTnLst>
                                    <p:set>
                                      <p:cBhvr>
                                        <p:cTn id="15" dur="indefinite"/>
                                        <p:tgtEl>
                                          <p:spTgt spid="12">
                                            <p:txEl>
                                              <p:pRg st="3" end="3"/>
                                            </p:txEl>
                                          </p:spTgt>
                                        </p:tgtEl>
                                        <p:attrNameLst>
                                          <p:attrName>style.opacity</p:attrName>
                                        </p:attrNameLst>
                                      </p:cBhvr>
                                      <p:to>
                                        <p:strVal val="0.5"/>
                                      </p:to>
                                    </p:set>
                                    <p:animEffect filter="image" prLst="opacity: 0.5">
                                      <p:cBhvr rctx="IE">
                                        <p:cTn id="16" dur="indefinite"/>
                                        <p:tgtEl>
                                          <p:spTgt spid="12">
                                            <p:txEl>
                                              <p:pRg st="3" end="3"/>
                                            </p:txEl>
                                          </p:spTgt>
                                        </p:tgtEl>
                                      </p:cBhvr>
                                    </p:animEffect>
                                  </p:childTnLst>
                                </p:cTn>
                              </p:par>
                              <p:par>
                                <p:cTn id="17" presetID="9" presetClass="emph" presetSubtype="0" nodeType="withEffect">
                                  <p:stCondLst>
                                    <p:cond delay="0"/>
                                  </p:stCondLst>
                                  <p:childTnLst>
                                    <p:set>
                                      <p:cBhvr>
                                        <p:cTn id="18" dur="indefinite"/>
                                        <p:tgtEl>
                                          <p:spTgt spid="12">
                                            <p:txEl>
                                              <p:pRg st="4" end="4"/>
                                            </p:txEl>
                                          </p:spTgt>
                                        </p:tgtEl>
                                        <p:attrNameLst>
                                          <p:attrName>style.opacity</p:attrName>
                                        </p:attrNameLst>
                                      </p:cBhvr>
                                      <p:to>
                                        <p:strVal val="0.5"/>
                                      </p:to>
                                    </p:set>
                                    <p:animEffect filter="image" prLst="opacity: 0.5">
                                      <p:cBhvr rctx="IE">
                                        <p:cTn id="19" dur="indefinite"/>
                                        <p:tgtEl>
                                          <p:spTgt spid="12">
                                            <p:txEl>
                                              <p:pRg st="4" end="4"/>
                                            </p:txEl>
                                          </p:spTgt>
                                        </p:tgtEl>
                                      </p:cBhvr>
                                    </p:animEffect>
                                  </p:childTnLst>
                                </p:cTn>
                              </p:par>
                              <p:par>
                                <p:cTn id="20" presetID="9" presetClass="emph" presetSubtype="0" nodeType="withEffect">
                                  <p:stCondLst>
                                    <p:cond delay="0"/>
                                  </p:stCondLst>
                                  <p:childTnLst>
                                    <p:set>
                                      <p:cBhvr>
                                        <p:cTn id="21" dur="indefinite"/>
                                        <p:tgtEl>
                                          <p:spTgt spid="12">
                                            <p:txEl>
                                              <p:pRg st="5" end="5"/>
                                            </p:txEl>
                                          </p:spTgt>
                                        </p:tgtEl>
                                        <p:attrNameLst>
                                          <p:attrName>style.opacity</p:attrName>
                                        </p:attrNameLst>
                                      </p:cBhvr>
                                      <p:to>
                                        <p:strVal val="0.5"/>
                                      </p:to>
                                    </p:set>
                                    <p:animEffect filter="image" prLst="opacity: 0.5">
                                      <p:cBhvr rctx="IE">
                                        <p:cTn id="22" dur="indefinite"/>
                                        <p:tgtEl>
                                          <p:spTgt spid="12">
                                            <p:txEl>
                                              <p:pRg st="5" end="5"/>
                                            </p:txEl>
                                          </p:spTgt>
                                        </p:tgtEl>
                                      </p:cBhvr>
                                    </p:animEffect>
                                  </p:childTnLst>
                                </p:cTn>
                              </p:par>
                              <p:par>
                                <p:cTn id="23" presetID="9" presetClass="emph" presetSubtype="0" nodeType="withEffect">
                                  <p:stCondLst>
                                    <p:cond delay="0"/>
                                  </p:stCondLst>
                                  <p:childTnLst>
                                    <p:set>
                                      <p:cBhvr>
                                        <p:cTn id="24" dur="indefinite"/>
                                        <p:tgtEl>
                                          <p:spTgt spid="12">
                                            <p:txEl>
                                              <p:pRg st="6" end="6"/>
                                            </p:txEl>
                                          </p:spTgt>
                                        </p:tgtEl>
                                        <p:attrNameLst>
                                          <p:attrName>style.opacity</p:attrName>
                                        </p:attrNameLst>
                                      </p:cBhvr>
                                      <p:to>
                                        <p:strVal val="0.5"/>
                                      </p:to>
                                    </p:set>
                                    <p:animEffect filter="image" prLst="opacity: 0.5">
                                      <p:cBhvr rctx="IE">
                                        <p:cTn id="25" dur="indefinite"/>
                                        <p:tgtEl>
                                          <p:spTgt spid="12">
                                            <p:txEl>
                                              <p:pRg st="6" end="6"/>
                                            </p:txEl>
                                          </p:spTgt>
                                        </p:tgtEl>
                                      </p:cBhvr>
                                    </p:animEffect>
                                  </p:childTnLst>
                                </p:cTn>
                              </p:par>
                              <p:par>
                                <p:cTn id="26" presetID="9" presetClass="emph" presetSubtype="0" nodeType="withEffect">
                                  <p:stCondLst>
                                    <p:cond delay="0"/>
                                  </p:stCondLst>
                                  <p:childTnLst>
                                    <p:set>
                                      <p:cBhvr>
                                        <p:cTn id="27" dur="indefinite"/>
                                        <p:tgtEl>
                                          <p:spTgt spid="12">
                                            <p:txEl>
                                              <p:pRg st="7" end="7"/>
                                            </p:txEl>
                                          </p:spTgt>
                                        </p:tgtEl>
                                        <p:attrNameLst>
                                          <p:attrName>style.opacity</p:attrName>
                                        </p:attrNameLst>
                                      </p:cBhvr>
                                      <p:to>
                                        <p:strVal val="0.5"/>
                                      </p:to>
                                    </p:set>
                                    <p:animEffect filter="image" prLst="opacity: 0.5">
                                      <p:cBhvr rctx="IE">
                                        <p:cTn id="28" dur="indefinite"/>
                                        <p:tgtEl>
                                          <p:spTgt spid="12">
                                            <p:txEl>
                                              <p:pRg st="7" end="7"/>
                                            </p:txEl>
                                          </p:spTgt>
                                        </p:tgtEl>
                                      </p:cBhvr>
                                    </p:animEffect>
                                  </p:childTnLst>
                                </p:cTn>
                              </p:par>
                              <p:par>
                                <p:cTn id="29" presetID="9" presetClass="emph" presetSubtype="0" nodeType="withEffect">
                                  <p:stCondLst>
                                    <p:cond delay="0"/>
                                  </p:stCondLst>
                                  <p:childTnLst>
                                    <p:set>
                                      <p:cBhvr>
                                        <p:cTn id="30" dur="indefinite"/>
                                        <p:tgtEl>
                                          <p:spTgt spid="12">
                                            <p:txEl>
                                              <p:pRg st="8" end="8"/>
                                            </p:txEl>
                                          </p:spTgt>
                                        </p:tgtEl>
                                        <p:attrNameLst>
                                          <p:attrName>style.opacity</p:attrName>
                                        </p:attrNameLst>
                                      </p:cBhvr>
                                      <p:to>
                                        <p:strVal val="0.5"/>
                                      </p:to>
                                    </p:set>
                                    <p:animEffect filter="image" prLst="opacity: 0.5">
                                      <p:cBhvr rctx="IE">
                                        <p:cTn id="31" dur="indefinite"/>
                                        <p:tgtEl>
                                          <p:spTgt spid="12">
                                            <p:txEl>
                                              <p:pRg st="8" end="8"/>
                                            </p:txEl>
                                          </p:spTgt>
                                        </p:tgtEl>
                                      </p:cBhvr>
                                    </p:animEffect>
                                  </p:childTnLst>
                                </p:cTn>
                              </p:par>
                              <p:par>
                                <p:cTn id="32" presetID="9" presetClass="emph" presetSubtype="0" nodeType="withEffect">
                                  <p:stCondLst>
                                    <p:cond delay="0"/>
                                  </p:stCondLst>
                                  <p:childTnLst>
                                    <p:set>
                                      <p:cBhvr>
                                        <p:cTn id="33" dur="indefinite"/>
                                        <p:tgtEl>
                                          <p:spTgt spid="12">
                                            <p:txEl>
                                              <p:pRg st="9" end="9"/>
                                            </p:txEl>
                                          </p:spTgt>
                                        </p:tgtEl>
                                        <p:attrNameLst>
                                          <p:attrName>style.opacity</p:attrName>
                                        </p:attrNameLst>
                                      </p:cBhvr>
                                      <p:to>
                                        <p:strVal val="0.5"/>
                                      </p:to>
                                    </p:set>
                                    <p:animEffect filter="image" prLst="opacity: 0.5">
                                      <p:cBhvr rctx="IE">
                                        <p:cTn id="34" dur="indefinite"/>
                                        <p:tgtEl>
                                          <p:spTgt spid="1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7050" y="1917700"/>
            <a:ext cx="8597900" cy="4940300"/>
          </a:xfrm>
          <a:prstGeom prst="rect">
            <a:avLst/>
          </a:prstGeom>
          <a:blipFill dpi="0" rotWithShape="1">
            <a:blip r:embed="rId3" cstate="print">
              <a:alphaModFix amt="1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2"/>
          <p:cNvSpPr>
            <a:spLocks noGrp="1"/>
          </p:cNvSpPr>
          <p:nvPr>
            <p:ph type="body" idx="1"/>
          </p:nvPr>
        </p:nvSpPr>
        <p:spPr>
          <a:xfrm>
            <a:off x="909637" y="2192918"/>
            <a:ext cx="10363200" cy="1500187"/>
          </a:xfrm>
        </p:spPr>
        <p:txBody>
          <a:bodyPr>
            <a:normAutofit/>
          </a:bodyPr>
          <a:lstStyle/>
          <a:p>
            <a:r>
              <a:rPr lang="en-US" sz="5400" dirty="0">
                <a:solidFill>
                  <a:schemeClr val="accent1"/>
                </a:solidFill>
                <a:latin typeface="Montserrat" panose="00000500000000000000" pitchFamily="2" charset="0"/>
              </a:rPr>
              <a:t>Today’s Goals</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692395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199" y="378358"/>
            <a:ext cx="10515602" cy="1633322"/>
          </a:xfrm>
        </p:spPr>
        <p:txBody>
          <a:bodyPr>
            <a:normAutofit/>
          </a:bodyPr>
          <a:lstStyle/>
          <a:p>
            <a:pPr fontAlgn="ctr"/>
            <a:r>
              <a:rPr lang="en-US" dirty="0"/>
              <a:t>Inform recruitment plans for the YARH-3 summative evaluation</a:t>
            </a:r>
          </a:p>
        </p:txBody>
      </p:sp>
      <p:sp>
        <p:nvSpPr>
          <p:cNvPr id="3" name="TextBox 2">
            <a:extLst>
              <a:ext uri="{FF2B5EF4-FFF2-40B4-BE49-F238E27FC236}">
                <a16:creationId xmlns:a16="http://schemas.microsoft.com/office/drawing/2014/main" id="{B28ED342-CC0A-4E04-A809-DB5401537A52}"/>
              </a:ext>
            </a:extLst>
          </p:cNvPr>
          <p:cNvSpPr txBox="1"/>
          <p:nvPr/>
        </p:nvSpPr>
        <p:spPr>
          <a:xfrm>
            <a:off x="2516803" y="4067851"/>
            <a:ext cx="8473581" cy="830997"/>
          </a:xfrm>
          <a:prstGeom prst="rect">
            <a:avLst/>
          </a:prstGeom>
          <a:noFill/>
        </p:spPr>
        <p:txBody>
          <a:bodyPr wrap="square" rtlCol="0">
            <a:spAutoFit/>
          </a:bodyPr>
          <a:lstStyle/>
          <a:p>
            <a:pPr fontAlgn="ctr"/>
            <a:r>
              <a:rPr lang="en-US" sz="2400" dirty="0">
                <a:solidFill>
                  <a:schemeClr val="bg2"/>
                </a:solidFill>
                <a:latin typeface="+mj-lt"/>
              </a:rPr>
              <a:t>Assess implementation and impacts of Colorado’s Pathways to Success (Pathways) program on key outcomes</a:t>
            </a:r>
          </a:p>
        </p:txBody>
      </p:sp>
      <p:sp>
        <p:nvSpPr>
          <p:cNvPr id="6" name="TextBox 5">
            <a:extLst>
              <a:ext uri="{FF2B5EF4-FFF2-40B4-BE49-F238E27FC236}">
                <a16:creationId xmlns:a16="http://schemas.microsoft.com/office/drawing/2014/main" id="{E32E0979-7428-4630-BF12-199EF364E3D6}"/>
              </a:ext>
            </a:extLst>
          </p:cNvPr>
          <p:cNvSpPr txBox="1"/>
          <p:nvPr/>
        </p:nvSpPr>
        <p:spPr>
          <a:xfrm>
            <a:off x="2421262" y="2454728"/>
            <a:ext cx="8473580" cy="1200329"/>
          </a:xfrm>
          <a:prstGeom prst="rect">
            <a:avLst/>
          </a:prstGeom>
          <a:noFill/>
        </p:spPr>
        <p:txBody>
          <a:bodyPr wrap="square" rtlCol="0">
            <a:spAutoFit/>
          </a:bodyPr>
          <a:lstStyle/>
          <a:p>
            <a:r>
              <a:rPr lang="en-US" sz="2400" dirty="0">
                <a:solidFill>
                  <a:schemeClr val="bg2"/>
                </a:solidFill>
                <a:latin typeface="+mj-lt"/>
              </a:rPr>
              <a:t>Build the evidence base on promising strategies to prevent homelessness and support youth and young adults involved in the child welfare system</a:t>
            </a:r>
          </a:p>
        </p:txBody>
      </p:sp>
      <p:pic>
        <p:nvPicPr>
          <p:cNvPr id="7" name="Graphic 6" descr="Bullseye">
            <a:extLst>
              <a:ext uri="{FF2B5EF4-FFF2-40B4-BE49-F238E27FC236}">
                <a16:creationId xmlns:a16="http://schemas.microsoft.com/office/drawing/2014/main" id="{BD023301-CEF7-42E8-8E16-5225631A1E7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3804" y="2375961"/>
            <a:ext cx="1281639" cy="1281639"/>
          </a:xfrm>
          <a:prstGeom prst="rect">
            <a:avLst/>
          </a:prstGeom>
        </p:spPr>
      </p:pic>
      <p:pic>
        <p:nvPicPr>
          <p:cNvPr id="8" name="Picture 7">
            <a:extLst>
              <a:ext uri="{FF2B5EF4-FFF2-40B4-BE49-F238E27FC236}">
                <a16:creationId xmlns:a16="http://schemas.microsoft.com/office/drawing/2014/main" id="{5367C348-0BA4-41BF-A158-7162D7E957D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1088" y="4101120"/>
            <a:ext cx="1985881" cy="681887"/>
          </a:xfrm>
          <a:prstGeom prst="rect">
            <a:avLst/>
          </a:prstGeom>
        </p:spPr>
      </p:pic>
      <p:sp>
        <p:nvSpPr>
          <p:cNvPr id="10" name="Slide Number Placeholder 9">
            <a:extLst>
              <a:ext uri="{FF2B5EF4-FFF2-40B4-BE49-F238E27FC236}">
                <a16:creationId xmlns:a16="http://schemas.microsoft.com/office/drawing/2014/main" id="{9325DB2A-9A30-4326-BC06-7CE61236B8A7}"/>
              </a:ext>
            </a:extLst>
          </p:cNvPr>
          <p:cNvSpPr>
            <a:spLocks noGrp="1"/>
          </p:cNvSpPr>
          <p:nvPr>
            <p:ph type="sldNum" sz="quarter" idx="12"/>
          </p:nvPr>
        </p:nvSpPr>
        <p:spPr/>
        <p:txBody>
          <a:bodyPr/>
          <a:lstStyle/>
          <a:p>
            <a:fld id="{0A1F2A9D-2A20-154F-9C67-DD19750049F0}" type="slidenum">
              <a:rPr lang="en-US" smtClean="0"/>
              <a:pPr/>
              <a:t>5</a:t>
            </a:fld>
            <a:endParaRPr lang="en-US" dirty="0"/>
          </a:p>
        </p:txBody>
      </p:sp>
      <p:pic>
        <p:nvPicPr>
          <p:cNvPr id="9" name="Picture 8">
            <a:extLst>
              <a:ext uri="{FF2B5EF4-FFF2-40B4-BE49-F238E27FC236}">
                <a16:creationId xmlns:a16="http://schemas.microsoft.com/office/drawing/2014/main" id="{9BA94064-B958-4EA3-A64D-15BE50B98C4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1088" y="5215104"/>
            <a:ext cx="2075715" cy="763481"/>
          </a:xfrm>
          <a:prstGeom prst="rect">
            <a:avLst/>
          </a:prstGeom>
        </p:spPr>
      </p:pic>
      <p:sp>
        <p:nvSpPr>
          <p:cNvPr id="11" name="TextBox 10">
            <a:extLst>
              <a:ext uri="{FF2B5EF4-FFF2-40B4-BE49-F238E27FC236}">
                <a16:creationId xmlns:a16="http://schemas.microsoft.com/office/drawing/2014/main" id="{F3F389FF-643D-40E9-8BAE-7794984D0B7A}"/>
              </a:ext>
            </a:extLst>
          </p:cNvPr>
          <p:cNvSpPr txBox="1"/>
          <p:nvPr/>
        </p:nvSpPr>
        <p:spPr>
          <a:xfrm>
            <a:off x="2516803" y="5215104"/>
            <a:ext cx="8473581" cy="830997"/>
          </a:xfrm>
          <a:prstGeom prst="rect">
            <a:avLst/>
          </a:prstGeom>
          <a:noFill/>
        </p:spPr>
        <p:txBody>
          <a:bodyPr wrap="square" rtlCol="0">
            <a:spAutoFit/>
          </a:bodyPr>
          <a:lstStyle/>
          <a:p>
            <a:pPr fontAlgn="ctr"/>
            <a:r>
              <a:rPr lang="en-US" sz="2400" dirty="0">
                <a:solidFill>
                  <a:schemeClr val="bg2"/>
                </a:solidFill>
                <a:latin typeface="+mj-lt"/>
              </a:rPr>
              <a:t>Continue evaluation activities with Alameda to continue to strengthen the Youth Transitions Partnership (YTP) program</a:t>
            </a:r>
          </a:p>
        </p:txBody>
      </p:sp>
      <p:sp>
        <p:nvSpPr>
          <p:cNvPr id="12" name="Rectangle 11">
            <a:extLst>
              <a:ext uri="{FF2B5EF4-FFF2-40B4-BE49-F238E27FC236}">
                <a16:creationId xmlns:a16="http://schemas.microsoft.com/office/drawing/2014/main" id="{7F1807A8-168E-4791-949C-184BCFB07588}"/>
              </a:ext>
            </a:extLst>
          </p:cNvPr>
          <p:cNvSpPr/>
          <p:nvPr/>
        </p:nvSpPr>
        <p:spPr bwMode="auto">
          <a:xfrm>
            <a:off x="335020" y="3849140"/>
            <a:ext cx="10915068" cy="1200329"/>
          </a:xfrm>
          <a:prstGeom prst="rect">
            <a:avLst/>
          </a:prstGeom>
          <a:noFill/>
          <a:ln w="38100">
            <a:solidFill>
              <a:srgbClr val="FFC000"/>
            </a:solidFill>
          </a:ln>
        </p:spPr>
        <p:txBody>
          <a:bodyPr vert="horz" wrap="square" lIns="91440" tIns="45720" rIns="91440" bIns="45720" numCol="1" rtlCol="0" anchor="t" anchorCtr="0" compatLnSpc="1">
            <a:prstTxWarp prst="textNoShape">
              <a:avLst/>
            </a:prstTxWarp>
          </a:bodyPr>
          <a:lstStyle/>
          <a:p>
            <a:pPr algn="ctr"/>
            <a:endParaRPr lang="en-US" dirty="0"/>
          </a:p>
        </p:txBody>
      </p:sp>
    </p:spTree>
    <p:extLst>
      <p:ext uri="{BB962C8B-B14F-4D97-AF65-F5344CB8AC3E}">
        <p14:creationId xmlns:p14="http://schemas.microsoft.com/office/powerpoint/2010/main" val="1084607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D834D36-D981-4EDD-B062-077BAB9C7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314"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ource Sans Pro"/>
              <a:ea typeface="+mn-ea"/>
              <a:cs typeface="+mn-cs"/>
            </a:endParaRPr>
          </a:p>
        </p:txBody>
      </p:sp>
      <p:pic>
        <p:nvPicPr>
          <p:cNvPr id="21" name="Picture 20">
            <a:extLst>
              <a:ext uri="{FF2B5EF4-FFF2-40B4-BE49-F238E27FC236}">
                <a16:creationId xmlns:a16="http://schemas.microsoft.com/office/drawing/2014/main" id="{6CFD523C-CC0D-41EB-B7F7-C615B5715F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4E57FF05-B8F8-4C22-96B3-36914971A21E}"/>
              </a:ext>
            </a:extLst>
          </p:cNvPr>
          <p:cNvSpPr>
            <a:spLocks noGrp="1"/>
          </p:cNvSpPr>
          <p:nvPr>
            <p:ph type="title"/>
          </p:nvPr>
        </p:nvSpPr>
        <p:spPr>
          <a:xfrm>
            <a:off x="4451789" y="5059192"/>
            <a:ext cx="6940090" cy="1110439"/>
          </a:xfrm>
        </p:spPr>
        <p:txBody>
          <a:bodyPr vert="horz" lIns="91440" tIns="45720" rIns="91440" bIns="45720" rtlCol="0" anchor="t">
            <a:normAutofit fontScale="90000"/>
          </a:bodyPr>
          <a:lstStyle/>
          <a:p>
            <a:pPr algn="r"/>
            <a:r>
              <a:rPr lang="en-US" sz="3600" b="1" dirty="0">
                <a:solidFill>
                  <a:srgbClr val="000000"/>
                </a:solidFill>
              </a:rPr>
              <a:t>Pathways Serves High-Risk Youth</a:t>
            </a:r>
            <a:br>
              <a:rPr lang="en-US" sz="3600" b="1" dirty="0">
                <a:solidFill>
                  <a:srgbClr val="000000"/>
                </a:solidFill>
              </a:rPr>
            </a:br>
            <a:r>
              <a:rPr lang="en-US" sz="2700" b="1" dirty="0">
                <a:solidFill>
                  <a:srgbClr val="000000"/>
                </a:solidFill>
              </a:rPr>
              <a:t>Enrolled Youth Report an Average of 4.9 Risk Factors</a:t>
            </a:r>
            <a:endParaRPr lang="en-US" sz="3600" b="1" dirty="0">
              <a:solidFill>
                <a:srgbClr val="000000"/>
              </a:solidFill>
            </a:endParaRPr>
          </a:p>
        </p:txBody>
      </p:sp>
      <p:sp>
        <p:nvSpPr>
          <p:cNvPr id="23" name="Freeform 68">
            <a:extLst>
              <a:ext uri="{FF2B5EF4-FFF2-40B4-BE49-F238E27FC236}">
                <a16:creationId xmlns:a16="http://schemas.microsoft.com/office/drawing/2014/main" id="{251BB4E6-C169-431D-9D53-2BBEBFFD15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9782" y="2"/>
            <a:ext cx="3614335" cy="2178813"/>
          </a:xfrm>
          <a:custGeom>
            <a:avLst/>
            <a:gdLst>
              <a:gd name="connsiteX0" fmla="*/ 38628 w 3614335"/>
              <a:gd name="connsiteY0" fmla="*/ 0 h 2178813"/>
              <a:gd name="connsiteX1" fmla="*/ 3575707 w 3614335"/>
              <a:gd name="connsiteY1" fmla="*/ 0 h 2178813"/>
              <a:gd name="connsiteX2" fmla="*/ 3577619 w 3614335"/>
              <a:gd name="connsiteY2" fmla="*/ 7439 h 2178813"/>
              <a:gd name="connsiteX3" fmla="*/ 3614335 w 3614335"/>
              <a:gd name="connsiteY3" fmla="*/ 371646 h 2178813"/>
              <a:gd name="connsiteX4" fmla="*/ 1807167 w 3614335"/>
              <a:gd name="connsiteY4" fmla="*/ 2178813 h 2178813"/>
              <a:gd name="connsiteX5" fmla="*/ 0 w 3614335"/>
              <a:gd name="connsiteY5" fmla="*/ 371646 h 2178813"/>
              <a:gd name="connsiteX6" fmla="*/ 36715 w 3614335"/>
              <a:gd name="connsiteY6" fmla="*/ 7439 h 2178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14335" h="2178813">
                <a:moveTo>
                  <a:pt x="38628" y="0"/>
                </a:moveTo>
                <a:lnTo>
                  <a:pt x="3575707" y="0"/>
                </a:lnTo>
                <a:lnTo>
                  <a:pt x="3577619" y="7439"/>
                </a:lnTo>
                <a:cubicBezTo>
                  <a:pt x="3601692" y="125081"/>
                  <a:pt x="3614335" y="246887"/>
                  <a:pt x="3614335" y="371646"/>
                </a:cubicBezTo>
                <a:cubicBezTo>
                  <a:pt x="3614335" y="1369717"/>
                  <a:pt x="2805239" y="2178813"/>
                  <a:pt x="1807167" y="2178813"/>
                </a:cubicBezTo>
                <a:cubicBezTo>
                  <a:pt x="809097" y="2178813"/>
                  <a:pt x="0" y="1369717"/>
                  <a:pt x="0" y="371646"/>
                </a:cubicBezTo>
                <a:cubicBezTo>
                  <a:pt x="0" y="246887"/>
                  <a:pt x="12642" y="125081"/>
                  <a:pt x="36715" y="7439"/>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ource Sans Pro"/>
              <a:ea typeface="+mn-ea"/>
              <a:cs typeface="+mn-cs"/>
            </a:endParaRPr>
          </a:p>
        </p:txBody>
      </p:sp>
      <p:pic>
        <p:nvPicPr>
          <p:cNvPr id="14" name="Picture 13" descr="A drawing of a person&#10;&#10;Description generated with high confidence">
            <a:extLst>
              <a:ext uri="{FF2B5EF4-FFF2-40B4-BE49-F238E27FC236}">
                <a16:creationId xmlns:a16="http://schemas.microsoft.com/office/drawing/2014/main" id="{F80909CC-3F37-4040-B153-6A537835A4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1552" y="182880"/>
            <a:ext cx="2838976" cy="1199467"/>
          </a:xfrm>
          <a:prstGeom prst="rect">
            <a:avLst/>
          </a:prstGeom>
        </p:spPr>
      </p:pic>
      <p:sp>
        <p:nvSpPr>
          <p:cNvPr id="25" name="Freeform 72">
            <a:extLst>
              <a:ext uri="{FF2B5EF4-FFF2-40B4-BE49-F238E27FC236}">
                <a16:creationId xmlns:a16="http://schemas.microsoft.com/office/drawing/2014/main" id="{5AFEC34A-0251-411C-A0C7-E1FB917E9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433009"/>
            <a:ext cx="3762321" cy="4434467"/>
          </a:xfrm>
          <a:custGeom>
            <a:avLst/>
            <a:gdLst>
              <a:gd name="connsiteX0" fmla="*/ 871484 w 3762321"/>
              <a:gd name="connsiteY0" fmla="*/ 0 h 4434467"/>
              <a:gd name="connsiteX1" fmla="*/ 3762321 w 3762321"/>
              <a:gd name="connsiteY1" fmla="*/ 2890836 h 4434467"/>
              <a:gd name="connsiteX2" fmla="*/ 3413413 w 3762321"/>
              <a:gd name="connsiteY2" fmla="*/ 4268781 h 4434467"/>
              <a:gd name="connsiteX3" fmla="*/ 3312756 w 3762321"/>
              <a:gd name="connsiteY3" fmla="*/ 4434467 h 4434467"/>
              <a:gd name="connsiteX4" fmla="*/ 0 w 3762321"/>
              <a:gd name="connsiteY4" fmla="*/ 4434467 h 4434467"/>
              <a:gd name="connsiteX5" fmla="*/ 0 w 3762321"/>
              <a:gd name="connsiteY5" fmla="*/ 134299 h 4434467"/>
              <a:gd name="connsiteX6" fmla="*/ 11838 w 3762321"/>
              <a:gd name="connsiteY6" fmla="*/ 129967 h 4434467"/>
              <a:gd name="connsiteX7" fmla="*/ 871484 w 3762321"/>
              <a:gd name="connsiteY7" fmla="*/ 0 h 4434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62321" h="4434467">
                <a:moveTo>
                  <a:pt x="871484" y="0"/>
                </a:moveTo>
                <a:cubicBezTo>
                  <a:pt x="2468049" y="0"/>
                  <a:pt x="3762321" y="1294271"/>
                  <a:pt x="3762321" y="2890836"/>
                </a:cubicBezTo>
                <a:cubicBezTo>
                  <a:pt x="3762321" y="3389763"/>
                  <a:pt x="3635928" y="3859169"/>
                  <a:pt x="3413413" y="4268781"/>
                </a:cubicBezTo>
                <a:lnTo>
                  <a:pt x="3312756" y="4434467"/>
                </a:lnTo>
                <a:lnTo>
                  <a:pt x="0" y="4434467"/>
                </a:lnTo>
                <a:lnTo>
                  <a:pt x="0" y="134299"/>
                </a:lnTo>
                <a:lnTo>
                  <a:pt x="11838" y="129967"/>
                </a:lnTo>
                <a:cubicBezTo>
                  <a:pt x="283400" y="45502"/>
                  <a:pt x="572129" y="0"/>
                  <a:pt x="871484"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ource Sans Pro"/>
              <a:ea typeface="+mn-ea"/>
              <a:cs typeface="+mn-cs"/>
            </a:endParaRPr>
          </a:p>
        </p:txBody>
      </p:sp>
      <p:sp>
        <p:nvSpPr>
          <p:cNvPr id="27" name="Oval 26">
            <a:extLst>
              <a:ext uri="{FF2B5EF4-FFF2-40B4-BE49-F238E27FC236}">
                <a16:creationId xmlns:a16="http://schemas.microsoft.com/office/drawing/2014/main" id="{89E9B1A9-F407-4A46-B721-26946A1A2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1460" y="460823"/>
            <a:ext cx="3245896" cy="3245896"/>
          </a:xfrm>
          <a:prstGeom prst="ellipse">
            <a:avLst/>
          </a:pr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ource Sans Pro"/>
              <a:ea typeface="+mn-ea"/>
              <a:cs typeface="+mn-cs"/>
            </a:endParaRPr>
          </a:p>
        </p:txBody>
      </p:sp>
      <p:pic>
        <p:nvPicPr>
          <p:cNvPr id="8" name="Picture 7">
            <a:extLst>
              <a:ext uri="{FF2B5EF4-FFF2-40B4-BE49-F238E27FC236}">
                <a16:creationId xmlns:a16="http://schemas.microsoft.com/office/drawing/2014/main" id="{6E977300-076F-4EB8-85CB-D7893EA8DD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69479" y="1382347"/>
            <a:ext cx="2549858" cy="1223931"/>
          </a:xfrm>
          <a:prstGeom prst="rect">
            <a:avLst/>
          </a:prstGeom>
        </p:spPr>
      </p:pic>
      <p:sp>
        <p:nvSpPr>
          <p:cNvPr id="29" name="Freeform 64">
            <a:extLst>
              <a:ext uri="{FF2B5EF4-FFF2-40B4-BE49-F238E27FC236}">
                <a16:creationId xmlns:a16="http://schemas.microsoft.com/office/drawing/2014/main" id="{B81747D3-9737-4919-8850-65DBC9048B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98288" y="1"/>
            <a:ext cx="3093713" cy="3406036"/>
          </a:xfrm>
          <a:custGeom>
            <a:avLst/>
            <a:gdLst>
              <a:gd name="connsiteX0" fmla="*/ 404583 w 3093713"/>
              <a:gd name="connsiteY0" fmla="*/ 0 h 3406036"/>
              <a:gd name="connsiteX1" fmla="*/ 3093713 w 3093713"/>
              <a:gd name="connsiteY1" fmla="*/ 0 h 3406036"/>
              <a:gd name="connsiteX2" fmla="*/ 3093713 w 3093713"/>
              <a:gd name="connsiteY2" fmla="*/ 3187362 h 3406036"/>
              <a:gd name="connsiteX3" fmla="*/ 2990991 w 3093713"/>
              <a:gd name="connsiteY3" fmla="*/ 3236846 h 3406036"/>
              <a:gd name="connsiteX4" fmla="*/ 2152961 w 3093713"/>
              <a:gd name="connsiteY4" fmla="*/ 3406036 h 3406036"/>
              <a:gd name="connsiteX5" fmla="*/ 0 w 3093713"/>
              <a:gd name="connsiteY5" fmla="*/ 1253075 h 3406036"/>
              <a:gd name="connsiteX6" fmla="*/ 367692 w 3093713"/>
              <a:gd name="connsiteY6" fmla="*/ 49334 h 340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93713" h="3406036">
                <a:moveTo>
                  <a:pt x="404583" y="0"/>
                </a:moveTo>
                <a:lnTo>
                  <a:pt x="3093713" y="0"/>
                </a:lnTo>
                <a:lnTo>
                  <a:pt x="3093713" y="3187362"/>
                </a:lnTo>
                <a:lnTo>
                  <a:pt x="2990991" y="3236846"/>
                </a:lnTo>
                <a:cubicBezTo>
                  <a:pt x="2733414" y="3345792"/>
                  <a:pt x="2450223" y="3406036"/>
                  <a:pt x="2152961" y="3406036"/>
                </a:cubicBezTo>
                <a:cubicBezTo>
                  <a:pt x="963913" y="3406036"/>
                  <a:pt x="0" y="2442123"/>
                  <a:pt x="0" y="1253075"/>
                </a:cubicBezTo>
                <a:cubicBezTo>
                  <a:pt x="0" y="807182"/>
                  <a:pt x="135550" y="392949"/>
                  <a:pt x="367692" y="49334"/>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ource Sans Pro"/>
              <a:ea typeface="+mn-ea"/>
              <a:cs typeface="+mn-cs"/>
            </a:endParaRPr>
          </a:p>
        </p:txBody>
      </p:sp>
      <p:pic>
        <p:nvPicPr>
          <p:cNvPr id="11" name="Picture 10">
            <a:extLst>
              <a:ext uri="{FF2B5EF4-FFF2-40B4-BE49-F238E27FC236}">
                <a16:creationId xmlns:a16="http://schemas.microsoft.com/office/drawing/2014/main" id="{A2334E0D-E89B-4180-ADDC-93B3319078A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88814" y="688369"/>
            <a:ext cx="2694517" cy="1374203"/>
          </a:xfrm>
          <a:prstGeom prst="rect">
            <a:avLst/>
          </a:prstGeom>
        </p:spPr>
      </p:pic>
      <p:pic>
        <p:nvPicPr>
          <p:cNvPr id="6" name="Picture 5">
            <a:extLst>
              <a:ext uri="{FF2B5EF4-FFF2-40B4-BE49-F238E27FC236}">
                <a16:creationId xmlns:a16="http://schemas.microsoft.com/office/drawing/2014/main" id="{139FFA6A-9A76-4609-BBF9-B4F9B9BA30B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47016" y="3937275"/>
            <a:ext cx="3163159" cy="1763460"/>
          </a:xfrm>
          <a:prstGeom prst="rect">
            <a:avLst/>
          </a:prstGeom>
        </p:spPr>
      </p:pic>
      <p:sp>
        <p:nvSpPr>
          <p:cNvPr id="2" name="TextBox 1">
            <a:extLst>
              <a:ext uri="{FF2B5EF4-FFF2-40B4-BE49-F238E27FC236}">
                <a16:creationId xmlns:a16="http://schemas.microsoft.com/office/drawing/2014/main" id="{B6364326-B06A-4F7C-A994-0C88FD59AD00}"/>
              </a:ext>
            </a:extLst>
          </p:cNvPr>
          <p:cNvSpPr txBox="1"/>
          <p:nvPr/>
        </p:nvSpPr>
        <p:spPr>
          <a:xfrm>
            <a:off x="1479782" y="4085639"/>
            <a:ext cx="1801300" cy="830997"/>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Source Sans Pro"/>
                <a:ea typeface="+mn-ea"/>
                <a:cs typeface="+mn-cs"/>
              </a:rPr>
              <a:t>45%</a:t>
            </a:r>
          </a:p>
        </p:txBody>
      </p:sp>
      <p:sp>
        <p:nvSpPr>
          <p:cNvPr id="17" name="TextBox 16">
            <a:extLst>
              <a:ext uri="{FF2B5EF4-FFF2-40B4-BE49-F238E27FC236}">
                <a16:creationId xmlns:a16="http://schemas.microsoft.com/office/drawing/2014/main" id="{AD0D23B6-8E05-4766-AEAC-01778446A456}"/>
              </a:ext>
            </a:extLst>
          </p:cNvPr>
          <p:cNvSpPr txBox="1"/>
          <p:nvPr/>
        </p:nvSpPr>
        <p:spPr>
          <a:xfrm>
            <a:off x="2908236" y="80575"/>
            <a:ext cx="1610774" cy="830997"/>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Source Sans Pro Black" panose="020B0803030403020204" pitchFamily="34" charset="0"/>
                <a:ea typeface="Source Sans Pro Black" panose="020B0803030403020204" pitchFamily="34" charset="0"/>
                <a:cs typeface="+mn-cs"/>
              </a:rPr>
              <a:t>66%</a:t>
            </a:r>
          </a:p>
        </p:txBody>
      </p:sp>
      <p:sp>
        <p:nvSpPr>
          <p:cNvPr id="18" name="TextBox 17">
            <a:extLst>
              <a:ext uri="{FF2B5EF4-FFF2-40B4-BE49-F238E27FC236}">
                <a16:creationId xmlns:a16="http://schemas.microsoft.com/office/drawing/2014/main" id="{F6EB0D17-AFB7-44AA-8C11-DC7CB620E73F}"/>
              </a:ext>
            </a:extLst>
          </p:cNvPr>
          <p:cNvSpPr txBox="1"/>
          <p:nvPr/>
        </p:nvSpPr>
        <p:spPr>
          <a:xfrm>
            <a:off x="6470225" y="1231575"/>
            <a:ext cx="1801300" cy="830997"/>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Source Sans Pro"/>
                <a:ea typeface="+mn-ea"/>
                <a:cs typeface="+mn-cs"/>
              </a:rPr>
              <a:t>56%</a:t>
            </a:r>
          </a:p>
        </p:txBody>
      </p:sp>
      <p:sp>
        <p:nvSpPr>
          <p:cNvPr id="20" name="TextBox 19">
            <a:extLst>
              <a:ext uri="{FF2B5EF4-FFF2-40B4-BE49-F238E27FC236}">
                <a16:creationId xmlns:a16="http://schemas.microsoft.com/office/drawing/2014/main" id="{DA84C2C8-39F6-4340-99F5-86A9706324FA}"/>
              </a:ext>
            </a:extLst>
          </p:cNvPr>
          <p:cNvSpPr txBox="1"/>
          <p:nvPr/>
        </p:nvSpPr>
        <p:spPr>
          <a:xfrm>
            <a:off x="10372557" y="673909"/>
            <a:ext cx="1801300" cy="830997"/>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Source Sans Pro"/>
                <a:ea typeface="+mn-ea"/>
                <a:cs typeface="+mn-cs"/>
              </a:rPr>
              <a:t>49%</a:t>
            </a:r>
          </a:p>
        </p:txBody>
      </p:sp>
      <p:sp>
        <p:nvSpPr>
          <p:cNvPr id="3" name="Slide Number Placeholder 2">
            <a:extLst>
              <a:ext uri="{FF2B5EF4-FFF2-40B4-BE49-F238E27FC236}">
                <a16:creationId xmlns:a16="http://schemas.microsoft.com/office/drawing/2014/main" id="{33BCCE14-D81C-4162-AED9-3821164ADB9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9E4707-8974-43BF-83C7-77D60908E907}" type="slidenum">
              <a:rPr kumimoji="0" lang="en-US" sz="1200" b="0" i="0" u="none" strike="noStrike" kern="1200" cap="none" spc="0" normalizeH="0" baseline="0" noProof="0" smtClean="0">
                <a:ln>
                  <a:noFill/>
                </a:ln>
                <a:solidFill>
                  <a:prstClr val="white">
                    <a:tint val="75000"/>
                  </a:prstClr>
                </a:solidFill>
                <a:effectLst/>
                <a:uLnTx/>
                <a:uFillTx/>
                <a:latin typeface="Source Sans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white">
                  <a:tint val="75000"/>
                </a:prstClr>
              </a:solidFill>
              <a:effectLst/>
              <a:uLnTx/>
              <a:uFillTx/>
              <a:latin typeface="Source Sans Pro"/>
              <a:ea typeface="+mn-ea"/>
              <a:cs typeface="+mn-cs"/>
            </a:endParaRPr>
          </a:p>
        </p:txBody>
      </p:sp>
    </p:spTree>
    <p:extLst>
      <p:ext uri="{BB962C8B-B14F-4D97-AF65-F5344CB8AC3E}">
        <p14:creationId xmlns:p14="http://schemas.microsoft.com/office/powerpoint/2010/main" val="275658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C073D-93D7-4C6E-A0D7-0358320BD48E}"/>
              </a:ext>
            </a:extLst>
          </p:cNvPr>
          <p:cNvSpPr>
            <a:spLocks noGrp="1"/>
          </p:cNvSpPr>
          <p:nvPr>
            <p:ph type="title"/>
          </p:nvPr>
        </p:nvSpPr>
        <p:spPr/>
        <p:txBody>
          <a:bodyPr/>
          <a:lstStyle/>
          <a:p>
            <a:r>
              <a:rPr lang="en-US" dirty="0"/>
              <a:t>Icebreaker</a:t>
            </a:r>
          </a:p>
        </p:txBody>
      </p:sp>
      <p:sp>
        <p:nvSpPr>
          <p:cNvPr id="3" name="Text Placeholder 2">
            <a:extLst>
              <a:ext uri="{FF2B5EF4-FFF2-40B4-BE49-F238E27FC236}">
                <a16:creationId xmlns:a16="http://schemas.microsoft.com/office/drawing/2014/main" id="{FFC8E8FD-9FAF-453F-9419-8D73F7492E2D}"/>
              </a:ext>
            </a:extLst>
          </p:cNvPr>
          <p:cNvSpPr>
            <a:spLocks noGrp="1"/>
          </p:cNvSpPr>
          <p:nvPr>
            <p:ph type="body" sz="quarter" idx="13"/>
          </p:nvPr>
        </p:nvSpPr>
        <p:spPr/>
        <p:txBody>
          <a:bodyPr/>
          <a:lstStyle/>
          <a:p>
            <a:pPr marL="0" indent="0" algn="ctr">
              <a:buNone/>
            </a:pPr>
            <a:endParaRPr lang="en-US" i="1" dirty="0">
              <a:solidFill>
                <a:schemeClr val="accent5"/>
              </a:solidFill>
            </a:endParaRPr>
          </a:p>
          <a:p>
            <a:pPr marL="0" indent="0" algn="ctr">
              <a:buNone/>
            </a:pPr>
            <a:endParaRPr lang="en-US" i="1" dirty="0">
              <a:solidFill>
                <a:schemeClr val="accent5"/>
              </a:solidFill>
            </a:endParaRPr>
          </a:p>
          <a:p>
            <a:pPr marL="0" indent="0" algn="ctr">
              <a:buNone/>
            </a:pPr>
            <a:r>
              <a:rPr lang="en-US" i="1" dirty="0">
                <a:solidFill>
                  <a:schemeClr val="accent5"/>
                </a:solidFill>
              </a:rPr>
              <a:t>In the chat window, share one effective, cool, promising, or go-to strategy for involving this population in research.</a:t>
            </a:r>
          </a:p>
        </p:txBody>
      </p:sp>
      <p:sp>
        <p:nvSpPr>
          <p:cNvPr id="4" name="Slide Number Placeholder 3">
            <a:extLst>
              <a:ext uri="{FF2B5EF4-FFF2-40B4-BE49-F238E27FC236}">
                <a16:creationId xmlns:a16="http://schemas.microsoft.com/office/drawing/2014/main" id="{FE12A3C8-B44D-4705-91E4-702198165F10}"/>
              </a:ext>
            </a:extLst>
          </p:cNvPr>
          <p:cNvSpPr>
            <a:spLocks noGrp="1"/>
          </p:cNvSpPr>
          <p:nvPr>
            <p:ph type="sldNum" sz="quarter" idx="12"/>
          </p:nvPr>
        </p:nvSpPr>
        <p:spPr/>
        <p:txBody>
          <a:bodyPr/>
          <a:lstStyle/>
          <a:p>
            <a:fld id="{0A1F2A9D-2A20-154F-9C67-DD19750049F0}" type="slidenum">
              <a:rPr lang="en-US" smtClean="0"/>
              <a:pPr/>
              <a:t>7</a:t>
            </a:fld>
            <a:endParaRPr lang="en-US" dirty="0"/>
          </a:p>
        </p:txBody>
      </p:sp>
    </p:spTree>
    <p:extLst>
      <p:ext uri="{BB962C8B-B14F-4D97-AF65-F5344CB8AC3E}">
        <p14:creationId xmlns:p14="http://schemas.microsoft.com/office/powerpoint/2010/main" val="1358166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Discuss three aspects of our plans</a:t>
            </a:r>
          </a:p>
        </p:txBody>
      </p:sp>
      <p:sp>
        <p:nvSpPr>
          <p:cNvPr id="5" name="Text Placeholder 4">
            <a:extLst>
              <a:ext uri="{FF2B5EF4-FFF2-40B4-BE49-F238E27FC236}">
                <a16:creationId xmlns:a16="http://schemas.microsoft.com/office/drawing/2014/main" id="{08D7459F-CF5F-404D-821D-52BCFE6229AD}"/>
              </a:ext>
            </a:extLst>
          </p:cNvPr>
          <p:cNvSpPr>
            <a:spLocks noGrp="1"/>
          </p:cNvSpPr>
          <p:nvPr>
            <p:ph type="body" sz="quarter" idx="13"/>
          </p:nvPr>
        </p:nvSpPr>
        <p:spPr/>
        <p:txBody>
          <a:bodyPr/>
          <a:lstStyle/>
          <a:p>
            <a:pPr marL="514350" indent="-514350" fontAlgn="ctr">
              <a:buFont typeface="+mj-lt"/>
              <a:buAutoNum type="arabicPeriod"/>
            </a:pPr>
            <a:r>
              <a:rPr lang="en-US" dirty="0"/>
              <a:t>Study recruitment script</a:t>
            </a:r>
          </a:p>
          <a:p>
            <a:pPr marL="514350" indent="-514350" fontAlgn="ctr">
              <a:buFont typeface="+mj-lt"/>
              <a:buAutoNum type="arabicPeriod"/>
            </a:pPr>
            <a:r>
              <a:rPr lang="en-US" dirty="0"/>
              <a:t>Focus group recruitment</a:t>
            </a:r>
          </a:p>
          <a:p>
            <a:pPr marL="514350" indent="-514350" fontAlgn="ctr">
              <a:buFont typeface="+mj-lt"/>
              <a:buAutoNum type="arabicPeriod"/>
            </a:pPr>
            <a:r>
              <a:rPr lang="en-US" dirty="0"/>
              <a:t>Data collection incentives</a:t>
            </a:r>
          </a:p>
        </p:txBody>
      </p:sp>
      <p:sp>
        <p:nvSpPr>
          <p:cNvPr id="3" name="Slide Number Placeholder 2">
            <a:extLst>
              <a:ext uri="{FF2B5EF4-FFF2-40B4-BE49-F238E27FC236}">
                <a16:creationId xmlns:a16="http://schemas.microsoft.com/office/drawing/2014/main" id="{33922DE2-CEE6-4D03-813F-8CE326223D7A}"/>
              </a:ext>
            </a:extLst>
          </p:cNvPr>
          <p:cNvSpPr>
            <a:spLocks noGrp="1"/>
          </p:cNvSpPr>
          <p:nvPr>
            <p:ph type="sldNum" sz="quarter" idx="12"/>
          </p:nvPr>
        </p:nvSpPr>
        <p:spPr/>
        <p:txBody>
          <a:bodyPr/>
          <a:lstStyle/>
          <a:p>
            <a:fld id="{0A1F2A9D-2A20-154F-9C67-DD19750049F0}" type="slidenum">
              <a:rPr lang="en-US" smtClean="0"/>
              <a:pPr/>
              <a:t>8</a:t>
            </a:fld>
            <a:endParaRPr lang="en-US" dirty="0"/>
          </a:p>
        </p:txBody>
      </p:sp>
      <p:pic>
        <p:nvPicPr>
          <p:cNvPr id="6" name="Graphic 5" descr="Group brainstorm">
            <a:extLst>
              <a:ext uri="{FF2B5EF4-FFF2-40B4-BE49-F238E27FC236}">
                <a16:creationId xmlns:a16="http://schemas.microsoft.com/office/drawing/2014/main" id="{6242DE8F-70A1-4FD1-9A22-939D9D6674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6830784" y="2077372"/>
            <a:ext cx="3707757" cy="3707757"/>
          </a:xfrm>
          <a:prstGeom prst="rect">
            <a:avLst/>
          </a:prstGeom>
        </p:spPr>
      </p:pic>
    </p:spTree>
    <p:extLst>
      <p:ext uri="{BB962C8B-B14F-4D97-AF65-F5344CB8AC3E}">
        <p14:creationId xmlns:p14="http://schemas.microsoft.com/office/powerpoint/2010/main" val="567295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7050" y="1917700"/>
            <a:ext cx="8597900" cy="4940300"/>
          </a:xfrm>
          <a:prstGeom prst="rect">
            <a:avLst/>
          </a:prstGeom>
          <a:blipFill dpi="0" rotWithShape="1">
            <a:blip r:embed="rId3" cstate="print">
              <a:alphaModFix amt="1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2"/>
          <p:cNvSpPr>
            <a:spLocks noGrp="1"/>
          </p:cNvSpPr>
          <p:nvPr>
            <p:ph type="body" idx="1"/>
          </p:nvPr>
        </p:nvSpPr>
        <p:spPr>
          <a:xfrm>
            <a:off x="909637" y="2192918"/>
            <a:ext cx="10363200" cy="1500187"/>
          </a:xfrm>
        </p:spPr>
        <p:txBody>
          <a:bodyPr>
            <a:normAutofit/>
          </a:bodyPr>
          <a:lstStyle/>
          <a:p>
            <a:r>
              <a:rPr lang="en-US" sz="5400" dirty="0">
                <a:solidFill>
                  <a:schemeClr val="accent1"/>
                </a:solidFill>
                <a:latin typeface="Montserrat" panose="00000500000000000000" pitchFamily="2" charset="0"/>
              </a:rPr>
              <a:t>Study Recruitment</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0435" y="6176961"/>
            <a:ext cx="973742" cy="578438"/>
          </a:xfrm>
          <a:prstGeom prst="rect">
            <a:avLst/>
          </a:prstGeom>
        </p:spPr>
      </p:pic>
    </p:spTree>
    <p:extLst>
      <p:ext uri="{BB962C8B-B14F-4D97-AF65-F5344CB8AC3E}">
        <p14:creationId xmlns:p14="http://schemas.microsoft.com/office/powerpoint/2010/main" val="427838699"/>
      </p:ext>
    </p:extLst>
  </p:cSld>
  <p:clrMapOvr>
    <a:masterClrMapping/>
  </p:clrMapOvr>
</p:sld>
</file>

<file path=ppt/theme/theme1.xml><?xml version="1.0" encoding="utf-8"?>
<a:theme xmlns:a="http://schemas.openxmlformats.org/drawingml/2006/main" name="MathematicaUniversal">
  <a:themeElements>
    <a:clrScheme name="MathematicaUniversal-GMMB">
      <a:dk1>
        <a:sysClr val="windowText" lastClr="000000"/>
      </a:dk1>
      <a:lt1>
        <a:sysClr val="window" lastClr="FFFFFF"/>
      </a:lt1>
      <a:dk2>
        <a:srgbClr val="046B5C"/>
      </a:dk2>
      <a:lt2>
        <a:srgbClr val="E0D4B5"/>
      </a:lt2>
      <a:accent1>
        <a:srgbClr val="0B2949"/>
      </a:accent1>
      <a:accent2>
        <a:srgbClr val="D02B27"/>
      </a:accent2>
      <a:accent3>
        <a:srgbClr val="5B6771"/>
      </a:accent3>
      <a:accent4>
        <a:srgbClr val="F1B51C"/>
      </a:accent4>
      <a:accent5>
        <a:srgbClr val="189394"/>
      </a:accent5>
      <a:accent6>
        <a:srgbClr val="17A673"/>
      </a:accent6>
      <a:hlink>
        <a:srgbClr val="0563C1"/>
      </a:hlink>
      <a:folHlink>
        <a:srgbClr val="954F72"/>
      </a:folHlink>
    </a:clrScheme>
    <a:fontScheme name="MathU Time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tx1">
            <a:lumMod val="75000"/>
          </a:schemeClr>
        </a:solidFill>
        <a:ln>
          <a:noFill/>
        </a:ln>
      </a:spPr>
      <a:bodyPr vert="horz" wrap="square" lIns="91440" tIns="45720" rIns="91440" bIns="45720" numCol="1" anchor="t" anchorCtr="0" compatLnSpc="1">
        <a:prstTxWarp prst="textNoShape">
          <a:avLst/>
        </a:prstTxWarp>
      </a:bodyPr>
      <a:lstStyle>
        <a:defPPr>
          <a:defRPr/>
        </a:defPPr>
      </a:lstStyle>
    </a:spDef>
  </a:objectDefaults>
  <a:extraClrSchemeLst/>
  <a:extLst>
    <a:ext uri="{05A4C25C-085E-4340-85A3-A5531E510DB2}">
      <thm15:themeFamily xmlns:thm15="http://schemas.microsoft.com/office/thememl/2012/main" name="1MathU Presentation.potx" id="{5B711A8A-25BF-47B9-9129-83D3EEF82E59}" vid="{78E45C2C-B48B-462A-BA04-7FA5A164D995}"/>
    </a:ext>
  </a:extLst>
</a:theme>
</file>

<file path=ppt/theme/theme2.xml><?xml version="1.0" encoding="utf-8"?>
<a:theme xmlns:a="http://schemas.openxmlformats.org/drawingml/2006/main" name="1_MathematicaUniversal_Georgia">
  <a:themeElements>
    <a:clrScheme name="MathematicaUniversal-GMMB">
      <a:dk1>
        <a:sysClr val="windowText" lastClr="000000"/>
      </a:dk1>
      <a:lt1>
        <a:sysClr val="window" lastClr="FFFFFF"/>
      </a:lt1>
      <a:dk2>
        <a:srgbClr val="046B5C"/>
      </a:dk2>
      <a:lt2>
        <a:srgbClr val="E0D4B5"/>
      </a:lt2>
      <a:accent1>
        <a:srgbClr val="0B2949"/>
      </a:accent1>
      <a:accent2>
        <a:srgbClr val="D02B27"/>
      </a:accent2>
      <a:accent3>
        <a:srgbClr val="5B6771"/>
      </a:accent3>
      <a:accent4>
        <a:srgbClr val="F1B51C"/>
      </a:accent4>
      <a:accent5>
        <a:srgbClr val="189394"/>
      </a:accent5>
      <a:accent6>
        <a:srgbClr val="17A673"/>
      </a:accent6>
      <a:hlink>
        <a:srgbClr val="0563C1"/>
      </a:hlink>
      <a:folHlink>
        <a:srgbClr val="954F72"/>
      </a:folHlink>
    </a:clrScheme>
    <a:fontScheme name="Custom 21">
      <a:majorFont>
        <a:latin typeface="Arial"/>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MathU Presentation.potx" id="{5B711A8A-25BF-47B9-9129-83D3EEF82E59}" vid="{1FB70896-9B09-46D1-A773-026E0B5CA5FF}"/>
    </a:ext>
  </a:extLst>
</a:theme>
</file>

<file path=ppt/theme/theme3.xml><?xml version="1.0" encoding="utf-8"?>
<a:theme xmlns:a="http://schemas.openxmlformats.org/drawingml/2006/main" name="1_MathematicaUniversal">
  <a:themeElements>
    <a:clrScheme name="MathematicaUniversal-GMMB">
      <a:dk1>
        <a:sysClr val="windowText" lastClr="000000"/>
      </a:dk1>
      <a:lt1>
        <a:sysClr val="window" lastClr="FFFFFF"/>
      </a:lt1>
      <a:dk2>
        <a:srgbClr val="046B5C"/>
      </a:dk2>
      <a:lt2>
        <a:srgbClr val="E0D4B5"/>
      </a:lt2>
      <a:accent1>
        <a:srgbClr val="0B2949"/>
      </a:accent1>
      <a:accent2>
        <a:srgbClr val="D02B27"/>
      </a:accent2>
      <a:accent3>
        <a:srgbClr val="5B6771"/>
      </a:accent3>
      <a:accent4>
        <a:srgbClr val="F1B51C"/>
      </a:accent4>
      <a:accent5>
        <a:srgbClr val="189394"/>
      </a:accent5>
      <a:accent6>
        <a:srgbClr val="17A673"/>
      </a:accent6>
      <a:hlink>
        <a:srgbClr val="0563C1"/>
      </a:hlink>
      <a:folHlink>
        <a:srgbClr val="954F72"/>
      </a:folHlink>
    </a:clrScheme>
    <a:fontScheme name="MathU Time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hematicaUniversal" id="{BB05129C-F736-476A-B98F-8146642B56CC}" vid="{081D5247-F3CF-45D3-9D58-60382E69F0C8}"/>
    </a:ext>
  </a:extLst>
</a:theme>
</file>

<file path=ppt/theme/theme4.xml><?xml version="1.0" encoding="utf-8"?>
<a:theme xmlns:a="http://schemas.openxmlformats.org/drawingml/2006/main" name="2_MathematicaUniversal_Georgia">
  <a:themeElements>
    <a:clrScheme name="MathematicaUniversal-GMMB">
      <a:dk1>
        <a:sysClr val="windowText" lastClr="000000"/>
      </a:dk1>
      <a:lt1>
        <a:sysClr val="window" lastClr="FFFFFF"/>
      </a:lt1>
      <a:dk2>
        <a:srgbClr val="046B5C"/>
      </a:dk2>
      <a:lt2>
        <a:srgbClr val="E0D4B5"/>
      </a:lt2>
      <a:accent1>
        <a:srgbClr val="0B2949"/>
      </a:accent1>
      <a:accent2>
        <a:srgbClr val="D02B27"/>
      </a:accent2>
      <a:accent3>
        <a:srgbClr val="5B6771"/>
      </a:accent3>
      <a:accent4>
        <a:srgbClr val="F1B51C"/>
      </a:accent4>
      <a:accent5>
        <a:srgbClr val="189394"/>
      </a:accent5>
      <a:accent6>
        <a:srgbClr val="17A673"/>
      </a:accent6>
      <a:hlink>
        <a:srgbClr val="0563C1"/>
      </a:hlink>
      <a:folHlink>
        <a:srgbClr val="954F72"/>
      </a:folHlink>
    </a:clrScheme>
    <a:fontScheme name="Custom 21">
      <a:majorFont>
        <a:latin typeface="Arial"/>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MathU Presentation.potx" id="{B701790E-EE6E-4678-A989-F8086DB9A489}" vid="{86F2BD0A-6BF4-4DB2-BE4A-EBAA04F0E95F}"/>
    </a:ext>
  </a:extLst>
</a:theme>
</file>

<file path=ppt/theme/theme5.xml><?xml version="1.0" encoding="utf-8"?>
<a:theme xmlns:a="http://schemas.openxmlformats.org/drawingml/2006/main" name="2_MathematicaUniversal">
  <a:themeElements>
    <a:clrScheme name="MathematicaUniversal-GMMB">
      <a:dk1>
        <a:sysClr val="windowText" lastClr="000000"/>
      </a:dk1>
      <a:lt1>
        <a:sysClr val="window" lastClr="FFFFFF"/>
      </a:lt1>
      <a:dk2>
        <a:srgbClr val="046B5C"/>
      </a:dk2>
      <a:lt2>
        <a:srgbClr val="E0D4B5"/>
      </a:lt2>
      <a:accent1>
        <a:srgbClr val="0B2949"/>
      </a:accent1>
      <a:accent2>
        <a:srgbClr val="D02B27"/>
      </a:accent2>
      <a:accent3>
        <a:srgbClr val="5B6771"/>
      </a:accent3>
      <a:accent4>
        <a:srgbClr val="F1B51C"/>
      </a:accent4>
      <a:accent5>
        <a:srgbClr val="189394"/>
      </a:accent5>
      <a:accent6>
        <a:srgbClr val="17A673"/>
      </a:accent6>
      <a:hlink>
        <a:srgbClr val="0563C1"/>
      </a:hlink>
      <a:folHlink>
        <a:srgbClr val="954F72"/>
      </a:folHlink>
    </a:clrScheme>
    <a:fontScheme name="MathU Time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MathU Presentation.potx" id="{5B711A8A-25BF-47B9-9129-83D3EEF82E59}" vid="{78E45C2C-B48B-462A-BA04-7FA5A164D995}"/>
    </a:ext>
  </a:extLst>
</a:theme>
</file>

<file path=ppt/theme/theme6.xml><?xml version="1.0" encoding="utf-8"?>
<a:theme xmlns:a="http://schemas.openxmlformats.org/drawingml/2006/main" name="CPRTheme">
  <a:themeElements>
    <a:clrScheme name="CPR">
      <a:dk1>
        <a:sysClr val="windowText" lastClr="000000"/>
      </a:dk1>
      <a:lt1>
        <a:sysClr val="window" lastClr="FFFFFF"/>
      </a:lt1>
      <a:dk2>
        <a:srgbClr val="44546A"/>
      </a:dk2>
      <a:lt2>
        <a:srgbClr val="E7E6E6"/>
      </a:lt2>
      <a:accent1>
        <a:srgbClr val="00205B"/>
      </a:accent1>
      <a:accent2>
        <a:srgbClr val="A0D1CA"/>
      </a:accent2>
      <a:accent3>
        <a:srgbClr val="A5A5A5"/>
      </a:accent3>
      <a:accent4>
        <a:srgbClr val="44546A"/>
      </a:accent4>
      <a:accent5>
        <a:srgbClr val="5B9BD5"/>
      </a:accent5>
      <a:accent6>
        <a:srgbClr val="002766"/>
      </a:accent6>
      <a:hlink>
        <a:srgbClr val="0563C1"/>
      </a:hlink>
      <a:folHlink>
        <a:srgbClr val="954F72"/>
      </a:folHlink>
    </a:clrScheme>
    <a:fontScheme name="CPR">
      <a:majorFont>
        <a:latin typeface="Adriane text"/>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D5A9EDD4C931429AE2AEC9275567A9" ma:contentTypeVersion="13" ma:contentTypeDescription="Create a new document." ma:contentTypeScope="" ma:versionID="57f700259c2ac455247ad6bfe50834e9">
  <xsd:schema xmlns:xsd="http://www.w3.org/2001/XMLSchema" xmlns:xs="http://www.w3.org/2001/XMLSchema" xmlns:p="http://schemas.microsoft.com/office/2006/metadata/properties" xmlns:ns3="5309e048-1b4c-4f6d-b014-3d79d9de2e99" xmlns:ns4="3944bd3e-eb76-4a70-8423-067311227f76" targetNamespace="http://schemas.microsoft.com/office/2006/metadata/properties" ma:root="true" ma:fieldsID="5f8de7d739c8fa5bf1ee2b8e876c3661" ns3:_="" ns4:_="">
    <xsd:import namespace="5309e048-1b4c-4f6d-b014-3d79d9de2e99"/>
    <xsd:import namespace="3944bd3e-eb76-4a70-8423-067311227f7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EventHashCode" minOccurs="0"/>
                <xsd:element ref="ns3:MediaServiceGenerationTime" minOccurs="0"/>
                <xsd:element ref="ns3:MediaServiceAutoTags" minOccurs="0"/>
                <xsd:element ref="ns3:MediaServiceAutoKeyPoints" minOccurs="0"/>
                <xsd:element ref="ns3:MediaServiceKeyPoints" minOccurs="0"/>
                <xsd:element ref="ns3:MediaServiceDateTaken"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9e048-1b4c-4f6d-b014-3d79d9de2e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44bd3e-eb76-4a70-8423-067311227f7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03F856-8D2D-4DFE-8825-DDCB758B8BA6}">
  <ds:schemaRefs>
    <ds:schemaRef ds:uri="http://purl.org/dc/elements/1.1/"/>
    <ds:schemaRef ds:uri="http://purl.org/dc/dcmitype/"/>
    <ds:schemaRef ds:uri="http://schemas.microsoft.com/office/2006/metadata/properties"/>
    <ds:schemaRef ds:uri="http://www.w3.org/XML/1998/namespace"/>
    <ds:schemaRef ds:uri="3944bd3e-eb76-4a70-8423-067311227f76"/>
    <ds:schemaRef ds:uri="http://schemas.microsoft.com/office/infopath/2007/PartnerControls"/>
    <ds:schemaRef ds:uri="http://schemas.microsoft.com/office/2006/documentManagement/types"/>
    <ds:schemaRef ds:uri="http://schemas.openxmlformats.org/package/2006/metadata/core-properties"/>
    <ds:schemaRef ds:uri="5309e048-1b4c-4f6d-b014-3d79d9de2e99"/>
    <ds:schemaRef ds:uri="http://purl.org/dc/terms/"/>
  </ds:schemaRefs>
</ds:datastoreItem>
</file>

<file path=customXml/itemProps2.xml><?xml version="1.0" encoding="utf-8"?>
<ds:datastoreItem xmlns:ds="http://schemas.openxmlformats.org/officeDocument/2006/customXml" ds:itemID="{A4813CBB-0F0A-43A8-860B-71C2E49E07D9}">
  <ds:schemaRefs>
    <ds:schemaRef ds:uri="http://schemas.microsoft.com/sharepoint/v3/contenttype/forms"/>
  </ds:schemaRefs>
</ds:datastoreItem>
</file>

<file path=customXml/itemProps3.xml><?xml version="1.0" encoding="utf-8"?>
<ds:datastoreItem xmlns:ds="http://schemas.openxmlformats.org/officeDocument/2006/customXml" ds:itemID="{2D09D5F8-390C-4234-B9FC-0C3E133D99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09e048-1b4c-4f6d-b014-3d79d9de2e99"/>
    <ds:schemaRef ds:uri="3944bd3e-eb76-4a70-8423-067311227f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3372</TotalTime>
  <Words>4322</Words>
  <Application>Microsoft Office PowerPoint</Application>
  <PresentationFormat>Widescreen</PresentationFormat>
  <Paragraphs>336</Paragraphs>
  <Slides>26</Slides>
  <Notes>26</Notes>
  <HiddenSlides>0</HiddenSlides>
  <MMClips>0</MMClips>
  <ScaleCrop>false</ScaleCrop>
  <HeadingPairs>
    <vt:vector size="6" baseType="variant">
      <vt:variant>
        <vt:lpstr>Fonts Used</vt:lpstr>
      </vt:variant>
      <vt:variant>
        <vt:i4>14</vt:i4>
      </vt:variant>
      <vt:variant>
        <vt:lpstr>Theme</vt:lpstr>
      </vt:variant>
      <vt:variant>
        <vt:i4>6</vt:i4>
      </vt:variant>
      <vt:variant>
        <vt:lpstr>Slide Titles</vt:lpstr>
      </vt:variant>
      <vt:variant>
        <vt:i4>26</vt:i4>
      </vt:variant>
    </vt:vector>
  </HeadingPairs>
  <TitlesOfParts>
    <vt:vector size="46" baseType="lpstr">
      <vt:lpstr>Adriane text</vt:lpstr>
      <vt:lpstr>Arial</vt:lpstr>
      <vt:lpstr>Arial headings</vt:lpstr>
      <vt:lpstr>Calibri</vt:lpstr>
      <vt:lpstr>Courier New</vt:lpstr>
      <vt:lpstr>Garamond</vt:lpstr>
      <vt:lpstr>Georgia</vt:lpstr>
      <vt:lpstr>Montserrat</vt:lpstr>
      <vt:lpstr>Montserrat Medium</vt:lpstr>
      <vt:lpstr>Segoe UI</vt:lpstr>
      <vt:lpstr>Source Sans Pro</vt:lpstr>
      <vt:lpstr>Source Sans Pro Black</vt:lpstr>
      <vt:lpstr>Times New Roman</vt:lpstr>
      <vt:lpstr>Wingdings</vt:lpstr>
      <vt:lpstr>MathematicaUniversal</vt:lpstr>
      <vt:lpstr>1_MathematicaUniversal_Georgia</vt:lpstr>
      <vt:lpstr>1_MathematicaUniversal</vt:lpstr>
      <vt:lpstr>2_MathematicaUniversal_Georgia</vt:lpstr>
      <vt:lpstr>2_MathematicaUniversal</vt:lpstr>
      <vt:lpstr>CPRTheme</vt:lpstr>
      <vt:lpstr>PowerPoint Presentation</vt:lpstr>
      <vt:lpstr>Who’s here?</vt:lpstr>
      <vt:lpstr>YARH National Partner Stakeholder Work Group</vt:lpstr>
      <vt:lpstr>PowerPoint Presentation</vt:lpstr>
      <vt:lpstr>Inform recruitment plans for the YARH-3 summative evaluation</vt:lpstr>
      <vt:lpstr>Pathways Serves High-Risk Youth Enrolled Youth Report an Average of 4.9 Risk Factors</vt:lpstr>
      <vt:lpstr>Icebreaker</vt:lpstr>
      <vt:lpstr>Discuss three aspects of our plans</vt:lpstr>
      <vt:lpstr>PowerPoint Presentation</vt:lpstr>
      <vt:lpstr>Overview of study recruitment plans</vt:lpstr>
      <vt:lpstr>Recruitment script</vt:lpstr>
      <vt:lpstr>Let’s discuss! Feedback on the script</vt:lpstr>
      <vt:lpstr>PowerPoint Presentation</vt:lpstr>
      <vt:lpstr>Purpose of the focus groups</vt:lpstr>
      <vt:lpstr>Focus group recruitment strategy</vt:lpstr>
      <vt:lpstr>Your ideas for strategies for focus group recruitment strategies: Menti poll results</vt:lpstr>
      <vt:lpstr>Focus group recruitment plans</vt:lpstr>
      <vt:lpstr>Virtual focus group plans</vt:lpstr>
      <vt:lpstr>PowerPoint Presentation</vt:lpstr>
      <vt:lpstr>Incentives for surveys and focus groups</vt:lpstr>
      <vt:lpstr>Incentives for surveys and focus groups</vt:lpstr>
      <vt:lpstr>Your thoughts on survey incentives: Menti poll results</vt:lpstr>
      <vt:lpstr>PowerPoint Presentation</vt:lpstr>
      <vt:lpstr>Next steps</vt:lpstr>
      <vt:lpstr>Any questions</vt:lpstr>
      <vt:lpstr>For additional information or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Kelsey Chesnut</dc:creator>
  <cp:lastModifiedBy>Cay Bradley </cp:lastModifiedBy>
  <cp:revision>149</cp:revision>
  <dcterms:created xsi:type="dcterms:W3CDTF">2020-07-28T21:40:36Z</dcterms:created>
  <dcterms:modified xsi:type="dcterms:W3CDTF">2020-08-14T17:55:16Z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0x010100D9D5A9EDD4C931429AE2AEC9275567A9</vt:lpwstr>
  </property>
</Properties>
</file>