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41148000" cy="32004000"/>
  <p:notesSz cx="7010400" cy="9296400"/>
  <p:defaultTextStyle>
    <a:defPPr>
      <a:defRPr lang="en-US"/>
    </a:defPPr>
    <a:lvl1pPr marL="0" algn="l" defTabSz="2298984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1pPr>
    <a:lvl2pPr marL="1149492" algn="l" defTabSz="2298984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2pPr>
    <a:lvl3pPr marL="2298984" algn="l" defTabSz="2298984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3pPr>
    <a:lvl4pPr marL="3448477" algn="l" defTabSz="2298984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4pPr>
    <a:lvl5pPr marL="4597969" algn="l" defTabSz="2298984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5pPr>
    <a:lvl6pPr marL="5747461" algn="l" defTabSz="2298984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6pPr>
    <a:lvl7pPr marL="6896953" algn="l" defTabSz="2298984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7pPr>
    <a:lvl8pPr marL="8046446" algn="l" defTabSz="2298984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8pPr>
    <a:lvl9pPr marL="9195938" algn="l" defTabSz="2298984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2D2A"/>
    <a:srgbClr val="9B2D2A"/>
    <a:srgbClr val="333399"/>
    <a:srgbClr val="88C7D9"/>
    <a:srgbClr val="6600FF"/>
    <a:srgbClr val="CDABFF"/>
    <a:srgbClr val="FF9933"/>
    <a:srgbClr val="FFDCB9"/>
    <a:srgbClr val="009900"/>
    <a:srgbClr val="00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020" autoAdjust="0"/>
    <p:restoredTop sz="94660"/>
  </p:normalViewPr>
  <p:slideViewPr>
    <p:cSldViewPr>
      <p:cViewPr varScale="1">
        <p:scale>
          <a:sx n="19" d="100"/>
          <a:sy n="19" d="100"/>
        </p:scale>
        <p:origin x="-2112" y="-62"/>
      </p:cViewPr>
      <p:guideLst>
        <p:guide orient="horz" pos="10080"/>
        <p:guide pos="129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9941989"/>
            <a:ext cx="34975800" cy="68601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8135600"/>
            <a:ext cx="28803600" cy="8178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49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298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44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597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74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896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046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195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6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832300" y="1281649"/>
            <a:ext cx="9258300" cy="273071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1281649"/>
            <a:ext cx="27089100" cy="273071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6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29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0409" y="20565535"/>
            <a:ext cx="34975800" cy="6356350"/>
          </a:xfrm>
        </p:spPr>
        <p:txBody>
          <a:bodyPr anchor="t"/>
          <a:lstStyle>
            <a:lvl1pPr algn="l">
              <a:defRPr sz="10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0409" y="13564665"/>
            <a:ext cx="34975800" cy="7000873"/>
          </a:xfrm>
        </p:spPr>
        <p:txBody>
          <a:bodyPr anchor="b"/>
          <a:lstStyle>
            <a:lvl1pPr marL="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1pPr>
            <a:lvl2pPr marL="114949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29898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3pPr>
            <a:lvl4pPr marL="3448477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4pPr>
            <a:lvl5pPr marL="4597969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5pPr>
            <a:lvl6pPr marL="5747461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6pPr>
            <a:lvl7pPr marL="6896953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7pPr>
            <a:lvl8pPr marL="8046446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8pPr>
            <a:lvl9pPr marL="9195938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57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7467604"/>
            <a:ext cx="18173700" cy="21121160"/>
          </a:xfrm>
        </p:spPr>
        <p:txBody>
          <a:bodyPr/>
          <a:lstStyle>
            <a:lvl1pPr>
              <a:defRPr sz="7000"/>
            </a:lvl1pPr>
            <a:lvl2pPr>
              <a:defRPr sz="6000"/>
            </a:lvl2pPr>
            <a:lvl3pPr>
              <a:defRPr sz="50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16900" y="7467604"/>
            <a:ext cx="18173700" cy="21121160"/>
          </a:xfrm>
        </p:spPr>
        <p:txBody>
          <a:bodyPr/>
          <a:lstStyle>
            <a:lvl1pPr>
              <a:defRPr sz="7000"/>
            </a:lvl1pPr>
            <a:lvl2pPr>
              <a:defRPr sz="6000"/>
            </a:lvl2pPr>
            <a:lvl3pPr>
              <a:defRPr sz="50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5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1" y="7163863"/>
            <a:ext cx="18180847" cy="2985556"/>
          </a:xfrm>
        </p:spPr>
        <p:txBody>
          <a:bodyPr anchor="b"/>
          <a:lstStyle>
            <a:lvl1pPr marL="0" indent="0">
              <a:buNone/>
              <a:defRPr sz="6000" b="1"/>
            </a:lvl1pPr>
            <a:lvl2pPr marL="1149492" indent="0">
              <a:buNone/>
              <a:defRPr sz="5000" b="1"/>
            </a:lvl2pPr>
            <a:lvl3pPr marL="2298984" indent="0">
              <a:buNone/>
              <a:defRPr sz="4500" b="1"/>
            </a:lvl3pPr>
            <a:lvl4pPr marL="3448477" indent="0">
              <a:buNone/>
              <a:defRPr sz="4000" b="1"/>
            </a:lvl4pPr>
            <a:lvl5pPr marL="4597969" indent="0">
              <a:buNone/>
              <a:defRPr sz="4000" b="1"/>
            </a:lvl5pPr>
            <a:lvl6pPr marL="5747461" indent="0">
              <a:buNone/>
              <a:defRPr sz="4000" b="1"/>
            </a:lvl6pPr>
            <a:lvl7pPr marL="6896953" indent="0">
              <a:buNone/>
              <a:defRPr sz="4000" b="1"/>
            </a:lvl7pPr>
            <a:lvl8pPr marL="8046446" indent="0">
              <a:buNone/>
              <a:defRPr sz="4000" b="1"/>
            </a:lvl8pPr>
            <a:lvl9pPr marL="9195938" indent="0">
              <a:buNone/>
              <a:defRPr sz="4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1" y="10149419"/>
            <a:ext cx="18180847" cy="18439344"/>
          </a:xfrm>
        </p:spPr>
        <p:txBody>
          <a:bodyPr/>
          <a:lstStyle>
            <a:lvl1pPr>
              <a:defRPr sz="6000"/>
            </a:lvl1pPr>
            <a:lvl2pPr>
              <a:defRPr sz="5000"/>
            </a:lvl2pPr>
            <a:lvl3pPr>
              <a:defRPr sz="45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6" y="7163863"/>
            <a:ext cx="18187988" cy="2985556"/>
          </a:xfrm>
        </p:spPr>
        <p:txBody>
          <a:bodyPr anchor="b"/>
          <a:lstStyle>
            <a:lvl1pPr marL="0" indent="0">
              <a:buNone/>
              <a:defRPr sz="6000" b="1"/>
            </a:lvl1pPr>
            <a:lvl2pPr marL="1149492" indent="0">
              <a:buNone/>
              <a:defRPr sz="5000" b="1"/>
            </a:lvl2pPr>
            <a:lvl3pPr marL="2298984" indent="0">
              <a:buNone/>
              <a:defRPr sz="4500" b="1"/>
            </a:lvl3pPr>
            <a:lvl4pPr marL="3448477" indent="0">
              <a:buNone/>
              <a:defRPr sz="4000" b="1"/>
            </a:lvl4pPr>
            <a:lvl5pPr marL="4597969" indent="0">
              <a:buNone/>
              <a:defRPr sz="4000" b="1"/>
            </a:lvl5pPr>
            <a:lvl6pPr marL="5747461" indent="0">
              <a:buNone/>
              <a:defRPr sz="4000" b="1"/>
            </a:lvl6pPr>
            <a:lvl7pPr marL="6896953" indent="0">
              <a:buNone/>
              <a:defRPr sz="4000" b="1"/>
            </a:lvl7pPr>
            <a:lvl8pPr marL="8046446" indent="0">
              <a:buNone/>
              <a:defRPr sz="4000" b="1"/>
            </a:lvl8pPr>
            <a:lvl9pPr marL="9195938" indent="0">
              <a:buNone/>
              <a:defRPr sz="4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6" y="10149419"/>
            <a:ext cx="18187988" cy="18439344"/>
          </a:xfrm>
        </p:spPr>
        <p:txBody>
          <a:bodyPr/>
          <a:lstStyle>
            <a:lvl1pPr>
              <a:defRPr sz="6000"/>
            </a:lvl1pPr>
            <a:lvl2pPr>
              <a:defRPr sz="5000"/>
            </a:lvl2pPr>
            <a:lvl3pPr>
              <a:defRPr sz="45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1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13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28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4" y="1274234"/>
            <a:ext cx="13537409" cy="5422900"/>
          </a:xfrm>
        </p:spPr>
        <p:txBody>
          <a:bodyPr anchor="b"/>
          <a:lstStyle>
            <a:lvl1pPr algn="l"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6" y="1274236"/>
            <a:ext cx="23002875" cy="27314527"/>
          </a:xfrm>
        </p:spPr>
        <p:txBody>
          <a:bodyPr/>
          <a:lstStyle>
            <a:lvl1pPr>
              <a:defRPr sz="8000"/>
            </a:lvl1pPr>
            <a:lvl2pPr>
              <a:defRPr sz="7000"/>
            </a:lvl2pPr>
            <a:lvl3pPr>
              <a:defRPr sz="60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4" y="6697138"/>
            <a:ext cx="13537409" cy="21891627"/>
          </a:xfrm>
        </p:spPr>
        <p:txBody>
          <a:bodyPr/>
          <a:lstStyle>
            <a:lvl1pPr marL="0" indent="0">
              <a:buNone/>
              <a:defRPr sz="3500"/>
            </a:lvl1pPr>
            <a:lvl2pPr marL="1149492" indent="0">
              <a:buNone/>
              <a:defRPr sz="3000"/>
            </a:lvl2pPr>
            <a:lvl3pPr marL="2298984" indent="0">
              <a:buNone/>
              <a:defRPr sz="2500"/>
            </a:lvl3pPr>
            <a:lvl4pPr marL="3448477" indent="0">
              <a:buNone/>
              <a:defRPr sz="2300"/>
            </a:lvl4pPr>
            <a:lvl5pPr marL="4597969" indent="0">
              <a:buNone/>
              <a:defRPr sz="2300"/>
            </a:lvl5pPr>
            <a:lvl6pPr marL="5747461" indent="0">
              <a:buNone/>
              <a:defRPr sz="2300"/>
            </a:lvl6pPr>
            <a:lvl7pPr marL="6896953" indent="0">
              <a:buNone/>
              <a:defRPr sz="2300"/>
            </a:lvl7pPr>
            <a:lvl8pPr marL="8046446" indent="0">
              <a:buNone/>
              <a:defRPr sz="2300"/>
            </a:lvl8pPr>
            <a:lvl9pPr marL="919593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441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5297" y="22402803"/>
            <a:ext cx="24688800" cy="2644777"/>
          </a:xfrm>
        </p:spPr>
        <p:txBody>
          <a:bodyPr anchor="b"/>
          <a:lstStyle>
            <a:lvl1pPr algn="l"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5297" y="2859616"/>
            <a:ext cx="24688800" cy="19202400"/>
          </a:xfrm>
        </p:spPr>
        <p:txBody>
          <a:bodyPr/>
          <a:lstStyle>
            <a:lvl1pPr marL="0" indent="0">
              <a:buNone/>
              <a:defRPr sz="8000"/>
            </a:lvl1pPr>
            <a:lvl2pPr marL="1149492" indent="0">
              <a:buNone/>
              <a:defRPr sz="7000"/>
            </a:lvl2pPr>
            <a:lvl3pPr marL="2298984" indent="0">
              <a:buNone/>
              <a:defRPr sz="6000"/>
            </a:lvl3pPr>
            <a:lvl4pPr marL="3448477" indent="0">
              <a:buNone/>
              <a:defRPr sz="5000"/>
            </a:lvl4pPr>
            <a:lvl5pPr marL="4597969" indent="0">
              <a:buNone/>
              <a:defRPr sz="5000"/>
            </a:lvl5pPr>
            <a:lvl6pPr marL="5747461" indent="0">
              <a:buNone/>
              <a:defRPr sz="5000"/>
            </a:lvl6pPr>
            <a:lvl7pPr marL="6896953" indent="0">
              <a:buNone/>
              <a:defRPr sz="5000"/>
            </a:lvl7pPr>
            <a:lvl8pPr marL="8046446" indent="0">
              <a:buNone/>
              <a:defRPr sz="5000"/>
            </a:lvl8pPr>
            <a:lvl9pPr marL="9195938" indent="0">
              <a:buNone/>
              <a:defRPr sz="5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5297" y="25047580"/>
            <a:ext cx="24688800" cy="3756023"/>
          </a:xfrm>
        </p:spPr>
        <p:txBody>
          <a:bodyPr/>
          <a:lstStyle>
            <a:lvl1pPr marL="0" indent="0">
              <a:buNone/>
              <a:defRPr sz="3500"/>
            </a:lvl1pPr>
            <a:lvl2pPr marL="1149492" indent="0">
              <a:buNone/>
              <a:defRPr sz="3000"/>
            </a:lvl2pPr>
            <a:lvl3pPr marL="2298984" indent="0">
              <a:buNone/>
              <a:defRPr sz="2500"/>
            </a:lvl3pPr>
            <a:lvl4pPr marL="3448477" indent="0">
              <a:buNone/>
              <a:defRPr sz="2300"/>
            </a:lvl4pPr>
            <a:lvl5pPr marL="4597969" indent="0">
              <a:buNone/>
              <a:defRPr sz="2300"/>
            </a:lvl5pPr>
            <a:lvl6pPr marL="5747461" indent="0">
              <a:buNone/>
              <a:defRPr sz="2300"/>
            </a:lvl6pPr>
            <a:lvl7pPr marL="6896953" indent="0">
              <a:buNone/>
              <a:defRPr sz="2300"/>
            </a:lvl7pPr>
            <a:lvl8pPr marL="8046446" indent="0">
              <a:buNone/>
              <a:defRPr sz="2300"/>
            </a:lvl8pPr>
            <a:lvl9pPr marL="919593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57400" y="1281644"/>
            <a:ext cx="37033200" cy="5334000"/>
          </a:xfrm>
          <a:prstGeom prst="rect">
            <a:avLst/>
          </a:prstGeom>
        </p:spPr>
        <p:txBody>
          <a:bodyPr vert="horz" lIns="229898" tIns="114949" rIns="229898" bIns="114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7467604"/>
            <a:ext cx="37033200" cy="21121160"/>
          </a:xfrm>
          <a:prstGeom prst="rect">
            <a:avLst/>
          </a:prstGeom>
        </p:spPr>
        <p:txBody>
          <a:bodyPr vert="horz" lIns="229898" tIns="114949" rIns="229898" bIns="114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57400" y="29662972"/>
            <a:ext cx="9601200" cy="1703916"/>
          </a:xfrm>
          <a:prstGeom prst="rect">
            <a:avLst/>
          </a:prstGeom>
        </p:spPr>
        <p:txBody>
          <a:bodyPr vert="horz" lIns="229898" tIns="114949" rIns="229898" bIns="114949" rtlCol="0" anchor="ctr"/>
          <a:lstStyle>
            <a:lvl1pPr algn="l">
              <a:defRPr sz="3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9BFB9-016F-493E-AB3C-8C163A79B52F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058900" y="29662972"/>
            <a:ext cx="13030200" cy="1703916"/>
          </a:xfrm>
          <a:prstGeom prst="rect">
            <a:avLst/>
          </a:prstGeom>
        </p:spPr>
        <p:txBody>
          <a:bodyPr vert="horz" lIns="229898" tIns="114949" rIns="229898" bIns="114949" rtlCol="0" anchor="ctr"/>
          <a:lstStyle>
            <a:lvl1pPr algn="ctr">
              <a:defRPr sz="3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489400" y="29662972"/>
            <a:ext cx="9601200" cy="1703916"/>
          </a:xfrm>
          <a:prstGeom prst="rect">
            <a:avLst/>
          </a:prstGeom>
        </p:spPr>
        <p:txBody>
          <a:bodyPr vert="horz" lIns="229898" tIns="114949" rIns="229898" bIns="114949" rtlCol="0" anchor="ctr"/>
          <a:lstStyle>
            <a:lvl1pPr algn="r">
              <a:defRPr sz="3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6FA17-9C87-4302-BB1F-CC37DFA5F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8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98984" rtl="0" eaLnBrk="1" latinLnBrk="0" hangingPunct="1">
        <a:spcBef>
          <a:spcPct val="0"/>
        </a:spcBef>
        <a:buNone/>
        <a:defRPr sz="1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62119" indent="-862119" algn="l" defTabSz="2298984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1867925" indent="-718433" algn="l" defTabSz="2298984" rtl="0" eaLnBrk="1" latinLnBrk="0" hangingPunct="1">
        <a:spcBef>
          <a:spcPct val="20000"/>
        </a:spcBef>
        <a:buFont typeface="Arial" pitchFamily="34" charset="0"/>
        <a:buChar char="–"/>
        <a:defRPr sz="7000" kern="1200">
          <a:solidFill>
            <a:schemeClr val="tx1"/>
          </a:solidFill>
          <a:latin typeface="+mn-lt"/>
          <a:ea typeface="+mn-ea"/>
          <a:cs typeface="+mn-cs"/>
        </a:defRPr>
      </a:lvl2pPr>
      <a:lvl3pPr marL="2873731" indent="-574746" algn="l" defTabSz="2298984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023223" indent="-574746" algn="l" defTabSz="2298984" rtl="0" eaLnBrk="1" latinLnBrk="0" hangingPunct="1">
        <a:spcBef>
          <a:spcPct val="20000"/>
        </a:spcBef>
        <a:buFont typeface="Arial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4pPr>
      <a:lvl5pPr marL="5172715" indent="-574746" algn="l" defTabSz="2298984" rtl="0" eaLnBrk="1" latinLnBrk="0" hangingPunct="1">
        <a:spcBef>
          <a:spcPct val="20000"/>
        </a:spcBef>
        <a:buFont typeface="Arial" pitchFamily="34" charset="0"/>
        <a:buChar char="»"/>
        <a:defRPr sz="5000" kern="1200">
          <a:solidFill>
            <a:schemeClr val="tx1"/>
          </a:solidFill>
          <a:latin typeface="+mn-lt"/>
          <a:ea typeface="+mn-ea"/>
          <a:cs typeface="+mn-cs"/>
        </a:defRPr>
      </a:lvl5pPr>
      <a:lvl6pPr marL="6322207" indent="-574746" algn="l" defTabSz="2298984" rtl="0" eaLnBrk="1" latinLnBrk="0" hangingPunct="1">
        <a:spcBef>
          <a:spcPct val="20000"/>
        </a:spcBef>
        <a:buFont typeface="Arial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6pPr>
      <a:lvl7pPr marL="7471700" indent="-574746" algn="l" defTabSz="2298984" rtl="0" eaLnBrk="1" latinLnBrk="0" hangingPunct="1">
        <a:spcBef>
          <a:spcPct val="20000"/>
        </a:spcBef>
        <a:buFont typeface="Arial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7pPr>
      <a:lvl8pPr marL="8621192" indent="-574746" algn="l" defTabSz="2298984" rtl="0" eaLnBrk="1" latinLnBrk="0" hangingPunct="1">
        <a:spcBef>
          <a:spcPct val="20000"/>
        </a:spcBef>
        <a:buFont typeface="Arial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8pPr>
      <a:lvl9pPr marL="9770684" indent="-574746" algn="l" defTabSz="2298984" rtl="0" eaLnBrk="1" latinLnBrk="0" hangingPunct="1">
        <a:spcBef>
          <a:spcPct val="20000"/>
        </a:spcBef>
        <a:buFont typeface="Arial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98984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149492" algn="l" defTabSz="2298984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2298984" algn="l" defTabSz="2298984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448477" algn="l" defTabSz="2298984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4597969" algn="l" defTabSz="2298984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5747461" algn="l" defTabSz="2298984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6896953" algn="l" defTabSz="2298984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8046446" algn="l" defTabSz="2298984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9195938" algn="l" defTabSz="2298984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219200" y="4087275"/>
            <a:ext cx="38862000" cy="26181500"/>
            <a:chOff x="685800" y="640900"/>
            <a:chExt cx="38862000" cy="26181500"/>
          </a:xfrm>
        </p:grpSpPr>
        <p:grpSp>
          <p:nvGrpSpPr>
            <p:cNvPr id="3" name="Group 2"/>
            <p:cNvGrpSpPr/>
            <p:nvPr/>
          </p:nvGrpSpPr>
          <p:grpSpPr>
            <a:xfrm>
              <a:off x="685800" y="8797700"/>
              <a:ext cx="6658896" cy="5604100"/>
              <a:chOff x="1871507" y="8797700"/>
              <a:chExt cx="6658896" cy="5604100"/>
            </a:xfrm>
          </p:grpSpPr>
          <p:sp>
            <p:nvSpPr>
              <p:cNvPr id="161" name="Rectangle 160"/>
              <p:cNvSpPr/>
              <p:nvPr/>
            </p:nvSpPr>
            <p:spPr>
              <a:xfrm>
                <a:off x="1871507" y="8797700"/>
                <a:ext cx="6658896" cy="56041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009900"/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2457756" y="10090735"/>
                <a:ext cx="5486400" cy="4062965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0099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686" tIns="154686" rIns="206248" bIns="232029" numCol="1" spcCol="1270" anchor="t" anchorCtr="0">
                <a:noAutofit/>
              </a:bodyPr>
              <a:lstStyle/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/>
                  <a:t>Management &amp; administrative structure, lead organization type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/>
                  <a:t>Grantee sites &amp; service delivery framework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Administrative </a:t>
                </a:r>
                <a:r>
                  <a:rPr lang="en-US" sz="3200" dirty="0"/>
                  <a:t>data systems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/>
                  <a:t>Resources &amp; costs, HPOG funding</a:t>
                </a:r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2129603" y="9104914"/>
                <a:ext cx="6400800" cy="7848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Program Administration</a:t>
                </a:r>
                <a:endParaRPr lang="en-US" sz="4000" b="1" dirty="0"/>
              </a:p>
            </p:txBody>
          </p:sp>
        </p:grpSp>
        <p:grpSp>
          <p:nvGrpSpPr>
            <p:cNvPr id="253" name="Group 252"/>
            <p:cNvGrpSpPr/>
            <p:nvPr/>
          </p:nvGrpSpPr>
          <p:grpSpPr>
            <a:xfrm>
              <a:off x="1752600" y="640900"/>
              <a:ext cx="15316200" cy="5257800"/>
              <a:chOff x="1752600" y="640900"/>
              <a:chExt cx="15316200" cy="5257800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1752600" y="640900"/>
                <a:ext cx="15316200" cy="52578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chemeClr val="tx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1" name="Group 140"/>
              <p:cNvGrpSpPr/>
              <p:nvPr/>
            </p:nvGrpSpPr>
            <p:grpSpPr>
              <a:xfrm>
                <a:off x="2362200" y="1966660"/>
                <a:ext cx="4086225" cy="1060000"/>
                <a:chOff x="4190" y="2900559"/>
                <a:chExt cx="4086225" cy="1060000"/>
              </a:xfrm>
            </p:grpSpPr>
            <p:sp>
              <p:nvSpPr>
                <p:cNvPr id="158" name="Rectangle 157"/>
                <p:cNvSpPr/>
                <p:nvPr/>
              </p:nvSpPr>
              <p:spPr>
                <a:xfrm>
                  <a:off x="4190" y="2900559"/>
                  <a:ext cx="4086225" cy="1060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59" name="Rectangle 158"/>
                <p:cNvSpPr/>
                <p:nvPr/>
              </p:nvSpPr>
              <p:spPr>
                <a:xfrm>
                  <a:off x="4190" y="2900559"/>
                  <a:ext cx="4086225" cy="1060000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6248" tIns="117856" rIns="206248" bIns="117856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3600" kern="1200" dirty="0" smtClean="0"/>
                    <a:t>Community</a:t>
                  </a:r>
                  <a:endParaRPr lang="en-US" sz="3600" kern="1200" dirty="0"/>
                </a:p>
              </p:txBody>
            </p:sp>
          </p:grpSp>
          <p:grpSp>
            <p:nvGrpSpPr>
              <p:cNvPr id="142" name="Group 141"/>
              <p:cNvGrpSpPr/>
              <p:nvPr/>
            </p:nvGrpSpPr>
            <p:grpSpPr>
              <a:xfrm>
                <a:off x="2362200" y="3026660"/>
                <a:ext cx="4086225" cy="2079680"/>
                <a:chOff x="4190" y="3960559"/>
                <a:chExt cx="4086225" cy="2079680"/>
              </a:xfrm>
            </p:grpSpPr>
            <p:sp>
              <p:nvSpPr>
                <p:cNvPr id="156" name="Rectangle 155"/>
                <p:cNvSpPr/>
                <p:nvPr/>
              </p:nvSpPr>
              <p:spPr>
                <a:xfrm>
                  <a:off x="4190" y="3960559"/>
                  <a:ext cx="4086225" cy="207968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57" name="Rectangle 156"/>
                <p:cNvSpPr/>
                <p:nvPr/>
              </p:nvSpPr>
              <p:spPr>
                <a:xfrm>
                  <a:off x="4190" y="3960559"/>
                  <a:ext cx="4086225" cy="2079680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54686" tIns="154686" rIns="206248" bIns="232029" numCol="1" spcCol="1270" anchor="t" anchorCtr="0">
                  <a:noAutofit/>
                </a:bodyPr>
                <a:lstStyle/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smtClean="0"/>
                    <a:t>Demographics</a:t>
                  </a:r>
                  <a:endParaRPr lang="en-US" sz="3200" kern="1200" dirty="0"/>
                </a:p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smtClean="0"/>
                    <a:t>Service availability</a:t>
                  </a:r>
                  <a:endParaRPr lang="en-US" sz="3200" kern="1200" dirty="0"/>
                </a:p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smtClean="0"/>
                    <a:t>Healthcare training</a:t>
                  </a:r>
                  <a:endParaRPr lang="en-US" sz="3200" kern="1200" dirty="0"/>
                </a:p>
              </p:txBody>
            </p:sp>
          </p:grpSp>
          <p:grpSp>
            <p:nvGrpSpPr>
              <p:cNvPr id="143" name="Group 142"/>
              <p:cNvGrpSpPr/>
              <p:nvPr/>
            </p:nvGrpSpPr>
            <p:grpSpPr>
              <a:xfrm>
                <a:off x="7162800" y="1966660"/>
                <a:ext cx="4557713" cy="1060000"/>
                <a:chOff x="4662487" y="2900559"/>
                <a:chExt cx="4086225" cy="1060000"/>
              </a:xfrm>
            </p:grpSpPr>
            <p:sp>
              <p:nvSpPr>
                <p:cNvPr id="154" name="Rectangle 153"/>
                <p:cNvSpPr/>
                <p:nvPr/>
              </p:nvSpPr>
              <p:spPr>
                <a:xfrm>
                  <a:off x="4662487" y="2900559"/>
                  <a:ext cx="4086225" cy="1060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55" name="Rectangle 154"/>
                <p:cNvSpPr/>
                <p:nvPr/>
              </p:nvSpPr>
              <p:spPr>
                <a:xfrm>
                  <a:off x="4662487" y="2900559"/>
                  <a:ext cx="4086225" cy="1060000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6248" tIns="117856" rIns="206248" bIns="117856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3600" kern="1200" dirty="0" smtClean="0"/>
                    <a:t>Lead Organization (Grantee)</a:t>
                  </a:r>
                  <a:endParaRPr lang="en-US" sz="3600" kern="1200" dirty="0"/>
                </a:p>
              </p:txBody>
            </p:sp>
          </p:grpSp>
          <p:grpSp>
            <p:nvGrpSpPr>
              <p:cNvPr id="144" name="Group 143"/>
              <p:cNvGrpSpPr/>
              <p:nvPr/>
            </p:nvGrpSpPr>
            <p:grpSpPr>
              <a:xfrm>
                <a:off x="7162800" y="3026660"/>
                <a:ext cx="4557713" cy="2079680"/>
                <a:chOff x="4662487" y="3960559"/>
                <a:chExt cx="4086225" cy="2079680"/>
              </a:xfrm>
            </p:grpSpPr>
            <p:sp>
              <p:nvSpPr>
                <p:cNvPr id="152" name="Rectangle 151"/>
                <p:cNvSpPr/>
                <p:nvPr/>
              </p:nvSpPr>
              <p:spPr>
                <a:xfrm>
                  <a:off x="4662487" y="3960559"/>
                  <a:ext cx="4086225" cy="207968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53" name="Rectangle 152"/>
                <p:cNvSpPr/>
                <p:nvPr/>
              </p:nvSpPr>
              <p:spPr>
                <a:xfrm>
                  <a:off x="4662487" y="3960559"/>
                  <a:ext cx="4086225" cy="2079680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54686" tIns="154686" rIns="206248" bIns="232029" numCol="1" spcCol="1270" anchor="t" anchorCtr="0">
                  <a:noAutofit/>
                </a:bodyPr>
                <a:lstStyle/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smtClean="0"/>
                    <a:t>Institutional framework</a:t>
                  </a:r>
                  <a:endParaRPr lang="en-US" sz="3200" kern="1200" dirty="0"/>
                </a:p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smtClean="0"/>
                    <a:t>Partner/stakeholder networks</a:t>
                  </a:r>
                  <a:endParaRPr lang="en-US" sz="3200" kern="1200" dirty="0"/>
                </a:p>
              </p:txBody>
            </p:sp>
          </p:grpSp>
          <p:grpSp>
            <p:nvGrpSpPr>
              <p:cNvPr id="145" name="Group 144"/>
              <p:cNvGrpSpPr/>
              <p:nvPr/>
            </p:nvGrpSpPr>
            <p:grpSpPr>
              <a:xfrm>
                <a:off x="12292584" y="1966660"/>
                <a:ext cx="4086225" cy="1060000"/>
                <a:chOff x="9320783" y="2900559"/>
                <a:chExt cx="4086225" cy="1060000"/>
              </a:xfrm>
            </p:grpSpPr>
            <p:sp>
              <p:nvSpPr>
                <p:cNvPr id="150" name="Rectangle 149"/>
                <p:cNvSpPr/>
                <p:nvPr/>
              </p:nvSpPr>
              <p:spPr>
                <a:xfrm>
                  <a:off x="9320783" y="2900559"/>
                  <a:ext cx="4086225" cy="1060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51" name="Rectangle 150"/>
                <p:cNvSpPr/>
                <p:nvPr/>
              </p:nvSpPr>
              <p:spPr>
                <a:xfrm>
                  <a:off x="9320783" y="2900559"/>
                  <a:ext cx="4086225" cy="1060000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6248" tIns="117856" rIns="206248" bIns="117856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3600" kern="1200" dirty="0" smtClean="0"/>
                    <a:t>Labor Market</a:t>
                  </a:r>
                  <a:endParaRPr lang="en-US" sz="3600" kern="1200" dirty="0"/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12292584" y="3026660"/>
                <a:ext cx="4086225" cy="2079680"/>
                <a:chOff x="9320783" y="3960559"/>
                <a:chExt cx="4086225" cy="2079680"/>
              </a:xfrm>
            </p:grpSpPr>
            <p:sp>
              <p:nvSpPr>
                <p:cNvPr id="148" name="Rectangle 147"/>
                <p:cNvSpPr/>
                <p:nvPr/>
              </p:nvSpPr>
              <p:spPr>
                <a:xfrm>
                  <a:off x="9320783" y="3960559"/>
                  <a:ext cx="4086225" cy="207968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49" name="Rectangle 148"/>
                <p:cNvSpPr/>
                <p:nvPr/>
              </p:nvSpPr>
              <p:spPr>
                <a:xfrm>
                  <a:off x="9320783" y="3960559"/>
                  <a:ext cx="4086225" cy="2079680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54686" tIns="154686" rIns="206248" bIns="232029" numCol="1" spcCol="1270" anchor="t" anchorCtr="0">
                  <a:noAutofit/>
                </a:bodyPr>
                <a:lstStyle/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smtClean="0"/>
                    <a:t>Unemployment rate</a:t>
                  </a:r>
                  <a:endParaRPr lang="en-US" sz="3200" kern="1200" dirty="0"/>
                </a:p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smtClean="0"/>
                    <a:t>Job availability</a:t>
                  </a:r>
                  <a:endParaRPr lang="en-US" sz="3200" kern="1200" dirty="0"/>
                </a:p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err="1" smtClean="0"/>
                    <a:t>Sectoral</a:t>
                  </a:r>
                  <a:r>
                    <a:rPr lang="en-US" sz="3200" kern="1200" dirty="0" smtClean="0"/>
                    <a:t> distribution</a:t>
                  </a:r>
                  <a:endParaRPr lang="en-US" sz="3200" kern="1200" dirty="0"/>
                </a:p>
              </p:txBody>
            </p:sp>
          </p:grpSp>
          <p:sp>
            <p:nvSpPr>
              <p:cNvPr id="147" name="TextBox 146"/>
              <p:cNvSpPr txBox="1"/>
              <p:nvPr/>
            </p:nvSpPr>
            <p:spPr>
              <a:xfrm>
                <a:off x="7162800" y="922870"/>
                <a:ext cx="4621586" cy="7848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Contextual Factors</a:t>
                </a:r>
                <a:endParaRPr lang="en-US" b="1" dirty="0"/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>
              <a:off x="24375020" y="8797700"/>
              <a:ext cx="6511479" cy="8118700"/>
              <a:chOff x="21656959" y="8797700"/>
              <a:chExt cx="6511479" cy="8118700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21656959" y="8797700"/>
                <a:ext cx="6511479" cy="81187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rgbClr val="AEB125"/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22169498" y="9915084"/>
                <a:ext cx="5486400" cy="6727852"/>
              </a:xfrm>
              <a:prstGeom prst="rect">
                <a:avLst/>
              </a:prstGeom>
              <a:solidFill>
                <a:srgbClr val="88C7D9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686" tIns="154686" rIns="206248" bIns="232029" numCol="1" spcCol="1270" anchor="t" anchorCtr="0">
                <a:noAutofit/>
              </a:bodyPr>
              <a:lstStyle/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Basic skills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GED/diploma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Vocational skills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Industry recognized credentials</a:t>
                </a:r>
              </a:p>
              <a:p>
                <a:pPr marL="0" lvl="1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tabLst>
                    <a:tab pos="685800" algn="l"/>
                  </a:tabLst>
                </a:pPr>
                <a:r>
                  <a:rPr lang="en-US" sz="3200" dirty="0" smtClean="0"/>
                  <a:t>	</a:t>
                </a:r>
                <a:r>
                  <a:rPr lang="en-US" sz="3200" dirty="0" smtClean="0">
                    <a:latin typeface="Arial Black"/>
                  </a:rPr>
                  <a:t>−</a:t>
                </a:r>
                <a:r>
                  <a:rPr lang="en-US" sz="3200" dirty="0" smtClean="0"/>
                  <a:t> Professional</a:t>
                </a:r>
              </a:p>
              <a:p>
                <a:pPr marL="0" lvl="1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tabLst>
                    <a:tab pos="685800" algn="l"/>
                    <a:tab pos="1087438" algn="l"/>
                  </a:tabLst>
                </a:pPr>
                <a:r>
                  <a:rPr lang="en-US" sz="3200" dirty="0" smtClean="0"/>
                  <a:t>		certification &amp; licensure</a:t>
                </a:r>
              </a:p>
              <a:p>
                <a:pPr marL="0" lvl="1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tabLst>
                    <a:tab pos="685800" algn="l"/>
                    <a:tab pos="1087438" algn="l"/>
                  </a:tabLst>
                </a:pPr>
                <a:r>
                  <a:rPr lang="en-US" sz="3200" dirty="0" smtClean="0">
                    <a:latin typeface="Arial Black"/>
                  </a:rPr>
                  <a:t>	−</a:t>
                </a:r>
                <a:r>
                  <a:rPr lang="en-US" sz="3200" dirty="0" smtClean="0"/>
                  <a:t> Certificates of</a:t>
                </a:r>
              </a:p>
              <a:p>
                <a:pPr marL="0" lvl="1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tabLst>
                    <a:tab pos="685800" algn="l"/>
                    <a:tab pos="1087438" algn="l"/>
                  </a:tabLst>
                </a:pPr>
                <a:r>
                  <a:rPr lang="en-US" sz="3200" dirty="0"/>
                  <a:t>	</a:t>
                </a:r>
                <a:r>
                  <a:rPr lang="en-US" sz="3200" dirty="0" smtClean="0"/>
                  <a:t>	completion</a:t>
                </a:r>
              </a:p>
              <a:p>
                <a:pPr marL="0" lvl="1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tabLst>
                    <a:tab pos="685800" algn="l"/>
                  </a:tabLst>
                </a:pPr>
                <a:r>
                  <a:rPr lang="en-US" sz="3200" dirty="0" smtClean="0"/>
                  <a:t>	</a:t>
                </a:r>
                <a:r>
                  <a:rPr lang="en-US" sz="3200" dirty="0" smtClean="0">
                    <a:latin typeface="Arial Black"/>
                  </a:rPr>
                  <a:t>−</a:t>
                </a:r>
                <a:r>
                  <a:rPr lang="en-US" sz="3200" dirty="0" smtClean="0"/>
                  <a:t> College degrees</a:t>
                </a:r>
                <a:endParaRPr lang="en-US" sz="3200" dirty="0"/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Work-based experience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Individualized career plan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Work-readiness skills</a:t>
                </a:r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21767638" y="9067800"/>
                <a:ext cx="6400800" cy="3057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Program Outputs</a:t>
                </a:r>
                <a:endParaRPr lang="en-US" sz="4000" b="1" dirty="0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32965104" y="8829996"/>
              <a:ext cx="6582696" cy="17992404"/>
              <a:chOff x="32965104" y="8829996"/>
              <a:chExt cx="6582696" cy="17992404"/>
            </a:xfrm>
          </p:grpSpPr>
          <p:sp>
            <p:nvSpPr>
              <p:cNvPr id="185" name="Rectangle 184"/>
              <p:cNvSpPr/>
              <p:nvPr/>
            </p:nvSpPr>
            <p:spPr>
              <a:xfrm>
                <a:off x="32965104" y="8829996"/>
                <a:ext cx="6511479" cy="1799240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2857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6" name="Group 185"/>
              <p:cNvGrpSpPr/>
              <p:nvPr/>
            </p:nvGrpSpPr>
            <p:grpSpPr>
              <a:xfrm>
                <a:off x="33437052" y="10090696"/>
                <a:ext cx="5486400" cy="4495799"/>
                <a:chOff x="13106400" y="5562600"/>
                <a:chExt cx="5486400" cy="4495799"/>
              </a:xfrm>
            </p:grpSpPr>
            <p:grpSp>
              <p:nvGrpSpPr>
                <p:cNvPr id="198" name="Group 197"/>
                <p:cNvGrpSpPr/>
                <p:nvPr/>
              </p:nvGrpSpPr>
              <p:grpSpPr>
                <a:xfrm>
                  <a:off x="13106400" y="5562600"/>
                  <a:ext cx="5486400" cy="1201244"/>
                  <a:chOff x="4190" y="2900559"/>
                  <a:chExt cx="4086225" cy="1060001"/>
                </a:xfrm>
              </p:grpSpPr>
              <p:sp>
                <p:nvSpPr>
                  <p:cNvPr id="202" name="Rectangle 201"/>
                  <p:cNvSpPr/>
                  <p:nvPr/>
                </p:nvSpPr>
                <p:spPr>
                  <a:xfrm>
                    <a:off x="4190" y="2900559"/>
                    <a:ext cx="4086225" cy="1060001"/>
                  </a:xfrm>
                  <a:prstGeom prst="rect">
                    <a:avLst/>
                  </a:prstGeom>
                  <a:solidFill>
                    <a:srgbClr val="FF9933"/>
                  </a:solidFill>
                  <a:ln w="12700">
                    <a:solidFill>
                      <a:srgbClr val="FF9933"/>
                    </a:solidFill>
                  </a:ln>
                </p:spPr>
                <p:style>
                  <a:lnRef idx="2">
                    <a:schemeClr val="accen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03" name="Rectangle 202"/>
                  <p:cNvSpPr/>
                  <p:nvPr/>
                </p:nvSpPr>
                <p:spPr>
                  <a:xfrm>
                    <a:off x="4190" y="2900559"/>
                    <a:ext cx="4086225" cy="1060000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06248" tIns="117856" rIns="206248" bIns="117856" numCol="1" spcCol="1270" anchor="ctr" anchorCtr="0">
                    <a:noAutofit/>
                  </a:bodyPr>
                  <a:lstStyle/>
                  <a:p>
                    <a:pPr lvl="0" algn="ctr" defTabSz="12890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sz="3600" kern="1200" dirty="0" smtClean="0">
                        <a:solidFill>
                          <a:schemeClr val="tx1"/>
                        </a:solidFill>
                      </a:rPr>
                      <a:t>Individual Short-term</a:t>
                    </a:r>
                    <a:endParaRPr lang="en-US" sz="3600" kern="12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99" name="Group 198"/>
                <p:cNvGrpSpPr/>
                <p:nvPr/>
              </p:nvGrpSpPr>
              <p:grpSpPr>
                <a:xfrm>
                  <a:off x="13106400" y="6763840"/>
                  <a:ext cx="5486400" cy="3294559"/>
                  <a:chOff x="4190" y="3960558"/>
                  <a:chExt cx="4086225" cy="2079681"/>
                </a:xfrm>
              </p:grpSpPr>
              <p:sp>
                <p:nvSpPr>
                  <p:cNvPr id="200" name="Rectangle 199"/>
                  <p:cNvSpPr/>
                  <p:nvPr/>
                </p:nvSpPr>
                <p:spPr>
                  <a:xfrm>
                    <a:off x="4190" y="3960558"/>
                    <a:ext cx="4086225" cy="2079680"/>
                  </a:xfrm>
                  <a:prstGeom prst="rect">
                    <a:avLst/>
                  </a:prstGeom>
                  <a:solidFill>
                    <a:srgbClr val="FFDCB9">
                      <a:alpha val="90000"/>
                    </a:srgbClr>
                  </a:solidFill>
                </p:spPr>
                <p:style>
                  <a:lnRef idx="2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201" name="Rectangle 200"/>
                  <p:cNvSpPr/>
                  <p:nvPr/>
                </p:nvSpPr>
                <p:spPr>
                  <a:xfrm>
                    <a:off x="4190" y="3960558"/>
                    <a:ext cx="4086225" cy="2079681"/>
                  </a:xfrm>
                  <a:prstGeom prst="rect">
                    <a:avLst/>
                  </a:prstGeom>
                  <a:ln>
                    <a:solidFill>
                      <a:srgbClr val="FF9933"/>
                    </a:solidFill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154686" tIns="154686" rIns="206248" bIns="232029" numCol="1" spcCol="1270" anchor="t" anchorCtr="0">
                    <a:noAutofit/>
                  </a:bodyPr>
                  <a:lstStyle/>
                  <a:p>
                    <a:pPr marL="285750" lvl="1" indent="-285750" defTabSz="12890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  <a:buChar char="••"/>
                    </a:pPr>
                    <a:r>
                      <a:rPr lang="en-US" sz="3200" dirty="0" smtClean="0"/>
                      <a:t>Education, training</a:t>
                    </a:r>
                  </a:p>
                  <a:p>
                    <a:pPr marL="285750" lvl="1" indent="-285750" defTabSz="12890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  <a:buChar char="••"/>
                    </a:pPr>
                    <a:r>
                      <a:rPr lang="en-US" sz="3200" dirty="0" smtClean="0"/>
                      <a:t>Employment</a:t>
                    </a:r>
                  </a:p>
                  <a:p>
                    <a:pPr marL="285750" lvl="1" indent="-285750" defTabSz="12890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  <a:buChar char="••"/>
                    </a:pPr>
                    <a:r>
                      <a:rPr lang="en-US" sz="3200" dirty="0" smtClean="0"/>
                      <a:t>Employment in healthcare</a:t>
                    </a:r>
                  </a:p>
                  <a:p>
                    <a:pPr marL="285750" lvl="1" indent="-285750" defTabSz="12890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  <a:buChar char="••"/>
                    </a:pPr>
                    <a:r>
                      <a:rPr lang="en-US" sz="3200" dirty="0" smtClean="0"/>
                      <a:t>Earnings</a:t>
                    </a:r>
                  </a:p>
                  <a:p>
                    <a:pPr marL="285750" lvl="1" indent="-285750" defTabSz="12890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  <a:buChar char="••"/>
                    </a:pPr>
                    <a:r>
                      <a:rPr lang="en-US" sz="3200" dirty="0" smtClean="0"/>
                      <a:t>Hours (part- vs. full-time)</a:t>
                    </a:r>
                  </a:p>
                  <a:p>
                    <a:pPr marL="285750" lvl="1" indent="-285750" defTabSz="12890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  <a:buChar char="••"/>
                    </a:pPr>
                    <a:r>
                      <a:rPr lang="en-US" sz="3200" dirty="0" smtClean="0"/>
                      <a:t>Benefits</a:t>
                    </a:r>
                  </a:p>
                </p:txBody>
              </p:sp>
            </p:grpSp>
          </p:grpSp>
          <p:grpSp>
            <p:nvGrpSpPr>
              <p:cNvPr id="187" name="Group 186"/>
              <p:cNvGrpSpPr/>
              <p:nvPr/>
            </p:nvGrpSpPr>
            <p:grpSpPr>
              <a:xfrm>
                <a:off x="33437052" y="15017131"/>
                <a:ext cx="5486400" cy="11500489"/>
                <a:chOff x="12270658" y="8991591"/>
                <a:chExt cx="5486400" cy="11500489"/>
              </a:xfrm>
            </p:grpSpPr>
            <p:grpSp>
              <p:nvGrpSpPr>
                <p:cNvPr id="194" name="Group 193"/>
                <p:cNvGrpSpPr/>
                <p:nvPr/>
              </p:nvGrpSpPr>
              <p:grpSpPr>
                <a:xfrm>
                  <a:off x="12270658" y="8991591"/>
                  <a:ext cx="5486400" cy="7054308"/>
                  <a:chOff x="4662487" y="2900559"/>
                  <a:chExt cx="4086225" cy="6697696"/>
                </a:xfrm>
              </p:grpSpPr>
              <p:sp>
                <p:nvSpPr>
                  <p:cNvPr id="196" name="Rectangle 195"/>
                  <p:cNvSpPr/>
                  <p:nvPr/>
                </p:nvSpPr>
                <p:spPr>
                  <a:xfrm>
                    <a:off x="4662487" y="2900559"/>
                    <a:ext cx="4086225" cy="106000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97" name="Rectangle 196"/>
                  <p:cNvSpPr/>
                  <p:nvPr/>
                </p:nvSpPr>
                <p:spPr>
                  <a:xfrm>
                    <a:off x="4662487" y="2900559"/>
                    <a:ext cx="4086225" cy="1060000"/>
                  </a:xfrm>
                  <a:prstGeom prst="rect">
                    <a:avLst/>
                  </a:prstGeom>
                  <a:solidFill>
                    <a:srgbClr val="FF9933"/>
                  </a:solidFill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06248" tIns="117856" rIns="206248" bIns="117856" numCol="1" spcCol="1270" anchor="ctr" anchorCtr="0">
                    <a:noAutofit/>
                  </a:bodyPr>
                  <a:lstStyle/>
                  <a:p>
                    <a:pPr lvl="0" algn="ctr" defTabSz="12890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sz="3600" kern="1200" dirty="0" smtClean="0">
                        <a:solidFill>
                          <a:schemeClr val="tx1"/>
                        </a:solidFill>
                      </a:rPr>
                      <a:t>Individual Long-Term</a:t>
                    </a:r>
                    <a:endParaRPr lang="en-US" sz="3600" kern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3" name="Rectangle 112"/>
                  <p:cNvSpPr/>
                  <p:nvPr/>
                </p:nvSpPr>
                <p:spPr>
                  <a:xfrm>
                    <a:off x="4662487" y="8538255"/>
                    <a:ext cx="4086225" cy="1060000"/>
                  </a:xfrm>
                  <a:prstGeom prst="rect">
                    <a:avLst/>
                  </a:prstGeom>
                  <a:solidFill>
                    <a:srgbClr val="FF9933"/>
                  </a:solidFill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spcFirstLastPara="0" vert="horz" wrap="square" lIns="206248" tIns="117856" rIns="206248" bIns="117856" numCol="1" spcCol="1270" anchor="ctr" anchorCtr="0">
                    <a:noAutofit/>
                  </a:bodyPr>
                  <a:lstStyle/>
                  <a:p>
                    <a:pPr lvl="0" algn="ctr" defTabSz="12890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US" sz="3600" kern="1200" dirty="0" smtClean="0">
                        <a:solidFill>
                          <a:schemeClr val="tx1"/>
                        </a:solidFill>
                      </a:rPr>
                      <a:t>System/Network Changes</a:t>
                    </a:r>
                    <a:endParaRPr lang="en-US" sz="3600" kern="12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95" name="Rectangle 194"/>
                <p:cNvSpPr/>
                <p:nvPr/>
              </p:nvSpPr>
              <p:spPr>
                <a:xfrm>
                  <a:off x="12270658" y="10108046"/>
                  <a:ext cx="5486400" cy="4446154"/>
                </a:xfrm>
                <a:prstGeom prst="rect">
                  <a:avLst/>
                </a:prstGeom>
                <a:solidFill>
                  <a:srgbClr val="FFDCB9"/>
                </a:solidFill>
                <a:ln>
                  <a:solidFill>
                    <a:srgbClr val="FF9933"/>
                  </a:solidFill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54686" tIns="154686" rIns="206248" bIns="232029" numCol="1" spcCol="1270" anchor="t" anchorCtr="0">
                  <a:noAutofit/>
                </a:bodyPr>
                <a:lstStyle/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Further education, training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Employment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Employment in healthcare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Career advancement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Earnings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Hours (part- vs. full-time)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Benefits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Family &amp; child well-being</a:t>
                  </a: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12270658" y="16045926"/>
                  <a:ext cx="5486400" cy="4446154"/>
                </a:xfrm>
                <a:prstGeom prst="rect">
                  <a:avLst/>
                </a:prstGeom>
                <a:solidFill>
                  <a:srgbClr val="FFDCB9"/>
                </a:solidFill>
                <a:ln>
                  <a:solidFill>
                    <a:srgbClr val="FF9933"/>
                  </a:solidFill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54686" tIns="154686" rIns="206248" bIns="232029" numCol="1" spcCol="1270" anchor="t" anchorCtr="0">
                  <a:noAutofit/>
                </a:bodyPr>
                <a:lstStyle/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Increased access points to training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Increased institutional collaboration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Increased employer involvement</a:t>
                  </a:r>
                </a:p>
                <a:p>
                  <a:pPr marL="285750" lvl="1" indent="-285750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Increased supply of trained workers in high-demand occupations</a:t>
                  </a:r>
                </a:p>
              </p:txBody>
            </p:sp>
          </p:grpSp>
          <p:sp>
            <p:nvSpPr>
              <p:cNvPr id="188" name="TextBox 187"/>
              <p:cNvSpPr txBox="1"/>
              <p:nvPr/>
            </p:nvSpPr>
            <p:spPr>
              <a:xfrm>
                <a:off x="33147000" y="9058596"/>
                <a:ext cx="6400800" cy="7848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Outcomes</a:t>
                </a:r>
                <a:endParaRPr lang="en-US" sz="4000" b="1" dirty="0"/>
              </a:p>
            </p:txBody>
          </p:sp>
        </p:grpSp>
        <p:sp>
          <p:nvSpPr>
            <p:cNvPr id="238" name="Rectangle 237"/>
            <p:cNvSpPr/>
            <p:nvPr/>
          </p:nvSpPr>
          <p:spPr>
            <a:xfrm>
              <a:off x="21656959" y="640900"/>
              <a:ext cx="17662242" cy="5257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rgbClr val="C00000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9" name="Group 238"/>
            <p:cNvGrpSpPr/>
            <p:nvPr/>
          </p:nvGrpSpPr>
          <p:grpSpPr>
            <a:xfrm>
              <a:off x="22259185" y="1966660"/>
              <a:ext cx="5486400" cy="1060000"/>
              <a:chOff x="4190" y="2900559"/>
              <a:chExt cx="4086225" cy="1060000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250" name="Rectangle 249"/>
              <p:cNvSpPr/>
              <p:nvPr/>
            </p:nvSpPr>
            <p:spPr>
              <a:xfrm>
                <a:off x="4190" y="2900559"/>
                <a:ext cx="4086225" cy="106000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51" name="Rectangle 250"/>
              <p:cNvSpPr/>
              <p:nvPr/>
            </p:nvSpPr>
            <p:spPr>
              <a:xfrm>
                <a:off x="4190" y="2900559"/>
                <a:ext cx="4086225" cy="1060000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06248" tIns="117856" rIns="206248" bIns="117856" numCol="1" spcCol="1270" anchor="ctr" anchorCtr="0">
                <a:noAutofit/>
              </a:bodyPr>
              <a:lstStyle/>
              <a:p>
                <a:pPr lvl="0" algn="ctr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600" kern="1200" dirty="0" smtClean="0"/>
                  <a:t>Labor-related</a:t>
                </a:r>
                <a:endParaRPr lang="en-US" sz="3600" kern="1200" dirty="0"/>
              </a:p>
            </p:txBody>
          </p:sp>
        </p:grpSp>
        <p:grpSp>
          <p:nvGrpSpPr>
            <p:cNvPr id="240" name="Group 239"/>
            <p:cNvGrpSpPr/>
            <p:nvPr/>
          </p:nvGrpSpPr>
          <p:grpSpPr>
            <a:xfrm>
              <a:off x="22259185" y="3026660"/>
              <a:ext cx="5486400" cy="2338640"/>
              <a:chOff x="4190" y="3960559"/>
              <a:chExt cx="4086225" cy="2079680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248" name="Rectangle 247"/>
              <p:cNvSpPr/>
              <p:nvPr/>
            </p:nvSpPr>
            <p:spPr>
              <a:xfrm>
                <a:off x="4190" y="3960559"/>
                <a:ext cx="4086225" cy="207968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49" name="Rectangle 248"/>
              <p:cNvSpPr/>
              <p:nvPr/>
            </p:nvSpPr>
            <p:spPr>
              <a:xfrm>
                <a:off x="4190" y="3960559"/>
                <a:ext cx="4086225" cy="2079680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686" tIns="154686" rIns="206248" bIns="232029" numCol="1" spcCol="1270" anchor="t" anchorCtr="0">
                <a:noAutofit/>
              </a:bodyPr>
              <a:lstStyle/>
              <a:p>
                <a:pPr marL="285750" lvl="1" indent="-285750" algn="l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kern="1200" dirty="0" smtClean="0"/>
                  <a:t>Education, work history/ experience</a:t>
                </a:r>
              </a:p>
              <a:p>
                <a:pPr marL="285750" lvl="1" indent="-285750" algn="l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Demographic traits</a:t>
                </a:r>
              </a:p>
              <a:p>
                <a:pPr marL="285750" lvl="1" indent="-285750" algn="l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kern="1200" dirty="0" smtClean="0"/>
                  <a:t>Family commitments</a:t>
                </a:r>
                <a:endParaRPr lang="en-US" sz="3200" kern="1200" dirty="0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27889200" y="1966660"/>
              <a:ext cx="5486400" cy="3398640"/>
              <a:chOff x="28826671" y="1966660"/>
              <a:chExt cx="5486400" cy="3398640"/>
            </a:xfrm>
          </p:grpSpPr>
          <p:grpSp>
            <p:nvGrpSpPr>
              <p:cNvPr id="241" name="Group 240"/>
              <p:cNvGrpSpPr/>
              <p:nvPr/>
            </p:nvGrpSpPr>
            <p:grpSpPr>
              <a:xfrm>
                <a:off x="28826671" y="1966660"/>
                <a:ext cx="5486400" cy="1060000"/>
                <a:chOff x="4662487" y="2900559"/>
                <a:chExt cx="4086225" cy="1060000"/>
              </a:xfrm>
              <a:solidFill>
                <a:schemeClr val="accent2">
                  <a:lumMod val="75000"/>
                </a:schemeClr>
              </a:solidFill>
            </p:grpSpPr>
            <p:sp>
              <p:nvSpPr>
                <p:cNvPr id="246" name="Rectangle 245"/>
                <p:cNvSpPr/>
                <p:nvPr/>
              </p:nvSpPr>
              <p:spPr>
                <a:xfrm>
                  <a:off x="4662487" y="2900559"/>
                  <a:ext cx="4086225" cy="1060000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47" name="Rectangle 246"/>
                <p:cNvSpPr/>
                <p:nvPr/>
              </p:nvSpPr>
              <p:spPr>
                <a:xfrm>
                  <a:off x="4662487" y="2900559"/>
                  <a:ext cx="4086225" cy="1060000"/>
                </a:xfrm>
                <a:prstGeom prst="rect">
                  <a:avLst/>
                </a:prstGeom>
                <a:grpFill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6248" tIns="117856" rIns="206248" bIns="117856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3600" kern="1200" dirty="0" smtClean="0"/>
                    <a:t>Attitudes/Preferences</a:t>
                  </a:r>
                  <a:endParaRPr lang="en-US" sz="3600" kern="1200" dirty="0"/>
                </a:p>
              </p:txBody>
            </p:sp>
          </p:grpSp>
          <p:grpSp>
            <p:nvGrpSpPr>
              <p:cNvPr id="242" name="Group 241"/>
              <p:cNvGrpSpPr/>
              <p:nvPr/>
            </p:nvGrpSpPr>
            <p:grpSpPr>
              <a:xfrm>
                <a:off x="28826671" y="3026660"/>
                <a:ext cx="5486400" cy="2338640"/>
                <a:chOff x="4662487" y="3960559"/>
                <a:chExt cx="4086225" cy="2079680"/>
              </a:xfrm>
              <a:solidFill>
                <a:schemeClr val="accent2">
                  <a:lumMod val="20000"/>
                  <a:lumOff val="80000"/>
                </a:schemeClr>
              </a:solidFill>
            </p:grpSpPr>
            <p:sp>
              <p:nvSpPr>
                <p:cNvPr id="244" name="Rectangle 243"/>
                <p:cNvSpPr/>
                <p:nvPr/>
              </p:nvSpPr>
              <p:spPr>
                <a:xfrm>
                  <a:off x="4662487" y="3960559"/>
                  <a:ext cx="4086225" cy="2079680"/>
                </a:xfrm>
                <a:prstGeom prst="rect">
                  <a:avLst/>
                </a:prstGeom>
                <a:grpFill/>
              </p:spPr>
              <p:style>
                <a:lnRef idx="2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alpha val="90000"/>
                    <a:tint val="4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245" name="Rectangle 244"/>
                <p:cNvSpPr/>
                <p:nvPr/>
              </p:nvSpPr>
              <p:spPr>
                <a:xfrm>
                  <a:off x="4662487" y="3960559"/>
                  <a:ext cx="4086225" cy="2079680"/>
                </a:xfrm>
                <a:prstGeom prst="rect">
                  <a:avLst/>
                </a:prstGeom>
                <a:grpFill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54686" tIns="154686" rIns="206248" bIns="232029" numCol="1" spcCol="1270" anchor="t" anchorCtr="0">
                  <a:noAutofit/>
                </a:bodyPr>
                <a:lstStyle/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smtClean="0"/>
                    <a:t>Work preferences</a:t>
                  </a:r>
                </a:p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Perceived obstacles</a:t>
                  </a:r>
                </a:p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kern="1200" dirty="0" smtClean="0"/>
                    <a:t>Reservation wage</a:t>
                  </a:r>
                </a:p>
                <a:p>
                  <a:pPr marL="285750" lvl="1" indent="-285750" algn="l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r>
                    <a:rPr lang="en-US" sz="3200" dirty="0" smtClean="0"/>
                    <a:t>Self-efficacy/motivation</a:t>
                  </a:r>
                  <a:endParaRPr lang="en-US" sz="3200" kern="1200" dirty="0"/>
                </a:p>
              </p:txBody>
            </p:sp>
          </p:grpSp>
        </p:grpSp>
        <p:sp>
          <p:nvSpPr>
            <p:cNvPr id="243" name="TextBox 242"/>
            <p:cNvSpPr txBox="1"/>
            <p:nvPr/>
          </p:nvSpPr>
          <p:spPr>
            <a:xfrm>
              <a:off x="21656959" y="810230"/>
              <a:ext cx="17662241" cy="7848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Eligible Population and their Personal Characteristics</a:t>
              </a:r>
              <a:endParaRPr lang="en-US" b="1" dirty="0"/>
            </a:p>
          </p:txBody>
        </p:sp>
        <p:sp>
          <p:nvSpPr>
            <p:cNvPr id="9" name="Striped Right Arrow 8"/>
            <p:cNvSpPr/>
            <p:nvPr/>
          </p:nvSpPr>
          <p:spPr>
            <a:xfrm>
              <a:off x="21656959" y="17135030"/>
              <a:ext cx="11109041" cy="695770"/>
            </a:xfrm>
            <a:prstGeom prst="stripedRightArrow">
              <a:avLst/>
            </a:prstGeom>
            <a:solidFill>
              <a:srgbClr val="6600FF"/>
            </a:solidFill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Striped Right Arrow 258"/>
            <p:cNvSpPr/>
            <p:nvPr/>
          </p:nvSpPr>
          <p:spPr>
            <a:xfrm>
              <a:off x="21656959" y="11813232"/>
              <a:ext cx="2718061" cy="658368"/>
            </a:xfrm>
            <a:prstGeom prst="stripedRightArrow">
              <a:avLst/>
            </a:prstGeom>
            <a:solidFill>
              <a:srgbClr val="6600FF"/>
            </a:solidFill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Striped Right Arrow 259"/>
            <p:cNvSpPr/>
            <p:nvPr/>
          </p:nvSpPr>
          <p:spPr>
            <a:xfrm>
              <a:off x="7340699" y="11740275"/>
              <a:ext cx="1879501" cy="654450"/>
            </a:xfrm>
            <a:prstGeom prst="stripedRightArrow">
              <a:avLst/>
            </a:prstGeom>
            <a:solidFill>
              <a:srgbClr val="009900"/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Striped Right Arrow 260"/>
            <p:cNvSpPr/>
            <p:nvPr/>
          </p:nvSpPr>
          <p:spPr>
            <a:xfrm>
              <a:off x="30927131" y="11669200"/>
              <a:ext cx="1879501" cy="654450"/>
            </a:xfrm>
            <a:prstGeom prst="stripedRightArrow">
              <a:avLst/>
            </a:prstGeom>
            <a:solidFill>
              <a:srgbClr val="88C7D9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3686064" y="5898700"/>
              <a:ext cx="658368" cy="28990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wn Arrow 263"/>
            <p:cNvSpPr/>
            <p:nvPr/>
          </p:nvSpPr>
          <p:spPr>
            <a:xfrm>
              <a:off x="13410168" y="5943600"/>
              <a:ext cx="658368" cy="28990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wn Arrow 265"/>
            <p:cNvSpPr/>
            <p:nvPr/>
          </p:nvSpPr>
          <p:spPr>
            <a:xfrm>
              <a:off x="35354031" y="5943600"/>
              <a:ext cx="658368" cy="2899000"/>
            </a:xfrm>
            <a:prstGeom prst="down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6535400" y="5898700"/>
              <a:ext cx="9448801" cy="2855200"/>
              <a:chOff x="16535400" y="5898700"/>
              <a:chExt cx="9448801" cy="2855200"/>
            </a:xfrm>
          </p:grpSpPr>
          <p:sp>
            <p:nvSpPr>
              <p:cNvPr id="258" name="Bent-Up Arrow 257"/>
              <p:cNvSpPr/>
              <p:nvPr/>
            </p:nvSpPr>
            <p:spPr>
              <a:xfrm flipV="1">
                <a:off x="16535401" y="7307040"/>
                <a:ext cx="9448800" cy="1446860"/>
              </a:xfrm>
              <a:prstGeom prst="bent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Rectangle 267"/>
              <p:cNvSpPr/>
              <p:nvPr/>
            </p:nvSpPr>
            <p:spPr>
              <a:xfrm>
                <a:off x="16535400" y="5898700"/>
                <a:ext cx="397844" cy="17679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3" name="Group 272"/>
            <p:cNvGrpSpPr/>
            <p:nvPr/>
          </p:nvGrpSpPr>
          <p:grpSpPr>
            <a:xfrm>
              <a:off x="22707600" y="7307040"/>
              <a:ext cx="11049000" cy="1490660"/>
              <a:chOff x="22707600" y="7307040"/>
              <a:chExt cx="8547100" cy="1490660"/>
            </a:xfrm>
          </p:grpSpPr>
          <p:sp>
            <p:nvSpPr>
              <p:cNvPr id="271" name="Rectangle 270"/>
              <p:cNvSpPr/>
              <p:nvPr/>
            </p:nvSpPr>
            <p:spPr>
              <a:xfrm>
                <a:off x="22707600" y="7307040"/>
                <a:ext cx="8382000" cy="3595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Down Arrow 271"/>
              <p:cNvSpPr/>
              <p:nvPr/>
            </p:nvSpPr>
            <p:spPr>
              <a:xfrm>
                <a:off x="30598396" y="7307040"/>
                <a:ext cx="656304" cy="1490660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5" name="Down Arrow 264"/>
            <p:cNvSpPr/>
            <p:nvPr/>
          </p:nvSpPr>
          <p:spPr>
            <a:xfrm>
              <a:off x="26972391" y="5936800"/>
              <a:ext cx="658368" cy="2899000"/>
            </a:xfrm>
            <a:prstGeom prst="down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19608800" y="5027864"/>
              <a:ext cx="2048159" cy="329184"/>
            </a:xfrm>
            <a:prstGeom prst="rect">
              <a:avLst/>
            </a:prstGeom>
            <a:gradFill>
              <a:gsLst>
                <a:gs pos="0">
                  <a:srgbClr val="912D2A"/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33528000" y="1966660"/>
              <a:ext cx="5486400" cy="3398640"/>
              <a:chOff x="35280600" y="1966660"/>
              <a:chExt cx="5486400" cy="3398640"/>
            </a:xfrm>
          </p:grpSpPr>
          <p:sp>
            <p:nvSpPr>
              <p:cNvPr id="160" name="Rectangle 159"/>
              <p:cNvSpPr/>
              <p:nvPr/>
            </p:nvSpPr>
            <p:spPr>
              <a:xfrm>
                <a:off x="35280600" y="1966660"/>
                <a:ext cx="5486400" cy="106000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06248" tIns="117856" rIns="206248" bIns="117856" numCol="1" spcCol="1270" anchor="ctr" anchorCtr="0">
                <a:noAutofit/>
              </a:bodyPr>
              <a:lstStyle/>
              <a:p>
                <a:pPr lvl="0" algn="ctr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600" kern="1200" smtClean="0"/>
                  <a:t>Income-Related</a:t>
                </a:r>
                <a:endParaRPr lang="en-US" sz="3600" kern="1200" dirty="0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35280600" y="3026660"/>
                <a:ext cx="5486400" cy="233864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686" tIns="154686" rIns="206248" bIns="232029" numCol="1" spcCol="1270" anchor="t" anchorCtr="0">
                <a:noAutofit/>
              </a:bodyPr>
              <a:lstStyle/>
              <a:p>
                <a:pPr marL="285750" lvl="1" indent="-285750" algn="l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kern="1200" dirty="0" smtClean="0"/>
                  <a:t>TANF recipients</a:t>
                </a:r>
              </a:p>
              <a:p>
                <a:pPr marL="285750" lvl="1" indent="-285750" algn="l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Other low-income groups</a:t>
                </a:r>
              </a:p>
              <a:p>
                <a:pPr marL="285750" lvl="1" indent="-285750" algn="l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kern="1200" dirty="0" smtClean="0"/>
                  <a:t>Low-wage incumbent workers</a:t>
                </a:r>
                <a:endParaRPr lang="en-US" sz="3200" kern="1200" dirty="0"/>
              </a:p>
            </p:txBody>
          </p:sp>
        </p:grpSp>
        <p:sp>
          <p:nvSpPr>
            <p:cNvPr id="205" name="Rectangle 204"/>
            <p:cNvSpPr/>
            <p:nvPr/>
          </p:nvSpPr>
          <p:spPr>
            <a:xfrm>
              <a:off x="9220200" y="8763001"/>
              <a:ext cx="12436759" cy="12877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15736020" y="10090732"/>
              <a:ext cx="5506134" cy="4557626"/>
              <a:chOff x="15736020" y="10090732"/>
              <a:chExt cx="5506134" cy="4557626"/>
            </a:xfrm>
          </p:grpSpPr>
          <p:grpSp>
            <p:nvGrpSpPr>
              <p:cNvPr id="227" name="Group 226"/>
              <p:cNvGrpSpPr/>
              <p:nvPr/>
            </p:nvGrpSpPr>
            <p:grpSpPr>
              <a:xfrm>
                <a:off x="15736020" y="10090732"/>
                <a:ext cx="5506133" cy="1905694"/>
                <a:chOff x="4662485" y="2900557"/>
                <a:chExt cx="4100922" cy="1809349"/>
              </a:xfrm>
            </p:grpSpPr>
            <p:sp>
              <p:nvSpPr>
                <p:cNvPr id="229" name="Rectangle 228"/>
                <p:cNvSpPr/>
                <p:nvPr/>
              </p:nvSpPr>
              <p:spPr>
                <a:xfrm>
                  <a:off x="4662487" y="2900559"/>
                  <a:ext cx="4086225" cy="1060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30" name="Rectangle 229"/>
                <p:cNvSpPr/>
                <p:nvPr/>
              </p:nvSpPr>
              <p:spPr>
                <a:xfrm>
                  <a:off x="4662485" y="2900557"/>
                  <a:ext cx="4100922" cy="1809349"/>
                </a:xfrm>
                <a:prstGeom prst="rect">
                  <a:avLst/>
                </a:prstGeom>
                <a:solidFill>
                  <a:srgbClr val="6600FF"/>
                </a:solidFill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6248" tIns="117856" rIns="206248" bIns="117856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3600" b="1" kern="1200" dirty="0" smtClean="0"/>
                    <a:t>Approaches to Basic Skills Instruction &amp; Occupational Training </a:t>
                  </a:r>
                  <a:r>
                    <a:rPr lang="en-US" sz="3000" b="1" kern="1200" dirty="0" smtClean="0"/>
                    <a:t>(Core Curriculum)</a:t>
                  </a:r>
                  <a:endParaRPr lang="en-US" sz="3000" b="1" kern="1200" dirty="0"/>
                </a:p>
              </p:txBody>
            </p:sp>
          </p:grpSp>
          <p:sp>
            <p:nvSpPr>
              <p:cNvPr id="228" name="Rectangle 227"/>
              <p:cNvSpPr/>
              <p:nvPr/>
            </p:nvSpPr>
            <p:spPr>
              <a:xfrm>
                <a:off x="15755754" y="11996425"/>
                <a:ext cx="5486400" cy="2651933"/>
              </a:xfrm>
              <a:prstGeom prst="rect">
                <a:avLst/>
              </a:prstGeom>
              <a:solidFill>
                <a:srgbClr val="CDABFF"/>
              </a:solidFill>
              <a:ln>
                <a:solidFill>
                  <a:srgbClr val="6600FF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686" tIns="154686" rIns="206248" bIns="232029" numCol="1" spcCol="1270" anchor="t" anchorCtr="0">
                <a:noAutofit/>
              </a:bodyPr>
              <a:lstStyle/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Active learning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Contextualization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Modularization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Acceleration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Flexible delivery</a:t>
                </a:r>
                <a:endParaRPr lang="en-US" sz="3200" dirty="0"/>
              </a:p>
            </p:txBody>
          </p:sp>
        </p:grpSp>
        <p:sp>
          <p:nvSpPr>
            <p:cNvPr id="208" name="TextBox 207"/>
            <p:cNvSpPr txBox="1"/>
            <p:nvPr/>
          </p:nvSpPr>
          <p:spPr>
            <a:xfrm>
              <a:off x="9441657" y="9100000"/>
              <a:ext cx="11818144" cy="8150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Program Components</a:t>
              </a:r>
              <a:endParaRPr lang="en-US" sz="4000" b="1" dirty="0"/>
            </a:p>
          </p:txBody>
        </p:sp>
        <p:grpSp>
          <p:nvGrpSpPr>
            <p:cNvPr id="210" name="Group 209"/>
            <p:cNvGrpSpPr/>
            <p:nvPr/>
          </p:nvGrpSpPr>
          <p:grpSpPr>
            <a:xfrm>
              <a:off x="9549384" y="12792086"/>
              <a:ext cx="5486400" cy="1381114"/>
              <a:chOff x="4190" y="2900559"/>
              <a:chExt cx="4086225" cy="1381114"/>
            </a:xfrm>
            <a:solidFill>
              <a:srgbClr val="6600FF"/>
            </a:solidFill>
          </p:grpSpPr>
          <p:sp>
            <p:nvSpPr>
              <p:cNvPr id="223" name="Rectangle 222"/>
              <p:cNvSpPr/>
              <p:nvPr/>
            </p:nvSpPr>
            <p:spPr>
              <a:xfrm>
                <a:off x="4190" y="2900559"/>
                <a:ext cx="4086225" cy="106000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24" name="Rectangle 223"/>
              <p:cNvSpPr/>
              <p:nvPr/>
            </p:nvSpPr>
            <p:spPr>
              <a:xfrm>
                <a:off x="4190" y="3221673"/>
                <a:ext cx="4086225" cy="1060000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06248" tIns="117856" rIns="206248" bIns="117856" numCol="1" spcCol="1270" anchor="ctr" anchorCtr="0">
                <a:noAutofit/>
              </a:bodyPr>
              <a:lstStyle/>
              <a:p>
                <a:pPr lvl="0" algn="ctr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600" b="1" kern="1200" dirty="0" smtClean="0"/>
                  <a:t>Comprehensive Assessments</a:t>
                </a:r>
                <a:endParaRPr lang="en-US" sz="3600" b="1" kern="1200" dirty="0"/>
              </a:p>
            </p:txBody>
          </p:sp>
        </p:grpSp>
        <p:grpSp>
          <p:nvGrpSpPr>
            <p:cNvPr id="212" name="Group 211"/>
            <p:cNvGrpSpPr/>
            <p:nvPr/>
          </p:nvGrpSpPr>
          <p:grpSpPr>
            <a:xfrm>
              <a:off x="15773401" y="14859003"/>
              <a:ext cx="5486400" cy="6364245"/>
              <a:chOff x="9310686" y="8299401"/>
              <a:chExt cx="5486400" cy="5267752"/>
            </a:xfrm>
          </p:grpSpPr>
          <p:grpSp>
            <p:nvGrpSpPr>
              <p:cNvPr id="213" name="Group 212"/>
              <p:cNvGrpSpPr/>
              <p:nvPr/>
            </p:nvGrpSpPr>
            <p:grpSpPr>
              <a:xfrm>
                <a:off x="9310686" y="8299401"/>
                <a:ext cx="5486400" cy="1249159"/>
                <a:chOff x="4662487" y="2711400"/>
                <a:chExt cx="4086225" cy="1249159"/>
              </a:xfrm>
            </p:grpSpPr>
            <p:sp>
              <p:nvSpPr>
                <p:cNvPr id="215" name="Rectangle 214"/>
                <p:cNvSpPr/>
                <p:nvPr/>
              </p:nvSpPr>
              <p:spPr>
                <a:xfrm>
                  <a:off x="4662487" y="2900559"/>
                  <a:ext cx="4086225" cy="10600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16" name="Rectangle 215"/>
                <p:cNvSpPr/>
                <p:nvPr/>
              </p:nvSpPr>
              <p:spPr>
                <a:xfrm>
                  <a:off x="4662487" y="2711400"/>
                  <a:ext cx="4086225" cy="1060000"/>
                </a:xfrm>
                <a:prstGeom prst="rect">
                  <a:avLst/>
                </a:prstGeom>
                <a:solidFill>
                  <a:srgbClr val="6600FF"/>
                </a:solidFill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6248" tIns="117856" rIns="206248" bIns="117856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3600" b="1" kern="1200" dirty="0" smtClean="0">
                      <a:solidFill>
                        <a:schemeClr val="bg1"/>
                      </a:solidFill>
                    </a:rPr>
                    <a:t>Available</a:t>
                  </a:r>
                  <a:r>
                    <a:rPr lang="en-US" sz="3600" kern="1200" dirty="0" smtClean="0"/>
                    <a:t> </a:t>
                  </a:r>
                  <a:r>
                    <a:rPr lang="en-US" sz="3600" b="1" kern="1200" dirty="0" smtClean="0"/>
                    <a:t>Support Services</a:t>
                  </a:r>
                  <a:endParaRPr lang="en-US" sz="3600" b="1" kern="1200" dirty="0"/>
                </a:p>
              </p:txBody>
            </p:sp>
          </p:grpSp>
          <p:sp>
            <p:nvSpPr>
              <p:cNvPr id="214" name="Rectangle 213"/>
              <p:cNvSpPr/>
              <p:nvPr/>
            </p:nvSpPr>
            <p:spPr>
              <a:xfrm>
                <a:off x="9310686" y="9308544"/>
                <a:ext cx="5486400" cy="4258609"/>
              </a:xfrm>
              <a:prstGeom prst="rect">
                <a:avLst/>
              </a:prstGeom>
              <a:solidFill>
                <a:srgbClr val="CDABFF"/>
              </a:solidFill>
              <a:ln>
                <a:solidFill>
                  <a:srgbClr val="6600FF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686" tIns="154686" rIns="206248" bIns="232029" numCol="1" spcCol="1270" anchor="t" anchorCtr="0">
                <a:noAutofit/>
              </a:bodyPr>
              <a:lstStyle/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Case management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Academic supports and counseling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Personal supports and counseling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Social supports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Financial supports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Employment assistance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Retention supports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Other support services</a:t>
                </a:r>
                <a:endParaRPr lang="en-US" sz="3200" dirty="0"/>
              </a:p>
            </p:txBody>
          </p:sp>
        </p:grpSp>
        <p:grpSp>
          <p:nvGrpSpPr>
            <p:cNvPr id="285" name="Group 284"/>
            <p:cNvGrpSpPr/>
            <p:nvPr/>
          </p:nvGrpSpPr>
          <p:grpSpPr>
            <a:xfrm>
              <a:off x="9549384" y="17990000"/>
              <a:ext cx="5486400" cy="3193600"/>
              <a:chOff x="962025" y="24695600"/>
              <a:chExt cx="5486400" cy="3193600"/>
            </a:xfrm>
          </p:grpSpPr>
          <p:grpSp>
            <p:nvGrpSpPr>
              <p:cNvPr id="296" name="Group 295"/>
              <p:cNvGrpSpPr/>
              <p:nvPr/>
            </p:nvGrpSpPr>
            <p:grpSpPr>
              <a:xfrm>
                <a:off x="962025" y="24695600"/>
                <a:ext cx="5486400" cy="1060000"/>
                <a:chOff x="4662487" y="3059759"/>
                <a:chExt cx="4086225" cy="1060000"/>
              </a:xfrm>
            </p:grpSpPr>
            <p:sp>
              <p:nvSpPr>
                <p:cNvPr id="300" name="Rectangle 299"/>
                <p:cNvSpPr/>
                <p:nvPr/>
              </p:nvSpPr>
              <p:spPr>
                <a:xfrm>
                  <a:off x="4662487" y="3059759"/>
                  <a:ext cx="4086225" cy="1060000"/>
                </a:xfrm>
                <a:prstGeom prst="rect">
                  <a:avLst/>
                </a:prstGeom>
                <a:ln>
                  <a:solidFill>
                    <a:srgbClr val="6600FF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301" name="Rectangle 300"/>
                <p:cNvSpPr/>
                <p:nvPr/>
              </p:nvSpPr>
              <p:spPr>
                <a:xfrm>
                  <a:off x="4662487" y="3059759"/>
                  <a:ext cx="4086225" cy="1060000"/>
                </a:xfrm>
                <a:prstGeom prst="rect">
                  <a:avLst/>
                </a:prstGeom>
                <a:solidFill>
                  <a:srgbClr val="6600FF"/>
                </a:solidFill>
                <a:ln>
                  <a:solidFill>
                    <a:srgbClr val="6600FF"/>
                  </a:solidFill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6248" tIns="117856" rIns="206248" bIns="117856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3600" b="1" kern="1200" dirty="0" smtClean="0">
                      <a:solidFill>
                        <a:schemeClr val="bg1"/>
                      </a:solidFill>
                    </a:rPr>
                    <a:t>Employer Connections</a:t>
                  </a:r>
                  <a:endParaRPr lang="en-US" sz="3600" b="1" kern="120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99" name="Rectangle 298"/>
              <p:cNvSpPr/>
              <p:nvPr/>
            </p:nvSpPr>
            <p:spPr>
              <a:xfrm>
                <a:off x="962025" y="25744696"/>
                <a:ext cx="5486400" cy="2144504"/>
              </a:xfrm>
              <a:prstGeom prst="rect">
                <a:avLst/>
              </a:prstGeom>
              <a:solidFill>
                <a:srgbClr val="CDABFF"/>
              </a:solidFill>
              <a:ln>
                <a:solidFill>
                  <a:srgbClr val="6600FF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686" tIns="154686" rIns="206248" bIns="232029" numCol="1" spcCol="1270" anchor="t" anchorCtr="0">
                <a:noAutofit/>
              </a:bodyPr>
              <a:lstStyle/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Involvement in HPOG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Work-based learning opportunities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Job development strategies</a:t>
                </a:r>
                <a:endParaRPr lang="en-US" sz="3200" dirty="0"/>
              </a:p>
            </p:txBody>
          </p:sp>
        </p:grpSp>
        <p:grpSp>
          <p:nvGrpSpPr>
            <p:cNvPr id="130" name="Group 129"/>
            <p:cNvGrpSpPr/>
            <p:nvPr/>
          </p:nvGrpSpPr>
          <p:grpSpPr>
            <a:xfrm>
              <a:off x="9549384" y="14630397"/>
              <a:ext cx="5486400" cy="2805877"/>
              <a:chOff x="2586803" y="25347255"/>
              <a:chExt cx="5486400" cy="2805877"/>
            </a:xfrm>
          </p:grpSpPr>
          <p:grpSp>
            <p:nvGrpSpPr>
              <p:cNvPr id="131" name="Group 130"/>
              <p:cNvGrpSpPr/>
              <p:nvPr/>
            </p:nvGrpSpPr>
            <p:grpSpPr>
              <a:xfrm>
                <a:off x="2586803" y="25347255"/>
                <a:ext cx="5486400" cy="1219203"/>
                <a:chOff x="4190" y="3260889"/>
                <a:chExt cx="4086225" cy="1075849"/>
              </a:xfrm>
            </p:grpSpPr>
            <p:sp>
              <p:nvSpPr>
                <p:cNvPr id="134" name="Rectangle 133"/>
                <p:cNvSpPr/>
                <p:nvPr/>
              </p:nvSpPr>
              <p:spPr>
                <a:xfrm>
                  <a:off x="4190" y="3260889"/>
                  <a:ext cx="4086225" cy="1060000"/>
                </a:xfrm>
                <a:prstGeom prst="rect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4190" y="3276738"/>
                  <a:ext cx="4086225" cy="1060000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6248" tIns="117856" rIns="206248" bIns="117856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3600" b="1" kern="1200" dirty="0" smtClean="0"/>
                    <a:t>Trainings Offered</a:t>
                  </a:r>
                  <a:endParaRPr lang="en-US" sz="3600" b="1" kern="1200" dirty="0"/>
                </a:p>
              </p:txBody>
            </p:sp>
          </p:grpSp>
          <p:sp>
            <p:nvSpPr>
              <p:cNvPr id="132" name="Rectangle 131"/>
              <p:cNvSpPr/>
              <p:nvPr/>
            </p:nvSpPr>
            <p:spPr>
              <a:xfrm>
                <a:off x="2586803" y="26566458"/>
                <a:ext cx="5486400" cy="1586672"/>
              </a:xfrm>
              <a:prstGeom prst="rect">
                <a:avLst/>
              </a:prstGeom>
              <a:solidFill>
                <a:srgbClr val="CDABFF">
                  <a:alpha val="89804"/>
                </a:srgbClr>
              </a:solidFill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33" name="Rectangle 132"/>
              <p:cNvSpPr/>
              <p:nvPr/>
            </p:nvSpPr>
            <p:spPr>
              <a:xfrm>
                <a:off x="2586803" y="26566458"/>
                <a:ext cx="5486400" cy="1586674"/>
              </a:xfrm>
              <a:prstGeom prst="rect">
                <a:avLst/>
              </a:prstGeom>
              <a:ln>
                <a:solidFill>
                  <a:srgbClr val="6600FF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686" tIns="154686" rIns="206248" bIns="232029" numCol="1" spcCol="1270" anchor="t" anchorCtr="0">
                <a:noAutofit/>
              </a:bodyPr>
              <a:lstStyle/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Basic skills education courses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Healthcare vocational training</a:t>
                </a:r>
                <a:endParaRPr lang="en-US" sz="3200" dirty="0"/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9549384" y="10090696"/>
              <a:ext cx="5486400" cy="2376986"/>
              <a:chOff x="17233900" y="12939214"/>
              <a:chExt cx="5486400" cy="2376986"/>
            </a:xfrm>
          </p:grpSpPr>
          <p:grpSp>
            <p:nvGrpSpPr>
              <p:cNvPr id="231" name="Group 230"/>
              <p:cNvGrpSpPr/>
              <p:nvPr/>
            </p:nvGrpSpPr>
            <p:grpSpPr>
              <a:xfrm>
                <a:off x="17233900" y="12939214"/>
                <a:ext cx="5486400" cy="1201243"/>
                <a:chOff x="4190" y="2900559"/>
                <a:chExt cx="4086225" cy="1060000"/>
              </a:xfrm>
            </p:grpSpPr>
            <p:sp>
              <p:nvSpPr>
                <p:cNvPr id="235" name="Rectangle 234"/>
                <p:cNvSpPr/>
                <p:nvPr/>
              </p:nvSpPr>
              <p:spPr>
                <a:xfrm>
                  <a:off x="4190" y="2900559"/>
                  <a:ext cx="4086225" cy="1060000"/>
                </a:xfrm>
                <a:prstGeom prst="rect">
                  <a:avLst/>
                </a:prstGeom>
                <a:solidFill>
                  <a:srgbClr val="6600FF"/>
                </a:solidFill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36" name="Rectangle 235"/>
                <p:cNvSpPr/>
                <p:nvPr/>
              </p:nvSpPr>
              <p:spPr>
                <a:xfrm>
                  <a:off x="4190" y="2900559"/>
                  <a:ext cx="4086225" cy="1060000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206248" tIns="117856" rIns="206248" bIns="117856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3600" b="1" kern="1200" dirty="0" smtClean="0"/>
                    <a:t>Intake &amp; Enrollment Strategies</a:t>
                  </a:r>
                  <a:endParaRPr lang="en-US" sz="3600" b="1" kern="1200" dirty="0"/>
                </a:p>
              </p:txBody>
            </p:sp>
          </p:grpSp>
          <p:sp>
            <p:nvSpPr>
              <p:cNvPr id="233" name="Rectangle 232"/>
              <p:cNvSpPr/>
              <p:nvPr/>
            </p:nvSpPr>
            <p:spPr>
              <a:xfrm>
                <a:off x="17233900" y="14140458"/>
                <a:ext cx="5486400" cy="1175742"/>
              </a:xfrm>
              <a:prstGeom prst="rect">
                <a:avLst/>
              </a:prstGeom>
              <a:solidFill>
                <a:srgbClr val="CDABFF">
                  <a:alpha val="89804"/>
                </a:srgbClr>
              </a:solidFill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34" name="Rectangle 233"/>
              <p:cNvSpPr/>
              <p:nvPr/>
            </p:nvSpPr>
            <p:spPr>
              <a:xfrm>
                <a:off x="17233900" y="14140456"/>
                <a:ext cx="5486400" cy="1175744"/>
              </a:xfrm>
              <a:prstGeom prst="rect">
                <a:avLst/>
              </a:prstGeom>
              <a:ln>
                <a:solidFill>
                  <a:srgbClr val="6600FF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686" tIns="154686" rIns="206248" bIns="232029" numCol="1" spcCol="1270" anchor="t" anchorCtr="0">
                <a:noAutofit/>
              </a:bodyPr>
              <a:lstStyle/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Outreach and recruitment</a:t>
                </a:r>
              </a:p>
              <a:p>
                <a:pPr marL="285750" lvl="1" indent="-285750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sz="3200" dirty="0" smtClean="0"/>
                  <a:t>Eligibility and intake</a:t>
                </a:r>
                <a:endParaRPr lang="en-US" sz="3200" dirty="0"/>
              </a:p>
            </p:txBody>
          </p:sp>
        </p:grpSp>
        <p:sp>
          <p:nvSpPr>
            <p:cNvPr id="184" name="Down Arrow 183"/>
            <p:cNvSpPr/>
            <p:nvPr/>
          </p:nvSpPr>
          <p:spPr>
            <a:xfrm>
              <a:off x="19431000" y="5027864"/>
              <a:ext cx="658368" cy="3769836"/>
            </a:xfrm>
            <a:prstGeom prst="downArrow">
              <a:avLst/>
            </a:prstGeom>
            <a:gradFill>
              <a:gsLst>
                <a:gs pos="0">
                  <a:srgbClr val="912D2A"/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</a:gradFill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057400" y="1281644"/>
            <a:ext cx="37033200" cy="1842556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Attachment H: Logic Model</a:t>
            </a:r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7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09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236</Words>
  <Application>Microsoft Office PowerPoint</Application>
  <PresentationFormat>Custom</PresentationFormat>
  <Paragraphs>94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Attachment H: Logic Model </vt:lpstr>
    </vt:vector>
  </TitlesOfParts>
  <Company>Abt Associates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Stefanie Falzone</dc:creator>
  <cp:lastModifiedBy>Robin Koralek</cp:lastModifiedBy>
  <cp:revision>32</cp:revision>
  <cp:lastPrinted>2014-02-04T21:18:50Z</cp:lastPrinted>
  <dcterms:created xsi:type="dcterms:W3CDTF">2013-01-18T15:47:34Z</dcterms:created>
  <dcterms:modified xsi:type="dcterms:W3CDTF">2016-09-27T15:21:57Z</dcterms:modified>
</cp:coreProperties>
</file>