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29" r:id="rId3"/>
    <p:sldId id="258" r:id="rId4"/>
    <p:sldId id="259" r:id="rId5"/>
    <p:sldId id="298" r:id="rId6"/>
    <p:sldId id="276" r:id="rId7"/>
    <p:sldId id="333" r:id="rId8"/>
    <p:sldId id="335" r:id="rId9"/>
    <p:sldId id="261" r:id="rId10"/>
    <p:sldId id="392" r:id="rId11"/>
    <p:sldId id="395" r:id="rId12"/>
    <p:sldId id="263" r:id="rId13"/>
    <p:sldId id="336" r:id="rId14"/>
    <p:sldId id="264" r:id="rId15"/>
    <p:sldId id="337" r:id="rId16"/>
    <p:sldId id="393" r:id="rId17"/>
    <p:sldId id="341" r:id="rId18"/>
    <p:sldId id="342" r:id="rId19"/>
    <p:sldId id="391" r:id="rId20"/>
    <p:sldId id="343" r:id="rId21"/>
    <p:sldId id="267" r:id="rId22"/>
    <p:sldId id="344" r:id="rId23"/>
    <p:sldId id="345" r:id="rId24"/>
    <p:sldId id="349" r:id="rId25"/>
    <p:sldId id="350" r:id="rId26"/>
    <p:sldId id="352" r:id="rId27"/>
    <p:sldId id="351" r:id="rId28"/>
    <p:sldId id="353" r:id="rId29"/>
    <p:sldId id="354" r:id="rId30"/>
    <p:sldId id="355" r:id="rId31"/>
    <p:sldId id="356" r:id="rId32"/>
    <p:sldId id="357" r:id="rId33"/>
    <p:sldId id="359" r:id="rId34"/>
    <p:sldId id="358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299" r:id="rId49"/>
    <p:sldId id="375" r:id="rId50"/>
    <p:sldId id="377" r:id="rId51"/>
    <p:sldId id="379" r:id="rId52"/>
    <p:sldId id="381" r:id="rId53"/>
    <p:sldId id="382" r:id="rId54"/>
    <p:sldId id="315" r:id="rId55"/>
    <p:sldId id="316" r:id="rId56"/>
    <p:sldId id="317" r:id="rId57"/>
    <p:sldId id="383" r:id="rId58"/>
    <p:sldId id="384" r:id="rId59"/>
    <p:sldId id="385" r:id="rId60"/>
    <p:sldId id="387" r:id="rId61"/>
    <p:sldId id="322" r:id="rId62"/>
    <p:sldId id="388" r:id="rId63"/>
    <p:sldId id="325" r:id="rId64"/>
    <p:sldId id="326" r:id="rId65"/>
    <p:sldId id="328" r:id="rId66"/>
    <p:sldId id="39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, Rachelle S (CTR)" initials="CRS(" lastIdx="19" clrIdx="0">
    <p:extLst>
      <p:ext uri="{19B8F6BF-5375-455C-9EA6-DF929625EA0E}">
        <p15:presenceInfo xmlns:p15="http://schemas.microsoft.com/office/powerpoint/2012/main" userId="S::rachelle.s.chan@uscis.dhs.gov::07ba3044-62fb-4f0d-af82-0036c1cc5c92" providerId="AD"/>
      </p:ext>
    </p:extLst>
  </p:cmAuthor>
  <p:cmAuthor id="2" name="Kim, Sun H (CTR)" initials="KSH(" lastIdx="2" clrIdx="1">
    <p:extLst>
      <p:ext uri="{19B8F6BF-5375-455C-9EA6-DF929625EA0E}">
        <p15:presenceInfo xmlns:p15="http://schemas.microsoft.com/office/powerpoint/2012/main" userId="Kim, Sun H (CTR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283DF-87E2-4DF6-A465-E38777556575}" v="118" dt="2021-05-28T04:06:09.561"/>
    <p1510:client id="{4874DC40-03C3-E84A-8EB9-4AEA9E7B26BD}" v="29" dt="2021-05-28T12:32:31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3483" autoAdjust="0"/>
  </p:normalViewPr>
  <p:slideViewPr>
    <p:cSldViewPr snapToGrid="0" snapToObject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9D2CA-BEAA-5047-8212-7BD172EF3096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B1301-793E-054B-BE6A-F6B5EA465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0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34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6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7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4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6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10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04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53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6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69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34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9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17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0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53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9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45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2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43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3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7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3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3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2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1301-793E-054B-BE6A-F6B5EA465A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1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5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0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7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7F4A-189A-43FB-BE9D-B7D9293F2E7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27D30-1503-4E9B-8057-063291E3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4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8229600" cy="1470025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tx2">
                    <a:lumMod val="75000"/>
                  </a:schemeClr>
                </a:solidFill>
                <a:latin typeface="Source Sans Pro" pitchFamily="34" charset="0"/>
                <a:cs typeface="Arial" panose="020B0604020202020204" pitchFamily="34" charset="0"/>
              </a:rPr>
              <a:t>I-821, Application for Temporary Protected Status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62100" y="3962400"/>
            <a:ext cx="6248400" cy="1066800"/>
          </a:xfrm>
        </p:spPr>
        <p:txBody>
          <a:bodyPr>
            <a:normAutofit fontScale="70000" lnSpcReduction="20000"/>
          </a:bodyPr>
          <a:lstStyle/>
          <a:p>
            <a:r>
              <a:rPr lang="en-US" b="1" i="1">
                <a:solidFill>
                  <a:schemeClr val="tx2">
                    <a:lumMod val="75000"/>
                  </a:schemeClr>
                </a:solidFill>
                <a:latin typeface="Source Sans Pro" pitchFamily="34" charset="0"/>
                <a:cs typeface="Arial" panose="020B0604020202020204" pitchFamily="34" charset="0"/>
              </a:rPr>
              <a:t>Version: Standalone Form; OMB control number 1615-0043</a:t>
            </a:r>
          </a:p>
          <a:p>
            <a:r>
              <a:rPr lang="en-US" b="1"/>
              <a:t>United States Citizenship and Immigration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3570" y="621166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err="1">
                <a:solidFill>
                  <a:schemeClr val="tx2"/>
                </a:solidFill>
              </a:rPr>
              <a:t>myUSICS</a:t>
            </a:r>
            <a:r>
              <a:rPr lang="en-US" b="1">
                <a:solidFill>
                  <a:schemeClr val="tx2"/>
                </a:solidFill>
              </a:rPr>
              <a:t> Team</a:t>
            </a:r>
          </a:p>
          <a:p>
            <a:pPr algn="r"/>
            <a:r>
              <a:rPr lang="en-US" b="1">
                <a:solidFill>
                  <a:schemeClr val="tx2"/>
                </a:solidFill>
              </a:rPr>
              <a:t>May 2021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30" y="0"/>
            <a:ext cx="2294540" cy="202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40563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Screenshots</a:t>
            </a:r>
          </a:p>
        </p:txBody>
      </p:sp>
    </p:spTree>
    <p:extLst>
      <p:ext uri="{BB962C8B-B14F-4D97-AF65-F5344CB8AC3E}">
        <p14:creationId xmlns:p14="http://schemas.microsoft.com/office/powerpoint/2010/main" val="264181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001000" cy="304800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I-821: About You – Your name (if user selects ‘Yes’ for other names)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94C1D-8CE1-488C-B2A4-ED185F6C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0"/>
            <a:ext cx="9144000" cy="1930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2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Your contact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D4814-751E-3149-B232-910B232D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47"/>
            <a:ext cx="9144000" cy="157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When and where you were born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C06F3-46A4-487B-BF4B-572991DE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" y="381000"/>
            <a:ext cx="9144000" cy="189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Describe yourself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51E1F-1403-4213-99EA-85AF6B16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5527"/>
            <a:ext cx="9144000" cy="2518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2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Where you have lived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0290A-43A6-4709-9993-B92834A2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299"/>
            <a:ext cx="9144000" cy="150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Your immigration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2AB1A-C6D2-4E84-A216-8F48016F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3983"/>
            <a:ext cx="9144000" cy="22908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E1FB7-63AA-4196-86A7-30F03621E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59"/>
          <a:stretch/>
        </p:blipFill>
        <p:spPr>
          <a:xfrm>
            <a:off x="2743200" y="10439400"/>
            <a:ext cx="4023360" cy="9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Your immigration information page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3784-7A9D-4AF9-A3E9-B5B8B5D2C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" y="12252895"/>
            <a:ext cx="9144000" cy="221319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88651C9-A65B-499A-B1BE-8CC9E894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" y="13904687"/>
            <a:ext cx="9144000" cy="101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8C27F-6574-9F4D-A61B-7D216B6FA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582" y="381000"/>
            <a:ext cx="446499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27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FBD9BD-E6F0-43D1-9013-C4E6B680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" y="400455"/>
            <a:ext cx="9144000" cy="17172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6962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Immigration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A71F8-EFD6-4EB6-89A9-866521A9B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2" r="1515" b="13759"/>
          <a:stretch/>
        </p:blipFill>
        <p:spPr>
          <a:xfrm>
            <a:off x="2971800" y="2743200"/>
            <a:ext cx="3657600" cy="9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0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F84FE-6B53-47AD-865F-7839BEEF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2262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6962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Immigration status (User selects ‘Yes’ from previous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A71F8-EFD6-4EB6-89A9-866521A9B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2" r="1515" b="13759"/>
          <a:stretch/>
        </p:blipFill>
        <p:spPr>
          <a:xfrm>
            <a:off x="2971800" y="2743200"/>
            <a:ext cx="3657600" cy="9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8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90147-2015-46DB-B3BF-312ED938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2491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6962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Immigration status (User selects 3</a:t>
            </a:r>
            <a:r>
              <a:rPr lang="en-US" sz="1800" baseline="30000"/>
              <a:t>rd</a:t>
            </a:r>
            <a:r>
              <a:rPr lang="en-US" sz="1800"/>
              <a:t> checkbox)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A71F8-EFD6-4EB6-89A9-866521A9B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2" r="1515" b="13759"/>
          <a:stretch/>
        </p:blipFill>
        <p:spPr>
          <a:xfrm>
            <a:off x="2971800" y="2743200"/>
            <a:ext cx="3657600" cy="9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74"/>
            <a:ext cx="3962400" cy="258762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Application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786A2-834E-414B-A948-9749270D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995" y="322462"/>
            <a:ext cx="10140235" cy="188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047FC-B5A7-4207-BC97-057B0AA2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0" y="492604"/>
            <a:ext cx="10149840" cy="47177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02D960-A989-402F-B44A-D3F60766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1144484"/>
            <a:ext cx="10149840" cy="516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A3092A-BF6A-4D14-8F30-AA005AE0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5420474"/>
            <a:ext cx="10149840" cy="51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69691-C55E-41F8-A8F0-490171B2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0561091"/>
            <a:ext cx="10149840" cy="48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705A74-D080-45F5-8EC3-9148C015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043987"/>
            <a:ext cx="10149840" cy="592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715C912-6249-4A1D-9538-3F5DFBE4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0289356"/>
            <a:ext cx="10149840" cy="8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09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6962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About You – Other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A27AE-01C7-4E48-896B-B41438749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179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Your Family – Martial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2441B-E8F5-4D9A-9C94-8C1E57EF9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75"/>
            <a:ext cx="9144000" cy="142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1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Your Family – Martial status (if user selects ‘Married’)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FEACB-3D7D-41FC-BA8F-93182AE8D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1605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8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Your Family – Martial status (if user selects ‘Legally Separated’)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44E97-6703-4853-BE7A-223B4A51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9144000" cy="1605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CC457-3432-44D8-8B24-4B9EBBAD5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214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20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 (if user selects ‘Yes’ from previous slide)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94FB3-5E5F-4941-BDFA-E11FD36FD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2336"/>
            <a:ext cx="9144000" cy="253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5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 page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993EB-1CD9-4765-B400-F4DE24EF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0170"/>
            <a:ext cx="9144000" cy="179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4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 page 3 (User selects ‘Yes’ from previous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71186-C671-4EF4-9EE0-985DCCCD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200"/>
            <a:ext cx="9144000" cy="159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 page 3 (User adds a country)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967D6-550D-4B8F-B358-9AB198C4F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4" y="457200"/>
            <a:ext cx="9144000" cy="192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8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Immigration eligibility page 3 (User selects ‘Yes’ on the page)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DD731-7274-43E9-83EB-BC9636BB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200"/>
            <a:ext cx="9144000" cy="222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0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962400" cy="258762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Start Application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5F3E8-D345-467D-A51B-40C181C0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556" y="334962"/>
            <a:ext cx="11183111" cy="327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847B46-D88D-4C1D-AA4E-E87E62FB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56" y="662298"/>
            <a:ext cx="11183112" cy="257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4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Citizenship claims and immigration violations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D343E-2E62-45D5-97C2-C8F56499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288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73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Basis of Eligibility – Citizenship claims and immigration violations page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0714B-EF63-4D46-9431-A30DC22D1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383"/>
            <a:ext cx="9144000" cy="186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8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Citizenship claims and immigration violations page 2 ( if user selects ‘Yes)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6CA65-A3E4-4ED9-A5E0-7A9C3E60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226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59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6FE52-D663-4314-8635-962E71C2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327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0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 (if user selects ‘Yes’)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4E746-2FE7-4C8F-A42B-11FF577B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064"/>
            <a:ext cx="9144000" cy="446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5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 page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4D1A3-880A-4B0D-A9F9-CA229794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715"/>
            <a:ext cx="9144000" cy="315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6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 page 2 (if user selects ‘Yes’)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04CDC-AA3D-4EEE-8DF6-9B23B1B7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420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69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 page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30036-F3B5-495E-97B7-08320B9D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306"/>
            <a:ext cx="9144000" cy="2077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16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Affiliations page 3 (if user selects ‘Yes’)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28827-6AB9-4C2C-9BA0-64C8998A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55"/>
            <a:ext cx="9144000" cy="260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19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E73A4-19E1-4AB5-8688-F940CB8A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457200"/>
            <a:ext cx="9144000" cy="284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958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Getting Started – Reason for applying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2285F9-2B62-4BB0-A13D-825E6740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257"/>
            <a:ext cx="9144000" cy="192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CC361B0-F5B5-4789-855C-F8E14FB22D22}"/>
              </a:ext>
            </a:extLst>
          </p:cNvPr>
          <p:cNvSpPr/>
          <p:nvPr/>
        </p:nvSpPr>
        <p:spPr>
          <a:xfrm>
            <a:off x="3138915" y="387831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95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 (if user selects ‘Yes’)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0B10C-B3DA-4DF9-8755-AB6F05530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66"/>
            <a:ext cx="9144000" cy="347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4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 page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E1B7B-2DFF-4502-B348-EEC48290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258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2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 page 2 (if user selects ‘Yes’)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025D1-5EE0-49F6-8D3B-96FC7A5CE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200"/>
            <a:ext cx="9144000" cy="338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 page 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E304B-D157-4BE2-B072-BCFD36CA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274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6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Crimes and offenses page 3 (if user selects ‘Yes’)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55D77-0F70-4DC5-BE11-94B45583A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354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5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Moral character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C39A0-96C8-4DC5-8907-E967D5BAD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200"/>
            <a:ext cx="9144000" cy="300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1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Moral character (if user selects ‘Yes’)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0B7A8-9D4B-4F58-BDA1-E9CCBF07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4" y="457200"/>
            <a:ext cx="9144000" cy="406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7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Basis of Eligibility – Moral character page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9C4ED-E4F6-439F-B3D9-6E640CE5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791"/>
            <a:ext cx="9144000" cy="188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39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I-821:Evidence – Proof of identity and nationality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CDC7A-D30A-3D48-9455-93C09AACC305}"/>
              </a:ext>
            </a:extLst>
          </p:cNvPr>
          <p:cNvSpPr/>
          <p:nvPr/>
        </p:nvSpPr>
        <p:spPr>
          <a:xfrm>
            <a:off x="-304800" y="12268200"/>
            <a:ext cx="9067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1C61F-4D6E-4771-A865-2943EB7C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911"/>
            <a:ext cx="9144000" cy="159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05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I-821:Evidence – Proof of Residence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CDC7A-D30A-3D48-9455-93C09AACC305}"/>
              </a:ext>
            </a:extLst>
          </p:cNvPr>
          <p:cNvSpPr/>
          <p:nvPr/>
        </p:nvSpPr>
        <p:spPr>
          <a:xfrm>
            <a:off x="-304800" y="12268200"/>
            <a:ext cx="9067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38B4B-6430-4A66-B5ED-3422FAF5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6655"/>
            <a:ext cx="9144000" cy="216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Getting Started – Preparer and interpreter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1E828-4C3A-4C5C-8352-8D36C460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19"/>
            <a:ext cx="9144000" cy="88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8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I-821:Evidence – Proof of entry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CDC7A-D30A-3D48-9455-93C09AACC305}"/>
              </a:ext>
            </a:extLst>
          </p:cNvPr>
          <p:cNvSpPr/>
          <p:nvPr/>
        </p:nvSpPr>
        <p:spPr>
          <a:xfrm>
            <a:off x="-304800" y="12268200"/>
            <a:ext cx="9067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E111E-16EF-4508-B56B-04CBFBE5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200"/>
            <a:ext cx="9144000" cy="158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3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I-821:Evidence – Criminal history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CDC7A-D30A-3D48-9455-93C09AACC305}"/>
              </a:ext>
            </a:extLst>
          </p:cNvPr>
          <p:cNvSpPr/>
          <p:nvPr/>
        </p:nvSpPr>
        <p:spPr>
          <a:xfrm>
            <a:off x="-304800" y="12268200"/>
            <a:ext cx="9067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F4D30-8073-46B6-B791-D0EDEDED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2609"/>
            <a:ext cx="9144000" cy="197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70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Additional Information – Additional information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B69FB-8579-4624-82CF-FCA89150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502"/>
            <a:ext cx="9144000" cy="137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7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Additional Information – Additional information (User adds a response)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D431F-BCC6-400C-BAB0-7F4F03AF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156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7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Review your application (with hard stop)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0872B-2730-664E-ADD0-E9112A119C51}"/>
              </a:ext>
            </a:extLst>
          </p:cNvPr>
          <p:cNvSpPr/>
          <p:nvPr/>
        </p:nvSpPr>
        <p:spPr>
          <a:xfrm>
            <a:off x="2971800" y="11506200"/>
            <a:ext cx="3429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FF473-E39F-427D-985B-914339B5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7200"/>
            <a:ext cx="9144000" cy="305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61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Review your application (with no errors)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EB8F-16A0-4619-B128-55186693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7200"/>
            <a:ext cx="9144000" cy="115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9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Your application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E8ACB-FBF2-42DE-A5F9-E83942FD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19161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53ED7-7EF4-4E81-8A77-ECE39722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92800"/>
            <a:ext cx="9144000" cy="8751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DFDB16-33E1-431A-BFDA-568C08806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7203400"/>
            <a:ext cx="6675120" cy="46104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1FE21-DB61-449B-A543-43A839879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73228200"/>
            <a:ext cx="6675120" cy="303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3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Preparer statement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776C7-0D67-4B92-B181-76328791D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241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4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Preparer signature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29E45-ED4D-487A-B2B3-546AE0A4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7200"/>
            <a:ext cx="9144000" cy="151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95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Interpreter certification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BC1F4-226B-417B-89DA-35C43055E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957"/>
            <a:ext cx="9144000" cy="193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1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0287000" cy="304800"/>
          </a:xfrm>
        </p:spPr>
        <p:txBody>
          <a:bodyPr>
            <a:noAutofit/>
          </a:bodyPr>
          <a:lstStyle/>
          <a:p>
            <a:pPr algn="l"/>
            <a:r>
              <a:rPr lang="en-US" sz="1600"/>
              <a:t>I-821: Getting Started – Preparer and interpreter information (Once selecting ‘Yes’ from previous slide)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B46A6A-FDBD-2449-A656-C9584765A0B8}"/>
              </a:ext>
            </a:extLst>
          </p:cNvPr>
          <p:cNvSpPr/>
          <p:nvPr/>
        </p:nvSpPr>
        <p:spPr>
          <a:xfrm>
            <a:off x="-1066800" y="2133600"/>
            <a:ext cx="11096625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74D8B-6108-4EFC-99F2-85464AAF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119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85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Your statement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76163-5E57-4C64-9607-5365E363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152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80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Your signature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8358D-825D-4AF1-A183-E0741759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6383"/>
            <a:ext cx="9144000" cy="215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30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Your signature (select the checkbox)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DFDBD-29E4-4604-93D2-9A2C9EE8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383"/>
            <a:ext cx="9144000" cy="187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04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Review and Submit –  Pay and submit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80808-A79C-4AC5-AA67-758EAD54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3438"/>
            <a:ext cx="9144000" cy="143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9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219200"/>
          </a:xfrm>
        </p:spPr>
        <p:txBody>
          <a:bodyPr>
            <a:noAutofit/>
          </a:bodyPr>
          <a:lstStyle/>
          <a:p>
            <a:r>
              <a:rPr lang="en-US" err="1"/>
              <a:t>Pay.gov</a:t>
            </a:r>
            <a:r>
              <a:rPr lang="en-US"/>
              <a:t> flow (outside </a:t>
            </a:r>
            <a:r>
              <a:rPr lang="en-US" err="1"/>
              <a:t>myUSCIS</a:t>
            </a:r>
            <a:r>
              <a:rPr lang="en-US"/>
              <a:t> UI)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6411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" y="152400"/>
            <a:ext cx="8458200" cy="381000"/>
          </a:xfrm>
        </p:spPr>
        <p:txBody>
          <a:bodyPr>
            <a:noAutofit/>
          </a:bodyPr>
          <a:lstStyle/>
          <a:p>
            <a:pPr algn="l"/>
            <a:br>
              <a:rPr lang="en-US" sz="1800"/>
            </a:br>
            <a:r>
              <a:rPr lang="en-US" sz="1800"/>
              <a:t>I-821: Confirmation – Payment successful</a:t>
            </a:r>
            <a:br>
              <a:rPr lang="en-US" sz="1800"/>
            </a:b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6AC01-3E39-48EE-878D-908767CF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7"/>
          <a:stretch/>
        </p:blipFill>
        <p:spPr>
          <a:xfrm>
            <a:off x="0" y="776462"/>
            <a:ext cx="9144000" cy="608153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75344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381000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I-821: Confirmation – Payment unsuccessful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40ECE-E103-41BB-8581-4D3A4D06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743"/>
            <a:ext cx="9144000" cy="62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6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Getting Started – Preparer information (Once selecting ‘Yes’ to Preparer question)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B46A6A-FDBD-2449-A656-C9584765A0B8}"/>
              </a:ext>
            </a:extLst>
          </p:cNvPr>
          <p:cNvSpPr/>
          <p:nvPr/>
        </p:nvSpPr>
        <p:spPr>
          <a:xfrm>
            <a:off x="-1066800" y="2133600"/>
            <a:ext cx="11096625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60D87-A8CF-43EF-AA94-465EA449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229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1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6200"/>
            <a:ext cx="9143999" cy="304800"/>
          </a:xfrm>
        </p:spPr>
        <p:txBody>
          <a:bodyPr>
            <a:noAutofit/>
          </a:bodyPr>
          <a:lstStyle/>
          <a:p>
            <a:pPr algn="l"/>
            <a:r>
              <a:rPr lang="en-US" sz="1800"/>
              <a:t>I-821: Getting Started – Interpreter information (Once selecting ‘Yes’ to Interpreter question)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D8551-C727-45FD-A290-F12C5F00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933"/>
            <a:ext cx="9144000" cy="223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5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304800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I-821: About You – Your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74213-A7F3-4B2A-8985-3E6EB673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30"/>
            <a:ext cx="9144000" cy="161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17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791</Words>
  <Application>Microsoft Office PowerPoint</Application>
  <PresentationFormat>On-screen Show (4:3)</PresentationFormat>
  <Paragraphs>103</Paragraphs>
  <Slides>66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Source Sans Pro</vt:lpstr>
      <vt:lpstr>Office Theme</vt:lpstr>
      <vt:lpstr>I-821, Application for Temporary Protected Status</vt:lpstr>
      <vt:lpstr>I-821: Application Overview</vt:lpstr>
      <vt:lpstr>I-821: Start Application </vt:lpstr>
      <vt:lpstr>I-821: Getting Started – Reason for applying</vt:lpstr>
      <vt:lpstr>I-821: Getting Started – Preparer and interpreter information</vt:lpstr>
      <vt:lpstr>I-821: Getting Started – Preparer and interpreter information (Once selecting ‘Yes’ from previous slide)</vt:lpstr>
      <vt:lpstr>I-821: Getting Started – Preparer information (Once selecting ‘Yes’ to Preparer question)</vt:lpstr>
      <vt:lpstr>I-821: Getting Started – Interpreter information (Once selecting ‘Yes’ to Interpreter question)</vt:lpstr>
      <vt:lpstr>I-821: About You – Your name</vt:lpstr>
      <vt:lpstr>I-821: About You – Your name (if user selects ‘Yes’ for other names)</vt:lpstr>
      <vt:lpstr>I-821: About You – Your contact information</vt:lpstr>
      <vt:lpstr>I-821: About You – When and where you were born</vt:lpstr>
      <vt:lpstr>I-821: About You – Describe yourself</vt:lpstr>
      <vt:lpstr>I-821: About You – Where you have lived</vt:lpstr>
      <vt:lpstr>I-821: About You – Your immigration information</vt:lpstr>
      <vt:lpstr>I-821: About You – Your immigration information page 2</vt:lpstr>
      <vt:lpstr>I-821: About You – Immigration status</vt:lpstr>
      <vt:lpstr>I-821: About You – Immigration status (User selects ‘Yes’ from previous slide)</vt:lpstr>
      <vt:lpstr>I-821: About You – Immigration status (User selects 3rd checkbox)</vt:lpstr>
      <vt:lpstr>I-821: About You – Other information</vt:lpstr>
      <vt:lpstr>I-821: Your Family – Martial status</vt:lpstr>
      <vt:lpstr>I-821: Your Family – Martial status (if user selects ‘Married’)</vt:lpstr>
      <vt:lpstr>I-821: Your Family – Martial status (if user selects ‘Legally Separated’)</vt:lpstr>
      <vt:lpstr>I-821: Basis of Eligibility – Immigration eligibility</vt:lpstr>
      <vt:lpstr>I-821: Basis of Eligibility – Immigration eligibility (if user selects ‘Yes’ from previous slide)</vt:lpstr>
      <vt:lpstr>I-821: Basis of Eligibility – Immigration eligibility page 2</vt:lpstr>
      <vt:lpstr>I-821: Basis of Eligibility – Immigration eligibility page 3 (User selects ‘Yes’ from previous slide)</vt:lpstr>
      <vt:lpstr>I-821: Basis of Eligibility – Immigration eligibility page 3 (User adds a country)</vt:lpstr>
      <vt:lpstr>I-821: Basis of Eligibility – Immigration eligibility page 3 (User selects ‘Yes’ on the page)</vt:lpstr>
      <vt:lpstr>I-821: Basis of Eligibility – Citizenship claims and immigration violations</vt:lpstr>
      <vt:lpstr>I-821: Basis of Eligibility – Citizenship claims and immigration violations page 2</vt:lpstr>
      <vt:lpstr>I-821: Basis of Eligibility – Citizenship claims and immigration violations page 2 ( if user selects ‘Yes)</vt:lpstr>
      <vt:lpstr>I-821: Basis of Eligibility – Affiliations</vt:lpstr>
      <vt:lpstr>I-821: Basis of Eligibility – Affiliations (if user selects ‘Yes’)</vt:lpstr>
      <vt:lpstr>I-821: Basis of Eligibility – Affiliations page 2</vt:lpstr>
      <vt:lpstr>I-821: Basis of Eligibility – Affiliations page 2 (if user selects ‘Yes’)</vt:lpstr>
      <vt:lpstr>I-821: Basis of Eligibility – Affiliations page 3</vt:lpstr>
      <vt:lpstr>I-821: Basis of Eligibility – Affiliations page 3 (if user selects ‘Yes’)</vt:lpstr>
      <vt:lpstr>I-821: Basis of Eligibility – Crimes and offenses</vt:lpstr>
      <vt:lpstr>I-821: Basis of Eligibility – Crimes and offenses (if user selects ‘Yes’)</vt:lpstr>
      <vt:lpstr>I-821: Basis of Eligibility – Crimes and offenses page 2</vt:lpstr>
      <vt:lpstr>I-821: Basis of Eligibility – Crimes and offenses page 2 (if user selects ‘Yes’)</vt:lpstr>
      <vt:lpstr>I-821: Basis of Eligibility – Crimes and offenses page 3 </vt:lpstr>
      <vt:lpstr>I-821: Basis of Eligibility – Crimes and offenses page 3 (if user selects ‘Yes’)</vt:lpstr>
      <vt:lpstr>I-821: Basis of Eligibility – Moral character</vt:lpstr>
      <vt:lpstr>I-821: Basis of Eligibility – Moral character (if user selects ‘Yes’)</vt:lpstr>
      <vt:lpstr>I-821: Basis of Eligibility – Moral character page 2</vt:lpstr>
      <vt:lpstr>I-821:Evidence – Proof of identity and nationality</vt:lpstr>
      <vt:lpstr>I-821:Evidence – Proof of Residence</vt:lpstr>
      <vt:lpstr>I-821:Evidence – Proof of entry</vt:lpstr>
      <vt:lpstr>I-821:Evidence – Criminal history</vt:lpstr>
      <vt:lpstr>I-821: Additional Information – Additional information </vt:lpstr>
      <vt:lpstr>I-821: Additional Information – Additional information (User adds a response) </vt:lpstr>
      <vt:lpstr>I-821: Review and Submit – Review your application (with hard stop)</vt:lpstr>
      <vt:lpstr>I-821: Review and Submit – Review your application (with no errors)</vt:lpstr>
      <vt:lpstr>I-821: Review and Submit – Your application summary</vt:lpstr>
      <vt:lpstr>I-821: Review and Submit – Preparer statement </vt:lpstr>
      <vt:lpstr>I-821: Review and Submit – Preparer signature </vt:lpstr>
      <vt:lpstr>I-821: Review and Submit – Interpreter certification</vt:lpstr>
      <vt:lpstr>I-821: Review and Submit – Your statement</vt:lpstr>
      <vt:lpstr>I-821: Review and Submit – Your signature</vt:lpstr>
      <vt:lpstr>I-821: Review and Submit – Your signature (select the checkbox)</vt:lpstr>
      <vt:lpstr>I-821: Review and Submit –  Pay and submit</vt:lpstr>
      <vt:lpstr>Pay.gov flow (outside myUSCIS UI)</vt:lpstr>
      <vt:lpstr> I-821: Confirmation – Payment successful </vt:lpstr>
      <vt:lpstr>I-821: Confirmation – Payment unsuccessful  </vt:lpstr>
    </vt:vector>
  </TitlesOfParts>
  <Company>United States Citizenship and Immigration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I-539, Application To Extend/Change Nonimmigrant Status</dc:title>
  <dc:creator>Taibl, Ryan M (CTR)</dc:creator>
  <cp:lastModifiedBy>Jager, Kerstin A</cp:lastModifiedBy>
  <cp:revision>8</cp:revision>
  <dcterms:created xsi:type="dcterms:W3CDTF">2019-01-16T19:20:44Z</dcterms:created>
  <dcterms:modified xsi:type="dcterms:W3CDTF">2021-06-21T20:21:54Z</dcterms:modified>
</cp:coreProperties>
</file>