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256" r:id="rId2"/>
    <p:sldId id="329" r:id="rId3"/>
    <p:sldId id="258" r:id="rId4"/>
    <p:sldId id="259" r:id="rId5"/>
    <p:sldId id="392" r:id="rId6"/>
    <p:sldId id="298" r:id="rId7"/>
    <p:sldId id="276" r:id="rId8"/>
    <p:sldId id="333" r:id="rId9"/>
    <p:sldId id="335" r:id="rId10"/>
    <p:sldId id="261" r:id="rId11"/>
    <p:sldId id="402" r:id="rId12"/>
    <p:sldId id="262" r:id="rId13"/>
    <p:sldId id="263" r:id="rId14"/>
    <p:sldId id="336" r:id="rId15"/>
    <p:sldId id="264" r:id="rId16"/>
    <p:sldId id="411" r:id="rId17"/>
    <p:sldId id="341" r:id="rId18"/>
    <p:sldId id="342" r:id="rId19"/>
    <p:sldId id="391" r:id="rId20"/>
    <p:sldId id="343" r:id="rId21"/>
    <p:sldId id="267" r:id="rId22"/>
    <p:sldId id="344" r:id="rId23"/>
    <p:sldId id="345" r:id="rId24"/>
    <p:sldId id="349" r:id="rId25"/>
    <p:sldId id="350" r:id="rId26"/>
    <p:sldId id="352" r:id="rId27"/>
    <p:sldId id="351" r:id="rId28"/>
    <p:sldId id="353" r:id="rId29"/>
    <p:sldId id="354" r:id="rId30"/>
    <p:sldId id="355" r:id="rId31"/>
    <p:sldId id="356" r:id="rId32"/>
    <p:sldId id="357" r:id="rId33"/>
    <p:sldId id="359" r:id="rId34"/>
    <p:sldId id="358" r:id="rId35"/>
    <p:sldId id="360" r:id="rId36"/>
    <p:sldId id="361" r:id="rId37"/>
    <p:sldId id="362" r:id="rId38"/>
    <p:sldId id="363" r:id="rId39"/>
    <p:sldId id="364" r:id="rId40"/>
    <p:sldId id="365" r:id="rId41"/>
    <p:sldId id="366" r:id="rId42"/>
    <p:sldId id="367" r:id="rId43"/>
    <p:sldId id="368" r:id="rId44"/>
    <p:sldId id="369" r:id="rId45"/>
    <p:sldId id="370" r:id="rId46"/>
    <p:sldId id="371" r:id="rId47"/>
    <p:sldId id="372" r:id="rId48"/>
    <p:sldId id="373" r:id="rId49"/>
    <p:sldId id="299" r:id="rId50"/>
    <p:sldId id="375" r:id="rId51"/>
    <p:sldId id="377" r:id="rId52"/>
    <p:sldId id="379" r:id="rId53"/>
    <p:sldId id="381" r:id="rId54"/>
    <p:sldId id="382" r:id="rId55"/>
    <p:sldId id="315" r:id="rId56"/>
    <p:sldId id="316" r:id="rId57"/>
    <p:sldId id="317" r:id="rId58"/>
    <p:sldId id="383" r:id="rId59"/>
    <p:sldId id="384" r:id="rId60"/>
    <p:sldId id="385" r:id="rId61"/>
    <p:sldId id="386" r:id="rId62"/>
    <p:sldId id="387" r:id="rId63"/>
    <p:sldId id="322" r:id="rId64"/>
    <p:sldId id="388" r:id="rId65"/>
    <p:sldId id="389" r:id="rId66"/>
    <p:sldId id="393" r:id="rId67"/>
    <p:sldId id="394" r:id="rId68"/>
    <p:sldId id="403" r:id="rId69"/>
    <p:sldId id="404" r:id="rId70"/>
    <p:sldId id="408" r:id="rId71"/>
    <p:sldId id="414" r:id="rId72"/>
    <p:sldId id="415" r:id="rId73"/>
    <p:sldId id="260" r:id="rId74"/>
    <p:sldId id="416" r:id="rId75"/>
    <p:sldId id="273" r:id="rId76"/>
    <p:sldId id="279" r:id="rId77"/>
    <p:sldId id="280" r:id="rId78"/>
    <p:sldId id="275" r:id="rId79"/>
    <p:sldId id="277" r:id="rId80"/>
    <p:sldId id="281" r:id="rId81"/>
    <p:sldId id="271" r:id="rId82"/>
    <p:sldId id="405" r:id="rId83"/>
    <p:sldId id="406" r:id="rId84"/>
    <p:sldId id="407" r:id="rId85"/>
    <p:sldId id="410" r:id="rId86"/>
    <p:sldId id="396" r:id="rId87"/>
    <p:sldId id="395" r:id="rId88"/>
    <p:sldId id="398" r:id="rId89"/>
    <p:sldId id="399" r:id="rId90"/>
    <p:sldId id="400" r:id="rId91"/>
    <p:sldId id="401" r:id="rId92"/>
    <p:sldId id="326" r:id="rId93"/>
    <p:sldId id="328" r:id="rId94"/>
    <p:sldId id="390"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 Rachelle S (CTR)" initials="CRS(" lastIdx="30" clrIdx="0">
    <p:extLst>
      <p:ext uri="{19B8F6BF-5375-455C-9EA6-DF929625EA0E}">
        <p15:presenceInfo xmlns:p15="http://schemas.microsoft.com/office/powerpoint/2012/main" userId="S::rachelle.s.chan@uscis.dhs.gov::07ba3044-62fb-4f0d-af82-0036c1cc5c92" providerId="AD"/>
      </p:ext>
    </p:extLst>
  </p:cmAuthor>
  <p:cmAuthor id="2" name="Kim, Sun H (CTR)" initials="KSH(" lastIdx="2" clrIdx="1">
    <p:extLst>
      <p:ext uri="{19B8F6BF-5375-455C-9EA6-DF929625EA0E}">
        <p15:presenceInfo xmlns:p15="http://schemas.microsoft.com/office/powerpoint/2012/main" userId="Kim, Sun H (CTR)" providerId="None"/>
      </p:ext>
    </p:extLst>
  </p:cmAuthor>
  <p:cmAuthor id="3" name="Begum, Tishin T (CTR)" initials="BTT(" lastIdx="7" clrIdx="2">
    <p:extLst>
      <p:ext uri="{19B8F6BF-5375-455C-9EA6-DF929625EA0E}">
        <p15:presenceInfo xmlns:p15="http://schemas.microsoft.com/office/powerpoint/2012/main" userId="Begum, Tishin T (CT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5D5DF9-7605-8E4E-A3AC-8838FE902ABF}" v="16" dt="2021-06-09T18:24:22.1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517" autoAdjust="0"/>
  </p:normalViewPr>
  <p:slideViewPr>
    <p:cSldViewPr snapToGrid="0">
      <p:cViewPr varScale="1">
        <p:scale>
          <a:sx n="115" d="100"/>
          <a:sy n="115" d="100"/>
        </p:scale>
        <p:origin x="1416"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09D2CA-BEAA-5047-8212-7BD172EF3096}" type="datetimeFigureOut">
              <a:rPr lang="en-US" smtClean="0"/>
              <a:t>6/21/2021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0B1301-793E-054B-BE6A-F6B5EA465A7B}" type="slidenum">
              <a:rPr lang="en-US" smtClean="0"/>
              <a:t>‹#›</a:t>
            </a:fld>
            <a:endParaRPr lang="en-US"/>
          </a:p>
        </p:txBody>
      </p:sp>
    </p:spTree>
    <p:extLst>
      <p:ext uri="{BB962C8B-B14F-4D97-AF65-F5344CB8AC3E}">
        <p14:creationId xmlns:p14="http://schemas.microsoft.com/office/powerpoint/2010/main" val="3179201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1</a:t>
            </a:fld>
            <a:endParaRPr lang="en-US"/>
          </a:p>
        </p:txBody>
      </p:sp>
    </p:spTree>
    <p:extLst>
      <p:ext uri="{BB962C8B-B14F-4D97-AF65-F5344CB8AC3E}">
        <p14:creationId xmlns:p14="http://schemas.microsoft.com/office/powerpoint/2010/main" val="250037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31</a:t>
            </a:fld>
            <a:endParaRPr lang="en-US"/>
          </a:p>
        </p:txBody>
      </p:sp>
    </p:spTree>
    <p:extLst>
      <p:ext uri="{BB962C8B-B14F-4D97-AF65-F5344CB8AC3E}">
        <p14:creationId xmlns:p14="http://schemas.microsoft.com/office/powerpoint/2010/main" val="1139246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32</a:t>
            </a:fld>
            <a:endParaRPr lang="en-US"/>
          </a:p>
        </p:txBody>
      </p:sp>
    </p:spTree>
    <p:extLst>
      <p:ext uri="{BB962C8B-B14F-4D97-AF65-F5344CB8AC3E}">
        <p14:creationId xmlns:p14="http://schemas.microsoft.com/office/powerpoint/2010/main" val="292690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33</a:t>
            </a:fld>
            <a:endParaRPr lang="en-US"/>
          </a:p>
        </p:txBody>
      </p:sp>
    </p:spTree>
    <p:extLst>
      <p:ext uri="{BB962C8B-B14F-4D97-AF65-F5344CB8AC3E}">
        <p14:creationId xmlns:p14="http://schemas.microsoft.com/office/powerpoint/2010/main" val="19507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34</a:t>
            </a:fld>
            <a:endParaRPr lang="en-US"/>
          </a:p>
        </p:txBody>
      </p:sp>
    </p:spTree>
    <p:extLst>
      <p:ext uri="{BB962C8B-B14F-4D97-AF65-F5344CB8AC3E}">
        <p14:creationId xmlns:p14="http://schemas.microsoft.com/office/powerpoint/2010/main" val="2615757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35</a:t>
            </a:fld>
            <a:endParaRPr lang="en-US"/>
          </a:p>
        </p:txBody>
      </p:sp>
    </p:spTree>
    <p:extLst>
      <p:ext uri="{BB962C8B-B14F-4D97-AF65-F5344CB8AC3E}">
        <p14:creationId xmlns:p14="http://schemas.microsoft.com/office/powerpoint/2010/main" val="1132827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36</a:t>
            </a:fld>
            <a:endParaRPr lang="en-US"/>
          </a:p>
        </p:txBody>
      </p:sp>
    </p:spTree>
    <p:extLst>
      <p:ext uri="{BB962C8B-B14F-4D97-AF65-F5344CB8AC3E}">
        <p14:creationId xmlns:p14="http://schemas.microsoft.com/office/powerpoint/2010/main" val="3246145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37</a:t>
            </a:fld>
            <a:endParaRPr lang="en-US"/>
          </a:p>
        </p:txBody>
      </p:sp>
    </p:spTree>
    <p:extLst>
      <p:ext uri="{BB962C8B-B14F-4D97-AF65-F5344CB8AC3E}">
        <p14:creationId xmlns:p14="http://schemas.microsoft.com/office/powerpoint/2010/main" val="1817264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38</a:t>
            </a:fld>
            <a:endParaRPr lang="en-US"/>
          </a:p>
        </p:txBody>
      </p:sp>
    </p:spTree>
    <p:extLst>
      <p:ext uri="{BB962C8B-B14F-4D97-AF65-F5344CB8AC3E}">
        <p14:creationId xmlns:p14="http://schemas.microsoft.com/office/powerpoint/2010/main" val="1979310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39</a:t>
            </a:fld>
            <a:endParaRPr lang="en-US"/>
          </a:p>
        </p:txBody>
      </p:sp>
    </p:spTree>
    <p:extLst>
      <p:ext uri="{BB962C8B-B14F-4D97-AF65-F5344CB8AC3E}">
        <p14:creationId xmlns:p14="http://schemas.microsoft.com/office/powerpoint/2010/main" val="526904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40</a:t>
            </a:fld>
            <a:endParaRPr lang="en-US"/>
          </a:p>
        </p:txBody>
      </p:sp>
    </p:spTree>
    <p:extLst>
      <p:ext uri="{BB962C8B-B14F-4D97-AF65-F5344CB8AC3E}">
        <p14:creationId xmlns:p14="http://schemas.microsoft.com/office/powerpoint/2010/main" val="2155915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2</a:t>
            </a:fld>
            <a:endParaRPr lang="en-US"/>
          </a:p>
        </p:txBody>
      </p:sp>
    </p:spTree>
    <p:extLst>
      <p:ext uri="{BB962C8B-B14F-4D97-AF65-F5344CB8AC3E}">
        <p14:creationId xmlns:p14="http://schemas.microsoft.com/office/powerpoint/2010/main" val="1106634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41</a:t>
            </a:fld>
            <a:endParaRPr lang="en-US"/>
          </a:p>
        </p:txBody>
      </p:sp>
    </p:spTree>
    <p:extLst>
      <p:ext uri="{BB962C8B-B14F-4D97-AF65-F5344CB8AC3E}">
        <p14:creationId xmlns:p14="http://schemas.microsoft.com/office/powerpoint/2010/main" val="2941966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42</a:t>
            </a:fld>
            <a:endParaRPr lang="en-US"/>
          </a:p>
        </p:txBody>
      </p:sp>
    </p:spTree>
    <p:extLst>
      <p:ext uri="{BB962C8B-B14F-4D97-AF65-F5344CB8AC3E}">
        <p14:creationId xmlns:p14="http://schemas.microsoft.com/office/powerpoint/2010/main" val="2589169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43</a:t>
            </a:fld>
            <a:endParaRPr lang="en-US"/>
          </a:p>
        </p:txBody>
      </p:sp>
    </p:spTree>
    <p:extLst>
      <p:ext uri="{BB962C8B-B14F-4D97-AF65-F5344CB8AC3E}">
        <p14:creationId xmlns:p14="http://schemas.microsoft.com/office/powerpoint/2010/main" val="3142334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44</a:t>
            </a:fld>
            <a:endParaRPr lang="en-US"/>
          </a:p>
        </p:txBody>
      </p:sp>
    </p:spTree>
    <p:extLst>
      <p:ext uri="{BB962C8B-B14F-4D97-AF65-F5344CB8AC3E}">
        <p14:creationId xmlns:p14="http://schemas.microsoft.com/office/powerpoint/2010/main" val="642499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45</a:t>
            </a:fld>
            <a:endParaRPr lang="en-US"/>
          </a:p>
        </p:txBody>
      </p:sp>
    </p:spTree>
    <p:extLst>
      <p:ext uri="{BB962C8B-B14F-4D97-AF65-F5344CB8AC3E}">
        <p14:creationId xmlns:p14="http://schemas.microsoft.com/office/powerpoint/2010/main" val="2495817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46</a:t>
            </a:fld>
            <a:endParaRPr lang="en-US"/>
          </a:p>
        </p:txBody>
      </p:sp>
    </p:spTree>
    <p:extLst>
      <p:ext uri="{BB962C8B-B14F-4D97-AF65-F5344CB8AC3E}">
        <p14:creationId xmlns:p14="http://schemas.microsoft.com/office/powerpoint/2010/main" val="2871250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47</a:t>
            </a:fld>
            <a:endParaRPr lang="en-US"/>
          </a:p>
        </p:txBody>
      </p:sp>
    </p:spTree>
    <p:extLst>
      <p:ext uri="{BB962C8B-B14F-4D97-AF65-F5344CB8AC3E}">
        <p14:creationId xmlns:p14="http://schemas.microsoft.com/office/powerpoint/2010/main" val="1275153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0B1301-793E-054B-BE6A-F6B5EA465A7B}" type="slidenum">
              <a:rPr lang="en-US" smtClean="0"/>
              <a:t>48</a:t>
            </a:fld>
            <a:endParaRPr lang="en-US"/>
          </a:p>
        </p:txBody>
      </p:sp>
    </p:spTree>
    <p:extLst>
      <p:ext uri="{BB962C8B-B14F-4D97-AF65-F5344CB8AC3E}">
        <p14:creationId xmlns:p14="http://schemas.microsoft.com/office/powerpoint/2010/main" val="157304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49</a:t>
            </a:fld>
            <a:endParaRPr lang="en-US"/>
          </a:p>
        </p:txBody>
      </p:sp>
    </p:spTree>
    <p:extLst>
      <p:ext uri="{BB962C8B-B14F-4D97-AF65-F5344CB8AC3E}">
        <p14:creationId xmlns:p14="http://schemas.microsoft.com/office/powerpoint/2010/main" val="2965025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50</a:t>
            </a:fld>
            <a:endParaRPr lang="en-US"/>
          </a:p>
        </p:txBody>
      </p:sp>
    </p:spTree>
    <p:extLst>
      <p:ext uri="{BB962C8B-B14F-4D97-AF65-F5344CB8AC3E}">
        <p14:creationId xmlns:p14="http://schemas.microsoft.com/office/powerpoint/2010/main" val="579753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0B1301-793E-054B-BE6A-F6B5EA465A7B}" type="slidenum">
              <a:rPr lang="en-US" smtClean="0"/>
              <a:t>8</a:t>
            </a:fld>
            <a:endParaRPr lang="en-US"/>
          </a:p>
        </p:txBody>
      </p:sp>
    </p:spTree>
    <p:extLst>
      <p:ext uri="{BB962C8B-B14F-4D97-AF65-F5344CB8AC3E}">
        <p14:creationId xmlns:p14="http://schemas.microsoft.com/office/powerpoint/2010/main" val="539453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51</a:t>
            </a:fld>
            <a:endParaRPr lang="en-US"/>
          </a:p>
        </p:txBody>
      </p:sp>
    </p:spTree>
    <p:extLst>
      <p:ext uri="{BB962C8B-B14F-4D97-AF65-F5344CB8AC3E}">
        <p14:creationId xmlns:p14="http://schemas.microsoft.com/office/powerpoint/2010/main" val="3131040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52</a:t>
            </a:fld>
            <a:endParaRPr lang="en-US"/>
          </a:p>
        </p:txBody>
      </p:sp>
    </p:spTree>
    <p:extLst>
      <p:ext uri="{BB962C8B-B14F-4D97-AF65-F5344CB8AC3E}">
        <p14:creationId xmlns:p14="http://schemas.microsoft.com/office/powerpoint/2010/main" val="2849892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53</a:t>
            </a:fld>
            <a:endParaRPr lang="en-US"/>
          </a:p>
        </p:txBody>
      </p:sp>
    </p:spTree>
    <p:extLst>
      <p:ext uri="{BB962C8B-B14F-4D97-AF65-F5344CB8AC3E}">
        <p14:creationId xmlns:p14="http://schemas.microsoft.com/office/powerpoint/2010/main" val="363523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54</a:t>
            </a:fld>
            <a:endParaRPr lang="en-US"/>
          </a:p>
        </p:txBody>
      </p:sp>
    </p:spTree>
    <p:extLst>
      <p:ext uri="{BB962C8B-B14F-4D97-AF65-F5344CB8AC3E}">
        <p14:creationId xmlns:p14="http://schemas.microsoft.com/office/powerpoint/2010/main" val="3380078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0B1301-793E-054B-BE6A-F6B5EA465A7B}" type="slidenum">
              <a:rPr lang="en-US" smtClean="0"/>
              <a:t>66</a:t>
            </a:fld>
            <a:endParaRPr lang="en-US"/>
          </a:p>
        </p:txBody>
      </p:sp>
    </p:spTree>
    <p:extLst>
      <p:ext uri="{BB962C8B-B14F-4D97-AF65-F5344CB8AC3E}">
        <p14:creationId xmlns:p14="http://schemas.microsoft.com/office/powerpoint/2010/main" val="14048839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0B1301-793E-054B-BE6A-F6B5EA465A7B}" type="slidenum">
              <a:rPr lang="en-US" smtClean="0"/>
              <a:t>67</a:t>
            </a:fld>
            <a:endParaRPr lang="en-US"/>
          </a:p>
        </p:txBody>
      </p:sp>
    </p:spTree>
    <p:extLst>
      <p:ext uri="{BB962C8B-B14F-4D97-AF65-F5344CB8AC3E}">
        <p14:creationId xmlns:p14="http://schemas.microsoft.com/office/powerpoint/2010/main" val="26166371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71</a:t>
            </a:fld>
            <a:endParaRPr lang="en-US"/>
          </a:p>
        </p:txBody>
      </p:sp>
    </p:spTree>
    <p:extLst>
      <p:ext uri="{BB962C8B-B14F-4D97-AF65-F5344CB8AC3E}">
        <p14:creationId xmlns:p14="http://schemas.microsoft.com/office/powerpoint/2010/main" val="1535661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72</a:t>
            </a:fld>
            <a:endParaRPr lang="en-US"/>
          </a:p>
        </p:txBody>
      </p:sp>
    </p:spTree>
    <p:extLst>
      <p:ext uri="{BB962C8B-B14F-4D97-AF65-F5344CB8AC3E}">
        <p14:creationId xmlns:p14="http://schemas.microsoft.com/office/powerpoint/2010/main" val="22469126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73</a:t>
            </a:fld>
            <a:endParaRPr lang="en-US"/>
          </a:p>
        </p:txBody>
      </p:sp>
    </p:spTree>
    <p:extLst>
      <p:ext uri="{BB962C8B-B14F-4D97-AF65-F5344CB8AC3E}">
        <p14:creationId xmlns:p14="http://schemas.microsoft.com/office/powerpoint/2010/main" val="36150791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74</a:t>
            </a:fld>
            <a:endParaRPr lang="en-US"/>
          </a:p>
        </p:txBody>
      </p:sp>
    </p:spTree>
    <p:extLst>
      <p:ext uri="{BB962C8B-B14F-4D97-AF65-F5344CB8AC3E}">
        <p14:creationId xmlns:p14="http://schemas.microsoft.com/office/powerpoint/2010/main" val="2817678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0B1301-793E-054B-BE6A-F6B5EA465A7B}" type="slidenum">
              <a:rPr lang="en-US" smtClean="0"/>
              <a:t>25</a:t>
            </a:fld>
            <a:endParaRPr lang="en-US"/>
          </a:p>
        </p:txBody>
      </p:sp>
    </p:spTree>
    <p:extLst>
      <p:ext uri="{BB962C8B-B14F-4D97-AF65-F5344CB8AC3E}">
        <p14:creationId xmlns:p14="http://schemas.microsoft.com/office/powerpoint/2010/main" val="1114334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75</a:t>
            </a:fld>
            <a:endParaRPr lang="en-US"/>
          </a:p>
        </p:txBody>
      </p:sp>
    </p:spTree>
    <p:extLst>
      <p:ext uri="{BB962C8B-B14F-4D97-AF65-F5344CB8AC3E}">
        <p14:creationId xmlns:p14="http://schemas.microsoft.com/office/powerpoint/2010/main" val="1383037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76</a:t>
            </a:fld>
            <a:endParaRPr lang="en-US"/>
          </a:p>
        </p:txBody>
      </p:sp>
    </p:spTree>
    <p:extLst>
      <p:ext uri="{BB962C8B-B14F-4D97-AF65-F5344CB8AC3E}">
        <p14:creationId xmlns:p14="http://schemas.microsoft.com/office/powerpoint/2010/main" val="16640872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77</a:t>
            </a:fld>
            <a:endParaRPr lang="en-US"/>
          </a:p>
        </p:txBody>
      </p:sp>
    </p:spTree>
    <p:extLst>
      <p:ext uri="{BB962C8B-B14F-4D97-AF65-F5344CB8AC3E}">
        <p14:creationId xmlns:p14="http://schemas.microsoft.com/office/powerpoint/2010/main" val="6767735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78</a:t>
            </a:fld>
            <a:endParaRPr lang="en-US"/>
          </a:p>
        </p:txBody>
      </p:sp>
    </p:spTree>
    <p:extLst>
      <p:ext uri="{BB962C8B-B14F-4D97-AF65-F5344CB8AC3E}">
        <p14:creationId xmlns:p14="http://schemas.microsoft.com/office/powerpoint/2010/main" val="24404177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79</a:t>
            </a:fld>
            <a:endParaRPr lang="en-US"/>
          </a:p>
        </p:txBody>
      </p:sp>
    </p:spTree>
    <p:extLst>
      <p:ext uri="{BB962C8B-B14F-4D97-AF65-F5344CB8AC3E}">
        <p14:creationId xmlns:p14="http://schemas.microsoft.com/office/powerpoint/2010/main" val="1311888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80</a:t>
            </a:fld>
            <a:endParaRPr lang="en-US"/>
          </a:p>
        </p:txBody>
      </p:sp>
    </p:spTree>
    <p:extLst>
      <p:ext uri="{BB962C8B-B14F-4D97-AF65-F5344CB8AC3E}">
        <p14:creationId xmlns:p14="http://schemas.microsoft.com/office/powerpoint/2010/main" val="4847193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81</a:t>
            </a:fld>
            <a:endParaRPr lang="en-US"/>
          </a:p>
        </p:txBody>
      </p:sp>
    </p:spTree>
    <p:extLst>
      <p:ext uri="{BB962C8B-B14F-4D97-AF65-F5344CB8AC3E}">
        <p14:creationId xmlns:p14="http://schemas.microsoft.com/office/powerpoint/2010/main" val="40806220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93</a:t>
            </a:fld>
            <a:endParaRPr lang="en-US"/>
          </a:p>
        </p:txBody>
      </p:sp>
    </p:spTree>
    <p:extLst>
      <p:ext uri="{BB962C8B-B14F-4D97-AF65-F5344CB8AC3E}">
        <p14:creationId xmlns:p14="http://schemas.microsoft.com/office/powerpoint/2010/main" val="39089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26</a:t>
            </a:fld>
            <a:endParaRPr lang="en-US"/>
          </a:p>
        </p:txBody>
      </p:sp>
    </p:spTree>
    <p:extLst>
      <p:ext uri="{BB962C8B-B14F-4D97-AF65-F5344CB8AC3E}">
        <p14:creationId xmlns:p14="http://schemas.microsoft.com/office/powerpoint/2010/main" val="2526239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27</a:t>
            </a:fld>
            <a:endParaRPr lang="en-US"/>
          </a:p>
        </p:txBody>
      </p:sp>
    </p:spTree>
    <p:extLst>
      <p:ext uri="{BB962C8B-B14F-4D97-AF65-F5344CB8AC3E}">
        <p14:creationId xmlns:p14="http://schemas.microsoft.com/office/powerpoint/2010/main" val="702591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28</a:t>
            </a:fld>
            <a:endParaRPr lang="en-US"/>
          </a:p>
        </p:txBody>
      </p:sp>
    </p:spTree>
    <p:extLst>
      <p:ext uri="{BB962C8B-B14F-4D97-AF65-F5344CB8AC3E}">
        <p14:creationId xmlns:p14="http://schemas.microsoft.com/office/powerpoint/2010/main" val="2327628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29</a:t>
            </a:fld>
            <a:endParaRPr lang="en-US"/>
          </a:p>
        </p:txBody>
      </p:sp>
    </p:spTree>
    <p:extLst>
      <p:ext uri="{BB962C8B-B14F-4D97-AF65-F5344CB8AC3E}">
        <p14:creationId xmlns:p14="http://schemas.microsoft.com/office/powerpoint/2010/main" val="2862674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B1301-793E-054B-BE6A-F6B5EA465A7B}" type="slidenum">
              <a:rPr lang="en-US" smtClean="0"/>
              <a:t>30</a:t>
            </a:fld>
            <a:endParaRPr lang="en-US"/>
          </a:p>
        </p:txBody>
      </p:sp>
    </p:spTree>
    <p:extLst>
      <p:ext uri="{BB962C8B-B14F-4D97-AF65-F5344CB8AC3E}">
        <p14:creationId xmlns:p14="http://schemas.microsoft.com/office/powerpoint/2010/main" val="3812960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727F4A-189A-43FB-BE9D-B7D9293F2E70}"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27D30-1503-4E9B-8057-063291E36FCD}" type="slidenum">
              <a:rPr lang="en-US" smtClean="0"/>
              <a:t>‹#›</a:t>
            </a:fld>
            <a:endParaRPr lang="en-US"/>
          </a:p>
        </p:txBody>
      </p:sp>
    </p:spTree>
    <p:extLst>
      <p:ext uri="{BB962C8B-B14F-4D97-AF65-F5344CB8AC3E}">
        <p14:creationId xmlns:p14="http://schemas.microsoft.com/office/powerpoint/2010/main" val="3078910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727F4A-189A-43FB-BE9D-B7D9293F2E70}"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27D30-1503-4E9B-8057-063291E36FCD}" type="slidenum">
              <a:rPr lang="en-US" smtClean="0"/>
              <a:t>‹#›</a:t>
            </a:fld>
            <a:endParaRPr lang="en-US"/>
          </a:p>
        </p:txBody>
      </p:sp>
    </p:spTree>
    <p:extLst>
      <p:ext uri="{BB962C8B-B14F-4D97-AF65-F5344CB8AC3E}">
        <p14:creationId xmlns:p14="http://schemas.microsoft.com/office/powerpoint/2010/main" val="2978055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727F4A-189A-43FB-BE9D-B7D9293F2E70}"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27D30-1503-4E9B-8057-063291E36FCD}" type="slidenum">
              <a:rPr lang="en-US" smtClean="0"/>
              <a:t>‹#›</a:t>
            </a:fld>
            <a:endParaRPr lang="en-US"/>
          </a:p>
        </p:txBody>
      </p:sp>
    </p:spTree>
    <p:extLst>
      <p:ext uri="{BB962C8B-B14F-4D97-AF65-F5344CB8AC3E}">
        <p14:creationId xmlns:p14="http://schemas.microsoft.com/office/powerpoint/2010/main" val="4135657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727F4A-189A-43FB-BE9D-B7D9293F2E70}"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27D30-1503-4E9B-8057-063291E36FCD}" type="slidenum">
              <a:rPr lang="en-US" smtClean="0"/>
              <a:t>‹#›</a:t>
            </a:fld>
            <a:endParaRPr lang="en-US"/>
          </a:p>
        </p:txBody>
      </p:sp>
    </p:spTree>
    <p:extLst>
      <p:ext uri="{BB962C8B-B14F-4D97-AF65-F5344CB8AC3E}">
        <p14:creationId xmlns:p14="http://schemas.microsoft.com/office/powerpoint/2010/main" val="1933271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727F4A-189A-43FB-BE9D-B7D9293F2E70}"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27D30-1503-4E9B-8057-063291E36FCD}" type="slidenum">
              <a:rPr lang="en-US" smtClean="0"/>
              <a:t>‹#›</a:t>
            </a:fld>
            <a:endParaRPr lang="en-US"/>
          </a:p>
        </p:txBody>
      </p:sp>
    </p:spTree>
    <p:extLst>
      <p:ext uri="{BB962C8B-B14F-4D97-AF65-F5344CB8AC3E}">
        <p14:creationId xmlns:p14="http://schemas.microsoft.com/office/powerpoint/2010/main" val="2163741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727F4A-189A-43FB-BE9D-B7D9293F2E70}" type="datetimeFigureOut">
              <a:rPr lang="en-US" smtClean="0"/>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27D30-1503-4E9B-8057-063291E36FCD}" type="slidenum">
              <a:rPr lang="en-US" smtClean="0"/>
              <a:t>‹#›</a:t>
            </a:fld>
            <a:endParaRPr lang="en-US"/>
          </a:p>
        </p:txBody>
      </p:sp>
    </p:spTree>
    <p:extLst>
      <p:ext uri="{BB962C8B-B14F-4D97-AF65-F5344CB8AC3E}">
        <p14:creationId xmlns:p14="http://schemas.microsoft.com/office/powerpoint/2010/main" val="340572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727F4A-189A-43FB-BE9D-B7D9293F2E70}" type="datetimeFigureOut">
              <a:rPr lang="en-US" smtClean="0"/>
              <a:t>6/21/2021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E27D30-1503-4E9B-8057-063291E36FCD}" type="slidenum">
              <a:rPr lang="en-US" smtClean="0"/>
              <a:t>‹#›</a:t>
            </a:fld>
            <a:endParaRPr lang="en-US"/>
          </a:p>
        </p:txBody>
      </p:sp>
    </p:spTree>
    <p:extLst>
      <p:ext uri="{BB962C8B-B14F-4D97-AF65-F5344CB8AC3E}">
        <p14:creationId xmlns:p14="http://schemas.microsoft.com/office/powerpoint/2010/main" val="1365814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727F4A-189A-43FB-BE9D-B7D9293F2E70}" type="datetimeFigureOut">
              <a:rPr lang="en-US" smtClean="0"/>
              <a:t>6/21/2021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E27D30-1503-4E9B-8057-063291E36FCD}" type="slidenum">
              <a:rPr lang="en-US" smtClean="0"/>
              <a:t>‹#›</a:t>
            </a:fld>
            <a:endParaRPr lang="en-US"/>
          </a:p>
        </p:txBody>
      </p:sp>
    </p:spTree>
    <p:extLst>
      <p:ext uri="{BB962C8B-B14F-4D97-AF65-F5344CB8AC3E}">
        <p14:creationId xmlns:p14="http://schemas.microsoft.com/office/powerpoint/2010/main" val="1386420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727F4A-189A-43FB-BE9D-B7D9293F2E70}" type="datetimeFigureOut">
              <a:rPr lang="en-US" smtClean="0"/>
              <a:t>6/21/2021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E27D30-1503-4E9B-8057-063291E36FCD}" type="slidenum">
              <a:rPr lang="en-US" smtClean="0"/>
              <a:t>‹#›</a:t>
            </a:fld>
            <a:endParaRPr lang="en-US"/>
          </a:p>
        </p:txBody>
      </p:sp>
    </p:spTree>
    <p:extLst>
      <p:ext uri="{BB962C8B-B14F-4D97-AF65-F5344CB8AC3E}">
        <p14:creationId xmlns:p14="http://schemas.microsoft.com/office/powerpoint/2010/main" val="3255602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727F4A-189A-43FB-BE9D-B7D9293F2E70}" type="datetimeFigureOut">
              <a:rPr lang="en-US" smtClean="0"/>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27D30-1503-4E9B-8057-063291E36FCD}" type="slidenum">
              <a:rPr lang="en-US" smtClean="0"/>
              <a:t>‹#›</a:t>
            </a:fld>
            <a:endParaRPr lang="en-US"/>
          </a:p>
        </p:txBody>
      </p:sp>
    </p:spTree>
    <p:extLst>
      <p:ext uri="{BB962C8B-B14F-4D97-AF65-F5344CB8AC3E}">
        <p14:creationId xmlns:p14="http://schemas.microsoft.com/office/powerpoint/2010/main" val="1661452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727F4A-189A-43FB-BE9D-B7D9293F2E70}" type="datetimeFigureOut">
              <a:rPr lang="en-US" smtClean="0"/>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27D30-1503-4E9B-8057-063291E36FCD}" type="slidenum">
              <a:rPr lang="en-US" smtClean="0"/>
              <a:t>‹#›</a:t>
            </a:fld>
            <a:endParaRPr lang="en-US"/>
          </a:p>
        </p:txBody>
      </p:sp>
    </p:spTree>
    <p:extLst>
      <p:ext uri="{BB962C8B-B14F-4D97-AF65-F5344CB8AC3E}">
        <p14:creationId xmlns:p14="http://schemas.microsoft.com/office/powerpoint/2010/main" val="792270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727F4A-189A-43FB-BE9D-B7D9293F2E70}" type="datetimeFigureOut">
              <a:rPr lang="en-US" smtClean="0"/>
              <a:t>6/21/2021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E27D30-1503-4E9B-8057-063291E36FCD}" type="slidenum">
              <a:rPr lang="en-US" smtClean="0"/>
              <a:t>‹#›</a:t>
            </a:fld>
            <a:endParaRPr lang="en-US"/>
          </a:p>
        </p:txBody>
      </p:sp>
    </p:spTree>
    <p:extLst>
      <p:ext uri="{BB962C8B-B14F-4D97-AF65-F5344CB8AC3E}">
        <p14:creationId xmlns:p14="http://schemas.microsoft.com/office/powerpoint/2010/main" val="2898646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8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457200" y="2286000"/>
            <a:ext cx="8229600" cy="1470025"/>
          </a:xfrm>
        </p:spPr>
        <p:txBody>
          <a:bodyPr>
            <a:normAutofit/>
          </a:bodyPr>
          <a:lstStyle/>
          <a:p>
            <a:r>
              <a:rPr lang="en-US" b="1" i="1">
                <a:solidFill>
                  <a:schemeClr val="tx2">
                    <a:lumMod val="75000"/>
                  </a:schemeClr>
                </a:solidFill>
                <a:latin typeface="Source Sans Pro" pitchFamily="34" charset="0"/>
                <a:cs typeface="Arial" panose="020B0604020202020204" pitchFamily="34" charset="0"/>
              </a:rPr>
              <a:t>I-821, Application for Temporary Protected Status</a:t>
            </a:r>
          </a:p>
        </p:txBody>
      </p:sp>
      <p:sp>
        <p:nvSpPr>
          <p:cNvPr id="5" name="Subtitle 2"/>
          <p:cNvSpPr>
            <a:spLocks noGrp="1"/>
          </p:cNvSpPr>
          <p:nvPr>
            <p:ph type="subTitle" idx="1"/>
          </p:nvPr>
        </p:nvSpPr>
        <p:spPr>
          <a:xfrm>
            <a:off x="1562100" y="3962400"/>
            <a:ext cx="6248400" cy="1066800"/>
          </a:xfrm>
        </p:spPr>
        <p:txBody>
          <a:bodyPr>
            <a:normAutofit fontScale="70000" lnSpcReduction="20000"/>
          </a:bodyPr>
          <a:lstStyle/>
          <a:p>
            <a:r>
              <a:rPr lang="en-US" b="1" i="1">
                <a:solidFill>
                  <a:schemeClr val="tx2">
                    <a:lumMod val="75000"/>
                  </a:schemeClr>
                </a:solidFill>
                <a:latin typeface="Source Sans Pro" pitchFamily="34" charset="0"/>
                <a:cs typeface="Arial" panose="020B0604020202020204" pitchFamily="34" charset="0"/>
              </a:rPr>
              <a:t>Version: Concurrent Filing with I-765</a:t>
            </a:r>
          </a:p>
          <a:p>
            <a:endParaRPr lang="en-US" b="1" i="1">
              <a:solidFill>
                <a:schemeClr val="tx2">
                  <a:lumMod val="75000"/>
                </a:schemeClr>
              </a:solidFill>
              <a:latin typeface="Source Sans Pro" pitchFamily="34" charset="0"/>
              <a:cs typeface="Arial" panose="020B0604020202020204" pitchFamily="34" charset="0"/>
            </a:endParaRPr>
          </a:p>
          <a:p>
            <a:r>
              <a:rPr lang="en-US" b="1"/>
              <a:t>United States Citizenship and Immigration Services</a:t>
            </a:r>
          </a:p>
        </p:txBody>
      </p:sp>
      <p:sp>
        <p:nvSpPr>
          <p:cNvPr id="6" name="TextBox 5"/>
          <p:cNvSpPr txBox="1"/>
          <p:nvPr/>
        </p:nvSpPr>
        <p:spPr>
          <a:xfrm>
            <a:off x="5833570" y="6211668"/>
            <a:ext cx="3276600" cy="646331"/>
          </a:xfrm>
          <a:prstGeom prst="rect">
            <a:avLst/>
          </a:prstGeom>
          <a:noFill/>
        </p:spPr>
        <p:txBody>
          <a:bodyPr wrap="square" rtlCol="0">
            <a:spAutoFit/>
          </a:bodyPr>
          <a:lstStyle/>
          <a:p>
            <a:pPr algn="r"/>
            <a:r>
              <a:rPr lang="en-US" b="1" err="1">
                <a:solidFill>
                  <a:schemeClr val="tx2"/>
                </a:solidFill>
              </a:rPr>
              <a:t>myUSCIS</a:t>
            </a:r>
            <a:r>
              <a:rPr lang="en-US" b="1">
                <a:solidFill>
                  <a:schemeClr val="tx2"/>
                </a:solidFill>
              </a:rPr>
              <a:t> Team</a:t>
            </a:r>
          </a:p>
          <a:p>
            <a:pPr algn="r"/>
            <a:r>
              <a:rPr lang="en-US" b="1">
                <a:solidFill>
                  <a:schemeClr val="tx2"/>
                </a:solidFill>
              </a:rPr>
              <a:t>May 2021</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9030" y="0"/>
            <a:ext cx="2294540" cy="2028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52400" y="6405630"/>
            <a:ext cx="1638300" cy="369332"/>
          </a:xfrm>
          <a:prstGeom prst="rect">
            <a:avLst/>
          </a:prstGeom>
          <a:noFill/>
        </p:spPr>
        <p:txBody>
          <a:bodyPr wrap="square" rtlCol="0">
            <a:spAutoFit/>
          </a:bodyPr>
          <a:lstStyle/>
          <a:p>
            <a:r>
              <a:rPr lang="en-US" b="1">
                <a:solidFill>
                  <a:schemeClr val="tx2"/>
                </a:solidFill>
              </a:rPr>
              <a:t>Screenshots</a:t>
            </a:r>
          </a:p>
        </p:txBody>
      </p:sp>
    </p:spTree>
    <p:extLst>
      <p:ext uri="{BB962C8B-B14F-4D97-AF65-F5344CB8AC3E}">
        <p14:creationId xmlns:p14="http://schemas.microsoft.com/office/powerpoint/2010/main" val="2641811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6324600" cy="304800"/>
          </a:xfrm>
        </p:spPr>
        <p:txBody>
          <a:bodyPr>
            <a:noAutofit/>
          </a:bodyPr>
          <a:lstStyle/>
          <a:p>
            <a:pPr algn="l"/>
            <a:r>
              <a:rPr lang="en-US" sz="1800" dirty="0"/>
              <a:t>I-821: About You – Your name</a:t>
            </a:r>
          </a:p>
        </p:txBody>
      </p:sp>
      <p:pic>
        <p:nvPicPr>
          <p:cNvPr id="7" name="Picture 6">
            <a:extLst>
              <a:ext uri="{FF2B5EF4-FFF2-40B4-BE49-F238E27FC236}">
                <a16:creationId xmlns:a16="http://schemas.microsoft.com/office/drawing/2014/main" id="{D7674213-A7F3-4B2A-8985-3E6EB67300AC}"/>
              </a:ext>
            </a:extLst>
          </p:cNvPr>
          <p:cNvPicPr>
            <a:picLocks noChangeAspect="1"/>
          </p:cNvPicPr>
          <p:nvPr/>
        </p:nvPicPr>
        <p:blipFill>
          <a:blip r:embed="rId2"/>
          <a:stretch>
            <a:fillRect/>
          </a:stretch>
        </p:blipFill>
        <p:spPr>
          <a:xfrm>
            <a:off x="0" y="360630"/>
            <a:ext cx="9144000" cy="16178207"/>
          </a:xfrm>
          <a:prstGeom prst="rect">
            <a:avLst/>
          </a:prstGeom>
        </p:spPr>
      </p:pic>
    </p:spTree>
    <p:extLst>
      <p:ext uri="{BB962C8B-B14F-4D97-AF65-F5344CB8AC3E}">
        <p14:creationId xmlns:p14="http://schemas.microsoft.com/office/powerpoint/2010/main" val="3742817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7620000" cy="304800"/>
          </a:xfrm>
        </p:spPr>
        <p:txBody>
          <a:bodyPr>
            <a:noAutofit/>
          </a:bodyPr>
          <a:lstStyle/>
          <a:p>
            <a:pPr algn="l"/>
            <a:r>
              <a:rPr lang="en-US" sz="1800" dirty="0"/>
              <a:t>I-821: About You – Your name (if user selects ‘Yes’ for other names) </a:t>
            </a:r>
          </a:p>
        </p:txBody>
      </p:sp>
      <p:pic>
        <p:nvPicPr>
          <p:cNvPr id="4" name="Picture 3">
            <a:extLst>
              <a:ext uri="{FF2B5EF4-FFF2-40B4-BE49-F238E27FC236}">
                <a16:creationId xmlns:a16="http://schemas.microsoft.com/office/drawing/2014/main" id="{D1218052-BF17-4362-BC39-885176612AA3}"/>
              </a:ext>
            </a:extLst>
          </p:cNvPr>
          <p:cNvPicPr>
            <a:picLocks noChangeAspect="1"/>
          </p:cNvPicPr>
          <p:nvPr/>
        </p:nvPicPr>
        <p:blipFill>
          <a:blip r:embed="rId2"/>
          <a:stretch>
            <a:fillRect/>
          </a:stretch>
        </p:blipFill>
        <p:spPr>
          <a:xfrm>
            <a:off x="-1" y="381000"/>
            <a:ext cx="9144000" cy="19301857"/>
          </a:xfrm>
          <a:prstGeom prst="rect">
            <a:avLst/>
          </a:prstGeom>
        </p:spPr>
      </p:pic>
    </p:spTree>
    <p:extLst>
      <p:ext uri="{BB962C8B-B14F-4D97-AF65-F5344CB8AC3E}">
        <p14:creationId xmlns:p14="http://schemas.microsoft.com/office/powerpoint/2010/main" val="1469524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6324600" cy="304800"/>
          </a:xfrm>
        </p:spPr>
        <p:txBody>
          <a:bodyPr>
            <a:noAutofit/>
          </a:bodyPr>
          <a:lstStyle/>
          <a:p>
            <a:pPr algn="l"/>
            <a:r>
              <a:rPr lang="en-US" sz="1800"/>
              <a:t>I-821: About You – Your contact information</a:t>
            </a:r>
          </a:p>
        </p:txBody>
      </p:sp>
      <p:pic>
        <p:nvPicPr>
          <p:cNvPr id="4" name="Picture 3">
            <a:extLst>
              <a:ext uri="{FF2B5EF4-FFF2-40B4-BE49-F238E27FC236}">
                <a16:creationId xmlns:a16="http://schemas.microsoft.com/office/drawing/2014/main" id="{DDED4814-751E-3149-B232-910B232DB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047"/>
            <a:ext cx="9144000" cy="15729161"/>
          </a:xfrm>
          <a:prstGeom prst="rect">
            <a:avLst/>
          </a:prstGeom>
        </p:spPr>
      </p:pic>
    </p:spTree>
    <p:extLst>
      <p:ext uri="{BB962C8B-B14F-4D97-AF65-F5344CB8AC3E}">
        <p14:creationId xmlns:p14="http://schemas.microsoft.com/office/powerpoint/2010/main" val="2234758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6324600" cy="304800"/>
          </a:xfrm>
        </p:spPr>
        <p:txBody>
          <a:bodyPr>
            <a:noAutofit/>
          </a:bodyPr>
          <a:lstStyle/>
          <a:p>
            <a:pPr algn="l"/>
            <a:r>
              <a:rPr lang="en-US" sz="1800"/>
              <a:t>I-821: About You – When and where you were born</a:t>
            </a:r>
          </a:p>
        </p:txBody>
      </p:sp>
      <p:pic>
        <p:nvPicPr>
          <p:cNvPr id="3" name="Picture 2">
            <a:extLst>
              <a:ext uri="{FF2B5EF4-FFF2-40B4-BE49-F238E27FC236}">
                <a16:creationId xmlns:a16="http://schemas.microsoft.com/office/drawing/2014/main" id="{937C06F3-46A4-487B-BF4B-572991DE50D0}"/>
              </a:ext>
            </a:extLst>
          </p:cNvPr>
          <p:cNvPicPr>
            <a:picLocks noChangeAspect="1"/>
          </p:cNvPicPr>
          <p:nvPr/>
        </p:nvPicPr>
        <p:blipFill>
          <a:blip r:embed="rId2"/>
          <a:stretch>
            <a:fillRect/>
          </a:stretch>
        </p:blipFill>
        <p:spPr>
          <a:xfrm>
            <a:off x="3017" y="381000"/>
            <a:ext cx="9144000" cy="18949406"/>
          </a:xfrm>
          <a:prstGeom prst="rect">
            <a:avLst/>
          </a:prstGeom>
        </p:spPr>
      </p:pic>
    </p:spTree>
    <p:extLst>
      <p:ext uri="{BB962C8B-B14F-4D97-AF65-F5344CB8AC3E}">
        <p14:creationId xmlns:p14="http://schemas.microsoft.com/office/powerpoint/2010/main" val="3355395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6324600" cy="304800"/>
          </a:xfrm>
        </p:spPr>
        <p:txBody>
          <a:bodyPr>
            <a:noAutofit/>
          </a:bodyPr>
          <a:lstStyle/>
          <a:p>
            <a:pPr algn="l"/>
            <a:r>
              <a:rPr lang="en-US" sz="1800"/>
              <a:t>I-821: About You – Describe yourself</a:t>
            </a:r>
          </a:p>
        </p:txBody>
      </p:sp>
      <p:pic>
        <p:nvPicPr>
          <p:cNvPr id="5" name="Picture 4">
            <a:extLst>
              <a:ext uri="{FF2B5EF4-FFF2-40B4-BE49-F238E27FC236}">
                <a16:creationId xmlns:a16="http://schemas.microsoft.com/office/drawing/2014/main" id="{2E251E1F-1403-4213-99EA-85AF6B16AB09}"/>
              </a:ext>
            </a:extLst>
          </p:cNvPr>
          <p:cNvPicPr>
            <a:picLocks noChangeAspect="1"/>
          </p:cNvPicPr>
          <p:nvPr/>
        </p:nvPicPr>
        <p:blipFill>
          <a:blip r:embed="rId2"/>
          <a:stretch>
            <a:fillRect/>
          </a:stretch>
        </p:blipFill>
        <p:spPr>
          <a:xfrm>
            <a:off x="-1" y="385527"/>
            <a:ext cx="9144000" cy="25187010"/>
          </a:xfrm>
          <a:prstGeom prst="rect">
            <a:avLst/>
          </a:prstGeom>
        </p:spPr>
      </p:pic>
    </p:spTree>
    <p:extLst>
      <p:ext uri="{BB962C8B-B14F-4D97-AF65-F5344CB8AC3E}">
        <p14:creationId xmlns:p14="http://schemas.microsoft.com/office/powerpoint/2010/main" val="284412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6324600" cy="304800"/>
          </a:xfrm>
        </p:spPr>
        <p:txBody>
          <a:bodyPr>
            <a:noAutofit/>
          </a:bodyPr>
          <a:lstStyle/>
          <a:p>
            <a:pPr algn="l"/>
            <a:r>
              <a:rPr lang="en-US" sz="1800"/>
              <a:t>I-821: About You – Where you have lived</a:t>
            </a:r>
          </a:p>
        </p:txBody>
      </p:sp>
      <p:pic>
        <p:nvPicPr>
          <p:cNvPr id="3" name="Picture 2">
            <a:extLst>
              <a:ext uri="{FF2B5EF4-FFF2-40B4-BE49-F238E27FC236}">
                <a16:creationId xmlns:a16="http://schemas.microsoft.com/office/drawing/2014/main" id="{F9D0290A-43A6-4709-9993-B92834A25A31}"/>
              </a:ext>
            </a:extLst>
          </p:cNvPr>
          <p:cNvPicPr>
            <a:picLocks noChangeAspect="1"/>
          </p:cNvPicPr>
          <p:nvPr/>
        </p:nvPicPr>
        <p:blipFill>
          <a:blip r:embed="rId2"/>
          <a:stretch>
            <a:fillRect/>
          </a:stretch>
        </p:blipFill>
        <p:spPr>
          <a:xfrm>
            <a:off x="0" y="389299"/>
            <a:ext cx="9144000" cy="15043684"/>
          </a:xfrm>
          <a:prstGeom prst="rect">
            <a:avLst/>
          </a:prstGeom>
        </p:spPr>
      </p:pic>
    </p:spTree>
    <p:extLst>
      <p:ext uri="{BB962C8B-B14F-4D97-AF65-F5344CB8AC3E}">
        <p14:creationId xmlns:p14="http://schemas.microsoft.com/office/powerpoint/2010/main" val="663822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6324600" cy="304800"/>
          </a:xfrm>
        </p:spPr>
        <p:txBody>
          <a:bodyPr>
            <a:noAutofit/>
          </a:bodyPr>
          <a:lstStyle/>
          <a:p>
            <a:pPr algn="l"/>
            <a:r>
              <a:rPr lang="en-US" sz="1800"/>
              <a:t>I-821: About You – Your immigration information</a:t>
            </a:r>
          </a:p>
        </p:txBody>
      </p:sp>
      <p:sp>
        <p:nvSpPr>
          <p:cNvPr id="6" name="Title 1">
            <a:extLst>
              <a:ext uri="{FF2B5EF4-FFF2-40B4-BE49-F238E27FC236}">
                <a16:creationId xmlns:a16="http://schemas.microsoft.com/office/drawing/2014/main" id="{7A79666D-2675-40FF-B0F0-6B2B3D300130}"/>
              </a:ext>
            </a:extLst>
          </p:cNvPr>
          <p:cNvSpPr txBox="1">
            <a:spLocks/>
          </p:cNvSpPr>
          <p:nvPr/>
        </p:nvSpPr>
        <p:spPr>
          <a:xfrm>
            <a:off x="0" y="76200"/>
            <a:ext cx="6324600" cy="304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t>I-821: About You – Your immigration information page 2</a:t>
            </a:r>
          </a:p>
        </p:txBody>
      </p:sp>
      <p:pic>
        <p:nvPicPr>
          <p:cNvPr id="10" name="Picture 9">
            <a:extLst>
              <a:ext uri="{FF2B5EF4-FFF2-40B4-BE49-F238E27FC236}">
                <a16:creationId xmlns:a16="http://schemas.microsoft.com/office/drawing/2014/main" id="{6FB8BB44-41C6-C641-A45D-91254462B544}"/>
              </a:ext>
            </a:extLst>
          </p:cNvPr>
          <p:cNvPicPr>
            <a:picLocks noChangeAspect="1"/>
          </p:cNvPicPr>
          <p:nvPr/>
        </p:nvPicPr>
        <p:blipFill>
          <a:blip r:embed="rId2"/>
          <a:stretch>
            <a:fillRect/>
          </a:stretch>
        </p:blipFill>
        <p:spPr>
          <a:xfrm>
            <a:off x="1972205" y="381000"/>
            <a:ext cx="4464996" cy="6477000"/>
          </a:xfrm>
          <a:prstGeom prst="rect">
            <a:avLst/>
          </a:prstGeom>
        </p:spPr>
      </p:pic>
    </p:spTree>
    <p:extLst>
      <p:ext uri="{BB962C8B-B14F-4D97-AF65-F5344CB8AC3E}">
        <p14:creationId xmlns:p14="http://schemas.microsoft.com/office/powerpoint/2010/main" val="1823493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FBD9BD-E6F0-43D1-9013-C4E6B68072CB}"/>
              </a:ext>
            </a:extLst>
          </p:cNvPr>
          <p:cNvPicPr>
            <a:picLocks noChangeAspect="1"/>
          </p:cNvPicPr>
          <p:nvPr/>
        </p:nvPicPr>
        <p:blipFill>
          <a:blip r:embed="rId2"/>
          <a:stretch>
            <a:fillRect/>
          </a:stretch>
        </p:blipFill>
        <p:spPr>
          <a:xfrm>
            <a:off x="-1621" y="400455"/>
            <a:ext cx="9144000" cy="17172762"/>
          </a:xfrm>
          <a:prstGeom prst="rect">
            <a:avLst/>
          </a:prstGeom>
        </p:spPr>
      </p:pic>
      <p:sp>
        <p:nvSpPr>
          <p:cNvPr id="2" name="Title 1"/>
          <p:cNvSpPr>
            <a:spLocks noGrp="1"/>
          </p:cNvSpPr>
          <p:nvPr>
            <p:ph type="title"/>
          </p:nvPr>
        </p:nvSpPr>
        <p:spPr>
          <a:xfrm>
            <a:off x="0" y="76200"/>
            <a:ext cx="7696200" cy="304800"/>
          </a:xfrm>
        </p:spPr>
        <p:txBody>
          <a:bodyPr>
            <a:noAutofit/>
          </a:bodyPr>
          <a:lstStyle/>
          <a:p>
            <a:pPr algn="l"/>
            <a:r>
              <a:rPr lang="en-US" sz="1800"/>
              <a:t>I-821: About You – Immigration status</a:t>
            </a:r>
          </a:p>
        </p:txBody>
      </p:sp>
      <p:pic>
        <p:nvPicPr>
          <p:cNvPr id="5" name="Picture 4">
            <a:extLst>
              <a:ext uri="{FF2B5EF4-FFF2-40B4-BE49-F238E27FC236}">
                <a16:creationId xmlns:a16="http://schemas.microsoft.com/office/drawing/2014/main" id="{DBAA71F8-EFD6-4EB6-89A9-866521A9B4E5}"/>
              </a:ext>
            </a:extLst>
          </p:cNvPr>
          <p:cNvPicPr>
            <a:picLocks noChangeAspect="1"/>
          </p:cNvPicPr>
          <p:nvPr/>
        </p:nvPicPr>
        <p:blipFill rotWithShape="1">
          <a:blip r:embed="rId3"/>
          <a:srcRect l="5682" r="1515" b="13759"/>
          <a:stretch/>
        </p:blipFill>
        <p:spPr>
          <a:xfrm>
            <a:off x="2971800" y="2743200"/>
            <a:ext cx="3657600" cy="916570"/>
          </a:xfrm>
          <a:prstGeom prst="rect">
            <a:avLst/>
          </a:prstGeom>
        </p:spPr>
      </p:pic>
    </p:spTree>
    <p:extLst>
      <p:ext uri="{BB962C8B-B14F-4D97-AF65-F5344CB8AC3E}">
        <p14:creationId xmlns:p14="http://schemas.microsoft.com/office/powerpoint/2010/main" val="3262303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F84FE-6B53-47AD-865F-7839BEEFF4D4}"/>
              </a:ext>
            </a:extLst>
          </p:cNvPr>
          <p:cNvPicPr>
            <a:picLocks noChangeAspect="1"/>
          </p:cNvPicPr>
          <p:nvPr/>
        </p:nvPicPr>
        <p:blipFill>
          <a:blip r:embed="rId2"/>
          <a:stretch>
            <a:fillRect/>
          </a:stretch>
        </p:blipFill>
        <p:spPr>
          <a:xfrm>
            <a:off x="0" y="457200"/>
            <a:ext cx="9144000" cy="22623432"/>
          </a:xfrm>
          <a:prstGeom prst="rect">
            <a:avLst/>
          </a:prstGeom>
        </p:spPr>
      </p:pic>
      <p:sp>
        <p:nvSpPr>
          <p:cNvPr id="2" name="Title 1"/>
          <p:cNvSpPr>
            <a:spLocks noGrp="1"/>
          </p:cNvSpPr>
          <p:nvPr>
            <p:ph type="title"/>
          </p:nvPr>
        </p:nvSpPr>
        <p:spPr>
          <a:xfrm>
            <a:off x="0" y="76200"/>
            <a:ext cx="7696200" cy="304800"/>
          </a:xfrm>
        </p:spPr>
        <p:txBody>
          <a:bodyPr>
            <a:noAutofit/>
          </a:bodyPr>
          <a:lstStyle/>
          <a:p>
            <a:pPr algn="l"/>
            <a:r>
              <a:rPr lang="en-US" sz="1800"/>
              <a:t>I-821: About You – Immigration status (User selects ‘Yes’ from previous slide)</a:t>
            </a:r>
          </a:p>
        </p:txBody>
      </p:sp>
      <p:pic>
        <p:nvPicPr>
          <p:cNvPr id="5" name="Picture 4">
            <a:extLst>
              <a:ext uri="{FF2B5EF4-FFF2-40B4-BE49-F238E27FC236}">
                <a16:creationId xmlns:a16="http://schemas.microsoft.com/office/drawing/2014/main" id="{DBAA71F8-EFD6-4EB6-89A9-866521A9B4E5}"/>
              </a:ext>
            </a:extLst>
          </p:cNvPr>
          <p:cNvPicPr>
            <a:picLocks noChangeAspect="1"/>
          </p:cNvPicPr>
          <p:nvPr/>
        </p:nvPicPr>
        <p:blipFill rotWithShape="1">
          <a:blip r:embed="rId3"/>
          <a:srcRect l="5682" r="1515" b="13759"/>
          <a:stretch/>
        </p:blipFill>
        <p:spPr>
          <a:xfrm>
            <a:off x="2971800" y="2743200"/>
            <a:ext cx="3657600" cy="916570"/>
          </a:xfrm>
          <a:prstGeom prst="rect">
            <a:avLst/>
          </a:prstGeom>
        </p:spPr>
      </p:pic>
    </p:spTree>
    <p:extLst>
      <p:ext uri="{BB962C8B-B14F-4D97-AF65-F5344CB8AC3E}">
        <p14:creationId xmlns:p14="http://schemas.microsoft.com/office/powerpoint/2010/main" val="665287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290147-2015-46DB-B3BF-312ED938C423}"/>
              </a:ext>
            </a:extLst>
          </p:cNvPr>
          <p:cNvPicPr>
            <a:picLocks noChangeAspect="1"/>
          </p:cNvPicPr>
          <p:nvPr/>
        </p:nvPicPr>
        <p:blipFill>
          <a:blip r:embed="rId2"/>
          <a:stretch>
            <a:fillRect/>
          </a:stretch>
        </p:blipFill>
        <p:spPr>
          <a:xfrm>
            <a:off x="0" y="533400"/>
            <a:ext cx="9144000" cy="24916680"/>
          </a:xfrm>
          <a:prstGeom prst="rect">
            <a:avLst/>
          </a:prstGeom>
        </p:spPr>
      </p:pic>
      <p:sp>
        <p:nvSpPr>
          <p:cNvPr id="2" name="Title 1"/>
          <p:cNvSpPr>
            <a:spLocks noGrp="1"/>
          </p:cNvSpPr>
          <p:nvPr>
            <p:ph type="title"/>
          </p:nvPr>
        </p:nvSpPr>
        <p:spPr>
          <a:xfrm>
            <a:off x="0" y="76200"/>
            <a:ext cx="7696200" cy="304800"/>
          </a:xfrm>
        </p:spPr>
        <p:txBody>
          <a:bodyPr>
            <a:noAutofit/>
          </a:bodyPr>
          <a:lstStyle/>
          <a:p>
            <a:pPr algn="l"/>
            <a:r>
              <a:rPr lang="en-US" sz="1800"/>
              <a:t>I-821: About You – Immigration status (User selects 3</a:t>
            </a:r>
            <a:r>
              <a:rPr lang="en-US" sz="1800" baseline="30000"/>
              <a:t>rd</a:t>
            </a:r>
            <a:r>
              <a:rPr lang="en-US" sz="1800"/>
              <a:t> checkbox)</a:t>
            </a:r>
          </a:p>
        </p:txBody>
      </p:sp>
      <p:pic>
        <p:nvPicPr>
          <p:cNvPr id="5" name="Picture 4">
            <a:extLst>
              <a:ext uri="{FF2B5EF4-FFF2-40B4-BE49-F238E27FC236}">
                <a16:creationId xmlns:a16="http://schemas.microsoft.com/office/drawing/2014/main" id="{DBAA71F8-EFD6-4EB6-89A9-866521A9B4E5}"/>
              </a:ext>
            </a:extLst>
          </p:cNvPr>
          <p:cNvPicPr>
            <a:picLocks noChangeAspect="1"/>
          </p:cNvPicPr>
          <p:nvPr/>
        </p:nvPicPr>
        <p:blipFill rotWithShape="1">
          <a:blip r:embed="rId3"/>
          <a:srcRect l="5682" r="1515" b="13759"/>
          <a:stretch/>
        </p:blipFill>
        <p:spPr>
          <a:xfrm>
            <a:off x="2971800" y="2743200"/>
            <a:ext cx="3657600" cy="916570"/>
          </a:xfrm>
          <a:prstGeom prst="rect">
            <a:avLst/>
          </a:prstGeom>
        </p:spPr>
      </p:pic>
    </p:spTree>
    <p:extLst>
      <p:ext uri="{BB962C8B-B14F-4D97-AF65-F5344CB8AC3E}">
        <p14:creationId xmlns:p14="http://schemas.microsoft.com/office/powerpoint/2010/main" val="2244281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1758AA4-41E0-4F92-AC7A-5A115731BEA4}"/>
              </a:ext>
            </a:extLst>
          </p:cNvPr>
          <p:cNvSpPr>
            <a:spLocks noGrp="1"/>
          </p:cNvSpPr>
          <p:nvPr>
            <p:ph type="title"/>
          </p:nvPr>
        </p:nvSpPr>
        <p:spPr>
          <a:xfrm>
            <a:off x="0" y="15574"/>
            <a:ext cx="3962400" cy="258762"/>
          </a:xfrm>
        </p:spPr>
        <p:txBody>
          <a:bodyPr>
            <a:noAutofit/>
          </a:bodyPr>
          <a:lstStyle/>
          <a:p>
            <a:pPr algn="l"/>
            <a:r>
              <a:rPr lang="en-US" sz="1800"/>
              <a:t>I-821: Application Overview</a:t>
            </a:r>
          </a:p>
        </p:txBody>
      </p:sp>
      <p:pic>
        <p:nvPicPr>
          <p:cNvPr id="21" name="Picture 20">
            <a:extLst>
              <a:ext uri="{FF2B5EF4-FFF2-40B4-BE49-F238E27FC236}">
                <a16:creationId xmlns:a16="http://schemas.microsoft.com/office/drawing/2014/main" id="{BA48184B-45FE-4841-B1B4-7973DFD035D7}"/>
              </a:ext>
            </a:extLst>
          </p:cNvPr>
          <p:cNvPicPr>
            <a:picLocks noChangeAspect="1"/>
          </p:cNvPicPr>
          <p:nvPr/>
        </p:nvPicPr>
        <p:blipFill>
          <a:blip r:embed="rId3"/>
          <a:stretch>
            <a:fillRect/>
          </a:stretch>
        </p:blipFill>
        <p:spPr>
          <a:xfrm>
            <a:off x="-599995" y="322462"/>
            <a:ext cx="10140235" cy="188680"/>
          </a:xfrm>
          <a:prstGeom prst="rect">
            <a:avLst/>
          </a:prstGeom>
        </p:spPr>
      </p:pic>
      <p:pic>
        <p:nvPicPr>
          <p:cNvPr id="22" name="Picture 21">
            <a:extLst>
              <a:ext uri="{FF2B5EF4-FFF2-40B4-BE49-F238E27FC236}">
                <a16:creationId xmlns:a16="http://schemas.microsoft.com/office/drawing/2014/main" id="{F14A6774-A4D2-40A7-8B5C-7A3B49704033}"/>
              </a:ext>
            </a:extLst>
          </p:cNvPr>
          <p:cNvPicPr>
            <a:picLocks noChangeAspect="1"/>
          </p:cNvPicPr>
          <p:nvPr/>
        </p:nvPicPr>
        <p:blipFill>
          <a:blip r:embed="rId4"/>
          <a:stretch>
            <a:fillRect/>
          </a:stretch>
        </p:blipFill>
        <p:spPr>
          <a:xfrm>
            <a:off x="-609600" y="492604"/>
            <a:ext cx="10149840" cy="4717753"/>
          </a:xfrm>
          <a:prstGeom prst="rect">
            <a:avLst/>
          </a:prstGeom>
        </p:spPr>
      </p:pic>
      <p:pic>
        <p:nvPicPr>
          <p:cNvPr id="23" name="Picture 2">
            <a:extLst>
              <a:ext uri="{FF2B5EF4-FFF2-40B4-BE49-F238E27FC236}">
                <a16:creationId xmlns:a16="http://schemas.microsoft.com/office/drawing/2014/main" id="{E4E53170-5CB1-4D50-A809-8A047628D9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1144484"/>
            <a:ext cx="10149840" cy="51683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03D7255B-05E4-4B7F-9F12-225394AD8E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5420474"/>
            <a:ext cx="10149840" cy="51630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40B19FBC-D0CB-4EC5-B3B6-00502F7960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20561091"/>
            <a:ext cx="10149840" cy="48581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0175B537-1528-4275-81A3-E4236652F1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5043987"/>
            <a:ext cx="10149840" cy="59225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57E2FCCC-54E6-41CF-91EA-1B6CC013A7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10289356"/>
            <a:ext cx="10149840" cy="882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109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7696200" cy="304800"/>
          </a:xfrm>
        </p:spPr>
        <p:txBody>
          <a:bodyPr>
            <a:noAutofit/>
          </a:bodyPr>
          <a:lstStyle/>
          <a:p>
            <a:pPr algn="l"/>
            <a:r>
              <a:rPr lang="en-US" sz="1800"/>
              <a:t>I-821: About You – Other information</a:t>
            </a:r>
          </a:p>
        </p:txBody>
      </p:sp>
      <p:pic>
        <p:nvPicPr>
          <p:cNvPr id="6" name="Picture 5">
            <a:extLst>
              <a:ext uri="{FF2B5EF4-FFF2-40B4-BE49-F238E27FC236}">
                <a16:creationId xmlns:a16="http://schemas.microsoft.com/office/drawing/2014/main" id="{A79A27AE-01C7-4E48-896B-B4143874974E}"/>
              </a:ext>
            </a:extLst>
          </p:cNvPr>
          <p:cNvPicPr>
            <a:picLocks noChangeAspect="1"/>
          </p:cNvPicPr>
          <p:nvPr/>
        </p:nvPicPr>
        <p:blipFill>
          <a:blip r:embed="rId2"/>
          <a:stretch>
            <a:fillRect/>
          </a:stretch>
        </p:blipFill>
        <p:spPr>
          <a:xfrm>
            <a:off x="0" y="457200"/>
            <a:ext cx="9144000" cy="17921080"/>
          </a:xfrm>
          <a:prstGeom prst="rect">
            <a:avLst/>
          </a:prstGeom>
        </p:spPr>
      </p:pic>
    </p:spTree>
    <p:extLst>
      <p:ext uri="{BB962C8B-B14F-4D97-AF65-F5344CB8AC3E}">
        <p14:creationId xmlns:p14="http://schemas.microsoft.com/office/powerpoint/2010/main" val="2701219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 Your Family – Martial status</a:t>
            </a:r>
          </a:p>
        </p:txBody>
      </p:sp>
      <p:pic>
        <p:nvPicPr>
          <p:cNvPr id="3" name="Picture 2">
            <a:extLst>
              <a:ext uri="{FF2B5EF4-FFF2-40B4-BE49-F238E27FC236}">
                <a16:creationId xmlns:a16="http://schemas.microsoft.com/office/drawing/2014/main" id="{DF52441B-E8F5-4D9A-9C94-8C1E57EF91A7}"/>
              </a:ext>
            </a:extLst>
          </p:cNvPr>
          <p:cNvPicPr>
            <a:picLocks noChangeAspect="1"/>
          </p:cNvPicPr>
          <p:nvPr/>
        </p:nvPicPr>
        <p:blipFill>
          <a:blip r:embed="rId2"/>
          <a:stretch>
            <a:fillRect/>
          </a:stretch>
        </p:blipFill>
        <p:spPr>
          <a:xfrm>
            <a:off x="0" y="457175"/>
            <a:ext cx="9144000" cy="14285695"/>
          </a:xfrm>
          <a:prstGeom prst="rect">
            <a:avLst/>
          </a:prstGeom>
        </p:spPr>
      </p:pic>
    </p:spTree>
    <p:extLst>
      <p:ext uri="{BB962C8B-B14F-4D97-AF65-F5344CB8AC3E}">
        <p14:creationId xmlns:p14="http://schemas.microsoft.com/office/powerpoint/2010/main" val="34621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 Your Family – Martial status (if user selects ‘Married’)</a:t>
            </a:r>
          </a:p>
        </p:txBody>
      </p:sp>
      <p:pic>
        <p:nvPicPr>
          <p:cNvPr id="5" name="Picture 4">
            <a:extLst>
              <a:ext uri="{FF2B5EF4-FFF2-40B4-BE49-F238E27FC236}">
                <a16:creationId xmlns:a16="http://schemas.microsoft.com/office/drawing/2014/main" id="{AB4FEACB-3D7D-41FC-BA8F-93182AE8D13C}"/>
              </a:ext>
            </a:extLst>
          </p:cNvPr>
          <p:cNvPicPr>
            <a:picLocks noChangeAspect="1"/>
          </p:cNvPicPr>
          <p:nvPr/>
        </p:nvPicPr>
        <p:blipFill>
          <a:blip r:embed="rId2"/>
          <a:stretch>
            <a:fillRect/>
          </a:stretch>
        </p:blipFill>
        <p:spPr>
          <a:xfrm>
            <a:off x="0" y="457200"/>
            <a:ext cx="9144000" cy="16057522"/>
          </a:xfrm>
          <a:prstGeom prst="rect">
            <a:avLst/>
          </a:prstGeom>
        </p:spPr>
      </p:pic>
    </p:spTree>
    <p:extLst>
      <p:ext uri="{BB962C8B-B14F-4D97-AF65-F5344CB8AC3E}">
        <p14:creationId xmlns:p14="http://schemas.microsoft.com/office/powerpoint/2010/main" val="1101688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 Your Family – Martial status (if user selects ‘Legally Separated’)</a:t>
            </a:r>
          </a:p>
        </p:txBody>
      </p:sp>
      <p:pic>
        <p:nvPicPr>
          <p:cNvPr id="4" name="Picture 3">
            <a:extLst>
              <a:ext uri="{FF2B5EF4-FFF2-40B4-BE49-F238E27FC236}">
                <a16:creationId xmlns:a16="http://schemas.microsoft.com/office/drawing/2014/main" id="{D4C44E97-6703-4853-BE7A-223B4A514C71}"/>
              </a:ext>
            </a:extLst>
          </p:cNvPr>
          <p:cNvPicPr>
            <a:picLocks noChangeAspect="1"/>
          </p:cNvPicPr>
          <p:nvPr/>
        </p:nvPicPr>
        <p:blipFill>
          <a:blip r:embed="rId2"/>
          <a:stretch>
            <a:fillRect/>
          </a:stretch>
        </p:blipFill>
        <p:spPr>
          <a:xfrm>
            <a:off x="-1" y="533400"/>
            <a:ext cx="9144000" cy="16057522"/>
          </a:xfrm>
          <a:prstGeom prst="rect">
            <a:avLst/>
          </a:prstGeom>
        </p:spPr>
      </p:pic>
    </p:spTree>
    <p:extLst>
      <p:ext uri="{BB962C8B-B14F-4D97-AF65-F5344CB8AC3E}">
        <p14:creationId xmlns:p14="http://schemas.microsoft.com/office/powerpoint/2010/main" val="4113788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 Basis of Eligibility – Immigration eligibility</a:t>
            </a:r>
          </a:p>
        </p:txBody>
      </p:sp>
      <p:pic>
        <p:nvPicPr>
          <p:cNvPr id="3" name="Picture 2">
            <a:extLst>
              <a:ext uri="{FF2B5EF4-FFF2-40B4-BE49-F238E27FC236}">
                <a16:creationId xmlns:a16="http://schemas.microsoft.com/office/drawing/2014/main" id="{272CC457-3432-44D8-8B24-4B9EBBAD5627}"/>
              </a:ext>
            </a:extLst>
          </p:cNvPr>
          <p:cNvPicPr>
            <a:picLocks noChangeAspect="1"/>
          </p:cNvPicPr>
          <p:nvPr/>
        </p:nvPicPr>
        <p:blipFill>
          <a:blip r:embed="rId2"/>
          <a:stretch>
            <a:fillRect/>
          </a:stretch>
        </p:blipFill>
        <p:spPr>
          <a:xfrm>
            <a:off x="0" y="457200"/>
            <a:ext cx="9144000" cy="21421294"/>
          </a:xfrm>
          <a:prstGeom prst="rect">
            <a:avLst/>
          </a:prstGeom>
        </p:spPr>
      </p:pic>
    </p:spTree>
    <p:extLst>
      <p:ext uri="{BB962C8B-B14F-4D97-AF65-F5344CB8AC3E}">
        <p14:creationId xmlns:p14="http://schemas.microsoft.com/office/powerpoint/2010/main" val="3565120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 Basis of Eligibility – Immigration eligibility (if user selects ‘Yes’ from previous slide)</a:t>
            </a:r>
          </a:p>
        </p:txBody>
      </p:sp>
      <p:pic>
        <p:nvPicPr>
          <p:cNvPr id="4" name="Picture 3">
            <a:extLst>
              <a:ext uri="{FF2B5EF4-FFF2-40B4-BE49-F238E27FC236}">
                <a16:creationId xmlns:a16="http://schemas.microsoft.com/office/drawing/2014/main" id="{A2294FB3-5E5F-4941-BDFA-E11FD36FD10A}"/>
              </a:ext>
            </a:extLst>
          </p:cNvPr>
          <p:cNvPicPr>
            <a:picLocks noChangeAspect="1"/>
          </p:cNvPicPr>
          <p:nvPr/>
        </p:nvPicPr>
        <p:blipFill>
          <a:blip r:embed="rId3"/>
          <a:stretch>
            <a:fillRect/>
          </a:stretch>
        </p:blipFill>
        <p:spPr>
          <a:xfrm>
            <a:off x="-1" y="452336"/>
            <a:ext cx="9144000" cy="25370497"/>
          </a:xfrm>
          <a:prstGeom prst="rect">
            <a:avLst/>
          </a:prstGeom>
        </p:spPr>
      </p:pic>
    </p:spTree>
    <p:extLst>
      <p:ext uri="{BB962C8B-B14F-4D97-AF65-F5344CB8AC3E}">
        <p14:creationId xmlns:p14="http://schemas.microsoft.com/office/powerpoint/2010/main" val="1513935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 Basis of Eligibility – Immigration eligibility page 2</a:t>
            </a:r>
          </a:p>
        </p:txBody>
      </p:sp>
      <p:pic>
        <p:nvPicPr>
          <p:cNvPr id="3" name="Picture 2">
            <a:extLst>
              <a:ext uri="{FF2B5EF4-FFF2-40B4-BE49-F238E27FC236}">
                <a16:creationId xmlns:a16="http://schemas.microsoft.com/office/drawing/2014/main" id="{5B4993EB-1CD9-4765-B400-F4DE24EF890C}"/>
              </a:ext>
            </a:extLst>
          </p:cNvPr>
          <p:cNvPicPr>
            <a:picLocks noChangeAspect="1"/>
          </p:cNvPicPr>
          <p:nvPr/>
        </p:nvPicPr>
        <p:blipFill>
          <a:blip r:embed="rId3"/>
          <a:stretch>
            <a:fillRect/>
          </a:stretch>
        </p:blipFill>
        <p:spPr>
          <a:xfrm>
            <a:off x="-1" y="470170"/>
            <a:ext cx="9144000" cy="17954879"/>
          </a:xfrm>
          <a:prstGeom prst="rect">
            <a:avLst/>
          </a:prstGeom>
        </p:spPr>
      </p:pic>
    </p:spTree>
    <p:extLst>
      <p:ext uri="{BB962C8B-B14F-4D97-AF65-F5344CB8AC3E}">
        <p14:creationId xmlns:p14="http://schemas.microsoft.com/office/powerpoint/2010/main" val="3276204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800"/>
              <a:t>I-821: Basis of Eligibility – Immigration eligibility page 3 (User selects ‘Yes’ from previous slide)</a:t>
            </a:r>
          </a:p>
        </p:txBody>
      </p:sp>
      <p:pic>
        <p:nvPicPr>
          <p:cNvPr id="5" name="Picture 4">
            <a:extLst>
              <a:ext uri="{FF2B5EF4-FFF2-40B4-BE49-F238E27FC236}">
                <a16:creationId xmlns:a16="http://schemas.microsoft.com/office/drawing/2014/main" id="{5B571186-C671-4EF4-9EE0-985DCCCD0E84}"/>
              </a:ext>
            </a:extLst>
          </p:cNvPr>
          <p:cNvPicPr>
            <a:picLocks noChangeAspect="1"/>
          </p:cNvPicPr>
          <p:nvPr/>
        </p:nvPicPr>
        <p:blipFill>
          <a:blip r:embed="rId3"/>
          <a:stretch>
            <a:fillRect/>
          </a:stretch>
        </p:blipFill>
        <p:spPr>
          <a:xfrm>
            <a:off x="-1" y="457200"/>
            <a:ext cx="9144000" cy="15912685"/>
          </a:xfrm>
          <a:prstGeom prst="rect">
            <a:avLst/>
          </a:prstGeom>
        </p:spPr>
      </p:pic>
    </p:spTree>
    <p:extLst>
      <p:ext uri="{BB962C8B-B14F-4D97-AF65-F5344CB8AC3E}">
        <p14:creationId xmlns:p14="http://schemas.microsoft.com/office/powerpoint/2010/main" val="140341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800"/>
              <a:t>I-821: Basis of Eligibility – Immigration eligibility page 3 (User adds a country)</a:t>
            </a:r>
          </a:p>
        </p:txBody>
      </p:sp>
      <p:pic>
        <p:nvPicPr>
          <p:cNvPr id="3" name="Picture 2">
            <a:extLst>
              <a:ext uri="{FF2B5EF4-FFF2-40B4-BE49-F238E27FC236}">
                <a16:creationId xmlns:a16="http://schemas.microsoft.com/office/drawing/2014/main" id="{B4B967D6-550D-4B8F-B358-9AB198C4FEF8}"/>
              </a:ext>
            </a:extLst>
          </p:cNvPr>
          <p:cNvPicPr>
            <a:picLocks noChangeAspect="1"/>
          </p:cNvPicPr>
          <p:nvPr/>
        </p:nvPicPr>
        <p:blipFill>
          <a:blip r:embed="rId3"/>
          <a:stretch>
            <a:fillRect/>
          </a:stretch>
        </p:blipFill>
        <p:spPr>
          <a:xfrm>
            <a:off x="-4864" y="457200"/>
            <a:ext cx="9144000" cy="19258401"/>
          </a:xfrm>
          <a:prstGeom prst="rect">
            <a:avLst/>
          </a:prstGeom>
        </p:spPr>
      </p:pic>
    </p:spTree>
    <p:extLst>
      <p:ext uri="{BB962C8B-B14F-4D97-AF65-F5344CB8AC3E}">
        <p14:creationId xmlns:p14="http://schemas.microsoft.com/office/powerpoint/2010/main" val="4094028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800"/>
              <a:t>I-821: Basis of Eligibility – Immigration eligibility page 3 (User selects ‘Yes’ on the page)</a:t>
            </a:r>
          </a:p>
        </p:txBody>
      </p:sp>
      <p:pic>
        <p:nvPicPr>
          <p:cNvPr id="5" name="Picture 4">
            <a:extLst>
              <a:ext uri="{FF2B5EF4-FFF2-40B4-BE49-F238E27FC236}">
                <a16:creationId xmlns:a16="http://schemas.microsoft.com/office/drawing/2014/main" id="{840DD731-7274-43E9-83EB-BC9636BBFF87}"/>
              </a:ext>
            </a:extLst>
          </p:cNvPr>
          <p:cNvPicPr>
            <a:picLocks noChangeAspect="1"/>
          </p:cNvPicPr>
          <p:nvPr/>
        </p:nvPicPr>
        <p:blipFill>
          <a:blip r:embed="rId3"/>
          <a:stretch>
            <a:fillRect/>
          </a:stretch>
        </p:blipFill>
        <p:spPr>
          <a:xfrm>
            <a:off x="-1" y="457200"/>
            <a:ext cx="9144000" cy="22295136"/>
          </a:xfrm>
          <a:prstGeom prst="rect">
            <a:avLst/>
          </a:prstGeom>
        </p:spPr>
      </p:pic>
    </p:spTree>
    <p:extLst>
      <p:ext uri="{BB962C8B-B14F-4D97-AF65-F5344CB8AC3E}">
        <p14:creationId xmlns:p14="http://schemas.microsoft.com/office/powerpoint/2010/main" val="685405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3962400" cy="258762"/>
          </a:xfrm>
        </p:spPr>
        <p:txBody>
          <a:bodyPr>
            <a:noAutofit/>
          </a:bodyPr>
          <a:lstStyle/>
          <a:p>
            <a:pPr algn="l"/>
            <a:r>
              <a:rPr lang="en-US" sz="1800"/>
              <a:t>I-821: Start Application </a:t>
            </a:r>
          </a:p>
        </p:txBody>
      </p:sp>
      <p:pic>
        <p:nvPicPr>
          <p:cNvPr id="11" name="Picture 10">
            <a:extLst>
              <a:ext uri="{FF2B5EF4-FFF2-40B4-BE49-F238E27FC236}">
                <a16:creationId xmlns:a16="http://schemas.microsoft.com/office/drawing/2014/main" id="{B315F3E8-D345-467D-A51B-40C181C08D92}"/>
              </a:ext>
            </a:extLst>
          </p:cNvPr>
          <p:cNvPicPr>
            <a:picLocks noChangeAspect="1"/>
          </p:cNvPicPr>
          <p:nvPr/>
        </p:nvPicPr>
        <p:blipFill>
          <a:blip r:embed="rId2"/>
          <a:stretch>
            <a:fillRect/>
          </a:stretch>
        </p:blipFill>
        <p:spPr>
          <a:xfrm>
            <a:off x="-1019556" y="334962"/>
            <a:ext cx="11183111" cy="327336"/>
          </a:xfrm>
          <a:prstGeom prst="rect">
            <a:avLst/>
          </a:prstGeom>
        </p:spPr>
      </p:pic>
      <p:pic>
        <p:nvPicPr>
          <p:cNvPr id="13" name="Picture 12">
            <a:extLst>
              <a:ext uri="{FF2B5EF4-FFF2-40B4-BE49-F238E27FC236}">
                <a16:creationId xmlns:a16="http://schemas.microsoft.com/office/drawing/2014/main" id="{C5847B46-D88D-4C1D-AA4E-E87E62FB406F}"/>
              </a:ext>
            </a:extLst>
          </p:cNvPr>
          <p:cNvPicPr>
            <a:picLocks noChangeAspect="1"/>
          </p:cNvPicPr>
          <p:nvPr/>
        </p:nvPicPr>
        <p:blipFill>
          <a:blip r:embed="rId3"/>
          <a:stretch>
            <a:fillRect/>
          </a:stretch>
        </p:blipFill>
        <p:spPr>
          <a:xfrm>
            <a:off x="-1019556" y="662298"/>
            <a:ext cx="11183112" cy="25719965"/>
          </a:xfrm>
          <a:prstGeom prst="rect">
            <a:avLst/>
          </a:prstGeom>
        </p:spPr>
      </p:pic>
    </p:spTree>
    <p:extLst>
      <p:ext uri="{BB962C8B-B14F-4D97-AF65-F5344CB8AC3E}">
        <p14:creationId xmlns:p14="http://schemas.microsoft.com/office/powerpoint/2010/main" val="1953041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800"/>
              <a:t>I-821: Basis of Eligibility – Citizenship claims and immigration violations</a:t>
            </a:r>
          </a:p>
        </p:txBody>
      </p:sp>
      <p:pic>
        <p:nvPicPr>
          <p:cNvPr id="3" name="Picture 2">
            <a:extLst>
              <a:ext uri="{FF2B5EF4-FFF2-40B4-BE49-F238E27FC236}">
                <a16:creationId xmlns:a16="http://schemas.microsoft.com/office/drawing/2014/main" id="{099D343E-2E62-45D5-97C2-C8F56499EE54}"/>
              </a:ext>
            </a:extLst>
          </p:cNvPr>
          <p:cNvPicPr>
            <a:picLocks noChangeAspect="1"/>
          </p:cNvPicPr>
          <p:nvPr/>
        </p:nvPicPr>
        <p:blipFill>
          <a:blip r:embed="rId3"/>
          <a:stretch>
            <a:fillRect/>
          </a:stretch>
        </p:blipFill>
        <p:spPr>
          <a:xfrm>
            <a:off x="0" y="457200"/>
            <a:ext cx="9144000" cy="28870711"/>
          </a:xfrm>
          <a:prstGeom prst="rect">
            <a:avLst/>
          </a:prstGeom>
        </p:spPr>
      </p:pic>
    </p:spTree>
    <p:extLst>
      <p:ext uri="{BB962C8B-B14F-4D97-AF65-F5344CB8AC3E}">
        <p14:creationId xmlns:p14="http://schemas.microsoft.com/office/powerpoint/2010/main" val="3285073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800"/>
              <a:t>I-821: Basis of Eligibility – Citizenship claims and immigration violations page 2</a:t>
            </a:r>
          </a:p>
        </p:txBody>
      </p:sp>
      <p:pic>
        <p:nvPicPr>
          <p:cNvPr id="4" name="Picture 3">
            <a:extLst>
              <a:ext uri="{FF2B5EF4-FFF2-40B4-BE49-F238E27FC236}">
                <a16:creationId xmlns:a16="http://schemas.microsoft.com/office/drawing/2014/main" id="{E610714B-EF63-4D46-9431-A30DC22D1734}"/>
              </a:ext>
            </a:extLst>
          </p:cNvPr>
          <p:cNvPicPr>
            <a:picLocks noChangeAspect="1"/>
          </p:cNvPicPr>
          <p:nvPr/>
        </p:nvPicPr>
        <p:blipFill>
          <a:blip r:embed="rId3"/>
          <a:stretch>
            <a:fillRect/>
          </a:stretch>
        </p:blipFill>
        <p:spPr>
          <a:xfrm>
            <a:off x="0" y="486383"/>
            <a:ext cx="9144000" cy="18698372"/>
          </a:xfrm>
          <a:prstGeom prst="rect">
            <a:avLst/>
          </a:prstGeom>
        </p:spPr>
      </p:pic>
    </p:spTree>
    <p:extLst>
      <p:ext uri="{BB962C8B-B14F-4D97-AF65-F5344CB8AC3E}">
        <p14:creationId xmlns:p14="http://schemas.microsoft.com/office/powerpoint/2010/main" val="4125880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600"/>
              <a:t>I-821: Basis of Eligibility – Citizenship claims and immigration violations page 2 ( if user selects ‘Yes)</a:t>
            </a:r>
          </a:p>
        </p:txBody>
      </p:sp>
      <p:pic>
        <p:nvPicPr>
          <p:cNvPr id="3" name="Picture 2">
            <a:extLst>
              <a:ext uri="{FF2B5EF4-FFF2-40B4-BE49-F238E27FC236}">
                <a16:creationId xmlns:a16="http://schemas.microsoft.com/office/drawing/2014/main" id="{E5C6CA65-A3E4-4ED9-A5E0-7A9C3E60D3D7}"/>
              </a:ext>
            </a:extLst>
          </p:cNvPr>
          <p:cNvPicPr>
            <a:picLocks noChangeAspect="1"/>
          </p:cNvPicPr>
          <p:nvPr/>
        </p:nvPicPr>
        <p:blipFill>
          <a:blip r:embed="rId3"/>
          <a:stretch>
            <a:fillRect/>
          </a:stretch>
        </p:blipFill>
        <p:spPr>
          <a:xfrm>
            <a:off x="0" y="457200"/>
            <a:ext cx="9144000" cy="22647576"/>
          </a:xfrm>
          <a:prstGeom prst="rect">
            <a:avLst/>
          </a:prstGeom>
        </p:spPr>
      </p:pic>
    </p:spTree>
    <p:extLst>
      <p:ext uri="{BB962C8B-B14F-4D97-AF65-F5344CB8AC3E}">
        <p14:creationId xmlns:p14="http://schemas.microsoft.com/office/powerpoint/2010/main" val="1916459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600"/>
              <a:t>I-821: Basis of Eligibility – Affiliations</a:t>
            </a:r>
          </a:p>
        </p:txBody>
      </p:sp>
      <p:pic>
        <p:nvPicPr>
          <p:cNvPr id="4" name="Picture 3">
            <a:extLst>
              <a:ext uri="{FF2B5EF4-FFF2-40B4-BE49-F238E27FC236}">
                <a16:creationId xmlns:a16="http://schemas.microsoft.com/office/drawing/2014/main" id="{FC36FE52-D663-4314-8635-962E71C2A595}"/>
              </a:ext>
            </a:extLst>
          </p:cNvPr>
          <p:cNvPicPr>
            <a:picLocks noChangeAspect="1"/>
          </p:cNvPicPr>
          <p:nvPr/>
        </p:nvPicPr>
        <p:blipFill>
          <a:blip r:embed="rId3"/>
          <a:stretch>
            <a:fillRect/>
          </a:stretch>
        </p:blipFill>
        <p:spPr>
          <a:xfrm>
            <a:off x="0" y="457200"/>
            <a:ext cx="9144000" cy="32771624"/>
          </a:xfrm>
          <a:prstGeom prst="rect">
            <a:avLst/>
          </a:prstGeom>
        </p:spPr>
      </p:pic>
    </p:spTree>
    <p:extLst>
      <p:ext uri="{BB962C8B-B14F-4D97-AF65-F5344CB8AC3E}">
        <p14:creationId xmlns:p14="http://schemas.microsoft.com/office/powerpoint/2010/main" val="2287510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600"/>
              <a:t>I-821: Basis of Eligibility – Affiliations (if user selects ‘Yes’)</a:t>
            </a:r>
          </a:p>
        </p:txBody>
      </p:sp>
      <p:pic>
        <p:nvPicPr>
          <p:cNvPr id="5" name="Picture 4">
            <a:extLst>
              <a:ext uri="{FF2B5EF4-FFF2-40B4-BE49-F238E27FC236}">
                <a16:creationId xmlns:a16="http://schemas.microsoft.com/office/drawing/2014/main" id="{2344E746-2FE7-4C8F-A42B-11FF577B960F}"/>
              </a:ext>
            </a:extLst>
          </p:cNvPr>
          <p:cNvPicPr>
            <a:picLocks noChangeAspect="1"/>
          </p:cNvPicPr>
          <p:nvPr/>
        </p:nvPicPr>
        <p:blipFill>
          <a:blip r:embed="rId3"/>
          <a:stretch>
            <a:fillRect/>
          </a:stretch>
        </p:blipFill>
        <p:spPr>
          <a:xfrm>
            <a:off x="0" y="462064"/>
            <a:ext cx="9144000" cy="44609574"/>
          </a:xfrm>
          <a:prstGeom prst="rect">
            <a:avLst/>
          </a:prstGeom>
        </p:spPr>
      </p:pic>
    </p:spTree>
    <p:extLst>
      <p:ext uri="{BB962C8B-B14F-4D97-AF65-F5344CB8AC3E}">
        <p14:creationId xmlns:p14="http://schemas.microsoft.com/office/powerpoint/2010/main" val="2089495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600"/>
              <a:t>I-821: Basis of Eligibility – Affiliations page 2</a:t>
            </a:r>
          </a:p>
        </p:txBody>
      </p:sp>
      <p:pic>
        <p:nvPicPr>
          <p:cNvPr id="3" name="Picture 2">
            <a:extLst>
              <a:ext uri="{FF2B5EF4-FFF2-40B4-BE49-F238E27FC236}">
                <a16:creationId xmlns:a16="http://schemas.microsoft.com/office/drawing/2014/main" id="{B434D1A3-880A-4B0D-A9F9-CA229794447E}"/>
              </a:ext>
            </a:extLst>
          </p:cNvPr>
          <p:cNvPicPr>
            <a:picLocks noChangeAspect="1"/>
          </p:cNvPicPr>
          <p:nvPr/>
        </p:nvPicPr>
        <p:blipFill>
          <a:blip r:embed="rId3"/>
          <a:stretch>
            <a:fillRect/>
          </a:stretch>
        </p:blipFill>
        <p:spPr>
          <a:xfrm>
            <a:off x="0" y="450715"/>
            <a:ext cx="9144000" cy="31506733"/>
          </a:xfrm>
          <a:prstGeom prst="rect">
            <a:avLst/>
          </a:prstGeom>
        </p:spPr>
      </p:pic>
    </p:spTree>
    <p:extLst>
      <p:ext uri="{BB962C8B-B14F-4D97-AF65-F5344CB8AC3E}">
        <p14:creationId xmlns:p14="http://schemas.microsoft.com/office/powerpoint/2010/main" val="1272466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600"/>
              <a:t>I-821: Basis of Eligibility – Affiliations page 2 (if user selects ‘Yes’)</a:t>
            </a:r>
          </a:p>
        </p:txBody>
      </p:sp>
      <p:pic>
        <p:nvPicPr>
          <p:cNvPr id="4" name="Picture 3">
            <a:extLst>
              <a:ext uri="{FF2B5EF4-FFF2-40B4-BE49-F238E27FC236}">
                <a16:creationId xmlns:a16="http://schemas.microsoft.com/office/drawing/2014/main" id="{8B204CDC-AA3D-4EEE-8DF6-9B23B1B726CD}"/>
              </a:ext>
            </a:extLst>
          </p:cNvPr>
          <p:cNvPicPr>
            <a:picLocks noChangeAspect="1"/>
          </p:cNvPicPr>
          <p:nvPr/>
        </p:nvPicPr>
        <p:blipFill>
          <a:blip r:embed="rId3"/>
          <a:stretch>
            <a:fillRect/>
          </a:stretch>
        </p:blipFill>
        <p:spPr>
          <a:xfrm>
            <a:off x="0" y="457200"/>
            <a:ext cx="9144000" cy="42031489"/>
          </a:xfrm>
          <a:prstGeom prst="rect">
            <a:avLst/>
          </a:prstGeom>
        </p:spPr>
      </p:pic>
    </p:spTree>
    <p:extLst>
      <p:ext uri="{BB962C8B-B14F-4D97-AF65-F5344CB8AC3E}">
        <p14:creationId xmlns:p14="http://schemas.microsoft.com/office/powerpoint/2010/main" val="33677692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600"/>
              <a:t>I-821: Basis of Eligibility – Affiliations page 3</a:t>
            </a:r>
          </a:p>
        </p:txBody>
      </p:sp>
      <p:pic>
        <p:nvPicPr>
          <p:cNvPr id="3" name="Picture 2">
            <a:extLst>
              <a:ext uri="{FF2B5EF4-FFF2-40B4-BE49-F238E27FC236}">
                <a16:creationId xmlns:a16="http://schemas.microsoft.com/office/drawing/2014/main" id="{18B30036-F3B5-495E-97B7-08320B9D6B07}"/>
              </a:ext>
            </a:extLst>
          </p:cNvPr>
          <p:cNvPicPr>
            <a:picLocks noChangeAspect="1"/>
          </p:cNvPicPr>
          <p:nvPr/>
        </p:nvPicPr>
        <p:blipFill>
          <a:blip r:embed="rId3"/>
          <a:stretch>
            <a:fillRect/>
          </a:stretch>
        </p:blipFill>
        <p:spPr>
          <a:xfrm>
            <a:off x="0" y="465306"/>
            <a:ext cx="9144000" cy="20774355"/>
          </a:xfrm>
          <a:prstGeom prst="rect">
            <a:avLst/>
          </a:prstGeom>
        </p:spPr>
      </p:pic>
    </p:spTree>
    <p:extLst>
      <p:ext uri="{BB962C8B-B14F-4D97-AF65-F5344CB8AC3E}">
        <p14:creationId xmlns:p14="http://schemas.microsoft.com/office/powerpoint/2010/main" val="985016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600"/>
              <a:t>I-821: Basis of Eligibility – Affiliations page 3 (if user selects ‘Yes’)</a:t>
            </a:r>
          </a:p>
        </p:txBody>
      </p:sp>
      <p:pic>
        <p:nvPicPr>
          <p:cNvPr id="5" name="Picture 4">
            <a:extLst>
              <a:ext uri="{FF2B5EF4-FFF2-40B4-BE49-F238E27FC236}">
                <a16:creationId xmlns:a16="http://schemas.microsoft.com/office/drawing/2014/main" id="{20B28827-6AB9-4C2C-9BA0-64C8998AEAAB}"/>
              </a:ext>
            </a:extLst>
          </p:cNvPr>
          <p:cNvPicPr>
            <a:picLocks noChangeAspect="1"/>
          </p:cNvPicPr>
          <p:nvPr/>
        </p:nvPicPr>
        <p:blipFill>
          <a:blip r:embed="rId3"/>
          <a:stretch>
            <a:fillRect/>
          </a:stretch>
        </p:blipFill>
        <p:spPr>
          <a:xfrm>
            <a:off x="0" y="476655"/>
            <a:ext cx="9144000" cy="26036745"/>
          </a:xfrm>
          <a:prstGeom prst="rect">
            <a:avLst/>
          </a:prstGeom>
        </p:spPr>
      </p:pic>
    </p:spTree>
    <p:extLst>
      <p:ext uri="{BB962C8B-B14F-4D97-AF65-F5344CB8AC3E}">
        <p14:creationId xmlns:p14="http://schemas.microsoft.com/office/powerpoint/2010/main" val="4067519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600"/>
              <a:t>I-821: Basis of Eligibility – Crimes and offenses</a:t>
            </a:r>
          </a:p>
        </p:txBody>
      </p:sp>
      <p:pic>
        <p:nvPicPr>
          <p:cNvPr id="3" name="Picture 2">
            <a:extLst>
              <a:ext uri="{FF2B5EF4-FFF2-40B4-BE49-F238E27FC236}">
                <a16:creationId xmlns:a16="http://schemas.microsoft.com/office/drawing/2014/main" id="{28BE73A4-19E1-4AB5-8688-F940CB8A78EC}"/>
              </a:ext>
            </a:extLst>
          </p:cNvPr>
          <p:cNvPicPr>
            <a:picLocks noChangeAspect="1"/>
          </p:cNvPicPr>
          <p:nvPr/>
        </p:nvPicPr>
        <p:blipFill>
          <a:blip r:embed="rId3"/>
          <a:stretch>
            <a:fillRect/>
          </a:stretch>
        </p:blipFill>
        <p:spPr>
          <a:xfrm>
            <a:off x="-3244" y="457200"/>
            <a:ext cx="9144000" cy="28416882"/>
          </a:xfrm>
          <a:prstGeom prst="rect">
            <a:avLst/>
          </a:prstGeom>
        </p:spPr>
      </p:pic>
    </p:spTree>
    <p:extLst>
      <p:ext uri="{BB962C8B-B14F-4D97-AF65-F5344CB8AC3E}">
        <p14:creationId xmlns:p14="http://schemas.microsoft.com/office/powerpoint/2010/main" val="3957274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4495800" cy="304800"/>
          </a:xfrm>
        </p:spPr>
        <p:txBody>
          <a:bodyPr>
            <a:noAutofit/>
          </a:bodyPr>
          <a:lstStyle/>
          <a:p>
            <a:pPr algn="l"/>
            <a:r>
              <a:rPr lang="en-US" sz="1800"/>
              <a:t>I-821: Getting Started – Reason for applying</a:t>
            </a:r>
          </a:p>
        </p:txBody>
      </p:sp>
      <p:pic>
        <p:nvPicPr>
          <p:cNvPr id="5" name="Picture 2">
            <a:extLst>
              <a:ext uri="{FF2B5EF4-FFF2-40B4-BE49-F238E27FC236}">
                <a16:creationId xmlns:a16="http://schemas.microsoft.com/office/drawing/2014/main" id="{B7F7DE85-3F11-421B-AB6E-FD13D087C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5257"/>
            <a:ext cx="9144000" cy="19231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995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600"/>
              <a:t>I-821: Basis of Eligibility – Crimes and offenses (if user selects ‘Yes’)</a:t>
            </a:r>
          </a:p>
        </p:txBody>
      </p:sp>
      <p:pic>
        <p:nvPicPr>
          <p:cNvPr id="4" name="Picture 3">
            <a:extLst>
              <a:ext uri="{FF2B5EF4-FFF2-40B4-BE49-F238E27FC236}">
                <a16:creationId xmlns:a16="http://schemas.microsoft.com/office/drawing/2014/main" id="{6CF0B10C-B3DA-4DF9-8755-AB6F0553042B}"/>
              </a:ext>
            </a:extLst>
          </p:cNvPr>
          <p:cNvPicPr>
            <a:picLocks noChangeAspect="1"/>
          </p:cNvPicPr>
          <p:nvPr/>
        </p:nvPicPr>
        <p:blipFill>
          <a:blip r:embed="rId3"/>
          <a:stretch>
            <a:fillRect/>
          </a:stretch>
        </p:blipFill>
        <p:spPr>
          <a:xfrm>
            <a:off x="0" y="439366"/>
            <a:ext cx="9144000" cy="34731743"/>
          </a:xfrm>
          <a:prstGeom prst="rect">
            <a:avLst/>
          </a:prstGeom>
        </p:spPr>
      </p:pic>
    </p:spTree>
    <p:extLst>
      <p:ext uri="{BB962C8B-B14F-4D97-AF65-F5344CB8AC3E}">
        <p14:creationId xmlns:p14="http://schemas.microsoft.com/office/powerpoint/2010/main" val="16560941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600"/>
              <a:t>I-821: Basis of Eligibility – Crimes and offenses page 2</a:t>
            </a:r>
          </a:p>
        </p:txBody>
      </p:sp>
      <p:pic>
        <p:nvPicPr>
          <p:cNvPr id="3" name="Picture 2">
            <a:extLst>
              <a:ext uri="{FF2B5EF4-FFF2-40B4-BE49-F238E27FC236}">
                <a16:creationId xmlns:a16="http://schemas.microsoft.com/office/drawing/2014/main" id="{90BE1B7B-2DFF-4502-B348-EEC48290329B}"/>
              </a:ext>
            </a:extLst>
          </p:cNvPr>
          <p:cNvPicPr>
            <a:picLocks noChangeAspect="1"/>
          </p:cNvPicPr>
          <p:nvPr/>
        </p:nvPicPr>
        <p:blipFill>
          <a:blip r:embed="rId3"/>
          <a:stretch>
            <a:fillRect/>
          </a:stretch>
        </p:blipFill>
        <p:spPr>
          <a:xfrm>
            <a:off x="0" y="457200"/>
            <a:ext cx="9144000" cy="25824318"/>
          </a:xfrm>
          <a:prstGeom prst="rect">
            <a:avLst/>
          </a:prstGeom>
        </p:spPr>
      </p:pic>
    </p:spTree>
    <p:extLst>
      <p:ext uri="{BB962C8B-B14F-4D97-AF65-F5344CB8AC3E}">
        <p14:creationId xmlns:p14="http://schemas.microsoft.com/office/powerpoint/2010/main" val="2806102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600"/>
              <a:t>I-821: Basis of Eligibility – Crimes and offenses page 2 (if user selects ‘Yes’)</a:t>
            </a:r>
          </a:p>
        </p:txBody>
      </p:sp>
      <p:pic>
        <p:nvPicPr>
          <p:cNvPr id="4" name="Picture 3">
            <a:extLst>
              <a:ext uri="{FF2B5EF4-FFF2-40B4-BE49-F238E27FC236}">
                <a16:creationId xmlns:a16="http://schemas.microsoft.com/office/drawing/2014/main" id="{C1F025D1-5EE0-49F6-8D3B-96FC7A5CE859}"/>
              </a:ext>
            </a:extLst>
          </p:cNvPr>
          <p:cNvPicPr>
            <a:picLocks noChangeAspect="1"/>
          </p:cNvPicPr>
          <p:nvPr/>
        </p:nvPicPr>
        <p:blipFill>
          <a:blip r:embed="rId3"/>
          <a:stretch>
            <a:fillRect/>
          </a:stretch>
        </p:blipFill>
        <p:spPr>
          <a:xfrm>
            <a:off x="-1" y="457200"/>
            <a:ext cx="9144000" cy="33833759"/>
          </a:xfrm>
          <a:prstGeom prst="rect">
            <a:avLst/>
          </a:prstGeom>
        </p:spPr>
      </p:pic>
    </p:spTree>
    <p:extLst>
      <p:ext uri="{BB962C8B-B14F-4D97-AF65-F5344CB8AC3E}">
        <p14:creationId xmlns:p14="http://schemas.microsoft.com/office/powerpoint/2010/main" val="109015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600"/>
              <a:t>I-821: Basis of Eligibility – Crimes and offenses page 3</a:t>
            </a:r>
          </a:p>
        </p:txBody>
      </p:sp>
      <p:pic>
        <p:nvPicPr>
          <p:cNvPr id="3" name="Picture 2">
            <a:extLst>
              <a:ext uri="{FF2B5EF4-FFF2-40B4-BE49-F238E27FC236}">
                <a16:creationId xmlns:a16="http://schemas.microsoft.com/office/drawing/2014/main" id="{E84E304B-D157-4BE2-B072-BCFD36CA3330}"/>
              </a:ext>
            </a:extLst>
          </p:cNvPr>
          <p:cNvPicPr>
            <a:picLocks noChangeAspect="1"/>
          </p:cNvPicPr>
          <p:nvPr/>
        </p:nvPicPr>
        <p:blipFill>
          <a:blip r:embed="rId3"/>
          <a:stretch>
            <a:fillRect/>
          </a:stretch>
        </p:blipFill>
        <p:spPr>
          <a:xfrm>
            <a:off x="0" y="457200"/>
            <a:ext cx="9144000" cy="27446480"/>
          </a:xfrm>
          <a:prstGeom prst="rect">
            <a:avLst/>
          </a:prstGeom>
        </p:spPr>
      </p:pic>
    </p:spTree>
    <p:extLst>
      <p:ext uri="{BB962C8B-B14F-4D97-AF65-F5344CB8AC3E}">
        <p14:creationId xmlns:p14="http://schemas.microsoft.com/office/powerpoint/2010/main" val="977886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600"/>
              <a:t>I-821: Basis of Eligibility – Crimes and offenses page 3 (if user selects ‘Yes’)</a:t>
            </a:r>
          </a:p>
        </p:txBody>
      </p:sp>
      <p:pic>
        <p:nvPicPr>
          <p:cNvPr id="4" name="Picture 3">
            <a:extLst>
              <a:ext uri="{FF2B5EF4-FFF2-40B4-BE49-F238E27FC236}">
                <a16:creationId xmlns:a16="http://schemas.microsoft.com/office/drawing/2014/main" id="{A2C55D77-0F70-4DC5-BE11-94B45583A0BF}"/>
              </a:ext>
            </a:extLst>
          </p:cNvPr>
          <p:cNvPicPr>
            <a:picLocks noChangeAspect="1"/>
          </p:cNvPicPr>
          <p:nvPr/>
        </p:nvPicPr>
        <p:blipFill>
          <a:blip r:embed="rId3"/>
          <a:stretch>
            <a:fillRect/>
          </a:stretch>
        </p:blipFill>
        <p:spPr>
          <a:xfrm>
            <a:off x="0" y="457200"/>
            <a:ext cx="9144000" cy="35455928"/>
          </a:xfrm>
          <a:prstGeom prst="rect">
            <a:avLst/>
          </a:prstGeom>
        </p:spPr>
      </p:pic>
    </p:spTree>
    <p:extLst>
      <p:ext uri="{BB962C8B-B14F-4D97-AF65-F5344CB8AC3E}">
        <p14:creationId xmlns:p14="http://schemas.microsoft.com/office/powerpoint/2010/main" val="454475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600"/>
              <a:t>I-821: Basis of Eligibility – Moral character</a:t>
            </a:r>
          </a:p>
        </p:txBody>
      </p:sp>
      <p:pic>
        <p:nvPicPr>
          <p:cNvPr id="5" name="Picture 4">
            <a:extLst>
              <a:ext uri="{FF2B5EF4-FFF2-40B4-BE49-F238E27FC236}">
                <a16:creationId xmlns:a16="http://schemas.microsoft.com/office/drawing/2014/main" id="{5EDC39A0-96C8-4DC5-8907-E967D5BAD31A}"/>
              </a:ext>
            </a:extLst>
          </p:cNvPr>
          <p:cNvPicPr>
            <a:picLocks noChangeAspect="1"/>
          </p:cNvPicPr>
          <p:nvPr/>
        </p:nvPicPr>
        <p:blipFill>
          <a:blip r:embed="rId3"/>
          <a:stretch>
            <a:fillRect/>
          </a:stretch>
        </p:blipFill>
        <p:spPr>
          <a:xfrm>
            <a:off x="-1" y="457200"/>
            <a:ext cx="9144000" cy="30087332"/>
          </a:xfrm>
          <a:prstGeom prst="rect">
            <a:avLst/>
          </a:prstGeom>
        </p:spPr>
      </p:pic>
    </p:spTree>
    <p:extLst>
      <p:ext uri="{BB962C8B-B14F-4D97-AF65-F5344CB8AC3E}">
        <p14:creationId xmlns:p14="http://schemas.microsoft.com/office/powerpoint/2010/main" val="3725881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600"/>
              <a:t>I-821: Basis of Eligibility – Moral character (if user selects ‘Yes’)</a:t>
            </a:r>
          </a:p>
        </p:txBody>
      </p:sp>
      <p:pic>
        <p:nvPicPr>
          <p:cNvPr id="3" name="Picture 2">
            <a:extLst>
              <a:ext uri="{FF2B5EF4-FFF2-40B4-BE49-F238E27FC236}">
                <a16:creationId xmlns:a16="http://schemas.microsoft.com/office/drawing/2014/main" id="{C010B7A8-9D4B-4F58-BDA1-E9CCBF072B8B}"/>
              </a:ext>
            </a:extLst>
          </p:cNvPr>
          <p:cNvPicPr>
            <a:picLocks noChangeAspect="1"/>
          </p:cNvPicPr>
          <p:nvPr/>
        </p:nvPicPr>
        <p:blipFill>
          <a:blip r:embed="rId3"/>
          <a:stretch>
            <a:fillRect/>
          </a:stretch>
        </p:blipFill>
        <p:spPr>
          <a:xfrm>
            <a:off x="-4864" y="457200"/>
            <a:ext cx="9144000" cy="40612101"/>
          </a:xfrm>
          <a:prstGeom prst="rect">
            <a:avLst/>
          </a:prstGeom>
        </p:spPr>
      </p:pic>
    </p:spTree>
    <p:extLst>
      <p:ext uri="{BB962C8B-B14F-4D97-AF65-F5344CB8AC3E}">
        <p14:creationId xmlns:p14="http://schemas.microsoft.com/office/powerpoint/2010/main" val="12715275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600"/>
              <a:t>I-821: Basis of Eligibility – Moral character page 2</a:t>
            </a:r>
          </a:p>
        </p:txBody>
      </p:sp>
      <p:pic>
        <p:nvPicPr>
          <p:cNvPr id="5" name="Picture 4">
            <a:extLst>
              <a:ext uri="{FF2B5EF4-FFF2-40B4-BE49-F238E27FC236}">
                <a16:creationId xmlns:a16="http://schemas.microsoft.com/office/drawing/2014/main" id="{66D9C4ED-E4F6-439F-B3D9-6E640CE56F11}"/>
              </a:ext>
            </a:extLst>
          </p:cNvPr>
          <p:cNvPicPr>
            <a:picLocks noChangeAspect="1"/>
          </p:cNvPicPr>
          <p:nvPr/>
        </p:nvPicPr>
        <p:blipFill>
          <a:blip r:embed="rId3"/>
          <a:stretch>
            <a:fillRect/>
          </a:stretch>
        </p:blipFill>
        <p:spPr>
          <a:xfrm>
            <a:off x="0" y="471791"/>
            <a:ext cx="9144000" cy="18828723"/>
          </a:xfrm>
          <a:prstGeom prst="rect">
            <a:avLst/>
          </a:prstGeom>
        </p:spPr>
      </p:pic>
    </p:spTree>
    <p:extLst>
      <p:ext uri="{BB962C8B-B14F-4D97-AF65-F5344CB8AC3E}">
        <p14:creationId xmlns:p14="http://schemas.microsoft.com/office/powerpoint/2010/main" val="820939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pPr algn="l"/>
            <a:r>
              <a:rPr lang="en-US" sz="1600"/>
              <a:t>I-821: Basis of Eligibility – Moral character page 2 (if user selects ‘Yes’)</a:t>
            </a:r>
          </a:p>
        </p:txBody>
      </p:sp>
      <p:pic>
        <p:nvPicPr>
          <p:cNvPr id="4" name="Picture 3">
            <a:extLst>
              <a:ext uri="{FF2B5EF4-FFF2-40B4-BE49-F238E27FC236}">
                <a16:creationId xmlns:a16="http://schemas.microsoft.com/office/drawing/2014/main" id="{2110850C-AAF0-4226-BDB7-F8E97D54278A}"/>
              </a:ext>
            </a:extLst>
          </p:cNvPr>
          <p:cNvPicPr>
            <a:picLocks noChangeAspect="1"/>
          </p:cNvPicPr>
          <p:nvPr/>
        </p:nvPicPr>
        <p:blipFill>
          <a:blip r:embed="rId3"/>
          <a:stretch>
            <a:fillRect/>
          </a:stretch>
        </p:blipFill>
        <p:spPr>
          <a:xfrm>
            <a:off x="0" y="457200"/>
            <a:ext cx="9144000" cy="28214121"/>
          </a:xfrm>
          <a:prstGeom prst="rect">
            <a:avLst/>
          </a:prstGeom>
        </p:spPr>
      </p:pic>
    </p:spTree>
    <p:extLst>
      <p:ext uri="{BB962C8B-B14F-4D97-AF65-F5344CB8AC3E}">
        <p14:creationId xmlns:p14="http://schemas.microsoft.com/office/powerpoint/2010/main" val="39225837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I-821:Evidence – Proof of identity and nationality</a:t>
            </a:r>
          </a:p>
        </p:txBody>
      </p:sp>
      <p:sp>
        <p:nvSpPr>
          <p:cNvPr id="10" name="Rectangle 9">
            <a:extLst>
              <a:ext uri="{FF2B5EF4-FFF2-40B4-BE49-F238E27FC236}">
                <a16:creationId xmlns:a16="http://schemas.microsoft.com/office/drawing/2014/main" id="{2EDCDC7A-D30A-3D48-9455-93C09AACC305}"/>
              </a:ext>
            </a:extLst>
          </p:cNvPr>
          <p:cNvSpPr/>
          <p:nvPr/>
        </p:nvSpPr>
        <p:spPr>
          <a:xfrm>
            <a:off x="-304800" y="12268200"/>
            <a:ext cx="906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AE1C61F-4D6E-4771-A865-2943EB7CF6A6}"/>
              </a:ext>
            </a:extLst>
          </p:cNvPr>
          <p:cNvPicPr>
            <a:picLocks noChangeAspect="1"/>
          </p:cNvPicPr>
          <p:nvPr/>
        </p:nvPicPr>
        <p:blipFill>
          <a:blip r:embed="rId3"/>
          <a:stretch>
            <a:fillRect/>
          </a:stretch>
        </p:blipFill>
        <p:spPr>
          <a:xfrm>
            <a:off x="0" y="419911"/>
            <a:ext cx="9144000" cy="15999588"/>
          </a:xfrm>
          <a:prstGeom prst="rect">
            <a:avLst/>
          </a:prstGeom>
        </p:spPr>
      </p:pic>
    </p:spTree>
    <p:extLst>
      <p:ext uri="{BB962C8B-B14F-4D97-AF65-F5344CB8AC3E}">
        <p14:creationId xmlns:p14="http://schemas.microsoft.com/office/powerpoint/2010/main" val="3392213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6019800" cy="304800"/>
          </a:xfrm>
        </p:spPr>
        <p:txBody>
          <a:bodyPr>
            <a:noAutofit/>
          </a:bodyPr>
          <a:lstStyle/>
          <a:p>
            <a:pPr algn="l"/>
            <a:r>
              <a:rPr lang="en-US" sz="1800"/>
              <a:t>I-821: Getting Started – Reason for applying (also filing I-765)</a:t>
            </a:r>
          </a:p>
        </p:txBody>
      </p:sp>
      <p:pic>
        <p:nvPicPr>
          <p:cNvPr id="1030" name="Picture 6">
            <a:extLst>
              <a:ext uri="{FF2B5EF4-FFF2-40B4-BE49-F238E27FC236}">
                <a16:creationId xmlns:a16="http://schemas.microsoft.com/office/drawing/2014/main" id="{27901C4F-CDF0-4E70-9883-975D49982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4095"/>
            <a:ext cx="9144000" cy="20499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0391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I-821:Evidence – Proof of Residence</a:t>
            </a:r>
          </a:p>
        </p:txBody>
      </p:sp>
      <p:sp>
        <p:nvSpPr>
          <p:cNvPr id="10" name="Rectangle 9">
            <a:extLst>
              <a:ext uri="{FF2B5EF4-FFF2-40B4-BE49-F238E27FC236}">
                <a16:creationId xmlns:a16="http://schemas.microsoft.com/office/drawing/2014/main" id="{2EDCDC7A-D30A-3D48-9455-93C09AACC305}"/>
              </a:ext>
            </a:extLst>
          </p:cNvPr>
          <p:cNvSpPr/>
          <p:nvPr/>
        </p:nvSpPr>
        <p:spPr>
          <a:xfrm>
            <a:off x="-304800" y="12268200"/>
            <a:ext cx="906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8C38B4B-6430-4A66-B5ED-3422FAF59829}"/>
              </a:ext>
            </a:extLst>
          </p:cNvPr>
          <p:cNvPicPr>
            <a:picLocks noChangeAspect="1"/>
          </p:cNvPicPr>
          <p:nvPr/>
        </p:nvPicPr>
        <p:blipFill>
          <a:blip r:embed="rId3"/>
          <a:stretch>
            <a:fillRect/>
          </a:stretch>
        </p:blipFill>
        <p:spPr>
          <a:xfrm>
            <a:off x="-1" y="476655"/>
            <a:ext cx="9144000" cy="21677167"/>
          </a:xfrm>
          <a:prstGeom prst="rect">
            <a:avLst/>
          </a:prstGeom>
        </p:spPr>
      </p:pic>
    </p:spTree>
    <p:extLst>
      <p:ext uri="{BB962C8B-B14F-4D97-AF65-F5344CB8AC3E}">
        <p14:creationId xmlns:p14="http://schemas.microsoft.com/office/powerpoint/2010/main" val="6733936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I-821:Evidence – Proof of entry</a:t>
            </a:r>
          </a:p>
        </p:txBody>
      </p:sp>
      <p:sp>
        <p:nvSpPr>
          <p:cNvPr id="10" name="Rectangle 9">
            <a:extLst>
              <a:ext uri="{FF2B5EF4-FFF2-40B4-BE49-F238E27FC236}">
                <a16:creationId xmlns:a16="http://schemas.microsoft.com/office/drawing/2014/main" id="{2EDCDC7A-D30A-3D48-9455-93C09AACC305}"/>
              </a:ext>
            </a:extLst>
          </p:cNvPr>
          <p:cNvSpPr/>
          <p:nvPr/>
        </p:nvSpPr>
        <p:spPr>
          <a:xfrm>
            <a:off x="-304800" y="12268200"/>
            <a:ext cx="906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86E111E-16EF-4508-B56B-04CBFBE5F4D5}"/>
              </a:ext>
            </a:extLst>
          </p:cNvPr>
          <p:cNvPicPr>
            <a:picLocks noChangeAspect="1"/>
          </p:cNvPicPr>
          <p:nvPr/>
        </p:nvPicPr>
        <p:blipFill>
          <a:blip r:embed="rId3"/>
          <a:stretch>
            <a:fillRect/>
          </a:stretch>
        </p:blipFill>
        <p:spPr>
          <a:xfrm>
            <a:off x="-1" y="457200"/>
            <a:ext cx="9144000" cy="15854751"/>
          </a:xfrm>
          <a:prstGeom prst="rect">
            <a:avLst/>
          </a:prstGeom>
        </p:spPr>
      </p:pic>
    </p:spTree>
    <p:extLst>
      <p:ext uri="{BB962C8B-B14F-4D97-AF65-F5344CB8AC3E}">
        <p14:creationId xmlns:p14="http://schemas.microsoft.com/office/powerpoint/2010/main" val="11537437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I-821:Evidence – Criminal history</a:t>
            </a:r>
          </a:p>
        </p:txBody>
      </p:sp>
      <p:sp>
        <p:nvSpPr>
          <p:cNvPr id="10" name="Rectangle 9">
            <a:extLst>
              <a:ext uri="{FF2B5EF4-FFF2-40B4-BE49-F238E27FC236}">
                <a16:creationId xmlns:a16="http://schemas.microsoft.com/office/drawing/2014/main" id="{2EDCDC7A-D30A-3D48-9455-93C09AACC305}"/>
              </a:ext>
            </a:extLst>
          </p:cNvPr>
          <p:cNvSpPr/>
          <p:nvPr/>
        </p:nvSpPr>
        <p:spPr>
          <a:xfrm>
            <a:off x="-304800" y="12268200"/>
            <a:ext cx="906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02F4D30-8073-46B6-B791-D0EDEDED7F38}"/>
              </a:ext>
            </a:extLst>
          </p:cNvPr>
          <p:cNvPicPr>
            <a:picLocks noChangeAspect="1"/>
          </p:cNvPicPr>
          <p:nvPr/>
        </p:nvPicPr>
        <p:blipFill>
          <a:blip r:embed="rId3"/>
          <a:stretch>
            <a:fillRect/>
          </a:stretch>
        </p:blipFill>
        <p:spPr>
          <a:xfrm>
            <a:off x="-1" y="442609"/>
            <a:ext cx="9144000" cy="19707398"/>
          </a:xfrm>
          <a:prstGeom prst="rect">
            <a:avLst/>
          </a:prstGeom>
        </p:spPr>
      </p:pic>
    </p:spTree>
    <p:extLst>
      <p:ext uri="{BB962C8B-B14F-4D97-AF65-F5344CB8AC3E}">
        <p14:creationId xmlns:p14="http://schemas.microsoft.com/office/powerpoint/2010/main" val="26402476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 Additional Information – Additional information </a:t>
            </a:r>
          </a:p>
        </p:txBody>
      </p:sp>
      <p:pic>
        <p:nvPicPr>
          <p:cNvPr id="4" name="Picture 3">
            <a:extLst>
              <a:ext uri="{FF2B5EF4-FFF2-40B4-BE49-F238E27FC236}">
                <a16:creationId xmlns:a16="http://schemas.microsoft.com/office/drawing/2014/main" id="{364B69FB-8579-4624-82CF-FCA8915058D4}"/>
              </a:ext>
            </a:extLst>
          </p:cNvPr>
          <p:cNvPicPr>
            <a:picLocks noChangeAspect="1"/>
          </p:cNvPicPr>
          <p:nvPr/>
        </p:nvPicPr>
        <p:blipFill>
          <a:blip r:embed="rId3"/>
          <a:stretch>
            <a:fillRect/>
          </a:stretch>
        </p:blipFill>
        <p:spPr>
          <a:xfrm>
            <a:off x="0" y="434502"/>
            <a:ext cx="9144000" cy="13769107"/>
          </a:xfrm>
          <a:prstGeom prst="rect">
            <a:avLst/>
          </a:prstGeom>
        </p:spPr>
      </p:pic>
    </p:spTree>
    <p:extLst>
      <p:ext uri="{BB962C8B-B14F-4D97-AF65-F5344CB8AC3E}">
        <p14:creationId xmlns:p14="http://schemas.microsoft.com/office/powerpoint/2010/main" val="7405479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 Additional Information – Additional information (User adds a response) </a:t>
            </a:r>
          </a:p>
        </p:txBody>
      </p:sp>
      <p:pic>
        <p:nvPicPr>
          <p:cNvPr id="3" name="Picture 2">
            <a:extLst>
              <a:ext uri="{FF2B5EF4-FFF2-40B4-BE49-F238E27FC236}">
                <a16:creationId xmlns:a16="http://schemas.microsoft.com/office/drawing/2014/main" id="{69FD431F-BCC6-400C-BAB0-7F4F03AF93BE}"/>
              </a:ext>
            </a:extLst>
          </p:cNvPr>
          <p:cNvPicPr>
            <a:picLocks noChangeAspect="1"/>
          </p:cNvPicPr>
          <p:nvPr/>
        </p:nvPicPr>
        <p:blipFill>
          <a:blip r:embed="rId3"/>
          <a:stretch>
            <a:fillRect/>
          </a:stretch>
        </p:blipFill>
        <p:spPr>
          <a:xfrm>
            <a:off x="0" y="457200"/>
            <a:ext cx="9144000" cy="15627840"/>
          </a:xfrm>
          <a:prstGeom prst="rect">
            <a:avLst/>
          </a:prstGeom>
        </p:spPr>
      </p:pic>
    </p:spTree>
    <p:extLst>
      <p:ext uri="{BB962C8B-B14F-4D97-AF65-F5344CB8AC3E}">
        <p14:creationId xmlns:p14="http://schemas.microsoft.com/office/powerpoint/2010/main" val="15967973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 Review and Submit – Review your application (with hard stop)</a:t>
            </a:r>
          </a:p>
        </p:txBody>
      </p:sp>
      <p:sp>
        <p:nvSpPr>
          <p:cNvPr id="7" name="Rectangle 6">
            <a:extLst>
              <a:ext uri="{FF2B5EF4-FFF2-40B4-BE49-F238E27FC236}">
                <a16:creationId xmlns:a16="http://schemas.microsoft.com/office/drawing/2014/main" id="{38B0872B-2730-664E-ADD0-E9112A119C51}"/>
              </a:ext>
            </a:extLst>
          </p:cNvPr>
          <p:cNvSpPr/>
          <p:nvPr/>
        </p:nvSpPr>
        <p:spPr>
          <a:xfrm>
            <a:off x="2971800" y="11506200"/>
            <a:ext cx="3429000" cy="2057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633FF473-E39F-427D-985B-914339B50DFD}"/>
              </a:ext>
            </a:extLst>
          </p:cNvPr>
          <p:cNvPicPr>
            <a:picLocks noChangeAspect="1"/>
          </p:cNvPicPr>
          <p:nvPr/>
        </p:nvPicPr>
        <p:blipFill>
          <a:blip r:embed="rId2"/>
          <a:stretch>
            <a:fillRect/>
          </a:stretch>
        </p:blipFill>
        <p:spPr>
          <a:xfrm>
            <a:off x="-1" y="457200"/>
            <a:ext cx="9144000" cy="30517008"/>
          </a:xfrm>
          <a:prstGeom prst="rect">
            <a:avLst/>
          </a:prstGeom>
        </p:spPr>
      </p:pic>
    </p:spTree>
    <p:extLst>
      <p:ext uri="{BB962C8B-B14F-4D97-AF65-F5344CB8AC3E}">
        <p14:creationId xmlns:p14="http://schemas.microsoft.com/office/powerpoint/2010/main" val="13141610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 Review and Submit – Review your application (without errors)</a:t>
            </a:r>
          </a:p>
        </p:txBody>
      </p:sp>
      <p:pic>
        <p:nvPicPr>
          <p:cNvPr id="4" name="Picture 3">
            <a:extLst>
              <a:ext uri="{FF2B5EF4-FFF2-40B4-BE49-F238E27FC236}">
                <a16:creationId xmlns:a16="http://schemas.microsoft.com/office/drawing/2014/main" id="{C22EEB8F-16A0-4619-B128-55186693E69E}"/>
              </a:ext>
            </a:extLst>
          </p:cNvPr>
          <p:cNvPicPr>
            <a:picLocks noChangeAspect="1"/>
          </p:cNvPicPr>
          <p:nvPr/>
        </p:nvPicPr>
        <p:blipFill>
          <a:blip r:embed="rId2"/>
          <a:stretch>
            <a:fillRect/>
          </a:stretch>
        </p:blipFill>
        <p:spPr>
          <a:xfrm>
            <a:off x="-1" y="457200"/>
            <a:ext cx="9144000" cy="11519315"/>
          </a:xfrm>
          <a:prstGeom prst="rect">
            <a:avLst/>
          </a:prstGeom>
        </p:spPr>
      </p:pic>
    </p:spTree>
    <p:extLst>
      <p:ext uri="{BB962C8B-B14F-4D97-AF65-F5344CB8AC3E}">
        <p14:creationId xmlns:p14="http://schemas.microsoft.com/office/powerpoint/2010/main" val="25195792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 Review and Submit – Your application summary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2385002"/>
            <a:ext cx="10058400" cy="163710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8691800"/>
            <a:ext cx="10058400" cy="15268234"/>
          </a:xfrm>
          <a:prstGeom prst="rect">
            <a:avLst/>
          </a:prstGeom>
        </p:spPr>
      </p:pic>
      <p:pic>
        <p:nvPicPr>
          <p:cNvPr id="5" name="Picture 4">
            <a:extLst>
              <a:ext uri="{FF2B5EF4-FFF2-40B4-BE49-F238E27FC236}">
                <a16:creationId xmlns:a16="http://schemas.microsoft.com/office/drawing/2014/main" id="{734E8ACB-FBF2-42DE-A5F9-E83942FD7A3C}"/>
              </a:ext>
            </a:extLst>
          </p:cNvPr>
          <p:cNvPicPr>
            <a:picLocks noChangeAspect="1"/>
          </p:cNvPicPr>
          <p:nvPr/>
        </p:nvPicPr>
        <p:blipFill>
          <a:blip r:embed="rId4"/>
          <a:stretch>
            <a:fillRect/>
          </a:stretch>
        </p:blipFill>
        <p:spPr>
          <a:xfrm>
            <a:off x="0" y="457200"/>
            <a:ext cx="9144000" cy="19161845"/>
          </a:xfrm>
          <a:prstGeom prst="rect">
            <a:avLst/>
          </a:prstGeom>
        </p:spPr>
      </p:pic>
      <p:pic>
        <p:nvPicPr>
          <p:cNvPr id="8" name="Picture 7">
            <a:extLst>
              <a:ext uri="{FF2B5EF4-FFF2-40B4-BE49-F238E27FC236}">
                <a16:creationId xmlns:a16="http://schemas.microsoft.com/office/drawing/2014/main" id="{CB453ED7-7EF4-4E81-8A77-ECE39722C68D}"/>
              </a:ext>
            </a:extLst>
          </p:cNvPr>
          <p:cNvPicPr>
            <a:picLocks noChangeAspect="1"/>
          </p:cNvPicPr>
          <p:nvPr/>
        </p:nvPicPr>
        <p:blipFill>
          <a:blip r:embed="rId5"/>
          <a:stretch>
            <a:fillRect/>
          </a:stretch>
        </p:blipFill>
        <p:spPr>
          <a:xfrm>
            <a:off x="0" y="18592800"/>
            <a:ext cx="9144000" cy="8751700"/>
          </a:xfrm>
          <a:prstGeom prst="rect">
            <a:avLst/>
          </a:prstGeom>
        </p:spPr>
      </p:pic>
      <p:pic>
        <p:nvPicPr>
          <p:cNvPr id="12" name="Picture 11">
            <a:extLst>
              <a:ext uri="{FF2B5EF4-FFF2-40B4-BE49-F238E27FC236}">
                <a16:creationId xmlns:a16="http://schemas.microsoft.com/office/drawing/2014/main" id="{8ADFDB16-33E1-431A-BFDA-568C0880687C}"/>
              </a:ext>
            </a:extLst>
          </p:cNvPr>
          <p:cNvPicPr>
            <a:picLocks noChangeAspect="1"/>
          </p:cNvPicPr>
          <p:nvPr/>
        </p:nvPicPr>
        <p:blipFill>
          <a:blip r:embed="rId6"/>
          <a:stretch>
            <a:fillRect/>
          </a:stretch>
        </p:blipFill>
        <p:spPr>
          <a:xfrm>
            <a:off x="1371600" y="27203400"/>
            <a:ext cx="6675120" cy="46104493"/>
          </a:xfrm>
          <a:prstGeom prst="rect">
            <a:avLst/>
          </a:prstGeom>
        </p:spPr>
      </p:pic>
      <p:pic>
        <p:nvPicPr>
          <p:cNvPr id="13" name="Picture 12">
            <a:extLst>
              <a:ext uri="{FF2B5EF4-FFF2-40B4-BE49-F238E27FC236}">
                <a16:creationId xmlns:a16="http://schemas.microsoft.com/office/drawing/2014/main" id="{4001FE21-DB61-449B-A543-43A8398790FC}"/>
              </a:ext>
            </a:extLst>
          </p:cNvPr>
          <p:cNvPicPr>
            <a:picLocks noChangeAspect="1"/>
          </p:cNvPicPr>
          <p:nvPr/>
        </p:nvPicPr>
        <p:blipFill>
          <a:blip r:embed="rId7"/>
          <a:stretch>
            <a:fillRect/>
          </a:stretch>
        </p:blipFill>
        <p:spPr>
          <a:xfrm>
            <a:off x="1371600" y="73228200"/>
            <a:ext cx="6675120" cy="30357598"/>
          </a:xfrm>
          <a:prstGeom prst="rect">
            <a:avLst/>
          </a:prstGeom>
        </p:spPr>
      </p:pic>
    </p:spTree>
    <p:extLst>
      <p:ext uri="{BB962C8B-B14F-4D97-AF65-F5344CB8AC3E}">
        <p14:creationId xmlns:p14="http://schemas.microsoft.com/office/powerpoint/2010/main" val="28312130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 Review and Submit – Preparer statement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6611601"/>
            <a:ext cx="10058400" cy="1577340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2385002"/>
            <a:ext cx="10058400" cy="1637104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8691800"/>
            <a:ext cx="10058400" cy="15268234"/>
          </a:xfrm>
          <a:prstGeom prst="rect">
            <a:avLst/>
          </a:prstGeom>
        </p:spPr>
      </p:pic>
      <p:pic>
        <p:nvPicPr>
          <p:cNvPr id="3" name="Picture 2">
            <a:extLst>
              <a:ext uri="{FF2B5EF4-FFF2-40B4-BE49-F238E27FC236}">
                <a16:creationId xmlns:a16="http://schemas.microsoft.com/office/drawing/2014/main" id="{61E776C7-0D67-4B92-B181-76328791D862}"/>
              </a:ext>
            </a:extLst>
          </p:cNvPr>
          <p:cNvPicPr>
            <a:picLocks noChangeAspect="1"/>
          </p:cNvPicPr>
          <p:nvPr/>
        </p:nvPicPr>
        <p:blipFill>
          <a:blip r:embed="rId5"/>
          <a:stretch>
            <a:fillRect/>
          </a:stretch>
        </p:blipFill>
        <p:spPr>
          <a:xfrm>
            <a:off x="0" y="457200"/>
            <a:ext cx="9144000" cy="24120079"/>
          </a:xfrm>
          <a:prstGeom prst="rect">
            <a:avLst/>
          </a:prstGeom>
        </p:spPr>
      </p:pic>
    </p:spTree>
    <p:extLst>
      <p:ext uri="{BB962C8B-B14F-4D97-AF65-F5344CB8AC3E}">
        <p14:creationId xmlns:p14="http://schemas.microsoft.com/office/powerpoint/2010/main" val="32376743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 Review and Submit – Preparer signature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6611601"/>
            <a:ext cx="10058400" cy="1577340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2385002"/>
            <a:ext cx="10058400" cy="1637104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8691800"/>
            <a:ext cx="10058400" cy="15268234"/>
          </a:xfrm>
          <a:prstGeom prst="rect">
            <a:avLst/>
          </a:prstGeom>
        </p:spPr>
      </p:pic>
      <p:pic>
        <p:nvPicPr>
          <p:cNvPr id="3" name="Picture 2">
            <a:extLst>
              <a:ext uri="{FF2B5EF4-FFF2-40B4-BE49-F238E27FC236}">
                <a16:creationId xmlns:a16="http://schemas.microsoft.com/office/drawing/2014/main" id="{CCA29E45-ED4D-487A-B2B3-546AE0A4F1CB}"/>
              </a:ext>
            </a:extLst>
          </p:cNvPr>
          <p:cNvPicPr>
            <a:picLocks noChangeAspect="1"/>
          </p:cNvPicPr>
          <p:nvPr/>
        </p:nvPicPr>
        <p:blipFill>
          <a:blip r:embed="rId5"/>
          <a:stretch>
            <a:fillRect/>
          </a:stretch>
        </p:blipFill>
        <p:spPr>
          <a:xfrm>
            <a:off x="-1" y="457200"/>
            <a:ext cx="9144000" cy="15145051"/>
          </a:xfrm>
          <a:prstGeom prst="rect">
            <a:avLst/>
          </a:prstGeom>
        </p:spPr>
      </p:pic>
    </p:spTree>
    <p:extLst>
      <p:ext uri="{BB962C8B-B14F-4D97-AF65-F5344CB8AC3E}">
        <p14:creationId xmlns:p14="http://schemas.microsoft.com/office/powerpoint/2010/main" val="2791195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6324600" cy="304800"/>
          </a:xfrm>
        </p:spPr>
        <p:txBody>
          <a:bodyPr>
            <a:noAutofit/>
          </a:bodyPr>
          <a:lstStyle/>
          <a:p>
            <a:pPr algn="l"/>
            <a:r>
              <a:rPr lang="en-US" sz="1800"/>
              <a:t>I-821: Getting Started – Preparer and interpreter information</a:t>
            </a:r>
          </a:p>
        </p:txBody>
      </p:sp>
      <p:pic>
        <p:nvPicPr>
          <p:cNvPr id="5" name="Picture 4">
            <a:extLst>
              <a:ext uri="{FF2B5EF4-FFF2-40B4-BE49-F238E27FC236}">
                <a16:creationId xmlns:a16="http://schemas.microsoft.com/office/drawing/2014/main" id="{DD51E828-4C3A-4C5C-8352-8D36C4604AC3}"/>
              </a:ext>
            </a:extLst>
          </p:cNvPr>
          <p:cNvPicPr>
            <a:picLocks noChangeAspect="1"/>
          </p:cNvPicPr>
          <p:nvPr/>
        </p:nvPicPr>
        <p:blipFill>
          <a:blip r:embed="rId2"/>
          <a:stretch>
            <a:fillRect/>
          </a:stretch>
        </p:blipFill>
        <p:spPr>
          <a:xfrm>
            <a:off x="0" y="579119"/>
            <a:ext cx="9144000" cy="8863987"/>
          </a:xfrm>
          <a:prstGeom prst="rect">
            <a:avLst/>
          </a:prstGeom>
        </p:spPr>
      </p:pic>
    </p:spTree>
    <p:extLst>
      <p:ext uri="{BB962C8B-B14F-4D97-AF65-F5344CB8AC3E}">
        <p14:creationId xmlns:p14="http://schemas.microsoft.com/office/powerpoint/2010/main" val="6021084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 Review and Submit – Interpreter certification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6611601"/>
            <a:ext cx="10058400" cy="1577340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2385002"/>
            <a:ext cx="10058400" cy="1637104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8691800"/>
            <a:ext cx="10058400" cy="15268234"/>
          </a:xfrm>
          <a:prstGeom prst="rect">
            <a:avLst/>
          </a:prstGeom>
        </p:spPr>
      </p:pic>
      <p:pic>
        <p:nvPicPr>
          <p:cNvPr id="3" name="Picture 2">
            <a:extLst>
              <a:ext uri="{FF2B5EF4-FFF2-40B4-BE49-F238E27FC236}">
                <a16:creationId xmlns:a16="http://schemas.microsoft.com/office/drawing/2014/main" id="{9BCBC1F4-226B-417B-89DA-35C43055E875}"/>
              </a:ext>
            </a:extLst>
          </p:cNvPr>
          <p:cNvPicPr>
            <a:picLocks noChangeAspect="1"/>
          </p:cNvPicPr>
          <p:nvPr/>
        </p:nvPicPr>
        <p:blipFill>
          <a:blip r:embed="rId5"/>
          <a:stretch>
            <a:fillRect/>
          </a:stretch>
        </p:blipFill>
        <p:spPr>
          <a:xfrm>
            <a:off x="0" y="453957"/>
            <a:ext cx="9144000" cy="19369447"/>
          </a:xfrm>
          <a:prstGeom prst="rect">
            <a:avLst/>
          </a:prstGeom>
        </p:spPr>
      </p:pic>
    </p:spTree>
    <p:extLst>
      <p:ext uri="{BB962C8B-B14F-4D97-AF65-F5344CB8AC3E}">
        <p14:creationId xmlns:p14="http://schemas.microsoft.com/office/powerpoint/2010/main" val="41105180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 Review and Submit – Interpreter signature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6611601"/>
            <a:ext cx="10058400" cy="1577340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2385002"/>
            <a:ext cx="10058400" cy="1637104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8691800"/>
            <a:ext cx="10058400" cy="15268234"/>
          </a:xfrm>
          <a:prstGeom prst="rect">
            <a:avLst/>
          </a:prstGeom>
        </p:spPr>
      </p:pic>
      <p:pic>
        <p:nvPicPr>
          <p:cNvPr id="3" name="Picture 2">
            <a:extLst>
              <a:ext uri="{FF2B5EF4-FFF2-40B4-BE49-F238E27FC236}">
                <a16:creationId xmlns:a16="http://schemas.microsoft.com/office/drawing/2014/main" id="{0898A3B3-F1C8-4479-9048-C086728C3118}"/>
              </a:ext>
            </a:extLst>
          </p:cNvPr>
          <p:cNvPicPr>
            <a:picLocks noChangeAspect="1"/>
          </p:cNvPicPr>
          <p:nvPr/>
        </p:nvPicPr>
        <p:blipFill>
          <a:blip r:embed="rId5"/>
          <a:stretch>
            <a:fillRect/>
          </a:stretch>
        </p:blipFill>
        <p:spPr>
          <a:xfrm>
            <a:off x="0" y="457200"/>
            <a:ext cx="9144000" cy="19369447"/>
          </a:xfrm>
          <a:prstGeom prst="rect">
            <a:avLst/>
          </a:prstGeom>
        </p:spPr>
      </p:pic>
    </p:spTree>
    <p:extLst>
      <p:ext uri="{BB962C8B-B14F-4D97-AF65-F5344CB8AC3E}">
        <p14:creationId xmlns:p14="http://schemas.microsoft.com/office/powerpoint/2010/main" val="16159755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 Review and Submit – Your statement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6611601"/>
            <a:ext cx="10058400" cy="1577340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2385002"/>
            <a:ext cx="10058400" cy="1637104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8691800"/>
            <a:ext cx="10058400" cy="15268234"/>
          </a:xfrm>
          <a:prstGeom prst="rect">
            <a:avLst/>
          </a:prstGeom>
        </p:spPr>
      </p:pic>
      <p:pic>
        <p:nvPicPr>
          <p:cNvPr id="3" name="Picture 2">
            <a:extLst>
              <a:ext uri="{FF2B5EF4-FFF2-40B4-BE49-F238E27FC236}">
                <a16:creationId xmlns:a16="http://schemas.microsoft.com/office/drawing/2014/main" id="{EFE76163-5E57-4C64-9607-5365E363A6CD}"/>
              </a:ext>
            </a:extLst>
          </p:cNvPr>
          <p:cNvPicPr>
            <a:picLocks noChangeAspect="1"/>
          </p:cNvPicPr>
          <p:nvPr/>
        </p:nvPicPr>
        <p:blipFill>
          <a:blip r:embed="rId5"/>
          <a:stretch>
            <a:fillRect/>
          </a:stretch>
        </p:blipFill>
        <p:spPr>
          <a:xfrm>
            <a:off x="0" y="457200"/>
            <a:ext cx="9144000" cy="15212642"/>
          </a:xfrm>
          <a:prstGeom prst="rect">
            <a:avLst/>
          </a:prstGeom>
        </p:spPr>
      </p:pic>
    </p:spTree>
    <p:extLst>
      <p:ext uri="{BB962C8B-B14F-4D97-AF65-F5344CB8AC3E}">
        <p14:creationId xmlns:p14="http://schemas.microsoft.com/office/powerpoint/2010/main" val="36977980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 Review and Submit – Your signature</a:t>
            </a:r>
          </a:p>
        </p:txBody>
      </p:sp>
      <p:pic>
        <p:nvPicPr>
          <p:cNvPr id="3" name="Picture 2">
            <a:extLst>
              <a:ext uri="{FF2B5EF4-FFF2-40B4-BE49-F238E27FC236}">
                <a16:creationId xmlns:a16="http://schemas.microsoft.com/office/drawing/2014/main" id="{3988358D-825D-4AF1-A183-E07417597BFF}"/>
              </a:ext>
            </a:extLst>
          </p:cNvPr>
          <p:cNvPicPr>
            <a:picLocks noChangeAspect="1"/>
          </p:cNvPicPr>
          <p:nvPr/>
        </p:nvPicPr>
        <p:blipFill>
          <a:blip r:embed="rId2"/>
          <a:stretch>
            <a:fillRect/>
          </a:stretch>
        </p:blipFill>
        <p:spPr>
          <a:xfrm>
            <a:off x="-1" y="486383"/>
            <a:ext cx="9144000" cy="21590265"/>
          </a:xfrm>
          <a:prstGeom prst="rect">
            <a:avLst/>
          </a:prstGeom>
        </p:spPr>
      </p:pic>
    </p:spTree>
    <p:extLst>
      <p:ext uri="{BB962C8B-B14F-4D97-AF65-F5344CB8AC3E}">
        <p14:creationId xmlns:p14="http://schemas.microsoft.com/office/powerpoint/2010/main" val="2770430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 Review and Submit – Your signature (User selects the checkbox)</a:t>
            </a:r>
          </a:p>
        </p:txBody>
      </p:sp>
      <p:pic>
        <p:nvPicPr>
          <p:cNvPr id="5" name="Picture 4">
            <a:extLst>
              <a:ext uri="{FF2B5EF4-FFF2-40B4-BE49-F238E27FC236}">
                <a16:creationId xmlns:a16="http://schemas.microsoft.com/office/drawing/2014/main" id="{C5CDFDBD-29E4-4604-93D2-9A2C9EE8381E}"/>
              </a:ext>
            </a:extLst>
          </p:cNvPr>
          <p:cNvPicPr>
            <a:picLocks noChangeAspect="1"/>
          </p:cNvPicPr>
          <p:nvPr/>
        </p:nvPicPr>
        <p:blipFill>
          <a:blip r:embed="rId2"/>
          <a:stretch>
            <a:fillRect/>
          </a:stretch>
        </p:blipFill>
        <p:spPr>
          <a:xfrm>
            <a:off x="0" y="486383"/>
            <a:ext cx="9144000" cy="18799755"/>
          </a:xfrm>
          <a:prstGeom prst="rect">
            <a:avLst/>
          </a:prstGeom>
        </p:spPr>
      </p:pic>
    </p:spTree>
    <p:extLst>
      <p:ext uri="{BB962C8B-B14F-4D97-AF65-F5344CB8AC3E}">
        <p14:creationId xmlns:p14="http://schemas.microsoft.com/office/powerpoint/2010/main" val="15903049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I-821: Review and Submit – Finish the I-821 and continue to the I-765</a:t>
            </a:r>
          </a:p>
        </p:txBody>
      </p:sp>
      <p:pic>
        <p:nvPicPr>
          <p:cNvPr id="3" name="Picture 2">
            <a:extLst>
              <a:ext uri="{FF2B5EF4-FFF2-40B4-BE49-F238E27FC236}">
                <a16:creationId xmlns:a16="http://schemas.microsoft.com/office/drawing/2014/main" id="{871353DD-FB41-4086-B6AE-F64A7E40B952}"/>
              </a:ext>
            </a:extLst>
          </p:cNvPr>
          <p:cNvPicPr>
            <a:picLocks noChangeAspect="1"/>
          </p:cNvPicPr>
          <p:nvPr/>
        </p:nvPicPr>
        <p:blipFill>
          <a:blip r:embed="rId2"/>
          <a:stretch>
            <a:fillRect/>
          </a:stretch>
        </p:blipFill>
        <p:spPr>
          <a:xfrm>
            <a:off x="0" y="457200"/>
            <a:ext cx="9144000" cy="12011759"/>
          </a:xfrm>
          <a:prstGeom prst="rect">
            <a:avLst/>
          </a:prstGeom>
        </p:spPr>
      </p:pic>
    </p:spTree>
    <p:extLst>
      <p:ext uri="{BB962C8B-B14F-4D97-AF65-F5344CB8AC3E}">
        <p14:creationId xmlns:p14="http://schemas.microsoft.com/office/powerpoint/2010/main" val="28502437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I-765: Application Overview</a:t>
            </a:r>
          </a:p>
        </p:txBody>
      </p:sp>
      <p:grpSp>
        <p:nvGrpSpPr>
          <p:cNvPr id="5" name="Group 4">
            <a:extLst>
              <a:ext uri="{FF2B5EF4-FFF2-40B4-BE49-F238E27FC236}">
                <a16:creationId xmlns:a16="http://schemas.microsoft.com/office/drawing/2014/main" id="{8F18444E-A626-A54A-A114-2986D8E4F6AB}"/>
              </a:ext>
            </a:extLst>
          </p:cNvPr>
          <p:cNvGrpSpPr/>
          <p:nvPr/>
        </p:nvGrpSpPr>
        <p:grpSpPr>
          <a:xfrm>
            <a:off x="-21021" y="467710"/>
            <a:ext cx="9927021" cy="37671925"/>
            <a:chOff x="-21021" y="467710"/>
            <a:chExt cx="9927021" cy="37671925"/>
          </a:xfrm>
        </p:grpSpPr>
        <p:pic>
          <p:nvPicPr>
            <p:cNvPr id="4" name="Picture 3">
              <a:extLst>
                <a:ext uri="{FF2B5EF4-FFF2-40B4-BE49-F238E27FC236}">
                  <a16:creationId xmlns:a16="http://schemas.microsoft.com/office/drawing/2014/main" id="{C26F375E-E215-4472-A3FA-7C423F495B62}"/>
                </a:ext>
              </a:extLst>
            </p:cNvPr>
            <p:cNvPicPr>
              <a:picLocks noChangeAspect="1"/>
            </p:cNvPicPr>
            <p:nvPr/>
          </p:nvPicPr>
          <p:blipFill>
            <a:blip r:embed="rId3"/>
            <a:stretch>
              <a:fillRect/>
            </a:stretch>
          </p:blipFill>
          <p:spPr>
            <a:xfrm>
              <a:off x="-21021" y="467710"/>
              <a:ext cx="9144000" cy="37671925"/>
            </a:xfrm>
            <a:prstGeom prst="rect">
              <a:avLst/>
            </a:prstGeom>
          </p:spPr>
        </p:pic>
        <p:sp>
          <p:nvSpPr>
            <p:cNvPr id="8" name="Rectangle 7">
              <a:extLst>
                <a:ext uri="{FF2B5EF4-FFF2-40B4-BE49-F238E27FC236}">
                  <a16:creationId xmlns:a16="http://schemas.microsoft.com/office/drawing/2014/main" id="{36916461-79C9-4E0A-A2E8-D39F42EA5454}"/>
                </a:ext>
              </a:extLst>
            </p:cNvPr>
            <p:cNvSpPr/>
            <p:nvPr/>
          </p:nvSpPr>
          <p:spPr>
            <a:xfrm>
              <a:off x="4648200" y="7010400"/>
              <a:ext cx="2286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B809E73-B183-4470-B807-EAF5EEC03196}"/>
                </a:ext>
              </a:extLst>
            </p:cNvPr>
            <p:cNvSpPr txBox="1"/>
            <p:nvPr/>
          </p:nvSpPr>
          <p:spPr>
            <a:xfrm>
              <a:off x="4572000" y="6978713"/>
              <a:ext cx="5334000" cy="230832"/>
            </a:xfrm>
            <a:prstGeom prst="rect">
              <a:avLst/>
            </a:prstGeom>
            <a:noFill/>
          </p:spPr>
          <p:txBody>
            <a:bodyPr wrap="square" rtlCol="0">
              <a:spAutoFit/>
            </a:bodyPr>
            <a:lstStyle/>
            <a:p>
              <a:r>
                <a:rPr lang="en-US" sz="900">
                  <a:solidFill>
                    <a:schemeClr val="tx1">
                      <a:lumMod val="75000"/>
                      <a:lumOff val="25000"/>
                    </a:schemeClr>
                  </a:solidFill>
                </a:rPr>
                <a:t>(You are submitting an initial Form I-821 or you</a:t>
              </a:r>
            </a:p>
          </p:txBody>
        </p:sp>
        <p:sp>
          <p:nvSpPr>
            <p:cNvPr id="12" name="Rectangle 11">
              <a:extLst>
                <a:ext uri="{FF2B5EF4-FFF2-40B4-BE49-F238E27FC236}">
                  <a16:creationId xmlns:a16="http://schemas.microsoft.com/office/drawing/2014/main" id="{AFA0D35D-9498-4728-8F76-419F8F820E81}"/>
                </a:ext>
              </a:extLst>
            </p:cNvPr>
            <p:cNvSpPr/>
            <p:nvPr/>
          </p:nvSpPr>
          <p:spPr>
            <a:xfrm>
              <a:off x="2590800" y="7620000"/>
              <a:ext cx="4191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88A3CB9-4397-4704-A24E-83E624D7CB7B}"/>
                </a:ext>
              </a:extLst>
            </p:cNvPr>
            <p:cNvSpPr txBox="1"/>
            <p:nvPr/>
          </p:nvSpPr>
          <p:spPr>
            <a:xfrm>
              <a:off x="2714297" y="7592621"/>
              <a:ext cx="4191000" cy="1015663"/>
            </a:xfrm>
            <a:prstGeom prst="rect">
              <a:avLst/>
            </a:prstGeom>
            <a:noFill/>
          </p:spPr>
          <p:txBody>
            <a:bodyPr wrap="square" rtlCol="0">
              <a:spAutoFit/>
            </a:bodyPr>
            <a:lstStyle/>
            <a:p>
              <a:r>
                <a:rPr lang="en-US" sz="750" b="1"/>
                <a:t>Note: </a:t>
              </a:r>
              <a:r>
                <a:rPr lang="en-US" sz="750"/>
                <a:t>You may submit Form I-765 online as an (a) (12) or (c) (19) applicant only if you are:</a:t>
              </a:r>
            </a:p>
            <a:p>
              <a:pPr marL="171450" indent="-171450">
                <a:buFont typeface="Arial" panose="020B0604020202020204" pitchFamily="34" charset="0"/>
                <a:buChar char="•"/>
              </a:pPr>
              <a:r>
                <a:rPr lang="en-US" sz="750"/>
                <a:t>A national of Burma, Haiti, Syria or Venezuela, or a person without who last habitually resided in one of these four countries;</a:t>
              </a:r>
            </a:p>
            <a:p>
              <a:pPr marL="171450" indent="-171450">
                <a:buFont typeface="Arial" panose="020B0604020202020204" pitchFamily="34" charset="0"/>
                <a:buChar char="•"/>
              </a:pPr>
              <a:r>
                <a:rPr lang="en-US" sz="750"/>
                <a:t>Filing an initial application for TPS; and </a:t>
              </a:r>
            </a:p>
            <a:p>
              <a:pPr marL="171450" indent="-171450">
                <a:buFont typeface="Arial" panose="020B0604020202020204" pitchFamily="34" charset="0"/>
                <a:buChar char="•"/>
              </a:pPr>
              <a:r>
                <a:rPr lang="en-US" sz="750"/>
                <a:t>Applying for an initial request to accept employment or renewing permission to accept employment </a:t>
              </a:r>
            </a:p>
            <a:p>
              <a:r>
                <a:rPr lang="en-US" sz="750"/>
                <a:t>All other applicants must submit a paper </a:t>
              </a:r>
              <a:r>
                <a:rPr lang="en-US" sz="750" u="sng">
                  <a:solidFill>
                    <a:schemeClr val="tx2">
                      <a:lumMod val="60000"/>
                      <a:lumOff val="40000"/>
                    </a:schemeClr>
                  </a:solidFill>
                </a:rPr>
                <a:t>Form I-765.</a:t>
              </a:r>
            </a:p>
            <a:p>
              <a:endParaRPr lang="en-US" sz="750"/>
            </a:p>
          </p:txBody>
        </p:sp>
        <p:sp>
          <p:nvSpPr>
            <p:cNvPr id="13" name="Rectangle 12">
              <a:extLst>
                <a:ext uri="{FF2B5EF4-FFF2-40B4-BE49-F238E27FC236}">
                  <a16:creationId xmlns:a16="http://schemas.microsoft.com/office/drawing/2014/main" id="{33338A4D-4710-4771-ADF4-BD80C5E02000}"/>
                </a:ext>
              </a:extLst>
            </p:cNvPr>
            <p:cNvSpPr/>
            <p:nvPr/>
          </p:nvSpPr>
          <p:spPr>
            <a:xfrm>
              <a:off x="2714297" y="8684484"/>
              <a:ext cx="4191000" cy="6098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EDFEA84-5470-4F21-958E-6249588076BA}"/>
                </a:ext>
              </a:extLst>
            </p:cNvPr>
            <p:cNvSpPr txBox="1"/>
            <p:nvPr/>
          </p:nvSpPr>
          <p:spPr>
            <a:xfrm>
              <a:off x="2667000" y="8635663"/>
              <a:ext cx="4191000" cy="6555641"/>
            </a:xfrm>
            <a:prstGeom prst="rect">
              <a:avLst/>
            </a:prstGeom>
            <a:noFill/>
          </p:spPr>
          <p:txBody>
            <a:bodyPr wrap="square" rtlCol="0">
              <a:spAutoFit/>
            </a:bodyPr>
            <a:lstStyle/>
            <a:p>
              <a:r>
                <a:rPr lang="en-US" sz="1000">
                  <a:solidFill>
                    <a:schemeClr val="tx1">
                      <a:lumMod val="65000"/>
                      <a:lumOff val="35000"/>
                    </a:schemeClr>
                  </a:solidFill>
                </a:rPr>
                <a:t>(c)(3)(A) eligibility category:  Submit Form I-765 up to 90 days before being enrolled as an F-1 foreign student for one full academic year at an educational institution approved by U.S. Immigration and Customs Enforcement (ICE) and Student and Exchange Visitor Program (SEVP). Your period of employment will not start before you have completed one full academic year. If you completed the one-year requirement while in another valid nonimmigrant status and you are now in valid F-1 status, you are still eligible to apply for OPT. </a:t>
              </a:r>
            </a:p>
            <a:p>
              <a:endParaRPr lang="en-US" sz="1000">
                <a:solidFill>
                  <a:schemeClr val="tx1">
                    <a:lumMod val="65000"/>
                    <a:lumOff val="35000"/>
                  </a:schemeClr>
                </a:solidFill>
              </a:endParaRPr>
            </a:p>
            <a:p>
              <a:r>
                <a:rPr lang="en-US" sz="1000">
                  <a:solidFill>
                    <a:schemeClr val="tx1">
                      <a:lumMod val="65000"/>
                      <a:lumOff val="35000"/>
                    </a:schemeClr>
                  </a:solidFill>
                </a:rPr>
                <a:t>(c)(3)(B) eligibility category: Submit Form I-765  up to 90 days before, but no later than 60 days after your program end date. You must submit your application within 30 days of the date that your designated school official (DSO) enters the recommendation for OPT into your Student and Exchange Visitor Information System (SEVIS) record. If you fail to do so, we will deny your OPT request.</a:t>
              </a:r>
            </a:p>
            <a:p>
              <a:endParaRPr lang="en-US" sz="1000">
                <a:solidFill>
                  <a:schemeClr val="tx1">
                    <a:lumMod val="65000"/>
                    <a:lumOff val="35000"/>
                  </a:schemeClr>
                </a:solidFill>
              </a:endParaRPr>
            </a:p>
            <a:p>
              <a:r>
                <a:rPr lang="en-US" sz="1000">
                  <a:solidFill>
                    <a:schemeClr val="tx1">
                      <a:lumMod val="65000"/>
                      <a:lumOff val="35000"/>
                    </a:schemeClr>
                  </a:solidFill>
                </a:rPr>
                <a:t>(c)(3)(C) eligibility category: Submit Form I-765 application up to 90 days before your current OPT expires, but you must submit within 60 days of the DSO's approval of STEM OPT.</a:t>
              </a:r>
            </a:p>
            <a:p>
              <a:endParaRPr lang="en-US" sz="1000">
                <a:solidFill>
                  <a:schemeClr val="tx1">
                    <a:lumMod val="65000"/>
                    <a:lumOff val="35000"/>
                  </a:schemeClr>
                </a:solidFill>
              </a:endParaRPr>
            </a:p>
            <a:p>
              <a:r>
                <a:rPr lang="en-US" sz="1000">
                  <a:solidFill>
                    <a:schemeClr val="tx1">
                      <a:lumMod val="65000"/>
                      <a:lumOff val="35000"/>
                    </a:schemeClr>
                  </a:solidFill>
                </a:rPr>
                <a:t>Note: If you are an F-1 student filing for initial or extension of OPT, your OPT and your employment authorization will be automatically terminated if you change educational program levels or transfer to another school. Working in the United States without authorization may result in your removal from the United States or denial of re-entry. Consult your DSO for additional details.</a:t>
              </a:r>
            </a:p>
            <a:p>
              <a:endParaRPr lang="en-US" sz="1000">
                <a:solidFill>
                  <a:schemeClr val="tx1">
                    <a:lumMod val="65000"/>
                    <a:lumOff val="35000"/>
                  </a:schemeClr>
                </a:solidFill>
              </a:endParaRPr>
            </a:p>
            <a:p>
              <a:r>
                <a:rPr lang="en-US" sz="1000" b="1">
                  <a:solidFill>
                    <a:schemeClr val="tx1">
                      <a:lumMod val="65000"/>
                      <a:lumOff val="35000"/>
                    </a:schemeClr>
                  </a:solidFill>
                </a:rPr>
                <a:t>Temporary Protected Status</a:t>
              </a:r>
            </a:p>
            <a:p>
              <a:r>
                <a:rPr lang="en-US" sz="1000">
                  <a:solidFill>
                    <a:schemeClr val="tx1">
                      <a:lumMod val="65000"/>
                      <a:lumOff val="35000"/>
                    </a:schemeClr>
                  </a:solidFill>
                </a:rPr>
                <a:t>(a)(12) and (c)(19) eligibility categories: Submit your application with your Form I-821 application or with evidence that we accepted or approved your initial Form I-821. Include evidence of your nationality and identity as required by the Form I-821 Instructions. If an EOIR Immigration Judge (EOIR IJ) or the Board of Immigration Appeals (BIA) granted TPS and you are requesting your first EAD, you must submit a copy of the order that granted TPS with your Form I-765 (such as a copy of your Form I-821 that the EOIR IJ or BIA approved). You must also follow the instructions for filing your application as described in the most recent TPS Federal Register notice regarding a TPS designation, re-designation, or extension for your country.</a:t>
              </a:r>
            </a:p>
            <a:p>
              <a:endParaRPr lang="en-US" sz="1000">
                <a:solidFill>
                  <a:schemeClr val="tx1">
                    <a:lumMod val="65000"/>
                    <a:lumOff val="35000"/>
                  </a:schemeClr>
                </a:solidFill>
              </a:endParaRPr>
            </a:p>
            <a:p>
              <a:r>
                <a:rPr lang="en-US" sz="1000" b="1">
                  <a:solidFill>
                    <a:schemeClr val="tx1">
                      <a:lumMod val="65000"/>
                      <a:lumOff val="35000"/>
                    </a:schemeClr>
                  </a:solidFill>
                </a:rPr>
                <a:t>Note: </a:t>
              </a:r>
              <a:r>
                <a:rPr lang="en-US" sz="1000">
                  <a:solidFill>
                    <a:schemeClr val="tx1">
                      <a:lumMod val="65000"/>
                      <a:lumOff val="35000"/>
                    </a:schemeClr>
                  </a:solidFill>
                </a:rPr>
                <a:t>You may submit this form with Form I-821 online if you are applying under the (a)(12) eligibility category and applying for an initial request to accept employment. </a:t>
              </a:r>
            </a:p>
            <a:p>
              <a:endParaRPr lang="en-US" sz="1000">
                <a:solidFill>
                  <a:schemeClr val="tx1">
                    <a:lumMod val="65000"/>
                    <a:lumOff val="35000"/>
                  </a:schemeClr>
                </a:solidFill>
              </a:endParaRPr>
            </a:p>
          </p:txBody>
        </p:sp>
        <p:sp>
          <p:nvSpPr>
            <p:cNvPr id="15" name="Rectangle 14">
              <a:extLst>
                <a:ext uri="{FF2B5EF4-FFF2-40B4-BE49-F238E27FC236}">
                  <a16:creationId xmlns:a16="http://schemas.microsoft.com/office/drawing/2014/main" id="{F8193D8A-9735-447C-BA3A-C69DA1A7F6A7}"/>
                </a:ext>
              </a:extLst>
            </p:cNvPr>
            <p:cNvSpPr/>
            <p:nvPr/>
          </p:nvSpPr>
          <p:spPr>
            <a:xfrm>
              <a:off x="2714297" y="15191304"/>
              <a:ext cx="4191000" cy="26394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CEF7D6B-F885-417D-B62F-B51E7DA9FA83}"/>
                </a:ext>
              </a:extLst>
            </p:cNvPr>
            <p:cNvSpPr txBox="1"/>
            <p:nvPr/>
          </p:nvSpPr>
          <p:spPr>
            <a:xfrm>
              <a:off x="2667000" y="15240000"/>
              <a:ext cx="4191000" cy="2708434"/>
            </a:xfrm>
            <a:prstGeom prst="rect">
              <a:avLst/>
            </a:prstGeom>
            <a:noFill/>
          </p:spPr>
          <p:txBody>
            <a:bodyPr wrap="square" rtlCol="0">
              <a:spAutoFit/>
            </a:bodyPr>
            <a:lstStyle/>
            <a:p>
              <a:r>
                <a:rPr lang="en-US" sz="1000" b="1">
                  <a:solidFill>
                    <a:schemeClr val="tx1">
                      <a:lumMod val="65000"/>
                      <a:lumOff val="35000"/>
                    </a:schemeClr>
                  </a:solidFill>
                </a:rPr>
                <a:t>Fee: </a:t>
              </a:r>
              <a:r>
                <a:rPr lang="en-US" sz="1000">
                  <a:solidFill>
                    <a:schemeClr val="tx1">
                      <a:lumMod val="65000"/>
                      <a:lumOff val="35000"/>
                    </a:schemeClr>
                  </a:solidFill>
                </a:rPr>
                <a:t>$410. If you are requesting an EAD as an initial TPS applicant, you must pay the Form I-765 filing fee, unless you are younger than 14 or older than 65.</a:t>
              </a:r>
            </a:p>
            <a:p>
              <a:endParaRPr lang="en-US" sz="1000">
                <a:solidFill>
                  <a:schemeClr val="tx1">
                    <a:lumMod val="65000"/>
                    <a:lumOff val="35000"/>
                  </a:schemeClr>
                </a:solidFill>
              </a:endParaRPr>
            </a:p>
            <a:p>
              <a:r>
                <a:rPr lang="en-US" sz="1000" b="1">
                  <a:solidFill>
                    <a:schemeClr val="tx1">
                      <a:lumMod val="65000"/>
                      <a:lumOff val="35000"/>
                    </a:schemeClr>
                  </a:solidFill>
                </a:rPr>
                <a:t>Note: </a:t>
              </a:r>
              <a:r>
                <a:rPr lang="en-US" sz="1000">
                  <a:solidFill>
                    <a:schemeClr val="tx1">
                      <a:lumMod val="65000"/>
                      <a:lumOff val="35000"/>
                    </a:schemeClr>
                  </a:solidFill>
                </a:rPr>
                <a:t>If you are submitting this form with Form I-821, your total application fee will reflect the fees for Form I-821, Form I-765, and Biometric Services (if required). You will pay for all three at the end of this form. </a:t>
              </a:r>
            </a:p>
            <a:p>
              <a:endParaRPr lang="en-US" sz="1000">
                <a:solidFill>
                  <a:schemeClr val="tx1">
                    <a:lumMod val="65000"/>
                    <a:lumOff val="35000"/>
                  </a:schemeClr>
                </a:solidFill>
              </a:endParaRPr>
            </a:p>
            <a:p>
              <a:r>
                <a:rPr lang="en-US" sz="1000" b="1">
                  <a:solidFill>
                    <a:schemeClr val="tx1">
                      <a:lumMod val="65000"/>
                      <a:lumOff val="35000"/>
                    </a:schemeClr>
                  </a:solidFill>
                </a:rPr>
                <a:t>Refund policy:</a:t>
              </a:r>
            </a:p>
            <a:p>
              <a:r>
                <a:rPr lang="en-US" sz="1000">
                  <a:solidFill>
                    <a:schemeClr val="tx1">
                      <a:lumMod val="65000"/>
                      <a:lumOff val="35000"/>
                    </a:schemeClr>
                  </a:solidFill>
                </a:rPr>
                <a:t>USCIS does not refund fees, regardless of any action we take on your application, petition or request, or how long USCIS takes to reach a decision. By continuing this transaction, you acknowledge that you must submit fees in the exact amount and that you are paying the fees for a government service.</a:t>
              </a:r>
            </a:p>
            <a:p>
              <a:endParaRPr lang="en-US" sz="1000">
                <a:solidFill>
                  <a:schemeClr val="tx1">
                    <a:lumMod val="65000"/>
                    <a:lumOff val="35000"/>
                  </a:schemeClr>
                </a:solidFill>
              </a:endParaRPr>
            </a:p>
            <a:p>
              <a:r>
                <a:rPr lang="en-US" sz="1000">
                  <a:solidFill>
                    <a:schemeClr val="tx1">
                      <a:lumMod val="65000"/>
                      <a:lumOff val="35000"/>
                    </a:schemeClr>
                  </a:solidFill>
                </a:rPr>
                <a:t>Please refer to the instructions for the form(s) you are filing for additional information, or you may call the USCIS Contact Center at 800-375-5283. For TTY (deaf or hard of hearing) 800-767-1833.</a:t>
              </a:r>
            </a:p>
          </p:txBody>
        </p:sp>
        <p:sp>
          <p:nvSpPr>
            <p:cNvPr id="17" name="Rectangle 16">
              <a:extLst>
                <a:ext uri="{FF2B5EF4-FFF2-40B4-BE49-F238E27FC236}">
                  <a16:creationId xmlns:a16="http://schemas.microsoft.com/office/drawing/2014/main" id="{E83A3111-EB72-4F4B-996A-4071B01A0043}"/>
                </a:ext>
              </a:extLst>
            </p:cNvPr>
            <p:cNvSpPr/>
            <p:nvPr/>
          </p:nvSpPr>
          <p:spPr>
            <a:xfrm>
              <a:off x="2667000" y="22631400"/>
              <a:ext cx="4238297"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D6D6571-D64B-432C-801A-5A55E991E4D0}"/>
                </a:ext>
              </a:extLst>
            </p:cNvPr>
            <p:cNvSpPr txBox="1"/>
            <p:nvPr/>
          </p:nvSpPr>
          <p:spPr>
            <a:xfrm>
              <a:off x="2590800" y="22537414"/>
              <a:ext cx="3962400" cy="1477328"/>
            </a:xfrm>
            <a:prstGeom prst="rect">
              <a:avLst/>
            </a:prstGeom>
            <a:noFill/>
          </p:spPr>
          <p:txBody>
            <a:bodyPr wrap="square" rtlCol="0">
              <a:spAutoFit/>
            </a:bodyPr>
            <a:lstStyle/>
            <a:p>
              <a:r>
                <a:rPr lang="en-US" sz="900" dirty="0">
                  <a:solidFill>
                    <a:schemeClr val="tx1">
                      <a:lumMod val="65000"/>
                      <a:lumOff val="35000"/>
                    </a:schemeClr>
                  </a:solidFill>
                </a:rPr>
                <a:t>USCIS may require that you appear for an interview or provide biometrics (fingerprints, photograph, and/or signature) at any time to verify your identity, obtain additional information, and conduct background and security checks, including a check of criminal history records maintained by the Federal Bureau of Investigation (FBI), before making a decision on your application or petition. After USCIS receives your application and ensures it is complete, we will inform you in writing if you need to attend a biometric services appointment.  If an</a:t>
              </a:r>
            </a:p>
            <a:p>
              <a:r>
                <a:rPr lang="en-US" sz="900" dirty="0">
                  <a:solidFill>
                    <a:schemeClr val="tx1">
                      <a:lumMod val="65000"/>
                      <a:lumOff val="35000"/>
                    </a:schemeClr>
                  </a:solidFill>
                </a:rPr>
                <a:t>appointment is necessary, the notice will provide you the location of your local or designated USCIS Application Support Center (ASC) and the date and time of your appointment.</a:t>
              </a:r>
            </a:p>
          </p:txBody>
        </p:sp>
        <p:sp>
          <p:nvSpPr>
            <p:cNvPr id="19" name="Rectangle 18">
              <a:extLst>
                <a:ext uri="{FF2B5EF4-FFF2-40B4-BE49-F238E27FC236}">
                  <a16:creationId xmlns:a16="http://schemas.microsoft.com/office/drawing/2014/main" id="{100F3BB2-AB81-4C17-8C1F-2A5C363CE712}"/>
                </a:ext>
              </a:extLst>
            </p:cNvPr>
            <p:cNvSpPr/>
            <p:nvPr/>
          </p:nvSpPr>
          <p:spPr>
            <a:xfrm>
              <a:off x="2667000" y="27127200"/>
              <a:ext cx="4238297"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8BD8F80-EF07-4FC1-8F75-7C159CE9BAB3}"/>
                </a:ext>
              </a:extLst>
            </p:cNvPr>
            <p:cNvSpPr txBox="1"/>
            <p:nvPr/>
          </p:nvSpPr>
          <p:spPr>
            <a:xfrm>
              <a:off x="2596055" y="27025937"/>
              <a:ext cx="4495800" cy="1015663"/>
            </a:xfrm>
            <a:prstGeom prst="rect">
              <a:avLst/>
            </a:prstGeom>
            <a:noFill/>
          </p:spPr>
          <p:txBody>
            <a:bodyPr wrap="square" rtlCol="0">
              <a:spAutoFit/>
            </a:bodyPr>
            <a:lstStyle/>
            <a:p>
              <a:r>
                <a:rPr lang="en-US" sz="1000" dirty="0">
                  <a:solidFill>
                    <a:schemeClr val="tx1">
                      <a:lumMod val="65000"/>
                      <a:lumOff val="35000"/>
                    </a:schemeClr>
                  </a:solidFill>
                </a:rPr>
                <a:t>The decision on Form I-765 involves a determination of whether you have established eligibility for the immigration benefit you are seeking. USCIS will notify you of the decision in writing. If your application is approved, we will either mail your EAD to you or we may require you to visit your local USCIS office to pick it up. If USCIS cannot approve your application, you will receive a written notice explaining the basis of your denial. </a:t>
              </a:r>
            </a:p>
          </p:txBody>
        </p:sp>
      </p:grpSp>
    </p:spTree>
    <p:extLst>
      <p:ext uri="{BB962C8B-B14F-4D97-AF65-F5344CB8AC3E}">
        <p14:creationId xmlns:p14="http://schemas.microsoft.com/office/powerpoint/2010/main" val="42291515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dirty="0"/>
              <a:t>I-765: Start Application</a:t>
            </a:r>
          </a:p>
        </p:txBody>
      </p:sp>
      <p:grpSp>
        <p:nvGrpSpPr>
          <p:cNvPr id="4" name="Group 3">
            <a:extLst>
              <a:ext uri="{FF2B5EF4-FFF2-40B4-BE49-F238E27FC236}">
                <a16:creationId xmlns:a16="http://schemas.microsoft.com/office/drawing/2014/main" id="{FB7535A3-8683-5244-8092-444328CD8CD4}"/>
              </a:ext>
            </a:extLst>
          </p:cNvPr>
          <p:cNvGrpSpPr/>
          <p:nvPr/>
        </p:nvGrpSpPr>
        <p:grpSpPr>
          <a:xfrm>
            <a:off x="0" y="457200"/>
            <a:ext cx="9144000" cy="28122389"/>
            <a:chOff x="0" y="457200"/>
            <a:chExt cx="9144000" cy="28122389"/>
          </a:xfrm>
        </p:grpSpPr>
        <p:pic>
          <p:nvPicPr>
            <p:cNvPr id="3" name="Picture 2">
              <a:extLst>
                <a:ext uri="{FF2B5EF4-FFF2-40B4-BE49-F238E27FC236}">
                  <a16:creationId xmlns:a16="http://schemas.microsoft.com/office/drawing/2014/main" id="{D0F73CBA-28A1-4057-A466-EB25BBA57CCD}"/>
                </a:ext>
              </a:extLst>
            </p:cNvPr>
            <p:cNvPicPr>
              <a:picLocks noChangeAspect="1"/>
            </p:cNvPicPr>
            <p:nvPr/>
          </p:nvPicPr>
          <p:blipFill>
            <a:blip r:embed="rId3"/>
            <a:stretch>
              <a:fillRect/>
            </a:stretch>
          </p:blipFill>
          <p:spPr>
            <a:xfrm>
              <a:off x="0" y="457200"/>
              <a:ext cx="9144000" cy="28122389"/>
            </a:xfrm>
            <a:prstGeom prst="rect">
              <a:avLst/>
            </a:prstGeom>
          </p:spPr>
        </p:pic>
        <p:sp>
          <p:nvSpPr>
            <p:cNvPr id="6" name="Rectangle 5">
              <a:extLst>
                <a:ext uri="{FF2B5EF4-FFF2-40B4-BE49-F238E27FC236}">
                  <a16:creationId xmlns:a16="http://schemas.microsoft.com/office/drawing/2014/main" id="{308E5F5A-3D0F-437E-AA7A-6A2B820AA029}"/>
                </a:ext>
              </a:extLst>
            </p:cNvPr>
            <p:cNvSpPr/>
            <p:nvPr/>
          </p:nvSpPr>
          <p:spPr>
            <a:xfrm>
              <a:off x="2514600" y="8458200"/>
              <a:ext cx="4495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256B7B-5BF7-49D8-B55A-9A4BA4BBABE3}"/>
                </a:ext>
              </a:extLst>
            </p:cNvPr>
            <p:cNvSpPr txBox="1"/>
            <p:nvPr/>
          </p:nvSpPr>
          <p:spPr>
            <a:xfrm>
              <a:off x="2438400" y="8437602"/>
              <a:ext cx="4495800" cy="553998"/>
            </a:xfrm>
            <a:prstGeom prst="rect">
              <a:avLst/>
            </a:prstGeom>
            <a:noFill/>
          </p:spPr>
          <p:txBody>
            <a:bodyPr wrap="square" rtlCol="0">
              <a:spAutoFit/>
            </a:bodyPr>
            <a:lstStyle/>
            <a:p>
              <a:r>
                <a:rPr lang="en-US" sz="1000" b="1"/>
                <a:t>AUTHORITIES: </a:t>
              </a:r>
              <a:r>
                <a:rPr lang="en-US" sz="1000">
                  <a:solidFill>
                    <a:schemeClr val="tx1">
                      <a:lumMod val="65000"/>
                      <a:lumOff val="35000"/>
                    </a:schemeClr>
                  </a:solidFill>
                </a:rPr>
                <a:t>The information requested on this application, and the associated evidence, is collected under the Immigration and Nationality Act, 8 U.S.C. section 1324a, 8 CFR 274a.12, and 8 CFR 274a.13. </a:t>
              </a:r>
            </a:p>
          </p:txBody>
        </p:sp>
      </p:grpSp>
    </p:spTree>
    <p:extLst>
      <p:ext uri="{BB962C8B-B14F-4D97-AF65-F5344CB8AC3E}">
        <p14:creationId xmlns:p14="http://schemas.microsoft.com/office/powerpoint/2010/main" val="4373445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7000"/>
            <a:ext cx="9144000" cy="1219200"/>
          </a:xfrm>
        </p:spPr>
        <p:txBody>
          <a:bodyPr>
            <a:noAutofit/>
          </a:bodyPr>
          <a:lstStyle/>
          <a:p>
            <a:r>
              <a:rPr lang="en-US"/>
              <a:t>User Completes I-765</a:t>
            </a:r>
            <a:endParaRPr lang="en-US" sz="1800"/>
          </a:p>
        </p:txBody>
      </p:sp>
    </p:spTree>
    <p:extLst>
      <p:ext uri="{BB962C8B-B14F-4D97-AF65-F5344CB8AC3E}">
        <p14:creationId xmlns:p14="http://schemas.microsoft.com/office/powerpoint/2010/main" val="35068273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I-765: Getting Started – Basis of eligibility</a:t>
            </a:r>
          </a:p>
        </p:txBody>
      </p:sp>
      <p:pic>
        <p:nvPicPr>
          <p:cNvPr id="6" name="Picture 5">
            <a:extLst>
              <a:ext uri="{FF2B5EF4-FFF2-40B4-BE49-F238E27FC236}">
                <a16:creationId xmlns:a16="http://schemas.microsoft.com/office/drawing/2014/main" id="{4236B474-B74C-49B4-9F4E-FA56D97FF830}"/>
              </a:ext>
            </a:extLst>
          </p:cNvPr>
          <p:cNvPicPr>
            <a:picLocks noChangeAspect="1"/>
          </p:cNvPicPr>
          <p:nvPr/>
        </p:nvPicPr>
        <p:blipFill>
          <a:blip r:embed="rId2"/>
          <a:stretch>
            <a:fillRect/>
          </a:stretch>
        </p:blipFill>
        <p:spPr>
          <a:xfrm>
            <a:off x="-1" y="476435"/>
            <a:ext cx="9144000" cy="16825154"/>
          </a:xfrm>
          <a:prstGeom prst="rect">
            <a:avLst/>
          </a:prstGeom>
        </p:spPr>
      </p:pic>
    </p:spTree>
    <p:extLst>
      <p:ext uri="{BB962C8B-B14F-4D97-AF65-F5344CB8AC3E}">
        <p14:creationId xmlns:p14="http://schemas.microsoft.com/office/powerpoint/2010/main" val="2712022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0287000" cy="304800"/>
          </a:xfrm>
        </p:spPr>
        <p:txBody>
          <a:bodyPr>
            <a:noAutofit/>
          </a:bodyPr>
          <a:lstStyle/>
          <a:p>
            <a:pPr algn="l"/>
            <a:r>
              <a:rPr lang="en-US" sz="1600"/>
              <a:t>I-821: Getting Started – Preparer and interpreter information (Once selecting ‘Yes’ from previous slide)</a:t>
            </a:r>
          </a:p>
        </p:txBody>
      </p:sp>
      <p:sp>
        <p:nvSpPr>
          <p:cNvPr id="4" name="Rectangle 3">
            <a:extLst>
              <a:ext uri="{FF2B5EF4-FFF2-40B4-BE49-F238E27FC236}">
                <a16:creationId xmlns:a16="http://schemas.microsoft.com/office/drawing/2014/main" id="{16B46A6A-FDBD-2449-A656-C9584765A0B8}"/>
              </a:ext>
            </a:extLst>
          </p:cNvPr>
          <p:cNvSpPr/>
          <p:nvPr/>
        </p:nvSpPr>
        <p:spPr>
          <a:xfrm>
            <a:off x="-1066800" y="2133600"/>
            <a:ext cx="11096625"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6874D8B-6108-4EFC-99F2-85464AAF4613}"/>
              </a:ext>
            </a:extLst>
          </p:cNvPr>
          <p:cNvPicPr>
            <a:picLocks noChangeAspect="1"/>
          </p:cNvPicPr>
          <p:nvPr/>
        </p:nvPicPr>
        <p:blipFill>
          <a:blip r:embed="rId2"/>
          <a:stretch>
            <a:fillRect/>
          </a:stretch>
        </p:blipFill>
        <p:spPr>
          <a:xfrm>
            <a:off x="0" y="533400"/>
            <a:ext cx="9144000" cy="11929698"/>
          </a:xfrm>
          <a:prstGeom prst="rect">
            <a:avLst/>
          </a:prstGeom>
        </p:spPr>
      </p:pic>
    </p:spTree>
    <p:extLst>
      <p:ext uri="{BB962C8B-B14F-4D97-AF65-F5344CB8AC3E}">
        <p14:creationId xmlns:p14="http://schemas.microsoft.com/office/powerpoint/2010/main" val="34119857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I-765: Getting Started – Reason for applying</a:t>
            </a:r>
          </a:p>
        </p:txBody>
      </p:sp>
      <p:pic>
        <p:nvPicPr>
          <p:cNvPr id="3" name="Picture 2">
            <a:extLst>
              <a:ext uri="{FF2B5EF4-FFF2-40B4-BE49-F238E27FC236}">
                <a16:creationId xmlns:a16="http://schemas.microsoft.com/office/drawing/2014/main" id="{ADF8025D-7B74-4921-AC7C-D5087BAA63E5}"/>
              </a:ext>
            </a:extLst>
          </p:cNvPr>
          <p:cNvPicPr>
            <a:picLocks noChangeAspect="1"/>
          </p:cNvPicPr>
          <p:nvPr/>
        </p:nvPicPr>
        <p:blipFill>
          <a:blip r:embed="rId2"/>
          <a:stretch>
            <a:fillRect/>
          </a:stretch>
        </p:blipFill>
        <p:spPr>
          <a:xfrm>
            <a:off x="-1" y="457200"/>
            <a:ext cx="9144000" cy="14493290"/>
          </a:xfrm>
          <a:prstGeom prst="rect">
            <a:avLst/>
          </a:prstGeom>
        </p:spPr>
      </p:pic>
    </p:spTree>
    <p:extLst>
      <p:ext uri="{BB962C8B-B14F-4D97-AF65-F5344CB8AC3E}">
        <p14:creationId xmlns:p14="http://schemas.microsoft.com/office/powerpoint/2010/main" val="11390825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AF9FE7-017D-844F-86E2-46D5537ADA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2695" y="0"/>
            <a:ext cx="4358610" cy="6858000"/>
          </a:xfrm>
          <a:prstGeom prst="rect">
            <a:avLst/>
          </a:prstGeom>
        </p:spPr>
      </p:pic>
      <p:sp>
        <p:nvSpPr>
          <p:cNvPr id="3" name="Title 1">
            <a:extLst>
              <a:ext uri="{FF2B5EF4-FFF2-40B4-BE49-F238E27FC236}">
                <a16:creationId xmlns:a16="http://schemas.microsoft.com/office/drawing/2014/main" id="{B0B54C51-4E1D-428A-B1E3-9275333C4338}"/>
              </a:ext>
            </a:extLst>
          </p:cNvPr>
          <p:cNvSpPr txBox="1">
            <a:spLocks/>
          </p:cNvSpPr>
          <p:nvPr/>
        </p:nvSpPr>
        <p:spPr>
          <a:xfrm>
            <a:off x="0" y="60297"/>
            <a:ext cx="8458200"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t>I-765 : Getting Started</a:t>
            </a:r>
          </a:p>
        </p:txBody>
      </p:sp>
    </p:spTree>
    <p:extLst>
      <p:ext uri="{BB962C8B-B14F-4D97-AF65-F5344CB8AC3E}">
        <p14:creationId xmlns:p14="http://schemas.microsoft.com/office/powerpoint/2010/main" val="15910165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AA78F7-DE30-F144-A7BC-B8DB92BFC0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612" y="0"/>
            <a:ext cx="4136777" cy="6858000"/>
          </a:xfrm>
          <a:prstGeom prst="rect">
            <a:avLst/>
          </a:prstGeom>
        </p:spPr>
      </p:pic>
      <p:sp>
        <p:nvSpPr>
          <p:cNvPr id="3" name="Title 1">
            <a:extLst>
              <a:ext uri="{FF2B5EF4-FFF2-40B4-BE49-F238E27FC236}">
                <a16:creationId xmlns:a16="http://schemas.microsoft.com/office/drawing/2014/main" id="{91C8D74D-B89F-4E86-8DDC-F45CA5257C9B}"/>
              </a:ext>
            </a:extLst>
          </p:cNvPr>
          <p:cNvSpPr txBox="1">
            <a:spLocks/>
          </p:cNvSpPr>
          <p:nvPr/>
        </p:nvSpPr>
        <p:spPr>
          <a:xfrm>
            <a:off x="0" y="60297"/>
            <a:ext cx="8458200"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t>I-765 : Getting Started</a:t>
            </a:r>
          </a:p>
        </p:txBody>
      </p:sp>
    </p:spTree>
    <p:extLst>
      <p:ext uri="{BB962C8B-B14F-4D97-AF65-F5344CB8AC3E}">
        <p14:creationId xmlns:p14="http://schemas.microsoft.com/office/powerpoint/2010/main" val="26418701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 Teams&#10;&#10;Description automatically generated">
            <a:extLst>
              <a:ext uri="{FF2B5EF4-FFF2-40B4-BE49-F238E27FC236}">
                <a16:creationId xmlns:a16="http://schemas.microsoft.com/office/drawing/2014/main" id="{DA16B6A4-5FC7-DD41-ACB2-91F30E1C26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6694" y="0"/>
            <a:ext cx="3130613" cy="6858000"/>
          </a:xfrm>
          <a:prstGeom prst="rect">
            <a:avLst/>
          </a:prstGeom>
        </p:spPr>
      </p:pic>
      <p:sp>
        <p:nvSpPr>
          <p:cNvPr id="3" name="Title 1">
            <a:extLst>
              <a:ext uri="{FF2B5EF4-FFF2-40B4-BE49-F238E27FC236}">
                <a16:creationId xmlns:a16="http://schemas.microsoft.com/office/drawing/2014/main" id="{90132D88-F0E2-4696-9961-72C8B84AA3EF}"/>
              </a:ext>
            </a:extLst>
          </p:cNvPr>
          <p:cNvSpPr txBox="1">
            <a:spLocks/>
          </p:cNvSpPr>
          <p:nvPr/>
        </p:nvSpPr>
        <p:spPr>
          <a:xfrm>
            <a:off x="0" y="60297"/>
            <a:ext cx="8458200"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t>I-765 : Getting Started</a:t>
            </a:r>
          </a:p>
        </p:txBody>
      </p:sp>
    </p:spTree>
    <p:extLst>
      <p:ext uri="{BB962C8B-B14F-4D97-AF65-F5344CB8AC3E}">
        <p14:creationId xmlns:p14="http://schemas.microsoft.com/office/powerpoint/2010/main" val="7699916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Teams&#10;&#10;Description automatically generated">
            <a:extLst>
              <a:ext uri="{FF2B5EF4-FFF2-40B4-BE49-F238E27FC236}">
                <a16:creationId xmlns:a16="http://schemas.microsoft.com/office/drawing/2014/main" id="{49705F7A-AD7C-344D-B41B-DD64DB9B20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2332" y="0"/>
            <a:ext cx="2699336" cy="6858000"/>
          </a:xfrm>
          <a:prstGeom prst="rect">
            <a:avLst/>
          </a:prstGeom>
        </p:spPr>
      </p:pic>
      <p:sp>
        <p:nvSpPr>
          <p:cNvPr id="3" name="Title 1">
            <a:extLst>
              <a:ext uri="{FF2B5EF4-FFF2-40B4-BE49-F238E27FC236}">
                <a16:creationId xmlns:a16="http://schemas.microsoft.com/office/drawing/2014/main" id="{1B13A459-2D0B-4177-8EA9-D0ECCE4BEB4A}"/>
              </a:ext>
            </a:extLst>
          </p:cNvPr>
          <p:cNvSpPr txBox="1">
            <a:spLocks/>
          </p:cNvSpPr>
          <p:nvPr/>
        </p:nvSpPr>
        <p:spPr>
          <a:xfrm>
            <a:off x="0" y="60297"/>
            <a:ext cx="8458200"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t>I-765 : Getting Started</a:t>
            </a:r>
          </a:p>
        </p:txBody>
      </p:sp>
    </p:spTree>
    <p:extLst>
      <p:ext uri="{BB962C8B-B14F-4D97-AF65-F5344CB8AC3E}">
        <p14:creationId xmlns:p14="http://schemas.microsoft.com/office/powerpoint/2010/main" val="21921521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42156FF-D3D5-B949-8E6F-6B2476CA4E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564" y="0"/>
            <a:ext cx="3856872" cy="6858000"/>
          </a:xfrm>
          <a:prstGeom prst="rect">
            <a:avLst/>
          </a:prstGeom>
        </p:spPr>
      </p:pic>
      <p:sp>
        <p:nvSpPr>
          <p:cNvPr id="4" name="Title 1">
            <a:extLst>
              <a:ext uri="{FF2B5EF4-FFF2-40B4-BE49-F238E27FC236}">
                <a16:creationId xmlns:a16="http://schemas.microsoft.com/office/drawing/2014/main" id="{F667184A-F9CB-4D97-8FAF-B4A132FFB68B}"/>
              </a:ext>
            </a:extLst>
          </p:cNvPr>
          <p:cNvSpPr txBox="1">
            <a:spLocks/>
          </p:cNvSpPr>
          <p:nvPr/>
        </p:nvSpPr>
        <p:spPr>
          <a:xfrm>
            <a:off x="0" y="60297"/>
            <a:ext cx="8458200"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t>I-765 : About You</a:t>
            </a:r>
          </a:p>
        </p:txBody>
      </p:sp>
    </p:spTree>
    <p:extLst>
      <p:ext uri="{BB962C8B-B14F-4D97-AF65-F5344CB8AC3E}">
        <p14:creationId xmlns:p14="http://schemas.microsoft.com/office/powerpoint/2010/main" val="8451254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 Teams&#10;&#10;Description automatically generated">
            <a:extLst>
              <a:ext uri="{FF2B5EF4-FFF2-40B4-BE49-F238E27FC236}">
                <a16:creationId xmlns:a16="http://schemas.microsoft.com/office/drawing/2014/main" id="{1017B702-72E3-634B-9D25-B7E5F670B1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4673" y="0"/>
            <a:ext cx="2734655" cy="6858000"/>
          </a:xfrm>
          <a:prstGeom prst="rect">
            <a:avLst/>
          </a:prstGeom>
        </p:spPr>
      </p:pic>
      <p:sp>
        <p:nvSpPr>
          <p:cNvPr id="3" name="Title 1">
            <a:extLst>
              <a:ext uri="{FF2B5EF4-FFF2-40B4-BE49-F238E27FC236}">
                <a16:creationId xmlns:a16="http://schemas.microsoft.com/office/drawing/2014/main" id="{43A01A9E-3B80-44A2-AF0C-601BD8D24FBA}"/>
              </a:ext>
            </a:extLst>
          </p:cNvPr>
          <p:cNvSpPr txBox="1">
            <a:spLocks/>
          </p:cNvSpPr>
          <p:nvPr/>
        </p:nvSpPr>
        <p:spPr>
          <a:xfrm>
            <a:off x="0" y="60297"/>
            <a:ext cx="8458200"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t>I-765 : About You</a:t>
            </a:r>
          </a:p>
        </p:txBody>
      </p:sp>
    </p:spTree>
    <p:extLst>
      <p:ext uri="{BB962C8B-B14F-4D97-AF65-F5344CB8AC3E}">
        <p14:creationId xmlns:p14="http://schemas.microsoft.com/office/powerpoint/2010/main" val="14773499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240E9FCF-FA5E-B846-9833-27F780DD2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5345" y="0"/>
            <a:ext cx="4993310" cy="6858000"/>
          </a:xfrm>
          <a:prstGeom prst="rect">
            <a:avLst/>
          </a:prstGeom>
        </p:spPr>
      </p:pic>
      <p:sp>
        <p:nvSpPr>
          <p:cNvPr id="3" name="Title 1">
            <a:extLst>
              <a:ext uri="{FF2B5EF4-FFF2-40B4-BE49-F238E27FC236}">
                <a16:creationId xmlns:a16="http://schemas.microsoft.com/office/drawing/2014/main" id="{A795775A-C8B2-46D9-B7F4-4E409397017B}"/>
              </a:ext>
            </a:extLst>
          </p:cNvPr>
          <p:cNvSpPr txBox="1">
            <a:spLocks/>
          </p:cNvSpPr>
          <p:nvPr/>
        </p:nvSpPr>
        <p:spPr>
          <a:xfrm>
            <a:off x="0" y="60297"/>
            <a:ext cx="8458200"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t>I-765 : About You</a:t>
            </a:r>
          </a:p>
        </p:txBody>
      </p:sp>
    </p:spTree>
    <p:extLst>
      <p:ext uri="{BB962C8B-B14F-4D97-AF65-F5344CB8AC3E}">
        <p14:creationId xmlns:p14="http://schemas.microsoft.com/office/powerpoint/2010/main" val="39181182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A4293F7-83C4-184C-8AA5-B52365B02F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8117" y="0"/>
            <a:ext cx="4067767" cy="6858000"/>
          </a:xfrm>
          <a:prstGeom prst="rect">
            <a:avLst/>
          </a:prstGeom>
        </p:spPr>
      </p:pic>
      <p:sp>
        <p:nvSpPr>
          <p:cNvPr id="4" name="Title 1">
            <a:extLst>
              <a:ext uri="{FF2B5EF4-FFF2-40B4-BE49-F238E27FC236}">
                <a16:creationId xmlns:a16="http://schemas.microsoft.com/office/drawing/2014/main" id="{B016B625-C1C7-4557-9C68-DF972F9FCB16}"/>
              </a:ext>
            </a:extLst>
          </p:cNvPr>
          <p:cNvSpPr txBox="1">
            <a:spLocks/>
          </p:cNvSpPr>
          <p:nvPr/>
        </p:nvSpPr>
        <p:spPr>
          <a:xfrm>
            <a:off x="0" y="60297"/>
            <a:ext cx="8458200"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t>I-765 : About You</a:t>
            </a:r>
          </a:p>
        </p:txBody>
      </p:sp>
    </p:spTree>
    <p:extLst>
      <p:ext uri="{BB962C8B-B14F-4D97-AF65-F5344CB8AC3E}">
        <p14:creationId xmlns:p14="http://schemas.microsoft.com/office/powerpoint/2010/main" val="2287419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B13443BF-C436-B74A-8DB9-B4AFB3C25F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6429" y="0"/>
            <a:ext cx="2211143" cy="6858000"/>
          </a:xfrm>
          <a:prstGeom prst="rect">
            <a:avLst/>
          </a:prstGeom>
        </p:spPr>
      </p:pic>
      <p:sp>
        <p:nvSpPr>
          <p:cNvPr id="4" name="Title 1">
            <a:extLst>
              <a:ext uri="{FF2B5EF4-FFF2-40B4-BE49-F238E27FC236}">
                <a16:creationId xmlns:a16="http://schemas.microsoft.com/office/drawing/2014/main" id="{4F25C1E9-59F1-4920-903B-03F23B280137}"/>
              </a:ext>
            </a:extLst>
          </p:cNvPr>
          <p:cNvSpPr txBox="1">
            <a:spLocks/>
          </p:cNvSpPr>
          <p:nvPr/>
        </p:nvSpPr>
        <p:spPr>
          <a:xfrm>
            <a:off x="0" y="60297"/>
            <a:ext cx="8458200"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t>I-765 : About You</a:t>
            </a:r>
          </a:p>
        </p:txBody>
      </p:sp>
    </p:spTree>
    <p:extLst>
      <p:ext uri="{BB962C8B-B14F-4D97-AF65-F5344CB8AC3E}">
        <p14:creationId xmlns:p14="http://schemas.microsoft.com/office/powerpoint/2010/main" val="3724736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686800" cy="304800"/>
          </a:xfrm>
        </p:spPr>
        <p:txBody>
          <a:bodyPr>
            <a:noAutofit/>
          </a:bodyPr>
          <a:lstStyle/>
          <a:p>
            <a:pPr algn="l"/>
            <a:r>
              <a:rPr lang="en-US" sz="1800"/>
              <a:t>I-821: Getting Started – Preparer information (Once selecting "Yes" to Preparer question)</a:t>
            </a:r>
          </a:p>
        </p:txBody>
      </p:sp>
      <p:sp>
        <p:nvSpPr>
          <p:cNvPr id="4" name="Rectangle 3">
            <a:extLst>
              <a:ext uri="{FF2B5EF4-FFF2-40B4-BE49-F238E27FC236}">
                <a16:creationId xmlns:a16="http://schemas.microsoft.com/office/drawing/2014/main" id="{16B46A6A-FDBD-2449-A656-C9584765A0B8}"/>
              </a:ext>
            </a:extLst>
          </p:cNvPr>
          <p:cNvSpPr/>
          <p:nvPr/>
        </p:nvSpPr>
        <p:spPr>
          <a:xfrm>
            <a:off x="-1066800" y="2133600"/>
            <a:ext cx="11096625"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5A60D87-A8CF-43EF-AA94-465EA44901D1}"/>
              </a:ext>
            </a:extLst>
          </p:cNvPr>
          <p:cNvPicPr>
            <a:picLocks noChangeAspect="1"/>
          </p:cNvPicPr>
          <p:nvPr/>
        </p:nvPicPr>
        <p:blipFill>
          <a:blip r:embed="rId3"/>
          <a:stretch>
            <a:fillRect/>
          </a:stretch>
        </p:blipFill>
        <p:spPr>
          <a:xfrm>
            <a:off x="0" y="381000"/>
            <a:ext cx="9144000" cy="22922764"/>
          </a:xfrm>
          <a:prstGeom prst="rect">
            <a:avLst/>
          </a:prstGeom>
        </p:spPr>
      </p:pic>
    </p:spTree>
    <p:extLst>
      <p:ext uri="{BB962C8B-B14F-4D97-AF65-F5344CB8AC3E}">
        <p14:creationId xmlns:p14="http://schemas.microsoft.com/office/powerpoint/2010/main" val="16362126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FC4F8C-70EC-F948-9A95-50382266FB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7084" y="0"/>
            <a:ext cx="3669833" cy="6858000"/>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CC225116-F7AD-4847-BB52-3B4B02E402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9673" y="655441"/>
            <a:ext cx="793412" cy="117170"/>
          </a:xfrm>
          <a:prstGeom prst="rect">
            <a:avLst/>
          </a:prstGeom>
        </p:spPr>
      </p:pic>
      <p:sp>
        <p:nvSpPr>
          <p:cNvPr id="4" name="Title 1">
            <a:extLst>
              <a:ext uri="{FF2B5EF4-FFF2-40B4-BE49-F238E27FC236}">
                <a16:creationId xmlns:a16="http://schemas.microsoft.com/office/drawing/2014/main" id="{A6A989BF-BFFB-4F1F-981A-ED099428CBD9}"/>
              </a:ext>
            </a:extLst>
          </p:cNvPr>
          <p:cNvSpPr txBox="1">
            <a:spLocks/>
          </p:cNvSpPr>
          <p:nvPr/>
        </p:nvSpPr>
        <p:spPr>
          <a:xfrm>
            <a:off x="0" y="60297"/>
            <a:ext cx="8458200"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t>I-765 : About You</a:t>
            </a:r>
          </a:p>
        </p:txBody>
      </p:sp>
    </p:spTree>
    <p:extLst>
      <p:ext uri="{BB962C8B-B14F-4D97-AF65-F5344CB8AC3E}">
        <p14:creationId xmlns:p14="http://schemas.microsoft.com/office/powerpoint/2010/main" val="21106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eams&#10;&#10;Description automatically generated">
            <a:extLst>
              <a:ext uri="{FF2B5EF4-FFF2-40B4-BE49-F238E27FC236}">
                <a16:creationId xmlns:a16="http://schemas.microsoft.com/office/drawing/2014/main" id="{CC1C9017-4555-0143-8C49-519EC7B2D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708" y="0"/>
            <a:ext cx="2822585" cy="6858000"/>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0FAD1EB0-299E-334D-BF6F-0A310A5E19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1856" y="485962"/>
            <a:ext cx="793412" cy="117170"/>
          </a:xfrm>
          <a:prstGeom prst="rect">
            <a:avLst/>
          </a:prstGeom>
        </p:spPr>
      </p:pic>
      <p:sp>
        <p:nvSpPr>
          <p:cNvPr id="4" name="Title 1">
            <a:extLst>
              <a:ext uri="{FF2B5EF4-FFF2-40B4-BE49-F238E27FC236}">
                <a16:creationId xmlns:a16="http://schemas.microsoft.com/office/drawing/2014/main" id="{38830D32-3D22-41BF-9559-A21763075DDB}"/>
              </a:ext>
            </a:extLst>
          </p:cNvPr>
          <p:cNvSpPr txBox="1">
            <a:spLocks/>
          </p:cNvSpPr>
          <p:nvPr/>
        </p:nvSpPr>
        <p:spPr>
          <a:xfrm>
            <a:off x="0" y="60297"/>
            <a:ext cx="8458200"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t>I-765 : About You</a:t>
            </a:r>
          </a:p>
        </p:txBody>
      </p:sp>
    </p:spTree>
    <p:extLst>
      <p:ext uri="{BB962C8B-B14F-4D97-AF65-F5344CB8AC3E}">
        <p14:creationId xmlns:p14="http://schemas.microsoft.com/office/powerpoint/2010/main" val="17464243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I-765: Evidence – 2 x 2 photo of you</a:t>
            </a:r>
          </a:p>
        </p:txBody>
      </p:sp>
      <p:grpSp>
        <p:nvGrpSpPr>
          <p:cNvPr id="4" name="Group 3">
            <a:extLst>
              <a:ext uri="{FF2B5EF4-FFF2-40B4-BE49-F238E27FC236}">
                <a16:creationId xmlns:a16="http://schemas.microsoft.com/office/drawing/2014/main" id="{07CBA153-F877-9C4C-92FE-2BD592444189}"/>
              </a:ext>
            </a:extLst>
          </p:cNvPr>
          <p:cNvGrpSpPr/>
          <p:nvPr/>
        </p:nvGrpSpPr>
        <p:grpSpPr>
          <a:xfrm>
            <a:off x="9616" y="457200"/>
            <a:ext cx="9144000" cy="16752733"/>
            <a:chOff x="9616" y="457200"/>
            <a:chExt cx="9144000" cy="16752733"/>
          </a:xfrm>
        </p:grpSpPr>
        <p:pic>
          <p:nvPicPr>
            <p:cNvPr id="6" name="Picture 5">
              <a:extLst>
                <a:ext uri="{FF2B5EF4-FFF2-40B4-BE49-F238E27FC236}">
                  <a16:creationId xmlns:a16="http://schemas.microsoft.com/office/drawing/2014/main" id="{5EBDF005-6850-417F-AC27-59134D718092}"/>
                </a:ext>
              </a:extLst>
            </p:cNvPr>
            <p:cNvPicPr>
              <a:picLocks noChangeAspect="1"/>
            </p:cNvPicPr>
            <p:nvPr/>
          </p:nvPicPr>
          <p:blipFill>
            <a:blip r:embed="rId2"/>
            <a:stretch>
              <a:fillRect/>
            </a:stretch>
          </p:blipFill>
          <p:spPr>
            <a:xfrm>
              <a:off x="9616" y="457200"/>
              <a:ext cx="9144000" cy="16752733"/>
            </a:xfrm>
            <a:prstGeom prst="rect">
              <a:avLst/>
            </a:prstGeom>
          </p:spPr>
        </p:pic>
        <p:sp>
          <p:nvSpPr>
            <p:cNvPr id="3" name="Rectangle 2">
              <a:extLst>
                <a:ext uri="{FF2B5EF4-FFF2-40B4-BE49-F238E27FC236}">
                  <a16:creationId xmlns:a16="http://schemas.microsoft.com/office/drawing/2014/main" id="{BB634393-030E-584E-B11C-721E2254178C}"/>
                </a:ext>
              </a:extLst>
            </p:cNvPr>
            <p:cNvSpPr/>
            <p:nvPr/>
          </p:nvSpPr>
          <p:spPr>
            <a:xfrm>
              <a:off x="1099458" y="4582888"/>
              <a:ext cx="729342" cy="217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A679566-C4FF-F94B-B8F2-28DC761B18CB}"/>
                </a:ext>
              </a:extLst>
            </p:cNvPr>
            <p:cNvSpPr/>
            <p:nvPr/>
          </p:nvSpPr>
          <p:spPr>
            <a:xfrm>
              <a:off x="1023258" y="5181600"/>
              <a:ext cx="729342" cy="217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058654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I-765: Evidence – Form I-94</a:t>
            </a:r>
          </a:p>
        </p:txBody>
      </p:sp>
      <p:grpSp>
        <p:nvGrpSpPr>
          <p:cNvPr id="3" name="Group 2">
            <a:extLst>
              <a:ext uri="{FF2B5EF4-FFF2-40B4-BE49-F238E27FC236}">
                <a16:creationId xmlns:a16="http://schemas.microsoft.com/office/drawing/2014/main" id="{17724709-6809-D84E-B189-45FD431C7317}"/>
              </a:ext>
            </a:extLst>
          </p:cNvPr>
          <p:cNvGrpSpPr/>
          <p:nvPr/>
        </p:nvGrpSpPr>
        <p:grpSpPr>
          <a:xfrm>
            <a:off x="0" y="483704"/>
            <a:ext cx="9144000" cy="17476916"/>
            <a:chOff x="0" y="483704"/>
            <a:chExt cx="9144000" cy="17476916"/>
          </a:xfrm>
        </p:grpSpPr>
        <p:pic>
          <p:nvPicPr>
            <p:cNvPr id="4" name="Picture 3">
              <a:extLst>
                <a:ext uri="{FF2B5EF4-FFF2-40B4-BE49-F238E27FC236}">
                  <a16:creationId xmlns:a16="http://schemas.microsoft.com/office/drawing/2014/main" id="{0AE41AC2-574F-41C4-B96B-096C7D18D035}"/>
                </a:ext>
              </a:extLst>
            </p:cNvPr>
            <p:cNvPicPr>
              <a:picLocks noChangeAspect="1"/>
            </p:cNvPicPr>
            <p:nvPr/>
          </p:nvPicPr>
          <p:blipFill>
            <a:blip r:embed="rId2"/>
            <a:stretch>
              <a:fillRect/>
            </a:stretch>
          </p:blipFill>
          <p:spPr>
            <a:xfrm>
              <a:off x="0" y="483704"/>
              <a:ext cx="9144000" cy="17476916"/>
            </a:xfrm>
            <a:prstGeom prst="rect">
              <a:avLst/>
            </a:prstGeom>
          </p:spPr>
        </p:pic>
        <p:sp>
          <p:nvSpPr>
            <p:cNvPr id="5" name="Rectangle 4">
              <a:extLst>
                <a:ext uri="{FF2B5EF4-FFF2-40B4-BE49-F238E27FC236}">
                  <a16:creationId xmlns:a16="http://schemas.microsoft.com/office/drawing/2014/main" id="{9640DB61-DAB8-2A47-B6B6-F214425E72F7}"/>
                </a:ext>
              </a:extLst>
            </p:cNvPr>
            <p:cNvSpPr/>
            <p:nvPr/>
          </p:nvSpPr>
          <p:spPr>
            <a:xfrm>
              <a:off x="1099458" y="4582888"/>
              <a:ext cx="729342" cy="217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7E181FE-D545-4044-A160-CA81E49727E3}"/>
                </a:ext>
              </a:extLst>
            </p:cNvPr>
            <p:cNvSpPr/>
            <p:nvPr/>
          </p:nvSpPr>
          <p:spPr>
            <a:xfrm>
              <a:off x="1099458" y="5181603"/>
              <a:ext cx="729342" cy="217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99094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I-765: Evidence – Employment Authorization Document </a:t>
            </a:r>
          </a:p>
        </p:txBody>
      </p:sp>
      <p:grpSp>
        <p:nvGrpSpPr>
          <p:cNvPr id="4" name="Group 3">
            <a:extLst>
              <a:ext uri="{FF2B5EF4-FFF2-40B4-BE49-F238E27FC236}">
                <a16:creationId xmlns:a16="http://schemas.microsoft.com/office/drawing/2014/main" id="{9F8AEFB1-551C-3345-B32B-15EF640246EE}"/>
              </a:ext>
            </a:extLst>
          </p:cNvPr>
          <p:cNvGrpSpPr/>
          <p:nvPr/>
        </p:nvGrpSpPr>
        <p:grpSpPr>
          <a:xfrm>
            <a:off x="-1" y="457200"/>
            <a:ext cx="9144000" cy="16245809"/>
            <a:chOff x="-1" y="457200"/>
            <a:chExt cx="9144000" cy="16245809"/>
          </a:xfrm>
        </p:grpSpPr>
        <p:pic>
          <p:nvPicPr>
            <p:cNvPr id="5" name="Picture 4">
              <a:extLst>
                <a:ext uri="{FF2B5EF4-FFF2-40B4-BE49-F238E27FC236}">
                  <a16:creationId xmlns:a16="http://schemas.microsoft.com/office/drawing/2014/main" id="{E747C31B-ABB4-4000-BA8B-8736F1C66A4D}"/>
                </a:ext>
              </a:extLst>
            </p:cNvPr>
            <p:cNvPicPr>
              <a:picLocks noChangeAspect="1"/>
            </p:cNvPicPr>
            <p:nvPr/>
          </p:nvPicPr>
          <p:blipFill>
            <a:blip r:embed="rId2"/>
            <a:stretch>
              <a:fillRect/>
            </a:stretch>
          </p:blipFill>
          <p:spPr>
            <a:xfrm>
              <a:off x="-1" y="457200"/>
              <a:ext cx="9144000" cy="16245809"/>
            </a:xfrm>
            <a:prstGeom prst="rect">
              <a:avLst/>
            </a:prstGeom>
          </p:spPr>
        </p:pic>
        <p:sp>
          <p:nvSpPr>
            <p:cNvPr id="6" name="Rectangle 5">
              <a:extLst>
                <a:ext uri="{FF2B5EF4-FFF2-40B4-BE49-F238E27FC236}">
                  <a16:creationId xmlns:a16="http://schemas.microsoft.com/office/drawing/2014/main" id="{57C613BC-EFE5-7F41-875F-D95D069C0C6B}"/>
                </a:ext>
              </a:extLst>
            </p:cNvPr>
            <p:cNvSpPr/>
            <p:nvPr/>
          </p:nvSpPr>
          <p:spPr>
            <a:xfrm>
              <a:off x="1099458" y="4582888"/>
              <a:ext cx="729342" cy="217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85E2C4E-345A-7E41-9AF5-308C63EB78FF}"/>
                </a:ext>
              </a:extLst>
            </p:cNvPr>
            <p:cNvSpPr/>
            <p:nvPr/>
          </p:nvSpPr>
          <p:spPr>
            <a:xfrm>
              <a:off x="1001487" y="5181600"/>
              <a:ext cx="729342" cy="217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979962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I-765: Evidence – Proof of identity and nationality</a:t>
            </a:r>
          </a:p>
        </p:txBody>
      </p:sp>
      <p:grpSp>
        <p:nvGrpSpPr>
          <p:cNvPr id="3" name="Group 2">
            <a:extLst>
              <a:ext uri="{FF2B5EF4-FFF2-40B4-BE49-F238E27FC236}">
                <a16:creationId xmlns:a16="http://schemas.microsoft.com/office/drawing/2014/main" id="{E66BE7C8-9A27-514A-8835-44EF30D9C995}"/>
              </a:ext>
            </a:extLst>
          </p:cNvPr>
          <p:cNvGrpSpPr/>
          <p:nvPr/>
        </p:nvGrpSpPr>
        <p:grpSpPr>
          <a:xfrm>
            <a:off x="-1" y="457200"/>
            <a:ext cx="9144000" cy="16028554"/>
            <a:chOff x="-1" y="457200"/>
            <a:chExt cx="9144000" cy="16028554"/>
          </a:xfrm>
        </p:grpSpPr>
        <p:pic>
          <p:nvPicPr>
            <p:cNvPr id="5" name="Picture 4">
              <a:extLst>
                <a:ext uri="{FF2B5EF4-FFF2-40B4-BE49-F238E27FC236}">
                  <a16:creationId xmlns:a16="http://schemas.microsoft.com/office/drawing/2014/main" id="{83DDB5DF-AB76-4C17-B57C-EF940819AC6D}"/>
                </a:ext>
              </a:extLst>
            </p:cNvPr>
            <p:cNvPicPr>
              <a:picLocks noChangeAspect="1"/>
            </p:cNvPicPr>
            <p:nvPr/>
          </p:nvPicPr>
          <p:blipFill>
            <a:blip r:embed="rId2"/>
            <a:stretch>
              <a:fillRect/>
            </a:stretch>
          </p:blipFill>
          <p:spPr>
            <a:xfrm>
              <a:off x="-1" y="457200"/>
              <a:ext cx="9144000" cy="16028554"/>
            </a:xfrm>
            <a:prstGeom prst="rect">
              <a:avLst/>
            </a:prstGeom>
          </p:spPr>
        </p:pic>
        <p:sp>
          <p:nvSpPr>
            <p:cNvPr id="4" name="Rectangle 3">
              <a:extLst>
                <a:ext uri="{FF2B5EF4-FFF2-40B4-BE49-F238E27FC236}">
                  <a16:creationId xmlns:a16="http://schemas.microsoft.com/office/drawing/2014/main" id="{6D9C47D4-151C-BB4B-A45A-8182138E0A51}"/>
                </a:ext>
              </a:extLst>
            </p:cNvPr>
            <p:cNvSpPr/>
            <p:nvPr/>
          </p:nvSpPr>
          <p:spPr>
            <a:xfrm>
              <a:off x="1099458" y="4582888"/>
              <a:ext cx="729342" cy="217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56F5061-DB1E-684E-BF19-D37EE440D702}"/>
                </a:ext>
              </a:extLst>
            </p:cNvPr>
            <p:cNvSpPr/>
            <p:nvPr/>
          </p:nvSpPr>
          <p:spPr>
            <a:xfrm>
              <a:off x="1099458" y="5301346"/>
              <a:ext cx="729342" cy="217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831744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I-765: Review and Submit – Review your application (with hard stop)</a:t>
            </a:r>
          </a:p>
        </p:txBody>
      </p:sp>
      <p:pic>
        <p:nvPicPr>
          <p:cNvPr id="4" name="Picture 3">
            <a:extLst>
              <a:ext uri="{FF2B5EF4-FFF2-40B4-BE49-F238E27FC236}">
                <a16:creationId xmlns:a16="http://schemas.microsoft.com/office/drawing/2014/main" id="{708137FA-A0C1-47B0-96E9-114FC4FDADA7}"/>
              </a:ext>
            </a:extLst>
          </p:cNvPr>
          <p:cNvPicPr>
            <a:picLocks noChangeAspect="1"/>
          </p:cNvPicPr>
          <p:nvPr/>
        </p:nvPicPr>
        <p:blipFill>
          <a:blip r:embed="rId2"/>
          <a:stretch>
            <a:fillRect/>
          </a:stretch>
        </p:blipFill>
        <p:spPr>
          <a:xfrm>
            <a:off x="-1" y="457200"/>
            <a:ext cx="9144000" cy="18901143"/>
          </a:xfrm>
          <a:prstGeom prst="rect">
            <a:avLst/>
          </a:prstGeom>
        </p:spPr>
      </p:pic>
    </p:spTree>
    <p:extLst>
      <p:ext uri="{BB962C8B-B14F-4D97-AF65-F5344CB8AC3E}">
        <p14:creationId xmlns:p14="http://schemas.microsoft.com/office/powerpoint/2010/main" val="23097954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I-765: Review and Submit – Review your application (without errors)</a:t>
            </a:r>
          </a:p>
        </p:txBody>
      </p:sp>
      <p:pic>
        <p:nvPicPr>
          <p:cNvPr id="3" name="Picture 2">
            <a:extLst>
              <a:ext uri="{FF2B5EF4-FFF2-40B4-BE49-F238E27FC236}">
                <a16:creationId xmlns:a16="http://schemas.microsoft.com/office/drawing/2014/main" id="{FB4D19EE-932A-4BD2-B95F-486039CE86DA}"/>
              </a:ext>
            </a:extLst>
          </p:cNvPr>
          <p:cNvPicPr>
            <a:picLocks noChangeAspect="1"/>
          </p:cNvPicPr>
          <p:nvPr/>
        </p:nvPicPr>
        <p:blipFill>
          <a:blip r:embed="rId2"/>
          <a:stretch>
            <a:fillRect/>
          </a:stretch>
        </p:blipFill>
        <p:spPr>
          <a:xfrm>
            <a:off x="-1" y="457200"/>
            <a:ext cx="9144000" cy="17303115"/>
          </a:xfrm>
          <a:prstGeom prst="rect">
            <a:avLst/>
          </a:prstGeom>
        </p:spPr>
      </p:pic>
    </p:spTree>
    <p:extLst>
      <p:ext uri="{BB962C8B-B14F-4D97-AF65-F5344CB8AC3E}">
        <p14:creationId xmlns:p14="http://schemas.microsoft.com/office/powerpoint/2010/main" val="15116348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I-765: Review and Submit – Your application summary</a:t>
            </a:r>
          </a:p>
        </p:txBody>
      </p:sp>
      <p:grpSp>
        <p:nvGrpSpPr>
          <p:cNvPr id="40" name="Group 39">
            <a:extLst>
              <a:ext uri="{FF2B5EF4-FFF2-40B4-BE49-F238E27FC236}">
                <a16:creationId xmlns:a16="http://schemas.microsoft.com/office/drawing/2014/main" id="{2A9C6EC5-8249-4C49-84DB-F2B511ACB6CC}"/>
              </a:ext>
            </a:extLst>
          </p:cNvPr>
          <p:cNvGrpSpPr/>
          <p:nvPr/>
        </p:nvGrpSpPr>
        <p:grpSpPr>
          <a:xfrm>
            <a:off x="1091223" y="457200"/>
            <a:ext cx="6961550" cy="53391485"/>
            <a:chOff x="1091223" y="457200"/>
            <a:chExt cx="6961550" cy="53391485"/>
          </a:xfrm>
        </p:grpSpPr>
        <p:pic>
          <p:nvPicPr>
            <p:cNvPr id="29" name="Picture 28">
              <a:extLst>
                <a:ext uri="{FF2B5EF4-FFF2-40B4-BE49-F238E27FC236}">
                  <a16:creationId xmlns:a16="http://schemas.microsoft.com/office/drawing/2014/main" id="{967A1E4C-35E0-F341-BDB7-FEF94BEE90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225" y="20533488"/>
              <a:ext cx="6961547" cy="6858000"/>
            </a:xfrm>
            <a:prstGeom prst="rect">
              <a:avLst/>
            </a:prstGeom>
          </p:spPr>
        </p:pic>
        <p:pic>
          <p:nvPicPr>
            <p:cNvPr id="9" name="Picture 8">
              <a:extLst>
                <a:ext uri="{FF2B5EF4-FFF2-40B4-BE49-F238E27FC236}">
                  <a16:creationId xmlns:a16="http://schemas.microsoft.com/office/drawing/2014/main" id="{093FF194-0C87-4849-BB79-1ADC5D27DD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226" y="457200"/>
              <a:ext cx="6961547" cy="6858000"/>
            </a:xfrm>
            <a:prstGeom prst="rect">
              <a:avLst/>
            </a:prstGeom>
          </p:spPr>
        </p:pic>
        <p:pic>
          <p:nvPicPr>
            <p:cNvPr id="27" name="Picture 26">
              <a:extLst>
                <a:ext uri="{FF2B5EF4-FFF2-40B4-BE49-F238E27FC236}">
                  <a16:creationId xmlns:a16="http://schemas.microsoft.com/office/drawing/2014/main" id="{0B5212E3-8558-864B-A2BE-A480306582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226" y="14040091"/>
              <a:ext cx="6961547" cy="6858000"/>
            </a:xfrm>
            <a:prstGeom prst="rect">
              <a:avLst/>
            </a:prstGeom>
          </p:spPr>
        </p:pic>
        <p:pic>
          <p:nvPicPr>
            <p:cNvPr id="25" name="Picture 24">
              <a:extLst>
                <a:ext uri="{FF2B5EF4-FFF2-40B4-BE49-F238E27FC236}">
                  <a16:creationId xmlns:a16="http://schemas.microsoft.com/office/drawing/2014/main" id="{EFECA9FD-E45D-0148-8D80-1855A9126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226" y="7303625"/>
              <a:ext cx="6961547" cy="6858000"/>
            </a:xfrm>
            <a:prstGeom prst="rect">
              <a:avLst/>
            </a:prstGeom>
          </p:spPr>
        </p:pic>
        <p:pic>
          <p:nvPicPr>
            <p:cNvPr id="31" name="Picture 30">
              <a:extLst>
                <a:ext uri="{FF2B5EF4-FFF2-40B4-BE49-F238E27FC236}">
                  <a16:creationId xmlns:a16="http://schemas.microsoft.com/office/drawing/2014/main" id="{1F025758-8851-234F-9EC3-D9407024E4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225" y="27368338"/>
              <a:ext cx="6961547" cy="6858000"/>
            </a:xfrm>
            <a:prstGeom prst="rect">
              <a:avLst/>
            </a:prstGeom>
          </p:spPr>
        </p:pic>
        <p:pic>
          <p:nvPicPr>
            <p:cNvPr id="33" name="Picture 32">
              <a:extLst>
                <a:ext uri="{FF2B5EF4-FFF2-40B4-BE49-F238E27FC236}">
                  <a16:creationId xmlns:a16="http://schemas.microsoft.com/office/drawing/2014/main" id="{6FB57E9D-914C-7748-9A97-ECC17E3907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224" y="33985469"/>
              <a:ext cx="6961547" cy="6858000"/>
            </a:xfrm>
            <a:prstGeom prst="rect">
              <a:avLst/>
            </a:prstGeom>
          </p:spPr>
        </p:pic>
        <p:pic>
          <p:nvPicPr>
            <p:cNvPr id="35" name="Picture 34">
              <a:extLst>
                <a:ext uri="{FF2B5EF4-FFF2-40B4-BE49-F238E27FC236}">
                  <a16:creationId xmlns:a16="http://schemas.microsoft.com/office/drawing/2014/main" id="{074992FC-3C2E-004A-9D23-CB282346EA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1224" y="40602600"/>
              <a:ext cx="6961547" cy="6858000"/>
            </a:xfrm>
            <a:prstGeom prst="rect">
              <a:avLst/>
            </a:prstGeom>
          </p:spPr>
        </p:pic>
        <p:pic>
          <p:nvPicPr>
            <p:cNvPr id="39" name="Picture 38">
              <a:extLst>
                <a:ext uri="{FF2B5EF4-FFF2-40B4-BE49-F238E27FC236}">
                  <a16:creationId xmlns:a16="http://schemas.microsoft.com/office/drawing/2014/main" id="{32B69002-D62B-804C-8E2B-59F2C6754E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1223" y="46990685"/>
              <a:ext cx="6961547" cy="6858000"/>
            </a:xfrm>
            <a:prstGeom prst="rect">
              <a:avLst/>
            </a:prstGeom>
          </p:spPr>
        </p:pic>
      </p:grpSp>
    </p:spTree>
    <p:extLst>
      <p:ext uri="{BB962C8B-B14F-4D97-AF65-F5344CB8AC3E}">
        <p14:creationId xmlns:p14="http://schemas.microsoft.com/office/powerpoint/2010/main" val="8520473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I-765: Review and Submit – Your statement</a:t>
            </a:r>
          </a:p>
        </p:txBody>
      </p:sp>
      <p:pic>
        <p:nvPicPr>
          <p:cNvPr id="3" name="Picture 2">
            <a:extLst>
              <a:ext uri="{FF2B5EF4-FFF2-40B4-BE49-F238E27FC236}">
                <a16:creationId xmlns:a16="http://schemas.microsoft.com/office/drawing/2014/main" id="{FA305AB5-A706-45C5-B665-E9682C077B3B}"/>
              </a:ext>
            </a:extLst>
          </p:cNvPr>
          <p:cNvPicPr>
            <a:picLocks noChangeAspect="1"/>
          </p:cNvPicPr>
          <p:nvPr/>
        </p:nvPicPr>
        <p:blipFill>
          <a:blip r:embed="rId2"/>
          <a:stretch>
            <a:fillRect/>
          </a:stretch>
        </p:blipFill>
        <p:spPr>
          <a:xfrm>
            <a:off x="13317" y="483093"/>
            <a:ext cx="9144000" cy="13233213"/>
          </a:xfrm>
          <a:prstGeom prst="rect">
            <a:avLst/>
          </a:prstGeom>
        </p:spPr>
      </p:pic>
    </p:spTree>
    <p:extLst>
      <p:ext uri="{BB962C8B-B14F-4D97-AF65-F5344CB8AC3E}">
        <p14:creationId xmlns:p14="http://schemas.microsoft.com/office/powerpoint/2010/main" val="2626323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6200"/>
            <a:ext cx="9143999" cy="304800"/>
          </a:xfrm>
        </p:spPr>
        <p:txBody>
          <a:bodyPr>
            <a:noAutofit/>
          </a:bodyPr>
          <a:lstStyle/>
          <a:p>
            <a:pPr algn="l"/>
            <a:r>
              <a:rPr lang="en-US" sz="1800"/>
              <a:t>I-821: Getting Started – Interpreter information (Once selecting "Yes" to Interpreter question)</a:t>
            </a:r>
          </a:p>
        </p:txBody>
      </p:sp>
      <p:pic>
        <p:nvPicPr>
          <p:cNvPr id="5" name="Picture 4">
            <a:extLst>
              <a:ext uri="{FF2B5EF4-FFF2-40B4-BE49-F238E27FC236}">
                <a16:creationId xmlns:a16="http://schemas.microsoft.com/office/drawing/2014/main" id="{6E2D8551-C727-45FD-A290-F12C5F00A240}"/>
              </a:ext>
            </a:extLst>
          </p:cNvPr>
          <p:cNvPicPr>
            <a:picLocks noChangeAspect="1"/>
          </p:cNvPicPr>
          <p:nvPr/>
        </p:nvPicPr>
        <p:blipFill>
          <a:blip r:embed="rId2"/>
          <a:stretch>
            <a:fillRect/>
          </a:stretch>
        </p:blipFill>
        <p:spPr>
          <a:xfrm>
            <a:off x="-1" y="411933"/>
            <a:ext cx="9144000" cy="22309606"/>
          </a:xfrm>
          <a:prstGeom prst="rect">
            <a:avLst/>
          </a:prstGeom>
        </p:spPr>
      </p:pic>
    </p:spTree>
    <p:extLst>
      <p:ext uri="{BB962C8B-B14F-4D97-AF65-F5344CB8AC3E}">
        <p14:creationId xmlns:p14="http://schemas.microsoft.com/office/powerpoint/2010/main" val="41576572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I-765: Review and Submit – Your signature</a:t>
            </a:r>
          </a:p>
        </p:txBody>
      </p:sp>
      <p:pic>
        <p:nvPicPr>
          <p:cNvPr id="4" name="Picture 3">
            <a:extLst>
              <a:ext uri="{FF2B5EF4-FFF2-40B4-BE49-F238E27FC236}">
                <a16:creationId xmlns:a16="http://schemas.microsoft.com/office/drawing/2014/main" id="{C5201C4C-7BFB-47A4-A3C6-D01771AFF1F1}"/>
              </a:ext>
            </a:extLst>
          </p:cNvPr>
          <p:cNvPicPr>
            <a:picLocks noChangeAspect="1"/>
          </p:cNvPicPr>
          <p:nvPr/>
        </p:nvPicPr>
        <p:blipFill>
          <a:blip r:embed="rId2"/>
          <a:stretch>
            <a:fillRect/>
          </a:stretch>
        </p:blipFill>
        <p:spPr>
          <a:xfrm>
            <a:off x="-1" y="455720"/>
            <a:ext cx="9144000" cy="21228180"/>
          </a:xfrm>
          <a:prstGeom prst="rect">
            <a:avLst/>
          </a:prstGeom>
        </p:spPr>
      </p:pic>
    </p:spTree>
    <p:extLst>
      <p:ext uri="{BB962C8B-B14F-4D97-AF65-F5344CB8AC3E}">
        <p14:creationId xmlns:p14="http://schemas.microsoft.com/office/powerpoint/2010/main" val="1416699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458200" cy="381000"/>
          </a:xfrm>
        </p:spPr>
        <p:txBody>
          <a:bodyPr>
            <a:noAutofit/>
          </a:bodyPr>
          <a:lstStyle/>
          <a:p>
            <a:pPr algn="l"/>
            <a:r>
              <a:rPr lang="en-US" sz="1800"/>
              <a:t>I-765: Review and Submit – Pay and submit</a:t>
            </a:r>
          </a:p>
        </p:txBody>
      </p:sp>
      <p:pic>
        <p:nvPicPr>
          <p:cNvPr id="3" name="Picture 2">
            <a:extLst>
              <a:ext uri="{FF2B5EF4-FFF2-40B4-BE49-F238E27FC236}">
                <a16:creationId xmlns:a16="http://schemas.microsoft.com/office/drawing/2014/main" id="{D3A3F1F7-292E-4B71-829B-E5CFD5BB5170}"/>
              </a:ext>
            </a:extLst>
          </p:cNvPr>
          <p:cNvPicPr>
            <a:picLocks noChangeAspect="1"/>
          </p:cNvPicPr>
          <p:nvPr/>
        </p:nvPicPr>
        <p:blipFill>
          <a:blip r:embed="rId2"/>
          <a:stretch>
            <a:fillRect/>
          </a:stretch>
        </p:blipFill>
        <p:spPr>
          <a:xfrm>
            <a:off x="5179" y="457200"/>
            <a:ext cx="9144000" cy="19958444"/>
          </a:xfrm>
          <a:prstGeom prst="rect">
            <a:avLst/>
          </a:prstGeom>
        </p:spPr>
      </p:pic>
    </p:spTree>
    <p:extLst>
      <p:ext uri="{BB962C8B-B14F-4D97-AF65-F5344CB8AC3E}">
        <p14:creationId xmlns:p14="http://schemas.microsoft.com/office/powerpoint/2010/main" val="6480277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7000"/>
            <a:ext cx="9144000" cy="1219200"/>
          </a:xfrm>
        </p:spPr>
        <p:txBody>
          <a:bodyPr>
            <a:noAutofit/>
          </a:bodyPr>
          <a:lstStyle/>
          <a:p>
            <a:r>
              <a:rPr lang="en-US" err="1"/>
              <a:t>Pay.gov</a:t>
            </a:r>
            <a:r>
              <a:rPr lang="en-US"/>
              <a:t> flow (outside </a:t>
            </a:r>
            <a:r>
              <a:rPr lang="en-US" err="1"/>
              <a:t>myUSCIS</a:t>
            </a:r>
            <a:r>
              <a:rPr lang="en-US"/>
              <a:t> UI)</a:t>
            </a:r>
            <a:endParaRPr lang="en-US" sz="1800"/>
          </a:p>
        </p:txBody>
      </p:sp>
    </p:spTree>
    <p:extLst>
      <p:ext uri="{BB962C8B-B14F-4D97-AF65-F5344CB8AC3E}">
        <p14:creationId xmlns:p14="http://schemas.microsoft.com/office/powerpoint/2010/main" val="40864111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5" y="152400"/>
            <a:ext cx="8458200" cy="381000"/>
          </a:xfrm>
        </p:spPr>
        <p:txBody>
          <a:bodyPr>
            <a:noAutofit/>
          </a:bodyPr>
          <a:lstStyle/>
          <a:p>
            <a:pPr algn="l"/>
            <a:br>
              <a:rPr lang="en-US" sz="1800"/>
            </a:br>
            <a:r>
              <a:rPr lang="en-US" sz="1800"/>
              <a:t>Concurrent Filing: Confirmation – Payment successful</a:t>
            </a:r>
            <a:br>
              <a:rPr lang="en-US" sz="1800"/>
            </a:br>
            <a:endParaRPr lang="en-US" sz="1800"/>
          </a:p>
        </p:txBody>
      </p:sp>
      <p:pic>
        <p:nvPicPr>
          <p:cNvPr id="5" name="Picture 4" descr="Graphical user interface, text, application, Teams&#10;&#10;Description automatically generated">
            <a:extLst>
              <a:ext uri="{FF2B5EF4-FFF2-40B4-BE49-F238E27FC236}">
                <a16:creationId xmlns:a16="http://schemas.microsoft.com/office/drawing/2014/main" id="{7FA742DF-C1A8-4130-A5D3-9C586C81B39D}"/>
              </a:ext>
            </a:extLst>
          </p:cNvPr>
          <p:cNvPicPr>
            <a:picLocks noChangeAspect="1"/>
          </p:cNvPicPr>
          <p:nvPr/>
        </p:nvPicPr>
        <p:blipFill rotWithShape="1">
          <a:blip r:embed="rId3">
            <a:extLst>
              <a:ext uri="{28A0092B-C50C-407E-A947-70E740481C1C}">
                <a14:useLocalDpi xmlns:a14="http://schemas.microsoft.com/office/drawing/2010/main" val="0"/>
              </a:ext>
            </a:extLst>
          </a:blip>
          <a:srcRect b="3241"/>
          <a:stretch/>
        </p:blipFill>
        <p:spPr>
          <a:xfrm>
            <a:off x="0" y="577103"/>
            <a:ext cx="9144000" cy="5518897"/>
          </a:xfrm>
          <a:prstGeom prst="rect">
            <a:avLst/>
          </a:prstGeom>
        </p:spPr>
      </p:pic>
    </p:spTree>
    <p:extLst>
      <p:ext uri="{BB962C8B-B14F-4D97-AF65-F5344CB8AC3E}">
        <p14:creationId xmlns:p14="http://schemas.microsoft.com/office/powerpoint/2010/main" val="42753442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458200" cy="381000"/>
          </a:xfrm>
        </p:spPr>
        <p:txBody>
          <a:bodyPr>
            <a:noAutofit/>
          </a:bodyPr>
          <a:lstStyle/>
          <a:p>
            <a:pPr algn="l"/>
            <a:r>
              <a:rPr lang="en-US" sz="1800"/>
              <a:t>Concurrent Filing: Confirmation – Payment unsuccessful </a:t>
            </a:r>
            <a:br>
              <a:rPr lang="en-US" sz="1800"/>
            </a:br>
            <a:endParaRPr lang="en-US" sz="1800"/>
          </a:p>
        </p:txBody>
      </p:sp>
      <p:grpSp>
        <p:nvGrpSpPr>
          <p:cNvPr id="6" name="Group 5">
            <a:extLst>
              <a:ext uri="{FF2B5EF4-FFF2-40B4-BE49-F238E27FC236}">
                <a16:creationId xmlns:a16="http://schemas.microsoft.com/office/drawing/2014/main" id="{66043D19-FC73-F149-B04A-204ABE9EEB80}"/>
              </a:ext>
            </a:extLst>
          </p:cNvPr>
          <p:cNvGrpSpPr/>
          <p:nvPr/>
        </p:nvGrpSpPr>
        <p:grpSpPr>
          <a:xfrm>
            <a:off x="0" y="323850"/>
            <a:ext cx="9144000" cy="6153150"/>
            <a:chOff x="0" y="323850"/>
            <a:chExt cx="9144000" cy="6153150"/>
          </a:xfrm>
        </p:grpSpPr>
        <p:pic>
          <p:nvPicPr>
            <p:cNvPr id="1026" name="Picture 2">
              <a:extLst>
                <a:ext uri="{FF2B5EF4-FFF2-40B4-BE49-F238E27FC236}">
                  <a16:creationId xmlns:a16="http://schemas.microsoft.com/office/drawing/2014/main" id="{FAEF8AC4-B794-644A-BA5C-B1E3EA6B8A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20"/>
            <a:stretch/>
          </p:blipFill>
          <p:spPr bwMode="auto">
            <a:xfrm>
              <a:off x="0" y="323850"/>
              <a:ext cx="9144000" cy="61531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BA7F7A5-D4A6-4401-BE85-0AD3F205082C}"/>
                </a:ext>
              </a:extLst>
            </p:cNvPr>
            <p:cNvSpPr/>
            <p:nvPr/>
          </p:nvSpPr>
          <p:spPr>
            <a:xfrm>
              <a:off x="2057400" y="28194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D700796-AD14-4CFB-BD49-669EB74CD8DF}"/>
                </a:ext>
              </a:extLst>
            </p:cNvPr>
            <p:cNvSpPr txBox="1"/>
            <p:nvPr/>
          </p:nvSpPr>
          <p:spPr>
            <a:xfrm>
              <a:off x="2057400" y="2523708"/>
              <a:ext cx="5876441" cy="553998"/>
            </a:xfrm>
            <a:prstGeom prst="rect">
              <a:avLst/>
            </a:prstGeom>
            <a:noFill/>
          </p:spPr>
          <p:txBody>
            <a:bodyPr wrap="square" rtlCol="0">
              <a:spAutoFit/>
            </a:bodyPr>
            <a:lstStyle/>
            <a:p>
              <a:r>
                <a:rPr lang="en-US" sz="1500">
                  <a:solidFill>
                    <a:schemeClr val="tx1">
                      <a:lumMod val="65000"/>
                      <a:lumOff val="35000"/>
                    </a:schemeClr>
                  </a:solidFill>
                </a:rPr>
                <a:t>You did not submit your Application for Temporary Status (I-821) or Application for Employment Authorization (I-765)</a:t>
              </a:r>
            </a:p>
          </p:txBody>
        </p:sp>
      </p:grpSp>
    </p:spTree>
    <p:extLst>
      <p:ext uri="{BB962C8B-B14F-4D97-AF65-F5344CB8AC3E}">
        <p14:creationId xmlns:p14="http://schemas.microsoft.com/office/powerpoint/2010/main" val="34967667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2040</Words>
  <Application>Microsoft Office PowerPoint</Application>
  <PresentationFormat>On-screen Show (4:3)</PresentationFormat>
  <Paragraphs>179</Paragraphs>
  <Slides>94</Slides>
  <Notes>47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94</vt:i4>
      </vt:variant>
    </vt:vector>
  </HeadingPairs>
  <TitlesOfParts>
    <vt:vector size="98" baseType="lpstr">
      <vt:lpstr>Arial</vt:lpstr>
      <vt:lpstr>Calibri</vt:lpstr>
      <vt:lpstr>Source Sans Pro</vt:lpstr>
      <vt:lpstr>Office Theme</vt:lpstr>
      <vt:lpstr>I-821, Application for Temporary Protected Status</vt:lpstr>
      <vt:lpstr>I-821: Application Overview</vt:lpstr>
      <vt:lpstr>I-821: Start Application </vt:lpstr>
      <vt:lpstr>I-821: Getting Started – Reason for applying</vt:lpstr>
      <vt:lpstr>I-821: Getting Started – Reason for applying (also filing I-765)</vt:lpstr>
      <vt:lpstr>I-821: Getting Started – Preparer and interpreter information</vt:lpstr>
      <vt:lpstr>I-821: Getting Started – Preparer and interpreter information (Once selecting ‘Yes’ from previous slide)</vt:lpstr>
      <vt:lpstr>I-821: Getting Started – Preparer information (Once selecting "Yes" to Preparer question)</vt:lpstr>
      <vt:lpstr>I-821: Getting Started – Interpreter information (Once selecting "Yes" to Interpreter question)</vt:lpstr>
      <vt:lpstr>I-821: About You – Your name</vt:lpstr>
      <vt:lpstr>I-821: About You – Your name (if user selects ‘Yes’ for other names) </vt:lpstr>
      <vt:lpstr>I-821: About You – Your contact information</vt:lpstr>
      <vt:lpstr>I-821: About You – When and where you were born</vt:lpstr>
      <vt:lpstr>I-821: About You – Describe yourself</vt:lpstr>
      <vt:lpstr>I-821: About You – Where you have lived</vt:lpstr>
      <vt:lpstr>I-821: About You – Your immigration information</vt:lpstr>
      <vt:lpstr>I-821: About You – Immigration status</vt:lpstr>
      <vt:lpstr>I-821: About You – Immigration status (User selects ‘Yes’ from previous slide)</vt:lpstr>
      <vt:lpstr>I-821: About You – Immigration status (User selects 3rd checkbox)</vt:lpstr>
      <vt:lpstr>I-821: About You – Other information</vt:lpstr>
      <vt:lpstr>I-821: Your Family – Martial status</vt:lpstr>
      <vt:lpstr>I-821: Your Family – Martial status (if user selects ‘Married’)</vt:lpstr>
      <vt:lpstr>I-821: Your Family – Martial status (if user selects ‘Legally Separated’)</vt:lpstr>
      <vt:lpstr>I-821: Basis of Eligibility – Immigration eligibility</vt:lpstr>
      <vt:lpstr>I-821: Basis of Eligibility – Immigration eligibility (if user selects ‘Yes’ from previous slide)</vt:lpstr>
      <vt:lpstr>I-821: Basis of Eligibility – Immigration eligibility page 2</vt:lpstr>
      <vt:lpstr>I-821: Basis of Eligibility – Immigration eligibility page 3 (User selects ‘Yes’ from previous slide)</vt:lpstr>
      <vt:lpstr>I-821: Basis of Eligibility – Immigration eligibility page 3 (User adds a country)</vt:lpstr>
      <vt:lpstr>I-821: Basis of Eligibility – Immigration eligibility page 3 (User selects ‘Yes’ on the page)</vt:lpstr>
      <vt:lpstr>I-821: Basis of Eligibility – Citizenship claims and immigration violations</vt:lpstr>
      <vt:lpstr>I-821: Basis of Eligibility – Citizenship claims and immigration violations page 2</vt:lpstr>
      <vt:lpstr>I-821: Basis of Eligibility – Citizenship claims and immigration violations page 2 ( if user selects ‘Yes)</vt:lpstr>
      <vt:lpstr>I-821: Basis of Eligibility – Affiliations</vt:lpstr>
      <vt:lpstr>I-821: Basis of Eligibility – Affiliations (if user selects ‘Yes’)</vt:lpstr>
      <vt:lpstr>I-821: Basis of Eligibility – Affiliations page 2</vt:lpstr>
      <vt:lpstr>I-821: Basis of Eligibility – Affiliations page 2 (if user selects ‘Yes’)</vt:lpstr>
      <vt:lpstr>I-821: Basis of Eligibility – Affiliations page 3</vt:lpstr>
      <vt:lpstr>I-821: Basis of Eligibility – Affiliations page 3 (if user selects ‘Yes’)</vt:lpstr>
      <vt:lpstr>I-821: Basis of Eligibility – Crimes and offenses</vt:lpstr>
      <vt:lpstr>I-821: Basis of Eligibility – Crimes and offenses (if user selects ‘Yes’)</vt:lpstr>
      <vt:lpstr>I-821: Basis of Eligibility – Crimes and offenses page 2</vt:lpstr>
      <vt:lpstr>I-821: Basis of Eligibility – Crimes and offenses page 2 (if user selects ‘Yes’)</vt:lpstr>
      <vt:lpstr>I-821: Basis of Eligibility – Crimes and offenses page 3</vt:lpstr>
      <vt:lpstr>I-821: Basis of Eligibility – Crimes and offenses page 3 (if user selects ‘Yes’)</vt:lpstr>
      <vt:lpstr>I-821: Basis of Eligibility – Moral character</vt:lpstr>
      <vt:lpstr>I-821: Basis of Eligibility – Moral character (if user selects ‘Yes’)</vt:lpstr>
      <vt:lpstr>I-821: Basis of Eligibility – Moral character page 2</vt:lpstr>
      <vt:lpstr>I-821: Basis of Eligibility – Moral character page 2 (if user selects ‘Yes’)</vt:lpstr>
      <vt:lpstr>I-821:Evidence – Proof of identity and nationality</vt:lpstr>
      <vt:lpstr>I-821:Evidence – Proof of Residence</vt:lpstr>
      <vt:lpstr>I-821:Evidence – Proof of entry</vt:lpstr>
      <vt:lpstr>I-821:Evidence – Criminal history</vt:lpstr>
      <vt:lpstr>I-821: Additional Information – Additional information </vt:lpstr>
      <vt:lpstr>I-821: Additional Information – Additional information (User adds a response) </vt:lpstr>
      <vt:lpstr>I-821: Review and Submit – Review your application (with hard stop)</vt:lpstr>
      <vt:lpstr>I-821: Review and Submit – Review your application (without errors)</vt:lpstr>
      <vt:lpstr>I-821: Review and Submit – Your application summary</vt:lpstr>
      <vt:lpstr>I-821: Review and Submit – Preparer statement </vt:lpstr>
      <vt:lpstr>I-821: Review and Submit – Preparer signature </vt:lpstr>
      <vt:lpstr>I-821: Review and Submit – Interpreter certification</vt:lpstr>
      <vt:lpstr>I-821: Review and Submit – Interpreter signature</vt:lpstr>
      <vt:lpstr>I-821: Review and Submit – Your statement</vt:lpstr>
      <vt:lpstr>I-821: Review and Submit – Your signature</vt:lpstr>
      <vt:lpstr>I-821: Review and Submit – Your signature (User selects the checkbox)</vt:lpstr>
      <vt:lpstr>I-821: Review and Submit – Finish the I-821 and continue to the I-765</vt:lpstr>
      <vt:lpstr>I-765: Application Overview</vt:lpstr>
      <vt:lpstr>I-765: Start Application</vt:lpstr>
      <vt:lpstr>User Completes I-765</vt:lpstr>
      <vt:lpstr>I-765: Getting Started – Basis of eligibility</vt:lpstr>
      <vt:lpstr>I-765: Getting Started – Reason for applying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I-765: Evidence – 2 x 2 photo of you</vt:lpstr>
      <vt:lpstr>I-765: Evidence – Form I-94</vt:lpstr>
      <vt:lpstr>I-765: Evidence – Employment Authorization Document </vt:lpstr>
      <vt:lpstr>I-765: Evidence – Proof of identity and nationality</vt:lpstr>
      <vt:lpstr>I-765: Review and Submit – Review your application (with hard stop)</vt:lpstr>
      <vt:lpstr>I-765: Review and Submit – Review your application (without errors)</vt:lpstr>
      <vt:lpstr>I-765: Review and Submit – Your application summary</vt:lpstr>
      <vt:lpstr>I-765: Review and Submit – Your statement</vt:lpstr>
      <vt:lpstr>I-765: Review and Submit – Your signature</vt:lpstr>
      <vt:lpstr>I-765: Review and Submit – Pay and submit</vt:lpstr>
      <vt:lpstr>Pay.gov flow (outside myUSCIS UI)</vt:lpstr>
      <vt:lpstr> Concurrent Filing: Confirmation – Payment successful </vt:lpstr>
      <vt:lpstr>Concurrent Filing: Confirmation – Payment unsuccessful  </vt:lpstr>
    </vt:vector>
  </TitlesOfParts>
  <Company>United States Citizenship and Immigration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I-539, Application To Extend/Change Nonimmigrant Status</dc:title>
  <dc:creator>Taibl, Ryan M (CTR)</dc:creator>
  <cp:lastModifiedBy>Jager, Kerstin A</cp:lastModifiedBy>
  <cp:revision>7</cp:revision>
  <dcterms:created xsi:type="dcterms:W3CDTF">2019-01-16T19:20:44Z</dcterms:created>
  <dcterms:modified xsi:type="dcterms:W3CDTF">2021-06-21T20:38:52Z</dcterms:modified>
</cp:coreProperties>
</file>