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2" r:id="rId5"/>
  </p:sldMasterIdLst>
  <p:notesMasterIdLst>
    <p:notesMasterId r:id="rId19"/>
  </p:notesMasterIdLst>
  <p:sldIdLst>
    <p:sldId id="256" r:id="rId6"/>
    <p:sldId id="850" r:id="rId7"/>
    <p:sldId id="865" r:id="rId8"/>
    <p:sldId id="866" r:id="rId9"/>
    <p:sldId id="867" r:id="rId10"/>
    <p:sldId id="868" r:id="rId11"/>
    <p:sldId id="869" r:id="rId12"/>
    <p:sldId id="870" r:id="rId13"/>
    <p:sldId id="875" r:id="rId14"/>
    <p:sldId id="871" r:id="rId15"/>
    <p:sldId id="872" r:id="rId16"/>
    <p:sldId id="873" r:id="rId17"/>
    <p:sldId id="874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BD0ABB-83E0-4D7D-A354-21D9534448D1}">
          <p14:sldIdLst>
            <p14:sldId id="256"/>
            <p14:sldId id="850"/>
            <p14:sldId id="865"/>
            <p14:sldId id="866"/>
            <p14:sldId id="867"/>
            <p14:sldId id="868"/>
            <p14:sldId id="869"/>
            <p14:sldId id="870"/>
            <p14:sldId id="875"/>
            <p14:sldId id="871"/>
            <p14:sldId id="872"/>
            <p14:sldId id="873"/>
            <p14:sldId id="8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758">
          <p15:clr>
            <a:srgbClr val="A4A3A4"/>
          </p15:clr>
        </p15:guide>
        <p15:guide id="2" pos="2760" userDrawn="1">
          <p15:clr>
            <a:srgbClr val="A4A3A4"/>
          </p15:clr>
        </p15:guide>
        <p15:guide id="3" orient="horz" pos="2307">
          <p15:clr>
            <a:srgbClr val="A4A3A4"/>
          </p15:clr>
        </p15:guide>
        <p15:guide id="4" pos="29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owers" initials="CP" lastIdx="32" clrIdx="0"/>
  <p:cmAuthor id="2" name="Scott Goldsmith" initials="SG" lastIdx="17" clrIdx="1"/>
  <p:cmAuthor id="3" name="Victoria N. Child" initials="VNC" lastIdx="22" clrIdx="2"/>
  <p:cmAuthor id="4" name="Emily L. Shelley" initials="ELS" lastIdx="11" clrIdx="3"/>
  <p:cmAuthor id="5" name="Sarah Honig" initials="SH" lastIdx="2" clrIdx="4"/>
  <p:cmAuthor id="6" name="Crockett, Cailin A CIV OSD OUSD P-R (USA)" initials="CCACOOP(" lastIdx="1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815"/>
    <a:srgbClr val="526DB0"/>
    <a:srgbClr val="2B4795"/>
    <a:srgbClr val="737FC7"/>
    <a:srgbClr val="22B857"/>
    <a:srgbClr val="17375E"/>
    <a:srgbClr val="C05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3" autoAdjust="0"/>
    <p:restoredTop sz="91812" autoAdjust="0"/>
  </p:normalViewPr>
  <p:slideViewPr>
    <p:cSldViewPr snapToGrid="0" snapToObjects="1" showGuides="1">
      <p:cViewPr varScale="1">
        <p:scale>
          <a:sx n="109" d="100"/>
          <a:sy n="109" d="100"/>
        </p:scale>
        <p:origin x="1964" y="84"/>
      </p:cViewPr>
      <p:guideLst>
        <p:guide orient="horz" pos="1758"/>
        <p:guide pos="2760"/>
        <p:guide orient="horz" pos="230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2952" y="-10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73A9A9C2-C29B-401A-83E2-3B98AC9B7427}" type="datetimeFigureOut">
              <a:rPr lang="en-US" smtClean="0"/>
              <a:t>9/24/2021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944FBE0A-67ED-4294-968F-9FDD1B3C44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4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FBE0A-67ED-4294-968F-9FDD1B3C44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1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73D8-962B-4AD5-B5F4-31D610A6CA5E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417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8061392" y="125526"/>
            <a:ext cx="893876" cy="893876"/>
            <a:chOff x="504290" y="4463591"/>
            <a:chExt cx="1743330" cy="1743330"/>
          </a:xfrm>
        </p:grpSpPr>
        <p:sp>
          <p:nvSpPr>
            <p:cNvPr id="11" name="Oval 10"/>
            <p:cNvSpPr/>
            <p:nvPr/>
          </p:nvSpPr>
          <p:spPr>
            <a:xfrm>
              <a:off x="504290" y="4463591"/>
              <a:ext cx="1743330" cy="1743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2" name="Picture 11" descr="MCFP_seal_cmyk.eps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6696" y="4545996"/>
              <a:ext cx="1578519" cy="1578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668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A03F-596F-4FB4-9C15-6BF7CB317C36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2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6A51-7C06-4B71-B19C-EA19A8E1EAA4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9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34693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342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5579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977F8B1-189B-4CEE-A29A-7304CE476EB6}" type="datetime1">
              <a:rPr lang="en-US"/>
              <a:pPr>
                <a:defRPr/>
              </a:pPr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0A7FFD6-92D0-471D-918A-5BC530EDE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01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82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143000"/>
            <a:ext cx="8305800" cy="5334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5187950" y="6515100"/>
            <a:ext cx="2382838" cy="30797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749AF10-8906-47DD-AF11-F30DFBC16725}" type="datetime1">
              <a:rPr lang="en-US"/>
              <a:pPr>
                <a:defRPr/>
              </a:pPr>
              <a:t>9/24/2021</a:t>
            </a:fld>
            <a:endParaRPr lang="en-US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88275" y="6515100"/>
            <a:ext cx="663575" cy="31750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4D6EEF2-31DE-467A-99B4-469D6EB86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75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5187950" y="6515100"/>
            <a:ext cx="2382838" cy="30797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DBCF659-F0C7-4F16-99EB-89DD26166437}" type="datetime1">
              <a:rPr lang="en-US"/>
              <a:pPr>
                <a:defRPr/>
              </a:pPr>
              <a:t>9/24/2021</a:t>
            </a:fld>
            <a:endParaRPr lang="en-US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" y="6515100"/>
            <a:ext cx="4978400" cy="328613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788275" y="6515100"/>
            <a:ext cx="663575" cy="31750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384DD465-7D64-4CFF-9BF7-D63B33329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9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710" y="499723"/>
            <a:ext cx="8229600" cy="87029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776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4F40-31B7-4F3D-8CD8-CF86529434FD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EEF53-160D-4C7F-AA22-53656CF5063E}"/>
              </a:ext>
            </a:extLst>
          </p:cNvPr>
          <p:cNvSpPr/>
          <p:nvPr userDrawn="1"/>
        </p:nvSpPr>
        <p:spPr>
          <a:xfrm>
            <a:off x="0" y="0"/>
            <a:ext cx="9144000" cy="4417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0FFFC27-79E0-48E0-BBE2-B36EB7C01695}"/>
              </a:ext>
            </a:extLst>
          </p:cNvPr>
          <p:cNvGrpSpPr/>
          <p:nvPr userDrawn="1"/>
        </p:nvGrpSpPr>
        <p:grpSpPr>
          <a:xfrm>
            <a:off x="8061392" y="125526"/>
            <a:ext cx="893876" cy="893876"/>
            <a:chOff x="504290" y="4463591"/>
            <a:chExt cx="1743330" cy="174333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D0DA64D-4043-4560-BE86-0F3AAFE4A4F1}"/>
                </a:ext>
              </a:extLst>
            </p:cNvPr>
            <p:cNvSpPr/>
            <p:nvPr/>
          </p:nvSpPr>
          <p:spPr>
            <a:xfrm>
              <a:off x="504290" y="4463591"/>
              <a:ext cx="1743330" cy="1743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 descr="MCFP_seal_cmyk.eps">
              <a:extLst>
                <a:ext uri="{FF2B5EF4-FFF2-40B4-BE49-F238E27FC236}">
                  <a16:creationId xmlns:a16="http://schemas.microsoft.com/office/drawing/2014/main" id="{825ACE5D-41D8-44BD-B910-F6CFBE8FE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6696" y="4545996"/>
              <a:ext cx="1578519" cy="1578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641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452E-4918-4DA8-9A6B-2FACB6A64EA6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2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9041-90E7-4840-9243-AF9B322AA3BE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5782-63AA-40F6-9EFC-F8E2012B6B00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9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C57-2409-4422-842E-36398DC61955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4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2606-087F-42D2-8729-16FD8642668B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8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166E-85E9-4342-BE43-52ADD4AF1835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8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4B8-7B37-4749-A538-14617FF8BDD7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4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A46FA-A4AD-4521-B217-63170373CFB8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935DEE5-3222-2B4F-B860-22D7D6E49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08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88" y="6291263"/>
            <a:ext cx="1920875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2150" y="469900"/>
            <a:ext cx="6775450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060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469900"/>
            <a:ext cx="67484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45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3900" y="1536700"/>
            <a:ext cx="77216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First level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5062" name="Title Placeholder 1"/>
          <p:cNvSpPr txBox="1">
            <a:spLocks/>
          </p:cNvSpPr>
          <p:nvPr/>
        </p:nvSpPr>
        <p:spPr bwMode="auto">
          <a:xfrm>
            <a:off x="7472363" y="274638"/>
            <a:ext cx="12144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4400" b="1" dirty="0">
              <a:solidFill>
                <a:srgbClr val="FF000A"/>
              </a:solidFill>
              <a:latin typeface="Arial" charset="0"/>
            </a:endParaRPr>
          </a:p>
        </p:txBody>
      </p:sp>
      <p:sp>
        <p:nvSpPr>
          <p:cNvPr id="45063" name="Title Placeholder 1"/>
          <p:cNvSpPr txBox="1">
            <a:spLocks/>
          </p:cNvSpPr>
          <p:nvPr/>
        </p:nvSpPr>
        <p:spPr bwMode="auto">
          <a:xfrm>
            <a:off x="7472363" y="274638"/>
            <a:ext cx="12144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4400" b="1" dirty="0">
              <a:solidFill>
                <a:srgbClr val="FF000A"/>
              </a:solidFill>
              <a:latin typeface="Arial" charset="0"/>
            </a:endParaRPr>
          </a:p>
        </p:txBody>
      </p:sp>
      <p:pic>
        <p:nvPicPr>
          <p:cNvPr id="15" name="Picture 14" descr="abt_GEO_white.ai"/>
          <p:cNvPicPr>
            <a:picLocks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059488" y="623411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defTabSz="457200">
              <a:defRPr/>
            </a:pPr>
            <a:r>
              <a:rPr lang="en-US" sz="800" b="1" dirty="0">
                <a:solidFill>
                  <a:srgbClr val="FFFFFF"/>
                </a:solidFill>
                <a:latin typeface="Arial"/>
                <a:cs typeface="Arial"/>
              </a:rPr>
              <a:t>Abt Associates </a:t>
            </a:r>
            <a:r>
              <a:rPr lang="en-US" sz="800" dirty="0">
                <a:solidFill>
                  <a:srgbClr val="FFFFFF"/>
                </a:solidFill>
                <a:latin typeface="Arial"/>
                <a:cs typeface="Arial"/>
              </a:rPr>
              <a:t>| pg </a:t>
            </a:r>
            <a:fld id="{7ADADB5C-75F7-4925-9E8F-67C0FBF3362A}" type="slidenum">
              <a:rPr lang="en-US" sz="800" smtClean="0">
                <a:solidFill>
                  <a:srgbClr val="FFFFFF"/>
                </a:solidFill>
                <a:latin typeface="Arial"/>
                <a:cs typeface="Arial"/>
              </a:rPr>
              <a:pPr defTabSz="457200">
                <a:defRPr/>
              </a:pPr>
              <a:t>‹#›</a:t>
            </a:fld>
            <a:endParaRPr lang="en-US" sz="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0" y="6291263"/>
            <a:ext cx="2879725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63"/>
            <a:ext cx="933450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89463" y="6291263"/>
            <a:ext cx="1919287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855663" y="6234113"/>
            <a:ext cx="226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solidFill>
                  <a:srgbClr val="7F7F7F"/>
                </a:solidFill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5186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63"/>
        </a:spcBef>
        <a:spcAft>
          <a:spcPts val="800"/>
        </a:spcAft>
        <a:buClr>
          <a:srgbClr val="DA291C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ts val="763"/>
        </a:spcBef>
        <a:spcAft>
          <a:spcPts val="800"/>
        </a:spcAft>
        <a:buFont typeface="Arial" pitchFamily="34" charset="0"/>
        <a:buChar char="–"/>
        <a:defRPr lang="en-US" sz="2000" kern="1200" dirty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ts val="763"/>
        </a:spcBef>
        <a:spcAft>
          <a:spcPts val="800"/>
        </a:spcAft>
        <a:buFont typeface="Arial" pitchFamily="34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Helvetica"/>
          <a:ea typeface="+mn-ea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Helvetica"/>
          <a:ea typeface="+mn-ea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25558" y="5231874"/>
            <a:ext cx="6117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Provided by CYAP to DHRA 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24 Sep 21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04290" y="4463591"/>
            <a:ext cx="1743330" cy="1743330"/>
            <a:chOff x="504290" y="4463591"/>
            <a:chExt cx="1743330" cy="1743330"/>
          </a:xfrm>
        </p:grpSpPr>
        <p:sp>
          <p:nvSpPr>
            <p:cNvPr id="15" name="Oval 14"/>
            <p:cNvSpPr/>
            <p:nvPr/>
          </p:nvSpPr>
          <p:spPr>
            <a:xfrm>
              <a:off x="504290" y="4463591"/>
              <a:ext cx="1743330" cy="1743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6" name="Picture 15" descr="MCFP_seal_cmyk.eps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6696" y="4545996"/>
              <a:ext cx="1578519" cy="157852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16877" y="954260"/>
            <a:ext cx="87102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MC&amp;FP PSB-CY System </a:t>
            </a:r>
            <a:endParaRPr lang="en-US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4400" b="1" u="sng" dirty="0" smtClean="0">
                <a:solidFill>
                  <a:schemeClr val="tx2">
                    <a:lumMod val="75000"/>
                  </a:schemeClr>
                </a:solidFill>
              </a:rPr>
              <a:t>Reports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US" sz="4400" b="1" u="sng" dirty="0" smtClean="0">
                <a:solidFill>
                  <a:schemeClr val="tx2">
                    <a:lumMod val="75000"/>
                  </a:schemeClr>
                </a:solidFill>
              </a:rPr>
              <a:t>DASHBOARD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Screenshots</a:t>
            </a:r>
            <a:endParaRPr lang="en-US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2231" y="3650867"/>
            <a:ext cx="5354053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ALL DATA REFLECTED IS FICTITIOUS /NOTIONAL FOR SYSTEM DEVELOPMENT, TESTING AND DEMONSTRATION PURPOSES ONLY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4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6821" b="26379"/>
          <a:stretch/>
        </p:blipFill>
        <p:spPr>
          <a:xfrm>
            <a:off x="1812316" y="609600"/>
            <a:ext cx="5084662" cy="601393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812316" y="511662"/>
            <a:ext cx="1810116" cy="566861"/>
          </a:xfrm>
          <a:prstGeom prst="ellipse">
            <a:avLst/>
          </a:prstGeom>
          <a:noFill/>
          <a:ln w="38100">
            <a:solidFill>
              <a:srgbClr val="8C18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14509"/>
            <a:ext cx="8803579" cy="531374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75730" y="1359376"/>
            <a:ext cx="2760901" cy="359764"/>
          </a:xfrm>
          <a:prstGeom prst="ellipse">
            <a:avLst/>
          </a:prstGeom>
          <a:noFill/>
          <a:ln w="38100">
            <a:solidFill>
              <a:srgbClr val="8C18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0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12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69" y="816701"/>
            <a:ext cx="8444441" cy="595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0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13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1020" t="48986"/>
          <a:stretch/>
        </p:blipFill>
        <p:spPr>
          <a:xfrm>
            <a:off x="246184" y="1785757"/>
            <a:ext cx="8165123" cy="290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5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SCREEN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35" y="1757195"/>
            <a:ext cx="8436475" cy="407323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491748" y="2304716"/>
            <a:ext cx="933116" cy="5861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9025" y="3299327"/>
            <a:ext cx="614948" cy="28593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1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Menu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6" y="1540329"/>
            <a:ext cx="8887038" cy="4223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1" y="1962492"/>
            <a:ext cx="6830190" cy="258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Opened in Current FY by Gender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3" y="3112169"/>
            <a:ext cx="8926241" cy="35390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50" y="1444155"/>
            <a:ext cx="4000966" cy="1512928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57199" y="1727200"/>
            <a:ext cx="2438400" cy="315495"/>
          </a:xfrm>
          <a:prstGeom prst="ellipse">
            <a:avLst/>
          </a:prstGeom>
          <a:noFill/>
          <a:ln w="38100">
            <a:solidFill>
              <a:srgbClr val="8C18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rgbClr val="8C1815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07851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2954" y="674322"/>
            <a:ext cx="8229600" cy="870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Cautionary and Problematic Incidents with Multiple Impacted or Impacted &amp; Exhibiting Children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978" y="1469023"/>
            <a:ext cx="4152390" cy="4887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41" y="1919413"/>
            <a:ext cx="4466954" cy="203106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26189" y="2541506"/>
            <a:ext cx="4219731" cy="359764"/>
          </a:xfrm>
          <a:prstGeom prst="ellipse">
            <a:avLst/>
          </a:prstGeom>
          <a:noFill/>
          <a:ln w="38100">
            <a:solidFill>
              <a:srgbClr val="8C18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141" y="4325282"/>
            <a:ext cx="4766366" cy="20830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5058" y="2392298"/>
            <a:ext cx="7762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Rollup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04015" y="3147756"/>
            <a:ext cx="11383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By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8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5058" y="2392298"/>
            <a:ext cx="7762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Rollup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04015" y="3147756"/>
            <a:ext cx="11383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By Service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79" y="1821963"/>
            <a:ext cx="8658241" cy="283559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349553" y="2267466"/>
            <a:ext cx="4219731" cy="359764"/>
          </a:xfrm>
          <a:prstGeom prst="ellipse">
            <a:avLst/>
          </a:prstGeom>
          <a:noFill/>
          <a:ln w="38100">
            <a:solidFill>
              <a:srgbClr val="8C18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82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575762"/>
            <a:ext cx="7684051" cy="613985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315453" y="947734"/>
            <a:ext cx="1491915" cy="359764"/>
          </a:xfrm>
          <a:prstGeom prst="ellipse">
            <a:avLst/>
          </a:prstGeom>
          <a:noFill/>
          <a:ln w="38100">
            <a:solidFill>
              <a:srgbClr val="8C18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7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DEE5-3222-2B4F-B860-22D7D6E499C1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737042" y="1463705"/>
            <a:ext cx="4219731" cy="359764"/>
          </a:xfrm>
          <a:prstGeom prst="ellipse">
            <a:avLst/>
          </a:prstGeom>
          <a:noFill/>
          <a:ln w="38100">
            <a:solidFill>
              <a:srgbClr val="8C18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85058" y="2392298"/>
            <a:ext cx="7762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Rollup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04015" y="3147756"/>
            <a:ext cx="11383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By Service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786814"/>
            <a:ext cx="751522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7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86B0-9D7A-4DD7-8B0F-552E7C0AF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50333"/>
            <a:ext cx="8141111" cy="4286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2EDF2-4ADE-4C92-8AFD-1B627029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35DEE5-3222-2B4F-B860-22D7D6E499C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SCREEN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35" y="1757195"/>
            <a:ext cx="8436475" cy="407323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49725" y="2595943"/>
            <a:ext cx="614948" cy="28593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own Arrow 1"/>
          <p:cNvSpPr/>
          <p:nvPr/>
        </p:nvSpPr>
        <p:spPr>
          <a:xfrm rot="3531475">
            <a:off x="1008186" y="1962291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5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6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396ED0DABE7C43BF9A5124710B44FD" ma:contentTypeVersion="9" ma:contentTypeDescription="Create a new document." ma:contentTypeScope="" ma:versionID="134077134474c9b7d2a4e66c9f302f81">
  <xsd:schema xmlns:xsd="http://www.w3.org/2001/XMLSchema" xmlns:xs="http://www.w3.org/2001/XMLSchema" xmlns:p="http://schemas.microsoft.com/office/2006/metadata/properties" xmlns:ns3="b340183c-ca8a-4b50-99a1-1be28ec94756" targetNamespace="http://schemas.microsoft.com/office/2006/metadata/properties" ma:root="true" ma:fieldsID="3cd2ded6f3818b7e1dd4cda17c776404" ns3:_="">
    <xsd:import namespace="b340183c-ca8a-4b50-99a1-1be28ec947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0183c-ca8a-4b50-99a1-1be28ec94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A7654D-13D2-4773-B707-D565C0C9A874}">
  <ds:schemaRefs>
    <ds:schemaRef ds:uri="http://purl.org/dc/elements/1.1/"/>
    <ds:schemaRef ds:uri="http://schemas.microsoft.com/office/2006/metadata/properties"/>
    <ds:schemaRef ds:uri="http://purl.org/dc/terms/"/>
    <ds:schemaRef ds:uri="b340183c-ca8a-4b50-99a1-1be28ec947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A14802-9325-47A8-8A7D-38CC15FE9F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40183c-ca8a-4b50-99a1-1be28ec947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3C5754-18B7-40AA-94BB-10C8CAE057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78</Words>
  <Application>Microsoft Office PowerPoint</Application>
  <PresentationFormat>On-screen Show (4:3)</PresentationFormat>
  <Paragraphs>52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Wingdings</vt:lpstr>
      <vt:lpstr>Office Theme</vt:lpstr>
      <vt:lpstr>36_Office Theme</vt:lpstr>
      <vt:lpstr>PowerPoint Presentation</vt:lpstr>
      <vt:lpstr>HOME SCREEN</vt:lpstr>
      <vt:lpstr>Report Menu</vt:lpstr>
      <vt:lpstr>Cases Opened in Current FY by Gender</vt:lpstr>
      <vt:lpstr>Cautionary and Problematic Incidents with Multiple Impacted or Impacted &amp; Exhibiting Children </vt:lpstr>
      <vt:lpstr>PowerPoint Presentation</vt:lpstr>
      <vt:lpstr>PowerPoint Presentation</vt:lpstr>
      <vt:lpstr>PowerPoint Presentation</vt:lpstr>
      <vt:lpstr>HOME SCREEN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C. Heritage</dc:creator>
  <cp:lastModifiedBy>Anderson, Lori J CIV OSD OUSD P-R</cp:lastModifiedBy>
  <cp:revision>38</cp:revision>
  <dcterms:created xsi:type="dcterms:W3CDTF">2020-02-25T21:59:51Z</dcterms:created>
  <dcterms:modified xsi:type="dcterms:W3CDTF">2021-09-24T15:27:46Z</dcterms:modified>
</cp:coreProperties>
</file>