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93" r:id="rId6"/>
    <p:sldId id="257" r:id="rId7"/>
    <p:sldId id="287" r:id="rId8"/>
    <p:sldId id="288" r:id="rId9"/>
    <p:sldId id="289" r:id="rId10"/>
    <p:sldId id="290" r:id="rId11"/>
    <p:sldId id="291" r:id="rId12"/>
    <p:sldId id="296" r:id="rId13"/>
  </p:sldIdLst>
  <p:sldSz cx="12192000" cy="6858000"/>
  <p:notesSz cx="6946900" cy="9220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99" autoAdjust="0"/>
  </p:normalViewPr>
  <p:slideViewPr>
    <p:cSldViewPr snapToGrid="0">
      <p:cViewPr>
        <p:scale>
          <a:sx n="94" d="100"/>
          <a:sy n="94" d="100"/>
        </p:scale>
        <p:origin x="320" y="-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843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4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096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152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83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0545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610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2471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889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6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4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3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37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75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9788179-A89A-4C91-956B-F1E48F5947EE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7EE980A-48B1-4101-9C2A-55C686E3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002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1652-0030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Complaint Form: Civil </a:t>
            </a:r>
            <a:r>
              <a:rPr lang="en-US" b="1" dirty="0"/>
              <a:t>Rights and/or Civil </a:t>
            </a:r>
            <a:r>
              <a:rPr lang="en-US" b="1" dirty="0" smtClean="0"/>
              <a:t>Liberties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507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266" t="7008" r="10563" b="4529"/>
          <a:stretch/>
        </p:blipFill>
        <p:spPr>
          <a:xfrm>
            <a:off x="1427582" y="244347"/>
            <a:ext cx="8976049" cy="626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76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r="11419"/>
          <a:stretch/>
        </p:blipFill>
        <p:spPr>
          <a:xfrm>
            <a:off x="1119673" y="344837"/>
            <a:ext cx="9545217" cy="626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30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0962" t="7676" r="12284" b="13837"/>
          <a:stretch/>
        </p:blipFill>
        <p:spPr>
          <a:xfrm>
            <a:off x="1150267" y="432463"/>
            <a:ext cx="9255969" cy="591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65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1038" t="7485" r="13365" b="15002"/>
          <a:stretch/>
        </p:blipFill>
        <p:spPr>
          <a:xfrm>
            <a:off x="1244008" y="222845"/>
            <a:ext cx="9771321" cy="615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2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1310" t="6966" r="11776" b="3639"/>
          <a:stretch/>
        </p:blipFill>
        <p:spPr>
          <a:xfrm>
            <a:off x="1552354" y="180752"/>
            <a:ext cx="9016409" cy="654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08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1488" t="16618" r="15141" b="3369"/>
          <a:stretch/>
        </p:blipFill>
        <p:spPr>
          <a:xfrm>
            <a:off x="1226766" y="393404"/>
            <a:ext cx="9256936" cy="630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7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Privacy Act &amp; Paperwork Reduction Act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Privacy Act Statement</a:t>
            </a:r>
            <a:r>
              <a:rPr lang="en-US" dirty="0" smtClean="0"/>
              <a:t>:</a:t>
            </a:r>
          </a:p>
          <a:p>
            <a:pPr marL="457200" lvl="1">
              <a:lnSpc>
                <a:spcPct val="120000"/>
              </a:lnSpc>
            </a:pPr>
            <a:r>
              <a:rPr lang="en-US" sz="2300" dirty="0"/>
              <a:t>AUTHORITY: 49 USC § 114(f)(15). PRINCIPAL PURPOSE(S): This information will </a:t>
            </a:r>
            <a:r>
              <a:rPr lang="en-US" sz="2300" dirty="0" smtClean="0"/>
              <a:t>be used </a:t>
            </a:r>
            <a:r>
              <a:rPr lang="en-US" sz="2300" dirty="0"/>
              <a:t>to manage and respond to traveler inquiries or complaints. ROUTINE USE(S</a:t>
            </a:r>
            <a:r>
              <a:rPr lang="en-US" sz="2300" dirty="0" smtClean="0"/>
              <a:t>): This </a:t>
            </a:r>
            <a:r>
              <a:rPr lang="en-US" sz="2300" dirty="0"/>
              <a:t>information may be shared in accordance with the Privacy Act of 1974, 5 USC </a:t>
            </a:r>
            <a:r>
              <a:rPr lang="en-US" sz="2300" dirty="0" smtClean="0"/>
              <a:t>§ 552(a</a:t>
            </a:r>
            <a:r>
              <a:rPr lang="en-US" sz="2300" dirty="0"/>
              <a:t>), for routine uses identified in the TSA system of records, </a:t>
            </a:r>
            <a:r>
              <a:rPr lang="en-US" sz="2300" dirty="0" smtClean="0"/>
              <a:t>DHS/TSA-006 Correspondence </a:t>
            </a:r>
            <a:r>
              <a:rPr lang="en-US" sz="2300" dirty="0"/>
              <a:t>and Matters Tracking Records, or as further described in </a:t>
            </a:r>
            <a:r>
              <a:rPr lang="en-US" sz="2300" dirty="0" smtClean="0"/>
              <a:t>the Privacy </a:t>
            </a:r>
            <a:r>
              <a:rPr lang="en-US" sz="2300" dirty="0"/>
              <a:t>Impact Assessment DHS/TSA/PIA-046 TSA Contact Center, and </a:t>
            </a:r>
            <a:r>
              <a:rPr lang="en-US" sz="2300" dirty="0" smtClean="0"/>
              <a:t>subsequent updates</a:t>
            </a:r>
            <a:r>
              <a:rPr lang="en-US" sz="2300" dirty="0"/>
              <a:t>, available at www.dhs.gov/privacy. DISCLOSURE: Furnishing </a:t>
            </a:r>
            <a:r>
              <a:rPr lang="en-US" sz="2300" dirty="0" smtClean="0"/>
              <a:t>this information </a:t>
            </a:r>
            <a:r>
              <a:rPr lang="en-US" sz="2300" dirty="0"/>
              <a:t>is voluntary; however, failure to provide the requested information </a:t>
            </a:r>
            <a:r>
              <a:rPr lang="en-US" sz="2300" dirty="0" smtClean="0"/>
              <a:t>may prevent </a:t>
            </a:r>
            <a:r>
              <a:rPr lang="en-US" sz="2300" dirty="0"/>
              <a:t>TSA from being able to respond to a traveler’s inquiry or complaint.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Paperwork Reduction Act Statement</a:t>
            </a:r>
            <a:r>
              <a:rPr lang="en-US" dirty="0" smtClean="0"/>
              <a:t>:</a:t>
            </a:r>
          </a:p>
          <a:p>
            <a:r>
              <a:rPr lang="en-US" dirty="0"/>
              <a:t>TSA will use the information to improve customer service and may share it with airport operators for this purpose. </a:t>
            </a:r>
            <a:r>
              <a:rPr lang="en-US" dirty="0">
                <a:solidFill>
                  <a:srgbClr val="000000"/>
                </a:solidFill>
              </a:rPr>
              <a:t>This is a voluntary collection. It is estimated that the total annual burden per response associated to this collection is approximately </a:t>
            </a:r>
            <a:r>
              <a:rPr lang="en-US" dirty="0" smtClean="0">
                <a:solidFill>
                  <a:srgbClr val="000000"/>
                </a:solidFill>
              </a:rPr>
              <a:t>7 </a:t>
            </a:r>
            <a:r>
              <a:rPr lang="en-US" dirty="0">
                <a:solidFill>
                  <a:srgbClr val="000000"/>
                </a:solidFill>
              </a:rPr>
              <a:t>minutes. An agency may not conduct or sponsor, and a person is not required to respond to a collection of information, unless it displays a valid OMB control number. The control number assigned to this collection is OMB-1652-0030, which expires </a:t>
            </a:r>
            <a:r>
              <a:rPr lang="en-US" dirty="0" smtClean="0">
                <a:solidFill>
                  <a:srgbClr val="000000"/>
                </a:solidFill>
              </a:rPr>
              <a:t>4/30/2022. </a:t>
            </a:r>
            <a:r>
              <a:rPr lang="en-US" dirty="0">
                <a:solidFill>
                  <a:srgbClr val="000000"/>
                </a:solidFill>
              </a:rPr>
              <a:t>Send comments regarding this burden estimate or any other aspect of this collection of information including suggestions for reducing this burden to TSA PRA Officer, </a:t>
            </a:r>
            <a:r>
              <a:rPr lang="en-US" dirty="0" smtClean="0">
                <a:solidFill>
                  <a:srgbClr val="000000"/>
                </a:solidFill>
              </a:rPr>
              <a:t>6595 Springfield Center Drive, Springfield, </a:t>
            </a:r>
            <a:r>
              <a:rPr lang="en-US" dirty="0">
                <a:solidFill>
                  <a:srgbClr val="000000"/>
                </a:solidFill>
              </a:rPr>
              <a:t>VA 20598-6011. ATTN: PRA 1652-0030.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594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cc26ded-df53-40e4-b0ec-50f0378640d6">2MNXFYDWMX7Y-1832746947-508</_dlc_DocId>
    <_dlc_DocIdUrl xmlns="dcc26ded-df53-40e4-b0ec-50f0378640d6">
      <Url>https://office.ishare.tsa.dhs.gov/sites/oit/bmo/pra/_layouts/15/DocIdRedir.aspx?ID=2MNXFYDWMX7Y-1832746947-508</Url>
      <Description>2MNXFYDWMX7Y-1832746947-508</Description>
    </_dlc_DocIdUrl>
    <Col_x002e__x0020_Yr_x002e_ xmlns="351d9c43-df41-4f76-8579-34e6da0a12cb">FY21</Col_x002e__x0020_Yr_x002e_>
    <Doc_x002e__x0020_Type xmlns="351d9c43-df41-4f76-8579-34e6da0a12cb">Instrument</Doc_x002e__x0020_Type>
    <Reviewer_x0020_Cmt_x0028_s_x0029_ xmlns="351d9c43-df41-4f76-8579-34e6da0a12cb" xsi:nil="true"/>
    <Prog_x002e__x0020_Office xmlns="351d9c43-df41-4f76-8579-34e6da0a12cb">CRL/OTE</Prog_x002e__x0020_Office>
    <Other_x0020_Actions xmlns="351d9c43-df41-4f76-8579-34e6da0a12cb">Legacy</Other_x0020_Actions>
    <Request_x0020_Type xmlns="351d9c43-df41-4f76-8579-34e6da0a12cb">EXT</Request_x0020_Typ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FAE3E703E4794793878A49BBFE0A14" ma:contentTypeVersion="6" ma:contentTypeDescription="Create a new document." ma:contentTypeScope="" ma:versionID="1799ae4ffdce3358de8580842d3afbe6">
  <xsd:schema xmlns:xsd="http://www.w3.org/2001/XMLSchema" xmlns:xs="http://www.w3.org/2001/XMLSchema" xmlns:p="http://schemas.microsoft.com/office/2006/metadata/properties" xmlns:ns2="dcc26ded-df53-40e4-b0ec-50f0378640d6" xmlns:ns3="351d9c43-df41-4f76-8579-34e6da0a12cb" targetNamespace="http://schemas.microsoft.com/office/2006/metadata/properties" ma:root="true" ma:fieldsID="b2c9a52863267a4ff740ad85d65fd47d" ns2:_="" ns3:_="">
    <xsd:import namespace="dcc26ded-df53-40e4-b0ec-50f0378640d6"/>
    <xsd:import namespace="351d9c43-df41-4f76-8579-34e6da0a12c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l_x002e__x0020_Yr_x002e_" minOccurs="0"/>
                <xsd:element ref="ns3:Request_x0020_Type" minOccurs="0"/>
                <xsd:element ref="ns3:Doc_x002e__x0020_Type" minOccurs="0"/>
                <xsd:element ref="ns3:Reviewer_x0020_Cmt_x0028_s_x0029_" minOccurs="0"/>
                <xsd:element ref="ns3:Prog_x002e__x0020_Office" minOccurs="0"/>
                <xsd:element ref="ns3:Other_x0020_Ac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26ded-df53-40e4-b0ec-50f0378640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1d9c43-df41-4f76-8579-34e6da0a12cb" elementFormDefault="qualified">
    <xsd:import namespace="http://schemas.microsoft.com/office/2006/documentManagement/types"/>
    <xsd:import namespace="http://schemas.microsoft.com/office/infopath/2007/PartnerControls"/>
    <xsd:element name="Col_x002e__x0020_Yr_x002e_" ma:index="11" nillable="true" ma:displayName="Col. Yr." ma:default="FY20" ma:format="Dropdown" ma:internalName="Col_x002e__x0020_Yr_x002e_">
      <xsd:simpleType>
        <xsd:restriction base="dms:Choice">
          <xsd:enumeration value="FY20"/>
          <xsd:enumeration value="FY21"/>
          <xsd:enumeration value="FY22"/>
        </xsd:restriction>
      </xsd:simpleType>
    </xsd:element>
    <xsd:element name="Request_x0020_Type" ma:index="12" nillable="true" ma:displayName="Request Type" ma:default="EXT" ma:format="Dropdown" ma:internalName="Request_x0020_Type">
      <xsd:simpleType>
        <xsd:union memberTypes="dms:Text">
          <xsd:simpleType>
            <xsd:restriction base="dms:Choice">
              <xsd:enumeration value="EXT"/>
              <xsd:enumeration value="REV"/>
              <xsd:enumeration value="Gen. IC"/>
              <xsd:enumeration value="83C"/>
              <xsd:enumeration value="NEW"/>
              <xsd:enumeration value="IFR"/>
              <xsd:enumeration value="NPRM"/>
              <xsd:enumeration value="Other"/>
            </xsd:restriction>
          </xsd:simpleType>
        </xsd:union>
      </xsd:simpleType>
    </xsd:element>
    <xsd:element name="Doc_x002e__x0020_Type" ma:index="13" nillable="true" ma:displayName="Doc. Type" ma:default="N/A" ma:format="Dropdown" ma:internalName="Doc_x002e__x0020_Type">
      <xsd:simpleType>
        <xsd:union memberTypes="dms:Text">
          <xsd:simpleType>
            <xsd:restriction base="dms:Choice">
              <xsd:enumeration value="60DN"/>
              <xsd:enumeration value="30DN"/>
              <xsd:enumeration value="SS Pt. A"/>
              <xsd:enumeration value="SS Pt. B"/>
              <xsd:enumeration value="FR Pub."/>
              <xsd:enumeration value="N/A"/>
              <xsd:enumeration value="Instrument"/>
              <xsd:enumeration value="Screenshot(s)"/>
              <xsd:enumeration value="Instruction"/>
              <xsd:enumeration value="Gen. Appl."/>
              <xsd:enumeration value="PTA"/>
              <xsd:enumeration value="OMB NOA"/>
              <xsd:enumeration value="Auth."/>
              <xsd:enumeration value="SORN"/>
              <xsd:enumeration value="PIA"/>
              <xsd:enumeration value="Source"/>
            </xsd:restriction>
          </xsd:simpleType>
        </xsd:union>
      </xsd:simpleType>
    </xsd:element>
    <xsd:element name="Reviewer_x0020_Cmt_x0028_s_x0029_" ma:index="14" nillable="true" ma:displayName="Reviewer Cmt(s)" ma:internalName="Reviewer_x0020_Cmt_x0028_s_x0029_">
      <xsd:simpleType>
        <xsd:restriction base="dms:Text">
          <xsd:maxLength value="255"/>
        </xsd:restriction>
      </xsd:simpleType>
    </xsd:element>
    <xsd:element name="Prog_x002e__x0020_Office" ma:index="15" nillable="true" ma:displayName="Prog. Office" ma:default="N/A" ma:format="Dropdown" ma:internalName="Prog_x002e__x0020_Office">
      <xsd:simpleType>
        <xsd:union memberTypes="dms:Text">
          <xsd:simpleType>
            <xsd:restriction base="dms:Choice">
              <xsd:enumeration value="PPE"/>
              <xsd:enumeration value="LE/FAMS"/>
              <xsd:enumeration value="I&amp;A"/>
              <xsd:enumeration value="T&amp;D"/>
              <xsd:enumeration value="CFO"/>
              <xsd:enumeration value="HC"/>
              <xsd:enumeration value="IT"/>
              <xsd:enumeration value="CRL/OTE"/>
              <xsd:enumeration value="RCA"/>
              <xsd:enumeration value="SEC. OPs."/>
              <xsd:enumeration value="N/A"/>
            </xsd:restriction>
          </xsd:simpleType>
        </xsd:union>
      </xsd:simpleType>
    </xsd:element>
    <xsd:element name="Other_x0020_Actions" ma:index="16" nillable="true" ma:displayName="Other Actions" ma:default="Legacy" ma:format="Dropdown" ma:internalName="Other_x0020_Actions">
      <xsd:simpleType>
        <xsd:union memberTypes="dms:Text">
          <xsd:simpleType>
            <xsd:restriction base="dms:Choice">
              <xsd:enumeration value="PO Review"/>
              <xsd:enumeration value="EAB Review"/>
              <xsd:enumeration value="OCC Review"/>
              <xsd:enumeration value="DocTracker"/>
              <xsd:enumeration value="OCC Admin"/>
              <xsd:enumeration value="Legacy"/>
              <xsd:enumeration value="ROCIS"/>
              <xsd:enumeration value="DHS Privacy"/>
              <xsd:enumeration value="TSA Privacy"/>
              <xsd:enumeration value="Fed. Reg."/>
              <xsd:enumeration value="PO/EAB Review"/>
              <xsd:enumeration value="FORMS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Projec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0FE83A-CFBB-42AB-8D45-470057769ECE}">
  <ds:schemaRefs>
    <ds:schemaRef ds:uri="http://purl.org/dc/elements/1.1/"/>
    <ds:schemaRef ds:uri="351d9c43-df41-4f76-8579-34e6da0a12cb"/>
    <ds:schemaRef ds:uri="http://schemas.openxmlformats.org/package/2006/metadata/core-properties"/>
    <ds:schemaRef ds:uri="http://purl.org/dc/terms/"/>
    <ds:schemaRef ds:uri="dcc26ded-df53-40e4-b0ec-50f0378640d6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36D9987-228E-47F2-BDB4-426C27F3EC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F4CF9F-CA22-45E7-983E-F8415319B1C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42E1ADFC-3FE6-4E00-B890-86D2094F18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26ded-df53-40e4-b0ec-50f0378640d6"/>
    <ds:schemaRef ds:uri="351d9c43-df41-4f76-8579-34e6da0a12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1106</TotalTime>
  <Words>276</Words>
  <Application>Microsoft Office PowerPoint</Application>
  <PresentationFormat>Widescreen</PresentationFormat>
  <Paragraphs>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Slice</vt:lpstr>
      <vt:lpstr>1652-0030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Privacy Act &amp; Paperwork Reduction Act Statements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Rosales, John (CTR)</dc:creator>
  <cp:keywords>5000.22</cp:keywords>
  <cp:lastModifiedBy>Walsh, Christina</cp:lastModifiedBy>
  <cp:revision>79</cp:revision>
  <cp:lastPrinted>2017-06-08T14:36:17Z</cp:lastPrinted>
  <dcterms:created xsi:type="dcterms:W3CDTF">2017-06-02T18:10:36Z</dcterms:created>
  <dcterms:modified xsi:type="dcterms:W3CDTF">2021-07-08T20:03:32Z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0x01010014FAE3E703E4794793878A49BBFE0A14</vt:lpwstr>
  </property>
  <property fmtid="{D5CDD505-2E9C-101B-9397-08002B2CF9AE}" pid="3" name="_dlc_DocIdItemGuid">
    <vt:lpwstr>b7dd6bb9-1276-41d7-b1b7-410a75682d45</vt:lpwstr>
  </property>
</Properties>
</file>