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5"/>
  </p:sldMasterIdLst>
  <p:sldIdLst>
    <p:sldId id="256" r:id="rId6"/>
    <p:sldId id="310" r:id="rId7"/>
    <p:sldId id="288" r:id="rId8"/>
    <p:sldId id="273" r:id="rId9"/>
    <p:sldId id="271" r:id="rId10"/>
    <p:sldId id="278" r:id="rId11"/>
    <p:sldId id="280" r:id="rId12"/>
    <p:sldId id="281" r:id="rId13"/>
    <p:sldId id="282" r:id="rId14"/>
    <p:sldId id="283" r:id="rId15"/>
    <p:sldId id="304" r:id="rId16"/>
    <p:sldId id="318" r:id="rId17"/>
    <p:sldId id="317" r:id="rId18"/>
    <p:sldId id="316" r:id="rId19"/>
    <p:sldId id="303" r:id="rId20"/>
    <p:sldId id="290" r:id="rId21"/>
    <p:sldId id="305" r:id="rId22"/>
    <p:sldId id="299" r:id="rId23"/>
    <p:sldId id="301" r:id="rId24"/>
    <p:sldId id="319" r:id="rId25"/>
    <p:sldId id="257" r:id="rId26"/>
    <p:sldId id="258" r:id="rId27"/>
    <p:sldId id="259" r:id="rId28"/>
    <p:sldId id="320" r:id="rId29"/>
    <p:sldId id="302" r:id="rId30"/>
    <p:sldId id="270" r:id="rId31"/>
    <p:sldId id="321" r:id="rId32"/>
    <p:sldId id="322" r:id="rId33"/>
    <p:sldId id="307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085" autoAdjust="0"/>
    <p:restoredTop sz="94660"/>
  </p:normalViewPr>
  <p:slideViewPr>
    <p:cSldViewPr snapToGrid="0">
      <p:cViewPr varScale="1">
        <p:scale>
          <a:sx n="93" d="100"/>
          <a:sy n="93" d="100"/>
        </p:scale>
        <p:origin x="90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4FB6B-35EC-4FBC-A84C-A9700DB082A7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27534-374A-4F3C-937E-1BEF90F0091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4893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4FB6B-35EC-4FBC-A84C-A9700DB082A7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27534-374A-4F3C-937E-1BEF90F00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81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4FB6B-35EC-4FBC-A84C-A9700DB082A7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27534-374A-4F3C-937E-1BEF90F00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39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4FB6B-35EC-4FBC-A84C-A9700DB082A7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27534-374A-4F3C-937E-1BEF90F00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3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4FB6B-35EC-4FBC-A84C-A9700DB082A7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27534-374A-4F3C-937E-1BEF90F0091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956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4FB6B-35EC-4FBC-A84C-A9700DB082A7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27534-374A-4F3C-937E-1BEF90F00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753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4FB6B-35EC-4FBC-A84C-A9700DB082A7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27534-374A-4F3C-937E-1BEF90F00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1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4FB6B-35EC-4FBC-A84C-A9700DB082A7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27534-374A-4F3C-937E-1BEF90F00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540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4FB6B-35EC-4FBC-A84C-A9700DB082A7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27534-374A-4F3C-937E-1BEF90F00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362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884FB6B-35EC-4FBC-A84C-A9700DB082A7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7C27534-374A-4F3C-937E-1BEF90F00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4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4FB6B-35EC-4FBC-A84C-A9700DB082A7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27534-374A-4F3C-937E-1BEF90F00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36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884FB6B-35EC-4FBC-A84C-A9700DB082A7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7C27534-374A-4F3C-937E-1BEF90F0091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024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1652-0030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5400" b="1" dirty="0" smtClean="0"/>
              <a:t>Electronic Forms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97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08" y="54864"/>
            <a:ext cx="11987784" cy="67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9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7063" y="2217683"/>
            <a:ext cx="9028386" cy="3008586"/>
          </a:xfrm>
        </p:spPr>
        <p:txBody>
          <a:bodyPr>
            <a:normAutofit/>
          </a:bodyPr>
          <a:lstStyle/>
          <a:p>
            <a:r>
              <a:rPr lang="en-US" sz="6600" dirty="0" smtClean="0"/>
              <a:t>TSA </a:t>
            </a:r>
            <a:r>
              <a:rPr lang="en-US" sz="6600" dirty="0" err="1" smtClean="0"/>
              <a:t>Precheck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5659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619" y="1846263"/>
            <a:ext cx="8429088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40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790" y="1846263"/>
            <a:ext cx="8608745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62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7063" y="2217683"/>
            <a:ext cx="9028386" cy="3008586"/>
          </a:xfrm>
        </p:spPr>
        <p:txBody>
          <a:bodyPr>
            <a:normAutofit/>
          </a:bodyPr>
          <a:lstStyle/>
          <a:p>
            <a:r>
              <a:rPr lang="en-US" sz="6600" dirty="0" smtClean="0"/>
              <a:t>Compliment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70735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240"/>
            <a:ext cx="13716000" cy="75970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13715999" cy="966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7325710"/>
            <a:ext cx="13715999" cy="389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27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837" y="866775"/>
            <a:ext cx="7934325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7063" y="2217683"/>
            <a:ext cx="9028386" cy="3008586"/>
          </a:xfrm>
        </p:spPr>
        <p:txBody>
          <a:bodyPr>
            <a:normAutofit/>
          </a:bodyPr>
          <a:lstStyle/>
          <a:p>
            <a:r>
              <a:rPr lang="en-US" sz="6600" dirty="0" smtClean="0"/>
              <a:t>Request for Information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651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57250"/>
            <a:ext cx="13716000" cy="8572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-857250"/>
            <a:ext cx="13716000" cy="1004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7304690"/>
            <a:ext cx="13715998" cy="410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70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283" y="1628775"/>
            <a:ext cx="9178979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51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TSA Customer Comment Tools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12800"/>
            <a:ext cx="12192000" cy="52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86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7063" y="2217683"/>
            <a:ext cx="9028386" cy="3008586"/>
          </a:xfrm>
        </p:spPr>
        <p:txBody>
          <a:bodyPr>
            <a:normAutofit/>
          </a:bodyPr>
          <a:lstStyle/>
          <a:p>
            <a:r>
              <a:rPr lang="en-US" sz="6600" dirty="0" smtClean="0"/>
              <a:t>TSA CARES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96376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47712"/>
            <a:ext cx="12192001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36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150" y="1566862"/>
            <a:ext cx="5981700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2862"/>
            <a:ext cx="12118109" cy="677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59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7063" y="2217683"/>
            <a:ext cx="9028386" cy="3008586"/>
          </a:xfrm>
        </p:spPr>
        <p:txBody>
          <a:bodyPr>
            <a:normAutofit/>
          </a:bodyPr>
          <a:lstStyle/>
          <a:p>
            <a:r>
              <a:rPr lang="en-US" sz="6600" dirty="0" smtClean="0"/>
              <a:t>Security Issue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01458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72" y="0"/>
            <a:ext cx="13579366" cy="71056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" y="0"/>
            <a:ext cx="13658193" cy="8513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1587062" y="6716110"/>
            <a:ext cx="15313572" cy="483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09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610" y="2049517"/>
            <a:ext cx="10643889" cy="309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70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683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7063" y="2217683"/>
            <a:ext cx="9028386" cy="3008586"/>
          </a:xfrm>
        </p:spPr>
        <p:txBody>
          <a:bodyPr>
            <a:normAutofit/>
          </a:bodyPr>
          <a:lstStyle/>
          <a:p>
            <a:r>
              <a:rPr lang="en-US" sz="5400" dirty="0" smtClean="0"/>
              <a:t>Privacy ACT </a:t>
            </a:r>
            <a:r>
              <a:rPr lang="en-US" sz="5400" dirty="0"/>
              <a:t>&amp; Paperwork Reduction Act </a:t>
            </a:r>
            <a:r>
              <a:rPr lang="en-US" sz="5400" dirty="0" smtClean="0"/>
              <a:t>Statements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6493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Privacy Act &amp; Paperwork Reduction Act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Privacy Act Statement</a:t>
            </a:r>
            <a:r>
              <a:rPr lang="en-US" dirty="0" smtClean="0"/>
              <a:t>:</a:t>
            </a:r>
          </a:p>
          <a:p>
            <a:pPr marL="457200" lvl="1">
              <a:lnSpc>
                <a:spcPct val="120000"/>
              </a:lnSpc>
            </a:pPr>
            <a:r>
              <a:rPr lang="en-US" sz="2300" dirty="0"/>
              <a:t>AUTHORITY: 49 USC § 114(f)(15). PRINCIPAL PURPOSE(S): This information will </a:t>
            </a:r>
            <a:r>
              <a:rPr lang="en-US" sz="2300" dirty="0" smtClean="0"/>
              <a:t>be used </a:t>
            </a:r>
            <a:r>
              <a:rPr lang="en-US" sz="2300" dirty="0"/>
              <a:t>to manage and respond to traveler inquiries or complaints. ROUTINE USE(S</a:t>
            </a:r>
            <a:r>
              <a:rPr lang="en-US" sz="2300" dirty="0" smtClean="0"/>
              <a:t>): This </a:t>
            </a:r>
            <a:r>
              <a:rPr lang="en-US" sz="2300" dirty="0"/>
              <a:t>information may be shared in accordance with the Privacy Act of 1974, 5 USC </a:t>
            </a:r>
            <a:r>
              <a:rPr lang="en-US" sz="2300" dirty="0" smtClean="0"/>
              <a:t>§ 552(a</a:t>
            </a:r>
            <a:r>
              <a:rPr lang="en-US" sz="2300" dirty="0"/>
              <a:t>), for routine uses identified in the TSA system of records, </a:t>
            </a:r>
            <a:r>
              <a:rPr lang="en-US" sz="2300" dirty="0" smtClean="0"/>
              <a:t>DHS/TSA-006 Correspondence </a:t>
            </a:r>
            <a:r>
              <a:rPr lang="en-US" sz="2300" dirty="0"/>
              <a:t>and Matters Tracking Records, or as further described in </a:t>
            </a:r>
            <a:r>
              <a:rPr lang="en-US" sz="2300" dirty="0" smtClean="0"/>
              <a:t>the Privacy </a:t>
            </a:r>
            <a:r>
              <a:rPr lang="en-US" sz="2300" dirty="0"/>
              <a:t>Impact Assessment DHS/TSA/PIA-046 TSA Contact Center, and </a:t>
            </a:r>
            <a:r>
              <a:rPr lang="en-US" sz="2300" dirty="0" smtClean="0"/>
              <a:t>subsequent updates</a:t>
            </a:r>
            <a:r>
              <a:rPr lang="en-US" sz="2300" dirty="0"/>
              <a:t>, available at www.dhs.gov/privacy. DISCLOSURE: Furnishing </a:t>
            </a:r>
            <a:r>
              <a:rPr lang="en-US" sz="2300" dirty="0" smtClean="0"/>
              <a:t>this information </a:t>
            </a:r>
            <a:r>
              <a:rPr lang="en-US" sz="2300" dirty="0"/>
              <a:t>is voluntary; however, failure to provide the requested information </a:t>
            </a:r>
            <a:r>
              <a:rPr lang="en-US" sz="2300" dirty="0" smtClean="0"/>
              <a:t>may prevent </a:t>
            </a:r>
            <a:r>
              <a:rPr lang="en-US" sz="2300" dirty="0"/>
              <a:t>TSA from being able to respond to a traveler’s inquiry or complaint.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Paperwork Reduction Act Statement</a:t>
            </a:r>
            <a:r>
              <a:rPr lang="en-US" dirty="0" smtClean="0"/>
              <a:t>:</a:t>
            </a:r>
          </a:p>
          <a:p>
            <a:pPr marL="457200">
              <a:lnSpc>
                <a:spcPct val="120000"/>
              </a:lnSpc>
              <a:spcBef>
                <a:spcPts val="500"/>
              </a:spcBef>
            </a:pPr>
            <a:r>
              <a:rPr lang="en-US" sz="2300" dirty="0"/>
              <a:t>TSA will use the information to improve customer service and may share it with airport operators for this purpose</a:t>
            </a:r>
            <a:r>
              <a:rPr lang="en-US" sz="2300" dirty="0" smtClean="0"/>
              <a:t>. </a:t>
            </a:r>
            <a:r>
              <a:rPr lang="en-US" sz="2300" dirty="0" smtClean="0">
                <a:solidFill>
                  <a:srgbClr val="000000"/>
                </a:solidFill>
              </a:rPr>
              <a:t>This </a:t>
            </a:r>
            <a:r>
              <a:rPr lang="en-US" sz="2300" dirty="0">
                <a:solidFill>
                  <a:srgbClr val="000000"/>
                </a:solidFill>
              </a:rPr>
              <a:t>is a voluntary collection. It is estimated that the total annual burden per response associated to this collection is approximately 5 minutes. An agency may not conduct or sponsor, and a person is not required to respond to a collection of information, unless it displays a valid OMB control number. The control number assigned to this collection is OMB-1652-0030, which expires </a:t>
            </a:r>
            <a:r>
              <a:rPr lang="en-US" sz="2300" dirty="0" smtClean="0">
                <a:solidFill>
                  <a:srgbClr val="000000"/>
                </a:solidFill>
              </a:rPr>
              <a:t>4/30/2022. </a:t>
            </a:r>
            <a:r>
              <a:rPr lang="en-US" sz="2300" dirty="0">
                <a:solidFill>
                  <a:srgbClr val="000000"/>
                </a:solidFill>
              </a:rPr>
              <a:t>Send comments regarding this burden estimate or any other aspect of this collection of information including suggestions for reducing this burden to TSA PRA Officer, </a:t>
            </a:r>
            <a:r>
              <a:rPr lang="en-US" sz="2300" dirty="0" smtClean="0">
                <a:solidFill>
                  <a:srgbClr val="000000"/>
                </a:solidFill>
              </a:rPr>
              <a:t>6595 Springfield Drive, Springfield, </a:t>
            </a:r>
            <a:r>
              <a:rPr lang="en-US" sz="2300" dirty="0">
                <a:solidFill>
                  <a:srgbClr val="000000"/>
                </a:solidFill>
              </a:rPr>
              <a:t>VA 20598-6011. ATTN: PRA 1652-0030. </a:t>
            </a:r>
            <a:endParaRPr lang="en-US" sz="2300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14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7063" y="2217683"/>
            <a:ext cx="9028386" cy="3008586"/>
          </a:xfrm>
        </p:spPr>
        <p:txBody>
          <a:bodyPr>
            <a:normAutofit/>
          </a:bodyPr>
          <a:lstStyle/>
          <a:p>
            <a:r>
              <a:rPr lang="en-US" sz="6600" dirty="0" smtClean="0"/>
              <a:t>Complaint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93087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1972" y="-344245"/>
            <a:ext cx="14408972" cy="87738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905000" y="-1571625"/>
            <a:ext cx="16002000" cy="689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1905000" y="8046720"/>
            <a:ext cx="16083579" cy="382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311972" y="-344245"/>
            <a:ext cx="14408972" cy="6454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6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89" y="132588"/>
            <a:ext cx="11762422" cy="659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70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64" y="59436"/>
            <a:ext cx="12006072" cy="673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30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" y="91440"/>
            <a:ext cx="11932920" cy="66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42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1" y="59436"/>
            <a:ext cx="12106657" cy="673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35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" y="32004"/>
            <a:ext cx="11978640" cy="679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59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cc26ded-df53-40e4-b0ec-50f0378640d6">2MNXFYDWMX7Y-1832746947-509</_dlc_DocId>
    <_dlc_DocIdUrl xmlns="dcc26ded-df53-40e4-b0ec-50f0378640d6">
      <Url>https://office.ishare.tsa.dhs.gov/sites/oit/bmo/pra/_layouts/15/DocIdRedir.aspx?ID=2MNXFYDWMX7Y-1832746947-509</Url>
      <Description>2MNXFYDWMX7Y-1832746947-509</Description>
    </_dlc_DocIdUrl>
    <Col_x002e__x0020_Yr_x002e_ xmlns="351d9c43-df41-4f76-8579-34e6da0a12cb">FY21</Col_x002e__x0020_Yr_x002e_>
    <Doc_x002e__x0020_Type xmlns="351d9c43-df41-4f76-8579-34e6da0a12cb">Instrument</Doc_x002e__x0020_Type>
    <Reviewer_x0020_Cmt_x0028_s_x0029_ xmlns="351d9c43-df41-4f76-8579-34e6da0a12cb" xsi:nil="true"/>
    <Prog_x002e__x0020_Office xmlns="351d9c43-df41-4f76-8579-34e6da0a12cb">CRL/OTE</Prog_x002e__x0020_Office>
    <Other_x0020_Actions xmlns="351d9c43-df41-4f76-8579-34e6da0a12cb">Legacy</Other_x0020_Actions>
    <Request_x0020_Type xmlns="351d9c43-df41-4f76-8579-34e6da0a12cb">EXT</Request_x0020_Type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FAE3E703E4794793878A49BBFE0A14" ma:contentTypeVersion="6" ma:contentTypeDescription="Create a new document." ma:contentTypeScope="" ma:versionID="1799ae4ffdce3358de8580842d3afbe6">
  <xsd:schema xmlns:xsd="http://www.w3.org/2001/XMLSchema" xmlns:xs="http://www.w3.org/2001/XMLSchema" xmlns:p="http://schemas.microsoft.com/office/2006/metadata/properties" xmlns:ns2="dcc26ded-df53-40e4-b0ec-50f0378640d6" xmlns:ns3="351d9c43-df41-4f76-8579-34e6da0a12cb" targetNamespace="http://schemas.microsoft.com/office/2006/metadata/properties" ma:root="true" ma:fieldsID="b2c9a52863267a4ff740ad85d65fd47d" ns2:_="" ns3:_="">
    <xsd:import namespace="dcc26ded-df53-40e4-b0ec-50f0378640d6"/>
    <xsd:import namespace="351d9c43-df41-4f76-8579-34e6da0a12c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Col_x002e__x0020_Yr_x002e_" minOccurs="0"/>
                <xsd:element ref="ns3:Request_x0020_Type" minOccurs="0"/>
                <xsd:element ref="ns3:Doc_x002e__x0020_Type" minOccurs="0"/>
                <xsd:element ref="ns3:Reviewer_x0020_Cmt_x0028_s_x0029_" minOccurs="0"/>
                <xsd:element ref="ns3:Prog_x002e__x0020_Office" minOccurs="0"/>
                <xsd:element ref="ns3:Other_x0020_Act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c26ded-df53-40e4-b0ec-50f0378640d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1d9c43-df41-4f76-8579-34e6da0a12cb" elementFormDefault="qualified">
    <xsd:import namespace="http://schemas.microsoft.com/office/2006/documentManagement/types"/>
    <xsd:import namespace="http://schemas.microsoft.com/office/infopath/2007/PartnerControls"/>
    <xsd:element name="Col_x002e__x0020_Yr_x002e_" ma:index="11" nillable="true" ma:displayName="Col. Yr." ma:default="FY20" ma:format="Dropdown" ma:internalName="Col_x002e__x0020_Yr_x002e_">
      <xsd:simpleType>
        <xsd:restriction base="dms:Choice">
          <xsd:enumeration value="FY20"/>
          <xsd:enumeration value="FY21"/>
          <xsd:enumeration value="FY22"/>
        </xsd:restriction>
      </xsd:simpleType>
    </xsd:element>
    <xsd:element name="Request_x0020_Type" ma:index="12" nillable="true" ma:displayName="Request Type" ma:default="EXT" ma:format="Dropdown" ma:internalName="Request_x0020_Type">
      <xsd:simpleType>
        <xsd:union memberTypes="dms:Text">
          <xsd:simpleType>
            <xsd:restriction base="dms:Choice">
              <xsd:enumeration value="EXT"/>
              <xsd:enumeration value="REV"/>
              <xsd:enumeration value="Gen. IC"/>
              <xsd:enumeration value="83C"/>
              <xsd:enumeration value="NEW"/>
              <xsd:enumeration value="IFR"/>
              <xsd:enumeration value="NPRM"/>
              <xsd:enumeration value="Other"/>
            </xsd:restriction>
          </xsd:simpleType>
        </xsd:union>
      </xsd:simpleType>
    </xsd:element>
    <xsd:element name="Doc_x002e__x0020_Type" ma:index="13" nillable="true" ma:displayName="Doc. Type" ma:default="N/A" ma:format="Dropdown" ma:internalName="Doc_x002e__x0020_Type">
      <xsd:simpleType>
        <xsd:union memberTypes="dms:Text">
          <xsd:simpleType>
            <xsd:restriction base="dms:Choice">
              <xsd:enumeration value="60DN"/>
              <xsd:enumeration value="30DN"/>
              <xsd:enumeration value="SS Pt. A"/>
              <xsd:enumeration value="SS Pt. B"/>
              <xsd:enumeration value="FR Pub."/>
              <xsd:enumeration value="N/A"/>
              <xsd:enumeration value="Instrument"/>
              <xsd:enumeration value="Screenshot(s)"/>
              <xsd:enumeration value="Instruction"/>
              <xsd:enumeration value="Gen. Appl."/>
              <xsd:enumeration value="PTA"/>
              <xsd:enumeration value="OMB NOA"/>
              <xsd:enumeration value="Auth."/>
              <xsd:enumeration value="SORN"/>
              <xsd:enumeration value="PIA"/>
              <xsd:enumeration value="Source"/>
            </xsd:restriction>
          </xsd:simpleType>
        </xsd:union>
      </xsd:simpleType>
    </xsd:element>
    <xsd:element name="Reviewer_x0020_Cmt_x0028_s_x0029_" ma:index="14" nillable="true" ma:displayName="Reviewer Cmt(s)" ma:internalName="Reviewer_x0020_Cmt_x0028_s_x0029_">
      <xsd:simpleType>
        <xsd:restriction base="dms:Text">
          <xsd:maxLength value="255"/>
        </xsd:restriction>
      </xsd:simpleType>
    </xsd:element>
    <xsd:element name="Prog_x002e__x0020_Office" ma:index="15" nillable="true" ma:displayName="Prog. Office" ma:default="N/A" ma:format="Dropdown" ma:internalName="Prog_x002e__x0020_Office">
      <xsd:simpleType>
        <xsd:union memberTypes="dms:Text">
          <xsd:simpleType>
            <xsd:restriction base="dms:Choice">
              <xsd:enumeration value="PPE"/>
              <xsd:enumeration value="LE/FAMS"/>
              <xsd:enumeration value="I&amp;A"/>
              <xsd:enumeration value="T&amp;D"/>
              <xsd:enumeration value="CFO"/>
              <xsd:enumeration value="HC"/>
              <xsd:enumeration value="IT"/>
              <xsd:enumeration value="CRL/OTE"/>
              <xsd:enumeration value="RCA"/>
              <xsd:enumeration value="SEC. OPs."/>
              <xsd:enumeration value="N/A"/>
            </xsd:restriction>
          </xsd:simpleType>
        </xsd:union>
      </xsd:simpleType>
    </xsd:element>
    <xsd:element name="Other_x0020_Actions" ma:index="16" nillable="true" ma:displayName="Other Actions" ma:default="Legacy" ma:format="Dropdown" ma:internalName="Other_x0020_Actions">
      <xsd:simpleType>
        <xsd:union memberTypes="dms:Text">
          <xsd:simpleType>
            <xsd:restriction base="dms:Choice">
              <xsd:enumeration value="PO Review"/>
              <xsd:enumeration value="EAB Review"/>
              <xsd:enumeration value="OCC Review"/>
              <xsd:enumeration value="DocTracker"/>
              <xsd:enumeration value="OCC Admin"/>
              <xsd:enumeration value="Legacy"/>
              <xsd:enumeration value="ROCIS"/>
              <xsd:enumeration value="DHS Privacy"/>
              <xsd:enumeration value="TSA Privacy"/>
              <xsd:enumeration value="Fed. Reg."/>
              <xsd:enumeration value="PO/EAB Review"/>
              <xsd:enumeration value="FORMS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Project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398901-CF80-43B0-8A7C-647575D456D8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C730A387-9ABA-4936-B32C-F658B01BD8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01799FF-1582-4A53-AF6A-5F14E678AEB8}">
  <ds:schemaRefs>
    <ds:schemaRef ds:uri="http://schemas.microsoft.com/office/2006/metadata/properties"/>
    <ds:schemaRef ds:uri="http://purl.org/dc/elements/1.1/"/>
    <ds:schemaRef ds:uri="351d9c43-df41-4f76-8579-34e6da0a12cb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dcc26ded-df53-40e4-b0ec-50f0378640d6"/>
    <ds:schemaRef ds:uri="http://schemas.microsoft.com/office/infopath/2007/PartnerControls"/>
    <ds:schemaRef ds:uri="http://purl.org/dc/dcmitype/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E15E2E0D-5C35-4C23-BCC5-C2E73CBA16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c26ded-df53-40e4-b0ec-50f0378640d6"/>
    <ds:schemaRef ds:uri="351d9c43-df41-4f76-8579-34e6da0a12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206</TotalTime>
  <Words>291</Words>
  <Application>Microsoft Office PowerPoint</Application>
  <PresentationFormat>Widescreen</PresentationFormat>
  <Paragraphs>15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Calibri</vt:lpstr>
      <vt:lpstr>Calibri Light</vt:lpstr>
      <vt:lpstr>Retrospect</vt:lpstr>
      <vt:lpstr>1652-0030</vt:lpstr>
      <vt:lpstr>TSA Customer Comment Tools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Privacy Act &amp; Paperwork Reduction Act Statements</vt:lpstr>
    </vt:vector>
  </TitlesOfParts>
  <Company>Transportation Security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1652-0030</dc:title>
  <dc:creator>Christina A. Walsh</dc:creator>
  <cp:keywords>5000.22</cp:keywords>
  <cp:lastModifiedBy>Walsh, Christina</cp:lastModifiedBy>
  <cp:revision>25</cp:revision>
  <dcterms:created xsi:type="dcterms:W3CDTF">2017-12-08T15:06:00Z</dcterms:created>
  <dcterms:modified xsi:type="dcterms:W3CDTF">2021-07-20T17:09:43Z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4e0035b0-118b-445e-a8cc-0dbc25633eb3</vt:lpwstr>
  </property>
  <property fmtid="{D5CDD505-2E9C-101B-9397-08002B2CF9AE}" pid="3" name="ContentTypeId">
    <vt:lpwstr>0x01010014FAE3E703E4794793878A49BBFE0A14</vt:lpwstr>
  </property>
</Properties>
</file>