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7" r:id="rId6"/>
    <p:sldId id="269" r:id="rId7"/>
    <p:sldId id="318" r:id="rId8"/>
    <p:sldId id="273" r:id="rId9"/>
    <p:sldId id="277" r:id="rId10"/>
    <p:sldId id="279" r:id="rId11"/>
    <p:sldId id="281" r:id="rId12"/>
    <p:sldId id="283" r:id="rId13"/>
    <p:sldId id="285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tley, Alyssa" initials="BA" lastIdx="5" clrIdx="0">
    <p:extLst>
      <p:ext uri="{19B8F6BF-5375-455C-9EA6-DF929625EA0E}">
        <p15:presenceInfo xmlns:p15="http://schemas.microsoft.com/office/powerpoint/2012/main" userId="S::0463965120@FEMA.DHS.GOV::29803dfd-6502-43b2-b62c-5ed6d8c041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66" d="100"/>
          <a:sy n="66" d="100"/>
        </p:scale>
        <p:origin x="357" y="3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9783-0D49-48E5-9A74-C37ABE1A6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17741-65F7-42AB-8D40-B455D1C87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C23F5-E031-48E6-AD66-18D35865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D0696-4D67-4070-9210-87BEA82C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196C5-BB26-4166-8B38-85BF942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8BEE-19E2-4267-A7B1-CFEEE9CC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B36BA-63D8-45A5-8D98-42168C77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726EF-5420-4B43-91F6-4E30DA40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0F09F-4670-425B-A8A3-F08C419F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9CA0A-4939-411C-9613-239ABDDC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7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CF6EC-8F46-4529-B64D-67CE6E1FF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E8BCA-F021-45A9-A29C-C0ECCD666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94E72-BC60-4EA1-BF3E-ED5DAFD2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9E43E-EE95-4F17-A269-637FD647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3181-7A0D-4D80-8CDC-D1483E83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C3B5-6A0A-4156-9389-B7EC9FA6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0073C-68D6-4613-97E5-F21BB4E7B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67673-DC5F-46FF-8092-6399B190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7F419-E70C-42C1-8C1C-492DE81E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0219E-B4B6-45C7-8AFB-CEFF80B4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C058-9452-4F43-A41D-7F4AD590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CD840-BA6B-42AE-9384-89DCF33DB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BC044-2CD7-41CA-BAB3-26D06D1C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8BB1-1021-4F19-AC8E-C300DD56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7BE1-9AF6-4722-B0AC-FF2465E6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A8F9-A076-48D5-8FB3-B96BF53E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9142-6185-4B6C-9AD9-0DD2701C7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639A5-92BE-4A5A-A536-8E0A33CC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3F0D7-071E-4F0D-BAAA-67E5693A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AB527-9106-4B9E-8B50-81DE047C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B6F2B-BC06-42DA-9975-B95D5F9E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A9D3-3E19-498F-9DA6-A52BE898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D6345-DD99-49DA-AA23-DA5443099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95266-9E3C-43CA-9E9A-18534977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DC974-40E5-430D-975A-372EC34B8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0962D-F0F4-4F95-A301-454C9553C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9936E-70F2-412A-A177-F3F040F5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1E02B-FC15-41E3-A52E-4F14B9C1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A3060-3B93-49D9-95E7-D512E2C2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0B41-35F1-4A66-BF33-5C2987D2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90AAF-EA25-4D76-9697-734AB495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8CEA2-5F51-4618-9A72-3A06F895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D9430-D193-4DF7-BD50-3F2A978C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DECD0-39E7-4D41-A37A-9126CF9E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8B16A-0071-47C7-8A66-40CDDA5D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4E60-AFC5-4CFB-9431-96AC9C18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B9B7-014E-410A-B6A2-59A5B43C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BFC8-422C-4720-AABB-5FB0A472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B3F33-BA99-41ED-9884-678735DE9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E8C66-D83B-44E6-803C-2BE987D6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1C68C-B8BE-4E57-B633-4C3382F8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FFB7-9E33-433E-B98B-3435DBDC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1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2534-079E-4FD2-950A-B8AD5556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59F69-5138-4097-AF69-EC33506E1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6D99B-ED19-4CC2-B467-61AD0ECDD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9BEB2-648E-4D41-8AF1-EDC39190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F2610-FBE3-4F54-BB68-3816CECE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7B4B8-1511-4990-B097-8B7EC4D1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0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A5E30-9FBC-4DD6-9CAE-049E4D23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48535-4CEC-4749-9627-2DD4BEA17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32323-2830-47A4-A44C-536AF5951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6A78-A69C-44A5-9EE5-82C5CB2687E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AC932-743B-4352-9DC4-82E3E1A50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C03AF-C960-462B-8785-E532E8699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AF47-1ECE-4200-8D4B-E43BA0FF5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2F2FB2-5B6D-468C-95C0-2F985F29A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" t="6899" r="533" b="5260"/>
          <a:stretch/>
        </p:blipFill>
        <p:spPr>
          <a:xfrm>
            <a:off x="476977" y="902184"/>
            <a:ext cx="11238046" cy="5053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10E7E-BCCF-4B18-815E-B31DC4771A95}"/>
              </a:ext>
            </a:extLst>
          </p:cNvPr>
          <p:cNvSpPr txBox="1"/>
          <p:nvPr/>
        </p:nvSpPr>
        <p:spPr>
          <a:xfrm>
            <a:off x="6420196" y="3537629"/>
            <a:ext cx="1757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Salir</a:t>
            </a:r>
            <a:r>
              <a:rPr lang="en-US" sz="1100" dirty="0">
                <a:solidFill>
                  <a:srgbClr val="FF0000"/>
                </a:solidFill>
              </a:rPr>
              <a:t> del </a:t>
            </a:r>
            <a:r>
              <a:rPr lang="en-US" sz="1100" dirty="0" err="1">
                <a:solidFill>
                  <a:srgbClr val="FF0000"/>
                </a:solidFill>
              </a:rPr>
              <a:t>Registro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BD37D-8AEA-4E5A-A877-F031A615495B}"/>
              </a:ext>
            </a:extLst>
          </p:cNvPr>
          <p:cNvSpPr txBox="1"/>
          <p:nvPr/>
        </p:nvSpPr>
        <p:spPr>
          <a:xfrm>
            <a:off x="554635" y="1124262"/>
            <a:ext cx="2972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Instrucciones</a:t>
            </a:r>
            <a:r>
              <a:rPr lang="en-US" dirty="0">
                <a:solidFill>
                  <a:srgbClr val="FF0000"/>
                </a:solidFill>
              </a:rPr>
              <a:t> para la </a:t>
            </a:r>
            <a:r>
              <a:rPr lang="en-US" dirty="0" err="1">
                <a:solidFill>
                  <a:srgbClr val="FF0000"/>
                </a:solidFill>
              </a:rPr>
              <a:t>Solicitud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53F71-0D9B-470C-9909-D87FB21FECF3}"/>
              </a:ext>
            </a:extLst>
          </p:cNvPr>
          <p:cNvSpPr txBox="1"/>
          <p:nvPr/>
        </p:nvSpPr>
        <p:spPr>
          <a:xfrm>
            <a:off x="2448441" y="2653259"/>
            <a:ext cx="848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Para completar esta entrevista, usted necesitará: su número de seguro social, tipo de seguros, ingresos brutos del hogar, direcciones física y postal, sus números de teléfonos. Si no tiene usted su número de seguro social o el de su </a:t>
            </a:r>
            <a:r>
              <a:rPr lang="es-ES" sz="1200" dirty="0" err="1">
                <a:solidFill>
                  <a:srgbClr val="FF0000"/>
                </a:solidFill>
              </a:rPr>
              <a:t>co-solicitante</a:t>
            </a:r>
            <a:r>
              <a:rPr lang="es-ES" sz="1200" dirty="0">
                <a:solidFill>
                  <a:srgbClr val="FF0000"/>
                </a:solidFill>
              </a:rPr>
              <a:t> en este momento, por favor llame de nuevo. El número de seguro social es necesario para propósitos de verificación de la identidad.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DE2AD-2B6E-4A53-A1EA-668D9D872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" t="2341" r="395"/>
          <a:stretch/>
        </p:blipFill>
        <p:spPr>
          <a:xfrm>
            <a:off x="2394192" y="80272"/>
            <a:ext cx="7391982" cy="6697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2B2B6C-ECAF-4F4A-881A-C7D875CF0A87}"/>
              </a:ext>
            </a:extLst>
          </p:cNvPr>
          <p:cNvSpPr/>
          <p:nvPr/>
        </p:nvSpPr>
        <p:spPr>
          <a:xfrm>
            <a:off x="4662351" y="140967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Si, después de escuchar las opciones, no está seguro de en qué categoría se encuentra su daño, puede pedir ejemplos [por favor haga clic en Ayuda para encontrar ejemplos].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0D839-F5E2-476F-8B9D-29384E3FA4EA}"/>
              </a:ext>
            </a:extLst>
          </p:cNvPr>
          <p:cNvSpPr/>
          <p:nvPr/>
        </p:nvSpPr>
        <p:spPr>
          <a:xfrm>
            <a:off x="3630387" y="77143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 indicó que su casa o propiedad personal estaba dañada. FEMA desea entender el daño causado por el desastre. Por favor, escuche cada opción y seleccione la que mejor se adapte a su situación.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FF7064-4F00-4831-B86F-4813DCD2F9F0}"/>
              </a:ext>
            </a:extLst>
          </p:cNvPr>
          <p:cNvSpPr/>
          <p:nvPr/>
        </p:nvSpPr>
        <p:spPr>
          <a:xfrm>
            <a:off x="6955971" y="194019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Algunos dañados o faltan tejas, revestimientos, desagües, etc.  en el techo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10AE1-0879-4BFF-B182-3AC8C673F92A}"/>
              </a:ext>
            </a:extLst>
          </p:cNvPr>
          <p:cNvSpPr/>
          <p:nvPr/>
        </p:nvSpPr>
        <p:spPr>
          <a:xfrm>
            <a:off x="8693625" y="2305643"/>
            <a:ext cx="3498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agua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la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inundación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aguas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usadas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entraron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mi casa,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pero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tenían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menos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pulgadas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profundidad</a:t>
            </a:r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4D116-D8A5-4217-8D7B-5DB50A71DDB4}"/>
              </a:ext>
            </a:extLst>
          </p:cNvPr>
          <p:cNvSpPr/>
          <p:nvPr/>
        </p:nvSpPr>
        <p:spPr>
          <a:xfrm>
            <a:off x="4310743" y="2545417"/>
            <a:ext cx="4152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Necesita comprar suministros y equipos de limpieza para limpiar y desinfectar mi hogar o contratar a un profesional para que lo haga.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5468EF-764D-4EF5-B3AD-D7510C25F7B9}"/>
              </a:ext>
            </a:extLst>
          </p:cNvPr>
          <p:cNvSpPr/>
          <p:nvPr/>
        </p:nvSpPr>
        <p:spPr>
          <a:xfrm>
            <a:off x="3907971" y="303021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Tuve daños en mi hogar y propiedad personal que requieren muchas reparaciones. Yo podría no poder vivir en mi hogar.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9C5FC-828C-4C82-A3A8-8BB865E50998}"/>
              </a:ext>
            </a:extLst>
          </p:cNvPr>
          <p:cNvSpPr/>
          <p:nvPr/>
        </p:nvSpPr>
        <p:spPr>
          <a:xfrm>
            <a:off x="7075714" y="319109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El agua de la inundación entró a mi casa y tenía entre 2 a 3 pies de profundidad.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32266D-3B32-433A-87B8-A041FB62C71F}"/>
              </a:ext>
            </a:extLst>
          </p:cNvPr>
          <p:cNvSpPr/>
          <p:nvPr/>
        </p:nvSpPr>
        <p:spPr>
          <a:xfrm>
            <a:off x="8556170" y="3561172"/>
            <a:ext cx="3701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Daño al pozo séptico o HVAC (unidad de aire y calor central). Desperdicios o árboles que impiden el acceso seguro a mi casa.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7CA73-271C-4F21-911B-55ACF8ABEA24}"/>
              </a:ext>
            </a:extLst>
          </p:cNvPr>
          <p:cNvSpPr/>
          <p:nvPr/>
        </p:nvSpPr>
        <p:spPr>
          <a:xfrm>
            <a:off x="7173685" y="442265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Daños mayores a la estructura incluyendo partes del techo, paredes o cimientos.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C92C4-7CE2-4B59-AE88-A19811D5E315}"/>
              </a:ext>
            </a:extLst>
          </p:cNvPr>
          <p:cNvSpPr/>
          <p:nvPr/>
        </p:nvSpPr>
        <p:spPr>
          <a:xfrm>
            <a:off x="6749808" y="455214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Daños a la calle o puente privado que impide el acceso a mi hogar.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9CD785-923D-4E37-8104-AEFAE46D293A}"/>
              </a:ext>
            </a:extLst>
          </p:cNvPr>
          <p:cNvSpPr/>
          <p:nvPr/>
        </p:nvSpPr>
        <p:spPr>
          <a:xfrm>
            <a:off x="5974929" y="5161022"/>
            <a:ext cx="1882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Mi hogar fue completamente destruido.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AC055A-91C3-4907-BFDF-35B45DEFA416}"/>
              </a:ext>
            </a:extLst>
          </p:cNvPr>
          <p:cNvSpPr/>
          <p:nvPr/>
        </p:nvSpPr>
        <p:spPr>
          <a:xfrm>
            <a:off x="5886763" y="5427722"/>
            <a:ext cx="20585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La casa </a:t>
            </a:r>
            <a:r>
              <a:rPr lang="en-US" sz="800" dirty="0" err="1">
                <a:solidFill>
                  <a:srgbClr val="FF0000"/>
                </a:solidFill>
              </a:rPr>
              <a:t>destruida</a:t>
            </a:r>
            <a:r>
              <a:rPr lang="en-US" sz="800" dirty="0">
                <a:solidFill>
                  <a:srgbClr val="FF0000"/>
                </a:solidFill>
              </a:rPr>
              <a:t> o </a:t>
            </a:r>
            <a:r>
              <a:rPr lang="en-US" sz="800" dirty="0" err="1">
                <a:solidFill>
                  <a:srgbClr val="FF0000"/>
                </a:solidFill>
              </a:rPr>
              <a:t>colapsó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sz="800" dirty="0" err="1">
                <a:solidFill>
                  <a:srgbClr val="FF0000"/>
                </a:solidFill>
              </a:rPr>
              <a:t>completamente</a:t>
            </a:r>
            <a:r>
              <a:rPr lang="en-US" sz="8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092FF-62D0-4C7A-9C97-CC00CACC2E8C}"/>
              </a:ext>
            </a:extLst>
          </p:cNvPr>
          <p:cNvSpPr/>
          <p:nvPr/>
        </p:nvSpPr>
        <p:spPr>
          <a:xfrm>
            <a:off x="5974929" y="5554456"/>
            <a:ext cx="11464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La casa </a:t>
            </a:r>
            <a:r>
              <a:rPr lang="en-US" sz="800" dirty="0" err="1">
                <a:solidFill>
                  <a:srgbClr val="FF0000"/>
                </a:solidFill>
              </a:rPr>
              <a:t>fue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sz="800" dirty="0" err="1">
                <a:solidFill>
                  <a:srgbClr val="FF0000"/>
                </a:solidFill>
              </a:rPr>
              <a:t>arrastrada</a:t>
            </a:r>
            <a:r>
              <a:rPr lang="en-US" sz="8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985F9-86CD-41DD-B58A-5528DF2EC706}"/>
              </a:ext>
            </a:extLst>
          </p:cNvPr>
          <p:cNvSpPr/>
          <p:nvPr/>
        </p:nvSpPr>
        <p:spPr>
          <a:xfrm>
            <a:off x="5466764" y="5674776"/>
            <a:ext cx="15359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La casa se quemó hasta el suelo.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3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AA5EDBB-5080-4F7E-B3E9-F91F88AD5835}"/>
              </a:ext>
            </a:extLst>
          </p:cNvPr>
          <p:cNvGrpSpPr/>
          <p:nvPr/>
        </p:nvGrpSpPr>
        <p:grpSpPr>
          <a:xfrm>
            <a:off x="838160" y="680439"/>
            <a:ext cx="10515679" cy="5497122"/>
            <a:chOff x="108113" y="184722"/>
            <a:chExt cx="11975771" cy="64482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A3482D-0DD8-4BAE-BD3A-D4B8DF453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974"/>
            <a:stretch/>
          </p:blipFill>
          <p:spPr>
            <a:xfrm>
              <a:off x="108113" y="184722"/>
              <a:ext cx="11975771" cy="644826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8F4A22-0A99-446D-9512-EB4EDCA31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536"/>
            <a:stretch/>
          </p:blipFill>
          <p:spPr>
            <a:xfrm>
              <a:off x="7995821" y="2334679"/>
              <a:ext cx="1971675" cy="21886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D2138E-BD1E-43CA-A050-42052DFFC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077"/>
            <a:stretch/>
          </p:blipFill>
          <p:spPr>
            <a:xfrm>
              <a:off x="10045534" y="2334679"/>
              <a:ext cx="2038350" cy="10741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D8DFC1-958A-44FA-86FD-C556515FA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68" t="36546" r="-1568" b="-9771"/>
            <a:stretch/>
          </p:blipFill>
          <p:spPr>
            <a:xfrm>
              <a:off x="4098258" y="3693010"/>
              <a:ext cx="1781175" cy="4184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484B5B-EAD6-42BB-B299-B1A02F2A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6222" y="3902251"/>
              <a:ext cx="1977662" cy="16886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CEDF5B-1691-4F76-B15C-36D3939CEBDB}"/>
                </a:ext>
              </a:extLst>
            </p:cNvPr>
            <p:cNvSpPr txBox="1"/>
            <p:nvPr/>
          </p:nvSpPr>
          <p:spPr>
            <a:xfrm>
              <a:off x="10603274" y="2052508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Owner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ED2D63-E1F3-47B6-A0A6-7CD8FD8BFFB8}"/>
                </a:ext>
              </a:extLst>
            </p:cNvPr>
            <p:cNvSpPr txBox="1"/>
            <p:nvPr/>
          </p:nvSpPr>
          <p:spPr>
            <a:xfrm>
              <a:off x="10603274" y="3563697"/>
              <a:ext cx="74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Renter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39BE2F3-B863-42FB-90BE-F47131E62886}"/>
              </a:ext>
            </a:extLst>
          </p:cNvPr>
          <p:cNvSpPr/>
          <p:nvPr/>
        </p:nvSpPr>
        <p:spPr>
          <a:xfrm>
            <a:off x="10285658" y="2941640"/>
            <a:ext cx="15343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solidFill>
                  <a:srgbClr val="FF0000"/>
                </a:solidFill>
              </a:rPr>
              <a:t>Hilera</a:t>
            </a:r>
            <a:r>
              <a:rPr lang="en-US" sz="900" dirty="0">
                <a:solidFill>
                  <a:srgbClr val="FF0000"/>
                </a:solidFill>
              </a:rPr>
              <a:t> de Casas (Townhouse)</a:t>
            </a:r>
          </a:p>
        </p:txBody>
      </p:sp>
    </p:spTree>
    <p:extLst>
      <p:ext uri="{BB962C8B-B14F-4D97-AF65-F5344CB8AC3E}">
        <p14:creationId xmlns:p14="http://schemas.microsoft.com/office/powerpoint/2010/main" val="298191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A091-7C31-41EC-BBF3-53188A8F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solidFill>
                  <a:srgbClr val="0070C0"/>
                </a:solidFill>
              </a:rPr>
              <a:t>Segura de </a:t>
            </a:r>
            <a:r>
              <a:rPr lang="en-US" sz="3300" dirty="0" err="1">
                <a:solidFill>
                  <a:srgbClr val="0070C0"/>
                </a:solidFill>
              </a:rPr>
              <a:t>Vivenda</a:t>
            </a:r>
            <a:r>
              <a:rPr lang="en-US" sz="3300" dirty="0">
                <a:solidFill>
                  <a:srgbClr val="0070C0"/>
                </a:solidFill>
              </a:rPr>
              <a:t> - Owners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34143-F949-4B67-95B4-D6357392E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"/>
          <a:stretch/>
        </p:blipFill>
        <p:spPr>
          <a:xfrm>
            <a:off x="1307077" y="1352955"/>
            <a:ext cx="9577845" cy="5224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CD9F4-E293-429E-BD5F-1F7821661CA5}"/>
              </a:ext>
            </a:extLst>
          </p:cNvPr>
          <p:cNvSpPr/>
          <p:nvPr/>
        </p:nvSpPr>
        <p:spPr>
          <a:xfrm>
            <a:off x="4930295" y="3568529"/>
            <a:ext cx="13837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Seguro para el </a:t>
            </a:r>
            <a:r>
              <a:rPr lang="en-US" sz="1100" dirty="0" err="1">
                <a:solidFill>
                  <a:srgbClr val="FF0000"/>
                </a:solidFill>
              </a:rPr>
              <a:t>Hogar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5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641BA-2A42-4E52-9BAD-AC1EB8D68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9"/>
          <a:stretch/>
        </p:blipFill>
        <p:spPr>
          <a:xfrm>
            <a:off x="828252" y="578651"/>
            <a:ext cx="10535496" cy="57006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3F4B9E-E41B-4AC6-9834-5BFADE9F4B04}"/>
              </a:ext>
            </a:extLst>
          </p:cNvPr>
          <p:cNvSpPr/>
          <p:nvPr/>
        </p:nvSpPr>
        <p:spPr>
          <a:xfrm>
            <a:off x="6763789" y="178411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¿Ha incurrido en gastos no asegurados como resultado directo del desastre?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8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98D98-E165-47AC-A09E-1E53E5049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7" b="9187"/>
          <a:stretch/>
        </p:blipFill>
        <p:spPr>
          <a:xfrm>
            <a:off x="876839" y="1062728"/>
            <a:ext cx="10438321" cy="4732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3952F7-49F0-4161-B715-1120B95DA6FD}"/>
              </a:ext>
            </a:extLst>
          </p:cNvPr>
          <p:cNvSpPr/>
          <p:nvPr/>
        </p:nvSpPr>
        <p:spPr>
          <a:xfrm>
            <a:off x="5974081" y="247138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>
                <a:solidFill>
                  <a:srgbClr val="FF0000"/>
                </a:solidFill>
              </a:rPr>
              <a:t>Necesito los nombres de todas las personas que viven en su hogar en el momento del desastre. </a:t>
            </a:r>
            <a:r>
              <a:rPr lang="es-ES" sz="1000" b="1" dirty="0">
                <a:solidFill>
                  <a:srgbClr val="FF0000"/>
                </a:solidFill>
              </a:rPr>
              <a:t>Nota</a:t>
            </a:r>
            <a:r>
              <a:rPr lang="es-ES" sz="1000" dirty="0">
                <a:solidFill>
                  <a:srgbClr val="FF0000"/>
                </a:solidFill>
              </a:rPr>
              <a:t>: Solo solicite el SSN del </a:t>
            </a:r>
            <a:r>
              <a:rPr lang="es-ES" sz="1000" dirty="0" err="1">
                <a:solidFill>
                  <a:srgbClr val="FF0000"/>
                </a:solidFill>
              </a:rPr>
              <a:t>co-solicitante</a:t>
            </a:r>
            <a:r>
              <a:rPr lang="es-ES" sz="1000" dirty="0">
                <a:solidFill>
                  <a:srgbClr val="FF0000"/>
                </a:solidFill>
              </a:rPr>
              <a:t>. </a:t>
            </a:r>
            <a:r>
              <a:rPr lang="es-ES" sz="1000" b="1" dirty="0">
                <a:solidFill>
                  <a:srgbClr val="FF0000"/>
                </a:solidFill>
              </a:rPr>
              <a:t>No</a:t>
            </a:r>
            <a:r>
              <a:rPr lang="es-ES" sz="1000" dirty="0">
                <a:solidFill>
                  <a:srgbClr val="FF0000"/>
                </a:solidFill>
              </a:rPr>
              <a:t> solicitar el SSN de cualquier otro ocupante del hogar.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8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D557-2992-404F-92DB-64A019BA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9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B7CFB-BC59-4A47-936D-433D4C7AB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4" b="3866"/>
          <a:stretch/>
        </p:blipFill>
        <p:spPr>
          <a:xfrm>
            <a:off x="466725" y="323910"/>
            <a:ext cx="11258550" cy="6210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46254-FAB0-4AFB-8775-91C0DB9E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546" y="1481199"/>
            <a:ext cx="771525" cy="51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A634A-C752-45EC-90E5-BA21AF27CDC3}"/>
              </a:ext>
            </a:extLst>
          </p:cNvPr>
          <p:cNvSpPr txBox="1"/>
          <p:nvPr/>
        </p:nvSpPr>
        <p:spPr>
          <a:xfrm>
            <a:off x="3564538" y="3266154"/>
            <a:ext cx="2531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Número</a:t>
            </a:r>
            <a:r>
              <a:rPr lang="en-US" sz="1100" dirty="0">
                <a:solidFill>
                  <a:srgbClr val="FF0000"/>
                </a:solidFill>
              </a:rPr>
              <a:t> de Seguro Social del </a:t>
            </a:r>
            <a:r>
              <a:rPr lang="en-US" sz="1100" dirty="0" err="1">
                <a:solidFill>
                  <a:srgbClr val="FF0000"/>
                </a:solidFill>
              </a:rPr>
              <a:t>Solicitante</a:t>
            </a:r>
            <a:r>
              <a:rPr lang="en-US" sz="11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B258D-F83C-40EE-A08D-5080B3AE2A82}"/>
              </a:ext>
            </a:extLst>
          </p:cNvPr>
          <p:cNvSpPr txBox="1"/>
          <p:nvPr/>
        </p:nvSpPr>
        <p:spPr>
          <a:xfrm>
            <a:off x="3001883" y="3699366"/>
            <a:ext cx="3094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Fecha de Nacimiento del Solicitante: MM/DD/YYYY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E5A4C-E469-4DA9-AFCC-C96324713904}"/>
              </a:ext>
            </a:extLst>
          </p:cNvPr>
          <p:cNvSpPr txBox="1"/>
          <p:nvPr/>
        </p:nvSpPr>
        <p:spPr>
          <a:xfrm>
            <a:off x="4548941" y="4225801"/>
            <a:ext cx="6418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Provea su dirección de correo electrónico para poder verificar en línea el estado de su solicitud.</a:t>
            </a:r>
          </a:p>
          <a:p>
            <a:r>
              <a:rPr lang="es-ES" sz="1100" dirty="0">
                <a:solidFill>
                  <a:srgbClr val="FF0000"/>
                </a:solidFill>
              </a:rPr>
              <a:t>Si no provee su dirección de correo electrónico, deberá llamar a FEMA para conocer el estado de su solicitud.</a:t>
            </a:r>
          </a:p>
        </p:txBody>
      </p:sp>
    </p:spTree>
    <p:extLst>
      <p:ext uri="{BB962C8B-B14F-4D97-AF65-F5344CB8AC3E}">
        <p14:creationId xmlns:p14="http://schemas.microsoft.com/office/powerpoint/2010/main" val="100958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AACD-8A24-436E-B800-C49826B2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E9235-8B21-4752-8A1F-5A72000C8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b="5324"/>
          <a:stretch/>
        </p:blipFill>
        <p:spPr>
          <a:xfrm>
            <a:off x="734785" y="365124"/>
            <a:ext cx="10722429" cy="6127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DFF6B-B97E-43CE-BD67-62E6CACC78D3}"/>
              </a:ext>
            </a:extLst>
          </p:cNvPr>
          <p:cNvSpPr txBox="1"/>
          <p:nvPr/>
        </p:nvSpPr>
        <p:spPr>
          <a:xfrm>
            <a:off x="4077324" y="1746354"/>
            <a:ext cx="7929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Por favor proporcione el número de teléfono utilizado en la vivienda dañada, este funcionando o no, y el número de teléfono actual/alternativo en caso de que tengamos que contactarlo con respecto a su solicitud para asistencia por desastre.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63FCF-5538-4330-9E78-BAA1B26C4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1"/>
          <a:stretch/>
        </p:blipFill>
        <p:spPr>
          <a:xfrm>
            <a:off x="476250" y="613453"/>
            <a:ext cx="11239500" cy="5631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07A0F6-23D3-4BF6-8274-8F39345B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08" y="4247428"/>
            <a:ext cx="828675" cy="54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5D67-5F2F-455E-AE87-0195A04FF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914" y="4865687"/>
            <a:ext cx="647700" cy="542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42E2B-8E04-4794-A8BC-AE347636E389}"/>
              </a:ext>
            </a:extLst>
          </p:cNvPr>
          <p:cNvSpPr txBox="1"/>
          <p:nvPr/>
        </p:nvSpPr>
        <p:spPr>
          <a:xfrm>
            <a:off x="4908682" y="1915480"/>
            <a:ext cx="7067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Por favor proporcione la dirección física completa donde ocurrió el daño, incluyendo el número de la casa o edificio, el nombre de la calle y cualquier número de apartamento o de lote.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5A941-9204-4AC2-AF19-918C8CD6582A}"/>
              </a:ext>
            </a:extLst>
          </p:cNvPr>
          <p:cNvSpPr txBox="1"/>
          <p:nvPr/>
        </p:nvSpPr>
        <p:spPr>
          <a:xfrm>
            <a:off x="5198959" y="3903041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¿Dueño o alquila esta casa?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E5DE8-1EF4-4BE8-8A74-78E4B2846CE1}"/>
              </a:ext>
            </a:extLst>
          </p:cNvPr>
          <p:cNvSpPr txBox="1"/>
          <p:nvPr/>
        </p:nvSpPr>
        <p:spPr>
          <a:xfrm>
            <a:off x="3508658" y="4812183"/>
            <a:ext cx="4025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(Si recibe su correo en un buzón de la oficina postal, seleccione No)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717A1-C904-4CB8-9B71-9ACEBA441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" t="6570" r="545" b="1437"/>
          <a:stretch/>
        </p:blipFill>
        <p:spPr>
          <a:xfrm>
            <a:off x="546778" y="890570"/>
            <a:ext cx="11098443" cy="4941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1DE04-C10C-443A-AF98-69F216BF0A38}"/>
              </a:ext>
            </a:extLst>
          </p:cNvPr>
          <p:cNvSpPr txBox="1"/>
          <p:nvPr/>
        </p:nvSpPr>
        <p:spPr>
          <a:xfrm>
            <a:off x="2563319" y="2315981"/>
            <a:ext cx="3294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¿En cuál condado o municipio ocurrió el daño ocurrió?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D2488-4032-4A3F-BABA-5FC13ED00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2"/>
          <a:stretch/>
        </p:blipFill>
        <p:spPr>
          <a:xfrm>
            <a:off x="2162983" y="122152"/>
            <a:ext cx="7642668" cy="6613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839C8B-E1D1-465A-BF56-B29D5CAA7139}"/>
              </a:ext>
            </a:extLst>
          </p:cNvPr>
          <p:cNvSpPr txBox="1"/>
          <p:nvPr/>
        </p:nvSpPr>
        <p:spPr>
          <a:xfrm>
            <a:off x="7030387" y="2203554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Al </a:t>
            </a:r>
            <a:r>
              <a:rPr lang="en-US" sz="900" dirty="0" err="1">
                <a:solidFill>
                  <a:srgbClr val="FF0000"/>
                </a:solidFill>
              </a:rPr>
              <a:t>presente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E80E9-4DE8-46AF-93E2-60C61C5DE440}"/>
              </a:ext>
            </a:extLst>
          </p:cNvPr>
          <p:cNvSpPr txBox="1"/>
          <p:nvPr/>
        </p:nvSpPr>
        <p:spPr>
          <a:xfrm>
            <a:off x="9387386" y="1461319"/>
            <a:ext cx="1104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>
                <a:solidFill>
                  <a:srgbClr val="FF0000"/>
                </a:solidFill>
              </a:rPr>
              <a:t>Condado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</a:rPr>
              <a:t>Declarado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4B33F-2F39-4DA3-956E-670DFC119B81}"/>
              </a:ext>
            </a:extLst>
          </p:cNvPr>
          <p:cNvSpPr txBox="1"/>
          <p:nvPr/>
        </p:nvSpPr>
        <p:spPr>
          <a:xfrm>
            <a:off x="9503764" y="1900379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>
                <a:solidFill>
                  <a:srgbClr val="FF0000"/>
                </a:solidFill>
              </a:rPr>
              <a:t>Condado</a:t>
            </a:r>
            <a:r>
              <a:rPr lang="en-US" sz="900" dirty="0">
                <a:solidFill>
                  <a:srgbClr val="FF0000"/>
                </a:solidFill>
              </a:rPr>
              <a:t> No </a:t>
            </a:r>
            <a:r>
              <a:rPr lang="en-US" sz="900" dirty="0" err="1">
                <a:solidFill>
                  <a:srgbClr val="FF0000"/>
                </a:solidFill>
              </a:rPr>
              <a:t>Declarado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FA62A-45D0-4BD7-8947-1BECE0437B89}"/>
              </a:ext>
            </a:extLst>
          </p:cNvPr>
          <p:cNvSpPr txBox="1"/>
          <p:nvPr/>
        </p:nvSpPr>
        <p:spPr>
          <a:xfrm>
            <a:off x="6565692" y="6018551"/>
            <a:ext cx="3961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FF0000"/>
                </a:solidFill>
              </a:rPr>
              <a:t>Aún el desastre no se ha producido; es posible que tenga daños en mi propiedad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03406-1DF6-457D-A81F-6C4D6A8A0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" b="1759"/>
          <a:stretch/>
        </p:blipFill>
        <p:spPr>
          <a:xfrm>
            <a:off x="1245047" y="834193"/>
            <a:ext cx="9883150" cy="5189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551BDB-4BBA-49DD-AC91-471CCB23DAF6}"/>
              </a:ext>
            </a:extLst>
          </p:cNvPr>
          <p:cNvSpPr txBox="1"/>
          <p:nvPr/>
        </p:nvSpPr>
        <p:spPr>
          <a:xfrm>
            <a:off x="2529112" y="4270599"/>
            <a:ext cx="8005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REPRESENTANTE de servicio: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F0000"/>
                </a:solidFill>
              </a:rPr>
              <a:t>si el nombre del solicitante/</a:t>
            </a:r>
            <a:r>
              <a:rPr lang="es-ES" sz="1100" dirty="0" err="1">
                <a:solidFill>
                  <a:srgbClr val="FF0000"/>
                </a:solidFill>
              </a:rPr>
              <a:t>Co-solicitante</a:t>
            </a:r>
            <a:r>
              <a:rPr lang="es-ES" sz="1100" dirty="0">
                <a:solidFill>
                  <a:srgbClr val="FF0000"/>
                </a:solidFill>
              </a:rPr>
              <a:t> se incluye en la lista de abajo y la solicitud esta completada, elija el botón de Salir del Registro.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F0000"/>
                </a:solidFill>
              </a:rPr>
              <a:t>si alguno de ellos está en la lista, pero no completado, seleccione la solicitud incompleta y elija el botón Editar.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F0000"/>
                </a:solidFill>
              </a:rPr>
              <a:t>si ninguno de ellos está en la lista, seleccione el botón Atrás para verificar que la información otorgada es correcta.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100" dirty="0">
              <a:solidFill>
                <a:srgbClr val="FF0000"/>
              </a:solidFill>
            </a:endParaRPr>
          </a:p>
          <a:p>
            <a:r>
              <a:rPr lang="es-ES" sz="1100" b="1" dirty="0">
                <a:solidFill>
                  <a:srgbClr val="FF0000"/>
                </a:solidFill>
              </a:rPr>
              <a:t>[Si el solicitante es un inquilino, ¿ingresó el número completo del APT?]</a:t>
            </a:r>
            <a:endParaRPr lang="en-US" sz="1100" b="1" dirty="0">
              <a:solidFill>
                <a:srgbClr val="FF0000"/>
              </a:solidFill>
            </a:endParaRPr>
          </a:p>
          <a:p>
            <a:r>
              <a:rPr lang="es-ES" sz="1100" dirty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7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C6189-C8BF-4EBE-8CB0-10D096143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" t="6367"/>
          <a:stretch/>
        </p:blipFill>
        <p:spPr>
          <a:xfrm>
            <a:off x="502262" y="566156"/>
            <a:ext cx="11187476" cy="5725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340D04-F2FD-4933-94DE-82413A0D87AB}"/>
              </a:ext>
            </a:extLst>
          </p:cNvPr>
          <p:cNvSpPr txBox="1"/>
          <p:nvPr/>
        </p:nvSpPr>
        <p:spPr>
          <a:xfrm>
            <a:off x="3687580" y="2151089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Fecha</a:t>
            </a:r>
            <a:r>
              <a:rPr lang="en-US" sz="1100" dirty="0">
                <a:solidFill>
                  <a:srgbClr val="FF0000"/>
                </a:solidFill>
              </a:rPr>
              <a:t> de la </a:t>
            </a:r>
            <a:r>
              <a:rPr lang="en-US" sz="1100" dirty="0" err="1">
                <a:solidFill>
                  <a:srgbClr val="FF0000"/>
                </a:solidFill>
              </a:rPr>
              <a:t>Pérdida</a:t>
            </a:r>
            <a:r>
              <a:rPr lang="en-US" sz="11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BC693-572A-4B87-B179-009D72EE4964}"/>
              </a:ext>
            </a:extLst>
          </p:cNvPr>
          <p:cNvSpPr txBox="1"/>
          <p:nvPr/>
        </p:nvSpPr>
        <p:spPr>
          <a:xfrm>
            <a:off x="5561351" y="2938072"/>
            <a:ext cx="2935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¿Qué tipo de daño ocurrió a causa del desastre?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EC1D2-C04D-4B62-9FFA-29F28F4A85C5}"/>
              </a:ext>
            </a:extLst>
          </p:cNvPr>
          <p:cNvSpPr txBox="1"/>
          <p:nvPr/>
        </p:nvSpPr>
        <p:spPr>
          <a:xfrm>
            <a:off x="3687580" y="4445302"/>
            <a:ext cx="8446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REPRESENTANTE de servicio: </a:t>
            </a:r>
            <a:r>
              <a:rPr lang="es-ES" sz="1100" dirty="0">
                <a:solidFill>
                  <a:srgbClr val="FF0000"/>
                </a:solidFill>
              </a:rPr>
              <a:t>Si el tipo de daño no está disponible en la lista de arriba, por favor seleccione a bajo </a:t>
            </a:r>
            <a:r>
              <a:rPr lang="es-ES" sz="1100" b="1" dirty="0">
                <a:solidFill>
                  <a:srgbClr val="FF0000"/>
                </a:solidFill>
              </a:rPr>
              <a:t>otros daños no enumerados aquí.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98D38-E4B7-4C8D-9DD1-02D86617880D}"/>
              </a:ext>
            </a:extLst>
          </p:cNvPr>
          <p:cNvSpPr txBox="1"/>
          <p:nvPr/>
        </p:nvSpPr>
        <p:spPr>
          <a:xfrm>
            <a:off x="4889487" y="4720445"/>
            <a:ext cx="2363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Otros daños que no están en esta lista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67C6CD-FC80-4DB3-A0D1-03632151A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5" b="4326"/>
          <a:stretch/>
        </p:blipFill>
        <p:spPr>
          <a:xfrm>
            <a:off x="1280722" y="300354"/>
            <a:ext cx="9630556" cy="6268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588A0B-A9A3-42C2-98FF-8F87D7F31869}"/>
              </a:ext>
            </a:extLst>
          </p:cNvPr>
          <p:cNvSpPr txBox="1"/>
          <p:nvPr/>
        </p:nvSpPr>
        <p:spPr>
          <a:xfrm>
            <a:off x="2928257" y="1284515"/>
            <a:ext cx="4288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¿Tuvo usted algunas de las siguientes pérdidas causada por el desastre?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39F9C-A557-4540-9990-C3ECF199F2B4}"/>
              </a:ext>
            </a:extLst>
          </p:cNvPr>
          <p:cNvSpPr/>
          <p:nvPr/>
        </p:nvSpPr>
        <p:spPr>
          <a:xfrm>
            <a:off x="3009900" y="231662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Sin incluir los vehículos, ¿fue dañada alguna de su propiedad personal?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BE7AA-9B6C-4165-B8A3-41C86D14E8F1}"/>
              </a:ext>
            </a:extLst>
          </p:cNvPr>
          <p:cNvSpPr/>
          <p:nvPr/>
        </p:nvSpPr>
        <p:spPr>
          <a:xfrm>
            <a:off x="3009900" y="423250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¿Tiene usted gastos nuevos o adicionales por el cuido de niños debido al desastre?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FF7BEA-2F55-4491-8AF1-97CDB228F116}"/>
              </a:ext>
            </a:extLst>
          </p:cNvPr>
          <p:cNvSpPr/>
          <p:nvPr/>
        </p:nvSpPr>
        <p:spPr>
          <a:xfrm>
            <a:off x="3728357" y="5351893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¿Tiene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usted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alguna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otra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persona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hogar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algún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tipo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equipo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asistirlo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movilidad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silla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ruedas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andador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bastón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audífono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animal de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servicio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cuidador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personal o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cualquier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tipo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equipo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necesidad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médica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efectuar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sus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tareas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diarias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7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833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Segura de Vivenda - Owners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Center - Spanish</dc:title>
  <dc:creator>Bentley, Alyssa</dc:creator>
  <cp:lastModifiedBy>Bentley, Alyssa</cp:lastModifiedBy>
  <cp:revision>36</cp:revision>
  <dcterms:created xsi:type="dcterms:W3CDTF">2020-03-05T14:05:59Z</dcterms:created>
  <dcterms:modified xsi:type="dcterms:W3CDTF">2020-03-20T18:01:19Z</dcterms:modified>
</cp:coreProperties>
</file>