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  <p:sldMasterId id="2147483689" r:id="rId3"/>
  </p:sldMasterIdLst>
  <p:notesMasterIdLst>
    <p:notesMasterId r:id="rId56"/>
  </p:notesMasterIdLst>
  <p:sldIdLst>
    <p:sldId id="263" r:id="rId4"/>
    <p:sldId id="319" r:id="rId5"/>
    <p:sldId id="264" r:id="rId6"/>
    <p:sldId id="268" r:id="rId7"/>
    <p:sldId id="278" r:id="rId8"/>
    <p:sldId id="266" r:id="rId9"/>
    <p:sldId id="265" r:id="rId10"/>
    <p:sldId id="317" r:id="rId11"/>
    <p:sldId id="267" r:id="rId12"/>
    <p:sldId id="269" r:id="rId13"/>
    <p:sldId id="279" r:id="rId14"/>
    <p:sldId id="272" r:id="rId15"/>
    <p:sldId id="270" r:id="rId16"/>
    <p:sldId id="271" r:id="rId17"/>
    <p:sldId id="274" r:id="rId18"/>
    <p:sldId id="273" r:id="rId19"/>
    <p:sldId id="275" r:id="rId20"/>
    <p:sldId id="276" r:id="rId21"/>
    <p:sldId id="277" r:id="rId22"/>
    <p:sldId id="280" r:id="rId23"/>
    <p:sldId id="281" r:id="rId24"/>
    <p:sldId id="282" r:id="rId25"/>
    <p:sldId id="287" r:id="rId26"/>
    <p:sldId id="283" r:id="rId27"/>
    <p:sldId id="286" r:id="rId28"/>
    <p:sldId id="285" r:id="rId29"/>
    <p:sldId id="284" r:id="rId30"/>
    <p:sldId id="318" r:id="rId31"/>
    <p:sldId id="288" r:id="rId32"/>
    <p:sldId id="289" r:id="rId33"/>
    <p:sldId id="290" r:id="rId34"/>
    <p:sldId id="291" r:id="rId35"/>
    <p:sldId id="305" r:id="rId36"/>
    <p:sldId id="292" r:id="rId37"/>
    <p:sldId id="306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7" r:id="rId51"/>
    <p:sldId id="308" r:id="rId52"/>
    <p:sldId id="316" r:id="rId53"/>
    <p:sldId id="309" r:id="rId54"/>
    <p:sldId id="320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07AD5-78CA-482F-B276-855E78468C91}" type="datetimeFigureOut">
              <a:rPr lang="en-US" smtClean="0">
                <a:latin typeface="Arial" panose="020B0604020202020204" pitchFamily="34" charset="0"/>
              </a:rPr>
              <a:t>6/29/2021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F44D7-18B0-48F2-8647-EBC5621F3A22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4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screen displays as ‘Box 2 – Producers’ for non-100% repackaged products and as ‘Box 2 – Product Repackaging Site’.</a:t>
            </a:r>
            <a:r>
              <a:rPr lang="en-US" baseline="0" dirty="0"/>
              <a:t>  Otherwise, the screens are identical.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F44D7-18B0-48F2-8647-EBC5621F3A22}" type="slidenum">
              <a:rPr lang="en-US" smtClean="0">
                <a:latin typeface="Arial" panose="020B0604020202020204" pitchFamily="34" charset="0"/>
              </a:rPr>
              <a:t>23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74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F44D7-18B0-48F2-8647-EBC5621F3A22}" type="slidenum">
              <a:rPr lang="en-US" smtClean="0">
                <a:latin typeface="Arial" panose="020B0604020202020204" pitchFamily="34" charset="0"/>
              </a:rPr>
              <a:t>29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70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F44D7-18B0-48F2-8647-EBC5621F3A22}" type="slidenum">
              <a:rPr lang="en-US" smtClean="0">
                <a:latin typeface="Arial" panose="020B0604020202020204" pitchFamily="34" charset="0"/>
              </a:rPr>
              <a:t>33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43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F44D7-18B0-48F2-8647-EBC5621F3A22}" type="slidenum">
              <a:rPr lang="en-US" smtClean="0">
                <a:latin typeface="Arial" panose="020B0604020202020204" pitchFamily="34" charset="0"/>
              </a:rPr>
              <a:t>50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6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2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2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795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52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5986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1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8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61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81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701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8835"/>
            <a:ext cx="8989180" cy="44825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2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5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3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55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7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72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79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32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91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86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637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2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850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686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07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64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3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9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5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1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7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8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6/29/2021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3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1" y="2578608"/>
            <a:ext cx="9447739" cy="1691680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Pesticide Submission Portal (PSP) Electronic Confidential Statement of Formula (eCSF) Screen Captures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224569"/>
            <a:ext cx="8359603" cy="109689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May 7, 2021</a:t>
            </a:r>
          </a:p>
        </p:txBody>
      </p:sp>
    </p:spTree>
    <p:extLst>
      <p:ext uri="{BB962C8B-B14F-4D97-AF65-F5344CB8AC3E}">
        <p14:creationId xmlns:p14="http://schemas.microsoft.com/office/powerpoint/2010/main" val="77731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Questions – MUP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585251"/>
            <a:ext cx="8988425" cy="4430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9289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Properties Screen</a:t>
            </a:r>
          </a:p>
        </p:txBody>
      </p:sp>
    </p:spTree>
    <p:extLst>
      <p:ext uri="{BB962C8B-B14F-4D97-AF65-F5344CB8AC3E}">
        <p14:creationId xmlns:p14="http://schemas.microsoft.com/office/powerpoint/2010/main" val="2881773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Properties – Solid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585251"/>
            <a:ext cx="8988425" cy="4430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06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500" dirty="0"/>
              <a:t>Product Properties – Solid, Impregnated Material, and Water Soluble Packaging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585251"/>
            <a:ext cx="8988425" cy="4430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2897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Product Properties – Solid, Impregnated Material, Collar/Ear Tag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585251"/>
            <a:ext cx="8988425" cy="4430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861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Properties – Liquid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585251"/>
            <a:ext cx="8988425" cy="4430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1989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Properties – Liquid and Water Soluble Packaging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585251"/>
            <a:ext cx="8988425" cy="4430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9270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Properties – Liquid and Towelette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585251"/>
            <a:ext cx="8988425" cy="4430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7616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Properties – Gas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585251"/>
            <a:ext cx="8988425" cy="4430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0403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Properties – Plant Incorporated Protectant w/Other Type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585251"/>
            <a:ext cx="8988425" cy="4430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559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D7685-2DD3-406D-BEAD-06596FD4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Anticipated Benefits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33E12-9E1F-4B18-A399-26863CEF6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3400" dirty="0"/>
              <a:t>Complete system of electronic generation, submission, review, and storage of structured content </a:t>
            </a:r>
          </a:p>
          <a:p>
            <a:pPr lvl="1">
              <a:defRPr/>
            </a:pPr>
            <a:r>
              <a:rPr lang="en-US" sz="2600" dirty="0"/>
              <a:t>Electronic Confidential Statement of Formula Builder (</a:t>
            </a:r>
            <a:r>
              <a:rPr lang="en-US" sz="2600" dirty="0" err="1"/>
              <a:t>eCSF</a:t>
            </a:r>
            <a:r>
              <a:rPr lang="en-US" sz="2600" dirty="0"/>
              <a:t>)</a:t>
            </a:r>
          </a:p>
          <a:p>
            <a:pPr>
              <a:defRPr/>
            </a:pPr>
            <a:r>
              <a:rPr lang="en-US" sz="3400" dirty="0"/>
              <a:t>Benefits:</a:t>
            </a:r>
          </a:p>
          <a:p>
            <a:pPr lvl="1">
              <a:defRPr/>
            </a:pPr>
            <a:r>
              <a:rPr lang="en-US" sz="2600" dirty="0"/>
              <a:t>Industry facing builders perform extensive data validation prior to submission through PSP</a:t>
            </a:r>
          </a:p>
          <a:p>
            <a:pPr lvl="1">
              <a:defRPr/>
            </a:pPr>
            <a:r>
              <a:rPr lang="en-US" sz="2600" dirty="0"/>
              <a:t>Significant time savings to registrants after initial file creation</a:t>
            </a:r>
          </a:p>
          <a:p>
            <a:pPr lvl="1">
              <a:defRPr/>
            </a:pPr>
            <a:r>
              <a:rPr lang="en-US" sz="2600" dirty="0"/>
              <a:t>Reduces burden on EPA staff during 21-day screening and full reviews</a:t>
            </a:r>
          </a:p>
          <a:p>
            <a:pPr lvl="1">
              <a:defRPr/>
            </a:pPr>
            <a:r>
              <a:rPr lang="en-US" sz="2600" dirty="0"/>
              <a:t>Provides targeted and customized suite of tools for reviews</a:t>
            </a:r>
          </a:p>
          <a:p>
            <a:pPr lvl="1">
              <a:defRPr/>
            </a:pPr>
            <a:r>
              <a:rPr lang="en-US" sz="2600" dirty="0"/>
              <a:t>Provides data in an easily storable and searchable format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22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Properties – Density Range, pH Range, Flash Point, and Flame Extension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585251"/>
            <a:ext cx="8988425" cy="4430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619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Properties – No Density Range, pH Range, Flash Point, or Flame Extension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585251"/>
            <a:ext cx="8988425" cy="4430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6348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Properties – Density N/A, pH N/A, No Flash Point or Flame Extension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585251"/>
            <a:ext cx="8988425" cy="4430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6108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Box 2 – Producers</a:t>
            </a:r>
            <a:br>
              <a:rPr lang="en-US" dirty="0"/>
            </a:br>
            <a:r>
              <a:rPr lang="en-US" dirty="0"/>
              <a:t>or</a:t>
            </a:r>
            <a:br>
              <a:rPr lang="en-US" dirty="0"/>
            </a:br>
            <a:r>
              <a:rPr lang="en-US" dirty="0"/>
              <a:t>Box 2 – Product Repackaging Site Screen</a:t>
            </a:r>
          </a:p>
        </p:txBody>
      </p:sp>
    </p:spTree>
    <p:extLst>
      <p:ext uri="{BB962C8B-B14F-4D97-AF65-F5344CB8AC3E}">
        <p14:creationId xmlns:p14="http://schemas.microsoft.com/office/powerpoint/2010/main" val="3987670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Box 2 – Producers - Unpopulated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04865"/>
            <a:ext cx="8988425" cy="43912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7260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Box 2 – Producers - Populated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04865"/>
            <a:ext cx="8988425" cy="43912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2060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Producer Modal – Domestic Producer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777495"/>
            <a:ext cx="8988425" cy="40459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4979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Producer Modal – International Producer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838" y="2333625"/>
            <a:ext cx="6086475" cy="2933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9764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Producer Modal – Relabeling Facility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399" y="1558925"/>
            <a:ext cx="6675353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3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Box 11 – Manufacturing Sites &amp; Component Suppliers Screen</a:t>
            </a:r>
          </a:p>
        </p:txBody>
      </p:sp>
    </p:spTree>
    <p:extLst>
      <p:ext uri="{BB962C8B-B14F-4D97-AF65-F5344CB8AC3E}">
        <p14:creationId xmlns:p14="http://schemas.microsoft.com/office/powerpoint/2010/main" val="348675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PSP Portal Screen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806198"/>
            <a:ext cx="8988425" cy="39885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3280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Box 11 – Manufacturing Sites &amp; Component Suppliers - Unpopulated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04865"/>
            <a:ext cx="8988425" cy="43912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6435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Box 11 – Manufacturing Sites &amp; Component Suppliers - Populated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04865"/>
            <a:ext cx="8988425" cy="43912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0192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Site or Supplier Modal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796088"/>
            <a:ext cx="8988425" cy="40087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7743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Components Screen</a:t>
            </a:r>
          </a:p>
        </p:txBody>
      </p:sp>
    </p:spTree>
    <p:extLst>
      <p:ext uri="{BB962C8B-B14F-4D97-AF65-F5344CB8AC3E}">
        <p14:creationId xmlns:p14="http://schemas.microsoft.com/office/powerpoint/2010/main" val="3594578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- Unpopulated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04865"/>
            <a:ext cx="8988425" cy="43912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4453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– Populated / Select Primary Site/Supplier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585251"/>
            <a:ext cx="8988425" cy="4430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4094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Unregistered Active Component – Scroll 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701" y="1558925"/>
            <a:ext cx="6324749" cy="4483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8572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Unregistered Active Component – Scroll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4610" y="1558925"/>
            <a:ext cx="6514930" cy="4483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5485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Unregistered Active Component – Scroll 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939" y="1558925"/>
            <a:ext cx="8456273" cy="4483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5130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Registered Active Component – Scroll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150" y="1558925"/>
            <a:ext cx="8217851" cy="4483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300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eCSF Home Screen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46998"/>
            <a:ext cx="8988425" cy="43069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9043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Registered Active Component – Scroll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781" y="1558925"/>
            <a:ext cx="8810588" cy="4483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59953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Registered Active Component – Scroll 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037" y="1558925"/>
            <a:ext cx="8468077" cy="4483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7205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Impurity Component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471" y="1558925"/>
            <a:ext cx="5193209" cy="4483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25704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Inert Component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0070" y="1558925"/>
            <a:ext cx="4084010" cy="4483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084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Dye Component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6739" y="1558925"/>
            <a:ext cx="4310673" cy="4483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58925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Fragrance Component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2405" y="1558925"/>
            <a:ext cx="4379341" cy="4483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2053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Fertilizer Component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5566" y="1558925"/>
            <a:ext cx="4253018" cy="4483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83833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Water Soluble Packaging Material Component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90947"/>
            <a:ext cx="8988425" cy="42190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39720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Water Soluble Ink Type Component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205" y="1558925"/>
            <a:ext cx="8343741" cy="4483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82904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Towelette Component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83609"/>
            <a:ext cx="8988425" cy="42337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515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Questions Screen</a:t>
            </a:r>
          </a:p>
        </p:txBody>
      </p:sp>
    </p:spTree>
    <p:extLst>
      <p:ext uri="{BB962C8B-B14F-4D97-AF65-F5344CB8AC3E}">
        <p14:creationId xmlns:p14="http://schemas.microsoft.com/office/powerpoint/2010/main" val="2400072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Certification of Approving Official</a:t>
            </a:r>
            <a:br>
              <a:rPr lang="en-US" dirty="0"/>
            </a:br>
            <a:r>
              <a:rPr lang="en-US" dirty="0"/>
              <a:t> Screen</a:t>
            </a:r>
          </a:p>
        </p:txBody>
      </p:sp>
    </p:spTree>
    <p:extLst>
      <p:ext uri="{BB962C8B-B14F-4D97-AF65-F5344CB8AC3E}">
        <p14:creationId xmlns:p14="http://schemas.microsoft.com/office/powerpoint/2010/main" val="28733775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Certification of Approving Official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04865"/>
            <a:ext cx="8988425" cy="43912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19312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1A74-CB86-476A-A28C-F56E2013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EPA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16022-143B-451E-B569-0C5B44148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8835"/>
            <a:ext cx="8989180" cy="1870165"/>
          </a:xfrm>
        </p:spPr>
        <p:txBody>
          <a:bodyPr/>
          <a:lstStyle/>
          <a:p>
            <a:pPr lvl="1"/>
            <a:r>
              <a:rPr lang="en-US" altLang="en-US" dirty="0"/>
              <a:t>Submitted files received by front end processing</a:t>
            </a:r>
          </a:p>
          <a:p>
            <a:pPr lvl="1"/>
            <a:r>
              <a:rPr lang="en-US" altLang="en-US" dirty="0"/>
              <a:t>Sent to PM’s and assigned to reviewers</a:t>
            </a:r>
          </a:p>
          <a:p>
            <a:pPr lvl="1"/>
            <a:r>
              <a:rPr lang="en-US" altLang="en-US" dirty="0"/>
              <a:t>Reviewers will comment and markup forms via review tool (OSCR)</a:t>
            </a:r>
            <a:endParaRPr lang="en-US" altLang="en-US" dirty="0">
              <a:cs typeface="Calibri" panose="020F0502020204030204" pitchFamily="34" charset="0"/>
            </a:endParaRPr>
          </a:p>
          <a:p>
            <a:pPr lvl="1"/>
            <a:r>
              <a:rPr lang="en-US" altLang="en-US" dirty="0"/>
              <a:t>Forms are passed between reviewers and registrants until approved</a:t>
            </a:r>
          </a:p>
          <a:p>
            <a:pPr lvl="1"/>
            <a:r>
              <a:rPr lang="en-US" altLang="en-US" dirty="0"/>
              <a:t>Official copies generated, stored, and posted as appropriate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FFC31FA-9801-4CD0-A514-700BA4F3F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3352800"/>
            <a:ext cx="7064375" cy="34083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99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Questions – Basic Formulation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585251"/>
            <a:ext cx="8988425" cy="4430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328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Questions – Alternate Formulation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585251"/>
            <a:ext cx="8988425" cy="4430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783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Questions – 100% Repack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585251"/>
            <a:ext cx="8988425" cy="4430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7248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Questions – Technical &amp; EUP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585251"/>
            <a:ext cx="8988425" cy="4430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30816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B6D2C47F-A9F9-41B7-A65A-294DD79DBBE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Widescreen</PresentationFormat>
  <Paragraphs>72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Trebuchet MS</vt:lpstr>
      <vt:lpstr>Wingdings 3</vt:lpstr>
      <vt:lpstr>Facet</vt:lpstr>
      <vt:lpstr>1_Facet</vt:lpstr>
      <vt:lpstr>Pesticide Submission Portal (PSP) Electronic Confidential Statement of Formula (eCSF) Screen Captures</vt:lpstr>
      <vt:lpstr>Anticipated Benefits </vt:lpstr>
      <vt:lpstr>PSP Portal Screen</vt:lpstr>
      <vt:lpstr>eCSF Home Screen </vt:lpstr>
      <vt:lpstr>Preliminary Questions Screen</vt:lpstr>
      <vt:lpstr>Preliminary Questions – Basic Formulation</vt:lpstr>
      <vt:lpstr>Preliminary Questions – Alternate Formulation</vt:lpstr>
      <vt:lpstr>Preliminary Questions – 100% Repack</vt:lpstr>
      <vt:lpstr>Preliminary Questions – Technical &amp; EUP</vt:lpstr>
      <vt:lpstr>Preliminary Questions – MUP</vt:lpstr>
      <vt:lpstr>Product Properties Screen</vt:lpstr>
      <vt:lpstr>Product Properties – Solid</vt:lpstr>
      <vt:lpstr>Product Properties – Solid, Impregnated Material, and Water Soluble Packaging</vt:lpstr>
      <vt:lpstr>Product Properties – Solid, Impregnated Material, Collar/Ear Tag</vt:lpstr>
      <vt:lpstr>Product Properties – Liquid</vt:lpstr>
      <vt:lpstr>Product Properties – Liquid and Water Soluble Packaging</vt:lpstr>
      <vt:lpstr>Product Properties – Liquid and Towelette</vt:lpstr>
      <vt:lpstr>Product Properties – Gas</vt:lpstr>
      <vt:lpstr>Product Properties – Plant Incorporated Protectant w/Other Type</vt:lpstr>
      <vt:lpstr>Product Properties – Density Range, pH Range, Flash Point, and Flame Extension</vt:lpstr>
      <vt:lpstr>Product Properties – No Density Range, pH Range, Flash Point, or Flame Extension</vt:lpstr>
      <vt:lpstr>Product Properties – Density N/A, pH N/A, No Flash Point or Flame Extension</vt:lpstr>
      <vt:lpstr>Box 2 – Producers or Box 2 – Product Repackaging Site Screen</vt:lpstr>
      <vt:lpstr>Box 2 – Producers - Unpopulated</vt:lpstr>
      <vt:lpstr>Box 2 – Producers - Populated</vt:lpstr>
      <vt:lpstr>Add Producer Modal – Domestic Producer</vt:lpstr>
      <vt:lpstr>Add Producer Modal – International Producer</vt:lpstr>
      <vt:lpstr>Add Producer Modal – Relabeling Facility</vt:lpstr>
      <vt:lpstr>Box 11 – Manufacturing Sites &amp; Component Suppliers Screen</vt:lpstr>
      <vt:lpstr>Box 11 – Manufacturing Sites &amp; Component Suppliers - Unpopulated</vt:lpstr>
      <vt:lpstr>Box 11 – Manufacturing Sites &amp; Component Suppliers - Populated</vt:lpstr>
      <vt:lpstr>Add Site or Supplier Modal</vt:lpstr>
      <vt:lpstr>Components Screen</vt:lpstr>
      <vt:lpstr>Components - Unpopulated</vt:lpstr>
      <vt:lpstr>Components – Populated / Select Primary Site/Supplier</vt:lpstr>
      <vt:lpstr>Add Component Modal – Unregistered Active Component – Scroll 1</vt:lpstr>
      <vt:lpstr>Add Component Modal – Unregistered Active Component – Scroll 2</vt:lpstr>
      <vt:lpstr>Add Component Modal – Unregistered Active Component – Scroll 3</vt:lpstr>
      <vt:lpstr>Add Component Modal – Registered Active Component – Scroll 1</vt:lpstr>
      <vt:lpstr>Add Component Modal – Registered Active Component – Scroll 2</vt:lpstr>
      <vt:lpstr>Add Component Modal – Registered Active Component – Scroll 3</vt:lpstr>
      <vt:lpstr>Add Component Modal – Impurity Component</vt:lpstr>
      <vt:lpstr>Add Component Modal – Inert Component</vt:lpstr>
      <vt:lpstr>Add Component Modal – Dye Component</vt:lpstr>
      <vt:lpstr>Add Component Modal – Fragrance Component</vt:lpstr>
      <vt:lpstr>Add Component Modal – Fertilizer Component</vt:lpstr>
      <vt:lpstr>Add Component Modal – Water Soluble Packaging Material Component</vt:lpstr>
      <vt:lpstr>Add Component Modal – Water Soluble Ink Type Component</vt:lpstr>
      <vt:lpstr>Add Component Modal – Towelette Component</vt:lpstr>
      <vt:lpstr>Certification of Approving Official  Screen</vt:lpstr>
      <vt:lpstr>Certification of Approving Official </vt:lpstr>
      <vt:lpstr>EPA Review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2019-10-17T21:11:19Z</dcterms:created>
  <dcterms:modified xsi:type="dcterms:W3CDTF">2021-06-29T22:44:53Z</dcterms:modified>
</cp:coreProperties>
</file>