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5"/>
  </p:notesMasterIdLst>
  <p:sldIdLst>
    <p:sldId id="258" r:id="rId5"/>
    <p:sldId id="257" r:id="rId6"/>
    <p:sldId id="260" r:id="rId7"/>
    <p:sldId id="262" r:id="rId8"/>
    <p:sldId id="263" r:id="rId9"/>
    <p:sldId id="264" r:id="rId10"/>
    <p:sldId id="267" r:id="rId11"/>
    <p:sldId id="266" r:id="rId12"/>
    <p:sldId id="269" r:id="rId13"/>
    <p:sldId id="268" r:id="rId14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leia Yvonne Clark Fobia (CENSUS/CBSM FED)" initials="AYCF(F" lastIdx="7" clrIdx="0">
    <p:extLst>
      <p:ext uri="{19B8F6BF-5375-455C-9EA6-DF929625EA0E}">
        <p15:presenceInfo xmlns:p15="http://schemas.microsoft.com/office/powerpoint/2012/main" userId="S::aleia.yvonne.clark.fobia@census.gov::2c6b2e9d-458b-426d-a644-07812bf2a10c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0178" autoAdjust="0"/>
    <p:restoredTop sz="68052" autoAdjust="0"/>
  </p:normalViewPr>
  <p:slideViewPr>
    <p:cSldViewPr snapToGrid="0">
      <p:cViewPr>
        <p:scale>
          <a:sx n="50" d="100"/>
          <a:sy n="50" d="100"/>
        </p:scale>
        <p:origin x="432" y="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EA235F9E-7F22-46ED-A69C-0DF20990157C}" type="datetimeFigureOut">
              <a:rPr lang="en-US" smtClean="0"/>
              <a:t>4/13/2021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6A33367-C7DD-4070-8A8A-4A94FB71ED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88597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6A33367-C7DD-4070-8A8A-4A94FB71ED67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434456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6A33367-C7DD-4070-8A8A-4A94FB71ED67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02045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63ECC8-719A-498E-B101-491B6A3555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63977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438400" y="6319447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63ECC8-719A-498E-B101-491B6A3555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208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438400" y="6319447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63ECC8-719A-498E-B101-491B6A3555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71175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438400" y="6319447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63ECC8-719A-498E-B101-491B6A3555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50031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438400" y="6319447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63ECC8-719A-498E-B101-491B6A3555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01063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438400" y="6319447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63ECC8-719A-498E-B101-491B6A3555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66773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2438400" y="6319447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63ECC8-719A-498E-B101-491B6A3555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95593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2438400" y="6319447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63ECC8-719A-498E-B101-491B6A3555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06950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2438400" y="6319447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63ECC8-719A-498E-B101-491B6A3555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03450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438400" y="6319447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63ECC8-719A-498E-B101-491B6A3555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91279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438400" y="6319447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63ECC8-719A-498E-B101-491B6A3555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47333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63ECC8-719A-498E-B101-491B6A35558E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/>
          <p:cNvPicPr>
            <a:picLocks noSelect="1"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325" y="5796743"/>
            <a:ext cx="1810669" cy="1030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85936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0F0F7E-E2BB-4F4C-9843-DA7BBA4D10C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585803"/>
            <a:ext cx="9144000" cy="2040557"/>
          </a:xfrm>
        </p:spPr>
        <p:txBody>
          <a:bodyPr>
            <a:normAutofit fontScale="90000"/>
          </a:bodyPr>
          <a:lstStyle/>
          <a:p>
            <a:r>
              <a:rPr lang="en-US" dirty="0"/>
              <a:t>2022 CPS CIUS Cognitive Test: Round 1 Preliminary Findings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B16579D-9014-434F-9AD8-A0430E07154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202941"/>
            <a:ext cx="9144000" cy="1655762"/>
          </a:xfrm>
        </p:spPr>
        <p:txBody>
          <a:bodyPr>
            <a:normAutofit lnSpcReduction="10000"/>
          </a:bodyPr>
          <a:lstStyle/>
          <a:p>
            <a:r>
              <a:rPr lang="en-US" dirty="0"/>
              <a:t>Rodney L. Terry, </a:t>
            </a:r>
            <a:r>
              <a:rPr lang="en-US" dirty="0" err="1"/>
              <a:t>Alda</a:t>
            </a:r>
            <a:r>
              <a:rPr lang="en-US" dirty="0"/>
              <a:t> Rivas, Jasmine Luck, </a:t>
            </a:r>
          </a:p>
          <a:p>
            <a:r>
              <a:rPr lang="en-US" dirty="0" err="1"/>
              <a:t>Betsari</a:t>
            </a:r>
            <a:r>
              <a:rPr lang="en-US" dirty="0"/>
              <a:t> Otero Class, Anthony </a:t>
            </a:r>
            <a:r>
              <a:rPr lang="en-US" dirty="0" err="1"/>
              <a:t>Schulzentenberg</a:t>
            </a:r>
            <a:r>
              <a:rPr lang="en-US" dirty="0"/>
              <a:t>, Shaun </a:t>
            </a:r>
            <a:r>
              <a:rPr lang="en-US" dirty="0" err="1"/>
              <a:t>Genter</a:t>
            </a:r>
            <a:endParaRPr lang="en-US" dirty="0"/>
          </a:p>
          <a:p>
            <a:r>
              <a:rPr lang="en-US" dirty="0"/>
              <a:t>CBSM</a:t>
            </a:r>
          </a:p>
          <a:p>
            <a:r>
              <a:rPr lang="en-US" dirty="0"/>
              <a:t>04/13/21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A18D9B0-69E8-4153-A09F-0C268EA52F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63ECC8-719A-498E-B101-491B6A35558E}" type="slidenum">
              <a:rPr lang="en-US" smtClean="0"/>
              <a:t>1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FC67A9E-EF20-43F6-A2AC-1CA2730607FE}"/>
              </a:ext>
            </a:extLst>
          </p:cNvPr>
          <p:cNvSpPr txBox="1"/>
          <p:nvPr/>
        </p:nvSpPr>
        <p:spPr>
          <a:xfrm>
            <a:off x="4530726" y="5435284"/>
            <a:ext cx="65151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100" i="1" dirty="0"/>
              <a:t>Any views expressed are those of the authors and not necessarily those of the U.S. Census Bureau.</a:t>
            </a:r>
          </a:p>
          <a:p>
            <a:pPr algn="r"/>
            <a:r>
              <a:rPr lang="en-US" sz="1100" i="1" dirty="0"/>
              <a:t>This presentation has been reviewed for disclosure avoidance and approved under CBDRB-FY21-CBSM001-011</a:t>
            </a:r>
          </a:p>
        </p:txBody>
      </p:sp>
    </p:spTree>
    <p:extLst>
      <p:ext uri="{BB962C8B-B14F-4D97-AF65-F5344CB8AC3E}">
        <p14:creationId xmlns:p14="http://schemas.microsoft.com/office/powerpoint/2010/main" val="319826359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0F0F7E-E2BB-4F4C-9843-DA7BBA4D10C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615379"/>
            <a:ext cx="9144000" cy="2040557"/>
          </a:xfrm>
        </p:spPr>
        <p:txBody>
          <a:bodyPr>
            <a:normAutofit/>
          </a:bodyPr>
          <a:lstStyle/>
          <a:p>
            <a:r>
              <a:rPr lang="en-US" sz="4800" dirty="0"/>
              <a:t>2022 CPS CIUS Cognitive Test: Round 1 Preliminary Findings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B16579D-9014-434F-9AD8-A0430E07154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967163"/>
            <a:ext cx="9144000" cy="1655762"/>
          </a:xfrm>
        </p:spPr>
        <p:txBody>
          <a:bodyPr>
            <a:normAutofit lnSpcReduction="10000"/>
          </a:bodyPr>
          <a:lstStyle/>
          <a:p>
            <a:r>
              <a:rPr lang="en-US" dirty="0"/>
              <a:t>Rodney L. Terry, </a:t>
            </a:r>
            <a:r>
              <a:rPr lang="en-US" dirty="0" err="1"/>
              <a:t>Alda</a:t>
            </a:r>
            <a:r>
              <a:rPr lang="en-US" dirty="0"/>
              <a:t> Rivas, Jasmine Luck, </a:t>
            </a:r>
          </a:p>
          <a:p>
            <a:r>
              <a:rPr lang="en-US" dirty="0" err="1"/>
              <a:t>Betsari</a:t>
            </a:r>
            <a:r>
              <a:rPr lang="en-US" dirty="0"/>
              <a:t> Otero Class, Anthony </a:t>
            </a:r>
            <a:r>
              <a:rPr lang="en-US" dirty="0" err="1"/>
              <a:t>Schulzentenberg</a:t>
            </a:r>
            <a:r>
              <a:rPr lang="en-US" dirty="0"/>
              <a:t>, Shaun </a:t>
            </a:r>
            <a:r>
              <a:rPr lang="en-US" dirty="0" err="1"/>
              <a:t>Genter</a:t>
            </a:r>
            <a:endParaRPr lang="en-US" dirty="0"/>
          </a:p>
          <a:p>
            <a:r>
              <a:rPr lang="en-US" dirty="0"/>
              <a:t>CBSM</a:t>
            </a:r>
          </a:p>
          <a:p>
            <a:r>
              <a:rPr lang="en-US" dirty="0"/>
              <a:t>04/13/21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A18D9B0-69E8-4153-A09F-0C268EA52F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63ECC8-719A-498E-B101-491B6A35558E}" type="slidenum">
              <a:rPr lang="en-US" smtClean="0"/>
              <a:t>10</a:t>
            </a:fld>
            <a:endParaRPr lang="en-US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86DC386C-874C-42E7-B178-76C8EB77FFF2}"/>
              </a:ext>
            </a:extLst>
          </p:cNvPr>
          <p:cNvSpPr txBox="1">
            <a:spLocks/>
          </p:cNvSpPr>
          <p:nvPr/>
        </p:nvSpPr>
        <p:spPr>
          <a:xfrm>
            <a:off x="1524000" y="404948"/>
            <a:ext cx="9144000" cy="1210431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Thank you!</a:t>
            </a:r>
          </a:p>
        </p:txBody>
      </p:sp>
    </p:spTree>
    <p:extLst>
      <p:ext uri="{BB962C8B-B14F-4D97-AF65-F5344CB8AC3E}">
        <p14:creationId xmlns:p14="http://schemas.microsoft.com/office/powerpoint/2010/main" val="17113478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3412F8-0F03-4948-984E-46FC8123BB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Purpose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997461-E260-433A-9182-2755AFDD8A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Test all questions, including new and revised content</a:t>
            </a:r>
          </a:p>
          <a:p>
            <a:r>
              <a:rPr lang="en-US" dirty="0"/>
              <a:t>Specific issues</a:t>
            </a:r>
          </a:p>
          <a:p>
            <a:pPr lvl="1"/>
            <a:r>
              <a:rPr lang="en-US" dirty="0"/>
              <a:t>Reporting affordability as a reason for not accessing internet or cable TV at home</a:t>
            </a:r>
          </a:p>
          <a:p>
            <a:pPr lvl="1"/>
            <a:r>
              <a:rPr lang="en-US" dirty="0"/>
              <a:t>Underreporting of cyberbullying</a:t>
            </a:r>
          </a:p>
          <a:p>
            <a:pPr lvl="1"/>
            <a:r>
              <a:rPr lang="en-US" dirty="0"/>
              <a:t>Knowledge of dial-up internet access	 </a:t>
            </a:r>
          </a:p>
          <a:p>
            <a:pPr lvl="1"/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ABF22B5-7FDB-4793-9A81-9182598C18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63ECC8-719A-498E-B101-491B6A35558E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79260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0CF312-8743-4F32-958B-89BC9D4044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Method – Respondent Characteristics (n = 15)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7AAE4FB-0504-4FC2-AFD8-29E73608EB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63ECC8-719A-498E-B101-491B6A35558E}" type="slidenum">
              <a:rPr lang="en-US" smtClean="0"/>
              <a:t>3</a:t>
            </a:fld>
            <a:endParaRPr lang="en-US"/>
          </a:p>
        </p:txBody>
      </p:sp>
      <p:graphicFrame>
        <p:nvGraphicFramePr>
          <p:cNvPr id="6" name="Table 6">
            <a:extLst>
              <a:ext uri="{FF2B5EF4-FFF2-40B4-BE49-F238E27FC236}">
                <a16:creationId xmlns:a16="http://schemas.microsoft.com/office/drawing/2014/main" id="{6DC3E629-EDDA-4408-853B-7556142B1B2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21434888"/>
              </p:ext>
            </p:extLst>
          </p:nvPr>
        </p:nvGraphicFramePr>
        <p:xfrm>
          <a:off x="2081049" y="1690688"/>
          <a:ext cx="7590737" cy="41213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84916">
                  <a:extLst>
                    <a:ext uri="{9D8B030D-6E8A-4147-A177-3AD203B41FA5}">
                      <a16:colId xmlns:a16="http://schemas.microsoft.com/office/drawing/2014/main" val="1779432227"/>
                    </a:ext>
                  </a:extLst>
                </a:gridCol>
                <a:gridCol w="1224200">
                  <a:extLst>
                    <a:ext uri="{9D8B030D-6E8A-4147-A177-3AD203B41FA5}">
                      <a16:colId xmlns:a16="http://schemas.microsoft.com/office/drawing/2014/main" val="3126228095"/>
                    </a:ext>
                  </a:extLst>
                </a:gridCol>
                <a:gridCol w="737366">
                  <a:extLst>
                    <a:ext uri="{9D8B030D-6E8A-4147-A177-3AD203B41FA5}">
                      <a16:colId xmlns:a16="http://schemas.microsoft.com/office/drawing/2014/main" val="3817551468"/>
                    </a:ext>
                  </a:extLst>
                </a:gridCol>
                <a:gridCol w="2187158">
                  <a:extLst>
                    <a:ext uri="{9D8B030D-6E8A-4147-A177-3AD203B41FA5}">
                      <a16:colId xmlns:a16="http://schemas.microsoft.com/office/drawing/2014/main" val="3344385861"/>
                    </a:ext>
                  </a:extLst>
                </a:gridCol>
                <a:gridCol w="1357097">
                  <a:extLst>
                    <a:ext uri="{9D8B030D-6E8A-4147-A177-3AD203B41FA5}">
                      <a16:colId xmlns:a16="http://schemas.microsoft.com/office/drawing/2014/main" val="2376540886"/>
                    </a:ext>
                  </a:extLst>
                </a:gridCol>
              </a:tblGrid>
              <a:tr h="355285">
                <a:tc>
                  <a:txBody>
                    <a:bodyPr/>
                    <a:lstStyle/>
                    <a:p>
                      <a:r>
                        <a:rPr lang="en-US" dirty="0"/>
                        <a:t>Characteristic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Quantity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Characteristic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Quantity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12903485"/>
                  </a:ext>
                </a:extLst>
              </a:tr>
              <a:tr h="312125">
                <a:tc>
                  <a:txBody>
                    <a:bodyPr/>
                    <a:lstStyle/>
                    <a:p>
                      <a:r>
                        <a:rPr lang="en-US" dirty="0"/>
                        <a:t>Race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Age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43904823"/>
                  </a:ext>
                </a:extLst>
              </a:tr>
              <a:tr h="312125">
                <a:tc>
                  <a:txBody>
                    <a:bodyPr/>
                    <a:lstStyle/>
                    <a:p>
                      <a:r>
                        <a:rPr lang="en-US" dirty="0"/>
                        <a:t>     White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     20-30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75135074"/>
                  </a:ext>
                </a:extLst>
              </a:tr>
              <a:tr h="312125">
                <a:tc>
                  <a:txBody>
                    <a:bodyPr/>
                    <a:lstStyle/>
                    <a:p>
                      <a:r>
                        <a:rPr lang="en-US" dirty="0"/>
                        <a:t>     Black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     31-40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488623"/>
                  </a:ext>
                </a:extLst>
              </a:tr>
              <a:tr h="355285">
                <a:tc>
                  <a:txBody>
                    <a:bodyPr/>
                    <a:lstStyle/>
                    <a:p>
                      <a:r>
                        <a:rPr lang="en-US" dirty="0"/>
                        <a:t>Hispanic Origin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     41-50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16748947"/>
                  </a:ext>
                </a:extLst>
              </a:tr>
              <a:tr h="355285">
                <a:tc>
                  <a:txBody>
                    <a:bodyPr/>
                    <a:lstStyle/>
                    <a:p>
                      <a:r>
                        <a:rPr lang="en-US" dirty="0"/>
                        <a:t>     </a:t>
                      </a:r>
                      <a:r>
                        <a:rPr lang="en-US"/>
                        <a:t>Yes, Hispanic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     51-60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27631826"/>
                  </a:ext>
                </a:extLst>
              </a:tr>
              <a:tr h="365926">
                <a:tc>
                  <a:txBody>
                    <a:bodyPr/>
                    <a:lstStyle/>
                    <a:p>
                      <a:r>
                        <a:rPr lang="en-US" dirty="0"/>
                        <a:t>Proxy respondents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     61-70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56584614"/>
                  </a:ext>
                </a:extLst>
              </a:tr>
              <a:tr h="463598">
                <a:tc>
                  <a:txBody>
                    <a:bodyPr/>
                    <a:lstStyle/>
                    <a:p>
                      <a:r>
                        <a:rPr lang="en-US" dirty="0"/>
                        <a:t>No internet at home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Education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27098975"/>
                  </a:ext>
                </a:extLst>
              </a:tr>
              <a:tr h="312125">
                <a:tc>
                  <a:txBody>
                    <a:bodyPr/>
                    <a:lstStyle/>
                    <a:p>
                      <a:r>
                        <a:rPr lang="en-US" dirty="0"/>
                        <a:t>Sex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     High School or less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72572663"/>
                  </a:ext>
                </a:extLst>
              </a:tr>
              <a:tr h="312125">
                <a:tc>
                  <a:txBody>
                    <a:bodyPr/>
                    <a:lstStyle/>
                    <a:p>
                      <a:r>
                        <a:rPr lang="en-US" dirty="0"/>
                        <a:t>     Male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     Bachelor’s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38419704"/>
                  </a:ext>
                </a:extLst>
              </a:tr>
              <a:tr h="312125">
                <a:tc>
                  <a:txBody>
                    <a:bodyPr/>
                    <a:lstStyle/>
                    <a:p>
                      <a:r>
                        <a:rPr lang="en-US" dirty="0"/>
                        <a:t>     Female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     Post-Grad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7369969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422376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D80432-3442-4FA5-8F49-8A4A52DE7E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Findings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66DF7F-1A90-4C7C-A9E4-BDC8EB8A4A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General impressions</a:t>
            </a:r>
          </a:p>
          <a:p>
            <a:pPr lvl="1"/>
            <a:r>
              <a:rPr lang="en-US" dirty="0"/>
              <a:t>Respondent said most questions were clear and not difficult to answer for themselves and others.</a:t>
            </a:r>
          </a:p>
          <a:p>
            <a:pPr lvl="2"/>
            <a:r>
              <a:rPr lang="en-US" dirty="0"/>
              <a:t>Inability to answer for others was due to lack of knowledge of the other person’s usage</a:t>
            </a:r>
          </a:p>
          <a:p>
            <a:pPr lvl="1"/>
            <a:r>
              <a:rPr lang="en-US" dirty="0"/>
              <a:t>Respondents understood most technology terms, unless they did not use such technology.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B6F47FA-E1D8-49ED-91F5-B871C4FFFB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63ECC8-719A-498E-B101-491B6A35558E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81387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30A52E-82D8-47D2-836B-E55119D202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Findings on Specific Items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0AEA0D-FA6B-4CC9-9274-E01756A491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29640" y="1825625"/>
            <a:ext cx="3805719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/>
              <a:t>3. LAPTOP</a:t>
            </a:r>
          </a:p>
          <a:p>
            <a:pPr marL="0" indent="0">
              <a:buNone/>
            </a:pPr>
            <a:r>
              <a:rPr lang="en-US" sz="2400" dirty="0"/>
              <a:t>What about a laptop or notebook? [Do you/Does anyone in this household] use a laptop or notebook computer? </a:t>
            </a:r>
            <a:r>
              <a:rPr lang="en-US" sz="2400" i="1" dirty="0"/>
              <a:t>(If needed)</a:t>
            </a:r>
            <a:r>
              <a:rPr lang="en-US" sz="2400" dirty="0"/>
              <a:t> A laptop, sometimes known as a notebook, is a personal computer that is portable and includes a built-in keyboard and screen.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1A39992-9D13-4D83-9371-57DBD2C16D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63ECC8-719A-498E-B101-491B6A35558E}" type="slidenum">
              <a:rPr lang="en-US" smtClean="0"/>
              <a:t>5</a:t>
            </a:fld>
            <a:endParaRPr lang="en-US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9F200644-C009-4FC9-B8D9-E58A8ACC0F51}"/>
              </a:ext>
            </a:extLst>
          </p:cNvPr>
          <p:cNvSpPr txBox="1">
            <a:spLocks/>
          </p:cNvSpPr>
          <p:nvPr/>
        </p:nvSpPr>
        <p:spPr>
          <a:xfrm>
            <a:off x="5644794" y="1825625"/>
            <a:ext cx="5354132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Finding</a:t>
            </a:r>
          </a:p>
          <a:p>
            <a:pPr lvl="1"/>
            <a:r>
              <a:rPr lang="en-US" dirty="0"/>
              <a:t>Eight respondents did not understand the meaning of “notebook”</a:t>
            </a:r>
          </a:p>
          <a:p>
            <a:pPr lvl="2"/>
            <a:r>
              <a:rPr lang="en-US" sz="1800" dirty="0"/>
              <a:t>Described the characteristics of a tablet</a:t>
            </a:r>
            <a:endParaRPr lang="en-US" sz="2400" dirty="0"/>
          </a:p>
          <a:p>
            <a:r>
              <a:rPr lang="en-US" dirty="0"/>
              <a:t>Recommendation</a:t>
            </a:r>
          </a:p>
          <a:p>
            <a:pPr lvl="1"/>
            <a:r>
              <a:rPr lang="en-US" dirty="0"/>
              <a:t>Remove the term “notebook” and continue to probe on the term “laptop” in Round 2. </a:t>
            </a:r>
          </a:p>
        </p:txBody>
      </p:sp>
    </p:spTree>
    <p:extLst>
      <p:ext uri="{BB962C8B-B14F-4D97-AF65-F5344CB8AC3E}">
        <p14:creationId xmlns:p14="http://schemas.microsoft.com/office/powerpoint/2010/main" val="3778015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1BA55C-1F70-4815-B7B6-1523E674DB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Findings on Specific Items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B02446-19E8-4A23-98A7-428B24C001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4339975" cy="4351338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8. DEVQUA</a:t>
            </a:r>
          </a:p>
          <a:p>
            <a:pPr marL="0" indent="0">
              <a:buNone/>
            </a:pPr>
            <a:r>
              <a:rPr lang="en-US" sz="2400" dirty="0"/>
              <a:t>Thinking about all the different devices we just discussed, how well do the computers and other Internet-connected devices [you use/used by this household] work overall? [If R is unsure, ask for an average]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F5958A3-0D37-49EB-969F-B2FD79555B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63ECC8-719A-498E-B101-491B6A35558E}" type="slidenum">
              <a:rPr lang="en-US" smtClean="0"/>
              <a:t>6</a:t>
            </a:fld>
            <a:endParaRPr lang="en-US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F89A679F-680A-4A72-8059-10019DB4B651}"/>
              </a:ext>
            </a:extLst>
          </p:cNvPr>
          <p:cNvSpPr txBox="1">
            <a:spLocks/>
          </p:cNvSpPr>
          <p:nvPr/>
        </p:nvSpPr>
        <p:spPr>
          <a:xfrm>
            <a:off x="5850277" y="1690688"/>
            <a:ext cx="4469380" cy="4351338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Finding</a:t>
            </a:r>
          </a:p>
          <a:p>
            <a:pPr lvl="1"/>
            <a:r>
              <a:rPr lang="en-US" dirty="0"/>
              <a:t>One respondent considered the quality of the Wi-Fi connection in their response.</a:t>
            </a:r>
          </a:p>
          <a:p>
            <a:r>
              <a:rPr lang="en-US" dirty="0"/>
              <a:t>Recommendation</a:t>
            </a:r>
          </a:p>
          <a:p>
            <a:pPr lvl="1"/>
            <a:r>
              <a:rPr lang="en-US" dirty="0"/>
              <a:t>Confirm whether Wi-Fi is in scope.</a:t>
            </a:r>
          </a:p>
          <a:p>
            <a:pPr lvl="1"/>
            <a:r>
              <a:rPr lang="en-US" dirty="0"/>
              <a:t>If not in scope, add an instruction stating that Wi-Fi is not in scope for this question.</a:t>
            </a:r>
          </a:p>
        </p:txBody>
      </p:sp>
    </p:spTree>
    <p:extLst>
      <p:ext uri="{BB962C8B-B14F-4D97-AF65-F5344CB8AC3E}">
        <p14:creationId xmlns:p14="http://schemas.microsoft.com/office/powerpoint/2010/main" val="17035248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1BA55C-1F70-4815-B7B6-1523E674DB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Findings on Specific Items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B02446-19E8-4A23-98A7-428B24C001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48222"/>
            <a:ext cx="4720119" cy="4351338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en-US" dirty="0"/>
              <a:t>55. PSCON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Overall, what concerns [you/members of this household] the most when it comes to online privacy and security risks?</a:t>
            </a:r>
          </a:p>
          <a:p>
            <a:pPr marL="0" indent="0">
              <a:buNone/>
            </a:pPr>
            <a:r>
              <a:rPr lang="en-US" i="1" dirty="0"/>
              <a:t>Do not read; select all that apply and/or enter verbatim response if other</a:t>
            </a:r>
            <a:endParaRPr lang="en-US" dirty="0"/>
          </a:p>
          <a:p>
            <a:pPr marL="0" lvl="0" indent="0">
              <a:buNone/>
            </a:pPr>
            <a:r>
              <a:rPr lang="en-US" dirty="0"/>
              <a:t>Identity theft</a:t>
            </a:r>
          </a:p>
          <a:p>
            <a:pPr marL="0" lvl="0" indent="0">
              <a:buNone/>
            </a:pPr>
            <a:r>
              <a:rPr lang="en-US" dirty="0"/>
              <a:t>Credit card or banking fraud</a:t>
            </a:r>
          </a:p>
          <a:p>
            <a:pPr marL="0" lvl="0" indent="0">
              <a:buNone/>
            </a:pPr>
            <a:r>
              <a:rPr lang="en-US" dirty="0"/>
              <a:t>Data collection or tracking by online services</a:t>
            </a:r>
          </a:p>
          <a:p>
            <a:pPr marL="0" lvl="0" indent="0">
              <a:buNone/>
            </a:pPr>
            <a:r>
              <a:rPr lang="en-US" dirty="0"/>
              <a:t>Data collection or tracking by government</a:t>
            </a:r>
          </a:p>
          <a:p>
            <a:pPr marL="0" lvl="0" indent="0">
              <a:buNone/>
            </a:pPr>
            <a:r>
              <a:rPr lang="en-US" dirty="0"/>
              <a:t>Loss of control over personal data such as email or social network profiles</a:t>
            </a:r>
          </a:p>
          <a:p>
            <a:pPr marL="0" lvl="0" indent="0">
              <a:buNone/>
            </a:pPr>
            <a:r>
              <a:rPr lang="en-US" dirty="0"/>
              <a:t>Threats to personal safety, such as online harassment, stalking, or cyber-bullying</a:t>
            </a:r>
          </a:p>
          <a:p>
            <a:pPr marL="0" lvl="0" indent="0">
              <a:buNone/>
            </a:pPr>
            <a:r>
              <a:rPr lang="en-US" dirty="0"/>
              <a:t>No concerns</a:t>
            </a:r>
          </a:p>
          <a:p>
            <a:pPr marL="0" indent="0">
              <a:buNone/>
            </a:pPr>
            <a:r>
              <a:rPr lang="en-US" dirty="0"/>
              <a:t>Other: ___________________________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F5958A3-0D37-49EB-969F-B2FD79555B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63ECC8-719A-498E-B101-491B6A35558E}" type="slidenum">
              <a:rPr lang="en-US" smtClean="0"/>
              <a:t>7</a:t>
            </a:fld>
            <a:endParaRPr lang="en-US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7D9D26A8-15EA-44BC-9D72-ADD49568FACF}"/>
              </a:ext>
            </a:extLst>
          </p:cNvPr>
          <p:cNvSpPr txBox="1">
            <a:spLocks/>
          </p:cNvSpPr>
          <p:nvPr/>
        </p:nvSpPr>
        <p:spPr>
          <a:xfrm>
            <a:off x="6096000" y="1619455"/>
            <a:ext cx="4720119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Finding</a:t>
            </a:r>
          </a:p>
          <a:p>
            <a:pPr lvl="1"/>
            <a:r>
              <a:rPr lang="en-US" dirty="0"/>
              <a:t>One respondent named “unwanted solicitation” as a reason.</a:t>
            </a:r>
          </a:p>
          <a:p>
            <a:r>
              <a:rPr lang="en-US" dirty="0"/>
              <a:t>Recommendation</a:t>
            </a:r>
          </a:p>
          <a:p>
            <a:pPr lvl="1"/>
            <a:r>
              <a:rPr lang="en-US" dirty="0"/>
              <a:t>Follow up with NTIA on how often this response is reported and whether it should be included as a response option.</a:t>
            </a:r>
          </a:p>
        </p:txBody>
      </p:sp>
    </p:spTree>
    <p:extLst>
      <p:ext uri="{BB962C8B-B14F-4D97-AF65-F5344CB8AC3E}">
        <p14:creationId xmlns:p14="http://schemas.microsoft.com/office/powerpoint/2010/main" val="24483585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AED42D-BD4F-4B73-BCB5-93ECFA915D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Findings on Specific Issues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606AA3-B736-412C-93B9-BF8C3D208C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Reporting affordability as a reason for not accessing internet/access to TV channels at home</a:t>
            </a:r>
          </a:p>
          <a:p>
            <a:pPr lvl="1"/>
            <a:r>
              <a:rPr lang="en-US" sz="2000" dirty="0"/>
              <a:t>NOTV (Non-TV channel subscriber item) – Closed-ended format produced more data</a:t>
            </a:r>
          </a:p>
          <a:p>
            <a:pPr lvl="2"/>
            <a:r>
              <a:rPr lang="en-US" sz="1600" dirty="0"/>
              <a:t>Two of five closed-ended cases mentioned cost.</a:t>
            </a:r>
          </a:p>
          <a:p>
            <a:pPr lvl="2"/>
            <a:r>
              <a:rPr lang="en-US" sz="1600" dirty="0"/>
              <a:t>One of three open-ended cases mentioned cost.</a:t>
            </a:r>
          </a:p>
          <a:p>
            <a:r>
              <a:rPr lang="en-US" sz="2400" dirty="0"/>
              <a:t>Underreporting of cyberbullying</a:t>
            </a:r>
          </a:p>
          <a:p>
            <a:pPr lvl="1"/>
            <a:r>
              <a:rPr lang="en-US" sz="2000" dirty="0"/>
              <a:t>Respondents were confident in their knowledge of the other person’s experience.</a:t>
            </a:r>
          </a:p>
          <a:p>
            <a:pPr lvl="1"/>
            <a:r>
              <a:rPr lang="en-US" sz="2000" dirty="0"/>
              <a:t>Most considered the topic very important.</a:t>
            </a:r>
          </a:p>
          <a:p>
            <a:pPr marL="457200" lvl="1" indent="0">
              <a:buNone/>
            </a:pPr>
            <a:endParaRPr lang="en-US" sz="20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BBCDD4C-717C-4915-A9C4-48947CB1AC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63ECC8-719A-498E-B101-491B6A35558E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353842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AED42D-BD4F-4B73-BCB5-93ECFA915D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Findings on Specific Issues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606AA3-B736-412C-93B9-BF8C3D208C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Knowledge of dial-up</a:t>
            </a:r>
          </a:p>
          <a:p>
            <a:pPr lvl="1"/>
            <a:r>
              <a:rPr lang="en-US" dirty="0"/>
              <a:t>Most respondents did not know the definition of “dial-up,” but they did not confuse it with their type of internet access.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BBCDD4C-717C-4915-A9C4-48947CB1AC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63ECC8-719A-498E-B101-491B6A35558E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64212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PS CIUS R1 Findings 040821" id="{45381D9D-34C9-4E5D-A93F-EA07C3D43C62}" vid="{4D39326A-0A97-4499-94D9-241A902532B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8D0803E0B48974180E92DD0DCBFE3A4" ma:contentTypeVersion="6" ma:contentTypeDescription="Create a new document." ma:contentTypeScope="" ma:versionID="69dc7d6bfe6660e8ec914bfd9b89c72c">
  <xsd:schema xmlns:xsd="http://www.w3.org/2001/XMLSchema" xmlns:xs="http://www.w3.org/2001/XMLSchema" xmlns:p="http://schemas.microsoft.com/office/2006/metadata/properties" xmlns:ns2="d739aac6-d871-4621-8985-0a971a2aa4bc" xmlns:ns3="dd17d4b0-e00b-489d-ad59-e21164e118c4" targetNamespace="http://schemas.microsoft.com/office/2006/metadata/properties" ma:root="true" ma:fieldsID="c31e104fed59a475ad62f6f81c42c5f5" ns2:_="" ns3:_="">
    <xsd:import namespace="d739aac6-d871-4621-8985-0a971a2aa4bc"/>
    <xsd:import namespace="dd17d4b0-e00b-489d-ad59-e21164e118c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739aac6-d871-4621-8985-0a971a2aa4b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d17d4b0-e00b-489d-ad59-e21164e118c4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AABB135-AD88-424B-A70F-93719B4573DA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C29D7FDE-784D-4DEC-B49C-6F84CF51374D}">
  <ds:schemaRefs>
    <ds:schemaRef ds:uri="http://schemas.microsoft.com/office/2006/metadata/properties"/>
    <ds:schemaRef ds:uri="http://schemas.microsoft.com/office/2006/documentManagement/types"/>
    <ds:schemaRef ds:uri="http://purl.org/dc/terms/"/>
    <ds:schemaRef ds:uri="http://schemas.openxmlformats.org/package/2006/metadata/core-properties"/>
    <ds:schemaRef ds:uri="http://purl.org/dc/elements/1.1/"/>
    <ds:schemaRef ds:uri="http://schemas.microsoft.com/office/infopath/2007/PartnerControls"/>
    <ds:schemaRef ds:uri="b6330142-0c42-4f86-9235-3087764f206f"/>
    <ds:schemaRef ds:uri="http://schemas.microsoft.com/sharepoint/v3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200CCA21-4550-4343-BCF5-45A1C1E1262C}"/>
</file>

<file path=docProps/app.xml><?xml version="1.0" encoding="utf-8"?>
<Properties xmlns="http://schemas.openxmlformats.org/officeDocument/2006/extended-properties" xmlns:vt="http://schemas.openxmlformats.org/officeDocument/2006/docPropsVTypes">
  <Template>CPS CIUS R1 Findings 040821</Template>
  <TotalTime>612</TotalTime>
  <Words>694</Words>
  <Application>Microsoft Office PowerPoint</Application>
  <PresentationFormat>Widescreen</PresentationFormat>
  <Paragraphs>122</Paragraphs>
  <Slides>10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Office Theme</vt:lpstr>
      <vt:lpstr>2022 CPS CIUS Cognitive Test: Round 1 Preliminary Findings</vt:lpstr>
      <vt:lpstr>Purpose</vt:lpstr>
      <vt:lpstr>Method – Respondent Characteristics (n = 15)</vt:lpstr>
      <vt:lpstr>Findings</vt:lpstr>
      <vt:lpstr>Findings on Specific Items</vt:lpstr>
      <vt:lpstr>Findings on Specific Items</vt:lpstr>
      <vt:lpstr>Findings on Specific Items</vt:lpstr>
      <vt:lpstr>Findings on Specific Issues</vt:lpstr>
      <vt:lpstr>Findings on Specific Issues</vt:lpstr>
      <vt:lpstr>2022 CPS CIUS Cognitive Test: Round 1 Preliminary Findings</vt:lpstr>
    </vt:vector>
  </TitlesOfParts>
  <Company>Bureau of the Census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2022 CPS CIUS Cognitive Test: Round 1 Preliminary Findings</dc:title>
  <dc:creator>Rodney Terry (CENSUS/CBSM FED)</dc:creator>
  <cp:lastModifiedBy>Rodney Terry (CENSUS/CBSM FED)</cp:lastModifiedBy>
  <cp:revision>48</cp:revision>
  <dcterms:created xsi:type="dcterms:W3CDTF">2021-04-08T15:24:16Z</dcterms:created>
  <dcterms:modified xsi:type="dcterms:W3CDTF">2021-04-13T14:41:51Z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0x01010038D0803E0B48974180E92DD0DCBFE3A4</vt:lpwstr>
  </property>
</Properties>
</file>