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1"/>
    <p:sldMasterId id="2147483863" r:id="rId2"/>
    <p:sldMasterId id="2147483869" r:id="rId3"/>
  </p:sldMasterIdLst>
  <p:notesMasterIdLst>
    <p:notesMasterId r:id="rId23"/>
  </p:notesMasterIdLst>
  <p:handoutMasterIdLst>
    <p:handoutMasterId r:id="rId24"/>
  </p:handoutMasterIdLst>
  <p:sldIdLst>
    <p:sldId id="915" r:id="rId4"/>
    <p:sldId id="1049" r:id="rId5"/>
    <p:sldId id="1041" r:id="rId6"/>
    <p:sldId id="1062" r:id="rId7"/>
    <p:sldId id="1045" r:id="rId8"/>
    <p:sldId id="1063" r:id="rId9"/>
    <p:sldId id="1046" r:id="rId10"/>
    <p:sldId id="1043" r:id="rId11"/>
    <p:sldId id="1060" r:id="rId12"/>
    <p:sldId id="1042" r:id="rId13"/>
    <p:sldId id="1064" r:id="rId14"/>
    <p:sldId id="1065" r:id="rId15"/>
    <p:sldId id="1066" r:id="rId16"/>
    <p:sldId id="1067" r:id="rId17"/>
    <p:sldId id="1069" r:id="rId18"/>
    <p:sldId id="1068" r:id="rId19"/>
    <p:sldId id="1056" r:id="rId20"/>
    <p:sldId id="1057" r:id="rId21"/>
    <p:sldId id="962" r:id="rId22"/>
  </p:sldIdLst>
  <p:sldSz cx="9144000" cy="5143500" type="screen16x9"/>
  <p:notesSz cx="7010400" cy="9296400"/>
  <p:embeddedFontLst>
    <p:embeddedFont>
      <p:font typeface="Calibri" panose="020F0502020204030204" pitchFamily="34" charset="0"/>
      <p:regular r:id="rId25"/>
      <p:bold r:id="rId26"/>
      <p:italic r:id="rId27"/>
      <p:boldItalic r:id="rId28"/>
    </p:embeddedFont>
    <p:embeddedFont>
      <p:font typeface="Myriad Web Pro" panose="020B0604020202020204" charset="0"/>
      <p:regular r:id="rId29"/>
      <p:bold r:id="rId30"/>
      <p:italic r:id="rId31"/>
    </p:embeddedFont>
    <p:embeddedFont>
      <p:font typeface="Tahoma" panose="020B0604030504040204" pitchFamily="34" charset="0"/>
      <p:regular r:id="rId32"/>
      <p:bold r:id="rId3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Default Section" id="{82984986-064D-483D-9EA0-DDF9BD08E126}">
          <p14:sldIdLst>
            <p14:sldId id="915"/>
            <p14:sldId id="1049"/>
            <p14:sldId id="1041"/>
            <p14:sldId id="1062"/>
            <p14:sldId id="1045"/>
            <p14:sldId id="1063"/>
            <p14:sldId id="1046"/>
            <p14:sldId id="1043"/>
            <p14:sldId id="1060"/>
            <p14:sldId id="1042"/>
            <p14:sldId id="1064"/>
            <p14:sldId id="1065"/>
            <p14:sldId id="1066"/>
            <p14:sldId id="1067"/>
            <p14:sldId id="1069"/>
            <p14:sldId id="1068"/>
            <p14:sldId id="1056"/>
            <p14:sldId id="1057"/>
            <p14:sldId id="96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5E4A"/>
    <a:srgbClr val="000000"/>
    <a:srgbClr val="A5977F"/>
    <a:srgbClr val="F87B01"/>
    <a:srgbClr val="AC0000"/>
    <a:srgbClr val="F448F8"/>
    <a:srgbClr val="3BB0D5"/>
    <a:srgbClr val="1C8A9C"/>
    <a:srgbClr val="EA8B00"/>
    <a:srgbClr val="39B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7" autoAdjust="0"/>
    <p:restoredTop sz="62850" autoAdjust="0"/>
  </p:normalViewPr>
  <p:slideViewPr>
    <p:cSldViewPr snapToGrid="0">
      <p:cViewPr varScale="1">
        <p:scale>
          <a:sx n="52" d="100"/>
          <a:sy n="52" d="100"/>
        </p:scale>
        <p:origin x="1576" y="4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0"/>
    </p:cViewPr>
  </p:sorterViewPr>
  <p:notesViewPr>
    <p:cSldViewPr snapToGrid="0" showGuides="1">
      <p:cViewPr varScale="1">
        <p:scale>
          <a:sx n="82" d="100"/>
          <a:sy n="82" d="100"/>
        </p:scale>
        <p:origin x="234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734" y="8830658"/>
            <a:ext cx="3038145" cy="465742"/>
          </a:xfrm>
          <a:prstGeom prst="rect">
            <a:avLst/>
          </a:prstGeom>
        </p:spPr>
        <p:txBody>
          <a:bodyPr vert="horz" lIns="88126" tIns="44064" rIns="88126" bIns="44064"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88126" tIns="44064" rIns="88126" bIns="440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5/22/2020</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26" tIns="44064" rIns="88126" bIns="44064" rtlCol="0" anchor="ctr"/>
          <a:lstStyle/>
          <a:p>
            <a:pPr lvl="0"/>
            <a:endParaRPr lang="en-US" noProof="0"/>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8126" tIns="44064" rIns="88126" bIns="440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0660"/>
            <a:ext cx="3038145" cy="464205"/>
          </a:xfrm>
          <a:prstGeom prst="rect">
            <a:avLst/>
          </a:prstGeom>
        </p:spPr>
        <p:txBody>
          <a:bodyPr vert="horz" lIns="88126" tIns="44064" rIns="88126" bIns="4406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26" tIns="44064" rIns="88126" bIns="440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025" indent="-275394">
              <a:defRPr>
                <a:solidFill>
                  <a:schemeClr val="tx1"/>
                </a:solidFill>
                <a:latin typeface="Myriad Web Pro" panose="020B0503030403020204" pitchFamily="34" charset="0"/>
              </a:defRPr>
            </a:lvl2pPr>
            <a:lvl3pPr marL="1101577" indent="-220316">
              <a:defRPr>
                <a:solidFill>
                  <a:schemeClr val="tx1"/>
                </a:solidFill>
                <a:latin typeface="Myriad Web Pro" panose="020B0503030403020204" pitchFamily="34" charset="0"/>
              </a:defRPr>
            </a:lvl3pPr>
            <a:lvl4pPr marL="1542207" indent="-220316">
              <a:defRPr>
                <a:solidFill>
                  <a:schemeClr val="tx1"/>
                </a:solidFill>
                <a:latin typeface="Myriad Web Pro" panose="020B0503030403020204" pitchFamily="34" charset="0"/>
              </a:defRPr>
            </a:lvl4pPr>
            <a:lvl5pPr marL="1982838" indent="-220316">
              <a:defRPr>
                <a:solidFill>
                  <a:schemeClr val="tx1"/>
                </a:solidFill>
                <a:latin typeface="Myriad Web Pro" panose="020B0503030403020204" pitchFamily="34" charset="0"/>
              </a:defRPr>
            </a:lvl5pPr>
            <a:lvl6pPr marL="2423468" indent="-220316" fontAlgn="base">
              <a:spcBef>
                <a:spcPct val="0"/>
              </a:spcBef>
              <a:spcAft>
                <a:spcPct val="0"/>
              </a:spcAft>
              <a:defRPr>
                <a:solidFill>
                  <a:schemeClr val="tx1"/>
                </a:solidFill>
                <a:latin typeface="Myriad Web Pro" panose="020B0503030403020204" pitchFamily="34" charset="0"/>
              </a:defRPr>
            </a:lvl6pPr>
            <a:lvl7pPr marL="2864099" indent="-220316" fontAlgn="base">
              <a:spcBef>
                <a:spcPct val="0"/>
              </a:spcBef>
              <a:spcAft>
                <a:spcPct val="0"/>
              </a:spcAft>
              <a:defRPr>
                <a:solidFill>
                  <a:schemeClr val="tx1"/>
                </a:solidFill>
                <a:latin typeface="Myriad Web Pro" panose="020B0503030403020204" pitchFamily="34" charset="0"/>
              </a:defRPr>
            </a:lvl7pPr>
            <a:lvl8pPr marL="3304728" indent="-220316" fontAlgn="base">
              <a:spcBef>
                <a:spcPct val="0"/>
              </a:spcBef>
              <a:spcAft>
                <a:spcPct val="0"/>
              </a:spcAft>
              <a:defRPr>
                <a:solidFill>
                  <a:schemeClr val="tx1"/>
                </a:solidFill>
                <a:latin typeface="Myriad Web Pro" panose="020B0503030403020204" pitchFamily="34" charset="0"/>
              </a:defRPr>
            </a:lvl8pPr>
            <a:lvl9pPr marL="3745359" indent="-220316" fontAlgn="base">
              <a:spcBef>
                <a:spcPct val="0"/>
              </a:spcBef>
              <a:spcAft>
                <a:spcPct val="0"/>
              </a:spcAft>
              <a:defRPr>
                <a:solidFill>
                  <a:schemeClr val="tx1"/>
                </a:solidFill>
                <a:latin typeface="Myriad Web Pro" panose="020B0503030403020204" pitchFamily="34" charset="0"/>
              </a:defRPr>
            </a:lvl9pPr>
          </a:lstStyle>
          <a:p>
            <a:pPr defTabSz="914266"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14266"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61396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NIOSH will ask you to participate in the following:</a:t>
            </a:r>
          </a:p>
          <a:p>
            <a:pPr marL="171450" indent="-171450">
              <a:buFont typeface="Arial" panose="020B0604020202020204" pitchFamily="34" charset="0"/>
              <a:buChar char="•"/>
            </a:pPr>
            <a:r>
              <a:rPr lang="en-US" b="0" dirty="0"/>
              <a:t>Questionnaire</a:t>
            </a:r>
            <a:endParaRPr lang="en-US" b="0" dirty="0">
              <a:ea typeface="Times New Roman"/>
              <a:cs typeface="Times New Roman"/>
            </a:endParaRPr>
          </a:p>
          <a:p>
            <a:pPr marL="171450" indent="-171450">
              <a:buFont typeface="Arial" panose="020B0604020202020204" pitchFamily="34" charset="0"/>
              <a:buChar char="•"/>
            </a:pPr>
            <a:r>
              <a:rPr lang="en-US" dirty="0"/>
              <a:t>Color Vision Test</a:t>
            </a:r>
          </a:p>
          <a:p>
            <a:pPr marL="171450" indent="-171450">
              <a:buFont typeface="Arial" panose="020B0604020202020204" pitchFamily="34" charset="0"/>
              <a:buChar char="•"/>
            </a:pPr>
            <a:r>
              <a:rPr lang="en-US" dirty="0"/>
              <a:t>Blood Test</a:t>
            </a:r>
            <a:endParaRPr lang="en-US" dirty="0">
              <a:ea typeface="Times New Roman"/>
              <a:cs typeface="Times New Roman"/>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u="none" dirty="0"/>
              <a:t>Breathing Tests including </a:t>
            </a:r>
            <a:r>
              <a:rPr lang="en-US" dirty="0"/>
              <a:t>Exhaled Nitric Oxide, Impulse </a:t>
            </a:r>
            <a:r>
              <a:rPr lang="en-US" dirty="0" err="1"/>
              <a:t>Oscillometry</a:t>
            </a:r>
            <a:r>
              <a:rPr lang="en-US" dirty="0"/>
              <a:t>, Spirometry Test, </a:t>
            </a:r>
            <a:r>
              <a:rPr lang="en-US" dirty="0">
                <a:ea typeface="Tahoma" panose="020B0604030504040204" pitchFamily="34" charset="0"/>
                <a:cs typeface="Tahoma" panose="020B0604030504040204" pitchFamily="34" charset="0"/>
              </a:rPr>
              <a:t>Bronchodilator test, and </a:t>
            </a:r>
            <a:r>
              <a:rPr lang="en-US" dirty="0"/>
              <a:t>Multiple-Breath Washout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410733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a:t>
            </a:r>
            <a:r>
              <a:rPr lang="en-US" b="0" dirty="0"/>
              <a:t>medical survey </a:t>
            </a:r>
            <a:r>
              <a:rPr lang="en-US" dirty="0"/>
              <a:t>will be offered on Month </a:t>
            </a:r>
            <a:r>
              <a:rPr lang="en-US" dirty="0">
                <a:highlight>
                  <a:srgbClr val="FFFF00"/>
                </a:highlight>
              </a:rPr>
              <a:t>XX</a:t>
            </a:r>
            <a:r>
              <a:rPr lang="en-US" dirty="0"/>
              <a:t>, 20</a:t>
            </a:r>
            <a:r>
              <a:rPr lang="en-US" dirty="0">
                <a:highlight>
                  <a:srgbClr val="FFFF00"/>
                </a:highlight>
              </a:rPr>
              <a:t>XX</a:t>
            </a:r>
            <a:r>
              <a:rPr lang="en-US" dirty="0"/>
              <a:t> or Month </a:t>
            </a:r>
            <a:r>
              <a:rPr lang="en-US" dirty="0">
                <a:highlight>
                  <a:srgbClr val="FFFF00"/>
                </a:highlight>
              </a:rPr>
              <a:t>XX</a:t>
            </a:r>
            <a:r>
              <a:rPr lang="en-US" dirty="0"/>
              <a:t>, 20</a:t>
            </a:r>
            <a:r>
              <a:rPr lang="en-US" dirty="0">
                <a:highlight>
                  <a:srgbClr val="FFFF00"/>
                </a:highlight>
              </a:rPr>
              <a:t>XX.</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highlight>
                <a:srgbClr val="FFFF00"/>
              </a:highligh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ighlight>
                  <a:srgbClr val="FFFF00"/>
                </a:highlight>
              </a:rPr>
              <a:t>The private interview and breathing tests will take place at the </a:t>
            </a:r>
            <a:r>
              <a:rPr lang="en-US" dirty="0"/>
              <a:t>location.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sz="1200" kern="1200" dirty="0">
                <a:solidFill>
                  <a:schemeClr val="tx1"/>
                </a:solidFill>
                <a:effectLst/>
                <a:latin typeface="+mn-lt"/>
                <a:ea typeface="+mn-ea"/>
                <a:cs typeface="+mn-cs"/>
              </a:rPr>
              <a:t>The questionnaire, breathing tests, and blood test should take about 2.5 hours, which includes any time waiting between testing stations.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29447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 will receive these medical survey free of charge, and if you wish NIOSH will mail you all the findings from your lung function tests and color vision tests.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 and future workers exposed to styrene may benefit from the results of this evaluation.</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You will be provided a $50 gift card for your participation in one or more parts of the research study. Gift cards will be given when you leave the medical survey.</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410153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Discomfort due to medical tests: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During the breathing tests you may feel lightheaded, dizzy, weak, or have chest discomfort. The blood draw may cause mild discomfort, local swelling, and bruising at the blood draw site, and rarely it may cause fainting.</a:t>
            </a:r>
          </a:p>
          <a:p>
            <a:pPr lvl="0"/>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 test result may be outside the range of "normal" even though nothing is wrong. This could result in your healthcare provider recommending further medical testing that, ultimately, may not have been necessary.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Also, Health care expenses may be added by your personal health care provider if you are identified with respiratory symptoms that suggest further medical work-up. </a:t>
            </a: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There might be unintentional disclosure of personal identifiable information collected during the medical survey.</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848823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NIOSH will take precautions to minimize potential risks. </a:t>
            </a:r>
          </a:p>
          <a:p>
            <a:pPr marL="228600" marR="0" lvl="0" indent="-228600" algn="l" defTabSz="914400" rtl="0" eaLnBrk="1" fontAlgn="base" latinLnBrk="0" hangingPunct="1">
              <a:lnSpc>
                <a:spcPct val="100000"/>
              </a:lnSpc>
              <a:spcBef>
                <a:spcPct val="30000"/>
              </a:spcBef>
              <a:spcAft>
                <a:spcPct val="0"/>
              </a:spcAft>
              <a:buClrTx/>
              <a:buSzTx/>
              <a:buFontTx/>
              <a:buAutoNum type="alphaLcPeriod"/>
              <a:tabLst/>
              <a:defRPr/>
            </a:pPr>
            <a:r>
              <a:rPr lang="en-US" sz="1200" kern="1200" dirty="0">
                <a:solidFill>
                  <a:schemeClr val="tx1"/>
                </a:solidFill>
                <a:effectLst/>
                <a:latin typeface="+mn-lt"/>
                <a:ea typeface="+mn-ea"/>
                <a:cs typeface="+mn-cs"/>
              </a:rPr>
              <a:t>Before conducting spirometry or other breathing tests, the NIOSH technicians will confirm the participants does not have contraindications to these medical procedures.  NIOSH technician will ask you a series of questions about current medications, recent medical procedures, and take your blood pressure to determine if it is ok for you to participate in all the breathing tests.</a:t>
            </a:r>
          </a:p>
          <a:p>
            <a:pPr marL="228600" marR="0" lvl="0" indent="-228600" algn="l" defTabSz="914400" rtl="0" eaLnBrk="1" fontAlgn="base" latinLnBrk="0" hangingPunct="1">
              <a:lnSpc>
                <a:spcPct val="100000"/>
              </a:lnSpc>
              <a:spcBef>
                <a:spcPct val="30000"/>
              </a:spcBef>
              <a:spcAft>
                <a:spcPct val="0"/>
              </a:spcAft>
              <a:buClrTx/>
              <a:buSzTx/>
              <a:buFontTx/>
              <a:buAutoNum type="alphaLcPeriod"/>
              <a:tabLst/>
              <a:defRPr/>
            </a:pPr>
            <a:r>
              <a:rPr lang="en-US" sz="1200" kern="1200" dirty="0">
                <a:solidFill>
                  <a:schemeClr val="tx1"/>
                </a:solidFill>
                <a:effectLst/>
                <a:latin typeface="+mn-lt"/>
                <a:ea typeface="+mn-ea"/>
                <a:cs typeface="+mn-cs"/>
              </a:rPr>
              <a:t>The NIOSH technicians will also take steps to minimize any discomfort or risk caused by the blood draws by ensuring trained phlebotomists are used for this procedure.</a:t>
            </a:r>
          </a:p>
          <a:p>
            <a:pPr marL="228600" marR="0" lvl="0" indent="-228600" algn="l" defTabSz="914400" rtl="0" eaLnBrk="1" fontAlgn="base" latinLnBrk="0" hangingPunct="1">
              <a:lnSpc>
                <a:spcPct val="100000"/>
              </a:lnSpc>
              <a:spcBef>
                <a:spcPct val="30000"/>
              </a:spcBef>
              <a:spcAft>
                <a:spcPct val="0"/>
              </a:spcAft>
              <a:buClrTx/>
              <a:buSzTx/>
              <a:buFontTx/>
              <a:buAutoNum type="alphaLcPeriod"/>
              <a:tabLst/>
              <a:defRPr/>
            </a:pPr>
            <a:r>
              <a:rPr lang="en-US" sz="1200" kern="1200" dirty="0">
                <a:solidFill>
                  <a:schemeClr val="tx1"/>
                </a:solidFill>
                <a:effectLst/>
                <a:latin typeface="+mn-lt"/>
                <a:ea typeface="+mn-ea"/>
                <a:cs typeface="+mn-cs"/>
              </a:rPr>
              <a:t>NIOSH will provide a list of free and income-based medical clinics in the study participants area with the notification letter if participants wish to receive medical survey results. </a:t>
            </a:r>
          </a:p>
          <a:p>
            <a:pPr marL="228600" marR="0" lvl="0" indent="-228600" algn="l" defTabSz="914400" rtl="0" eaLnBrk="1" fontAlgn="base" latinLnBrk="0" hangingPunct="1">
              <a:lnSpc>
                <a:spcPct val="100000"/>
              </a:lnSpc>
              <a:spcBef>
                <a:spcPct val="30000"/>
              </a:spcBef>
              <a:spcAft>
                <a:spcPct val="0"/>
              </a:spcAft>
              <a:buClrTx/>
              <a:buSzTx/>
              <a:buFontTx/>
              <a:buAutoNum type="alphaLcPeriod"/>
              <a:tabLst/>
              <a:defRPr/>
            </a:pPr>
            <a:r>
              <a:rPr lang="en-US" sz="1200" kern="1200" dirty="0">
                <a:solidFill>
                  <a:schemeClr val="tx1"/>
                </a:solidFill>
                <a:effectLst/>
                <a:latin typeface="+mn-lt"/>
                <a:ea typeface="+mn-ea"/>
                <a:cs typeface="+mn-cs"/>
              </a:rPr>
              <a:t>To minimize unintentional disclosure of personal identifiable information, all documents will be stored in a locked cabinet or on a secure server only accessible to a limited number of study investigators. </a:t>
            </a:r>
            <a:r>
              <a:rPr lang="en-US" dirty="0"/>
              <a:t>NIOSH will not reveal your personal information to anyone without your consent.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924995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study is completely voluntary. You may choose to be in this study or not. You may answer some or all questions asked and participate in some or all of the medical survey offered. You may drop out of the study at any time, for any reason without penalty or loss of benefits to which you are otherwise entitled.</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62307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ea typeface="Times New Roman"/>
                <a:cs typeface="Times New Roman"/>
              </a:rPr>
              <a:t>Study findings will be presented to boat builder cohorts and labor unions.</a:t>
            </a:r>
          </a:p>
          <a:p>
            <a:r>
              <a:rPr lang="en-US" dirty="0">
                <a:ea typeface="Times New Roman"/>
                <a:cs typeface="Times New Roman"/>
              </a:rPr>
              <a:t>Study findings will also be presented in scientific research communities </a:t>
            </a:r>
          </a:p>
          <a:p>
            <a:r>
              <a:rPr lang="en-US" dirty="0">
                <a:ea typeface="Times New Roman"/>
                <a:cs typeface="Times New Roman"/>
              </a:rPr>
              <a:t>Study findings will help NIOSH in developing effective prevention strategies for current and future styrene-exposed workers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67329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research is covered by a Certificate of Confidentiality from the Centers for Disease Control and Prevention. The researchers with this Certificate may not disclose or use information, documents, or biospecimens that may identify you in any federal, state, or local civil, criminal, administrative, legislative, or other action, suit, or proceeding, or be used as evidence.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NIOSH will not reveal your personal information to anyone without your consent.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minimize unintentional disclosure of personal identifiable information, all documents will be stored in a locked cabinet or on a secure server only accessible to a limited number of study investigators.</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581943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You have the opportunity to directly ask us the questions about the study and your participation</a:t>
            </a:r>
          </a:p>
          <a:p>
            <a:endParaRPr lang="en-US" dirty="0"/>
          </a:p>
        </p:txBody>
      </p:sp>
      <p:sp>
        <p:nvSpPr>
          <p:cNvPr id="4" name="Slide Number Placeholder 3"/>
          <p:cNvSpPr>
            <a:spLocks noGrp="1"/>
          </p:cNvSpPr>
          <p:nvPr>
            <p:ph type="sldNum" sz="quarter" idx="10"/>
          </p:nvPr>
        </p:nvSpPr>
        <p:spPr/>
        <p:txBody>
          <a:bodyPr/>
          <a:lstStyle/>
          <a:p>
            <a:pPr defTabSz="914266">
              <a:defRPr/>
            </a:pPr>
            <a:fld id="{EB38CAEC-4554-485B-9189-C45C7447A404}" type="slidenum">
              <a:rPr lang="en-US">
                <a:solidFill>
                  <a:prstClr val="black"/>
                </a:solidFill>
                <a:latin typeface="Calibri"/>
              </a:rPr>
              <a:pPr defTabSz="914266">
                <a:defRPr/>
              </a:pPr>
              <a:t>19</a:t>
            </a:fld>
            <a:endParaRPr lang="en-US">
              <a:solidFill>
                <a:prstClr val="black"/>
              </a:solidFill>
              <a:latin typeface="Calibri"/>
            </a:endParaRPr>
          </a:p>
        </p:txBody>
      </p:sp>
    </p:spTree>
    <p:extLst>
      <p:ext uri="{BB962C8B-B14F-4D97-AF65-F5344CB8AC3E}">
        <p14:creationId xmlns:p14="http://schemas.microsoft.com/office/powerpoint/2010/main" val="66907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988578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 have worked 1 or more days at </a:t>
            </a:r>
            <a:r>
              <a:rPr lang="en-US" sz="1200" kern="1200" dirty="0">
                <a:solidFill>
                  <a:schemeClr val="tx1"/>
                </a:solidFill>
                <a:effectLst/>
                <a:latin typeface="+mn-lt"/>
                <a:ea typeface="+mn-ea"/>
                <a:cs typeface="+mn-cs"/>
              </a:rPr>
              <a:t>either </a:t>
            </a:r>
            <a:r>
              <a:rPr lang="en-US" dirty="0" err="1"/>
              <a:t>Uniflite</a:t>
            </a:r>
            <a:r>
              <a:rPr lang="en-US" dirty="0"/>
              <a:t> or </a:t>
            </a:r>
            <a:r>
              <a:rPr lang="en-US" dirty="0" err="1"/>
              <a:t>Tollycraft</a:t>
            </a:r>
            <a:r>
              <a:rPr lang="en-US" dirty="0"/>
              <a:t> boat building plants during </a:t>
            </a:r>
            <a:r>
              <a:rPr lang="en-US" sz="1200" kern="1200" dirty="0">
                <a:solidFill>
                  <a:schemeClr val="tx1"/>
                </a:solidFill>
                <a:effectLst/>
                <a:latin typeface="+mn-lt"/>
                <a:ea typeface="+mn-ea"/>
                <a:cs typeface="+mn-cs"/>
              </a:rPr>
              <a:t>January 1, 1959 through September 30, 1978. These reinforced boat building plants were closed in 1989 and 1993, respectively.</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A cohort of 5,204 workers employed ≥1 day at these boatbuilding plants during January 1, 1959–September 30, 1978 was previously identified by NIOSH and has been followed since 1978. You are part of that NIOSH boatbuilder cohort.</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66079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Styrene is a synthetic chemical used in the manufacturing of reinforced plastics and synthetic rubbers including the production of automobile parts, boats, and other products.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2008, over 12 billion pounds of styrene were produced in the United States.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An estimated 90,000 workers are exposed to styrene at 5,000 U.S. manufacturing plants.</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NIOSH recommended exposure limit over an 8-hour time-weighted average is 50 parts per million. </a:t>
            </a:r>
            <a:r>
              <a:rPr lang="en-US" sz="1200" kern="1200" dirty="0">
                <a:solidFill>
                  <a:schemeClr val="tx1"/>
                </a:solidFill>
                <a:effectLst/>
                <a:latin typeface="+mn-lt"/>
                <a:ea typeface="+mn-ea"/>
                <a:cs typeface="+mn-cs"/>
              </a:rPr>
              <a:t>The American Conference of Governmental Industrial Hygienists Threshold Limit Value® over an 8-hour time-weighted average is 20 parts per million.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63223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Styrene is readily absorbed by inhalation, through the skin, and by ingestion.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423454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Non-malignant respiratory diseases including obliterative bronchiolitis, hypersensitivity pneumonitis, chronic dyspnea, occupational asthma</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40544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NIOSH investigators have conducted mortality rate analyses for a cohort of 5,204 workers exposed to styrene at two reinforced plastic boatbuilding plants in Kelso and Bellingham, Washington during 1959–1978. Of the 5,204 workers, 2,063 were considered to have had high styrene exposure (≥5 parts per million) and 3,141 had minimal (“low”) exposure (&lt;5 parts per million). </a:t>
            </a:r>
          </a:p>
          <a:p>
            <a:pPr marL="0" indent="0">
              <a:buNone/>
            </a:pPr>
            <a:r>
              <a:rPr lang="en-US" dirty="0"/>
              <a:t>Based on personal and area samples collected in 1978, the sub cohort with potential high exposure included individuals who worked in the fibrous glass or lamination department. The mean 8-hour styrene concentrations for all high-exposure jobs in the two plants were 42.5 and 71.7 parts per million. </a:t>
            </a:r>
          </a:p>
          <a:p>
            <a:pPr marL="0" indent="0">
              <a:buNone/>
            </a:pPr>
            <a:endParaRPr lang="en-US" dirty="0"/>
          </a:p>
          <a:p>
            <a:r>
              <a:rPr lang="en-US" dirty="0"/>
              <a:t>Workers with high styrene exposures had two times higher death rates from chronic obstructive pulmonary disease (COPD) compared with the general population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09375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NIOSH investigators have conducted a analysis of the 157 decedents from the Washington boat builder cohort who died from respiratory disease. We investigated decedents who died at age &lt;55 years as these deaths were unlikely to be attributable solely to tobacco use. NIOSH identified one decedent who died from bronchiolitis in early 30’s and 9 decedents who died from COPD at age &lt;55 years. </a:t>
            </a:r>
            <a:r>
              <a:rPr lang="en-US" sz="1200" kern="1200" dirty="0">
                <a:solidFill>
                  <a:schemeClr val="tx1"/>
                </a:solidFill>
                <a:effectLst/>
                <a:latin typeface="+mn-lt"/>
                <a:ea typeface="+mn-ea"/>
                <a:cs typeface="+mn-cs"/>
              </a:rPr>
              <a:t>Of the COPD decedents, 7 had known disease onset in their 30’s [n=1], early 40’s [n=3], and 40’s not further specified [n=3].</a:t>
            </a:r>
          </a:p>
          <a:p>
            <a:pPr marL="0" indent="0">
              <a:buNone/>
            </a:pPr>
            <a:r>
              <a:rPr lang="en-US" sz="1200" kern="1200" dirty="0">
                <a:solidFill>
                  <a:schemeClr val="tx1"/>
                </a:solidFill>
                <a:effectLst/>
                <a:latin typeface="+mn-lt"/>
                <a:ea typeface="+mn-ea"/>
                <a:cs typeface="+mn-cs"/>
              </a:rPr>
              <a:t>The number of early COPD deaths in this cohort is unusual as the U.S. death rate from COPD during 1968–2011 was low for persons aged &lt;55 years, ranging from fewer than 0.10–0.35, 1–2, and 6–10 deaths per 100,000 population among persons aged 25–34, 35–44, and 45–54 years, respectively. </a:t>
            </a:r>
          </a:p>
          <a:p>
            <a:pPr marL="0" indent="0">
              <a:buNone/>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NIOSH also published a paper in 2017 that identified multiple cases of respiratory disease among styrene-exposed workers</a:t>
            </a:r>
          </a:p>
          <a:p>
            <a:pPr marL="0" indent="0">
              <a:buNone/>
            </a:pPr>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76908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695E4A"/>
                </a:solidFill>
              </a:rPr>
              <a:t>NIOSH is conducting a research study to understand the long-term respiratory health effects among styrene-exposed workers and develop effective prevention strategies. For this research study, </a:t>
            </a:r>
            <a:r>
              <a:rPr lang="en-US" dirty="0"/>
              <a:t>NIOSH will be conducting a medical survey for members of the NIOSH boatbuilder cohort and former employees of </a:t>
            </a:r>
            <a:r>
              <a:rPr lang="en-US" dirty="0" err="1"/>
              <a:t>Uniflite</a:t>
            </a:r>
            <a:r>
              <a:rPr lang="en-US" dirty="0"/>
              <a:t> and </a:t>
            </a:r>
            <a:r>
              <a:rPr lang="en-US" dirty="0" err="1"/>
              <a:t>Tollycraft</a:t>
            </a:r>
            <a:r>
              <a:rPr lang="en-US" dirty="0"/>
              <a:t> boat building plants. </a:t>
            </a:r>
          </a:p>
          <a:p>
            <a:endParaRPr lang="en-US" dirty="0"/>
          </a:p>
          <a:p>
            <a:r>
              <a:rPr lang="en-US" dirty="0"/>
              <a:t>Because you worked for one of these companies and are part of the NIOSH boatbuilder cohort, we are conducting this information session to invite you to take part in this research study involving medical survey for lung disease</a:t>
            </a:r>
            <a:endParaRPr lang="en-US" dirty="0">
              <a:solidFill>
                <a:srgbClr val="695E4A"/>
              </a:solidFill>
            </a:endParaRP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ea typeface="Times New Roman"/>
                <a:cs typeface="Times New Roman"/>
              </a:rPr>
              <a:t>Study findings will help NIOSH in developing effective prevention strategies for current and future styrene-exposed workers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679523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2"/>
            <a:ext cx="9144000" cy="920839"/>
            <a:chOff x="0" y="0"/>
            <a:chExt cx="9144000" cy="920839"/>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695E4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695E4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3"/>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105375747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433B35C-8789-D34B-84E0-6CF60D544BFA}" type="datetime1">
              <a:rPr lang="en-US" smtClean="0"/>
              <a:t>5/22/2020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31841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1DD253F7-91A2-9B49-9DE3-166C7A46E51B}" type="datetime1">
              <a:rPr lang="en-US" smtClean="0"/>
              <a:t>5/22/2020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381997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F612FED-B1E2-F945-A3FE-C1709E12A0DD}" type="datetime1">
              <a:rPr lang="en-US" smtClean="0"/>
              <a:t>5/22/2020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372364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6964483-FD39-D346-B4E4-EAC8AF3712BA}" type="datetime1">
              <a:rPr lang="en-US" smtClean="0"/>
              <a:t>5/22/2020</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238761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4"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2BA61AB0-5EEB-2049-8A1F-C0E31BBB8FA8}" type="datetime1">
              <a:rPr lang="en-US" smtClean="0"/>
              <a:t>5/22/2020</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420867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31667464-CB67-D240-A47E-CFD177F75A25}" type="datetime1">
              <a:rPr lang="en-US" smtClean="0"/>
              <a:t>5/22/2020</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2117414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1604AF43-5F62-6149-8485-19BD0E854CC5}" type="datetime1">
              <a:rPr lang="en-US" smtClean="0"/>
              <a:t>5/22/2020</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187618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3"/>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F7E30009-BF27-2A4A-B074-0BC9E8A3393A}" type="datetime1">
              <a:rPr lang="en-US" smtClean="0"/>
              <a:t>5/22/2020</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4154271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B8283492-71E9-F44D-A01C-A81E114F57DE}" type="datetime1">
              <a:rPr lang="en-US" smtClean="0"/>
              <a:t>5/22/2020</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3917814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9C4B5496-93D7-EC4C-BAF7-EA489ED94D9C}" type="datetime1">
              <a:rPr lang="en-US" smtClean="0"/>
              <a:t>5/22/2020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310937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a:t>Bottom band: NIOSH</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5009577"/>
            <a:ext cx="9144000" cy="133925"/>
          </a:xfrm>
          <a:prstGeom prst="rect">
            <a:avLst/>
          </a:prstGeom>
        </p:spPr>
      </p:pic>
      <p:sp>
        <p:nvSpPr>
          <p:cNvPr id="6" name="TextBox 5"/>
          <p:cNvSpPr txBox="1"/>
          <p:nvPr userDrawn="1"/>
        </p:nvSpPr>
        <p:spPr>
          <a:xfrm>
            <a:off x="714778" y="1313646"/>
            <a:ext cx="6342847"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Clr>
                <a:schemeClr val="accent3"/>
              </a:buClr>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158875"/>
            <a:ext cx="8229600" cy="3341688"/>
          </a:xfrm>
        </p:spPr>
        <p:txBody>
          <a:bodyPr/>
          <a:lstStyle>
            <a:lvl1pPr marL="342900" indent="-342900">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030848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4E5CE7CC-BD16-0744-8660-09F00993992E}" type="datetime1">
              <a:rPr lang="en-US" smtClean="0"/>
              <a:t>5/22/2020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F59B032-E7E4-394B-87D3-3E3031DA5EE1}" type="slidenum">
              <a:rPr lang="en-US" smtClean="0"/>
              <a:t>‹#›</a:t>
            </a:fld>
            <a:endParaRPr lang="en-US"/>
          </a:p>
        </p:txBody>
      </p:sp>
    </p:spTree>
    <p:extLst>
      <p:ext uri="{BB962C8B-B14F-4D97-AF65-F5344CB8AC3E}">
        <p14:creationId xmlns:p14="http://schemas.microsoft.com/office/powerpoint/2010/main" val="216463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594F40"/>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1" y="4998203"/>
            <a:ext cx="9150841"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p:cNvGrpSpPr/>
          <p:nvPr userDrawn="1"/>
        </p:nvGrpSpPr>
        <p:grpSpPr>
          <a:xfrm>
            <a:off x="0" y="4259857"/>
            <a:ext cx="9148928" cy="883645"/>
            <a:chOff x="0" y="4259855"/>
            <a:chExt cx="9148928" cy="883645"/>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032" y="4310008"/>
              <a:ext cx="2103124" cy="783338"/>
            </a:xfrm>
            <a:prstGeom prst="rect">
              <a:avLst/>
            </a:prstGeom>
          </p:spPr>
        </p:pic>
      </p:grpSp>
    </p:spTree>
    <p:extLst>
      <p:ext uri="{BB962C8B-B14F-4D97-AF65-F5344CB8AC3E}">
        <p14:creationId xmlns:p14="http://schemas.microsoft.com/office/powerpoint/2010/main" val="25713540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0" y="2"/>
            <a:ext cx="9144000" cy="920839"/>
            <a:chOff x="0" y="0"/>
            <a:chExt cx="9144000" cy="920839"/>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292"/>
            <a:stretch/>
          </p:blipFill>
          <p:spPr>
            <a:xfrm>
              <a:off x="0" y="0"/>
              <a:ext cx="9144000" cy="92083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444" y="67815"/>
              <a:ext cx="2058118" cy="766575"/>
            </a:xfrm>
            <a:prstGeom prst="rect">
              <a:avLst/>
            </a:prstGeom>
          </p:spPr>
        </p:pic>
      </p:grpSp>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695E4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695E4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1" y="90153"/>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Institute for Occupational Safety and Health</a:t>
            </a:r>
          </a:p>
        </p:txBody>
      </p:sp>
    </p:spTree>
    <p:extLst>
      <p:ext uri="{BB962C8B-B14F-4D97-AF65-F5344CB8AC3E}">
        <p14:creationId xmlns:p14="http://schemas.microsoft.com/office/powerpoint/2010/main" val="5157003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a:t>Bottom band: NIOSH</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5009577"/>
            <a:ext cx="9144000" cy="133925"/>
          </a:xfrm>
          <a:prstGeom prst="rect">
            <a:avLst/>
          </a:prstGeom>
        </p:spPr>
      </p:pic>
      <p:sp>
        <p:nvSpPr>
          <p:cNvPr id="6" name="TextBox 5"/>
          <p:cNvSpPr txBox="1"/>
          <p:nvPr userDrawn="1"/>
        </p:nvSpPr>
        <p:spPr>
          <a:xfrm>
            <a:off x="714778" y="1313646"/>
            <a:ext cx="6342847"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Clr>
                <a:schemeClr val="accent3"/>
              </a:buClr>
              <a:buFont typeface="Arial" panose="020B0604020202020204" pitchFamily="34" charset="0"/>
              <a:buChar char="•"/>
            </a:pPr>
            <a:endParaRPr lang="en-US" dirty="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158875"/>
            <a:ext cx="8229600" cy="3341688"/>
          </a:xfrm>
        </p:spPr>
        <p:txBody>
          <a:bodyPr/>
          <a:lstStyle>
            <a:lvl1pPr marL="342900" indent="-342900">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93888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594F40"/>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766"/>
          <a:stretch/>
        </p:blipFill>
        <p:spPr>
          <a:xfrm>
            <a:off x="1" y="4998203"/>
            <a:ext cx="9150841" cy="153046"/>
          </a:xfrm>
          <a:prstGeom prst="rect">
            <a:avLst/>
          </a:prstGeom>
        </p:spPr>
      </p:pic>
    </p:spTree>
    <p:extLst>
      <p:ext uri="{BB962C8B-B14F-4D97-AF65-F5344CB8AC3E}">
        <p14:creationId xmlns:p14="http://schemas.microsoft.com/office/powerpoint/2010/main" val="27618992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876849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52" r:id="rId3"/>
    <p:sldLayoutId id="2147483823" r:id="rId4"/>
    <p:sldLayoutId id="2147483881" r:id="rId5"/>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33456828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465873" y="4774134"/>
            <a:ext cx="424543"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59B032-E7E4-394B-87D3-3E3031DA5EE1}"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4391771"/>
            <a:ext cx="1219200" cy="585216"/>
          </a:xfrm>
          <a:prstGeom prst="rect">
            <a:avLst/>
          </a:prstGeom>
        </p:spPr>
      </p:pic>
      <p:pic>
        <p:nvPicPr>
          <p:cNvPr id="8" name="Picture 7" descr="VMX_2018_PPT_bar-02.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379" y="-10114"/>
            <a:ext cx="9226379" cy="154062"/>
          </a:xfrm>
          <a:prstGeom prst="rect">
            <a:avLst/>
          </a:prstGeom>
        </p:spPr>
      </p:pic>
    </p:spTree>
    <p:extLst>
      <p:ext uri="{BB962C8B-B14F-4D97-AF65-F5344CB8AC3E}">
        <p14:creationId xmlns:p14="http://schemas.microsoft.com/office/powerpoint/2010/main" val="259209695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gge5@cdc.gov"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039552"/>
            <a:ext cx="8229600" cy="1167619"/>
          </a:xfrm>
        </p:spPr>
        <p:txBody>
          <a:bodyPr/>
          <a:lstStyle/>
          <a:p>
            <a:r>
              <a:rPr lang="en-US" sz="2400" dirty="0"/>
              <a:t>Understanding Long-term Respiratory Morbidity Among Former Styrene-Exposed Workers: Medical Survey</a:t>
            </a:r>
            <a:br>
              <a:rPr lang="en-US" dirty="0"/>
            </a:br>
            <a:br>
              <a:rPr lang="en-US" altLang="en-US" dirty="0"/>
            </a:br>
            <a:br>
              <a:rPr lang="en-US" altLang="en-US" dirty="0"/>
            </a:br>
            <a:endParaRPr lang="en-US" altLang="en-US" dirty="0"/>
          </a:p>
        </p:txBody>
      </p:sp>
      <p:sp>
        <p:nvSpPr>
          <p:cNvPr id="2" name="Subtitle 1"/>
          <p:cNvSpPr>
            <a:spLocks noGrp="1"/>
          </p:cNvSpPr>
          <p:nvPr>
            <p:ph type="subTitle" idx="1"/>
          </p:nvPr>
        </p:nvSpPr>
        <p:spPr>
          <a:xfrm>
            <a:off x="457200" y="2466484"/>
            <a:ext cx="6400800" cy="342900"/>
          </a:xfrm>
        </p:spPr>
        <p:txBody>
          <a:bodyPr/>
          <a:lstStyle/>
          <a:p>
            <a:pPr>
              <a:spcBef>
                <a:spcPts val="0"/>
              </a:spcBef>
            </a:pPr>
            <a:r>
              <a:rPr lang="en-US" dirty="0"/>
              <a:t>Suzanne Tomasi, DVM, MPH, DACVPM</a:t>
            </a:r>
          </a:p>
          <a:p>
            <a:pPr>
              <a:spcBef>
                <a:spcPts val="0"/>
              </a:spcBef>
            </a:pPr>
            <a:r>
              <a:rPr lang="en-US" sz="1800" dirty="0"/>
              <a:t>Epidemiologist</a:t>
            </a:r>
            <a:br>
              <a:rPr lang="en-US" sz="1800" dirty="0"/>
            </a:br>
            <a:r>
              <a:rPr lang="en-US" sz="1800" dirty="0"/>
              <a:t>Field Studies Branch</a:t>
            </a:r>
          </a:p>
          <a:p>
            <a:pPr>
              <a:spcBef>
                <a:spcPts val="0"/>
              </a:spcBef>
            </a:pPr>
            <a:r>
              <a:rPr lang="en-US" sz="1800" dirty="0"/>
              <a:t>Respiratory Health Division</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dirty="0"/>
          </a:p>
          <a:p>
            <a:endParaRPr lang="en-US" dirty="0"/>
          </a:p>
          <a:p>
            <a:endParaRPr lang="en-US" dirty="0"/>
          </a:p>
        </p:txBody>
      </p:sp>
      <p:sp>
        <p:nvSpPr>
          <p:cNvPr id="6" name="Text Placeholder 5"/>
          <p:cNvSpPr>
            <a:spLocks noGrp="1"/>
          </p:cNvSpPr>
          <p:nvPr>
            <p:ph type="body" sz="quarter" idx="10"/>
          </p:nvPr>
        </p:nvSpPr>
        <p:spPr>
          <a:xfrm>
            <a:off x="457200" y="3930869"/>
            <a:ext cx="6400800" cy="691007"/>
          </a:xfrm>
        </p:spPr>
        <p:txBody>
          <a:bodyPr/>
          <a:lstStyle/>
          <a:p>
            <a:pPr lvl="0"/>
            <a:r>
              <a:rPr lang="en-US" dirty="0">
                <a:highlight>
                  <a:srgbClr val="FFFF00"/>
                </a:highlight>
              </a:rPr>
              <a:t>Month XX, 2020</a:t>
            </a:r>
            <a:br>
              <a:rPr lang="en-US" dirty="0"/>
            </a:b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188036" y="4621876"/>
            <a:ext cx="623455" cy="40732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C000"/>
              </a:solidFill>
              <a:latin typeface="Myriad Web Pro"/>
            </a:endParaRPr>
          </a:p>
        </p:txBody>
      </p:sp>
    </p:spTree>
    <p:extLst>
      <p:ext uri="{BB962C8B-B14F-4D97-AF65-F5344CB8AC3E}">
        <p14:creationId xmlns:p14="http://schemas.microsoft.com/office/powerpoint/2010/main" val="513168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B5D1-0AEB-46DF-9433-4569E603EA0E}"/>
              </a:ext>
            </a:extLst>
          </p:cNvPr>
          <p:cNvSpPr>
            <a:spLocks noGrp="1"/>
          </p:cNvSpPr>
          <p:nvPr>
            <p:ph type="title"/>
          </p:nvPr>
        </p:nvSpPr>
        <p:spPr/>
        <p:txBody>
          <a:bodyPr/>
          <a:lstStyle/>
          <a:p>
            <a:r>
              <a:rPr lang="en-US" dirty="0"/>
              <a:t>What’s next?</a:t>
            </a:r>
          </a:p>
        </p:txBody>
      </p:sp>
      <p:sp>
        <p:nvSpPr>
          <p:cNvPr id="3" name="Text Placeholder 2">
            <a:extLst>
              <a:ext uri="{FF2B5EF4-FFF2-40B4-BE49-F238E27FC236}">
                <a16:creationId xmlns:a16="http://schemas.microsoft.com/office/drawing/2014/main" id="{6574CE49-6073-4827-BCDF-BAF2680250BA}"/>
              </a:ext>
            </a:extLst>
          </p:cNvPr>
          <p:cNvSpPr>
            <a:spLocks noGrp="1"/>
          </p:cNvSpPr>
          <p:nvPr>
            <p:ph type="body" sz="quarter" idx="10"/>
          </p:nvPr>
        </p:nvSpPr>
        <p:spPr>
          <a:xfrm>
            <a:off x="457200" y="1261241"/>
            <a:ext cx="8229600" cy="3239321"/>
          </a:xfrm>
        </p:spPr>
        <p:txBody>
          <a:bodyPr/>
          <a:lstStyle/>
          <a:p>
            <a:r>
              <a:rPr lang="en-US" dirty="0">
                <a:solidFill>
                  <a:srgbClr val="695E4A"/>
                </a:solidFill>
              </a:rPr>
              <a:t>Conducting a research study to understand the long-term respiratory health effects among styrene-exposed workers</a:t>
            </a:r>
          </a:p>
          <a:p>
            <a:pPr marL="0" indent="0">
              <a:buNone/>
            </a:pPr>
            <a:endParaRPr lang="en-US" dirty="0">
              <a:solidFill>
                <a:srgbClr val="695E4A"/>
              </a:solidFill>
            </a:endParaRPr>
          </a:p>
          <a:p>
            <a:r>
              <a:rPr lang="en-US" dirty="0">
                <a:ea typeface="Times New Roman"/>
                <a:cs typeface="Times New Roman"/>
              </a:rPr>
              <a:t>Developing effective prevention strategies for current and future </a:t>
            </a:r>
            <a:br>
              <a:rPr lang="en-US" dirty="0">
                <a:ea typeface="Times New Roman"/>
                <a:cs typeface="Times New Roman"/>
              </a:rPr>
            </a:br>
            <a:r>
              <a:rPr lang="en-US" dirty="0">
                <a:ea typeface="Times New Roman"/>
                <a:cs typeface="Times New Roman"/>
              </a:rPr>
              <a:t>styrene-exposed workers</a:t>
            </a:r>
            <a:endParaRPr lang="en-US" dirty="0"/>
          </a:p>
        </p:txBody>
      </p:sp>
    </p:spTree>
    <p:extLst>
      <p:ext uri="{BB962C8B-B14F-4D97-AF65-F5344CB8AC3E}">
        <p14:creationId xmlns:p14="http://schemas.microsoft.com/office/powerpoint/2010/main" val="10900026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83D-239F-40E9-86A5-D78E968D7166}"/>
              </a:ext>
            </a:extLst>
          </p:cNvPr>
          <p:cNvSpPr>
            <a:spLocks noGrp="1"/>
          </p:cNvSpPr>
          <p:nvPr>
            <p:ph type="title"/>
          </p:nvPr>
        </p:nvSpPr>
        <p:spPr/>
        <p:txBody>
          <a:bodyPr/>
          <a:lstStyle/>
          <a:p>
            <a:r>
              <a:rPr lang="en-US" dirty="0"/>
              <a:t>What will I be asked to do if I participate?</a:t>
            </a:r>
          </a:p>
        </p:txBody>
      </p:sp>
      <p:sp>
        <p:nvSpPr>
          <p:cNvPr id="3" name="Text Placeholder 2">
            <a:extLst>
              <a:ext uri="{FF2B5EF4-FFF2-40B4-BE49-F238E27FC236}">
                <a16:creationId xmlns:a16="http://schemas.microsoft.com/office/drawing/2014/main" id="{236F0D79-93A6-4577-B68B-82CE4F65FBA7}"/>
              </a:ext>
            </a:extLst>
          </p:cNvPr>
          <p:cNvSpPr>
            <a:spLocks noGrp="1"/>
          </p:cNvSpPr>
          <p:nvPr>
            <p:ph type="body" sz="quarter" idx="10"/>
          </p:nvPr>
        </p:nvSpPr>
        <p:spPr>
          <a:xfrm>
            <a:off x="457200" y="1292771"/>
            <a:ext cx="8229600" cy="3207791"/>
          </a:xfrm>
        </p:spPr>
        <p:txBody>
          <a:bodyPr/>
          <a:lstStyle/>
          <a:p>
            <a:r>
              <a:rPr lang="en-US" dirty="0"/>
              <a:t>Questionnaire</a:t>
            </a:r>
          </a:p>
          <a:p>
            <a:endParaRPr lang="en-US" dirty="0">
              <a:ea typeface="Times New Roman"/>
              <a:cs typeface="Times New Roman"/>
            </a:endParaRPr>
          </a:p>
          <a:p>
            <a:r>
              <a:rPr lang="en-US" dirty="0"/>
              <a:t>Color Vision Test</a:t>
            </a:r>
          </a:p>
          <a:p>
            <a:endParaRPr lang="en-US" dirty="0"/>
          </a:p>
          <a:p>
            <a:r>
              <a:rPr lang="en-US" dirty="0"/>
              <a:t>Blood Test</a:t>
            </a:r>
          </a:p>
          <a:p>
            <a:endParaRPr lang="en-US" dirty="0">
              <a:ea typeface="Times New Roman"/>
              <a:cs typeface="Times New Roman"/>
            </a:endParaRPr>
          </a:p>
          <a:p>
            <a:r>
              <a:rPr lang="en-US" dirty="0">
                <a:ea typeface="Times New Roman"/>
                <a:cs typeface="Times New Roman"/>
              </a:rPr>
              <a:t>Breathing tests</a:t>
            </a:r>
          </a:p>
          <a:p>
            <a:pPr marL="0" indent="0">
              <a:buNone/>
            </a:pPr>
            <a:endParaRPr lang="en-US" dirty="0"/>
          </a:p>
        </p:txBody>
      </p:sp>
    </p:spTree>
    <p:extLst>
      <p:ext uri="{BB962C8B-B14F-4D97-AF65-F5344CB8AC3E}">
        <p14:creationId xmlns:p14="http://schemas.microsoft.com/office/powerpoint/2010/main" val="37299409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0B33-3A31-48CA-95B1-4418C8C75F86}"/>
              </a:ext>
            </a:extLst>
          </p:cNvPr>
          <p:cNvSpPr>
            <a:spLocks noGrp="1"/>
          </p:cNvSpPr>
          <p:nvPr>
            <p:ph type="title"/>
          </p:nvPr>
        </p:nvSpPr>
        <p:spPr/>
        <p:txBody>
          <a:bodyPr/>
          <a:lstStyle/>
          <a:p>
            <a:r>
              <a:rPr lang="en-US" dirty="0"/>
              <a:t>When, where, for how long will you need me?</a:t>
            </a:r>
          </a:p>
        </p:txBody>
      </p:sp>
      <p:sp>
        <p:nvSpPr>
          <p:cNvPr id="3" name="Text Placeholder 2">
            <a:extLst>
              <a:ext uri="{FF2B5EF4-FFF2-40B4-BE49-F238E27FC236}">
                <a16:creationId xmlns:a16="http://schemas.microsoft.com/office/drawing/2014/main" id="{31C279F7-2A64-44E1-BBCC-468BAB62EEB4}"/>
              </a:ext>
            </a:extLst>
          </p:cNvPr>
          <p:cNvSpPr>
            <a:spLocks noGrp="1"/>
          </p:cNvSpPr>
          <p:nvPr>
            <p:ph type="body" sz="quarter" idx="10"/>
          </p:nvPr>
        </p:nvSpPr>
        <p:spPr>
          <a:xfrm>
            <a:off x="457200" y="1355833"/>
            <a:ext cx="8229600" cy="3144729"/>
          </a:xfrm>
        </p:spPr>
        <p:txBody>
          <a:bodyPr/>
          <a:lstStyle/>
          <a:p>
            <a:r>
              <a:rPr lang="en-US" dirty="0"/>
              <a:t>Month </a:t>
            </a:r>
            <a:r>
              <a:rPr lang="en-US" dirty="0">
                <a:highlight>
                  <a:srgbClr val="FFFF00"/>
                </a:highlight>
              </a:rPr>
              <a:t>XX</a:t>
            </a:r>
            <a:r>
              <a:rPr lang="en-US" dirty="0"/>
              <a:t>, 20</a:t>
            </a:r>
            <a:r>
              <a:rPr lang="en-US" dirty="0">
                <a:highlight>
                  <a:srgbClr val="FFFF00"/>
                </a:highlight>
              </a:rPr>
              <a:t>XX</a:t>
            </a:r>
            <a:r>
              <a:rPr lang="en-US" dirty="0"/>
              <a:t> or Month </a:t>
            </a:r>
            <a:r>
              <a:rPr lang="en-US" dirty="0">
                <a:highlight>
                  <a:srgbClr val="FFFF00"/>
                </a:highlight>
              </a:rPr>
              <a:t>XX</a:t>
            </a:r>
            <a:r>
              <a:rPr lang="en-US" dirty="0"/>
              <a:t>, 20</a:t>
            </a:r>
            <a:r>
              <a:rPr lang="en-US" dirty="0">
                <a:highlight>
                  <a:srgbClr val="FFFF00"/>
                </a:highlight>
              </a:rPr>
              <a:t>XX</a:t>
            </a:r>
          </a:p>
          <a:p>
            <a:endParaRPr lang="en-US" dirty="0">
              <a:highlight>
                <a:srgbClr val="FFFF00"/>
              </a:highlight>
            </a:endParaRPr>
          </a:p>
          <a:p>
            <a:r>
              <a:rPr lang="en-US" dirty="0">
                <a:highlight>
                  <a:srgbClr val="FFFF00"/>
                </a:highlight>
              </a:rPr>
              <a:t>Location</a:t>
            </a:r>
          </a:p>
          <a:p>
            <a:endParaRPr lang="en-US" dirty="0">
              <a:highlight>
                <a:srgbClr val="FFFF00"/>
              </a:highlight>
            </a:endParaRPr>
          </a:p>
          <a:p>
            <a:r>
              <a:rPr lang="en-US" dirty="0"/>
              <a:t>Two and a half hours</a:t>
            </a:r>
          </a:p>
          <a:p>
            <a:endParaRPr lang="en-US" dirty="0">
              <a:highlight>
                <a:srgbClr val="FFFF00"/>
              </a:highlight>
            </a:endParaRPr>
          </a:p>
          <a:p>
            <a:endParaRPr lang="en-US" dirty="0">
              <a:highlight>
                <a:srgbClr val="FFFF00"/>
              </a:highlight>
            </a:endParaRPr>
          </a:p>
          <a:p>
            <a:endParaRPr lang="en-US" dirty="0"/>
          </a:p>
          <a:p>
            <a:endParaRPr lang="en-US" dirty="0"/>
          </a:p>
        </p:txBody>
      </p:sp>
    </p:spTree>
    <p:extLst>
      <p:ext uri="{BB962C8B-B14F-4D97-AF65-F5344CB8AC3E}">
        <p14:creationId xmlns:p14="http://schemas.microsoft.com/office/powerpoint/2010/main" val="8887913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4B7C-75EF-427C-A3D7-614E2B413912}"/>
              </a:ext>
            </a:extLst>
          </p:cNvPr>
          <p:cNvSpPr>
            <a:spLocks noGrp="1"/>
          </p:cNvSpPr>
          <p:nvPr>
            <p:ph type="title"/>
          </p:nvPr>
        </p:nvSpPr>
        <p:spPr/>
        <p:txBody>
          <a:bodyPr/>
          <a:lstStyle/>
          <a:p>
            <a:r>
              <a:rPr lang="en-US" dirty="0"/>
              <a:t>What are the benefits?</a:t>
            </a:r>
          </a:p>
        </p:txBody>
      </p:sp>
      <p:sp>
        <p:nvSpPr>
          <p:cNvPr id="3" name="Text Placeholder 2">
            <a:extLst>
              <a:ext uri="{FF2B5EF4-FFF2-40B4-BE49-F238E27FC236}">
                <a16:creationId xmlns:a16="http://schemas.microsoft.com/office/drawing/2014/main" id="{A7389A42-3693-4A2D-BCE6-3A1937DCC8A3}"/>
              </a:ext>
            </a:extLst>
          </p:cNvPr>
          <p:cNvSpPr>
            <a:spLocks noGrp="1"/>
          </p:cNvSpPr>
          <p:nvPr>
            <p:ph type="body" sz="quarter" idx="10"/>
          </p:nvPr>
        </p:nvSpPr>
        <p:spPr>
          <a:xfrm>
            <a:off x="457200" y="1345323"/>
            <a:ext cx="8229600" cy="3155239"/>
          </a:xfrm>
        </p:spPr>
        <p:txBody>
          <a:bodyPr/>
          <a:lstStyle/>
          <a:p>
            <a:pPr marL="0" indent="0">
              <a:buNone/>
            </a:pPr>
            <a:endParaRPr lang="en-US" dirty="0"/>
          </a:p>
          <a:p>
            <a:r>
              <a:rPr lang="en-US" dirty="0"/>
              <a:t>Results beneficial to current and future styrene-exposed workers</a:t>
            </a:r>
          </a:p>
          <a:p>
            <a:pPr marL="0" indent="0">
              <a:buNone/>
            </a:pPr>
            <a:endParaRPr lang="en-US" dirty="0"/>
          </a:p>
          <a:p>
            <a:pPr marL="0" indent="0">
              <a:buNone/>
            </a:pPr>
            <a:r>
              <a:rPr lang="en-US" b="1" dirty="0"/>
              <a:t>Will I be reimbursed or paid?</a:t>
            </a:r>
          </a:p>
          <a:p>
            <a:r>
              <a:rPr lang="en-US" dirty="0"/>
              <a:t>$50 gift card </a:t>
            </a:r>
          </a:p>
        </p:txBody>
      </p:sp>
    </p:spTree>
    <p:extLst>
      <p:ext uri="{BB962C8B-B14F-4D97-AF65-F5344CB8AC3E}">
        <p14:creationId xmlns:p14="http://schemas.microsoft.com/office/powerpoint/2010/main" val="12966350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326C-E67D-4376-9127-63464AF0AE8C}"/>
              </a:ext>
            </a:extLst>
          </p:cNvPr>
          <p:cNvSpPr>
            <a:spLocks noGrp="1"/>
          </p:cNvSpPr>
          <p:nvPr>
            <p:ph type="title"/>
          </p:nvPr>
        </p:nvSpPr>
        <p:spPr/>
        <p:txBody>
          <a:bodyPr/>
          <a:lstStyle/>
          <a:p>
            <a:r>
              <a:rPr lang="en-US" dirty="0"/>
              <a:t>What are the risks?</a:t>
            </a:r>
          </a:p>
        </p:txBody>
      </p:sp>
      <p:sp>
        <p:nvSpPr>
          <p:cNvPr id="3" name="Text Placeholder 2">
            <a:extLst>
              <a:ext uri="{FF2B5EF4-FFF2-40B4-BE49-F238E27FC236}">
                <a16:creationId xmlns:a16="http://schemas.microsoft.com/office/drawing/2014/main" id="{2E58F11A-CCBB-4BF9-B4A6-4183ACE1286B}"/>
              </a:ext>
            </a:extLst>
          </p:cNvPr>
          <p:cNvSpPr>
            <a:spLocks noGrp="1"/>
          </p:cNvSpPr>
          <p:nvPr>
            <p:ph type="body" sz="quarter" idx="10"/>
          </p:nvPr>
        </p:nvSpPr>
        <p:spPr>
          <a:xfrm>
            <a:off x="457200" y="1524000"/>
            <a:ext cx="8229600" cy="2976562"/>
          </a:xfrm>
        </p:spPr>
        <p:txBody>
          <a:bodyPr/>
          <a:lstStyle/>
          <a:p>
            <a:r>
              <a:rPr lang="en-US" dirty="0"/>
              <a:t>Discomfort due to medical tests</a:t>
            </a:r>
          </a:p>
          <a:p>
            <a:endParaRPr lang="en-US" dirty="0"/>
          </a:p>
          <a:p>
            <a:r>
              <a:rPr lang="en-US" dirty="0"/>
              <a:t>Recommendations for further medical tests by your personal </a:t>
            </a:r>
            <a:br>
              <a:rPr lang="en-US" dirty="0"/>
            </a:br>
            <a:r>
              <a:rPr lang="en-US" dirty="0"/>
              <a:t>healthcare provider </a:t>
            </a:r>
          </a:p>
          <a:p>
            <a:endParaRPr lang="en-US" dirty="0"/>
          </a:p>
          <a:p>
            <a:r>
              <a:rPr lang="en-US" dirty="0"/>
              <a:t>Unintentional disclosure of personal identifiable information</a:t>
            </a:r>
          </a:p>
          <a:p>
            <a:pPr marL="0" indent="0">
              <a:buNone/>
            </a:pPr>
            <a:endParaRPr lang="en-US" dirty="0"/>
          </a:p>
        </p:txBody>
      </p:sp>
    </p:spTree>
    <p:extLst>
      <p:ext uri="{BB962C8B-B14F-4D97-AF65-F5344CB8AC3E}">
        <p14:creationId xmlns:p14="http://schemas.microsoft.com/office/powerpoint/2010/main" val="41227600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FF5A-D45A-4134-B8B5-5C7EE19ECFFB}"/>
              </a:ext>
            </a:extLst>
          </p:cNvPr>
          <p:cNvSpPr>
            <a:spLocks noGrp="1"/>
          </p:cNvSpPr>
          <p:nvPr>
            <p:ph type="title"/>
          </p:nvPr>
        </p:nvSpPr>
        <p:spPr/>
        <p:txBody>
          <a:bodyPr/>
          <a:lstStyle/>
          <a:p>
            <a:r>
              <a:rPr lang="en-US" dirty="0"/>
              <a:t>What precautions will NIOSH take to minimize risks?</a:t>
            </a:r>
          </a:p>
        </p:txBody>
      </p:sp>
      <p:sp>
        <p:nvSpPr>
          <p:cNvPr id="3" name="Text Placeholder 2">
            <a:extLst>
              <a:ext uri="{FF2B5EF4-FFF2-40B4-BE49-F238E27FC236}">
                <a16:creationId xmlns:a16="http://schemas.microsoft.com/office/drawing/2014/main" id="{D239516F-5EDA-4C5D-BF8C-25AD4F749B8D}"/>
              </a:ext>
            </a:extLst>
          </p:cNvPr>
          <p:cNvSpPr>
            <a:spLocks noGrp="1"/>
          </p:cNvSpPr>
          <p:nvPr>
            <p:ph type="body" sz="quarter" idx="10"/>
          </p:nvPr>
        </p:nvSpPr>
        <p:spPr>
          <a:xfrm>
            <a:off x="457200" y="1376854"/>
            <a:ext cx="8229600" cy="3123709"/>
          </a:xfrm>
        </p:spPr>
        <p:txBody>
          <a:bodyPr/>
          <a:lstStyle/>
          <a:p>
            <a:r>
              <a:rPr lang="en-US" dirty="0"/>
              <a:t>Confirm participants’ contradiction to any medical procedures</a:t>
            </a:r>
          </a:p>
          <a:p>
            <a:endParaRPr lang="en-US" dirty="0"/>
          </a:p>
          <a:p>
            <a:r>
              <a:rPr lang="en-US" dirty="0"/>
              <a:t>Use trained phlebotomists for blood draw</a:t>
            </a:r>
          </a:p>
          <a:p>
            <a:endParaRPr lang="en-US" dirty="0"/>
          </a:p>
          <a:p>
            <a:r>
              <a:rPr lang="en-US" dirty="0"/>
              <a:t>Provide list of free and income-based clinics</a:t>
            </a:r>
          </a:p>
          <a:p>
            <a:endParaRPr lang="en-US" dirty="0"/>
          </a:p>
          <a:p>
            <a:r>
              <a:rPr lang="en-US" dirty="0"/>
              <a:t>Store personal identifiable information securely</a:t>
            </a:r>
          </a:p>
          <a:p>
            <a:pPr marL="0" indent="0">
              <a:buNone/>
            </a:pPr>
            <a:endParaRPr lang="en-US" dirty="0"/>
          </a:p>
          <a:p>
            <a:pPr marL="457200" lvl="1" indent="0">
              <a:buNone/>
            </a:pPr>
            <a:endParaRPr lang="en-US" dirty="0"/>
          </a:p>
          <a:p>
            <a:pPr lvl="1"/>
            <a:endParaRPr lang="en-US" dirty="0"/>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9448103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4081-DB09-4EA1-8BE4-B59EDAE40B33}"/>
              </a:ext>
            </a:extLst>
          </p:cNvPr>
          <p:cNvSpPr>
            <a:spLocks noGrp="1"/>
          </p:cNvSpPr>
          <p:nvPr>
            <p:ph type="title"/>
          </p:nvPr>
        </p:nvSpPr>
        <p:spPr/>
        <p:txBody>
          <a:bodyPr/>
          <a:lstStyle/>
          <a:p>
            <a:r>
              <a:rPr lang="en-US" dirty="0"/>
              <a:t>Is my participation voluntary?</a:t>
            </a:r>
          </a:p>
        </p:txBody>
      </p:sp>
      <p:sp>
        <p:nvSpPr>
          <p:cNvPr id="3" name="Text Placeholder 2">
            <a:extLst>
              <a:ext uri="{FF2B5EF4-FFF2-40B4-BE49-F238E27FC236}">
                <a16:creationId xmlns:a16="http://schemas.microsoft.com/office/drawing/2014/main" id="{D7F9640F-879F-4036-99B6-13BF2AE0DC10}"/>
              </a:ext>
            </a:extLst>
          </p:cNvPr>
          <p:cNvSpPr>
            <a:spLocks noGrp="1"/>
          </p:cNvSpPr>
          <p:nvPr>
            <p:ph type="body" sz="quarter" idx="10"/>
          </p:nvPr>
        </p:nvSpPr>
        <p:spPr>
          <a:xfrm>
            <a:off x="457200" y="1355833"/>
            <a:ext cx="8229600" cy="3144729"/>
          </a:xfrm>
        </p:spPr>
        <p:txBody>
          <a:bodyPr/>
          <a:lstStyle/>
          <a:p>
            <a:r>
              <a:rPr lang="en-US" dirty="0"/>
              <a:t>Your participation is voluntary</a:t>
            </a:r>
          </a:p>
          <a:p>
            <a:endParaRPr lang="en-US" dirty="0"/>
          </a:p>
          <a:p>
            <a:r>
              <a:rPr lang="en-US" dirty="0"/>
              <a:t>You may participate in some or all study procedures offered</a:t>
            </a:r>
          </a:p>
          <a:p>
            <a:endParaRPr lang="en-US" dirty="0"/>
          </a:p>
          <a:p>
            <a:r>
              <a:rPr lang="en-US" dirty="0"/>
              <a:t>You may drop out of the study at any time without penalty</a:t>
            </a:r>
          </a:p>
          <a:p>
            <a:endParaRPr lang="en-US" dirty="0"/>
          </a:p>
          <a:p>
            <a:endParaRPr lang="en-US" dirty="0"/>
          </a:p>
        </p:txBody>
      </p:sp>
    </p:spTree>
    <p:extLst>
      <p:ext uri="{BB962C8B-B14F-4D97-AF65-F5344CB8AC3E}">
        <p14:creationId xmlns:p14="http://schemas.microsoft.com/office/powerpoint/2010/main" val="21246034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ACD5-96CB-42C0-88AF-67F7F70004FD}"/>
              </a:ext>
            </a:extLst>
          </p:cNvPr>
          <p:cNvSpPr>
            <a:spLocks noGrp="1"/>
          </p:cNvSpPr>
          <p:nvPr>
            <p:ph type="title"/>
          </p:nvPr>
        </p:nvSpPr>
        <p:spPr>
          <a:xfrm>
            <a:off x="457200" y="205979"/>
            <a:ext cx="8229600" cy="857250"/>
          </a:xfrm>
        </p:spPr>
        <p:txBody>
          <a:bodyPr/>
          <a:lstStyle/>
          <a:p>
            <a:br>
              <a:rPr lang="en-US" b="0" dirty="0">
                <a:solidFill>
                  <a:schemeClr val="accent4">
                    <a:lumMod val="75000"/>
                  </a:schemeClr>
                </a:solidFill>
                <a:cs typeface="Calibri" panose="020F0502020204030204" pitchFamily="34" charset="0"/>
              </a:rPr>
            </a:br>
            <a:br>
              <a:rPr lang="en-US" b="0" dirty="0">
                <a:solidFill>
                  <a:schemeClr val="accent4">
                    <a:lumMod val="75000"/>
                  </a:schemeClr>
                </a:solidFill>
                <a:cs typeface="Calibri" panose="020F0502020204030204" pitchFamily="34" charset="0"/>
              </a:rPr>
            </a:br>
            <a:r>
              <a:rPr lang="en-US" dirty="0">
                <a:solidFill>
                  <a:schemeClr val="accent4">
                    <a:lumMod val="75000"/>
                  </a:schemeClr>
                </a:solidFill>
                <a:cs typeface="Calibri" panose="020F0502020204030204" pitchFamily="34" charset="0"/>
              </a:rPr>
              <a:t>What will happen with the results of the study?</a:t>
            </a:r>
            <a:endParaRPr lang="en-US" dirty="0"/>
          </a:p>
        </p:txBody>
      </p:sp>
      <p:sp>
        <p:nvSpPr>
          <p:cNvPr id="3" name="Text Placeholder 2">
            <a:extLst>
              <a:ext uri="{FF2B5EF4-FFF2-40B4-BE49-F238E27FC236}">
                <a16:creationId xmlns:a16="http://schemas.microsoft.com/office/drawing/2014/main" id="{1865A657-B8D0-427A-9F94-2DC57AAF3F4D}"/>
              </a:ext>
            </a:extLst>
          </p:cNvPr>
          <p:cNvSpPr>
            <a:spLocks noGrp="1"/>
          </p:cNvSpPr>
          <p:nvPr>
            <p:ph type="body" sz="quarter" idx="10"/>
          </p:nvPr>
        </p:nvSpPr>
        <p:spPr>
          <a:xfrm>
            <a:off x="457200" y="1324303"/>
            <a:ext cx="8229600" cy="3176260"/>
          </a:xfrm>
        </p:spPr>
        <p:txBody>
          <a:bodyPr/>
          <a:lstStyle/>
          <a:p>
            <a:r>
              <a:rPr lang="en-US" dirty="0">
                <a:ea typeface="Times New Roman"/>
                <a:cs typeface="Times New Roman"/>
              </a:rPr>
              <a:t>Present study findings </a:t>
            </a:r>
          </a:p>
          <a:p>
            <a:pPr lvl="1"/>
            <a:r>
              <a:rPr lang="en-US" dirty="0">
                <a:ea typeface="Times New Roman"/>
                <a:cs typeface="Times New Roman"/>
              </a:rPr>
              <a:t>Boat builder cohorts</a:t>
            </a:r>
          </a:p>
          <a:p>
            <a:pPr lvl="1"/>
            <a:r>
              <a:rPr lang="en-US" dirty="0">
                <a:ea typeface="Times New Roman"/>
                <a:cs typeface="Times New Roman"/>
              </a:rPr>
              <a:t>Labor unions</a:t>
            </a:r>
          </a:p>
          <a:p>
            <a:pPr lvl="1"/>
            <a:r>
              <a:rPr lang="en-US" dirty="0">
                <a:ea typeface="Times New Roman"/>
                <a:cs typeface="Times New Roman"/>
              </a:rPr>
              <a:t>Scientific research communities</a:t>
            </a:r>
          </a:p>
          <a:p>
            <a:pPr marL="0" indent="0">
              <a:buNone/>
            </a:pPr>
            <a:endParaRPr lang="en-US" dirty="0">
              <a:ea typeface="Times New Roman"/>
              <a:cs typeface="Times New Roman"/>
            </a:endParaRPr>
          </a:p>
          <a:p>
            <a:r>
              <a:rPr lang="en-US" dirty="0">
                <a:ea typeface="Times New Roman"/>
                <a:cs typeface="Times New Roman"/>
              </a:rPr>
              <a:t>Develop effective prevention strategies for current and future </a:t>
            </a:r>
            <a:br>
              <a:rPr lang="en-US" dirty="0">
                <a:ea typeface="Times New Roman"/>
                <a:cs typeface="Times New Roman"/>
              </a:rPr>
            </a:br>
            <a:r>
              <a:rPr lang="en-US" dirty="0">
                <a:ea typeface="Times New Roman"/>
                <a:cs typeface="Times New Roman"/>
              </a:rPr>
              <a:t>styrene-exposed workers</a:t>
            </a:r>
            <a:endParaRPr lang="en-US" dirty="0"/>
          </a:p>
        </p:txBody>
      </p:sp>
    </p:spTree>
    <p:extLst>
      <p:ext uri="{BB962C8B-B14F-4D97-AF65-F5344CB8AC3E}">
        <p14:creationId xmlns:p14="http://schemas.microsoft.com/office/powerpoint/2010/main" val="6875397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6A0A-C2AF-4B45-9253-F406E0D8521D}"/>
              </a:ext>
            </a:extLst>
          </p:cNvPr>
          <p:cNvSpPr>
            <a:spLocks noGrp="1"/>
          </p:cNvSpPr>
          <p:nvPr>
            <p:ph type="title"/>
          </p:nvPr>
        </p:nvSpPr>
        <p:spPr/>
        <p:txBody>
          <a:bodyPr/>
          <a:lstStyle/>
          <a:p>
            <a:br>
              <a:rPr lang="en-US" b="0" dirty="0">
                <a:solidFill>
                  <a:schemeClr val="bg1"/>
                </a:solidFill>
                <a:latin typeface="Tahoma" pitchFamily="34" charset="0"/>
              </a:rPr>
            </a:br>
            <a:r>
              <a:rPr lang="en-US" dirty="0">
                <a:solidFill>
                  <a:schemeClr val="accent4">
                    <a:lumMod val="75000"/>
                  </a:schemeClr>
                </a:solidFill>
                <a:cs typeface="Calibri" panose="020F0502020204030204" pitchFamily="34" charset="0"/>
              </a:rPr>
              <a:t>Will my personal information be kept private?</a:t>
            </a:r>
          </a:p>
        </p:txBody>
      </p:sp>
      <p:sp>
        <p:nvSpPr>
          <p:cNvPr id="3" name="Text Placeholder 2">
            <a:extLst>
              <a:ext uri="{FF2B5EF4-FFF2-40B4-BE49-F238E27FC236}">
                <a16:creationId xmlns:a16="http://schemas.microsoft.com/office/drawing/2014/main" id="{4E7C1616-50AC-4B55-B513-E4ADC0C311C2}"/>
              </a:ext>
            </a:extLst>
          </p:cNvPr>
          <p:cNvSpPr>
            <a:spLocks noGrp="1"/>
          </p:cNvSpPr>
          <p:nvPr>
            <p:ph type="body" sz="quarter" idx="10"/>
          </p:nvPr>
        </p:nvSpPr>
        <p:spPr>
          <a:xfrm>
            <a:off x="457200" y="1376855"/>
            <a:ext cx="8229600" cy="3123708"/>
          </a:xfrm>
        </p:spPr>
        <p:txBody>
          <a:bodyPr/>
          <a:lstStyle/>
          <a:p>
            <a:r>
              <a:rPr lang="en-US" dirty="0"/>
              <a:t>Certificate of Confidentiality</a:t>
            </a:r>
          </a:p>
          <a:p>
            <a:endParaRPr lang="en-US" dirty="0"/>
          </a:p>
          <a:p>
            <a:r>
              <a:rPr lang="en-US" dirty="0"/>
              <a:t>Not reveal information without consent</a:t>
            </a:r>
          </a:p>
          <a:p>
            <a:endParaRPr lang="en-US" dirty="0"/>
          </a:p>
          <a:p>
            <a:r>
              <a:rPr lang="en-US" dirty="0"/>
              <a:t>Store personal </a:t>
            </a:r>
            <a:r>
              <a:rPr lang="en-US"/>
              <a:t>identifiable information </a:t>
            </a:r>
            <a:r>
              <a:rPr lang="en-US" dirty="0"/>
              <a:t>securely</a:t>
            </a:r>
          </a:p>
          <a:p>
            <a:endParaRPr lang="en-US" dirty="0"/>
          </a:p>
          <a:p>
            <a:pPr marL="0" indent="0">
              <a:buNone/>
            </a:pPr>
            <a:endParaRPr lang="en-US" dirty="0"/>
          </a:p>
        </p:txBody>
      </p:sp>
    </p:spTree>
    <p:extLst>
      <p:ext uri="{BB962C8B-B14F-4D97-AF65-F5344CB8AC3E}">
        <p14:creationId xmlns:p14="http://schemas.microsoft.com/office/powerpoint/2010/main" val="9309000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7636" y="1099269"/>
            <a:ext cx="3425647" cy="553998"/>
          </a:xfrm>
          <a:prstGeom prst="rect">
            <a:avLst/>
          </a:prstGeom>
        </p:spPr>
        <p:txBody>
          <a:bodyPr wrap="square">
            <a:spAutoFit/>
          </a:bodyPr>
          <a:lstStyle/>
          <a:p>
            <a:pPr algn="ctr">
              <a:defRPr/>
            </a:pPr>
            <a:r>
              <a:rPr lang="en-US" sz="3000" dirty="0">
                <a:solidFill>
                  <a:schemeClr val="accent4">
                    <a:lumMod val="75000"/>
                  </a:schemeClr>
                </a:solidFill>
                <a:latin typeface="Calibri" panose="020F0502020204030204" pitchFamily="34" charset="0"/>
                <a:cs typeface="Calibri" panose="020F0502020204030204" pitchFamily="34" charset="0"/>
              </a:rPr>
              <a:t>Questions?</a:t>
            </a:r>
            <a:endParaRPr lang="en-US" sz="3000" b="1" dirty="0">
              <a:solidFill>
                <a:schemeClr val="accent4">
                  <a:lumMod val="75000"/>
                </a:schemeClr>
              </a:solidFill>
              <a:latin typeface="Calibri" panose="020F0502020204030204" pitchFamily="34" charset="0"/>
              <a:cs typeface="Calibri" panose="020F0502020204030204" pitchFamily="34" charset="0"/>
            </a:endParaRPr>
          </a:p>
        </p:txBody>
      </p:sp>
      <p:sp>
        <p:nvSpPr>
          <p:cNvPr id="6" name="Rectangle 5"/>
          <p:cNvSpPr/>
          <p:nvPr/>
        </p:nvSpPr>
        <p:spPr>
          <a:xfrm>
            <a:off x="2044459" y="2016534"/>
            <a:ext cx="4572000" cy="1292662"/>
          </a:xfrm>
          <a:prstGeom prst="rect">
            <a:avLst/>
          </a:prstGeom>
        </p:spPr>
        <p:txBody>
          <a:bodyPr>
            <a:spAutoFit/>
          </a:bodyPr>
          <a:lstStyle/>
          <a:p>
            <a:pPr lvl="0" algn="ctr">
              <a:defRPr/>
            </a:pPr>
            <a:r>
              <a:rPr lang="en-US" sz="2000" dirty="0">
                <a:solidFill>
                  <a:srgbClr val="000000"/>
                </a:solidFill>
                <a:latin typeface="Calibri" panose="020F0502020204030204" pitchFamily="34" charset="0"/>
              </a:rPr>
              <a:t>Suzanne Tomasi, DVM, MPH, DACVPM</a:t>
            </a:r>
          </a:p>
          <a:p>
            <a:pPr lvl="0" algn="ctr">
              <a:defRPr/>
            </a:pPr>
            <a:r>
              <a:rPr lang="en-US" sz="2000" dirty="0">
                <a:solidFill>
                  <a:srgbClr val="000000"/>
                </a:solidFill>
                <a:latin typeface="Calibri" panose="020F0502020204030204" pitchFamily="34" charset="0"/>
                <a:hlinkClick r:id="rId3"/>
              </a:rPr>
              <a:t>yxc4@cdc.gov</a:t>
            </a:r>
            <a:endParaRPr lang="en-US" sz="2000" dirty="0">
              <a:solidFill>
                <a:srgbClr val="000000"/>
              </a:solidFill>
              <a:latin typeface="Calibri" panose="020F0502020204030204" pitchFamily="34" charset="0"/>
            </a:endParaRPr>
          </a:p>
          <a:p>
            <a:pPr lvl="0" algn="ctr">
              <a:defRPr/>
            </a:pPr>
            <a:r>
              <a:rPr lang="en-US" sz="2000" dirty="0">
                <a:solidFill>
                  <a:srgbClr val="000000"/>
                </a:solidFill>
                <a:latin typeface="Calibri" panose="020F0502020204030204" pitchFamily="34" charset="0"/>
              </a:rPr>
              <a:t>(304) 285-6115</a:t>
            </a:r>
          </a:p>
          <a:p>
            <a:pPr lvl="0" algn="ctr">
              <a:defRPr/>
            </a:pP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28600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AB09-0DC3-48F5-A63F-8CB378F1620F}"/>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EE998101-750A-4DC0-9EDA-D3BABE7FCF88}"/>
              </a:ext>
            </a:extLst>
          </p:cNvPr>
          <p:cNvSpPr>
            <a:spLocks noGrp="1"/>
          </p:cNvSpPr>
          <p:nvPr>
            <p:ph type="body" sz="quarter" idx="10"/>
          </p:nvPr>
        </p:nvSpPr>
        <p:spPr>
          <a:xfrm>
            <a:off x="457199" y="1158875"/>
            <a:ext cx="8592207" cy="3341688"/>
          </a:xfrm>
        </p:spPr>
        <p:txBody>
          <a:bodyPr/>
          <a:lstStyle/>
          <a:p>
            <a:r>
              <a:rPr lang="en-US" dirty="0"/>
              <a:t>Review previous industrial hygiene and mortalities studies from boatbuilders exposed to styrene</a:t>
            </a:r>
          </a:p>
          <a:p>
            <a:endParaRPr lang="en-US" dirty="0"/>
          </a:p>
          <a:p>
            <a:r>
              <a:rPr lang="en-US" dirty="0"/>
              <a:t>Review the known health effects from styrene exposure</a:t>
            </a:r>
          </a:p>
          <a:p>
            <a:endParaRPr lang="en-US" dirty="0"/>
          </a:p>
          <a:p>
            <a:r>
              <a:rPr lang="en-US" dirty="0"/>
              <a:t>Introduce a new NIOSH study involving workers with previous </a:t>
            </a:r>
            <a:br>
              <a:rPr lang="en-US" dirty="0"/>
            </a:br>
            <a:r>
              <a:rPr lang="en-US" dirty="0"/>
              <a:t>styrene exposure</a:t>
            </a:r>
          </a:p>
          <a:p>
            <a:pPr marL="0" indent="0">
              <a:buNone/>
            </a:pPr>
            <a:endParaRPr lang="en-US" dirty="0"/>
          </a:p>
        </p:txBody>
      </p:sp>
    </p:spTree>
    <p:extLst>
      <p:ext uri="{BB962C8B-B14F-4D97-AF65-F5344CB8AC3E}">
        <p14:creationId xmlns:p14="http://schemas.microsoft.com/office/powerpoint/2010/main" val="36339647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7013-BB2C-449D-B3D5-5E8E06AED92A}"/>
              </a:ext>
            </a:extLst>
          </p:cNvPr>
          <p:cNvSpPr>
            <a:spLocks noGrp="1"/>
          </p:cNvSpPr>
          <p:nvPr>
            <p:ph type="title"/>
          </p:nvPr>
        </p:nvSpPr>
        <p:spPr/>
        <p:txBody>
          <a:bodyPr/>
          <a:lstStyle/>
          <a:p>
            <a:r>
              <a:rPr lang="en-US" dirty="0"/>
              <a:t>Who is NIOSH?</a:t>
            </a:r>
          </a:p>
        </p:txBody>
      </p:sp>
      <p:sp>
        <p:nvSpPr>
          <p:cNvPr id="3" name="Text Placeholder 2">
            <a:extLst>
              <a:ext uri="{FF2B5EF4-FFF2-40B4-BE49-F238E27FC236}">
                <a16:creationId xmlns:a16="http://schemas.microsoft.com/office/drawing/2014/main" id="{162585E4-2DD9-4109-AD7E-D37E183116F0}"/>
              </a:ext>
            </a:extLst>
          </p:cNvPr>
          <p:cNvSpPr>
            <a:spLocks noGrp="1"/>
          </p:cNvSpPr>
          <p:nvPr>
            <p:ph type="body" sz="quarter" idx="10"/>
          </p:nvPr>
        </p:nvSpPr>
        <p:spPr/>
        <p:txBody>
          <a:bodyPr/>
          <a:lstStyle/>
          <a:p>
            <a:pPr lvl="0" eaLnBrk="1" hangingPunct="1">
              <a:spcBef>
                <a:spcPts val="0"/>
              </a:spcBef>
              <a:buClrTx/>
              <a:defRPr/>
            </a:pPr>
            <a:r>
              <a:rPr lang="en-US" dirty="0">
                <a:solidFill>
                  <a:srgbClr val="695E4A"/>
                </a:solidFill>
                <a:ea typeface="Times New Roman"/>
                <a:cs typeface="Times New Roman"/>
              </a:rPr>
              <a:t>National Institute for Occupational Safety and Health (NIOSH) is a federal public health agency and is a part of the Centers for Disease Control and Prevention (CDC) </a:t>
            </a:r>
          </a:p>
          <a:p>
            <a:pPr lvl="0"/>
            <a:endParaRPr lang="en-US" dirty="0"/>
          </a:p>
          <a:p>
            <a:pPr lvl="0"/>
            <a:r>
              <a:rPr lang="en-US" dirty="0"/>
              <a:t>NIOSH is responsible for conducting research and making recommendations for the prevention of work-related illnesses and injuries</a:t>
            </a:r>
          </a:p>
          <a:p>
            <a:pPr lvl="0"/>
            <a:endParaRPr lang="en-US" dirty="0"/>
          </a:p>
          <a:p>
            <a:pPr lvl="0"/>
            <a:r>
              <a:rPr lang="en-US" dirty="0"/>
              <a:t>NIOSH is not part of the Occupational Safety and Health Administration (OSHA) and does not enforce workplace health and safety laws</a:t>
            </a:r>
          </a:p>
          <a:p>
            <a:pPr marL="0" lvl="0" indent="0">
              <a:buNone/>
            </a:pPr>
            <a:endParaRPr lang="en-US" dirty="0">
              <a:solidFill>
                <a:srgbClr val="695E4A"/>
              </a:solidFill>
            </a:endParaRPr>
          </a:p>
          <a:p>
            <a:endParaRPr lang="en-US" dirty="0">
              <a:solidFill>
                <a:srgbClr val="695E4A"/>
              </a:solidFill>
            </a:endParaRPr>
          </a:p>
          <a:p>
            <a:pPr lvl="0"/>
            <a:endParaRPr lang="en-US" dirty="0">
              <a:solidFill>
                <a:srgbClr val="695E4A"/>
              </a:solidFill>
            </a:endParaRPr>
          </a:p>
          <a:p>
            <a:endParaRPr lang="en-US" dirty="0"/>
          </a:p>
        </p:txBody>
      </p:sp>
    </p:spTree>
    <p:extLst>
      <p:ext uri="{BB962C8B-B14F-4D97-AF65-F5344CB8AC3E}">
        <p14:creationId xmlns:p14="http://schemas.microsoft.com/office/powerpoint/2010/main" val="36794914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2067-380F-4D5D-81AD-FE946386EB57}"/>
              </a:ext>
            </a:extLst>
          </p:cNvPr>
          <p:cNvSpPr>
            <a:spLocks noGrp="1"/>
          </p:cNvSpPr>
          <p:nvPr>
            <p:ph type="title"/>
          </p:nvPr>
        </p:nvSpPr>
        <p:spPr/>
        <p:txBody>
          <a:bodyPr/>
          <a:lstStyle/>
          <a:p>
            <a:r>
              <a:rPr lang="en-US" dirty="0"/>
              <a:t>Why has NIOSH invited me?</a:t>
            </a:r>
          </a:p>
        </p:txBody>
      </p:sp>
      <p:sp>
        <p:nvSpPr>
          <p:cNvPr id="3" name="Text Placeholder 2">
            <a:extLst>
              <a:ext uri="{FF2B5EF4-FFF2-40B4-BE49-F238E27FC236}">
                <a16:creationId xmlns:a16="http://schemas.microsoft.com/office/drawing/2014/main" id="{063C87EC-B26A-4A4E-AE10-05E790514EF6}"/>
              </a:ext>
            </a:extLst>
          </p:cNvPr>
          <p:cNvSpPr>
            <a:spLocks noGrp="1"/>
          </p:cNvSpPr>
          <p:nvPr>
            <p:ph type="body" sz="quarter" idx="10"/>
          </p:nvPr>
        </p:nvSpPr>
        <p:spPr>
          <a:xfrm>
            <a:off x="457200" y="1387366"/>
            <a:ext cx="8229600" cy="3113196"/>
          </a:xfrm>
        </p:spPr>
        <p:txBody>
          <a:bodyPr/>
          <a:lstStyle/>
          <a:p>
            <a:r>
              <a:rPr lang="en-US" dirty="0"/>
              <a:t>You worked at either Uniflite or Tollycraft during 1959 and 1978</a:t>
            </a:r>
          </a:p>
          <a:p>
            <a:endParaRPr lang="en-US" dirty="0"/>
          </a:p>
          <a:p>
            <a:r>
              <a:rPr lang="en-US" dirty="0"/>
              <a:t>You are part of the NIOSH boatbuilder cohort</a:t>
            </a:r>
          </a:p>
        </p:txBody>
      </p:sp>
    </p:spTree>
    <p:extLst>
      <p:ext uri="{BB962C8B-B14F-4D97-AF65-F5344CB8AC3E}">
        <p14:creationId xmlns:p14="http://schemas.microsoft.com/office/powerpoint/2010/main" val="7444324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0662-7DB7-4173-AF3E-DDB26A4E3005}"/>
              </a:ext>
            </a:extLst>
          </p:cNvPr>
          <p:cNvSpPr>
            <a:spLocks noGrp="1"/>
          </p:cNvSpPr>
          <p:nvPr>
            <p:ph type="title"/>
          </p:nvPr>
        </p:nvSpPr>
        <p:spPr/>
        <p:txBody>
          <a:bodyPr/>
          <a:lstStyle/>
          <a:p>
            <a:r>
              <a:rPr lang="en-US" dirty="0"/>
              <a:t>What is styrene?</a:t>
            </a:r>
          </a:p>
        </p:txBody>
      </p:sp>
      <p:sp>
        <p:nvSpPr>
          <p:cNvPr id="3" name="Text Placeholder 2">
            <a:extLst>
              <a:ext uri="{FF2B5EF4-FFF2-40B4-BE49-F238E27FC236}">
                <a16:creationId xmlns:a16="http://schemas.microsoft.com/office/drawing/2014/main" id="{4185CF43-091B-4F99-A898-AA7C02B03FB1}"/>
              </a:ext>
            </a:extLst>
          </p:cNvPr>
          <p:cNvSpPr>
            <a:spLocks noGrp="1"/>
          </p:cNvSpPr>
          <p:nvPr>
            <p:ph type="body" sz="quarter" idx="10"/>
          </p:nvPr>
        </p:nvSpPr>
        <p:spPr/>
        <p:txBody>
          <a:bodyPr/>
          <a:lstStyle/>
          <a:p>
            <a:r>
              <a:rPr lang="en-US" dirty="0"/>
              <a:t>Synthetic chemical used in the manufacturing of reinforced plastics and synthetic rubbers</a:t>
            </a:r>
          </a:p>
          <a:p>
            <a:pPr marL="0" indent="0">
              <a:buNone/>
            </a:pPr>
            <a:endParaRPr lang="en-US" dirty="0"/>
          </a:p>
          <a:p>
            <a:r>
              <a:rPr lang="en-US" dirty="0"/>
              <a:t>In 2008, over 12 billion pounds of styrene were produced in the U.S.</a:t>
            </a:r>
          </a:p>
          <a:p>
            <a:pPr marL="0" indent="0">
              <a:buNone/>
            </a:pPr>
            <a:endParaRPr lang="en-US" dirty="0"/>
          </a:p>
          <a:p>
            <a:r>
              <a:rPr lang="en-US" dirty="0"/>
              <a:t>90,000 workers are exposed to styrene at 5,000 U.S. manufacturing plants</a:t>
            </a:r>
          </a:p>
          <a:p>
            <a:pPr marL="0" indent="0">
              <a:buNone/>
            </a:pPr>
            <a:r>
              <a:rPr lang="en-US" dirty="0"/>
              <a:t> </a:t>
            </a:r>
          </a:p>
          <a:p>
            <a:r>
              <a:rPr lang="en-US" dirty="0"/>
              <a:t>NIOSH recommended exposure limit is 50 parts per million </a:t>
            </a:r>
          </a:p>
          <a:p>
            <a:pPr marL="0" indent="0">
              <a:buNone/>
            </a:pPr>
            <a:endParaRPr lang="en-US" dirty="0"/>
          </a:p>
        </p:txBody>
      </p:sp>
    </p:spTree>
    <p:extLst>
      <p:ext uri="{BB962C8B-B14F-4D97-AF65-F5344CB8AC3E}">
        <p14:creationId xmlns:p14="http://schemas.microsoft.com/office/powerpoint/2010/main" val="23498254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08AF-81A3-4CF8-A99B-DD7DBDB8EA12}"/>
              </a:ext>
            </a:extLst>
          </p:cNvPr>
          <p:cNvSpPr>
            <a:spLocks noGrp="1"/>
          </p:cNvSpPr>
          <p:nvPr>
            <p:ph type="title"/>
          </p:nvPr>
        </p:nvSpPr>
        <p:spPr/>
        <p:txBody>
          <a:bodyPr/>
          <a:lstStyle/>
          <a:p>
            <a:r>
              <a:rPr lang="en-US" dirty="0"/>
              <a:t>How are workers exposed to styrene?</a:t>
            </a:r>
          </a:p>
        </p:txBody>
      </p:sp>
      <p:sp>
        <p:nvSpPr>
          <p:cNvPr id="3" name="Text Placeholder 2">
            <a:extLst>
              <a:ext uri="{FF2B5EF4-FFF2-40B4-BE49-F238E27FC236}">
                <a16:creationId xmlns:a16="http://schemas.microsoft.com/office/drawing/2014/main" id="{2D4AB5E1-9572-41AD-A55C-7FD3FBDECF36}"/>
              </a:ext>
            </a:extLst>
          </p:cNvPr>
          <p:cNvSpPr>
            <a:spLocks noGrp="1"/>
          </p:cNvSpPr>
          <p:nvPr>
            <p:ph type="body" sz="quarter" idx="10"/>
          </p:nvPr>
        </p:nvSpPr>
        <p:spPr>
          <a:xfrm>
            <a:off x="457200" y="1429407"/>
            <a:ext cx="8229600" cy="3071155"/>
          </a:xfrm>
        </p:spPr>
        <p:txBody>
          <a:bodyPr/>
          <a:lstStyle/>
          <a:p>
            <a:r>
              <a:rPr lang="en-US" dirty="0"/>
              <a:t>Inhalation</a:t>
            </a:r>
          </a:p>
          <a:p>
            <a:endParaRPr lang="en-US" dirty="0"/>
          </a:p>
          <a:p>
            <a:r>
              <a:rPr lang="en-US" dirty="0"/>
              <a:t>Skin absorption</a:t>
            </a:r>
          </a:p>
          <a:p>
            <a:endParaRPr lang="en-US" dirty="0"/>
          </a:p>
          <a:p>
            <a:r>
              <a:rPr lang="en-US" dirty="0"/>
              <a:t>Ingestion</a:t>
            </a:r>
          </a:p>
          <a:p>
            <a:endParaRPr lang="en-US" dirty="0"/>
          </a:p>
        </p:txBody>
      </p:sp>
    </p:spTree>
    <p:extLst>
      <p:ext uri="{BB962C8B-B14F-4D97-AF65-F5344CB8AC3E}">
        <p14:creationId xmlns:p14="http://schemas.microsoft.com/office/powerpoint/2010/main" val="21682225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A9B1-82EC-45C5-9DBA-1D06CD8DC00D}"/>
              </a:ext>
            </a:extLst>
          </p:cNvPr>
          <p:cNvSpPr>
            <a:spLocks noGrp="1"/>
          </p:cNvSpPr>
          <p:nvPr>
            <p:ph type="title"/>
          </p:nvPr>
        </p:nvSpPr>
        <p:spPr/>
        <p:txBody>
          <a:bodyPr/>
          <a:lstStyle/>
          <a:p>
            <a:r>
              <a:rPr lang="en-US" dirty="0"/>
              <a:t>What are known health effects of styrene exposure?</a:t>
            </a:r>
          </a:p>
        </p:txBody>
      </p:sp>
      <p:sp>
        <p:nvSpPr>
          <p:cNvPr id="3" name="Text Placeholder 2">
            <a:extLst>
              <a:ext uri="{FF2B5EF4-FFF2-40B4-BE49-F238E27FC236}">
                <a16:creationId xmlns:a16="http://schemas.microsoft.com/office/drawing/2014/main" id="{0064D673-FE38-4250-9551-F2776AB2F8C7}"/>
              </a:ext>
            </a:extLst>
          </p:cNvPr>
          <p:cNvSpPr>
            <a:spLocks noGrp="1"/>
          </p:cNvSpPr>
          <p:nvPr>
            <p:ph type="body" sz="quarter" idx="10"/>
          </p:nvPr>
        </p:nvSpPr>
        <p:spPr/>
        <p:txBody>
          <a:bodyPr/>
          <a:lstStyle/>
          <a:p>
            <a:r>
              <a:rPr lang="en-US" dirty="0"/>
              <a:t>Color vision changes</a:t>
            </a:r>
          </a:p>
          <a:p>
            <a:pPr marL="0" indent="0">
              <a:buNone/>
            </a:pPr>
            <a:endParaRPr lang="en-US" dirty="0"/>
          </a:p>
          <a:p>
            <a:r>
              <a:rPr lang="en-US" dirty="0"/>
              <a:t>Hearing loss</a:t>
            </a:r>
          </a:p>
          <a:p>
            <a:endParaRPr lang="en-US" dirty="0"/>
          </a:p>
          <a:p>
            <a:r>
              <a:rPr lang="en-US" dirty="0"/>
              <a:t>Cognitive impairment</a:t>
            </a:r>
          </a:p>
          <a:p>
            <a:endParaRPr lang="en-US" dirty="0"/>
          </a:p>
          <a:p>
            <a:r>
              <a:rPr lang="en-US" dirty="0"/>
              <a:t>Cancer</a:t>
            </a:r>
          </a:p>
          <a:p>
            <a:endParaRPr lang="en-US" dirty="0"/>
          </a:p>
          <a:p>
            <a:r>
              <a:rPr lang="en-US" dirty="0"/>
              <a:t>Non-malignant respiratory diseases</a:t>
            </a:r>
          </a:p>
        </p:txBody>
      </p:sp>
    </p:spTree>
    <p:extLst>
      <p:ext uri="{BB962C8B-B14F-4D97-AF65-F5344CB8AC3E}">
        <p14:creationId xmlns:p14="http://schemas.microsoft.com/office/powerpoint/2010/main" val="19363508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6AC0-51C6-4A53-ABDA-410E94993414}"/>
              </a:ext>
            </a:extLst>
          </p:cNvPr>
          <p:cNvSpPr>
            <a:spLocks noGrp="1"/>
          </p:cNvSpPr>
          <p:nvPr>
            <p:ph type="title"/>
          </p:nvPr>
        </p:nvSpPr>
        <p:spPr/>
        <p:txBody>
          <a:bodyPr/>
          <a:lstStyle/>
          <a:p>
            <a:r>
              <a:rPr lang="en-US" dirty="0"/>
              <a:t>What have previous studies told us?</a:t>
            </a:r>
          </a:p>
        </p:txBody>
      </p:sp>
      <p:sp>
        <p:nvSpPr>
          <p:cNvPr id="3" name="Text Placeholder 2">
            <a:extLst>
              <a:ext uri="{FF2B5EF4-FFF2-40B4-BE49-F238E27FC236}">
                <a16:creationId xmlns:a16="http://schemas.microsoft.com/office/drawing/2014/main" id="{7CB2F22D-CC8C-46E8-9BDD-EEA10329616C}"/>
              </a:ext>
            </a:extLst>
          </p:cNvPr>
          <p:cNvSpPr>
            <a:spLocks noGrp="1"/>
          </p:cNvSpPr>
          <p:nvPr>
            <p:ph type="body" sz="quarter" idx="10"/>
          </p:nvPr>
        </p:nvSpPr>
        <p:spPr>
          <a:xfrm>
            <a:off x="457200" y="1219199"/>
            <a:ext cx="8229600" cy="3573517"/>
          </a:xfrm>
        </p:spPr>
        <p:txBody>
          <a:bodyPr/>
          <a:lstStyle/>
          <a:p>
            <a:r>
              <a:rPr lang="en-US" dirty="0"/>
              <a:t>Mortality analyses for a boatbuilder cohort of 5,204 workers</a:t>
            </a:r>
          </a:p>
          <a:p>
            <a:pPr lvl="1"/>
            <a:r>
              <a:rPr lang="en-US" dirty="0"/>
              <a:t>2,063 had high styrene exposure</a:t>
            </a:r>
          </a:p>
          <a:p>
            <a:pPr lvl="1"/>
            <a:r>
              <a:rPr lang="en-US" dirty="0"/>
              <a:t>3,141 had minimal styrene exposure</a:t>
            </a:r>
          </a:p>
          <a:p>
            <a:pPr lvl="1"/>
            <a:r>
              <a:rPr lang="en-US" dirty="0"/>
              <a:t>Individuals who worked in Fibrous glass or Lamination department </a:t>
            </a:r>
            <a:br>
              <a:rPr lang="en-US" dirty="0"/>
            </a:br>
            <a:r>
              <a:rPr lang="en-US" dirty="0"/>
              <a:t>had high styrene exposure</a:t>
            </a:r>
          </a:p>
          <a:p>
            <a:pPr lvl="1"/>
            <a:r>
              <a:rPr lang="en-US" dirty="0"/>
              <a:t>Mean 8-hour styrene concentrations for all high-exposure jobs in </a:t>
            </a:r>
            <a:br>
              <a:rPr lang="en-US" dirty="0"/>
            </a:br>
            <a:r>
              <a:rPr lang="en-US" dirty="0"/>
              <a:t>the two plants were 42.5 and 71.7 parts per million </a:t>
            </a:r>
          </a:p>
          <a:p>
            <a:pPr lvl="1"/>
            <a:r>
              <a:rPr lang="en-US" dirty="0"/>
              <a:t>High styrene-exposed workers had two times higher death rate from COPD compared with general population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133127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DA72-F377-453E-B124-357E173F5FBF}"/>
              </a:ext>
            </a:extLst>
          </p:cNvPr>
          <p:cNvSpPr>
            <a:spLocks noGrp="1"/>
          </p:cNvSpPr>
          <p:nvPr>
            <p:ph type="title"/>
          </p:nvPr>
        </p:nvSpPr>
        <p:spPr/>
        <p:txBody>
          <a:bodyPr/>
          <a:lstStyle/>
          <a:p>
            <a:r>
              <a:rPr lang="en-US" dirty="0"/>
              <a:t>What have previous studies told us?</a:t>
            </a:r>
          </a:p>
        </p:txBody>
      </p:sp>
      <p:sp>
        <p:nvSpPr>
          <p:cNvPr id="3" name="Text Placeholder 2">
            <a:extLst>
              <a:ext uri="{FF2B5EF4-FFF2-40B4-BE49-F238E27FC236}">
                <a16:creationId xmlns:a16="http://schemas.microsoft.com/office/drawing/2014/main" id="{D0D1DCB3-DD19-4F2C-98BB-7723B96C40C0}"/>
              </a:ext>
            </a:extLst>
          </p:cNvPr>
          <p:cNvSpPr>
            <a:spLocks noGrp="1"/>
          </p:cNvSpPr>
          <p:nvPr>
            <p:ph type="body" sz="quarter" idx="10"/>
          </p:nvPr>
        </p:nvSpPr>
        <p:spPr>
          <a:xfrm>
            <a:off x="457200" y="1271751"/>
            <a:ext cx="8229600" cy="3228811"/>
          </a:xfrm>
        </p:spPr>
        <p:txBody>
          <a:bodyPr/>
          <a:lstStyle/>
          <a:p>
            <a:r>
              <a:rPr lang="en-US" dirty="0"/>
              <a:t>Analyzed 157 decedents from the boatbuilder cohort</a:t>
            </a:r>
          </a:p>
          <a:p>
            <a:pPr lvl="1"/>
            <a:r>
              <a:rPr lang="en-US" dirty="0"/>
              <a:t>Investigated workers who died at age &lt;55 years</a:t>
            </a:r>
          </a:p>
          <a:p>
            <a:pPr lvl="1"/>
            <a:r>
              <a:rPr lang="en-US" dirty="0"/>
              <a:t>Identified one worker who died from bronchiolitis in early 30’s </a:t>
            </a:r>
          </a:p>
          <a:p>
            <a:pPr lvl="1"/>
            <a:r>
              <a:rPr lang="en-US" dirty="0"/>
              <a:t>Identified nine workers who died from COPD at age &lt;55 years</a:t>
            </a:r>
          </a:p>
          <a:p>
            <a:pPr marL="457200" lvl="1" indent="0">
              <a:buNone/>
            </a:pPr>
            <a:endParaRPr lang="en-US" dirty="0"/>
          </a:p>
          <a:p>
            <a:r>
              <a:rPr lang="en-US" dirty="0"/>
              <a:t>Published a paper that identified multiple cases of respiratory </a:t>
            </a:r>
            <a:br>
              <a:rPr lang="en-US" dirty="0"/>
            </a:br>
            <a:r>
              <a:rPr lang="en-US" dirty="0"/>
              <a:t>disease among styrene-exposed workers</a:t>
            </a:r>
          </a:p>
        </p:txBody>
      </p:sp>
    </p:spTree>
    <p:extLst>
      <p:ext uri="{BB962C8B-B14F-4D97-AF65-F5344CB8AC3E}">
        <p14:creationId xmlns:p14="http://schemas.microsoft.com/office/powerpoint/2010/main" val="77332106"/>
      </p:ext>
    </p:extLst>
  </p:cSld>
  <p:clrMapOvr>
    <a:masterClrMapping/>
  </p:clrMapOvr>
  <p:transition>
    <p:fade/>
  </p:transition>
</p:sld>
</file>

<file path=ppt/theme/theme1.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VMX Master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43370</TotalTime>
  <Words>1929</Words>
  <Application>Microsoft Office PowerPoint</Application>
  <PresentationFormat>On-screen Show (16:9)</PresentationFormat>
  <Paragraphs>215</Paragraphs>
  <Slides>19</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Calibri</vt:lpstr>
      <vt:lpstr>Tahoma</vt:lpstr>
      <vt:lpstr>Arial</vt:lpstr>
      <vt:lpstr>Myriad Web Pro</vt:lpstr>
      <vt:lpstr>Courier New</vt:lpstr>
      <vt:lpstr>Wingdings</vt:lpstr>
      <vt:lpstr>NCEH_ATSDR_combined</vt:lpstr>
      <vt:lpstr>1_NCEH_ATSDR_combined</vt:lpstr>
      <vt:lpstr>VMX Master </vt:lpstr>
      <vt:lpstr>Understanding Long-term Respiratory Morbidity Among Former Styrene-Exposed Workers: Medical Survey   </vt:lpstr>
      <vt:lpstr>Objectives</vt:lpstr>
      <vt:lpstr>Who is NIOSH?</vt:lpstr>
      <vt:lpstr>Why has NIOSH invited me?</vt:lpstr>
      <vt:lpstr>What is styrene?</vt:lpstr>
      <vt:lpstr>How are workers exposed to styrene?</vt:lpstr>
      <vt:lpstr>What are known health effects of styrene exposure?</vt:lpstr>
      <vt:lpstr>What have previous studies told us?</vt:lpstr>
      <vt:lpstr>What have previous studies told us?</vt:lpstr>
      <vt:lpstr>What’s next?</vt:lpstr>
      <vt:lpstr>What will I be asked to do if I participate?</vt:lpstr>
      <vt:lpstr>When, where, for how long will you need me?</vt:lpstr>
      <vt:lpstr>What are the benefits?</vt:lpstr>
      <vt:lpstr>What are the risks?</vt:lpstr>
      <vt:lpstr>What precautions will NIOSH take to minimize risks?</vt:lpstr>
      <vt:lpstr>Is my participation voluntary?</vt:lpstr>
      <vt:lpstr>  What will happen with the results of the study?</vt:lpstr>
      <vt:lpstr> Will my personal information be kept private?</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Thapa, Nirmala (CDC/NIOSH/RHD/FSB)</cp:lastModifiedBy>
  <cp:revision>2183</cp:revision>
  <cp:lastPrinted>2020-01-17T11:51:14Z</cp:lastPrinted>
  <dcterms:created xsi:type="dcterms:W3CDTF">2011-03-17T17:43:16Z</dcterms:created>
  <dcterms:modified xsi:type="dcterms:W3CDTF">2020-05-22T20:01:24Z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nui7@cdc.gov</vt:lpwstr>
  </property>
  <property fmtid="{D5CDD505-2E9C-101B-9397-08002B2CF9AE}" pid="6" name="MSIP_Label_7b94a7b8-f06c-4dfe-bdcc-9b548fd58c31_SetDate">
    <vt:lpwstr>2020-05-22T20:00:30.1774248Z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a5cb276f-0a6e-459d-96e7-a96ca12cd4c0</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