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44A955-B312-424D-9C97-0BF179546E08}" v="3" dt="2020-03-30T11:10:46.7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30" autoAdjust="0"/>
    <p:restoredTop sz="94660"/>
  </p:normalViewPr>
  <p:slideViewPr>
    <p:cSldViewPr snapToGrid="0">
      <p:cViewPr varScale="1">
        <p:scale>
          <a:sx n="47" d="100"/>
          <a:sy n="47" d="100"/>
        </p:scale>
        <p:origin x="2572" y="5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60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01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3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87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2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46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18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448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3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8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8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0D4A6-E0D9-4E90-BCB5-EC98AD5F2085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A88ED-D3C0-4AB0-B26E-CD47B2796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6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97392"/>
              </p:ext>
            </p:extLst>
          </p:nvPr>
        </p:nvGraphicFramePr>
        <p:xfrm>
          <a:off x="131506" y="471945"/>
          <a:ext cx="6641526" cy="3864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1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3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8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06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89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273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865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4869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80104"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 Subject ID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r>
                        <a:rPr lang="en-US" sz="1400" dirty="0"/>
                        <a:t> Name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 Birthdate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104">
                <a:tc>
                  <a:txBody>
                    <a:bodyPr/>
                    <a:lstStyle/>
                    <a:p>
                      <a:r>
                        <a:rPr lang="en-US" sz="1400" dirty="0"/>
                        <a:t> Age</a:t>
                      </a:r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dirty="0"/>
                        <a:t> Gender</a:t>
                      </a:r>
                      <a:endParaRPr lang="en-US" dirty="0"/>
                    </a:p>
                    <a:p>
                      <a:r>
                        <a:rPr lang="en-US" dirty="0"/>
                        <a:t>      M</a:t>
                      </a:r>
                      <a:r>
                        <a:rPr lang="en-US" baseline="0" dirty="0"/>
                        <a:t>       F</a:t>
                      </a:r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dirty="0"/>
                        <a:t> Ethnicity</a:t>
                      </a:r>
                      <a:endParaRPr lang="en-US" dirty="0"/>
                    </a:p>
                    <a:p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(Hispanic)      </a:t>
                      </a:r>
                      <a:r>
                        <a:rPr lang="en-US" dirty="0"/>
                        <a:t>Y       N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dirty="0"/>
                        <a:t> Race</a:t>
                      </a:r>
                      <a:endParaRPr lang="en-US" dirty="0"/>
                    </a:p>
                    <a:p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AmIn</a:t>
                      </a:r>
                      <a:r>
                        <a:rPr lang="en-US" sz="1200" baseline="0" dirty="0"/>
                        <a:t>     As     </a:t>
                      </a:r>
                      <a:r>
                        <a:rPr lang="en-US" sz="1200" baseline="0" dirty="0" err="1"/>
                        <a:t>Bl</a:t>
                      </a:r>
                      <a:r>
                        <a:rPr lang="en-US" sz="1200" baseline="0" dirty="0"/>
                        <a:t>     PI     </a:t>
                      </a:r>
                      <a:r>
                        <a:rPr lang="en-US" sz="1200" baseline="0" dirty="0" err="1"/>
                        <a:t>Wh</a:t>
                      </a:r>
                      <a:endParaRPr lang="en-US" sz="1200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dirty="0"/>
                        <a:t> Smoke</a:t>
                      </a:r>
                      <a:endParaRPr lang="en-US" dirty="0"/>
                    </a:p>
                    <a:p>
                      <a:r>
                        <a:rPr lang="en-US" dirty="0"/>
                        <a:t>  C      F      N</a:t>
                      </a:r>
                    </a:p>
                  </a:txBody>
                  <a:tcPr marL="0" marR="0" marT="0" marB="0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104">
                <a:tc gridSpan="4">
                  <a:txBody>
                    <a:bodyPr/>
                    <a:lstStyle/>
                    <a:p>
                      <a:r>
                        <a:rPr lang="en-US" sz="1400" dirty="0"/>
                        <a:t> Height </a:t>
                      </a:r>
                      <a:r>
                        <a:rPr lang="en-US" sz="800" dirty="0"/>
                        <a:t>(nearest ½ inch)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dirty="0"/>
                        <a:t> Weight </a:t>
                      </a:r>
                      <a:r>
                        <a:rPr lang="en-US" sz="800" dirty="0"/>
                        <a:t>(pounds)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 Blood Pressure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1400" dirty="0"/>
                        <a:t>Pulse</a:t>
                      </a:r>
                      <a:endParaRPr lang="en-US" dirty="0"/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dirty="0"/>
                        <a:t> </a:t>
                      </a:r>
                      <a:endParaRPr lang="en-US" sz="1400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4738">
                <a:tc gridSpan="12"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1400" dirty="0"/>
                        <a:t>Current Medications/Eye Drops/Inhalers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9749">
                <a:tc rowSpan="2" gridSpan="3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INITIAL</a:t>
                      </a:r>
                      <a:r>
                        <a:rPr lang="en-US" b="1" baseline="0" dirty="0"/>
                        <a:t> WHEN COMPLETE</a:t>
                      </a:r>
                      <a:endParaRPr lang="en-US" b="1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1400" dirty="0"/>
                        <a:t>Questionnaire</a:t>
                      </a:r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1400" dirty="0"/>
                        <a:t>FENO</a:t>
                      </a:r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 Multiple-Breath Washout</a:t>
                      </a:r>
                      <a:endParaRPr lang="en-US" sz="1200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104">
                <a:tc gridSpan="3"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1400" dirty="0"/>
                        <a:t>IOS</a:t>
                      </a:r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1400" dirty="0"/>
                        <a:t>Spirometry</a:t>
                      </a:r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 </a:t>
                      </a:r>
                      <a:r>
                        <a:rPr lang="en-US" sz="1400" baseline="0" dirty="0"/>
                        <a:t>Bronchodilator</a:t>
                      </a:r>
                      <a:endParaRPr lang="en-US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 Color Vision Testing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714500" y="-35466"/>
            <a:ext cx="3429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NORA_FY2020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Styrene-Exposed Cohort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E54083E-3675-422B-9D9B-93E5ED697D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648266"/>
              </p:ext>
            </p:extLst>
          </p:nvPr>
        </p:nvGraphicFramePr>
        <p:xfrm>
          <a:off x="110612" y="4470400"/>
          <a:ext cx="6653981" cy="4639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53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53072">
                <a:tc>
                  <a:txBody>
                    <a:bodyPr/>
                    <a:lstStyle/>
                    <a:p>
                      <a:r>
                        <a:rPr lang="en-US" sz="1200" b="1" dirty="0"/>
                        <a:t>Spirometry Contraindications:  YES / NO </a:t>
                      </a:r>
                    </a:p>
                    <a:p>
                      <a:r>
                        <a:rPr lang="en-US" sz="1200" dirty="0"/>
                        <a:t>Within the last 3 months: chest pain (angina), heart attack, stroke , eye surgery (including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LASIK, PRK, or cataract surgery), chest surgery (including heart procedure), </a:t>
                      </a:r>
                      <a:r>
                        <a:rPr lang="en-US" sz="1200"/>
                        <a:t>abdominal surgery, </a:t>
                      </a:r>
                      <a:r>
                        <a:rPr lang="en-US" sz="1200" dirty="0"/>
                        <a:t>and head surgery (including brain or ear surgery).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Ever:  coughing up blood (hemoptysis), collapsed lung (pneumothorax), arterial aneurysm of the belly or brain, or detached retina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Current: gastrointestinal distress, chest discomfort, back discomfort, treatment (anticoagulant) for pulmonary embolism, require supplemental oxygen 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Systolic BP &gt;180, diastolic BP &gt;110, pulse &gt;110 bpm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8928">
                <a:tc>
                  <a:txBody>
                    <a:bodyPr/>
                    <a:lstStyle/>
                    <a:p>
                      <a:r>
                        <a:rPr lang="en-US" sz="1200" b="1" dirty="0"/>
                        <a:t>Bronchodilator Contraindications:  YES / NO</a:t>
                      </a:r>
                    </a:p>
                    <a:p>
                      <a:r>
                        <a:rPr lang="en-US" sz="1200" dirty="0"/>
                        <a:t>Have you ever been diagnosed by a healthcare professional with an irregular heart beat (arrhythmia)</a:t>
                      </a:r>
                    </a:p>
                    <a:p>
                      <a:pPr lvl="0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you ever had a seizure? </a:t>
                      </a:r>
                    </a:p>
                    <a:p>
                      <a:r>
                        <a:rPr lang="en-US" sz="1200" dirty="0"/>
                        <a:t>Have you ever had an adverse reaction to albuterol such as tremors, palpitations, fast heart rate, hypertension, fainting, dizziness, headache, upset stomach, or skin rashes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Systolic BP &gt;160, diastolic BP &gt;100</a:t>
                      </a:r>
                    </a:p>
                    <a:p>
                      <a:r>
                        <a:rPr lang="en-US" sz="1200" dirty="0"/>
                        <a:t>Pulse &gt;100 bpm</a:t>
                      </a:r>
                    </a:p>
                    <a:p>
                      <a:r>
                        <a:rPr lang="en-US" sz="1200" dirty="0"/>
                        <a:t>Physician’s signature:______________________________________________</a:t>
                      </a:r>
                    </a:p>
                    <a:p>
                      <a:endParaRPr lang="en-US" sz="1200" b="1" dirty="0"/>
                    </a:p>
                    <a:p>
                      <a:r>
                        <a:rPr lang="en-US" sz="1200" b="1" dirty="0" err="1"/>
                        <a:t>FeNO</a:t>
                      </a:r>
                      <a:r>
                        <a:rPr lang="en-US" sz="1200" b="1" dirty="0"/>
                        <a:t> Contraindications:  YES / NO</a:t>
                      </a:r>
                    </a:p>
                    <a:p>
                      <a:r>
                        <a:rPr lang="en-US" sz="1200" dirty="0"/>
                        <a:t>Do you have a breathing problem requiring oxygen or problems taking deep breaths?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64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1F5ACA7D9824AAB0E713D02484050" ma:contentTypeVersion="2" ma:contentTypeDescription="Create a new document." ma:contentTypeScope="" ma:versionID="e964df9b9eb5ed6468619c7b15bdb618">
  <xsd:schema xmlns:xsd="http://www.w3.org/2001/XMLSchema" xmlns:xs="http://www.w3.org/2001/XMLSchema" xmlns:p="http://schemas.microsoft.com/office/2006/metadata/properties" xmlns:ns3="b306ee79-2f51-4bda-a734-8653703d17c0" targetNamespace="http://schemas.microsoft.com/office/2006/metadata/properties" ma:root="true" ma:fieldsID="da6196ac7de76b6fd1d8d1c270defdbc" ns3:_="">
    <xsd:import namespace="b306ee79-2f51-4bda-a734-8653703d17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06ee79-2f51-4bda-a734-8653703d1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53FA41-FABF-4242-B343-8F7043653782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b306ee79-2f51-4bda-a734-8653703d17c0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7F8EBDC-7094-4CA3-9BF1-AD5AE4C78A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E075C0-221A-449E-9419-DF191E5EE8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06ee79-2f51-4bda-a734-8653703d17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684</TotalTime>
  <Words>300</Words>
  <Application>Microsoft Office PowerPoint</Application>
  <PresentationFormat>Letter Paper (8.5x11 in)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Edwards, Nicole T. (CDC/NIOSH/RHD)</dc:creator>
  <cp:lastModifiedBy>Thapa, Nirmala (CDC/NIOSH/RHD/FSB)</cp:lastModifiedBy>
  <cp:revision>22</cp:revision>
  <dcterms:created xsi:type="dcterms:W3CDTF">2017-04-24T11:52:58Z</dcterms:created>
  <dcterms:modified xsi:type="dcterms:W3CDTF">2020-05-22T19:22:22Z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0x010100E5F1F5ACA7D9824AAB0E713D02484050</vt:lpwstr>
  </property>
  <property fmtid="{D5CDD505-2E9C-101B-9397-08002B2CF9AE}" pid="3" name="MSIP_Label_7b94a7b8-f06c-4dfe-bdcc-9b548fd58c31_Enabled">
    <vt:lpwstr>True</vt:lpwstr>
  </property>
  <property fmtid="{D5CDD505-2E9C-101B-9397-08002B2CF9AE}" pid="4" name="MSIP_Label_7b94a7b8-f06c-4dfe-bdcc-9b548fd58c31_SiteId">
    <vt:lpwstr>9ce70869-60db-44fd-abe8-d2767077fc8f</vt:lpwstr>
  </property>
  <property fmtid="{D5CDD505-2E9C-101B-9397-08002B2CF9AE}" pid="5" name="MSIP_Label_7b94a7b8-f06c-4dfe-bdcc-9b548fd58c31_Owner">
    <vt:lpwstr>nui7@cdc.gov</vt:lpwstr>
  </property>
  <property fmtid="{D5CDD505-2E9C-101B-9397-08002B2CF9AE}" pid="6" name="MSIP_Label_7b94a7b8-f06c-4dfe-bdcc-9b548fd58c31_SetDate">
    <vt:lpwstr>2020-05-22T19:21:04.2988848Z</vt:lpwstr>
  </property>
  <property fmtid="{D5CDD505-2E9C-101B-9397-08002B2CF9AE}" pid="7" name="MSIP_Label_7b94a7b8-f06c-4dfe-bdcc-9b548fd58c31_Name">
    <vt:lpwstr>General</vt:lpwstr>
  </property>
  <property fmtid="{D5CDD505-2E9C-101B-9397-08002B2CF9AE}" pid="8" name="MSIP_Label_7b94a7b8-f06c-4dfe-bdcc-9b548fd58c31_Application">
    <vt:lpwstr>Microsoft Azure Information Protection</vt:lpwstr>
  </property>
  <property fmtid="{D5CDD505-2E9C-101B-9397-08002B2CF9AE}" pid="9" name="MSIP_Label_7b94a7b8-f06c-4dfe-bdcc-9b548fd58c31_ActionId">
    <vt:lpwstr>f81192d8-98ad-4ee1-a5f5-adcf5507d631</vt:lpwstr>
  </property>
  <property fmtid="{D5CDD505-2E9C-101B-9397-08002B2CF9AE}" pid="10" name="MSIP_Label_7b94a7b8-f06c-4dfe-bdcc-9b548fd58c31_Extended_MSFT_Method">
    <vt:lpwstr>Manual</vt:lpwstr>
  </property>
  <property fmtid="{D5CDD505-2E9C-101B-9397-08002B2CF9AE}" pid="11" name="Sensitivity">
    <vt:lpwstr>General</vt:lpwstr>
  </property>
</Properties>
</file>