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Lst>
  <p:notesMasterIdLst>
    <p:notesMasterId r:id="rId43"/>
  </p:notesMasterIdLst>
  <p:sldIdLst>
    <p:sldId id="264" r:id="rId6"/>
    <p:sldId id="318" r:id="rId7"/>
    <p:sldId id="416" r:id="rId8"/>
    <p:sldId id="324" r:id="rId9"/>
    <p:sldId id="389" r:id="rId10"/>
    <p:sldId id="386" r:id="rId11"/>
    <p:sldId id="430" r:id="rId12"/>
    <p:sldId id="432" r:id="rId13"/>
    <p:sldId id="420" r:id="rId14"/>
    <p:sldId id="424" r:id="rId15"/>
    <p:sldId id="425" r:id="rId16"/>
    <p:sldId id="419" r:id="rId17"/>
    <p:sldId id="431" r:id="rId18"/>
    <p:sldId id="427" r:id="rId19"/>
    <p:sldId id="439" r:id="rId20"/>
    <p:sldId id="428" r:id="rId21"/>
    <p:sldId id="429" r:id="rId22"/>
    <p:sldId id="440" r:id="rId23"/>
    <p:sldId id="422" r:id="rId24"/>
    <p:sldId id="423" r:id="rId25"/>
    <p:sldId id="433" r:id="rId26"/>
    <p:sldId id="441" r:id="rId27"/>
    <p:sldId id="442" r:id="rId28"/>
    <p:sldId id="443" r:id="rId29"/>
    <p:sldId id="444" r:id="rId30"/>
    <p:sldId id="445" r:id="rId31"/>
    <p:sldId id="446" r:id="rId32"/>
    <p:sldId id="408" r:id="rId33"/>
    <p:sldId id="447" r:id="rId34"/>
    <p:sldId id="434" r:id="rId35"/>
    <p:sldId id="448" r:id="rId36"/>
    <p:sldId id="413" r:id="rId37"/>
    <p:sldId id="407" r:id="rId38"/>
    <p:sldId id="435" r:id="rId39"/>
    <p:sldId id="388" r:id="rId40"/>
    <p:sldId id="436" r:id="rId41"/>
    <p:sldId id="43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Accettullo" initials="CA" lastIdx="4" clrIdx="0">
    <p:extLst>
      <p:ext uri="{19B8F6BF-5375-455C-9EA6-DF929625EA0E}">
        <p15:presenceInfo xmlns:p15="http://schemas.microsoft.com/office/powerpoint/2012/main" userId="Clare Accettullo" providerId="None"/>
      </p:ext>
    </p:extLst>
  </p:cmAuthor>
  <p:cmAuthor id="2" name="James Consalvi" initials="JC" lastIdx="6" clrIdx="1">
    <p:extLst>
      <p:ext uri="{19B8F6BF-5375-455C-9EA6-DF929625EA0E}">
        <p15:presenceInfo xmlns:p15="http://schemas.microsoft.com/office/powerpoint/2012/main" userId="c60d5e3373f20df3" providerId="Windows Live"/>
      </p:ext>
    </p:extLst>
  </p:cmAuthor>
  <p:cmAuthor id="3" name="Creative Support 2" initials="CS2" lastIdx="2" clrIdx="2">
    <p:extLst>
      <p:ext uri="{19B8F6BF-5375-455C-9EA6-DF929625EA0E}">
        <p15:presenceInfo xmlns:p15="http://schemas.microsoft.com/office/powerpoint/2012/main" userId="Creative Support 2" providerId="None"/>
      </p:ext>
    </p:extLst>
  </p:cmAuthor>
  <p:cmAuthor id="4" name="Turret, Jeremy" initials="TJ" lastIdx="8" clrIdx="3">
    <p:extLst>
      <p:ext uri="{19B8F6BF-5375-455C-9EA6-DF929625EA0E}">
        <p15:presenceInfo xmlns:p15="http://schemas.microsoft.com/office/powerpoint/2012/main" userId="S::Jeremy.Turret@treasury.gov::387b3331-2af9-42ff-bea0-cc5c87f97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B94"/>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3"/>
    <p:restoredTop sz="89424" autoAdjust="0"/>
  </p:normalViewPr>
  <p:slideViewPr>
    <p:cSldViewPr snapToGrid="0" snapToObjects="1">
      <p:cViewPr varScale="1">
        <p:scale>
          <a:sx n="58" d="100"/>
          <a:sy n="58" d="100"/>
        </p:scale>
        <p:origin x="756" y="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A694F-2096-464A-AB64-20DB6650016D}" type="datetimeFigureOut">
              <a:rPr lang="en-US" smtClean="0"/>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DED8C-987E-A34B-A0C3-0D67BB792D64}" type="slidenum">
              <a:rPr lang="en-US" smtClean="0"/>
              <a:t>‹#›</a:t>
            </a:fld>
            <a:endParaRPr lang="en-US"/>
          </a:p>
        </p:txBody>
      </p:sp>
    </p:spTree>
    <p:extLst>
      <p:ext uri="{BB962C8B-B14F-4D97-AF65-F5344CB8AC3E}">
        <p14:creationId xmlns:p14="http://schemas.microsoft.com/office/powerpoint/2010/main" val="2145205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DED8C-987E-A34B-A0C3-0D67BB792D64}" type="slidenum">
              <a:rPr lang="en-US" smtClean="0"/>
              <a:t>4</a:t>
            </a:fld>
            <a:endParaRPr lang="en-US"/>
          </a:p>
        </p:txBody>
      </p:sp>
    </p:spTree>
    <p:extLst>
      <p:ext uri="{BB962C8B-B14F-4D97-AF65-F5344CB8AC3E}">
        <p14:creationId xmlns:p14="http://schemas.microsoft.com/office/powerpoint/2010/main" val="3642410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3397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8868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181306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1E384B"/>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1E38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84" y="400318"/>
            <a:ext cx="2883499" cy="1287482"/>
          </a:xfrm>
          <a:prstGeom prst="rect">
            <a:avLst/>
          </a:prstGeom>
        </p:spPr>
      </p:pic>
    </p:spTree>
    <p:extLst>
      <p:ext uri="{BB962C8B-B14F-4D97-AF65-F5344CB8AC3E}">
        <p14:creationId xmlns:p14="http://schemas.microsoft.com/office/powerpoint/2010/main" val="405403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1E384B"/>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1E38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84" y="400318"/>
            <a:ext cx="2883499" cy="1287482"/>
          </a:xfrm>
          <a:prstGeom prst="rect">
            <a:avLst/>
          </a:prstGeom>
        </p:spPr>
      </p:pic>
    </p:spTree>
    <p:extLst>
      <p:ext uri="{BB962C8B-B14F-4D97-AF65-F5344CB8AC3E}">
        <p14:creationId xmlns:p14="http://schemas.microsoft.com/office/powerpoint/2010/main" val="182080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535045"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8447355" y="6356350"/>
            <a:ext cx="431610" cy="365125"/>
          </a:xfrm>
          <a:prstGeom prst="rect">
            <a:avLst/>
          </a:prstGeom>
        </p:spPr>
        <p:txBody>
          <a:bodyPr/>
          <a:lstStyle/>
          <a:p>
            <a:fld id="{4B6572F6-1134-2B4B-9C63-3BCFD9FFBB8A}" type="slidenum">
              <a:rPr lang="en-US" smtClean="0"/>
              <a:t>‹#›</a:t>
            </a:fld>
            <a:endParaRPr lang="en-US" dirty="0"/>
          </a:p>
        </p:txBody>
      </p:sp>
    </p:spTree>
    <p:extLst>
      <p:ext uri="{BB962C8B-B14F-4D97-AF65-F5344CB8AC3E}">
        <p14:creationId xmlns:p14="http://schemas.microsoft.com/office/powerpoint/2010/main" val="3284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dirty="0"/>
              <a:t>Click to edit Master title style</a:t>
            </a:r>
          </a:p>
        </p:txBody>
      </p:sp>
      <p:sp>
        <p:nvSpPr>
          <p:cNvPr id="7" name="Text Placeholder 6"/>
          <p:cNvSpPr>
            <a:spLocks noGrp="1"/>
          </p:cNvSpPr>
          <p:nvPr>
            <p:ph type="body" sz="quarter" idx="12"/>
          </p:nvPr>
        </p:nvSpPr>
        <p:spPr>
          <a:xfrm>
            <a:off x="1278384" y="1871663"/>
            <a:ext cx="7408416" cy="4202983"/>
          </a:xfrm>
        </p:spPr>
        <p:txBody>
          <a:bodyPr/>
          <a:lstStyle>
            <a:lvl1pPr marL="0" indent="0">
              <a:buNone/>
              <a:defRPr b="0" i="0">
                <a:solidFill>
                  <a:srgbClr val="005B94"/>
                </a:solidFill>
                <a:latin typeface="Calibri Light"/>
                <a:cs typeface="Calibri Light"/>
              </a:defRPr>
            </a:lvl1pPr>
          </a:lstStyle>
          <a:p>
            <a:pPr lvl="0"/>
            <a:r>
              <a:rPr lang="en-US" dirty="0"/>
              <a:t>Click to edit Master text styles</a:t>
            </a:r>
          </a:p>
        </p:txBody>
      </p:sp>
      <p:sp>
        <p:nvSpPr>
          <p:cNvPr id="6" name="Footer Placeholder 4"/>
          <p:cNvSpPr>
            <a:spLocks noGrp="1"/>
          </p:cNvSpPr>
          <p:nvPr>
            <p:ph type="ftr" sz="quarter" idx="11"/>
          </p:nvPr>
        </p:nvSpPr>
        <p:spPr>
          <a:xfrm>
            <a:off x="5535045" y="6356350"/>
            <a:ext cx="2895600" cy="365125"/>
          </a:xfrm>
          <a:prstGeom prst="rect">
            <a:avLst/>
          </a:prstGeom>
        </p:spPr>
        <p:txBody>
          <a:bodyPr/>
          <a:lstStyle>
            <a:lvl1pPr algn="r">
              <a:defRPr/>
            </a:lvl1pPr>
          </a:lstStyle>
          <a:p>
            <a:endParaRPr lang="en-US" dirty="0"/>
          </a:p>
        </p:txBody>
      </p:sp>
      <p:sp>
        <p:nvSpPr>
          <p:cNvPr id="8" name="Slide Number Placeholder 5"/>
          <p:cNvSpPr>
            <a:spLocks noGrp="1"/>
          </p:cNvSpPr>
          <p:nvPr>
            <p:ph type="sldNum" sz="quarter" idx="13"/>
          </p:nvPr>
        </p:nvSpPr>
        <p:spPr>
          <a:xfrm>
            <a:off x="8447355" y="6356350"/>
            <a:ext cx="431610" cy="365125"/>
          </a:xfrm>
          <a:prstGeom prst="rect">
            <a:avLst/>
          </a:prstGeom>
        </p:spPr>
        <p:txBody>
          <a:bodyPr/>
          <a:lstStyle/>
          <a:p>
            <a:fld id="{4B6572F6-1134-2B4B-9C63-3BCFD9FFBB8A}" type="slidenum">
              <a:rPr lang="en-US" smtClean="0"/>
              <a:t>‹#›</a:t>
            </a:fld>
            <a:endParaRPr lang="en-US" dirty="0"/>
          </a:p>
        </p:txBody>
      </p:sp>
    </p:spTree>
    <p:extLst>
      <p:ext uri="{BB962C8B-B14F-4D97-AF65-F5344CB8AC3E}">
        <p14:creationId xmlns:p14="http://schemas.microsoft.com/office/powerpoint/2010/main" val="2485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BS_PPT_INTERIOR_SIDEBA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476103" cy="6858000"/>
          </a:xfrm>
          <a:prstGeom prst="rect">
            <a:avLst/>
          </a:prstGeom>
        </p:spPr>
      </p:pic>
      <p:pic>
        <p:nvPicPr>
          <p:cNvPr id="10" name="Picture 9" descr="EBS_SYMBO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575" y="129515"/>
            <a:ext cx="605793" cy="605793"/>
          </a:xfrm>
          <a:prstGeom prst="rect">
            <a:avLst/>
          </a:prstGeom>
        </p:spPr>
      </p:pic>
      <p:sp>
        <p:nvSpPr>
          <p:cNvPr id="2" name="Title Placeholder 1"/>
          <p:cNvSpPr>
            <a:spLocks noGrp="1"/>
          </p:cNvSpPr>
          <p:nvPr>
            <p:ph type="title"/>
          </p:nvPr>
        </p:nvSpPr>
        <p:spPr>
          <a:xfrm>
            <a:off x="1278384" y="274638"/>
            <a:ext cx="7408416"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78384" y="1600200"/>
            <a:ext cx="740841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3"/>
          </p:nvPr>
        </p:nvSpPr>
        <p:spPr>
          <a:xfrm>
            <a:off x="5532182" y="6356350"/>
            <a:ext cx="2895600" cy="365125"/>
          </a:xfrm>
          <a:prstGeom prst="rect">
            <a:avLst/>
          </a:prstGeom>
        </p:spPr>
        <p:txBody>
          <a:bodyPr/>
          <a:lstStyle>
            <a:lvl1pPr algn="r">
              <a:defRPr sz="1400">
                <a:solidFill>
                  <a:srgbClr val="1E384B"/>
                </a:solidFill>
              </a:defRPr>
            </a:lvl1pPr>
          </a:lstStyle>
          <a:p>
            <a:endParaRPr lang="en-US" dirty="0"/>
          </a:p>
        </p:txBody>
      </p:sp>
      <p:sp>
        <p:nvSpPr>
          <p:cNvPr id="14" name="Slide Number Placeholder 5"/>
          <p:cNvSpPr>
            <a:spLocks noGrp="1"/>
          </p:cNvSpPr>
          <p:nvPr>
            <p:ph type="sldNum" sz="quarter" idx="4"/>
          </p:nvPr>
        </p:nvSpPr>
        <p:spPr>
          <a:xfrm>
            <a:off x="8444492" y="6356350"/>
            <a:ext cx="412289" cy="365125"/>
          </a:xfrm>
          <a:prstGeom prst="rect">
            <a:avLst/>
          </a:prstGeom>
        </p:spPr>
        <p:txBody>
          <a:bodyPr/>
          <a:lstStyle>
            <a:lvl1pPr>
              <a:defRPr sz="1400">
                <a:solidFill>
                  <a:srgbClr val="1E384B"/>
                </a:solidFill>
              </a:defRPr>
            </a:lvl1pPr>
          </a:lstStyle>
          <a:p>
            <a:fld id="{4B6572F6-1134-2B4B-9C63-3BCFD9FFBB8A}" type="slidenum">
              <a:rPr lang="en-US" smtClean="0"/>
              <a:pPr/>
              <a:t>‹#›</a:t>
            </a:fld>
            <a:endParaRPr lang="en-US" dirty="0"/>
          </a:p>
        </p:txBody>
      </p:sp>
    </p:spTree>
    <p:extLst>
      <p:ext uri="{BB962C8B-B14F-4D97-AF65-F5344CB8AC3E}">
        <p14:creationId xmlns:p14="http://schemas.microsoft.com/office/powerpoint/2010/main" val="1185788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4" r:id="rId4"/>
    <p:sldLayoutId id="2147483652" r:id="rId5"/>
    <p:sldLayoutId id="2147483657" r:id="rId6"/>
    <p:sldLayoutId id="2147483651" r:id="rId7"/>
  </p:sldLayoutIdLst>
  <p:hf hdr="0" ftr="0" dt="0"/>
  <p:txStyles>
    <p:titleStyle>
      <a:lvl1pPr algn="l" defTabSz="457200" rtl="0" eaLnBrk="1" latinLnBrk="0" hangingPunct="1">
        <a:spcBef>
          <a:spcPct val="0"/>
        </a:spcBef>
        <a:buNone/>
        <a:defRPr sz="3200" b="1" i="0" kern="1200">
          <a:solidFill>
            <a:srgbClr val="1E384B"/>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800" kern="1200">
          <a:solidFill>
            <a:srgbClr val="1E384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1E384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1E384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1E384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1E38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74388"/>
            <a:ext cx="9155516" cy="2560320"/>
          </a:xfrm>
        </p:spPr>
        <p:txBody>
          <a:bodyPr/>
          <a:lstStyle/>
          <a:p>
            <a:pPr algn="ctr"/>
            <a:br>
              <a:rPr lang="en-US" sz="5400"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Capital Project Fund (CPF)</a:t>
            </a:r>
            <a:b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Tribal CPF Application</a:t>
            </a:r>
            <a:br>
              <a:rPr lang="en-US" sz="5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endParaRPr lang="en-US" sz="5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 name="Subtitle 2"/>
          <p:cNvSpPr>
            <a:spLocks noGrp="1"/>
          </p:cNvSpPr>
          <p:nvPr>
            <p:ph type="subTitle" idx="1"/>
          </p:nvPr>
        </p:nvSpPr>
        <p:spPr>
          <a:xfrm>
            <a:off x="1371600" y="4684542"/>
            <a:ext cx="6400800" cy="1499736"/>
          </a:xfrm>
        </p:spPr>
        <p:txBody>
          <a:bodyPr/>
          <a:lstStyle/>
          <a:p>
            <a:pPr algn="ctr"/>
            <a:r>
              <a:rPr lang="en-US" dirty="0"/>
              <a:t>System Screenshots</a:t>
            </a:r>
          </a:p>
          <a:p>
            <a:pPr algn="ctr"/>
            <a:r>
              <a:rPr lang="en-US" dirty="0"/>
              <a:t>September 29, 2021</a:t>
            </a:r>
          </a:p>
        </p:txBody>
      </p:sp>
    </p:spTree>
    <p:extLst>
      <p:ext uri="{BB962C8B-B14F-4D97-AF65-F5344CB8AC3E}">
        <p14:creationId xmlns:p14="http://schemas.microsoft.com/office/powerpoint/2010/main" val="36611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Application Form - Header</a:t>
            </a:r>
          </a:p>
        </p:txBody>
      </p:sp>
      <p:pic>
        <p:nvPicPr>
          <p:cNvPr id="4" name="Picture 3" descr="Graphical user interface, text, application, Word&#10;&#10;Description automatically generated">
            <a:extLst>
              <a:ext uri="{FF2B5EF4-FFF2-40B4-BE49-F238E27FC236}">
                <a16:creationId xmlns:a16="http://schemas.microsoft.com/office/drawing/2014/main" id="{FA4A0C0E-D88F-4389-BFD2-28A3FFB52DAB}"/>
              </a:ext>
            </a:extLst>
          </p:cNvPr>
          <p:cNvPicPr>
            <a:picLocks noChangeAspect="1"/>
          </p:cNvPicPr>
          <p:nvPr/>
        </p:nvPicPr>
        <p:blipFill>
          <a:blip r:embed="rId2"/>
          <a:stretch>
            <a:fillRect/>
          </a:stretch>
        </p:blipFill>
        <p:spPr>
          <a:xfrm>
            <a:off x="0" y="2253476"/>
            <a:ext cx="9144000" cy="2351048"/>
          </a:xfrm>
          <a:prstGeom prst="rect">
            <a:avLst/>
          </a:prstGeom>
        </p:spPr>
      </p:pic>
    </p:spTree>
    <p:extLst>
      <p:ext uri="{BB962C8B-B14F-4D97-AF65-F5344CB8AC3E}">
        <p14:creationId xmlns:p14="http://schemas.microsoft.com/office/powerpoint/2010/main" val="42465910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1</a:t>
            </a:r>
          </a:p>
        </p:txBody>
      </p:sp>
      <p:pic>
        <p:nvPicPr>
          <p:cNvPr id="4" name="Picture 3" descr="Graphical user interface, text, application, email&#10;&#10;Description automatically generated">
            <a:extLst>
              <a:ext uri="{FF2B5EF4-FFF2-40B4-BE49-F238E27FC236}">
                <a16:creationId xmlns:a16="http://schemas.microsoft.com/office/drawing/2014/main" id="{C3D6638C-09C7-4252-94C3-201C7BD74AF9}"/>
              </a:ext>
            </a:extLst>
          </p:cNvPr>
          <p:cNvPicPr>
            <a:picLocks noChangeAspect="1"/>
          </p:cNvPicPr>
          <p:nvPr/>
        </p:nvPicPr>
        <p:blipFill>
          <a:blip r:embed="rId2"/>
          <a:stretch>
            <a:fillRect/>
          </a:stretch>
        </p:blipFill>
        <p:spPr>
          <a:xfrm>
            <a:off x="1068356" y="1147600"/>
            <a:ext cx="7618444" cy="5601325"/>
          </a:xfrm>
          <a:prstGeom prst="rect">
            <a:avLst/>
          </a:prstGeom>
        </p:spPr>
      </p:pic>
    </p:spTree>
    <p:extLst>
      <p:ext uri="{BB962C8B-B14F-4D97-AF65-F5344CB8AC3E}">
        <p14:creationId xmlns:p14="http://schemas.microsoft.com/office/powerpoint/2010/main" val="15595741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2.1</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115788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If Authorized individual is </a:t>
            </a:r>
            <a:r>
              <a:rPr lang="en-US" b="1" dirty="0"/>
              <a:t>not</a:t>
            </a:r>
            <a:r>
              <a:rPr lang="en-US" dirty="0"/>
              <a:t> delegated</a:t>
            </a:r>
          </a:p>
        </p:txBody>
      </p:sp>
      <p:pic>
        <p:nvPicPr>
          <p:cNvPr id="3" name="Picture 2" descr="Graphical user interface, text, application, email&#10;&#10;Description automatically generated">
            <a:extLst>
              <a:ext uri="{FF2B5EF4-FFF2-40B4-BE49-F238E27FC236}">
                <a16:creationId xmlns:a16="http://schemas.microsoft.com/office/drawing/2014/main" id="{7A2C727C-6053-41D2-9BD1-0D5F88CE58E8}"/>
              </a:ext>
            </a:extLst>
          </p:cNvPr>
          <p:cNvPicPr>
            <a:picLocks noChangeAspect="1"/>
          </p:cNvPicPr>
          <p:nvPr/>
        </p:nvPicPr>
        <p:blipFill>
          <a:blip r:embed="rId2"/>
          <a:stretch>
            <a:fillRect/>
          </a:stretch>
        </p:blipFill>
        <p:spPr>
          <a:xfrm>
            <a:off x="0" y="1869638"/>
            <a:ext cx="9144000" cy="4407877"/>
          </a:xfrm>
          <a:prstGeom prst="rect">
            <a:avLst/>
          </a:prstGeom>
        </p:spPr>
      </p:pic>
    </p:spTree>
    <p:extLst>
      <p:ext uri="{BB962C8B-B14F-4D97-AF65-F5344CB8AC3E}">
        <p14:creationId xmlns:p14="http://schemas.microsoft.com/office/powerpoint/2010/main" val="2208588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2.1</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115788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If Authorized individual is delegated, Consortium, or applying “On Behalf” (additional text visible)</a:t>
            </a:r>
          </a:p>
        </p:txBody>
      </p:sp>
      <p:pic>
        <p:nvPicPr>
          <p:cNvPr id="4" name="Picture 3" descr="Graphical user interface, text, application, email&#10;&#10;Description automatically generated">
            <a:extLst>
              <a:ext uri="{FF2B5EF4-FFF2-40B4-BE49-F238E27FC236}">
                <a16:creationId xmlns:a16="http://schemas.microsoft.com/office/drawing/2014/main" id="{FDF1337D-A1D0-41E7-AC9A-956FC626D8B9}"/>
              </a:ext>
            </a:extLst>
          </p:cNvPr>
          <p:cNvPicPr>
            <a:picLocks noChangeAspect="1"/>
          </p:cNvPicPr>
          <p:nvPr/>
        </p:nvPicPr>
        <p:blipFill>
          <a:blip r:embed="rId2"/>
          <a:stretch>
            <a:fillRect/>
          </a:stretch>
        </p:blipFill>
        <p:spPr>
          <a:xfrm>
            <a:off x="389663" y="1488665"/>
            <a:ext cx="8092661" cy="5369335"/>
          </a:xfrm>
          <a:prstGeom prst="rect">
            <a:avLst/>
          </a:prstGeom>
        </p:spPr>
      </p:pic>
    </p:spTree>
    <p:extLst>
      <p:ext uri="{BB962C8B-B14F-4D97-AF65-F5344CB8AC3E}">
        <p14:creationId xmlns:p14="http://schemas.microsoft.com/office/powerpoint/2010/main" val="146279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2.2</a:t>
            </a:r>
          </a:p>
        </p:txBody>
      </p:sp>
      <p:sp>
        <p:nvSpPr>
          <p:cNvPr id="5" name="TextBox 4">
            <a:extLst>
              <a:ext uri="{FF2B5EF4-FFF2-40B4-BE49-F238E27FC236}">
                <a16:creationId xmlns:a16="http://schemas.microsoft.com/office/drawing/2014/main" id="{64FCEE18-4103-4916-8E27-CA1947052550}"/>
              </a:ext>
            </a:extLst>
          </p:cNvPr>
          <p:cNvSpPr txBox="1"/>
          <p:nvPr/>
        </p:nvSpPr>
        <p:spPr>
          <a:xfrm flipH="1">
            <a:off x="966240" y="115788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If applicant is NOT Consortium</a:t>
            </a:r>
          </a:p>
        </p:txBody>
      </p:sp>
      <p:pic>
        <p:nvPicPr>
          <p:cNvPr id="3" name="Picture 2" descr="Graphical user interface, text, application, email&#10;&#10;Description automatically generated">
            <a:extLst>
              <a:ext uri="{FF2B5EF4-FFF2-40B4-BE49-F238E27FC236}">
                <a16:creationId xmlns:a16="http://schemas.microsoft.com/office/drawing/2014/main" id="{B194F72D-2A0C-4349-9ACF-327BBD2BB923}"/>
              </a:ext>
            </a:extLst>
          </p:cNvPr>
          <p:cNvPicPr>
            <a:picLocks noChangeAspect="1"/>
          </p:cNvPicPr>
          <p:nvPr/>
        </p:nvPicPr>
        <p:blipFill>
          <a:blip r:embed="rId2"/>
          <a:stretch>
            <a:fillRect/>
          </a:stretch>
        </p:blipFill>
        <p:spPr>
          <a:xfrm>
            <a:off x="0" y="1629183"/>
            <a:ext cx="9144000" cy="4756808"/>
          </a:xfrm>
          <a:prstGeom prst="rect">
            <a:avLst/>
          </a:prstGeom>
        </p:spPr>
      </p:pic>
    </p:spTree>
    <p:extLst>
      <p:ext uri="{BB962C8B-B14F-4D97-AF65-F5344CB8AC3E}">
        <p14:creationId xmlns:p14="http://schemas.microsoft.com/office/powerpoint/2010/main" val="1188934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2.2</a:t>
            </a:r>
          </a:p>
        </p:txBody>
      </p:sp>
      <p:sp>
        <p:nvSpPr>
          <p:cNvPr id="5" name="TextBox 4">
            <a:extLst>
              <a:ext uri="{FF2B5EF4-FFF2-40B4-BE49-F238E27FC236}">
                <a16:creationId xmlns:a16="http://schemas.microsoft.com/office/drawing/2014/main" id="{64FCEE18-4103-4916-8E27-CA1947052550}"/>
              </a:ext>
            </a:extLst>
          </p:cNvPr>
          <p:cNvSpPr txBox="1"/>
          <p:nvPr/>
        </p:nvSpPr>
        <p:spPr>
          <a:xfrm flipH="1">
            <a:off x="966240" y="115788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If applicant is Consortium</a:t>
            </a:r>
          </a:p>
        </p:txBody>
      </p:sp>
      <p:pic>
        <p:nvPicPr>
          <p:cNvPr id="4" name="Picture 3" descr="Graphical user interface, text, application, email&#10;&#10;Description automatically generated">
            <a:extLst>
              <a:ext uri="{FF2B5EF4-FFF2-40B4-BE49-F238E27FC236}">
                <a16:creationId xmlns:a16="http://schemas.microsoft.com/office/drawing/2014/main" id="{2D444337-6702-4C6D-961C-C75DB36BA4AD}"/>
              </a:ext>
            </a:extLst>
          </p:cNvPr>
          <p:cNvPicPr>
            <a:picLocks noChangeAspect="1"/>
          </p:cNvPicPr>
          <p:nvPr/>
        </p:nvPicPr>
        <p:blipFill>
          <a:blip r:embed="rId2"/>
          <a:stretch>
            <a:fillRect/>
          </a:stretch>
        </p:blipFill>
        <p:spPr>
          <a:xfrm>
            <a:off x="228600" y="1629183"/>
            <a:ext cx="8686800" cy="4745922"/>
          </a:xfrm>
          <a:prstGeom prst="rect">
            <a:avLst/>
          </a:prstGeom>
        </p:spPr>
      </p:pic>
    </p:spTree>
    <p:extLst>
      <p:ext uri="{BB962C8B-B14F-4D97-AF65-F5344CB8AC3E}">
        <p14:creationId xmlns:p14="http://schemas.microsoft.com/office/powerpoint/2010/main" val="2847692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2.3</a:t>
            </a:r>
          </a:p>
        </p:txBody>
      </p:sp>
      <p:pic>
        <p:nvPicPr>
          <p:cNvPr id="3" name="Picture 2" descr="Graphical user interface, text, application, email&#10;&#10;Description automatically generated">
            <a:extLst>
              <a:ext uri="{FF2B5EF4-FFF2-40B4-BE49-F238E27FC236}">
                <a16:creationId xmlns:a16="http://schemas.microsoft.com/office/drawing/2014/main" id="{EF0E1889-C5A8-41F2-B4FE-8033F521BED2}"/>
              </a:ext>
            </a:extLst>
          </p:cNvPr>
          <p:cNvPicPr>
            <a:picLocks noChangeAspect="1"/>
          </p:cNvPicPr>
          <p:nvPr/>
        </p:nvPicPr>
        <p:blipFill>
          <a:blip r:embed="rId2"/>
          <a:stretch>
            <a:fillRect/>
          </a:stretch>
        </p:blipFill>
        <p:spPr>
          <a:xfrm>
            <a:off x="0" y="1441007"/>
            <a:ext cx="9144000" cy="4905375"/>
          </a:xfrm>
          <a:prstGeom prst="rect">
            <a:avLst/>
          </a:prstGeom>
        </p:spPr>
      </p:pic>
    </p:spTree>
    <p:extLst>
      <p:ext uri="{BB962C8B-B14F-4D97-AF65-F5344CB8AC3E}">
        <p14:creationId xmlns:p14="http://schemas.microsoft.com/office/powerpoint/2010/main" val="31114652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2.4</a:t>
            </a:r>
          </a:p>
        </p:txBody>
      </p:sp>
      <p:pic>
        <p:nvPicPr>
          <p:cNvPr id="4" name="Picture 3" descr="Graphical user interface, text, application, email&#10;&#10;Description automatically generated">
            <a:extLst>
              <a:ext uri="{FF2B5EF4-FFF2-40B4-BE49-F238E27FC236}">
                <a16:creationId xmlns:a16="http://schemas.microsoft.com/office/drawing/2014/main" id="{65DAD69F-93A5-4D31-A035-EC81D4E052E6}"/>
              </a:ext>
            </a:extLst>
          </p:cNvPr>
          <p:cNvPicPr>
            <a:picLocks noChangeAspect="1"/>
          </p:cNvPicPr>
          <p:nvPr/>
        </p:nvPicPr>
        <p:blipFill>
          <a:blip r:embed="rId2"/>
          <a:stretch>
            <a:fillRect/>
          </a:stretch>
        </p:blipFill>
        <p:spPr>
          <a:xfrm>
            <a:off x="0" y="1289390"/>
            <a:ext cx="9144000" cy="5148649"/>
          </a:xfrm>
          <a:prstGeom prst="rect">
            <a:avLst/>
          </a:prstGeom>
        </p:spPr>
      </p:pic>
    </p:spTree>
    <p:extLst>
      <p:ext uri="{BB962C8B-B14F-4D97-AF65-F5344CB8AC3E}">
        <p14:creationId xmlns:p14="http://schemas.microsoft.com/office/powerpoint/2010/main" val="200044049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2.5</a:t>
            </a:r>
          </a:p>
        </p:txBody>
      </p:sp>
      <p:sp>
        <p:nvSpPr>
          <p:cNvPr id="5" name="TextBox 4">
            <a:extLst>
              <a:ext uri="{FF2B5EF4-FFF2-40B4-BE49-F238E27FC236}">
                <a16:creationId xmlns:a16="http://schemas.microsoft.com/office/drawing/2014/main" id="{AD340101-1102-4BEC-8363-E9684D6EF013}"/>
              </a:ext>
            </a:extLst>
          </p:cNvPr>
          <p:cNvSpPr txBox="1"/>
          <p:nvPr/>
        </p:nvSpPr>
        <p:spPr>
          <a:xfrm flipH="1">
            <a:off x="966240" y="115788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If applicant is Consortium or “On Behalf” (i.e., multiple entities)</a:t>
            </a:r>
          </a:p>
        </p:txBody>
      </p:sp>
      <p:sp>
        <p:nvSpPr>
          <p:cNvPr id="6" name="Rectangle 5">
            <a:extLst>
              <a:ext uri="{FF2B5EF4-FFF2-40B4-BE49-F238E27FC236}">
                <a16:creationId xmlns:a16="http://schemas.microsoft.com/office/drawing/2014/main" id="{BC7269ED-ECC0-4994-B1E9-CB500AE5CDFB}"/>
              </a:ext>
            </a:extLst>
          </p:cNvPr>
          <p:cNvSpPr/>
          <p:nvPr/>
        </p:nvSpPr>
        <p:spPr>
          <a:xfrm>
            <a:off x="1954161" y="3252019"/>
            <a:ext cx="1143000" cy="1179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1560F163-EB89-4C6E-B846-3272FBC74203}"/>
              </a:ext>
            </a:extLst>
          </p:cNvPr>
          <p:cNvPicPr>
            <a:picLocks noChangeAspect="1"/>
          </p:cNvPicPr>
          <p:nvPr/>
        </p:nvPicPr>
        <p:blipFill>
          <a:blip r:embed="rId2"/>
          <a:stretch>
            <a:fillRect/>
          </a:stretch>
        </p:blipFill>
        <p:spPr>
          <a:xfrm>
            <a:off x="0" y="1701099"/>
            <a:ext cx="9097645" cy="5020376"/>
          </a:xfrm>
          <a:prstGeom prst="rect">
            <a:avLst/>
          </a:prstGeom>
        </p:spPr>
      </p:pic>
    </p:spTree>
    <p:extLst>
      <p:ext uri="{BB962C8B-B14F-4D97-AF65-F5344CB8AC3E}">
        <p14:creationId xmlns:p14="http://schemas.microsoft.com/office/powerpoint/2010/main" val="199920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3</a:t>
            </a:r>
          </a:p>
        </p:txBody>
      </p:sp>
      <p:pic>
        <p:nvPicPr>
          <p:cNvPr id="3" name="Picture 2" descr="Graphical user interface, text, application, email&#10;&#10;Description automatically generated">
            <a:extLst>
              <a:ext uri="{FF2B5EF4-FFF2-40B4-BE49-F238E27FC236}">
                <a16:creationId xmlns:a16="http://schemas.microsoft.com/office/drawing/2014/main" id="{FDC0A194-51EF-4AA8-8AB2-6FF705DD1C79}"/>
              </a:ext>
            </a:extLst>
          </p:cNvPr>
          <p:cNvPicPr>
            <a:picLocks noChangeAspect="1"/>
          </p:cNvPicPr>
          <p:nvPr/>
        </p:nvPicPr>
        <p:blipFill>
          <a:blip r:embed="rId2"/>
          <a:stretch>
            <a:fillRect/>
          </a:stretch>
        </p:blipFill>
        <p:spPr>
          <a:xfrm>
            <a:off x="0" y="1569341"/>
            <a:ext cx="9144000" cy="3719318"/>
          </a:xfrm>
          <a:prstGeom prst="rect">
            <a:avLst/>
          </a:prstGeom>
        </p:spPr>
      </p:pic>
    </p:spTree>
    <p:extLst>
      <p:ext uri="{BB962C8B-B14F-4D97-AF65-F5344CB8AC3E}">
        <p14:creationId xmlns:p14="http://schemas.microsoft.com/office/powerpoint/2010/main" val="1215241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lstStyle/>
          <a:p>
            <a:r>
              <a:rPr lang="en-US" dirty="0">
                <a:solidFill>
                  <a:srgbClr val="009BC8"/>
                </a:solidFill>
                <a:latin typeface="Trebuchet MS" panose="020B0603020202020204" pitchFamily="34" charset="0"/>
                <a:cs typeface="Segoe UI Semibold" panose="020B0702040204020203" pitchFamily="34" charset="0"/>
              </a:rPr>
              <a:t>Overview: CPF Application</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a:t>
            </a:fld>
            <a:endParaRPr lang="en-US" dirty="0"/>
          </a:p>
        </p:txBody>
      </p:sp>
      <p:sp>
        <p:nvSpPr>
          <p:cNvPr id="3" name="TextBox 2">
            <a:extLst>
              <a:ext uri="{FF2B5EF4-FFF2-40B4-BE49-F238E27FC236}">
                <a16:creationId xmlns:a16="http://schemas.microsoft.com/office/drawing/2014/main" id="{CBCED0BE-E790-40D5-872E-73303777B357}"/>
              </a:ext>
            </a:extLst>
          </p:cNvPr>
          <p:cNvSpPr txBox="1"/>
          <p:nvPr/>
        </p:nvSpPr>
        <p:spPr>
          <a:xfrm>
            <a:off x="1278384" y="1674674"/>
            <a:ext cx="6193410" cy="14773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285750" marR="0" indent="-285750" algn="l" rtl="0">
              <a:buFont typeface="Wingdings" panose="05000000000000000000" pitchFamily="2" charset="2"/>
              <a:buChar char="v"/>
            </a:pPr>
            <a:r>
              <a:rPr lang="en-US" sz="1800" b="0" i="0" u="none" strike="noStrike" baseline="0" dirty="0">
                <a:latin typeface="Times New Roman" panose="02020603050405020304" pitchFamily="18" charset="0"/>
              </a:rPr>
              <a:t>As a Tribal applicant for the CPF program, I will see the following functionality in order to apply for funding based on CPF allocation amounts. Consortiums and Tribes can also apply on behalf of one or multiple tribal applicants in the same application.</a:t>
            </a:r>
          </a:p>
        </p:txBody>
      </p:sp>
    </p:spTree>
    <p:extLst>
      <p:ext uri="{BB962C8B-B14F-4D97-AF65-F5344CB8AC3E}">
        <p14:creationId xmlns:p14="http://schemas.microsoft.com/office/powerpoint/2010/main" val="2866311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Receive Full Allocation = Yes AND Determined Funds Use = “No-I require additional time”</a:t>
            </a:r>
          </a:p>
        </p:txBody>
      </p:sp>
      <p:pic>
        <p:nvPicPr>
          <p:cNvPr id="3" name="Picture 2" descr="Graphical user interface, text, application, email&#10;&#10;Description automatically generated">
            <a:extLst>
              <a:ext uri="{FF2B5EF4-FFF2-40B4-BE49-F238E27FC236}">
                <a16:creationId xmlns:a16="http://schemas.microsoft.com/office/drawing/2014/main" id="{CF76C61A-29A1-410C-A2E9-A1831F0EF5D4}"/>
              </a:ext>
            </a:extLst>
          </p:cNvPr>
          <p:cNvPicPr>
            <a:picLocks noChangeAspect="1"/>
          </p:cNvPicPr>
          <p:nvPr/>
        </p:nvPicPr>
        <p:blipFill>
          <a:blip r:embed="rId2"/>
          <a:stretch>
            <a:fillRect/>
          </a:stretch>
        </p:blipFill>
        <p:spPr>
          <a:xfrm>
            <a:off x="0" y="1979154"/>
            <a:ext cx="9144000" cy="4368728"/>
          </a:xfrm>
          <a:prstGeom prst="rect">
            <a:avLst/>
          </a:prstGeom>
        </p:spPr>
      </p:pic>
    </p:spTree>
    <p:extLst>
      <p:ext uri="{BB962C8B-B14F-4D97-AF65-F5344CB8AC3E}">
        <p14:creationId xmlns:p14="http://schemas.microsoft.com/office/powerpoint/2010/main" val="1890782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Receive Full Allocation = No</a:t>
            </a:r>
          </a:p>
        </p:txBody>
      </p:sp>
      <p:pic>
        <p:nvPicPr>
          <p:cNvPr id="3" name="Picture 2" descr="Graphical user interface, text, application, email&#10;&#10;Description automatically generated">
            <a:extLst>
              <a:ext uri="{FF2B5EF4-FFF2-40B4-BE49-F238E27FC236}">
                <a16:creationId xmlns:a16="http://schemas.microsoft.com/office/drawing/2014/main" id="{86C4B8ED-1B0F-4F6E-AAED-A057477FC1F9}"/>
              </a:ext>
            </a:extLst>
          </p:cNvPr>
          <p:cNvPicPr>
            <a:picLocks noChangeAspect="1"/>
          </p:cNvPicPr>
          <p:nvPr/>
        </p:nvPicPr>
        <p:blipFill>
          <a:blip r:embed="rId2"/>
          <a:stretch>
            <a:fillRect/>
          </a:stretch>
        </p:blipFill>
        <p:spPr>
          <a:xfrm>
            <a:off x="0" y="1741175"/>
            <a:ext cx="9144000" cy="3375649"/>
          </a:xfrm>
          <a:prstGeom prst="rect">
            <a:avLst/>
          </a:prstGeom>
        </p:spPr>
      </p:pic>
    </p:spTree>
    <p:extLst>
      <p:ext uri="{BB962C8B-B14F-4D97-AF65-F5344CB8AC3E}">
        <p14:creationId xmlns:p14="http://schemas.microsoft.com/office/powerpoint/2010/main" val="356510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Cont. Funds Use Overview</a:t>
            </a:r>
          </a:p>
        </p:txBody>
      </p:sp>
      <p:pic>
        <p:nvPicPr>
          <p:cNvPr id="4" name="Picture 3" descr="Graphical user interface, text, application, email&#10;&#10;Description automatically generated">
            <a:extLst>
              <a:ext uri="{FF2B5EF4-FFF2-40B4-BE49-F238E27FC236}">
                <a16:creationId xmlns:a16="http://schemas.microsoft.com/office/drawing/2014/main" id="{41AEF439-292B-441E-BB2A-D3F71EFCDAD5}"/>
              </a:ext>
            </a:extLst>
          </p:cNvPr>
          <p:cNvPicPr>
            <a:picLocks noChangeAspect="1"/>
          </p:cNvPicPr>
          <p:nvPr/>
        </p:nvPicPr>
        <p:blipFill>
          <a:blip r:embed="rId2"/>
          <a:stretch>
            <a:fillRect/>
          </a:stretch>
        </p:blipFill>
        <p:spPr>
          <a:xfrm>
            <a:off x="0" y="1765783"/>
            <a:ext cx="9144000" cy="4285803"/>
          </a:xfrm>
          <a:prstGeom prst="rect">
            <a:avLst/>
          </a:prstGeom>
        </p:spPr>
      </p:pic>
    </p:spTree>
    <p:extLst>
      <p:ext uri="{BB962C8B-B14F-4D97-AF65-F5344CB8AC3E}">
        <p14:creationId xmlns:p14="http://schemas.microsoft.com/office/powerpoint/2010/main" val="1428415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Cont. Purchasing devices section</a:t>
            </a:r>
          </a:p>
        </p:txBody>
      </p:sp>
      <p:pic>
        <p:nvPicPr>
          <p:cNvPr id="3" name="Picture 2" descr="Graphical user interface, text, application, email&#10;&#10;Description automatically generated">
            <a:extLst>
              <a:ext uri="{FF2B5EF4-FFF2-40B4-BE49-F238E27FC236}">
                <a16:creationId xmlns:a16="http://schemas.microsoft.com/office/drawing/2014/main" id="{337A7D15-6036-4CFD-80A2-61AC874F3051}"/>
              </a:ext>
            </a:extLst>
          </p:cNvPr>
          <p:cNvPicPr>
            <a:picLocks noChangeAspect="1"/>
          </p:cNvPicPr>
          <p:nvPr/>
        </p:nvPicPr>
        <p:blipFill>
          <a:blip r:embed="rId2"/>
          <a:stretch>
            <a:fillRect/>
          </a:stretch>
        </p:blipFill>
        <p:spPr>
          <a:xfrm>
            <a:off x="0" y="1814942"/>
            <a:ext cx="9144000" cy="3827721"/>
          </a:xfrm>
          <a:prstGeom prst="rect">
            <a:avLst/>
          </a:prstGeom>
        </p:spPr>
      </p:pic>
    </p:spTree>
    <p:extLst>
      <p:ext uri="{BB962C8B-B14F-4D97-AF65-F5344CB8AC3E}">
        <p14:creationId xmlns:p14="http://schemas.microsoft.com/office/powerpoint/2010/main" val="3267631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Cont. Purchasing digital connectivity</a:t>
            </a:r>
          </a:p>
        </p:txBody>
      </p:sp>
      <p:pic>
        <p:nvPicPr>
          <p:cNvPr id="4" name="Picture 3" descr="Graphical user interface, text, application, email&#10;&#10;Description automatically generated">
            <a:extLst>
              <a:ext uri="{FF2B5EF4-FFF2-40B4-BE49-F238E27FC236}">
                <a16:creationId xmlns:a16="http://schemas.microsoft.com/office/drawing/2014/main" id="{E282C485-E5B2-4DE7-B784-E8EE25943CFA}"/>
              </a:ext>
            </a:extLst>
          </p:cNvPr>
          <p:cNvPicPr>
            <a:picLocks noChangeAspect="1"/>
          </p:cNvPicPr>
          <p:nvPr/>
        </p:nvPicPr>
        <p:blipFill>
          <a:blip r:embed="rId2"/>
          <a:stretch>
            <a:fillRect/>
          </a:stretch>
        </p:blipFill>
        <p:spPr>
          <a:xfrm>
            <a:off x="0" y="1803811"/>
            <a:ext cx="9144000" cy="3250378"/>
          </a:xfrm>
          <a:prstGeom prst="rect">
            <a:avLst/>
          </a:prstGeom>
        </p:spPr>
      </p:pic>
    </p:spTree>
    <p:extLst>
      <p:ext uri="{BB962C8B-B14F-4D97-AF65-F5344CB8AC3E}">
        <p14:creationId xmlns:p14="http://schemas.microsoft.com/office/powerpoint/2010/main" val="1469150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Cont. Installation or Enhancements of broadband</a:t>
            </a:r>
          </a:p>
        </p:txBody>
      </p:sp>
      <p:pic>
        <p:nvPicPr>
          <p:cNvPr id="3" name="Picture 2" descr="Graphical user interface, text, application, email&#10;&#10;Description automatically generated">
            <a:extLst>
              <a:ext uri="{FF2B5EF4-FFF2-40B4-BE49-F238E27FC236}">
                <a16:creationId xmlns:a16="http://schemas.microsoft.com/office/drawing/2014/main" id="{9B74F2B9-D0D6-4956-B3D5-74891F299F0E}"/>
              </a:ext>
            </a:extLst>
          </p:cNvPr>
          <p:cNvPicPr>
            <a:picLocks noChangeAspect="1"/>
          </p:cNvPicPr>
          <p:nvPr/>
        </p:nvPicPr>
        <p:blipFill>
          <a:blip r:embed="rId2"/>
          <a:stretch>
            <a:fillRect/>
          </a:stretch>
        </p:blipFill>
        <p:spPr>
          <a:xfrm>
            <a:off x="1442547" y="1455408"/>
            <a:ext cx="5662791" cy="5402591"/>
          </a:xfrm>
          <a:prstGeom prst="rect">
            <a:avLst/>
          </a:prstGeom>
        </p:spPr>
      </p:pic>
    </p:spTree>
    <p:extLst>
      <p:ext uri="{BB962C8B-B14F-4D97-AF65-F5344CB8AC3E}">
        <p14:creationId xmlns:p14="http://schemas.microsoft.com/office/powerpoint/2010/main" val="159016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Cont. Projects to construct or improve buildings</a:t>
            </a:r>
          </a:p>
        </p:txBody>
      </p:sp>
      <p:pic>
        <p:nvPicPr>
          <p:cNvPr id="4" name="Picture 3" descr="Graphical user interface, text, application, email&#10;&#10;Description automatically generated">
            <a:extLst>
              <a:ext uri="{FF2B5EF4-FFF2-40B4-BE49-F238E27FC236}">
                <a16:creationId xmlns:a16="http://schemas.microsoft.com/office/drawing/2014/main" id="{B38BBA45-F889-403B-A9F4-779C290E60EA}"/>
              </a:ext>
            </a:extLst>
          </p:cNvPr>
          <p:cNvPicPr>
            <a:picLocks noChangeAspect="1"/>
          </p:cNvPicPr>
          <p:nvPr/>
        </p:nvPicPr>
        <p:blipFill>
          <a:blip r:embed="rId2"/>
          <a:stretch>
            <a:fillRect/>
          </a:stretch>
        </p:blipFill>
        <p:spPr>
          <a:xfrm>
            <a:off x="501620" y="2016760"/>
            <a:ext cx="8642380" cy="4237486"/>
          </a:xfrm>
          <a:prstGeom prst="rect">
            <a:avLst/>
          </a:prstGeom>
        </p:spPr>
      </p:pic>
    </p:spTree>
    <p:extLst>
      <p:ext uri="{BB962C8B-B14F-4D97-AF65-F5344CB8AC3E}">
        <p14:creationId xmlns:p14="http://schemas.microsoft.com/office/powerpoint/2010/main" val="3600832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4</a:t>
            </a:r>
          </a:p>
        </p:txBody>
      </p:sp>
      <p:sp>
        <p:nvSpPr>
          <p:cNvPr id="29" name="TextBox 28">
            <a:extLst>
              <a:ext uri="{FF2B5EF4-FFF2-40B4-BE49-F238E27FC236}">
                <a16:creationId xmlns:a16="http://schemas.microsoft.com/office/drawing/2014/main" id="{DB1E5A0E-8FDB-491D-A073-F9F7F9A362D4}"/>
              </a:ext>
            </a:extLst>
          </p:cNvPr>
          <p:cNvSpPr txBox="1"/>
          <p:nvPr/>
        </p:nvSpPr>
        <p:spPr>
          <a:xfrm flipH="1">
            <a:off x="966240" y="99299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Cont. Non-Presumptively Eligible Use</a:t>
            </a:r>
          </a:p>
        </p:txBody>
      </p:sp>
      <p:pic>
        <p:nvPicPr>
          <p:cNvPr id="3" name="Picture 2" descr="Graphical user interface, text, application&#10;&#10;Description automatically generated">
            <a:extLst>
              <a:ext uri="{FF2B5EF4-FFF2-40B4-BE49-F238E27FC236}">
                <a16:creationId xmlns:a16="http://schemas.microsoft.com/office/drawing/2014/main" id="{7621265F-357C-4511-B3FD-17BACE24D4D6}"/>
              </a:ext>
            </a:extLst>
          </p:cNvPr>
          <p:cNvPicPr>
            <a:picLocks noChangeAspect="1"/>
          </p:cNvPicPr>
          <p:nvPr/>
        </p:nvPicPr>
        <p:blipFill>
          <a:blip r:embed="rId2"/>
          <a:stretch>
            <a:fillRect/>
          </a:stretch>
        </p:blipFill>
        <p:spPr>
          <a:xfrm>
            <a:off x="110912" y="2443025"/>
            <a:ext cx="8922175" cy="2203926"/>
          </a:xfrm>
          <a:prstGeom prst="rect">
            <a:avLst/>
          </a:prstGeom>
        </p:spPr>
      </p:pic>
    </p:spTree>
    <p:extLst>
      <p:ext uri="{BB962C8B-B14F-4D97-AF65-F5344CB8AC3E}">
        <p14:creationId xmlns:p14="http://schemas.microsoft.com/office/powerpoint/2010/main" val="2363987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5</a:t>
            </a:r>
          </a:p>
        </p:txBody>
      </p:sp>
      <p:sp>
        <p:nvSpPr>
          <p:cNvPr id="4" name="TextBox 3">
            <a:extLst>
              <a:ext uri="{FF2B5EF4-FFF2-40B4-BE49-F238E27FC236}">
                <a16:creationId xmlns:a16="http://schemas.microsoft.com/office/drawing/2014/main" id="{F31ED79E-643E-4AAA-95B2-13F0BC98AA57}"/>
              </a:ext>
            </a:extLst>
          </p:cNvPr>
          <p:cNvSpPr txBox="1"/>
          <p:nvPr/>
        </p:nvSpPr>
        <p:spPr>
          <a:xfrm flipH="1">
            <a:off x="966240" y="992998"/>
            <a:ext cx="6939509" cy="646331"/>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Designation Letter Needed = No</a:t>
            </a:r>
          </a:p>
          <a:p>
            <a:r>
              <a:rPr lang="en-US" dirty="0"/>
              <a:t>Certification Type = Digital</a:t>
            </a:r>
          </a:p>
          <a:p>
            <a:r>
              <a:rPr lang="en-US" dirty="0"/>
              <a:t>Applicant(s) = Single Entity</a:t>
            </a:r>
          </a:p>
        </p:txBody>
      </p:sp>
      <p:grpSp>
        <p:nvGrpSpPr>
          <p:cNvPr id="10" name="Group 9">
            <a:extLst>
              <a:ext uri="{FF2B5EF4-FFF2-40B4-BE49-F238E27FC236}">
                <a16:creationId xmlns:a16="http://schemas.microsoft.com/office/drawing/2014/main" id="{543203DC-D6D7-42A4-AC5D-FB3885F4A790}"/>
              </a:ext>
            </a:extLst>
          </p:cNvPr>
          <p:cNvGrpSpPr/>
          <p:nvPr/>
        </p:nvGrpSpPr>
        <p:grpSpPr>
          <a:xfrm>
            <a:off x="17776" y="1789993"/>
            <a:ext cx="8117555" cy="5085203"/>
            <a:chOff x="17776" y="1789993"/>
            <a:chExt cx="8117555" cy="5085203"/>
          </a:xfrm>
        </p:grpSpPr>
        <p:pic>
          <p:nvPicPr>
            <p:cNvPr id="5" name="Picture 4" descr="Graphical user interface, text, application, email&#10;&#10;Description automatically generated">
              <a:extLst>
                <a:ext uri="{FF2B5EF4-FFF2-40B4-BE49-F238E27FC236}">
                  <a16:creationId xmlns:a16="http://schemas.microsoft.com/office/drawing/2014/main" id="{F267C5FF-0BBA-4DB3-B6FC-710CF435868A}"/>
                </a:ext>
              </a:extLst>
            </p:cNvPr>
            <p:cNvPicPr>
              <a:picLocks noChangeAspect="1"/>
            </p:cNvPicPr>
            <p:nvPr/>
          </p:nvPicPr>
          <p:blipFill rotWithShape="1">
            <a:blip r:embed="rId2"/>
            <a:srcRect b="43618"/>
            <a:stretch/>
          </p:blipFill>
          <p:spPr>
            <a:xfrm>
              <a:off x="17776" y="1789993"/>
              <a:ext cx="8108129" cy="2538655"/>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31F6B3E0-4E8D-48B8-BEC6-3532150D0F25}"/>
                </a:ext>
              </a:extLst>
            </p:cNvPr>
            <p:cNvPicPr>
              <a:picLocks noChangeAspect="1"/>
            </p:cNvPicPr>
            <p:nvPr/>
          </p:nvPicPr>
          <p:blipFill>
            <a:blip r:embed="rId3"/>
            <a:stretch>
              <a:fillRect/>
            </a:stretch>
          </p:blipFill>
          <p:spPr>
            <a:xfrm>
              <a:off x="975666" y="4325549"/>
              <a:ext cx="7159665" cy="2549647"/>
            </a:xfrm>
            <a:prstGeom prst="rect">
              <a:avLst/>
            </a:prstGeom>
          </p:spPr>
        </p:pic>
      </p:grpSp>
    </p:spTree>
    <p:extLst>
      <p:ext uri="{BB962C8B-B14F-4D97-AF65-F5344CB8AC3E}">
        <p14:creationId xmlns:p14="http://schemas.microsoft.com/office/powerpoint/2010/main" val="4024091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5</a:t>
            </a:r>
          </a:p>
        </p:txBody>
      </p:sp>
      <p:sp>
        <p:nvSpPr>
          <p:cNvPr id="4" name="TextBox 3">
            <a:extLst>
              <a:ext uri="{FF2B5EF4-FFF2-40B4-BE49-F238E27FC236}">
                <a16:creationId xmlns:a16="http://schemas.microsoft.com/office/drawing/2014/main" id="{F31ED79E-643E-4AAA-95B2-13F0BC98AA57}"/>
              </a:ext>
            </a:extLst>
          </p:cNvPr>
          <p:cNvSpPr txBox="1"/>
          <p:nvPr/>
        </p:nvSpPr>
        <p:spPr>
          <a:xfrm flipH="1">
            <a:off x="966240" y="992998"/>
            <a:ext cx="6939509" cy="646331"/>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Designation Letter Needed = No</a:t>
            </a:r>
          </a:p>
          <a:p>
            <a:r>
              <a:rPr lang="en-US" dirty="0"/>
              <a:t>Certification Type = Digital</a:t>
            </a:r>
          </a:p>
          <a:p>
            <a:r>
              <a:rPr lang="en-US" dirty="0"/>
              <a:t>Applicant(s) = Multiple Entities</a:t>
            </a:r>
          </a:p>
        </p:txBody>
      </p:sp>
      <p:pic>
        <p:nvPicPr>
          <p:cNvPr id="3" name="Picture 2" descr="Graphical user interface, text, application, email&#10;&#10;Description automatically generated">
            <a:extLst>
              <a:ext uri="{FF2B5EF4-FFF2-40B4-BE49-F238E27FC236}">
                <a16:creationId xmlns:a16="http://schemas.microsoft.com/office/drawing/2014/main" id="{FEDB265D-DEBC-454A-80E7-403D7176A8D2}"/>
              </a:ext>
            </a:extLst>
          </p:cNvPr>
          <p:cNvPicPr>
            <a:picLocks noChangeAspect="1"/>
          </p:cNvPicPr>
          <p:nvPr/>
        </p:nvPicPr>
        <p:blipFill>
          <a:blip r:embed="rId2"/>
          <a:stretch>
            <a:fillRect/>
          </a:stretch>
        </p:blipFill>
        <p:spPr>
          <a:xfrm>
            <a:off x="1412837" y="1705320"/>
            <a:ext cx="6318325" cy="5152680"/>
          </a:xfrm>
          <a:prstGeom prst="rect">
            <a:avLst/>
          </a:prstGeom>
        </p:spPr>
      </p:pic>
    </p:spTree>
    <p:extLst>
      <p:ext uri="{BB962C8B-B14F-4D97-AF65-F5344CB8AC3E}">
        <p14:creationId xmlns:p14="http://schemas.microsoft.com/office/powerpoint/2010/main" val="2738457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Treasury.gov 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a:t>
            </a:fld>
            <a:endParaRPr lang="en-US" dirty="0"/>
          </a:p>
        </p:txBody>
      </p:sp>
      <p:pic>
        <p:nvPicPr>
          <p:cNvPr id="4" name="Picture 3" descr="Graphical user interface, text&#10;&#10;Description automatically generated">
            <a:extLst>
              <a:ext uri="{FF2B5EF4-FFF2-40B4-BE49-F238E27FC236}">
                <a16:creationId xmlns:a16="http://schemas.microsoft.com/office/drawing/2014/main" id="{DFB30E63-F65C-4673-BF99-35B9BE79F542}"/>
              </a:ext>
            </a:extLst>
          </p:cNvPr>
          <p:cNvPicPr>
            <a:picLocks noChangeAspect="1"/>
          </p:cNvPicPr>
          <p:nvPr/>
        </p:nvPicPr>
        <p:blipFill>
          <a:blip r:embed="rId2"/>
          <a:stretch>
            <a:fillRect/>
          </a:stretch>
        </p:blipFill>
        <p:spPr>
          <a:xfrm>
            <a:off x="0" y="991736"/>
            <a:ext cx="9144000" cy="4874527"/>
          </a:xfrm>
          <a:prstGeom prst="rect">
            <a:avLst/>
          </a:prstGeom>
        </p:spPr>
      </p:pic>
    </p:spTree>
    <p:extLst>
      <p:ext uri="{BB962C8B-B14F-4D97-AF65-F5344CB8AC3E}">
        <p14:creationId xmlns:p14="http://schemas.microsoft.com/office/powerpoint/2010/main" val="12300776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5</a:t>
            </a:r>
          </a:p>
        </p:txBody>
      </p:sp>
      <p:sp>
        <p:nvSpPr>
          <p:cNvPr id="4" name="TextBox 3">
            <a:extLst>
              <a:ext uri="{FF2B5EF4-FFF2-40B4-BE49-F238E27FC236}">
                <a16:creationId xmlns:a16="http://schemas.microsoft.com/office/drawing/2014/main" id="{F31ED79E-643E-4AAA-95B2-13F0BC98AA57}"/>
              </a:ext>
            </a:extLst>
          </p:cNvPr>
          <p:cNvSpPr txBox="1"/>
          <p:nvPr/>
        </p:nvSpPr>
        <p:spPr>
          <a:xfrm flipH="1">
            <a:off x="966240" y="992998"/>
            <a:ext cx="6939509" cy="646331"/>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Designation Letter Needed = Yes</a:t>
            </a:r>
          </a:p>
          <a:p>
            <a:r>
              <a:rPr lang="en-US" dirty="0"/>
              <a:t>Certification Type = Physical</a:t>
            </a:r>
          </a:p>
          <a:p>
            <a:r>
              <a:rPr lang="en-US" dirty="0"/>
              <a:t>Applicant(s) = Single Entity</a:t>
            </a:r>
          </a:p>
        </p:txBody>
      </p:sp>
      <p:grpSp>
        <p:nvGrpSpPr>
          <p:cNvPr id="8" name="Group 7">
            <a:extLst>
              <a:ext uri="{FF2B5EF4-FFF2-40B4-BE49-F238E27FC236}">
                <a16:creationId xmlns:a16="http://schemas.microsoft.com/office/drawing/2014/main" id="{A69BCD5A-9113-4AF9-8CEC-20A849347B96}"/>
              </a:ext>
            </a:extLst>
          </p:cNvPr>
          <p:cNvGrpSpPr/>
          <p:nvPr/>
        </p:nvGrpSpPr>
        <p:grpSpPr>
          <a:xfrm>
            <a:off x="1278385" y="1668736"/>
            <a:ext cx="5861476" cy="5189264"/>
            <a:chOff x="1278385" y="1668736"/>
            <a:chExt cx="5861476" cy="5189264"/>
          </a:xfrm>
        </p:grpSpPr>
        <p:pic>
          <p:nvPicPr>
            <p:cNvPr id="3" name="Picture 2" descr="Graphical user interface, text, application, email&#10;&#10;Description automatically generated">
              <a:extLst>
                <a:ext uri="{FF2B5EF4-FFF2-40B4-BE49-F238E27FC236}">
                  <a16:creationId xmlns:a16="http://schemas.microsoft.com/office/drawing/2014/main" id="{C9230725-A675-409A-8DFD-AD78C8044744}"/>
                </a:ext>
              </a:extLst>
            </p:cNvPr>
            <p:cNvPicPr>
              <a:picLocks noChangeAspect="1"/>
            </p:cNvPicPr>
            <p:nvPr/>
          </p:nvPicPr>
          <p:blipFill rotWithShape="1">
            <a:blip r:embed="rId2"/>
            <a:srcRect b="27158"/>
            <a:stretch/>
          </p:blipFill>
          <p:spPr>
            <a:xfrm>
              <a:off x="1278385" y="1668736"/>
              <a:ext cx="5861476" cy="353486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1B7F8E2B-614D-4A91-967B-0DDC9F28F059}"/>
                </a:ext>
              </a:extLst>
            </p:cNvPr>
            <p:cNvPicPr>
              <a:picLocks noChangeAspect="1"/>
            </p:cNvPicPr>
            <p:nvPr/>
          </p:nvPicPr>
          <p:blipFill rotWithShape="1">
            <a:blip r:embed="rId3"/>
            <a:srcRect b="6762"/>
            <a:stretch/>
          </p:blipFill>
          <p:spPr>
            <a:xfrm>
              <a:off x="1970272" y="5188425"/>
              <a:ext cx="5084746" cy="1669575"/>
            </a:xfrm>
            <a:prstGeom prst="rect">
              <a:avLst/>
            </a:prstGeom>
          </p:spPr>
        </p:pic>
      </p:grpSp>
    </p:spTree>
    <p:extLst>
      <p:ext uri="{BB962C8B-B14F-4D97-AF65-F5344CB8AC3E}">
        <p14:creationId xmlns:p14="http://schemas.microsoft.com/office/powerpoint/2010/main" val="598280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5</a:t>
            </a:r>
          </a:p>
        </p:txBody>
      </p:sp>
      <p:sp>
        <p:nvSpPr>
          <p:cNvPr id="4" name="TextBox 3">
            <a:extLst>
              <a:ext uri="{FF2B5EF4-FFF2-40B4-BE49-F238E27FC236}">
                <a16:creationId xmlns:a16="http://schemas.microsoft.com/office/drawing/2014/main" id="{F31ED79E-643E-4AAA-95B2-13F0BC98AA57}"/>
              </a:ext>
            </a:extLst>
          </p:cNvPr>
          <p:cNvSpPr txBox="1"/>
          <p:nvPr/>
        </p:nvSpPr>
        <p:spPr>
          <a:xfrm flipH="1">
            <a:off x="966240" y="992998"/>
            <a:ext cx="6939509" cy="646331"/>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Designation Letter Needed = Yes</a:t>
            </a:r>
          </a:p>
          <a:p>
            <a:r>
              <a:rPr lang="en-US" dirty="0"/>
              <a:t>Certification Type = Physical</a:t>
            </a:r>
          </a:p>
          <a:p>
            <a:r>
              <a:rPr lang="en-US" dirty="0"/>
              <a:t>Applicant(s) = Multiple Entities</a:t>
            </a:r>
          </a:p>
        </p:txBody>
      </p:sp>
      <p:pic>
        <p:nvPicPr>
          <p:cNvPr id="5" name="Picture 4" descr="Graphical user interface, text, application, email&#10;&#10;Description automatically generated">
            <a:extLst>
              <a:ext uri="{FF2B5EF4-FFF2-40B4-BE49-F238E27FC236}">
                <a16:creationId xmlns:a16="http://schemas.microsoft.com/office/drawing/2014/main" id="{99AB2140-42E6-4B5B-9BED-9BED9B3E1767}"/>
              </a:ext>
            </a:extLst>
          </p:cNvPr>
          <p:cNvPicPr>
            <a:picLocks noChangeAspect="1"/>
          </p:cNvPicPr>
          <p:nvPr/>
        </p:nvPicPr>
        <p:blipFill>
          <a:blip r:embed="rId2"/>
          <a:stretch>
            <a:fillRect/>
          </a:stretch>
        </p:blipFill>
        <p:spPr>
          <a:xfrm>
            <a:off x="1462745" y="1668735"/>
            <a:ext cx="6218509" cy="5175694"/>
          </a:xfrm>
          <a:prstGeom prst="rect">
            <a:avLst/>
          </a:prstGeom>
        </p:spPr>
      </p:pic>
    </p:spTree>
    <p:extLst>
      <p:ext uri="{BB962C8B-B14F-4D97-AF65-F5344CB8AC3E}">
        <p14:creationId xmlns:p14="http://schemas.microsoft.com/office/powerpoint/2010/main" val="1853034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Tab 5</a:t>
            </a:r>
          </a:p>
        </p:txBody>
      </p:sp>
      <p:pic>
        <p:nvPicPr>
          <p:cNvPr id="4" name="Picture 3" descr="Graphical user interface, text, application&#10;&#10;Description automatically generated">
            <a:extLst>
              <a:ext uri="{FF2B5EF4-FFF2-40B4-BE49-F238E27FC236}">
                <a16:creationId xmlns:a16="http://schemas.microsoft.com/office/drawing/2014/main" id="{C2AB61FC-C44A-45B9-A879-87385465B361}"/>
              </a:ext>
            </a:extLst>
          </p:cNvPr>
          <p:cNvPicPr>
            <a:picLocks noChangeAspect="1"/>
          </p:cNvPicPr>
          <p:nvPr/>
        </p:nvPicPr>
        <p:blipFill>
          <a:blip r:embed="rId2"/>
          <a:stretch>
            <a:fillRect/>
          </a:stretch>
        </p:blipFill>
        <p:spPr>
          <a:xfrm>
            <a:off x="751942" y="2371577"/>
            <a:ext cx="7640116" cy="2114845"/>
          </a:xfrm>
          <a:prstGeom prst="rect">
            <a:avLst/>
          </a:prstGeom>
        </p:spPr>
      </p:pic>
    </p:spTree>
    <p:extLst>
      <p:ext uri="{BB962C8B-B14F-4D97-AF65-F5344CB8AC3E}">
        <p14:creationId xmlns:p14="http://schemas.microsoft.com/office/powerpoint/2010/main" val="35501023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lstStyle/>
          <a:p>
            <a:r>
              <a:rPr lang="en-US" dirty="0">
                <a:solidFill>
                  <a:srgbClr val="009BC8"/>
                </a:solidFill>
                <a:latin typeface="Trebuchet MS" panose="020B0603020202020204" pitchFamily="34" charset="0"/>
                <a:cs typeface="Segoe UI Semibold" panose="020B0702040204020203" pitchFamily="34" charset="0"/>
              </a:rPr>
              <a:t>Signature Pending Email for POCs</a:t>
            </a:r>
          </a:p>
        </p:txBody>
      </p:sp>
      <p:pic>
        <p:nvPicPr>
          <p:cNvPr id="3" name="Picture 2" descr="Graphical user interface, text, application, email&#10;&#10;Description automatically generated">
            <a:extLst>
              <a:ext uri="{FF2B5EF4-FFF2-40B4-BE49-F238E27FC236}">
                <a16:creationId xmlns:a16="http://schemas.microsoft.com/office/drawing/2014/main" id="{A185BD5F-6254-42FA-8B6E-52736AC66010}"/>
              </a:ext>
            </a:extLst>
          </p:cNvPr>
          <p:cNvPicPr>
            <a:picLocks noChangeAspect="1"/>
          </p:cNvPicPr>
          <p:nvPr/>
        </p:nvPicPr>
        <p:blipFill>
          <a:blip r:embed="rId2"/>
          <a:stretch>
            <a:fillRect/>
          </a:stretch>
        </p:blipFill>
        <p:spPr>
          <a:xfrm>
            <a:off x="0" y="1362205"/>
            <a:ext cx="9144000" cy="4133589"/>
          </a:xfrm>
          <a:prstGeom prst="rect">
            <a:avLst/>
          </a:prstGeom>
        </p:spPr>
      </p:pic>
    </p:spTree>
    <p:extLst>
      <p:ext uri="{BB962C8B-B14F-4D97-AF65-F5344CB8AC3E}">
        <p14:creationId xmlns:p14="http://schemas.microsoft.com/office/powerpoint/2010/main" val="1448470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fontScale="90000"/>
          </a:bodyPr>
          <a:lstStyle/>
          <a:p>
            <a:r>
              <a:rPr lang="en-US" dirty="0">
                <a:solidFill>
                  <a:srgbClr val="009BC8"/>
                </a:solidFill>
                <a:latin typeface="Trebuchet MS" panose="020B0603020202020204" pitchFamily="34" charset="0"/>
                <a:cs typeface="Segoe UI Semibold" panose="020B0702040204020203" pitchFamily="34" charset="0"/>
              </a:rPr>
              <a:t>Signature Pending Email for Authorized Individual</a:t>
            </a:r>
          </a:p>
        </p:txBody>
      </p:sp>
      <p:pic>
        <p:nvPicPr>
          <p:cNvPr id="3" name="Picture 2" descr="Graphical user interface, text, application, email&#10;&#10;Description automatically generated">
            <a:extLst>
              <a:ext uri="{FF2B5EF4-FFF2-40B4-BE49-F238E27FC236}">
                <a16:creationId xmlns:a16="http://schemas.microsoft.com/office/drawing/2014/main" id="{3E493842-142F-42F4-9B21-B824AEE82D5A}"/>
              </a:ext>
            </a:extLst>
          </p:cNvPr>
          <p:cNvPicPr>
            <a:picLocks noChangeAspect="1"/>
          </p:cNvPicPr>
          <p:nvPr/>
        </p:nvPicPr>
        <p:blipFill>
          <a:blip r:embed="rId2"/>
          <a:stretch>
            <a:fillRect/>
          </a:stretch>
        </p:blipFill>
        <p:spPr>
          <a:xfrm>
            <a:off x="3155006" y="740091"/>
            <a:ext cx="4352699" cy="6064197"/>
          </a:xfrm>
          <a:prstGeom prst="rect">
            <a:avLst/>
          </a:prstGeom>
        </p:spPr>
      </p:pic>
    </p:spTree>
    <p:extLst>
      <p:ext uri="{BB962C8B-B14F-4D97-AF65-F5344CB8AC3E}">
        <p14:creationId xmlns:p14="http://schemas.microsoft.com/office/powerpoint/2010/main" val="170610188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lstStyle/>
          <a:p>
            <a:r>
              <a:rPr lang="en-US" dirty="0">
                <a:solidFill>
                  <a:srgbClr val="009BC8"/>
                </a:solidFill>
                <a:latin typeface="Trebuchet MS" panose="020B0603020202020204" pitchFamily="34" charset="0"/>
                <a:cs typeface="Segoe UI Semibold" panose="020B0702040204020203" pitchFamily="34" charset="0"/>
              </a:rPr>
              <a:t>DocuSign Certification for Application</a:t>
            </a:r>
          </a:p>
        </p:txBody>
      </p:sp>
      <p:pic>
        <p:nvPicPr>
          <p:cNvPr id="3" name="Picture 2" descr="Text, letter&#10;&#10;Description automatically generated">
            <a:extLst>
              <a:ext uri="{FF2B5EF4-FFF2-40B4-BE49-F238E27FC236}">
                <a16:creationId xmlns:a16="http://schemas.microsoft.com/office/drawing/2014/main" id="{26FEA533-C444-4253-8AB5-32C5EB9E85A5}"/>
              </a:ext>
            </a:extLst>
          </p:cNvPr>
          <p:cNvPicPr>
            <a:picLocks noChangeAspect="1"/>
          </p:cNvPicPr>
          <p:nvPr/>
        </p:nvPicPr>
        <p:blipFill>
          <a:blip r:embed="rId2"/>
          <a:stretch>
            <a:fillRect/>
          </a:stretch>
        </p:blipFill>
        <p:spPr>
          <a:xfrm>
            <a:off x="2173488" y="921224"/>
            <a:ext cx="5097806" cy="5936776"/>
          </a:xfrm>
          <a:prstGeom prst="rect">
            <a:avLst/>
          </a:prstGeom>
        </p:spPr>
      </p:pic>
    </p:spTree>
    <p:extLst>
      <p:ext uri="{BB962C8B-B14F-4D97-AF65-F5344CB8AC3E}">
        <p14:creationId xmlns:p14="http://schemas.microsoft.com/office/powerpoint/2010/main" val="12110338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fontScale="90000"/>
          </a:bodyPr>
          <a:lstStyle/>
          <a:p>
            <a:r>
              <a:rPr lang="en-US" dirty="0">
                <a:solidFill>
                  <a:srgbClr val="009BC8"/>
                </a:solidFill>
                <a:latin typeface="Trebuchet MS" panose="020B0603020202020204" pitchFamily="34" charset="0"/>
                <a:cs typeface="Segoe UI Semibold" panose="020B0702040204020203" pitchFamily="34" charset="0"/>
              </a:rPr>
              <a:t>Signature Completed Email for Authorized Individual</a:t>
            </a:r>
          </a:p>
        </p:txBody>
      </p:sp>
      <p:pic>
        <p:nvPicPr>
          <p:cNvPr id="3" name="Picture 2" descr="Graphical user interface, application, Teams&#10;&#10;Description automatically generated">
            <a:extLst>
              <a:ext uri="{FF2B5EF4-FFF2-40B4-BE49-F238E27FC236}">
                <a16:creationId xmlns:a16="http://schemas.microsoft.com/office/drawing/2014/main" id="{3ADA92FD-FCE6-41F4-B09D-BEC43F49E888}"/>
              </a:ext>
            </a:extLst>
          </p:cNvPr>
          <p:cNvPicPr>
            <a:picLocks noChangeAspect="1"/>
          </p:cNvPicPr>
          <p:nvPr/>
        </p:nvPicPr>
        <p:blipFill>
          <a:blip r:embed="rId2"/>
          <a:stretch>
            <a:fillRect/>
          </a:stretch>
        </p:blipFill>
        <p:spPr>
          <a:xfrm>
            <a:off x="269056" y="1944525"/>
            <a:ext cx="8605887" cy="2968949"/>
          </a:xfrm>
          <a:prstGeom prst="rect">
            <a:avLst/>
          </a:prstGeom>
        </p:spPr>
      </p:pic>
    </p:spTree>
    <p:extLst>
      <p:ext uri="{BB962C8B-B14F-4D97-AF65-F5344CB8AC3E}">
        <p14:creationId xmlns:p14="http://schemas.microsoft.com/office/powerpoint/2010/main" val="106625923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lstStyle/>
          <a:p>
            <a:r>
              <a:rPr lang="en-US" dirty="0">
                <a:solidFill>
                  <a:srgbClr val="009BC8"/>
                </a:solidFill>
                <a:latin typeface="Trebuchet MS" panose="020B0603020202020204" pitchFamily="34" charset="0"/>
                <a:cs typeface="Segoe UI Semibold" panose="020B0702040204020203" pitchFamily="34" charset="0"/>
              </a:rPr>
              <a:t>Signature Completed Email for POCs</a:t>
            </a:r>
          </a:p>
        </p:txBody>
      </p:sp>
      <p:pic>
        <p:nvPicPr>
          <p:cNvPr id="3" name="Picture 2" descr="Graphical user interface, text, application, email&#10;&#10;Description automatically generated">
            <a:extLst>
              <a:ext uri="{FF2B5EF4-FFF2-40B4-BE49-F238E27FC236}">
                <a16:creationId xmlns:a16="http://schemas.microsoft.com/office/drawing/2014/main" id="{852472F3-D918-427F-8F14-84AE61D8BE99}"/>
              </a:ext>
            </a:extLst>
          </p:cNvPr>
          <p:cNvPicPr>
            <a:picLocks noChangeAspect="1"/>
          </p:cNvPicPr>
          <p:nvPr/>
        </p:nvPicPr>
        <p:blipFill>
          <a:blip r:embed="rId2"/>
          <a:stretch>
            <a:fillRect/>
          </a:stretch>
        </p:blipFill>
        <p:spPr>
          <a:xfrm>
            <a:off x="0" y="1761011"/>
            <a:ext cx="9144000" cy="3335977"/>
          </a:xfrm>
          <a:prstGeom prst="rect">
            <a:avLst/>
          </a:prstGeom>
        </p:spPr>
      </p:pic>
    </p:spTree>
    <p:extLst>
      <p:ext uri="{BB962C8B-B14F-4D97-AF65-F5344CB8AC3E}">
        <p14:creationId xmlns:p14="http://schemas.microsoft.com/office/powerpoint/2010/main" val="18229708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F83FFBDF-274E-4116-BF5D-3C7C27F8BF3D}"/>
              </a:ext>
            </a:extLst>
          </p:cNvPr>
          <p:cNvSpPr>
            <a:spLocks noGrp="1"/>
          </p:cNvSpPr>
          <p:nvPr>
            <p:ph type="title"/>
          </p:nvPr>
        </p:nvSpPr>
        <p:spPr>
          <a:xfrm>
            <a:off x="1278384" y="136525"/>
            <a:ext cx="7408416" cy="827067"/>
          </a:xfrm>
        </p:spPr>
        <p:txBody>
          <a:bodyPr/>
          <a:lstStyle/>
          <a:p>
            <a:r>
              <a:rPr lang="en-US" dirty="0">
                <a:solidFill>
                  <a:srgbClr val="009BC8"/>
                </a:solidFill>
                <a:latin typeface="Trebuchet MS" panose="020B0603020202020204" pitchFamily="34" charset="0"/>
                <a:cs typeface="Segoe UI Semibold" panose="020B0702040204020203" pitchFamily="34" charset="0"/>
              </a:rPr>
              <a:t>ID.me Login/Registration</a:t>
            </a:r>
          </a:p>
        </p:txBody>
      </p:sp>
      <p:sp>
        <p:nvSpPr>
          <p:cNvPr id="2" name="Slide Number Placeholder 1">
            <a:extLst>
              <a:ext uri="{FF2B5EF4-FFF2-40B4-BE49-F238E27FC236}">
                <a16:creationId xmlns:a16="http://schemas.microsoft.com/office/drawing/2014/main" id="{01833D68-DD12-462A-8A82-30E4C855CE37}"/>
              </a:ext>
            </a:extLst>
          </p:cNvPr>
          <p:cNvSpPr>
            <a:spLocks noGrp="1"/>
          </p:cNvSpPr>
          <p:nvPr>
            <p:ph type="sldNum" sz="quarter" idx="12"/>
          </p:nvPr>
        </p:nvSpPr>
        <p:spPr/>
        <p:txBody>
          <a:bodyPr/>
          <a:lstStyle/>
          <a:p>
            <a:fld id="{4B6572F6-1134-2B4B-9C63-3BCFD9FFBB8A}" type="slidenum">
              <a:rPr lang="en-US" smtClean="0"/>
              <a:t>4</a:t>
            </a:fld>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4F665B88-CD4A-47C5-A866-0160537F4CEA}"/>
              </a:ext>
            </a:extLst>
          </p:cNvPr>
          <p:cNvPicPr>
            <a:picLocks noChangeAspect="1"/>
          </p:cNvPicPr>
          <p:nvPr/>
        </p:nvPicPr>
        <p:blipFill>
          <a:blip r:embed="rId3"/>
          <a:stretch>
            <a:fillRect/>
          </a:stretch>
        </p:blipFill>
        <p:spPr>
          <a:xfrm>
            <a:off x="1942806" y="963592"/>
            <a:ext cx="5009141" cy="5894408"/>
          </a:xfrm>
          <a:prstGeom prst="rect">
            <a:avLst/>
          </a:prstGeom>
        </p:spPr>
      </p:pic>
    </p:spTree>
    <p:extLst>
      <p:ext uri="{BB962C8B-B14F-4D97-AF65-F5344CB8AC3E}">
        <p14:creationId xmlns:p14="http://schemas.microsoft.com/office/powerpoint/2010/main" val="18546370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F83FFBDF-274E-4116-BF5D-3C7C27F8BF3D}"/>
              </a:ext>
            </a:extLst>
          </p:cNvPr>
          <p:cNvSpPr>
            <a:spLocks noGrp="1"/>
          </p:cNvSpPr>
          <p:nvPr>
            <p:ph type="title"/>
          </p:nvPr>
        </p:nvSpPr>
        <p:spPr>
          <a:xfrm>
            <a:off x="1278384" y="136525"/>
            <a:ext cx="7408416" cy="827067"/>
          </a:xfrm>
        </p:spPr>
        <p:txBody>
          <a:bodyPr/>
          <a:lstStyle/>
          <a:p>
            <a:r>
              <a:rPr lang="en-US" dirty="0">
                <a:solidFill>
                  <a:srgbClr val="009BC8"/>
                </a:solidFill>
                <a:latin typeface="Trebuchet MS" panose="020B0603020202020204" pitchFamily="34" charset="0"/>
                <a:cs typeface="Segoe UI Semibold" panose="020B0702040204020203" pitchFamily="34" charset="0"/>
              </a:rPr>
              <a:t>CPF Homepage</a:t>
            </a:r>
          </a:p>
        </p:txBody>
      </p:sp>
      <p:sp>
        <p:nvSpPr>
          <p:cNvPr id="2" name="Slide Number Placeholder 1">
            <a:extLst>
              <a:ext uri="{FF2B5EF4-FFF2-40B4-BE49-F238E27FC236}">
                <a16:creationId xmlns:a16="http://schemas.microsoft.com/office/drawing/2014/main" id="{01833D68-DD12-462A-8A82-30E4C855CE37}"/>
              </a:ext>
            </a:extLst>
          </p:cNvPr>
          <p:cNvSpPr>
            <a:spLocks noGrp="1"/>
          </p:cNvSpPr>
          <p:nvPr>
            <p:ph type="sldNum" sz="quarter" idx="12"/>
          </p:nvPr>
        </p:nvSpPr>
        <p:spPr/>
        <p:txBody>
          <a:bodyPr/>
          <a:lstStyle/>
          <a:p>
            <a:fld id="{4B6572F6-1134-2B4B-9C63-3BCFD9FFBB8A}" type="slidenum">
              <a:rPr lang="en-US" smtClean="0"/>
              <a:t>5</a:t>
            </a:fld>
            <a:endParaRPr lang="en-US" dirty="0"/>
          </a:p>
        </p:txBody>
      </p:sp>
      <p:sp>
        <p:nvSpPr>
          <p:cNvPr id="5" name="TextBox 4">
            <a:extLst>
              <a:ext uri="{FF2B5EF4-FFF2-40B4-BE49-F238E27FC236}">
                <a16:creationId xmlns:a16="http://schemas.microsoft.com/office/drawing/2014/main" id="{6248AA89-9306-4852-A66B-D8CFFDAC0DA1}"/>
              </a:ext>
            </a:extLst>
          </p:cNvPr>
          <p:cNvSpPr txBox="1"/>
          <p:nvPr/>
        </p:nvSpPr>
        <p:spPr>
          <a:xfrm flipH="1">
            <a:off x="966240" y="1157888"/>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The page the applicant sees once logged in</a:t>
            </a:r>
          </a:p>
        </p:txBody>
      </p:sp>
      <p:pic>
        <p:nvPicPr>
          <p:cNvPr id="6" name="Picture 5" descr="Graphical user interface, text, application&#10;&#10;Description automatically generated">
            <a:extLst>
              <a:ext uri="{FF2B5EF4-FFF2-40B4-BE49-F238E27FC236}">
                <a16:creationId xmlns:a16="http://schemas.microsoft.com/office/drawing/2014/main" id="{3957C0DC-76BD-4FF3-842B-7850CA4B81B0}"/>
              </a:ext>
            </a:extLst>
          </p:cNvPr>
          <p:cNvPicPr>
            <a:picLocks noChangeAspect="1"/>
          </p:cNvPicPr>
          <p:nvPr/>
        </p:nvPicPr>
        <p:blipFill>
          <a:blip r:embed="rId2"/>
          <a:stretch>
            <a:fillRect/>
          </a:stretch>
        </p:blipFill>
        <p:spPr>
          <a:xfrm>
            <a:off x="0" y="1725118"/>
            <a:ext cx="9144000" cy="3407764"/>
          </a:xfrm>
          <a:prstGeom prst="rect">
            <a:avLst/>
          </a:prstGeom>
        </p:spPr>
      </p:pic>
    </p:spTree>
    <p:extLst>
      <p:ext uri="{BB962C8B-B14F-4D97-AF65-F5344CB8AC3E}">
        <p14:creationId xmlns:p14="http://schemas.microsoft.com/office/powerpoint/2010/main" val="2111344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Start Submission</a:t>
            </a:r>
          </a:p>
        </p:txBody>
      </p:sp>
      <p:pic>
        <p:nvPicPr>
          <p:cNvPr id="4" name="Picture 3" descr="Graphical user interface, text, application&#10;&#10;Description automatically generated">
            <a:extLst>
              <a:ext uri="{FF2B5EF4-FFF2-40B4-BE49-F238E27FC236}">
                <a16:creationId xmlns:a16="http://schemas.microsoft.com/office/drawing/2014/main" id="{3D5C14B1-B019-47B3-B778-68FF390C5892}"/>
              </a:ext>
            </a:extLst>
          </p:cNvPr>
          <p:cNvPicPr>
            <a:picLocks noChangeAspect="1"/>
          </p:cNvPicPr>
          <p:nvPr/>
        </p:nvPicPr>
        <p:blipFill>
          <a:blip r:embed="rId2"/>
          <a:stretch>
            <a:fillRect/>
          </a:stretch>
        </p:blipFill>
        <p:spPr>
          <a:xfrm>
            <a:off x="0" y="2170877"/>
            <a:ext cx="9144000" cy="2516245"/>
          </a:xfrm>
          <a:prstGeom prst="rect">
            <a:avLst/>
          </a:prstGeom>
        </p:spPr>
      </p:pic>
    </p:spTree>
    <p:extLst>
      <p:ext uri="{BB962C8B-B14F-4D97-AF65-F5344CB8AC3E}">
        <p14:creationId xmlns:p14="http://schemas.microsoft.com/office/powerpoint/2010/main" val="30235825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Start Submission</a:t>
            </a:r>
          </a:p>
        </p:txBody>
      </p:sp>
      <p:pic>
        <p:nvPicPr>
          <p:cNvPr id="3" name="Picture 2" descr="Graphical user interface, text, application, email&#10;&#10;Description automatically generated">
            <a:extLst>
              <a:ext uri="{FF2B5EF4-FFF2-40B4-BE49-F238E27FC236}">
                <a16:creationId xmlns:a16="http://schemas.microsoft.com/office/drawing/2014/main" id="{966A93DB-6E1E-478B-8514-0991096A92D7}"/>
              </a:ext>
            </a:extLst>
          </p:cNvPr>
          <p:cNvPicPr>
            <a:picLocks noChangeAspect="1"/>
          </p:cNvPicPr>
          <p:nvPr/>
        </p:nvPicPr>
        <p:blipFill>
          <a:blip r:embed="rId2"/>
          <a:stretch>
            <a:fillRect/>
          </a:stretch>
        </p:blipFill>
        <p:spPr>
          <a:xfrm>
            <a:off x="0" y="1990054"/>
            <a:ext cx="9144000" cy="2877892"/>
          </a:xfrm>
          <a:prstGeom prst="rect">
            <a:avLst/>
          </a:prstGeom>
        </p:spPr>
      </p:pic>
    </p:spTree>
    <p:extLst>
      <p:ext uri="{BB962C8B-B14F-4D97-AF65-F5344CB8AC3E}">
        <p14:creationId xmlns:p14="http://schemas.microsoft.com/office/powerpoint/2010/main" val="24229959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Start Submission Confirmation</a:t>
            </a:r>
          </a:p>
        </p:txBody>
      </p:sp>
      <p:pic>
        <p:nvPicPr>
          <p:cNvPr id="4" name="Picture 3" descr="Graphical user interface, text, application, email&#10;&#10;Description automatically generated">
            <a:extLst>
              <a:ext uri="{FF2B5EF4-FFF2-40B4-BE49-F238E27FC236}">
                <a16:creationId xmlns:a16="http://schemas.microsoft.com/office/drawing/2014/main" id="{425A3FD6-6191-4118-B747-C0D04841E38E}"/>
              </a:ext>
            </a:extLst>
          </p:cNvPr>
          <p:cNvPicPr>
            <a:picLocks noChangeAspect="1"/>
          </p:cNvPicPr>
          <p:nvPr/>
        </p:nvPicPr>
        <p:blipFill>
          <a:blip r:embed="rId2"/>
          <a:stretch>
            <a:fillRect/>
          </a:stretch>
        </p:blipFill>
        <p:spPr>
          <a:xfrm>
            <a:off x="0" y="1438835"/>
            <a:ext cx="9144000" cy="3980329"/>
          </a:xfrm>
          <a:prstGeom prst="rect">
            <a:avLst/>
          </a:prstGeom>
        </p:spPr>
      </p:pic>
    </p:spTree>
    <p:extLst>
      <p:ext uri="{BB962C8B-B14F-4D97-AF65-F5344CB8AC3E}">
        <p14:creationId xmlns:p14="http://schemas.microsoft.com/office/powerpoint/2010/main" val="28666742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75BF93-CEF0-49EA-AAB0-5DB144D5A36D}"/>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Application in List</a:t>
            </a:r>
          </a:p>
        </p:txBody>
      </p:sp>
      <p:pic>
        <p:nvPicPr>
          <p:cNvPr id="3" name="Picture 2" descr="Graphical user interface, application&#10;&#10;Description automatically generated">
            <a:extLst>
              <a:ext uri="{FF2B5EF4-FFF2-40B4-BE49-F238E27FC236}">
                <a16:creationId xmlns:a16="http://schemas.microsoft.com/office/drawing/2014/main" id="{9CEC2CB4-B81E-4AB9-A272-12451EDD0E0A}"/>
              </a:ext>
            </a:extLst>
          </p:cNvPr>
          <p:cNvPicPr>
            <a:picLocks noChangeAspect="1"/>
          </p:cNvPicPr>
          <p:nvPr/>
        </p:nvPicPr>
        <p:blipFill>
          <a:blip r:embed="rId2"/>
          <a:stretch>
            <a:fillRect/>
          </a:stretch>
        </p:blipFill>
        <p:spPr>
          <a:xfrm>
            <a:off x="0" y="2150032"/>
            <a:ext cx="9144000" cy="2557936"/>
          </a:xfrm>
          <a:prstGeom prst="rect">
            <a:avLst/>
          </a:prstGeom>
        </p:spPr>
      </p:pic>
    </p:spTree>
    <p:extLst>
      <p:ext uri="{BB962C8B-B14F-4D97-AF65-F5344CB8AC3E}">
        <p14:creationId xmlns:p14="http://schemas.microsoft.com/office/powerpoint/2010/main" val="173612861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BDE3DC6264F44AA46F7BE7EF7E247" ma:contentTypeVersion="2" ma:contentTypeDescription="Create a new document." ma:contentTypeScope="" ma:versionID="db00654a46b292e7beeda594c2979c40">
  <xsd:schema xmlns:xsd="http://www.w3.org/2001/XMLSchema" xmlns:xs="http://www.w3.org/2001/XMLSchema" xmlns:p="http://schemas.microsoft.com/office/2006/metadata/properties" xmlns:ns2="354ab5d5-3917-4d2c-a72e-c43f200ca589" xmlns:ns3="f70e41de-0fe8-47d8-bae5-96f488b1d7ac" targetNamespace="http://schemas.microsoft.com/office/2006/metadata/properties" ma:root="true" ma:fieldsID="376ccff6184054e0d7113e153880865f" ns2:_="" ns3:_="">
    <xsd:import namespace="354ab5d5-3917-4d2c-a72e-c43f200ca589"/>
    <xsd:import namespace="f70e41de-0fe8-47d8-bae5-96f488b1d7ac"/>
    <xsd:element name="properties">
      <xsd:complexType>
        <xsd:sequence>
          <xsd:element name="documentManagement">
            <xsd:complexType>
              <xsd:all>
                <xsd:element ref="ns2:_dlc_DocId" minOccurs="0"/>
                <xsd:element ref="ns2:_dlc_DocIdUrl" minOccurs="0"/>
                <xsd:element ref="ns2:_dlc_DocIdPersistId" minOccurs="0"/>
                <xsd:element ref="ns3:ARP_x0020_Program"/>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ab5d5-3917-4d2c-a72e-c43f200ca5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0e41de-0fe8-47d8-bae5-96f488b1d7ac" elementFormDefault="qualified">
    <xsd:import namespace="http://schemas.microsoft.com/office/2006/documentManagement/types"/>
    <xsd:import namespace="http://schemas.microsoft.com/office/infopath/2007/PartnerControls"/>
    <xsd:element name="ARP_x0020_Program" ma:index="11" ma:displayName="ARP Program" ma:format="Dropdown" ma:internalName="ARP_x0020_Program">
      <xsd:simpleType>
        <xsd:restriction base="dms:Choice">
          <xsd:enumeration value="Budget"/>
          <xsd:enumeration value="Capital Projects Fund"/>
          <xsd:enumeration value="​Counties (Local Assistance and Tribal Consistency Fund)"/>
          <xsd:enumeration value="Emergency Rental Assistance Program"/>
          <xsd:enumeration value="​Homeownership Assistance Fund"/>
          <xsd:enumeration value="Human Resources"/>
          <xsd:enumeration value="Information Technology"/>
          <xsd:enumeration value="Overall Program"/>
          <xsd:enumeration value="Pensions (Emergency Butch Lewis) ​"/>
          <xsd:enumeration value="Procurement"/>
          <xsd:enumeration value="State and Local Recovery Fund"/>
          <xsd:enumeration value="State Small Business Credit Initiative​"/>
          <xsd:enumeration value="Ta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ARP_x0020_Program xmlns="f70e41de-0fe8-47d8-bae5-96f488b1d7ac">Capital Projects Fund</ARP_x0020_Program>
  </documentManagement>
</p:properties>
</file>

<file path=customXml/itemProps1.xml><?xml version="1.0" encoding="utf-8"?>
<ds:datastoreItem xmlns:ds="http://schemas.openxmlformats.org/officeDocument/2006/customXml" ds:itemID="{F0E6C3C6-1E90-4FAF-BE95-DF5092055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4ab5d5-3917-4d2c-a72e-c43f200ca589"/>
    <ds:schemaRef ds:uri="f70e41de-0fe8-47d8-bae5-96f488b1d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432A75-CF5D-4943-8ADB-3B5D55F41383}">
  <ds:schemaRefs>
    <ds:schemaRef ds:uri="http://schemas.microsoft.com/sharepoint/v3/contenttype/forms"/>
  </ds:schemaRefs>
</ds:datastoreItem>
</file>

<file path=customXml/itemProps3.xml><?xml version="1.0" encoding="utf-8"?>
<ds:datastoreItem xmlns:ds="http://schemas.openxmlformats.org/officeDocument/2006/customXml" ds:itemID="{0B0996F0-FC81-45ED-A69C-9D9C9A6BAF81}">
  <ds:schemaRefs>
    <ds:schemaRef ds:uri="http://schemas.microsoft.com/sharepoint/events"/>
  </ds:schemaRefs>
</ds:datastoreItem>
</file>

<file path=customXml/itemProps4.xml><?xml version="1.0" encoding="utf-8"?>
<ds:datastoreItem xmlns:ds="http://schemas.openxmlformats.org/officeDocument/2006/customXml" ds:itemID="{20E34858-BC35-4DAE-9307-D7AAD38A2E6A}">
  <ds:schemaRefs>
    <ds:schemaRef ds:uri="354ab5d5-3917-4d2c-a72e-c43f200ca589"/>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f70e41de-0fe8-47d8-bae5-96f488b1d7a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8576</TotalTime>
  <Words>348</Words>
  <Application>Microsoft Office PowerPoint</Application>
  <PresentationFormat>On-screen Show (4:3)</PresentationFormat>
  <Paragraphs>71</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Segoe UI Light</vt:lpstr>
      <vt:lpstr>Times New Roman</vt:lpstr>
      <vt:lpstr>Trebuchet MS</vt:lpstr>
      <vt:lpstr>Wingdings</vt:lpstr>
      <vt:lpstr>Office Theme</vt:lpstr>
      <vt:lpstr> Capital Project Fund (CPF) Tribal CPF Application </vt:lpstr>
      <vt:lpstr>Overview: CPF Application</vt:lpstr>
      <vt:lpstr>Treasury.gov Page</vt:lpstr>
      <vt:lpstr>ID.me Login/Registration</vt:lpstr>
      <vt:lpstr>CPF Homepage</vt:lpstr>
      <vt:lpstr>Start Submission</vt:lpstr>
      <vt:lpstr>Start Submission</vt:lpstr>
      <vt:lpstr>Start Submission Confirmation</vt:lpstr>
      <vt:lpstr>Application in List</vt:lpstr>
      <vt:lpstr>Application Form - Header</vt:lpstr>
      <vt:lpstr>Tab 1</vt:lpstr>
      <vt:lpstr>Tab 2.1</vt:lpstr>
      <vt:lpstr>Tab 2.1</vt:lpstr>
      <vt:lpstr>Tab 2.2</vt:lpstr>
      <vt:lpstr>Tab 2.2</vt:lpstr>
      <vt:lpstr>Tab 2.3</vt:lpstr>
      <vt:lpstr>Tab 2.4</vt:lpstr>
      <vt:lpstr>Tab 2.5</vt:lpstr>
      <vt:lpstr>Tab 3</vt:lpstr>
      <vt:lpstr>Tab 4</vt:lpstr>
      <vt:lpstr>Tab 4</vt:lpstr>
      <vt:lpstr>Tab 4</vt:lpstr>
      <vt:lpstr>Tab 4</vt:lpstr>
      <vt:lpstr>Tab 4</vt:lpstr>
      <vt:lpstr>Tab 4</vt:lpstr>
      <vt:lpstr>Tab 4</vt:lpstr>
      <vt:lpstr>Tab 4</vt:lpstr>
      <vt:lpstr>Tab 5</vt:lpstr>
      <vt:lpstr>Tab 5</vt:lpstr>
      <vt:lpstr>Tab 5</vt:lpstr>
      <vt:lpstr>Tab 5</vt:lpstr>
      <vt:lpstr>Tab 5</vt:lpstr>
      <vt:lpstr>Signature Pending Email for POCs</vt:lpstr>
      <vt:lpstr>Signature Pending Email for Authorized Individual</vt:lpstr>
      <vt:lpstr>DocuSign Certification for Application</vt:lpstr>
      <vt:lpstr>Signature Completed Email for Authorized Individual</vt:lpstr>
      <vt:lpstr>Signature Completed Email for POCs</vt:lpstr>
    </vt:vector>
  </TitlesOfParts>
  <Company>RCSM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Treasury.gov Design Concepts</dc:title>
  <dc:creator>Andrea Miller</dc:creator>
  <cp:lastModifiedBy>Stasko, Molly</cp:lastModifiedBy>
  <cp:revision>356</cp:revision>
  <dcterms:created xsi:type="dcterms:W3CDTF">2015-12-22T20:20:18Z</dcterms:created>
  <dcterms:modified xsi:type="dcterms:W3CDTF">2021-09-29T17:48:21Z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0x010100F2ABDE3DC6264F44AA46F7BE7EF7E247</vt:lpwstr>
  </property>
</Properties>
</file>