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5"/>
  </p:sldMasterIdLst>
  <p:sldIdLst>
    <p:sldId id="256" r:id="rId6"/>
    <p:sldId id="257" r:id="rId7"/>
    <p:sldId id="258" r:id="rId8"/>
    <p:sldId id="259"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3" d="100"/>
          <a:sy n="93" d="100"/>
        </p:scale>
        <p:origin x="42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7/22/2021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7/22/2021</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7/22/2021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CMSDT_Info@ole.tsa.dhs.gov" TargetMode="External"/><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CMSDT </a:t>
            </a:r>
            <a:endParaRPr lang="en-US" dirty="0"/>
          </a:p>
        </p:txBody>
      </p:sp>
      <p:sp>
        <p:nvSpPr>
          <p:cNvPr id="3" name="Subtitle 2"/>
          <p:cNvSpPr>
            <a:spLocks noGrp="1"/>
          </p:cNvSpPr>
          <p:nvPr>
            <p:ph type="subTitle" idx="1"/>
          </p:nvPr>
        </p:nvSpPr>
        <p:spPr/>
        <p:txBody>
          <a:bodyPr/>
          <a:lstStyle/>
          <a:p>
            <a:r>
              <a:rPr lang="en-US" dirty="0" smtClean="0"/>
              <a:t>Screenshots</a:t>
            </a:r>
            <a:endParaRPr lang="en-US" dirty="0"/>
          </a:p>
        </p:txBody>
      </p:sp>
    </p:spTree>
    <p:extLst>
      <p:ext uri="{BB962C8B-B14F-4D97-AF65-F5344CB8AC3E}">
        <p14:creationId xmlns:p14="http://schemas.microsoft.com/office/powerpoint/2010/main" val="3030323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0975" y="-4761"/>
            <a:ext cx="11830050" cy="5961424"/>
          </a:xfrm>
          <a:prstGeom prst="rect">
            <a:avLst/>
          </a:prstGeom>
        </p:spPr>
      </p:pic>
      <p:sp>
        <p:nvSpPr>
          <p:cNvPr id="3" name="TextBox 2"/>
          <p:cNvSpPr txBox="1"/>
          <p:nvPr/>
        </p:nvSpPr>
        <p:spPr>
          <a:xfrm>
            <a:off x="2521131" y="5679045"/>
            <a:ext cx="1436915" cy="369332"/>
          </a:xfrm>
          <a:prstGeom prst="rect">
            <a:avLst/>
          </a:prstGeom>
          <a:noFill/>
        </p:spPr>
        <p:txBody>
          <a:bodyPr wrap="square" rtlCol="0">
            <a:spAutoFit/>
          </a:bodyPr>
          <a:lstStyle/>
          <a:p>
            <a:r>
              <a:rPr lang="en-US" dirty="0" smtClean="0">
                <a:solidFill>
                  <a:srgbClr val="FF0000"/>
                </a:solidFill>
                <a:latin typeface="Times New Roman" panose="02020603050405020304" pitchFamily="18" charset="0"/>
                <a:cs typeface="Times New Roman" panose="02020603050405020304" pitchFamily="18" charset="0"/>
              </a:rPr>
              <a:t>Feedback</a:t>
            </a:r>
            <a:endParaRPr lang="en-US" dirty="0">
              <a:solidFill>
                <a:srgbClr val="FF000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2521131" y="6048377"/>
            <a:ext cx="6609806" cy="569387"/>
          </a:xfrm>
          <a:prstGeom prst="rect">
            <a:avLst/>
          </a:prstGeom>
          <a:noFill/>
        </p:spPr>
        <p:txBody>
          <a:bodyPr wrap="square" rtlCol="0">
            <a:spAutoFit/>
          </a:bodyPr>
          <a:lstStyle/>
          <a:p>
            <a:r>
              <a:rPr lang="en-US" sz="1100" dirty="0">
                <a:solidFill>
                  <a:schemeClr val="bg2">
                    <a:lumMod val="25000"/>
                  </a:schemeClr>
                </a:solidFill>
                <a:latin typeface="Calibri" panose="020F0502020204030204" pitchFamily="34" charset="0"/>
                <a:cs typeface="Calibri" panose="020F0502020204030204" pitchFamily="34" charset="0"/>
              </a:rPr>
              <a:t>If you have any feedback or comments on the course you feel may improve the CMSD program, please email your inquiry </a:t>
            </a:r>
            <a:r>
              <a:rPr lang="en-US" sz="1100" u="sng" dirty="0">
                <a:solidFill>
                  <a:schemeClr val="accent2"/>
                </a:solidFill>
                <a:latin typeface="Calibri" panose="020F0502020204030204" pitchFamily="34" charset="0"/>
                <a:cs typeface="Calibri" panose="020F0502020204030204" pitchFamily="34" charset="0"/>
                <a:hlinkClick r:id="rId3"/>
              </a:rPr>
              <a:t>here</a:t>
            </a:r>
            <a:r>
              <a:rPr lang="en-US" sz="1000" dirty="0">
                <a:solidFill>
                  <a:schemeClr val="bg2">
                    <a:lumMod val="50000"/>
                  </a:schemeClr>
                </a:solidFill>
                <a:latin typeface="Calibri" panose="020F0502020204030204" pitchFamily="34" charset="0"/>
                <a:cs typeface="Calibri" panose="020F0502020204030204" pitchFamily="34" charset="0"/>
              </a:rPr>
              <a:t>.</a:t>
            </a:r>
          </a:p>
          <a:p>
            <a:endParaRPr lang="en-US" sz="900" dirty="0">
              <a:solidFill>
                <a:schemeClr val="bg2">
                  <a:lumMod val="50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9029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74073" y="-238125"/>
            <a:ext cx="8778240" cy="7334250"/>
          </a:xfrm>
          <a:prstGeom prst="rect">
            <a:avLst/>
          </a:prstGeom>
        </p:spPr>
      </p:pic>
    </p:spTree>
    <p:extLst>
      <p:ext uri="{BB962C8B-B14F-4D97-AF65-F5344CB8AC3E}">
        <p14:creationId xmlns:p14="http://schemas.microsoft.com/office/powerpoint/2010/main" val="3979040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66255" y="1257300"/>
            <a:ext cx="9709265" cy="4343400"/>
          </a:xfrm>
          <a:prstGeom prst="rect">
            <a:avLst/>
          </a:prstGeom>
        </p:spPr>
      </p:pic>
    </p:spTree>
    <p:extLst>
      <p:ext uri="{BB962C8B-B14F-4D97-AF65-F5344CB8AC3E}">
        <p14:creationId xmlns:p14="http://schemas.microsoft.com/office/powerpoint/2010/main" val="23908109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PAPERWORK REDUCTION ACT STATEMENT</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Through </a:t>
            </a:r>
            <a:r>
              <a:rPr lang="en-US" dirty="0"/>
              <a:t>this voluntary collection of information, TSA is gathering information about you to confirm your attendance at TSA’s crew member self-defense training course.  The public burden for this collection of information is estimated to be five minutes.  An agency may not conduct or sponsor, and a person is not required to respond to, a collection of information unless it displays a currently valid OMB control number.  The OMB control number assigned to this collection is 1652-0028, which expires 4/30/2022.  Send comments regarding this burden estimate or any other aspect of this collection of information including suggestions for reducing this burden to TSA PRA Officer, 6595 Springfield Center Drive, Springfield, VA 20598-6011.  ATTN: PRA 1652-0028.</a:t>
            </a:r>
          </a:p>
          <a:p>
            <a:endParaRPr lang="en-US" dirty="0"/>
          </a:p>
        </p:txBody>
      </p:sp>
    </p:spTree>
    <p:extLst>
      <p:ext uri="{BB962C8B-B14F-4D97-AF65-F5344CB8AC3E}">
        <p14:creationId xmlns:p14="http://schemas.microsoft.com/office/powerpoint/2010/main" val="272766507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dcc26ded-df53-40e4-b0ec-50f0378640d6">2MNXFYDWMX7Y-1832746947-538</_dlc_DocId>
    <_dlc_DocIdUrl xmlns="dcc26ded-df53-40e4-b0ec-50f0378640d6">
      <Url>https://office.ishare.tsa.dhs.gov/sites/oit/bmo/pra/_layouts/15/DocIdRedir.aspx?ID=2MNXFYDWMX7Y-1832746947-538</Url>
      <Description>2MNXFYDWMX7Y-1832746947-538</Description>
    </_dlc_DocIdUrl>
    <Prog_x002e__x0020_Office xmlns="351d9c43-df41-4f76-8579-34e6da0a12cb">LE/FAMS</Prog_x002e__x0020_Office>
    <Col_x002e__x0020_Yr_x002e_ xmlns="351d9c43-df41-4f76-8579-34e6da0a12cb">FY21</Col_x002e__x0020_Yr_x002e_>
    <Reviewer_x0020_Cmt_x0028_s_x0029_ xmlns="351d9c43-df41-4f76-8579-34e6da0a12cb" xsi:nil="true"/>
    <Doc_x002e__x0020_Type xmlns="351d9c43-df41-4f76-8579-34e6da0a12cb">Screenshot(s)</Doc_x002e__x0020_Type>
    <Other_x0020_Actions xmlns="351d9c43-df41-4f76-8579-34e6da0a12cb">PO Review</Other_x0020_Actions>
    <Request_x0020_Type xmlns="351d9c43-df41-4f76-8579-34e6da0a12cb">EXT</Request_x0020_Typ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14FAE3E703E4794793878A49BBFE0A14" ma:contentTypeVersion="6" ma:contentTypeDescription="Create a new document." ma:contentTypeScope="" ma:versionID="e3364a3656b296633d4492654086aacc">
  <xsd:schema xmlns:xsd="http://www.w3.org/2001/XMLSchema" xmlns:xs="http://www.w3.org/2001/XMLSchema" xmlns:p="http://schemas.microsoft.com/office/2006/metadata/properties" xmlns:ns2="dcc26ded-df53-40e4-b0ec-50f0378640d6" xmlns:ns3="351d9c43-df41-4f76-8579-34e6da0a12cb" targetNamespace="http://schemas.microsoft.com/office/2006/metadata/properties" ma:root="true" ma:fieldsID="49d6e3401e85328744c1d576e6799357" ns2:_="" ns3:_="">
    <xsd:import namespace="dcc26ded-df53-40e4-b0ec-50f0378640d6"/>
    <xsd:import namespace="351d9c43-df41-4f76-8579-34e6da0a12cb"/>
    <xsd:element name="properties">
      <xsd:complexType>
        <xsd:sequence>
          <xsd:element name="documentManagement">
            <xsd:complexType>
              <xsd:all>
                <xsd:element ref="ns2:_dlc_DocId" minOccurs="0"/>
                <xsd:element ref="ns2:_dlc_DocIdUrl" minOccurs="0"/>
                <xsd:element ref="ns2:_dlc_DocIdPersistId" minOccurs="0"/>
                <xsd:element ref="ns3:Col_x002e__x0020_Yr_x002e_" minOccurs="0"/>
                <xsd:element ref="ns3:Request_x0020_Type" minOccurs="0"/>
                <xsd:element ref="ns3:Doc_x002e__x0020_Type" minOccurs="0"/>
                <xsd:element ref="ns3:Reviewer_x0020_Cmt_x0028_s_x0029_" minOccurs="0"/>
                <xsd:element ref="ns3:Prog_x002e__x0020_Office" minOccurs="0"/>
                <xsd:element ref="ns3:Other_x0020_Act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cc26ded-df53-40e4-b0ec-50f0378640d6"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51d9c43-df41-4f76-8579-34e6da0a12cb" elementFormDefault="qualified">
    <xsd:import namespace="http://schemas.microsoft.com/office/2006/documentManagement/types"/>
    <xsd:import namespace="http://schemas.microsoft.com/office/infopath/2007/PartnerControls"/>
    <xsd:element name="Col_x002e__x0020_Yr_x002e_" ma:index="11" nillable="true" ma:displayName="Col. Yr." ma:default="FY21" ma:format="Dropdown" ma:internalName="Col_x002e__x0020_Yr_x002e_">
      <xsd:simpleType>
        <xsd:restriction base="dms:Choice">
          <xsd:enumeration value="FY20"/>
          <xsd:enumeration value="FY21"/>
          <xsd:enumeration value="FY22"/>
        </xsd:restriction>
      </xsd:simpleType>
    </xsd:element>
    <xsd:element name="Request_x0020_Type" ma:index="12" nillable="true" ma:displayName="Request Type" ma:default="EXT" ma:format="Dropdown" ma:internalName="Request_x0020_Type">
      <xsd:simpleType>
        <xsd:union memberTypes="dms:Text">
          <xsd:simpleType>
            <xsd:restriction base="dms:Choice">
              <xsd:enumeration value="EXT"/>
              <xsd:enumeration value="REV"/>
              <xsd:enumeration value="Gen. IC"/>
              <xsd:enumeration value="83C"/>
              <xsd:enumeration value="NEW"/>
              <xsd:enumeration value="IFR"/>
              <xsd:enumeration value="NPRM"/>
              <xsd:enumeration value="Other"/>
            </xsd:restriction>
          </xsd:simpleType>
        </xsd:union>
      </xsd:simpleType>
    </xsd:element>
    <xsd:element name="Doc_x002e__x0020_Type" ma:index="13" nillable="true" ma:displayName="Doc. Type" ma:default="N/A" ma:format="Dropdown" ma:internalName="Doc_x002e__x0020_Type">
      <xsd:simpleType>
        <xsd:union memberTypes="dms:Text">
          <xsd:simpleType>
            <xsd:restriction base="dms:Choice">
              <xsd:enumeration value="60DN"/>
              <xsd:enumeration value="30DN"/>
              <xsd:enumeration value="SS Pt. A"/>
              <xsd:enumeration value="SS Pt. B"/>
              <xsd:enumeration value="FR Pub."/>
              <xsd:enumeration value="N/A"/>
              <xsd:enumeration value="Instrument"/>
              <xsd:enumeration value="Screenshot(s)"/>
              <xsd:enumeration value="Instruction"/>
              <xsd:enumeration value="Gen. Appl."/>
              <xsd:enumeration value="PTA"/>
              <xsd:enumeration value="OMB NOA"/>
              <xsd:enumeration value="Auth."/>
              <xsd:enumeration value="SORN"/>
              <xsd:enumeration value="PIA"/>
              <xsd:enumeration value="Source"/>
            </xsd:restriction>
          </xsd:simpleType>
        </xsd:union>
      </xsd:simpleType>
    </xsd:element>
    <xsd:element name="Reviewer_x0020_Cmt_x0028_s_x0029_" ma:index="14" nillable="true" ma:displayName="Reviewer Cmt(s)" ma:internalName="Reviewer_x0020_Cmt_x0028_s_x0029_">
      <xsd:simpleType>
        <xsd:restriction base="dms:Text">
          <xsd:maxLength value="255"/>
        </xsd:restriction>
      </xsd:simpleType>
    </xsd:element>
    <xsd:element name="Prog_x002e__x0020_Office" ma:index="15" nillable="true" ma:displayName="Prog. Office" ma:default="N/A" ma:format="Dropdown" ma:internalName="Prog_x002e__x0020_Office">
      <xsd:simpleType>
        <xsd:union memberTypes="dms:Text">
          <xsd:simpleType>
            <xsd:restriction base="dms:Choice">
              <xsd:enumeration value="PPE"/>
              <xsd:enumeration value="LE/FAMS"/>
              <xsd:enumeration value="I&amp;A"/>
              <xsd:enumeration value="T&amp;D"/>
              <xsd:enumeration value="CFO"/>
              <xsd:enumeration value="HC"/>
              <xsd:enumeration value="IT"/>
              <xsd:enumeration value="CRL/OTE"/>
              <xsd:enumeration value="RCA"/>
              <xsd:enumeration value="SEC. OPs."/>
              <xsd:enumeration value="SCPA"/>
              <xsd:enumeration value="N/A"/>
            </xsd:restriction>
          </xsd:simpleType>
        </xsd:union>
      </xsd:simpleType>
    </xsd:element>
    <xsd:element name="Other_x0020_Actions" ma:index="16" nillable="true" ma:displayName="Other Actions" ma:default="Legacy" ma:format="Dropdown" ma:internalName="Other_x0020_Actions">
      <xsd:simpleType>
        <xsd:union memberTypes="dms:Text">
          <xsd:simpleType>
            <xsd:restriction base="dms:Choice">
              <xsd:enumeration value="PO Review"/>
              <xsd:enumeration value="EAB Review"/>
              <xsd:enumeration value="CC Review"/>
              <xsd:enumeration value="DocTracker"/>
              <xsd:enumeration value="CC Admin"/>
              <xsd:enumeration value="Legacy"/>
              <xsd:enumeration value="ROCIS"/>
              <xsd:enumeration value="DHS Privacy"/>
              <xsd:enumeration value="TSA Privacy"/>
              <xsd:enumeration value="Fed. Reg."/>
              <xsd:enumeration value="PO/EAB Review"/>
              <xsd:enumeration value="FORMS"/>
              <xsd:enumeration value="SSI"/>
            </xsd:restriction>
          </xsd:simpleType>
        </xsd:un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Project"/>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03D001-FFEB-46A0-BB60-F254E96B79FD}">
  <ds:schemaRefs>
    <ds:schemaRef ds:uri="http://schemas.microsoft.com/office/infopath/2007/PartnerControls"/>
    <ds:schemaRef ds:uri="http://purl.org/dc/elements/1.1/"/>
    <ds:schemaRef ds:uri="http://schemas.microsoft.com/office/2006/metadata/properties"/>
    <ds:schemaRef ds:uri="351d9c43-df41-4f76-8579-34e6da0a12cb"/>
    <ds:schemaRef ds:uri="http://purl.org/dc/terms/"/>
    <ds:schemaRef ds:uri="http://schemas.openxmlformats.org/package/2006/metadata/core-properties"/>
    <ds:schemaRef ds:uri="http://schemas.microsoft.com/office/2006/documentManagement/types"/>
    <ds:schemaRef ds:uri="dcc26ded-df53-40e4-b0ec-50f0378640d6"/>
    <ds:schemaRef ds:uri="http://www.w3.org/XML/1998/namespace"/>
    <ds:schemaRef ds:uri="http://purl.org/dc/dcmitype/"/>
  </ds:schemaRefs>
</ds:datastoreItem>
</file>

<file path=customXml/itemProps2.xml><?xml version="1.0" encoding="utf-8"?>
<ds:datastoreItem xmlns:ds="http://schemas.openxmlformats.org/officeDocument/2006/customXml" ds:itemID="{858D1061-AF6E-4AEA-8F47-2351D82AEBAE}">
  <ds:schemaRefs>
    <ds:schemaRef ds:uri="http://schemas.microsoft.com/sharepoint/v3/contenttype/forms"/>
  </ds:schemaRefs>
</ds:datastoreItem>
</file>

<file path=customXml/itemProps3.xml><?xml version="1.0" encoding="utf-8"?>
<ds:datastoreItem xmlns:ds="http://schemas.openxmlformats.org/officeDocument/2006/customXml" ds:itemID="{31B48352-7A46-4558-8542-C9C250FB282D}">
  <ds:schemaRefs>
    <ds:schemaRef ds:uri="http://schemas.microsoft.com/sharepoint/events"/>
  </ds:schemaRefs>
</ds:datastoreItem>
</file>

<file path=customXml/itemProps4.xml><?xml version="1.0" encoding="utf-8"?>
<ds:datastoreItem xmlns:ds="http://schemas.openxmlformats.org/officeDocument/2006/customXml" ds:itemID="{23ED0FE1-1188-4103-9DF6-1757379A32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cc26ded-df53-40e4-b0ec-50f0378640d6"/>
    <ds:schemaRef ds:uri="351d9c43-df41-4f76-8579-34e6da0a12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Facet</Template>
  <TotalTime>161</TotalTime>
  <Words>160</Words>
  <Application>Microsoft Office PowerPoint</Application>
  <PresentationFormat>Widescreen</PresentationFormat>
  <Paragraphs>6</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Times New Roman</vt:lpstr>
      <vt:lpstr>Trebuchet MS</vt:lpstr>
      <vt:lpstr>Wingdings 3</vt:lpstr>
      <vt:lpstr>Facet</vt:lpstr>
      <vt:lpstr>CMSDT </vt:lpstr>
      <vt:lpstr>PowerPoint Presentation</vt:lpstr>
      <vt:lpstr>PowerPoint Presentation</vt:lpstr>
      <vt:lpstr>PowerPoint Presentation</vt:lpstr>
      <vt:lpstr>PAPERWORK REDUCTION ACT STATEMENT </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CMSDT</dc:title>
  <dc:creator>Christina A. Walsh</dc:creator>
  <cp:lastModifiedBy>Walsh, Christina</cp:lastModifiedBy>
  <cp:revision>6</cp:revision>
  <cp:lastPrinted>2018-05-16T13:44:12Z</cp:lastPrinted>
  <dcterms:created xsi:type="dcterms:W3CDTF">2018-04-23T20:39:38Z</dcterms:created>
  <dcterms:modified xsi:type="dcterms:W3CDTF">2021-07-22T16:21:39Z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28def290-28b3-4168-888a-20ab7e61e4f8</vt:lpwstr>
  </property>
  <property fmtid="{D5CDD505-2E9C-101B-9397-08002B2CF9AE}" pid="3" name="ContentTypeId">
    <vt:lpwstr>0x01010014FAE3E703E4794793878A49BBFE0A14</vt:lpwstr>
  </property>
  <property fmtid="{D5CDD505-2E9C-101B-9397-08002B2CF9AE}" pid="4" name="Office">
    <vt:lpwstr>OLE/FAMS</vt:lpwstr>
  </property>
  <property fmtid="{D5CDD505-2E9C-101B-9397-08002B2CF9AE}" pid="5" name="DocumentType">
    <vt:lpwstr>Screenshot(s)</vt:lpwstr>
  </property>
  <property fmtid="{D5CDD505-2E9C-101B-9397-08002B2CF9AE}" pid="6" name="RequestType">
    <vt:lpwstr>Revision</vt:lpwstr>
  </property>
  <property fmtid="{D5CDD505-2E9C-101B-9397-08002B2CF9AE}" pid="7" name="Comment">
    <vt:lpwstr>online registration and feedback tab</vt:lpwstr>
  </property>
  <property fmtid="{D5CDD505-2E9C-101B-9397-08002B2CF9AE}" pid="8" name="OtherAction">
    <vt:lpwstr>ROCIS</vt:lpwstr>
  </property>
  <property fmtid="{D5CDD505-2E9C-101B-9397-08002B2CF9AE}" pid="9" name="CollectionYear">
    <vt:lpwstr>FY18</vt:lpwstr>
  </property>
  <property fmtid="{D5CDD505-2E9C-101B-9397-08002B2CF9AE}" pid="10" name="DayNotice">
    <vt:lpwstr>N/A</vt:lpwstr>
  </property>
</Properties>
</file>