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93" r:id="rId5"/>
    <p:sldId id="392" r:id="rId6"/>
    <p:sldId id="410" r:id="rId7"/>
    <p:sldId id="394" r:id="rId8"/>
    <p:sldId id="412" r:id="rId9"/>
    <p:sldId id="408" r:id="rId10"/>
    <p:sldId id="395" r:id="rId11"/>
    <p:sldId id="411" r:id="rId12"/>
    <p:sldId id="396" r:id="rId13"/>
    <p:sldId id="399" r:id="rId14"/>
    <p:sldId id="419" r:id="rId15"/>
    <p:sldId id="400" r:id="rId16"/>
    <p:sldId id="401" r:id="rId17"/>
    <p:sldId id="405" r:id="rId18"/>
    <p:sldId id="402" r:id="rId19"/>
    <p:sldId id="420" r:id="rId20"/>
  </p:sldIdLst>
  <p:sldSz cx="12188825" cy="6858000"/>
  <p:notesSz cx="7010400" cy="9236075"/>
  <p:defaultTextStyle>
    <a:defPPr>
      <a:defRPr lang="en-US"/>
    </a:defPPr>
    <a:lvl1pPr marL="0" algn="l" defTabSz="1218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17" algn="l" defTabSz="1218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35" algn="l" defTabSz="1218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52" algn="l" defTabSz="1218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69" algn="l" defTabSz="1218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087" algn="l" defTabSz="1218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03" algn="l" defTabSz="1218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21" algn="l" defTabSz="1218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37" algn="l" defTabSz="1218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00" userDrawn="1">
          <p15:clr>
            <a:srgbClr val="A4A3A4"/>
          </p15:clr>
        </p15:guide>
        <p15:guide id="3" orient="horz" pos="839" userDrawn="1">
          <p15:clr>
            <a:srgbClr val="A4A3A4"/>
          </p15:clr>
        </p15:guide>
        <p15:guide id="4" orient="horz" pos="1011" userDrawn="1">
          <p15:clr>
            <a:srgbClr val="A4A3A4"/>
          </p15:clr>
        </p15:guide>
        <p15:guide id="5" orient="horz" pos="3963" userDrawn="1">
          <p15:clr>
            <a:srgbClr val="A4A3A4"/>
          </p15:clr>
        </p15:guide>
        <p15:guide id="6" orient="horz" pos="435" userDrawn="1">
          <p15:clr>
            <a:srgbClr val="A4A3A4"/>
          </p15:clr>
        </p15:guide>
        <p15:guide id="7" orient="horz" pos="1160" userDrawn="1">
          <p15:clr>
            <a:srgbClr val="A4A3A4"/>
          </p15:clr>
        </p15:guide>
        <p15:guide id="8" orient="horz" pos="4199" userDrawn="1">
          <p15:clr>
            <a:srgbClr val="A4A3A4"/>
          </p15:clr>
        </p15:guide>
        <p15:guide id="9" orient="horz" pos="1324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3647" userDrawn="1">
          <p15:clr>
            <a:srgbClr val="A4A3A4"/>
          </p15:clr>
        </p15:guide>
        <p15:guide id="12" pos="4031" userDrawn="1">
          <p15:clr>
            <a:srgbClr val="A4A3A4"/>
          </p15:clr>
        </p15:guide>
        <p15:guide id="13" pos="7294" userDrawn="1">
          <p15:clr>
            <a:srgbClr val="A4A3A4"/>
          </p15:clr>
        </p15:guide>
        <p15:guide id="14" pos="4991" userDrawn="1">
          <p15:clr>
            <a:srgbClr val="A4A3A4"/>
          </p15:clr>
        </p15:guide>
        <p15:guide id="15" pos="2687" userDrawn="1">
          <p15:clr>
            <a:srgbClr val="A4A3A4"/>
          </p15:clr>
        </p15:guide>
        <p15:guide id="16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CDCDCD"/>
    <a:srgbClr val="C2D412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565CE-072C-8E67-7A9F-D6F754463224}" v="209" dt="2021-12-01T19:04:23.92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5289" autoAdjust="0"/>
  </p:normalViewPr>
  <p:slideViewPr>
    <p:cSldViewPr snapToGrid="0" showGuides="1">
      <p:cViewPr varScale="1">
        <p:scale>
          <a:sx n="106" d="100"/>
          <a:sy n="106" d="100"/>
        </p:scale>
        <p:origin x="720" y="102"/>
      </p:cViewPr>
      <p:guideLst>
        <p:guide orient="horz" pos="2160"/>
        <p:guide orient="horz" pos="600"/>
        <p:guide orient="horz" pos="839"/>
        <p:guide orient="horz" pos="1011"/>
        <p:guide orient="horz" pos="3963"/>
        <p:guide orient="horz" pos="435"/>
        <p:guide orient="horz" pos="1160"/>
        <p:guide orient="horz" pos="4199"/>
        <p:guide orient="horz" pos="1324"/>
        <p:guide pos="384"/>
        <p:guide pos="3647"/>
        <p:guide pos="4031"/>
        <p:guide pos="7294"/>
        <p:guide pos="4991"/>
        <p:guide pos="2687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Natalie M CIV DHA PURCHASE OPS (USA)" userId="S::natalie.m.jones12.civ@mail.mil::ecd70dec-f3b6-4b2a-a22c-9d2c758af051" providerId="AD" clId="Web-{16C565CE-072C-8E67-7A9F-D6F754463224}"/>
    <pc:docChg chg="addSld modSld sldOrd">
      <pc:chgData name="Jones, Natalie M CIV DHA PURCHASE OPS (USA)" userId="S::natalie.m.jones12.civ@mail.mil::ecd70dec-f3b6-4b2a-a22c-9d2c758af051" providerId="AD" clId="Web-{16C565CE-072C-8E67-7A9F-D6F754463224}" dt="2021-12-01T19:04:23.920" v="206" actId="20577"/>
      <pc:docMkLst>
        <pc:docMk/>
      </pc:docMkLst>
      <pc:sldChg chg="modSp">
        <pc:chgData name="Jones, Natalie M CIV DHA PURCHASE OPS (USA)" userId="S::natalie.m.jones12.civ@mail.mil::ecd70dec-f3b6-4b2a-a22c-9d2c758af051" providerId="AD" clId="Web-{16C565CE-072C-8E67-7A9F-D6F754463224}" dt="2021-12-01T19:01:09.276" v="27" actId="20577"/>
        <pc:sldMkLst>
          <pc:docMk/>
          <pc:sldMk cId="3067873500" sldId="393"/>
        </pc:sldMkLst>
        <pc:spChg chg="mod">
          <ac:chgData name="Jones, Natalie M CIV DHA PURCHASE OPS (USA)" userId="S::natalie.m.jones12.civ@mail.mil::ecd70dec-f3b6-4b2a-a22c-9d2c758af051" providerId="AD" clId="Web-{16C565CE-072C-8E67-7A9F-D6F754463224}" dt="2021-12-01T19:01:09.276" v="27" actId="20577"/>
          <ac:spMkLst>
            <pc:docMk/>
            <pc:sldMk cId="3067873500" sldId="393"/>
            <ac:spMk id="2" creationId="{00000000-0000-0000-0000-000000000000}"/>
          </ac:spMkLst>
        </pc:spChg>
      </pc:sldChg>
      <pc:sldChg chg="addSp modSp new mod ord modClrScheme chgLayout">
        <pc:chgData name="Jones, Natalie M CIV DHA PURCHASE OPS (USA)" userId="S::natalie.m.jones12.civ@mail.mil::ecd70dec-f3b6-4b2a-a22c-9d2c758af051" providerId="AD" clId="Web-{16C565CE-072C-8E67-7A9F-D6F754463224}" dt="2021-12-01T19:04:23.920" v="206" actId="20577"/>
        <pc:sldMkLst>
          <pc:docMk/>
          <pc:sldMk cId="1943635846" sldId="420"/>
        </pc:sldMkLst>
        <pc:spChg chg="mod ord">
          <ac:chgData name="Jones, Natalie M CIV DHA PURCHASE OPS (USA)" userId="S::natalie.m.jones12.civ@mail.mil::ecd70dec-f3b6-4b2a-a22c-9d2c758af051" providerId="AD" clId="Web-{16C565CE-072C-8E67-7A9F-D6F754463224}" dt="2021-12-01T19:02:44.262" v="36"/>
          <ac:spMkLst>
            <pc:docMk/>
            <pc:sldMk cId="1943635846" sldId="420"/>
            <ac:spMk id="2" creationId="{3FC6CFC2-BCDF-4F9B-8863-CFABE8465266}"/>
          </ac:spMkLst>
        </pc:spChg>
        <pc:spChg chg="add mod ord">
          <ac:chgData name="Jones, Natalie M CIV DHA PURCHASE OPS (USA)" userId="S::natalie.m.jones12.civ@mail.mil::ecd70dec-f3b6-4b2a-a22c-9d2c758af051" providerId="AD" clId="Web-{16C565CE-072C-8E67-7A9F-D6F754463224}" dt="2021-12-01T19:04:23.920" v="206" actId="20577"/>
          <ac:spMkLst>
            <pc:docMk/>
            <pc:sldMk cId="1943635846" sldId="420"/>
            <ac:spMk id="3" creationId="{5A1B9AE8-FCCE-4BEB-AEED-CA13426C2F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BBCC3-92D8-442E-9EC8-1A7A0D4B2568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A9F35-E28E-494D-BCF2-961D515C2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8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2AFEA-A713-4F2C-835B-4B8B334BC980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58DD-2331-4943-859F-F60814B25F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5994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1218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17" algn="l" defTabSz="1218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835" algn="l" defTabSz="1218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252" algn="l" defTabSz="1218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669" algn="l" defTabSz="1218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087" algn="l" defTabSz="1218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503" algn="l" defTabSz="1218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5921" algn="l" defTabSz="1218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337" algn="l" defTabSz="1218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51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62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73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83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6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9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2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35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2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39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9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9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5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ain Title Slide (Print &amp; 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306848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121888" tIns="121888" rIns="121888" bIns="121888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933"/>
              </a:spcAft>
            </a:pPr>
            <a:endParaRPr lang="en-US" sz="3199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225721" y="2956795"/>
            <a:ext cx="10354315" cy="100584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4532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Title goes here with room for </a:t>
            </a:r>
            <a:br>
              <a:rPr lang="en-US" dirty="0"/>
            </a:br>
            <a:r>
              <a:rPr lang="en-US" dirty="0"/>
              <a:t>a second line, sentence case, 34pt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225719" y="4144653"/>
            <a:ext cx="8719698" cy="4000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199" baseline="0">
                <a:solidFill>
                  <a:schemeClr val="bg1"/>
                </a:solidFill>
                <a:latin typeface="+mj-lt"/>
              </a:defRPr>
            </a:lvl1pPr>
            <a:lvl2pPr marL="609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24pt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225720" y="4576777"/>
            <a:ext cx="8719698" cy="382465"/>
          </a:xfrm>
          <a:prstGeom prst="rect">
            <a:avLst/>
          </a:prstGeom>
        </p:spPr>
        <p:txBody>
          <a:bodyPr/>
          <a:lstStyle>
            <a:lvl1pPr marL="0" indent="0" algn="l" defTabSz="121874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1218743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2399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8743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2399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8743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2399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8743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2399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12187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Date, presenter’s name or additional info here, 15pt</a:t>
            </a: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11579384" y="6441840"/>
            <a:ext cx="609441" cy="381000"/>
          </a:xfrm>
          <a:prstGeom prst="rect">
            <a:avLst/>
          </a:prstGeom>
        </p:spPr>
        <p:txBody>
          <a:bodyPr vert="horz" lIns="121872" tIns="60937" rIns="121872" bIns="60937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1066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1066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64178" y="6567832"/>
            <a:ext cx="4469236" cy="2901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kern="1200" baseline="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 </a:t>
            </a:r>
            <a:endParaRPr lang="en-US" sz="800" b="1" kern="1200" baseline="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  <a:p>
            <a:r>
              <a:rPr lang="en-US" sz="80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2017 Express Scripts Holding Company. All Rights Reserved.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78" y="5867401"/>
            <a:ext cx="2333804" cy="4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437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I_logo_1c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66416" y="3058196"/>
            <a:ext cx="3655996" cy="74160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9830555" y="6450496"/>
            <a:ext cx="1841572" cy="407504"/>
          </a:xfrm>
          <a:prstGeom prst="rect">
            <a:avLst/>
          </a:prstGeom>
          <a:solidFill>
            <a:srgbClr val="D9D9D9"/>
          </a:solidFill>
        </p:spPr>
        <p:txBody>
          <a:bodyPr wrap="square" lIns="121872" tIns="121872" rIns="121872" bIns="121872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933"/>
              </a:spcAft>
            </a:pPr>
            <a:endParaRPr lang="en-US" sz="3199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12306848" cy="6398087"/>
          </a:xfrm>
          <a:prstGeom prst="rect">
            <a:avLst/>
          </a:prstGeom>
          <a:solidFill>
            <a:schemeClr val="accent1"/>
          </a:solidFill>
        </p:spPr>
        <p:txBody>
          <a:bodyPr wrap="square" lIns="121888" tIns="121888" rIns="121888" bIns="121888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933"/>
              </a:spcAft>
            </a:pPr>
            <a:endParaRPr lang="en-US" sz="3199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9441" y="2959276"/>
            <a:ext cx="7312970" cy="133304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5000"/>
              </a:lnSpc>
              <a:defRPr sz="4266" baseline="0">
                <a:solidFill>
                  <a:srgbClr val="0F406A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 with room for a second 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9442" y="4345940"/>
            <a:ext cx="7657527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199" baseline="0">
                <a:solidFill>
                  <a:schemeClr val="bg1"/>
                </a:solidFill>
              </a:defRPr>
            </a:lvl1pPr>
            <a:lvl2pPr marL="609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</p:spTree>
    <p:extLst>
      <p:ext uri="{BB962C8B-B14F-4D97-AF65-F5344CB8AC3E}">
        <p14:creationId xmlns:p14="http://schemas.microsoft.com/office/powerpoint/2010/main" val="12135068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17321"/>
            <a:ext cx="10969943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790" y="1032927"/>
            <a:ext cx="7313622" cy="5205948"/>
          </a:xfrm>
          <a:prstGeom prst="rect">
            <a:avLst/>
          </a:prstGeom>
        </p:spPr>
        <p:txBody>
          <a:bodyPr/>
          <a:lstStyle>
            <a:lvl1pPr marL="238680" indent="-238680" algn="l" defTabSz="1218743" rtl="0" eaLnBrk="1" latinLnBrk="0" hangingPunct="1">
              <a:lnSpc>
                <a:spcPct val="95000"/>
              </a:lnSpc>
              <a:spcBef>
                <a:spcPts val="933"/>
              </a:spcBef>
              <a:spcAft>
                <a:spcPts val="400"/>
              </a:spcAft>
              <a:buClr>
                <a:schemeClr val="accent3"/>
              </a:buClr>
              <a:buFont typeface="Arial" pitchFamily="34" charset="0"/>
              <a:buChar char="•"/>
              <a:defRPr lang="en-US" sz="266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3465" indent="-235456">
              <a:lnSpc>
                <a:spcPct val="95000"/>
              </a:lnSpc>
              <a:spcBef>
                <a:spcPts val="267"/>
              </a:spcBef>
              <a:spcAft>
                <a:spcPts val="667"/>
              </a:spcAft>
              <a:buClr>
                <a:schemeClr val="accent1"/>
              </a:buClr>
              <a:defRPr lang="en-US" sz="2399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238680" lvl="0" indent="-238680" algn="l" defTabSz="1218743" rtl="0" eaLnBrk="1" latinLnBrk="0" hangingPunct="1">
              <a:lnSpc>
                <a:spcPct val="95000"/>
              </a:lnSpc>
              <a:spcBef>
                <a:spcPts val="609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dirty="0"/>
              <a:t>Click to edit master text styles, sentence case, 20pt</a:t>
            </a:r>
          </a:p>
          <a:p>
            <a:pPr marL="693465" lvl="1" indent="-235456" algn="l" defTabSz="1218743" rtl="0" eaLnBrk="1" latinLnBrk="0" hangingPunct="1">
              <a:lnSpc>
                <a:spcPct val="95000"/>
              </a:lnSpc>
              <a:spcBef>
                <a:spcPts val="609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Second level, sentence case, 18pt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1164368"/>
            <a:ext cx="10969943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790" y="1879975"/>
            <a:ext cx="7313622" cy="4355312"/>
          </a:xfrm>
          <a:prstGeom prst="rect">
            <a:avLst/>
          </a:prstGeom>
        </p:spPr>
        <p:txBody>
          <a:bodyPr/>
          <a:lstStyle>
            <a:lvl1pPr marL="238680" indent="-238680" algn="l" defTabSz="1218743" rtl="0" eaLnBrk="1" latinLnBrk="0" hangingPunct="1">
              <a:lnSpc>
                <a:spcPct val="95000"/>
              </a:lnSpc>
              <a:spcBef>
                <a:spcPts val="933"/>
              </a:spcBef>
              <a:spcAft>
                <a:spcPts val="400"/>
              </a:spcAft>
              <a:buClr>
                <a:schemeClr val="accent3"/>
              </a:buClr>
              <a:buFont typeface="Arial" pitchFamily="34" charset="0"/>
              <a:buChar char="•"/>
              <a:defRPr lang="en-US" sz="266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3465" indent="-235456">
              <a:lnSpc>
                <a:spcPct val="95000"/>
              </a:lnSpc>
              <a:spcBef>
                <a:spcPts val="267"/>
              </a:spcBef>
              <a:spcAft>
                <a:spcPts val="667"/>
              </a:spcAft>
              <a:buClr>
                <a:schemeClr val="accent1"/>
              </a:buClr>
              <a:defRPr lang="en-US" sz="2399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238680" lvl="0" indent="-238680" algn="l" defTabSz="1218743" rtl="0" eaLnBrk="1" latinLnBrk="0" hangingPunct="1">
              <a:lnSpc>
                <a:spcPct val="95000"/>
              </a:lnSpc>
              <a:spcBef>
                <a:spcPts val="609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dirty="0"/>
              <a:t>Click to edit master text styles, sentence case, 20pt</a:t>
            </a:r>
          </a:p>
          <a:p>
            <a:pPr marL="693465" lvl="1" indent="-235456" algn="l" defTabSz="1218743" rtl="0" eaLnBrk="1" latinLnBrk="0" hangingPunct="1">
              <a:lnSpc>
                <a:spcPct val="95000"/>
              </a:lnSpc>
              <a:spcBef>
                <a:spcPts val="609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Second level, sentence case, 18pt</a:t>
            </a:r>
          </a:p>
        </p:txBody>
      </p:sp>
    </p:spTree>
    <p:extLst>
      <p:ext uri="{BB962C8B-B14F-4D97-AF65-F5344CB8AC3E}">
        <p14:creationId xmlns:p14="http://schemas.microsoft.com/office/powerpoint/2010/main" val="19231982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, No Content Spec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17321"/>
            <a:ext cx="10969943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17321"/>
            <a:ext cx="10969943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49248"/>
            <a:ext cx="12188825" cy="508753"/>
          </a:xfrm>
          <a:prstGeom prst="rect">
            <a:avLst/>
          </a:prstGeom>
          <a:solidFill>
            <a:schemeClr val="bg1"/>
          </a:solidFill>
        </p:spPr>
        <p:txBody>
          <a:bodyPr wrap="square" lIns="121888" tIns="121888" rIns="121888" bIns="121888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933"/>
              </a:spcAft>
            </a:pPr>
            <a:endParaRPr lang="en-US" sz="3199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1579384" y="6441840"/>
            <a:ext cx="609441" cy="381000"/>
          </a:xfrm>
          <a:prstGeom prst="rect">
            <a:avLst/>
          </a:prstGeom>
        </p:spPr>
        <p:txBody>
          <a:bodyPr vert="horz" lIns="121872" tIns="60937" rIns="121872" bIns="60937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1066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1066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065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Use Any Layouts Past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12188825" cy="6857999"/>
          </a:xfrm>
          <a:prstGeom prst="rect">
            <a:avLst/>
          </a:prstGeom>
          <a:solidFill>
            <a:srgbClr val="FF0000"/>
          </a:solidFill>
        </p:spPr>
        <p:txBody>
          <a:bodyPr wrap="none" lIns="121872" tIns="60937" rIns="121872" bIns="60937" anchor="ctr" anchorCtr="0">
            <a:noAutofit/>
          </a:bodyPr>
          <a:lstStyle/>
          <a:p>
            <a:pPr algn="ctr" defTabSz="1218743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7998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Don’t Use Any Layouts </a:t>
            </a:r>
            <a:br>
              <a:rPr lang="en-US" sz="7998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7998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Past This Slide</a:t>
            </a:r>
            <a:endParaRPr lang="en-US" sz="7998" kern="12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D9D9D9"/>
          </a:solidFill>
        </p:spPr>
        <p:txBody>
          <a:bodyPr wrap="square" lIns="121872" tIns="121872" rIns="121872" bIns="121872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933"/>
              </a:spcAft>
            </a:pPr>
            <a:endParaRPr lang="en-US" sz="3199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20261"/>
            <a:ext cx="10969943" cy="548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Footer Placeholder 4"/>
          <p:cNvSpPr txBox="1">
            <a:spLocks/>
          </p:cNvSpPr>
          <p:nvPr/>
        </p:nvSpPr>
        <p:spPr>
          <a:xfrm>
            <a:off x="11579384" y="6441840"/>
            <a:ext cx="609441" cy="381000"/>
          </a:xfrm>
          <a:prstGeom prst="rect">
            <a:avLst/>
          </a:prstGeom>
        </p:spPr>
        <p:txBody>
          <a:bodyPr vert="horz" lIns="121872" tIns="60937" rIns="121872" bIns="60937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1066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1066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 descr="ESI_logo_1c_RGB.png"/>
          <p:cNvPicPr>
            <a:picLocks noChangeAspect="1"/>
          </p:cNvPicPr>
          <p:nvPr/>
        </p:nvPicPr>
        <p:blipFill rotWithShape="1">
          <a:blip r:embed="rId10" cstate="print"/>
          <a:srcRect l="-747739" t="-32084" r="-45996" b="-32084"/>
          <a:stretch/>
        </p:blipFill>
        <p:spPr>
          <a:xfrm>
            <a:off x="0" y="6400800"/>
            <a:ext cx="12188825" cy="4572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8791" y="1030915"/>
            <a:ext cx="7313620" cy="5141287"/>
          </a:xfrm>
          <a:prstGeom prst="rect">
            <a:avLst/>
          </a:prstGeom>
        </p:spPr>
        <p:txBody>
          <a:bodyPr vert="horz" lIns="0" tIns="34843" rIns="0" bIns="34843" rtlCol="0">
            <a:noAutofit/>
          </a:bodyPr>
          <a:lstStyle/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178" y="6567832"/>
            <a:ext cx="4469236" cy="2901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endParaRPr lang="en-US" sz="800" b="1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r>
              <a:rPr lang="en-US" sz="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2017 Express Scripts Holding Company. All Rights Reserved.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2" r:id="rId2"/>
    <p:sldLayoutId id="2147483710" r:id="rId3"/>
    <p:sldLayoutId id="2147483650" r:id="rId4"/>
    <p:sldLayoutId id="2147483715" r:id="rId5"/>
    <p:sldLayoutId id="2147483692" r:id="rId6"/>
    <p:sldLayoutId id="2147483716" r:id="rId7"/>
    <p:sldLayoutId id="2147483686" r:id="rId8"/>
  </p:sldLayoutIdLst>
  <p:transition/>
  <p:hf hdr="0" ftr="0" dt="0"/>
  <p:txStyles>
    <p:titleStyle>
      <a:lvl1pPr algn="l" defTabSz="1218743" rtl="0" eaLnBrk="1" latinLnBrk="0" hangingPunct="1">
        <a:lnSpc>
          <a:spcPct val="85000"/>
        </a:lnSpc>
        <a:spcBef>
          <a:spcPct val="0"/>
        </a:spcBef>
        <a:buNone/>
        <a:defRPr sz="4266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38680" indent="-238680" algn="l" defTabSz="1218743" rtl="0" eaLnBrk="1" latinLnBrk="0" hangingPunct="1">
        <a:lnSpc>
          <a:spcPct val="95000"/>
        </a:lnSpc>
        <a:spcBef>
          <a:spcPts val="609"/>
        </a:spcBef>
        <a:spcAft>
          <a:spcPts val="0"/>
        </a:spcAft>
        <a:buClr>
          <a:schemeClr val="accent3"/>
        </a:buClr>
        <a:buFont typeface="Arial" pitchFamily="34" charset="0"/>
        <a:buChar char="•"/>
        <a:defRPr lang="en-US" sz="2666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93465" indent="-235456" algn="l" defTabSz="1218743" rtl="0" eaLnBrk="1" latinLnBrk="0" hangingPunct="1">
        <a:lnSpc>
          <a:spcPct val="95000"/>
        </a:lnSpc>
        <a:spcBef>
          <a:spcPts val="609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lang="en-US" sz="2399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523428" indent="-304685" algn="l" defTabSz="1218743" rtl="0" eaLnBrk="1" latinLnBrk="0" hangingPunct="1">
        <a:spcBef>
          <a:spcPct val="20000"/>
        </a:spcBef>
        <a:buFont typeface="Arial" pitchFamily="34" charset="0"/>
        <a:buNone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132800" indent="-304685" algn="l" defTabSz="1218743" rtl="0" eaLnBrk="1" latinLnBrk="0" hangingPunct="1">
        <a:spcBef>
          <a:spcPct val="20000"/>
        </a:spcBef>
        <a:buFont typeface="Arial" pitchFamily="34" charset="0"/>
        <a:buChar char="–"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2742172" indent="-304685" algn="l" defTabSz="1218743" rtl="0" eaLnBrk="1" latinLnBrk="0" hangingPunct="1">
        <a:spcBef>
          <a:spcPct val="20000"/>
        </a:spcBef>
        <a:buFont typeface="Arial" pitchFamily="34" charset="0"/>
        <a:buChar char="»"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1543" indent="-304685" algn="l" defTabSz="1218743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0915" indent="-304685" algn="l" defTabSz="1218743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286" indent="-304685" algn="l" defTabSz="1218743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658" indent="-304685" algn="l" defTabSz="1218743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4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372" algn="l" defTabSz="121874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743" algn="l" defTabSz="121874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115" algn="l" defTabSz="121874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486" algn="l" defTabSz="121874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858" algn="l" defTabSz="121874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8" algn="l" defTabSz="121874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1" algn="l" defTabSz="121874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2" algn="l" defTabSz="121874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721" y="2956795"/>
            <a:ext cx="10354315" cy="1619982"/>
          </a:xfrm>
        </p:spPr>
        <p:txBody>
          <a:bodyPr/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Direct Claims Self Service (DCSS)</a:t>
            </a: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>
                <a:solidFill>
                  <a:schemeClr val="bg1"/>
                </a:solidFill>
              </a:rPr>
              <a:t>DoD</a:t>
            </a:r>
            <a:br>
              <a:rPr lang="en-US" sz="4500" dirty="0">
                <a:solidFill>
                  <a:schemeClr val="bg1"/>
                </a:solidFill>
              </a:rPr>
            </a:br>
            <a:r>
              <a:rPr lang="en-US" sz="4500" dirty="0">
                <a:solidFill>
                  <a:schemeClr val="bg1"/>
                </a:solidFill>
              </a:rPr>
              <a:t/>
            </a:r>
            <a:br>
              <a:rPr lang="en-US" sz="45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Proposed Approach, presented Nov 2021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8735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71" y="269820"/>
            <a:ext cx="10969943" cy="457200"/>
          </a:xfrm>
        </p:spPr>
        <p:txBody>
          <a:bodyPr/>
          <a:lstStyle/>
          <a:p>
            <a:r>
              <a:rPr lang="en-US" dirty="0"/>
              <a:t>Retail Pharmacy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50" y="1729171"/>
            <a:ext cx="12182475" cy="42899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685" y="2162755"/>
            <a:ext cx="3625795" cy="24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Beneficiary enters a NCPDP or NPI number from their receipt </a:t>
            </a:r>
          </a:p>
          <a:p>
            <a:pPr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</a:pPr>
            <a:r>
              <a:rPr lang="en-US" sz="2000" dirty="0"/>
              <a:t>OR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They must enter the phone number of the pharmacy that filled the Rx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801818"/>
            <a:ext cx="3787428" cy="403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179" y="175723"/>
            <a:ext cx="4258430" cy="6395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3493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71" y="269820"/>
            <a:ext cx="10969943" cy="457200"/>
          </a:xfrm>
        </p:spPr>
        <p:txBody>
          <a:bodyPr/>
          <a:lstStyle/>
          <a:p>
            <a:r>
              <a:rPr lang="en-US" dirty="0"/>
              <a:t>Retail Pharmacy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50" y="1729171"/>
            <a:ext cx="12182475" cy="42899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685" y="2162755"/>
            <a:ext cx="3625795" cy="2864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no pharmacy returned for entered phone number or NPI, beneficiary can proceed with claim submission without pharmacy.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 this case default pharmacy information will be passed to the back-end by the system.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979" y="269820"/>
            <a:ext cx="6701735" cy="6322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0788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15" y="254311"/>
            <a:ext cx="10969943" cy="457200"/>
          </a:xfrm>
        </p:spPr>
        <p:txBody>
          <a:bodyPr/>
          <a:lstStyle/>
          <a:p>
            <a:r>
              <a:rPr lang="en-US" dirty="0"/>
              <a:t>Receipt Upload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697368"/>
            <a:ext cx="12182475" cy="36379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48314" y="2393343"/>
            <a:ext cx="4839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beneficiary must upload at least one receipt to attach to the claim.</a:t>
            </a:r>
          </a:p>
          <a:p>
            <a:endParaRPr lang="en-US" sz="2000" dirty="0"/>
          </a:p>
          <a:p>
            <a:r>
              <a:rPr lang="en-US" sz="2000" b="1" dirty="0"/>
              <a:t>Please note: </a:t>
            </a:r>
            <a:r>
              <a:rPr lang="en-US" sz="2000" dirty="0"/>
              <a:t>Currently, beneficiaries are only able to upload JPG/JPEG files. We will be extending this to additional files in the future.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617" y="903768"/>
            <a:ext cx="6515358" cy="494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4340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&amp; Submit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614115"/>
            <a:ext cx="12182475" cy="42247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41906" y="2059388"/>
            <a:ext cx="3729162" cy="337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Beneficiary has the opportunity to make edits, view the receipt they’ve uploaded and submit their claim.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beneficiary must agree to the legal terms before they can submit the claim.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Compound vs Single Ingredient drug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941" y="545921"/>
            <a:ext cx="3555914" cy="606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805" y="128065"/>
            <a:ext cx="3415109" cy="605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6928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71" y="269820"/>
            <a:ext cx="10969943" cy="457200"/>
          </a:xfrm>
        </p:spPr>
        <p:txBody>
          <a:bodyPr/>
          <a:lstStyle/>
          <a:p>
            <a:r>
              <a:rPr lang="en-US" dirty="0"/>
              <a:t>Close Prompt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50" y="1737123"/>
            <a:ext cx="12182475" cy="304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62393" y="2600077"/>
            <a:ext cx="49457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the beneficiary chooses the close button at any point, the beneficiary will receive this message asking them if they wish to close out of the application.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85" y="2227299"/>
            <a:ext cx="6243110" cy="175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5809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892410"/>
            <a:ext cx="12182475" cy="26661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171450" indent="-171450" algn="r">
              <a:lnSpc>
                <a:spcPct val="90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833883" y="1986064"/>
            <a:ext cx="4023126" cy="2572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Beneficiary can print the claim information that they submitted, if desired.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Once beneficiary clicks Done, the application closes and the beneficiary is returned to the member website page they started from.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737" y="1272167"/>
            <a:ext cx="5580579" cy="380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5440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CFC2-BCDF-4F9B-8863-CFABE846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 dirty="0"/>
              <a:t>Pending Additions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B9AE8-FCCE-4BEB-AEED-CA13426C2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34843" rIns="0" bIns="34843" rtlCol="0" anchor="t">
            <a:noAutofit/>
          </a:bodyPr>
          <a:lstStyle/>
          <a:p>
            <a:pPr marL="238125" indent="-238125"/>
            <a:r>
              <a:rPr lang="en-US" sz="2650"/>
              <a:t>The following will be presented on a new screen, either at the beginning of the process or the final submission screen:</a:t>
            </a:r>
          </a:p>
          <a:p>
            <a:pPr marL="693420" lvl="1" indent="-234950"/>
            <a:r>
              <a:rPr lang="en-US" sz="2350"/>
              <a:t>Privacy Act Statement</a:t>
            </a:r>
          </a:p>
          <a:p>
            <a:pPr marL="693420" lvl="1" indent="-234950"/>
            <a:r>
              <a:rPr lang="en-US" sz="2350"/>
              <a:t>OMB Approval Number</a:t>
            </a:r>
          </a:p>
          <a:p>
            <a:pPr marL="693420" lvl="1" indent="-234950"/>
            <a:r>
              <a:rPr lang="en-US" sz="2350"/>
              <a:t>OMB Approval Expiration Date</a:t>
            </a:r>
          </a:p>
          <a:p>
            <a:pPr marL="693420" lvl="1" indent="-234950"/>
            <a:r>
              <a:rPr lang="en-US" sz="2350"/>
              <a:t>Agency Disclosure Notice</a:t>
            </a:r>
          </a:p>
        </p:txBody>
      </p:sp>
    </p:spTree>
    <p:extLst>
      <p:ext uri="{BB962C8B-B14F-4D97-AF65-F5344CB8AC3E}">
        <p14:creationId xmlns:p14="http://schemas.microsoft.com/office/powerpoint/2010/main" val="19436358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439" y="224980"/>
            <a:ext cx="10969943" cy="457200"/>
          </a:xfrm>
        </p:spPr>
        <p:txBody>
          <a:bodyPr/>
          <a:lstStyle/>
          <a:p>
            <a:r>
              <a:rPr lang="en-US" dirty="0"/>
              <a:t>Informational Claim Page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1915859"/>
            <a:ext cx="12182475" cy="36500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37323" y="2075290"/>
            <a:ext cx="5558844" cy="284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</a:pPr>
            <a:r>
              <a:rPr lang="en-US" sz="2000" dirty="0"/>
              <a:t>Beneficiaries can submit an electronic direct claim if: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It is a single-ingredient drug 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It is a compound drug 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It was purchased in the US 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Coordination of benefits (COB)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They are registered on express-scripts.com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3157" y="1392639"/>
            <a:ext cx="346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Requirements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909" y="1030836"/>
            <a:ext cx="3091404" cy="4810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313" y="0"/>
            <a:ext cx="3010055" cy="6439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27877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439" y="224980"/>
            <a:ext cx="10969943" cy="457200"/>
          </a:xfrm>
        </p:spPr>
        <p:txBody>
          <a:bodyPr/>
          <a:lstStyle/>
          <a:p>
            <a:r>
              <a:rPr lang="en-US" dirty="0"/>
              <a:t>Starting a Direct Claim – Select Your Claim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181860"/>
            <a:ext cx="12182475" cy="3399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606162" y="2624446"/>
            <a:ext cx="3522429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</a:pPr>
            <a:r>
              <a:rPr lang="en-US" sz="2000" dirty="0"/>
              <a:t>Select claim type: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Single-ingredient medicine 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Compound drug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818" y="1820890"/>
            <a:ext cx="5713127" cy="3959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4751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514439" y="224980"/>
            <a:ext cx="10969943" cy="457200"/>
          </a:xfrm>
        </p:spPr>
        <p:txBody>
          <a:bodyPr/>
          <a:lstStyle/>
          <a:p>
            <a:r>
              <a:rPr lang="en-US" dirty="0"/>
              <a:t>Starting a Direct Claim – Regular vs COB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319870"/>
            <a:ext cx="12182475" cy="36715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591632" y="2603135"/>
            <a:ext cx="3951797" cy="10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By selecting Yes or No beneficiary indicates claim type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1429" y="869419"/>
            <a:ext cx="4754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3"/>
              </a:solidFill>
            </a:endParaRPr>
          </a:p>
          <a:p>
            <a:endParaRPr lang="en-US" sz="2800" dirty="0">
              <a:solidFill>
                <a:schemeClr val="accent3"/>
              </a:solidFill>
            </a:endParaRPr>
          </a:p>
          <a:p>
            <a:r>
              <a:rPr lang="en-US" sz="2800" dirty="0">
                <a:solidFill>
                  <a:schemeClr val="accent3"/>
                </a:solidFill>
              </a:rPr>
              <a:t>Regular vs COB (Coordination of Benefits) claim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58" y="869419"/>
            <a:ext cx="4185713" cy="51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1821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514439" y="224980"/>
            <a:ext cx="10969943" cy="457200"/>
          </a:xfrm>
        </p:spPr>
        <p:txBody>
          <a:bodyPr/>
          <a:lstStyle/>
          <a:p>
            <a:r>
              <a:rPr lang="en-US" dirty="0"/>
              <a:t>Starting a Direct Claim - Regular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49" y="1884458"/>
            <a:ext cx="12182475" cy="3355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8882743" y="2006787"/>
            <a:ext cx="3306081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Beneficiaries eligibility address is the default address.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address can be changed but will only be used for reimbursement.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beneficiary can’t submit the claim under any other benefit except the one they are logged in under.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9618" y="869419"/>
            <a:ext cx="3004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Getting Started (regular claim)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02" y="869419"/>
            <a:ext cx="4082303" cy="497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990" y="1090593"/>
            <a:ext cx="4044206" cy="5016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Left Arrow 3"/>
          <p:cNvSpPr/>
          <p:nvPr/>
        </p:nvSpPr>
        <p:spPr>
          <a:xfrm>
            <a:off x="2226364" y="2687541"/>
            <a:ext cx="580445" cy="397565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039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514439" y="224980"/>
            <a:ext cx="10969943" cy="457200"/>
          </a:xfrm>
        </p:spPr>
        <p:txBody>
          <a:bodyPr/>
          <a:lstStyle/>
          <a:p>
            <a:r>
              <a:rPr lang="en-US" dirty="0"/>
              <a:t>Starting a Direct Claim - COB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49" y="1789043"/>
            <a:ext cx="12182475" cy="3649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14439" y="2671638"/>
            <a:ext cx="64111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Beneficiary can submit an electronic claim for a COB, where they have their Rx claim already covered by their primary coverage and they're submitting it under a secondary coverage.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637" y="985961"/>
            <a:ext cx="727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Getting Started (Coordination of Benefits claim)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208" y="189605"/>
            <a:ext cx="3411110" cy="591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Brace 6"/>
          <p:cNvSpPr/>
          <p:nvPr/>
        </p:nvSpPr>
        <p:spPr>
          <a:xfrm>
            <a:off x="11139777" y="2671638"/>
            <a:ext cx="159026" cy="2472856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683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Information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9" y="2099096"/>
            <a:ext cx="12182475" cy="3013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1318160" y="2323881"/>
            <a:ext cx="3883231" cy="21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Beneficiary enters all the information from their pharmacy receipt.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 progress bar lets them know where they are in the process.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440" y="999307"/>
            <a:ext cx="5664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Completing each step – Single ingredient drug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620" y="317321"/>
            <a:ext cx="4220013" cy="5652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3975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Information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9" y="2242267"/>
            <a:ext cx="12182475" cy="3180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1318160" y="2323881"/>
            <a:ext cx="3883231" cy="24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Beneficiary enters all the information from their pharmacy receipt or Universal Compound Claim Form.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 progress bar lets them know where they are in the process.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883" y="1216549"/>
            <a:ext cx="6528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Completing each step – Compound drug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23" y="162783"/>
            <a:ext cx="4048967" cy="598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3313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1581" y="237506"/>
            <a:ext cx="10969943" cy="457200"/>
          </a:xfrm>
        </p:spPr>
        <p:txBody>
          <a:bodyPr/>
          <a:lstStyle/>
          <a:p>
            <a:r>
              <a:rPr lang="en-US" dirty="0"/>
              <a:t>Contextual Help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50" y="1804946"/>
            <a:ext cx="12182475" cy="4293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38125" y="2139953"/>
            <a:ext cx="3009900" cy="374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Beneficiaries are given contextual help throughout the process, showing them where different fields can be found on a typical pharmacy receipt.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This will help in reducing beneficiary abandonment and confusion.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5" y="857727"/>
            <a:ext cx="3548363" cy="391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380" y="2038258"/>
            <a:ext cx="3120557" cy="384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876" y="548838"/>
            <a:ext cx="3445207" cy="380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4600" y="2735249"/>
            <a:ext cx="2807834" cy="3684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9631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017_Express_Scripts_16-9Whitebgrd_rev_1_">
  <a:themeElements>
    <a:clrScheme name="2015 Express Scripts Color Palette">
      <a:dk1>
        <a:srgbClr val="000000"/>
      </a:dk1>
      <a:lt1>
        <a:sysClr val="window" lastClr="FFFFFF"/>
      </a:lt1>
      <a:dk2>
        <a:srgbClr val="009BDF"/>
      </a:dk2>
      <a:lt2>
        <a:srgbClr val="E5E5E5"/>
      </a:lt2>
      <a:accent1>
        <a:srgbClr val="009BDF"/>
      </a:accent1>
      <a:accent2>
        <a:srgbClr val="14568D"/>
      </a:accent2>
      <a:accent3>
        <a:srgbClr val="F86C06"/>
      </a:accent3>
      <a:accent4>
        <a:srgbClr val="565754"/>
      </a:accent4>
      <a:accent5>
        <a:srgbClr val="F69008"/>
      </a:accent5>
      <a:accent6>
        <a:srgbClr val="ADDBF0"/>
      </a:accent6>
      <a:hlink>
        <a:srgbClr val="0000FF"/>
      </a:hlink>
      <a:folHlink>
        <a:srgbClr val="840C4A"/>
      </a:folHlink>
    </a:clrScheme>
    <a:fontScheme name="Express Scrip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lIns="91440" tIns="91440" rIns="91440" bIns="91440" rtlCol="0" anchor="ctr">
        <a:noAutofit/>
      </a:bodyPr>
      <a:lstStyle>
        <a:defPPr algn="ctr">
          <a:lnSpc>
            <a:spcPct val="90000"/>
          </a:lnSpc>
          <a:spcAft>
            <a:spcPts val="700"/>
          </a:spcAft>
          <a:defRPr dirty="0" err="1" smtClean="0">
            <a:solidFill>
              <a:schemeClr val="bg1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
</file>

<file path=customXml/item2.xml><?xml version="1.0" encoding="utf-8"?>
<sisl xmlns:xsi="http://www.w3.org/2001/XMLSchema-instance" xmlns:xsd="http://www.w3.org/2001/XMLSchema" xmlns="http://www.boldonjames.com/2008/01/sie/internal/label" sislVersion="0" policy="06dbc50a-7c40-497c-8ead-392c4a2b388e" origin="userSelected">
  <element uid="3a0f620a-74f7-4504-a030-448d9ea0e08a" value=""/>
  <element uid="id_classification_confidential" value=""/>
  <element uid="0bf5a77d-3f3a-4e58-9a8a-1570d5e8454d" value=""/>
</sisl>
</file>

<file path=customXml/item3.xml>
</file>

<file path=customXml/itemProps1.xml><?xml version="1.0" encoding="utf-8"?>
<ds:datastoreItem xmlns:ds="http://schemas.openxmlformats.org/officeDocument/2006/customXml" ds:itemID="{93ADB87F-ACB2-4869-8B8A-753F86C40DCF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1DB42599-4EEB-47A2-84DA-797664EE2AAA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00AEFFC8-D1A6-4D2C-99E5-139CE6B2A25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6986</TotalTime>
  <Words>568</Words>
  <Application>Microsoft Office PowerPoint</Application>
  <PresentationFormat>Custom</PresentationFormat>
  <Paragraphs>82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2017_Express_Scripts_16-9Whitebgrd_rev_1_</vt:lpstr>
      <vt:lpstr>Direct Claims Self Service (DCSS) DoD  Proposed Approach, presented Nov 2021</vt:lpstr>
      <vt:lpstr>Informational Claim Page</vt:lpstr>
      <vt:lpstr>Starting a Direct Claim – Select Your Claim</vt:lpstr>
      <vt:lpstr>Starting a Direct Claim – Regular vs COB</vt:lpstr>
      <vt:lpstr>Starting a Direct Claim - Regular</vt:lpstr>
      <vt:lpstr>Starting a Direct Claim - COB</vt:lpstr>
      <vt:lpstr>Prescription Information</vt:lpstr>
      <vt:lpstr>Prescription Information</vt:lpstr>
      <vt:lpstr>Contextual Help</vt:lpstr>
      <vt:lpstr>Retail Pharmacy</vt:lpstr>
      <vt:lpstr>Retail Pharmacy</vt:lpstr>
      <vt:lpstr>Receipt Upload</vt:lpstr>
      <vt:lpstr>Review &amp; Submit </vt:lpstr>
      <vt:lpstr>Close Prompt</vt:lpstr>
      <vt:lpstr>Confirmation</vt:lpstr>
      <vt:lpstr>Pending Additions</vt:lpstr>
    </vt:vector>
  </TitlesOfParts>
  <Company>Express-Scripts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Express Scripts 16:9 Template on White Background</dc:title>
  <dc:creator>Hahn, Andrew W. (EHQ)</dc:creator>
  <cp:lastModifiedBy>Starks, D Kira CTR (USA)</cp:lastModifiedBy>
  <cp:revision>270</cp:revision>
  <dcterms:created xsi:type="dcterms:W3CDTF">2017-01-09T23:31:06Z</dcterms:created>
  <dcterms:modified xsi:type="dcterms:W3CDTF">2021-12-01T20:13:38Z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cf4b5fc2-ce35-4b00-8ea1-190f86649253</vt:lpwstr>
  </property>
  <property fmtid="{D5CDD505-2E9C-101B-9397-08002B2CF9AE}" pid="3" name="bjSaver">
    <vt:lpwstr>GwCNjCJUilMYT3JZixyIyZWJkULWBLeg</vt:lpwstr>
  </property>
  <property fmtid="{D5CDD505-2E9C-101B-9397-08002B2CF9AE}" pid="4" name="bjDocumentSecurityLabel">
    <vt:lpwstr>Confidential</vt:lpwstr>
  </property>
  <property fmtid="{D5CDD505-2E9C-101B-9397-08002B2CF9AE}" pid="5" name="bjESIDataClassification">
    <vt:lpwstr>XYZZYConfidentialfwo[qei34890ty@^C@#%^11dc45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policy="06dbc50a-7c40-497c-8ead-392c4a2b388e" origin="userSelected" xmlns="http://www.boldonj</vt:lpwstr>
  </property>
  <property fmtid="{D5CDD505-2E9C-101B-9397-08002B2CF9AE}" pid="7" name="bjDocumentLabelXML-0">
    <vt:lpwstr>ames.com/2008/01/sie/internal/label"&gt;&lt;element uid="3a0f620a-74f7-4504-a030-448d9ea0e08a" value="" /&gt;&lt;element uid="id_classification_confidential" value="" /&gt;&lt;element uid="0bf5a77d-3f3a-4e58-9a8a-1570d5e8454d" value="" /&gt;&lt;/sisl&gt;</vt:lpwstr>
  </property>
</Properties>
</file>