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24"/>
  </p:sldMasterIdLst>
  <p:notesMasterIdLst>
    <p:notesMasterId r:id="rId27"/>
  </p:notesMasterIdLst>
  <p:sldIdLst>
    <p:sldId id="256" r:id="rId25"/>
    <p:sldId id="257" r:id="rId26"/>
  </p:sldIdLst>
  <p:sldSz cx="5486400" cy="7315200" type="B5JIS"/>
  <p:notesSz cx="7010400" cy="9296400"/>
  <p:defaultTextStyle>
    <a:defPPr>
      <a:defRPr lang="en-US"/>
    </a:defPPr>
    <a:lvl1pPr marL="0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13502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27004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40506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54008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67510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81012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94514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508016" algn="l" defTabSz="62700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17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94687" autoAdjust="0"/>
  </p:normalViewPr>
  <p:slideViewPr>
    <p:cSldViewPr>
      <p:cViewPr varScale="1">
        <p:scale>
          <a:sx n="102" d="100"/>
          <a:sy n="102" d="100"/>
        </p:scale>
        <p:origin x="3126" y="102"/>
      </p:cViewPr>
      <p:guideLst>
        <p:guide orient="horz" pos="2304"/>
        <p:guide pos="17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slide" Target="slides/slide2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Master" Target="slideMasters/slideMaster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2035C-E54F-4824-A8DD-2DD9F3DC1744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674B8-6444-448F-84A3-B8D7BDEEB3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2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7100" y="696913"/>
            <a:ext cx="2616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674B8-6444-448F-84A3-B8D7BDEEB3D3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446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F674B8-6444-448F-84A3-B8D7BDEEB3D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5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2272463"/>
            <a:ext cx="4663440" cy="15680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4145280"/>
            <a:ext cx="384048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3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54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94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08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9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499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292957"/>
            <a:ext cx="1234440" cy="62416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292957"/>
            <a:ext cx="3611880" cy="6241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30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61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4700694"/>
            <a:ext cx="4663440" cy="1452880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3100494"/>
            <a:ext cx="4663440" cy="160020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135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2700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4050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254008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56751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88101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19451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508016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9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1706891"/>
            <a:ext cx="2423160" cy="482769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1706891"/>
            <a:ext cx="2423160" cy="482769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3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30" y="1637453"/>
            <a:ext cx="2424113" cy="68241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30" y="2319877"/>
            <a:ext cx="2424113" cy="421470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5" y="1637453"/>
            <a:ext cx="2425065" cy="682414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13502" indent="0">
              <a:buNone/>
              <a:defRPr sz="1400" b="1"/>
            </a:lvl2pPr>
            <a:lvl3pPr marL="627004" indent="0">
              <a:buNone/>
              <a:defRPr sz="1200" b="1"/>
            </a:lvl3pPr>
            <a:lvl4pPr marL="940506" indent="0">
              <a:buNone/>
              <a:defRPr sz="1100" b="1"/>
            </a:lvl4pPr>
            <a:lvl5pPr marL="1254008" indent="0">
              <a:buNone/>
              <a:defRPr sz="1100" b="1"/>
            </a:lvl5pPr>
            <a:lvl6pPr marL="1567510" indent="0">
              <a:buNone/>
              <a:defRPr sz="1100" b="1"/>
            </a:lvl6pPr>
            <a:lvl7pPr marL="1881012" indent="0">
              <a:buNone/>
              <a:defRPr sz="1100" b="1"/>
            </a:lvl7pPr>
            <a:lvl8pPr marL="2194514" indent="0">
              <a:buNone/>
              <a:defRPr sz="1100" b="1"/>
            </a:lvl8pPr>
            <a:lvl9pPr marL="250801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5" y="2319877"/>
            <a:ext cx="2425065" cy="4214706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86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95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80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291254"/>
            <a:ext cx="1804988" cy="123952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291254"/>
            <a:ext cx="3067050" cy="624332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1530774"/>
            <a:ext cx="1804988" cy="5003800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96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5120640"/>
            <a:ext cx="3291840" cy="60452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653626"/>
            <a:ext cx="3291840" cy="4389120"/>
          </a:xfrm>
        </p:spPr>
        <p:txBody>
          <a:bodyPr/>
          <a:lstStyle>
            <a:lvl1pPr marL="0" indent="0">
              <a:buNone/>
              <a:defRPr sz="2200"/>
            </a:lvl1pPr>
            <a:lvl2pPr marL="313502" indent="0">
              <a:buNone/>
              <a:defRPr sz="1900"/>
            </a:lvl2pPr>
            <a:lvl3pPr marL="627004" indent="0">
              <a:buNone/>
              <a:defRPr sz="1600"/>
            </a:lvl3pPr>
            <a:lvl4pPr marL="940506" indent="0">
              <a:buNone/>
              <a:defRPr sz="1400"/>
            </a:lvl4pPr>
            <a:lvl5pPr marL="1254008" indent="0">
              <a:buNone/>
              <a:defRPr sz="1400"/>
            </a:lvl5pPr>
            <a:lvl6pPr marL="1567510" indent="0">
              <a:buNone/>
              <a:defRPr sz="1400"/>
            </a:lvl6pPr>
            <a:lvl7pPr marL="1881012" indent="0">
              <a:buNone/>
              <a:defRPr sz="1400"/>
            </a:lvl7pPr>
            <a:lvl8pPr marL="2194514" indent="0">
              <a:buNone/>
              <a:defRPr sz="1400"/>
            </a:lvl8pPr>
            <a:lvl9pPr marL="2508016" indent="0">
              <a:buNone/>
              <a:defRPr sz="14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5725160"/>
            <a:ext cx="3291840" cy="858520"/>
          </a:xfrm>
        </p:spPr>
        <p:txBody>
          <a:bodyPr/>
          <a:lstStyle>
            <a:lvl1pPr marL="0" indent="0">
              <a:buNone/>
              <a:defRPr sz="1000"/>
            </a:lvl1pPr>
            <a:lvl2pPr marL="313502" indent="0">
              <a:buNone/>
              <a:defRPr sz="800"/>
            </a:lvl2pPr>
            <a:lvl3pPr marL="627004" indent="0">
              <a:buNone/>
              <a:defRPr sz="700"/>
            </a:lvl3pPr>
            <a:lvl4pPr marL="940506" indent="0">
              <a:buNone/>
              <a:defRPr sz="600"/>
            </a:lvl4pPr>
            <a:lvl5pPr marL="1254008" indent="0">
              <a:buNone/>
              <a:defRPr sz="600"/>
            </a:lvl5pPr>
            <a:lvl6pPr marL="1567510" indent="0">
              <a:buNone/>
              <a:defRPr sz="600"/>
            </a:lvl6pPr>
            <a:lvl7pPr marL="1881012" indent="0">
              <a:buNone/>
              <a:defRPr sz="600"/>
            </a:lvl7pPr>
            <a:lvl8pPr marL="2194514" indent="0">
              <a:buNone/>
              <a:defRPr sz="600"/>
            </a:lvl8pPr>
            <a:lvl9pPr marL="250801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44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292946"/>
            <a:ext cx="4937760" cy="1219200"/>
          </a:xfrm>
          <a:prstGeom prst="rect">
            <a:avLst/>
          </a:prstGeom>
        </p:spPr>
        <p:txBody>
          <a:bodyPr vert="horz" lIns="62700" tIns="31350" rIns="62700" bIns="313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706891"/>
            <a:ext cx="4937760" cy="4827694"/>
          </a:xfrm>
          <a:prstGeom prst="rect">
            <a:avLst/>
          </a:prstGeom>
        </p:spPr>
        <p:txBody>
          <a:bodyPr vert="horz" lIns="62700" tIns="31350" rIns="62700" bIns="313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780117"/>
            <a:ext cx="1280160" cy="389466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DBD0E-F8FD-4106-881B-EBDD826BAE22}" type="datetimeFigureOut">
              <a:rPr lang="en-US" smtClean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6780117"/>
            <a:ext cx="1737360" cy="389466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6780117"/>
            <a:ext cx="1280160" cy="389466"/>
          </a:xfrm>
          <a:prstGeom prst="rect">
            <a:avLst/>
          </a:prstGeom>
        </p:spPr>
        <p:txBody>
          <a:bodyPr vert="horz" lIns="62700" tIns="31350" rIns="62700" bIns="3135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A495-7261-4753-8D1D-360EF5AEBE0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0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27004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5127" indent="-235127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41" indent="-195939" algn="l" defTabSz="627004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55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57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0759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24261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37763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51265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64767" indent="-156751" algn="l" defTabSz="62700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13502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04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40506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008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67510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81012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14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08016" algn="l" defTabSz="6270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418" y="133183"/>
            <a:ext cx="32099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Business name: __________________________________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5569" y="5161936"/>
            <a:ext cx="2119544" cy="135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Address or contact correction: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</a:t>
            </a:r>
          </a:p>
          <a:p>
            <a:pPr>
              <a:lnSpc>
                <a:spcPct val="15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146" y="290655"/>
            <a:ext cx="3209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Was your facility active in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[YEAR]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178" y="633792"/>
            <a:ext cx="3186627" cy="57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What products did you manufacture in [YEAR]?</a:t>
            </a:r>
          </a:p>
          <a:p>
            <a:pPr>
              <a:lnSpc>
                <a:spcPct val="150000"/>
              </a:lnSpc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Primary _____________________________________________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Secondary ___________________________________________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40633" y="3759108"/>
            <a:ext cx="2129417" cy="1271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would you like to be contacted? </a:t>
            </a:r>
          </a:p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  </a:t>
            </a:r>
          </a:p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person’s name: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6775507"/>
            <a:ext cx="1833076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Thank you for your time.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1670" y="1707509"/>
            <a:ext cx="3240571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your annual capacity?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691" y="1205427"/>
            <a:ext cx="3186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much of your primary product did you produce in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[YEAR]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? (Please indicate unit of measure)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________________________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units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______________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2146" y="2098614"/>
            <a:ext cx="3270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much timber/raw material did you receive in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[YEAR]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(Please indicate unit of measure)</a:t>
            </a:r>
          </a:p>
          <a:p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 </a:t>
            </a:r>
            <a:r>
              <a:rPr lang="en-US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1669" y="2634912"/>
            <a:ext cx="3373531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Ownership of raw material received,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[YEAR]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all that apply):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USFS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BLM 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State  </a:t>
            </a: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 </a:t>
            </a:r>
            <a:r>
              <a:rPr lang="en-US" sz="1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Tribal  </a:t>
            </a:r>
          </a:p>
          <a:p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from each ownership: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_______  _______  ______   ________   _______   ______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902" y="3763310"/>
            <a:ext cx="3177228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 of raw material received, </a:t>
            </a:r>
            <a:r>
              <a:rPr lang="en-US" sz="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[YEAR]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all that apply):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Your county  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Adjacent counties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Out of state</a:t>
            </a: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from each origin: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__________         __________  	       ___________</a:t>
            </a:r>
          </a:p>
          <a:p>
            <a:endParaRPr lang="en-US" sz="7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________________________ Percent 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18" y="3452195"/>
            <a:ext cx="52706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------------------------------------------------ Fold here -----------------------------------------------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8878" y="4775157"/>
            <a:ext cx="3177228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Total residue volume: _______________  units _________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Chips/Slabs/Ends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Sawdust  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Shavings  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Bark</a:t>
            </a:r>
          </a:p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of total:</a:t>
            </a:r>
          </a:p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     _________    _________     _________</a:t>
            </a:r>
          </a:p>
          <a:p>
            <a:pPr lvl="0"/>
            <a:endParaRPr lang="en-US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Disposition of residuals (circle appropriate):</a:t>
            </a:r>
          </a:p>
          <a:p>
            <a:pPr lvl="0"/>
            <a:endParaRPr lang="en-US" sz="9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Sold/used	             Sold/used        Sold/used     Sold/used</a:t>
            </a:r>
          </a:p>
          <a:p>
            <a:pPr lvl="0"/>
            <a:r>
              <a:rPr lang="en-US" sz="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Unused                    Unused 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	 Unused         Unused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71918" y="79919"/>
            <a:ext cx="19940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Please answer the questions as completely as possible. Review your records, if you have time. We will make estimates for missing items and non-responding firms, but your best recollection is likely better than our estimates. </a:t>
            </a: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All individual responses are kept confidential.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773" y="6379754"/>
            <a:ext cx="3223959" cy="603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many days did you operate in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[YEAR]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? ____________</a:t>
            </a:r>
          </a:p>
          <a:p>
            <a:pPr>
              <a:lnSpc>
                <a:spcPct val="200000"/>
              </a:lnSpc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How many employees: Production_______ Admin _______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1918" y="1646515"/>
            <a:ext cx="19187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If you have any questions, or are willing to share additional sales information to assist us in estimating your industry’s economic contribution to the state economy, please contact [CONTACT NAME, PHONE AND EMAIL].</a:t>
            </a:r>
            <a:endParaRPr lang="en-US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177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5"/>
            <a:ext cx="5486400" cy="367437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0800000">
            <a:off x="353471" y="6327113"/>
            <a:ext cx="4779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 Black" panose="020B0A04020102020204" pitchFamily="34" charset="0"/>
              </a:rPr>
              <a:t>Thank you for your participation!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06618" y="5439154"/>
            <a:ext cx="3273151" cy="60239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D03D2A1-801F-4DD5-839F-6BBECD85B2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8200" y="4399944"/>
            <a:ext cx="2636697" cy="7533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5400836-CD66-4C6B-8D30-6B7E6DBE34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>
            <a:off x="3886200" y="4400247"/>
            <a:ext cx="640135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446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23D6579-4E2F-4F4E-8F88-197772B2F366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BF321CCA-A79D-4D1D-8232-E5523A5A369E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8E6E4C95-47F1-41FF-973B-CE69B9267411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79870CE5-C966-4283-94FE-CF72D656A601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D1290FA2-9A09-4B8F-B4F0-EDC3A5B245FB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157CD81E-40B9-4B22-914B-3A5D75C80FD1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0EB8C348-8125-4798-B8F2-739C2ECE9E20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C0149BF0-15AC-48DC-A68B-8813D0BA70FF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CF89E7F3-DE56-4DE8-B65D-225DC341EE88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A9DF212C-4741-419D-B1E4-2490E240A332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672BB129-C36B-487B-A308-3EF01D16EC12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DB2DF69-1DC3-439F-92B6-30FF5508BDED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A11334C3-6CAF-46FA-8B81-EF37333989AB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CF8F8F3B-609A-41C6-9C9A-84A882E384AF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103C7308-0AD8-4377-A3EA-99428DECA375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AECA5832-DBFB-4719-AE12-10431179A27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DBE1E935-56CD-4945-B4EB-EE948F63C3CC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D5DC2171-0566-4121-8F84-BBA0E7D8B32E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E070956F-AFA2-4060-92E5-F17672D88746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745CC27D-3B02-42C1-854F-C0421BFF2F23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89EA5653-0B57-4298-A998-95031B03E550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D1576D93-54D5-448D-822F-D49F0F2A9810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BF4292AF-B015-4086-831A-612F71E1351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371</Words>
  <Application>Microsoft Office PowerPoint</Application>
  <PresentationFormat>Custom</PresentationFormat>
  <Paragraphs>47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Simmons</dc:creator>
  <cp:lastModifiedBy>Dillon, Thale</cp:lastModifiedBy>
  <cp:revision>91</cp:revision>
  <cp:lastPrinted>2018-02-07T16:25:31Z</cp:lastPrinted>
  <dcterms:created xsi:type="dcterms:W3CDTF">2013-12-20T20:45:56Z</dcterms:created>
  <dcterms:modified xsi:type="dcterms:W3CDTF">2021-05-04T21:43:57Z</dcterms:modified>
</cp:coreProperties>
</file>