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50743-66FA-4D66-8CA5-EA67D0B0B637}"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218584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0743-66FA-4D66-8CA5-EA67D0B0B637}"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416722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0743-66FA-4D66-8CA5-EA67D0B0B637}"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405347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E50743-66FA-4D66-8CA5-EA67D0B0B637}"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17351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E50743-66FA-4D66-8CA5-EA67D0B0B637}"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94416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50743-66FA-4D66-8CA5-EA67D0B0B637}"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368192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50743-66FA-4D66-8CA5-EA67D0B0B637}" type="datetimeFigureOut">
              <a:rPr lang="en-US" smtClean="0"/>
              <a:t>2/11/2022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253991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E50743-66FA-4D66-8CA5-EA67D0B0B637}" type="datetimeFigureOut">
              <a:rPr lang="en-US" smtClean="0"/>
              <a:t>2/11/2022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1152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50743-66FA-4D66-8CA5-EA67D0B0B637}" type="datetimeFigureOut">
              <a:rPr lang="en-US" smtClean="0"/>
              <a:t>2/11/2022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365971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E50743-66FA-4D66-8CA5-EA67D0B0B637}"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118345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E50743-66FA-4D66-8CA5-EA67D0B0B637}" type="datetimeFigureOut">
              <a:rPr lang="en-US" smtClean="0"/>
              <a:t>2/11/2022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D56D3-2D82-4025-82FF-3E7D074EF002}" type="slidenum">
              <a:rPr lang="en-US" smtClean="0"/>
              <a:t>‹#›</a:t>
            </a:fld>
            <a:endParaRPr lang="en-US"/>
          </a:p>
        </p:txBody>
      </p:sp>
    </p:spTree>
    <p:extLst>
      <p:ext uri="{BB962C8B-B14F-4D97-AF65-F5344CB8AC3E}">
        <p14:creationId xmlns:p14="http://schemas.microsoft.com/office/powerpoint/2010/main" val="247273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50743-66FA-4D66-8CA5-EA67D0B0B637}" type="datetimeFigureOut">
              <a:rPr lang="en-US" smtClean="0"/>
              <a:t>2/11/2022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D56D3-2D82-4025-82FF-3E7D074EF002}" type="slidenum">
              <a:rPr lang="en-US" smtClean="0"/>
              <a:t>‹#›</a:t>
            </a:fld>
            <a:endParaRPr lang="en-US"/>
          </a:p>
        </p:txBody>
      </p:sp>
    </p:spTree>
    <p:extLst>
      <p:ext uri="{BB962C8B-B14F-4D97-AF65-F5344CB8AC3E}">
        <p14:creationId xmlns:p14="http://schemas.microsoft.com/office/powerpoint/2010/main" val="2630460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whs.mc-alex.esd.mbx.dd-dod-information-collections@mail.mi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344333" y="330201"/>
            <a:ext cx="5618378" cy="6073240"/>
          </a:xfrm>
          <a:prstGeom prst="rect">
            <a:avLst/>
          </a:prstGeom>
        </p:spPr>
      </p:pic>
      <p:sp>
        <p:nvSpPr>
          <p:cNvPr id="3" name="TextBox 2"/>
          <p:cNvSpPr txBox="1"/>
          <p:nvPr/>
        </p:nvSpPr>
        <p:spPr>
          <a:xfrm>
            <a:off x="237067" y="505196"/>
            <a:ext cx="2590800" cy="1477328"/>
          </a:xfrm>
          <a:prstGeom prst="rect">
            <a:avLst/>
          </a:prstGeom>
          <a:noFill/>
        </p:spPr>
        <p:txBody>
          <a:bodyPr wrap="square" rtlCol="0">
            <a:spAutoFit/>
          </a:bodyPr>
          <a:lstStyle/>
          <a:p>
            <a:pPr algn="ctr"/>
            <a:r>
              <a:rPr lang="en-US" dirty="0" smtClean="0">
                <a:solidFill>
                  <a:srgbClr val="FF0000"/>
                </a:solidFill>
              </a:rPr>
              <a:t>OMB Message that user must select continue or the ISOPREP cannot be accessed for creation or any viewing/updating.</a:t>
            </a:r>
            <a:endParaRPr lang="en-US" dirty="0">
              <a:solidFill>
                <a:srgbClr val="FF0000"/>
              </a:solidFill>
            </a:endParaRPr>
          </a:p>
        </p:txBody>
      </p:sp>
      <p:sp>
        <p:nvSpPr>
          <p:cNvPr id="2" name="Rectangle 1"/>
          <p:cNvSpPr/>
          <p:nvPr/>
        </p:nvSpPr>
        <p:spPr>
          <a:xfrm>
            <a:off x="6963937" y="2141035"/>
            <a:ext cx="306659" cy="2286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861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76200"/>
            <a:ext cx="9203267" cy="67140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318579512"/>
              </p:ext>
            </p:extLst>
          </p:nvPr>
        </p:nvGraphicFramePr>
        <p:xfrm>
          <a:off x="1634060" y="1458067"/>
          <a:ext cx="9135536" cy="2373029"/>
        </p:xfrm>
        <a:graphic>
          <a:graphicData uri="http://schemas.openxmlformats.org/drawingml/2006/table">
            <a:tbl>
              <a:tblPr>
                <a:effectLst>
                  <a:outerShdw blurRad="50800" dist="38100" dir="2700000" algn="tl" rotWithShape="0">
                    <a:prstClr val="black">
                      <a:alpha val="40000"/>
                    </a:prstClr>
                  </a:outerShdw>
                </a:effectLst>
              </a:tblPr>
              <a:tblGrid>
                <a:gridCol w="9135536">
                  <a:extLst>
                    <a:ext uri="{9D8B030D-6E8A-4147-A177-3AD203B41FA5}">
                      <a16:colId xmlns:a16="http://schemas.microsoft.com/office/drawing/2014/main" val="3694627503"/>
                    </a:ext>
                  </a:extLst>
                </a:gridCol>
              </a:tblGrid>
              <a:tr h="336123">
                <a:tc>
                  <a:txBody>
                    <a:bodyPr/>
                    <a:lstStyle/>
                    <a:p>
                      <a:pPr algn="ctr"/>
                      <a:r>
                        <a:rPr lang="en-US" sz="1700" b="1" kern="1200" dirty="0">
                          <a:solidFill>
                            <a:schemeClr val="tx1"/>
                          </a:solidFill>
                          <a:latin typeface="+mn-lt"/>
                          <a:ea typeface="+mn-ea"/>
                          <a:cs typeface="+mn-cs"/>
                        </a:rPr>
                        <a:t>PRIVACY ACT STATEMENT</a:t>
                      </a:r>
                    </a:p>
                  </a:txBody>
                  <a:tcPr marL="87782" marR="87782" marT="43891" marB="43891" anchor="ctr">
                    <a:lnL>
                      <a:noFill/>
                    </a:lnL>
                    <a:lnR>
                      <a:noFill/>
                    </a:lnR>
                    <a:lnT w="19050" cap="flat" cmpd="sng" algn="ctr">
                      <a:solidFill>
                        <a:srgbClr val="222222"/>
                      </a:solidFill>
                      <a:prstDash val="solid"/>
                      <a:round/>
                      <a:headEnd type="none" w="med" len="med"/>
                      <a:tailEnd type="none" w="med" len="med"/>
                    </a:lnT>
                    <a:lnB>
                      <a:noFill/>
                    </a:lnB>
                    <a:solidFill>
                      <a:srgbClr val="CBCBE6"/>
                    </a:solidFill>
                  </a:tcPr>
                </a:tc>
                <a:extLst>
                  <a:ext uri="{0D108BD9-81ED-4DB2-BD59-A6C34878D82A}">
                    <a16:rowId xmlns:a16="http://schemas.microsoft.com/office/drawing/2014/main" val="885123571"/>
                  </a:ext>
                </a:extLst>
              </a:tr>
              <a:tr h="2026167">
                <a:tc>
                  <a:txBody>
                    <a:bodyPr/>
                    <a:lstStyle/>
                    <a:p>
                      <a:r>
                        <a:rPr kumimoji="0" lang="en-US" sz="1200" b="1" i="0" u="none" strike="noStrike" kern="1200"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AUTHORITY: </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10 U.S.C. Sections 133, 3012 and 8012; E.O. 13478.</a:t>
                      </a:r>
                    </a:p>
                    <a:p>
                      <a:r>
                        <a:rPr kumimoji="0" lang="en-US" sz="1200" b="1" i="0" u="none" strike="noStrike" kern="1200"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PRINCIPAL PURPOSE(S): </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To protect recovery forces from enemy entrapment and facilitate the recovery of isolated persons.</a:t>
                      </a:r>
                    </a:p>
                    <a:p>
                      <a:r>
                        <a:rPr kumimoji="0" lang="en-US" sz="1200" b="1" i="0" u="none" strike="noStrike" kern="1200"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ROUTINE USE(S): </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To be completed by designated personnel subject to isolation due to hostile activity. Contains personal information that may be used to ensure positive identification. The ISOPREP will be </a:t>
                      </a:r>
                      <a:r>
                        <a:rPr lang="en-US" sz="1200" b="1" i="0" u="none" strike="noStrike" kern="1200" baseline="0" dirty="0" smtClean="0">
                          <a:solidFill>
                            <a:srgbClr val="00B050"/>
                          </a:solidFill>
                          <a:latin typeface="Times New Roman" panose="02020603050405020304" pitchFamily="18" charset="0"/>
                          <a:ea typeface="+mn-ea"/>
                          <a:cs typeface="Times New Roman" panose="02020603050405020304" pitchFamily="18" charset="0"/>
                        </a:rPr>
                        <a:t>Controlled Unclassified Information (CUI) </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when single or combinations of blocks are completed as described in the instructions. Blocks 50-56 are optional blocks and are only utilized when directed by unit Standard Operating Procedures or Service doctrine. When blocks 1.a-1.b, or block 5, or block 6 are complete and any one of blocks 50 – 56 are also complete the form becomes </a:t>
                      </a:r>
                      <a:r>
                        <a:rPr lang="en-US" sz="1200" b="1" i="0" u="none" strike="noStrike" kern="1200" baseline="0" dirty="0" smtClean="0">
                          <a:solidFill>
                            <a:srgbClr val="0070C0"/>
                          </a:solidFill>
                          <a:latin typeface="Times New Roman" panose="02020603050405020304" pitchFamily="18" charset="0"/>
                          <a:ea typeface="+mn-ea"/>
                          <a:cs typeface="Times New Roman" panose="02020603050405020304" pitchFamily="18" charset="0"/>
                        </a:rPr>
                        <a:t>CONFIDENTIAL</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releasable to the author regardless of clearance level and must be handled appropriately. The ISOPREP may only be transmitted encrypted via .mil/.</a:t>
                      </a:r>
                      <a:r>
                        <a:rPr lang="en-US" sz="12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gov</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to .mil/.</a:t>
                      </a:r>
                      <a:r>
                        <a:rPr lang="en-US" sz="1200" b="0" i="0" u="none" strike="noStrike" kern="1200" baseline="0" dirty="0" err="1" smtClean="0">
                          <a:solidFill>
                            <a:schemeClr val="tx1"/>
                          </a:solidFill>
                          <a:latin typeface="Times New Roman" panose="02020603050405020304" pitchFamily="18" charset="0"/>
                          <a:ea typeface="+mn-ea"/>
                          <a:cs typeface="Times New Roman" panose="02020603050405020304" pitchFamily="18" charset="0"/>
                        </a:rPr>
                        <a:t>gov</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 email accounts.</a:t>
                      </a:r>
                    </a:p>
                    <a:p>
                      <a:r>
                        <a:rPr kumimoji="0" lang="en-US" sz="1200" b="1" i="0" u="none" strike="noStrike" kern="1200"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DISCLOSURE IS MANDATORY. </a:t>
                      </a:r>
                      <a:r>
                        <a:rPr lang="en-US" sz="1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The information is necessary since it affects the entire personnel recovery process. Exceptions on disclosure are made for government contractors.</a:t>
                      </a:r>
                    </a:p>
                  </a:txBody>
                  <a:tcPr marL="87782" marR="87782" marT="43891" marB="43891" anchor="ctr">
                    <a:lnL>
                      <a:noFill/>
                    </a:lnL>
                    <a:lnR>
                      <a:noFill/>
                    </a:lnR>
                    <a:lnT>
                      <a:noFill/>
                    </a:lnT>
                    <a:lnB>
                      <a:noFill/>
                    </a:lnB>
                    <a:solidFill>
                      <a:srgbClr val="FFFFFF"/>
                    </a:solidFill>
                  </a:tcPr>
                </a:tc>
                <a:extLst>
                  <a:ext uri="{0D108BD9-81ED-4DB2-BD59-A6C34878D82A}">
                    <a16:rowId xmlns:a16="http://schemas.microsoft.com/office/drawing/2014/main" val="3341124605"/>
                  </a:ext>
                </a:extLst>
              </a:tr>
            </a:tbl>
          </a:graphicData>
        </a:graphic>
      </p:graphicFrame>
      <p:pic>
        <p:nvPicPr>
          <p:cNvPr id="14" name="Picture 13"/>
          <p:cNvPicPr>
            <a:picLocks noChangeAspect="1"/>
          </p:cNvPicPr>
          <p:nvPr/>
        </p:nvPicPr>
        <p:blipFill>
          <a:blip r:embed="rId2"/>
          <a:stretch>
            <a:fillRect/>
          </a:stretch>
        </p:blipFill>
        <p:spPr>
          <a:xfrm>
            <a:off x="1617128" y="505196"/>
            <a:ext cx="9169401" cy="523875"/>
          </a:xfrm>
          <a:prstGeom prst="rect">
            <a:avLst/>
          </a:prstGeom>
        </p:spPr>
      </p:pic>
      <p:sp>
        <p:nvSpPr>
          <p:cNvPr id="15" name="Rectangle 14"/>
          <p:cNvSpPr/>
          <p:nvPr/>
        </p:nvSpPr>
        <p:spPr>
          <a:xfrm>
            <a:off x="3886299" y="124496"/>
            <a:ext cx="4377160" cy="369332"/>
          </a:xfrm>
          <a:prstGeom prst="rect">
            <a:avLst/>
          </a:prstGeom>
        </p:spPr>
        <p:txBody>
          <a:bodyPr wrap="none">
            <a:spAutoFit/>
          </a:bodyPr>
          <a:lstStyle/>
          <a:p>
            <a:r>
              <a:rPr lang="en-US" dirty="0">
                <a:solidFill>
                  <a:srgbClr val="0070C0"/>
                </a:solidFill>
              </a:rPr>
              <a:t>CONFIDENTIAL (when blocks 50 - 56 filled in)</a:t>
            </a:r>
          </a:p>
        </p:txBody>
      </p:sp>
      <p:sp>
        <p:nvSpPr>
          <p:cNvPr id="16" name="Rectangle 15"/>
          <p:cNvSpPr/>
          <p:nvPr/>
        </p:nvSpPr>
        <p:spPr>
          <a:xfrm>
            <a:off x="3357844" y="1040439"/>
            <a:ext cx="5687967" cy="369332"/>
          </a:xfrm>
          <a:prstGeom prst="rect">
            <a:avLst/>
          </a:prstGeom>
        </p:spPr>
        <p:txBody>
          <a:bodyPr wrap="none">
            <a:spAutoFit/>
          </a:bodyPr>
          <a:lstStyle/>
          <a:p>
            <a:r>
              <a:rPr lang="en-US" b="1" dirty="0"/>
              <a:t>Read the AGENCY </a:t>
            </a:r>
            <a:r>
              <a:rPr lang="en-US" b="1" dirty="0" smtClean="0"/>
              <a:t>DISCLOSURE </a:t>
            </a:r>
            <a:r>
              <a:rPr lang="en-US" b="1" dirty="0"/>
              <a:t>NOTICE, at top of Page 3.</a:t>
            </a:r>
          </a:p>
        </p:txBody>
      </p:sp>
      <p:sp>
        <p:nvSpPr>
          <p:cNvPr id="17" name="TextBox 16"/>
          <p:cNvSpPr txBox="1"/>
          <p:nvPr/>
        </p:nvSpPr>
        <p:spPr>
          <a:xfrm>
            <a:off x="237067" y="505196"/>
            <a:ext cx="1066800" cy="646331"/>
          </a:xfrm>
          <a:prstGeom prst="rect">
            <a:avLst/>
          </a:prstGeom>
          <a:noFill/>
          <a:ln>
            <a:solidFill>
              <a:schemeClr val="tx1"/>
            </a:solidFill>
          </a:ln>
        </p:spPr>
        <p:txBody>
          <a:bodyPr wrap="square" rtlCol="0">
            <a:spAutoFit/>
          </a:bodyPr>
          <a:lstStyle/>
          <a:p>
            <a:pPr algn="ctr"/>
            <a:r>
              <a:rPr lang="en-US" dirty="0" smtClean="0">
                <a:solidFill>
                  <a:srgbClr val="FF0000"/>
                </a:solidFill>
              </a:rPr>
              <a:t>Top of Page 1</a:t>
            </a:r>
            <a:endParaRPr lang="en-US" dirty="0">
              <a:solidFill>
                <a:srgbClr val="FF0000"/>
              </a:solidFill>
            </a:endParaRPr>
          </a:p>
        </p:txBody>
      </p:sp>
    </p:spTree>
    <p:extLst>
      <p:ext uri="{BB962C8B-B14F-4D97-AF65-F5344CB8AC3E}">
        <p14:creationId xmlns:p14="http://schemas.microsoft.com/office/powerpoint/2010/main" val="288337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92" y="1029071"/>
            <a:ext cx="4072374" cy="615553"/>
          </a:xfrm>
          <a:prstGeom prst="rect">
            <a:avLst/>
          </a:prstGeom>
        </p:spPr>
        <p:txBody>
          <a:bodyPr wrap="square">
            <a:spAutoFit/>
          </a:bodyPr>
          <a:lstStyle/>
          <a:p>
            <a:pPr lvl="0" eaLnBrk="0" fontAlgn="base" hangingPunct="0">
              <a:spcBef>
                <a:spcPct val="0"/>
              </a:spcBef>
              <a:spcAft>
                <a:spcPct val="0"/>
              </a:spcAft>
            </a:pPr>
            <a:r>
              <a:rPr lang="en-US" altLang="en-US" sz="1700" b="1" dirty="0"/>
              <a:t>OMB CONTROL NUMBER:  </a:t>
            </a:r>
            <a:r>
              <a:rPr lang="en-US" altLang="en-US" sz="1700" b="1" dirty="0" smtClean="0"/>
              <a:t>0701-0166</a:t>
            </a:r>
            <a:endParaRPr lang="en-US" altLang="en-US" sz="1700" b="1" dirty="0"/>
          </a:p>
          <a:p>
            <a:pPr lvl="0" eaLnBrk="0" fontAlgn="base" hangingPunct="0">
              <a:spcBef>
                <a:spcPct val="0"/>
              </a:spcBef>
              <a:spcAft>
                <a:spcPct val="0"/>
              </a:spcAft>
            </a:pPr>
            <a:r>
              <a:rPr lang="en-US" altLang="en-US" sz="1700" b="1" dirty="0"/>
              <a:t>EXPIRATION DATE: XX/XX/XXXX </a:t>
            </a:r>
          </a:p>
        </p:txBody>
      </p:sp>
      <p:sp>
        <p:nvSpPr>
          <p:cNvPr id="3" name="Rectangle 2"/>
          <p:cNvSpPr>
            <a:spLocks noChangeArrowheads="1"/>
          </p:cNvSpPr>
          <p:nvPr/>
        </p:nvSpPr>
        <p:spPr bwMode="auto">
          <a:xfrm>
            <a:off x="1747974" y="1644624"/>
            <a:ext cx="890771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AGENCY DISCLOSURE NOTICE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public reporting burden for this collection of information, 0701-0166, is estimated to average 15 minutes 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whs.mc-alex.esd.mbx.dd-dod-information-collections@mail.mil</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Respondents should be aware that notwithstanding any other provision of law, no person shall be subject to any penalty for failing to comply with a collection of information if it does not display a currently valid OMB control number.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3"/>
          <p:cNvSpPr/>
          <p:nvPr/>
        </p:nvSpPr>
        <p:spPr>
          <a:xfrm>
            <a:off x="1549401" y="931333"/>
            <a:ext cx="9106285" cy="21505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62537" y="515158"/>
            <a:ext cx="2872197" cy="369332"/>
          </a:xfrm>
          <a:prstGeom prst="rect">
            <a:avLst/>
          </a:prstGeom>
        </p:spPr>
        <p:txBody>
          <a:bodyPr wrap="none">
            <a:spAutoFit/>
          </a:bodyPr>
          <a:lstStyle/>
          <a:p>
            <a:r>
              <a:rPr lang="en-US" b="1" dirty="0">
                <a:latin typeface="Calibri" panose="020F0502020204030204" pitchFamily="34" charset="0"/>
                <a:ea typeface="Times New Roman" panose="02020603050405020304" pitchFamily="18" charset="0"/>
              </a:rPr>
              <a:t>AGENCY DICLOSURE NOTICE</a:t>
            </a:r>
            <a:endParaRPr lang="en-US" b="1" dirty="0"/>
          </a:p>
        </p:txBody>
      </p:sp>
      <p:sp>
        <p:nvSpPr>
          <p:cNvPr id="6" name="TextBox 5"/>
          <p:cNvSpPr txBox="1"/>
          <p:nvPr/>
        </p:nvSpPr>
        <p:spPr>
          <a:xfrm>
            <a:off x="237067" y="505196"/>
            <a:ext cx="1066800" cy="646331"/>
          </a:xfrm>
          <a:prstGeom prst="rect">
            <a:avLst/>
          </a:prstGeom>
          <a:noFill/>
          <a:ln>
            <a:solidFill>
              <a:schemeClr val="tx1"/>
            </a:solidFill>
          </a:ln>
        </p:spPr>
        <p:txBody>
          <a:bodyPr wrap="square" rtlCol="0">
            <a:spAutoFit/>
          </a:bodyPr>
          <a:lstStyle/>
          <a:p>
            <a:pPr algn="ctr"/>
            <a:r>
              <a:rPr lang="en-US" dirty="0" smtClean="0">
                <a:solidFill>
                  <a:srgbClr val="FF0000"/>
                </a:solidFill>
              </a:rPr>
              <a:t>Top of Page 3</a:t>
            </a:r>
            <a:endParaRPr lang="en-US" dirty="0">
              <a:solidFill>
                <a:srgbClr val="FF0000"/>
              </a:solidFill>
            </a:endParaRPr>
          </a:p>
        </p:txBody>
      </p:sp>
    </p:spTree>
    <p:extLst>
      <p:ext uri="{BB962C8B-B14F-4D97-AF65-F5344CB8AC3E}">
        <p14:creationId xmlns:p14="http://schemas.microsoft.com/office/powerpoint/2010/main" val="2868782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54050A71125245AB73CDAB9D713248" ma:contentTypeVersion="12" ma:contentTypeDescription="Create a new document." ma:contentTypeScope="" ma:versionID="a77412ddd0c206113ce88be17df4faba">
  <xsd:schema xmlns:xsd="http://www.w3.org/2001/XMLSchema" xmlns:xs="http://www.w3.org/2001/XMLSchema" xmlns:p="http://schemas.microsoft.com/office/2006/metadata/properties" xmlns:ns3="b7165659-df11-4f82-847e-873198836943" xmlns:ns4="cebfac28-8f39-4f74-90bd-059dc4702a07" targetNamespace="http://schemas.microsoft.com/office/2006/metadata/properties" ma:root="true" ma:fieldsID="3331fe4f1016d4e83bdd31156cabe6f0" ns3:_="" ns4:_="">
    <xsd:import namespace="b7165659-df11-4f82-847e-873198836943"/>
    <xsd:import namespace="cebfac28-8f39-4f74-90bd-059dc4702a0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165659-df11-4f82-847e-8731988369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bfac28-8f39-4f74-90bd-059dc4702a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B98910-1EEE-4715-BBFB-BAEC81AF83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165659-df11-4f82-847e-873198836943"/>
    <ds:schemaRef ds:uri="cebfac28-8f39-4f74-90bd-059dc4702a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E8C2DB-39E0-46E6-B384-20CD3E36B75F}">
  <ds:schemaRefs>
    <ds:schemaRef ds:uri="http://schemas.microsoft.com/sharepoint/v3/contenttype/forms"/>
  </ds:schemaRefs>
</ds:datastoreItem>
</file>

<file path=customXml/itemProps3.xml><?xml version="1.0" encoding="utf-8"?>
<ds:datastoreItem xmlns:ds="http://schemas.openxmlformats.org/officeDocument/2006/customXml" ds:itemID="{AB6BE4AD-A596-4A5D-A865-796056769A66}">
  <ds:schemaRefs>
    <ds:schemaRef ds:uri="http://purl.org/dc/elements/1.1/"/>
    <ds:schemaRef ds:uri="http://schemas.microsoft.com/office/2006/metadata/properties"/>
    <ds:schemaRef ds:uri="b7165659-df11-4f82-847e-873198836943"/>
    <ds:schemaRef ds:uri="cebfac28-8f39-4f74-90bd-059dc4702a0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123</TotalTime>
  <Words>379</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LINDSAY A GS-12 USAF AFMC AFLCMC/HBZBP</dc:creator>
  <cp:lastModifiedBy>Hecht, Abbey S CTR WHS ESD</cp:lastModifiedBy>
  <cp:revision>14</cp:revision>
  <dcterms:created xsi:type="dcterms:W3CDTF">2022-02-02T15:51:56Z</dcterms:created>
  <dcterms:modified xsi:type="dcterms:W3CDTF">2022-02-11T14:52:10Z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0x0101002B54050A71125245AB73CDAB9D713248</vt:lpwstr>
  </property>
</Properties>
</file>