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0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E50743-66FA-4D66-8CA5-EA67D0B0B637}"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2185843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E50743-66FA-4D66-8CA5-EA67D0B0B637}"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4167223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E50743-66FA-4D66-8CA5-EA67D0B0B637}"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4053470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E50743-66FA-4D66-8CA5-EA67D0B0B637}"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1735119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E50743-66FA-4D66-8CA5-EA67D0B0B637}"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944164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E50743-66FA-4D66-8CA5-EA67D0B0B637}" type="datetimeFigureOut">
              <a:rPr lang="en-US" smtClean="0"/>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3681923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E50743-66FA-4D66-8CA5-EA67D0B0B637}" type="datetimeFigureOut">
              <a:rPr lang="en-US" smtClean="0"/>
              <a:t>2/11/2022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2539918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E50743-66FA-4D66-8CA5-EA67D0B0B637}" type="datetimeFigureOut">
              <a:rPr lang="en-US" smtClean="0"/>
              <a:t>2/11/2022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1152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E50743-66FA-4D66-8CA5-EA67D0B0B637}" type="datetimeFigureOut">
              <a:rPr lang="en-US" smtClean="0"/>
              <a:t>2/11/2022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3659713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1E50743-66FA-4D66-8CA5-EA67D0B0B637}" type="datetimeFigureOut">
              <a:rPr lang="en-US" smtClean="0"/>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1183457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1E50743-66FA-4D66-8CA5-EA67D0B0B637}" type="datetimeFigureOut">
              <a:rPr lang="en-US" smtClean="0"/>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D56D3-2D82-4025-82FF-3E7D074EF002}" type="slidenum">
              <a:rPr lang="en-US" smtClean="0"/>
              <a:t>‹#›</a:t>
            </a:fld>
            <a:endParaRPr lang="en-US"/>
          </a:p>
        </p:txBody>
      </p:sp>
    </p:spTree>
    <p:extLst>
      <p:ext uri="{BB962C8B-B14F-4D97-AF65-F5344CB8AC3E}">
        <p14:creationId xmlns:p14="http://schemas.microsoft.com/office/powerpoint/2010/main" val="2472734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E50743-66FA-4D66-8CA5-EA67D0B0B637}" type="datetimeFigureOut">
              <a:rPr lang="en-US" smtClean="0"/>
              <a:t>2/11/2022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7D56D3-2D82-4025-82FF-3E7D074EF002}" type="slidenum">
              <a:rPr lang="en-US" smtClean="0"/>
              <a:t>‹#›</a:t>
            </a:fld>
            <a:endParaRPr lang="en-US"/>
          </a:p>
        </p:txBody>
      </p:sp>
    </p:spTree>
    <p:extLst>
      <p:ext uri="{BB962C8B-B14F-4D97-AF65-F5344CB8AC3E}">
        <p14:creationId xmlns:p14="http://schemas.microsoft.com/office/powerpoint/2010/main" val="2630460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mailto:whs.mc-alex.esd.mbx.dd-dod-information-collections@mail.mi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344333" y="330201"/>
            <a:ext cx="5618378" cy="6073240"/>
          </a:xfrm>
          <a:prstGeom prst="rect">
            <a:avLst/>
          </a:prstGeom>
        </p:spPr>
      </p:pic>
      <p:sp>
        <p:nvSpPr>
          <p:cNvPr id="3" name="TextBox 2"/>
          <p:cNvSpPr txBox="1"/>
          <p:nvPr/>
        </p:nvSpPr>
        <p:spPr>
          <a:xfrm>
            <a:off x="237067" y="505196"/>
            <a:ext cx="2590800" cy="1477328"/>
          </a:xfrm>
          <a:prstGeom prst="rect">
            <a:avLst/>
          </a:prstGeom>
          <a:noFill/>
        </p:spPr>
        <p:txBody>
          <a:bodyPr wrap="square" rtlCol="0">
            <a:spAutoFit/>
          </a:bodyPr>
          <a:lstStyle/>
          <a:p>
            <a:pPr algn="ctr"/>
            <a:r>
              <a:rPr lang="en-US" dirty="0" smtClean="0">
                <a:solidFill>
                  <a:srgbClr val="FF0000"/>
                </a:solidFill>
              </a:rPr>
              <a:t>OMB Message that user must select continue or the ISOPREP cannot be accessed for creation or any viewing/updating.</a:t>
            </a:r>
            <a:endParaRPr lang="en-US" dirty="0">
              <a:solidFill>
                <a:srgbClr val="FF0000"/>
              </a:solidFill>
            </a:endParaRPr>
          </a:p>
        </p:txBody>
      </p:sp>
      <p:sp>
        <p:nvSpPr>
          <p:cNvPr id="2" name="Rectangle 1"/>
          <p:cNvSpPr/>
          <p:nvPr/>
        </p:nvSpPr>
        <p:spPr>
          <a:xfrm>
            <a:off x="6963937" y="2141035"/>
            <a:ext cx="306659" cy="2286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8613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00200" y="76200"/>
            <a:ext cx="9203267" cy="6714067"/>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1318579512"/>
              </p:ext>
            </p:extLst>
          </p:nvPr>
        </p:nvGraphicFramePr>
        <p:xfrm>
          <a:off x="1634060" y="1458067"/>
          <a:ext cx="9135536" cy="2373029"/>
        </p:xfrm>
        <a:graphic>
          <a:graphicData uri="http://schemas.openxmlformats.org/drawingml/2006/table">
            <a:tbl>
              <a:tblPr>
                <a:effectLst>
                  <a:outerShdw blurRad="50800" dist="38100" dir="2700000" algn="tl" rotWithShape="0">
                    <a:prstClr val="black">
                      <a:alpha val="40000"/>
                    </a:prstClr>
                  </a:outerShdw>
                </a:effectLst>
              </a:tblPr>
              <a:tblGrid>
                <a:gridCol w="9135536">
                  <a:extLst>
                    <a:ext uri="{9D8B030D-6E8A-4147-A177-3AD203B41FA5}">
                      <a16:colId xmlns:a16="http://schemas.microsoft.com/office/drawing/2014/main" val="3694627503"/>
                    </a:ext>
                  </a:extLst>
                </a:gridCol>
              </a:tblGrid>
              <a:tr h="336123">
                <a:tc>
                  <a:txBody>
                    <a:bodyPr/>
                    <a:lstStyle/>
                    <a:p>
                      <a:pPr algn="ctr"/>
                      <a:r>
                        <a:rPr lang="en-US" sz="1700" b="1" kern="1200" dirty="0">
                          <a:solidFill>
                            <a:schemeClr val="tx1"/>
                          </a:solidFill>
                          <a:latin typeface="+mn-lt"/>
                          <a:ea typeface="+mn-ea"/>
                          <a:cs typeface="+mn-cs"/>
                        </a:rPr>
                        <a:t>PRIVACY ACT STATEMENT</a:t>
                      </a:r>
                    </a:p>
                  </a:txBody>
                  <a:tcPr marL="87782" marR="87782" marT="43891" marB="43891" anchor="ctr">
                    <a:lnL>
                      <a:noFill/>
                    </a:lnL>
                    <a:lnR>
                      <a:noFill/>
                    </a:lnR>
                    <a:lnT w="19050" cap="flat" cmpd="sng" algn="ctr">
                      <a:solidFill>
                        <a:srgbClr val="222222"/>
                      </a:solidFill>
                      <a:prstDash val="solid"/>
                      <a:round/>
                      <a:headEnd type="none" w="med" len="med"/>
                      <a:tailEnd type="none" w="med" len="med"/>
                    </a:lnT>
                    <a:lnB>
                      <a:noFill/>
                    </a:lnB>
                    <a:solidFill>
                      <a:srgbClr val="CBCBE6"/>
                    </a:solidFill>
                  </a:tcPr>
                </a:tc>
                <a:extLst>
                  <a:ext uri="{0D108BD9-81ED-4DB2-BD59-A6C34878D82A}">
                    <a16:rowId xmlns:a16="http://schemas.microsoft.com/office/drawing/2014/main" val="885123571"/>
                  </a:ext>
                </a:extLst>
              </a:tr>
              <a:tr h="2026167">
                <a:tc>
                  <a:txBody>
                    <a:bodyPr/>
                    <a:lstStyle/>
                    <a:p>
                      <a:r>
                        <a:rPr kumimoji="0" lang="en-US" sz="1200" b="1" i="0" u="none" strike="noStrike" kern="1200"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AUTHORITY: </a:t>
                      </a:r>
                      <a:r>
                        <a:rPr lang="en-US" sz="12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10 U.S.C. Sections 133, 3012 and 8012; E.O. 13478.</a:t>
                      </a:r>
                    </a:p>
                    <a:p>
                      <a:r>
                        <a:rPr kumimoji="0" lang="en-US" sz="1200" b="1" i="0" u="none" strike="noStrike" kern="1200"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PRINCIPAL PURPOSE(S): </a:t>
                      </a:r>
                      <a:r>
                        <a:rPr lang="en-US" sz="12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To protect recovery forces from enemy entrapment and facilitate the recovery of isolated persons.</a:t>
                      </a:r>
                    </a:p>
                    <a:p>
                      <a:r>
                        <a:rPr kumimoji="0" lang="en-US" sz="1200" b="1" i="0" u="none" strike="noStrike" kern="1200"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ROUTINE USE(S): </a:t>
                      </a:r>
                      <a:r>
                        <a:rPr lang="en-US" sz="12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To be completed by designated personnel subject to isolation due to hostile activity. Contains personal information that may be used to ensure positive identification. The ISOPREP will be </a:t>
                      </a:r>
                      <a:r>
                        <a:rPr lang="en-US" sz="1200" b="1" i="0" u="none" strike="noStrike" kern="1200" baseline="0" dirty="0" smtClean="0">
                          <a:solidFill>
                            <a:srgbClr val="00B050"/>
                          </a:solidFill>
                          <a:latin typeface="Times New Roman" panose="02020603050405020304" pitchFamily="18" charset="0"/>
                          <a:ea typeface="+mn-ea"/>
                          <a:cs typeface="Times New Roman" panose="02020603050405020304" pitchFamily="18" charset="0"/>
                        </a:rPr>
                        <a:t>Controlled Unclassified Information (CUI) </a:t>
                      </a:r>
                      <a:r>
                        <a:rPr lang="en-US" sz="12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when single or combinations of blocks are completed as described in the instructions. Blocks 50-56 are optional blocks and are only utilized when directed by unit Standard Operating Procedures or Service doctrine. When blocks 1.a-1.b, or block 5, or block 6 are complete and any one of blocks 50 – 56 are also complete the form becomes </a:t>
                      </a:r>
                      <a:r>
                        <a:rPr lang="en-US" sz="1200" b="1" i="0" u="none" strike="noStrike" kern="1200" baseline="0" dirty="0" smtClean="0">
                          <a:solidFill>
                            <a:srgbClr val="0070C0"/>
                          </a:solidFill>
                          <a:latin typeface="Times New Roman" panose="02020603050405020304" pitchFamily="18" charset="0"/>
                          <a:ea typeface="+mn-ea"/>
                          <a:cs typeface="Times New Roman" panose="02020603050405020304" pitchFamily="18" charset="0"/>
                        </a:rPr>
                        <a:t>CONFIDENTIAL</a:t>
                      </a:r>
                      <a:r>
                        <a:rPr lang="en-US" sz="12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 releasable to the author regardless of clearance level and must be handled appropriately. The ISOPREP may only be transmitted encrypted via .mil/.</a:t>
                      </a:r>
                      <a:r>
                        <a:rPr lang="en-US" sz="1200" b="0" i="0" u="none" strike="noStrike" kern="1200" baseline="0" dirty="0" err="1" smtClean="0">
                          <a:solidFill>
                            <a:schemeClr val="tx1"/>
                          </a:solidFill>
                          <a:latin typeface="Times New Roman" panose="02020603050405020304" pitchFamily="18" charset="0"/>
                          <a:ea typeface="+mn-ea"/>
                          <a:cs typeface="Times New Roman" panose="02020603050405020304" pitchFamily="18" charset="0"/>
                        </a:rPr>
                        <a:t>gov</a:t>
                      </a:r>
                      <a:r>
                        <a:rPr lang="en-US" sz="12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 to .mil/.</a:t>
                      </a:r>
                      <a:r>
                        <a:rPr lang="en-US" sz="1200" b="0" i="0" u="none" strike="noStrike" kern="1200" baseline="0" dirty="0" err="1" smtClean="0">
                          <a:solidFill>
                            <a:schemeClr val="tx1"/>
                          </a:solidFill>
                          <a:latin typeface="Times New Roman" panose="02020603050405020304" pitchFamily="18" charset="0"/>
                          <a:ea typeface="+mn-ea"/>
                          <a:cs typeface="Times New Roman" panose="02020603050405020304" pitchFamily="18" charset="0"/>
                        </a:rPr>
                        <a:t>gov</a:t>
                      </a:r>
                      <a:r>
                        <a:rPr lang="en-US" sz="12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 email accounts.</a:t>
                      </a:r>
                    </a:p>
                    <a:p>
                      <a:r>
                        <a:rPr kumimoji="0" lang="en-US" sz="1200" b="1" i="0" u="none" strike="noStrike" kern="1200"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DISCLOSURE IS MANDATORY. </a:t>
                      </a:r>
                      <a:r>
                        <a:rPr lang="en-US" sz="12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The information is necessary since it affects the entire personnel recovery process. Exceptions on disclosure are made for government contractors.</a:t>
                      </a:r>
                    </a:p>
                  </a:txBody>
                  <a:tcPr marL="87782" marR="87782" marT="43891" marB="43891" anchor="ctr">
                    <a:lnL>
                      <a:noFill/>
                    </a:lnL>
                    <a:lnR>
                      <a:noFill/>
                    </a:lnR>
                    <a:lnT>
                      <a:noFill/>
                    </a:lnT>
                    <a:lnB>
                      <a:noFill/>
                    </a:lnB>
                    <a:solidFill>
                      <a:srgbClr val="FFFFFF"/>
                    </a:solidFill>
                  </a:tcPr>
                </a:tc>
                <a:extLst>
                  <a:ext uri="{0D108BD9-81ED-4DB2-BD59-A6C34878D82A}">
                    <a16:rowId xmlns:a16="http://schemas.microsoft.com/office/drawing/2014/main" val="3341124605"/>
                  </a:ext>
                </a:extLst>
              </a:tr>
            </a:tbl>
          </a:graphicData>
        </a:graphic>
      </p:graphicFrame>
      <p:pic>
        <p:nvPicPr>
          <p:cNvPr id="14" name="Picture 13"/>
          <p:cNvPicPr>
            <a:picLocks noChangeAspect="1"/>
          </p:cNvPicPr>
          <p:nvPr/>
        </p:nvPicPr>
        <p:blipFill>
          <a:blip r:embed="rId2"/>
          <a:stretch>
            <a:fillRect/>
          </a:stretch>
        </p:blipFill>
        <p:spPr>
          <a:xfrm>
            <a:off x="1617128" y="505196"/>
            <a:ext cx="9169401" cy="523875"/>
          </a:xfrm>
          <a:prstGeom prst="rect">
            <a:avLst/>
          </a:prstGeom>
        </p:spPr>
      </p:pic>
      <p:sp>
        <p:nvSpPr>
          <p:cNvPr id="15" name="Rectangle 14"/>
          <p:cNvSpPr/>
          <p:nvPr/>
        </p:nvSpPr>
        <p:spPr>
          <a:xfrm>
            <a:off x="3886299" y="124496"/>
            <a:ext cx="4377160" cy="369332"/>
          </a:xfrm>
          <a:prstGeom prst="rect">
            <a:avLst/>
          </a:prstGeom>
        </p:spPr>
        <p:txBody>
          <a:bodyPr wrap="none">
            <a:spAutoFit/>
          </a:bodyPr>
          <a:lstStyle/>
          <a:p>
            <a:r>
              <a:rPr lang="en-US" dirty="0">
                <a:solidFill>
                  <a:srgbClr val="0070C0"/>
                </a:solidFill>
              </a:rPr>
              <a:t>CONFIDENTIAL (when blocks 50 - 56 filled in)</a:t>
            </a:r>
          </a:p>
        </p:txBody>
      </p:sp>
      <p:sp>
        <p:nvSpPr>
          <p:cNvPr id="16" name="Rectangle 15"/>
          <p:cNvSpPr/>
          <p:nvPr/>
        </p:nvSpPr>
        <p:spPr>
          <a:xfrm>
            <a:off x="3357844" y="1040439"/>
            <a:ext cx="5687967" cy="369332"/>
          </a:xfrm>
          <a:prstGeom prst="rect">
            <a:avLst/>
          </a:prstGeom>
        </p:spPr>
        <p:txBody>
          <a:bodyPr wrap="none">
            <a:spAutoFit/>
          </a:bodyPr>
          <a:lstStyle/>
          <a:p>
            <a:r>
              <a:rPr lang="en-US" b="1" dirty="0"/>
              <a:t>Read the AGENCY </a:t>
            </a:r>
            <a:r>
              <a:rPr lang="en-US" b="1" dirty="0" smtClean="0"/>
              <a:t>DISCLOSURE </a:t>
            </a:r>
            <a:r>
              <a:rPr lang="en-US" b="1" dirty="0"/>
              <a:t>NOTICE, at top of Page 3.</a:t>
            </a:r>
          </a:p>
        </p:txBody>
      </p:sp>
      <p:sp>
        <p:nvSpPr>
          <p:cNvPr id="17" name="TextBox 16"/>
          <p:cNvSpPr txBox="1"/>
          <p:nvPr/>
        </p:nvSpPr>
        <p:spPr>
          <a:xfrm>
            <a:off x="237067" y="505196"/>
            <a:ext cx="1066800" cy="646331"/>
          </a:xfrm>
          <a:prstGeom prst="rect">
            <a:avLst/>
          </a:prstGeom>
          <a:noFill/>
          <a:ln>
            <a:solidFill>
              <a:schemeClr val="tx1"/>
            </a:solidFill>
          </a:ln>
        </p:spPr>
        <p:txBody>
          <a:bodyPr wrap="square" rtlCol="0">
            <a:spAutoFit/>
          </a:bodyPr>
          <a:lstStyle/>
          <a:p>
            <a:pPr algn="ctr"/>
            <a:r>
              <a:rPr lang="en-US" dirty="0" smtClean="0">
                <a:solidFill>
                  <a:srgbClr val="FF0000"/>
                </a:solidFill>
              </a:rPr>
              <a:t>Top of Page 1</a:t>
            </a:r>
            <a:endParaRPr lang="en-US" dirty="0">
              <a:solidFill>
                <a:srgbClr val="FF0000"/>
              </a:solidFill>
            </a:endParaRPr>
          </a:p>
        </p:txBody>
      </p:sp>
    </p:spTree>
    <p:extLst>
      <p:ext uri="{BB962C8B-B14F-4D97-AF65-F5344CB8AC3E}">
        <p14:creationId xmlns:p14="http://schemas.microsoft.com/office/powerpoint/2010/main" val="2883377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38692" y="1029071"/>
            <a:ext cx="4072374" cy="615553"/>
          </a:xfrm>
          <a:prstGeom prst="rect">
            <a:avLst/>
          </a:prstGeom>
        </p:spPr>
        <p:txBody>
          <a:bodyPr wrap="square">
            <a:spAutoFit/>
          </a:bodyPr>
          <a:lstStyle/>
          <a:p>
            <a:pPr lvl="0" eaLnBrk="0" fontAlgn="base" hangingPunct="0">
              <a:spcBef>
                <a:spcPct val="0"/>
              </a:spcBef>
              <a:spcAft>
                <a:spcPct val="0"/>
              </a:spcAft>
            </a:pPr>
            <a:r>
              <a:rPr lang="en-US" altLang="en-US" sz="1700" b="1" dirty="0"/>
              <a:t>OMB CONTROL NUMBER:  </a:t>
            </a:r>
            <a:r>
              <a:rPr lang="en-US" altLang="en-US" sz="1700" b="1" dirty="0" smtClean="0"/>
              <a:t>0701-0166</a:t>
            </a:r>
            <a:endParaRPr lang="en-US" altLang="en-US" sz="1700" b="1" dirty="0"/>
          </a:p>
          <a:p>
            <a:pPr lvl="0" eaLnBrk="0" fontAlgn="base" hangingPunct="0">
              <a:spcBef>
                <a:spcPct val="0"/>
              </a:spcBef>
              <a:spcAft>
                <a:spcPct val="0"/>
              </a:spcAft>
            </a:pPr>
            <a:r>
              <a:rPr lang="en-US" altLang="en-US" sz="1700" b="1" dirty="0"/>
              <a:t>EXPIRATION DATE: XX/XX/XXXX </a:t>
            </a:r>
          </a:p>
        </p:txBody>
      </p:sp>
      <p:sp>
        <p:nvSpPr>
          <p:cNvPr id="3" name="Rectangle 2"/>
          <p:cNvSpPr>
            <a:spLocks noChangeArrowheads="1"/>
          </p:cNvSpPr>
          <p:nvPr/>
        </p:nvSpPr>
        <p:spPr bwMode="auto">
          <a:xfrm>
            <a:off x="1747974" y="1644624"/>
            <a:ext cx="8907712"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AGENCY DISCLOSURE NOTICE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public reporting burden for this collection of information, 0701-0166, is estimated to average 15 minutes per response, including the time for reviewing instructions, searching existing data sources, gathering and maintaining the data needed, and completing and reviewing the collection of information. Send comments regarding the burden estimate or burden reduction suggestions to the Department of Defense, Washington Headquarters Services, at </a:t>
            </a: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whs.mc-alex.esd.mbx.dd-dod-information-collections@mail.mil</a:t>
            </a: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Respondents should be aware that notwithstanding any other provision of law, no person shall be subject to any penalty for failing to comply with a collection of information if it does not display a currently valid OMB control number.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 name="Rectangle 3"/>
          <p:cNvSpPr/>
          <p:nvPr/>
        </p:nvSpPr>
        <p:spPr>
          <a:xfrm>
            <a:off x="1549401" y="931333"/>
            <a:ext cx="9106285" cy="215053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662537" y="515158"/>
            <a:ext cx="2872197" cy="369332"/>
          </a:xfrm>
          <a:prstGeom prst="rect">
            <a:avLst/>
          </a:prstGeom>
        </p:spPr>
        <p:txBody>
          <a:bodyPr wrap="none">
            <a:spAutoFit/>
          </a:bodyPr>
          <a:lstStyle/>
          <a:p>
            <a:r>
              <a:rPr lang="en-US" b="1" dirty="0">
                <a:latin typeface="Calibri" panose="020F0502020204030204" pitchFamily="34" charset="0"/>
                <a:ea typeface="Times New Roman" panose="02020603050405020304" pitchFamily="18" charset="0"/>
              </a:rPr>
              <a:t>AGENCY DICLOSURE NOTICE</a:t>
            </a:r>
            <a:endParaRPr lang="en-US" b="1" dirty="0"/>
          </a:p>
        </p:txBody>
      </p:sp>
      <p:sp>
        <p:nvSpPr>
          <p:cNvPr id="6" name="TextBox 5"/>
          <p:cNvSpPr txBox="1"/>
          <p:nvPr/>
        </p:nvSpPr>
        <p:spPr>
          <a:xfrm>
            <a:off x="237067" y="505196"/>
            <a:ext cx="1066800" cy="646331"/>
          </a:xfrm>
          <a:prstGeom prst="rect">
            <a:avLst/>
          </a:prstGeom>
          <a:noFill/>
          <a:ln>
            <a:solidFill>
              <a:schemeClr val="tx1"/>
            </a:solidFill>
          </a:ln>
        </p:spPr>
        <p:txBody>
          <a:bodyPr wrap="square" rtlCol="0">
            <a:spAutoFit/>
          </a:bodyPr>
          <a:lstStyle/>
          <a:p>
            <a:pPr algn="ctr"/>
            <a:r>
              <a:rPr lang="en-US" dirty="0" smtClean="0">
                <a:solidFill>
                  <a:srgbClr val="FF0000"/>
                </a:solidFill>
              </a:rPr>
              <a:t>Top of Page 3</a:t>
            </a:r>
            <a:endParaRPr lang="en-US" dirty="0">
              <a:solidFill>
                <a:srgbClr val="FF0000"/>
              </a:solidFill>
            </a:endParaRPr>
          </a:p>
        </p:txBody>
      </p:sp>
    </p:spTree>
    <p:extLst>
      <p:ext uri="{BB962C8B-B14F-4D97-AF65-F5344CB8AC3E}">
        <p14:creationId xmlns:p14="http://schemas.microsoft.com/office/powerpoint/2010/main" val="2868782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54050A71125245AB73CDAB9D713248" ma:contentTypeVersion="12" ma:contentTypeDescription="Create a new document." ma:contentTypeScope="" ma:versionID="a77412ddd0c206113ce88be17df4faba">
  <xsd:schema xmlns:xsd="http://www.w3.org/2001/XMLSchema" xmlns:xs="http://www.w3.org/2001/XMLSchema" xmlns:p="http://schemas.microsoft.com/office/2006/metadata/properties" xmlns:ns3="b7165659-df11-4f82-847e-873198836943" xmlns:ns4="cebfac28-8f39-4f74-90bd-059dc4702a07" targetNamespace="http://schemas.microsoft.com/office/2006/metadata/properties" ma:root="true" ma:fieldsID="3331fe4f1016d4e83bdd31156cabe6f0" ns3:_="" ns4:_="">
    <xsd:import namespace="b7165659-df11-4f82-847e-873198836943"/>
    <xsd:import namespace="cebfac28-8f39-4f74-90bd-059dc4702a0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165659-df11-4f82-847e-8731988369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ebfac28-8f39-4f74-90bd-059dc4702a0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AB98910-1EEE-4715-BBFB-BAEC81AF83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165659-df11-4f82-847e-873198836943"/>
    <ds:schemaRef ds:uri="cebfac28-8f39-4f74-90bd-059dc4702a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E8C2DB-39E0-46E6-B384-20CD3E36B75F}">
  <ds:schemaRefs>
    <ds:schemaRef ds:uri="http://schemas.microsoft.com/sharepoint/v3/contenttype/forms"/>
  </ds:schemaRefs>
</ds:datastoreItem>
</file>

<file path=customXml/itemProps3.xml><?xml version="1.0" encoding="utf-8"?>
<ds:datastoreItem xmlns:ds="http://schemas.openxmlformats.org/officeDocument/2006/customXml" ds:itemID="{AB6BE4AD-A596-4A5D-A865-796056769A66}">
  <ds:schemaRefs>
    <ds:schemaRef ds:uri="http://purl.org/dc/elements/1.1/"/>
    <ds:schemaRef ds:uri="http://schemas.microsoft.com/office/2006/metadata/properties"/>
    <ds:schemaRef ds:uri="b7165659-df11-4f82-847e-873198836943"/>
    <ds:schemaRef ds:uri="cebfac28-8f39-4f74-90bd-059dc4702a07"/>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123</TotalTime>
  <Words>379</Words>
  <Application>Microsoft Office PowerPoint</Application>
  <PresentationFormat>Widescreen</PresentationFormat>
  <Paragraphs>15</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OLIVER, LINDSAY A GS-12 USAF AFMC AFLCMC/HBZBP</dc:creator>
  <cp:lastModifiedBy>Hecht, Abbey S CTR WHS ESD</cp:lastModifiedBy>
  <cp:revision>14</cp:revision>
  <dcterms:created xsi:type="dcterms:W3CDTF">2022-02-02T15:51:56Z</dcterms:created>
  <dcterms:modified xsi:type="dcterms:W3CDTF">2022-02-11T14:52:10Z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0x0101002B54050A71125245AB73CDAB9D713248</vt:lpwstr>
  </property>
</Properties>
</file>