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30"/>
  </p:notesMasterIdLst>
  <p:sldIdLst>
    <p:sldId id="264" r:id="rId2"/>
    <p:sldId id="318" r:id="rId3"/>
    <p:sldId id="416" r:id="rId4"/>
    <p:sldId id="324" r:id="rId5"/>
    <p:sldId id="389" r:id="rId6"/>
    <p:sldId id="386" r:id="rId7"/>
    <p:sldId id="430" r:id="rId8"/>
    <p:sldId id="432" r:id="rId9"/>
    <p:sldId id="420" r:id="rId10"/>
    <p:sldId id="424" r:id="rId11"/>
    <p:sldId id="425" r:id="rId12"/>
    <p:sldId id="419" r:id="rId13"/>
    <p:sldId id="431" r:id="rId14"/>
    <p:sldId id="427" r:id="rId15"/>
    <p:sldId id="428" r:id="rId16"/>
    <p:sldId id="429" r:id="rId17"/>
    <p:sldId id="422" r:id="rId18"/>
    <p:sldId id="423" r:id="rId19"/>
    <p:sldId id="433" r:id="rId20"/>
    <p:sldId id="408" r:id="rId21"/>
    <p:sldId id="434" r:id="rId22"/>
    <p:sldId id="413" r:id="rId23"/>
    <p:sldId id="407" r:id="rId24"/>
    <p:sldId id="435" r:id="rId25"/>
    <p:sldId id="388" r:id="rId26"/>
    <p:sldId id="438" r:id="rId27"/>
    <p:sldId id="436" r:id="rId28"/>
    <p:sldId id="43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Accettullo" initials="CA" lastIdx="4" clrIdx="0">
    <p:extLst>
      <p:ext uri="{19B8F6BF-5375-455C-9EA6-DF929625EA0E}">
        <p15:presenceInfo xmlns:p15="http://schemas.microsoft.com/office/powerpoint/2012/main" userId="Clare Accettullo" providerId="None"/>
      </p:ext>
    </p:extLst>
  </p:cmAuthor>
  <p:cmAuthor id="2" name="James Consalvi" initials="JC" lastIdx="6" clrIdx="1">
    <p:extLst>
      <p:ext uri="{19B8F6BF-5375-455C-9EA6-DF929625EA0E}">
        <p15:presenceInfo xmlns:p15="http://schemas.microsoft.com/office/powerpoint/2012/main" userId="c60d5e3373f20df3" providerId="Windows Live"/>
      </p:ext>
    </p:extLst>
  </p:cmAuthor>
  <p:cmAuthor id="3" name="Creative Support 2" initials="CS2" lastIdx="2" clrIdx="2">
    <p:extLst>
      <p:ext uri="{19B8F6BF-5375-455C-9EA6-DF929625EA0E}">
        <p15:presenceInfo xmlns:p15="http://schemas.microsoft.com/office/powerpoint/2012/main" userId="Creative Support 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B94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3"/>
    <p:restoredTop sz="89424" autoAdjust="0"/>
  </p:normalViewPr>
  <p:slideViewPr>
    <p:cSldViewPr snapToGrid="0" snapToObjects="1">
      <p:cViewPr varScale="1">
        <p:scale>
          <a:sx n="64" d="100"/>
          <a:sy n="64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694F-2096-464A-AB64-20DB6650016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DED8C-987E-A34B-A0C3-0D67BB79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0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DED8C-987E-A34B-A0C3-0D67BB792D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TREASURY_SEAL_OUT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394914"/>
            <a:ext cx="2895600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TREASURY_SEAL_OUT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394914"/>
            <a:ext cx="2895600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TREASURY_SEAL_OUT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2" y="394914"/>
            <a:ext cx="2895600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1E384B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E38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4" y="400318"/>
            <a:ext cx="2883499" cy="12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7265" y="2436872"/>
            <a:ext cx="6281237" cy="1470025"/>
          </a:xfrm>
        </p:spPr>
        <p:txBody>
          <a:bodyPr anchor="b" anchorCtr="0">
            <a:noAutofit/>
          </a:bodyPr>
          <a:lstStyle>
            <a:lvl1pPr algn="l">
              <a:defRPr sz="6000" b="0" i="0">
                <a:solidFill>
                  <a:srgbClr val="1E384B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38778" y="443167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E38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46" y="517818"/>
            <a:ext cx="1195912" cy="119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4" y="400318"/>
            <a:ext cx="2883499" cy="12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0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5045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7355" y="6356350"/>
            <a:ext cx="431610" cy="365125"/>
          </a:xfrm>
          <a:prstGeom prst="rect">
            <a:avLst/>
          </a:prstGeom>
        </p:spPr>
        <p:txBody>
          <a:bodyPr/>
          <a:lstStyle/>
          <a:p>
            <a:fld id="{4B6572F6-1134-2B4B-9C63-3BCFD9FFBB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8384" y="1871663"/>
            <a:ext cx="7408416" cy="4202983"/>
          </a:xfrm>
        </p:spPr>
        <p:txBody>
          <a:bodyPr/>
          <a:lstStyle>
            <a:lvl1pPr marL="0" indent="0">
              <a:buNone/>
              <a:defRPr b="0" i="0">
                <a:solidFill>
                  <a:srgbClr val="005B94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35045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47355" y="6356350"/>
            <a:ext cx="431610" cy="365125"/>
          </a:xfrm>
          <a:prstGeom prst="rect">
            <a:avLst/>
          </a:prstGeom>
        </p:spPr>
        <p:txBody>
          <a:bodyPr/>
          <a:lstStyle/>
          <a:p>
            <a:fld id="{4B6572F6-1134-2B4B-9C63-3BCFD9FFBB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BS_PPT_INTERIOR_SIDEBA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6103" cy="6858000"/>
          </a:xfrm>
          <a:prstGeom prst="rect">
            <a:avLst/>
          </a:prstGeom>
        </p:spPr>
      </p:pic>
      <p:pic>
        <p:nvPicPr>
          <p:cNvPr id="10" name="Picture 9" descr="EBS_SYMBOL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5" y="129515"/>
            <a:ext cx="605793" cy="6057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8384" y="274638"/>
            <a:ext cx="7408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384" y="1600200"/>
            <a:ext cx="74084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32182" y="6356350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E384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4492" y="6356350"/>
            <a:ext cx="41228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1E384B"/>
                </a:solidFill>
              </a:defRPr>
            </a:lvl1pPr>
          </a:lstStyle>
          <a:p>
            <a:fld id="{4B6572F6-1134-2B4B-9C63-3BCFD9FFB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3" r:id="rId3"/>
    <p:sldLayoutId id="2147483654" r:id="rId4"/>
    <p:sldLayoutId id="2147483652" r:id="rId5"/>
    <p:sldLayoutId id="2147483657" r:id="rId6"/>
    <p:sldLayoutId id="214748365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1E384B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E384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1E384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E384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1E384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1E384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74388"/>
            <a:ext cx="9155516" cy="2560320"/>
          </a:xfrm>
        </p:spPr>
        <p:txBody>
          <a:bodyPr/>
          <a:lstStyle/>
          <a:p>
            <a:pPr algn="ctr"/>
            <a:b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Capital Project Fund (CPF)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States and Territories CPF Application</a:t>
            </a:r>
            <a:b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4542"/>
            <a:ext cx="6400800" cy="1499736"/>
          </a:xfrm>
        </p:spPr>
        <p:txBody>
          <a:bodyPr/>
          <a:lstStyle/>
          <a:p>
            <a:pPr algn="ctr"/>
            <a:r>
              <a:rPr lang="en-US" dirty="0"/>
              <a:t>System Screenshots</a:t>
            </a:r>
          </a:p>
          <a:p>
            <a:pPr algn="ctr"/>
            <a:r>
              <a:rPr lang="en-US" dirty="0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6611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Application Form - Header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716D307-8A55-44BB-8224-5E617A5D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0" y="2112903"/>
            <a:ext cx="8719140" cy="263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910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1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74F59D9-13B3-428F-9C72-C2CC3BFB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3" y="1286512"/>
            <a:ext cx="7645393" cy="54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741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2.1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66240" y="1157888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Authorized individual is </a:t>
            </a:r>
            <a:r>
              <a:rPr lang="en-US" b="1" dirty="0"/>
              <a:t>not</a:t>
            </a:r>
            <a:r>
              <a:rPr lang="en-US" dirty="0"/>
              <a:t> delegated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ED8AF2-4E06-41EA-A6A1-1AB463B4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168"/>
            <a:ext cx="9144000" cy="38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88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2.1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66240" y="1157888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If Authorized individual is delegated (additional text visible)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21F2552-BCF4-4DE7-990D-D3F7C6C0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183"/>
            <a:ext cx="9144000" cy="51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96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2.2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C682FB7-2C9E-41C5-B978-A524D8151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049"/>
            <a:ext cx="9144000" cy="52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340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2.3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90CACF-A24E-4F10-9D46-A97AC076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975"/>
            <a:ext cx="9144000" cy="52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652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2.4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5DAD69F-93A5-4D31-A035-EC81D4E0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390"/>
            <a:ext cx="9144000" cy="51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404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3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DC0A194-51EF-4AA8-8AB2-6FF705DD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341"/>
            <a:ext cx="9144000" cy="37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13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66240" y="992998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Receive Full Allocation = Yes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26CD67-A5F7-49B3-AE3E-1FCE1BD8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130"/>
            <a:ext cx="9144000" cy="34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82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E5A0E-8FDB-491D-A073-F9F7F9A362D4}"/>
              </a:ext>
            </a:extLst>
          </p:cNvPr>
          <p:cNvSpPr txBox="1"/>
          <p:nvPr/>
        </p:nvSpPr>
        <p:spPr>
          <a:xfrm flipH="1">
            <a:off x="966240" y="992998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Receive Full Allocation = No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D109D20-A56D-480E-A08F-78C92C27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670"/>
            <a:ext cx="9144000" cy="39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0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BEC5F35-538F-4583-A0E4-956A4EF1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Overview: CPF Application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BC8E9-787E-43CA-9F06-48540E1E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ED0BE-E790-40D5-872E-73303777B357}"/>
              </a:ext>
            </a:extLst>
          </p:cNvPr>
          <p:cNvSpPr txBox="1"/>
          <p:nvPr/>
        </p:nvSpPr>
        <p:spPr>
          <a:xfrm>
            <a:off x="1278384" y="1674674"/>
            <a:ext cx="619341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marR="0" indent="-285750" algn="l" rtl="0">
              <a:buFont typeface="Wingdings" panose="05000000000000000000" pitchFamily="2" charset="2"/>
              <a:buChar char="v"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As a State or Territory applicant for the CPF program, I will see the following functionality in order to apply for funding based on CPF allocation amounts.</a:t>
            </a:r>
          </a:p>
        </p:txBody>
      </p:sp>
    </p:spTree>
    <p:extLst>
      <p:ext uri="{BB962C8B-B14F-4D97-AF65-F5344CB8AC3E}">
        <p14:creationId xmlns:p14="http://schemas.microsoft.com/office/powerpoint/2010/main" val="28663113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ED79E-643E-4AAA-95B2-13F0BC98AA57}"/>
              </a:ext>
            </a:extLst>
          </p:cNvPr>
          <p:cNvSpPr txBox="1"/>
          <p:nvPr/>
        </p:nvSpPr>
        <p:spPr>
          <a:xfrm flipH="1">
            <a:off x="966240" y="992998"/>
            <a:ext cx="693950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Designation Letter Needed = No</a:t>
            </a:r>
          </a:p>
          <a:p>
            <a:r>
              <a:rPr lang="en-US" dirty="0"/>
              <a:t>Certification Type = Digital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E5F8E3-514D-4248-BCC0-455B13141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326"/>
            <a:ext cx="9144000" cy="45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91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ED79E-643E-4AAA-95B2-13F0BC98AA57}"/>
              </a:ext>
            </a:extLst>
          </p:cNvPr>
          <p:cNvSpPr txBox="1"/>
          <p:nvPr/>
        </p:nvSpPr>
        <p:spPr>
          <a:xfrm flipH="1">
            <a:off x="966240" y="992998"/>
            <a:ext cx="693950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Designation Letter Needed = Yes</a:t>
            </a:r>
          </a:p>
          <a:p>
            <a:r>
              <a:rPr lang="en-US" dirty="0"/>
              <a:t>Certification Type = Physical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7B06BDC-3206-4EF4-BCDF-A7DB539EE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74" y="1715125"/>
            <a:ext cx="7540052" cy="50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80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Tab 5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AB61FC-C44A-45B9-A879-87385465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42" y="2371577"/>
            <a:ext cx="7640116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230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Signature Pending Email for POCs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F3C274-1703-4E8B-8BBF-720366E58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879"/>
            <a:ext cx="9144000" cy="40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701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Signature Pending Email for Authorized Individual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493842-142F-42F4-9B21-B824AEE8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06" y="740091"/>
            <a:ext cx="4352699" cy="60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0188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DocuSign Certification for Application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1F141B68-F428-4FBC-A23D-04239C7D9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16" y="1121250"/>
            <a:ext cx="5578767" cy="57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89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DocuSign Certification for Application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2D7A504-7010-40A5-B0DF-FFD1E7084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50" y="959681"/>
            <a:ext cx="5651699" cy="58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3117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Signature Completed Email for Authorized Individual</a:t>
            </a:r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ADA92FD-FCE6-41F4-B09D-BEC43F49E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6" y="1944525"/>
            <a:ext cx="8605887" cy="29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923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Signature Completed Email for POCs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52472F3-D918-427F-8F14-84AE61D8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011"/>
            <a:ext cx="9144000" cy="33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708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BEC5F35-538F-4583-A0E4-956A4EF1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Treasury.gov 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BC8E9-787E-43CA-9F06-48540E1E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B6AEC6-F0F3-43D4-8D6B-B1F8A952A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5455"/>
            <a:ext cx="9144000" cy="45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776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ID.me Login/Registration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33D68-DD12-462A-8A82-30E4C85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665B88-CD4A-47C5-A866-0160537F4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806" y="963592"/>
            <a:ext cx="5009141" cy="58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70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F83FFBDF-274E-4116-BF5D-3C7C27F8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/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CPF Homepage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33D68-DD12-462A-8A82-30E4C85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72F6-1134-2B4B-9C63-3BCFD9FFBB8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8AA89-9306-4852-A66B-D8CFFDAC0DA1}"/>
              </a:ext>
            </a:extLst>
          </p:cNvPr>
          <p:cNvSpPr txBox="1"/>
          <p:nvPr/>
        </p:nvSpPr>
        <p:spPr>
          <a:xfrm flipH="1">
            <a:off x="966240" y="1157888"/>
            <a:ext cx="6939509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v"/>
              <a:defRPr sz="1200"/>
            </a:lvl1pPr>
          </a:lstStyle>
          <a:p>
            <a:r>
              <a:rPr lang="en-US" dirty="0"/>
              <a:t>The page the applicant sees once logged in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57C0DC-76BD-4FF3-842B-7850CA4B8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118"/>
            <a:ext cx="9144000" cy="34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44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Start Submission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5C14B1-B019-47B3-B778-68FF390C5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877"/>
            <a:ext cx="9144000" cy="2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825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Start Submission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6A93DB-6E1E-478B-8514-0991096A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054"/>
            <a:ext cx="9144000" cy="28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59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Start Submission Confirmation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C5CA0B4-D32C-4EBE-870E-F9930F1C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356"/>
            <a:ext cx="9144000" cy="35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742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275BF93-CEF0-49EA-AAB0-5DB144D5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384" y="136525"/>
            <a:ext cx="7408416" cy="8270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9BC8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Application in List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EC2CB4-B81E-4AB9-A272-12451EDD0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032"/>
            <a:ext cx="9144000" cy="25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86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8482</TotalTime>
  <Words>190</Words>
  <Application>Microsoft Office PowerPoint</Application>
  <PresentationFormat>On-screen Show (4:3)</PresentationFormat>
  <Paragraphs>45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Segoe UI Light</vt:lpstr>
      <vt:lpstr>Times New Roman</vt:lpstr>
      <vt:lpstr>Trebuchet MS</vt:lpstr>
      <vt:lpstr>Wingdings</vt:lpstr>
      <vt:lpstr>Office Theme</vt:lpstr>
      <vt:lpstr> Capital Project Fund (CPF) States and Territories CPF Application </vt:lpstr>
      <vt:lpstr>Overview: CPF Application</vt:lpstr>
      <vt:lpstr>Treasury.gov Page</vt:lpstr>
      <vt:lpstr>ID.me Login/Registration</vt:lpstr>
      <vt:lpstr>CPF Homepage</vt:lpstr>
      <vt:lpstr>Start Submission</vt:lpstr>
      <vt:lpstr>Start Submission</vt:lpstr>
      <vt:lpstr>Start Submission Confirmation</vt:lpstr>
      <vt:lpstr>Application in List</vt:lpstr>
      <vt:lpstr>Application Form - Header</vt:lpstr>
      <vt:lpstr>Tab 1</vt:lpstr>
      <vt:lpstr>Tab 2.1</vt:lpstr>
      <vt:lpstr>Tab 2.1</vt:lpstr>
      <vt:lpstr>Tab 2.2</vt:lpstr>
      <vt:lpstr>Tab 2.3</vt:lpstr>
      <vt:lpstr>Tab 2.4</vt:lpstr>
      <vt:lpstr>Tab 3</vt:lpstr>
      <vt:lpstr>Tab 4</vt:lpstr>
      <vt:lpstr>Tab 4</vt:lpstr>
      <vt:lpstr>Tab 5</vt:lpstr>
      <vt:lpstr>Tab 5</vt:lpstr>
      <vt:lpstr>Tab 5</vt:lpstr>
      <vt:lpstr>Signature Pending Email for POCs</vt:lpstr>
      <vt:lpstr>Signature Pending Email for Authorized Individual</vt:lpstr>
      <vt:lpstr>DocuSign Certification for Application</vt:lpstr>
      <vt:lpstr>DocuSign Certification for Application</vt:lpstr>
      <vt:lpstr>Signature Completed Email for Authorized Individual</vt:lpstr>
      <vt:lpstr>Signature Completed Email for POCs</vt:lpstr>
    </vt:vector>
  </TitlesOfParts>
  <Company>RCSM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Treasury.gov Design Concepts</dc:title>
  <dc:creator>Andrea Miller</dc:creator>
  <cp:lastModifiedBy>Creative Support 2</cp:lastModifiedBy>
  <cp:revision>347</cp:revision>
  <dcterms:created xsi:type="dcterms:W3CDTF">2015-12-22T20:20:18Z</dcterms:created>
  <dcterms:modified xsi:type="dcterms:W3CDTF">2021-09-23T14:21:33Z</dcterms:modified>
</cp:coreProperties>
</file>