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4"/>
  </p:notesMasterIdLst>
  <p:sldIdLst>
    <p:sldId id="331" r:id="rId2"/>
    <p:sldId id="257" r:id="rId3"/>
    <p:sldId id="347" r:id="rId4"/>
    <p:sldId id="302" r:id="rId5"/>
    <p:sldId id="327" r:id="rId6"/>
    <p:sldId id="345" r:id="rId7"/>
    <p:sldId id="328" r:id="rId8"/>
    <p:sldId id="329" r:id="rId9"/>
    <p:sldId id="332" r:id="rId10"/>
    <p:sldId id="343" r:id="rId11"/>
    <p:sldId id="333" r:id="rId12"/>
    <p:sldId id="336" r:id="rId13"/>
    <p:sldId id="337" r:id="rId14"/>
    <p:sldId id="338" r:id="rId15"/>
    <p:sldId id="339" r:id="rId16"/>
    <p:sldId id="340" r:id="rId17"/>
    <p:sldId id="341" r:id="rId18"/>
    <p:sldId id="342" r:id="rId19"/>
    <p:sldId id="335" r:id="rId20"/>
    <p:sldId id="346" r:id="rId21"/>
    <p:sldId id="348" r:id="rId22"/>
    <p:sldId id="344"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GHAVENDRA, ANJU B (CTR)" initials="RAB(" lastIdx="50" clrIdx="0">
    <p:extLst>
      <p:ext uri="{19B8F6BF-5375-455C-9EA6-DF929625EA0E}">
        <p15:presenceInfo xmlns:p15="http://schemas.microsoft.com/office/powerpoint/2012/main" userId="S-1-5-21-2487492328-1375672958-281685340-851650" providerId="AD"/>
      </p:ext>
    </p:extLst>
  </p:cmAuthor>
  <p:cmAuthor id="2" name="Sarah Tram" initials="ST" lastIdx="27" clrIdx="1">
    <p:extLst>
      <p:ext uri="{19B8F6BF-5375-455C-9EA6-DF929625EA0E}">
        <p15:presenceInfo xmlns:p15="http://schemas.microsoft.com/office/powerpoint/2012/main" userId="S::sarah.tram@dignarillc.onmicrosoft.com::05fc1151-5bc2-43e4-a84d-23340ccdfeb4" providerId="AD"/>
      </p:ext>
    </p:extLst>
  </p:cmAuthor>
  <p:cmAuthor id="3" name="Harpreet Dhanoya" initials="HD" lastIdx="21" clrIdx="2">
    <p:extLst>
      <p:ext uri="{19B8F6BF-5375-455C-9EA6-DF929625EA0E}">
        <p15:presenceInfo xmlns:p15="http://schemas.microsoft.com/office/powerpoint/2012/main" userId="S::209726@NTTDATA.COM::227a8731-cfc9-45a8-8e91-4cc0f4d02e94" providerId="AD"/>
      </p:ext>
    </p:extLst>
  </p:cmAuthor>
  <p:cmAuthor id="4" name="TRAM, SARAH K (CTR)" initials="TSK(" lastIdx="2" clrIdx="3">
    <p:extLst>
      <p:ext uri="{19B8F6BF-5375-455C-9EA6-DF929625EA0E}">
        <p15:presenceInfo xmlns:p15="http://schemas.microsoft.com/office/powerpoint/2012/main" userId="S::0461523600@cbp.dhs.gov::3eb39952-ab1d-448c-9d54-16adcb266d1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1" autoAdjust="0"/>
    <p:restoredTop sz="95349" autoAdjust="0"/>
  </p:normalViewPr>
  <p:slideViewPr>
    <p:cSldViewPr snapToGrid="0" snapToObjects="1">
      <p:cViewPr varScale="1">
        <p:scale>
          <a:sx n="86" d="100"/>
          <a:sy n="86" d="100"/>
        </p:scale>
        <p:origin x="51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C64A5F-1217-994B-A8C6-FFA845D07650}" type="datetimeFigureOut">
              <a:rPr lang="en-US" smtClean="0"/>
              <a:t>12/15/2021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60189B-DEE5-854C-B967-778D2AFB03E2}" type="slidenum">
              <a:rPr lang="en-US" smtClean="0"/>
              <a:t>‹#›</a:t>
            </a:fld>
            <a:endParaRPr lang="en-US" dirty="0"/>
          </a:p>
        </p:txBody>
      </p:sp>
    </p:spTree>
    <p:extLst>
      <p:ext uri="{BB962C8B-B14F-4D97-AF65-F5344CB8AC3E}">
        <p14:creationId xmlns:p14="http://schemas.microsoft.com/office/powerpoint/2010/main" val="18256380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60189B-DEE5-854C-B967-778D2AFB03E2}" type="slidenum">
              <a:rPr lang="en-US" smtClean="0"/>
              <a:t>5</a:t>
            </a:fld>
            <a:endParaRPr lang="en-US" dirty="0"/>
          </a:p>
        </p:txBody>
      </p:sp>
    </p:spTree>
    <p:extLst>
      <p:ext uri="{BB962C8B-B14F-4D97-AF65-F5344CB8AC3E}">
        <p14:creationId xmlns:p14="http://schemas.microsoft.com/office/powerpoint/2010/main" val="3514256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60189B-DEE5-854C-B967-778D2AFB03E2}" type="slidenum">
              <a:rPr lang="en-US" smtClean="0"/>
              <a:t>14</a:t>
            </a:fld>
            <a:endParaRPr lang="en-US" dirty="0"/>
          </a:p>
        </p:txBody>
      </p:sp>
    </p:spTree>
    <p:extLst>
      <p:ext uri="{BB962C8B-B14F-4D97-AF65-F5344CB8AC3E}">
        <p14:creationId xmlns:p14="http://schemas.microsoft.com/office/powerpoint/2010/main" val="1080955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60189B-DEE5-854C-B967-778D2AFB03E2}" type="slidenum">
              <a:rPr lang="en-US" smtClean="0"/>
              <a:t>15</a:t>
            </a:fld>
            <a:endParaRPr lang="en-US" dirty="0"/>
          </a:p>
        </p:txBody>
      </p:sp>
    </p:spTree>
    <p:extLst>
      <p:ext uri="{BB962C8B-B14F-4D97-AF65-F5344CB8AC3E}">
        <p14:creationId xmlns:p14="http://schemas.microsoft.com/office/powerpoint/2010/main" val="2009483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60189B-DEE5-854C-B967-778D2AFB03E2}" type="slidenum">
              <a:rPr lang="en-US" smtClean="0"/>
              <a:t>16</a:t>
            </a:fld>
            <a:endParaRPr lang="en-US" dirty="0"/>
          </a:p>
        </p:txBody>
      </p:sp>
    </p:spTree>
    <p:extLst>
      <p:ext uri="{BB962C8B-B14F-4D97-AF65-F5344CB8AC3E}">
        <p14:creationId xmlns:p14="http://schemas.microsoft.com/office/powerpoint/2010/main" val="12855121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60189B-DEE5-854C-B967-778D2AFB03E2}" type="slidenum">
              <a:rPr lang="en-US" smtClean="0"/>
              <a:t>17</a:t>
            </a:fld>
            <a:endParaRPr lang="en-US" dirty="0"/>
          </a:p>
        </p:txBody>
      </p:sp>
    </p:spTree>
    <p:extLst>
      <p:ext uri="{BB962C8B-B14F-4D97-AF65-F5344CB8AC3E}">
        <p14:creationId xmlns:p14="http://schemas.microsoft.com/office/powerpoint/2010/main" val="37283284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60189B-DEE5-854C-B967-778D2AFB03E2}" type="slidenum">
              <a:rPr lang="en-US" smtClean="0"/>
              <a:t>18</a:t>
            </a:fld>
            <a:endParaRPr lang="en-US" dirty="0"/>
          </a:p>
        </p:txBody>
      </p:sp>
    </p:spTree>
    <p:extLst>
      <p:ext uri="{BB962C8B-B14F-4D97-AF65-F5344CB8AC3E}">
        <p14:creationId xmlns:p14="http://schemas.microsoft.com/office/powerpoint/2010/main" val="12182650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60189B-DEE5-854C-B967-778D2AFB03E2}" type="slidenum">
              <a:rPr lang="en-US" smtClean="0"/>
              <a:t>19</a:t>
            </a:fld>
            <a:endParaRPr lang="en-US" dirty="0"/>
          </a:p>
        </p:txBody>
      </p:sp>
    </p:spTree>
    <p:extLst>
      <p:ext uri="{BB962C8B-B14F-4D97-AF65-F5344CB8AC3E}">
        <p14:creationId xmlns:p14="http://schemas.microsoft.com/office/powerpoint/2010/main" val="18166090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60189B-DEE5-854C-B967-778D2AFB03E2}" type="slidenum">
              <a:rPr lang="en-US" smtClean="0"/>
              <a:t>20</a:t>
            </a:fld>
            <a:endParaRPr lang="en-US" dirty="0"/>
          </a:p>
        </p:txBody>
      </p:sp>
    </p:spTree>
    <p:extLst>
      <p:ext uri="{BB962C8B-B14F-4D97-AF65-F5344CB8AC3E}">
        <p14:creationId xmlns:p14="http://schemas.microsoft.com/office/powerpoint/2010/main" val="34491520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60189B-DEE5-854C-B967-778D2AFB03E2}" type="slidenum">
              <a:rPr lang="en-US" smtClean="0"/>
              <a:t>21</a:t>
            </a:fld>
            <a:endParaRPr lang="en-US" dirty="0"/>
          </a:p>
        </p:txBody>
      </p:sp>
    </p:spTree>
    <p:extLst>
      <p:ext uri="{BB962C8B-B14F-4D97-AF65-F5344CB8AC3E}">
        <p14:creationId xmlns:p14="http://schemas.microsoft.com/office/powerpoint/2010/main" val="30283708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60189B-DEE5-854C-B967-778D2AFB03E2}" type="slidenum">
              <a:rPr lang="en-US" smtClean="0"/>
              <a:t>22</a:t>
            </a:fld>
            <a:endParaRPr lang="en-US" dirty="0"/>
          </a:p>
        </p:txBody>
      </p:sp>
    </p:spTree>
    <p:extLst>
      <p:ext uri="{BB962C8B-B14F-4D97-AF65-F5344CB8AC3E}">
        <p14:creationId xmlns:p14="http://schemas.microsoft.com/office/powerpoint/2010/main" val="196284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60189B-DEE5-854C-B967-778D2AFB03E2}" type="slidenum">
              <a:rPr lang="en-US" smtClean="0"/>
              <a:t>6</a:t>
            </a:fld>
            <a:endParaRPr lang="en-US" dirty="0"/>
          </a:p>
        </p:txBody>
      </p:sp>
    </p:spTree>
    <p:extLst>
      <p:ext uri="{BB962C8B-B14F-4D97-AF65-F5344CB8AC3E}">
        <p14:creationId xmlns:p14="http://schemas.microsoft.com/office/powerpoint/2010/main" val="4142917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60189B-DEE5-854C-B967-778D2AFB03E2}" type="slidenum">
              <a:rPr lang="en-US" smtClean="0"/>
              <a:t>7</a:t>
            </a:fld>
            <a:endParaRPr lang="en-US" dirty="0"/>
          </a:p>
        </p:txBody>
      </p:sp>
    </p:spTree>
    <p:extLst>
      <p:ext uri="{BB962C8B-B14F-4D97-AF65-F5344CB8AC3E}">
        <p14:creationId xmlns:p14="http://schemas.microsoft.com/office/powerpoint/2010/main" val="3736756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60189B-DEE5-854C-B967-778D2AFB03E2}" type="slidenum">
              <a:rPr lang="en-US" smtClean="0"/>
              <a:t>8</a:t>
            </a:fld>
            <a:endParaRPr lang="en-US" dirty="0"/>
          </a:p>
        </p:txBody>
      </p:sp>
    </p:spTree>
    <p:extLst>
      <p:ext uri="{BB962C8B-B14F-4D97-AF65-F5344CB8AC3E}">
        <p14:creationId xmlns:p14="http://schemas.microsoft.com/office/powerpoint/2010/main" val="2323382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60189B-DEE5-854C-B967-778D2AFB03E2}" type="slidenum">
              <a:rPr lang="en-US" smtClean="0"/>
              <a:t>9</a:t>
            </a:fld>
            <a:endParaRPr lang="en-US" dirty="0"/>
          </a:p>
        </p:txBody>
      </p:sp>
    </p:spTree>
    <p:extLst>
      <p:ext uri="{BB962C8B-B14F-4D97-AF65-F5344CB8AC3E}">
        <p14:creationId xmlns:p14="http://schemas.microsoft.com/office/powerpoint/2010/main" val="426349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60189B-DEE5-854C-B967-778D2AFB03E2}" type="slidenum">
              <a:rPr lang="en-US" smtClean="0"/>
              <a:t>10</a:t>
            </a:fld>
            <a:endParaRPr lang="en-US" dirty="0"/>
          </a:p>
        </p:txBody>
      </p:sp>
    </p:spTree>
    <p:extLst>
      <p:ext uri="{BB962C8B-B14F-4D97-AF65-F5344CB8AC3E}">
        <p14:creationId xmlns:p14="http://schemas.microsoft.com/office/powerpoint/2010/main" val="30942544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60189B-DEE5-854C-B967-778D2AFB03E2}" type="slidenum">
              <a:rPr lang="en-US" smtClean="0"/>
              <a:t>11</a:t>
            </a:fld>
            <a:endParaRPr lang="en-US" dirty="0"/>
          </a:p>
        </p:txBody>
      </p:sp>
    </p:spTree>
    <p:extLst>
      <p:ext uri="{BB962C8B-B14F-4D97-AF65-F5344CB8AC3E}">
        <p14:creationId xmlns:p14="http://schemas.microsoft.com/office/powerpoint/2010/main" val="1478981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60189B-DEE5-854C-B967-778D2AFB03E2}" type="slidenum">
              <a:rPr lang="en-US" smtClean="0"/>
              <a:t>12</a:t>
            </a:fld>
            <a:endParaRPr lang="en-US" dirty="0"/>
          </a:p>
        </p:txBody>
      </p:sp>
    </p:spTree>
    <p:extLst>
      <p:ext uri="{BB962C8B-B14F-4D97-AF65-F5344CB8AC3E}">
        <p14:creationId xmlns:p14="http://schemas.microsoft.com/office/powerpoint/2010/main" val="2927981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60189B-DEE5-854C-B967-778D2AFB03E2}" type="slidenum">
              <a:rPr lang="en-US" smtClean="0"/>
              <a:t>13</a:t>
            </a:fld>
            <a:endParaRPr lang="en-US" dirty="0"/>
          </a:p>
        </p:txBody>
      </p:sp>
    </p:spTree>
    <p:extLst>
      <p:ext uri="{BB962C8B-B14F-4D97-AF65-F5344CB8AC3E}">
        <p14:creationId xmlns:p14="http://schemas.microsoft.com/office/powerpoint/2010/main" val="349066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2412932-079D-8842-8960-04CCAA0EAF9E}" type="datetimeFigureOut">
              <a:rPr lang="en-US" smtClean="0"/>
              <a:t>12/15/2021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C3BAE7-70D4-8E43-A560-B985FC8F8A87}" type="slidenum">
              <a:rPr lang="en-US" smtClean="0"/>
              <a:t>‹#›</a:t>
            </a:fld>
            <a:endParaRPr lang="en-US" dirty="0"/>
          </a:p>
        </p:txBody>
      </p:sp>
    </p:spTree>
    <p:extLst>
      <p:ext uri="{BB962C8B-B14F-4D97-AF65-F5344CB8AC3E}">
        <p14:creationId xmlns:p14="http://schemas.microsoft.com/office/powerpoint/2010/main" val="3935455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412932-079D-8842-8960-04CCAA0EAF9E}" type="datetimeFigureOut">
              <a:rPr lang="en-US" smtClean="0"/>
              <a:t>12/15/2021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C3BAE7-70D4-8E43-A560-B985FC8F8A87}" type="slidenum">
              <a:rPr lang="en-US" smtClean="0"/>
              <a:t>‹#›</a:t>
            </a:fld>
            <a:endParaRPr lang="en-US" dirty="0"/>
          </a:p>
        </p:txBody>
      </p:sp>
    </p:spTree>
    <p:extLst>
      <p:ext uri="{BB962C8B-B14F-4D97-AF65-F5344CB8AC3E}">
        <p14:creationId xmlns:p14="http://schemas.microsoft.com/office/powerpoint/2010/main" val="1488531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412932-079D-8842-8960-04CCAA0EAF9E}" type="datetimeFigureOut">
              <a:rPr lang="en-US" smtClean="0"/>
              <a:t>12/15/2021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C3BAE7-70D4-8E43-A560-B985FC8F8A87}" type="slidenum">
              <a:rPr lang="en-US" smtClean="0"/>
              <a:t>‹#›</a:t>
            </a:fld>
            <a:endParaRPr lang="en-US" dirty="0"/>
          </a:p>
        </p:txBody>
      </p:sp>
    </p:spTree>
    <p:extLst>
      <p:ext uri="{BB962C8B-B14F-4D97-AF65-F5344CB8AC3E}">
        <p14:creationId xmlns:p14="http://schemas.microsoft.com/office/powerpoint/2010/main" val="3153437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412932-079D-8842-8960-04CCAA0EAF9E}" type="datetimeFigureOut">
              <a:rPr lang="en-US" smtClean="0"/>
              <a:t>12/15/2021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C3BAE7-70D4-8E43-A560-B985FC8F8A87}" type="slidenum">
              <a:rPr lang="en-US" smtClean="0"/>
              <a:t>‹#›</a:t>
            </a:fld>
            <a:endParaRPr lang="en-US" dirty="0"/>
          </a:p>
        </p:txBody>
      </p:sp>
    </p:spTree>
    <p:extLst>
      <p:ext uri="{BB962C8B-B14F-4D97-AF65-F5344CB8AC3E}">
        <p14:creationId xmlns:p14="http://schemas.microsoft.com/office/powerpoint/2010/main" val="1136352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2412932-079D-8842-8960-04CCAA0EAF9E}" type="datetimeFigureOut">
              <a:rPr lang="en-US" smtClean="0"/>
              <a:t>12/15/2021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C3BAE7-70D4-8E43-A560-B985FC8F8A87}" type="slidenum">
              <a:rPr lang="en-US" smtClean="0"/>
              <a:t>‹#›</a:t>
            </a:fld>
            <a:endParaRPr lang="en-US" dirty="0"/>
          </a:p>
        </p:txBody>
      </p:sp>
    </p:spTree>
    <p:extLst>
      <p:ext uri="{BB962C8B-B14F-4D97-AF65-F5344CB8AC3E}">
        <p14:creationId xmlns:p14="http://schemas.microsoft.com/office/powerpoint/2010/main" val="646444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2412932-079D-8842-8960-04CCAA0EAF9E}" type="datetimeFigureOut">
              <a:rPr lang="en-US" smtClean="0"/>
              <a:t>12/15/2021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C3BAE7-70D4-8E43-A560-B985FC8F8A87}" type="slidenum">
              <a:rPr lang="en-US" smtClean="0"/>
              <a:t>‹#›</a:t>
            </a:fld>
            <a:endParaRPr lang="en-US" dirty="0"/>
          </a:p>
        </p:txBody>
      </p:sp>
    </p:spTree>
    <p:extLst>
      <p:ext uri="{BB962C8B-B14F-4D97-AF65-F5344CB8AC3E}">
        <p14:creationId xmlns:p14="http://schemas.microsoft.com/office/powerpoint/2010/main" val="2391824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2412932-079D-8842-8960-04CCAA0EAF9E}" type="datetimeFigureOut">
              <a:rPr lang="en-US" smtClean="0"/>
              <a:t>12/15/2021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DC3BAE7-70D4-8E43-A560-B985FC8F8A87}" type="slidenum">
              <a:rPr lang="en-US" smtClean="0"/>
              <a:t>‹#›</a:t>
            </a:fld>
            <a:endParaRPr lang="en-US" dirty="0"/>
          </a:p>
        </p:txBody>
      </p:sp>
    </p:spTree>
    <p:extLst>
      <p:ext uri="{BB962C8B-B14F-4D97-AF65-F5344CB8AC3E}">
        <p14:creationId xmlns:p14="http://schemas.microsoft.com/office/powerpoint/2010/main" val="326575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2412932-079D-8842-8960-04CCAA0EAF9E}" type="datetimeFigureOut">
              <a:rPr lang="en-US" smtClean="0"/>
              <a:t>12/15/2021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DC3BAE7-70D4-8E43-A560-B985FC8F8A87}" type="slidenum">
              <a:rPr lang="en-US" smtClean="0"/>
              <a:t>‹#›</a:t>
            </a:fld>
            <a:endParaRPr lang="en-US" dirty="0"/>
          </a:p>
        </p:txBody>
      </p:sp>
    </p:spTree>
    <p:extLst>
      <p:ext uri="{BB962C8B-B14F-4D97-AF65-F5344CB8AC3E}">
        <p14:creationId xmlns:p14="http://schemas.microsoft.com/office/powerpoint/2010/main" val="4138191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412932-079D-8842-8960-04CCAA0EAF9E}" type="datetimeFigureOut">
              <a:rPr lang="en-US" smtClean="0"/>
              <a:t>12/15/2021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DC3BAE7-70D4-8E43-A560-B985FC8F8A87}" type="slidenum">
              <a:rPr lang="en-US" smtClean="0"/>
              <a:t>‹#›</a:t>
            </a:fld>
            <a:endParaRPr lang="en-US" dirty="0"/>
          </a:p>
        </p:txBody>
      </p:sp>
    </p:spTree>
    <p:extLst>
      <p:ext uri="{BB962C8B-B14F-4D97-AF65-F5344CB8AC3E}">
        <p14:creationId xmlns:p14="http://schemas.microsoft.com/office/powerpoint/2010/main" val="1631941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2412932-079D-8842-8960-04CCAA0EAF9E}" type="datetimeFigureOut">
              <a:rPr lang="en-US" smtClean="0"/>
              <a:t>12/15/2021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C3BAE7-70D4-8E43-A560-B985FC8F8A87}" type="slidenum">
              <a:rPr lang="en-US" smtClean="0"/>
              <a:t>‹#›</a:t>
            </a:fld>
            <a:endParaRPr lang="en-US" dirty="0"/>
          </a:p>
        </p:txBody>
      </p:sp>
    </p:spTree>
    <p:extLst>
      <p:ext uri="{BB962C8B-B14F-4D97-AF65-F5344CB8AC3E}">
        <p14:creationId xmlns:p14="http://schemas.microsoft.com/office/powerpoint/2010/main" val="4002262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2412932-079D-8842-8960-04CCAA0EAF9E}" type="datetimeFigureOut">
              <a:rPr lang="en-US" smtClean="0"/>
              <a:t>12/15/2021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C3BAE7-70D4-8E43-A560-B985FC8F8A87}" type="slidenum">
              <a:rPr lang="en-US" smtClean="0"/>
              <a:t>‹#›</a:t>
            </a:fld>
            <a:endParaRPr lang="en-US" dirty="0"/>
          </a:p>
        </p:txBody>
      </p:sp>
    </p:spTree>
    <p:extLst>
      <p:ext uri="{BB962C8B-B14F-4D97-AF65-F5344CB8AC3E}">
        <p14:creationId xmlns:p14="http://schemas.microsoft.com/office/powerpoint/2010/main" val="60728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412932-079D-8842-8960-04CCAA0EAF9E}" type="datetimeFigureOut">
              <a:rPr lang="en-US" smtClean="0"/>
              <a:t>12/15/2021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C3BAE7-70D4-8E43-A560-B985FC8F8A87}" type="slidenum">
              <a:rPr lang="en-US" smtClean="0"/>
              <a:t>‹#›</a:t>
            </a:fld>
            <a:endParaRPr lang="en-US" dirty="0"/>
          </a:p>
        </p:txBody>
      </p:sp>
    </p:spTree>
    <p:extLst>
      <p:ext uri="{BB962C8B-B14F-4D97-AF65-F5344CB8AC3E}">
        <p14:creationId xmlns:p14="http://schemas.microsoft.com/office/powerpoint/2010/main" val="40213002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1.png"/><Relationship Id="rId7"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67.PNG"/><Relationship Id="rId5" Type="http://schemas.openxmlformats.org/officeDocument/2006/relationships/image" Target="../media/image8.png"/><Relationship Id="rId10" Type="http://schemas.openxmlformats.org/officeDocument/2006/relationships/image" Target="../media/image66.png"/><Relationship Id="rId4" Type="http://schemas.openxmlformats.org/officeDocument/2006/relationships/image" Target="../media/image62.PNG"/><Relationship Id="rId9"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23A7369-2BBF-4A3A-BE4E-147082D99640}"/>
              </a:ext>
            </a:extLst>
          </p:cNvPr>
          <p:cNvSpPr txBox="1">
            <a:spLocks/>
          </p:cNvSpPr>
          <p:nvPr/>
        </p:nvSpPr>
        <p:spPr bwMode="gray">
          <a:xfrm>
            <a:off x="816079" y="2464622"/>
            <a:ext cx="6341806" cy="890882"/>
          </a:xfrm>
          <a:prstGeom prst="rect">
            <a:avLst/>
          </a:prstGeom>
          <a:noFill/>
        </p:spPr>
        <p:txBody>
          <a:bodyPr vert="horz" lIns="0" tIns="0" rIns="0" bIns="0" rtlCol="0" anchor="t" anchorCtr="0">
            <a:noAutofit/>
          </a:bodyPr>
          <a:lstStyle>
            <a:lvl1pPr algn="l" defTabSz="914400" rtl="0" eaLnBrk="1" latinLnBrk="0" hangingPunct="1">
              <a:spcBef>
                <a:spcPct val="0"/>
              </a:spcBef>
              <a:buNone/>
              <a:defRPr sz="2800" kern="1200">
                <a:solidFill>
                  <a:schemeClr val="accent1"/>
                </a:solidFill>
                <a:latin typeface="+mj-lt"/>
                <a:ea typeface="+mj-ea"/>
                <a:cs typeface="+mj-cs"/>
              </a:defRPr>
            </a:lvl1pPr>
          </a:lstStyle>
          <a:p>
            <a:pPr lvl="0" fontAlgn="auto">
              <a:spcAft>
                <a:spcPts val="0"/>
              </a:spcAft>
              <a:defRPr/>
            </a:pPr>
            <a:r>
              <a:rPr lang="en-US" sz="1800" b="1" dirty="0">
                <a:solidFill>
                  <a:srgbClr val="002060"/>
                </a:solidFill>
                <a:latin typeface="Arial" panose="020B0604020202020204" pitchFamily="34" charset="0"/>
                <a:cs typeface="Arial" panose="020B0604020202020204" pitchFamily="34" charset="0"/>
              </a:rPr>
              <a:t>ESTA Mobile App</a:t>
            </a:r>
          </a:p>
          <a:p>
            <a:pPr lvl="0" fontAlgn="auto">
              <a:spcAft>
                <a:spcPts val="0"/>
              </a:spcAft>
              <a:defRPr/>
            </a:pPr>
            <a:r>
              <a:rPr lang="en-US" sz="1200" b="1" dirty="0">
                <a:solidFill>
                  <a:srgbClr val="002060"/>
                </a:solidFill>
                <a:latin typeface="Arial" panose="020B0604020202020204" pitchFamily="34" charset="0"/>
                <a:cs typeface="Arial" panose="020B0604020202020204" pitchFamily="34" charset="0"/>
              </a:rPr>
              <a:t>I-Solutions Division</a:t>
            </a:r>
          </a:p>
          <a:p>
            <a:pPr lvl="0" fontAlgn="auto">
              <a:spcAft>
                <a:spcPts val="0"/>
              </a:spcAft>
              <a:defRPr/>
            </a:pPr>
            <a:r>
              <a:rPr lang="en-US" sz="1200" b="1" dirty="0">
                <a:solidFill>
                  <a:srgbClr val="002060"/>
                </a:solidFill>
                <a:latin typeface="Arial" panose="020B0604020202020204" pitchFamily="34" charset="0"/>
                <a:cs typeface="Arial" panose="020B0604020202020204" pitchFamily="34" charset="0"/>
              </a:rPr>
              <a:t>Passenger Systems Program Directorate (PSPD)</a:t>
            </a:r>
          </a:p>
          <a:p>
            <a:pPr lvl="0" fontAlgn="auto">
              <a:spcAft>
                <a:spcPts val="0"/>
              </a:spcAft>
              <a:defRPr/>
            </a:pPr>
            <a:r>
              <a:rPr lang="en-US" sz="1200" b="1" dirty="0">
                <a:solidFill>
                  <a:srgbClr val="002060"/>
                </a:solidFill>
                <a:latin typeface="Arial" panose="020B0604020202020204" pitchFamily="34" charset="0"/>
                <a:cs typeface="Arial" panose="020B0604020202020204" pitchFamily="34" charset="0"/>
              </a:rPr>
              <a:t>Office of Information Technology (OIT)</a:t>
            </a:r>
            <a:br>
              <a:rPr lang="en-US" sz="1200" b="1" dirty="0">
                <a:solidFill>
                  <a:srgbClr val="002060"/>
                </a:solidFill>
                <a:latin typeface="Arial" panose="020B0604020202020204" pitchFamily="34" charset="0"/>
                <a:cs typeface="Arial" panose="020B0604020202020204" pitchFamily="34" charset="0"/>
              </a:rPr>
            </a:br>
            <a:r>
              <a:rPr lang="en-US" sz="1200" b="1" dirty="0">
                <a:solidFill>
                  <a:srgbClr val="002060"/>
                </a:solidFill>
                <a:latin typeface="Arial" panose="020B0604020202020204" pitchFamily="34" charset="0"/>
                <a:cs typeface="Arial" panose="020B0604020202020204" pitchFamily="34" charset="0"/>
              </a:rPr>
              <a:t>US Customs Border Protection (US CBP)</a:t>
            </a:r>
          </a:p>
        </p:txBody>
      </p:sp>
      <p:sp>
        <p:nvSpPr>
          <p:cNvPr id="8" name="Title 1">
            <a:extLst>
              <a:ext uri="{FF2B5EF4-FFF2-40B4-BE49-F238E27FC236}">
                <a16:creationId xmlns:a16="http://schemas.microsoft.com/office/drawing/2014/main" id="{002E6764-1E7B-4876-A7F4-172FA6B5D0E8}"/>
              </a:ext>
            </a:extLst>
          </p:cNvPr>
          <p:cNvSpPr txBox="1">
            <a:spLocks/>
          </p:cNvSpPr>
          <p:nvPr/>
        </p:nvSpPr>
        <p:spPr>
          <a:xfrm>
            <a:off x="816079" y="5506065"/>
            <a:ext cx="2418029" cy="703006"/>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2400" kern="1200">
                <a:solidFill>
                  <a:srgbClr val="002776"/>
                </a:solidFill>
                <a:latin typeface="+mj-lt"/>
                <a:ea typeface="+mj-ea"/>
                <a:cs typeface="+mj-cs"/>
              </a:defRPr>
            </a:lvl1pPr>
          </a:lstStyle>
          <a:p>
            <a:pPr>
              <a:spcAft>
                <a:spcPts val="600"/>
              </a:spcAft>
            </a:pPr>
            <a:endParaRPr lang="en-US" sz="1800" dirty="0">
              <a:solidFill>
                <a:prstClr val="black"/>
              </a:solidFill>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9D9B37DC-00E9-4455-A43E-042BC67C5CE7}"/>
              </a:ext>
            </a:extLst>
          </p:cNvPr>
          <p:cNvCxnSpPr/>
          <p:nvPr/>
        </p:nvCxnSpPr>
        <p:spPr>
          <a:xfrm flipV="1">
            <a:off x="816079" y="3638746"/>
            <a:ext cx="7743459" cy="57276"/>
          </a:xfrm>
          <a:prstGeom prst="line">
            <a:avLst/>
          </a:prstGeom>
          <a:noFill/>
          <a:ln w="25400" cap="flat" cmpd="sng" algn="ctr">
            <a:gradFill flip="none" rotWithShape="1">
              <a:gsLst>
                <a:gs pos="0">
                  <a:srgbClr val="002776"/>
                </a:gs>
                <a:gs pos="50000">
                  <a:srgbClr val="002776"/>
                </a:gs>
                <a:gs pos="100000">
                  <a:srgbClr val="FFFFFF"/>
                </a:gs>
              </a:gsLst>
              <a:lin ang="0" scaled="1"/>
              <a:tileRect/>
            </a:gradFill>
            <a:prstDash val="solid"/>
          </a:ln>
          <a:effectLst/>
        </p:spPr>
      </p:cxn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16494" y="5651339"/>
            <a:ext cx="2541822" cy="810701"/>
          </a:xfrm>
          <a:prstGeom prst="rect">
            <a:avLst/>
          </a:prstGeom>
          <a:solidFill>
            <a:schemeClr val="bg1">
              <a:lumMod val="95000"/>
            </a:schemeClr>
          </a:solidFill>
        </p:spPr>
      </p:pic>
      <p:pic>
        <p:nvPicPr>
          <p:cNvPr id="6" name="Picture 7" descr="cbp seal"/>
          <p:cNvPicPr>
            <a:picLocks noChangeAspect="1" noChangeArrowheads="1"/>
          </p:cNvPicPr>
          <p:nvPr/>
        </p:nvPicPr>
        <p:blipFill>
          <a:blip r:embed="rId3"/>
          <a:srcRect/>
          <a:stretch>
            <a:fillRect/>
          </a:stretch>
        </p:blipFill>
        <p:spPr bwMode="auto">
          <a:xfrm>
            <a:off x="225278" y="5153389"/>
            <a:ext cx="1676400" cy="1555750"/>
          </a:xfrm>
          <a:prstGeom prst="rect">
            <a:avLst/>
          </a:prstGeom>
          <a:noFill/>
          <a:ln w="9525">
            <a:noFill/>
            <a:miter lim="800000"/>
            <a:headEnd/>
            <a:tailEnd/>
          </a:ln>
        </p:spPr>
      </p:pic>
    </p:spTree>
    <p:extLst>
      <p:ext uri="{BB962C8B-B14F-4D97-AF65-F5344CB8AC3E}">
        <p14:creationId xmlns:p14="http://schemas.microsoft.com/office/powerpoint/2010/main" val="1276694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0216D68-3DFD-AE40-AFEC-2F7B637F2996}"/>
              </a:ext>
            </a:extLst>
          </p:cNvPr>
          <p:cNvCxnSpPr/>
          <p:nvPr/>
        </p:nvCxnSpPr>
        <p:spPr>
          <a:xfrm>
            <a:off x="450127" y="416344"/>
            <a:ext cx="1597991"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 Placeholder 15">
            <a:extLst>
              <a:ext uri="{FF2B5EF4-FFF2-40B4-BE49-F238E27FC236}">
                <a16:creationId xmlns:a16="http://schemas.microsoft.com/office/drawing/2014/main" id="{6F0538A1-8A34-6047-99BA-68A84DD13E1A}"/>
              </a:ext>
            </a:extLst>
          </p:cNvPr>
          <p:cNvSpPr txBox="1">
            <a:spLocks/>
          </p:cNvSpPr>
          <p:nvPr/>
        </p:nvSpPr>
        <p:spPr>
          <a:xfrm>
            <a:off x="326748" y="570497"/>
            <a:ext cx="6610080" cy="2072178"/>
          </a:xfrm>
          <a:prstGeom prst="rect">
            <a:avLst/>
          </a:prstGeom>
        </p:spPr>
        <p:txBody>
          <a:bodyPr vert="horz" lIns="91440" tIns="45720" rIns="91440" bIns="45720" rtlCol="0" anchor="t">
            <a:normAutofit/>
          </a:bodyPr>
          <a:lstStyle>
            <a:defPPr>
              <a:defRPr lang="en-US"/>
            </a:defPPr>
            <a:lvl1pPr marL="0" indent="0" algn="ctr" defTabSz="457200" rtl="0" eaLnBrk="1" latinLnBrk="0" hangingPunct="1">
              <a:buNone/>
              <a:defRPr sz="2400" kern="1200">
                <a:solidFill>
                  <a:srgbClr val="001F5E"/>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2000" b="1" dirty="0">
                <a:solidFill>
                  <a:schemeClr val="accent1">
                    <a:lumMod val="50000"/>
                  </a:schemeClr>
                </a:solidFill>
              </a:rPr>
              <a:t>Live Photo Capture &amp; Liveness Test </a:t>
            </a:r>
          </a:p>
        </p:txBody>
      </p:sp>
      <p:sp>
        <p:nvSpPr>
          <p:cNvPr id="4" name="TextBox 3">
            <a:extLst>
              <a:ext uri="{FF2B5EF4-FFF2-40B4-BE49-F238E27FC236}">
                <a16:creationId xmlns:a16="http://schemas.microsoft.com/office/drawing/2014/main" id="{F4431626-35C7-214D-AC90-A640743F86DF}"/>
              </a:ext>
            </a:extLst>
          </p:cNvPr>
          <p:cNvSpPr txBox="1"/>
          <p:nvPr/>
        </p:nvSpPr>
        <p:spPr>
          <a:xfrm>
            <a:off x="279247" y="6593815"/>
            <a:ext cx="4284219" cy="246221"/>
          </a:xfrm>
          <a:prstGeom prst="rect">
            <a:avLst/>
          </a:prstGeom>
          <a:noFill/>
        </p:spPr>
        <p:txBody>
          <a:bodyPr wrap="square" lIns="0" tIns="0" rIns="0" bIns="0" rtlCol="0">
            <a:spAutoFit/>
          </a:bodyPr>
          <a:lstStyle/>
          <a:p>
            <a:r>
              <a:rPr lang="en-US" sz="800" b="1" spc="30"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CBP | </a:t>
            </a:r>
            <a:r>
              <a:rPr lang="en-US" sz="800" b="1" spc="30" dirty="0">
                <a:solidFill>
                  <a:srgbClr val="72757B"/>
                </a:solidFill>
                <a:latin typeface="Lato" panose="020F0502020204030203" pitchFamily="34" charset="0"/>
                <a:ea typeface="Lato" panose="020F0502020204030203" pitchFamily="34" charset="0"/>
                <a:cs typeface="Lato" panose="020F0502020204030203" pitchFamily="34" charset="0"/>
              </a:rPr>
              <a:t>OIT</a:t>
            </a:r>
            <a:endParaRPr lang="en-US" sz="800" dirty="0">
              <a:solidFill>
                <a:srgbClr val="72757B"/>
              </a:solidFill>
              <a:latin typeface="Lato" panose="020F0502020204030203" pitchFamily="34" charset="0"/>
              <a:ea typeface="Lato" panose="020F0502020204030203" pitchFamily="34" charset="0"/>
              <a:cs typeface="Lato" panose="020F0502020204030203" pitchFamily="34" charset="0"/>
            </a:endParaRPr>
          </a:p>
          <a:p>
            <a:pPr algn="l"/>
            <a:endParaRPr lang="en-US" sz="800" b="1" spc="30" dirty="0">
              <a:solidFill>
                <a:schemeClr val="accent1"/>
              </a:solidFill>
              <a:latin typeface="Lato" panose="020F0502020204030203" pitchFamily="34" charset="0"/>
            </a:endParaRPr>
          </a:p>
        </p:txBody>
      </p:sp>
      <p:grpSp>
        <p:nvGrpSpPr>
          <p:cNvPr id="6" name="Group 5"/>
          <p:cNvGrpSpPr/>
          <p:nvPr/>
        </p:nvGrpSpPr>
        <p:grpSpPr>
          <a:xfrm>
            <a:off x="4563466" y="1677939"/>
            <a:ext cx="2950994" cy="4849907"/>
            <a:chOff x="2152997" y="328984"/>
            <a:chExt cx="3853296" cy="6429898"/>
          </a:xfrm>
        </p:grpSpPr>
        <p:sp>
          <p:nvSpPr>
            <p:cNvPr id="8" name="TextBox 7"/>
            <p:cNvSpPr txBox="1"/>
            <p:nvPr/>
          </p:nvSpPr>
          <p:spPr>
            <a:xfrm>
              <a:off x="2152997" y="1221972"/>
              <a:ext cx="3258589" cy="246221"/>
            </a:xfrm>
            <a:prstGeom prst="rect">
              <a:avLst/>
            </a:prstGeom>
            <a:noFill/>
          </p:spPr>
          <p:txBody>
            <a:bodyPr wrap="square" rtlCol="0">
              <a:spAutoFit/>
            </a:bodyPr>
            <a:lstStyle/>
            <a:p>
              <a:endParaRPr lang="en-US" sz="1000" dirty="0"/>
            </a:p>
          </p:txBody>
        </p:sp>
        <p:pic>
          <p:nvPicPr>
            <p:cNvPr id="10" name="Picture 9"/>
            <p:cNvPicPr>
              <a:picLocks noChangeAspect="1"/>
            </p:cNvPicPr>
            <p:nvPr/>
          </p:nvPicPr>
          <p:blipFill>
            <a:blip r:embed="rId3"/>
            <a:stretch>
              <a:fillRect/>
            </a:stretch>
          </p:blipFill>
          <p:spPr>
            <a:xfrm>
              <a:off x="2152997" y="328984"/>
              <a:ext cx="3853296" cy="6429898"/>
            </a:xfrm>
            <a:prstGeom prst="rect">
              <a:avLst/>
            </a:prstGeom>
          </p:spPr>
        </p:pic>
        <p:sp>
          <p:nvSpPr>
            <p:cNvPr id="11" name="Rounded Rectangle 10"/>
            <p:cNvSpPr/>
            <p:nvPr/>
          </p:nvSpPr>
          <p:spPr>
            <a:xfrm>
              <a:off x="3544207" y="5923422"/>
              <a:ext cx="906087" cy="2420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accent1">
                      <a:lumMod val="50000"/>
                    </a:schemeClr>
                  </a:solidFill>
                </a:rPr>
                <a:t>CANCEL</a:t>
              </a:r>
            </a:p>
          </p:txBody>
        </p:sp>
        <p:sp>
          <p:nvSpPr>
            <p:cNvPr id="12" name="Rounded Rectangle 11"/>
            <p:cNvSpPr/>
            <p:nvPr/>
          </p:nvSpPr>
          <p:spPr>
            <a:xfrm>
              <a:off x="4219174" y="5483375"/>
              <a:ext cx="1046034" cy="242011"/>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CONTINUE</a:t>
              </a:r>
            </a:p>
          </p:txBody>
        </p:sp>
        <p:sp>
          <p:nvSpPr>
            <p:cNvPr id="13" name="Rounded Rectangle 12"/>
            <p:cNvSpPr/>
            <p:nvPr/>
          </p:nvSpPr>
          <p:spPr>
            <a:xfrm>
              <a:off x="2853135" y="5483375"/>
              <a:ext cx="1151471" cy="242011"/>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bg1"/>
                  </a:solidFill>
                </a:rPr>
                <a:t>RETAKE PHOTO</a:t>
              </a:r>
            </a:p>
          </p:txBody>
        </p:sp>
        <p:grpSp>
          <p:nvGrpSpPr>
            <p:cNvPr id="14" name="Group 13"/>
            <p:cNvGrpSpPr/>
            <p:nvPr/>
          </p:nvGrpSpPr>
          <p:grpSpPr>
            <a:xfrm>
              <a:off x="2673819" y="4900619"/>
              <a:ext cx="2969349" cy="400110"/>
              <a:chOff x="2687467" y="4818904"/>
              <a:chExt cx="2969349" cy="400110"/>
            </a:xfrm>
          </p:grpSpPr>
          <p:sp>
            <p:nvSpPr>
              <p:cNvPr id="15" name="TextBox 14"/>
              <p:cNvSpPr txBox="1"/>
              <p:nvPr/>
            </p:nvSpPr>
            <p:spPr>
              <a:xfrm>
                <a:off x="2808827" y="4818904"/>
                <a:ext cx="2847989" cy="400110"/>
              </a:xfrm>
              <a:prstGeom prst="rect">
                <a:avLst/>
              </a:prstGeom>
              <a:noFill/>
            </p:spPr>
            <p:txBody>
              <a:bodyPr wrap="square" rtlCol="0">
                <a:spAutoFit/>
              </a:bodyPr>
              <a:lstStyle/>
              <a:p>
                <a:r>
                  <a:rPr lang="en-US" sz="1000" dirty="0">
                    <a:solidFill>
                      <a:schemeClr val="bg1">
                        <a:lumMod val="50000"/>
                      </a:schemeClr>
                    </a:solidFill>
                  </a:rPr>
                  <a:t>I certify submitting the application on behalf of the applicant</a:t>
                </a:r>
              </a:p>
            </p:txBody>
          </p:sp>
          <p:pic>
            <p:nvPicPr>
              <p:cNvPr id="16" name="Picture 15" descr="File:Checkbox 1 disabled.svg - Wikimedia Common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87467" y="4942406"/>
                <a:ext cx="162305" cy="162305"/>
              </a:xfrm>
              <a:prstGeom prst="rect">
                <a:avLst/>
              </a:prstGeom>
            </p:spPr>
          </p:pic>
        </p:grpSp>
        <p:grpSp>
          <p:nvGrpSpPr>
            <p:cNvPr id="17" name="Group 16"/>
            <p:cNvGrpSpPr/>
            <p:nvPr/>
          </p:nvGrpSpPr>
          <p:grpSpPr>
            <a:xfrm>
              <a:off x="2750025" y="1406927"/>
              <a:ext cx="2661561" cy="2587682"/>
              <a:chOff x="2873607" y="1561576"/>
              <a:chExt cx="2412073" cy="2404529"/>
            </a:xfrm>
          </p:grpSpPr>
          <p:pic>
            <p:nvPicPr>
              <p:cNvPr id="18" name="Picture 17" descr="File:Placeholder no text.svg - Wikimedia Common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00374" y="1584571"/>
                <a:ext cx="2358539" cy="23585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9" name="Straight Connector 18"/>
              <p:cNvCxnSpPr/>
              <p:nvPr/>
            </p:nvCxnSpPr>
            <p:spPr>
              <a:xfrm>
                <a:off x="2873607" y="1561576"/>
                <a:ext cx="2412073" cy="2404529"/>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2873607" y="1561576"/>
                <a:ext cx="2412073" cy="2404529"/>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1" name="TextBox 20"/>
            <p:cNvSpPr txBox="1"/>
            <p:nvPr/>
          </p:nvSpPr>
          <p:spPr>
            <a:xfrm>
              <a:off x="3195499" y="4067792"/>
              <a:ext cx="2069709" cy="408044"/>
            </a:xfrm>
            <a:prstGeom prst="rect">
              <a:avLst/>
            </a:prstGeom>
            <a:noFill/>
          </p:spPr>
          <p:txBody>
            <a:bodyPr wrap="square" rtlCol="0">
              <a:spAutoFit/>
            </a:bodyPr>
            <a:lstStyle/>
            <a:p>
              <a:r>
                <a:rPr lang="en-US" sz="1400" b="1" dirty="0">
                  <a:solidFill>
                    <a:srgbClr val="FF0000"/>
                  </a:solidFill>
                </a:rPr>
                <a:t>Photo Mismatch</a:t>
              </a:r>
            </a:p>
          </p:txBody>
        </p:sp>
      </p:grpSp>
      <p:grpSp>
        <p:nvGrpSpPr>
          <p:cNvPr id="31" name="Group 30">
            <a:extLst>
              <a:ext uri="{FF2B5EF4-FFF2-40B4-BE49-F238E27FC236}">
                <a16:creationId xmlns:a16="http://schemas.microsoft.com/office/drawing/2014/main" id="{DA1C44DE-09DA-4E72-A07D-78C1E8C3C2FA}"/>
              </a:ext>
            </a:extLst>
          </p:cNvPr>
          <p:cNvGrpSpPr/>
          <p:nvPr/>
        </p:nvGrpSpPr>
        <p:grpSpPr>
          <a:xfrm>
            <a:off x="4677602" y="1538358"/>
            <a:ext cx="2695715" cy="264193"/>
            <a:chOff x="4455642" y="1671578"/>
            <a:chExt cx="2695715" cy="264193"/>
          </a:xfrm>
        </p:grpSpPr>
        <p:sp>
          <p:nvSpPr>
            <p:cNvPr id="22" name="TextBox 21"/>
            <p:cNvSpPr txBox="1"/>
            <p:nvPr/>
          </p:nvSpPr>
          <p:spPr>
            <a:xfrm>
              <a:off x="4455642" y="1671578"/>
              <a:ext cx="2695715" cy="261610"/>
            </a:xfrm>
            <a:prstGeom prst="rect">
              <a:avLst/>
            </a:prstGeom>
            <a:noFill/>
          </p:spPr>
          <p:txBody>
            <a:bodyPr wrap="square" rtlCol="0">
              <a:spAutoFit/>
            </a:bodyPr>
            <a:lstStyle/>
            <a:p>
              <a:r>
                <a:rPr lang="en-US" sz="1100" dirty="0">
                  <a:solidFill>
                    <a:srgbClr val="FF0000"/>
                  </a:solidFill>
                </a:rPr>
                <a:t>*Only displayed when photos do not match</a:t>
              </a:r>
            </a:p>
          </p:txBody>
        </p:sp>
        <p:sp>
          <p:nvSpPr>
            <p:cNvPr id="23" name="Rectangle 22"/>
            <p:cNvSpPr/>
            <p:nvPr/>
          </p:nvSpPr>
          <p:spPr>
            <a:xfrm>
              <a:off x="4550452" y="1674161"/>
              <a:ext cx="2541264" cy="2616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Rounded Rectangle 23"/>
          <p:cNvSpPr/>
          <p:nvPr/>
        </p:nvSpPr>
        <p:spPr>
          <a:xfrm>
            <a:off x="394668" y="992179"/>
            <a:ext cx="8455973" cy="512442"/>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p:cNvSpPr txBox="1"/>
          <p:nvPr/>
        </p:nvSpPr>
        <p:spPr>
          <a:xfrm>
            <a:off x="478876" y="1031620"/>
            <a:ext cx="8287555" cy="461665"/>
          </a:xfrm>
          <a:prstGeom prst="rect">
            <a:avLst/>
          </a:prstGeom>
          <a:noFill/>
        </p:spPr>
        <p:txBody>
          <a:bodyPr wrap="square" rtlCol="0">
            <a:spAutoFit/>
          </a:bodyPr>
          <a:lstStyle/>
          <a:p>
            <a:r>
              <a:rPr lang="en-US" sz="1200" b="1" dirty="0"/>
              <a:t>Liveness Photo Capture &amp; Test,  </a:t>
            </a:r>
            <a:r>
              <a:rPr lang="en-US" sz="1200" dirty="0"/>
              <a:t>is an AI computer system’s ability to determine that it is interfacing with a physically present human being and not an inanimate spoof artifact.</a:t>
            </a:r>
          </a:p>
        </p:txBody>
      </p:sp>
      <p:grpSp>
        <p:nvGrpSpPr>
          <p:cNvPr id="27" name="Group 26">
            <a:extLst>
              <a:ext uri="{FF2B5EF4-FFF2-40B4-BE49-F238E27FC236}">
                <a16:creationId xmlns:a16="http://schemas.microsoft.com/office/drawing/2014/main" id="{5FE5AAD1-EA2D-4925-88D7-49909844F548}"/>
              </a:ext>
            </a:extLst>
          </p:cNvPr>
          <p:cNvGrpSpPr/>
          <p:nvPr/>
        </p:nvGrpSpPr>
        <p:grpSpPr>
          <a:xfrm>
            <a:off x="1360516" y="1909140"/>
            <a:ext cx="2466975" cy="4429125"/>
            <a:chOff x="268327" y="2072732"/>
            <a:chExt cx="2466975" cy="4429125"/>
          </a:xfrm>
        </p:grpSpPr>
        <p:pic>
          <p:nvPicPr>
            <p:cNvPr id="5" name="Picture 4"/>
            <p:cNvPicPr>
              <a:picLocks noChangeAspect="1"/>
            </p:cNvPicPr>
            <p:nvPr/>
          </p:nvPicPr>
          <p:blipFill>
            <a:blip r:embed="rId6"/>
            <a:stretch>
              <a:fillRect/>
            </a:stretch>
          </p:blipFill>
          <p:spPr>
            <a:xfrm>
              <a:off x="268327" y="2072732"/>
              <a:ext cx="2466975" cy="4429125"/>
            </a:xfrm>
            <a:prstGeom prst="rect">
              <a:avLst/>
            </a:prstGeom>
            <a:ln>
              <a:noFill/>
            </a:ln>
            <a:effectLst>
              <a:outerShdw blurRad="190500" algn="tl" rotWithShape="0">
                <a:srgbClr val="000000">
                  <a:alpha val="70000"/>
                </a:srgbClr>
              </a:outerShdw>
            </a:effectLst>
          </p:spPr>
        </p:pic>
        <p:sp>
          <p:nvSpPr>
            <p:cNvPr id="26" name="Rectangle: Rounded Corners 25">
              <a:extLst>
                <a:ext uri="{FF2B5EF4-FFF2-40B4-BE49-F238E27FC236}">
                  <a16:creationId xmlns:a16="http://schemas.microsoft.com/office/drawing/2014/main" id="{3D0D0EB6-B1A6-48FD-9C61-358ADA330100}"/>
                </a:ext>
              </a:extLst>
            </p:cNvPr>
            <p:cNvSpPr/>
            <p:nvPr/>
          </p:nvSpPr>
          <p:spPr>
            <a:xfrm>
              <a:off x="619218" y="3068515"/>
              <a:ext cx="761174" cy="1380393"/>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FFC36D69-2DAF-4AD3-8AF2-5D1CF95638A0}"/>
              </a:ext>
            </a:extLst>
          </p:cNvPr>
          <p:cNvGrpSpPr/>
          <p:nvPr/>
        </p:nvGrpSpPr>
        <p:grpSpPr>
          <a:xfrm>
            <a:off x="8130534" y="2389258"/>
            <a:ext cx="3043012" cy="3414696"/>
            <a:chOff x="6969289" y="1764843"/>
            <a:chExt cx="4712677" cy="3800687"/>
          </a:xfrm>
        </p:grpSpPr>
        <p:sp>
          <p:nvSpPr>
            <p:cNvPr id="29" name="TextBox 28">
              <a:extLst>
                <a:ext uri="{FF2B5EF4-FFF2-40B4-BE49-F238E27FC236}">
                  <a16:creationId xmlns:a16="http://schemas.microsoft.com/office/drawing/2014/main" id="{41D105C7-5235-480D-88E6-0FD579AE07E5}"/>
                </a:ext>
              </a:extLst>
            </p:cNvPr>
            <p:cNvSpPr txBox="1"/>
            <p:nvPr/>
          </p:nvSpPr>
          <p:spPr>
            <a:xfrm>
              <a:off x="7209692" y="1987803"/>
              <a:ext cx="4354966" cy="3220131"/>
            </a:xfrm>
            <a:prstGeom prst="rect">
              <a:avLst/>
            </a:prstGeom>
            <a:noFill/>
            <a:ln>
              <a:noFill/>
            </a:ln>
          </p:spPr>
          <p:txBody>
            <a:bodyPr wrap="square" rtlCol="0">
              <a:spAutoFit/>
            </a:bodyPr>
            <a:lstStyle/>
            <a:p>
              <a:r>
                <a:rPr lang="en-US" sz="1400" dirty="0">
                  <a:solidFill>
                    <a:schemeClr val="accent4">
                      <a:lumMod val="75000"/>
                    </a:schemeClr>
                  </a:solidFill>
                </a:rPr>
                <a:t>In the background, ESTA Mobile App performs a Photo Matching process to determine if the passport photo retrieved from the Passport NFC Scan matches the person who took the Live Photo, if the Liveness is confirmed.  </a:t>
              </a:r>
            </a:p>
            <a:p>
              <a:endParaRPr lang="en-US" sz="1400" dirty="0">
                <a:solidFill>
                  <a:schemeClr val="accent4">
                    <a:lumMod val="75000"/>
                  </a:schemeClr>
                </a:solidFill>
              </a:endParaRPr>
            </a:p>
            <a:p>
              <a:r>
                <a:rPr lang="en-US" sz="1400" dirty="0">
                  <a:solidFill>
                    <a:schemeClr val="accent4">
                      <a:lumMod val="75000"/>
                    </a:schemeClr>
                  </a:solidFill>
                </a:rPr>
                <a:t>The ‘Third Party Acknowledgement’ screen is only displayed if the Photo Matching service determines the Passport Photo and the Live Photo do not match.</a:t>
              </a:r>
            </a:p>
          </p:txBody>
        </p:sp>
        <p:sp>
          <p:nvSpPr>
            <p:cNvPr id="30" name="Rounded Rectangle 8">
              <a:extLst>
                <a:ext uri="{FF2B5EF4-FFF2-40B4-BE49-F238E27FC236}">
                  <a16:creationId xmlns:a16="http://schemas.microsoft.com/office/drawing/2014/main" id="{D1F711F3-C402-46CB-8C96-D33F53BBA61D}"/>
                </a:ext>
              </a:extLst>
            </p:cNvPr>
            <p:cNvSpPr/>
            <p:nvPr/>
          </p:nvSpPr>
          <p:spPr>
            <a:xfrm>
              <a:off x="6969289" y="1764843"/>
              <a:ext cx="4712677" cy="3800687"/>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3236371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0216D68-3DFD-AE40-AFEC-2F7B637F2996}"/>
              </a:ext>
            </a:extLst>
          </p:cNvPr>
          <p:cNvCxnSpPr/>
          <p:nvPr/>
        </p:nvCxnSpPr>
        <p:spPr>
          <a:xfrm>
            <a:off x="450127" y="416344"/>
            <a:ext cx="1597991"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 Placeholder 15">
            <a:extLst>
              <a:ext uri="{FF2B5EF4-FFF2-40B4-BE49-F238E27FC236}">
                <a16:creationId xmlns:a16="http://schemas.microsoft.com/office/drawing/2014/main" id="{6F0538A1-8A34-6047-99BA-68A84DD13E1A}"/>
              </a:ext>
            </a:extLst>
          </p:cNvPr>
          <p:cNvSpPr txBox="1">
            <a:spLocks/>
          </p:cNvSpPr>
          <p:nvPr/>
        </p:nvSpPr>
        <p:spPr>
          <a:xfrm>
            <a:off x="279247" y="435561"/>
            <a:ext cx="6610080" cy="2072178"/>
          </a:xfrm>
          <a:prstGeom prst="rect">
            <a:avLst/>
          </a:prstGeom>
        </p:spPr>
        <p:txBody>
          <a:bodyPr vert="horz" lIns="91440" tIns="45720" rIns="91440" bIns="45720" rtlCol="0" anchor="t">
            <a:normAutofit/>
          </a:bodyPr>
          <a:lstStyle>
            <a:defPPr>
              <a:defRPr lang="en-US"/>
            </a:defPPr>
            <a:lvl1pPr marL="0" indent="0" algn="ctr" defTabSz="457200" rtl="0" eaLnBrk="1" latinLnBrk="0" hangingPunct="1">
              <a:buNone/>
              <a:defRPr sz="2400" kern="1200">
                <a:solidFill>
                  <a:srgbClr val="001F5E"/>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2000" b="1" dirty="0">
                <a:solidFill>
                  <a:schemeClr val="accent1">
                    <a:lumMod val="50000"/>
                  </a:schemeClr>
                </a:solidFill>
              </a:rPr>
              <a:t>Enter Applicant Information page</a:t>
            </a:r>
          </a:p>
        </p:txBody>
      </p:sp>
      <p:sp>
        <p:nvSpPr>
          <p:cNvPr id="4" name="TextBox 3">
            <a:extLst>
              <a:ext uri="{FF2B5EF4-FFF2-40B4-BE49-F238E27FC236}">
                <a16:creationId xmlns:a16="http://schemas.microsoft.com/office/drawing/2014/main" id="{F4431626-35C7-214D-AC90-A640743F86DF}"/>
              </a:ext>
            </a:extLst>
          </p:cNvPr>
          <p:cNvSpPr txBox="1"/>
          <p:nvPr/>
        </p:nvSpPr>
        <p:spPr>
          <a:xfrm>
            <a:off x="279247" y="6593815"/>
            <a:ext cx="4284219" cy="246221"/>
          </a:xfrm>
          <a:prstGeom prst="rect">
            <a:avLst/>
          </a:prstGeom>
          <a:noFill/>
        </p:spPr>
        <p:txBody>
          <a:bodyPr wrap="square" lIns="0" tIns="0" rIns="0" bIns="0" rtlCol="0">
            <a:spAutoFit/>
          </a:bodyPr>
          <a:lstStyle/>
          <a:p>
            <a:r>
              <a:rPr lang="en-US" sz="800" b="1" spc="30"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CBP | </a:t>
            </a:r>
            <a:r>
              <a:rPr lang="en-US" sz="800" b="1" spc="30" dirty="0">
                <a:solidFill>
                  <a:srgbClr val="72757B"/>
                </a:solidFill>
                <a:latin typeface="Lato" panose="020F0502020204030203" pitchFamily="34" charset="0"/>
                <a:ea typeface="Lato" panose="020F0502020204030203" pitchFamily="34" charset="0"/>
                <a:cs typeface="Lato" panose="020F0502020204030203" pitchFamily="34" charset="0"/>
              </a:rPr>
              <a:t>OIT</a:t>
            </a:r>
            <a:endParaRPr lang="en-US" sz="800" dirty="0">
              <a:solidFill>
                <a:srgbClr val="72757B"/>
              </a:solidFill>
              <a:latin typeface="Lato" panose="020F0502020204030203" pitchFamily="34" charset="0"/>
              <a:ea typeface="Lato" panose="020F0502020204030203" pitchFamily="34" charset="0"/>
              <a:cs typeface="Lato" panose="020F0502020204030203" pitchFamily="34" charset="0"/>
            </a:endParaRPr>
          </a:p>
          <a:p>
            <a:pPr algn="l"/>
            <a:endParaRPr lang="en-US" sz="800" b="1" spc="30" dirty="0">
              <a:solidFill>
                <a:schemeClr val="accent1"/>
              </a:solidFill>
              <a:latin typeface="Lato" panose="020F0502020204030203"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959" y="1606586"/>
            <a:ext cx="2749184" cy="4887437"/>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3466" y="1606586"/>
            <a:ext cx="2749184" cy="4887438"/>
          </a:xfrm>
          <a:prstGeom prst="rect">
            <a:avLst/>
          </a:prstGeom>
          <a:ln>
            <a:noFill/>
          </a:ln>
          <a:effectLst>
            <a:outerShdw blurRad="190500" algn="tl" rotWithShape="0">
              <a:srgbClr val="000000">
                <a:alpha val="70000"/>
              </a:srgbClr>
            </a:outerShdw>
          </a:effectLst>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0915" y="1606586"/>
            <a:ext cx="2749184" cy="4887438"/>
          </a:xfrm>
          <a:prstGeom prst="rect">
            <a:avLst/>
          </a:prstGeom>
          <a:ln>
            <a:noFill/>
          </a:ln>
          <a:effectLst>
            <a:outerShdw blurRad="190500" algn="tl" rotWithShape="0">
              <a:srgbClr val="000000">
                <a:alpha val="70000"/>
              </a:srgbClr>
            </a:outerShdw>
          </a:effectLst>
        </p:spPr>
      </p:pic>
      <p:sp>
        <p:nvSpPr>
          <p:cNvPr id="10" name="TextBox 9"/>
          <p:cNvSpPr txBox="1"/>
          <p:nvPr/>
        </p:nvSpPr>
        <p:spPr>
          <a:xfrm>
            <a:off x="326748" y="879679"/>
            <a:ext cx="8287555" cy="646331"/>
          </a:xfrm>
          <a:prstGeom prst="rect">
            <a:avLst/>
          </a:prstGeom>
          <a:noFill/>
        </p:spPr>
        <p:txBody>
          <a:bodyPr wrap="square" rtlCol="0">
            <a:spAutoFit/>
          </a:bodyPr>
          <a:lstStyle/>
          <a:p>
            <a:r>
              <a:rPr lang="en-US" sz="1200" b="1" dirty="0"/>
              <a:t>Enter Applicant Information, </a:t>
            </a:r>
            <a:r>
              <a:rPr lang="en-US" sz="1200" dirty="0">
                <a:latin typeface="Calibri" panose="020F0502020204030204" pitchFamily="34" charset="0"/>
                <a:cs typeface="Calibri" panose="020F0502020204030204" pitchFamily="34" charset="0"/>
              </a:rPr>
              <a:t>After acknowledging the disclaimers, successful MRZ Scan, NFC Scan and Liveness Test, the applicant will  be asked to enter the applicant information (or the information on the applicant’s behalf).  </a:t>
            </a:r>
            <a:r>
              <a:rPr lang="en-US" sz="1200" i="1" dirty="0">
                <a:solidFill>
                  <a:schemeClr val="bg2">
                    <a:lumMod val="75000"/>
                  </a:schemeClr>
                </a:solidFill>
                <a:latin typeface="Calibri" panose="020F0502020204030204" pitchFamily="34" charset="0"/>
                <a:cs typeface="Calibri" panose="020F0502020204030204" pitchFamily="34" charset="0"/>
              </a:rPr>
              <a:t>The next few slides are the same as the ESTA web view.</a:t>
            </a:r>
            <a:endParaRPr lang="en-US" sz="1200" i="1" dirty="0">
              <a:solidFill>
                <a:schemeClr val="bg2">
                  <a:lumMod val="75000"/>
                </a:schemeClr>
              </a:solidFill>
            </a:endParaRPr>
          </a:p>
        </p:txBody>
      </p:sp>
      <p:sp>
        <p:nvSpPr>
          <p:cNvPr id="12" name="Rounded Rectangle 11"/>
          <p:cNvSpPr/>
          <p:nvPr/>
        </p:nvSpPr>
        <p:spPr>
          <a:xfrm>
            <a:off x="279247" y="803783"/>
            <a:ext cx="8455973" cy="752907"/>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41728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0216D68-3DFD-AE40-AFEC-2F7B637F2996}"/>
              </a:ext>
            </a:extLst>
          </p:cNvPr>
          <p:cNvCxnSpPr/>
          <p:nvPr/>
        </p:nvCxnSpPr>
        <p:spPr>
          <a:xfrm>
            <a:off x="450127" y="416344"/>
            <a:ext cx="1597991"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 Placeholder 15">
            <a:extLst>
              <a:ext uri="{FF2B5EF4-FFF2-40B4-BE49-F238E27FC236}">
                <a16:creationId xmlns:a16="http://schemas.microsoft.com/office/drawing/2014/main" id="{6F0538A1-8A34-6047-99BA-68A84DD13E1A}"/>
              </a:ext>
            </a:extLst>
          </p:cNvPr>
          <p:cNvSpPr txBox="1">
            <a:spLocks/>
          </p:cNvSpPr>
          <p:nvPr/>
        </p:nvSpPr>
        <p:spPr>
          <a:xfrm>
            <a:off x="326748" y="570497"/>
            <a:ext cx="6610080" cy="2072178"/>
          </a:xfrm>
          <a:prstGeom prst="rect">
            <a:avLst/>
          </a:prstGeom>
        </p:spPr>
        <p:txBody>
          <a:bodyPr vert="horz" lIns="91440" tIns="45720" rIns="91440" bIns="45720" rtlCol="0" anchor="t">
            <a:normAutofit/>
          </a:bodyPr>
          <a:lstStyle>
            <a:defPPr>
              <a:defRPr lang="en-US"/>
            </a:defPPr>
            <a:lvl1pPr marL="0" indent="0" algn="ctr" defTabSz="457200" rtl="0" eaLnBrk="1" latinLnBrk="0" hangingPunct="1">
              <a:buNone/>
              <a:defRPr sz="2400" kern="1200">
                <a:solidFill>
                  <a:srgbClr val="001F5E"/>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2000" b="1" dirty="0">
                <a:solidFill>
                  <a:schemeClr val="accent1">
                    <a:lumMod val="50000"/>
                  </a:schemeClr>
                </a:solidFill>
              </a:rPr>
              <a:t>Email Verification</a:t>
            </a:r>
          </a:p>
        </p:txBody>
      </p:sp>
      <p:sp>
        <p:nvSpPr>
          <p:cNvPr id="4" name="TextBox 3">
            <a:extLst>
              <a:ext uri="{FF2B5EF4-FFF2-40B4-BE49-F238E27FC236}">
                <a16:creationId xmlns:a16="http://schemas.microsoft.com/office/drawing/2014/main" id="{F4431626-35C7-214D-AC90-A640743F86DF}"/>
              </a:ext>
            </a:extLst>
          </p:cNvPr>
          <p:cNvSpPr txBox="1"/>
          <p:nvPr/>
        </p:nvSpPr>
        <p:spPr>
          <a:xfrm>
            <a:off x="279247" y="6593815"/>
            <a:ext cx="4284219" cy="246221"/>
          </a:xfrm>
          <a:prstGeom prst="rect">
            <a:avLst/>
          </a:prstGeom>
          <a:noFill/>
        </p:spPr>
        <p:txBody>
          <a:bodyPr wrap="square" lIns="0" tIns="0" rIns="0" bIns="0" rtlCol="0">
            <a:spAutoFit/>
          </a:bodyPr>
          <a:lstStyle/>
          <a:p>
            <a:r>
              <a:rPr lang="en-US" sz="800" b="1" spc="30"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CBP | </a:t>
            </a:r>
            <a:r>
              <a:rPr lang="en-US" sz="800" b="1" spc="30" dirty="0">
                <a:solidFill>
                  <a:srgbClr val="72757B"/>
                </a:solidFill>
                <a:latin typeface="Lato" panose="020F0502020204030203" pitchFamily="34" charset="0"/>
                <a:ea typeface="Lato" panose="020F0502020204030203" pitchFamily="34" charset="0"/>
                <a:cs typeface="Lato" panose="020F0502020204030203" pitchFamily="34" charset="0"/>
              </a:rPr>
              <a:t>OIT</a:t>
            </a:r>
            <a:endParaRPr lang="en-US" sz="800" dirty="0">
              <a:solidFill>
                <a:srgbClr val="72757B"/>
              </a:solidFill>
              <a:latin typeface="Lato" panose="020F0502020204030203" pitchFamily="34" charset="0"/>
              <a:ea typeface="Lato" panose="020F0502020204030203" pitchFamily="34" charset="0"/>
              <a:cs typeface="Lato" panose="020F0502020204030203" pitchFamily="34" charset="0"/>
            </a:endParaRPr>
          </a:p>
          <a:p>
            <a:pPr algn="l"/>
            <a:endParaRPr lang="en-US" sz="800" b="1" spc="30" dirty="0">
              <a:solidFill>
                <a:schemeClr val="accent1"/>
              </a:solidFill>
              <a:latin typeface="Lato" panose="020F0502020204030203" pitchFamily="34" charset="0"/>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688" y="1606586"/>
            <a:ext cx="2749184" cy="4887438"/>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6008" y="1606586"/>
            <a:ext cx="2749184" cy="4887438"/>
          </a:xfrm>
          <a:prstGeom prst="rect">
            <a:avLst/>
          </a:prstGeom>
        </p:spPr>
      </p:pic>
      <p:sp>
        <p:nvSpPr>
          <p:cNvPr id="7" name="Rounded Rectangle 6"/>
          <p:cNvSpPr/>
          <p:nvPr/>
        </p:nvSpPr>
        <p:spPr>
          <a:xfrm>
            <a:off x="394668" y="992179"/>
            <a:ext cx="8455973" cy="512442"/>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419688" y="1109900"/>
            <a:ext cx="8287555" cy="276999"/>
          </a:xfrm>
          <a:prstGeom prst="rect">
            <a:avLst/>
          </a:prstGeom>
          <a:noFill/>
        </p:spPr>
        <p:txBody>
          <a:bodyPr wrap="square" rtlCol="0">
            <a:spAutoFit/>
          </a:bodyPr>
          <a:lstStyle/>
          <a:p>
            <a:r>
              <a:rPr lang="en-US" sz="1200" dirty="0"/>
              <a:t>The </a:t>
            </a:r>
            <a:r>
              <a:rPr lang="en-US" sz="1200" b="1" dirty="0"/>
              <a:t>“Email Verification” </a:t>
            </a:r>
            <a:r>
              <a:rPr lang="en-US" sz="1200" dirty="0"/>
              <a:t>option prevents the user from proceeding to the application without verifying their email. </a:t>
            </a:r>
          </a:p>
        </p:txBody>
      </p:sp>
    </p:spTree>
    <p:extLst>
      <p:ext uri="{BB962C8B-B14F-4D97-AF65-F5344CB8AC3E}">
        <p14:creationId xmlns:p14="http://schemas.microsoft.com/office/powerpoint/2010/main" val="39088982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0216D68-3DFD-AE40-AFEC-2F7B637F2996}"/>
              </a:ext>
            </a:extLst>
          </p:cNvPr>
          <p:cNvCxnSpPr/>
          <p:nvPr/>
        </p:nvCxnSpPr>
        <p:spPr>
          <a:xfrm>
            <a:off x="450127" y="416344"/>
            <a:ext cx="1597991"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 Placeholder 15">
            <a:extLst>
              <a:ext uri="{FF2B5EF4-FFF2-40B4-BE49-F238E27FC236}">
                <a16:creationId xmlns:a16="http://schemas.microsoft.com/office/drawing/2014/main" id="{6F0538A1-8A34-6047-99BA-68A84DD13E1A}"/>
              </a:ext>
            </a:extLst>
          </p:cNvPr>
          <p:cNvSpPr txBox="1">
            <a:spLocks/>
          </p:cNvSpPr>
          <p:nvPr/>
        </p:nvSpPr>
        <p:spPr>
          <a:xfrm>
            <a:off x="326748" y="570497"/>
            <a:ext cx="6610080" cy="2072178"/>
          </a:xfrm>
          <a:prstGeom prst="rect">
            <a:avLst/>
          </a:prstGeom>
        </p:spPr>
        <p:txBody>
          <a:bodyPr vert="horz" lIns="91440" tIns="45720" rIns="91440" bIns="45720" rtlCol="0" anchor="t">
            <a:normAutofit/>
          </a:bodyPr>
          <a:lstStyle>
            <a:defPPr>
              <a:defRPr lang="en-US"/>
            </a:defPPr>
            <a:lvl1pPr marL="0" indent="0" algn="ctr" defTabSz="457200" rtl="0" eaLnBrk="1" latinLnBrk="0" hangingPunct="1">
              <a:buNone/>
              <a:defRPr sz="2400" kern="1200">
                <a:solidFill>
                  <a:srgbClr val="001F5E"/>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2000" b="1" dirty="0">
                <a:solidFill>
                  <a:schemeClr val="accent1">
                    <a:lumMod val="50000"/>
                  </a:schemeClr>
                </a:solidFill>
              </a:rPr>
              <a:t>Enter Personal Information page</a:t>
            </a:r>
          </a:p>
        </p:txBody>
      </p:sp>
      <p:sp>
        <p:nvSpPr>
          <p:cNvPr id="4" name="TextBox 3">
            <a:extLst>
              <a:ext uri="{FF2B5EF4-FFF2-40B4-BE49-F238E27FC236}">
                <a16:creationId xmlns:a16="http://schemas.microsoft.com/office/drawing/2014/main" id="{F4431626-35C7-214D-AC90-A640743F86DF}"/>
              </a:ext>
            </a:extLst>
          </p:cNvPr>
          <p:cNvSpPr txBox="1"/>
          <p:nvPr/>
        </p:nvSpPr>
        <p:spPr>
          <a:xfrm>
            <a:off x="279247" y="6593815"/>
            <a:ext cx="4284219" cy="246221"/>
          </a:xfrm>
          <a:prstGeom prst="rect">
            <a:avLst/>
          </a:prstGeom>
          <a:noFill/>
        </p:spPr>
        <p:txBody>
          <a:bodyPr wrap="square" lIns="0" tIns="0" rIns="0" bIns="0" rtlCol="0">
            <a:spAutoFit/>
          </a:bodyPr>
          <a:lstStyle/>
          <a:p>
            <a:r>
              <a:rPr lang="en-US" sz="800" b="1" spc="30"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CBP | </a:t>
            </a:r>
            <a:r>
              <a:rPr lang="en-US" sz="800" b="1" spc="30" dirty="0">
                <a:solidFill>
                  <a:srgbClr val="72757B"/>
                </a:solidFill>
                <a:latin typeface="Lato" panose="020F0502020204030203" pitchFamily="34" charset="0"/>
                <a:ea typeface="Lato" panose="020F0502020204030203" pitchFamily="34" charset="0"/>
                <a:cs typeface="Lato" panose="020F0502020204030203" pitchFamily="34" charset="0"/>
              </a:rPr>
              <a:t>OIT</a:t>
            </a:r>
            <a:endParaRPr lang="en-US" sz="800" dirty="0">
              <a:solidFill>
                <a:srgbClr val="72757B"/>
              </a:solidFill>
              <a:latin typeface="Lato" panose="020F0502020204030203" pitchFamily="34" charset="0"/>
              <a:ea typeface="Lato" panose="020F0502020204030203" pitchFamily="34" charset="0"/>
              <a:cs typeface="Lato" panose="020F0502020204030203" pitchFamily="34" charset="0"/>
            </a:endParaRPr>
          </a:p>
          <a:p>
            <a:pPr algn="l"/>
            <a:endParaRPr lang="en-US" sz="800" b="1" spc="30" dirty="0">
              <a:solidFill>
                <a:schemeClr val="accent1"/>
              </a:solidFill>
              <a:latin typeface="Lato" panose="020F0502020204030203"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47" y="1553126"/>
            <a:ext cx="2769640" cy="4923805"/>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6388" y="1553125"/>
            <a:ext cx="2769640" cy="4923805"/>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7408" y="1553126"/>
            <a:ext cx="2769640" cy="4923805"/>
          </a:xfrm>
          <a:prstGeom prst="rect">
            <a:avLst/>
          </a:prstGeom>
          <a:ln>
            <a:noFill/>
          </a:ln>
          <a:effectLst>
            <a:outerShdw blurRad="190500" algn="tl" rotWithShape="0">
              <a:srgbClr val="000000">
                <a:alpha val="70000"/>
              </a:srgbClr>
            </a:outerShdw>
          </a:effec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78428" y="1553124"/>
            <a:ext cx="2769640" cy="4923805"/>
          </a:xfrm>
          <a:prstGeom prst="rect">
            <a:avLst/>
          </a:prstGeom>
          <a:ln>
            <a:noFill/>
          </a:ln>
          <a:effectLst>
            <a:outerShdw blurRad="190500" algn="tl" rotWithShape="0">
              <a:srgbClr val="000000">
                <a:alpha val="70000"/>
              </a:srgbClr>
            </a:outerShdw>
          </a:effectLst>
        </p:spPr>
      </p:pic>
      <p:sp>
        <p:nvSpPr>
          <p:cNvPr id="9" name="Rounded Rectangle 8"/>
          <p:cNvSpPr/>
          <p:nvPr/>
        </p:nvSpPr>
        <p:spPr>
          <a:xfrm>
            <a:off x="348846" y="935910"/>
            <a:ext cx="8455973" cy="512442"/>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337430" y="961299"/>
            <a:ext cx="8287555" cy="461665"/>
          </a:xfrm>
          <a:prstGeom prst="rect">
            <a:avLst/>
          </a:prstGeom>
          <a:noFill/>
        </p:spPr>
        <p:txBody>
          <a:bodyPr wrap="square" rtlCol="0">
            <a:spAutoFit/>
          </a:bodyPr>
          <a:lstStyle/>
          <a:p>
            <a:r>
              <a:rPr lang="en-US" sz="1200" b="1" dirty="0"/>
              <a:t>Enter Personal Information, </a:t>
            </a:r>
            <a:r>
              <a:rPr lang="en-US" sz="1200" dirty="0">
                <a:latin typeface="Calibri" panose="020F0502020204030204" pitchFamily="34" charset="0"/>
                <a:cs typeface="Calibri" panose="020F0502020204030204" pitchFamily="34" charset="0"/>
              </a:rPr>
              <a:t>After acknowledging the disclaimers the applicant will  be asked to enter their personal information (or the information on applicant’s behalf).</a:t>
            </a:r>
            <a:endParaRPr lang="en-US" sz="1200" dirty="0"/>
          </a:p>
        </p:txBody>
      </p:sp>
    </p:spTree>
    <p:extLst>
      <p:ext uri="{BB962C8B-B14F-4D97-AF65-F5344CB8AC3E}">
        <p14:creationId xmlns:p14="http://schemas.microsoft.com/office/powerpoint/2010/main" val="4773811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0216D68-3DFD-AE40-AFEC-2F7B637F2996}"/>
              </a:ext>
            </a:extLst>
          </p:cNvPr>
          <p:cNvCxnSpPr/>
          <p:nvPr/>
        </p:nvCxnSpPr>
        <p:spPr>
          <a:xfrm>
            <a:off x="450127" y="416344"/>
            <a:ext cx="1597991"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 Placeholder 15">
            <a:extLst>
              <a:ext uri="{FF2B5EF4-FFF2-40B4-BE49-F238E27FC236}">
                <a16:creationId xmlns:a16="http://schemas.microsoft.com/office/drawing/2014/main" id="{6F0538A1-8A34-6047-99BA-68A84DD13E1A}"/>
              </a:ext>
            </a:extLst>
          </p:cNvPr>
          <p:cNvSpPr txBox="1">
            <a:spLocks/>
          </p:cNvSpPr>
          <p:nvPr/>
        </p:nvSpPr>
        <p:spPr>
          <a:xfrm>
            <a:off x="326748" y="570497"/>
            <a:ext cx="6610080" cy="2072178"/>
          </a:xfrm>
          <a:prstGeom prst="rect">
            <a:avLst/>
          </a:prstGeom>
        </p:spPr>
        <p:txBody>
          <a:bodyPr vert="horz" lIns="91440" tIns="45720" rIns="91440" bIns="45720" rtlCol="0" anchor="t">
            <a:normAutofit/>
          </a:bodyPr>
          <a:lstStyle>
            <a:defPPr>
              <a:defRPr lang="en-US"/>
            </a:defPPr>
            <a:lvl1pPr marL="0" indent="0" algn="ctr" defTabSz="457200" rtl="0" eaLnBrk="1" latinLnBrk="0" hangingPunct="1">
              <a:buNone/>
              <a:defRPr sz="2400" kern="1200">
                <a:solidFill>
                  <a:srgbClr val="001F5E"/>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2000" b="1" dirty="0">
                <a:solidFill>
                  <a:schemeClr val="accent1">
                    <a:lumMod val="50000"/>
                  </a:schemeClr>
                </a:solidFill>
              </a:rPr>
              <a:t>Enter Travel Information page</a:t>
            </a:r>
          </a:p>
        </p:txBody>
      </p:sp>
      <p:sp>
        <p:nvSpPr>
          <p:cNvPr id="4" name="TextBox 3">
            <a:extLst>
              <a:ext uri="{FF2B5EF4-FFF2-40B4-BE49-F238E27FC236}">
                <a16:creationId xmlns:a16="http://schemas.microsoft.com/office/drawing/2014/main" id="{F4431626-35C7-214D-AC90-A640743F86DF}"/>
              </a:ext>
            </a:extLst>
          </p:cNvPr>
          <p:cNvSpPr txBox="1"/>
          <p:nvPr/>
        </p:nvSpPr>
        <p:spPr>
          <a:xfrm>
            <a:off x="279247" y="6593815"/>
            <a:ext cx="4284219" cy="246221"/>
          </a:xfrm>
          <a:prstGeom prst="rect">
            <a:avLst/>
          </a:prstGeom>
          <a:noFill/>
        </p:spPr>
        <p:txBody>
          <a:bodyPr wrap="square" lIns="0" tIns="0" rIns="0" bIns="0" rtlCol="0">
            <a:spAutoFit/>
          </a:bodyPr>
          <a:lstStyle/>
          <a:p>
            <a:r>
              <a:rPr lang="en-US" sz="800" b="1" spc="30"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CBP | </a:t>
            </a:r>
            <a:r>
              <a:rPr lang="en-US" sz="800" b="1" spc="30" dirty="0">
                <a:solidFill>
                  <a:srgbClr val="72757B"/>
                </a:solidFill>
                <a:latin typeface="Lato" panose="020F0502020204030203" pitchFamily="34" charset="0"/>
                <a:ea typeface="Lato" panose="020F0502020204030203" pitchFamily="34" charset="0"/>
                <a:cs typeface="Lato" panose="020F0502020204030203" pitchFamily="34" charset="0"/>
              </a:rPr>
              <a:t>OIT</a:t>
            </a:r>
            <a:endParaRPr lang="en-US" sz="800" dirty="0">
              <a:solidFill>
                <a:srgbClr val="72757B"/>
              </a:solidFill>
              <a:latin typeface="Lato" panose="020F0502020204030203" pitchFamily="34" charset="0"/>
              <a:ea typeface="Lato" panose="020F0502020204030203" pitchFamily="34" charset="0"/>
              <a:cs typeface="Lato" panose="020F0502020204030203" pitchFamily="34" charset="0"/>
            </a:endParaRPr>
          </a:p>
          <a:p>
            <a:pPr algn="l"/>
            <a:endParaRPr lang="en-US" sz="800" b="1" spc="30" dirty="0">
              <a:solidFill>
                <a:schemeClr val="accent1"/>
              </a:solidFill>
              <a:latin typeface="Lato" panose="020F0502020204030203" pitchFamily="34"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127" y="1498179"/>
            <a:ext cx="2769640" cy="4923804"/>
          </a:xfrm>
          <a:prstGeom prst="rect">
            <a:avLst/>
          </a:prstGeom>
          <a:ln>
            <a:noFill/>
          </a:ln>
          <a:effectLst>
            <a:outerShdw blurRad="190500" algn="tl" rotWithShape="0">
              <a:srgbClr val="000000">
                <a:alpha val="70000"/>
              </a:srgbClr>
            </a:outerShdw>
          </a:effec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0378" y="1498179"/>
            <a:ext cx="2769641" cy="4923805"/>
          </a:xfrm>
          <a:prstGeom prst="rect">
            <a:avLst/>
          </a:prstGeom>
          <a:ln>
            <a:noFill/>
          </a:ln>
          <a:effectLst>
            <a:outerShdw blurRad="190500" algn="tl" rotWithShape="0">
              <a:srgbClr val="000000">
                <a:alpha val="70000"/>
              </a:srgbClr>
            </a:outerShdw>
          </a:effectLst>
        </p:spPr>
      </p:pic>
      <p:sp>
        <p:nvSpPr>
          <p:cNvPr id="7" name="TextBox 6"/>
          <p:cNvSpPr txBox="1"/>
          <p:nvPr/>
        </p:nvSpPr>
        <p:spPr>
          <a:xfrm>
            <a:off x="326748" y="963607"/>
            <a:ext cx="8287555" cy="461665"/>
          </a:xfrm>
          <a:prstGeom prst="rect">
            <a:avLst/>
          </a:prstGeom>
          <a:noFill/>
        </p:spPr>
        <p:txBody>
          <a:bodyPr wrap="square" rtlCol="0">
            <a:spAutoFit/>
          </a:bodyPr>
          <a:lstStyle/>
          <a:p>
            <a:r>
              <a:rPr lang="en-US" sz="1200" b="1" dirty="0"/>
              <a:t>Enter Travel Information, </a:t>
            </a:r>
            <a:r>
              <a:rPr lang="en-US" sz="1200" dirty="0">
                <a:latin typeface="Calibri" panose="020F0502020204030204" pitchFamily="34" charset="0"/>
                <a:cs typeface="Calibri" panose="020F0502020204030204" pitchFamily="34" charset="0"/>
              </a:rPr>
              <a:t>After acknowledging the disclaimers the applicant will  be asked to enter their travel information (or the information on applicant’s behalf).</a:t>
            </a:r>
            <a:endParaRPr lang="en-US" sz="1200" dirty="0"/>
          </a:p>
        </p:txBody>
      </p:sp>
      <p:sp>
        <p:nvSpPr>
          <p:cNvPr id="8" name="Rounded Rectangle 10">
            <a:extLst>
              <a:ext uri="{FF2B5EF4-FFF2-40B4-BE49-F238E27FC236}">
                <a16:creationId xmlns:a16="http://schemas.microsoft.com/office/drawing/2014/main" id="{4CD24CDA-6B55-49F4-94EF-A679344D5E90}"/>
              </a:ext>
            </a:extLst>
          </p:cNvPr>
          <p:cNvSpPr/>
          <p:nvPr/>
        </p:nvSpPr>
        <p:spPr>
          <a:xfrm>
            <a:off x="342730" y="938218"/>
            <a:ext cx="8287556" cy="512442"/>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567001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0216D68-3DFD-AE40-AFEC-2F7B637F2996}"/>
              </a:ext>
            </a:extLst>
          </p:cNvPr>
          <p:cNvCxnSpPr/>
          <p:nvPr/>
        </p:nvCxnSpPr>
        <p:spPr>
          <a:xfrm>
            <a:off x="450127" y="416344"/>
            <a:ext cx="1597991"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 Placeholder 15">
            <a:extLst>
              <a:ext uri="{FF2B5EF4-FFF2-40B4-BE49-F238E27FC236}">
                <a16:creationId xmlns:a16="http://schemas.microsoft.com/office/drawing/2014/main" id="{6F0538A1-8A34-6047-99BA-68A84DD13E1A}"/>
              </a:ext>
            </a:extLst>
          </p:cNvPr>
          <p:cNvSpPr txBox="1">
            <a:spLocks/>
          </p:cNvSpPr>
          <p:nvPr/>
        </p:nvSpPr>
        <p:spPr>
          <a:xfrm>
            <a:off x="326748" y="570497"/>
            <a:ext cx="6610080" cy="2072178"/>
          </a:xfrm>
          <a:prstGeom prst="rect">
            <a:avLst/>
          </a:prstGeom>
        </p:spPr>
        <p:txBody>
          <a:bodyPr vert="horz" lIns="91440" tIns="45720" rIns="91440" bIns="45720" rtlCol="0" anchor="t">
            <a:normAutofit/>
          </a:bodyPr>
          <a:lstStyle>
            <a:defPPr>
              <a:defRPr lang="en-US"/>
            </a:defPPr>
            <a:lvl1pPr marL="0" indent="0" algn="ctr" defTabSz="457200" rtl="0" eaLnBrk="1" latinLnBrk="0" hangingPunct="1">
              <a:buNone/>
              <a:defRPr sz="2400" kern="1200">
                <a:solidFill>
                  <a:srgbClr val="001F5E"/>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2000" b="1" dirty="0">
                <a:solidFill>
                  <a:schemeClr val="accent1">
                    <a:lumMod val="50000"/>
                  </a:schemeClr>
                </a:solidFill>
              </a:rPr>
              <a:t>Eligibility Questions page</a:t>
            </a:r>
          </a:p>
        </p:txBody>
      </p:sp>
      <p:sp>
        <p:nvSpPr>
          <p:cNvPr id="4" name="TextBox 3">
            <a:extLst>
              <a:ext uri="{FF2B5EF4-FFF2-40B4-BE49-F238E27FC236}">
                <a16:creationId xmlns:a16="http://schemas.microsoft.com/office/drawing/2014/main" id="{F4431626-35C7-214D-AC90-A640743F86DF}"/>
              </a:ext>
            </a:extLst>
          </p:cNvPr>
          <p:cNvSpPr txBox="1"/>
          <p:nvPr/>
        </p:nvSpPr>
        <p:spPr>
          <a:xfrm>
            <a:off x="279247" y="6593815"/>
            <a:ext cx="4284219" cy="246221"/>
          </a:xfrm>
          <a:prstGeom prst="rect">
            <a:avLst/>
          </a:prstGeom>
          <a:noFill/>
        </p:spPr>
        <p:txBody>
          <a:bodyPr wrap="square" lIns="0" tIns="0" rIns="0" bIns="0" rtlCol="0">
            <a:spAutoFit/>
          </a:bodyPr>
          <a:lstStyle/>
          <a:p>
            <a:r>
              <a:rPr lang="en-US" sz="800" b="1" spc="30"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CBP | </a:t>
            </a:r>
            <a:r>
              <a:rPr lang="en-US" sz="800" b="1" spc="30" dirty="0">
                <a:solidFill>
                  <a:srgbClr val="72757B"/>
                </a:solidFill>
                <a:latin typeface="Lato" panose="020F0502020204030203" pitchFamily="34" charset="0"/>
                <a:ea typeface="Lato" panose="020F0502020204030203" pitchFamily="34" charset="0"/>
                <a:cs typeface="Lato" panose="020F0502020204030203" pitchFamily="34" charset="0"/>
              </a:rPr>
              <a:t>OIT</a:t>
            </a:r>
            <a:endParaRPr lang="en-US" sz="800" dirty="0">
              <a:solidFill>
                <a:srgbClr val="72757B"/>
              </a:solidFill>
              <a:latin typeface="Lato" panose="020F0502020204030203" pitchFamily="34" charset="0"/>
              <a:ea typeface="Lato" panose="020F0502020204030203" pitchFamily="34" charset="0"/>
              <a:cs typeface="Lato" panose="020F0502020204030203" pitchFamily="34" charset="0"/>
            </a:endParaRPr>
          </a:p>
          <a:p>
            <a:pPr algn="l"/>
            <a:endParaRPr lang="en-US" sz="800" b="1" spc="30" dirty="0">
              <a:solidFill>
                <a:schemeClr val="accent1"/>
              </a:solidFill>
              <a:latin typeface="Lato" panose="020F0502020204030203"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643" y="1606586"/>
            <a:ext cx="2769640" cy="4923805"/>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8646" y="1606586"/>
            <a:ext cx="2769640" cy="4923805"/>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9649" y="1606586"/>
            <a:ext cx="2769640" cy="4923804"/>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00652" y="1606586"/>
            <a:ext cx="2769641" cy="4923805"/>
          </a:xfrm>
          <a:prstGeom prst="rect">
            <a:avLst/>
          </a:prstGeom>
          <a:ln>
            <a:noFill/>
          </a:ln>
          <a:effectLst>
            <a:outerShdw blurRad="190500" algn="tl" rotWithShape="0">
              <a:srgbClr val="000000">
                <a:alpha val="70000"/>
              </a:srgbClr>
            </a:outerShdw>
          </a:effectLst>
        </p:spPr>
      </p:pic>
      <p:sp>
        <p:nvSpPr>
          <p:cNvPr id="10" name="TextBox 9"/>
          <p:cNvSpPr txBox="1"/>
          <p:nvPr/>
        </p:nvSpPr>
        <p:spPr>
          <a:xfrm>
            <a:off x="631006" y="1109900"/>
            <a:ext cx="8287555" cy="276999"/>
          </a:xfrm>
          <a:prstGeom prst="rect">
            <a:avLst/>
          </a:prstGeom>
          <a:noFill/>
        </p:spPr>
        <p:txBody>
          <a:bodyPr wrap="square" rtlCol="0">
            <a:spAutoFit/>
          </a:bodyPr>
          <a:lstStyle/>
          <a:p>
            <a:r>
              <a:rPr lang="en-US" sz="1200" dirty="0"/>
              <a:t> </a:t>
            </a:r>
          </a:p>
        </p:txBody>
      </p:sp>
      <p:sp>
        <p:nvSpPr>
          <p:cNvPr id="11" name="Rounded Rectangle 10"/>
          <p:cNvSpPr/>
          <p:nvPr/>
        </p:nvSpPr>
        <p:spPr>
          <a:xfrm>
            <a:off x="394668" y="992179"/>
            <a:ext cx="8455973" cy="512442"/>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419688" y="1042956"/>
            <a:ext cx="8489601" cy="461665"/>
          </a:xfrm>
          <a:prstGeom prst="rect">
            <a:avLst/>
          </a:prstGeom>
          <a:noFill/>
        </p:spPr>
        <p:txBody>
          <a:bodyPr wrap="square" rtlCol="0">
            <a:spAutoFit/>
          </a:bodyPr>
          <a:lstStyle/>
          <a:p>
            <a:r>
              <a:rPr lang="en-US" sz="1200" dirty="0"/>
              <a:t>The </a:t>
            </a:r>
            <a:r>
              <a:rPr lang="en-US" sz="1200" b="1" dirty="0"/>
              <a:t>Eligibility Questions </a:t>
            </a:r>
            <a:r>
              <a:rPr lang="en-US" sz="1200" dirty="0"/>
              <a:t>determine vetting status of the applicant. Note: If a user selects “Yes” to this question 9, ESTA will prompt to select a primary reason for the trip.  Certain options will prompt to fill out additional questionnaire.</a:t>
            </a:r>
          </a:p>
        </p:txBody>
      </p:sp>
    </p:spTree>
    <p:extLst>
      <p:ext uri="{BB962C8B-B14F-4D97-AF65-F5344CB8AC3E}">
        <p14:creationId xmlns:p14="http://schemas.microsoft.com/office/powerpoint/2010/main" val="37466676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0099" y="1499340"/>
            <a:ext cx="2749185" cy="4887439"/>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4375" y="1499340"/>
            <a:ext cx="2749184" cy="4887438"/>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748" y="1499340"/>
            <a:ext cx="2749184" cy="4887438"/>
          </a:xfrm>
          <a:prstGeom prst="rect">
            <a:avLst/>
          </a:prstGeom>
          <a:ln>
            <a:noFill/>
          </a:ln>
          <a:effectLst>
            <a:outerShdw blurRad="190500" algn="tl" rotWithShape="0">
              <a:srgbClr val="000000">
                <a:alpha val="70000"/>
              </a:srgbClr>
            </a:outerShdw>
          </a:effectLst>
        </p:spPr>
      </p:pic>
      <p:cxnSp>
        <p:nvCxnSpPr>
          <p:cNvPr id="2" name="Straight Connector 1">
            <a:extLst>
              <a:ext uri="{FF2B5EF4-FFF2-40B4-BE49-F238E27FC236}">
                <a16:creationId xmlns:a16="http://schemas.microsoft.com/office/drawing/2014/main" id="{80216D68-3DFD-AE40-AFEC-2F7B637F2996}"/>
              </a:ext>
            </a:extLst>
          </p:cNvPr>
          <p:cNvCxnSpPr/>
          <p:nvPr/>
        </p:nvCxnSpPr>
        <p:spPr>
          <a:xfrm>
            <a:off x="450127" y="416344"/>
            <a:ext cx="1597991"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 Placeholder 15">
            <a:extLst>
              <a:ext uri="{FF2B5EF4-FFF2-40B4-BE49-F238E27FC236}">
                <a16:creationId xmlns:a16="http://schemas.microsoft.com/office/drawing/2014/main" id="{6F0538A1-8A34-6047-99BA-68A84DD13E1A}"/>
              </a:ext>
            </a:extLst>
          </p:cNvPr>
          <p:cNvSpPr txBox="1">
            <a:spLocks/>
          </p:cNvSpPr>
          <p:nvPr/>
        </p:nvSpPr>
        <p:spPr>
          <a:xfrm>
            <a:off x="326748" y="570497"/>
            <a:ext cx="6610080" cy="2072178"/>
          </a:xfrm>
          <a:prstGeom prst="rect">
            <a:avLst/>
          </a:prstGeom>
        </p:spPr>
        <p:txBody>
          <a:bodyPr vert="horz" lIns="91440" tIns="45720" rIns="91440" bIns="45720" rtlCol="0" anchor="t">
            <a:normAutofit/>
          </a:bodyPr>
          <a:lstStyle>
            <a:defPPr>
              <a:defRPr lang="en-US"/>
            </a:defPPr>
            <a:lvl1pPr marL="0" indent="0" algn="ctr" defTabSz="457200" rtl="0" eaLnBrk="1" latinLnBrk="0" hangingPunct="1">
              <a:buNone/>
              <a:defRPr sz="2400" kern="1200">
                <a:solidFill>
                  <a:srgbClr val="001F5E"/>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2000" b="1" dirty="0">
                <a:solidFill>
                  <a:schemeClr val="accent1">
                    <a:lumMod val="50000"/>
                  </a:schemeClr>
                </a:solidFill>
              </a:rPr>
              <a:t>Review Your Application page</a:t>
            </a:r>
          </a:p>
        </p:txBody>
      </p:sp>
      <p:sp>
        <p:nvSpPr>
          <p:cNvPr id="4" name="TextBox 3">
            <a:extLst>
              <a:ext uri="{FF2B5EF4-FFF2-40B4-BE49-F238E27FC236}">
                <a16:creationId xmlns:a16="http://schemas.microsoft.com/office/drawing/2014/main" id="{F4431626-35C7-214D-AC90-A640743F86DF}"/>
              </a:ext>
            </a:extLst>
          </p:cNvPr>
          <p:cNvSpPr txBox="1"/>
          <p:nvPr/>
        </p:nvSpPr>
        <p:spPr>
          <a:xfrm>
            <a:off x="279247" y="6593815"/>
            <a:ext cx="4284219" cy="246221"/>
          </a:xfrm>
          <a:prstGeom prst="rect">
            <a:avLst/>
          </a:prstGeom>
          <a:noFill/>
        </p:spPr>
        <p:txBody>
          <a:bodyPr wrap="square" lIns="0" tIns="0" rIns="0" bIns="0" rtlCol="0">
            <a:spAutoFit/>
          </a:bodyPr>
          <a:lstStyle/>
          <a:p>
            <a:r>
              <a:rPr lang="en-US" sz="800" b="1" spc="30"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CBP | </a:t>
            </a:r>
            <a:r>
              <a:rPr lang="en-US" sz="800" b="1" spc="30" dirty="0">
                <a:solidFill>
                  <a:srgbClr val="72757B"/>
                </a:solidFill>
                <a:latin typeface="Lato" panose="020F0502020204030203" pitchFamily="34" charset="0"/>
                <a:ea typeface="Lato" panose="020F0502020204030203" pitchFamily="34" charset="0"/>
                <a:cs typeface="Lato" panose="020F0502020204030203" pitchFamily="34" charset="0"/>
              </a:rPr>
              <a:t>OIT</a:t>
            </a:r>
            <a:endParaRPr lang="en-US" sz="800" dirty="0">
              <a:solidFill>
                <a:srgbClr val="72757B"/>
              </a:solidFill>
              <a:latin typeface="Lato" panose="020F0502020204030203" pitchFamily="34" charset="0"/>
              <a:ea typeface="Lato" panose="020F0502020204030203" pitchFamily="34" charset="0"/>
              <a:cs typeface="Lato" panose="020F0502020204030203" pitchFamily="34" charset="0"/>
            </a:endParaRPr>
          </a:p>
          <a:p>
            <a:pPr algn="l"/>
            <a:endParaRPr lang="en-US" sz="800" b="1" spc="30" dirty="0">
              <a:solidFill>
                <a:schemeClr val="accent1"/>
              </a:solidFill>
              <a:latin typeface="Lato" panose="020F0502020204030203" pitchFamily="34" charset="0"/>
            </a:endParaRPr>
          </a:p>
        </p:txBody>
      </p:sp>
      <p:sp>
        <p:nvSpPr>
          <p:cNvPr id="8" name="Rounded Rectangle 7"/>
          <p:cNvSpPr/>
          <p:nvPr/>
        </p:nvSpPr>
        <p:spPr>
          <a:xfrm>
            <a:off x="335479" y="924562"/>
            <a:ext cx="8455973" cy="512442"/>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326748" y="934156"/>
            <a:ext cx="8489601" cy="461665"/>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On </a:t>
            </a:r>
            <a:r>
              <a:rPr lang="en-US" sz="1200" b="1" dirty="0">
                <a:latin typeface="Calibri" panose="020F0502020204030204" pitchFamily="34" charset="0"/>
                <a:cs typeface="Calibri" panose="020F0502020204030204" pitchFamily="34" charset="0"/>
              </a:rPr>
              <a:t>Review Your Application, the </a:t>
            </a:r>
            <a:r>
              <a:rPr lang="en-US" sz="1200" dirty="0">
                <a:latin typeface="Calibri" panose="020F0502020204030204" pitchFamily="34" charset="0"/>
                <a:cs typeface="Calibri" panose="020F0502020204030204" pitchFamily="34" charset="0"/>
              </a:rPr>
              <a:t>applicant will be given the option to review and edit their application before they submit it.  To complete this part of the application the applicant must select the </a:t>
            </a:r>
            <a:r>
              <a:rPr lang="en-US" sz="1200" b="1" dirty="0">
                <a:latin typeface="Calibri" panose="020F0502020204030204" pitchFamily="34" charset="0"/>
                <a:cs typeface="Calibri" panose="020F0502020204030204" pitchFamily="34" charset="0"/>
              </a:rPr>
              <a:t>“Confirm &amp; Continue” </a:t>
            </a:r>
            <a:r>
              <a:rPr lang="en-US" sz="1200" dirty="0">
                <a:latin typeface="Calibri" panose="020F0502020204030204" pitchFamily="34" charset="0"/>
                <a:cs typeface="Calibri" panose="020F0502020204030204" pitchFamily="34" charset="0"/>
              </a:rPr>
              <a:t>icon on each section.</a:t>
            </a:r>
          </a:p>
        </p:txBody>
      </p:sp>
    </p:spTree>
    <p:extLst>
      <p:ext uri="{BB962C8B-B14F-4D97-AF65-F5344CB8AC3E}">
        <p14:creationId xmlns:p14="http://schemas.microsoft.com/office/powerpoint/2010/main" val="522281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3786" y="1549693"/>
            <a:ext cx="2769640" cy="4923805"/>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732" y="1549694"/>
            <a:ext cx="2769640" cy="4923805"/>
          </a:xfrm>
          <a:prstGeom prst="rect">
            <a:avLst/>
          </a:prstGeom>
          <a:ln>
            <a:noFill/>
          </a:ln>
          <a:effectLst>
            <a:outerShdw blurRad="190500" algn="tl" rotWithShape="0">
              <a:srgbClr val="000000">
                <a:alpha val="70000"/>
              </a:srgbClr>
            </a:outerShdw>
          </a:effectLst>
        </p:spPr>
      </p:pic>
      <p:cxnSp>
        <p:nvCxnSpPr>
          <p:cNvPr id="2" name="Straight Connector 1">
            <a:extLst>
              <a:ext uri="{FF2B5EF4-FFF2-40B4-BE49-F238E27FC236}">
                <a16:creationId xmlns:a16="http://schemas.microsoft.com/office/drawing/2014/main" id="{80216D68-3DFD-AE40-AFEC-2F7B637F2996}"/>
              </a:ext>
            </a:extLst>
          </p:cNvPr>
          <p:cNvCxnSpPr/>
          <p:nvPr/>
        </p:nvCxnSpPr>
        <p:spPr>
          <a:xfrm>
            <a:off x="450127" y="416344"/>
            <a:ext cx="1597991"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 Placeholder 15">
            <a:extLst>
              <a:ext uri="{FF2B5EF4-FFF2-40B4-BE49-F238E27FC236}">
                <a16:creationId xmlns:a16="http://schemas.microsoft.com/office/drawing/2014/main" id="{6F0538A1-8A34-6047-99BA-68A84DD13E1A}"/>
              </a:ext>
            </a:extLst>
          </p:cNvPr>
          <p:cNvSpPr txBox="1">
            <a:spLocks/>
          </p:cNvSpPr>
          <p:nvPr/>
        </p:nvSpPr>
        <p:spPr>
          <a:xfrm>
            <a:off x="326748" y="513605"/>
            <a:ext cx="6610080" cy="2072178"/>
          </a:xfrm>
          <a:prstGeom prst="rect">
            <a:avLst/>
          </a:prstGeom>
        </p:spPr>
        <p:txBody>
          <a:bodyPr vert="horz" lIns="91440" tIns="45720" rIns="91440" bIns="45720" rtlCol="0" anchor="t">
            <a:normAutofit/>
          </a:bodyPr>
          <a:lstStyle>
            <a:defPPr>
              <a:defRPr lang="en-US"/>
            </a:defPPr>
            <a:lvl1pPr marL="0" indent="0" algn="ctr" defTabSz="457200" rtl="0" eaLnBrk="1" latinLnBrk="0" hangingPunct="1">
              <a:buNone/>
              <a:defRPr sz="2400" kern="1200">
                <a:solidFill>
                  <a:srgbClr val="001F5E"/>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2000" b="1" dirty="0">
                <a:solidFill>
                  <a:schemeClr val="accent1">
                    <a:lumMod val="50000"/>
                  </a:schemeClr>
                </a:solidFill>
              </a:rPr>
              <a:t>Pay Now and Complete Application page</a:t>
            </a:r>
          </a:p>
        </p:txBody>
      </p:sp>
      <p:sp>
        <p:nvSpPr>
          <p:cNvPr id="4" name="TextBox 3">
            <a:extLst>
              <a:ext uri="{FF2B5EF4-FFF2-40B4-BE49-F238E27FC236}">
                <a16:creationId xmlns:a16="http://schemas.microsoft.com/office/drawing/2014/main" id="{F4431626-35C7-214D-AC90-A640743F86DF}"/>
              </a:ext>
            </a:extLst>
          </p:cNvPr>
          <p:cNvSpPr txBox="1"/>
          <p:nvPr/>
        </p:nvSpPr>
        <p:spPr>
          <a:xfrm>
            <a:off x="279247" y="6593815"/>
            <a:ext cx="4284219" cy="246221"/>
          </a:xfrm>
          <a:prstGeom prst="rect">
            <a:avLst/>
          </a:prstGeom>
          <a:noFill/>
        </p:spPr>
        <p:txBody>
          <a:bodyPr wrap="square" lIns="0" tIns="0" rIns="0" bIns="0" rtlCol="0">
            <a:spAutoFit/>
          </a:bodyPr>
          <a:lstStyle/>
          <a:p>
            <a:r>
              <a:rPr lang="en-US" sz="800" b="1" spc="30"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CBP | </a:t>
            </a:r>
            <a:r>
              <a:rPr lang="en-US" sz="800" b="1" spc="30" dirty="0">
                <a:solidFill>
                  <a:srgbClr val="72757B"/>
                </a:solidFill>
                <a:latin typeface="Lato" panose="020F0502020204030203" pitchFamily="34" charset="0"/>
                <a:ea typeface="Lato" panose="020F0502020204030203" pitchFamily="34" charset="0"/>
                <a:cs typeface="Lato" panose="020F0502020204030203" pitchFamily="34" charset="0"/>
              </a:rPr>
              <a:t>OIT</a:t>
            </a:r>
            <a:endParaRPr lang="en-US" sz="800" dirty="0">
              <a:solidFill>
                <a:srgbClr val="72757B"/>
              </a:solidFill>
              <a:latin typeface="Lato" panose="020F0502020204030203" pitchFamily="34" charset="0"/>
              <a:ea typeface="Lato" panose="020F0502020204030203" pitchFamily="34" charset="0"/>
              <a:cs typeface="Lato" panose="020F0502020204030203" pitchFamily="34" charset="0"/>
            </a:endParaRPr>
          </a:p>
          <a:p>
            <a:pPr algn="l"/>
            <a:endParaRPr lang="en-US" sz="800" b="1" spc="30" dirty="0">
              <a:solidFill>
                <a:schemeClr val="accent1"/>
              </a:solidFill>
              <a:latin typeface="Lato" panose="020F0502020204030203" pitchFamily="34" charset="0"/>
            </a:endParaRPr>
          </a:p>
        </p:txBody>
      </p:sp>
      <p:sp>
        <p:nvSpPr>
          <p:cNvPr id="7" name="TextBox 6"/>
          <p:cNvSpPr txBox="1"/>
          <p:nvPr/>
        </p:nvSpPr>
        <p:spPr>
          <a:xfrm>
            <a:off x="326748" y="857112"/>
            <a:ext cx="8489601" cy="646331"/>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On </a:t>
            </a:r>
            <a:r>
              <a:rPr lang="en-US" sz="1200" b="1" dirty="0">
                <a:latin typeface="Calibri" panose="020F0502020204030204" pitchFamily="34" charset="0"/>
                <a:cs typeface="Calibri" panose="020F0502020204030204" pitchFamily="34" charset="0"/>
              </a:rPr>
              <a:t>Pay Now and Complete Application, </a:t>
            </a:r>
            <a:r>
              <a:rPr lang="en-US" sz="1200" dirty="0">
                <a:latin typeface="Calibri" panose="020F0502020204030204" pitchFamily="34" charset="0"/>
                <a:cs typeface="Calibri" panose="020F0502020204030204" pitchFamily="34" charset="0"/>
              </a:rPr>
              <a:t>applicants can submit a payment by checking the Disclaimer and clicking the “Pay Now” button.  After the user clicks the “Pay Now” button, the application will redirect to the Pay.gov website where the user will be given the option to pay via PayPal, credit or debit card. </a:t>
            </a:r>
          </a:p>
        </p:txBody>
      </p:sp>
      <p:sp>
        <p:nvSpPr>
          <p:cNvPr id="8" name="Rounded Rectangle 7"/>
          <p:cNvSpPr/>
          <p:nvPr/>
        </p:nvSpPr>
        <p:spPr>
          <a:xfrm>
            <a:off x="326748" y="915330"/>
            <a:ext cx="8455973" cy="573402"/>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759007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6905" y="1606586"/>
            <a:ext cx="2769643" cy="4923809"/>
          </a:xfrm>
          <a:prstGeom prst="rect">
            <a:avLst/>
          </a:prstGeom>
          <a:ln>
            <a:noFill/>
          </a:ln>
          <a:effectLst>
            <a:outerShdw blurRad="190500" algn="tl" rotWithShape="0">
              <a:srgbClr val="000000">
                <a:alpha val="70000"/>
              </a:srgbClr>
            </a:outerShdw>
          </a:effec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5821" y="1606578"/>
            <a:ext cx="2769640" cy="4923805"/>
          </a:xfrm>
          <a:prstGeom prst="rect">
            <a:avLst/>
          </a:prstGeom>
          <a:ln>
            <a:noFill/>
          </a:ln>
          <a:effectLst>
            <a:outerShdw blurRad="190500" algn="tl" rotWithShape="0">
              <a:srgbClr val="000000">
                <a:alpha val="70000"/>
              </a:srgbClr>
            </a:outerShdw>
          </a:effec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4761" y="1606586"/>
            <a:ext cx="2769636" cy="4923797"/>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3699" y="1606586"/>
            <a:ext cx="2769638" cy="4923801"/>
          </a:xfrm>
          <a:prstGeom prst="rect">
            <a:avLst/>
          </a:prstGeom>
          <a:ln>
            <a:noFill/>
          </a:ln>
          <a:effectLst>
            <a:outerShdw blurRad="190500" algn="tl" rotWithShape="0">
              <a:srgbClr val="000000">
                <a:alpha val="70000"/>
              </a:srgbClr>
            </a:outerShdw>
          </a:effectLst>
        </p:spPr>
      </p:pic>
      <p:cxnSp>
        <p:nvCxnSpPr>
          <p:cNvPr id="2" name="Straight Connector 1">
            <a:extLst>
              <a:ext uri="{FF2B5EF4-FFF2-40B4-BE49-F238E27FC236}">
                <a16:creationId xmlns:a16="http://schemas.microsoft.com/office/drawing/2014/main" id="{80216D68-3DFD-AE40-AFEC-2F7B637F2996}"/>
              </a:ext>
            </a:extLst>
          </p:cNvPr>
          <p:cNvCxnSpPr/>
          <p:nvPr/>
        </p:nvCxnSpPr>
        <p:spPr>
          <a:xfrm>
            <a:off x="450127" y="416344"/>
            <a:ext cx="1597991"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 Placeholder 15">
            <a:extLst>
              <a:ext uri="{FF2B5EF4-FFF2-40B4-BE49-F238E27FC236}">
                <a16:creationId xmlns:a16="http://schemas.microsoft.com/office/drawing/2014/main" id="{6F0538A1-8A34-6047-99BA-68A84DD13E1A}"/>
              </a:ext>
            </a:extLst>
          </p:cNvPr>
          <p:cNvSpPr txBox="1">
            <a:spLocks/>
          </p:cNvSpPr>
          <p:nvPr/>
        </p:nvSpPr>
        <p:spPr>
          <a:xfrm>
            <a:off x="326748" y="570497"/>
            <a:ext cx="6610080" cy="2072178"/>
          </a:xfrm>
          <a:prstGeom prst="rect">
            <a:avLst/>
          </a:prstGeom>
        </p:spPr>
        <p:txBody>
          <a:bodyPr vert="horz" lIns="91440" tIns="45720" rIns="91440" bIns="45720" rtlCol="0" anchor="t">
            <a:normAutofit/>
          </a:bodyPr>
          <a:lstStyle>
            <a:defPPr>
              <a:defRPr lang="en-US"/>
            </a:defPPr>
            <a:lvl1pPr marL="0" indent="0" algn="ctr" defTabSz="457200" rtl="0" eaLnBrk="1" latinLnBrk="0" hangingPunct="1">
              <a:buNone/>
              <a:defRPr sz="2400" kern="1200">
                <a:solidFill>
                  <a:srgbClr val="001F5E"/>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2000" b="1" dirty="0">
                <a:solidFill>
                  <a:schemeClr val="accent1">
                    <a:lumMod val="50000"/>
                  </a:schemeClr>
                </a:solidFill>
              </a:rPr>
              <a:t>Pay.gov pages</a:t>
            </a:r>
          </a:p>
        </p:txBody>
      </p:sp>
      <p:sp>
        <p:nvSpPr>
          <p:cNvPr id="4" name="TextBox 3">
            <a:extLst>
              <a:ext uri="{FF2B5EF4-FFF2-40B4-BE49-F238E27FC236}">
                <a16:creationId xmlns:a16="http://schemas.microsoft.com/office/drawing/2014/main" id="{F4431626-35C7-214D-AC90-A640743F86DF}"/>
              </a:ext>
            </a:extLst>
          </p:cNvPr>
          <p:cNvSpPr txBox="1"/>
          <p:nvPr/>
        </p:nvSpPr>
        <p:spPr>
          <a:xfrm>
            <a:off x="279247" y="6593815"/>
            <a:ext cx="4284219" cy="246221"/>
          </a:xfrm>
          <a:prstGeom prst="rect">
            <a:avLst/>
          </a:prstGeom>
          <a:noFill/>
        </p:spPr>
        <p:txBody>
          <a:bodyPr wrap="square" lIns="0" tIns="0" rIns="0" bIns="0" rtlCol="0">
            <a:spAutoFit/>
          </a:bodyPr>
          <a:lstStyle/>
          <a:p>
            <a:r>
              <a:rPr lang="en-US" sz="800" b="1" spc="30"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CBP | </a:t>
            </a:r>
            <a:r>
              <a:rPr lang="en-US" sz="800" b="1" spc="30" dirty="0">
                <a:solidFill>
                  <a:srgbClr val="72757B"/>
                </a:solidFill>
                <a:latin typeface="Lato" panose="020F0502020204030203" pitchFamily="34" charset="0"/>
                <a:ea typeface="Lato" panose="020F0502020204030203" pitchFamily="34" charset="0"/>
                <a:cs typeface="Lato" panose="020F0502020204030203" pitchFamily="34" charset="0"/>
              </a:rPr>
              <a:t>OIT</a:t>
            </a:r>
            <a:endParaRPr lang="en-US" sz="800" dirty="0">
              <a:solidFill>
                <a:srgbClr val="72757B"/>
              </a:solidFill>
              <a:latin typeface="Lato" panose="020F0502020204030203" pitchFamily="34" charset="0"/>
              <a:ea typeface="Lato" panose="020F0502020204030203" pitchFamily="34" charset="0"/>
              <a:cs typeface="Lato" panose="020F0502020204030203" pitchFamily="34" charset="0"/>
            </a:endParaRPr>
          </a:p>
          <a:p>
            <a:pPr algn="l"/>
            <a:endParaRPr lang="en-US" sz="800" b="1" spc="30" dirty="0">
              <a:solidFill>
                <a:schemeClr val="accent1"/>
              </a:solidFill>
              <a:latin typeface="Lato" panose="020F0502020204030203" pitchFamily="34" charset="0"/>
            </a:endParaRPr>
          </a:p>
        </p:txBody>
      </p:sp>
      <p:sp>
        <p:nvSpPr>
          <p:cNvPr id="13" name="TextBox 12"/>
          <p:cNvSpPr txBox="1"/>
          <p:nvPr/>
        </p:nvSpPr>
        <p:spPr>
          <a:xfrm>
            <a:off x="326748" y="934156"/>
            <a:ext cx="8489601" cy="461665"/>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On </a:t>
            </a:r>
            <a:r>
              <a:rPr lang="en-US" sz="1200" b="1" dirty="0">
                <a:latin typeface="Calibri" panose="020F0502020204030204" pitchFamily="34" charset="0"/>
                <a:cs typeface="Calibri" panose="020F0502020204030204" pitchFamily="34" charset="0"/>
              </a:rPr>
              <a:t>Pay.gov</a:t>
            </a:r>
            <a:r>
              <a:rPr lang="en-US" sz="1200" dirty="0">
                <a:latin typeface="Calibri" panose="020F0502020204030204" pitchFamily="34" charset="0"/>
                <a:cs typeface="Calibri" panose="020F0502020204030204" pitchFamily="34" charset="0"/>
              </a:rPr>
              <a:t>, the user will be given the option to pay via PayPal, credit or debit card. Once the payment is complete, Pay.gov will redirect back to the ESTA app.</a:t>
            </a:r>
          </a:p>
        </p:txBody>
      </p:sp>
      <p:sp>
        <p:nvSpPr>
          <p:cNvPr id="14" name="Rounded Rectangle 13"/>
          <p:cNvSpPr/>
          <p:nvPr/>
        </p:nvSpPr>
        <p:spPr>
          <a:xfrm>
            <a:off x="335479" y="924562"/>
            <a:ext cx="8455973" cy="512442"/>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837689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528F8BB-2467-48D8-8207-5ABCC53A60F3}"/>
              </a:ext>
            </a:extLst>
          </p:cNvPr>
          <p:cNvGrpSpPr/>
          <p:nvPr/>
        </p:nvGrpSpPr>
        <p:grpSpPr>
          <a:xfrm>
            <a:off x="2580066" y="1710286"/>
            <a:ext cx="2305237" cy="4610474"/>
            <a:chOff x="2580066" y="1710286"/>
            <a:chExt cx="2305237" cy="4610474"/>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0066" y="1710286"/>
              <a:ext cx="2305237" cy="4610474"/>
            </a:xfrm>
            <a:prstGeom prst="rect">
              <a:avLst/>
            </a:prstGeom>
          </p:spPr>
        </p:pic>
        <p:pic>
          <p:nvPicPr>
            <p:cNvPr id="21" name="Picture 20" descr="Graphical user interface, application&#10;&#10;Description automatically generated">
              <a:extLst>
                <a:ext uri="{FF2B5EF4-FFF2-40B4-BE49-F238E27FC236}">
                  <a16:creationId xmlns:a16="http://schemas.microsoft.com/office/drawing/2014/main" id="{6FC5E4CE-619C-4192-8EEB-4A029FF6FAF3}"/>
                </a:ext>
              </a:extLst>
            </p:cNvPr>
            <p:cNvPicPr>
              <a:picLocks noChangeAspect="1"/>
            </p:cNvPicPr>
            <p:nvPr/>
          </p:nvPicPr>
          <p:blipFill>
            <a:blip r:embed="rId4"/>
            <a:stretch>
              <a:fillRect/>
            </a:stretch>
          </p:blipFill>
          <p:spPr>
            <a:xfrm>
              <a:off x="2589228" y="1718745"/>
              <a:ext cx="2296075" cy="4340322"/>
            </a:xfrm>
            <a:prstGeom prst="rect">
              <a:avLst/>
            </a:prstGeom>
          </p:spPr>
        </p:pic>
      </p:grpSp>
      <p:grpSp>
        <p:nvGrpSpPr>
          <p:cNvPr id="32" name="Group 31">
            <a:extLst>
              <a:ext uri="{FF2B5EF4-FFF2-40B4-BE49-F238E27FC236}">
                <a16:creationId xmlns:a16="http://schemas.microsoft.com/office/drawing/2014/main" id="{D0633BA4-4ADA-4DF1-B548-281D804DC714}"/>
              </a:ext>
            </a:extLst>
          </p:cNvPr>
          <p:cNvGrpSpPr/>
          <p:nvPr/>
        </p:nvGrpSpPr>
        <p:grpSpPr>
          <a:xfrm>
            <a:off x="192672" y="1717289"/>
            <a:ext cx="2301703" cy="4610475"/>
            <a:chOff x="491060" y="1198263"/>
            <a:chExt cx="2443429" cy="4886857"/>
          </a:xfrm>
        </p:grpSpPr>
        <p:pic>
          <p:nvPicPr>
            <p:cNvPr id="33" name="Picture 32">
              <a:extLst>
                <a:ext uri="{FF2B5EF4-FFF2-40B4-BE49-F238E27FC236}">
                  <a16:creationId xmlns:a16="http://schemas.microsoft.com/office/drawing/2014/main" id="{DE21FFE9-7225-433A-B65F-4F2CE8E12A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060" y="1198264"/>
              <a:ext cx="2443428" cy="4886856"/>
            </a:xfrm>
            <a:prstGeom prst="rect">
              <a:avLst/>
            </a:prstGeom>
            <a:ln>
              <a:noFill/>
            </a:ln>
            <a:effectLst>
              <a:outerShdw blurRad="190500" algn="tl" rotWithShape="0">
                <a:srgbClr val="000000">
                  <a:alpha val="70000"/>
                </a:srgbClr>
              </a:outerShdw>
            </a:effectLst>
          </p:spPr>
        </p:pic>
        <p:pic>
          <p:nvPicPr>
            <p:cNvPr id="34" name="Picture 33" descr="Graphical user interface, application&#10;&#10;Description automatically generated">
              <a:extLst>
                <a:ext uri="{FF2B5EF4-FFF2-40B4-BE49-F238E27FC236}">
                  <a16:creationId xmlns:a16="http://schemas.microsoft.com/office/drawing/2014/main" id="{85433C69-D651-468A-9CB4-191C71B6C0CE}"/>
                </a:ext>
              </a:extLst>
            </p:cNvPr>
            <p:cNvPicPr>
              <a:picLocks noChangeAspect="1"/>
            </p:cNvPicPr>
            <p:nvPr/>
          </p:nvPicPr>
          <p:blipFill>
            <a:blip r:embed="rId6"/>
            <a:stretch>
              <a:fillRect/>
            </a:stretch>
          </p:blipFill>
          <p:spPr>
            <a:xfrm>
              <a:off x="505381" y="1198263"/>
              <a:ext cx="2429108" cy="4566811"/>
            </a:xfrm>
            <a:prstGeom prst="rect">
              <a:avLst/>
            </a:prstGeom>
          </p:spPr>
        </p:pic>
      </p:grpSp>
      <p:cxnSp>
        <p:nvCxnSpPr>
          <p:cNvPr id="2" name="Straight Connector 1">
            <a:extLst>
              <a:ext uri="{FF2B5EF4-FFF2-40B4-BE49-F238E27FC236}">
                <a16:creationId xmlns:a16="http://schemas.microsoft.com/office/drawing/2014/main" id="{80216D68-3DFD-AE40-AFEC-2F7B637F2996}"/>
              </a:ext>
            </a:extLst>
          </p:cNvPr>
          <p:cNvCxnSpPr/>
          <p:nvPr/>
        </p:nvCxnSpPr>
        <p:spPr>
          <a:xfrm>
            <a:off x="450127" y="416344"/>
            <a:ext cx="1597991"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 Placeholder 15">
            <a:extLst>
              <a:ext uri="{FF2B5EF4-FFF2-40B4-BE49-F238E27FC236}">
                <a16:creationId xmlns:a16="http://schemas.microsoft.com/office/drawing/2014/main" id="{6F0538A1-8A34-6047-99BA-68A84DD13E1A}"/>
              </a:ext>
            </a:extLst>
          </p:cNvPr>
          <p:cNvSpPr txBox="1">
            <a:spLocks/>
          </p:cNvSpPr>
          <p:nvPr/>
        </p:nvSpPr>
        <p:spPr>
          <a:xfrm>
            <a:off x="326748" y="570497"/>
            <a:ext cx="3365802" cy="465823"/>
          </a:xfrm>
          <a:prstGeom prst="rect">
            <a:avLst/>
          </a:prstGeom>
        </p:spPr>
        <p:txBody>
          <a:bodyPr vert="horz" lIns="91440" tIns="45720" rIns="91440" bIns="45720" rtlCol="0" anchor="t">
            <a:normAutofit/>
          </a:bodyPr>
          <a:lstStyle>
            <a:defPPr>
              <a:defRPr lang="en-US"/>
            </a:defPPr>
            <a:lvl1pPr marL="0" indent="0" algn="ctr" defTabSz="457200" rtl="0" eaLnBrk="1" latinLnBrk="0" hangingPunct="1">
              <a:buNone/>
              <a:defRPr sz="2400" kern="1200">
                <a:solidFill>
                  <a:srgbClr val="001F5E"/>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2000" b="1" dirty="0">
                <a:solidFill>
                  <a:schemeClr val="accent1">
                    <a:lumMod val="50000"/>
                  </a:schemeClr>
                </a:solidFill>
              </a:rPr>
              <a:t>Home Page </a:t>
            </a:r>
            <a:r>
              <a:rPr lang="en-US" sz="2000" b="1" dirty="0">
                <a:solidFill>
                  <a:schemeClr val="accent1">
                    <a:lumMod val="50000"/>
                  </a:schemeClr>
                </a:solidFill>
                <a:sym typeface="Wingdings" panose="05000000000000000000" pitchFamily="2" charset="2"/>
              </a:rPr>
              <a:t> FIND IT</a:t>
            </a:r>
            <a:endParaRPr lang="en-US" sz="2000" b="1" dirty="0">
              <a:solidFill>
                <a:schemeClr val="accent1">
                  <a:lumMod val="50000"/>
                </a:schemeClr>
              </a:solidFill>
            </a:endParaRPr>
          </a:p>
        </p:txBody>
      </p:sp>
      <p:sp>
        <p:nvSpPr>
          <p:cNvPr id="4" name="TextBox 3">
            <a:extLst>
              <a:ext uri="{FF2B5EF4-FFF2-40B4-BE49-F238E27FC236}">
                <a16:creationId xmlns:a16="http://schemas.microsoft.com/office/drawing/2014/main" id="{F4431626-35C7-214D-AC90-A640743F86DF}"/>
              </a:ext>
            </a:extLst>
          </p:cNvPr>
          <p:cNvSpPr txBox="1"/>
          <p:nvPr/>
        </p:nvSpPr>
        <p:spPr>
          <a:xfrm>
            <a:off x="279247" y="6593815"/>
            <a:ext cx="4284219" cy="246221"/>
          </a:xfrm>
          <a:prstGeom prst="rect">
            <a:avLst/>
          </a:prstGeom>
          <a:noFill/>
        </p:spPr>
        <p:txBody>
          <a:bodyPr wrap="square" lIns="0" tIns="0" rIns="0" bIns="0" rtlCol="0">
            <a:spAutoFit/>
          </a:bodyPr>
          <a:lstStyle/>
          <a:p>
            <a:r>
              <a:rPr lang="en-US" sz="800" b="1" spc="30"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CBP | </a:t>
            </a:r>
            <a:r>
              <a:rPr lang="en-US" sz="800" b="1" spc="30" dirty="0">
                <a:solidFill>
                  <a:srgbClr val="72757B"/>
                </a:solidFill>
                <a:latin typeface="Lato" panose="020F0502020204030203" pitchFamily="34" charset="0"/>
                <a:ea typeface="Lato" panose="020F0502020204030203" pitchFamily="34" charset="0"/>
                <a:cs typeface="Lato" panose="020F0502020204030203" pitchFamily="34" charset="0"/>
              </a:rPr>
              <a:t>OIT</a:t>
            </a:r>
            <a:endParaRPr lang="en-US" sz="800" dirty="0">
              <a:solidFill>
                <a:srgbClr val="72757B"/>
              </a:solidFill>
              <a:latin typeface="Lato" panose="020F0502020204030203" pitchFamily="34" charset="0"/>
              <a:ea typeface="Lato" panose="020F0502020204030203" pitchFamily="34" charset="0"/>
              <a:cs typeface="Lato" panose="020F0502020204030203" pitchFamily="34" charset="0"/>
            </a:endParaRPr>
          </a:p>
          <a:p>
            <a:pPr algn="l"/>
            <a:endParaRPr lang="en-US" sz="800" b="1" spc="30" dirty="0">
              <a:solidFill>
                <a:schemeClr val="accent1"/>
              </a:solidFill>
              <a:latin typeface="Lato" panose="020F0502020204030203" pitchFamily="34" charset="0"/>
            </a:endParaRPr>
          </a:p>
        </p:txBody>
      </p:sp>
      <p:sp>
        <p:nvSpPr>
          <p:cNvPr id="10" name="Rectangle 9"/>
          <p:cNvSpPr/>
          <p:nvPr/>
        </p:nvSpPr>
        <p:spPr>
          <a:xfrm>
            <a:off x="1015219" y="3573946"/>
            <a:ext cx="670097" cy="3149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2809005" y="3767130"/>
            <a:ext cx="486037" cy="27138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ounded Rectangle 13"/>
          <p:cNvSpPr/>
          <p:nvPr/>
        </p:nvSpPr>
        <p:spPr>
          <a:xfrm>
            <a:off x="335479" y="934251"/>
            <a:ext cx="8455973" cy="512442"/>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335479" y="951262"/>
            <a:ext cx="8287555" cy="400110"/>
          </a:xfrm>
          <a:prstGeom prst="rect">
            <a:avLst/>
          </a:prstGeom>
          <a:noFill/>
        </p:spPr>
        <p:txBody>
          <a:bodyPr wrap="square" rtlCol="0">
            <a:spAutoFit/>
          </a:bodyPr>
          <a:lstStyle/>
          <a:p>
            <a:r>
              <a:rPr lang="en-US" sz="2000" dirty="0"/>
              <a:t>The </a:t>
            </a:r>
            <a:r>
              <a:rPr lang="en-US" sz="2000" b="1" dirty="0"/>
              <a:t>“FIND IT” </a:t>
            </a:r>
            <a:r>
              <a:rPr lang="en-US" sz="2000" dirty="0"/>
              <a:t>option enables the user to retrieve an existing application</a:t>
            </a:r>
            <a:r>
              <a:rPr lang="en-US" sz="1200" dirty="0"/>
              <a:t>.</a:t>
            </a:r>
          </a:p>
        </p:txBody>
      </p:sp>
      <p:grpSp>
        <p:nvGrpSpPr>
          <p:cNvPr id="8" name="Group 7">
            <a:extLst>
              <a:ext uri="{FF2B5EF4-FFF2-40B4-BE49-F238E27FC236}">
                <a16:creationId xmlns:a16="http://schemas.microsoft.com/office/drawing/2014/main" id="{80EF5CED-942F-4563-B03E-4CA53EE4D16B}"/>
              </a:ext>
            </a:extLst>
          </p:cNvPr>
          <p:cNvGrpSpPr/>
          <p:nvPr/>
        </p:nvGrpSpPr>
        <p:grpSpPr>
          <a:xfrm>
            <a:off x="7354853" y="1710287"/>
            <a:ext cx="2305237" cy="4610471"/>
            <a:chOff x="7991888" y="1572969"/>
            <a:chExt cx="2443719" cy="4887438"/>
          </a:xfrm>
        </p:grpSpPr>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91888" y="1572969"/>
              <a:ext cx="2443719" cy="4887438"/>
            </a:xfrm>
            <a:prstGeom prst="rect">
              <a:avLst/>
            </a:prstGeom>
          </p:spPr>
        </p:pic>
        <p:pic>
          <p:nvPicPr>
            <p:cNvPr id="1026" name="17792317c251957e5393">
              <a:extLst>
                <a:ext uri="{FF2B5EF4-FFF2-40B4-BE49-F238E27FC236}">
                  <a16:creationId xmlns:a16="http://schemas.microsoft.com/office/drawing/2014/main" id="{A13EC7E5-650D-484D-B0A8-AE927A34CF9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91888" y="1580392"/>
              <a:ext cx="2443138" cy="4531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7" name="17792317c121b1ad5592">
            <a:extLst>
              <a:ext uri="{FF2B5EF4-FFF2-40B4-BE49-F238E27FC236}">
                <a16:creationId xmlns:a16="http://schemas.microsoft.com/office/drawing/2014/main" id="{97DB1063-8905-4634-988D-E0F06B07E69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42246" y="1710283"/>
            <a:ext cx="2301187" cy="460346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 name="Group 36">
            <a:extLst>
              <a:ext uri="{FF2B5EF4-FFF2-40B4-BE49-F238E27FC236}">
                <a16:creationId xmlns:a16="http://schemas.microsoft.com/office/drawing/2014/main" id="{8EF15856-ACC3-42AA-9D6E-B013DE1A10B0}"/>
              </a:ext>
            </a:extLst>
          </p:cNvPr>
          <p:cNvGrpSpPr/>
          <p:nvPr/>
        </p:nvGrpSpPr>
        <p:grpSpPr>
          <a:xfrm>
            <a:off x="4967459" y="1717289"/>
            <a:ext cx="2305238" cy="4610475"/>
            <a:chOff x="4967459" y="1717289"/>
            <a:chExt cx="2305238" cy="4610475"/>
          </a:xfrm>
        </p:grpSpPr>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67459" y="1717289"/>
              <a:ext cx="2305238" cy="4610475"/>
            </a:xfrm>
            <a:prstGeom prst="rect">
              <a:avLst/>
            </a:prstGeom>
          </p:spPr>
        </p:pic>
        <p:pic>
          <p:nvPicPr>
            <p:cNvPr id="36" name="Picture 35" descr="Graphical user interface, text, application&#10;&#10;Description automatically generated">
              <a:extLst>
                <a:ext uri="{FF2B5EF4-FFF2-40B4-BE49-F238E27FC236}">
                  <a16:creationId xmlns:a16="http://schemas.microsoft.com/office/drawing/2014/main" id="{DA7D6D40-1A71-4B26-800E-C3D5F07BFF57}"/>
                </a:ext>
              </a:extLst>
            </p:cNvPr>
            <p:cNvPicPr>
              <a:picLocks noChangeAspect="1"/>
            </p:cNvPicPr>
            <p:nvPr/>
          </p:nvPicPr>
          <p:blipFill>
            <a:blip r:embed="rId11"/>
            <a:stretch>
              <a:fillRect/>
            </a:stretch>
          </p:blipFill>
          <p:spPr>
            <a:xfrm>
              <a:off x="4967459" y="1718745"/>
              <a:ext cx="2301703" cy="4307074"/>
            </a:xfrm>
            <a:prstGeom prst="rect">
              <a:avLst/>
            </a:prstGeom>
          </p:spPr>
        </p:pic>
      </p:grpSp>
      <p:sp>
        <p:nvSpPr>
          <p:cNvPr id="12" name="Rectangle 11"/>
          <p:cNvSpPr/>
          <p:nvPr/>
        </p:nvSpPr>
        <p:spPr>
          <a:xfrm>
            <a:off x="5634040" y="3742731"/>
            <a:ext cx="486037" cy="25734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907502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9EBB0E2-982A-0B4D-BCFE-2BBDB4C2B212}"/>
              </a:ext>
            </a:extLst>
          </p:cNvPr>
          <p:cNvCxnSpPr/>
          <p:nvPr/>
        </p:nvCxnSpPr>
        <p:spPr>
          <a:xfrm>
            <a:off x="450127" y="416344"/>
            <a:ext cx="1597991"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 Placeholder 15">
            <a:extLst>
              <a:ext uri="{FF2B5EF4-FFF2-40B4-BE49-F238E27FC236}">
                <a16:creationId xmlns:a16="http://schemas.microsoft.com/office/drawing/2014/main" id="{6F424911-CD04-D940-959E-B0ED5BA2D01B}"/>
              </a:ext>
            </a:extLst>
          </p:cNvPr>
          <p:cNvSpPr txBox="1">
            <a:spLocks/>
          </p:cNvSpPr>
          <p:nvPr/>
        </p:nvSpPr>
        <p:spPr>
          <a:xfrm>
            <a:off x="348528" y="481013"/>
            <a:ext cx="7746691" cy="531812"/>
          </a:xfrm>
          <a:prstGeom prst="rect">
            <a:avLst/>
          </a:prstGeom>
        </p:spPr>
        <p:txBody>
          <a:bodyPr vert="horz" lIns="91440" tIns="45720" rIns="91440" bIns="45720" rtlCol="0" anchor="ctr">
            <a:normAutofit/>
          </a:bodyPr>
          <a:lstStyle>
            <a:defPPr>
              <a:defRPr lang="en-US"/>
            </a:defPPr>
            <a:lvl1pPr marL="0" indent="0" algn="ctr" defTabSz="457200" rtl="0" eaLnBrk="1" latinLnBrk="0" hangingPunct="1">
              <a:buNone/>
              <a:defRPr sz="2400" kern="1200">
                <a:solidFill>
                  <a:srgbClr val="001F5E"/>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2000" b="1" dirty="0">
                <a:solidFill>
                  <a:schemeClr val="accent1">
                    <a:lumMod val="50000"/>
                  </a:schemeClr>
                </a:solidFill>
              </a:rPr>
              <a:t>ESTA Mobile App – Welcome Page</a:t>
            </a:r>
          </a:p>
        </p:txBody>
      </p:sp>
      <p:sp>
        <p:nvSpPr>
          <p:cNvPr id="4" name="TextBox 3">
            <a:extLst>
              <a:ext uri="{FF2B5EF4-FFF2-40B4-BE49-F238E27FC236}">
                <a16:creationId xmlns:a16="http://schemas.microsoft.com/office/drawing/2014/main" id="{81876586-B0D6-F24F-A62A-7027674A07D9}"/>
              </a:ext>
            </a:extLst>
          </p:cNvPr>
          <p:cNvSpPr txBox="1"/>
          <p:nvPr/>
        </p:nvSpPr>
        <p:spPr>
          <a:xfrm>
            <a:off x="279247" y="6593815"/>
            <a:ext cx="4284219" cy="246221"/>
          </a:xfrm>
          <a:prstGeom prst="rect">
            <a:avLst/>
          </a:prstGeom>
          <a:noFill/>
        </p:spPr>
        <p:txBody>
          <a:bodyPr wrap="square" lIns="0" tIns="0" rIns="0" bIns="0" rtlCol="0">
            <a:spAutoFit/>
          </a:bodyPr>
          <a:lstStyle/>
          <a:p>
            <a:r>
              <a:rPr lang="en-US" sz="800" b="1" spc="30"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CBP | </a:t>
            </a:r>
            <a:r>
              <a:rPr lang="en-US" sz="800" b="1" spc="30" dirty="0">
                <a:solidFill>
                  <a:srgbClr val="72757B"/>
                </a:solidFill>
                <a:latin typeface="Lato" panose="020F0502020204030203" pitchFamily="34" charset="0"/>
                <a:ea typeface="Lato" panose="020F0502020204030203" pitchFamily="34" charset="0"/>
                <a:cs typeface="Lato" panose="020F0502020204030203" pitchFamily="34" charset="0"/>
              </a:rPr>
              <a:t>OIT</a:t>
            </a:r>
            <a:endParaRPr lang="en-US" sz="800" dirty="0">
              <a:solidFill>
                <a:srgbClr val="72757B"/>
              </a:solidFill>
              <a:latin typeface="Lato" panose="020F0502020204030203" pitchFamily="34" charset="0"/>
              <a:ea typeface="Lato" panose="020F0502020204030203" pitchFamily="34" charset="0"/>
              <a:cs typeface="Lato" panose="020F0502020204030203" pitchFamily="34" charset="0"/>
            </a:endParaRPr>
          </a:p>
          <a:p>
            <a:pPr algn="l"/>
            <a:endParaRPr lang="en-US" sz="800" b="1" spc="30" dirty="0">
              <a:solidFill>
                <a:schemeClr val="accent1"/>
              </a:solidFill>
              <a:latin typeface="Lato" panose="020F0502020204030203"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7685" y="1225708"/>
            <a:ext cx="2524760" cy="5049520"/>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4732" y="1225708"/>
            <a:ext cx="2524761" cy="5049521"/>
          </a:xfrm>
          <a:prstGeom prst="rect">
            <a:avLst/>
          </a:prstGeom>
          <a:ln>
            <a:noFill/>
          </a:ln>
          <a:effectLst>
            <a:outerShdw blurRad="190500" algn="tl" rotWithShape="0">
              <a:srgbClr val="000000">
                <a:alpha val="70000"/>
              </a:srgbClr>
            </a:outerShdw>
          </a:effec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780" y="1225708"/>
            <a:ext cx="2524761" cy="5049521"/>
          </a:xfrm>
          <a:prstGeom prst="rect">
            <a:avLst/>
          </a:prstGeom>
          <a:ln>
            <a:noFill/>
          </a:ln>
          <a:effectLst>
            <a:outerShdw blurRad="190500" algn="tl" rotWithShape="0">
              <a:srgbClr val="000000">
                <a:alpha val="70000"/>
              </a:srgbClr>
            </a:outerShdw>
          </a:effectLst>
        </p:spPr>
      </p:pic>
      <p:sp>
        <p:nvSpPr>
          <p:cNvPr id="13" name="Oval 12">
            <a:extLst>
              <a:ext uri="{FF2B5EF4-FFF2-40B4-BE49-F238E27FC236}">
                <a16:creationId xmlns:a16="http://schemas.microsoft.com/office/drawing/2014/main" id="{8627AF26-D800-4793-9E65-5A7BF239EB6F}"/>
              </a:ext>
            </a:extLst>
          </p:cNvPr>
          <p:cNvSpPr/>
          <p:nvPr/>
        </p:nvSpPr>
        <p:spPr>
          <a:xfrm>
            <a:off x="1740528" y="5225031"/>
            <a:ext cx="223944" cy="231762"/>
          </a:xfrm>
          <a:prstGeom prst="ellipse">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1</a:t>
            </a:r>
            <a:endParaRPr lang="en-US" b="1" dirty="0">
              <a:solidFill>
                <a:schemeClr val="tx1"/>
              </a:solidFill>
            </a:endParaRPr>
          </a:p>
        </p:txBody>
      </p:sp>
      <p:sp>
        <p:nvSpPr>
          <p:cNvPr id="14" name="Oval 13">
            <a:extLst>
              <a:ext uri="{FF2B5EF4-FFF2-40B4-BE49-F238E27FC236}">
                <a16:creationId xmlns:a16="http://schemas.microsoft.com/office/drawing/2014/main" id="{8627AF26-D800-4793-9E65-5A7BF239EB6F}"/>
              </a:ext>
            </a:extLst>
          </p:cNvPr>
          <p:cNvSpPr/>
          <p:nvPr/>
        </p:nvSpPr>
        <p:spPr>
          <a:xfrm>
            <a:off x="4694051" y="1077493"/>
            <a:ext cx="223944" cy="231762"/>
          </a:xfrm>
          <a:prstGeom prst="ellipse">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1</a:t>
            </a:r>
            <a:endParaRPr lang="en-US" b="1" dirty="0">
              <a:solidFill>
                <a:schemeClr val="tx1"/>
              </a:solidFill>
            </a:endParaRPr>
          </a:p>
        </p:txBody>
      </p:sp>
      <p:sp>
        <p:nvSpPr>
          <p:cNvPr id="15" name="Oval 14">
            <a:extLst>
              <a:ext uri="{FF2B5EF4-FFF2-40B4-BE49-F238E27FC236}">
                <a16:creationId xmlns:a16="http://schemas.microsoft.com/office/drawing/2014/main" id="{8627AF26-D800-4793-9E65-5A7BF239EB6F}"/>
              </a:ext>
            </a:extLst>
          </p:cNvPr>
          <p:cNvSpPr/>
          <p:nvPr/>
        </p:nvSpPr>
        <p:spPr>
          <a:xfrm>
            <a:off x="1872820" y="4475667"/>
            <a:ext cx="223944" cy="231762"/>
          </a:xfrm>
          <a:prstGeom prst="ellipse">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2</a:t>
            </a:r>
            <a:endParaRPr lang="en-US" b="1" dirty="0">
              <a:solidFill>
                <a:schemeClr val="tx1"/>
              </a:solidFill>
            </a:endParaRPr>
          </a:p>
        </p:txBody>
      </p:sp>
      <p:sp>
        <p:nvSpPr>
          <p:cNvPr id="16" name="Oval 15">
            <a:extLst>
              <a:ext uri="{FF2B5EF4-FFF2-40B4-BE49-F238E27FC236}">
                <a16:creationId xmlns:a16="http://schemas.microsoft.com/office/drawing/2014/main" id="{8627AF26-D800-4793-9E65-5A7BF239EB6F}"/>
              </a:ext>
            </a:extLst>
          </p:cNvPr>
          <p:cNvSpPr/>
          <p:nvPr/>
        </p:nvSpPr>
        <p:spPr>
          <a:xfrm>
            <a:off x="8320446" y="1077493"/>
            <a:ext cx="223944" cy="231762"/>
          </a:xfrm>
          <a:prstGeom prst="ellipse">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2</a:t>
            </a:r>
            <a:endParaRPr lang="en-US" b="1" dirty="0">
              <a:solidFill>
                <a:schemeClr val="tx1"/>
              </a:solidFill>
            </a:endParaRPr>
          </a:p>
        </p:txBody>
      </p:sp>
    </p:spTree>
    <p:extLst>
      <p:ext uri="{BB962C8B-B14F-4D97-AF65-F5344CB8AC3E}">
        <p14:creationId xmlns:p14="http://schemas.microsoft.com/office/powerpoint/2010/main" val="37100839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0216D68-3DFD-AE40-AFEC-2F7B637F2996}"/>
              </a:ext>
            </a:extLst>
          </p:cNvPr>
          <p:cNvCxnSpPr/>
          <p:nvPr/>
        </p:nvCxnSpPr>
        <p:spPr>
          <a:xfrm>
            <a:off x="450127" y="416344"/>
            <a:ext cx="1597991"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 Placeholder 15">
            <a:extLst>
              <a:ext uri="{FF2B5EF4-FFF2-40B4-BE49-F238E27FC236}">
                <a16:creationId xmlns:a16="http://schemas.microsoft.com/office/drawing/2014/main" id="{6F0538A1-8A34-6047-99BA-68A84DD13E1A}"/>
              </a:ext>
            </a:extLst>
          </p:cNvPr>
          <p:cNvSpPr txBox="1">
            <a:spLocks/>
          </p:cNvSpPr>
          <p:nvPr/>
        </p:nvSpPr>
        <p:spPr>
          <a:xfrm>
            <a:off x="326748" y="570497"/>
            <a:ext cx="7146494" cy="465823"/>
          </a:xfrm>
          <a:prstGeom prst="rect">
            <a:avLst/>
          </a:prstGeom>
        </p:spPr>
        <p:txBody>
          <a:bodyPr vert="horz" lIns="91440" tIns="45720" rIns="91440" bIns="45720" rtlCol="0" anchor="t">
            <a:normAutofit/>
          </a:bodyPr>
          <a:lstStyle>
            <a:defPPr>
              <a:defRPr lang="en-US"/>
            </a:defPPr>
            <a:lvl1pPr marL="0" indent="0" algn="ctr" defTabSz="457200" rtl="0" eaLnBrk="1" latinLnBrk="0" hangingPunct="1">
              <a:buNone/>
              <a:defRPr sz="2400" kern="1200">
                <a:solidFill>
                  <a:srgbClr val="001F5E"/>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2000" b="1" dirty="0">
                <a:solidFill>
                  <a:schemeClr val="accent1">
                    <a:lumMod val="50000"/>
                  </a:schemeClr>
                </a:solidFill>
              </a:rPr>
              <a:t>Home Page </a:t>
            </a:r>
            <a:r>
              <a:rPr lang="en-US" sz="2000" b="1" dirty="0">
                <a:solidFill>
                  <a:schemeClr val="accent1">
                    <a:lumMod val="50000"/>
                  </a:schemeClr>
                </a:solidFill>
                <a:sym typeface="Wingdings" panose="05000000000000000000" pitchFamily="2" charset="2"/>
              </a:rPr>
              <a:t> FIND IT  Search Results by Different Statuses</a:t>
            </a:r>
            <a:endParaRPr lang="en-US" sz="2000" b="1" dirty="0">
              <a:solidFill>
                <a:schemeClr val="accent1">
                  <a:lumMod val="50000"/>
                </a:schemeClr>
              </a:solidFill>
            </a:endParaRPr>
          </a:p>
        </p:txBody>
      </p:sp>
      <p:sp>
        <p:nvSpPr>
          <p:cNvPr id="4" name="TextBox 3">
            <a:extLst>
              <a:ext uri="{FF2B5EF4-FFF2-40B4-BE49-F238E27FC236}">
                <a16:creationId xmlns:a16="http://schemas.microsoft.com/office/drawing/2014/main" id="{F4431626-35C7-214D-AC90-A640743F86DF}"/>
              </a:ext>
            </a:extLst>
          </p:cNvPr>
          <p:cNvSpPr txBox="1"/>
          <p:nvPr/>
        </p:nvSpPr>
        <p:spPr>
          <a:xfrm>
            <a:off x="279247" y="6593815"/>
            <a:ext cx="4284219" cy="246221"/>
          </a:xfrm>
          <a:prstGeom prst="rect">
            <a:avLst/>
          </a:prstGeom>
          <a:noFill/>
        </p:spPr>
        <p:txBody>
          <a:bodyPr wrap="square" lIns="0" tIns="0" rIns="0" bIns="0" rtlCol="0">
            <a:spAutoFit/>
          </a:bodyPr>
          <a:lstStyle/>
          <a:p>
            <a:r>
              <a:rPr lang="en-US" sz="800" b="1" spc="30"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CBP | </a:t>
            </a:r>
            <a:r>
              <a:rPr lang="en-US" sz="800" b="1" spc="30" dirty="0">
                <a:solidFill>
                  <a:srgbClr val="72757B"/>
                </a:solidFill>
                <a:latin typeface="Lato" panose="020F0502020204030203" pitchFamily="34" charset="0"/>
                <a:ea typeface="Lato" panose="020F0502020204030203" pitchFamily="34" charset="0"/>
                <a:cs typeface="Lato" panose="020F0502020204030203" pitchFamily="34" charset="0"/>
              </a:rPr>
              <a:t>OIT</a:t>
            </a:r>
            <a:endParaRPr lang="en-US" sz="800" dirty="0">
              <a:solidFill>
                <a:srgbClr val="72757B"/>
              </a:solidFill>
              <a:latin typeface="Lato" panose="020F0502020204030203" pitchFamily="34" charset="0"/>
              <a:ea typeface="Lato" panose="020F0502020204030203" pitchFamily="34" charset="0"/>
              <a:cs typeface="Lato" panose="020F0502020204030203" pitchFamily="34" charset="0"/>
            </a:endParaRPr>
          </a:p>
          <a:p>
            <a:pPr algn="l"/>
            <a:endParaRPr lang="en-US" sz="800" b="1" spc="30" dirty="0">
              <a:solidFill>
                <a:schemeClr val="accent1"/>
              </a:solidFill>
              <a:latin typeface="Lato" panose="020F0502020204030203" pitchFamily="34" charset="0"/>
            </a:endParaRPr>
          </a:p>
        </p:txBody>
      </p:sp>
      <p:pic>
        <p:nvPicPr>
          <p:cNvPr id="2051" name="177923e00fc17c4d7972">
            <a:extLst>
              <a:ext uri="{FF2B5EF4-FFF2-40B4-BE49-F238E27FC236}">
                <a16:creationId xmlns:a16="http://schemas.microsoft.com/office/drawing/2014/main" id="{2A8615FE-8F5C-4C62-8645-1B9F6EDB1D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0763" y="1339954"/>
            <a:ext cx="2868270" cy="472396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177923e00f1e71ef9f91">
            <a:extLst>
              <a:ext uri="{FF2B5EF4-FFF2-40B4-BE49-F238E27FC236}">
                <a16:creationId xmlns:a16="http://schemas.microsoft.com/office/drawing/2014/main" id="{8192E534-D697-4327-B257-70FCFF2123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3544"/>
          <a:stretch/>
        </p:blipFill>
        <p:spPr bwMode="auto">
          <a:xfrm>
            <a:off x="131133" y="1343086"/>
            <a:ext cx="2902616" cy="472082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a:extLst>
              <a:ext uri="{FF2B5EF4-FFF2-40B4-BE49-F238E27FC236}">
                <a16:creationId xmlns:a16="http://schemas.microsoft.com/office/drawing/2014/main" id="{0BAA5DC6-A03F-4B89-9A1C-47955E49B9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64569" y="1339953"/>
            <a:ext cx="2882794" cy="472396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Text, letter&#10;&#10;Description automatically generated">
            <a:extLst>
              <a:ext uri="{FF2B5EF4-FFF2-40B4-BE49-F238E27FC236}">
                <a16:creationId xmlns:a16="http://schemas.microsoft.com/office/drawing/2014/main" id="{33CEFC05-E935-40F9-86A6-9C2043AB263F}"/>
              </a:ext>
            </a:extLst>
          </p:cNvPr>
          <p:cNvPicPr>
            <a:picLocks noChangeAspect="1"/>
          </p:cNvPicPr>
          <p:nvPr/>
        </p:nvPicPr>
        <p:blipFill rotWithShape="1">
          <a:blip r:embed="rId6"/>
          <a:srcRect b="13590"/>
          <a:stretch/>
        </p:blipFill>
        <p:spPr>
          <a:xfrm>
            <a:off x="3149638" y="1339952"/>
            <a:ext cx="2905235" cy="472082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487638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0216D68-3DFD-AE40-AFEC-2F7B637F2996}"/>
              </a:ext>
            </a:extLst>
          </p:cNvPr>
          <p:cNvCxnSpPr/>
          <p:nvPr/>
        </p:nvCxnSpPr>
        <p:spPr>
          <a:xfrm>
            <a:off x="450127" y="416344"/>
            <a:ext cx="1597991"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 Placeholder 15">
            <a:extLst>
              <a:ext uri="{FF2B5EF4-FFF2-40B4-BE49-F238E27FC236}">
                <a16:creationId xmlns:a16="http://schemas.microsoft.com/office/drawing/2014/main" id="{6F0538A1-8A34-6047-99BA-68A84DD13E1A}"/>
              </a:ext>
            </a:extLst>
          </p:cNvPr>
          <p:cNvSpPr txBox="1">
            <a:spLocks/>
          </p:cNvSpPr>
          <p:nvPr/>
        </p:nvSpPr>
        <p:spPr>
          <a:xfrm>
            <a:off x="326748" y="570497"/>
            <a:ext cx="7797344" cy="465823"/>
          </a:xfrm>
          <a:prstGeom prst="rect">
            <a:avLst/>
          </a:prstGeom>
        </p:spPr>
        <p:txBody>
          <a:bodyPr vert="horz" lIns="91440" tIns="45720" rIns="91440" bIns="45720" rtlCol="0" anchor="t">
            <a:normAutofit fontScale="92500"/>
          </a:bodyPr>
          <a:lstStyle>
            <a:defPPr>
              <a:defRPr lang="en-US"/>
            </a:defPPr>
            <a:lvl1pPr marL="0" indent="0" algn="ctr" defTabSz="457200" rtl="0" eaLnBrk="1" latinLnBrk="0" hangingPunct="1">
              <a:buNone/>
              <a:defRPr sz="2400" kern="1200">
                <a:solidFill>
                  <a:srgbClr val="001F5E"/>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2000" b="1" dirty="0">
                <a:solidFill>
                  <a:schemeClr val="accent1">
                    <a:lumMod val="50000"/>
                  </a:schemeClr>
                </a:solidFill>
              </a:rPr>
              <a:t>Home Page </a:t>
            </a:r>
            <a:r>
              <a:rPr lang="en-US" sz="2000" b="1" dirty="0">
                <a:solidFill>
                  <a:schemeClr val="accent1">
                    <a:lumMod val="50000"/>
                  </a:schemeClr>
                </a:solidFill>
                <a:sym typeface="Wingdings" panose="05000000000000000000" pitchFamily="2" charset="2"/>
              </a:rPr>
              <a:t> FIND IT  Search Results for Payment Required Applications</a:t>
            </a:r>
            <a:endParaRPr lang="en-US" sz="2000" b="1" dirty="0">
              <a:solidFill>
                <a:schemeClr val="accent1">
                  <a:lumMod val="50000"/>
                </a:schemeClr>
              </a:solidFill>
            </a:endParaRPr>
          </a:p>
        </p:txBody>
      </p:sp>
      <p:sp>
        <p:nvSpPr>
          <p:cNvPr id="4" name="TextBox 3">
            <a:extLst>
              <a:ext uri="{FF2B5EF4-FFF2-40B4-BE49-F238E27FC236}">
                <a16:creationId xmlns:a16="http://schemas.microsoft.com/office/drawing/2014/main" id="{F4431626-35C7-214D-AC90-A640743F86DF}"/>
              </a:ext>
            </a:extLst>
          </p:cNvPr>
          <p:cNvSpPr txBox="1"/>
          <p:nvPr/>
        </p:nvSpPr>
        <p:spPr>
          <a:xfrm>
            <a:off x="279247" y="6593815"/>
            <a:ext cx="4284219" cy="246221"/>
          </a:xfrm>
          <a:prstGeom prst="rect">
            <a:avLst/>
          </a:prstGeom>
          <a:noFill/>
        </p:spPr>
        <p:txBody>
          <a:bodyPr wrap="square" lIns="0" tIns="0" rIns="0" bIns="0" rtlCol="0">
            <a:spAutoFit/>
          </a:bodyPr>
          <a:lstStyle/>
          <a:p>
            <a:r>
              <a:rPr lang="en-US" sz="800" b="1" spc="30"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CBP | </a:t>
            </a:r>
            <a:r>
              <a:rPr lang="en-US" sz="800" b="1" spc="30" dirty="0">
                <a:solidFill>
                  <a:srgbClr val="72757B"/>
                </a:solidFill>
                <a:latin typeface="Lato" panose="020F0502020204030203" pitchFamily="34" charset="0"/>
                <a:ea typeface="Lato" panose="020F0502020204030203" pitchFamily="34" charset="0"/>
                <a:cs typeface="Lato" panose="020F0502020204030203" pitchFamily="34" charset="0"/>
              </a:rPr>
              <a:t>OIT</a:t>
            </a:r>
            <a:endParaRPr lang="en-US" sz="800" dirty="0">
              <a:solidFill>
                <a:srgbClr val="72757B"/>
              </a:solidFill>
              <a:latin typeface="Lato" panose="020F0502020204030203" pitchFamily="34" charset="0"/>
              <a:ea typeface="Lato" panose="020F0502020204030203" pitchFamily="34" charset="0"/>
              <a:cs typeface="Lato" panose="020F0502020204030203" pitchFamily="34" charset="0"/>
            </a:endParaRPr>
          </a:p>
          <a:p>
            <a:pPr algn="l"/>
            <a:endParaRPr lang="en-US" sz="800" b="1" spc="30" dirty="0">
              <a:solidFill>
                <a:schemeClr val="accent1"/>
              </a:solidFill>
              <a:latin typeface="Lato" panose="020F0502020204030203" pitchFamily="34" charset="0"/>
            </a:endParaRPr>
          </a:p>
        </p:txBody>
      </p:sp>
      <p:pic>
        <p:nvPicPr>
          <p:cNvPr id="6" name="Picture 5" descr="Text, letter&#10;&#10;Description automatically generated">
            <a:extLst>
              <a:ext uri="{FF2B5EF4-FFF2-40B4-BE49-F238E27FC236}">
                <a16:creationId xmlns:a16="http://schemas.microsoft.com/office/drawing/2014/main" id="{33CEFC05-E935-40F9-86A6-9C2043AB263F}"/>
              </a:ext>
            </a:extLst>
          </p:cNvPr>
          <p:cNvPicPr>
            <a:picLocks noChangeAspect="1"/>
          </p:cNvPicPr>
          <p:nvPr/>
        </p:nvPicPr>
        <p:blipFill rotWithShape="1">
          <a:blip r:embed="rId3"/>
          <a:srcRect b="13590"/>
          <a:stretch/>
        </p:blipFill>
        <p:spPr>
          <a:xfrm>
            <a:off x="326748" y="1339952"/>
            <a:ext cx="2905235" cy="4720829"/>
          </a:xfrm>
          <a:prstGeom prst="rect">
            <a:avLst/>
          </a:prstGeom>
          <a:ln>
            <a:noFill/>
          </a:ln>
          <a:effectLst>
            <a:outerShdw blurRad="190500" algn="tl" rotWithShape="0">
              <a:srgbClr val="000000">
                <a:alpha val="70000"/>
              </a:srgbClr>
            </a:outerShdw>
          </a:effectLst>
        </p:spPr>
      </p:pic>
      <p:pic>
        <p:nvPicPr>
          <p:cNvPr id="7" name="Picture 6" descr="Graphical user interface, text, application, email&#10;&#10;Description automatically generated">
            <a:extLst>
              <a:ext uri="{FF2B5EF4-FFF2-40B4-BE49-F238E27FC236}">
                <a16:creationId xmlns:a16="http://schemas.microsoft.com/office/drawing/2014/main" id="{4828F6F8-F5DF-4F96-8051-7F26F14C2748}"/>
              </a:ext>
            </a:extLst>
          </p:cNvPr>
          <p:cNvPicPr>
            <a:picLocks noChangeAspect="1"/>
          </p:cNvPicPr>
          <p:nvPr/>
        </p:nvPicPr>
        <p:blipFill>
          <a:blip r:embed="rId4"/>
          <a:stretch>
            <a:fillRect/>
          </a:stretch>
        </p:blipFill>
        <p:spPr>
          <a:xfrm>
            <a:off x="3439646" y="1337759"/>
            <a:ext cx="2905235" cy="4720829"/>
          </a:xfrm>
          <a:prstGeom prst="rect">
            <a:avLst/>
          </a:prstGeom>
          <a:ln>
            <a:noFill/>
          </a:ln>
          <a:effectLst>
            <a:outerShdw blurRad="190500" algn="tl" rotWithShape="0">
              <a:srgbClr val="000000">
                <a:alpha val="70000"/>
              </a:srgbClr>
            </a:outerShdw>
          </a:effectLst>
        </p:spPr>
      </p:pic>
      <p:pic>
        <p:nvPicPr>
          <p:cNvPr id="9" name="Picture 8" descr="Graphical user interface, text, application, email&#10;&#10;Description automatically generated">
            <a:extLst>
              <a:ext uri="{FF2B5EF4-FFF2-40B4-BE49-F238E27FC236}">
                <a16:creationId xmlns:a16="http://schemas.microsoft.com/office/drawing/2014/main" id="{E94FBE81-0899-44C7-BB59-9712A58E86B5}"/>
              </a:ext>
            </a:extLst>
          </p:cNvPr>
          <p:cNvPicPr>
            <a:picLocks noChangeAspect="1"/>
          </p:cNvPicPr>
          <p:nvPr/>
        </p:nvPicPr>
        <p:blipFill>
          <a:blip r:embed="rId5"/>
          <a:stretch>
            <a:fillRect/>
          </a:stretch>
        </p:blipFill>
        <p:spPr>
          <a:xfrm>
            <a:off x="6552544" y="1339952"/>
            <a:ext cx="2905235" cy="4718636"/>
          </a:xfrm>
          <a:prstGeom prst="rect">
            <a:avLst/>
          </a:prstGeom>
          <a:ln>
            <a:noFill/>
          </a:ln>
          <a:effectLst>
            <a:outerShdw blurRad="190500" algn="tl" rotWithShape="0">
              <a:srgbClr val="000000">
                <a:alpha val="70000"/>
              </a:srgbClr>
            </a:outerShdw>
          </a:effectLst>
        </p:spPr>
      </p:pic>
      <p:sp>
        <p:nvSpPr>
          <p:cNvPr id="13" name="Rectangle 12">
            <a:extLst>
              <a:ext uri="{FF2B5EF4-FFF2-40B4-BE49-F238E27FC236}">
                <a16:creationId xmlns:a16="http://schemas.microsoft.com/office/drawing/2014/main" id="{1DDC3036-3FD2-4A6A-9A39-139E660AB4EE}"/>
              </a:ext>
            </a:extLst>
          </p:cNvPr>
          <p:cNvSpPr/>
          <p:nvPr/>
        </p:nvSpPr>
        <p:spPr>
          <a:xfrm>
            <a:off x="2517921" y="5611827"/>
            <a:ext cx="518746" cy="3149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21E6CC60-972D-4CAC-8BE0-CB7AEB1ACE90}"/>
              </a:ext>
            </a:extLst>
          </p:cNvPr>
          <p:cNvGrpSpPr/>
          <p:nvPr/>
        </p:nvGrpSpPr>
        <p:grpSpPr>
          <a:xfrm>
            <a:off x="9708594" y="1406772"/>
            <a:ext cx="2252979" cy="4614504"/>
            <a:chOff x="6969289" y="1764843"/>
            <a:chExt cx="4712677" cy="3800687"/>
          </a:xfrm>
        </p:grpSpPr>
        <p:sp>
          <p:nvSpPr>
            <p:cNvPr id="16" name="TextBox 15">
              <a:extLst>
                <a:ext uri="{FF2B5EF4-FFF2-40B4-BE49-F238E27FC236}">
                  <a16:creationId xmlns:a16="http://schemas.microsoft.com/office/drawing/2014/main" id="{908B667E-BFDB-4383-A0B8-44EA1D21E2D1}"/>
                </a:ext>
              </a:extLst>
            </p:cNvPr>
            <p:cNvSpPr txBox="1"/>
            <p:nvPr/>
          </p:nvSpPr>
          <p:spPr>
            <a:xfrm>
              <a:off x="7209692" y="1987804"/>
              <a:ext cx="4354966" cy="3422208"/>
            </a:xfrm>
            <a:prstGeom prst="rect">
              <a:avLst/>
            </a:prstGeom>
            <a:noFill/>
            <a:ln>
              <a:noFill/>
            </a:ln>
          </p:spPr>
          <p:txBody>
            <a:bodyPr wrap="square" rtlCol="0">
              <a:spAutoFit/>
            </a:bodyPr>
            <a:lstStyle/>
            <a:p>
              <a:r>
                <a:rPr lang="en-US" sz="1200" dirty="0">
                  <a:solidFill>
                    <a:schemeClr val="accent4">
                      <a:lumMod val="75000"/>
                    </a:schemeClr>
                  </a:solidFill>
                </a:rPr>
                <a:t>After searching for an Application in </a:t>
              </a:r>
              <a:r>
                <a:rPr lang="en-US" sz="1200" b="1" dirty="0">
                  <a:solidFill>
                    <a:schemeClr val="accent4">
                      <a:lumMod val="75000"/>
                    </a:schemeClr>
                  </a:solidFill>
                </a:rPr>
                <a:t>Payment Required </a:t>
              </a:r>
              <a:r>
                <a:rPr lang="en-US" sz="1200" dirty="0">
                  <a:solidFill>
                    <a:schemeClr val="accent4">
                      <a:lumMod val="75000"/>
                    </a:schemeClr>
                  </a:solidFill>
                </a:rPr>
                <a:t>status, the user has three options:</a:t>
              </a:r>
            </a:p>
            <a:p>
              <a:pPr marL="228600" indent="-228600">
                <a:buAutoNum type="arabicPeriod"/>
              </a:pPr>
              <a:r>
                <a:rPr lang="en-US" sz="1200" dirty="0">
                  <a:solidFill>
                    <a:schemeClr val="accent4">
                      <a:lumMod val="75000"/>
                    </a:schemeClr>
                  </a:solidFill>
                </a:rPr>
                <a:t>VIEW DETAILS:  Displays all information the applicant has entered for the application.</a:t>
              </a:r>
            </a:p>
            <a:p>
              <a:pPr marL="228600" indent="-228600">
                <a:buAutoNum type="arabicPeriod"/>
              </a:pPr>
              <a:endParaRPr lang="en-US" sz="1200" dirty="0">
                <a:solidFill>
                  <a:schemeClr val="accent4">
                    <a:lumMod val="75000"/>
                  </a:schemeClr>
                </a:solidFill>
              </a:endParaRPr>
            </a:p>
            <a:p>
              <a:pPr marL="228600" indent="-228600">
                <a:buAutoNum type="arabicPeriod"/>
              </a:pPr>
              <a:r>
                <a:rPr lang="en-US" sz="1200" dirty="0">
                  <a:solidFill>
                    <a:schemeClr val="accent4">
                      <a:lumMod val="75000"/>
                    </a:schemeClr>
                  </a:solidFill>
                </a:rPr>
                <a:t>UPDATE:  Navigates to the first page of application with all previously entered information filled.</a:t>
              </a:r>
            </a:p>
            <a:p>
              <a:pPr marL="228600" indent="-228600">
                <a:buAutoNum type="arabicPeriod"/>
              </a:pPr>
              <a:endParaRPr lang="en-US" sz="1200" dirty="0">
                <a:solidFill>
                  <a:schemeClr val="accent4">
                    <a:lumMod val="75000"/>
                  </a:schemeClr>
                </a:solidFill>
              </a:endParaRPr>
            </a:p>
            <a:p>
              <a:pPr marL="228600" indent="-228600">
                <a:buAutoNum type="arabicPeriod"/>
              </a:pPr>
              <a:r>
                <a:rPr lang="en-US" sz="1200" dirty="0">
                  <a:solidFill>
                    <a:schemeClr val="accent4">
                      <a:lumMod val="75000"/>
                    </a:schemeClr>
                  </a:solidFill>
                </a:rPr>
                <a:t>PAY NOW: Navigates to the Web View of PAY NOW AND COMPLETE APPLICATION page where the applicant can view the Payment Due By date and Application Fee and Make a Payment.</a:t>
              </a:r>
              <a:endParaRPr lang="en-US" b="1" dirty="0">
                <a:solidFill>
                  <a:schemeClr val="accent4">
                    <a:lumMod val="75000"/>
                  </a:schemeClr>
                </a:solidFill>
              </a:endParaRPr>
            </a:p>
          </p:txBody>
        </p:sp>
        <p:sp>
          <p:nvSpPr>
            <p:cNvPr id="17" name="Rounded Rectangle 8">
              <a:extLst>
                <a:ext uri="{FF2B5EF4-FFF2-40B4-BE49-F238E27FC236}">
                  <a16:creationId xmlns:a16="http://schemas.microsoft.com/office/drawing/2014/main" id="{9D1B315F-5E0D-4903-BE7C-C983ACA28982}"/>
                </a:ext>
              </a:extLst>
            </p:cNvPr>
            <p:cNvSpPr/>
            <p:nvPr/>
          </p:nvSpPr>
          <p:spPr>
            <a:xfrm>
              <a:off x="6969289" y="1764843"/>
              <a:ext cx="4712677" cy="3800687"/>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3903833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0216D68-3DFD-AE40-AFEC-2F7B637F2996}"/>
              </a:ext>
            </a:extLst>
          </p:cNvPr>
          <p:cNvCxnSpPr/>
          <p:nvPr/>
        </p:nvCxnSpPr>
        <p:spPr>
          <a:xfrm>
            <a:off x="450127" y="416344"/>
            <a:ext cx="1597991"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 Placeholder 15">
            <a:extLst>
              <a:ext uri="{FF2B5EF4-FFF2-40B4-BE49-F238E27FC236}">
                <a16:creationId xmlns:a16="http://schemas.microsoft.com/office/drawing/2014/main" id="{6F0538A1-8A34-6047-99BA-68A84DD13E1A}"/>
              </a:ext>
            </a:extLst>
          </p:cNvPr>
          <p:cNvSpPr txBox="1">
            <a:spLocks/>
          </p:cNvSpPr>
          <p:nvPr/>
        </p:nvSpPr>
        <p:spPr>
          <a:xfrm>
            <a:off x="326748" y="570497"/>
            <a:ext cx="3365802" cy="465823"/>
          </a:xfrm>
          <a:prstGeom prst="rect">
            <a:avLst/>
          </a:prstGeom>
        </p:spPr>
        <p:txBody>
          <a:bodyPr vert="horz" lIns="91440" tIns="45720" rIns="91440" bIns="45720" rtlCol="0" anchor="t">
            <a:normAutofit/>
          </a:bodyPr>
          <a:lstStyle>
            <a:defPPr>
              <a:defRPr lang="en-US"/>
            </a:defPPr>
            <a:lvl1pPr marL="0" indent="0" algn="ctr" defTabSz="457200" rtl="0" eaLnBrk="1" latinLnBrk="0" hangingPunct="1">
              <a:buNone/>
              <a:defRPr sz="2400" kern="1200">
                <a:solidFill>
                  <a:srgbClr val="001F5E"/>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2000" b="1" dirty="0">
                <a:solidFill>
                  <a:schemeClr val="accent1">
                    <a:lumMod val="50000"/>
                  </a:schemeClr>
                </a:solidFill>
              </a:rPr>
              <a:t>ESTA Mobile App Icon</a:t>
            </a:r>
          </a:p>
        </p:txBody>
      </p:sp>
      <p:sp>
        <p:nvSpPr>
          <p:cNvPr id="4" name="TextBox 3">
            <a:extLst>
              <a:ext uri="{FF2B5EF4-FFF2-40B4-BE49-F238E27FC236}">
                <a16:creationId xmlns:a16="http://schemas.microsoft.com/office/drawing/2014/main" id="{F4431626-35C7-214D-AC90-A640743F86DF}"/>
              </a:ext>
            </a:extLst>
          </p:cNvPr>
          <p:cNvSpPr txBox="1"/>
          <p:nvPr/>
        </p:nvSpPr>
        <p:spPr>
          <a:xfrm>
            <a:off x="279247" y="6593815"/>
            <a:ext cx="4284219" cy="246221"/>
          </a:xfrm>
          <a:prstGeom prst="rect">
            <a:avLst/>
          </a:prstGeom>
          <a:noFill/>
        </p:spPr>
        <p:txBody>
          <a:bodyPr wrap="square" lIns="0" tIns="0" rIns="0" bIns="0" rtlCol="0">
            <a:spAutoFit/>
          </a:bodyPr>
          <a:lstStyle/>
          <a:p>
            <a:r>
              <a:rPr lang="en-US" sz="800" b="1" spc="30"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CBP | </a:t>
            </a:r>
            <a:r>
              <a:rPr lang="en-US" sz="800" b="1" spc="30" dirty="0">
                <a:solidFill>
                  <a:srgbClr val="72757B"/>
                </a:solidFill>
                <a:latin typeface="Lato" panose="020F0502020204030203" pitchFamily="34" charset="0"/>
                <a:ea typeface="Lato" panose="020F0502020204030203" pitchFamily="34" charset="0"/>
                <a:cs typeface="Lato" panose="020F0502020204030203" pitchFamily="34" charset="0"/>
              </a:rPr>
              <a:t>OIT</a:t>
            </a:r>
            <a:endParaRPr lang="en-US" sz="800" dirty="0">
              <a:solidFill>
                <a:srgbClr val="72757B"/>
              </a:solidFill>
              <a:latin typeface="Lato" panose="020F0502020204030203" pitchFamily="34" charset="0"/>
              <a:ea typeface="Lato" panose="020F0502020204030203" pitchFamily="34" charset="0"/>
              <a:cs typeface="Lato" panose="020F0502020204030203" pitchFamily="34" charset="0"/>
            </a:endParaRPr>
          </a:p>
          <a:p>
            <a:pPr algn="l"/>
            <a:endParaRPr lang="en-US" sz="800" b="1" spc="30" dirty="0">
              <a:solidFill>
                <a:schemeClr val="accent1"/>
              </a:solidFill>
              <a:latin typeface="Lato" panose="020F0502020204030203" pitchFamily="34" charset="0"/>
            </a:endParaRPr>
          </a:p>
        </p:txBody>
      </p:sp>
      <p:pic>
        <p:nvPicPr>
          <p:cNvPr id="1026" name="Picture 4" descr="Graphical user interface, text, application, chat or text message&#10;&#10;Description automatically genera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6200" y="939334"/>
            <a:ext cx="2903503" cy="5153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Background pattern&#10;&#10;Description automatically generat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5474" y="939722"/>
            <a:ext cx="2901112" cy="5152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p:cNvSpPr/>
          <p:nvPr/>
        </p:nvSpPr>
        <p:spPr>
          <a:xfrm>
            <a:off x="5477036" y="6186324"/>
            <a:ext cx="2903503" cy="512442"/>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p:cNvSpPr/>
          <p:nvPr/>
        </p:nvSpPr>
        <p:spPr>
          <a:xfrm>
            <a:off x="2356200" y="6205642"/>
            <a:ext cx="2903503" cy="512442"/>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2446985" y="6261520"/>
            <a:ext cx="2812717" cy="400110"/>
          </a:xfrm>
          <a:prstGeom prst="rect">
            <a:avLst/>
          </a:prstGeom>
          <a:noFill/>
        </p:spPr>
        <p:txBody>
          <a:bodyPr wrap="square" rtlCol="0">
            <a:spAutoFit/>
          </a:bodyPr>
          <a:lstStyle/>
          <a:p>
            <a:pPr algn="ctr"/>
            <a:r>
              <a:rPr lang="en-US" sz="2000" dirty="0"/>
              <a:t>IOS</a:t>
            </a:r>
            <a:endParaRPr lang="en-US" sz="1200" dirty="0"/>
          </a:p>
        </p:txBody>
      </p:sp>
      <p:sp>
        <p:nvSpPr>
          <p:cNvPr id="10" name="TextBox 9"/>
          <p:cNvSpPr txBox="1"/>
          <p:nvPr/>
        </p:nvSpPr>
        <p:spPr>
          <a:xfrm>
            <a:off x="5550794" y="6242490"/>
            <a:ext cx="2815792" cy="400110"/>
          </a:xfrm>
          <a:prstGeom prst="rect">
            <a:avLst/>
          </a:prstGeom>
          <a:noFill/>
        </p:spPr>
        <p:txBody>
          <a:bodyPr wrap="square" rtlCol="0">
            <a:spAutoFit/>
          </a:bodyPr>
          <a:lstStyle/>
          <a:p>
            <a:pPr algn="ctr"/>
            <a:r>
              <a:rPr lang="en-US" sz="2000" dirty="0"/>
              <a:t>Android</a:t>
            </a:r>
            <a:endParaRPr lang="en-US" sz="1200" dirty="0"/>
          </a:p>
        </p:txBody>
      </p:sp>
    </p:spTree>
    <p:extLst>
      <p:ext uri="{BB962C8B-B14F-4D97-AF65-F5344CB8AC3E}">
        <p14:creationId xmlns:p14="http://schemas.microsoft.com/office/powerpoint/2010/main" val="611604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CCD96B9-6AC8-4714-888A-37BE4CD2669F}"/>
              </a:ext>
            </a:extLst>
          </p:cNvPr>
          <p:cNvGrpSpPr/>
          <p:nvPr/>
        </p:nvGrpSpPr>
        <p:grpSpPr>
          <a:xfrm>
            <a:off x="859955" y="1172614"/>
            <a:ext cx="2525227" cy="5049520"/>
            <a:chOff x="1167685" y="1225708"/>
            <a:chExt cx="2525227" cy="5049520"/>
          </a:xfrm>
        </p:grpSpPr>
        <p:pic>
          <p:nvPicPr>
            <p:cNvPr id="19" name="Picture 18">
              <a:extLst>
                <a:ext uri="{FF2B5EF4-FFF2-40B4-BE49-F238E27FC236}">
                  <a16:creationId xmlns:a16="http://schemas.microsoft.com/office/drawing/2014/main" id="{3BFB7EC0-84C6-4976-A7CE-EDCAD8B73D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7685" y="1225708"/>
              <a:ext cx="2524760" cy="5049520"/>
            </a:xfrm>
            <a:prstGeom prst="rect">
              <a:avLst/>
            </a:prstGeom>
            <a:ln>
              <a:noFill/>
            </a:ln>
            <a:effectLst>
              <a:outerShdw blurRad="190500" algn="tl" rotWithShape="0">
                <a:srgbClr val="000000">
                  <a:alpha val="70000"/>
                </a:srgbClr>
              </a:outerShdw>
            </a:effectLst>
          </p:spPr>
        </p:pic>
        <p:pic>
          <p:nvPicPr>
            <p:cNvPr id="1027" name="1778db266e3fbbd0c972">
              <a:extLst>
                <a:ext uri="{FF2B5EF4-FFF2-40B4-BE49-F238E27FC236}">
                  <a16:creationId xmlns:a16="http://schemas.microsoft.com/office/drawing/2014/main" id="{A900D4E2-2735-46FF-A881-F2C23D9A3A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7685" y="1225708"/>
              <a:ext cx="2525227" cy="4749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8">
            <a:extLst>
              <a:ext uri="{FF2B5EF4-FFF2-40B4-BE49-F238E27FC236}">
                <a16:creationId xmlns:a16="http://schemas.microsoft.com/office/drawing/2014/main" id="{84714BC7-7300-4711-B76D-D961B70C1187}"/>
              </a:ext>
            </a:extLst>
          </p:cNvPr>
          <p:cNvGrpSpPr/>
          <p:nvPr/>
        </p:nvGrpSpPr>
        <p:grpSpPr>
          <a:xfrm>
            <a:off x="3958924" y="1150677"/>
            <a:ext cx="2524761" cy="5049520"/>
            <a:chOff x="3958924" y="1150677"/>
            <a:chExt cx="2524761" cy="5049520"/>
          </a:xfrm>
        </p:grpSpPr>
        <p:pic>
          <p:nvPicPr>
            <p:cNvPr id="20" name="Picture 19">
              <a:extLst>
                <a:ext uri="{FF2B5EF4-FFF2-40B4-BE49-F238E27FC236}">
                  <a16:creationId xmlns:a16="http://schemas.microsoft.com/office/drawing/2014/main" id="{BAD670FA-934D-4C26-9950-D146E133AE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8924" y="1150677"/>
              <a:ext cx="2524760" cy="5049520"/>
            </a:xfrm>
            <a:prstGeom prst="rect">
              <a:avLst/>
            </a:prstGeom>
            <a:ln>
              <a:noFill/>
            </a:ln>
            <a:effectLst>
              <a:outerShdw blurRad="190500" algn="tl" rotWithShape="0">
                <a:srgbClr val="000000">
                  <a:alpha val="70000"/>
                </a:srgbClr>
              </a:outerShdw>
            </a:effectLst>
          </p:spPr>
        </p:pic>
        <p:pic>
          <p:nvPicPr>
            <p:cNvPr id="1026" name="1778db266dbfc11999d1">
              <a:extLst>
                <a:ext uri="{FF2B5EF4-FFF2-40B4-BE49-F238E27FC236}">
                  <a16:creationId xmlns:a16="http://schemas.microsoft.com/office/drawing/2014/main" id="{E7D46CF4-5B4A-4A7D-A8E8-DD18CC2883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8925" y="1150678"/>
              <a:ext cx="2524760" cy="4749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2" name="Straight Connector 1">
            <a:extLst>
              <a:ext uri="{FF2B5EF4-FFF2-40B4-BE49-F238E27FC236}">
                <a16:creationId xmlns:a16="http://schemas.microsoft.com/office/drawing/2014/main" id="{79EBB0E2-982A-0B4D-BCFE-2BBDB4C2B212}"/>
              </a:ext>
            </a:extLst>
          </p:cNvPr>
          <p:cNvCxnSpPr/>
          <p:nvPr/>
        </p:nvCxnSpPr>
        <p:spPr>
          <a:xfrm>
            <a:off x="450127" y="416344"/>
            <a:ext cx="1597991"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 Placeholder 15">
            <a:extLst>
              <a:ext uri="{FF2B5EF4-FFF2-40B4-BE49-F238E27FC236}">
                <a16:creationId xmlns:a16="http://schemas.microsoft.com/office/drawing/2014/main" id="{6F424911-CD04-D940-959E-B0ED5BA2D01B}"/>
              </a:ext>
            </a:extLst>
          </p:cNvPr>
          <p:cNvSpPr txBox="1">
            <a:spLocks/>
          </p:cNvSpPr>
          <p:nvPr/>
        </p:nvSpPr>
        <p:spPr>
          <a:xfrm>
            <a:off x="348528" y="481013"/>
            <a:ext cx="7746691" cy="531812"/>
          </a:xfrm>
          <a:prstGeom prst="rect">
            <a:avLst/>
          </a:prstGeom>
        </p:spPr>
        <p:txBody>
          <a:bodyPr vert="horz" lIns="91440" tIns="45720" rIns="91440" bIns="45720" rtlCol="0" anchor="ctr">
            <a:normAutofit/>
          </a:bodyPr>
          <a:lstStyle>
            <a:defPPr>
              <a:defRPr lang="en-US"/>
            </a:defPPr>
            <a:lvl1pPr marL="0" indent="0" algn="ctr" defTabSz="457200" rtl="0" eaLnBrk="1" latinLnBrk="0" hangingPunct="1">
              <a:buNone/>
              <a:defRPr sz="2400" kern="1200">
                <a:solidFill>
                  <a:srgbClr val="001F5E"/>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2000" b="1" dirty="0">
                <a:solidFill>
                  <a:schemeClr val="accent1">
                    <a:lumMod val="50000"/>
                  </a:schemeClr>
                </a:solidFill>
              </a:rPr>
              <a:t>ESTA Mobile App – TEST MODE (</a:t>
            </a:r>
            <a:r>
              <a:rPr lang="en-US" sz="2000" b="1" u="sng" dirty="0">
                <a:solidFill>
                  <a:schemeClr val="accent1">
                    <a:lumMod val="50000"/>
                  </a:schemeClr>
                </a:solidFill>
              </a:rPr>
              <a:t>Only for Testing Purpose</a:t>
            </a:r>
            <a:r>
              <a:rPr lang="en-US" sz="2000" b="1" dirty="0">
                <a:solidFill>
                  <a:schemeClr val="accent1">
                    <a:lumMod val="50000"/>
                  </a:schemeClr>
                </a:solidFill>
              </a:rPr>
              <a:t>)</a:t>
            </a:r>
          </a:p>
        </p:txBody>
      </p:sp>
      <p:sp>
        <p:nvSpPr>
          <p:cNvPr id="4" name="TextBox 3">
            <a:extLst>
              <a:ext uri="{FF2B5EF4-FFF2-40B4-BE49-F238E27FC236}">
                <a16:creationId xmlns:a16="http://schemas.microsoft.com/office/drawing/2014/main" id="{81876586-B0D6-F24F-A62A-7027674A07D9}"/>
              </a:ext>
            </a:extLst>
          </p:cNvPr>
          <p:cNvSpPr txBox="1"/>
          <p:nvPr/>
        </p:nvSpPr>
        <p:spPr>
          <a:xfrm>
            <a:off x="279247" y="6593815"/>
            <a:ext cx="4284219" cy="246221"/>
          </a:xfrm>
          <a:prstGeom prst="rect">
            <a:avLst/>
          </a:prstGeom>
          <a:noFill/>
        </p:spPr>
        <p:txBody>
          <a:bodyPr wrap="square" lIns="0" tIns="0" rIns="0" bIns="0" rtlCol="0">
            <a:spAutoFit/>
          </a:bodyPr>
          <a:lstStyle/>
          <a:p>
            <a:r>
              <a:rPr lang="en-US" sz="800" b="1" spc="30"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CBP | </a:t>
            </a:r>
            <a:r>
              <a:rPr lang="en-US" sz="800" b="1" spc="30" dirty="0">
                <a:solidFill>
                  <a:srgbClr val="72757B"/>
                </a:solidFill>
                <a:latin typeface="Lato" panose="020F0502020204030203" pitchFamily="34" charset="0"/>
                <a:ea typeface="Lato" panose="020F0502020204030203" pitchFamily="34" charset="0"/>
                <a:cs typeface="Lato" panose="020F0502020204030203" pitchFamily="34" charset="0"/>
              </a:rPr>
              <a:t>OIT</a:t>
            </a:r>
            <a:endParaRPr lang="en-US" sz="800" dirty="0">
              <a:solidFill>
                <a:srgbClr val="72757B"/>
              </a:solidFill>
              <a:latin typeface="Lato" panose="020F0502020204030203" pitchFamily="34" charset="0"/>
              <a:ea typeface="Lato" panose="020F0502020204030203" pitchFamily="34" charset="0"/>
              <a:cs typeface="Lato" panose="020F0502020204030203" pitchFamily="34" charset="0"/>
            </a:endParaRPr>
          </a:p>
          <a:p>
            <a:pPr algn="l"/>
            <a:endParaRPr lang="en-US" sz="800" b="1" spc="30" dirty="0">
              <a:solidFill>
                <a:schemeClr val="accent1"/>
              </a:solidFill>
              <a:latin typeface="Lato" panose="020F0502020204030203" pitchFamily="34" charset="0"/>
            </a:endParaRPr>
          </a:p>
        </p:txBody>
      </p:sp>
      <p:sp>
        <p:nvSpPr>
          <p:cNvPr id="13" name="Oval 12">
            <a:extLst>
              <a:ext uri="{FF2B5EF4-FFF2-40B4-BE49-F238E27FC236}">
                <a16:creationId xmlns:a16="http://schemas.microsoft.com/office/drawing/2014/main" id="{8627AF26-D800-4793-9E65-5A7BF239EB6F}"/>
              </a:ext>
            </a:extLst>
          </p:cNvPr>
          <p:cNvSpPr/>
          <p:nvPr/>
        </p:nvSpPr>
        <p:spPr>
          <a:xfrm>
            <a:off x="2309384" y="1631378"/>
            <a:ext cx="223944" cy="23176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2</a:t>
            </a:r>
            <a:endParaRPr lang="en-US" b="1" dirty="0">
              <a:solidFill>
                <a:schemeClr val="tx1"/>
              </a:solidFill>
            </a:endParaRPr>
          </a:p>
        </p:txBody>
      </p:sp>
      <p:sp>
        <p:nvSpPr>
          <p:cNvPr id="14" name="Oval 13">
            <a:extLst>
              <a:ext uri="{FF2B5EF4-FFF2-40B4-BE49-F238E27FC236}">
                <a16:creationId xmlns:a16="http://schemas.microsoft.com/office/drawing/2014/main" id="{8627AF26-D800-4793-9E65-5A7BF239EB6F}"/>
              </a:ext>
            </a:extLst>
          </p:cNvPr>
          <p:cNvSpPr/>
          <p:nvPr/>
        </p:nvSpPr>
        <p:spPr>
          <a:xfrm>
            <a:off x="3879111" y="2910923"/>
            <a:ext cx="223944" cy="23176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3</a:t>
            </a:r>
            <a:endParaRPr lang="en-US" b="1" dirty="0">
              <a:solidFill>
                <a:schemeClr val="tx1"/>
              </a:solidFill>
            </a:endParaRPr>
          </a:p>
        </p:txBody>
      </p:sp>
      <p:sp>
        <p:nvSpPr>
          <p:cNvPr id="17" name="Oval 16">
            <a:extLst>
              <a:ext uri="{FF2B5EF4-FFF2-40B4-BE49-F238E27FC236}">
                <a16:creationId xmlns:a16="http://schemas.microsoft.com/office/drawing/2014/main" id="{262277A3-7202-48B3-97C8-8CE36F182B3A}"/>
              </a:ext>
            </a:extLst>
          </p:cNvPr>
          <p:cNvSpPr/>
          <p:nvPr/>
        </p:nvSpPr>
        <p:spPr>
          <a:xfrm>
            <a:off x="3846953" y="1426334"/>
            <a:ext cx="223944" cy="23176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4</a:t>
            </a:r>
            <a:endParaRPr lang="en-US" b="1" dirty="0">
              <a:solidFill>
                <a:schemeClr val="tx1"/>
              </a:solidFill>
            </a:endParaRPr>
          </a:p>
        </p:txBody>
      </p:sp>
      <p:sp>
        <p:nvSpPr>
          <p:cNvPr id="18" name="Oval 17">
            <a:extLst>
              <a:ext uri="{FF2B5EF4-FFF2-40B4-BE49-F238E27FC236}">
                <a16:creationId xmlns:a16="http://schemas.microsoft.com/office/drawing/2014/main" id="{C0AD3FF5-2F8F-4A6E-9DD1-D536B35AB262}"/>
              </a:ext>
            </a:extLst>
          </p:cNvPr>
          <p:cNvSpPr/>
          <p:nvPr/>
        </p:nvSpPr>
        <p:spPr>
          <a:xfrm>
            <a:off x="1551943" y="4588074"/>
            <a:ext cx="223944" cy="23176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5</a:t>
            </a:r>
            <a:endParaRPr lang="en-US" b="1" dirty="0">
              <a:solidFill>
                <a:schemeClr val="tx1"/>
              </a:solidFill>
            </a:endParaRPr>
          </a:p>
        </p:txBody>
      </p:sp>
      <p:grpSp>
        <p:nvGrpSpPr>
          <p:cNvPr id="11" name="Group 10">
            <a:extLst>
              <a:ext uri="{FF2B5EF4-FFF2-40B4-BE49-F238E27FC236}">
                <a16:creationId xmlns:a16="http://schemas.microsoft.com/office/drawing/2014/main" id="{F2193A68-D88B-4941-98A5-9FCF42DDABC6}"/>
              </a:ext>
            </a:extLst>
          </p:cNvPr>
          <p:cNvGrpSpPr/>
          <p:nvPr/>
        </p:nvGrpSpPr>
        <p:grpSpPr>
          <a:xfrm>
            <a:off x="6969289" y="1775093"/>
            <a:ext cx="4712677" cy="3764061"/>
            <a:chOff x="6969289" y="1764843"/>
            <a:chExt cx="4712677" cy="3800687"/>
          </a:xfrm>
        </p:grpSpPr>
        <p:sp>
          <p:nvSpPr>
            <p:cNvPr id="6" name="TextBox 5">
              <a:extLst>
                <a:ext uri="{FF2B5EF4-FFF2-40B4-BE49-F238E27FC236}">
                  <a16:creationId xmlns:a16="http://schemas.microsoft.com/office/drawing/2014/main" id="{1E69B685-225B-4FD9-863C-182AEF561954}"/>
                </a:ext>
              </a:extLst>
            </p:cNvPr>
            <p:cNvSpPr txBox="1"/>
            <p:nvPr/>
          </p:nvSpPr>
          <p:spPr>
            <a:xfrm>
              <a:off x="7209692" y="1987804"/>
              <a:ext cx="4354965" cy="3354765"/>
            </a:xfrm>
            <a:prstGeom prst="rect">
              <a:avLst/>
            </a:prstGeom>
            <a:noFill/>
            <a:ln>
              <a:noFill/>
            </a:ln>
          </p:spPr>
          <p:txBody>
            <a:bodyPr wrap="square" rtlCol="0">
              <a:spAutoFit/>
            </a:bodyPr>
            <a:lstStyle/>
            <a:p>
              <a:r>
                <a:rPr lang="en-US" sz="1600" b="1" dirty="0">
                  <a:solidFill>
                    <a:schemeClr val="accent4">
                      <a:lumMod val="75000"/>
                    </a:schemeClr>
                  </a:solidFill>
                </a:rPr>
                <a:t>Purpose: </a:t>
              </a:r>
              <a:r>
                <a:rPr lang="en-US" sz="1600" dirty="0">
                  <a:solidFill>
                    <a:schemeClr val="accent4">
                      <a:lumMod val="75000"/>
                    </a:schemeClr>
                  </a:solidFill>
                </a:rPr>
                <a:t>To test the Photo Matching service that compares the ‘Passport Photo’ from the NFC Scan and the Live Photo taken on the App. </a:t>
              </a:r>
            </a:p>
            <a:p>
              <a:r>
                <a:rPr lang="en-US" sz="1600" dirty="0">
                  <a:solidFill>
                    <a:schemeClr val="accent4">
                      <a:lumMod val="75000"/>
                    </a:schemeClr>
                  </a:solidFill>
                </a:rPr>
                <a:t>The selfie photo selected from the TEST MODE will be used as a ‘Passport Photo’ to be compared to the Live Photo taken on the App.</a:t>
              </a:r>
            </a:p>
            <a:p>
              <a:endParaRPr lang="en-US" b="1" dirty="0">
                <a:solidFill>
                  <a:schemeClr val="accent4">
                    <a:lumMod val="75000"/>
                  </a:schemeClr>
                </a:solidFill>
              </a:endParaRPr>
            </a:p>
            <a:p>
              <a:r>
                <a:rPr lang="en-US" sz="1400" b="1" dirty="0">
                  <a:solidFill>
                    <a:schemeClr val="accent4">
                      <a:lumMod val="75000"/>
                    </a:schemeClr>
                  </a:solidFill>
                </a:rPr>
                <a:t>Steps: </a:t>
              </a:r>
            </a:p>
            <a:p>
              <a:pPr marL="342900" indent="-342900">
                <a:buAutoNum type="arabicPeriod"/>
              </a:pPr>
              <a:r>
                <a:rPr lang="en-US" sz="1400" dirty="0">
                  <a:solidFill>
                    <a:schemeClr val="accent4">
                      <a:lumMod val="75000"/>
                    </a:schemeClr>
                  </a:solidFill>
                </a:rPr>
                <a:t>Save a selfie of yourself on your mobile device</a:t>
              </a:r>
              <a:r>
                <a:rPr lang="en-US" sz="1400" b="1" dirty="0">
                  <a:solidFill>
                    <a:schemeClr val="accent4">
                      <a:lumMod val="75000"/>
                    </a:schemeClr>
                  </a:solidFill>
                </a:rPr>
                <a:t> </a:t>
              </a:r>
            </a:p>
            <a:p>
              <a:pPr marL="342900" indent="-342900">
                <a:buAutoNum type="arabicPeriod"/>
              </a:pPr>
              <a:r>
                <a:rPr lang="en-US" sz="1400" dirty="0">
                  <a:solidFill>
                    <a:schemeClr val="accent4">
                      <a:lumMod val="75000"/>
                    </a:schemeClr>
                  </a:solidFill>
                </a:rPr>
                <a:t>Click TEST MODE from the Welcome screen</a:t>
              </a:r>
            </a:p>
            <a:p>
              <a:pPr marL="342900" indent="-342900">
                <a:buAutoNum type="arabicPeriod"/>
              </a:pPr>
              <a:r>
                <a:rPr lang="en-US" sz="1400" dirty="0">
                  <a:solidFill>
                    <a:schemeClr val="accent4">
                      <a:lumMod val="75000"/>
                    </a:schemeClr>
                  </a:solidFill>
                </a:rPr>
                <a:t>Click ‘Select Passport Photo’ and select your selfie</a:t>
              </a:r>
            </a:p>
            <a:p>
              <a:pPr marL="342900" indent="-342900">
                <a:buAutoNum type="arabicPeriod"/>
              </a:pPr>
              <a:r>
                <a:rPr lang="en-US" sz="1400" dirty="0">
                  <a:solidFill>
                    <a:schemeClr val="accent4">
                      <a:lumMod val="75000"/>
                    </a:schemeClr>
                  </a:solidFill>
                </a:rPr>
                <a:t>Click </a:t>
              </a:r>
              <a:r>
                <a:rPr lang="en-US" sz="1400" dirty="0">
                  <a:solidFill>
                    <a:schemeClr val="accent4">
                      <a:lumMod val="75000"/>
                    </a:schemeClr>
                  </a:solidFill>
                  <a:sym typeface="Wingdings" panose="05000000000000000000" pitchFamily="2" charset="2"/>
                </a:rPr>
                <a:t> to r</a:t>
              </a:r>
              <a:r>
                <a:rPr lang="en-US" sz="1400" dirty="0">
                  <a:solidFill>
                    <a:schemeClr val="accent4">
                      <a:lumMod val="75000"/>
                    </a:schemeClr>
                  </a:solidFill>
                </a:rPr>
                <a:t>eturn to the Welcome screen</a:t>
              </a:r>
            </a:p>
            <a:p>
              <a:pPr marL="342900" indent="-342900">
                <a:buAutoNum type="arabicPeriod"/>
              </a:pPr>
              <a:r>
                <a:rPr lang="en-US" sz="1400" dirty="0">
                  <a:solidFill>
                    <a:schemeClr val="accent4">
                      <a:lumMod val="75000"/>
                    </a:schemeClr>
                  </a:solidFill>
                </a:rPr>
                <a:t>Click CONTINUE from the Welcome screen</a:t>
              </a:r>
            </a:p>
            <a:p>
              <a:pPr marL="342900" indent="-342900">
                <a:buAutoNum type="arabicPeriod"/>
              </a:pPr>
              <a:r>
                <a:rPr lang="en-US" sz="1400" dirty="0">
                  <a:solidFill>
                    <a:schemeClr val="accent4">
                      <a:lumMod val="75000"/>
                    </a:schemeClr>
                  </a:solidFill>
                </a:rPr>
                <a:t>Start a new application on the next screen</a:t>
              </a:r>
            </a:p>
          </p:txBody>
        </p:sp>
        <p:sp>
          <p:nvSpPr>
            <p:cNvPr id="21" name="Rounded Rectangle 8">
              <a:extLst>
                <a:ext uri="{FF2B5EF4-FFF2-40B4-BE49-F238E27FC236}">
                  <a16:creationId xmlns:a16="http://schemas.microsoft.com/office/drawing/2014/main" id="{84F699D8-7732-486C-85D8-A47777131A53}"/>
                </a:ext>
              </a:extLst>
            </p:cNvPr>
            <p:cNvSpPr/>
            <p:nvPr/>
          </p:nvSpPr>
          <p:spPr>
            <a:xfrm>
              <a:off x="6969289" y="1764843"/>
              <a:ext cx="4712677" cy="3800687"/>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980339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6B4FFF1A-EDC0-4667-B02F-A19C2188E0AB}"/>
              </a:ext>
            </a:extLst>
          </p:cNvPr>
          <p:cNvGrpSpPr/>
          <p:nvPr/>
        </p:nvGrpSpPr>
        <p:grpSpPr>
          <a:xfrm>
            <a:off x="491060" y="1198263"/>
            <a:ext cx="2443429" cy="4886857"/>
            <a:chOff x="491060" y="1198263"/>
            <a:chExt cx="2443429" cy="4886857"/>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060" y="1198264"/>
              <a:ext cx="2443428" cy="4886856"/>
            </a:xfrm>
            <a:prstGeom prst="rect">
              <a:avLst/>
            </a:prstGeom>
            <a:ln>
              <a:noFill/>
            </a:ln>
            <a:effectLst>
              <a:outerShdw blurRad="190500" algn="tl" rotWithShape="0">
                <a:srgbClr val="000000">
                  <a:alpha val="70000"/>
                </a:srgbClr>
              </a:outerShdw>
            </a:effectLst>
          </p:spPr>
        </p:pic>
        <p:pic>
          <p:nvPicPr>
            <p:cNvPr id="12" name="Picture 11" descr="Graphical user interface, application&#10;&#10;Description automatically generated">
              <a:extLst>
                <a:ext uri="{FF2B5EF4-FFF2-40B4-BE49-F238E27FC236}">
                  <a16:creationId xmlns:a16="http://schemas.microsoft.com/office/drawing/2014/main" id="{8C06E4BB-7C30-4CD6-839D-7BEE5505C7B9}"/>
                </a:ext>
              </a:extLst>
            </p:cNvPr>
            <p:cNvPicPr>
              <a:picLocks noChangeAspect="1"/>
            </p:cNvPicPr>
            <p:nvPr/>
          </p:nvPicPr>
          <p:blipFill>
            <a:blip r:embed="rId3"/>
            <a:stretch>
              <a:fillRect/>
            </a:stretch>
          </p:blipFill>
          <p:spPr>
            <a:xfrm>
              <a:off x="505381" y="1198263"/>
              <a:ext cx="2429108" cy="4566811"/>
            </a:xfrm>
            <a:prstGeom prst="rect">
              <a:avLst/>
            </a:prstGeom>
          </p:spPr>
        </p:pic>
      </p:grpSp>
      <p:grpSp>
        <p:nvGrpSpPr>
          <p:cNvPr id="13" name="Group 12">
            <a:extLst>
              <a:ext uri="{FF2B5EF4-FFF2-40B4-BE49-F238E27FC236}">
                <a16:creationId xmlns:a16="http://schemas.microsoft.com/office/drawing/2014/main" id="{6D9ED84E-9D81-4227-95FF-3A14511DE755}"/>
              </a:ext>
            </a:extLst>
          </p:cNvPr>
          <p:cNvGrpSpPr/>
          <p:nvPr/>
        </p:nvGrpSpPr>
        <p:grpSpPr>
          <a:xfrm>
            <a:off x="6195435" y="1076033"/>
            <a:ext cx="2572187" cy="5009087"/>
            <a:chOff x="6195435" y="1076033"/>
            <a:chExt cx="2572187" cy="5009087"/>
          </a:xfrm>
        </p:grpSpPr>
        <p:grpSp>
          <p:nvGrpSpPr>
            <p:cNvPr id="7" name="Group 6"/>
            <p:cNvGrpSpPr/>
            <p:nvPr/>
          </p:nvGrpSpPr>
          <p:grpSpPr>
            <a:xfrm>
              <a:off x="6195435" y="1076033"/>
              <a:ext cx="2572187" cy="5009087"/>
              <a:chOff x="6195435" y="1076033"/>
              <a:chExt cx="2572187" cy="5009087"/>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1019" y="1191914"/>
                <a:ext cx="2446603" cy="4893206"/>
              </a:xfrm>
              <a:prstGeom prst="rect">
                <a:avLst/>
              </a:prstGeom>
              <a:ln>
                <a:noFill/>
              </a:ln>
              <a:effectLst>
                <a:outerShdw blurRad="190500" algn="tl" rotWithShape="0">
                  <a:srgbClr val="000000">
                    <a:alpha val="70000"/>
                  </a:srgbClr>
                </a:outerShdw>
              </a:effectLst>
            </p:spPr>
          </p:pic>
          <p:sp>
            <p:nvSpPr>
              <p:cNvPr id="16" name="Oval 15">
                <a:extLst>
                  <a:ext uri="{FF2B5EF4-FFF2-40B4-BE49-F238E27FC236}">
                    <a16:creationId xmlns:a16="http://schemas.microsoft.com/office/drawing/2014/main" id="{8627AF26-D800-4793-9E65-5A7BF239EB6F}"/>
                  </a:ext>
                </a:extLst>
              </p:cNvPr>
              <p:cNvSpPr/>
              <p:nvPr/>
            </p:nvSpPr>
            <p:spPr>
              <a:xfrm>
                <a:off x="6195435" y="1076033"/>
                <a:ext cx="223944" cy="231762"/>
              </a:xfrm>
              <a:prstGeom prst="ellipse">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2</a:t>
                </a:r>
                <a:endParaRPr lang="en-US" b="1" dirty="0">
                  <a:solidFill>
                    <a:schemeClr val="tx1"/>
                  </a:solidFill>
                </a:endParaRPr>
              </a:p>
            </p:txBody>
          </p:sp>
        </p:grpSp>
        <p:pic>
          <p:nvPicPr>
            <p:cNvPr id="1026" name="Picture 2">
              <a:extLst>
                <a:ext uri="{FF2B5EF4-FFF2-40B4-BE49-F238E27FC236}">
                  <a16:creationId xmlns:a16="http://schemas.microsoft.com/office/drawing/2014/main" id="{87754DA2-3072-4CD7-A323-AA50EB6565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1658" y="1198264"/>
              <a:ext cx="2425964" cy="4566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3" name="Straight Connector 2">
            <a:extLst>
              <a:ext uri="{FF2B5EF4-FFF2-40B4-BE49-F238E27FC236}">
                <a16:creationId xmlns:a16="http://schemas.microsoft.com/office/drawing/2014/main" id="{DD140324-085A-E041-8833-0B21C0D08062}"/>
              </a:ext>
            </a:extLst>
          </p:cNvPr>
          <p:cNvCxnSpPr/>
          <p:nvPr/>
        </p:nvCxnSpPr>
        <p:spPr>
          <a:xfrm>
            <a:off x="450127" y="416344"/>
            <a:ext cx="1597991"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4" name="Text Placeholder 15">
            <a:extLst>
              <a:ext uri="{FF2B5EF4-FFF2-40B4-BE49-F238E27FC236}">
                <a16:creationId xmlns:a16="http://schemas.microsoft.com/office/drawing/2014/main" id="{941C9393-17D1-5849-88AF-1D76A5BE9B22}"/>
              </a:ext>
            </a:extLst>
          </p:cNvPr>
          <p:cNvSpPr txBox="1">
            <a:spLocks/>
          </p:cNvSpPr>
          <p:nvPr/>
        </p:nvSpPr>
        <p:spPr>
          <a:xfrm>
            <a:off x="348528" y="481013"/>
            <a:ext cx="3471632" cy="530352"/>
          </a:xfrm>
          <a:prstGeom prst="rect">
            <a:avLst/>
          </a:prstGeom>
        </p:spPr>
        <p:txBody>
          <a:bodyPr vert="horz" lIns="91440" tIns="45720" rIns="91440" bIns="45720" rtlCol="0" anchor="ctr">
            <a:noAutofit/>
          </a:bodyPr>
          <a:lstStyle>
            <a:defPPr>
              <a:defRPr lang="en-US"/>
            </a:defPPr>
            <a:lvl1pPr marL="0" indent="0" algn="ctr" defTabSz="457200" rtl="0" eaLnBrk="1" latinLnBrk="0" hangingPunct="1">
              <a:buNone/>
              <a:defRPr sz="2400" kern="1200">
                <a:solidFill>
                  <a:srgbClr val="001F5E"/>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2000" b="1" dirty="0">
                <a:solidFill>
                  <a:schemeClr val="accent1">
                    <a:lumMod val="50000"/>
                  </a:schemeClr>
                </a:solidFill>
              </a:rPr>
              <a:t>ESTA Mobile App – Home Page</a:t>
            </a:r>
          </a:p>
        </p:txBody>
      </p:sp>
      <p:sp>
        <p:nvSpPr>
          <p:cNvPr id="11" name="TextBox 10">
            <a:extLst>
              <a:ext uri="{FF2B5EF4-FFF2-40B4-BE49-F238E27FC236}">
                <a16:creationId xmlns:a16="http://schemas.microsoft.com/office/drawing/2014/main" id="{9C3E9017-D723-F644-9CA5-18D6C4F774EB}"/>
              </a:ext>
            </a:extLst>
          </p:cNvPr>
          <p:cNvSpPr txBox="1"/>
          <p:nvPr/>
        </p:nvSpPr>
        <p:spPr>
          <a:xfrm>
            <a:off x="279247" y="6593815"/>
            <a:ext cx="4284219" cy="246221"/>
          </a:xfrm>
          <a:prstGeom prst="rect">
            <a:avLst/>
          </a:prstGeom>
          <a:noFill/>
        </p:spPr>
        <p:txBody>
          <a:bodyPr wrap="square" lIns="0" tIns="0" rIns="0" bIns="0" rtlCol="0">
            <a:spAutoFit/>
          </a:bodyPr>
          <a:lstStyle/>
          <a:p>
            <a:r>
              <a:rPr lang="en-US" sz="800" b="1" spc="30"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CBP | </a:t>
            </a:r>
            <a:r>
              <a:rPr lang="en-US" sz="800" b="1" spc="30" dirty="0">
                <a:solidFill>
                  <a:srgbClr val="72757B"/>
                </a:solidFill>
                <a:latin typeface="Lato" panose="020F0502020204030203" pitchFamily="34" charset="0"/>
                <a:ea typeface="Lato" panose="020F0502020204030203" pitchFamily="34" charset="0"/>
                <a:cs typeface="Lato" panose="020F0502020204030203" pitchFamily="34" charset="0"/>
              </a:rPr>
              <a:t>OIT</a:t>
            </a:r>
            <a:endParaRPr lang="en-US" sz="800" dirty="0">
              <a:solidFill>
                <a:srgbClr val="72757B"/>
              </a:solidFill>
              <a:latin typeface="Lato" panose="020F0502020204030203" pitchFamily="34" charset="0"/>
              <a:ea typeface="Lato" panose="020F0502020204030203" pitchFamily="34" charset="0"/>
              <a:cs typeface="Lato" panose="020F0502020204030203" pitchFamily="34" charset="0"/>
            </a:endParaRPr>
          </a:p>
          <a:p>
            <a:pPr algn="l"/>
            <a:endParaRPr lang="en-US" sz="800" b="1" spc="30" dirty="0">
              <a:solidFill>
                <a:schemeClr val="accent1"/>
              </a:solidFill>
              <a:latin typeface="Lato" panose="020F0502020204030203" pitchFamily="34" charset="0"/>
            </a:endParaRP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70472" y="1198263"/>
            <a:ext cx="2443429" cy="4886857"/>
          </a:xfrm>
          <a:prstGeom prst="rect">
            <a:avLst/>
          </a:prstGeom>
          <a:ln>
            <a:noFill/>
          </a:ln>
          <a:effectLst>
            <a:outerShdw blurRad="190500" algn="tl" rotWithShape="0">
              <a:srgbClr val="000000">
                <a:alpha val="70000"/>
              </a:srgbClr>
            </a:outerShdw>
          </a:effectLst>
        </p:spPr>
      </p:pic>
      <p:sp>
        <p:nvSpPr>
          <p:cNvPr id="14" name="Oval 13">
            <a:extLst>
              <a:ext uri="{FF2B5EF4-FFF2-40B4-BE49-F238E27FC236}">
                <a16:creationId xmlns:a16="http://schemas.microsoft.com/office/drawing/2014/main" id="{8627AF26-D800-4793-9E65-5A7BF239EB6F}"/>
              </a:ext>
            </a:extLst>
          </p:cNvPr>
          <p:cNvSpPr/>
          <p:nvPr/>
        </p:nvSpPr>
        <p:spPr>
          <a:xfrm>
            <a:off x="473831" y="1734856"/>
            <a:ext cx="223944" cy="231762"/>
          </a:xfrm>
          <a:prstGeom prst="ellipse">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1</a:t>
            </a:r>
            <a:endParaRPr lang="en-US" b="1" dirty="0">
              <a:solidFill>
                <a:schemeClr val="tx1"/>
              </a:solidFill>
            </a:endParaRPr>
          </a:p>
        </p:txBody>
      </p:sp>
      <p:sp>
        <p:nvSpPr>
          <p:cNvPr id="15" name="Oval 14">
            <a:extLst>
              <a:ext uri="{FF2B5EF4-FFF2-40B4-BE49-F238E27FC236}">
                <a16:creationId xmlns:a16="http://schemas.microsoft.com/office/drawing/2014/main" id="{8627AF26-D800-4793-9E65-5A7BF239EB6F}"/>
              </a:ext>
            </a:extLst>
          </p:cNvPr>
          <p:cNvSpPr/>
          <p:nvPr/>
        </p:nvSpPr>
        <p:spPr>
          <a:xfrm>
            <a:off x="1153928" y="5147649"/>
            <a:ext cx="223944" cy="231762"/>
          </a:xfrm>
          <a:prstGeom prst="ellipse">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2</a:t>
            </a:r>
            <a:endParaRPr lang="en-US" b="1" dirty="0">
              <a:solidFill>
                <a:schemeClr val="tx1"/>
              </a:solidFill>
            </a:endParaRPr>
          </a:p>
        </p:txBody>
      </p:sp>
      <p:sp>
        <p:nvSpPr>
          <p:cNvPr id="17" name="Oval 16">
            <a:extLst>
              <a:ext uri="{FF2B5EF4-FFF2-40B4-BE49-F238E27FC236}">
                <a16:creationId xmlns:a16="http://schemas.microsoft.com/office/drawing/2014/main" id="{8627AF26-D800-4793-9E65-5A7BF239EB6F}"/>
              </a:ext>
            </a:extLst>
          </p:cNvPr>
          <p:cNvSpPr/>
          <p:nvPr/>
        </p:nvSpPr>
        <p:spPr>
          <a:xfrm>
            <a:off x="3217693" y="1082382"/>
            <a:ext cx="223944" cy="231762"/>
          </a:xfrm>
          <a:prstGeom prst="ellipse">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1</a:t>
            </a:r>
            <a:endParaRPr lang="en-US" b="1" dirty="0">
              <a:solidFill>
                <a:schemeClr val="tx1"/>
              </a:solidFill>
            </a:endParaRPr>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74741" y="1191914"/>
            <a:ext cx="2443428" cy="4886856"/>
          </a:xfrm>
          <a:prstGeom prst="rect">
            <a:avLst/>
          </a:prstGeom>
          <a:ln>
            <a:noFill/>
          </a:ln>
          <a:effectLst>
            <a:outerShdw blurRad="190500" algn="tl" rotWithShape="0">
              <a:srgbClr val="000000">
                <a:alpha val="70000"/>
              </a:srgbClr>
            </a:outerShdw>
          </a:effectLst>
        </p:spPr>
      </p:pic>
      <p:sp>
        <p:nvSpPr>
          <p:cNvPr id="18" name="Oval 17">
            <a:extLst>
              <a:ext uri="{FF2B5EF4-FFF2-40B4-BE49-F238E27FC236}">
                <a16:creationId xmlns:a16="http://schemas.microsoft.com/office/drawing/2014/main" id="{8627AF26-D800-4793-9E65-5A7BF239EB6F}"/>
              </a:ext>
            </a:extLst>
          </p:cNvPr>
          <p:cNvSpPr/>
          <p:nvPr/>
        </p:nvSpPr>
        <p:spPr>
          <a:xfrm>
            <a:off x="2497726" y="1314144"/>
            <a:ext cx="223944" cy="231762"/>
          </a:xfrm>
          <a:prstGeom prst="ellipse">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3</a:t>
            </a:r>
            <a:endParaRPr lang="en-US" b="1" dirty="0">
              <a:solidFill>
                <a:schemeClr val="tx1"/>
              </a:solidFill>
            </a:endParaRPr>
          </a:p>
        </p:txBody>
      </p:sp>
      <p:sp>
        <p:nvSpPr>
          <p:cNvPr id="19" name="Oval 18">
            <a:extLst>
              <a:ext uri="{FF2B5EF4-FFF2-40B4-BE49-F238E27FC236}">
                <a16:creationId xmlns:a16="http://schemas.microsoft.com/office/drawing/2014/main" id="{8627AF26-D800-4793-9E65-5A7BF239EB6F}"/>
              </a:ext>
            </a:extLst>
          </p:cNvPr>
          <p:cNvSpPr/>
          <p:nvPr/>
        </p:nvSpPr>
        <p:spPr>
          <a:xfrm>
            <a:off x="9118488" y="1076033"/>
            <a:ext cx="223944" cy="231762"/>
          </a:xfrm>
          <a:prstGeom prst="ellipse">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3</a:t>
            </a:r>
            <a:endParaRPr lang="en-US" b="1" dirty="0">
              <a:solidFill>
                <a:schemeClr val="tx1"/>
              </a:solidFill>
            </a:endParaRPr>
          </a:p>
        </p:txBody>
      </p:sp>
    </p:spTree>
    <p:extLst>
      <p:ext uri="{BB962C8B-B14F-4D97-AF65-F5344CB8AC3E}">
        <p14:creationId xmlns:p14="http://schemas.microsoft.com/office/powerpoint/2010/main" val="18776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8321" y="1581367"/>
            <a:ext cx="2748856" cy="4886856"/>
          </a:xfrm>
          <a:prstGeom prst="rect">
            <a:avLst/>
          </a:prstGeom>
          <a:ln>
            <a:noFill/>
          </a:ln>
          <a:effectLst>
            <a:outerShdw blurRad="190500" algn="tl" rotWithShape="0">
              <a:srgbClr val="000000">
                <a:alpha val="70000"/>
              </a:srgbClr>
            </a:outerShdw>
          </a:effectLst>
        </p:spPr>
      </p:pic>
      <p:cxnSp>
        <p:nvCxnSpPr>
          <p:cNvPr id="2" name="Straight Connector 1">
            <a:extLst>
              <a:ext uri="{FF2B5EF4-FFF2-40B4-BE49-F238E27FC236}">
                <a16:creationId xmlns:a16="http://schemas.microsoft.com/office/drawing/2014/main" id="{80216D68-3DFD-AE40-AFEC-2F7B637F2996}"/>
              </a:ext>
            </a:extLst>
          </p:cNvPr>
          <p:cNvCxnSpPr/>
          <p:nvPr/>
        </p:nvCxnSpPr>
        <p:spPr>
          <a:xfrm>
            <a:off x="450127" y="416344"/>
            <a:ext cx="1597991"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 Placeholder 15">
            <a:extLst>
              <a:ext uri="{FF2B5EF4-FFF2-40B4-BE49-F238E27FC236}">
                <a16:creationId xmlns:a16="http://schemas.microsoft.com/office/drawing/2014/main" id="{6F0538A1-8A34-6047-99BA-68A84DD13E1A}"/>
              </a:ext>
            </a:extLst>
          </p:cNvPr>
          <p:cNvSpPr txBox="1">
            <a:spLocks/>
          </p:cNvSpPr>
          <p:nvPr/>
        </p:nvSpPr>
        <p:spPr>
          <a:xfrm>
            <a:off x="326747" y="570497"/>
            <a:ext cx="7989939" cy="465823"/>
          </a:xfrm>
          <a:prstGeom prst="rect">
            <a:avLst/>
          </a:prstGeom>
        </p:spPr>
        <p:txBody>
          <a:bodyPr vert="horz" lIns="91440" tIns="45720" rIns="91440" bIns="45720" rtlCol="0" anchor="t">
            <a:normAutofit/>
          </a:bodyPr>
          <a:lstStyle>
            <a:defPPr>
              <a:defRPr lang="en-US"/>
            </a:defPPr>
            <a:lvl1pPr marL="0" indent="0" algn="ctr" defTabSz="457200" rtl="0" eaLnBrk="1" latinLnBrk="0" hangingPunct="1">
              <a:buNone/>
              <a:defRPr sz="2400" kern="1200">
                <a:solidFill>
                  <a:srgbClr val="001F5E"/>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2000" b="1" dirty="0">
                <a:solidFill>
                  <a:schemeClr val="accent1">
                    <a:lumMod val="50000"/>
                  </a:schemeClr>
                </a:solidFill>
              </a:rPr>
              <a:t>Home Page </a:t>
            </a:r>
            <a:r>
              <a:rPr lang="en-US" sz="2000" b="1" dirty="0">
                <a:solidFill>
                  <a:schemeClr val="accent1">
                    <a:lumMod val="50000"/>
                  </a:schemeClr>
                </a:solidFill>
                <a:sym typeface="Wingdings" panose="05000000000000000000" pitchFamily="2" charset="2"/>
              </a:rPr>
              <a:t> GET STARTED (When NFC is turned off/Not Supported)</a:t>
            </a:r>
            <a:endParaRPr lang="en-US" sz="2000" b="1" dirty="0">
              <a:solidFill>
                <a:schemeClr val="accent1">
                  <a:lumMod val="50000"/>
                </a:schemeClr>
              </a:solidFill>
            </a:endParaRPr>
          </a:p>
        </p:txBody>
      </p:sp>
      <p:sp>
        <p:nvSpPr>
          <p:cNvPr id="4" name="TextBox 3">
            <a:extLst>
              <a:ext uri="{FF2B5EF4-FFF2-40B4-BE49-F238E27FC236}">
                <a16:creationId xmlns:a16="http://schemas.microsoft.com/office/drawing/2014/main" id="{F4431626-35C7-214D-AC90-A640743F86DF}"/>
              </a:ext>
            </a:extLst>
          </p:cNvPr>
          <p:cNvSpPr txBox="1"/>
          <p:nvPr/>
        </p:nvSpPr>
        <p:spPr>
          <a:xfrm>
            <a:off x="279247" y="6593815"/>
            <a:ext cx="4284219" cy="246221"/>
          </a:xfrm>
          <a:prstGeom prst="rect">
            <a:avLst/>
          </a:prstGeom>
          <a:noFill/>
        </p:spPr>
        <p:txBody>
          <a:bodyPr wrap="square" lIns="0" tIns="0" rIns="0" bIns="0" rtlCol="0">
            <a:spAutoFit/>
          </a:bodyPr>
          <a:lstStyle/>
          <a:p>
            <a:r>
              <a:rPr lang="en-US" sz="800" b="1" spc="30"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CBP | </a:t>
            </a:r>
            <a:r>
              <a:rPr lang="en-US" sz="800" b="1" spc="30" dirty="0">
                <a:solidFill>
                  <a:srgbClr val="72757B"/>
                </a:solidFill>
                <a:latin typeface="Lato" panose="020F0502020204030203" pitchFamily="34" charset="0"/>
                <a:ea typeface="Lato" panose="020F0502020204030203" pitchFamily="34" charset="0"/>
                <a:cs typeface="Lato" panose="020F0502020204030203" pitchFamily="34" charset="0"/>
              </a:rPr>
              <a:t>OIT</a:t>
            </a:r>
            <a:endParaRPr lang="en-US" sz="800" dirty="0">
              <a:solidFill>
                <a:srgbClr val="72757B"/>
              </a:solidFill>
              <a:latin typeface="Lato" panose="020F0502020204030203" pitchFamily="34" charset="0"/>
              <a:ea typeface="Lato" panose="020F0502020204030203" pitchFamily="34" charset="0"/>
              <a:cs typeface="Lato" panose="020F0502020204030203" pitchFamily="34" charset="0"/>
            </a:endParaRPr>
          </a:p>
          <a:p>
            <a:pPr algn="l"/>
            <a:endParaRPr lang="en-US" sz="800" b="1" spc="30" dirty="0">
              <a:solidFill>
                <a:schemeClr val="accent1"/>
              </a:solidFill>
              <a:latin typeface="Lato" panose="020F0502020204030203"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1707" y="1581367"/>
            <a:ext cx="2782546" cy="4886856"/>
          </a:xfrm>
          <a:prstGeom prst="rect">
            <a:avLst/>
          </a:prstGeom>
          <a:ln>
            <a:noFill/>
          </a:ln>
          <a:effectLst>
            <a:outerShdw blurRad="190500" algn="tl" rotWithShape="0">
              <a:srgbClr val="000000">
                <a:alpha val="70000"/>
              </a:srgbClr>
            </a:outerShdw>
          </a:effectLst>
        </p:spPr>
      </p:pic>
      <p:sp>
        <p:nvSpPr>
          <p:cNvPr id="11" name="Rounded Rectangle 10"/>
          <p:cNvSpPr/>
          <p:nvPr/>
        </p:nvSpPr>
        <p:spPr>
          <a:xfrm>
            <a:off x="335479" y="934251"/>
            <a:ext cx="8455973" cy="512442"/>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344211" y="940161"/>
            <a:ext cx="8455973" cy="461665"/>
          </a:xfrm>
          <a:prstGeom prst="rect">
            <a:avLst/>
          </a:prstGeom>
        </p:spPr>
        <p:txBody>
          <a:bodyPr wrap="square">
            <a:spAutoFit/>
          </a:bodyPr>
          <a:lstStyle/>
          <a:p>
            <a:r>
              <a:rPr lang="en-US" sz="1200" b="1" dirty="0"/>
              <a:t>Near Field Communication (NFC)</a:t>
            </a:r>
            <a:r>
              <a:rPr lang="en-US" sz="1200" dirty="0"/>
              <a:t>, allows users to scan the passport </a:t>
            </a:r>
            <a:r>
              <a:rPr lang="en-US" sz="1200" dirty="0" err="1"/>
              <a:t>eChip</a:t>
            </a:r>
            <a:r>
              <a:rPr lang="en-US" sz="1200" dirty="0"/>
              <a:t> to extract passenger data located either in the front/ back of the passport.</a:t>
            </a:r>
          </a:p>
        </p:txBody>
      </p:sp>
      <p:sp>
        <p:nvSpPr>
          <p:cNvPr id="8" name="Rectangle 7">
            <a:extLst>
              <a:ext uri="{FF2B5EF4-FFF2-40B4-BE49-F238E27FC236}">
                <a16:creationId xmlns:a16="http://schemas.microsoft.com/office/drawing/2014/main" id="{D1B3F7B9-19BF-4CD9-A510-ABF87ECB0600}"/>
              </a:ext>
            </a:extLst>
          </p:cNvPr>
          <p:cNvSpPr/>
          <p:nvPr/>
        </p:nvSpPr>
        <p:spPr>
          <a:xfrm>
            <a:off x="1046285" y="4651131"/>
            <a:ext cx="905607" cy="2989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C2A4497C-0D88-48F7-BD84-FEA0EB006E0C}"/>
              </a:ext>
            </a:extLst>
          </p:cNvPr>
          <p:cNvGrpSpPr/>
          <p:nvPr/>
        </p:nvGrpSpPr>
        <p:grpSpPr>
          <a:xfrm>
            <a:off x="9100034" y="2180526"/>
            <a:ext cx="2720721" cy="3489831"/>
            <a:chOff x="6969289" y="1764843"/>
            <a:chExt cx="4712677" cy="3800687"/>
          </a:xfrm>
        </p:grpSpPr>
        <p:sp>
          <p:nvSpPr>
            <p:cNvPr id="16" name="TextBox 15">
              <a:extLst>
                <a:ext uri="{FF2B5EF4-FFF2-40B4-BE49-F238E27FC236}">
                  <a16:creationId xmlns:a16="http://schemas.microsoft.com/office/drawing/2014/main" id="{4C3D7594-C469-4F72-8AFF-04DA9B928088}"/>
                </a:ext>
              </a:extLst>
            </p:cNvPr>
            <p:cNvSpPr txBox="1"/>
            <p:nvPr/>
          </p:nvSpPr>
          <p:spPr>
            <a:xfrm>
              <a:off x="7209691" y="1987803"/>
              <a:ext cx="4354965" cy="3385436"/>
            </a:xfrm>
            <a:prstGeom prst="rect">
              <a:avLst/>
            </a:prstGeom>
            <a:noFill/>
            <a:ln>
              <a:noFill/>
            </a:ln>
          </p:spPr>
          <p:txBody>
            <a:bodyPr wrap="square" rtlCol="0">
              <a:spAutoFit/>
            </a:bodyPr>
            <a:lstStyle/>
            <a:p>
              <a:r>
                <a:rPr lang="en-US" sz="1400" dirty="0">
                  <a:solidFill>
                    <a:schemeClr val="accent4">
                      <a:lumMod val="75000"/>
                    </a:schemeClr>
                  </a:solidFill>
                </a:rPr>
                <a:t>A Mobile Device with a Near Field Communication (NFC) capability is required to scan the Passport E-Chip when applying for a new application using the ESTA Mobile App.  </a:t>
              </a:r>
            </a:p>
            <a:p>
              <a:r>
                <a:rPr lang="en-US" sz="1400" dirty="0">
                  <a:solidFill>
                    <a:schemeClr val="accent4">
                      <a:lumMod val="75000"/>
                    </a:schemeClr>
                  </a:solidFill>
                </a:rPr>
                <a:t>The ESTA Mobile App checks if the mobile device has the NFC capability and allows the user to turn on the NFC setting or display a message ‘Unsupported Device’ if the mobile device does not have the NFC capability.</a:t>
              </a:r>
            </a:p>
          </p:txBody>
        </p:sp>
        <p:sp>
          <p:nvSpPr>
            <p:cNvPr id="17" name="Rounded Rectangle 8">
              <a:extLst>
                <a:ext uri="{FF2B5EF4-FFF2-40B4-BE49-F238E27FC236}">
                  <a16:creationId xmlns:a16="http://schemas.microsoft.com/office/drawing/2014/main" id="{CB1E0C3F-D7AF-4F25-A229-CA91F1EEA9F4}"/>
                </a:ext>
              </a:extLst>
            </p:cNvPr>
            <p:cNvSpPr/>
            <p:nvPr/>
          </p:nvSpPr>
          <p:spPr>
            <a:xfrm>
              <a:off x="6969289" y="1764843"/>
              <a:ext cx="4712677" cy="3800687"/>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036B4D8D-39D7-42FB-BD37-EB4857E9E912}"/>
              </a:ext>
            </a:extLst>
          </p:cNvPr>
          <p:cNvGrpSpPr/>
          <p:nvPr/>
        </p:nvGrpSpPr>
        <p:grpSpPr>
          <a:xfrm>
            <a:off x="223532" y="1572285"/>
            <a:ext cx="2564107" cy="4886857"/>
            <a:chOff x="491060" y="1198263"/>
            <a:chExt cx="2443429" cy="4886857"/>
          </a:xfrm>
        </p:grpSpPr>
        <p:pic>
          <p:nvPicPr>
            <p:cNvPr id="19" name="Picture 18">
              <a:extLst>
                <a:ext uri="{FF2B5EF4-FFF2-40B4-BE49-F238E27FC236}">
                  <a16:creationId xmlns:a16="http://schemas.microsoft.com/office/drawing/2014/main" id="{730D7E4A-9FAD-4F0C-8C85-6C197B93BB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060" y="1198264"/>
              <a:ext cx="2443428" cy="4886856"/>
            </a:xfrm>
            <a:prstGeom prst="rect">
              <a:avLst/>
            </a:prstGeom>
            <a:ln>
              <a:noFill/>
            </a:ln>
            <a:effectLst>
              <a:outerShdw blurRad="190500" algn="tl" rotWithShape="0">
                <a:srgbClr val="000000">
                  <a:alpha val="70000"/>
                </a:srgbClr>
              </a:outerShdw>
            </a:effectLst>
          </p:spPr>
        </p:pic>
        <p:pic>
          <p:nvPicPr>
            <p:cNvPr id="20" name="Picture 19" descr="Graphical user interface, application&#10;&#10;Description automatically generated">
              <a:extLst>
                <a:ext uri="{FF2B5EF4-FFF2-40B4-BE49-F238E27FC236}">
                  <a16:creationId xmlns:a16="http://schemas.microsoft.com/office/drawing/2014/main" id="{FDFEDFD0-774C-4F3F-AE2E-E961294B7764}"/>
                </a:ext>
              </a:extLst>
            </p:cNvPr>
            <p:cNvPicPr>
              <a:picLocks noChangeAspect="1"/>
            </p:cNvPicPr>
            <p:nvPr/>
          </p:nvPicPr>
          <p:blipFill>
            <a:blip r:embed="rId6"/>
            <a:stretch>
              <a:fillRect/>
            </a:stretch>
          </p:blipFill>
          <p:spPr>
            <a:xfrm>
              <a:off x="505381" y="1198263"/>
              <a:ext cx="2429108" cy="4566811"/>
            </a:xfrm>
            <a:prstGeom prst="rect">
              <a:avLst/>
            </a:prstGeom>
          </p:spPr>
        </p:pic>
      </p:grpSp>
    </p:spTree>
    <p:extLst>
      <p:ext uri="{BB962C8B-B14F-4D97-AF65-F5344CB8AC3E}">
        <p14:creationId xmlns:p14="http://schemas.microsoft.com/office/powerpoint/2010/main" val="16595552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9EA5CD2-9EDC-46D9-84B7-E29B7C025962}"/>
              </a:ext>
            </a:extLst>
          </p:cNvPr>
          <p:cNvGrpSpPr/>
          <p:nvPr/>
        </p:nvGrpSpPr>
        <p:grpSpPr>
          <a:xfrm>
            <a:off x="326747" y="1635849"/>
            <a:ext cx="2443429" cy="4886857"/>
            <a:chOff x="491060" y="1198263"/>
            <a:chExt cx="2443429" cy="4886857"/>
          </a:xfrm>
        </p:grpSpPr>
        <p:pic>
          <p:nvPicPr>
            <p:cNvPr id="18" name="Picture 17">
              <a:extLst>
                <a:ext uri="{FF2B5EF4-FFF2-40B4-BE49-F238E27FC236}">
                  <a16:creationId xmlns:a16="http://schemas.microsoft.com/office/drawing/2014/main" id="{CA1001FB-9E76-4CEE-B60B-86040AF04C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060" y="1198264"/>
              <a:ext cx="2443428" cy="4886856"/>
            </a:xfrm>
            <a:prstGeom prst="rect">
              <a:avLst/>
            </a:prstGeom>
            <a:ln>
              <a:noFill/>
            </a:ln>
            <a:effectLst>
              <a:outerShdw blurRad="190500" algn="tl" rotWithShape="0">
                <a:srgbClr val="000000">
                  <a:alpha val="70000"/>
                </a:srgbClr>
              </a:outerShdw>
            </a:effectLst>
          </p:spPr>
        </p:pic>
        <p:pic>
          <p:nvPicPr>
            <p:cNvPr id="19" name="Picture 18" descr="Graphical user interface, application&#10;&#10;Description automatically generated">
              <a:extLst>
                <a:ext uri="{FF2B5EF4-FFF2-40B4-BE49-F238E27FC236}">
                  <a16:creationId xmlns:a16="http://schemas.microsoft.com/office/drawing/2014/main" id="{BA1CE066-41E2-4F8E-90B1-145B562B6D86}"/>
                </a:ext>
              </a:extLst>
            </p:cNvPr>
            <p:cNvPicPr>
              <a:picLocks noChangeAspect="1"/>
            </p:cNvPicPr>
            <p:nvPr/>
          </p:nvPicPr>
          <p:blipFill>
            <a:blip r:embed="rId4"/>
            <a:stretch>
              <a:fillRect/>
            </a:stretch>
          </p:blipFill>
          <p:spPr>
            <a:xfrm>
              <a:off x="505381" y="1198263"/>
              <a:ext cx="2429108" cy="4566811"/>
            </a:xfrm>
            <a:prstGeom prst="rect">
              <a:avLst/>
            </a:prstGeom>
          </p:spPr>
        </p:pic>
      </p:grpSp>
      <p:cxnSp>
        <p:nvCxnSpPr>
          <p:cNvPr id="2" name="Straight Connector 1">
            <a:extLst>
              <a:ext uri="{FF2B5EF4-FFF2-40B4-BE49-F238E27FC236}">
                <a16:creationId xmlns:a16="http://schemas.microsoft.com/office/drawing/2014/main" id="{80216D68-3DFD-AE40-AFEC-2F7B637F2996}"/>
              </a:ext>
            </a:extLst>
          </p:cNvPr>
          <p:cNvCxnSpPr/>
          <p:nvPr/>
        </p:nvCxnSpPr>
        <p:spPr>
          <a:xfrm>
            <a:off x="450127" y="416344"/>
            <a:ext cx="1597991"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 Placeholder 15">
            <a:extLst>
              <a:ext uri="{FF2B5EF4-FFF2-40B4-BE49-F238E27FC236}">
                <a16:creationId xmlns:a16="http://schemas.microsoft.com/office/drawing/2014/main" id="{6F0538A1-8A34-6047-99BA-68A84DD13E1A}"/>
              </a:ext>
            </a:extLst>
          </p:cNvPr>
          <p:cNvSpPr txBox="1">
            <a:spLocks/>
          </p:cNvSpPr>
          <p:nvPr/>
        </p:nvSpPr>
        <p:spPr>
          <a:xfrm>
            <a:off x="326748" y="570497"/>
            <a:ext cx="3365802" cy="465823"/>
          </a:xfrm>
          <a:prstGeom prst="rect">
            <a:avLst/>
          </a:prstGeom>
        </p:spPr>
        <p:txBody>
          <a:bodyPr vert="horz" lIns="91440" tIns="45720" rIns="91440" bIns="45720" rtlCol="0" anchor="t">
            <a:normAutofit/>
          </a:bodyPr>
          <a:lstStyle>
            <a:defPPr>
              <a:defRPr lang="en-US"/>
            </a:defPPr>
            <a:lvl1pPr marL="0" indent="0" algn="ctr" defTabSz="457200" rtl="0" eaLnBrk="1" latinLnBrk="0" hangingPunct="1">
              <a:buNone/>
              <a:defRPr sz="2400" kern="1200">
                <a:solidFill>
                  <a:srgbClr val="001F5E"/>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2000" b="1" dirty="0">
                <a:solidFill>
                  <a:schemeClr val="accent1">
                    <a:lumMod val="50000"/>
                  </a:schemeClr>
                </a:solidFill>
              </a:rPr>
              <a:t>Home Page </a:t>
            </a:r>
            <a:r>
              <a:rPr lang="en-US" sz="2000" b="1" dirty="0">
                <a:solidFill>
                  <a:schemeClr val="accent1">
                    <a:lumMod val="50000"/>
                  </a:schemeClr>
                </a:solidFill>
                <a:sym typeface="Wingdings" panose="05000000000000000000" pitchFamily="2" charset="2"/>
              </a:rPr>
              <a:t> GET STARTED</a:t>
            </a:r>
            <a:endParaRPr lang="en-US" sz="2000" b="1" dirty="0">
              <a:solidFill>
                <a:schemeClr val="accent1">
                  <a:lumMod val="50000"/>
                </a:schemeClr>
              </a:solidFill>
            </a:endParaRPr>
          </a:p>
        </p:txBody>
      </p:sp>
      <p:sp>
        <p:nvSpPr>
          <p:cNvPr id="4" name="TextBox 3">
            <a:extLst>
              <a:ext uri="{FF2B5EF4-FFF2-40B4-BE49-F238E27FC236}">
                <a16:creationId xmlns:a16="http://schemas.microsoft.com/office/drawing/2014/main" id="{F4431626-35C7-214D-AC90-A640743F86DF}"/>
              </a:ext>
            </a:extLst>
          </p:cNvPr>
          <p:cNvSpPr txBox="1"/>
          <p:nvPr/>
        </p:nvSpPr>
        <p:spPr>
          <a:xfrm>
            <a:off x="279247" y="6593815"/>
            <a:ext cx="4284219" cy="246221"/>
          </a:xfrm>
          <a:prstGeom prst="rect">
            <a:avLst/>
          </a:prstGeom>
          <a:noFill/>
        </p:spPr>
        <p:txBody>
          <a:bodyPr wrap="square" lIns="0" tIns="0" rIns="0" bIns="0" rtlCol="0">
            <a:spAutoFit/>
          </a:bodyPr>
          <a:lstStyle/>
          <a:p>
            <a:r>
              <a:rPr lang="en-US" sz="800" b="1" spc="30"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CBP | </a:t>
            </a:r>
            <a:r>
              <a:rPr lang="en-US" sz="800" b="1" spc="30" dirty="0">
                <a:solidFill>
                  <a:srgbClr val="72757B"/>
                </a:solidFill>
                <a:latin typeface="Lato" panose="020F0502020204030203" pitchFamily="34" charset="0"/>
                <a:ea typeface="Lato" panose="020F0502020204030203" pitchFamily="34" charset="0"/>
                <a:cs typeface="Lato" panose="020F0502020204030203" pitchFamily="34" charset="0"/>
              </a:rPr>
              <a:t>OIT</a:t>
            </a:r>
            <a:endParaRPr lang="en-US" sz="800" dirty="0">
              <a:solidFill>
                <a:srgbClr val="72757B"/>
              </a:solidFill>
              <a:latin typeface="Lato" panose="020F0502020204030203" pitchFamily="34" charset="0"/>
              <a:ea typeface="Lato" panose="020F0502020204030203" pitchFamily="34" charset="0"/>
              <a:cs typeface="Lato" panose="020F0502020204030203" pitchFamily="34" charset="0"/>
            </a:endParaRPr>
          </a:p>
          <a:p>
            <a:pPr algn="l"/>
            <a:endParaRPr lang="en-US" sz="800" b="1" spc="30" dirty="0">
              <a:solidFill>
                <a:schemeClr val="accent1"/>
              </a:solidFill>
              <a:latin typeface="Lato" panose="020F0502020204030203" pitchFamily="34"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85647" y="1637875"/>
            <a:ext cx="2443137" cy="4886274"/>
          </a:xfrm>
          <a:prstGeom prst="rect">
            <a:avLst/>
          </a:prstGeom>
          <a:ln>
            <a:noFill/>
          </a:ln>
          <a:effectLst>
            <a:outerShdw blurRad="190500" algn="tl" rotWithShape="0">
              <a:srgbClr val="000000">
                <a:alpha val="70000"/>
              </a:srgbClr>
            </a:outerShdw>
          </a:effectLst>
        </p:spPr>
      </p:pic>
      <p:sp>
        <p:nvSpPr>
          <p:cNvPr id="10" name="Rectangle 9"/>
          <p:cNvSpPr/>
          <p:nvPr/>
        </p:nvSpPr>
        <p:spPr>
          <a:xfrm>
            <a:off x="1124720" y="5103732"/>
            <a:ext cx="847482" cy="3149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1" name="Rectangle 10"/>
          <p:cNvSpPr/>
          <p:nvPr/>
        </p:nvSpPr>
        <p:spPr>
          <a:xfrm>
            <a:off x="9321085" y="5675132"/>
            <a:ext cx="1355482" cy="3149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5" name="Picture 4"/>
          <p:cNvPicPr>
            <a:picLocks noChangeAspect="1"/>
          </p:cNvPicPr>
          <p:nvPr/>
        </p:nvPicPr>
        <p:blipFill>
          <a:blip r:embed="rId6"/>
          <a:stretch>
            <a:fillRect/>
          </a:stretch>
        </p:blipFill>
        <p:spPr>
          <a:xfrm>
            <a:off x="2933140" y="1635850"/>
            <a:ext cx="2779118" cy="4890327"/>
          </a:xfrm>
          <a:prstGeom prst="rect">
            <a:avLst/>
          </a:prstGeom>
          <a:ln>
            <a:noFill/>
          </a:ln>
          <a:effectLst>
            <a:outerShdw blurRad="190500" algn="tl" rotWithShape="0">
              <a:srgbClr val="000000">
                <a:alpha val="70000"/>
              </a:srgbClr>
            </a:outerShdw>
          </a:effectLst>
        </p:spPr>
      </p:pic>
      <p:pic>
        <p:nvPicPr>
          <p:cNvPr id="12" name="Picture 11"/>
          <p:cNvPicPr>
            <a:picLocks noChangeAspect="1"/>
          </p:cNvPicPr>
          <p:nvPr/>
        </p:nvPicPr>
        <p:blipFill>
          <a:blip r:embed="rId7"/>
          <a:stretch>
            <a:fillRect/>
          </a:stretch>
        </p:blipFill>
        <p:spPr>
          <a:xfrm>
            <a:off x="5875222" y="1635849"/>
            <a:ext cx="2747461" cy="4890327"/>
          </a:xfrm>
          <a:prstGeom prst="rect">
            <a:avLst/>
          </a:prstGeom>
          <a:ln>
            <a:noFill/>
          </a:ln>
          <a:effectLst>
            <a:outerShdw blurRad="190500" algn="tl" rotWithShape="0">
              <a:srgbClr val="000000">
                <a:alpha val="70000"/>
              </a:srgbClr>
            </a:outerShdw>
          </a:effectLst>
        </p:spPr>
      </p:pic>
      <p:sp>
        <p:nvSpPr>
          <p:cNvPr id="9" name="Rounded Rectangle 8"/>
          <p:cNvSpPr/>
          <p:nvPr/>
        </p:nvSpPr>
        <p:spPr>
          <a:xfrm>
            <a:off x="335479" y="934251"/>
            <a:ext cx="8455973" cy="512442"/>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335479" y="951262"/>
            <a:ext cx="8287555" cy="400110"/>
          </a:xfrm>
          <a:prstGeom prst="rect">
            <a:avLst/>
          </a:prstGeom>
          <a:noFill/>
        </p:spPr>
        <p:txBody>
          <a:bodyPr wrap="square" rtlCol="0">
            <a:spAutoFit/>
          </a:bodyPr>
          <a:lstStyle/>
          <a:p>
            <a:r>
              <a:rPr lang="en-US" sz="2000" dirty="0"/>
              <a:t>The </a:t>
            </a:r>
            <a:r>
              <a:rPr lang="en-US" sz="2000" b="1" dirty="0"/>
              <a:t>“GET STARTED” </a:t>
            </a:r>
            <a:r>
              <a:rPr lang="en-US" sz="2000" dirty="0"/>
              <a:t>option enables the user to fill out a new application</a:t>
            </a:r>
            <a:r>
              <a:rPr lang="en-US" sz="1200" dirty="0"/>
              <a:t>.</a:t>
            </a:r>
          </a:p>
        </p:txBody>
      </p:sp>
    </p:spTree>
    <p:extLst>
      <p:ext uri="{BB962C8B-B14F-4D97-AF65-F5344CB8AC3E}">
        <p14:creationId xmlns:p14="http://schemas.microsoft.com/office/powerpoint/2010/main" val="2130367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0216D68-3DFD-AE40-AFEC-2F7B637F2996}"/>
              </a:ext>
            </a:extLst>
          </p:cNvPr>
          <p:cNvCxnSpPr/>
          <p:nvPr/>
        </p:nvCxnSpPr>
        <p:spPr>
          <a:xfrm>
            <a:off x="450127" y="416344"/>
            <a:ext cx="1597991"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 Placeholder 15">
            <a:extLst>
              <a:ext uri="{FF2B5EF4-FFF2-40B4-BE49-F238E27FC236}">
                <a16:creationId xmlns:a16="http://schemas.microsoft.com/office/drawing/2014/main" id="{6F0538A1-8A34-6047-99BA-68A84DD13E1A}"/>
              </a:ext>
            </a:extLst>
          </p:cNvPr>
          <p:cNvSpPr txBox="1">
            <a:spLocks/>
          </p:cNvSpPr>
          <p:nvPr/>
        </p:nvSpPr>
        <p:spPr>
          <a:xfrm>
            <a:off x="326748" y="570497"/>
            <a:ext cx="6610080" cy="2072178"/>
          </a:xfrm>
          <a:prstGeom prst="rect">
            <a:avLst/>
          </a:prstGeom>
        </p:spPr>
        <p:txBody>
          <a:bodyPr vert="horz" lIns="91440" tIns="45720" rIns="91440" bIns="45720" rtlCol="0" anchor="t">
            <a:normAutofit/>
          </a:bodyPr>
          <a:lstStyle>
            <a:defPPr>
              <a:defRPr lang="en-US"/>
            </a:defPPr>
            <a:lvl1pPr marL="0" indent="0" algn="ctr" defTabSz="457200" rtl="0" eaLnBrk="1" latinLnBrk="0" hangingPunct="1">
              <a:buNone/>
              <a:defRPr sz="2400" kern="1200">
                <a:solidFill>
                  <a:srgbClr val="001F5E"/>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2000" b="1" dirty="0">
                <a:solidFill>
                  <a:schemeClr val="accent1">
                    <a:lumMod val="50000"/>
                  </a:schemeClr>
                </a:solidFill>
              </a:rPr>
              <a:t>Passport Scan (MRZ)</a:t>
            </a:r>
          </a:p>
        </p:txBody>
      </p:sp>
      <p:sp>
        <p:nvSpPr>
          <p:cNvPr id="4" name="TextBox 3">
            <a:extLst>
              <a:ext uri="{FF2B5EF4-FFF2-40B4-BE49-F238E27FC236}">
                <a16:creationId xmlns:a16="http://schemas.microsoft.com/office/drawing/2014/main" id="{F4431626-35C7-214D-AC90-A640743F86DF}"/>
              </a:ext>
            </a:extLst>
          </p:cNvPr>
          <p:cNvSpPr txBox="1"/>
          <p:nvPr/>
        </p:nvSpPr>
        <p:spPr>
          <a:xfrm>
            <a:off x="279247" y="6593815"/>
            <a:ext cx="4284219" cy="246221"/>
          </a:xfrm>
          <a:prstGeom prst="rect">
            <a:avLst/>
          </a:prstGeom>
          <a:noFill/>
        </p:spPr>
        <p:txBody>
          <a:bodyPr wrap="square" lIns="0" tIns="0" rIns="0" bIns="0" rtlCol="0">
            <a:spAutoFit/>
          </a:bodyPr>
          <a:lstStyle/>
          <a:p>
            <a:r>
              <a:rPr lang="en-US" sz="800" b="1" spc="30"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CBP | </a:t>
            </a:r>
            <a:r>
              <a:rPr lang="en-US" sz="800" b="1" spc="30" dirty="0">
                <a:solidFill>
                  <a:srgbClr val="72757B"/>
                </a:solidFill>
                <a:latin typeface="Lato" panose="020F0502020204030203" pitchFamily="34" charset="0"/>
                <a:ea typeface="Lato" panose="020F0502020204030203" pitchFamily="34" charset="0"/>
                <a:cs typeface="Lato" panose="020F0502020204030203" pitchFamily="34" charset="0"/>
              </a:rPr>
              <a:t>OIT</a:t>
            </a:r>
            <a:endParaRPr lang="en-US" sz="800" dirty="0">
              <a:solidFill>
                <a:srgbClr val="72757B"/>
              </a:solidFill>
              <a:latin typeface="Lato" panose="020F0502020204030203" pitchFamily="34" charset="0"/>
              <a:ea typeface="Lato" panose="020F0502020204030203" pitchFamily="34" charset="0"/>
              <a:cs typeface="Lato" panose="020F0502020204030203" pitchFamily="34" charset="0"/>
            </a:endParaRPr>
          </a:p>
          <a:p>
            <a:pPr algn="l"/>
            <a:endParaRPr lang="en-US" sz="800" b="1" spc="30" dirty="0">
              <a:solidFill>
                <a:schemeClr val="accent1"/>
              </a:solidFill>
              <a:latin typeface="Lato" panose="020F0502020204030203" pitchFamily="34" charset="0"/>
            </a:endParaRPr>
          </a:p>
        </p:txBody>
      </p:sp>
      <p:pic>
        <p:nvPicPr>
          <p:cNvPr id="6" name="Picture 5"/>
          <p:cNvPicPr>
            <a:picLocks noChangeAspect="1"/>
          </p:cNvPicPr>
          <p:nvPr/>
        </p:nvPicPr>
        <p:blipFill>
          <a:blip r:embed="rId3"/>
          <a:stretch>
            <a:fillRect/>
          </a:stretch>
        </p:blipFill>
        <p:spPr>
          <a:xfrm>
            <a:off x="6017990" y="1631459"/>
            <a:ext cx="2404025" cy="4886273"/>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581" y="1627121"/>
            <a:ext cx="2443137" cy="4886274"/>
          </a:xfrm>
          <a:prstGeom prst="rect">
            <a:avLst/>
          </a:prstGeom>
          <a:ln>
            <a:noFill/>
          </a:ln>
          <a:effectLst>
            <a:outerShdw blurRad="190500" algn="tl" rotWithShape="0">
              <a:srgbClr val="000000">
                <a:alpha val="70000"/>
              </a:srgbClr>
            </a:outerShdw>
          </a:effectLst>
        </p:spPr>
      </p:pic>
      <p:sp>
        <p:nvSpPr>
          <p:cNvPr id="9" name="Rounded Rectangle 8"/>
          <p:cNvSpPr/>
          <p:nvPr/>
        </p:nvSpPr>
        <p:spPr>
          <a:xfrm>
            <a:off x="279247" y="968916"/>
            <a:ext cx="8455973" cy="512442"/>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321374" y="993327"/>
            <a:ext cx="8455973" cy="461665"/>
          </a:xfrm>
          <a:prstGeom prst="rect">
            <a:avLst/>
          </a:prstGeom>
        </p:spPr>
        <p:txBody>
          <a:bodyPr wrap="square">
            <a:spAutoFit/>
          </a:bodyPr>
          <a:lstStyle/>
          <a:p>
            <a:r>
              <a:rPr lang="en-US" sz="1200" b="1" dirty="0"/>
              <a:t>Machine Readable Zone(MRZ)</a:t>
            </a:r>
            <a:r>
              <a:rPr lang="en-US" sz="1200" dirty="0"/>
              <a:t>, allows users to scan the identification page of the passport to read “Passport Details” -&gt; Auto populate “Passport Details” page. This information is also needed to open the </a:t>
            </a:r>
            <a:r>
              <a:rPr lang="en-US" sz="1200" dirty="0" err="1"/>
              <a:t>eChip</a:t>
            </a:r>
            <a:r>
              <a:rPr lang="en-US" sz="1200" dirty="0"/>
              <a:t>.</a:t>
            </a:r>
          </a:p>
        </p:txBody>
      </p:sp>
      <p:grpSp>
        <p:nvGrpSpPr>
          <p:cNvPr id="5" name="Group 4">
            <a:extLst>
              <a:ext uri="{FF2B5EF4-FFF2-40B4-BE49-F238E27FC236}">
                <a16:creationId xmlns:a16="http://schemas.microsoft.com/office/drawing/2014/main" id="{CAFACB0E-165D-467B-8A65-48467EBC6E5A}"/>
              </a:ext>
            </a:extLst>
          </p:cNvPr>
          <p:cNvGrpSpPr/>
          <p:nvPr/>
        </p:nvGrpSpPr>
        <p:grpSpPr>
          <a:xfrm>
            <a:off x="8823083" y="1598197"/>
            <a:ext cx="2443137" cy="4886273"/>
            <a:chOff x="7961509" y="1635510"/>
            <a:chExt cx="2443137" cy="4886273"/>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1509" y="1635510"/>
              <a:ext cx="2443137" cy="4886273"/>
            </a:xfrm>
            <a:prstGeom prst="rect">
              <a:avLst/>
            </a:prstGeom>
            <a:ln>
              <a:noFill/>
            </a:ln>
            <a:effectLst>
              <a:outerShdw blurRad="190500" algn="tl" rotWithShape="0">
                <a:srgbClr val="000000">
                  <a:alpha val="70000"/>
                </a:srgbClr>
              </a:outerShdw>
            </a:effectLst>
          </p:spPr>
        </p:pic>
        <p:sp>
          <p:nvSpPr>
            <p:cNvPr id="13" name="Rectangle 12">
              <a:extLst>
                <a:ext uri="{FF2B5EF4-FFF2-40B4-BE49-F238E27FC236}">
                  <a16:creationId xmlns:a16="http://schemas.microsoft.com/office/drawing/2014/main" id="{4B26EE34-D8C2-4A08-A4DD-009444B70B85}"/>
                </a:ext>
              </a:extLst>
            </p:cNvPr>
            <p:cNvSpPr/>
            <p:nvPr/>
          </p:nvSpPr>
          <p:spPr>
            <a:xfrm>
              <a:off x="8155802" y="2819221"/>
              <a:ext cx="852854" cy="12309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DEE5FED-43A2-4311-90A4-367C460D97FA}"/>
                </a:ext>
              </a:extLst>
            </p:cNvPr>
            <p:cNvSpPr/>
            <p:nvPr/>
          </p:nvSpPr>
          <p:spPr>
            <a:xfrm>
              <a:off x="8155802" y="3209911"/>
              <a:ext cx="852854" cy="12309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D03E0B7-9C57-47BD-92B4-3AE2D1230BFF}"/>
                </a:ext>
              </a:extLst>
            </p:cNvPr>
            <p:cNvSpPr/>
            <p:nvPr/>
          </p:nvSpPr>
          <p:spPr>
            <a:xfrm>
              <a:off x="8155802" y="3552838"/>
              <a:ext cx="852854" cy="12309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4F9C0F59-2B93-4788-841D-84E3B1B3D86A}"/>
              </a:ext>
            </a:extLst>
          </p:cNvPr>
          <p:cNvGrpSpPr/>
          <p:nvPr/>
        </p:nvGrpSpPr>
        <p:grpSpPr>
          <a:xfrm>
            <a:off x="3173785" y="1627121"/>
            <a:ext cx="2443137" cy="4886274"/>
            <a:chOff x="2830350" y="1635510"/>
            <a:chExt cx="2443137" cy="4886274"/>
          </a:xfrm>
        </p:grpSpPr>
        <p:pic>
          <p:nvPicPr>
            <p:cNvPr id="10" name="Picture 9"/>
            <p:cNvPicPr/>
            <p:nvPr/>
          </p:nvPicPr>
          <p:blipFill>
            <a:blip r:embed="rId6"/>
            <a:stretch>
              <a:fillRect/>
            </a:stretch>
          </p:blipFill>
          <p:spPr>
            <a:xfrm>
              <a:off x="2830350" y="1635510"/>
              <a:ext cx="2443137" cy="4886274"/>
            </a:xfrm>
            <a:prstGeom prst="rect">
              <a:avLst/>
            </a:prstGeom>
            <a:ln>
              <a:noFill/>
            </a:ln>
            <a:effectLst>
              <a:outerShdw blurRad="190500" algn="tl" rotWithShape="0">
                <a:srgbClr val="000000">
                  <a:alpha val="70000"/>
                </a:srgbClr>
              </a:outerShdw>
            </a:effectLst>
          </p:spPr>
        </p:pic>
        <p:sp>
          <p:nvSpPr>
            <p:cNvPr id="16" name="Rectangle 15">
              <a:extLst>
                <a:ext uri="{FF2B5EF4-FFF2-40B4-BE49-F238E27FC236}">
                  <a16:creationId xmlns:a16="http://schemas.microsoft.com/office/drawing/2014/main" id="{67E2C4CB-F3C6-4159-B498-32FA03A31EEF}"/>
                </a:ext>
              </a:extLst>
            </p:cNvPr>
            <p:cNvSpPr/>
            <p:nvPr/>
          </p:nvSpPr>
          <p:spPr>
            <a:xfrm>
              <a:off x="3320638" y="2558058"/>
              <a:ext cx="852854" cy="12309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65089AB-402F-4476-86AE-C15F13A9DB85}"/>
                </a:ext>
              </a:extLst>
            </p:cNvPr>
            <p:cNvSpPr/>
            <p:nvPr/>
          </p:nvSpPr>
          <p:spPr>
            <a:xfrm>
              <a:off x="3320638" y="2796827"/>
              <a:ext cx="852854" cy="12309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AB95B2D-0845-4113-8E1F-998DFAF5248E}"/>
                </a:ext>
              </a:extLst>
            </p:cNvPr>
            <p:cNvSpPr/>
            <p:nvPr/>
          </p:nvSpPr>
          <p:spPr>
            <a:xfrm>
              <a:off x="2894210" y="4495151"/>
              <a:ext cx="1382225" cy="12309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5CB372B-EC60-4993-BA85-C93CD665F3F8}"/>
                </a:ext>
              </a:extLst>
            </p:cNvPr>
            <p:cNvSpPr/>
            <p:nvPr/>
          </p:nvSpPr>
          <p:spPr>
            <a:xfrm>
              <a:off x="2894210" y="4733920"/>
              <a:ext cx="2311211" cy="12309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083859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0216D68-3DFD-AE40-AFEC-2F7B637F2996}"/>
              </a:ext>
            </a:extLst>
          </p:cNvPr>
          <p:cNvCxnSpPr/>
          <p:nvPr/>
        </p:nvCxnSpPr>
        <p:spPr>
          <a:xfrm>
            <a:off x="450127" y="416344"/>
            <a:ext cx="1597991"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 Placeholder 15">
            <a:extLst>
              <a:ext uri="{FF2B5EF4-FFF2-40B4-BE49-F238E27FC236}">
                <a16:creationId xmlns:a16="http://schemas.microsoft.com/office/drawing/2014/main" id="{6F0538A1-8A34-6047-99BA-68A84DD13E1A}"/>
              </a:ext>
            </a:extLst>
          </p:cNvPr>
          <p:cNvSpPr txBox="1">
            <a:spLocks/>
          </p:cNvSpPr>
          <p:nvPr/>
        </p:nvSpPr>
        <p:spPr>
          <a:xfrm>
            <a:off x="326748" y="570497"/>
            <a:ext cx="6610080" cy="536943"/>
          </a:xfrm>
          <a:prstGeom prst="rect">
            <a:avLst/>
          </a:prstGeom>
        </p:spPr>
        <p:txBody>
          <a:bodyPr vert="horz" lIns="91440" tIns="45720" rIns="91440" bIns="45720" rtlCol="0" anchor="t">
            <a:normAutofit/>
          </a:bodyPr>
          <a:lstStyle>
            <a:defPPr>
              <a:defRPr lang="en-US"/>
            </a:defPPr>
            <a:lvl1pPr marL="0" indent="0" algn="ctr" defTabSz="457200" rtl="0" eaLnBrk="1" latinLnBrk="0" hangingPunct="1">
              <a:buNone/>
              <a:defRPr sz="2400" kern="1200">
                <a:solidFill>
                  <a:srgbClr val="001F5E"/>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2000" b="1" dirty="0">
                <a:solidFill>
                  <a:schemeClr val="accent1">
                    <a:lumMod val="50000"/>
                  </a:schemeClr>
                </a:solidFill>
              </a:rPr>
              <a:t>E-Passport Chip Read (NFC Scan)</a:t>
            </a:r>
          </a:p>
        </p:txBody>
      </p:sp>
      <p:sp>
        <p:nvSpPr>
          <p:cNvPr id="4" name="TextBox 3">
            <a:extLst>
              <a:ext uri="{FF2B5EF4-FFF2-40B4-BE49-F238E27FC236}">
                <a16:creationId xmlns:a16="http://schemas.microsoft.com/office/drawing/2014/main" id="{F4431626-35C7-214D-AC90-A640743F86DF}"/>
              </a:ext>
            </a:extLst>
          </p:cNvPr>
          <p:cNvSpPr txBox="1"/>
          <p:nvPr/>
        </p:nvSpPr>
        <p:spPr>
          <a:xfrm>
            <a:off x="279247" y="6593815"/>
            <a:ext cx="4284219" cy="246221"/>
          </a:xfrm>
          <a:prstGeom prst="rect">
            <a:avLst/>
          </a:prstGeom>
          <a:noFill/>
        </p:spPr>
        <p:txBody>
          <a:bodyPr wrap="square" lIns="0" tIns="0" rIns="0" bIns="0" rtlCol="0">
            <a:spAutoFit/>
          </a:bodyPr>
          <a:lstStyle/>
          <a:p>
            <a:r>
              <a:rPr lang="en-US" sz="800" b="1" spc="30"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CBP | </a:t>
            </a:r>
            <a:r>
              <a:rPr lang="en-US" sz="800" b="1" spc="30" dirty="0">
                <a:solidFill>
                  <a:srgbClr val="72757B"/>
                </a:solidFill>
                <a:latin typeface="Lato" panose="020F0502020204030203" pitchFamily="34" charset="0"/>
                <a:ea typeface="Lato" panose="020F0502020204030203" pitchFamily="34" charset="0"/>
                <a:cs typeface="Lato" panose="020F0502020204030203" pitchFamily="34" charset="0"/>
              </a:rPr>
              <a:t>OIT</a:t>
            </a:r>
            <a:endParaRPr lang="en-US" sz="800" dirty="0">
              <a:solidFill>
                <a:srgbClr val="72757B"/>
              </a:solidFill>
              <a:latin typeface="Lato" panose="020F0502020204030203" pitchFamily="34" charset="0"/>
              <a:ea typeface="Lato" panose="020F0502020204030203" pitchFamily="34" charset="0"/>
              <a:cs typeface="Lato" panose="020F0502020204030203" pitchFamily="34" charset="0"/>
            </a:endParaRPr>
          </a:p>
          <a:p>
            <a:pPr algn="l"/>
            <a:endParaRPr lang="en-US" sz="800" b="1" spc="30" dirty="0">
              <a:solidFill>
                <a:schemeClr val="accent1"/>
              </a:solidFill>
              <a:latin typeface="Lato" panose="020F0502020204030203" pitchFamily="34" charset="0"/>
            </a:endParaRPr>
          </a:p>
        </p:txBody>
      </p:sp>
      <p:pic>
        <p:nvPicPr>
          <p:cNvPr id="10" name="Picture 9"/>
          <p:cNvPicPr/>
          <p:nvPr/>
        </p:nvPicPr>
        <p:blipFill>
          <a:blip r:embed="rId3"/>
          <a:stretch>
            <a:fillRect/>
          </a:stretch>
        </p:blipFill>
        <p:spPr>
          <a:xfrm>
            <a:off x="3341752" y="1619038"/>
            <a:ext cx="2443428" cy="4886856"/>
          </a:xfrm>
          <a:prstGeom prst="rect">
            <a:avLst/>
          </a:prstGeom>
          <a:ln>
            <a:noFill/>
          </a:ln>
          <a:effectLst>
            <a:outerShdw blurRad="190500" algn="tl" rotWithShape="0">
              <a:srgbClr val="000000">
                <a:alpha val="70000"/>
              </a:srgbClr>
            </a:outerShdw>
          </a:effectLst>
        </p:spPr>
      </p:pic>
      <p:pic>
        <p:nvPicPr>
          <p:cNvPr id="11" name="Picture 10"/>
          <p:cNvPicPr/>
          <p:nvPr/>
        </p:nvPicPr>
        <p:blipFill>
          <a:blip r:embed="rId4"/>
          <a:stretch>
            <a:fillRect/>
          </a:stretch>
        </p:blipFill>
        <p:spPr>
          <a:xfrm>
            <a:off x="6236706" y="1618506"/>
            <a:ext cx="2443428" cy="4886856"/>
          </a:xfrm>
          <a:prstGeom prst="rect">
            <a:avLst/>
          </a:prstGeom>
          <a:ln>
            <a:noFill/>
          </a:ln>
          <a:effectLst>
            <a:outerShdw blurRad="190500" algn="tl" rotWithShape="0">
              <a:srgbClr val="000000">
                <a:alpha val="70000"/>
              </a:srgbClr>
            </a:outerShdw>
          </a:effectLst>
        </p:spPr>
      </p:pic>
      <p:sp>
        <p:nvSpPr>
          <p:cNvPr id="9" name="Rectangle 8"/>
          <p:cNvSpPr/>
          <p:nvPr/>
        </p:nvSpPr>
        <p:spPr>
          <a:xfrm>
            <a:off x="321374" y="993327"/>
            <a:ext cx="8455973" cy="400110"/>
          </a:xfrm>
          <a:prstGeom prst="rect">
            <a:avLst/>
          </a:prstGeom>
        </p:spPr>
        <p:txBody>
          <a:bodyPr wrap="square">
            <a:spAutoFit/>
          </a:bodyPr>
          <a:lstStyle/>
          <a:p>
            <a:r>
              <a:rPr lang="en-US" sz="2000" b="1" dirty="0"/>
              <a:t>E-Chip</a:t>
            </a:r>
            <a:r>
              <a:rPr lang="en-US" sz="2000" dirty="0"/>
              <a:t>, contains data to enable the NFC Scan.</a:t>
            </a:r>
          </a:p>
        </p:txBody>
      </p:sp>
      <p:sp>
        <p:nvSpPr>
          <p:cNvPr id="12" name="Rounded Rectangle 11"/>
          <p:cNvSpPr/>
          <p:nvPr/>
        </p:nvSpPr>
        <p:spPr>
          <a:xfrm>
            <a:off x="279247" y="968916"/>
            <a:ext cx="8455973" cy="512442"/>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F36A6821-6508-4161-A1FA-E2D8BF71A039}"/>
              </a:ext>
            </a:extLst>
          </p:cNvPr>
          <p:cNvGrpSpPr/>
          <p:nvPr/>
        </p:nvGrpSpPr>
        <p:grpSpPr>
          <a:xfrm>
            <a:off x="446798" y="1619037"/>
            <a:ext cx="2443428" cy="4886857"/>
            <a:chOff x="350188" y="1647957"/>
            <a:chExt cx="2443428" cy="4886857"/>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188" y="1647958"/>
              <a:ext cx="2443428" cy="4886856"/>
            </a:xfrm>
            <a:prstGeom prst="rect">
              <a:avLst/>
            </a:prstGeom>
            <a:ln>
              <a:noFill/>
            </a:ln>
            <a:effectLst>
              <a:outerShdw blurRad="190500" algn="tl" rotWithShape="0">
                <a:srgbClr val="000000">
                  <a:alpha val="70000"/>
                </a:srgbClr>
              </a:outerShdw>
            </a:effectLst>
          </p:spPr>
        </p:pic>
        <p:pic>
          <p:nvPicPr>
            <p:cNvPr id="2050" name="1778dc459c0db1887b32">
              <a:extLst>
                <a:ext uri="{FF2B5EF4-FFF2-40B4-BE49-F238E27FC236}">
                  <a16:creationId xmlns:a16="http://schemas.microsoft.com/office/drawing/2014/main" id="{7A8B968A-B3FF-40EE-9EE0-972B67E19C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190" y="1647957"/>
              <a:ext cx="2441426" cy="457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Rectangle 4">
            <a:extLst>
              <a:ext uri="{FF2B5EF4-FFF2-40B4-BE49-F238E27FC236}">
                <a16:creationId xmlns:a16="http://schemas.microsoft.com/office/drawing/2014/main" id="{FB3CA50D-4458-402E-AB7F-E8C93AEF3593}"/>
              </a:ext>
            </a:extLst>
          </p:cNvPr>
          <p:cNvSpPr/>
          <p:nvPr/>
        </p:nvSpPr>
        <p:spPr>
          <a:xfrm>
            <a:off x="9397178" y="3084071"/>
            <a:ext cx="773723" cy="12309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87755FA-E5ED-42DE-81F9-B2DE2F8C305D}"/>
              </a:ext>
            </a:extLst>
          </p:cNvPr>
          <p:cNvSpPr/>
          <p:nvPr/>
        </p:nvSpPr>
        <p:spPr>
          <a:xfrm>
            <a:off x="9397178" y="3508921"/>
            <a:ext cx="773723" cy="12309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7C35222-6683-45C4-AACB-4AF3A22221F8}"/>
              </a:ext>
            </a:extLst>
          </p:cNvPr>
          <p:cNvSpPr/>
          <p:nvPr/>
        </p:nvSpPr>
        <p:spPr>
          <a:xfrm>
            <a:off x="9397178" y="2659222"/>
            <a:ext cx="852854" cy="12309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256DCCCD-9021-4747-9748-81D6E9512197}"/>
              </a:ext>
            </a:extLst>
          </p:cNvPr>
          <p:cNvPicPr>
            <a:picLocks noChangeAspect="1"/>
          </p:cNvPicPr>
          <p:nvPr/>
        </p:nvPicPr>
        <p:blipFill>
          <a:blip r:embed="rId7"/>
          <a:stretch>
            <a:fillRect/>
          </a:stretch>
        </p:blipFill>
        <p:spPr>
          <a:xfrm>
            <a:off x="9131660" y="1619037"/>
            <a:ext cx="2447925" cy="488632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044240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0216D68-3DFD-AE40-AFEC-2F7B637F2996}"/>
              </a:ext>
            </a:extLst>
          </p:cNvPr>
          <p:cNvCxnSpPr/>
          <p:nvPr/>
        </p:nvCxnSpPr>
        <p:spPr>
          <a:xfrm>
            <a:off x="450127" y="416344"/>
            <a:ext cx="1597991"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 Placeholder 15">
            <a:extLst>
              <a:ext uri="{FF2B5EF4-FFF2-40B4-BE49-F238E27FC236}">
                <a16:creationId xmlns:a16="http://schemas.microsoft.com/office/drawing/2014/main" id="{6F0538A1-8A34-6047-99BA-68A84DD13E1A}"/>
              </a:ext>
            </a:extLst>
          </p:cNvPr>
          <p:cNvSpPr txBox="1">
            <a:spLocks/>
          </p:cNvSpPr>
          <p:nvPr/>
        </p:nvSpPr>
        <p:spPr>
          <a:xfrm>
            <a:off x="326748" y="570497"/>
            <a:ext cx="6610080" cy="2072178"/>
          </a:xfrm>
          <a:prstGeom prst="rect">
            <a:avLst/>
          </a:prstGeom>
        </p:spPr>
        <p:txBody>
          <a:bodyPr vert="horz" lIns="91440" tIns="45720" rIns="91440" bIns="45720" rtlCol="0" anchor="t">
            <a:normAutofit/>
          </a:bodyPr>
          <a:lstStyle>
            <a:defPPr>
              <a:defRPr lang="en-US"/>
            </a:defPPr>
            <a:lvl1pPr marL="0" indent="0" algn="ctr" defTabSz="457200" rtl="0" eaLnBrk="1" latinLnBrk="0" hangingPunct="1">
              <a:buNone/>
              <a:defRPr sz="2400" kern="1200">
                <a:solidFill>
                  <a:srgbClr val="001F5E"/>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2000" b="1" dirty="0">
                <a:solidFill>
                  <a:schemeClr val="accent1">
                    <a:lumMod val="50000"/>
                  </a:schemeClr>
                </a:solidFill>
              </a:rPr>
              <a:t>Live Photo Capture &amp; Liveness Test (</a:t>
            </a:r>
            <a:r>
              <a:rPr lang="en-US" sz="2000" b="1" dirty="0" err="1">
                <a:solidFill>
                  <a:schemeClr val="accent1">
                    <a:lumMod val="50000"/>
                  </a:schemeClr>
                </a:solidFill>
              </a:rPr>
              <a:t>FaceTec</a:t>
            </a:r>
            <a:r>
              <a:rPr lang="en-US" sz="2000" b="1" dirty="0">
                <a:solidFill>
                  <a:schemeClr val="accent1">
                    <a:lumMod val="50000"/>
                  </a:schemeClr>
                </a:solidFill>
              </a:rPr>
              <a:t>) </a:t>
            </a:r>
          </a:p>
        </p:txBody>
      </p:sp>
      <p:sp>
        <p:nvSpPr>
          <p:cNvPr id="4" name="TextBox 3">
            <a:extLst>
              <a:ext uri="{FF2B5EF4-FFF2-40B4-BE49-F238E27FC236}">
                <a16:creationId xmlns:a16="http://schemas.microsoft.com/office/drawing/2014/main" id="{F4431626-35C7-214D-AC90-A640743F86DF}"/>
              </a:ext>
            </a:extLst>
          </p:cNvPr>
          <p:cNvSpPr txBox="1"/>
          <p:nvPr/>
        </p:nvSpPr>
        <p:spPr>
          <a:xfrm>
            <a:off x="279247" y="6593815"/>
            <a:ext cx="4284219" cy="246221"/>
          </a:xfrm>
          <a:prstGeom prst="rect">
            <a:avLst/>
          </a:prstGeom>
          <a:noFill/>
        </p:spPr>
        <p:txBody>
          <a:bodyPr wrap="square" lIns="0" tIns="0" rIns="0" bIns="0" rtlCol="0">
            <a:spAutoFit/>
          </a:bodyPr>
          <a:lstStyle/>
          <a:p>
            <a:r>
              <a:rPr lang="en-US" sz="800" b="1" spc="30"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CBP | </a:t>
            </a:r>
            <a:r>
              <a:rPr lang="en-US" sz="800" b="1" spc="30" dirty="0">
                <a:solidFill>
                  <a:srgbClr val="72757B"/>
                </a:solidFill>
                <a:latin typeface="Lato" panose="020F0502020204030203" pitchFamily="34" charset="0"/>
                <a:ea typeface="Lato" panose="020F0502020204030203" pitchFamily="34" charset="0"/>
                <a:cs typeface="Lato" panose="020F0502020204030203" pitchFamily="34" charset="0"/>
              </a:rPr>
              <a:t>OIT</a:t>
            </a:r>
            <a:endParaRPr lang="en-US" sz="800" dirty="0">
              <a:solidFill>
                <a:srgbClr val="72757B"/>
              </a:solidFill>
              <a:latin typeface="Lato" panose="020F0502020204030203" pitchFamily="34" charset="0"/>
              <a:ea typeface="Lato" panose="020F0502020204030203" pitchFamily="34" charset="0"/>
              <a:cs typeface="Lato" panose="020F0502020204030203" pitchFamily="34" charset="0"/>
            </a:endParaRPr>
          </a:p>
          <a:p>
            <a:pPr algn="l"/>
            <a:endParaRPr lang="en-US" sz="800" b="1" spc="30" dirty="0">
              <a:solidFill>
                <a:schemeClr val="accent1"/>
              </a:solidFill>
              <a:latin typeface="Lato" panose="020F0502020204030203" pitchFamily="34" charset="0"/>
            </a:endParaRPr>
          </a:p>
        </p:txBody>
      </p:sp>
      <p:pic>
        <p:nvPicPr>
          <p:cNvPr id="6" name="Picture 5"/>
          <p:cNvPicPr>
            <a:picLocks noChangeAspect="1"/>
          </p:cNvPicPr>
          <p:nvPr/>
        </p:nvPicPr>
        <p:blipFill>
          <a:blip r:embed="rId3"/>
          <a:stretch>
            <a:fillRect/>
          </a:stretch>
        </p:blipFill>
        <p:spPr>
          <a:xfrm>
            <a:off x="626233" y="1468247"/>
            <a:ext cx="2419350" cy="4448175"/>
          </a:xfrm>
          <a:prstGeom prst="rect">
            <a:avLst/>
          </a:prstGeom>
          <a:ln>
            <a:noFill/>
          </a:ln>
          <a:effectLst>
            <a:outerShdw blurRad="190500" algn="tl" rotWithShape="0">
              <a:srgbClr val="000000">
                <a:alpha val="70000"/>
              </a:srgbClr>
            </a:outerShdw>
          </a:effectLst>
        </p:spPr>
      </p:pic>
      <p:grpSp>
        <p:nvGrpSpPr>
          <p:cNvPr id="20" name="Group 19">
            <a:extLst>
              <a:ext uri="{FF2B5EF4-FFF2-40B4-BE49-F238E27FC236}">
                <a16:creationId xmlns:a16="http://schemas.microsoft.com/office/drawing/2014/main" id="{5A2B6F60-92E3-4E45-8692-2D920C831159}"/>
              </a:ext>
            </a:extLst>
          </p:cNvPr>
          <p:cNvGrpSpPr/>
          <p:nvPr/>
        </p:nvGrpSpPr>
        <p:grpSpPr>
          <a:xfrm>
            <a:off x="3419549" y="1468248"/>
            <a:ext cx="2344700" cy="4448175"/>
            <a:chOff x="7181007" y="1441872"/>
            <a:chExt cx="2344700" cy="4448175"/>
          </a:xfrm>
        </p:grpSpPr>
        <p:pic>
          <p:nvPicPr>
            <p:cNvPr id="8" name="Picture 7"/>
            <p:cNvPicPr>
              <a:picLocks noChangeAspect="1"/>
            </p:cNvPicPr>
            <p:nvPr/>
          </p:nvPicPr>
          <p:blipFill>
            <a:blip r:embed="rId4"/>
            <a:stretch>
              <a:fillRect/>
            </a:stretch>
          </p:blipFill>
          <p:spPr>
            <a:xfrm>
              <a:off x="7181007" y="1441872"/>
              <a:ext cx="2344700" cy="4448175"/>
            </a:xfrm>
            <a:prstGeom prst="rect">
              <a:avLst/>
            </a:prstGeom>
            <a:ln>
              <a:noFill/>
            </a:ln>
            <a:effectLst>
              <a:outerShdw blurRad="190500" algn="tl" rotWithShape="0">
                <a:srgbClr val="000000">
                  <a:alpha val="70000"/>
                </a:srgbClr>
              </a:outerShdw>
            </a:effectLst>
          </p:spPr>
        </p:pic>
        <p:sp>
          <p:nvSpPr>
            <p:cNvPr id="12" name="Oval 11">
              <a:extLst>
                <a:ext uri="{FF2B5EF4-FFF2-40B4-BE49-F238E27FC236}">
                  <a16:creationId xmlns:a16="http://schemas.microsoft.com/office/drawing/2014/main" id="{4B5C2C9C-AC78-4256-9455-77098D7CF168}"/>
                </a:ext>
              </a:extLst>
            </p:cNvPr>
            <p:cNvSpPr/>
            <p:nvPr/>
          </p:nvSpPr>
          <p:spPr>
            <a:xfrm>
              <a:off x="7362825" y="1657350"/>
              <a:ext cx="1962149" cy="3409950"/>
            </a:xfrm>
            <a:prstGeom prst="ellipse">
              <a:avLst/>
            </a:prstGeom>
            <a:gradFill>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100000" t="100000"/>
              </a:path>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429E74D-E7A8-4DD2-A2FE-723B6045C14C}"/>
                </a:ext>
              </a:extLst>
            </p:cNvPr>
            <p:cNvPicPr>
              <a:picLocks noChangeAspect="1"/>
            </p:cNvPicPr>
            <p:nvPr/>
          </p:nvPicPr>
          <p:blipFill>
            <a:blip r:embed="rId5"/>
            <a:stretch>
              <a:fillRect/>
            </a:stretch>
          </p:blipFill>
          <p:spPr>
            <a:xfrm>
              <a:off x="7391399" y="2166937"/>
              <a:ext cx="1905000" cy="371475"/>
            </a:xfrm>
            <a:prstGeom prst="rect">
              <a:avLst/>
            </a:prstGeom>
          </p:spPr>
        </p:pic>
      </p:grpSp>
      <p:pic>
        <p:nvPicPr>
          <p:cNvPr id="15" name="Picture 14">
            <a:extLst>
              <a:ext uri="{FF2B5EF4-FFF2-40B4-BE49-F238E27FC236}">
                <a16:creationId xmlns:a16="http://schemas.microsoft.com/office/drawing/2014/main" id="{53318C6D-968A-44A5-AE8F-117E654243C6}"/>
              </a:ext>
            </a:extLst>
          </p:cNvPr>
          <p:cNvPicPr>
            <a:picLocks noChangeAspect="1"/>
          </p:cNvPicPr>
          <p:nvPr/>
        </p:nvPicPr>
        <p:blipFill>
          <a:blip r:embed="rId6"/>
          <a:stretch>
            <a:fillRect/>
          </a:stretch>
        </p:blipFill>
        <p:spPr>
          <a:xfrm>
            <a:off x="6138214" y="1487299"/>
            <a:ext cx="2499699" cy="4429125"/>
          </a:xfrm>
          <a:prstGeom prst="rect">
            <a:avLst/>
          </a:prstGeom>
          <a:ln>
            <a:noFill/>
          </a:ln>
          <a:effectLst>
            <a:outerShdw blurRad="190500" algn="tl" rotWithShape="0">
              <a:srgbClr val="000000">
                <a:alpha val="70000"/>
              </a:srgbClr>
            </a:outerShdw>
          </a:effectLst>
        </p:spPr>
      </p:pic>
      <p:pic>
        <p:nvPicPr>
          <p:cNvPr id="16" name="Picture 15">
            <a:extLst>
              <a:ext uri="{FF2B5EF4-FFF2-40B4-BE49-F238E27FC236}">
                <a16:creationId xmlns:a16="http://schemas.microsoft.com/office/drawing/2014/main" id="{04C74ACA-69D3-488A-813C-A5BEEA99536A}"/>
              </a:ext>
            </a:extLst>
          </p:cNvPr>
          <p:cNvPicPr>
            <a:picLocks noChangeAspect="1"/>
          </p:cNvPicPr>
          <p:nvPr/>
        </p:nvPicPr>
        <p:blipFill>
          <a:blip r:embed="rId7"/>
          <a:stretch>
            <a:fillRect/>
          </a:stretch>
        </p:blipFill>
        <p:spPr>
          <a:xfrm>
            <a:off x="9011879" y="1487298"/>
            <a:ext cx="2590800" cy="442912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5064489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79706</TotalTime>
  <Words>1066</Words>
  <Application>Microsoft Office PowerPoint</Application>
  <PresentationFormat>Widescreen</PresentationFormat>
  <Paragraphs>122</Paragraphs>
  <Slides>22</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Calibri Light</vt:lpstr>
      <vt:lpstr>Lato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Tram</dc:creator>
  <cp:lastModifiedBy>TING, JUDITH CORRO</cp:lastModifiedBy>
  <cp:revision>322</cp:revision>
  <dcterms:created xsi:type="dcterms:W3CDTF">2020-05-20T02:30:39Z</dcterms:created>
  <dcterms:modified xsi:type="dcterms:W3CDTF">2021-12-15T18:48:30Z</dcterms:modified>
</cp:coreProperties>
</file>