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2"/>
  </p:notesMasterIdLst>
  <p:sldIdLst>
    <p:sldId id="282" r:id="rId6"/>
    <p:sldId id="283" r:id="rId7"/>
    <p:sldId id="273" r:id="rId8"/>
    <p:sldId id="258" r:id="rId9"/>
    <p:sldId id="260" r:id="rId10"/>
    <p:sldId id="274" r:id="rId11"/>
    <p:sldId id="287" r:id="rId12"/>
    <p:sldId id="262" r:id="rId13"/>
    <p:sldId id="288" r:id="rId14"/>
    <p:sldId id="289" r:id="rId15"/>
    <p:sldId id="263" r:id="rId16"/>
    <p:sldId id="264" r:id="rId17"/>
    <p:sldId id="279" r:id="rId18"/>
    <p:sldId id="278" r:id="rId19"/>
    <p:sldId id="281" r:id="rId20"/>
    <p:sldId id="272" r:id="rId21"/>
    <p:sldId id="271" r:id="rId22"/>
    <p:sldId id="280" r:id="rId23"/>
    <p:sldId id="277" r:id="rId24"/>
    <p:sldId id="265" r:id="rId25"/>
    <p:sldId id="269" r:id="rId26"/>
    <p:sldId id="267" r:id="rId27"/>
    <p:sldId id="268" r:id="rId28"/>
    <p:sldId id="285" r:id="rId29"/>
    <p:sldId id="284" r:id="rId30"/>
    <p:sldId id="286" r:id="rId3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3847AF-8791-476A-AB4F-C94EBB30C7A2}" v="24" dt="2021-02-08T20:20:38.101"/>
    <p1510:client id="{C48958F5-38FB-4913-B3DD-6EBD658C935C}" v="53" dt="2021-02-12T19:26:59.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82064-3AEE-498E-9C98-0E3983CCE21E}"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B045D-65E4-444E-A5DE-47F1C15CF6DD}" type="slidenum">
              <a:rPr lang="en-US" smtClean="0"/>
              <a:t>‹#›</a:t>
            </a:fld>
            <a:endParaRPr lang="en-US"/>
          </a:p>
        </p:txBody>
      </p:sp>
    </p:spTree>
    <p:extLst>
      <p:ext uri="{BB962C8B-B14F-4D97-AF65-F5344CB8AC3E}">
        <p14:creationId xmlns:p14="http://schemas.microsoft.com/office/powerpoint/2010/main" val="4003589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8B03BB-0D9A-4027-94CE-E46F8263457C}"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val="36583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2"/>
            <a:ext cx="9440035"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598339"/>
            <a:ext cx="9440035"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42E301-472A-4D0C-88EA-0C1A1AF3C03C}"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738C0-DE70-4D3C-BB1C-C9E4E26F8B28}" type="slidenum">
              <a:rPr lang="en-US" smtClean="0"/>
              <a:t>‹#›</a:t>
            </a:fld>
            <a:endParaRPr lang="en-US"/>
          </a:p>
        </p:txBody>
      </p:sp>
    </p:spTree>
    <p:extLst>
      <p:ext uri="{BB962C8B-B14F-4D97-AF65-F5344CB8AC3E}">
        <p14:creationId xmlns:p14="http://schemas.microsoft.com/office/powerpoint/2010/main" val="3687206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994" y="540085"/>
            <a:ext cx="10208013" cy="3834374"/>
          </a:xfrm>
          <a:prstGeom prst="rect">
            <a:avLst/>
          </a:prstGeom>
        </p:spPr>
      </p:pic>
      <p:sp>
        <p:nvSpPr>
          <p:cNvPr id="2" name="Title 1"/>
          <p:cNvSpPr>
            <a:spLocks noGrp="1"/>
          </p:cNvSpPr>
          <p:nvPr>
            <p:ph type="title"/>
          </p:nvPr>
        </p:nvSpPr>
        <p:spPr>
          <a:xfrm>
            <a:off x="913806" y="4565255"/>
            <a:ext cx="10355327"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234956" y="695011"/>
            <a:ext cx="9714133"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53763"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42E301-472A-4D0C-88EA-0C1A1AF3C03C}"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738C0-DE70-4D3C-BB1C-C9E4E26F8B28}" type="slidenum">
              <a:rPr lang="en-US" smtClean="0"/>
              <a:t>‹#›</a:t>
            </a:fld>
            <a:endParaRPr lang="en-US"/>
          </a:p>
        </p:txBody>
      </p:sp>
    </p:spTree>
    <p:extLst>
      <p:ext uri="{BB962C8B-B14F-4D97-AF65-F5344CB8AC3E}">
        <p14:creationId xmlns:p14="http://schemas.microsoft.com/office/powerpoint/2010/main" val="1433447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3"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42E301-472A-4D0C-88EA-0C1A1AF3C03C}"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738C0-DE70-4D3C-BB1C-C9E4E26F8B28}" type="slidenum">
              <a:rPr lang="en-US" smtClean="0"/>
              <a:t>‹#›</a:t>
            </a:fld>
            <a:endParaRPr lang="en-US"/>
          </a:p>
        </p:txBody>
      </p:sp>
    </p:spTree>
    <p:extLst>
      <p:ext uri="{BB962C8B-B14F-4D97-AF65-F5344CB8AC3E}">
        <p14:creationId xmlns:p14="http://schemas.microsoft.com/office/powerpoint/2010/main" val="3334463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5" y="3610034"/>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5"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42E301-472A-4D0C-88EA-0C1A1AF3C03C}"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738C0-DE70-4D3C-BB1C-C9E4E26F8B28}" type="slidenum">
              <a:rPr lang="en-US" smtClean="0"/>
              <a:t>‹#›</a:t>
            </a:fld>
            <a:endParaRPr lang="en-US"/>
          </a:p>
        </p:txBody>
      </p:sp>
      <p:sp>
        <p:nvSpPr>
          <p:cNvPr id="11" name="TextBox 10"/>
          <p:cNvSpPr txBox="1"/>
          <p:nvPr/>
        </p:nvSpPr>
        <p:spPr>
          <a:xfrm>
            <a:off x="836612" y="87391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437812" y="2933245"/>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626676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5" y="2126944"/>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6"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42E301-472A-4D0C-88EA-0C1A1AF3C03C}"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738C0-DE70-4D3C-BB1C-C9E4E26F8B28}" type="slidenum">
              <a:rPr lang="en-US" smtClean="0"/>
              <a:t>‹#›</a:t>
            </a:fld>
            <a:endParaRPr lang="en-US"/>
          </a:p>
        </p:txBody>
      </p:sp>
    </p:spTree>
    <p:extLst>
      <p:ext uri="{BB962C8B-B14F-4D97-AF65-F5344CB8AC3E}">
        <p14:creationId xmlns:p14="http://schemas.microsoft.com/office/powerpoint/2010/main" val="1079222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3"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F42E301-472A-4D0C-88EA-0C1A1AF3C03C}"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738C0-DE70-4D3C-BB1C-C9E4E26F8B28}" type="slidenum">
              <a:rPr lang="en-US" smtClean="0"/>
              <a:t>‹#›</a:t>
            </a:fld>
            <a:endParaRPr lang="en-US"/>
          </a:p>
        </p:txBody>
      </p:sp>
    </p:spTree>
    <p:extLst>
      <p:ext uri="{BB962C8B-B14F-4D97-AF65-F5344CB8AC3E}">
        <p14:creationId xmlns:p14="http://schemas.microsoft.com/office/powerpoint/2010/main" val="1730075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986" y="1826045"/>
            <a:ext cx="3372061"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751" y="1826045"/>
            <a:ext cx="3372061"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5620" y="1826045"/>
            <a:ext cx="3372061" cy="1833558"/>
          </a:xfrm>
          <a:prstGeom prst="rect">
            <a:avLst/>
          </a:prstGeom>
        </p:spPr>
      </p:pic>
      <p:sp>
        <p:nvSpPr>
          <p:cNvPr id="30" name="Title 1"/>
          <p:cNvSpPr>
            <a:spLocks noGrp="1"/>
          </p:cNvSpPr>
          <p:nvPr>
            <p:ph type="title"/>
          </p:nvPr>
        </p:nvSpPr>
        <p:spPr>
          <a:xfrm>
            <a:off x="913795"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3"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480370"/>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4" y="4480369"/>
            <a:ext cx="3302337"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9"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480367"/>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F42E301-472A-4D0C-88EA-0C1A1AF3C03C}"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738C0-DE70-4D3C-BB1C-C9E4E26F8B28}" type="slidenum">
              <a:rPr lang="en-US" smtClean="0"/>
              <a:t>‹#›</a:t>
            </a:fld>
            <a:endParaRPr lang="en-US"/>
          </a:p>
        </p:txBody>
      </p:sp>
    </p:spTree>
    <p:extLst>
      <p:ext uri="{BB962C8B-B14F-4D97-AF65-F5344CB8AC3E}">
        <p14:creationId xmlns:p14="http://schemas.microsoft.com/office/powerpoint/2010/main" val="547578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42E301-472A-4D0C-88EA-0C1A1AF3C03C}"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738C0-DE70-4D3C-BB1C-C9E4E26F8B28}" type="slidenum">
              <a:rPr lang="en-US" smtClean="0"/>
              <a:t>‹#›</a:t>
            </a:fld>
            <a:endParaRPr lang="en-US"/>
          </a:p>
        </p:txBody>
      </p:sp>
    </p:spTree>
    <p:extLst>
      <p:ext uri="{BB962C8B-B14F-4D97-AF65-F5344CB8AC3E}">
        <p14:creationId xmlns:p14="http://schemas.microsoft.com/office/powerpoint/2010/main" val="2950572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70" y="609601"/>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601"/>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42E301-472A-4D0C-88EA-0C1A1AF3C03C}"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738C0-DE70-4D3C-BB1C-C9E4E26F8B28}" type="slidenum">
              <a:rPr lang="en-US" smtClean="0"/>
              <a:t>‹#›</a:t>
            </a:fld>
            <a:endParaRPr lang="en-US"/>
          </a:p>
        </p:txBody>
      </p:sp>
    </p:spTree>
    <p:extLst>
      <p:ext uri="{BB962C8B-B14F-4D97-AF65-F5344CB8AC3E}">
        <p14:creationId xmlns:p14="http://schemas.microsoft.com/office/powerpoint/2010/main" val="3309642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42E301-472A-4D0C-88EA-0C1A1AF3C03C}"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738C0-DE70-4D3C-BB1C-C9E4E26F8B28}" type="slidenum">
              <a:rPr lang="en-US" smtClean="0"/>
              <a:t>‹#›</a:t>
            </a:fld>
            <a:endParaRPr lang="en-US"/>
          </a:p>
        </p:txBody>
      </p:sp>
    </p:spTree>
    <p:extLst>
      <p:ext uri="{BB962C8B-B14F-4D97-AF65-F5344CB8AC3E}">
        <p14:creationId xmlns:p14="http://schemas.microsoft.com/office/powerpoint/2010/main" val="3723910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2" y="1761069"/>
            <a:ext cx="9590551"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2" y="3589879"/>
            <a:ext cx="9590551"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42E301-472A-4D0C-88EA-0C1A1AF3C03C}"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738C0-DE70-4D3C-BB1C-C9E4E26F8B28}" type="slidenum">
              <a:rPr lang="en-US" smtClean="0"/>
              <a:t>‹#›</a:t>
            </a:fld>
            <a:endParaRPr lang="en-US"/>
          </a:p>
        </p:txBody>
      </p:sp>
    </p:spTree>
    <p:extLst>
      <p:ext uri="{BB962C8B-B14F-4D97-AF65-F5344CB8AC3E}">
        <p14:creationId xmlns:p14="http://schemas.microsoft.com/office/powerpoint/2010/main" val="4103177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3797"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893" y="1732451"/>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42E301-472A-4D0C-88EA-0C1A1AF3C03C}"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738C0-DE70-4D3C-BB1C-C9E4E26F8B28}" type="slidenum">
              <a:rPr lang="en-US" smtClean="0"/>
              <a:t>‹#›</a:t>
            </a:fld>
            <a:endParaRPr lang="en-US"/>
          </a:p>
        </p:txBody>
      </p:sp>
    </p:spTree>
    <p:extLst>
      <p:ext uri="{BB962C8B-B14F-4D97-AF65-F5344CB8AC3E}">
        <p14:creationId xmlns:p14="http://schemas.microsoft.com/office/powerpoint/2010/main" val="1006902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4" y="1770324"/>
            <a:ext cx="5049897"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661" y="1770324"/>
            <a:ext cx="5049897"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9"/>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4967" y="1835256"/>
            <a:ext cx="4895331"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9"/>
            <a:ext cx="4895331"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42E301-472A-4D0C-88EA-0C1A1AF3C03C}"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738C0-DE70-4D3C-BB1C-C9E4E26F8B28}" type="slidenum">
              <a:rPr lang="en-US" smtClean="0"/>
              <a:t>‹#›</a:t>
            </a:fld>
            <a:endParaRPr lang="en-US"/>
          </a:p>
        </p:txBody>
      </p:sp>
    </p:spTree>
    <p:extLst>
      <p:ext uri="{BB962C8B-B14F-4D97-AF65-F5344CB8AC3E}">
        <p14:creationId xmlns:p14="http://schemas.microsoft.com/office/powerpoint/2010/main" val="4008551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42E301-472A-4D0C-88EA-0C1A1AF3C03C}"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738C0-DE70-4D3C-BB1C-C9E4E26F8B28}" type="slidenum">
              <a:rPr lang="en-US" smtClean="0"/>
              <a:t>‹#›</a:t>
            </a:fld>
            <a:endParaRPr lang="en-US"/>
          </a:p>
        </p:txBody>
      </p:sp>
    </p:spTree>
    <p:extLst>
      <p:ext uri="{BB962C8B-B14F-4D97-AF65-F5344CB8AC3E}">
        <p14:creationId xmlns:p14="http://schemas.microsoft.com/office/powerpoint/2010/main" val="15162263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2E301-472A-4D0C-88EA-0C1A1AF3C03C}"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738C0-DE70-4D3C-BB1C-C9E4E26F8B28}" type="slidenum">
              <a:rPr lang="en-US" smtClean="0"/>
              <a:t>‹#›</a:t>
            </a:fld>
            <a:endParaRPr lang="en-US"/>
          </a:p>
        </p:txBody>
      </p:sp>
    </p:spTree>
    <p:extLst>
      <p:ext uri="{BB962C8B-B14F-4D97-AF65-F5344CB8AC3E}">
        <p14:creationId xmlns:p14="http://schemas.microsoft.com/office/powerpoint/2010/main" val="3619187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0"/>
            <a:ext cx="3706889" cy="1821918"/>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855634"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7"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F42E301-472A-4D0C-88EA-0C1A1AF3C03C}"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738C0-DE70-4D3C-BB1C-C9E4E26F8B28}" type="slidenum">
              <a:rPr lang="en-US" smtClean="0"/>
              <a:t>‹#›</a:t>
            </a:fld>
            <a:endParaRPr lang="en-US"/>
          </a:p>
        </p:txBody>
      </p:sp>
    </p:spTree>
    <p:extLst>
      <p:ext uri="{BB962C8B-B14F-4D97-AF65-F5344CB8AC3E}">
        <p14:creationId xmlns:p14="http://schemas.microsoft.com/office/powerpoint/2010/main" val="1361296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9983" y="609923"/>
            <a:ext cx="4570861" cy="5205472"/>
          </a:xfrm>
          <a:prstGeom prst="rect">
            <a:avLst/>
          </a:prstGeom>
        </p:spPr>
      </p:pic>
      <p:sp>
        <p:nvSpPr>
          <p:cNvPr id="2" name="Title 1"/>
          <p:cNvSpPr>
            <a:spLocks noGrp="1"/>
          </p:cNvSpPr>
          <p:nvPr>
            <p:ph type="title"/>
          </p:nvPr>
        </p:nvSpPr>
        <p:spPr>
          <a:xfrm>
            <a:off x="913796" y="609923"/>
            <a:ext cx="5232901" cy="1829338"/>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6635638" y="743989"/>
            <a:ext cx="4220500"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913796" y="2439261"/>
            <a:ext cx="5232901"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F42E301-472A-4D0C-88EA-0C1A1AF3C03C}"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738C0-DE70-4D3C-BB1C-C9E4E26F8B28}" type="slidenum">
              <a:rPr lang="en-US" smtClean="0"/>
              <a:t>‹#›</a:t>
            </a:fld>
            <a:endParaRPr lang="en-US"/>
          </a:p>
        </p:txBody>
      </p:sp>
    </p:spTree>
    <p:extLst>
      <p:ext uri="{BB962C8B-B14F-4D97-AF65-F5344CB8AC3E}">
        <p14:creationId xmlns:p14="http://schemas.microsoft.com/office/powerpoint/2010/main" val="3476837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5000"/>
            <a:alpha val="5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3"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1732451"/>
            <a:ext cx="10353763"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7"/>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F42E301-472A-4D0C-88EA-0C1A1AF3C03C}" type="datetimeFigureOut">
              <a:rPr lang="en-US" smtClean="0"/>
              <a:t>1/26/2022</a:t>
            </a:fld>
            <a:endParaRPr lang="en-US"/>
          </a:p>
        </p:txBody>
      </p:sp>
      <p:sp>
        <p:nvSpPr>
          <p:cNvPr id="5" name="Footer Placeholder 4"/>
          <p:cNvSpPr>
            <a:spLocks noGrp="1"/>
          </p:cNvSpPr>
          <p:nvPr>
            <p:ph type="ftr" sz="quarter" idx="3"/>
          </p:nvPr>
        </p:nvSpPr>
        <p:spPr>
          <a:xfrm>
            <a:off x="913797" y="5883277"/>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3" y="5883277"/>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68738C0-DE70-4D3C-BB1C-C9E4E26F8B28}" type="slidenum">
              <a:rPr lang="en-US" smtClean="0"/>
              <a:t>‹#›</a:t>
            </a:fld>
            <a:endParaRPr lang="en-US"/>
          </a:p>
        </p:txBody>
      </p:sp>
    </p:spTree>
    <p:extLst>
      <p:ext uri="{BB962C8B-B14F-4D97-AF65-F5344CB8AC3E}">
        <p14:creationId xmlns:p14="http://schemas.microsoft.com/office/powerpoint/2010/main" val="33142183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5000"/>
          </a:schemeClr>
        </a:solidFill>
        <a:effectLst/>
      </p:bgPr>
    </p:bg>
    <p:spTree>
      <p:nvGrpSpPr>
        <p:cNvPr id="1" name=""/>
        <p:cNvGrpSpPr/>
        <p:nvPr/>
      </p:nvGrpSpPr>
      <p:grpSpPr>
        <a:xfrm>
          <a:off x="0" y="0"/>
          <a:ext cx="0" cy="0"/>
          <a:chOff x="0" y="0"/>
          <a:chExt cx="0" cy="0"/>
        </a:xfrm>
      </p:grpSpPr>
      <p:sp>
        <p:nvSpPr>
          <p:cNvPr id="14337" name="Title 1"/>
          <p:cNvSpPr>
            <a:spLocks noGrp="1"/>
          </p:cNvSpPr>
          <p:nvPr>
            <p:ph type="ctrTitle"/>
          </p:nvPr>
        </p:nvSpPr>
        <p:spPr>
          <a:xfrm>
            <a:off x="2362199" y="1269999"/>
            <a:ext cx="7543800" cy="1074057"/>
          </a:xfrm>
        </p:spPr>
        <p:txBody>
          <a:bodyPr>
            <a:normAutofit/>
          </a:bodyPr>
          <a:lstStyle/>
          <a:p>
            <a:r>
              <a:rPr lang="en-US" sz="4800" b="1">
                <a:solidFill>
                  <a:schemeClr val="accent3">
                    <a:lumMod val="25000"/>
                  </a:schemeClr>
                </a:solidFill>
                <a:latin typeface="Times New Roman" pitchFamily="18" charset="0"/>
                <a:cs typeface="Times New Roman" pitchFamily="18" charset="0"/>
              </a:rPr>
              <a:t>I-94 Web Application</a:t>
            </a:r>
          </a:p>
        </p:txBody>
      </p:sp>
      <p:sp>
        <p:nvSpPr>
          <p:cNvPr id="14338" name="Subtitle 2"/>
          <p:cNvSpPr>
            <a:spLocks noGrp="1"/>
          </p:cNvSpPr>
          <p:nvPr>
            <p:ph type="subTitle" idx="1"/>
          </p:nvPr>
        </p:nvSpPr>
        <p:spPr>
          <a:xfrm>
            <a:off x="2938371" y="4352834"/>
            <a:ext cx="6461125" cy="1754043"/>
          </a:xfrm>
        </p:spPr>
        <p:txBody>
          <a:bodyPr>
            <a:noAutofit/>
          </a:bodyPr>
          <a:lstStyle/>
          <a:p>
            <a:pPr>
              <a:spcBef>
                <a:spcPts val="0"/>
              </a:spcBef>
              <a:spcAft>
                <a:spcPts val="0"/>
              </a:spcAft>
            </a:pPr>
            <a:r>
              <a:rPr lang="en-US" b="1">
                <a:solidFill>
                  <a:schemeClr val="accent4">
                    <a:lumMod val="50000"/>
                  </a:schemeClr>
                </a:solidFill>
                <a:latin typeface="Times New Roman"/>
                <a:cs typeface="Times New Roman"/>
              </a:rPr>
              <a:t>U.S. Customs and Border Protection</a:t>
            </a:r>
            <a:br>
              <a:rPr lang="en-US" dirty="0">
                <a:latin typeface="Times New Roman" pitchFamily="18" charset="0"/>
                <a:cs typeface="Times New Roman" pitchFamily="18" charset="0"/>
              </a:rPr>
            </a:br>
            <a:r>
              <a:rPr lang="en-US" i="1">
                <a:solidFill>
                  <a:schemeClr val="accent2"/>
                </a:solidFill>
                <a:latin typeface="Times New Roman"/>
                <a:cs typeface="Times New Roman"/>
              </a:rPr>
              <a:t>Program Manager: Brian McGill</a:t>
            </a:r>
          </a:p>
          <a:p>
            <a:pPr>
              <a:spcBef>
                <a:spcPts val="0"/>
              </a:spcBef>
              <a:spcAft>
                <a:spcPts val="0"/>
              </a:spcAft>
            </a:pPr>
            <a:r>
              <a:rPr lang="en-US" i="1">
                <a:solidFill>
                  <a:schemeClr val="accent2"/>
                </a:solidFill>
                <a:latin typeface="Times New Roman" pitchFamily="18" charset="0"/>
                <a:cs typeface="Times New Roman" pitchFamily="18" charset="0"/>
              </a:rPr>
              <a:t>Program Manager Assistant: Soraena Giles-Outlaw</a:t>
            </a:r>
          </a:p>
          <a:p>
            <a:r>
              <a:rPr lang="en-US">
                <a:ln>
                  <a:solidFill>
                    <a:srgbClr val="1F497D">
                      <a:lumMod val="75000"/>
                      <a:lumOff val="25000"/>
                      <a:alpha val="10000"/>
                    </a:srgbClr>
                  </a:solidFill>
                </a:ln>
                <a:solidFill>
                  <a:schemeClr val="accent2"/>
                </a:solidFill>
                <a:effectLst>
                  <a:outerShdw blurRad="9525" dist="25400" dir="14640000" algn="tl" rotWithShape="0">
                    <a:srgbClr val="1F497D">
                      <a:alpha val="30000"/>
                    </a:srgbClr>
                  </a:outerShdw>
                </a:effectLst>
                <a:latin typeface="Times New Roman"/>
                <a:cs typeface="Times New Roman"/>
              </a:rPr>
              <a:t>February 2021</a:t>
            </a:r>
            <a:endParaRPr lang="en-US" dirty="0">
              <a:ln>
                <a:solidFill>
                  <a:srgbClr val="1F497D">
                    <a:lumMod val="75000"/>
                    <a:lumOff val="25000"/>
                    <a:alpha val="10000"/>
                  </a:srgbClr>
                </a:solidFill>
              </a:ln>
              <a:solidFill>
                <a:schemeClr val="accent2"/>
              </a:solidFill>
              <a:effectLst>
                <a:outerShdw blurRad="9525" dist="25400" dir="14640000" algn="tl" rotWithShape="0">
                  <a:srgbClr val="1F497D">
                    <a:alpha val="30000"/>
                  </a:srgbClr>
                </a:outerShdw>
              </a:effectLst>
              <a:latin typeface="Times New Roman"/>
              <a:cs typeface="Times New Roman"/>
            </a:endParaRPr>
          </a:p>
        </p:txBody>
      </p:sp>
      <p:sp>
        <p:nvSpPr>
          <p:cNvPr id="5" name="Slide Number Placeholder 4"/>
          <p:cNvSpPr>
            <a:spLocks noGrp="1"/>
          </p:cNvSpPr>
          <p:nvPr>
            <p:ph type="sldNum" sz="quarter" idx="12"/>
          </p:nvPr>
        </p:nvSpPr>
        <p:spPr>
          <a:xfrm>
            <a:off x="9688287" y="6223228"/>
            <a:ext cx="565159" cy="365125"/>
          </a:xfrm>
        </p:spPr>
        <p:txBody>
          <a:bodyPr/>
          <a:lstStyle/>
          <a:p>
            <a:pPr>
              <a:defRPr/>
            </a:pPr>
            <a:fld id="{36039106-9CE4-4466-B2D4-2E74A0016600}" type="slidenum">
              <a:rPr lang="en-US"/>
              <a:pPr>
                <a:defRPr/>
              </a:pPr>
              <a:t>1</a:t>
            </a:fld>
            <a:endParaRPr lang="en-US"/>
          </a:p>
        </p:txBody>
      </p:sp>
      <p:pic>
        <p:nvPicPr>
          <p:cNvPr id="9" name="Picture 7" descr="cbp seal"/>
          <p:cNvPicPr>
            <a:picLocks noChangeAspect="1" noChangeArrowheads="1"/>
          </p:cNvPicPr>
          <p:nvPr/>
        </p:nvPicPr>
        <p:blipFill>
          <a:blip r:embed="rId3"/>
          <a:srcRect/>
          <a:stretch>
            <a:fillRect/>
          </a:stretch>
        </p:blipFill>
        <p:spPr bwMode="auto">
          <a:xfrm>
            <a:off x="5295784" y="2608217"/>
            <a:ext cx="1684415" cy="1563189"/>
          </a:xfrm>
          <a:prstGeom prst="rect">
            <a:avLst/>
          </a:prstGeom>
          <a:noFill/>
          <a:ln w="9525">
            <a:noFill/>
            <a:miter lim="800000"/>
            <a:headEnd/>
            <a:tailEnd/>
          </a:ln>
        </p:spPr>
      </p:pic>
    </p:spTree>
    <p:extLst>
      <p:ext uri="{BB962C8B-B14F-4D97-AF65-F5344CB8AC3E}">
        <p14:creationId xmlns:p14="http://schemas.microsoft.com/office/powerpoint/2010/main" val="1346085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46774" y="205050"/>
            <a:ext cx="4742290" cy="6492240"/>
          </a:xfrm>
          <a:prstGeom prst="rect">
            <a:avLst/>
          </a:prstGeom>
          <a:ln w="19050">
            <a:solidFill>
              <a:schemeClr val="accent3">
                <a:lumMod val="25000"/>
              </a:schemeClr>
            </a:solidFill>
          </a:ln>
        </p:spPr>
      </p:pic>
      <p:sp>
        <p:nvSpPr>
          <p:cNvPr id="8" name="TextBox 7"/>
          <p:cNvSpPr txBox="1"/>
          <p:nvPr/>
        </p:nvSpPr>
        <p:spPr>
          <a:xfrm>
            <a:off x="6063236" y="2303760"/>
            <a:ext cx="5574892" cy="1754326"/>
          </a:xfrm>
          <a:prstGeom prst="rect">
            <a:avLst/>
          </a:prstGeom>
          <a:solidFill>
            <a:schemeClr val="accent4">
              <a:lumMod val="20000"/>
              <a:lumOff val="80000"/>
            </a:schemeClr>
          </a:solidFill>
          <a:ln w="19050">
            <a:solidFill>
              <a:schemeClr val="accent3">
                <a:lumMod val="25000"/>
              </a:schemeClr>
            </a:solidFill>
          </a:ln>
        </p:spPr>
        <p:txBody>
          <a:bodyPr wrap="square" rtlCol="0">
            <a:spAutoFit/>
          </a:bodyPr>
          <a:lstStyle/>
          <a:p>
            <a:pPr algn="ctr"/>
            <a:r>
              <a:rPr lang="en-US" b="1">
                <a:solidFill>
                  <a:schemeClr val="accent3">
                    <a:lumMod val="25000"/>
                  </a:schemeClr>
                </a:solidFill>
              </a:rPr>
              <a:t>Obtain a Provisional I-94 (Continue)</a:t>
            </a:r>
          </a:p>
          <a:p>
            <a:pPr algn="ctr"/>
            <a:endParaRPr lang="en-US">
              <a:solidFill>
                <a:schemeClr val="accent3">
                  <a:lumMod val="25000"/>
                </a:schemeClr>
              </a:solidFill>
            </a:endParaRPr>
          </a:p>
          <a:p>
            <a:pPr algn="ctr"/>
            <a:r>
              <a:rPr lang="en-US">
                <a:solidFill>
                  <a:schemeClr val="accent3">
                    <a:lumMod val="25000"/>
                  </a:schemeClr>
                </a:solidFill>
              </a:rPr>
              <a:t>After choosing the type of document, travelers must provide payment information including the city, state, zip code and address. All fields are needed to successfully process the payment.</a:t>
            </a:r>
          </a:p>
        </p:txBody>
      </p:sp>
      <p:pic>
        <p:nvPicPr>
          <p:cNvPr id="6" name="Picture 5"/>
          <p:cNvPicPr>
            <a:picLocks noChangeAspect="1"/>
          </p:cNvPicPr>
          <p:nvPr/>
        </p:nvPicPr>
        <p:blipFill rotWithShape="1">
          <a:blip r:embed="rId3"/>
          <a:srcRect r="56524"/>
          <a:stretch/>
        </p:blipFill>
        <p:spPr>
          <a:xfrm>
            <a:off x="9373990" y="5572125"/>
            <a:ext cx="2446536" cy="1027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4720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3549" y="1313282"/>
            <a:ext cx="6949440" cy="2998569"/>
          </a:xfrm>
          <a:prstGeom prst="rect">
            <a:avLst/>
          </a:prstGeom>
          <a:ln w="19050">
            <a:solidFill>
              <a:schemeClr val="accent3">
                <a:lumMod val="25000"/>
              </a:schemeClr>
            </a:solidFill>
          </a:ln>
        </p:spPr>
      </p:pic>
      <p:sp>
        <p:nvSpPr>
          <p:cNvPr id="6" name="TextBox 5"/>
          <p:cNvSpPr txBox="1"/>
          <p:nvPr/>
        </p:nvSpPr>
        <p:spPr>
          <a:xfrm>
            <a:off x="7326903" y="2168434"/>
            <a:ext cx="4493623" cy="1477328"/>
          </a:xfrm>
          <a:prstGeom prst="rect">
            <a:avLst/>
          </a:prstGeom>
          <a:solidFill>
            <a:schemeClr val="accent4">
              <a:lumMod val="20000"/>
              <a:lumOff val="80000"/>
            </a:schemeClr>
          </a:solidFill>
          <a:ln w="19050">
            <a:solidFill>
              <a:schemeClr val="accent3">
                <a:lumMod val="25000"/>
              </a:schemeClr>
            </a:solidFill>
          </a:ln>
        </p:spPr>
        <p:txBody>
          <a:bodyPr wrap="square" rtlCol="0">
            <a:spAutoFit/>
          </a:bodyPr>
          <a:lstStyle/>
          <a:p>
            <a:pPr algn="ctr"/>
            <a:r>
              <a:rPr lang="en-US" b="1">
                <a:solidFill>
                  <a:schemeClr val="accent3">
                    <a:lumMod val="25000"/>
                  </a:schemeClr>
                </a:solidFill>
              </a:rPr>
              <a:t>Obtain a Provisional I-94</a:t>
            </a:r>
          </a:p>
          <a:p>
            <a:endParaRPr lang="en-US">
              <a:solidFill>
                <a:schemeClr val="accent3">
                  <a:lumMod val="25000"/>
                </a:schemeClr>
              </a:solidFill>
            </a:endParaRPr>
          </a:p>
          <a:p>
            <a:pPr algn="ctr"/>
            <a:r>
              <a:rPr lang="en-US">
                <a:solidFill>
                  <a:schemeClr val="accent3">
                    <a:lumMod val="25000"/>
                  </a:schemeClr>
                </a:solidFill>
              </a:rPr>
              <a:t>Prior to the submission of payment to the Pay.gov portal, the user can review the receipt through our checkout page.</a:t>
            </a:r>
          </a:p>
        </p:txBody>
      </p:sp>
      <p:pic>
        <p:nvPicPr>
          <p:cNvPr id="7" name="Picture 6"/>
          <p:cNvPicPr>
            <a:picLocks noChangeAspect="1"/>
          </p:cNvPicPr>
          <p:nvPr/>
        </p:nvPicPr>
        <p:blipFill rotWithShape="1">
          <a:blip r:embed="rId3"/>
          <a:srcRect r="56524"/>
          <a:stretch/>
        </p:blipFill>
        <p:spPr>
          <a:xfrm>
            <a:off x="9373990" y="5572125"/>
            <a:ext cx="2446536" cy="1027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5943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9666" y="730053"/>
            <a:ext cx="5574892" cy="1200329"/>
          </a:xfrm>
          <a:prstGeom prst="rect">
            <a:avLst/>
          </a:prstGeom>
          <a:solidFill>
            <a:schemeClr val="accent4">
              <a:lumMod val="20000"/>
              <a:lumOff val="80000"/>
            </a:schemeClr>
          </a:solidFill>
          <a:ln w="19050">
            <a:solidFill>
              <a:schemeClr val="accent3">
                <a:lumMod val="25000"/>
              </a:schemeClr>
            </a:solidFill>
          </a:ln>
        </p:spPr>
        <p:txBody>
          <a:bodyPr wrap="square" rtlCol="0">
            <a:spAutoFit/>
          </a:bodyPr>
          <a:lstStyle/>
          <a:p>
            <a:pPr algn="ctr"/>
            <a:r>
              <a:rPr lang="en-US" b="1">
                <a:solidFill>
                  <a:schemeClr val="accent3">
                    <a:lumMod val="25000"/>
                  </a:schemeClr>
                </a:solidFill>
              </a:rPr>
              <a:t>Obtain a Provisional I-94</a:t>
            </a:r>
          </a:p>
          <a:p>
            <a:endParaRPr lang="en-US"/>
          </a:p>
          <a:p>
            <a:pPr algn="ctr"/>
            <a:r>
              <a:rPr lang="en-US">
                <a:solidFill>
                  <a:schemeClr val="accent3">
                    <a:lumMod val="25000"/>
                  </a:schemeClr>
                </a:solidFill>
              </a:rPr>
              <a:t>Travelers can either pay for a Provisional I-94 using a credit card or via a PayPal account.</a:t>
            </a:r>
          </a:p>
        </p:txBody>
      </p:sp>
      <p:pic>
        <p:nvPicPr>
          <p:cNvPr id="3" name="Content Placeholder 2"/>
          <p:cNvPicPr>
            <a:picLocks noGrp="1" noChangeAspect="1"/>
          </p:cNvPicPr>
          <p:nvPr>
            <p:ph idx="1"/>
          </p:nvPr>
        </p:nvPicPr>
        <p:blipFill>
          <a:blip r:embed="rId2"/>
          <a:stretch>
            <a:fillRect/>
          </a:stretch>
        </p:blipFill>
        <p:spPr>
          <a:xfrm>
            <a:off x="4438721" y="2395385"/>
            <a:ext cx="6411341" cy="2919206"/>
          </a:xfrm>
          <a:prstGeom prst="rect">
            <a:avLst/>
          </a:prstGeom>
          <a:ln w="19050">
            <a:solidFill>
              <a:schemeClr val="accent3">
                <a:lumMod val="25000"/>
              </a:schemeClr>
            </a:solidFill>
          </a:ln>
        </p:spPr>
      </p:pic>
      <p:pic>
        <p:nvPicPr>
          <p:cNvPr id="7" name="Picture 6"/>
          <p:cNvPicPr>
            <a:picLocks noChangeAspect="1"/>
          </p:cNvPicPr>
          <p:nvPr/>
        </p:nvPicPr>
        <p:blipFill rotWithShape="1">
          <a:blip r:embed="rId3"/>
          <a:srcRect r="56524"/>
          <a:stretch/>
        </p:blipFill>
        <p:spPr>
          <a:xfrm>
            <a:off x="9373990" y="5572125"/>
            <a:ext cx="2446536" cy="1027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6177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2724" y="610731"/>
            <a:ext cx="7138601" cy="5228079"/>
          </a:xfrm>
          <a:prstGeom prst="rect">
            <a:avLst/>
          </a:prstGeom>
          <a:ln w="19050">
            <a:solidFill>
              <a:schemeClr val="accent3">
                <a:lumMod val="25000"/>
              </a:schemeClr>
            </a:solidFill>
          </a:ln>
        </p:spPr>
      </p:pic>
      <p:sp>
        <p:nvSpPr>
          <p:cNvPr id="6" name="TextBox 5"/>
          <p:cNvSpPr txBox="1"/>
          <p:nvPr/>
        </p:nvSpPr>
        <p:spPr>
          <a:xfrm>
            <a:off x="7480663" y="2247155"/>
            <a:ext cx="4339863" cy="2031325"/>
          </a:xfrm>
          <a:prstGeom prst="rect">
            <a:avLst/>
          </a:prstGeom>
          <a:solidFill>
            <a:schemeClr val="accent4">
              <a:lumMod val="20000"/>
              <a:lumOff val="80000"/>
            </a:schemeClr>
          </a:solidFill>
          <a:ln w="19050">
            <a:solidFill>
              <a:schemeClr val="accent3">
                <a:lumMod val="25000"/>
              </a:schemeClr>
            </a:solidFill>
          </a:ln>
        </p:spPr>
        <p:txBody>
          <a:bodyPr wrap="square" rtlCol="0">
            <a:spAutoFit/>
          </a:bodyPr>
          <a:lstStyle/>
          <a:p>
            <a:pPr algn="ctr"/>
            <a:r>
              <a:rPr lang="en-US" b="1">
                <a:solidFill>
                  <a:schemeClr val="accent3">
                    <a:lumMod val="25000"/>
                  </a:schemeClr>
                </a:solidFill>
              </a:rPr>
              <a:t>Obtain a Provisional I-94</a:t>
            </a:r>
          </a:p>
          <a:p>
            <a:endParaRPr lang="en-US">
              <a:solidFill>
                <a:schemeClr val="accent3">
                  <a:lumMod val="25000"/>
                </a:schemeClr>
              </a:solidFill>
            </a:endParaRPr>
          </a:p>
          <a:p>
            <a:pPr algn="ctr"/>
            <a:r>
              <a:rPr lang="en-US">
                <a:solidFill>
                  <a:schemeClr val="accent3">
                    <a:lumMod val="25000"/>
                  </a:schemeClr>
                </a:solidFill>
              </a:rPr>
              <a:t>Travelers must fill in their credit card information using the details on file with their credit card company. The I-94 website uses the Pay.gov interface to process credit cards.</a:t>
            </a:r>
          </a:p>
        </p:txBody>
      </p:sp>
      <p:pic>
        <p:nvPicPr>
          <p:cNvPr id="7" name="Picture 6"/>
          <p:cNvPicPr>
            <a:picLocks noChangeAspect="1"/>
          </p:cNvPicPr>
          <p:nvPr/>
        </p:nvPicPr>
        <p:blipFill rotWithShape="1">
          <a:blip r:embed="rId3"/>
          <a:srcRect r="56524"/>
          <a:stretch/>
        </p:blipFill>
        <p:spPr>
          <a:xfrm>
            <a:off x="9373990" y="5572125"/>
            <a:ext cx="2446536" cy="1027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0794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11886" y="2039321"/>
            <a:ext cx="4051663" cy="2308324"/>
          </a:xfrm>
          <a:prstGeom prst="rect">
            <a:avLst/>
          </a:prstGeom>
          <a:solidFill>
            <a:schemeClr val="accent4">
              <a:lumMod val="20000"/>
              <a:lumOff val="80000"/>
            </a:schemeClr>
          </a:solidFill>
          <a:ln w="19050">
            <a:solidFill>
              <a:schemeClr val="accent3">
                <a:lumMod val="25000"/>
              </a:schemeClr>
            </a:solidFill>
          </a:ln>
        </p:spPr>
        <p:txBody>
          <a:bodyPr wrap="square" rtlCol="0">
            <a:spAutoFit/>
          </a:bodyPr>
          <a:lstStyle/>
          <a:p>
            <a:pPr algn="ctr"/>
            <a:r>
              <a:rPr lang="en-US" b="1">
                <a:solidFill>
                  <a:schemeClr val="accent3">
                    <a:lumMod val="25000"/>
                  </a:schemeClr>
                </a:solidFill>
              </a:rPr>
              <a:t>Obtain a Provisional I-94</a:t>
            </a:r>
          </a:p>
          <a:p>
            <a:endParaRPr lang="en-US">
              <a:solidFill>
                <a:schemeClr val="accent3">
                  <a:lumMod val="25000"/>
                </a:schemeClr>
              </a:solidFill>
            </a:endParaRPr>
          </a:p>
          <a:p>
            <a:pPr algn="ctr"/>
            <a:r>
              <a:rPr lang="en-US">
                <a:solidFill>
                  <a:schemeClr val="accent3">
                    <a:lumMod val="25000"/>
                  </a:schemeClr>
                </a:solidFill>
              </a:rPr>
              <a:t>After providing credit card information, the traveler can review their transaction prior to submission. On this page, the traveler submits their payment for processing with their credit card company.</a:t>
            </a:r>
          </a:p>
        </p:txBody>
      </p:sp>
      <p:pic>
        <p:nvPicPr>
          <p:cNvPr id="3" name="Content Placeholder 2"/>
          <p:cNvPicPr>
            <a:picLocks noGrp="1" noChangeAspect="1"/>
          </p:cNvPicPr>
          <p:nvPr>
            <p:ph idx="1"/>
          </p:nvPr>
        </p:nvPicPr>
        <p:blipFill>
          <a:blip r:embed="rId2"/>
          <a:stretch>
            <a:fillRect/>
          </a:stretch>
        </p:blipFill>
        <p:spPr>
          <a:xfrm>
            <a:off x="142460" y="836389"/>
            <a:ext cx="7692277" cy="4840238"/>
          </a:xfrm>
          <a:prstGeom prst="rect">
            <a:avLst/>
          </a:prstGeom>
          <a:solidFill>
            <a:srgbClr val="002060"/>
          </a:solidFill>
          <a:ln w="28575">
            <a:solidFill>
              <a:schemeClr val="accent3">
                <a:lumMod val="25000"/>
              </a:schemeClr>
            </a:solidFill>
          </a:ln>
        </p:spPr>
      </p:pic>
      <p:pic>
        <p:nvPicPr>
          <p:cNvPr id="7" name="Picture 6"/>
          <p:cNvPicPr>
            <a:picLocks noChangeAspect="1"/>
          </p:cNvPicPr>
          <p:nvPr/>
        </p:nvPicPr>
        <p:blipFill rotWithShape="1">
          <a:blip r:embed="rId3"/>
          <a:srcRect r="56524"/>
          <a:stretch/>
        </p:blipFill>
        <p:spPr>
          <a:xfrm>
            <a:off x="9556053" y="5676627"/>
            <a:ext cx="2446536" cy="1027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7363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10798" y="2247379"/>
            <a:ext cx="4066025" cy="2031325"/>
          </a:xfrm>
          <a:prstGeom prst="rect">
            <a:avLst/>
          </a:prstGeom>
          <a:solidFill>
            <a:schemeClr val="accent4">
              <a:lumMod val="20000"/>
              <a:lumOff val="80000"/>
            </a:schemeClr>
          </a:solidFill>
          <a:ln w="19050">
            <a:solidFill>
              <a:schemeClr val="accent3">
                <a:lumMod val="25000"/>
              </a:schemeClr>
            </a:solidFill>
          </a:ln>
        </p:spPr>
        <p:txBody>
          <a:bodyPr wrap="square" rtlCol="0">
            <a:spAutoFit/>
          </a:bodyPr>
          <a:lstStyle/>
          <a:p>
            <a:pPr algn="ctr"/>
            <a:r>
              <a:rPr lang="en-US" b="1">
                <a:solidFill>
                  <a:schemeClr val="accent3">
                    <a:lumMod val="25000"/>
                  </a:schemeClr>
                </a:solidFill>
              </a:rPr>
              <a:t>Obtain a Provisional I-94</a:t>
            </a:r>
          </a:p>
          <a:p>
            <a:pPr algn="ctr"/>
            <a:endParaRPr lang="en-US">
              <a:solidFill>
                <a:schemeClr val="accent3">
                  <a:lumMod val="25000"/>
                </a:schemeClr>
              </a:solidFill>
            </a:endParaRPr>
          </a:p>
          <a:p>
            <a:pPr algn="ctr"/>
            <a:r>
              <a:rPr lang="en-US">
                <a:solidFill>
                  <a:schemeClr val="accent3">
                    <a:lumMod val="25000"/>
                  </a:schemeClr>
                </a:solidFill>
              </a:rPr>
              <a:t>After a successful payment, the I94 Website provides the traveler with a receipt of the transaction. The traveler can review their provisional I-94 through the “Get Most Recent I94.”</a:t>
            </a:r>
          </a:p>
        </p:txBody>
      </p:sp>
      <p:pic>
        <p:nvPicPr>
          <p:cNvPr id="3" name="Content Placeholder 2"/>
          <p:cNvPicPr>
            <a:picLocks noGrp="1" noChangeAspect="1"/>
          </p:cNvPicPr>
          <p:nvPr>
            <p:ph idx="1"/>
          </p:nvPr>
        </p:nvPicPr>
        <p:blipFill rotWithShape="1">
          <a:blip r:embed="rId2"/>
          <a:srcRect l="20548" r="20346"/>
          <a:stretch/>
        </p:blipFill>
        <p:spPr>
          <a:xfrm>
            <a:off x="454499" y="592183"/>
            <a:ext cx="6745923" cy="5222815"/>
          </a:xfrm>
          <a:prstGeom prst="rect">
            <a:avLst/>
          </a:prstGeom>
          <a:ln w="19050">
            <a:solidFill>
              <a:schemeClr val="accent3">
                <a:lumMod val="25000"/>
              </a:schemeClr>
            </a:solidFill>
          </a:ln>
        </p:spPr>
      </p:pic>
      <p:pic>
        <p:nvPicPr>
          <p:cNvPr id="7" name="Picture 6"/>
          <p:cNvPicPr>
            <a:picLocks noChangeAspect="1"/>
          </p:cNvPicPr>
          <p:nvPr/>
        </p:nvPicPr>
        <p:blipFill rotWithShape="1">
          <a:blip r:embed="rId3"/>
          <a:srcRect r="56524"/>
          <a:stretch/>
        </p:blipFill>
        <p:spPr>
          <a:xfrm>
            <a:off x="9373990" y="5572125"/>
            <a:ext cx="2446536" cy="1027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9951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2216" y="528609"/>
            <a:ext cx="7010401" cy="5806380"/>
          </a:xfrm>
          <a:prstGeom prst="rect">
            <a:avLst/>
          </a:prstGeom>
          <a:ln w="28575">
            <a:solidFill>
              <a:schemeClr val="accent3">
                <a:lumMod val="25000"/>
              </a:schemeClr>
            </a:solidFill>
          </a:ln>
        </p:spPr>
      </p:pic>
      <p:pic>
        <p:nvPicPr>
          <p:cNvPr id="5" name="Picture 4"/>
          <p:cNvPicPr>
            <a:picLocks noChangeAspect="1"/>
          </p:cNvPicPr>
          <p:nvPr/>
        </p:nvPicPr>
        <p:blipFill rotWithShape="1">
          <a:blip r:embed="rId3"/>
          <a:srcRect r="56524"/>
          <a:stretch/>
        </p:blipFill>
        <p:spPr>
          <a:xfrm>
            <a:off x="9373990" y="5572125"/>
            <a:ext cx="2446536" cy="102761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698376" y="1802675"/>
            <a:ext cx="4122149" cy="2862322"/>
          </a:xfrm>
          <a:prstGeom prst="rect">
            <a:avLst/>
          </a:prstGeom>
          <a:solidFill>
            <a:schemeClr val="accent4">
              <a:lumMod val="20000"/>
              <a:lumOff val="80000"/>
            </a:schemeClr>
          </a:solidFill>
          <a:ln w="28575">
            <a:solidFill>
              <a:schemeClr val="accent5">
                <a:lumMod val="75000"/>
              </a:schemeClr>
            </a:solidFill>
          </a:ln>
        </p:spPr>
        <p:txBody>
          <a:bodyPr wrap="square" rtlCol="0">
            <a:spAutoFit/>
          </a:bodyPr>
          <a:lstStyle/>
          <a:p>
            <a:pPr algn="ctr"/>
            <a:r>
              <a:rPr lang="en-US" b="1">
                <a:solidFill>
                  <a:schemeClr val="accent3">
                    <a:lumMod val="25000"/>
                  </a:schemeClr>
                </a:solidFill>
              </a:rPr>
              <a:t>Frequently Asked Questions</a:t>
            </a:r>
          </a:p>
          <a:p>
            <a:endParaRPr lang="en-US">
              <a:solidFill>
                <a:schemeClr val="accent3">
                  <a:lumMod val="25000"/>
                </a:schemeClr>
              </a:solidFill>
            </a:endParaRPr>
          </a:p>
          <a:p>
            <a:pPr algn="ctr"/>
            <a:r>
              <a:rPr lang="en-US">
                <a:solidFill>
                  <a:schemeClr val="accent3">
                    <a:lumMod val="25000"/>
                  </a:schemeClr>
                </a:solidFill>
              </a:rPr>
              <a:t>Users can find details about the features of the I-94 website through the Frequently Asked Questions.  These questions are designed to provide travelers with the most up to date information about the varies options available on the website. </a:t>
            </a:r>
          </a:p>
          <a:p>
            <a:endParaRPr lang="en-US">
              <a:solidFill>
                <a:schemeClr val="accent3">
                  <a:lumMod val="25000"/>
                </a:schemeClr>
              </a:solidFill>
            </a:endParaRPr>
          </a:p>
        </p:txBody>
      </p:sp>
    </p:spTree>
    <p:extLst>
      <p:ext uri="{BB962C8B-B14F-4D97-AF65-F5344CB8AC3E}">
        <p14:creationId xmlns:p14="http://schemas.microsoft.com/office/powerpoint/2010/main" val="1896633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13855" y="1767841"/>
            <a:ext cx="4606671" cy="2308324"/>
          </a:xfrm>
          <a:prstGeom prst="rect">
            <a:avLst/>
          </a:prstGeom>
          <a:solidFill>
            <a:schemeClr val="accent4">
              <a:lumMod val="20000"/>
              <a:lumOff val="80000"/>
            </a:schemeClr>
          </a:solidFill>
          <a:ln w="19050">
            <a:solidFill>
              <a:schemeClr val="accent3">
                <a:lumMod val="25000"/>
              </a:schemeClr>
            </a:solidFill>
          </a:ln>
        </p:spPr>
        <p:txBody>
          <a:bodyPr wrap="square" rtlCol="0">
            <a:spAutoFit/>
          </a:bodyPr>
          <a:lstStyle/>
          <a:p>
            <a:pPr algn="ctr"/>
            <a:r>
              <a:rPr lang="en-US" b="1">
                <a:solidFill>
                  <a:schemeClr val="accent3">
                    <a:lumMod val="25000"/>
                  </a:schemeClr>
                </a:solidFill>
              </a:rPr>
              <a:t>Get Most Recent I94</a:t>
            </a:r>
          </a:p>
          <a:p>
            <a:endParaRPr lang="en-US">
              <a:solidFill>
                <a:schemeClr val="accent3">
                  <a:lumMod val="25000"/>
                </a:schemeClr>
              </a:solidFill>
            </a:endParaRPr>
          </a:p>
          <a:p>
            <a:pPr algn="ctr"/>
            <a:r>
              <a:rPr lang="en-US">
                <a:solidFill>
                  <a:schemeClr val="accent3">
                    <a:lumMod val="25000"/>
                  </a:schemeClr>
                </a:solidFill>
              </a:rPr>
              <a:t>Travelers can search for their most recent provisional I-94 by providing their name, Date of Birth, Passport Number and county of issuance. Help and guidance is provided through interactive interface.</a:t>
            </a:r>
          </a:p>
          <a:p>
            <a:pPr algn="ctr"/>
            <a:endParaRPr lang="en-US">
              <a:solidFill>
                <a:schemeClr val="accent3">
                  <a:lumMod val="25000"/>
                </a:schemeClr>
              </a:solidFill>
            </a:endParaRPr>
          </a:p>
        </p:txBody>
      </p:sp>
      <p:pic>
        <p:nvPicPr>
          <p:cNvPr id="10" name="Picture 9"/>
          <p:cNvPicPr>
            <a:picLocks noChangeAspect="1"/>
          </p:cNvPicPr>
          <p:nvPr/>
        </p:nvPicPr>
        <p:blipFill rotWithShape="1">
          <a:blip r:embed="rId2"/>
          <a:srcRect r="56524"/>
          <a:stretch/>
        </p:blipFill>
        <p:spPr>
          <a:xfrm>
            <a:off x="9373990" y="5572125"/>
            <a:ext cx="2446536" cy="102761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stretch>
            <a:fillRect/>
          </a:stretch>
        </p:blipFill>
        <p:spPr>
          <a:xfrm>
            <a:off x="1061084" y="322760"/>
            <a:ext cx="5619750" cy="6276975"/>
          </a:xfrm>
          <a:prstGeom prst="rect">
            <a:avLst/>
          </a:prstGeom>
          <a:ln w="19050">
            <a:solidFill>
              <a:schemeClr val="accent3">
                <a:lumMod val="25000"/>
              </a:schemeClr>
            </a:solidFill>
          </a:ln>
        </p:spPr>
      </p:pic>
    </p:spTree>
    <p:extLst>
      <p:ext uri="{BB962C8B-B14F-4D97-AF65-F5344CB8AC3E}">
        <p14:creationId xmlns:p14="http://schemas.microsoft.com/office/powerpoint/2010/main" val="4042601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81257" y="2119368"/>
            <a:ext cx="3777506" cy="2308324"/>
          </a:xfrm>
          <a:prstGeom prst="rect">
            <a:avLst/>
          </a:prstGeom>
          <a:solidFill>
            <a:schemeClr val="accent4">
              <a:lumMod val="20000"/>
              <a:lumOff val="80000"/>
            </a:schemeClr>
          </a:solidFill>
          <a:ln w="19050">
            <a:solidFill>
              <a:schemeClr val="accent3">
                <a:lumMod val="25000"/>
              </a:schemeClr>
            </a:solidFill>
          </a:ln>
        </p:spPr>
        <p:txBody>
          <a:bodyPr wrap="square" rtlCol="0">
            <a:spAutoFit/>
          </a:bodyPr>
          <a:lstStyle/>
          <a:p>
            <a:pPr algn="ctr"/>
            <a:r>
              <a:rPr lang="en-US" b="1">
                <a:solidFill>
                  <a:schemeClr val="accent3">
                    <a:lumMod val="25000"/>
                  </a:schemeClr>
                </a:solidFill>
              </a:rPr>
              <a:t>Get Most Recent I94</a:t>
            </a:r>
          </a:p>
          <a:p>
            <a:pPr algn="ctr"/>
            <a:endParaRPr lang="en-US">
              <a:solidFill>
                <a:schemeClr val="accent3">
                  <a:lumMod val="25000"/>
                </a:schemeClr>
              </a:solidFill>
            </a:endParaRPr>
          </a:p>
          <a:p>
            <a:pPr algn="ctr"/>
            <a:r>
              <a:rPr lang="en-US">
                <a:solidFill>
                  <a:schemeClr val="accent3">
                    <a:lumMod val="25000"/>
                  </a:schemeClr>
                </a:solidFill>
              </a:rPr>
              <a:t>Travelers can review their most recent I-94 document. Details include the Admit Until date, the Class of Admission and the I94 receipt number. </a:t>
            </a:r>
          </a:p>
          <a:p>
            <a:pPr algn="ctr"/>
            <a:endParaRPr lang="en-US">
              <a:solidFill>
                <a:schemeClr val="accent3">
                  <a:lumMod val="25000"/>
                </a:schemeClr>
              </a:solidFill>
            </a:endParaRPr>
          </a:p>
        </p:txBody>
      </p:sp>
      <p:pic>
        <p:nvPicPr>
          <p:cNvPr id="3" name="Content Placeholder 2"/>
          <p:cNvPicPr>
            <a:picLocks noGrp="1" noChangeAspect="1"/>
          </p:cNvPicPr>
          <p:nvPr>
            <p:ph idx="1"/>
          </p:nvPr>
        </p:nvPicPr>
        <p:blipFill rotWithShape="1">
          <a:blip r:embed="rId2"/>
          <a:srcRect l="5884"/>
          <a:stretch/>
        </p:blipFill>
        <p:spPr>
          <a:xfrm>
            <a:off x="200295" y="665131"/>
            <a:ext cx="7524207" cy="5176959"/>
          </a:xfrm>
          <a:prstGeom prst="rect">
            <a:avLst/>
          </a:prstGeom>
          <a:ln w="19050">
            <a:solidFill>
              <a:schemeClr val="accent3">
                <a:lumMod val="25000"/>
              </a:schemeClr>
            </a:solidFill>
          </a:ln>
        </p:spPr>
      </p:pic>
      <p:pic>
        <p:nvPicPr>
          <p:cNvPr id="7" name="Picture 6"/>
          <p:cNvPicPr>
            <a:picLocks noChangeAspect="1"/>
          </p:cNvPicPr>
          <p:nvPr/>
        </p:nvPicPr>
        <p:blipFill rotWithShape="1">
          <a:blip r:embed="rId3"/>
          <a:srcRect r="56524"/>
          <a:stretch/>
        </p:blipFill>
        <p:spPr>
          <a:xfrm>
            <a:off x="9656364" y="5659211"/>
            <a:ext cx="2446536" cy="1027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3260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07681" y="1973400"/>
            <a:ext cx="3331380" cy="2308324"/>
          </a:xfrm>
          <a:prstGeom prst="rect">
            <a:avLst/>
          </a:prstGeom>
          <a:solidFill>
            <a:schemeClr val="accent4">
              <a:lumMod val="20000"/>
              <a:lumOff val="80000"/>
            </a:schemeClr>
          </a:solidFill>
          <a:ln w="19050">
            <a:solidFill>
              <a:schemeClr val="accent3">
                <a:lumMod val="25000"/>
              </a:schemeClr>
            </a:solidFill>
          </a:ln>
        </p:spPr>
        <p:txBody>
          <a:bodyPr wrap="square" rtlCol="0">
            <a:spAutoFit/>
          </a:bodyPr>
          <a:lstStyle/>
          <a:p>
            <a:pPr algn="ctr"/>
            <a:r>
              <a:rPr lang="en-US" b="1">
                <a:solidFill>
                  <a:schemeClr val="accent3">
                    <a:lumMod val="25000"/>
                  </a:schemeClr>
                </a:solidFill>
              </a:rPr>
              <a:t>Privacy Act Statement</a:t>
            </a:r>
          </a:p>
          <a:p>
            <a:endParaRPr lang="en-US">
              <a:solidFill>
                <a:schemeClr val="accent3">
                  <a:lumMod val="25000"/>
                </a:schemeClr>
              </a:solidFill>
            </a:endParaRPr>
          </a:p>
          <a:p>
            <a:pPr algn="ctr"/>
            <a:r>
              <a:rPr lang="en-US">
                <a:solidFill>
                  <a:schemeClr val="accent3">
                    <a:lumMod val="25000"/>
                  </a:schemeClr>
                </a:solidFill>
              </a:rPr>
              <a:t>Every I-94 website page has the CBP Privacy Act statement showing travelers the regulations associated with the information collected.</a:t>
            </a:r>
          </a:p>
          <a:p>
            <a:pPr algn="ctr"/>
            <a:endParaRPr lang="en-US">
              <a:solidFill>
                <a:schemeClr val="accent3">
                  <a:lumMod val="25000"/>
                </a:schemeClr>
              </a:solidFill>
            </a:endParaRPr>
          </a:p>
        </p:txBody>
      </p:sp>
      <p:pic>
        <p:nvPicPr>
          <p:cNvPr id="7" name="Picture 6"/>
          <p:cNvPicPr>
            <a:picLocks noChangeAspect="1"/>
          </p:cNvPicPr>
          <p:nvPr/>
        </p:nvPicPr>
        <p:blipFill rotWithShape="1">
          <a:blip r:embed="rId2"/>
          <a:srcRect r="56524"/>
          <a:stretch/>
        </p:blipFill>
        <p:spPr>
          <a:xfrm>
            <a:off x="9567290" y="5728879"/>
            <a:ext cx="2446536" cy="1027610"/>
          </a:xfrm>
          <a:prstGeom prst="rect">
            <a:avLst/>
          </a:prstGeom>
          <a:ln>
            <a:noFill/>
          </a:ln>
          <a:effectLst>
            <a:outerShdw blurRad="292100" dist="139700" dir="2700000" algn="tl" rotWithShape="0">
              <a:srgbClr val="333333">
                <a:alpha val="65000"/>
              </a:srgbClr>
            </a:outerShdw>
          </a:effectLst>
        </p:spPr>
      </p:pic>
      <p:pic>
        <p:nvPicPr>
          <p:cNvPr id="8" name="Content Placeholder 7">
            <a:extLst>
              <a:ext uri="{FF2B5EF4-FFF2-40B4-BE49-F238E27FC236}">
                <a16:creationId xmlns:a16="http://schemas.microsoft.com/office/drawing/2014/main" id="{0AD58AA1-41B7-490C-B4CF-FD22A85662A1}"/>
              </a:ext>
            </a:extLst>
          </p:cNvPr>
          <p:cNvPicPr>
            <a:picLocks noGrp="1" noChangeAspect="1"/>
          </p:cNvPicPr>
          <p:nvPr>
            <p:ph idx="1"/>
          </p:nvPr>
        </p:nvPicPr>
        <p:blipFill>
          <a:blip r:embed="rId3"/>
          <a:stretch>
            <a:fillRect/>
          </a:stretch>
        </p:blipFill>
        <p:spPr>
          <a:xfrm>
            <a:off x="554241" y="266330"/>
            <a:ext cx="6808414" cy="6490159"/>
          </a:xfrm>
        </p:spPr>
      </p:pic>
    </p:spTree>
    <p:extLst>
      <p:ext uri="{BB962C8B-B14F-4D97-AF65-F5344CB8AC3E}">
        <p14:creationId xmlns:p14="http://schemas.microsoft.com/office/powerpoint/2010/main" val="992518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5737" y="2397759"/>
            <a:ext cx="4701295" cy="1524000"/>
          </a:xfrm>
          <a:solidFill>
            <a:schemeClr val="accent4">
              <a:lumMod val="20000"/>
              <a:lumOff val="80000"/>
            </a:schemeClr>
          </a:solidFill>
          <a:ln w="19050">
            <a:solidFill>
              <a:schemeClr val="accent3">
                <a:lumMod val="25000"/>
              </a:schemeClr>
            </a:solidFill>
          </a:ln>
        </p:spPr>
        <p:txBody>
          <a:bodyPr/>
          <a:lstStyle/>
          <a:p>
            <a:r>
              <a:rPr lang="en-US">
                <a:solidFill>
                  <a:schemeClr val="accent3">
                    <a:lumMod val="25000"/>
                  </a:schemeClr>
                </a:solidFill>
              </a:rPr>
              <a:t>I-94 Home page</a:t>
            </a:r>
          </a:p>
        </p:txBody>
      </p:sp>
      <p:pic>
        <p:nvPicPr>
          <p:cNvPr id="3" name="Picture 3">
            <a:extLst>
              <a:ext uri="{FF2B5EF4-FFF2-40B4-BE49-F238E27FC236}">
                <a16:creationId xmlns:a16="http://schemas.microsoft.com/office/drawing/2014/main" id="{FC7ABC0C-3557-432F-A257-A5CB47A467AD}"/>
              </a:ext>
            </a:extLst>
          </p:cNvPr>
          <p:cNvPicPr>
            <a:picLocks noChangeAspect="1"/>
          </p:cNvPicPr>
          <p:nvPr/>
        </p:nvPicPr>
        <p:blipFill>
          <a:blip r:embed="rId2"/>
          <a:stretch>
            <a:fillRect/>
          </a:stretch>
        </p:blipFill>
        <p:spPr>
          <a:xfrm>
            <a:off x="1158240" y="1791"/>
            <a:ext cx="5105400" cy="6884898"/>
          </a:xfrm>
          <a:prstGeom prst="rect">
            <a:avLst/>
          </a:prstGeom>
        </p:spPr>
      </p:pic>
    </p:spTree>
    <p:extLst>
      <p:ext uri="{BB962C8B-B14F-4D97-AF65-F5344CB8AC3E}">
        <p14:creationId xmlns:p14="http://schemas.microsoft.com/office/powerpoint/2010/main" val="2430279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98673" y="2272936"/>
            <a:ext cx="4085139" cy="2585323"/>
          </a:xfrm>
          <a:prstGeom prst="rect">
            <a:avLst/>
          </a:prstGeom>
          <a:solidFill>
            <a:schemeClr val="accent4">
              <a:lumMod val="20000"/>
              <a:lumOff val="80000"/>
            </a:schemeClr>
          </a:solidFill>
          <a:ln w="19050">
            <a:solidFill>
              <a:schemeClr val="accent3">
                <a:lumMod val="25000"/>
              </a:schemeClr>
            </a:solidFill>
          </a:ln>
        </p:spPr>
        <p:txBody>
          <a:bodyPr wrap="square" rtlCol="0">
            <a:spAutoFit/>
          </a:bodyPr>
          <a:lstStyle/>
          <a:p>
            <a:pPr algn="ctr"/>
            <a:r>
              <a:rPr lang="en-US" b="1">
                <a:solidFill>
                  <a:schemeClr val="accent3">
                    <a:lumMod val="25000"/>
                  </a:schemeClr>
                </a:solidFill>
              </a:rPr>
              <a:t>Travel History</a:t>
            </a:r>
          </a:p>
          <a:p>
            <a:endParaRPr lang="en-US">
              <a:solidFill>
                <a:schemeClr val="accent3">
                  <a:lumMod val="25000"/>
                </a:schemeClr>
              </a:solidFill>
            </a:endParaRPr>
          </a:p>
          <a:p>
            <a:pPr algn="ctr"/>
            <a:r>
              <a:rPr lang="en-US">
                <a:solidFill>
                  <a:schemeClr val="accent3">
                    <a:lumMod val="25000"/>
                  </a:schemeClr>
                </a:solidFill>
              </a:rPr>
              <a:t>Travelers can review their travel history through submissions of I94 documents reviewed by CBP.  Users enter their name, Date of Birth, Passport Number and Country of Issuance.</a:t>
            </a:r>
          </a:p>
          <a:p>
            <a:pPr algn="ctr"/>
            <a:endParaRPr lang="en-US">
              <a:solidFill>
                <a:schemeClr val="accent3">
                  <a:lumMod val="25000"/>
                </a:schemeClr>
              </a:solidFill>
            </a:endParaRPr>
          </a:p>
        </p:txBody>
      </p:sp>
      <p:pic>
        <p:nvPicPr>
          <p:cNvPr id="8" name="Picture 7"/>
          <p:cNvPicPr>
            <a:picLocks noChangeAspect="1"/>
          </p:cNvPicPr>
          <p:nvPr/>
        </p:nvPicPr>
        <p:blipFill rotWithShape="1">
          <a:blip r:embed="rId2"/>
          <a:srcRect r="56524"/>
          <a:stretch/>
        </p:blipFill>
        <p:spPr>
          <a:xfrm>
            <a:off x="9537277" y="5611313"/>
            <a:ext cx="2446536" cy="102761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stretch>
            <a:fillRect/>
          </a:stretch>
        </p:blipFill>
        <p:spPr>
          <a:xfrm>
            <a:off x="1043939" y="371473"/>
            <a:ext cx="6229350" cy="6267450"/>
          </a:xfrm>
          <a:prstGeom prst="rect">
            <a:avLst/>
          </a:prstGeom>
          <a:ln w="19050">
            <a:solidFill>
              <a:schemeClr val="accent3">
                <a:lumMod val="25000"/>
              </a:schemeClr>
            </a:solidFill>
          </a:ln>
        </p:spPr>
      </p:pic>
    </p:spTree>
    <p:extLst>
      <p:ext uri="{BB962C8B-B14F-4D97-AF65-F5344CB8AC3E}">
        <p14:creationId xmlns:p14="http://schemas.microsoft.com/office/powerpoint/2010/main" val="776433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7228" y="1454332"/>
            <a:ext cx="7032363" cy="3284675"/>
          </a:xfrm>
          <a:prstGeom prst="rect">
            <a:avLst/>
          </a:prstGeom>
          <a:ln w="19050">
            <a:solidFill>
              <a:schemeClr val="accent3">
                <a:lumMod val="25000"/>
              </a:schemeClr>
            </a:solidFill>
          </a:ln>
        </p:spPr>
      </p:pic>
      <p:sp>
        <p:nvSpPr>
          <p:cNvPr id="6" name="TextBox 5"/>
          <p:cNvSpPr txBox="1"/>
          <p:nvPr/>
        </p:nvSpPr>
        <p:spPr>
          <a:xfrm>
            <a:off x="7628709" y="2132243"/>
            <a:ext cx="3916703" cy="2031325"/>
          </a:xfrm>
          <a:prstGeom prst="rect">
            <a:avLst/>
          </a:prstGeom>
          <a:solidFill>
            <a:schemeClr val="accent4">
              <a:lumMod val="20000"/>
              <a:lumOff val="80000"/>
            </a:schemeClr>
          </a:solidFill>
          <a:ln w="19050">
            <a:solidFill>
              <a:schemeClr val="accent1">
                <a:lumMod val="75000"/>
              </a:schemeClr>
            </a:solidFill>
          </a:ln>
        </p:spPr>
        <p:txBody>
          <a:bodyPr wrap="square" rtlCol="0">
            <a:spAutoFit/>
          </a:bodyPr>
          <a:lstStyle/>
          <a:p>
            <a:pPr algn="ctr"/>
            <a:r>
              <a:rPr lang="en-US" b="1">
                <a:solidFill>
                  <a:schemeClr val="accent3">
                    <a:lumMod val="25000"/>
                  </a:schemeClr>
                </a:solidFill>
              </a:rPr>
              <a:t>Travel History</a:t>
            </a:r>
          </a:p>
          <a:p>
            <a:endParaRPr lang="en-US">
              <a:solidFill>
                <a:schemeClr val="accent3">
                  <a:lumMod val="25000"/>
                </a:schemeClr>
              </a:solidFill>
            </a:endParaRPr>
          </a:p>
          <a:p>
            <a:pPr algn="ctr"/>
            <a:r>
              <a:rPr lang="en-US">
                <a:solidFill>
                  <a:schemeClr val="accent3">
                    <a:lumMod val="25000"/>
                  </a:schemeClr>
                </a:solidFill>
              </a:rPr>
              <a:t>Result from travel history provide the date of entry, the mode of travel and the arrival/departure date.</a:t>
            </a:r>
          </a:p>
          <a:p>
            <a:pPr algn="ctr"/>
            <a:endParaRPr lang="en-US">
              <a:solidFill>
                <a:schemeClr val="accent3">
                  <a:lumMod val="25000"/>
                </a:schemeClr>
              </a:solidFill>
            </a:endParaRPr>
          </a:p>
          <a:p>
            <a:pPr algn="ctr"/>
            <a:endParaRPr lang="en-US">
              <a:solidFill>
                <a:schemeClr val="accent3">
                  <a:lumMod val="25000"/>
                </a:schemeClr>
              </a:solidFill>
            </a:endParaRPr>
          </a:p>
        </p:txBody>
      </p:sp>
      <p:pic>
        <p:nvPicPr>
          <p:cNvPr id="7" name="Picture 6"/>
          <p:cNvPicPr>
            <a:picLocks noChangeAspect="1"/>
          </p:cNvPicPr>
          <p:nvPr/>
        </p:nvPicPr>
        <p:blipFill rotWithShape="1">
          <a:blip r:embed="rId3"/>
          <a:srcRect r="56524"/>
          <a:stretch/>
        </p:blipFill>
        <p:spPr>
          <a:xfrm>
            <a:off x="9522035" y="5676627"/>
            <a:ext cx="2446536" cy="1027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1441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80366" y="1829621"/>
            <a:ext cx="4075611" cy="2585323"/>
          </a:xfrm>
          <a:prstGeom prst="rect">
            <a:avLst/>
          </a:prstGeom>
          <a:solidFill>
            <a:schemeClr val="accent4">
              <a:lumMod val="20000"/>
              <a:lumOff val="80000"/>
            </a:schemeClr>
          </a:solidFill>
          <a:ln w="19050">
            <a:solidFill>
              <a:schemeClr val="accent3">
                <a:lumMod val="25000"/>
              </a:schemeClr>
            </a:solidFill>
          </a:ln>
        </p:spPr>
        <p:txBody>
          <a:bodyPr wrap="square" rtlCol="0">
            <a:spAutoFit/>
          </a:bodyPr>
          <a:lstStyle/>
          <a:p>
            <a:pPr algn="ctr"/>
            <a:r>
              <a:rPr lang="en-US" b="1">
                <a:solidFill>
                  <a:schemeClr val="accent3">
                    <a:lumMod val="25000"/>
                  </a:schemeClr>
                </a:solidFill>
              </a:rPr>
              <a:t>Travel Compliance</a:t>
            </a:r>
          </a:p>
          <a:p>
            <a:pPr algn="ctr"/>
            <a:endParaRPr lang="en-US">
              <a:solidFill>
                <a:schemeClr val="accent3">
                  <a:lumMod val="25000"/>
                </a:schemeClr>
              </a:solidFill>
            </a:endParaRPr>
          </a:p>
          <a:p>
            <a:pPr algn="ctr"/>
            <a:r>
              <a:rPr lang="en-US">
                <a:solidFill>
                  <a:schemeClr val="accent3">
                    <a:lumMod val="25000"/>
                  </a:schemeClr>
                </a:solidFill>
              </a:rPr>
              <a:t>Travelers can review their travel history through submissions of I94 documents reviewed by CBP.  Users enter their name, Date of Birth, Passport Number and Country of Issuance.</a:t>
            </a:r>
          </a:p>
          <a:p>
            <a:pPr algn="ctr"/>
            <a:endParaRPr lang="en-US">
              <a:solidFill>
                <a:schemeClr val="accent3">
                  <a:lumMod val="25000"/>
                </a:schemeClr>
              </a:solidFill>
            </a:endParaRPr>
          </a:p>
        </p:txBody>
      </p:sp>
      <p:pic>
        <p:nvPicPr>
          <p:cNvPr id="8" name="Picture 7"/>
          <p:cNvPicPr>
            <a:picLocks noChangeAspect="1"/>
          </p:cNvPicPr>
          <p:nvPr/>
        </p:nvPicPr>
        <p:blipFill rotWithShape="1">
          <a:blip r:embed="rId2"/>
          <a:srcRect r="56524"/>
          <a:stretch/>
        </p:blipFill>
        <p:spPr>
          <a:xfrm>
            <a:off x="9553875" y="5659211"/>
            <a:ext cx="2446536" cy="102761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stretch>
            <a:fillRect/>
          </a:stretch>
        </p:blipFill>
        <p:spPr>
          <a:xfrm>
            <a:off x="500471" y="477905"/>
            <a:ext cx="6274798" cy="6208916"/>
          </a:xfrm>
          <a:prstGeom prst="rect">
            <a:avLst/>
          </a:prstGeom>
          <a:ln w="19050">
            <a:solidFill>
              <a:schemeClr val="accent3">
                <a:lumMod val="25000"/>
              </a:schemeClr>
            </a:solidFill>
          </a:ln>
        </p:spPr>
      </p:pic>
    </p:spTree>
    <p:extLst>
      <p:ext uri="{BB962C8B-B14F-4D97-AF65-F5344CB8AC3E}">
        <p14:creationId xmlns:p14="http://schemas.microsoft.com/office/powerpoint/2010/main" val="3358717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4053"/>
          <a:stretch/>
        </p:blipFill>
        <p:spPr>
          <a:xfrm>
            <a:off x="191589" y="1455751"/>
            <a:ext cx="5971298" cy="3647241"/>
          </a:xfrm>
          <a:prstGeom prst="rect">
            <a:avLst/>
          </a:prstGeom>
          <a:ln w="19050">
            <a:solidFill>
              <a:schemeClr val="accent3">
                <a:lumMod val="25000"/>
              </a:schemeClr>
            </a:solidFill>
          </a:ln>
        </p:spPr>
      </p:pic>
      <p:sp>
        <p:nvSpPr>
          <p:cNvPr id="6" name="TextBox 5"/>
          <p:cNvSpPr txBox="1"/>
          <p:nvPr/>
        </p:nvSpPr>
        <p:spPr>
          <a:xfrm>
            <a:off x="6428499" y="2402209"/>
            <a:ext cx="5574892" cy="2031325"/>
          </a:xfrm>
          <a:prstGeom prst="rect">
            <a:avLst/>
          </a:prstGeom>
          <a:solidFill>
            <a:schemeClr val="accent4">
              <a:lumMod val="20000"/>
              <a:lumOff val="80000"/>
            </a:schemeClr>
          </a:solidFill>
          <a:ln>
            <a:solidFill>
              <a:schemeClr val="accent3">
                <a:lumMod val="25000"/>
              </a:schemeClr>
            </a:solidFill>
          </a:ln>
        </p:spPr>
        <p:txBody>
          <a:bodyPr wrap="square" rtlCol="0">
            <a:spAutoFit/>
          </a:bodyPr>
          <a:lstStyle/>
          <a:p>
            <a:pPr algn="ctr"/>
            <a:r>
              <a:rPr lang="en-US" b="1">
                <a:solidFill>
                  <a:schemeClr val="accent3">
                    <a:lumMod val="25000"/>
                  </a:schemeClr>
                </a:solidFill>
              </a:rPr>
              <a:t>Travel Compliance</a:t>
            </a:r>
          </a:p>
          <a:p>
            <a:pPr algn="ctr"/>
            <a:endParaRPr lang="en-US">
              <a:solidFill>
                <a:schemeClr val="accent3">
                  <a:lumMod val="25000"/>
                </a:schemeClr>
              </a:solidFill>
            </a:endParaRPr>
          </a:p>
          <a:p>
            <a:pPr algn="ctr"/>
            <a:r>
              <a:rPr lang="en-US">
                <a:solidFill>
                  <a:schemeClr val="accent3">
                    <a:lumMod val="25000"/>
                  </a:schemeClr>
                </a:solidFill>
              </a:rPr>
              <a:t>Travelers can review the number of days left on their visa, the passport number and the country of issuance. When users overstay, the system provides a detailed message of the next steps. </a:t>
            </a:r>
          </a:p>
          <a:p>
            <a:pPr algn="ctr"/>
            <a:endParaRPr lang="en-US">
              <a:solidFill>
                <a:schemeClr val="accent3">
                  <a:lumMod val="25000"/>
                </a:schemeClr>
              </a:solidFill>
            </a:endParaRPr>
          </a:p>
        </p:txBody>
      </p:sp>
      <p:pic>
        <p:nvPicPr>
          <p:cNvPr id="7" name="Picture 6"/>
          <p:cNvPicPr>
            <a:picLocks noChangeAspect="1"/>
          </p:cNvPicPr>
          <p:nvPr/>
        </p:nvPicPr>
        <p:blipFill rotWithShape="1">
          <a:blip r:embed="rId3"/>
          <a:srcRect r="56524"/>
          <a:stretch/>
        </p:blipFill>
        <p:spPr>
          <a:xfrm>
            <a:off x="9556855" y="5641793"/>
            <a:ext cx="2446536" cy="1027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0591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13508" y="304799"/>
            <a:ext cx="7452412" cy="6139369"/>
          </a:xfrm>
          <a:prstGeom prst="rect">
            <a:avLst/>
          </a:prstGeom>
          <a:ln w="19050">
            <a:solidFill>
              <a:schemeClr val="accent3">
                <a:lumMod val="25000"/>
              </a:schemeClr>
            </a:solidFill>
          </a:ln>
        </p:spPr>
      </p:pic>
      <p:sp>
        <p:nvSpPr>
          <p:cNvPr id="6" name="TextBox 5"/>
          <p:cNvSpPr txBox="1"/>
          <p:nvPr/>
        </p:nvSpPr>
        <p:spPr>
          <a:xfrm>
            <a:off x="8020593" y="1937570"/>
            <a:ext cx="3701144" cy="2862322"/>
          </a:xfrm>
          <a:prstGeom prst="rect">
            <a:avLst/>
          </a:prstGeom>
          <a:solidFill>
            <a:schemeClr val="accent4">
              <a:lumMod val="20000"/>
              <a:lumOff val="80000"/>
            </a:schemeClr>
          </a:solidFill>
          <a:ln w="19050">
            <a:solidFill>
              <a:schemeClr val="accent3">
                <a:lumMod val="25000"/>
              </a:schemeClr>
            </a:solidFill>
          </a:ln>
        </p:spPr>
        <p:txBody>
          <a:bodyPr wrap="square" rtlCol="0">
            <a:spAutoFit/>
          </a:bodyPr>
          <a:lstStyle/>
          <a:p>
            <a:pPr algn="ctr"/>
            <a:r>
              <a:rPr lang="en-US" b="1">
                <a:solidFill>
                  <a:schemeClr val="accent3">
                    <a:lumMod val="25000"/>
                  </a:schemeClr>
                </a:solidFill>
              </a:rPr>
              <a:t>Travel Compliance</a:t>
            </a:r>
          </a:p>
          <a:p>
            <a:pPr algn="ctr"/>
            <a:endParaRPr lang="en-US" b="1">
              <a:solidFill>
                <a:schemeClr val="accent3">
                  <a:lumMod val="25000"/>
                </a:schemeClr>
              </a:solidFill>
            </a:endParaRPr>
          </a:p>
          <a:p>
            <a:pPr algn="ctr"/>
            <a:r>
              <a:rPr lang="en-US">
                <a:solidFill>
                  <a:schemeClr val="accent3">
                    <a:lumMod val="25000"/>
                  </a:schemeClr>
                </a:solidFill>
              </a:rPr>
              <a:t>Travelers will be notified by email the days remaining in the United States.  The days remaining in the United States are the days left in the travelers admission period. The number is calculated from the day of the query until the last day of the travelers admission period. </a:t>
            </a:r>
          </a:p>
        </p:txBody>
      </p:sp>
      <p:pic>
        <p:nvPicPr>
          <p:cNvPr id="4" name="Picture 3"/>
          <p:cNvPicPr>
            <a:picLocks noChangeAspect="1"/>
          </p:cNvPicPr>
          <p:nvPr/>
        </p:nvPicPr>
        <p:blipFill rotWithShape="1">
          <a:blip r:embed="rId3"/>
          <a:srcRect r="56524"/>
          <a:stretch/>
        </p:blipFill>
        <p:spPr>
          <a:xfrm>
            <a:off x="9626523" y="5720171"/>
            <a:ext cx="2446536" cy="1027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058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04788" y="239220"/>
            <a:ext cx="5826640" cy="6475089"/>
          </a:xfrm>
          <a:prstGeom prst="rect">
            <a:avLst/>
          </a:prstGeom>
          <a:ln w="19050">
            <a:solidFill>
              <a:schemeClr val="accent3">
                <a:lumMod val="25000"/>
              </a:schemeClr>
            </a:solidFill>
          </a:ln>
        </p:spPr>
      </p:pic>
      <p:sp>
        <p:nvSpPr>
          <p:cNvPr id="6" name="TextBox 5"/>
          <p:cNvSpPr txBox="1"/>
          <p:nvPr/>
        </p:nvSpPr>
        <p:spPr>
          <a:xfrm>
            <a:off x="6958149" y="2551611"/>
            <a:ext cx="4711338" cy="2031325"/>
          </a:xfrm>
          <a:prstGeom prst="rect">
            <a:avLst/>
          </a:prstGeom>
          <a:solidFill>
            <a:schemeClr val="accent4">
              <a:lumMod val="20000"/>
              <a:lumOff val="80000"/>
            </a:schemeClr>
          </a:solidFill>
          <a:ln w="19050">
            <a:solidFill>
              <a:schemeClr val="accent3">
                <a:lumMod val="25000"/>
              </a:schemeClr>
            </a:solidFill>
          </a:ln>
        </p:spPr>
        <p:txBody>
          <a:bodyPr wrap="square" rtlCol="0">
            <a:spAutoFit/>
          </a:bodyPr>
          <a:lstStyle/>
          <a:p>
            <a:pPr algn="ctr"/>
            <a:r>
              <a:rPr lang="en-US" b="1">
                <a:solidFill>
                  <a:schemeClr val="accent3">
                    <a:lumMod val="25000"/>
                  </a:schemeClr>
                </a:solidFill>
              </a:rPr>
              <a:t>Travel Compliance</a:t>
            </a:r>
          </a:p>
          <a:p>
            <a:pPr algn="ctr"/>
            <a:endParaRPr lang="en-US" b="1">
              <a:solidFill>
                <a:schemeClr val="accent3">
                  <a:lumMod val="25000"/>
                </a:schemeClr>
              </a:solidFill>
            </a:endParaRPr>
          </a:p>
          <a:p>
            <a:pPr algn="ctr"/>
            <a:r>
              <a:rPr lang="en-US">
                <a:solidFill>
                  <a:schemeClr val="accent3">
                    <a:lumMod val="25000"/>
                  </a:schemeClr>
                </a:solidFill>
              </a:rPr>
              <a:t>Displays the date the traveler became an overstay. Also display the number of days the traveler has overstayed.  Include the violation description and action. Travelers will be notified by email. </a:t>
            </a:r>
          </a:p>
        </p:txBody>
      </p:sp>
      <p:pic>
        <p:nvPicPr>
          <p:cNvPr id="5" name="Picture 4"/>
          <p:cNvPicPr>
            <a:picLocks noChangeAspect="1"/>
          </p:cNvPicPr>
          <p:nvPr/>
        </p:nvPicPr>
        <p:blipFill rotWithShape="1">
          <a:blip r:embed="rId3"/>
          <a:srcRect r="56524"/>
          <a:stretch/>
        </p:blipFill>
        <p:spPr>
          <a:xfrm>
            <a:off x="9582980" y="5686699"/>
            <a:ext cx="2446536" cy="1027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9771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669" y="3901440"/>
            <a:ext cx="8846574" cy="535022"/>
          </a:xfrm>
        </p:spPr>
        <p:txBody>
          <a:bodyPr>
            <a:normAutofit/>
          </a:bodyPr>
          <a:lstStyle/>
          <a:p>
            <a:r>
              <a:rPr lang="en-US" sz="2000" dirty="0">
                <a:solidFill>
                  <a:schemeClr val="accent2"/>
                </a:solidFill>
              </a:rPr>
              <a:t>Last updated by Soraena </a:t>
            </a:r>
            <a:r>
              <a:rPr lang="en-US" sz="2000" dirty="0" err="1">
                <a:solidFill>
                  <a:schemeClr val="accent2"/>
                </a:solidFill>
              </a:rPr>
              <a:t>Giles-Outlaw</a:t>
            </a:r>
            <a:r>
              <a:rPr lang="en-US" sz="2000" dirty="0">
                <a:solidFill>
                  <a:schemeClr val="accent2"/>
                </a:solidFill>
              </a:rPr>
              <a:t> 2/2021</a:t>
            </a:r>
          </a:p>
        </p:txBody>
      </p:sp>
      <p:pic>
        <p:nvPicPr>
          <p:cNvPr id="4" name="Picture 7" descr="cbp seal"/>
          <p:cNvPicPr>
            <a:picLocks noChangeAspect="1" noChangeArrowheads="1"/>
          </p:cNvPicPr>
          <p:nvPr/>
        </p:nvPicPr>
        <p:blipFill>
          <a:blip r:embed="rId2"/>
          <a:srcRect/>
          <a:stretch>
            <a:fillRect/>
          </a:stretch>
        </p:blipFill>
        <p:spPr bwMode="auto">
          <a:xfrm>
            <a:off x="4607806" y="1005652"/>
            <a:ext cx="2794479" cy="2593363"/>
          </a:xfrm>
          <a:prstGeom prst="rect">
            <a:avLst/>
          </a:prstGeom>
          <a:noFill/>
          <a:ln w="9525">
            <a:noFill/>
            <a:miter lim="800000"/>
            <a:headEnd/>
            <a:tailEnd/>
          </a:ln>
        </p:spPr>
      </p:pic>
      <p:pic>
        <p:nvPicPr>
          <p:cNvPr id="5" name="Picture 4"/>
          <p:cNvPicPr>
            <a:picLocks noChangeAspect="1"/>
          </p:cNvPicPr>
          <p:nvPr/>
        </p:nvPicPr>
        <p:blipFill rotWithShape="1">
          <a:blip r:embed="rId3"/>
          <a:srcRect r="56524"/>
          <a:stretch/>
        </p:blipFill>
        <p:spPr>
          <a:xfrm>
            <a:off x="9556855" y="5641793"/>
            <a:ext cx="2446536" cy="1027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4515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350000" y="1371600"/>
            <a:ext cx="5203826" cy="2585323"/>
          </a:xfrm>
          <a:prstGeom prst="rect">
            <a:avLst/>
          </a:prstGeom>
          <a:solidFill>
            <a:schemeClr val="accent4">
              <a:lumMod val="20000"/>
              <a:lumOff val="80000"/>
            </a:schemeClr>
          </a:solidFill>
          <a:ln w="28575">
            <a:solidFill>
              <a:schemeClr val="accent3">
                <a:lumMod val="25000"/>
              </a:schemeClr>
            </a:solidFill>
          </a:ln>
        </p:spPr>
        <p:txBody>
          <a:bodyPr wrap="square" rtlCol="0">
            <a:spAutoFit/>
          </a:bodyPr>
          <a:lstStyle/>
          <a:p>
            <a:endParaRPr lang="en-US"/>
          </a:p>
          <a:p>
            <a:pPr algn="ctr"/>
            <a:r>
              <a:rPr lang="en-US" b="1">
                <a:solidFill>
                  <a:schemeClr val="accent3">
                    <a:lumMod val="25000"/>
                  </a:schemeClr>
                </a:solidFill>
              </a:rPr>
              <a:t>Security Notification</a:t>
            </a:r>
          </a:p>
          <a:p>
            <a:endParaRPr lang="en-US">
              <a:solidFill>
                <a:schemeClr val="accent3">
                  <a:lumMod val="25000"/>
                </a:schemeClr>
              </a:solidFill>
            </a:endParaRPr>
          </a:p>
          <a:p>
            <a:pPr algn="ctr"/>
            <a:r>
              <a:rPr lang="en-US">
                <a:solidFill>
                  <a:schemeClr val="accent3">
                    <a:lumMod val="25000"/>
                  </a:schemeClr>
                </a:solidFill>
              </a:rPr>
              <a:t>Users are required to confirm that they are eligible to create a provisional I-94. The Security Warning appears every time a user attempts to access the I-94 website. </a:t>
            </a:r>
          </a:p>
          <a:p>
            <a:endParaRPr lang="en-US"/>
          </a:p>
          <a:p>
            <a:endParaRPr lang="en-US"/>
          </a:p>
        </p:txBody>
      </p:sp>
      <p:pic>
        <p:nvPicPr>
          <p:cNvPr id="9" name="Picture 8"/>
          <p:cNvPicPr>
            <a:picLocks noChangeAspect="1"/>
          </p:cNvPicPr>
          <p:nvPr/>
        </p:nvPicPr>
        <p:blipFill rotWithShape="1">
          <a:blip r:embed="rId2"/>
          <a:srcRect r="56524"/>
          <a:stretch/>
        </p:blipFill>
        <p:spPr>
          <a:xfrm>
            <a:off x="9783293" y="5633086"/>
            <a:ext cx="2194560" cy="921774"/>
          </a:xfrm>
          <a:prstGeom prst="rect">
            <a:avLst/>
          </a:prstGeom>
          <a:ln>
            <a:noFill/>
          </a:ln>
          <a:effectLst>
            <a:outerShdw blurRad="292100" dist="139700" dir="2700000" algn="tl" rotWithShape="0">
              <a:srgbClr val="333333">
                <a:alpha val="65000"/>
              </a:srgbClr>
            </a:outerShdw>
          </a:effectLst>
        </p:spPr>
      </p:pic>
      <p:pic>
        <p:nvPicPr>
          <p:cNvPr id="10" name="Content Placeholder 9">
            <a:extLst>
              <a:ext uri="{FF2B5EF4-FFF2-40B4-BE49-F238E27FC236}">
                <a16:creationId xmlns:a16="http://schemas.microsoft.com/office/drawing/2014/main" id="{F3DD7AC9-F137-48F9-A5E0-E7DA020B61A6}"/>
              </a:ext>
            </a:extLst>
          </p:cNvPr>
          <p:cNvPicPr>
            <a:picLocks noGrp="1" noChangeAspect="1"/>
          </p:cNvPicPr>
          <p:nvPr>
            <p:ph idx="1"/>
          </p:nvPr>
        </p:nvPicPr>
        <p:blipFill>
          <a:blip r:embed="rId3"/>
          <a:stretch>
            <a:fillRect/>
          </a:stretch>
        </p:blipFill>
        <p:spPr>
          <a:xfrm>
            <a:off x="435457" y="212856"/>
            <a:ext cx="5246252" cy="6445395"/>
          </a:xfrm>
        </p:spPr>
      </p:pic>
    </p:spTree>
    <p:extLst>
      <p:ext uri="{BB962C8B-B14F-4D97-AF65-F5344CB8AC3E}">
        <p14:creationId xmlns:p14="http://schemas.microsoft.com/office/powerpoint/2010/main" val="3736869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96100" y="1647825"/>
            <a:ext cx="5146573" cy="2585323"/>
          </a:xfrm>
          <a:prstGeom prst="rect">
            <a:avLst/>
          </a:prstGeom>
          <a:solidFill>
            <a:schemeClr val="accent4">
              <a:lumMod val="20000"/>
              <a:lumOff val="80000"/>
            </a:schemeClr>
          </a:solidFill>
          <a:ln w="28575">
            <a:solidFill>
              <a:schemeClr val="accent3">
                <a:lumMod val="25000"/>
              </a:schemeClr>
            </a:solidFill>
          </a:ln>
        </p:spPr>
        <p:txBody>
          <a:bodyPr wrap="square" rtlCol="0">
            <a:spAutoFit/>
          </a:bodyPr>
          <a:lstStyle/>
          <a:p>
            <a:pPr algn="ctr"/>
            <a:endParaRPr lang="en-US" b="1">
              <a:solidFill>
                <a:schemeClr val="accent3">
                  <a:lumMod val="25000"/>
                </a:schemeClr>
              </a:solidFill>
            </a:endParaRPr>
          </a:p>
          <a:p>
            <a:pPr algn="ctr"/>
            <a:r>
              <a:rPr lang="en-US" b="1">
                <a:solidFill>
                  <a:schemeClr val="accent3">
                    <a:lumMod val="25000"/>
                  </a:schemeClr>
                </a:solidFill>
              </a:rPr>
              <a:t>Obtain a Provisional I-94</a:t>
            </a:r>
          </a:p>
          <a:p>
            <a:endParaRPr lang="en-US">
              <a:solidFill>
                <a:schemeClr val="accent3">
                  <a:lumMod val="25000"/>
                </a:schemeClr>
              </a:solidFill>
            </a:endParaRPr>
          </a:p>
          <a:p>
            <a:pPr algn="ctr"/>
            <a:r>
              <a:rPr lang="en-US">
                <a:solidFill>
                  <a:schemeClr val="accent3">
                    <a:lumMod val="25000"/>
                  </a:schemeClr>
                </a:solidFill>
              </a:rPr>
              <a:t>Provisional I-94s can only be obtained for land crossings. This page warns the travel they are applying for provisional only and provides the steps for completing the I-94. </a:t>
            </a:r>
          </a:p>
          <a:p>
            <a:endParaRPr lang="en-US">
              <a:solidFill>
                <a:schemeClr val="accent3">
                  <a:lumMod val="25000"/>
                </a:schemeClr>
              </a:solidFill>
            </a:endParaRPr>
          </a:p>
          <a:p>
            <a:endParaRPr lang="en-US">
              <a:solidFill>
                <a:schemeClr val="accent3">
                  <a:lumMod val="25000"/>
                </a:schemeClr>
              </a:solidFill>
            </a:endParaRPr>
          </a:p>
        </p:txBody>
      </p:sp>
      <p:pic>
        <p:nvPicPr>
          <p:cNvPr id="11" name="Content Placeholder 10"/>
          <p:cNvPicPr>
            <a:picLocks noGrp="1" noChangeAspect="1"/>
          </p:cNvPicPr>
          <p:nvPr>
            <p:ph idx="1"/>
          </p:nvPr>
        </p:nvPicPr>
        <p:blipFill rotWithShape="1">
          <a:blip r:embed="rId2"/>
          <a:srcRect l="620" t="158" b="29376"/>
          <a:stretch/>
        </p:blipFill>
        <p:spPr>
          <a:xfrm>
            <a:off x="279763" y="1114425"/>
            <a:ext cx="6443112" cy="4657725"/>
          </a:xfrm>
          <a:prstGeom prst="rect">
            <a:avLst/>
          </a:prstGeom>
          <a:ln w="28575">
            <a:solidFill>
              <a:schemeClr val="accent3">
                <a:lumMod val="25000"/>
              </a:schemeClr>
            </a:solidFill>
          </a:ln>
        </p:spPr>
      </p:pic>
      <p:pic>
        <p:nvPicPr>
          <p:cNvPr id="12" name="Picture 11"/>
          <p:cNvPicPr>
            <a:picLocks noChangeAspect="1"/>
          </p:cNvPicPr>
          <p:nvPr/>
        </p:nvPicPr>
        <p:blipFill rotWithShape="1">
          <a:blip r:embed="rId3"/>
          <a:srcRect r="56524"/>
          <a:stretch/>
        </p:blipFill>
        <p:spPr>
          <a:xfrm>
            <a:off x="9757167" y="5772150"/>
            <a:ext cx="2194560" cy="9217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7372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9378" y="1404048"/>
            <a:ext cx="5574892" cy="2308324"/>
          </a:xfrm>
          <a:prstGeom prst="rect">
            <a:avLst/>
          </a:prstGeom>
          <a:solidFill>
            <a:schemeClr val="accent4">
              <a:lumMod val="20000"/>
              <a:lumOff val="80000"/>
            </a:schemeClr>
          </a:solidFill>
          <a:ln w="28575">
            <a:solidFill>
              <a:schemeClr val="accent3">
                <a:lumMod val="25000"/>
              </a:schemeClr>
            </a:solidFill>
          </a:ln>
        </p:spPr>
        <p:txBody>
          <a:bodyPr wrap="square" rtlCol="0">
            <a:spAutoFit/>
          </a:bodyPr>
          <a:lstStyle/>
          <a:p>
            <a:pPr algn="ctr"/>
            <a:r>
              <a:rPr lang="en-US" b="1">
                <a:solidFill>
                  <a:schemeClr val="accent3">
                    <a:lumMod val="25000"/>
                  </a:schemeClr>
                </a:solidFill>
              </a:rPr>
              <a:t>Obtain a Provisional I-94</a:t>
            </a:r>
          </a:p>
          <a:p>
            <a:endParaRPr lang="en-US">
              <a:solidFill>
                <a:schemeClr val="accent3">
                  <a:lumMod val="25000"/>
                </a:schemeClr>
              </a:solidFill>
            </a:endParaRPr>
          </a:p>
          <a:p>
            <a:pPr algn="ctr"/>
            <a:r>
              <a:rPr lang="en-US">
                <a:solidFill>
                  <a:schemeClr val="accent3">
                    <a:lumMod val="25000"/>
                  </a:schemeClr>
                </a:solidFill>
              </a:rPr>
              <a:t>Based upon the type of document selected, the traveler must fill in additional pieces of information. For Border Crossing Cards– this includes the Border Crossing Card number. Passports require the country of issuance, the issuance date, expiration date, visa number and visa issuance date.</a:t>
            </a:r>
          </a:p>
        </p:txBody>
      </p:sp>
      <p:pic>
        <p:nvPicPr>
          <p:cNvPr id="10" name="Picture 9"/>
          <p:cNvPicPr>
            <a:picLocks noChangeAspect="1"/>
          </p:cNvPicPr>
          <p:nvPr/>
        </p:nvPicPr>
        <p:blipFill rotWithShape="1">
          <a:blip r:embed="rId2"/>
          <a:srcRect r="56524"/>
          <a:stretch/>
        </p:blipFill>
        <p:spPr>
          <a:xfrm>
            <a:off x="9373990" y="5572125"/>
            <a:ext cx="2446536" cy="102761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3"/>
          <a:stretch>
            <a:fillRect/>
          </a:stretch>
        </p:blipFill>
        <p:spPr>
          <a:xfrm>
            <a:off x="420052" y="346364"/>
            <a:ext cx="5147628" cy="6113491"/>
          </a:xfrm>
          <a:prstGeom prst="rect">
            <a:avLst/>
          </a:prstGeom>
          <a:ln w="28575">
            <a:solidFill>
              <a:schemeClr val="accent3">
                <a:lumMod val="25000"/>
              </a:schemeClr>
            </a:solidFill>
          </a:ln>
        </p:spPr>
      </p:pic>
    </p:spTree>
    <p:extLst>
      <p:ext uri="{BB962C8B-B14F-4D97-AF65-F5344CB8AC3E}">
        <p14:creationId xmlns:p14="http://schemas.microsoft.com/office/powerpoint/2010/main" val="2113845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66869" y="52719"/>
            <a:ext cx="3959901" cy="3044988"/>
          </a:xfrm>
          <a:prstGeom prst="rect">
            <a:avLst/>
          </a:prstGeom>
          <a:ln w="12700">
            <a:solidFill>
              <a:schemeClr val="accent3">
                <a:lumMod val="25000"/>
              </a:schemeClr>
            </a:solidFill>
          </a:ln>
        </p:spPr>
      </p:pic>
      <p:sp>
        <p:nvSpPr>
          <p:cNvPr id="6" name="TextBox 5"/>
          <p:cNvSpPr txBox="1"/>
          <p:nvPr/>
        </p:nvSpPr>
        <p:spPr>
          <a:xfrm>
            <a:off x="6245634" y="1575213"/>
            <a:ext cx="5574892" cy="2031325"/>
          </a:xfrm>
          <a:prstGeom prst="rect">
            <a:avLst/>
          </a:prstGeom>
          <a:solidFill>
            <a:schemeClr val="accent4">
              <a:lumMod val="20000"/>
              <a:lumOff val="80000"/>
            </a:schemeClr>
          </a:solidFill>
          <a:ln w="28575">
            <a:solidFill>
              <a:schemeClr val="accent3">
                <a:lumMod val="25000"/>
              </a:schemeClr>
            </a:solidFill>
          </a:ln>
        </p:spPr>
        <p:txBody>
          <a:bodyPr wrap="square" rtlCol="0">
            <a:spAutoFit/>
          </a:bodyPr>
          <a:lstStyle/>
          <a:p>
            <a:pPr algn="ctr"/>
            <a:r>
              <a:rPr lang="en-US" b="1">
                <a:solidFill>
                  <a:schemeClr val="accent3">
                    <a:lumMod val="25000"/>
                  </a:schemeClr>
                </a:solidFill>
              </a:rPr>
              <a:t>Obtain a Provisional I-94</a:t>
            </a:r>
          </a:p>
          <a:p>
            <a:endParaRPr lang="en-US">
              <a:solidFill>
                <a:schemeClr val="accent3">
                  <a:lumMod val="25000"/>
                </a:schemeClr>
              </a:solidFill>
            </a:endParaRPr>
          </a:p>
          <a:p>
            <a:pPr algn="ctr"/>
            <a:r>
              <a:rPr lang="en-US">
                <a:solidFill>
                  <a:schemeClr val="accent3">
                    <a:lumMod val="25000"/>
                  </a:schemeClr>
                </a:solidFill>
              </a:rPr>
              <a:t>Travelers can see sample versions of Border Crossing Cards and Passports for the information required by the form. Clickable images of each document can be displayed from every page within the I-94 website.</a:t>
            </a:r>
          </a:p>
        </p:txBody>
      </p:sp>
      <p:pic>
        <p:nvPicPr>
          <p:cNvPr id="7" name="Content Placeholder 3"/>
          <p:cNvPicPr>
            <a:picLocks noChangeAspect="1"/>
          </p:cNvPicPr>
          <p:nvPr/>
        </p:nvPicPr>
        <p:blipFill>
          <a:blip r:embed="rId3"/>
          <a:stretch>
            <a:fillRect/>
          </a:stretch>
        </p:blipFill>
        <p:spPr>
          <a:xfrm>
            <a:off x="87819" y="2465006"/>
            <a:ext cx="4343933" cy="2926080"/>
          </a:xfrm>
          <a:prstGeom prst="rect">
            <a:avLst/>
          </a:prstGeom>
          <a:ln w="12700">
            <a:solidFill>
              <a:schemeClr val="accent3">
                <a:lumMod val="25000"/>
              </a:schemeClr>
            </a:solidFill>
          </a:ln>
          <a:effectLst>
            <a:outerShdw blurRad="25400" dir="17880000">
              <a:srgbClr val="000000">
                <a:alpha val="46000"/>
              </a:srgbClr>
            </a:outerShdw>
          </a:effectLst>
        </p:spPr>
      </p:pic>
      <p:pic>
        <p:nvPicPr>
          <p:cNvPr id="8" name="Content Placeholder 3"/>
          <p:cNvPicPr>
            <a:picLocks noChangeAspect="1"/>
          </p:cNvPicPr>
          <p:nvPr/>
        </p:nvPicPr>
        <p:blipFill rotWithShape="1">
          <a:blip r:embed="rId4"/>
          <a:srcRect l="198" t="247" r="29960" b="50864"/>
          <a:stretch/>
        </p:blipFill>
        <p:spPr>
          <a:xfrm>
            <a:off x="3806530" y="3730407"/>
            <a:ext cx="4983482" cy="2794523"/>
          </a:xfrm>
          <a:prstGeom prst="rect">
            <a:avLst/>
          </a:prstGeom>
          <a:ln w="12700">
            <a:solidFill>
              <a:schemeClr val="accent3">
                <a:lumMod val="25000"/>
              </a:schemeClr>
            </a:solidFill>
          </a:ln>
          <a:effectLst>
            <a:outerShdw blurRad="25400" dir="17880000">
              <a:srgbClr val="000000">
                <a:alpha val="46000"/>
              </a:srgbClr>
            </a:outerShdw>
          </a:effectLst>
        </p:spPr>
      </p:pic>
      <p:pic>
        <p:nvPicPr>
          <p:cNvPr id="9" name="Picture 8"/>
          <p:cNvPicPr>
            <a:picLocks noChangeAspect="1"/>
          </p:cNvPicPr>
          <p:nvPr/>
        </p:nvPicPr>
        <p:blipFill rotWithShape="1">
          <a:blip r:embed="rId5"/>
          <a:srcRect r="56524"/>
          <a:stretch/>
        </p:blipFill>
        <p:spPr>
          <a:xfrm>
            <a:off x="9373990" y="5572125"/>
            <a:ext cx="2446536" cy="1027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2019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45634" y="1575213"/>
            <a:ext cx="5574892" cy="923330"/>
          </a:xfrm>
          <a:prstGeom prst="rect">
            <a:avLst/>
          </a:prstGeom>
          <a:solidFill>
            <a:schemeClr val="accent4">
              <a:lumMod val="20000"/>
              <a:lumOff val="80000"/>
            </a:schemeClr>
          </a:solidFill>
          <a:ln w="28575">
            <a:solidFill>
              <a:schemeClr val="accent3">
                <a:lumMod val="25000"/>
              </a:schemeClr>
            </a:solidFill>
          </a:ln>
        </p:spPr>
        <p:txBody>
          <a:bodyPr wrap="square" lIns="91440" tIns="45720" rIns="91440" bIns="45720" rtlCol="0" anchor="t">
            <a:spAutoFit/>
          </a:bodyPr>
          <a:lstStyle/>
          <a:p>
            <a:pPr algn="ctr"/>
            <a:r>
              <a:rPr lang="en-US" b="1">
                <a:solidFill>
                  <a:schemeClr val="accent3">
                    <a:lumMod val="25000"/>
                  </a:schemeClr>
                </a:solidFill>
              </a:rPr>
              <a:t>Obtain a Provisional I-94</a:t>
            </a:r>
          </a:p>
          <a:p>
            <a:endParaRPr lang="en-US">
              <a:solidFill>
                <a:schemeClr val="accent3">
                  <a:lumMod val="25000"/>
                </a:schemeClr>
              </a:solidFill>
            </a:endParaRPr>
          </a:p>
          <a:p>
            <a:pPr algn="ctr"/>
            <a:r>
              <a:rPr lang="en-US">
                <a:solidFill>
                  <a:schemeClr val="accent3">
                    <a:lumMod val="25000"/>
                  </a:schemeClr>
                </a:solidFill>
                <a:latin typeface="Arial"/>
                <a:cs typeface="Arial"/>
              </a:rPr>
              <a:t>.</a:t>
            </a:r>
          </a:p>
        </p:txBody>
      </p:sp>
      <p:pic>
        <p:nvPicPr>
          <p:cNvPr id="9" name="Picture 8"/>
          <p:cNvPicPr>
            <a:picLocks noChangeAspect="1"/>
          </p:cNvPicPr>
          <p:nvPr/>
        </p:nvPicPr>
        <p:blipFill rotWithShape="1">
          <a:blip r:embed="rId2"/>
          <a:srcRect r="56524"/>
          <a:stretch/>
        </p:blipFill>
        <p:spPr>
          <a:xfrm>
            <a:off x="9373990" y="5572125"/>
            <a:ext cx="2446536" cy="1027610"/>
          </a:xfrm>
          <a:prstGeom prst="rect">
            <a:avLst/>
          </a:prstGeom>
          <a:ln>
            <a:noFill/>
          </a:ln>
          <a:effectLst>
            <a:outerShdw blurRad="292100" dist="139700" dir="2700000" algn="tl" rotWithShape="0">
              <a:srgbClr val="333333">
                <a:alpha val="65000"/>
              </a:srgbClr>
            </a:outerShdw>
          </a:effectLst>
        </p:spPr>
      </p:pic>
      <p:pic>
        <p:nvPicPr>
          <p:cNvPr id="5" name="Picture 9">
            <a:extLst>
              <a:ext uri="{FF2B5EF4-FFF2-40B4-BE49-F238E27FC236}">
                <a16:creationId xmlns:a16="http://schemas.microsoft.com/office/drawing/2014/main" id="{B1902DE2-82E2-472D-9F63-D43CBED08884}"/>
              </a:ext>
            </a:extLst>
          </p:cNvPr>
          <p:cNvPicPr>
            <a:picLocks noChangeAspect="1"/>
          </p:cNvPicPr>
          <p:nvPr/>
        </p:nvPicPr>
        <p:blipFill>
          <a:blip r:embed="rId3"/>
          <a:stretch>
            <a:fillRect/>
          </a:stretch>
        </p:blipFill>
        <p:spPr>
          <a:xfrm>
            <a:off x="205740" y="996169"/>
            <a:ext cx="4564380" cy="2511081"/>
          </a:xfrm>
          <a:prstGeom prst="rect">
            <a:avLst/>
          </a:prstGeom>
        </p:spPr>
      </p:pic>
      <p:pic>
        <p:nvPicPr>
          <p:cNvPr id="10" name="Picture 10">
            <a:extLst>
              <a:ext uri="{FF2B5EF4-FFF2-40B4-BE49-F238E27FC236}">
                <a16:creationId xmlns:a16="http://schemas.microsoft.com/office/drawing/2014/main" id="{DFB2B140-47AE-48CE-8BF8-AFFBF98A5619}"/>
              </a:ext>
            </a:extLst>
          </p:cNvPr>
          <p:cNvPicPr>
            <a:picLocks noChangeAspect="1"/>
          </p:cNvPicPr>
          <p:nvPr/>
        </p:nvPicPr>
        <p:blipFill>
          <a:blip r:embed="rId4"/>
          <a:stretch>
            <a:fillRect/>
          </a:stretch>
        </p:blipFill>
        <p:spPr>
          <a:xfrm>
            <a:off x="1531620" y="2983523"/>
            <a:ext cx="4564380" cy="2399714"/>
          </a:xfrm>
          <a:prstGeom prst="rect">
            <a:avLst/>
          </a:prstGeom>
        </p:spPr>
      </p:pic>
    </p:spTree>
    <p:extLst>
      <p:ext uri="{BB962C8B-B14F-4D97-AF65-F5344CB8AC3E}">
        <p14:creationId xmlns:p14="http://schemas.microsoft.com/office/powerpoint/2010/main" val="106593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46774" y="205050"/>
            <a:ext cx="4742290" cy="6492240"/>
          </a:xfrm>
          <a:prstGeom prst="rect">
            <a:avLst/>
          </a:prstGeom>
          <a:ln w="19050">
            <a:solidFill>
              <a:schemeClr val="accent3">
                <a:lumMod val="25000"/>
              </a:schemeClr>
            </a:solidFill>
          </a:ln>
        </p:spPr>
      </p:pic>
      <p:sp>
        <p:nvSpPr>
          <p:cNvPr id="8" name="TextBox 7"/>
          <p:cNvSpPr txBox="1"/>
          <p:nvPr/>
        </p:nvSpPr>
        <p:spPr>
          <a:xfrm>
            <a:off x="6063236" y="2303760"/>
            <a:ext cx="5574892" cy="1754326"/>
          </a:xfrm>
          <a:prstGeom prst="rect">
            <a:avLst/>
          </a:prstGeom>
          <a:solidFill>
            <a:schemeClr val="accent4">
              <a:lumMod val="20000"/>
              <a:lumOff val="80000"/>
            </a:schemeClr>
          </a:solidFill>
          <a:ln w="19050">
            <a:solidFill>
              <a:schemeClr val="accent3">
                <a:lumMod val="25000"/>
              </a:schemeClr>
            </a:solidFill>
          </a:ln>
        </p:spPr>
        <p:txBody>
          <a:bodyPr wrap="square" rtlCol="0">
            <a:spAutoFit/>
          </a:bodyPr>
          <a:lstStyle/>
          <a:p>
            <a:pPr algn="ctr"/>
            <a:r>
              <a:rPr lang="en-US" b="1">
                <a:solidFill>
                  <a:schemeClr val="accent3">
                    <a:lumMod val="25000"/>
                  </a:schemeClr>
                </a:solidFill>
              </a:rPr>
              <a:t>Obtain a Provisional I-94 (Continue)</a:t>
            </a:r>
          </a:p>
          <a:p>
            <a:pPr algn="ctr"/>
            <a:endParaRPr lang="en-US">
              <a:solidFill>
                <a:schemeClr val="accent3">
                  <a:lumMod val="25000"/>
                </a:schemeClr>
              </a:solidFill>
            </a:endParaRPr>
          </a:p>
          <a:p>
            <a:pPr algn="ctr"/>
            <a:r>
              <a:rPr lang="en-US">
                <a:solidFill>
                  <a:schemeClr val="accent3">
                    <a:lumMod val="25000"/>
                  </a:schemeClr>
                </a:solidFill>
              </a:rPr>
              <a:t>After choosing the type of document, travelers must provide payment information including the city, state, zip code and address. All fields are needed to successfully process the payment.</a:t>
            </a:r>
          </a:p>
        </p:txBody>
      </p:sp>
      <p:pic>
        <p:nvPicPr>
          <p:cNvPr id="6" name="Picture 5"/>
          <p:cNvPicPr>
            <a:picLocks noChangeAspect="1"/>
          </p:cNvPicPr>
          <p:nvPr/>
        </p:nvPicPr>
        <p:blipFill rotWithShape="1">
          <a:blip r:embed="rId3"/>
          <a:srcRect r="56524"/>
          <a:stretch/>
        </p:blipFill>
        <p:spPr>
          <a:xfrm>
            <a:off x="9373990" y="5572125"/>
            <a:ext cx="2446536" cy="1027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1795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52796" y="2136120"/>
            <a:ext cx="5574892" cy="1754326"/>
          </a:xfrm>
          <a:prstGeom prst="rect">
            <a:avLst/>
          </a:prstGeom>
          <a:solidFill>
            <a:schemeClr val="accent4">
              <a:lumMod val="20000"/>
              <a:lumOff val="80000"/>
            </a:schemeClr>
          </a:solidFill>
          <a:ln w="19050">
            <a:solidFill>
              <a:schemeClr val="accent3">
                <a:lumMod val="25000"/>
              </a:schemeClr>
            </a:solidFill>
          </a:ln>
        </p:spPr>
        <p:txBody>
          <a:bodyPr wrap="square" rtlCol="0">
            <a:spAutoFit/>
          </a:bodyPr>
          <a:lstStyle/>
          <a:p>
            <a:pPr algn="ctr"/>
            <a:r>
              <a:rPr lang="en-US" b="1">
                <a:solidFill>
                  <a:schemeClr val="accent3">
                    <a:lumMod val="25000"/>
                  </a:schemeClr>
                </a:solidFill>
              </a:rPr>
              <a:t>Obtain a Provisional I-94 (Continue)</a:t>
            </a:r>
          </a:p>
          <a:p>
            <a:pPr algn="ctr"/>
            <a:endParaRPr lang="en-US">
              <a:solidFill>
                <a:schemeClr val="accent3">
                  <a:lumMod val="25000"/>
                </a:schemeClr>
              </a:solidFill>
            </a:endParaRPr>
          </a:p>
          <a:p>
            <a:pPr algn="ctr"/>
            <a:r>
              <a:rPr lang="en-US">
                <a:solidFill>
                  <a:schemeClr val="accent3">
                    <a:lumMod val="25000"/>
                  </a:schemeClr>
                </a:solidFill>
              </a:rPr>
              <a:t>After choosing the type of document, travelers must provide payment information including the city, state, zip code and address. All fields are needed to successfully process the payment.</a:t>
            </a:r>
          </a:p>
        </p:txBody>
      </p:sp>
      <p:pic>
        <p:nvPicPr>
          <p:cNvPr id="6" name="Picture 5"/>
          <p:cNvPicPr>
            <a:picLocks noChangeAspect="1"/>
          </p:cNvPicPr>
          <p:nvPr/>
        </p:nvPicPr>
        <p:blipFill rotWithShape="1">
          <a:blip r:embed="rId2"/>
          <a:srcRect r="56524"/>
          <a:stretch/>
        </p:blipFill>
        <p:spPr>
          <a:xfrm>
            <a:off x="9373990" y="5572125"/>
            <a:ext cx="2446536" cy="1027610"/>
          </a:xfrm>
          <a:prstGeom prst="rect">
            <a:avLst/>
          </a:prstGeom>
          <a:ln>
            <a:noFill/>
          </a:ln>
          <a:effectLst>
            <a:outerShdw blurRad="292100" dist="139700" dir="2700000" algn="tl" rotWithShape="0">
              <a:srgbClr val="333333">
                <a:alpha val="65000"/>
              </a:srgbClr>
            </a:outerShdw>
          </a:effectLst>
        </p:spPr>
      </p:pic>
      <p:pic>
        <p:nvPicPr>
          <p:cNvPr id="2" name="Picture 2">
            <a:extLst>
              <a:ext uri="{FF2B5EF4-FFF2-40B4-BE49-F238E27FC236}">
                <a16:creationId xmlns:a16="http://schemas.microsoft.com/office/drawing/2014/main" id="{85FCB9DB-7381-47DA-9898-5F55D3994720}"/>
              </a:ext>
            </a:extLst>
          </p:cNvPr>
          <p:cNvPicPr>
            <a:picLocks noChangeAspect="1"/>
          </p:cNvPicPr>
          <p:nvPr/>
        </p:nvPicPr>
        <p:blipFill>
          <a:blip r:embed="rId3"/>
          <a:stretch>
            <a:fillRect/>
          </a:stretch>
        </p:blipFill>
        <p:spPr>
          <a:xfrm>
            <a:off x="182880" y="183856"/>
            <a:ext cx="6057900" cy="2451689"/>
          </a:xfrm>
          <a:prstGeom prst="rect">
            <a:avLst/>
          </a:prstGeom>
        </p:spPr>
      </p:pic>
      <p:pic>
        <p:nvPicPr>
          <p:cNvPr id="7" name="Picture 8">
            <a:extLst>
              <a:ext uri="{FF2B5EF4-FFF2-40B4-BE49-F238E27FC236}">
                <a16:creationId xmlns:a16="http://schemas.microsoft.com/office/drawing/2014/main" id="{A7047559-D701-459D-A33C-88A79014CBD2}"/>
              </a:ext>
            </a:extLst>
          </p:cNvPr>
          <p:cNvPicPr>
            <a:picLocks noChangeAspect="1"/>
          </p:cNvPicPr>
          <p:nvPr/>
        </p:nvPicPr>
        <p:blipFill>
          <a:blip r:embed="rId4"/>
          <a:stretch>
            <a:fillRect/>
          </a:stretch>
        </p:blipFill>
        <p:spPr>
          <a:xfrm>
            <a:off x="182880" y="2639320"/>
            <a:ext cx="6057900" cy="3537700"/>
          </a:xfrm>
          <a:prstGeom prst="rect">
            <a:avLst/>
          </a:prstGeom>
        </p:spPr>
      </p:pic>
    </p:spTree>
    <p:extLst>
      <p:ext uri="{BB962C8B-B14F-4D97-AF65-F5344CB8AC3E}">
        <p14:creationId xmlns:p14="http://schemas.microsoft.com/office/powerpoint/2010/main" val="2910167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ustom 2">
      <a:dk1>
        <a:srgbClr val="1F497D"/>
      </a:dk1>
      <a:lt1>
        <a:srgbClr val="FFFFFF"/>
      </a:lt1>
      <a:dk2>
        <a:srgbClr val="1F497D"/>
      </a:dk2>
      <a:lt2>
        <a:srgbClr val="FFFFFF"/>
      </a:lt2>
      <a:accent1>
        <a:srgbClr val="1F497D"/>
      </a:accent1>
      <a:accent2>
        <a:srgbClr val="000000"/>
      </a:accent2>
      <a:accent3>
        <a:srgbClr val="C6D9F0"/>
      </a:accent3>
      <a:accent4>
        <a:srgbClr val="548DD4"/>
      </a:accent4>
      <a:accent5>
        <a:srgbClr val="1F497D"/>
      </a:accent5>
      <a:accent6>
        <a:srgbClr val="FFFFFF"/>
      </a:accent6>
      <a:hlink>
        <a:srgbClr val="000000"/>
      </a:hlink>
      <a:folHlink>
        <a:srgbClr val="00000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eme1" id="{C6F59E5A-E65F-4B8A-90E8-F3DE5B762809}" vid="{8FED580E-B63B-40A4-B524-5F8C15AC31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74583702D94649A5B7D3F4F057253F" ma:contentTypeVersion="13610" ma:contentTypeDescription="Create a new document." ma:contentTypeScope="" ma:versionID="7797260b2990b4e2e2225eb6662ac9eb">
  <xsd:schema xmlns:xsd="http://www.w3.org/2001/XMLSchema" xmlns:xs="http://www.w3.org/2001/XMLSchema" xmlns:p="http://schemas.microsoft.com/office/2006/metadata/properties" xmlns:ns1="http://schemas.microsoft.com/sharepoint/v3" xmlns:ns2="caef8c72-0ddd-4b7d-a085-5fba87ae8f35" xmlns:ns3="9996b6e1-0f9c-4597-b1f8-1abf6f234609" targetNamespace="http://schemas.microsoft.com/office/2006/metadata/properties" ma:root="true" ma:fieldsID="01c1e54c28c2cd5a1883a9f1989ce4e0" ns1:_="" ns2:_="" ns3:_="">
    <xsd:import namespace="http://schemas.microsoft.com/sharepoint/v3"/>
    <xsd:import namespace="caef8c72-0ddd-4b7d-a085-5fba87ae8f35"/>
    <xsd:import namespace="9996b6e1-0f9c-4597-b1f8-1abf6f234609"/>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ef8c72-0ddd-4b7d-a085-5fba87ae8f35"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96b6e1-0f9c-4597-b1f8-1abf6f234609"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caef8c72-0ddd-4b7d-a085-5fba87ae8f35">WYXAF4X56V4H-2081644005-2</_dlc_DocId>
    <_dlc_DocIdUrl xmlns="caef8c72-0ddd-4b7d-a085-5fba87ae8f35">
      <Url>https://cbpgov.sharepoint.com/sites/OIT/pspo/isb/I94WA/_layouts/15/DocIdRedir.aspx?ID=WYXAF4X56V4H-2081644005-2</Url>
      <Description>WYXAF4X56V4H-2081644005-2</Description>
    </_dlc_DocIdUrl>
    <SharedWithUsers xmlns="caef8c72-0ddd-4b7d-a085-5fba87ae8f35">
      <UserInfo>
        <DisplayName>Hereford, Adonice C (CTR)</DisplayName>
        <AccountId>3709</AccountId>
        <AccountType/>
      </UserInfo>
    </SharedWithUser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BAE76B-73DE-4E6E-9058-33BFD27A1B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ef8c72-0ddd-4b7d-a085-5fba87ae8f35"/>
    <ds:schemaRef ds:uri="9996b6e1-0f9c-4597-b1f8-1abf6f2346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10A7D2-1C8E-456B-A2B5-AEAB3AEAB98A}">
  <ds:schemaRefs>
    <ds:schemaRef ds:uri="http://schemas.microsoft.com/office/2006/metadata/properties"/>
    <ds:schemaRef ds:uri="http://schemas.microsoft.com/office/infopath/2007/PartnerControls"/>
    <ds:schemaRef ds:uri="http://schemas.microsoft.com/sharepoint/v3"/>
    <ds:schemaRef ds:uri="caef8c72-0ddd-4b7d-a085-5fba87ae8f35"/>
  </ds:schemaRefs>
</ds:datastoreItem>
</file>

<file path=customXml/itemProps3.xml><?xml version="1.0" encoding="utf-8"?>
<ds:datastoreItem xmlns:ds="http://schemas.openxmlformats.org/officeDocument/2006/customXml" ds:itemID="{9471DCB1-F58D-43DB-A738-AA00019052B7}">
  <ds:schemaRefs>
    <ds:schemaRef ds:uri="http://schemas.microsoft.com/sharepoint/events"/>
  </ds:schemaRefs>
</ds:datastoreItem>
</file>

<file path=customXml/itemProps4.xml><?xml version="1.0" encoding="utf-8"?>
<ds:datastoreItem xmlns:ds="http://schemas.openxmlformats.org/officeDocument/2006/customXml" ds:itemID="{E0D409EB-96D9-47E4-A6EC-7106566A2D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TotalTime>
  <Words>833</Words>
  <Application>Microsoft Office PowerPoint</Application>
  <PresentationFormat>Widescreen</PresentationFormat>
  <Paragraphs>79</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Calisto MT</vt:lpstr>
      <vt:lpstr>Times New Roman</vt:lpstr>
      <vt:lpstr>Wingdings 2</vt:lpstr>
      <vt:lpstr>Theme1</vt:lpstr>
      <vt:lpstr>I-94 Web Application</vt:lpstr>
      <vt:lpstr>I-94 Home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Last updated by Soraena Giles-Outlaw 2/2021</vt:lpstr>
    </vt:vector>
  </TitlesOfParts>
  <Company>U.S. Customs and Border Protection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BRODIE, JEREMY M (CTR)</dc:creator>
  <cp:lastModifiedBy>WILLIAMS, SHADE</cp:lastModifiedBy>
  <cp:revision>45</cp:revision>
  <dcterms:created xsi:type="dcterms:W3CDTF">2018-03-06T20:14:26Z</dcterms:created>
  <dcterms:modified xsi:type="dcterms:W3CDTF">2022-01-26T22:04:02Z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0x0101004074583702D94649A5B7D3F4F057253F</vt:lpwstr>
  </property>
  <property fmtid="{D5CDD505-2E9C-101B-9397-08002B2CF9AE}" pid="3" name="_dlc_DocIdItemGuid">
    <vt:lpwstr>162e2523-9a3c-4864-beb5-4f43a08a4cae</vt:lpwstr>
  </property>
  <property fmtid="{D5CDD505-2E9C-101B-9397-08002B2CF9AE}" pid="4" name="Order">
    <vt:r8>200</vt:r8>
  </property>
</Properties>
</file>