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lahoy, Miranda J. (CDC/DDID/NCIRD/ID)" initials="DMJ(" lastIdx="1" clrIdx="0">
    <p:extLst>
      <p:ext uri="{19B8F6BF-5375-455C-9EA6-DF929625EA0E}">
        <p15:presenceInfo xmlns:p15="http://schemas.microsoft.com/office/powerpoint/2012/main" userId="S::vuo0@cdc.gov::d6635bc2-b03e-4c9e-bc89-85ea36693f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3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18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929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2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45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5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1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9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9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9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55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C55D4-9F35-436C-BE46-56F8CD2794F8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89E40-E555-4C9D-A09D-56A1416A6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5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1300" y="808363"/>
            <a:ext cx="6379384" cy="1077218"/>
          </a:xfrm>
          <a:prstGeom prst="rect">
            <a:avLst/>
          </a:prstGeom>
        </p:spPr>
        <p:txBody>
          <a:bodyPr wrap="square" lIns="91440" tIns="45720" rIns="91440" bIns="45720" numCol="1" anchor="t">
            <a:spAutoFit/>
          </a:bodyPr>
          <a:lstStyle/>
          <a:p>
            <a:r>
              <a:rPr lang="en-US" sz="2000" i="1" dirty="0"/>
              <a:t>Para cada hisopo necesitará: </a:t>
            </a:r>
          </a:p>
          <a:p>
            <a:r>
              <a:rPr lang="en-US" sz="2000" i="1" dirty="0"/>
              <a:t>▪ </a:t>
            </a:r>
            <a:r>
              <a:rPr lang="en-US" sz="2000" i="1" dirty="0" err="1"/>
              <a:t>Pañuelo</a:t>
            </a:r>
            <a:r>
              <a:rPr lang="en-US" sz="2000" i="1" dirty="0"/>
              <a:t> o </a:t>
            </a:r>
            <a:r>
              <a:rPr lang="en-US" sz="2000" i="1" dirty="0" err="1"/>
              <a:t>papel</a:t>
            </a:r>
            <a:r>
              <a:rPr lang="en-US" sz="2000" i="1" dirty="0"/>
              <a:t> ▪ Hisopo estéril ▪ vial/bolsa de recolección </a:t>
            </a:r>
          </a:p>
          <a:p>
            <a:endParaRPr lang="en-US" sz="2400" i="1" dirty="0">
              <a:cs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6645" y="187890"/>
            <a:ext cx="9653148" cy="7402883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09714" y="192057"/>
            <a:ext cx="5486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Recolección de hisopos nasales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1300" y="1734147"/>
            <a:ext cx="5971622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/>
              <a:t>Lávese las manos con agua y jabón. </a:t>
            </a:r>
            <a:endParaRPr lang="en-US" sz="2000" dirty="0">
              <a:cs typeface="Calibri"/>
            </a:endParaRPr>
          </a:p>
          <a:p>
            <a:pPr marL="342900" indent="-342900">
              <a:buAutoNum type="arabicPeriod"/>
            </a:pPr>
            <a:r>
              <a:rPr lang="en-US" sz="2000" dirty="0" err="1"/>
              <a:t>Suénate</a:t>
            </a:r>
            <a:r>
              <a:rPr lang="en-US" sz="2000" dirty="0"/>
              <a:t>/</a:t>
            </a:r>
            <a:r>
              <a:rPr lang="en-US" sz="2000" dirty="0" err="1"/>
              <a:t>sóplate</a:t>
            </a:r>
            <a:r>
              <a:rPr lang="en-US" sz="2000" dirty="0"/>
              <a:t> la nariz para eliminar el exceso de mucosidad. </a:t>
            </a:r>
            <a:endParaRPr lang="en-US" sz="2000" dirty="0">
              <a:cs typeface="Calibri"/>
            </a:endParaRPr>
          </a:p>
          <a:p>
            <a:pPr marL="342900" indent="-342900">
              <a:buFontTx/>
              <a:buAutoNum type="arabicPeriod"/>
            </a:pPr>
            <a:r>
              <a:rPr lang="en-US" sz="2000" dirty="0"/>
              <a:t>Retire el hisopo de la bolsa pequeña. </a:t>
            </a:r>
            <a:endParaRPr lang="en-US" sz="2000" dirty="0">
              <a:cs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0684" y="2126843"/>
            <a:ext cx="1248141" cy="161235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01300" y="3046495"/>
            <a:ext cx="6103090" cy="163121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US" sz="2000" dirty="0"/>
              <a:t>Inserte el hisopo en una fosa nasal aproximadamente a la profundidad de la punta del hisopo. 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2000" dirty="0"/>
              <a:t>Gire el hisopo contra la pared de la fosa nasal al menos dos veces. 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2000" dirty="0"/>
              <a:t>Repita los pasos 4-5 en la otra fosa nasal. </a:t>
            </a:r>
            <a:endParaRPr lang="en-US" sz="2000" dirty="0">
              <a:cs typeface="Calibri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81" y="3930763"/>
            <a:ext cx="2675221" cy="149389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01300" y="4314218"/>
            <a:ext cx="6724658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endParaRPr lang="en-US" sz="2400" dirty="0"/>
          </a:p>
          <a:p>
            <a:pPr marL="342900" indent="-342900">
              <a:buFont typeface="+mj-lt"/>
              <a:buAutoNum type="arabicPeriod" startAt="7"/>
            </a:pPr>
            <a:r>
              <a:rPr lang="en-US" sz="2000" dirty="0"/>
              <a:t>Coloque el hisopo en el vial. 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US" sz="2000" dirty="0"/>
              <a:t>Rompa el hisopo doblándolo para romperlo. </a:t>
            </a:r>
            <a:endParaRPr lang="en-US" sz="2000" dirty="0">
              <a:cs typeface="Calibri"/>
            </a:endParaRPr>
          </a:p>
          <a:p>
            <a:pPr marL="342900" indent="-342900">
              <a:buFont typeface="+mj-lt"/>
              <a:buAutoNum type="arabicPeriod" startAt="7"/>
            </a:pP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601300" y="5403319"/>
            <a:ext cx="7003455" cy="147732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 startAt="9"/>
            </a:pPr>
            <a:r>
              <a:rPr lang="en-US" sz="2000" dirty="0"/>
              <a:t>Vuelva a colocar la tapa en el vial, asegurándose de que esté bien cerrado y que no gotee ni se derrame. 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 startAt="9"/>
            </a:pPr>
            <a:r>
              <a:rPr lang="en-US" sz="2000" dirty="0"/>
              <a:t>Coloque el vial en la bolsa de recolección pequeña. </a:t>
            </a:r>
            <a:endParaRPr lang="en-US" sz="2000" dirty="0"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400"/>
              </a:spcAft>
              <a:buFont typeface="+mj-lt"/>
              <a:buAutoNum type="arabicPeriod" startAt="9"/>
            </a:pPr>
            <a:r>
              <a:rPr lang="en-US" sz="2000" dirty="0"/>
              <a:t>Lávese las manos nuevamente con agua y jabón. </a:t>
            </a:r>
            <a:endParaRPr lang="en-US" sz="2000" dirty="0"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9F05315-33B6-4FBD-AC59-C4C8FEA09433}"/>
              </a:ext>
            </a:extLst>
          </p:cNvPr>
          <p:cNvSpPr txBox="1"/>
          <p:nvPr/>
        </p:nvSpPr>
        <p:spPr>
          <a:xfrm>
            <a:off x="636717" y="6863295"/>
            <a:ext cx="89679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/>
              <a:t>PREGUNTAS: Contacto </a:t>
            </a:r>
            <a:r>
              <a:rPr lang="en-US" sz="2400" b="1" dirty="0">
                <a:highlight>
                  <a:srgbClr val="FFFF00"/>
                </a:highlight>
              </a:rPr>
              <a:t>, </a:t>
            </a:r>
            <a:r>
              <a:rPr lang="en-US" sz="2400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2400" u="sng" dirty="0" err="1">
                <a:solidFill>
                  <a:srgbClr val="0000FF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</a:t>
            </a:r>
            <a:r>
              <a:rPr lang="en-US" sz="2400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&gt;, &lt;</a:t>
            </a:r>
            <a:r>
              <a:rPr lang="en-US" sz="2400" u="sng" dirty="0" err="1">
                <a:solidFill>
                  <a:srgbClr val="0000FF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correo</a:t>
            </a:r>
            <a:r>
              <a:rPr lang="en-US" sz="2400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0000FF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electrónico</a:t>
            </a:r>
            <a:r>
              <a:rPr lang="en-US" sz="2400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endParaRPr lang="en-US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37161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159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School of Public Health</dc:creator>
  <cp:lastModifiedBy>Veguilla, Vic (CDC/DDID/NCIRD/ID)</cp:lastModifiedBy>
  <cp:revision>6</cp:revision>
  <cp:lastPrinted>2021-11-16T23:50:07Z</cp:lastPrinted>
  <dcterms:created xsi:type="dcterms:W3CDTF">2020-04-29T02:13:48Z</dcterms:created>
  <dcterms:modified xsi:type="dcterms:W3CDTF">2022-03-25T11:29:06Z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2021-11-16T21:30:24Z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18ca3f37-226d-4993-9ae6-b82c19ab78f2</vt:lpwstr>
  </property>
  <property fmtid="{D5CDD505-2E9C-101B-9397-08002B2CF9AE}" pid="8" name="MSIP_Label_8af03ff0-41c5-4c41-b55e-fabb8fae94be_ContentBits">
    <vt:lpwstr>0</vt:lpwstr>
  </property>
</Properties>
</file>