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sent Before WIT" id="{65BF0F0A-F33E-405A-A770-64B61D9E113C}">
          <p14:sldIdLst>
            <p14:sldId id="256"/>
          </p14:sldIdLst>
        </p14:section>
        <p14:section name="Present After WIT" id="{C756EF5C-E312-408C-9748-3478B6E318CD}">
          <p14:sldIdLst>
            <p14:sldId id="257"/>
          </p14:sldIdLst>
        </p14:section>
        <p14:section name="Only for VPI to complete" id="{4DD37CCF-8FEA-4B4F-8F8F-29FD65B36F9A}">
          <p14:sldIdLst>
            <p14:sldId id="25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ynthia Simko" initials="CS" lastIdx="4" clrIdx="0">
    <p:extLst>
      <p:ext uri="{19B8F6BF-5375-455C-9EA6-DF929625EA0E}">
        <p15:presenceInfo xmlns:p15="http://schemas.microsoft.com/office/powerpoint/2012/main" userId="S::Simko-Cynthia@norc.org::bc518e35-50bb-4ee5-bc43-eb3ad2507c74" providerId="AD"/>
      </p:ext>
    </p:extLst>
  </p:cmAuthor>
  <p:cmAuthor id="2" name="Elizabeth Mumford" initials="EM" lastIdx="11" clrIdx="1">
    <p:extLst>
      <p:ext uri="{19B8F6BF-5375-455C-9EA6-DF929625EA0E}">
        <p15:presenceInfo xmlns:p15="http://schemas.microsoft.com/office/powerpoint/2012/main" userId="S::Mumford-Elizabeth@norc.org::ba4ca5d1-2f0c-4979-87e2-cee5129883be" providerId="AD"/>
      </p:ext>
    </p:extLst>
  </p:cmAuthor>
  <p:cmAuthor id="3" name="Neha Trivedi" initials="NT" lastIdx="4" clrIdx="2">
    <p:extLst>
      <p:ext uri="{19B8F6BF-5375-455C-9EA6-DF929625EA0E}">
        <p15:presenceInfo xmlns:p15="http://schemas.microsoft.com/office/powerpoint/2012/main" userId="S::trivedi-neha@norc.org::124302d2-bce6-49e4-ba5a-7625778e71d6" providerId="AD"/>
      </p:ext>
    </p:extLst>
  </p:cmAuthor>
  <p:cmAuthor id="4" name="Bruce Taylor" initials="BT" lastIdx="1" clrIdx="3">
    <p:extLst>
      <p:ext uri="{19B8F6BF-5375-455C-9EA6-DF929625EA0E}">
        <p15:presenceInfo xmlns:p15="http://schemas.microsoft.com/office/powerpoint/2012/main" userId="S::Taylor-Bruce@norc.org::7f49ae89-8d0c-4fc2-829d-e226585dc6bb" providerId="AD"/>
      </p:ext>
    </p:extLst>
  </p:cmAuthor>
  <p:cmAuthor id="5" name="Lysa Vasquez" initials="LV" lastIdx="1" clrIdx="4">
    <p:extLst>
      <p:ext uri="{19B8F6BF-5375-455C-9EA6-DF929625EA0E}">
        <p15:presenceInfo xmlns:p15="http://schemas.microsoft.com/office/powerpoint/2012/main" userId="S::vasquez-lysa@norc.org::832d3476-d9ff-4f22-b384-b17d6aad594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52" d="100"/>
          <a:sy n="52" d="100"/>
        </p:scale>
        <p:origin x="52" y="1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BA62D2-18A3-4A27-97E9-947477BE06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32ADDD0-C7E1-41FF-96CA-B3E09223FB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8A2E36-05AA-48BA-8AAF-63389C3796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57347-2811-4EF3-A4BC-28DC8C68C3EE}" type="datetimeFigureOut">
              <a:rPr lang="en-US" smtClean="0"/>
              <a:t>3/22/2022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DCEDD7-4A93-4C45-A1DE-315215F01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A546EB-F1A7-42A6-99D9-6E2B1AD3F8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3F06B-D3AE-4C03-9400-D741A350B87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8790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F3F889-B86B-4D0F-90D7-0E56DB1030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E79D591-86F8-4036-A0F0-F66E517178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3B55D9-9DF0-4F34-A242-8E7B554B9C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57347-2811-4EF3-A4BC-28DC8C68C3EE}" type="datetimeFigureOut">
              <a:rPr lang="en-US" smtClean="0"/>
              <a:t>3/22/2022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15E2EB-06C9-4E8E-9CA7-0ABBBCFDD0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31147B-AEB4-41AF-8E77-B0F96A90C2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3F06B-D3AE-4C03-9400-D741A350B87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1744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B811EF7-8748-429A-9324-E3B097FEA30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6BFD9D4-0EAB-4874-BBE6-AC9417BE04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B1F707-3C94-4A65-97CC-AE9598F297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57347-2811-4EF3-A4BC-28DC8C68C3EE}" type="datetimeFigureOut">
              <a:rPr lang="en-US" smtClean="0"/>
              <a:t>3/22/2022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D74511-0666-42EB-BFDD-111A31792C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D3C3EE-8F2D-4CFF-89DE-CC7087F2F0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3F06B-D3AE-4C03-9400-D741A350B87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8351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E0D813-F989-4B66-9E3A-F439AD64F5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A74B25-C6FE-4703-8AFB-4003905B56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6C4198-73C5-4708-A0E2-994B2F1C6F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57347-2811-4EF3-A4BC-28DC8C68C3EE}" type="datetimeFigureOut">
              <a:rPr lang="en-US" smtClean="0"/>
              <a:t>3/22/2022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A66CB8-EF7F-4D5B-A791-7358FB3946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7626F2-5AC6-452D-AB70-3DF266181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3F06B-D3AE-4C03-9400-D741A350B87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80751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F5EDEF-6DC4-452D-841E-0C3F186C37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FA3D20-8D3A-4CAC-9870-0A9D648F52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6263BC-5DF3-4CD4-9B4F-6E9331A47C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57347-2811-4EF3-A4BC-28DC8C68C3EE}" type="datetimeFigureOut">
              <a:rPr lang="en-US" smtClean="0"/>
              <a:t>3/22/2022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529E41-9879-4223-85AA-7BF546DADF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7AC139-7429-476D-A7A8-C422B01000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3F06B-D3AE-4C03-9400-D741A350B87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23384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4B344A-B0FF-4211-AEEB-734A4BEEF8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6B8DE5-642C-4774-8EED-EAE75BBE8D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770A012-3E44-4027-9B43-C03B5AE586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599A26-B0D7-4E8F-805B-CEBD8E7033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57347-2811-4EF3-A4BC-28DC8C68C3EE}" type="datetimeFigureOut">
              <a:rPr lang="en-US" smtClean="0"/>
              <a:t>3/22/2022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F6EFBD-1AC2-453C-8A3F-1467FD2059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8F564B-CC18-4306-A618-C025279D0E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3F06B-D3AE-4C03-9400-D741A350B87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66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E7B0CC-F70F-4346-87B5-79E29C2708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1AFD05-188F-4DD4-A828-87F9244577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FE10DD-5EB2-4621-8D80-6DD50546D8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FB802DA-46C2-4F45-A5A4-B4B5A8E5AE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FD76E87-6293-469A-8394-572A6D6E20C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BA4D394-432B-455C-A6F5-01B1E5C8AF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57347-2811-4EF3-A4BC-28DC8C68C3EE}" type="datetimeFigureOut">
              <a:rPr lang="en-US" smtClean="0"/>
              <a:t>3/22/2022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26BE85-9923-458C-BE4A-2B8036F25D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F70A400-530B-4C04-93B3-5DF47B710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3F06B-D3AE-4C03-9400-D741A350B87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70610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BC4DD9-ADD5-4DF7-94D7-3F555EDC2E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2AF04BA-65F9-4138-BB8F-76464C1694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57347-2811-4EF3-A4BC-28DC8C68C3EE}" type="datetimeFigureOut">
              <a:rPr lang="en-US" smtClean="0"/>
              <a:t>3/22/2022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B53064-5F36-4DD0-83C3-A8F018E358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2329F50-285E-4DA0-9668-CB00384A3B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3F06B-D3AE-4C03-9400-D741A350B87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1802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C483EE4-40C8-4ED0-AC78-E50F413DFB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57347-2811-4EF3-A4BC-28DC8C68C3EE}" type="datetimeFigureOut">
              <a:rPr lang="en-US" smtClean="0"/>
              <a:t>3/22/2022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CB07148-7982-4C98-8DAB-6752FBE40F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0B9172-176D-45CA-B25A-AB7D160F90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3F06B-D3AE-4C03-9400-D741A350B87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6732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9CC936-B567-4FBD-ACCC-6EF1C6B497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E55C15-1A46-4280-B68F-D77AB51D78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627D2A-9B69-4340-9B92-893A96A127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0D5B89-8997-42B8-BB45-0CDE1AE5D9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57347-2811-4EF3-A4BC-28DC8C68C3EE}" type="datetimeFigureOut">
              <a:rPr lang="en-US" smtClean="0"/>
              <a:t>3/22/2022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E7719A-4480-441E-B1D0-AB3B0E2E80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9EBBE2-7C1E-4B92-8E7B-9AE1D96AC8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3F06B-D3AE-4C03-9400-D741A350B87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1026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6C79BD-4CA6-4C71-9FE6-98118397F7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B5704C7-FDA7-47D2-A3C6-39418C06AD2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2356EA7-8D79-49D4-8CC2-6112C3430D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A165AC-44E3-4A6A-BB3D-3C8FA6ED2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57347-2811-4EF3-A4BC-28DC8C68C3EE}" type="datetimeFigureOut">
              <a:rPr lang="en-US" smtClean="0"/>
              <a:t>3/22/2022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22055B-AEBC-40C7-A62E-AD8319BC12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65503D-146F-4137-819A-47AFBF3DBF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3F06B-D3AE-4C03-9400-D741A350B87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04678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6D33FEA-EDBE-4467-9E65-E2CD71BB7F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EE53C4-3414-4676-9AD1-FF91D7D05B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024924-3707-455B-B2D3-0CF6DC2C29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357347-2811-4EF3-A4BC-28DC8C68C3EE}" type="datetimeFigureOut">
              <a:rPr lang="en-US" smtClean="0"/>
              <a:t>3/22/2022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CBF422-516A-43AD-B1C0-ED0D52E675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7F2450-44EA-4680-925D-CCD9D0398B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13F06B-D3AE-4C03-9400-D741A350B87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59524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E943719-43C9-449A-B4CE-D222BF0B63E6}"/>
              </a:ext>
            </a:extLst>
          </p:cNvPr>
          <p:cNvSpPr txBox="1"/>
          <p:nvPr/>
        </p:nvSpPr>
        <p:spPr>
          <a:xfrm>
            <a:off x="537693" y="288581"/>
            <a:ext cx="11285113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000" b="1" dirty="0"/>
              <a:t>Baseline Survey for the WIT Program Evaluation of the U.S. Air Force</a:t>
            </a:r>
            <a:endParaRPr lang="en-US" sz="30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B2DCDD6-9DC8-430C-9B6D-31C47A3E1F41}"/>
              </a:ext>
            </a:extLst>
          </p:cNvPr>
          <p:cNvSpPr txBox="1"/>
          <p:nvPr/>
        </p:nvSpPr>
        <p:spPr>
          <a:xfrm>
            <a:off x="7821372" y="1572036"/>
            <a:ext cx="4135983" cy="3447098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To complete the </a:t>
            </a:r>
          </a:p>
          <a:p>
            <a:pPr algn="ctr"/>
            <a:r>
              <a:rPr lang="en-US" sz="2000" b="1" u="sng" dirty="0">
                <a:solidFill>
                  <a:schemeClr val="bg1"/>
                </a:solidFill>
              </a:rPr>
              <a:t>baseline survey</a:t>
            </a:r>
            <a:r>
              <a:rPr lang="en-US" sz="2000" dirty="0">
                <a:solidFill>
                  <a:schemeClr val="bg1"/>
                </a:solidFill>
              </a:rPr>
              <a:t>, 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</a:rPr>
              <a:t>follow this QR Code </a:t>
            </a:r>
          </a:p>
          <a:p>
            <a:pPr algn="ctr"/>
            <a:endParaRPr lang="en-US" sz="2000" dirty="0">
              <a:solidFill>
                <a:schemeClr val="bg1"/>
              </a:solidFill>
            </a:endParaRPr>
          </a:p>
          <a:p>
            <a:pPr algn="ctr"/>
            <a:endParaRPr lang="en-US" sz="2000" dirty="0">
              <a:solidFill>
                <a:schemeClr val="bg1"/>
              </a:solidFill>
            </a:endParaRPr>
          </a:p>
          <a:p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</a:p>
          <a:p>
            <a:pPr algn="ctr"/>
            <a:endParaRPr lang="en-US" dirty="0">
              <a:solidFill>
                <a:schemeClr val="bg2"/>
              </a:solidFill>
            </a:endParaRPr>
          </a:p>
          <a:p>
            <a:pPr algn="ctr"/>
            <a:endParaRPr lang="en-US" dirty="0">
              <a:solidFill>
                <a:schemeClr val="bg2"/>
              </a:solidFill>
            </a:endParaRPr>
          </a:p>
          <a:p>
            <a:pPr algn="ctr"/>
            <a:endParaRPr lang="en-US" dirty="0">
              <a:solidFill>
                <a:schemeClr val="bg2"/>
              </a:solidFill>
            </a:endParaRP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6B1D6D5-336C-4C49-B9A7-72FF59C531B6}"/>
              </a:ext>
            </a:extLst>
          </p:cNvPr>
          <p:cNvSpPr txBox="1">
            <a:spLocks/>
          </p:cNvSpPr>
          <p:nvPr/>
        </p:nvSpPr>
        <p:spPr>
          <a:xfrm>
            <a:off x="234645" y="1572036"/>
            <a:ext cx="7428284" cy="4997383"/>
          </a:xfrm>
          <a:prstGeom prst="rect">
            <a:avLst/>
          </a:prstGeom>
          <a:solidFill>
            <a:schemeClr val="bg2"/>
          </a:solidFill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1800" dirty="0">
              <a:latin typeface="+mn-lt"/>
            </a:endParaRPr>
          </a:p>
          <a:p>
            <a:pPr algn="l"/>
            <a:r>
              <a:rPr lang="en-US" sz="1800" dirty="0">
                <a:latin typeface="+mn-lt"/>
              </a:rPr>
              <a:t>This project is being conducted by </a:t>
            </a:r>
            <a:r>
              <a:rPr lang="en-US" sz="1800" u="sng" dirty="0">
                <a:latin typeface="+mn-lt"/>
              </a:rPr>
              <a:t>NORC at the University of Chicago</a:t>
            </a:r>
            <a:r>
              <a:rPr lang="en-US" sz="1800" dirty="0">
                <a:latin typeface="+mn-lt"/>
              </a:rPr>
              <a:t> and is funded by the Department of Defense Sexual Assault Prevention and Response Office (</a:t>
            </a:r>
            <a:r>
              <a:rPr lang="en-US" sz="1800" u="sng" dirty="0">
                <a:latin typeface="+mn-lt"/>
              </a:rPr>
              <a:t>DoD SAPRO</a:t>
            </a:r>
            <a:r>
              <a:rPr lang="en-US" sz="1800" dirty="0">
                <a:latin typeface="+mn-lt"/>
              </a:rPr>
              <a:t>).</a:t>
            </a:r>
            <a:br>
              <a:rPr lang="en-US" sz="1800" dirty="0">
                <a:latin typeface="+mn-lt"/>
              </a:rPr>
            </a:br>
            <a:br>
              <a:rPr lang="en-US" sz="1800" dirty="0">
                <a:latin typeface="+mn-lt"/>
              </a:rPr>
            </a:br>
            <a:r>
              <a:rPr lang="en-US" sz="1800" b="1" dirty="0">
                <a:latin typeface="+mn-lt"/>
              </a:rPr>
              <a:t>Purpose</a:t>
            </a:r>
            <a:r>
              <a:rPr lang="en-US" sz="1800" dirty="0">
                <a:latin typeface="+mn-lt"/>
              </a:rPr>
              <a:t>: To evaluate the Wingman Intervention Training (WIT) in the DAF. </a:t>
            </a:r>
          </a:p>
          <a:p>
            <a:pPr marL="0" indent="0" algn="l">
              <a:buNone/>
            </a:pPr>
            <a:endParaRPr lang="en-US" sz="1800" b="1" dirty="0">
              <a:latin typeface="+mn-lt"/>
            </a:endParaRPr>
          </a:p>
          <a:p>
            <a:pPr marL="0" indent="0" algn="l">
              <a:buNone/>
            </a:pPr>
            <a:r>
              <a:rPr lang="en-US" sz="1800" b="1" dirty="0">
                <a:latin typeface="+mn-lt"/>
              </a:rPr>
              <a:t>Procedures: </a:t>
            </a:r>
            <a:r>
              <a:rPr lang="en-US" sz="1800" u="sng" dirty="0">
                <a:latin typeface="+mn-lt"/>
              </a:rPr>
              <a:t>Please complete this survey before the training session</a:t>
            </a:r>
            <a:r>
              <a:rPr lang="en-US" sz="1800" dirty="0">
                <a:latin typeface="+mn-lt"/>
              </a:rPr>
              <a:t>. The survey includes questions about you and your thoughts about sexual harassment and assault. We will ask you to complete an anonymous baseline survey now, and an anonymous follow-up survey six months later.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1800" b="1" dirty="0">
                <a:latin typeface="+mn-lt"/>
              </a:rPr>
              <a:t>Baseline Survey URL</a:t>
            </a:r>
            <a:r>
              <a:rPr lang="en-US" sz="1800" dirty="0">
                <a:latin typeface="+mn-lt"/>
              </a:rPr>
              <a:t>: xxx.norc.org </a:t>
            </a:r>
          </a:p>
          <a:p>
            <a:pPr marL="0" indent="0" algn="l">
              <a:spcBef>
                <a:spcPts val="1200"/>
              </a:spcBef>
              <a:buNone/>
            </a:pPr>
            <a:r>
              <a:rPr lang="en-US" sz="1800" b="1" dirty="0">
                <a:latin typeface="+mn-lt"/>
              </a:rPr>
              <a:t>Commitment: </a:t>
            </a:r>
            <a:r>
              <a:rPr lang="en-US" sz="1800" dirty="0">
                <a:latin typeface="+mn-lt"/>
              </a:rPr>
              <a:t>Each survey will take about 15-20 minutes. The surveys are </a:t>
            </a:r>
            <a:r>
              <a:rPr lang="en-US" sz="1800" u="sng" dirty="0">
                <a:latin typeface="+mn-lt"/>
              </a:rPr>
              <a:t>voluntary</a:t>
            </a:r>
            <a:r>
              <a:rPr lang="en-US" sz="1800" dirty="0">
                <a:latin typeface="+mn-lt"/>
              </a:rPr>
              <a:t> and </a:t>
            </a:r>
            <a:r>
              <a:rPr lang="en-US" sz="1800" u="sng" dirty="0">
                <a:latin typeface="+mn-lt"/>
              </a:rPr>
              <a:t>anonymous</a:t>
            </a:r>
            <a:r>
              <a:rPr lang="en-US" sz="1800" dirty="0">
                <a:latin typeface="+mn-lt"/>
              </a:rPr>
              <a:t>. No one in your chain of command will ever see your responses.</a:t>
            </a:r>
          </a:p>
          <a:p>
            <a:pPr marL="0" indent="0" algn="l">
              <a:spcBef>
                <a:spcPts val="600"/>
              </a:spcBef>
              <a:buNone/>
            </a:pPr>
            <a:r>
              <a:rPr lang="en-US" sz="1800" b="1" dirty="0">
                <a:latin typeface="+mn-lt"/>
              </a:rPr>
              <a:t>Compensation: </a:t>
            </a:r>
            <a:r>
              <a:rPr lang="en-US" sz="1800" dirty="0">
                <a:latin typeface="+mn-lt"/>
              </a:rPr>
              <a:t>If you take this baseline survey today, NORC will email you a </a:t>
            </a:r>
            <a:r>
              <a:rPr lang="en-US" sz="1800" u="sng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$10 Amazon gift</a:t>
            </a:r>
            <a:r>
              <a:rPr lang="en-US" sz="1800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 </a:t>
            </a:r>
            <a:r>
              <a:rPr lang="en-US" sz="1800" dirty="0">
                <a:latin typeface="+mn-lt"/>
              </a:rPr>
              <a:t>code. If you also complete the follow-up survey in six months, NORC will email you an additional </a:t>
            </a:r>
            <a:r>
              <a:rPr lang="en-US" sz="1800" u="sng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$15 Amazon gift</a:t>
            </a:r>
            <a:r>
              <a:rPr lang="en-US" sz="1800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 </a:t>
            </a:r>
            <a:r>
              <a:rPr lang="en-US" sz="1800" dirty="0">
                <a:latin typeface="+mn-lt"/>
              </a:rPr>
              <a:t>code.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FF10CFE-0DEB-4464-B4D8-304B86D2BBA6}"/>
              </a:ext>
            </a:extLst>
          </p:cNvPr>
          <p:cNvSpPr txBox="1"/>
          <p:nvPr/>
        </p:nvSpPr>
        <p:spPr>
          <a:xfrm>
            <a:off x="7883818" y="5105992"/>
            <a:ext cx="4011090" cy="12926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300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 small incentive of $10 will be provided to Airmen/Guardians for completing the baseline survey.  This incentive has been approved by The Department of the Air Force, A1Z/DPFZ and the Institutional Review Board (IRB) at the NORC IRB for protection of the rights of research participants.</a:t>
            </a:r>
            <a:endParaRPr lang="en-US" sz="13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F6B6EEE-6F52-4B2B-BACD-5294F2CDA5B0}"/>
              </a:ext>
            </a:extLst>
          </p:cNvPr>
          <p:cNvSpPr txBox="1"/>
          <p:nvPr/>
        </p:nvSpPr>
        <p:spPr>
          <a:xfrm>
            <a:off x="8880529" y="3580108"/>
            <a:ext cx="20780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Insert QR Code here</a:t>
            </a:r>
          </a:p>
        </p:txBody>
      </p:sp>
    </p:spTree>
    <p:extLst>
      <p:ext uri="{BB962C8B-B14F-4D97-AF65-F5344CB8AC3E}">
        <p14:creationId xmlns:p14="http://schemas.microsoft.com/office/powerpoint/2010/main" val="2648628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E943719-43C9-449A-B4CE-D222BF0B63E6}"/>
              </a:ext>
            </a:extLst>
          </p:cNvPr>
          <p:cNvSpPr txBox="1"/>
          <p:nvPr/>
        </p:nvSpPr>
        <p:spPr>
          <a:xfrm>
            <a:off x="576330" y="94708"/>
            <a:ext cx="11285113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000" b="1" u="sng" dirty="0"/>
              <a:t>Airman/Guardian Feedback Form</a:t>
            </a:r>
            <a:r>
              <a:rPr lang="en-US" sz="3000" b="1" dirty="0"/>
              <a:t> for the WIT Program Evaluation</a:t>
            </a:r>
            <a:endParaRPr lang="en-US" sz="30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B2DCDD6-9DC8-430C-9B6D-31C47A3E1F41}"/>
              </a:ext>
            </a:extLst>
          </p:cNvPr>
          <p:cNvSpPr txBox="1"/>
          <p:nvPr/>
        </p:nvSpPr>
        <p:spPr>
          <a:xfrm>
            <a:off x="7922455" y="1695544"/>
            <a:ext cx="4135983" cy="433965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To complete the</a:t>
            </a:r>
          </a:p>
          <a:p>
            <a:pPr algn="ctr"/>
            <a:r>
              <a:rPr lang="en-US" sz="2800" b="1" u="sng" dirty="0">
                <a:solidFill>
                  <a:schemeClr val="bg1"/>
                </a:solidFill>
              </a:rPr>
              <a:t>Airman/Guardian Feedback Form</a:t>
            </a:r>
            <a:r>
              <a:rPr lang="en-US" sz="2800" dirty="0">
                <a:solidFill>
                  <a:schemeClr val="bg1"/>
                </a:solidFill>
              </a:rPr>
              <a:t>, </a:t>
            </a:r>
          </a:p>
          <a:p>
            <a:pPr algn="ctr"/>
            <a:r>
              <a:rPr lang="en-US" sz="2800" dirty="0">
                <a:solidFill>
                  <a:schemeClr val="bg1"/>
                </a:solidFill>
              </a:rPr>
              <a:t>follow this QR Code.</a:t>
            </a:r>
          </a:p>
          <a:p>
            <a:pPr algn="ctr"/>
            <a:endParaRPr lang="en-US" sz="2800" dirty="0">
              <a:solidFill>
                <a:schemeClr val="bg1"/>
              </a:solidFill>
            </a:endParaRPr>
          </a:p>
          <a:p>
            <a:pPr algn="ctr"/>
            <a:r>
              <a:rPr lang="en-US" sz="2800" dirty="0">
                <a:solidFill>
                  <a:schemeClr val="bg1"/>
                </a:solidFill>
              </a:rPr>
              <a:t> </a:t>
            </a:r>
          </a:p>
          <a:p>
            <a:pPr algn="ctr"/>
            <a:endParaRPr lang="en-US" dirty="0">
              <a:solidFill>
                <a:schemeClr val="bg2"/>
              </a:solidFill>
            </a:endParaRPr>
          </a:p>
          <a:p>
            <a:pPr algn="ctr"/>
            <a:endParaRPr lang="en-US" dirty="0">
              <a:solidFill>
                <a:schemeClr val="bg2"/>
              </a:solidFill>
            </a:endParaRPr>
          </a:p>
          <a:p>
            <a:pPr algn="ctr"/>
            <a:endParaRPr lang="en-US" dirty="0">
              <a:solidFill>
                <a:schemeClr val="bg2"/>
              </a:solidFill>
            </a:endParaRP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6B1D6D5-336C-4C49-B9A7-72FF59C531B6}"/>
              </a:ext>
            </a:extLst>
          </p:cNvPr>
          <p:cNvSpPr txBox="1">
            <a:spLocks/>
          </p:cNvSpPr>
          <p:nvPr/>
        </p:nvSpPr>
        <p:spPr>
          <a:xfrm>
            <a:off x="133562" y="1340216"/>
            <a:ext cx="7428284" cy="5423075"/>
          </a:xfrm>
          <a:prstGeom prst="rect">
            <a:avLst/>
          </a:prstGeom>
          <a:solidFill>
            <a:schemeClr val="bg2"/>
          </a:solidFill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2200" dirty="0">
                <a:latin typeface="+mn-lt"/>
              </a:rPr>
              <a:t>This project is being conducted by </a:t>
            </a:r>
            <a:r>
              <a:rPr lang="en-US" sz="2200" u="sng" dirty="0">
                <a:latin typeface="+mn-lt"/>
              </a:rPr>
              <a:t>NORC at the University of Chicago</a:t>
            </a:r>
            <a:r>
              <a:rPr lang="en-US" sz="2200" dirty="0">
                <a:latin typeface="+mn-lt"/>
              </a:rPr>
              <a:t> and is funded by the Department of Defense Sexual Assault Prevention and Response Office (</a:t>
            </a:r>
            <a:r>
              <a:rPr lang="en-US" sz="2200" u="sng" dirty="0">
                <a:latin typeface="+mn-lt"/>
              </a:rPr>
              <a:t>DoD SAPRO</a:t>
            </a:r>
            <a:r>
              <a:rPr lang="en-US" sz="2200" dirty="0">
                <a:latin typeface="+mn-lt"/>
              </a:rPr>
              <a:t>).</a:t>
            </a:r>
            <a:br>
              <a:rPr lang="en-US" sz="2200" dirty="0">
                <a:latin typeface="+mn-lt"/>
              </a:rPr>
            </a:br>
            <a:br>
              <a:rPr lang="en-US" sz="2200" dirty="0">
                <a:latin typeface="+mn-lt"/>
              </a:rPr>
            </a:br>
            <a:r>
              <a:rPr lang="en-US" sz="2200" b="1" dirty="0">
                <a:latin typeface="+mn-lt"/>
              </a:rPr>
              <a:t>Purpose</a:t>
            </a:r>
            <a:r>
              <a:rPr lang="en-US" sz="2200" dirty="0">
                <a:latin typeface="+mn-lt"/>
              </a:rPr>
              <a:t>: To get feedback on the Wingman Intervention Training (WIT) curriculum. </a:t>
            </a:r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endParaRPr lang="en-US" sz="2200" b="1" dirty="0">
              <a:latin typeface="+mn-lt"/>
            </a:endParaRPr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200" b="1" dirty="0">
                <a:latin typeface="+mn-lt"/>
              </a:rPr>
              <a:t>Procedures: </a:t>
            </a:r>
            <a:r>
              <a:rPr lang="en-US" sz="2200" u="sng" dirty="0">
                <a:latin typeface="+mn-lt"/>
              </a:rPr>
              <a:t>Airmen/Guardians, please complete this form after the training session</a:t>
            </a:r>
            <a:r>
              <a:rPr lang="en-US" sz="2200" dirty="0">
                <a:latin typeface="+mn-lt"/>
              </a:rPr>
              <a:t>. We are asking you to complete this anonymous feedback form about the training session you just received.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b="1" dirty="0">
                <a:latin typeface="+mn-lt"/>
              </a:rPr>
              <a:t>Feedback Form URL</a:t>
            </a:r>
            <a:r>
              <a:rPr lang="en-US" sz="2400" dirty="0">
                <a:latin typeface="+mn-lt"/>
              </a:rPr>
              <a:t>: xxx.norc.org</a:t>
            </a:r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endParaRPr lang="en-US" sz="2200" b="1" dirty="0">
              <a:latin typeface="+mn-lt"/>
            </a:endParaRPr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200" b="1" dirty="0">
                <a:latin typeface="+mn-lt"/>
              </a:rPr>
              <a:t>Commitment: </a:t>
            </a:r>
            <a:r>
              <a:rPr lang="en-US" sz="2200" dirty="0">
                <a:latin typeface="+mn-lt"/>
              </a:rPr>
              <a:t>This form will take about three to five minutes to complete. The form is </a:t>
            </a:r>
            <a:r>
              <a:rPr lang="en-US" sz="2200" u="sng" dirty="0">
                <a:latin typeface="+mn-lt"/>
              </a:rPr>
              <a:t>voluntary</a:t>
            </a:r>
            <a:r>
              <a:rPr lang="en-US" sz="2200" dirty="0">
                <a:latin typeface="+mn-lt"/>
              </a:rPr>
              <a:t> and </a:t>
            </a:r>
            <a:r>
              <a:rPr lang="en-US" sz="2200" u="sng" dirty="0">
                <a:latin typeface="+mn-lt"/>
              </a:rPr>
              <a:t>anonymous</a:t>
            </a:r>
            <a:r>
              <a:rPr lang="en-US" sz="2200" dirty="0">
                <a:latin typeface="+mn-lt"/>
              </a:rPr>
              <a:t>. No one in your chain of command will ever see your responses.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2200" dirty="0">
              <a:latin typeface="+mn-lt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9BD37C7-5417-4D1A-876C-759A9D42C778}"/>
              </a:ext>
            </a:extLst>
          </p:cNvPr>
          <p:cNvSpPr txBox="1"/>
          <p:nvPr/>
        </p:nvSpPr>
        <p:spPr>
          <a:xfrm>
            <a:off x="9066509" y="4525504"/>
            <a:ext cx="20780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Insert QR Code here</a:t>
            </a:r>
          </a:p>
        </p:txBody>
      </p:sp>
    </p:spTree>
    <p:extLst>
      <p:ext uri="{BB962C8B-B14F-4D97-AF65-F5344CB8AC3E}">
        <p14:creationId xmlns:p14="http://schemas.microsoft.com/office/powerpoint/2010/main" val="1637212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E943719-43C9-449A-B4CE-D222BF0B63E6}"/>
              </a:ext>
            </a:extLst>
          </p:cNvPr>
          <p:cNvSpPr txBox="1"/>
          <p:nvPr/>
        </p:nvSpPr>
        <p:spPr>
          <a:xfrm>
            <a:off x="576330" y="94708"/>
            <a:ext cx="11285113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000" b="1" u="sng" dirty="0"/>
              <a:t>Implementer Feedback Form</a:t>
            </a:r>
            <a:r>
              <a:rPr lang="en-US" sz="3000" b="1" dirty="0"/>
              <a:t> for the WIT </a:t>
            </a:r>
            <a:r>
              <a:rPr lang="en-US" sz="3000" b="1"/>
              <a:t>Program Evaluation</a:t>
            </a:r>
            <a:endParaRPr lang="en-US" sz="30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B2DCDD6-9DC8-430C-9B6D-31C47A3E1F41}"/>
              </a:ext>
            </a:extLst>
          </p:cNvPr>
          <p:cNvSpPr txBox="1"/>
          <p:nvPr/>
        </p:nvSpPr>
        <p:spPr>
          <a:xfrm>
            <a:off x="7721119" y="1911697"/>
            <a:ext cx="4337319" cy="3908762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To complete the</a:t>
            </a:r>
          </a:p>
          <a:p>
            <a:pPr algn="ctr"/>
            <a:r>
              <a:rPr lang="en-US" sz="2600" b="1" u="sng" dirty="0">
                <a:solidFill>
                  <a:schemeClr val="bg1"/>
                </a:solidFill>
              </a:rPr>
              <a:t>Implementer Feedback Form</a:t>
            </a:r>
            <a:r>
              <a:rPr lang="en-US" sz="2800" dirty="0">
                <a:solidFill>
                  <a:schemeClr val="bg1"/>
                </a:solidFill>
              </a:rPr>
              <a:t>, </a:t>
            </a:r>
          </a:p>
          <a:p>
            <a:pPr algn="ctr"/>
            <a:r>
              <a:rPr lang="en-US" sz="2800" dirty="0">
                <a:solidFill>
                  <a:schemeClr val="bg1"/>
                </a:solidFill>
              </a:rPr>
              <a:t>follow this QR Code. </a:t>
            </a:r>
          </a:p>
          <a:p>
            <a:pPr algn="ctr"/>
            <a:endParaRPr lang="en-US" sz="2800" dirty="0">
              <a:solidFill>
                <a:schemeClr val="bg1"/>
              </a:solidFill>
            </a:endParaRPr>
          </a:p>
          <a:p>
            <a:pPr algn="ctr"/>
            <a:endParaRPr lang="en-US" sz="2800" dirty="0">
              <a:solidFill>
                <a:schemeClr val="bg1"/>
              </a:solidFill>
            </a:endParaRPr>
          </a:p>
          <a:p>
            <a:pPr algn="ctr"/>
            <a:endParaRPr lang="en-US" dirty="0">
              <a:solidFill>
                <a:schemeClr val="bg2"/>
              </a:solidFill>
            </a:endParaRPr>
          </a:p>
          <a:p>
            <a:pPr algn="ctr"/>
            <a:endParaRPr lang="en-US" dirty="0">
              <a:solidFill>
                <a:schemeClr val="bg2"/>
              </a:solidFill>
            </a:endParaRPr>
          </a:p>
          <a:p>
            <a:pPr algn="ctr"/>
            <a:endParaRPr lang="en-US" dirty="0">
              <a:solidFill>
                <a:schemeClr val="bg2"/>
              </a:solidFill>
            </a:endParaRP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6B1D6D5-336C-4C49-B9A7-72FF59C531B6}"/>
              </a:ext>
            </a:extLst>
          </p:cNvPr>
          <p:cNvSpPr txBox="1">
            <a:spLocks/>
          </p:cNvSpPr>
          <p:nvPr/>
        </p:nvSpPr>
        <p:spPr>
          <a:xfrm>
            <a:off x="133562" y="1340216"/>
            <a:ext cx="7428284" cy="5423075"/>
          </a:xfrm>
          <a:prstGeom prst="rect">
            <a:avLst/>
          </a:prstGeom>
          <a:solidFill>
            <a:schemeClr val="bg2"/>
          </a:solidFill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2200" dirty="0">
                <a:latin typeface="+mn-lt"/>
              </a:rPr>
              <a:t>This project is being conducted by </a:t>
            </a:r>
            <a:r>
              <a:rPr lang="en-US" sz="2200" u="sng" dirty="0">
                <a:latin typeface="+mn-lt"/>
              </a:rPr>
              <a:t>NORC at the University of Chicago</a:t>
            </a:r>
            <a:r>
              <a:rPr lang="en-US" sz="2200" dirty="0">
                <a:latin typeface="+mn-lt"/>
              </a:rPr>
              <a:t> and is funded by the Department of Defense Sexual Assault Prevention and Response Office (</a:t>
            </a:r>
            <a:r>
              <a:rPr lang="en-US" sz="2200" u="sng" dirty="0">
                <a:latin typeface="+mn-lt"/>
              </a:rPr>
              <a:t>DoD SAPRO</a:t>
            </a:r>
            <a:r>
              <a:rPr lang="en-US" sz="2200" dirty="0">
                <a:latin typeface="+mn-lt"/>
              </a:rPr>
              <a:t>).</a:t>
            </a:r>
            <a:br>
              <a:rPr lang="en-US" sz="2200" dirty="0">
                <a:latin typeface="+mn-lt"/>
              </a:rPr>
            </a:br>
            <a:br>
              <a:rPr lang="en-US" sz="2200" dirty="0">
                <a:latin typeface="+mn-lt"/>
              </a:rPr>
            </a:br>
            <a:r>
              <a:rPr lang="en-US" sz="2200" b="1" dirty="0">
                <a:latin typeface="+mn-lt"/>
              </a:rPr>
              <a:t>Purpose</a:t>
            </a:r>
            <a:r>
              <a:rPr lang="en-US" sz="2200" dirty="0">
                <a:latin typeface="+mn-lt"/>
              </a:rPr>
              <a:t>: To assess the fidelity of the Wingman Intervention Training(WIT) curriculum. </a:t>
            </a:r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endParaRPr lang="en-US" sz="2200" b="1" dirty="0">
              <a:latin typeface="+mn-lt"/>
            </a:endParaRPr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200" b="1" dirty="0">
                <a:latin typeface="+mn-lt"/>
              </a:rPr>
              <a:t>Procedures: </a:t>
            </a:r>
            <a:r>
              <a:rPr lang="en-US" sz="2200" dirty="0">
                <a:latin typeface="+mn-lt"/>
              </a:rPr>
              <a:t>Either the VPI or a third-party observer will complete this form. </a:t>
            </a:r>
            <a:r>
              <a:rPr lang="en-US" sz="2200" u="sng" dirty="0">
                <a:latin typeface="+mn-lt"/>
              </a:rPr>
              <a:t>Please complete this form once the WIT training session concludes</a:t>
            </a:r>
            <a:r>
              <a:rPr lang="en-US" sz="2200" dirty="0">
                <a:latin typeface="+mn-lt"/>
              </a:rPr>
              <a:t>.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200" b="1" dirty="0">
                <a:latin typeface="+mn-lt"/>
              </a:rPr>
              <a:t>Feedback Form URL</a:t>
            </a:r>
            <a:r>
              <a:rPr lang="en-US" sz="2200" dirty="0">
                <a:latin typeface="+mn-lt"/>
              </a:rPr>
              <a:t>: xxx.norc.org</a:t>
            </a:r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endParaRPr lang="en-US" sz="2200" b="1" dirty="0">
              <a:latin typeface="+mn-lt"/>
            </a:endParaRPr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200" b="1" dirty="0">
                <a:latin typeface="+mn-lt"/>
              </a:rPr>
              <a:t>Commitment: </a:t>
            </a:r>
            <a:r>
              <a:rPr lang="en-US" sz="2200" dirty="0">
                <a:latin typeface="+mn-lt"/>
              </a:rPr>
              <a:t>This form will take about three to five minutes to complete. The form is </a:t>
            </a:r>
            <a:r>
              <a:rPr lang="en-US" sz="2200" u="sng" dirty="0">
                <a:latin typeface="+mn-lt"/>
              </a:rPr>
              <a:t>voluntary</a:t>
            </a:r>
            <a:r>
              <a:rPr lang="en-US" sz="2200" dirty="0">
                <a:latin typeface="+mn-lt"/>
              </a:rPr>
              <a:t> and </a:t>
            </a:r>
            <a:r>
              <a:rPr lang="en-US" sz="2200" u="sng" dirty="0">
                <a:latin typeface="+mn-lt"/>
              </a:rPr>
              <a:t>anonymous</a:t>
            </a:r>
            <a:r>
              <a:rPr lang="en-US" sz="2200" dirty="0">
                <a:latin typeface="+mn-lt"/>
              </a:rPr>
              <a:t>. No one in your chain of command will ever see your responses.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2200" dirty="0">
              <a:latin typeface="+mn-lt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68FCD03-7B32-4A28-877F-B9E0BF33C8B8}"/>
              </a:ext>
            </a:extLst>
          </p:cNvPr>
          <p:cNvSpPr txBox="1"/>
          <p:nvPr/>
        </p:nvSpPr>
        <p:spPr>
          <a:xfrm>
            <a:off x="8850775" y="4401519"/>
            <a:ext cx="20780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Insert QR Code here</a:t>
            </a:r>
          </a:p>
        </p:txBody>
      </p:sp>
    </p:spTree>
    <p:extLst>
      <p:ext uri="{BB962C8B-B14F-4D97-AF65-F5344CB8AC3E}">
        <p14:creationId xmlns:p14="http://schemas.microsoft.com/office/powerpoint/2010/main" val="32707884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353</TotalTime>
  <Words>555</Words>
  <Application>Microsoft Office PowerPoint</Application>
  <PresentationFormat>Widescreen</PresentationFormat>
  <Paragraphs>53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Neha Trivedi</dc:creator>
  <cp:lastModifiedBy>Neha Trivedi</cp:lastModifiedBy>
  <cp:revision>38</cp:revision>
  <dcterms:created xsi:type="dcterms:W3CDTF">2021-10-13T13:05:08Z</dcterms:created>
  <dcterms:modified xsi:type="dcterms:W3CDTF">2022-03-22T16:30:55Z</dcterms:modified>
</cp:coreProperties>
</file>