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6.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1.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3.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34.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5.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6.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38.xml" ContentType="application/vnd.openxmlformats-officedocument.presentationml.notesSlid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47"/>
  </p:notesMasterIdLst>
  <p:sldIdLst>
    <p:sldId id="256" r:id="rId6"/>
    <p:sldId id="257" r:id="rId7"/>
    <p:sldId id="259" r:id="rId8"/>
    <p:sldId id="278" r:id="rId9"/>
    <p:sldId id="351" r:id="rId10"/>
    <p:sldId id="369" r:id="rId11"/>
    <p:sldId id="352" r:id="rId12"/>
    <p:sldId id="314" r:id="rId13"/>
    <p:sldId id="263" r:id="rId14"/>
    <p:sldId id="311" r:id="rId15"/>
    <p:sldId id="318" r:id="rId16"/>
    <p:sldId id="312" r:id="rId17"/>
    <p:sldId id="315" r:id="rId18"/>
    <p:sldId id="316" r:id="rId19"/>
    <p:sldId id="317" r:id="rId20"/>
    <p:sldId id="321" r:id="rId21"/>
    <p:sldId id="319" r:id="rId22"/>
    <p:sldId id="320" r:id="rId23"/>
    <p:sldId id="350" r:id="rId24"/>
    <p:sldId id="327" r:id="rId25"/>
    <p:sldId id="354" r:id="rId26"/>
    <p:sldId id="355" r:id="rId27"/>
    <p:sldId id="356" r:id="rId28"/>
    <p:sldId id="353" r:id="rId29"/>
    <p:sldId id="329" r:id="rId30"/>
    <p:sldId id="366" r:id="rId31"/>
    <p:sldId id="365" r:id="rId32"/>
    <p:sldId id="367" r:id="rId33"/>
    <p:sldId id="368" r:id="rId34"/>
    <p:sldId id="364" r:id="rId35"/>
    <p:sldId id="358" r:id="rId36"/>
    <p:sldId id="362" r:id="rId37"/>
    <p:sldId id="359" r:id="rId38"/>
    <p:sldId id="363" r:id="rId39"/>
    <p:sldId id="357" r:id="rId40"/>
    <p:sldId id="361" r:id="rId41"/>
    <p:sldId id="360" r:id="rId42"/>
    <p:sldId id="346" r:id="rId43"/>
    <p:sldId id="347" r:id="rId44"/>
    <p:sldId id="276" r:id="rId45"/>
    <p:sldId id="27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nea Sallack" initials="LS" lastIdx="2" clrIdx="0"/>
  <p:cmAuthor id="1" name="Christine Borger" initials="CB" lastIdx="5" clrIdx="1">
    <p:extLst>
      <p:ext uri="{19B8F6BF-5375-455C-9EA6-DF929625EA0E}">
        <p15:presenceInfo xmlns:p15="http://schemas.microsoft.com/office/powerpoint/2012/main" userId="S-1-5-21-2083667071-1112689225-1550850067-45259" providerId="AD"/>
      </p:ext>
    </p:extLst>
  </p:cmAuthor>
  <p:cmAuthor id="2" name="Bibi Gollapudi" initials="BG" lastIdx="10" clrIdx="2">
    <p:extLst>
      <p:ext uri="{19B8F6BF-5375-455C-9EA6-DF929625EA0E}">
        <p15:presenceInfo xmlns:p15="http://schemas.microsoft.com/office/powerpoint/2012/main" userId="S-1-5-21-2083667071-1112689225-1550850067-9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AC0"/>
    <a:srgbClr val="7030A0"/>
    <a:srgbClr val="C9A4E4"/>
    <a:srgbClr val="954ECA"/>
    <a:srgbClr val="8549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3577" autoAdjust="0"/>
  </p:normalViewPr>
  <p:slideViewPr>
    <p:cSldViewPr>
      <p:cViewPr varScale="1">
        <p:scale>
          <a:sx n="73" d="100"/>
          <a:sy n="73" d="100"/>
        </p:scale>
        <p:origin x="162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nea Sallack" userId="S::linnea.sallack@altarum.org::a6422af4-fc56-4e33-95f8-6a5586eefe85" providerId="AD" clId="Web-{4A91DD58-75B1-4354-875D-687B0F71C138}"/>
    <pc:docChg chg="modSld sldOrd">
      <pc:chgData name="Linnea Sallack" userId="S::linnea.sallack@altarum.org::a6422af4-fc56-4e33-95f8-6a5586eefe85" providerId="AD" clId="Web-{4A91DD58-75B1-4354-875D-687B0F71C138}" dt="2018-04-05T22:14:50.947" v="38"/>
      <pc:docMkLst>
        <pc:docMk/>
      </pc:docMkLst>
      <pc:sldChg chg="ord">
        <pc:chgData name="Linnea Sallack" userId="S::linnea.sallack@altarum.org::a6422af4-fc56-4e33-95f8-6a5586eefe85" providerId="AD" clId="Web-{4A91DD58-75B1-4354-875D-687B0F71C138}" dt="2018-04-05T22:12:30.163" v="0"/>
        <pc:sldMkLst>
          <pc:docMk/>
          <pc:sldMk cId="0" sldId="276"/>
        </pc:sldMkLst>
      </pc:sldChg>
      <pc:sldChg chg="modNotes">
        <pc:chgData name="Linnea Sallack" userId="S::linnea.sallack@altarum.org::a6422af4-fc56-4e33-95f8-6a5586eefe85" providerId="AD" clId="Web-{4A91DD58-75B1-4354-875D-687B0F71C138}" dt="2018-04-05T22:14:50.947" v="38"/>
        <pc:sldMkLst>
          <pc:docMk/>
          <pc:sldMk cId="3085391980" sldId="31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smtClean="0"/>
              <a:t>Percentage of Study Mothers</a:t>
            </a:r>
            <a:r>
              <a:rPr lang="en-US" b="0" baseline="0" dirty="0" smtClean="0"/>
              <a:t> Agreeing</a:t>
            </a:r>
            <a:endParaRPr lang="en-US" b="0" dirty="0"/>
          </a:p>
        </c:rich>
      </c:tx>
      <c:overlay val="0"/>
    </c:title>
    <c:autoTitleDeleted val="0"/>
    <c:plotArea>
      <c:layout/>
      <c:barChart>
        <c:barDir val="bar"/>
        <c:grouping val="clustered"/>
        <c:varyColors val="0"/>
        <c:ser>
          <c:idx val="0"/>
          <c:order val="0"/>
          <c:tx>
            <c:strRef>
              <c:f>Sheet1!$B$1</c:f>
              <c:strCache>
                <c:ptCount val="1"/>
                <c:pt idx="0">
                  <c:v> WIC ITFPS-2</c:v>
                </c:pt>
              </c:strCache>
            </c:strRef>
          </c:tx>
          <c:spPr>
            <a:solidFill>
              <a:schemeClr val="accent1"/>
            </a:solidFill>
            <a:ln>
              <a:solidFill>
                <a:schemeClr val="accent1">
                  <a:lumMod val="75000"/>
                </a:schemeClr>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Breastfed babies are healthier</c:v>
                </c:pt>
                <c:pt idx="1">
                  <c:v>Breastfeeding helps protect baby from diseases</c:v>
                </c:pt>
                <c:pt idx="2">
                  <c:v>Breastfeeding is easier than formula feeding</c:v>
                </c:pt>
                <c:pt idx="3">
                  <c:v>Breastfeeding brings a mother closer to her baby</c:v>
                </c:pt>
                <c:pt idx="4">
                  <c:v>Breastmilk along gives a new baby all he/she needs to eat</c:v>
                </c:pt>
                <c:pt idx="5">
                  <c:v>Breastfeeding reduces the risk of a child become overweight</c:v>
                </c:pt>
                <c:pt idx="6">
                  <c:v>Breastfeeding helps women lose weight</c:v>
                </c:pt>
              </c:strCache>
            </c:strRef>
          </c:cat>
          <c:val>
            <c:numRef>
              <c:f>Sheet1!$B$2:$B$8</c:f>
              <c:numCache>
                <c:formatCode>General</c:formatCode>
                <c:ptCount val="7"/>
                <c:pt idx="0">
                  <c:v>0.79700000000000004</c:v>
                </c:pt>
                <c:pt idx="1">
                  <c:v>0.81200000000000006</c:v>
                </c:pt>
                <c:pt idx="2">
                  <c:v>0.55300000000000005</c:v>
                </c:pt>
                <c:pt idx="3">
                  <c:v>0.879</c:v>
                </c:pt>
                <c:pt idx="4">
                  <c:v>0.71299999999999997</c:v>
                </c:pt>
                <c:pt idx="5">
                  <c:v>0.5</c:v>
                </c:pt>
                <c:pt idx="6">
                  <c:v>0.745</c:v>
                </c:pt>
              </c:numCache>
            </c:numRef>
          </c:val>
          <c:extLst>
            <c:ext xmlns:c16="http://schemas.microsoft.com/office/drawing/2014/chart" uri="{C3380CC4-5D6E-409C-BE32-E72D297353CC}">
              <c16:uniqueId val="{00000000-112E-42FF-9FC1-4B65002474C2}"/>
            </c:ext>
          </c:extLst>
        </c:ser>
        <c:ser>
          <c:idx val="1"/>
          <c:order val="1"/>
          <c:tx>
            <c:strRef>
              <c:f>Sheet1!$C$1</c:f>
              <c:strCache>
                <c:ptCount val="1"/>
                <c:pt idx="0">
                  <c:v>IFPS-1</c:v>
                </c:pt>
              </c:strCache>
            </c:strRef>
          </c:tx>
          <c:spPr>
            <a:solidFill>
              <a:schemeClr val="accent3">
                <a:lumMod val="20000"/>
                <a:lumOff val="80000"/>
              </a:schemeClr>
            </a:solidFill>
            <a:ln>
              <a:solidFill>
                <a:schemeClr val="accent3"/>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Breastfed babies are healthier</c:v>
                </c:pt>
                <c:pt idx="1">
                  <c:v>Breastfeeding helps protect baby from diseases</c:v>
                </c:pt>
                <c:pt idx="2">
                  <c:v>Breastfeeding is easier than formula feeding</c:v>
                </c:pt>
                <c:pt idx="3">
                  <c:v>Breastfeeding brings a mother closer to her baby</c:v>
                </c:pt>
                <c:pt idx="4">
                  <c:v>Breastmilk along gives a new baby all he/she needs to eat</c:v>
                </c:pt>
                <c:pt idx="5">
                  <c:v>Breastfeeding reduces the risk of a child become overweight</c:v>
                </c:pt>
                <c:pt idx="6">
                  <c:v>Breastfeeding helps women lose weight</c:v>
                </c:pt>
              </c:strCache>
            </c:strRef>
          </c:cat>
          <c:val>
            <c:numRef>
              <c:f>Sheet1!$C$2:$C$8</c:f>
              <c:numCache>
                <c:formatCode>General</c:formatCode>
                <c:ptCount val="7"/>
                <c:pt idx="0">
                  <c:v>0.61</c:v>
                </c:pt>
                <c:pt idx="1">
                  <c:v>0.77</c:v>
                </c:pt>
                <c:pt idx="2">
                  <c:v>0.5</c:v>
                </c:pt>
                <c:pt idx="3">
                  <c:v>0.81</c:v>
                </c:pt>
                <c:pt idx="4">
                  <c:v>0.71</c:v>
                </c:pt>
                <c:pt idx="6">
                  <c:v>0.53</c:v>
                </c:pt>
              </c:numCache>
            </c:numRef>
          </c:val>
          <c:extLst>
            <c:ext xmlns:c16="http://schemas.microsoft.com/office/drawing/2014/chart" uri="{C3380CC4-5D6E-409C-BE32-E72D297353CC}">
              <c16:uniqueId val="{00000001-112E-42FF-9FC1-4B65002474C2}"/>
            </c:ext>
          </c:extLst>
        </c:ser>
        <c:dLbls>
          <c:showLegendKey val="0"/>
          <c:showVal val="0"/>
          <c:showCatName val="0"/>
          <c:showSerName val="0"/>
          <c:showPercent val="0"/>
          <c:showBubbleSize val="0"/>
        </c:dLbls>
        <c:gapWidth val="150"/>
        <c:axId val="75205632"/>
        <c:axId val="75281152"/>
      </c:barChart>
      <c:catAx>
        <c:axId val="75205632"/>
        <c:scaling>
          <c:orientation val="minMax"/>
        </c:scaling>
        <c:delete val="0"/>
        <c:axPos val="l"/>
        <c:numFmt formatCode="General" sourceLinked="0"/>
        <c:majorTickMark val="none"/>
        <c:minorTickMark val="none"/>
        <c:tickLblPos val="high"/>
        <c:txPr>
          <a:bodyPr/>
          <a:lstStyle/>
          <a:p>
            <a:pPr>
              <a:defRPr sz="1200"/>
            </a:pPr>
            <a:endParaRPr lang="en-US"/>
          </a:p>
        </c:txPr>
        <c:crossAx val="75281152"/>
        <c:crosses val="autoZero"/>
        <c:auto val="1"/>
        <c:lblAlgn val="r"/>
        <c:lblOffset val="100"/>
        <c:noMultiLvlLbl val="0"/>
      </c:catAx>
      <c:valAx>
        <c:axId val="75281152"/>
        <c:scaling>
          <c:orientation val="minMax"/>
        </c:scaling>
        <c:delete val="1"/>
        <c:axPos val="b"/>
        <c:numFmt formatCode="General" sourceLinked="1"/>
        <c:majorTickMark val="out"/>
        <c:minorTickMark val="none"/>
        <c:tickLblPos val="nextTo"/>
        <c:crossAx val="75205632"/>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j-lt"/>
                <a:ea typeface="+mn-ea"/>
                <a:cs typeface="+mn-cs"/>
              </a:defRPr>
            </a:pPr>
            <a:r>
              <a:rPr lang="en-US" sz="1800" dirty="0" smtClean="0">
                <a:solidFill>
                  <a:schemeClr val="tx1"/>
                </a:solidFill>
                <a:latin typeface="+mj-lt"/>
              </a:rPr>
              <a:t>Percentage of caregivers</a:t>
            </a:r>
            <a:r>
              <a:rPr lang="en-US" sz="1800" baseline="0" dirty="0" smtClean="0">
                <a:solidFill>
                  <a:schemeClr val="tx1"/>
                </a:solidFill>
                <a:latin typeface="+mj-lt"/>
              </a:rPr>
              <a:t> participating in benefit programs</a:t>
            </a:r>
            <a:endParaRPr lang="en-US" sz="1800" dirty="0">
              <a:solidFill>
                <a:schemeClr val="tx1"/>
              </a:solidFill>
              <a:latin typeface="+mj-l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30 months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WIC</c:v>
                </c:pt>
                <c:pt idx="1">
                  <c:v>SNAP</c:v>
                </c:pt>
                <c:pt idx="2">
                  <c:v>NSLP, SBP, or SFSP</c:v>
                </c:pt>
                <c:pt idx="3">
                  <c:v>Medicaid</c:v>
                </c:pt>
              </c:strCache>
            </c:strRef>
          </c:cat>
          <c:val>
            <c:numRef>
              <c:f>Sheet1!$B$2:$B$5</c:f>
              <c:numCache>
                <c:formatCode>General</c:formatCode>
                <c:ptCount val="4"/>
                <c:pt idx="0">
                  <c:v>0.63</c:v>
                </c:pt>
                <c:pt idx="1">
                  <c:v>0.5</c:v>
                </c:pt>
                <c:pt idx="2">
                  <c:v>0.34599999999999997</c:v>
                </c:pt>
                <c:pt idx="3">
                  <c:v>0.73</c:v>
                </c:pt>
              </c:numCache>
            </c:numRef>
          </c:val>
          <c:extLst>
            <c:ext xmlns:c16="http://schemas.microsoft.com/office/drawing/2014/chart" uri="{C3380CC4-5D6E-409C-BE32-E72D297353CC}">
              <c16:uniqueId val="{00000000-6319-4836-9E8F-94980B211580}"/>
            </c:ext>
          </c:extLst>
        </c:ser>
        <c:ser>
          <c:idx val="1"/>
          <c:order val="1"/>
          <c:tx>
            <c:strRef>
              <c:f>Sheet1!$C$1</c:f>
              <c:strCache>
                <c:ptCount val="1"/>
                <c:pt idx="0">
                  <c:v>36 months</c:v>
                </c:pt>
              </c:strCache>
            </c:strRef>
          </c:tx>
          <c:spPr>
            <a:solidFill>
              <a:srgbClr val="7030A0"/>
            </a:solidFill>
            <a:ln>
              <a:noFill/>
            </a:ln>
            <a:effectLst/>
          </c:spPr>
          <c:invertIfNegative val="0"/>
          <c:cat>
            <c:strRef>
              <c:f>Sheet1!$A$2:$A$5</c:f>
              <c:strCache>
                <c:ptCount val="4"/>
                <c:pt idx="0">
                  <c:v>WIC</c:v>
                </c:pt>
                <c:pt idx="1">
                  <c:v>SNAP</c:v>
                </c:pt>
                <c:pt idx="2">
                  <c:v>NSLP, SBP, or SFSP</c:v>
                </c:pt>
                <c:pt idx="3">
                  <c:v>Medicaid</c:v>
                </c:pt>
              </c:strCache>
            </c:strRef>
          </c:cat>
          <c:val>
            <c:numRef>
              <c:f>Sheet1!$C$2:$C$5</c:f>
              <c:numCache>
                <c:formatCode>General</c:formatCode>
                <c:ptCount val="4"/>
                <c:pt idx="0">
                  <c:v>0.59</c:v>
                </c:pt>
                <c:pt idx="1">
                  <c:v>0.49</c:v>
                </c:pt>
                <c:pt idx="2">
                  <c:v>0.36699999999999999</c:v>
                </c:pt>
                <c:pt idx="3">
                  <c:v>0.73</c:v>
                </c:pt>
              </c:numCache>
            </c:numRef>
          </c:val>
          <c:extLst>
            <c:ext xmlns:c16="http://schemas.microsoft.com/office/drawing/2014/chart" uri="{C3380CC4-5D6E-409C-BE32-E72D297353CC}">
              <c16:uniqueId val="{00000001-6319-4836-9E8F-94980B211580}"/>
            </c:ext>
          </c:extLst>
        </c:ser>
        <c:ser>
          <c:idx val="2"/>
          <c:order val="2"/>
          <c:tx>
            <c:strRef>
              <c:f>Sheet1!$D$1</c:f>
              <c:strCache>
                <c:ptCount val="1"/>
                <c:pt idx="0">
                  <c:v>42 months</c:v>
                </c:pt>
              </c:strCache>
            </c:strRef>
          </c:tx>
          <c:spPr>
            <a:solidFill>
              <a:schemeClr val="accent3"/>
            </a:solidFill>
            <a:ln>
              <a:noFill/>
            </a:ln>
            <a:effectLst/>
          </c:spPr>
          <c:invertIfNegative val="0"/>
          <c:cat>
            <c:strRef>
              <c:f>Sheet1!$A$2:$A$5</c:f>
              <c:strCache>
                <c:ptCount val="4"/>
                <c:pt idx="0">
                  <c:v>WIC</c:v>
                </c:pt>
                <c:pt idx="1">
                  <c:v>SNAP</c:v>
                </c:pt>
                <c:pt idx="2">
                  <c:v>NSLP, SBP, or SFSP</c:v>
                </c:pt>
                <c:pt idx="3">
                  <c:v>Medicaid</c:v>
                </c:pt>
              </c:strCache>
            </c:strRef>
          </c:cat>
          <c:val>
            <c:numRef>
              <c:f>Sheet1!$D$2:$D$5</c:f>
              <c:numCache>
                <c:formatCode>General</c:formatCode>
                <c:ptCount val="4"/>
                <c:pt idx="0">
                  <c:v>0.53</c:v>
                </c:pt>
                <c:pt idx="1">
                  <c:v>0.46</c:v>
                </c:pt>
                <c:pt idx="2">
                  <c:v>0.41399999999999998</c:v>
                </c:pt>
                <c:pt idx="3">
                  <c:v>0.72599999999999998</c:v>
                </c:pt>
              </c:numCache>
            </c:numRef>
          </c:val>
          <c:extLst>
            <c:ext xmlns:c16="http://schemas.microsoft.com/office/drawing/2014/chart" uri="{C3380CC4-5D6E-409C-BE32-E72D297353CC}">
              <c16:uniqueId val="{00000002-6319-4836-9E8F-94980B211580}"/>
            </c:ext>
          </c:extLst>
        </c:ser>
        <c:ser>
          <c:idx val="3"/>
          <c:order val="3"/>
          <c:tx>
            <c:strRef>
              <c:f>Sheet1!$E$1</c:f>
              <c:strCache>
                <c:ptCount val="1"/>
                <c:pt idx="0">
                  <c:v>54 months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WIC</c:v>
                </c:pt>
                <c:pt idx="1">
                  <c:v>SNAP</c:v>
                </c:pt>
                <c:pt idx="2">
                  <c:v>NSLP, SBP, or SFSP</c:v>
                </c:pt>
                <c:pt idx="3">
                  <c:v>Medicaid</c:v>
                </c:pt>
              </c:strCache>
            </c:strRef>
          </c:cat>
          <c:val>
            <c:numRef>
              <c:f>Sheet1!$E$2:$E$5</c:f>
              <c:numCache>
                <c:formatCode>General</c:formatCode>
                <c:ptCount val="4"/>
                <c:pt idx="0">
                  <c:v>0.52</c:v>
                </c:pt>
                <c:pt idx="1">
                  <c:v>0.46200000000000002</c:v>
                </c:pt>
                <c:pt idx="2">
                  <c:v>0.499</c:v>
                </c:pt>
                <c:pt idx="3">
                  <c:v>0.72799999999999998</c:v>
                </c:pt>
              </c:numCache>
            </c:numRef>
          </c:val>
          <c:extLst>
            <c:ext xmlns:c16="http://schemas.microsoft.com/office/drawing/2014/chart" uri="{C3380CC4-5D6E-409C-BE32-E72D297353CC}">
              <c16:uniqueId val="{00000003-6319-4836-9E8F-94980B211580}"/>
            </c:ext>
          </c:extLst>
        </c:ser>
        <c:dLbls>
          <c:showLegendKey val="0"/>
          <c:showVal val="0"/>
          <c:showCatName val="0"/>
          <c:showSerName val="0"/>
          <c:showPercent val="0"/>
          <c:showBubbleSize val="0"/>
        </c:dLbls>
        <c:gapWidth val="252"/>
        <c:overlap val="-41"/>
        <c:axId val="474788216"/>
        <c:axId val="474784936"/>
      </c:barChart>
      <c:catAx>
        <c:axId val="47478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474784936"/>
        <c:crosses val="autoZero"/>
        <c:auto val="1"/>
        <c:lblAlgn val="ctr"/>
        <c:lblOffset val="100"/>
        <c:noMultiLvlLbl val="0"/>
      </c:catAx>
      <c:valAx>
        <c:axId val="474784936"/>
        <c:scaling>
          <c:orientation val="minMax"/>
          <c:max val="0.75000000000000011"/>
          <c:min val="0"/>
        </c:scaling>
        <c:delete val="1"/>
        <c:axPos val="l"/>
        <c:numFmt formatCode="General" sourceLinked="1"/>
        <c:majorTickMark val="out"/>
        <c:minorTickMark val="none"/>
        <c:tickLblPos val="nextTo"/>
        <c:crossAx val="474788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Median Energy Intake of Study Children</a:t>
            </a:r>
            <a:r>
              <a:rPr lang="en-US" baseline="0" dirty="0" smtClean="0"/>
              <a:t> by Gender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24 months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Sheet1!$B$2:$B$3</c:f>
              <c:numCache>
                <c:formatCode>#,##0</c:formatCode>
                <c:ptCount val="2"/>
                <c:pt idx="0">
                  <c:v>1324</c:v>
                </c:pt>
                <c:pt idx="1">
                  <c:v>1277</c:v>
                </c:pt>
              </c:numCache>
            </c:numRef>
          </c:val>
          <c:extLst>
            <c:ext xmlns:c16="http://schemas.microsoft.com/office/drawing/2014/chart" uri="{C3380CC4-5D6E-409C-BE32-E72D297353CC}">
              <c16:uniqueId val="{00000000-0796-4664-A21B-275109A484AE}"/>
            </c:ext>
          </c:extLst>
        </c:ser>
        <c:ser>
          <c:idx val="1"/>
          <c:order val="1"/>
          <c:tx>
            <c:strRef>
              <c:f>Sheet1!$C$1</c:f>
              <c:strCache>
                <c:ptCount val="1"/>
                <c:pt idx="0">
                  <c:v>36 months</c:v>
                </c:pt>
              </c:strCache>
            </c:strRef>
          </c:tx>
          <c:spPr>
            <a:solidFill>
              <a:srgbClr val="7030A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Sheet1!$C$2:$C$3</c:f>
              <c:numCache>
                <c:formatCode>#,##0</c:formatCode>
                <c:ptCount val="2"/>
                <c:pt idx="0">
                  <c:v>1484</c:v>
                </c:pt>
                <c:pt idx="1">
                  <c:v>1398</c:v>
                </c:pt>
              </c:numCache>
            </c:numRef>
          </c:val>
          <c:extLst>
            <c:ext xmlns:c16="http://schemas.microsoft.com/office/drawing/2014/chart" uri="{C3380CC4-5D6E-409C-BE32-E72D297353CC}">
              <c16:uniqueId val="{00000001-0796-4664-A21B-275109A484AE}"/>
            </c:ext>
          </c:extLst>
        </c:ser>
        <c:ser>
          <c:idx val="2"/>
          <c:order val="2"/>
          <c:tx>
            <c:strRef>
              <c:f>Sheet1!$D$1</c:f>
              <c:strCache>
                <c:ptCount val="1"/>
                <c:pt idx="0">
                  <c:v>48 months</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96-4664-A21B-275109A484A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96-4664-A21B-275109A484A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Sheet1!$D$2:$D$3</c:f>
              <c:numCache>
                <c:formatCode>#,##0</c:formatCode>
                <c:ptCount val="2"/>
                <c:pt idx="0">
                  <c:v>1588</c:v>
                </c:pt>
                <c:pt idx="1">
                  <c:v>1453</c:v>
                </c:pt>
              </c:numCache>
            </c:numRef>
          </c:val>
          <c:extLst>
            <c:ext xmlns:c16="http://schemas.microsoft.com/office/drawing/2014/chart" uri="{C3380CC4-5D6E-409C-BE32-E72D297353CC}">
              <c16:uniqueId val="{00000002-0796-4664-A21B-275109A484AE}"/>
            </c:ext>
          </c:extLst>
        </c:ser>
        <c:ser>
          <c:idx val="3"/>
          <c:order val="3"/>
          <c:tx>
            <c:strRef>
              <c:f>Sheet1!$E$1</c:f>
              <c:strCache>
                <c:ptCount val="1"/>
                <c:pt idx="0">
                  <c:v>60 months</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Males</c:v>
                </c:pt>
                <c:pt idx="1">
                  <c:v>Females</c:v>
                </c:pt>
              </c:strCache>
            </c:strRef>
          </c:cat>
          <c:val>
            <c:numRef>
              <c:f>Sheet1!$E$2:$E$3</c:f>
              <c:numCache>
                <c:formatCode>#,##0</c:formatCode>
                <c:ptCount val="2"/>
                <c:pt idx="0">
                  <c:v>1685</c:v>
                </c:pt>
                <c:pt idx="1">
                  <c:v>1571</c:v>
                </c:pt>
              </c:numCache>
            </c:numRef>
          </c:val>
          <c:extLst>
            <c:ext xmlns:c16="http://schemas.microsoft.com/office/drawing/2014/chart" uri="{C3380CC4-5D6E-409C-BE32-E72D297353CC}">
              <c16:uniqueId val="{00000003-0796-4664-A21B-275109A484AE}"/>
            </c:ext>
          </c:extLst>
        </c:ser>
        <c:dLbls>
          <c:showLegendKey val="0"/>
          <c:showVal val="0"/>
          <c:showCatName val="0"/>
          <c:showSerName val="0"/>
          <c:showPercent val="0"/>
          <c:showBubbleSize val="0"/>
        </c:dLbls>
        <c:gapWidth val="219"/>
        <c:overlap val="-27"/>
        <c:axId val="489765672"/>
        <c:axId val="489768296"/>
      </c:barChart>
      <c:catAx>
        <c:axId val="48976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9768296"/>
        <c:crosses val="autoZero"/>
        <c:auto val="1"/>
        <c:lblAlgn val="ctr"/>
        <c:lblOffset val="100"/>
        <c:noMultiLvlLbl val="0"/>
      </c:catAx>
      <c:valAx>
        <c:axId val="489768296"/>
        <c:scaling>
          <c:orientation val="minMax"/>
        </c:scaling>
        <c:delete val="1"/>
        <c:axPos val="l"/>
        <c:numFmt formatCode="#,##0" sourceLinked="1"/>
        <c:majorTickMark val="none"/>
        <c:minorTickMark val="none"/>
        <c:tickLblPos val="nextTo"/>
        <c:crossAx val="489765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smtClean="0">
                <a:effectLst/>
              </a:rPr>
              <a:t>Caregiver</a:t>
            </a:r>
            <a:r>
              <a:rPr lang="en-US" sz="1800" baseline="0" dirty="0" smtClean="0">
                <a:effectLst/>
              </a:rPr>
              <a:t> </a:t>
            </a:r>
            <a:r>
              <a:rPr lang="en-US" sz="1800" dirty="0" smtClean="0">
                <a:effectLst/>
              </a:rPr>
              <a:t>perception of the child’s pickiness</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Very picky</c:v>
                </c:pt>
              </c:strCache>
            </c:strRef>
          </c:tx>
          <c:spPr>
            <a:ln w="28575" cap="rnd">
              <a:solidFill>
                <a:srgbClr val="FF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5565-4A2E-91C3-09864696E048}"/>
                </c:ext>
              </c:extLst>
            </c:dLbl>
            <c:dLbl>
              <c:idx val="2"/>
              <c:delete val="1"/>
              <c:extLst>
                <c:ext xmlns:c15="http://schemas.microsoft.com/office/drawing/2012/chart" uri="{CE6537A1-D6FC-4f65-9D91-7224C49458BB}"/>
                <c:ext xmlns:c16="http://schemas.microsoft.com/office/drawing/2014/chart" uri="{C3380CC4-5D6E-409C-BE32-E72D297353CC}">
                  <c16:uniqueId val="{00000001-5565-4A2E-91C3-09864696E048}"/>
                </c:ext>
              </c:extLst>
            </c:dLbl>
            <c:dLbl>
              <c:idx val="3"/>
              <c:delete val="1"/>
              <c:extLst>
                <c:ext xmlns:c15="http://schemas.microsoft.com/office/drawing/2012/chart" uri="{CE6537A1-D6FC-4f65-9D91-7224C49458BB}"/>
                <c:ext xmlns:c16="http://schemas.microsoft.com/office/drawing/2014/chart" uri="{C3380CC4-5D6E-409C-BE32-E72D297353CC}">
                  <c16:uniqueId val="{00000002-5565-4A2E-91C3-09864696E0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 months</c:v>
                </c:pt>
                <c:pt idx="1">
                  <c:v>24 months</c:v>
                </c:pt>
                <c:pt idx="2">
                  <c:v>30 months</c:v>
                </c:pt>
                <c:pt idx="3">
                  <c:v>42 months</c:v>
                </c:pt>
                <c:pt idx="4">
                  <c:v>54 months</c:v>
                </c:pt>
              </c:strCache>
            </c:strRef>
          </c:cat>
          <c:val>
            <c:numRef>
              <c:f>Sheet1!$B$2:$B$6</c:f>
              <c:numCache>
                <c:formatCode>General</c:formatCode>
                <c:ptCount val="5"/>
                <c:pt idx="0">
                  <c:v>0.06</c:v>
                </c:pt>
                <c:pt idx="1">
                  <c:v>0.09</c:v>
                </c:pt>
                <c:pt idx="2">
                  <c:v>0.13</c:v>
                </c:pt>
                <c:pt idx="3">
                  <c:v>0.18</c:v>
                </c:pt>
                <c:pt idx="4">
                  <c:v>0.18</c:v>
                </c:pt>
              </c:numCache>
            </c:numRef>
          </c:val>
          <c:smooth val="0"/>
          <c:extLst>
            <c:ext xmlns:c16="http://schemas.microsoft.com/office/drawing/2014/chart" uri="{C3380CC4-5D6E-409C-BE32-E72D297353CC}">
              <c16:uniqueId val="{00000003-5565-4A2E-91C3-09864696E048}"/>
            </c:ext>
          </c:extLst>
        </c:ser>
        <c:ser>
          <c:idx val="1"/>
          <c:order val="1"/>
          <c:tx>
            <c:strRef>
              <c:f>Sheet1!$C$1</c:f>
              <c:strCache>
                <c:ptCount val="1"/>
                <c:pt idx="0">
                  <c:v>Somewhat picky</c:v>
                </c:pt>
              </c:strCache>
            </c:strRef>
          </c:tx>
          <c:spPr>
            <a:ln w="28575" cap="rnd">
              <a:solidFill>
                <a:srgbClr val="FFC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5565-4A2E-91C3-09864696E048}"/>
                </c:ext>
              </c:extLst>
            </c:dLbl>
            <c:dLbl>
              <c:idx val="2"/>
              <c:delete val="1"/>
              <c:extLst>
                <c:ext xmlns:c15="http://schemas.microsoft.com/office/drawing/2012/chart" uri="{CE6537A1-D6FC-4f65-9D91-7224C49458BB}"/>
                <c:ext xmlns:c16="http://schemas.microsoft.com/office/drawing/2014/chart" uri="{C3380CC4-5D6E-409C-BE32-E72D297353CC}">
                  <c16:uniqueId val="{00000005-5565-4A2E-91C3-09864696E048}"/>
                </c:ext>
              </c:extLst>
            </c:dLbl>
            <c:dLbl>
              <c:idx val="3"/>
              <c:delete val="1"/>
              <c:extLst>
                <c:ext xmlns:c15="http://schemas.microsoft.com/office/drawing/2012/chart" uri="{CE6537A1-D6FC-4f65-9D91-7224C49458BB}"/>
                <c:ext xmlns:c16="http://schemas.microsoft.com/office/drawing/2014/chart" uri="{C3380CC4-5D6E-409C-BE32-E72D297353CC}">
                  <c16:uniqueId val="{00000006-5565-4A2E-91C3-09864696E0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 months</c:v>
                </c:pt>
                <c:pt idx="1">
                  <c:v>24 months</c:v>
                </c:pt>
                <c:pt idx="2">
                  <c:v>30 months</c:v>
                </c:pt>
                <c:pt idx="3">
                  <c:v>42 months</c:v>
                </c:pt>
                <c:pt idx="4">
                  <c:v>54 months</c:v>
                </c:pt>
              </c:strCache>
            </c:strRef>
          </c:cat>
          <c:val>
            <c:numRef>
              <c:f>Sheet1!$C$2:$C$6</c:f>
              <c:numCache>
                <c:formatCode>General</c:formatCode>
                <c:ptCount val="5"/>
                <c:pt idx="0">
                  <c:v>0.26</c:v>
                </c:pt>
                <c:pt idx="1">
                  <c:v>0.35</c:v>
                </c:pt>
                <c:pt idx="2">
                  <c:v>0.41</c:v>
                </c:pt>
                <c:pt idx="3">
                  <c:v>0.43</c:v>
                </c:pt>
                <c:pt idx="4">
                  <c:v>0.47</c:v>
                </c:pt>
              </c:numCache>
            </c:numRef>
          </c:val>
          <c:smooth val="0"/>
          <c:extLst>
            <c:ext xmlns:c16="http://schemas.microsoft.com/office/drawing/2014/chart" uri="{C3380CC4-5D6E-409C-BE32-E72D297353CC}">
              <c16:uniqueId val="{00000007-5565-4A2E-91C3-09864696E048}"/>
            </c:ext>
          </c:extLst>
        </c:ser>
        <c:ser>
          <c:idx val="2"/>
          <c:order val="2"/>
          <c:tx>
            <c:strRef>
              <c:f>Sheet1!$D$1</c:f>
              <c:strCache>
                <c:ptCount val="1"/>
                <c:pt idx="0">
                  <c:v>Not picky</c:v>
                </c:pt>
              </c:strCache>
            </c:strRef>
          </c:tx>
          <c:spPr>
            <a:ln w="28575" cap="rnd">
              <a:solidFill>
                <a:srgbClr val="7030A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8-5565-4A2E-91C3-09864696E048}"/>
                </c:ext>
              </c:extLst>
            </c:dLbl>
            <c:dLbl>
              <c:idx val="2"/>
              <c:delete val="1"/>
              <c:extLst>
                <c:ext xmlns:c15="http://schemas.microsoft.com/office/drawing/2012/chart" uri="{CE6537A1-D6FC-4f65-9D91-7224C49458BB}"/>
                <c:ext xmlns:c16="http://schemas.microsoft.com/office/drawing/2014/chart" uri="{C3380CC4-5D6E-409C-BE32-E72D297353CC}">
                  <c16:uniqueId val="{00000009-5565-4A2E-91C3-09864696E048}"/>
                </c:ext>
              </c:extLst>
            </c:dLbl>
            <c:dLbl>
              <c:idx val="3"/>
              <c:delete val="1"/>
              <c:extLst>
                <c:ext xmlns:c15="http://schemas.microsoft.com/office/drawing/2012/chart" uri="{CE6537A1-D6FC-4f65-9D91-7224C49458BB}"/>
                <c:ext xmlns:c16="http://schemas.microsoft.com/office/drawing/2014/chart" uri="{C3380CC4-5D6E-409C-BE32-E72D297353CC}">
                  <c16:uniqueId val="{0000000A-5565-4A2E-91C3-09864696E0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18 months</c:v>
                </c:pt>
                <c:pt idx="1">
                  <c:v>24 months</c:v>
                </c:pt>
                <c:pt idx="2">
                  <c:v>30 months</c:v>
                </c:pt>
                <c:pt idx="3">
                  <c:v>42 months</c:v>
                </c:pt>
                <c:pt idx="4">
                  <c:v>54 months</c:v>
                </c:pt>
              </c:strCache>
            </c:strRef>
          </c:cat>
          <c:val>
            <c:numRef>
              <c:f>Sheet1!$D$2:$D$6</c:f>
              <c:numCache>
                <c:formatCode>General</c:formatCode>
                <c:ptCount val="5"/>
                <c:pt idx="0">
                  <c:v>0.68</c:v>
                </c:pt>
                <c:pt idx="1">
                  <c:v>0.56000000000000005</c:v>
                </c:pt>
                <c:pt idx="2">
                  <c:v>0.47</c:v>
                </c:pt>
                <c:pt idx="3">
                  <c:v>0.38</c:v>
                </c:pt>
                <c:pt idx="4">
                  <c:v>0.35</c:v>
                </c:pt>
              </c:numCache>
            </c:numRef>
          </c:val>
          <c:smooth val="0"/>
          <c:extLst>
            <c:ext xmlns:c16="http://schemas.microsoft.com/office/drawing/2014/chart" uri="{C3380CC4-5D6E-409C-BE32-E72D297353CC}">
              <c16:uniqueId val="{0000000B-5565-4A2E-91C3-09864696E048}"/>
            </c:ext>
          </c:extLst>
        </c:ser>
        <c:dLbls>
          <c:showLegendKey val="0"/>
          <c:showVal val="0"/>
          <c:showCatName val="0"/>
          <c:showSerName val="0"/>
          <c:showPercent val="0"/>
          <c:showBubbleSize val="0"/>
        </c:dLbls>
        <c:smooth val="0"/>
        <c:axId val="651278856"/>
        <c:axId val="651275904"/>
      </c:lineChart>
      <c:catAx>
        <c:axId val="651278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651275904"/>
        <c:crosses val="autoZero"/>
        <c:auto val="1"/>
        <c:lblAlgn val="ctr"/>
        <c:lblOffset val="100"/>
        <c:noMultiLvlLbl val="0"/>
      </c:catAx>
      <c:valAx>
        <c:axId val="651275904"/>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study children</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651278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Mean</a:t>
            </a:r>
            <a:r>
              <a:rPr lang="en-US" baseline="0" dirty="0" smtClean="0"/>
              <a:t> 2015 Healthy Eating Index Scores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3C7-49DD-9B34-6D12A0158D5C}"/>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3C7-49DD-9B34-6D12A0158D5C}"/>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3C7-49DD-9B34-6D12A0158D5C}"/>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3C7-49DD-9B34-6D12A0158D5C}"/>
                </c:ext>
              </c:extLst>
            </c:dLbl>
            <c:dLbl>
              <c:idx val="4"/>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73C7-49DD-9B34-6D12A0158D5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Franklin Gothic Medium" panose="020B06030201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24 months</c:v>
                </c:pt>
                <c:pt idx="1">
                  <c:v>36 months</c:v>
                </c:pt>
                <c:pt idx="2">
                  <c:v>48 months</c:v>
                </c:pt>
                <c:pt idx="3">
                  <c:v>60 months</c:v>
                </c:pt>
                <c:pt idx="4">
                  <c:v>National (NHANES) sample ages 2 to 5</c:v>
                </c:pt>
              </c:strCache>
            </c:strRef>
          </c:cat>
          <c:val>
            <c:numRef>
              <c:f>Sheet1!$B$2:$B$6</c:f>
              <c:numCache>
                <c:formatCode>General</c:formatCode>
                <c:ptCount val="5"/>
                <c:pt idx="0">
                  <c:v>60.9</c:v>
                </c:pt>
                <c:pt idx="1">
                  <c:v>61.4</c:v>
                </c:pt>
                <c:pt idx="2">
                  <c:v>58.7</c:v>
                </c:pt>
                <c:pt idx="3">
                  <c:v>59</c:v>
                </c:pt>
                <c:pt idx="4">
                  <c:v>60.1</c:v>
                </c:pt>
              </c:numCache>
            </c:numRef>
          </c:val>
          <c:extLst>
            <c:ext xmlns:c16="http://schemas.microsoft.com/office/drawing/2014/chart" uri="{C3380CC4-5D6E-409C-BE32-E72D297353CC}">
              <c16:uniqueId val="{00000000-73C7-49DD-9B34-6D12A0158D5C}"/>
            </c:ext>
          </c:extLst>
        </c:ser>
        <c:dLbls>
          <c:showLegendKey val="0"/>
          <c:showVal val="0"/>
          <c:showCatName val="0"/>
          <c:showSerName val="0"/>
          <c:showPercent val="0"/>
          <c:showBubbleSize val="0"/>
        </c:dLbls>
        <c:gapWidth val="182"/>
        <c:axId val="381964976"/>
        <c:axId val="381969568"/>
      </c:barChart>
      <c:catAx>
        <c:axId val="38196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81969568"/>
        <c:crosses val="autoZero"/>
        <c:auto val="1"/>
        <c:lblAlgn val="ctr"/>
        <c:lblOffset val="100"/>
        <c:noMultiLvlLbl val="0"/>
      </c:catAx>
      <c:valAx>
        <c:axId val="381969568"/>
        <c:scaling>
          <c:orientation val="minMax"/>
          <c:max val="100"/>
          <c:min val="0"/>
        </c:scaling>
        <c:delete val="1"/>
        <c:axPos val="l"/>
        <c:numFmt formatCode="General" sourceLinked="1"/>
        <c:majorTickMark val="none"/>
        <c:minorTickMark val="none"/>
        <c:tickLblPos val="nextTo"/>
        <c:crossAx val="38196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Adjusted Mean HEI-2015 Total </a:t>
            </a:r>
            <a:r>
              <a:rPr lang="en-US" dirty="0" smtClean="0"/>
              <a:t>Scores by Duration</a:t>
            </a:r>
            <a:r>
              <a:rPr lang="en-US" baseline="0" dirty="0" smtClean="0"/>
              <a:t> of WIC Participation</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Adjusted Mean HEI-2015 Total Scores</c:v>
                </c:pt>
              </c:strCache>
            </c:strRef>
          </c:tx>
          <c:spPr>
            <a:solidFill>
              <a:schemeClr val="accent1"/>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25EE-406C-BDF3-9619BD3EB72C}"/>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Intermittently*</c:v>
                </c:pt>
                <c:pt idx="1">
                  <c:v>Year 1 only*</c:v>
                </c:pt>
                <c:pt idx="2">
                  <c:v>Years 2 or 3 only*</c:v>
                </c:pt>
                <c:pt idx="3">
                  <c:v>Years 4 or 5 only</c:v>
                </c:pt>
                <c:pt idx="4">
                  <c:v>Consistently</c:v>
                </c:pt>
              </c:strCache>
            </c:strRef>
          </c:cat>
          <c:val>
            <c:numRef>
              <c:f>Sheet1!$B$2:$B$6</c:f>
              <c:numCache>
                <c:formatCode>General</c:formatCode>
                <c:ptCount val="5"/>
                <c:pt idx="0">
                  <c:v>59.83</c:v>
                </c:pt>
                <c:pt idx="1">
                  <c:v>59.75</c:v>
                </c:pt>
                <c:pt idx="2">
                  <c:v>59.52</c:v>
                </c:pt>
                <c:pt idx="3">
                  <c:v>60.65</c:v>
                </c:pt>
                <c:pt idx="4">
                  <c:v>61.71</c:v>
                </c:pt>
              </c:numCache>
            </c:numRef>
          </c:val>
          <c:extLst>
            <c:ext xmlns:c16="http://schemas.microsoft.com/office/drawing/2014/chart" uri="{C3380CC4-5D6E-409C-BE32-E72D297353CC}">
              <c16:uniqueId val="{00000000-25EE-406C-BDF3-9619BD3EB72C}"/>
            </c:ext>
          </c:extLst>
        </c:ser>
        <c:dLbls>
          <c:showLegendKey val="0"/>
          <c:showVal val="0"/>
          <c:showCatName val="0"/>
          <c:showSerName val="0"/>
          <c:showPercent val="0"/>
          <c:showBubbleSize val="0"/>
        </c:dLbls>
        <c:gapWidth val="219"/>
        <c:overlap val="-27"/>
        <c:axId val="429644736"/>
        <c:axId val="429648016"/>
      </c:barChart>
      <c:catAx>
        <c:axId val="42964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crossAx val="429648016"/>
        <c:crosses val="autoZero"/>
        <c:auto val="1"/>
        <c:lblAlgn val="ctr"/>
        <c:lblOffset val="100"/>
        <c:noMultiLvlLbl val="0"/>
      </c:catAx>
      <c:valAx>
        <c:axId val="429648016"/>
        <c:scaling>
          <c:orientation val="minMax"/>
          <c:min val="50"/>
        </c:scaling>
        <c:delete val="1"/>
        <c:axPos val="l"/>
        <c:numFmt formatCode="General" sourceLinked="1"/>
        <c:majorTickMark val="out"/>
        <c:minorTickMark val="none"/>
        <c:tickLblPos val="nextTo"/>
        <c:crossAx val="42964473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248071096557391E-2"/>
          <c:y val="8.8902757640647492E-2"/>
          <c:w val="0.88516279312035628"/>
          <c:h val="0.66258287379515934"/>
        </c:manualLayout>
      </c:layout>
      <c:lineChart>
        <c:grouping val="standard"/>
        <c:varyColors val="0"/>
        <c:ser>
          <c:idx val="0"/>
          <c:order val="0"/>
          <c:tx>
            <c:strRef>
              <c:f>Sheet1!$B$1</c:f>
              <c:strCache>
                <c:ptCount val="1"/>
                <c:pt idx="0">
                  <c:v>Vitamin D</c:v>
                </c:pt>
              </c:strCache>
            </c:strRef>
          </c:tx>
          <c:spPr>
            <a:ln w="28575" cap="rnd">
              <a:solidFill>
                <a:schemeClr val="accent3"/>
              </a:solidFill>
              <a:round/>
            </a:ln>
            <a:effectLst/>
          </c:spPr>
          <c:marker>
            <c:symbol val="square"/>
            <c:size val="7"/>
            <c:spPr>
              <a:solidFill>
                <a:schemeClr val="accent3"/>
              </a:solidFill>
              <a:ln w="25400">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 months</c:v>
                </c:pt>
                <c:pt idx="1">
                  <c:v>26 months</c:v>
                </c:pt>
                <c:pt idx="2">
                  <c:v>48 months</c:v>
                </c:pt>
                <c:pt idx="3">
                  <c:v>60 months</c:v>
                </c:pt>
              </c:strCache>
            </c:strRef>
          </c:cat>
          <c:val>
            <c:numRef>
              <c:f>Sheet1!$B$2:$B$5</c:f>
              <c:numCache>
                <c:formatCode>General</c:formatCode>
                <c:ptCount val="4"/>
                <c:pt idx="0">
                  <c:v>0.78</c:v>
                </c:pt>
                <c:pt idx="1">
                  <c:v>0.82</c:v>
                </c:pt>
                <c:pt idx="2">
                  <c:v>0.84</c:v>
                </c:pt>
                <c:pt idx="3">
                  <c:v>0.73399999999999999</c:v>
                </c:pt>
              </c:numCache>
            </c:numRef>
          </c:val>
          <c:smooth val="0"/>
          <c:extLst>
            <c:ext xmlns:c16="http://schemas.microsoft.com/office/drawing/2014/chart" uri="{C3380CC4-5D6E-409C-BE32-E72D297353CC}">
              <c16:uniqueId val="{00000000-0130-4CEE-B847-035F4389170B}"/>
            </c:ext>
          </c:extLst>
        </c:ser>
        <c:ser>
          <c:idx val="1"/>
          <c:order val="1"/>
          <c:tx>
            <c:strRef>
              <c:f>Sheet1!$C$1</c:f>
              <c:strCache>
                <c:ptCount val="1"/>
                <c:pt idx="0">
                  <c:v>Vitamin E</c:v>
                </c:pt>
              </c:strCache>
            </c:strRef>
          </c:tx>
          <c:spPr>
            <a:ln w="28575" cap="rnd">
              <a:solidFill>
                <a:schemeClr val="accent1"/>
              </a:solidFill>
              <a:round/>
            </a:ln>
            <a:effectLst/>
          </c:spPr>
          <c:marker>
            <c:symbol val="square"/>
            <c:size val="7"/>
            <c:spPr>
              <a:solidFill>
                <a:schemeClr val="accent1"/>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 months</c:v>
                </c:pt>
                <c:pt idx="1">
                  <c:v>26 months</c:v>
                </c:pt>
                <c:pt idx="2">
                  <c:v>48 months</c:v>
                </c:pt>
                <c:pt idx="3">
                  <c:v>60 months</c:v>
                </c:pt>
              </c:strCache>
            </c:strRef>
          </c:cat>
          <c:val>
            <c:numRef>
              <c:f>Sheet1!$C$2:$C$5</c:f>
              <c:numCache>
                <c:formatCode>General</c:formatCode>
                <c:ptCount val="4"/>
                <c:pt idx="0">
                  <c:v>0.55000000000000004</c:v>
                </c:pt>
                <c:pt idx="1">
                  <c:v>0.27</c:v>
                </c:pt>
                <c:pt idx="2">
                  <c:v>0.36</c:v>
                </c:pt>
                <c:pt idx="3">
                  <c:v>0.32500000000000001</c:v>
                </c:pt>
              </c:numCache>
            </c:numRef>
          </c:val>
          <c:smooth val="0"/>
          <c:extLst>
            <c:ext xmlns:c16="http://schemas.microsoft.com/office/drawing/2014/chart" uri="{C3380CC4-5D6E-409C-BE32-E72D297353CC}">
              <c16:uniqueId val="{00000001-0130-4CEE-B847-035F4389170B}"/>
            </c:ext>
          </c:extLst>
        </c:ser>
        <c:ser>
          <c:idx val="2"/>
          <c:order val="2"/>
          <c:tx>
            <c:strRef>
              <c:f>Sheet1!$D$1</c:f>
              <c:strCache>
                <c:ptCount val="1"/>
                <c:pt idx="0">
                  <c:v>Calcium</c:v>
                </c:pt>
              </c:strCache>
            </c:strRef>
          </c:tx>
          <c:spPr>
            <a:ln w="28575" cap="rnd">
              <a:solidFill>
                <a:srgbClr val="FFC000"/>
              </a:solidFill>
              <a:round/>
            </a:ln>
            <a:effectLst/>
          </c:spPr>
          <c:marker>
            <c:symbol val="square"/>
            <c:size val="7"/>
            <c:spPr>
              <a:solidFill>
                <a:srgbClr val="FFC000"/>
              </a:solidFill>
              <a:ln w="9525">
                <a:solidFill>
                  <a:schemeClr val="accent3"/>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j-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 months</c:v>
                </c:pt>
                <c:pt idx="1">
                  <c:v>26 months</c:v>
                </c:pt>
                <c:pt idx="2">
                  <c:v>48 months</c:v>
                </c:pt>
                <c:pt idx="3">
                  <c:v>60 months</c:v>
                </c:pt>
              </c:strCache>
            </c:strRef>
          </c:cat>
          <c:val>
            <c:numRef>
              <c:f>Sheet1!$D$2:$D$5</c:f>
              <c:numCache>
                <c:formatCode>General</c:formatCode>
                <c:ptCount val="4"/>
                <c:pt idx="0">
                  <c:v>8.9999999999999993E-3</c:v>
                </c:pt>
                <c:pt idx="1">
                  <c:v>7.0000000000000001E-3</c:v>
                </c:pt>
                <c:pt idx="2">
                  <c:v>0.27100000000000002</c:v>
                </c:pt>
                <c:pt idx="3">
                  <c:v>0.13400000000000001</c:v>
                </c:pt>
              </c:numCache>
            </c:numRef>
          </c:val>
          <c:smooth val="0"/>
          <c:extLst>
            <c:ext xmlns:c16="http://schemas.microsoft.com/office/drawing/2014/chart" uri="{C3380CC4-5D6E-409C-BE32-E72D297353CC}">
              <c16:uniqueId val="{00000002-0130-4CEE-B847-035F4389170B}"/>
            </c:ext>
          </c:extLst>
        </c:ser>
        <c:dLbls>
          <c:showLegendKey val="0"/>
          <c:showVal val="0"/>
          <c:showCatName val="0"/>
          <c:showSerName val="0"/>
          <c:showPercent val="0"/>
          <c:showBubbleSize val="0"/>
        </c:dLbls>
        <c:marker val="1"/>
        <c:smooth val="0"/>
        <c:axId val="729730488"/>
        <c:axId val="729723272"/>
      </c:lineChart>
      <c:catAx>
        <c:axId val="7297304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729723272"/>
        <c:crosses val="autoZero"/>
        <c:auto val="1"/>
        <c:lblAlgn val="ctr"/>
        <c:lblOffset val="100"/>
        <c:noMultiLvlLbl val="0"/>
      </c:catAx>
      <c:valAx>
        <c:axId val="729723272"/>
        <c:scaling>
          <c:orientation val="minMax"/>
        </c:scaling>
        <c:delete val="1"/>
        <c:axPos val="l"/>
        <c:title>
          <c:tx>
            <c:rich>
              <a:bodyPr rot="-5400000" spcFirstLastPara="1" vertOverflow="ellipsis" vert="horz" wrap="square" anchor="ctr" anchorCtr="1"/>
              <a:lstStyle/>
              <a:p>
                <a:pPr>
                  <a:defRPr sz="1600" b="0" i="0" u="none" strike="noStrike" kern="1200" baseline="0">
                    <a:solidFill>
                      <a:schemeClr val="tx1"/>
                    </a:solidFill>
                    <a:latin typeface="+mj-lt"/>
                    <a:ea typeface="+mn-ea"/>
                    <a:cs typeface="+mn-cs"/>
                  </a:defRPr>
                </a:pPr>
                <a:r>
                  <a:rPr lang="en-US" sz="1600" dirty="0" smtClean="0">
                    <a:solidFill>
                      <a:schemeClr val="tx1"/>
                    </a:solidFill>
                    <a:latin typeface="+mj-lt"/>
                  </a:rPr>
                  <a:t>Percent of study children with inadequate</a:t>
                </a:r>
                <a:r>
                  <a:rPr lang="en-US" sz="1600" baseline="0" dirty="0" smtClean="0">
                    <a:solidFill>
                      <a:schemeClr val="tx1"/>
                    </a:solidFill>
                    <a:latin typeface="+mj-lt"/>
                  </a:rPr>
                  <a:t> intakes</a:t>
                </a:r>
                <a:endParaRPr lang="en-US" sz="1600" dirty="0">
                  <a:solidFill>
                    <a:schemeClr val="tx1"/>
                  </a:solidFill>
                  <a:latin typeface="+mj-l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title>
        <c:numFmt formatCode="General" sourceLinked="1"/>
        <c:majorTickMark val="none"/>
        <c:minorTickMark val="none"/>
        <c:tickLblPos val="nextTo"/>
        <c:crossAx val="729730488"/>
        <c:crosses val="autoZero"/>
        <c:crossBetween val="between"/>
      </c:valAx>
      <c:spPr>
        <a:noFill/>
        <a:ln>
          <a:noFill/>
        </a:ln>
        <a:effectLst/>
      </c:spPr>
    </c:plotArea>
    <c:legend>
      <c:legendPos val="b"/>
      <c:layout>
        <c:manualLayout>
          <c:xMode val="edge"/>
          <c:yMode val="edge"/>
          <c:x val="0.25534681404261084"/>
          <c:y val="0.93277119869764702"/>
          <c:w val="0.63547638887023927"/>
          <c:h val="6.722880130235295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Trends</a:t>
            </a:r>
            <a:r>
              <a:rPr lang="en-US" baseline="0" dirty="0" smtClean="0"/>
              <a:t> in Consumption of Select Sugary and Salty Foods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Desserts and candy</c:v>
                </c:pt>
              </c:strCache>
            </c:strRef>
          </c:tx>
          <c:spPr>
            <a:ln w="28575" cap="rnd">
              <a:solidFill>
                <a:schemeClr val="accent1"/>
              </a:solidFill>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C0-4823-9C1A-1FD31076371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3</c:v>
                </c:pt>
                <c:pt idx="1">
                  <c:v>5</c:v>
                </c:pt>
                <c:pt idx="2">
                  <c:v>7</c:v>
                </c:pt>
                <c:pt idx="3">
                  <c:v>9</c:v>
                </c:pt>
                <c:pt idx="4">
                  <c:v>11</c:v>
                </c:pt>
                <c:pt idx="5">
                  <c:v>13</c:v>
                </c:pt>
                <c:pt idx="6">
                  <c:v>15</c:v>
                </c:pt>
                <c:pt idx="7">
                  <c:v>18</c:v>
                </c:pt>
                <c:pt idx="8">
                  <c:v>24</c:v>
                </c:pt>
                <c:pt idx="9">
                  <c:v>36</c:v>
                </c:pt>
                <c:pt idx="10">
                  <c:v>48</c:v>
                </c:pt>
                <c:pt idx="11">
                  <c:v>60</c:v>
                </c:pt>
              </c:numCache>
            </c:numRef>
          </c:cat>
          <c:val>
            <c:numRef>
              <c:f>Sheet1!$B$2:$B$13</c:f>
              <c:numCache>
                <c:formatCode>General</c:formatCode>
                <c:ptCount val="12"/>
                <c:pt idx="0">
                  <c:v>3.0000000000000001E-3</c:v>
                </c:pt>
                <c:pt idx="1">
                  <c:v>1.7999999999999999E-2</c:v>
                </c:pt>
                <c:pt idx="2">
                  <c:v>0.109</c:v>
                </c:pt>
                <c:pt idx="3">
                  <c:v>0.215</c:v>
                </c:pt>
                <c:pt idx="4">
                  <c:v>0.29799999999999999</c:v>
                </c:pt>
                <c:pt idx="5">
                  <c:v>0.40799999999999997</c:v>
                </c:pt>
                <c:pt idx="6">
                  <c:v>0.41899999999999998</c:v>
                </c:pt>
                <c:pt idx="7">
                  <c:v>0.45800000000000002</c:v>
                </c:pt>
                <c:pt idx="8">
                  <c:v>0.51600000000000001</c:v>
                </c:pt>
                <c:pt idx="9">
                  <c:v>0.55200000000000005</c:v>
                </c:pt>
                <c:pt idx="10">
                  <c:v>0.57399999999999995</c:v>
                </c:pt>
                <c:pt idx="11">
                  <c:v>0.59499999999999997</c:v>
                </c:pt>
              </c:numCache>
            </c:numRef>
          </c:val>
          <c:smooth val="0"/>
          <c:extLst>
            <c:ext xmlns:c16="http://schemas.microsoft.com/office/drawing/2014/chart" uri="{C3380CC4-5D6E-409C-BE32-E72D297353CC}">
              <c16:uniqueId val="{00000000-3EC0-4823-9C1A-1FD310763717}"/>
            </c:ext>
          </c:extLst>
        </c:ser>
        <c:ser>
          <c:idx val="1"/>
          <c:order val="1"/>
          <c:tx>
            <c:strRef>
              <c:f>Sheet1!$C$1</c:f>
              <c:strCache>
                <c:ptCount val="1"/>
                <c:pt idx="0">
                  <c:v>Sugar sweetened beverages</c:v>
                </c:pt>
              </c:strCache>
            </c:strRef>
          </c:tx>
          <c:spPr>
            <a:ln w="28575" cap="rnd">
              <a:solidFill>
                <a:srgbClr val="7030A0"/>
              </a:solidFill>
              <a:round/>
            </a:ln>
            <a:effectLst/>
          </c:spPr>
          <c:marker>
            <c:symbol val="none"/>
          </c:marker>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C0-4823-9C1A-1FD31076371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3</c:v>
                </c:pt>
                <c:pt idx="1">
                  <c:v>5</c:v>
                </c:pt>
                <c:pt idx="2">
                  <c:v>7</c:v>
                </c:pt>
                <c:pt idx="3">
                  <c:v>9</c:v>
                </c:pt>
                <c:pt idx="4">
                  <c:v>11</c:v>
                </c:pt>
                <c:pt idx="5">
                  <c:v>13</c:v>
                </c:pt>
                <c:pt idx="6">
                  <c:v>15</c:v>
                </c:pt>
                <c:pt idx="7">
                  <c:v>18</c:v>
                </c:pt>
                <c:pt idx="8">
                  <c:v>24</c:v>
                </c:pt>
                <c:pt idx="9">
                  <c:v>36</c:v>
                </c:pt>
                <c:pt idx="10">
                  <c:v>48</c:v>
                </c:pt>
                <c:pt idx="11">
                  <c:v>60</c:v>
                </c:pt>
              </c:numCache>
            </c:numRef>
          </c:cat>
          <c:val>
            <c:numRef>
              <c:f>Sheet1!$C$2:$C$13</c:f>
              <c:numCache>
                <c:formatCode>General</c:formatCode>
                <c:ptCount val="12"/>
                <c:pt idx="0">
                  <c:v>1.0999999999999999E-2</c:v>
                </c:pt>
                <c:pt idx="1">
                  <c:v>0.01</c:v>
                </c:pt>
                <c:pt idx="2">
                  <c:v>0.02</c:v>
                </c:pt>
                <c:pt idx="3">
                  <c:v>3.4000000000000002E-2</c:v>
                </c:pt>
                <c:pt idx="4">
                  <c:v>6.5000000000000002E-2</c:v>
                </c:pt>
                <c:pt idx="5">
                  <c:v>0.114</c:v>
                </c:pt>
                <c:pt idx="6">
                  <c:v>0.159</c:v>
                </c:pt>
                <c:pt idx="7">
                  <c:v>0.185</c:v>
                </c:pt>
                <c:pt idx="8">
                  <c:v>0.23400000000000001</c:v>
                </c:pt>
                <c:pt idx="9">
                  <c:v>0.26300000000000001</c:v>
                </c:pt>
                <c:pt idx="10">
                  <c:v>0.33200000000000002</c:v>
                </c:pt>
                <c:pt idx="11">
                  <c:v>0.35499999999999998</c:v>
                </c:pt>
              </c:numCache>
            </c:numRef>
          </c:val>
          <c:smooth val="0"/>
          <c:extLst>
            <c:ext xmlns:c16="http://schemas.microsoft.com/office/drawing/2014/chart" uri="{C3380CC4-5D6E-409C-BE32-E72D297353CC}">
              <c16:uniqueId val="{00000001-3EC0-4823-9C1A-1FD310763717}"/>
            </c:ext>
          </c:extLst>
        </c:ser>
        <c:ser>
          <c:idx val="2"/>
          <c:order val="2"/>
          <c:tx>
            <c:strRef>
              <c:f>Sheet1!$D$1</c:f>
              <c:strCache>
                <c:ptCount val="1"/>
                <c:pt idx="0">
                  <c:v>Salty snacks</c:v>
                </c:pt>
              </c:strCache>
            </c:strRef>
          </c:tx>
          <c:spPr>
            <a:ln w="28575" cap="rnd">
              <a:solidFill>
                <a:schemeClr val="accent3"/>
              </a:solidFill>
              <a:round/>
            </a:ln>
            <a:effectLst/>
          </c:spPr>
          <c:marker>
            <c:symbol val="none"/>
          </c:marker>
          <c:dLbls>
            <c:dLbl>
              <c:idx val="1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C0-4823-9C1A-1FD31076371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3</c:v>
                </c:pt>
                <c:pt idx="1">
                  <c:v>5</c:v>
                </c:pt>
                <c:pt idx="2">
                  <c:v>7</c:v>
                </c:pt>
                <c:pt idx="3">
                  <c:v>9</c:v>
                </c:pt>
                <c:pt idx="4">
                  <c:v>11</c:v>
                </c:pt>
                <c:pt idx="5">
                  <c:v>13</c:v>
                </c:pt>
                <c:pt idx="6">
                  <c:v>15</c:v>
                </c:pt>
                <c:pt idx="7">
                  <c:v>18</c:v>
                </c:pt>
                <c:pt idx="8">
                  <c:v>24</c:v>
                </c:pt>
                <c:pt idx="9">
                  <c:v>36</c:v>
                </c:pt>
                <c:pt idx="10">
                  <c:v>48</c:v>
                </c:pt>
                <c:pt idx="11">
                  <c:v>60</c:v>
                </c:pt>
              </c:numCache>
            </c:numRef>
          </c:cat>
          <c:val>
            <c:numRef>
              <c:f>Sheet1!$D$2:$D$13</c:f>
              <c:numCache>
                <c:formatCode>General</c:formatCode>
                <c:ptCount val="12"/>
                <c:pt idx="0">
                  <c:v>0</c:v>
                </c:pt>
                <c:pt idx="1">
                  <c:v>2E-3</c:v>
                </c:pt>
                <c:pt idx="2">
                  <c:v>7.0000000000000001E-3</c:v>
                </c:pt>
                <c:pt idx="3">
                  <c:v>2.8000000000000001E-2</c:v>
                </c:pt>
                <c:pt idx="4">
                  <c:v>0.05</c:v>
                </c:pt>
                <c:pt idx="5">
                  <c:v>9.5000000000000001E-2</c:v>
                </c:pt>
                <c:pt idx="6">
                  <c:v>0.13200000000000001</c:v>
                </c:pt>
                <c:pt idx="7">
                  <c:v>0.17499999999999999</c:v>
                </c:pt>
                <c:pt idx="8">
                  <c:v>0.24299999999999999</c:v>
                </c:pt>
                <c:pt idx="9">
                  <c:v>0.29599999999999999</c:v>
                </c:pt>
                <c:pt idx="10">
                  <c:v>0.28399999999999997</c:v>
                </c:pt>
                <c:pt idx="11">
                  <c:v>0.31</c:v>
                </c:pt>
              </c:numCache>
            </c:numRef>
          </c:val>
          <c:smooth val="0"/>
          <c:extLst>
            <c:ext xmlns:c16="http://schemas.microsoft.com/office/drawing/2014/chart" uri="{C3380CC4-5D6E-409C-BE32-E72D297353CC}">
              <c16:uniqueId val="{00000002-3EC0-4823-9C1A-1FD310763717}"/>
            </c:ext>
          </c:extLst>
        </c:ser>
        <c:dLbls>
          <c:showLegendKey val="0"/>
          <c:showVal val="0"/>
          <c:showCatName val="0"/>
          <c:showSerName val="0"/>
          <c:showPercent val="0"/>
          <c:showBubbleSize val="0"/>
        </c:dLbls>
        <c:smooth val="0"/>
        <c:axId val="771924416"/>
        <c:axId val="771927696"/>
      </c:lineChart>
      <c:catAx>
        <c:axId val="7719244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Child age in months</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1927696"/>
        <c:crosses val="autoZero"/>
        <c:auto val="1"/>
        <c:lblAlgn val="ctr"/>
        <c:lblOffset val="100"/>
        <c:noMultiLvlLbl val="0"/>
      </c:catAx>
      <c:valAx>
        <c:axId val="771927696"/>
        <c:scaling>
          <c:orientation val="minMax"/>
        </c:scaling>
        <c:delete val="1"/>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Percentage of study children consuming on a given day</a:t>
                </a:r>
                <a:endParaRPr lang="en-US" dirty="0"/>
              </a:p>
            </c:rich>
          </c:tx>
          <c:layout>
            <c:manualLayout>
              <c:xMode val="edge"/>
              <c:yMode val="edge"/>
              <c:x val="1.6865777772793626E-2"/>
              <c:y val="0.16166515837104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77192441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CDRR</c:v>
                </c:pt>
              </c:strCache>
            </c:strRef>
          </c:tx>
          <c:spPr>
            <a:solidFill>
              <a:schemeClr val="accent1"/>
            </a:solidFill>
            <a:ln>
              <a:solidFill>
                <a:schemeClr val="accent1">
                  <a:lumMod val="75000"/>
                </a:schemeClr>
              </a:solid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24 months</c:v>
                </c:pt>
                <c:pt idx="1">
                  <c:v>36 months</c:v>
                </c:pt>
                <c:pt idx="2">
                  <c:v>48 months</c:v>
                </c:pt>
                <c:pt idx="3">
                  <c:v>60 months</c:v>
                </c:pt>
              </c:strCache>
            </c:strRef>
          </c:cat>
          <c:val>
            <c:numRef>
              <c:f>Sheet1!$B$2:$B$5</c:f>
              <c:numCache>
                <c:formatCode>#,##0</c:formatCode>
                <c:ptCount val="4"/>
                <c:pt idx="0">
                  <c:v>1200</c:v>
                </c:pt>
                <c:pt idx="1">
                  <c:v>1200</c:v>
                </c:pt>
                <c:pt idx="2">
                  <c:v>1500</c:v>
                </c:pt>
                <c:pt idx="3">
                  <c:v>1500</c:v>
                </c:pt>
              </c:numCache>
            </c:numRef>
          </c:val>
          <c:extLst>
            <c:ext xmlns:c16="http://schemas.microsoft.com/office/drawing/2014/chart" uri="{C3380CC4-5D6E-409C-BE32-E72D297353CC}">
              <c16:uniqueId val="{00000000-64B1-4C15-BFBD-9C318B62052A}"/>
            </c:ext>
          </c:extLst>
        </c:ser>
        <c:ser>
          <c:idx val="1"/>
          <c:order val="1"/>
          <c:tx>
            <c:strRef>
              <c:f>Sheet1!$C$1</c:f>
              <c:strCache>
                <c:ptCount val="1"/>
                <c:pt idx="0">
                  <c:v>Median intake in excess of CDRR</c:v>
                </c:pt>
              </c:strCache>
            </c:strRef>
          </c:tx>
          <c:spPr>
            <a:solidFill>
              <a:schemeClr val="accent3">
                <a:lumMod val="20000"/>
                <a:lumOff val="80000"/>
              </a:schemeClr>
            </a:solidFill>
            <a:ln>
              <a:solidFill>
                <a:schemeClr val="accent3"/>
              </a:solidFill>
            </a:ln>
            <a:effectLst/>
          </c:spPr>
          <c:invertIfNegative val="0"/>
          <c:cat>
            <c:strRef>
              <c:f>Sheet1!$A$2:$A$5</c:f>
              <c:strCache>
                <c:ptCount val="4"/>
                <c:pt idx="0">
                  <c:v>24 months</c:v>
                </c:pt>
                <c:pt idx="1">
                  <c:v>36 months</c:v>
                </c:pt>
                <c:pt idx="2">
                  <c:v>48 months</c:v>
                </c:pt>
                <c:pt idx="3">
                  <c:v>60 months</c:v>
                </c:pt>
              </c:strCache>
            </c:strRef>
          </c:cat>
          <c:val>
            <c:numRef>
              <c:f>Sheet1!$C$2:$C$5</c:f>
              <c:numCache>
                <c:formatCode>General</c:formatCode>
                <c:ptCount val="4"/>
                <c:pt idx="0">
                  <c:v>715</c:v>
                </c:pt>
                <c:pt idx="1">
                  <c:v>1000</c:v>
                </c:pt>
                <c:pt idx="2">
                  <c:v>911</c:v>
                </c:pt>
                <c:pt idx="3">
                  <c:v>1148</c:v>
                </c:pt>
              </c:numCache>
            </c:numRef>
          </c:val>
          <c:extLst>
            <c:ext xmlns:c16="http://schemas.microsoft.com/office/drawing/2014/chart" uri="{C3380CC4-5D6E-409C-BE32-E72D297353CC}">
              <c16:uniqueId val="{00000001-64B1-4C15-BFBD-9C318B62052A}"/>
            </c:ext>
          </c:extLst>
        </c:ser>
        <c:dLbls>
          <c:showLegendKey val="0"/>
          <c:showVal val="0"/>
          <c:showCatName val="0"/>
          <c:showSerName val="0"/>
          <c:showPercent val="0"/>
          <c:showBubbleSize val="0"/>
        </c:dLbls>
        <c:gapWidth val="150"/>
        <c:overlap val="100"/>
        <c:axId val="439247216"/>
        <c:axId val="439244264"/>
      </c:barChart>
      <c:catAx>
        <c:axId val="4392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crossAx val="439244264"/>
        <c:crosses val="autoZero"/>
        <c:auto val="1"/>
        <c:lblAlgn val="ctr"/>
        <c:lblOffset val="100"/>
        <c:noMultiLvlLbl val="0"/>
      </c:catAx>
      <c:valAx>
        <c:axId val="439244264"/>
        <c:scaling>
          <c:orientation val="minMax"/>
        </c:scaling>
        <c:delete val="1"/>
        <c:axPos val="l"/>
        <c:numFmt formatCode="#,##0" sourceLinked="1"/>
        <c:majorTickMark val="none"/>
        <c:minorTickMark val="none"/>
        <c:tickLblPos val="nextTo"/>
        <c:crossAx val="439247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3rd Year</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Normal/Healthy weight*</c:v>
                </c:pt>
                <c:pt idx="2">
                  <c:v>Overweight</c:v>
                </c:pt>
                <c:pt idx="3">
                  <c:v>Obese</c:v>
                </c:pt>
              </c:strCache>
            </c:strRef>
          </c:cat>
          <c:val>
            <c:numRef>
              <c:f>Sheet1!$B$2:$B$5</c:f>
              <c:numCache>
                <c:formatCode>General</c:formatCode>
                <c:ptCount val="4"/>
                <c:pt idx="0">
                  <c:v>0.04</c:v>
                </c:pt>
                <c:pt idx="1">
                  <c:v>0.65</c:v>
                </c:pt>
                <c:pt idx="2">
                  <c:v>0.14000000000000001</c:v>
                </c:pt>
                <c:pt idx="3">
                  <c:v>0.17</c:v>
                </c:pt>
              </c:numCache>
            </c:numRef>
          </c:val>
          <c:extLst>
            <c:ext xmlns:c16="http://schemas.microsoft.com/office/drawing/2014/chart" uri="{C3380CC4-5D6E-409C-BE32-E72D297353CC}">
              <c16:uniqueId val="{00000000-9D36-4A63-9A8B-269528DE3C12}"/>
            </c:ext>
          </c:extLst>
        </c:ser>
        <c:ser>
          <c:idx val="1"/>
          <c:order val="1"/>
          <c:tx>
            <c:strRef>
              <c:f>Sheet1!$C$1</c:f>
              <c:strCache>
                <c:ptCount val="1"/>
                <c:pt idx="0">
                  <c:v>4th Year</c:v>
                </c:pt>
              </c:strCache>
            </c:strRef>
          </c:tx>
          <c:spPr>
            <a:solidFill>
              <a:schemeClr val="accent1"/>
            </a:solidFill>
            <a:ln>
              <a:solidFill>
                <a:schemeClr val="accent3">
                  <a:lumMod val="20000"/>
                  <a:lumOff val="80000"/>
                </a:schemeClr>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Normal/Healthy weight*</c:v>
                </c:pt>
                <c:pt idx="2">
                  <c:v>Overweight</c:v>
                </c:pt>
                <c:pt idx="3">
                  <c:v>Obese</c:v>
                </c:pt>
              </c:strCache>
            </c:strRef>
          </c:cat>
          <c:val>
            <c:numRef>
              <c:f>Sheet1!$C$2:$C$5</c:f>
              <c:numCache>
                <c:formatCode>General</c:formatCode>
                <c:ptCount val="4"/>
                <c:pt idx="0">
                  <c:v>0.05</c:v>
                </c:pt>
                <c:pt idx="1">
                  <c:v>0.61399999999999999</c:v>
                </c:pt>
                <c:pt idx="2">
                  <c:v>0.152</c:v>
                </c:pt>
                <c:pt idx="3">
                  <c:v>0.183</c:v>
                </c:pt>
              </c:numCache>
            </c:numRef>
          </c:val>
          <c:extLst>
            <c:ext xmlns:c16="http://schemas.microsoft.com/office/drawing/2014/chart" uri="{C3380CC4-5D6E-409C-BE32-E72D297353CC}">
              <c16:uniqueId val="{00000001-9D36-4A63-9A8B-269528DE3C12}"/>
            </c:ext>
          </c:extLst>
        </c:ser>
        <c:ser>
          <c:idx val="2"/>
          <c:order val="2"/>
          <c:tx>
            <c:strRef>
              <c:f>Sheet1!$D$1</c:f>
              <c:strCache>
                <c:ptCount val="1"/>
                <c:pt idx="0">
                  <c:v>5th year</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Underweight</c:v>
                </c:pt>
                <c:pt idx="1">
                  <c:v>Normal/Healthy weight*</c:v>
                </c:pt>
                <c:pt idx="2">
                  <c:v>Overweight</c:v>
                </c:pt>
                <c:pt idx="3">
                  <c:v>Obese</c:v>
                </c:pt>
              </c:strCache>
            </c:strRef>
          </c:cat>
          <c:val>
            <c:numRef>
              <c:f>Sheet1!$D$2:$D$5</c:f>
              <c:numCache>
                <c:formatCode>General</c:formatCode>
                <c:ptCount val="4"/>
                <c:pt idx="0">
                  <c:v>4.7E-2</c:v>
                </c:pt>
                <c:pt idx="1">
                  <c:v>0.59899999999999998</c:v>
                </c:pt>
                <c:pt idx="2">
                  <c:v>0.16</c:v>
                </c:pt>
                <c:pt idx="3">
                  <c:v>0.193</c:v>
                </c:pt>
              </c:numCache>
            </c:numRef>
          </c:val>
          <c:extLst>
            <c:ext xmlns:c16="http://schemas.microsoft.com/office/drawing/2014/chart" uri="{C3380CC4-5D6E-409C-BE32-E72D297353CC}">
              <c16:uniqueId val="{00000002-9D36-4A63-9A8B-269528DE3C12}"/>
            </c:ext>
          </c:extLst>
        </c:ser>
        <c:dLbls>
          <c:showLegendKey val="0"/>
          <c:showVal val="0"/>
          <c:showCatName val="0"/>
          <c:showSerName val="0"/>
          <c:showPercent val="0"/>
          <c:showBubbleSize val="0"/>
        </c:dLbls>
        <c:gapWidth val="219"/>
        <c:overlap val="-27"/>
        <c:axId val="601802936"/>
        <c:axId val="601793424"/>
      </c:barChart>
      <c:catAx>
        <c:axId val="601802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crossAx val="601793424"/>
        <c:crosses val="autoZero"/>
        <c:auto val="1"/>
        <c:lblAlgn val="ctr"/>
        <c:lblOffset val="100"/>
        <c:noMultiLvlLbl val="0"/>
      </c:catAx>
      <c:valAx>
        <c:axId val="601793424"/>
        <c:scaling>
          <c:orientation val="minMax"/>
        </c:scaling>
        <c:delete val="1"/>
        <c:axPos val="l"/>
        <c:numFmt formatCode="General" sourceLinked="1"/>
        <c:majorTickMark val="none"/>
        <c:minorTickMark val="none"/>
        <c:tickLblPos val="nextTo"/>
        <c:crossAx val="601802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dirty="0" smtClean="0"/>
              <a:t>Percentage</a:t>
            </a:r>
            <a:r>
              <a:rPr lang="en-US" b="0" baseline="0" dirty="0" smtClean="0"/>
              <a:t> of Study Mothers Agreeing</a:t>
            </a:r>
            <a:endParaRPr lang="en-US" b="0" dirty="0"/>
          </a:p>
        </c:rich>
      </c:tx>
      <c:overlay val="0"/>
    </c:title>
    <c:autoTitleDeleted val="0"/>
    <c:plotArea>
      <c:layout/>
      <c:barChart>
        <c:barDir val="bar"/>
        <c:grouping val="clustered"/>
        <c:varyColors val="0"/>
        <c:ser>
          <c:idx val="0"/>
          <c:order val="0"/>
          <c:tx>
            <c:strRef>
              <c:f>Sheet1!$B$1</c:f>
              <c:strCache>
                <c:ptCount val="1"/>
                <c:pt idx="0">
                  <c:v>WIC ITFPS-2</c:v>
                </c:pt>
              </c:strCache>
            </c:strRef>
          </c:tx>
          <c:spPr>
            <a:solidFill>
              <a:schemeClr val="accent1"/>
            </a:solidFill>
            <a:ln>
              <a:solidFill>
                <a:schemeClr val="accent1">
                  <a:lumMod val="75000"/>
                </a:schemeClr>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Breastfeeding ties you down</c:v>
                </c:pt>
                <c:pt idx="1">
                  <c:v>Breastfeeding takes too much time</c:v>
                </c:pt>
                <c:pt idx="2">
                  <c:v>Breastmilk leaking onto my clothes worries me</c:v>
                </c:pt>
                <c:pt idx="3">
                  <c:v>Breastfeeding in public is not something that I want to do</c:v>
                </c:pt>
                <c:pt idx="4">
                  <c:v>Breastfeeding is painful</c:v>
                </c:pt>
                <c:pt idx="5">
                  <c:v>Breastffeeding means no one else can feed the baby</c:v>
                </c:pt>
                <c:pt idx="6">
                  <c:v>With bottle feeding, mother knows the baby is getting enough to eat</c:v>
                </c:pt>
              </c:strCache>
            </c:strRef>
          </c:cat>
          <c:val>
            <c:numRef>
              <c:f>Sheet1!$B$2:$B$8</c:f>
              <c:numCache>
                <c:formatCode>General</c:formatCode>
                <c:ptCount val="7"/>
                <c:pt idx="0">
                  <c:v>0.17299999999999999</c:v>
                </c:pt>
                <c:pt idx="1">
                  <c:v>0.14699999999999999</c:v>
                </c:pt>
                <c:pt idx="2">
                  <c:v>0.27400000000000002</c:v>
                </c:pt>
                <c:pt idx="3">
                  <c:v>0.36899999999999999</c:v>
                </c:pt>
                <c:pt idx="4">
                  <c:v>0.436</c:v>
                </c:pt>
                <c:pt idx="5">
                  <c:v>0.50800000000000001</c:v>
                </c:pt>
                <c:pt idx="6">
                  <c:v>0.67</c:v>
                </c:pt>
              </c:numCache>
            </c:numRef>
          </c:val>
          <c:extLst>
            <c:ext xmlns:c16="http://schemas.microsoft.com/office/drawing/2014/chart" uri="{C3380CC4-5D6E-409C-BE32-E72D297353CC}">
              <c16:uniqueId val="{00000000-2996-48C0-8F85-EB71D8A1E75E}"/>
            </c:ext>
          </c:extLst>
        </c:ser>
        <c:ser>
          <c:idx val="1"/>
          <c:order val="1"/>
          <c:tx>
            <c:strRef>
              <c:f>Sheet1!$C$1</c:f>
              <c:strCache>
                <c:ptCount val="1"/>
                <c:pt idx="0">
                  <c:v>IFPS-1</c:v>
                </c:pt>
              </c:strCache>
            </c:strRef>
          </c:tx>
          <c:spPr>
            <a:solidFill>
              <a:schemeClr val="accent3">
                <a:lumMod val="20000"/>
                <a:lumOff val="80000"/>
              </a:schemeClr>
            </a:solidFill>
            <a:ln>
              <a:solidFill>
                <a:schemeClr val="accent3"/>
              </a:solidFill>
            </a:ln>
          </c:spPr>
          <c:invertIfNegative val="0"/>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Breastfeeding ties you down</c:v>
                </c:pt>
                <c:pt idx="1">
                  <c:v>Breastfeeding takes too much time</c:v>
                </c:pt>
                <c:pt idx="2">
                  <c:v>Breastmilk leaking onto my clothes worries me</c:v>
                </c:pt>
                <c:pt idx="3">
                  <c:v>Breastfeeding in public is not something that I want to do</c:v>
                </c:pt>
                <c:pt idx="4">
                  <c:v>Breastfeeding is painful</c:v>
                </c:pt>
                <c:pt idx="5">
                  <c:v>Breastffeeding means no one else can feed the baby</c:v>
                </c:pt>
                <c:pt idx="6">
                  <c:v>With bottle feeding, mother knows the baby is getting enough to eat</c:v>
                </c:pt>
              </c:strCache>
            </c:strRef>
          </c:cat>
          <c:val>
            <c:numRef>
              <c:f>Sheet1!$C$2:$C$8</c:f>
              <c:numCache>
                <c:formatCode>General</c:formatCode>
                <c:ptCount val="7"/>
                <c:pt idx="0">
                  <c:v>0.41</c:v>
                </c:pt>
                <c:pt idx="1">
                  <c:v>0.34</c:v>
                </c:pt>
                <c:pt idx="2">
                  <c:v>0.46</c:v>
                </c:pt>
                <c:pt idx="3">
                  <c:v>0.61</c:v>
                </c:pt>
                <c:pt idx="4">
                  <c:v>0.39</c:v>
                </c:pt>
                <c:pt idx="5">
                  <c:v>0.48</c:v>
                </c:pt>
                <c:pt idx="6">
                  <c:v>0.76</c:v>
                </c:pt>
              </c:numCache>
            </c:numRef>
          </c:val>
          <c:extLst>
            <c:ext xmlns:c16="http://schemas.microsoft.com/office/drawing/2014/chart" uri="{C3380CC4-5D6E-409C-BE32-E72D297353CC}">
              <c16:uniqueId val="{00000001-2996-48C0-8F85-EB71D8A1E75E}"/>
            </c:ext>
          </c:extLst>
        </c:ser>
        <c:dLbls>
          <c:showLegendKey val="0"/>
          <c:showVal val="0"/>
          <c:showCatName val="0"/>
          <c:showSerName val="0"/>
          <c:showPercent val="0"/>
          <c:showBubbleSize val="0"/>
        </c:dLbls>
        <c:gapWidth val="150"/>
        <c:axId val="72769920"/>
        <c:axId val="72771456"/>
      </c:barChart>
      <c:catAx>
        <c:axId val="72769920"/>
        <c:scaling>
          <c:orientation val="minMax"/>
        </c:scaling>
        <c:delete val="0"/>
        <c:axPos val="l"/>
        <c:numFmt formatCode="General" sourceLinked="0"/>
        <c:majorTickMark val="none"/>
        <c:minorTickMark val="none"/>
        <c:tickLblPos val="high"/>
        <c:txPr>
          <a:bodyPr/>
          <a:lstStyle/>
          <a:p>
            <a:pPr>
              <a:defRPr sz="1200"/>
            </a:pPr>
            <a:endParaRPr lang="en-US"/>
          </a:p>
        </c:txPr>
        <c:crossAx val="72771456"/>
        <c:crosses val="autoZero"/>
        <c:auto val="1"/>
        <c:lblAlgn val="ctr"/>
        <c:lblOffset val="100"/>
        <c:noMultiLvlLbl val="0"/>
      </c:catAx>
      <c:valAx>
        <c:axId val="72771456"/>
        <c:scaling>
          <c:orientation val="minMax"/>
        </c:scaling>
        <c:delete val="1"/>
        <c:axPos val="b"/>
        <c:numFmt formatCode="General" sourceLinked="1"/>
        <c:majorTickMark val="out"/>
        <c:minorTickMark val="none"/>
        <c:tickLblPos val="nextTo"/>
        <c:crossAx val="72769920"/>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0" dirty="0" smtClean="0"/>
              <a:t>Percentage of Study Mothers Breastfeeding</a:t>
            </a:r>
            <a:endParaRPr lang="en-US" sz="1600" b="0" dirty="0"/>
          </a:p>
        </c:rich>
      </c:tx>
      <c:overlay val="0"/>
    </c:title>
    <c:autoTitleDeleted val="0"/>
    <c:plotArea>
      <c:layout/>
      <c:lineChart>
        <c:grouping val="standard"/>
        <c:varyColors val="0"/>
        <c:ser>
          <c:idx val="0"/>
          <c:order val="0"/>
          <c:tx>
            <c:strRef>
              <c:f>Sheet1!$B$1</c:f>
              <c:strCache>
                <c:ptCount val="1"/>
                <c:pt idx="0">
                  <c:v>WIC ITFPS-2</c:v>
                </c:pt>
              </c:strCache>
            </c:strRef>
          </c:tx>
          <c:spPr>
            <a:ln>
              <a:solidFill>
                <a:schemeClr val="accent1"/>
              </a:solidFill>
            </a:ln>
          </c:spPr>
          <c:marker>
            <c:spPr>
              <a:solidFill>
                <a:schemeClr val="accent1"/>
              </a:solidFill>
              <a:ln w="25400"/>
            </c:spPr>
          </c:marker>
          <c:dLbls>
            <c:numFmt formatCode="0%" sourceLinked="0"/>
            <c:spPr>
              <a:noFill/>
              <a:ln>
                <a:noFill/>
              </a:ln>
              <a:effectLst/>
            </c:spPr>
            <c:txPr>
              <a:bodyPr wrap="square" lIns="38100" tIns="19050" rIns="38100" bIns="19050" anchor="ctr">
                <a:spAutoFit/>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Initiation</c:v>
                </c:pt>
                <c:pt idx="1">
                  <c:v>Month 1</c:v>
                </c:pt>
                <c:pt idx="2">
                  <c:v>Month 3</c:v>
                </c:pt>
                <c:pt idx="3">
                  <c:v>Month 5</c:v>
                </c:pt>
                <c:pt idx="4">
                  <c:v>Month 7</c:v>
                </c:pt>
              </c:strCache>
            </c:strRef>
          </c:cat>
          <c:val>
            <c:numRef>
              <c:f>Sheet1!$B$2:$B$6</c:f>
              <c:numCache>
                <c:formatCode>General</c:formatCode>
                <c:ptCount val="5"/>
                <c:pt idx="0">
                  <c:v>0.83</c:v>
                </c:pt>
                <c:pt idx="1">
                  <c:v>0.61</c:v>
                </c:pt>
                <c:pt idx="2">
                  <c:v>0.42</c:v>
                </c:pt>
                <c:pt idx="3">
                  <c:v>0.32</c:v>
                </c:pt>
                <c:pt idx="4">
                  <c:v>0.26</c:v>
                </c:pt>
              </c:numCache>
            </c:numRef>
          </c:val>
          <c:smooth val="0"/>
          <c:extLst>
            <c:ext xmlns:c16="http://schemas.microsoft.com/office/drawing/2014/chart" uri="{C3380CC4-5D6E-409C-BE32-E72D297353CC}">
              <c16:uniqueId val="{00000000-5A86-4C6E-9AAE-D6E6EE2CFD30}"/>
            </c:ext>
          </c:extLst>
        </c:ser>
        <c:ser>
          <c:idx val="1"/>
          <c:order val="1"/>
          <c:tx>
            <c:strRef>
              <c:f>Sheet1!$C$1</c:f>
              <c:strCache>
                <c:ptCount val="1"/>
                <c:pt idx="0">
                  <c:v>IFPS-1</c:v>
                </c:pt>
              </c:strCache>
            </c:strRef>
          </c:tx>
          <c:spPr>
            <a:ln>
              <a:solidFill>
                <a:schemeClr val="accent3">
                  <a:lumMod val="40000"/>
                  <a:lumOff val="60000"/>
                </a:schemeClr>
              </a:solidFill>
            </a:ln>
          </c:spPr>
          <c:marker>
            <c:spPr>
              <a:solidFill>
                <a:schemeClr val="accent3"/>
              </a:solidFill>
              <a:ln w="15875">
                <a:solidFill>
                  <a:schemeClr val="accent1"/>
                </a:solidFill>
              </a:ln>
            </c:spPr>
          </c:marker>
          <c:dLbls>
            <c:numFmt formatCode="0%" sourceLinked="0"/>
            <c:spPr>
              <a:noFill/>
              <a:ln>
                <a:noFill/>
              </a:ln>
              <a:effectLst/>
            </c:spPr>
            <c:txPr>
              <a:bodyPr wrap="square" lIns="38100" tIns="19050" rIns="38100" bIns="19050" anchor="ctr">
                <a:spAutoFit/>
              </a:bodyPr>
              <a:lstStyle/>
              <a:p>
                <a:pPr>
                  <a:defRPr sz="12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Initiation</c:v>
                </c:pt>
                <c:pt idx="1">
                  <c:v>Month 1</c:v>
                </c:pt>
                <c:pt idx="2">
                  <c:v>Month 3</c:v>
                </c:pt>
                <c:pt idx="3">
                  <c:v>Month 5</c:v>
                </c:pt>
                <c:pt idx="4">
                  <c:v>Month 7</c:v>
                </c:pt>
              </c:strCache>
            </c:strRef>
          </c:cat>
          <c:val>
            <c:numRef>
              <c:f>Sheet1!$C$2:$C$6</c:f>
              <c:numCache>
                <c:formatCode>General</c:formatCode>
                <c:ptCount val="5"/>
                <c:pt idx="0">
                  <c:v>0.56000000000000005</c:v>
                </c:pt>
                <c:pt idx="1">
                  <c:v>0.33</c:v>
                </c:pt>
                <c:pt idx="2">
                  <c:v>0.21</c:v>
                </c:pt>
                <c:pt idx="3">
                  <c:v>0.16</c:v>
                </c:pt>
                <c:pt idx="4">
                  <c:v>0.12</c:v>
                </c:pt>
              </c:numCache>
            </c:numRef>
          </c:val>
          <c:smooth val="0"/>
          <c:extLst>
            <c:ext xmlns:c16="http://schemas.microsoft.com/office/drawing/2014/chart" uri="{C3380CC4-5D6E-409C-BE32-E72D297353CC}">
              <c16:uniqueId val="{00000001-5A86-4C6E-9AAE-D6E6EE2CFD30}"/>
            </c:ext>
          </c:extLst>
        </c:ser>
        <c:dLbls>
          <c:showLegendKey val="0"/>
          <c:showVal val="0"/>
          <c:showCatName val="0"/>
          <c:showSerName val="0"/>
          <c:showPercent val="0"/>
          <c:showBubbleSize val="0"/>
        </c:dLbls>
        <c:marker val="1"/>
        <c:smooth val="0"/>
        <c:axId val="78561280"/>
        <c:axId val="78562816"/>
      </c:lineChart>
      <c:catAx>
        <c:axId val="78561280"/>
        <c:scaling>
          <c:orientation val="minMax"/>
        </c:scaling>
        <c:delete val="0"/>
        <c:axPos val="b"/>
        <c:numFmt formatCode="General" sourceLinked="0"/>
        <c:majorTickMark val="none"/>
        <c:minorTickMark val="none"/>
        <c:tickLblPos val="nextTo"/>
        <c:txPr>
          <a:bodyPr/>
          <a:lstStyle/>
          <a:p>
            <a:pPr>
              <a:defRPr sz="1400"/>
            </a:pPr>
            <a:endParaRPr lang="en-US"/>
          </a:p>
        </c:txPr>
        <c:crossAx val="78562816"/>
        <c:crosses val="autoZero"/>
        <c:auto val="1"/>
        <c:lblAlgn val="ctr"/>
        <c:lblOffset val="100"/>
        <c:noMultiLvlLbl val="0"/>
      </c:catAx>
      <c:valAx>
        <c:axId val="78562816"/>
        <c:scaling>
          <c:orientation val="minMax"/>
        </c:scaling>
        <c:delete val="1"/>
        <c:axPos val="l"/>
        <c:numFmt formatCode="General" sourceLinked="1"/>
        <c:majorTickMark val="out"/>
        <c:minorTickMark val="none"/>
        <c:tickLblPos val="nextTo"/>
        <c:crossAx val="78561280"/>
        <c:crosses val="autoZero"/>
        <c:crossBetween val="between"/>
      </c:valAx>
      <c:spPr>
        <a:noFill/>
        <a:ln w="25400">
          <a:noFill/>
        </a:ln>
      </c:spPr>
    </c:plotArea>
    <c:legend>
      <c:legendPos val="b"/>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960998439937598E-2"/>
          <c:y val="3.8980481422123112E-2"/>
          <c:w val="0.95423816952678109"/>
          <c:h val="0.6505979389382901"/>
        </c:manualLayout>
      </c:layout>
      <c:barChart>
        <c:barDir val="col"/>
        <c:grouping val="clustered"/>
        <c:varyColors val="0"/>
        <c:ser>
          <c:idx val="0"/>
          <c:order val="0"/>
          <c:tx>
            <c:strRef>
              <c:f>Sheet1!$B$1</c:f>
              <c:strCache>
                <c:ptCount val="1"/>
                <c:pt idx="0">
                  <c:v>Work and/or school</c:v>
                </c:pt>
              </c:strCache>
            </c:strRef>
          </c:tx>
          <c:spPr>
            <a:solidFill>
              <a:schemeClr val="accent1"/>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Month 3</c:v>
                </c:pt>
                <c:pt idx="1">
                  <c:v>Month 7</c:v>
                </c:pt>
                <c:pt idx="2">
                  <c:v>Month 13</c:v>
                </c:pt>
                <c:pt idx="3">
                  <c:v>Month 18</c:v>
                </c:pt>
                <c:pt idx="4">
                  <c:v>Month 24</c:v>
                </c:pt>
                <c:pt idx="5">
                  <c:v>Month 30</c:v>
                </c:pt>
                <c:pt idx="6">
                  <c:v>Monrth 42</c:v>
                </c:pt>
                <c:pt idx="7">
                  <c:v>Month 54</c:v>
                </c:pt>
              </c:strCache>
            </c:strRef>
          </c:cat>
          <c:val>
            <c:numRef>
              <c:f>Sheet1!$B$2:$B$9</c:f>
              <c:numCache>
                <c:formatCode>General</c:formatCode>
                <c:ptCount val="8"/>
                <c:pt idx="0">
                  <c:v>0.38700000000000001</c:v>
                </c:pt>
                <c:pt idx="1">
                  <c:v>0.48</c:v>
                </c:pt>
                <c:pt idx="2">
                  <c:v>0.52900000000000003</c:v>
                </c:pt>
                <c:pt idx="3">
                  <c:v>0.51300000000000001</c:v>
                </c:pt>
                <c:pt idx="4">
                  <c:v>0.55600000000000005</c:v>
                </c:pt>
                <c:pt idx="5">
                  <c:v>0.55300000000000005</c:v>
                </c:pt>
                <c:pt idx="6">
                  <c:v>0.58199999999999996</c:v>
                </c:pt>
                <c:pt idx="7">
                  <c:v>0.60899999999999999</c:v>
                </c:pt>
              </c:numCache>
            </c:numRef>
          </c:val>
          <c:extLst>
            <c:ext xmlns:c16="http://schemas.microsoft.com/office/drawing/2014/chart" uri="{C3380CC4-5D6E-409C-BE32-E72D297353CC}">
              <c16:uniqueId val="{00000000-7630-40DF-8623-425A44306BB5}"/>
            </c:ext>
          </c:extLst>
        </c:ser>
        <c:dLbls>
          <c:showLegendKey val="0"/>
          <c:showVal val="0"/>
          <c:showCatName val="0"/>
          <c:showSerName val="0"/>
          <c:showPercent val="0"/>
          <c:showBubbleSize val="0"/>
        </c:dLbls>
        <c:gapWidth val="150"/>
        <c:axId val="476900968"/>
        <c:axId val="476901296"/>
      </c:barChart>
      <c:catAx>
        <c:axId val="476900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smtClean="0">
                    <a:solidFill>
                      <a:schemeClr val="tx1"/>
                    </a:solidFill>
                  </a:rPr>
                  <a:t>Study Child Age</a:t>
                </a:r>
                <a:endParaRPr lang="en-US" sz="1600" dirty="0">
                  <a:solidFill>
                    <a:schemeClr val="tx1"/>
                  </a:solidFill>
                </a:endParaRPr>
              </a:p>
            </c:rich>
          </c:tx>
          <c:layout>
            <c:manualLayout>
              <c:xMode val="edge"/>
              <c:yMode val="edge"/>
              <c:x val="0.39130303655763182"/>
              <c:y val="0.84358895220514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6901296"/>
        <c:crosses val="autoZero"/>
        <c:auto val="1"/>
        <c:lblAlgn val="ctr"/>
        <c:lblOffset val="100"/>
        <c:noMultiLvlLbl val="0"/>
      </c:catAx>
      <c:valAx>
        <c:axId val="476901296"/>
        <c:scaling>
          <c:orientation val="minMax"/>
          <c:max val="0.70000000000000007"/>
        </c:scaling>
        <c:delete val="1"/>
        <c:axPos val="l"/>
        <c:numFmt formatCode="General" sourceLinked="1"/>
        <c:majorTickMark val="none"/>
        <c:minorTickMark val="none"/>
        <c:tickLblPos val="nextTo"/>
        <c:crossAx val="476900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99352750809062E-2"/>
          <c:y val="4.653770470177393E-2"/>
          <c:w val="0.96440129449838186"/>
          <c:h val="0.71256096622535248"/>
        </c:manualLayout>
      </c:layout>
      <c:barChart>
        <c:barDir val="col"/>
        <c:grouping val="clustered"/>
        <c:varyColors val="0"/>
        <c:ser>
          <c:idx val="0"/>
          <c:order val="0"/>
          <c:tx>
            <c:strRef>
              <c:f>Sheet1!$B$1</c:f>
              <c:strCache>
                <c:ptCount val="1"/>
                <c:pt idx="0">
                  <c:v>Full-time</c:v>
                </c:pt>
              </c:strCache>
            </c:strRef>
          </c:tx>
          <c:spPr>
            <a:solidFill>
              <a:srgbClr val="7030A0"/>
            </a:solidFill>
            <a:ln>
              <a:noFill/>
            </a:ln>
            <a:effectLst/>
            <a:scene3d>
              <a:camera prst="orthographicFront"/>
              <a:lightRig rig="threePt" dir="t"/>
            </a:scene3d>
            <a:sp3d>
              <a:bevelT/>
            </a:sp3d>
          </c:spPr>
          <c:invertIfNegative val="0"/>
          <c:dLbls>
            <c:dLbl>
              <c:idx val="0"/>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8B63-4F97-981A-5C0231F739A4}"/>
                </c:ext>
              </c:extLst>
            </c:dLbl>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0-D13C-43EA-9AF1-1F6B5D557FB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Sheet1!$B$2:$B$4</c:f>
              <c:numCache>
                <c:formatCode>0.0%</c:formatCode>
                <c:ptCount val="3"/>
                <c:pt idx="0">
                  <c:v>0.34100000000000003</c:v>
                </c:pt>
                <c:pt idx="1">
                  <c:v>0.19600000000000001</c:v>
                </c:pt>
                <c:pt idx="2">
                  <c:v>9.8000000000000004E-2</c:v>
                </c:pt>
              </c:numCache>
            </c:numRef>
          </c:val>
          <c:extLst>
            <c:ext xmlns:c16="http://schemas.microsoft.com/office/drawing/2014/chart" uri="{C3380CC4-5D6E-409C-BE32-E72D297353CC}">
              <c16:uniqueId val="{00000000-2372-44A7-B346-6DB8B2C320FA}"/>
            </c:ext>
          </c:extLst>
        </c:ser>
        <c:ser>
          <c:idx val="1"/>
          <c:order val="1"/>
          <c:tx>
            <c:strRef>
              <c:f>Sheet1!$C$1</c:f>
              <c:strCache>
                <c:ptCount val="1"/>
                <c:pt idx="0">
                  <c:v>Part-time</c:v>
                </c:pt>
              </c:strCache>
            </c:strRef>
          </c:tx>
          <c:spPr>
            <a:solidFill>
              <a:schemeClr val="accent1"/>
            </a:solid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Sheet1!$C$2:$C$4</c:f>
              <c:numCache>
                <c:formatCode>0.0%</c:formatCode>
                <c:ptCount val="3"/>
                <c:pt idx="0">
                  <c:v>0.41299999999999998</c:v>
                </c:pt>
                <c:pt idx="1">
                  <c:v>0.25900000000000001</c:v>
                </c:pt>
                <c:pt idx="2">
                  <c:v>0.14799999999999999</c:v>
                </c:pt>
              </c:numCache>
            </c:numRef>
          </c:val>
          <c:extLst>
            <c:ext xmlns:c16="http://schemas.microsoft.com/office/drawing/2014/chart" uri="{C3380CC4-5D6E-409C-BE32-E72D297353CC}">
              <c16:uniqueId val="{00000001-2372-44A7-B346-6DB8B2C320FA}"/>
            </c:ext>
          </c:extLst>
        </c:ser>
        <c:ser>
          <c:idx val="2"/>
          <c:order val="2"/>
          <c:tx>
            <c:strRef>
              <c:f>Sheet1!$D$1</c:f>
              <c:strCache>
                <c:ptCount val="1"/>
                <c:pt idx="0">
                  <c:v>Not employed</c:v>
                </c:pt>
              </c:strCache>
            </c:strRef>
          </c:tx>
          <c:spPr>
            <a:pattFill prst="wdDnDiag">
              <a:fgClr>
                <a:srgbClr val="7030A0"/>
              </a:fgClr>
              <a:bgClr>
                <a:schemeClr val="bg1"/>
              </a:bgClr>
            </a:pattFill>
            <a:ln>
              <a:noFill/>
            </a:ln>
            <a:effectLst/>
            <a:scene3d>
              <a:camera prst="orthographicFront"/>
              <a:lightRig rig="threePt" dir="t"/>
            </a:scene3d>
            <a:sp3d>
              <a:bevelT/>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Sheet1!$A$2:$A$4</c:f>
              <c:strCache>
                <c:ptCount val="3"/>
                <c:pt idx="0">
                  <c:v>Month 3</c:v>
                </c:pt>
                <c:pt idx="1">
                  <c:v>Month 7</c:v>
                </c:pt>
                <c:pt idx="2">
                  <c:v>Month 13</c:v>
                </c:pt>
              </c:strCache>
            </c:strRef>
          </c:cat>
          <c:val>
            <c:numRef>
              <c:f>Sheet1!$D$2:$D$4</c:f>
              <c:numCache>
                <c:formatCode>0.0%</c:formatCode>
                <c:ptCount val="3"/>
                <c:pt idx="0">
                  <c:v>0.436</c:v>
                </c:pt>
                <c:pt idx="1">
                  <c:v>0.28399999999999997</c:v>
                </c:pt>
                <c:pt idx="2">
                  <c:v>0.192</c:v>
                </c:pt>
              </c:numCache>
            </c:numRef>
          </c:val>
          <c:extLst>
            <c:ext xmlns:c16="http://schemas.microsoft.com/office/drawing/2014/chart" uri="{C3380CC4-5D6E-409C-BE32-E72D297353CC}">
              <c16:uniqueId val="{00000002-2372-44A7-B346-6DB8B2C320FA}"/>
            </c:ext>
          </c:extLst>
        </c:ser>
        <c:dLbls>
          <c:showLegendKey val="0"/>
          <c:showVal val="0"/>
          <c:showCatName val="0"/>
          <c:showSerName val="0"/>
          <c:showPercent val="0"/>
          <c:showBubbleSize val="0"/>
        </c:dLbls>
        <c:gapWidth val="219"/>
        <c:overlap val="-27"/>
        <c:axId val="610966032"/>
        <c:axId val="610965048"/>
      </c:barChart>
      <c:catAx>
        <c:axId val="610966032"/>
        <c:scaling>
          <c:orientation val="minMax"/>
        </c:scaling>
        <c:delete val="0"/>
        <c:axPos val="b"/>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10965048"/>
        <c:crosses val="autoZero"/>
        <c:auto val="1"/>
        <c:lblAlgn val="ctr"/>
        <c:lblOffset val="100"/>
        <c:noMultiLvlLbl val="0"/>
      </c:catAx>
      <c:valAx>
        <c:axId val="610965048"/>
        <c:scaling>
          <c:orientation val="minMax"/>
        </c:scaling>
        <c:delete val="1"/>
        <c:axPos val="l"/>
        <c:numFmt formatCode="0.0%" sourceLinked="1"/>
        <c:majorTickMark val="none"/>
        <c:minorTickMark val="none"/>
        <c:tickLblPos val="nextTo"/>
        <c:crossAx val="610966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93129027885601"/>
          <c:y val="2.5497632054745763E-2"/>
          <c:w val="0.66051002427513461"/>
          <c:h val="0.9382672678206313"/>
        </c:manualLayout>
      </c:layout>
      <c:barChart>
        <c:barDir val="bar"/>
        <c:grouping val="clustered"/>
        <c:varyColors val="0"/>
        <c:ser>
          <c:idx val="0"/>
          <c:order val="0"/>
          <c:tx>
            <c:strRef>
              <c:f>Sheet1!$B$1</c:f>
              <c:strCache>
                <c:ptCount val="1"/>
                <c:pt idx="0">
                  <c:v>Series 1</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0-2037-4238-B3DC-570B3E9FA121}"/>
              </c:ext>
            </c:extLst>
          </c:dPt>
          <c:dPt>
            <c:idx val="6"/>
            <c:invertIfNegative val="0"/>
            <c:bubble3D val="0"/>
            <c:extLst>
              <c:ext xmlns:c16="http://schemas.microsoft.com/office/drawing/2014/chart" uri="{C3380CC4-5D6E-409C-BE32-E72D297353CC}">
                <c16:uniqueId val="{00000001-2037-4238-B3DC-570B3E9FA121}"/>
              </c:ext>
            </c:extLst>
          </c:dPt>
          <c:dLbls>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Mom's group or class</c:v>
                </c:pt>
                <c:pt idx="1">
                  <c:v>A friend</c:v>
                </c:pt>
                <c:pt idx="2">
                  <c:v>Books or magazines</c:v>
                </c:pt>
                <c:pt idx="3">
                  <c:v>Husband/boyfriend</c:v>
                </c:pt>
                <c:pt idx="4">
                  <c:v>Internet or parenting websites</c:v>
                </c:pt>
                <c:pt idx="5">
                  <c:v>Family member</c:v>
                </c:pt>
                <c:pt idx="6">
                  <c:v>WIC office or clinic</c:v>
                </c:pt>
                <c:pt idx="7">
                  <c:v>Doctor or health professional</c:v>
                </c:pt>
              </c:strCache>
            </c:strRef>
          </c:cat>
          <c:val>
            <c:numRef>
              <c:f>Sheet1!$B$2:$B$9</c:f>
              <c:numCache>
                <c:formatCode>General</c:formatCode>
                <c:ptCount val="8"/>
                <c:pt idx="0">
                  <c:v>9.1999999999999998E-2</c:v>
                </c:pt>
                <c:pt idx="1">
                  <c:v>0.23200000000000001</c:v>
                </c:pt>
                <c:pt idx="2">
                  <c:v>0.251</c:v>
                </c:pt>
                <c:pt idx="3">
                  <c:v>0.32200000000000001</c:v>
                </c:pt>
                <c:pt idx="4">
                  <c:v>0.33700000000000002</c:v>
                </c:pt>
                <c:pt idx="5">
                  <c:v>0.56100000000000005</c:v>
                </c:pt>
                <c:pt idx="6">
                  <c:v>0.59399999999999997</c:v>
                </c:pt>
                <c:pt idx="7">
                  <c:v>0.66400000000000003</c:v>
                </c:pt>
              </c:numCache>
            </c:numRef>
          </c:val>
          <c:extLst>
            <c:ext xmlns:c16="http://schemas.microsoft.com/office/drawing/2014/chart" uri="{C3380CC4-5D6E-409C-BE32-E72D297353CC}">
              <c16:uniqueId val="{00000002-2037-4238-B3DC-570B3E9FA121}"/>
            </c:ext>
          </c:extLst>
        </c:ser>
        <c:dLbls>
          <c:showLegendKey val="0"/>
          <c:showVal val="0"/>
          <c:showCatName val="0"/>
          <c:showSerName val="0"/>
          <c:showPercent val="0"/>
          <c:showBubbleSize val="0"/>
        </c:dLbls>
        <c:gapWidth val="150"/>
        <c:axId val="181080448"/>
        <c:axId val="181081984"/>
      </c:barChart>
      <c:catAx>
        <c:axId val="181080448"/>
        <c:scaling>
          <c:orientation val="minMax"/>
        </c:scaling>
        <c:delete val="0"/>
        <c:axPos val="l"/>
        <c:numFmt formatCode="General" sourceLinked="0"/>
        <c:majorTickMark val="none"/>
        <c:minorTickMark val="none"/>
        <c:tickLblPos val="nextTo"/>
        <c:txPr>
          <a:bodyPr rot="0" vert="horz"/>
          <a:lstStyle/>
          <a:p>
            <a:pPr>
              <a:defRPr sz="1600"/>
            </a:pPr>
            <a:endParaRPr lang="en-US"/>
          </a:p>
        </c:txPr>
        <c:crossAx val="181081984"/>
        <c:crosses val="autoZero"/>
        <c:auto val="1"/>
        <c:lblAlgn val="ctr"/>
        <c:lblOffset val="100"/>
        <c:noMultiLvlLbl val="0"/>
      </c:catAx>
      <c:valAx>
        <c:axId val="181081984"/>
        <c:scaling>
          <c:orientation val="minMax"/>
        </c:scaling>
        <c:delete val="1"/>
        <c:axPos val="b"/>
        <c:numFmt formatCode="General" sourceLinked="1"/>
        <c:majorTickMark val="out"/>
        <c:minorTickMark val="none"/>
        <c:tickLblPos val="nextTo"/>
        <c:crossAx val="1810804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 of</a:t>
            </a:r>
            <a:r>
              <a:rPr lang="en-US" baseline="0" dirty="0" smtClean="0"/>
              <a:t> Study Participants by Reason They Return to WIC</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Income changed</c:v>
                </c:pt>
                <c:pt idx="1">
                  <c:v>Became pregant again</c:v>
                </c:pt>
                <c:pt idx="2">
                  <c:v>Missed recertification</c:v>
                </c:pt>
                <c:pt idx="3">
                  <c:v>Re-enroll after a move</c:v>
                </c:pt>
              </c:strCache>
            </c:strRef>
          </c:cat>
          <c:val>
            <c:numRef>
              <c:f>Sheet1!$B$2:$B$5</c:f>
              <c:numCache>
                <c:formatCode>General</c:formatCode>
                <c:ptCount val="4"/>
                <c:pt idx="0">
                  <c:v>0.42</c:v>
                </c:pt>
                <c:pt idx="1">
                  <c:v>0.43</c:v>
                </c:pt>
                <c:pt idx="2">
                  <c:v>0.55000000000000004</c:v>
                </c:pt>
                <c:pt idx="3">
                  <c:v>0.75</c:v>
                </c:pt>
              </c:numCache>
            </c:numRef>
          </c:val>
          <c:extLst>
            <c:ext xmlns:c16="http://schemas.microsoft.com/office/drawing/2014/chart" uri="{C3380CC4-5D6E-409C-BE32-E72D297353CC}">
              <c16:uniqueId val="{00000000-6420-4955-9E97-D1D0DBA55C99}"/>
            </c:ext>
          </c:extLst>
        </c:ser>
        <c:dLbls>
          <c:showLegendKey val="0"/>
          <c:showVal val="0"/>
          <c:showCatName val="0"/>
          <c:showSerName val="0"/>
          <c:showPercent val="0"/>
          <c:showBubbleSize val="0"/>
        </c:dLbls>
        <c:gapWidth val="182"/>
        <c:axId val="348818000"/>
        <c:axId val="348811112"/>
      </c:barChart>
      <c:catAx>
        <c:axId val="3488180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811112"/>
        <c:crosses val="autoZero"/>
        <c:auto val="1"/>
        <c:lblAlgn val="ctr"/>
        <c:lblOffset val="100"/>
        <c:noMultiLvlLbl val="0"/>
      </c:catAx>
      <c:valAx>
        <c:axId val="348811112"/>
        <c:scaling>
          <c:orientation val="minMax"/>
        </c:scaling>
        <c:delete val="1"/>
        <c:axPos val="b"/>
        <c:numFmt formatCode="General" sourceLinked="1"/>
        <c:majorTickMark val="none"/>
        <c:minorTickMark val="none"/>
        <c:tickLblPos val="nextTo"/>
        <c:crossAx val="348818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Percentage</a:t>
            </a:r>
            <a:r>
              <a:rPr lang="en-US" baseline="0" dirty="0" smtClean="0"/>
              <a:t> by Length of Time They Stopped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7C-4D81-B8FD-88638D4F3357}"/>
              </c:ext>
            </c:extLst>
          </c:dPt>
          <c:dPt>
            <c:idx val="1"/>
            <c:bubble3D val="0"/>
            <c:spPr>
              <a:solidFill>
                <a:srgbClr val="7030A0"/>
              </a:solidFill>
              <a:ln w="19050">
                <a:solidFill>
                  <a:schemeClr val="lt1"/>
                </a:solidFill>
              </a:ln>
              <a:effectLst/>
            </c:spPr>
            <c:extLst>
              <c:ext xmlns:c16="http://schemas.microsoft.com/office/drawing/2014/chart" uri="{C3380CC4-5D6E-409C-BE32-E72D297353CC}">
                <c16:uniqueId val="{00000001-6C0E-40EB-8949-8AA32239F9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7C-4D81-B8FD-88638D4F335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7C-4D81-B8FD-88638D4F335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Less than 1 month</c:v>
                </c:pt>
                <c:pt idx="1">
                  <c:v>1 to 6 months</c:v>
                </c:pt>
                <c:pt idx="2">
                  <c:v>7 to 12 months</c:v>
                </c:pt>
                <c:pt idx="3">
                  <c:v>More than 12 months</c:v>
                </c:pt>
              </c:strCache>
            </c:strRef>
          </c:cat>
          <c:val>
            <c:numRef>
              <c:f>Sheet1!$B$2:$B$5</c:f>
              <c:numCache>
                <c:formatCode>General</c:formatCode>
                <c:ptCount val="4"/>
                <c:pt idx="0">
                  <c:v>0.15</c:v>
                </c:pt>
                <c:pt idx="1">
                  <c:v>0.53</c:v>
                </c:pt>
                <c:pt idx="2">
                  <c:v>0.15</c:v>
                </c:pt>
                <c:pt idx="3">
                  <c:v>0.17</c:v>
                </c:pt>
              </c:numCache>
            </c:numRef>
          </c:val>
          <c:extLst>
            <c:ext xmlns:c16="http://schemas.microsoft.com/office/drawing/2014/chart" uri="{C3380CC4-5D6E-409C-BE32-E72D297353CC}">
              <c16:uniqueId val="{00000000-6C0E-40EB-8949-8AA32239F93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1702874663289538"/>
          <c:w val="0.93912975721784775"/>
          <c:h val="0.163553740124488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Reasons</a:t>
            </a:r>
            <a:r>
              <a:rPr lang="en-US" baseline="0" dirty="0" smtClean="0"/>
              <a:t> Why People Stay with WIC</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613728388969989E-2"/>
          <c:y val="0.19134680134680132"/>
          <c:w val="0.95877254322206007"/>
          <c:h val="0.5644264163949203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Food you get</c:v>
                </c:pt>
                <c:pt idx="1">
                  <c:v>Education, information, and advice you get</c:v>
                </c:pt>
                <c:pt idx="2">
                  <c:v>WIC staff listen to your thoughts about your child's health</c:v>
                </c:pt>
                <c:pt idx="3">
                  <c:v>To talk with other parents about parenting and feeding</c:v>
                </c:pt>
              </c:strCache>
            </c:strRef>
          </c:cat>
          <c:val>
            <c:numRef>
              <c:f>Sheet1!$B$2:$B$5</c:f>
              <c:numCache>
                <c:formatCode>General</c:formatCode>
                <c:ptCount val="4"/>
                <c:pt idx="0">
                  <c:v>0.93</c:v>
                </c:pt>
                <c:pt idx="1">
                  <c:v>0.94</c:v>
                </c:pt>
                <c:pt idx="2">
                  <c:v>0.91</c:v>
                </c:pt>
                <c:pt idx="3">
                  <c:v>0.67</c:v>
                </c:pt>
              </c:numCache>
            </c:numRef>
          </c:val>
          <c:extLst>
            <c:ext xmlns:c16="http://schemas.microsoft.com/office/drawing/2014/chart" uri="{C3380CC4-5D6E-409C-BE32-E72D297353CC}">
              <c16:uniqueId val="{00000000-D0D5-4070-B7CA-BD1E117A60C5}"/>
            </c:ext>
          </c:extLst>
        </c:ser>
        <c:dLbls>
          <c:showLegendKey val="0"/>
          <c:showVal val="0"/>
          <c:showCatName val="0"/>
          <c:showSerName val="0"/>
          <c:showPercent val="0"/>
          <c:showBubbleSize val="0"/>
        </c:dLbls>
        <c:gapWidth val="219"/>
        <c:overlap val="-27"/>
        <c:axId val="348823248"/>
        <c:axId val="348826200"/>
      </c:barChart>
      <c:catAx>
        <c:axId val="34882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826200"/>
        <c:crosses val="autoZero"/>
        <c:auto val="1"/>
        <c:lblAlgn val="ctr"/>
        <c:lblOffset val="100"/>
        <c:noMultiLvlLbl val="0"/>
      </c:catAx>
      <c:valAx>
        <c:axId val="348826200"/>
        <c:scaling>
          <c:orientation val="minMax"/>
        </c:scaling>
        <c:delete val="1"/>
        <c:axPos val="l"/>
        <c:numFmt formatCode="General" sourceLinked="1"/>
        <c:majorTickMark val="none"/>
        <c:minorTickMark val="none"/>
        <c:tickLblPos val="nextTo"/>
        <c:crossAx val="34882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0.21359</cdr:x>
      <cdr:y>0.03253</cdr:y>
    </cdr:from>
    <cdr:to>
      <cdr:x>0.28348</cdr:x>
      <cdr:y>0.1304</cdr:y>
    </cdr:to>
    <cdr:sp macro="" textlink="">
      <cdr:nvSpPr>
        <cdr:cNvPr id="2" name="Oval 1"/>
        <cdr:cNvSpPr/>
      </cdr:nvSpPr>
      <cdr:spPr>
        <a:xfrm xmlns:a="http://schemas.openxmlformats.org/drawingml/2006/main">
          <a:off x="1676400" y="99902"/>
          <a:ext cx="548555" cy="300595"/>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sz="2000"/>
        </a:p>
      </cdr:txBody>
    </cdr:sp>
  </cdr:relSizeAnchor>
  <cdr:relSizeAnchor xmlns:cdr="http://schemas.openxmlformats.org/drawingml/2006/chartDrawing">
    <cdr:from>
      <cdr:x>0.39806</cdr:x>
      <cdr:y>0.37216</cdr:y>
    </cdr:from>
    <cdr:to>
      <cdr:x>0.46602</cdr:x>
      <cdr:y>0.4714</cdr:y>
    </cdr:to>
    <cdr:sp macro="" textlink="">
      <cdr:nvSpPr>
        <cdr:cNvPr id="5" name="Oval 4"/>
        <cdr:cNvSpPr/>
      </cdr:nvSpPr>
      <cdr:spPr>
        <a:xfrm xmlns:a="http://schemas.openxmlformats.org/drawingml/2006/main">
          <a:off x="3124214" y="1143000"/>
          <a:ext cx="533386" cy="304801"/>
        </a:xfrm>
        <a:prstGeom xmlns:a="http://schemas.openxmlformats.org/drawingml/2006/main" prst="ellipse">
          <a:avLst/>
        </a:prstGeom>
        <a:noFill xmlns:a="http://schemas.openxmlformats.org/drawingml/2006/main"/>
        <a:ln xmlns:a="http://schemas.openxmlformats.org/drawingml/2006/main" w="19050">
          <a:solidFill>
            <a:srgbClr val="92CD4F"/>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0.71845</cdr:x>
      <cdr:y>0.52751</cdr:y>
    </cdr:from>
    <cdr:to>
      <cdr:x>0.7735</cdr:x>
      <cdr:y>0.60619</cdr:y>
    </cdr:to>
    <cdr:sp macro="" textlink="">
      <cdr:nvSpPr>
        <cdr:cNvPr id="6" name="Oval 5"/>
        <cdr:cNvSpPr/>
      </cdr:nvSpPr>
      <cdr:spPr>
        <a:xfrm xmlns:a="http://schemas.openxmlformats.org/drawingml/2006/main">
          <a:off x="5638800" y="1727482"/>
          <a:ext cx="432066" cy="257659"/>
        </a:xfrm>
        <a:prstGeom xmlns:a="http://schemas.openxmlformats.org/drawingml/2006/main" prst="ellipse">
          <a:avLst/>
        </a:prstGeom>
        <a:noFill xmlns:a="http://schemas.openxmlformats.org/drawingml/2006/main"/>
        <a:ln xmlns:a="http://schemas.openxmlformats.org/drawingml/2006/main" w="19050">
          <a:solidFill>
            <a:srgbClr val="552AD5"/>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0.86408</cdr:x>
      <cdr:y>0.3879</cdr:y>
    </cdr:from>
    <cdr:to>
      <cdr:x>0.91779</cdr:x>
      <cdr:y>0.48098</cdr:y>
    </cdr:to>
    <cdr:sp macro="" textlink="">
      <cdr:nvSpPr>
        <cdr:cNvPr id="7" name="Oval 6"/>
        <cdr:cNvSpPr/>
      </cdr:nvSpPr>
      <cdr:spPr>
        <a:xfrm xmlns:a="http://schemas.openxmlformats.org/drawingml/2006/main">
          <a:off x="6781800" y="1270282"/>
          <a:ext cx="421538" cy="304800"/>
        </a:xfrm>
        <a:prstGeom xmlns:a="http://schemas.openxmlformats.org/drawingml/2006/main" prst="ellipse">
          <a:avLst/>
        </a:prstGeom>
        <a:noFill xmlns:a="http://schemas.openxmlformats.org/drawingml/2006/main"/>
        <a:ln xmlns:a="http://schemas.openxmlformats.org/drawingml/2006/main" w="19050">
          <a:solidFill>
            <a:srgbClr val="552AD5"/>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0.12157</cdr:x>
      <cdr:y>0.79246</cdr:y>
    </cdr:from>
    <cdr:to>
      <cdr:x>0.69501</cdr:x>
      <cdr:y>0.92278</cdr:y>
    </cdr:to>
    <cdr:sp macro="" textlink="">
      <cdr:nvSpPr>
        <cdr:cNvPr id="2" name="Left Brace 1"/>
        <cdr:cNvSpPr/>
      </cdr:nvSpPr>
      <cdr:spPr>
        <a:xfrm xmlns:a="http://schemas.openxmlformats.org/drawingml/2006/main" rot="16200000">
          <a:off x="2538412" y="1065764"/>
          <a:ext cx="457200" cy="3886200"/>
        </a:xfrm>
        <a:prstGeom xmlns:a="http://schemas.openxmlformats.org/drawingml/2006/main" prst="leftBrace">
          <a:avLst>
            <a:gd name="adj1" fmla="val 8333"/>
            <a:gd name="adj2" fmla="val 49265"/>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0.09346</cdr:x>
      <cdr:y>0.1629</cdr:y>
    </cdr:from>
    <cdr:to>
      <cdr:x>0.19466</cdr:x>
      <cdr:y>0.24977</cdr:y>
    </cdr:to>
    <cdr:sp macro="" textlink="">
      <cdr:nvSpPr>
        <cdr:cNvPr id="2" name="TextBox 1"/>
        <cdr:cNvSpPr txBox="1"/>
      </cdr:nvSpPr>
      <cdr:spPr>
        <a:xfrm xmlns:a="http://schemas.openxmlformats.org/drawingml/2006/main">
          <a:off x="633412" y="5715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1,915</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721E6-5C3B-4C4D-B14C-8578B09D4726}" type="datetimeFigureOut">
              <a:rPr lang="en-US" smtClean="0"/>
              <a:pPr/>
              <a:t>9/23/2021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55145-A36C-4978-8995-B0E2FE597043}" type="slidenum">
              <a:rPr lang="en-US" smtClean="0"/>
              <a:pPr/>
              <a:t>‹#›</a:t>
            </a:fld>
            <a:endParaRPr lang="en-US"/>
          </a:p>
        </p:txBody>
      </p:sp>
    </p:spTree>
    <p:extLst>
      <p:ext uri="{BB962C8B-B14F-4D97-AF65-F5344CB8AC3E}">
        <p14:creationId xmlns:p14="http://schemas.microsoft.com/office/powerpoint/2010/main" val="102877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a:t>
            </a:fld>
            <a:endParaRPr lang="en-US"/>
          </a:p>
        </p:txBody>
      </p:sp>
    </p:spTree>
    <p:extLst>
      <p:ext uri="{BB962C8B-B14F-4D97-AF65-F5344CB8AC3E}">
        <p14:creationId xmlns:p14="http://schemas.microsoft.com/office/powerpoint/2010/main" val="374621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a:t>
            </a:r>
            <a:r>
              <a:rPr lang="en-US" baseline="0" dirty="0"/>
              <a:t>we want to turn our attention to the future….the study activities during the extension to age </a:t>
            </a:r>
            <a:r>
              <a:rPr lang="en-US" baseline="0" dirty="0" smtClean="0"/>
              <a:t>9.  </a:t>
            </a:r>
            <a:r>
              <a:rPr lang="en-US" baseline="0" dirty="0"/>
              <a:t>The key activities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10</a:t>
            </a:fld>
            <a:endParaRPr lang="en-US"/>
          </a:p>
        </p:txBody>
      </p:sp>
    </p:spTree>
    <p:extLst>
      <p:ext uri="{BB962C8B-B14F-4D97-AF65-F5344CB8AC3E}">
        <p14:creationId xmlns:p14="http://schemas.microsoft.com/office/powerpoint/2010/main" val="3555955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Here </a:t>
            </a:r>
            <a:r>
              <a:rPr lang="en-US" dirty="0"/>
              <a:t>are our estimates of the number of children who will continue</a:t>
            </a:r>
            <a:r>
              <a:rPr lang="en-US" baseline="0" dirty="0"/>
              <a:t> in the study and the percent of their parents who will participate in the interview at </a:t>
            </a:r>
            <a:r>
              <a:rPr lang="en-US" baseline="0" dirty="0" smtClean="0"/>
              <a:t>age 9.  </a:t>
            </a:r>
            <a:endParaRPr lang="en-US" baseline="0" dirty="0"/>
          </a:p>
          <a:p>
            <a:endParaRPr lang="en-US" dirty="0"/>
          </a:p>
          <a:p>
            <a:r>
              <a:rPr lang="en-US" baseline="0" dirty="0"/>
              <a:t>We started with a little over 4,000 infants </a:t>
            </a:r>
            <a:r>
              <a:rPr lang="en-US" baseline="0" dirty="0" smtClean="0"/>
              <a:t>(4,032) and </a:t>
            </a:r>
            <a:r>
              <a:rPr lang="en-US" baseline="0" dirty="0"/>
              <a:t>expect to have about </a:t>
            </a:r>
            <a:r>
              <a:rPr lang="en-US" b="1" baseline="0" dirty="0" smtClean="0"/>
              <a:t>1,098</a:t>
            </a:r>
            <a:r>
              <a:rPr lang="en-US" baseline="0" dirty="0" smtClean="0"/>
              <a:t> </a:t>
            </a:r>
            <a:r>
              <a:rPr lang="en-US" baseline="0" dirty="0"/>
              <a:t>of them in the study at the end of </a:t>
            </a:r>
            <a:r>
              <a:rPr lang="en-US" baseline="0" dirty="0" smtClean="0"/>
              <a:t>nine years with a final age nine interview.  This would be about </a:t>
            </a:r>
            <a:r>
              <a:rPr lang="en-US" b="1" baseline="0" dirty="0" smtClean="0"/>
              <a:t>27%</a:t>
            </a:r>
            <a:r>
              <a:rPr lang="en-US" baseline="0" dirty="0" smtClean="0"/>
              <a:t> </a:t>
            </a:r>
            <a:r>
              <a:rPr lang="en-US" baseline="0" dirty="0"/>
              <a:t>of their parents completing the last interview at </a:t>
            </a:r>
            <a:r>
              <a:rPr lang="en-US" baseline="0" dirty="0" smtClean="0"/>
              <a:t>age nine.  </a:t>
            </a:r>
            <a:r>
              <a:rPr lang="en-US" baseline="0" dirty="0"/>
              <a:t>Note that children remain in the study even if they are no longer participating in WIC. </a:t>
            </a:r>
            <a:r>
              <a:rPr lang="en-US" baseline="0" dirty="0" smtClean="0"/>
              <a:t>  </a:t>
            </a:r>
          </a:p>
          <a:p>
            <a:endParaRPr lang="en-US" baseline="0" dirty="0" smtClean="0"/>
          </a:p>
          <a:p>
            <a:r>
              <a:rPr lang="en-US" baseline="0" dirty="0" smtClean="0"/>
              <a:t>Because the interview dates are based on the child’s birthday, we expect that the age 9 interview will take place over 15 months between April 2022 and August 2023.</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11</a:t>
            </a:fld>
            <a:endParaRPr lang="en-US"/>
          </a:p>
        </p:txBody>
      </p:sp>
    </p:spTree>
    <p:extLst>
      <p:ext uri="{BB962C8B-B14F-4D97-AF65-F5344CB8AC3E}">
        <p14:creationId xmlns:p14="http://schemas.microsoft.com/office/powerpoint/2010/main" val="2533779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MAY WANT TO MENTION THE SECOND AM/PM</a:t>
            </a:r>
            <a:r>
              <a:rPr lang="en-US" b="1" baseline="0" dirty="0" smtClean="0"/>
              <a:t> INTERVIEW FOR SUBSET </a:t>
            </a:r>
            <a:endParaRPr lang="en-US" b="1" dirty="0"/>
          </a:p>
          <a:p>
            <a:r>
              <a:rPr lang="en-US" dirty="0"/>
              <a:t>One of our biggest</a:t>
            </a:r>
            <a:r>
              <a:rPr lang="en-US" baseline="0" dirty="0"/>
              <a:t> challenges is to keep parents/caregivers engaged in the study—participating in the interviews and providing the measurements.  We use several methods to keep in touch with them including….  </a:t>
            </a:r>
          </a:p>
          <a:p>
            <a:endParaRPr lang="en-US" baseline="0" dirty="0"/>
          </a:p>
          <a:p>
            <a:r>
              <a:rPr lang="en-US" baseline="0" dirty="0"/>
              <a:t>We have found that the higher incentives offered as children get </a:t>
            </a:r>
            <a:r>
              <a:rPr lang="en-US" baseline="0" dirty="0" smtClean="0"/>
              <a:t>older up to age six </a:t>
            </a:r>
            <a:r>
              <a:rPr lang="en-US" baseline="0" dirty="0"/>
              <a:t>are important for keeping them engaged in the study. </a:t>
            </a:r>
          </a:p>
          <a:p>
            <a:endParaRPr lang="en-US" baseline="0" dirty="0"/>
          </a:p>
          <a:p>
            <a:r>
              <a:rPr lang="en-US" baseline="0" dirty="0"/>
              <a:t>During the study extension to age </a:t>
            </a:r>
            <a:r>
              <a:rPr lang="en-US" baseline="0" dirty="0" smtClean="0"/>
              <a:t>nine, </a:t>
            </a:r>
            <a:r>
              <a:rPr lang="en-US" baseline="0" dirty="0"/>
              <a:t>the amount the parent/caregiver will receive </a:t>
            </a:r>
            <a:r>
              <a:rPr lang="en-US" dirty="0" smtClean="0"/>
              <a:t>$60 for the interview and </a:t>
            </a:r>
            <a:r>
              <a:rPr lang="en-US" dirty="0"/>
              <a:t>we provide an additional $10 if the parent uses their own cell phone. </a:t>
            </a:r>
            <a:r>
              <a:rPr lang="en-US" dirty="0" smtClean="0"/>
              <a:t>  </a:t>
            </a:r>
          </a:p>
          <a:p>
            <a:endParaRPr lang="en-US" baseline="0" dirty="0"/>
          </a:p>
          <a:p>
            <a:r>
              <a:rPr lang="en-US" dirty="0"/>
              <a:t>For parents who obtain the measurements and send them in to  us, we </a:t>
            </a:r>
            <a:r>
              <a:rPr lang="en-US" dirty="0" smtClean="0"/>
              <a:t>will </a:t>
            </a:r>
            <a:r>
              <a:rPr lang="en-US" baseline="0" dirty="0" smtClean="0"/>
              <a:t>give </a:t>
            </a:r>
            <a:r>
              <a:rPr lang="en-US" baseline="0" dirty="0"/>
              <a:t>them </a:t>
            </a:r>
            <a:r>
              <a:rPr lang="en-US" dirty="0" smtClean="0"/>
              <a:t>$70 </a:t>
            </a:r>
            <a:r>
              <a:rPr lang="en-US" dirty="0"/>
              <a:t>for the measurements at </a:t>
            </a:r>
            <a:r>
              <a:rPr lang="en-US" dirty="0" smtClean="0"/>
              <a:t>age 9</a:t>
            </a:r>
            <a:r>
              <a:rPr lang="en-US" baseline="0" dirty="0" smtClean="0"/>
              <a:t> </a:t>
            </a:r>
            <a:r>
              <a:rPr lang="en-US" dirty="0" smtClean="0"/>
              <a:t>plus </a:t>
            </a:r>
            <a:r>
              <a:rPr lang="en-US" dirty="0"/>
              <a:t>$10  to cover transportation costs. </a:t>
            </a:r>
            <a:endParaRPr lang="en-US" baseline="0" dirty="0"/>
          </a:p>
          <a:p>
            <a:endParaRPr lang="en-US" baseline="0" dirty="0"/>
          </a:p>
          <a:p>
            <a:r>
              <a:rPr lang="en-US" baseline="0" dirty="0"/>
              <a:t>We </a:t>
            </a:r>
            <a:r>
              <a:rPr lang="en-US" baseline="0" dirty="0" smtClean="0"/>
              <a:t>will also give </a:t>
            </a:r>
            <a:r>
              <a:rPr lang="en-US" baseline="0" dirty="0"/>
              <a:t>the parents/caregivers small incentives </a:t>
            </a:r>
            <a:r>
              <a:rPr lang="en-US" baseline="0" dirty="0" smtClean="0"/>
              <a:t>of $10 for updating </a:t>
            </a:r>
            <a:r>
              <a:rPr lang="en-US" baseline="0" dirty="0"/>
              <a:t>their contact information with </a:t>
            </a:r>
            <a:r>
              <a:rPr lang="en-US" baseline="0" dirty="0" smtClean="0"/>
              <a:t>us approximately once every 3 months.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12</a:t>
            </a:fld>
            <a:endParaRPr lang="en-US" dirty="0"/>
          </a:p>
        </p:txBody>
      </p:sp>
    </p:spTree>
    <p:extLst>
      <p:ext uri="{BB962C8B-B14F-4D97-AF65-F5344CB8AC3E}">
        <p14:creationId xmlns:p14="http://schemas.microsoft.com/office/powerpoint/2010/main" val="1981761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Age 9 Study extension, we will need your help with both the Age 9 Followup study and the Lost to Followup</a:t>
            </a:r>
            <a:r>
              <a:rPr lang="en-US" baseline="0" dirty="0" smtClean="0"/>
              <a:t> Study.  For the Age 9 Follow up Study, we’ll </a:t>
            </a:r>
            <a:r>
              <a:rPr lang="en-US" baseline="0" dirty="0"/>
              <a:t>need help from you to obtain the weight and height measurements for the children at </a:t>
            </a:r>
            <a:r>
              <a:rPr lang="en-US" baseline="0" dirty="0" smtClean="0"/>
              <a:t>age nine.  </a:t>
            </a:r>
            <a:r>
              <a:rPr lang="en-US" baseline="0" dirty="0"/>
              <a:t>The amount of assistance we’ll need is fairly small, but it will have a large impact on the study results.  </a:t>
            </a:r>
            <a:r>
              <a:rPr lang="en-US" dirty="0"/>
              <a:t>We believe measurements taken at WIC sites are one of the most accurate sources available. </a:t>
            </a:r>
          </a:p>
          <a:p>
            <a:endParaRPr lang="en-US" baseline="0" dirty="0"/>
          </a:p>
          <a:p>
            <a:r>
              <a:rPr lang="en-US" baseline="0" dirty="0"/>
              <a:t>We will ask all parents/caregivers of the children in the study at those times to…..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13</a:t>
            </a:fld>
            <a:endParaRPr lang="en-US"/>
          </a:p>
        </p:txBody>
      </p:sp>
    </p:spTree>
    <p:extLst>
      <p:ext uri="{BB962C8B-B14F-4D97-AF65-F5344CB8AC3E}">
        <p14:creationId xmlns:p14="http://schemas.microsoft.com/office/powerpoint/2010/main" val="1020972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is what the measurement</a:t>
            </a:r>
            <a:r>
              <a:rPr lang="en-US" baseline="0" dirty="0"/>
              <a:t> card looks like.  Many of you or the staff in your WIC sites have seen this card since we’ve been sending to parents of the children in the study who are no longer participating in WIC.  We are asking them to take the child to a WIC site or healthcare provider for the measurements and to return the card to us.  We will be using this card for the </a:t>
            </a:r>
            <a:r>
              <a:rPr lang="en-US" baseline="0" dirty="0" smtClean="0"/>
              <a:t>nine </a:t>
            </a:r>
            <a:r>
              <a:rPr lang="en-US" baseline="0" dirty="0"/>
              <a:t>year old children and can make minor revisions based on experience using it to date.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14</a:t>
            </a:fld>
            <a:endParaRPr lang="en-US" dirty="0"/>
          </a:p>
        </p:txBody>
      </p:sp>
    </p:spTree>
    <p:extLst>
      <p:ext uri="{BB962C8B-B14F-4D97-AF65-F5344CB8AC3E}">
        <p14:creationId xmlns:p14="http://schemas.microsoft.com/office/powerpoint/2010/main" val="197279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dirty="0"/>
              <a:t>parents/caregivers</a:t>
            </a:r>
            <a:r>
              <a:rPr lang="en-US" baseline="0" dirty="0"/>
              <a:t> of children in the study will receive the measurement card near the time of the child’s </a:t>
            </a:r>
            <a:r>
              <a:rPr lang="en-US" baseline="0" dirty="0" smtClean="0"/>
              <a:t>ninth </a:t>
            </a:r>
            <a:r>
              <a:rPr lang="en-US" baseline="0" dirty="0"/>
              <a:t>birthday. The number of children we anticipate having in the study at age 6 is </a:t>
            </a:r>
            <a:r>
              <a:rPr lang="en-US" b="1" baseline="0" dirty="0" smtClean="0">
                <a:solidFill>
                  <a:srgbClr val="FF0000"/>
                </a:solidFill>
              </a:rPr>
              <a:t>2,268.</a:t>
            </a:r>
            <a:r>
              <a:rPr lang="en-US" b="1" baseline="0" dirty="0" smtClean="0"/>
              <a:t>  </a:t>
            </a:r>
            <a:endParaRPr lang="en-US" b="1" baseline="0" dirty="0"/>
          </a:p>
          <a:p>
            <a:endParaRPr lang="en-US" baseline="0" dirty="0"/>
          </a:p>
          <a:p>
            <a:r>
              <a:rPr lang="en-US" baseline="0" dirty="0"/>
              <a:t>All parents will be offered the incentive to return the completed measurement cards.</a:t>
            </a:r>
          </a:p>
          <a:p>
            <a:endParaRPr lang="en-US" baseline="0" dirty="0"/>
          </a:p>
          <a:p>
            <a:r>
              <a:rPr lang="en-US" baseline="0" dirty="0"/>
              <a:t>The parents will be asked to take the child to a WIC site or their healthcare provider for the measurements and to return the completed measurement card.  For the parents who choose to go to WIC for the measurements, we will suggest the WIC site where they were enrolled in the study if they still live in the area where it is located</a:t>
            </a:r>
            <a:r>
              <a:rPr lang="en-US" dirty="0"/>
              <a:t>.  I</a:t>
            </a:r>
            <a:r>
              <a:rPr lang="en-US" baseline="0" dirty="0"/>
              <a:t>f the family or the site has relocated, we will assist them with identifying a site that is convenient for them.  State Agencies and sites have been helping with identifying alternative sites when needed. </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15</a:t>
            </a:fld>
            <a:endParaRPr lang="en-US"/>
          </a:p>
        </p:txBody>
      </p:sp>
    </p:spTree>
    <p:extLst>
      <p:ext uri="{BB962C8B-B14F-4D97-AF65-F5344CB8AC3E}">
        <p14:creationId xmlns:p14="http://schemas.microsoft.com/office/powerpoint/2010/main" val="435696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dirty="0"/>
              <a:t>we hope that all of the original</a:t>
            </a:r>
            <a:r>
              <a:rPr lang="en-US" baseline="0" dirty="0"/>
              <a:t> study sites are willing to continue to assist with measuring the children, we know that some of those sites have closed and more may close over the course of the next 2 years.  We also know that families in the study have relocated—sometimes within the vicinity of the WIC site where they enrolled in the study and sometimes outside of the area.  </a:t>
            </a:r>
          </a:p>
          <a:p>
            <a:endParaRPr lang="en-US" baseline="0" dirty="0"/>
          </a:p>
          <a:p>
            <a:r>
              <a:rPr lang="en-US" baseline="0" dirty="0"/>
              <a:t>This will be a topic for discussion when we have calls with the State Agencies and sites in the study starting next month.  We are hopeful we can work with you to identify alternatives for the children to be measured when the original study site is no longer operational or the family is no longer living in the vicinity of the site.  </a:t>
            </a:r>
          </a:p>
          <a:p>
            <a:endParaRPr lang="en-US" baseline="0"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16</a:t>
            </a:fld>
            <a:endParaRPr lang="en-US"/>
          </a:p>
        </p:txBody>
      </p:sp>
    </p:spTree>
    <p:extLst>
      <p:ext uri="{BB962C8B-B14F-4D97-AF65-F5344CB8AC3E}">
        <p14:creationId xmlns:p14="http://schemas.microsoft.com/office/powerpoint/2010/main" val="98696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dirty="0" smtClean="0"/>
              <a:t>:</a:t>
            </a:r>
            <a:endParaRPr lang="en-US" dirty="0"/>
          </a:p>
          <a:p>
            <a:r>
              <a:rPr lang="en-US" dirty="0"/>
              <a:t>If</a:t>
            </a:r>
            <a:r>
              <a:rPr lang="en-US" baseline="0" dirty="0"/>
              <a:t> the measurement card is not returned…..</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17</a:t>
            </a:fld>
            <a:endParaRPr lang="en-US"/>
          </a:p>
        </p:txBody>
      </p:sp>
    </p:spTree>
    <p:extLst>
      <p:ext uri="{BB962C8B-B14F-4D97-AF65-F5344CB8AC3E}">
        <p14:creationId xmlns:p14="http://schemas.microsoft.com/office/powerpoint/2010/main" val="30741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 area where we need your</a:t>
            </a:r>
            <a:r>
              <a:rPr lang="en-US" baseline="0" dirty="0" smtClean="0"/>
              <a:t> help is with the participant contact information.  </a:t>
            </a:r>
            <a:r>
              <a:rPr lang="en-US" dirty="0" smtClean="0"/>
              <a:t>If</a:t>
            </a:r>
            <a:r>
              <a:rPr lang="en-US" baseline="0" dirty="0" smtClean="0"/>
              <a:t> </a:t>
            </a:r>
            <a:r>
              <a:rPr lang="en-US" baseline="0" dirty="0"/>
              <a:t>we cannot get in touch with parents/guardians using the contact </a:t>
            </a:r>
            <a:r>
              <a:rPr lang="en-US" baseline="0" dirty="0" smtClean="0"/>
              <a:t>information they provided,  </a:t>
            </a:r>
            <a:r>
              <a:rPr lang="en-US" baseline="0" dirty="0"/>
              <a:t>we will contact the site or, if preferred, the state agency where they were enrolled in the </a:t>
            </a:r>
            <a:r>
              <a:rPr lang="en-US" baseline="0" dirty="0" smtClean="0"/>
              <a:t>study.</a:t>
            </a:r>
            <a:endParaRPr lang="en-US" baseline="0" dirty="0"/>
          </a:p>
          <a:p>
            <a:endParaRPr lang="en-US" dirty="0"/>
          </a:p>
          <a:p>
            <a:r>
              <a:rPr lang="en-US" baseline="0" dirty="0"/>
              <a:t>We will ask for updated contact information if you have information that is more current that what we have.  We have been making these requests of WIC sites or state agencies since the study began and appreciate the cooperation we’ve received.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18</a:t>
            </a:fld>
            <a:endParaRPr lang="en-US" dirty="0"/>
          </a:p>
        </p:txBody>
      </p:sp>
    </p:spTree>
    <p:extLst>
      <p:ext uri="{BB962C8B-B14F-4D97-AF65-F5344CB8AC3E}">
        <p14:creationId xmlns:p14="http://schemas.microsoft.com/office/powerpoint/2010/main" val="340212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Lost to Followup Study, we will also request the State agencies for administrative data on the participants</a:t>
            </a:r>
            <a:r>
              <a:rPr lang="en-US" baseline="0" dirty="0" smtClean="0"/>
              <a:t> who left the study before the study child turned five.</a:t>
            </a:r>
          </a:p>
          <a:p>
            <a:endParaRPr lang="en-US" baseline="0" dirty="0" smtClean="0"/>
          </a:p>
          <a:p>
            <a:r>
              <a:rPr lang="en-US" baseline="0" dirty="0" smtClean="0"/>
              <a:t>This will be similar to the data requests for child height/weight measurements at ages 6, 12, 24, 36, and 48 months.  We will provide you with an Excel spreadsheet with the participants’ information with blank columns for the requested variables.  We ask that you review your records to fill in the variables and return the spreadsheet to Westat.</a:t>
            </a:r>
          </a:p>
          <a:p>
            <a:endParaRPr lang="en-US" baseline="0" dirty="0" smtClean="0"/>
          </a:p>
          <a:p>
            <a:r>
              <a:rPr lang="en-US" baseline="0" dirty="0" smtClean="0"/>
              <a:t>We are pleased to offer the agencies a grant of $1,000 as a token of our appreciation for this extra effort.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19</a:t>
            </a:fld>
            <a:endParaRPr lang="en-US"/>
          </a:p>
        </p:txBody>
      </p:sp>
    </p:spTree>
    <p:extLst>
      <p:ext uri="{BB962C8B-B14F-4D97-AF65-F5344CB8AC3E}">
        <p14:creationId xmlns:p14="http://schemas.microsoft.com/office/powerpoint/2010/main" val="205503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Greetings </a:t>
            </a:r>
            <a:r>
              <a:rPr lang="en-US" dirty="0"/>
              <a:t>from the Feeding My Baby Study team.  Our team includes…..</a:t>
            </a:r>
          </a:p>
          <a:p>
            <a:endParaRPr lang="en-US" dirty="0"/>
          </a:p>
          <a:p>
            <a:r>
              <a:rPr lang="en-US" dirty="0"/>
              <a:t>We are pleased you are joining us today for updates on the study and we very much appreciate your continued cooperation and support for this important and unique study.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2</a:t>
            </a:fld>
            <a:endParaRPr lang="en-US"/>
          </a:p>
        </p:txBody>
      </p:sp>
    </p:spTree>
    <p:extLst>
      <p:ext uri="{BB962C8B-B14F-4D97-AF65-F5344CB8AC3E}">
        <p14:creationId xmlns:p14="http://schemas.microsoft.com/office/powerpoint/2010/main" val="10293949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have we learned</a:t>
            </a:r>
            <a:r>
              <a:rPr lang="en-US" baseline="0" dirty="0" smtClean="0"/>
              <a:t> from the study so far?  </a:t>
            </a:r>
            <a:r>
              <a:rPr lang="en-US" dirty="0" smtClean="0"/>
              <a:t>Annual reports from data collected through the Prenatal period to five years from 2013 to 2020 have been released</a:t>
            </a:r>
            <a:r>
              <a:rPr lang="en-US" baseline="0" dirty="0" smtClean="0"/>
              <a:t> by FNS and available at their website.  The reports typically cover….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20</a:t>
            </a:fld>
            <a:endParaRPr lang="en-US"/>
          </a:p>
        </p:txBody>
      </p:sp>
    </p:spTree>
    <p:extLst>
      <p:ext uri="{BB962C8B-B14F-4D97-AF65-F5344CB8AC3E}">
        <p14:creationId xmlns:p14="http://schemas.microsoft.com/office/powerpoint/2010/main" val="2406041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examine changes over time, the findings from the early years of the WIC ITFPS-2 were compared with findings from the Infant</a:t>
            </a:r>
            <a:r>
              <a:rPr lang="en-US" baseline="0" dirty="0" smtClean="0"/>
              <a:t> Feeding Practices Study – I that was conducted in the mid-90s.  This slide presents one example for findings around prenatal feeding intensions.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findings make clear that, in general, women are now largely positive about the benefits of breastfeeding.  Estimates range from a low of 50% of women agreeing that breastfeeding reduces the risk of a child becoming overweight to a high of 88% of women indicating that breastfeeding brings a mother closer to her baby.  The</a:t>
            </a:r>
            <a:r>
              <a:rPr lang="en-US" baseline="0" dirty="0" smtClean="0"/>
              <a:t> biggest changes have occurred around agreeing that breastfeeding helps a mother lose weight and breastfed babies are healthier.  These findings are really good news for mothers and babies in WIC because, as many of you know, prenatal feeding intentions influence postnatal feeding practices.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21</a:t>
            </a:fld>
            <a:endParaRPr lang="en-US"/>
          </a:p>
        </p:txBody>
      </p:sp>
    </p:spTree>
    <p:extLst>
      <p:ext uri="{BB962C8B-B14F-4D97-AF65-F5344CB8AC3E}">
        <p14:creationId xmlns:p14="http://schemas.microsoft.com/office/powerpoint/2010/main" val="212401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second example of comparing to the previous study. WIC ITFPS-2 also asked prenatal enrollees about seven perceived barriers to breastfeeding.  Again, the findings show</a:t>
            </a:r>
            <a:r>
              <a:rPr lang="en-US" baseline="0" dirty="0" smtClean="0"/>
              <a:t> that compared with IFPS-I, fewer of our study participants perceive barriers.  For example, in IFPS-I, 61% of participants agreed that breastfeeding in public is not something they want to do, whereas only 37% of the Feeding My Baby Study participants agreed with that statement. Again, this is good news for breastfeeding.</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22</a:t>
            </a:fld>
            <a:endParaRPr lang="en-US"/>
          </a:p>
        </p:txBody>
      </p:sp>
    </p:spTree>
    <p:extLst>
      <p:ext uri="{BB962C8B-B14F-4D97-AF65-F5344CB8AC3E}">
        <p14:creationId xmlns:p14="http://schemas.microsoft.com/office/powerpoint/2010/main" val="1894770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breastfeeding initiation rate among the study population of mothers is 83%.  This is consistent withe National Immunization Survey (NIS) finding that that 81% of their 2012 cohort “ever breastfed.”  </a:t>
            </a:r>
          </a:p>
          <a:p>
            <a:endParaRPr lang="en-US" dirty="0" smtClean="0"/>
          </a:p>
          <a:p>
            <a:r>
              <a:rPr lang="en-US" dirty="0" smtClean="0"/>
              <a:t>Comparing the current finding with that from the previous study,  WIC IFPS-1, we find that there has been a 48% increase or 27 percentage-point increase in percentage of WIC mothers who initiate breastfeeding.    </a:t>
            </a:r>
          </a:p>
          <a:p>
            <a:endParaRPr lang="en-US" dirty="0" smtClean="0"/>
          </a:p>
          <a:p>
            <a:r>
              <a:rPr lang="en-US" dirty="0" smtClean="0"/>
              <a:t>Over time, the breastfeeding rates fall from 83% mothers</a:t>
            </a:r>
            <a:r>
              <a:rPr lang="en-US" baseline="0" dirty="0" smtClean="0"/>
              <a:t> </a:t>
            </a:r>
            <a:r>
              <a:rPr lang="en-US" dirty="0" smtClean="0"/>
              <a:t>initiating to 61% of mothers breastfeeding at month 1.  The rate continues to decline through month 7, when 26% of study mothers are still breastfeeding.  </a:t>
            </a:r>
          </a:p>
          <a:p>
            <a:endParaRPr lang="en-US" dirty="0" smtClean="0"/>
          </a:p>
          <a:p>
            <a:r>
              <a:rPr lang="en-US" dirty="0" smtClean="0"/>
              <a:t>Comparing these findings from those with IFPS-1, the breastfeeding rate is higher each month than it was in the mid-1990s.  From month 3 onwards rates are at least double those that they were.  </a:t>
            </a:r>
          </a:p>
          <a:p>
            <a:endParaRPr lang="en-US" dirty="0" smtClean="0"/>
          </a:p>
          <a:p>
            <a:r>
              <a:rPr lang="en-US" dirty="0" smtClean="0"/>
              <a:t>Despite this tremendous progress, there is room for improvement. The Healthy People 2020 goal for breastfeeding is 61% of infants breastfeeding at 6 months. </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23</a:t>
            </a:fld>
            <a:endParaRPr lang="en-US"/>
          </a:p>
        </p:txBody>
      </p:sp>
    </p:spTree>
    <p:extLst>
      <p:ext uri="{BB962C8B-B14F-4D97-AF65-F5344CB8AC3E}">
        <p14:creationId xmlns:p14="http://schemas.microsoft.com/office/powerpoint/2010/main" val="1321370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24</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200" dirty="0" smtClean="0"/>
              <a:t>WIC mothers report returning to work or school steadily over the first five years of the child’s life</a:t>
            </a:r>
          </a:p>
          <a:p>
            <a:r>
              <a:rPr lang="en-US" sz="1200" b="1" dirty="0" smtClean="0"/>
              <a:t>PRESS A SECOND TIME FOR THE ARROW TO APPEAR</a:t>
            </a:r>
          </a:p>
          <a:p>
            <a:pPr marL="285750" indent="-285750">
              <a:buFontTx/>
              <a:buChar char="-"/>
            </a:pPr>
            <a:r>
              <a:rPr lang="en-US" sz="1200" dirty="0" smtClean="0"/>
              <a:t>At 3 months postpartum 39 percent are working or going to school</a:t>
            </a:r>
          </a:p>
          <a:p>
            <a:pPr marL="285750" indent="-285750">
              <a:buFontTx/>
              <a:buChar char="-"/>
            </a:pPr>
            <a:r>
              <a:rPr lang="en-US" sz="1200" dirty="0" smtClean="0"/>
              <a:t>There’s a gradual rise in employment and school, and by 54 months, 61 percent of mothers report working or going to school.</a:t>
            </a:r>
          </a:p>
          <a:p>
            <a:pPr marL="285750" indent="-285750">
              <a:buFontTx/>
              <a:buChar char="-"/>
            </a:pPr>
            <a:endParaRPr lang="en-US" sz="1200" dirty="0" smtClean="0"/>
          </a:p>
          <a:p>
            <a:pPr marL="285750" indent="-285750">
              <a:buFontTx/>
              <a:buChar char="-"/>
            </a:pPr>
            <a:r>
              <a:rPr lang="en-US" sz="1200" dirty="0" smtClean="0"/>
              <a:t>Of note here is also that a small but present group of mothers report both working and going to school, a heavy burden for a woman with an infant or young child.</a:t>
            </a:r>
          </a:p>
          <a:p>
            <a:pPr marL="285750" indent="-285750">
              <a:buFontTx/>
              <a:buChar char="-"/>
            </a:pPr>
            <a:endParaRPr lang="en-US" sz="1200" dirty="0" smtClean="0"/>
          </a:p>
          <a:p>
            <a:r>
              <a:rPr lang="en-US" sz="1200" kern="1200" dirty="0" smtClean="0">
                <a:solidFill>
                  <a:schemeClr val="tx1"/>
                </a:solidFill>
                <a:effectLst/>
              </a:rPr>
              <a:t>The percentage of WIC ITFPS-2 caregivers working matches closely the percentage of FDA IFPS-II mothers who are WIC recipients and employed at 3 months (36 percent), 6 months (40 percent) and 12 months (45 percent).</a:t>
            </a:r>
          </a:p>
          <a:p>
            <a:endParaRPr lang="en-US" dirty="0"/>
          </a:p>
        </p:txBody>
      </p:sp>
    </p:spTree>
    <p:extLst>
      <p:ext uri="{BB962C8B-B14F-4D97-AF65-F5344CB8AC3E}">
        <p14:creationId xmlns:p14="http://schemas.microsoft.com/office/powerpoint/2010/main" val="280900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D8CBB48-5F84-BA42-AD94-F4E9A7314B66}" type="slidenum">
              <a:rPr lang="en-US" smtClean="0"/>
              <a:t>25</a:t>
            </a:fld>
            <a:endParaRPr lang="en-US"/>
          </a:p>
        </p:txBody>
      </p:sp>
      <p:sp>
        <p:nvSpPr>
          <p:cNvPr id="5" name="Notes Placeholder 4"/>
          <p:cNvSpPr>
            <a:spLocks noGrp="1"/>
          </p:cNvSpPr>
          <p:nvPr>
            <p:ph type="body" sz="quarter" idx="11"/>
          </p:nvPr>
        </p:nvSpPr>
        <p:spPr/>
        <p:txBody>
          <a:bodyPr/>
          <a:lstStyle/>
          <a:p>
            <a:pPr marL="285750" indent="-285750">
              <a:buFontTx/>
              <a:buChar char="-"/>
            </a:pPr>
            <a:r>
              <a:rPr lang="en-US" sz="1200" dirty="0" smtClean="0"/>
              <a:t>Breastfeeding an infant while working can be challenging, but at 3 months postpartum 34% of women working full-time chose this path. That number drops with time as do all the breastfeeding rates, until at 13 months 10% of women working full-time are still breastfeeding.</a:t>
            </a:r>
          </a:p>
          <a:p>
            <a:pPr marL="285750" indent="-285750">
              <a:buFontTx/>
              <a:buChar char="-"/>
            </a:pPr>
            <a:r>
              <a:rPr lang="en-US" sz="1200" dirty="0" smtClean="0"/>
              <a:t>If you look at the same-colored circles, that’s the comparison I want to focus on for a moment. Circled numbers indicate statistically significant differences.</a:t>
            </a:r>
          </a:p>
          <a:p>
            <a:pPr marL="285750" indent="-285750">
              <a:buFontTx/>
              <a:buChar char="-"/>
            </a:pPr>
            <a:r>
              <a:rPr lang="en-US" sz="1200" dirty="0" smtClean="0"/>
              <a:t>Rates of breastfeeding for women working full-time are consistently significantly lower than rates for women who are not employed.</a:t>
            </a:r>
          </a:p>
          <a:p>
            <a:pPr marL="285750" indent="-285750">
              <a:buFontTx/>
              <a:buChar char="-"/>
            </a:pPr>
            <a:r>
              <a:rPr lang="en-US" sz="1200" dirty="0" smtClean="0"/>
              <a:t>It’s not shown here, but mothers employed full-time</a:t>
            </a:r>
            <a:r>
              <a:rPr lang="en-US" sz="1200" baseline="0" dirty="0" smtClean="0"/>
              <a:t> also have a significantly shorter median BF duration than mothers employed PT or not employed.</a:t>
            </a:r>
          </a:p>
          <a:p>
            <a:pPr marL="0" indent="0">
              <a:buFontTx/>
              <a:buNone/>
            </a:pPr>
            <a:endParaRPr lang="en-US" sz="1200" baseline="0" dirty="0" smtClean="0"/>
          </a:p>
          <a:p>
            <a:pPr marL="0" indent="0">
              <a:buFontTx/>
              <a:buNone/>
            </a:pPr>
            <a:endParaRPr lang="en-US" sz="1200" baseline="0" dirty="0" smtClean="0"/>
          </a:p>
          <a:p>
            <a:endParaRPr lang="en-US" dirty="0"/>
          </a:p>
        </p:txBody>
      </p:sp>
    </p:spTree>
    <p:extLst>
      <p:ext uri="{BB962C8B-B14F-4D97-AF65-F5344CB8AC3E}">
        <p14:creationId xmlns:p14="http://schemas.microsoft.com/office/powerpoint/2010/main" val="158220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also examined the sources of feeding information.   Study mothers could indicate all sources that they have used for information on feeding their children. </a:t>
            </a:r>
          </a:p>
          <a:p>
            <a:endParaRPr lang="en-US" dirty="0"/>
          </a:p>
          <a:p>
            <a:r>
              <a:rPr lang="en-US" dirty="0" smtClean="0"/>
              <a:t>The child’s doctors or another health professional was the leading source, with 66% percent of mothers citing this source.  </a:t>
            </a:r>
          </a:p>
          <a:p>
            <a:endParaRPr lang="en-US" dirty="0"/>
          </a:p>
          <a:p>
            <a:r>
              <a:rPr lang="en-US" dirty="0" smtClean="0"/>
              <a:t>My WIC office or clinic was the second most-frequently cited source</a:t>
            </a:r>
            <a:r>
              <a:rPr lang="en-US" dirty="0"/>
              <a:t>:</a:t>
            </a:r>
            <a:r>
              <a:rPr lang="en-US" dirty="0" smtClean="0"/>
              <a:t> 59% of mothers indicated that they have turned to WIC for information on how to feed their children even ahead of family members.</a:t>
            </a:r>
          </a:p>
          <a:p>
            <a:endParaRPr lang="en-US" dirty="0"/>
          </a:p>
          <a:p>
            <a:r>
              <a:rPr lang="en-US" dirty="0" smtClean="0"/>
              <a:t>The third leading source was a family member such as their mother or mother-in-law: 56% of the mothers indicate this source.  </a:t>
            </a:r>
          </a:p>
          <a:p>
            <a:endParaRPr lang="en-US" dirty="0"/>
          </a:p>
          <a:p>
            <a:r>
              <a:rPr lang="en-US" dirty="0" smtClean="0"/>
              <a:t>The internet and husband or boyfriend were cited about one-third of mothers.  Books or magazines were cited by about a quarter.  A friend was cited by slightly less than one quarter and a mom’s group or class was cited by slightly less than 10 percent of study mothers.</a:t>
            </a:r>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26</a:t>
            </a:fld>
            <a:endParaRPr lang="en-US" dirty="0"/>
          </a:p>
        </p:txBody>
      </p:sp>
    </p:spTree>
    <p:extLst>
      <p:ext uri="{BB962C8B-B14F-4D97-AF65-F5344CB8AC3E}">
        <p14:creationId xmlns:p14="http://schemas.microsoft.com/office/powerpoint/2010/main" val="395246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every interview, the study participants are asked if they are participating in WIC, and the first time they indicate they are no longer participating, are asked the reason</a:t>
            </a:r>
            <a:r>
              <a:rPr lang="en-US" baseline="0" dirty="0" smtClean="0"/>
              <a:t> for leaving WIC.  As the above table shows, a combined 48.6 percent left WIC for the first time before the study child turned five because they no longer qualify for WIC or felt they no longer needed WIC.  The other biggest reason for leaving WIC is cited inconvenience.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27</a:t>
            </a:fld>
            <a:endParaRPr lang="en-US"/>
          </a:p>
        </p:txBody>
      </p:sp>
    </p:spTree>
    <p:extLst>
      <p:ext uri="{BB962C8B-B14F-4D97-AF65-F5344CB8AC3E}">
        <p14:creationId xmlns:p14="http://schemas.microsoft.com/office/powerpoint/2010/main" val="338743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study</a:t>
            </a:r>
            <a:r>
              <a:rPr lang="en-US" baseline="0" dirty="0" smtClean="0"/>
              <a:t> child’s fourth year, about 20 percent of study participants indicate that at some point in the first four years, they took a temporary break from WIC.  As the pie chart on the left of the slide shows, for the majority, the length of the break was 6 months or less. </a:t>
            </a:r>
          </a:p>
          <a:p>
            <a:endParaRPr lang="en-US" baseline="0" dirty="0" smtClean="0"/>
          </a:p>
          <a:p>
            <a:r>
              <a:rPr lang="en-US" baseline="0" dirty="0" smtClean="0"/>
              <a:t>The bar chart on the right show reasons that people returned. Respondents could mark all that apply, so the percentages do not sum to 100%. Re-enrolling after a move was the most frequently cited reasons for returning after a temporary break. Three-quarters of participants cited this reason. Missing a recertification appointment but intending to return was cited by more than half of those who return.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28</a:t>
            </a:fld>
            <a:endParaRPr lang="en-US"/>
          </a:p>
        </p:txBody>
      </p:sp>
    </p:spTree>
    <p:extLst>
      <p:ext uri="{BB962C8B-B14F-4D97-AF65-F5344CB8AC3E}">
        <p14:creationId xmlns:p14="http://schemas.microsoft.com/office/powerpoint/2010/main" val="4073799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study child’s fourth year, the study asked those who were</a:t>
            </a:r>
            <a:r>
              <a:rPr lang="en-US" baseline="0" dirty="0" smtClean="0"/>
              <a:t> participating with WIC, why they stayed. Again survey respondents could mark all reasons that apply. More than 90 percent indicated that there are several reasons: food, education, and that WIC staff listen to them.  About two-thirds of WIC participants also stay because they get to talk with other parents about parenting and feeding.</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29</a:t>
            </a:fld>
            <a:endParaRPr lang="en-US"/>
          </a:p>
        </p:txBody>
      </p:sp>
    </p:spTree>
    <p:extLst>
      <p:ext uri="{BB962C8B-B14F-4D97-AF65-F5344CB8AC3E}">
        <p14:creationId xmlns:p14="http://schemas.microsoft.com/office/powerpoint/2010/main" val="386211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a:t>
            </a:r>
            <a:r>
              <a:rPr lang="en-US" dirty="0"/>
              <a:t>agenda today is going to cover</a:t>
            </a:r>
            <a:r>
              <a:rPr lang="en-US" baseline="0" dirty="0"/>
              <a:t> </a:t>
            </a:r>
            <a:r>
              <a:rPr lang="en-US" baseline="0" dirty="0" smtClean="0"/>
              <a:t>4 </a:t>
            </a:r>
            <a:r>
              <a:rPr lang="en-US" baseline="0" dirty="0"/>
              <a:t>topics starting with a brief review of the study </a:t>
            </a:r>
            <a:r>
              <a:rPr lang="en-US" baseline="0" dirty="0" smtClean="0"/>
              <a:t>objectives</a:t>
            </a:r>
            <a:r>
              <a:rPr lang="en-US" dirty="0" smtClean="0"/>
              <a:t> and</a:t>
            </a:r>
            <a:r>
              <a:rPr lang="en-US" baseline="0" dirty="0" smtClean="0"/>
              <a:t> timeline.  </a:t>
            </a:r>
            <a:r>
              <a:rPr lang="en-US" baseline="0" dirty="0"/>
              <a:t>We’ll share highlights from study reports that have been produced to date.  Then, we’ll talk about the future study activities to take place during the study extension period </a:t>
            </a:r>
            <a:r>
              <a:rPr lang="en-US" baseline="0" dirty="0" smtClean="0"/>
              <a:t>to the child’s ninth year </a:t>
            </a:r>
            <a:r>
              <a:rPr lang="en-US" baseline="0" dirty="0"/>
              <a:t>and describe how we’ll be asking state agencies and WIC sites to assist. </a:t>
            </a:r>
          </a:p>
          <a:p>
            <a:endParaRPr lang="en-US" baseline="0" dirty="0"/>
          </a:p>
          <a:p>
            <a:r>
              <a:rPr lang="en-US" baseline="0" dirty="0"/>
              <a:t>We’ll end with time to answer your questions, and, over the next few weeks, we’ll also be having phone calls with each state agency and its sites in the study to talk about the assistance needed and address your questions.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a:t>
            </a:fld>
            <a:endParaRPr lang="en-US"/>
          </a:p>
        </p:txBody>
      </p:sp>
    </p:spTree>
    <p:extLst>
      <p:ext uri="{BB962C8B-B14F-4D97-AF65-F5344CB8AC3E}">
        <p14:creationId xmlns:p14="http://schemas.microsoft.com/office/powerpoint/2010/main" val="3394917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Participation in WIC decreased over time,</a:t>
            </a:r>
            <a:r>
              <a:rPr lang="en-US" baseline="0" dirty="0" smtClean="0"/>
              <a:t> from the 63% of study participants continuing with WIC at 30 months.  However, it’s worth noting that at the time of the 54-month interview, 52% of the study participants were still participating in WIC.  In addition, many study participants were also participating in other Federal benefit programs such as SNAP, school meals programs, and Medicaid.  Participation in SNAP and Medicaid has remained fairly steady from the 30-month interview onwards, but participation in the school meals programs increased.</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30</a:t>
            </a:fld>
            <a:endParaRPr lang="en-US"/>
          </a:p>
        </p:txBody>
      </p:sp>
    </p:spTree>
    <p:extLst>
      <p:ext uri="{BB962C8B-B14F-4D97-AF65-F5344CB8AC3E}">
        <p14:creationId xmlns:p14="http://schemas.microsoft.com/office/powerpoint/2010/main" val="967340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Feeding My Baby Study also gathers</a:t>
            </a:r>
            <a:r>
              <a:rPr lang="en-US" baseline="0" dirty="0" smtClean="0"/>
              <a:t> dietary data on children by asking the mother during the interview to recall everything the child ate or drank the day before and the amounts.  </a:t>
            </a:r>
            <a:r>
              <a:rPr lang="en-US" dirty="0" smtClean="0"/>
              <a:t>As expected, the energy intake by study children rises as they grow.  At age five, the study found that for both</a:t>
            </a:r>
            <a:r>
              <a:rPr lang="en-US" baseline="0" dirty="0" smtClean="0"/>
              <a:t> boys and girls total energy intake as measured in kilocalories exceeds the recommendations.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31</a:t>
            </a:fld>
            <a:endParaRPr lang="en-US"/>
          </a:p>
        </p:txBody>
      </p:sp>
    </p:spTree>
    <p:extLst>
      <p:ext uri="{BB962C8B-B14F-4D97-AF65-F5344CB8AC3E}">
        <p14:creationId xmlns:p14="http://schemas.microsoft.com/office/powerpoint/2010/main" val="4018114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 children grow, their pickiness also increases</a:t>
            </a:r>
            <a:r>
              <a:rPr lang="en-US" sz="1200" kern="1200" dirty="0" smtClean="0">
                <a:solidFill>
                  <a:schemeClr val="tx1"/>
                </a:solidFill>
                <a:effectLst/>
                <a:latin typeface="+mn-lt"/>
                <a:ea typeface="+mn-ea"/>
                <a:cs typeface="+mn-cs"/>
              </a:rPr>
              <a:t>. The percentage of study mothers who indicate that their child is not a picky eater, shown on the purple</a:t>
            </a:r>
            <a:r>
              <a:rPr lang="en-US" sz="1200" kern="1200" baseline="0" dirty="0" smtClean="0">
                <a:solidFill>
                  <a:schemeClr val="tx1"/>
                </a:solidFill>
                <a:effectLst/>
                <a:latin typeface="+mn-lt"/>
                <a:ea typeface="+mn-ea"/>
                <a:cs typeface="+mn-cs"/>
              </a:rPr>
              <a:t> line,</a:t>
            </a:r>
            <a:r>
              <a:rPr lang="en-US" sz="1200" kern="1200" dirty="0" smtClean="0">
                <a:solidFill>
                  <a:schemeClr val="tx1"/>
                </a:solidFill>
                <a:effectLst/>
                <a:latin typeface="+mn-lt"/>
                <a:ea typeface="+mn-ea"/>
                <a:cs typeface="+mn-cs"/>
              </a:rPr>
              <a:t> falls from 68 percent to 35 percent between 18 and 54 months. Concurrently, the percentage of study mothers indicating that the child is a somewhat picky eater rises from 26 percent to 47 percent over the same interval. The percentage of study mothers indicating that the child is a very picky eater, shown</a:t>
            </a:r>
            <a:r>
              <a:rPr lang="en-US" sz="1200" kern="1200" baseline="0" dirty="0" smtClean="0">
                <a:solidFill>
                  <a:schemeClr val="tx1"/>
                </a:solidFill>
                <a:effectLst/>
                <a:latin typeface="+mn-lt"/>
                <a:ea typeface="+mn-ea"/>
                <a:cs typeface="+mn-cs"/>
              </a:rPr>
              <a:t> on the red line,</a:t>
            </a:r>
            <a:r>
              <a:rPr lang="en-US" sz="1200" kern="1200" dirty="0" smtClean="0">
                <a:solidFill>
                  <a:schemeClr val="tx1"/>
                </a:solidFill>
                <a:effectLst/>
                <a:latin typeface="+mn-lt"/>
                <a:ea typeface="+mn-ea"/>
                <a:cs typeface="+mn-cs"/>
              </a:rPr>
              <a:t> triples over this interval, rising from 6 percent at 18 months to 18 percent at 54 months. </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32</a:t>
            </a:fld>
            <a:endParaRPr lang="en-US"/>
          </a:p>
        </p:txBody>
      </p:sp>
    </p:spTree>
    <p:extLst>
      <p:ext uri="{BB962C8B-B14F-4D97-AF65-F5344CB8AC3E}">
        <p14:creationId xmlns:p14="http://schemas.microsoft.com/office/powerpoint/2010/main" val="245573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study uses th</a:t>
            </a:r>
            <a:r>
              <a:rPr lang="en-US" baseline="0" dirty="0" smtClean="0"/>
              <a:t>e Healthy Eating Index 2015, a measure of diet quality developed by the USDA, to assess the quality of the diet of the study children.  On a score ranging from 0 – 100, our study children consistently are achieving mean scores that are comparable to those observed in the children participating in a national study that includes all income groups.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33</a:t>
            </a:fld>
            <a:endParaRPr lang="en-US"/>
          </a:p>
        </p:txBody>
      </p:sp>
    </p:spTree>
    <p:extLst>
      <p:ext uri="{BB962C8B-B14F-4D97-AF65-F5344CB8AC3E}">
        <p14:creationId xmlns:p14="http://schemas.microsoft.com/office/powerpoint/2010/main" val="299407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exciting</a:t>
            </a:r>
            <a:r>
              <a:rPr lang="en-US" baseline="0" dirty="0" smtClean="0"/>
              <a:t> finding from the study is that longer participation in WIC is associated with better diet quality as measured by the HEI-2015 scores.  Whereas the mean HEI-2015 score for study children who participated in WIC in only the first year is 59.8 at age five, it goes up to 61.7 for children who participated consistently throughout the five years.  The asterisks indicate that statistically, the difference between those who participate consistently and those who participate with WIC intermittently through child age 5, or leave after the child’s first year, or leave after the child’s third year is significant.</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34</a:t>
            </a:fld>
            <a:endParaRPr lang="en-US"/>
          </a:p>
        </p:txBody>
      </p:sp>
    </p:spTree>
    <p:extLst>
      <p:ext uri="{BB962C8B-B14F-4D97-AF65-F5344CB8AC3E}">
        <p14:creationId xmlns:p14="http://schemas.microsoft.com/office/powerpoint/2010/main" val="268370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the study children’s overall diet quality is comparable to that of children in other</a:t>
            </a:r>
            <a:r>
              <a:rPr lang="en-US" baseline="0" dirty="0" smtClean="0"/>
              <a:t> national studies, there are inadequacies for a key nutrients.  For some, like calcium, the percentage of study children with inadequate intakes goes up from 1% at age two to 13% at age five. The “blip” at 48-month is when the requirement for calcium rose.  For Vitamin E, it goes down from 55% at age two to 33% at age five, </a:t>
            </a:r>
            <a:r>
              <a:rPr lang="en-US" dirty="0" smtClean="0"/>
              <a:t>probably due to the more varied diet the children consume as they grow.</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35</a:t>
            </a:fld>
            <a:endParaRPr lang="en-US"/>
          </a:p>
        </p:txBody>
      </p:sp>
    </p:spTree>
    <p:extLst>
      <p:ext uri="{BB962C8B-B14F-4D97-AF65-F5344CB8AC3E}">
        <p14:creationId xmlns:p14="http://schemas.microsoft.com/office/powerpoint/2010/main" val="3456462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At the same time that WIC children are eating healthy foods, they are also gradually increasing intake of dessert and candy, sugar-sweetened beverages, and salty snacks on a given day.</a:t>
            </a:r>
          </a:p>
          <a:p>
            <a:pPr marL="285750" indent="-285750">
              <a:buFontTx/>
              <a:buChar char="-"/>
            </a:pPr>
            <a:r>
              <a:rPr lang="en-US" sz="1200" dirty="0" smtClean="0"/>
              <a:t>By 24 months, half of children are consuming a dessert or candy on a given day.  It raises</a:t>
            </a:r>
            <a:r>
              <a:rPr lang="en-US" sz="1200" baseline="0" dirty="0" smtClean="0"/>
              <a:t> to 60% at age five.</a:t>
            </a:r>
            <a:endParaRPr lang="en-US" sz="1200" dirty="0" smtClean="0"/>
          </a:p>
          <a:p>
            <a:pPr marL="285750" indent="-285750">
              <a:buFontTx/>
              <a:buChar char="-"/>
            </a:pPr>
            <a:r>
              <a:rPr lang="en-US" sz="1200" dirty="0" smtClean="0"/>
              <a:t>Sugar-sweetened beverages are increasing as well, with 36% of children consuming one on a given day at 60 months. These are mostly fruit flavored drinks.</a:t>
            </a:r>
          </a:p>
          <a:p>
            <a:pPr marL="285750" indent="-285750">
              <a:buFontTx/>
              <a:buChar char="-"/>
            </a:pPr>
            <a:r>
              <a:rPr lang="en-US" sz="1200" dirty="0" smtClean="0"/>
              <a:t>Salty snacks are rising too, including foods like chips, popcorn, and cheese puffs.</a:t>
            </a:r>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36</a:t>
            </a:fld>
            <a:endParaRPr lang="en-US"/>
          </a:p>
        </p:txBody>
      </p:sp>
    </p:spTree>
    <p:extLst>
      <p:ext uri="{BB962C8B-B14F-4D97-AF65-F5344CB8AC3E}">
        <p14:creationId xmlns:p14="http://schemas.microsoft.com/office/powerpoint/2010/main" val="4132320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Excessive sodium intake is a concern. In 2019 the National Academies of Science, Engineering and Medicine set a new sodium target to reduce risk of hypertension and cardiovascular disease (referred to as chronic disease risk reduction or CDRR). For children ages 4 to 8 years, the new CDRR for sodium recommends reducing intakes above 1,500 mg/day.  Measured against that recommendation,</a:t>
            </a:r>
            <a:r>
              <a:rPr lang="en-US" sz="1200" kern="1200" baseline="0" dirty="0" smtClean="0">
                <a:solidFill>
                  <a:schemeClr val="tx1"/>
                </a:solidFill>
                <a:effectLst/>
                <a:latin typeface="+mn-lt"/>
                <a:ea typeface="+mn-ea"/>
                <a:cs typeface="+mn-cs"/>
              </a:rPr>
              <a:t> median sodium intake of the study children has been consistently excessive, reflecting the national trend.  It shows there is much work still to be done to improve the children’s diet quality.</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37</a:t>
            </a:fld>
            <a:endParaRPr lang="en-US"/>
          </a:p>
        </p:txBody>
      </p:sp>
    </p:spTree>
    <p:extLst>
      <p:ext uri="{BB962C8B-B14F-4D97-AF65-F5344CB8AC3E}">
        <p14:creationId xmlns:p14="http://schemas.microsoft.com/office/powerpoint/2010/main" val="482848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sz="1200" dirty="0" smtClean="0"/>
              <a:t>First let’s look at the distribution of low, healthy, and high weight longitudinally.</a:t>
            </a:r>
          </a:p>
          <a:p>
            <a:pPr marL="285750" indent="-285750">
              <a:buFontTx/>
              <a:buChar char="-"/>
            </a:pPr>
            <a:r>
              <a:rPr lang="en-US" sz="1200" dirty="0" smtClean="0"/>
              <a:t>You can see that we have very few children falling into the “low” category. These may be children with special circumstances or medical conditions affecting growth.</a:t>
            </a:r>
          </a:p>
          <a:p>
            <a:r>
              <a:rPr lang="en-US" sz="1200" dirty="0" smtClean="0"/>
              <a:t>PRESS AGAIN FOR ARROWS</a:t>
            </a:r>
          </a:p>
          <a:p>
            <a:pPr marL="285750" indent="-285750">
              <a:buFontTx/>
              <a:buChar char="-"/>
            </a:pPr>
            <a:r>
              <a:rPr lang="en-US" sz="1200" dirty="0" smtClean="0"/>
              <a:t>Most children are falling in the healthy category, but you can see that the percentage of children in this category is declining with age.</a:t>
            </a:r>
          </a:p>
          <a:p>
            <a:pPr marL="285750" indent="-285750">
              <a:buFontTx/>
              <a:buChar char="-"/>
            </a:pPr>
            <a:r>
              <a:rPr lang="en-US" sz="1200" dirty="0" smtClean="0"/>
              <a:t>In a contrasting pattern, the percentage of children in the high category is rising with age, and reaches 23 percent around the second birthday.</a:t>
            </a:r>
          </a:p>
          <a:p>
            <a:pPr marL="285750" indent="-285750">
              <a:buFontTx/>
              <a:buChar char="-"/>
            </a:pPr>
            <a:r>
              <a:rPr lang="en-US" sz="1200" dirty="0" smtClean="0"/>
              <a:t>This pattern is similar to that seen in other studies of WIC children, although our 23 percent is a little higher than other estimates. Despite similarity to other findings, the trend is concerning.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D8CBB48-5F84-BA42-AD94-F4E9A7314B66}" type="slidenum">
              <a:rPr lang="en-US" smtClean="0"/>
              <a:t>38</a:t>
            </a:fld>
            <a:endParaRPr lang="en-US"/>
          </a:p>
        </p:txBody>
      </p:sp>
    </p:spTree>
    <p:extLst>
      <p:ext uri="{BB962C8B-B14F-4D97-AF65-F5344CB8AC3E}">
        <p14:creationId xmlns:p14="http://schemas.microsoft.com/office/powerpoint/2010/main" val="40979661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report covers</a:t>
            </a:r>
            <a:r>
              <a:rPr lang="en-US" baseline="0" dirty="0" smtClean="0"/>
              <a:t> the sixth year with data from an interview conducted around the child’s sixth birthday, and the child’s height/weight measurements around age six.  We are looking forward to the release of this report covering the period after the study child’s eligibility for WIC ends.</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39</a:t>
            </a:fld>
            <a:endParaRPr lang="en-US"/>
          </a:p>
        </p:txBody>
      </p:sp>
    </p:spTree>
    <p:extLst>
      <p:ext uri="{BB962C8B-B14F-4D97-AF65-F5344CB8AC3E}">
        <p14:creationId xmlns:p14="http://schemas.microsoft.com/office/powerpoint/2010/main" val="3912607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baseline="0" dirty="0"/>
              <a:t>Feeding My Baby </a:t>
            </a:r>
            <a:r>
              <a:rPr lang="en-US" baseline="0" dirty="0" smtClean="0"/>
              <a:t>Study also known as the WIC Infant and Toddler Feeding Practices Study – 2 or WIC ITFPS-2 </a:t>
            </a:r>
            <a:r>
              <a:rPr lang="en-US" baseline="0" dirty="0"/>
              <a:t>is designed to answer many questions regarding nutrition and feeding practices for infants and young children.  Because it is </a:t>
            </a:r>
            <a:r>
              <a:rPr lang="en-US" baseline="0" dirty="0" smtClean="0"/>
              <a:t>a longitudinal </a:t>
            </a:r>
            <a:r>
              <a:rPr lang="en-US" baseline="0" dirty="0"/>
              <a:t>study of children up to age </a:t>
            </a:r>
            <a:r>
              <a:rPr lang="en-US" baseline="0" dirty="0" smtClean="0"/>
              <a:t>6, with a followup at age 9 which </a:t>
            </a:r>
            <a:r>
              <a:rPr lang="en-US" baseline="0" dirty="0"/>
              <a:t>we will talk about today, we have the opportunity to gain a tremendous amount of information about these topics. Major study objectives include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4</a:t>
            </a:fld>
            <a:endParaRPr lang="en-US"/>
          </a:p>
        </p:txBody>
      </p:sp>
    </p:spTree>
    <p:extLst>
      <p:ext uri="{BB962C8B-B14F-4D97-AF65-F5344CB8AC3E}">
        <p14:creationId xmlns:p14="http://schemas.microsoft.com/office/powerpoint/2010/main" val="1836791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Presenter: All </a:t>
            </a:r>
          </a:p>
          <a:p>
            <a:r>
              <a:rPr lang="en-US" dirty="0"/>
              <a:t>Opportunity</a:t>
            </a:r>
            <a:r>
              <a:rPr lang="en-US" baseline="0" dirty="0"/>
              <a:t> for all on team to make comments of thanks.   </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40</a:t>
            </a:fld>
            <a:endParaRPr lang="en-US"/>
          </a:p>
        </p:txBody>
      </p:sp>
    </p:spTree>
    <p:extLst>
      <p:ext uri="{BB962C8B-B14F-4D97-AF65-F5344CB8AC3E}">
        <p14:creationId xmlns:p14="http://schemas.microsoft.com/office/powerpoint/2010/main" val="37237764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a:t>
            </a:r>
            <a:r>
              <a:rPr lang="en-US" dirty="0"/>
              <a:t>we’d like to hear your questions about the study or the activities during the extension to age </a:t>
            </a:r>
            <a:r>
              <a:rPr lang="en-US" dirty="0" smtClean="0"/>
              <a:t>nine.  </a:t>
            </a:r>
            <a:endParaRPr lang="en-US" dirty="0"/>
          </a:p>
          <a:p>
            <a:endParaRPr lang="en-US" dirty="0"/>
          </a:p>
          <a:p>
            <a:endParaRPr lang="en-US" dirty="0"/>
          </a:p>
          <a:p>
            <a:r>
              <a:rPr lang="en-US" dirty="0"/>
              <a:t>As mentioned earlier, we’ll be setting up calls with each state and the sites in their state to have a chance to talk about the specifics and logistics for the assistance we’ll need through the end of the study.   </a:t>
            </a:r>
          </a:p>
        </p:txBody>
      </p:sp>
      <p:sp>
        <p:nvSpPr>
          <p:cNvPr id="4" name="Slide Number Placeholder 3"/>
          <p:cNvSpPr>
            <a:spLocks noGrp="1"/>
          </p:cNvSpPr>
          <p:nvPr>
            <p:ph type="sldNum" sz="quarter" idx="10"/>
          </p:nvPr>
        </p:nvSpPr>
        <p:spPr/>
        <p:txBody>
          <a:bodyPr/>
          <a:lstStyle/>
          <a:p>
            <a:fld id="{D1A55145-A36C-4978-8995-B0E2FE597043}" type="slidenum">
              <a:rPr lang="en-US" smtClean="0"/>
              <a:pPr/>
              <a:t>41</a:t>
            </a:fld>
            <a:endParaRPr lang="en-US"/>
          </a:p>
        </p:txBody>
      </p:sp>
    </p:spTree>
    <p:extLst>
      <p:ext uri="{BB962C8B-B14F-4D97-AF65-F5344CB8AC3E}">
        <p14:creationId xmlns:p14="http://schemas.microsoft.com/office/powerpoint/2010/main" val="387647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smtClean="0">
                <a:solidFill>
                  <a:schemeClr val="tx1"/>
                </a:solidFill>
                <a:latin typeface="+mn-lt"/>
                <a:ea typeface="+mn-ea"/>
                <a:cs typeface="+mn-cs"/>
              </a:rPr>
              <a:t>After the tremendous success of the Feeding My Baby Study to age six, we are excited that we have the opportunity to follow up with the cohort one more time.  The Age 9 Extension of the study comprises two studies, the Age 9 Followup Study and the Lost-to-Followup Study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Literature previously published from this WIC ITFPS-2 cohort suggests that longer participation in WIC improves children’s diet quality.  Children who participate for only one year, or only two years, or only three years, have lower diet question scores than children who participate consistently through the first five years of life.  Research on this cohort has also found that participation with WIC during the study child’s fifth year increases the likelihood that the child’s diet meets the DGA recommendation for added sugar intake. Over the longer term, diet may influence weight status. The Age 9 Followup Study aims to determine whether and how past WIC participation may be associated with children’s later diet quality and weight trajectories.</a:t>
            </a:r>
          </a:p>
          <a:p>
            <a:endParaRPr lang="en-US" sz="1200" b="0" i="0" u="none" strike="noStrike" kern="1200" baseline="0" dirty="0" smtClean="0">
              <a:solidFill>
                <a:schemeClr val="tx1"/>
              </a:solidFill>
              <a:latin typeface="+mn-lt"/>
              <a:ea typeface="+mn-ea"/>
              <a:cs typeface="+mn-cs"/>
            </a:endParaRPr>
          </a:p>
          <a:p>
            <a:r>
              <a:rPr lang="en-US" dirty="0" smtClean="0"/>
              <a:t>For</a:t>
            </a:r>
            <a:r>
              <a:rPr lang="en-US" baseline="0" dirty="0" smtClean="0"/>
              <a:t> the Lost-</a:t>
            </a:r>
            <a:r>
              <a:rPr lang="en-US" baseline="0" dirty="0" err="1" smtClean="0"/>
              <a:t>ot</a:t>
            </a:r>
            <a:r>
              <a:rPr lang="en-US" baseline="0" dirty="0" smtClean="0"/>
              <a:t>-</a:t>
            </a:r>
            <a:r>
              <a:rPr lang="en-US" baseline="0" dirty="0" err="1" smtClean="0"/>
              <a:t>Followup</a:t>
            </a:r>
            <a:r>
              <a:rPr lang="en-US" baseline="0" dirty="0" smtClean="0"/>
              <a:t> Study, we want to understand whether those who left the study are different than those who stayed with the study.  As many of you know, c</a:t>
            </a:r>
            <a:r>
              <a:rPr lang="en-US" dirty="0" smtClean="0"/>
              <a:t>aregivers who enrolled in the study may continue participating in the study</a:t>
            </a:r>
            <a:r>
              <a:rPr lang="en-US" baseline="0" dirty="0" smtClean="0"/>
              <a:t> </a:t>
            </a:r>
            <a:r>
              <a:rPr lang="en-US" dirty="0" smtClean="0"/>
              <a:t>regardless of whether their child continues to participate in WIC; however, it is unknown if those</a:t>
            </a:r>
            <a:r>
              <a:rPr lang="en-US" baseline="0" dirty="0" smtClean="0"/>
              <a:t> </a:t>
            </a:r>
            <a:r>
              <a:rPr lang="en-US" dirty="0" smtClean="0"/>
              <a:t>who leave the study also discontinue WIC at the same rate as those who remain in the study.  The Lost-to-Followup</a:t>
            </a:r>
            <a:r>
              <a:rPr lang="en-US" baseline="0" dirty="0" smtClean="0"/>
              <a:t> Study will </a:t>
            </a:r>
            <a:r>
              <a:rPr lang="en-US" dirty="0" smtClean="0"/>
              <a:t>examine the WIC</a:t>
            </a:r>
            <a:r>
              <a:rPr lang="en-US" baseline="0" dirty="0" smtClean="0"/>
              <a:t> </a:t>
            </a:r>
            <a:r>
              <a:rPr lang="en-US" dirty="0" smtClean="0"/>
              <a:t>participation patterns of participants who are lost to study follow-up during the first 5 years of the study (i.e., during the period of time when study children would be categorically eligible for WIC).</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5</a:t>
            </a:fld>
            <a:endParaRPr lang="en-US"/>
          </a:p>
        </p:txBody>
      </p:sp>
    </p:spTree>
    <p:extLst>
      <p:ext uri="{BB962C8B-B14F-4D97-AF65-F5344CB8AC3E}">
        <p14:creationId xmlns:p14="http://schemas.microsoft.com/office/powerpoint/2010/main" val="385642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the WIC</a:t>
            </a:r>
            <a:r>
              <a:rPr lang="en-US" baseline="0" dirty="0" smtClean="0"/>
              <a:t> ITFPS-2, 27 states and 80 WIC service sites were sampled.  </a:t>
            </a:r>
            <a:r>
              <a:rPr lang="en-US" dirty="0" smtClean="0"/>
              <a:t>With help from all of you, back</a:t>
            </a:r>
            <a:r>
              <a:rPr lang="en-US" baseline="0" dirty="0" smtClean="0"/>
              <a:t> in 2013, </a:t>
            </a:r>
            <a:r>
              <a:rPr lang="en-US" dirty="0" smtClean="0"/>
              <a:t>we recruited 4,367 participants</a:t>
            </a:r>
            <a:r>
              <a:rPr lang="en-US" baseline="0" dirty="0" smtClean="0"/>
              <a:t> for the study.  This met our recruitment goal.  As you may recall, eligible study participants were caregivers that were pregnant or had a newborn, spoke English or Spanish, were at least 16-years-old, and were enrolling in WIC for the first time for their pregnancy or young child.  They could have had older children who were participating in WIC.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Study children are followed up with periodic telephone interviews with the caregiver.  The interviews consist of a detailed dietary recall and questions about WIC experience, maternal and child health and lifestyle, and child’s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are all important partners in this study and we thank you for your cooperation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6</a:t>
            </a:fld>
            <a:endParaRPr lang="en-US"/>
          </a:p>
        </p:txBody>
      </p:sp>
    </p:spTree>
    <p:extLst>
      <p:ext uri="{BB962C8B-B14F-4D97-AF65-F5344CB8AC3E}">
        <p14:creationId xmlns:p14="http://schemas.microsoft.com/office/powerpoint/2010/main" val="2228817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 </a:t>
            </a:r>
            <a:r>
              <a:rPr lang="en-US" dirty="0"/>
              <a:t>2013, we have conducted  </a:t>
            </a:r>
            <a:r>
              <a:rPr lang="en-US" b="0" dirty="0"/>
              <a:t>a total of </a:t>
            </a:r>
            <a:r>
              <a:rPr lang="en-US" b="0" dirty="0" smtClean="0"/>
              <a:t>51,244 </a:t>
            </a:r>
            <a:r>
              <a:rPr lang="en-US" b="0" dirty="0"/>
              <a:t>interviews with the</a:t>
            </a:r>
            <a:r>
              <a:rPr lang="en-US" b="0" baseline="0" dirty="0"/>
              <a:t> prenatal women and with the parents/caregivers of the infants and children.  We have finished all of the interviews for children through age </a:t>
            </a:r>
            <a:r>
              <a:rPr lang="en-US" b="0" baseline="0" dirty="0" smtClean="0"/>
              <a:t>six.  Our responses rates have been high for such a long study.  We appreciate the help from the WIC sites and agencies for your help in getting in touch with participants we lost touch with.</a:t>
            </a:r>
            <a:endParaRPr lang="en-US" b="0" dirty="0"/>
          </a:p>
          <a:p>
            <a:endParaRPr lang="en-US" b="0" dirty="0"/>
          </a:p>
        </p:txBody>
      </p:sp>
      <p:sp>
        <p:nvSpPr>
          <p:cNvPr id="4" name="Slide Number Placeholder 3"/>
          <p:cNvSpPr>
            <a:spLocks noGrp="1"/>
          </p:cNvSpPr>
          <p:nvPr>
            <p:ph type="sldNum" sz="quarter" idx="10"/>
          </p:nvPr>
        </p:nvSpPr>
        <p:spPr/>
        <p:txBody>
          <a:bodyPr/>
          <a:lstStyle/>
          <a:p>
            <a:fld id="{D1A55145-A36C-4978-8995-B0E2FE59704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26813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study collects measurements</a:t>
            </a:r>
            <a:r>
              <a:rPr lang="en-US" baseline="0" dirty="0" smtClean="0"/>
              <a:t> for the study children at select time points to assess their growth.  </a:t>
            </a:r>
            <a:r>
              <a:rPr lang="en-US" dirty="0" smtClean="0"/>
              <a:t>We </a:t>
            </a:r>
            <a:r>
              <a:rPr lang="en-US" dirty="0"/>
              <a:t>are obtaining weight and height</a:t>
            </a:r>
            <a:r>
              <a:rPr lang="en-US" baseline="0" dirty="0"/>
              <a:t> measurements through several sources.  Most of the measurements </a:t>
            </a:r>
            <a:r>
              <a:rPr lang="en-US" baseline="0" dirty="0" smtClean="0"/>
              <a:t>up to 36 months came from </a:t>
            </a:r>
            <a:r>
              <a:rPr lang="en-US" baseline="0" dirty="0"/>
              <a:t>WIC administrative data requests to state agencies. </a:t>
            </a:r>
            <a:r>
              <a:rPr lang="en-US" baseline="0" dirty="0" smtClean="0"/>
              <a:t> We really appreciate all the state agency staff for providing us with these critical data</a:t>
            </a:r>
            <a:endParaRPr lang="en-US" baseline="0" dirty="0"/>
          </a:p>
          <a:p>
            <a:endParaRPr lang="en-US" dirty="0"/>
          </a:p>
          <a:p>
            <a:r>
              <a:rPr lang="en-US" dirty="0"/>
              <a:t>We have</a:t>
            </a:r>
            <a:r>
              <a:rPr lang="en-US" baseline="0" dirty="0"/>
              <a:t> also been obtaining </a:t>
            </a:r>
            <a:r>
              <a:rPr lang="en-US" dirty="0"/>
              <a:t>measurements for children at age 3</a:t>
            </a:r>
            <a:r>
              <a:rPr lang="en-US" baseline="0" dirty="0"/>
              <a:t> years and older</a:t>
            </a:r>
            <a:r>
              <a:rPr lang="en-US" dirty="0"/>
              <a:t> via a Feeding My </a:t>
            </a:r>
            <a:r>
              <a:rPr lang="en-US" dirty="0" smtClean="0"/>
              <a:t>Baby </a:t>
            </a:r>
            <a:r>
              <a:rPr lang="en-US" dirty="0"/>
              <a:t>measurement card</a:t>
            </a:r>
            <a:r>
              <a:rPr lang="en-US" baseline="0" dirty="0"/>
              <a:t> completed by WIC sites or children’s healthcare </a:t>
            </a:r>
            <a:r>
              <a:rPr lang="en-US" baseline="0" dirty="0" smtClean="0"/>
              <a:t>providers or from printouts from recent doctor visits.</a:t>
            </a:r>
            <a:r>
              <a:rPr lang="en-US" dirty="0"/>
              <a:t> </a:t>
            </a:r>
            <a:r>
              <a:rPr lang="en-US" baseline="0" dirty="0"/>
              <a:t> About </a:t>
            </a:r>
            <a:r>
              <a:rPr lang="en-US" baseline="0" dirty="0" smtClean="0"/>
              <a:t> 1/3 of these measurements came from cards </a:t>
            </a:r>
            <a:r>
              <a:rPr lang="en-US" baseline="0" dirty="0"/>
              <a:t>completed by </a:t>
            </a:r>
            <a:r>
              <a:rPr lang="en-US" baseline="0" dirty="0" smtClean="0"/>
              <a:t>WIC, 1/3 from cards completed by the healthcare providers and 1/3 from copies of recent doctor visit printouts.</a:t>
            </a:r>
            <a:endParaRPr lang="en-US" baseline="0" dirty="0">
              <a:cs typeface="Calibri"/>
            </a:endParaRPr>
          </a:p>
          <a:p>
            <a:r>
              <a:rPr lang="en-US" baseline="0" dirty="0"/>
              <a:t> </a:t>
            </a:r>
          </a:p>
          <a:p>
            <a:r>
              <a:rPr lang="en-US" baseline="0" dirty="0"/>
              <a:t>Thanks to all of the State agencies for providing the data from the WIC visits and for staff in the sites for doing the measurements and completing the measurement card when requested.  The measurements are so important for the </a:t>
            </a:r>
            <a:r>
              <a:rPr lang="en-US" baseline="0" dirty="0" smtClean="0"/>
              <a:t>study, as they document how children are growing.</a:t>
            </a:r>
            <a:endParaRPr lang="en-US" baseline="0"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8</a:t>
            </a:fld>
            <a:endParaRPr lang="en-US" dirty="0"/>
          </a:p>
        </p:txBody>
      </p:sp>
    </p:spTree>
    <p:extLst>
      <p:ext uri="{BB962C8B-B14F-4D97-AF65-F5344CB8AC3E}">
        <p14:creationId xmlns:p14="http://schemas.microsoft.com/office/powerpoint/2010/main" val="301035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a:t>findings from </a:t>
            </a:r>
            <a:r>
              <a:rPr lang="en-US" dirty="0" smtClean="0"/>
              <a:t>the overall</a:t>
            </a:r>
            <a:r>
              <a:rPr lang="en-US" baseline="0" dirty="0" smtClean="0"/>
              <a:t> </a:t>
            </a:r>
            <a:r>
              <a:rPr lang="en-US" baseline="0" dirty="0"/>
              <a:t>study will be useful for WIC program policy and planning, and </a:t>
            </a:r>
            <a:r>
              <a:rPr lang="en-US" baseline="0" dirty="0" smtClean="0"/>
              <a:t>they </a:t>
            </a:r>
            <a:r>
              <a:rPr lang="en-US" baseline="0" dirty="0"/>
              <a:t>will provide insights regarding infant and child feeding practices that will be valuable for health and nutrition practices outside of WIC.   Examples of how the findings may be useful include…..</a:t>
            </a:r>
            <a:endParaRPr lang="en-US" dirty="0"/>
          </a:p>
        </p:txBody>
      </p:sp>
      <p:sp>
        <p:nvSpPr>
          <p:cNvPr id="4" name="Slide Number Placeholder 3"/>
          <p:cNvSpPr>
            <a:spLocks noGrp="1"/>
          </p:cNvSpPr>
          <p:nvPr>
            <p:ph type="sldNum" sz="quarter" idx="10"/>
          </p:nvPr>
        </p:nvSpPr>
        <p:spPr/>
        <p:txBody>
          <a:bodyPr/>
          <a:lstStyle/>
          <a:p>
            <a:fld id="{D1A55145-A36C-4978-8995-B0E2FE597043}" type="slidenum">
              <a:rPr lang="en-US" smtClean="0"/>
              <a:pPr/>
              <a:t>9</a:t>
            </a:fld>
            <a:endParaRPr lang="en-US"/>
          </a:p>
        </p:txBody>
      </p:sp>
    </p:spTree>
    <p:extLst>
      <p:ext uri="{BB962C8B-B14F-4D97-AF65-F5344CB8AC3E}">
        <p14:creationId xmlns:p14="http://schemas.microsoft.com/office/powerpoint/2010/main" val="173137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3211CBA-DFB1-413D-80E0-A7A62DB9E7DA}" type="datetimeFigureOut">
              <a:rPr lang="en-US" smtClean="0"/>
              <a:pPr/>
              <a:t>9/23/2021</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69ADBCB-D6D5-4E29-8566-9BF1C624101D}"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11CBA-DFB1-413D-80E0-A7A62DB9E7DA}"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211CBA-DFB1-413D-80E0-A7A62DB9E7DA}"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87680" cy="6858000"/>
          </a:xfrm>
          <a:prstGeom prst="rect">
            <a:avLst/>
          </a:prstGeom>
        </p:spPr>
      </p:pic>
      <p:sp>
        <p:nvSpPr>
          <p:cNvPr id="2" name="Title 1"/>
          <p:cNvSpPr>
            <a:spLocks noGrp="1"/>
          </p:cNvSpPr>
          <p:nvPr>
            <p:ph type="title"/>
          </p:nvPr>
        </p:nvSpPr>
        <p:spPr/>
        <p:txBody>
          <a:bodyPr/>
          <a:lstStyle>
            <a:lvl1pPr>
              <a:defRPr>
                <a:solidFill>
                  <a:srgbClr val="1D649D"/>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1308100"/>
            <a:ext cx="4038600" cy="4525963"/>
          </a:xfrm>
        </p:spPr>
        <p:txBody>
          <a:bodyPr/>
          <a:lstStyle>
            <a:lvl1pPr>
              <a:buClr>
                <a:srgbClr val="3172A9"/>
              </a:buClr>
              <a:defRPr sz="2800"/>
            </a:lvl1pPr>
            <a:lvl2pPr>
              <a:buClr>
                <a:srgbClr val="3172A9"/>
              </a:buClr>
              <a:defRPr sz="2400"/>
            </a:lvl2pPr>
            <a:lvl3pPr>
              <a:buClr>
                <a:srgbClr val="3172A9"/>
              </a:buClr>
              <a:defRPr sz="2000"/>
            </a:lvl3pPr>
            <a:lvl4pPr>
              <a:buClr>
                <a:srgbClr val="3172A9"/>
              </a:buClr>
              <a:defRPr sz="1800"/>
            </a:lvl4pPr>
            <a:lvl5pPr>
              <a:buClr>
                <a:srgbClr val="3172A9"/>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08100"/>
            <a:ext cx="4038600" cy="4525963"/>
          </a:xfrm>
        </p:spPr>
        <p:txBody>
          <a:bodyPr/>
          <a:lstStyle>
            <a:lvl1pPr>
              <a:buClr>
                <a:srgbClr val="3172A9"/>
              </a:buClr>
              <a:defRPr sz="2800"/>
            </a:lvl1pPr>
            <a:lvl2pPr>
              <a:buClr>
                <a:srgbClr val="3172A9"/>
              </a:buClr>
              <a:defRPr sz="2400"/>
            </a:lvl2pPr>
            <a:lvl3pPr>
              <a:buClr>
                <a:srgbClr val="3172A9"/>
              </a:buClr>
              <a:defRPr sz="2000"/>
            </a:lvl3pPr>
            <a:lvl4pPr>
              <a:buClr>
                <a:srgbClr val="3172A9"/>
              </a:buClr>
              <a:defRPr sz="1800"/>
            </a:lvl4pPr>
            <a:lvl5pPr>
              <a:buClr>
                <a:srgbClr val="3172A9"/>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377CFC-8F43-B34D-B3A5-4FFA2789EEA4}" type="datetime1">
              <a:rPr lang="en-US" smtClean="0"/>
              <a:t>9/23/2021</a:t>
            </a:fld>
            <a:endParaRPr lang="en-US"/>
          </a:p>
        </p:txBody>
      </p:sp>
      <p:sp>
        <p:nvSpPr>
          <p:cNvPr id="6" name="Footer Placeholder 5"/>
          <p:cNvSpPr>
            <a:spLocks noGrp="1"/>
          </p:cNvSpPr>
          <p:nvPr>
            <p:ph type="ftr" sz="quarter" idx="11"/>
          </p:nvPr>
        </p:nvSpPr>
        <p:spPr>
          <a:xfrm>
            <a:off x="631380" y="6356350"/>
            <a:ext cx="538842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6330C3-93D9-864C-869D-FF738A48005C}" type="slidenum">
              <a:rPr lang="en-US" smtClean="0"/>
              <a:pPr/>
              <a:t>‹#›</a:t>
            </a:fld>
            <a:endParaRPr lang="en-US" dirty="0"/>
          </a:p>
        </p:txBody>
      </p:sp>
    </p:spTree>
    <p:extLst>
      <p:ext uri="{BB962C8B-B14F-4D97-AF65-F5344CB8AC3E}">
        <p14:creationId xmlns:p14="http://schemas.microsoft.com/office/powerpoint/2010/main" val="2118738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FF2AFB-2E1D-4797-A9B8-0C58F581FBE3}"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06569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622981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FF2AFB-2E1D-4797-A9B8-0C58F581FBE3}"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70340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FF2AFB-2E1D-4797-A9B8-0C58F581FBE3}"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325132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FF2AFB-2E1D-4797-A9B8-0C58F581FBE3}"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316937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FF2AFB-2E1D-4797-A9B8-0C58F581FBE3}" type="datetimeFigureOut">
              <a:rPr lang="en-US" smtClean="0"/>
              <a:pPr/>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134180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FF2AFB-2E1D-4797-A9B8-0C58F581FBE3}"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12750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211CBA-DFB1-413D-80E0-A7A62DB9E7DA}"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pic>
        <p:nvPicPr>
          <p:cNvPr id="1028"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1"/>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89190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FF2AFB-2E1D-4797-A9B8-0C58F581FBE3}"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228803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2703392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FF2AFB-2E1D-4797-A9B8-0C58F581FBE3}"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5FEC76-4D2D-40B3-A36B-8C845CAB5233}" type="slidenum">
              <a:rPr lang="en-US" smtClean="0"/>
              <a:pPr/>
              <a:t>‹#›</a:t>
            </a:fld>
            <a:endParaRPr lang="en-US"/>
          </a:p>
        </p:txBody>
      </p:sp>
    </p:spTree>
    <p:extLst>
      <p:ext uri="{BB962C8B-B14F-4D97-AF65-F5344CB8AC3E}">
        <p14:creationId xmlns:p14="http://schemas.microsoft.com/office/powerpoint/2010/main" val="183706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11CBA-DFB1-413D-80E0-A7A62DB9E7DA}" type="datetimeFigureOut">
              <a:rPr lang="en-US" smtClean="0"/>
              <a:pPr/>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3211CBA-DFB1-413D-80E0-A7A62DB9E7DA}" type="datetimeFigureOut">
              <a:rPr lang="en-US" smtClean="0"/>
              <a:pPr/>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211CBA-DFB1-413D-80E0-A7A62DB9E7DA}" type="datetimeFigureOut">
              <a:rPr lang="en-US" smtClean="0"/>
              <a:pPr/>
              <a:t>9/23/2021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211CBA-DFB1-413D-80E0-A7A62DB9E7DA}"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9ADBCB-D6D5-4E29-8566-9BF1C624101D}" type="slidenum">
              <a:rPr lang="en-US" smtClean="0"/>
              <a:pPr/>
              <a:t>‹#›</a:t>
            </a:fld>
            <a:endParaRPr lang="en-US"/>
          </a:p>
        </p:txBody>
      </p:sp>
      <p:pic>
        <p:nvPicPr>
          <p:cNvPr id="205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00800" y="0"/>
            <a:ext cx="182880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11CBA-DFB1-413D-80E0-A7A62DB9E7DA}" type="datetimeFigureOut">
              <a:rPr lang="en-US" smtClean="0"/>
              <a:pPr/>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211CBA-DFB1-413D-80E0-A7A62DB9E7DA}" type="datetimeFigureOut">
              <a:rPr lang="en-US" smtClean="0"/>
              <a:pPr/>
              <a:t>9/23/2021</a:t>
            </a:fld>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11CBA-DFB1-413D-80E0-A7A62DB9E7DA}" type="datetimeFigureOut">
              <a:rPr lang="en-US" smtClean="0"/>
              <a:pPr/>
              <a:t>9/23/2021</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A69ADBCB-D6D5-4E29-8566-9BF1C62410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3211CBA-DFB1-413D-80E0-A7A62DB9E7DA}" type="datetimeFigureOut">
              <a:rPr lang="en-US" smtClean="0"/>
              <a:pPr/>
              <a:t>9/23/2021</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69ADBCB-D6D5-4E29-8566-9BF1C62410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F2AFB-2E1D-4797-A9B8-0C58F581FBE3}" type="datetimeFigureOut">
              <a:rPr lang="en-US" smtClean="0"/>
              <a:pPr/>
              <a:t>9/23/2021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5FEC76-4D2D-40B3-A36B-8C845CAB5233}" type="slidenum">
              <a:rPr lang="en-US" smtClean="0"/>
              <a:pPr/>
              <a:t>‹#›</a:t>
            </a:fld>
            <a:endParaRPr lang="en-US"/>
          </a:p>
        </p:txBody>
      </p:sp>
    </p:spTree>
    <p:extLst>
      <p:ext uri="{BB962C8B-B14F-4D97-AF65-F5344CB8AC3E}">
        <p14:creationId xmlns:p14="http://schemas.microsoft.com/office/powerpoint/2010/main" val="15918336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b="1" dirty="0" smtClean="0">
                <a:solidFill>
                  <a:srgbClr val="854999"/>
                </a:solidFill>
              </a:rPr>
              <a:t>Year 9 </a:t>
            </a:r>
            <a:r>
              <a:rPr lang="en-US" b="1" dirty="0">
                <a:solidFill>
                  <a:srgbClr val="854999"/>
                </a:solidFill>
              </a:rPr>
              <a:t>Extension Webinar</a:t>
            </a:r>
            <a:r>
              <a:rPr lang="en-US" dirty="0">
                <a:solidFill>
                  <a:srgbClr val="854999"/>
                </a:solidFill>
              </a:rPr>
              <a:t>	</a:t>
            </a:r>
          </a:p>
        </p:txBody>
      </p:sp>
      <p:sp>
        <p:nvSpPr>
          <p:cNvPr id="3" name="Subtitle 2"/>
          <p:cNvSpPr>
            <a:spLocks noGrp="1"/>
          </p:cNvSpPr>
          <p:nvPr>
            <p:ph type="subTitle" idx="1"/>
          </p:nvPr>
        </p:nvSpPr>
        <p:spPr>
          <a:xfrm>
            <a:off x="4733365" y="4410636"/>
            <a:ext cx="3309803" cy="1271073"/>
          </a:xfrm>
        </p:spPr>
        <p:txBody>
          <a:bodyPr>
            <a:normAutofit/>
          </a:bodyPr>
          <a:lstStyle/>
          <a:p>
            <a:pPr algn="ctr"/>
            <a:r>
              <a:rPr lang="en-US" sz="2400" b="1" dirty="0"/>
              <a:t>[Insert Date]</a:t>
            </a:r>
          </a:p>
        </p:txBody>
      </p:sp>
      <p:pic>
        <p:nvPicPr>
          <p:cNvPr id="5" name="Picture 4" descr="WIC Program Logo COLOR ENG.ai"/>
          <p:cNvPicPr>
            <a:picLocks noChangeAspect="1"/>
          </p:cNvPicPr>
          <p:nvPr/>
        </p:nvPicPr>
        <p:blipFill>
          <a:blip r:embed="rId3" cstate="print"/>
          <a:srcRect l="24040" t="18889" r="28738" b="23333"/>
          <a:stretch>
            <a:fillRect/>
          </a:stretch>
        </p:blipFill>
        <p:spPr>
          <a:xfrm>
            <a:off x="103078" y="779056"/>
            <a:ext cx="3868615" cy="3657600"/>
          </a:xfrm>
          <a:prstGeom prst="rect">
            <a:avLst/>
          </a:prstGeom>
        </p:spPr>
      </p:pic>
      <p:sp>
        <p:nvSpPr>
          <p:cNvPr id="7" name="Rectangle 6"/>
          <p:cNvSpPr/>
          <p:nvPr/>
        </p:nvSpPr>
        <p:spPr>
          <a:xfrm>
            <a:off x="685800" y="152400"/>
            <a:ext cx="2971800" cy="338554"/>
          </a:xfrm>
          <a:prstGeom prst="rect">
            <a:avLst/>
          </a:prstGeom>
        </p:spPr>
        <p:txBody>
          <a:bodyPr wrap="square">
            <a:spAutoFit/>
          </a:bodyPr>
          <a:lstStyle/>
          <a:p>
            <a:r>
              <a:rPr lang="en-US" sz="800" dirty="0">
                <a:latin typeface="Arial" panose="020B0604020202020204" pitchFamily="34" charset="0"/>
                <a:ea typeface="Calibri" panose="020F0502020204030204" pitchFamily="34" charset="0"/>
                <a:cs typeface="Arial" panose="020B0604020202020204" pitchFamily="34" charset="0"/>
              </a:rPr>
              <a:t>OMB Approval No.: 0584-0580 </a:t>
            </a:r>
          </a:p>
          <a:p>
            <a:r>
              <a:rPr lang="en-US" sz="800" dirty="0">
                <a:latin typeface="Arial" panose="020B0604020202020204" pitchFamily="34" charset="0"/>
                <a:ea typeface="Calibri" panose="020F0502020204030204" pitchFamily="34" charset="0"/>
                <a:cs typeface="Arial" panose="020B0604020202020204" pitchFamily="34" charset="0"/>
              </a:rPr>
              <a:t>Approval Expires: XX/XX/20XX </a:t>
            </a:r>
          </a:p>
        </p:txBody>
      </p:sp>
      <p:sp>
        <p:nvSpPr>
          <p:cNvPr id="6" name="TextBox 5"/>
          <p:cNvSpPr txBox="1"/>
          <p:nvPr/>
        </p:nvSpPr>
        <p:spPr>
          <a:xfrm>
            <a:off x="2667000" y="228600"/>
            <a:ext cx="1295400" cy="553998"/>
          </a:xfrm>
          <a:prstGeom prst="rect">
            <a:avLst/>
          </a:prstGeom>
          <a:noFill/>
        </p:spPr>
        <p:txBody>
          <a:bodyPr wrap="square" rtlCol="0">
            <a:spAutoFit/>
          </a:bodyPr>
          <a:lstStyle/>
          <a:p>
            <a:r>
              <a:rPr lang="en-US" sz="1000" b="1" smtClean="0"/>
              <a:t>Appendix O</a:t>
            </a:r>
            <a:endParaRPr lang="en-US" sz="1000" b="1" dirty="0" smtClean="0"/>
          </a:p>
          <a:p>
            <a:r>
              <a:rPr lang="en-US" sz="1000" b="1" dirty="0" smtClean="0"/>
              <a:t>Study extension webinar slides</a:t>
            </a:r>
            <a:endParaRPr lang="en-US" sz="1000" b="1" dirty="0"/>
          </a:p>
        </p:txBody>
      </p:sp>
    </p:spTree>
    <p:extLst>
      <p:ext uri="{BB962C8B-B14F-4D97-AF65-F5344CB8AC3E}">
        <p14:creationId xmlns:p14="http://schemas.microsoft.com/office/powerpoint/2010/main" val="262145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7664"/>
            <a:ext cx="7391400" cy="1143000"/>
          </a:xfrm>
        </p:spPr>
        <p:txBody>
          <a:bodyPr>
            <a:normAutofit fontScale="90000"/>
          </a:bodyPr>
          <a:lstStyle/>
          <a:p>
            <a:r>
              <a:rPr lang="en-US" dirty="0">
                <a:solidFill>
                  <a:srgbClr val="7030A0"/>
                </a:solidFill>
              </a:rPr>
              <a:t>Study Activities during Extension </a:t>
            </a:r>
          </a:p>
        </p:txBody>
      </p:sp>
      <p:sp>
        <p:nvSpPr>
          <p:cNvPr id="3" name="Content Placeholder 2"/>
          <p:cNvSpPr>
            <a:spLocks noGrp="1"/>
          </p:cNvSpPr>
          <p:nvPr>
            <p:ph idx="1"/>
          </p:nvPr>
        </p:nvSpPr>
        <p:spPr>
          <a:xfrm>
            <a:off x="990600" y="2323652"/>
            <a:ext cx="7315200" cy="3508977"/>
          </a:xfrm>
        </p:spPr>
        <p:txBody>
          <a:bodyPr>
            <a:normAutofit/>
          </a:bodyPr>
          <a:lstStyle/>
          <a:p>
            <a:r>
              <a:rPr lang="en-US" dirty="0"/>
              <a:t>Obtain State/local IRB approvals</a:t>
            </a:r>
          </a:p>
          <a:p>
            <a:r>
              <a:rPr lang="en-US" dirty="0" smtClean="0"/>
              <a:t>Stay </a:t>
            </a:r>
            <a:r>
              <a:rPr lang="en-US" dirty="0"/>
              <a:t>in contact with parents/caregivers</a:t>
            </a:r>
          </a:p>
          <a:p>
            <a:r>
              <a:rPr lang="en-US" dirty="0"/>
              <a:t>Conduct one additional interview at </a:t>
            </a:r>
            <a:r>
              <a:rPr lang="en-US" dirty="0" smtClean="0"/>
              <a:t>age 9</a:t>
            </a:r>
            <a:endParaRPr lang="en-US" dirty="0"/>
          </a:p>
          <a:p>
            <a:r>
              <a:rPr lang="en-US" dirty="0" smtClean="0"/>
              <a:t>Obtai</a:t>
            </a:r>
            <a:r>
              <a:rPr lang="en-US" dirty="0"/>
              <a:t>n</a:t>
            </a:r>
            <a:r>
              <a:rPr lang="en-US" dirty="0" smtClean="0"/>
              <a:t> </a:t>
            </a:r>
            <a:r>
              <a:rPr lang="en-US" dirty="0"/>
              <a:t>measurements at </a:t>
            </a:r>
            <a:r>
              <a:rPr lang="en-US" dirty="0" smtClean="0"/>
              <a:t>age 9</a:t>
            </a:r>
          </a:p>
          <a:p>
            <a:r>
              <a:rPr lang="en-US" dirty="0" smtClean="0"/>
              <a:t>Obtain administrative data on study participants who left the study in the first five years.</a:t>
            </a:r>
            <a:endParaRPr lang="en-US" dirty="0"/>
          </a:p>
          <a:p>
            <a:pPr marL="68580" indent="0">
              <a:buNone/>
            </a:pPr>
            <a:endParaRPr lang="en-US" dirty="0"/>
          </a:p>
          <a:p>
            <a:endParaRPr lang="en-US" dirty="0"/>
          </a:p>
        </p:txBody>
      </p:sp>
    </p:spTree>
    <p:extLst>
      <p:ext uri="{BB962C8B-B14F-4D97-AF65-F5344CB8AC3E}">
        <p14:creationId xmlns:p14="http://schemas.microsoft.com/office/powerpoint/2010/main" val="2122396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262310" cy="1143000"/>
          </a:xfrm>
        </p:spPr>
        <p:txBody>
          <a:bodyPr>
            <a:normAutofit/>
          </a:bodyPr>
          <a:lstStyle/>
          <a:p>
            <a:r>
              <a:rPr lang="en-US" sz="3200" dirty="0">
                <a:solidFill>
                  <a:srgbClr val="7030A0"/>
                </a:solidFill>
              </a:rPr>
              <a:t>Study Participation during Extension</a:t>
            </a:r>
          </a:p>
        </p:txBody>
      </p:sp>
      <p:sp>
        <p:nvSpPr>
          <p:cNvPr id="3" name="Content Placeholder 2"/>
          <p:cNvSpPr>
            <a:spLocks noGrp="1"/>
          </p:cNvSpPr>
          <p:nvPr>
            <p:ph idx="1"/>
          </p:nvPr>
        </p:nvSpPr>
        <p:spPr/>
        <p:txBody>
          <a:bodyPr/>
          <a:lstStyle/>
          <a:p>
            <a:r>
              <a:rPr lang="en-US" dirty="0" smtClean="0"/>
              <a:t>4,032 active participants at the end of the 72-month interview</a:t>
            </a:r>
          </a:p>
          <a:p>
            <a:r>
              <a:rPr lang="en-US" dirty="0" smtClean="0"/>
              <a:t>1,098 expected to complete the final age 9 interview.</a:t>
            </a:r>
          </a:p>
          <a:p>
            <a:r>
              <a:rPr lang="en-US" dirty="0" smtClean="0"/>
              <a:t>Interview time period April, 2022 – August, 2023</a:t>
            </a:r>
            <a:endParaRPr lang="en-US" dirty="0"/>
          </a:p>
        </p:txBody>
      </p:sp>
    </p:spTree>
    <p:extLst>
      <p:ext uri="{BB962C8B-B14F-4D97-AF65-F5344CB8AC3E}">
        <p14:creationId xmlns:p14="http://schemas.microsoft.com/office/powerpoint/2010/main" val="1689547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924800" cy="1143000"/>
          </a:xfrm>
        </p:spPr>
        <p:txBody>
          <a:bodyPr>
            <a:normAutofit fontScale="90000"/>
          </a:bodyPr>
          <a:lstStyle/>
          <a:p>
            <a:r>
              <a:rPr lang="en-US" sz="3600" dirty="0">
                <a:solidFill>
                  <a:srgbClr val="7030A0"/>
                </a:solidFill>
              </a:rPr>
              <a:t>Keeping </a:t>
            </a:r>
            <a:r>
              <a:rPr lang="en-US" sz="3600" dirty="0" smtClean="0">
                <a:solidFill>
                  <a:srgbClr val="7030A0"/>
                </a:solidFill>
              </a:rPr>
              <a:t>Parents/Caregivers</a:t>
            </a:r>
            <a:br>
              <a:rPr lang="en-US" sz="3600" dirty="0" smtClean="0">
                <a:solidFill>
                  <a:srgbClr val="7030A0"/>
                </a:solidFill>
              </a:rPr>
            </a:br>
            <a:r>
              <a:rPr lang="en-US" sz="3600" dirty="0" smtClean="0">
                <a:solidFill>
                  <a:srgbClr val="7030A0"/>
                </a:solidFill>
              </a:rPr>
              <a:t>Engaged  </a:t>
            </a:r>
            <a:endParaRPr lang="en-US" sz="3600" dirty="0">
              <a:solidFill>
                <a:srgbClr val="7030A0"/>
              </a:solidFill>
            </a:endParaRPr>
          </a:p>
        </p:txBody>
      </p:sp>
      <p:sp>
        <p:nvSpPr>
          <p:cNvPr id="3" name="Content Placeholder 2"/>
          <p:cNvSpPr>
            <a:spLocks noGrp="1"/>
          </p:cNvSpPr>
          <p:nvPr>
            <p:ph idx="1"/>
          </p:nvPr>
        </p:nvSpPr>
        <p:spPr/>
        <p:txBody>
          <a:bodyPr>
            <a:normAutofit/>
          </a:bodyPr>
          <a:lstStyle/>
          <a:p>
            <a:r>
              <a:rPr lang="en-US" dirty="0"/>
              <a:t>Extension </a:t>
            </a:r>
            <a:r>
              <a:rPr lang="en-US" dirty="0" smtClean="0"/>
              <a:t>letter, </a:t>
            </a:r>
            <a:r>
              <a:rPr lang="en-US" dirty="0"/>
              <a:t>birthday cards, thank you notes, phone calls, text messages</a:t>
            </a:r>
          </a:p>
          <a:p>
            <a:r>
              <a:rPr lang="en-US" dirty="0"/>
              <a:t>Proposed incentives </a:t>
            </a:r>
          </a:p>
          <a:p>
            <a:pPr lvl="1">
              <a:buFont typeface="Wingdings" panose="05000000000000000000" pitchFamily="2" charset="2"/>
              <a:buChar char="Ø"/>
            </a:pPr>
            <a:r>
              <a:rPr lang="en-US" dirty="0" smtClean="0"/>
              <a:t>$70 </a:t>
            </a:r>
            <a:r>
              <a:rPr lang="en-US" dirty="0" smtClean="0"/>
              <a:t>gift card </a:t>
            </a:r>
            <a:r>
              <a:rPr lang="en-US" dirty="0" smtClean="0"/>
              <a:t>(plus </a:t>
            </a:r>
            <a:r>
              <a:rPr lang="en-US" dirty="0"/>
              <a:t>$10 for use of cell phone) for </a:t>
            </a:r>
            <a:r>
              <a:rPr lang="en-US" dirty="0" smtClean="0"/>
              <a:t>age nine interview</a:t>
            </a:r>
            <a:endParaRPr lang="en-US" dirty="0"/>
          </a:p>
          <a:p>
            <a:pPr lvl="1">
              <a:buFont typeface="Wingdings" panose="05000000000000000000" pitchFamily="2" charset="2"/>
              <a:buChar char="Ø"/>
            </a:pPr>
            <a:r>
              <a:rPr lang="en-US" dirty="0" smtClean="0"/>
              <a:t>$70 </a:t>
            </a:r>
            <a:r>
              <a:rPr lang="en-US" dirty="0" smtClean="0"/>
              <a:t>gift card (plus </a:t>
            </a:r>
            <a:r>
              <a:rPr lang="en-US" dirty="0"/>
              <a:t>$10 for transportation) for obtaining measurements at </a:t>
            </a:r>
            <a:r>
              <a:rPr lang="en-US" dirty="0" smtClean="0"/>
              <a:t>age nine.</a:t>
            </a:r>
            <a:endParaRPr lang="en-US" dirty="0"/>
          </a:p>
        </p:txBody>
      </p:sp>
    </p:spTree>
    <p:extLst>
      <p:ext uri="{BB962C8B-B14F-4D97-AF65-F5344CB8AC3E}">
        <p14:creationId xmlns:p14="http://schemas.microsoft.com/office/powerpoint/2010/main" val="144094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391400" cy="1258336"/>
          </a:xfrm>
        </p:spPr>
        <p:txBody>
          <a:bodyPr>
            <a:normAutofit/>
          </a:bodyPr>
          <a:lstStyle/>
          <a:p>
            <a:r>
              <a:rPr lang="en-US" sz="3600" dirty="0">
                <a:solidFill>
                  <a:srgbClr val="7030A0"/>
                </a:solidFill>
              </a:rPr>
              <a:t>Assistance from States </a:t>
            </a:r>
            <a:r>
              <a:rPr lang="en-US" sz="3600" dirty="0" smtClean="0">
                <a:solidFill>
                  <a:srgbClr val="7030A0"/>
                </a:solidFill>
              </a:rPr>
              <a:t/>
            </a:r>
            <a:br>
              <a:rPr lang="en-US" sz="3600" dirty="0" smtClean="0">
                <a:solidFill>
                  <a:srgbClr val="7030A0"/>
                </a:solidFill>
              </a:rPr>
            </a:br>
            <a:r>
              <a:rPr lang="en-US" sz="3600" dirty="0" smtClean="0">
                <a:solidFill>
                  <a:srgbClr val="7030A0"/>
                </a:solidFill>
              </a:rPr>
              <a:t>and Sites – Age 9 Measurements</a:t>
            </a:r>
            <a:endParaRPr lang="en-US" sz="3600" dirty="0">
              <a:solidFill>
                <a:srgbClr val="7030A0"/>
              </a:solidFill>
            </a:endParaRPr>
          </a:p>
        </p:txBody>
      </p:sp>
      <p:sp>
        <p:nvSpPr>
          <p:cNvPr id="3" name="Content Placeholder 2"/>
          <p:cNvSpPr>
            <a:spLocks noGrp="1"/>
          </p:cNvSpPr>
          <p:nvPr>
            <p:ph idx="1"/>
          </p:nvPr>
        </p:nvSpPr>
        <p:spPr/>
        <p:txBody>
          <a:bodyPr/>
          <a:lstStyle/>
          <a:p>
            <a:r>
              <a:rPr lang="en-US" dirty="0" smtClean="0"/>
              <a:t>All </a:t>
            </a:r>
            <a:r>
              <a:rPr lang="en-US" dirty="0"/>
              <a:t>parents/caregivers will be asked to take child to WIC site or healthcare provider for measurements </a:t>
            </a:r>
          </a:p>
          <a:p>
            <a:r>
              <a:rPr lang="en-US" dirty="0"/>
              <a:t>Measurement cards will be provided to all parents/caregivers to obtain measurements and return to Westat </a:t>
            </a:r>
            <a:endParaRPr lang="en-US" dirty="0" smtClean="0"/>
          </a:p>
          <a:p>
            <a:pPr marL="68580" indent="0">
              <a:buNone/>
            </a:pPr>
            <a:endParaRPr lang="en-US" dirty="0"/>
          </a:p>
        </p:txBody>
      </p:sp>
    </p:spTree>
    <p:extLst>
      <p:ext uri="{BB962C8B-B14F-4D97-AF65-F5344CB8AC3E}">
        <p14:creationId xmlns:p14="http://schemas.microsoft.com/office/powerpoint/2010/main" val="3397923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990600"/>
          </a:xfrm>
        </p:spPr>
        <p:txBody>
          <a:bodyPr>
            <a:normAutofit/>
          </a:bodyPr>
          <a:lstStyle/>
          <a:p>
            <a:r>
              <a:rPr lang="en-US" sz="3600" dirty="0">
                <a:solidFill>
                  <a:srgbClr val="7030A0"/>
                </a:solidFill>
              </a:rPr>
              <a:t>Measurement Card</a:t>
            </a:r>
          </a:p>
        </p:txBody>
      </p:sp>
      <p:pic>
        <p:nvPicPr>
          <p:cNvPr id="6" name="Content Placeholder 5"/>
          <p:cNvPicPr>
            <a:picLocks noGrp="1" noChangeAspect="1"/>
          </p:cNvPicPr>
          <p:nvPr>
            <p:ph idx="1"/>
          </p:nvPr>
        </p:nvPicPr>
        <p:blipFill>
          <a:blip r:embed="rId3"/>
          <a:stretch>
            <a:fillRect/>
          </a:stretch>
        </p:blipFill>
        <p:spPr>
          <a:xfrm>
            <a:off x="1243924" y="1981200"/>
            <a:ext cx="6623876" cy="4264914"/>
          </a:xfrm>
          <a:prstGeom prst="rect">
            <a:avLst/>
          </a:prstGeom>
        </p:spPr>
      </p:pic>
    </p:spTree>
    <p:extLst>
      <p:ext uri="{BB962C8B-B14F-4D97-AF65-F5344CB8AC3E}">
        <p14:creationId xmlns:p14="http://schemas.microsoft.com/office/powerpoint/2010/main" val="3199110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7030A0"/>
                </a:solidFill>
              </a:rPr>
              <a:t>Measurements </a:t>
            </a:r>
            <a:r>
              <a:rPr lang="en-US" sz="3600" dirty="0" smtClean="0">
                <a:solidFill>
                  <a:srgbClr val="7030A0"/>
                </a:solidFill>
              </a:rPr>
              <a:t/>
            </a:r>
            <a:br>
              <a:rPr lang="en-US" sz="3600" dirty="0" smtClean="0">
                <a:solidFill>
                  <a:srgbClr val="7030A0"/>
                </a:solidFill>
              </a:rPr>
            </a:br>
            <a:r>
              <a:rPr lang="en-US" sz="3600" dirty="0" smtClean="0">
                <a:solidFill>
                  <a:srgbClr val="7030A0"/>
                </a:solidFill>
              </a:rPr>
              <a:t>at </a:t>
            </a:r>
            <a:r>
              <a:rPr lang="en-US" sz="3600" dirty="0">
                <a:solidFill>
                  <a:srgbClr val="7030A0"/>
                </a:solidFill>
              </a:rPr>
              <a:t>WIC Sites</a:t>
            </a:r>
          </a:p>
        </p:txBody>
      </p:sp>
      <p:sp>
        <p:nvSpPr>
          <p:cNvPr id="3" name="Content Placeholder 2"/>
          <p:cNvSpPr>
            <a:spLocks noGrp="1"/>
          </p:cNvSpPr>
          <p:nvPr>
            <p:ph idx="1"/>
          </p:nvPr>
        </p:nvSpPr>
        <p:spPr/>
        <p:txBody>
          <a:bodyPr>
            <a:normAutofit/>
          </a:bodyPr>
          <a:lstStyle/>
          <a:p>
            <a:r>
              <a:rPr lang="en-US" dirty="0"/>
              <a:t>All children in the study who choose to come to WIC for </a:t>
            </a:r>
            <a:r>
              <a:rPr lang="en-US" dirty="0" smtClean="0"/>
              <a:t>measurements</a:t>
            </a:r>
          </a:p>
          <a:p>
            <a:r>
              <a:rPr lang="en-US" dirty="0"/>
              <a:t>All parents/caregivers will be offered incentive to have measurement card completed and returned </a:t>
            </a:r>
          </a:p>
          <a:p>
            <a:pPr lvl="1">
              <a:buFont typeface="Wingdings" panose="05000000000000000000" pitchFamily="2" charset="2"/>
              <a:buChar char="Ø"/>
            </a:pPr>
            <a:r>
              <a:rPr lang="en-US" dirty="0"/>
              <a:t>Identify convenient WIC site for parent/caregiver </a:t>
            </a:r>
          </a:p>
          <a:p>
            <a:pPr marL="68580" indent="0">
              <a:buNone/>
            </a:pPr>
            <a:endParaRPr lang="en-US" dirty="0" smtClean="0"/>
          </a:p>
          <a:p>
            <a:pPr marL="365760" lvl="1" indent="0">
              <a:buNone/>
            </a:pPr>
            <a:endParaRPr lang="en-US" dirty="0" smtClean="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3908880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54999"/>
                </a:solidFill>
              </a:rPr>
              <a:t>What if……? </a:t>
            </a:r>
          </a:p>
        </p:txBody>
      </p:sp>
      <p:sp>
        <p:nvSpPr>
          <p:cNvPr id="3" name="Content Placeholder 2"/>
          <p:cNvSpPr>
            <a:spLocks noGrp="1"/>
          </p:cNvSpPr>
          <p:nvPr>
            <p:ph idx="1"/>
          </p:nvPr>
        </p:nvSpPr>
        <p:spPr/>
        <p:txBody>
          <a:bodyPr/>
          <a:lstStyle/>
          <a:p>
            <a:r>
              <a:rPr lang="en-US" dirty="0"/>
              <a:t>Original study site has closed? </a:t>
            </a:r>
          </a:p>
          <a:p>
            <a:r>
              <a:rPr lang="en-US" dirty="0"/>
              <a:t>Family has relocated within study site area? </a:t>
            </a:r>
          </a:p>
          <a:p>
            <a:r>
              <a:rPr lang="en-US" dirty="0"/>
              <a:t>Family has relocated outside of study site area? </a:t>
            </a:r>
          </a:p>
        </p:txBody>
      </p:sp>
    </p:spTree>
    <p:extLst>
      <p:ext uri="{BB962C8B-B14F-4D97-AF65-F5344CB8AC3E}">
        <p14:creationId xmlns:p14="http://schemas.microsoft.com/office/powerpoint/2010/main" val="371491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414710" cy="1143000"/>
          </a:xfrm>
        </p:spPr>
        <p:txBody>
          <a:bodyPr>
            <a:normAutofit fontScale="90000"/>
          </a:bodyPr>
          <a:lstStyle/>
          <a:p>
            <a:r>
              <a:rPr lang="en-US" dirty="0">
                <a:solidFill>
                  <a:srgbClr val="7030A0"/>
                </a:solidFill>
              </a:rPr>
              <a:t>Measurement </a:t>
            </a:r>
            <a:r>
              <a:rPr lang="en-US" dirty="0" smtClean="0">
                <a:solidFill>
                  <a:srgbClr val="7030A0"/>
                </a:solidFill>
              </a:rPr>
              <a:t>Card </a:t>
            </a:r>
            <a:r>
              <a:rPr lang="en-US" dirty="0">
                <a:solidFill>
                  <a:srgbClr val="7030A0"/>
                </a:solidFill>
              </a:rPr>
              <a:t>Alternatives </a:t>
            </a:r>
            <a:endParaRPr lang="en-US" dirty="0"/>
          </a:p>
        </p:txBody>
      </p:sp>
      <p:sp>
        <p:nvSpPr>
          <p:cNvPr id="3" name="Content Placeholder 2"/>
          <p:cNvSpPr>
            <a:spLocks noGrp="1"/>
          </p:cNvSpPr>
          <p:nvPr>
            <p:ph idx="1"/>
          </p:nvPr>
        </p:nvSpPr>
        <p:spPr>
          <a:xfrm>
            <a:off x="1143000" y="2286000"/>
            <a:ext cx="7010400" cy="3508977"/>
          </a:xfrm>
        </p:spPr>
        <p:txBody>
          <a:bodyPr/>
          <a:lstStyle/>
          <a:p>
            <a:r>
              <a:rPr lang="en-US" dirty="0" smtClean="0"/>
              <a:t>Parent/caregiver </a:t>
            </a:r>
            <a:r>
              <a:rPr lang="en-US" dirty="0"/>
              <a:t>sends in copy of record from healthcare provider </a:t>
            </a:r>
            <a:r>
              <a:rPr lang="en-US" dirty="0" smtClean="0"/>
              <a:t>within 4 months of child’s 9</a:t>
            </a:r>
            <a:r>
              <a:rPr lang="en-US" baseline="30000" dirty="0" smtClean="0"/>
              <a:t>th</a:t>
            </a:r>
            <a:r>
              <a:rPr lang="en-US" dirty="0" smtClean="0"/>
              <a:t> birthday.</a:t>
            </a:r>
            <a:endParaRPr lang="en-US" dirty="0"/>
          </a:p>
          <a:p>
            <a:pPr marL="68580" indent="0">
              <a:buNone/>
            </a:pPr>
            <a:endParaRPr lang="en-US" dirty="0"/>
          </a:p>
          <a:p>
            <a:endParaRPr lang="en-US" dirty="0"/>
          </a:p>
        </p:txBody>
      </p:sp>
    </p:spTree>
    <p:extLst>
      <p:ext uri="{BB962C8B-B14F-4D97-AF65-F5344CB8AC3E}">
        <p14:creationId xmlns:p14="http://schemas.microsoft.com/office/powerpoint/2010/main" val="230620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15" y="1676400"/>
            <a:ext cx="7024744" cy="1143000"/>
          </a:xfrm>
        </p:spPr>
        <p:txBody>
          <a:bodyPr>
            <a:normAutofit fontScale="90000"/>
          </a:bodyPr>
          <a:lstStyle/>
          <a:p>
            <a:r>
              <a:rPr lang="en-US" sz="3600" dirty="0" smtClean="0">
                <a:solidFill>
                  <a:srgbClr val="7030A0"/>
                </a:solidFill>
              </a:rPr>
              <a:t>Assistance </a:t>
            </a:r>
            <a:r>
              <a:rPr lang="en-US" sz="3600" dirty="0">
                <a:solidFill>
                  <a:srgbClr val="7030A0"/>
                </a:solidFill>
              </a:rPr>
              <a:t>from </a:t>
            </a:r>
            <a:r>
              <a:rPr lang="en-US" sz="3600" dirty="0" smtClean="0">
                <a:solidFill>
                  <a:srgbClr val="7030A0"/>
                </a:solidFill>
              </a:rPr>
              <a:t>WIC – Participant contact information</a:t>
            </a:r>
            <a:endParaRPr lang="en-US" sz="3600" dirty="0">
              <a:solidFill>
                <a:srgbClr val="7030A0"/>
              </a:solidFill>
            </a:endParaRPr>
          </a:p>
        </p:txBody>
      </p:sp>
      <p:sp>
        <p:nvSpPr>
          <p:cNvPr id="3" name="Content Placeholder 2"/>
          <p:cNvSpPr>
            <a:spLocks noGrp="1"/>
          </p:cNvSpPr>
          <p:nvPr>
            <p:ph idx="1"/>
          </p:nvPr>
        </p:nvSpPr>
        <p:spPr>
          <a:xfrm>
            <a:off x="919778" y="2819400"/>
            <a:ext cx="6777317" cy="3508977"/>
          </a:xfrm>
        </p:spPr>
        <p:txBody>
          <a:bodyPr/>
          <a:lstStyle/>
          <a:p>
            <a:r>
              <a:rPr lang="en-US" dirty="0"/>
              <a:t>Help with locating parents/caregivers of children in the study if….</a:t>
            </a:r>
          </a:p>
          <a:p>
            <a:pPr lvl="1">
              <a:buFont typeface="Wingdings" panose="05000000000000000000" pitchFamily="2" charset="2"/>
              <a:buChar char="Ø"/>
            </a:pPr>
            <a:r>
              <a:rPr lang="en-US" dirty="0"/>
              <a:t>They can’t be located through other means</a:t>
            </a:r>
          </a:p>
          <a:p>
            <a:pPr marL="68580" indent="0">
              <a:buNone/>
            </a:pPr>
            <a:endParaRPr lang="en-US" dirty="0"/>
          </a:p>
          <a:p>
            <a:pPr lvl="1">
              <a:buFont typeface="Wingdings" panose="05000000000000000000" pitchFamily="2" charset="2"/>
              <a:buChar char="Ø"/>
            </a:pPr>
            <a:endParaRPr lang="en-US" dirty="0"/>
          </a:p>
          <a:p>
            <a:pPr>
              <a:buFont typeface="Wingdings" panose="05000000000000000000" pitchFamily="2" charset="2"/>
              <a:buChar char="Ø"/>
            </a:pPr>
            <a:endParaRPr lang="en-US" dirty="0"/>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885386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76400"/>
            <a:ext cx="7024744" cy="1143000"/>
          </a:xfrm>
        </p:spPr>
        <p:txBody>
          <a:bodyPr>
            <a:normAutofit fontScale="90000"/>
          </a:bodyPr>
          <a:lstStyle/>
          <a:p>
            <a:r>
              <a:rPr lang="en-US" dirty="0" smtClean="0">
                <a:solidFill>
                  <a:srgbClr val="7030A0"/>
                </a:solidFill>
              </a:rPr>
              <a:t>Administrative Data from </a:t>
            </a:r>
            <a:br>
              <a:rPr lang="en-US" dirty="0" smtClean="0">
                <a:solidFill>
                  <a:srgbClr val="7030A0"/>
                </a:solidFill>
              </a:rPr>
            </a:br>
            <a:r>
              <a:rPr lang="en-US" dirty="0" smtClean="0">
                <a:solidFill>
                  <a:srgbClr val="7030A0"/>
                </a:solidFill>
              </a:rPr>
              <a:t>State Agencies – Lost to Followup Study</a:t>
            </a:r>
            <a:endParaRPr lang="en-US" dirty="0">
              <a:solidFill>
                <a:srgbClr val="7030A0"/>
              </a:solidFill>
            </a:endParaRPr>
          </a:p>
        </p:txBody>
      </p:sp>
      <p:sp>
        <p:nvSpPr>
          <p:cNvPr id="3" name="Content Placeholder 2"/>
          <p:cNvSpPr>
            <a:spLocks noGrp="1"/>
          </p:cNvSpPr>
          <p:nvPr>
            <p:ph idx="1"/>
          </p:nvPr>
        </p:nvSpPr>
        <p:spPr>
          <a:xfrm>
            <a:off x="1043490" y="2971800"/>
            <a:ext cx="6777317" cy="3508977"/>
          </a:xfrm>
        </p:spPr>
        <p:txBody>
          <a:bodyPr/>
          <a:lstStyle/>
          <a:p>
            <a:r>
              <a:rPr lang="en-US" dirty="0" smtClean="0"/>
              <a:t>Similar to the previous administrative data requests.</a:t>
            </a:r>
          </a:p>
          <a:p>
            <a:r>
              <a:rPr lang="en-US" dirty="0" smtClean="0"/>
              <a:t>Westat will provide a list of participants who left the study in the first five years.</a:t>
            </a:r>
          </a:p>
          <a:p>
            <a:r>
              <a:rPr lang="en-US" dirty="0" smtClean="0"/>
              <a:t>State agencies fill in the requested variables and return the list</a:t>
            </a:r>
          </a:p>
          <a:p>
            <a:r>
              <a:rPr lang="en-US" dirty="0" smtClean="0"/>
              <a:t>$1,000 grant offered towards the extra effort.</a:t>
            </a:r>
            <a:endParaRPr lang="en-US" dirty="0"/>
          </a:p>
        </p:txBody>
      </p:sp>
    </p:spTree>
    <p:extLst>
      <p:ext uri="{BB962C8B-B14F-4D97-AF65-F5344CB8AC3E}">
        <p14:creationId xmlns:p14="http://schemas.microsoft.com/office/powerpoint/2010/main" val="2510715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6948544" cy="1295400"/>
          </a:xfrm>
        </p:spPr>
        <p:txBody>
          <a:bodyPr>
            <a:normAutofit/>
          </a:bodyPr>
          <a:lstStyle/>
          <a:p>
            <a:r>
              <a:rPr lang="en-US" sz="3600" dirty="0">
                <a:solidFill>
                  <a:srgbClr val="854999"/>
                </a:solidFill>
              </a:rPr>
              <a:t>Greetings from the         Feeding My Baby Study Team!</a:t>
            </a:r>
          </a:p>
        </p:txBody>
      </p:sp>
      <p:sp>
        <p:nvSpPr>
          <p:cNvPr id="3" name="Content Placeholder 2"/>
          <p:cNvSpPr>
            <a:spLocks noGrp="1"/>
          </p:cNvSpPr>
          <p:nvPr>
            <p:ph idx="1"/>
          </p:nvPr>
        </p:nvSpPr>
        <p:spPr>
          <a:xfrm>
            <a:off x="1066800" y="2608217"/>
            <a:ext cx="7109908" cy="4267200"/>
          </a:xfrm>
        </p:spPr>
        <p:txBody>
          <a:bodyPr>
            <a:normAutofit fontScale="32500" lnSpcReduction="20000"/>
          </a:bodyPr>
          <a:lstStyle/>
          <a:p>
            <a:pPr>
              <a:spcBef>
                <a:spcPts val="0"/>
              </a:spcBef>
              <a:buNone/>
              <a:defRPr/>
            </a:pPr>
            <a:endParaRPr lang="en-US" sz="2000" dirty="0"/>
          </a:p>
          <a:p>
            <a:pPr>
              <a:spcBef>
                <a:spcPts val="0"/>
              </a:spcBef>
              <a:defRPr/>
            </a:pPr>
            <a:r>
              <a:rPr lang="en-US" sz="8000" dirty="0" err="1">
                <a:latin typeface="Century Gothic" panose="020B0502020202020204" pitchFamily="34" charset="0"/>
              </a:rPr>
              <a:t>Westat</a:t>
            </a:r>
            <a:endParaRPr lang="en-US" sz="8000" dirty="0">
              <a:latin typeface="Century Gothic" panose="020B0502020202020204" pitchFamily="34" charset="0"/>
            </a:endParaRPr>
          </a:p>
          <a:p>
            <a:pPr marL="68580" indent="0">
              <a:spcBef>
                <a:spcPts val="0"/>
              </a:spcBef>
              <a:buNone/>
              <a:defRPr/>
            </a:pPr>
            <a:endParaRPr lang="en-US" sz="8000" dirty="0">
              <a:latin typeface="Century Gothic" panose="020B0502020202020204" pitchFamily="34" charset="0"/>
            </a:endParaRPr>
          </a:p>
          <a:p>
            <a:pPr>
              <a:defRPr/>
            </a:pPr>
            <a:r>
              <a:rPr lang="en-US" sz="8000" dirty="0" smtClean="0">
                <a:latin typeface="Century Gothic" panose="020B0502020202020204" pitchFamily="34" charset="0"/>
              </a:rPr>
              <a:t>Public </a:t>
            </a:r>
            <a:r>
              <a:rPr lang="en-US" sz="8000" dirty="0">
                <a:latin typeface="Century Gothic" panose="020B0502020202020204" pitchFamily="34" charset="0"/>
              </a:rPr>
              <a:t>Health Foundation Enterprises WIC Program  </a:t>
            </a:r>
          </a:p>
          <a:p>
            <a:pPr>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Nutrition Policy Institute of the University of California  </a:t>
            </a:r>
          </a:p>
          <a:p>
            <a:pPr>
              <a:defRPr/>
            </a:pPr>
            <a:endParaRPr lang="en-US" sz="8000" dirty="0">
              <a:latin typeface="Century Gothic" panose="020B0502020202020204" pitchFamily="34" charset="0"/>
            </a:endParaRPr>
          </a:p>
          <a:p>
            <a:pPr>
              <a:defRPr/>
            </a:pPr>
            <a:r>
              <a:rPr lang="en-US" sz="8000" dirty="0">
                <a:latin typeface="Century Gothic" panose="020B0502020202020204" pitchFamily="34" charset="0"/>
              </a:rPr>
              <a:t>USDA Food and Nutrition Service </a:t>
            </a:r>
          </a:p>
          <a:p>
            <a:pPr marL="68580" indent="0">
              <a:buNone/>
              <a:defRPr/>
            </a:pPr>
            <a:endParaRPr lang="en-US" sz="8000" b="1" dirty="0"/>
          </a:p>
          <a:p>
            <a:pPr marL="68580" indent="0">
              <a:buNone/>
              <a:defRPr/>
            </a:pPr>
            <a:endParaRPr lang="en-US" sz="2000" b="1" dirty="0"/>
          </a:p>
          <a:p>
            <a:pPr>
              <a:defRPr/>
            </a:pPr>
            <a:endParaRPr lang="en-US" sz="2000" b="1" dirty="0"/>
          </a:p>
          <a:p>
            <a:pPr>
              <a:buNone/>
              <a:defRPr/>
            </a:pPr>
            <a:r>
              <a:rPr lang="en-US" sz="2000" b="1" dirty="0"/>
              <a:t>	</a:t>
            </a:r>
            <a:endParaRPr lang="en-US" b="1" dirty="0"/>
          </a:p>
          <a:p>
            <a:pPr>
              <a:buNone/>
            </a:pPr>
            <a:endParaRPr lang="en-US" dirty="0"/>
          </a:p>
        </p:txBody>
      </p:sp>
    </p:spTree>
    <p:extLst>
      <p:ext uri="{BB962C8B-B14F-4D97-AF65-F5344CB8AC3E}">
        <p14:creationId xmlns:p14="http://schemas.microsoft.com/office/powerpoint/2010/main" val="3757949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043490" y="1143000"/>
            <a:ext cx="7024744" cy="1143000"/>
          </a:xfrm>
        </p:spPr>
        <p:txBody>
          <a:bodyPr>
            <a:normAutofit/>
          </a:bodyPr>
          <a:lstStyle/>
          <a:p>
            <a:r>
              <a:rPr lang="en-US" dirty="0" smtClean="0">
                <a:solidFill>
                  <a:srgbClr val="7030A0"/>
                </a:solidFill>
              </a:rPr>
              <a:t>Typical Report Topics</a:t>
            </a:r>
            <a:endParaRPr lang="en-US" dirty="0">
              <a:solidFill>
                <a:srgbClr val="7030A0"/>
              </a:solidFill>
            </a:endParaRPr>
          </a:p>
        </p:txBody>
      </p:sp>
      <p:sp>
        <p:nvSpPr>
          <p:cNvPr id="4" name="Content Placeholder 4"/>
          <p:cNvSpPr>
            <a:spLocks noGrp="1"/>
          </p:cNvSpPr>
          <p:nvPr>
            <p:ph idx="1"/>
          </p:nvPr>
        </p:nvSpPr>
        <p:spPr>
          <a:xfrm>
            <a:off x="1043490" y="2438400"/>
            <a:ext cx="6777317" cy="2781748"/>
          </a:xfrm>
        </p:spPr>
        <p:txBody>
          <a:bodyPr/>
          <a:lstStyle/>
          <a:p>
            <a:pPr>
              <a:buFont typeface="Wingdings" panose="05000000000000000000" pitchFamily="2" charset="2"/>
              <a:buChar char="§"/>
            </a:pPr>
            <a:r>
              <a:rPr lang="en-US" dirty="0" smtClean="0"/>
              <a:t>Work, child care, and feeding beliefs</a:t>
            </a:r>
          </a:p>
          <a:p>
            <a:pPr>
              <a:buFont typeface="Wingdings" panose="05000000000000000000" pitchFamily="2" charset="2"/>
              <a:buChar char="§"/>
            </a:pPr>
            <a:r>
              <a:rPr lang="en-US" dirty="0" smtClean="0"/>
              <a:t>Feeding pra</a:t>
            </a:r>
            <a:r>
              <a:rPr lang="en-US" dirty="0"/>
              <a:t>c</a:t>
            </a:r>
            <a:r>
              <a:rPr lang="en-US" dirty="0" smtClean="0"/>
              <a:t>tices</a:t>
            </a:r>
          </a:p>
          <a:p>
            <a:pPr>
              <a:buFont typeface="Wingdings" panose="05000000000000000000" pitchFamily="2" charset="2"/>
              <a:buChar char="§"/>
            </a:pPr>
            <a:r>
              <a:rPr lang="en-US" dirty="0" smtClean="0"/>
              <a:t>Food intake</a:t>
            </a:r>
          </a:p>
          <a:p>
            <a:pPr>
              <a:buFont typeface="Wingdings" panose="05000000000000000000" pitchFamily="2" charset="2"/>
              <a:buChar char="§"/>
            </a:pPr>
            <a:r>
              <a:rPr lang="en-US" dirty="0" smtClean="0"/>
              <a:t>Energy and nutrient intake</a:t>
            </a:r>
          </a:p>
          <a:p>
            <a:pPr>
              <a:buFont typeface="Wingdings" panose="05000000000000000000" pitchFamily="2" charset="2"/>
              <a:buChar char="§"/>
            </a:pPr>
            <a:r>
              <a:rPr lang="en-US" dirty="0" smtClean="0"/>
              <a:t>Weight and growth</a:t>
            </a:r>
          </a:p>
          <a:p>
            <a:pPr>
              <a:buFont typeface="Wingdings" panose="05000000000000000000" pitchFamily="2" charset="2"/>
              <a:buChar char="§"/>
            </a:pPr>
            <a:r>
              <a:rPr lang="en-US" dirty="0" smtClean="0"/>
              <a:t>Correlates of WIC participation</a:t>
            </a:r>
          </a:p>
          <a:p>
            <a:pPr marL="400050" lvl="1" indent="0">
              <a:buNone/>
            </a:pPr>
            <a:endParaRPr lang="en-US" dirty="0"/>
          </a:p>
          <a:p>
            <a:pPr marL="400050" lvl="1" indent="0">
              <a:buNone/>
            </a:pPr>
            <a:endParaRPr lang="en-US" dirty="0" smtClean="0"/>
          </a:p>
          <a:p>
            <a:pPr marL="400050" lvl="1" indent="0">
              <a:buNone/>
            </a:pPr>
            <a:endParaRPr lang="en-US" dirty="0" smtClean="0"/>
          </a:p>
        </p:txBody>
      </p:sp>
    </p:spTree>
    <p:extLst>
      <p:ext uri="{BB962C8B-B14F-4D97-AF65-F5344CB8AC3E}">
        <p14:creationId xmlns:p14="http://schemas.microsoft.com/office/powerpoint/2010/main" val="201025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Autofit/>
          </a:bodyPr>
          <a:lstStyle/>
          <a:p>
            <a:r>
              <a:rPr lang="en-US" sz="2600" dirty="0" smtClean="0">
                <a:solidFill>
                  <a:srgbClr val="7030A0"/>
                </a:solidFill>
              </a:rPr>
              <a:t>Positive Prenatal Perceptions of Breastfeeding Generally Increased</a:t>
            </a:r>
            <a:endParaRPr lang="en-US" sz="2600" dirty="0">
              <a:solidFill>
                <a:srgbClr val="7030A0"/>
              </a:solidFill>
            </a:endParaRP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3725718184"/>
              </p:ext>
            </p:extLst>
          </p:nvPr>
        </p:nvGraphicFramePr>
        <p:xfrm>
          <a:off x="1043490" y="1905000"/>
          <a:ext cx="6777037" cy="4003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225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180064"/>
            <a:ext cx="7024744" cy="877336"/>
          </a:xfrm>
        </p:spPr>
        <p:txBody>
          <a:bodyPr>
            <a:noAutofit/>
          </a:bodyPr>
          <a:lstStyle/>
          <a:p>
            <a:r>
              <a:rPr lang="en-US" sz="2600" dirty="0" smtClean="0">
                <a:solidFill>
                  <a:srgbClr val="7030A0"/>
                </a:solidFill>
              </a:rPr>
              <a:t>Negative Prenatal Perceptions </a:t>
            </a:r>
            <a:br>
              <a:rPr lang="en-US" sz="2600" dirty="0" smtClean="0">
                <a:solidFill>
                  <a:srgbClr val="7030A0"/>
                </a:solidFill>
              </a:rPr>
            </a:br>
            <a:r>
              <a:rPr lang="en-US" sz="2600" dirty="0" smtClean="0">
                <a:solidFill>
                  <a:srgbClr val="7030A0"/>
                </a:solidFill>
              </a:rPr>
              <a:t>of Breastfeeding Evidenced </a:t>
            </a:r>
            <a:br>
              <a:rPr lang="en-US" sz="2600" dirty="0" smtClean="0">
                <a:solidFill>
                  <a:srgbClr val="7030A0"/>
                </a:solidFill>
              </a:rPr>
            </a:br>
            <a:r>
              <a:rPr lang="en-US" sz="2600" dirty="0" smtClean="0">
                <a:solidFill>
                  <a:srgbClr val="7030A0"/>
                </a:solidFill>
              </a:rPr>
              <a:t>Some Decline</a:t>
            </a:r>
            <a:endParaRPr lang="en-US" sz="2600" dirty="0">
              <a:solidFill>
                <a:srgbClr val="7030A0"/>
              </a:solidFill>
            </a:endParaRPr>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2621386389"/>
              </p:ext>
            </p:extLst>
          </p:nvPr>
        </p:nvGraphicFramePr>
        <p:xfrm>
          <a:off x="1042988" y="2133600"/>
          <a:ext cx="6777037" cy="3698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5272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Autofit/>
          </a:bodyPr>
          <a:lstStyle/>
          <a:p>
            <a:r>
              <a:rPr lang="en-US" sz="2800" dirty="0" smtClean="0">
                <a:solidFill>
                  <a:srgbClr val="7030A0"/>
                </a:solidFill>
              </a:rPr>
              <a:t>Breastfeeding Initiation Rates </a:t>
            </a:r>
            <a:br>
              <a:rPr lang="en-US" sz="2800" dirty="0" smtClean="0">
                <a:solidFill>
                  <a:srgbClr val="7030A0"/>
                </a:solidFill>
              </a:rPr>
            </a:br>
            <a:r>
              <a:rPr lang="en-US" sz="2800" dirty="0" smtClean="0">
                <a:solidFill>
                  <a:srgbClr val="7030A0"/>
                </a:solidFill>
              </a:rPr>
              <a:t>and Duration Increased</a:t>
            </a:r>
            <a:endParaRPr lang="en-US" sz="2800" dirty="0">
              <a:solidFill>
                <a:srgbClr val="7030A0"/>
              </a:solidFill>
            </a:endParaRPr>
          </a:p>
        </p:txBody>
      </p:sp>
      <p:graphicFrame>
        <p:nvGraphicFramePr>
          <p:cNvPr id="5" name="Content Placeholder 7"/>
          <p:cNvGraphicFramePr>
            <a:graphicFrameLocks noGrp="1"/>
          </p:cNvGraphicFramePr>
          <p:nvPr>
            <p:ph idx="1"/>
            <p:extLst>
              <p:ext uri="{D42A27DB-BD31-4B8C-83A1-F6EECF244321}">
                <p14:modId xmlns:p14="http://schemas.microsoft.com/office/powerpoint/2010/main" val="3518591625"/>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01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10853"/>
            <a:ext cx="7024744" cy="1143000"/>
          </a:xfrm>
        </p:spPr>
        <p:txBody>
          <a:bodyPr>
            <a:noAutofit/>
          </a:bodyPr>
          <a:lstStyle/>
          <a:p>
            <a:r>
              <a:rPr lang="en-US" sz="2800" dirty="0" smtClean="0">
                <a:solidFill>
                  <a:srgbClr val="7030A0"/>
                </a:solidFill>
              </a:rPr>
              <a:t>Increasing percentages of </a:t>
            </a:r>
            <a:br>
              <a:rPr lang="en-US" sz="2800" dirty="0" smtClean="0">
                <a:solidFill>
                  <a:srgbClr val="7030A0"/>
                </a:solidFill>
              </a:rPr>
            </a:br>
            <a:r>
              <a:rPr lang="en-US" sz="2800" dirty="0" smtClean="0">
                <a:solidFill>
                  <a:srgbClr val="7030A0"/>
                </a:solidFill>
              </a:rPr>
              <a:t>study mothers are working or </a:t>
            </a:r>
            <a:br>
              <a:rPr lang="en-US" sz="2800" dirty="0" smtClean="0">
                <a:solidFill>
                  <a:srgbClr val="7030A0"/>
                </a:solidFill>
              </a:rPr>
            </a:br>
            <a:r>
              <a:rPr lang="en-US" sz="2800" dirty="0" smtClean="0">
                <a:solidFill>
                  <a:srgbClr val="7030A0"/>
                </a:solidFill>
              </a:rPr>
              <a:t>attending school</a:t>
            </a:r>
            <a:endParaRPr lang="en-US" sz="28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2180524"/>
              </p:ext>
            </p:extLst>
          </p:nvPr>
        </p:nvGraphicFramePr>
        <p:xfrm>
          <a:off x="685800" y="2744258"/>
          <a:ext cx="7427259" cy="34279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043490" y="2020669"/>
            <a:ext cx="6992470" cy="646331"/>
          </a:xfrm>
          <a:prstGeom prst="rect">
            <a:avLst/>
          </a:prstGeom>
        </p:spPr>
        <p:txBody>
          <a:bodyPr wrap="square">
            <a:spAutoFit/>
          </a:bodyPr>
          <a:lstStyle/>
          <a:p>
            <a:pPr algn="ctr"/>
            <a:r>
              <a:rPr lang="en-US" dirty="0">
                <a:latin typeface="+mj-lt"/>
                <a:ea typeface="Times New Roman" panose="02020603050405020304" pitchFamily="18" charset="0"/>
                <a:cs typeface="Times New Roman" panose="02020603050405020304" pitchFamily="18" charset="0"/>
              </a:rPr>
              <a:t>The percentage of </a:t>
            </a:r>
            <a:r>
              <a:rPr lang="en-US" dirty="0" smtClean="0">
                <a:latin typeface="+mj-lt"/>
                <a:ea typeface="Times New Roman" panose="02020603050405020304" pitchFamily="18" charset="0"/>
                <a:cs typeface="Times New Roman" panose="02020603050405020304" pitchFamily="18" charset="0"/>
              </a:rPr>
              <a:t>study mothers </a:t>
            </a:r>
            <a:r>
              <a:rPr lang="en-US" dirty="0">
                <a:latin typeface="+mj-lt"/>
                <a:ea typeface="Times New Roman" panose="02020603050405020304" pitchFamily="18" charset="0"/>
                <a:cs typeface="Times New Roman" panose="02020603050405020304" pitchFamily="18" charset="0"/>
              </a:rPr>
              <a:t>working </a:t>
            </a:r>
            <a:r>
              <a:rPr lang="en-US" dirty="0" smtClean="0">
                <a:latin typeface="+mj-lt"/>
                <a:ea typeface="Times New Roman" panose="02020603050405020304" pitchFamily="18" charset="0"/>
                <a:cs typeface="Times New Roman" panose="02020603050405020304" pitchFamily="18" charset="0"/>
              </a:rPr>
              <a:t>and/or </a:t>
            </a:r>
            <a:r>
              <a:rPr lang="en-US" dirty="0">
                <a:latin typeface="+mj-lt"/>
                <a:ea typeface="Times New Roman" panose="02020603050405020304" pitchFamily="18" charset="0"/>
                <a:cs typeface="Times New Roman" panose="02020603050405020304" pitchFamily="18" charset="0"/>
              </a:rPr>
              <a:t>going to </a:t>
            </a:r>
            <a:r>
              <a:rPr lang="en-US" dirty="0" smtClean="0">
                <a:latin typeface="+mj-lt"/>
                <a:ea typeface="Times New Roman" panose="02020603050405020304" pitchFamily="18" charset="0"/>
                <a:cs typeface="Times New Roman" panose="02020603050405020304" pitchFamily="18" charset="0"/>
              </a:rPr>
              <a:t>school</a:t>
            </a:r>
            <a:endParaRPr lang="en-US" dirty="0">
              <a:latin typeface="+mj-lt"/>
            </a:endParaRPr>
          </a:p>
        </p:txBody>
      </p:sp>
      <p:cxnSp>
        <p:nvCxnSpPr>
          <p:cNvPr id="7" name="Straight Arrow Connector 6"/>
          <p:cNvCxnSpPr/>
          <p:nvPr/>
        </p:nvCxnSpPr>
        <p:spPr>
          <a:xfrm flipV="1">
            <a:off x="1223893" y="2667000"/>
            <a:ext cx="6733309" cy="6808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518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64813"/>
            <a:ext cx="8115300" cy="1977069"/>
          </a:xfrm>
        </p:spPr>
        <p:txBody>
          <a:bodyPr>
            <a:noAutofit/>
          </a:bodyPr>
          <a:lstStyle/>
          <a:p>
            <a:r>
              <a:rPr lang="en-US" sz="2800" dirty="0" smtClean="0">
                <a:solidFill>
                  <a:srgbClr val="7030A0"/>
                </a:solidFill>
              </a:rPr>
              <a:t>Mothers who work full-time </a:t>
            </a:r>
            <a:br>
              <a:rPr lang="en-US" sz="2800" dirty="0" smtClean="0">
                <a:solidFill>
                  <a:srgbClr val="7030A0"/>
                </a:solidFill>
              </a:rPr>
            </a:br>
            <a:r>
              <a:rPr lang="en-US" sz="2800" dirty="0" smtClean="0">
                <a:solidFill>
                  <a:srgbClr val="7030A0"/>
                </a:solidFill>
              </a:rPr>
              <a:t>are less likely to be </a:t>
            </a:r>
            <a:br>
              <a:rPr lang="en-US" sz="2800" dirty="0" smtClean="0">
                <a:solidFill>
                  <a:srgbClr val="7030A0"/>
                </a:solidFill>
              </a:rPr>
            </a:br>
            <a:r>
              <a:rPr lang="en-US" sz="2800" dirty="0" smtClean="0">
                <a:solidFill>
                  <a:srgbClr val="7030A0"/>
                </a:solidFill>
              </a:rPr>
              <a:t>breastfeeding than are mothers who are not employed at each time point</a:t>
            </a:r>
            <a:endParaRPr lang="en-US" sz="2800" dirty="0">
              <a:solidFill>
                <a:srgbClr val="7030A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7901405"/>
              </p:ext>
            </p:extLst>
          </p:nvPr>
        </p:nvGraphicFramePr>
        <p:xfrm>
          <a:off x="685800" y="3200400"/>
          <a:ext cx="7848600" cy="307128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979948" y="2874267"/>
            <a:ext cx="7260304" cy="369332"/>
          </a:xfrm>
          <a:prstGeom prst="rect">
            <a:avLst/>
          </a:prstGeom>
        </p:spPr>
        <p:txBody>
          <a:bodyPr wrap="square">
            <a:spAutoFit/>
          </a:bodyPr>
          <a:lstStyle/>
          <a:p>
            <a:r>
              <a:rPr lang="en-US" dirty="0">
                <a:latin typeface="Franklin Gothic Medium" panose="020B0603020102020204" pitchFamily="34" charset="0"/>
                <a:ea typeface="Times New Roman" panose="02020603050405020304" pitchFamily="18" charset="0"/>
                <a:cs typeface="Times New Roman" panose="02020603050405020304" pitchFamily="18" charset="0"/>
              </a:rPr>
              <a:t>Breastfeeding rates by employment status groups (Months 3, 7, and 13)</a:t>
            </a:r>
            <a:endParaRPr lang="en-US" dirty="0"/>
          </a:p>
        </p:txBody>
      </p:sp>
      <p:sp>
        <p:nvSpPr>
          <p:cNvPr id="3" name="Oval 2"/>
          <p:cNvSpPr/>
          <p:nvPr/>
        </p:nvSpPr>
        <p:spPr>
          <a:xfrm>
            <a:off x="1203434" y="3733800"/>
            <a:ext cx="614975" cy="272111"/>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953000" y="3992773"/>
            <a:ext cx="446809" cy="315214"/>
          </a:xfrm>
          <a:prstGeom prst="ellipse">
            <a:avLst/>
          </a:prstGeom>
          <a:noFill/>
          <a:ln w="19050">
            <a:solidFill>
              <a:srgbClr val="92CD4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496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74637"/>
            <a:ext cx="8225118" cy="1554163"/>
          </a:xfrm>
        </p:spPr>
        <p:txBody>
          <a:bodyPr>
            <a:noAutofit/>
          </a:bodyPr>
          <a:lstStyle/>
          <a:p>
            <a:r>
              <a:rPr lang="en-US" sz="3200" dirty="0">
                <a:solidFill>
                  <a:srgbClr val="873AC0"/>
                </a:solidFill>
              </a:rPr>
              <a:t>WIC is a Trusted Source </a:t>
            </a:r>
            <a:r>
              <a:rPr lang="en-US" sz="3200" dirty="0" smtClean="0">
                <a:solidFill>
                  <a:srgbClr val="873AC0"/>
                </a:solidFill>
              </a:rPr>
              <a:t/>
            </a:r>
            <a:br>
              <a:rPr lang="en-US" sz="3200" dirty="0" smtClean="0">
                <a:solidFill>
                  <a:srgbClr val="873AC0"/>
                </a:solidFill>
              </a:rPr>
            </a:br>
            <a:r>
              <a:rPr lang="en-US" sz="3200" dirty="0" smtClean="0">
                <a:solidFill>
                  <a:srgbClr val="873AC0"/>
                </a:solidFill>
              </a:rPr>
              <a:t>for </a:t>
            </a:r>
            <a:r>
              <a:rPr lang="en-US" sz="3200" dirty="0">
                <a:solidFill>
                  <a:srgbClr val="873AC0"/>
                </a:solidFill>
              </a:rPr>
              <a:t>Infant Feeding Information</a:t>
            </a:r>
          </a:p>
        </p:txBody>
      </p:sp>
      <p:sp>
        <p:nvSpPr>
          <p:cNvPr id="5" name="Slide Number Placeholder 4"/>
          <p:cNvSpPr>
            <a:spLocks noGrp="1"/>
          </p:cNvSpPr>
          <p:nvPr>
            <p:ph type="sldNum" sz="quarter" idx="12"/>
          </p:nvPr>
        </p:nvSpPr>
        <p:spPr/>
        <p:txBody>
          <a:bodyPr/>
          <a:lstStyle/>
          <a:p>
            <a:fld id="{556330C3-93D9-864C-869D-FF738A48005C}" type="slidenum">
              <a:rPr lang="en-US" smtClean="0"/>
              <a:pPr/>
              <a:t>26</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65075799"/>
              </p:ext>
            </p:extLst>
          </p:nvPr>
        </p:nvGraphicFramePr>
        <p:xfrm>
          <a:off x="641756" y="1942100"/>
          <a:ext cx="8115300" cy="473110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95476" y="2002456"/>
            <a:ext cx="7467600" cy="168127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6852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024744" cy="1143000"/>
          </a:xfrm>
        </p:spPr>
        <p:txBody>
          <a:bodyPr>
            <a:normAutofit fontScale="90000"/>
          </a:bodyPr>
          <a:lstStyle/>
          <a:p>
            <a:r>
              <a:rPr lang="en-US" dirty="0" smtClean="0">
                <a:solidFill>
                  <a:srgbClr val="7030A0"/>
                </a:solidFill>
              </a:rPr>
              <a:t>Reasons for Leaving WIC the First Time</a:t>
            </a:r>
            <a:endParaRPr lang="en-US" dirty="0">
              <a:solidFill>
                <a:srgbClr val="7030A0"/>
              </a:solidFill>
            </a:endParaRPr>
          </a:p>
        </p:txBody>
      </p:sp>
      <p:pic>
        <p:nvPicPr>
          <p:cNvPr id="4" name="Content Placeholder 3"/>
          <p:cNvPicPr>
            <a:picLocks noGrp="1" noChangeAspect="1"/>
          </p:cNvPicPr>
          <p:nvPr>
            <p:ph idx="1"/>
          </p:nvPr>
        </p:nvPicPr>
        <p:blipFill>
          <a:blip r:embed="rId3"/>
          <a:stretch>
            <a:fillRect/>
          </a:stretch>
        </p:blipFill>
        <p:spPr>
          <a:xfrm>
            <a:off x="1043490" y="2362200"/>
            <a:ext cx="6324600" cy="3744580"/>
          </a:xfrm>
          <a:prstGeom prst="rect">
            <a:avLst/>
          </a:prstGeom>
        </p:spPr>
      </p:pic>
    </p:spTree>
    <p:extLst>
      <p:ext uri="{BB962C8B-B14F-4D97-AF65-F5344CB8AC3E}">
        <p14:creationId xmlns:p14="http://schemas.microsoft.com/office/powerpoint/2010/main" val="896887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22409"/>
            <a:ext cx="7024744" cy="1143000"/>
          </a:xfrm>
        </p:spPr>
        <p:txBody>
          <a:bodyPr>
            <a:normAutofit/>
          </a:bodyPr>
          <a:lstStyle/>
          <a:p>
            <a:r>
              <a:rPr lang="en-US" sz="3200" dirty="0" smtClean="0">
                <a:solidFill>
                  <a:srgbClr val="7030A0"/>
                </a:solidFill>
              </a:rPr>
              <a:t>Though Some Leave WIC, Many Return after a Short Break</a:t>
            </a:r>
            <a:endParaRPr lang="en-US" sz="3200" dirty="0">
              <a:solidFill>
                <a:srgbClr val="7030A0"/>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90061755"/>
              </p:ext>
            </p:extLst>
          </p:nvPr>
        </p:nvGraphicFramePr>
        <p:xfrm>
          <a:off x="4343400" y="2183802"/>
          <a:ext cx="3857625" cy="41407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1899687431"/>
              </p:ext>
            </p:extLst>
          </p:nvPr>
        </p:nvGraphicFramePr>
        <p:xfrm>
          <a:off x="685800" y="2183802"/>
          <a:ext cx="4267200" cy="41407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1265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People Stay with WIC for Several Reasons</a:t>
            </a:r>
            <a:endParaRPr lang="en-US" dirty="0">
              <a:solidFill>
                <a:srgbClr val="7030A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94682355"/>
              </p:ext>
            </p:extLst>
          </p:nvPr>
        </p:nvGraphicFramePr>
        <p:xfrm>
          <a:off x="1042988" y="2324100"/>
          <a:ext cx="6777037"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09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027664"/>
            <a:ext cx="7077634" cy="1029736"/>
          </a:xfrm>
        </p:spPr>
        <p:txBody>
          <a:bodyPr>
            <a:normAutofit/>
          </a:bodyPr>
          <a:lstStyle/>
          <a:p>
            <a:r>
              <a:rPr lang="en-US" sz="3600" dirty="0">
                <a:solidFill>
                  <a:srgbClr val="7030A0"/>
                </a:solidFill>
              </a:rPr>
              <a:t>Webinar Agenda</a:t>
            </a:r>
          </a:p>
        </p:txBody>
      </p:sp>
      <p:sp>
        <p:nvSpPr>
          <p:cNvPr id="3" name="Content Placeholder 2"/>
          <p:cNvSpPr>
            <a:spLocks noGrp="1"/>
          </p:cNvSpPr>
          <p:nvPr>
            <p:ph idx="1"/>
          </p:nvPr>
        </p:nvSpPr>
        <p:spPr>
          <a:xfrm>
            <a:off x="1043492" y="2209800"/>
            <a:ext cx="6777317" cy="3962400"/>
          </a:xfrm>
        </p:spPr>
        <p:txBody>
          <a:bodyPr>
            <a:normAutofit/>
          </a:bodyPr>
          <a:lstStyle/>
          <a:p>
            <a:r>
              <a:rPr lang="en-US" dirty="0"/>
              <a:t>Study </a:t>
            </a:r>
            <a:r>
              <a:rPr lang="en-US" dirty="0" smtClean="0"/>
              <a:t>background, objectives, timeline</a:t>
            </a:r>
          </a:p>
          <a:p>
            <a:endParaRPr lang="en-US" dirty="0"/>
          </a:p>
          <a:p>
            <a:r>
              <a:rPr lang="en-US" dirty="0" smtClean="0"/>
              <a:t>Role </a:t>
            </a:r>
            <a:r>
              <a:rPr lang="en-US" dirty="0"/>
              <a:t>of State Agencies and sites during study extension period   </a:t>
            </a:r>
            <a:endParaRPr lang="en-US" dirty="0" smtClean="0"/>
          </a:p>
          <a:p>
            <a:endParaRPr lang="en-US" dirty="0"/>
          </a:p>
          <a:p>
            <a:r>
              <a:rPr lang="en-US" dirty="0"/>
              <a:t>Study report highlights  </a:t>
            </a:r>
          </a:p>
          <a:p>
            <a:pPr marL="68580" indent="0">
              <a:buNone/>
            </a:pPr>
            <a:endParaRPr lang="en-US" dirty="0"/>
          </a:p>
          <a:p>
            <a:r>
              <a:rPr lang="en-US" dirty="0"/>
              <a:t>Questions from State Agencies and sites </a:t>
            </a:r>
          </a:p>
          <a:p>
            <a:pPr>
              <a:buNone/>
            </a:pPr>
            <a:r>
              <a:rPr lang="en-US" dirty="0"/>
              <a:t>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Participation in Benefit Programs</a:t>
            </a:r>
            <a:endParaRPr lang="en-US"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6233107"/>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5368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73AC0"/>
                </a:solidFill>
              </a:rPr>
              <a:t>Energy intakes rises </a:t>
            </a:r>
            <a:br>
              <a:rPr lang="en-US" dirty="0" smtClean="0">
                <a:solidFill>
                  <a:srgbClr val="873AC0"/>
                </a:solidFill>
              </a:rPr>
            </a:br>
            <a:r>
              <a:rPr lang="en-US" dirty="0" smtClean="0">
                <a:solidFill>
                  <a:srgbClr val="873AC0"/>
                </a:solidFill>
              </a:rPr>
              <a:t>with age</a:t>
            </a:r>
            <a:endParaRPr lang="en-US" dirty="0">
              <a:solidFill>
                <a:srgbClr val="873AC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4188187"/>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3451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Prevalence of Picky</a:t>
            </a:r>
            <a:br>
              <a:rPr lang="en-US" dirty="0" smtClean="0">
                <a:solidFill>
                  <a:srgbClr val="7030A0"/>
                </a:solidFill>
              </a:rPr>
            </a:br>
            <a:r>
              <a:rPr lang="en-US" dirty="0" smtClean="0">
                <a:solidFill>
                  <a:srgbClr val="7030A0"/>
                </a:solidFill>
              </a:rPr>
              <a:t>Eating Rises</a:t>
            </a:r>
            <a:endParaRPr lang="en-US" dirty="0">
              <a:solidFill>
                <a:srgbClr val="7030A0"/>
              </a:solidFill>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053865645"/>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01940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7030A0"/>
                </a:solidFill>
              </a:rPr>
              <a:t>Study Children’s Diet Quality </a:t>
            </a:r>
            <a:br>
              <a:rPr lang="en-US" sz="2800" dirty="0" smtClean="0">
                <a:solidFill>
                  <a:srgbClr val="7030A0"/>
                </a:solidFill>
              </a:rPr>
            </a:br>
            <a:r>
              <a:rPr lang="en-US" sz="2800" dirty="0" smtClean="0">
                <a:solidFill>
                  <a:srgbClr val="7030A0"/>
                </a:solidFill>
              </a:rPr>
              <a:t>as Good as a National Sample </a:t>
            </a:r>
            <a:br>
              <a:rPr lang="en-US" sz="2800" dirty="0" smtClean="0">
                <a:solidFill>
                  <a:srgbClr val="7030A0"/>
                </a:solidFill>
              </a:rPr>
            </a:br>
            <a:r>
              <a:rPr lang="en-US" sz="2800" dirty="0" smtClean="0">
                <a:solidFill>
                  <a:srgbClr val="7030A0"/>
                </a:solidFill>
              </a:rPr>
              <a:t>of US Children</a:t>
            </a:r>
            <a:endParaRPr lang="en-US" sz="2800" dirty="0">
              <a:solidFill>
                <a:srgbClr val="7030A0"/>
              </a:solidFill>
            </a:endParaRPr>
          </a:p>
        </p:txBody>
      </p:sp>
      <p:graphicFrame>
        <p:nvGraphicFramePr>
          <p:cNvPr id="4" name="Content Placeholder 14"/>
          <p:cNvGraphicFramePr>
            <a:graphicFrameLocks noGrp="1"/>
          </p:cNvGraphicFramePr>
          <p:nvPr>
            <p:ph idx="1"/>
            <p:extLst>
              <p:ext uri="{D42A27DB-BD31-4B8C-83A1-F6EECF244321}">
                <p14:modId xmlns:p14="http://schemas.microsoft.com/office/powerpoint/2010/main" val="3283838336"/>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743200" y="5562600"/>
            <a:ext cx="2133600" cy="369332"/>
          </a:xfrm>
          <a:prstGeom prst="rect">
            <a:avLst/>
          </a:prstGeom>
          <a:noFill/>
        </p:spPr>
        <p:txBody>
          <a:bodyPr wrap="square" rtlCol="0">
            <a:spAutoFit/>
          </a:bodyPr>
          <a:lstStyle/>
          <a:p>
            <a:r>
              <a:rPr lang="en-US" dirty="0" smtClean="0"/>
              <a:t>Study child’s age</a:t>
            </a:r>
            <a:endParaRPr lang="en-US" dirty="0"/>
          </a:p>
        </p:txBody>
      </p:sp>
    </p:spTree>
    <p:extLst>
      <p:ext uri="{BB962C8B-B14F-4D97-AF65-F5344CB8AC3E}">
        <p14:creationId xmlns:p14="http://schemas.microsoft.com/office/powerpoint/2010/main" val="19740111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1143000"/>
          </a:xfrm>
        </p:spPr>
        <p:txBody>
          <a:bodyPr>
            <a:normAutofit/>
          </a:bodyPr>
          <a:lstStyle/>
          <a:p>
            <a:r>
              <a:rPr lang="en-US" sz="2800" dirty="0" smtClean="0">
                <a:solidFill>
                  <a:srgbClr val="873AC0"/>
                </a:solidFill>
              </a:rPr>
              <a:t>Longer WIC Participation is </a:t>
            </a:r>
            <a:br>
              <a:rPr lang="en-US" sz="2800" dirty="0" smtClean="0">
                <a:solidFill>
                  <a:srgbClr val="873AC0"/>
                </a:solidFill>
              </a:rPr>
            </a:br>
            <a:r>
              <a:rPr lang="en-US" sz="2800" dirty="0" smtClean="0">
                <a:solidFill>
                  <a:srgbClr val="873AC0"/>
                </a:solidFill>
              </a:rPr>
              <a:t>Positively Associated with Diet Quality</a:t>
            </a:r>
            <a:endParaRPr lang="en-US" sz="2800" dirty="0">
              <a:solidFill>
                <a:srgbClr val="873AC0"/>
              </a:solidFill>
            </a:endParaRPr>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606962750"/>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143000" y="5943600"/>
            <a:ext cx="6477000" cy="461665"/>
          </a:xfrm>
          <a:prstGeom prst="rect">
            <a:avLst/>
          </a:prstGeom>
          <a:noFill/>
        </p:spPr>
        <p:txBody>
          <a:bodyPr wrap="square" rtlCol="0">
            <a:spAutoFit/>
          </a:bodyPr>
          <a:lstStyle/>
          <a:p>
            <a:r>
              <a:rPr lang="en-US" sz="1200" dirty="0"/>
              <a:t>The asterisk (*) indicates that each mean differs significantly from the mean for the group who participated consistently with WIC through the 54-month interview</a:t>
            </a:r>
            <a:r>
              <a:rPr lang="en-US" sz="1200" dirty="0" smtClean="0"/>
              <a:t>.</a:t>
            </a:r>
            <a:endParaRPr lang="en-US" sz="1200" dirty="0"/>
          </a:p>
        </p:txBody>
      </p:sp>
    </p:spTree>
    <p:extLst>
      <p:ext uri="{BB962C8B-B14F-4D97-AF65-F5344CB8AC3E}">
        <p14:creationId xmlns:p14="http://schemas.microsoft.com/office/powerpoint/2010/main" val="2644300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7030A0"/>
                </a:solidFill>
              </a:rPr>
              <a:t>A Few Nutrients with Inadequacies</a:t>
            </a:r>
            <a:endParaRPr lang="en-US" dirty="0">
              <a:solidFill>
                <a:srgbClr val="7030A0"/>
              </a:solidFill>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427211153"/>
              </p:ext>
            </p:extLst>
          </p:nvPr>
        </p:nvGraphicFramePr>
        <p:xfrm>
          <a:off x="1300722" y="2170664"/>
          <a:ext cx="6777037" cy="38872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4677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15300" cy="1295400"/>
          </a:xfrm>
        </p:spPr>
        <p:txBody>
          <a:bodyPr>
            <a:noAutofit/>
          </a:bodyPr>
          <a:lstStyle/>
          <a:p>
            <a:r>
              <a:rPr lang="en-US" sz="2800" dirty="0" smtClean="0">
                <a:solidFill>
                  <a:srgbClr val="7030A0"/>
                </a:solidFill>
              </a:rPr>
              <a:t>Consumption of Desserts, </a:t>
            </a:r>
            <a:br>
              <a:rPr lang="en-US" sz="2800" dirty="0" smtClean="0">
                <a:solidFill>
                  <a:srgbClr val="7030A0"/>
                </a:solidFill>
              </a:rPr>
            </a:br>
            <a:r>
              <a:rPr lang="en-US" sz="2800" dirty="0" smtClean="0">
                <a:solidFill>
                  <a:srgbClr val="7030A0"/>
                </a:solidFill>
              </a:rPr>
              <a:t>Sugar-sweetened </a:t>
            </a:r>
            <a:r>
              <a:rPr lang="en-US" sz="2800" dirty="0">
                <a:solidFill>
                  <a:srgbClr val="7030A0"/>
                </a:solidFill>
              </a:rPr>
              <a:t>B</a:t>
            </a:r>
            <a:r>
              <a:rPr lang="en-US" sz="2800" dirty="0" smtClean="0">
                <a:solidFill>
                  <a:srgbClr val="7030A0"/>
                </a:solidFill>
              </a:rPr>
              <a:t>everages, </a:t>
            </a:r>
            <a:br>
              <a:rPr lang="en-US" sz="2800" dirty="0" smtClean="0">
                <a:solidFill>
                  <a:srgbClr val="7030A0"/>
                </a:solidFill>
              </a:rPr>
            </a:br>
            <a:r>
              <a:rPr lang="en-US" sz="2800" dirty="0" smtClean="0">
                <a:solidFill>
                  <a:srgbClr val="7030A0"/>
                </a:solidFill>
              </a:rPr>
              <a:t>and Salty Snacks Rises Over Time</a:t>
            </a:r>
            <a:endParaRPr lang="en-US" sz="2800" dirty="0">
              <a:solidFill>
                <a:srgbClr val="7030A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435658"/>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464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sz="3200" dirty="0" smtClean="0"/>
              <a:t>Sodium Intake is Excessive</a:t>
            </a:r>
            <a:endParaRPr lang="en-US" sz="3200"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3648097268"/>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p:cNvSpPr txBox="1"/>
          <p:nvPr/>
        </p:nvSpPr>
        <p:spPr>
          <a:xfrm>
            <a:off x="3333750" y="2685393"/>
            <a:ext cx="6858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2,200</a:t>
            </a:r>
            <a:endParaRPr lang="en-US" sz="1400" b="1" dirty="0"/>
          </a:p>
        </p:txBody>
      </p:sp>
      <p:sp>
        <p:nvSpPr>
          <p:cNvPr id="6" name="TextBox 1"/>
          <p:cNvSpPr txBox="1"/>
          <p:nvPr/>
        </p:nvSpPr>
        <p:spPr>
          <a:xfrm>
            <a:off x="4938712" y="2514600"/>
            <a:ext cx="6858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2,411</a:t>
            </a:r>
            <a:endParaRPr lang="en-US" sz="1400" b="1" dirty="0"/>
          </a:p>
        </p:txBody>
      </p:sp>
      <p:sp>
        <p:nvSpPr>
          <p:cNvPr id="7" name="TextBox 1"/>
          <p:cNvSpPr txBox="1"/>
          <p:nvPr/>
        </p:nvSpPr>
        <p:spPr>
          <a:xfrm>
            <a:off x="6543674" y="2362200"/>
            <a:ext cx="6858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2,648</a:t>
            </a:r>
            <a:endParaRPr lang="en-US" sz="1400" b="1" dirty="0"/>
          </a:p>
        </p:txBody>
      </p:sp>
    </p:spTree>
    <p:extLst>
      <p:ext uri="{BB962C8B-B14F-4D97-AF65-F5344CB8AC3E}">
        <p14:creationId xmlns:p14="http://schemas.microsoft.com/office/powerpoint/2010/main" val="37351910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543749"/>
            <a:ext cx="8115300" cy="1132651"/>
          </a:xfrm>
        </p:spPr>
        <p:txBody>
          <a:bodyPr>
            <a:noAutofit/>
          </a:bodyPr>
          <a:lstStyle/>
          <a:p>
            <a:r>
              <a:rPr lang="en-US" sz="3200" dirty="0" smtClean="0">
                <a:solidFill>
                  <a:srgbClr val="7030A0"/>
                </a:solidFill>
              </a:rPr>
              <a:t>Percentage of Overweight </a:t>
            </a:r>
            <a:br>
              <a:rPr lang="en-US" sz="3200" dirty="0" smtClean="0">
                <a:solidFill>
                  <a:srgbClr val="7030A0"/>
                </a:solidFill>
              </a:rPr>
            </a:br>
            <a:r>
              <a:rPr lang="en-US" sz="3200" dirty="0" smtClean="0">
                <a:solidFill>
                  <a:srgbClr val="7030A0"/>
                </a:solidFill>
              </a:rPr>
              <a:t>and Obese Children Rising</a:t>
            </a:r>
            <a:endParaRPr lang="en-US" sz="3200" dirty="0">
              <a:solidFill>
                <a:srgbClr val="7030A0"/>
              </a:solidFill>
            </a:endParaRPr>
          </a:p>
        </p:txBody>
      </p:sp>
      <p:cxnSp>
        <p:nvCxnSpPr>
          <p:cNvPr id="4" name="Straight Arrow Connector 3"/>
          <p:cNvCxnSpPr/>
          <p:nvPr/>
        </p:nvCxnSpPr>
        <p:spPr>
          <a:xfrm>
            <a:off x="3687041" y="3122242"/>
            <a:ext cx="1693718" cy="3087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6248400" y="4419600"/>
            <a:ext cx="1641764" cy="342900"/>
          </a:xfrm>
          <a:prstGeom prst="straightConnector1">
            <a:avLst/>
          </a:prstGeom>
          <a:ln w="190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3385142433"/>
              </p:ext>
            </p:extLst>
          </p:nvPr>
        </p:nvGraphicFramePr>
        <p:xfrm>
          <a:off x="1042988" y="2324100"/>
          <a:ext cx="6777037" cy="3508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89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Next Report (Age </a:t>
            </a:r>
            <a:r>
              <a:rPr lang="en-US" dirty="0">
                <a:solidFill>
                  <a:srgbClr val="7030A0"/>
                </a:solidFill>
              </a:rPr>
              <a:t>6</a:t>
            </a:r>
            <a:r>
              <a:rPr lang="en-US" dirty="0" smtClean="0">
                <a:solidFill>
                  <a:srgbClr val="7030A0"/>
                </a:solidFill>
              </a:rPr>
              <a:t>)</a:t>
            </a:r>
            <a:endParaRPr lang="en-US" dirty="0">
              <a:solidFill>
                <a:srgbClr val="7030A0"/>
              </a:solidFill>
            </a:endParaRPr>
          </a:p>
        </p:txBody>
      </p:sp>
      <p:sp>
        <p:nvSpPr>
          <p:cNvPr id="3" name="Content Placeholder 2"/>
          <p:cNvSpPr>
            <a:spLocks noGrp="1"/>
          </p:cNvSpPr>
          <p:nvPr>
            <p:ph idx="1"/>
          </p:nvPr>
        </p:nvSpPr>
        <p:spPr/>
        <p:txBody>
          <a:bodyPr/>
          <a:lstStyle/>
          <a:p>
            <a:r>
              <a:rPr lang="en-US" dirty="0" smtClean="0"/>
              <a:t>Work, child care, medical care, federal food benefit receipt</a:t>
            </a:r>
          </a:p>
          <a:p>
            <a:r>
              <a:rPr lang="en-US" dirty="0" smtClean="0"/>
              <a:t>Healthy food purchasing, feeding beliefs, rules, and practices</a:t>
            </a:r>
          </a:p>
          <a:p>
            <a:r>
              <a:rPr lang="en-US" dirty="0" smtClean="0"/>
              <a:t>Food intake</a:t>
            </a:r>
          </a:p>
          <a:p>
            <a:r>
              <a:rPr lang="en-US" dirty="0" smtClean="0"/>
              <a:t>Energy and nutrient intake</a:t>
            </a:r>
          </a:p>
          <a:p>
            <a:r>
              <a:rPr lang="en-US" dirty="0" smtClean="0"/>
              <a:t>Weight and growth</a:t>
            </a:r>
          </a:p>
          <a:p>
            <a:r>
              <a:rPr lang="en-US" dirty="0" smtClean="0"/>
              <a:t>Correlates of past WIC participation</a:t>
            </a:r>
          </a:p>
          <a:p>
            <a:endParaRPr lang="en-US" dirty="0" smtClean="0"/>
          </a:p>
          <a:p>
            <a:endParaRPr lang="en-US" dirty="0"/>
          </a:p>
        </p:txBody>
      </p:sp>
    </p:spTree>
    <p:extLst>
      <p:ext uri="{BB962C8B-B14F-4D97-AF65-F5344CB8AC3E}">
        <p14:creationId xmlns:p14="http://schemas.microsoft.com/office/powerpoint/2010/main" val="1543153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696200" cy="1066800"/>
          </a:xfrm>
        </p:spPr>
        <p:txBody>
          <a:bodyPr>
            <a:normAutofit fontScale="90000"/>
          </a:bodyPr>
          <a:lstStyle/>
          <a:p>
            <a:r>
              <a:rPr lang="en-US" sz="3600" dirty="0"/>
              <a:t/>
            </a:r>
            <a:br>
              <a:rPr lang="en-US" sz="3600" dirty="0"/>
            </a:br>
            <a:r>
              <a:rPr lang="en-US" dirty="0">
                <a:solidFill>
                  <a:srgbClr val="7030A0"/>
                </a:solidFill>
              </a:rPr>
              <a:t/>
            </a:r>
            <a:br>
              <a:rPr lang="en-US" dirty="0">
                <a:solidFill>
                  <a:srgbClr val="7030A0"/>
                </a:solidFill>
              </a:rPr>
            </a:br>
            <a:r>
              <a:rPr lang="en-US" dirty="0" smtClean="0">
                <a:solidFill>
                  <a:srgbClr val="7030A0"/>
                </a:solidFill>
              </a:rPr>
              <a:t>Original Study Objectives </a:t>
            </a:r>
            <a:r>
              <a:rPr lang="en-US" dirty="0">
                <a:solidFill>
                  <a:srgbClr val="7030A0"/>
                </a:solidFill>
              </a:rPr>
              <a:t/>
            </a:r>
            <a:br>
              <a:rPr lang="en-US" dirty="0">
                <a:solidFill>
                  <a:srgbClr val="7030A0"/>
                </a:solidFill>
              </a:rPr>
            </a:br>
            <a:endParaRPr lang="en-US" sz="2200" dirty="0">
              <a:solidFill>
                <a:srgbClr val="7030A0"/>
              </a:solidFill>
            </a:endParaRPr>
          </a:p>
        </p:txBody>
      </p:sp>
      <p:sp>
        <p:nvSpPr>
          <p:cNvPr id="3" name="Content Placeholder 2"/>
          <p:cNvSpPr>
            <a:spLocks noGrp="1"/>
          </p:cNvSpPr>
          <p:nvPr>
            <p:ph idx="1"/>
          </p:nvPr>
        </p:nvSpPr>
        <p:spPr>
          <a:xfrm>
            <a:off x="685800" y="1828800"/>
            <a:ext cx="7772400" cy="4648200"/>
          </a:xfrm>
        </p:spPr>
        <p:txBody>
          <a:bodyPr>
            <a:normAutofit fontScale="85000" lnSpcReduction="20000"/>
          </a:bodyPr>
          <a:lstStyle/>
          <a:p>
            <a:r>
              <a:rPr lang="en-US" dirty="0" smtClean="0"/>
              <a:t>Update findings from the last study, the </a:t>
            </a:r>
            <a:r>
              <a:rPr lang="en-US" dirty="0"/>
              <a:t>WIC infant feeding practices </a:t>
            </a:r>
            <a:r>
              <a:rPr lang="en-US" dirty="0" smtClean="0"/>
              <a:t>study, conducted in 1994-95</a:t>
            </a:r>
          </a:p>
          <a:p>
            <a:endParaRPr lang="en-US" dirty="0" smtClean="0"/>
          </a:p>
          <a:p>
            <a:r>
              <a:rPr lang="en-US" dirty="0" smtClean="0"/>
              <a:t>Identify </a:t>
            </a:r>
            <a:r>
              <a:rPr lang="en-US" dirty="0"/>
              <a:t>nutrition education influences on infant and child feeding </a:t>
            </a:r>
            <a:r>
              <a:rPr lang="en-US" dirty="0" smtClean="0"/>
              <a:t>practices</a:t>
            </a:r>
          </a:p>
          <a:p>
            <a:pPr marL="68580" indent="0">
              <a:buNone/>
            </a:pPr>
            <a:endParaRPr lang="en-US" dirty="0"/>
          </a:p>
          <a:p>
            <a:r>
              <a:rPr lang="en-US" dirty="0"/>
              <a:t>Assess the impact of WIC on nutrition, </a:t>
            </a:r>
            <a:r>
              <a:rPr lang="en-US" dirty="0" smtClean="0"/>
              <a:t>health, </a:t>
            </a:r>
            <a:r>
              <a:rPr lang="en-US" dirty="0"/>
              <a:t>and developmental </a:t>
            </a:r>
            <a:r>
              <a:rPr lang="en-US" dirty="0" smtClean="0"/>
              <a:t>outcomes</a:t>
            </a:r>
          </a:p>
          <a:p>
            <a:endParaRPr lang="en-US" dirty="0"/>
          </a:p>
          <a:p>
            <a:r>
              <a:rPr lang="en-US" dirty="0" smtClean="0"/>
              <a:t>Examine </a:t>
            </a:r>
            <a:r>
              <a:rPr lang="en-US" dirty="0"/>
              <a:t>changes in feeding practices and behaviors as infants transition to toddlers and preschoolers and early </a:t>
            </a:r>
            <a:r>
              <a:rPr lang="en-US" dirty="0" smtClean="0"/>
              <a:t>childhood</a:t>
            </a:r>
          </a:p>
          <a:p>
            <a:endParaRPr lang="en-US" dirty="0"/>
          </a:p>
          <a:p>
            <a:r>
              <a:rPr lang="en-US" dirty="0"/>
              <a:t>Identify factors that lead to continued, discontinued, or renewed participation in WIC through age 5 years </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620000" cy="1182136"/>
          </a:xfrm>
        </p:spPr>
        <p:txBody>
          <a:bodyPr>
            <a:normAutofit/>
          </a:bodyPr>
          <a:lstStyle/>
          <a:p>
            <a:r>
              <a:rPr lang="en-US" dirty="0">
                <a:solidFill>
                  <a:srgbClr val="7030A0"/>
                </a:solidFill>
              </a:rPr>
              <a:t>Thank you for your support!</a:t>
            </a:r>
          </a:p>
        </p:txBody>
      </p:sp>
      <p:pic>
        <p:nvPicPr>
          <p:cNvPr id="4" name="Content Placeholder 3" descr="WIC Program Logo COLOR ENG.ai"/>
          <p:cNvPicPr>
            <a:picLocks noGrp="1" noChangeAspect="1"/>
          </p:cNvPicPr>
          <p:nvPr>
            <p:ph idx="1"/>
          </p:nvPr>
        </p:nvPicPr>
        <p:blipFill>
          <a:blip r:embed="rId3" cstate="print"/>
          <a:srcRect l="24040" t="18889" r="28738" b="23333"/>
          <a:stretch>
            <a:fillRect/>
          </a:stretch>
        </p:blipFill>
        <p:spPr>
          <a:xfrm>
            <a:off x="2514600" y="2362200"/>
            <a:ext cx="3775126" cy="356616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295400"/>
            <a:ext cx="7338510" cy="990600"/>
          </a:xfrm>
        </p:spPr>
        <p:txBody>
          <a:bodyPr>
            <a:normAutofit/>
          </a:bodyPr>
          <a:lstStyle/>
          <a:p>
            <a:pPr algn="ctr"/>
            <a:r>
              <a:rPr lang="en-US" sz="3600" dirty="0">
                <a:solidFill>
                  <a:srgbClr val="7030A0"/>
                </a:solidFill>
              </a:rPr>
              <a:t>What are your questions? </a:t>
            </a: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90800" y="3131344"/>
            <a:ext cx="4038600" cy="2271712"/>
          </a:xfrm>
          <a:prstGeom prst="rect">
            <a:avLst/>
          </a:prstGeom>
          <a:noFill/>
        </p:spPr>
      </p:pic>
      <p:sp>
        <p:nvSpPr>
          <p:cNvPr id="4" name="Rectangle 3"/>
          <p:cNvSpPr/>
          <p:nvPr/>
        </p:nvSpPr>
        <p:spPr>
          <a:xfrm>
            <a:off x="117006" y="5586680"/>
            <a:ext cx="8986187" cy="1323439"/>
          </a:xfrm>
          <a:prstGeom prst="rect">
            <a:avLst/>
          </a:prstGeom>
        </p:spPr>
        <p:txBody>
          <a:bodyPr wrap="square">
            <a:spAutoFit/>
          </a:bodyPr>
          <a:lstStyle/>
          <a:p>
            <a:r>
              <a:rPr lang="en-US" sz="800" dirty="0">
                <a:latin typeface="Arial" panose="020B0604020202020204" pitchFamily="34" charset="0"/>
                <a:ea typeface="Calibri" panose="020F0502020204030204" pitchFamily="34" charset="0"/>
              </a:rPr>
              <a:t>The Food and Nutrition Service (FNS) is collecting this information to investigate (1) the dietary practices and the health and nutritional status of the WIC ITFPS-2 children during the ninth year of life; (2) if participants who left the study were systematically different than those who continued in the study and if these study participants left WIC at the same rate as their counterparts who remained in the study. This is a voluntary collection and FNS will use the information to </a:t>
            </a:r>
            <a:r>
              <a:rPr lang="en-US" sz="800" dirty="0" smtClean="0">
                <a:latin typeface="Arial" panose="020B0604020202020204" pitchFamily="34" charset="0"/>
                <a:ea typeface="Calibri" panose="020F0502020204030204" pitchFamily="34" charset="0"/>
              </a:rPr>
              <a:t>s </a:t>
            </a:r>
            <a:r>
              <a:rPr lang="en-US" sz="800" dirty="0">
                <a:latin typeface="Arial" panose="020B0604020202020204" pitchFamily="34" charset="0"/>
                <a:ea typeface="Calibri" panose="020F0502020204030204" pitchFamily="34" charset="0"/>
              </a:rPr>
              <a:t>inform WIC service delivery. The collection does request personally identifiable information under the Privacy Act of 1974. Responses will be kept private to the extent provided by law and FNS regulations. According to the Paperwork Reduction Act of 1995, an agency may not conduct or sponsor, and a person is not required to respond to, a collection of information unless it displays a valid OMB control number. The valid OMB control number for this information collection is </a:t>
            </a:r>
            <a:r>
              <a:rPr lang="en-US" sz="800" dirty="0" smtClean="0">
                <a:latin typeface="Arial" panose="020B0604020202020204" pitchFamily="34" charset="0"/>
                <a:ea typeface="Calibri" panose="020F0502020204030204" pitchFamily="34" charset="0"/>
              </a:rPr>
              <a:t>0584-0580. </a:t>
            </a:r>
            <a:r>
              <a:rPr lang="en-US" sz="800" dirty="0">
                <a:latin typeface="Arial" panose="020B0604020202020204" pitchFamily="34" charset="0"/>
                <a:ea typeface="Calibri" panose="020F0502020204030204" pitchFamily="34" charset="0"/>
              </a:rPr>
              <a:t>The time required to complete this information collection is estimated to average </a:t>
            </a:r>
            <a:r>
              <a:rPr lang="en-US" sz="800" dirty="0" smtClean="0">
                <a:latin typeface="Arial" panose="020B0604020202020204" pitchFamily="34" charset="0"/>
                <a:ea typeface="Calibri" panose="020F0502020204030204" pitchFamily="34" charset="0"/>
              </a:rPr>
              <a:t>1.0 </a:t>
            </a:r>
            <a:r>
              <a:rPr lang="en-US" sz="800" dirty="0">
                <a:latin typeface="Arial" panose="020B0604020202020204" pitchFamily="34" charset="0"/>
                <a:ea typeface="Calibri" panose="020F0502020204030204" pitchFamily="34" charset="0"/>
              </a:rPr>
              <a:t>hours </a:t>
            </a:r>
            <a:r>
              <a:rPr lang="en-US" sz="800" dirty="0" smtClean="0">
                <a:latin typeface="Arial" panose="020B0604020202020204" pitchFamily="34" charset="0"/>
                <a:ea typeface="Calibri" panose="020F0502020204030204" pitchFamily="34" charset="0"/>
              </a:rPr>
              <a:t>(60 </a:t>
            </a:r>
            <a:r>
              <a:rPr lang="en-US" sz="800" dirty="0">
                <a:latin typeface="Arial" panose="020B0604020202020204" pitchFamily="34" charset="0"/>
                <a:ea typeface="Calibri" panose="020F0502020204030204" pitchFamily="34" charset="0"/>
              </a:rPr>
              <a:t>minutes) per response, including the time for reviewing instructions, searching existing data sources, gathering and maintaining the data needed, and completing and reviewing the collection of information. Send comments regarding this burden estimate or any other aspect of this collection of information, including suggestions for reducing this burden, to: U.S. Department of Agriculture, Food and Nutrition Service, Office of Policy Support, 1320 Braddock Place, 5th Floor, Alexandria, VA 22314. ATTN: PRA (</a:t>
            </a:r>
            <a:r>
              <a:rPr lang="en-US" sz="800" dirty="0" smtClean="0">
                <a:latin typeface="Arial" panose="020B0604020202020204" pitchFamily="34" charset="0"/>
                <a:ea typeface="Calibri" panose="020F0502020204030204" pitchFamily="34" charset="0"/>
              </a:rPr>
              <a:t>0584-0580). </a:t>
            </a:r>
            <a:r>
              <a:rPr lang="en-US" sz="800" dirty="0">
                <a:latin typeface="Arial" panose="020B0604020202020204" pitchFamily="34" charset="0"/>
                <a:ea typeface="Calibri" panose="020F0502020204030204" pitchFamily="34" charset="0"/>
              </a:rPr>
              <a:t>Do not return the completed form to this address.</a:t>
            </a:r>
          </a:p>
          <a:p>
            <a:endParaRPr lang="en-US" sz="800" dirty="0">
              <a:latin typeface="Arial" panose="020B0604020202020204" pitchFamily="34" charset="0"/>
              <a:ea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Year 9 Extension Objectives</a:t>
            </a:r>
            <a:endParaRPr lang="en-US" dirty="0">
              <a:solidFill>
                <a:srgbClr val="7030A0"/>
              </a:solidFill>
            </a:endParaRPr>
          </a:p>
        </p:txBody>
      </p:sp>
      <p:sp>
        <p:nvSpPr>
          <p:cNvPr id="5" name="TextBox 4"/>
          <p:cNvSpPr txBox="1"/>
          <p:nvPr/>
        </p:nvSpPr>
        <p:spPr>
          <a:xfrm>
            <a:off x="3793862" y="2438400"/>
            <a:ext cx="1997338" cy="461665"/>
          </a:xfrm>
          <a:prstGeom prst="rect">
            <a:avLst/>
          </a:prstGeom>
          <a:noFill/>
          <a:ln>
            <a:solidFill>
              <a:schemeClr val="accent1"/>
            </a:solidFill>
          </a:ln>
        </p:spPr>
        <p:txBody>
          <a:bodyPr wrap="square" rtlCol="0">
            <a:spAutoFit/>
          </a:bodyPr>
          <a:lstStyle/>
          <a:p>
            <a:r>
              <a:rPr lang="en-US" sz="2400" b="1" dirty="0" smtClean="0"/>
              <a:t> Two studies</a:t>
            </a:r>
            <a:endParaRPr lang="en-US" sz="2400" b="1" dirty="0"/>
          </a:p>
        </p:txBody>
      </p:sp>
      <p:sp>
        <p:nvSpPr>
          <p:cNvPr id="6" name="TextBox 5"/>
          <p:cNvSpPr txBox="1"/>
          <p:nvPr/>
        </p:nvSpPr>
        <p:spPr>
          <a:xfrm>
            <a:off x="1355462" y="3440668"/>
            <a:ext cx="2759338" cy="369332"/>
          </a:xfrm>
          <a:prstGeom prst="rect">
            <a:avLst/>
          </a:prstGeom>
          <a:noFill/>
          <a:ln>
            <a:solidFill>
              <a:schemeClr val="accent1"/>
            </a:solidFill>
          </a:ln>
        </p:spPr>
        <p:txBody>
          <a:bodyPr wrap="square" rtlCol="0">
            <a:spAutoFit/>
          </a:bodyPr>
          <a:lstStyle/>
          <a:p>
            <a:r>
              <a:rPr lang="en-US" b="1" dirty="0" smtClean="0"/>
              <a:t>Year </a:t>
            </a:r>
            <a:r>
              <a:rPr lang="en-US" b="1" dirty="0"/>
              <a:t>9 </a:t>
            </a:r>
            <a:r>
              <a:rPr lang="en-US" b="1" dirty="0" err="1" smtClean="0"/>
              <a:t>Followup</a:t>
            </a:r>
            <a:r>
              <a:rPr lang="en-US" b="1" dirty="0" smtClean="0"/>
              <a:t> </a:t>
            </a:r>
            <a:r>
              <a:rPr lang="en-US" b="1" dirty="0"/>
              <a:t>Study</a:t>
            </a:r>
          </a:p>
        </p:txBody>
      </p:sp>
      <p:sp>
        <p:nvSpPr>
          <p:cNvPr id="7" name="TextBox 6"/>
          <p:cNvSpPr txBox="1"/>
          <p:nvPr/>
        </p:nvSpPr>
        <p:spPr>
          <a:xfrm>
            <a:off x="5181600" y="3429000"/>
            <a:ext cx="2734234" cy="369332"/>
          </a:xfrm>
          <a:prstGeom prst="rect">
            <a:avLst/>
          </a:prstGeom>
          <a:noFill/>
          <a:ln>
            <a:solidFill>
              <a:schemeClr val="accent1"/>
            </a:solidFill>
          </a:ln>
        </p:spPr>
        <p:txBody>
          <a:bodyPr wrap="square" rtlCol="0">
            <a:spAutoFit/>
          </a:bodyPr>
          <a:lstStyle/>
          <a:p>
            <a:r>
              <a:rPr lang="en-US" b="1" dirty="0" smtClean="0"/>
              <a:t>Lost-to-</a:t>
            </a:r>
            <a:r>
              <a:rPr lang="en-US" b="1" dirty="0" err="1" smtClean="0"/>
              <a:t>Followup</a:t>
            </a:r>
            <a:r>
              <a:rPr lang="en-US" b="1" dirty="0" smtClean="0"/>
              <a:t> </a:t>
            </a:r>
            <a:r>
              <a:rPr lang="en-US" b="1" dirty="0"/>
              <a:t>Study</a:t>
            </a:r>
          </a:p>
        </p:txBody>
      </p:sp>
      <p:cxnSp>
        <p:nvCxnSpPr>
          <p:cNvPr id="9" name="Straight Arrow Connector 8"/>
          <p:cNvCxnSpPr/>
          <p:nvPr/>
        </p:nvCxnSpPr>
        <p:spPr>
          <a:xfrm flipH="1">
            <a:off x="3048000" y="2976265"/>
            <a:ext cx="1592131" cy="3765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029200" y="2970021"/>
            <a:ext cx="1219200" cy="3827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95400" y="4397276"/>
            <a:ext cx="3200400" cy="2308324"/>
          </a:xfrm>
          <a:prstGeom prst="rect">
            <a:avLst/>
          </a:prstGeom>
          <a:noFill/>
        </p:spPr>
        <p:txBody>
          <a:bodyPr wrap="square" rtlCol="0">
            <a:spAutoFit/>
          </a:bodyPr>
          <a:lstStyle/>
          <a:p>
            <a:r>
              <a:rPr lang="en-US" dirty="0"/>
              <a:t>How </a:t>
            </a:r>
            <a:r>
              <a:rPr lang="en-US" dirty="0" smtClean="0"/>
              <a:t>does WIC </a:t>
            </a:r>
            <a:r>
              <a:rPr lang="en-US" dirty="0"/>
              <a:t>participation </a:t>
            </a:r>
            <a:r>
              <a:rPr lang="en-US" dirty="0" smtClean="0"/>
              <a:t>influence </a:t>
            </a:r>
            <a:r>
              <a:rPr lang="en-US" dirty="0"/>
              <a:t>the health and nutrition trajectories of school-aged children who previously received program </a:t>
            </a:r>
            <a:r>
              <a:rPr lang="en-US" dirty="0" smtClean="0"/>
              <a:t>benefits? </a:t>
            </a:r>
            <a:endParaRPr lang="en-US" dirty="0"/>
          </a:p>
          <a:p>
            <a:endParaRPr lang="en-US" dirty="0"/>
          </a:p>
        </p:txBody>
      </p:sp>
      <p:sp>
        <p:nvSpPr>
          <p:cNvPr id="15" name="TextBox 14"/>
          <p:cNvSpPr txBox="1"/>
          <p:nvPr/>
        </p:nvSpPr>
        <p:spPr>
          <a:xfrm>
            <a:off x="5181600" y="4397276"/>
            <a:ext cx="3276600" cy="2308324"/>
          </a:xfrm>
          <a:prstGeom prst="rect">
            <a:avLst/>
          </a:prstGeom>
          <a:noFill/>
        </p:spPr>
        <p:txBody>
          <a:bodyPr wrap="square" rtlCol="0">
            <a:spAutoFit/>
          </a:bodyPr>
          <a:lstStyle/>
          <a:p>
            <a:r>
              <a:rPr lang="en-US" dirty="0" smtClean="0"/>
              <a:t>What are the characteristics of WIC ITFPS-2 </a:t>
            </a:r>
            <a:r>
              <a:rPr lang="en-US" dirty="0"/>
              <a:t>participants who left the study during the first five years </a:t>
            </a:r>
            <a:r>
              <a:rPr lang="en-US" dirty="0" smtClean="0"/>
              <a:t>and how do they compare with those who stayed in the study? </a:t>
            </a:r>
            <a:endParaRPr lang="en-US" dirty="0"/>
          </a:p>
          <a:p>
            <a:endParaRPr lang="en-US" dirty="0"/>
          </a:p>
        </p:txBody>
      </p:sp>
      <p:cxnSp>
        <p:nvCxnSpPr>
          <p:cNvPr id="17" name="Straight Arrow Connector 16"/>
          <p:cNvCxnSpPr/>
          <p:nvPr/>
        </p:nvCxnSpPr>
        <p:spPr>
          <a:xfrm>
            <a:off x="2590800" y="3810000"/>
            <a:ext cx="0" cy="5594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553200" y="3810000"/>
            <a:ext cx="0" cy="55947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0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Study Recap</a:t>
            </a:r>
            <a:endParaRPr lang="en-US" dirty="0">
              <a:solidFill>
                <a:srgbClr val="7030A0"/>
              </a:solidFill>
            </a:endParaRPr>
          </a:p>
        </p:txBody>
      </p:sp>
      <p:sp>
        <p:nvSpPr>
          <p:cNvPr id="3" name="Content Placeholder 2"/>
          <p:cNvSpPr>
            <a:spLocks noGrp="1"/>
          </p:cNvSpPr>
          <p:nvPr>
            <p:ph idx="1"/>
          </p:nvPr>
        </p:nvSpPr>
        <p:spPr/>
        <p:txBody>
          <a:bodyPr>
            <a:normAutofit/>
          </a:bodyPr>
          <a:lstStyle/>
          <a:p>
            <a:r>
              <a:rPr lang="en-US" dirty="0" smtClean="0"/>
              <a:t>80 WIC service sites in 27 State agencies sampled</a:t>
            </a:r>
          </a:p>
          <a:p>
            <a:r>
              <a:rPr lang="en-US" dirty="0" smtClean="0"/>
              <a:t>Recruited 4,367 mother/child dyads between July and November, 2013</a:t>
            </a:r>
          </a:p>
          <a:p>
            <a:r>
              <a:rPr lang="en-US" dirty="0" smtClean="0"/>
              <a:t>Follow up telephone interviews from Prenatal to child age six (2013 – 2020)</a:t>
            </a:r>
          </a:p>
          <a:p>
            <a:pPr lvl="3"/>
            <a:r>
              <a:rPr lang="en-US" dirty="0" smtClean="0"/>
              <a:t>Dietary Recall</a:t>
            </a:r>
          </a:p>
          <a:p>
            <a:pPr lvl="3"/>
            <a:r>
              <a:rPr lang="en-US" dirty="0" smtClean="0"/>
              <a:t>Survey questions</a:t>
            </a:r>
          </a:p>
        </p:txBody>
      </p:sp>
    </p:spTree>
    <p:extLst>
      <p:ext uri="{BB962C8B-B14F-4D97-AF65-F5344CB8AC3E}">
        <p14:creationId xmlns:p14="http://schemas.microsoft.com/office/powerpoint/2010/main" val="249663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7664"/>
            <a:ext cx="7848600" cy="1143000"/>
          </a:xfrm>
        </p:spPr>
        <p:txBody>
          <a:bodyPr>
            <a:normAutofit fontScale="90000"/>
          </a:bodyPr>
          <a:lstStyle/>
          <a:p>
            <a:r>
              <a:rPr lang="en-US" dirty="0" smtClean="0">
                <a:solidFill>
                  <a:srgbClr val="7030A0"/>
                </a:solidFill>
              </a:rPr>
              <a:t>Caregiver Participation</a:t>
            </a:r>
            <a:br>
              <a:rPr lang="en-US" dirty="0" smtClean="0">
                <a:solidFill>
                  <a:srgbClr val="7030A0"/>
                </a:solidFill>
              </a:rPr>
            </a:br>
            <a:r>
              <a:rPr lang="en-US" dirty="0" smtClean="0">
                <a:solidFill>
                  <a:srgbClr val="7030A0"/>
                </a:solidFill>
              </a:rPr>
              <a:t>Has Been High</a:t>
            </a:r>
            <a:endParaRPr lang="en-US" dirty="0"/>
          </a:p>
        </p:txBody>
      </p:sp>
      <p:sp>
        <p:nvSpPr>
          <p:cNvPr id="9" name="Rectangle 2"/>
          <p:cNvSpPr>
            <a:spLocks noChangeArrowheads="1"/>
          </p:cNvSpPr>
          <p:nvPr/>
        </p:nvSpPr>
        <p:spPr bwMode="auto">
          <a:xfrm>
            <a:off x="-1494617" y="6419"/>
            <a:ext cx="11497549" cy="45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Content Placeholder 2"/>
          <p:cNvSpPr>
            <a:spLocks noGrp="1"/>
          </p:cNvSpPr>
          <p:nvPr>
            <p:ph idx="1"/>
          </p:nvPr>
        </p:nvSpPr>
        <p:spPr/>
        <p:txBody>
          <a:bodyPr>
            <a:normAutofit/>
          </a:bodyPr>
          <a:lstStyle/>
          <a:p>
            <a:r>
              <a:rPr lang="en-US" dirty="0" smtClean="0"/>
              <a:t>90 percent completed the prenatal interview</a:t>
            </a:r>
          </a:p>
          <a:p>
            <a:r>
              <a:rPr lang="en-US" dirty="0" smtClean="0"/>
              <a:t>70 percent completed the interview when the child was 72-months-old</a:t>
            </a:r>
          </a:p>
          <a:p>
            <a:endParaRPr lang="en-US" dirty="0" smtClean="0"/>
          </a:p>
          <a:p>
            <a:r>
              <a:rPr lang="en-US" dirty="0" smtClean="0"/>
              <a:t>Average completion rate </a:t>
            </a:r>
            <a:r>
              <a:rPr lang="en-US" b="1" dirty="0" smtClean="0"/>
              <a:t>77 percent </a:t>
            </a:r>
            <a:r>
              <a:rPr lang="en-US" dirty="0" smtClean="0"/>
              <a:t>over 18 interviews from prenatal through 72-months.</a:t>
            </a:r>
            <a:endParaRPr lang="en-US" dirty="0"/>
          </a:p>
        </p:txBody>
      </p:sp>
    </p:spTree>
    <p:extLst>
      <p:ext uri="{BB962C8B-B14F-4D97-AF65-F5344CB8AC3E}">
        <p14:creationId xmlns:p14="http://schemas.microsoft.com/office/powerpoint/2010/main" val="302041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19200"/>
            <a:ext cx="7772400" cy="1143000"/>
          </a:xfrm>
        </p:spPr>
        <p:txBody>
          <a:bodyPr>
            <a:noAutofit/>
          </a:bodyPr>
          <a:lstStyle/>
          <a:p>
            <a:r>
              <a:rPr lang="en-US" sz="3600" dirty="0">
                <a:solidFill>
                  <a:srgbClr val="7030A0"/>
                </a:solidFill>
              </a:rPr>
              <a:t>Measurements of </a:t>
            </a:r>
            <a:r>
              <a:rPr lang="en-US" sz="3600" dirty="0" smtClean="0">
                <a:solidFill>
                  <a:srgbClr val="7030A0"/>
                </a:solidFill>
              </a:rPr>
              <a:t/>
            </a:r>
            <a:br>
              <a:rPr lang="en-US" sz="3600" dirty="0" smtClean="0">
                <a:solidFill>
                  <a:srgbClr val="7030A0"/>
                </a:solidFill>
              </a:rPr>
            </a:br>
            <a:r>
              <a:rPr lang="en-US" sz="3600" dirty="0" smtClean="0">
                <a:solidFill>
                  <a:srgbClr val="7030A0"/>
                </a:solidFill>
              </a:rPr>
              <a:t>Infants/Children</a:t>
            </a:r>
            <a:endParaRPr lang="en-US" sz="3600" dirty="0">
              <a:solidFill>
                <a:srgbClr val="7030A0"/>
              </a:solidFill>
            </a:endParaRPr>
          </a:p>
        </p:txBody>
      </p:sp>
      <p:sp>
        <p:nvSpPr>
          <p:cNvPr id="3" name="Content Placeholder 2"/>
          <p:cNvSpPr>
            <a:spLocks noGrp="1"/>
          </p:cNvSpPr>
          <p:nvPr>
            <p:ph idx="1"/>
          </p:nvPr>
        </p:nvSpPr>
        <p:spPr>
          <a:xfrm>
            <a:off x="914400" y="2438400"/>
            <a:ext cx="6906409" cy="3394229"/>
          </a:xfrm>
        </p:spPr>
        <p:txBody>
          <a:bodyPr>
            <a:normAutofit/>
          </a:bodyPr>
          <a:lstStyle/>
          <a:p>
            <a:r>
              <a:rPr lang="en-US" dirty="0"/>
              <a:t>WIC data requests to State Agencies for measurements at 6, 12, </a:t>
            </a:r>
            <a:r>
              <a:rPr lang="en-US" dirty="0" smtClean="0"/>
              <a:t>24, 36  and 48 months</a:t>
            </a:r>
            <a:endParaRPr lang="en-US" dirty="0"/>
          </a:p>
          <a:p>
            <a:r>
              <a:rPr lang="en-US" dirty="0" smtClean="0"/>
              <a:t>Started using Feeding </a:t>
            </a:r>
            <a:r>
              <a:rPr lang="en-US" dirty="0"/>
              <a:t>My Baby </a:t>
            </a:r>
            <a:r>
              <a:rPr lang="en-US" dirty="0" smtClean="0"/>
              <a:t>measurement card at </a:t>
            </a:r>
            <a:r>
              <a:rPr lang="en-US" dirty="0"/>
              <a:t>36 months </a:t>
            </a:r>
          </a:p>
          <a:p>
            <a:r>
              <a:rPr lang="en-US" dirty="0" smtClean="0"/>
              <a:t>Also accepted copies of recent health care provider reports with height and weight </a:t>
            </a:r>
            <a:endParaRPr lang="en-US" dirty="0"/>
          </a:p>
        </p:txBody>
      </p:sp>
    </p:spTree>
    <p:extLst>
      <p:ext uri="{BB962C8B-B14F-4D97-AF65-F5344CB8AC3E}">
        <p14:creationId xmlns:p14="http://schemas.microsoft.com/office/powerpoint/2010/main" val="3085391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95" y="990600"/>
            <a:ext cx="7490910" cy="1182136"/>
          </a:xfrm>
        </p:spPr>
        <p:txBody>
          <a:bodyPr anchor="b">
            <a:noAutofit/>
          </a:bodyPr>
          <a:lstStyle/>
          <a:p>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How will the findings be used? </a:t>
            </a:r>
          </a:p>
        </p:txBody>
      </p:sp>
      <p:sp>
        <p:nvSpPr>
          <p:cNvPr id="3" name="Content Placeholder 2"/>
          <p:cNvSpPr>
            <a:spLocks noGrp="1"/>
          </p:cNvSpPr>
          <p:nvPr>
            <p:ph idx="1"/>
          </p:nvPr>
        </p:nvSpPr>
        <p:spPr>
          <a:xfrm>
            <a:off x="686696" y="2172736"/>
            <a:ext cx="7695304" cy="4456664"/>
          </a:xfrm>
        </p:spPr>
        <p:txBody>
          <a:bodyPr>
            <a:normAutofit lnSpcReduction="10000"/>
          </a:bodyPr>
          <a:lstStyle/>
          <a:p>
            <a:pPr>
              <a:spcAft>
                <a:spcPts val="600"/>
              </a:spcAft>
            </a:pPr>
            <a:r>
              <a:rPr lang="en-US" dirty="0" smtClean="0"/>
              <a:t>The Year 9 Extension findings will be used to inform </a:t>
            </a:r>
            <a:r>
              <a:rPr lang="en-US" dirty="0"/>
              <a:t>the nation about the important role WIC plays in early childhood nutrition even beyond the period of </a:t>
            </a:r>
            <a:r>
              <a:rPr lang="en-US" dirty="0" smtClean="0"/>
              <a:t>eligibility.</a:t>
            </a:r>
          </a:p>
          <a:p>
            <a:pPr marL="68580" indent="0">
              <a:spcAft>
                <a:spcPts val="600"/>
              </a:spcAft>
              <a:buNone/>
            </a:pPr>
            <a:r>
              <a:rPr lang="en-US" dirty="0" smtClean="0"/>
              <a:t>Along with the base study, the extension study  findings may also be used to:</a:t>
            </a:r>
          </a:p>
          <a:p>
            <a:pPr>
              <a:spcAft>
                <a:spcPts val="600"/>
              </a:spcAft>
            </a:pPr>
            <a:r>
              <a:rPr lang="en-US" dirty="0" smtClean="0"/>
              <a:t>Inform nutrition </a:t>
            </a:r>
            <a:r>
              <a:rPr lang="en-US" dirty="0"/>
              <a:t>education</a:t>
            </a:r>
          </a:p>
          <a:p>
            <a:pPr>
              <a:spcAft>
                <a:spcPts val="600"/>
              </a:spcAft>
            </a:pPr>
            <a:r>
              <a:rPr lang="en-US" dirty="0" smtClean="0"/>
              <a:t>Assess the </a:t>
            </a:r>
            <a:r>
              <a:rPr lang="en-US" dirty="0"/>
              <a:t>role of WIC in children’s food and nutrient intakes </a:t>
            </a:r>
          </a:p>
          <a:p>
            <a:pPr>
              <a:spcAft>
                <a:spcPts val="600"/>
              </a:spcAft>
            </a:pPr>
            <a:r>
              <a:rPr lang="en-US" dirty="0" smtClean="0"/>
              <a:t>Identify factors </a:t>
            </a:r>
            <a:r>
              <a:rPr lang="en-US" dirty="0"/>
              <a:t>associated with movement in and out of WIC</a:t>
            </a:r>
          </a:p>
          <a:p>
            <a:pPr>
              <a:spcAft>
                <a:spcPts val="600"/>
              </a:spcAft>
            </a:pPr>
            <a:endParaRPr lang="en-US" dirty="0"/>
          </a:p>
          <a:p>
            <a:pPr>
              <a:spcAft>
                <a:spcPts val="600"/>
              </a:spcAft>
              <a:buClr>
                <a:srgbClr val="92D050"/>
              </a:buClr>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5F82F9BC6CC642B16102C549B66CB3" ma:contentTypeVersion="5" ma:contentTypeDescription="Create a new document." ma:contentTypeScope="" ma:versionID="674fe5c10d1e7255ebb53ace6400076f">
  <xsd:schema xmlns:xsd="http://www.w3.org/2001/XMLSchema" xmlns:xs="http://www.w3.org/2001/XMLSchema" xmlns:p="http://schemas.microsoft.com/office/2006/metadata/properties" xmlns:ns2="49283ea9-1c83-4492-8d11-62630a472464" xmlns:ns3="cb88ba66-31da-45b6-bc0f-63a80ab4fe60" targetNamespace="http://schemas.microsoft.com/office/2006/metadata/properties" ma:root="true" ma:fieldsID="83a765fae67ffa5fdd3e54ce8d372b75" ns2:_="" ns3:_="">
    <xsd:import namespace="49283ea9-1c83-4492-8d11-62630a472464"/>
    <xsd:import namespace="cb88ba66-31da-45b6-bc0f-63a80ab4fe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83ea9-1c83-4492-8d11-62630a4724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s0" ma:index="12" nillable="true" ma:displayName="Notes" ma:internalName="Note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88ba66-31da-45b6-bc0f-63a80ab4fe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49283ea9-1c83-4492-8d11-62630a47246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3A2599-A485-4CF4-B6A7-23A76CB936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83ea9-1c83-4492-8d11-62630a472464"/>
    <ds:schemaRef ds:uri="cb88ba66-31da-45b6-bc0f-63a80ab4fe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CEAF12-78C9-4D2C-962B-0A3E11DF2FBA}">
  <ds:schemaRefs>
    <ds:schemaRef ds:uri="49283ea9-1c83-4492-8d11-62630a472464"/>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cb88ba66-31da-45b6-bc0f-63a80ab4fe60"/>
    <ds:schemaRef ds:uri="http://www.w3.org/XML/1998/namespace"/>
    <ds:schemaRef ds:uri="http://purl.org/dc/dcmitype/"/>
  </ds:schemaRefs>
</ds:datastoreItem>
</file>

<file path=customXml/itemProps3.xml><?xml version="1.0" encoding="utf-8"?>
<ds:datastoreItem xmlns:ds="http://schemas.openxmlformats.org/officeDocument/2006/customXml" ds:itemID="{98050136-F61F-468E-8A3D-1621D2CE6E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3003</TotalTime>
  <Words>5748</Words>
  <Application>Microsoft Office PowerPoint</Application>
  <PresentationFormat>On-screen Show (4:3)</PresentationFormat>
  <Paragraphs>337</Paragraphs>
  <Slides>41</Slides>
  <Notes>41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Calibri</vt:lpstr>
      <vt:lpstr>Century Gothic</vt:lpstr>
      <vt:lpstr>Franklin Gothic Medium</vt:lpstr>
      <vt:lpstr>Times New Roman</vt:lpstr>
      <vt:lpstr>Wingdings</vt:lpstr>
      <vt:lpstr>Wingdings 2</vt:lpstr>
      <vt:lpstr>Austin</vt:lpstr>
      <vt:lpstr>Custom Design</vt:lpstr>
      <vt:lpstr>Year 9 Extension Webinar </vt:lpstr>
      <vt:lpstr>Greetings from the         Feeding My Baby Study Team!</vt:lpstr>
      <vt:lpstr>Webinar Agenda</vt:lpstr>
      <vt:lpstr>  Original Study Objectives  </vt:lpstr>
      <vt:lpstr>Year 9 Extension Objectives</vt:lpstr>
      <vt:lpstr>Study Recap</vt:lpstr>
      <vt:lpstr>Caregiver Participation Has Been High</vt:lpstr>
      <vt:lpstr>Measurements of  Infants/Children</vt:lpstr>
      <vt:lpstr>  How will the findings be used? </vt:lpstr>
      <vt:lpstr>Study Activities during Extension </vt:lpstr>
      <vt:lpstr>Study Participation during Extension</vt:lpstr>
      <vt:lpstr>Keeping Parents/Caregivers Engaged  </vt:lpstr>
      <vt:lpstr>Assistance from States  and Sites – Age 9 Measurements</vt:lpstr>
      <vt:lpstr>Measurement Card</vt:lpstr>
      <vt:lpstr>Measurements  at WIC Sites</vt:lpstr>
      <vt:lpstr>What if……? </vt:lpstr>
      <vt:lpstr>Measurement Card Alternatives </vt:lpstr>
      <vt:lpstr>Assistance from WIC – Participant contact information</vt:lpstr>
      <vt:lpstr>Administrative Data from  State Agencies – Lost to Followup Study</vt:lpstr>
      <vt:lpstr>Typical Report Topics</vt:lpstr>
      <vt:lpstr>Positive Prenatal Perceptions of Breastfeeding Generally Increased</vt:lpstr>
      <vt:lpstr>Negative Prenatal Perceptions  of Breastfeeding Evidenced  Some Decline</vt:lpstr>
      <vt:lpstr>Breastfeeding Initiation Rates  and Duration Increased</vt:lpstr>
      <vt:lpstr>Increasing percentages of  study mothers are working or  attending school</vt:lpstr>
      <vt:lpstr>Mothers who work full-time  are less likely to be  breastfeeding than are mothers who are not employed at each time point</vt:lpstr>
      <vt:lpstr>WIC is a Trusted Source  for Infant Feeding Information</vt:lpstr>
      <vt:lpstr>Reasons for Leaving WIC the First Time</vt:lpstr>
      <vt:lpstr>Though Some Leave WIC, Many Return after a Short Break</vt:lpstr>
      <vt:lpstr>People Stay with WIC for Several Reasons</vt:lpstr>
      <vt:lpstr>Participation in Benefit Programs</vt:lpstr>
      <vt:lpstr>Energy intakes rises  with age</vt:lpstr>
      <vt:lpstr>Prevalence of Picky Eating Rises</vt:lpstr>
      <vt:lpstr>Study Children’s Diet Quality  as Good as a National Sample  of US Children</vt:lpstr>
      <vt:lpstr>Longer WIC Participation is  Positively Associated with Diet Quality</vt:lpstr>
      <vt:lpstr>A Few Nutrients with Inadequacies</vt:lpstr>
      <vt:lpstr>Consumption of Desserts,  Sugar-sweetened Beverages,  and Salty Snacks Rises Over Time</vt:lpstr>
      <vt:lpstr>Sodium Intake is Excessive</vt:lpstr>
      <vt:lpstr>Percentage of Overweight  and Obese Children Rising</vt:lpstr>
      <vt:lpstr>Next Report (Age 6)</vt:lpstr>
      <vt:lpstr>Thank you for your support!</vt:lpstr>
      <vt:lpstr>What are your questions? </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Susie McNutt</dc:creator>
  <cp:lastModifiedBy>Reat, Amanda - FNS</cp:lastModifiedBy>
  <cp:revision>296</cp:revision>
  <dcterms:created xsi:type="dcterms:W3CDTF">2012-07-20T14:32:04Z</dcterms:created>
  <dcterms:modified xsi:type="dcterms:W3CDTF">2021-09-23T11:20:15Z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0x010100A65F82F9BC6CC642B16102C549B66CB3</vt:lpwstr>
  </property>
</Properties>
</file>