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902" r:id="rId5"/>
    <p:sldMasterId id="2147483822" r:id="rId6"/>
  </p:sldMasterIdLst>
  <p:notesMasterIdLst>
    <p:notesMasterId r:id="rId51"/>
  </p:notesMasterIdLst>
  <p:handoutMasterIdLst>
    <p:handoutMasterId r:id="rId52"/>
  </p:handoutMasterIdLst>
  <p:sldIdLst>
    <p:sldId id="366" r:id="rId7"/>
    <p:sldId id="300" r:id="rId8"/>
    <p:sldId id="370" r:id="rId9"/>
    <p:sldId id="301" r:id="rId10"/>
    <p:sldId id="327" r:id="rId11"/>
    <p:sldId id="326" r:id="rId12"/>
    <p:sldId id="339" r:id="rId13"/>
    <p:sldId id="302" r:id="rId14"/>
    <p:sldId id="328" r:id="rId15"/>
    <p:sldId id="340" r:id="rId16"/>
    <p:sldId id="329" r:id="rId17"/>
    <p:sldId id="330" r:id="rId18"/>
    <p:sldId id="331" r:id="rId19"/>
    <p:sldId id="310" r:id="rId20"/>
    <p:sldId id="371" r:id="rId21"/>
    <p:sldId id="308" r:id="rId22"/>
    <p:sldId id="332" r:id="rId23"/>
    <p:sldId id="312" r:id="rId24"/>
    <p:sldId id="341" r:id="rId25"/>
    <p:sldId id="353" r:id="rId26"/>
    <p:sldId id="354" r:id="rId27"/>
    <p:sldId id="351" r:id="rId28"/>
    <p:sldId id="355" r:id="rId29"/>
    <p:sldId id="357" r:id="rId30"/>
    <p:sldId id="358" r:id="rId31"/>
    <p:sldId id="359" r:id="rId32"/>
    <p:sldId id="356" r:id="rId33"/>
    <p:sldId id="352" r:id="rId34"/>
    <p:sldId id="360" r:id="rId35"/>
    <p:sldId id="361" r:id="rId36"/>
    <p:sldId id="362" r:id="rId37"/>
    <p:sldId id="363" r:id="rId38"/>
    <p:sldId id="364" r:id="rId39"/>
    <p:sldId id="365" r:id="rId40"/>
    <p:sldId id="344" r:id="rId41"/>
    <p:sldId id="342" r:id="rId42"/>
    <p:sldId id="343" r:id="rId43"/>
    <p:sldId id="345" r:id="rId44"/>
    <p:sldId id="346" r:id="rId45"/>
    <p:sldId id="347" r:id="rId46"/>
    <p:sldId id="348" r:id="rId47"/>
    <p:sldId id="349" r:id="rId48"/>
    <p:sldId id="350" r:id="rId49"/>
    <p:sldId id="274" r:id="rId50"/>
  </p:sldIdLst>
  <p:sldSz cx="9144000" cy="6858000" type="letter"/>
  <p:notesSz cx="69342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bg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9">
          <p15:clr>
            <a:srgbClr val="A4A3A4"/>
          </p15:clr>
        </p15:guide>
        <p15:guide id="2" orient="horz" pos="743">
          <p15:clr>
            <a:srgbClr val="A4A3A4"/>
          </p15:clr>
        </p15:guide>
        <p15:guide id="3" orient="horz" pos="468">
          <p15:clr>
            <a:srgbClr val="A4A3A4"/>
          </p15:clr>
        </p15:guide>
        <p15:guide id="4" orient="horz" pos="3003">
          <p15:clr>
            <a:srgbClr val="A4A3A4"/>
          </p15:clr>
        </p15:guide>
        <p15:guide id="5" orient="horz" pos="983">
          <p15:clr>
            <a:srgbClr val="A4A3A4"/>
          </p15:clr>
        </p15:guide>
        <p15:guide id="6" pos="2880">
          <p15:clr>
            <a:srgbClr val="A4A3A4"/>
          </p15:clr>
        </p15:guide>
        <p15:guide id="7" pos="5569">
          <p15:clr>
            <a:srgbClr val="A4A3A4"/>
          </p15:clr>
        </p15:guide>
        <p15:guide id="8" pos="3329">
          <p15:clr>
            <a:srgbClr val="A4A3A4"/>
          </p15:clr>
        </p15:guide>
        <p15:guide id="9" pos="192">
          <p15:clr>
            <a:srgbClr val="A4A3A4"/>
          </p15:clr>
        </p15:guide>
        <p15:guide id="10" pos="2812">
          <p15:clr>
            <a:srgbClr val="A4A3A4"/>
          </p15:clr>
        </p15:guide>
        <p15:guide id="11" pos="2948">
          <p15:clr>
            <a:srgbClr val="A4A3A4"/>
          </p15:clr>
        </p15:guide>
        <p15:guide id="12" pos="3711">
          <p15:clr>
            <a:srgbClr val="A4A3A4"/>
          </p15:clr>
        </p15:guide>
        <p15:guide id="13" pos="18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7">
          <p15:clr>
            <a:srgbClr val="A4A3A4"/>
          </p15:clr>
        </p15:guide>
        <p15:guide id="2" pos="21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oud, Brian K CIV DMDC" initials="SBKCD" lastIdx="16" clrIdx="0"/>
  <p:cmAuthor id="1" name="Natt, Kuljinder S CTR DMDC" initials="NKSCD" lastIdx="17" clrIdx="1"/>
  <p:cmAuthor id="2" name="Williams, Danielle B CTR DMDC" initials="WDBCD" lastIdx="3" clrIdx="2">
    <p:extLst>
      <p:ext uri="{19B8F6BF-5375-455C-9EA6-DF929625EA0E}">
        <p15:presenceInfo xmlns:p15="http://schemas.microsoft.com/office/powerpoint/2012/main" userId="Williams, Danielle B CTR DMD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2C62"/>
    <a:srgbClr val="9E9A04"/>
    <a:srgbClr val="D60000"/>
    <a:srgbClr val="79B7EB"/>
    <a:srgbClr val="B2B2B2"/>
    <a:srgbClr val="E8E8E8"/>
    <a:srgbClr val="DDDDDD"/>
    <a:srgbClr val="A6A634"/>
    <a:srgbClr val="B3A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71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1560" y="60"/>
      </p:cViewPr>
      <p:guideLst>
        <p:guide orient="horz" pos="609"/>
        <p:guide orient="horz" pos="743"/>
        <p:guide orient="horz" pos="468"/>
        <p:guide orient="horz" pos="3003"/>
        <p:guide orient="horz" pos="983"/>
        <p:guide pos="2880"/>
        <p:guide pos="5569"/>
        <p:guide pos="3329"/>
        <p:guide pos="192"/>
        <p:guide pos="2812"/>
        <p:guide pos="2948"/>
        <p:guide pos="3711"/>
        <p:guide pos="1809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56" y="72"/>
      </p:cViewPr>
      <p:guideLst>
        <p:guide orient="horz" pos="2907"/>
        <p:guide pos="218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ChangeArrowheads="1"/>
          </p:cNvSpPr>
          <p:nvPr/>
        </p:nvSpPr>
        <p:spPr bwMode="auto">
          <a:xfrm>
            <a:off x="3097213" y="8794750"/>
            <a:ext cx="7381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63" tIns="44832" rIns="88063" bIns="44832">
            <a:spAutoFit/>
          </a:bodyPr>
          <a:lstStyle>
            <a:lvl1pPr defTabSz="873125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defTabSz="873125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defTabSz="873125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defTabSz="873125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defTabSz="873125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dirty="0" smtClean="0">
                <a:solidFill>
                  <a:schemeClr val="tx1"/>
                </a:solidFill>
                <a:latin typeface="Book Antiqua" pitchFamily="18" charset="0"/>
              </a:rPr>
              <a:t>Page </a:t>
            </a:r>
            <a:fld id="{D1804E3D-2690-4174-99CD-AA4C5BD1789A}" type="slidenum">
              <a:rPr lang="en-US" altLang="en-US" sz="1200" smtClean="0">
                <a:solidFill>
                  <a:schemeClr val="tx1"/>
                </a:solidFill>
                <a:latin typeface="Book Antiqua" pitchFamily="18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80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631" tIns="45315" rIns="90631" bIns="45315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6363" y="0"/>
            <a:ext cx="30083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631" tIns="45315" rIns="90631" bIns="453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2625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3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02138"/>
            <a:ext cx="5116513" cy="417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3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08313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83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6363" y="8805863"/>
            <a:ext cx="3008312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D6C03F7-EE39-4F82-80EE-C9F2BB5A2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8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300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28600" indent="-114300" algn="l" rtl="0" eaLnBrk="0" fontAlgn="base" hangingPunct="0">
      <a:spcBef>
        <a:spcPct val="0"/>
      </a:spcBef>
      <a:spcAft>
        <a:spcPct val="30000"/>
      </a:spcAft>
      <a:buFont typeface="Wingdings" pitchFamily="2" charset="2"/>
      <a:buChar char="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457200" indent="-114300" algn="l" rtl="0" eaLnBrk="0" fontAlgn="base" hangingPunct="0">
      <a:spcBef>
        <a:spcPct val="0"/>
      </a:spcBef>
      <a:spcAft>
        <a:spcPct val="30000"/>
      </a:spcAft>
      <a:buFont typeface="Symbol" pitchFamily="18" charset="2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685800" indent="-114300" algn="l" rtl="0" eaLnBrk="0" fontAlgn="base" hangingPunct="0">
      <a:spcBef>
        <a:spcPct val="0"/>
      </a:spcBef>
      <a:spcAft>
        <a:spcPct val="30000"/>
      </a:spcAft>
      <a:buFont typeface="Wingdings" pitchFamily="2" charset="2"/>
      <a:buChar char="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914400" indent="-114300" algn="l" rtl="0" eaLnBrk="0" fontAlgn="base" hangingPunct="0">
      <a:spcBef>
        <a:spcPct val="0"/>
      </a:spcBef>
      <a:spcAft>
        <a:spcPct val="30000"/>
      </a:spcAft>
      <a:buFont typeface="Symbol" pitchFamily="18" charset="2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41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10</a:t>
            </a:fld>
            <a:endParaRPr lang="en-US" altLang="en-US" dirty="0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57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11</a:t>
            </a:fld>
            <a:endParaRPr lang="en-US" altLang="en-US" dirty="0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898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12</a:t>
            </a:fld>
            <a:endParaRPr lang="en-US" altLang="en-US" dirty="0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43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updated screenshot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36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36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25AF6C0D-0EBA-46A9-BE80-029E52772940}" type="slidenum">
              <a:rPr lang="en-US" altLang="en-US" smtClean="0"/>
              <a:pPr eaLnBrk="1" hangingPunct="1">
                <a:spcAft>
                  <a:spcPct val="0"/>
                </a:spcAft>
              </a:pPr>
              <a:t>15</a:t>
            </a:fld>
            <a:endParaRPr lang="en-US" altLang="en-US" dirty="0" smtClean="0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updated screenshot</a:t>
            </a:r>
          </a:p>
        </p:txBody>
      </p:sp>
    </p:spTree>
    <p:extLst>
      <p:ext uri="{BB962C8B-B14F-4D97-AF65-F5344CB8AC3E}">
        <p14:creationId xmlns:p14="http://schemas.microsoft.com/office/powerpoint/2010/main" val="288280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16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06/12/20 – updated screenshot</a:t>
            </a:r>
          </a:p>
        </p:txBody>
      </p:sp>
    </p:spTree>
    <p:extLst>
      <p:ext uri="{BB962C8B-B14F-4D97-AF65-F5344CB8AC3E}">
        <p14:creationId xmlns:p14="http://schemas.microsoft.com/office/powerpoint/2010/main" val="363887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17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816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18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6741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19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967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20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316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93F97D9F-BD82-46D5-8B6B-AEB54D22FE0C}" type="slidenum">
              <a:rPr lang="en-US" altLang="en-US" smtClean="0"/>
              <a:pPr eaLnBrk="1" hangingPunct="1">
                <a:spcAft>
                  <a:spcPct val="0"/>
                </a:spcAft>
              </a:pPr>
              <a:t>1</a:t>
            </a:fld>
            <a:endParaRPr lang="en-US" altLang="en-US" dirty="0" smtClean="0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06/12/20 – updated screenshot</a:t>
            </a:r>
          </a:p>
        </p:txBody>
      </p:sp>
    </p:spTree>
    <p:extLst>
      <p:ext uri="{BB962C8B-B14F-4D97-AF65-F5344CB8AC3E}">
        <p14:creationId xmlns:p14="http://schemas.microsoft.com/office/powerpoint/2010/main" val="207796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21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55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22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5351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23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6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24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512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25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124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26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53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27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2291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28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558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29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935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30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004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1C393380-B9C1-48D6-9E0D-7154CADE0AB7}" type="slidenum">
              <a:rPr lang="en-US" altLang="en-US" smtClean="0"/>
              <a:pPr eaLnBrk="1" hangingPunct="1">
                <a:spcAft>
                  <a:spcPct val="0"/>
                </a:spcAft>
              </a:pPr>
              <a:t>3</a:t>
            </a:fld>
            <a:endParaRPr lang="en-US" altLang="en-US" dirty="0" smtClean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updated screenshot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303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31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4950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32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88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33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19037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34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33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35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5764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36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5572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37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506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38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464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39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6920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40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24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1C393380-B9C1-48D6-9E0D-7154CADE0AB7}" type="slidenum">
              <a:rPr lang="en-US" altLang="en-US" smtClean="0"/>
              <a:pPr eaLnBrk="1" hangingPunct="1">
                <a:spcAft>
                  <a:spcPct val="0"/>
                </a:spcAft>
              </a:pPr>
              <a:t>4</a:t>
            </a:fld>
            <a:endParaRPr lang="en-US" altLang="en-US" dirty="0" smtClean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updated screenshot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5993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41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674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42</a:t>
            </a:fld>
            <a:endParaRPr lang="en-US" altLang="en-US" dirty="0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added slide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3215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880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9C8D2FC1-340F-4196-BC49-22561537D6AD}" type="slidenum">
              <a:rPr lang="en-US" altLang="en-US" smtClean="0"/>
              <a:pPr eaLnBrk="1" hangingPunct="1">
                <a:spcAft>
                  <a:spcPct val="0"/>
                </a:spcAft>
              </a:pPr>
              <a:t>43</a:t>
            </a:fld>
            <a:endParaRPr lang="en-US" altLang="en-US" dirty="0" smtClean="0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aseline="0" dirty="0" smtClean="0"/>
              <a:t>updated screenshot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59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1C393380-B9C1-48D6-9E0D-7154CADE0AB7}" type="slidenum">
              <a:rPr lang="en-US" altLang="en-US" smtClean="0"/>
              <a:pPr eaLnBrk="1" hangingPunct="1">
                <a:spcAft>
                  <a:spcPct val="0"/>
                </a:spcAft>
              </a:pPr>
              <a:t>5</a:t>
            </a:fld>
            <a:endParaRPr lang="en-US" altLang="en-US" dirty="0" smtClean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updated screenshot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2305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1C393380-B9C1-48D6-9E0D-7154CADE0AB7}" type="slidenum">
              <a:rPr lang="en-US" altLang="en-US" smtClean="0"/>
              <a:pPr eaLnBrk="1" hangingPunct="1">
                <a:spcAft>
                  <a:spcPct val="0"/>
                </a:spcAft>
              </a:pPr>
              <a:t>6</a:t>
            </a:fld>
            <a:endParaRPr lang="en-US" altLang="en-US" dirty="0" smtClean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updated screenshot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53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7</a:t>
            </a:fld>
            <a:endParaRPr lang="en-US" altLang="en-US" dirty="0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06/12/20 – updated screenshot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57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8</a:t>
            </a:fld>
            <a:endParaRPr lang="en-US" altLang="en-US" dirty="0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06/12/20 – added slide</a:t>
            </a:r>
          </a:p>
        </p:txBody>
      </p:sp>
    </p:spTree>
    <p:extLst>
      <p:ext uri="{BB962C8B-B14F-4D97-AF65-F5344CB8AC3E}">
        <p14:creationId xmlns:p14="http://schemas.microsoft.com/office/powerpoint/2010/main" val="158647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 smtClean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9</a:t>
            </a:fld>
            <a:endParaRPr lang="en-US" altLang="en-US" dirty="0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06/12/20 – added slide</a:t>
            </a:r>
          </a:p>
        </p:txBody>
      </p:sp>
    </p:spTree>
    <p:extLst>
      <p:ext uri="{BB962C8B-B14F-4D97-AF65-F5344CB8AC3E}">
        <p14:creationId xmlns:p14="http://schemas.microsoft.com/office/powerpoint/2010/main" val="212378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202" y="277706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5667" y="1256771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323" y="360727"/>
            <a:ext cx="3032618" cy="1468656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220" y="348553"/>
            <a:ext cx="4551030" cy="6236805"/>
          </a:xfrm>
        </p:spPr>
        <p:txBody>
          <a:bodyPr/>
          <a:lstStyle>
            <a:lvl1pPr marL="282575" indent="-282575">
              <a:buClr>
                <a:srgbClr val="002060"/>
              </a:buClr>
              <a:buFont typeface="Arial" pitchFamily="34" charset="0"/>
              <a:buChar char="•"/>
              <a:defRPr sz="2200"/>
            </a:lvl1pPr>
            <a:lvl2pPr marL="628650" indent="-231775">
              <a:buClr>
                <a:srgbClr val="002060"/>
              </a:buClr>
              <a:buFont typeface="Arial" pitchFamily="34" charset="0"/>
              <a:buChar char="•"/>
              <a:defRPr sz="2000"/>
            </a:lvl2pPr>
            <a:lvl3pPr marL="971550" indent="-228600">
              <a:buClr>
                <a:srgbClr val="002060"/>
              </a:buClr>
              <a:buFont typeface="Arial" pitchFamily="34" charset="0"/>
              <a:buChar char="•"/>
              <a:defRPr sz="1800"/>
            </a:lvl3pPr>
            <a:lvl4pPr marL="1314450" indent="-228600">
              <a:buClr>
                <a:srgbClr val="002060"/>
              </a:buClr>
              <a:buFont typeface="Arial" pitchFamily="34" charset="0"/>
              <a:buChar char="•"/>
              <a:defRPr sz="1600"/>
            </a:lvl4pPr>
            <a:lvl5pPr marL="1657350" indent="-228600">
              <a:buClr>
                <a:srgbClr val="002060"/>
              </a:buCl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9323" y="1879719"/>
            <a:ext cx="3032618" cy="4691063"/>
          </a:xfrm>
        </p:spPr>
        <p:txBody>
          <a:bodyPr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4375280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3910"/>
      </p:ext>
    </p:extLst>
  </p:cSld>
  <p:clrMapOvr>
    <a:masterClrMapping/>
  </p:clrMapOvr>
  <p:transition advTm="0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685" y="5058562"/>
            <a:ext cx="5486400" cy="937952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96" y="612774"/>
            <a:ext cx="5486400" cy="42947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4685" y="6088793"/>
            <a:ext cx="5486400" cy="463009"/>
          </a:xfrm>
        </p:spPr>
        <p:txBody>
          <a:bodyPr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4385913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70722"/>
      </p:ext>
    </p:extLst>
  </p:cSld>
  <p:clrMapOvr>
    <a:masterClrMapping/>
  </p:clrMapOvr>
  <p:transition advTm="0"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 txBox="1">
            <a:spLocks noChangeArrowheads="1"/>
          </p:cNvSpPr>
          <p:nvPr userDrawn="1"/>
        </p:nvSpPr>
        <p:spPr>
          <a:xfrm>
            <a:off x="8886825" y="6897688"/>
            <a:ext cx="457200" cy="2159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53BA2B9-95DB-40AC-91D2-83FA2349E3EE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376" y="1350629"/>
            <a:ext cx="3553407" cy="4781724"/>
          </a:xfrm>
        </p:spPr>
        <p:txBody>
          <a:bodyPr/>
          <a:lstStyle>
            <a:lvl1pPr marL="282575" indent="-282575">
              <a:buClr>
                <a:srgbClr val="002060"/>
              </a:buClr>
              <a:buFont typeface="Arial" pitchFamily="34" charset="0"/>
              <a:buChar char="•"/>
              <a:defRPr sz="2400">
                <a:latin typeface="Calibri" pitchFamily="34" charset="0"/>
                <a:cs typeface="Calibri" pitchFamily="34" charset="0"/>
              </a:defRPr>
            </a:lvl1pPr>
            <a:lvl2pPr marL="628650" indent="-231775">
              <a:buClr>
                <a:srgbClr val="002060"/>
              </a:buClr>
              <a:buFont typeface="Arial" pitchFamily="34" charset="0"/>
              <a:buChar char="•"/>
              <a:defRPr sz="2200">
                <a:latin typeface="Calibri" pitchFamily="34" charset="0"/>
                <a:cs typeface="Calibri" pitchFamily="34" charset="0"/>
              </a:defRPr>
            </a:lvl2pPr>
            <a:lvl3pPr marL="971550" indent="-228600">
              <a:buClr>
                <a:srgbClr val="002060"/>
              </a:buClr>
              <a:buFont typeface="Arial" pitchFamily="34" charset="0"/>
              <a:buChar char="•"/>
              <a:defRPr sz="2000">
                <a:latin typeface="Calibri" pitchFamily="34" charset="0"/>
                <a:cs typeface="Calibri" pitchFamily="34" charset="0"/>
              </a:defRPr>
            </a:lvl3pPr>
            <a:lvl4pPr marL="1314450" indent="-228600">
              <a:buClr>
                <a:srgbClr val="002060"/>
              </a:buClr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4pPr>
            <a:lvl5pPr marL="1657350" indent="-228600">
              <a:buClr>
                <a:srgbClr val="002060"/>
              </a:buCl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16599" y="1333848"/>
            <a:ext cx="3491842" cy="2374085"/>
          </a:xfrm>
        </p:spPr>
        <p:txBody>
          <a:bodyPr/>
          <a:lstStyle>
            <a:lvl1pPr marL="282575" indent="-2825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8650" indent="-231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715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144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6573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16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4988" y="3766658"/>
            <a:ext cx="3483453" cy="2357306"/>
          </a:xfrm>
        </p:spPr>
        <p:txBody>
          <a:bodyPr/>
          <a:lstStyle>
            <a:lvl1pPr marL="282575" indent="-2825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8650" indent="-231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715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144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6573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16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92570" y="461394"/>
            <a:ext cx="7474593" cy="71306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4364647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91562"/>
      </p:ext>
    </p:extLst>
  </p:cSld>
  <p:clrMapOvr>
    <a:masterClrMapping/>
  </p:clrMapOvr>
  <p:transition advTm="0"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08497" y="2047877"/>
            <a:ext cx="6296025" cy="3152775"/>
          </a:xfrm>
        </p:spPr>
        <p:txBody>
          <a:bodyPr/>
          <a:lstStyle>
            <a:lvl1pPr marL="0" indent="0">
              <a:buFontTx/>
              <a:buNone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2570" y="461394"/>
            <a:ext cx="7474593" cy="71306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4375280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14969"/>
      </p:ext>
    </p:extLst>
  </p:cSld>
  <p:clrMapOvr>
    <a:masterClrMapping/>
  </p:clrMapOvr>
  <p:transition advTm="0"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" y="350838"/>
            <a:ext cx="8939212" cy="731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9850" y="2047875"/>
            <a:ext cx="3071813" cy="150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4063" y="2047875"/>
            <a:ext cx="3071812" cy="150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339850" y="3700463"/>
            <a:ext cx="6296025" cy="150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85FB9-1D07-410B-B2F0-73386C325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4375280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1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016" name="Rectangle 56"/>
          <p:cNvSpPr>
            <a:spLocks noGrp="1" noChangeArrowheads="1"/>
          </p:cNvSpPr>
          <p:nvPr>
            <p:ph type="subTitle" idx="1"/>
          </p:nvPr>
        </p:nvSpPr>
        <p:spPr>
          <a:xfrm>
            <a:off x="1101743" y="1490546"/>
            <a:ext cx="6400800" cy="1155700"/>
          </a:xfrm>
          <a:extLst/>
        </p:spPr>
        <p:txBody>
          <a:bodyPr/>
          <a:lstStyle>
            <a:lvl1pPr marL="0" indent="0" algn="l">
              <a:spcAft>
                <a:spcPct val="0"/>
              </a:spcAft>
              <a:buFont typeface="Wingdings" pitchFamily="2" charset="2"/>
              <a:buNone/>
              <a:defRPr sz="2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11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012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1359017" y="1644650"/>
            <a:ext cx="7550092" cy="1143000"/>
          </a:xfrm>
          <a:prstGeom prst="rect">
            <a:avLst/>
          </a:prstGeom>
          <a:extLst/>
        </p:spPr>
        <p:txBody>
          <a:bodyPr/>
          <a:lstStyle>
            <a:lvl1pPr>
              <a:defRPr sz="4000">
                <a:latin typeface="Helvetica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217016" name="Rectangle 56"/>
          <p:cNvSpPr>
            <a:spLocks noGrp="1" noChangeArrowheads="1"/>
          </p:cNvSpPr>
          <p:nvPr>
            <p:ph type="subTitle" idx="1"/>
          </p:nvPr>
        </p:nvSpPr>
        <p:spPr>
          <a:xfrm>
            <a:off x="1938651" y="2993881"/>
            <a:ext cx="6400800" cy="1155700"/>
          </a:xfrm>
          <a:extLst/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374114"/>
      </p:ext>
    </p:extLst>
  </p:cSld>
  <p:clrMapOvr>
    <a:masterClrMapping/>
  </p:clrMapOvr>
  <p:transition advTm="0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782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4385913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12784"/>
      </p:ext>
    </p:extLst>
  </p:cSld>
  <p:clrMapOvr>
    <a:masterClrMapping/>
  </p:clrMapOvr>
  <p:transition advTm="0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710" y="1568741"/>
            <a:ext cx="7160674" cy="3481431"/>
          </a:xfrm>
        </p:spPr>
        <p:txBody>
          <a:bodyPr/>
          <a:lstStyle>
            <a:lvl1pPr marL="282575" indent="-282575">
              <a:buClr>
                <a:srgbClr val="00206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628650" indent="-231775">
              <a:buClr>
                <a:srgbClr val="00206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71550" indent="-228600">
              <a:buClr>
                <a:srgbClr val="002060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14450" indent="-228600">
              <a:buClr>
                <a:srgbClr val="00206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657350" indent="-228600">
              <a:buClr>
                <a:srgbClr val="00206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2570" y="461394"/>
            <a:ext cx="7474593" cy="71306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4379763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57353"/>
      </p:ext>
    </p:extLst>
  </p:cSld>
  <p:clrMapOvr>
    <a:masterClrMapping/>
  </p:clrMapOvr>
  <p:transition advTm="0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64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264" y="2906715"/>
            <a:ext cx="7772400" cy="1500187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4375280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85827"/>
      </p:ext>
    </p:extLst>
  </p:cSld>
  <p:clrMapOvr>
    <a:masterClrMapping/>
  </p:clrMapOvr>
  <p:transition advTm="0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8160" y="2073044"/>
            <a:ext cx="3071813" cy="3152775"/>
          </a:xfrm>
        </p:spPr>
        <p:txBody>
          <a:bodyPr/>
          <a:lstStyle>
            <a:lvl1pPr marL="282575" indent="-282575">
              <a:buClr>
                <a:srgbClr val="00206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628650" indent="-231775">
              <a:buClr>
                <a:srgbClr val="00206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71550" indent="-228600">
              <a:buClr>
                <a:srgbClr val="00206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14450" indent="-228600">
              <a:buClr>
                <a:srgbClr val="002060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657350" indent="-228600">
              <a:buClr>
                <a:srgbClr val="00206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4319" y="2064655"/>
            <a:ext cx="3071812" cy="3152775"/>
          </a:xfrm>
        </p:spPr>
        <p:txBody>
          <a:bodyPr/>
          <a:lstStyle>
            <a:lvl1pPr marL="282575" indent="-282575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628650" indent="-231775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71550" indent="-228600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14450" indent="-228600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657350" indent="-228600"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2570" y="461394"/>
            <a:ext cx="7474593" cy="71306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4375280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51286"/>
      </p:ext>
    </p:extLst>
  </p:cSld>
  <p:clrMapOvr>
    <a:masterClrMapping/>
  </p:clrMapOvr>
  <p:transition advTm="0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6463" y="1384183"/>
            <a:ext cx="3532656" cy="79069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6463" y="2174875"/>
            <a:ext cx="3532656" cy="3951288"/>
          </a:xfrm>
        </p:spPr>
        <p:txBody>
          <a:bodyPr/>
          <a:lstStyle>
            <a:lvl1pPr marL="282575" indent="-282575">
              <a:buClr>
                <a:srgbClr val="002060"/>
              </a:buClr>
              <a:buFont typeface="Arial" pitchFamily="34" charset="0"/>
              <a:buChar char="•"/>
              <a:defRPr sz="2200">
                <a:latin typeface="Calibri" pitchFamily="34" charset="0"/>
                <a:cs typeface="Calibri" pitchFamily="34" charset="0"/>
              </a:defRPr>
            </a:lvl1pPr>
            <a:lvl2pPr marL="628650" indent="-231775">
              <a:buClr>
                <a:srgbClr val="002060"/>
              </a:buClr>
              <a:buFont typeface="Arial" pitchFamily="34" charset="0"/>
              <a:buChar char="•"/>
              <a:defRPr sz="2000">
                <a:latin typeface="Calibri" pitchFamily="34" charset="0"/>
                <a:cs typeface="Calibri" pitchFamily="34" charset="0"/>
              </a:defRPr>
            </a:lvl2pPr>
            <a:lvl3pPr marL="971550" indent="-228600">
              <a:buClr>
                <a:srgbClr val="002060"/>
              </a:buClr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3pPr>
            <a:lvl4pPr marL="1314450" indent="-228600">
              <a:buClr>
                <a:srgbClr val="002060"/>
              </a:buClr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4pPr>
            <a:lvl5pPr marL="1657350" indent="-228600">
              <a:buClr>
                <a:srgbClr val="002060"/>
              </a:buClr>
              <a:buFont typeface="Arial" pitchFamily="34" charset="0"/>
              <a:buChar char="•"/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3453" y="1384183"/>
            <a:ext cx="3519184" cy="79069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3453" y="2174875"/>
            <a:ext cx="3519184" cy="3951288"/>
          </a:xfrm>
        </p:spPr>
        <p:txBody>
          <a:bodyPr/>
          <a:lstStyle>
            <a:lvl1pPr marL="282575" indent="-2825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2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8650" indent="-231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715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144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6573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pitchFamily="34" charset="0"/>
              <a:buChar char="•"/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92570" y="461394"/>
            <a:ext cx="7474593" cy="71306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4375280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63153"/>
      </p:ext>
    </p:extLst>
  </p:cSld>
  <p:clrMapOvr>
    <a:masterClrMapping/>
  </p:clrMapOvr>
  <p:transition advTm="0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92570" y="461394"/>
            <a:ext cx="7474593" cy="71306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16017"/>
      </p:ext>
    </p:extLst>
  </p:cSld>
  <p:clrMapOvr>
    <a:masterClrMapping/>
  </p:clrMapOvr>
  <p:transition advTm="0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396546" y="6492875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BE5E3B1-B92D-430B-99DE-956D22EB1437}" type="slidenum">
              <a:rPr lang="en-US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02860"/>
      </p:ext>
    </p:extLst>
  </p:cSld>
  <p:clrMapOvr>
    <a:masterClrMapping/>
  </p:clrMapOvr>
  <p:transition advTm="0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93B0E-F29E-462C-8EBC-CE9ECA535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75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1" r="21358" b="28722"/>
          <a:stretch>
            <a:fillRect/>
          </a:stretch>
        </p:blipFill>
        <p:spPr bwMode="auto">
          <a:xfrm>
            <a:off x="1746250" y="5113338"/>
            <a:ext cx="73977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r="1279"/>
          <a:stretch>
            <a:fillRect/>
          </a:stretch>
        </p:blipFill>
        <p:spPr bwMode="auto">
          <a:xfrm>
            <a:off x="362519" y="5112625"/>
            <a:ext cx="1383765" cy="1426196"/>
          </a:xfrm>
          <a:prstGeom prst="rect">
            <a:avLst/>
          </a:prstGeom>
          <a:noFill/>
          <a:ln>
            <a:noFill/>
          </a:ln>
          <a:effectLst>
            <a:glow rad="368300">
              <a:srgbClr val="79B7EB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6"/>
          <p:cNvSpPr>
            <a:spLocks noChangeArrowheads="1"/>
          </p:cNvSpPr>
          <p:nvPr/>
        </p:nvSpPr>
        <p:spPr bwMode="auto">
          <a:xfrm rot="-5400000">
            <a:off x="-3001169" y="3018632"/>
            <a:ext cx="68484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endParaRPr lang="en-US" altLang="en-US" dirty="0" smtClean="0"/>
          </a:p>
        </p:txBody>
      </p:sp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 rot="5400000" flipV="1">
            <a:off x="-2561431" y="3428206"/>
            <a:ext cx="6864350" cy="26988"/>
          </a:xfrm>
          <a:prstGeom prst="rect">
            <a:avLst/>
          </a:prstGeom>
          <a:solidFill>
            <a:srgbClr val="D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endParaRPr lang="en-US" altLang="en-US" dirty="0" smtClean="0"/>
          </a:p>
        </p:txBody>
      </p:sp>
      <p:sp>
        <p:nvSpPr>
          <p:cNvPr id="205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2238" y="700088"/>
            <a:ext cx="747395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7" name="Rectangle 76"/>
          <p:cNvSpPr>
            <a:spLocks noChangeArrowheads="1"/>
          </p:cNvSpPr>
          <p:nvPr/>
        </p:nvSpPr>
        <p:spPr bwMode="auto">
          <a:xfrm rot="16200000">
            <a:off x="-3007519" y="3001169"/>
            <a:ext cx="6872288" cy="857250"/>
          </a:xfrm>
          <a:prstGeom prst="rect">
            <a:avLst/>
          </a:prstGeom>
          <a:gradFill flip="none" rotWithShape="1">
            <a:gsLst>
              <a:gs pos="20000">
                <a:schemeClr val="bg2">
                  <a:lumMod val="25000"/>
                </a:schemeClr>
              </a:gs>
              <a:gs pos="61000">
                <a:srgbClr val="85C2FF"/>
              </a:gs>
              <a:gs pos="50000">
                <a:srgbClr val="568AC5"/>
              </a:gs>
              <a:gs pos="30000">
                <a:srgbClr val="163E75"/>
              </a:gs>
              <a:gs pos="4583">
                <a:schemeClr val="bg2">
                  <a:lumMod val="25000"/>
                </a:schemeClr>
              </a:gs>
              <a:gs pos="67000">
                <a:srgbClr val="C4D6EB"/>
              </a:gs>
              <a:gs pos="82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 dirty="0"/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r="1279"/>
          <a:stretch>
            <a:fillRect/>
          </a:stretch>
        </p:blipFill>
        <p:spPr bwMode="auto">
          <a:xfrm>
            <a:off x="46038" y="93663"/>
            <a:ext cx="7810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5503863" y="6451600"/>
            <a:ext cx="3522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i="1" dirty="0" smtClean="0">
                <a:solidFill>
                  <a:srgbClr val="072C62"/>
                </a:solidFill>
                <a:latin typeface="Cambria" pitchFamily="18" charset="0"/>
              </a:rPr>
              <a:t>Serving Those Who Serve Our Country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91" r:id="rId10"/>
    <p:sldLayoutId id="2147484392" r:id="rId11"/>
    <p:sldLayoutId id="2147484393" r:id="rId12"/>
    <p:sldLayoutId id="2147484394" r:id="rId13"/>
    <p:sldLayoutId id="2147484395" r:id="rId14"/>
  </p:sldLayoutIdLst>
  <p:transition advTm="0">
    <p:split orient="vert" dir="in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ahoma" pitchFamily="34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30000"/>
        </a:spcAft>
        <a:buClr>
          <a:srgbClr val="002060"/>
        </a:buClr>
        <a:buFont typeface="Arial" charset="0"/>
        <a:buChar char="•"/>
        <a:defRPr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28650" indent="-231775" algn="l" rtl="0" eaLnBrk="0" fontAlgn="base" hangingPunct="0">
        <a:spcBef>
          <a:spcPct val="0"/>
        </a:spcBef>
        <a:spcAft>
          <a:spcPct val="30000"/>
        </a:spcAft>
        <a:buClr>
          <a:srgbClr val="002060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971550" indent="-228600" algn="l" rtl="0" eaLnBrk="0" fontAlgn="base" hangingPunct="0">
        <a:spcBef>
          <a:spcPct val="0"/>
        </a:spcBef>
        <a:spcAft>
          <a:spcPct val="30000"/>
        </a:spcAft>
        <a:buClr>
          <a:srgbClr val="002060"/>
        </a:buClr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314450" indent="-228600" algn="l" rtl="0" eaLnBrk="0" fontAlgn="base" hangingPunct="0">
        <a:spcBef>
          <a:spcPct val="0"/>
        </a:spcBef>
        <a:spcAft>
          <a:spcPct val="30000"/>
        </a:spcAft>
        <a:buClr>
          <a:srgbClr val="002060"/>
        </a:buClr>
        <a:buSzPct val="100000"/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657350" indent="-228600" algn="l" rtl="0" eaLnBrk="0" fontAlgn="base" hangingPunct="0">
        <a:spcBef>
          <a:spcPct val="0"/>
        </a:spcBef>
        <a:spcAft>
          <a:spcPct val="30000"/>
        </a:spcAft>
        <a:buClr>
          <a:srgbClr val="002060"/>
        </a:buClr>
        <a:buFont typeface="Arial" charset="0"/>
        <a:buChar char="•"/>
        <a:defRPr sz="1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114550" indent="-22860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571750" indent="-22860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028950" indent="-22860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486150" indent="-22860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08051" y="2144898"/>
            <a:ext cx="823595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>
                <a:solidFill>
                  <a:srgbClr val="07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Beneficiary Web </a:t>
            </a:r>
            <a:br>
              <a:rPr lang="en-US" sz="4000" dirty="0" smtClean="0">
                <a:solidFill>
                  <a:srgbClr val="07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solidFill>
                  <a:srgbClr val="07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</a:t>
            </a:r>
            <a:r>
              <a:rPr lang="en-US" sz="4000" dirty="0">
                <a:solidFill>
                  <a:srgbClr val="07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>
                <a:solidFill>
                  <a:srgbClr val="07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BWE</a:t>
            </a:r>
            <a:r>
              <a:rPr lang="en-US" sz="4000" smtClean="0">
                <a:solidFill>
                  <a:srgbClr val="07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4000" smtClean="0">
                <a:solidFill>
                  <a:srgbClr val="07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smtClean="0">
                <a:solidFill>
                  <a:srgbClr val="07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  <a:endParaRPr lang="en-US" sz="4000" dirty="0">
              <a:solidFill>
                <a:srgbClr val="072C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177926" y="3962046"/>
            <a:ext cx="7696200" cy="185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628650" indent="-231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9715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3144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6573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11455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57175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02895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48615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1800" i="1" kern="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08050" y="6492389"/>
            <a:ext cx="733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 smtClean="0">
                <a:latin typeface="Garamond" panose="02020404030301010803" pitchFamily="18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July 2022</a:t>
            </a:r>
            <a:endParaRPr lang="en-US" altLang="en-US" sz="1200" dirty="0">
              <a:latin typeface="Garamond" panose="02020404030301010803" pitchFamily="18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</a:t>
            </a:r>
            <a:r>
              <a:rPr lang="en-US" altLang="en-US" sz="3200" dirty="0" smtClean="0">
                <a:latin typeface="Garamond" pitchFamily="18" charset="0"/>
              </a:rPr>
              <a:t> 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09934" y="1012880"/>
            <a:ext cx="74739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 smtClean="0"/>
              <a:t>Select a Provider Type and click </a:t>
            </a:r>
            <a:r>
              <a:rPr lang="en-US" altLang="en-US" sz="2200" b="1" dirty="0" smtClean="0"/>
              <a:t>Continue</a:t>
            </a:r>
            <a:endParaRPr lang="en-US" alt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34" y="1666190"/>
            <a:ext cx="7979321" cy="42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5260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09934" y="1233488"/>
            <a:ext cx="74482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 smtClean="0"/>
              <a:t>Select a PCM and click </a:t>
            </a:r>
            <a:r>
              <a:rPr lang="en-US" altLang="en-US" sz="2200" b="1" dirty="0" smtClean="0"/>
              <a:t>Search</a:t>
            </a:r>
            <a:endParaRPr lang="en-US" alt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1762151"/>
            <a:ext cx="8262937" cy="46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17030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881063" y="1233488"/>
            <a:ext cx="7577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 smtClean="0"/>
              <a:t>Assign a PCM and click </a:t>
            </a:r>
            <a:r>
              <a:rPr lang="en-US" altLang="en-US" sz="2200" b="1" dirty="0" smtClean="0"/>
              <a:t>Continue</a:t>
            </a:r>
            <a:endParaRPr lang="en-US" alt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1776079"/>
            <a:ext cx="8262937" cy="44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1633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941696" y="1233488"/>
            <a:ext cx="75165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 smtClean="0"/>
              <a:t>Confirm PCM Changes and click </a:t>
            </a:r>
            <a:r>
              <a:rPr lang="en-US" altLang="en-US" sz="2200" b="1" dirty="0" smtClean="0"/>
              <a:t>Continue</a:t>
            </a:r>
            <a:endParaRPr lang="en-US" alt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7" y="1857688"/>
            <a:ext cx="7810902" cy="39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4526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81063" y="1233488"/>
            <a:ext cx="7577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 smtClean="0"/>
              <a:t>Review enrollment and click </a:t>
            </a:r>
            <a:r>
              <a:rPr lang="en-US" altLang="en-US" sz="2200" b="1" dirty="0" smtClean="0"/>
              <a:t>Submit</a:t>
            </a:r>
            <a:endParaRPr lang="en-US" altLang="en-US" sz="2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53" y="1885949"/>
            <a:ext cx="6924437" cy="4092819"/>
          </a:xfrm>
          <a:prstGeom prst="rect">
            <a:avLst/>
          </a:prstGeom>
        </p:spPr>
      </p:pic>
    </p:spTree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49446" y="251844"/>
            <a:ext cx="8056429" cy="713065"/>
          </a:xfrm>
        </p:spPr>
        <p:txBody>
          <a:bodyPr/>
          <a:lstStyle/>
          <a:p>
            <a:r>
              <a:rPr lang="en-US" sz="2800" dirty="0"/>
              <a:t>Enrollments (cont</a:t>
            </a:r>
            <a:r>
              <a:rPr lang="en-US" sz="2800" dirty="0" smtClean="0"/>
              <a:t>.)</a:t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085FB9-1D07-410B-B2F0-73386C3252E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18" y="1261276"/>
            <a:ext cx="4238783" cy="522207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0896" y="1261276"/>
            <a:ext cx="3370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After selection of “Enrollment Form PDF” button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863296642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5610"/>
            <a:ext cx="9144000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81063" y="1233488"/>
            <a:ext cx="7577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 smtClean="0"/>
              <a:t>Enrollment Confirmation page</a:t>
            </a: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1935306"/>
            <a:ext cx="8262937" cy="2718580"/>
          </a:xfrm>
          <a:prstGeom prst="rect">
            <a:avLst/>
          </a:prstGeom>
        </p:spPr>
      </p:pic>
    </p:spTree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Address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188" y="1001713"/>
            <a:ext cx="8046800" cy="559801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 smtClean="0"/>
              <a:t>Click </a:t>
            </a:r>
            <a:r>
              <a:rPr lang="en-US" altLang="en-US" sz="2200" b="1" dirty="0" smtClean="0"/>
              <a:t>Update Contact </a:t>
            </a:r>
            <a:r>
              <a:rPr lang="en-US" altLang="en-US" sz="2200" b="1" dirty="0"/>
              <a:t>I</a:t>
            </a:r>
            <a:r>
              <a:rPr lang="en-US" altLang="en-US" sz="2200" b="1" dirty="0" smtClean="0"/>
              <a:t>nfo</a:t>
            </a:r>
            <a:r>
              <a:rPr lang="en-US" altLang="en-US" sz="2200" dirty="0" smtClean="0"/>
              <a:t> to update address information</a:t>
            </a:r>
            <a:endParaRPr lang="en-US" alt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45" y="1894566"/>
            <a:ext cx="7737230" cy="393302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3357349" y="5295331"/>
            <a:ext cx="1337481" cy="53225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24488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Address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altLang="en-US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or update contact information</a:t>
            </a:r>
          </a:p>
          <a:p>
            <a:pPr marL="457200" lvl="0" indent="-45720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altLang="en-US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or change other family members’ email address and preference</a:t>
            </a:r>
          </a:p>
          <a:p>
            <a:pPr marL="457200" lvl="0" indent="-45720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altLang="en-US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altLang="en-US" sz="18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beneficiaries </a:t>
            </a:r>
            <a:r>
              <a:rPr lang="en-US" altLang="en-US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apply the new address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42" y="2120922"/>
            <a:ext cx="5938866" cy="4297308"/>
          </a:xfrm>
          <a:prstGeom prst="rect">
            <a:avLst/>
          </a:prstGeom>
        </p:spPr>
      </p:pic>
    </p:spTree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altLang="en-US" sz="18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 address information may prompt a plan change or transfer</a:t>
            </a:r>
          </a:p>
          <a:p>
            <a:pPr marL="457200" lvl="0" indent="-45720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altLang="en-US" sz="18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so, click </a:t>
            </a:r>
            <a:r>
              <a:rPr lang="en-US" altLang="en-US" sz="18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Plan Change/Transfer</a:t>
            </a:r>
            <a:r>
              <a:rPr lang="en-US" altLang="en-US" sz="18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continue</a:t>
            </a:r>
            <a:endParaRPr lang="en-US" altLang="en-US" sz="18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36" y="1780118"/>
            <a:ext cx="7657535" cy="47050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033523" y="6054295"/>
            <a:ext cx="1624263" cy="438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78786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34" y="2000561"/>
            <a:ext cx="8094495" cy="4195702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3999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850054" y="992769"/>
            <a:ext cx="6638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200" dirty="0" smtClean="0"/>
              <a:t>Click </a:t>
            </a:r>
            <a:r>
              <a:rPr lang="en-US" altLang="en-US" sz="2200" dirty="0"/>
              <a:t>on </a:t>
            </a:r>
            <a:r>
              <a:rPr lang="en-US" altLang="en-US" sz="2200" b="1" dirty="0" smtClean="0"/>
              <a:t>Start Medical Enrollment</a:t>
            </a:r>
            <a:r>
              <a:rPr lang="en-US" altLang="en-US" sz="2200" dirty="0" smtClean="0"/>
              <a:t> to </a:t>
            </a:r>
            <a:r>
              <a:rPr lang="en-US" altLang="en-US" sz="2200" dirty="0"/>
              <a:t>begin enrollment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993605" y="5237220"/>
            <a:ext cx="1986176" cy="38213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 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199" y="1072289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check boxes for Enrollment Procedure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0" y="1851359"/>
            <a:ext cx="8068895" cy="36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81848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 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Country for Medical Care</a:t>
            </a:r>
          </a:p>
          <a:p>
            <a:pPr marL="457200" lvl="0" indent="-45720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plan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06" y="1884759"/>
            <a:ext cx="4804109" cy="46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90955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Transfer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Provider Type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02" y="1455252"/>
            <a:ext cx="7653777" cy="50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25957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Transfer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PCM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31" y="1543127"/>
            <a:ext cx="8063894" cy="44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87844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Transfer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the Selected Provider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98" y="1543127"/>
            <a:ext cx="7753493" cy="37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04470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Transfer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complete the enrollment process</a:t>
            </a:r>
            <a:endParaRPr lang="en-US" altLang="en-U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00" y="1669737"/>
            <a:ext cx="7966523" cy="31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23971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Transfer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</a:t>
            </a:r>
            <a:r>
              <a:rPr lang="en-US" alt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onfirmation page and follow-up options</a:t>
            </a:r>
            <a:endParaRPr lang="en-US" altLang="en-U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1" y="1840832"/>
            <a:ext cx="8032652" cy="24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41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PCM Change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Navigate to the Medical Enrollments tab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PCM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99" y="1847826"/>
            <a:ext cx="7084275" cy="44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10570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PCM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962" y="1065590"/>
            <a:ext cx="8301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check boxes for Enrollment Procedure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1" y="1529729"/>
            <a:ext cx="7999664" cy="36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709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PCM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Reason for Change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32" y="1543127"/>
            <a:ext cx="7895750" cy="36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11071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3231" y="1098280"/>
            <a:ext cx="7723112" cy="1178776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/>
              <a:t>beneficiaries with TRICARE Reserve Select (TRS) and TRICARE Retired Reserve (TRR) eligibility </a:t>
            </a:r>
            <a:r>
              <a:rPr lang="en-US" sz="2000" dirty="0" smtClean="0"/>
              <a:t>only:</a:t>
            </a:r>
          </a:p>
          <a:p>
            <a:pPr lvl="1"/>
            <a:r>
              <a:rPr lang="en-US" sz="1800" dirty="0"/>
              <a:t>FEHBP eligibility can be added through self-attestation during </a:t>
            </a:r>
            <a:r>
              <a:rPr lang="en-US" sz="1800" dirty="0" smtClean="0"/>
              <a:t>enrollment.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1749" y="385215"/>
            <a:ext cx="7474593" cy="713065"/>
          </a:xfrm>
        </p:spPr>
        <p:txBody>
          <a:bodyPr/>
          <a:lstStyle/>
          <a:p>
            <a:r>
              <a:rPr lang="en-US" dirty="0" smtClean="0"/>
              <a:t>Enrollments (cont.)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3230" y="2505595"/>
            <a:ext cx="7971633" cy="382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936809"/>
      </p:ext>
    </p:extLst>
  </p:cSld>
  <p:clrMapOvr>
    <a:masterClrMapping/>
  </p:clrMapOvr>
  <p:transition advTm="0">
    <p:split orient="vert"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PCM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Provider Type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24" y="1497457"/>
            <a:ext cx="7498473" cy="42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4475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PCM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Provider Location and optional Search Filters,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45" y="1744829"/>
            <a:ext cx="6554955" cy="46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6312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PCM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PCM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99" y="1543126"/>
            <a:ext cx="7849853" cy="42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5405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PCM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</a:t>
            </a: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select PCM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75" y="1529059"/>
            <a:ext cx="6851047" cy="49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8116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PCM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PCM Change confirmation page</a:t>
            </a:r>
            <a:endParaRPr lang="en-US" altLang="en-U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1543126"/>
            <a:ext cx="8032654" cy="41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40343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199" y="1100425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family member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Plan Change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81" y="1730324"/>
            <a:ext cx="8107105" cy="39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24139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Change 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199" y="1044153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enrolling family members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1" y="1729209"/>
            <a:ext cx="8032652" cy="33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0859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Plan Change (cont.)</a:t>
            </a:r>
            <a:endParaRPr lang="en-US" altLang="en-US" sz="3200" dirty="0" smtClean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Annual Open Season or QLE (if applicable)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62" y="1548443"/>
            <a:ext cx="6995684" cy="49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03440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Plan 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</a:t>
            </a: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information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99" y="1543127"/>
            <a:ext cx="7934259" cy="42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746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Plan 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check boxes for Enrollment Procedure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1" y="1679605"/>
            <a:ext cx="8239269" cy="37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9273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28664" y="884601"/>
            <a:ext cx="7597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 smtClean="0"/>
              <a:t>Select the family member you wish to enroll and select Continue </a:t>
            </a:r>
          </a:p>
          <a:p>
            <a:pPr eaLnBrk="1" hangingPunct="1"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 smtClean="0"/>
              <a:t>For TYA enrollments – must enroll one family member at a time</a:t>
            </a:r>
            <a:endParaRPr lang="en-US" alt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4" y="2208040"/>
            <a:ext cx="8215336" cy="4248150"/>
          </a:xfrm>
          <a:prstGeom prst="rect">
            <a:avLst/>
          </a:prstGeom>
        </p:spPr>
      </p:pic>
    </p:spTree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Plan 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plan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50" y="1543127"/>
            <a:ext cx="5833264" cy="4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84627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Plan 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8" y="1342723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the selected plan and 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en-US" altLang="en-US" sz="2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1941342"/>
            <a:ext cx="8004517" cy="28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71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Plan 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complete the Plan Change process</a:t>
            </a:r>
            <a:endParaRPr lang="en-US" altLang="en-U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99" y="1543126"/>
            <a:ext cx="6891900" cy="43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6592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Plan Change (cont.)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99" y="987881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Confirmation screen</a:t>
            </a:r>
            <a:endParaRPr lang="en-US" altLang="en-U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692551"/>
            <a:ext cx="8088924" cy="22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56402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Disenrollments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84" y="1487086"/>
            <a:ext cx="7942631" cy="3371850"/>
          </a:xfrm>
          <a:prstGeom prst="rect">
            <a:avLst/>
          </a:prstGeom>
        </p:spPr>
      </p:pic>
    </p:spTree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598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83255" y="906674"/>
            <a:ext cx="75977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Tx/>
            </a:pPr>
            <a:r>
              <a:rPr lang="en-US" altLang="en-US" sz="2000" dirty="0"/>
              <a:t>Select open season or a QLE (if applicable) to begin enrollment. 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altLang="en-US" sz="2000" dirty="0"/>
              <a:t>Select</a:t>
            </a:r>
            <a:r>
              <a:rPr lang="en-US" altLang="en-US" sz="2000" b="1" dirty="0"/>
              <a:t> Continue</a:t>
            </a:r>
            <a:r>
              <a:rPr lang="en-US" altLang="en-US" sz="2000" dirty="0"/>
              <a:t>.</a:t>
            </a:r>
            <a:r>
              <a:rPr lang="en-US" altLang="en-US" sz="2000" b="1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27" y="1790521"/>
            <a:ext cx="7524003" cy="47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26703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55079" y="1022472"/>
            <a:ext cx="74031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Verify the address and click 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Continue</a:t>
            </a:r>
            <a:endParaRPr lang="en-US" altLang="en-US" sz="2000" b="1" dirty="0"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9" y="1664375"/>
            <a:ext cx="7906043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64271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132763" y="1078740"/>
            <a:ext cx="7806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000" dirty="0"/>
              <a:t>Select the check boxes for Enrollment Procedure </a:t>
            </a:r>
            <a:r>
              <a:rPr lang="en-US" altLang="en-US" sz="2000" dirty="0" smtClean="0"/>
              <a:t>Compliance</a:t>
            </a:r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4" y="1807141"/>
            <a:ext cx="7990449" cy="34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79344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647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122813" y="955768"/>
            <a:ext cx="7335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000" dirty="0" smtClean="0"/>
              <a:t>Select a Country for Medical Care and plans will be displayed based on the country selected. Select plan and click </a:t>
            </a:r>
            <a:r>
              <a:rPr lang="en-US" altLang="en-US" sz="2000" b="1" dirty="0" smtClean="0"/>
              <a:t>Continue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13" y="1772014"/>
            <a:ext cx="5545274" cy="4601491"/>
          </a:xfrm>
          <a:prstGeom prst="rect">
            <a:avLst/>
          </a:prstGeom>
        </p:spPr>
      </p:pic>
    </p:spTree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Enrollments 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906793" y="1012880"/>
            <a:ext cx="75771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 smtClean="0"/>
              <a:t>Select the checkbox to attest that the family member is command sponsored and click </a:t>
            </a:r>
            <a:r>
              <a:rPr lang="en-US" altLang="en-US" sz="2200" b="1" dirty="0" smtClean="0"/>
              <a:t>Continue</a:t>
            </a:r>
            <a:endParaRPr lang="en-US" altLang="en-US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45" y="1908933"/>
            <a:ext cx="7806520" cy="35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1736"/>
      </p:ext>
    </p:extLst>
  </p:cSld>
  <p:clrMapOvr>
    <a:masterClrMapping/>
  </p:clrMapOvr>
  <p:transition advTm="0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MDC Basic Background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90A2CF"/>
      </a:accent3>
      <a:accent4>
        <a:srgbClr val="072B62"/>
      </a:accent4>
      <a:accent5>
        <a:srgbClr val="0A658C"/>
      </a:accent5>
      <a:accent6>
        <a:srgbClr val="595959"/>
      </a:accent6>
      <a:hlink>
        <a:srgbClr val="C00000"/>
      </a:hlink>
      <a:folHlink>
        <a:srgbClr val="4A2467"/>
      </a:folHlink>
    </a:clrScheme>
    <a:fontScheme name="1_hardcopy_col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hardcopy_color 1">
        <a:dk1>
          <a:srgbClr val="000000"/>
        </a:dk1>
        <a:lt1>
          <a:srgbClr val="FFFFFF"/>
        </a:lt1>
        <a:dk2>
          <a:srgbClr val="0000CC"/>
        </a:dk2>
        <a:lt2>
          <a:srgbClr val="EAEAEA"/>
        </a:lt2>
        <a:accent1>
          <a:srgbClr val="FFCC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0000"/>
        </a:accent6>
        <a:hlink>
          <a:srgbClr val="0000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FCA48E839B74E8DFFED6B2ABB5635" ma:contentTypeVersion="2" ma:contentTypeDescription="Create a new document." ma:contentTypeScope="" ma:versionID="9979187ba5974092975d91ac7468d87b">
  <xsd:schema xmlns:xsd="http://www.w3.org/2001/XMLSchema" xmlns:xs="http://www.w3.org/2001/XMLSchema" xmlns:p="http://schemas.microsoft.com/office/2006/metadata/properties" xmlns:ns2="f3adb714-6406-4d0d-9e14-1a2c5b1aab9c" xmlns:ns3="722b5e5c-1c70-48d1-8be3-3d5abbac0671" targetNamespace="http://schemas.microsoft.com/office/2006/metadata/properties" ma:root="true" ma:fieldsID="1abe062f2d22f1441f6cf858f13139e4" ns2:_="" ns3:_="">
    <xsd:import namespace="f3adb714-6406-4d0d-9e14-1a2c5b1aab9c"/>
    <xsd:import namespace="722b5e5c-1c70-48d1-8be3-3d5abbac06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db714-6406-4d0d-9e14-1a2c5b1aab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b5e5c-1c70-48d1-8be3-3d5abbac067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adb714-6406-4d0d-9e14-1a2c5b1aab9c">4MSY5PWA6P7R-1238892156-533</_dlc_DocId>
    <_dlc_DocIdUrl xmlns="f3adb714-6406-4d0d-9e14-1a2c5b1aab9c">
      <Url>https://dhra.deps.mil/sites/DMDC_port3/tricareEnrSys/enrlmod/_layouts/15/DocIdRedir.aspx?ID=4MSY5PWA6P7R-1238892156-533</Url>
      <Description>4MSY5PWA6P7R-1238892156-533</Description>
    </_dlc_DocIdUrl>
  </documentManagement>
</p:properties>
</file>

<file path=customXml/itemProps1.xml><?xml version="1.0" encoding="utf-8"?>
<ds:datastoreItem xmlns:ds="http://schemas.openxmlformats.org/officeDocument/2006/customXml" ds:itemID="{3797CB14-4429-4DCB-A0F7-48C23DB69D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E1CEE9-EF6F-4C3F-9635-B5208CF79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db714-6406-4d0d-9e14-1a2c5b1aab9c"/>
    <ds:schemaRef ds:uri="722b5e5c-1c70-48d1-8be3-3d5abbac0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A9E2A9-EC9B-4A33-960B-0250A6F75ED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19300B9-1346-4EA0-83BB-23DD3806A811}">
  <ds:schemaRefs>
    <ds:schemaRef ds:uri="722b5e5c-1c70-48d1-8be3-3d5abbac067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3adb714-6406-4d0d-9e14-1a2c5b1aab9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6333</TotalTime>
  <Pages>16</Pages>
  <Words>896</Words>
  <Application>Microsoft Office PowerPoint</Application>
  <PresentationFormat>Letter Paper (8.5x11 in)</PresentationFormat>
  <Paragraphs>258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ＭＳ Ｐゴシック</vt:lpstr>
      <vt:lpstr>Arial</vt:lpstr>
      <vt:lpstr>Book Antiqua</vt:lpstr>
      <vt:lpstr>Calibri</vt:lpstr>
      <vt:lpstr>Cambria</vt:lpstr>
      <vt:lpstr>Garamond</vt:lpstr>
      <vt:lpstr>Helvetica</vt:lpstr>
      <vt:lpstr>Symbol</vt:lpstr>
      <vt:lpstr>Tahoma</vt:lpstr>
      <vt:lpstr>Wingdings</vt:lpstr>
      <vt:lpstr>Custom Design</vt:lpstr>
      <vt:lpstr>DMDC Basic Background</vt:lpstr>
      <vt:lpstr>Beneficiary Web  Enrollment (BWE) Screenshots</vt:lpstr>
      <vt:lpstr>Enrollments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 </vt:lpstr>
      <vt:lpstr>Enrollments (cont.)</vt:lpstr>
      <vt:lpstr>Update Address</vt:lpstr>
      <vt:lpstr>Update Address</vt:lpstr>
      <vt:lpstr>Transfer</vt:lpstr>
      <vt:lpstr>Transfer (cont.)</vt:lpstr>
      <vt:lpstr>Transfer (cont.)</vt:lpstr>
      <vt:lpstr>Transfer (cont.)</vt:lpstr>
      <vt:lpstr>Transfer (cont.)</vt:lpstr>
      <vt:lpstr>Transfer (cont.)</vt:lpstr>
      <vt:lpstr>Transfer (cont.)</vt:lpstr>
      <vt:lpstr>Transfer (cont.)</vt:lpstr>
      <vt:lpstr>PCM Change</vt:lpstr>
      <vt:lpstr>PCM Change (cont.)</vt:lpstr>
      <vt:lpstr>PCM Change (cont.)</vt:lpstr>
      <vt:lpstr>PCM Change (cont.)</vt:lpstr>
      <vt:lpstr>PCM Change (cont.)</vt:lpstr>
      <vt:lpstr>PCM Change (cont.)</vt:lpstr>
      <vt:lpstr>PCM Change (cont.)</vt:lpstr>
      <vt:lpstr>PCM Change (cont.)</vt:lpstr>
      <vt:lpstr>Plan Change</vt:lpstr>
      <vt:lpstr>Plan Change (cont.)</vt:lpstr>
      <vt:lpstr>Plan Change (cont.)</vt:lpstr>
      <vt:lpstr>Plan Change (cont.)</vt:lpstr>
      <vt:lpstr>Plan Change (cont.)</vt:lpstr>
      <vt:lpstr>Plan Change (cont.)</vt:lpstr>
      <vt:lpstr>Plan Change (cont.)</vt:lpstr>
      <vt:lpstr>Plan Change (cont.)</vt:lpstr>
      <vt:lpstr>Plan Change (cont.)</vt:lpstr>
      <vt:lpstr>Disenrollments</vt:lpstr>
    </vt:vector>
  </TitlesOfParts>
  <Company>Defense Manpower Data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BWE</dc:title>
  <dc:creator>DMDC</dc:creator>
  <dc:description>All executive briefing slides</dc:description>
  <cp:lastModifiedBy>Wilkerson, Michelle K CTR DHA TRICARE HP (USA)</cp:lastModifiedBy>
  <cp:revision>505</cp:revision>
  <cp:lastPrinted>2011-10-11T16:47:07Z</cp:lastPrinted>
  <dcterms:created xsi:type="dcterms:W3CDTF">2011-10-06T21:00:22Z</dcterms:created>
  <dcterms:modified xsi:type="dcterms:W3CDTF">2022-07-26T13:45:11Z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2PYX4VNVWJ5T-2-219</vt:lpwstr>
  </property>
  <property fmtid="{D5CDD505-2E9C-101B-9397-08002B2CF9AE}" pid="3" name="_dlc_DocIdItemGuid">
    <vt:lpwstr>e17a07f1-36aa-4936-99fa-43bbd3ab09da</vt:lpwstr>
  </property>
  <property fmtid="{D5CDD505-2E9C-101B-9397-08002B2CF9AE}" pid="4" name="_dlc_DocIdUrl">
    <vt:lpwstr>http://mydmdc/sites/graphsupp/_layouts/DocIdRedir.aspx?ID=2PYX4VNVWJ5T-2-219, 2PYX4VNVWJ5T-2-219</vt:lpwstr>
  </property>
  <property fmtid="{D5CDD505-2E9C-101B-9397-08002B2CF9AE}" pid="5" name="ContentTypeId">
    <vt:lpwstr>0x0101000A1FCA48E839B74E8DFFED6B2ABB5635</vt:lpwstr>
  </property>
</Properties>
</file>