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308" r:id="rId8"/>
    <p:sldId id="309" r:id="rId9"/>
    <p:sldId id="265" r:id="rId10"/>
    <p:sldId id="267" r:id="rId11"/>
    <p:sldId id="269" r:id="rId12"/>
    <p:sldId id="270" r:id="rId13"/>
    <p:sldId id="272" r:id="rId14"/>
    <p:sldId id="273" r:id="rId15"/>
    <p:sldId id="310" r:id="rId16"/>
    <p:sldId id="311" r:id="rId17"/>
    <p:sldId id="275" r:id="rId18"/>
    <p:sldId id="278" r:id="rId19"/>
    <p:sldId id="280" r:id="rId20"/>
    <p:sldId id="284" r:id="rId21"/>
    <p:sldId id="286" r:id="rId22"/>
    <p:sldId id="287" r:id="rId23"/>
    <p:sldId id="288" r:id="rId24"/>
    <p:sldId id="289" r:id="rId25"/>
    <p:sldId id="290" r:id="rId26"/>
    <p:sldId id="291" r:id="rId27"/>
    <p:sldId id="292" r:id="rId28"/>
    <p:sldId id="293" r:id="rId29"/>
    <p:sldId id="294" r:id="rId30"/>
    <p:sldId id="296" r:id="rId31"/>
    <p:sldId id="297" r:id="rId32"/>
    <p:sldId id="298" r:id="rId33"/>
    <p:sldId id="300" r:id="rId34"/>
    <p:sldId id="302" r:id="rId35"/>
    <p:sldId id="303" r:id="rId36"/>
    <p:sldId id="305" r:id="rId37"/>
    <p:sldId id="306" r:id="rId38"/>
    <p:sldId id="307"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261" autoAdjust="0"/>
  </p:normalViewPr>
  <p:slideViewPr>
    <p:cSldViewPr>
      <p:cViewPr>
        <p:scale>
          <a:sx n="66" d="100"/>
          <a:sy n="66" d="100"/>
        </p:scale>
        <p:origin x="2826"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05E082-50B2-46D6-B103-1E4A5E9C83A5}" type="datetimeFigureOut">
              <a:rPr lang="en-US" smtClean="0"/>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E87D84-64C0-4415-8E72-1E0B2B2C0F2E}" type="slidenum">
              <a:rPr lang="en-US" smtClean="0"/>
              <a:t>‹#›</a:t>
            </a:fld>
            <a:endParaRPr lang="en-US"/>
          </a:p>
        </p:txBody>
      </p:sp>
    </p:spTree>
    <p:extLst>
      <p:ext uri="{BB962C8B-B14F-4D97-AF65-F5344CB8AC3E}">
        <p14:creationId xmlns:p14="http://schemas.microsoft.com/office/powerpoint/2010/main" val="2149993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05E082-50B2-46D6-B103-1E4A5E9C83A5}" type="datetimeFigureOut">
              <a:rPr lang="en-US" smtClean="0"/>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E87D84-64C0-4415-8E72-1E0B2B2C0F2E}" type="slidenum">
              <a:rPr lang="en-US" smtClean="0"/>
              <a:t>‹#›</a:t>
            </a:fld>
            <a:endParaRPr lang="en-US"/>
          </a:p>
        </p:txBody>
      </p:sp>
    </p:spTree>
    <p:extLst>
      <p:ext uri="{BB962C8B-B14F-4D97-AF65-F5344CB8AC3E}">
        <p14:creationId xmlns:p14="http://schemas.microsoft.com/office/powerpoint/2010/main" val="4290521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05E082-50B2-46D6-B103-1E4A5E9C83A5}" type="datetimeFigureOut">
              <a:rPr lang="en-US" smtClean="0"/>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E87D84-64C0-4415-8E72-1E0B2B2C0F2E}" type="slidenum">
              <a:rPr lang="en-US" smtClean="0"/>
              <a:t>‹#›</a:t>
            </a:fld>
            <a:endParaRPr lang="en-US"/>
          </a:p>
        </p:txBody>
      </p:sp>
    </p:spTree>
    <p:extLst>
      <p:ext uri="{BB962C8B-B14F-4D97-AF65-F5344CB8AC3E}">
        <p14:creationId xmlns:p14="http://schemas.microsoft.com/office/powerpoint/2010/main" val="3520461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05E082-50B2-46D6-B103-1E4A5E9C83A5}" type="datetimeFigureOut">
              <a:rPr lang="en-US" smtClean="0"/>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E87D84-64C0-4415-8E72-1E0B2B2C0F2E}" type="slidenum">
              <a:rPr lang="en-US" smtClean="0"/>
              <a:t>‹#›</a:t>
            </a:fld>
            <a:endParaRPr lang="en-US"/>
          </a:p>
        </p:txBody>
      </p:sp>
    </p:spTree>
    <p:extLst>
      <p:ext uri="{BB962C8B-B14F-4D97-AF65-F5344CB8AC3E}">
        <p14:creationId xmlns:p14="http://schemas.microsoft.com/office/powerpoint/2010/main" val="1031443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05E082-50B2-46D6-B103-1E4A5E9C83A5}" type="datetimeFigureOut">
              <a:rPr lang="en-US" smtClean="0"/>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E87D84-64C0-4415-8E72-1E0B2B2C0F2E}" type="slidenum">
              <a:rPr lang="en-US" smtClean="0"/>
              <a:t>‹#›</a:t>
            </a:fld>
            <a:endParaRPr lang="en-US"/>
          </a:p>
        </p:txBody>
      </p:sp>
    </p:spTree>
    <p:extLst>
      <p:ext uri="{BB962C8B-B14F-4D97-AF65-F5344CB8AC3E}">
        <p14:creationId xmlns:p14="http://schemas.microsoft.com/office/powerpoint/2010/main" val="323491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05E082-50B2-46D6-B103-1E4A5E9C83A5}" type="datetimeFigureOut">
              <a:rPr lang="en-US" smtClean="0"/>
              <a:t>7/30/2019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E87D84-64C0-4415-8E72-1E0B2B2C0F2E}" type="slidenum">
              <a:rPr lang="en-US" smtClean="0"/>
              <a:t>‹#›</a:t>
            </a:fld>
            <a:endParaRPr lang="en-US"/>
          </a:p>
        </p:txBody>
      </p:sp>
    </p:spTree>
    <p:extLst>
      <p:ext uri="{BB962C8B-B14F-4D97-AF65-F5344CB8AC3E}">
        <p14:creationId xmlns:p14="http://schemas.microsoft.com/office/powerpoint/2010/main" val="2332202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05E082-50B2-46D6-B103-1E4A5E9C83A5}" type="datetimeFigureOut">
              <a:rPr lang="en-US" smtClean="0"/>
              <a:t>7/30/2019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E87D84-64C0-4415-8E72-1E0B2B2C0F2E}" type="slidenum">
              <a:rPr lang="en-US" smtClean="0"/>
              <a:t>‹#›</a:t>
            </a:fld>
            <a:endParaRPr lang="en-US"/>
          </a:p>
        </p:txBody>
      </p:sp>
    </p:spTree>
    <p:extLst>
      <p:ext uri="{BB962C8B-B14F-4D97-AF65-F5344CB8AC3E}">
        <p14:creationId xmlns:p14="http://schemas.microsoft.com/office/powerpoint/2010/main" val="1335742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05E082-50B2-46D6-B103-1E4A5E9C83A5}" type="datetimeFigureOut">
              <a:rPr lang="en-US" smtClean="0"/>
              <a:t>7/30/2019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E87D84-64C0-4415-8E72-1E0B2B2C0F2E}" type="slidenum">
              <a:rPr lang="en-US" smtClean="0"/>
              <a:t>‹#›</a:t>
            </a:fld>
            <a:endParaRPr lang="en-US"/>
          </a:p>
        </p:txBody>
      </p:sp>
    </p:spTree>
    <p:extLst>
      <p:ext uri="{BB962C8B-B14F-4D97-AF65-F5344CB8AC3E}">
        <p14:creationId xmlns:p14="http://schemas.microsoft.com/office/powerpoint/2010/main" val="4220367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05E082-50B2-46D6-B103-1E4A5E9C83A5}" type="datetimeFigureOut">
              <a:rPr lang="en-US" smtClean="0"/>
              <a:t>7/30/2019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E87D84-64C0-4415-8E72-1E0B2B2C0F2E}" type="slidenum">
              <a:rPr lang="en-US" smtClean="0"/>
              <a:t>‹#›</a:t>
            </a:fld>
            <a:endParaRPr lang="en-US"/>
          </a:p>
        </p:txBody>
      </p:sp>
    </p:spTree>
    <p:extLst>
      <p:ext uri="{BB962C8B-B14F-4D97-AF65-F5344CB8AC3E}">
        <p14:creationId xmlns:p14="http://schemas.microsoft.com/office/powerpoint/2010/main" val="2807895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05E082-50B2-46D6-B103-1E4A5E9C83A5}" type="datetimeFigureOut">
              <a:rPr lang="en-US" smtClean="0"/>
              <a:t>7/30/2019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E87D84-64C0-4415-8E72-1E0B2B2C0F2E}" type="slidenum">
              <a:rPr lang="en-US" smtClean="0"/>
              <a:t>‹#›</a:t>
            </a:fld>
            <a:endParaRPr lang="en-US"/>
          </a:p>
        </p:txBody>
      </p:sp>
    </p:spTree>
    <p:extLst>
      <p:ext uri="{BB962C8B-B14F-4D97-AF65-F5344CB8AC3E}">
        <p14:creationId xmlns:p14="http://schemas.microsoft.com/office/powerpoint/2010/main" val="2224778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05E082-50B2-46D6-B103-1E4A5E9C83A5}" type="datetimeFigureOut">
              <a:rPr lang="en-US" smtClean="0"/>
              <a:t>7/30/2019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E87D84-64C0-4415-8E72-1E0B2B2C0F2E}" type="slidenum">
              <a:rPr lang="en-US" smtClean="0"/>
              <a:t>‹#›</a:t>
            </a:fld>
            <a:endParaRPr lang="en-US"/>
          </a:p>
        </p:txBody>
      </p:sp>
    </p:spTree>
    <p:extLst>
      <p:ext uri="{BB962C8B-B14F-4D97-AF65-F5344CB8AC3E}">
        <p14:creationId xmlns:p14="http://schemas.microsoft.com/office/powerpoint/2010/main" val="729370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05E082-50B2-46D6-B103-1E4A5E9C83A5}" type="datetimeFigureOut">
              <a:rPr lang="en-US" smtClean="0"/>
              <a:t>7/30/2019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E87D84-64C0-4415-8E72-1E0B2B2C0F2E}" type="slidenum">
              <a:rPr lang="en-US" smtClean="0"/>
              <a:t>‹#›</a:t>
            </a:fld>
            <a:endParaRPr lang="en-US"/>
          </a:p>
        </p:txBody>
      </p:sp>
    </p:spTree>
    <p:extLst>
      <p:ext uri="{BB962C8B-B14F-4D97-AF65-F5344CB8AC3E}">
        <p14:creationId xmlns:p14="http://schemas.microsoft.com/office/powerpoint/2010/main" val="2411768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dhs.gov/privacy"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9600"/>
            <a:ext cx="9144000" cy="13415091"/>
          </a:xfrm>
          <a:prstGeom prst="rect">
            <a:avLst/>
          </a:prstGeom>
        </p:spPr>
      </p:pic>
      <p:sp>
        <p:nvSpPr>
          <p:cNvPr id="6" name="TextBox 5"/>
          <p:cNvSpPr txBox="1"/>
          <p:nvPr/>
        </p:nvSpPr>
        <p:spPr>
          <a:xfrm>
            <a:off x="381000" y="152400"/>
            <a:ext cx="8229600" cy="369332"/>
          </a:xfrm>
          <a:prstGeom prst="rect">
            <a:avLst/>
          </a:prstGeom>
          <a:noFill/>
        </p:spPr>
        <p:txBody>
          <a:bodyPr wrap="square" rtlCol="0">
            <a:spAutoFit/>
          </a:bodyPr>
          <a:lstStyle/>
          <a:p>
            <a:r>
              <a:rPr lang="en-US" dirty="0" smtClean="0"/>
              <a:t>I-90 Application Overview: Page One</a:t>
            </a:r>
            <a:endParaRPr lang="en-US" dirty="0"/>
          </a:p>
        </p:txBody>
      </p:sp>
      <p:grpSp>
        <p:nvGrpSpPr>
          <p:cNvPr id="7" name="Group 6"/>
          <p:cNvGrpSpPr/>
          <p:nvPr/>
        </p:nvGrpSpPr>
        <p:grpSpPr>
          <a:xfrm>
            <a:off x="2133600" y="2819400"/>
            <a:ext cx="6705600" cy="10750239"/>
            <a:chOff x="2133600" y="2819400"/>
            <a:chExt cx="6705600" cy="10750239"/>
          </a:xfrm>
        </p:grpSpPr>
        <p:sp>
          <p:nvSpPr>
            <p:cNvPr id="2" name="TextBox 1"/>
            <p:cNvSpPr txBox="1"/>
            <p:nvPr/>
          </p:nvSpPr>
          <p:spPr>
            <a:xfrm>
              <a:off x="2133600" y="2819400"/>
              <a:ext cx="5410200" cy="1692771"/>
            </a:xfrm>
            <a:prstGeom prst="rect">
              <a:avLst/>
            </a:prstGeom>
            <a:solidFill>
              <a:schemeClr val="bg1"/>
            </a:solidFill>
          </p:spPr>
          <p:txBody>
            <a:bodyPr wrap="square" rtlCol="0">
              <a:spAutoFit/>
            </a:bodyPr>
            <a:lstStyle/>
            <a:p>
              <a:r>
                <a:rPr lang="en-US" sz="800" dirty="0"/>
                <a:t>The application (I-90) is used to replace or renew a Permanent Resident </a:t>
              </a:r>
              <a:r>
                <a:rPr lang="en-US" sz="800" dirty="0">
                  <a:solidFill>
                    <a:srgbClr val="FF0000"/>
                  </a:solidFill>
                </a:rPr>
                <a:t>(LPR) </a:t>
              </a:r>
              <a:r>
                <a:rPr lang="en-US" sz="800" dirty="0"/>
                <a:t>Card (formerly known as the Alien Registration Card or referred to as the Green Card) </a:t>
              </a:r>
              <a:r>
                <a:rPr lang="en-US" sz="800" dirty="0">
                  <a:solidFill>
                    <a:srgbClr val="FF0000"/>
                  </a:solidFill>
                </a:rPr>
                <a:t>or an LPR in Commuter Status</a:t>
              </a:r>
              <a:r>
                <a:rPr lang="en-US" sz="800" dirty="0"/>
                <a:t>. </a:t>
              </a:r>
            </a:p>
            <a:p>
              <a:endParaRPr lang="en-US" sz="800" dirty="0"/>
            </a:p>
            <a:p>
              <a:r>
                <a:rPr lang="en-US" sz="800" dirty="0"/>
                <a:t>Submit this application if your Green Card:</a:t>
              </a:r>
            </a:p>
            <a:p>
              <a:r>
                <a:rPr lang="en-US" sz="800" dirty="0"/>
                <a:t>• Has expired</a:t>
              </a:r>
            </a:p>
            <a:p>
              <a:r>
                <a:rPr lang="en-US" sz="800" dirty="0"/>
                <a:t>• Will expire </a:t>
              </a:r>
            </a:p>
            <a:p>
              <a:r>
                <a:rPr lang="en-US" sz="800" dirty="0"/>
                <a:t>• Was lost, stolen, or destroyed</a:t>
              </a:r>
            </a:p>
            <a:p>
              <a:endParaRPr lang="en-US" sz="800" dirty="0"/>
            </a:p>
            <a:p>
              <a:r>
                <a:rPr lang="en-US" sz="800" dirty="0"/>
                <a:t>A Green Card is proof of your permanent resident status in the United States. It also serves as a valid identification document and proof that you are authorized to live and work permanently in the United States.</a:t>
              </a:r>
            </a:p>
            <a:p>
              <a:endParaRPr lang="en-US" sz="800" dirty="0"/>
            </a:p>
            <a:p>
              <a:r>
                <a:rPr lang="en-US" sz="800" dirty="0">
                  <a:solidFill>
                    <a:srgbClr val="FF0000"/>
                  </a:solidFill>
                </a:rPr>
                <a:t>If you are a conditional permanent resident with a 2-year card, you may use this application only if your card is still valid and will not expire in the next 90 days. </a:t>
              </a:r>
            </a:p>
          </p:txBody>
        </p:sp>
        <p:sp>
          <p:nvSpPr>
            <p:cNvPr id="3" name="TextBox 2"/>
            <p:cNvSpPr txBox="1"/>
            <p:nvPr/>
          </p:nvSpPr>
          <p:spPr>
            <a:xfrm>
              <a:off x="2133600" y="4800600"/>
              <a:ext cx="6705600" cy="5334000"/>
            </a:xfrm>
            <a:prstGeom prst="rect">
              <a:avLst/>
            </a:prstGeom>
            <a:solidFill>
              <a:schemeClr val="bg1"/>
            </a:solidFill>
          </p:spPr>
          <p:txBody>
            <a:bodyPr wrap="square" rtlCol="0">
              <a:spAutoFit/>
            </a:bodyPr>
            <a:lstStyle/>
            <a:p>
              <a:r>
                <a:rPr lang="en-US" sz="900" b="1" dirty="0"/>
                <a:t>Eligibility</a:t>
              </a:r>
            </a:p>
            <a:p>
              <a:r>
                <a:rPr lang="en-US" sz="900" dirty="0" smtClean="0"/>
                <a:t>You </a:t>
              </a:r>
              <a:r>
                <a:rPr lang="en-US" sz="900" dirty="0"/>
                <a:t>may be eligible to apply to replace your Green Card if you are a:</a:t>
              </a:r>
            </a:p>
            <a:p>
              <a:endParaRPr lang="en-US" sz="900" dirty="0"/>
            </a:p>
            <a:p>
              <a:r>
                <a:rPr lang="en-US" sz="900" dirty="0"/>
                <a:t>• Lawful permanent resident</a:t>
              </a:r>
            </a:p>
            <a:p>
              <a:r>
                <a:rPr lang="en-US" sz="900" dirty="0"/>
                <a:t>• Permanent resident in commuter status </a:t>
              </a:r>
            </a:p>
            <a:p>
              <a:r>
                <a:rPr lang="en-US" sz="900" dirty="0"/>
                <a:t>• Conditional permanent resident whose current Green Card will not expire in the next 90 days</a:t>
              </a:r>
            </a:p>
            <a:p>
              <a:endParaRPr lang="en-US" sz="900" dirty="0"/>
            </a:p>
            <a:p>
              <a:r>
                <a:rPr lang="en-US" sz="900" dirty="0"/>
                <a:t>If you are a conditional permanent resident with a </a:t>
              </a:r>
              <a:r>
                <a:rPr lang="en-US" sz="900" dirty="0">
                  <a:solidFill>
                    <a:srgbClr val="FF0000"/>
                  </a:solidFill>
                </a:rPr>
                <a:t>2 year card </a:t>
              </a:r>
              <a:r>
                <a:rPr lang="en-US" sz="900" dirty="0"/>
                <a:t>and your Green Card has expired or will expire in the next 90 days, you will need to:  </a:t>
              </a:r>
            </a:p>
            <a:p>
              <a:endParaRPr lang="en-US" sz="900" dirty="0"/>
            </a:p>
            <a:p>
              <a:r>
                <a:rPr lang="en-US" sz="900" dirty="0"/>
                <a:t>• File a Petition to Remove Conditions on Residence (I-751), </a:t>
              </a:r>
              <a:r>
                <a:rPr lang="en-US" sz="900" dirty="0">
                  <a:solidFill>
                    <a:srgbClr val="FF0000"/>
                  </a:solidFill>
                </a:rPr>
                <a:t>if you obtained your conditional permanent resident status through marriage to a U.S. citizen or lawful permanent resident; or</a:t>
              </a:r>
            </a:p>
            <a:p>
              <a:r>
                <a:rPr lang="en-US" sz="900" dirty="0">
                  <a:solidFill>
                    <a:srgbClr val="FF0000"/>
                  </a:solidFill>
                </a:rPr>
                <a:t>• File a Petition by Entrepreneur to Remove Conditions on Permanent Resident Status (I-829), if you obtained your conditional permanent resident status based on the creation of a new commercial enterprise and a financial investment in the United States. </a:t>
              </a:r>
              <a:endParaRPr lang="en-US" sz="900" dirty="0" smtClean="0">
                <a:solidFill>
                  <a:srgbClr val="FF0000"/>
                </a:solidFill>
              </a:endParaRPr>
            </a:p>
            <a:p>
              <a:endParaRPr lang="en-US" sz="900" dirty="0"/>
            </a:p>
            <a:p>
              <a:r>
                <a:rPr lang="en-US" sz="900" b="1" dirty="0" smtClean="0"/>
                <a:t>Fee</a:t>
              </a:r>
            </a:p>
            <a:p>
              <a:r>
                <a:rPr lang="en-US" sz="900" dirty="0"/>
                <a:t>We will automatically calculate the cost for you when you submit your application. </a:t>
              </a:r>
            </a:p>
            <a:p>
              <a:endParaRPr lang="en-US" sz="900" dirty="0"/>
            </a:p>
            <a:p>
              <a:r>
                <a:rPr lang="en-US" sz="900" dirty="0"/>
                <a:t>The application fee is $540. This includes the $455 standard fee plus an $85 biometrics service fee. You do not have to pay the application fee if: </a:t>
              </a:r>
            </a:p>
            <a:p>
              <a:endParaRPr lang="en-US" sz="900" dirty="0"/>
            </a:p>
            <a:p>
              <a:r>
                <a:rPr lang="en-US" sz="900" dirty="0"/>
                <a:t>• Your previous card was issued but never delivered </a:t>
              </a:r>
            </a:p>
            <a:p>
              <a:r>
                <a:rPr lang="en-US" sz="900" dirty="0"/>
                <a:t>• Your card was incorrect because of a Department of Homeland Security (DHS) error</a:t>
              </a:r>
            </a:p>
            <a:p>
              <a:endParaRPr lang="en-US" sz="900" dirty="0"/>
            </a:p>
            <a:p>
              <a:r>
                <a:rPr lang="en-US" sz="900" dirty="0"/>
                <a:t>If you are 14 years old and your card will expire after your 16th birthday, you only have to pay the $85 biometrics fee.</a:t>
              </a:r>
            </a:p>
            <a:p>
              <a:endParaRPr lang="en-US" sz="900" b="1" dirty="0"/>
            </a:p>
            <a:p>
              <a:r>
                <a:rPr lang="en-US" sz="900" dirty="0"/>
                <a:t>Learn more about &lt;a </a:t>
              </a:r>
              <a:r>
                <a:rPr lang="en-US" sz="900" dirty="0" err="1"/>
                <a:t>href</a:t>
              </a:r>
              <a:r>
                <a:rPr lang="en-US" sz="900" dirty="0"/>
                <a:t>="https://www.uscis.gov/feewaiver"&gt;filing a fee waiver&lt;/a</a:t>
              </a:r>
              <a:r>
                <a:rPr lang="en-US" sz="900" dirty="0" smtClean="0"/>
                <a:t>&gt;.</a:t>
              </a:r>
            </a:p>
            <a:p>
              <a:endParaRPr lang="en-US" sz="900" dirty="0"/>
            </a:p>
            <a:p>
              <a:r>
                <a:rPr lang="en-US" sz="900" b="1" dirty="0"/>
                <a:t>Filing </a:t>
              </a:r>
              <a:r>
                <a:rPr lang="en-US" sz="900" b="1" dirty="0" smtClean="0"/>
                <a:t>online</a:t>
              </a:r>
            </a:p>
            <a:p>
              <a:r>
                <a:rPr lang="en-US" sz="900" dirty="0"/>
                <a:t>Submitting your form online is the same as mailing in a completed paper form. They both gather the same information and cost the same</a:t>
              </a:r>
              <a:r>
                <a:rPr lang="en-US" sz="900" dirty="0" smtClean="0"/>
                <a:t>.</a:t>
              </a:r>
            </a:p>
            <a:p>
              <a:endParaRPr lang="en-US" sz="900" dirty="0"/>
            </a:p>
            <a:p>
              <a:r>
                <a:rPr lang="en-US" sz="900" b="1" dirty="0"/>
                <a:t>Documents you may </a:t>
              </a:r>
              <a:r>
                <a:rPr lang="en-US" sz="900" b="1" dirty="0" smtClean="0"/>
                <a:t>need</a:t>
              </a:r>
            </a:p>
            <a:p>
              <a:r>
                <a:rPr lang="en-US" sz="900" dirty="0"/>
                <a:t>We will automatically determine which documents you should provide us as you fill out your application.</a:t>
              </a:r>
            </a:p>
            <a:p>
              <a:endParaRPr lang="en-US" sz="900" dirty="0"/>
            </a:p>
            <a:p>
              <a:r>
                <a:rPr lang="en-US" sz="900" dirty="0"/>
                <a:t>The documents you need will depend on your current immigration status and the reason you are requesting a new card. In most cases, it will be helpful for you to have your current Green Card or a government-issued identification card on hand as you complete your application.</a:t>
              </a:r>
            </a:p>
          </p:txBody>
        </p:sp>
        <p:sp>
          <p:nvSpPr>
            <p:cNvPr id="5" name="TextBox 4"/>
            <p:cNvSpPr txBox="1"/>
            <p:nvPr/>
          </p:nvSpPr>
          <p:spPr>
            <a:xfrm>
              <a:off x="2133600" y="10430318"/>
              <a:ext cx="6705600" cy="3139321"/>
            </a:xfrm>
            <a:prstGeom prst="rect">
              <a:avLst/>
            </a:prstGeom>
            <a:solidFill>
              <a:schemeClr val="bg1"/>
            </a:solidFill>
          </p:spPr>
          <p:txBody>
            <a:bodyPr wrap="square" rtlCol="0">
              <a:spAutoFit/>
            </a:bodyPr>
            <a:lstStyle/>
            <a:p>
              <a:r>
                <a:rPr lang="en-US" sz="900" b="1" dirty="0"/>
                <a:t>Track your case </a:t>
              </a:r>
              <a:r>
                <a:rPr lang="en-US" sz="900" b="1" dirty="0" smtClean="0"/>
                <a:t>online</a:t>
              </a:r>
            </a:p>
            <a:p>
              <a:r>
                <a:rPr lang="en-US" sz="900" dirty="0"/>
                <a:t>After you submit your form, you can track its status through your USCIS account. Sign in to your account often to check your case status and read any important messages from USCIS</a:t>
              </a:r>
              <a:r>
                <a:rPr lang="en-US" sz="900" dirty="0" smtClean="0"/>
                <a:t>.</a:t>
              </a:r>
            </a:p>
            <a:p>
              <a:endParaRPr lang="en-US" sz="900" dirty="0"/>
            </a:p>
            <a:p>
              <a:r>
                <a:rPr lang="en-US" sz="900" b="1" dirty="0"/>
                <a:t>Respond to requests for </a:t>
              </a:r>
              <a:r>
                <a:rPr lang="en-US" sz="900" b="1" dirty="0" smtClean="0"/>
                <a:t>information</a:t>
              </a:r>
            </a:p>
            <a:p>
              <a:r>
                <a:rPr lang="en-US" sz="900" dirty="0"/>
                <a:t>If we need more information from you, we will send you a Request for Evidence (RFE) or Request for Information (RFI). You can respond to our request and upload your documents through your USCIS account. </a:t>
              </a:r>
              <a:endParaRPr lang="en-US" sz="900" dirty="0" smtClean="0"/>
            </a:p>
            <a:p>
              <a:endParaRPr lang="en-US" sz="900" dirty="0"/>
            </a:p>
            <a:p>
              <a:r>
                <a:rPr lang="en-US" sz="900" b="1" dirty="0"/>
                <a:t>Provide your biometrics </a:t>
              </a:r>
              <a:endParaRPr lang="en-US" sz="900" b="1" dirty="0" smtClean="0"/>
            </a:p>
            <a:p>
              <a:r>
                <a:rPr lang="en-US" sz="900" dirty="0"/>
                <a:t>A few weeks after you submit your application, we will contact you to schedule an appointment at an Application Support Center near you. At the appointment, we will get your fingerprints, photograph, and signature.</a:t>
              </a:r>
            </a:p>
            <a:p>
              <a:endParaRPr lang="en-US" sz="900" dirty="0"/>
            </a:p>
            <a:p>
              <a:r>
                <a:rPr lang="en-US" sz="900" dirty="0">
                  <a:solidFill>
                    <a:srgbClr val="FF0000"/>
                  </a:solidFill>
                </a:rPr>
                <a:t>NOTE:  If you are temporarily outside of the United States due to U.S. military or government orders and you are required to include a biometrics service fee with your application, please also include a properly completed Form FD-258 (fingerprint card) and a passport-style photo with your application.  (See the Part 2. Application Type, Reason for Application, Section A. or Section B. of the Form I-90 Instructions for further information of who must include a biometric services fee</a:t>
              </a:r>
              <a:r>
                <a:rPr lang="en-US" sz="900" dirty="0" smtClean="0">
                  <a:solidFill>
                    <a:srgbClr val="FF0000"/>
                  </a:solidFill>
                </a:rPr>
                <a:t>.)</a:t>
              </a:r>
            </a:p>
            <a:p>
              <a:endParaRPr lang="en-US" sz="900" dirty="0"/>
            </a:p>
            <a:p>
              <a:r>
                <a:rPr lang="en-US" sz="900" b="1" dirty="0"/>
                <a:t>Receive your </a:t>
              </a:r>
              <a:r>
                <a:rPr lang="en-US" sz="900" b="1" dirty="0" smtClean="0"/>
                <a:t>card</a:t>
              </a:r>
            </a:p>
            <a:p>
              <a:r>
                <a:rPr lang="en-US" sz="900" dirty="0"/>
                <a:t>Once your application is approved, we will mail you your new Green Card. If your card cannot be delivered to your mailing address, we will hold it for up to 1 year before we destroy it. You can request that we resend your card by filing another application and indicating that your card was issued but never received. </a:t>
              </a:r>
              <a:endParaRPr lang="en-US" sz="900" dirty="0" smtClean="0"/>
            </a:p>
            <a:p>
              <a:endParaRPr lang="en-US" sz="900" dirty="0"/>
            </a:p>
          </p:txBody>
        </p:sp>
      </p:grpSp>
    </p:spTree>
    <p:extLst>
      <p:ext uri="{BB962C8B-B14F-4D97-AF65-F5344CB8AC3E}">
        <p14:creationId xmlns:p14="http://schemas.microsoft.com/office/powerpoint/2010/main" val="1203189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32" y="609600"/>
            <a:ext cx="9133668" cy="13723663"/>
          </a:xfrm>
          <a:prstGeom prst="rect">
            <a:avLst/>
          </a:prstGeom>
        </p:spPr>
      </p:pic>
      <p:sp>
        <p:nvSpPr>
          <p:cNvPr id="7" name="TextBox 6"/>
          <p:cNvSpPr txBox="1"/>
          <p:nvPr/>
        </p:nvSpPr>
        <p:spPr>
          <a:xfrm>
            <a:off x="381000" y="152400"/>
            <a:ext cx="8229600" cy="369332"/>
          </a:xfrm>
          <a:prstGeom prst="rect">
            <a:avLst/>
          </a:prstGeom>
          <a:noFill/>
        </p:spPr>
        <p:txBody>
          <a:bodyPr wrap="square" rtlCol="0">
            <a:spAutoFit/>
          </a:bodyPr>
          <a:lstStyle/>
          <a:p>
            <a:r>
              <a:rPr lang="en-US" dirty="0" smtClean="0"/>
              <a:t>About You: Where you were born: Place of birth</a:t>
            </a:r>
            <a:endParaRPr lang="en-US" dirty="0"/>
          </a:p>
        </p:txBody>
      </p:sp>
    </p:spTree>
    <p:extLst>
      <p:ext uri="{BB962C8B-B14F-4D97-AF65-F5344CB8AC3E}">
        <p14:creationId xmlns:p14="http://schemas.microsoft.com/office/powerpoint/2010/main" val="3523694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152400"/>
            <a:ext cx="8229600" cy="369332"/>
          </a:xfrm>
          <a:prstGeom prst="rect">
            <a:avLst/>
          </a:prstGeom>
          <a:noFill/>
        </p:spPr>
        <p:txBody>
          <a:bodyPr wrap="square" rtlCol="0">
            <a:spAutoFit/>
          </a:bodyPr>
          <a:lstStyle/>
          <a:p>
            <a:r>
              <a:rPr lang="en-US" dirty="0" smtClean="0"/>
              <a:t>About You: Where you were born: Mother’s and father’s names</a:t>
            </a:r>
            <a:endParaRPr lang="en-US" dirty="0"/>
          </a:p>
        </p:txBody>
      </p:sp>
      <p:grpSp>
        <p:nvGrpSpPr>
          <p:cNvPr id="20" name="Group 19"/>
          <p:cNvGrpSpPr/>
          <p:nvPr/>
        </p:nvGrpSpPr>
        <p:grpSpPr>
          <a:xfrm>
            <a:off x="2875" y="609600"/>
            <a:ext cx="9141125" cy="13654507"/>
            <a:chOff x="2875" y="609600"/>
            <a:chExt cx="9141125" cy="13654507"/>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75" y="609600"/>
              <a:ext cx="9141125" cy="13654507"/>
            </a:xfrm>
            <a:prstGeom prst="rect">
              <a:avLst/>
            </a:prstGeom>
          </p:spPr>
        </p:pic>
        <p:sp>
          <p:nvSpPr>
            <p:cNvPr id="2" name="TextBox 1"/>
            <p:cNvSpPr txBox="1"/>
            <p:nvPr/>
          </p:nvSpPr>
          <p:spPr>
            <a:xfrm>
              <a:off x="2667000" y="3352800"/>
              <a:ext cx="3505200" cy="338554"/>
            </a:xfrm>
            <a:prstGeom prst="rect">
              <a:avLst/>
            </a:prstGeom>
            <a:solidFill>
              <a:schemeClr val="bg1"/>
            </a:solidFill>
          </p:spPr>
          <p:txBody>
            <a:bodyPr wrap="square" rtlCol="0">
              <a:spAutoFit/>
            </a:bodyPr>
            <a:lstStyle/>
            <a:p>
              <a:r>
                <a:rPr lang="en-US" sz="1600" dirty="0">
                  <a:solidFill>
                    <a:srgbClr val="FF0000"/>
                  </a:solidFill>
                </a:rPr>
                <a:t>What is your parent 1 Legal Name?</a:t>
              </a:r>
            </a:p>
          </p:txBody>
        </p:sp>
        <p:sp>
          <p:nvSpPr>
            <p:cNvPr id="5" name="TextBox 4"/>
            <p:cNvSpPr txBox="1"/>
            <p:nvPr/>
          </p:nvSpPr>
          <p:spPr>
            <a:xfrm>
              <a:off x="2667000" y="4876800"/>
              <a:ext cx="3505200" cy="338554"/>
            </a:xfrm>
            <a:prstGeom prst="rect">
              <a:avLst/>
            </a:prstGeom>
            <a:solidFill>
              <a:schemeClr val="bg1"/>
            </a:solidFill>
          </p:spPr>
          <p:txBody>
            <a:bodyPr wrap="square" rtlCol="0">
              <a:spAutoFit/>
            </a:bodyPr>
            <a:lstStyle/>
            <a:p>
              <a:r>
                <a:rPr lang="en-US" sz="1600" dirty="0">
                  <a:solidFill>
                    <a:srgbClr val="FF0000"/>
                  </a:solidFill>
                </a:rPr>
                <a:t>What is your parent </a:t>
              </a:r>
              <a:r>
                <a:rPr lang="en-US" sz="1600" dirty="0" smtClean="0">
                  <a:solidFill>
                    <a:srgbClr val="FF0000"/>
                  </a:solidFill>
                </a:rPr>
                <a:t>2 </a:t>
              </a:r>
              <a:r>
                <a:rPr lang="en-US" sz="1600" dirty="0">
                  <a:solidFill>
                    <a:srgbClr val="FF0000"/>
                  </a:solidFill>
                </a:rPr>
                <a:t>Legal Name?</a:t>
              </a:r>
            </a:p>
          </p:txBody>
        </p:sp>
        <p:sp>
          <p:nvSpPr>
            <p:cNvPr id="3" name="Rectangle 2"/>
            <p:cNvSpPr/>
            <p:nvPr/>
          </p:nvSpPr>
          <p:spPr>
            <a:xfrm>
              <a:off x="2743200" y="3691354"/>
              <a:ext cx="4724400" cy="7282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743200" y="3779222"/>
              <a:ext cx="1828800" cy="276999"/>
            </a:xfrm>
            <a:prstGeom prst="rect">
              <a:avLst/>
            </a:prstGeom>
            <a:noFill/>
          </p:spPr>
          <p:txBody>
            <a:bodyPr wrap="square" rtlCol="0">
              <a:spAutoFit/>
            </a:bodyPr>
            <a:lstStyle/>
            <a:p>
              <a:r>
                <a:rPr lang="en-US" sz="1200" dirty="0" smtClean="0">
                  <a:solidFill>
                    <a:srgbClr val="FF0000"/>
                  </a:solidFill>
                </a:rPr>
                <a:t>Given name (first name)</a:t>
              </a:r>
              <a:endParaRPr lang="en-US" sz="1200" dirty="0">
                <a:solidFill>
                  <a:srgbClr val="FF0000"/>
                </a:solidFill>
              </a:endParaRPr>
            </a:p>
          </p:txBody>
        </p:sp>
        <p:sp>
          <p:nvSpPr>
            <p:cNvPr id="8" name="TextBox 7"/>
            <p:cNvSpPr txBox="1"/>
            <p:nvPr/>
          </p:nvSpPr>
          <p:spPr>
            <a:xfrm>
              <a:off x="2743200" y="4066401"/>
              <a:ext cx="1828800" cy="276999"/>
            </a:xfrm>
            <a:prstGeom prst="rect">
              <a:avLst/>
            </a:prstGeom>
            <a:noFill/>
          </p:spPr>
          <p:txBody>
            <a:bodyPr wrap="square" rtlCol="0">
              <a:spAutoFit/>
            </a:bodyPr>
            <a:lstStyle/>
            <a:p>
              <a:r>
                <a:rPr lang="en-US" sz="1200" dirty="0" smtClean="0">
                  <a:solidFill>
                    <a:srgbClr val="FF0000"/>
                  </a:solidFill>
                </a:rPr>
                <a:t>Family name (last name)</a:t>
              </a:r>
              <a:endParaRPr lang="en-US" sz="1200" dirty="0">
                <a:solidFill>
                  <a:srgbClr val="FF0000"/>
                </a:solidFill>
              </a:endParaRPr>
            </a:p>
          </p:txBody>
        </p:sp>
        <p:sp>
          <p:nvSpPr>
            <p:cNvPr id="9" name="Rectangle 8"/>
            <p:cNvSpPr/>
            <p:nvPr/>
          </p:nvSpPr>
          <p:spPr>
            <a:xfrm>
              <a:off x="4421037" y="3808601"/>
              <a:ext cx="2057400" cy="230832"/>
            </a:xfrm>
            <a:prstGeom prst="rect">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421037" y="4122748"/>
              <a:ext cx="2057400" cy="230832"/>
            </a:xfrm>
            <a:prstGeom prst="rect">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438400" y="5174158"/>
              <a:ext cx="4876800" cy="8456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743200" y="5410200"/>
              <a:ext cx="1828800" cy="276999"/>
            </a:xfrm>
            <a:prstGeom prst="rect">
              <a:avLst/>
            </a:prstGeom>
            <a:noFill/>
          </p:spPr>
          <p:txBody>
            <a:bodyPr wrap="square" rtlCol="0">
              <a:spAutoFit/>
            </a:bodyPr>
            <a:lstStyle/>
            <a:p>
              <a:r>
                <a:rPr lang="en-US" sz="1200" dirty="0" smtClean="0">
                  <a:solidFill>
                    <a:srgbClr val="FF0000"/>
                  </a:solidFill>
                </a:rPr>
                <a:t>Given name (first name)</a:t>
              </a:r>
              <a:endParaRPr lang="en-US" sz="1200" dirty="0">
                <a:solidFill>
                  <a:srgbClr val="FF0000"/>
                </a:solidFill>
              </a:endParaRPr>
            </a:p>
          </p:txBody>
        </p:sp>
        <p:sp>
          <p:nvSpPr>
            <p:cNvPr id="12" name="TextBox 11"/>
            <p:cNvSpPr txBox="1"/>
            <p:nvPr/>
          </p:nvSpPr>
          <p:spPr>
            <a:xfrm>
              <a:off x="2743200" y="5697379"/>
              <a:ext cx="1828800" cy="276999"/>
            </a:xfrm>
            <a:prstGeom prst="rect">
              <a:avLst/>
            </a:prstGeom>
            <a:noFill/>
          </p:spPr>
          <p:txBody>
            <a:bodyPr wrap="square" rtlCol="0">
              <a:spAutoFit/>
            </a:bodyPr>
            <a:lstStyle/>
            <a:p>
              <a:r>
                <a:rPr lang="en-US" sz="1200" dirty="0" smtClean="0">
                  <a:solidFill>
                    <a:srgbClr val="FF0000"/>
                  </a:solidFill>
                </a:rPr>
                <a:t>Family name (last name)</a:t>
              </a:r>
              <a:endParaRPr lang="en-US" sz="1200" dirty="0">
                <a:solidFill>
                  <a:srgbClr val="FF0000"/>
                </a:solidFill>
              </a:endParaRPr>
            </a:p>
          </p:txBody>
        </p:sp>
        <p:sp>
          <p:nvSpPr>
            <p:cNvPr id="13" name="Rectangle 12"/>
            <p:cNvSpPr/>
            <p:nvPr/>
          </p:nvSpPr>
          <p:spPr>
            <a:xfrm>
              <a:off x="4421037" y="5439579"/>
              <a:ext cx="2057400" cy="230832"/>
            </a:xfrm>
            <a:prstGeom prst="rect">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21037" y="5753726"/>
              <a:ext cx="2057400" cy="230832"/>
            </a:xfrm>
            <a:prstGeom prst="rect">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43200" y="4419600"/>
              <a:ext cx="1828800" cy="276999"/>
            </a:xfrm>
            <a:prstGeom prst="rect">
              <a:avLst/>
            </a:prstGeom>
            <a:solidFill>
              <a:schemeClr val="bg1"/>
            </a:solidFill>
          </p:spPr>
          <p:txBody>
            <a:bodyPr wrap="square" rtlCol="0">
              <a:spAutoFit/>
            </a:bodyPr>
            <a:lstStyle/>
            <a:p>
              <a:r>
                <a:rPr lang="en-US" sz="1200" dirty="0" smtClean="0">
                  <a:solidFill>
                    <a:srgbClr val="FF0000"/>
                  </a:solidFill>
                </a:rPr>
                <a:t>Middle name</a:t>
              </a:r>
              <a:endParaRPr lang="en-US" sz="1200" dirty="0">
                <a:solidFill>
                  <a:srgbClr val="FF0000"/>
                </a:solidFill>
              </a:endParaRPr>
            </a:p>
          </p:txBody>
        </p:sp>
        <p:sp>
          <p:nvSpPr>
            <p:cNvPr id="17" name="Rectangle 16"/>
            <p:cNvSpPr/>
            <p:nvPr/>
          </p:nvSpPr>
          <p:spPr>
            <a:xfrm>
              <a:off x="4421037" y="4475947"/>
              <a:ext cx="2057400" cy="230832"/>
            </a:xfrm>
            <a:prstGeom prst="rect">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743200" y="6019800"/>
              <a:ext cx="1828800" cy="276999"/>
            </a:xfrm>
            <a:prstGeom prst="rect">
              <a:avLst/>
            </a:prstGeom>
            <a:solidFill>
              <a:schemeClr val="bg1"/>
            </a:solidFill>
          </p:spPr>
          <p:txBody>
            <a:bodyPr wrap="square" rtlCol="0">
              <a:spAutoFit/>
            </a:bodyPr>
            <a:lstStyle/>
            <a:p>
              <a:r>
                <a:rPr lang="en-US" sz="1200" dirty="0" smtClean="0">
                  <a:solidFill>
                    <a:srgbClr val="FF0000"/>
                  </a:solidFill>
                </a:rPr>
                <a:t>Middle name</a:t>
              </a:r>
              <a:endParaRPr lang="en-US" sz="1200" dirty="0">
                <a:solidFill>
                  <a:srgbClr val="FF0000"/>
                </a:solidFill>
              </a:endParaRPr>
            </a:p>
          </p:txBody>
        </p:sp>
        <p:sp>
          <p:nvSpPr>
            <p:cNvPr id="19" name="Rectangle 18"/>
            <p:cNvSpPr/>
            <p:nvPr/>
          </p:nvSpPr>
          <p:spPr>
            <a:xfrm>
              <a:off x="4421037" y="6076147"/>
              <a:ext cx="2057400" cy="230832"/>
            </a:xfrm>
            <a:prstGeom prst="rect">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64741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152400"/>
            <a:ext cx="8229600" cy="369332"/>
          </a:xfrm>
          <a:prstGeom prst="rect">
            <a:avLst/>
          </a:prstGeom>
          <a:noFill/>
        </p:spPr>
        <p:txBody>
          <a:bodyPr wrap="square" rtlCol="0">
            <a:spAutoFit/>
          </a:bodyPr>
          <a:lstStyle/>
          <a:p>
            <a:r>
              <a:rPr lang="en-US" dirty="0" smtClean="0"/>
              <a:t>About You: Your immigration information: Class of admission </a:t>
            </a:r>
            <a:endParaRPr lang="en-US" dirty="0"/>
          </a:p>
        </p:txBody>
      </p:sp>
      <p:grpSp>
        <p:nvGrpSpPr>
          <p:cNvPr id="5" name="Group 4"/>
          <p:cNvGrpSpPr/>
          <p:nvPr/>
        </p:nvGrpSpPr>
        <p:grpSpPr>
          <a:xfrm>
            <a:off x="0" y="609600"/>
            <a:ext cx="9174192" cy="14316025"/>
            <a:chOff x="0" y="609600"/>
            <a:chExt cx="9174192" cy="14316025"/>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9600"/>
              <a:ext cx="9174192" cy="14316025"/>
            </a:xfrm>
            <a:prstGeom prst="rect">
              <a:avLst/>
            </a:prstGeom>
          </p:spPr>
        </p:pic>
        <p:sp>
          <p:nvSpPr>
            <p:cNvPr id="2" name="TextBox 1"/>
            <p:cNvSpPr txBox="1"/>
            <p:nvPr/>
          </p:nvSpPr>
          <p:spPr>
            <a:xfrm>
              <a:off x="2819400" y="7543800"/>
              <a:ext cx="4800600" cy="307777"/>
            </a:xfrm>
            <a:prstGeom prst="rect">
              <a:avLst/>
            </a:prstGeom>
            <a:solidFill>
              <a:schemeClr val="bg1"/>
            </a:solidFill>
          </p:spPr>
          <p:txBody>
            <a:bodyPr wrap="square" rtlCol="0">
              <a:spAutoFit/>
            </a:bodyPr>
            <a:lstStyle/>
            <a:p>
              <a:r>
                <a:rPr lang="en-US" sz="1400" dirty="0" smtClean="0">
                  <a:solidFill>
                    <a:srgbClr val="FF0000"/>
                  </a:solidFill>
                </a:rPr>
                <a:t>What was your date of admission?</a:t>
              </a:r>
              <a:endParaRPr lang="en-US" sz="1400" dirty="0">
                <a:solidFill>
                  <a:srgbClr val="FF0000"/>
                </a:solidFill>
              </a:endParaRPr>
            </a:p>
          </p:txBody>
        </p:sp>
        <p:sp>
          <p:nvSpPr>
            <p:cNvPr id="3" name="TextBox 2"/>
            <p:cNvSpPr txBox="1"/>
            <p:nvPr/>
          </p:nvSpPr>
          <p:spPr>
            <a:xfrm>
              <a:off x="2895600" y="7851577"/>
              <a:ext cx="1143000" cy="261610"/>
            </a:xfrm>
            <a:prstGeom prst="rect">
              <a:avLst/>
            </a:prstGeom>
            <a:solidFill>
              <a:schemeClr val="bg1"/>
            </a:solidFill>
            <a:ln>
              <a:solidFill>
                <a:schemeClr val="bg1">
                  <a:lumMod val="85000"/>
                </a:schemeClr>
              </a:solidFill>
            </a:ln>
          </p:spPr>
          <p:txBody>
            <a:bodyPr wrap="square" rtlCol="0">
              <a:spAutoFit/>
            </a:bodyPr>
            <a:lstStyle/>
            <a:p>
              <a:r>
                <a:rPr lang="en-US" sz="1100" dirty="0" smtClean="0">
                  <a:solidFill>
                    <a:srgbClr val="FF0000"/>
                  </a:solidFill>
                </a:rPr>
                <a:t>MM/DD/YYYY</a:t>
              </a:r>
              <a:endParaRPr lang="en-US" sz="1100" dirty="0">
                <a:solidFill>
                  <a:srgbClr val="FF0000"/>
                </a:solidFill>
              </a:endParaRPr>
            </a:p>
          </p:txBody>
        </p:sp>
        <p:cxnSp>
          <p:nvCxnSpPr>
            <p:cNvPr id="7" name="Straight Connector 6"/>
            <p:cNvCxnSpPr/>
            <p:nvPr/>
          </p:nvCxnSpPr>
          <p:spPr>
            <a:xfrm>
              <a:off x="2819400" y="7543800"/>
              <a:ext cx="3276600"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36379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9600"/>
            <a:ext cx="9144000" cy="13788450"/>
          </a:xfrm>
          <a:prstGeom prst="rect">
            <a:avLst/>
          </a:prstGeom>
        </p:spPr>
      </p:pic>
      <p:sp>
        <p:nvSpPr>
          <p:cNvPr id="6" name="TextBox 5"/>
          <p:cNvSpPr txBox="1"/>
          <p:nvPr/>
        </p:nvSpPr>
        <p:spPr>
          <a:xfrm>
            <a:off x="381000" y="152400"/>
            <a:ext cx="8229600" cy="369332"/>
          </a:xfrm>
          <a:prstGeom prst="rect">
            <a:avLst/>
          </a:prstGeom>
          <a:noFill/>
        </p:spPr>
        <p:txBody>
          <a:bodyPr wrap="square" rtlCol="0">
            <a:spAutoFit/>
          </a:bodyPr>
          <a:lstStyle/>
          <a:p>
            <a:r>
              <a:rPr lang="en-US" dirty="0" smtClean="0"/>
              <a:t>About You: Your immigration information: U.S. entry</a:t>
            </a:r>
            <a:endParaRPr lang="en-US" dirty="0"/>
          </a:p>
        </p:txBody>
      </p:sp>
    </p:spTree>
    <p:extLst>
      <p:ext uri="{BB962C8B-B14F-4D97-AF65-F5344CB8AC3E}">
        <p14:creationId xmlns:p14="http://schemas.microsoft.com/office/powerpoint/2010/main" val="3234826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152400"/>
            <a:ext cx="8229600" cy="369332"/>
          </a:xfrm>
          <a:prstGeom prst="rect">
            <a:avLst/>
          </a:prstGeom>
          <a:noFill/>
        </p:spPr>
        <p:txBody>
          <a:bodyPr wrap="square" rtlCol="0">
            <a:spAutoFit/>
          </a:bodyPr>
          <a:lstStyle/>
          <a:p>
            <a:r>
              <a:rPr lang="en-US" dirty="0" smtClean="0"/>
              <a:t>About You: Your immigration information: Removal, abandonment</a:t>
            </a:r>
            <a:endParaRPr lang="en-US" dirty="0"/>
          </a:p>
        </p:txBody>
      </p:sp>
      <p:grpSp>
        <p:nvGrpSpPr>
          <p:cNvPr id="3" name="Group 2"/>
          <p:cNvGrpSpPr/>
          <p:nvPr/>
        </p:nvGrpSpPr>
        <p:grpSpPr>
          <a:xfrm>
            <a:off x="-10332" y="609600"/>
            <a:ext cx="9171317" cy="14334484"/>
            <a:chOff x="-10332" y="609600"/>
            <a:chExt cx="9171317" cy="14334484"/>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32" y="609600"/>
              <a:ext cx="9171317" cy="14334484"/>
            </a:xfrm>
            <a:prstGeom prst="rect">
              <a:avLst/>
            </a:prstGeom>
          </p:spPr>
        </p:pic>
        <p:sp>
          <p:nvSpPr>
            <p:cNvPr id="2" name="TextBox 1"/>
            <p:cNvSpPr txBox="1"/>
            <p:nvPr/>
          </p:nvSpPr>
          <p:spPr>
            <a:xfrm>
              <a:off x="2438400" y="8458200"/>
              <a:ext cx="5486400" cy="600164"/>
            </a:xfrm>
            <a:prstGeom prst="rect">
              <a:avLst/>
            </a:prstGeom>
            <a:solidFill>
              <a:schemeClr val="bg1"/>
            </a:solidFill>
          </p:spPr>
          <p:txBody>
            <a:bodyPr wrap="square" rtlCol="0">
              <a:spAutoFit/>
            </a:bodyPr>
            <a:lstStyle/>
            <a:p>
              <a:r>
                <a:rPr lang="en-US" sz="1100" i="1" dirty="0">
                  <a:solidFill>
                    <a:srgbClr val="FF0000"/>
                  </a:solidFill>
                </a:rPr>
                <a:t>You have abandoned your status if you have ever filed or signed a Form  I-407, Record of Abandonment of Lawful Permanent Resident Status, or any other document indicating you have abandoned your permanent resident status.</a:t>
              </a:r>
            </a:p>
          </p:txBody>
        </p:sp>
      </p:grpSp>
    </p:spTree>
    <p:extLst>
      <p:ext uri="{BB962C8B-B14F-4D97-AF65-F5344CB8AC3E}">
        <p14:creationId xmlns:p14="http://schemas.microsoft.com/office/powerpoint/2010/main" val="3259814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152400"/>
            <a:ext cx="8229600" cy="369332"/>
          </a:xfrm>
          <a:prstGeom prst="rect">
            <a:avLst/>
          </a:prstGeom>
          <a:noFill/>
        </p:spPr>
        <p:txBody>
          <a:bodyPr wrap="square" rtlCol="0">
            <a:spAutoFit/>
          </a:bodyPr>
          <a:lstStyle/>
          <a:p>
            <a:r>
              <a:rPr lang="en-US" dirty="0" smtClean="0"/>
              <a:t>About You: Your immigration information: Removal, abandonment</a:t>
            </a:r>
            <a:endParaRPr lang="en-US" dirty="0"/>
          </a:p>
        </p:txBody>
      </p:sp>
      <p:grpSp>
        <p:nvGrpSpPr>
          <p:cNvPr id="2" name="Group 1"/>
          <p:cNvGrpSpPr/>
          <p:nvPr/>
        </p:nvGrpSpPr>
        <p:grpSpPr>
          <a:xfrm>
            <a:off x="-10332" y="609600"/>
            <a:ext cx="9171317" cy="14334484"/>
            <a:chOff x="-10332" y="609600"/>
            <a:chExt cx="9171317" cy="14334484"/>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32" y="609600"/>
              <a:ext cx="9171317" cy="14334484"/>
            </a:xfrm>
            <a:prstGeom prst="rect">
              <a:avLst/>
            </a:prstGeom>
          </p:spPr>
        </p:pic>
        <p:sp>
          <p:nvSpPr>
            <p:cNvPr id="3" name="Rectangle 2"/>
            <p:cNvSpPr/>
            <p:nvPr/>
          </p:nvSpPr>
          <p:spPr>
            <a:xfrm>
              <a:off x="764241" y="3048000"/>
              <a:ext cx="7010400" cy="9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600200" y="3352800"/>
              <a:ext cx="5257800" cy="523220"/>
            </a:xfrm>
            <a:prstGeom prst="rect">
              <a:avLst/>
            </a:prstGeom>
            <a:noFill/>
          </p:spPr>
          <p:txBody>
            <a:bodyPr wrap="square" rtlCol="0">
              <a:spAutoFit/>
            </a:bodyPr>
            <a:lstStyle/>
            <a:p>
              <a:r>
                <a:rPr lang="en-US" sz="1400" dirty="0">
                  <a:solidFill>
                    <a:srgbClr val="FF0000"/>
                  </a:solidFill>
                </a:rPr>
                <a:t>Have you ever been determined by a judge to have abandoned your permanent resident status? </a:t>
              </a:r>
            </a:p>
          </p:txBody>
        </p:sp>
        <p:sp>
          <p:nvSpPr>
            <p:cNvPr id="7" name="TextBox 6"/>
            <p:cNvSpPr txBox="1"/>
            <p:nvPr/>
          </p:nvSpPr>
          <p:spPr>
            <a:xfrm>
              <a:off x="1600200" y="6400800"/>
              <a:ext cx="5257800" cy="523220"/>
            </a:xfrm>
            <a:prstGeom prst="rect">
              <a:avLst/>
            </a:prstGeom>
            <a:noFill/>
          </p:spPr>
          <p:txBody>
            <a:bodyPr wrap="square" rtlCol="0">
              <a:spAutoFit/>
            </a:bodyPr>
            <a:lstStyle/>
            <a:p>
              <a:r>
                <a:rPr lang="en-US" sz="1400" dirty="0">
                  <a:solidFill>
                    <a:srgbClr val="FF0000"/>
                  </a:solidFill>
                </a:rPr>
                <a:t>Have you ever been absent from the United States for a continuous period for more than 180 days but less than one year? </a:t>
              </a:r>
            </a:p>
          </p:txBody>
        </p:sp>
        <p:sp>
          <p:nvSpPr>
            <p:cNvPr id="8" name="TextBox 7"/>
            <p:cNvSpPr txBox="1"/>
            <p:nvPr/>
          </p:nvSpPr>
          <p:spPr>
            <a:xfrm>
              <a:off x="1613647" y="9331639"/>
              <a:ext cx="5257800" cy="523220"/>
            </a:xfrm>
            <a:prstGeom prst="rect">
              <a:avLst/>
            </a:prstGeom>
            <a:noFill/>
          </p:spPr>
          <p:txBody>
            <a:bodyPr wrap="square" rtlCol="0">
              <a:spAutoFit/>
            </a:bodyPr>
            <a:lstStyle/>
            <a:p>
              <a:r>
                <a:rPr lang="en-US" sz="1400" dirty="0">
                  <a:solidFill>
                    <a:srgbClr val="FF0000"/>
                  </a:solidFill>
                </a:rPr>
                <a:t>Have you ever been absent from the United States for a continuous period of one year or more?</a:t>
              </a:r>
            </a:p>
          </p:txBody>
        </p:sp>
        <p:sp>
          <p:nvSpPr>
            <p:cNvPr id="12" name="Oval 11"/>
            <p:cNvSpPr/>
            <p:nvPr/>
          </p:nvSpPr>
          <p:spPr>
            <a:xfrm>
              <a:off x="1981200" y="4038600"/>
              <a:ext cx="228600" cy="228600"/>
            </a:xfrm>
            <a:prstGeom prst="ellipse">
              <a:avLst/>
            </a:prstGeom>
            <a:solidFill>
              <a:schemeClr val="tx2"/>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 name="TextBox 12"/>
            <p:cNvSpPr txBox="1"/>
            <p:nvPr/>
          </p:nvSpPr>
          <p:spPr>
            <a:xfrm>
              <a:off x="2362200" y="3962400"/>
              <a:ext cx="622173" cy="307777"/>
            </a:xfrm>
            <a:prstGeom prst="rect">
              <a:avLst/>
            </a:prstGeom>
            <a:noFill/>
          </p:spPr>
          <p:txBody>
            <a:bodyPr wrap="square" rtlCol="0">
              <a:spAutoFit/>
            </a:bodyPr>
            <a:lstStyle/>
            <a:p>
              <a:r>
                <a:rPr lang="en-US" sz="1400" dirty="0" smtClean="0"/>
                <a:t>Yes</a:t>
              </a:r>
              <a:endParaRPr lang="en-US" sz="1400" dirty="0"/>
            </a:p>
          </p:txBody>
        </p:sp>
        <p:sp>
          <p:nvSpPr>
            <p:cNvPr id="14" name="Oval 13"/>
            <p:cNvSpPr/>
            <p:nvPr/>
          </p:nvSpPr>
          <p:spPr>
            <a:xfrm>
              <a:off x="1981200" y="4381384"/>
              <a:ext cx="228600" cy="228600"/>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5" name="TextBox 14"/>
            <p:cNvSpPr txBox="1"/>
            <p:nvPr/>
          </p:nvSpPr>
          <p:spPr>
            <a:xfrm>
              <a:off x="2362200" y="4305184"/>
              <a:ext cx="622173" cy="307777"/>
            </a:xfrm>
            <a:prstGeom prst="rect">
              <a:avLst/>
            </a:prstGeom>
            <a:noFill/>
          </p:spPr>
          <p:txBody>
            <a:bodyPr wrap="square" rtlCol="0">
              <a:spAutoFit/>
            </a:bodyPr>
            <a:lstStyle/>
            <a:p>
              <a:r>
                <a:rPr lang="en-US" sz="1400" dirty="0" smtClean="0"/>
                <a:t>No</a:t>
              </a:r>
              <a:endParaRPr lang="en-US" sz="1400" dirty="0"/>
            </a:p>
          </p:txBody>
        </p:sp>
        <p:sp>
          <p:nvSpPr>
            <p:cNvPr id="16" name="Oval 15"/>
            <p:cNvSpPr/>
            <p:nvPr/>
          </p:nvSpPr>
          <p:spPr>
            <a:xfrm>
              <a:off x="1974039" y="7086600"/>
              <a:ext cx="228600" cy="228600"/>
            </a:xfrm>
            <a:prstGeom prst="ellipse">
              <a:avLst/>
            </a:prstGeom>
            <a:solidFill>
              <a:schemeClr val="tx2"/>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7" name="TextBox 16"/>
            <p:cNvSpPr txBox="1"/>
            <p:nvPr/>
          </p:nvSpPr>
          <p:spPr>
            <a:xfrm>
              <a:off x="2355039" y="7010400"/>
              <a:ext cx="622173" cy="307777"/>
            </a:xfrm>
            <a:prstGeom prst="rect">
              <a:avLst/>
            </a:prstGeom>
            <a:noFill/>
          </p:spPr>
          <p:txBody>
            <a:bodyPr wrap="square" rtlCol="0">
              <a:spAutoFit/>
            </a:bodyPr>
            <a:lstStyle/>
            <a:p>
              <a:r>
                <a:rPr lang="en-US" sz="1400" dirty="0" smtClean="0"/>
                <a:t>Yes</a:t>
              </a:r>
              <a:endParaRPr lang="en-US" sz="1400" dirty="0"/>
            </a:p>
          </p:txBody>
        </p:sp>
        <p:sp>
          <p:nvSpPr>
            <p:cNvPr id="18" name="Oval 17"/>
            <p:cNvSpPr/>
            <p:nvPr/>
          </p:nvSpPr>
          <p:spPr>
            <a:xfrm>
              <a:off x="1974039" y="7429384"/>
              <a:ext cx="228600" cy="228600"/>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9" name="TextBox 18"/>
            <p:cNvSpPr txBox="1"/>
            <p:nvPr/>
          </p:nvSpPr>
          <p:spPr>
            <a:xfrm>
              <a:off x="2355039" y="7353184"/>
              <a:ext cx="622173" cy="307777"/>
            </a:xfrm>
            <a:prstGeom prst="rect">
              <a:avLst/>
            </a:prstGeom>
            <a:noFill/>
          </p:spPr>
          <p:txBody>
            <a:bodyPr wrap="square" rtlCol="0">
              <a:spAutoFit/>
            </a:bodyPr>
            <a:lstStyle/>
            <a:p>
              <a:r>
                <a:rPr lang="en-US" sz="1400" dirty="0" smtClean="0"/>
                <a:t>No</a:t>
              </a:r>
              <a:endParaRPr lang="en-US" sz="1400" dirty="0"/>
            </a:p>
          </p:txBody>
        </p:sp>
        <p:sp>
          <p:nvSpPr>
            <p:cNvPr id="20" name="Oval 19"/>
            <p:cNvSpPr/>
            <p:nvPr/>
          </p:nvSpPr>
          <p:spPr>
            <a:xfrm>
              <a:off x="2009024" y="10017439"/>
              <a:ext cx="228600" cy="228600"/>
            </a:xfrm>
            <a:prstGeom prst="ellipse">
              <a:avLst/>
            </a:prstGeom>
            <a:solidFill>
              <a:schemeClr val="tx2"/>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1" name="TextBox 20"/>
            <p:cNvSpPr txBox="1"/>
            <p:nvPr/>
          </p:nvSpPr>
          <p:spPr>
            <a:xfrm>
              <a:off x="2390024" y="9941239"/>
              <a:ext cx="622173" cy="307777"/>
            </a:xfrm>
            <a:prstGeom prst="rect">
              <a:avLst/>
            </a:prstGeom>
            <a:noFill/>
          </p:spPr>
          <p:txBody>
            <a:bodyPr wrap="square" rtlCol="0">
              <a:spAutoFit/>
            </a:bodyPr>
            <a:lstStyle/>
            <a:p>
              <a:r>
                <a:rPr lang="en-US" sz="1400" dirty="0" smtClean="0"/>
                <a:t>Yes</a:t>
              </a:r>
              <a:endParaRPr lang="en-US" sz="1400" dirty="0"/>
            </a:p>
          </p:txBody>
        </p:sp>
        <p:sp>
          <p:nvSpPr>
            <p:cNvPr id="22" name="Oval 21"/>
            <p:cNvSpPr/>
            <p:nvPr/>
          </p:nvSpPr>
          <p:spPr>
            <a:xfrm>
              <a:off x="2009024" y="10360223"/>
              <a:ext cx="228600" cy="228600"/>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3" name="TextBox 22"/>
            <p:cNvSpPr txBox="1"/>
            <p:nvPr/>
          </p:nvSpPr>
          <p:spPr>
            <a:xfrm>
              <a:off x="2390024" y="10284023"/>
              <a:ext cx="622173" cy="307777"/>
            </a:xfrm>
            <a:prstGeom prst="rect">
              <a:avLst/>
            </a:prstGeom>
            <a:noFill/>
          </p:spPr>
          <p:txBody>
            <a:bodyPr wrap="square" rtlCol="0">
              <a:spAutoFit/>
            </a:bodyPr>
            <a:lstStyle/>
            <a:p>
              <a:r>
                <a:rPr lang="en-US" sz="1400" dirty="0" smtClean="0"/>
                <a:t>No</a:t>
              </a:r>
              <a:endParaRPr lang="en-US" sz="1400" dirty="0"/>
            </a:p>
          </p:txBody>
        </p:sp>
        <p:sp>
          <p:nvSpPr>
            <p:cNvPr id="36" name="TextBox 35"/>
            <p:cNvSpPr txBox="1"/>
            <p:nvPr/>
          </p:nvSpPr>
          <p:spPr>
            <a:xfrm>
              <a:off x="1613647" y="4800600"/>
              <a:ext cx="4025153" cy="276999"/>
            </a:xfrm>
            <a:prstGeom prst="rect">
              <a:avLst/>
            </a:prstGeom>
            <a:noFill/>
          </p:spPr>
          <p:txBody>
            <a:bodyPr wrap="square" rtlCol="0">
              <a:spAutoFit/>
            </a:bodyPr>
            <a:lstStyle/>
            <a:p>
              <a:r>
                <a:rPr lang="en-US" sz="1200" b="1" dirty="0" smtClean="0">
                  <a:solidFill>
                    <a:srgbClr val="FF0000"/>
                  </a:solidFill>
                </a:rPr>
                <a:t>Provide an explanation.</a:t>
              </a:r>
              <a:endParaRPr lang="en-US" sz="1200" b="1" dirty="0">
                <a:solidFill>
                  <a:srgbClr val="FF0000"/>
                </a:solidFill>
              </a:endParaRPr>
            </a:p>
          </p:txBody>
        </p:sp>
        <p:sp>
          <p:nvSpPr>
            <p:cNvPr id="37" name="Rectangle 36"/>
            <p:cNvSpPr/>
            <p:nvPr/>
          </p:nvSpPr>
          <p:spPr>
            <a:xfrm>
              <a:off x="1676400" y="5105400"/>
              <a:ext cx="5118847" cy="762000"/>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689847" y="7848600"/>
              <a:ext cx="4025153" cy="276999"/>
            </a:xfrm>
            <a:prstGeom prst="rect">
              <a:avLst/>
            </a:prstGeom>
            <a:noFill/>
          </p:spPr>
          <p:txBody>
            <a:bodyPr wrap="square" rtlCol="0">
              <a:spAutoFit/>
            </a:bodyPr>
            <a:lstStyle/>
            <a:p>
              <a:r>
                <a:rPr lang="en-US" sz="1200" b="1" dirty="0" smtClean="0">
                  <a:solidFill>
                    <a:srgbClr val="FF0000"/>
                  </a:solidFill>
                </a:rPr>
                <a:t>Provide an explanation.</a:t>
              </a:r>
              <a:endParaRPr lang="en-US" sz="1200" b="1" dirty="0">
                <a:solidFill>
                  <a:srgbClr val="FF0000"/>
                </a:solidFill>
              </a:endParaRPr>
            </a:p>
          </p:txBody>
        </p:sp>
        <p:sp>
          <p:nvSpPr>
            <p:cNvPr id="39" name="Rectangle 38"/>
            <p:cNvSpPr/>
            <p:nvPr/>
          </p:nvSpPr>
          <p:spPr>
            <a:xfrm>
              <a:off x="1739153" y="8153400"/>
              <a:ext cx="5118847" cy="762000"/>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1739153" y="11049000"/>
              <a:ext cx="5118847" cy="762000"/>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1676400" y="10734701"/>
              <a:ext cx="4025153" cy="276999"/>
            </a:xfrm>
            <a:prstGeom prst="rect">
              <a:avLst/>
            </a:prstGeom>
            <a:noFill/>
          </p:spPr>
          <p:txBody>
            <a:bodyPr wrap="square" rtlCol="0">
              <a:spAutoFit/>
            </a:bodyPr>
            <a:lstStyle/>
            <a:p>
              <a:r>
                <a:rPr lang="en-US" sz="1200" b="1" dirty="0" smtClean="0">
                  <a:solidFill>
                    <a:srgbClr val="FF0000"/>
                  </a:solidFill>
                </a:rPr>
                <a:t>Provide an explanation.</a:t>
              </a:r>
              <a:endParaRPr lang="en-US" sz="1200" b="1" dirty="0">
                <a:solidFill>
                  <a:srgbClr val="FF0000"/>
                </a:solidFill>
              </a:endParaRPr>
            </a:p>
          </p:txBody>
        </p:sp>
      </p:grpSp>
    </p:spTree>
    <p:extLst>
      <p:ext uri="{BB962C8B-B14F-4D97-AF65-F5344CB8AC3E}">
        <p14:creationId xmlns:p14="http://schemas.microsoft.com/office/powerpoint/2010/main" val="4116924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152400"/>
            <a:ext cx="8229600" cy="369332"/>
          </a:xfrm>
          <a:prstGeom prst="rect">
            <a:avLst/>
          </a:prstGeom>
          <a:noFill/>
        </p:spPr>
        <p:txBody>
          <a:bodyPr wrap="square" rtlCol="0">
            <a:spAutoFit/>
          </a:bodyPr>
          <a:lstStyle/>
          <a:p>
            <a:r>
              <a:rPr lang="en-US" dirty="0" smtClean="0"/>
              <a:t>About You: Your immigration information: Removal, abandonment</a:t>
            </a:r>
            <a:endParaRPr lang="en-US" dirty="0"/>
          </a:p>
        </p:txBody>
      </p:sp>
      <p:grpSp>
        <p:nvGrpSpPr>
          <p:cNvPr id="2" name="Group 1"/>
          <p:cNvGrpSpPr/>
          <p:nvPr/>
        </p:nvGrpSpPr>
        <p:grpSpPr>
          <a:xfrm>
            <a:off x="-10332" y="609600"/>
            <a:ext cx="9171317" cy="14334484"/>
            <a:chOff x="-10332" y="609600"/>
            <a:chExt cx="9171317" cy="14334484"/>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32" y="609600"/>
              <a:ext cx="9171317" cy="14334484"/>
            </a:xfrm>
            <a:prstGeom prst="rect">
              <a:avLst/>
            </a:prstGeom>
          </p:spPr>
        </p:pic>
        <p:sp>
          <p:nvSpPr>
            <p:cNvPr id="3" name="Rectangle 2"/>
            <p:cNvSpPr/>
            <p:nvPr/>
          </p:nvSpPr>
          <p:spPr>
            <a:xfrm>
              <a:off x="764241" y="3048000"/>
              <a:ext cx="7010400" cy="9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1613647" y="3352800"/>
              <a:ext cx="5257800" cy="523220"/>
            </a:xfrm>
            <a:prstGeom prst="rect">
              <a:avLst/>
            </a:prstGeom>
            <a:noFill/>
          </p:spPr>
          <p:txBody>
            <a:bodyPr wrap="square" rtlCol="0">
              <a:spAutoFit/>
            </a:bodyPr>
            <a:lstStyle/>
            <a:p>
              <a:r>
                <a:rPr lang="en-US" sz="1400" dirty="0">
                  <a:solidFill>
                    <a:srgbClr val="FF0000"/>
                  </a:solidFill>
                </a:rPr>
                <a:t>Have you ever had a residence outside the United States, other than while you held commuter status? </a:t>
              </a:r>
            </a:p>
          </p:txBody>
        </p:sp>
        <p:sp>
          <p:nvSpPr>
            <p:cNvPr id="10" name="TextBox 9"/>
            <p:cNvSpPr txBox="1"/>
            <p:nvPr/>
          </p:nvSpPr>
          <p:spPr>
            <a:xfrm>
              <a:off x="1559859" y="6248400"/>
              <a:ext cx="5257800" cy="523220"/>
            </a:xfrm>
            <a:prstGeom prst="rect">
              <a:avLst/>
            </a:prstGeom>
            <a:noFill/>
          </p:spPr>
          <p:txBody>
            <a:bodyPr wrap="square" rtlCol="0">
              <a:spAutoFit/>
            </a:bodyPr>
            <a:lstStyle/>
            <a:p>
              <a:r>
                <a:rPr lang="en-US" sz="1400" dirty="0">
                  <a:solidFill>
                    <a:srgbClr val="FF0000"/>
                  </a:solidFill>
                </a:rPr>
                <a:t>Have you ever been employed outside the United States, other than while you held commuter status? </a:t>
              </a:r>
            </a:p>
          </p:txBody>
        </p:sp>
        <p:sp>
          <p:nvSpPr>
            <p:cNvPr id="11" name="TextBox 10"/>
            <p:cNvSpPr txBox="1"/>
            <p:nvPr/>
          </p:nvSpPr>
          <p:spPr>
            <a:xfrm>
              <a:off x="1559859" y="9205555"/>
              <a:ext cx="6214782" cy="738664"/>
            </a:xfrm>
            <a:prstGeom prst="rect">
              <a:avLst/>
            </a:prstGeom>
            <a:noFill/>
          </p:spPr>
          <p:txBody>
            <a:bodyPr wrap="square" rtlCol="0">
              <a:spAutoFit/>
            </a:bodyPr>
            <a:lstStyle/>
            <a:p>
              <a:r>
                <a:rPr lang="en-US" sz="1400" dirty="0">
                  <a:solidFill>
                    <a:srgbClr val="FF0000"/>
                  </a:solidFill>
                </a:rPr>
                <a:t>Were you ever out of regular employment in the U.S. for a continuous period of six months or more while you held commuter status</a:t>
              </a:r>
              <a:r>
                <a:rPr lang="en-US" sz="1400" dirty="0" smtClean="0">
                  <a:solidFill>
                    <a:srgbClr val="FF0000"/>
                  </a:solidFill>
                </a:rPr>
                <a:t>?</a:t>
              </a:r>
            </a:p>
            <a:p>
              <a:r>
                <a:rPr lang="en-US" sz="1400" i="1" dirty="0">
                  <a:solidFill>
                    <a:srgbClr val="FF0000"/>
                  </a:solidFill>
                </a:rPr>
                <a:t>Only answer if you hold or have held commuter status. </a:t>
              </a:r>
            </a:p>
          </p:txBody>
        </p:sp>
        <p:sp>
          <p:nvSpPr>
            <p:cNvPr id="36" name="Oval 35"/>
            <p:cNvSpPr/>
            <p:nvPr/>
          </p:nvSpPr>
          <p:spPr>
            <a:xfrm>
              <a:off x="1981200" y="4038600"/>
              <a:ext cx="228600" cy="228600"/>
            </a:xfrm>
            <a:prstGeom prst="ellipse">
              <a:avLst/>
            </a:prstGeom>
            <a:solidFill>
              <a:schemeClr val="tx2"/>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7" name="TextBox 36"/>
            <p:cNvSpPr txBox="1"/>
            <p:nvPr/>
          </p:nvSpPr>
          <p:spPr>
            <a:xfrm>
              <a:off x="2362200" y="3962400"/>
              <a:ext cx="622173" cy="307777"/>
            </a:xfrm>
            <a:prstGeom prst="rect">
              <a:avLst/>
            </a:prstGeom>
            <a:noFill/>
          </p:spPr>
          <p:txBody>
            <a:bodyPr wrap="square" rtlCol="0">
              <a:spAutoFit/>
            </a:bodyPr>
            <a:lstStyle/>
            <a:p>
              <a:r>
                <a:rPr lang="en-US" sz="1400" dirty="0" smtClean="0"/>
                <a:t>Yes</a:t>
              </a:r>
              <a:endParaRPr lang="en-US" sz="1400" dirty="0"/>
            </a:p>
          </p:txBody>
        </p:sp>
        <p:sp>
          <p:nvSpPr>
            <p:cNvPr id="38" name="Oval 37"/>
            <p:cNvSpPr/>
            <p:nvPr/>
          </p:nvSpPr>
          <p:spPr>
            <a:xfrm>
              <a:off x="1981200" y="4381384"/>
              <a:ext cx="228600" cy="228600"/>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9" name="TextBox 38"/>
            <p:cNvSpPr txBox="1"/>
            <p:nvPr/>
          </p:nvSpPr>
          <p:spPr>
            <a:xfrm>
              <a:off x="2362200" y="4305184"/>
              <a:ext cx="622173" cy="307777"/>
            </a:xfrm>
            <a:prstGeom prst="rect">
              <a:avLst/>
            </a:prstGeom>
            <a:noFill/>
          </p:spPr>
          <p:txBody>
            <a:bodyPr wrap="square" rtlCol="0">
              <a:spAutoFit/>
            </a:bodyPr>
            <a:lstStyle/>
            <a:p>
              <a:r>
                <a:rPr lang="en-US" sz="1400" dirty="0" smtClean="0"/>
                <a:t>No</a:t>
              </a:r>
              <a:endParaRPr lang="en-US" sz="1400" dirty="0"/>
            </a:p>
          </p:txBody>
        </p:sp>
        <p:sp>
          <p:nvSpPr>
            <p:cNvPr id="40" name="TextBox 39"/>
            <p:cNvSpPr txBox="1"/>
            <p:nvPr/>
          </p:nvSpPr>
          <p:spPr>
            <a:xfrm>
              <a:off x="1613647" y="4800600"/>
              <a:ext cx="4025153" cy="276999"/>
            </a:xfrm>
            <a:prstGeom prst="rect">
              <a:avLst/>
            </a:prstGeom>
            <a:noFill/>
          </p:spPr>
          <p:txBody>
            <a:bodyPr wrap="square" rtlCol="0">
              <a:spAutoFit/>
            </a:bodyPr>
            <a:lstStyle/>
            <a:p>
              <a:r>
                <a:rPr lang="en-US" sz="1200" b="1" dirty="0" smtClean="0">
                  <a:solidFill>
                    <a:srgbClr val="FF0000"/>
                  </a:solidFill>
                </a:rPr>
                <a:t>Provide an explanation.</a:t>
              </a:r>
              <a:endParaRPr lang="en-US" sz="1200" b="1" dirty="0">
                <a:solidFill>
                  <a:srgbClr val="FF0000"/>
                </a:solidFill>
              </a:endParaRPr>
            </a:p>
          </p:txBody>
        </p:sp>
        <p:sp>
          <p:nvSpPr>
            <p:cNvPr id="41" name="Rectangle 40"/>
            <p:cNvSpPr/>
            <p:nvPr/>
          </p:nvSpPr>
          <p:spPr>
            <a:xfrm>
              <a:off x="1676400" y="5105400"/>
              <a:ext cx="5118847" cy="762000"/>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967753" y="6858000"/>
              <a:ext cx="228600" cy="228600"/>
            </a:xfrm>
            <a:prstGeom prst="ellipse">
              <a:avLst/>
            </a:prstGeom>
            <a:solidFill>
              <a:schemeClr val="tx2"/>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9" name="TextBox 48"/>
            <p:cNvSpPr txBox="1"/>
            <p:nvPr/>
          </p:nvSpPr>
          <p:spPr>
            <a:xfrm>
              <a:off x="2348753" y="6781800"/>
              <a:ext cx="622173" cy="307777"/>
            </a:xfrm>
            <a:prstGeom prst="rect">
              <a:avLst/>
            </a:prstGeom>
            <a:noFill/>
          </p:spPr>
          <p:txBody>
            <a:bodyPr wrap="square" rtlCol="0">
              <a:spAutoFit/>
            </a:bodyPr>
            <a:lstStyle/>
            <a:p>
              <a:r>
                <a:rPr lang="en-US" sz="1400" dirty="0" smtClean="0"/>
                <a:t>Yes</a:t>
              </a:r>
              <a:endParaRPr lang="en-US" sz="1400" dirty="0"/>
            </a:p>
          </p:txBody>
        </p:sp>
        <p:sp>
          <p:nvSpPr>
            <p:cNvPr id="50" name="Oval 49"/>
            <p:cNvSpPr/>
            <p:nvPr/>
          </p:nvSpPr>
          <p:spPr>
            <a:xfrm>
              <a:off x="1967753" y="7200784"/>
              <a:ext cx="228600" cy="228600"/>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1" name="TextBox 50"/>
            <p:cNvSpPr txBox="1"/>
            <p:nvPr/>
          </p:nvSpPr>
          <p:spPr>
            <a:xfrm>
              <a:off x="2348753" y="7124584"/>
              <a:ext cx="622173" cy="307777"/>
            </a:xfrm>
            <a:prstGeom prst="rect">
              <a:avLst/>
            </a:prstGeom>
            <a:noFill/>
          </p:spPr>
          <p:txBody>
            <a:bodyPr wrap="square" rtlCol="0">
              <a:spAutoFit/>
            </a:bodyPr>
            <a:lstStyle/>
            <a:p>
              <a:r>
                <a:rPr lang="en-US" sz="1400" dirty="0" smtClean="0"/>
                <a:t>No</a:t>
              </a:r>
              <a:endParaRPr lang="en-US" sz="1400" dirty="0"/>
            </a:p>
          </p:txBody>
        </p:sp>
        <p:sp>
          <p:nvSpPr>
            <p:cNvPr id="52" name="TextBox 51"/>
            <p:cNvSpPr txBox="1"/>
            <p:nvPr/>
          </p:nvSpPr>
          <p:spPr>
            <a:xfrm>
              <a:off x="1600200" y="7620000"/>
              <a:ext cx="4025153" cy="276999"/>
            </a:xfrm>
            <a:prstGeom prst="rect">
              <a:avLst/>
            </a:prstGeom>
            <a:noFill/>
          </p:spPr>
          <p:txBody>
            <a:bodyPr wrap="square" rtlCol="0">
              <a:spAutoFit/>
            </a:bodyPr>
            <a:lstStyle/>
            <a:p>
              <a:r>
                <a:rPr lang="en-US" sz="1200" b="1" dirty="0" smtClean="0">
                  <a:solidFill>
                    <a:srgbClr val="FF0000"/>
                  </a:solidFill>
                </a:rPr>
                <a:t>Provide an explanation.</a:t>
              </a:r>
              <a:endParaRPr lang="en-US" sz="1200" b="1" dirty="0">
                <a:solidFill>
                  <a:srgbClr val="FF0000"/>
                </a:solidFill>
              </a:endParaRPr>
            </a:p>
          </p:txBody>
        </p:sp>
        <p:sp>
          <p:nvSpPr>
            <p:cNvPr id="53" name="Rectangle 52"/>
            <p:cNvSpPr/>
            <p:nvPr/>
          </p:nvSpPr>
          <p:spPr>
            <a:xfrm>
              <a:off x="1662953" y="7924800"/>
              <a:ext cx="5118847" cy="762000"/>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2043953" y="10058400"/>
              <a:ext cx="228600" cy="228600"/>
            </a:xfrm>
            <a:prstGeom prst="ellipse">
              <a:avLst/>
            </a:prstGeom>
            <a:solidFill>
              <a:schemeClr val="tx2"/>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5" name="TextBox 54"/>
            <p:cNvSpPr txBox="1"/>
            <p:nvPr/>
          </p:nvSpPr>
          <p:spPr>
            <a:xfrm>
              <a:off x="2424953" y="9982200"/>
              <a:ext cx="622173" cy="307777"/>
            </a:xfrm>
            <a:prstGeom prst="rect">
              <a:avLst/>
            </a:prstGeom>
            <a:noFill/>
          </p:spPr>
          <p:txBody>
            <a:bodyPr wrap="square" rtlCol="0">
              <a:spAutoFit/>
            </a:bodyPr>
            <a:lstStyle/>
            <a:p>
              <a:r>
                <a:rPr lang="en-US" sz="1400" dirty="0" smtClean="0"/>
                <a:t>Yes</a:t>
              </a:r>
              <a:endParaRPr lang="en-US" sz="1400" dirty="0"/>
            </a:p>
          </p:txBody>
        </p:sp>
        <p:sp>
          <p:nvSpPr>
            <p:cNvPr id="56" name="Oval 55"/>
            <p:cNvSpPr/>
            <p:nvPr/>
          </p:nvSpPr>
          <p:spPr>
            <a:xfrm>
              <a:off x="2043953" y="10401184"/>
              <a:ext cx="228600" cy="228600"/>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7" name="TextBox 56"/>
            <p:cNvSpPr txBox="1"/>
            <p:nvPr/>
          </p:nvSpPr>
          <p:spPr>
            <a:xfrm>
              <a:off x="2424953" y="10324984"/>
              <a:ext cx="622173" cy="307777"/>
            </a:xfrm>
            <a:prstGeom prst="rect">
              <a:avLst/>
            </a:prstGeom>
            <a:noFill/>
          </p:spPr>
          <p:txBody>
            <a:bodyPr wrap="square" rtlCol="0">
              <a:spAutoFit/>
            </a:bodyPr>
            <a:lstStyle/>
            <a:p>
              <a:r>
                <a:rPr lang="en-US" sz="1400" dirty="0" smtClean="0"/>
                <a:t>No</a:t>
              </a:r>
              <a:endParaRPr lang="en-US" sz="1400" dirty="0"/>
            </a:p>
          </p:txBody>
        </p:sp>
        <p:sp>
          <p:nvSpPr>
            <p:cNvPr id="58" name="TextBox 57"/>
            <p:cNvSpPr txBox="1"/>
            <p:nvPr/>
          </p:nvSpPr>
          <p:spPr>
            <a:xfrm>
              <a:off x="1676400" y="10820400"/>
              <a:ext cx="4025153" cy="276999"/>
            </a:xfrm>
            <a:prstGeom prst="rect">
              <a:avLst/>
            </a:prstGeom>
            <a:noFill/>
          </p:spPr>
          <p:txBody>
            <a:bodyPr wrap="square" rtlCol="0">
              <a:spAutoFit/>
            </a:bodyPr>
            <a:lstStyle/>
            <a:p>
              <a:r>
                <a:rPr lang="en-US" sz="1200" b="1" dirty="0" smtClean="0">
                  <a:solidFill>
                    <a:srgbClr val="FF0000"/>
                  </a:solidFill>
                </a:rPr>
                <a:t>Provide an explanation.</a:t>
              </a:r>
              <a:endParaRPr lang="en-US" sz="1200" b="1" dirty="0">
                <a:solidFill>
                  <a:srgbClr val="FF0000"/>
                </a:solidFill>
              </a:endParaRPr>
            </a:p>
          </p:txBody>
        </p:sp>
        <p:sp>
          <p:nvSpPr>
            <p:cNvPr id="59" name="Rectangle 58"/>
            <p:cNvSpPr/>
            <p:nvPr/>
          </p:nvSpPr>
          <p:spPr>
            <a:xfrm>
              <a:off x="1739153" y="11125200"/>
              <a:ext cx="5118847" cy="762000"/>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78706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9600"/>
            <a:ext cx="9116683" cy="14256699"/>
          </a:xfrm>
          <a:prstGeom prst="rect">
            <a:avLst/>
          </a:prstGeom>
        </p:spPr>
      </p:pic>
      <p:sp>
        <p:nvSpPr>
          <p:cNvPr id="6" name="TextBox 5"/>
          <p:cNvSpPr txBox="1"/>
          <p:nvPr/>
        </p:nvSpPr>
        <p:spPr>
          <a:xfrm>
            <a:off x="381000" y="152400"/>
            <a:ext cx="8229600" cy="369332"/>
          </a:xfrm>
          <a:prstGeom prst="rect">
            <a:avLst/>
          </a:prstGeom>
          <a:noFill/>
        </p:spPr>
        <p:txBody>
          <a:bodyPr wrap="square" rtlCol="0">
            <a:spAutoFit/>
          </a:bodyPr>
          <a:lstStyle/>
          <a:p>
            <a:r>
              <a:rPr lang="en-US" dirty="0" smtClean="0"/>
              <a:t>About You: Describe yourself</a:t>
            </a:r>
            <a:endParaRPr lang="en-US" dirty="0"/>
          </a:p>
        </p:txBody>
      </p:sp>
    </p:spTree>
    <p:extLst>
      <p:ext uri="{BB962C8B-B14F-4D97-AF65-F5344CB8AC3E}">
        <p14:creationId xmlns:p14="http://schemas.microsoft.com/office/powerpoint/2010/main" val="344653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9144000" cy="10722655"/>
          </a:xfrm>
          <a:prstGeom prst="rect">
            <a:avLst/>
          </a:prstGeom>
        </p:spPr>
      </p:pic>
      <p:sp>
        <p:nvSpPr>
          <p:cNvPr id="6" name="TextBox 5"/>
          <p:cNvSpPr txBox="1"/>
          <p:nvPr/>
        </p:nvSpPr>
        <p:spPr>
          <a:xfrm>
            <a:off x="381000" y="152400"/>
            <a:ext cx="8229600" cy="369332"/>
          </a:xfrm>
          <a:prstGeom prst="rect">
            <a:avLst/>
          </a:prstGeom>
          <a:noFill/>
        </p:spPr>
        <p:txBody>
          <a:bodyPr wrap="square" rtlCol="0">
            <a:spAutoFit/>
          </a:bodyPr>
          <a:lstStyle/>
          <a:p>
            <a:r>
              <a:rPr lang="en-US" dirty="0" smtClean="0"/>
              <a:t>Your Request: Reason for new card: Your status</a:t>
            </a:r>
            <a:endParaRPr lang="en-US" dirty="0"/>
          </a:p>
        </p:txBody>
      </p:sp>
      <p:sp>
        <p:nvSpPr>
          <p:cNvPr id="5" name="Rectangle 4"/>
          <p:cNvSpPr/>
          <p:nvPr/>
        </p:nvSpPr>
        <p:spPr>
          <a:xfrm>
            <a:off x="1828800" y="2438400"/>
            <a:ext cx="11430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8512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152400"/>
            <a:ext cx="8229600" cy="369332"/>
          </a:xfrm>
          <a:prstGeom prst="rect">
            <a:avLst/>
          </a:prstGeom>
          <a:noFill/>
        </p:spPr>
        <p:txBody>
          <a:bodyPr wrap="square" rtlCol="0">
            <a:spAutoFit/>
          </a:bodyPr>
          <a:lstStyle/>
          <a:p>
            <a:r>
              <a:rPr lang="en-US" dirty="0"/>
              <a:t>Your Request: Reason for new card</a:t>
            </a:r>
            <a:r>
              <a:rPr lang="en-US" dirty="0" smtClean="0"/>
              <a:t>: Reason for application (LPR or commuter)</a:t>
            </a:r>
            <a:endParaRPr lang="en-US" dirty="0"/>
          </a:p>
        </p:txBody>
      </p:sp>
      <p:grpSp>
        <p:nvGrpSpPr>
          <p:cNvPr id="3" name="Group 2"/>
          <p:cNvGrpSpPr/>
          <p:nvPr/>
        </p:nvGrpSpPr>
        <p:grpSpPr>
          <a:xfrm>
            <a:off x="0" y="609600"/>
            <a:ext cx="9144000" cy="14307042"/>
            <a:chOff x="0" y="609600"/>
            <a:chExt cx="9144000" cy="14307042"/>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9600"/>
              <a:ext cx="9144000" cy="14307042"/>
            </a:xfrm>
            <a:prstGeom prst="rect">
              <a:avLst/>
            </a:prstGeom>
          </p:spPr>
        </p:pic>
        <p:sp>
          <p:nvSpPr>
            <p:cNvPr id="2" name="Rectangle 1"/>
            <p:cNvSpPr/>
            <p:nvPr/>
          </p:nvSpPr>
          <p:spPr>
            <a:xfrm>
              <a:off x="2209800" y="3810000"/>
              <a:ext cx="5181600" cy="10210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895600" y="3962400"/>
              <a:ext cx="152400" cy="1524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273186" y="3886200"/>
              <a:ext cx="3508614" cy="276999"/>
            </a:xfrm>
            <a:prstGeom prst="rect">
              <a:avLst/>
            </a:prstGeom>
            <a:noFill/>
          </p:spPr>
          <p:txBody>
            <a:bodyPr wrap="square" rtlCol="0">
              <a:spAutoFit/>
            </a:bodyPr>
            <a:lstStyle/>
            <a:p>
              <a:r>
                <a:rPr lang="en-US" sz="1200" dirty="0" smtClean="0"/>
                <a:t>My previous card has been lost, stolen, or destroyed.</a:t>
              </a:r>
              <a:endParaRPr lang="en-US" sz="1200" dirty="0"/>
            </a:p>
          </p:txBody>
        </p:sp>
        <p:sp>
          <p:nvSpPr>
            <p:cNvPr id="9" name="Oval 8"/>
            <p:cNvSpPr/>
            <p:nvPr/>
          </p:nvSpPr>
          <p:spPr>
            <a:xfrm>
              <a:off x="2895600" y="4204901"/>
              <a:ext cx="152400" cy="1524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95600" y="4467999"/>
              <a:ext cx="152400" cy="1524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895600" y="4800600"/>
              <a:ext cx="152400" cy="1524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906183" y="5638800"/>
              <a:ext cx="152400" cy="1524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895600" y="7054334"/>
              <a:ext cx="152400" cy="1524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888226" y="8956876"/>
              <a:ext cx="152400" cy="1524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273186" y="4142601"/>
              <a:ext cx="3508614" cy="276999"/>
            </a:xfrm>
            <a:prstGeom prst="rect">
              <a:avLst/>
            </a:prstGeom>
            <a:noFill/>
          </p:spPr>
          <p:txBody>
            <a:bodyPr wrap="square" rtlCol="0">
              <a:spAutoFit/>
            </a:bodyPr>
            <a:lstStyle/>
            <a:p>
              <a:r>
                <a:rPr lang="en-US" sz="1200" dirty="0" smtClean="0"/>
                <a:t>My previous card was issued but never received. </a:t>
              </a:r>
              <a:endParaRPr lang="en-US" sz="1200" dirty="0"/>
            </a:p>
          </p:txBody>
        </p:sp>
        <p:sp>
          <p:nvSpPr>
            <p:cNvPr id="16" name="TextBox 15"/>
            <p:cNvSpPr txBox="1"/>
            <p:nvPr/>
          </p:nvSpPr>
          <p:spPr>
            <a:xfrm>
              <a:off x="3276600" y="4419600"/>
              <a:ext cx="3508614" cy="276999"/>
            </a:xfrm>
            <a:prstGeom prst="rect">
              <a:avLst/>
            </a:prstGeom>
            <a:noFill/>
          </p:spPr>
          <p:txBody>
            <a:bodyPr wrap="square" rtlCol="0">
              <a:spAutoFit/>
            </a:bodyPr>
            <a:lstStyle/>
            <a:p>
              <a:r>
                <a:rPr lang="en-US" sz="1200" dirty="0" smtClean="0"/>
                <a:t>My existing card has been mutilated. </a:t>
              </a:r>
              <a:endParaRPr lang="en-US" sz="1200" dirty="0"/>
            </a:p>
          </p:txBody>
        </p:sp>
        <p:sp>
          <p:nvSpPr>
            <p:cNvPr id="17" name="TextBox 16"/>
            <p:cNvSpPr txBox="1"/>
            <p:nvPr/>
          </p:nvSpPr>
          <p:spPr>
            <a:xfrm>
              <a:off x="3276600" y="4724400"/>
              <a:ext cx="3581400" cy="923330"/>
            </a:xfrm>
            <a:prstGeom prst="rect">
              <a:avLst/>
            </a:prstGeom>
            <a:noFill/>
          </p:spPr>
          <p:txBody>
            <a:bodyPr wrap="square" rtlCol="0">
              <a:spAutoFit/>
            </a:bodyPr>
            <a:lstStyle/>
            <a:p>
              <a:r>
                <a:rPr lang="en-US" sz="1200" dirty="0" smtClean="0"/>
                <a:t>My existing card has incorrect data because of Department of Homeland Security (DHS) error. </a:t>
              </a:r>
            </a:p>
            <a:p>
              <a:r>
                <a:rPr lang="en-US" sz="1000" i="1" dirty="0" smtClean="0">
                  <a:solidFill>
                    <a:srgbClr val="FF0000"/>
                  </a:solidFill>
                </a:rPr>
                <a:t>Provide a detailed explanation of the error in the space provided and return your existing card with incorrect data along with this application.</a:t>
              </a:r>
              <a:endParaRPr lang="en-US" sz="1000" i="1" dirty="0">
                <a:solidFill>
                  <a:srgbClr val="FF0000"/>
                </a:solidFill>
              </a:endParaRPr>
            </a:p>
          </p:txBody>
        </p:sp>
        <p:sp>
          <p:nvSpPr>
            <p:cNvPr id="18" name="TextBox 17"/>
            <p:cNvSpPr txBox="1"/>
            <p:nvPr/>
          </p:nvSpPr>
          <p:spPr>
            <a:xfrm>
              <a:off x="3276600" y="5562600"/>
              <a:ext cx="3508614" cy="1446550"/>
            </a:xfrm>
            <a:prstGeom prst="rect">
              <a:avLst/>
            </a:prstGeom>
            <a:noFill/>
          </p:spPr>
          <p:txBody>
            <a:bodyPr wrap="square" rtlCol="0">
              <a:spAutoFit/>
            </a:bodyPr>
            <a:lstStyle/>
            <a:p>
              <a:r>
                <a:rPr lang="en-US" sz="1200" dirty="0" smtClean="0"/>
                <a:t>My name or other biographic information has legally changed since issuance of my existing </a:t>
              </a:r>
              <a:r>
                <a:rPr lang="en-US" sz="1200" dirty="0" smtClean="0">
                  <a:solidFill>
                    <a:srgbClr val="FF0000"/>
                  </a:solidFill>
                </a:rPr>
                <a:t>card or my card has incorrect data and the error was not caused by DHS.</a:t>
              </a:r>
              <a:r>
                <a:rPr lang="en-US" sz="1200" dirty="0" smtClean="0"/>
                <a:t> </a:t>
              </a:r>
              <a:endParaRPr lang="en-US" sz="1200" dirty="0" smtClean="0">
                <a:solidFill>
                  <a:srgbClr val="FF0000"/>
                </a:solidFill>
              </a:endParaRPr>
            </a:p>
            <a:p>
              <a:r>
                <a:rPr lang="en-US" sz="1000" i="1" dirty="0">
                  <a:solidFill>
                    <a:srgbClr val="FF0000"/>
                  </a:solidFill>
                </a:rPr>
                <a:t>(Provide a detailed explanation of </a:t>
              </a:r>
              <a:r>
                <a:rPr lang="en-US" sz="1000" i="1" dirty="0" smtClean="0">
                  <a:solidFill>
                    <a:srgbClr val="FF0000"/>
                  </a:solidFill>
                </a:rPr>
                <a:t>the biographic information that </a:t>
              </a:r>
              <a:r>
                <a:rPr lang="en-US" sz="1000" i="1" dirty="0">
                  <a:solidFill>
                    <a:srgbClr val="FF0000"/>
                  </a:solidFill>
                </a:rPr>
                <a:t>changed or the error in </a:t>
              </a:r>
              <a:r>
                <a:rPr lang="en-US" sz="1000" i="1" dirty="0" smtClean="0">
                  <a:solidFill>
                    <a:srgbClr val="FF0000"/>
                  </a:solidFill>
                </a:rPr>
                <a:t>the space </a:t>
              </a:r>
              <a:r>
                <a:rPr lang="en-US" sz="1000" i="1" dirty="0">
                  <a:solidFill>
                    <a:srgbClr val="FF0000"/>
                  </a:solidFill>
                </a:rPr>
                <a:t>provided </a:t>
              </a:r>
              <a:r>
                <a:rPr lang="en-US" sz="1000" i="1" dirty="0" smtClean="0">
                  <a:solidFill>
                    <a:srgbClr val="FF0000"/>
                  </a:solidFill>
                </a:rPr>
                <a:t>and </a:t>
              </a:r>
              <a:r>
                <a:rPr lang="en-US" sz="1000" i="1" dirty="0">
                  <a:solidFill>
                    <a:srgbClr val="FF0000"/>
                  </a:solidFill>
                </a:rPr>
                <a:t>include appropriate documentary evidence </a:t>
              </a:r>
              <a:r>
                <a:rPr lang="en-US" sz="1000" i="1" dirty="0" smtClean="0">
                  <a:solidFill>
                    <a:srgbClr val="FF0000"/>
                  </a:solidFill>
                </a:rPr>
                <a:t>that reflects </a:t>
              </a:r>
              <a:r>
                <a:rPr lang="en-US" sz="1000" i="1" dirty="0">
                  <a:solidFill>
                    <a:srgbClr val="FF0000"/>
                  </a:solidFill>
                </a:rPr>
                <a:t>the change or new data.)</a:t>
              </a:r>
            </a:p>
          </p:txBody>
        </p:sp>
        <p:sp>
          <p:nvSpPr>
            <p:cNvPr id="21" name="TextBox 20"/>
            <p:cNvSpPr txBox="1"/>
            <p:nvPr/>
          </p:nvSpPr>
          <p:spPr>
            <a:xfrm>
              <a:off x="3276600" y="7005935"/>
              <a:ext cx="3733800" cy="461665"/>
            </a:xfrm>
            <a:prstGeom prst="rect">
              <a:avLst/>
            </a:prstGeom>
            <a:noFill/>
          </p:spPr>
          <p:txBody>
            <a:bodyPr wrap="square" rtlCol="0">
              <a:spAutoFit/>
            </a:bodyPr>
            <a:lstStyle/>
            <a:p>
              <a:r>
                <a:rPr lang="en-US" sz="1200" dirty="0" smtClean="0"/>
                <a:t>My existing card has already expired or will expire within six months. </a:t>
              </a:r>
              <a:endParaRPr lang="en-US" sz="1200" dirty="0"/>
            </a:p>
          </p:txBody>
        </p:sp>
        <p:sp>
          <p:nvSpPr>
            <p:cNvPr id="22" name="TextBox 21"/>
            <p:cNvSpPr txBox="1"/>
            <p:nvPr/>
          </p:nvSpPr>
          <p:spPr>
            <a:xfrm>
              <a:off x="3276600" y="7421940"/>
              <a:ext cx="3810000" cy="1415772"/>
            </a:xfrm>
            <a:prstGeom prst="rect">
              <a:avLst/>
            </a:prstGeom>
            <a:noFill/>
          </p:spPr>
          <p:txBody>
            <a:bodyPr wrap="square" rtlCol="0">
              <a:spAutoFit/>
            </a:bodyPr>
            <a:lstStyle/>
            <a:p>
              <a:r>
                <a:rPr lang="en-US" sz="1200" dirty="0" smtClean="0"/>
                <a:t>I have reached my 14</a:t>
              </a:r>
              <a:r>
                <a:rPr lang="en-US" sz="1200" baseline="30000" dirty="0" smtClean="0"/>
                <a:t>th</a:t>
              </a:r>
              <a:r>
                <a:rPr lang="en-US" sz="1200" dirty="0" smtClean="0"/>
                <a:t> birthday and am registering as required. My existing card will expire AFTER my 16</a:t>
              </a:r>
              <a:r>
                <a:rPr lang="en-US" sz="1200" baseline="30000" dirty="0" smtClean="0"/>
                <a:t>th</a:t>
              </a:r>
              <a:r>
                <a:rPr lang="en-US" sz="1200" dirty="0" smtClean="0"/>
                <a:t> birthday.</a:t>
              </a:r>
            </a:p>
            <a:p>
              <a:r>
                <a:rPr lang="en-US" sz="1000" i="1" dirty="0" smtClean="0">
                  <a:solidFill>
                    <a:srgbClr val="FF0000"/>
                  </a:solidFill>
                </a:rPr>
                <a:t>If you are filing this application before your 14</a:t>
              </a:r>
              <a:r>
                <a:rPr lang="en-US" sz="1000" i="1" baseline="30000" dirty="0" smtClean="0">
                  <a:solidFill>
                    <a:srgbClr val="FF0000"/>
                  </a:solidFill>
                </a:rPr>
                <a:t>th</a:t>
              </a:r>
              <a:r>
                <a:rPr lang="en-US" sz="1000" i="1" dirty="0" smtClean="0">
                  <a:solidFill>
                    <a:srgbClr val="FF0000"/>
                  </a:solidFill>
                </a:rPr>
                <a:t> birthday, or more than 30 days after your 14</a:t>
              </a:r>
              <a:r>
                <a:rPr lang="en-US" sz="1000" i="1" baseline="30000" dirty="0" smtClean="0">
                  <a:solidFill>
                    <a:srgbClr val="FF0000"/>
                  </a:solidFill>
                </a:rPr>
                <a:t>th</a:t>
              </a:r>
              <a:r>
                <a:rPr lang="en-US" sz="1000" i="1" dirty="0" smtClean="0">
                  <a:solidFill>
                    <a:srgbClr val="FF0000"/>
                  </a:solidFill>
                </a:rPr>
                <a:t> birthday, you must select the option that you are applying to replace your card “for any other reason not specified.” However, if your card has expired you must select the option that your existing card has already expired or will expire within six months.</a:t>
              </a:r>
              <a:endParaRPr lang="en-US" sz="1000" i="1" dirty="0">
                <a:solidFill>
                  <a:srgbClr val="FF0000"/>
                </a:solidFill>
              </a:endParaRPr>
            </a:p>
          </p:txBody>
        </p:sp>
        <p:sp>
          <p:nvSpPr>
            <p:cNvPr id="23" name="TextBox 22"/>
            <p:cNvSpPr txBox="1"/>
            <p:nvPr/>
          </p:nvSpPr>
          <p:spPr>
            <a:xfrm>
              <a:off x="3276600" y="8915400"/>
              <a:ext cx="3810000" cy="1415772"/>
            </a:xfrm>
            <a:prstGeom prst="rect">
              <a:avLst/>
            </a:prstGeom>
            <a:noFill/>
          </p:spPr>
          <p:txBody>
            <a:bodyPr wrap="square" rtlCol="0">
              <a:spAutoFit/>
            </a:bodyPr>
            <a:lstStyle/>
            <a:p>
              <a:r>
                <a:rPr lang="en-US" sz="1200" dirty="0" smtClean="0"/>
                <a:t>I have reached my 14</a:t>
              </a:r>
              <a:r>
                <a:rPr lang="en-US" sz="1200" baseline="30000" dirty="0" smtClean="0"/>
                <a:t>th</a:t>
              </a:r>
              <a:r>
                <a:rPr lang="en-US" sz="1200" dirty="0" smtClean="0"/>
                <a:t> birthday and am registering as required. My existing card will expire BEFORE my 16</a:t>
              </a:r>
              <a:r>
                <a:rPr lang="en-US" sz="1200" baseline="30000" dirty="0" smtClean="0"/>
                <a:t>th</a:t>
              </a:r>
              <a:r>
                <a:rPr lang="en-US" sz="1200" dirty="0" smtClean="0"/>
                <a:t> birthday.</a:t>
              </a:r>
            </a:p>
            <a:p>
              <a:r>
                <a:rPr lang="en-US" sz="1000" i="1" dirty="0" smtClean="0">
                  <a:solidFill>
                    <a:srgbClr val="FF0000"/>
                  </a:solidFill>
                </a:rPr>
                <a:t>If you are filing this application before your 14</a:t>
              </a:r>
              <a:r>
                <a:rPr lang="en-US" sz="1000" i="1" baseline="30000" dirty="0" smtClean="0">
                  <a:solidFill>
                    <a:srgbClr val="FF0000"/>
                  </a:solidFill>
                </a:rPr>
                <a:t>th</a:t>
              </a:r>
              <a:r>
                <a:rPr lang="en-US" sz="1000" i="1" dirty="0" smtClean="0">
                  <a:solidFill>
                    <a:srgbClr val="FF0000"/>
                  </a:solidFill>
                </a:rPr>
                <a:t> birthday, or more than 30 days after your 14</a:t>
              </a:r>
              <a:r>
                <a:rPr lang="en-US" sz="1000" i="1" baseline="30000" dirty="0" smtClean="0">
                  <a:solidFill>
                    <a:srgbClr val="FF0000"/>
                  </a:solidFill>
                </a:rPr>
                <a:t>th</a:t>
              </a:r>
              <a:r>
                <a:rPr lang="en-US" sz="1000" i="1" dirty="0" smtClean="0">
                  <a:solidFill>
                    <a:srgbClr val="FF0000"/>
                  </a:solidFill>
                </a:rPr>
                <a:t> birthday, you must select the option that you are applying to replace your card “for any other reason not specified.” However, if your card has expired you must select the option that your existing card has already expired or will expire within six months.</a:t>
              </a:r>
              <a:endParaRPr lang="en-US" sz="1000" i="1" dirty="0">
                <a:solidFill>
                  <a:srgbClr val="FF0000"/>
                </a:solidFill>
              </a:endParaRPr>
            </a:p>
          </p:txBody>
        </p:sp>
        <p:sp>
          <p:nvSpPr>
            <p:cNvPr id="24" name="TextBox 23"/>
            <p:cNvSpPr txBox="1"/>
            <p:nvPr/>
          </p:nvSpPr>
          <p:spPr>
            <a:xfrm>
              <a:off x="3276600" y="10431959"/>
              <a:ext cx="3733800" cy="461665"/>
            </a:xfrm>
            <a:prstGeom prst="rect">
              <a:avLst/>
            </a:prstGeom>
            <a:noFill/>
          </p:spPr>
          <p:txBody>
            <a:bodyPr wrap="square" rtlCol="0">
              <a:spAutoFit/>
            </a:bodyPr>
            <a:lstStyle/>
            <a:p>
              <a:r>
                <a:rPr lang="en-US" sz="1200" dirty="0" smtClean="0"/>
                <a:t>I am a permanent resident who is taking up commuter status.</a:t>
              </a:r>
              <a:endParaRPr lang="en-US" sz="1200" dirty="0"/>
            </a:p>
          </p:txBody>
        </p:sp>
        <p:sp>
          <p:nvSpPr>
            <p:cNvPr id="25" name="Oval 24"/>
            <p:cNvSpPr/>
            <p:nvPr/>
          </p:nvSpPr>
          <p:spPr>
            <a:xfrm>
              <a:off x="2895600" y="7502605"/>
              <a:ext cx="152400" cy="1524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895600" y="10512624"/>
              <a:ext cx="152400" cy="1524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895600" y="10969824"/>
              <a:ext cx="152400" cy="1524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276600" y="10889159"/>
              <a:ext cx="3733800" cy="461665"/>
            </a:xfrm>
            <a:prstGeom prst="rect">
              <a:avLst/>
            </a:prstGeom>
            <a:noFill/>
          </p:spPr>
          <p:txBody>
            <a:bodyPr wrap="square" rtlCol="0">
              <a:spAutoFit/>
            </a:bodyPr>
            <a:lstStyle/>
            <a:p>
              <a:r>
                <a:rPr lang="en-US" sz="1200" dirty="0" smtClean="0"/>
                <a:t>I am a commuter who is taking up actual residence in the United States.</a:t>
              </a:r>
              <a:endParaRPr lang="en-US" sz="1200" dirty="0"/>
            </a:p>
          </p:txBody>
        </p:sp>
        <p:sp>
          <p:nvSpPr>
            <p:cNvPr id="29" name="TextBox 28"/>
            <p:cNvSpPr txBox="1"/>
            <p:nvPr/>
          </p:nvSpPr>
          <p:spPr>
            <a:xfrm>
              <a:off x="3276600" y="11346359"/>
              <a:ext cx="3733800" cy="461665"/>
            </a:xfrm>
            <a:prstGeom prst="rect">
              <a:avLst/>
            </a:prstGeom>
            <a:noFill/>
          </p:spPr>
          <p:txBody>
            <a:bodyPr wrap="square" rtlCol="0">
              <a:spAutoFit/>
            </a:bodyPr>
            <a:lstStyle/>
            <a:p>
              <a:r>
                <a:rPr lang="en-US" sz="1200" dirty="0" smtClean="0"/>
                <a:t>I have been automatically converted to lawful permanent resident status.</a:t>
              </a:r>
              <a:endParaRPr lang="en-US" sz="1200" dirty="0"/>
            </a:p>
          </p:txBody>
        </p:sp>
        <p:sp>
          <p:nvSpPr>
            <p:cNvPr id="30" name="Oval 29"/>
            <p:cNvSpPr/>
            <p:nvPr/>
          </p:nvSpPr>
          <p:spPr>
            <a:xfrm>
              <a:off x="2895600" y="11427024"/>
              <a:ext cx="152400" cy="1524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3276600" y="11803559"/>
              <a:ext cx="3733800" cy="276999"/>
            </a:xfrm>
            <a:prstGeom prst="rect">
              <a:avLst/>
            </a:prstGeom>
            <a:noFill/>
          </p:spPr>
          <p:txBody>
            <a:bodyPr wrap="square" rtlCol="0">
              <a:spAutoFit/>
            </a:bodyPr>
            <a:lstStyle/>
            <a:p>
              <a:r>
                <a:rPr lang="en-US" sz="1200" dirty="0" smtClean="0"/>
                <a:t>I have a prior edition of the alien registration </a:t>
              </a:r>
              <a:r>
                <a:rPr lang="en-US" sz="1200" dirty="0" smtClean="0">
                  <a:solidFill>
                    <a:srgbClr val="FF0000"/>
                  </a:solidFill>
                </a:rPr>
                <a:t>card</a:t>
              </a:r>
              <a:r>
                <a:rPr lang="en-US" sz="1200" dirty="0" smtClean="0"/>
                <a:t>.</a:t>
              </a:r>
              <a:endParaRPr lang="en-US" sz="1200" dirty="0"/>
            </a:p>
          </p:txBody>
        </p:sp>
        <p:sp>
          <p:nvSpPr>
            <p:cNvPr id="32" name="Oval 31"/>
            <p:cNvSpPr/>
            <p:nvPr/>
          </p:nvSpPr>
          <p:spPr>
            <a:xfrm>
              <a:off x="2895600" y="11884224"/>
              <a:ext cx="152400" cy="1524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3276600" y="12108359"/>
              <a:ext cx="3733800" cy="769441"/>
            </a:xfrm>
            <a:prstGeom prst="rect">
              <a:avLst/>
            </a:prstGeom>
            <a:noFill/>
          </p:spPr>
          <p:txBody>
            <a:bodyPr wrap="square" rtlCol="0">
              <a:spAutoFit/>
            </a:bodyPr>
            <a:lstStyle/>
            <a:p>
              <a:r>
                <a:rPr lang="en-US" sz="1200" dirty="0" smtClean="0">
                  <a:solidFill>
                    <a:srgbClr val="FF0000"/>
                  </a:solidFill>
                </a:rPr>
                <a:t>I am applying to replace my current Permanent Resident Card for any other reason that is not specified above. </a:t>
              </a:r>
              <a:r>
                <a:rPr lang="en-US" sz="1000" i="1" dirty="0" smtClean="0">
                  <a:solidFill>
                    <a:srgbClr val="FF0000"/>
                  </a:solidFill>
                </a:rPr>
                <a:t>Provide a detailed explanation of the reason you are applying to replace your card in the space provided.</a:t>
              </a:r>
              <a:endParaRPr lang="en-US" sz="1000" i="1" dirty="0">
                <a:solidFill>
                  <a:srgbClr val="FF0000"/>
                </a:solidFill>
              </a:endParaRPr>
            </a:p>
          </p:txBody>
        </p:sp>
        <p:sp>
          <p:nvSpPr>
            <p:cNvPr id="34" name="Oval 33"/>
            <p:cNvSpPr/>
            <p:nvPr/>
          </p:nvSpPr>
          <p:spPr>
            <a:xfrm>
              <a:off x="2895600" y="12189024"/>
              <a:ext cx="152400" cy="152400"/>
            </a:xfrm>
            <a:prstGeom prst="ellipse">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3273186" y="12954000"/>
              <a:ext cx="4118214" cy="762000"/>
            </a:xfrm>
            <a:prstGeom prst="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p:cNvSpPr/>
          <p:nvPr/>
        </p:nvSpPr>
        <p:spPr>
          <a:xfrm>
            <a:off x="1828800" y="2438400"/>
            <a:ext cx="11430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6515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152400"/>
            <a:ext cx="8229600" cy="369332"/>
          </a:xfrm>
          <a:prstGeom prst="rect">
            <a:avLst/>
          </a:prstGeom>
          <a:noFill/>
        </p:spPr>
        <p:txBody>
          <a:bodyPr wrap="square" rtlCol="0">
            <a:spAutoFit/>
          </a:bodyPr>
          <a:lstStyle/>
          <a:p>
            <a:r>
              <a:rPr lang="en-US" dirty="0" smtClean="0"/>
              <a:t>I-90 Application Overview: Page Two</a:t>
            </a:r>
            <a:endParaRPr lang="en-US" dirty="0"/>
          </a:p>
        </p:txBody>
      </p:sp>
      <p:grpSp>
        <p:nvGrpSpPr>
          <p:cNvPr id="3" name="Group 2"/>
          <p:cNvGrpSpPr/>
          <p:nvPr/>
        </p:nvGrpSpPr>
        <p:grpSpPr>
          <a:xfrm>
            <a:off x="8880" y="609600"/>
            <a:ext cx="9135120" cy="13729346"/>
            <a:chOff x="8880" y="609600"/>
            <a:chExt cx="9135120" cy="13729346"/>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80" y="609600"/>
              <a:ext cx="9135120" cy="13729346"/>
            </a:xfrm>
            <a:prstGeom prst="rect">
              <a:avLst/>
            </a:prstGeom>
          </p:spPr>
        </p:pic>
        <p:sp>
          <p:nvSpPr>
            <p:cNvPr id="2" name="TextBox 1"/>
            <p:cNvSpPr txBox="1"/>
            <p:nvPr/>
          </p:nvSpPr>
          <p:spPr>
            <a:xfrm>
              <a:off x="2971800" y="5334000"/>
              <a:ext cx="5029200" cy="4801314"/>
            </a:xfrm>
            <a:prstGeom prst="rect">
              <a:avLst/>
            </a:prstGeom>
            <a:solidFill>
              <a:schemeClr val="bg1"/>
            </a:solidFill>
          </p:spPr>
          <p:txBody>
            <a:bodyPr wrap="square" rtlCol="0">
              <a:spAutoFit/>
            </a:bodyPr>
            <a:lstStyle/>
            <a:p>
              <a:r>
                <a:rPr lang="en-US" sz="1400" dirty="0" smtClean="0">
                  <a:solidFill>
                    <a:schemeClr val="accent1"/>
                  </a:solidFill>
                </a:rPr>
                <a:t>DHS Privacy Notice</a:t>
              </a:r>
            </a:p>
            <a:p>
              <a:endParaRPr lang="en-US" sz="900" dirty="0"/>
            </a:p>
            <a:p>
              <a:r>
                <a:rPr lang="en-US" sz="900" b="1" dirty="0" smtClean="0"/>
                <a:t>AUTHORITIES: </a:t>
              </a:r>
              <a:r>
                <a:rPr lang="en-US" sz="900" dirty="0" smtClean="0">
                  <a:solidFill>
                    <a:srgbClr val="FF0000"/>
                  </a:solidFill>
                </a:rPr>
                <a:t>The information requested on this application, and the associated evidence, is collected under the Immigration and Nationality Act Section 264, and 8 CFR Section 264.5.</a:t>
              </a:r>
            </a:p>
            <a:p>
              <a:endParaRPr lang="en-US" sz="900" dirty="0">
                <a:solidFill>
                  <a:srgbClr val="FF0000"/>
                </a:solidFill>
              </a:endParaRPr>
            </a:p>
            <a:p>
              <a:r>
                <a:rPr lang="en-US" sz="900" b="1" dirty="0" smtClean="0"/>
                <a:t>PURPOSE: </a:t>
              </a:r>
              <a:r>
                <a:rPr lang="en-US" sz="900" dirty="0" smtClean="0"/>
                <a:t>The primary purpose for providing the requested information on this application </a:t>
              </a:r>
              <a:r>
                <a:rPr lang="en-US" sz="900" dirty="0" smtClean="0">
                  <a:solidFill>
                    <a:srgbClr val="FF0000"/>
                  </a:solidFill>
                </a:rPr>
                <a:t>is to apply for a replacement or a renewal of your existing Permanent Resident Card. </a:t>
              </a:r>
              <a:r>
                <a:rPr lang="en-US" sz="900" dirty="0" smtClean="0"/>
                <a:t>DHS will use the information you provide to grant or deny the immigration benefit you are seeking.</a:t>
              </a:r>
            </a:p>
            <a:p>
              <a:endParaRPr lang="en-US" sz="900" dirty="0">
                <a:solidFill>
                  <a:srgbClr val="FF0000"/>
                </a:solidFill>
              </a:endParaRPr>
            </a:p>
            <a:p>
              <a:r>
                <a:rPr lang="en-US" sz="900" b="1" dirty="0" smtClean="0"/>
                <a:t>DISCLOSURE: </a:t>
              </a:r>
              <a:r>
                <a:rPr lang="en-US" sz="900" dirty="0" smtClean="0"/>
                <a:t>The information you provide is voluntary. However, failure to provide the requested information, </a:t>
              </a:r>
              <a:r>
                <a:rPr lang="en-US" sz="900" dirty="0" smtClean="0">
                  <a:solidFill>
                    <a:srgbClr val="FF0000"/>
                  </a:solidFill>
                </a:rPr>
                <a:t>including your Social Security number (if applicable</a:t>
              </a:r>
              <a:r>
                <a:rPr lang="en-US" sz="900" dirty="0" smtClean="0"/>
                <a:t>), and any requested evidence, may delay a final decision or result in denial of your application.</a:t>
              </a:r>
            </a:p>
            <a:p>
              <a:endParaRPr lang="en-US" sz="900" dirty="0">
                <a:solidFill>
                  <a:srgbClr val="FF0000"/>
                </a:solidFill>
              </a:endParaRPr>
            </a:p>
            <a:p>
              <a:r>
                <a:rPr lang="en-US" sz="900" b="1" dirty="0" smtClean="0"/>
                <a:t>ROUTINE USES: </a:t>
              </a:r>
              <a:r>
                <a:rPr lang="en-US" sz="900" dirty="0" smtClean="0">
                  <a:solidFill>
                    <a:srgbClr val="FF0000"/>
                  </a:solidFill>
                </a:rPr>
                <a:t>DHS may, where allowable under relevant confidentiality provisions, share the information you provide on this application, and any additional requested evidence, with other Federal, state, local, and foreign government agencies and authorized organizations. DHS follows approved routine uses described in the associated published system of records notice [DHS/USCIS/ICE/CBP 001 Alien File, Index, and National File Tracking, DHS/USCIS-007 Benefits Information System, and DHS/USCIS-018 Immigration Biometric and Background Check] and the published privacy impact assessment </a:t>
              </a:r>
              <a:r>
                <a:rPr lang="en-US" sz="900" dirty="0" smtClean="0"/>
                <a:t>[DHS/USCIS/PIA-056 USCIS Electronic Immigration System and DHS/USCIS/PIA-071 myUSCIS Account Experience], which you can find at </a:t>
              </a:r>
              <a:r>
                <a:rPr lang="en-US" sz="900" dirty="0" smtClean="0">
                  <a:solidFill>
                    <a:srgbClr val="FF0000"/>
                  </a:solidFill>
                  <a:hlinkClick r:id="rId3"/>
                </a:rPr>
                <a:t>www.dhs.gov/privacy</a:t>
              </a:r>
              <a:r>
                <a:rPr lang="en-US" sz="900" dirty="0" smtClean="0">
                  <a:solidFill>
                    <a:srgbClr val="FF0000"/>
                  </a:solidFill>
                </a:rPr>
                <a:t>. </a:t>
              </a:r>
              <a:r>
                <a:rPr lang="en-US" sz="900" dirty="0" smtClean="0"/>
                <a:t>DHS may also share this information, as appropriate for law enforcement purposes or in the interest of national security.</a:t>
              </a:r>
            </a:p>
            <a:p>
              <a:endParaRPr lang="en-US" sz="900" dirty="0"/>
            </a:p>
            <a:p>
              <a:r>
                <a:rPr lang="en-US" sz="1400" dirty="0" smtClean="0">
                  <a:solidFill>
                    <a:schemeClr val="accent1"/>
                  </a:solidFill>
                </a:rPr>
                <a:t>Paperwork Reduction Act Burden Disclosure Notice</a:t>
              </a:r>
            </a:p>
            <a:p>
              <a:r>
                <a:rPr lang="en-US" sz="900" dirty="0" smtClean="0"/>
                <a:t>An agency may not conduct or sponsor an information collection, and a person is not required to respond to a collection of information, unless it displays a currently valid </a:t>
              </a:r>
              <a:r>
                <a:rPr lang="en-US" sz="900" dirty="0" smtClean="0">
                  <a:solidFill>
                    <a:srgbClr val="FF0000"/>
                  </a:solidFill>
                </a:rPr>
                <a:t>Office of Management and Budget (OMB)</a:t>
              </a:r>
              <a:r>
                <a:rPr lang="en-US" sz="900" dirty="0" smtClean="0"/>
                <a:t> control number. The public reporting burden for this collection of information is estimated at </a:t>
              </a:r>
              <a:r>
                <a:rPr lang="en-US" sz="900" dirty="0" smtClean="0">
                  <a:solidFill>
                    <a:srgbClr val="FF0000"/>
                  </a:solidFill>
                </a:rPr>
                <a:t>2 hours per response</a:t>
              </a:r>
              <a:r>
                <a:rPr lang="en-US" sz="900" dirty="0" smtClean="0"/>
                <a:t>, including the time for reviewing instructions, gathering the required documentation and information, completing the application, preparing statements, attaching necessary documentation, and submitting the </a:t>
              </a:r>
              <a:r>
                <a:rPr lang="en-US" sz="900" dirty="0" smtClean="0">
                  <a:solidFill>
                    <a:srgbClr val="FF0000"/>
                  </a:solidFill>
                </a:rPr>
                <a:t>application. The collection of biometrics is estimated to require 1 hour and 10 minutes. </a:t>
              </a:r>
              <a:r>
                <a:rPr lang="en-US" sz="900" dirty="0" smtClean="0"/>
                <a:t>Send comments regarding this burden estimate or any other aspect of this collection of information, including suggestions for reducing this burden to:</a:t>
              </a:r>
            </a:p>
            <a:p>
              <a:endParaRPr lang="en-US" sz="800" dirty="0"/>
            </a:p>
          </p:txBody>
        </p:sp>
      </p:grpSp>
    </p:spTree>
    <p:extLst>
      <p:ext uri="{BB962C8B-B14F-4D97-AF65-F5344CB8AC3E}">
        <p14:creationId xmlns:p14="http://schemas.microsoft.com/office/powerpoint/2010/main" val="2266199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609600"/>
            <a:ext cx="9122588" cy="14258322"/>
            <a:chOff x="0" y="609600"/>
            <a:chExt cx="9122588" cy="14258322"/>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9600"/>
              <a:ext cx="9122588" cy="14258322"/>
            </a:xfrm>
            <a:prstGeom prst="rect">
              <a:avLst/>
            </a:prstGeom>
          </p:spPr>
        </p:pic>
        <p:grpSp>
          <p:nvGrpSpPr>
            <p:cNvPr id="7" name="Group 6"/>
            <p:cNvGrpSpPr/>
            <p:nvPr/>
          </p:nvGrpSpPr>
          <p:grpSpPr>
            <a:xfrm>
              <a:off x="2133600" y="1981200"/>
              <a:ext cx="5257800" cy="11887200"/>
              <a:chOff x="2133600" y="1981200"/>
              <a:chExt cx="5257800" cy="11887200"/>
            </a:xfrm>
          </p:grpSpPr>
          <p:sp>
            <p:nvSpPr>
              <p:cNvPr id="5" name="Rectangle 4"/>
              <p:cNvSpPr/>
              <p:nvPr/>
            </p:nvSpPr>
            <p:spPr>
              <a:xfrm>
                <a:off x="2667000" y="1981200"/>
                <a:ext cx="9906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133600" y="2373868"/>
                <a:ext cx="5257800" cy="114945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819400" y="5334000"/>
                <a:ext cx="152400" cy="1524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196986" y="5257800"/>
                <a:ext cx="3508614" cy="276999"/>
              </a:xfrm>
              <a:prstGeom prst="rect">
                <a:avLst/>
              </a:prstGeom>
              <a:noFill/>
            </p:spPr>
            <p:txBody>
              <a:bodyPr wrap="square" rtlCol="0">
                <a:spAutoFit/>
              </a:bodyPr>
              <a:lstStyle/>
              <a:p>
                <a:r>
                  <a:rPr lang="en-US" sz="1200" dirty="0" smtClean="0"/>
                  <a:t>My previous card has been lost, stolen, or destroyed.</a:t>
                </a:r>
                <a:endParaRPr lang="en-US" sz="1200" dirty="0"/>
              </a:p>
            </p:txBody>
          </p:sp>
          <p:sp>
            <p:nvSpPr>
              <p:cNvPr id="22" name="Oval 21"/>
              <p:cNvSpPr/>
              <p:nvPr/>
            </p:nvSpPr>
            <p:spPr>
              <a:xfrm>
                <a:off x="2819400" y="5576501"/>
                <a:ext cx="152400" cy="1524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819400" y="5839599"/>
                <a:ext cx="152400" cy="1524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819400" y="6172200"/>
                <a:ext cx="152400" cy="1524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829983" y="7089338"/>
                <a:ext cx="152400" cy="152400"/>
              </a:xfrm>
              <a:prstGeom prst="ellipse">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196986" y="5514201"/>
                <a:ext cx="3508614" cy="276999"/>
              </a:xfrm>
              <a:prstGeom prst="rect">
                <a:avLst/>
              </a:prstGeom>
              <a:noFill/>
            </p:spPr>
            <p:txBody>
              <a:bodyPr wrap="square" rtlCol="0">
                <a:spAutoFit/>
              </a:bodyPr>
              <a:lstStyle/>
              <a:p>
                <a:r>
                  <a:rPr lang="en-US" sz="1200" dirty="0" smtClean="0"/>
                  <a:t>My previous card was issued but never received. </a:t>
                </a:r>
                <a:endParaRPr lang="en-US" sz="1200" dirty="0"/>
              </a:p>
            </p:txBody>
          </p:sp>
          <p:sp>
            <p:nvSpPr>
              <p:cNvPr id="27" name="TextBox 26"/>
              <p:cNvSpPr txBox="1"/>
              <p:nvPr/>
            </p:nvSpPr>
            <p:spPr>
              <a:xfrm>
                <a:off x="3200400" y="5791200"/>
                <a:ext cx="3508614" cy="276999"/>
              </a:xfrm>
              <a:prstGeom prst="rect">
                <a:avLst/>
              </a:prstGeom>
              <a:noFill/>
            </p:spPr>
            <p:txBody>
              <a:bodyPr wrap="square" rtlCol="0">
                <a:spAutoFit/>
              </a:bodyPr>
              <a:lstStyle/>
              <a:p>
                <a:r>
                  <a:rPr lang="en-US" sz="1200" dirty="0" smtClean="0"/>
                  <a:t>My existing card has been mutilated. </a:t>
                </a:r>
                <a:endParaRPr lang="en-US" sz="1200" dirty="0"/>
              </a:p>
            </p:txBody>
          </p:sp>
          <p:sp>
            <p:nvSpPr>
              <p:cNvPr id="28" name="TextBox 27"/>
              <p:cNvSpPr txBox="1"/>
              <p:nvPr/>
            </p:nvSpPr>
            <p:spPr>
              <a:xfrm>
                <a:off x="3200400" y="6096000"/>
                <a:ext cx="3581400" cy="923330"/>
              </a:xfrm>
              <a:prstGeom prst="rect">
                <a:avLst/>
              </a:prstGeom>
              <a:noFill/>
            </p:spPr>
            <p:txBody>
              <a:bodyPr wrap="square" rtlCol="0">
                <a:spAutoFit/>
              </a:bodyPr>
              <a:lstStyle/>
              <a:p>
                <a:r>
                  <a:rPr lang="en-US" sz="1200" dirty="0" smtClean="0"/>
                  <a:t>My existing card has incorrect data because of DHS error. </a:t>
                </a:r>
              </a:p>
              <a:p>
                <a:r>
                  <a:rPr lang="en-US" sz="1000" i="1" dirty="0" smtClean="0">
                    <a:solidFill>
                      <a:srgbClr val="FF0000"/>
                    </a:solidFill>
                  </a:rPr>
                  <a:t>Provide a detailed explanation of the error in the space provided and return your existing card with incorrect data along with this application.</a:t>
                </a:r>
                <a:endParaRPr lang="en-US" sz="1000" i="1" dirty="0">
                  <a:solidFill>
                    <a:srgbClr val="FF0000"/>
                  </a:solidFill>
                </a:endParaRPr>
              </a:p>
            </p:txBody>
          </p:sp>
          <p:sp>
            <p:nvSpPr>
              <p:cNvPr id="29" name="TextBox 28"/>
              <p:cNvSpPr txBox="1"/>
              <p:nvPr/>
            </p:nvSpPr>
            <p:spPr>
              <a:xfrm>
                <a:off x="3200400" y="7013138"/>
                <a:ext cx="3508614" cy="1446550"/>
              </a:xfrm>
              <a:prstGeom prst="rect">
                <a:avLst/>
              </a:prstGeom>
              <a:noFill/>
            </p:spPr>
            <p:txBody>
              <a:bodyPr wrap="square" rtlCol="0">
                <a:spAutoFit/>
              </a:bodyPr>
              <a:lstStyle/>
              <a:p>
                <a:r>
                  <a:rPr lang="en-US" sz="1200" dirty="0" smtClean="0"/>
                  <a:t>My name or other biographic information has legally changed since issuance of my existing </a:t>
                </a:r>
                <a:r>
                  <a:rPr lang="en-US" sz="1200" dirty="0" smtClean="0">
                    <a:solidFill>
                      <a:srgbClr val="FF0000"/>
                    </a:solidFill>
                  </a:rPr>
                  <a:t>card or my card has incorrect data and the error was not caused by DHS.</a:t>
                </a:r>
                <a:r>
                  <a:rPr lang="en-US" sz="1200" dirty="0" smtClean="0"/>
                  <a:t> </a:t>
                </a:r>
                <a:endParaRPr lang="en-US" sz="1200" dirty="0" smtClean="0">
                  <a:solidFill>
                    <a:srgbClr val="FF0000"/>
                  </a:solidFill>
                </a:endParaRPr>
              </a:p>
              <a:p>
                <a:r>
                  <a:rPr lang="en-US" sz="1000" i="1" dirty="0">
                    <a:solidFill>
                      <a:srgbClr val="FF0000"/>
                    </a:solidFill>
                  </a:rPr>
                  <a:t>(Provide a detailed explanation of the biographic information that changed or the error in the space provided and include appropriate documentary evidence that reflects the change or new data.)</a:t>
                </a:r>
              </a:p>
            </p:txBody>
          </p:sp>
          <p:sp>
            <p:nvSpPr>
              <p:cNvPr id="30" name="Rectangle 29"/>
              <p:cNvSpPr/>
              <p:nvPr/>
            </p:nvSpPr>
            <p:spPr>
              <a:xfrm>
                <a:off x="3276600" y="8610600"/>
                <a:ext cx="3733800" cy="838200"/>
              </a:xfrm>
              <a:prstGeom prst="rect">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p:cNvPicPr>
                <a:picLocks noChangeAspect="1"/>
              </p:cNvPicPr>
              <p:nvPr/>
            </p:nvPicPr>
            <p:blipFill>
              <a:blip r:embed="rId3"/>
              <a:stretch>
                <a:fillRect/>
              </a:stretch>
            </p:blipFill>
            <p:spPr>
              <a:xfrm>
                <a:off x="2971800" y="9591675"/>
                <a:ext cx="1323975" cy="695325"/>
              </a:xfrm>
              <a:prstGeom prst="rect">
                <a:avLst/>
              </a:prstGeom>
            </p:spPr>
          </p:pic>
          <p:pic>
            <p:nvPicPr>
              <p:cNvPr id="2" name="Picture 1"/>
              <p:cNvPicPr>
                <a:picLocks noChangeAspect="1"/>
              </p:cNvPicPr>
              <p:nvPr/>
            </p:nvPicPr>
            <p:blipFill>
              <a:blip r:embed="rId4"/>
              <a:stretch>
                <a:fillRect/>
              </a:stretch>
            </p:blipFill>
            <p:spPr>
              <a:xfrm>
                <a:off x="2753783" y="3746645"/>
                <a:ext cx="3067050" cy="520555"/>
              </a:xfrm>
              <a:prstGeom prst="rect">
                <a:avLst/>
              </a:prstGeom>
            </p:spPr>
          </p:pic>
          <p:sp>
            <p:nvSpPr>
              <p:cNvPr id="32" name="TextBox 31"/>
              <p:cNvSpPr txBox="1"/>
              <p:nvPr/>
            </p:nvSpPr>
            <p:spPr>
              <a:xfrm>
                <a:off x="2743200" y="4267200"/>
                <a:ext cx="3508614" cy="861774"/>
              </a:xfrm>
              <a:prstGeom prst="rect">
                <a:avLst/>
              </a:prstGeom>
              <a:noFill/>
            </p:spPr>
            <p:txBody>
              <a:bodyPr wrap="square" rtlCol="0">
                <a:spAutoFit/>
              </a:bodyPr>
              <a:lstStyle/>
              <a:p>
                <a:r>
                  <a:rPr lang="en-US" sz="1000" i="1" dirty="0">
                    <a:solidFill>
                      <a:srgbClr val="FF0000"/>
                    </a:solidFill>
                  </a:rPr>
                  <a:t>Complete this section only if you are a </a:t>
                </a:r>
                <a:r>
                  <a:rPr lang="en-US" sz="1000" i="1" dirty="0"/>
                  <a:t>conditional permanent resident.  </a:t>
                </a:r>
                <a:r>
                  <a:rPr lang="en-US" sz="1000" i="1" dirty="0">
                    <a:solidFill>
                      <a:srgbClr val="FF0000"/>
                    </a:solidFill>
                  </a:rPr>
                  <a:t>If your conditional permanent resident status is expiring within the next 90 days, then do not file this application. (See the What is the Purpose of Form I-90 section of the Form I-90 Instructions for further information.)</a:t>
                </a:r>
              </a:p>
            </p:txBody>
          </p:sp>
        </p:grpSp>
      </p:grpSp>
      <p:pic>
        <p:nvPicPr>
          <p:cNvPr id="3" name="Picture 2"/>
          <p:cNvPicPr>
            <a:picLocks noChangeAspect="1"/>
          </p:cNvPicPr>
          <p:nvPr/>
        </p:nvPicPr>
        <p:blipFill>
          <a:blip r:embed="rId5"/>
          <a:stretch>
            <a:fillRect/>
          </a:stretch>
        </p:blipFill>
        <p:spPr>
          <a:xfrm>
            <a:off x="0" y="1123666"/>
            <a:ext cx="8991600" cy="1763626"/>
          </a:xfrm>
          <a:prstGeom prst="rect">
            <a:avLst/>
          </a:prstGeom>
        </p:spPr>
      </p:pic>
      <p:sp>
        <p:nvSpPr>
          <p:cNvPr id="33" name="TextBox 32"/>
          <p:cNvSpPr txBox="1"/>
          <p:nvPr/>
        </p:nvSpPr>
        <p:spPr>
          <a:xfrm>
            <a:off x="381000" y="152400"/>
            <a:ext cx="8229600" cy="369332"/>
          </a:xfrm>
          <a:prstGeom prst="rect">
            <a:avLst/>
          </a:prstGeom>
          <a:noFill/>
        </p:spPr>
        <p:txBody>
          <a:bodyPr wrap="square" rtlCol="0">
            <a:spAutoFit/>
          </a:bodyPr>
          <a:lstStyle/>
          <a:p>
            <a:r>
              <a:rPr lang="en-US" dirty="0"/>
              <a:t>Your Request: Reason for new card</a:t>
            </a:r>
            <a:r>
              <a:rPr lang="en-US" dirty="0" smtClean="0"/>
              <a:t>: Reason for application (conditional perm. res.)</a:t>
            </a:r>
            <a:endParaRPr lang="en-US" dirty="0"/>
          </a:p>
        </p:txBody>
      </p:sp>
    </p:spTree>
    <p:extLst>
      <p:ext uri="{BB962C8B-B14F-4D97-AF65-F5344CB8AC3E}">
        <p14:creationId xmlns:p14="http://schemas.microsoft.com/office/powerpoint/2010/main" val="1342919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9600"/>
            <a:ext cx="9144000" cy="14230779"/>
          </a:xfrm>
          <a:prstGeom prst="rect">
            <a:avLst/>
          </a:prstGeom>
        </p:spPr>
      </p:pic>
      <p:sp>
        <p:nvSpPr>
          <p:cNvPr id="6" name="TextBox 5"/>
          <p:cNvSpPr txBox="1"/>
          <p:nvPr/>
        </p:nvSpPr>
        <p:spPr>
          <a:xfrm>
            <a:off x="381000" y="152400"/>
            <a:ext cx="8229600" cy="369332"/>
          </a:xfrm>
          <a:prstGeom prst="rect">
            <a:avLst/>
          </a:prstGeom>
          <a:noFill/>
        </p:spPr>
        <p:txBody>
          <a:bodyPr wrap="square" rtlCol="0">
            <a:spAutoFit/>
          </a:bodyPr>
          <a:lstStyle/>
          <a:p>
            <a:r>
              <a:rPr lang="en-US" dirty="0" smtClean="0"/>
              <a:t>Evidence: Evidence of employment uploader</a:t>
            </a:r>
            <a:endParaRPr lang="en-US" dirty="0"/>
          </a:p>
        </p:txBody>
      </p:sp>
    </p:spTree>
    <p:extLst>
      <p:ext uri="{BB962C8B-B14F-4D97-AF65-F5344CB8AC3E}">
        <p14:creationId xmlns:p14="http://schemas.microsoft.com/office/powerpoint/2010/main" val="2894089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9600"/>
            <a:ext cx="9155468" cy="13698841"/>
          </a:xfrm>
          <a:prstGeom prst="rect">
            <a:avLst/>
          </a:prstGeom>
        </p:spPr>
      </p:pic>
      <p:sp>
        <p:nvSpPr>
          <p:cNvPr id="6" name="TextBox 5"/>
          <p:cNvSpPr txBox="1"/>
          <p:nvPr/>
        </p:nvSpPr>
        <p:spPr>
          <a:xfrm>
            <a:off x="381000" y="152400"/>
            <a:ext cx="8229600" cy="369332"/>
          </a:xfrm>
          <a:prstGeom prst="rect">
            <a:avLst/>
          </a:prstGeom>
          <a:noFill/>
        </p:spPr>
        <p:txBody>
          <a:bodyPr wrap="square" rtlCol="0">
            <a:spAutoFit/>
          </a:bodyPr>
          <a:lstStyle/>
          <a:p>
            <a:r>
              <a:rPr lang="en-US" dirty="0" smtClean="0"/>
              <a:t>Evidence: Your permanent resident card, Your photo identification uploaders</a:t>
            </a:r>
            <a:endParaRPr lang="en-US" dirty="0"/>
          </a:p>
        </p:txBody>
      </p:sp>
    </p:spTree>
    <p:extLst>
      <p:ext uri="{BB962C8B-B14F-4D97-AF65-F5344CB8AC3E}">
        <p14:creationId xmlns:p14="http://schemas.microsoft.com/office/powerpoint/2010/main" val="852179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9600"/>
            <a:ext cx="9116291" cy="14073607"/>
          </a:xfrm>
          <a:prstGeom prst="rect">
            <a:avLst/>
          </a:prstGeom>
        </p:spPr>
      </p:pic>
      <p:sp>
        <p:nvSpPr>
          <p:cNvPr id="6" name="TextBox 5"/>
          <p:cNvSpPr txBox="1"/>
          <p:nvPr/>
        </p:nvSpPr>
        <p:spPr>
          <a:xfrm>
            <a:off x="381000" y="152400"/>
            <a:ext cx="8229600" cy="369332"/>
          </a:xfrm>
          <a:prstGeom prst="rect">
            <a:avLst/>
          </a:prstGeom>
          <a:noFill/>
        </p:spPr>
        <p:txBody>
          <a:bodyPr wrap="square" rtlCol="0">
            <a:spAutoFit/>
          </a:bodyPr>
          <a:lstStyle/>
          <a:p>
            <a:r>
              <a:rPr lang="en-US" dirty="0" smtClean="0"/>
              <a:t>Evidence: Evidence of permanent resident card, Evidence of entry with immigrant visa</a:t>
            </a:r>
            <a:endParaRPr lang="en-US" dirty="0"/>
          </a:p>
        </p:txBody>
      </p:sp>
    </p:spTree>
    <p:extLst>
      <p:ext uri="{BB962C8B-B14F-4D97-AF65-F5344CB8AC3E}">
        <p14:creationId xmlns:p14="http://schemas.microsoft.com/office/powerpoint/2010/main" val="1995365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2" y="609600"/>
            <a:ext cx="9130145" cy="12176064"/>
          </a:xfrm>
          <a:prstGeom prst="rect">
            <a:avLst/>
          </a:prstGeom>
        </p:spPr>
      </p:pic>
      <p:sp>
        <p:nvSpPr>
          <p:cNvPr id="6" name="TextBox 5"/>
          <p:cNvSpPr txBox="1"/>
          <p:nvPr/>
        </p:nvSpPr>
        <p:spPr>
          <a:xfrm>
            <a:off x="381000" y="152400"/>
            <a:ext cx="8229600" cy="369332"/>
          </a:xfrm>
          <a:prstGeom prst="rect">
            <a:avLst/>
          </a:prstGeom>
          <a:noFill/>
        </p:spPr>
        <p:txBody>
          <a:bodyPr wrap="square" rtlCol="0">
            <a:spAutoFit/>
          </a:bodyPr>
          <a:lstStyle/>
          <a:p>
            <a:r>
              <a:rPr lang="en-US" dirty="0"/>
              <a:t>Evidence</a:t>
            </a:r>
            <a:r>
              <a:rPr lang="en-US" dirty="0" smtClean="0"/>
              <a:t>: Evidence of correct name or information uploader</a:t>
            </a:r>
            <a:endParaRPr lang="en-US" dirty="0"/>
          </a:p>
        </p:txBody>
      </p:sp>
    </p:spTree>
    <p:extLst>
      <p:ext uri="{BB962C8B-B14F-4D97-AF65-F5344CB8AC3E}">
        <p14:creationId xmlns:p14="http://schemas.microsoft.com/office/powerpoint/2010/main" val="27048407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9600"/>
            <a:ext cx="9144000" cy="13369000"/>
          </a:xfrm>
          <a:prstGeom prst="rect">
            <a:avLst/>
          </a:prstGeom>
        </p:spPr>
      </p:pic>
      <p:sp>
        <p:nvSpPr>
          <p:cNvPr id="6" name="TextBox 5"/>
          <p:cNvSpPr txBox="1"/>
          <p:nvPr/>
        </p:nvSpPr>
        <p:spPr>
          <a:xfrm>
            <a:off x="381000" y="152400"/>
            <a:ext cx="8229600" cy="369332"/>
          </a:xfrm>
          <a:prstGeom prst="rect">
            <a:avLst/>
          </a:prstGeom>
          <a:noFill/>
        </p:spPr>
        <p:txBody>
          <a:bodyPr wrap="square" rtlCol="0">
            <a:spAutoFit/>
          </a:bodyPr>
          <a:lstStyle/>
          <a:p>
            <a:r>
              <a:rPr lang="en-US" dirty="0"/>
              <a:t>Evidence</a:t>
            </a:r>
            <a:r>
              <a:rPr lang="en-US" dirty="0" smtClean="0"/>
              <a:t>: Evidence of your name change uploader</a:t>
            </a:r>
            <a:endParaRPr lang="en-US" dirty="0"/>
          </a:p>
        </p:txBody>
      </p:sp>
    </p:spTree>
    <p:extLst>
      <p:ext uri="{BB962C8B-B14F-4D97-AF65-F5344CB8AC3E}">
        <p14:creationId xmlns:p14="http://schemas.microsoft.com/office/powerpoint/2010/main" val="3912553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9600"/>
            <a:ext cx="9176747" cy="13868445"/>
          </a:xfrm>
          <a:prstGeom prst="rect">
            <a:avLst/>
          </a:prstGeom>
        </p:spPr>
      </p:pic>
      <p:sp>
        <p:nvSpPr>
          <p:cNvPr id="6" name="TextBox 5"/>
          <p:cNvSpPr txBox="1"/>
          <p:nvPr/>
        </p:nvSpPr>
        <p:spPr>
          <a:xfrm>
            <a:off x="381000" y="152400"/>
            <a:ext cx="8229600" cy="369332"/>
          </a:xfrm>
          <a:prstGeom prst="rect">
            <a:avLst/>
          </a:prstGeom>
          <a:noFill/>
        </p:spPr>
        <p:txBody>
          <a:bodyPr wrap="square" rtlCol="0">
            <a:spAutoFit/>
          </a:bodyPr>
          <a:lstStyle/>
          <a:p>
            <a:r>
              <a:rPr lang="en-US" dirty="0"/>
              <a:t>Evidence</a:t>
            </a:r>
            <a:r>
              <a:rPr lang="en-US" dirty="0" smtClean="0"/>
              <a:t>: Evidence of residence in the United States uploader</a:t>
            </a:r>
            <a:endParaRPr lang="en-US" dirty="0"/>
          </a:p>
        </p:txBody>
      </p:sp>
    </p:spTree>
    <p:extLst>
      <p:ext uri="{BB962C8B-B14F-4D97-AF65-F5344CB8AC3E}">
        <p14:creationId xmlns:p14="http://schemas.microsoft.com/office/powerpoint/2010/main" val="3288363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9141481" cy="12351291"/>
          </a:xfrm>
          <a:prstGeom prst="rect">
            <a:avLst/>
          </a:prstGeom>
        </p:spPr>
      </p:pic>
      <p:sp>
        <p:nvSpPr>
          <p:cNvPr id="6" name="TextBox 5"/>
          <p:cNvSpPr txBox="1"/>
          <p:nvPr/>
        </p:nvSpPr>
        <p:spPr>
          <a:xfrm>
            <a:off x="381000" y="152400"/>
            <a:ext cx="8229600" cy="369332"/>
          </a:xfrm>
          <a:prstGeom prst="rect">
            <a:avLst/>
          </a:prstGeom>
          <a:noFill/>
        </p:spPr>
        <p:txBody>
          <a:bodyPr wrap="square" rtlCol="0">
            <a:spAutoFit/>
          </a:bodyPr>
          <a:lstStyle/>
          <a:p>
            <a:r>
              <a:rPr lang="en-US" dirty="0"/>
              <a:t>Evidence</a:t>
            </a:r>
            <a:r>
              <a:rPr lang="en-US" dirty="0" smtClean="0"/>
              <a:t>: Evidence of lawful permanent resident status uploader</a:t>
            </a:r>
            <a:endParaRPr lang="en-US" dirty="0"/>
          </a:p>
        </p:txBody>
      </p:sp>
    </p:spTree>
    <p:extLst>
      <p:ext uri="{BB962C8B-B14F-4D97-AF65-F5344CB8AC3E}">
        <p14:creationId xmlns:p14="http://schemas.microsoft.com/office/powerpoint/2010/main" val="6286884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9600"/>
            <a:ext cx="9144000" cy="14322295"/>
          </a:xfrm>
          <a:prstGeom prst="rect">
            <a:avLst/>
          </a:prstGeom>
        </p:spPr>
      </p:pic>
      <p:sp>
        <p:nvSpPr>
          <p:cNvPr id="6" name="TextBox 5"/>
          <p:cNvSpPr txBox="1"/>
          <p:nvPr/>
        </p:nvSpPr>
        <p:spPr>
          <a:xfrm>
            <a:off x="381000" y="152400"/>
            <a:ext cx="8229600" cy="369332"/>
          </a:xfrm>
          <a:prstGeom prst="rect">
            <a:avLst/>
          </a:prstGeom>
          <a:noFill/>
        </p:spPr>
        <p:txBody>
          <a:bodyPr wrap="square" rtlCol="0">
            <a:spAutoFit/>
          </a:bodyPr>
          <a:lstStyle/>
          <a:p>
            <a:r>
              <a:rPr lang="en-US" dirty="0" smtClean="0"/>
              <a:t>Evidence: Alert box (applies  to all uploaders)</a:t>
            </a:r>
            <a:endParaRPr lang="en-US" dirty="0"/>
          </a:p>
        </p:txBody>
      </p:sp>
    </p:spTree>
    <p:extLst>
      <p:ext uri="{BB962C8B-B14F-4D97-AF65-F5344CB8AC3E}">
        <p14:creationId xmlns:p14="http://schemas.microsoft.com/office/powerpoint/2010/main" val="27169283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9600"/>
            <a:ext cx="9144000" cy="13048693"/>
          </a:xfrm>
          <a:prstGeom prst="rect">
            <a:avLst/>
          </a:prstGeom>
        </p:spPr>
      </p:pic>
      <p:sp>
        <p:nvSpPr>
          <p:cNvPr id="6" name="TextBox 5"/>
          <p:cNvSpPr txBox="1"/>
          <p:nvPr/>
        </p:nvSpPr>
        <p:spPr>
          <a:xfrm>
            <a:off x="381000" y="152400"/>
            <a:ext cx="8229600" cy="369332"/>
          </a:xfrm>
          <a:prstGeom prst="rect">
            <a:avLst/>
          </a:prstGeom>
          <a:noFill/>
        </p:spPr>
        <p:txBody>
          <a:bodyPr wrap="square" rtlCol="0">
            <a:spAutoFit/>
          </a:bodyPr>
          <a:lstStyle/>
          <a:p>
            <a:r>
              <a:rPr lang="en-US" dirty="0" smtClean="0"/>
              <a:t>Review and Submit: Review your application</a:t>
            </a:r>
            <a:endParaRPr lang="en-US" dirty="0"/>
          </a:p>
        </p:txBody>
      </p:sp>
    </p:spTree>
    <p:extLst>
      <p:ext uri="{BB962C8B-B14F-4D97-AF65-F5344CB8AC3E}">
        <p14:creationId xmlns:p14="http://schemas.microsoft.com/office/powerpoint/2010/main" val="4019459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6" y="609600"/>
            <a:ext cx="9135374" cy="10628729"/>
          </a:xfrm>
          <a:prstGeom prst="rect">
            <a:avLst/>
          </a:prstGeom>
        </p:spPr>
      </p:pic>
      <p:sp>
        <p:nvSpPr>
          <p:cNvPr id="6" name="TextBox 5"/>
          <p:cNvSpPr txBox="1"/>
          <p:nvPr/>
        </p:nvSpPr>
        <p:spPr>
          <a:xfrm>
            <a:off x="381000" y="152400"/>
            <a:ext cx="8229600" cy="369332"/>
          </a:xfrm>
          <a:prstGeom prst="rect">
            <a:avLst/>
          </a:prstGeom>
          <a:noFill/>
        </p:spPr>
        <p:txBody>
          <a:bodyPr wrap="square" rtlCol="0">
            <a:spAutoFit/>
          </a:bodyPr>
          <a:lstStyle/>
          <a:p>
            <a:r>
              <a:rPr lang="en-US" dirty="0" smtClean="0"/>
              <a:t>Getting Started: Preparer and interpreter </a:t>
            </a:r>
            <a:r>
              <a:rPr lang="en-US" dirty="0"/>
              <a:t>i</a:t>
            </a:r>
            <a:r>
              <a:rPr lang="en-US" dirty="0" smtClean="0"/>
              <a:t>nformation</a:t>
            </a:r>
            <a:endParaRPr lang="en-US" dirty="0"/>
          </a:p>
        </p:txBody>
      </p:sp>
    </p:spTree>
    <p:extLst>
      <p:ext uri="{BB962C8B-B14F-4D97-AF65-F5344CB8AC3E}">
        <p14:creationId xmlns:p14="http://schemas.microsoft.com/office/powerpoint/2010/main" val="31210461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152400"/>
            <a:ext cx="8229600" cy="369332"/>
          </a:xfrm>
          <a:prstGeom prst="rect">
            <a:avLst/>
          </a:prstGeom>
          <a:noFill/>
        </p:spPr>
        <p:txBody>
          <a:bodyPr wrap="square" rtlCol="0">
            <a:spAutoFit/>
          </a:bodyPr>
          <a:lstStyle/>
          <a:p>
            <a:r>
              <a:rPr lang="en-US" dirty="0"/>
              <a:t>Review and Submit: </a:t>
            </a:r>
            <a:r>
              <a:rPr lang="en-US" dirty="0" smtClean="0"/>
              <a:t>Your application summary (screenshot 1)</a:t>
            </a:r>
            <a:endParaRPr lang="en-US" dirty="0"/>
          </a:p>
        </p:txBody>
      </p:sp>
      <p:grpSp>
        <p:nvGrpSpPr>
          <p:cNvPr id="3" name="Group 2"/>
          <p:cNvGrpSpPr/>
          <p:nvPr/>
        </p:nvGrpSpPr>
        <p:grpSpPr>
          <a:xfrm>
            <a:off x="0" y="609600"/>
            <a:ext cx="9144000" cy="14352800"/>
            <a:chOff x="0" y="609600"/>
            <a:chExt cx="9144000" cy="1435280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9600"/>
              <a:ext cx="9144000" cy="14352800"/>
            </a:xfrm>
            <a:prstGeom prst="rect">
              <a:avLst/>
            </a:prstGeom>
          </p:spPr>
        </p:pic>
        <p:sp>
          <p:nvSpPr>
            <p:cNvPr id="2" name="TextBox 1"/>
            <p:cNvSpPr txBox="1"/>
            <p:nvPr/>
          </p:nvSpPr>
          <p:spPr>
            <a:xfrm>
              <a:off x="4572000" y="5715000"/>
              <a:ext cx="1524000" cy="230832"/>
            </a:xfrm>
            <a:prstGeom prst="rect">
              <a:avLst/>
            </a:prstGeom>
            <a:solidFill>
              <a:schemeClr val="bg1"/>
            </a:solidFill>
          </p:spPr>
          <p:txBody>
            <a:bodyPr wrap="square" rtlCol="0">
              <a:spAutoFit/>
            </a:bodyPr>
            <a:lstStyle/>
            <a:p>
              <a:r>
                <a:rPr lang="en-US" sz="900" dirty="0" smtClean="0"/>
                <a:t>Jane Doe</a:t>
              </a:r>
              <a:endParaRPr lang="en-US" sz="900" dirty="0"/>
            </a:p>
          </p:txBody>
        </p:sp>
        <p:sp>
          <p:nvSpPr>
            <p:cNvPr id="5" name="TextBox 4"/>
            <p:cNvSpPr txBox="1"/>
            <p:nvPr/>
          </p:nvSpPr>
          <p:spPr>
            <a:xfrm>
              <a:off x="4572000" y="6017568"/>
              <a:ext cx="1524000" cy="230832"/>
            </a:xfrm>
            <a:prstGeom prst="rect">
              <a:avLst/>
            </a:prstGeom>
            <a:solidFill>
              <a:schemeClr val="bg1"/>
            </a:solidFill>
          </p:spPr>
          <p:txBody>
            <a:bodyPr wrap="square" rtlCol="0">
              <a:spAutoFit/>
            </a:bodyPr>
            <a:lstStyle/>
            <a:p>
              <a:r>
                <a:rPr lang="en-US" sz="900" dirty="0" smtClean="0"/>
                <a:t>Jane Doe LLC</a:t>
              </a:r>
              <a:endParaRPr lang="en-US" sz="900" dirty="0"/>
            </a:p>
          </p:txBody>
        </p:sp>
        <p:sp>
          <p:nvSpPr>
            <p:cNvPr id="7" name="TextBox 6"/>
            <p:cNvSpPr txBox="1"/>
            <p:nvPr/>
          </p:nvSpPr>
          <p:spPr>
            <a:xfrm>
              <a:off x="4572000" y="7846368"/>
              <a:ext cx="1524000" cy="230832"/>
            </a:xfrm>
            <a:prstGeom prst="rect">
              <a:avLst/>
            </a:prstGeom>
            <a:solidFill>
              <a:schemeClr val="bg1"/>
            </a:solidFill>
          </p:spPr>
          <p:txBody>
            <a:bodyPr wrap="square" rtlCol="0">
              <a:spAutoFit/>
            </a:bodyPr>
            <a:lstStyle/>
            <a:p>
              <a:r>
                <a:rPr lang="en-US" sz="900" dirty="0" smtClean="0"/>
                <a:t>Jane.Doe@janedoellc.com</a:t>
              </a:r>
              <a:endParaRPr lang="en-US" sz="900" dirty="0"/>
            </a:p>
          </p:txBody>
        </p:sp>
        <p:sp>
          <p:nvSpPr>
            <p:cNvPr id="8" name="TextBox 7"/>
            <p:cNvSpPr txBox="1"/>
            <p:nvPr/>
          </p:nvSpPr>
          <p:spPr>
            <a:xfrm>
              <a:off x="4572000" y="10845800"/>
              <a:ext cx="1524000" cy="230832"/>
            </a:xfrm>
            <a:prstGeom prst="rect">
              <a:avLst/>
            </a:prstGeom>
            <a:solidFill>
              <a:schemeClr val="bg1"/>
            </a:solidFill>
          </p:spPr>
          <p:txBody>
            <a:bodyPr wrap="square" rtlCol="0">
              <a:spAutoFit/>
            </a:bodyPr>
            <a:lstStyle/>
            <a:p>
              <a:r>
                <a:rPr lang="en-US" sz="900" dirty="0" smtClean="0"/>
                <a:t>Jack.Doe@janedoellc.com</a:t>
              </a:r>
              <a:endParaRPr lang="en-US" sz="900" dirty="0"/>
            </a:p>
          </p:txBody>
        </p:sp>
        <p:sp>
          <p:nvSpPr>
            <p:cNvPr id="10" name="TextBox 9"/>
            <p:cNvSpPr txBox="1"/>
            <p:nvPr/>
          </p:nvSpPr>
          <p:spPr>
            <a:xfrm>
              <a:off x="4495800" y="8686800"/>
              <a:ext cx="1524000" cy="230832"/>
            </a:xfrm>
            <a:prstGeom prst="rect">
              <a:avLst/>
            </a:prstGeom>
            <a:solidFill>
              <a:schemeClr val="bg1"/>
            </a:solidFill>
          </p:spPr>
          <p:txBody>
            <a:bodyPr wrap="square" rtlCol="0">
              <a:spAutoFit/>
            </a:bodyPr>
            <a:lstStyle/>
            <a:p>
              <a:r>
                <a:rPr lang="en-US" sz="900" dirty="0" smtClean="0"/>
                <a:t>Jack Doe</a:t>
              </a:r>
              <a:endParaRPr lang="en-US" sz="900" dirty="0"/>
            </a:p>
          </p:txBody>
        </p:sp>
        <p:sp>
          <p:nvSpPr>
            <p:cNvPr id="11" name="TextBox 10"/>
            <p:cNvSpPr txBox="1"/>
            <p:nvPr/>
          </p:nvSpPr>
          <p:spPr>
            <a:xfrm>
              <a:off x="4519612" y="9039952"/>
              <a:ext cx="1524000" cy="230832"/>
            </a:xfrm>
            <a:prstGeom prst="rect">
              <a:avLst/>
            </a:prstGeom>
            <a:solidFill>
              <a:schemeClr val="bg1"/>
            </a:solidFill>
          </p:spPr>
          <p:txBody>
            <a:bodyPr wrap="square" rtlCol="0">
              <a:spAutoFit/>
            </a:bodyPr>
            <a:lstStyle/>
            <a:p>
              <a:r>
                <a:rPr lang="en-US" sz="900" dirty="0" smtClean="0"/>
                <a:t>Jane Doe LLC</a:t>
              </a:r>
              <a:endParaRPr lang="en-US" sz="900" dirty="0"/>
            </a:p>
          </p:txBody>
        </p:sp>
        <p:sp>
          <p:nvSpPr>
            <p:cNvPr id="12" name="TextBox 11"/>
            <p:cNvSpPr txBox="1"/>
            <p:nvPr/>
          </p:nvSpPr>
          <p:spPr>
            <a:xfrm>
              <a:off x="4572000" y="11808768"/>
              <a:ext cx="1524000" cy="230832"/>
            </a:xfrm>
            <a:prstGeom prst="rect">
              <a:avLst/>
            </a:prstGeom>
            <a:solidFill>
              <a:schemeClr val="bg1"/>
            </a:solidFill>
          </p:spPr>
          <p:txBody>
            <a:bodyPr wrap="square" rtlCol="0">
              <a:spAutoFit/>
            </a:bodyPr>
            <a:lstStyle/>
            <a:p>
              <a:r>
                <a:rPr lang="en-US" sz="900" dirty="0" smtClean="0"/>
                <a:t>First M. Last</a:t>
              </a:r>
              <a:endParaRPr lang="en-US" sz="900" dirty="0"/>
            </a:p>
          </p:txBody>
        </p:sp>
        <p:sp>
          <p:nvSpPr>
            <p:cNvPr id="13" name="TextBox 12"/>
            <p:cNvSpPr txBox="1"/>
            <p:nvPr/>
          </p:nvSpPr>
          <p:spPr>
            <a:xfrm>
              <a:off x="4572000" y="12556144"/>
              <a:ext cx="1524000" cy="230832"/>
            </a:xfrm>
            <a:prstGeom prst="rect">
              <a:avLst/>
            </a:prstGeom>
            <a:solidFill>
              <a:schemeClr val="bg1"/>
            </a:solidFill>
          </p:spPr>
          <p:txBody>
            <a:bodyPr wrap="square" rtlCol="0">
              <a:spAutoFit/>
            </a:bodyPr>
            <a:lstStyle/>
            <a:p>
              <a:r>
                <a:rPr lang="en-US" sz="900" dirty="0" smtClean="0"/>
                <a:t>First M. Last</a:t>
              </a:r>
              <a:endParaRPr lang="en-US" sz="900" dirty="0"/>
            </a:p>
          </p:txBody>
        </p:sp>
        <p:sp>
          <p:nvSpPr>
            <p:cNvPr id="14" name="TextBox 13"/>
            <p:cNvSpPr txBox="1"/>
            <p:nvPr/>
          </p:nvSpPr>
          <p:spPr>
            <a:xfrm>
              <a:off x="4495800" y="14325600"/>
              <a:ext cx="1524000" cy="230832"/>
            </a:xfrm>
            <a:prstGeom prst="rect">
              <a:avLst/>
            </a:prstGeom>
            <a:solidFill>
              <a:schemeClr val="bg1"/>
            </a:solidFill>
          </p:spPr>
          <p:txBody>
            <a:bodyPr wrap="square" rtlCol="0">
              <a:spAutoFit/>
            </a:bodyPr>
            <a:lstStyle/>
            <a:p>
              <a:r>
                <a:rPr lang="en-US" sz="900" dirty="0" smtClean="0"/>
                <a:t>First M. Last</a:t>
              </a:r>
              <a:endParaRPr lang="en-US" sz="900" dirty="0"/>
            </a:p>
          </p:txBody>
        </p:sp>
      </p:grpSp>
    </p:spTree>
    <p:extLst>
      <p:ext uri="{BB962C8B-B14F-4D97-AF65-F5344CB8AC3E}">
        <p14:creationId xmlns:p14="http://schemas.microsoft.com/office/powerpoint/2010/main" val="1089932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0" y="610981"/>
            <a:ext cx="9176747" cy="12437209"/>
          </a:xfrm>
          <a:prstGeom prst="rect">
            <a:avLst/>
          </a:prstGeom>
        </p:spPr>
      </p:pic>
      <p:sp>
        <p:nvSpPr>
          <p:cNvPr id="6" name="TextBox 5"/>
          <p:cNvSpPr txBox="1"/>
          <p:nvPr/>
        </p:nvSpPr>
        <p:spPr>
          <a:xfrm>
            <a:off x="381000" y="152400"/>
            <a:ext cx="8229600" cy="369332"/>
          </a:xfrm>
          <a:prstGeom prst="rect">
            <a:avLst/>
          </a:prstGeom>
          <a:noFill/>
        </p:spPr>
        <p:txBody>
          <a:bodyPr wrap="square" rtlCol="0">
            <a:spAutoFit/>
          </a:bodyPr>
          <a:lstStyle/>
          <a:p>
            <a:r>
              <a:rPr lang="en-US" dirty="0"/>
              <a:t>Review and Submit: Your application summary (screenshot </a:t>
            </a:r>
            <a:r>
              <a:rPr lang="en-US" dirty="0" smtClean="0"/>
              <a:t>2)</a:t>
            </a:r>
            <a:endParaRPr lang="en-US" dirty="0"/>
          </a:p>
        </p:txBody>
      </p:sp>
    </p:spTree>
    <p:extLst>
      <p:ext uri="{BB962C8B-B14F-4D97-AF65-F5344CB8AC3E}">
        <p14:creationId xmlns:p14="http://schemas.microsoft.com/office/powerpoint/2010/main" val="4398839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9600"/>
            <a:ext cx="9144000" cy="14322295"/>
          </a:xfrm>
          <a:prstGeom prst="rect">
            <a:avLst/>
          </a:prstGeom>
        </p:spPr>
      </p:pic>
      <p:sp>
        <p:nvSpPr>
          <p:cNvPr id="6" name="TextBox 5"/>
          <p:cNvSpPr txBox="1"/>
          <p:nvPr/>
        </p:nvSpPr>
        <p:spPr>
          <a:xfrm>
            <a:off x="381000" y="152400"/>
            <a:ext cx="8229600" cy="646331"/>
          </a:xfrm>
          <a:prstGeom prst="rect">
            <a:avLst/>
          </a:prstGeom>
          <a:noFill/>
        </p:spPr>
        <p:txBody>
          <a:bodyPr wrap="square" rtlCol="0">
            <a:spAutoFit/>
          </a:bodyPr>
          <a:lstStyle/>
          <a:p>
            <a:r>
              <a:rPr lang="en-US" dirty="0"/>
              <a:t>Review and Submit: </a:t>
            </a:r>
            <a:r>
              <a:rPr lang="en-US" dirty="0" smtClean="0"/>
              <a:t>Preparer signature</a:t>
            </a:r>
            <a:endParaRPr lang="en-US" dirty="0"/>
          </a:p>
          <a:p>
            <a:endParaRPr lang="en-US" dirty="0"/>
          </a:p>
        </p:txBody>
      </p:sp>
    </p:spTree>
    <p:extLst>
      <p:ext uri="{BB962C8B-B14F-4D97-AF65-F5344CB8AC3E}">
        <p14:creationId xmlns:p14="http://schemas.microsoft.com/office/powerpoint/2010/main" val="7167297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9144000" cy="9136374"/>
          </a:xfrm>
          <a:prstGeom prst="rect">
            <a:avLst/>
          </a:prstGeom>
        </p:spPr>
      </p:pic>
      <p:sp>
        <p:nvSpPr>
          <p:cNvPr id="6" name="TextBox 5"/>
          <p:cNvSpPr txBox="1"/>
          <p:nvPr/>
        </p:nvSpPr>
        <p:spPr>
          <a:xfrm>
            <a:off x="381000" y="152400"/>
            <a:ext cx="8229600" cy="369332"/>
          </a:xfrm>
          <a:prstGeom prst="rect">
            <a:avLst/>
          </a:prstGeom>
          <a:noFill/>
        </p:spPr>
        <p:txBody>
          <a:bodyPr wrap="square" rtlCol="0">
            <a:spAutoFit/>
          </a:bodyPr>
          <a:lstStyle/>
          <a:p>
            <a:r>
              <a:rPr lang="en-US" dirty="0"/>
              <a:t>Review and Submit: Preparer </a:t>
            </a:r>
            <a:r>
              <a:rPr lang="en-US" dirty="0" smtClean="0"/>
              <a:t>signature: Upload</a:t>
            </a:r>
            <a:endParaRPr lang="en-US" dirty="0"/>
          </a:p>
        </p:txBody>
      </p:sp>
    </p:spTree>
    <p:extLst>
      <p:ext uri="{BB962C8B-B14F-4D97-AF65-F5344CB8AC3E}">
        <p14:creationId xmlns:p14="http://schemas.microsoft.com/office/powerpoint/2010/main" val="23372624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9600"/>
            <a:ext cx="9144000" cy="14177395"/>
          </a:xfrm>
          <a:prstGeom prst="rect">
            <a:avLst/>
          </a:prstGeom>
        </p:spPr>
      </p:pic>
      <p:sp>
        <p:nvSpPr>
          <p:cNvPr id="6" name="TextBox 5"/>
          <p:cNvSpPr txBox="1"/>
          <p:nvPr/>
        </p:nvSpPr>
        <p:spPr>
          <a:xfrm>
            <a:off x="381000" y="152400"/>
            <a:ext cx="8229600" cy="369332"/>
          </a:xfrm>
          <a:prstGeom prst="rect">
            <a:avLst/>
          </a:prstGeom>
          <a:noFill/>
        </p:spPr>
        <p:txBody>
          <a:bodyPr wrap="square" rtlCol="0">
            <a:spAutoFit/>
          </a:bodyPr>
          <a:lstStyle/>
          <a:p>
            <a:r>
              <a:rPr lang="en-US" dirty="0"/>
              <a:t>Review and Submit: </a:t>
            </a:r>
            <a:r>
              <a:rPr lang="en-US" dirty="0" smtClean="0"/>
              <a:t>Interpreter </a:t>
            </a:r>
            <a:r>
              <a:rPr lang="en-US" dirty="0"/>
              <a:t>signature</a:t>
            </a:r>
          </a:p>
        </p:txBody>
      </p:sp>
    </p:spTree>
    <p:extLst>
      <p:ext uri="{BB962C8B-B14F-4D97-AF65-F5344CB8AC3E}">
        <p14:creationId xmlns:p14="http://schemas.microsoft.com/office/powerpoint/2010/main" val="8947105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9144000" cy="9391953"/>
          </a:xfrm>
          <a:prstGeom prst="rect">
            <a:avLst/>
          </a:prstGeom>
        </p:spPr>
      </p:pic>
      <p:sp>
        <p:nvSpPr>
          <p:cNvPr id="6" name="TextBox 5"/>
          <p:cNvSpPr txBox="1"/>
          <p:nvPr/>
        </p:nvSpPr>
        <p:spPr>
          <a:xfrm>
            <a:off x="381000" y="152400"/>
            <a:ext cx="8229600" cy="369332"/>
          </a:xfrm>
          <a:prstGeom prst="rect">
            <a:avLst/>
          </a:prstGeom>
          <a:noFill/>
        </p:spPr>
        <p:txBody>
          <a:bodyPr wrap="square" rtlCol="0">
            <a:spAutoFit/>
          </a:bodyPr>
          <a:lstStyle/>
          <a:p>
            <a:r>
              <a:rPr lang="en-US" dirty="0"/>
              <a:t>Review and Submit: Interpreter </a:t>
            </a:r>
            <a:r>
              <a:rPr lang="en-US" dirty="0" smtClean="0"/>
              <a:t>signature: Upload</a:t>
            </a:r>
            <a:endParaRPr lang="en-US" dirty="0"/>
          </a:p>
        </p:txBody>
      </p:sp>
    </p:spTree>
    <p:extLst>
      <p:ext uri="{BB962C8B-B14F-4D97-AF65-F5344CB8AC3E}">
        <p14:creationId xmlns:p14="http://schemas.microsoft.com/office/powerpoint/2010/main" val="34723494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9112512" cy="11073335"/>
          </a:xfrm>
          <a:prstGeom prst="rect">
            <a:avLst/>
          </a:prstGeom>
        </p:spPr>
      </p:pic>
      <p:sp>
        <p:nvSpPr>
          <p:cNvPr id="6" name="TextBox 5"/>
          <p:cNvSpPr txBox="1"/>
          <p:nvPr/>
        </p:nvSpPr>
        <p:spPr>
          <a:xfrm>
            <a:off x="381000" y="152400"/>
            <a:ext cx="8229600" cy="369332"/>
          </a:xfrm>
          <a:prstGeom prst="rect">
            <a:avLst/>
          </a:prstGeom>
          <a:noFill/>
        </p:spPr>
        <p:txBody>
          <a:bodyPr wrap="square" rtlCol="0">
            <a:spAutoFit/>
          </a:bodyPr>
          <a:lstStyle/>
          <a:p>
            <a:r>
              <a:rPr lang="en-US" dirty="0"/>
              <a:t>Review and Submit: </a:t>
            </a:r>
            <a:r>
              <a:rPr lang="en-US" dirty="0" smtClean="0"/>
              <a:t>Your signature: Statements regarding preparer, interpreter</a:t>
            </a:r>
            <a:endParaRPr lang="en-US" dirty="0"/>
          </a:p>
        </p:txBody>
      </p:sp>
    </p:spTree>
    <p:extLst>
      <p:ext uri="{BB962C8B-B14F-4D97-AF65-F5344CB8AC3E}">
        <p14:creationId xmlns:p14="http://schemas.microsoft.com/office/powerpoint/2010/main" val="5371990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9600"/>
            <a:ext cx="9167931" cy="14336841"/>
          </a:xfrm>
          <a:prstGeom prst="rect">
            <a:avLst/>
          </a:prstGeom>
        </p:spPr>
      </p:pic>
      <p:sp>
        <p:nvSpPr>
          <p:cNvPr id="7" name="TextBox 6"/>
          <p:cNvSpPr txBox="1"/>
          <p:nvPr/>
        </p:nvSpPr>
        <p:spPr>
          <a:xfrm>
            <a:off x="381000" y="152400"/>
            <a:ext cx="8229600" cy="369332"/>
          </a:xfrm>
          <a:prstGeom prst="rect">
            <a:avLst/>
          </a:prstGeom>
          <a:noFill/>
        </p:spPr>
        <p:txBody>
          <a:bodyPr wrap="square" rtlCol="0">
            <a:spAutoFit/>
          </a:bodyPr>
          <a:lstStyle/>
          <a:p>
            <a:r>
              <a:rPr lang="en-US" dirty="0"/>
              <a:t>Review and Submit: </a:t>
            </a:r>
            <a:r>
              <a:rPr lang="en-US" dirty="0" smtClean="0"/>
              <a:t>Your signature: Applicant certification and signature</a:t>
            </a:r>
            <a:endParaRPr lang="en-US" dirty="0"/>
          </a:p>
        </p:txBody>
      </p:sp>
    </p:spTree>
    <p:extLst>
      <p:ext uri="{BB962C8B-B14F-4D97-AF65-F5344CB8AC3E}">
        <p14:creationId xmlns:p14="http://schemas.microsoft.com/office/powerpoint/2010/main" val="42268892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9600"/>
            <a:ext cx="9146583" cy="12632811"/>
          </a:xfrm>
          <a:prstGeom prst="rect">
            <a:avLst/>
          </a:prstGeom>
        </p:spPr>
      </p:pic>
      <p:sp>
        <p:nvSpPr>
          <p:cNvPr id="5" name="TextBox 4"/>
          <p:cNvSpPr txBox="1"/>
          <p:nvPr/>
        </p:nvSpPr>
        <p:spPr>
          <a:xfrm>
            <a:off x="381000" y="152400"/>
            <a:ext cx="8229600" cy="369332"/>
          </a:xfrm>
          <a:prstGeom prst="rect">
            <a:avLst/>
          </a:prstGeom>
          <a:noFill/>
        </p:spPr>
        <p:txBody>
          <a:bodyPr wrap="square" rtlCol="0">
            <a:spAutoFit/>
          </a:bodyPr>
          <a:lstStyle/>
          <a:p>
            <a:r>
              <a:rPr lang="en-US" dirty="0" smtClean="0"/>
              <a:t>Review and Submit: Pay and Submit</a:t>
            </a:r>
            <a:endParaRPr lang="en-US" dirty="0"/>
          </a:p>
        </p:txBody>
      </p:sp>
    </p:spTree>
    <p:extLst>
      <p:ext uri="{BB962C8B-B14F-4D97-AF65-F5344CB8AC3E}">
        <p14:creationId xmlns:p14="http://schemas.microsoft.com/office/powerpoint/2010/main" val="3482534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152400"/>
            <a:ext cx="8229600" cy="369332"/>
          </a:xfrm>
          <a:prstGeom prst="rect">
            <a:avLst/>
          </a:prstGeom>
          <a:noFill/>
        </p:spPr>
        <p:txBody>
          <a:bodyPr wrap="square" rtlCol="0">
            <a:spAutoFit/>
          </a:bodyPr>
          <a:lstStyle/>
          <a:p>
            <a:r>
              <a:rPr lang="en-US" dirty="0" smtClean="0"/>
              <a:t>Getting Started: Preparer information</a:t>
            </a:r>
            <a:endParaRPr lang="en-US" dirty="0"/>
          </a:p>
        </p:txBody>
      </p:sp>
      <p:grpSp>
        <p:nvGrpSpPr>
          <p:cNvPr id="5" name="Group 4"/>
          <p:cNvGrpSpPr/>
          <p:nvPr/>
        </p:nvGrpSpPr>
        <p:grpSpPr>
          <a:xfrm>
            <a:off x="0" y="609600"/>
            <a:ext cx="9144000" cy="14307042"/>
            <a:chOff x="0" y="609600"/>
            <a:chExt cx="9144000" cy="14307042"/>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9600"/>
              <a:ext cx="9144000" cy="14307042"/>
            </a:xfrm>
            <a:prstGeom prst="rect">
              <a:avLst/>
            </a:prstGeom>
          </p:spPr>
        </p:pic>
        <p:sp>
          <p:nvSpPr>
            <p:cNvPr id="2" name="TextBox 1"/>
            <p:cNvSpPr txBox="1"/>
            <p:nvPr/>
          </p:nvSpPr>
          <p:spPr>
            <a:xfrm>
              <a:off x="2971800" y="11887200"/>
              <a:ext cx="1600200" cy="230832"/>
            </a:xfrm>
            <a:prstGeom prst="rect">
              <a:avLst/>
            </a:prstGeom>
            <a:solidFill>
              <a:schemeClr val="bg1"/>
            </a:solidFill>
          </p:spPr>
          <p:txBody>
            <a:bodyPr wrap="square" rtlCol="0">
              <a:spAutoFit/>
            </a:bodyPr>
            <a:lstStyle/>
            <a:p>
              <a:r>
                <a:rPr lang="en-US" sz="900" dirty="0" smtClean="0">
                  <a:solidFill>
                    <a:srgbClr val="FF0000"/>
                  </a:solidFill>
                </a:rPr>
                <a:t>Mobile phone number</a:t>
              </a:r>
              <a:endParaRPr lang="en-US" sz="900" dirty="0">
                <a:solidFill>
                  <a:srgbClr val="FF0000"/>
                </a:solidFill>
              </a:endParaRPr>
            </a:p>
          </p:txBody>
        </p:sp>
        <p:sp>
          <p:nvSpPr>
            <p:cNvPr id="3" name="TextBox 2"/>
            <p:cNvSpPr txBox="1"/>
            <p:nvPr/>
          </p:nvSpPr>
          <p:spPr>
            <a:xfrm>
              <a:off x="3200400" y="12115800"/>
              <a:ext cx="3048000" cy="230832"/>
            </a:xfrm>
            <a:prstGeom prst="rect">
              <a:avLst/>
            </a:prstGeom>
            <a:solidFill>
              <a:schemeClr val="bg1"/>
            </a:solidFill>
          </p:spPr>
          <p:txBody>
            <a:bodyPr wrap="square" rtlCol="0">
              <a:spAutoFit/>
            </a:bodyPr>
            <a:lstStyle/>
            <a:p>
              <a:r>
                <a:rPr lang="en-US" sz="900" dirty="0" smtClean="0">
                  <a:solidFill>
                    <a:srgbClr val="FF0000"/>
                  </a:solidFill>
                </a:rPr>
                <a:t>My preparer does not have a mobile phone number.</a:t>
              </a:r>
              <a:endParaRPr lang="en-US" sz="900" dirty="0">
                <a:solidFill>
                  <a:srgbClr val="FF0000"/>
                </a:solidFill>
              </a:endParaRPr>
            </a:p>
          </p:txBody>
        </p:sp>
      </p:grpSp>
    </p:spTree>
    <p:extLst>
      <p:ext uri="{BB962C8B-B14F-4D97-AF65-F5344CB8AC3E}">
        <p14:creationId xmlns:p14="http://schemas.microsoft.com/office/powerpoint/2010/main" val="2110490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17" y="609600"/>
            <a:ext cx="9135183" cy="14342928"/>
          </a:xfrm>
          <a:prstGeom prst="rect">
            <a:avLst/>
          </a:prstGeom>
        </p:spPr>
      </p:pic>
      <p:sp>
        <p:nvSpPr>
          <p:cNvPr id="6" name="TextBox 5"/>
          <p:cNvSpPr txBox="1"/>
          <p:nvPr/>
        </p:nvSpPr>
        <p:spPr>
          <a:xfrm>
            <a:off x="381000" y="152400"/>
            <a:ext cx="8229600" cy="369332"/>
          </a:xfrm>
          <a:prstGeom prst="rect">
            <a:avLst/>
          </a:prstGeom>
          <a:noFill/>
        </p:spPr>
        <p:txBody>
          <a:bodyPr wrap="square" rtlCol="0">
            <a:spAutoFit/>
          </a:bodyPr>
          <a:lstStyle/>
          <a:p>
            <a:r>
              <a:rPr lang="en-US" dirty="0" smtClean="0"/>
              <a:t>Getting Started: Interpreter information</a:t>
            </a:r>
            <a:endParaRPr lang="en-US" dirty="0"/>
          </a:p>
        </p:txBody>
      </p:sp>
    </p:spTree>
    <p:extLst>
      <p:ext uri="{BB962C8B-B14F-4D97-AF65-F5344CB8AC3E}">
        <p14:creationId xmlns:p14="http://schemas.microsoft.com/office/powerpoint/2010/main" val="1134082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152400"/>
            <a:ext cx="8229600" cy="369332"/>
          </a:xfrm>
          <a:prstGeom prst="rect">
            <a:avLst/>
          </a:prstGeom>
          <a:noFill/>
        </p:spPr>
        <p:txBody>
          <a:bodyPr wrap="square" rtlCol="0">
            <a:spAutoFit/>
          </a:bodyPr>
          <a:lstStyle/>
          <a:p>
            <a:r>
              <a:rPr lang="en-US" dirty="0" smtClean="0"/>
              <a:t>Getting Started: Your name</a:t>
            </a:r>
            <a:endParaRPr lang="en-US" dirty="0"/>
          </a:p>
        </p:txBody>
      </p:sp>
      <p:grpSp>
        <p:nvGrpSpPr>
          <p:cNvPr id="3" name="Group 2"/>
          <p:cNvGrpSpPr/>
          <p:nvPr/>
        </p:nvGrpSpPr>
        <p:grpSpPr>
          <a:xfrm>
            <a:off x="2519" y="609600"/>
            <a:ext cx="9144000" cy="12659750"/>
            <a:chOff x="2519" y="609600"/>
            <a:chExt cx="9144000" cy="1265975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9" y="609600"/>
              <a:ext cx="9144000" cy="12659750"/>
            </a:xfrm>
            <a:prstGeom prst="rect">
              <a:avLst/>
            </a:prstGeom>
          </p:spPr>
        </p:pic>
        <p:sp>
          <p:nvSpPr>
            <p:cNvPr id="2" name="TextBox 1"/>
            <p:cNvSpPr txBox="1"/>
            <p:nvPr/>
          </p:nvSpPr>
          <p:spPr>
            <a:xfrm>
              <a:off x="2057400" y="8534400"/>
              <a:ext cx="5867400" cy="507831"/>
            </a:xfrm>
            <a:prstGeom prst="rect">
              <a:avLst/>
            </a:prstGeom>
            <a:solidFill>
              <a:schemeClr val="bg1"/>
            </a:solidFill>
          </p:spPr>
          <p:txBody>
            <a:bodyPr wrap="square" rtlCol="0">
              <a:spAutoFit/>
            </a:bodyPr>
            <a:lstStyle/>
            <a:p>
              <a:r>
                <a:rPr lang="en-US" sz="900" i="1" dirty="0">
                  <a:solidFill>
                    <a:schemeClr val="tx1">
                      <a:lumMod val="50000"/>
                      <a:lumOff val="50000"/>
                    </a:schemeClr>
                  </a:solidFill>
                </a:rPr>
                <a:t>Provide your name exactly as it appears on your Permanent Resident Card, even if it is misspelled. </a:t>
              </a:r>
              <a:r>
                <a:rPr lang="en-US" sz="900" i="1" dirty="0">
                  <a:solidFill>
                    <a:srgbClr val="FF0000"/>
                  </a:solidFill>
                </a:rPr>
                <a:t>If your name has legally changed since the issuance of your Permanent Resident Card, provide your name exactly as it is printed on your current Permanent Resident Card.</a:t>
              </a:r>
            </a:p>
          </p:txBody>
        </p:sp>
      </p:grpSp>
    </p:spTree>
    <p:extLst>
      <p:ext uri="{BB962C8B-B14F-4D97-AF65-F5344CB8AC3E}">
        <p14:creationId xmlns:p14="http://schemas.microsoft.com/office/powerpoint/2010/main" val="3534921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152400"/>
            <a:ext cx="8229600" cy="369332"/>
          </a:xfrm>
          <a:prstGeom prst="rect">
            <a:avLst/>
          </a:prstGeom>
          <a:noFill/>
        </p:spPr>
        <p:txBody>
          <a:bodyPr wrap="square" rtlCol="0">
            <a:spAutoFit/>
          </a:bodyPr>
          <a:lstStyle/>
          <a:p>
            <a:r>
              <a:rPr lang="en-US" dirty="0" smtClean="0"/>
              <a:t>Getting Started: Your contact information</a:t>
            </a:r>
            <a:endParaRPr lang="en-US" dirty="0"/>
          </a:p>
        </p:txBody>
      </p:sp>
      <p:grpSp>
        <p:nvGrpSpPr>
          <p:cNvPr id="12" name="Group 11"/>
          <p:cNvGrpSpPr/>
          <p:nvPr/>
        </p:nvGrpSpPr>
        <p:grpSpPr>
          <a:xfrm>
            <a:off x="0" y="609600"/>
            <a:ext cx="9144000" cy="14337548"/>
            <a:chOff x="0" y="609600"/>
            <a:chExt cx="9144000" cy="14337548"/>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9600"/>
              <a:ext cx="9144000" cy="14337548"/>
            </a:xfrm>
            <a:prstGeom prst="rect">
              <a:avLst/>
            </a:prstGeom>
          </p:spPr>
        </p:pic>
        <p:sp>
          <p:nvSpPr>
            <p:cNvPr id="2" name="TextBox 1"/>
            <p:cNvSpPr txBox="1"/>
            <p:nvPr/>
          </p:nvSpPr>
          <p:spPr>
            <a:xfrm>
              <a:off x="5105400" y="6553200"/>
              <a:ext cx="2590800" cy="400110"/>
            </a:xfrm>
            <a:prstGeom prst="rect">
              <a:avLst/>
            </a:prstGeom>
            <a:noFill/>
          </p:spPr>
          <p:txBody>
            <a:bodyPr wrap="square" rtlCol="0">
              <a:spAutoFit/>
            </a:bodyPr>
            <a:lstStyle/>
            <a:p>
              <a:r>
                <a:rPr lang="en-US" sz="1000" dirty="0">
                  <a:solidFill>
                    <a:srgbClr val="FF0000"/>
                  </a:solidFill>
                </a:rPr>
                <a:t>[</a:t>
              </a:r>
              <a:r>
                <a:rPr lang="en-US" sz="1000" dirty="0" smtClean="0">
                  <a:solidFill>
                    <a:srgbClr val="FF0000"/>
                  </a:solidFill>
                </a:rPr>
                <a:t>If response here is a </a:t>
              </a:r>
              <a:r>
                <a:rPr lang="en-US" sz="1000" dirty="0">
                  <a:solidFill>
                    <a:srgbClr val="FF0000"/>
                  </a:solidFill>
                </a:rPr>
                <a:t>foreign </a:t>
              </a:r>
              <a:r>
                <a:rPr lang="en-US" sz="1000" dirty="0" smtClean="0">
                  <a:solidFill>
                    <a:srgbClr val="FF0000"/>
                  </a:solidFill>
                </a:rPr>
                <a:t>country, port of entry fields below display</a:t>
              </a:r>
              <a:r>
                <a:rPr lang="en-US" sz="1000" dirty="0">
                  <a:solidFill>
                    <a:srgbClr val="FF0000"/>
                  </a:solidFill>
                </a:rPr>
                <a:t>]</a:t>
              </a:r>
            </a:p>
          </p:txBody>
        </p:sp>
        <p:sp>
          <p:nvSpPr>
            <p:cNvPr id="3" name="TextBox 2"/>
            <p:cNvSpPr txBox="1"/>
            <p:nvPr/>
          </p:nvSpPr>
          <p:spPr>
            <a:xfrm>
              <a:off x="3124200" y="9677400"/>
              <a:ext cx="3886200" cy="261610"/>
            </a:xfrm>
            <a:prstGeom prst="rect">
              <a:avLst/>
            </a:prstGeom>
            <a:solidFill>
              <a:schemeClr val="bg1"/>
            </a:solidFill>
          </p:spPr>
          <p:txBody>
            <a:bodyPr wrap="square" rtlCol="0">
              <a:spAutoFit/>
            </a:bodyPr>
            <a:lstStyle/>
            <a:p>
              <a:r>
                <a:rPr lang="en-US" sz="1100" dirty="0">
                  <a:solidFill>
                    <a:srgbClr val="FF0000"/>
                  </a:solidFill>
                </a:rPr>
                <a:t> At what U.S. </a:t>
              </a:r>
              <a:r>
                <a:rPr lang="en-US" sz="1100" dirty="0" smtClean="0">
                  <a:solidFill>
                    <a:srgbClr val="FF0000"/>
                  </a:solidFill>
                </a:rPr>
                <a:t>port </a:t>
              </a:r>
              <a:r>
                <a:rPr lang="en-US" sz="1100" dirty="0">
                  <a:solidFill>
                    <a:srgbClr val="FF0000"/>
                  </a:solidFill>
                </a:rPr>
                <a:t>of entry do you plan to pick up your new card?</a:t>
              </a:r>
            </a:p>
          </p:txBody>
        </p:sp>
        <p:sp>
          <p:nvSpPr>
            <p:cNvPr id="5" name="Rectangle 4"/>
            <p:cNvSpPr/>
            <p:nvPr/>
          </p:nvSpPr>
          <p:spPr>
            <a:xfrm>
              <a:off x="2514600" y="9939010"/>
              <a:ext cx="4572000" cy="1948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FF0000"/>
                </a:solidFill>
              </a:endParaRPr>
            </a:p>
          </p:txBody>
        </p:sp>
        <p:sp>
          <p:nvSpPr>
            <p:cNvPr id="7" name="TextBox 6"/>
            <p:cNvSpPr txBox="1"/>
            <p:nvPr/>
          </p:nvSpPr>
          <p:spPr>
            <a:xfrm>
              <a:off x="3200400" y="11277600"/>
              <a:ext cx="2286000" cy="230832"/>
            </a:xfrm>
            <a:prstGeom prst="rect">
              <a:avLst/>
            </a:prstGeom>
            <a:noFill/>
          </p:spPr>
          <p:txBody>
            <a:bodyPr wrap="square" rtlCol="0">
              <a:spAutoFit/>
            </a:bodyPr>
            <a:lstStyle/>
            <a:p>
              <a:r>
                <a:rPr lang="en-US" sz="900" dirty="0">
                  <a:solidFill>
                    <a:srgbClr val="FF0000"/>
                  </a:solidFill>
                </a:rPr>
                <a:t>City or </a:t>
              </a:r>
              <a:r>
                <a:rPr lang="en-US" sz="900" dirty="0" smtClean="0">
                  <a:solidFill>
                    <a:srgbClr val="FF0000"/>
                  </a:solidFill>
                </a:rPr>
                <a:t>town</a:t>
              </a:r>
              <a:endParaRPr lang="en-US" sz="900" dirty="0">
                <a:solidFill>
                  <a:srgbClr val="FF0000"/>
                </a:solidFill>
              </a:endParaRPr>
            </a:p>
          </p:txBody>
        </p:sp>
        <p:sp>
          <p:nvSpPr>
            <p:cNvPr id="8" name="TextBox 7"/>
            <p:cNvSpPr txBox="1"/>
            <p:nvPr/>
          </p:nvSpPr>
          <p:spPr>
            <a:xfrm>
              <a:off x="3200400" y="11580168"/>
              <a:ext cx="2286000" cy="230832"/>
            </a:xfrm>
            <a:prstGeom prst="rect">
              <a:avLst/>
            </a:prstGeom>
            <a:noFill/>
          </p:spPr>
          <p:txBody>
            <a:bodyPr wrap="square" rtlCol="0">
              <a:spAutoFit/>
            </a:bodyPr>
            <a:lstStyle/>
            <a:p>
              <a:r>
                <a:rPr lang="en-US" sz="900" dirty="0" smtClean="0">
                  <a:solidFill>
                    <a:srgbClr val="FF0000"/>
                  </a:solidFill>
                </a:rPr>
                <a:t>State</a:t>
              </a:r>
              <a:endParaRPr lang="en-US" sz="900" dirty="0">
                <a:solidFill>
                  <a:srgbClr val="FF0000"/>
                </a:solidFill>
              </a:endParaRPr>
            </a:p>
          </p:txBody>
        </p:sp>
        <p:sp>
          <p:nvSpPr>
            <p:cNvPr id="9" name="Rectangle 8"/>
            <p:cNvSpPr/>
            <p:nvPr/>
          </p:nvSpPr>
          <p:spPr>
            <a:xfrm>
              <a:off x="3962400" y="11277600"/>
              <a:ext cx="2057400" cy="230832"/>
            </a:xfrm>
            <a:prstGeom prst="rect">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968750" y="11568211"/>
              <a:ext cx="755650" cy="230832"/>
            </a:xfrm>
            <a:prstGeom prst="rect">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200400" y="9906000"/>
              <a:ext cx="3733800" cy="1200329"/>
            </a:xfrm>
            <a:prstGeom prst="rect">
              <a:avLst/>
            </a:prstGeom>
            <a:noFill/>
          </p:spPr>
          <p:txBody>
            <a:bodyPr wrap="square" rtlCol="0">
              <a:spAutoFit/>
            </a:bodyPr>
            <a:lstStyle/>
            <a:p>
              <a:r>
                <a:rPr lang="en-US" sz="900" i="1" dirty="0">
                  <a:solidFill>
                    <a:srgbClr val="FF0000"/>
                  </a:solidFill>
                </a:rPr>
                <a:t>All commuters (those who currently have commuter status and those who are taking up commuter status) who provided a foreign mailing address, need to provide the U.S. port-of-entry (POE) where you will pick up your card. </a:t>
              </a:r>
              <a:endParaRPr lang="en-US" sz="900" i="1" dirty="0" smtClean="0">
                <a:solidFill>
                  <a:srgbClr val="FF0000"/>
                </a:solidFill>
              </a:endParaRPr>
            </a:p>
            <a:p>
              <a:r>
                <a:rPr lang="en-US" sz="900" i="1" dirty="0" smtClean="0">
                  <a:solidFill>
                    <a:srgbClr val="FF0000"/>
                  </a:solidFill>
                </a:rPr>
                <a:t>NOTE</a:t>
              </a:r>
              <a:r>
                <a:rPr lang="en-US" sz="900" i="1" dirty="0">
                  <a:solidFill>
                    <a:srgbClr val="FF0000"/>
                  </a:solidFill>
                </a:rPr>
                <a:t>:  If the city or town has more than one POE, include additional information (such as an airport, bridge, or tunnel name) to assist U.S. Citizenship and Immigration Services (USCIS) in identifying which POE to mail your card.</a:t>
              </a:r>
            </a:p>
          </p:txBody>
        </p:sp>
        <p:sp>
          <p:nvSpPr>
            <p:cNvPr id="13" name="Rectangle 12"/>
            <p:cNvSpPr/>
            <p:nvPr/>
          </p:nvSpPr>
          <p:spPr>
            <a:xfrm>
              <a:off x="2895600" y="11938084"/>
              <a:ext cx="4191000" cy="13969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3276600" y="11894782"/>
              <a:ext cx="2590800"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124200" y="13335000"/>
              <a:ext cx="19812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86123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152400"/>
            <a:ext cx="8229600" cy="369332"/>
          </a:xfrm>
          <a:prstGeom prst="rect">
            <a:avLst/>
          </a:prstGeom>
          <a:noFill/>
        </p:spPr>
        <p:txBody>
          <a:bodyPr wrap="square" rtlCol="0">
            <a:spAutoFit/>
          </a:bodyPr>
          <a:lstStyle/>
          <a:p>
            <a:r>
              <a:rPr lang="en-US" dirty="0" smtClean="0"/>
              <a:t>Getting Started: Your contact information</a:t>
            </a:r>
            <a:endParaRPr lang="en-US" dirty="0"/>
          </a:p>
        </p:txBody>
      </p:sp>
      <p:grpSp>
        <p:nvGrpSpPr>
          <p:cNvPr id="3" name="Group 2"/>
          <p:cNvGrpSpPr/>
          <p:nvPr/>
        </p:nvGrpSpPr>
        <p:grpSpPr>
          <a:xfrm>
            <a:off x="0" y="609600"/>
            <a:ext cx="9144000" cy="14337548"/>
            <a:chOff x="0" y="609600"/>
            <a:chExt cx="9144000" cy="14337548"/>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9600"/>
              <a:ext cx="9144000" cy="14337548"/>
            </a:xfrm>
            <a:prstGeom prst="rect">
              <a:avLst/>
            </a:prstGeom>
          </p:spPr>
        </p:pic>
        <p:sp>
          <p:nvSpPr>
            <p:cNvPr id="2" name="Rectangle 1"/>
            <p:cNvSpPr/>
            <p:nvPr/>
          </p:nvSpPr>
          <p:spPr>
            <a:xfrm>
              <a:off x="2819400" y="2438400"/>
              <a:ext cx="4953000" cy="3429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124200" y="4516791"/>
              <a:ext cx="3962400" cy="261610"/>
            </a:xfrm>
            <a:prstGeom prst="rect">
              <a:avLst/>
            </a:prstGeom>
            <a:solidFill>
              <a:schemeClr val="bg1"/>
            </a:solidFill>
          </p:spPr>
          <p:txBody>
            <a:bodyPr wrap="square" rtlCol="0">
              <a:spAutoFit/>
            </a:bodyPr>
            <a:lstStyle/>
            <a:p>
              <a:r>
                <a:rPr lang="en-US" sz="1100" dirty="0" smtClean="0">
                  <a:solidFill>
                    <a:srgbClr val="FF0000"/>
                  </a:solidFill>
                </a:rPr>
                <a:t>Alternate or Safe Mailing Address</a:t>
              </a:r>
              <a:endParaRPr lang="en-US" sz="1100" dirty="0">
                <a:solidFill>
                  <a:srgbClr val="FF0000"/>
                </a:solidFill>
              </a:endParaRPr>
            </a:p>
          </p:txBody>
        </p:sp>
        <p:sp>
          <p:nvSpPr>
            <p:cNvPr id="7" name="TextBox 6"/>
            <p:cNvSpPr txBox="1"/>
            <p:nvPr/>
          </p:nvSpPr>
          <p:spPr>
            <a:xfrm>
              <a:off x="3124200" y="4821591"/>
              <a:ext cx="4343400" cy="784830"/>
            </a:xfrm>
            <a:prstGeom prst="rect">
              <a:avLst/>
            </a:prstGeom>
            <a:noFill/>
          </p:spPr>
          <p:txBody>
            <a:bodyPr wrap="square" rtlCol="0">
              <a:spAutoFit/>
            </a:bodyPr>
            <a:lstStyle/>
            <a:p>
              <a:r>
                <a:rPr lang="en-US" sz="900" i="1" dirty="0">
                  <a:solidFill>
                    <a:srgbClr val="FF0000"/>
                  </a:solidFill>
                </a:rPr>
                <a:t>If you filed an adjustment of status application based on the Violence Against Women Act (VAWA) or as a human trafficking victim (T nonimmigrant), or victim of a qualifying crime (U nonimmigrant) and you do not want USCIS </a:t>
              </a:r>
              <a:r>
                <a:rPr lang="en-US" sz="900" i="1" dirty="0" smtClean="0">
                  <a:solidFill>
                    <a:srgbClr val="FF0000"/>
                  </a:solidFill>
                </a:rPr>
                <a:t>send </a:t>
              </a:r>
              <a:r>
                <a:rPr lang="en-US" sz="900" i="1" dirty="0">
                  <a:solidFill>
                    <a:srgbClr val="FF0000"/>
                  </a:solidFill>
                </a:rPr>
                <a:t>notices about this application to your home, you may provide a safe mailing </a:t>
              </a:r>
              <a:r>
                <a:rPr lang="en-US" sz="900" i="1" dirty="0" smtClean="0">
                  <a:solidFill>
                    <a:srgbClr val="FF0000"/>
                  </a:solidFill>
                </a:rPr>
                <a:t>address</a:t>
              </a:r>
              <a:r>
                <a:rPr lang="en-US" sz="900" i="1" dirty="0">
                  <a:solidFill>
                    <a:srgbClr val="FF0000"/>
                  </a:solidFill>
                </a:rPr>
                <a:t>. If you are applying as a special immigrant juvenile, you may provide an alternate mailing address.</a:t>
              </a:r>
            </a:p>
          </p:txBody>
        </p:sp>
      </p:grpSp>
    </p:spTree>
    <p:extLst>
      <p:ext uri="{BB962C8B-B14F-4D97-AF65-F5344CB8AC3E}">
        <p14:creationId xmlns:p14="http://schemas.microsoft.com/office/powerpoint/2010/main" val="403304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609600"/>
            <a:ext cx="9144001" cy="14294715"/>
          </a:xfrm>
          <a:prstGeom prst="rect">
            <a:avLst/>
          </a:prstGeom>
        </p:spPr>
      </p:pic>
      <p:sp>
        <p:nvSpPr>
          <p:cNvPr id="6" name="TextBox 5"/>
          <p:cNvSpPr txBox="1"/>
          <p:nvPr/>
        </p:nvSpPr>
        <p:spPr>
          <a:xfrm>
            <a:off x="381000" y="152400"/>
            <a:ext cx="8229600" cy="369332"/>
          </a:xfrm>
          <a:prstGeom prst="rect">
            <a:avLst/>
          </a:prstGeom>
          <a:noFill/>
        </p:spPr>
        <p:txBody>
          <a:bodyPr wrap="square" rtlCol="0">
            <a:spAutoFit/>
          </a:bodyPr>
          <a:lstStyle/>
          <a:p>
            <a:r>
              <a:rPr lang="en-US" dirty="0" smtClean="0"/>
              <a:t>Getting Started: Additional information</a:t>
            </a:r>
            <a:endParaRPr lang="en-US" dirty="0"/>
          </a:p>
        </p:txBody>
      </p:sp>
    </p:spTree>
    <p:extLst>
      <p:ext uri="{BB962C8B-B14F-4D97-AF65-F5344CB8AC3E}">
        <p14:creationId xmlns:p14="http://schemas.microsoft.com/office/powerpoint/2010/main" val="10950037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1021</TotalTime>
  <Words>2658</Words>
  <Application>Microsoft Office PowerPoint</Application>
  <PresentationFormat>On-screen Show (4:3)</PresentationFormat>
  <Paragraphs>185</Paragraphs>
  <Slides>38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United States Citizenship and Immigration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Storbeck, Danielle M (CTR)</dc:creator>
  <cp:lastModifiedBy>Jager, Kerstin A</cp:lastModifiedBy>
  <cp:revision>62</cp:revision>
  <dcterms:created xsi:type="dcterms:W3CDTF">2017-07-26T14:07:32Z</dcterms:created>
  <dcterms:modified xsi:type="dcterms:W3CDTF">2019-07-30T20:01:39Z</dcterms:modified>
</cp:coreProperties>
</file>