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393" r:id="rId5"/>
    <p:sldId id="394" r:id="rId6"/>
    <p:sldId id="395" r:id="rId7"/>
    <p:sldId id="464" r:id="rId8"/>
    <p:sldId id="396" r:id="rId9"/>
    <p:sldId id="397" r:id="rId10"/>
    <p:sldId id="398" r:id="rId11"/>
    <p:sldId id="400" r:id="rId12"/>
    <p:sldId id="399" r:id="rId13"/>
    <p:sldId id="405" r:id="rId14"/>
    <p:sldId id="404" r:id="rId15"/>
    <p:sldId id="406" r:id="rId16"/>
    <p:sldId id="403" r:id="rId17"/>
    <p:sldId id="402" r:id="rId18"/>
    <p:sldId id="401" r:id="rId19"/>
    <p:sldId id="442" r:id="rId20"/>
    <p:sldId id="408" r:id="rId21"/>
    <p:sldId id="409" r:id="rId22"/>
    <p:sldId id="443" r:id="rId23"/>
    <p:sldId id="411" r:id="rId24"/>
    <p:sldId id="412" r:id="rId25"/>
    <p:sldId id="413" r:id="rId26"/>
    <p:sldId id="414" r:id="rId27"/>
    <p:sldId id="415" r:id="rId28"/>
    <p:sldId id="416" r:id="rId29"/>
    <p:sldId id="417" r:id="rId30"/>
    <p:sldId id="418" r:id="rId31"/>
    <p:sldId id="419" r:id="rId32"/>
    <p:sldId id="420" r:id="rId33"/>
    <p:sldId id="421" r:id="rId34"/>
    <p:sldId id="422" r:id="rId35"/>
    <p:sldId id="423" r:id="rId36"/>
    <p:sldId id="424" r:id="rId37"/>
    <p:sldId id="425" r:id="rId38"/>
    <p:sldId id="426" r:id="rId39"/>
    <p:sldId id="427" r:id="rId40"/>
    <p:sldId id="428" r:id="rId41"/>
    <p:sldId id="429" r:id="rId42"/>
    <p:sldId id="430" r:id="rId43"/>
    <p:sldId id="431" r:id="rId44"/>
    <p:sldId id="432" r:id="rId45"/>
    <p:sldId id="433" r:id="rId46"/>
    <p:sldId id="434" r:id="rId47"/>
    <p:sldId id="456" r:id="rId48"/>
    <p:sldId id="462" r:id="rId49"/>
    <p:sldId id="463" r:id="rId50"/>
    <p:sldId id="459" r:id="rId51"/>
    <p:sldId id="460" r:id="rId52"/>
    <p:sldId id="461" r:id="rId53"/>
    <p:sldId id="45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972E66-FD5C-FB40-96C6-BE7203FB0296}">
          <p14:sldIdLst>
            <p14:sldId id="393"/>
            <p14:sldId id="394"/>
            <p14:sldId id="395"/>
            <p14:sldId id="464"/>
            <p14:sldId id="396"/>
            <p14:sldId id="397"/>
            <p14:sldId id="398"/>
            <p14:sldId id="400"/>
            <p14:sldId id="399"/>
            <p14:sldId id="405"/>
            <p14:sldId id="404"/>
            <p14:sldId id="406"/>
            <p14:sldId id="403"/>
            <p14:sldId id="402"/>
            <p14:sldId id="401"/>
            <p14:sldId id="442"/>
            <p14:sldId id="408"/>
            <p14:sldId id="409"/>
            <p14:sldId id="443"/>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56"/>
            <p14:sldId id="462"/>
            <p14:sldId id="463"/>
            <p14:sldId id="459"/>
            <p14:sldId id="460"/>
            <p14:sldId id="461"/>
            <p14:sldId id="4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Cox" initials="DC" lastIdx="11" clrIdx="0">
    <p:extLst>
      <p:ext uri="{19B8F6BF-5375-455C-9EA6-DF929625EA0E}">
        <p15:presenceInfo xmlns:p15="http://schemas.microsoft.com/office/powerpoint/2012/main" userId="S::danielle.cox@sbd2.com::737f3dab-618f-4aa8-ac91-2f6a510939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36" autoAdjust="0"/>
    <p:restoredTop sz="86418" autoAdjust="0"/>
  </p:normalViewPr>
  <p:slideViewPr>
    <p:cSldViewPr snapToGrid="0" snapToObjects="1">
      <p:cViewPr varScale="1">
        <p:scale>
          <a:sx n="49" d="100"/>
          <a:sy n="49" d="100"/>
        </p:scale>
        <p:origin x="456" y="48"/>
      </p:cViewPr>
      <p:guideLst/>
    </p:cSldViewPr>
  </p:slideViewPr>
  <p:outlineViewPr>
    <p:cViewPr>
      <p:scale>
        <a:sx n="33" d="100"/>
        <a:sy n="33" d="100"/>
      </p:scale>
      <p:origin x="0" y="-460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387E3-3BA1-7841-B477-BE5854678AAC}" type="datetimeFigureOut">
              <a:rPr lang="en-US" smtClean="0"/>
              <a:t>06/29/2022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74C60-72C4-224A-82BE-DD7D0610EB39}" type="slidenum">
              <a:rPr lang="en-US" smtClean="0"/>
              <a:t>‹#›</a:t>
            </a:fld>
            <a:endParaRPr lang="en-US"/>
          </a:p>
        </p:txBody>
      </p:sp>
    </p:spTree>
    <p:extLst>
      <p:ext uri="{BB962C8B-B14F-4D97-AF65-F5344CB8AC3E}">
        <p14:creationId xmlns:p14="http://schemas.microsoft.com/office/powerpoint/2010/main" val="300825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descr="Centers for Medicare and Medicaid Services National Training Program Module 7 Medicare Preventive Services" title="Cover Page"/>
          <p:cNvSpPr>
            <a:spLocks noGrp="1" noRot="1" noChangeAspect="1"/>
          </p:cNvSpPr>
          <p:nvPr>
            <p:ph type="sldImg"/>
          </p:nvPr>
        </p:nvSpPr>
        <p:spPr>
          <a:xfrm>
            <a:off x="715963" y="814388"/>
            <a:ext cx="5578475" cy="3138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PRA Disclosure Statement:</a:t>
            </a:r>
            <a:r>
              <a:rPr lang="en-US" sz="1200" kern="1200" dirty="0">
                <a:solidFill>
                  <a:schemeClr val="tx1"/>
                </a:solidFill>
                <a:effectLst/>
                <a:latin typeface="+mn-lt"/>
                <a:ea typeface="+mn-ea"/>
                <a:cs typeface="+mn-cs"/>
              </a:rPr>
              <a:t> According to the Paperwork Reduction Act of 1995, no persons are required to respond to a collection of information unless it displays a valid OMB control number. The valid OMB control number for this information collection is 0938-TBD  (Expires: TBD).  This information collection is mandatory for states to complete in order to demonstrate compliance with section 1903(l) of the Social Security Act. States that are otherwise fully compliant with the requirements may experience Federal Medical Assistance Percentage (FMAP) reductions per section 1903(l)(1) of the Social Security Act if they do not complete this information collection. Under the Privacy Act of 1974 any personally identifying information obtained will be kept private to the extent of the law.  The time required to complete the information collection is estimated to average 130-150 minutes, including the time to review instructions, search existing data resources, gather the data needed, and complete and review the information collection. If you have comments concerning the accuracy of the time estimate(s) or suggestions for improving this form, please write to: CMS, 7500 Security Boulevard, Attn: PRA Reports Clearance Officer, Mail Stop C4-26-05, Baltimore, Maryland 21244-1850.</a:t>
            </a:r>
          </a:p>
        </p:txBody>
      </p:sp>
    </p:spTree>
    <p:extLst>
      <p:ext uri="{BB962C8B-B14F-4D97-AF65-F5344CB8AC3E}">
        <p14:creationId xmlns:p14="http://schemas.microsoft.com/office/powerpoint/2010/main" val="393138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11</a:t>
            </a:fld>
            <a:endParaRPr lang="en-US"/>
          </a:p>
        </p:txBody>
      </p:sp>
    </p:spTree>
    <p:extLst>
      <p:ext uri="{BB962C8B-B14F-4D97-AF65-F5344CB8AC3E}">
        <p14:creationId xmlns:p14="http://schemas.microsoft.com/office/powerpoint/2010/main" val="200786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12</a:t>
            </a:fld>
            <a:endParaRPr lang="en-US"/>
          </a:p>
        </p:txBody>
      </p:sp>
    </p:spTree>
    <p:extLst>
      <p:ext uri="{BB962C8B-B14F-4D97-AF65-F5344CB8AC3E}">
        <p14:creationId xmlns:p14="http://schemas.microsoft.com/office/powerpoint/2010/main" val="729830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13</a:t>
            </a:fld>
            <a:endParaRPr lang="en-US"/>
          </a:p>
        </p:txBody>
      </p:sp>
    </p:spTree>
    <p:extLst>
      <p:ext uri="{BB962C8B-B14F-4D97-AF65-F5344CB8AC3E}">
        <p14:creationId xmlns:p14="http://schemas.microsoft.com/office/powerpoint/2010/main" val="147374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14</a:t>
            </a:fld>
            <a:endParaRPr lang="en-US"/>
          </a:p>
        </p:txBody>
      </p:sp>
    </p:spTree>
    <p:extLst>
      <p:ext uri="{BB962C8B-B14F-4D97-AF65-F5344CB8AC3E}">
        <p14:creationId xmlns:p14="http://schemas.microsoft.com/office/powerpoint/2010/main" val="3267724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15</a:t>
            </a:fld>
            <a:endParaRPr lang="en-US"/>
          </a:p>
        </p:txBody>
      </p:sp>
    </p:spTree>
    <p:extLst>
      <p:ext uri="{BB962C8B-B14F-4D97-AF65-F5344CB8AC3E}">
        <p14:creationId xmlns:p14="http://schemas.microsoft.com/office/powerpoint/2010/main" val="1261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16</a:t>
            </a:fld>
            <a:endParaRPr lang="en-US"/>
          </a:p>
        </p:txBody>
      </p:sp>
    </p:spTree>
    <p:extLst>
      <p:ext uri="{BB962C8B-B14F-4D97-AF65-F5344CB8AC3E}">
        <p14:creationId xmlns:p14="http://schemas.microsoft.com/office/powerpoint/2010/main" val="206303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17</a:t>
            </a:fld>
            <a:endParaRPr lang="en-US"/>
          </a:p>
        </p:txBody>
      </p:sp>
    </p:spTree>
    <p:extLst>
      <p:ext uri="{BB962C8B-B14F-4D97-AF65-F5344CB8AC3E}">
        <p14:creationId xmlns:p14="http://schemas.microsoft.com/office/powerpoint/2010/main" val="4287526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18</a:t>
            </a:fld>
            <a:endParaRPr lang="en-US"/>
          </a:p>
        </p:txBody>
      </p:sp>
    </p:spTree>
    <p:extLst>
      <p:ext uri="{BB962C8B-B14F-4D97-AF65-F5344CB8AC3E}">
        <p14:creationId xmlns:p14="http://schemas.microsoft.com/office/powerpoint/2010/main" val="4065018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19</a:t>
            </a:fld>
            <a:endParaRPr lang="en-US"/>
          </a:p>
        </p:txBody>
      </p:sp>
    </p:spTree>
    <p:extLst>
      <p:ext uri="{BB962C8B-B14F-4D97-AF65-F5344CB8AC3E}">
        <p14:creationId xmlns:p14="http://schemas.microsoft.com/office/powerpoint/2010/main" val="3074905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20</a:t>
            </a:fld>
            <a:endParaRPr lang="en-US"/>
          </a:p>
        </p:txBody>
      </p:sp>
    </p:spTree>
    <p:extLst>
      <p:ext uri="{BB962C8B-B14F-4D97-AF65-F5344CB8AC3E}">
        <p14:creationId xmlns:p14="http://schemas.microsoft.com/office/powerpoint/2010/main" val="448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a:t>
            </a:fld>
            <a:endParaRPr lang="en-US"/>
          </a:p>
        </p:txBody>
      </p:sp>
    </p:spTree>
    <p:extLst>
      <p:ext uri="{BB962C8B-B14F-4D97-AF65-F5344CB8AC3E}">
        <p14:creationId xmlns:p14="http://schemas.microsoft.com/office/powerpoint/2010/main" val="157109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21</a:t>
            </a:fld>
            <a:endParaRPr lang="en-US"/>
          </a:p>
        </p:txBody>
      </p:sp>
    </p:spTree>
    <p:extLst>
      <p:ext uri="{BB962C8B-B14F-4D97-AF65-F5344CB8AC3E}">
        <p14:creationId xmlns:p14="http://schemas.microsoft.com/office/powerpoint/2010/main" val="3744623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22</a:t>
            </a:fld>
            <a:endParaRPr lang="en-US"/>
          </a:p>
        </p:txBody>
      </p:sp>
    </p:spTree>
    <p:extLst>
      <p:ext uri="{BB962C8B-B14F-4D97-AF65-F5344CB8AC3E}">
        <p14:creationId xmlns:p14="http://schemas.microsoft.com/office/powerpoint/2010/main" val="2242431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23</a:t>
            </a:fld>
            <a:endParaRPr lang="en-US"/>
          </a:p>
        </p:txBody>
      </p:sp>
    </p:spTree>
    <p:extLst>
      <p:ext uri="{BB962C8B-B14F-4D97-AF65-F5344CB8AC3E}">
        <p14:creationId xmlns:p14="http://schemas.microsoft.com/office/powerpoint/2010/main" val="2009334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24</a:t>
            </a:fld>
            <a:endParaRPr lang="en-US"/>
          </a:p>
        </p:txBody>
      </p:sp>
    </p:spTree>
    <p:extLst>
      <p:ext uri="{BB962C8B-B14F-4D97-AF65-F5344CB8AC3E}">
        <p14:creationId xmlns:p14="http://schemas.microsoft.com/office/powerpoint/2010/main" val="4036643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25</a:t>
            </a:fld>
            <a:endParaRPr lang="en-US"/>
          </a:p>
        </p:txBody>
      </p:sp>
    </p:spTree>
    <p:extLst>
      <p:ext uri="{BB962C8B-B14F-4D97-AF65-F5344CB8AC3E}">
        <p14:creationId xmlns:p14="http://schemas.microsoft.com/office/powerpoint/2010/main" val="4190079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26</a:t>
            </a:fld>
            <a:endParaRPr lang="en-US"/>
          </a:p>
        </p:txBody>
      </p:sp>
    </p:spTree>
    <p:extLst>
      <p:ext uri="{BB962C8B-B14F-4D97-AF65-F5344CB8AC3E}">
        <p14:creationId xmlns:p14="http://schemas.microsoft.com/office/powerpoint/2010/main" val="306535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27</a:t>
            </a:fld>
            <a:endParaRPr lang="en-US"/>
          </a:p>
        </p:txBody>
      </p:sp>
    </p:spTree>
    <p:extLst>
      <p:ext uri="{BB962C8B-B14F-4D97-AF65-F5344CB8AC3E}">
        <p14:creationId xmlns:p14="http://schemas.microsoft.com/office/powerpoint/2010/main" val="2343749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28</a:t>
            </a:fld>
            <a:endParaRPr lang="en-US"/>
          </a:p>
        </p:txBody>
      </p:sp>
    </p:spTree>
    <p:extLst>
      <p:ext uri="{BB962C8B-B14F-4D97-AF65-F5344CB8AC3E}">
        <p14:creationId xmlns:p14="http://schemas.microsoft.com/office/powerpoint/2010/main" val="2797369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29</a:t>
            </a:fld>
            <a:endParaRPr lang="en-US"/>
          </a:p>
        </p:txBody>
      </p:sp>
    </p:spTree>
    <p:extLst>
      <p:ext uri="{BB962C8B-B14F-4D97-AF65-F5344CB8AC3E}">
        <p14:creationId xmlns:p14="http://schemas.microsoft.com/office/powerpoint/2010/main" val="2113702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30</a:t>
            </a:fld>
            <a:endParaRPr lang="en-US"/>
          </a:p>
        </p:txBody>
      </p:sp>
    </p:spTree>
    <p:extLst>
      <p:ext uri="{BB962C8B-B14F-4D97-AF65-F5344CB8AC3E}">
        <p14:creationId xmlns:p14="http://schemas.microsoft.com/office/powerpoint/2010/main" val="368462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a:t>
            </a:fld>
            <a:endParaRPr lang="en-US"/>
          </a:p>
        </p:txBody>
      </p:sp>
    </p:spTree>
    <p:extLst>
      <p:ext uri="{BB962C8B-B14F-4D97-AF65-F5344CB8AC3E}">
        <p14:creationId xmlns:p14="http://schemas.microsoft.com/office/powerpoint/2010/main" val="1463837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31</a:t>
            </a:fld>
            <a:endParaRPr lang="en-US"/>
          </a:p>
        </p:txBody>
      </p:sp>
    </p:spTree>
    <p:extLst>
      <p:ext uri="{BB962C8B-B14F-4D97-AF65-F5344CB8AC3E}">
        <p14:creationId xmlns:p14="http://schemas.microsoft.com/office/powerpoint/2010/main" val="1410474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74C60-72C4-224A-82BE-DD7D0610EB39}" type="slidenum">
              <a:rPr lang="en-US" smtClean="0"/>
              <a:t>32</a:t>
            </a:fld>
            <a:endParaRPr lang="en-US"/>
          </a:p>
        </p:txBody>
      </p:sp>
    </p:spTree>
    <p:extLst>
      <p:ext uri="{BB962C8B-B14F-4D97-AF65-F5344CB8AC3E}">
        <p14:creationId xmlns:p14="http://schemas.microsoft.com/office/powerpoint/2010/main" val="2716406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33</a:t>
            </a:fld>
            <a:endParaRPr lang="en-US"/>
          </a:p>
        </p:txBody>
      </p:sp>
    </p:spTree>
    <p:extLst>
      <p:ext uri="{BB962C8B-B14F-4D97-AF65-F5344CB8AC3E}">
        <p14:creationId xmlns:p14="http://schemas.microsoft.com/office/powerpoint/2010/main" val="3511418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34</a:t>
            </a:fld>
            <a:endParaRPr lang="en-US"/>
          </a:p>
        </p:txBody>
      </p:sp>
    </p:spTree>
    <p:extLst>
      <p:ext uri="{BB962C8B-B14F-4D97-AF65-F5344CB8AC3E}">
        <p14:creationId xmlns:p14="http://schemas.microsoft.com/office/powerpoint/2010/main" val="2201435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35</a:t>
            </a:fld>
            <a:endParaRPr lang="en-US"/>
          </a:p>
        </p:txBody>
      </p:sp>
    </p:spTree>
    <p:extLst>
      <p:ext uri="{BB962C8B-B14F-4D97-AF65-F5344CB8AC3E}">
        <p14:creationId xmlns:p14="http://schemas.microsoft.com/office/powerpoint/2010/main" val="2754080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36</a:t>
            </a:fld>
            <a:endParaRPr lang="en-US"/>
          </a:p>
        </p:txBody>
      </p:sp>
    </p:spTree>
    <p:extLst>
      <p:ext uri="{BB962C8B-B14F-4D97-AF65-F5344CB8AC3E}">
        <p14:creationId xmlns:p14="http://schemas.microsoft.com/office/powerpoint/2010/main" val="1856623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37</a:t>
            </a:fld>
            <a:endParaRPr lang="en-US"/>
          </a:p>
        </p:txBody>
      </p:sp>
    </p:spTree>
    <p:extLst>
      <p:ext uri="{BB962C8B-B14F-4D97-AF65-F5344CB8AC3E}">
        <p14:creationId xmlns:p14="http://schemas.microsoft.com/office/powerpoint/2010/main" val="3825598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38</a:t>
            </a:fld>
            <a:endParaRPr lang="en-US"/>
          </a:p>
        </p:txBody>
      </p:sp>
    </p:spTree>
    <p:extLst>
      <p:ext uri="{BB962C8B-B14F-4D97-AF65-F5344CB8AC3E}">
        <p14:creationId xmlns:p14="http://schemas.microsoft.com/office/powerpoint/2010/main" val="2248083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39</a:t>
            </a:fld>
            <a:endParaRPr lang="en-US"/>
          </a:p>
        </p:txBody>
      </p:sp>
    </p:spTree>
    <p:extLst>
      <p:ext uri="{BB962C8B-B14F-4D97-AF65-F5344CB8AC3E}">
        <p14:creationId xmlns:p14="http://schemas.microsoft.com/office/powerpoint/2010/main" val="912246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40</a:t>
            </a:fld>
            <a:endParaRPr lang="en-US"/>
          </a:p>
        </p:txBody>
      </p:sp>
    </p:spTree>
    <p:extLst>
      <p:ext uri="{BB962C8B-B14F-4D97-AF65-F5344CB8AC3E}">
        <p14:creationId xmlns:p14="http://schemas.microsoft.com/office/powerpoint/2010/main" val="196579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5</a:t>
            </a:fld>
            <a:endParaRPr lang="en-US"/>
          </a:p>
        </p:txBody>
      </p:sp>
    </p:spTree>
    <p:extLst>
      <p:ext uri="{BB962C8B-B14F-4D97-AF65-F5344CB8AC3E}">
        <p14:creationId xmlns:p14="http://schemas.microsoft.com/office/powerpoint/2010/main" val="3764537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41</a:t>
            </a:fld>
            <a:endParaRPr lang="en-US"/>
          </a:p>
        </p:txBody>
      </p:sp>
    </p:spTree>
    <p:extLst>
      <p:ext uri="{BB962C8B-B14F-4D97-AF65-F5344CB8AC3E}">
        <p14:creationId xmlns:p14="http://schemas.microsoft.com/office/powerpoint/2010/main" val="2580082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42</a:t>
            </a:fld>
            <a:endParaRPr lang="en-US"/>
          </a:p>
        </p:txBody>
      </p:sp>
    </p:spTree>
    <p:extLst>
      <p:ext uri="{BB962C8B-B14F-4D97-AF65-F5344CB8AC3E}">
        <p14:creationId xmlns:p14="http://schemas.microsoft.com/office/powerpoint/2010/main" val="223139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43</a:t>
            </a:fld>
            <a:endParaRPr lang="en-US"/>
          </a:p>
        </p:txBody>
      </p:sp>
    </p:spTree>
    <p:extLst>
      <p:ext uri="{BB962C8B-B14F-4D97-AF65-F5344CB8AC3E}">
        <p14:creationId xmlns:p14="http://schemas.microsoft.com/office/powerpoint/2010/main" val="2707776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74C60-72C4-224A-82BE-DD7D0610EB39}" type="slidenum">
              <a:rPr lang="en-US" smtClean="0"/>
              <a:t>50</a:t>
            </a:fld>
            <a:endParaRPr lang="en-US"/>
          </a:p>
        </p:txBody>
      </p:sp>
    </p:spTree>
    <p:extLst>
      <p:ext uri="{BB962C8B-B14F-4D97-AF65-F5344CB8AC3E}">
        <p14:creationId xmlns:p14="http://schemas.microsoft.com/office/powerpoint/2010/main" val="77450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6</a:t>
            </a:fld>
            <a:endParaRPr lang="en-US"/>
          </a:p>
        </p:txBody>
      </p:sp>
    </p:spTree>
    <p:extLst>
      <p:ext uri="{BB962C8B-B14F-4D97-AF65-F5344CB8AC3E}">
        <p14:creationId xmlns:p14="http://schemas.microsoft.com/office/powerpoint/2010/main" val="377587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7</a:t>
            </a:fld>
            <a:endParaRPr lang="en-US"/>
          </a:p>
        </p:txBody>
      </p:sp>
    </p:spTree>
    <p:extLst>
      <p:ext uri="{BB962C8B-B14F-4D97-AF65-F5344CB8AC3E}">
        <p14:creationId xmlns:p14="http://schemas.microsoft.com/office/powerpoint/2010/main" val="94326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8</a:t>
            </a:fld>
            <a:endParaRPr lang="en-US"/>
          </a:p>
        </p:txBody>
      </p:sp>
    </p:spTree>
    <p:extLst>
      <p:ext uri="{BB962C8B-B14F-4D97-AF65-F5344CB8AC3E}">
        <p14:creationId xmlns:p14="http://schemas.microsoft.com/office/powerpoint/2010/main" val="297269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9</a:t>
            </a:fld>
            <a:endParaRPr lang="en-US"/>
          </a:p>
        </p:txBody>
      </p:sp>
    </p:spTree>
    <p:extLst>
      <p:ext uri="{BB962C8B-B14F-4D97-AF65-F5344CB8AC3E}">
        <p14:creationId xmlns:p14="http://schemas.microsoft.com/office/powerpoint/2010/main" val="365734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74C60-72C4-224A-82BE-DD7D0610EB39}" type="slidenum">
              <a:rPr lang="en-US" smtClean="0"/>
              <a:t>10</a:t>
            </a:fld>
            <a:endParaRPr lang="en-US"/>
          </a:p>
        </p:txBody>
      </p:sp>
    </p:spTree>
    <p:extLst>
      <p:ext uri="{BB962C8B-B14F-4D97-AF65-F5344CB8AC3E}">
        <p14:creationId xmlns:p14="http://schemas.microsoft.com/office/powerpoint/2010/main" val="1128627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7A06-60DD-204C-9E2F-B90223F4CE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2CE132-7ED7-B341-9168-2376EBC24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25374B-DDE2-344F-AEA5-D165BF2FCC64}"/>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C7CB7497-8562-924E-8488-F207860C4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87052-F840-6240-AEC0-5E331216B87F}"/>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787196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AEF8-1660-984F-8C65-3C1A0FAC1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999DA-035F-2542-8515-460507B45A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DB2FD-5683-774B-BFC9-250CF7389605}"/>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3C4E3712-A973-ED4E-A00A-2C0E5DA5B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3362E-4D6D-B545-A324-BF334AF68887}"/>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370383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0B828-0F2F-9C4D-B16E-D225C6CAA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2D161A-82DA-D649-9826-030CF96101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C7888-3075-5A43-B615-0757C1BF135F}"/>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128E0C9F-464E-B944-A62C-0E9F620EE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58C89-94CE-7C46-9CF2-7238D37929A8}"/>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731795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ED23-D5DB-C44E-898C-5F231005EF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0A3D4-5B4A-DD45-B58E-680A6A571D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277E0-B49F-2442-BA36-8882BDCF8F00}"/>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B88E8A5D-2DF2-1E4B-87E8-F61A0FCA9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0C162-2973-0A44-BE6A-76346B639A85}"/>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63200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856A-347D-DE45-89F6-7B1139A3FA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DBF715-9D2E-A74D-9E93-3965C2EE0A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54C41D-7F31-CB4D-AFC4-DDDDDEF40B3B}"/>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EFFF4988-284F-EF48-A1B4-988DF2DBB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32EB4-B035-9746-BC41-398E6C2A2C42}"/>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1172544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1A96-ED6C-6745-BF58-C312F52D6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2CE7FB-399F-C54C-8A86-D203CD2983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220EEE-27A4-4348-8FD5-5BF3DA674C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17CA22-39D0-2D4A-8B04-626761DEAF83}"/>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6" name="Footer Placeholder 5">
            <a:extLst>
              <a:ext uri="{FF2B5EF4-FFF2-40B4-BE49-F238E27FC236}">
                <a16:creationId xmlns:a16="http://schemas.microsoft.com/office/drawing/2014/main" id="{447EB0B7-7E50-C44B-A76D-886486CCF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541D5-7AA0-F84E-A541-E32B7E4A4B43}"/>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31304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1FA6-39EA-7942-B8D9-61784933C3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B4107D-CD8E-334D-BE13-9ED04B43F0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A6712D-1C65-124B-B225-6E611A8432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546686-9D76-2E45-8D59-CE0FF41AA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421988-EE6D-1C4C-8ECE-AFE8530B74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2B4F5-29A6-E34E-8DD2-325D7E6F3F04}"/>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8" name="Footer Placeholder 7">
            <a:extLst>
              <a:ext uri="{FF2B5EF4-FFF2-40B4-BE49-F238E27FC236}">
                <a16:creationId xmlns:a16="http://schemas.microsoft.com/office/drawing/2014/main" id="{ACC8B1E3-CC6F-2C41-AEC0-7F0398E50D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29215C-01AC-7944-BC8D-43FCE2593863}"/>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420938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B523-7E33-1643-B92C-C1A8916662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413D4F-91CD-E440-BB75-2C46D45DA2BF}"/>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4" name="Footer Placeholder 3">
            <a:extLst>
              <a:ext uri="{FF2B5EF4-FFF2-40B4-BE49-F238E27FC236}">
                <a16:creationId xmlns:a16="http://schemas.microsoft.com/office/drawing/2014/main" id="{A20E1798-E164-5F49-89B5-14C69AF54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81A93E-1CB0-1C4D-86CB-5CA9EDA9E816}"/>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284946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5ABAD-0F7E-244D-A6D0-88EA9D56FD61}"/>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3" name="Footer Placeholder 2">
            <a:extLst>
              <a:ext uri="{FF2B5EF4-FFF2-40B4-BE49-F238E27FC236}">
                <a16:creationId xmlns:a16="http://schemas.microsoft.com/office/drawing/2014/main" id="{34AB9A4B-BD76-074C-82AD-BF483E557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31522-A008-8E48-9C4E-B4A2544D7D89}"/>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334224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1466-C727-E142-8105-7E4EDAD55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8841C3-1D63-594F-8658-126FE92FBB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FF536A-2FD8-0A48-B7E6-6AF5146CA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C0A789-BDDE-B044-B253-DE73CBCBC0E5}"/>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6" name="Footer Placeholder 5">
            <a:extLst>
              <a:ext uri="{FF2B5EF4-FFF2-40B4-BE49-F238E27FC236}">
                <a16:creationId xmlns:a16="http://schemas.microsoft.com/office/drawing/2014/main" id="{FD0101B0-BE8E-B742-A161-D1BC6602A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D7979-B72C-2144-BA9D-B545726A275B}"/>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500681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AEC58-D123-6748-A592-71597CDA4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1B9AA5-445B-0145-883A-C89B75FC5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CDDE62-25C6-F542-BBE7-B9970A544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E7651E-B986-7B4A-B109-5D488BA1E8DD}"/>
              </a:ext>
            </a:extLst>
          </p:cNvPr>
          <p:cNvSpPr>
            <a:spLocks noGrp="1"/>
          </p:cNvSpPr>
          <p:nvPr>
            <p:ph type="dt" sz="half" idx="10"/>
          </p:nvPr>
        </p:nvSpPr>
        <p:spPr/>
        <p:txBody>
          <a:bodyPr/>
          <a:lstStyle/>
          <a:p>
            <a:fld id="{D5AC1A5F-E3B4-CD42-9414-9F1145DE8CF3}" type="datetimeFigureOut">
              <a:rPr lang="en-US" smtClean="0"/>
              <a:t>06/29/2022</a:t>
            </a:fld>
            <a:endParaRPr lang="en-US"/>
          </a:p>
        </p:txBody>
      </p:sp>
      <p:sp>
        <p:nvSpPr>
          <p:cNvPr id="6" name="Footer Placeholder 5">
            <a:extLst>
              <a:ext uri="{FF2B5EF4-FFF2-40B4-BE49-F238E27FC236}">
                <a16:creationId xmlns:a16="http://schemas.microsoft.com/office/drawing/2014/main" id="{4657CF42-02D2-F249-A09E-00D93E2E8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DBBBA-72DD-FC4C-8F5C-4FEDCDC434C3}"/>
              </a:ext>
            </a:extLst>
          </p:cNvPr>
          <p:cNvSpPr>
            <a:spLocks noGrp="1"/>
          </p:cNvSpPr>
          <p:nvPr>
            <p:ph type="sldNum" sz="quarter" idx="12"/>
          </p:nvPr>
        </p:nvSpPr>
        <p:spPr/>
        <p:txBody>
          <a:bodyPr/>
          <a:lstStyle/>
          <a:p>
            <a:fld id="{6BECE51E-06CF-3243-BF94-85AEBBCA758E}" type="slidenum">
              <a:rPr lang="en-US" smtClean="0"/>
              <a:t>‹#›</a:t>
            </a:fld>
            <a:endParaRPr lang="en-US"/>
          </a:p>
        </p:txBody>
      </p:sp>
    </p:spTree>
    <p:extLst>
      <p:ext uri="{BB962C8B-B14F-4D97-AF65-F5344CB8AC3E}">
        <p14:creationId xmlns:p14="http://schemas.microsoft.com/office/powerpoint/2010/main" val="51042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4291BE-09F4-544B-A977-D46506F52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92A617-4BB4-8840-BC74-A48BE5967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BD141-926C-F148-9FF3-B660B92E7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C1A5F-E3B4-CD42-9414-9F1145DE8CF3}" type="datetimeFigureOut">
              <a:rPr lang="en-US" smtClean="0"/>
              <a:t>06/29/2022</a:t>
            </a:fld>
            <a:endParaRPr lang="en-US"/>
          </a:p>
        </p:txBody>
      </p:sp>
      <p:sp>
        <p:nvSpPr>
          <p:cNvPr id="5" name="Footer Placeholder 4">
            <a:extLst>
              <a:ext uri="{FF2B5EF4-FFF2-40B4-BE49-F238E27FC236}">
                <a16:creationId xmlns:a16="http://schemas.microsoft.com/office/drawing/2014/main" id="{8C2D15CE-AE5E-F742-A25F-171D54A78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F3D44F-ABBB-8040-8908-2A0284391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CE51E-06CF-3243-BF94-85AEBBCA758E}" type="slidenum">
              <a:rPr lang="en-US" smtClean="0"/>
              <a:t>‹#›</a:t>
            </a:fld>
            <a:endParaRPr lang="en-US"/>
          </a:p>
        </p:txBody>
      </p:sp>
    </p:spTree>
    <p:extLst>
      <p:ext uri="{BB962C8B-B14F-4D97-AF65-F5344CB8AC3E}">
        <p14:creationId xmlns:p14="http://schemas.microsoft.com/office/powerpoint/2010/main" val="3297066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title="Personal Care Services">
            <a:extLst>
              <a:ext uri="{FF2B5EF4-FFF2-40B4-BE49-F238E27FC236}">
                <a16:creationId xmlns:a16="http://schemas.microsoft.com/office/drawing/2014/main" id="{F86BCB8B-88EF-6F4E-89F0-9D9412C614D8}"/>
              </a:ext>
            </a:extLst>
          </p:cNvPr>
          <p:cNvSpPr>
            <a:spLocks noGrp="1"/>
          </p:cNvSpPr>
          <p:nvPr>
            <p:ph type="subTitle" idx="1"/>
          </p:nvPr>
        </p:nvSpPr>
        <p:spPr/>
        <p:txBody>
          <a:bodyPr/>
          <a:lstStyle/>
          <a:p>
            <a:r>
              <a:rPr lang="en-US" dirty="0"/>
              <a:t>Personal Care Services</a:t>
            </a:r>
          </a:p>
          <a:p>
            <a:r>
              <a:rPr lang="en-US" dirty="0"/>
              <a:t>June 5, 2019</a:t>
            </a:r>
          </a:p>
        </p:txBody>
      </p:sp>
      <p:sp>
        <p:nvSpPr>
          <p:cNvPr id="14" name="Title 13" descr="HCBS EVV State Compliance Survey Mockups" title="HCBS EVV State Compliance Survey Mockups">
            <a:extLst>
              <a:ext uri="{FF2B5EF4-FFF2-40B4-BE49-F238E27FC236}">
                <a16:creationId xmlns:a16="http://schemas.microsoft.com/office/drawing/2014/main" id="{DF8B4B92-0436-6341-BB7E-A8BEE76088C8}"/>
              </a:ext>
            </a:extLst>
          </p:cNvPr>
          <p:cNvSpPr>
            <a:spLocks noGrp="1"/>
          </p:cNvSpPr>
          <p:nvPr>
            <p:ph type="ctrTitle"/>
          </p:nvPr>
        </p:nvSpPr>
        <p:spPr/>
        <p:txBody>
          <a:bodyPr>
            <a:normAutofit/>
          </a:bodyPr>
          <a:lstStyle/>
          <a:p>
            <a:r>
              <a:rPr lang="en-US" dirty="0"/>
              <a:t>HCBS EVV State Compliance Survey Screenshots</a:t>
            </a:r>
          </a:p>
        </p:txBody>
      </p:sp>
    </p:spTree>
    <p:extLst>
      <p:ext uri="{BB962C8B-B14F-4D97-AF65-F5344CB8AC3E}">
        <p14:creationId xmlns:p14="http://schemas.microsoft.com/office/powerpoint/2010/main" val="2477711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e Compliance Survey - Personal Care Services (PCS)&#10;&#10;Does your State intend to submit an APD?&#10;Yes&#10;No&#10;">
            <a:extLst>
              <a:ext uri="{FF2B5EF4-FFF2-40B4-BE49-F238E27FC236}">
                <a16:creationId xmlns:a16="http://schemas.microsoft.com/office/drawing/2014/main" id="{AB64EA60-959F-C249-858D-63BED2CBEB90}"/>
              </a:ext>
            </a:extLst>
          </p:cNvPr>
          <p:cNvPicPr>
            <a:picLocks noChangeAspect="1"/>
          </p:cNvPicPr>
          <p:nvPr/>
        </p:nvPicPr>
        <p:blipFill>
          <a:blip r:embed="rId3"/>
          <a:stretch>
            <a:fillRect/>
          </a:stretch>
        </p:blipFill>
        <p:spPr>
          <a:xfrm>
            <a:off x="2061882" y="0"/>
            <a:ext cx="8068235" cy="6858000"/>
          </a:xfrm>
          <a:prstGeom prst="rect">
            <a:avLst/>
          </a:prstGeom>
        </p:spPr>
      </p:pic>
      <p:sp>
        <p:nvSpPr>
          <p:cNvPr id="5" name="Title 4" hidden="1">
            <a:extLst>
              <a:ext uri="{FF2B5EF4-FFF2-40B4-BE49-F238E27FC236}">
                <a16:creationId xmlns:a16="http://schemas.microsoft.com/office/drawing/2014/main" id="{63BC89BF-5BE2-9243-B699-CA50A61E190D}"/>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6</a:t>
            </a:r>
            <a:endParaRPr lang="en-US" dirty="0"/>
          </a:p>
        </p:txBody>
      </p:sp>
    </p:spTree>
    <p:extLst>
      <p:ext uri="{BB962C8B-B14F-4D97-AF65-F5344CB8AC3E}">
        <p14:creationId xmlns:p14="http://schemas.microsoft.com/office/powerpoint/2010/main" val="889011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When does your State anticipate submitting an APD?&#10;">
            <a:extLst>
              <a:ext uri="{FF2B5EF4-FFF2-40B4-BE49-F238E27FC236}">
                <a16:creationId xmlns:a16="http://schemas.microsoft.com/office/drawing/2014/main" id="{FDD9955B-4320-3E43-AC11-7064E81777FB}"/>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5FCDAF2B-B2AC-6B43-A670-A8E6416A04F6}"/>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7</a:t>
            </a:r>
            <a:endParaRPr lang="en-US" dirty="0"/>
          </a:p>
        </p:txBody>
      </p:sp>
    </p:spTree>
    <p:extLst>
      <p:ext uri="{BB962C8B-B14F-4D97-AF65-F5344CB8AC3E}">
        <p14:creationId xmlns:p14="http://schemas.microsoft.com/office/powerpoint/2010/main" val="109403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e Compliance Survey - Personal Care Services (PCS)&#10;&#10;Is EVV Implemented for Authority 1905(a)(24)?&#10;Yes - My state has implemented EVV for this Authority.&#10;No - My state delivers PCS under this authority and is required to become compliance with the 21st Century Cures Act.&#10;N/A - My State does not deliver PCS under this authority and therefore does not need to address this section.">
            <a:extLst>
              <a:ext uri="{FF2B5EF4-FFF2-40B4-BE49-F238E27FC236}">
                <a16:creationId xmlns:a16="http://schemas.microsoft.com/office/drawing/2014/main" id="{EC0F8020-46F3-C748-A4DD-159C050AABF0}"/>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E394C335-3DB8-8641-8272-B1FA6656B84F}"/>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8</a:t>
            </a:r>
            <a:endParaRPr lang="en-US" dirty="0"/>
          </a:p>
        </p:txBody>
      </p:sp>
    </p:spTree>
    <p:extLst>
      <p:ext uri="{BB962C8B-B14F-4D97-AF65-F5344CB8AC3E}">
        <p14:creationId xmlns:p14="http://schemas.microsoft.com/office/powerpoint/2010/main" val="2489973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10;&#10;Please indicate the implementation date for Authority 1905(a)(24).&#10;Enter MM/DD/YYYY&#10;">
            <a:extLst>
              <a:ext uri="{FF2B5EF4-FFF2-40B4-BE49-F238E27FC236}">
                <a16:creationId xmlns:a16="http://schemas.microsoft.com/office/drawing/2014/main" id="{94285CB9-6D4E-7741-97B7-31C606C46C47}"/>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1CC50716-56E6-9040-8534-6553233D72DA}"/>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9</a:t>
            </a:r>
            <a:endParaRPr lang="en-US" dirty="0"/>
          </a:p>
        </p:txBody>
      </p:sp>
    </p:spTree>
    <p:extLst>
      <p:ext uri="{BB962C8B-B14F-4D97-AF65-F5344CB8AC3E}">
        <p14:creationId xmlns:p14="http://schemas.microsoft.com/office/powerpoint/2010/main" val="55226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905(a)(24).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1D8EFC10-B798-2D41-B56A-D579A2C392AD}"/>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18D327EA-D287-0442-BC97-8336574898A9}"/>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10</a:t>
            </a:r>
            <a:endParaRPr lang="en-US" dirty="0"/>
          </a:p>
        </p:txBody>
      </p:sp>
    </p:spTree>
    <p:extLst>
      <p:ext uri="{BB962C8B-B14F-4D97-AF65-F5344CB8AC3E}">
        <p14:creationId xmlns:p14="http://schemas.microsoft.com/office/powerpoint/2010/main" val="1367298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vey - Personal Care Services (PCS)&#10;&#10;Please indicate the anticipated implementation date for Authority 1905(a)(24).&#10;Enter MM/DD/YYYY&#10;">
            <a:extLst>
              <a:ext uri="{FF2B5EF4-FFF2-40B4-BE49-F238E27FC236}">
                <a16:creationId xmlns:a16="http://schemas.microsoft.com/office/drawing/2014/main" id="{E46C2A62-019E-0D45-9E40-0A8666E6A236}"/>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62C48D42-F7D9-2542-93C7-6A8953063599}"/>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11</a:t>
            </a:r>
          </a:p>
        </p:txBody>
      </p:sp>
    </p:spTree>
    <p:extLst>
      <p:ext uri="{BB962C8B-B14F-4D97-AF65-F5344CB8AC3E}">
        <p14:creationId xmlns:p14="http://schemas.microsoft.com/office/powerpoint/2010/main" val="3240028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905(a)(24).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1D8EFC10-B798-2D41-B56A-D579A2C392AD}"/>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18D327EA-D287-0442-BC97-8336574898A9}"/>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12</a:t>
            </a:r>
            <a:endParaRPr lang="en-US" dirty="0"/>
          </a:p>
        </p:txBody>
      </p:sp>
    </p:spTree>
    <p:extLst>
      <p:ext uri="{BB962C8B-B14F-4D97-AF65-F5344CB8AC3E}">
        <p14:creationId xmlns:p14="http://schemas.microsoft.com/office/powerpoint/2010/main" val="1190711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te Compliance Survey - Personal Care Services (PCS)&#10;&#10;Is EVV implemented for Authority 1915(c)?&#10;Yes - My State has implemented EVV for this Authority.&#10;No - My State has a waiver under this authority that delivers PCS and is required to become compliant with the21st Century Cures Act.&#10;N/A - My State does not have a waiver with this authority that includes PCS and therefore does not need to address this section. &#10;">
            <a:extLst>
              <a:ext uri="{FF2B5EF4-FFF2-40B4-BE49-F238E27FC236}">
                <a16:creationId xmlns:a16="http://schemas.microsoft.com/office/drawing/2014/main" id="{8C8D6B20-860F-9343-8A32-F91CA6480352}"/>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233EF289-FCEA-2344-B73E-537BC81BA65C}"/>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13</a:t>
            </a:r>
            <a:endParaRPr lang="en-US" dirty="0"/>
          </a:p>
        </p:txBody>
      </p:sp>
    </p:spTree>
    <p:extLst>
      <p:ext uri="{BB962C8B-B14F-4D97-AF65-F5344CB8AC3E}">
        <p14:creationId xmlns:p14="http://schemas.microsoft.com/office/powerpoint/2010/main" val="371183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implementation date for Authority 1915(c).&#10;Enter MM/DD/YYYY&#10;">
            <a:extLst>
              <a:ext uri="{FF2B5EF4-FFF2-40B4-BE49-F238E27FC236}">
                <a16:creationId xmlns:a16="http://schemas.microsoft.com/office/drawing/2014/main" id="{A78D820C-2017-A549-8F94-C2D75EA680D1}"/>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D28B2BDF-F2E2-7E40-8B5E-9F989C611D8C}"/>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14</a:t>
            </a:r>
            <a:endParaRPr lang="en-US" dirty="0"/>
          </a:p>
        </p:txBody>
      </p:sp>
    </p:spTree>
    <p:extLst>
      <p:ext uri="{BB962C8B-B14F-4D97-AF65-F5344CB8AC3E}">
        <p14:creationId xmlns:p14="http://schemas.microsoft.com/office/powerpoint/2010/main" val="57306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A5BB527-2A70-B74E-AF60-3EB4146199FA}"/>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15</a:t>
            </a:r>
          </a:p>
        </p:txBody>
      </p:sp>
      <p:pic>
        <p:nvPicPr>
          <p:cNvPr id="3" name="Picture 2" descr="State Compliance Survey - Personal Care Services (PCS)&#10;&#10;Please select your State's EVV model for Authority 1915(c). Select more than one if necessary.&#10;Provider Choice&#10;MCO Choice&#10;State Mandated External Vendor&#10;State Mandated In-house Vendor&#10;Open Vendor&#10;Other (please indicate an explaination - 400 character limit)">
            <a:extLst>
              <a:ext uri="{FF2B5EF4-FFF2-40B4-BE49-F238E27FC236}">
                <a16:creationId xmlns:a16="http://schemas.microsoft.com/office/drawing/2014/main" id="{0DA30CD0-D9D0-4141-978C-5E05322458E2}"/>
              </a:ext>
            </a:extLst>
          </p:cNvPr>
          <p:cNvPicPr>
            <a:picLocks noChangeAspect="1"/>
          </p:cNvPicPr>
          <p:nvPr/>
        </p:nvPicPr>
        <p:blipFill>
          <a:blip r:embed="rId3"/>
          <a:stretch>
            <a:fillRect/>
          </a:stretch>
        </p:blipFill>
        <p:spPr>
          <a:xfrm>
            <a:off x="2061882" y="0"/>
            <a:ext cx="8068235" cy="6858000"/>
          </a:xfrm>
          <a:prstGeom prst="rect">
            <a:avLst/>
          </a:prstGeom>
        </p:spPr>
      </p:pic>
    </p:spTree>
    <p:extLst>
      <p:ext uri="{BB962C8B-B14F-4D97-AF65-F5344CB8AC3E}">
        <p14:creationId xmlns:p14="http://schemas.microsoft.com/office/powerpoint/2010/main" val="3976819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lectronic Visit Verification&#10;&#10;Electronic Visit Verification (EVV) systems are mandated by Congress through Section 12006 of the 21st Century Cures Act. All systems must be implemented by January 1, 2020 for Personal Care Services (PCS) and January 1, 2023 for Home Health Care Services (HHCS). States can qualify for a good faith effort exemption, if necessary, which would extend these timeframes by one year. EVV systems are designed to improve the monitoring of payments and billing, increase safeguards of participant health information, and promote adequate delivery of services. The tools and resources on this page are designed to assist States in complying with federal requirements.">
            <a:extLst>
              <a:ext uri="{FF2B5EF4-FFF2-40B4-BE49-F238E27FC236}">
                <a16:creationId xmlns:a16="http://schemas.microsoft.com/office/drawing/2014/main" id="{B5DE99B7-0EE6-4446-BC10-47ECFD1EA866}"/>
              </a:ext>
            </a:extLst>
          </p:cNvPr>
          <p:cNvPicPr>
            <a:picLocks noChangeAspect="1"/>
          </p:cNvPicPr>
          <p:nvPr/>
        </p:nvPicPr>
        <p:blipFill>
          <a:blip r:embed="rId3"/>
          <a:stretch>
            <a:fillRect/>
          </a:stretch>
        </p:blipFill>
        <p:spPr>
          <a:xfrm>
            <a:off x="2061882" y="0"/>
            <a:ext cx="8068235" cy="6858000"/>
          </a:xfrm>
          <a:prstGeom prst="rect">
            <a:avLst/>
          </a:prstGeom>
        </p:spPr>
      </p:pic>
      <p:sp>
        <p:nvSpPr>
          <p:cNvPr id="5" name="Title 4" hidden="1">
            <a:extLst>
              <a:ext uri="{FF2B5EF4-FFF2-40B4-BE49-F238E27FC236}">
                <a16:creationId xmlns:a16="http://schemas.microsoft.com/office/drawing/2014/main" id="{AA8FD0FE-158E-4340-9F53-F345098ECDB4}"/>
              </a:ext>
            </a:extLst>
          </p:cNvPr>
          <p:cNvSpPr>
            <a:spLocks noGrp="1"/>
          </p:cNvSpPr>
          <p:nvPr>
            <p:ph type="title"/>
          </p:nvPr>
        </p:nvSpPr>
        <p:spPr/>
        <p:txBody>
          <a:bodyPr/>
          <a:lstStyle/>
          <a:p>
            <a:r>
              <a:rPr lang="en-US" b="0" dirty="0"/>
              <a:t>Electronic</a:t>
            </a:r>
            <a:r>
              <a:rPr lang="en-US" b="0" baseline="0" dirty="0"/>
              <a:t> Visit Verification Landing Page</a:t>
            </a:r>
            <a:endParaRPr lang="en-US" b="0" dirty="0"/>
          </a:p>
        </p:txBody>
      </p:sp>
    </p:spTree>
    <p:extLst>
      <p:ext uri="{BB962C8B-B14F-4D97-AF65-F5344CB8AC3E}">
        <p14:creationId xmlns:p14="http://schemas.microsoft.com/office/powerpoint/2010/main" val="470864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nticipated implementation date for Authority 1915(c).&#10;Enter MM/DD/YYYY&#10;">
            <a:extLst>
              <a:ext uri="{FF2B5EF4-FFF2-40B4-BE49-F238E27FC236}">
                <a16:creationId xmlns:a16="http://schemas.microsoft.com/office/drawing/2014/main" id="{771D069F-7CAC-BC4B-9388-23E045E49E87}"/>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E90DF7DB-CFBF-084C-B9DE-1E75E1B33C69}"/>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16</a:t>
            </a:r>
          </a:p>
        </p:txBody>
      </p:sp>
    </p:spTree>
    <p:extLst>
      <p:ext uri="{BB962C8B-B14F-4D97-AF65-F5344CB8AC3E}">
        <p14:creationId xmlns:p14="http://schemas.microsoft.com/office/powerpoint/2010/main" val="920170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anticipated EVV model for Authority 1915(c).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3144763C-05FD-0043-86A0-EB5BECD0FCE2}"/>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7DD5ECF7-9A07-DA49-93F1-32963C1E2C3F}"/>
              </a:ext>
            </a:extLst>
          </p:cNvPr>
          <p:cNvSpPr>
            <a:spLocks noGrp="1"/>
          </p:cNvSpPr>
          <p:nvPr>
            <p:ph type="title"/>
          </p:nvPr>
        </p:nvSpPr>
        <p:spPr/>
        <p:txBody>
          <a:bodyPr/>
          <a:lstStyle/>
          <a:p>
            <a:r>
              <a:rPr lang="en-US" dirty="0"/>
              <a:t>State</a:t>
            </a:r>
            <a:r>
              <a:rPr lang="en-US" baseline="0" dirty="0"/>
              <a:t> Compliance Survey – PCS </a:t>
            </a:r>
            <a:r>
              <a:rPr lang="en-US" sz="4400" kern="1200" baseline="0" dirty="0">
                <a:solidFill>
                  <a:schemeClr val="tx1"/>
                </a:solidFill>
                <a:effectLst/>
                <a:latin typeface="+mj-lt"/>
                <a:ea typeface="+mj-ea"/>
                <a:cs typeface="+mj-cs"/>
              </a:rPr>
              <a:t>Question ID </a:t>
            </a:r>
            <a:r>
              <a:rPr lang="en-US" baseline="0" dirty="0"/>
              <a:t>17</a:t>
            </a:r>
            <a:endParaRPr lang="en-US" dirty="0"/>
          </a:p>
        </p:txBody>
      </p:sp>
    </p:spTree>
    <p:extLst>
      <p:ext uri="{BB962C8B-B14F-4D97-AF65-F5344CB8AC3E}">
        <p14:creationId xmlns:p14="http://schemas.microsoft.com/office/powerpoint/2010/main" val="1136221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e Compliance Survey - Personal Care Services (PCS)&#10;&#10;Is EVV implemented for Authority 1915(i)?&#10;Yes - My State has implemented EVV for this Authority.&#10;No - My State delivers PCS under this authority and is required to become compliant with 21st Century Cures Act.&#10;N/A - My State does not deliver PCS under this authority and therefore does not need to address this section. ">
            <a:extLst>
              <a:ext uri="{FF2B5EF4-FFF2-40B4-BE49-F238E27FC236}">
                <a16:creationId xmlns:a16="http://schemas.microsoft.com/office/drawing/2014/main" id="{282A6C7A-BBF8-C948-854E-932B520028B8}"/>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C173901D-9C5C-AE45-9BD2-49CC6A748A5D}"/>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18</a:t>
            </a:r>
          </a:p>
        </p:txBody>
      </p:sp>
    </p:spTree>
    <p:extLst>
      <p:ext uri="{BB962C8B-B14F-4D97-AF65-F5344CB8AC3E}">
        <p14:creationId xmlns:p14="http://schemas.microsoft.com/office/powerpoint/2010/main" val="2601227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implementation date for Authority 1915(i).&#10;Enter MM/DD/YYYY&#10;">
            <a:extLst>
              <a:ext uri="{FF2B5EF4-FFF2-40B4-BE49-F238E27FC236}">
                <a16:creationId xmlns:a16="http://schemas.microsoft.com/office/drawing/2014/main" id="{6F2F235D-1514-BA42-B02C-F87A995397BA}"/>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415DA081-6564-D043-98BC-E1F94FC73E82}"/>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19</a:t>
            </a:r>
            <a:endParaRPr lang="en-US" dirty="0"/>
          </a:p>
        </p:txBody>
      </p:sp>
    </p:spTree>
    <p:extLst>
      <p:ext uri="{BB962C8B-B14F-4D97-AF65-F5344CB8AC3E}">
        <p14:creationId xmlns:p14="http://schemas.microsoft.com/office/powerpoint/2010/main" val="461894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915(i).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FDD402F7-3D32-8F4E-B5D1-F64FF9D0686E}"/>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C4B9D7FB-2811-E84B-940A-8539F78D16BD}"/>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20</a:t>
            </a:r>
          </a:p>
        </p:txBody>
      </p:sp>
    </p:spTree>
    <p:extLst>
      <p:ext uri="{BB962C8B-B14F-4D97-AF65-F5344CB8AC3E}">
        <p14:creationId xmlns:p14="http://schemas.microsoft.com/office/powerpoint/2010/main" val="479407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nticipated implementation date for Authority 1915(i).&#10;Enter MM/DD/YYYY&#10;">
            <a:extLst>
              <a:ext uri="{FF2B5EF4-FFF2-40B4-BE49-F238E27FC236}">
                <a16:creationId xmlns:a16="http://schemas.microsoft.com/office/drawing/2014/main" id="{E78F00AE-3761-074F-89E9-6C6C34BCB9A5}"/>
              </a:ext>
            </a:extLst>
          </p:cNvPr>
          <p:cNvPicPr>
            <a:picLocks noChangeAspect="1"/>
          </p:cNvPicPr>
          <p:nvPr/>
        </p:nvPicPr>
        <p:blipFill>
          <a:blip r:embed="rId3"/>
          <a:stretch>
            <a:fillRect/>
          </a:stretch>
        </p:blipFill>
        <p:spPr>
          <a:xfrm>
            <a:off x="2061882" y="0"/>
            <a:ext cx="8068235" cy="6858000"/>
          </a:xfrm>
          <a:prstGeom prst="rect">
            <a:avLst/>
          </a:prstGeom>
        </p:spPr>
      </p:pic>
      <p:sp>
        <p:nvSpPr>
          <p:cNvPr id="5" name="Title 4" hidden="1">
            <a:extLst>
              <a:ext uri="{FF2B5EF4-FFF2-40B4-BE49-F238E27FC236}">
                <a16:creationId xmlns:a16="http://schemas.microsoft.com/office/drawing/2014/main" id="{CEF8CA80-3FB3-5B4F-AA15-3C7B4664315E}"/>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a:t>
            </a:r>
            <a:r>
              <a:rPr lang="en-US" dirty="0"/>
              <a:t>21</a:t>
            </a:r>
          </a:p>
        </p:txBody>
      </p:sp>
    </p:spTree>
    <p:extLst>
      <p:ext uri="{BB962C8B-B14F-4D97-AF65-F5344CB8AC3E}">
        <p14:creationId xmlns:p14="http://schemas.microsoft.com/office/powerpoint/2010/main" val="1922935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anticipated EVV model for Authority 1915(i).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4458B046-62E4-F24E-B8A0-D3DC7316B31F}"/>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B2CD13D3-16D2-6D44-ACED-86E5BC424C95}"/>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22</a:t>
            </a:r>
            <a:endParaRPr lang="en-US" dirty="0"/>
          </a:p>
        </p:txBody>
      </p:sp>
    </p:spTree>
    <p:extLst>
      <p:ext uri="{BB962C8B-B14F-4D97-AF65-F5344CB8AC3E}">
        <p14:creationId xmlns:p14="http://schemas.microsoft.com/office/powerpoint/2010/main" val="735008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e Compliance Survey - Personal Care Services (PCS)&#10;&#10;Is EVV implemented for Authority 1915(j)?&#10;Yes - My State has implemented EVV for this Authority.&#10;No - My State delivers PCS under this authority and is required to become compliant with 21st Century Cures Act.&#10;N/A - My State does not deliver PCS under this authority and therefore does not need to address this section. ">
            <a:extLst>
              <a:ext uri="{FF2B5EF4-FFF2-40B4-BE49-F238E27FC236}">
                <a16:creationId xmlns:a16="http://schemas.microsoft.com/office/drawing/2014/main" id="{33BFA565-FEA6-CC40-B00F-96A81FB866A0}"/>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BA56F9C6-879A-0344-9F70-58D735D154E1}"/>
              </a:ext>
            </a:extLst>
          </p:cNvPr>
          <p:cNvSpPr>
            <a:spLocks noGrp="1"/>
          </p:cNvSpPr>
          <p:nvPr>
            <p:ph type="title"/>
          </p:nvPr>
        </p:nvSpPr>
        <p:spPr/>
        <p:txBody>
          <a:bodyPr/>
          <a:lstStyle/>
          <a:p>
            <a:r>
              <a:rPr lang="en-US" dirty="0"/>
              <a:t>State</a:t>
            </a:r>
            <a:r>
              <a:rPr lang="en-US" baseline="0" dirty="0"/>
              <a:t> Compliance Survey – PCS </a:t>
            </a:r>
            <a:r>
              <a:rPr lang="en-US" sz="4400" kern="1200" baseline="0" dirty="0">
                <a:solidFill>
                  <a:schemeClr val="tx1"/>
                </a:solidFill>
                <a:effectLst/>
                <a:latin typeface="+mj-lt"/>
                <a:ea typeface="+mj-ea"/>
                <a:cs typeface="+mj-cs"/>
              </a:rPr>
              <a:t>Question ID 23</a:t>
            </a:r>
            <a:endParaRPr lang="en-US" dirty="0"/>
          </a:p>
        </p:txBody>
      </p:sp>
    </p:spTree>
    <p:extLst>
      <p:ext uri="{BB962C8B-B14F-4D97-AF65-F5344CB8AC3E}">
        <p14:creationId xmlns:p14="http://schemas.microsoft.com/office/powerpoint/2010/main" val="1006850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implementation date for Authority 1915(j).&#10;Enter MM/DD/YYYY&#10;">
            <a:extLst>
              <a:ext uri="{FF2B5EF4-FFF2-40B4-BE49-F238E27FC236}">
                <a16:creationId xmlns:a16="http://schemas.microsoft.com/office/drawing/2014/main" id="{1D56F4DE-FF9F-3647-88F0-45D986D08B8F}"/>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74FB88A1-4322-CE49-9C43-BC3701B9DFBB}"/>
              </a:ext>
            </a:extLst>
          </p:cNvPr>
          <p:cNvSpPr>
            <a:spLocks noGrp="1"/>
          </p:cNvSpPr>
          <p:nvPr>
            <p:ph type="title"/>
          </p:nvPr>
        </p:nvSpPr>
        <p:spPr/>
        <p:txBody>
          <a:bodyPr/>
          <a:lstStyle/>
          <a:p>
            <a:r>
              <a:rPr lang="en-US" dirty="0"/>
              <a:t>State Compliance Survey – PCS </a:t>
            </a:r>
            <a:r>
              <a:rPr lang="en-US" sz="4400" kern="1200" baseline="0" dirty="0">
                <a:solidFill>
                  <a:schemeClr val="tx1"/>
                </a:solidFill>
                <a:effectLst/>
                <a:latin typeface="+mj-lt"/>
                <a:ea typeface="+mj-ea"/>
                <a:cs typeface="+mj-cs"/>
              </a:rPr>
              <a:t>Question ID 24</a:t>
            </a:r>
            <a:endParaRPr lang="en-US" dirty="0"/>
          </a:p>
        </p:txBody>
      </p:sp>
    </p:spTree>
    <p:extLst>
      <p:ext uri="{BB962C8B-B14F-4D97-AF65-F5344CB8AC3E}">
        <p14:creationId xmlns:p14="http://schemas.microsoft.com/office/powerpoint/2010/main" val="2780793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915(j).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B39F96FB-E4C8-CC46-AA6C-E7882998B6FB}"/>
              </a:ext>
            </a:extLst>
          </p:cNvPr>
          <p:cNvPicPr>
            <a:picLocks noChangeAspect="1"/>
          </p:cNvPicPr>
          <p:nvPr/>
        </p:nvPicPr>
        <p:blipFill>
          <a:blip r:embed="rId3"/>
          <a:stretch>
            <a:fillRect/>
          </a:stretch>
        </p:blipFill>
        <p:spPr>
          <a:xfrm>
            <a:off x="2061882" y="0"/>
            <a:ext cx="8068235" cy="6858000"/>
          </a:xfrm>
          <a:prstGeom prst="rect">
            <a:avLst/>
          </a:prstGeom>
        </p:spPr>
      </p:pic>
      <p:sp>
        <p:nvSpPr>
          <p:cNvPr id="5" name="Title 4" hidden="1">
            <a:extLst>
              <a:ext uri="{FF2B5EF4-FFF2-40B4-BE49-F238E27FC236}">
                <a16:creationId xmlns:a16="http://schemas.microsoft.com/office/drawing/2014/main" id="{FB9E5CD9-52F5-344C-8002-624287679546}"/>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25</a:t>
            </a:r>
            <a:endParaRPr lang="en-US" dirty="0"/>
          </a:p>
        </p:txBody>
      </p:sp>
    </p:spTree>
    <p:extLst>
      <p:ext uri="{BB962C8B-B14F-4D97-AF65-F5344CB8AC3E}">
        <p14:creationId xmlns:p14="http://schemas.microsoft.com/office/powerpoint/2010/main" val="1027897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10;&#10;Electronic Visit Verification (EVV) systems are mandated by Congress through Section 12006 of the 21st Century Cures Act. All systems must be implemented by January 1, 2020 for Personal Care Services (PCS) and January 1, 2023 for Home Health Care Services (HHCS). States can qualify for a good faith effort exemption, if necessary, which would extend these timeframes by one year. CMS will use the information provided from the surveys as the basis for determining compliance with the Cures Act and for assessing any applicable Federal Medical Assistance Percentage (FMAP) reductions for non-compliance.">
            <a:extLst>
              <a:ext uri="{FF2B5EF4-FFF2-40B4-BE49-F238E27FC236}">
                <a16:creationId xmlns:a16="http://schemas.microsoft.com/office/drawing/2014/main" id="{5D03AE0B-C6EF-C041-9F26-D540582E4EE3}"/>
              </a:ext>
            </a:extLst>
          </p:cNvPr>
          <p:cNvPicPr>
            <a:picLocks noChangeAspect="1"/>
          </p:cNvPicPr>
          <p:nvPr/>
        </p:nvPicPr>
        <p:blipFill>
          <a:blip r:embed="rId3"/>
          <a:stretch>
            <a:fillRect/>
          </a:stretch>
        </p:blipFill>
        <p:spPr>
          <a:xfrm>
            <a:off x="2640000" y="0"/>
            <a:ext cx="6912000" cy="6858000"/>
          </a:xfrm>
          <a:prstGeom prst="rect">
            <a:avLst/>
          </a:prstGeom>
        </p:spPr>
      </p:pic>
      <p:sp>
        <p:nvSpPr>
          <p:cNvPr id="4" name="Title 3" hidden="1">
            <a:extLst>
              <a:ext uri="{FF2B5EF4-FFF2-40B4-BE49-F238E27FC236}">
                <a16:creationId xmlns:a16="http://schemas.microsoft.com/office/drawing/2014/main" id="{79256331-32C5-8F49-8468-9415D67B048E}"/>
              </a:ext>
            </a:extLst>
          </p:cNvPr>
          <p:cNvSpPr>
            <a:spLocks noGrp="1"/>
          </p:cNvSpPr>
          <p:nvPr>
            <p:ph type="title"/>
          </p:nvPr>
        </p:nvSpPr>
        <p:spPr/>
        <p:txBody>
          <a:bodyPr/>
          <a:lstStyle/>
          <a:p>
            <a:r>
              <a:rPr lang="en-US" dirty="0"/>
              <a:t>State</a:t>
            </a:r>
            <a:r>
              <a:rPr lang="en-US" baseline="0" dirty="0"/>
              <a:t> Compliance Survey CMS Landing Page</a:t>
            </a:r>
            <a:endParaRPr lang="en-US" dirty="0"/>
          </a:p>
        </p:txBody>
      </p:sp>
    </p:spTree>
    <p:extLst>
      <p:ext uri="{BB962C8B-B14F-4D97-AF65-F5344CB8AC3E}">
        <p14:creationId xmlns:p14="http://schemas.microsoft.com/office/powerpoint/2010/main" val="1885191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nticipated implementation date for Authority 1915(j).&#10;Enter MM/DD/YYYY&#10;">
            <a:extLst>
              <a:ext uri="{FF2B5EF4-FFF2-40B4-BE49-F238E27FC236}">
                <a16:creationId xmlns:a16="http://schemas.microsoft.com/office/drawing/2014/main" id="{031CE2CB-6D89-354D-8F7C-72ADECA82F1C}"/>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22FAC4E1-35DB-FC4A-8AD8-F929E088069F}"/>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26</a:t>
            </a:r>
            <a:endParaRPr lang="en-US" dirty="0"/>
          </a:p>
        </p:txBody>
      </p:sp>
    </p:spTree>
    <p:extLst>
      <p:ext uri="{BB962C8B-B14F-4D97-AF65-F5344CB8AC3E}">
        <p14:creationId xmlns:p14="http://schemas.microsoft.com/office/powerpoint/2010/main" val="3972404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anticipated EVV model for Authority 1915(j).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25BF8C37-6DB5-5541-9E6A-4F87C9AD1F6F}"/>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3C35B09C-CEF1-4546-A590-013FA6FBBCF1}"/>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27</a:t>
            </a:r>
            <a:endParaRPr lang="en-US" dirty="0"/>
          </a:p>
        </p:txBody>
      </p:sp>
    </p:spTree>
    <p:extLst>
      <p:ext uri="{BB962C8B-B14F-4D97-AF65-F5344CB8AC3E}">
        <p14:creationId xmlns:p14="http://schemas.microsoft.com/office/powerpoint/2010/main" val="3151681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0B78AAE1-E8C6-2044-9B8D-9DCDFE8B65E9}"/>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28</a:t>
            </a:r>
            <a:endParaRPr lang="en-US" dirty="0"/>
          </a:p>
        </p:txBody>
      </p:sp>
      <p:pic>
        <p:nvPicPr>
          <p:cNvPr id="2" name="Picture 1" descr="State Compliance Survey - Personal Care Services (PCS)&#10;&#10;Is EVV implemented for Authority 1915(k)?&#10;Yes - My State has implemented EVV for this Authority.&#10;No - My State delivers PCS under this authority and is required to become compliant with 21st Century Cures Act.&#10;N/A - My State does not deliver PCS under this authority and therefore does not need to address this section. &#10;">
            <a:extLst>
              <a:ext uri="{FF2B5EF4-FFF2-40B4-BE49-F238E27FC236}">
                <a16:creationId xmlns:a16="http://schemas.microsoft.com/office/drawing/2014/main" id="{BB908E98-DBF5-154B-9118-B7E0946DAD69}"/>
              </a:ext>
            </a:extLst>
          </p:cNvPr>
          <p:cNvPicPr>
            <a:picLocks noChangeAspect="1"/>
          </p:cNvPicPr>
          <p:nvPr/>
        </p:nvPicPr>
        <p:blipFill>
          <a:blip r:embed="rId3"/>
          <a:stretch>
            <a:fillRect/>
          </a:stretch>
        </p:blipFill>
        <p:spPr>
          <a:xfrm>
            <a:off x="2061882" y="0"/>
            <a:ext cx="8068235" cy="6858000"/>
          </a:xfrm>
          <a:prstGeom prst="rect">
            <a:avLst/>
          </a:prstGeom>
        </p:spPr>
      </p:pic>
    </p:spTree>
    <p:extLst>
      <p:ext uri="{BB962C8B-B14F-4D97-AF65-F5344CB8AC3E}">
        <p14:creationId xmlns:p14="http://schemas.microsoft.com/office/powerpoint/2010/main" val="655723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implementation date for Authority 1915(k).&#10;Enter MM/DD/YYYY&#10;">
            <a:extLst>
              <a:ext uri="{FF2B5EF4-FFF2-40B4-BE49-F238E27FC236}">
                <a16:creationId xmlns:a16="http://schemas.microsoft.com/office/drawing/2014/main" id="{2063049E-BB9B-594E-8E25-97AFF36EAB6C}"/>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26861E44-A11A-3547-AB42-BD26F812A5EA}"/>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29</a:t>
            </a:r>
            <a:endParaRPr lang="en-US" dirty="0"/>
          </a:p>
        </p:txBody>
      </p:sp>
    </p:spTree>
    <p:extLst>
      <p:ext uri="{BB962C8B-B14F-4D97-AF65-F5344CB8AC3E}">
        <p14:creationId xmlns:p14="http://schemas.microsoft.com/office/powerpoint/2010/main" val="625082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915(k).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C412E924-FA88-7B4B-90D5-2CCA69EC4761}"/>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827C411F-B8F9-DE47-A252-25FDC8C071DC}"/>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30</a:t>
            </a:r>
            <a:endParaRPr lang="en-US" dirty="0"/>
          </a:p>
        </p:txBody>
      </p:sp>
    </p:spTree>
    <p:extLst>
      <p:ext uri="{BB962C8B-B14F-4D97-AF65-F5344CB8AC3E}">
        <p14:creationId xmlns:p14="http://schemas.microsoft.com/office/powerpoint/2010/main" val="3526394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nticipated implementation date for Authority 1915(k).&#10;Enter MM/DD/YYYY&#10;">
            <a:extLst>
              <a:ext uri="{FF2B5EF4-FFF2-40B4-BE49-F238E27FC236}">
                <a16:creationId xmlns:a16="http://schemas.microsoft.com/office/drawing/2014/main" id="{747D5894-B825-C649-AB96-4C17701CCF37}"/>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3FA5BC4C-2205-2849-8943-1D23BE6CC54D}"/>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31</a:t>
            </a:r>
            <a:endParaRPr lang="en-US" dirty="0"/>
          </a:p>
        </p:txBody>
      </p:sp>
    </p:spTree>
    <p:extLst>
      <p:ext uri="{BB962C8B-B14F-4D97-AF65-F5344CB8AC3E}">
        <p14:creationId xmlns:p14="http://schemas.microsoft.com/office/powerpoint/2010/main" val="1176117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anticipated EVV model for Authority 1915(k).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2792FF22-C774-534A-B949-9DD6A8DC7503}"/>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1ED15793-732D-6E47-97D3-1AE6550F5F6B}"/>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32</a:t>
            </a:r>
            <a:endParaRPr lang="en-US" dirty="0"/>
          </a:p>
        </p:txBody>
      </p:sp>
    </p:spTree>
    <p:extLst>
      <p:ext uri="{BB962C8B-B14F-4D97-AF65-F5344CB8AC3E}">
        <p14:creationId xmlns:p14="http://schemas.microsoft.com/office/powerpoint/2010/main" val="1487452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Is EVV implemented for Authority 1115 Demonstration?&#10;Yes - My State has implemented EVV for this Authority.&#10;No - My State has a waiver under this authority that delivers PCS and is required to become compliant with the 21st Century Cures Act.&#10;N/A - My State does not have a waiver with this authority that includes PCS and therefore does not need to address this section. &#10;">
            <a:extLst>
              <a:ext uri="{FF2B5EF4-FFF2-40B4-BE49-F238E27FC236}">
                <a16:creationId xmlns:a16="http://schemas.microsoft.com/office/drawing/2014/main" id="{93DD0407-AB4D-F346-8FB7-29D07FA3FEAF}"/>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82AB84BA-AE40-7946-BD68-C151BC812BC7}"/>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33</a:t>
            </a:r>
            <a:endParaRPr lang="en-US" dirty="0"/>
          </a:p>
        </p:txBody>
      </p:sp>
    </p:spTree>
    <p:extLst>
      <p:ext uri="{BB962C8B-B14F-4D97-AF65-F5344CB8AC3E}">
        <p14:creationId xmlns:p14="http://schemas.microsoft.com/office/powerpoint/2010/main" val="2923244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implementation date for Authority 1115 Demonstration.&#10;Enter MM/DD/YYYY&#10;">
            <a:extLst>
              <a:ext uri="{FF2B5EF4-FFF2-40B4-BE49-F238E27FC236}">
                <a16:creationId xmlns:a16="http://schemas.microsoft.com/office/drawing/2014/main" id="{0C59A57D-F67D-AC41-A9A4-7DC5C34AF7CB}"/>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633BCE30-E637-2442-8089-16822264AA21}"/>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34</a:t>
            </a:r>
            <a:endParaRPr lang="en-US" dirty="0"/>
          </a:p>
        </p:txBody>
      </p:sp>
    </p:spTree>
    <p:extLst>
      <p:ext uri="{BB962C8B-B14F-4D97-AF65-F5344CB8AC3E}">
        <p14:creationId xmlns:p14="http://schemas.microsoft.com/office/powerpoint/2010/main" val="635997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EVV model for Authority 1115 Demonstration. Select more than one if necessary&#10;Provider Choice&#10;MCO Choice&#10;State Mandated External Vendor&#10;State Mandated In-house Vendor&#10;Open Vendor&#10;Other (please include an explanation - 400 character limit)">
            <a:extLst>
              <a:ext uri="{FF2B5EF4-FFF2-40B4-BE49-F238E27FC236}">
                <a16:creationId xmlns:a16="http://schemas.microsoft.com/office/drawing/2014/main" id="{BA673FA6-25B2-1847-8C59-E0DF43273534}"/>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60E5A252-68DF-F847-BA7C-6D4DC35E0F64}"/>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35</a:t>
            </a:r>
            <a:endParaRPr lang="en-US" dirty="0"/>
          </a:p>
        </p:txBody>
      </p:sp>
    </p:spTree>
    <p:extLst>
      <p:ext uri="{BB962C8B-B14F-4D97-AF65-F5344CB8AC3E}">
        <p14:creationId xmlns:p14="http://schemas.microsoft.com/office/powerpoint/2010/main" val="273582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20E066A-1AEF-5A4D-8245-992CB17AFD69}"/>
              </a:ext>
            </a:extLst>
          </p:cNvPr>
          <p:cNvSpPr>
            <a:spLocks noGrp="1"/>
          </p:cNvSpPr>
          <p:nvPr>
            <p:ph type="title"/>
          </p:nvPr>
        </p:nvSpPr>
        <p:spPr/>
        <p:txBody>
          <a:bodyPr/>
          <a:lstStyle/>
          <a:p>
            <a:r>
              <a:rPr lang="en-US" dirty="0"/>
              <a:t>State Compliance Survey – PCS Question ID 0</a:t>
            </a:r>
          </a:p>
        </p:txBody>
      </p:sp>
      <p:pic>
        <p:nvPicPr>
          <p:cNvPr id="4" name="Picture 3" descr="&#10;&#10;PRA Disclosure Statement: According to the Paperwork Reduction Act of 1995, no persons are required to respond to a collection of information unless it displays a valid OMB control number. The valid OMB control number for this information collection is 0938-TBD  (Expires: TBD).  This information collection is mandatory for states to complete in order to demonstrate compliance with section 1903(l) of the Social Security Act. States that are otherwise fully compliant with the requirements may experience Federal Medical Assistance Percentage (FMAP) reductions per section 1903(l)(1) of the Social Security Act if they do not complete this information collection. Under the Privacy Act of 1974 any personally identifying information obtained will be kept private to the extent of the law.  The time required to complete the information collection is estimated to average 130-150 minutes, including the time to review instructions, search existing data resources, gather the data needed, and complete and review the information collection. If you have comments concerning the accuracy of the time estimate(s) or suggestions for improving this form, please write to: CMS, 7500 Security Boulevard, Attn: PRA Reports Clearance Officer, Mail Stop C4-26-05, Baltimore, Maryland 21244-1850.">
            <a:extLst>
              <a:ext uri="{FF2B5EF4-FFF2-40B4-BE49-F238E27FC236}">
                <a16:creationId xmlns:a16="http://schemas.microsoft.com/office/drawing/2014/main" id="{E63D1E9A-0AC2-594A-A63C-95991C3A3636}"/>
              </a:ext>
            </a:extLst>
          </p:cNvPr>
          <p:cNvPicPr>
            <a:picLocks noChangeAspect="1"/>
          </p:cNvPicPr>
          <p:nvPr/>
        </p:nvPicPr>
        <p:blipFill>
          <a:blip r:embed="rId2"/>
          <a:stretch>
            <a:fillRect/>
          </a:stretch>
        </p:blipFill>
        <p:spPr>
          <a:xfrm>
            <a:off x="2061882" y="0"/>
            <a:ext cx="8068235" cy="6858000"/>
          </a:xfrm>
          <a:prstGeom prst="rect">
            <a:avLst/>
          </a:prstGeom>
        </p:spPr>
      </p:pic>
    </p:spTree>
    <p:extLst>
      <p:ext uri="{BB962C8B-B14F-4D97-AF65-F5344CB8AC3E}">
        <p14:creationId xmlns:p14="http://schemas.microsoft.com/office/powerpoint/2010/main" val="3021391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nticipated implementation date for Authority 1115 Demonstration.&#10;Enter MM/DD/YYYY&#10;">
            <a:extLst>
              <a:ext uri="{FF2B5EF4-FFF2-40B4-BE49-F238E27FC236}">
                <a16:creationId xmlns:a16="http://schemas.microsoft.com/office/drawing/2014/main" id="{484D1194-CE88-E54C-9D42-4542ECBA7B0E}"/>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8B7CEE6B-824E-0D4B-8CEF-C15AD7DA63B6}"/>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36</a:t>
            </a:r>
            <a:endParaRPr lang="en-US" dirty="0"/>
          </a:p>
        </p:txBody>
      </p:sp>
    </p:spTree>
    <p:extLst>
      <p:ext uri="{BB962C8B-B14F-4D97-AF65-F5344CB8AC3E}">
        <p14:creationId xmlns:p14="http://schemas.microsoft.com/office/powerpoint/2010/main" val="1529080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your State's anticipated EVV model for Authority 1115 Demonstration. Select more than one if necessary&#10;Provider Choice&#10;MCO Choice&#10;State Mandated External Vendor&#10;State Mandated In-house Vendor&#10;Open Vendor&#10;Other (please include an explanation - 400 character limit)&#10;">
            <a:extLst>
              <a:ext uri="{FF2B5EF4-FFF2-40B4-BE49-F238E27FC236}">
                <a16:creationId xmlns:a16="http://schemas.microsoft.com/office/drawing/2014/main" id="{C3F23318-D3D5-AA4E-A261-EAAAAED69AF1}"/>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D3C6EFCD-1858-F94F-8B09-2372044ADDAD}"/>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37</a:t>
            </a:r>
            <a:endParaRPr lang="en-US" dirty="0"/>
          </a:p>
        </p:txBody>
      </p:sp>
    </p:spTree>
    <p:extLst>
      <p:ext uri="{BB962C8B-B14F-4D97-AF65-F5344CB8AC3E}">
        <p14:creationId xmlns:p14="http://schemas.microsoft.com/office/powerpoint/2010/main" val="552070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Is EVV implemented for another Authority that has not been listed? If yes, please indicate the implementation date.&#10;Yes (100 character limit)&#10;No&#10;">
            <a:extLst>
              <a:ext uri="{FF2B5EF4-FFF2-40B4-BE49-F238E27FC236}">
                <a16:creationId xmlns:a16="http://schemas.microsoft.com/office/drawing/2014/main" id="{BFDB5A17-72D6-2C4D-A0F3-A3D6894E1F8B}"/>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60729A68-A23F-9D42-ACBE-C98C035D38B9}"/>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38</a:t>
            </a:r>
            <a:endParaRPr lang="en-US" dirty="0"/>
          </a:p>
        </p:txBody>
      </p:sp>
    </p:spTree>
    <p:extLst>
      <p:ext uri="{BB962C8B-B14F-4D97-AF65-F5344CB8AC3E}">
        <p14:creationId xmlns:p14="http://schemas.microsoft.com/office/powerpoint/2010/main" val="2825750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provide a brief description of your State's EVV system.&#10;(400 character limit)&#10;">
            <a:extLst>
              <a:ext uri="{FF2B5EF4-FFF2-40B4-BE49-F238E27FC236}">
                <a16:creationId xmlns:a16="http://schemas.microsoft.com/office/drawing/2014/main" id="{4B608221-36CB-B94F-BB84-F02B4BFEE03B}"/>
              </a:ext>
            </a:extLst>
          </p:cNvPr>
          <p:cNvPicPr>
            <a:picLocks noChangeAspect="1"/>
          </p:cNvPicPr>
          <p:nvPr/>
        </p:nvPicPr>
        <p:blipFill>
          <a:blip r:embed="rId3"/>
          <a:stretch>
            <a:fillRect/>
          </a:stretch>
        </p:blipFill>
        <p:spPr>
          <a:xfrm>
            <a:off x="2061882" y="0"/>
            <a:ext cx="8068235" cy="6858000"/>
          </a:xfrm>
          <a:prstGeom prst="rect">
            <a:avLst/>
          </a:prstGeom>
        </p:spPr>
      </p:pic>
      <p:sp>
        <p:nvSpPr>
          <p:cNvPr id="5" name="Title 4" hidden="1">
            <a:extLst>
              <a:ext uri="{FF2B5EF4-FFF2-40B4-BE49-F238E27FC236}">
                <a16:creationId xmlns:a16="http://schemas.microsoft.com/office/drawing/2014/main" id="{A334801E-759C-7643-8592-E5184DC92B27}"/>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 </a:t>
            </a:r>
            <a:r>
              <a:rPr lang="en-US" sz="4400" kern="1200" baseline="0" dirty="0">
                <a:solidFill>
                  <a:srgbClr val="000000"/>
                </a:solidFill>
                <a:effectLst/>
                <a:latin typeface="Calibri Light" panose="020F0302020204030204" pitchFamily="34" charset="0"/>
                <a:ea typeface="+mj-ea"/>
                <a:cs typeface="+mj-cs"/>
              </a:rPr>
              <a:t>Question ID 39</a:t>
            </a:r>
            <a:endParaRPr lang="en-US" dirty="0"/>
          </a:p>
        </p:txBody>
      </p:sp>
    </p:spTree>
    <p:extLst>
      <p:ext uri="{BB962C8B-B14F-4D97-AF65-F5344CB8AC3E}">
        <p14:creationId xmlns:p14="http://schemas.microsoft.com/office/powerpoint/2010/main" val="1353353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e Compliance Survey - Home Health Care Services (HHCS)&#10;&#10;Pursuant to Section 12006(a)(2)(A)(i), of the 21st Century Cures Act, please describe how the state has ensured that its EVV system is minimally burdensome.&#10;Description of how the state ensured that its EVV system is minimally burdensome. (1500 character limit)&#10;Not applicable per Section 12006(a)(3) of the 21st Century Cures Act. My state had an EVV system in place prior to the enactment of the 21st Century Cures Act. (1500 character limit)&#10;Not applicable. My state has not implemented EVV for any of the authorities in the 21st Century Cures Act.">
            <a:extLst>
              <a:ext uri="{FF2B5EF4-FFF2-40B4-BE49-F238E27FC236}">
                <a16:creationId xmlns:a16="http://schemas.microsoft.com/office/drawing/2014/main" id="{00D99A8D-A37F-4640-ADF0-698DA2CDBD8C}"/>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30F7C5D4-05EF-7B4E-8C15-558DB10CF1CB}"/>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PCS Question ID 40</a:t>
            </a:r>
            <a:endParaRPr lang="en-US" dirty="0"/>
          </a:p>
        </p:txBody>
      </p:sp>
    </p:spTree>
    <p:extLst>
      <p:ext uri="{BB962C8B-B14F-4D97-AF65-F5344CB8AC3E}">
        <p14:creationId xmlns:p14="http://schemas.microsoft.com/office/powerpoint/2010/main" val="3597216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89237E1-C9F8-9F40-B03B-A70BC47CE3D8}"/>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PCS Question ID 41</a:t>
            </a:r>
            <a:endParaRPr lang="en-US" dirty="0"/>
          </a:p>
        </p:txBody>
      </p:sp>
      <p:pic>
        <p:nvPicPr>
          <p:cNvPr id="4" name="Picture 3" descr="State Compliance Survey - Home Health Care Services (HHCS)&#10;&#10;Pursuant to Section 12006(a)(2)(B) of the 21st Century Cures Act, please describe how your state took into account a stakeholder process that included input from beneficiaries, family caregivers, individuals who furnish personal care services, and other stakeholders when designing its EVV system.” Please note that the statute does not require states that had a compliant EVV system in place prior to enactment of the 21st Century Cures Act to seek stakeholder input and they therefore will not be required to answer this question. &#10;Description of how the state took stakeholder process into account for EVV design. (1500 character limit)&#10;Not applicable per Section 12006(a)(3) of the 21st Century Cures Act. My state had an EVV system in place prior to the enactment of the 21st Century Cures Act. (1500 character limit)">
            <a:extLst>
              <a:ext uri="{FF2B5EF4-FFF2-40B4-BE49-F238E27FC236}">
                <a16:creationId xmlns:a16="http://schemas.microsoft.com/office/drawing/2014/main" id="{8E95E468-432A-5049-96CD-8A98EF3E6AD4}"/>
              </a:ext>
            </a:extLst>
          </p:cNvPr>
          <p:cNvPicPr>
            <a:picLocks noChangeAspect="1"/>
          </p:cNvPicPr>
          <p:nvPr/>
        </p:nvPicPr>
        <p:blipFill>
          <a:blip r:embed="rId2"/>
          <a:stretch>
            <a:fillRect/>
          </a:stretch>
        </p:blipFill>
        <p:spPr>
          <a:xfrm>
            <a:off x="2451896" y="0"/>
            <a:ext cx="7288207" cy="6858000"/>
          </a:xfrm>
          <a:prstGeom prst="rect">
            <a:avLst/>
          </a:prstGeom>
        </p:spPr>
      </p:pic>
    </p:spTree>
    <p:extLst>
      <p:ext uri="{BB962C8B-B14F-4D97-AF65-F5344CB8AC3E}">
        <p14:creationId xmlns:p14="http://schemas.microsoft.com/office/powerpoint/2010/main" val="1658199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ursuant to Section 12006(c)(3) of the 21st Century Cures Act, please describe how your state has ensured that its EVV system does not limit personal care services provider selection. (1500 character limit)">
            <a:extLst>
              <a:ext uri="{FF2B5EF4-FFF2-40B4-BE49-F238E27FC236}">
                <a16:creationId xmlns:a16="http://schemas.microsoft.com/office/drawing/2014/main" id="{879A6CEB-7CD9-E148-B092-0046413EC4C4}"/>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5FBDD29B-DA34-364E-8E29-93D664712035}"/>
              </a:ext>
            </a:extLst>
          </p:cNvPr>
          <p:cNvSpPr>
            <a:spLocks noGrp="1"/>
          </p:cNvSpPr>
          <p:nvPr>
            <p:ph type="title"/>
          </p:nvPr>
        </p:nvSpPr>
        <p:spPr/>
        <p:txBody>
          <a:bodyPr/>
          <a:lstStyle/>
          <a:p>
            <a:r>
              <a:rPr lang="en-US" dirty="0"/>
              <a:t>State Compliance Survey – PCS Question ID 42</a:t>
            </a:r>
          </a:p>
        </p:txBody>
      </p:sp>
    </p:spTree>
    <p:extLst>
      <p:ext uri="{BB962C8B-B14F-4D97-AF65-F5344CB8AC3E}">
        <p14:creationId xmlns:p14="http://schemas.microsoft.com/office/powerpoint/2010/main" val="1043835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ursuant to Section 12006(c)(3) of the 21st Century Cures Act, please describe how your state has ensured that its EVV system does not constrain beneficiaries’ selection of a caregiver. (1500 character limit)">
            <a:extLst>
              <a:ext uri="{FF2B5EF4-FFF2-40B4-BE49-F238E27FC236}">
                <a16:creationId xmlns:a16="http://schemas.microsoft.com/office/drawing/2014/main" id="{707121E6-4DEA-1847-88F2-6924532CBB99}"/>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CA98398D-F5E7-B849-AF94-036681FF178E}"/>
              </a:ext>
            </a:extLst>
          </p:cNvPr>
          <p:cNvSpPr>
            <a:spLocks noGrp="1"/>
          </p:cNvSpPr>
          <p:nvPr>
            <p:ph type="title"/>
          </p:nvPr>
        </p:nvSpPr>
        <p:spPr/>
        <p:txBody>
          <a:bodyPr/>
          <a:lstStyle/>
          <a:p>
            <a:r>
              <a:rPr lang="en-US" dirty="0"/>
              <a:t>State Compliance Survey – PCS Question ID 43</a:t>
            </a:r>
          </a:p>
        </p:txBody>
      </p:sp>
    </p:spTree>
    <p:extLst>
      <p:ext uri="{BB962C8B-B14F-4D97-AF65-F5344CB8AC3E}">
        <p14:creationId xmlns:p14="http://schemas.microsoft.com/office/powerpoint/2010/main" val="292184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ursuant to Section 12006(c)(3) of the 21st Century Cures Act, please describe how your state has ensured that its EVV system does not impede the manner in which care is delivered. (1500 character limit)">
            <a:extLst>
              <a:ext uri="{FF2B5EF4-FFF2-40B4-BE49-F238E27FC236}">
                <a16:creationId xmlns:a16="http://schemas.microsoft.com/office/drawing/2014/main" id="{36B9E1E7-4FBD-B541-A652-330D4C704E74}"/>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981FE35E-9BD5-2943-864B-1FCB670B451F}"/>
              </a:ext>
            </a:extLst>
          </p:cNvPr>
          <p:cNvSpPr>
            <a:spLocks noGrp="1"/>
          </p:cNvSpPr>
          <p:nvPr>
            <p:ph type="title"/>
          </p:nvPr>
        </p:nvSpPr>
        <p:spPr/>
        <p:txBody>
          <a:bodyPr/>
          <a:lstStyle/>
          <a:p>
            <a:r>
              <a:rPr lang="en-US" dirty="0"/>
              <a:t>State Compliance Survey – PCS Question ID 44</a:t>
            </a:r>
          </a:p>
        </p:txBody>
      </p:sp>
    </p:spTree>
    <p:extLst>
      <p:ext uri="{BB962C8B-B14F-4D97-AF65-F5344CB8AC3E}">
        <p14:creationId xmlns:p14="http://schemas.microsoft.com/office/powerpoint/2010/main" val="2017724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ursuant to Section 12006(a)(2)(A)(iii) of the 21st Century Cures Act, please describe how the state has ensured that the EVV system is conducted in accordance with the requirements of HIPAA privacy and security law (as defined in section 3009 of the Public Health Service Act. &#10;Description of how the state ensured the EVV system is in accordance with HIPAA privacy and security law requirements. (1500 character limit)&#10;Not applicable per Section 12006(a)(3) of the 21st Century Cures Act. My state had an EVV system in place prior to the enactment of the 21st Century Cures Act. (1500 character limit)">
            <a:extLst>
              <a:ext uri="{FF2B5EF4-FFF2-40B4-BE49-F238E27FC236}">
                <a16:creationId xmlns:a16="http://schemas.microsoft.com/office/drawing/2014/main" id="{A9212C39-7E94-0746-8165-EBA3FA3F1484}"/>
              </a:ext>
            </a:extLst>
          </p:cNvPr>
          <p:cNvPicPr>
            <a:picLocks noChangeAspect="1"/>
          </p:cNvPicPr>
          <p:nvPr/>
        </p:nvPicPr>
        <p:blipFill>
          <a:blip r:embed="rId2"/>
          <a:stretch>
            <a:fillRect/>
          </a:stretch>
        </p:blipFill>
        <p:spPr>
          <a:xfrm>
            <a:off x="2061882" y="0"/>
            <a:ext cx="8068235" cy="6858000"/>
          </a:xfrm>
          <a:prstGeom prst="rect">
            <a:avLst/>
          </a:prstGeom>
        </p:spPr>
      </p:pic>
      <p:sp>
        <p:nvSpPr>
          <p:cNvPr id="2" name="Title 1" hidden="1">
            <a:extLst>
              <a:ext uri="{FF2B5EF4-FFF2-40B4-BE49-F238E27FC236}">
                <a16:creationId xmlns:a16="http://schemas.microsoft.com/office/drawing/2014/main" id="{292ED972-DA0C-2841-B2D9-FFB57F8E228F}"/>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PCS Question ID 45</a:t>
            </a:r>
            <a:endParaRPr lang="en-US" dirty="0"/>
          </a:p>
        </p:txBody>
      </p:sp>
    </p:spTree>
    <p:extLst>
      <p:ext uri="{BB962C8B-B14F-4D97-AF65-F5344CB8AC3E}">
        <p14:creationId xmlns:p14="http://schemas.microsoft.com/office/powerpoint/2010/main" val="458001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select the answer that best applies to your State's current EVV implementation status for Authorities 1905(a)(24), 1915(c), 1915(i), 1915(j), 1915(k), and 1115 Demonstration for Personal Care Services (PCS).&#10;My State has implemented EVV for ______ authorities within my State specified in the 21st Century Cures Act.&#10;All&#10;Some&#10;Zero (none)">
            <a:extLst>
              <a:ext uri="{FF2B5EF4-FFF2-40B4-BE49-F238E27FC236}">
                <a16:creationId xmlns:a16="http://schemas.microsoft.com/office/drawing/2014/main" id="{0DDD337B-97F6-9B46-BABE-B180713EDD0D}"/>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D96479A5-F77F-CB4E-8B9E-BE7FD873B88E}"/>
              </a:ext>
            </a:extLst>
          </p:cNvPr>
          <p:cNvSpPr>
            <a:spLocks noGrp="1"/>
          </p:cNvSpPr>
          <p:nvPr>
            <p:ph type="title"/>
          </p:nvPr>
        </p:nvSpPr>
        <p:spPr/>
        <p:txBody>
          <a:bodyPr/>
          <a:lstStyle/>
          <a:p>
            <a:r>
              <a:rPr lang="en-US" dirty="0"/>
              <a:t>State Compliance Survey – PCS Question ID</a:t>
            </a:r>
            <a:r>
              <a:rPr lang="en-US" baseline="0" dirty="0"/>
              <a:t> 1</a:t>
            </a:r>
            <a:endParaRPr lang="en-US" dirty="0"/>
          </a:p>
        </p:txBody>
      </p:sp>
    </p:spTree>
    <p:extLst>
      <p:ext uri="{BB962C8B-B14F-4D97-AF65-F5344CB8AC3E}">
        <p14:creationId xmlns:p14="http://schemas.microsoft.com/office/powerpoint/2010/main" val="266724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AAE2C6F-2054-C447-A773-A7279DD13FCF}"/>
              </a:ext>
            </a:extLst>
          </p:cNvPr>
          <p:cNvSpPr>
            <a:spLocks noGrp="1"/>
          </p:cNvSpPr>
          <p:nvPr>
            <p:ph type="title"/>
          </p:nvPr>
        </p:nvSpPr>
        <p:spPr/>
        <p:txBody>
          <a:bodyPr/>
          <a:lstStyle/>
          <a:p>
            <a:r>
              <a:rPr lang="en-US" dirty="0">
                <a:solidFill>
                  <a:srgbClr val="000000"/>
                </a:solidFill>
                <a:latin typeface="Calibri Light" panose="020F0302020204030204" pitchFamily="34" charset="0"/>
              </a:rPr>
              <a:t>State Compliance Survey – PCS Question ID 46</a:t>
            </a:r>
            <a:endParaRPr lang="en-US" dirty="0"/>
          </a:p>
        </p:txBody>
      </p:sp>
      <p:pic>
        <p:nvPicPr>
          <p:cNvPr id="6" name="Picture 5" descr="State Compliance Survey - Personal Care Services (PCS)&#10;&#10;By submitting this survey, I understand that my State’s EVV system must be fully operational and meet the requirements specified in the 12006(a) of the 21st Century Cures Act by January 1, 2020 if my State does not have a good faith effort exemption and by January 1, 2021 if my State does have a good faith effort exemption.">
            <a:extLst>
              <a:ext uri="{FF2B5EF4-FFF2-40B4-BE49-F238E27FC236}">
                <a16:creationId xmlns:a16="http://schemas.microsoft.com/office/drawing/2014/main" id="{2896FF24-5D49-7B49-B59F-823E054EEB42}"/>
              </a:ext>
            </a:extLst>
          </p:cNvPr>
          <p:cNvPicPr>
            <a:picLocks noChangeAspect="1"/>
          </p:cNvPicPr>
          <p:nvPr/>
        </p:nvPicPr>
        <p:blipFill>
          <a:blip r:embed="rId3"/>
          <a:stretch>
            <a:fillRect/>
          </a:stretch>
        </p:blipFill>
        <p:spPr>
          <a:xfrm>
            <a:off x="2061882" y="0"/>
            <a:ext cx="8068235" cy="6858000"/>
          </a:xfrm>
          <a:prstGeom prst="rect">
            <a:avLst/>
          </a:prstGeom>
        </p:spPr>
      </p:pic>
    </p:spTree>
    <p:extLst>
      <p:ext uri="{BB962C8B-B14F-4D97-AF65-F5344CB8AC3E}">
        <p14:creationId xmlns:p14="http://schemas.microsoft.com/office/powerpoint/2010/main" val="2705812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Has your State submitted an Advance Planning Document (APD)?&#10;Yes&#10;No">
            <a:extLst>
              <a:ext uri="{FF2B5EF4-FFF2-40B4-BE49-F238E27FC236}">
                <a16:creationId xmlns:a16="http://schemas.microsoft.com/office/drawing/2014/main" id="{C4614336-0911-7C4B-8A84-62F26464E869}"/>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97CC4144-56EB-154E-876D-8C4683131FD8}"/>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Question ID 2</a:t>
            </a:r>
            <a:endParaRPr lang="en-US" dirty="0"/>
          </a:p>
        </p:txBody>
      </p:sp>
    </p:spTree>
    <p:extLst>
      <p:ext uri="{BB962C8B-B14F-4D97-AF65-F5344CB8AC3E}">
        <p14:creationId xmlns:p14="http://schemas.microsoft.com/office/powerpoint/2010/main" val="2545964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Has the APD been approved?&#10;Yes&#10;No">
            <a:extLst>
              <a:ext uri="{FF2B5EF4-FFF2-40B4-BE49-F238E27FC236}">
                <a16:creationId xmlns:a16="http://schemas.microsoft.com/office/drawing/2014/main" id="{1DB45A4B-6E35-3B4E-A14E-D402DB9D99AB}"/>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2AE7BEF1-2AE0-9F45-ABA2-AF68A00367EA}"/>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 State Compliance Survey – PCS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3</a:t>
            </a:r>
            <a:endParaRPr lang="en-US" dirty="0"/>
          </a:p>
        </p:txBody>
      </p:sp>
    </p:spTree>
    <p:extLst>
      <p:ext uri="{BB962C8B-B14F-4D97-AF65-F5344CB8AC3E}">
        <p14:creationId xmlns:p14="http://schemas.microsoft.com/office/powerpoint/2010/main" val="1470828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approval date of the APD.">
            <a:extLst>
              <a:ext uri="{FF2B5EF4-FFF2-40B4-BE49-F238E27FC236}">
                <a16:creationId xmlns:a16="http://schemas.microsoft.com/office/drawing/2014/main" id="{B9BAB538-7849-D14B-89A4-744A2EFDD464}"/>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A69E20C5-6526-3E42-9141-FE742EC9B151}"/>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4</a:t>
            </a:r>
            <a:endParaRPr lang="en-US" dirty="0"/>
          </a:p>
        </p:txBody>
      </p:sp>
    </p:spTree>
    <p:extLst>
      <p:ext uri="{BB962C8B-B14F-4D97-AF65-F5344CB8AC3E}">
        <p14:creationId xmlns:p14="http://schemas.microsoft.com/office/powerpoint/2010/main" val="2036125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 Compliance Survey - Personal Care Services (PCS)&#10;&#10;Please indicate the CMS certification date of the EVV system.&#10;">
            <a:extLst>
              <a:ext uri="{FF2B5EF4-FFF2-40B4-BE49-F238E27FC236}">
                <a16:creationId xmlns:a16="http://schemas.microsoft.com/office/drawing/2014/main" id="{E4110E40-7EAC-E545-B0EC-245B49B9F92E}"/>
              </a:ext>
            </a:extLst>
          </p:cNvPr>
          <p:cNvPicPr>
            <a:picLocks noChangeAspect="1"/>
          </p:cNvPicPr>
          <p:nvPr/>
        </p:nvPicPr>
        <p:blipFill>
          <a:blip r:embed="rId3"/>
          <a:stretch>
            <a:fillRect/>
          </a:stretch>
        </p:blipFill>
        <p:spPr>
          <a:xfrm>
            <a:off x="2061882" y="0"/>
            <a:ext cx="8068235" cy="6858000"/>
          </a:xfrm>
          <a:prstGeom prst="rect">
            <a:avLst/>
          </a:prstGeom>
        </p:spPr>
      </p:pic>
      <p:sp>
        <p:nvSpPr>
          <p:cNvPr id="4" name="Title 3" hidden="1">
            <a:extLst>
              <a:ext uri="{FF2B5EF4-FFF2-40B4-BE49-F238E27FC236}">
                <a16:creationId xmlns:a16="http://schemas.microsoft.com/office/drawing/2014/main" id="{2988CC94-FFB8-2443-AD3E-11BBAC3A19BE}"/>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State Compliance Survey – PCS</a:t>
            </a:r>
            <a:r>
              <a:rPr lang="en-US" sz="4400" kern="1200" baseline="0" dirty="0">
                <a:solidFill>
                  <a:srgbClr val="000000"/>
                </a:solidFill>
                <a:effectLst/>
                <a:latin typeface="Calibri Light" panose="020F0302020204030204" pitchFamily="34" charset="0"/>
                <a:ea typeface="+mj-ea"/>
                <a:cs typeface="+mj-cs"/>
              </a:rPr>
              <a:t> </a:t>
            </a:r>
            <a:r>
              <a:rPr lang="en-US" sz="4400" kern="1200" baseline="0" dirty="0">
                <a:solidFill>
                  <a:schemeClr val="tx1"/>
                </a:solidFill>
                <a:effectLst/>
                <a:latin typeface="+mj-lt"/>
                <a:ea typeface="+mj-ea"/>
                <a:cs typeface="+mj-cs"/>
              </a:rPr>
              <a:t>Question ID </a:t>
            </a:r>
            <a:r>
              <a:rPr lang="en-US" sz="4400" kern="1200" baseline="0" dirty="0">
                <a:solidFill>
                  <a:srgbClr val="000000"/>
                </a:solidFill>
                <a:effectLst/>
                <a:latin typeface="Calibri Light" panose="020F0302020204030204" pitchFamily="34" charset="0"/>
                <a:ea typeface="+mj-ea"/>
                <a:cs typeface="+mj-cs"/>
              </a:rPr>
              <a:t>5</a:t>
            </a:r>
            <a:endParaRPr lang="en-US" dirty="0"/>
          </a:p>
        </p:txBody>
      </p:sp>
    </p:spTree>
    <p:extLst>
      <p:ext uri="{BB962C8B-B14F-4D97-AF65-F5344CB8AC3E}">
        <p14:creationId xmlns:p14="http://schemas.microsoft.com/office/powerpoint/2010/main" val="2879180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88A8190872A848BF8FDD477424401C" ma:contentTypeVersion="6" ma:contentTypeDescription="Create a new document." ma:contentTypeScope="" ma:versionID="d1762b5f422b13fe97f582333c3e4911">
  <xsd:schema xmlns:xsd="http://www.w3.org/2001/XMLSchema" xmlns:xs="http://www.w3.org/2001/XMLSchema" xmlns:p="http://schemas.microsoft.com/office/2006/metadata/properties" xmlns:ns2="75fd3496-be4a-4707-adb5-ce3f895f626b" xmlns:ns3="1bad4a52-c974-4f01-87d8-471eeaeaef29" targetNamespace="http://schemas.microsoft.com/office/2006/metadata/properties" ma:root="true" ma:fieldsID="ba0a92874fa7efcf668395ce32f48568" ns2:_="" ns3:_="">
    <xsd:import namespace="75fd3496-be4a-4707-adb5-ce3f895f626b"/>
    <xsd:import namespace="1bad4a52-c974-4f01-87d8-471eeaeaef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d3496-be4a-4707-adb5-ce3f895f62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ad4a52-c974-4f01-87d8-471eeaeaef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84F438-28AC-418B-A9C0-83CF8AB942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fd3496-be4a-4707-adb5-ce3f895f626b"/>
    <ds:schemaRef ds:uri="1bad4a52-c974-4f01-87d8-471eeaeaef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2E654D-F6A0-4C56-A298-BD8946123CCB}">
  <ds:schemaRefs>
    <ds:schemaRef ds:uri="http://schemas.microsoft.com/sharepoint/v3/contenttype/forms"/>
  </ds:schemaRefs>
</ds:datastoreItem>
</file>

<file path=customXml/itemProps3.xml><?xml version="1.0" encoding="utf-8"?>
<ds:datastoreItem xmlns:ds="http://schemas.openxmlformats.org/officeDocument/2006/customXml" ds:itemID="{39131FF5-A770-4FE6-86ED-931591034D37}">
  <ds:schemaRefs>
    <ds:schemaRef ds:uri="http://purl.org/dc/dcmitype/"/>
    <ds:schemaRef ds:uri="http://schemas.microsoft.com/office/infopath/2007/PartnerControls"/>
    <ds:schemaRef ds:uri="75fd3496-be4a-4707-adb5-ce3f895f626b"/>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1bad4a52-c974-4f01-87d8-471eeaeaef2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2074</TotalTime>
  <Words>674</Words>
  <Application>Microsoft Office PowerPoint</Application>
  <PresentationFormat>Widescreen</PresentationFormat>
  <Paragraphs>95</Paragraphs>
  <Slides>50</Slides>
  <Notes>43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HCBS EVV State Compliance Survey Screenshots</vt:lpstr>
      <vt:lpstr>Electronic Visit Verification Landing Page</vt:lpstr>
      <vt:lpstr>State Compliance Survey CMS Landing Page</vt:lpstr>
      <vt:lpstr>State Compliance Survey – PCS Question ID 0</vt:lpstr>
      <vt:lpstr>State Compliance Survey – PCS Question ID 1</vt:lpstr>
      <vt:lpstr>State Compliance Survey – PCS Question ID 2</vt:lpstr>
      <vt:lpstr> State Compliance Survey – PCS Question ID 3</vt:lpstr>
      <vt:lpstr>State Compliance Survey – PCS Question ID 4</vt:lpstr>
      <vt:lpstr>State Compliance Survey – PCS Question ID 5</vt:lpstr>
      <vt:lpstr>State Compliance Survey – PCS Question ID 6</vt:lpstr>
      <vt:lpstr>State Compliance Survey – PCS Question ID 7</vt:lpstr>
      <vt:lpstr>State Compliance Survey – PCS Question ID 8</vt:lpstr>
      <vt:lpstr>State Compliance Survey – PCS Question ID 9</vt:lpstr>
      <vt:lpstr>State Compliance Survey – PCS Question ID 10</vt:lpstr>
      <vt:lpstr>State Compliance Survey – PCS Question ID 11</vt:lpstr>
      <vt:lpstr>State Compliance Survey – PCS Question ID 12</vt:lpstr>
      <vt:lpstr>State Compliance Survey – PCS Question ID 13</vt:lpstr>
      <vt:lpstr>State Compliance Survey – PCS Question ID 14</vt:lpstr>
      <vt:lpstr>State Compliance Survey – PCS Question ID 15</vt:lpstr>
      <vt:lpstr>State Compliance Survey – PCS Question ID 16</vt:lpstr>
      <vt:lpstr>State Compliance Survey – PCS Question ID 17</vt:lpstr>
      <vt:lpstr>State Compliance Survey – PCS Question ID 18</vt:lpstr>
      <vt:lpstr>State Compliance Survey – PCS Question ID 19</vt:lpstr>
      <vt:lpstr>State Compliance Survey – PCS Question ID 20</vt:lpstr>
      <vt:lpstr>State Compliance Survey – PCS Question ID 21</vt:lpstr>
      <vt:lpstr>State Compliance Survey – PCS Question ID 22</vt:lpstr>
      <vt:lpstr>State Compliance Survey – PCS Question ID 23</vt:lpstr>
      <vt:lpstr>State Compliance Survey – PCS Question ID 24</vt:lpstr>
      <vt:lpstr>State Compliance Survey – PCS Question ID 25</vt:lpstr>
      <vt:lpstr>State Compliance Survey – PCS Question ID 26</vt:lpstr>
      <vt:lpstr>State Compliance Survey – PCS Question ID 27</vt:lpstr>
      <vt:lpstr>State Compliance Survey – PCS Question ID 28</vt:lpstr>
      <vt:lpstr>State Compliance Survey – PCS Question ID 29</vt:lpstr>
      <vt:lpstr>State Compliance Survey – PCS Question ID 30</vt:lpstr>
      <vt:lpstr>State Compliance Survey – PCS Question ID 31</vt:lpstr>
      <vt:lpstr>State Compliance Survey – PCS Question ID 32</vt:lpstr>
      <vt:lpstr>State Compliance Survey – PCS Question ID 33</vt:lpstr>
      <vt:lpstr>State Compliance Survey – PCS Question ID 34</vt:lpstr>
      <vt:lpstr>State Compliance Survey – PCS Question ID 35</vt:lpstr>
      <vt:lpstr>State Compliance Survey – PCS Question ID 36</vt:lpstr>
      <vt:lpstr>State Compliance Survey – PCS Question ID 37</vt:lpstr>
      <vt:lpstr>State Compliance Survey – PCS Question ID 38</vt:lpstr>
      <vt:lpstr>State Compliance Survey – PCS Question ID 39</vt:lpstr>
      <vt:lpstr>State Compliance Survey – PCS Question ID 40</vt:lpstr>
      <vt:lpstr>State Compliance Survey – PCS Question ID 41</vt:lpstr>
      <vt:lpstr>State Compliance Survey – PCS Question ID 42</vt:lpstr>
      <vt:lpstr>State Compliance Survey – PCS Question ID 43</vt:lpstr>
      <vt:lpstr>State Compliance Survey – PCS Question ID 44</vt:lpstr>
      <vt:lpstr>State Compliance Survey – PCS Question ID 45</vt:lpstr>
      <vt:lpstr>State Compliance Survey – PCS Question ID 46</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HCBS EVV State Compliance Survey Mockups</dc:title>
  <dc:subject/>
  <dc:creator>Jackie Tatge</dc:creator>
  <cp:keywords/>
  <dc:description/>
  <cp:lastModifiedBy>WILLIAM PARHAM</cp:lastModifiedBy>
  <cp:revision>57</cp:revision>
  <cp:lastPrinted>2018-06-11T18:50:26Z</cp:lastPrinted>
  <dcterms:created xsi:type="dcterms:W3CDTF">2018-06-11T15:45:59Z</dcterms:created>
  <dcterms:modified xsi:type="dcterms:W3CDTF">2022-06-29T11:17:42Z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0x0101000188A8190872A848BF8FDD477424401C</vt:lpwstr>
  </property>
  <property fmtid="{D5CDD505-2E9C-101B-9397-08002B2CF9AE}" pid="3" name="_NewReviewCycle">
    <vt:lpwstr/>
  </property>
</Properties>
</file>