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33" r:id="rId1"/>
  </p:sldMasterIdLst>
  <p:notesMasterIdLst>
    <p:notesMasterId r:id="rId9"/>
  </p:notesMasterIdLst>
  <p:handoutMasterIdLst>
    <p:handoutMasterId r:id="rId10"/>
  </p:handoutMasterIdLst>
  <p:sldIdLst>
    <p:sldId id="1401" r:id="rId2"/>
    <p:sldId id="1403" r:id="rId3"/>
    <p:sldId id="1404" r:id="rId4"/>
    <p:sldId id="1405" r:id="rId5"/>
    <p:sldId id="1410" r:id="rId6"/>
    <p:sldId id="1411" r:id="rId7"/>
    <p:sldId id="1409" r:id="rId8"/>
  </p:sldIdLst>
  <p:sldSz cx="12192000" cy="6858000"/>
  <p:notesSz cx="7010400" cy="9296400"/>
  <p:defaultTextStyle>
    <a:defPPr>
      <a:defRPr lang="en-US"/>
    </a:defPPr>
    <a:lvl1pPr algn="l" rtl="0" eaLnBrk="0" fontAlgn="base" hangingPunct="0">
      <a:spcBef>
        <a:spcPct val="0"/>
      </a:spcBef>
      <a:spcAft>
        <a:spcPct val="0"/>
      </a:spcAft>
      <a:defRPr i="1" kern="1200">
        <a:solidFill>
          <a:schemeClr val="tx1"/>
        </a:solidFill>
        <a:latin typeface="Arial Narrow" pitchFamily="34" charset="0"/>
        <a:ea typeface="ＭＳ Ｐゴシック" charset="-128"/>
        <a:cs typeface="+mn-cs"/>
      </a:defRPr>
    </a:lvl1pPr>
    <a:lvl2pPr marL="457200" algn="l" rtl="0" eaLnBrk="0" fontAlgn="base" hangingPunct="0">
      <a:spcBef>
        <a:spcPct val="0"/>
      </a:spcBef>
      <a:spcAft>
        <a:spcPct val="0"/>
      </a:spcAft>
      <a:defRPr i="1" kern="1200">
        <a:solidFill>
          <a:schemeClr val="tx1"/>
        </a:solidFill>
        <a:latin typeface="Arial Narrow" pitchFamily="34" charset="0"/>
        <a:ea typeface="ＭＳ Ｐゴシック" charset="-128"/>
        <a:cs typeface="+mn-cs"/>
      </a:defRPr>
    </a:lvl2pPr>
    <a:lvl3pPr marL="914400" algn="l" rtl="0" eaLnBrk="0" fontAlgn="base" hangingPunct="0">
      <a:spcBef>
        <a:spcPct val="0"/>
      </a:spcBef>
      <a:spcAft>
        <a:spcPct val="0"/>
      </a:spcAft>
      <a:defRPr i="1" kern="1200">
        <a:solidFill>
          <a:schemeClr val="tx1"/>
        </a:solidFill>
        <a:latin typeface="Arial Narrow" pitchFamily="34" charset="0"/>
        <a:ea typeface="ＭＳ Ｐゴシック" charset="-128"/>
        <a:cs typeface="+mn-cs"/>
      </a:defRPr>
    </a:lvl3pPr>
    <a:lvl4pPr marL="1371600" algn="l" rtl="0" eaLnBrk="0" fontAlgn="base" hangingPunct="0">
      <a:spcBef>
        <a:spcPct val="0"/>
      </a:spcBef>
      <a:spcAft>
        <a:spcPct val="0"/>
      </a:spcAft>
      <a:defRPr i="1" kern="1200">
        <a:solidFill>
          <a:schemeClr val="tx1"/>
        </a:solidFill>
        <a:latin typeface="Arial Narrow" pitchFamily="34" charset="0"/>
        <a:ea typeface="ＭＳ Ｐゴシック" charset="-128"/>
        <a:cs typeface="+mn-cs"/>
      </a:defRPr>
    </a:lvl4pPr>
    <a:lvl5pPr marL="1828800" algn="l" rtl="0" eaLnBrk="0" fontAlgn="base" hangingPunct="0">
      <a:spcBef>
        <a:spcPct val="0"/>
      </a:spcBef>
      <a:spcAft>
        <a:spcPct val="0"/>
      </a:spcAft>
      <a:defRPr i="1" kern="1200">
        <a:solidFill>
          <a:schemeClr val="tx1"/>
        </a:solidFill>
        <a:latin typeface="Arial Narrow" pitchFamily="34" charset="0"/>
        <a:ea typeface="ＭＳ Ｐゴシック" charset="-128"/>
        <a:cs typeface="+mn-cs"/>
      </a:defRPr>
    </a:lvl5pPr>
    <a:lvl6pPr marL="2286000" algn="l" defTabSz="914400" rtl="0" eaLnBrk="1" latinLnBrk="0" hangingPunct="1">
      <a:defRPr i="1" kern="1200">
        <a:solidFill>
          <a:schemeClr val="tx1"/>
        </a:solidFill>
        <a:latin typeface="Arial Narrow" pitchFamily="34" charset="0"/>
        <a:ea typeface="ＭＳ Ｐゴシック" charset="-128"/>
        <a:cs typeface="+mn-cs"/>
      </a:defRPr>
    </a:lvl6pPr>
    <a:lvl7pPr marL="2743200" algn="l" defTabSz="914400" rtl="0" eaLnBrk="1" latinLnBrk="0" hangingPunct="1">
      <a:defRPr i="1" kern="1200">
        <a:solidFill>
          <a:schemeClr val="tx1"/>
        </a:solidFill>
        <a:latin typeface="Arial Narrow" pitchFamily="34" charset="0"/>
        <a:ea typeface="ＭＳ Ｐゴシック" charset="-128"/>
        <a:cs typeface="+mn-cs"/>
      </a:defRPr>
    </a:lvl7pPr>
    <a:lvl8pPr marL="3200400" algn="l" defTabSz="914400" rtl="0" eaLnBrk="1" latinLnBrk="0" hangingPunct="1">
      <a:defRPr i="1" kern="1200">
        <a:solidFill>
          <a:schemeClr val="tx1"/>
        </a:solidFill>
        <a:latin typeface="Arial Narrow" pitchFamily="34" charset="0"/>
        <a:ea typeface="ＭＳ Ｐゴシック" charset="-128"/>
        <a:cs typeface="+mn-cs"/>
      </a:defRPr>
    </a:lvl8pPr>
    <a:lvl9pPr marL="3657600" algn="l" defTabSz="914400" rtl="0" eaLnBrk="1" latinLnBrk="0" hangingPunct="1">
      <a:defRPr i="1" kern="1200">
        <a:solidFill>
          <a:schemeClr val="tx1"/>
        </a:solidFill>
        <a:latin typeface="Arial Narrow"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65582A-5961-1E62-59CA-15EDCA2E2B7C}" name="Krishnamurthy, Siddhartha (LARC-D321)" initials="KS(D" userId="S::skrishn7@ndc.nasa.gov::b208ab93-8d41-4021-9dc7-1a9fca18bff9" providerId="AD"/>
  <p188:author id="{125F9392-3564-C115-9185-8531C5ACEA1B}" name="Joseph J. Czech" initials="JJC" userId="S::jczech@hmmh.com::3687b195-167b-456b-b115-885a76dcf243" providerId="AD"/>
  <p188:author id="{F37181C7-F031-54A5-018F-F9CEB44D0D17}" name="Dillon S. Tannler" initials="DST" userId="S::dtannler@hmmh.com::2cebf264-17f5-4de0-accc-f4ad5d98db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ddhartha" initials="S" lastIdx="2" clrIdx="0">
    <p:extLst>
      <p:ext uri="{19B8F6BF-5375-455C-9EA6-DF929625EA0E}">
        <p15:presenceInfo xmlns:p15="http://schemas.microsoft.com/office/powerpoint/2012/main" userId="S::skrishn7@ndc.nasa.gov::b208ab93-8d41-4021-9dc7-1a9fca18bf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D9E6F2"/>
    <a:srgbClr val="00D000"/>
    <a:srgbClr val="00B0F0"/>
    <a:srgbClr val="D6E6F3"/>
    <a:srgbClr val="FCCC16"/>
    <a:srgbClr val="2F5968"/>
    <a:srgbClr val="F493DD"/>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72125" autoAdjust="0"/>
  </p:normalViewPr>
  <p:slideViewPr>
    <p:cSldViewPr snapToGrid="0">
      <p:cViewPr varScale="1">
        <p:scale>
          <a:sx n="72" d="100"/>
          <a:sy n="72" d="100"/>
        </p:scale>
        <p:origin x="1194"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58" d="100"/>
          <a:sy n="158" d="100"/>
        </p:scale>
        <p:origin x="-208" y="-12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37628" cy="464184"/>
          </a:xfrm>
          <a:prstGeom prst="rect">
            <a:avLst/>
          </a:prstGeom>
          <a:noFill/>
          <a:ln w="19050">
            <a:noFill/>
            <a:miter lim="800000"/>
            <a:headEnd type="none" w="lg" len="lg"/>
            <a:tailEnd type="none" w="lg" len="lg"/>
          </a:ln>
          <a:effectLst/>
        </p:spPr>
        <p:txBody>
          <a:bodyPr vert="horz" wrap="square" lIns="93167" tIns="46584" rIns="93167" bIns="46584" numCol="1" anchor="t" anchorCtr="0" compatLnSpc="1">
            <a:prstTxWarp prst="textNoShape">
              <a:avLst/>
            </a:prstTxWarp>
          </a:bodyPr>
          <a:lstStyle>
            <a:lvl1pPr defTabSz="931670">
              <a:defRPr sz="1300">
                <a:latin typeface="Arial Narrow" pitchFamily="34" charset="0"/>
                <a:ea typeface="+mn-ea"/>
              </a:defRPr>
            </a:lvl1pPr>
          </a:lstStyle>
          <a:p>
            <a:pPr>
              <a:defRPr/>
            </a:pPr>
            <a:endParaRPr lang="en-US"/>
          </a:p>
        </p:txBody>
      </p:sp>
      <p:sp>
        <p:nvSpPr>
          <p:cNvPr id="113667" name="Rectangle 3"/>
          <p:cNvSpPr>
            <a:spLocks noGrp="1" noChangeArrowheads="1"/>
          </p:cNvSpPr>
          <p:nvPr>
            <p:ph type="dt" sz="quarter" idx="1"/>
          </p:nvPr>
        </p:nvSpPr>
        <p:spPr bwMode="auto">
          <a:xfrm>
            <a:off x="3972773" y="0"/>
            <a:ext cx="3037628" cy="464184"/>
          </a:xfrm>
          <a:prstGeom prst="rect">
            <a:avLst/>
          </a:prstGeom>
          <a:noFill/>
          <a:ln w="19050">
            <a:noFill/>
            <a:miter lim="800000"/>
            <a:headEnd type="none" w="lg" len="lg"/>
            <a:tailEnd type="none" w="lg" len="lg"/>
          </a:ln>
          <a:effectLst/>
        </p:spPr>
        <p:txBody>
          <a:bodyPr vert="horz" wrap="square" lIns="93167" tIns="46584" rIns="93167" bIns="46584" numCol="1" anchor="t" anchorCtr="0" compatLnSpc="1">
            <a:prstTxWarp prst="textNoShape">
              <a:avLst/>
            </a:prstTxWarp>
          </a:bodyPr>
          <a:lstStyle>
            <a:lvl1pPr algn="r" defTabSz="931670">
              <a:defRPr sz="1300">
                <a:latin typeface="Arial Narrow" pitchFamily="34" charset="0"/>
                <a:ea typeface="+mn-ea"/>
              </a:defRPr>
            </a:lvl1pPr>
          </a:lstStyle>
          <a:p>
            <a:pPr>
              <a:defRPr/>
            </a:pPr>
            <a:endParaRPr lang="en-US"/>
          </a:p>
        </p:txBody>
      </p:sp>
      <p:sp>
        <p:nvSpPr>
          <p:cNvPr id="113668" name="Rectangle 4"/>
          <p:cNvSpPr>
            <a:spLocks noGrp="1" noChangeArrowheads="1"/>
          </p:cNvSpPr>
          <p:nvPr>
            <p:ph type="ftr" sz="quarter" idx="2"/>
          </p:nvPr>
        </p:nvSpPr>
        <p:spPr bwMode="auto">
          <a:xfrm>
            <a:off x="0" y="8832216"/>
            <a:ext cx="3037628" cy="464184"/>
          </a:xfrm>
          <a:prstGeom prst="rect">
            <a:avLst/>
          </a:prstGeom>
          <a:noFill/>
          <a:ln w="19050">
            <a:noFill/>
            <a:miter lim="800000"/>
            <a:headEnd type="none" w="lg" len="lg"/>
            <a:tailEnd type="none" w="lg" len="lg"/>
          </a:ln>
          <a:effectLst/>
        </p:spPr>
        <p:txBody>
          <a:bodyPr vert="horz" wrap="square" lIns="93167" tIns="46584" rIns="93167" bIns="46584" numCol="1" anchor="b" anchorCtr="0" compatLnSpc="1">
            <a:prstTxWarp prst="textNoShape">
              <a:avLst/>
            </a:prstTxWarp>
          </a:bodyPr>
          <a:lstStyle>
            <a:lvl1pPr defTabSz="931670">
              <a:defRPr sz="1300">
                <a:latin typeface="Arial Narrow" pitchFamily="34" charset="0"/>
                <a:ea typeface="+mn-ea"/>
              </a:defRPr>
            </a:lvl1pPr>
          </a:lstStyle>
          <a:p>
            <a:pPr>
              <a:defRPr/>
            </a:pPr>
            <a:endParaRPr lang="en-US"/>
          </a:p>
        </p:txBody>
      </p:sp>
      <p:sp>
        <p:nvSpPr>
          <p:cNvPr id="113669" name="Rectangle 5"/>
          <p:cNvSpPr>
            <a:spLocks noGrp="1" noChangeArrowheads="1"/>
          </p:cNvSpPr>
          <p:nvPr>
            <p:ph type="sldNum" sz="quarter" idx="3"/>
          </p:nvPr>
        </p:nvSpPr>
        <p:spPr bwMode="auto">
          <a:xfrm>
            <a:off x="3972773" y="8832216"/>
            <a:ext cx="3037628" cy="464184"/>
          </a:xfrm>
          <a:prstGeom prst="rect">
            <a:avLst/>
          </a:prstGeom>
          <a:noFill/>
          <a:ln w="19050">
            <a:noFill/>
            <a:miter lim="800000"/>
            <a:headEnd type="none" w="lg" len="lg"/>
            <a:tailEnd type="none" w="lg" len="lg"/>
          </a:ln>
          <a:effectLst/>
        </p:spPr>
        <p:txBody>
          <a:bodyPr vert="horz" wrap="square" lIns="93167" tIns="46584" rIns="93167" bIns="46584" numCol="1" anchor="b" anchorCtr="0" compatLnSpc="1">
            <a:prstTxWarp prst="textNoShape">
              <a:avLst/>
            </a:prstTxWarp>
          </a:bodyPr>
          <a:lstStyle>
            <a:lvl1pPr algn="r" defTabSz="931670">
              <a:defRPr sz="1300"/>
            </a:lvl1pPr>
          </a:lstStyle>
          <a:p>
            <a:fld id="{F99EAE44-B11E-4ECD-BEDA-6FE822EA81F4}" type="slidenum">
              <a:rPr lang="en-US"/>
              <a:pPr/>
              <a:t>‹#›</a:t>
            </a:fld>
            <a:endParaRPr lang="en-US"/>
          </a:p>
        </p:txBody>
      </p:sp>
    </p:spTree>
    <p:extLst>
      <p:ext uri="{BB962C8B-B14F-4D97-AF65-F5344CB8AC3E}">
        <p14:creationId xmlns:p14="http://schemas.microsoft.com/office/powerpoint/2010/main" val="1596859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628" cy="464184"/>
          </a:xfrm>
          <a:prstGeom prst="rect">
            <a:avLst/>
          </a:prstGeom>
          <a:noFill/>
          <a:ln w="19050">
            <a:noFill/>
            <a:miter lim="800000"/>
            <a:headEnd/>
            <a:tailEnd type="none" w="lg" len="lg"/>
          </a:ln>
          <a:effectLst/>
        </p:spPr>
        <p:txBody>
          <a:bodyPr vert="horz" wrap="square" lIns="93167" tIns="46584" rIns="93167" bIns="46584" numCol="1" anchor="t" anchorCtr="0" compatLnSpc="1">
            <a:prstTxWarp prst="textNoShape">
              <a:avLst/>
            </a:prstTxWarp>
          </a:bodyPr>
          <a:lstStyle>
            <a:lvl1pPr defTabSz="931670">
              <a:defRPr sz="1300" i="0">
                <a:latin typeface="Helvetica" pitchFamily="1" charset="0"/>
                <a:ea typeface="+mn-ea"/>
              </a:defRPr>
            </a:lvl1pPr>
          </a:lstStyle>
          <a:p>
            <a:pPr>
              <a:defRPr/>
            </a:pPr>
            <a:endParaRPr lang="en-US"/>
          </a:p>
        </p:txBody>
      </p:sp>
      <p:sp>
        <p:nvSpPr>
          <p:cNvPr id="29699" name="Rectangle 3"/>
          <p:cNvSpPr>
            <a:spLocks noGrp="1" noChangeArrowheads="1"/>
          </p:cNvSpPr>
          <p:nvPr>
            <p:ph type="dt" idx="1"/>
          </p:nvPr>
        </p:nvSpPr>
        <p:spPr bwMode="auto">
          <a:xfrm>
            <a:off x="3972773" y="0"/>
            <a:ext cx="3037628" cy="464184"/>
          </a:xfrm>
          <a:prstGeom prst="rect">
            <a:avLst/>
          </a:prstGeom>
          <a:noFill/>
          <a:ln w="19050">
            <a:noFill/>
            <a:miter lim="800000"/>
            <a:headEnd/>
            <a:tailEnd type="none" w="lg" len="lg"/>
          </a:ln>
          <a:effectLst/>
        </p:spPr>
        <p:txBody>
          <a:bodyPr vert="horz" wrap="square" lIns="93167" tIns="46584" rIns="93167" bIns="46584" numCol="1" anchor="t" anchorCtr="0" compatLnSpc="1">
            <a:prstTxWarp prst="textNoShape">
              <a:avLst/>
            </a:prstTxWarp>
          </a:bodyPr>
          <a:lstStyle>
            <a:lvl1pPr algn="r" defTabSz="931670">
              <a:defRPr sz="1300" i="0">
                <a:latin typeface="Helvetica" pitchFamily="1" charset="0"/>
                <a:ea typeface="+mn-ea"/>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91976" y="4416108"/>
            <a:ext cx="5496357" cy="4182427"/>
          </a:xfrm>
          <a:prstGeom prst="rect">
            <a:avLst/>
          </a:prstGeom>
          <a:noFill/>
          <a:ln w="19050">
            <a:noFill/>
            <a:miter lim="800000"/>
            <a:headEnd/>
            <a:tailEnd type="none" w="lg" len="lg"/>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832216"/>
            <a:ext cx="3037628" cy="464184"/>
          </a:xfrm>
          <a:prstGeom prst="rect">
            <a:avLst/>
          </a:prstGeom>
          <a:noFill/>
          <a:ln w="19050">
            <a:noFill/>
            <a:miter lim="800000"/>
            <a:headEnd/>
            <a:tailEnd type="none" w="lg" len="lg"/>
          </a:ln>
          <a:effectLst/>
        </p:spPr>
        <p:txBody>
          <a:bodyPr vert="horz" wrap="square" lIns="93167" tIns="46584" rIns="93167" bIns="46584" numCol="1" anchor="b" anchorCtr="0" compatLnSpc="1">
            <a:prstTxWarp prst="textNoShape">
              <a:avLst/>
            </a:prstTxWarp>
          </a:bodyPr>
          <a:lstStyle>
            <a:lvl1pPr defTabSz="931670">
              <a:defRPr sz="1300" i="0">
                <a:latin typeface="Helvetica" pitchFamily="1" charset="0"/>
                <a:ea typeface="+mn-ea"/>
              </a:defRPr>
            </a:lvl1pPr>
          </a:lstStyle>
          <a:p>
            <a:pPr>
              <a:defRPr/>
            </a:pPr>
            <a:endParaRPr lang="en-US"/>
          </a:p>
        </p:txBody>
      </p:sp>
      <p:sp>
        <p:nvSpPr>
          <p:cNvPr id="29703" name="Rectangle 7"/>
          <p:cNvSpPr>
            <a:spLocks noGrp="1" noChangeArrowheads="1"/>
          </p:cNvSpPr>
          <p:nvPr>
            <p:ph type="sldNum" sz="quarter" idx="5"/>
          </p:nvPr>
        </p:nvSpPr>
        <p:spPr bwMode="auto">
          <a:xfrm>
            <a:off x="3972773" y="8832216"/>
            <a:ext cx="3037628" cy="464184"/>
          </a:xfrm>
          <a:prstGeom prst="rect">
            <a:avLst/>
          </a:prstGeom>
          <a:noFill/>
          <a:ln w="19050">
            <a:noFill/>
            <a:miter lim="800000"/>
            <a:headEnd/>
            <a:tailEnd type="none" w="lg" len="lg"/>
          </a:ln>
          <a:effectLst/>
        </p:spPr>
        <p:txBody>
          <a:bodyPr vert="horz" wrap="square" lIns="93167" tIns="46584" rIns="93167" bIns="46584" numCol="1" anchor="b" anchorCtr="0" compatLnSpc="1">
            <a:prstTxWarp prst="textNoShape">
              <a:avLst/>
            </a:prstTxWarp>
          </a:bodyPr>
          <a:lstStyle>
            <a:lvl1pPr algn="r" defTabSz="931670">
              <a:defRPr sz="1300" i="0">
                <a:latin typeface="Helvetica" charset="0"/>
              </a:defRPr>
            </a:lvl1pPr>
          </a:lstStyle>
          <a:p>
            <a:fld id="{2C8266C2-3789-4C72-8718-8D0E4DF03F6E}" type="slidenum">
              <a:rPr lang="en-US"/>
              <a:pPr/>
              <a:t>‹#›</a:t>
            </a:fld>
            <a:endParaRPr lang="en-US"/>
          </a:p>
        </p:txBody>
      </p:sp>
    </p:spTree>
    <p:extLst>
      <p:ext uri="{BB962C8B-B14F-4D97-AF65-F5344CB8AC3E}">
        <p14:creationId xmlns:p14="http://schemas.microsoft.com/office/powerpoint/2010/main" val="684593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Times" pitchFamily="18"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the Practice Session Tutorial video for the remote Psychoacoustic Sound Study by the National Aeronautics and Space Administration, NASA.  NASA thanks you for volunteering to complete this survey. Your time and feedback are a valuable tool as we learn about human response to noise.</a:t>
            </a:r>
          </a:p>
          <a:p>
            <a:endParaRPr lang="en-US" dirty="0"/>
          </a:p>
        </p:txBody>
      </p:sp>
      <p:sp>
        <p:nvSpPr>
          <p:cNvPr id="4" name="Slide Number Placeholder 3"/>
          <p:cNvSpPr>
            <a:spLocks noGrp="1"/>
          </p:cNvSpPr>
          <p:nvPr>
            <p:ph type="sldNum" sz="quarter" idx="5"/>
          </p:nvPr>
        </p:nvSpPr>
        <p:spPr/>
        <p:txBody>
          <a:bodyPr/>
          <a:lstStyle/>
          <a:p>
            <a:fld id="{2C8266C2-3789-4C72-8718-8D0E4DF03F6E}" type="slidenum">
              <a:rPr lang="en-US" smtClean="0"/>
              <a:pPr/>
              <a:t>1</a:t>
            </a:fld>
            <a:endParaRPr lang="en-US"/>
          </a:p>
        </p:txBody>
      </p:sp>
    </p:spTree>
    <p:extLst>
      <p:ext uri="{BB962C8B-B14F-4D97-AF65-F5344CB8AC3E}">
        <p14:creationId xmlns:p14="http://schemas.microsoft.com/office/powerpoint/2010/main" val="119059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Script:</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couple of quick, but important reminders before the practice tutorial video. </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you have calibrated your computer or headphone volume, please do not adjust that volume until the test is complete. If you do adjust the volume, you will need to go back and calibrate again.</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mentioned during the Introduction video, we want to be clear that you are not being forced to take this test and have volunteered your time on this important study. </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exit the test at any time, but if you do exit, you will have to repeat the calibration step.  Please return in the allotted time the survey is open.  </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assured there will be plenty of time to take breaks and stretch to keep yourself focused on the test. </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we allow up to six hours of idle time before logging you out of the test, we ask you complete the test in one sitting.</a:t>
            </a:r>
          </a:p>
        </p:txBody>
      </p:sp>
      <p:sp>
        <p:nvSpPr>
          <p:cNvPr id="4" name="Slide Number Placeholder 3"/>
          <p:cNvSpPr>
            <a:spLocks noGrp="1"/>
          </p:cNvSpPr>
          <p:nvPr>
            <p:ph type="sldNum" sz="quarter" idx="5"/>
          </p:nvPr>
        </p:nvSpPr>
        <p:spPr/>
        <p:txBody>
          <a:bodyPr/>
          <a:lstStyle/>
          <a:p>
            <a:fld id="{2C8266C2-3789-4C72-8718-8D0E4DF03F6E}" type="slidenum">
              <a:rPr lang="en-US" smtClean="0"/>
              <a:pPr/>
              <a:t>2</a:t>
            </a:fld>
            <a:endParaRPr lang="en-US"/>
          </a:p>
        </p:txBody>
      </p:sp>
    </p:spTree>
    <p:extLst>
      <p:ext uri="{BB962C8B-B14F-4D97-AF65-F5344CB8AC3E}">
        <p14:creationId xmlns:p14="http://schemas.microsoft.com/office/powerpoint/2010/main" val="56993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When you navigate to the Practice Session after this Video Tutorial, you will hear a sound.  Listen to the entire sound. You will be unable to rate the sound until each sound finishes. The duration of sounds can vary, so please remain patient. </a:t>
            </a:r>
          </a:p>
          <a:p>
            <a:endParaRPr lang="en-US" dirty="0"/>
          </a:p>
          <a:p>
            <a:r>
              <a:rPr lang="en-US" dirty="0"/>
              <a:t>The text you see in the graphic on your screen of “Sound is currently playing, Remember: Do not adjust your device volume until the end of this study” will remain on the screen until the sound stops playing. Once the sound finishes, the text on the screen will change to “Rate the sound that was played.” </a:t>
            </a:r>
          </a:p>
          <a:p>
            <a:endParaRPr lang="en-US" dirty="0"/>
          </a:p>
          <a:p>
            <a:r>
              <a:rPr lang="en-US" dirty="0"/>
              <a:t>While the sound plays you will be unable to make a selection on the scale bar and the “confirm response” box will remain grayed out.  </a:t>
            </a:r>
          </a:p>
          <a:p>
            <a:endParaRPr lang="en-US" dirty="0"/>
          </a:p>
          <a:p>
            <a:r>
              <a:rPr lang="en-US" dirty="0"/>
              <a:t>At this point of the Practice Session, if you have not heard any sounds or having other technical issues, please navigate to the Contact link at the top of screen and report a bug or contact the HMMH Support Team.  We will provide the contact information at the end of this Practice Session.</a:t>
            </a:r>
          </a:p>
        </p:txBody>
      </p:sp>
      <p:sp>
        <p:nvSpPr>
          <p:cNvPr id="4" name="Slide Number Placeholder 3"/>
          <p:cNvSpPr>
            <a:spLocks noGrp="1"/>
          </p:cNvSpPr>
          <p:nvPr>
            <p:ph type="sldNum" sz="quarter" idx="5"/>
          </p:nvPr>
        </p:nvSpPr>
        <p:spPr/>
        <p:txBody>
          <a:bodyPr/>
          <a:lstStyle/>
          <a:p>
            <a:fld id="{2C8266C2-3789-4C72-8718-8D0E4DF03F6E}" type="slidenum">
              <a:rPr lang="en-US" smtClean="0"/>
              <a:pPr/>
              <a:t>3</a:t>
            </a:fld>
            <a:endParaRPr lang="en-US"/>
          </a:p>
        </p:txBody>
      </p:sp>
    </p:spTree>
    <p:extLst>
      <p:ext uri="{BB962C8B-B14F-4D97-AF65-F5344CB8AC3E}">
        <p14:creationId xmlns:p14="http://schemas.microsoft.com/office/powerpoint/2010/main" val="371768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a:t>
            </a:r>
            <a:r>
              <a:rPr lang="en-US" i="1" dirty="0"/>
              <a:t>Video will play during this portion. The sound does not play over the PPT so it is a visual to show the participant what it will look like when the sound is playing and how it looks to choose rating.</a:t>
            </a:r>
          </a:p>
          <a:p>
            <a:endParaRPr lang="en-US" dirty="0"/>
          </a:p>
          <a:p>
            <a:r>
              <a:rPr lang="en-US" dirty="0"/>
              <a:t>Once the sound has completed playing you are able to use the annoyance scale bar. Using your mouse, click on the scale and choose a location on the scale that reflects how annoying the sound was to you while imagining hearing the sound several times each day while outdoors and near your home. Once your selection has been made a red triangle will appear on the slider as shown on the video of the scale bar on your screen.</a:t>
            </a:r>
          </a:p>
        </p:txBody>
      </p:sp>
      <p:sp>
        <p:nvSpPr>
          <p:cNvPr id="4" name="Slide Number Placeholder 3"/>
          <p:cNvSpPr>
            <a:spLocks noGrp="1"/>
          </p:cNvSpPr>
          <p:nvPr>
            <p:ph type="sldNum" sz="quarter" idx="5"/>
          </p:nvPr>
        </p:nvSpPr>
        <p:spPr/>
        <p:txBody>
          <a:bodyPr/>
          <a:lstStyle/>
          <a:p>
            <a:fld id="{2C8266C2-3789-4C72-8718-8D0E4DF03F6E}" type="slidenum">
              <a:rPr lang="en-US" smtClean="0"/>
              <a:pPr/>
              <a:t>4</a:t>
            </a:fld>
            <a:endParaRPr lang="en-US"/>
          </a:p>
        </p:txBody>
      </p:sp>
    </p:spTree>
    <p:extLst>
      <p:ext uri="{BB962C8B-B14F-4D97-AF65-F5344CB8AC3E}">
        <p14:creationId xmlns:p14="http://schemas.microsoft.com/office/powerpoint/2010/main" val="345883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Once you are finished adjusting the scale bar and comfortable with your rating that best reflects how annoying the sound was to you, while you imagine hearing this sound several times each day while outdoors and near your home, click (</a:t>
            </a:r>
            <a:r>
              <a:rPr lang="en-US" dirty="0">
                <a:solidFill>
                  <a:srgbClr val="FF0000"/>
                </a:solidFill>
              </a:rPr>
              <a:t>PAGE DOWN</a:t>
            </a:r>
            <a:r>
              <a:rPr lang="en-US" dirty="0"/>
              <a:t>) on the Confirm Response text box. </a:t>
            </a:r>
          </a:p>
          <a:p>
            <a:endParaRPr lang="en-US" dirty="0"/>
          </a:p>
          <a:p>
            <a:r>
              <a:rPr lang="en-US" dirty="0"/>
              <a:t>When you do this the “Confirm Response” </a:t>
            </a:r>
            <a:r>
              <a:rPr lang="en-US" dirty="0">
                <a:solidFill>
                  <a:srgbClr val="FF0000"/>
                </a:solidFill>
              </a:rPr>
              <a:t>(PAGE DOWN)</a:t>
            </a:r>
            <a:r>
              <a:rPr lang="en-US" dirty="0"/>
              <a:t> text will become grayed out once again, and a </a:t>
            </a:r>
            <a:r>
              <a:rPr lang="en-US" dirty="0">
                <a:solidFill>
                  <a:srgbClr val="FF0000"/>
                </a:solidFill>
              </a:rPr>
              <a:t>(PAGE DOWN)</a:t>
            </a:r>
            <a:r>
              <a:rPr lang="en-US" dirty="0"/>
              <a:t> green “Response Confirmed!” text prompt will appear.</a:t>
            </a:r>
          </a:p>
          <a:p>
            <a:endParaRPr lang="en-US" dirty="0"/>
          </a:p>
          <a:p>
            <a:r>
              <a:rPr lang="en-US" dirty="0"/>
              <a:t>You are now ready to </a:t>
            </a:r>
            <a:r>
              <a:rPr lang="en-US" dirty="0">
                <a:solidFill>
                  <a:srgbClr val="FF0000"/>
                </a:solidFill>
              </a:rPr>
              <a:t>(PAGE DOWN x 2)</a:t>
            </a:r>
            <a:r>
              <a:rPr lang="en-US" dirty="0"/>
              <a:t> click on the red “Continue” prompt.</a:t>
            </a:r>
          </a:p>
        </p:txBody>
      </p:sp>
      <p:sp>
        <p:nvSpPr>
          <p:cNvPr id="4" name="Slide Number Placeholder 3"/>
          <p:cNvSpPr>
            <a:spLocks noGrp="1"/>
          </p:cNvSpPr>
          <p:nvPr>
            <p:ph type="sldNum" sz="quarter" idx="5"/>
          </p:nvPr>
        </p:nvSpPr>
        <p:spPr/>
        <p:txBody>
          <a:bodyPr/>
          <a:lstStyle/>
          <a:p>
            <a:fld id="{2C8266C2-3789-4C72-8718-8D0E4DF03F6E}" type="slidenum">
              <a:rPr lang="en-US" smtClean="0"/>
              <a:pPr/>
              <a:t>5</a:t>
            </a:fld>
            <a:endParaRPr lang="en-US"/>
          </a:p>
        </p:txBody>
      </p:sp>
    </p:spTree>
    <p:extLst>
      <p:ext uri="{BB962C8B-B14F-4D97-AF65-F5344CB8AC3E}">
        <p14:creationId xmlns:p14="http://schemas.microsoft.com/office/powerpoint/2010/main" val="298311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At this point in the Practice Session you are ready to continue to the main test study. </a:t>
            </a:r>
          </a:p>
          <a:p>
            <a:endParaRPr lang="en-US" dirty="0"/>
          </a:p>
          <a:p>
            <a:r>
              <a:rPr lang="en-US" dirty="0"/>
              <a:t>This might be a good time to take a break, stretch, grab a snack, or use the restroom because you will want to be focused and attentive for the Main Study.  If there are distractions around you, loud noises outside this might also be a good time to take a break to let these distractions pass.</a:t>
            </a:r>
          </a:p>
          <a:p>
            <a:endParaRPr lang="en-US" dirty="0"/>
          </a:p>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Another reminder that the test is available from 1 AM on Saturday, September 10, 2022 until midnight on Saturday, September 17, 2022. </a:t>
            </a:r>
          </a:p>
          <a:p>
            <a:pPr marL="0" marR="0">
              <a:spcBef>
                <a:spcPts val="0"/>
              </a:spcBef>
              <a:spcAft>
                <a:spcPts val="6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experienced technical difficulties during the practice test, please contact Harris Miller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Miller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&amp; Hanson, Inc., or “HMMH”, the test proctor NASA has hired for this survey.  HMMH may be contacted 24-7 via email or telephone for the duration of the test. Their email address is NASASoundStudy@hmmh.com and their telephone number is 781-852-3199.</a:t>
            </a:r>
          </a:p>
          <a:p>
            <a:endParaRPr lang="en-US" dirty="0"/>
          </a:p>
          <a:p>
            <a:r>
              <a:rPr lang="en-US" dirty="0"/>
              <a:t>Once you are ready to continue, click the red “Continue to Main Study” prompt and you will begin automatically hearing sounds on the following page.</a:t>
            </a:r>
          </a:p>
        </p:txBody>
      </p:sp>
      <p:sp>
        <p:nvSpPr>
          <p:cNvPr id="4" name="Slide Number Placeholder 3"/>
          <p:cNvSpPr>
            <a:spLocks noGrp="1"/>
          </p:cNvSpPr>
          <p:nvPr>
            <p:ph type="sldNum" sz="quarter" idx="5"/>
          </p:nvPr>
        </p:nvSpPr>
        <p:spPr/>
        <p:txBody>
          <a:bodyPr/>
          <a:lstStyle/>
          <a:p>
            <a:fld id="{2C8266C2-3789-4C72-8718-8D0E4DF03F6E}" type="slidenum">
              <a:rPr lang="en-US" smtClean="0"/>
              <a:pPr/>
              <a:t>6</a:t>
            </a:fld>
            <a:endParaRPr lang="en-US"/>
          </a:p>
        </p:txBody>
      </p:sp>
    </p:spTree>
    <p:extLst>
      <p:ext uri="{BB962C8B-B14F-4D97-AF65-F5344CB8AC3E}">
        <p14:creationId xmlns:p14="http://schemas.microsoft.com/office/powerpoint/2010/main" val="306301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participating in this very important survey for NASA.  Your feedback is invaluable and will help our research greatly. You may now proceed to the Practice Session.</a:t>
            </a:r>
          </a:p>
          <a:p>
            <a:endParaRPr lang="en-US" dirty="0"/>
          </a:p>
        </p:txBody>
      </p:sp>
      <p:sp>
        <p:nvSpPr>
          <p:cNvPr id="4" name="Slide Number Placeholder 3"/>
          <p:cNvSpPr>
            <a:spLocks noGrp="1"/>
          </p:cNvSpPr>
          <p:nvPr>
            <p:ph type="sldNum" sz="quarter" idx="5"/>
          </p:nvPr>
        </p:nvSpPr>
        <p:spPr/>
        <p:txBody>
          <a:bodyPr/>
          <a:lstStyle/>
          <a:p>
            <a:fld id="{2C8266C2-3789-4C72-8718-8D0E4DF03F6E}" type="slidenum">
              <a:rPr lang="en-US" smtClean="0"/>
              <a:pPr/>
              <a:t>7</a:t>
            </a:fld>
            <a:endParaRPr lang="en-US"/>
          </a:p>
        </p:txBody>
      </p:sp>
    </p:spTree>
    <p:extLst>
      <p:ext uri="{BB962C8B-B14F-4D97-AF65-F5344CB8AC3E}">
        <p14:creationId xmlns:p14="http://schemas.microsoft.com/office/powerpoint/2010/main" val="231798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4"/>
          <p:cNvSpPr>
            <a:spLocks noGrp="1" noChangeArrowheads="1"/>
          </p:cNvSpPr>
          <p:nvPr>
            <p:ph type="ftr" sz="quarter" idx="10"/>
          </p:nvPr>
        </p:nvSpPr>
        <p:spPr>
          <a:xfrm>
            <a:off x="5486400" y="6378576"/>
            <a:ext cx="5700184" cy="403225"/>
          </a:xfrm>
        </p:spPr>
        <p:txBody>
          <a:bodyPr rtlCol="0"/>
          <a:lstStyle>
            <a:lvl1pPr eaLnBrk="0" hangingPunct="0">
              <a:defRPr i="1">
                <a:solidFill>
                  <a:schemeClr val="tx1">
                    <a:tint val="75000"/>
                  </a:schemeClr>
                </a:solidFill>
                <a:latin typeface="Arial Narrow" charset="0"/>
                <a:ea typeface="+mn-ea"/>
              </a:defRPr>
            </a:lvl1pPr>
          </a:lstStyle>
          <a:p>
            <a:pPr>
              <a:defRPr/>
            </a:pPr>
            <a:r>
              <a:rPr lang="en-US"/>
              <a:t>Psychoacoustic Sound Study---Introduction Video</a:t>
            </a:r>
          </a:p>
        </p:txBody>
      </p:sp>
      <p:sp>
        <p:nvSpPr>
          <p:cNvPr id="5" name="Rectangle 15"/>
          <p:cNvSpPr>
            <a:spLocks noGrp="1" noChangeArrowheads="1"/>
          </p:cNvSpPr>
          <p:nvPr>
            <p:ph type="sldNum" sz="quarter" idx="11"/>
          </p:nvPr>
        </p:nvSpPr>
        <p:spPr>
          <a:xfrm>
            <a:off x="11277600" y="6392864"/>
            <a:ext cx="550333" cy="388937"/>
          </a:xfrm>
          <a:prstGeom prst="rect">
            <a:avLst/>
          </a:prstGeom>
        </p:spPr>
        <p:txBody>
          <a:bodyPr vert="horz" wrap="square" lIns="91440" tIns="45720" rIns="91440" bIns="45720" numCol="1" anchor="t" anchorCtr="0" compatLnSpc="1">
            <a:prstTxWarp prst="textNoShape">
              <a:avLst/>
            </a:prstTxWarp>
          </a:bodyPr>
          <a:lstStyle>
            <a:lvl1pPr>
              <a:defRPr/>
            </a:lvl1pPr>
          </a:lstStyle>
          <a:p>
            <a:fld id="{3EF8E4A8-9725-4C44-B913-59D1C69BE8B6}"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2800" y="0"/>
            <a:ext cx="10972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066800"/>
            <a:ext cx="10972800" cy="5289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bwMode="auto">
          <a:xfrm>
            <a:off x="304800" y="762000"/>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1029" name="Picture 13" descr="NASA insigniaCMYK"/>
          <p:cNvPicPr preferRelativeResize="0">
            <a:picLocks noChangeAspect="1" noChangeArrowheads="1"/>
          </p:cNvPicPr>
          <p:nvPr userDrawn="1"/>
        </p:nvPicPr>
        <p:blipFill>
          <a:blip r:embed="rId4" cstate="print"/>
          <a:srcRect/>
          <a:stretch>
            <a:fillRect/>
          </a:stretch>
        </p:blipFill>
        <p:spPr bwMode="auto">
          <a:xfrm>
            <a:off x="10839451" y="76200"/>
            <a:ext cx="831849" cy="622300"/>
          </a:xfrm>
          <a:prstGeom prst="rect">
            <a:avLst/>
          </a:prstGeom>
          <a:noFill/>
          <a:ln w="9525">
            <a:noFill/>
            <a:miter lim="800000"/>
            <a:headEnd/>
            <a:tailEnd/>
          </a:ln>
        </p:spPr>
      </p:pic>
      <p:sp>
        <p:nvSpPr>
          <p:cNvPr id="6" name="Footer Placeholder 5"/>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itchFamily="34" charset="0"/>
              </a:defRPr>
            </a:lvl1pPr>
          </a:lstStyle>
          <a:p>
            <a:r>
              <a:rPr lang="en-US"/>
              <a:t>Psychoacoustic Sound Study---Introduction Video</a:t>
            </a:r>
          </a:p>
        </p:txBody>
      </p:sp>
      <p:sp>
        <p:nvSpPr>
          <p:cNvPr id="9" name="Rectangle 15"/>
          <p:cNvSpPr txBox="1">
            <a:spLocks noChangeArrowheads="1"/>
          </p:cNvSpPr>
          <p:nvPr userDrawn="1"/>
        </p:nvSpPr>
        <p:spPr bwMode="auto">
          <a:xfrm>
            <a:off x="11438467" y="6505682"/>
            <a:ext cx="753533" cy="318321"/>
          </a:xfrm>
          <a:prstGeom prst="rect">
            <a:avLst/>
          </a:prstGeom>
          <a:noFill/>
          <a:ln w="9525">
            <a:noFill/>
            <a:miter lim="800000"/>
            <a:headEnd/>
            <a:tailEnd/>
          </a:ln>
          <a:effectLst/>
        </p:spPr>
        <p:txBody>
          <a:bodyPr lIns="101882" tIns="50941" rIns="101882" bIns="50941" anchor="b">
            <a:spAutoFit/>
          </a:bodyPr>
          <a:lstStyle/>
          <a:p>
            <a:pPr algn="r" defTabSz="457200" eaLnBrk="1" hangingPunct="1"/>
            <a:fld id="{635DF09A-A84C-48C6-B725-392B7188245F}" type="slidenum">
              <a:rPr lang="en-US" sz="1400" i="0">
                <a:solidFill>
                  <a:srgbClr val="800000"/>
                </a:solidFill>
                <a:latin typeface="75 Helvetica Bold" charset="0"/>
              </a:rPr>
              <a:pPr algn="r" defTabSz="457200" eaLnBrk="1" hangingPunct="1"/>
              <a:t>‹#›</a:t>
            </a:fld>
            <a:endParaRPr lang="en-US" sz="1400" i="0" dirty="0">
              <a:solidFill>
                <a:srgbClr val="800000"/>
              </a:solidFill>
              <a:latin typeface="75 Helvetica Bold" charset="0"/>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Lst>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hf hdr="0" dt="0"/>
  <p:txStyles>
    <p:titleStyle>
      <a:lvl1pPr algn="l" defTabSz="457200" rtl="0" fontAlgn="base">
        <a:spcBef>
          <a:spcPct val="0"/>
        </a:spcBef>
        <a:spcAft>
          <a:spcPct val="0"/>
        </a:spcAft>
        <a:defRPr lang="en-US" sz="2800" b="1" kern="1200" dirty="0">
          <a:solidFill>
            <a:schemeClr val="tx1"/>
          </a:solidFill>
          <a:latin typeface="Helvetica"/>
          <a:ea typeface="ＭＳ Ｐゴシック" charset="-128"/>
          <a:cs typeface="Helvetica"/>
        </a:defRPr>
      </a:lvl1pPr>
      <a:lvl2pPr algn="ctr" defTabSz="457200" rtl="0" fontAlgn="base">
        <a:spcBef>
          <a:spcPct val="0"/>
        </a:spcBef>
        <a:spcAft>
          <a:spcPct val="0"/>
        </a:spcAft>
        <a:defRPr sz="2800" b="1">
          <a:solidFill>
            <a:schemeClr val="tx1"/>
          </a:solidFill>
          <a:latin typeface="Helvetica" charset="0"/>
          <a:ea typeface="ＭＳ Ｐゴシック" charset="-128"/>
        </a:defRPr>
      </a:lvl2pPr>
      <a:lvl3pPr algn="ctr" defTabSz="457200" rtl="0" fontAlgn="base">
        <a:spcBef>
          <a:spcPct val="0"/>
        </a:spcBef>
        <a:spcAft>
          <a:spcPct val="0"/>
        </a:spcAft>
        <a:defRPr sz="2800" b="1">
          <a:solidFill>
            <a:schemeClr val="tx1"/>
          </a:solidFill>
          <a:latin typeface="Helvetica" charset="0"/>
          <a:ea typeface="ＭＳ Ｐゴシック" charset="-128"/>
        </a:defRPr>
      </a:lvl3pPr>
      <a:lvl4pPr algn="ctr" defTabSz="457200" rtl="0" fontAlgn="base">
        <a:spcBef>
          <a:spcPct val="0"/>
        </a:spcBef>
        <a:spcAft>
          <a:spcPct val="0"/>
        </a:spcAft>
        <a:defRPr sz="2800" b="1">
          <a:solidFill>
            <a:schemeClr val="tx1"/>
          </a:solidFill>
          <a:latin typeface="Helvetica" charset="0"/>
          <a:ea typeface="ＭＳ Ｐゴシック" charset="-128"/>
        </a:defRPr>
      </a:lvl4pPr>
      <a:lvl5pPr algn="ctr" defTabSz="457200" rtl="0" fontAlgn="base">
        <a:spcBef>
          <a:spcPct val="0"/>
        </a:spcBef>
        <a:spcAft>
          <a:spcPct val="0"/>
        </a:spcAft>
        <a:defRPr sz="2800" b="1">
          <a:solidFill>
            <a:schemeClr val="tx1"/>
          </a:solidFill>
          <a:latin typeface="Helvetica" charset="0"/>
          <a:ea typeface="ＭＳ Ｐゴシック" charset="-128"/>
        </a:defRPr>
      </a:lvl5pPr>
      <a:lvl6pPr marL="457200" algn="ctr" defTabSz="457200" rtl="0" fontAlgn="base">
        <a:spcBef>
          <a:spcPct val="0"/>
        </a:spcBef>
        <a:spcAft>
          <a:spcPct val="0"/>
        </a:spcAft>
        <a:defRPr sz="2800" b="1">
          <a:solidFill>
            <a:schemeClr val="tx1"/>
          </a:solidFill>
          <a:latin typeface="Helvetica" charset="0"/>
          <a:ea typeface="ＭＳ Ｐゴシック" charset="-128"/>
        </a:defRPr>
      </a:lvl6pPr>
      <a:lvl7pPr marL="914400" algn="ctr" defTabSz="457200" rtl="0" fontAlgn="base">
        <a:spcBef>
          <a:spcPct val="0"/>
        </a:spcBef>
        <a:spcAft>
          <a:spcPct val="0"/>
        </a:spcAft>
        <a:defRPr sz="2800" b="1">
          <a:solidFill>
            <a:schemeClr val="tx1"/>
          </a:solidFill>
          <a:latin typeface="Helvetica" charset="0"/>
          <a:ea typeface="ＭＳ Ｐゴシック" charset="-128"/>
        </a:defRPr>
      </a:lvl7pPr>
      <a:lvl8pPr marL="1371600" algn="ctr" defTabSz="457200" rtl="0" fontAlgn="base">
        <a:spcBef>
          <a:spcPct val="0"/>
        </a:spcBef>
        <a:spcAft>
          <a:spcPct val="0"/>
        </a:spcAft>
        <a:defRPr sz="2800" b="1">
          <a:solidFill>
            <a:schemeClr val="tx1"/>
          </a:solidFill>
          <a:latin typeface="Helvetica" charset="0"/>
          <a:ea typeface="ＭＳ Ｐゴシック" charset="-128"/>
        </a:defRPr>
      </a:lvl8pPr>
      <a:lvl9pPr marL="1828800" algn="ctr" defTabSz="457200" rtl="0" fontAlgn="base">
        <a:spcBef>
          <a:spcPct val="0"/>
        </a:spcBef>
        <a:spcAft>
          <a:spcPct val="0"/>
        </a:spcAft>
        <a:defRPr sz="2800" b="1">
          <a:solidFill>
            <a:schemeClr val="tx1"/>
          </a:solidFill>
          <a:latin typeface="Helvetica" charset="0"/>
          <a:ea typeface="ＭＳ Ｐゴシック" charset="-128"/>
        </a:defRPr>
      </a:lvl9pPr>
    </p:titleStyle>
    <p:bodyStyle>
      <a:lvl1pPr marL="342900" indent="-342900" algn="l" defTabSz="457200" rtl="0" fontAlgn="base">
        <a:spcBef>
          <a:spcPct val="20000"/>
        </a:spcBef>
        <a:spcAft>
          <a:spcPct val="0"/>
        </a:spcAft>
        <a:buFont typeface="Arial" pitchFamily="34" charset="0"/>
        <a:buChar char="•"/>
        <a:defRPr sz="2000" kern="1200">
          <a:solidFill>
            <a:schemeClr val="tx1"/>
          </a:solidFill>
          <a:latin typeface="Helvetica"/>
          <a:ea typeface="ＭＳ Ｐゴシック" charset="-128"/>
          <a:cs typeface="Helvetica"/>
        </a:defRPr>
      </a:lvl1pPr>
      <a:lvl2pPr marL="742950" indent="-28575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2pPr>
      <a:lvl3pPr marL="1143000" indent="-22860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3pPr>
      <a:lvl4pPr marL="1600200" indent="-22860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4pPr>
      <a:lvl5pPr marL="2057400" indent="-22860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NasaSoundStudy@hmmh.c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B0A0-B2B0-4E51-8010-F5C494EE0175}"/>
              </a:ext>
            </a:extLst>
          </p:cNvPr>
          <p:cNvSpPr>
            <a:spLocks noGrp="1"/>
          </p:cNvSpPr>
          <p:nvPr>
            <p:ph type="ctrTitle"/>
          </p:nvPr>
        </p:nvSpPr>
        <p:spPr/>
        <p:txBody>
          <a:bodyPr/>
          <a:lstStyle/>
          <a:p>
            <a:pPr algn="ctr"/>
            <a:r>
              <a:rPr lang="en-US" sz="3200" dirty="0"/>
              <a:t>Practice Session Tutorial Video</a:t>
            </a:r>
          </a:p>
        </p:txBody>
      </p:sp>
      <p:sp>
        <p:nvSpPr>
          <p:cNvPr id="3" name="Subtitle 2">
            <a:extLst>
              <a:ext uri="{FF2B5EF4-FFF2-40B4-BE49-F238E27FC236}">
                <a16:creationId xmlns:a16="http://schemas.microsoft.com/office/drawing/2014/main" id="{5D4F71F7-AA68-4F74-B355-B4555253654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71496356"/>
      </p:ext>
    </p:extLst>
  </p:cSld>
  <p:clrMapOvr>
    <a:masterClrMapping/>
  </p:clrMapOvr>
  <mc:AlternateContent xmlns:mc="http://schemas.openxmlformats.org/markup-compatibility/2006" xmlns:p14="http://schemas.microsoft.com/office/powerpoint/2010/main">
    <mc:Choice Requires="p14">
      <p:transition p14:dur="10" advTm="20954">
        <p:fade/>
      </p:transition>
    </mc:Choice>
    <mc:Fallback xmlns="">
      <p:transition advTm="2095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8D68-B800-CE7A-9D24-1A243BA305A3}"/>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9CEEDF82-8316-1A6E-B9FD-379D924BD843}"/>
              </a:ext>
            </a:extLst>
          </p:cNvPr>
          <p:cNvSpPr>
            <a:spLocks noGrp="1"/>
          </p:cNvSpPr>
          <p:nvPr>
            <p:ph idx="1"/>
          </p:nvPr>
        </p:nvSpPr>
        <p:spPr>
          <a:xfrm>
            <a:off x="399393" y="1403912"/>
            <a:ext cx="5696607" cy="5453274"/>
          </a:xfrm>
        </p:spPr>
        <p:txBody>
          <a:bodyPr/>
          <a:lstStyle/>
          <a:p>
            <a:r>
              <a:rPr lang="en-US" sz="3200" dirty="0"/>
              <a:t>Do not change the volume until study complete</a:t>
            </a:r>
          </a:p>
          <a:p>
            <a:r>
              <a:rPr lang="en-US" sz="3200" dirty="0"/>
              <a:t>Exit the Test at any time</a:t>
            </a:r>
          </a:p>
          <a:p>
            <a:r>
              <a:rPr lang="en-US" sz="3200" dirty="0"/>
              <a:t>If you exit, you will have to calibrate again upon re-entering the test</a:t>
            </a:r>
          </a:p>
          <a:p>
            <a:r>
              <a:rPr lang="en-US" sz="3200" dirty="0"/>
              <a:t>You will have time for breaks</a:t>
            </a:r>
          </a:p>
          <a:p>
            <a:r>
              <a:rPr lang="en-US" sz="3200" dirty="0"/>
              <a:t>Six-hour limit to idle time</a:t>
            </a:r>
          </a:p>
        </p:txBody>
      </p:sp>
      <p:sp>
        <p:nvSpPr>
          <p:cNvPr id="5" name="TextBox 4">
            <a:extLst>
              <a:ext uri="{FF2B5EF4-FFF2-40B4-BE49-F238E27FC236}">
                <a16:creationId xmlns:a16="http://schemas.microsoft.com/office/drawing/2014/main" id="{F1FE40BE-F821-7F9B-C791-B4B6C9FCE29D}"/>
              </a:ext>
            </a:extLst>
          </p:cNvPr>
          <p:cNvSpPr txBox="1"/>
          <p:nvPr/>
        </p:nvSpPr>
        <p:spPr>
          <a:xfrm>
            <a:off x="83974" y="6488668"/>
            <a:ext cx="4963885" cy="276999"/>
          </a:xfrm>
          <a:prstGeom prst="rect">
            <a:avLst/>
          </a:prstGeom>
          <a:noFill/>
        </p:spPr>
        <p:txBody>
          <a:bodyPr wrap="square" rtlCol="0">
            <a:spAutoFit/>
          </a:bodyPr>
          <a:lstStyle/>
          <a:p>
            <a:r>
              <a:rPr lang="en-US" sz="1200" dirty="0">
                <a:solidFill>
                  <a:schemeClr val="accent2">
                    <a:lumMod val="75000"/>
                  </a:schemeClr>
                </a:solidFill>
              </a:rPr>
              <a:t>Psychoacoustic Sound Study—Introduction Video</a:t>
            </a:r>
          </a:p>
        </p:txBody>
      </p:sp>
      <p:pic>
        <p:nvPicPr>
          <p:cNvPr id="4" name="Picture 2" descr="Volume Detection for a Audio Stream | by Steve Barbera | Medium">
            <a:extLst>
              <a:ext uri="{FF2B5EF4-FFF2-40B4-BE49-F238E27FC236}">
                <a16:creationId xmlns:a16="http://schemas.microsoft.com/office/drawing/2014/main" id="{6D39FDD2-9742-2BF4-D76A-D54FC1341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419" y="1631596"/>
            <a:ext cx="5177020" cy="207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563996"/>
      </p:ext>
    </p:extLst>
  </p:cSld>
  <p:clrMapOvr>
    <a:masterClrMapping/>
  </p:clrMapOvr>
  <mc:AlternateContent xmlns:mc="http://schemas.openxmlformats.org/markup-compatibility/2006" xmlns:p14="http://schemas.microsoft.com/office/powerpoint/2010/main">
    <mc:Choice Requires="p14">
      <p:transition p14:dur="10" advTm="37829">
        <p:fade/>
      </p:transition>
    </mc:Choice>
    <mc:Fallback xmlns="">
      <p:transition advTm="3782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E9B9-A74D-F9DF-0A59-007A08505A36}"/>
              </a:ext>
            </a:extLst>
          </p:cNvPr>
          <p:cNvSpPr>
            <a:spLocks noGrp="1"/>
          </p:cNvSpPr>
          <p:nvPr>
            <p:ph type="title"/>
          </p:nvPr>
        </p:nvSpPr>
        <p:spPr/>
        <p:txBody>
          <a:bodyPr/>
          <a:lstStyle/>
          <a:p>
            <a:r>
              <a:rPr lang="en-US" dirty="0"/>
              <a:t>Step 1: Listen to Sound</a:t>
            </a:r>
          </a:p>
        </p:txBody>
      </p:sp>
      <p:sp>
        <p:nvSpPr>
          <p:cNvPr id="7" name="Content Placeholder 6">
            <a:extLst>
              <a:ext uri="{FF2B5EF4-FFF2-40B4-BE49-F238E27FC236}">
                <a16:creationId xmlns:a16="http://schemas.microsoft.com/office/drawing/2014/main" id="{773F9ADC-2BFD-3433-2823-0F8600FAFF86}"/>
              </a:ext>
            </a:extLst>
          </p:cNvPr>
          <p:cNvSpPr>
            <a:spLocks noGrp="1"/>
          </p:cNvSpPr>
          <p:nvPr>
            <p:ph idx="1"/>
          </p:nvPr>
        </p:nvSpPr>
        <p:spPr>
          <a:xfrm>
            <a:off x="520505" y="885825"/>
            <a:ext cx="11265095" cy="3812784"/>
          </a:xfrm>
        </p:spPr>
        <p:txBody>
          <a:bodyPr/>
          <a:lstStyle/>
          <a:p>
            <a:endParaRPr lang="en-US" dirty="0"/>
          </a:p>
          <a:p>
            <a:r>
              <a:rPr lang="en-US" sz="3200" dirty="0"/>
              <a:t>Listen to the entire sound</a:t>
            </a:r>
          </a:p>
          <a:p>
            <a:r>
              <a:rPr lang="en-US" sz="3200" dirty="0"/>
              <a:t>You will be unable to rate the sound until complete</a:t>
            </a:r>
          </a:p>
          <a:p>
            <a:r>
              <a:rPr lang="en-US" sz="3200" dirty="0"/>
              <a:t>Do not refresh or close the window</a:t>
            </a:r>
          </a:p>
          <a:p>
            <a:endParaRPr lang="en-US" sz="3200" dirty="0"/>
          </a:p>
        </p:txBody>
      </p:sp>
      <p:sp>
        <p:nvSpPr>
          <p:cNvPr id="5" name="TextBox 4">
            <a:extLst>
              <a:ext uri="{FF2B5EF4-FFF2-40B4-BE49-F238E27FC236}">
                <a16:creationId xmlns:a16="http://schemas.microsoft.com/office/drawing/2014/main" id="{65402BD6-BBC9-A862-AC97-89A19BA34B92}"/>
              </a:ext>
            </a:extLst>
          </p:cNvPr>
          <p:cNvSpPr txBox="1"/>
          <p:nvPr/>
        </p:nvSpPr>
        <p:spPr>
          <a:xfrm>
            <a:off x="83974" y="6488668"/>
            <a:ext cx="4963885" cy="276999"/>
          </a:xfrm>
          <a:prstGeom prst="rect">
            <a:avLst/>
          </a:prstGeom>
          <a:noFill/>
        </p:spPr>
        <p:txBody>
          <a:bodyPr wrap="square" rtlCol="0">
            <a:spAutoFit/>
          </a:bodyPr>
          <a:lstStyle/>
          <a:p>
            <a:r>
              <a:rPr lang="en-US" sz="1200" dirty="0">
                <a:solidFill>
                  <a:schemeClr val="accent2">
                    <a:lumMod val="75000"/>
                  </a:schemeClr>
                </a:solidFill>
              </a:rPr>
              <a:t>Psychoacoustic Sound Study—Introduction Video</a:t>
            </a:r>
          </a:p>
        </p:txBody>
      </p:sp>
      <p:pic>
        <p:nvPicPr>
          <p:cNvPr id="6" name="Picture 5">
            <a:extLst>
              <a:ext uri="{FF2B5EF4-FFF2-40B4-BE49-F238E27FC236}">
                <a16:creationId xmlns:a16="http://schemas.microsoft.com/office/drawing/2014/main" id="{D95608D9-185A-0153-5B37-4AED9A58134F}"/>
              </a:ext>
            </a:extLst>
          </p:cNvPr>
          <p:cNvPicPr>
            <a:picLocks noChangeAspect="1"/>
          </p:cNvPicPr>
          <p:nvPr/>
        </p:nvPicPr>
        <p:blipFill rotWithShape="1">
          <a:blip r:embed="rId3"/>
          <a:srcRect b="13200"/>
          <a:stretch/>
        </p:blipFill>
        <p:spPr>
          <a:xfrm>
            <a:off x="140677" y="3305908"/>
            <a:ext cx="11064664" cy="2250830"/>
          </a:xfrm>
          <a:prstGeom prst="rect">
            <a:avLst/>
          </a:prstGeom>
        </p:spPr>
      </p:pic>
    </p:spTree>
    <p:extLst>
      <p:ext uri="{BB962C8B-B14F-4D97-AF65-F5344CB8AC3E}">
        <p14:creationId xmlns:p14="http://schemas.microsoft.com/office/powerpoint/2010/main" val="241569715"/>
      </p:ext>
    </p:extLst>
  </p:cSld>
  <p:clrMapOvr>
    <a:masterClrMapping/>
  </p:clrMapOvr>
  <mc:AlternateContent xmlns:mc="http://schemas.openxmlformats.org/markup-compatibility/2006" xmlns:p14="http://schemas.microsoft.com/office/powerpoint/2010/main">
    <mc:Choice Requires="p14">
      <p:transition p14:dur="10" advTm="39135">
        <p:fade/>
      </p:transition>
    </mc:Choice>
    <mc:Fallback xmlns="">
      <p:transition advTm="39135">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AC82-95EC-1048-BC43-E2E9F405ECF3}"/>
              </a:ext>
            </a:extLst>
          </p:cNvPr>
          <p:cNvSpPr>
            <a:spLocks noGrp="1"/>
          </p:cNvSpPr>
          <p:nvPr>
            <p:ph type="title"/>
          </p:nvPr>
        </p:nvSpPr>
        <p:spPr/>
        <p:txBody>
          <a:bodyPr/>
          <a:lstStyle/>
          <a:p>
            <a:r>
              <a:rPr lang="en-US" dirty="0"/>
              <a:t>Step 2: Annoyance Rating</a:t>
            </a:r>
          </a:p>
        </p:txBody>
      </p:sp>
      <p:sp>
        <p:nvSpPr>
          <p:cNvPr id="3" name="Content Placeholder 2">
            <a:extLst>
              <a:ext uri="{FF2B5EF4-FFF2-40B4-BE49-F238E27FC236}">
                <a16:creationId xmlns:a16="http://schemas.microsoft.com/office/drawing/2014/main" id="{4D400FC0-A064-9683-0BEB-7978B577D618}"/>
              </a:ext>
            </a:extLst>
          </p:cNvPr>
          <p:cNvSpPr>
            <a:spLocks noGrp="1"/>
          </p:cNvSpPr>
          <p:nvPr>
            <p:ph idx="1"/>
          </p:nvPr>
        </p:nvSpPr>
        <p:spPr>
          <a:xfrm>
            <a:off x="351692" y="1015472"/>
            <a:ext cx="10972800" cy="2262299"/>
          </a:xfrm>
        </p:spPr>
        <p:txBody>
          <a:bodyPr numCol="2"/>
          <a:lstStyle/>
          <a:p>
            <a:r>
              <a:rPr lang="en-US" sz="3200" dirty="0"/>
              <a:t>Let sound completely play</a:t>
            </a:r>
          </a:p>
          <a:p>
            <a:r>
              <a:rPr lang="en-US" sz="3200" dirty="0"/>
              <a:t>Choose location on scale that reflects how annoying the sound was to you </a:t>
            </a:r>
          </a:p>
          <a:p>
            <a:r>
              <a:rPr lang="en-US" sz="3200" dirty="0"/>
              <a:t>Use your mouse </a:t>
            </a:r>
          </a:p>
          <a:p>
            <a:r>
              <a:rPr lang="en-US" sz="3200" dirty="0"/>
              <a:t>Red triangle will appear</a:t>
            </a:r>
          </a:p>
          <a:p>
            <a:pPr marL="0" indent="0">
              <a:buNone/>
            </a:pPr>
            <a:endParaRPr lang="en-US" dirty="0"/>
          </a:p>
        </p:txBody>
      </p:sp>
      <p:sp>
        <p:nvSpPr>
          <p:cNvPr id="9" name="TextBox 8">
            <a:extLst>
              <a:ext uri="{FF2B5EF4-FFF2-40B4-BE49-F238E27FC236}">
                <a16:creationId xmlns:a16="http://schemas.microsoft.com/office/drawing/2014/main" id="{46FBFA95-412D-D769-2CC4-300B8A397A1A}"/>
              </a:ext>
            </a:extLst>
          </p:cNvPr>
          <p:cNvSpPr txBox="1"/>
          <p:nvPr/>
        </p:nvSpPr>
        <p:spPr>
          <a:xfrm>
            <a:off x="83974" y="6488668"/>
            <a:ext cx="4963885" cy="276999"/>
          </a:xfrm>
          <a:prstGeom prst="rect">
            <a:avLst/>
          </a:prstGeom>
          <a:noFill/>
        </p:spPr>
        <p:txBody>
          <a:bodyPr wrap="square" rtlCol="0">
            <a:spAutoFit/>
          </a:bodyPr>
          <a:lstStyle/>
          <a:p>
            <a:r>
              <a:rPr lang="en-US" sz="1200" dirty="0">
                <a:solidFill>
                  <a:schemeClr val="accent2">
                    <a:lumMod val="75000"/>
                  </a:schemeClr>
                </a:solidFill>
              </a:rPr>
              <a:t>Psychoacoustic Sound Study—Introduction Video</a:t>
            </a:r>
          </a:p>
        </p:txBody>
      </p:sp>
      <p:pic>
        <p:nvPicPr>
          <p:cNvPr id="6" name="Screen Recording 3">
            <a:hlinkClick r:id="" action="ppaction://media"/>
            <a:extLst>
              <a:ext uri="{FF2B5EF4-FFF2-40B4-BE49-F238E27FC236}">
                <a16:creationId xmlns:a16="http://schemas.microsoft.com/office/drawing/2014/main" id="{DD9C0836-0664-4762-6105-8A64005E9155}"/>
              </a:ext>
            </a:extLst>
          </p:cNvPr>
          <p:cNvPicPr>
            <a:picLocks noChangeAspect="1"/>
          </p:cNvPicPr>
          <p:nvPr>
            <a:videoFile r:link="rId2"/>
            <p:extLst>
              <p:ext uri="{DAA4B4D4-6D71-4841-9C94-3DE7FCFB9230}">
                <p14:media xmlns:p14="http://schemas.microsoft.com/office/powerpoint/2010/main" r:embed="rId3">
                  <p14:trim end="2384.9"/>
                </p14:media>
              </p:ext>
            </p:extLst>
          </p:nvPr>
        </p:nvPicPr>
        <p:blipFill>
          <a:blip r:embed="rId6"/>
          <a:stretch>
            <a:fillRect/>
          </a:stretch>
        </p:blipFill>
        <p:spPr>
          <a:xfrm>
            <a:off x="83974" y="3474735"/>
            <a:ext cx="12014058" cy="2953456"/>
          </a:xfrm>
          <a:prstGeom prst="rect">
            <a:avLst/>
          </a:prstGeom>
        </p:spPr>
      </p:pic>
    </p:spTree>
    <p:custDataLst>
      <p:tags r:id="rId1"/>
    </p:custDataLst>
    <p:extLst>
      <p:ext uri="{BB962C8B-B14F-4D97-AF65-F5344CB8AC3E}">
        <p14:creationId xmlns:p14="http://schemas.microsoft.com/office/powerpoint/2010/main" val="1373789336"/>
      </p:ext>
    </p:extLst>
  </p:cSld>
  <p:clrMapOvr>
    <a:masterClrMapping/>
  </p:clrMapOvr>
  <mc:AlternateContent xmlns:mc="http://schemas.openxmlformats.org/markup-compatibility/2006" xmlns:p14="http://schemas.microsoft.com/office/powerpoint/2010/main">
    <mc:Choice Requires="p14">
      <p:transition p14:dur="10" advTm="59920">
        <p:fade/>
      </p:transition>
    </mc:Choice>
    <mc:Fallback xmlns="">
      <p:transition advTm="599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D84F338-26A4-16DE-E6E5-A43C42492924}"/>
              </a:ext>
            </a:extLst>
          </p:cNvPr>
          <p:cNvPicPr>
            <a:picLocks noChangeAspect="1"/>
          </p:cNvPicPr>
          <p:nvPr/>
        </p:nvPicPr>
        <p:blipFill>
          <a:blip r:embed="rId3"/>
          <a:stretch>
            <a:fillRect/>
          </a:stretch>
        </p:blipFill>
        <p:spPr>
          <a:xfrm>
            <a:off x="203200" y="3349702"/>
            <a:ext cx="11379200" cy="2370949"/>
          </a:xfrm>
          <a:prstGeom prst="rect">
            <a:avLst/>
          </a:prstGeom>
        </p:spPr>
      </p:pic>
      <p:sp>
        <p:nvSpPr>
          <p:cNvPr id="2" name="Title 1">
            <a:extLst>
              <a:ext uri="{FF2B5EF4-FFF2-40B4-BE49-F238E27FC236}">
                <a16:creationId xmlns:a16="http://schemas.microsoft.com/office/drawing/2014/main" id="{A7D86F1A-F735-5253-326D-7152C0FC383C}"/>
              </a:ext>
            </a:extLst>
          </p:cNvPr>
          <p:cNvSpPr>
            <a:spLocks noGrp="1"/>
          </p:cNvSpPr>
          <p:nvPr>
            <p:ph type="title"/>
          </p:nvPr>
        </p:nvSpPr>
        <p:spPr/>
        <p:txBody>
          <a:bodyPr/>
          <a:lstStyle/>
          <a:p>
            <a:r>
              <a:rPr lang="en-US" dirty="0"/>
              <a:t>Step 3: Confirm Response</a:t>
            </a:r>
          </a:p>
        </p:txBody>
      </p:sp>
      <p:sp>
        <p:nvSpPr>
          <p:cNvPr id="3" name="Content Placeholder 2">
            <a:extLst>
              <a:ext uri="{FF2B5EF4-FFF2-40B4-BE49-F238E27FC236}">
                <a16:creationId xmlns:a16="http://schemas.microsoft.com/office/drawing/2014/main" id="{5D958122-D1C1-8A78-4A1A-57D1EA3FA059}"/>
              </a:ext>
            </a:extLst>
          </p:cNvPr>
          <p:cNvSpPr>
            <a:spLocks noGrp="1"/>
          </p:cNvSpPr>
          <p:nvPr>
            <p:ph idx="1"/>
          </p:nvPr>
        </p:nvSpPr>
        <p:spPr>
          <a:xfrm>
            <a:off x="609600" y="1066800"/>
            <a:ext cx="10972800" cy="2082020"/>
          </a:xfrm>
        </p:spPr>
        <p:txBody>
          <a:bodyPr numCol="2"/>
          <a:lstStyle/>
          <a:p>
            <a:r>
              <a:rPr lang="en-US" sz="3200" dirty="0"/>
              <a:t>Finalize your adjustments on scale bar</a:t>
            </a:r>
          </a:p>
          <a:p>
            <a:r>
              <a:rPr lang="en-US" sz="3200" dirty="0"/>
              <a:t>Select “Confirm Response”</a:t>
            </a:r>
          </a:p>
          <a:p>
            <a:endParaRPr lang="en-US" sz="3200" dirty="0"/>
          </a:p>
          <a:p>
            <a:r>
              <a:rPr lang="en-US" sz="3200" dirty="0"/>
              <a:t>Receive confirmation of your response</a:t>
            </a:r>
          </a:p>
          <a:p>
            <a:r>
              <a:rPr lang="en-US" sz="3200" dirty="0"/>
              <a:t>Select Continue</a:t>
            </a:r>
          </a:p>
          <a:p>
            <a:endParaRPr lang="en-US" dirty="0"/>
          </a:p>
        </p:txBody>
      </p:sp>
      <p:sp>
        <p:nvSpPr>
          <p:cNvPr id="6" name="Oval 5">
            <a:extLst>
              <a:ext uri="{FF2B5EF4-FFF2-40B4-BE49-F238E27FC236}">
                <a16:creationId xmlns:a16="http://schemas.microsoft.com/office/drawing/2014/main" id="{24B31DED-7D24-7557-225E-B8227BE9231B}"/>
              </a:ext>
            </a:extLst>
          </p:cNvPr>
          <p:cNvSpPr/>
          <p:nvPr/>
        </p:nvSpPr>
        <p:spPr>
          <a:xfrm>
            <a:off x="812800" y="4337748"/>
            <a:ext cx="1374815" cy="45016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7" name="Oval 6">
            <a:extLst>
              <a:ext uri="{FF2B5EF4-FFF2-40B4-BE49-F238E27FC236}">
                <a16:creationId xmlns:a16="http://schemas.microsoft.com/office/drawing/2014/main" id="{554858B9-C1FC-CC69-4ACA-097F138063E1}"/>
              </a:ext>
            </a:extLst>
          </p:cNvPr>
          <p:cNvSpPr/>
          <p:nvPr/>
        </p:nvSpPr>
        <p:spPr>
          <a:xfrm>
            <a:off x="773983" y="4655004"/>
            <a:ext cx="1283286" cy="450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8" name="Oval 7">
            <a:extLst>
              <a:ext uri="{FF2B5EF4-FFF2-40B4-BE49-F238E27FC236}">
                <a16:creationId xmlns:a16="http://schemas.microsoft.com/office/drawing/2014/main" id="{CFD502E9-A99E-25AD-22A5-B61BEEF76F9E}"/>
              </a:ext>
            </a:extLst>
          </p:cNvPr>
          <p:cNvSpPr/>
          <p:nvPr/>
        </p:nvSpPr>
        <p:spPr>
          <a:xfrm>
            <a:off x="422237" y="5126940"/>
            <a:ext cx="1283286" cy="45016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1976183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C972-3655-7DB3-2DFA-2FC7035E8430}"/>
              </a:ext>
            </a:extLst>
          </p:cNvPr>
          <p:cNvSpPr>
            <a:spLocks noGrp="1"/>
          </p:cNvSpPr>
          <p:nvPr>
            <p:ph type="title"/>
          </p:nvPr>
        </p:nvSpPr>
        <p:spPr/>
        <p:txBody>
          <a:bodyPr/>
          <a:lstStyle/>
          <a:p>
            <a:r>
              <a:rPr lang="en-US" dirty="0"/>
              <a:t>Step 4: Practice Session Completed</a:t>
            </a:r>
          </a:p>
        </p:txBody>
      </p:sp>
      <p:sp>
        <p:nvSpPr>
          <p:cNvPr id="3" name="Content Placeholder 2">
            <a:extLst>
              <a:ext uri="{FF2B5EF4-FFF2-40B4-BE49-F238E27FC236}">
                <a16:creationId xmlns:a16="http://schemas.microsoft.com/office/drawing/2014/main" id="{8ECC42E3-F8DA-B920-6AF2-F03E328D2D73}"/>
              </a:ext>
            </a:extLst>
          </p:cNvPr>
          <p:cNvSpPr>
            <a:spLocks noGrp="1"/>
          </p:cNvSpPr>
          <p:nvPr>
            <p:ph idx="1"/>
          </p:nvPr>
        </p:nvSpPr>
        <p:spPr>
          <a:xfrm>
            <a:off x="609600" y="1066800"/>
            <a:ext cx="10972800" cy="2208702"/>
          </a:xfrm>
        </p:spPr>
        <p:txBody>
          <a:bodyPr numCol="2"/>
          <a:lstStyle/>
          <a:p>
            <a:r>
              <a:rPr lang="en-US" sz="2800" dirty="0"/>
              <a:t>Continue on to the Main Study.</a:t>
            </a:r>
          </a:p>
          <a:p>
            <a:r>
              <a:rPr lang="en-US" sz="2800" dirty="0"/>
              <a:t>Good time for a break</a:t>
            </a:r>
          </a:p>
          <a:p>
            <a:endParaRPr lang="en-US" sz="2800" dirty="0"/>
          </a:p>
          <a:p>
            <a:endParaRPr lang="en-US" sz="2800" dirty="0"/>
          </a:p>
          <a:p>
            <a:endParaRPr lang="en-US" sz="2800" dirty="0"/>
          </a:p>
          <a:p>
            <a:endParaRPr lang="en-US" sz="2800" dirty="0"/>
          </a:p>
          <a:p>
            <a:endParaRPr lang="en-US" sz="2800" dirty="0"/>
          </a:p>
          <a:p>
            <a:r>
              <a:rPr lang="en-US" sz="2800" dirty="0"/>
              <a:t>Distractions/Quiet</a:t>
            </a:r>
          </a:p>
          <a:p>
            <a:r>
              <a:rPr lang="en-US" sz="2800" dirty="0"/>
              <a:t>For troubleshooting, contact proctor HMMH, 24/7</a:t>
            </a:r>
          </a:p>
          <a:p>
            <a:pPr lvl="1"/>
            <a:r>
              <a:rPr lang="en-US" sz="2400" dirty="0"/>
              <a:t>Email </a:t>
            </a:r>
            <a:r>
              <a:rPr lang="en-US" sz="2400" dirty="0">
                <a:hlinkClick r:id="rId3"/>
              </a:rPr>
              <a:t>NasaSoundStudy@hmmh.com</a:t>
            </a:r>
            <a:endParaRPr lang="en-US" sz="2400" dirty="0"/>
          </a:p>
          <a:p>
            <a:pPr lvl="1"/>
            <a:r>
              <a:rPr lang="en-US" sz="2400" dirty="0"/>
              <a:t>Phone (781) 852-3199</a:t>
            </a:r>
          </a:p>
          <a:p>
            <a:endParaRPr lang="en-US" dirty="0"/>
          </a:p>
          <a:p>
            <a:endParaRPr lang="en-US" dirty="0"/>
          </a:p>
        </p:txBody>
      </p:sp>
      <p:pic>
        <p:nvPicPr>
          <p:cNvPr id="8" name="Picture 7">
            <a:extLst>
              <a:ext uri="{FF2B5EF4-FFF2-40B4-BE49-F238E27FC236}">
                <a16:creationId xmlns:a16="http://schemas.microsoft.com/office/drawing/2014/main" id="{DD3E39B8-65D5-2969-751D-833F58F71D33}"/>
              </a:ext>
            </a:extLst>
          </p:cNvPr>
          <p:cNvPicPr>
            <a:picLocks noChangeAspect="1"/>
          </p:cNvPicPr>
          <p:nvPr/>
        </p:nvPicPr>
        <p:blipFill>
          <a:blip r:embed="rId4"/>
          <a:stretch>
            <a:fillRect/>
          </a:stretch>
        </p:blipFill>
        <p:spPr>
          <a:xfrm>
            <a:off x="609600" y="3955346"/>
            <a:ext cx="10506075" cy="1933575"/>
          </a:xfrm>
          <a:prstGeom prst="rect">
            <a:avLst/>
          </a:prstGeom>
        </p:spPr>
      </p:pic>
    </p:spTree>
    <p:extLst>
      <p:ext uri="{BB962C8B-B14F-4D97-AF65-F5344CB8AC3E}">
        <p14:creationId xmlns:p14="http://schemas.microsoft.com/office/powerpoint/2010/main" val="28562852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AE6D-54D6-3B42-F077-3FF4481D358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A627A68-2DBF-2920-8273-B95A93A5DBCF}"/>
              </a:ext>
            </a:extLst>
          </p:cNvPr>
          <p:cNvSpPr>
            <a:spLocks noGrp="1"/>
          </p:cNvSpPr>
          <p:nvPr>
            <p:ph idx="1"/>
          </p:nvPr>
        </p:nvSpPr>
        <p:spPr>
          <a:xfrm>
            <a:off x="157655" y="2585544"/>
            <a:ext cx="11750566" cy="1376856"/>
          </a:xfrm>
        </p:spPr>
        <p:txBody>
          <a:bodyPr/>
          <a:lstStyle/>
          <a:p>
            <a:pPr marL="0" indent="0" algn="ctr">
              <a:buNone/>
            </a:pPr>
            <a:r>
              <a:rPr lang="en-US" sz="4000" dirty="0">
                <a:effectLst/>
                <a:latin typeface="Helvetica" panose="020B0604020202020204" pitchFamily="34" charset="0"/>
                <a:ea typeface="Calibri" panose="020F0502020204030204" pitchFamily="34" charset="0"/>
                <a:cs typeface="Helvetica" panose="020B0604020202020204" pitchFamily="34" charset="0"/>
              </a:rPr>
              <a:t>We appreciate your participation </a:t>
            </a:r>
          </a:p>
          <a:p>
            <a:pPr marL="0" indent="0" algn="ctr">
              <a:buNone/>
            </a:pPr>
            <a:r>
              <a:rPr lang="en-US" sz="4000" dirty="0">
                <a:effectLst/>
                <a:latin typeface="Helvetica" panose="020B0604020202020204" pitchFamily="34" charset="0"/>
                <a:ea typeface="Calibri" panose="020F0502020204030204" pitchFamily="34" charset="0"/>
                <a:cs typeface="Helvetica" panose="020B0604020202020204" pitchFamily="34" charset="0"/>
              </a:rPr>
              <a:t>in this very important survey for NASA</a:t>
            </a:r>
            <a:endParaRPr lang="en-US" sz="4400" dirty="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CE244084-579A-B8F2-2C94-FBDC40157FA6}"/>
              </a:ext>
            </a:extLst>
          </p:cNvPr>
          <p:cNvSpPr txBox="1"/>
          <p:nvPr/>
        </p:nvSpPr>
        <p:spPr>
          <a:xfrm>
            <a:off x="83974" y="6488668"/>
            <a:ext cx="4963885" cy="276999"/>
          </a:xfrm>
          <a:prstGeom prst="rect">
            <a:avLst/>
          </a:prstGeom>
          <a:noFill/>
        </p:spPr>
        <p:txBody>
          <a:bodyPr wrap="square" rtlCol="0">
            <a:spAutoFit/>
          </a:bodyPr>
          <a:lstStyle/>
          <a:p>
            <a:r>
              <a:rPr lang="en-US" sz="1200" dirty="0">
                <a:solidFill>
                  <a:schemeClr val="accent2">
                    <a:lumMod val="75000"/>
                  </a:schemeClr>
                </a:solidFill>
              </a:rPr>
              <a:t>Psychoacoustic Sound Study—Introduction Video</a:t>
            </a:r>
          </a:p>
        </p:txBody>
      </p:sp>
    </p:spTree>
    <p:extLst>
      <p:ext uri="{BB962C8B-B14F-4D97-AF65-F5344CB8AC3E}">
        <p14:creationId xmlns:p14="http://schemas.microsoft.com/office/powerpoint/2010/main" val="3625541523"/>
      </p:ext>
    </p:extLst>
  </p:cSld>
  <p:clrMapOvr>
    <a:masterClrMapping/>
  </p:clrMapOvr>
  <mc:AlternateContent xmlns:mc="http://schemas.openxmlformats.org/markup-compatibility/2006" xmlns:p14="http://schemas.microsoft.com/office/powerpoint/2010/main">
    <mc:Choice Requires="p14">
      <p:transition p14:dur="10" advTm="13758">
        <p:fade/>
      </p:transition>
    </mc:Choice>
    <mc:Fallback xmlns="">
      <p:transition advTm="13758">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24.9|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83318</TotalTime>
  <Words>1107</Words>
  <Application>Microsoft Office PowerPoint</Application>
  <PresentationFormat>Widescreen</PresentationFormat>
  <Paragraphs>94</Paragraphs>
  <Slides>7</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75 Helvetica Bold</vt:lpstr>
      <vt:lpstr>Arial</vt:lpstr>
      <vt:lpstr>Arial Narrow</vt:lpstr>
      <vt:lpstr>Calibri</vt:lpstr>
      <vt:lpstr>Helvetica</vt:lpstr>
      <vt:lpstr>Times</vt:lpstr>
      <vt:lpstr>Office Theme</vt:lpstr>
      <vt:lpstr>Practice Session Tutorial Video</vt:lpstr>
      <vt:lpstr>Reminder</vt:lpstr>
      <vt:lpstr>Step 1: Listen to Sound</vt:lpstr>
      <vt:lpstr>Step 2: Annoyance Rating</vt:lpstr>
      <vt:lpstr>Step 3: Confirm Response</vt:lpstr>
      <vt:lpstr>Step 4: Practice Session Completed</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737MAX Flight Test and Liner Research</dc:title>
  <dc:subject/>
  <dc:creator>test account</dc:creator>
  <cp:keywords/>
  <dc:description/>
  <cp:lastModifiedBy>Krishnamurthy, Siddhartha (LARC-D321)</cp:lastModifiedBy>
  <cp:revision>3342</cp:revision>
  <cp:lastPrinted>2021-10-13T14:22:46Z</cp:lastPrinted>
  <dcterms:created xsi:type="dcterms:W3CDTF">2012-10-19T13:37:45Z</dcterms:created>
  <dcterms:modified xsi:type="dcterms:W3CDTF">2022-06-28T18:18:22Z</dcterms:modified>
  <cp:category/>
</cp:coreProperties>
</file>