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4" r:id="rId2"/>
    <p:sldId id="406" r:id="rId3"/>
    <p:sldId id="295" r:id="rId4"/>
    <p:sldId id="434" r:id="rId5"/>
    <p:sldId id="435" r:id="rId6"/>
    <p:sldId id="436" r:id="rId7"/>
    <p:sldId id="437" r:id="rId8"/>
    <p:sldId id="442" r:id="rId9"/>
    <p:sldId id="438" r:id="rId10"/>
    <p:sldId id="439" r:id="rId11"/>
    <p:sldId id="4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37404-49C2-9DE2-D7C7-BB14587A7FBF}" name="Mcgee, Ramona L" initials="RLM" userId="Mcgee, Ramona L" providerId="None"/>
  <p188:author id="{8C5B763A-D99A-01B7-1AAC-E0730ACBEB61}" name="Meyers, John D (CTR)" initials="M(" userId="S::john.d.meyers@uscis.dhs.gov::da16ab64-cb61-4b27-9dd9-eb981c8a656f" providerId="AD"/>
  <p188:author id="{D53327C8-94BE-61F8-C1B6-D97ABB080F0E}" name="Tyler, Patrick T" initials="TPT" userId="S::Patrick.T.Tyler@uscis.dhs.gov::a7b81c79-5622-4f32-8aaf-edf01d0f08bb" providerId="AD"/>
  <p188:author id="{5F4428E7-16F3-ABED-1BE1-29E1D4204A41}" name="Sos, Natalie C (CTR)" initials="S(" userId="S::natalie.c.sos@uscis.dhs.gov::1dff846a-7176-48a4-9e4a-209abad6c7f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A984A-BC7F-4666-B98A-526063C42BFF}" v="1" dt="2022-09-09T12:58:41.629"/>
    <p1510:client id="{FED787D5-D68E-4964-82BE-48215960F5BF}" v="3" dt="2022-09-08T20:15:33.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p:restoredTop sz="94689"/>
  </p:normalViewPr>
  <p:slideViewPr>
    <p:cSldViewPr snapToGrid="0">
      <p:cViewPr varScale="1">
        <p:scale>
          <a:sx n="62" d="100"/>
          <a:sy n="62" d="100"/>
        </p:scale>
        <p:origin x="83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FBB73-0174-5448-9BE6-B56FAAAE1982}"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FCC0-F3D7-CD48-9772-67D9F53787EA}" type="slidenum">
              <a:rPr lang="en-US" smtClean="0"/>
              <a:t>‹#›</a:t>
            </a:fld>
            <a:endParaRPr lang="en-US"/>
          </a:p>
        </p:txBody>
      </p:sp>
    </p:spTree>
    <p:extLst>
      <p:ext uri="{BB962C8B-B14F-4D97-AF65-F5344CB8AC3E}">
        <p14:creationId xmlns:p14="http://schemas.microsoft.com/office/powerpoint/2010/main" val="245806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1D932D-33DD-FE4D-93A5-6B2F3E139F53}" type="slidenum">
              <a:rPr lang="en-US" smtClean="0"/>
              <a:t>1</a:t>
            </a:fld>
            <a:endParaRPr lang="en-US"/>
          </a:p>
        </p:txBody>
      </p:sp>
    </p:spTree>
    <p:extLst>
      <p:ext uri="{BB962C8B-B14F-4D97-AF65-F5344CB8AC3E}">
        <p14:creationId xmlns:p14="http://schemas.microsoft.com/office/powerpoint/2010/main" val="411699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11</a:t>
            </a:fld>
            <a:endParaRPr lang="en-US"/>
          </a:p>
        </p:txBody>
      </p:sp>
    </p:spTree>
    <p:extLst>
      <p:ext uri="{BB962C8B-B14F-4D97-AF65-F5344CB8AC3E}">
        <p14:creationId xmlns:p14="http://schemas.microsoft.com/office/powerpoint/2010/main" val="27197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3</a:t>
            </a:fld>
            <a:endParaRPr lang="en-US"/>
          </a:p>
        </p:txBody>
      </p:sp>
    </p:spTree>
    <p:extLst>
      <p:ext uri="{BB962C8B-B14F-4D97-AF65-F5344CB8AC3E}">
        <p14:creationId xmlns:p14="http://schemas.microsoft.com/office/powerpoint/2010/main" val="170561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4</a:t>
            </a:fld>
            <a:endParaRPr lang="en-US"/>
          </a:p>
        </p:txBody>
      </p:sp>
    </p:spTree>
    <p:extLst>
      <p:ext uri="{BB962C8B-B14F-4D97-AF65-F5344CB8AC3E}">
        <p14:creationId xmlns:p14="http://schemas.microsoft.com/office/powerpoint/2010/main" val="361215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5</a:t>
            </a:fld>
            <a:endParaRPr lang="en-US"/>
          </a:p>
        </p:txBody>
      </p:sp>
    </p:spTree>
    <p:extLst>
      <p:ext uri="{BB962C8B-B14F-4D97-AF65-F5344CB8AC3E}">
        <p14:creationId xmlns:p14="http://schemas.microsoft.com/office/powerpoint/2010/main" val="270813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6</a:t>
            </a:fld>
            <a:endParaRPr lang="en-US"/>
          </a:p>
        </p:txBody>
      </p:sp>
    </p:spTree>
    <p:extLst>
      <p:ext uri="{BB962C8B-B14F-4D97-AF65-F5344CB8AC3E}">
        <p14:creationId xmlns:p14="http://schemas.microsoft.com/office/powerpoint/2010/main" val="429121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7</a:t>
            </a:fld>
            <a:endParaRPr lang="en-US"/>
          </a:p>
        </p:txBody>
      </p:sp>
    </p:spTree>
    <p:extLst>
      <p:ext uri="{BB962C8B-B14F-4D97-AF65-F5344CB8AC3E}">
        <p14:creationId xmlns:p14="http://schemas.microsoft.com/office/powerpoint/2010/main" val="99701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8</a:t>
            </a:fld>
            <a:endParaRPr lang="en-US"/>
          </a:p>
        </p:txBody>
      </p:sp>
    </p:spTree>
    <p:extLst>
      <p:ext uri="{BB962C8B-B14F-4D97-AF65-F5344CB8AC3E}">
        <p14:creationId xmlns:p14="http://schemas.microsoft.com/office/powerpoint/2010/main" val="190023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9</a:t>
            </a:fld>
            <a:endParaRPr lang="en-US"/>
          </a:p>
        </p:txBody>
      </p:sp>
    </p:spTree>
    <p:extLst>
      <p:ext uri="{BB962C8B-B14F-4D97-AF65-F5344CB8AC3E}">
        <p14:creationId xmlns:p14="http://schemas.microsoft.com/office/powerpoint/2010/main" val="226495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171450">
              <a:lnSpc>
                <a:spcPct val="150000"/>
              </a:lnSpc>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1D932D-33DD-FE4D-93A5-6B2F3E139F53}" type="slidenum">
              <a:rPr lang="en-US" smtClean="0"/>
              <a:t>10</a:t>
            </a:fld>
            <a:endParaRPr lang="en-US"/>
          </a:p>
        </p:txBody>
      </p:sp>
    </p:spTree>
    <p:extLst>
      <p:ext uri="{BB962C8B-B14F-4D97-AF65-F5344CB8AC3E}">
        <p14:creationId xmlns:p14="http://schemas.microsoft.com/office/powerpoint/2010/main" val="350710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DFAB-D0F1-80C8-B963-A0CAA53F3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459A7F-87FD-BF73-0B4F-715D0F2FE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37D3F3-76A4-A6F1-E127-6BC8D6771D9D}"/>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5" name="Footer Placeholder 4">
            <a:extLst>
              <a:ext uri="{FF2B5EF4-FFF2-40B4-BE49-F238E27FC236}">
                <a16:creationId xmlns:a16="http://schemas.microsoft.com/office/drawing/2014/main" id="{7572F629-95C8-EBB0-CA5A-258FAE058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955FA-4A89-BA47-9413-F192C8EB1275}"/>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338403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5DD5-0401-53E9-D8D8-347AF8B11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7BEB9-DA59-201B-00CB-9E71EB451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96A8C-1BF0-D3EA-4C28-1618B4D85A3B}"/>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5" name="Footer Placeholder 4">
            <a:extLst>
              <a:ext uri="{FF2B5EF4-FFF2-40B4-BE49-F238E27FC236}">
                <a16:creationId xmlns:a16="http://schemas.microsoft.com/office/drawing/2014/main" id="{B5242868-836D-B9CF-7650-ABD1F0064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1F342-46C5-47AF-C745-FD8EDD516F0A}"/>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152880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1F2D6-C646-F005-09E6-E7C1A9B30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895DCD-F7FB-A8B7-BA7A-5628A3B04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2CAAA-7BFB-B5AF-6662-794132DA12A9}"/>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5" name="Footer Placeholder 4">
            <a:extLst>
              <a:ext uri="{FF2B5EF4-FFF2-40B4-BE49-F238E27FC236}">
                <a16:creationId xmlns:a16="http://schemas.microsoft.com/office/drawing/2014/main" id="{2E5CB449-D12E-F3DC-F3AD-0EBD8EA36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4B98C-29D1-C370-62C2-F433DE793A1D}"/>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281494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_coloured background">
    <p:bg>
      <p:bgPr>
        <a:gradFill>
          <a:gsLst>
            <a:gs pos="18000">
              <a:srgbClr val="003366"/>
            </a:gs>
            <a:gs pos="100000">
              <a:srgbClr val="173054"/>
            </a:gs>
          </a:gsLst>
          <a:lin ang="0" scaled="1"/>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BC112A-4896-7149-91FC-71C3CDD3BB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2913" y="707231"/>
            <a:ext cx="2213040" cy="663912"/>
          </a:xfrm>
          <a:prstGeom prst="rect">
            <a:avLst/>
          </a:prstGeom>
        </p:spPr>
      </p:pic>
      <p:sp>
        <p:nvSpPr>
          <p:cNvPr id="235" name="Text Placeholder 234">
            <a:extLst>
              <a:ext uri="{FF2B5EF4-FFF2-40B4-BE49-F238E27FC236}">
                <a16:creationId xmlns:a16="http://schemas.microsoft.com/office/drawing/2014/main" id="{4428070E-4463-4D66-8065-F93552D60E44}"/>
              </a:ext>
            </a:extLst>
          </p:cNvPr>
          <p:cNvSpPr>
            <a:spLocks noGrp="1"/>
          </p:cNvSpPr>
          <p:nvPr>
            <p:ph type="body" sz="quarter" idx="12" hasCustomPrompt="1"/>
          </p:nvPr>
        </p:nvSpPr>
        <p:spPr>
          <a:xfrm>
            <a:off x="425170" y="2684690"/>
            <a:ext cx="8342313" cy="849720"/>
          </a:xfrm>
          <a:prstGeom prst="rect">
            <a:avLst/>
          </a:prstGeom>
        </p:spPr>
        <p:txBody>
          <a:bodyPr lIns="0" tIns="0" rIns="0" bIns="0" anchor="b">
            <a:spAutoFit/>
          </a:bodyPr>
          <a:lstStyle>
            <a:lvl1pPr>
              <a:lnSpc>
                <a:spcPct val="90000"/>
              </a:lnSpc>
              <a:defRPr sz="6000" b="0" i="0">
                <a:solidFill>
                  <a:schemeClr val="bg1"/>
                </a:solidFill>
                <a:latin typeface="Avenir Book" panose="02000503020000020003" pitchFamily="2" charset="0"/>
              </a:defRPr>
            </a:lvl1pPr>
          </a:lstStyle>
          <a:p>
            <a:pPr lvl="0"/>
            <a:r>
              <a:rPr lang="en-US"/>
              <a:t>Title goes here</a:t>
            </a:r>
          </a:p>
        </p:txBody>
      </p:sp>
      <p:sp>
        <p:nvSpPr>
          <p:cNvPr id="237" name="Text Placeholder 236">
            <a:extLst>
              <a:ext uri="{FF2B5EF4-FFF2-40B4-BE49-F238E27FC236}">
                <a16:creationId xmlns:a16="http://schemas.microsoft.com/office/drawing/2014/main" id="{DF6B3794-3004-48E1-8F0F-88B7E9FEF016}"/>
              </a:ext>
            </a:extLst>
          </p:cNvPr>
          <p:cNvSpPr>
            <a:spLocks noGrp="1"/>
          </p:cNvSpPr>
          <p:nvPr>
            <p:ph type="body" sz="quarter" idx="13" hasCustomPrompt="1"/>
          </p:nvPr>
        </p:nvSpPr>
        <p:spPr>
          <a:xfrm>
            <a:off x="425170" y="3743325"/>
            <a:ext cx="5789612" cy="296491"/>
          </a:xfrm>
          <a:prstGeom prst="rect">
            <a:avLst/>
          </a:prstGeom>
        </p:spPr>
        <p:txBody>
          <a:bodyPr lIns="0" tIns="0" rIns="0" bIns="0">
            <a:spAutoFit/>
          </a:bodyPr>
          <a:lstStyle>
            <a:lvl1pPr marL="0" indent="0">
              <a:lnSpc>
                <a:spcPct val="110000"/>
              </a:lnSpc>
              <a:tabLst>
                <a:tab pos="3017838" algn="l"/>
              </a:tabLst>
              <a:defRPr sz="1800" b="0" i="0">
                <a:solidFill>
                  <a:schemeClr val="bg1"/>
                </a:solidFill>
                <a:latin typeface="Avenir Book" panose="02000503020000020003" pitchFamily="2" charset="0"/>
              </a:defRPr>
            </a:lvl1pPr>
          </a:lstStyle>
          <a:p>
            <a:pPr lvl="0"/>
            <a:r>
              <a:rPr lang="en-AU"/>
              <a:t>Subtitle or date</a:t>
            </a:r>
          </a:p>
        </p:txBody>
      </p:sp>
    </p:spTree>
    <p:extLst>
      <p:ext uri="{BB962C8B-B14F-4D97-AF65-F5344CB8AC3E}">
        <p14:creationId xmlns:p14="http://schemas.microsoft.com/office/powerpoint/2010/main" val="3680236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List of contents_coloured background">
    <p:bg>
      <p:bgPr>
        <a:gradFill>
          <a:gsLst>
            <a:gs pos="18000">
              <a:srgbClr val="003366"/>
            </a:gs>
            <a:gs pos="100000">
              <a:srgbClr val="173054"/>
            </a:gs>
          </a:gsLst>
          <a:lin ang="0" scaled="1"/>
        </a:gradFill>
        <a:effectLst/>
      </p:bgPr>
    </p:bg>
    <p:spTree>
      <p:nvGrpSpPr>
        <p:cNvPr id="1" name=""/>
        <p:cNvGrpSpPr/>
        <p:nvPr/>
      </p:nvGrpSpPr>
      <p:grpSpPr>
        <a:xfrm>
          <a:off x="0" y="0"/>
          <a:ext cx="0" cy="0"/>
          <a:chOff x="0" y="0"/>
          <a:chExt cx="0" cy="0"/>
        </a:xfrm>
      </p:grpSpPr>
      <p:sp>
        <p:nvSpPr>
          <p:cNvPr id="12" name="Text Placeholder 234">
            <a:extLst>
              <a:ext uri="{FF2B5EF4-FFF2-40B4-BE49-F238E27FC236}">
                <a16:creationId xmlns:a16="http://schemas.microsoft.com/office/drawing/2014/main" id="{6FFB6C87-25E7-EC41-8951-4A03911D076C}"/>
              </a:ext>
            </a:extLst>
          </p:cNvPr>
          <p:cNvSpPr>
            <a:spLocks noGrp="1"/>
          </p:cNvSpPr>
          <p:nvPr>
            <p:ph type="body" sz="quarter" idx="15" hasCustomPrompt="1"/>
          </p:nvPr>
        </p:nvSpPr>
        <p:spPr>
          <a:xfrm>
            <a:off x="2400828" y="2464104"/>
            <a:ext cx="7391400" cy="1828193"/>
          </a:xfrm>
          <a:prstGeom prst="rect">
            <a:avLst/>
          </a:prstGeom>
        </p:spPr>
        <p:txBody>
          <a:bodyPr wrap="square" lIns="0" tIns="0" rIns="0" bIns="0" anchor="ctr">
            <a:spAutoFit/>
          </a:bodyPr>
          <a:lstStyle>
            <a:lvl1pPr algn="ctr">
              <a:lnSpc>
                <a:spcPct val="90000"/>
              </a:lnSpc>
              <a:defRPr sz="4400" b="0" i="0">
                <a:solidFill>
                  <a:schemeClr val="bg1"/>
                </a:solidFill>
                <a:latin typeface="Avenir Book" panose="02000503020000020003" pitchFamily="2" charset="0"/>
              </a:defRPr>
            </a:lvl1pPr>
          </a:lstStyle>
          <a:p>
            <a:pPr lvl="0"/>
            <a:r>
              <a:rPr lang="en-AU"/>
              <a:t>“You can put</a:t>
            </a:r>
          </a:p>
          <a:p>
            <a:pPr lvl="0"/>
            <a:r>
              <a:rPr lang="en-AU"/>
              <a:t>a quote or a statement</a:t>
            </a:r>
          </a:p>
          <a:p>
            <a:pPr lvl="0"/>
            <a:r>
              <a:rPr lang="en-AU"/>
              <a:t>right here.”</a:t>
            </a:r>
          </a:p>
        </p:txBody>
      </p:sp>
      <p:sp>
        <p:nvSpPr>
          <p:cNvPr id="13" name="Text Placeholder 8">
            <a:extLst>
              <a:ext uri="{FF2B5EF4-FFF2-40B4-BE49-F238E27FC236}">
                <a16:creationId xmlns:a16="http://schemas.microsoft.com/office/drawing/2014/main" id="{157E4DD8-967F-744E-9BF3-581B824D78B3}"/>
              </a:ext>
            </a:extLst>
          </p:cNvPr>
          <p:cNvSpPr>
            <a:spLocks noGrp="1"/>
          </p:cNvSpPr>
          <p:nvPr>
            <p:ph type="body" sz="quarter" idx="21" hasCustomPrompt="1"/>
          </p:nvPr>
        </p:nvSpPr>
        <p:spPr>
          <a:xfrm>
            <a:off x="2400828" y="4502111"/>
            <a:ext cx="7391400" cy="263534"/>
          </a:xfrm>
        </p:spPr>
        <p:txBody>
          <a:bodyPr wrap="square" anchor="ctr">
            <a:spAutoFit/>
          </a:bodyPr>
          <a:lstStyle>
            <a:lvl1pPr algn="ctr">
              <a:lnSpc>
                <a:spcPct val="110000"/>
              </a:lnSpc>
              <a:defRPr sz="1600">
                <a:solidFill>
                  <a:schemeClr val="bg1"/>
                </a:solidFill>
                <a:latin typeface="Avenir Book" panose="02000503020000020003" pitchFamily="2" charset="0"/>
              </a:defRPr>
            </a:lvl1pPr>
          </a:lstStyle>
          <a:p>
            <a:pPr lvl="0"/>
            <a:r>
              <a:rPr lang="en-US"/>
              <a:t>Who said it?</a:t>
            </a:r>
          </a:p>
        </p:txBody>
      </p:sp>
      <p:sp>
        <p:nvSpPr>
          <p:cNvPr id="14" name="Slide Number Placeholder 4">
            <a:extLst>
              <a:ext uri="{FF2B5EF4-FFF2-40B4-BE49-F238E27FC236}">
                <a16:creationId xmlns:a16="http://schemas.microsoft.com/office/drawing/2014/main" id="{D7D73597-CFD5-334F-BEFC-C8AFCA5E8CAE}"/>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Source Sans Pro" panose="020B0503030403020204" pitchFamily="34" charset="77"/>
              </a:defRPr>
            </a:lvl1pPr>
          </a:lstStyle>
          <a:p>
            <a:fld id="{EF2F7A32-C1EA-4F7E-B0A2-7FCB5BFE90DE}" type="slidenum">
              <a:rPr lang="en-AU" smtClean="0"/>
              <a:pPr/>
              <a:t>‹#›</a:t>
            </a:fld>
            <a:endParaRPr lang="en-AU"/>
          </a:p>
        </p:txBody>
      </p:sp>
    </p:spTree>
    <p:extLst>
      <p:ext uri="{BB962C8B-B14F-4D97-AF65-F5344CB8AC3E}">
        <p14:creationId xmlns:p14="http://schemas.microsoft.com/office/powerpoint/2010/main" val="20769984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2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01">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551F8D0F-539E-43EB-9DCF-3D170B91703E}"/>
              </a:ext>
            </a:extLst>
          </p:cNvPr>
          <p:cNvSpPr>
            <a:spLocks noGrp="1"/>
          </p:cNvSpPr>
          <p:nvPr>
            <p:ph type="tbl" sz="quarter" idx="16" hasCustomPrompt="1"/>
          </p:nvPr>
        </p:nvSpPr>
        <p:spPr>
          <a:xfrm>
            <a:off x="442913" y="1730828"/>
            <a:ext cx="11306176" cy="4414249"/>
          </a:xfrm>
          <a:noFill/>
        </p:spPr>
        <p:txBody>
          <a:bodyPr lIns="108000" tIns="108000" rIns="0"/>
          <a:lstStyle>
            <a:lvl1pPr>
              <a:defRPr>
                <a:latin typeface="Avenir Book" panose="02000503020000020003" pitchFamily="2" charset="0"/>
              </a:defRPr>
            </a:lvl1pPr>
          </a:lstStyle>
          <a:p>
            <a:r>
              <a:rPr lang="en-AU"/>
              <a:t>Insert table here</a:t>
            </a:r>
          </a:p>
        </p:txBody>
      </p:sp>
      <p:sp>
        <p:nvSpPr>
          <p:cNvPr id="9" name="Slide Number Placeholder 4">
            <a:extLst>
              <a:ext uri="{FF2B5EF4-FFF2-40B4-BE49-F238E27FC236}">
                <a16:creationId xmlns:a16="http://schemas.microsoft.com/office/drawing/2014/main" id="{C45ACB01-2628-D048-BBC2-536716CE6C1E}"/>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Source Sans Pro" panose="020B0503030403020204" pitchFamily="34" charset="77"/>
              </a:defRPr>
            </a:lvl1pPr>
          </a:lstStyle>
          <a:p>
            <a:fld id="{EF2F7A32-C1EA-4F7E-B0A2-7FCB5BFE90DE}" type="slidenum">
              <a:rPr lang="en-AU" smtClean="0"/>
              <a:pPr/>
              <a:t>‹#›</a:t>
            </a:fld>
            <a:endParaRPr lang="en-AU"/>
          </a:p>
        </p:txBody>
      </p:sp>
      <p:sp>
        <p:nvSpPr>
          <p:cNvPr id="12" name="Title Placeholder 1">
            <a:extLst>
              <a:ext uri="{FF2B5EF4-FFF2-40B4-BE49-F238E27FC236}">
                <a16:creationId xmlns:a16="http://schemas.microsoft.com/office/drawing/2014/main" id="{219F0F1C-C132-1641-BE86-0AEA2B2B43F0}"/>
              </a:ext>
            </a:extLst>
          </p:cNvPr>
          <p:cNvSpPr>
            <a:spLocks noGrp="1"/>
          </p:cNvSpPr>
          <p:nvPr>
            <p:ph type="title" hasCustomPrompt="1"/>
          </p:nvPr>
        </p:nvSpPr>
        <p:spPr>
          <a:xfrm>
            <a:off x="442914" y="296864"/>
            <a:ext cx="8445500" cy="1076026"/>
          </a:xfrm>
          <a:prstGeom prst="rect">
            <a:avLst/>
          </a:prstGeom>
          <a:noFill/>
        </p:spPr>
        <p:txBody>
          <a:bodyPr vert="horz" lIns="0" tIns="0" rIns="0" bIns="0" rtlCol="0" anchor="b">
            <a:normAutofit/>
          </a:bodyPr>
          <a:lstStyle>
            <a:lvl1pPr>
              <a:defRPr b="0" i="0">
                <a:solidFill>
                  <a:srgbClr val="043464"/>
                </a:solidFill>
                <a:latin typeface="Avenir Book" panose="02000503020000020003" pitchFamily="2" charset="0"/>
              </a:defRPr>
            </a:lvl1pPr>
          </a:lstStyle>
          <a:p>
            <a:r>
              <a:rPr lang="en-US"/>
              <a:t>Title</a:t>
            </a:r>
            <a:endParaRPr lang="en-AU"/>
          </a:p>
        </p:txBody>
      </p:sp>
    </p:spTree>
    <p:extLst>
      <p:ext uri="{BB962C8B-B14F-4D97-AF65-F5344CB8AC3E}">
        <p14:creationId xmlns:p14="http://schemas.microsoft.com/office/powerpoint/2010/main" val="246277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FDBB-EBA9-BE2E-7525-BE4BB7A62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8B46E-9551-A0CC-0472-833DCD3487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F645-70C9-271A-D561-0D3D2A2974B4}"/>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5" name="Footer Placeholder 4">
            <a:extLst>
              <a:ext uri="{FF2B5EF4-FFF2-40B4-BE49-F238E27FC236}">
                <a16:creationId xmlns:a16="http://schemas.microsoft.com/office/drawing/2014/main" id="{943431E1-B92D-7314-A6B1-7B6326B4D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F2B4E-E690-6552-30F9-2ED9DCAD6721}"/>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376869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242C-DCAB-6014-0233-85634CDC3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E5441E-3EF7-51F9-ED5D-87C94036F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044AA-78DC-61C5-CAD6-B7C03E1C0033}"/>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5" name="Footer Placeholder 4">
            <a:extLst>
              <a:ext uri="{FF2B5EF4-FFF2-40B4-BE49-F238E27FC236}">
                <a16:creationId xmlns:a16="http://schemas.microsoft.com/office/drawing/2014/main" id="{F4503D91-3969-1DA8-5F6A-64C6FFC87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450A4-E9B4-66F0-2953-17C632CA739C}"/>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363520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CC9B-DE9C-A633-11E6-BC81EA5B0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97FEE7-EDAB-BA5B-8913-0EFEB6E6A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DA03CA-6A0F-A892-019F-CE6535555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3AA08-8779-3A1D-18E6-0271B073BA34}"/>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6" name="Footer Placeholder 5">
            <a:extLst>
              <a:ext uri="{FF2B5EF4-FFF2-40B4-BE49-F238E27FC236}">
                <a16:creationId xmlns:a16="http://schemas.microsoft.com/office/drawing/2014/main" id="{88EC3319-79D3-7E9E-3454-A3540A0EF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87FE6-8BBD-267F-B69A-73F8D2D89A7A}"/>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347489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E768-8F58-71A5-85EE-83DD4FC8E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7D3D4B-1C30-433F-573B-2819A4285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7BDEA-4B73-29E1-2CE3-39A64E0B3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55B0-BB73-5723-8C8C-FD1E9D2AF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CA5906-C6CB-8E2D-1D3D-71B36004F6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C37DB1-B334-90BC-5849-170728287440}"/>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8" name="Footer Placeholder 7">
            <a:extLst>
              <a:ext uri="{FF2B5EF4-FFF2-40B4-BE49-F238E27FC236}">
                <a16:creationId xmlns:a16="http://schemas.microsoft.com/office/drawing/2014/main" id="{A302CD57-C0A7-B1EC-7EA8-C5AE2F0F53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51B8D-1978-55FF-0C7C-902F3525A558}"/>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230587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065-F718-8AB2-653A-3D422AD703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5E4D6-F6BE-A032-2C0A-BA888CCF5E4A}"/>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4" name="Footer Placeholder 3">
            <a:extLst>
              <a:ext uri="{FF2B5EF4-FFF2-40B4-BE49-F238E27FC236}">
                <a16:creationId xmlns:a16="http://schemas.microsoft.com/office/drawing/2014/main" id="{E8C8E0C9-6B3A-0764-00F1-5977EA785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01868C-82A7-243B-45FF-F5A367A6727F}"/>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58099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D84D0-8D53-18E9-FDBC-7C7FDEFF3727}"/>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3" name="Footer Placeholder 2">
            <a:extLst>
              <a:ext uri="{FF2B5EF4-FFF2-40B4-BE49-F238E27FC236}">
                <a16:creationId xmlns:a16="http://schemas.microsoft.com/office/drawing/2014/main" id="{9748EF95-00FF-8F4C-ACF1-0BF4726A6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61653E-A362-D3D0-7645-7D70B3870730}"/>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388316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D5E5-54A7-F697-DC08-B9B68C86C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69ED6-370F-FB8C-4523-E917147C2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62E8E-B100-9FB9-51BE-56D355C22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56EEA-8C7C-0B7D-02F2-02B11C02D043}"/>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6" name="Footer Placeholder 5">
            <a:extLst>
              <a:ext uri="{FF2B5EF4-FFF2-40B4-BE49-F238E27FC236}">
                <a16:creationId xmlns:a16="http://schemas.microsoft.com/office/drawing/2014/main" id="{0308BB75-EBFD-7EF8-B4F8-70143CE66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A641D-2EB4-1B3F-19D5-CE29EBF00E86}"/>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48747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63A1-F5D2-8AA3-4041-22D393393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F6732-7CB3-3F03-A83E-E406B27AC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1A13C-6567-DCAD-CBD0-B9E453C38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54553E-2EC3-F923-D34B-142BA7F5C4E2}"/>
              </a:ext>
            </a:extLst>
          </p:cNvPr>
          <p:cNvSpPr>
            <a:spLocks noGrp="1"/>
          </p:cNvSpPr>
          <p:nvPr>
            <p:ph type="dt" sz="half" idx="10"/>
          </p:nvPr>
        </p:nvSpPr>
        <p:spPr/>
        <p:txBody>
          <a:bodyPr/>
          <a:lstStyle/>
          <a:p>
            <a:fld id="{403BA28F-F25E-6C45-862A-EEC3FC1E0C7B}" type="datetimeFigureOut">
              <a:rPr lang="en-US" smtClean="0"/>
              <a:t>9/12/2022</a:t>
            </a:fld>
            <a:endParaRPr lang="en-US"/>
          </a:p>
        </p:txBody>
      </p:sp>
      <p:sp>
        <p:nvSpPr>
          <p:cNvPr id="6" name="Footer Placeholder 5">
            <a:extLst>
              <a:ext uri="{FF2B5EF4-FFF2-40B4-BE49-F238E27FC236}">
                <a16:creationId xmlns:a16="http://schemas.microsoft.com/office/drawing/2014/main" id="{22EEB131-0EDF-AF32-AE57-60CDD1B3F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AAB06-2799-F94D-92D1-AC2D6954A6E4}"/>
              </a:ext>
            </a:extLst>
          </p:cNvPr>
          <p:cNvSpPr>
            <a:spLocks noGrp="1"/>
          </p:cNvSpPr>
          <p:nvPr>
            <p:ph type="sldNum" sz="quarter" idx="12"/>
          </p:nvPr>
        </p:nvSpPr>
        <p:spPr/>
        <p:txBody>
          <a:bodyPr/>
          <a:lstStyle/>
          <a:p>
            <a:fld id="{5333F2B4-0AFC-3F4F-8120-F89CBD21C5A6}" type="slidenum">
              <a:rPr lang="en-US" smtClean="0"/>
              <a:t>‹#›</a:t>
            </a:fld>
            <a:endParaRPr lang="en-US"/>
          </a:p>
        </p:txBody>
      </p:sp>
    </p:spTree>
    <p:extLst>
      <p:ext uri="{BB962C8B-B14F-4D97-AF65-F5344CB8AC3E}">
        <p14:creationId xmlns:p14="http://schemas.microsoft.com/office/powerpoint/2010/main" val="293335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2EB02-E1DB-3CD1-4BEB-EF7B7DC43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2DAFD-38AC-246D-822C-1D53848D7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C7935-E4E1-47E9-B112-AD36A8430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BA28F-F25E-6C45-862A-EEC3FC1E0C7B}" type="datetimeFigureOut">
              <a:rPr lang="en-US" smtClean="0"/>
              <a:t>9/12/2022</a:t>
            </a:fld>
            <a:endParaRPr lang="en-US"/>
          </a:p>
        </p:txBody>
      </p:sp>
      <p:sp>
        <p:nvSpPr>
          <p:cNvPr id="5" name="Footer Placeholder 4">
            <a:extLst>
              <a:ext uri="{FF2B5EF4-FFF2-40B4-BE49-F238E27FC236}">
                <a16:creationId xmlns:a16="http://schemas.microsoft.com/office/drawing/2014/main" id="{A44B374B-B096-D039-37E8-1721592B4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38E24-F2A9-B369-A977-318EB134C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3F2B4-0AFC-3F4F-8120-F89CBD21C5A6}" type="slidenum">
              <a:rPr lang="en-US" smtClean="0"/>
              <a:t>‹#›</a:t>
            </a:fld>
            <a:endParaRPr lang="en-US"/>
          </a:p>
        </p:txBody>
      </p:sp>
    </p:spTree>
    <p:extLst>
      <p:ext uri="{BB962C8B-B14F-4D97-AF65-F5344CB8AC3E}">
        <p14:creationId xmlns:p14="http://schemas.microsoft.com/office/powerpoint/2010/main" val="166147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990F5-7FD8-2D40-9DC1-EDFF145A89F2}"/>
              </a:ext>
            </a:extLst>
          </p:cNvPr>
          <p:cNvSpPr>
            <a:spLocks noGrp="1"/>
          </p:cNvSpPr>
          <p:nvPr>
            <p:ph type="body" sz="quarter" idx="12"/>
          </p:nvPr>
        </p:nvSpPr>
        <p:spPr>
          <a:xfrm>
            <a:off x="425172" y="1853694"/>
            <a:ext cx="8342313" cy="1680717"/>
          </a:xfrm>
        </p:spPr>
        <p:txBody>
          <a:bodyPr/>
          <a:lstStyle/>
          <a:p>
            <a:pPr marL="0" indent="0">
              <a:buNone/>
            </a:pPr>
            <a:r>
              <a:rPr lang="en-US"/>
              <a:t>I-589 Location Validation Copy Deck</a:t>
            </a:r>
          </a:p>
        </p:txBody>
      </p:sp>
    </p:spTree>
    <p:extLst>
      <p:ext uri="{BB962C8B-B14F-4D97-AF65-F5344CB8AC3E}">
        <p14:creationId xmlns:p14="http://schemas.microsoft.com/office/powerpoint/2010/main" val="404131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3" y="213429"/>
            <a:ext cx="7414413" cy="639928"/>
          </a:xfrm>
        </p:spPr>
        <p:txBody>
          <a:bodyPr>
            <a:noAutofit/>
          </a:bodyPr>
          <a:lstStyle/>
          <a:p>
            <a:r>
              <a:rPr lang="en-US" sz="2800"/>
              <a:t>Scenario: Identified as outside the US</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F56B62-B2E1-16CF-C994-103BA05EA2A4}"/>
              </a:ext>
            </a:extLst>
          </p:cNvPr>
          <p:cNvSpPr txBox="1"/>
          <p:nvPr/>
        </p:nvSpPr>
        <p:spPr>
          <a:xfrm>
            <a:off x="7429631" y="94593"/>
            <a:ext cx="4527449" cy="3677930"/>
          </a:xfrm>
          <a:prstGeom prst="rect">
            <a:avLst/>
          </a:prstGeom>
          <a:noFill/>
        </p:spPr>
        <p:txBody>
          <a:bodyPr wrap="square" lIns="0" tIns="0" rIns="0" bIns="45720" rtlCol="0" anchor="t">
            <a:spAutoFit/>
          </a:bodyPr>
          <a:lstStyle/>
          <a:p>
            <a:r>
              <a:rPr lang="en-US" sz="1000" b="1" dirty="0">
                <a:latin typeface="Avenir Book" panose="02000503020000020003"/>
              </a:rPr>
              <a:t>Copy:</a:t>
            </a:r>
          </a:p>
          <a:p>
            <a:endParaRPr lang="en-US" sz="1000" dirty="0">
              <a:latin typeface="Avenir Book" panose="02000503020000020003"/>
            </a:endParaRPr>
          </a:p>
          <a:p>
            <a:endParaRPr lang="en-US" sz="1000" dirty="0">
              <a:latin typeface="Avenir Book" panose="02000503020000020003"/>
              <a:ea typeface="+mn-lt"/>
              <a:cs typeface="+mn-lt"/>
            </a:endParaRPr>
          </a:p>
          <a:p>
            <a:r>
              <a:rPr lang="en-US" sz="1000" b="1" dirty="0">
                <a:latin typeface="Avenir Book" panose="02000503020000020003"/>
              </a:rPr>
              <a:t>[Alert – Warning]</a:t>
            </a:r>
            <a:endParaRPr lang="en-US" sz="1000" b="1" dirty="0">
              <a:latin typeface="Avenir Book" panose="02000503020000020003"/>
              <a:ea typeface="+mn-lt"/>
              <a:cs typeface="+mn-lt"/>
            </a:endParaRPr>
          </a:p>
          <a:p>
            <a:r>
              <a:rPr lang="en-US" sz="1000" dirty="0">
                <a:latin typeface="Avenir Book" panose="02000503020000020003"/>
                <a:ea typeface="+mn-lt"/>
                <a:cs typeface="+mn-lt"/>
              </a:rPr>
              <a:t>[H4] USCIS cannot confirm your location is in the United States.</a:t>
            </a:r>
          </a:p>
          <a:p>
            <a:endParaRPr lang="en-US" sz="1000" dirty="0">
              <a:latin typeface="Avenir Book" panose="02000503020000020003"/>
              <a:ea typeface="+mn-lt"/>
              <a:cs typeface="+mn-lt"/>
            </a:endParaRPr>
          </a:p>
          <a:p>
            <a:r>
              <a:rPr lang="en-US" sz="1000" dirty="0">
                <a:latin typeface="Avenir Book" panose="02000503020000020003"/>
                <a:ea typeface="+mn-lt"/>
                <a:cs typeface="+mn-lt"/>
              </a:rPr>
              <a:t>[body]</a:t>
            </a:r>
          </a:p>
          <a:p>
            <a:endParaRPr lang="en-US" sz="1000" dirty="0">
              <a:latin typeface="Avenir Book" panose="02000503020000020003"/>
            </a:endParaRPr>
          </a:p>
          <a:p>
            <a:r>
              <a:rPr lang="en-US" sz="1000" dirty="0">
                <a:effectLst/>
                <a:latin typeface="Avenir Book" panose="02000503020000020003"/>
              </a:rPr>
              <a:t>We cannot confirm that you are physically present in the United States or at a U.S. port of entry. Your device or internet browser may be blocking location services. If you wish to file Form I-589 online, you must enable location services on your device or internet browser before returning to this page. </a:t>
            </a:r>
          </a:p>
          <a:p>
            <a:endParaRPr lang="en-US" sz="1000" dirty="0">
              <a:latin typeface="Avenir Book" panose="02000503020000020003"/>
            </a:endParaRPr>
          </a:p>
          <a:p>
            <a:r>
              <a:rPr lang="en-US" sz="1000" dirty="0">
                <a:effectLst/>
                <a:latin typeface="Avenir Book" panose="02000503020000020003"/>
              </a:rPr>
              <a:t>You are under no obligation to share your location data with USCIS. However, failure to provide your location data will make you ineligible to file Form I-589 online. </a:t>
            </a:r>
          </a:p>
          <a:p>
            <a:endParaRPr lang="en-US" sz="1000" dirty="0">
              <a:effectLst/>
              <a:latin typeface="Avenir Book" panose="02000503020000020003"/>
            </a:endParaRPr>
          </a:p>
          <a:p>
            <a:r>
              <a:rPr lang="en-US" sz="1000" dirty="0">
                <a:effectLst/>
                <a:latin typeface="Avenir Book" panose="02000503020000020003"/>
              </a:rPr>
              <a:t>You may print a paper version of Form I-589 from our website [insert link], but you still must be physically present in the United States or seeking admission at a U.S. port of entry before you can file your Form I-589 with USCIS. </a:t>
            </a:r>
          </a:p>
          <a:p>
            <a:endParaRPr lang="en-US" sz="1600" dirty="0">
              <a:solidFill>
                <a:srgbClr val="0000FF"/>
              </a:solidFill>
              <a:highlight>
                <a:srgbClr val="FFFF00"/>
              </a:highlight>
              <a:latin typeface="Segoe UI" panose="020B0502040204020203" pitchFamily="34" charset="0"/>
            </a:endParaRPr>
          </a:p>
          <a:p>
            <a:endParaRPr lang="en-US" sz="1000" dirty="0">
              <a:solidFill>
                <a:srgbClr val="000000"/>
              </a:solidFill>
              <a:effectLst/>
              <a:latin typeface="Segoe UI" panose="020B0502040204020203" pitchFamily="34" charset="0"/>
            </a:endParaRPr>
          </a:p>
          <a:p>
            <a:endParaRPr lang="en-US" sz="1000" dirty="0">
              <a:solidFill>
                <a:srgbClr val="000000"/>
              </a:solidFill>
            </a:endParaRPr>
          </a:p>
          <a:p>
            <a:endParaRPr lang="en-US" sz="1000" dirty="0">
              <a:solidFill>
                <a:srgbClr val="000000"/>
              </a:solidFill>
              <a:latin typeface="Avenir Book" panose="02000503020000020003" pitchFamily="2"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D210F7F7-4CB2-4E56-BB1A-2C5C866B7536}"/>
              </a:ext>
            </a:extLst>
          </p:cNvPr>
          <p:cNvPicPr>
            <a:picLocks noChangeAspect="1"/>
          </p:cNvPicPr>
          <p:nvPr/>
        </p:nvPicPr>
        <p:blipFill>
          <a:blip r:embed="rId3"/>
          <a:stretch>
            <a:fillRect/>
          </a:stretch>
        </p:blipFill>
        <p:spPr>
          <a:xfrm>
            <a:off x="1428647" y="918991"/>
            <a:ext cx="2872595" cy="6108752"/>
          </a:xfrm>
          <a:prstGeom prst="rect">
            <a:avLst/>
          </a:prstGeom>
        </p:spPr>
      </p:pic>
    </p:spTree>
    <p:extLst>
      <p:ext uri="{BB962C8B-B14F-4D97-AF65-F5344CB8AC3E}">
        <p14:creationId xmlns:p14="http://schemas.microsoft.com/office/powerpoint/2010/main" val="262095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3" y="213429"/>
            <a:ext cx="7414413" cy="639928"/>
          </a:xfrm>
        </p:spPr>
        <p:txBody>
          <a:bodyPr>
            <a:noAutofit/>
          </a:bodyPr>
          <a:lstStyle/>
          <a:p>
            <a:r>
              <a:rPr lang="en-US" sz="2800"/>
              <a:t>Scenario: Doesn’t consent to location sharing</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7332307" y="74823"/>
            <a:ext cx="4527449" cy="3893374"/>
          </a:xfrm>
          <a:prstGeom prst="rect">
            <a:avLst/>
          </a:prstGeom>
          <a:noFill/>
        </p:spPr>
        <p:txBody>
          <a:bodyPr wrap="square" lIns="0" tIns="0" rIns="0" bIns="45720" rtlCol="0" anchor="t">
            <a:spAutoFit/>
          </a:bodyPr>
          <a:lstStyle/>
          <a:p>
            <a:r>
              <a:rPr lang="en-US" sz="1000" b="1" dirty="0">
                <a:latin typeface="Avenir Book" panose="02000503020000020003"/>
              </a:rPr>
              <a:t>Copy:</a:t>
            </a:r>
          </a:p>
          <a:p>
            <a:endParaRPr lang="en-US" sz="1000" dirty="0">
              <a:latin typeface="Avenir Book" panose="02000503020000020003"/>
            </a:endParaRPr>
          </a:p>
          <a:p>
            <a:endParaRPr lang="en-US" sz="1000" dirty="0">
              <a:latin typeface="Avenir Book" panose="02000503020000020003"/>
              <a:ea typeface="+mn-lt"/>
              <a:cs typeface="+mn-lt"/>
            </a:endParaRPr>
          </a:p>
          <a:p>
            <a:r>
              <a:rPr lang="en-US" sz="1000" b="1" dirty="0">
                <a:latin typeface="Avenir Book" panose="02000503020000020003"/>
              </a:rPr>
              <a:t>[Alert – Warning]</a:t>
            </a:r>
            <a:endParaRPr lang="en-US" sz="1000" b="1" dirty="0">
              <a:latin typeface="Avenir Book" panose="02000503020000020003"/>
              <a:ea typeface="+mn-lt"/>
              <a:cs typeface="+mn-lt"/>
            </a:endParaRPr>
          </a:p>
          <a:p>
            <a:r>
              <a:rPr lang="en-US" sz="1000" dirty="0">
                <a:latin typeface="Avenir Book" panose="02000503020000020003"/>
                <a:ea typeface="+mn-lt"/>
                <a:cs typeface="+mn-lt"/>
              </a:rPr>
              <a:t>[H4] USCIS cannot confirm your location is in the United States.</a:t>
            </a:r>
          </a:p>
          <a:p>
            <a:endParaRPr lang="en-US" sz="1000" dirty="0">
              <a:latin typeface="Avenir Book" panose="02000503020000020003"/>
              <a:ea typeface="+mn-lt"/>
              <a:cs typeface="+mn-lt"/>
            </a:endParaRPr>
          </a:p>
          <a:p>
            <a:r>
              <a:rPr lang="en-US" sz="1000" dirty="0">
                <a:latin typeface="Avenir Book" panose="02000503020000020003"/>
                <a:ea typeface="+mn-lt"/>
                <a:cs typeface="+mn-lt"/>
              </a:rPr>
              <a:t>[body]</a:t>
            </a:r>
          </a:p>
          <a:p>
            <a:endParaRPr lang="en-US" sz="1000" dirty="0">
              <a:latin typeface="Avenir Book" panose="02000503020000020003"/>
            </a:endParaRPr>
          </a:p>
          <a:p>
            <a:endParaRPr lang="en-US" sz="1000" dirty="0">
              <a:latin typeface="Avenir Book" panose="02000503020000020003"/>
            </a:endParaRPr>
          </a:p>
          <a:p>
            <a:r>
              <a:rPr lang="en-US" sz="1000" dirty="0">
                <a:effectLst/>
                <a:latin typeface="Avenir Book" panose="02000503020000020003"/>
              </a:rPr>
              <a:t>We cannot confirm that you are physically present in the United States or at a U.S. port of entry.  It appears that you have not consented to sharing your location or </a:t>
            </a:r>
            <a:r>
              <a:rPr lang="en-US" sz="1000">
                <a:effectLst/>
                <a:latin typeface="Avenir Book" panose="02000503020000020003"/>
              </a:rPr>
              <a:t>that your </a:t>
            </a:r>
            <a:r>
              <a:rPr lang="en-US" sz="1000" dirty="0">
                <a:effectLst/>
                <a:latin typeface="Avenir Book" panose="02000503020000020003"/>
              </a:rPr>
              <a:t>device or internet browser may be blocking location services. If you wish to file Form I-589 online, you must enable location services on your device or internet browser before returning to this page or consent to sharing your location. </a:t>
            </a:r>
          </a:p>
          <a:p>
            <a:endParaRPr lang="en-US" sz="1000" dirty="0">
              <a:latin typeface="Avenir Book" panose="02000503020000020003"/>
            </a:endParaRPr>
          </a:p>
          <a:p>
            <a:r>
              <a:rPr lang="en-US" sz="1000" dirty="0">
                <a:effectLst/>
                <a:latin typeface="Avenir Book" panose="02000503020000020003"/>
              </a:rPr>
              <a:t>You are under no obligation to share your location data with USCIS. However, failure to provide your location data will make you ineligible to file Form I-589 online. </a:t>
            </a:r>
          </a:p>
          <a:p>
            <a:endParaRPr lang="en-US" sz="1000" dirty="0">
              <a:effectLst/>
              <a:latin typeface="Avenir Book" panose="02000503020000020003"/>
            </a:endParaRPr>
          </a:p>
          <a:p>
            <a:r>
              <a:rPr lang="en-US" sz="1000" dirty="0">
                <a:effectLst/>
                <a:latin typeface="Avenir Book" panose="02000503020000020003"/>
              </a:rPr>
              <a:t>You may print a paper version of Form I-589 from our website [insert link], but you still must be physically present in the United States or seeking admission at a U.S. port of entry before you can file your Form I-589 with USCIS. </a:t>
            </a:r>
          </a:p>
          <a:p>
            <a:endParaRPr lang="en-US" sz="1000" dirty="0">
              <a:solidFill>
                <a:srgbClr val="0000FF"/>
              </a:solidFill>
              <a:highlight>
                <a:srgbClr val="FFFF00"/>
              </a:highlight>
              <a:latin typeface="Segoe UI" panose="020B0502040204020203" pitchFamily="34" charset="0"/>
            </a:endParaRPr>
          </a:p>
          <a:p>
            <a:endParaRPr lang="en-US" sz="1000" strike="sngStrike" dirty="0">
              <a:solidFill>
                <a:srgbClr val="FF0000"/>
              </a:solidFill>
              <a:latin typeface="Graphik"/>
            </a:endParaRPr>
          </a:p>
          <a:p>
            <a:endParaRPr lang="en-US" sz="1000" dirty="0">
              <a:solidFill>
                <a:srgbClr val="FF0000"/>
              </a:solidFill>
              <a:ea typeface="+mn-lt"/>
              <a:cs typeface="+mn-lt"/>
            </a:endParaRPr>
          </a:p>
          <a:p>
            <a:endParaRPr lang="en-US" sz="1000" dirty="0">
              <a:solidFill>
                <a:srgbClr val="FF0000"/>
              </a:solidFill>
            </a:endParaRPr>
          </a:p>
        </p:txBody>
      </p:sp>
      <p:pic>
        <p:nvPicPr>
          <p:cNvPr id="3" name="Picture 2" descr="Text&#10;&#10;Description automatically generated">
            <a:extLst>
              <a:ext uri="{FF2B5EF4-FFF2-40B4-BE49-F238E27FC236}">
                <a16:creationId xmlns:a16="http://schemas.microsoft.com/office/drawing/2014/main" id="{D9BB24A8-27C7-4DCF-A60E-E059E156B2A0}"/>
              </a:ext>
            </a:extLst>
          </p:cNvPr>
          <p:cNvPicPr>
            <a:picLocks noChangeAspect="1"/>
          </p:cNvPicPr>
          <p:nvPr/>
        </p:nvPicPr>
        <p:blipFill>
          <a:blip r:embed="rId3"/>
          <a:stretch>
            <a:fillRect/>
          </a:stretch>
        </p:blipFill>
        <p:spPr>
          <a:xfrm>
            <a:off x="2232197" y="853357"/>
            <a:ext cx="2750264" cy="5895879"/>
          </a:xfrm>
          <a:prstGeom prst="rect">
            <a:avLst/>
          </a:prstGeom>
        </p:spPr>
      </p:pic>
    </p:spTree>
    <p:extLst>
      <p:ext uri="{BB962C8B-B14F-4D97-AF65-F5344CB8AC3E}">
        <p14:creationId xmlns:p14="http://schemas.microsoft.com/office/powerpoint/2010/main" val="284893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CF348-AB66-A0B8-90F4-9C9CC059B055}"/>
              </a:ext>
            </a:extLst>
          </p:cNvPr>
          <p:cNvSpPr>
            <a:spLocks noGrp="1"/>
          </p:cNvSpPr>
          <p:nvPr>
            <p:ph type="body" sz="quarter" idx="15"/>
          </p:nvPr>
        </p:nvSpPr>
        <p:spPr>
          <a:xfrm>
            <a:off x="2400828" y="2995820"/>
            <a:ext cx="7391400" cy="764761"/>
          </a:xfrm>
        </p:spPr>
        <p:txBody>
          <a:bodyPr/>
          <a:lstStyle/>
          <a:p>
            <a:pPr marL="0" indent="0">
              <a:buNone/>
            </a:pPr>
            <a:r>
              <a:rPr lang="en-US" sz="5400" b="1">
                <a:ea typeface="Source Sans Pro Light"/>
                <a:cs typeface="Arial"/>
              </a:rPr>
              <a:t>Location Verification</a:t>
            </a:r>
            <a:endParaRPr lang="en-US" sz="5400" b="1"/>
          </a:p>
        </p:txBody>
      </p:sp>
      <p:sp>
        <p:nvSpPr>
          <p:cNvPr id="3" name="Text Placeholder 2">
            <a:extLst>
              <a:ext uri="{FF2B5EF4-FFF2-40B4-BE49-F238E27FC236}">
                <a16:creationId xmlns:a16="http://schemas.microsoft.com/office/drawing/2014/main" id="{B1568F06-8795-ECF7-BF5D-4FE1DA956816}"/>
              </a:ext>
            </a:extLst>
          </p:cNvPr>
          <p:cNvSpPr>
            <a:spLocks noGrp="1"/>
          </p:cNvSpPr>
          <p:nvPr>
            <p:ph type="body" sz="quarter" idx="21"/>
          </p:nvPr>
        </p:nvSpPr>
        <p:spPr>
          <a:xfrm>
            <a:off x="2400828" y="4320525"/>
            <a:ext cx="7391400" cy="626710"/>
          </a:xfrm>
        </p:spPr>
        <p:txBody>
          <a:bodyPr/>
          <a:lstStyle/>
          <a:p>
            <a:pPr marL="0" indent="0">
              <a:buNone/>
            </a:pPr>
            <a:r>
              <a:rPr lang="en-US">
                <a:latin typeface="Avenir Book"/>
                <a:ea typeface="Source Sans Pro"/>
                <a:cs typeface="Arial"/>
              </a:rPr>
              <a:t>This flow shows when a user starts the I-589 and is requested to allow location services to verify that they are in the United States.</a:t>
            </a:r>
            <a:endParaRPr lang="en-US">
              <a:latin typeface="Avenir Book"/>
            </a:endParaRPr>
          </a:p>
        </p:txBody>
      </p:sp>
      <p:sp>
        <p:nvSpPr>
          <p:cNvPr id="4" name="Slide Number Placeholder 3">
            <a:extLst>
              <a:ext uri="{FF2B5EF4-FFF2-40B4-BE49-F238E27FC236}">
                <a16:creationId xmlns:a16="http://schemas.microsoft.com/office/drawing/2014/main" id="{A3389B49-B4A8-5A05-13BA-F1A0862BEDBE}"/>
              </a:ext>
            </a:extLst>
          </p:cNvPr>
          <p:cNvSpPr>
            <a:spLocks noGrp="1"/>
          </p:cNvSpPr>
          <p:nvPr>
            <p:ph type="sldNum" sz="quarter" idx="4"/>
          </p:nvPr>
        </p:nvSpPr>
        <p:spPr/>
        <p:txBody>
          <a:bodyPr/>
          <a:lstStyle/>
          <a:p>
            <a:fld id="{EF2F7A32-C1EA-4F7E-B0A2-7FCB5BFE90DE}" type="slidenum">
              <a:rPr lang="en-AU" smtClean="0"/>
              <a:pPr/>
              <a:t>2</a:t>
            </a:fld>
            <a:endParaRPr lang="en-AU"/>
          </a:p>
        </p:txBody>
      </p:sp>
    </p:spTree>
    <p:extLst>
      <p:ext uri="{BB962C8B-B14F-4D97-AF65-F5344CB8AC3E}">
        <p14:creationId xmlns:p14="http://schemas.microsoft.com/office/powerpoint/2010/main" val="16828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2" y="74823"/>
            <a:ext cx="7414413" cy="639928"/>
          </a:xfrm>
        </p:spPr>
        <p:txBody>
          <a:bodyPr>
            <a:noAutofit/>
          </a:bodyPr>
          <a:lstStyle/>
          <a:p>
            <a:r>
              <a:rPr lang="en-US" sz="2800"/>
              <a:t>File a Form Page</a:t>
            </a:r>
            <a:endParaRPr lang="en-US" sz="1600"/>
          </a:p>
        </p:txBody>
      </p:sp>
      <p:sp>
        <p:nvSpPr>
          <p:cNvPr id="9" name="TextBox 8">
            <a:extLst>
              <a:ext uri="{FF2B5EF4-FFF2-40B4-BE49-F238E27FC236}">
                <a16:creationId xmlns:a16="http://schemas.microsoft.com/office/drawing/2014/main" id="{39469B13-98D7-5A67-AE16-F97DE52E93E0}"/>
              </a:ext>
            </a:extLst>
          </p:cNvPr>
          <p:cNvSpPr txBox="1"/>
          <p:nvPr/>
        </p:nvSpPr>
        <p:spPr>
          <a:xfrm>
            <a:off x="7440329" y="225182"/>
            <a:ext cx="4527449" cy="1400383"/>
          </a:xfrm>
          <a:prstGeom prst="rect">
            <a:avLst/>
          </a:prstGeom>
          <a:noFill/>
        </p:spPr>
        <p:txBody>
          <a:bodyPr wrap="square" lIns="0" tIns="0" rIns="0" bIns="45720" rtlCol="0" anchor="t">
            <a:spAutoFit/>
          </a:bodyPr>
          <a:lstStyle/>
          <a:p>
            <a:r>
              <a:rPr lang="en-US" sz="1100" b="1">
                <a:solidFill>
                  <a:srgbClr val="000000"/>
                </a:solidFill>
                <a:latin typeface="Avenir Book"/>
              </a:rPr>
              <a:t>Copy:</a:t>
            </a:r>
          </a:p>
          <a:p>
            <a:endParaRPr lang="en-US" sz="1100">
              <a:solidFill>
                <a:srgbClr val="000000"/>
              </a:solidFill>
              <a:latin typeface="Avenir Book" panose="02000503020000020003" pitchFamily="2" charset="0"/>
            </a:endParaRPr>
          </a:p>
          <a:p>
            <a:r>
              <a:rPr lang="en-US" sz="1100" b="1">
                <a:solidFill>
                  <a:srgbClr val="000000"/>
                </a:solidFill>
                <a:latin typeface="Avenir Book"/>
              </a:rPr>
              <a:t>No updates</a:t>
            </a:r>
            <a:endParaRPr lang="en-US"/>
          </a:p>
          <a:p>
            <a:endParaRPr lang="en-US" sz="1100">
              <a:solidFill>
                <a:srgbClr val="000000"/>
              </a:solidFill>
            </a:endParaRPr>
          </a:p>
          <a:p>
            <a:endParaRPr lang="en-US" sz="1100">
              <a:solidFill>
                <a:srgbClr val="000000"/>
              </a:solidFill>
              <a:latin typeface="Graphik"/>
            </a:endParaRPr>
          </a:p>
          <a:p>
            <a:endParaRPr lang="en-US" sz="1100">
              <a:solidFill>
                <a:srgbClr val="000000"/>
              </a:solidFill>
              <a:latin typeface="Graphik"/>
            </a:endParaRPr>
          </a:p>
          <a:p>
            <a:endParaRPr lang="en-US" sz="1100">
              <a:solidFill>
                <a:srgbClr val="000000"/>
              </a:solidFill>
              <a:latin typeface="Graphik"/>
            </a:endParaRPr>
          </a:p>
          <a:p>
            <a:endParaRPr lang="en-US" sz="1100">
              <a:solidFill>
                <a:srgbClr val="000000"/>
              </a:solidFill>
              <a:latin typeface="Avenir Book" panose="02000503020000020003" pitchFamily="2" charset="0"/>
            </a:endParaRPr>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sp>
        <p:nvSpPr>
          <p:cNvPr id="10" name="TextBox 9">
            <a:extLst>
              <a:ext uri="{FF2B5EF4-FFF2-40B4-BE49-F238E27FC236}">
                <a16:creationId xmlns:a16="http://schemas.microsoft.com/office/drawing/2014/main" id="{AA3ADC20-399F-AB93-79AD-1197BBF1E52C}"/>
              </a:ext>
            </a:extLst>
          </p:cNvPr>
          <p:cNvSpPr txBox="1"/>
          <p:nvPr/>
        </p:nvSpPr>
        <p:spPr>
          <a:xfrm>
            <a:off x="7440329" y="5288378"/>
            <a:ext cx="4527449" cy="892552"/>
          </a:xfrm>
          <a:prstGeom prst="rect">
            <a:avLst/>
          </a:prstGeom>
          <a:noFill/>
        </p:spPr>
        <p:txBody>
          <a:bodyPr wrap="square" lIns="0" tIns="0" rIns="0" bIns="45720" rtlCol="0" anchor="t">
            <a:spAutoFit/>
          </a:bodyPr>
          <a:lstStyle/>
          <a:p>
            <a:r>
              <a:rPr lang="en-US" sz="1100" b="1">
                <a:latin typeface="Avenir Book"/>
              </a:rPr>
              <a:t>Notes:</a:t>
            </a:r>
          </a:p>
          <a:p>
            <a:endParaRPr lang="en-US" sz="1100" b="1">
              <a:latin typeface="Avenir Book" panose="02000503020000020003" pitchFamily="2" charset="0"/>
            </a:endParaRPr>
          </a:p>
          <a:p>
            <a:endParaRPr lang="en-US" sz="1100" b="1">
              <a:latin typeface="Avenir Book"/>
            </a:endParaRPr>
          </a:p>
          <a:p>
            <a:endParaRPr lang="en-US" sz="1100" b="1">
              <a:latin typeface="Avenir Book" panose="02000503020000020003" pitchFamily="2" charset="0"/>
            </a:endParaRPr>
          </a:p>
          <a:p>
            <a:endParaRPr lang="en-US" sz="11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441429" y="486247"/>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E0B763C-69A9-3818-1F70-9EDEB84DA22C}"/>
              </a:ext>
            </a:extLst>
          </p:cNvPr>
          <p:cNvCxnSpPr>
            <a:cxnSpLocks/>
          </p:cNvCxnSpPr>
          <p:nvPr/>
        </p:nvCxnSpPr>
        <p:spPr>
          <a:xfrm>
            <a:off x="7432983" y="5541003"/>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F0535B4-6AF1-39A2-B011-8BF66F92A4D4}"/>
              </a:ext>
            </a:extLst>
          </p:cNvPr>
          <p:cNvPicPr>
            <a:picLocks noChangeAspect="1"/>
          </p:cNvPicPr>
          <p:nvPr/>
        </p:nvPicPr>
        <p:blipFill>
          <a:blip r:embed="rId3"/>
          <a:stretch>
            <a:fillRect/>
          </a:stretch>
        </p:blipFill>
        <p:spPr>
          <a:xfrm>
            <a:off x="826955" y="935016"/>
            <a:ext cx="5586331" cy="5245914"/>
          </a:xfrm>
          <a:prstGeom prst="rect">
            <a:avLst/>
          </a:prstGeom>
        </p:spPr>
      </p:pic>
    </p:spTree>
    <p:extLst>
      <p:ext uri="{BB962C8B-B14F-4D97-AF65-F5344CB8AC3E}">
        <p14:creationId xmlns:p14="http://schemas.microsoft.com/office/powerpoint/2010/main" val="273776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2" y="74823"/>
            <a:ext cx="7414413" cy="639928"/>
          </a:xfrm>
        </p:spPr>
        <p:txBody>
          <a:bodyPr>
            <a:noAutofit/>
          </a:bodyPr>
          <a:lstStyle/>
          <a:p>
            <a:r>
              <a:rPr lang="en-US" sz="2800">
                <a:latin typeface="Avenir Book"/>
              </a:rPr>
              <a:t>File a Form – User Sects I589</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6912655" y="74823"/>
            <a:ext cx="4947101" cy="3677930"/>
          </a:xfrm>
          <a:prstGeom prst="rect">
            <a:avLst/>
          </a:prstGeom>
          <a:noFill/>
        </p:spPr>
        <p:txBody>
          <a:bodyPr wrap="square" lIns="0" tIns="0" rIns="0" bIns="45720" rtlCol="0" anchor="t">
            <a:spAutoFit/>
          </a:bodyPr>
          <a:lstStyle/>
          <a:p>
            <a:r>
              <a:rPr lang="en-US" sz="1000" dirty="0">
                <a:latin typeface="Avenir Book" panose="02000503020000020003"/>
              </a:rPr>
              <a:t>Copy:</a:t>
            </a:r>
          </a:p>
          <a:p>
            <a:endParaRPr lang="en-US" sz="1000" dirty="0">
              <a:latin typeface="Avenir Book" panose="02000503020000020003"/>
            </a:endParaRPr>
          </a:p>
          <a:p>
            <a:endParaRPr lang="en-US" sz="1000" dirty="0">
              <a:latin typeface="Avenir Book" panose="02000503020000020003"/>
            </a:endParaRPr>
          </a:p>
          <a:p>
            <a:r>
              <a:rPr lang="en-US" sz="1000" dirty="0">
                <a:latin typeface="Avenir Book" panose="02000503020000020003"/>
              </a:rPr>
              <a:t>[Alert – Warning]</a:t>
            </a:r>
          </a:p>
          <a:p>
            <a:endParaRPr lang="en-US" sz="1000" dirty="0">
              <a:latin typeface="Avenir Book" panose="02000503020000020003"/>
            </a:endParaRPr>
          </a:p>
          <a:p>
            <a:r>
              <a:rPr lang="en-US" sz="1000" dirty="0">
                <a:latin typeface="Avenir Book" panose="02000503020000020003"/>
              </a:rPr>
              <a:t>[H4] You may file for asylum if you are physically in the United States or seeking admission at a point of entry</a:t>
            </a:r>
          </a:p>
          <a:p>
            <a:endParaRPr lang="en-US" sz="1000" dirty="0">
              <a:latin typeface="Avenir Book" panose="02000503020000020003"/>
            </a:endParaRPr>
          </a:p>
          <a:p>
            <a:r>
              <a:rPr lang="en-US" sz="1000" dirty="0">
                <a:latin typeface="Avenir Book" panose="02000503020000020003"/>
              </a:rPr>
              <a:t>[Body]</a:t>
            </a:r>
          </a:p>
          <a:p>
            <a:endParaRPr lang="en-US" sz="1000" dirty="0">
              <a:highlight>
                <a:srgbClr val="FFFF00"/>
              </a:highlight>
              <a:latin typeface="Avenir Book" panose="02000503020000020003"/>
              <a:ea typeface="+mn-lt"/>
              <a:cs typeface="+mn-lt"/>
            </a:endParaRPr>
          </a:p>
          <a:p>
            <a:r>
              <a:rPr lang="en-US" sz="1000" dirty="0">
                <a:effectLst/>
                <a:latin typeface="Avenir Book" panose="02000503020000020003"/>
              </a:rPr>
              <a:t>You are under no obligation to share your location data with USCIS. However, failure to provide your location data will make you ineligible to file Form I-589 online. </a:t>
            </a:r>
            <a:br>
              <a:rPr lang="en-US" sz="1000" dirty="0">
                <a:effectLst/>
                <a:latin typeface="Avenir Book" panose="02000503020000020003"/>
              </a:rPr>
            </a:br>
            <a:endParaRPr lang="en-US" sz="1000" dirty="0">
              <a:effectLst/>
              <a:latin typeface="Avenir Book" panose="02000503020000020003"/>
            </a:endParaRPr>
          </a:p>
          <a:p>
            <a:r>
              <a:rPr lang="en-US" sz="1000" dirty="0">
                <a:effectLst/>
                <a:latin typeface="Avenir Book" panose="02000503020000020003"/>
              </a:rPr>
              <a:t>You may print a paper version of Form I-589 from our website [insert weblink], but you </a:t>
            </a:r>
            <a:r>
              <a:rPr lang="en-US" sz="1000" dirty="0">
                <a:latin typeface="Avenir Book" panose="02000503020000020003"/>
              </a:rPr>
              <a:t>still </a:t>
            </a:r>
            <a:r>
              <a:rPr lang="en-US" sz="1000" dirty="0">
                <a:effectLst/>
                <a:latin typeface="Avenir Book" panose="02000503020000020003"/>
              </a:rPr>
              <a:t>must be physically present in the United States or seeking admission at a U.S. port of entry before you are eligible to file your Form I-589 with USCIS.</a:t>
            </a:r>
          </a:p>
          <a:p>
            <a:endParaRPr lang="en-US" dirty="0">
              <a:solidFill>
                <a:srgbClr val="0000FF"/>
              </a:solidFill>
              <a:highlight>
                <a:srgbClr val="FFFF00"/>
              </a:highlight>
              <a:latin typeface="Segoe UI" panose="020B0502040204020203" pitchFamily="34" charset="0"/>
            </a:endParaRPr>
          </a:p>
          <a:p>
            <a:endParaRPr lang="en-US" dirty="0">
              <a:solidFill>
                <a:srgbClr val="FF0000"/>
              </a:solidFill>
            </a:endParaRPr>
          </a:p>
          <a:p>
            <a:endParaRPr lang="en-US" sz="1000" strike="sngStrike" dirty="0">
              <a:solidFill>
                <a:srgbClr val="FF0000"/>
              </a:solidFill>
              <a:latin typeface="Calibri"/>
              <a:ea typeface="+mn-lt"/>
              <a:cs typeface="+mn-lt"/>
            </a:endParaRPr>
          </a:p>
          <a:p>
            <a:endParaRPr lang="en-US" sz="1000" strike="sngStrike" dirty="0">
              <a:solidFill>
                <a:srgbClr val="FF0000"/>
              </a:solidFill>
              <a:latin typeface="Graphik"/>
            </a:endParaRPr>
          </a:p>
          <a:p>
            <a:endParaRPr lang="en-US" sz="1000" dirty="0">
              <a:solidFill>
                <a:srgbClr val="FF0000"/>
              </a:solidFill>
              <a:latin typeface="Graphik"/>
            </a:endParaRPr>
          </a:p>
          <a:p>
            <a:endParaRPr lang="en-US" sz="1000" dirty="0">
              <a:solidFill>
                <a:srgbClr val="FF0000"/>
              </a:solidFill>
              <a:latin typeface="Avenir Book" panose="02000503020000020003" pitchFamily="2"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B08C85EE-80D5-460C-9353-6945B93B6911}"/>
              </a:ext>
            </a:extLst>
          </p:cNvPr>
          <p:cNvPicPr>
            <a:picLocks noChangeAspect="1"/>
          </p:cNvPicPr>
          <p:nvPr/>
        </p:nvPicPr>
        <p:blipFill>
          <a:blip r:embed="rId3"/>
          <a:stretch>
            <a:fillRect/>
          </a:stretch>
        </p:blipFill>
        <p:spPr>
          <a:xfrm>
            <a:off x="1429266" y="714751"/>
            <a:ext cx="3850080" cy="6376696"/>
          </a:xfrm>
          <a:prstGeom prst="rect">
            <a:avLst/>
          </a:prstGeom>
        </p:spPr>
      </p:pic>
    </p:spTree>
    <p:extLst>
      <p:ext uri="{BB962C8B-B14F-4D97-AF65-F5344CB8AC3E}">
        <p14:creationId xmlns:p14="http://schemas.microsoft.com/office/powerpoint/2010/main" val="338406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2" y="74823"/>
            <a:ext cx="7414413" cy="639928"/>
          </a:xfrm>
        </p:spPr>
        <p:txBody>
          <a:bodyPr>
            <a:noAutofit/>
          </a:bodyPr>
          <a:lstStyle/>
          <a:p>
            <a:r>
              <a:rPr lang="en-US" sz="2800"/>
              <a:t>Overview Page</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7332307" y="74823"/>
            <a:ext cx="4527449" cy="1277273"/>
          </a:xfrm>
          <a:prstGeom prst="rect">
            <a:avLst/>
          </a:prstGeom>
          <a:noFill/>
        </p:spPr>
        <p:txBody>
          <a:bodyPr wrap="square" lIns="0" tIns="0" rIns="0" bIns="45720" rtlCol="0" anchor="t">
            <a:spAutoFit/>
          </a:bodyPr>
          <a:lstStyle/>
          <a:p>
            <a:r>
              <a:rPr lang="en-US" sz="1000" b="1">
                <a:solidFill>
                  <a:srgbClr val="000000"/>
                </a:solidFill>
                <a:latin typeface="Avenir Book"/>
              </a:rPr>
              <a:t>Copy:</a:t>
            </a:r>
          </a:p>
          <a:p>
            <a:endParaRPr lang="en-US" sz="1000">
              <a:solidFill>
                <a:srgbClr val="000000"/>
              </a:solidFill>
              <a:latin typeface="Avenir Book" panose="02000503020000020003" pitchFamily="2" charset="0"/>
            </a:endParaRPr>
          </a:p>
          <a:p>
            <a:endParaRPr lang="en-US" sz="1000" b="1">
              <a:solidFill>
                <a:srgbClr val="000000"/>
              </a:solidFill>
              <a:latin typeface="Avenir Book"/>
              <a:ea typeface="+mn-lt"/>
              <a:cs typeface="+mn-lt"/>
            </a:endParaRPr>
          </a:p>
          <a:p>
            <a:endParaRPr lang="en-US" sz="1000">
              <a:solidFill>
                <a:srgbClr val="000000"/>
              </a:solidFill>
            </a:endParaRPr>
          </a:p>
          <a:p>
            <a:endParaRPr lang="en-US" sz="1000">
              <a:solidFill>
                <a:srgbClr val="000000"/>
              </a:solidFill>
              <a:latin typeface="Graphik"/>
            </a:endParaRPr>
          </a:p>
          <a:p>
            <a:endParaRPr lang="en-US" sz="1000">
              <a:solidFill>
                <a:srgbClr val="000000"/>
              </a:solidFill>
              <a:latin typeface="Graphik"/>
            </a:endParaRPr>
          </a:p>
          <a:p>
            <a:endParaRPr lang="en-US" sz="1000">
              <a:solidFill>
                <a:srgbClr val="000000"/>
              </a:solidFill>
              <a:latin typeface="Graphik"/>
            </a:endParaRPr>
          </a:p>
          <a:p>
            <a:r>
              <a:rPr lang="en-US" sz="1000">
                <a:solidFill>
                  <a:srgbClr val="000000"/>
                </a:solidFill>
                <a:latin typeface="Avenir Book" panose="02000503020000020003" pitchFamily="2" charset="0"/>
              </a:rPr>
              <a:t>No updates made</a:t>
            </a:r>
          </a:p>
        </p:txBody>
      </p:sp>
      <p:pic>
        <p:nvPicPr>
          <p:cNvPr id="5" name="Picture 4" descr="Graphical user interface, application&#10;&#10;Description automatically generated">
            <a:extLst>
              <a:ext uri="{FF2B5EF4-FFF2-40B4-BE49-F238E27FC236}">
                <a16:creationId xmlns:a16="http://schemas.microsoft.com/office/drawing/2014/main" id="{33DC8FA3-096F-AA74-805D-2185E94CDC56}"/>
              </a:ext>
            </a:extLst>
          </p:cNvPr>
          <p:cNvPicPr>
            <a:picLocks noChangeAspect="1"/>
          </p:cNvPicPr>
          <p:nvPr/>
        </p:nvPicPr>
        <p:blipFill>
          <a:blip r:embed="rId3"/>
          <a:stretch>
            <a:fillRect/>
          </a:stretch>
        </p:blipFill>
        <p:spPr>
          <a:xfrm>
            <a:off x="3253163" y="0"/>
            <a:ext cx="1133170" cy="6858000"/>
          </a:xfrm>
          <a:prstGeom prst="rect">
            <a:avLst/>
          </a:prstGeom>
        </p:spPr>
      </p:pic>
    </p:spTree>
    <p:extLst>
      <p:ext uri="{BB962C8B-B14F-4D97-AF65-F5344CB8AC3E}">
        <p14:creationId xmlns:p14="http://schemas.microsoft.com/office/powerpoint/2010/main" val="38247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2" y="74823"/>
            <a:ext cx="7414413" cy="639928"/>
          </a:xfrm>
        </p:spPr>
        <p:txBody>
          <a:bodyPr>
            <a:noAutofit/>
          </a:bodyPr>
          <a:lstStyle/>
          <a:p>
            <a:r>
              <a:rPr lang="en-US" sz="2800"/>
              <a:t>Overview Page 2</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7332307" y="74823"/>
            <a:ext cx="4527449" cy="1277273"/>
          </a:xfrm>
          <a:prstGeom prst="rect">
            <a:avLst/>
          </a:prstGeom>
          <a:noFill/>
        </p:spPr>
        <p:txBody>
          <a:bodyPr wrap="square" lIns="0" tIns="0" rIns="0" bIns="45720" rtlCol="0" anchor="t">
            <a:spAutoFit/>
          </a:bodyPr>
          <a:lstStyle/>
          <a:p>
            <a:r>
              <a:rPr lang="en-US" sz="1000" b="1">
                <a:solidFill>
                  <a:srgbClr val="000000"/>
                </a:solidFill>
                <a:latin typeface="Avenir Book"/>
              </a:rPr>
              <a:t>Copy:</a:t>
            </a:r>
          </a:p>
          <a:p>
            <a:endParaRPr lang="en-US" sz="1000">
              <a:solidFill>
                <a:srgbClr val="000000"/>
              </a:solidFill>
              <a:latin typeface="Avenir Book" panose="02000503020000020003" pitchFamily="2" charset="0"/>
            </a:endParaRPr>
          </a:p>
          <a:p>
            <a:endParaRPr lang="en-US" sz="1000" b="1">
              <a:solidFill>
                <a:srgbClr val="000000"/>
              </a:solidFill>
              <a:latin typeface="Avenir Book"/>
              <a:ea typeface="+mn-lt"/>
              <a:cs typeface="+mn-lt"/>
            </a:endParaRPr>
          </a:p>
          <a:p>
            <a:endParaRPr lang="en-US" sz="1000">
              <a:solidFill>
                <a:srgbClr val="000000"/>
              </a:solidFill>
            </a:endParaRPr>
          </a:p>
          <a:p>
            <a:endParaRPr lang="en-US" sz="1000">
              <a:solidFill>
                <a:srgbClr val="000000"/>
              </a:solidFill>
              <a:latin typeface="Graphik"/>
            </a:endParaRPr>
          </a:p>
          <a:p>
            <a:endParaRPr lang="en-US" sz="1000">
              <a:solidFill>
                <a:srgbClr val="000000"/>
              </a:solidFill>
              <a:latin typeface="Graphik"/>
            </a:endParaRPr>
          </a:p>
          <a:p>
            <a:endParaRPr lang="en-US" sz="1000">
              <a:solidFill>
                <a:srgbClr val="000000"/>
              </a:solidFill>
              <a:latin typeface="Graphik"/>
            </a:endParaRPr>
          </a:p>
          <a:p>
            <a:r>
              <a:rPr lang="en-US" sz="1000">
                <a:solidFill>
                  <a:srgbClr val="000000"/>
                </a:solidFill>
                <a:latin typeface="Avenir Book" panose="02000503020000020003" pitchFamily="2" charset="0"/>
              </a:rPr>
              <a:t>No updates made</a:t>
            </a:r>
          </a:p>
        </p:txBody>
      </p:sp>
      <p:pic>
        <p:nvPicPr>
          <p:cNvPr id="2" name="Picture 1">
            <a:extLst>
              <a:ext uri="{FF2B5EF4-FFF2-40B4-BE49-F238E27FC236}">
                <a16:creationId xmlns:a16="http://schemas.microsoft.com/office/drawing/2014/main" id="{AC0231E2-1F92-70CB-DC60-5CAB475A60B6}"/>
              </a:ext>
            </a:extLst>
          </p:cNvPr>
          <p:cNvPicPr>
            <a:picLocks noChangeAspect="1"/>
          </p:cNvPicPr>
          <p:nvPr/>
        </p:nvPicPr>
        <p:blipFill>
          <a:blip r:embed="rId3"/>
          <a:stretch>
            <a:fillRect/>
          </a:stretch>
        </p:blipFill>
        <p:spPr>
          <a:xfrm>
            <a:off x="1607732" y="852675"/>
            <a:ext cx="3748181" cy="6858000"/>
          </a:xfrm>
          <a:prstGeom prst="rect">
            <a:avLst/>
          </a:prstGeom>
        </p:spPr>
      </p:pic>
    </p:spTree>
    <p:extLst>
      <p:ext uri="{BB962C8B-B14F-4D97-AF65-F5344CB8AC3E}">
        <p14:creationId xmlns:p14="http://schemas.microsoft.com/office/powerpoint/2010/main" val="248989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3" y="213429"/>
            <a:ext cx="7414413" cy="639928"/>
          </a:xfrm>
        </p:spPr>
        <p:txBody>
          <a:bodyPr>
            <a:noAutofit/>
          </a:bodyPr>
          <a:lstStyle/>
          <a:p>
            <a:r>
              <a:rPr lang="en-US" sz="2800"/>
              <a:t>Overview Page 2 – User Clicks Start</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7332307" y="74823"/>
            <a:ext cx="4527449" cy="1431161"/>
          </a:xfrm>
          <a:prstGeom prst="rect">
            <a:avLst/>
          </a:prstGeom>
          <a:noFill/>
        </p:spPr>
        <p:txBody>
          <a:bodyPr wrap="square" lIns="0" tIns="0" rIns="0" bIns="45720" rtlCol="0" anchor="t">
            <a:spAutoFit/>
          </a:bodyPr>
          <a:lstStyle/>
          <a:p>
            <a:r>
              <a:rPr lang="en-US" sz="1000" b="1">
                <a:solidFill>
                  <a:srgbClr val="000000"/>
                </a:solidFill>
                <a:latin typeface="Avenir Book"/>
              </a:rPr>
              <a:t>Copy:</a:t>
            </a:r>
          </a:p>
          <a:p>
            <a:endParaRPr lang="en-US" sz="1000">
              <a:solidFill>
                <a:srgbClr val="000000"/>
              </a:solidFill>
              <a:latin typeface="Avenir Book" panose="02000503020000020003" pitchFamily="2" charset="0"/>
            </a:endParaRPr>
          </a:p>
          <a:p>
            <a:endParaRPr lang="en-US" sz="1000">
              <a:solidFill>
                <a:srgbClr val="000000"/>
              </a:solidFill>
            </a:endParaRPr>
          </a:p>
          <a:p>
            <a:endParaRPr lang="en-US" sz="1000">
              <a:solidFill>
                <a:srgbClr val="000000"/>
              </a:solidFill>
              <a:latin typeface="Graphik"/>
            </a:endParaRPr>
          </a:p>
          <a:p>
            <a:r>
              <a:rPr lang="en-US" sz="1000">
                <a:solidFill>
                  <a:srgbClr val="000000"/>
                </a:solidFill>
                <a:latin typeface="Graphik"/>
              </a:rPr>
              <a:t>No updates made</a:t>
            </a:r>
          </a:p>
          <a:p>
            <a:r>
              <a:rPr lang="en-US" sz="1000">
                <a:solidFill>
                  <a:srgbClr val="000000"/>
                </a:solidFill>
                <a:latin typeface="Graphik"/>
              </a:rPr>
              <a:t>When user selects "start" browser's geo-locate permissions appear</a:t>
            </a:r>
            <a:endParaRPr lang="en-US" sz="1000">
              <a:latin typeface="Graphik"/>
            </a:endParaRPr>
          </a:p>
          <a:p>
            <a:endParaRPr lang="en-US" sz="1000">
              <a:latin typeface="Graphik"/>
            </a:endParaRPr>
          </a:p>
          <a:p>
            <a:endParaRPr lang="en-US" sz="1000">
              <a:solidFill>
                <a:srgbClr val="FF0000"/>
              </a:solidFill>
              <a:latin typeface="Graphik"/>
            </a:endParaRPr>
          </a:p>
          <a:p>
            <a:endParaRPr lang="en-US" sz="1000">
              <a:solidFill>
                <a:srgbClr val="000000"/>
              </a:solidFill>
              <a:latin typeface="Avenir Book" panose="02000503020000020003" pitchFamily="2" charset="0"/>
            </a:endParaRPr>
          </a:p>
        </p:txBody>
      </p:sp>
      <p:pic>
        <p:nvPicPr>
          <p:cNvPr id="3" name="Picture 2">
            <a:extLst>
              <a:ext uri="{FF2B5EF4-FFF2-40B4-BE49-F238E27FC236}">
                <a16:creationId xmlns:a16="http://schemas.microsoft.com/office/drawing/2014/main" id="{7856FA00-75AE-AB14-C1FB-6B22CAE18713}"/>
              </a:ext>
            </a:extLst>
          </p:cNvPr>
          <p:cNvPicPr>
            <a:picLocks noChangeAspect="1"/>
          </p:cNvPicPr>
          <p:nvPr/>
        </p:nvPicPr>
        <p:blipFill>
          <a:blip r:embed="rId3"/>
          <a:stretch>
            <a:fillRect/>
          </a:stretch>
        </p:blipFill>
        <p:spPr>
          <a:xfrm>
            <a:off x="1416926" y="981636"/>
            <a:ext cx="3748181" cy="6858000"/>
          </a:xfrm>
          <a:prstGeom prst="rect">
            <a:avLst/>
          </a:prstGeom>
        </p:spPr>
      </p:pic>
    </p:spTree>
    <p:extLst>
      <p:ext uri="{BB962C8B-B14F-4D97-AF65-F5344CB8AC3E}">
        <p14:creationId xmlns:p14="http://schemas.microsoft.com/office/powerpoint/2010/main" val="175028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3" y="213429"/>
            <a:ext cx="7414413" cy="639928"/>
          </a:xfrm>
        </p:spPr>
        <p:txBody>
          <a:bodyPr>
            <a:noAutofit/>
          </a:bodyPr>
          <a:lstStyle/>
          <a:p>
            <a:r>
              <a:rPr lang="en-US" sz="2800"/>
              <a:t>Scenario – Location </a:t>
            </a:r>
            <a:r>
              <a:rPr lang="en-US" sz="2800" err="1"/>
              <a:t>ID’d</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7332307" y="74823"/>
            <a:ext cx="4527449" cy="2046714"/>
          </a:xfrm>
          <a:prstGeom prst="rect">
            <a:avLst/>
          </a:prstGeom>
          <a:noFill/>
        </p:spPr>
        <p:txBody>
          <a:bodyPr wrap="square" lIns="0" tIns="0" rIns="0" bIns="45720" rtlCol="0" anchor="t">
            <a:spAutoFit/>
          </a:bodyPr>
          <a:lstStyle/>
          <a:p>
            <a:r>
              <a:rPr lang="en-US" sz="1000" b="1" dirty="0">
                <a:solidFill>
                  <a:srgbClr val="000000"/>
                </a:solidFill>
                <a:latin typeface="Avenir Book"/>
              </a:rPr>
              <a:t>Copy:</a:t>
            </a:r>
          </a:p>
          <a:p>
            <a:endParaRPr lang="en-US" sz="1000" dirty="0">
              <a:solidFill>
                <a:srgbClr val="000000"/>
              </a:solidFill>
              <a:latin typeface="Avenir Book" panose="02000503020000020003" pitchFamily="2" charset="0"/>
            </a:endParaRPr>
          </a:p>
          <a:p>
            <a:endParaRPr lang="en-US" sz="1000" dirty="0">
              <a:solidFill>
                <a:srgbClr val="000000"/>
              </a:solidFill>
            </a:endParaRPr>
          </a:p>
          <a:p>
            <a:endParaRPr lang="en-US" sz="1000" dirty="0">
              <a:solidFill>
                <a:srgbClr val="000000"/>
              </a:solidFill>
              <a:latin typeface="Graphik"/>
            </a:endParaRPr>
          </a:p>
          <a:p>
            <a:endParaRPr lang="en-US" sz="1000" dirty="0">
              <a:solidFill>
                <a:srgbClr val="000000"/>
              </a:solidFill>
              <a:latin typeface="Graphik"/>
            </a:endParaRPr>
          </a:p>
          <a:p>
            <a:r>
              <a:rPr lang="en-US" sz="1000" dirty="0">
                <a:latin typeface="Avenir Book"/>
              </a:rPr>
              <a:t>[Header]</a:t>
            </a:r>
          </a:p>
          <a:p>
            <a:r>
              <a:rPr lang="en-US" sz="1000" dirty="0">
                <a:latin typeface="Avenir Book"/>
              </a:rPr>
              <a:t>You successfully shared your location</a:t>
            </a:r>
            <a:r>
              <a:rPr lang="en-US" sz="1000" dirty="0">
                <a:highlight>
                  <a:srgbClr val="FFFF00"/>
                </a:highlight>
                <a:latin typeface="Avenir Book"/>
              </a:rPr>
              <a:t>.</a:t>
            </a:r>
          </a:p>
          <a:p>
            <a:endParaRPr lang="en-US" sz="1000" dirty="0">
              <a:latin typeface="Avenir Book"/>
            </a:endParaRPr>
          </a:p>
          <a:p>
            <a:r>
              <a:rPr lang="en-US" sz="1000" dirty="0">
                <a:latin typeface="Avenir Book"/>
              </a:rPr>
              <a:t>[Body]</a:t>
            </a:r>
            <a:endParaRPr lang="en-US" sz="1000" dirty="0">
              <a:latin typeface="Avenir Book" panose="02000503020000020003" pitchFamily="2" charset="0"/>
            </a:endParaRPr>
          </a:p>
          <a:p>
            <a:r>
              <a:rPr lang="en-US" sz="1000" dirty="0">
                <a:latin typeface="Avenir Book"/>
              </a:rPr>
              <a:t>USCIS has identified your location from your browser.</a:t>
            </a:r>
          </a:p>
          <a:p>
            <a:endParaRPr lang="en-US" sz="1000" dirty="0">
              <a:latin typeface="Avenir Book"/>
            </a:endParaRPr>
          </a:p>
          <a:p>
            <a:r>
              <a:rPr lang="en-US" sz="1000" dirty="0">
                <a:latin typeface="Avenir Book"/>
              </a:rPr>
              <a:t>[CTA]</a:t>
            </a:r>
          </a:p>
          <a:p>
            <a:r>
              <a:rPr lang="en-US" sz="1000" dirty="0">
                <a:latin typeface="Avenir Book"/>
              </a:rPr>
              <a:t>Continue</a:t>
            </a:r>
            <a:endParaRPr lang="en-US" sz="1000" dirty="0">
              <a:latin typeface="Avenir Book" panose="02000503020000020003" pitchFamily="2" charset="0"/>
            </a:endParaRPr>
          </a:p>
        </p:txBody>
      </p:sp>
      <p:pic>
        <p:nvPicPr>
          <p:cNvPr id="5" name="Picture 4">
            <a:extLst>
              <a:ext uri="{FF2B5EF4-FFF2-40B4-BE49-F238E27FC236}">
                <a16:creationId xmlns:a16="http://schemas.microsoft.com/office/drawing/2014/main" id="{00FB94ED-95B4-4939-54B2-A88EC1C2F7A4}"/>
              </a:ext>
            </a:extLst>
          </p:cNvPr>
          <p:cNvPicPr>
            <a:picLocks noChangeAspect="1"/>
          </p:cNvPicPr>
          <p:nvPr/>
        </p:nvPicPr>
        <p:blipFill>
          <a:blip r:embed="rId3"/>
          <a:stretch>
            <a:fillRect/>
          </a:stretch>
        </p:blipFill>
        <p:spPr>
          <a:xfrm>
            <a:off x="1342785" y="852675"/>
            <a:ext cx="3748181" cy="6858000"/>
          </a:xfrm>
          <a:prstGeom prst="rect">
            <a:avLst/>
          </a:prstGeom>
        </p:spPr>
      </p:pic>
    </p:spTree>
    <p:extLst>
      <p:ext uri="{BB962C8B-B14F-4D97-AF65-F5344CB8AC3E}">
        <p14:creationId xmlns:p14="http://schemas.microsoft.com/office/powerpoint/2010/main" val="211645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a:extLst>
              <a:ext uri="{FF2B5EF4-FFF2-40B4-BE49-F238E27FC236}">
                <a16:creationId xmlns:a16="http://schemas.microsoft.com/office/drawing/2014/main" id="{209A2946-BC19-044E-9E8F-D5E178B2DD4C}"/>
              </a:ext>
            </a:extLst>
          </p:cNvPr>
          <p:cNvSpPr>
            <a:spLocks noGrp="1"/>
          </p:cNvSpPr>
          <p:nvPr>
            <p:ph type="title"/>
          </p:nvPr>
        </p:nvSpPr>
        <p:spPr>
          <a:xfrm>
            <a:off x="112543" y="213429"/>
            <a:ext cx="7414413" cy="639928"/>
          </a:xfrm>
        </p:spPr>
        <p:txBody>
          <a:bodyPr>
            <a:noAutofit/>
          </a:bodyPr>
          <a:lstStyle/>
          <a:p>
            <a:r>
              <a:rPr lang="en-US" sz="2800"/>
              <a:t>Scenario: Successfully </a:t>
            </a:r>
            <a:r>
              <a:rPr lang="en-US" sz="2800" err="1"/>
              <a:t>ID’d</a:t>
            </a:r>
            <a:r>
              <a:rPr lang="en-US" sz="2800"/>
              <a:t> as in the US</a:t>
            </a:r>
            <a:endParaRPr lang="en-US" sz="1600"/>
          </a:p>
        </p:txBody>
      </p:sp>
      <p:sp>
        <p:nvSpPr>
          <p:cNvPr id="49" name="Title 4">
            <a:extLst>
              <a:ext uri="{FF2B5EF4-FFF2-40B4-BE49-F238E27FC236}">
                <a16:creationId xmlns:a16="http://schemas.microsoft.com/office/drawing/2014/main" id="{3F0A9B28-8721-F0DD-C7A3-B0345D61C8CF}"/>
              </a:ext>
            </a:extLst>
          </p:cNvPr>
          <p:cNvSpPr txBox="1">
            <a:spLocks/>
          </p:cNvSpPr>
          <p:nvPr/>
        </p:nvSpPr>
        <p:spPr>
          <a:xfrm>
            <a:off x="112543" y="723715"/>
            <a:ext cx="7015157" cy="257921"/>
          </a:xfrm>
          <a:prstGeom prst="rect">
            <a:avLst/>
          </a:prstGeom>
          <a:noFill/>
        </p:spPr>
        <p:txBody>
          <a:bodyPr vert="horz" lIns="0" tIns="0" rIns="0" bIns="0" rtlCol="0" anchor="b">
            <a:noAutofit/>
          </a:bodyPr>
          <a:lstStyle>
            <a:lvl1pPr marL="0" indent="0" algn="l" defTabSz="914377" rtl="0" eaLnBrk="1" latinLnBrk="0" hangingPunct="1">
              <a:lnSpc>
                <a:spcPct val="90000"/>
              </a:lnSpc>
              <a:spcBef>
                <a:spcPct val="0"/>
              </a:spcBef>
              <a:buNone/>
              <a:defRPr lang="en-US" sz="4400" b="0" i="0" kern="1200" cap="none" spc="0" baseline="0">
                <a:solidFill>
                  <a:srgbClr val="043464"/>
                </a:solidFill>
                <a:latin typeface="Source Sans Pro Light" panose="020B0403030403020204" pitchFamily="34" charset="77"/>
                <a:ea typeface="+mj-ea"/>
                <a:cs typeface="+mj-cs"/>
              </a:defRPr>
            </a:lvl1pPr>
          </a:lstStyle>
          <a:p>
            <a:endParaRPr lang="en-US" sz="1400">
              <a:latin typeface="Avenir Book" panose="02000503020000020003" pitchFamily="2" charset="0"/>
            </a:endParaRPr>
          </a:p>
        </p:txBody>
      </p:sp>
      <p:cxnSp>
        <p:nvCxnSpPr>
          <p:cNvPr id="4" name="Straight Arrow Connector 3">
            <a:extLst>
              <a:ext uri="{FF2B5EF4-FFF2-40B4-BE49-F238E27FC236}">
                <a16:creationId xmlns:a16="http://schemas.microsoft.com/office/drawing/2014/main" id="{4793F82D-D026-1BD0-7585-76C5966DAE76}"/>
              </a:ext>
            </a:extLst>
          </p:cNvPr>
          <p:cNvCxnSpPr>
            <a:cxnSpLocks/>
          </p:cNvCxnSpPr>
          <p:nvPr/>
        </p:nvCxnSpPr>
        <p:spPr>
          <a:xfrm>
            <a:off x="7332306" y="288538"/>
            <a:ext cx="4527449" cy="0"/>
          </a:xfrm>
          <a:prstGeom prst="straightConnector1">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9C7C8D-3690-946A-652A-DC557CC3E17E}"/>
              </a:ext>
            </a:extLst>
          </p:cNvPr>
          <p:cNvSpPr txBox="1"/>
          <p:nvPr/>
        </p:nvSpPr>
        <p:spPr>
          <a:xfrm>
            <a:off x="7332307" y="74823"/>
            <a:ext cx="4527449" cy="1277273"/>
          </a:xfrm>
          <a:prstGeom prst="rect">
            <a:avLst/>
          </a:prstGeom>
          <a:noFill/>
        </p:spPr>
        <p:txBody>
          <a:bodyPr wrap="square" lIns="0" tIns="0" rIns="0" bIns="45720" rtlCol="0" anchor="t">
            <a:spAutoFit/>
          </a:bodyPr>
          <a:lstStyle/>
          <a:p>
            <a:r>
              <a:rPr lang="en-US" sz="1000" b="1">
                <a:solidFill>
                  <a:srgbClr val="000000"/>
                </a:solidFill>
                <a:latin typeface="Avenir Book"/>
              </a:rPr>
              <a:t>Copy:</a:t>
            </a:r>
          </a:p>
          <a:p>
            <a:endParaRPr lang="en-US" sz="1000">
              <a:solidFill>
                <a:srgbClr val="000000"/>
              </a:solidFill>
              <a:latin typeface="Avenir Book" panose="02000503020000020003" pitchFamily="2" charset="0"/>
            </a:endParaRPr>
          </a:p>
          <a:p>
            <a:endParaRPr lang="en-US" sz="1000">
              <a:solidFill>
                <a:srgbClr val="000000"/>
              </a:solidFill>
              <a:ea typeface="+mn-lt"/>
              <a:cs typeface="+mn-lt"/>
            </a:endParaRPr>
          </a:p>
          <a:p>
            <a:endParaRPr lang="en-US" sz="1000">
              <a:solidFill>
                <a:srgbClr val="000000"/>
              </a:solidFill>
            </a:endParaRPr>
          </a:p>
          <a:p>
            <a:endParaRPr lang="en-US" sz="1000">
              <a:solidFill>
                <a:srgbClr val="000000"/>
              </a:solidFill>
              <a:latin typeface="Graphik"/>
            </a:endParaRPr>
          </a:p>
          <a:p>
            <a:endParaRPr lang="en-US" sz="1000">
              <a:solidFill>
                <a:srgbClr val="000000"/>
              </a:solidFill>
              <a:latin typeface="Graphik"/>
            </a:endParaRPr>
          </a:p>
          <a:p>
            <a:endParaRPr lang="en-US" sz="1000">
              <a:solidFill>
                <a:srgbClr val="000000"/>
              </a:solidFill>
              <a:latin typeface="Graphik"/>
            </a:endParaRPr>
          </a:p>
          <a:p>
            <a:r>
              <a:rPr lang="en-US" sz="1000">
                <a:solidFill>
                  <a:srgbClr val="000000"/>
                </a:solidFill>
                <a:latin typeface="Avenir Book"/>
              </a:rPr>
              <a:t>Users location is in U.S. no alert appears and user is able to go to start the form</a:t>
            </a:r>
            <a:endParaRPr lang="en-US"/>
          </a:p>
        </p:txBody>
      </p:sp>
      <p:pic>
        <p:nvPicPr>
          <p:cNvPr id="2" name="Picture 1">
            <a:extLst>
              <a:ext uri="{FF2B5EF4-FFF2-40B4-BE49-F238E27FC236}">
                <a16:creationId xmlns:a16="http://schemas.microsoft.com/office/drawing/2014/main" id="{633E190C-93EC-ED0A-67D2-7AC6DDC26056}"/>
              </a:ext>
            </a:extLst>
          </p:cNvPr>
          <p:cNvPicPr>
            <a:picLocks noChangeAspect="1"/>
          </p:cNvPicPr>
          <p:nvPr/>
        </p:nvPicPr>
        <p:blipFill>
          <a:blip r:embed="rId3"/>
          <a:stretch>
            <a:fillRect/>
          </a:stretch>
        </p:blipFill>
        <p:spPr>
          <a:xfrm>
            <a:off x="1607732" y="852675"/>
            <a:ext cx="3748181" cy="6858000"/>
          </a:xfrm>
          <a:prstGeom prst="rect">
            <a:avLst/>
          </a:prstGeom>
        </p:spPr>
      </p:pic>
    </p:spTree>
    <p:extLst>
      <p:ext uri="{BB962C8B-B14F-4D97-AF65-F5344CB8AC3E}">
        <p14:creationId xmlns:p14="http://schemas.microsoft.com/office/powerpoint/2010/main" val="3624472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5EFC364C7304DA469BF4FFD5EE557" ma:contentTypeVersion="73" ma:contentTypeDescription="Create a new document." ma:contentTypeScope="" ma:versionID="76f7c77637d95cfed649993ccc63f484">
  <xsd:schema xmlns:xsd="http://www.w3.org/2001/XMLSchema" xmlns:xs="http://www.w3.org/2001/XMLSchema" xmlns:p="http://schemas.microsoft.com/office/2006/metadata/properties" xmlns:ns1="2589310c-5316-40b3-b68d-4735ac72f265" xmlns:ns3="bf094c2b-8036-49e0-a2b2-a973ea273ca5" targetNamespace="http://schemas.microsoft.com/office/2006/metadata/properties" ma:root="true" ma:fieldsID="f04d659df0fe4c7f92c1baed9985cf7f" ns1:_="" ns3:_="">
    <xsd:import namespace="2589310c-5316-40b3-b68d-4735ac72f265"/>
    <xsd:import namespace="bf094c2b-8036-49e0-a2b2-a973ea273ca5"/>
    <xsd:element name="properties">
      <xsd:complexType>
        <xsd:sequence>
          <xsd:element name="documentManagement">
            <xsd:complexType>
              <xsd:all>
                <xsd:element ref="ns1:Active" minOccurs="0"/>
                <xsd:element ref="ns1:IC_x0020_Update" minOccurs="0"/>
                <xsd:element ref="ns1:IC_x0020_History" minOccurs="0"/>
                <xsd:element ref="ns1:Project_x0020_Manager0" minOccurs="0"/>
                <xsd:element ref="ns1:Rulemaking" minOccurs="0"/>
                <xsd:element ref="ns1:Rule_x0020_Short_x0020_Name" minOccurs="0"/>
                <xsd:element ref="ns1:Rule_x0020_Type" minOccurs="0"/>
                <xsd:element ref="ns1:RIN_x0020_Number" minOccurs="0"/>
                <xsd:element ref="ns1:Priority" minOccurs="0"/>
                <xsd:element ref="ns1:Priority_x0020_Justifcation" minOccurs="0"/>
                <xsd:element ref="ns1:Associated_x0020_Forms" minOccurs="0"/>
                <xsd:element ref="ns1:Phase_x0020_Start_x0020_Date" minOccurs="0"/>
                <xsd:element ref="ns1:_x0036_0_x0020_Day_x0020_FRA_x0020__x002d__x0020_Publication_x0020_Date" minOccurs="0"/>
                <xsd:element ref="ns1:_x0036_0_x0020_Day_x0020_FRA_x0020__x002d__x0020_Comment_x0020_End_x0020_Date" minOccurs="0"/>
                <xsd:element ref="ns1:_x0033_0_x0020_Day_x0020_FRA_x0020__x002d__x0020_Publication_x0020_Date" minOccurs="0"/>
                <xsd:element ref="ns1:_x0033_0_x0020_Day_x0020_FRN_x0020__x002d__x0020_Comment_x0020_End_x0020_Date" minOccurs="0"/>
                <xsd:element ref="ns1:Submission_x0020_to_x0020_DHS" minOccurs="0"/>
                <xsd:element ref="ns1:Submitted_x0020_to_x0020_OMB" minOccurs="0"/>
                <xsd:element ref="ns1:OMB_x0020_Conclusion_x0020_Date" minOccurs="0"/>
                <xsd:element ref="ns1:Estimated_x0020_Project_x0020_End_x0020_Date" minOccurs="0"/>
                <xsd:element ref="ns1:Date_x0020_Completed" minOccurs="0"/>
                <xsd:element ref="ns3:SharedWithUsers" minOccurs="0"/>
                <xsd:element ref="ns1:ROCIS_x0020_ICR_x0023_" minOccurs="0"/>
                <xsd:element ref="ns1:Rule" minOccurs="0"/>
                <xsd:element ref="ns1:Priority_x0020_Type" minOccurs="0"/>
                <xsd:element ref="ns1:Biweekly_x0020_Up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310c-5316-40b3-b68d-4735ac72f265" elementFormDefault="qualified">
    <xsd:import namespace="http://schemas.microsoft.com/office/2006/documentManagement/types"/>
    <xsd:import namespace="http://schemas.microsoft.com/office/infopath/2007/PartnerControls"/>
    <xsd:element name="Active" ma:index="0" nillable="true" ma:displayName="Active" ma:default="0" ma:description="This column indicates the Information Collection is somewhere in the process. Uncheck when project closing procedures are complete." ma:indexed="true" ma:internalName="Active">
      <xsd:simpleType>
        <xsd:restriction base="dms:Boolean"/>
      </xsd:simpleType>
    </xsd:element>
    <xsd:element name="IC_x0020_Update" ma:index="4" nillable="true" ma:displayName="IC Update" ma:description="This column is used to show the update to the Information Collection, real time." ma:internalName="IC_x0020_Update">
      <xsd:simpleType>
        <xsd:restriction base="dms:Note"/>
      </xsd:simpleType>
    </xsd:element>
    <xsd:element name="IC_x0020_History" ma:index="5" nillable="true" ma:displayName="IC History" ma:description="This column shows the history of the IC.  To maintain the history, when the IC Update gets changed or out of date, place the IC Update text here, as history." ma:internalName="IC_x0020_History">
      <xsd:simpleType>
        <xsd:restriction base="dms:Note"/>
      </xsd:simpleType>
    </xsd:element>
    <xsd:element name="Project_x0020_Manager0" ma:index="6" nillable="true" ma:displayName="Project Manager" ma:indexed="true" ma:list="UserInfo" ma:SharePointGroup="0" ma:internalName="Project_x0020_Manag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ulemaking" ma:index="7" nillable="true" ma:displayName="Rulemaking" ma:description="Use this column to indicate that this action was initiated by a change to regulations." ma:format="Dropdown" ma:indexed="true" ma:internalName="Rulemaking">
      <xsd:simpleType>
        <xsd:restriction base="dms:Choice">
          <xsd:enumeration value="2017 Fee Rule"/>
          <xsd:enumeration value="2017 IER Recession NPRM"/>
          <xsd:enumeration value="2018 Fee Rule NPRM"/>
          <xsd:enumeration value="2018 Fee Rule Final Rule"/>
          <xsd:enumeration value="2019 Fee Rule"/>
          <xsd:enumeration value="22/23 Fee Rule NPRM"/>
          <xsd:enumeration value="AAO Motions and Appeals Rule NPRM"/>
          <xsd:enumeration value="AAO Motions and Appeals Rule Final Rule"/>
          <xsd:enumeration value="Affidavit of Support NPRM"/>
          <xsd:enumeration value="Affidavit of Support Final Rule"/>
          <xsd:enumeration value="AOS Modernization NPRM"/>
          <xsd:enumeration value="AOS Modernization Final Rule"/>
          <xsd:enumeration value="Combo 30DayRemEAD/AsyEADResc"/>
          <xsd:enumeration value="Asylum Def'n-Particular Social Group NPRM"/>
          <xsd:enumeration value="AsylumEAD30DayEAD-Vacatur"/>
          <xsd:enumeration value="Asylum Officer NPRM"/>
          <xsd:enumeration value="Asylum Officer IFR"/>
          <xsd:enumeration value="Asylum Officer Interim Final Rule"/>
          <xsd:enumeration value="AC21"/>
          <xsd:enumeration value="AC21 NPRM"/>
          <xsd:enumeration value="AIR Rule"/>
          <xsd:enumeration value="Asylum EAD NPRM"/>
          <xsd:enumeration value="Asylum EAD Final Rule"/>
          <xsd:enumeration value="Asylum &amp; Reasonable Fear NPRM"/>
          <xsd:enumeration value="Asylum Interpreter TFR"/>
          <xsd:enumeration value="Biometrics Rule NPRM"/>
          <xsd:enumeration value="Biometrics Final Rule"/>
          <xsd:enumeration value="B-Visa"/>
          <xsd:enumeration value="CAN NPRM"/>
          <xsd:enumeration value="CAN Final Rule"/>
          <xsd:enumeration value="Certificate Change Rule"/>
          <xsd:enumeration value="Child Soldier NPRM"/>
          <xsd:enumeration value="Child Soldier Final Rule"/>
          <xsd:enumeration value="Civil Surgeon Reform NPRM"/>
          <xsd:enumeration value="CNMI Workforce IFR"/>
          <xsd:enumeration value="CNMI Workforce Final Rule"/>
          <xsd:enumeration value="CNMI Long Term Resident"/>
          <xsd:enumeration value="&quot;Comprehensive Revision SSA/EBE&quot;"/>
          <xsd:enumeration value="Credible Fear"/>
          <xsd:enumeration value="Fortify &amp; Preserve DACA NPRM"/>
          <xsd:enumeration value="DACA Final Rule"/>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inal Rule"/>
          <xsd:enumeration value="EB-5 Rule"/>
          <xsd:enumeration value="EB-5 Immigrant Investor Regional Center Program"/>
          <xsd:enumeration value="EB-5 Investor Program Modernization"/>
          <xsd:enumeration value="EB-5 Investor Program Realignment"/>
          <xsd:enumeration value="Enhancing Ops"/>
          <xsd:enumeration value="EOIR Asylum NPRM"/>
          <xsd:enumeration value="EP"/>
          <xsd:enumeration value="Emergency Stopgap USCIS Stabilization Act 09/30/2020"/>
          <xsd:enumeration value="E-processing Rule"/>
          <xsd:enumeration value="E-Visa Rule"/>
          <xsd:enumeration value="Fee Rule"/>
          <xsd:enumeration value="Fee Rule Action"/>
          <xsd:enumeration value="FWVP"/>
          <xsd:enumeration value="FIRRMA NPRM"/>
          <xsd:enumeration value="Generic Clearances for EO 13780"/>
          <xsd:enumeration value="Global Asylum Reform NPRM"/>
          <xsd:enumeration value="Global Asylum Reform Final Rule"/>
          <xsd:enumeration value="H-1B Modernization NPRM"/>
          <xsd:enumeration value="H-1B Registration Rule"/>
          <xsd:enumeration value="H-1B Registration Fee Rule NPRM"/>
          <xsd:enumeration value="H-1B Registration Fee Rule Final Rule"/>
          <xsd:enumeration value="H-1B Selection FR - Implementation of Vacatur"/>
          <xsd:enumeration value="H-1B &quot;Skinny&quot; Require Electronic Filing 2022"/>
          <xsd:enumeration value="H-1B Selection Process NPRM"/>
          <xsd:enumeration value="H-1B Selection Process Final Rule"/>
          <xsd:enumeration value="H-2 NPRM 22/23"/>
          <xsd:enumeration value="H-2A Reform"/>
          <xsd:enumeration value="H-2B NPRM"/>
          <xsd:enumeration value="H-2B Recruitment"/>
          <xsd:enumeration value="H-2B Supplemental Rule"/>
          <xsd:enumeration value="H-2B Supplemental Rule 2019"/>
          <xsd:enumeration value="H-2B Supplemental Cap 2022 2nd Half"/>
          <xsd:enumeration value="H-4 Work Authorization Rescission NPRM"/>
          <xsd:enumeration value="I Visa Direct Final Rule"/>
          <xsd:enumeration value="I-140 Rule NPRM"/>
          <xsd:enumeration value="I-140 Rule Final Rule"/>
          <xsd:enumeration value="ICE I-9 NPRM"/>
          <xsd:enumeration value="IE Rescission/Withdrawal"/>
          <xsd:enumeration value="IER Final Rule Amendment"/>
          <xsd:enumeration value="IER Rescission/Withdrawal"/>
          <xsd:enumeration value="International Entrepreneur Rule"/>
          <xsd:enumeration value="L-1 Visa Reform NPRM"/>
          <xsd:enumeration value="Medical Certification for Disability Exceptions"/>
          <xsd:enumeration value="NATO EAD"/>
          <xsd:enumeration value="Orders of Supervision NPRM"/>
          <xsd:enumeration value="Orders of Supervision Final Rule"/>
          <xsd:enumeration value="P Nonimmigrant Reform NPRM"/>
          <xsd:enumeration value="Performing Arts NPRM"/>
          <xsd:enumeration value="Prem. Process. DFR"/>
          <xsd:enumeration value="Public Charge NPRM (2021-22)"/>
          <xsd:enumeration value="Public Charge FR (2021-22)"/>
          <xsd:enumeration value="PC Rule Injunction (7-2020)"/>
          <xsd:enumeration value="Public Charge"/>
          <xsd:enumeration value="Public Charge Rescission"/>
          <xsd:enumeration value="PWE"/>
          <xsd:enumeration value="Reasonable Fear Reform NPRM"/>
          <xsd:enumeration value="Religious Worker NPRM"/>
          <xsd:enumeration value="Security Bars TFR NPRM"/>
          <xsd:enumeration value="Special Immigrant Juvenile Petition NPRM"/>
          <xsd:enumeration value="STEM (ICE)"/>
          <xsd:enumeration value="Strengthening H-1B Rule"/>
          <xsd:enumeration value="Strengthening H-1B NPRM (2021)"/>
          <xsd:enumeration value="T Final Rule - I-914 revisions"/>
          <xsd:enumeration value="TPS"/>
          <xsd:enumeration value="U-rule"/>
          <xsd:enumeration value="U NPRM (2022)"/>
          <xsd:enumeration value="UAC Jurisdiction IFR"/>
          <xsd:enumeration value="VAWA NPRM"/>
          <xsd:enumeration value="Victim EAD NPRM"/>
          <xsd:enumeration value="V-Tel NPRM"/>
        </xsd:restriction>
      </xsd:simpleType>
    </xsd:element>
    <xsd:element name="Rule_x0020_Short_x0020_Name" ma:index="8" nillable="true" ma:displayName="Rule Short Name" ma:list="{1dca4901-905b-4ac6-a850-a31aa441ecd9}" ma:internalName="Rule_x0020_Short_x0020_Name" ma:showField="Title">
      <xsd:simpleType>
        <xsd:restriction base="dms:Lookup"/>
      </xsd:simpleType>
    </xsd:element>
    <xsd:element name="Rule_x0020_Type" ma:index="9" nillable="true" ma:displayName="Rule Type" ma:default="None" ma:description="Select the type of rulemaking." ma:format="Dropdown" ma:internalName="Rule_x0020_Type">
      <xsd:simpleType>
        <xsd:restriction base="dms:Choice">
          <xsd:enumeration value="NPRM"/>
          <xsd:enumeration value="IFR"/>
          <xsd:enumeration value="Final Rule"/>
          <xsd:enumeration value="DFR"/>
          <xsd:enumeration value="Rescission"/>
          <xsd:enumeration value="Multi Form Non Rule Proj"/>
          <xsd:enumeration value="None"/>
        </xsd:restriction>
      </xsd:simpleType>
    </xsd:element>
    <xsd:element name="RIN_x0020_Number" ma:index="10" nillable="true" ma:displayName="RIN Number" ma:description="Enter the RIN Number associated with the rulemaking." ma:internalName="RIN_x0020_Number">
      <xsd:simpleType>
        <xsd:restriction base="dms:Text">
          <xsd:maxLength value="10"/>
        </xsd:restriction>
      </xsd:simpleType>
    </xsd:element>
    <xsd:element name="Priority" ma:index="11" nillable="true" ma:displayName="Burden Reduction Effort" ma:default="0" ma:internalName="Priority">
      <xsd:simpleType>
        <xsd:restriction base="dms:Boolean"/>
      </xsd:simpleType>
    </xsd:element>
    <xsd:element name="Priority_x0020_Justifcation" ma:index="12" nillable="true" ma:displayName="Priority Justification" ma:internalName="Priority_x0020_Justifcation">
      <xsd:simpleType>
        <xsd:restriction base="dms:Note">
          <xsd:maxLength value="255"/>
        </xsd:restriction>
      </xsd:simpleType>
    </xsd:element>
    <xsd:element name="Associated_x0020_Forms" ma:index="13" nillable="true" ma:displayName="Associated Forms" ma:description="Use this column to identify other forms that are associated with this IC." ma:internalName="Associated_x0020_Forms">
      <xsd:simpleType>
        <xsd:restriction base="dms:Text">
          <xsd:maxLength value="255"/>
        </xsd:restriction>
      </xsd:simpleType>
    </xsd:element>
    <xsd:element name="Phase_x0020_Start_x0020_Date" ma:index="14" nillable="true" ma:displayName="Start Date" ma:format="DateOnly" ma:internalName="Phase_x0020_Start_x0020_Date">
      <xsd:simpleType>
        <xsd:restriction base="dms:DateTime"/>
      </xsd:simpleType>
    </xsd:element>
    <xsd:element name="_x0036_0_x0020_Day_x0020_FRA_x0020__x002d__x0020_Publication_x0020_Date" ma:index="15" nillable="true" ma:displayName="60 Day FRN - Publication Date" ma:format="DateOnly" ma:internalName="_x0036_0_x0020_Day_x0020_FRA_x0020__x002d__x0020_Publication_x0020_Date">
      <xsd:simpleType>
        <xsd:restriction base="dms:DateTime"/>
      </xsd:simpleType>
    </xsd:element>
    <xsd:element name="_x0036_0_x0020_Day_x0020_FRA_x0020__x002d__x0020_Comment_x0020_End_x0020_Date" ma:index="16" nillable="true" ma:displayName="60 Day FRN - Comment End Date" ma:format="DateOnly" ma:internalName="_x0036_0_x0020_Day_x0020_FRA_x0020__x002d__x0020_Comment_x0020_End_x0020_Date">
      <xsd:simpleType>
        <xsd:restriction base="dms:DateTime"/>
      </xsd:simpleType>
    </xsd:element>
    <xsd:element name="_x0033_0_x0020_Day_x0020_FRA_x0020__x002d__x0020_Publication_x0020_Date" ma:index="17" nillable="true" ma:displayName="30 Day FRN - Publication Date" ma:format="DateOnly" ma:internalName="_x0033_0_x0020_Day_x0020_FRA_x0020__x002d__x0020_Publication_x0020_Date">
      <xsd:simpleType>
        <xsd:restriction base="dms:DateTime"/>
      </xsd:simpleType>
    </xsd:element>
    <xsd:element name="_x0033_0_x0020_Day_x0020_FRN_x0020__x002d__x0020_Comment_x0020_End_x0020_Date" ma:index="18" nillable="true" ma:displayName="30 Day FRN - Comment End Date" ma:format="DateOnly" ma:internalName="_x0033_0_x0020_Day_x0020_FRN_x0020__x002d__x0020_Comment_x0020_End_x0020_Date">
      <xsd:simpleType>
        <xsd:restriction base="dms:DateTime"/>
      </xsd:simpleType>
    </xsd:element>
    <xsd:element name="Submission_x0020_to_x0020_DHS" ma:index="19" nillable="true" ma:displayName="Notified DHS PRA" ma:format="DateOnly" ma:internalName="Submission_x0020_to_x0020_DHS">
      <xsd:simpleType>
        <xsd:restriction base="dms:DateTime"/>
      </xsd:simpleType>
    </xsd:element>
    <xsd:element name="Submitted_x0020_to_x0020_OMB" ma:index="20" nillable="true" ma:displayName="Submitted to OMB" ma:format="DateOnly" ma:internalName="Submitted_x0020_to_x0020_OMB">
      <xsd:simpleType>
        <xsd:restriction base="dms:DateTime"/>
      </xsd:simpleType>
    </xsd:element>
    <xsd:element name="OMB_x0020_Conclusion_x0020_Date" ma:index="21" nillable="true" ma:displayName="OMB Conclusion Date" ma:format="DateOnly" ma:internalName="OMB_x0020_Conclusion_x0020_Date">
      <xsd:simpleType>
        <xsd:restriction base="dms:DateTime"/>
      </xsd:simpleType>
    </xsd:element>
    <xsd:element name="Estimated_x0020_Project_x0020_End_x0020_Date" ma:index="22" nillable="true" ma:displayName="Estimated Project End Date" ma:format="DateOnly" ma:internalName="Estimated_x0020_Project_x0020_End_x0020_Date">
      <xsd:simpleType>
        <xsd:restriction base="dms:DateTime"/>
      </xsd:simpleType>
    </xsd:element>
    <xsd:element name="Date_x0020_Completed" ma:index="23" nillable="true" ma:displayName="Date Completed" ma:description="Enter the date when the project closing procedures are complete.  Uncheck Active and check Completed boxes" ma:format="DateOnly" ma:indexed="true" ma:internalName="Date_x0020_Completed">
      <xsd:simpleType>
        <xsd:restriction base="dms:DateTime"/>
      </xsd:simpleType>
    </xsd:element>
    <xsd:element name="ROCIS_x0020_ICR_x0023_" ma:index="31" nillable="true" ma:displayName="ROCIS ICR#" ma:description="Provide ICR Number generated by ROCIS when request is created." ma:internalName="ROCIS_x0020_ICR_x0023_">
      <xsd:simpleType>
        <xsd:restriction base="dms:Text">
          <xsd:maxLength value="255"/>
        </xsd:restriction>
      </xsd:simpleType>
    </xsd:element>
    <xsd:element name="Rule" ma:index="32" nillable="true" ma:displayName="Rule" ma:default="0" ma:internalName="Rule">
      <xsd:simpleType>
        <xsd:restriction base="dms:Boolean"/>
      </xsd:simpleType>
    </xsd:element>
    <xsd:element name="Priority_x0020_Type" ma:index="33" nillable="true" ma:displayName="Priority Type" ma:format="Dropdown" ma:internalName="Priority_x0020_Type">
      <xsd:simpleType>
        <xsd:restriction base="dms:Choice">
          <xsd:enumeration value="Keep IC Approved"/>
          <xsd:enumeration value="Other"/>
          <xsd:enumeration value="Rule"/>
        </xsd:restriction>
      </xsd:simpleType>
    </xsd:element>
    <xsd:element name="Biweekly_x0020_Update" ma:index="34" nillable="true" ma:displayName="Biweekly Update" ma:default="0" ma:description="Identify if this item should be reported during the biweekly meeting" ma:internalName="Biweekly_x0020_Updat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094c2b-8036-49e0-a2b2-a973ea273ca5"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N_x0020_Number xmlns="2589310c-5316-40b3-b68d-4735ac72f265" xsi:nil="true"/>
    <ROCIS_x0020_ICR_x0023_ xmlns="2589310c-5316-40b3-b68d-4735ac72f265" xsi:nil="true"/>
    <Associated_x0020_Forms xmlns="2589310c-5316-40b3-b68d-4735ac72f265" xsi:nil="true"/>
    <Estimated_x0020_Project_x0020_End_x0020_Date xmlns="2589310c-5316-40b3-b68d-4735ac72f265" xsi:nil="true"/>
    <OMB_x0020_Conclusion_x0020_Date xmlns="2589310c-5316-40b3-b68d-4735ac72f265" xsi:nil="true"/>
    <Rule xmlns="2589310c-5316-40b3-b68d-4735ac72f265">false</Rule>
    <Biweekly_x0020_Update xmlns="2589310c-5316-40b3-b68d-4735ac72f265">false</Biweekly_x0020_Update>
    <Date_x0020_Completed xmlns="2589310c-5316-40b3-b68d-4735ac72f265" xsi:nil="true"/>
    <Priority_x0020_Type xmlns="2589310c-5316-40b3-b68d-4735ac72f265" xsi:nil="true"/>
    <IC_x0020_History xmlns="2589310c-5316-40b3-b68d-4735ac72f265" xsi:nil="true"/>
    <Priority_x0020_Justifcation xmlns="2589310c-5316-40b3-b68d-4735ac72f265" xsi:nil="true"/>
    <Phase_x0020_Start_x0020_Date xmlns="2589310c-5316-40b3-b68d-4735ac72f265" xsi:nil="true"/>
    <_x0036_0_x0020_Day_x0020_FRA_x0020__x002d__x0020_Comment_x0020_End_x0020_Date xmlns="2589310c-5316-40b3-b68d-4735ac72f265" xsi:nil="true"/>
    <_x0033_0_x0020_Day_x0020_FRN_x0020__x002d__x0020_Comment_x0020_End_x0020_Date xmlns="2589310c-5316-40b3-b68d-4735ac72f265" xsi:nil="true"/>
    <Project_x0020_Manager0 xmlns="2589310c-5316-40b3-b68d-4735ac72f265">
      <UserInfo>
        <DisplayName/>
        <AccountId xsi:nil="true"/>
        <AccountType/>
      </UserInfo>
    </Project_x0020_Manager0>
    <Rule_x0020_Short_x0020_Name xmlns="2589310c-5316-40b3-b68d-4735ac72f265" xsi:nil="true"/>
    <Rule_x0020_Type xmlns="2589310c-5316-40b3-b68d-4735ac72f265">None</Rule_x0020_Type>
    <Active xmlns="2589310c-5316-40b3-b68d-4735ac72f265">false</Active>
    <_x0036_0_x0020_Day_x0020_FRA_x0020__x002d__x0020_Publication_x0020_Date xmlns="2589310c-5316-40b3-b68d-4735ac72f265" xsi:nil="true"/>
    <_x0033_0_x0020_Day_x0020_FRA_x0020__x002d__x0020_Publication_x0020_Date xmlns="2589310c-5316-40b3-b68d-4735ac72f265" xsi:nil="true"/>
    <IC_x0020_Update xmlns="2589310c-5316-40b3-b68d-4735ac72f265" xsi:nil="true"/>
    <Priority xmlns="2589310c-5316-40b3-b68d-4735ac72f265">false</Priority>
    <Submitted_x0020_to_x0020_OMB xmlns="2589310c-5316-40b3-b68d-4735ac72f265" xsi:nil="true"/>
    <Rulemaking xmlns="2589310c-5316-40b3-b68d-4735ac72f265" xsi:nil="true"/>
    <Submission_x0020_to_x0020_DHS xmlns="2589310c-5316-40b3-b68d-4735ac72f265" xsi:nil="true"/>
  </documentManagement>
</p:properties>
</file>

<file path=customXml/itemProps1.xml><?xml version="1.0" encoding="utf-8"?>
<ds:datastoreItem xmlns:ds="http://schemas.openxmlformats.org/officeDocument/2006/customXml" ds:itemID="{C1A25DD0-8078-4D9B-8573-B25B38320651}"/>
</file>

<file path=customXml/itemProps2.xml><?xml version="1.0" encoding="utf-8"?>
<ds:datastoreItem xmlns:ds="http://schemas.openxmlformats.org/officeDocument/2006/customXml" ds:itemID="{4C43AAAB-B2D7-42DD-8BEE-04C94BE203EE}"/>
</file>

<file path=customXml/itemProps3.xml><?xml version="1.0" encoding="utf-8"?>
<ds:datastoreItem xmlns:ds="http://schemas.openxmlformats.org/officeDocument/2006/customXml" ds:itemID="{296215ED-1D57-470B-8FDB-62FD5C3B37E7}"/>
</file>

<file path=docProps/app.xml><?xml version="1.0" encoding="utf-8"?>
<Properties xmlns="http://schemas.openxmlformats.org/officeDocument/2006/extended-properties" xmlns:vt="http://schemas.openxmlformats.org/officeDocument/2006/docPropsVTypes">
  <TotalTime>191</TotalTime>
  <Words>638</Words>
  <Application>Microsoft Office PowerPoint</Application>
  <PresentationFormat>Widescreen</PresentationFormat>
  <Paragraphs>122</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Arial,Sans-Serif</vt:lpstr>
      <vt:lpstr>Avenir Book</vt:lpstr>
      <vt:lpstr>Calibri</vt:lpstr>
      <vt:lpstr>Calibri Light</vt:lpstr>
      <vt:lpstr>Graphik</vt:lpstr>
      <vt:lpstr>Segoe UI</vt:lpstr>
      <vt:lpstr>Source Sans Pro</vt:lpstr>
      <vt:lpstr>Office Theme</vt:lpstr>
      <vt:lpstr>PowerPoint Presentation</vt:lpstr>
      <vt:lpstr>PowerPoint Presentation</vt:lpstr>
      <vt:lpstr>File a Form Page</vt:lpstr>
      <vt:lpstr>File a Form – User Sects I589</vt:lpstr>
      <vt:lpstr>Overview Page</vt:lpstr>
      <vt:lpstr>Overview Page 2</vt:lpstr>
      <vt:lpstr>Overview Page 2 – User Clicks Start</vt:lpstr>
      <vt:lpstr>Scenario – Location ID’d</vt:lpstr>
      <vt:lpstr>Scenario: Successfully ID’d as in the US</vt:lpstr>
      <vt:lpstr>Scenario: Identified as outside the US</vt:lpstr>
      <vt:lpstr>Scenario: Doesn’t consent to location sharing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Grauer, Nina R (CTR)</dc:creator>
  <cp:lastModifiedBy>Teel, JeNeil C</cp:lastModifiedBy>
  <cp:revision>8</cp:revision>
  <dcterms:created xsi:type="dcterms:W3CDTF">2022-08-09T16:52:16Z</dcterms:created>
  <dcterms:modified xsi:type="dcterms:W3CDTF">2022-09-12T12:02:00Z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0x010100C6D5EFC364C7304DA469BF4FFD5EE557</vt:lpwstr>
  </property>
</Properties>
</file>