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443" r:id="rId5"/>
    <p:sldId id="446" r:id="rId6"/>
    <p:sldId id="444" r:id="rId7"/>
    <p:sldId id="447" r:id="rId8"/>
    <p:sldId id="448" r:id="rId9"/>
    <p:sldId id="449" r:id="rId10"/>
    <p:sldId id="450" r:id="rId11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20000"/>
      </a:spcBef>
      <a:spcAft>
        <a:spcPct val="25000"/>
      </a:spcAft>
      <a:buFont typeface="Arial" charset="0"/>
      <a:buChar char="•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25000"/>
      </a:spcAft>
      <a:buFont typeface="Arial" charset="0"/>
      <a:buChar char="•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25000"/>
      </a:spcAft>
      <a:buFont typeface="Arial" charset="0"/>
      <a:buChar char="•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25000"/>
      </a:spcAft>
      <a:buFont typeface="Arial" charset="0"/>
      <a:buChar char="•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25000"/>
      </a:spcAft>
      <a:buFont typeface="Arial" charset="0"/>
      <a:buChar char="•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68">
          <p15:clr>
            <a:srgbClr val="A4A3A4"/>
          </p15:clr>
        </p15:guide>
        <p15:guide id="2" orient="horz" pos="4240">
          <p15:clr>
            <a:srgbClr val="A4A3A4"/>
          </p15:clr>
        </p15:guide>
        <p15:guide id="3" pos="418">
          <p15:clr>
            <a:srgbClr val="A4A3A4"/>
          </p15:clr>
        </p15:guide>
        <p15:guide id="4" pos="2890">
          <p15:clr>
            <a:srgbClr val="A4A3A4"/>
          </p15:clr>
        </p15:guide>
        <p15:guide id="5" pos="19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3" userDrawn="1">
          <p15:clr>
            <a:srgbClr val="A4A3A4"/>
          </p15:clr>
        </p15:guide>
        <p15:guide id="2" pos="2213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en McCarthy" initials="KM" lastIdx="1" clrIdx="0"/>
  <p:cmAuthor id="1" name="McDowell, Alicia" initials="MA" lastIdx="1" clrIdx="1">
    <p:extLst>
      <p:ext uri="{19B8F6BF-5375-455C-9EA6-DF929625EA0E}">
        <p15:presenceInfo xmlns:p15="http://schemas.microsoft.com/office/powerpoint/2012/main" userId="S-1-5-21-2689176946-3151990173-1120347698-7104" providerId="AD"/>
      </p:ext>
    </p:extLst>
  </p:cmAuthor>
  <p:cmAuthor id="2" name="Nichols, Debra" initials="ND" lastIdx="6" clrIdx="2">
    <p:extLst>
      <p:ext uri="{19B8F6BF-5375-455C-9EA6-DF929625EA0E}">
        <p15:presenceInfo xmlns:p15="http://schemas.microsoft.com/office/powerpoint/2012/main" userId="S-1-5-21-2689176946-3151990173-1120347698-48492" providerId="AD"/>
      </p:ext>
    </p:extLst>
  </p:cmAuthor>
  <p:cmAuthor id="3" name="Foster, Linda" initials="FL" lastIdx="1" clrIdx="3">
    <p:extLst>
      <p:ext uri="{19B8F6BF-5375-455C-9EA6-DF929625EA0E}">
        <p15:presenceInfo xmlns:p15="http://schemas.microsoft.com/office/powerpoint/2012/main" userId="S-1-5-21-2689176946-3151990173-1120347698-85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8DA0"/>
    <a:srgbClr val="82B8AA"/>
    <a:srgbClr val="91C7B9"/>
    <a:srgbClr val="A0D6C9"/>
    <a:srgbClr val="BEF4E7"/>
    <a:srgbClr val="AFE5D8"/>
    <a:srgbClr val="EFBE45"/>
    <a:srgbClr val="FECD54"/>
    <a:srgbClr val="FFF5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69" autoAdjust="0"/>
    <p:restoredTop sz="89298" autoAdjust="0"/>
  </p:normalViewPr>
  <p:slideViewPr>
    <p:cSldViewPr snapToGrid="0">
      <p:cViewPr varScale="1">
        <p:scale>
          <a:sx n="113" d="100"/>
          <a:sy n="113" d="100"/>
        </p:scale>
        <p:origin x="1134" y="96"/>
      </p:cViewPr>
      <p:guideLst>
        <p:guide orient="horz" pos="1268"/>
        <p:guide orient="horz" pos="4240"/>
        <p:guide pos="418"/>
        <p:guide pos="2890"/>
        <p:guide pos="19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1908" y="66"/>
      </p:cViewPr>
      <p:guideLst>
        <p:guide orient="horz" pos="2933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1"/>
            <a:ext cx="3043979" cy="465774"/>
          </a:xfrm>
          <a:prstGeom prst="rect">
            <a:avLst/>
          </a:prstGeom>
        </p:spPr>
        <p:txBody>
          <a:bodyPr vert="horz" lIns="91639" tIns="45819" rIns="91639" bIns="4581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536" y="1"/>
            <a:ext cx="3043979" cy="465774"/>
          </a:xfrm>
          <a:prstGeom prst="rect">
            <a:avLst/>
          </a:prstGeom>
        </p:spPr>
        <p:txBody>
          <a:bodyPr vert="horz" lIns="91639" tIns="45819" rIns="91639" bIns="45819" rtlCol="0"/>
          <a:lstStyle>
            <a:lvl1pPr algn="r">
              <a:defRPr sz="1200"/>
            </a:lvl1pPr>
          </a:lstStyle>
          <a:p>
            <a:fld id="{28B8FFD0-3F63-43AD-BBD9-C4C486C5F218}" type="datetimeFigureOut">
              <a:rPr lang="en-US" smtClean="0"/>
              <a:pPr/>
              <a:t>10/11/2018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7" y="8841739"/>
            <a:ext cx="3043979" cy="465774"/>
          </a:xfrm>
          <a:prstGeom prst="rect">
            <a:avLst/>
          </a:prstGeom>
        </p:spPr>
        <p:txBody>
          <a:bodyPr vert="horz" lIns="91639" tIns="45819" rIns="91639" bIns="4581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536" y="8841739"/>
            <a:ext cx="3043979" cy="465774"/>
          </a:xfrm>
          <a:prstGeom prst="rect">
            <a:avLst/>
          </a:prstGeom>
        </p:spPr>
        <p:txBody>
          <a:bodyPr vert="horz" lIns="91639" tIns="45819" rIns="91639" bIns="45819" rtlCol="0" anchor="b"/>
          <a:lstStyle>
            <a:lvl1pPr algn="r">
              <a:defRPr sz="1200"/>
            </a:lvl1pPr>
          </a:lstStyle>
          <a:p>
            <a:fld id="{C1FA5933-170F-4B79-A929-3B3E928C44D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339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43759" cy="46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51" tIns="45175" rIns="90351" bIns="45175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buFontTx/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7786" y="4"/>
            <a:ext cx="3043759" cy="46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51" tIns="45175" rIns="90351" bIns="45175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buFontTx/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942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6913"/>
            <a:ext cx="4656138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42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92" y="4421515"/>
            <a:ext cx="5619727" cy="4190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51" tIns="45175" rIns="90351" bIns="451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41462"/>
            <a:ext cx="3043759" cy="46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51" tIns="45175" rIns="90351" bIns="45175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spcAft>
                <a:spcPct val="0"/>
              </a:spcAft>
              <a:buFontTx/>
              <a:buNone/>
              <a:defRPr sz="1200"/>
            </a:lvl1pPr>
          </a:lstStyle>
          <a:p>
            <a:endParaRPr lang="en-US" dirty="0"/>
          </a:p>
        </p:txBody>
      </p:sp>
      <p:sp>
        <p:nvSpPr>
          <p:cNvPr id="942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7786" y="8841462"/>
            <a:ext cx="3043759" cy="46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51" tIns="45175" rIns="90351" bIns="45175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spcAft>
                <a:spcPct val="0"/>
              </a:spcAft>
              <a:buFontTx/>
              <a:buNone/>
              <a:defRPr sz="1200"/>
            </a:lvl1pPr>
          </a:lstStyle>
          <a:p>
            <a:fld id="{EAF0B214-56B5-4AA1-A356-F0AC6829C07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96151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99457" y="2258333"/>
            <a:ext cx="6962775" cy="679904"/>
          </a:xfrm>
        </p:spPr>
        <p:txBody>
          <a:bodyPr lIns="0" tIns="0" rIns="0" bIns="0" anchor="t"/>
          <a:lstStyle>
            <a:lvl1pPr algn="ctr">
              <a:defRPr sz="2800" b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80444" y="3450319"/>
            <a:ext cx="6400800" cy="463550"/>
          </a:xfrm>
        </p:spPr>
        <p:txBody>
          <a:bodyPr lIns="0" tIns="0" rIns="0" bIns="0"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LTCP Company Confidential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C0402E-4807-45B8-B202-41855B1A945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>
                  <a:lumMod val="40000"/>
                  <a:lumOff val="60000"/>
                </a:schemeClr>
              </a:buClr>
              <a:buSzPct val="85000"/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buClr>
                <a:schemeClr val="accent1">
                  <a:lumMod val="40000"/>
                  <a:lumOff val="60000"/>
                </a:schemeClr>
              </a:buClr>
              <a:buSzPct val="85000"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>
              <a:buClr>
                <a:schemeClr val="accent1">
                  <a:lumMod val="40000"/>
                  <a:lumOff val="60000"/>
                </a:schemeClr>
              </a:buClr>
              <a:buSzPct val="85000"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914400" indent="-223838">
              <a:buClr>
                <a:schemeClr val="accent1">
                  <a:lumMod val="40000"/>
                  <a:lumOff val="60000"/>
                </a:schemeClr>
              </a:buClr>
              <a:buSzPct val="85000"/>
              <a:buFont typeface="Wingdings 3" pitchFamily="18" charset="2"/>
              <a:buChar char=""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1147763" indent="-233363">
              <a:buClr>
                <a:schemeClr val="accent1">
                  <a:lumMod val="40000"/>
                  <a:lumOff val="60000"/>
                </a:schemeClr>
              </a:buClr>
              <a:buSzPct val="85000"/>
              <a:buFont typeface="Wingdings 3" pitchFamily="18" charset="2"/>
              <a:buChar char=""/>
              <a:defRPr sz="1800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LTCP Company Confidential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1C0402E-4807-45B8-B202-41855B1A945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sz="quarter" idx="10"/>
          </p:nvPr>
        </p:nvSpPr>
        <p:spPr>
          <a:xfrm>
            <a:off x="2714625" y="3629025"/>
            <a:ext cx="4286250" cy="1247775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4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 smtClean="0"/>
              <a:t>LTCP Company Confidential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fld id="{01C0402E-4807-45B8-B202-41855B1A945F}" type="slidenum">
              <a:rPr lang="en-US" smtClean="0"/>
              <a:pPr>
                <a:buFont typeface="Arial" charset="0"/>
                <a:buNone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2012950"/>
            <a:ext cx="7623176" cy="3521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665163" y="1138237"/>
            <a:ext cx="6540500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63" name="AutoShape 39"/>
          <p:cNvSpPr>
            <a:spLocks noChangeAspect="1" noChangeArrowheads="1" noTextEdit="1"/>
          </p:cNvSpPr>
          <p:nvPr/>
        </p:nvSpPr>
        <p:spPr bwMode="auto">
          <a:xfrm>
            <a:off x="234950" y="3130550"/>
            <a:ext cx="8983663" cy="1204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66" name="Freeform 42"/>
          <p:cNvSpPr>
            <a:spLocks/>
          </p:cNvSpPr>
          <p:nvPr/>
        </p:nvSpPr>
        <p:spPr bwMode="auto">
          <a:xfrm>
            <a:off x="234950" y="3130550"/>
            <a:ext cx="8983663" cy="1120775"/>
          </a:xfrm>
          <a:custGeom>
            <a:avLst/>
            <a:gdLst/>
            <a:ahLst/>
            <a:cxnLst>
              <a:cxn ang="0">
                <a:pos x="5643" y="706"/>
              </a:cxn>
              <a:cxn ang="0">
                <a:pos x="178" y="706"/>
              </a:cxn>
              <a:cxn ang="0">
                <a:pos x="178" y="706"/>
              </a:cxn>
              <a:cxn ang="0">
                <a:pos x="159" y="704"/>
              </a:cxn>
              <a:cxn ang="0">
                <a:pos x="141" y="702"/>
              </a:cxn>
              <a:cxn ang="0">
                <a:pos x="124" y="697"/>
              </a:cxn>
              <a:cxn ang="0">
                <a:pos x="108" y="690"/>
              </a:cxn>
              <a:cxn ang="0">
                <a:pos x="93" y="682"/>
              </a:cxn>
              <a:cxn ang="0">
                <a:pos x="79" y="671"/>
              </a:cxn>
              <a:cxn ang="0">
                <a:pos x="64" y="660"/>
              </a:cxn>
              <a:cxn ang="0">
                <a:pos x="51" y="647"/>
              </a:cxn>
              <a:cxn ang="0">
                <a:pos x="40" y="633"/>
              </a:cxn>
              <a:cxn ang="0">
                <a:pos x="31" y="616"/>
              </a:cxn>
              <a:cxn ang="0">
                <a:pos x="22" y="600"/>
              </a:cxn>
              <a:cxn ang="0">
                <a:pos x="15" y="583"/>
              </a:cxn>
              <a:cxn ang="0">
                <a:pos x="7" y="565"/>
              </a:cxn>
              <a:cxn ang="0">
                <a:pos x="4" y="545"/>
              </a:cxn>
              <a:cxn ang="0">
                <a:pos x="2" y="525"/>
              </a:cxn>
              <a:cxn ang="0">
                <a:pos x="0" y="505"/>
              </a:cxn>
              <a:cxn ang="0">
                <a:pos x="0" y="0"/>
              </a:cxn>
              <a:cxn ang="0">
                <a:pos x="5659" y="0"/>
              </a:cxn>
            </a:cxnLst>
            <a:rect l="0" t="0" r="r" b="b"/>
            <a:pathLst>
              <a:path w="5659" h="706">
                <a:moveTo>
                  <a:pt x="5643" y="706"/>
                </a:moveTo>
                <a:lnTo>
                  <a:pt x="178" y="706"/>
                </a:lnTo>
                <a:lnTo>
                  <a:pt x="178" y="706"/>
                </a:lnTo>
                <a:lnTo>
                  <a:pt x="159" y="704"/>
                </a:lnTo>
                <a:lnTo>
                  <a:pt x="141" y="702"/>
                </a:lnTo>
                <a:lnTo>
                  <a:pt x="124" y="697"/>
                </a:lnTo>
                <a:lnTo>
                  <a:pt x="108" y="690"/>
                </a:lnTo>
                <a:lnTo>
                  <a:pt x="93" y="682"/>
                </a:lnTo>
                <a:lnTo>
                  <a:pt x="79" y="671"/>
                </a:lnTo>
                <a:lnTo>
                  <a:pt x="64" y="660"/>
                </a:lnTo>
                <a:lnTo>
                  <a:pt x="51" y="647"/>
                </a:lnTo>
                <a:lnTo>
                  <a:pt x="40" y="633"/>
                </a:lnTo>
                <a:lnTo>
                  <a:pt x="31" y="616"/>
                </a:lnTo>
                <a:lnTo>
                  <a:pt x="22" y="600"/>
                </a:lnTo>
                <a:lnTo>
                  <a:pt x="15" y="583"/>
                </a:lnTo>
                <a:lnTo>
                  <a:pt x="7" y="565"/>
                </a:lnTo>
                <a:lnTo>
                  <a:pt x="4" y="545"/>
                </a:lnTo>
                <a:lnTo>
                  <a:pt x="2" y="525"/>
                </a:lnTo>
                <a:lnTo>
                  <a:pt x="0" y="505"/>
                </a:lnTo>
                <a:lnTo>
                  <a:pt x="0" y="0"/>
                </a:lnTo>
                <a:lnTo>
                  <a:pt x="5659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68" name="Freeform 44"/>
          <p:cNvSpPr>
            <a:spLocks/>
          </p:cNvSpPr>
          <p:nvPr/>
        </p:nvSpPr>
        <p:spPr bwMode="auto">
          <a:xfrm>
            <a:off x="434975" y="3438525"/>
            <a:ext cx="8780463" cy="812800"/>
          </a:xfrm>
          <a:custGeom>
            <a:avLst/>
            <a:gdLst/>
            <a:ahLst/>
            <a:cxnLst>
              <a:cxn ang="0">
                <a:pos x="5531" y="505"/>
              </a:cxn>
              <a:cxn ang="0">
                <a:pos x="5520" y="0"/>
              </a:cxn>
              <a:cxn ang="0">
                <a:pos x="176" y="0"/>
              </a:cxn>
              <a:cxn ang="0">
                <a:pos x="176" y="0"/>
              </a:cxn>
              <a:cxn ang="0">
                <a:pos x="160" y="0"/>
              </a:cxn>
              <a:cxn ang="0">
                <a:pos x="141" y="4"/>
              </a:cxn>
              <a:cxn ang="0">
                <a:pos x="125" y="7"/>
              </a:cxn>
              <a:cxn ang="0">
                <a:pos x="108" y="14"/>
              </a:cxn>
              <a:cxn ang="0">
                <a:pos x="94" y="22"/>
              </a:cxn>
              <a:cxn ang="0">
                <a:pos x="79" y="29"/>
              </a:cxn>
              <a:cxn ang="0">
                <a:pos x="64" y="40"/>
              </a:cxn>
              <a:cxn ang="0">
                <a:pos x="52" y="51"/>
              </a:cxn>
              <a:cxn ang="0">
                <a:pos x="41" y="64"/>
              </a:cxn>
              <a:cxn ang="0">
                <a:pos x="31" y="77"/>
              </a:cxn>
              <a:cxn ang="0">
                <a:pos x="22" y="91"/>
              </a:cxn>
              <a:cxn ang="0">
                <a:pos x="15" y="108"/>
              </a:cxn>
              <a:cxn ang="0">
                <a:pos x="9" y="122"/>
              </a:cxn>
              <a:cxn ang="0">
                <a:pos x="4" y="141"/>
              </a:cxn>
              <a:cxn ang="0">
                <a:pos x="2" y="157"/>
              </a:cxn>
              <a:cxn ang="0">
                <a:pos x="0" y="175"/>
              </a:cxn>
              <a:cxn ang="0">
                <a:pos x="0" y="389"/>
              </a:cxn>
              <a:cxn ang="0">
                <a:pos x="0" y="389"/>
              </a:cxn>
              <a:cxn ang="0">
                <a:pos x="2" y="408"/>
              </a:cxn>
              <a:cxn ang="0">
                <a:pos x="4" y="424"/>
              </a:cxn>
              <a:cxn ang="0">
                <a:pos x="9" y="441"/>
              </a:cxn>
              <a:cxn ang="0">
                <a:pos x="15" y="457"/>
              </a:cxn>
              <a:cxn ang="0">
                <a:pos x="22" y="472"/>
              </a:cxn>
              <a:cxn ang="0">
                <a:pos x="30" y="486"/>
              </a:cxn>
              <a:cxn ang="0">
                <a:pos x="41" y="501"/>
              </a:cxn>
              <a:cxn ang="0">
                <a:pos x="52" y="512"/>
              </a:cxn>
            </a:cxnLst>
            <a:rect l="0" t="0" r="r" b="b"/>
            <a:pathLst>
              <a:path w="5531" h="512">
                <a:moveTo>
                  <a:pt x="5531" y="505"/>
                </a:moveTo>
                <a:lnTo>
                  <a:pt x="5520" y="0"/>
                </a:lnTo>
                <a:lnTo>
                  <a:pt x="176" y="0"/>
                </a:lnTo>
                <a:lnTo>
                  <a:pt x="176" y="0"/>
                </a:lnTo>
                <a:lnTo>
                  <a:pt x="160" y="0"/>
                </a:lnTo>
                <a:lnTo>
                  <a:pt x="141" y="4"/>
                </a:lnTo>
                <a:lnTo>
                  <a:pt x="125" y="7"/>
                </a:lnTo>
                <a:lnTo>
                  <a:pt x="108" y="14"/>
                </a:lnTo>
                <a:lnTo>
                  <a:pt x="94" y="22"/>
                </a:lnTo>
                <a:lnTo>
                  <a:pt x="79" y="29"/>
                </a:lnTo>
                <a:lnTo>
                  <a:pt x="64" y="40"/>
                </a:lnTo>
                <a:lnTo>
                  <a:pt x="52" y="51"/>
                </a:lnTo>
                <a:lnTo>
                  <a:pt x="41" y="64"/>
                </a:lnTo>
                <a:lnTo>
                  <a:pt x="31" y="77"/>
                </a:lnTo>
                <a:lnTo>
                  <a:pt x="22" y="91"/>
                </a:lnTo>
                <a:lnTo>
                  <a:pt x="15" y="108"/>
                </a:lnTo>
                <a:lnTo>
                  <a:pt x="9" y="122"/>
                </a:lnTo>
                <a:lnTo>
                  <a:pt x="4" y="141"/>
                </a:lnTo>
                <a:lnTo>
                  <a:pt x="2" y="157"/>
                </a:lnTo>
                <a:lnTo>
                  <a:pt x="0" y="175"/>
                </a:lnTo>
                <a:lnTo>
                  <a:pt x="0" y="389"/>
                </a:lnTo>
                <a:lnTo>
                  <a:pt x="0" y="389"/>
                </a:lnTo>
                <a:lnTo>
                  <a:pt x="2" y="408"/>
                </a:lnTo>
                <a:lnTo>
                  <a:pt x="4" y="424"/>
                </a:lnTo>
                <a:lnTo>
                  <a:pt x="9" y="441"/>
                </a:lnTo>
                <a:lnTo>
                  <a:pt x="15" y="457"/>
                </a:lnTo>
                <a:lnTo>
                  <a:pt x="22" y="472"/>
                </a:lnTo>
                <a:lnTo>
                  <a:pt x="30" y="486"/>
                </a:lnTo>
                <a:lnTo>
                  <a:pt x="41" y="501"/>
                </a:lnTo>
                <a:lnTo>
                  <a:pt x="52" y="512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70" name="Freeform 46"/>
          <p:cNvSpPr>
            <a:spLocks/>
          </p:cNvSpPr>
          <p:nvPr/>
        </p:nvSpPr>
        <p:spPr bwMode="auto">
          <a:xfrm>
            <a:off x="517525" y="4240213"/>
            <a:ext cx="8701088" cy="95250"/>
          </a:xfrm>
          <a:custGeom>
            <a:avLst/>
            <a:gdLst/>
            <a:ahLst/>
            <a:cxnLst>
              <a:cxn ang="0">
                <a:pos x="0" y="7"/>
              </a:cxn>
              <a:cxn ang="0">
                <a:pos x="0" y="7"/>
              </a:cxn>
              <a:cxn ang="0">
                <a:pos x="11" y="20"/>
              </a:cxn>
              <a:cxn ang="0">
                <a:pos x="25" y="29"/>
              </a:cxn>
              <a:cxn ang="0">
                <a:pos x="40" y="38"/>
              </a:cxn>
              <a:cxn ang="0">
                <a:pos x="54" y="47"/>
              </a:cxn>
              <a:cxn ang="0">
                <a:pos x="71" y="53"/>
              </a:cxn>
              <a:cxn ang="0">
                <a:pos x="89" y="56"/>
              </a:cxn>
              <a:cxn ang="0">
                <a:pos x="106" y="60"/>
              </a:cxn>
              <a:cxn ang="0">
                <a:pos x="124" y="60"/>
              </a:cxn>
              <a:cxn ang="0">
                <a:pos x="5468" y="60"/>
              </a:cxn>
              <a:cxn ang="0">
                <a:pos x="5468" y="60"/>
              </a:cxn>
              <a:cxn ang="0">
                <a:pos x="5481" y="60"/>
              </a:cxn>
              <a:cxn ang="0">
                <a:pos x="5479" y="0"/>
              </a:cxn>
            </a:cxnLst>
            <a:rect l="0" t="0" r="r" b="b"/>
            <a:pathLst>
              <a:path w="5481" h="60">
                <a:moveTo>
                  <a:pt x="0" y="7"/>
                </a:moveTo>
                <a:lnTo>
                  <a:pt x="0" y="7"/>
                </a:lnTo>
                <a:lnTo>
                  <a:pt x="11" y="20"/>
                </a:lnTo>
                <a:lnTo>
                  <a:pt x="25" y="29"/>
                </a:lnTo>
                <a:lnTo>
                  <a:pt x="40" y="38"/>
                </a:lnTo>
                <a:lnTo>
                  <a:pt x="54" y="47"/>
                </a:lnTo>
                <a:lnTo>
                  <a:pt x="71" y="53"/>
                </a:lnTo>
                <a:lnTo>
                  <a:pt x="89" y="56"/>
                </a:lnTo>
                <a:lnTo>
                  <a:pt x="106" y="60"/>
                </a:lnTo>
                <a:lnTo>
                  <a:pt x="124" y="60"/>
                </a:lnTo>
                <a:lnTo>
                  <a:pt x="5468" y="60"/>
                </a:lnTo>
                <a:lnTo>
                  <a:pt x="5468" y="60"/>
                </a:lnTo>
                <a:lnTo>
                  <a:pt x="5481" y="60"/>
                </a:lnTo>
                <a:lnTo>
                  <a:pt x="5479" y="0"/>
                </a:lnTo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71" name="Line 47"/>
          <p:cNvSpPr>
            <a:spLocks noChangeShapeType="1"/>
          </p:cNvSpPr>
          <p:nvPr/>
        </p:nvSpPr>
        <p:spPr bwMode="auto">
          <a:xfrm>
            <a:off x="9197975" y="3438525"/>
            <a:ext cx="1588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072" name="Line 48"/>
          <p:cNvSpPr>
            <a:spLocks noChangeShapeType="1"/>
          </p:cNvSpPr>
          <p:nvPr/>
        </p:nvSpPr>
        <p:spPr bwMode="auto">
          <a:xfrm>
            <a:off x="9197975" y="3438525"/>
            <a:ext cx="1588" cy="1588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3339222" y="6566128"/>
            <a:ext cx="2465556" cy="215444"/>
          </a:xfrm>
          <a:prstGeom prst="rect">
            <a:avLst/>
          </a:prstGeom>
        </p:spPr>
        <p:txBody>
          <a:bodyPr wrap="square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250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800" i="0" dirty="0" smtClean="0">
                <a:solidFill>
                  <a:schemeClr val="bg1"/>
                </a:solidFill>
                <a:effectLst/>
              </a:rPr>
              <a:t>Confidential </a:t>
            </a:r>
            <a:r>
              <a:rPr lang="en-US" sz="800" dirty="0" smtClean="0">
                <a:solidFill>
                  <a:schemeClr val="bg1"/>
                </a:solidFill>
              </a:rPr>
              <a:t>—</a:t>
            </a:r>
            <a:r>
              <a:rPr lang="en-US" sz="800" i="0" baseline="0" dirty="0" smtClean="0">
                <a:solidFill>
                  <a:schemeClr val="bg1"/>
                </a:solidFill>
                <a:effectLst/>
              </a:rPr>
              <a:t>f</a:t>
            </a:r>
            <a:r>
              <a:rPr lang="en-US" sz="800" i="0" dirty="0" smtClean="0">
                <a:solidFill>
                  <a:schemeClr val="bg1"/>
                </a:solidFill>
                <a:effectLst/>
              </a:rPr>
              <a:t>or internal use only</a:t>
            </a:r>
            <a:endParaRPr lang="en-US" sz="800" i="0" dirty="0">
              <a:solidFill>
                <a:schemeClr val="bg1"/>
              </a:solidFill>
              <a:effectLst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LTCP Company Confidential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C0402E-4807-45B8-B202-41855B1A945F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lnSpc>
          <a:spcPct val="95000"/>
        </a:lnSpc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Calibri" panose="020F0502020204030204" pitchFamily="34" charset="0"/>
          <a:ea typeface="+mj-ea"/>
          <a:cs typeface="+mj-cs"/>
        </a:defRPr>
      </a:lvl1pPr>
      <a:lvl2pPr algn="l" rtl="0" fontAlgn="base">
        <a:lnSpc>
          <a:spcPct val="9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2pPr>
      <a:lvl3pPr algn="l" rtl="0" fontAlgn="base">
        <a:lnSpc>
          <a:spcPct val="9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3pPr>
      <a:lvl4pPr algn="l" rtl="0" fontAlgn="base">
        <a:lnSpc>
          <a:spcPct val="9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4pPr>
      <a:lvl5pPr algn="l" rtl="0" fontAlgn="base">
        <a:lnSpc>
          <a:spcPct val="9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5pPr>
      <a:lvl6pPr marL="457200" algn="l" rtl="0" fontAlgn="base">
        <a:lnSpc>
          <a:spcPct val="9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6pPr>
      <a:lvl7pPr marL="914400" algn="l" rtl="0" fontAlgn="base">
        <a:lnSpc>
          <a:spcPct val="9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7pPr>
      <a:lvl8pPr marL="1371600" algn="l" rtl="0" fontAlgn="base">
        <a:lnSpc>
          <a:spcPct val="9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8pPr>
      <a:lvl9pPr marL="1828800" algn="l" rtl="0" fontAlgn="base">
        <a:lnSpc>
          <a:spcPct val="95000"/>
        </a:lnSpc>
        <a:spcBef>
          <a:spcPct val="0"/>
        </a:spcBef>
        <a:spcAft>
          <a:spcPct val="0"/>
        </a:spcAft>
        <a:defRPr sz="2600">
          <a:solidFill>
            <a:schemeClr val="bg1"/>
          </a:solidFill>
          <a:latin typeface="Arial" charset="0"/>
        </a:defRPr>
      </a:lvl9pPr>
    </p:titleStyle>
    <p:bodyStyle>
      <a:lvl1pPr marL="228600" indent="-228600" algn="l" rtl="0" fontAlgn="base">
        <a:spcBef>
          <a:spcPct val="20000"/>
        </a:spcBef>
        <a:spcAft>
          <a:spcPts val="300"/>
        </a:spcAft>
        <a:buClr>
          <a:schemeClr val="accent1">
            <a:lumMod val="40000"/>
            <a:lumOff val="60000"/>
          </a:schemeClr>
        </a:buClr>
        <a:buSzPct val="90000"/>
        <a:buFont typeface="Wingdings 3" pitchFamily="18" charset="2"/>
        <a:buChar char=""/>
        <a:defRPr sz="2200">
          <a:solidFill>
            <a:schemeClr val="bg1">
              <a:lumMod val="50000"/>
            </a:schemeClr>
          </a:solidFill>
          <a:latin typeface="Calibri" panose="020F0502020204030204" pitchFamily="34" charset="0"/>
          <a:ea typeface="+mn-ea"/>
          <a:cs typeface="+mn-cs"/>
        </a:defRPr>
      </a:lvl1pPr>
      <a:lvl2pPr marL="457200" indent="-225425" algn="l" rtl="0" fontAlgn="base">
        <a:spcBef>
          <a:spcPct val="20000"/>
        </a:spcBef>
        <a:spcAft>
          <a:spcPts val="300"/>
        </a:spcAft>
        <a:buClr>
          <a:schemeClr val="accent1">
            <a:lumMod val="40000"/>
            <a:lumOff val="60000"/>
          </a:schemeClr>
        </a:buClr>
        <a:buSzPct val="90000"/>
        <a:buFont typeface="Wingdings 3" pitchFamily="18" charset="2"/>
        <a:buChar char=""/>
        <a:defRPr sz="1800">
          <a:solidFill>
            <a:schemeClr val="bg1">
              <a:lumMod val="50000"/>
            </a:schemeClr>
          </a:solidFill>
          <a:latin typeface="+mn-lt"/>
        </a:defRPr>
      </a:lvl2pPr>
      <a:lvl3pPr marL="457200" indent="231775" algn="l" rtl="0" fontAlgn="base">
        <a:spcBef>
          <a:spcPct val="20000"/>
        </a:spcBef>
        <a:spcAft>
          <a:spcPts val="300"/>
        </a:spcAft>
        <a:buClr>
          <a:schemeClr val="accent1">
            <a:lumMod val="40000"/>
            <a:lumOff val="60000"/>
          </a:schemeClr>
        </a:buClr>
        <a:buSzPct val="90000"/>
        <a:buFont typeface="Wingdings 3" pitchFamily="18" charset="2"/>
        <a:buChar char=""/>
        <a:defRPr sz="1800">
          <a:solidFill>
            <a:schemeClr val="bg1">
              <a:lumMod val="50000"/>
            </a:schemeClr>
          </a:solidFill>
          <a:latin typeface="+mn-lt"/>
        </a:defRPr>
      </a:lvl3pPr>
      <a:lvl4pPr marL="1714500" indent="-228600" algn="l" rtl="0" fontAlgn="base">
        <a:spcBef>
          <a:spcPct val="20000"/>
        </a:spcBef>
        <a:spcAft>
          <a:spcPct val="0"/>
        </a:spcAft>
        <a:buClr>
          <a:srgbClr val="5C9A0B"/>
        </a:buClr>
        <a:buFont typeface="Arial" charset="0"/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5C9A0B"/>
        </a:buClr>
        <a:buFont typeface="Arial" charset="0"/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5C9A0B"/>
        </a:buClr>
        <a:buFont typeface="Arial" charset="0"/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5C9A0B"/>
        </a:buClr>
        <a:buFont typeface="Arial" charset="0"/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5C9A0B"/>
        </a:buClr>
        <a:buFont typeface="Arial" charset="0"/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5C9A0B"/>
        </a:buClr>
        <a:buFont typeface="Arial" charset="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5450" y="2531076"/>
            <a:ext cx="7623176" cy="3521303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BENEFEDS Enrollee Portal </a:t>
            </a:r>
          </a:p>
          <a:p>
            <a:pPr marL="0" indent="0" algn="ctr">
              <a:buNone/>
            </a:pPr>
            <a:r>
              <a:rPr lang="en-US" dirty="0" smtClean="0"/>
              <a:t>Main Screen Save Point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838" y="2620662"/>
            <a:ext cx="16764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21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17" y="2115402"/>
            <a:ext cx="8900916" cy="2674962"/>
          </a:xfrm>
        </p:spPr>
      </p:pic>
    </p:spTree>
    <p:extLst>
      <p:ext uri="{BB962C8B-B14F-4D97-AF65-F5344CB8AC3E}">
        <p14:creationId xmlns:p14="http://schemas.microsoft.com/office/powerpoint/2010/main" val="425256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25450" y="2012950"/>
            <a:ext cx="7623176" cy="784841"/>
          </a:xfrm>
        </p:spPr>
        <p:txBody>
          <a:bodyPr/>
          <a:lstStyle/>
          <a:p>
            <a:r>
              <a:rPr lang="en-US" dirty="0" smtClean="0"/>
              <a:t>Start Eligibility Flow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46" y="2405370"/>
            <a:ext cx="8942857" cy="432380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3954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25450" y="2012950"/>
            <a:ext cx="7623176" cy="784841"/>
          </a:xfrm>
        </p:spPr>
        <p:txBody>
          <a:bodyPr/>
          <a:lstStyle/>
          <a:p>
            <a:r>
              <a:rPr lang="en-US" dirty="0" smtClean="0"/>
              <a:t>Eligibility Confirmation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37" y="2550048"/>
            <a:ext cx="8990476" cy="4180952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91093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25450" y="2012950"/>
            <a:ext cx="7623176" cy="784841"/>
          </a:xfrm>
        </p:spPr>
        <p:txBody>
          <a:bodyPr/>
          <a:lstStyle/>
          <a:p>
            <a:r>
              <a:rPr lang="en-US" dirty="0" smtClean="0"/>
              <a:t>Account Creation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2" t="22488" r="1438" b="4677"/>
          <a:stretch/>
        </p:blipFill>
        <p:spPr>
          <a:xfrm>
            <a:off x="663575" y="2534109"/>
            <a:ext cx="5985728" cy="4196891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02516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25450" y="2012950"/>
            <a:ext cx="7623176" cy="784841"/>
          </a:xfrm>
        </p:spPr>
        <p:txBody>
          <a:bodyPr/>
          <a:lstStyle/>
          <a:p>
            <a:r>
              <a:rPr lang="en-US" dirty="0" smtClean="0"/>
              <a:t>Plan Selection</a:t>
            </a:r>
            <a:endParaRPr lang="en-US" dirty="0"/>
          </a:p>
        </p:txBody>
      </p:sp>
      <p:pic>
        <p:nvPicPr>
          <p:cNvPr id="1026" name="Picture 2" descr="C:\Users\DAGONZ~1\AppData\Local\Temp\2\SNAGHTML5d9855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81" y="2405370"/>
            <a:ext cx="5716041" cy="4080261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650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25450" y="2012950"/>
            <a:ext cx="7623176" cy="784841"/>
          </a:xfrm>
        </p:spPr>
        <p:txBody>
          <a:bodyPr/>
          <a:lstStyle/>
          <a:p>
            <a:r>
              <a:rPr lang="en-US" dirty="0" smtClean="0"/>
              <a:t>Enrollment Confirmation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1" t="64556" r="5471"/>
          <a:stretch/>
        </p:blipFill>
        <p:spPr>
          <a:xfrm>
            <a:off x="220134" y="4300230"/>
            <a:ext cx="6223380" cy="243077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1" r="5471" b="39024"/>
          <a:stretch/>
        </p:blipFill>
        <p:spPr>
          <a:xfrm>
            <a:off x="2584450" y="2320704"/>
            <a:ext cx="6223380" cy="4181697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43452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ESCO_PPT Template">
  <a:themeElements>
    <a:clrScheme name="Custom 3">
      <a:dk1>
        <a:srgbClr val="395676"/>
      </a:dk1>
      <a:lt1>
        <a:srgbClr val="FFFFFF"/>
      </a:lt1>
      <a:dk2>
        <a:srgbClr val="A1A3A4"/>
      </a:dk2>
      <a:lt2>
        <a:srgbClr val="E1E2E3"/>
      </a:lt2>
      <a:accent1>
        <a:srgbClr val="D4820A"/>
      </a:accent1>
      <a:accent2>
        <a:srgbClr val="899E08"/>
      </a:accent2>
      <a:accent3>
        <a:srgbClr val="FFFFFF"/>
      </a:accent3>
      <a:accent4>
        <a:srgbClr val="000000"/>
      </a:accent4>
      <a:accent5>
        <a:srgbClr val="B4CF5C"/>
      </a:accent5>
      <a:accent6>
        <a:srgbClr val="F8BB62"/>
      </a:accent6>
      <a:hlink>
        <a:srgbClr val="7D9DC1"/>
      </a:hlink>
      <a:folHlink>
        <a:srgbClr val="BE4E89"/>
      </a:folHlink>
    </a:clrScheme>
    <a:fontScheme name="FESCO_PP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25000"/>
          </a:spcAft>
          <a:buClrTx/>
          <a:buSzTx/>
          <a:buFont typeface="Arial" charset="0"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hlink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25000"/>
          </a:spcAft>
          <a:buClrTx/>
          <a:buSzTx/>
          <a:buFont typeface="Arial" charset="0"/>
          <a:buChar char="•"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>
    <a:extraClrScheme>
      <a:clrScheme name="FESCO_PP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8D30B"/>
        </a:accent1>
        <a:accent2>
          <a:srgbClr val="5D9A0C"/>
        </a:accent2>
        <a:accent3>
          <a:srgbClr val="FFFFFF"/>
        </a:accent3>
        <a:accent4>
          <a:srgbClr val="000000"/>
        </a:accent4>
        <a:accent5>
          <a:srgbClr val="D8E6AA"/>
        </a:accent5>
        <a:accent6>
          <a:srgbClr val="538B0A"/>
        </a:accent6>
        <a:hlink>
          <a:srgbClr val="7095D0"/>
        </a:hlink>
        <a:folHlink>
          <a:srgbClr val="00668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5AE49034303B479A8F1E695546903B" ma:contentTypeVersion="1" ma:contentTypeDescription="Create a new document." ma:contentTypeScope="" ma:versionID="ab2394e1fe7e6c84b5728aeeac31f2e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0A512D07-1E4C-431C-A9EB-048C299489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84616AD-C3F6-4E45-8D30-53DDC13930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501AA3-03E2-4A91-8970-BAC94CD2AD7B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LTCpartner Theme</Template>
  <TotalTime>73999</TotalTime>
  <Words>18</Words>
  <Application>Microsoft Office PowerPoint</Application>
  <PresentationFormat>On-screen Show (4:3)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 3</vt:lpstr>
      <vt:lpstr>FESCO_PPT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Fidelity Investments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a263720</dc:creator>
  <cp:lastModifiedBy>Gonzalez, David</cp:lastModifiedBy>
  <cp:revision>1867</cp:revision>
  <cp:lastPrinted>2018-02-14T14:29:56Z</cp:lastPrinted>
  <dcterms:created xsi:type="dcterms:W3CDTF">2007-01-31T21:21:23Z</dcterms:created>
  <dcterms:modified xsi:type="dcterms:W3CDTF">2018-10-11T20:11:55Z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0x010100BA5AE49034303B479A8F1E695546903B</vt:lpwstr>
  </property>
</Properties>
</file>