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7A25-2AAD-400E-8EC9-022402686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2E49A-4CCE-4F7E-B829-FDE3E2AE4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D10E4-A3A9-43F8-9F6C-4E66F5D3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9115-DA38-48B3-9F99-17F2F85E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06E58-A8DE-4B37-AB42-19069EC9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9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44DC-5A7D-4A26-92E3-94AB6ECF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F18A1-E8AE-4402-A4CC-E7031F632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9019-D0CA-4A6F-BCA3-F2A7C940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AAFC2-D6FA-473F-8A69-C932CE25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B060-FAA2-455C-AE0D-D1078235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3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9EEA-D1DA-4DDE-AB07-545279F9A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FE2DF-AEF2-40C4-B6CD-2938C3BD9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0DD89-EF7D-416A-BFC3-CBFDAC8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ED775-20B2-41C7-BA74-855B6B7D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E91B1-E3F3-4D58-AEE7-C2D3D153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6D05-66AC-46D3-90A2-44B1BA5B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10D7B-62B6-420F-8206-D40E104B9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0B0F-4758-4798-B03D-2B4D50BD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67A1B-0A39-4A84-A55B-B9ED51BF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1DECE-D286-49AA-8999-818278DB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B78D-7B69-4C4C-9D00-86E12A8B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D44D0-1FD1-41AA-BB68-1649CC64C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ACC68-77E2-4B81-BEBB-2FBD8E77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B4C70-5475-4C50-B98D-E599849A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288D0-3788-4B2C-B0CE-905E920F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1D16-BE49-4914-AFA5-2758BDCA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BB16-FFB4-4DA2-8342-C7FA1426D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B887E-D21F-41DE-ABA2-3042DA7D7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38F7F-DB82-4668-9A79-897DA076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ED88C-D4A3-4621-9ECB-12CB6484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A5272-E231-4EB3-B32E-B7D83FE3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0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DADA-09E9-4184-9419-93A367A6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335A-9114-4F9F-9B0C-FFD971BA2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AD74F-9331-42CE-8EFD-DB6A26F53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11BD4-3B2F-4202-94F5-E3EE97039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F3619-039B-4923-8040-6F1A7A02A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348679-D0A9-417C-B08E-EC3BCEE3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BAAFF-F8D3-47B0-968A-71902B85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F120E-2B5C-4BA2-B5F9-B1BA8913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FAEE-E6C2-4703-91A1-B889DC95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5229F-7FD8-4B69-9A2F-4770F358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D0BFE-E42C-402D-990D-B0ECAB69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0381E-8F45-4DDB-AAED-804E15EA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2FFD8-A8D0-4FA7-AC95-0D594D86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8B1E4-513C-4D7E-83DF-8EB83FE8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C4646-AB70-42DD-A201-57477B9B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5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86D0-3A77-4A53-B9CF-4730297E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BE0F2-22C6-40EB-A777-F2311140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88DCE-D37D-4C46-97DE-9DB42A368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475A4-42C7-4128-865C-2AD1B818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E2592-0494-442D-99C3-A8DD4383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006DB-ED29-4052-8EF2-1EAA1B78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9837-9440-45D3-BD70-2BFD35C6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ABAC0-FE08-4D86-B2B4-E0B455631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9B94B-038D-4A2E-9877-60F6C7DB8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9B958-A2FE-4E57-A0D3-51DEC283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3B2C5-26BE-4E51-A223-16838D1D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CC99B-E133-4CDB-B2DD-4436ADBF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C4722-D9F5-4D0D-8F82-B0F17227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BAE80-397C-4C36-A8CE-A1340064F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7485-B349-42C8-AFC7-757127963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5194-69D8-47CD-9A7E-845F4DF8CA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AA61A-D7DB-40D1-AC80-EB49E1648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D4422-F0A7-440B-8C6E-E918BC35B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F13F-31D4-4B7A-95D5-71931967E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ED26-3666-4D19-BAEA-B40E89A1D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DECCS: Commodity Jurisdiction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FC9EF-13EC-47DD-B796-A55770D986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299584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25125" cy="568325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2: CJ Determination </a:t>
            </a:r>
            <a:r>
              <a:rPr lang="en-US" dirty="0" err="1"/>
              <a:t>TYpe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4F551-1CCB-4F3E-9503-8C896BFEA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31" y="790575"/>
            <a:ext cx="8673138" cy="59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984250"/>
            <a:ext cx="10525125" cy="568325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2: CJ </a:t>
            </a:r>
            <a:br>
              <a:rPr lang="en-US" dirty="0"/>
            </a:br>
            <a:r>
              <a:rPr lang="en-US" dirty="0"/>
              <a:t>Determination</a:t>
            </a:r>
            <a:br>
              <a:rPr lang="en-US" dirty="0"/>
            </a:br>
            <a:r>
              <a:rPr lang="en-US" dirty="0"/>
              <a:t>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A2F74-01E0-411A-8C07-954F185F0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433" y="439115"/>
            <a:ext cx="7480368" cy="59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984250"/>
            <a:ext cx="10525125" cy="568325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2: CJ </a:t>
            </a:r>
            <a:br>
              <a:rPr lang="en-US" dirty="0"/>
            </a:br>
            <a:r>
              <a:rPr lang="en-US" dirty="0"/>
              <a:t>Determination</a:t>
            </a:r>
            <a:br>
              <a:rPr lang="en-US" dirty="0"/>
            </a:br>
            <a:r>
              <a:rPr lang="en-US" dirty="0"/>
              <a:t> 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0B51E-8AD7-49F4-B348-F6484B1F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29" y="0"/>
            <a:ext cx="8292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6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0" y="1"/>
            <a:ext cx="3341913" cy="2198914"/>
          </a:xfrm>
        </p:spPr>
        <p:txBody>
          <a:bodyPr>
            <a:normAutofit/>
          </a:bodyPr>
          <a:lstStyle/>
          <a:p>
            <a:r>
              <a:rPr lang="en-US" dirty="0"/>
              <a:t>Block 3: Commodity/ Service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79E5-00F7-4F1B-B7C4-5A97D4B4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726" y="601663"/>
            <a:ext cx="7793520" cy="52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1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6" y="1230086"/>
            <a:ext cx="3341913" cy="2198914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3: Commodity/ Service Type Fields if Firmware/Software is selected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02CF1-C51F-45C7-9FD9-F402C9DD1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868" y="0"/>
            <a:ext cx="8267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6" y="1230086"/>
            <a:ext cx="3341913" cy="2198914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3: Commodity/ Service Type Fields if Firmware/Software is selected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65CE6-21C3-4508-B292-601D5CBD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7" y="700087"/>
            <a:ext cx="81534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3" y="261258"/>
            <a:ext cx="3341913" cy="2198914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4: Commodity/ Service Basic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2FC30-2C04-4DEB-9318-25254D9A4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591" y="0"/>
            <a:ext cx="7697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3" y="261258"/>
            <a:ext cx="3341913" cy="2198914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4: Commodity/ Service Basic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053AE-CD3B-47EF-B493-5BFDF120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71" y="261258"/>
            <a:ext cx="86868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8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1" y="87086"/>
            <a:ext cx="10833324" cy="1545771"/>
          </a:xfrm>
        </p:spPr>
        <p:txBody>
          <a:bodyPr>
            <a:normAutofit/>
          </a:bodyPr>
          <a:lstStyle/>
          <a:p>
            <a:r>
              <a:rPr lang="en-US" dirty="0"/>
              <a:t>Block 5: Commodity/ Service Detailed Description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7005D-FF5F-4789-BA21-0D0DCA93E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6" y="1472293"/>
            <a:ext cx="94964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5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1" y="87086"/>
            <a:ext cx="3548740" cy="4180114"/>
          </a:xfrm>
        </p:spPr>
        <p:txBody>
          <a:bodyPr>
            <a:normAutofit/>
          </a:bodyPr>
          <a:lstStyle/>
          <a:p>
            <a:r>
              <a:rPr lang="en-US" sz="4000" dirty="0"/>
              <a:t>Block 6: Special/Unique Characteristics and Capabilities</a:t>
            </a:r>
            <a:br>
              <a:rPr lang="en-US" sz="4000" dirty="0"/>
            </a:br>
            <a:r>
              <a:rPr lang="en-US" sz="2000" dirty="0"/>
              <a:t>- fields on right only display if box is checked on left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2014A-715D-4EA9-AB0E-94B3EFA6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046" y="0"/>
            <a:ext cx="7370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0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188C-DB7F-4DAE-879D-BB09296B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6"/>
            <a:ext cx="10515600" cy="406400"/>
          </a:xfrm>
        </p:spPr>
        <p:txBody>
          <a:bodyPr>
            <a:normAutofit fontScale="90000"/>
          </a:bodyPr>
          <a:lstStyle/>
          <a:p>
            <a:r>
              <a:rPr lang="en-US" dirty="0"/>
              <a:t>CJ Create New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72FE72-67BF-4E12-A572-36EF40081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526" y="771526"/>
            <a:ext cx="8942070" cy="59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1" y="87086"/>
            <a:ext cx="3450769" cy="4147457"/>
          </a:xfrm>
        </p:spPr>
        <p:txBody>
          <a:bodyPr>
            <a:normAutofit/>
          </a:bodyPr>
          <a:lstStyle/>
          <a:p>
            <a:r>
              <a:rPr lang="en-US" sz="4000" dirty="0"/>
              <a:t>Block 6: Special/Unique Characteristics and Capabilities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1800" dirty="0"/>
              <a:t>fields on right only display if box is checked on left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D10C7-A4B8-4086-A472-594EF4DC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30" y="87086"/>
            <a:ext cx="7109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9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1" y="87086"/>
            <a:ext cx="3450769" cy="4147457"/>
          </a:xfrm>
        </p:spPr>
        <p:txBody>
          <a:bodyPr>
            <a:normAutofit/>
          </a:bodyPr>
          <a:lstStyle/>
          <a:p>
            <a:r>
              <a:rPr lang="en-US" sz="4000" dirty="0"/>
              <a:t>Block 7: Commodity Origin</a:t>
            </a:r>
            <a:br>
              <a:rPr lang="en-US" sz="4000" dirty="0"/>
            </a:br>
            <a:r>
              <a:rPr lang="en-US" sz="1600" dirty="0"/>
              <a:t>- If yes is selected a free text box will display to enter an explanation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010C8-DF0C-40D4-BEE3-2B781819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8" y="0"/>
            <a:ext cx="7287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3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1" y="87086"/>
            <a:ext cx="3450769" cy="4147457"/>
          </a:xfrm>
        </p:spPr>
        <p:txBody>
          <a:bodyPr>
            <a:normAutofit/>
          </a:bodyPr>
          <a:lstStyle/>
          <a:p>
            <a:r>
              <a:rPr lang="en-US" sz="4000" dirty="0"/>
              <a:t>Block 8: Product Development Stage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EEC02-8D74-4AEA-A75D-89F950C9F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71" b="33525"/>
          <a:stretch/>
        </p:blipFill>
        <p:spPr>
          <a:xfrm>
            <a:off x="3668487" y="510446"/>
            <a:ext cx="8523513" cy="58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79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1" y="87086"/>
            <a:ext cx="3450769" cy="4147457"/>
          </a:xfrm>
        </p:spPr>
        <p:txBody>
          <a:bodyPr>
            <a:normAutofit/>
          </a:bodyPr>
          <a:lstStyle/>
          <a:p>
            <a:r>
              <a:rPr lang="en-US" sz="4000" dirty="0"/>
              <a:t>Block 9: Funding History</a:t>
            </a:r>
            <a:br>
              <a:rPr lang="en-US" sz="4000" dirty="0"/>
            </a:br>
            <a:r>
              <a:rPr lang="en-US" sz="1400" dirty="0"/>
              <a:t>- If US Government Agency is selected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0B22A-6828-476E-931A-D9E81DA3C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0"/>
            <a:ext cx="771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44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2" y="152401"/>
            <a:ext cx="3015340" cy="4354285"/>
          </a:xfrm>
        </p:spPr>
        <p:txBody>
          <a:bodyPr>
            <a:normAutofit/>
          </a:bodyPr>
          <a:lstStyle/>
          <a:p>
            <a:r>
              <a:rPr lang="en-US" sz="4000" dirty="0"/>
              <a:t>Block 9: Funding History</a:t>
            </a:r>
            <a:br>
              <a:rPr lang="en-US" sz="4000" dirty="0"/>
            </a:br>
            <a:r>
              <a:rPr lang="en-US" sz="1400" dirty="0"/>
              <a:t>- If U.S. of Foreign Contractor; Foreign Government Agency; University Funded is selected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7BCCD-010B-4E38-91AD-0A10576B5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082" y="0"/>
            <a:ext cx="8687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2" y="152401"/>
            <a:ext cx="3015340" cy="4354285"/>
          </a:xfrm>
        </p:spPr>
        <p:txBody>
          <a:bodyPr>
            <a:normAutofit/>
          </a:bodyPr>
          <a:lstStyle/>
          <a:p>
            <a:r>
              <a:rPr lang="en-US" sz="4000" dirty="0"/>
              <a:t>Block 10: Sales Information</a:t>
            </a:r>
            <a:br>
              <a:rPr lang="en-US" sz="4000" dirty="0"/>
            </a:b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B652B-9BB2-4E5A-BD15-A67564F3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024" y="0"/>
            <a:ext cx="714497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F9929-B55A-4602-AA6A-F5D9829DB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85" r="8439"/>
          <a:stretch/>
        </p:blipFill>
        <p:spPr>
          <a:xfrm>
            <a:off x="-76200" y="3701824"/>
            <a:ext cx="5072742" cy="31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5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2" y="152401"/>
            <a:ext cx="3015340" cy="4354285"/>
          </a:xfrm>
        </p:spPr>
        <p:txBody>
          <a:bodyPr>
            <a:normAutofit/>
          </a:bodyPr>
          <a:lstStyle/>
          <a:p>
            <a:r>
              <a:rPr lang="en-US" sz="4000" dirty="0"/>
              <a:t>Block 11: Export/Classification Info</a:t>
            </a:r>
            <a:br>
              <a:rPr lang="en-US" sz="4000" dirty="0"/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09F16-8DAF-4119-B003-AD4327E2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656" y="0"/>
            <a:ext cx="8412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29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2" y="152401"/>
            <a:ext cx="3015340" cy="4354285"/>
          </a:xfrm>
        </p:spPr>
        <p:txBody>
          <a:bodyPr>
            <a:normAutofit/>
          </a:bodyPr>
          <a:lstStyle/>
          <a:p>
            <a:r>
              <a:rPr lang="en-US" sz="4000" dirty="0"/>
              <a:t>Block 12: Reason for CJ Request</a:t>
            </a:r>
            <a:br>
              <a:rPr lang="en-US" sz="4000" dirty="0"/>
            </a:b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3C070-0755-41FE-A15C-DA10ECE4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082" y="0"/>
            <a:ext cx="8211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8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1"/>
            <a:ext cx="2503714" cy="4190999"/>
          </a:xfrm>
        </p:spPr>
        <p:txBody>
          <a:bodyPr>
            <a:normAutofit/>
          </a:bodyPr>
          <a:lstStyle/>
          <a:p>
            <a:r>
              <a:rPr lang="en-US" sz="4000" dirty="0"/>
              <a:t>Block 13: Publication</a:t>
            </a:r>
            <a:br>
              <a:rPr lang="en-US" sz="4000" dirty="0"/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33069-0241-48B6-8BB2-CCD1456C1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38100"/>
            <a:ext cx="98583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4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1"/>
            <a:ext cx="2503714" cy="4190999"/>
          </a:xfrm>
        </p:spPr>
        <p:txBody>
          <a:bodyPr>
            <a:normAutofit/>
          </a:bodyPr>
          <a:lstStyle/>
          <a:p>
            <a:r>
              <a:rPr lang="en-US" sz="4000" dirty="0"/>
              <a:t>Block 14: Other</a:t>
            </a:r>
            <a:br>
              <a:rPr lang="en-US" sz="4000" dirty="0"/>
            </a:b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9FCC2-7EAD-4326-B9A7-744FAE02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669" y="0"/>
            <a:ext cx="100107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6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1.1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92BE24-7460-433D-90CF-67CC9AA76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057" y="1075876"/>
            <a:ext cx="9121268" cy="54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77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1"/>
            <a:ext cx="2503714" cy="4190999"/>
          </a:xfrm>
        </p:spPr>
        <p:txBody>
          <a:bodyPr>
            <a:normAutofit/>
          </a:bodyPr>
          <a:lstStyle/>
          <a:p>
            <a:r>
              <a:rPr lang="en-US" sz="4000" dirty="0"/>
              <a:t>Block 15: Supporting Document</a:t>
            </a:r>
            <a:br>
              <a:rPr lang="en-US" sz="4000" dirty="0"/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75342-692E-4A61-B2E0-0E8EAC26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69" y="0"/>
            <a:ext cx="8518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7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401"/>
            <a:ext cx="2721429" cy="4190999"/>
          </a:xfrm>
        </p:spPr>
        <p:txBody>
          <a:bodyPr>
            <a:normAutofit/>
          </a:bodyPr>
          <a:lstStyle/>
          <a:p>
            <a:r>
              <a:rPr lang="en-US" sz="4000" dirty="0"/>
              <a:t>Signature and Certification</a:t>
            </a:r>
            <a:br>
              <a:rPr lang="en-US" sz="4000" dirty="0"/>
            </a:b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EAD92-9281-4B01-BBCA-7DDAD9B9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297" y="0"/>
            <a:ext cx="753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7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1.1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01AD95-7595-46A2-9246-7A4924117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8400"/>
            <a:ext cx="9886950" cy="52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7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1.1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8A011-DD9B-4E0D-B734-A148D722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385887"/>
            <a:ext cx="7677150" cy="273367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86EAC0-F601-41BC-9099-66B4BF128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4" y="1704974"/>
            <a:ext cx="3200401" cy="4048125"/>
          </a:xfrm>
        </p:spPr>
        <p:txBody>
          <a:bodyPr/>
          <a:lstStyle/>
          <a:p>
            <a:r>
              <a:rPr lang="en-US" dirty="0"/>
              <a:t>Only display if Manufacturers Representative is selected</a:t>
            </a:r>
          </a:p>
        </p:txBody>
      </p:sp>
    </p:spTree>
    <p:extLst>
      <p:ext uri="{BB962C8B-B14F-4D97-AF65-F5344CB8AC3E}">
        <p14:creationId xmlns:p14="http://schemas.microsoft.com/office/powerpoint/2010/main" val="100686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1.2: Filer Point of Contact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31BAA-9002-4CD4-9102-B902C1198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317356"/>
            <a:ext cx="7451602" cy="51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4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1.2: Filer Technical Points of Contact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51BBC-A9D1-4A19-94C1-72977F9E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4266"/>
            <a:ext cx="8763367" cy="54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2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24886" cy="2271542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1.2: OEM</a:t>
            </a:r>
            <a:br>
              <a:rPr lang="en-US" dirty="0"/>
            </a:br>
            <a:r>
              <a:rPr lang="en-US" sz="1400" dirty="0"/>
              <a:t>- If “other” is selected for filer type.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2E651-375D-46C1-92C0-D6F7AE85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86" y="19975"/>
            <a:ext cx="8906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98B-7761-4CB1-B4E6-34F8B90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14600" cy="2501899"/>
          </a:xfrm>
        </p:spPr>
        <p:txBody>
          <a:bodyPr>
            <a:normAutofit/>
          </a:bodyPr>
          <a:lstStyle/>
          <a:p>
            <a:r>
              <a:rPr lang="en-US" dirty="0"/>
              <a:t>Block 1.2: Third Party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3A4C3-A058-498B-B76D-37F5F071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162" y="299767"/>
            <a:ext cx="7605638" cy="62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1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195</Words>
  <Application>Microsoft Office PowerPoint</Application>
  <PresentationFormat>Widescreen</PresentationFormat>
  <Paragraphs>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DECCS: Commodity Jurisdiction</vt:lpstr>
      <vt:lpstr>CJ Create New Page</vt:lpstr>
      <vt:lpstr>Block 1.1</vt:lpstr>
      <vt:lpstr>Block 1.1</vt:lpstr>
      <vt:lpstr>Block 1.1</vt:lpstr>
      <vt:lpstr>Block 1.2: Filer Point of Contact</vt:lpstr>
      <vt:lpstr>Block 1.2: Filer Technical Points of Contact</vt:lpstr>
      <vt:lpstr>Block 1.2: OEM - If “other” is selected for filer type. </vt:lpstr>
      <vt:lpstr>Block 1.2: Third Party Info</vt:lpstr>
      <vt:lpstr>Block 2: CJ Determination TYpe</vt:lpstr>
      <vt:lpstr>Block 2: CJ  Determination  Type</vt:lpstr>
      <vt:lpstr>Block 2: CJ  Determination  Type</vt:lpstr>
      <vt:lpstr>Block 3: Commodity/ Service Type</vt:lpstr>
      <vt:lpstr>Block 3: Commodity/ Service Type Fields if Firmware/Software is selected</vt:lpstr>
      <vt:lpstr>Block 3: Commodity/ Service Type Fields if Firmware/Software is selected</vt:lpstr>
      <vt:lpstr>Block 4: Commodity/ Service Basic Information</vt:lpstr>
      <vt:lpstr>Block 4: Commodity/ Service Basic Information</vt:lpstr>
      <vt:lpstr>Block 5: Commodity/ Service Detailed Description</vt:lpstr>
      <vt:lpstr>Block 6: Special/Unique Characteristics and Capabilities - fields on right only display if box is checked on left</vt:lpstr>
      <vt:lpstr>Block 6: Special/Unique Characteristics and Capabilities - fields on right only display if box is checked on left</vt:lpstr>
      <vt:lpstr>Block 7: Commodity Origin - If yes is selected a free text box will display to enter an explanation </vt:lpstr>
      <vt:lpstr>Block 8: Product Development Stage</vt:lpstr>
      <vt:lpstr>Block 9: Funding History - If US Government Agency is selected</vt:lpstr>
      <vt:lpstr>Block 9: Funding History - If U.S. of Foreign Contractor; Foreign Government Agency; University Funded is selected</vt:lpstr>
      <vt:lpstr>Block 10: Sales Information </vt:lpstr>
      <vt:lpstr>Block 11: Export/Classification Info </vt:lpstr>
      <vt:lpstr>Block 12: Reason for CJ Request </vt:lpstr>
      <vt:lpstr>Block 13: Publication </vt:lpstr>
      <vt:lpstr>Block 14: Other </vt:lpstr>
      <vt:lpstr>Block 15: Supporting Document </vt:lpstr>
      <vt:lpstr>Signature and Certification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DECCS: Commodity Jurisdiction</dc:title>
  <dc:creator>Kim Marshall</dc:creator>
  <cp:lastModifiedBy>Kim Marshall</cp:lastModifiedBy>
  <cp:revision>6</cp:revision>
  <dcterms:created xsi:type="dcterms:W3CDTF">2019-03-26T20:48:45Z</dcterms:created>
  <dcterms:modified xsi:type="dcterms:W3CDTF">2019-03-28T13:49:00Z</dcterms:modified>
</cp:coreProperties>
</file>