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0"/>
  </p:notesMasterIdLst>
  <p:sldIdLst>
    <p:sldId id="1006" r:id="rId6"/>
    <p:sldId id="1034" r:id="rId7"/>
    <p:sldId id="1038" r:id="rId8"/>
    <p:sldId id="104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7" d="100"/>
          <a:sy n="37" d="100"/>
        </p:scale>
        <p:origin x="968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0F7468-B5B6-4302-8DA9-20CEEE131B44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C097E-6A51-42B4-98DE-3C1DD4871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149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Information as of August 1, 2022.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C2CD74-A29C-4EED-B21A-9AA42D61AE2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165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Information as of August 1, 2022.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C2CD74-A29C-4EED-B21A-9AA42D61AE2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36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Information as of August 1, 2022.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C2CD74-A29C-4EED-B21A-9AA42D61AE2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356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0F314-7358-489A-A6F9-B2F1F1125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FBAD24-E5E0-4DB1-905B-42A06ECA1F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792DC9-7A14-4AD7-BECC-2DA3A4DCC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BFE6-5FD9-45D5-9EF8-B6060DF881AA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9D4A7-47BC-4426-94B1-0175245B5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2B596-49BB-4F33-A625-D62D45D1F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75D6D-7BE3-4B9B-B244-00C1012BD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9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B392C-7CA7-4C0B-A8FB-BF44A6FFA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7CA634-B9C4-4CC1-9271-A9A49807C6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3C7DF-730D-48C3-8249-0F93278FF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BFE6-5FD9-45D5-9EF8-B6060DF881AA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3C265A-9EE0-4089-8A41-AA70A3C31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A82F2-73F2-4D22-A93A-D571B7F07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75D6D-7BE3-4B9B-B244-00C1012BD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015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A89F0D-62F3-4275-AD1A-6F4EA12B87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88266F-726C-46EA-BE10-966512A978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63215-9B5F-421E-BD8F-6BAF3D9E1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BFE6-5FD9-45D5-9EF8-B6060DF881AA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C0286F-A845-4327-95A9-E7B9E5DE6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44040-DA99-4795-BF2A-2E272547C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75D6D-7BE3-4B9B-B244-00C1012BD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973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BE5BC-43C7-4B72-BE0F-5B5D2615D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00817-273C-4E5C-97C7-E0883DB4CC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A4B7D9-F3E7-4D8F-BBBE-C93A05E8A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BFE6-5FD9-45D5-9EF8-B6060DF881AA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06F8-7F94-4782-8A25-768E8D295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CC770-2AE0-4FE4-AA70-969951F2A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75D6D-7BE3-4B9B-B244-00C1012BD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133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FF22E-2C64-4A1F-A25B-45E1F09C1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2C320B-968D-4327-B2EB-4E8919844B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1CB770-882F-48AC-8E91-FB96AB9B9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BFE6-5FD9-45D5-9EF8-B6060DF881AA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51173-C2BD-49D1-80A6-B53BBBE9D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604C82-986B-4096-B232-C878BD932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75D6D-7BE3-4B9B-B244-00C1012BD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01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47F37-2C41-4033-8DAC-DA5ACF31D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2EA3CA-264F-4026-B147-D31D4A5E57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0036F0-BD43-43AD-9369-4FFC26156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47C121-EB03-4A1D-B089-07926C26F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BFE6-5FD9-45D5-9EF8-B6060DF881AA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803D53-2D88-47E7-9D45-63E7AB981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C4C544-1B0B-41AB-AE0C-DD33175EC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75D6D-7BE3-4B9B-B244-00C1012BD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77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D63D9-0A61-478D-8F9D-48A4AA40A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4F6814-DB0C-49B5-91CA-21D91D709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2ECCE0-EBAE-4C46-8C97-62C6AA84F7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3DADD1-0080-4520-8C9E-3EC5BB9BE4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9A317F-DDC4-4209-A09C-A3D040DBC0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61A31C-11EF-4AA4-BFF4-3E2EC5019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BFE6-5FD9-45D5-9EF8-B6060DF881AA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B8FBC4-35A9-43C9-9585-40D0C8DDB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40AE3D-A99C-40A5-9667-59CD10D9F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75D6D-7BE3-4B9B-B244-00C1012BD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204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01871-768C-4A4E-BAE4-21F454099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A4BDA0-EE6A-4718-96A3-EF3148673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BFE6-5FD9-45D5-9EF8-B6060DF881AA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F917FC-0C2D-40A7-AC6C-CFE459A23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A01A60-124E-456B-BBF1-BD59BF077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75D6D-7BE3-4B9B-B244-00C1012BD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420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1B10AE-3834-4E1E-996B-4BA5BA385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BFE6-5FD9-45D5-9EF8-B6060DF881AA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CEE793-7D35-4ABD-A81E-906F06A28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C953F2-DB3C-4456-AF7B-DB13FAECC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75D6D-7BE3-4B9B-B244-00C1012BD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569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8B42B-8E0A-4ECF-A089-0A610D036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EBC88-AFCC-4199-9648-577D9E1C6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ED070F-403B-455B-A54F-55FE215483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CFE8CC-C433-4467-828D-401A72AC1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BFE6-5FD9-45D5-9EF8-B6060DF881AA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EE4B9F-BB2E-4EEA-862C-5305196A7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2FEC1D-184C-4CF0-BEFC-76A44AC06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75D6D-7BE3-4B9B-B244-00C1012BD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41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661C0-A4CF-4E19-8AA4-421FD9D64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80F6DD-69C2-49AE-AB03-7B5A30061B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23DC96-D052-4D35-9B10-A0DBB96CBA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EFA3FF-F543-4835-B5D4-551BE937B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BFE6-5FD9-45D5-9EF8-B6060DF881AA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8C59D3-5764-4FE6-B514-D36672D85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DD40AF-0141-486F-A947-CCEAFA962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75D6D-7BE3-4B9B-B244-00C1012BD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837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ED7232-4870-46D5-BE46-8A66A245D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C975F8-1998-4008-93C1-ED77E57D0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59093-5171-48C1-A7EE-2AD25CE23A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CBFE6-5FD9-45D5-9EF8-B6060DF881AA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3FE03-CEF1-4A1C-AE22-ADBDC05E9C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2DD2DB-0AC4-4B69-A32F-4C4FCA2599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75D6D-7BE3-4B9B-B244-00C1012BD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61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6C1DAE68-6B80-4EC5-865F-B90D81271106}"/>
              </a:ext>
            </a:extLst>
          </p:cNvPr>
          <p:cNvPicPr>
            <a:picLocks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43778"/>
          <a:stretch/>
        </p:blipFill>
        <p:spPr>
          <a:xfrm>
            <a:off x="0" y="1279722"/>
            <a:ext cx="12192000" cy="5160481"/>
          </a:xfrm>
          <a:prstGeom prst="rect">
            <a:avLst/>
          </a:prstGeom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04E6DD3E-1035-4E17-BF2D-D532435F0C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1143001"/>
            <a:ext cx="8534400" cy="710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9758" indent="-342900" fontAlgn="auto">
              <a:spcBef>
                <a:spcPts val="48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9758" indent="-342900" fontAlgn="auto">
              <a:spcBef>
                <a:spcPts val="48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sz="1800" dirty="0">
              <a:solidFill>
                <a:prstClr val="black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829379.25226.7528.75522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828801" y="237290"/>
            <a:ext cx="5749925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5599" tIns="0" rIns="0" bIns="0" anchor="ctr"/>
          <a:lstStyle/>
          <a:p>
            <a:pPr defTabSz="820738" fontAlgn="auto"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solidFill>
                <a:srgbClr val="1F497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C9217F6-CD56-4AEB-818B-ABFC77942F81}"/>
              </a:ext>
            </a:extLst>
          </p:cNvPr>
          <p:cNvSpPr txBox="1">
            <a:spLocks/>
          </p:cNvSpPr>
          <p:nvPr/>
        </p:nvSpPr>
        <p:spPr>
          <a:xfrm>
            <a:off x="1801238" y="1143000"/>
            <a:ext cx="8409562" cy="495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fontAlgn="auto">
              <a:spcAft>
                <a:spcPts val="0"/>
              </a:spcAft>
              <a:buNone/>
              <a:defRPr/>
            </a:pPr>
            <a:endParaRPr lang="en-US" sz="1600" dirty="0">
              <a:solidFill>
                <a:sysClr val="windowText" lastClr="000000"/>
              </a:solidFill>
              <a:latin typeface="Calibri" panose="020F050202020403020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C3FB528-7ABE-4000-9898-E357A138AC38}"/>
              </a:ext>
            </a:extLst>
          </p:cNvPr>
          <p:cNvSpPr/>
          <p:nvPr/>
        </p:nvSpPr>
        <p:spPr bwMode="auto">
          <a:xfrm>
            <a:off x="9144000" y="6387525"/>
            <a:ext cx="1066800" cy="381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b="1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624152-4FC3-4C1F-9B98-20861AC5FE62}"/>
              </a:ext>
            </a:extLst>
          </p:cNvPr>
          <p:cNvSpPr txBox="1"/>
          <p:nvPr/>
        </p:nvSpPr>
        <p:spPr>
          <a:xfrm>
            <a:off x="5765259" y="2971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black"/>
              </a:solidFill>
              <a:latin typeface="Arial"/>
              <a:cs typeface="+mn-cs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1D15B93-1E01-4C64-91F7-30BF4EAD2BE2}"/>
              </a:ext>
            </a:extLst>
          </p:cNvPr>
          <p:cNvSpPr txBox="1">
            <a:spLocks/>
          </p:cNvSpPr>
          <p:nvPr/>
        </p:nvSpPr>
        <p:spPr>
          <a:xfrm>
            <a:off x="838200" y="2062035"/>
            <a:ext cx="10619361" cy="48521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3200" b="1" dirty="0">
              <a:solidFill>
                <a:sysClr val="windowText" lastClr="000000"/>
              </a:solidFill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6000" b="1" dirty="0">
                <a:solidFill>
                  <a:sysClr val="windowText" lastClr="00000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Emergency Capital Investment Program (ECIP)</a:t>
            </a:r>
          </a:p>
          <a:p>
            <a:pPr marL="457200" lvl="1" indent="0">
              <a:spcBef>
                <a:spcPts val="1000"/>
              </a:spcBef>
              <a:spcAft>
                <a:spcPts val="600"/>
              </a:spcAft>
              <a:buNone/>
            </a:pPr>
            <a:endParaRPr lang="en-US" sz="2800" b="1" dirty="0">
              <a:solidFill>
                <a:sysClr val="windowText" lastClr="000000"/>
              </a:solidFill>
              <a:cs typeface="Times New Roman" panose="02020603050405020304" pitchFamily="18" charset="0"/>
            </a:endParaRPr>
          </a:p>
          <a:p>
            <a:pPr marL="457200" lvl="1" indent="0" fontAlgn="auto">
              <a:spcAft>
                <a:spcPts val="0"/>
              </a:spcAft>
              <a:buNone/>
            </a:pPr>
            <a:endParaRPr lang="en-US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fontAlgn="auto">
              <a:spcAft>
                <a:spcPts val="0"/>
              </a:spcAft>
              <a:buNone/>
            </a:pPr>
            <a:endParaRPr lang="en-US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fontAlgn="auto">
              <a:spcAft>
                <a:spcPts val="0"/>
              </a:spcAft>
              <a:buNone/>
            </a:pPr>
            <a:endParaRPr lang="en-US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fontAlgn="auto">
              <a:spcAft>
                <a:spcPts val="0"/>
              </a:spcAft>
              <a:buNone/>
            </a:pPr>
            <a:endParaRPr lang="en-US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5BB878-95D4-4AA7-8D09-2B6A77598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47200" y="649288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825" kern="1200">
                <a:solidFill>
                  <a:schemeClr val="tx1">
                    <a:tint val="75000"/>
                  </a:schemeClr>
                </a:solidFill>
                <a:latin typeface="Times" pitchFamily="18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5435C3EF-753C-4553-B0A1-28EF000BA0BB}" type="slidenum">
              <a:rPr lang="en-US" altLang="en-US" smtClean="0"/>
              <a:pPr>
                <a:defRPr/>
              </a:pPr>
              <a:t>1</a:t>
            </a:fld>
            <a:endParaRPr lang="en-US" alt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650E6F-3D89-47ED-95C6-0C72E5D79921}"/>
              </a:ext>
            </a:extLst>
          </p:cNvPr>
          <p:cNvSpPr txBox="1"/>
          <p:nvPr/>
        </p:nvSpPr>
        <p:spPr>
          <a:xfrm>
            <a:off x="3979022" y="6421832"/>
            <a:ext cx="43863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+mn-lt"/>
              </a:rPr>
              <a:t>PRE-DECISIONAL AND DELIBERATIVE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4867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29379.25226.7528.75522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831849" y="198777"/>
            <a:ext cx="5749925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5599" tIns="0" rIns="0" bIns="0" anchor="ctr"/>
          <a:lstStyle/>
          <a:p>
            <a:pPr defTabSz="820738" fontAlgn="auto"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solidFill>
                <a:srgbClr val="1F497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C9217F6-CD56-4AEB-818B-ABFC77942F81}"/>
              </a:ext>
            </a:extLst>
          </p:cNvPr>
          <p:cNvSpPr txBox="1">
            <a:spLocks/>
          </p:cNvSpPr>
          <p:nvPr/>
        </p:nvSpPr>
        <p:spPr>
          <a:xfrm>
            <a:off x="1801238" y="1143000"/>
            <a:ext cx="8409562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sz="2400" dirty="0">
              <a:solidFill>
                <a:sysClr val="windowText" lastClr="000000"/>
              </a:solidFill>
              <a:latin typeface="Calibri" panose="020F0502020204030204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CEC6725-6925-4A8A-8B9A-E943047FD1E5}"/>
              </a:ext>
            </a:extLst>
          </p:cNvPr>
          <p:cNvSpPr txBox="1">
            <a:spLocks/>
          </p:cNvSpPr>
          <p:nvPr/>
        </p:nvSpPr>
        <p:spPr>
          <a:xfrm>
            <a:off x="1752600" y="1253331"/>
            <a:ext cx="8409562" cy="49529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fontAlgn="auto">
              <a:spcAft>
                <a:spcPts val="0"/>
              </a:spcAft>
              <a:defRPr/>
            </a:pPr>
            <a:endParaRPr lang="en-US" sz="1900" dirty="0">
              <a:solidFill>
                <a:sysClr val="windowText" lastClr="000000"/>
              </a:solidFill>
              <a:latin typeface="Calibri" panose="020F0502020204030204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C3FB528-7ABE-4000-9898-E357A138AC38}"/>
              </a:ext>
            </a:extLst>
          </p:cNvPr>
          <p:cNvSpPr/>
          <p:nvPr/>
        </p:nvSpPr>
        <p:spPr bwMode="auto">
          <a:xfrm>
            <a:off x="9080614" y="6285232"/>
            <a:ext cx="1066800" cy="381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b="1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7A885C2-1675-4C79-B54D-584FD170F5A1}"/>
              </a:ext>
            </a:extLst>
          </p:cNvPr>
          <p:cNvSpPr txBox="1">
            <a:spLocks/>
          </p:cNvSpPr>
          <p:nvPr/>
        </p:nvSpPr>
        <p:spPr>
          <a:xfrm>
            <a:off x="381001" y="1371600"/>
            <a:ext cx="10924160" cy="4953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prstClr val="black"/>
                </a:solidFill>
                <a:cs typeface="Times New Roman" panose="02020603050405020304" pitchFamily="18" charset="0"/>
              </a:rPr>
              <a:t>The ECIP team proposed to Treasury leadership that the remaining program funds be distributed in a second round. With concurrence from leadership, we now expect the second round to open in January 2023.</a:t>
            </a:r>
          </a:p>
          <a:p>
            <a:r>
              <a:rPr lang="en-US" sz="2400" dirty="0">
                <a:solidFill>
                  <a:prstClr val="black"/>
                </a:solidFill>
                <a:cs typeface="Times New Roman" panose="02020603050405020304" pitchFamily="18" charset="0"/>
              </a:rPr>
              <a:t>Approximately $160 million, plus any amounts not deployed to institutions that fail to cure issues with their CDFI certification, will be distributed by opening a second application round using the same criteria for eligibility </a:t>
            </a:r>
            <a:r>
              <a:rPr lang="en-US" sz="2400" dirty="0">
                <a:cs typeface="Times New Roman" panose="02020603050405020304" pitchFamily="18" charset="0"/>
              </a:rPr>
              <a:t>and</a:t>
            </a:r>
            <a:r>
              <a:rPr lang="en-US" sz="2400" dirty="0">
                <a:solidFill>
                  <a:prstClr val="black"/>
                </a:solidFill>
                <a:cs typeface="Times New Roman" panose="02020603050405020304" pitchFamily="18" charset="0"/>
              </a:rPr>
              <a:t> the same rating system. </a:t>
            </a:r>
          </a:p>
          <a:p>
            <a:r>
              <a:rPr lang="en-US" sz="2400" dirty="0">
                <a:solidFill>
                  <a:prstClr val="black"/>
                </a:solidFill>
                <a:cs typeface="Times New Roman" panose="02020603050405020304" pitchFamily="18" charset="0"/>
              </a:rPr>
              <a:t>Institutions that applied in the first round and were offered an investment would not be eligible to apply for a second round.</a:t>
            </a:r>
          </a:p>
          <a:p>
            <a:r>
              <a:rPr lang="en-US" sz="2400" dirty="0">
                <a:solidFill>
                  <a:prstClr val="black"/>
                </a:solidFill>
                <a:cs typeface="Times New Roman" panose="02020603050405020304" pitchFamily="18" charset="0"/>
              </a:rPr>
              <a:t>In order to manage the administrative burden and timeline for the second round, the ECIP team will prioritize among applications prior to conducting a full review. Prioritized applicants will be underwritten using the same standards as were used in the first ECIP application round. </a:t>
            </a:r>
          </a:p>
          <a:p>
            <a:endParaRPr lang="en-US" sz="1400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89C1427-7B5A-4492-AA4E-0C1CB57E7E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47200" y="649288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825" kern="1200">
                <a:solidFill>
                  <a:schemeClr val="tx1">
                    <a:tint val="75000"/>
                  </a:schemeClr>
                </a:solidFill>
                <a:latin typeface="Times" pitchFamily="18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5435C3EF-753C-4553-B0A1-28EF000BA0BB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E92FF4C-B6C5-4602-B3A1-13292091D84E}"/>
              </a:ext>
            </a:extLst>
          </p:cNvPr>
          <p:cNvSpPr txBox="1"/>
          <p:nvPr/>
        </p:nvSpPr>
        <p:spPr>
          <a:xfrm>
            <a:off x="762000" y="166197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37609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Emergency Capital Investment Program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24753A-B7C6-490F-A8A3-88B4F28DA6CF}"/>
              </a:ext>
            </a:extLst>
          </p:cNvPr>
          <p:cNvSpPr txBox="1"/>
          <p:nvPr/>
        </p:nvSpPr>
        <p:spPr>
          <a:xfrm>
            <a:off x="6400800" y="758173"/>
            <a:ext cx="4904361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3200" i="1" dirty="0">
                <a:solidFill>
                  <a:srgbClr val="EFD76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ECIP Round 2 - Overview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95991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29379.25226.7528.75522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831849" y="198777"/>
            <a:ext cx="5749925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5599" tIns="0" rIns="0" bIns="0" anchor="ctr"/>
          <a:lstStyle/>
          <a:p>
            <a:pPr defTabSz="820738" fontAlgn="auto"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solidFill>
                <a:srgbClr val="1F497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C9217F6-CD56-4AEB-818B-ABFC77942F81}"/>
              </a:ext>
            </a:extLst>
          </p:cNvPr>
          <p:cNvSpPr txBox="1">
            <a:spLocks/>
          </p:cNvSpPr>
          <p:nvPr/>
        </p:nvSpPr>
        <p:spPr>
          <a:xfrm>
            <a:off x="1801238" y="1143000"/>
            <a:ext cx="8409562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sz="2400" dirty="0">
              <a:solidFill>
                <a:sysClr val="windowText" lastClr="000000"/>
              </a:solidFill>
              <a:latin typeface="Calibri" panose="020F0502020204030204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CEC6725-6925-4A8A-8B9A-E943047FD1E5}"/>
              </a:ext>
            </a:extLst>
          </p:cNvPr>
          <p:cNvSpPr txBox="1">
            <a:spLocks/>
          </p:cNvSpPr>
          <p:nvPr/>
        </p:nvSpPr>
        <p:spPr>
          <a:xfrm>
            <a:off x="1752600" y="1253331"/>
            <a:ext cx="8409562" cy="49529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fontAlgn="auto">
              <a:spcAft>
                <a:spcPts val="0"/>
              </a:spcAft>
              <a:defRPr/>
            </a:pPr>
            <a:endParaRPr lang="en-US" sz="1900" dirty="0">
              <a:solidFill>
                <a:sysClr val="windowText" lastClr="000000"/>
              </a:solidFill>
              <a:latin typeface="Calibri" panose="020F0502020204030204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C3FB528-7ABE-4000-9898-E357A138AC38}"/>
              </a:ext>
            </a:extLst>
          </p:cNvPr>
          <p:cNvSpPr/>
          <p:nvPr/>
        </p:nvSpPr>
        <p:spPr bwMode="auto">
          <a:xfrm>
            <a:off x="9080614" y="6285232"/>
            <a:ext cx="1066800" cy="381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b="1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7A885C2-1675-4C79-B54D-584FD170F5A1}"/>
              </a:ext>
            </a:extLst>
          </p:cNvPr>
          <p:cNvSpPr txBox="1">
            <a:spLocks/>
          </p:cNvSpPr>
          <p:nvPr/>
        </p:nvSpPr>
        <p:spPr>
          <a:xfrm>
            <a:off x="381001" y="1672778"/>
            <a:ext cx="10924160" cy="4953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fontAlgn="auto">
              <a:spcAft>
                <a:spcPts val="0"/>
              </a:spcAft>
            </a:pPr>
            <a:endParaRPr lang="en-US" sz="20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Calibri" panose="020F0502020204030204" pitchFamily="34" charset="0"/>
              </a:rPr>
              <a:t>The ECIP team will publish and utilize the following criteria to prioritize among applicants in the underwriting process: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2400" dirty="0">
              <a:effectLst/>
              <a:ea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effectLst/>
                <a:ea typeface="Times New Roman" panose="02020603050405020304" pitchFamily="18" charset="0"/>
              </a:rPr>
              <a:t>institutions that were ineligible to apply in round one but have since become eligible;</a:t>
            </a:r>
            <a:endParaRPr lang="en-US" dirty="0"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effectLst/>
                <a:ea typeface="Times New Roman" panose="02020603050405020304" pitchFamily="18" charset="0"/>
              </a:rPr>
              <a:t>institutions that propose to serve geographies that are relatively underserved among the round 1 recipients;</a:t>
            </a:r>
            <a:endParaRPr lang="en-US" dirty="0"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ea typeface="Times New Roman" panose="02020603050405020304" pitchFamily="18" charset="0"/>
              </a:rPr>
              <a:t>i</a:t>
            </a:r>
            <a:r>
              <a:rPr lang="en-US" dirty="0">
                <a:effectLst/>
                <a:ea typeface="Times New Roman" panose="02020603050405020304" pitchFamily="18" charset="0"/>
              </a:rPr>
              <a:t>nstitutions that have comparatively higher scores on the track record portion of their applications; and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a typeface="Times New Roman" panose="02020603050405020304" pitchFamily="18" charset="0"/>
            </a:endParaRPr>
          </a:p>
          <a:p>
            <a:pPr marL="238125" lvl="1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a typeface="Times New Roman" panose="02020603050405020304" pitchFamily="18" charset="0"/>
              </a:rPr>
              <a:t>After a prioritized group has been through full underwriting, the ECIP Team will distribute funding to i</a:t>
            </a:r>
            <a:r>
              <a:rPr lang="en-US" dirty="0">
                <a:effectLst/>
                <a:ea typeface="Times New Roman" panose="02020603050405020304" pitchFamily="18" charset="0"/>
              </a:rPr>
              <a:t>nstitutions in that group that have comparatively higher overall scores.</a:t>
            </a:r>
            <a:endParaRPr lang="en-US" dirty="0">
              <a:effectLst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000" i="1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89C1427-7B5A-4492-AA4E-0C1CB57E7E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47200" y="649288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825" kern="1200">
                <a:solidFill>
                  <a:schemeClr val="tx1">
                    <a:tint val="75000"/>
                  </a:schemeClr>
                </a:solidFill>
                <a:latin typeface="Times" pitchFamily="18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5435C3EF-753C-4553-B0A1-28EF000BA0BB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E92FF4C-B6C5-4602-B3A1-13292091D84E}"/>
              </a:ext>
            </a:extLst>
          </p:cNvPr>
          <p:cNvSpPr txBox="1"/>
          <p:nvPr/>
        </p:nvSpPr>
        <p:spPr>
          <a:xfrm>
            <a:off x="762000" y="166197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37609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Emergency Capital Investment Program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24753A-B7C6-490F-A8A3-88B4F28DA6CF}"/>
              </a:ext>
            </a:extLst>
          </p:cNvPr>
          <p:cNvSpPr txBox="1"/>
          <p:nvPr/>
        </p:nvSpPr>
        <p:spPr>
          <a:xfrm>
            <a:off x="3276600" y="758173"/>
            <a:ext cx="8028561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3200" i="1" dirty="0">
                <a:solidFill>
                  <a:srgbClr val="EFD76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ECIP Round 2 - Prioritization of Applications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1020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29379.25226.7528.75522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831849" y="198777"/>
            <a:ext cx="5749925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5599" tIns="0" rIns="0" bIns="0" anchor="ctr"/>
          <a:lstStyle/>
          <a:p>
            <a:pPr defTabSz="820738" fontAlgn="auto"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solidFill>
                <a:srgbClr val="1F497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C9217F6-CD56-4AEB-818B-ABFC77942F81}"/>
              </a:ext>
            </a:extLst>
          </p:cNvPr>
          <p:cNvSpPr txBox="1">
            <a:spLocks/>
          </p:cNvSpPr>
          <p:nvPr/>
        </p:nvSpPr>
        <p:spPr>
          <a:xfrm>
            <a:off x="1801238" y="1143000"/>
            <a:ext cx="8409562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sz="2400" dirty="0">
              <a:solidFill>
                <a:sysClr val="windowText" lastClr="000000"/>
              </a:solidFill>
              <a:latin typeface="Calibri" panose="020F0502020204030204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CEC6725-6925-4A8A-8B9A-E943047FD1E5}"/>
              </a:ext>
            </a:extLst>
          </p:cNvPr>
          <p:cNvSpPr txBox="1">
            <a:spLocks/>
          </p:cNvSpPr>
          <p:nvPr/>
        </p:nvSpPr>
        <p:spPr>
          <a:xfrm>
            <a:off x="1752600" y="1253331"/>
            <a:ext cx="8409562" cy="49529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fontAlgn="auto">
              <a:spcAft>
                <a:spcPts val="0"/>
              </a:spcAft>
              <a:defRPr/>
            </a:pPr>
            <a:endParaRPr lang="en-US" sz="1900" dirty="0">
              <a:solidFill>
                <a:sysClr val="windowText" lastClr="000000"/>
              </a:solidFill>
              <a:latin typeface="Calibri" panose="020F0502020204030204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C3FB528-7ABE-4000-9898-E357A138AC38}"/>
              </a:ext>
            </a:extLst>
          </p:cNvPr>
          <p:cNvSpPr/>
          <p:nvPr/>
        </p:nvSpPr>
        <p:spPr bwMode="auto">
          <a:xfrm>
            <a:off x="9080614" y="6285232"/>
            <a:ext cx="1066800" cy="381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b="1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7A885C2-1675-4C79-B54D-584FD170F5A1}"/>
              </a:ext>
            </a:extLst>
          </p:cNvPr>
          <p:cNvSpPr txBox="1">
            <a:spLocks/>
          </p:cNvSpPr>
          <p:nvPr/>
        </p:nvSpPr>
        <p:spPr>
          <a:xfrm>
            <a:off x="381001" y="1371600"/>
            <a:ext cx="10924160" cy="4953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The internal procedure for implementing the prioritization will operate as a waterfall, using the same percentages of the requested amount as the first round, as follows: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prstClr val="black"/>
                </a:solidFill>
                <a:cs typeface="Times New Roman" panose="02020603050405020304" pitchFamily="18" charset="0"/>
              </a:rPr>
              <a:t>Applicants that meet either of the first two prioritization criteria and score a 1 on the 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track record portion of their application will be underwritten first and funds will be distributed to those that receive an overall score </a:t>
            </a:r>
            <a:r>
              <a:rPr lang="en-US" sz="1800" dirty="0">
                <a:ea typeface="Times New Roman" panose="02020603050405020304" pitchFamily="18" charset="0"/>
              </a:rPr>
              <a:t>of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1, then to those that receive an overall score </a:t>
            </a:r>
            <a:r>
              <a:rPr lang="en-US" sz="1800" dirty="0">
                <a:ea typeface="Times New Roman" panose="02020603050405020304" pitchFamily="18" charset="0"/>
              </a:rPr>
              <a:t>of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2.</a:t>
            </a:r>
            <a:r>
              <a:rPr lang="en-US" sz="18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prstClr val="black"/>
                </a:solidFill>
                <a:cs typeface="Times New Roman" panose="02020603050405020304" pitchFamily="18" charset="0"/>
              </a:rPr>
              <a:t>Applicants that meet either of the first two prioritization criteria and score a 2 on the 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track record portion of their application will be underwritten and funds will be distributed to those that receive an overall score </a:t>
            </a:r>
            <a:r>
              <a:rPr lang="en-US" sz="1800" dirty="0">
                <a:ea typeface="Times New Roman" panose="02020603050405020304" pitchFamily="18" charset="0"/>
              </a:rPr>
              <a:t>of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1 then to those that receive an overall score </a:t>
            </a:r>
            <a:r>
              <a:rPr lang="en-US" sz="1800" dirty="0">
                <a:ea typeface="Times New Roman" panose="02020603050405020304" pitchFamily="18" charset="0"/>
              </a:rPr>
              <a:t>of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2.</a:t>
            </a:r>
            <a:r>
              <a:rPr lang="en-US" sz="18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prstClr val="black"/>
                </a:solidFill>
                <a:cs typeface="Times New Roman" panose="02020603050405020304" pitchFamily="18" charset="0"/>
              </a:rPr>
              <a:t>Applicants that meet either of the first two prioritization criteria and score a 3 on the 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track record portion of their application will be underwritten and funds will be distributed to those that receive an overall score </a:t>
            </a:r>
            <a:r>
              <a:rPr lang="en-US" sz="1800" dirty="0">
                <a:ea typeface="Times New Roman" panose="02020603050405020304" pitchFamily="18" charset="0"/>
              </a:rPr>
              <a:t>of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1, then to those that receive an overall score </a:t>
            </a:r>
            <a:r>
              <a:rPr lang="en-US" sz="1800" dirty="0">
                <a:ea typeface="Times New Roman" panose="02020603050405020304" pitchFamily="18" charset="0"/>
              </a:rPr>
              <a:t>of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2.</a:t>
            </a:r>
            <a:r>
              <a:rPr lang="en-US" sz="18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prstClr val="black"/>
                </a:solidFill>
                <a:cs typeface="Times New Roman" panose="02020603050405020304" pitchFamily="18" charset="0"/>
              </a:rPr>
              <a:t>All other applicants will be underwritten and 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funds will be distributed to those that receive an overall score </a:t>
            </a:r>
            <a:r>
              <a:rPr lang="en-US" sz="1800" dirty="0">
                <a:ea typeface="Times New Roman" panose="02020603050405020304" pitchFamily="18" charset="0"/>
              </a:rPr>
              <a:t>of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1.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prstClr val="black"/>
                </a:solidFill>
                <a:cs typeface="Times New Roman" panose="02020603050405020304" pitchFamily="18" charset="0"/>
              </a:rPr>
              <a:t>All other applicants will be underwritten and 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funds will be distributed to those that receive an overall score </a:t>
            </a:r>
            <a:r>
              <a:rPr lang="en-US" sz="1800" dirty="0">
                <a:ea typeface="Times New Roman" panose="02020603050405020304" pitchFamily="18" charset="0"/>
              </a:rPr>
              <a:t>of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2.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sz="1800" dirty="0">
              <a:solidFill>
                <a:prstClr val="black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/>
            <a:r>
              <a:rPr lang="en-US" sz="2000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To the extent that available funding is insufficient at any step in the waterfall, entities in a group that has been identified for funding will all have their investment offers proportionally reduced to exhaust the remaining funds.    </a:t>
            </a:r>
            <a:endParaRPr lang="en-US" sz="20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89C1427-7B5A-4492-AA4E-0C1CB57E7E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47200" y="649288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825" kern="1200">
                <a:solidFill>
                  <a:schemeClr val="tx1">
                    <a:tint val="75000"/>
                  </a:schemeClr>
                </a:solidFill>
                <a:latin typeface="Times" pitchFamily="18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5435C3EF-753C-4553-B0A1-28EF000BA0BB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E92FF4C-B6C5-4602-B3A1-13292091D84E}"/>
              </a:ext>
            </a:extLst>
          </p:cNvPr>
          <p:cNvSpPr txBox="1"/>
          <p:nvPr/>
        </p:nvSpPr>
        <p:spPr>
          <a:xfrm>
            <a:off x="762000" y="166197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37609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Emergency Capital Investment Program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24753A-B7C6-490F-A8A3-88B4F28DA6CF}"/>
              </a:ext>
            </a:extLst>
          </p:cNvPr>
          <p:cNvSpPr txBox="1"/>
          <p:nvPr/>
        </p:nvSpPr>
        <p:spPr>
          <a:xfrm>
            <a:off x="2029838" y="758173"/>
            <a:ext cx="9275323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3200" i="1" dirty="0">
                <a:solidFill>
                  <a:srgbClr val="EFD76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ECIP Round 2 - Internal Procedure for Prioritization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08000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POINT" val="NO VALUE"/>
  <p:tag name="CHARTLIBVERSION" val="NO VALUE"/>
  <p:tag name="DDVERSION" val="2.0"/>
  <p:tag name="LINECOLOR" val="NO VALUE"/>
  <p:tag name="PLACEHOLDERSIZE" val="NO VALUE"/>
  <p:tag name="SOURCE" val="NO VALUE"/>
  <p:tag name="TYPE" val="PageTitle"/>
  <p:tag name="SUBOBJECTID" val="PgTitlesPgTitle"/>
  <p:tag name="OBJECTID" val="PgTitles"/>
  <p:tag name="WIDTH" val="522"/>
  <p:tag name="HEIGHT" val="28.75"/>
  <p:tag name="LEFT" val="226.75"/>
  <p:tag name="TOP" val="79.25"/>
  <p:tag name="FILLFORECOLOR" val="Page Title Fill"/>
  <p:tag name="FONTCOLOR" val="Page Title Font"/>
  <p:tag name="DEVICE" val="Canon Colorpass 1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POINT" val="NO VALUE"/>
  <p:tag name="CHARTLIBVERSION" val="NO VALUE"/>
  <p:tag name="DDVERSION" val="2.0"/>
  <p:tag name="LINECOLOR" val="NO VALUE"/>
  <p:tag name="PLACEHOLDERSIZE" val="NO VALUE"/>
  <p:tag name="SOURCE" val="NO VALUE"/>
  <p:tag name="TYPE" val="PageTitle"/>
  <p:tag name="SUBOBJECTID" val="PgTitlesPgTitle"/>
  <p:tag name="OBJECTID" val="PgTitles"/>
  <p:tag name="WIDTH" val="522"/>
  <p:tag name="HEIGHT" val="28.75"/>
  <p:tag name="LEFT" val="226.75"/>
  <p:tag name="TOP" val="79.25"/>
  <p:tag name="FILLFORECOLOR" val="Page Title Fill"/>
  <p:tag name="FONTCOLOR" val="Page Title Font"/>
  <p:tag name="DEVICE" val="Canon Colorpass 10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POINT" val="NO VALUE"/>
  <p:tag name="CHARTLIBVERSION" val="NO VALUE"/>
  <p:tag name="DDVERSION" val="2.0"/>
  <p:tag name="LINECOLOR" val="NO VALUE"/>
  <p:tag name="PLACEHOLDERSIZE" val="NO VALUE"/>
  <p:tag name="SOURCE" val="NO VALUE"/>
  <p:tag name="TYPE" val="PageTitle"/>
  <p:tag name="SUBOBJECTID" val="PgTitlesPgTitle"/>
  <p:tag name="OBJECTID" val="PgTitles"/>
  <p:tag name="WIDTH" val="522"/>
  <p:tag name="HEIGHT" val="28.75"/>
  <p:tag name="LEFT" val="226.75"/>
  <p:tag name="TOP" val="79.25"/>
  <p:tag name="FILLFORECOLOR" val="Page Title Fill"/>
  <p:tag name="FONTCOLOR" val="Page Title Font"/>
  <p:tag name="DEVICE" val="Canon Colorpass 100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POINT" val="NO VALUE"/>
  <p:tag name="CHARTLIBVERSION" val="NO VALUE"/>
  <p:tag name="DDVERSION" val="2.0"/>
  <p:tag name="LINECOLOR" val="NO VALUE"/>
  <p:tag name="PLACEHOLDERSIZE" val="NO VALUE"/>
  <p:tag name="SOURCE" val="NO VALUE"/>
  <p:tag name="TYPE" val="PageTitle"/>
  <p:tag name="SUBOBJECTID" val="PgTitlesPgTitle"/>
  <p:tag name="OBJECTID" val="PgTitles"/>
  <p:tag name="WIDTH" val="522"/>
  <p:tag name="HEIGHT" val="28.75"/>
  <p:tag name="LEFT" val="226.75"/>
  <p:tag name="TOP" val="79.25"/>
  <p:tag name="FILLFORECOLOR" val="Page Title Fill"/>
  <p:tag name="FONTCOLOR" val="Page Title Font"/>
  <p:tag name="DEVICE" val="Canon Colorpass 100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FD8D1772C294FB2D9B63D31A5CA22" ma:contentTypeVersion="2" ma:contentTypeDescription="Create a new document." ma:contentTypeScope="" ma:versionID="8b5c0b0a41ee919be6af5b5793ac7540">
  <xsd:schema xmlns:xsd="http://www.w3.org/2001/XMLSchema" xmlns:xs="http://www.w3.org/2001/XMLSchema" xmlns:p="http://schemas.microsoft.com/office/2006/metadata/properties" xmlns:ns2="52222ef0-b167-44f5-92f7-438fda0857cd" xmlns:ns3="661bca9a-d918-42a9-8344-574a9d3e982e" xmlns:ns4="http://schemas.microsoft.com/sharepoint/v4" targetNamespace="http://schemas.microsoft.com/office/2006/metadata/properties" ma:root="true" ma:fieldsID="2d2e98a57e5162f8618ec89dac6e1304" ns2:_="" ns3:_="" ns4:_="">
    <xsd:import namespace="52222ef0-b167-44f5-92f7-438fda0857cd"/>
    <xsd:import namespace="661bca9a-d918-42a9-8344-574a9d3e982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22ef0-b167-44f5-92f7-438fda0857cd" elementFormDefault="qualified">
    <xsd:import namespace="http://schemas.microsoft.com/office/2006/documentManagement/types"/>
    <xsd:import namespace="http://schemas.microsoft.com/office/infopath/2007/PartnerControls"/>
    <xsd:element name="_dlc_DocId" ma:index="7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1bca9a-d918-42a9-8344-574a9d3e982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2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10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  <_dlc_DocId xmlns="52222ef0-b167-44f5-92f7-438fda0857cd">DODOMFIN-1306720476-13160</_dlc_DocId>
    <_dlc_DocIdUrl xmlns="52222ef0-b167-44f5-92f7-438fda0857cd">
      <Url>https://my.treasury.gov/Collab/domfin/FI/OCED/_layouts/15/DocIdRedir.aspx?ID=DODOMFIN-1306720476-13160</Url>
      <Description>DODOMFIN-1306720476-13160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AEE1852-78FC-4793-A745-8C1BC025C8C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5B45E542-F9F7-4EC6-82C7-670C0EA7BD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22ef0-b167-44f5-92f7-438fda0857cd"/>
    <ds:schemaRef ds:uri="661bca9a-d918-42a9-8344-574a9d3e982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450A219-79D3-4CAD-8ED8-414483DF676B}">
  <ds:schemaRefs>
    <ds:schemaRef ds:uri="http://purl.org/dc/dcmitype/"/>
    <ds:schemaRef ds:uri="http://purl.org/dc/terms/"/>
    <ds:schemaRef ds:uri="661bca9a-d918-42a9-8344-574a9d3e982e"/>
    <ds:schemaRef ds:uri="http://purl.org/dc/elements/1.1/"/>
    <ds:schemaRef ds:uri="52222ef0-b167-44f5-92f7-438fda0857cd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schemas.microsoft.com/sharepoint/v4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5EDF19C1-8976-4D5D-B1FF-87167347789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579</Words>
  <Application>Microsoft Office PowerPoint</Application>
  <PresentationFormat>Widescreen</PresentationFormat>
  <Paragraphs>42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Arial</vt:lpstr>
      <vt:lpstr>Book Antiqua</vt:lpstr>
      <vt:lpstr>Calibri</vt:lpstr>
      <vt:lpstr>Calibri Light</vt:lpstr>
      <vt:lpstr>Courier New</vt:lpstr>
      <vt:lpstr>Segoe UI</vt:lpstr>
      <vt:lpstr>Segoe UI Semibold</vt:lpstr>
      <vt:lpstr>Times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Meyer, David</dc:creator>
  <cp:lastModifiedBy>Braswell, Melody</cp:lastModifiedBy>
  <cp:revision>1</cp:revision>
  <dcterms:created xsi:type="dcterms:W3CDTF">2022-11-21T17:22:05Z</dcterms:created>
  <dcterms:modified xsi:type="dcterms:W3CDTF">2022-11-29T15:27:04Z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0x010100E37FD8D1772C294FB2D9B63D31A5CA22</vt:lpwstr>
  </property>
  <property fmtid="{D5CDD505-2E9C-101B-9397-08002B2CF9AE}" pid="3" name="_dlc_DocIdItemGuid">
    <vt:lpwstr>8ce7368e-55e3-451c-b71e-6014fe72877f</vt:lpwstr>
  </property>
</Properties>
</file>